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gif" ContentType="image/gif"/>
  <Default Extension="tiff" ContentType="image/tiff"/>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5.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6.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7.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8.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9.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0.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1.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2.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3.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4.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5.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16.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17.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18.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19.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0.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1.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2.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3.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notesSlides/notesSlide23.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6.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7.xml" ContentType="application/vnd.openxmlformats-officedocument.drawingml.chart+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8.xml" ContentType="application/vnd.openxmlformats-officedocument.drawingml.chart+xml"/>
  <Override PartName="/ppt/notesSlides/notesSlide48.xml" ContentType="application/vnd.openxmlformats-officedocument.presentationml.notesSlide+xml"/>
  <Override PartName="/ppt/charts/chart9.xml" ContentType="application/vnd.openxmlformats-officedocument.drawingml.chart+xml"/>
  <Override PartName="/ppt/notesSlides/notesSlide49.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notesSlides/notesSlide50.xml" ContentType="application/vnd.openxmlformats-officedocument.presentationml.notesSlide+xml"/>
  <Override PartName="/ppt/charts/chart12.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13.xml" ContentType="application/vnd.openxmlformats-officedocument.drawingml.chart+xml"/>
  <Override PartName="/ppt/theme/themeOverride3.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14.xml" ContentType="application/vnd.openxmlformats-officedocument.drawingml.chart+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heme/themeOverride4.xml" ContentType="application/vnd.openxmlformats-officedocument.themeOverride+xml"/>
  <Override PartName="/ppt/notesSlides/notesSlide61.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drawings/drawing1.xml" ContentType="application/vnd.openxmlformats-officedocument.drawingml.chartshapes+xml"/>
  <Override PartName="/ppt/notesSlides/notesSlide62.xml" ContentType="application/vnd.openxmlformats-officedocument.presentationml.notesSlide+xml"/>
  <Override PartName="/ppt/charts/chart19.xml" ContentType="application/vnd.openxmlformats-officedocument.drawingml.chart+xml"/>
  <Override PartName="/ppt/theme/themeOverride5.xml" ContentType="application/vnd.openxmlformats-officedocument.themeOverride+xml"/>
  <Override PartName="/ppt/charts/chart20.xml" ContentType="application/vnd.openxmlformats-officedocument.drawingml.chart+xml"/>
  <Override PartName="/ppt/theme/themeOverride6.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21.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22.xml" ContentType="application/vnd.openxmlformats-officedocument.drawingml.chart+xml"/>
  <Override PartName="/ppt/notesSlides/notesSlide73.xml" ContentType="application/vnd.openxmlformats-officedocument.presentationml.notesSlide+xml"/>
  <Override PartName="/ppt/charts/chart23.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24.xml" ContentType="application/vnd.openxmlformats-officedocument.drawingml.chart+xml"/>
  <Override PartName="/ppt/drawings/drawing2.xml" ContentType="application/vnd.openxmlformats-officedocument.drawingml.chartshapes+xml"/>
  <Override PartName="/ppt/charts/chart25.xml" ContentType="application/vnd.openxmlformats-officedocument.drawingml.chart+xml"/>
  <Override PartName="/ppt/notesSlides/notesSlide94.xml" ContentType="application/vnd.openxmlformats-officedocument.presentationml.notesSlide+xml"/>
  <Override PartName="/ppt/charts/chart26.xml" ContentType="application/vnd.openxmlformats-officedocument.drawingml.chart+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27.xml" ContentType="application/vnd.openxmlformats-officedocument.drawingml.chart+xml"/>
  <Override PartName="/ppt/notesSlides/notesSlide103.xml" ContentType="application/vnd.openxmlformats-officedocument.presentationml.notesSlide+xml"/>
  <Override PartName="/ppt/charts/chart28.xml" ContentType="application/vnd.openxmlformats-officedocument.drawingml.chart+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charts/chart29.xml" ContentType="application/vnd.openxmlformats-officedocument.drawingml.chart+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30.xml" ContentType="application/vnd.openxmlformats-officedocument.drawingml.chart+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31.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32.xml" ContentType="application/vnd.openxmlformats-officedocument.drawingml.chart+xml"/>
  <Override PartName="/ppt/theme/themeOverride7.xml" ContentType="application/vnd.openxmlformats-officedocument.themeOverride+xml"/>
  <Override PartName="/ppt/notesSlides/notesSlide130.xml" ContentType="application/vnd.openxmlformats-officedocument.presentationml.notesSlide+xml"/>
  <Override PartName="/ppt/charts/chart33.xml" ContentType="application/vnd.openxmlformats-officedocument.drawingml.chart+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charts/chart34.xml" ContentType="application/vnd.openxmlformats-officedocument.drawingml.chart+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35.xml" ContentType="application/vnd.openxmlformats-officedocument.drawingml.chart+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36.xml" ContentType="application/vnd.openxmlformats-officedocument.drawingml.chart+xml"/>
  <Override PartName="/ppt/notesSlides/notesSlide142.xml" ContentType="application/vnd.openxmlformats-officedocument.presentationml.notesSlide+xml"/>
  <Override PartName="/ppt/charts/chart37.xml" ContentType="application/vnd.openxmlformats-officedocument.drawingml.chart+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38.xml" ContentType="application/vnd.openxmlformats-officedocument.drawingml.chart+xml"/>
  <Override PartName="/ppt/notesSlides/notesSlide148.xml" ContentType="application/vnd.openxmlformats-officedocument.presentationml.notesSlide+xml"/>
  <Override PartName="/ppt/charts/chart39.xml" ContentType="application/vnd.openxmlformats-officedocument.drawingml.chart+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charts/chart40.xml" ContentType="application/vnd.openxmlformats-officedocument.drawingml.chart+xml"/>
  <Override PartName="/ppt/theme/themeOverride8.xml" ContentType="application/vnd.openxmlformats-officedocument.themeOverride+xml"/>
  <Override PartName="/ppt/notesSlides/notesSlide163.xml" ContentType="application/vnd.openxmlformats-officedocument.presentationml.notesSlide+xml"/>
  <Override PartName="/ppt/charts/chart41.xml" ContentType="application/vnd.openxmlformats-officedocument.drawingml.chart+xml"/>
  <Override PartName="/ppt/theme/themeOverride9.xml" ContentType="application/vnd.openxmlformats-officedocument.themeOverride+xml"/>
  <Override PartName="/ppt/notesSlides/notesSlide164.xml" ContentType="application/vnd.openxmlformats-officedocument.presentationml.notesSlide+xml"/>
  <Override PartName="/ppt/charts/chart42.xml" ContentType="application/vnd.openxmlformats-officedocument.drawingml.chart+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ags/tag179.xml" ContentType="application/vnd.openxmlformats-officedocument.presentationml.tags+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charts/chart43.xml" ContentType="application/vnd.openxmlformats-officedocument.drawingml.chart+xml"/>
  <Override PartName="/ppt/notesSlides/notesSlide173.xml" ContentType="application/vnd.openxmlformats-officedocument.presentationml.notesSlide+xml"/>
  <Override PartName="/ppt/charts/chart44.xml" ContentType="application/vnd.openxmlformats-officedocument.drawingml.chart+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rts/chart45.xml" ContentType="application/vnd.openxmlformats-officedocument.drawingml.chart+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charts/chart48.xml" ContentType="application/vnd.openxmlformats-officedocument.drawingml.chart+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charts/chart49.xml" ContentType="application/vnd.openxmlformats-officedocument.drawingml.chart+xml"/>
  <Override PartName="/ppt/theme/themeOverride10.xml" ContentType="application/vnd.openxmlformats-officedocument.themeOverr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Override PartName="/ppt/changesInfos/changesInfo1.xml" ContentType="application/vnd.ms-powerpoint.changesinfo+xml"/>
  <Override PartName="/ppt/charts/style1.xml" ContentType="application/vnd.ms-office.chartstyle+xml"/>
  <Override PartName="/ppt/charts/colors1.xml" ContentType="application/vnd.ms-office.chartcolorstyle+xml"/>
  <Override PartName="/ppt/charts/style2.xml" ContentType="application/vnd.ms-office.chartstyle+xml"/>
  <Override PartName="/ppt/charts/colors2.xml" ContentType="application/vnd.ms-office.chartcolorstyle+xml"/>
  <Override PartName="/ppt/charts/style3.xml" ContentType="application/vnd.ms-office.chartstyle+xml"/>
  <Override PartName="/ppt/charts/colors3.xml" ContentType="application/vnd.ms-office.chartcolorstyle+xml"/>
  <Override PartName="/ppt/charts/style4.xml" ContentType="application/vnd.ms-office.chartstyle+xml"/>
  <Override PartName="/ppt/charts/colors4.xml" ContentType="application/vnd.ms-office.chartcolorstyle+xml"/>
  <Override PartName="/ppt/charts/style5.xml" ContentType="application/vnd.ms-office.chartstyle+xml"/>
  <Override PartName="/ppt/charts/colors5.xml" ContentType="application/vnd.ms-office.chartcolorstyle+xml"/>
  <Override PartName="/ppt/charts/style6.xml" ContentType="application/vnd.ms-office.chartstyle+xml"/>
  <Override PartName="/ppt/charts/colors6.xml" ContentType="application/vnd.ms-office.chartcolorstyle+xml"/>
  <Override PartName="/ppt/charts/colors7.xml" ContentType="application/vnd.ms-office.chartcolorstyle+xml"/>
  <Override PartName="/ppt/charts/style7.xml" ContentType="application/vnd.ms-office.chartstyle+xml"/>
  <Override PartName="/ppt/charts/style8.xml" ContentType="application/vnd.ms-office.chartstyle+xml"/>
  <Override PartName="/ppt/charts/colors8.xml" ContentType="application/vnd.ms-office.chartcolorstyle+xml"/>
  <Override PartName="/ppt/charts/colors9.xml" ContentType="application/vnd.ms-office.chartcolorstyle+xml"/>
  <Override PartName="/ppt/charts/style9.xml" ContentType="application/vnd.ms-office.chartstyle+xml"/>
  <Override PartName="/ppt/charts/style10.xml" ContentType="application/vnd.ms-office.chartstyle+xml"/>
  <Override PartName="/ppt/charts/colors10.xml" ContentType="application/vnd.ms-office.chartcolorstyle+xml"/>
  <Override PartName="/ppt/charts/style11.xml" ContentType="application/vnd.ms-office.chartstyle+xml"/>
  <Override PartName="/ppt/charts/colors11.xml" ContentType="application/vnd.ms-office.chartcolorstyle+xml"/>
  <Override PartName="/ppt/charts/style12.xml" ContentType="application/vnd.ms-office.chartstyle+xml"/>
  <Override PartName="/ppt/charts/colors12.xml" ContentType="application/vnd.ms-office.chartcolorstyle+xml"/>
  <Override PartName="/ppt/charts/colors13.xml" ContentType="application/vnd.ms-office.chartcolorstyle+xml"/>
  <Override PartName="/ppt/charts/style13.xml" ContentType="application/vnd.ms-office.chartstyle+xml"/>
  <Override PartName="/ppt/charts/style14.xml" ContentType="application/vnd.ms-office.chartstyle+xml"/>
  <Override PartName="/ppt/charts/colors14.xml" ContentType="application/vnd.ms-office.chartcolorstyle+xml"/>
  <Override PartName="/ppt/charts/style15.xml" ContentType="application/vnd.ms-office.chartstyle+xml"/>
  <Override PartName="/ppt/charts/colors15.xml" ContentType="application/vnd.ms-office.chartcolorstyle+xml"/>
  <Override PartName="/ppt/charts/colors16.xml" ContentType="application/vnd.ms-office.chartcolorstyle+xml"/>
  <Override PartName="/ppt/charts/style16.xml" ContentType="application/vnd.ms-office.chartstyle+xml"/>
  <Override PartName="/ppt/charts/colors17.xml" ContentType="application/vnd.ms-office.chartcolorstyle+xml"/>
  <Override PartName="/ppt/charts/style17.xml" ContentType="application/vnd.ms-office.chartstyle+xml"/>
  <Override PartName="/ppt/charts/colors18.xml" ContentType="application/vnd.ms-office.chartcolorstyle+xml"/>
  <Override PartName="/ppt/charts/style18.xml" ContentType="application/vnd.ms-office.chartstyle+xml"/>
  <Override PartName="/ppt/charts/style19.xml" ContentType="application/vnd.ms-office.chartstyle+xml"/>
  <Override PartName="/ppt/charts/colors19.xml" ContentType="application/vnd.ms-office.chartcolorstyle+xml"/>
  <Override PartName="/ppt/charts/style20.xml" ContentType="application/vnd.ms-office.chartstyle+xml"/>
  <Override PartName="/ppt/charts/colors20.xml" ContentType="application/vnd.ms-office.chartcolorstyle+xml"/>
  <Override PartName="/ppt/charts/style21.xml" ContentType="application/vnd.ms-office.chartstyle+xml"/>
  <Override PartName="/ppt/charts/colors21.xml" ContentType="application/vnd.ms-office.chartcolorstyl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75" r:id="rId5"/>
    <p:sldMasterId id="2147483687" r:id="rId6"/>
    <p:sldMasterId id="2147483724" r:id="rId7"/>
    <p:sldMasterId id="2147483736" r:id="rId8"/>
    <p:sldMasterId id="2147483748" r:id="rId9"/>
    <p:sldMasterId id="2147483769" r:id="rId10"/>
    <p:sldMasterId id="2147483781" r:id="rId11"/>
    <p:sldMasterId id="2147483793" r:id="rId12"/>
    <p:sldMasterId id="2147483814" r:id="rId13"/>
    <p:sldMasterId id="2147483835" r:id="rId14"/>
    <p:sldMasterId id="2147483847" r:id="rId15"/>
    <p:sldMasterId id="2147483864" r:id="rId16"/>
    <p:sldMasterId id="2147483881" r:id="rId17"/>
    <p:sldMasterId id="2147483893" r:id="rId18"/>
    <p:sldMasterId id="2147483905" r:id="rId19"/>
    <p:sldMasterId id="2147483917" r:id="rId20"/>
    <p:sldMasterId id="2147483938" r:id="rId21"/>
    <p:sldMasterId id="2147483959" r:id="rId22"/>
    <p:sldMasterId id="2147483980" r:id="rId23"/>
    <p:sldMasterId id="2147484001" r:id="rId24"/>
    <p:sldMasterId id="2147484013" r:id="rId25"/>
    <p:sldMasterId id="2147484030" r:id="rId26"/>
  </p:sldMasterIdLst>
  <p:notesMasterIdLst>
    <p:notesMasterId r:id="rId257"/>
  </p:notesMasterIdLst>
  <p:handoutMasterIdLst>
    <p:handoutMasterId r:id="rId258"/>
  </p:handoutMasterIdLst>
  <p:sldIdLst>
    <p:sldId id="2147470709" r:id="rId27"/>
    <p:sldId id="2147470710" r:id="rId28"/>
    <p:sldId id="2147470752" r:id="rId29"/>
    <p:sldId id="2147470739" r:id="rId30"/>
    <p:sldId id="2147470738" r:id="rId31"/>
    <p:sldId id="2147470740" r:id="rId32"/>
    <p:sldId id="2147470736" r:id="rId33"/>
    <p:sldId id="2147470718" r:id="rId34"/>
    <p:sldId id="2145706259" r:id="rId35"/>
    <p:sldId id="312" r:id="rId36"/>
    <p:sldId id="2147470769" r:id="rId37"/>
    <p:sldId id="2147470754" r:id="rId38"/>
    <p:sldId id="2147470731" r:id="rId39"/>
    <p:sldId id="2147470771" r:id="rId40"/>
    <p:sldId id="2147470784" r:id="rId41"/>
    <p:sldId id="2147470759" r:id="rId42"/>
    <p:sldId id="2147470786" r:id="rId43"/>
    <p:sldId id="2147470737" r:id="rId44"/>
    <p:sldId id="2147470761" r:id="rId45"/>
    <p:sldId id="2147470760" r:id="rId46"/>
    <p:sldId id="2147470762" r:id="rId47"/>
    <p:sldId id="2147470764" r:id="rId48"/>
    <p:sldId id="2147470765" r:id="rId49"/>
    <p:sldId id="2147470767" r:id="rId50"/>
    <p:sldId id="2147470766" r:id="rId51"/>
    <p:sldId id="2147470794" r:id="rId52"/>
    <p:sldId id="2147470795" r:id="rId53"/>
    <p:sldId id="2147470797" r:id="rId54"/>
    <p:sldId id="2147470804" r:id="rId55"/>
    <p:sldId id="2147470805" r:id="rId56"/>
    <p:sldId id="2147470780" r:id="rId57"/>
    <p:sldId id="2147470782" r:id="rId58"/>
    <p:sldId id="2147470770" r:id="rId59"/>
    <p:sldId id="2147470730" r:id="rId60"/>
    <p:sldId id="2147470744" r:id="rId61"/>
    <p:sldId id="2147470781" r:id="rId62"/>
    <p:sldId id="2147470787" r:id="rId63"/>
    <p:sldId id="2147470772" r:id="rId64"/>
    <p:sldId id="2147470773" r:id="rId65"/>
    <p:sldId id="2147470724" r:id="rId66"/>
    <p:sldId id="2147470791" r:id="rId67"/>
    <p:sldId id="2147470768" r:id="rId68"/>
    <p:sldId id="2147470777" r:id="rId69"/>
    <p:sldId id="2147470792" r:id="rId70"/>
    <p:sldId id="2147470735" r:id="rId71"/>
    <p:sldId id="2147470783" r:id="rId72"/>
    <p:sldId id="2147470756" r:id="rId73"/>
    <p:sldId id="2147470788" r:id="rId74"/>
    <p:sldId id="2147470757" r:id="rId75"/>
    <p:sldId id="2147470723" r:id="rId76"/>
    <p:sldId id="2147470789" r:id="rId77"/>
    <p:sldId id="2147470779" r:id="rId78"/>
    <p:sldId id="2147470776" r:id="rId79"/>
    <p:sldId id="2147470778" r:id="rId80"/>
    <p:sldId id="2147470741" r:id="rId81"/>
    <p:sldId id="2147470755" r:id="rId82"/>
    <p:sldId id="2147470742" r:id="rId83"/>
    <p:sldId id="2147470743" r:id="rId84"/>
    <p:sldId id="2147470711" r:id="rId85"/>
    <p:sldId id="2147470715" r:id="rId86"/>
    <p:sldId id="2147470713" r:id="rId87"/>
    <p:sldId id="2147470733" r:id="rId88"/>
    <p:sldId id="2147470734" r:id="rId89"/>
    <p:sldId id="2147470727" r:id="rId90"/>
    <p:sldId id="2147470728" r:id="rId91"/>
    <p:sldId id="2147470729" r:id="rId92"/>
    <p:sldId id="288" r:id="rId93"/>
    <p:sldId id="289" r:id="rId94"/>
    <p:sldId id="291" r:id="rId95"/>
    <p:sldId id="309" r:id="rId96"/>
    <p:sldId id="293" r:id="rId97"/>
    <p:sldId id="294" r:id="rId98"/>
    <p:sldId id="2147470774" r:id="rId99"/>
    <p:sldId id="295" r:id="rId100"/>
    <p:sldId id="297" r:id="rId101"/>
    <p:sldId id="298" r:id="rId102"/>
    <p:sldId id="299" r:id="rId103"/>
    <p:sldId id="300" r:id="rId104"/>
    <p:sldId id="301" r:id="rId105"/>
    <p:sldId id="302" r:id="rId106"/>
    <p:sldId id="303" r:id="rId107"/>
    <p:sldId id="304" r:id="rId108"/>
    <p:sldId id="305" r:id="rId109"/>
    <p:sldId id="306" r:id="rId110"/>
    <p:sldId id="307" r:id="rId111"/>
    <p:sldId id="308" r:id="rId112"/>
    <p:sldId id="310" r:id="rId113"/>
    <p:sldId id="311" r:id="rId114"/>
    <p:sldId id="313" r:id="rId115"/>
    <p:sldId id="315" r:id="rId116"/>
    <p:sldId id="314" r:id="rId117"/>
    <p:sldId id="316" r:id="rId118"/>
    <p:sldId id="317" r:id="rId119"/>
    <p:sldId id="318" r:id="rId120"/>
    <p:sldId id="319" r:id="rId121"/>
    <p:sldId id="320" r:id="rId122"/>
    <p:sldId id="321" r:id="rId123"/>
    <p:sldId id="322" r:id="rId124"/>
    <p:sldId id="323" r:id="rId125"/>
    <p:sldId id="324" r:id="rId126"/>
    <p:sldId id="325" r:id="rId127"/>
    <p:sldId id="326" r:id="rId128"/>
    <p:sldId id="327" r:id="rId129"/>
    <p:sldId id="328" r:id="rId130"/>
    <p:sldId id="2146847121" r:id="rId131"/>
    <p:sldId id="2126986683" r:id="rId132"/>
    <p:sldId id="5981" r:id="rId133"/>
    <p:sldId id="8544" r:id="rId134"/>
    <p:sldId id="268" r:id="rId135"/>
    <p:sldId id="5647" r:id="rId136"/>
    <p:sldId id="1881839662" r:id="rId137"/>
    <p:sldId id="1881839680" r:id="rId138"/>
    <p:sldId id="1881839678" r:id="rId139"/>
    <p:sldId id="365" r:id="rId140"/>
    <p:sldId id="1881839667" r:id="rId141"/>
    <p:sldId id="8297" r:id="rId142"/>
    <p:sldId id="1881839663" r:id="rId143"/>
    <p:sldId id="1881839578" r:id="rId144"/>
    <p:sldId id="1881839650" r:id="rId145"/>
    <p:sldId id="1881839651" r:id="rId146"/>
    <p:sldId id="1881839807" r:id="rId147"/>
    <p:sldId id="1881839660" r:id="rId148"/>
    <p:sldId id="1881839653" r:id="rId149"/>
    <p:sldId id="2146847122" r:id="rId150"/>
    <p:sldId id="1881839671" r:id="rId151"/>
    <p:sldId id="2147470706" r:id="rId152"/>
    <p:sldId id="1881839664" r:id="rId153"/>
    <p:sldId id="1881839585" r:id="rId154"/>
    <p:sldId id="2126986634" r:id="rId155"/>
    <p:sldId id="8300" r:id="rId156"/>
    <p:sldId id="1881839665" r:id="rId157"/>
    <p:sldId id="1881839779" r:id="rId158"/>
    <p:sldId id="1881839773" r:id="rId159"/>
    <p:sldId id="1881839682" r:id="rId160"/>
    <p:sldId id="262" r:id="rId161"/>
    <p:sldId id="263" r:id="rId162"/>
    <p:sldId id="1881839760" r:id="rId163"/>
    <p:sldId id="1881839714" r:id="rId164"/>
    <p:sldId id="258" r:id="rId165"/>
    <p:sldId id="454" r:id="rId166"/>
    <p:sldId id="1881839652" r:id="rId167"/>
    <p:sldId id="1881839709" r:id="rId168"/>
    <p:sldId id="1881839713" r:id="rId169"/>
    <p:sldId id="347" r:id="rId170"/>
    <p:sldId id="1881839708" r:id="rId171"/>
    <p:sldId id="449" r:id="rId172"/>
    <p:sldId id="1881839875" r:id="rId173"/>
    <p:sldId id="1881839802" r:id="rId174"/>
    <p:sldId id="1881839763" r:id="rId175"/>
    <p:sldId id="438" r:id="rId176"/>
    <p:sldId id="452" r:id="rId177"/>
    <p:sldId id="455" r:id="rId178"/>
    <p:sldId id="1881839803" r:id="rId179"/>
    <p:sldId id="1881839804" r:id="rId180"/>
    <p:sldId id="460" r:id="rId181"/>
    <p:sldId id="1881839805" r:id="rId182"/>
    <p:sldId id="2126986556" r:id="rId183"/>
    <p:sldId id="2126986557" r:id="rId184"/>
    <p:sldId id="2126986564" r:id="rId185"/>
    <p:sldId id="2126986559" r:id="rId186"/>
    <p:sldId id="1881839762" r:id="rId187"/>
    <p:sldId id="1881839765" r:id="rId188"/>
    <p:sldId id="1881839766" r:id="rId189"/>
    <p:sldId id="451" r:id="rId190"/>
    <p:sldId id="356" r:id="rId191"/>
    <p:sldId id="2126986643" r:id="rId192"/>
    <p:sldId id="2126986644" r:id="rId193"/>
    <p:sldId id="2126986645" r:id="rId194"/>
    <p:sldId id="2126986662" r:id="rId195"/>
    <p:sldId id="2126986659" r:id="rId196"/>
    <p:sldId id="2126986708" r:id="rId197"/>
    <p:sldId id="2126986658" r:id="rId198"/>
    <p:sldId id="1881839716" r:id="rId199"/>
    <p:sldId id="1881839719" r:id="rId200"/>
    <p:sldId id="1881839721" r:id="rId201"/>
    <p:sldId id="1881839720" r:id="rId202"/>
    <p:sldId id="1881839723" r:id="rId203"/>
    <p:sldId id="1881839724" r:id="rId204"/>
    <p:sldId id="1881839725" r:id="rId205"/>
    <p:sldId id="1881839726" r:id="rId206"/>
    <p:sldId id="1881839717" r:id="rId207"/>
    <p:sldId id="1881839728" r:id="rId208"/>
    <p:sldId id="1881839758" r:id="rId209"/>
    <p:sldId id="261" r:id="rId210"/>
    <p:sldId id="1881839759" r:id="rId211"/>
    <p:sldId id="1881839761" r:id="rId212"/>
    <p:sldId id="2147470693" r:id="rId213"/>
    <p:sldId id="2147470694" r:id="rId214"/>
    <p:sldId id="2126986664" r:id="rId215"/>
    <p:sldId id="2126986631" r:id="rId216"/>
    <p:sldId id="5564" r:id="rId217"/>
    <p:sldId id="5997" r:id="rId218"/>
    <p:sldId id="2126986635" r:id="rId219"/>
    <p:sldId id="2126986632" r:id="rId220"/>
    <p:sldId id="2126986667" r:id="rId221"/>
    <p:sldId id="2126986668" r:id="rId222"/>
    <p:sldId id="2126986640" r:id="rId223"/>
    <p:sldId id="2126986700" r:id="rId224"/>
    <p:sldId id="2126986701" r:id="rId225"/>
    <p:sldId id="2126986646" r:id="rId226"/>
    <p:sldId id="2126986704" r:id="rId227"/>
    <p:sldId id="2126986647" r:id="rId228"/>
    <p:sldId id="2126986625" r:id="rId229"/>
    <p:sldId id="2126986674" r:id="rId230"/>
    <p:sldId id="2126986669" r:id="rId231"/>
    <p:sldId id="2126986670" r:id="rId232"/>
    <p:sldId id="2126986627" r:id="rId233"/>
    <p:sldId id="5529" r:id="rId234"/>
    <p:sldId id="2147470689" r:id="rId235"/>
    <p:sldId id="2147470707" r:id="rId236"/>
    <p:sldId id="2147470716" r:id="rId237"/>
    <p:sldId id="2147470749" r:id="rId238"/>
    <p:sldId id="2147470748" r:id="rId239"/>
    <p:sldId id="2147470722" r:id="rId240"/>
    <p:sldId id="2147470720" r:id="rId241"/>
    <p:sldId id="287" r:id="rId242"/>
    <p:sldId id="2147470750" r:id="rId243"/>
    <p:sldId id="2147470751" r:id="rId244"/>
    <p:sldId id="2147470790" r:id="rId245"/>
    <p:sldId id="2147470726" r:id="rId246"/>
    <p:sldId id="2147470732" r:id="rId247"/>
    <p:sldId id="2147470758" r:id="rId248"/>
    <p:sldId id="2147470725" r:id="rId249"/>
    <p:sldId id="2147470721" r:id="rId250"/>
    <p:sldId id="2147470798" r:id="rId251"/>
    <p:sldId id="2147470799" r:id="rId252"/>
    <p:sldId id="2147470800" r:id="rId253"/>
    <p:sldId id="2147470801" r:id="rId254"/>
    <p:sldId id="2147470802" r:id="rId255"/>
    <p:sldId id="2147470803" r:id="rId256"/>
  </p:sldIdLst>
  <p:sldSz cx="12192000" cy="6858000"/>
  <p:notesSz cx="6858000" cy="9144000"/>
  <p:custDataLst>
    <p:tags r:id="rId25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Global" id="{30091B8B-2273-494D-93E5-F948FEC43C59}">
          <p14:sldIdLst>
            <p14:sldId id="2147470709"/>
            <p14:sldId id="2147470710"/>
          </p14:sldIdLst>
        </p14:section>
        <p14:section name="Presentation" id="{81F78DBC-E918-40B0-8F16-4DFF10178318}">
          <p14:sldIdLst>
            <p14:sldId id="2147470752"/>
            <p14:sldId id="2147470739"/>
            <p14:sldId id="2147470738"/>
            <p14:sldId id="2147470740"/>
            <p14:sldId id="2147470736"/>
            <p14:sldId id="2147470718"/>
            <p14:sldId id="2145706259"/>
            <p14:sldId id="312"/>
            <p14:sldId id="2147470769"/>
            <p14:sldId id="2147470754"/>
            <p14:sldId id="2147470731"/>
            <p14:sldId id="2147470771"/>
            <p14:sldId id="2147470784"/>
            <p14:sldId id="2147470759"/>
            <p14:sldId id="2147470786"/>
            <p14:sldId id="2147470737"/>
            <p14:sldId id="2147470761"/>
            <p14:sldId id="2147470760"/>
            <p14:sldId id="2147470762"/>
            <p14:sldId id="2147470764"/>
            <p14:sldId id="2147470765"/>
            <p14:sldId id="2147470767"/>
            <p14:sldId id="2147470766"/>
            <p14:sldId id="2147470794"/>
            <p14:sldId id="2147470795"/>
            <p14:sldId id="2147470797"/>
            <p14:sldId id="2147470804"/>
            <p14:sldId id="2147470805"/>
            <p14:sldId id="2147470780"/>
            <p14:sldId id="2147470782"/>
            <p14:sldId id="2147470770"/>
            <p14:sldId id="2147470730"/>
            <p14:sldId id="2147470744"/>
            <p14:sldId id="2147470781"/>
            <p14:sldId id="2147470787"/>
            <p14:sldId id="2147470772"/>
            <p14:sldId id="2147470773"/>
            <p14:sldId id="2147470724"/>
            <p14:sldId id="2147470791"/>
            <p14:sldId id="2147470768"/>
            <p14:sldId id="2147470777"/>
            <p14:sldId id="2147470792"/>
            <p14:sldId id="2147470735"/>
            <p14:sldId id="2147470783"/>
            <p14:sldId id="2147470756"/>
            <p14:sldId id="2147470788"/>
            <p14:sldId id="2147470757"/>
            <p14:sldId id="2147470723"/>
            <p14:sldId id="2147470789"/>
            <p14:sldId id="2147470779"/>
            <p14:sldId id="2147470776"/>
            <p14:sldId id="2147470778"/>
            <p14:sldId id="2147470741"/>
            <p14:sldId id="2147470755"/>
            <p14:sldId id="2147470742"/>
            <p14:sldId id="2147470743"/>
            <p14:sldId id="2147470711"/>
            <p14:sldId id="2147470715"/>
            <p14:sldId id="2147470713"/>
            <p14:sldId id="2147470733"/>
            <p14:sldId id="2147470734"/>
            <p14:sldId id="2147470727"/>
            <p14:sldId id="2147470728"/>
            <p14:sldId id="2147470729"/>
            <p14:sldId id="288"/>
            <p14:sldId id="289"/>
            <p14:sldId id="291"/>
            <p14:sldId id="309"/>
            <p14:sldId id="293"/>
            <p14:sldId id="294"/>
            <p14:sldId id="2147470774"/>
            <p14:sldId id="295"/>
            <p14:sldId id="297"/>
            <p14:sldId id="298"/>
            <p14:sldId id="299"/>
            <p14:sldId id="300"/>
            <p14:sldId id="301"/>
            <p14:sldId id="302"/>
            <p14:sldId id="303"/>
            <p14:sldId id="304"/>
            <p14:sldId id="305"/>
            <p14:sldId id="306"/>
            <p14:sldId id="307"/>
            <p14:sldId id="308"/>
            <p14:sldId id="310"/>
            <p14:sldId id="311"/>
            <p14:sldId id="313"/>
            <p14:sldId id="315"/>
            <p14:sldId id="314"/>
            <p14:sldId id="316"/>
            <p14:sldId id="317"/>
            <p14:sldId id="318"/>
            <p14:sldId id="319"/>
            <p14:sldId id="320"/>
            <p14:sldId id="321"/>
            <p14:sldId id="322"/>
            <p14:sldId id="323"/>
            <p14:sldId id="324"/>
            <p14:sldId id="325"/>
            <p14:sldId id="326"/>
            <p14:sldId id="327"/>
            <p14:sldId id="328"/>
            <p14:sldId id="2146847121"/>
            <p14:sldId id="2126986683"/>
            <p14:sldId id="5981"/>
            <p14:sldId id="8544"/>
            <p14:sldId id="268"/>
            <p14:sldId id="5647"/>
            <p14:sldId id="1881839662"/>
            <p14:sldId id="1881839680"/>
            <p14:sldId id="1881839678"/>
            <p14:sldId id="365"/>
            <p14:sldId id="1881839667"/>
            <p14:sldId id="8297"/>
            <p14:sldId id="1881839663"/>
            <p14:sldId id="1881839578"/>
            <p14:sldId id="1881839650"/>
            <p14:sldId id="1881839651"/>
            <p14:sldId id="1881839807"/>
            <p14:sldId id="1881839660"/>
            <p14:sldId id="1881839653"/>
            <p14:sldId id="2146847122"/>
            <p14:sldId id="1881839671"/>
            <p14:sldId id="2147470706"/>
            <p14:sldId id="1881839664"/>
            <p14:sldId id="1881839585"/>
            <p14:sldId id="2126986634"/>
            <p14:sldId id="8300"/>
            <p14:sldId id="1881839665"/>
            <p14:sldId id="1881839779"/>
            <p14:sldId id="1881839773"/>
            <p14:sldId id="1881839682"/>
            <p14:sldId id="262"/>
            <p14:sldId id="263"/>
            <p14:sldId id="1881839760"/>
            <p14:sldId id="1881839714"/>
            <p14:sldId id="258"/>
            <p14:sldId id="454"/>
            <p14:sldId id="1881839652"/>
            <p14:sldId id="1881839709"/>
            <p14:sldId id="1881839713"/>
            <p14:sldId id="347"/>
            <p14:sldId id="1881839708"/>
            <p14:sldId id="449"/>
            <p14:sldId id="1881839875"/>
            <p14:sldId id="1881839802"/>
            <p14:sldId id="1881839763"/>
            <p14:sldId id="438"/>
            <p14:sldId id="452"/>
            <p14:sldId id="455"/>
            <p14:sldId id="1881839803"/>
            <p14:sldId id="1881839804"/>
            <p14:sldId id="460"/>
            <p14:sldId id="1881839805"/>
            <p14:sldId id="2126986556"/>
            <p14:sldId id="2126986557"/>
            <p14:sldId id="2126986564"/>
            <p14:sldId id="2126986559"/>
            <p14:sldId id="1881839762"/>
            <p14:sldId id="1881839765"/>
            <p14:sldId id="1881839766"/>
            <p14:sldId id="451"/>
            <p14:sldId id="356"/>
            <p14:sldId id="2126986643"/>
            <p14:sldId id="2126986644"/>
            <p14:sldId id="2126986645"/>
            <p14:sldId id="2126986662"/>
            <p14:sldId id="2126986659"/>
            <p14:sldId id="2126986708"/>
            <p14:sldId id="2126986658"/>
            <p14:sldId id="1881839716"/>
            <p14:sldId id="1881839719"/>
            <p14:sldId id="1881839721"/>
            <p14:sldId id="1881839720"/>
            <p14:sldId id="1881839723"/>
            <p14:sldId id="1881839724"/>
            <p14:sldId id="1881839725"/>
            <p14:sldId id="1881839726"/>
            <p14:sldId id="1881839717"/>
            <p14:sldId id="1881839728"/>
            <p14:sldId id="1881839758"/>
            <p14:sldId id="261"/>
            <p14:sldId id="1881839759"/>
            <p14:sldId id="1881839761"/>
            <p14:sldId id="2147470693"/>
            <p14:sldId id="2147470694"/>
            <p14:sldId id="2126986664"/>
            <p14:sldId id="2126986631"/>
            <p14:sldId id="5564"/>
            <p14:sldId id="5997"/>
            <p14:sldId id="2126986635"/>
            <p14:sldId id="2126986632"/>
            <p14:sldId id="2126986667"/>
            <p14:sldId id="2126986668"/>
            <p14:sldId id="2126986640"/>
            <p14:sldId id="2126986700"/>
            <p14:sldId id="2126986701"/>
            <p14:sldId id="2126986646"/>
            <p14:sldId id="2126986704"/>
            <p14:sldId id="2126986647"/>
            <p14:sldId id="2126986625"/>
            <p14:sldId id="2126986674"/>
            <p14:sldId id="2126986669"/>
            <p14:sldId id="2126986670"/>
            <p14:sldId id="2126986627"/>
            <p14:sldId id="5529"/>
            <p14:sldId id="2147470689"/>
            <p14:sldId id="2147470707"/>
            <p14:sldId id="2147470716"/>
            <p14:sldId id="2147470749"/>
            <p14:sldId id="2147470748"/>
            <p14:sldId id="2147470722"/>
            <p14:sldId id="2147470720"/>
            <p14:sldId id="287"/>
            <p14:sldId id="2147470750"/>
            <p14:sldId id="2147470751"/>
            <p14:sldId id="2147470790"/>
            <p14:sldId id="2147470726"/>
            <p14:sldId id="2147470732"/>
            <p14:sldId id="2147470758"/>
            <p14:sldId id="2147470725"/>
            <p14:sldId id="2147470721"/>
            <p14:sldId id="2147470798"/>
            <p14:sldId id="2147470799"/>
            <p14:sldId id="2147470800"/>
            <p14:sldId id="2147470801"/>
            <p14:sldId id="2147470802"/>
            <p14:sldId id="2147470803"/>
          </p14:sldIdLst>
        </p14:section>
      </p14:sectionLst>
    </p:ext>
    <p:ext uri="{EFAFB233-063F-42B5-8137-9DF3F51BA10A}">
      <p15:sldGuideLst xmlns="" xmlns:p15="http://schemas.microsoft.com/office/powerpoint/2012/main"/>
    </p:ext>
    <p:ext uri="{2D200454-40CA-4A62-9FC3-DE9A4176ACB9}">
      <p15:notesGuideLst xmlns="" xmlns:p15="http://schemas.microsoft.com/office/powerpoint/2012/main">
        <p15:guide id="1" orient="horz" pos="2880" userDrawn="1">
          <p15:clr>
            <a:srgbClr val="A4A3A4"/>
          </p15:clr>
        </p15:guide>
        <p15:guide id="2" pos="216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arone, Salvatore" initials="BS" lastIdx="9" clrIdx="0">
    <p:extLst>
      <p:ext uri="{19B8F6BF-5375-455C-9EA6-DF929625EA0E}">
        <p15:presenceInfo xmlns="" xmlns:p15="http://schemas.microsoft.com/office/powerpoint/2012/main" userId="S::kzjd174@astrazeneca.net::03734dd2-975d-4d6b-8fca-bec25fbd16bc" providerId="AD"/>
      </p:ext>
    </p:extLst>
  </p:cmAuthor>
  <p:cmAuthor id="2" name="Ballantyne, Maghan" initials="BM" lastIdx="73" clrIdx="1">
    <p:extLst>
      <p:ext uri="{19B8F6BF-5375-455C-9EA6-DF929625EA0E}">
        <p15:presenceInfo xmlns="" xmlns:p15="http://schemas.microsoft.com/office/powerpoint/2012/main" userId="S::kbqk778@astrazeneca.net::56f09e4f-ed42-4f9f-abb5-819e925a5fc2" providerId="AD"/>
      </p:ext>
    </p:extLst>
  </p:cmAuthor>
  <p:cmAuthor id="3" name="Wright, Jason" initials="WJ" lastIdx="9" clrIdx="2">
    <p:extLst>
      <p:ext uri="{19B8F6BF-5375-455C-9EA6-DF929625EA0E}">
        <p15:presenceInfo xmlns="" xmlns:p15="http://schemas.microsoft.com/office/powerpoint/2012/main" userId="S::kjwt000@astrazeneca.net::3ff1daa2-9ff0-4396-8650-8a6d5cc8a80d" providerId="AD"/>
      </p:ext>
    </p:extLst>
  </p:cmAuthor>
  <p:cmAuthor id="4" name="Oliphant, Carrie (Med Communications)" initials="OC(C" lastIdx="21" clrIdx="3">
    <p:extLst>
      <p:ext uri="{19B8F6BF-5375-455C-9EA6-DF929625EA0E}">
        <p15:presenceInfo xmlns="" xmlns:p15="http://schemas.microsoft.com/office/powerpoint/2012/main" userId="S::kthc998@astrazeneca.net::06d29f50-b317-4f0b-81cf-8485079ad55e" providerId="AD"/>
      </p:ext>
    </p:extLst>
  </p:cmAuthor>
  <p:cmAuthor id="5" name="Patel, Nicki" initials="PN" lastIdx="16" clrIdx="4">
    <p:extLst>
      <p:ext uri="{19B8F6BF-5375-455C-9EA6-DF929625EA0E}">
        <p15:presenceInfo xmlns="" xmlns:p15="http://schemas.microsoft.com/office/powerpoint/2012/main" userId="S::kltb562@astrazeneca.net::98e11ec0-8530-463b-82cd-235db30769e5" providerId="AD"/>
      </p:ext>
    </p:extLst>
  </p:cmAuthor>
  <p:cmAuthor id="6" name="Poltorack, Lilliam (Med Communications)" initials="PL(C" lastIdx="9" clrIdx="5">
    <p:extLst>
      <p:ext uri="{19B8F6BF-5375-455C-9EA6-DF929625EA0E}">
        <p15:presenceInfo xmlns="" xmlns:p15="http://schemas.microsoft.com/office/powerpoint/2012/main" userId="S::kcsx318@astrazeneca.net::4254590d-8a76-4b96-a9ed-c126f1b664b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3135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3E6456F-BCDA-4496-8937-E6539A430EEE}" v="62" dt="2023-06-20T12:38:00.902"/>
  </p1510:revLst>
</p1510:revInfo>
</file>

<file path=ppt/tableStyles.xml><?xml version="1.0" encoding="utf-8"?>
<a:tblStyleLst xmlns:a="http://schemas.openxmlformats.org/drawingml/2006/main" def="{21E4AEA4-8DFA-4A89-87EB-49C32662AFE0}">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359" autoAdjust="0"/>
    <p:restoredTop sz="70554" autoAdjust="0"/>
  </p:normalViewPr>
  <p:slideViewPr>
    <p:cSldViewPr snapToGrid="0">
      <p:cViewPr varScale="1">
        <p:scale>
          <a:sx n="77" d="100"/>
          <a:sy n="77" d="100"/>
        </p:scale>
        <p:origin x="-2172" y="-84"/>
      </p:cViewPr>
      <p:guideLst>
        <p:guide orient="horz" pos="2160"/>
        <p:guide pos="3840"/>
      </p:guideLst>
    </p:cSldViewPr>
  </p:slideViewPr>
  <p:outlineViewPr>
    <p:cViewPr>
      <p:scale>
        <a:sx n="33" d="100"/>
        <a:sy n="33" d="100"/>
      </p:scale>
      <p:origin x="0" y="18972"/>
    </p:cViewPr>
  </p:outlineViewPr>
  <p:notesTextViewPr>
    <p:cViewPr>
      <p:scale>
        <a:sx n="150" d="100"/>
        <a:sy n="150" d="100"/>
      </p:scale>
      <p:origin x="0" y="0"/>
    </p:cViewPr>
  </p:notesTextViewPr>
  <p:sorterViewPr>
    <p:cViewPr>
      <p:scale>
        <a:sx n="70" d="100"/>
        <a:sy n="70" d="100"/>
      </p:scale>
      <p:origin x="0" y="17604"/>
    </p:cViewPr>
  </p:sorterViewPr>
  <p:notesViewPr>
    <p:cSldViewPr snapToGrid="0" showGuides="1">
      <p:cViewPr>
        <p:scale>
          <a:sx n="120" d="100"/>
          <a:sy n="120" d="100"/>
        </p:scale>
        <p:origin x="-4962" y="-7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1.xml"/><Relationship Id="rId21" Type="http://schemas.openxmlformats.org/officeDocument/2006/relationships/slideMaster" Target="slideMasters/slideMaster17.xml"/><Relationship Id="rId42" Type="http://schemas.openxmlformats.org/officeDocument/2006/relationships/slide" Target="slides/slide16.xml"/><Relationship Id="rId63" Type="http://schemas.openxmlformats.org/officeDocument/2006/relationships/slide" Target="slides/slide37.xml"/><Relationship Id="rId84" Type="http://schemas.openxmlformats.org/officeDocument/2006/relationships/slide" Target="slides/slide58.xml"/><Relationship Id="rId138" Type="http://schemas.openxmlformats.org/officeDocument/2006/relationships/slide" Target="slides/slide112.xml"/><Relationship Id="rId159" Type="http://schemas.openxmlformats.org/officeDocument/2006/relationships/slide" Target="slides/slide133.xml"/><Relationship Id="rId170" Type="http://schemas.openxmlformats.org/officeDocument/2006/relationships/slide" Target="slides/slide144.xml"/><Relationship Id="rId191" Type="http://schemas.openxmlformats.org/officeDocument/2006/relationships/slide" Target="slides/slide165.xml"/><Relationship Id="rId205" Type="http://schemas.openxmlformats.org/officeDocument/2006/relationships/slide" Target="slides/slide179.xml"/><Relationship Id="rId226" Type="http://schemas.openxmlformats.org/officeDocument/2006/relationships/slide" Target="slides/slide200.xml"/><Relationship Id="rId247" Type="http://schemas.openxmlformats.org/officeDocument/2006/relationships/slide" Target="slides/slide221.xml"/><Relationship Id="rId107" Type="http://schemas.openxmlformats.org/officeDocument/2006/relationships/slide" Target="slides/slide81.xml"/><Relationship Id="rId11" Type="http://schemas.openxmlformats.org/officeDocument/2006/relationships/slideMaster" Target="slideMasters/slideMaster7.xml"/><Relationship Id="rId32" Type="http://schemas.openxmlformats.org/officeDocument/2006/relationships/slide" Target="slides/slide6.xml"/><Relationship Id="rId53" Type="http://schemas.openxmlformats.org/officeDocument/2006/relationships/slide" Target="slides/slide27.xml"/><Relationship Id="rId74" Type="http://schemas.openxmlformats.org/officeDocument/2006/relationships/slide" Target="slides/slide48.xml"/><Relationship Id="rId128" Type="http://schemas.openxmlformats.org/officeDocument/2006/relationships/slide" Target="slides/slide102.xml"/><Relationship Id="rId149" Type="http://schemas.openxmlformats.org/officeDocument/2006/relationships/slide" Target="slides/slide123.xml"/><Relationship Id="rId5" Type="http://schemas.openxmlformats.org/officeDocument/2006/relationships/slideMaster" Target="slideMasters/slideMaster1.xml"/><Relationship Id="rId95" Type="http://schemas.openxmlformats.org/officeDocument/2006/relationships/slide" Target="slides/slide69.xml"/><Relationship Id="rId160" Type="http://schemas.openxmlformats.org/officeDocument/2006/relationships/slide" Target="slides/slide134.xml"/><Relationship Id="rId181" Type="http://schemas.openxmlformats.org/officeDocument/2006/relationships/slide" Target="slides/slide155.xml"/><Relationship Id="rId216" Type="http://schemas.openxmlformats.org/officeDocument/2006/relationships/slide" Target="slides/slide190.xml"/><Relationship Id="rId237" Type="http://schemas.openxmlformats.org/officeDocument/2006/relationships/slide" Target="slides/slide211.xml"/><Relationship Id="rId258" Type="http://schemas.openxmlformats.org/officeDocument/2006/relationships/handoutMaster" Target="handoutMasters/handoutMaster1.xml"/><Relationship Id="rId22" Type="http://schemas.openxmlformats.org/officeDocument/2006/relationships/slideMaster" Target="slideMasters/slideMaster18.xml"/><Relationship Id="rId43" Type="http://schemas.openxmlformats.org/officeDocument/2006/relationships/slide" Target="slides/slide17.xml"/><Relationship Id="rId64" Type="http://schemas.openxmlformats.org/officeDocument/2006/relationships/slide" Target="slides/slide38.xml"/><Relationship Id="rId118" Type="http://schemas.openxmlformats.org/officeDocument/2006/relationships/slide" Target="slides/slide92.xml"/><Relationship Id="rId139" Type="http://schemas.openxmlformats.org/officeDocument/2006/relationships/slide" Target="slides/slide113.xml"/><Relationship Id="rId85" Type="http://schemas.openxmlformats.org/officeDocument/2006/relationships/slide" Target="slides/slide59.xml"/><Relationship Id="rId150" Type="http://schemas.openxmlformats.org/officeDocument/2006/relationships/slide" Target="slides/slide124.xml"/><Relationship Id="rId171" Type="http://schemas.openxmlformats.org/officeDocument/2006/relationships/slide" Target="slides/slide145.xml"/><Relationship Id="rId192" Type="http://schemas.openxmlformats.org/officeDocument/2006/relationships/slide" Target="slides/slide166.xml"/><Relationship Id="rId206" Type="http://schemas.openxmlformats.org/officeDocument/2006/relationships/slide" Target="slides/slide180.xml"/><Relationship Id="rId227" Type="http://schemas.openxmlformats.org/officeDocument/2006/relationships/slide" Target="slides/slide201.xml"/><Relationship Id="rId248" Type="http://schemas.openxmlformats.org/officeDocument/2006/relationships/slide" Target="slides/slide222.xml"/><Relationship Id="rId12" Type="http://schemas.openxmlformats.org/officeDocument/2006/relationships/slideMaster" Target="slideMasters/slideMaster8.xml"/><Relationship Id="rId33" Type="http://schemas.openxmlformats.org/officeDocument/2006/relationships/slide" Target="slides/slide7.xml"/><Relationship Id="rId108" Type="http://schemas.openxmlformats.org/officeDocument/2006/relationships/slide" Target="slides/slide82.xml"/><Relationship Id="rId129" Type="http://schemas.openxmlformats.org/officeDocument/2006/relationships/slide" Target="slides/slide103.xml"/><Relationship Id="rId54" Type="http://schemas.openxmlformats.org/officeDocument/2006/relationships/slide" Target="slides/slide28.xml"/><Relationship Id="rId75" Type="http://schemas.openxmlformats.org/officeDocument/2006/relationships/slide" Target="slides/slide49.xml"/><Relationship Id="rId96" Type="http://schemas.openxmlformats.org/officeDocument/2006/relationships/slide" Target="slides/slide70.xml"/><Relationship Id="rId140" Type="http://schemas.openxmlformats.org/officeDocument/2006/relationships/slide" Target="slides/slide114.xml"/><Relationship Id="rId161" Type="http://schemas.openxmlformats.org/officeDocument/2006/relationships/slide" Target="slides/slide135.xml"/><Relationship Id="rId182" Type="http://schemas.openxmlformats.org/officeDocument/2006/relationships/slide" Target="slides/slide156.xml"/><Relationship Id="rId217" Type="http://schemas.openxmlformats.org/officeDocument/2006/relationships/slide" Target="slides/slide191.xml"/><Relationship Id="rId6" Type="http://schemas.openxmlformats.org/officeDocument/2006/relationships/slideMaster" Target="slideMasters/slideMaster2.xml"/><Relationship Id="rId238" Type="http://schemas.openxmlformats.org/officeDocument/2006/relationships/slide" Target="slides/slide212.xml"/><Relationship Id="rId259" Type="http://schemas.openxmlformats.org/officeDocument/2006/relationships/tags" Target="tags/tag1.xml"/><Relationship Id="rId23" Type="http://schemas.openxmlformats.org/officeDocument/2006/relationships/slideMaster" Target="slideMasters/slideMaster19.xml"/><Relationship Id="rId28" Type="http://schemas.openxmlformats.org/officeDocument/2006/relationships/slide" Target="slides/slide2.xml"/><Relationship Id="rId49" Type="http://schemas.openxmlformats.org/officeDocument/2006/relationships/slide" Target="slides/slide23.xml"/><Relationship Id="rId114" Type="http://schemas.openxmlformats.org/officeDocument/2006/relationships/slide" Target="slides/slide88.xml"/><Relationship Id="rId119" Type="http://schemas.openxmlformats.org/officeDocument/2006/relationships/slide" Target="slides/slide93.xml"/><Relationship Id="rId44" Type="http://schemas.openxmlformats.org/officeDocument/2006/relationships/slide" Target="slides/slide18.xml"/><Relationship Id="rId60" Type="http://schemas.openxmlformats.org/officeDocument/2006/relationships/slide" Target="slides/slide34.xml"/><Relationship Id="rId65" Type="http://schemas.openxmlformats.org/officeDocument/2006/relationships/slide" Target="slides/slide39.xml"/><Relationship Id="rId81" Type="http://schemas.openxmlformats.org/officeDocument/2006/relationships/slide" Target="slides/slide55.xml"/><Relationship Id="rId86" Type="http://schemas.openxmlformats.org/officeDocument/2006/relationships/slide" Target="slides/slide60.xml"/><Relationship Id="rId130" Type="http://schemas.openxmlformats.org/officeDocument/2006/relationships/slide" Target="slides/slide104.xml"/><Relationship Id="rId135" Type="http://schemas.openxmlformats.org/officeDocument/2006/relationships/slide" Target="slides/slide109.xml"/><Relationship Id="rId151" Type="http://schemas.openxmlformats.org/officeDocument/2006/relationships/slide" Target="slides/slide125.xml"/><Relationship Id="rId156" Type="http://schemas.openxmlformats.org/officeDocument/2006/relationships/slide" Target="slides/slide130.xml"/><Relationship Id="rId177" Type="http://schemas.openxmlformats.org/officeDocument/2006/relationships/slide" Target="slides/slide151.xml"/><Relationship Id="rId198" Type="http://schemas.openxmlformats.org/officeDocument/2006/relationships/slide" Target="slides/slide172.xml"/><Relationship Id="rId172" Type="http://schemas.openxmlformats.org/officeDocument/2006/relationships/slide" Target="slides/slide146.xml"/><Relationship Id="rId193" Type="http://schemas.openxmlformats.org/officeDocument/2006/relationships/slide" Target="slides/slide167.xml"/><Relationship Id="rId202" Type="http://schemas.openxmlformats.org/officeDocument/2006/relationships/slide" Target="slides/slide176.xml"/><Relationship Id="rId207" Type="http://schemas.openxmlformats.org/officeDocument/2006/relationships/slide" Target="slides/slide181.xml"/><Relationship Id="rId223" Type="http://schemas.openxmlformats.org/officeDocument/2006/relationships/slide" Target="slides/slide197.xml"/><Relationship Id="rId228" Type="http://schemas.openxmlformats.org/officeDocument/2006/relationships/slide" Target="slides/slide202.xml"/><Relationship Id="rId244" Type="http://schemas.openxmlformats.org/officeDocument/2006/relationships/slide" Target="slides/slide218.xml"/><Relationship Id="rId249" Type="http://schemas.openxmlformats.org/officeDocument/2006/relationships/slide" Target="slides/slide223.xml"/><Relationship Id="rId13" Type="http://schemas.openxmlformats.org/officeDocument/2006/relationships/slideMaster" Target="slideMasters/slideMaster9.xml"/><Relationship Id="rId18" Type="http://schemas.openxmlformats.org/officeDocument/2006/relationships/slideMaster" Target="slideMasters/slideMaster14.xml"/><Relationship Id="rId39" Type="http://schemas.openxmlformats.org/officeDocument/2006/relationships/slide" Target="slides/slide13.xml"/><Relationship Id="rId109" Type="http://schemas.openxmlformats.org/officeDocument/2006/relationships/slide" Target="slides/slide83.xml"/><Relationship Id="rId260" Type="http://schemas.openxmlformats.org/officeDocument/2006/relationships/commentAuthors" Target="commentAuthors.xml"/><Relationship Id="rId265" Type="http://schemas.microsoft.com/office/2015/10/relationships/revisionInfo" Target="revisionInfo.xml"/><Relationship Id="rId34" Type="http://schemas.openxmlformats.org/officeDocument/2006/relationships/slide" Target="slides/slide8.xml"/><Relationship Id="rId50" Type="http://schemas.openxmlformats.org/officeDocument/2006/relationships/slide" Target="slides/slide24.xml"/><Relationship Id="rId55" Type="http://schemas.openxmlformats.org/officeDocument/2006/relationships/slide" Target="slides/slide29.xml"/><Relationship Id="rId76" Type="http://schemas.openxmlformats.org/officeDocument/2006/relationships/slide" Target="slides/slide50.xml"/><Relationship Id="rId97" Type="http://schemas.openxmlformats.org/officeDocument/2006/relationships/slide" Target="slides/slide71.xml"/><Relationship Id="rId104" Type="http://schemas.openxmlformats.org/officeDocument/2006/relationships/slide" Target="slides/slide78.xml"/><Relationship Id="rId120" Type="http://schemas.openxmlformats.org/officeDocument/2006/relationships/slide" Target="slides/slide94.xml"/><Relationship Id="rId125" Type="http://schemas.openxmlformats.org/officeDocument/2006/relationships/slide" Target="slides/slide99.xml"/><Relationship Id="rId141" Type="http://schemas.openxmlformats.org/officeDocument/2006/relationships/slide" Target="slides/slide115.xml"/><Relationship Id="rId146" Type="http://schemas.openxmlformats.org/officeDocument/2006/relationships/slide" Target="slides/slide120.xml"/><Relationship Id="rId167" Type="http://schemas.openxmlformats.org/officeDocument/2006/relationships/slide" Target="slides/slide141.xml"/><Relationship Id="rId188" Type="http://schemas.openxmlformats.org/officeDocument/2006/relationships/slide" Target="slides/slide162.xml"/><Relationship Id="rId7" Type="http://schemas.openxmlformats.org/officeDocument/2006/relationships/slideMaster" Target="slideMasters/slideMaster3.xml"/><Relationship Id="rId71" Type="http://schemas.openxmlformats.org/officeDocument/2006/relationships/slide" Target="slides/slide45.xml"/><Relationship Id="rId92" Type="http://schemas.openxmlformats.org/officeDocument/2006/relationships/slide" Target="slides/slide66.xml"/><Relationship Id="rId162" Type="http://schemas.openxmlformats.org/officeDocument/2006/relationships/slide" Target="slides/slide136.xml"/><Relationship Id="rId183" Type="http://schemas.openxmlformats.org/officeDocument/2006/relationships/slide" Target="slides/slide157.xml"/><Relationship Id="rId213" Type="http://schemas.openxmlformats.org/officeDocument/2006/relationships/slide" Target="slides/slide187.xml"/><Relationship Id="rId218" Type="http://schemas.openxmlformats.org/officeDocument/2006/relationships/slide" Target="slides/slide192.xml"/><Relationship Id="rId234" Type="http://schemas.openxmlformats.org/officeDocument/2006/relationships/slide" Target="slides/slide208.xml"/><Relationship Id="rId239" Type="http://schemas.openxmlformats.org/officeDocument/2006/relationships/slide" Target="slides/slide213.xml"/><Relationship Id="rId2" Type="http://schemas.openxmlformats.org/officeDocument/2006/relationships/customXml" Target="../customXml/item2.xml"/><Relationship Id="rId29" Type="http://schemas.openxmlformats.org/officeDocument/2006/relationships/slide" Target="slides/slide3.xml"/><Relationship Id="rId250" Type="http://schemas.openxmlformats.org/officeDocument/2006/relationships/slide" Target="slides/slide224.xml"/><Relationship Id="rId255" Type="http://schemas.openxmlformats.org/officeDocument/2006/relationships/slide" Target="slides/slide229.xml"/><Relationship Id="rId24" Type="http://schemas.openxmlformats.org/officeDocument/2006/relationships/slideMaster" Target="slideMasters/slideMaster20.xml"/><Relationship Id="rId40" Type="http://schemas.openxmlformats.org/officeDocument/2006/relationships/slide" Target="slides/slide14.xml"/><Relationship Id="rId45" Type="http://schemas.openxmlformats.org/officeDocument/2006/relationships/slide" Target="slides/slide19.xml"/><Relationship Id="rId66" Type="http://schemas.openxmlformats.org/officeDocument/2006/relationships/slide" Target="slides/slide40.xml"/><Relationship Id="rId87" Type="http://schemas.openxmlformats.org/officeDocument/2006/relationships/slide" Target="slides/slide61.xml"/><Relationship Id="rId110" Type="http://schemas.openxmlformats.org/officeDocument/2006/relationships/slide" Target="slides/slide84.xml"/><Relationship Id="rId115" Type="http://schemas.openxmlformats.org/officeDocument/2006/relationships/slide" Target="slides/slide89.xml"/><Relationship Id="rId131" Type="http://schemas.openxmlformats.org/officeDocument/2006/relationships/slide" Target="slides/slide105.xml"/><Relationship Id="rId136" Type="http://schemas.openxmlformats.org/officeDocument/2006/relationships/slide" Target="slides/slide110.xml"/><Relationship Id="rId157" Type="http://schemas.openxmlformats.org/officeDocument/2006/relationships/slide" Target="slides/slide131.xml"/><Relationship Id="rId178" Type="http://schemas.openxmlformats.org/officeDocument/2006/relationships/slide" Target="slides/slide152.xml"/><Relationship Id="rId61" Type="http://schemas.openxmlformats.org/officeDocument/2006/relationships/slide" Target="slides/slide35.xml"/><Relationship Id="rId82" Type="http://schemas.openxmlformats.org/officeDocument/2006/relationships/slide" Target="slides/slide56.xml"/><Relationship Id="rId152" Type="http://schemas.openxmlformats.org/officeDocument/2006/relationships/slide" Target="slides/slide126.xml"/><Relationship Id="rId173" Type="http://schemas.openxmlformats.org/officeDocument/2006/relationships/slide" Target="slides/slide147.xml"/><Relationship Id="rId194" Type="http://schemas.openxmlformats.org/officeDocument/2006/relationships/slide" Target="slides/slide168.xml"/><Relationship Id="rId199" Type="http://schemas.openxmlformats.org/officeDocument/2006/relationships/slide" Target="slides/slide173.xml"/><Relationship Id="rId203" Type="http://schemas.openxmlformats.org/officeDocument/2006/relationships/slide" Target="slides/slide177.xml"/><Relationship Id="rId208" Type="http://schemas.openxmlformats.org/officeDocument/2006/relationships/slide" Target="slides/slide182.xml"/><Relationship Id="rId229" Type="http://schemas.openxmlformats.org/officeDocument/2006/relationships/slide" Target="slides/slide203.xml"/><Relationship Id="rId19" Type="http://schemas.openxmlformats.org/officeDocument/2006/relationships/slideMaster" Target="slideMasters/slideMaster15.xml"/><Relationship Id="rId224" Type="http://schemas.openxmlformats.org/officeDocument/2006/relationships/slide" Target="slides/slide198.xml"/><Relationship Id="rId240" Type="http://schemas.openxmlformats.org/officeDocument/2006/relationships/slide" Target="slides/slide214.xml"/><Relationship Id="rId245" Type="http://schemas.openxmlformats.org/officeDocument/2006/relationships/slide" Target="slides/slide219.xml"/><Relationship Id="rId261" Type="http://schemas.openxmlformats.org/officeDocument/2006/relationships/presProps" Target="presProps.xml"/><Relationship Id="rId266" Type="http://schemas.microsoft.com/office/2016/11/relationships/changesInfo" Target="changesInfos/changesInfo1.xml"/><Relationship Id="rId14" Type="http://schemas.openxmlformats.org/officeDocument/2006/relationships/slideMaster" Target="slideMasters/slideMaster10.xml"/><Relationship Id="rId30" Type="http://schemas.openxmlformats.org/officeDocument/2006/relationships/slide" Target="slides/slide4.xml"/><Relationship Id="rId35" Type="http://schemas.openxmlformats.org/officeDocument/2006/relationships/slide" Target="slides/slide9.xml"/><Relationship Id="rId56" Type="http://schemas.openxmlformats.org/officeDocument/2006/relationships/slide" Target="slides/slide30.xml"/><Relationship Id="rId77" Type="http://schemas.openxmlformats.org/officeDocument/2006/relationships/slide" Target="slides/slide51.xml"/><Relationship Id="rId100" Type="http://schemas.openxmlformats.org/officeDocument/2006/relationships/slide" Target="slides/slide74.xml"/><Relationship Id="rId105" Type="http://schemas.openxmlformats.org/officeDocument/2006/relationships/slide" Target="slides/slide79.xml"/><Relationship Id="rId126" Type="http://schemas.openxmlformats.org/officeDocument/2006/relationships/slide" Target="slides/slide100.xml"/><Relationship Id="rId147" Type="http://schemas.openxmlformats.org/officeDocument/2006/relationships/slide" Target="slides/slide121.xml"/><Relationship Id="rId168" Type="http://schemas.openxmlformats.org/officeDocument/2006/relationships/slide" Target="slides/slide142.xml"/><Relationship Id="rId8" Type="http://schemas.openxmlformats.org/officeDocument/2006/relationships/slideMaster" Target="slideMasters/slideMaster4.xml"/><Relationship Id="rId51" Type="http://schemas.openxmlformats.org/officeDocument/2006/relationships/slide" Target="slides/slide25.xml"/><Relationship Id="rId72" Type="http://schemas.openxmlformats.org/officeDocument/2006/relationships/slide" Target="slides/slide46.xml"/><Relationship Id="rId93" Type="http://schemas.openxmlformats.org/officeDocument/2006/relationships/slide" Target="slides/slide67.xml"/><Relationship Id="rId98" Type="http://schemas.openxmlformats.org/officeDocument/2006/relationships/slide" Target="slides/slide72.xml"/><Relationship Id="rId121" Type="http://schemas.openxmlformats.org/officeDocument/2006/relationships/slide" Target="slides/slide95.xml"/><Relationship Id="rId142" Type="http://schemas.openxmlformats.org/officeDocument/2006/relationships/slide" Target="slides/slide116.xml"/><Relationship Id="rId163" Type="http://schemas.openxmlformats.org/officeDocument/2006/relationships/slide" Target="slides/slide137.xml"/><Relationship Id="rId184" Type="http://schemas.openxmlformats.org/officeDocument/2006/relationships/slide" Target="slides/slide158.xml"/><Relationship Id="rId189" Type="http://schemas.openxmlformats.org/officeDocument/2006/relationships/slide" Target="slides/slide163.xml"/><Relationship Id="rId219" Type="http://schemas.openxmlformats.org/officeDocument/2006/relationships/slide" Target="slides/slide193.xml"/><Relationship Id="rId3" Type="http://schemas.openxmlformats.org/officeDocument/2006/relationships/customXml" Target="../customXml/item3.xml"/><Relationship Id="rId214" Type="http://schemas.openxmlformats.org/officeDocument/2006/relationships/slide" Target="slides/slide188.xml"/><Relationship Id="rId230" Type="http://schemas.openxmlformats.org/officeDocument/2006/relationships/slide" Target="slides/slide204.xml"/><Relationship Id="rId235" Type="http://schemas.openxmlformats.org/officeDocument/2006/relationships/slide" Target="slides/slide209.xml"/><Relationship Id="rId251" Type="http://schemas.openxmlformats.org/officeDocument/2006/relationships/slide" Target="slides/slide225.xml"/><Relationship Id="rId256" Type="http://schemas.openxmlformats.org/officeDocument/2006/relationships/slide" Target="slides/slide230.xml"/><Relationship Id="rId25" Type="http://schemas.openxmlformats.org/officeDocument/2006/relationships/slideMaster" Target="slideMasters/slideMaster21.xml"/><Relationship Id="rId46" Type="http://schemas.openxmlformats.org/officeDocument/2006/relationships/slide" Target="slides/slide20.xml"/><Relationship Id="rId67" Type="http://schemas.openxmlformats.org/officeDocument/2006/relationships/slide" Target="slides/slide41.xml"/><Relationship Id="rId116" Type="http://schemas.openxmlformats.org/officeDocument/2006/relationships/slide" Target="slides/slide90.xml"/><Relationship Id="rId137" Type="http://schemas.openxmlformats.org/officeDocument/2006/relationships/slide" Target="slides/slide111.xml"/><Relationship Id="rId158" Type="http://schemas.openxmlformats.org/officeDocument/2006/relationships/slide" Target="slides/slide132.xml"/><Relationship Id="rId20" Type="http://schemas.openxmlformats.org/officeDocument/2006/relationships/slideMaster" Target="slideMasters/slideMaster16.xml"/><Relationship Id="rId41" Type="http://schemas.openxmlformats.org/officeDocument/2006/relationships/slide" Target="slides/slide15.xml"/><Relationship Id="rId62" Type="http://schemas.openxmlformats.org/officeDocument/2006/relationships/slide" Target="slides/slide36.xml"/><Relationship Id="rId83" Type="http://schemas.openxmlformats.org/officeDocument/2006/relationships/slide" Target="slides/slide57.xml"/><Relationship Id="rId88" Type="http://schemas.openxmlformats.org/officeDocument/2006/relationships/slide" Target="slides/slide62.xml"/><Relationship Id="rId111" Type="http://schemas.openxmlformats.org/officeDocument/2006/relationships/slide" Target="slides/slide85.xml"/><Relationship Id="rId132" Type="http://schemas.openxmlformats.org/officeDocument/2006/relationships/slide" Target="slides/slide106.xml"/><Relationship Id="rId153" Type="http://schemas.openxmlformats.org/officeDocument/2006/relationships/slide" Target="slides/slide127.xml"/><Relationship Id="rId174" Type="http://schemas.openxmlformats.org/officeDocument/2006/relationships/slide" Target="slides/slide148.xml"/><Relationship Id="rId179" Type="http://schemas.openxmlformats.org/officeDocument/2006/relationships/slide" Target="slides/slide153.xml"/><Relationship Id="rId195" Type="http://schemas.openxmlformats.org/officeDocument/2006/relationships/slide" Target="slides/slide169.xml"/><Relationship Id="rId209" Type="http://schemas.openxmlformats.org/officeDocument/2006/relationships/slide" Target="slides/slide183.xml"/><Relationship Id="rId190" Type="http://schemas.openxmlformats.org/officeDocument/2006/relationships/slide" Target="slides/slide164.xml"/><Relationship Id="rId204" Type="http://schemas.openxmlformats.org/officeDocument/2006/relationships/slide" Target="slides/slide178.xml"/><Relationship Id="rId220" Type="http://schemas.openxmlformats.org/officeDocument/2006/relationships/slide" Target="slides/slide194.xml"/><Relationship Id="rId225" Type="http://schemas.openxmlformats.org/officeDocument/2006/relationships/slide" Target="slides/slide199.xml"/><Relationship Id="rId241" Type="http://schemas.openxmlformats.org/officeDocument/2006/relationships/slide" Target="slides/slide215.xml"/><Relationship Id="rId246" Type="http://schemas.openxmlformats.org/officeDocument/2006/relationships/slide" Target="slides/slide220.xml"/><Relationship Id="rId15" Type="http://schemas.openxmlformats.org/officeDocument/2006/relationships/slideMaster" Target="slideMasters/slideMaster11.xml"/><Relationship Id="rId36" Type="http://schemas.openxmlformats.org/officeDocument/2006/relationships/slide" Target="slides/slide10.xml"/><Relationship Id="rId57" Type="http://schemas.openxmlformats.org/officeDocument/2006/relationships/slide" Target="slides/slide31.xml"/><Relationship Id="rId106" Type="http://schemas.openxmlformats.org/officeDocument/2006/relationships/slide" Target="slides/slide80.xml"/><Relationship Id="rId127" Type="http://schemas.openxmlformats.org/officeDocument/2006/relationships/slide" Target="slides/slide101.xml"/><Relationship Id="rId262" Type="http://schemas.openxmlformats.org/officeDocument/2006/relationships/viewProps" Target="viewProps.xml"/><Relationship Id="rId10" Type="http://schemas.openxmlformats.org/officeDocument/2006/relationships/slideMaster" Target="slideMasters/slideMaster6.xml"/><Relationship Id="rId31" Type="http://schemas.openxmlformats.org/officeDocument/2006/relationships/slide" Target="slides/slide5.xml"/><Relationship Id="rId52" Type="http://schemas.openxmlformats.org/officeDocument/2006/relationships/slide" Target="slides/slide26.xml"/><Relationship Id="rId73" Type="http://schemas.openxmlformats.org/officeDocument/2006/relationships/slide" Target="slides/slide47.xml"/><Relationship Id="rId78" Type="http://schemas.openxmlformats.org/officeDocument/2006/relationships/slide" Target="slides/slide52.xml"/><Relationship Id="rId94" Type="http://schemas.openxmlformats.org/officeDocument/2006/relationships/slide" Target="slides/slide68.xml"/><Relationship Id="rId99" Type="http://schemas.openxmlformats.org/officeDocument/2006/relationships/slide" Target="slides/slide73.xml"/><Relationship Id="rId101" Type="http://schemas.openxmlformats.org/officeDocument/2006/relationships/slide" Target="slides/slide75.xml"/><Relationship Id="rId122" Type="http://schemas.openxmlformats.org/officeDocument/2006/relationships/slide" Target="slides/slide96.xml"/><Relationship Id="rId143" Type="http://schemas.openxmlformats.org/officeDocument/2006/relationships/slide" Target="slides/slide117.xml"/><Relationship Id="rId148" Type="http://schemas.openxmlformats.org/officeDocument/2006/relationships/slide" Target="slides/slide122.xml"/><Relationship Id="rId164" Type="http://schemas.openxmlformats.org/officeDocument/2006/relationships/slide" Target="slides/slide138.xml"/><Relationship Id="rId169" Type="http://schemas.openxmlformats.org/officeDocument/2006/relationships/slide" Target="slides/slide143.xml"/><Relationship Id="rId185" Type="http://schemas.openxmlformats.org/officeDocument/2006/relationships/slide" Target="slides/slide159.xml"/><Relationship Id="rId4" Type="http://schemas.openxmlformats.org/officeDocument/2006/relationships/customXml" Target="../customXml/item4.xml"/><Relationship Id="rId9" Type="http://schemas.openxmlformats.org/officeDocument/2006/relationships/slideMaster" Target="slideMasters/slideMaster5.xml"/><Relationship Id="rId180" Type="http://schemas.openxmlformats.org/officeDocument/2006/relationships/slide" Target="slides/slide154.xml"/><Relationship Id="rId210" Type="http://schemas.openxmlformats.org/officeDocument/2006/relationships/slide" Target="slides/slide184.xml"/><Relationship Id="rId215" Type="http://schemas.openxmlformats.org/officeDocument/2006/relationships/slide" Target="slides/slide189.xml"/><Relationship Id="rId236" Type="http://schemas.openxmlformats.org/officeDocument/2006/relationships/slide" Target="slides/slide210.xml"/><Relationship Id="rId257" Type="http://schemas.openxmlformats.org/officeDocument/2006/relationships/notesMaster" Target="notesMasters/notesMaster1.xml"/><Relationship Id="rId26" Type="http://schemas.openxmlformats.org/officeDocument/2006/relationships/slideMaster" Target="slideMasters/slideMaster22.xml"/><Relationship Id="rId231" Type="http://schemas.openxmlformats.org/officeDocument/2006/relationships/slide" Target="slides/slide205.xml"/><Relationship Id="rId252" Type="http://schemas.openxmlformats.org/officeDocument/2006/relationships/slide" Target="slides/slide226.xml"/><Relationship Id="rId47" Type="http://schemas.openxmlformats.org/officeDocument/2006/relationships/slide" Target="slides/slide21.xml"/><Relationship Id="rId68" Type="http://schemas.openxmlformats.org/officeDocument/2006/relationships/slide" Target="slides/slide42.xml"/><Relationship Id="rId89" Type="http://schemas.openxmlformats.org/officeDocument/2006/relationships/slide" Target="slides/slide63.xml"/><Relationship Id="rId112" Type="http://schemas.openxmlformats.org/officeDocument/2006/relationships/slide" Target="slides/slide86.xml"/><Relationship Id="rId133" Type="http://schemas.openxmlformats.org/officeDocument/2006/relationships/slide" Target="slides/slide107.xml"/><Relationship Id="rId154" Type="http://schemas.openxmlformats.org/officeDocument/2006/relationships/slide" Target="slides/slide128.xml"/><Relationship Id="rId175" Type="http://schemas.openxmlformats.org/officeDocument/2006/relationships/slide" Target="slides/slide149.xml"/><Relationship Id="rId196" Type="http://schemas.openxmlformats.org/officeDocument/2006/relationships/slide" Target="slides/slide170.xml"/><Relationship Id="rId200" Type="http://schemas.openxmlformats.org/officeDocument/2006/relationships/slide" Target="slides/slide174.xml"/><Relationship Id="rId16" Type="http://schemas.openxmlformats.org/officeDocument/2006/relationships/slideMaster" Target="slideMasters/slideMaster12.xml"/><Relationship Id="rId221" Type="http://schemas.openxmlformats.org/officeDocument/2006/relationships/slide" Target="slides/slide195.xml"/><Relationship Id="rId242" Type="http://schemas.openxmlformats.org/officeDocument/2006/relationships/slide" Target="slides/slide216.xml"/><Relationship Id="rId263" Type="http://schemas.openxmlformats.org/officeDocument/2006/relationships/theme" Target="theme/theme1.xml"/><Relationship Id="rId37" Type="http://schemas.openxmlformats.org/officeDocument/2006/relationships/slide" Target="slides/slide11.xml"/><Relationship Id="rId58" Type="http://schemas.openxmlformats.org/officeDocument/2006/relationships/slide" Target="slides/slide32.xml"/><Relationship Id="rId79" Type="http://schemas.openxmlformats.org/officeDocument/2006/relationships/slide" Target="slides/slide53.xml"/><Relationship Id="rId102" Type="http://schemas.openxmlformats.org/officeDocument/2006/relationships/slide" Target="slides/slide76.xml"/><Relationship Id="rId123" Type="http://schemas.openxmlformats.org/officeDocument/2006/relationships/slide" Target="slides/slide97.xml"/><Relationship Id="rId144" Type="http://schemas.openxmlformats.org/officeDocument/2006/relationships/slide" Target="slides/slide118.xml"/><Relationship Id="rId90" Type="http://schemas.openxmlformats.org/officeDocument/2006/relationships/slide" Target="slides/slide64.xml"/><Relationship Id="rId165" Type="http://schemas.openxmlformats.org/officeDocument/2006/relationships/slide" Target="slides/slide139.xml"/><Relationship Id="rId186" Type="http://schemas.openxmlformats.org/officeDocument/2006/relationships/slide" Target="slides/slide160.xml"/><Relationship Id="rId211" Type="http://schemas.openxmlformats.org/officeDocument/2006/relationships/slide" Target="slides/slide185.xml"/><Relationship Id="rId232" Type="http://schemas.openxmlformats.org/officeDocument/2006/relationships/slide" Target="slides/slide206.xml"/><Relationship Id="rId253" Type="http://schemas.openxmlformats.org/officeDocument/2006/relationships/slide" Target="slides/slide227.xml"/><Relationship Id="rId27" Type="http://schemas.openxmlformats.org/officeDocument/2006/relationships/slide" Target="slides/slide1.xml"/><Relationship Id="rId48" Type="http://schemas.openxmlformats.org/officeDocument/2006/relationships/slide" Target="slides/slide22.xml"/><Relationship Id="rId69" Type="http://schemas.openxmlformats.org/officeDocument/2006/relationships/slide" Target="slides/slide43.xml"/><Relationship Id="rId113" Type="http://schemas.openxmlformats.org/officeDocument/2006/relationships/slide" Target="slides/slide87.xml"/><Relationship Id="rId134" Type="http://schemas.openxmlformats.org/officeDocument/2006/relationships/slide" Target="slides/slide108.xml"/><Relationship Id="rId80" Type="http://schemas.openxmlformats.org/officeDocument/2006/relationships/slide" Target="slides/slide54.xml"/><Relationship Id="rId155" Type="http://schemas.openxmlformats.org/officeDocument/2006/relationships/slide" Target="slides/slide129.xml"/><Relationship Id="rId176" Type="http://schemas.openxmlformats.org/officeDocument/2006/relationships/slide" Target="slides/slide150.xml"/><Relationship Id="rId197" Type="http://schemas.openxmlformats.org/officeDocument/2006/relationships/slide" Target="slides/slide171.xml"/><Relationship Id="rId201" Type="http://schemas.openxmlformats.org/officeDocument/2006/relationships/slide" Target="slides/slide175.xml"/><Relationship Id="rId222" Type="http://schemas.openxmlformats.org/officeDocument/2006/relationships/slide" Target="slides/slide196.xml"/><Relationship Id="rId243" Type="http://schemas.openxmlformats.org/officeDocument/2006/relationships/slide" Target="slides/slide217.xml"/><Relationship Id="rId264" Type="http://schemas.openxmlformats.org/officeDocument/2006/relationships/tableStyles" Target="tableStyles.xml"/><Relationship Id="rId17" Type="http://schemas.openxmlformats.org/officeDocument/2006/relationships/slideMaster" Target="slideMasters/slideMaster13.xml"/><Relationship Id="rId38" Type="http://schemas.openxmlformats.org/officeDocument/2006/relationships/slide" Target="slides/slide12.xml"/><Relationship Id="rId59" Type="http://schemas.openxmlformats.org/officeDocument/2006/relationships/slide" Target="slides/slide33.xml"/><Relationship Id="rId103" Type="http://schemas.openxmlformats.org/officeDocument/2006/relationships/slide" Target="slides/slide77.xml"/><Relationship Id="rId124" Type="http://schemas.openxmlformats.org/officeDocument/2006/relationships/slide" Target="slides/slide98.xml"/><Relationship Id="rId70" Type="http://schemas.openxmlformats.org/officeDocument/2006/relationships/slide" Target="slides/slide44.xml"/><Relationship Id="rId91" Type="http://schemas.openxmlformats.org/officeDocument/2006/relationships/slide" Target="slides/slide65.xml"/><Relationship Id="rId145" Type="http://schemas.openxmlformats.org/officeDocument/2006/relationships/slide" Target="slides/slide119.xml"/><Relationship Id="rId166" Type="http://schemas.openxmlformats.org/officeDocument/2006/relationships/slide" Target="slides/slide140.xml"/><Relationship Id="rId187" Type="http://schemas.openxmlformats.org/officeDocument/2006/relationships/slide" Target="slides/slide161.xml"/><Relationship Id="rId1" Type="http://schemas.openxmlformats.org/officeDocument/2006/relationships/customXml" Target="../customXml/item1.xml"/><Relationship Id="rId212" Type="http://schemas.openxmlformats.org/officeDocument/2006/relationships/slide" Target="slides/slide186.xml"/><Relationship Id="rId233" Type="http://schemas.openxmlformats.org/officeDocument/2006/relationships/slide" Target="slides/slide207.xml"/><Relationship Id="rId254" Type="http://schemas.openxmlformats.org/officeDocument/2006/relationships/slide" Target="slides/slide22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erogianni, Maria" userId="287bf0a8-eeb2-4976-9114-5f45ddfae87a" providerId="ADAL" clId="{83E6456F-BCDA-4496-8937-E6539A430EEE}"/>
    <pc:docChg chg="custSel delSld modSld modMainMaster modSection">
      <pc:chgData name="Gerogianni, Maria" userId="287bf0a8-eeb2-4976-9114-5f45ddfae87a" providerId="ADAL" clId="{83E6456F-BCDA-4496-8937-E6539A430EEE}" dt="2023-06-20T15:01:51.283" v="1406" actId="207"/>
      <pc:docMkLst>
        <pc:docMk/>
      </pc:docMkLst>
      <pc:sldChg chg="addSp modSp mod">
        <pc:chgData name="Gerogianni, Maria" userId="287bf0a8-eeb2-4976-9114-5f45ddfae87a" providerId="ADAL" clId="{83E6456F-BCDA-4496-8937-E6539A430EEE}" dt="2023-06-20T12:18:58.740" v="1206" actId="1076"/>
        <pc:sldMkLst>
          <pc:docMk/>
          <pc:sldMk cId="2171713103" sldId="256"/>
        </pc:sldMkLst>
        <pc:spChg chg="add mod">
          <ac:chgData name="Gerogianni, Maria" userId="287bf0a8-eeb2-4976-9114-5f45ddfae87a" providerId="ADAL" clId="{83E6456F-BCDA-4496-8937-E6539A430EEE}" dt="2023-06-20T12:17:33.532" v="1136" actId="1076"/>
          <ac:spMkLst>
            <pc:docMk/>
            <pc:sldMk cId="2171713103" sldId="256"/>
            <ac:spMk id="3" creationId="{8DE33992-0429-169B-3B32-592800A84641}"/>
          </ac:spMkLst>
        </pc:spChg>
        <pc:spChg chg="mod">
          <ac:chgData name="Gerogianni, Maria" userId="287bf0a8-eeb2-4976-9114-5f45ddfae87a" providerId="ADAL" clId="{83E6456F-BCDA-4496-8937-E6539A430EEE}" dt="2023-06-20T12:18:04.618" v="1153" actId="20577"/>
          <ac:spMkLst>
            <pc:docMk/>
            <pc:sldMk cId="2171713103" sldId="256"/>
            <ac:spMk id="8" creationId="{00000000-0000-0000-0000-000000000000}"/>
          </ac:spMkLst>
        </pc:spChg>
        <pc:spChg chg="mod">
          <ac:chgData name="Gerogianni, Maria" userId="287bf0a8-eeb2-4976-9114-5f45ddfae87a" providerId="ADAL" clId="{83E6456F-BCDA-4496-8937-E6539A430EEE}" dt="2023-06-20T12:17:59.575" v="1146" actId="20577"/>
          <ac:spMkLst>
            <pc:docMk/>
            <pc:sldMk cId="2171713103" sldId="256"/>
            <ac:spMk id="14" creationId="{00000000-0000-0000-0000-000000000000}"/>
          </ac:spMkLst>
        </pc:spChg>
        <pc:spChg chg="mod">
          <ac:chgData name="Gerogianni, Maria" userId="287bf0a8-eeb2-4976-9114-5f45ddfae87a" providerId="ADAL" clId="{83E6456F-BCDA-4496-8937-E6539A430EEE}" dt="2023-06-20T12:18:01.256" v="1149" actId="20577"/>
          <ac:spMkLst>
            <pc:docMk/>
            <pc:sldMk cId="2171713103" sldId="256"/>
            <ac:spMk id="20" creationId="{00000000-0000-0000-0000-000000000000}"/>
          </ac:spMkLst>
        </pc:spChg>
        <pc:spChg chg="mod">
          <ac:chgData name="Gerogianni, Maria" userId="287bf0a8-eeb2-4976-9114-5f45ddfae87a" providerId="ADAL" clId="{83E6456F-BCDA-4496-8937-E6539A430EEE}" dt="2023-06-20T12:18:02.657" v="1152" actId="20577"/>
          <ac:spMkLst>
            <pc:docMk/>
            <pc:sldMk cId="2171713103" sldId="256"/>
            <ac:spMk id="26" creationId="{00000000-0000-0000-0000-000000000000}"/>
          </ac:spMkLst>
        </pc:spChg>
        <pc:spChg chg="add mod">
          <ac:chgData name="Gerogianni, Maria" userId="287bf0a8-eeb2-4976-9114-5f45ddfae87a" providerId="ADAL" clId="{83E6456F-BCDA-4496-8937-E6539A430EEE}" dt="2023-06-20T12:17:27.222" v="1135" actId="1076"/>
          <ac:spMkLst>
            <pc:docMk/>
            <pc:sldMk cId="2171713103" sldId="256"/>
            <ac:spMk id="30" creationId="{70754751-AC33-5D54-96CD-6CCCEC8D8CD1}"/>
          </ac:spMkLst>
        </pc:spChg>
        <pc:spChg chg="add mod">
          <ac:chgData name="Gerogianni, Maria" userId="287bf0a8-eeb2-4976-9114-5f45ddfae87a" providerId="ADAL" clId="{83E6456F-BCDA-4496-8937-E6539A430EEE}" dt="2023-06-20T12:17:48.538" v="1142" actId="1076"/>
          <ac:spMkLst>
            <pc:docMk/>
            <pc:sldMk cId="2171713103" sldId="256"/>
            <ac:spMk id="31" creationId="{184EC72F-C099-0CD4-96EF-267FE60CDF92}"/>
          </ac:spMkLst>
        </pc:spChg>
        <pc:spChg chg="add mod">
          <ac:chgData name="Gerogianni, Maria" userId="287bf0a8-eeb2-4976-9114-5f45ddfae87a" providerId="ADAL" clId="{83E6456F-BCDA-4496-8937-E6539A430EEE}" dt="2023-06-20T12:18:58.740" v="1206" actId="1076"/>
          <ac:spMkLst>
            <pc:docMk/>
            <pc:sldMk cId="2171713103" sldId="256"/>
            <ac:spMk id="32" creationId="{6C437A05-A8A1-5126-C39B-D5C16C3F4451}"/>
          </ac:spMkLst>
        </pc:spChg>
        <pc:grpChg chg="mod">
          <ac:chgData name="Gerogianni, Maria" userId="287bf0a8-eeb2-4976-9114-5f45ddfae87a" providerId="ADAL" clId="{83E6456F-BCDA-4496-8937-E6539A430EEE}" dt="2023-06-20T12:17:10.558" v="1131" actId="1076"/>
          <ac:grpSpMkLst>
            <pc:docMk/>
            <pc:sldMk cId="2171713103" sldId="256"/>
            <ac:grpSpMk id="6" creationId="{00000000-0000-0000-0000-000000000000}"/>
          </ac:grpSpMkLst>
        </pc:grpChg>
        <pc:grpChg chg="mod">
          <ac:chgData name="Gerogianni, Maria" userId="287bf0a8-eeb2-4976-9114-5f45ddfae87a" providerId="ADAL" clId="{83E6456F-BCDA-4496-8937-E6539A430EEE}" dt="2023-06-20T12:17:14.740" v="1132" actId="1076"/>
          <ac:grpSpMkLst>
            <pc:docMk/>
            <pc:sldMk cId="2171713103" sldId="256"/>
            <ac:grpSpMk id="12" creationId="{00000000-0000-0000-0000-000000000000}"/>
          </ac:grpSpMkLst>
        </pc:grpChg>
        <pc:grpChg chg="mod">
          <ac:chgData name="Gerogianni, Maria" userId="287bf0a8-eeb2-4976-9114-5f45ddfae87a" providerId="ADAL" clId="{83E6456F-BCDA-4496-8937-E6539A430EEE}" dt="2023-06-20T12:17:20.384" v="1133" actId="1076"/>
          <ac:grpSpMkLst>
            <pc:docMk/>
            <pc:sldMk cId="2171713103" sldId="256"/>
            <ac:grpSpMk id="18" creationId="{00000000-0000-0000-0000-000000000000}"/>
          </ac:grpSpMkLst>
        </pc:grpChg>
        <pc:grpChg chg="mod">
          <ac:chgData name="Gerogianni, Maria" userId="287bf0a8-eeb2-4976-9114-5f45ddfae87a" providerId="ADAL" clId="{83E6456F-BCDA-4496-8937-E6539A430EEE}" dt="2023-06-20T12:17:24.819" v="1134" actId="1076"/>
          <ac:grpSpMkLst>
            <pc:docMk/>
            <pc:sldMk cId="2171713103" sldId="256"/>
            <ac:grpSpMk id="24" creationId="{00000000-0000-0000-0000-000000000000}"/>
          </ac:grpSpMkLst>
        </pc:grpChg>
      </pc:sldChg>
      <pc:sldChg chg="delSp mod">
        <pc:chgData name="Gerogianni, Maria" userId="287bf0a8-eeb2-4976-9114-5f45ddfae87a" providerId="ADAL" clId="{83E6456F-BCDA-4496-8937-E6539A430EEE}" dt="2023-06-20T09:55:30.265" v="917" actId="478"/>
        <pc:sldMkLst>
          <pc:docMk/>
          <pc:sldMk cId="698961868" sldId="262"/>
        </pc:sldMkLst>
        <pc:spChg chg="del">
          <ac:chgData name="Gerogianni, Maria" userId="287bf0a8-eeb2-4976-9114-5f45ddfae87a" providerId="ADAL" clId="{83E6456F-BCDA-4496-8937-E6539A430EEE}" dt="2023-06-20T09:55:30.265" v="917" actId="478"/>
          <ac:spMkLst>
            <pc:docMk/>
            <pc:sldMk cId="698961868" sldId="262"/>
            <ac:spMk id="9" creationId="{C538FCE9-9784-6941-9181-017495600B70}"/>
          </ac:spMkLst>
        </pc:spChg>
      </pc:sldChg>
      <pc:sldChg chg="delSp mod">
        <pc:chgData name="Gerogianni, Maria" userId="287bf0a8-eeb2-4976-9114-5f45ddfae87a" providerId="ADAL" clId="{83E6456F-BCDA-4496-8937-E6539A430EEE}" dt="2023-06-20T11:11:10.682" v="918" actId="478"/>
        <pc:sldMkLst>
          <pc:docMk/>
          <pc:sldMk cId="3757465191" sldId="263"/>
        </pc:sldMkLst>
        <pc:spChg chg="del">
          <ac:chgData name="Gerogianni, Maria" userId="287bf0a8-eeb2-4976-9114-5f45ddfae87a" providerId="ADAL" clId="{83E6456F-BCDA-4496-8937-E6539A430EEE}" dt="2023-06-20T11:11:10.682" v="918" actId="478"/>
          <ac:spMkLst>
            <pc:docMk/>
            <pc:sldMk cId="3757465191" sldId="263"/>
            <ac:spMk id="9" creationId="{A6181740-387D-F84F-AE82-B696CF4CCE7B}"/>
          </ac:spMkLst>
        </pc:spChg>
      </pc:sldChg>
      <pc:sldChg chg="addSp delSp modSp mod">
        <pc:chgData name="Gerogianni, Maria" userId="287bf0a8-eeb2-4976-9114-5f45ddfae87a" providerId="ADAL" clId="{83E6456F-BCDA-4496-8937-E6539A430EEE}" dt="2023-06-20T15:01:51.283" v="1406" actId="207"/>
        <pc:sldMkLst>
          <pc:docMk/>
          <pc:sldMk cId="4176924138" sldId="280"/>
        </pc:sldMkLst>
        <pc:spChg chg="add del mod">
          <ac:chgData name="Gerogianni, Maria" userId="287bf0a8-eeb2-4976-9114-5f45ddfae87a" providerId="ADAL" clId="{83E6456F-BCDA-4496-8937-E6539A430EEE}" dt="2023-06-20T07:27:51.626" v="4" actId="478"/>
          <ac:spMkLst>
            <pc:docMk/>
            <pc:sldMk cId="4176924138" sldId="280"/>
            <ac:spMk id="3" creationId="{4E5F49EC-1165-E0D6-971A-314EFE7ED1FD}"/>
          </ac:spMkLst>
        </pc:spChg>
        <pc:spChg chg="add mod">
          <ac:chgData name="Gerogianni, Maria" userId="287bf0a8-eeb2-4976-9114-5f45ddfae87a" providerId="ADAL" clId="{83E6456F-BCDA-4496-8937-E6539A430EEE}" dt="2023-06-20T15:01:51.283" v="1406" actId="207"/>
          <ac:spMkLst>
            <pc:docMk/>
            <pc:sldMk cId="4176924138" sldId="280"/>
            <ac:spMk id="3" creationId="{7905D4F1-9957-5ED3-F5A6-A85CC282599D}"/>
          </ac:spMkLst>
        </pc:spChg>
        <pc:spChg chg="add del mod">
          <ac:chgData name="Gerogianni, Maria" userId="287bf0a8-eeb2-4976-9114-5f45ddfae87a" providerId="ADAL" clId="{83E6456F-BCDA-4496-8937-E6539A430EEE}" dt="2023-06-20T12:11:38.456" v="1046"/>
          <ac:spMkLst>
            <pc:docMk/>
            <pc:sldMk cId="4176924138" sldId="280"/>
            <ac:spMk id="4" creationId="{4412881D-ACA9-AB11-617A-8ADFBFED1BAD}"/>
          </ac:spMkLst>
        </pc:spChg>
        <pc:spChg chg="add del mod">
          <ac:chgData name="Gerogianni, Maria" userId="287bf0a8-eeb2-4976-9114-5f45ddfae87a" providerId="ADAL" clId="{83E6456F-BCDA-4496-8937-E6539A430EEE}" dt="2023-06-20T12:11:38.474" v="1051"/>
          <ac:spMkLst>
            <pc:docMk/>
            <pc:sldMk cId="4176924138" sldId="280"/>
            <ac:spMk id="5" creationId="{1EA2C00A-4F56-BDCF-6250-98CD6FE3A2F1}"/>
          </ac:spMkLst>
        </pc:spChg>
        <pc:spChg chg="add del mod">
          <ac:chgData name="Gerogianni, Maria" userId="287bf0a8-eeb2-4976-9114-5f45ddfae87a" providerId="ADAL" clId="{83E6456F-BCDA-4496-8937-E6539A430EEE}" dt="2023-06-20T12:11:38.491" v="1056"/>
          <ac:spMkLst>
            <pc:docMk/>
            <pc:sldMk cId="4176924138" sldId="280"/>
            <ac:spMk id="6" creationId="{2ABC8D9D-7DFF-059A-6EFF-0B736689FDA7}"/>
          </ac:spMkLst>
        </pc:spChg>
        <pc:spChg chg="mod">
          <ac:chgData name="Gerogianni, Maria" userId="287bf0a8-eeb2-4976-9114-5f45ddfae87a" providerId="ADAL" clId="{83E6456F-BCDA-4496-8937-E6539A430EEE}" dt="2023-06-20T12:11:44.560" v="1093" actId="1076"/>
          <ac:spMkLst>
            <pc:docMk/>
            <pc:sldMk cId="4176924138" sldId="280"/>
            <ac:spMk id="7" creationId="{FEB1A8AA-F7C2-4B5B-A8B5-38095C2AE92B}"/>
          </ac:spMkLst>
        </pc:spChg>
        <pc:spChg chg="mod">
          <ac:chgData name="Gerogianni, Maria" userId="287bf0a8-eeb2-4976-9114-5f45ddfae87a" providerId="ADAL" clId="{83E6456F-BCDA-4496-8937-E6539A430EEE}" dt="2023-06-20T12:11:21.626" v="1040" actId="20577"/>
          <ac:spMkLst>
            <pc:docMk/>
            <pc:sldMk cId="4176924138" sldId="280"/>
            <ac:spMk id="8" creationId="{19A543F0-7BD9-4EBF-AD9E-CB677043F645}"/>
          </ac:spMkLst>
        </pc:spChg>
        <pc:spChg chg="del">
          <ac:chgData name="Gerogianni, Maria" userId="287bf0a8-eeb2-4976-9114-5f45ddfae87a" providerId="ADAL" clId="{83E6456F-BCDA-4496-8937-E6539A430EEE}" dt="2023-06-20T07:27:48.336" v="3" actId="478"/>
          <ac:spMkLst>
            <pc:docMk/>
            <pc:sldMk cId="4176924138" sldId="280"/>
            <ac:spMk id="9" creationId="{4049F154-76C2-412A-B409-9551CA7FC036}"/>
          </ac:spMkLst>
        </pc:spChg>
        <pc:spChg chg="mod">
          <ac:chgData name="Gerogianni, Maria" userId="287bf0a8-eeb2-4976-9114-5f45ddfae87a" providerId="ADAL" clId="{83E6456F-BCDA-4496-8937-E6539A430EEE}" dt="2023-06-20T15:01:27.824" v="1403" actId="20577"/>
          <ac:spMkLst>
            <pc:docMk/>
            <pc:sldMk cId="4176924138" sldId="280"/>
            <ac:spMk id="10" creationId="{3C31F263-928B-454A-935B-D30DDDBBBCEF}"/>
          </ac:spMkLst>
        </pc:spChg>
        <pc:spChg chg="mod">
          <ac:chgData name="Gerogianni, Maria" userId="287bf0a8-eeb2-4976-9114-5f45ddfae87a" providerId="ADAL" clId="{83E6456F-BCDA-4496-8937-E6539A430EEE}" dt="2023-06-20T15:01:20.756" v="1393" actId="20577"/>
          <ac:spMkLst>
            <pc:docMk/>
            <pc:sldMk cId="4176924138" sldId="280"/>
            <ac:spMk id="11" creationId="{294438C0-06B1-4082-8B08-98AAAF13CF28}"/>
          </ac:spMkLst>
        </pc:spChg>
        <pc:spChg chg="add del mod">
          <ac:chgData name="Gerogianni, Maria" userId="287bf0a8-eeb2-4976-9114-5f45ddfae87a" providerId="ADAL" clId="{83E6456F-BCDA-4496-8937-E6539A430EEE}" dt="2023-06-20T12:11:38.509" v="1061"/>
          <ac:spMkLst>
            <pc:docMk/>
            <pc:sldMk cId="4176924138" sldId="280"/>
            <ac:spMk id="12" creationId="{49346195-D83A-5248-5C03-5BD59A078802}"/>
          </ac:spMkLst>
        </pc:spChg>
        <pc:spChg chg="add del mod">
          <ac:chgData name="Gerogianni, Maria" userId="287bf0a8-eeb2-4976-9114-5f45ddfae87a" providerId="ADAL" clId="{83E6456F-BCDA-4496-8937-E6539A430EEE}" dt="2023-06-20T12:11:38.526" v="1066"/>
          <ac:spMkLst>
            <pc:docMk/>
            <pc:sldMk cId="4176924138" sldId="280"/>
            <ac:spMk id="13" creationId="{854DDDA7-12C9-D99A-03C0-4703B6435A59}"/>
          </ac:spMkLst>
        </pc:spChg>
        <pc:spChg chg="add del mod">
          <ac:chgData name="Gerogianni, Maria" userId="287bf0a8-eeb2-4976-9114-5f45ddfae87a" providerId="ADAL" clId="{83E6456F-BCDA-4496-8937-E6539A430EEE}" dt="2023-06-20T12:11:38.542" v="1071"/>
          <ac:spMkLst>
            <pc:docMk/>
            <pc:sldMk cId="4176924138" sldId="280"/>
            <ac:spMk id="14" creationId="{FDB7960C-78D5-A416-9E59-8F81D788C98A}"/>
          </ac:spMkLst>
        </pc:spChg>
        <pc:spChg chg="add del mod">
          <ac:chgData name="Gerogianni, Maria" userId="287bf0a8-eeb2-4976-9114-5f45ddfae87a" providerId="ADAL" clId="{83E6456F-BCDA-4496-8937-E6539A430EEE}" dt="2023-06-20T12:11:38.558" v="1076"/>
          <ac:spMkLst>
            <pc:docMk/>
            <pc:sldMk cId="4176924138" sldId="280"/>
            <ac:spMk id="15" creationId="{08EF3617-0D23-6001-F40C-2891A81560DB}"/>
          </ac:spMkLst>
        </pc:spChg>
        <pc:spChg chg="add del mod">
          <ac:chgData name="Gerogianni, Maria" userId="287bf0a8-eeb2-4976-9114-5f45ddfae87a" providerId="ADAL" clId="{83E6456F-BCDA-4496-8937-E6539A430EEE}" dt="2023-06-20T12:11:38.574" v="1081"/>
          <ac:spMkLst>
            <pc:docMk/>
            <pc:sldMk cId="4176924138" sldId="280"/>
            <ac:spMk id="16" creationId="{D81EA4F9-1017-4F65-B64B-610FDDF4E3BB}"/>
          </ac:spMkLst>
        </pc:spChg>
        <pc:spChg chg="add del mod">
          <ac:chgData name="Gerogianni, Maria" userId="287bf0a8-eeb2-4976-9114-5f45ddfae87a" providerId="ADAL" clId="{83E6456F-BCDA-4496-8937-E6539A430EEE}" dt="2023-06-20T12:11:38.590" v="1086"/>
          <ac:spMkLst>
            <pc:docMk/>
            <pc:sldMk cId="4176924138" sldId="280"/>
            <ac:spMk id="17" creationId="{0ED8829E-3F12-0930-D399-760DE286B450}"/>
          </ac:spMkLst>
        </pc:spChg>
        <pc:spChg chg="add del mod">
          <ac:chgData name="Gerogianni, Maria" userId="287bf0a8-eeb2-4976-9114-5f45ddfae87a" providerId="ADAL" clId="{83E6456F-BCDA-4496-8937-E6539A430EEE}" dt="2023-06-20T12:11:38.609" v="1091"/>
          <ac:spMkLst>
            <pc:docMk/>
            <pc:sldMk cId="4176924138" sldId="280"/>
            <ac:spMk id="18" creationId="{7F6C538B-4A8F-79B1-006C-334F80FDCE37}"/>
          </ac:spMkLst>
        </pc:spChg>
      </pc:sldChg>
      <pc:sldChg chg="delSp mod">
        <pc:chgData name="Gerogianni, Maria" userId="287bf0a8-eeb2-4976-9114-5f45ddfae87a" providerId="ADAL" clId="{83E6456F-BCDA-4496-8937-E6539A430EEE}" dt="2023-06-20T07:28:53.200" v="52" actId="478"/>
        <pc:sldMkLst>
          <pc:docMk/>
          <pc:sldMk cId="3973107396" sldId="287"/>
        </pc:sldMkLst>
        <pc:spChg chg="del">
          <ac:chgData name="Gerogianni, Maria" userId="287bf0a8-eeb2-4976-9114-5f45ddfae87a" providerId="ADAL" clId="{83E6456F-BCDA-4496-8937-E6539A430EEE}" dt="2023-06-20T07:28:53.200" v="52" actId="478"/>
          <ac:spMkLst>
            <pc:docMk/>
            <pc:sldMk cId="3973107396" sldId="287"/>
            <ac:spMk id="5" creationId="{00000000-0000-0000-0000-000000000000}"/>
          </ac:spMkLst>
        </pc:spChg>
      </pc:sldChg>
      <pc:sldChg chg="del">
        <pc:chgData name="Gerogianni, Maria" userId="287bf0a8-eeb2-4976-9114-5f45ddfae87a" providerId="ADAL" clId="{83E6456F-BCDA-4496-8937-E6539A430EEE}" dt="2023-06-20T07:30:10.713" v="56" actId="2696"/>
        <pc:sldMkLst>
          <pc:docMk/>
          <pc:sldMk cId="115154802" sldId="292"/>
        </pc:sldMkLst>
      </pc:sldChg>
      <pc:sldChg chg="delSp mod">
        <pc:chgData name="Gerogianni, Maria" userId="287bf0a8-eeb2-4976-9114-5f45ddfae87a" providerId="ADAL" clId="{83E6456F-BCDA-4496-8937-E6539A430EEE}" dt="2023-06-20T07:30:14.941" v="57" actId="478"/>
        <pc:sldMkLst>
          <pc:docMk/>
          <pc:sldMk cId="3123504849" sldId="293"/>
        </pc:sldMkLst>
        <pc:spChg chg="del">
          <ac:chgData name="Gerogianni, Maria" userId="287bf0a8-eeb2-4976-9114-5f45ddfae87a" providerId="ADAL" clId="{83E6456F-BCDA-4496-8937-E6539A430EEE}" dt="2023-06-20T07:30:14.941" v="57" actId="478"/>
          <ac:spMkLst>
            <pc:docMk/>
            <pc:sldMk cId="3123504849" sldId="293"/>
            <ac:spMk id="5" creationId="{00000000-0000-0000-0000-000000000000}"/>
          </ac:spMkLst>
        </pc:spChg>
      </pc:sldChg>
      <pc:sldChg chg="del">
        <pc:chgData name="Gerogianni, Maria" userId="287bf0a8-eeb2-4976-9114-5f45ddfae87a" providerId="ADAL" clId="{83E6456F-BCDA-4496-8937-E6539A430EEE}" dt="2023-06-20T07:30:28.080" v="58" actId="2696"/>
        <pc:sldMkLst>
          <pc:docMk/>
          <pc:sldMk cId="1956314938" sldId="296"/>
        </pc:sldMkLst>
      </pc:sldChg>
      <pc:sldChg chg="modSp mod">
        <pc:chgData name="Gerogianni, Maria" userId="287bf0a8-eeb2-4976-9114-5f45ddfae87a" providerId="ADAL" clId="{83E6456F-BCDA-4496-8937-E6539A430EEE}" dt="2023-06-20T07:30:58.631" v="61" actId="20577"/>
        <pc:sldMkLst>
          <pc:docMk/>
          <pc:sldMk cId="789853726" sldId="299"/>
        </pc:sldMkLst>
        <pc:spChg chg="mod">
          <ac:chgData name="Gerogianni, Maria" userId="287bf0a8-eeb2-4976-9114-5f45ddfae87a" providerId="ADAL" clId="{83E6456F-BCDA-4496-8937-E6539A430EEE}" dt="2023-06-20T07:30:58.631" v="61" actId="20577"/>
          <ac:spMkLst>
            <pc:docMk/>
            <pc:sldMk cId="789853726" sldId="299"/>
            <ac:spMk id="2" creationId="{00000000-0000-0000-0000-000000000000}"/>
          </ac:spMkLst>
        </pc:spChg>
      </pc:sldChg>
      <pc:sldChg chg="delSp mod">
        <pc:chgData name="Gerogianni, Maria" userId="287bf0a8-eeb2-4976-9114-5f45ddfae87a" providerId="ADAL" clId="{83E6456F-BCDA-4496-8937-E6539A430EEE}" dt="2023-06-20T07:34:24.496" v="62" actId="478"/>
        <pc:sldMkLst>
          <pc:docMk/>
          <pc:sldMk cId="189723435" sldId="323"/>
        </pc:sldMkLst>
        <pc:spChg chg="del">
          <ac:chgData name="Gerogianni, Maria" userId="287bf0a8-eeb2-4976-9114-5f45ddfae87a" providerId="ADAL" clId="{83E6456F-BCDA-4496-8937-E6539A430EEE}" dt="2023-06-20T07:34:24.496" v="62" actId="478"/>
          <ac:spMkLst>
            <pc:docMk/>
            <pc:sldMk cId="189723435" sldId="323"/>
            <ac:spMk id="5" creationId="{00000000-0000-0000-0000-000000000000}"/>
          </ac:spMkLst>
        </pc:spChg>
      </pc:sldChg>
      <pc:sldChg chg="del">
        <pc:chgData name="Gerogianni, Maria" userId="287bf0a8-eeb2-4976-9114-5f45ddfae87a" providerId="ADAL" clId="{83E6456F-BCDA-4496-8937-E6539A430EEE}" dt="2023-06-20T07:29:14.606" v="55" actId="2696"/>
        <pc:sldMkLst>
          <pc:docMk/>
          <pc:sldMk cId="1233867303" sldId="331"/>
        </pc:sldMkLst>
      </pc:sldChg>
      <pc:sldChg chg="delSp mod">
        <pc:chgData name="Gerogianni, Maria" userId="287bf0a8-eeb2-4976-9114-5f45ddfae87a" providerId="ADAL" clId="{83E6456F-BCDA-4496-8937-E6539A430EEE}" dt="2023-06-20T09:41:35.583" v="458" actId="478"/>
        <pc:sldMkLst>
          <pc:docMk/>
          <pc:sldMk cId="547807233" sldId="365"/>
        </pc:sldMkLst>
        <pc:spChg chg="del">
          <ac:chgData name="Gerogianni, Maria" userId="287bf0a8-eeb2-4976-9114-5f45ddfae87a" providerId="ADAL" clId="{83E6456F-BCDA-4496-8937-E6539A430EEE}" dt="2023-06-20T09:41:33.952" v="457" actId="478"/>
          <ac:spMkLst>
            <pc:docMk/>
            <pc:sldMk cId="547807233" sldId="365"/>
            <ac:spMk id="16" creationId="{C9F4140B-EEAB-554B-8FBD-6D7B130DA6CF}"/>
          </ac:spMkLst>
        </pc:spChg>
        <pc:picChg chg="del">
          <ac:chgData name="Gerogianni, Maria" userId="287bf0a8-eeb2-4976-9114-5f45ddfae87a" providerId="ADAL" clId="{83E6456F-BCDA-4496-8937-E6539A430EEE}" dt="2023-06-20T09:41:35.583" v="458" actId="478"/>
          <ac:picMkLst>
            <pc:docMk/>
            <pc:sldMk cId="547807233" sldId="365"/>
            <ac:picMk id="17" creationId="{EE8C396C-55E8-164F-8939-D1644D78CC15}"/>
          </ac:picMkLst>
        </pc:picChg>
      </pc:sldChg>
      <pc:sldChg chg="delSp mod">
        <pc:chgData name="Gerogianni, Maria" userId="287bf0a8-eeb2-4976-9114-5f45ddfae87a" providerId="ADAL" clId="{83E6456F-BCDA-4496-8937-E6539A430EEE}" dt="2023-06-20T12:32:34.705" v="1325" actId="478"/>
        <pc:sldMkLst>
          <pc:docMk/>
          <pc:sldMk cId="4186836586" sldId="5529"/>
        </pc:sldMkLst>
        <pc:picChg chg="del">
          <ac:chgData name="Gerogianni, Maria" userId="287bf0a8-eeb2-4976-9114-5f45ddfae87a" providerId="ADAL" clId="{83E6456F-BCDA-4496-8937-E6539A430EEE}" dt="2023-06-20T12:32:34.705" v="1325" actId="478"/>
          <ac:picMkLst>
            <pc:docMk/>
            <pc:sldMk cId="4186836586" sldId="5529"/>
            <ac:picMk id="13" creationId="{746CA303-A553-4327-96A0-2B9578862D82}"/>
          </ac:picMkLst>
        </pc:picChg>
      </pc:sldChg>
      <pc:sldChg chg="del">
        <pc:chgData name="Gerogianni, Maria" userId="287bf0a8-eeb2-4976-9114-5f45ddfae87a" providerId="ADAL" clId="{83E6456F-BCDA-4496-8937-E6539A430EEE}" dt="2023-06-20T12:32:56.659" v="1326" actId="2696"/>
        <pc:sldMkLst>
          <pc:docMk/>
          <pc:sldMk cId="3359506000" sldId="5982"/>
        </pc:sldMkLst>
      </pc:sldChg>
      <pc:sldChg chg="modSp mod modNotesTx">
        <pc:chgData name="Gerogianni, Maria" userId="287bf0a8-eeb2-4976-9114-5f45ddfae87a" providerId="ADAL" clId="{83E6456F-BCDA-4496-8937-E6539A430EEE}" dt="2023-06-20T12:23:13.771" v="1293" actId="20577"/>
        <pc:sldMkLst>
          <pc:docMk/>
          <pc:sldMk cId="3254263878" sldId="1881839578"/>
        </pc:sldMkLst>
        <pc:spChg chg="mod">
          <ac:chgData name="Gerogianni, Maria" userId="287bf0a8-eeb2-4976-9114-5f45ddfae87a" providerId="ADAL" clId="{83E6456F-BCDA-4496-8937-E6539A430EEE}" dt="2023-06-20T07:58:09.264" v="217" actId="20577"/>
          <ac:spMkLst>
            <pc:docMk/>
            <pc:sldMk cId="3254263878" sldId="1881839578"/>
            <ac:spMk id="12" creationId="{81E1AC85-94D7-4A34-95DA-70D6F7047D7D}"/>
          </ac:spMkLst>
        </pc:spChg>
        <pc:graphicFrameChg chg="modGraphic">
          <ac:chgData name="Gerogianni, Maria" userId="287bf0a8-eeb2-4976-9114-5f45ddfae87a" providerId="ADAL" clId="{83E6456F-BCDA-4496-8937-E6539A430EEE}" dt="2023-06-20T07:44:05.722" v="116" actId="20577"/>
          <ac:graphicFrameMkLst>
            <pc:docMk/>
            <pc:sldMk cId="3254263878" sldId="1881839578"/>
            <ac:graphicFrameMk id="11" creationId="{F70E6648-5FC6-4609-A8E3-8C9675B80B0F}"/>
          </ac:graphicFrameMkLst>
        </pc:graphicFrameChg>
      </pc:sldChg>
      <pc:sldChg chg="modSp mod modNotesTx">
        <pc:chgData name="Gerogianni, Maria" userId="287bf0a8-eeb2-4976-9114-5f45ddfae87a" providerId="ADAL" clId="{83E6456F-BCDA-4496-8937-E6539A430EEE}" dt="2023-06-20T12:24:44.303" v="1305"/>
        <pc:sldMkLst>
          <pc:docMk/>
          <pc:sldMk cId="2511462704" sldId="1881839585"/>
        </pc:sldMkLst>
        <pc:spChg chg="mod">
          <ac:chgData name="Gerogianni, Maria" userId="287bf0a8-eeb2-4976-9114-5f45ddfae87a" providerId="ADAL" clId="{83E6456F-BCDA-4496-8937-E6539A430EEE}" dt="2023-06-20T09:48:46.679" v="795" actId="20577"/>
          <ac:spMkLst>
            <pc:docMk/>
            <pc:sldMk cId="2511462704" sldId="1881839585"/>
            <ac:spMk id="9" creationId="{523B525D-DB34-4654-8603-B2051230CF91}"/>
          </ac:spMkLst>
        </pc:spChg>
        <pc:spChg chg="mod">
          <ac:chgData name="Gerogianni, Maria" userId="287bf0a8-eeb2-4976-9114-5f45ddfae87a" providerId="ADAL" clId="{83E6456F-BCDA-4496-8937-E6539A430EEE}" dt="2023-06-20T09:48:34.953" v="793" actId="20577"/>
          <ac:spMkLst>
            <pc:docMk/>
            <pc:sldMk cId="2511462704" sldId="1881839585"/>
            <ac:spMk id="12" creationId="{2C670CAC-2155-49B0-948B-EA6626EED393}"/>
          </ac:spMkLst>
        </pc:spChg>
        <pc:graphicFrameChg chg="modGraphic">
          <ac:chgData name="Gerogianni, Maria" userId="287bf0a8-eeb2-4976-9114-5f45ddfae87a" providerId="ADAL" clId="{83E6456F-BCDA-4496-8937-E6539A430EEE}" dt="2023-06-20T09:47:55.264" v="716" actId="20577"/>
          <ac:graphicFrameMkLst>
            <pc:docMk/>
            <pc:sldMk cId="2511462704" sldId="1881839585"/>
            <ac:graphicFrameMk id="21" creationId="{A1516595-940C-49C6-B16A-9056EAA7B39C}"/>
          </ac:graphicFrameMkLst>
        </pc:graphicFrameChg>
      </pc:sldChg>
      <pc:sldChg chg="modSp mod modNotesTx">
        <pc:chgData name="Gerogianni, Maria" userId="287bf0a8-eeb2-4976-9114-5f45ddfae87a" providerId="ADAL" clId="{83E6456F-BCDA-4496-8937-E6539A430EEE}" dt="2023-06-20T12:23:39.975" v="1301" actId="20577"/>
        <pc:sldMkLst>
          <pc:docMk/>
          <pc:sldMk cId="2073118270" sldId="1881839650"/>
        </pc:sldMkLst>
        <pc:spChg chg="mod">
          <ac:chgData name="Gerogianni, Maria" userId="287bf0a8-eeb2-4976-9114-5f45ddfae87a" providerId="ADAL" clId="{83E6456F-BCDA-4496-8937-E6539A430EEE}" dt="2023-06-20T12:23:28.903" v="1297" actId="20577"/>
          <ac:spMkLst>
            <pc:docMk/>
            <pc:sldMk cId="2073118270" sldId="1881839650"/>
            <ac:spMk id="14" creationId="{803F0E72-E7F7-4AE0-AE2F-62F7AE726775}"/>
          </ac:spMkLst>
        </pc:spChg>
        <pc:graphicFrameChg chg="modGraphic">
          <ac:chgData name="Gerogianni, Maria" userId="287bf0a8-eeb2-4976-9114-5f45ddfae87a" providerId="ADAL" clId="{83E6456F-BCDA-4496-8937-E6539A430EEE}" dt="2023-06-20T07:59:11.971" v="325" actId="20577"/>
          <ac:graphicFrameMkLst>
            <pc:docMk/>
            <pc:sldMk cId="2073118270" sldId="1881839650"/>
            <ac:graphicFrameMk id="8" creationId="{8F0E5733-50D7-468A-B4EA-2574C65F7F38}"/>
          </ac:graphicFrameMkLst>
        </pc:graphicFrameChg>
      </pc:sldChg>
      <pc:sldChg chg="modSp mod modNotesTx">
        <pc:chgData name="Gerogianni, Maria" userId="287bf0a8-eeb2-4976-9114-5f45ddfae87a" providerId="ADAL" clId="{83E6456F-BCDA-4496-8937-E6539A430EEE}" dt="2023-06-20T12:23:48.789" v="1302" actId="20577"/>
        <pc:sldMkLst>
          <pc:docMk/>
          <pc:sldMk cId="3645296270" sldId="1881839651"/>
        </pc:sldMkLst>
        <pc:spChg chg="mod">
          <ac:chgData name="Gerogianni, Maria" userId="287bf0a8-eeb2-4976-9114-5f45ddfae87a" providerId="ADAL" clId="{83E6456F-BCDA-4496-8937-E6539A430EEE}" dt="2023-06-20T07:59:31.650" v="428" actId="20577"/>
          <ac:spMkLst>
            <pc:docMk/>
            <pc:sldMk cId="3645296270" sldId="1881839651"/>
            <ac:spMk id="10" creationId="{DE424AF5-329A-4A66-8868-BDE619911497}"/>
          </ac:spMkLst>
        </pc:spChg>
        <pc:graphicFrameChg chg="modGraphic">
          <ac:chgData name="Gerogianni, Maria" userId="287bf0a8-eeb2-4976-9114-5f45ddfae87a" providerId="ADAL" clId="{83E6456F-BCDA-4496-8937-E6539A430EEE}" dt="2023-06-20T08:00:14.027" v="449" actId="20577"/>
          <ac:graphicFrameMkLst>
            <pc:docMk/>
            <pc:sldMk cId="3645296270" sldId="1881839651"/>
            <ac:graphicFrameMk id="8" creationId="{AA93875A-4855-4A5B-B585-1DE91AE63F0D}"/>
          </ac:graphicFrameMkLst>
        </pc:graphicFrameChg>
      </pc:sldChg>
      <pc:sldChg chg="del">
        <pc:chgData name="Gerogianni, Maria" userId="287bf0a8-eeb2-4976-9114-5f45ddfae87a" providerId="ADAL" clId="{83E6456F-BCDA-4496-8937-E6539A430EEE}" dt="2023-06-20T07:37:53.651" v="65" actId="2696"/>
        <pc:sldMkLst>
          <pc:docMk/>
          <pc:sldMk cId="3664626592" sldId="1881839655"/>
        </pc:sldMkLst>
      </pc:sldChg>
      <pc:sldChg chg="delSp modSp mod modNotesTx">
        <pc:chgData name="Gerogianni, Maria" userId="287bf0a8-eeb2-4976-9114-5f45ddfae87a" providerId="ADAL" clId="{83E6456F-BCDA-4496-8937-E6539A430EEE}" dt="2023-06-20T09:46:48.124" v="705"/>
        <pc:sldMkLst>
          <pc:docMk/>
          <pc:sldMk cId="3724415606" sldId="1881839660"/>
        </pc:sldMkLst>
        <pc:spChg chg="mod">
          <ac:chgData name="Gerogianni, Maria" userId="287bf0a8-eeb2-4976-9114-5f45ddfae87a" providerId="ADAL" clId="{83E6456F-BCDA-4496-8937-E6539A430EEE}" dt="2023-06-20T09:44:00.880" v="576" actId="20577"/>
          <ac:spMkLst>
            <pc:docMk/>
            <pc:sldMk cId="3724415606" sldId="1881839660"/>
            <ac:spMk id="2" creationId="{3FB23F14-DE3C-439E-B82D-69FF77978A08}"/>
          </ac:spMkLst>
        </pc:spChg>
        <pc:spChg chg="mod">
          <ac:chgData name="Gerogianni, Maria" userId="287bf0a8-eeb2-4976-9114-5f45ddfae87a" providerId="ADAL" clId="{83E6456F-BCDA-4496-8937-E6539A430EEE}" dt="2023-06-20T09:43:47.465" v="572" actId="20577"/>
          <ac:spMkLst>
            <pc:docMk/>
            <pc:sldMk cId="3724415606" sldId="1881839660"/>
            <ac:spMk id="4" creationId="{6F15C664-5661-4441-8ED3-54C19FFC480C}"/>
          </ac:spMkLst>
        </pc:spChg>
        <pc:grpChg chg="del mod">
          <ac:chgData name="Gerogianni, Maria" userId="287bf0a8-eeb2-4976-9114-5f45ddfae87a" providerId="ADAL" clId="{83E6456F-BCDA-4496-8937-E6539A430EEE}" dt="2023-06-20T09:43:50.829" v="574" actId="478"/>
          <ac:grpSpMkLst>
            <pc:docMk/>
            <pc:sldMk cId="3724415606" sldId="1881839660"/>
            <ac:grpSpMk id="67" creationId="{69C0C06B-26F9-4B59-8F5F-4E41DA1E9A91}"/>
          </ac:grpSpMkLst>
        </pc:grpChg>
        <pc:graphicFrameChg chg="modGraphic">
          <ac:chgData name="Gerogianni, Maria" userId="287bf0a8-eeb2-4976-9114-5f45ddfae87a" providerId="ADAL" clId="{83E6456F-BCDA-4496-8937-E6539A430EEE}" dt="2023-06-20T09:43:22.441" v="567" actId="20577"/>
          <ac:graphicFrameMkLst>
            <pc:docMk/>
            <pc:sldMk cId="3724415606" sldId="1881839660"/>
            <ac:graphicFrameMk id="72" creationId="{A0877CF1-9C07-44BE-84A2-7A93F6AEF932}"/>
          </ac:graphicFrameMkLst>
        </pc:graphicFrameChg>
      </pc:sldChg>
      <pc:sldChg chg="delSp modSp mod">
        <pc:chgData name="Gerogianni, Maria" userId="287bf0a8-eeb2-4976-9114-5f45ddfae87a" providerId="ADAL" clId="{83E6456F-BCDA-4496-8937-E6539A430EEE}" dt="2023-06-20T09:41:24.055" v="454" actId="478"/>
        <pc:sldMkLst>
          <pc:docMk/>
          <pc:sldMk cId="2808953603" sldId="1881839662"/>
        </pc:sldMkLst>
        <pc:spChg chg="del mod">
          <ac:chgData name="Gerogianni, Maria" userId="287bf0a8-eeb2-4976-9114-5f45ddfae87a" providerId="ADAL" clId="{83E6456F-BCDA-4496-8937-E6539A430EEE}" dt="2023-06-20T09:41:24.055" v="454" actId="478"/>
          <ac:spMkLst>
            <pc:docMk/>
            <pc:sldMk cId="2808953603" sldId="1881839662"/>
            <ac:spMk id="10" creationId="{BE8C0591-7B12-4FB2-B8B3-D00875B357F1}"/>
          </ac:spMkLst>
        </pc:spChg>
      </pc:sldChg>
      <pc:sldChg chg="modSp mod modNotesTx">
        <pc:chgData name="Gerogianni, Maria" userId="287bf0a8-eeb2-4976-9114-5f45ddfae87a" providerId="ADAL" clId="{83E6456F-BCDA-4496-8937-E6539A430EEE}" dt="2023-06-20T12:23:02.596" v="1292" actId="20577"/>
        <pc:sldMkLst>
          <pc:docMk/>
          <pc:sldMk cId="3470687545" sldId="1881839663"/>
        </pc:sldMkLst>
        <pc:spChg chg="mod">
          <ac:chgData name="Gerogianni, Maria" userId="287bf0a8-eeb2-4976-9114-5f45ddfae87a" providerId="ADAL" clId="{83E6456F-BCDA-4496-8937-E6539A430EEE}" dt="2023-06-20T07:38:52.552" v="71" actId="20577"/>
          <ac:spMkLst>
            <pc:docMk/>
            <pc:sldMk cId="3470687545" sldId="1881839663"/>
            <ac:spMk id="6" creationId="{C33A8183-D09D-4C43-A98F-76658649B472}"/>
          </ac:spMkLst>
        </pc:spChg>
        <pc:graphicFrameChg chg="modGraphic">
          <ac:chgData name="Gerogianni, Maria" userId="287bf0a8-eeb2-4976-9114-5f45ddfae87a" providerId="ADAL" clId="{83E6456F-BCDA-4496-8937-E6539A430EEE}" dt="2023-06-20T07:43:14.060" v="88" actId="20577"/>
          <ac:graphicFrameMkLst>
            <pc:docMk/>
            <pc:sldMk cId="3470687545" sldId="1881839663"/>
            <ac:graphicFrameMk id="76" creationId="{9EF9BCE5-AEFF-41B7-921E-499E44CB54F8}"/>
          </ac:graphicFrameMkLst>
        </pc:graphicFrameChg>
      </pc:sldChg>
      <pc:sldChg chg="modSp mod modNotesTx">
        <pc:chgData name="Gerogianni, Maria" userId="287bf0a8-eeb2-4976-9114-5f45ddfae87a" providerId="ADAL" clId="{83E6456F-BCDA-4496-8937-E6539A430EEE}" dt="2023-06-20T09:47:16.665" v="708" actId="20577"/>
        <pc:sldMkLst>
          <pc:docMk/>
          <pc:sldMk cId="577857188" sldId="1881839664"/>
        </pc:sldMkLst>
        <pc:spChg chg="mod">
          <ac:chgData name="Gerogianni, Maria" userId="287bf0a8-eeb2-4976-9114-5f45ddfae87a" providerId="ADAL" clId="{83E6456F-BCDA-4496-8937-E6539A430EEE}" dt="2023-06-20T09:47:16.665" v="708" actId="20577"/>
          <ac:spMkLst>
            <pc:docMk/>
            <pc:sldMk cId="577857188" sldId="1881839664"/>
            <ac:spMk id="12" creationId="{C819FFA6-7E9E-40F1-B9BC-ED28D9B38D6D}"/>
          </ac:spMkLst>
        </pc:spChg>
        <pc:spChg chg="mod">
          <ac:chgData name="Gerogianni, Maria" userId="287bf0a8-eeb2-4976-9114-5f45ddfae87a" providerId="ADAL" clId="{83E6456F-BCDA-4496-8937-E6539A430EEE}" dt="2023-06-20T09:46:11.508" v="699"/>
          <ac:spMkLst>
            <pc:docMk/>
            <pc:sldMk cId="577857188" sldId="1881839664"/>
            <ac:spMk id="14" creationId="{4D327818-E80E-40DE-BECE-34A81B83649D}"/>
          </ac:spMkLst>
        </pc:spChg>
        <pc:graphicFrameChg chg="modGraphic">
          <ac:chgData name="Gerogianni, Maria" userId="287bf0a8-eeb2-4976-9114-5f45ddfae87a" providerId="ADAL" clId="{83E6456F-BCDA-4496-8937-E6539A430EEE}" dt="2023-06-20T09:47:09.240" v="707" actId="20577"/>
          <ac:graphicFrameMkLst>
            <pc:docMk/>
            <pc:sldMk cId="577857188" sldId="1881839664"/>
            <ac:graphicFrameMk id="67" creationId="{C04C15D4-59FB-421A-A710-B913F7CC4C4A}"/>
          </ac:graphicFrameMkLst>
        </pc:graphicFrameChg>
      </pc:sldChg>
      <pc:sldChg chg="modSp mod">
        <pc:chgData name="Gerogianni, Maria" userId="287bf0a8-eeb2-4976-9114-5f45ddfae87a" providerId="ADAL" clId="{83E6456F-BCDA-4496-8937-E6539A430EEE}" dt="2023-06-20T09:50:49.062" v="915" actId="14100"/>
        <pc:sldMkLst>
          <pc:docMk/>
          <pc:sldMk cId="1145565911" sldId="1881839665"/>
        </pc:sldMkLst>
        <pc:spChg chg="mod">
          <ac:chgData name="Gerogianni, Maria" userId="287bf0a8-eeb2-4976-9114-5f45ddfae87a" providerId="ADAL" clId="{83E6456F-BCDA-4496-8937-E6539A430EEE}" dt="2023-06-20T09:49:15" v="897" actId="20577"/>
          <ac:spMkLst>
            <pc:docMk/>
            <pc:sldMk cId="1145565911" sldId="1881839665"/>
            <ac:spMk id="4" creationId="{BC139BA7-F71F-49E5-90FD-112DE26976E2}"/>
          </ac:spMkLst>
        </pc:spChg>
        <pc:graphicFrameChg chg="mod modGraphic">
          <ac:chgData name="Gerogianni, Maria" userId="287bf0a8-eeb2-4976-9114-5f45ddfae87a" providerId="ADAL" clId="{83E6456F-BCDA-4496-8937-E6539A430EEE}" dt="2023-06-20T09:50:49.062" v="915" actId="14100"/>
          <ac:graphicFrameMkLst>
            <pc:docMk/>
            <pc:sldMk cId="1145565911" sldId="1881839665"/>
            <ac:graphicFrameMk id="5" creationId="{9B9830F4-EAC2-4A00-8E44-0F6BC96A8959}"/>
          </ac:graphicFrameMkLst>
        </pc:graphicFrameChg>
      </pc:sldChg>
      <pc:sldChg chg="delSp mod">
        <pc:chgData name="Gerogianni, Maria" userId="287bf0a8-eeb2-4976-9114-5f45ddfae87a" providerId="ADAL" clId="{83E6456F-BCDA-4496-8937-E6539A430EEE}" dt="2023-06-20T09:41:38.211" v="459" actId="478"/>
        <pc:sldMkLst>
          <pc:docMk/>
          <pc:sldMk cId="3934176949" sldId="1881839667"/>
        </pc:sldMkLst>
        <pc:spChg chg="del">
          <ac:chgData name="Gerogianni, Maria" userId="287bf0a8-eeb2-4976-9114-5f45ddfae87a" providerId="ADAL" clId="{83E6456F-BCDA-4496-8937-E6539A430EEE}" dt="2023-06-20T09:41:38.211" v="459" actId="478"/>
          <ac:spMkLst>
            <pc:docMk/>
            <pc:sldMk cId="3934176949" sldId="1881839667"/>
            <ac:spMk id="7" creationId="{7F76D5A0-043C-4857-ADA0-6966B139A458}"/>
          </ac:spMkLst>
        </pc:spChg>
      </pc:sldChg>
      <pc:sldChg chg="delSp modSp mod modNotesTx">
        <pc:chgData name="Gerogianni, Maria" userId="287bf0a8-eeb2-4976-9114-5f45ddfae87a" providerId="ADAL" clId="{83E6456F-BCDA-4496-8937-E6539A430EEE}" dt="2023-06-20T09:46:32.810" v="703"/>
        <pc:sldMkLst>
          <pc:docMk/>
          <pc:sldMk cId="1160102632" sldId="1881839671"/>
        </pc:sldMkLst>
        <pc:spChg chg="mod">
          <ac:chgData name="Gerogianni, Maria" userId="287bf0a8-eeb2-4976-9114-5f45ddfae87a" providerId="ADAL" clId="{83E6456F-BCDA-4496-8937-E6539A430EEE}" dt="2023-06-20T09:45:20.370" v="598" actId="20577"/>
          <ac:spMkLst>
            <pc:docMk/>
            <pc:sldMk cId="1160102632" sldId="1881839671"/>
            <ac:spMk id="4" creationId="{C9068F91-EEBE-4E91-B6A5-58496CC8BB22}"/>
          </ac:spMkLst>
        </pc:spChg>
        <pc:spChg chg="del mod">
          <ac:chgData name="Gerogianni, Maria" userId="287bf0a8-eeb2-4976-9114-5f45ddfae87a" providerId="ADAL" clId="{83E6456F-BCDA-4496-8937-E6539A430EEE}" dt="2023-06-20T09:45:27.279" v="600" actId="478"/>
          <ac:spMkLst>
            <pc:docMk/>
            <pc:sldMk cId="1160102632" sldId="1881839671"/>
            <ac:spMk id="135" creationId="{C868A906-700F-49D7-8B20-A795DBE52ABF}"/>
          </ac:spMkLst>
        </pc:spChg>
        <pc:graphicFrameChg chg="modGraphic">
          <ac:chgData name="Gerogianni, Maria" userId="287bf0a8-eeb2-4976-9114-5f45ddfae87a" providerId="ADAL" clId="{83E6456F-BCDA-4496-8937-E6539A430EEE}" dt="2023-06-20T09:44:47.846" v="595" actId="20577"/>
          <ac:graphicFrameMkLst>
            <pc:docMk/>
            <pc:sldMk cId="1160102632" sldId="1881839671"/>
            <ac:graphicFrameMk id="131" creationId="{203CD9C3-62C1-4EDA-8762-500A8BAD6788}"/>
          </ac:graphicFrameMkLst>
        </pc:graphicFrameChg>
      </pc:sldChg>
      <pc:sldChg chg="del">
        <pc:chgData name="Gerogianni, Maria" userId="287bf0a8-eeb2-4976-9114-5f45ddfae87a" providerId="ADAL" clId="{83E6456F-BCDA-4496-8937-E6539A430EEE}" dt="2023-06-20T09:48:53.032" v="796" actId="2696"/>
        <pc:sldMkLst>
          <pc:docMk/>
          <pc:sldMk cId="3005747062" sldId="1881839672"/>
        </pc:sldMkLst>
      </pc:sldChg>
      <pc:sldChg chg="delSp mod modNotesTx">
        <pc:chgData name="Gerogianni, Maria" userId="287bf0a8-eeb2-4976-9114-5f45ddfae87a" providerId="ADAL" clId="{83E6456F-BCDA-4496-8937-E6539A430EEE}" dt="2023-06-20T12:22:46.348" v="1291" actId="20577"/>
        <pc:sldMkLst>
          <pc:docMk/>
          <pc:sldMk cId="973560832" sldId="1881839678"/>
        </pc:sldMkLst>
        <pc:spChg chg="del">
          <ac:chgData name="Gerogianni, Maria" userId="287bf0a8-eeb2-4976-9114-5f45ddfae87a" providerId="ADAL" clId="{83E6456F-BCDA-4496-8937-E6539A430EEE}" dt="2023-06-20T09:41:30.208" v="456" actId="478"/>
          <ac:spMkLst>
            <pc:docMk/>
            <pc:sldMk cId="973560832" sldId="1881839678"/>
            <ac:spMk id="10" creationId="{BE8C0591-7B12-4FB2-B8B3-D00875B357F1}"/>
          </ac:spMkLst>
        </pc:spChg>
      </pc:sldChg>
      <pc:sldChg chg="delSp mod">
        <pc:chgData name="Gerogianni, Maria" userId="287bf0a8-eeb2-4976-9114-5f45ddfae87a" providerId="ADAL" clId="{83E6456F-BCDA-4496-8937-E6539A430EEE}" dt="2023-06-20T09:41:28.097" v="455" actId="478"/>
        <pc:sldMkLst>
          <pc:docMk/>
          <pc:sldMk cId="406704308" sldId="1881839680"/>
        </pc:sldMkLst>
        <pc:spChg chg="del">
          <ac:chgData name="Gerogianni, Maria" userId="287bf0a8-eeb2-4976-9114-5f45ddfae87a" providerId="ADAL" clId="{83E6456F-BCDA-4496-8937-E6539A430EEE}" dt="2023-06-20T09:41:28.097" v="455" actId="478"/>
          <ac:spMkLst>
            <pc:docMk/>
            <pc:sldMk cId="406704308" sldId="1881839680"/>
            <ac:spMk id="11" creationId="{A91C9BEC-2306-4311-82D6-6682A0DC7EC7}"/>
          </ac:spMkLst>
        </pc:spChg>
      </pc:sldChg>
      <pc:sldChg chg="del">
        <pc:chgData name="Gerogianni, Maria" userId="287bf0a8-eeb2-4976-9114-5f45ddfae87a" providerId="ADAL" clId="{83E6456F-BCDA-4496-8937-E6539A430EEE}" dt="2023-06-20T08:00:24.900" v="450" actId="2696"/>
        <pc:sldMkLst>
          <pc:docMk/>
          <pc:sldMk cId="4149228849" sldId="1881839711"/>
        </pc:sldMkLst>
      </pc:sldChg>
      <pc:sldChg chg="del">
        <pc:chgData name="Gerogianni, Maria" userId="287bf0a8-eeb2-4976-9114-5f45ddfae87a" providerId="ADAL" clId="{83E6456F-BCDA-4496-8937-E6539A430EEE}" dt="2023-06-20T11:12:03.025" v="920" actId="2696"/>
        <pc:sldMkLst>
          <pc:docMk/>
          <pc:sldMk cId="454833352" sldId="1881839757"/>
        </pc:sldMkLst>
      </pc:sldChg>
      <pc:sldChg chg="delSp mod">
        <pc:chgData name="Gerogianni, Maria" userId="287bf0a8-eeb2-4976-9114-5f45ddfae87a" providerId="ADAL" clId="{83E6456F-BCDA-4496-8937-E6539A430EEE}" dt="2023-06-20T11:11:17.531" v="919" actId="478"/>
        <pc:sldMkLst>
          <pc:docMk/>
          <pc:sldMk cId="323334583" sldId="1881839760"/>
        </pc:sldMkLst>
        <pc:spChg chg="del">
          <ac:chgData name="Gerogianni, Maria" userId="287bf0a8-eeb2-4976-9114-5f45ddfae87a" providerId="ADAL" clId="{83E6456F-BCDA-4496-8937-E6539A430EEE}" dt="2023-06-20T11:11:17.531" v="919" actId="478"/>
          <ac:spMkLst>
            <pc:docMk/>
            <pc:sldMk cId="323334583" sldId="1881839760"/>
            <ac:spMk id="9" creationId="{AD9F362D-80AE-E94B-A88B-3B60BF3F42B0}"/>
          </ac:spMkLst>
        </pc:spChg>
      </pc:sldChg>
      <pc:sldChg chg="delSp mod">
        <pc:chgData name="Gerogianni, Maria" userId="287bf0a8-eeb2-4976-9114-5f45ddfae87a" providerId="ADAL" clId="{83E6456F-BCDA-4496-8937-E6539A430EEE}" dt="2023-06-20T09:50:59.863" v="916" actId="478"/>
        <pc:sldMkLst>
          <pc:docMk/>
          <pc:sldMk cId="2688513734" sldId="1881839773"/>
        </pc:sldMkLst>
        <pc:picChg chg="del">
          <ac:chgData name="Gerogianni, Maria" userId="287bf0a8-eeb2-4976-9114-5f45ddfae87a" providerId="ADAL" clId="{83E6456F-BCDA-4496-8937-E6539A430EEE}" dt="2023-06-20T09:50:59.863" v="916" actId="478"/>
          <ac:picMkLst>
            <pc:docMk/>
            <pc:sldMk cId="2688513734" sldId="1881839773"/>
            <ac:picMk id="22" creationId="{C85565DF-8EAA-F140-B968-0E30616FC2A4}"/>
          </ac:picMkLst>
        </pc:picChg>
      </pc:sldChg>
      <pc:sldChg chg="modSp mod">
        <pc:chgData name="Gerogianni, Maria" userId="287bf0a8-eeb2-4976-9114-5f45ddfae87a" providerId="ADAL" clId="{83E6456F-BCDA-4496-8937-E6539A430EEE}" dt="2023-06-20T09:38:20.824" v="451" actId="20577"/>
        <pc:sldMkLst>
          <pc:docMk/>
          <pc:sldMk cId="666769099" sldId="1881839807"/>
        </pc:sldMkLst>
        <pc:spChg chg="mod">
          <ac:chgData name="Gerogianni, Maria" userId="287bf0a8-eeb2-4976-9114-5f45ddfae87a" providerId="ADAL" clId="{83E6456F-BCDA-4496-8937-E6539A430EEE}" dt="2023-06-20T09:38:20.824" v="451" actId="20577"/>
          <ac:spMkLst>
            <pc:docMk/>
            <pc:sldMk cId="666769099" sldId="1881839807"/>
            <ac:spMk id="3" creationId="{B52021AE-4850-46E8-AF53-F77C732035AD}"/>
          </ac:spMkLst>
        </pc:spChg>
      </pc:sldChg>
      <pc:sldChg chg="del">
        <pc:chgData name="Gerogianni, Maria" userId="287bf0a8-eeb2-4976-9114-5f45ddfae87a" providerId="ADAL" clId="{83E6456F-BCDA-4496-8937-E6539A430EEE}" dt="2023-06-20T07:34:51.620" v="63" actId="2696"/>
        <pc:sldMkLst>
          <pc:docMk/>
          <pc:sldMk cId="3229689543" sldId="1881839814"/>
        </pc:sldMkLst>
      </pc:sldChg>
      <pc:sldChg chg="delSp del mod">
        <pc:chgData name="Gerogianni, Maria" userId="287bf0a8-eeb2-4976-9114-5f45ddfae87a" providerId="ADAL" clId="{83E6456F-BCDA-4496-8937-E6539A430EEE}" dt="2023-06-20T09:41:13.277" v="452" actId="2696"/>
        <pc:sldMkLst>
          <pc:docMk/>
          <pc:sldMk cId="2807356584" sldId="2126986554"/>
        </pc:sldMkLst>
        <pc:picChg chg="del">
          <ac:chgData name="Gerogianni, Maria" userId="287bf0a8-eeb2-4976-9114-5f45ddfae87a" providerId="ADAL" clId="{83E6456F-BCDA-4496-8937-E6539A430EEE}" dt="2023-06-20T07:37:42.300" v="64" actId="478"/>
          <ac:picMkLst>
            <pc:docMk/>
            <pc:sldMk cId="2807356584" sldId="2126986554"/>
            <ac:picMk id="19" creationId="{F8B2A3BB-CB3E-4C88-84F0-0050FB53F1EF}"/>
          </ac:picMkLst>
        </pc:picChg>
      </pc:sldChg>
      <pc:sldChg chg="modSp mod modNotesTx">
        <pc:chgData name="Gerogianni, Maria" userId="287bf0a8-eeb2-4976-9114-5f45ddfae87a" providerId="ADAL" clId="{83E6456F-BCDA-4496-8937-E6539A430EEE}" dt="2023-06-20T12:29:49.081" v="1317"/>
        <pc:sldMkLst>
          <pc:docMk/>
          <pc:sldMk cId="1284650112" sldId="2126986559"/>
        </pc:sldMkLst>
        <pc:spChg chg="mod">
          <ac:chgData name="Gerogianni, Maria" userId="287bf0a8-eeb2-4976-9114-5f45ddfae87a" providerId="ADAL" clId="{83E6456F-BCDA-4496-8937-E6539A430EEE}" dt="2023-06-20T12:29:39.882" v="1315"/>
          <ac:spMkLst>
            <pc:docMk/>
            <pc:sldMk cId="1284650112" sldId="2126986559"/>
            <ac:spMk id="3" creationId="{00000000-0000-0000-0000-000000000000}"/>
          </ac:spMkLst>
        </pc:spChg>
      </pc:sldChg>
      <pc:sldChg chg="modSp mod modNotesTx">
        <pc:chgData name="Gerogianni, Maria" userId="287bf0a8-eeb2-4976-9114-5f45ddfae87a" providerId="ADAL" clId="{83E6456F-BCDA-4496-8937-E6539A430EEE}" dt="2023-06-20T12:29:26.095" v="1312"/>
        <pc:sldMkLst>
          <pc:docMk/>
          <pc:sldMk cId="1724503503" sldId="2126986564"/>
        </pc:sldMkLst>
        <pc:spChg chg="mod">
          <ac:chgData name="Gerogianni, Maria" userId="287bf0a8-eeb2-4976-9114-5f45ddfae87a" providerId="ADAL" clId="{83E6456F-BCDA-4496-8937-E6539A430EEE}" dt="2023-06-20T12:27:54.147" v="1309" actId="20577"/>
          <ac:spMkLst>
            <pc:docMk/>
            <pc:sldMk cId="1724503503" sldId="2126986564"/>
            <ac:spMk id="3" creationId="{00000000-0000-0000-0000-000000000000}"/>
          </ac:spMkLst>
        </pc:spChg>
      </pc:sldChg>
      <pc:sldChg chg="del">
        <pc:chgData name="Gerogianni, Maria" userId="287bf0a8-eeb2-4976-9114-5f45ddfae87a" providerId="ADAL" clId="{83E6456F-BCDA-4496-8937-E6539A430EEE}" dt="2023-06-20T12:09:39.377" v="932" actId="2696"/>
        <pc:sldMkLst>
          <pc:docMk/>
          <pc:sldMk cId="181060297" sldId="2126986630"/>
        </pc:sldMkLst>
      </pc:sldChg>
      <pc:sldChg chg="delSp modSp del mod">
        <pc:chgData name="Gerogianni, Maria" userId="287bf0a8-eeb2-4976-9114-5f45ddfae87a" providerId="ADAL" clId="{83E6456F-BCDA-4496-8937-E6539A430EEE}" dt="2023-06-20T12:31:34.023" v="1323" actId="2696"/>
        <pc:sldMkLst>
          <pc:docMk/>
          <pc:sldMk cId="1746267855" sldId="2126986630"/>
        </pc:sldMkLst>
        <pc:spChg chg="del mod">
          <ac:chgData name="Gerogianni, Maria" userId="287bf0a8-eeb2-4976-9114-5f45ddfae87a" providerId="ADAL" clId="{83E6456F-BCDA-4496-8937-E6539A430EEE}" dt="2023-06-20T12:31:16.192" v="1322" actId="478"/>
          <ac:spMkLst>
            <pc:docMk/>
            <pc:sldMk cId="1746267855" sldId="2126986630"/>
            <ac:spMk id="11" creationId="{A4D0219F-9393-46A1-9277-C49E6628DB08}"/>
          </ac:spMkLst>
        </pc:spChg>
        <pc:spChg chg="del">
          <ac:chgData name="Gerogianni, Maria" userId="287bf0a8-eeb2-4976-9114-5f45ddfae87a" providerId="ADAL" clId="{83E6456F-BCDA-4496-8937-E6539A430EEE}" dt="2023-06-20T12:31:13.422" v="1320" actId="478"/>
          <ac:spMkLst>
            <pc:docMk/>
            <pc:sldMk cId="1746267855" sldId="2126986630"/>
            <ac:spMk id="30" creationId="{99830C59-10A0-48A3-882E-A3BB3D3D2E0A}"/>
          </ac:spMkLst>
        </pc:spChg>
        <pc:spChg chg="del">
          <ac:chgData name="Gerogianni, Maria" userId="287bf0a8-eeb2-4976-9114-5f45ddfae87a" providerId="ADAL" clId="{83E6456F-BCDA-4496-8937-E6539A430EEE}" dt="2023-06-20T12:31:10.872" v="1318" actId="478"/>
          <ac:spMkLst>
            <pc:docMk/>
            <pc:sldMk cId="1746267855" sldId="2126986630"/>
            <ac:spMk id="181" creationId="{537A3F30-718F-4F89-879B-DE32925B238E}"/>
          </ac:spMkLst>
        </pc:spChg>
        <pc:picChg chg="del">
          <ac:chgData name="Gerogianni, Maria" userId="287bf0a8-eeb2-4976-9114-5f45ddfae87a" providerId="ADAL" clId="{83E6456F-BCDA-4496-8937-E6539A430EEE}" dt="2023-06-20T12:31:11.942" v="1319" actId="478"/>
          <ac:picMkLst>
            <pc:docMk/>
            <pc:sldMk cId="1746267855" sldId="2126986630"/>
            <ac:picMk id="17" creationId="{9CFC64C2-6DB3-4974-A836-2A8B4EA6D0B1}"/>
          </ac:picMkLst>
        </pc:picChg>
      </pc:sldChg>
      <pc:sldChg chg="del">
        <pc:chgData name="Gerogianni, Maria" userId="287bf0a8-eeb2-4976-9114-5f45ddfae87a" providerId="ADAL" clId="{83E6456F-BCDA-4496-8937-E6539A430EEE}" dt="2023-06-20T12:09:39.377" v="932" actId="2696"/>
        <pc:sldMkLst>
          <pc:docMk/>
          <pc:sldMk cId="2102410381" sldId="2126986631"/>
        </pc:sldMkLst>
      </pc:sldChg>
      <pc:sldChg chg="delSp mod">
        <pc:chgData name="Gerogianni, Maria" userId="287bf0a8-eeb2-4976-9114-5f45ddfae87a" providerId="ADAL" clId="{83E6456F-BCDA-4496-8937-E6539A430EEE}" dt="2023-06-20T11:31:14.696" v="931" actId="478"/>
        <pc:sldMkLst>
          <pc:docMk/>
          <pc:sldMk cId="4292487044" sldId="2126986634"/>
        </pc:sldMkLst>
        <pc:spChg chg="del">
          <ac:chgData name="Gerogianni, Maria" userId="287bf0a8-eeb2-4976-9114-5f45ddfae87a" providerId="ADAL" clId="{83E6456F-BCDA-4496-8937-E6539A430EEE}" dt="2023-06-20T11:31:13.308" v="930" actId="478"/>
          <ac:spMkLst>
            <pc:docMk/>
            <pc:sldMk cId="4292487044" sldId="2126986634"/>
            <ac:spMk id="145" creationId="{A942140F-53EA-48EB-A0CF-F3249A647CC2}"/>
          </ac:spMkLst>
        </pc:spChg>
        <pc:grpChg chg="del">
          <ac:chgData name="Gerogianni, Maria" userId="287bf0a8-eeb2-4976-9114-5f45ddfae87a" providerId="ADAL" clId="{83E6456F-BCDA-4496-8937-E6539A430EEE}" dt="2023-06-20T11:31:14.696" v="931" actId="478"/>
          <ac:grpSpMkLst>
            <pc:docMk/>
            <pc:sldMk cId="4292487044" sldId="2126986634"/>
            <ac:grpSpMk id="7" creationId="{CFCC2589-08AC-4DDA-886D-DAB499CE7F82}"/>
          </ac:grpSpMkLst>
        </pc:grpChg>
      </pc:sldChg>
      <pc:sldChg chg="modSp mod modNotesTx">
        <pc:chgData name="Gerogianni, Maria" userId="287bf0a8-eeb2-4976-9114-5f45ddfae87a" providerId="ADAL" clId="{83E6456F-BCDA-4496-8937-E6539A430EEE}" dt="2023-06-20T11:25:43.718" v="922" actId="20577"/>
        <pc:sldMkLst>
          <pc:docMk/>
          <pc:sldMk cId="1833114500" sldId="2126986643"/>
        </pc:sldMkLst>
        <pc:spChg chg="mod">
          <ac:chgData name="Gerogianni, Maria" userId="287bf0a8-eeb2-4976-9114-5f45ddfae87a" providerId="ADAL" clId="{83E6456F-BCDA-4496-8937-E6539A430EEE}" dt="2023-06-20T11:25:39.215" v="921" actId="20577"/>
          <ac:spMkLst>
            <pc:docMk/>
            <pc:sldMk cId="1833114500" sldId="2126986643"/>
            <ac:spMk id="3" creationId="{4B57207F-8E43-BE4C-B35B-4F041067CC81}"/>
          </ac:spMkLst>
        </pc:spChg>
      </pc:sldChg>
      <pc:sldChg chg="modSp mod">
        <pc:chgData name="Gerogianni, Maria" userId="287bf0a8-eeb2-4976-9114-5f45ddfae87a" providerId="ADAL" clId="{83E6456F-BCDA-4496-8937-E6539A430EEE}" dt="2023-06-20T11:26:06.503" v="929" actId="20577"/>
        <pc:sldMkLst>
          <pc:docMk/>
          <pc:sldMk cId="3038182448" sldId="2126986658"/>
        </pc:sldMkLst>
        <pc:spChg chg="mod">
          <ac:chgData name="Gerogianni, Maria" userId="287bf0a8-eeb2-4976-9114-5f45ddfae87a" providerId="ADAL" clId="{83E6456F-BCDA-4496-8937-E6539A430EEE}" dt="2023-06-20T11:26:06.503" v="929" actId="20577"/>
          <ac:spMkLst>
            <pc:docMk/>
            <pc:sldMk cId="3038182448" sldId="2126986658"/>
            <ac:spMk id="2" creationId="{1E4AD465-4030-3E4F-BC4A-52AB944EB2F2}"/>
          </ac:spMkLst>
        </pc:spChg>
        <pc:spChg chg="mod">
          <ac:chgData name="Gerogianni, Maria" userId="287bf0a8-eeb2-4976-9114-5f45ddfae87a" providerId="ADAL" clId="{83E6456F-BCDA-4496-8937-E6539A430EEE}" dt="2023-06-20T11:26:02.084" v="926" actId="20577"/>
          <ac:spMkLst>
            <pc:docMk/>
            <pc:sldMk cId="3038182448" sldId="2126986658"/>
            <ac:spMk id="5" creationId="{F5703AAA-A388-1B4E-BB35-34C1FD445D1C}"/>
          </ac:spMkLst>
        </pc:spChg>
      </pc:sldChg>
      <pc:sldChg chg="del">
        <pc:chgData name="Gerogianni, Maria" userId="287bf0a8-eeb2-4976-9114-5f45ddfae87a" providerId="ADAL" clId="{83E6456F-BCDA-4496-8937-E6539A430EEE}" dt="2023-06-20T12:09:39.377" v="932" actId="2696"/>
        <pc:sldMkLst>
          <pc:docMk/>
          <pc:sldMk cId="605094598" sldId="2126986664"/>
        </pc:sldMkLst>
      </pc:sldChg>
      <pc:sldChg chg="delSp mod">
        <pc:chgData name="Gerogianni, Maria" userId="287bf0a8-eeb2-4976-9114-5f45ddfae87a" providerId="ADAL" clId="{83E6456F-BCDA-4496-8937-E6539A430EEE}" dt="2023-06-20T12:32:26.903" v="1324" actId="478"/>
        <pc:sldMkLst>
          <pc:docMk/>
          <pc:sldMk cId="24381792" sldId="2126986670"/>
        </pc:sldMkLst>
        <pc:picChg chg="del">
          <ac:chgData name="Gerogianni, Maria" userId="287bf0a8-eeb2-4976-9114-5f45ddfae87a" providerId="ADAL" clId="{83E6456F-BCDA-4496-8937-E6539A430EEE}" dt="2023-06-20T12:32:26.903" v="1324" actId="478"/>
          <ac:picMkLst>
            <pc:docMk/>
            <pc:sldMk cId="24381792" sldId="2126986670"/>
            <ac:picMk id="59" creationId="{AE7FC7FA-3BE1-4638-8FB3-CC33C694C3E4}"/>
          </ac:picMkLst>
        </pc:picChg>
      </pc:sldChg>
      <pc:sldChg chg="modSp del mod">
        <pc:chgData name="Gerogianni, Maria" userId="287bf0a8-eeb2-4976-9114-5f45ddfae87a" providerId="ADAL" clId="{83E6456F-BCDA-4496-8937-E6539A430EEE}" dt="2023-06-20T12:20:51.882" v="1290" actId="2696"/>
        <pc:sldMkLst>
          <pc:docMk/>
          <pc:sldMk cId="3979149418" sldId="2146847117"/>
        </pc:sldMkLst>
        <pc:spChg chg="mod">
          <ac:chgData name="Gerogianni, Maria" userId="287bf0a8-eeb2-4976-9114-5f45ddfae87a" providerId="ADAL" clId="{83E6456F-BCDA-4496-8937-E6539A430EEE}" dt="2023-06-20T12:20:35.432" v="1289" actId="20577"/>
          <ac:spMkLst>
            <pc:docMk/>
            <pc:sldMk cId="3979149418" sldId="2146847117"/>
            <ac:spMk id="5" creationId="{3B0490B0-7000-6240-B712-05B0069CB70A}"/>
          </ac:spMkLst>
        </pc:spChg>
      </pc:sldChg>
      <pc:sldChg chg="del">
        <pc:chgData name="Gerogianni, Maria" userId="287bf0a8-eeb2-4976-9114-5f45ddfae87a" providerId="ADAL" clId="{83E6456F-BCDA-4496-8937-E6539A430EEE}" dt="2023-06-20T07:27:13.668" v="0" actId="2696"/>
        <pc:sldMkLst>
          <pc:docMk/>
          <pc:sldMk cId="2139811372" sldId="2146847118"/>
        </pc:sldMkLst>
      </pc:sldChg>
      <pc:sldChg chg="delSp mod">
        <pc:chgData name="Gerogianni, Maria" userId="287bf0a8-eeb2-4976-9114-5f45ddfae87a" providerId="ADAL" clId="{83E6456F-BCDA-4496-8937-E6539A430EEE}" dt="2023-06-20T09:44:17.642" v="577" actId="478"/>
        <pc:sldMkLst>
          <pc:docMk/>
          <pc:sldMk cId="3374938649" sldId="2146847122"/>
        </pc:sldMkLst>
        <pc:grpChg chg="del">
          <ac:chgData name="Gerogianni, Maria" userId="287bf0a8-eeb2-4976-9114-5f45ddfae87a" providerId="ADAL" clId="{83E6456F-BCDA-4496-8937-E6539A430EEE}" dt="2023-06-20T09:44:17.642" v="577" actId="478"/>
          <ac:grpSpMkLst>
            <pc:docMk/>
            <pc:sldMk cId="3374938649" sldId="2146847122"/>
            <ac:grpSpMk id="19" creationId="{40370B99-0E2B-4011-BD1C-B3757E868571}"/>
          </ac:grpSpMkLst>
        </pc:grpChg>
      </pc:sldChg>
      <pc:sldChg chg="delSp modSp mod modNotesTx">
        <pc:chgData name="Gerogianni, Maria" userId="287bf0a8-eeb2-4976-9114-5f45ddfae87a" providerId="ADAL" clId="{83E6456F-BCDA-4496-8937-E6539A430EEE}" dt="2023-06-20T14:56:38.111" v="1379" actId="20577"/>
        <pc:sldMkLst>
          <pc:docMk/>
          <pc:sldMk cId="2940154059" sldId="2147470689"/>
        </pc:sldMkLst>
        <pc:spChg chg="mod">
          <ac:chgData name="Gerogianni, Maria" userId="287bf0a8-eeb2-4976-9114-5f45ddfae87a" providerId="ADAL" clId="{83E6456F-BCDA-4496-8937-E6539A430EEE}" dt="2023-06-20T14:53:09.657" v="1340" actId="20577"/>
          <ac:spMkLst>
            <pc:docMk/>
            <pc:sldMk cId="2940154059" sldId="2147470689"/>
            <ac:spMk id="9" creationId="{00000000-0000-0000-0000-000000000000}"/>
          </ac:spMkLst>
        </pc:spChg>
        <pc:spChg chg="mod">
          <ac:chgData name="Gerogianni, Maria" userId="287bf0a8-eeb2-4976-9114-5f45ddfae87a" providerId="ADAL" clId="{83E6456F-BCDA-4496-8937-E6539A430EEE}" dt="2023-06-20T12:35:53.266" v="1327" actId="27636"/>
          <ac:spMkLst>
            <pc:docMk/>
            <pc:sldMk cId="2940154059" sldId="2147470689"/>
            <ac:spMk id="27" creationId="{E2AD0D49-6D2D-2E43-A565-1EEEE736E615}"/>
          </ac:spMkLst>
        </pc:spChg>
        <pc:spChg chg="mod">
          <ac:chgData name="Gerogianni, Maria" userId="287bf0a8-eeb2-4976-9114-5f45ddfae87a" providerId="ADAL" clId="{83E6456F-BCDA-4496-8937-E6539A430EEE}" dt="2023-06-20T14:53:23.402" v="1346" actId="20577"/>
          <ac:spMkLst>
            <pc:docMk/>
            <pc:sldMk cId="2940154059" sldId="2147470689"/>
            <ac:spMk id="43" creationId="{E738A997-288F-48C4-B69C-D68470808102}"/>
          </ac:spMkLst>
        </pc:spChg>
        <pc:spChg chg="mod">
          <ac:chgData name="Gerogianni, Maria" userId="287bf0a8-eeb2-4976-9114-5f45ddfae87a" providerId="ADAL" clId="{83E6456F-BCDA-4496-8937-E6539A430EEE}" dt="2023-06-20T14:53:29.081" v="1348" actId="20577"/>
          <ac:spMkLst>
            <pc:docMk/>
            <pc:sldMk cId="2940154059" sldId="2147470689"/>
            <ac:spMk id="48" creationId="{C8545BA6-D2FF-497E-8585-B44AB260CABE}"/>
          </ac:spMkLst>
        </pc:spChg>
        <pc:graphicFrameChg chg="modGraphic">
          <ac:chgData name="Gerogianni, Maria" userId="287bf0a8-eeb2-4976-9114-5f45ddfae87a" providerId="ADAL" clId="{83E6456F-BCDA-4496-8937-E6539A430EEE}" dt="2023-06-20T14:54:34.042" v="1378" actId="20577"/>
          <ac:graphicFrameMkLst>
            <pc:docMk/>
            <pc:sldMk cId="2940154059" sldId="2147470689"/>
            <ac:graphicFrameMk id="22" creationId="{2D0021F0-D642-4930-A199-DA1DDC863BDB}"/>
          </ac:graphicFrameMkLst>
        </pc:graphicFrameChg>
        <pc:picChg chg="del">
          <ac:chgData name="Gerogianni, Maria" userId="287bf0a8-eeb2-4976-9114-5f45ddfae87a" providerId="ADAL" clId="{83E6456F-BCDA-4496-8937-E6539A430EEE}" dt="2023-06-20T12:36:13.095" v="1328" actId="478"/>
          <ac:picMkLst>
            <pc:docMk/>
            <pc:sldMk cId="2940154059" sldId="2147470689"/>
            <ac:picMk id="44" creationId="{A1DB177F-8DFB-4497-81B0-05E7D1CBD775}"/>
          </ac:picMkLst>
        </pc:picChg>
      </pc:sldChg>
      <pc:sldChg chg="modSp mod">
        <pc:chgData name="Gerogianni, Maria" userId="287bf0a8-eeb2-4976-9114-5f45ddfae87a" providerId="ADAL" clId="{83E6456F-BCDA-4496-8937-E6539A430EEE}" dt="2023-06-20T14:47:02.569" v="1335" actId="20577"/>
        <pc:sldMkLst>
          <pc:docMk/>
          <pc:sldMk cId="684415307" sldId="2147470707"/>
        </pc:sldMkLst>
        <pc:spChg chg="mod">
          <ac:chgData name="Gerogianni, Maria" userId="287bf0a8-eeb2-4976-9114-5f45ddfae87a" providerId="ADAL" clId="{83E6456F-BCDA-4496-8937-E6539A430EEE}" dt="2023-06-20T14:47:02.569" v="1335" actId="20577"/>
          <ac:spMkLst>
            <pc:docMk/>
            <pc:sldMk cId="684415307" sldId="2147470707"/>
            <ac:spMk id="4" creationId="{ACEB2FC3-4915-4C28-94CE-1D68BB0113A1}"/>
          </ac:spMkLst>
        </pc:spChg>
      </pc:sldChg>
      <pc:sldMasterChg chg="delSp mod delSldLayout modSldLayout">
        <pc:chgData name="Gerogianni, Maria" userId="287bf0a8-eeb2-4976-9114-5f45ddfae87a" providerId="ADAL" clId="{83E6456F-BCDA-4496-8937-E6539A430EEE}" dt="2023-06-20T12:31:34.023" v="1323" actId="2696"/>
        <pc:sldMasterMkLst>
          <pc:docMk/>
          <pc:sldMasterMk cId="1689141471" sldId="2147483675"/>
        </pc:sldMasterMkLst>
        <pc:spChg chg="del">
          <ac:chgData name="Gerogianni, Maria" userId="287bf0a8-eeb2-4976-9114-5f45ddfae87a" providerId="ADAL" clId="{83E6456F-BCDA-4496-8937-E6539A430EEE}" dt="2023-06-20T07:28:41.632" v="51" actId="478"/>
          <ac:spMkLst>
            <pc:docMk/>
            <pc:sldMasterMk cId="1689141471" sldId="2147483675"/>
            <ac:spMk id="7" creationId="{00000000-0000-0000-0000-000000000000}"/>
          </ac:spMkLst>
        </pc:spChg>
        <pc:sldLayoutChg chg="delSp modSp mod">
          <pc:chgData name="Gerogianni, Maria" userId="287bf0a8-eeb2-4976-9114-5f45ddfae87a" providerId="ADAL" clId="{83E6456F-BCDA-4496-8937-E6539A430EEE}" dt="2023-06-20T07:29:00.541" v="54" actId="478"/>
          <pc:sldLayoutMkLst>
            <pc:docMk/>
            <pc:sldMasterMk cId="1689141471" sldId="2147483675"/>
            <pc:sldLayoutMk cId="2435238589" sldId="2147483678"/>
          </pc:sldLayoutMkLst>
          <pc:spChg chg="del mod">
            <ac:chgData name="Gerogianni, Maria" userId="287bf0a8-eeb2-4976-9114-5f45ddfae87a" providerId="ADAL" clId="{83E6456F-BCDA-4496-8937-E6539A430EEE}" dt="2023-06-20T07:29:00.541" v="54" actId="478"/>
            <ac:spMkLst>
              <pc:docMk/>
              <pc:sldMasterMk cId="1689141471" sldId="2147483675"/>
              <pc:sldLayoutMk cId="2435238589" sldId="2147483678"/>
              <ac:spMk id="8" creationId="{00000000-0000-0000-0000-000000000000}"/>
            </ac:spMkLst>
          </pc:spChg>
        </pc:sldLayoutChg>
        <pc:sldLayoutChg chg="delSp modSp mod">
          <pc:chgData name="Gerogianni, Maria" userId="287bf0a8-eeb2-4976-9114-5f45ddfae87a" providerId="ADAL" clId="{83E6456F-BCDA-4496-8937-E6539A430EEE}" dt="2023-06-20T07:28:15.479" v="42" actId="478"/>
          <pc:sldLayoutMkLst>
            <pc:docMk/>
            <pc:sldMasterMk cId="1689141471" sldId="2147483675"/>
            <pc:sldLayoutMk cId="984302430" sldId="2147483711"/>
          </pc:sldLayoutMkLst>
          <pc:spChg chg="mod">
            <ac:chgData name="Gerogianni, Maria" userId="287bf0a8-eeb2-4976-9114-5f45ddfae87a" providerId="ADAL" clId="{83E6456F-BCDA-4496-8937-E6539A430EEE}" dt="2023-06-20T07:28:13.273" v="41" actId="20577"/>
            <ac:spMkLst>
              <pc:docMk/>
              <pc:sldMasterMk cId="1689141471" sldId="2147483675"/>
              <pc:sldLayoutMk cId="984302430" sldId="2147483711"/>
              <ac:spMk id="5" creationId="{E8AE57FD-B4CA-4FEC-8695-AC40C5080EF3}"/>
            </ac:spMkLst>
          </pc:spChg>
          <pc:spChg chg="del">
            <ac:chgData name="Gerogianni, Maria" userId="287bf0a8-eeb2-4976-9114-5f45ddfae87a" providerId="ADAL" clId="{83E6456F-BCDA-4496-8937-E6539A430EEE}" dt="2023-06-20T07:28:15.479" v="42" actId="478"/>
            <ac:spMkLst>
              <pc:docMk/>
              <pc:sldMasterMk cId="1689141471" sldId="2147483675"/>
              <pc:sldLayoutMk cId="984302430" sldId="2147483711"/>
              <ac:spMk id="10" creationId="{1FCA5801-9220-4E7B-9EDF-28B499B9CC48}"/>
            </ac:spMkLst>
          </pc:spChg>
          <pc:spChg chg="del">
            <ac:chgData name="Gerogianni, Maria" userId="287bf0a8-eeb2-4976-9114-5f45ddfae87a" providerId="ADAL" clId="{83E6456F-BCDA-4496-8937-E6539A430EEE}" dt="2023-06-20T07:27:39.024" v="1" actId="478"/>
            <ac:spMkLst>
              <pc:docMk/>
              <pc:sldMasterMk cId="1689141471" sldId="2147483675"/>
              <pc:sldLayoutMk cId="984302430" sldId="2147483711"/>
              <ac:spMk id="14" creationId="{73483441-21AE-4117-994A-6649DC930E5E}"/>
            </ac:spMkLst>
          </pc:spChg>
          <pc:picChg chg="del">
            <ac:chgData name="Gerogianni, Maria" userId="287bf0a8-eeb2-4976-9114-5f45ddfae87a" providerId="ADAL" clId="{83E6456F-BCDA-4496-8937-E6539A430EEE}" dt="2023-06-20T07:27:41.041" v="2" actId="478"/>
            <ac:picMkLst>
              <pc:docMk/>
              <pc:sldMasterMk cId="1689141471" sldId="2147483675"/>
              <pc:sldLayoutMk cId="984302430" sldId="2147483711"/>
              <ac:picMk id="2" creationId="{00000000-0000-0000-0000-000000000000}"/>
            </ac:picMkLst>
          </pc:picChg>
        </pc:sldLayoutChg>
        <pc:sldLayoutChg chg="del">
          <pc:chgData name="Gerogianni, Maria" userId="287bf0a8-eeb2-4976-9114-5f45ddfae87a" providerId="ADAL" clId="{83E6456F-BCDA-4496-8937-E6539A430EEE}" dt="2023-06-20T12:20:51.882" v="1290" actId="2696"/>
          <pc:sldLayoutMkLst>
            <pc:docMk/>
            <pc:sldMasterMk cId="1689141471" sldId="2147483675"/>
            <pc:sldLayoutMk cId="3040535529" sldId="2147483717"/>
          </pc:sldLayoutMkLst>
        </pc:sldLayoutChg>
        <pc:sldLayoutChg chg="del">
          <pc:chgData name="Gerogianni, Maria" userId="287bf0a8-eeb2-4976-9114-5f45ddfae87a" providerId="ADAL" clId="{83E6456F-BCDA-4496-8937-E6539A430EEE}" dt="2023-06-20T09:41:13.277" v="452" actId="2696"/>
          <pc:sldLayoutMkLst>
            <pc:docMk/>
            <pc:sldMasterMk cId="1689141471" sldId="2147483675"/>
            <pc:sldLayoutMk cId="3368254694" sldId="2147483718"/>
          </pc:sldLayoutMkLst>
        </pc:sldLayoutChg>
        <pc:sldLayoutChg chg="del">
          <pc:chgData name="Gerogianni, Maria" userId="287bf0a8-eeb2-4976-9114-5f45ddfae87a" providerId="ADAL" clId="{83E6456F-BCDA-4496-8937-E6539A430EEE}" dt="2023-06-20T12:09:39.377" v="932" actId="2696"/>
          <pc:sldLayoutMkLst>
            <pc:docMk/>
            <pc:sldMasterMk cId="1689141471" sldId="2147483675"/>
            <pc:sldLayoutMk cId="525490695" sldId="2147483720"/>
          </pc:sldLayoutMkLst>
        </pc:sldLayoutChg>
        <pc:sldLayoutChg chg="del">
          <pc:chgData name="Gerogianni, Maria" userId="287bf0a8-eeb2-4976-9114-5f45ddfae87a" providerId="ADAL" clId="{83E6456F-BCDA-4496-8937-E6539A430EEE}" dt="2023-06-20T12:31:34.023" v="1323" actId="2696"/>
          <pc:sldLayoutMkLst>
            <pc:docMk/>
            <pc:sldMasterMk cId="1689141471" sldId="2147483675"/>
            <pc:sldLayoutMk cId="4234776677" sldId="2147483723"/>
          </pc:sldLayoutMkLst>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microsoft.com/office/2011/relationships/chartStyle" Target="style3.xml"/><Relationship Id="rId2" Type="http://schemas.microsoft.com/office/2011/relationships/chartColorStyle" Target="colors3.xml"/><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microsoft.com/office/2011/relationships/chartStyle" Target="style4.xml"/><Relationship Id="rId2" Type="http://schemas.microsoft.com/office/2011/relationships/chartColorStyle" Target="colors4.xml"/><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3.xml"/></Relationships>
</file>

<file path=ppt/charts/_rels/chart14.xml.rels><?xml version="1.0" encoding="UTF-8" standalone="yes"?>
<Relationships xmlns="http://schemas.openxmlformats.org/package/2006/relationships"><Relationship Id="rId3" Type="http://schemas.microsoft.com/office/2011/relationships/chartStyle" Target="style5.xml"/><Relationship Id="rId2" Type="http://schemas.microsoft.com/office/2011/relationships/chartColorStyle" Target="colors5.xml"/><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3" Type="http://schemas.microsoft.com/office/2011/relationships/chartStyle" Target="style6.xml"/><Relationship Id="rId2" Type="http://schemas.microsoft.com/office/2011/relationships/chartColorStyle" Target="colors6.xml"/><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microsoft.com/office/2011/relationships/chartColorStyle" Target="colors7.xml"/><Relationship Id="rId2" Type="http://schemas.openxmlformats.org/officeDocument/2006/relationships/package" Target="../embeddings/Microsoft_Excel_Worksheet15.xlsx"/><Relationship Id="rId1" Type="http://schemas.openxmlformats.org/officeDocument/2006/relationships/themeOverride" Target="../theme/themeOverride4.xml"/><Relationship Id="rId4"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microsoft.com/office/2011/relationships/chartStyle" Target="style8.xml"/><Relationship Id="rId2" Type="http://schemas.microsoft.com/office/2011/relationships/chartColorStyle" Target="colors8.xml"/><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3" Type="http://schemas.microsoft.com/office/2011/relationships/chartColorStyle" Target="colors9.xml"/><Relationship Id="rId2" Type="http://schemas.openxmlformats.org/officeDocument/2006/relationships/chartUserShapes" Target="../drawings/drawing1.xml"/><Relationship Id="rId1" Type="http://schemas.openxmlformats.org/officeDocument/2006/relationships/package" Target="../embeddings/Microsoft_Excel_Worksheet17.xlsx"/><Relationship Id="rId4" Type="http://schemas.microsoft.com/office/2011/relationships/chartStyle" Target="style9.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5.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6.xml"/></Relationships>
</file>

<file path=ppt/charts/_rels/chart21.xml.rels><?xml version="1.0" encoding="UTF-8" standalone="yes"?>
<Relationships xmlns="http://schemas.openxmlformats.org/package/2006/relationships"><Relationship Id="rId3" Type="http://schemas.microsoft.com/office/2011/relationships/chartStyle" Target="style10.xml"/><Relationship Id="rId2" Type="http://schemas.microsoft.com/office/2011/relationships/chartColorStyle" Target="colors10.xml"/><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microsoft.com/office/2011/relationships/chartStyle" Target="style11.xml"/><Relationship Id="rId2" Type="http://schemas.microsoft.com/office/2011/relationships/chartColorStyle" Target="colors11.xml"/><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microsoft.com/office/2011/relationships/chartStyle" Target="style12.xml"/><Relationship Id="rId2" Type="http://schemas.microsoft.com/office/2011/relationships/chartColorStyle" Target="colors12.xml"/><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microsoft.com/office/2011/relationships/chartColorStyle" Target="colors13.xml"/><Relationship Id="rId2" Type="http://schemas.openxmlformats.org/officeDocument/2006/relationships/chartUserShapes" Target="../drawings/drawing2.xml"/><Relationship Id="rId1" Type="http://schemas.openxmlformats.org/officeDocument/2006/relationships/package" Target="../embeddings/Microsoft_Excel_Worksheet23.xlsx"/><Relationship Id="rId4" Type="http://schemas.microsoft.com/office/2011/relationships/chartStyle" Target="style13.xml"/></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microsoft.com/office/2011/relationships/chartStyle" Target="style14.xml"/><Relationship Id="rId2" Type="http://schemas.microsoft.com/office/2011/relationships/chartColorStyle" Target="colors14.xml"/><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microsoft.com/office/2011/relationships/chartStyle" Target="style15.xml"/><Relationship Id="rId2" Type="http://schemas.microsoft.com/office/2011/relationships/chartColorStyle" Target="colors15.xml"/><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3" Type="http://schemas.microsoft.com/office/2011/relationships/chartColorStyle" Target="colors16.xml"/><Relationship Id="rId2" Type="http://schemas.openxmlformats.org/officeDocument/2006/relationships/package" Target="../embeddings/Microsoft_Excel_Worksheet31.xlsx"/><Relationship Id="rId1" Type="http://schemas.openxmlformats.org/officeDocument/2006/relationships/themeOverride" Target="../theme/themeOverride7.xml"/><Relationship Id="rId4" Type="http://schemas.microsoft.com/office/2011/relationships/chartStyle" Target="style16.xml"/></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1.xml"/></Relationships>
</file>

<file path=ppt/charts/_rels/chart40.xml.rels><?xml version="1.0" encoding="UTF-8" standalone="yes"?>
<Relationships xmlns="http://schemas.openxmlformats.org/package/2006/relationships"><Relationship Id="rId3" Type="http://schemas.microsoft.com/office/2011/relationships/chartColorStyle" Target="colors17.xml"/><Relationship Id="rId2" Type="http://schemas.openxmlformats.org/officeDocument/2006/relationships/package" Target="../embeddings/Microsoft_Excel_Worksheet39.xlsx"/><Relationship Id="rId1" Type="http://schemas.openxmlformats.org/officeDocument/2006/relationships/themeOverride" Target="../theme/themeOverride8.xml"/><Relationship Id="rId4" Type="http://schemas.microsoft.com/office/2011/relationships/chartStyle" Target="style17.xml"/></Relationships>
</file>

<file path=ppt/charts/_rels/chart41.xml.rels><?xml version="1.0" encoding="UTF-8" standalone="yes"?>
<Relationships xmlns="http://schemas.openxmlformats.org/package/2006/relationships"><Relationship Id="rId3" Type="http://schemas.microsoft.com/office/2011/relationships/chartColorStyle" Target="colors18.xml"/><Relationship Id="rId2" Type="http://schemas.openxmlformats.org/officeDocument/2006/relationships/package" Target="../embeddings/Microsoft_Excel_Worksheet40.xlsx"/><Relationship Id="rId1" Type="http://schemas.openxmlformats.org/officeDocument/2006/relationships/themeOverride" Target="../theme/themeOverride9.xml"/><Relationship Id="rId4" Type="http://schemas.microsoft.com/office/2011/relationships/chartStyle" Target="style18.xml"/></Relationships>
</file>

<file path=ppt/charts/_rels/chart42.xml.rels><?xml version="1.0" encoding="UTF-8" standalone="yes"?>
<Relationships xmlns="http://schemas.openxmlformats.org/package/2006/relationships"><Relationship Id="rId1" Type="http://schemas.openxmlformats.org/officeDocument/2006/relationships/oleObject" Target="Chart%20in%20Microsoft%20PowerPoint" TargetMode="External"/></Relationships>
</file>

<file path=ppt/charts/_rels/chart43.xml.rels><?xml version="1.0" encoding="UTF-8" standalone="yes"?>
<Relationships xmlns="http://schemas.openxmlformats.org/package/2006/relationships"><Relationship Id="rId3" Type="http://schemas.microsoft.com/office/2011/relationships/chartStyle" Target="style19.xml"/><Relationship Id="rId2" Type="http://schemas.microsoft.com/office/2011/relationships/chartColorStyle" Target="colors19.xml"/><Relationship Id="rId1" Type="http://schemas.openxmlformats.org/officeDocument/2006/relationships/package" Target="../embeddings/Microsoft_Excel_Worksheet41.xlsx"/></Relationships>
</file>

<file path=ppt/charts/_rels/chart44.xml.rels><?xml version="1.0" encoding="UTF-8" standalone="yes"?>
<Relationships xmlns="http://schemas.openxmlformats.org/package/2006/relationships"><Relationship Id="rId3" Type="http://schemas.microsoft.com/office/2011/relationships/chartStyle" Target="style20.xml"/><Relationship Id="rId2" Type="http://schemas.microsoft.com/office/2011/relationships/chartColorStyle" Target="colors20.xml"/><Relationship Id="rId1" Type="http://schemas.openxmlformats.org/officeDocument/2006/relationships/package" Target="../embeddings/Microsoft_Excel_Worksheet42.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6.xml.rels><?xml version="1.0" encoding="UTF-8" standalone="yes"?>
<Relationships xmlns="http://schemas.openxmlformats.org/package/2006/relationships"><Relationship Id="rId3" Type="http://schemas.microsoft.com/office/2011/relationships/chartStyle" Target="style21.xml"/><Relationship Id="rId2" Type="http://schemas.microsoft.com/office/2011/relationships/chartColorStyle" Target="colors21.xml"/><Relationship Id="rId1" Type="http://schemas.openxmlformats.org/officeDocument/2006/relationships/package" Target="../embeddings/Microsoft_Excel_Worksheet44.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9.xml.rels><?xml version="1.0" encoding="UTF-8" standalone="yes"?>
<Relationships xmlns="http://schemas.openxmlformats.org/package/2006/relationships"><Relationship Id="rId2" Type="http://schemas.openxmlformats.org/officeDocument/2006/relationships/package" Target="../embeddings/Microsoft_Excel_Worksheet47.xlsx"/><Relationship Id="rId1" Type="http://schemas.openxmlformats.org/officeDocument/2006/relationships/themeOverride" Target="../theme/themeOverride10.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1" Type="http://schemas.openxmlformats.org/officeDocument/2006/relationships/oleObject" Target="Chart%20in%20Microsoft%20PowerPoint" TargetMode="Externa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microsoft.com/office/2011/relationships/chartStyle" Target="style2.xml"/><Relationship Id="rId2" Type="http://schemas.microsoft.com/office/2011/relationships/chartColorStyle" Target="colors2.xml"/><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65731710798957E-2"/>
          <c:y val="1.9015643670579171E-2"/>
          <c:w val="0.87988262356473457"/>
          <c:h val="0.85055383902104154"/>
        </c:manualLayout>
      </c:layout>
      <c:barChart>
        <c:barDir val="col"/>
        <c:grouping val="clustered"/>
        <c:varyColors val="0"/>
        <c:ser>
          <c:idx val="0"/>
          <c:order val="0"/>
          <c:tx>
            <c:strRef>
              <c:f>Sheet1!$B$1</c:f>
              <c:strCache>
                <c:ptCount val="1"/>
                <c:pt idx="0">
                  <c:v>1990</c:v>
                </c:pt>
              </c:strCache>
            </c:strRef>
          </c:tx>
          <c:spPr>
            <a:solidFill>
              <a:schemeClr val="accent1"/>
            </a:solidFill>
            <a:ln>
              <a:noFill/>
            </a:ln>
            <a:effectLst/>
          </c:spPr>
          <c:invertIfNegative val="0"/>
          <c:errBars>
            <c:errBarType val="both"/>
            <c:errValType val="cust"/>
            <c:noEndCap val="0"/>
            <c:plus>
              <c:numRef>
                <c:f>Sheet1!$C$2:$C$6</c:f>
                <c:numCache>
                  <c:formatCode>General</c:formatCode>
                  <c:ptCount val="5"/>
                  <c:pt idx="0">
                    <c:v>1.2</c:v>
                  </c:pt>
                  <c:pt idx="1">
                    <c:v>0.4</c:v>
                  </c:pt>
                  <c:pt idx="2">
                    <c:v>0.8</c:v>
                  </c:pt>
                  <c:pt idx="3">
                    <c:v>0.4</c:v>
                  </c:pt>
                  <c:pt idx="4">
                    <c:v>0.8</c:v>
                  </c:pt>
                </c:numCache>
              </c:numRef>
            </c:plus>
            <c:minus>
              <c:numRef>
                <c:f>Sheet1!$D$2:$D$6</c:f>
                <c:numCache>
                  <c:formatCode>General</c:formatCode>
                  <c:ptCount val="5"/>
                  <c:pt idx="0">
                    <c:v>0.7</c:v>
                  </c:pt>
                  <c:pt idx="1">
                    <c:v>0.2</c:v>
                  </c:pt>
                  <c:pt idx="2">
                    <c:v>0.8</c:v>
                  </c:pt>
                  <c:pt idx="3">
                    <c:v>0.4</c:v>
                  </c:pt>
                  <c:pt idx="4">
                    <c:v>0.7</c:v>
                  </c:pt>
                </c:numCache>
              </c:numRef>
            </c:minus>
            <c:spPr>
              <a:noFill/>
              <a:ln w="9525" cap="flat" cmpd="sng" algn="ctr">
                <a:solidFill>
                  <a:srgbClr val="000000"/>
                </a:solidFill>
                <a:round/>
              </a:ln>
              <a:effectLst/>
            </c:spPr>
          </c:errBars>
          <c:cat>
            <c:strRef>
              <c:f>Sheet1!$A$2:$A$6</c:f>
              <c:strCache>
                <c:ptCount val="5"/>
                <c:pt idx="0">
                  <c:v>CKD total</c:v>
                </c:pt>
                <c:pt idx="1">
                  <c:v>CKD due to diabetes</c:v>
                </c:pt>
                <c:pt idx="2">
                  <c:v>CKD due to hypertension</c:v>
                </c:pt>
                <c:pt idx="3">
                  <c:v>CKD due to glomerulonephitis</c:v>
                </c:pt>
                <c:pt idx="4">
                  <c:v>CKD due to other causes</c:v>
                </c:pt>
              </c:strCache>
            </c:strRef>
          </c:cat>
          <c:val>
            <c:numRef>
              <c:f>Sheet1!$B$2:$B$6</c:f>
              <c:numCache>
                <c:formatCode>General</c:formatCode>
                <c:ptCount val="5"/>
                <c:pt idx="0">
                  <c:v>11.6</c:v>
                </c:pt>
                <c:pt idx="1">
                  <c:v>1.4</c:v>
                </c:pt>
                <c:pt idx="2">
                  <c:v>3.6</c:v>
                </c:pt>
                <c:pt idx="3">
                  <c:v>2.5</c:v>
                </c:pt>
                <c:pt idx="4">
                  <c:v>4.0999999999999996</c:v>
                </c:pt>
              </c:numCache>
            </c:numRef>
          </c:val>
          <c:extLst xmlns:c16r2="http://schemas.microsoft.com/office/drawing/2015/06/chart">
            <c:ext xmlns:c16="http://schemas.microsoft.com/office/drawing/2014/chart" uri="{C3380CC4-5D6E-409C-BE32-E72D297353CC}">
              <c16:uniqueId val="{00000000-A063-4E56-8DE5-62DD4B678A22}"/>
            </c:ext>
          </c:extLst>
        </c:ser>
        <c:ser>
          <c:idx val="1"/>
          <c:order val="1"/>
          <c:tx>
            <c:strRef>
              <c:f>Sheet1!$E$1</c:f>
              <c:strCache>
                <c:ptCount val="1"/>
                <c:pt idx="0">
                  <c:v>2013</c:v>
                </c:pt>
              </c:strCache>
            </c:strRef>
          </c:tx>
          <c:spPr>
            <a:solidFill>
              <a:schemeClr val="accent2"/>
            </a:solidFill>
            <a:ln>
              <a:noFill/>
            </a:ln>
            <a:effectLst/>
          </c:spPr>
          <c:invertIfNegative val="0"/>
          <c:errBars>
            <c:errBarType val="both"/>
            <c:errValType val="cust"/>
            <c:noEndCap val="0"/>
            <c:plus>
              <c:numRef>
                <c:f>Sheet1!$F$2:$F$6</c:f>
                <c:numCache>
                  <c:formatCode>General</c:formatCode>
                  <c:ptCount val="5"/>
                  <c:pt idx="0">
                    <c:v>2.2999999999999998</c:v>
                  </c:pt>
                  <c:pt idx="1">
                    <c:v>0.6</c:v>
                  </c:pt>
                  <c:pt idx="2">
                    <c:v>1.3</c:v>
                  </c:pt>
                  <c:pt idx="3">
                    <c:v>0.3</c:v>
                  </c:pt>
                  <c:pt idx="4">
                    <c:v>1.6</c:v>
                  </c:pt>
                </c:numCache>
              </c:numRef>
            </c:plus>
            <c:minus>
              <c:numRef>
                <c:f>Sheet1!$G$2:$G$6</c:f>
                <c:numCache>
                  <c:formatCode>General</c:formatCode>
                  <c:ptCount val="5"/>
                  <c:pt idx="0">
                    <c:v>1.3</c:v>
                  </c:pt>
                  <c:pt idx="1">
                    <c:v>0.6</c:v>
                  </c:pt>
                  <c:pt idx="2">
                    <c:v>1</c:v>
                  </c:pt>
                  <c:pt idx="3">
                    <c:v>0.5</c:v>
                  </c:pt>
                  <c:pt idx="4">
                    <c:v>1</c:v>
                  </c:pt>
                </c:numCache>
              </c:numRef>
            </c:minus>
            <c:spPr>
              <a:noFill/>
              <a:ln w="9525" cap="flat" cmpd="sng" algn="ctr">
                <a:solidFill>
                  <a:srgbClr val="000000"/>
                </a:solidFill>
                <a:round/>
              </a:ln>
              <a:effectLst/>
            </c:spPr>
          </c:errBars>
          <c:cat>
            <c:strRef>
              <c:f>Sheet1!$A$2:$A$6</c:f>
              <c:strCache>
                <c:ptCount val="5"/>
                <c:pt idx="0">
                  <c:v>CKD total</c:v>
                </c:pt>
                <c:pt idx="1">
                  <c:v>CKD due to diabetes</c:v>
                </c:pt>
                <c:pt idx="2">
                  <c:v>CKD due to hypertension</c:v>
                </c:pt>
                <c:pt idx="3">
                  <c:v>CKD due to glomerulonephitis</c:v>
                </c:pt>
                <c:pt idx="4">
                  <c:v>CKD due to other causes</c:v>
                </c:pt>
              </c:strCache>
            </c:strRef>
          </c:cat>
          <c:val>
            <c:numRef>
              <c:f>Sheet1!$E$2:$E$6</c:f>
              <c:numCache>
                <c:formatCode>General</c:formatCode>
                <c:ptCount val="5"/>
                <c:pt idx="0">
                  <c:v>15.8</c:v>
                </c:pt>
                <c:pt idx="1">
                  <c:v>2.9</c:v>
                </c:pt>
                <c:pt idx="2">
                  <c:v>4.5999999999999996</c:v>
                </c:pt>
                <c:pt idx="3">
                  <c:v>1.8</c:v>
                </c:pt>
                <c:pt idx="4">
                  <c:v>6.5</c:v>
                </c:pt>
              </c:numCache>
            </c:numRef>
          </c:val>
          <c:extLst xmlns:c16r2="http://schemas.microsoft.com/office/drawing/2015/06/chart">
            <c:ext xmlns:c16="http://schemas.microsoft.com/office/drawing/2014/chart" uri="{C3380CC4-5D6E-409C-BE32-E72D297353CC}">
              <c16:uniqueId val="{00000001-A063-4E56-8DE5-62DD4B678A22}"/>
            </c:ext>
          </c:extLst>
        </c:ser>
        <c:dLbls>
          <c:showLegendKey val="0"/>
          <c:showVal val="0"/>
          <c:showCatName val="0"/>
          <c:showSerName val="0"/>
          <c:showPercent val="0"/>
          <c:showBubbleSize val="0"/>
        </c:dLbls>
        <c:gapWidth val="219"/>
        <c:overlap val="-27"/>
        <c:axId val="248357632"/>
        <c:axId val="248359168"/>
      </c:barChart>
      <c:catAx>
        <c:axId val="248357632"/>
        <c:scaling>
          <c:orientation val="minMax"/>
        </c:scaling>
        <c:delete val="0"/>
        <c:axPos val="b"/>
        <c:numFmt formatCode="General" sourceLinked="1"/>
        <c:majorTickMark val="out"/>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crossAx val="248359168"/>
        <c:crosses val="autoZero"/>
        <c:auto val="1"/>
        <c:lblAlgn val="ctr"/>
        <c:lblOffset val="100"/>
        <c:noMultiLvlLbl val="0"/>
      </c:catAx>
      <c:valAx>
        <c:axId val="248359168"/>
        <c:scaling>
          <c:orientation val="minMax"/>
        </c:scaling>
        <c:delete val="0"/>
        <c:axPos val="l"/>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crossAx val="248357632"/>
        <c:crosses val="autoZero"/>
        <c:crossBetween val="between"/>
      </c:valAx>
      <c:spPr>
        <a:noFill/>
        <a:ln>
          <a:noFill/>
        </a:ln>
        <a:effectLst/>
      </c:spPr>
    </c:plotArea>
    <c:legend>
      <c:legendPos val="r"/>
      <c:layout>
        <c:manualLayout>
          <c:xMode val="edge"/>
          <c:yMode val="edge"/>
          <c:x val="0.8305158772285065"/>
          <c:y val="3.8510202239554855E-2"/>
          <c:w val="7.5265975129736554E-2"/>
          <c:h val="0.11204313211365377"/>
        </c:manualLayout>
      </c:layout>
      <c:overlay val="0"/>
      <c:spPr>
        <a:noFill/>
        <a:ln>
          <a:noFill/>
        </a:ln>
        <a:effectLst/>
      </c:spPr>
      <c:txPr>
        <a:bodyPr rot="0" spcFirstLastPara="1" vertOverflow="ellipsis" vert="horz" wrap="square" anchor="ctr" anchorCtr="1"/>
        <a:lstStyle/>
        <a:p>
          <a:pPr>
            <a:defRPr sz="1600"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069568567165436E-2"/>
          <c:y val="3.4536626890402537E-2"/>
          <c:w val="0.85948669673238631"/>
          <c:h val="0.89391889876152486"/>
        </c:manualLayout>
      </c:layout>
      <c:barChart>
        <c:barDir val="col"/>
        <c:grouping val="clustered"/>
        <c:varyColors val="0"/>
        <c:ser>
          <c:idx val="0"/>
          <c:order val="0"/>
          <c:tx>
            <c:strRef>
              <c:f>Sheet1!$B$1</c:f>
              <c:strCache>
                <c:ptCount val="1"/>
                <c:pt idx="0">
                  <c:v>Stage 1</c:v>
                </c:pt>
              </c:strCache>
            </c:strRef>
          </c:tx>
          <c:spPr>
            <a:solidFill>
              <a:schemeClr val="accent1"/>
            </a:solidFill>
            <a:ln>
              <a:noFill/>
            </a:ln>
            <a:effectLst/>
          </c:spPr>
          <c:invertIfNegative val="0"/>
          <c:cat>
            <c:strRef>
              <c:f>Sheet1!$A$2</c:f>
              <c:strCache>
                <c:ptCount val="1"/>
                <c:pt idx="0">
                  <c:v>Awareness</c:v>
                </c:pt>
              </c:strCache>
            </c:strRef>
          </c:cat>
          <c:val>
            <c:numRef>
              <c:f>Sheet1!$B$2</c:f>
              <c:numCache>
                <c:formatCode>General</c:formatCode>
                <c:ptCount val="1"/>
                <c:pt idx="0">
                  <c:v>1.7</c:v>
                </c:pt>
              </c:numCache>
            </c:numRef>
          </c:val>
          <c:extLst xmlns:c16r2="http://schemas.microsoft.com/office/drawing/2015/06/chart">
            <c:ext xmlns:c16="http://schemas.microsoft.com/office/drawing/2014/chart" uri="{C3380CC4-5D6E-409C-BE32-E72D297353CC}">
              <c16:uniqueId val="{00000000-9EFE-4DC8-81A6-8C4B8F774422}"/>
            </c:ext>
          </c:extLst>
        </c:ser>
        <c:ser>
          <c:idx val="1"/>
          <c:order val="1"/>
          <c:tx>
            <c:strRef>
              <c:f>Sheet1!$C$1</c:f>
              <c:strCache>
                <c:ptCount val="1"/>
                <c:pt idx="0">
                  <c:v>Stage 2</c:v>
                </c:pt>
              </c:strCache>
            </c:strRef>
          </c:tx>
          <c:spPr>
            <a:solidFill>
              <a:schemeClr val="accent2"/>
            </a:solidFill>
            <a:ln>
              <a:noFill/>
            </a:ln>
            <a:effectLst/>
          </c:spPr>
          <c:invertIfNegative val="0"/>
          <c:cat>
            <c:strRef>
              <c:f>Sheet1!$A$2</c:f>
              <c:strCache>
                <c:ptCount val="1"/>
                <c:pt idx="0">
                  <c:v>Awareness</c:v>
                </c:pt>
              </c:strCache>
            </c:strRef>
          </c:cat>
          <c:val>
            <c:numRef>
              <c:f>Sheet1!$C$2</c:f>
              <c:numCache>
                <c:formatCode>General</c:formatCode>
                <c:ptCount val="1"/>
                <c:pt idx="0">
                  <c:v>7.9</c:v>
                </c:pt>
              </c:numCache>
            </c:numRef>
          </c:val>
          <c:extLst xmlns:c16r2="http://schemas.microsoft.com/office/drawing/2015/06/chart">
            <c:ext xmlns:c16="http://schemas.microsoft.com/office/drawing/2014/chart" uri="{C3380CC4-5D6E-409C-BE32-E72D297353CC}">
              <c16:uniqueId val="{00000001-9EFE-4DC8-81A6-8C4B8F774422}"/>
            </c:ext>
          </c:extLst>
        </c:ser>
        <c:ser>
          <c:idx val="2"/>
          <c:order val="2"/>
          <c:tx>
            <c:strRef>
              <c:f>Sheet1!$D$1</c:f>
              <c:strCache>
                <c:ptCount val="1"/>
                <c:pt idx="0">
                  <c:v>Stage 3</c:v>
                </c:pt>
              </c:strCache>
            </c:strRef>
          </c:tx>
          <c:spPr>
            <a:solidFill>
              <a:schemeClr val="accent3"/>
            </a:solidFill>
            <a:ln>
              <a:noFill/>
            </a:ln>
            <a:effectLst/>
          </c:spPr>
          <c:invertIfNegative val="0"/>
          <c:cat>
            <c:strRef>
              <c:f>Sheet1!$A$2</c:f>
              <c:strCache>
                <c:ptCount val="1"/>
                <c:pt idx="0">
                  <c:v>Awareness</c:v>
                </c:pt>
              </c:strCache>
            </c:strRef>
          </c:cat>
          <c:val>
            <c:numRef>
              <c:f>Sheet1!$D$2</c:f>
              <c:numCache>
                <c:formatCode>General</c:formatCode>
                <c:ptCount val="1"/>
                <c:pt idx="0">
                  <c:v>16.899999999999999</c:v>
                </c:pt>
              </c:numCache>
            </c:numRef>
          </c:val>
          <c:extLst xmlns:c16r2="http://schemas.microsoft.com/office/drawing/2015/06/chart">
            <c:ext xmlns:c16="http://schemas.microsoft.com/office/drawing/2014/chart" uri="{C3380CC4-5D6E-409C-BE32-E72D297353CC}">
              <c16:uniqueId val="{00000002-9EFE-4DC8-81A6-8C4B8F774422}"/>
            </c:ext>
          </c:extLst>
        </c:ser>
        <c:ser>
          <c:idx val="3"/>
          <c:order val="3"/>
          <c:tx>
            <c:strRef>
              <c:f>Sheet1!$E$1</c:f>
              <c:strCache>
                <c:ptCount val="1"/>
                <c:pt idx="0">
                  <c:v>Stage 4</c:v>
                </c:pt>
              </c:strCache>
            </c:strRef>
          </c:tx>
          <c:spPr>
            <a:solidFill>
              <a:schemeClr val="accent4"/>
            </a:solidFill>
            <a:ln>
              <a:noFill/>
            </a:ln>
            <a:effectLst/>
          </c:spPr>
          <c:invertIfNegative val="0"/>
          <c:cat>
            <c:strRef>
              <c:f>Sheet1!$A$2</c:f>
              <c:strCache>
                <c:ptCount val="1"/>
                <c:pt idx="0">
                  <c:v>Awareness</c:v>
                </c:pt>
              </c:strCache>
            </c:strRef>
          </c:cat>
          <c:val>
            <c:numRef>
              <c:f>Sheet1!$E$2</c:f>
              <c:numCache>
                <c:formatCode>General</c:formatCode>
                <c:ptCount val="1"/>
                <c:pt idx="0">
                  <c:v>61.9</c:v>
                </c:pt>
              </c:numCache>
            </c:numRef>
          </c:val>
          <c:extLst xmlns:c16r2="http://schemas.microsoft.com/office/drawing/2015/06/chart">
            <c:ext xmlns:c16="http://schemas.microsoft.com/office/drawing/2014/chart" uri="{C3380CC4-5D6E-409C-BE32-E72D297353CC}">
              <c16:uniqueId val="{00000003-9EFE-4DC8-81A6-8C4B8F774422}"/>
            </c:ext>
          </c:extLst>
        </c:ser>
        <c:ser>
          <c:idx val="4"/>
          <c:order val="4"/>
          <c:tx>
            <c:strRef>
              <c:f>Sheet1!$F$1</c:f>
              <c:strCache>
                <c:ptCount val="1"/>
                <c:pt idx="0">
                  <c:v>Stage 5</c:v>
                </c:pt>
              </c:strCache>
            </c:strRef>
          </c:tx>
          <c:spPr>
            <a:solidFill>
              <a:schemeClr val="accent5"/>
            </a:solidFill>
            <a:ln>
              <a:noFill/>
            </a:ln>
            <a:effectLst/>
          </c:spPr>
          <c:invertIfNegative val="0"/>
          <c:cat>
            <c:strRef>
              <c:f>Sheet1!$A$2</c:f>
              <c:strCache>
                <c:ptCount val="1"/>
                <c:pt idx="0">
                  <c:v>Awareness</c:v>
                </c:pt>
              </c:strCache>
            </c:strRef>
          </c:cat>
          <c:val>
            <c:numRef>
              <c:f>Sheet1!$F$2</c:f>
              <c:numCache>
                <c:formatCode>General</c:formatCode>
                <c:ptCount val="1"/>
                <c:pt idx="0">
                  <c:v>86.3</c:v>
                </c:pt>
              </c:numCache>
            </c:numRef>
          </c:val>
          <c:extLst xmlns:c16r2="http://schemas.microsoft.com/office/drawing/2015/06/chart">
            <c:ext xmlns:c16="http://schemas.microsoft.com/office/drawing/2014/chart" uri="{C3380CC4-5D6E-409C-BE32-E72D297353CC}">
              <c16:uniqueId val="{00000004-9EFE-4DC8-81A6-8C4B8F774422}"/>
            </c:ext>
          </c:extLst>
        </c:ser>
        <c:dLbls>
          <c:showLegendKey val="0"/>
          <c:showVal val="0"/>
          <c:showCatName val="0"/>
          <c:showSerName val="0"/>
          <c:showPercent val="0"/>
          <c:showBubbleSize val="0"/>
        </c:dLbls>
        <c:gapWidth val="50"/>
        <c:overlap val="-5"/>
        <c:axId val="405257216"/>
        <c:axId val="405267200"/>
      </c:barChart>
      <c:catAx>
        <c:axId val="40525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l-GR"/>
          </a:p>
        </c:txPr>
        <c:crossAx val="405267200"/>
        <c:crosses val="autoZero"/>
        <c:auto val="1"/>
        <c:lblAlgn val="ctr"/>
        <c:lblOffset val="100"/>
        <c:noMultiLvlLbl val="0"/>
      </c:catAx>
      <c:valAx>
        <c:axId val="405267200"/>
        <c:scaling>
          <c:orientation val="minMax"/>
        </c:scaling>
        <c:delete val="0"/>
        <c:axPos val="l"/>
        <c:numFmt formatCode="General" sourceLinked="1"/>
        <c:majorTickMark val="none"/>
        <c:minorTickMark val="none"/>
        <c:tickLblPos val="high"/>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4052572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784343225311383E-2"/>
          <c:y val="3.9890558941011643E-2"/>
          <c:w val="0.90334626420077058"/>
          <c:h val="0.8878977438900475"/>
        </c:manualLayout>
      </c:layout>
      <c:barChart>
        <c:barDir val="col"/>
        <c:grouping val="clustered"/>
        <c:varyColors val="0"/>
        <c:ser>
          <c:idx val="0"/>
          <c:order val="0"/>
          <c:tx>
            <c:strRef>
              <c:f>Sheet1!$B$1</c:f>
              <c:strCache>
                <c:ptCount val="1"/>
                <c:pt idx="0">
                  <c:v>Stage 1</c:v>
                </c:pt>
              </c:strCache>
            </c:strRef>
          </c:tx>
          <c:spPr>
            <a:solidFill>
              <a:schemeClr val="accent1"/>
            </a:solidFill>
            <a:ln>
              <a:noFill/>
            </a:ln>
            <a:effectLst/>
          </c:spPr>
          <c:invertIfNegative val="0"/>
          <c:cat>
            <c:strRef>
              <c:f>Sheet1!$A$2</c:f>
              <c:strCache>
                <c:ptCount val="1"/>
                <c:pt idx="0">
                  <c:v>Prevalence</c:v>
                </c:pt>
              </c:strCache>
            </c:strRef>
          </c:cat>
          <c:val>
            <c:numRef>
              <c:f>Sheet1!$B$2</c:f>
              <c:numCache>
                <c:formatCode>General</c:formatCode>
                <c:ptCount val="1"/>
                <c:pt idx="0">
                  <c:v>4.7</c:v>
                </c:pt>
              </c:numCache>
            </c:numRef>
          </c:val>
          <c:extLst xmlns:c16r2="http://schemas.microsoft.com/office/drawing/2015/06/chart">
            <c:ext xmlns:c16="http://schemas.microsoft.com/office/drawing/2014/chart" uri="{C3380CC4-5D6E-409C-BE32-E72D297353CC}">
              <c16:uniqueId val="{00000000-7ED1-4F2E-9EDE-976CEE3A28A5}"/>
            </c:ext>
          </c:extLst>
        </c:ser>
        <c:ser>
          <c:idx val="1"/>
          <c:order val="1"/>
          <c:tx>
            <c:strRef>
              <c:f>Sheet1!$C$1</c:f>
              <c:strCache>
                <c:ptCount val="1"/>
                <c:pt idx="0">
                  <c:v>Stage 2</c:v>
                </c:pt>
              </c:strCache>
            </c:strRef>
          </c:tx>
          <c:spPr>
            <a:solidFill>
              <a:schemeClr val="accent2"/>
            </a:solidFill>
            <a:ln>
              <a:noFill/>
            </a:ln>
            <a:effectLst/>
          </c:spPr>
          <c:invertIfNegative val="0"/>
          <c:cat>
            <c:strRef>
              <c:f>Sheet1!$A$2</c:f>
              <c:strCache>
                <c:ptCount val="1"/>
                <c:pt idx="0">
                  <c:v>Prevalence</c:v>
                </c:pt>
              </c:strCache>
            </c:strRef>
          </c:cat>
          <c:val>
            <c:numRef>
              <c:f>Sheet1!$C$2</c:f>
              <c:numCache>
                <c:formatCode>General</c:formatCode>
                <c:ptCount val="1"/>
                <c:pt idx="0">
                  <c:v>3.3</c:v>
                </c:pt>
              </c:numCache>
            </c:numRef>
          </c:val>
          <c:extLst xmlns:c16r2="http://schemas.microsoft.com/office/drawing/2015/06/chart">
            <c:ext xmlns:c16="http://schemas.microsoft.com/office/drawing/2014/chart" uri="{C3380CC4-5D6E-409C-BE32-E72D297353CC}">
              <c16:uniqueId val="{00000001-7ED1-4F2E-9EDE-976CEE3A28A5}"/>
            </c:ext>
          </c:extLst>
        </c:ser>
        <c:ser>
          <c:idx val="2"/>
          <c:order val="2"/>
          <c:tx>
            <c:strRef>
              <c:f>Sheet1!$D$1</c:f>
              <c:strCache>
                <c:ptCount val="1"/>
                <c:pt idx="0">
                  <c:v>Stage 3</c:v>
                </c:pt>
              </c:strCache>
            </c:strRef>
          </c:tx>
          <c:spPr>
            <a:solidFill>
              <a:schemeClr val="accent3"/>
            </a:solidFill>
            <a:ln>
              <a:noFill/>
            </a:ln>
            <a:effectLst/>
          </c:spPr>
          <c:invertIfNegative val="0"/>
          <c:cat>
            <c:strRef>
              <c:f>Sheet1!$A$2</c:f>
              <c:strCache>
                <c:ptCount val="1"/>
                <c:pt idx="0">
                  <c:v>Prevalence</c:v>
                </c:pt>
              </c:strCache>
            </c:strRef>
          </c:cat>
          <c:val>
            <c:numRef>
              <c:f>Sheet1!$D$2</c:f>
              <c:numCache>
                <c:formatCode>General</c:formatCode>
                <c:ptCount val="1"/>
                <c:pt idx="0">
                  <c:v>6.4</c:v>
                </c:pt>
              </c:numCache>
            </c:numRef>
          </c:val>
          <c:extLst xmlns:c16r2="http://schemas.microsoft.com/office/drawing/2015/06/chart">
            <c:ext xmlns:c16="http://schemas.microsoft.com/office/drawing/2014/chart" uri="{C3380CC4-5D6E-409C-BE32-E72D297353CC}">
              <c16:uniqueId val="{00000002-7ED1-4F2E-9EDE-976CEE3A28A5}"/>
            </c:ext>
          </c:extLst>
        </c:ser>
        <c:ser>
          <c:idx val="3"/>
          <c:order val="3"/>
          <c:tx>
            <c:strRef>
              <c:f>Sheet1!$E$1</c:f>
              <c:strCache>
                <c:ptCount val="1"/>
                <c:pt idx="0">
                  <c:v>Stage 4</c:v>
                </c:pt>
              </c:strCache>
            </c:strRef>
          </c:tx>
          <c:spPr>
            <a:solidFill>
              <a:schemeClr val="accent4"/>
            </a:solidFill>
            <a:ln>
              <a:noFill/>
            </a:ln>
            <a:effectLst/>
          </c:spPr>
          <c:invertIfNegative val="0"/>
          <c:cat>
            <c:strRef>
              <c:f>Sheet1!$A$2</c:f>
              <c:strCache>
                <c:ptCount val="1"/>
                <c:pt idx="0">
                  <c:v>Prevalence</c:v>
                </c:pt>
              </c:strCache>
            </c:strRef>
          </c:cat>
          <c:val>
            <c:numRef>
              <c:f>Sheet1!$E$2</c:f>
              <c:numCache>
                <c:formatCode>General</c:formatCode>
                <c:ptCount val="1"/>
                <c:pt idx="0">
                  <c:v>0.4</c:v>
                </c:pt>
              </c:numCache>
            </c:numRef>
          </c:val>
          <c:extLst xmlns:c16r2="http://schemas.microsoft.com/office/drawing/2015/06/chart">
            <c:ext xmlns:c16="http://schemas.microsoft.com/office/drawing/2014/chart" uri="{C3380CC4-5D6E-409C-BE32-E72D297353CC}">
              <c16:uniqueId val="{00000003-7ED1-4F2E-9EDE-976CEE3A28A5}"/>
            </c:ext>
          </c:extLst>
        </c:ser>
        <c:ser>
          <c:idx val="4"/>
          <c:order val="4"/>
          <c:tx>
            <c:strRef>
              <c:f>Sheet1!$F$1</c:f>
              <c:strCache>
                <c:ptCount val="1"/>
                <c:pt idx="0">
                  <c:v>Stage 5</c:v>
                </c:pt>
              </c:strCache>
            </c:strRef>
          </c:tx>
          <c:spPr>
            <a:solidFill>
              <a:schemeClr val="accent5"/>
            </a:solidFill>
            <a:ln>
              <a:noFill/>
            </a:ln>
            <a:effectLst/>
          </c:spPr>
          <c:invertIfNegative val="0"/>
          <c:cat>
            <c:strRef>
              <c:f>Sheet1!$A$2</c:f>
              <c:strCache>
                <c:ptCount val="1"/>
                <c:pt idx="0">
                  <c:v>Prevalence</c:v>
                </c:pt>
              </c:strCache>
            </c:strRef>
          </c:cat>
          <c:val>
            <c:numRef>
              <c:f>Sheet1!$F$2</c:f>
              <c:numCache>
                <c:formatCode>General</c:formatCode>
                <c:ptCount val="1"/>
                <c:pt idx="0">
                  <c:v>0.1</c:v>
                </c:pt>
              </c:numCache>
            </c:numRef>
          </c:val>
          <c:extLst xmlns:c16r2="http://schemas.microsoft.com/office/drawing/2015/06/chart">
            <c:ext xmlns:c16="http://schemas.microsoft.com/office/drawing/2014/chart" uri="{C3380CC4-5D6E-409C-BE32-E72D297353CC}">
              <c16:uniqueId val="{00000004-7ED1-4F2E-9EDE-976CEE3A28A5}"/>
            </c:ext>
          </c:extLst>
        </c:ser>
        <c:dLbls>
          <c:showLegendKey val="0"/>
          <c:showVal val="0"/>
          <c:showCatName val="0"/>
          <c:showSerName val="0"/>
          <c:showPercent val="0"/>
          <c:showBubbleSize val="0"/>
        </c:dLbls>
        <c:gapWidth val="50"/>
        <c:overlap val="-5"/>
        <c:axId val="405300352"/>
        <c:axId val="405301888"/>
      </c:barChart>
      <c:catAx>
        <c:axId val="405300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l-GR"/>
          </a:p>
        </c:txPr>
        <c:crossAx val="405301888"/>
        <c:crosses val="autoZero"/>
        <c:auto val="1"/>
        <c:lblAlgn val="ctr"/>
        <c:lblOffset val="100"/>
        <c:noMultiLvlLbl val="0"/>
      </c:catAx>
      <c:valAx>
        <c:axId val="405301888"/>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405300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r>
              <a:rPr lang="en-US" sz="1600" dirty="0">
                <a:solidFill>
                  <a:schemeClr val="tx1"/>
                </a:solidFill>
              </a:rPr>
              <a:t>ESKD, CV,</a:t>
            </a:r>
            <a:r>
              <a:rPr lang="en-US" sz="1600" baseline="0" dirty="0">
                <a:solidFill>
                  <a:schemeClr val="tx1"/>
                </a:solidFill>
              </a:rPr>
              <a:t> </a:t>
            </a:r>
            <a:r>
              <a:rPr lang="en-US" sz="1600" dirty="0">
                <a:solidFill>
                  <a:schemeClr val="tx1"/>
                </a:solidFill>
              </a:rPr>
              <a:t>and non-CV mortality</a:t>
            </a:r>
            <a:r>
              <a:rPr lang="en-US" sz="1600" baseline="30000" dirty="0">
                <a:solidFill>
                  <a:schemeClr val="tx1"/>
                </a:solidFill>
              </a:rPr>
              <a:t>1</a:t>
            </a:r>
            <a:endParaRPr lang="en-US" sz="1600" dirty="0">
              <a:solidFill>
                <a:schemeClr val="tx1"/>
              </a:solidFill>
            </a:endParaRPr>
          </a:p>
        </c:rich>
      </c:tx>
      <c:layout>
        <c:manualLayout>
          <c:xMode val="edge"/>
          <c:yMode val="edge"/>
          <c:x val="0.13333883095694118"/>
          <c:y val="1.8310681939448015E-2"/>
        </c:manualLayout>
      </c:layout>
      <c:overlay val="0"/>
      <c:spPr>
        <a:noFill/>
        <a:ln>
          <a:noFill/>
        </a:ln>
        <a:effectLst/>
      </c:spPr>
    </c:title>
    <c:autoTitleDeleted val="0"/>
    <c:plotArea>
      <c:layout>
        <c:manualLayout>
          <c:layoutTarget val="inner"/>
          <c:xMode val="edge"/>
          <c:yMode val="edge"/>
          <c:x val="0.12433957579626871"/>
          <c:y val="0.12971358130476351"/>
          <c:w val="0.62566042420373136"/>
          <c:h val="0.69172281611640696"/>
        </c:manualLayout>
      </c:layout>
      <c:barChart>
        <c:barDir val="col"/>
        <c:grouping val="stacked"/>
        <c:varyColors val="0"/>
        <c:ser>
          <c:idx val="0"/>
          <c:order val="0"/>
          <c:tx>
            <c:strRef>
              <c:f>Sheet1!$A$1</c:f>
              <c:strCache>
                <c:ptCount val="1"/>
                <c:pt idx="0">
                  <c:v>Non-CV mortality</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l-G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Sheet1!$A$2:$A$4</c:f>
              <c:numCache>
                <c:formatCode>General</c:formatCode>
                <c:ptCount val="3"/>
                <c:pt idx="0">
                  <c:v>3.8</c:v>
                </c:pt>
                <c:pt idx="1">
                  <c:v>3.5</c:v>
                </c:pt>
                <c:pt idx="2">
                  <c:v>5.4</c:v>
                </c:pt>
              </c:numCache>
            </c:numRef>
          </c:val>
          <c:extLst xmlns:c16r2="http://schemas.microsoft.com/office/drawing/2015/06/chart">
            <c:ext xmlns:c15="http://schemas.microsoft.com/office/drawing/2012/chart" uri="{02D57815-91ED-43cb-92C2-25804820EDAC}">
              <c15:filteredCategoryTitle>
                <c15:cat>
                  <c:multiLvlStrRef>
                    <c:extLst>
                      <c:ext uri="{02D57815-91ED-43cb-92C2-25804820EDAC}">
                        <c15:formulaRef>
                          <c15:sqref>Sheet1!#REF!</c15:sqref>
                        </c15:formulaRef>
                      </c:ext>
                    </c:extLst>
                  </c:multiLvlStrRef>
                </c15:cat>
              </c15:filteredCategoryTitle>
            </c:ext>
            <c:ext xmlns:c16="http://schemas.microsoft.com/office/drawing/2014/chart" uri="{C3380CC4-5D6E-409C-BE32-E72D297353CC}">
              <c16:uniqueId val="{00000000-C83E-4FFE-9B7A-85DAED9B074E}"/>
            </c:ext>
          </c:extLst>
        </c:ser>
        <c:ser>
          <c:idx val="1"/>
          <c:order val="1"/>
          <c:tx>
            <c:strRef>
              <c:f>Sheet1!$B$1</c:f>
              <c:strCache>
                <c:ptCount val="1"/>
                <c:pt idx="0">
                  <c:v>CV mortality</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l-G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Sheet1!$B$2:$B$4</c:f>
              <c:numCache>
                <c:formatCode>General</c:formatCode>
                <c:ptCount val="3"/>
                <c:pt idx="0">
                  <c:v>3</c:v>
                </c:pt>
                <c:pt idx="1">
                  <c:v>2.6</c:v>
                </c:pt>
                <c:pt idx="2">
                  <c:v>4.8</c:v>
                </c:pt>
              </c:numCache>
            </c:numRef>
          </c:val>
          <c:extLst xmlns:c16r2="http://schemas.microsoft.com/office/drawing/2015/06/chart">
            <c:ext xmlns:c15="http://schemas.microsoft.com/office/drawing/2012/chart" uri="{02D57815-91ED-43cb-92C2-25804820EDAC}">
              <c15:filteredCategoryTitle>
                <c15:cat>
                  <c:multiLvlStrRef>
                    <c:extLst>
                      <c:ext uri="{02D57815-91ED-43cb-92C2-25804820EDAC}">
                        <c15:formulaRef>
                          <c15:sqref>Sheet1!#REF!</c15:sqref>
                        </c15:formulaRef>
                      </c:ext>
                    </c:extLst>
                  </c:multiLvlStrRef>
                </c15:cat>
              </c15:filteredCategoryTitle>
            </c:ext>
            <c:ext xmlns:c16="http://schemas.microsoft.com/office/drawing/2014/chart" uri="{C3380CC4-5D6E-409C-BE32-E72D297353CC}">
              <c16:uniqueId val="{00000001-C83E-4FFE-9B7A-85DAED9B074E}"/>
            </c:ext>
          </c:extLst>
        </c:ser>
        <c:ser>
          <c:idx val="2"/>
          <c:order val="2"/>
          <c:tx>
            <c:strRef>
              <c:f>Sheet1!$C$1</c:f>
              <c:strCache>
                <c:ptCount val="1"/>
                <c:pt idx="0">
                  <c:v>ESKD</c:v>
                </c:pt>
              </c:strCache>
            </c:strRef>
          </c:tx>
          <c:spPr>
            <a:solidFill>
              <a:schemeClr val="accent3"/>
            </a:solidFill>
            <a:ln>
              <a:noFill/>
            </a:ln>
            <a:effectLst/>
          </c:spPr>
          <c:invertIfNegative val="0"/>
          <c:dLbls>
            <c:dLbl>
              <c:idx val="0"/>
              <c:layout>
                <c:manualLayout>
                  <c:x val="0"/>
                  <c:y val="-6.4111498257839725E-2"/>
                </c:manualLayout>
              </c:layout>
              <c:dLblPos val="ctr"/>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C83E-4FFE-9B7A-85DAED9B074E}"/>
                </c:ext>
              </c:extLst>
            </c:dLbl>
            <c:dLbl>
              <c:idx val="1"/>
              <c:layout>
                <c:manualLayout>
                  <c:x val="0"/>
                  <c:y val="-5.2961672473867599E-2"/>
                </c:manualLayout>
              </c:layout>
              <c:dLblPos val="ctr"/>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C83E-4FFE-9B7A-85DAED9B074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l-G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val>
            <c:numRef>
              <c:f>Sheet1!$C$2:$C$4</c:f>
              <c:numCache>
                <c:formatCode>General</c:formatCode>
                <c:ptCount val="3"/>
                <c:pt idx="0">
                  <c:v>0.5</c:v>
                </c:pt>
                <c:pt idx="1">
                  <c:v>0.3</c:v>
                </c:pt>
                <c:pt idx="2">
                  <c:v>1.8</c:v>
                </c:pt>
              </c:numCache>
            </c:numRef>
          </c:val>
          <c:extLst xmlns:c16r2="http://schemas.microsoft.com/office/drawing/2015/06/chart">
            <c:ext xmlns:c15="http://schemas.microsoft.com/office/drawing/2012/chart" uri="{02D57815-91ED-43cb-92C2-25804820EDAC}">
              <c15:filteredCategoryTitle>
                <c15:cat>
                  <c:multiLvlStrRef>
                    <c:extLst>
                      <c:ext uri="{02D57815-91ED-43cb-92C2-25804820EDAC}">
                        <c15:formulaRef>
                          <c15:sqref>Sheet1!#REF!</c15:sqref>
                        </c15:formulaRef>
                      </c:ext>
                    </c:extLst>
                  </c:multiLvlStrRef>
                </c15:cat>
              </c15:filteredCategoryTitle>
            </c:ext>
            <c:ext xmlns:c16="http://schemas.microsoft.com/office/drawing/2014/chart" uri="{C3380CC4-5D6E-409C-BE32-E72D297353CC}">
              <c16:uniqueId val="{00000004-C83E-4FFE-9B7A-85DAED9B074E}"/>
            </c:ext>
          </c:extLst>
        </c:ser>
        <c:dLbls>
          <c:showLegendKey val="0"/>
          <c:showVal val="0"/>
          <c:showCatName val="0"/>
          <c:showSerName val="0"/>
          <c:showPercent val="0"/>
          <c:showBubbleSize val="0"/>
        </c:dLbls>
        <c:gapWidth val="100"/>
        <c:overlap val="100"/>
        <c:axId val="405569536"/>
        <c:axId val="405571456"/>
      </c:barChart>
      <c:catAx>
        <c:axId val="405569536"/>
        <c:scaling>
          <c:orientation val="minMax"/>
        </c:scaling>
        <c:delete val="0"/>
        <c:axPos val="b"/>
        <c:title>
          <c:tx>
            <c:rich>
              <a:bodyPr rot="0" spcFirstLastPara="1" vertOverflow="ellipsis" vert="horz" wrap="square" anchor="ctr" anchorCtr="0"/>
              <a:lstStyle/>
              <a:p>
                <a:pPr>
                  <a:defRPr sz="1400" b="1" i="0" u="none" strike="noStrike" kern="1200" baseline="0">
                    <a:solidFill>
                      <a:schemeClr val="tx1"/>
                    </a:solidFill>
                    <a:latin typeface="+mn-lt"/>
                    <a:ea typeface="+mn-ea"/>
                    <a:cs typeface="+mn-cs"/>
                  </a:defRPr>
                </a:pPr>
                <a:r>
                  <a:rPr lang="en-US" sz="1400" b="1" dirty="0">
                    <a:solidFill>
                      <a:schemeClr val="tx1"/>
                    </a:solidFill>
                  </a:rPr>
                  <a:t>MDKD eGFR (mL/min/1.73 m</a:t>
                </a:r>
                <a:r>
                  <a:rPr lang="en-US" sz="1400" b="1" baseline="30000" dirty="0">
                    <a:solidFill>
                      <a:schemeClr val="tx1"/>
                    </a:solidFill>
                  </a:rPr>
                  <a:t>2</a:t>
                </a:r>
                <a:r>
                  <a:rPr lang="en-US" sz="1400" b="1" baseline="0" dirty="0">
                    <a:solidFill>
                      <a:schemeClr val="tx1"/>
                    </a:solidFill>
                  </a:rPr>
                  <a:t>)</a:t>
                </a:r>
              </a:p>
            </c:rich>
          </c:tx>
          <c:layout>
            <c:manualLayout>
              <c:xMode val="edge"/>
              <c:yMode val="edge"/>
              <c:x val="0.20344155964003297"/>
              <c:y val="0.92963965165023077"/>
            </c:manualLayout>
          </c:layout>
          <c:overlay val="0"/>
          <c:spPr>
            <a:noFill/>
            <a:ln>
              <a:noFill/>
            </a:ln>
            <a:effectLst/>
          </c:spPr>
        </c:title>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l-GR"/>
          </a:p>
        </c:txPr>
        <c:crossAx val="405571456"/>
        <c:crosses val="autoZero"/>
        <c:auto val="1"/>
        <c:lblAlgn val="ctr"/>
        <c:lblOffset val="100"/>
        <c:noMultiLvlLbl val="0"/>
      </c:catAx>
      <c:valAx>
        <c:axId val="405571456"/>
        <c:scaling>
          <c:orientation val="minMax"/>
          <c:max val="14"/>
          <c:min val="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sz="1400" b="1" dirty="0">
                    <a:solidFill>
                      <a:schemeClr val="tx1"/>
                    </a:solidFill>
                  </a:rPr>
                  <a:t>Rate per 100 person-years</a:t>
                </a:r>
              </a:p>
            </c:rich>
          </c:tx>
          <c:layout>
            <c:manualLayout>
              <c:xMode val="edge"/>
              <c:yMode val="edge"/>
              <c:x val="4.4586941550411787E-3"/>
              <c:y val="0.18266811545100428"/>
            </c:manualLayout>
          </c:layout>
          <c:overlay val="0"/>
          <c:spPr>
            <a:noFill/>
            <a:ln>
              <a:noFill/>
            </a:ln>
            <a:effectLst/>
          </c:sp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405569536"/>
        <c:crosses val="autoZero"/>
        <c:crossBetween val="between"/>
      </c:valAx>
      <c:spPr>
        <a:noFill/>
        <a:ln>
          <a:noFill/>
        </a:ln>
        <a:effectLst/>
      </c:spPr>
    </c:plotArea>
    <c:legend>
      <c:legendPos val="b"/>
      <c:layout>
        <c:manualLayout>
          <c:xMode val="edge"/>
          <c:yMode val="edge"/>
          <c:x val="8.4815199178622042E-2"/>
          <c:y val="0.12604418033912046"/>
          <c:w val="0.389610011373209"/>
          <c:h val="0.17626864934566105"/>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127669007590268"/>
          <c:y val="0.12382386348047958"/>
          <c:w val="0.65744679719089172"/>
          <c:h val="0.81367631485088754"/>
        </c:manualLayout>
      </c:layout>
      <c:pieChart>
        <c:varyColors val="1"/>
        <c:ser>
          <c:idx val="0"/>
          <c:order val="0"/>
          <c:tx>
            <c:strRef>
              <c:f>Sheet1!$B$1</c:f>
              <c:strCache>
                <c:ptCount val="1"/>
                <c:pt idx="0">
                  <c:v>Series 1</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1-5917-4351-BB9E-93D0134BC273}"/>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5917-4351-BB9E-93D0134BC273}"/>
              </c:ext>
            </c:extLst>
          </c:dPt>
          <c:dPt>
            <c:idx val="2"/>
            <c:bubble3D val="0"/>
            <c:spPr>
              <a:solidFill>
                <a:schemeClr val="accent3">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5917-4351-BB9E-93D0134BC273}"/>
              </c:ext>
            </c:extLst>
          </c:dPt>
          <c:dPt>
            <c:idx val="3"/>
            <c:bubble3D val="0"/>
            <c:spPr>
              <a:solidFill>
                <a:schemeClr val="accent4"/>
              </a:solidFill>
              <a:ln w="19050">
                <a:solidFill>
                  <a:schemeClr val="lt1"/>
                </a:solidFill>
              </a:ln>
              <a:effectLst/>
            </c:spPr>
            <c:extLst xmlns:c16r2="http://schemas.microsoft.com/office/drawing/2015/06/chart">
              <c:ext xmlns:c16="http://schemas.microsoft.com/office/drawing/2014/chart" uri="{C3380CC4-5D6E-409C-BE32-E72D297353CC}">
                <c16:uniqueId val="{00000007-5917-4351-BB9E-93D0134BC273}"/>
              </c:ext>
            </c:extLst>
          </c:dPt>
          <c:dLbls>
            <c:dLbl>
              <c:idx val="0"/>
              <c:layout>
                <c:manualLayout>
                  <c:x val="-0.23233941618784137"/>
                  <c:y val="6.8760404949381376E-2"/>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5917-4351-BB9E-93D0134BC273}"/>
                </c:ext>
              </c:extLst>
            </c:dLbl>
            <c:dLbl>
              <c:idx val="1"/>
              <c:layout>
                <c:manualLayout>
                  <c:x val="2.5209175711144217E-2"/>
                  <c:y val="-0.1358048780487805"/>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5917-4351-BB9E-93D0134BC273}"/>
                </c:ext>
              </c:extLst>
            </c:dLbl>
            <c:dLbl>
              <c:idx val="2"/>
              <c:layout>
                <c:manualLayout>
                  <c:x val="0.18658877439037633"/>
                  <c:y val="-7.8291765169424737E-2"/>
                </c:manualLayout>
              </c:layout>
              <c:spPr>
                <a:noFill/>
                <a:ln>
                  <a:noFill/>
                </a:ln>
                <a:effectLst/>
              </c:spPr>
              <c:txPr>
                <a:bodyPr rot="0" spcFirstLastPara="1" vertOverflow="ellipsis" vert="horz" wrap="square" lIns="38100" tIns="19050" rIns="38100" bIns="19050" anchor="ctr" anchorCtr="0">
                  <a:noAutofit/>
                </a:bodyPr>
                <a:lstStyle/>
                <a:p>
                  <a:pPr algn="ctr">
                    <a:defRPr sz="1197" b="1" i="0" u="none" strike="noStrike" kern="1200" baseline="0">
                      <a:solidFill>
                        <a:schemeClr val="bg1"/>
                      </a:solidFill>
                      <a:latin typeface="+mn-lt"/>
                      <a:ea typeface="+mn-ea"/>
                      <a:cs typeface="+mn-cs"/>
                    </a:defRPr>
                  </a:pPr>
                  <a:endParaRPr lang="el-GR"/>
                </a:p>
              </c:txPr>
              <c:dLblPos val="bestFit"/>
              <c:showLegendKey val="0"/>
              <c:showVal val="1"/>
              <c:showCatName val="1"/>
              <c:showSerName val="0"/>
              <c:showPercent val="1"/>
              <c:showBubbleSize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manualLayout>
                      <c:w val="0.26048420478398232"/>
                      <c:h val="0.15021828211189914"/>
                    </c:manualLayout>
                  </c15:layout>
                </c:ext>
                <c:ext xmlns:c16="http://schemas.microsoft.com/office/drawing/2014/chart" uri="{C3380CC4-5D6E-409C-BE32-E72D297353CC}">
                  <c16:uniqueId val="{00000005-5917-4351-BB9E-93D0134BC273}"/>
                </c:ext>
              </c:extLst>
            </c:dLbl>
            <c:dLbl>
              <c:idx val="3"/>
              <c:layout>
                <c:manualLayout>
                  <c:x val="0.12036816343902958"/>
                  <c:y val="0.1608019973113117"/>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5917-4351-BB9E-93D0134BC273}"/>
                </c:ext>
              </c:extLst>
            </c:dLbl>
            <c:spPr>
              <a:noFill/>
              <a:ln>
                <a:noFill/>
              </a:ln>
              <a:effectLst/>
            </c:spPr>
            <c:txPr>
              <a:bodyPr rot="0" spcFirstLastPara="1" vertOverflow="ellipsis" vert="horz" wrap="square" lIns="38100" tIns="19050" rIns="38100" bIns="19050" anchor="ctr" anchorCtr="0">
                <a:spAutoFit/>
              </a:bodyPr>
              <a:lstStyle/>
              <a:p>
                <a:pPr algn="ctr">
                  <a:defRPr sz="1197" b="1" i="0" u="none" strike="noStrike" kern="1200" baseline="0">
                    <a:solidFill>
                      <a:schemeClr val="bg1"/>
                    </a:solidFill>
                    <a:latin typeface="+mn-lt"/>
                    <a:ea typeface="+mn-ea"/>
                    <a:cs typeface="+mn-cs"/>
                  </a:defRPr>
                </a:pPr>
                <a:endParaRPr lang="el-GR"/>
              </a:p>
            </c:txPr>
            <c:dLblPos val="bestFit"/>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Sheet1!$A$2:$A$5</c:f>
              <c:strCache>
                <c:ptCount val="4"/>
                <c:pt idx="0">
                  <c:v>Diabetes</c:v>
                </c:pt>
                <c:pt idx="1">
                  <c:v>Hypertension</c:v>
                </c:pt>
                <c:pt idx="2">
                  <c:v>Glomerulonephritis</c:v>
                </c:pt>
                <c:pt idx="3">
                  <c:v>Other</c:v>
                </c:pt>
              </c:strCache>
            </c:strRef>
          </c:cat>
          <c:val>
            <c:numRef>
              <c:f>Sheet1!$B$2:$B$5</c:f>
              <c:numCache>
                <c:formatCode>0.00</c:formatCode>
                <c:ptCount val="4"/>
                <c:pt idx="0">
                  <c:v>1690.73</c:v>
                </c:pt>
                <c:pt idx="1">
                  <c:v>744.1</c:v>
                </c:pt>
                <c:pt idx="2">
                  <c:v>735.69</c:v>
                </c:pt>
                <c:pt idx="3">
                  <c:v>886.03</c:v>
                </c:pt>
              </c:numCache>
            </c:numRef>
          </c:val>
          <c:extLst xmlns:c16r2="http://schemas.microsoft.com/office/drawing/2015/06/chart">
            <c:ext xmlns:c16="http://schemas.microsoft.com/office/drawing/2014/chart" uri="{C3380CC4-5D6E-409C-BE32-E72D297353CC}">
              <c16:uniqueId val="{00000008-5917-4351-BB9E-93D0134BC273}"/>
            </c:ext>
          </c:extLst>
        </c:ser>
        <c:dLbls>
          <c:dLblPos val="ctr"/>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n-US" sz="1600" b="1" dirty="0">
                <a:solidFill>
                  <a:schemeClr val="tx1"/>
                </a:solidFill>
              </a:rPr>
              <a:t>Yearly change in eGFR</a:t>
            </a:r>
            <a:r>
              <a:rPr lang="en-US" sz="1600" b="1" baseline="0" dirty="0">
                <a:solidFill>
                  <a:schemeClr val="tx1"/>
                </a:solidFill>
              </a:rPr>
              <a:t> in patients with and without kidney hyperfiltration</a:t>
            </a:r>
            <a:r>
              <a:rPr lang="en-US" sz="1600" b="1" baseline="30000" dirty="0">
                <a:solidFill>
                  <a:schemeClr val="tx1"/>
                </a:solidFill>
              </a:rPr>
              <a:t>1</a:t>
            </a:r>
          </a:p>
        </c:rich>
      </c:tx>
      <c:layout>
        <c:manualLayout>
          <c:xMode val="edge"/>
          <c:yMode val="edge"/>
          <c:x val="0.15453327688136215"/>
          <c:y val="4.1088545201985793E-2"/>
        </c:manualLayout>
      </c:layout>
      <c:overlay val="0"/>
      <c:spPr>
        <a:noFill/>
        <a:ln>
          <a:noFill/>
        </a:ln>
        <a:effectLst/>
      </c:spPr>
    </c:title>
    <c:autoTitleDeleted val="0"/>
    <c:plotArea>
      <c:layout>
        <c:manualLayout>
          <c:layoutTarget val="inner"/>
          <c:xMode val="edge"/>
          <c:yMode val="edge"/>
          <c:x val="0.17922245467720729"/>
          <c:y val="0.20504304841024554"/>
          <c:w val="0.77413344560563513"/>
          <c:h val="0.7787348807372735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xmlns:c16r2="http://schemas.microsoft.com/office/drawing/2015/06/chart">
              <c:ext xmlns:c16="http://schemas.microsoft.com/office/drawing/2014/chart" uri="{C3380CC4-5D6E-409C-BE32-E72D297353CC}">
                <c16:uniqueId val="{00000001-E87E-4F7C-B0B4-09CC9BA88D74}"/>
              </c:ext>
            </c:extLst>
          </c:dPt>
          <c:errBars>
            <c:errBarType val="both"/>
            <c:errValType val="cust"/>
            <c:noEndCap val="0"/>
            <c:plus>
              <c:numRef>
                <c:f>Sheet1!$D$2:$D$3</c:f>
                <c:numCache>
                  <c:formatCode>General</c:formatCode>
                  <c:ptCount val="2"/>
                  <c:pt idx="0">
                    <c:v>0.26</c:v>
                  </c:pt>
                  <c:pt idx="1">
                    <c:v>0.16</c:v>
                  </c:pt>
                </c:numCache>
              </c:numRef>
            </c:plus>
            <c:minus>
              <c:numRef>
                <c:f>Sheet1!$C$2:$C$3</c:f>
                <c:numCache>
                  <c:formatCode>General</c:formatCode>
                  <c:ptCount val="2"/>
                  <c:pt idx="0">
                    <c:v>0.26</c:v>
                  </c:pt>
                  <c:pt idx="1">
                    <c:v>0.17</c:v>
                  </c:pt>
                </c:numCache>
              </c:numRef>
            </c:minus>
            <c:spPr>
              <a:noFill/>
              <a:ln w="9525" cap="flat" cmpd="sng" algn="ctr">
                <a:solidFill>
                  <a:schemeClr val="tx1"/>
                </a:solidFill>
                <a:round/>
              </a:ln>
              <a:effectLst/>
            </c:spPr>
          </c:errBars>
          <c:cat>
            <c:strRef>
              <c:f>Sheet1!$A$2:$A$3</c:f>
              <c:strCache>
                <c:ptCount val="2"/>
                <c:pt idx="0">
                  <c:v>Patients with KHF</c:v>
                </c:pt>
                <c:pt idx="1">
                  <c:v>Patients without KHF</c:v>
                </c:pt>
              </c:strCache>
            </c:strRef>
          </c:cat>
          <c:val>
            <c:numRef>
              <c:f>Sheet1!$B$2:$B$3</c:f>
              <c:numCache>
                <c:formatCode>General</c:formatCode>
                <c:ptCount val="2"/>
                <c:pt idx="0">
                  <c:v>-2.52</c:v>
                </c:pt>
                <c:pt idx="1">
                  <c:v>0.2</c:v>
                </c:pt>
              </c:numCache>
            </c:numRef>
          </c:val>
          <c:extLst xmlns:c16r2="http://schemas.microsoft.com/office/drawing/2015/06/chart">
            <c:ext xmlns:c16="http://schemas.microsoft.com/office/drawing/2014/chart" uri="{C3380CC4-5D6E-409C-BE32-E72D297353CC}">
              <c16:uniqueId val="{00000002-E87E-4F7C-B0B4-09CC9BA88D74}"/>
            </c:ext>
          </c:extLst>
        </c:ser>
        <c:dLbls>
          <c:showLegendKey val="0"/>
          <c:showVal val="0"/>
          <c:showCatName val="0"/>
          <c:showSerName val="0"/>
          <c:showPercent val="0"/>
          <c:showBubbleSize val="0"/>
        </c:dLbls>
        <c:gapWidth val="40"/>
        <c:axId val="404722816"/>
        <c:axId val="404724352"/>
      </c:barChart>
      <c:catAx>
        <c:axId val="404722816"/>
        <c:scaling>
          <c:orientation val="minMax"/>
        </c:scaling>
        <c:delete val="0"/>
        <c:axPos val="b"/>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l-GR"/>
          </a:p>
        </c:txPr>
        <c:crossAx val="404724352"/>
        <c:crosses val="autoZero"/>
        <c:auto val="1"/>
        <c:lblAlgn val="ctr"/>
        <c:lblOffset val="100"/>
        <c:noMultiLvlLbl val="0"/>
      </c:catAx>
      <c:valAx>
        <c:axId val="404724352"/>
        <c:scaling>
          <c:orientation val="minMax"/>
        </c:scaling>
        <c:delete val="0"/>
        <c:axPos val="l"/>
        <c:title>
          <c:tx>
            <c:rich>
              <a:bodyPr rot="-5400000" spcFirstLastPara="1" vertOverflow="ellipsis" vert="horz" wrap="square" anchor="ctr" anchorCtr="1"/>
              <a:lstStyle/>
              <a:p>
                <a:pPr>
                  <a:defRPr sz="1330" b="1" i="0" u="none" strike="noStrike" kern="1200" baseline="0">
                    <a:solidFill>
                      <a:schemeClr val="tx1">
                        <a:lumMod val="65000"/>
                        <a:lumOff val="35000"/>
                      </a:schemeClr>
                    </a:solidFill>
                    <a:latin typeface="+mn-lt"/>
                    <a:ea typeface="+mn-ea"/>
                    <a:cs typeface="+mn-cs"/>
                  </a:defRPr>
                </a:pPr>
                <a:r>
                  <a:rPr lang="en-GB" sz="1400" b="1" dirty="0">
                    <a:solidFill>
                      <a:schemeClr val="tx1"/>
                    </a:solidFill>
                  </a:rPr>
                  <a:t>Estimated mean </a:t>
                </a:r>
                <a:r>
                  <a:rPr lang="en-GB" sz="1400" b="1" baseline="0" dirty="0">
                    <a:solidFill>
                      <a:schemeClr val="tx1"/>
                    </a:solidFill>
                  </a:rPr>
                  <a:t>eGFR, mL/min/1.73 m</a:t>
                </a:r>
                <a:r>
                  <a:rPr lang="en-GB" sz="1400" b="1" baseline="30000" dirty="0">
                    <a:solidFill>
                      <a:schemeClr val="tx1"/>
                    </a:solidFill>
                  </a:rPr>
                  <a:t>2</a:t>
                </a:r>
              </a:p>
            </c:rich>
          </c:tx>
          <c:layout>
            <c:manualLayout>
              <c:xMode val="edge"/>
              <c:yMode val="edge"/>
              <c:x val="3.0899886185089875E-2"/>
              <c:y val="0.21964996795187372"/>
            </c:manualLayout>
          </c:layout>
          <c:overlay val="0"/>
          <c:spPr>
            <a:noFill/>
            <a:ln>
              <a:noFill/>
            </a:ln>
            <a:effectLst/>
          </c:sp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404722816"/>
        <c:crosses val="autoZero"/>
        <c:crossBetween val="between"/>
      </c:valAx>
      <c:spPr>
        <a:noFill/>
        <a:ln>
          <a:noFill/>
        </a:ln>
        <a:effectLst/>
      </c:spPr>
    </c:plotArea>
    <c:legend>
      <c:legendPos val="r"/>
      <c:layout>
        <c:manualLayout>
          <c:xMode val="edge"/>
          <c:yMode val="edge"/>
          <c:x val="0.5722644794470958"/>
          <c:y val="0.53357043306596996"/>
          <c:w val="0.39020027045031525"/>
          <c:h val="0.1565107362903026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49277756207347"/>
          <c:y val="0.13109764194758772"/>
          <c:w val="0.73437798192909831"/>
          <c:h val="0.738295885973284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xmlns:c16r2="http://schemas.microsoft.com/office/drawing/2015/06/chart">
              <c:ext xmlns:c16="http://schemas.microsoft.com/office/drawing/2014/chart" uri="{C3380CC4-5D6E-409C-BE32-E72D297353CC}">
                <c16:uniqueId val="{00000001-8077-43A7-89AC-2C657F56D070}"/>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 diabetes</c:v>
                </c:pt>
                <c:pt idx="1">
                  <c:v>Diabetes</c:v>
                </c:pt>
              </c:strCache>
            </c:strRef>
          </c:cat>
          <c:val>
            <c:numRef>
              <c:f>Sheet1!$B$2:$B$3</c:f>
              <c:numCache>
                <c:formatCode>General</c:formatCode>
                <c:ptCount val="2"/>
                <c:pt idx="0">
                  <c:v>5.3</c:v>
                </c:pt>
                <c:pt idx="1">
                  <c:v>19.100000000000001</c:v>
                </c:pt>
              </c:numCache>
            </c:numRef>
          </c:val>
          <c:extLst xmlns:c16r2="http://schemas.microsoft.com/office/drawing/2015/06/chart">
            <c:ext xmlns:c16="http://schemas.microsoft.com/office/drawing/2014/chart" uri="{C3380CC4-5D6E-409C-BE32-E72D297353CC}">
              <c16:uniqueId val="{00000002-8077-43A7-89AC-2C657F56D070}"/>
            </c:ext>
          </c:extLst>
        </c:ser>
        <c:dLbls>
          <c:dLblPos val="outEnd"/>
          <c:showLegendKey val="0"/>
          <c:showVal val="1"/>
          <c:showCatName val="0"/>
          <c:showSerName val="0"/>
          <c:showPercent val="0"/>
          <c:showBubbleSize val="0"/>
        </c:dLbls>
        <c:gapWidth val="100"/>
        <c:overlap val="-20"/>
        <c:axId val="398912512"/>
        <c:axId val="398969088"/>
      </c:barChart>
      <c:catAx>
        <c:axId val="398912512"/>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398969088"/>
        <c:crosses val="autoZero"/>
        <c:auto val="1"/>
        <c:lblAlgn val="ctr"/>
        <c:lblOffset val="100"/>
        <c:noMultiLvlLbl val="0"/>
      </c:catAx>
      <c:valAx>
        <c:axId val="398969088"/>
        <c:scaling>
          <c:orientation val="minMax"/>
          <c:max val="5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en-GB" sz="1400" b="1" dirty="0">
                    <a:solidFill>
                      <a:schemeClr val="tx1"/>
                    </a:solidFill>
                  </a:rPr>
                  <a:t>Proportion of patients (%)</a:t>
                </a:r>
              </a:p>
            </c:rich>
          </c:tx>
          <c:layout>
            <c:manualLayout>
              <c:xMode val="edge"/>
              <c:yMode val="edge"/>
              <c:x val="3.8525152948970212E-3"/>
              <c:y val="0.12794151414122093"/>
            </c:manualLayout>
          </c:layout>
          <c:overlay val="0"/>
          <c:spPr>
            <a:noFill/>
            <a:ln>
              <a:noFill/>
            </a:ln>
            <a:effectLst/>
          </c:spPr>
        </c:title>
        <c:numFmt formatCode="General" sourceLinked="1"/>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398912512"/>
        <c:crosses val="autoZero"/>
        <c:crossBetween val="between"/>
        <c:majorUnit val="1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902787140288266"/>
          <c:y val="0.21699943215466097"/>
          <c:w val="0.50030078446983672"/>
          <c:h val="0.68404841756879986"/>
        </c:manualLayout>
      </c:layout>
      <c:barChart>
        <c:barDir val="col"/>
        <c:grouping val="clustered"/>
        <c:varyColors val="0"/>
        <c:ser>
          <c:idx val="0"/>
          <c:order val="0"/>
          <c:tx>
            <c:strRef>
              <c:f>Sheet1!$A$4</c:f>
              <c:strCache>
                <c:ptCount val="1"/>
                <c:pt idx="0">
                  <c:v>2007–2008</c:v>
                </c:pt>
              </c:strCache>
            </c:strRef>
          </c:tx>
          <c:spPr>
            <a:solidFill>
              <a:schemeClr val="tx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Sheet1!$H$3</c:f>
              <c:strCache>
                <c:ptCount val="1"/>
                <c:pt idx="0">
                  <c:v>CKD stages 1–5</c:v>
                </c:pt>
              </c:strCache>
            </c:strRef>
          </c:cat>
          <c:val>
            <c:numRef>
              <c:f>Sheet1!$H$4</c:f>
              <c:numCache>
                <c:formatCode>General</c:formatCode>
                <c:ptCount val="1"/>
                <c:pt idx="0">
                  <c:v>40.199999999999996</c:v>
                </c:pt>
              </c:numCache>
            </c:numRef>
          </c:val>
          <c:extLst xmlns:c16r2="http://schemas.microsoft.com/office/drawing/2015/06/chart">
            <c:ext xmlns:c16="http://schemas.microsoft.com/office/drawing/2014/chart" uri="{C3380CC4-5D6E-409C-BE32-E72D297353CC}">
              <c16:uniqueId val="{00000000-3339-4908-9A15-D750E257977A}"/>
            </c:ext>
          </c:extLst>
        </c:ser>
        <c:ser>
          <c:idx val="1"/>
          <c:order val="1"/>
          <c:tx>
            <c:strRef>
              <c:f>Sheet1!$A$5</c:f>
              <c:strCache>
                <c:ptCount val="1"/>
                <c:pt idx="0">
                  <c:v>2009–2010</c:v>
                </c:pt>
              </c:strCache>
            </c:strRef>
          </c:tx>
          <c:spPr>
            <a:solidFill>
              <a:srgbClr val="0D3759"/>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Sheet1!$H$3</c:f>
              <c:strCache>
                <c:ptCount val="1"/>
                <c:pt idx="0">
                  <c:v>CKD stages 1–5</c:v>
                </c:pt>
              </c:strCache>
            </c:strRef>
          </c:cat>
          <c:val>
            <c:numRef>
              <c:f>Sheet1!$H$5</c:f>
              <c:numCache>
                <c:formatCode>General</c:formatCode>
                <c:ptCount val="1"/>
                <c:pt idx="0">
                  <c:v>36.900000000000006</c:v>
                </c:pt>
              </c:numCache>
            </c:numRef>
          </c:val>
          <c:extLst xmlns:c16r2="http://schemas.microsoft.com/office/drawing/2015/06/chart">
            <c:ext xmlns:c16="http://schemas.microsoft.com/office/drawing/2014/chart" uri="{C3380CC4-5D6E-409C-BE32-E72D297353CC}">
              <c16:uniqueId val="{00000001-3339-4908-9A15-D750E257977A}"/>
            </c:ext>
          </c:extLst>
        </c:ser>
        <c:ser>
          <c:idx val="2"/>
          <c:order val="2"/>
          <c:tx>
            <c:strRef>
              <c:f>Sheet1!$A$6</c:f>
              <c:strCache>
                <c:ptCount val="1"/>
                <c:pt idx="0">
                  <c:v>2011–2012</c:v>
                </c:pt>
              </c:strCache>
            </c:strRef>
          </c:tx>
          <c:spPr>
            <a:solidFill>
              <a:srgbClr val="65D2DF"/>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3-3339-4908-9A15-D750E257977A}"/>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Sheet1!$H$3</c:f>
              <c:strCache>
                <c:ptCount val="1"/>
                <c:pt idx="0">
                  <c:v>CKD stages 1–5</c:v>
                </c:pt>
              </c:strCache>
            </c:strRef>
          </c:cat>
          <c:val>
            <c:numRef>
              <c:f>Sheet1!$H$6</c:f>
              <c:numCache>
                <c:formatCode>General</c:formatCode>
                <c:ptCount val="1"/>
                <c:pt idx="0">
                  <c:v>37.6</c:v>
                </c:pt>
              </c:numCache>
            </c:numRef>
          </c:val>
          <c:extLst xmlns:c16r2="http://schemas.microsoft.com/office/drawing/2015/06/chart">
            <c:ext xmlns:c16="http://schemas.microsoft.com/office/drawing/2014/chart" uri="{C3380CC4-5D6E-409C-BE32-E72D297353CC}">
              <c16:uniqueId val="{00000004-3339-4908-9A15-D750E257977A}"/>
            </c:ext>
          </c:extLst>
        </c:ser>
        <c:dLbls>
          <c:dLblPos val="outEnd"/>
          <c:showLegendKey val="0"/>
          <c:showVal val="1"/>
          <c:showCatName val="0"/>
          <c:showSerName val="0"/>
          <c:showPercent val="0"/>
          <c:showBubbleSize val="0"/>
        </c:dLbls>
        <c:gapWidth val="100"/>
        <c:overlap val="-10"/>
        <c:axId val="399034624"/>
        <c:axId val="399122432"/>
      </c:barChart>
      <c:catAx>
        <c:axId val="399034624"/>
        <c:scaling>
          <c:orientation val="minMax"/>
        </c:scaling>
        <c:delete val="0"/>
        <c:axPos val="b"/>
        <c:numFmt formatCode="General" sourceLinked="1"/>
        <c:majorTickMark val="none"/>
        <c:minorTickMark val="none"/>
        <c:tickLblPos val="nextTo"/>
        <c:spPr>
          <a:noFill/>
          <a:ln w="12700" cap="flat" cmpd="sng" algn="ctr">
            <a:solidFill>
              <a:srgbClr val="3F4444"/>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399122432"/>
        <c:crosses val="autoZero"/>
        <c:auto val="1"/>
        <c:lblAlgn val="ctr"/>
        <c:lblOffset val="100"/>
        <c:noMultiLvlLbl val="0"/>
      </c:catAx>
      <c:valAx>
        <c:axId val="399122432"/>
        <c:scaling>
          <c:orientation val="minMax"/>
          <c:max val="50"/>
          <c:min val="0"/>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GB" b="1" dirty="0">
                    <a:solidFill>
                      <a:schemeClr val="tx1"/>
                    </a:solidFill>
                  </a:rPr>
                  <a:t>Proportion</a:t>
                </a:r>
                <a:r>
                  <a:rPr lang="en-GB" b="1" baseline="0" dirty="0">
                    <a:solidFill>
                      <a:schemeClr val="tx1"/>
                    </a:solidFill>
                  </a:rPr>
                  <a:t> of patients</a:t>
                </a:r>
                <a:r>
                  <a:rPr lang="en-GB" b="1" dirty="0">
                    <a:solidFill>
                      <a:schemeClr val="tx1"/>
                    </a:solidFill>
                  </a:rPr>
                  <a:t> </a:t>
                </a:r>
                <a:r>
                  <a:rPr lang="en-GB" b="1" baseline="0" dirty="0">
                    <a:solidFill>
                      <a:schemeClr val="tx1"/>
                    </a:solidFill>
                  </a:rPr>
                  <a:t>(%)</a:t>
                </a:r>
                <a:endParaRPr lang="en-GB" b="1" dirty="0">
                  <a:solidFill>
                    <a:schemeClr val="tx1"/>
                  </a:solidFill>
                </a:endParaRPr>
              </a:p>
            </c:rich>
          </c:tx>
          <c:layout>
            <c:manualLayout>
              <c:xMode val="edge"/>
              <c:yMode val="edge"/>
              <c:x val="9.5689723182167272E-2"/>
              <c:y val="0.20447802197802198"/>
            </c:manualLayout>
          </c:layout>
          <c:overlay val="0"/>
          <c:spPr>
            <a:noFill/>
            <a:ln>
              <a:noFill/>
            </a:ln>
            <a:effectLst/>
          </c:spPr>
        </c:title>
        <c:numFmt formatCode="General" sourceLinked="1"/>
        <c:majorTickMark val="out"/>
        <c:minorTickMark val="none"/>
        <c:tickLblPos val="nextTo"/>
        <c:spPr>
          <a:noFill/>
          <a:ln w="12700">
            <a:solidFill>
              <a:srgbClr val="3F4444"/>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399034624"/>
        <c:crosses val="autoZero"/>
        <c:crossBetween val="between"/>
        <c:majorUnit val="10"/>
        <c:minorUnit val="1"/>
      </c:valAx>
      <c:spPr>
        <a:noFill/>
        <a:ln>
          <a:noFill/>
        </a:ln>
        <a:effectLst/>
      </c:spPr>
    </c:plotArea>
    <c:legend>
      <c:legendPos val="r"/>
      <c:layout>
        <c:manualLayout>
          <c:xMode val="edge"/>
          <c:yMode val="edge"/>
          <c:x val="0.70478815868579769"/>
          <c:y val="0.19041334172396568"/>
          <c:w val="0.26284235409943263"/>
          <c:h val="0.253118578499056"/>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sz="1400">
          <a:solidFill>
            <a:schemeClr val="tx1"/>
          </a:solidFill>
        </a:defRPr>
      </a:pPr>
      <a:endParaRPr lang="el-GR"/>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GB" sz="1600" b="1" dirty="0">
                <a:solidFill>
                  <a:schemeClr val="tx1"/>
                </a:solidFill>
              </a:rPr>
              <a:t>Prevalence</a:t>
            </a:r>
            <a:r>
              <a:rPr lang="en-GB" sz="1600" b="1" baseline="0" dirty="0">
                <a:solidFill>
                  <a:schemeClr val="tx1"/>
                </a:solidFill>
              </a:rPr>
              <a:t> of microvascular complications at time of T2D diagnosis</a:t>
            </a:r>
            <a:r>
              <a:rPr lang="en-GB" sz="1600" b="1" baseline="30000" dirty="0">
                <a:solidFill>
                  <a:schemeClr val="tx1"/>
                </a:solidFill>
              </a:rPr>
              <a:t>1</a:t>
            </a:r>
          </a:p>
        </c:rich>
      </c:tx>
      <c:layout>
        <c:manualLayout>
          <c:xMode val="edge"/>
          <c:yMode val="edge"/>
          <c:x val="0.13141572920162192"/>
          <c:y val="1.5503875968992248E-2"/>
        </c:manualLayout>
      </c:layout>
      <c:overlay val="0"/>
      <c:spPr>
        <a:noFill/>
        <a:ln>
          <a:noFill/>
        </a:ln>
        <a:effectLst/>
      </c:spPr>
    </c:title>
    <c:autoTitleDeleted val="0"/>
    <c:plotArea>
      <c:layout>
        <c:manualLayout>
          <c:layoutTarget val="inner"/>
          <c:xMode val="edge"/>
          <c:yMode val="edge"/>
          <c:x val="0.12728434734070784"/>
          <c:y val="0.13980223402307271"/>
          <c:w val="0.84874509326843706"/>
          <c:h val="0.61898489056441375"/>
        </c:manualLayout>
      </c:layout>
      <c:barChart>
        <c:barDir val="col"/>
        <c:grouping val="clustered"/>
        <c:varyColors val="0"/>
        <c:ser>
          <c:idx val="0"/>
          <c:order val="0"/>
          <c:tx>
            <c:strRef>
              <c:f>Sheet1!$B$1</c:f>
              <c:strCache>
                <c:ptCount val="1"/>
                <c:pt idx="0">
                  <c:v>Newly diagnosed in primary care setting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Retinopathy</c:v>
                </c:pt>
                <c:pt idx="1">
                  <c:v>Impaired foot
sensitivity</c:v>
                </c:pt>
                <c:pt idx="2">
                  <c:v>Microalbuminuria</c:v>
                </c:pt>
              </c:strCache>
            </c:strRef>
          </c:cat>
          <c:val>
            <c:numRef>
              <c:f>Sheet1!$B$2:$B$4</c:f>
              <c:numCache>
                <c:formatCode>General</c:formatCode>
                <c:ptCount val="3"/>
                <c:pt idx="0">
                  <c:v>1.9</c:v>
                </c:pt>
                <c:pt idx="1">
                  <c:v>48.3</c:v>
                </c:pt>
                <c:pt idx="2">
                  <c:v>26.7</c:v>
                </c:pt>
              </c:numCache>
            </c:numRef>
          </c:val>
          <c:extLst xmlns:c16r2="http://schemas.microsoft.com/office/drawing/2015/06/chart">
            <c:ext xmlns:c16="http://schemas.microsoft.com/office/drawing/2014/chart" uri="{C3380CC4-5D6E-409C-BE32-E72D297353CC}">
              <c16:uniqueId val="{00000000-744B-40B7-A409-B92776C7AA45}"/>
            </c:ext>
          </c:extLst>
        </c:ser>
        <c:ser>
          <c:idx val="1"/>
          <c:order val="1"/>
          <c:tx>
            <c:strRef>
              <c:f>Sheet1!$C$1</c:f>
              <c:strCache>
                <c:ptCount val="1"/>
                <c:pt idx="0">
                  <c:v>Screening detected</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Retinopathy</c:v>
                </c:pt>
                <c:pt idx="1">
                  <c:v>Impaired foot
sensitivity</c:v>
                </c:pt>
                <c:pt idx="2">
                  <c:v>Microalbuminuria</c:v>
                </c:pt>
              </c:strCache>
            </c:strRef>
          </c:cat>
          <c:val>
            <c:numRef>
              <c:f>Sheet1!$C$2:$C$4</c:f>
              <c:numCache>
                <c:formatCode>General</c:formatCode>
                <c:ptCount val="3"/>
                <c:pt idx="0">
                  <c:v>7.6</c:v>
                </c:pt>
                <c:pt idx="1">
                  <c:v>48.1</c:v>
                </c:pt>
                <c:pt idx="2">
                  <c:v>17.2</c:v>
                </c:pt>
              </c:numCache>
            </c:numRef>
          </c:val>
          <c:extLst xmlns:c16r2="http://schemas.microsoft.com/office/drawing/2015/06/chart">
            <c:ext xmlns:c16="http://schemas.microsoft.com/office/drawing/2014/chart" uri="{C3380CC4-5D6E-409C-BE32-E72D297353CC}">
              <c16:uniqueId val="{00000001-744B-40B7-A409-B92776C7AA45}"/>
            </c:ext>
          </c:extLst>
        </c:ser>
        <c:dLbls>
          <c:showLegendKey val="0"/>
          <c:showVal val="0"/>
          <c:showCatName val="0"/>
          <c:showSerName val="0"/>
          <c:showPercent val="0"/>
          <c:showBubbleSize val="0"/>
        </c:dLbls>
        <c:gapWidth val="100"/>
        <c:overlap val="-20"/>
        <c:axId val="398787712"/>
        <c:axId val="398789248"/>
      </c:barChart>
      <c:catAx>
        <c:axId val="398787712"/>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398789248"/>
        <c:crosses val="autoZero"/>
        <c:auto val="1"/>
        <c:lblAlgn val="ctr"/>
        <c:lblOffset val="100"/>
        <c:noMultiLvlLbl val="0"/>
      </c:catAx>
      <c:valAx>
        <c:axId val="398789248"/>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GB" sz="1400" b="1" dirty="0">
                    <a:solidFill>
                      <a:schemeClr val="tx1"/>
                    </a:solidFill>
                  </a:rPr>
                  <a:t>Proportion of patients</a:t>
                </a:r>
                <a:r>
                  <a:rPr lang="en-GB" sz="1400" b="1" baseline="0" dirty="0">
                    <a:solidFill>
                      <a:schemeClr val="tx1"/>
                    </a:solidFill>
                  </a:rPr>
                  <a:t> (%)</a:t>
                </a:r>
                <a:endParaRPr lang="en-GB" sz="1400" b="1" dirty="0">
                  <a:solidFill>
                    <a:schemeClr val="tx1"/>
                  </a:solidFill>
                </a:endParaRPr>
              </a:p>
            </c:rich>
          </c:tx>
          <c:layout>
            <c:manualLayout>
              <c:xMode val="edge"/>
              <c:yMode val="edge"/>
              <c:x val="2.2686260477887028E-3"/>
              <c:y val="0.22139616268896617"/>
            </c:manualLayout>
          </c:layout>
          <c:overlay val="0"/>
          <c:spPr>
            <a:noFill/>
            <a:ln>
              <a:noFill/>
            </a:ln>
            <a:effectLst/>
          </c:spPr>
        </c:title>
        <c:numFmt formatCode="General" sourceLinked="1"/>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398787712"/>
        <c:crosses val="autoZero"/>
        <c:crossBetween val="between"/>
      </c:valAx>
      <c:spPr>
        <a:noFill/>
        <a:ln>
          <a:noFill/>
        </a:ln>
        <a:effectLst/>
      </c:spPr>
    </c:plotArea>
    <c:legend>
      <c:legendPos val="b"/>
      <c:layout>
        <c:manualLayout>
          <c:xMode val="edge"/>
          <c:yMode val="edge"/>
          <c:x val="0"/>
          <c:y val="0.88251358115119327"/>
          <c:w val="0.9864484743434907"/>
          <c:h val="0.10715050153614519"/>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5"/>
              </a:solidFill>
              <a:ln w="19050">
                <a:noFill/>
              </a:ln>
              <a:effectLst/>
            </c:spPr>
            <c:extLst xmlns:c16r2="http://schemas.microsoft.com/office/drawing/2015/06/chart">
              <c:ext xmlns:c16="http://schemas.microsoft.com/office/drawing/2014/chart" uri="{C3380CC4-5D6E-409C-BE32-E72D297353CC}">
                <c16:uniqueId val="{00000001-F661-44E2-8052-02F989102908}"/>
              </c:ext>
            </c:extLst>
          </c:dPt>
          <c:dPt>
            <c:idx val="1"/>
            <c:bubble3D val="0"/>
            <c:spPr>
              <a:solidFill>
                <a:schemeClr val="accent4"/>
              </a:solidFill>
              <a:ln w="19050">
                <a:noFill/>
              </a:ln>
              <a:effectLst/>
            </c:spPr>
            <c:extLst xmlns:c16r2="http://schemas.microsoft.com/office/drawing/2015/06/chart">
              <c:ext xmlns:c16="http://schemas.microsoft.com/office/drawing/2014/chart" uri="{C3380CC4-5D6E-409C-BE32-E72D297353CC}">
                <c16:uniqueId val="{00000003-F661-44E2-8052-02F989102908}"/>
              </c:ext>
            </c:extLst>
          </c:dPt>
          <c:dPt>
            <c:idx val="2"/>
            <c:bubble3D val="0"/>
            <c:spPr>
              <a:solidFill>
                <a:schemeClr val="accent3"/>
              </a:solidFill>
              <a:ln w="19050">
                <a:noFill/>
              </a:ln>
              <a:effectLst/>
            </c:spPr>
            <c:extLst xmlns:c16r2="http://schemas.microsoft.com/office/drawing/2015/06/chart">
              <c:ext xmlns:c16="http://schemas.microsoft.com/office/drawing/2014/chart" uri="{C3380CC4-5D6E-409C-BE32-E72D297353CC}">
                <c16:uniqueId val="{00000005-F661-44E2-8052-02F989102908}"/>
              </c:ext>
            </c:extLst>
          </c:dPt>
          <c:dPt>
            <c:idx val="3"/>
            <c:bubble3D val="0"/>
            <c:explosion val="6"/>
            <c:spPr>
              <a:solidFill>
                <a:schemeClr val="accent1"/>
              </a:solidFill>
              <a:ln w="57150">
                <a:solidFill>
                  <a:srgbClr val="FF0000"/>
                </a:solidFill>
              </a:ln>
              <a:effectLst/>
            </c:spPr>
            <c:extLst xmlns:c16r2="http://schemas.microsoft.com/office/drawing/2015/06/chart">
              <c:ext xmlns:c16="http://schemas.microsoft.com/office/drawing/2014/chart" uri="{C3380CC4-5D6E-409C-BE32-E72D297353CC}">
                <c16:uniqueId val="{00000007-F661-44E2-8052-02F989102908}"/>
              </c:ext>
            </c:extLst>
          </c:dPt>
          <c:dPt>
            <c:idx val="4"/>
            <c:bubble3D val="0"/>
            <c:explosion val="2"/>
            <c:spPr>
              <a:solidFill>
                <a:schemeClr val="accent2"/>
              </a:solidFill>
              <a:ln w="38100">
                <a:noFill/>
              </a:ln>
              <a:effectLst/>
            </c:spPr>
            <c:extLst xmlns:c16r2="http://schemas.microsoft.com/office/drawing/2015/06/chart">
              <c:ext xmlns:c16="http://schemas.microsoft.com/office/drawing/2014/chart" uri="{C3380CC4-5D6E-409C-BE32-E72D297353CC}">
                <c16:uniqueId val="{00000009-F661-44E2-8052-02F989102908}"/>
              </c:ext>
            </c:extLst>
          </c:dPt>
          <c:dLbls>
            <c:dLbl>
              <c:idx val="0"/>
              <c:layout>
                <c:manualLayout>
                  <c:x val="-8.8011989996042109E-2"/>
                  <c:y val="0.11746700640359045"/>
                </c:manualLayout>
              </c:layout>
              <c:showLegendKey val="0"/>
              <c:showVal val="0"/>
              <c:showCatName val="1"/>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F661-44E2-8052-02F989102908}"/>
                </c:ext>
              </c:extLst>
            </c:dLbl>
            <c:dLbl>
              <c:idx val="1"/>
              <c:layout>
                <c:manualLayout>
                  <c:x val="-0.14116617323075931"/>
                  <c:y val="4.555382790360607E-2"/>
                </c:manualLayout>
              </c:layout>
              <c:showLegendKey val="0"/>
              <c:showVal val="0"/>
              <c:showCatName val="1"/>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F661-44E2-8052-02F989102908}"/>
                </c:ext>
              </c:extLst>
            </c:dLbl>
            <c:dLbl>
              <c:idx val="2"/>
              <c:layout>
                <c:manualLayout>
                  <c:x val="-0.21445618256040985"/>
                  <c:y val="-0.13403065058160671"/>
                </c:manualLayout>
              </c:layout>
              <c:showLegendKey val="0"/>
              <c:showVal val="0"/>
              <c:showCatName val="1"/>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F661-44E2-8052-02F989102908}"/>
                </c:ext>
              </c:extLst>
            </c:dLbl>
            <c:dLbl>
              <c:idx val="3"/>
              <c:layout>
                <c:manualLayout>
                  <c:x val="0.16496522330327654"/>
                  <c:y val="-0.24778582458797979"/>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el-GR"/>
                </a:p>
              </c:txPr>
              <c:showLegendKey val="0"/>
              <c:showVal val="0"/>
              <c:showCatName val="1"/>
              <c:showSerName val="0"/>
              <c:showPercent val="0"/>
              <c:showBubbleSize val="0"/>
              <c:extLst xmlns:c16r2="http://schemas.microsoft.com/office/drawing/2015/06/chart">
                <c:ext xmlns:c15="http://schemas.microsoft.com/office/drawing/2012/chart" uri="{CE6537A1-D6FC-4f65-9D91-7224C49458BB}">
                  <c15:layout>
                    <c:manualLayout>
                      <c:w val="0.14816664442443228"/>
                      <c:h val="8.8548615103435036E-2"/>
                    </c:manualLayout>
                  </c15:layout>
                </c:ext>
                <c:ext xmlns:c16="http://schemas.microsoft.com/office/drawing/2014/chart" uri="{C3380CC4-5D6E-409C-BE32-E72D297353CC}">
                  <c16:uniqueId val="{00000007-F661-44E2-8052-02F989102908}"/>
                </c:ext>
              </c:extLst>
            </c:dLbl>
            <c:dLbl>
              <c:idx val="4"/>
              <c:layout>
                <c:manualLayout>
                  <c:x val="0.15549331059792515"/>
                  <c:y val="0.10929991096997847"/>
                </c:manualLayout>
              </c:layout>
              <c:showLegendKey val="0"/>
              <c:showVal val="0"/>
              <c:showCatName val="1"/>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F661-44E2-8052-02F989102908}"/>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l-GR"/>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Sheet1!$A$2:$A$6</c:f>
              <c:strCache>
                <c:ptCount val="5"/>
                <c:pt idx="0">
                  <c:v>PAD</c:v>
                </c:pt>
                <c:pt idx="1">
                  <c:v>MI</c:v>
                </c:pt>
                <c:pt idx="2">
                  <c:v>Stroke</c:v>
                </c:pt>
                <c:pt idx="3">
                  <c:v>CKD</c:v>
                </c:pt>
                <c:pt idx="4">
                  <c:v>HF</c:v>
                </c:pt>
              </c:strCache>
            </c:strRef>
          </c:cat>
          <c:val>
            <c:numRef>
              <c:f>Sheet1!$B$2:$B$6</c:f>
              <c:numCache>
                <c:formatCode>General</c:formatCode>
                <c:ptCount val="5"/>
                <c:pt idx="0">
                  <c:v>10</c:v>
                </c:pt>
                <c:pt idx="1">
                  <c:v>13</c:v>
                </c:pt>
                <c:pt idx="2">
                  <c:v>18</c:v>
                </c:pt>
                <c:pt idx="3">
                  <c:v>36</c:v>
                </c:pt>
                <c:pt idx="4">
                  <c:v>24</c:v>
                </c:pt>
              </c:numCache>
            </c:numRef>
          </c:val>
          <c:extLst xmlns:c16r2="http://schemas.microsoft.com/office/drawing/2015/06/chart">
            <c:ext xmlns:c16="http://schemas.microsoft.com/office/drawing/2014/chart" uri="{C3380CC4-5D6E-409C-BE32-E72D297353CC}">
              <c16:uniqueId val="{0000000A-F661-44E2-8052-02F98910290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userShapes r:id="rId2"/>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127669007590268"/>
          <c:y val="0.12382386348047958"/>
          <c:w val="0.65744679719089172"/>
          <c:h val="0.81367631485088754"/>
        </c:manualLayout>
      </c:layout>
      <c:pieChart>
        <c:varyColors val="1"/>
        <c:ser>
          <c:idx val="0"/>
          <c:order val="0"/>
          <c:tx>
            <c:strRef>
              <c:f>Sheet1!$B$1</c:f>
              <c:strCache>
                <c:ptCount val="1"/>
                <c:pt idx="0">
                  <c:v>Series 1</c:v>
                </c:pt>
              </c:strCache>
            </c:strRef>
          </c:tx>
          <c:dPt>
            <c:idx val="0"/>
            <c:bubble3D val="0"/>
            <c:spPr>
              <a:solidFill>
                <a:schemeClr val="accent1"/>
              </a:solidFill>
              <a:ln w="38100">
                <a:solidFill>
                  <a:srgbClr val="000000"/>
                </a:solidFill>
              </a:ln>
              <a:effectLst/>
            </c:spPr>
            <c:extLst xmlns:c16r2="http://schemas.microsoft.com/office/drawing/2015/06/chart">
              <c:ext xmlns:c16="http://schemas.microsoft.com/office/drawing/2014/chart" uri="{C3380CC4-5D6E-409C-BE32-E72D297353CC}">
                <c16:uniqueId val="{00000001-E7DD-45AE-9DA5-0D08AA9EA05B}"/>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E7DD-45AE-9DA5-0D08AA9EA05B}"/>
              </c:ext>
            </c:extLst>
          </c:dPt>
          <c:dPt>
            <c:idx val="2"/>
            <c:bubble3D val="0"/>
            <c:spPr>
              <a:solidFill>
                <a:schemeClr val="accent3">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E7DD-45AE-9DA5-0D08AA9EA05B}"/>
              </c:ext>
            </c:extLst>
          </c:dPt>
          <c:dPt>
            <c:idx val="3"/>
            <c:bubble3D val="0"/>
            <c:spPr>
              <a:solidFill>
                <a:schemeClr val="accent4"/>
              </a:solidFill>
              <a:ln w="19050">
                <a:solidFill>
                  <a:schemeClr val="lt1"/>
                </a:solidFill>
              </a:ln>
              <a:effectLst/>
            </c:spPr>
            <c:extLst xmlns:c16r2="http://schemas.microsoft.com/office/drawing/2015/06/chart">
              <c:ext xmlns:c16="http://schemas.microsoft.com/office/drawing/2014/chart" uri="{C3380CC4-5D6E-409C-BE32-E72D297353CC}">
                <c16:uniqueId val="{00000007-E7DD-45AE-9DA5-0D08AA9EA05B}"/>
              </c:ext>
            </c:extLst>
          </c:dPt>
          <c:dLbls>
            <c:dLbl>
              <c:idx val="0"/>
              <c:layout>
                <c:manualLayout>
                  <c:x val="-0.23233941618784137"/>
                  <c:y val="6.8760404949381376E-2"/>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E7DD-45AE-9DA5-0D08AA9EA05B}"/>
                </c:ext>
              </c:extLst>
            </c:dLbl>
            <c:dLbl>
              <c:idx val="1"/>
              <c:layout>
                <c:manualLayout>
                  <c:x val="2.5209175711144217E-2"/>
                  <c:y val="-0.1358048780487805"/>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E7DD-45AE-9DA5-0D08AA9EA05B}"/>
                </c:ext>
              </c:extLst>
            </c:dLbl>
            <c:dLbl>
              <c:idx val="2"/>
              <c:layout>
                <c:manualLayout>
                  <c:x val="0.18658877439037633"/>
                  <c:y val="-7.8291765169424737E-2"/>
                </c:manualLayout>
              </c:layout>
              <c:spPr>
                <a:noFill/>
                <a:ln>
                  <a:noFill/>
                </a:ln>
                <a:effectLst/>
              </c:spPr>
              <c:txPr>
                <a:bodyPr rot="0" spcFirstLastPara="1" vertOverflow="ellipsis" vert="horz" wrap="square" lIns="38100" tIns="19050" rIns="38100" bIns="19050" anchor="ctr" anchorCtr="0">
                  <a:noAutofit/>
                </a:bodyPr>
                <a:lstStyle/>
                <a:p>
                  <a:pPr algn="ctr">
                    <a:defRPr sz="1197" b="1" i="0" u="none" strike="noStrike" kern="1200" baseline="0">
                      <a:solidFill>
                        <a:schemeClr val="bg1"/>
                      </a:solidFill>
                      <a:latin typeface="+mn-lt"/>
                      <a:ea typeface="+mn-ea"/>
                      <a:cs typeface="+mn-cs"/>
                    </a:defRPr>
                  </a:pPr>
                  <a:endParaRPr lang="el-GR"/>
                </a:p>
              </c:txPr>
              <c:dLblPos val="bestFit"/>
              <c:showLegendKey val="0"/>
              <c:showVal val="1"/>
              <c:showCatName val="1"/>
              <c:showSerName val="0"/>
              <c:showPercent val="1"/>
              <c:showBubbleSize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manualLayout>
                      <c:w val="0.26048420478398232"/>
                      <c:h val="0.15021828211189914"/>
                    </c:manualLayout>
                  </c15:layout>
                </c:ext>
                <c:ext xmlns:c16="http://schemas.microsoft.com/office/drawing/2014/chart" uri="{C3380CC4-5D6E-409C-BE32-E72D297353CC}">
                  <c16:uniqueId val="{00000005-E7DD-45AE-9DA5-0D08AA9EA05B}"/>
                </c:ext>
              </c:extLst>
            </c:dLbl>
            <c:dLbl>
              <c:idx val="3"/>
              <c:layout>
                <c:manualLayout>
                  <c:x val="0.12036816343902958"/>
                  <c:y val="0.1608019973113117"/>
                </c:manualLayout>
              </c:layout>
              <c:dLblPos val="bestFit"/>
              <c:showLegendKey val="0"/>
              <c:showVal val="1"/>
              <c:showCatName val="1"/>
              <c:showSerName val="0"/>
              <c:showPercent val="1"/>
              <c:showBubbleSize val="0"/>
              <c:separator>
</c:separator>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E7DD-45AE-9DA5-0D08AA9EA05B}"/>
                </c:ext>
              </c:extLst>
            </c:dLbl>
            <c:spPr>
              <a:noFill/>
              <a:ln>
                <a:noFill/>
              </a:ln>
              <a:effectLst/>
            </c:spPr>
            <c:txPr>
              <a:bodyPr rot="0" spcFirstLastPara="1" vertOverflow="ellipsis" vert="horz" wrap="square" lIns="38100" tIns="19050" rIns="38100" bIns="19050" anchor="ctr" anchorCtr="0">
                <a:spAutoFit/>
              </a:bodyPr>
              <a:lstStyle/>
              <a:p>
                <a:pPr algn="ctr">
                  <a:defRPr sz="1197" b="1" i="0" u="none" strike="noStrike" kern="1200" baseline="0">
                    <a:solidFill>
                      <a:schemeClr val="bg1"/>
                    </a:solidFill>
                    <a:latin typeface="+mn-lt"/>
                    <a:ea typeface="+mn-ea"/>
                    <a:cs typeface="+mn-cs"/>
                  </a:defRPr>
                </a:pPr>
                <a:endParaRPr lang="el-GR"/>
              </a:p>
            </c:txPr>
            <c:dLblPos val="bestFit"/>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Sheet1!$A$2:$A$5</c:f>
              <c:strCache>
                <c:ptCount val="4"/>
                <c:pt idx="0">
                  <c:v>Diabetes</c:v>
                </c:pt>
                <c:pt idx="1">
                  <c:v>Hypertension</c:v>
                </c:pt>
                <c:pt idx="2">
                  <c:v>Glomerulonephritis</c:v>
                </c:pt>
                <c:pt idx="3">
                  <c:v>Other</c:v>
                </c:pt>
              </c:strCache>
            </c:strRef>
          </c:cat>
          <c:val>
            <c:numRef>
              <c:f>Sheet1!$B$2:$B$5</c:f>
              <c:numCache>
                <c:formatCode>General</c:formatCode>
                <c:ptCount val="4"/>
                <c:pt idx="0">
                  <c:v>1690.73</c:v>
                </c:pt>
                <c:pt idx="1">
                  <c:v>744.1</c:v>
                </c:pt>
                <c:pt idx="2">
                  <c:v>735.69</c:v>
                </c:pt>
                <c:pt idx="3">
                  <c:v>886.03</c:v>
                </c:pt>
              </c:numCache>
            </c:numRef>
          </c:val>
          <c:extLst xmlns:c16r2="http://schemas.microsoft.com/office/drawing/2015/06/chart">
            <c:ext xmlns:c16="http://schemas.microsoft.com/office/drawing/2014/chart" uri="{C3380CC4-5D6E-409C-BE32-E72D297353CC}">
              <c16:uniqueId val="{00000008-E7DD-45AE-9DA5-0D08AA9EA05B}"/>
            </c:ext>
          </c:extLst>
        </c:ser>
        <c:dLbls>
          <c:dLblPos val="ctr"/>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20350546720341345"/>
          <c:y val="9.8643725677608929E-2"/>
          <c:w val="0.77273147885122218"/>
          <c:h val="0.8195632296199441"/>
        </c:manualLayout>
      </c:layout>
      <c:barChart>
        <c:barDir val="col"/>
        <c:grouping val="clustered"/>
        <c:varyColors val="0"/>
        <c:ser>
          <c:idx val="0"/>
          <c:order val="0"/>
          <c:tx>
            <c:strRef>
              <c:f>Sheet1!$B$1</c:f>
              <c:strCache>
                <c:ptCount val="1"/>
                <c:pt idx="0">
                  <c:v>2016</c:v>
                </c:pt>
              </c:strCache>
            </c:strRef>
          </c:tx>
          <c:spPr>
            <a:solidFill>
              <a:schemeClr val="accent1"/>
            </a:solidFill>
            <a:ln>
              <a:noFill/>
            </a:ln>
            <a:effectLst/>
          </c:spPr>
          <c:invertIfNegative val="0"/>
          <c:cat>
            <c:strRef>
              <c:f>Sheet1!$A$2</c:f>
              <c:strCache>
                <c:ptCount val="1"/>
                <c:pt idx="0">
                  <c:v>Deaths (millions) </c:v>
                </c:pt>
              </c:strCache>
            </c:strRef>
          </c:cat>
          <c:val>
            <c:numRef>
              <c:f>Sheet1!$B$2</c:f>
              <c:numCache>
                <c:formatCode>General</c:formatCode>
                <c:ptCount val="1"/>
                <c:pt idx="0">
                  <c:v>1.1865600000000001</c:v>
                </c:pt>
              </c:numCache>
            </c:numRef>
          </c:val>
          <c:extLst xmlns:c16r2="http://schemas.microsoft.com/office/drawing/2015/06/chart">
            <c:ext xmlns:c16="http://schemas.microsoft.com/office/drawing/2014/chart" uri="{C3380CC4-5D6E-409C-BE32-E72D297353CC}">
              <c16:uniqueId val="{00000000-6E76-4220-AC3D-D818867422D2}"/>
            </c:ext>
          </c:extLst>
        </c:ser>
        <c:ser>
          <c:idx val="1"/>
          <c:order val="1"/>
          <c:tx>
            <c:strRef>
              <c:f>Sheet1!$C$1</c:f>
              <c:strCache>
                <c:ptCount val="1"/>
                <c:pt idx="0">
                  <c:v>2040 forecast</c:v>
                </c:pt>
              </c:strCache>
            </c:strRef>
          </c:tx>
          <c:spPr>
            <a:solidFill>
              <a:schemeClr val="accent2"/>
            </a:solidFill>
            <a:ln>
              <a:noFill/>
            </a:ln>
            <a:effectLst/>
          </c:spPr>
          <c:invertIfNegative val="0"/>
          <c:cat>
            <c:strRef>
              <c:f>Sheet1!$A$2</c:f>
              <c:strCache>
                <c:ptCount val="1"/>
                <c:pt idx="0">
                  <c:v>Deaths (millions) </c:v>
                </c:pt>
              </c:strCache>
            </c:strRef>
          </c:cat>
          <c:val>
            <c:numRef>
              <c:f>Sheet1!$C$2</c:f>
              <c:numCache>
                <c:formatCode>General</c:formatCode>
                <c:ptCount val="1"/>
                <c:pt idx="0">
                  <c:v>3.0879099999999999</c:v>
                </c:pt>
              </c:numCache>
            </c:numRef>
          </c:val>
          <c:extLst xmlns:c16r2="http://schemas.microsoft.com/office/drawing/2015/06/chart">
            <c:ext xmlns:c16="http://schemas.microsoft.com/office/drawing/2014/chart" uri="{C3380CC4-5D6E-409C-BE32-E72D297353CC}">
              <c16:uniqueId val="{00000001-6E76-4220-AC3D-D818867422D2}"/>
            </c:ext>
          </c:extLst>
        </c:ser>
        <c:dLbls>
          <c:showLegendKey val="0"/>
          <c:showVal val="0"/>
          <c:showCatName val="0"/>
          <c:showSerName val="0"/>
          <c:showPercent val="0"/>
          <c:showBubbleSize val="0"/>
        </c:dLbls>
        <c:gapWidth val="219"/>
        <c:overlap val="-27"/>
        <c:axId val="248117120"/>
        <c:axId val="248188928"/>
      </c:barChart>
      <c:catAx>
        <c:axId val="248117120"/>
        <c:scaling>
          <c:orientation val="minMax"/>
        </c:scaling>
        <c:delete val="1"/>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GB" sz="1400" dirty="0">
                    <a:solidFill>
                      <a:schemeClr val="tx1"/>
                    </a:solidFill>
                  </a:rPr>
                  <a:t>2016                  2040                </a:t>
                </a:r>
              </a:p>
            </c:rich>
          </c:tx>
          <c:layout>
            <c:manualLayout>
              <c:xMode val="edge"/>
              <c:yMode val="edge"/>
              <c:x val="0.44527319347208327"/>
              <c:y val="0.92539206876164981"/>
            </c:manualLayout>
          </c:layout>
          <c:overlay val="0"/>
          <c:spPr>
            <a:noFill/>
            <a:ln>
              <a:noFill/>
            </a:ln>
            <a:effectLst/>
          </c:spPr>
        </c:title>
        <c:numFmt formatCode="General" sourceLinked="1"/>
        <c:majorTickMark val="none"/>
        <c:minorTickMark val="none"/>
        <c:tickLblPos val="nextTo"/>
        <c:crossAx val="248188928"/>
        <c:crosses val="autoZero"/>
        <c:auto val="1"/>
        <c:lblAlgn val="ctr"/>
        <c:lblOffset val="100"/>
        <c:noMultiLvlLbl val="0"/>
      </c:catAx>
      <c:valAx>
        <c:axId val="248188928"/>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248117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127669007590268"/>
          <c:y val="0.12382386348047958"/>
          <c:w val="0.65744679719089172"/>
          <c:h val="0.81367631485088754"/>
        </c:manualLayout>
      </c:layout>
      <c:pieChart>
        <c:varyColors val="1"/>
        <c:ser>
          <c:idx val="0"/>
          <c:order val="0"/>
          <c:tx>
            <c:strRef>
              <c:f>Sheet1!$B$1</c:f>
              <c:strCache>
                <c:ptCount val="1"/>
                <c:pt idx="0">
                  <c:v>Series 1</c:v>
                </c:pt>
              </c:strCache>
            </c:strRef>
          </c:tx>
          <c:dPt>
            <c:idx val="0"/>
            <c:bubble3D val="0"/>
            <c:spPr>
              <a:solidFill>
                <a:srgbClr val="7F134C">
                  <a:alpha val="0"/>
                </a:srgbClr>
              </a:solidFill>
              <a:ln w="19050">
                <a:solidFill>
                  <a:srgbClr val="FFFFFF">
                    <a:alpha val="0"/>
                  </a:srgbClr>
                </a:solidFill>
              </a:ln>
              <a:effectLst/>
            </c:spPr>
            <c:extLst xmlns:c16r2="http://schemas.microsoft.com/office/drawing/2015/06/chart">
              <c:ext xmlns:c16="http://schemas.microsoft.com/office/drawing/2014/chart" uri="{C3380CC4-5D6E-409C-BE32-E72D297353CC}">
                <c16:uniqueId val="{00000001-CC12-4F69-BA58-394C9F907C83}"/>
              </c:ext>
            </c:extLst>
          </c:dPt>
          <c:dPt>
            <c:idx val="1"/>
            <c:bubble3D val="0"/>
            <c:spPr>
              <a:noFill/>
              <a:ln w="76200">
                <a:solidFill>
                  <a:srgbClr val="FF0000"/>
                </a:solidFill>
              </a:ln>
            </c:spPr>
            <c:extLst xmlns:c16r2="http://schemas.microsoft.com/office/drawing/2015/06/chart">
              <c:ext xmlns:c16="http://schemas.microsoft.com/office/drawing/2014/chart" uri="{C3380CC4-5D6E-409C-BE32-E72D297353CC}">
                <c16:uniqueId val="{00000003-CC12-4F69-BA58-394C9F907C83}"/>
              </c:ext>
            </c:extLst>
          </c:dPt>
          <c:dLbls>
            <c:delete val="1"/>
          </c:dLbls>
          <c:cat>
            <c:strRef>
              <c:f>Sheet1!$A$2:$A$3</c:f>
              <c:strCache>
                <c:ptCount val="2"/>
                <c:pt idx="0">
                  <c:v>Diabetes</c:v>
                </c:pt>
                <c:pt idx="1">
                  <c:v>Non-diabetes</c:v>
                </c:pt>
              </c:strCache>
            </c:strRef>
          </c:cat>
          <c:val>
            <c:numRef>
              <c:f>Sheet1!$B$2:$B$3</c:f>
              <c:numCache>
                <c:formatCode>General</c:formatCode>
                <c:ptCount val="2"/>
                <c:pt idx="0">
                  <c:v>1690.73</c:v>
                </c:pt>
                <c:pt idx="1">
                  <c:v>2365.8199999999997</c:v>
                </c:pt>
              </c:numCache>
            </c:numRef>
          </c:val>
          <c:extLst xmlns:c16r2="http://schemas.microsoft.com/office/drawing/2015/06/chart">
            <c:ext xmlns:c16="http://schemas.microsoft.com/office/drawing/2014/chart" uri="{C3380CC4-5D6E-409C-BE32-E72D297353CC}">
              <c16:uniqueId val="{00000004-CC12-4F69-BA58-394C9F907C83}"/>
            </c:ext>
          </c:extLst>
        </c:ser>
        <c:dLbls>
          <c:dLblPos val="ctr"/>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02680384709936"/>
          <c:y val="0.1895641281499138"/>
          <c:w val="0.71707832351060108"/>
          <c:h val="0.7169080720828261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xmlns:c16r2="http://schemas.microsoft.com/office/drawing/2015/06/chart">
              <c:ext xmlns:c16="http://schemas.microsoft.com/office/drawing/2014/chart" uri="{C3380CC4-5D6E-409C-BE32-E72D297353CC}">
                <c16:uniqueId val="{00000001-E2EE-4FA0-B38A-7B5C7C8C28BC}"/>
              </c:ext>
            </c:extLst>
          </c:dPt>
          <c:dPt>
            <c:idx val="1"/>
            <c:invertIfNegative val="0"/>
            <c:bubble3D val="0"/>
            <c:spPr>
              <a:solidFill>
                <a:schemeClr val="accent4"/>
              </a:solidFill>
              <a:ln>
                <a:solidFill>
                  <a:schemeClr val="accent4"/>
                </a:solidFill>
              </a:ln>
              <a:effectLst/>
            </c:spPr>
            <c:extLst xmlns:c16r2="http://schemas.microsoft.com/office/drawing/2015/06/chart">
              <c:ext xmlns:c16="http://schemas.microsoft.com/office/drawing/2014/chart" uri="{C3380CC4-5D6E-409C-BE32-E72D297353CC}">
                <c16:uniqueId val="{00000003-E2EE-4FA0-B38A-7B5C7C8C28BC}"/>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HF</c:v>
                </c:pt>
                <c:pt idx="1">
                  <c:v>No HF</c:v>
                </c:pt>
              </c:strCache>
            </c:strRef>
          </c:cat>
          <c:val>
            <c:numRef>
              <c:f>Sheet1!$B$2:$B$3</c:f>
              <c:numCache>
                <c:formatCode>0</c:formatCode>
                <c:ptCount val="2"/>
                <c:pt idx="0">
                  <c:v>22</c:v>
                </c:pt>
                <c:pt idx="1">
                  <c:v>8.6</c:v>
                </c:pt>
              </c:numCache>
            </c:numRef>
          </c:val>
          <c:extLst xmlns:c16r2="http://schemas.microsoft.com/office/drawing/2015/06/chart">
            <c:ext xmlns:c16="http://schemas.microsoft.com/office/drawing/2014/chart" uri="{C3380CC4-5D6E-409C-BE32-E72D297353CC}">
              <c16:uniqueId val="{00000004-E2EE-4FA0-B38A-7B5C7C8C28BC}"/>
            </c:ext>
          </c:extLst>
        </c:ser>
        <c:dLbls>
          <c:dLblPos val="outEnd"/>
          <c:showLegendKey val="0"/>
          <c:showVal val="1"/>
          <c:showCatName val="0"/>
          <c:showSerName val="0"/>
          <c:showPercent val="0"/>
          <c:showBubbleSize val="0"/>
        </c:dLbls>
        <c:gapWidth val="100"/>
        <c:overlap val="-20"/>
        <c:axId val="398336768"/>
        <c:axId val="398344576"/>
      </c:barChart>
      <c:catAx>
        <c:axId val="398336768"/>
        <c:scaling>
          <c:orientation val="minMax"/>
        </c:scaling>
        <c:delete val="0"/>
        <c:axPos val="b"/>
        <c:numFmt formatCode="#,##0.0" sourceLinked="0"/>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398344576"/>
        <c:crosses val="autoZero"/>
        <c:auto val="1"/>
        <c:lblAlgn val="ctr"/>
        <c:lblOffset val="100"/>
        <c:noMultiLvlLbl val="0"/>
      </c:catAx>
      <c:valAx>
        <c:axId val="398344576"/>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GB" sz="1400" b="1" dirty="0">
                    <a:solidFill>
                      <a:schemeClr val="tx1"/>
                    </a:solidFill>
                  </a:rPr>
                  <a:t>Prevalence</a:t>
                </a:r>
                <a:r>
                  <a:rPr lang="en-GB" sz="1400" b="1" baseline="0" dirty="0">
                    <a:solidFill>
                      <a:schemeClr val="tx1"/>
                    </a:solidFill>
                  </a:rPr>
                  <a:t> of rapid eGFR </a:t>
                </a:r>
                <a:br>
                  <a:rPr lang="en-GB" sz="1400" b="1" baseline="0" dirty="0">
                    <a:solidFill>
                      <a:schemeClr val="tx1"/>
                    </a:solidFill>
                  </a:rPr>
                </a:br>
                <a:r>
                  <a:rPr lang="en-GB" sz="1400" b="1" baseline="0" dirty="0">
                    <a:solidFill>
                      <a:schemeClr val="tx1"/>
                    </a:solidFill>
                  </a:rPr>
                  <a:t>decline </a:t>
                </a:r>
                <a:r>
                  <a:rPr lang="en-GB" sz="1400" b="1" dirty="0">
                    <a:solidFill>
                      <a:schemeClr val="tx1"/>
                    </a:solidFill>
                  </a:rPr>
                  <a:t>(%)</a:t>
                </a:r>
              </a:p>
            </c:rich>
          </c:tx>
          <c:layout>
            <c:manualLayout>
              <c:xMode val="edge"/>
              <c:yMode val="edge"/>
              <c:x val="4.0779257205976986E-4"/>
              <c:y val="0.23524416058659645"/>
            </c:manualLayout>
          </c:layout>
          <c:overlay val="0"/>
          <c:spPr>
            <a:noFill/>
            <a:ln>
              <a:noFill/>
            </a:ln>
            <a:effectLst/>
          </c:spPr>
        </c:title>
        <c:numFmt formatCode="0" sourceLinked="1"/>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398336768"/>
        <c:crosses val="autoZero"/>
        <c:crossBetween val="between"/>
      </c:valAx>
      <c:spPr>
        <a:noFill/>
        <a:ln w="12700">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GB" sz="1600" b="1" dirty="0">
                <a:solidFill>
                  <a:schemeClr val="tx1"/>
                </a:solidFill>
              </a:rPr>
              <a:t>Distribution of CKD</a:t>
            </a:r>
            <a:r>
              <a:rPr lang="en-GB" sz="1600" b="1" baseline="0" dirty="0">
                <a:solidFill>
                  <a:schemeClr val="tx1"/>
                </a:solidFill>
              </a:rPr>
              <a:t> markers in patients with diabetes, hypertension, self-reported CVD, and obesity</a:t>
            </a:r>
          </a:p>
          <a:p>
            <a:pPr>
              <a:defRPr sz="1600" b="0" i="0" u="none" strike="noStrike" kern="1200" spc="0" baseline="0">
                <a:solidFill>
                  <a:schemeClr val="tx1">
                    <a:lumMod val="65000"/>
                    <a:lumOff val="35000"/>
                  </a:schemeClr>
                </a:solidFill>
                <a:latin typeface="+mn-lt"/>
                <a:ea typeface="+mn-ea"/>
                <a:cs typeface="+mn-cs"/>
              </a:defRPr>
            </a:pPr>
            <a:r>
              <a:rPr lang="en-GB" sz="1600" baseline="0" dirty="0">
                <a:solidFill>
                  <a:schemeClr val="tx1"/>
                </a:solidFill>
              </a:rPr>
              <a:t>NHANES 2013–2016</a:t>
            </a:r>
            <a:endParaRPr lang="en-GB" sz="1600" dirty="0">
              <a:solidFill>
                <a:schemeClr val="tx1"/>
              </a:solidFill>
            </a:endParaRPr>
          </a:p>
        </c:rich>
      </c:tx>
      <c:overlay val="0"/>
      <c:spPr>
        <a:noFill/>
        <a:ln>
          <a:noFill/>
        </a:ln>
        <a:effectLst/>
      </c:spPr>
    </c:title>
    <c:autoTitleDeleted val="0"/>
    <c:plotArea>
      <c:layout/>
      <c:barChart>
        <c:barDir val="col"/>
        <c:grouping val="clustered"/>
        <c:varyColors val="0"/>
        <c:ser>
          <c:idx val="0"/>
          <c:order val="0"/>
          <c:tx>
            <c:strRef>
              <c:f>Sheet1!$B$1</c:f>
              <c:strCache>
                <c:ptCount val="1"/>
                <c:pt idx="0">
                  <c:v>UACR ≥30 mg/g</c:v>
                </c:pt>
              </c:strCache>
            </c:strRef>
          </c:tx>
          <c:spPr>
            <a:solidFill>
              <a:schemeClr val="accent1"/>
            </a:solidFill>
            <a:ln>
              <a:noFill/>
            </a:ln>
            <a:effectLst/>
          </c:spPr>
          <c:invertIfNegative val="0"/>
          <c:cat>
            <c:strRef>
              <c:f>Sheet1!$A$2:$A$6</c:f>
              <c:strCache>
                <c:ptCount val="5"/>
                <c:pt idx="0">
                  <c:v>Age ≥60</c:v>
                </c:pt>
                <c:pt idx="1">
                  <c:v>Diabetes</c:v>
                </c:pt>
                <c:pt idx="2">
                  <c:v>Hypertension</c:v>
                </c:pt>
                <c:pt idx="3">
                  <c:v>CVD</c:v>
                </c:pt>
                <c:pt idx="4">
                  <c:v>BMI ≥30 kg/m</c:v>
                </c:pt>
              </c:strCache>
            </c:strRef>
          </c:cat>
          <c:val>
            <c:numRef>
              <c:f>Sheet1!$B$2:$B$6</c:f>
              <c:numCache>
                <c:formatCode>General</c:formatCode>
                <c:ptCount val="5"/>
                <c:pt idx="0">
                  <c:v>17.3</c:v>
                </c:pt>
                <c:pt idx="1">
                  <c:v>27.2</c:v>
                </c:pt>
                <c:pt idx="2">
                  <c:v>20.7</c:v>
                </c:pt>
                <c:pt idx="3">
                  <c:v>14.8</c:v>
                </c:pt>
                <c:pt idx="4">
                  <c:v>12.2</c:v>
                </c:pt>
              </c:numCache>
            </c:numRef>
          </c:val>
          <c:extLst xmlns:c16r2="http://schemas.microsoft.com/office/drawing/2015/06/chart">
            <c:ext xmlns:c16="http://schemas.microsoft.com/office/drawing/2014/chart" uri="{C3380CC4-5D6E-409C-BE32-E72D297353CC}">
              <c16:uniqueId val="{00000000-8517-46C4-BEFC-6120BDE89B69}"/>
            </c:ext>
          </c:extLst>
        </c:ser>
        <c:ser>
          <c:idx val="1"/>
          <c:order val="1"/>
          <c:tx>
            <c:strRef>
              <c:f>Sheet1!$C$1</c:f>
              <c:strCache>
                <c:ptCount val="1"/>
                <c:pt idx="0">
                  <c:v>eGFR &lt;60 mL/min/1.73 m</c:v>
                </c:pt>
              </c:strCache>
            </c:strRef>
          </c:tx>
          <c:spPr>
            <a:solidFill>
              <a:schemeClr val="accent2"/>
            </a:solidFill>
            <a:ln>
              <a:noFill/>
            </a:ln>
            <a:effectLst/>
          </c:spPr>
          <c:invertIfNegative val="0"/>
          <c:cat>
            <c:strRef>
              <c:f>Sheet1!$A$2:$A$6</c:f>
              <c:strCache>
                <c:ptCount val="5"/>
                <c:pt idx="0">
                  <c:v>Age ≥60</c:v>
                </c:pt>
                <c:pt idx="1">
                  <c:v>Diabetes</c:v>
                </c:pt>
                <c:pt idx="2">
                  <c:v>Hypertension</c:v>
                </c:pt>
                <c:pt idx="3">
                  <c:v>CVD</c:v>
                </c:pt>
                <c:pt idx="4">
                  <c:v>BMI ≥30 kg/m</c:v>
                </c:pt>
              </c:strCache>
            </c:strRef>
          </c:cat>
          <c:val>
            <c:numRef>
              <c:f>Sheet1!$C$2:$C$6</c:f>
              <c:numCache>
                <c:formatCode>General</c:formatCode>
                <c:ptCount val="5"/>
                <c:pt idx="0">
                  <c:v>21.1</c:v>
                </c:pt>
                <c:pt idx="1">
                  <c:v>18.7</c:v>
                </c:pt>
                <c:pt idx="2">
                  <c:v>16.100000000000001</c:v>
                </c:pt>
                <c:pt idx="3">
                  <c:v>26.3</c:v>
                </c:pt>
                <c:pt idx="4">
                  <c:v>7.3</c:v>
                </c:pt>
              </c:numCache>
            </c:numRef>
          </c:val>
          <c:extLst xmlns:c16r2="http://schemas.microsoft.com/office/drawing/2015/06/chart">
            <c:ext xmlns:c16="http://schemas.microsoft.com/office/drawing/2014/chart" uri="{C3380CC4-5D6E-409C-BE32-E72D297353CC}">
              <c16:uniqueId val="{00000001-8517-46C4-BEFC-6120BDE89B69}"/>
            </c:ext>
          </c:extLst>
        </c:ser>
        <c:ser>
          <c:idx val="2"/>
          <c:order val="2"/>
          <c:tx>
            <c:strRef>
              <c:f>Sheet1!$D$1</c:f>
              <c:strCache>
                <c:ptCount val="1"/>
                <c:pt idx="0">
                  <c:v>Both</c:v>
                </c:pt>
              </c:strCache>
            </c:strRef>
          </c:tx>
          <c:spPr>
            <a:solidFill>
              <a:schemeClr val="accent3"/>
            </a:solidFill>
            <a:ln>
              <a:noFill/>
            </a:ln>
            <a:effectLst/>
          </c:spPr>
          <c:invertIfNegative val="0"/>
          <c:cat>
            <c:strRef>
              <c:f>Sheet1!$A$2:$A$6</c:f>
              <c:strCache>
                <c:ptCount val="5"/>
                <c:pt idx="0">
                  <c:v>Age ≥60</c:v>
                </c:pt>
                <c:pt idx="1">
                  <c:v>Diabetes</c:v>
                </c:pt>
                <c:pt idx="2">
                  <c:v>Hypertension</c:v>
                </c:pt>
                <c:pt idx="3">
                  <c:v>CVD</c:v>
                </c:pt>
                <c:pt idx="4">
                  <c:v>BMI ≥30 kg/m</c:v>
                </c:pt>
              </c:strCache>
            </c:strRef>
          </c:cat>
          <c:val>
            <c:numRef>
              <c:f>Sheet1!$D$2:$D$6</c:f>
              <c:numCache>
                <c:formatCode>General</c:formatCode>
                <c:ptCount val="5"/>
                <c:pt idx="0">
                  <c:v>6.2</c:v>
                </c:pt>
                <c:pt idx="1">
                  <c:v>8.5</c:v>
                </c:pt>
                <c:pt idx="2">
                  <c:v>5.6</c:v>
                </c:pt>
                <c:pt idx="3">
                  <c:v>10.8</c:v>
                </c:pt>
                <c:pt idx="4">
                  <c:v>2.6</c:v>
                </c:pt>
              </c:numCache>
            </c:numRef>
          </c:val>
          <c:extLst xmlns:c16r2="http://schemas.microsoft.com/office/drawing/2015/06/chart">
            <c:ext xmlns:c16="http://schemas.microsoft.com/office/drawing/2014/chart" uri="{C3380CC4-5D6E-409C-BE32-E72D297353CC}">
              <c16:uniqueId val="{00000002-8517-46C4-BEFC-6120BDE89B69}"/>
            </c:ext>
          </c:extLst>
        </c:ser>
        <c:dLbls>
          <c:showLegendKey val="0"/>
          <c:showVal val="0"/>
          <c:showCatName val="0"/>
          <c:showSerName val="0"/>
          <c:showPercent val="0"/>
          <c:showBubbleSize val="0"/>
        </c:dLbls>
        <c:gapWidth val="40"/>
        <c:overlap val="-5"/>
        <c:axId val="397064448"/>
        <c:axId val="397066240"/>
      </c:barChart>
      <c:catAx>
        <c:axId val="397064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397066240"/>
        <c:crosses val="autoZero"/>
        <c:auto val="1"/>
        <c:lblAlgn val="ctr"/>
        <c:lblOffset val="100"/>
        <c:noMultiLvlLbl val="0"/>
      </c:catAx>
      <c:valAx>
        <c:axId val="397066240"/>
        <c:scaling>
          <c:orientation val="minMax"/>
        </c:scaling>
        <c:delete val="0"/>
        <c:axPos val="l"/>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GB" sz="1400" b="1" dirty="0">
                    <a:solidFill>
                      <a:schemeClr val="tx1"/>
                    </a:solidFill>
                  </a:rPr>
                  <a:t>Prevalence</a:t>
                </a:r>
                <a:r>
                  <a:rPr lang="en-GB" sz="1400" b="1" baseline="0" dirty="0">
                    <a:solidFill>
                      <a:schemeClr val="tx1"/>
                    </a:solidFill>
                  </a:rPr>
                  <a:t> of CKD marker (%)</a:t>
                </a:r>
                <a:endParaRPr lang="en-GB" sz="1400" b="1" dirty="0">
                  <a:solidFill>
                    <a:schemeClr val="tx1"/>
                  </a:solidFill>
                </a:endParaRPr>
              </a:p>
            </c:rich>
          </c:tx>
          <c:layout>
            <c:manualLayout>
              <c:xMode val="edge"/>
              <c:yMode val="edge"/>
              <c:x val="1.1074779927162147E-2"/>
              <c:y val="0.22428144138640768"/>
            </c:manualLayout>
          </c:layout>
          <c:overlay val="0"/>
          <c:spPr>
            <a:noFill/>
            <a:ln>
              <a:noFill/>
            </a:ln>
            <a:effectLst/>
          </c:sp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970644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321280152203717"/>
          <c:y val="3.4244078128187305E-2"/>
          <c:w val="0.77204681809978271"/>
          <c:h val="0.85335209045838967"/>
        </c:manualLayout>
      </c:layout>
      <c:barChart>
        <c:barDir val="col"/>
        <c:grouping val="clustered"/>
        <c:varyColors val="0"/>
        <c:ser>
          <c:idx val="0"/>
          <c:order val="0"/>
          <c:tx>
            <c:strRef>
              <c:f>Sheet1!$B$1</c:f>
              <c:strCache>
                <c:ptCount val="1"/>
                <c:pt idx="0">
                  <c:v>None</c:v>
                </c:pt>
              </c:strCache>
            </c:strRef>
          </c:tx>
          <c:spPr>
            <a:solidFill>
              <a:schemeClr val="accent1"/>
            </a:solidFill>
            <a:ln>
              <a:noFill/>
            </a:ln>
            <a:effectLst/>
          </c:spPr>
          <c:invertIfNegative val="0"/>
          <c:cat>
            <c:strRef>
              <c:f>Sheet1!$A$2:$A$5</c:f>
              <c:strCache>
                <c:ptCount val="4"/>
                <c:pt idx="0">
                  <c:v>DM + HTN</c:v>
                </c:pt>
                <c:pt idx="1">
                  <c:v>DM only</c:v>
                </c:pt>
                <c:pt idx="2">
                  <c:v>HTN only</c:v>
                </c:pt>
                <c:pt idx="3">
                  <c:v>Overall</c:v>
                </c:pt>
              </c:strCache>
            </c:strRef>
          </c:cat>
          <c:val>
            <c:numRef>
              <c:f>Sheet1!$B$2:$B$5</c:f>
              <c:numCache>
                <c:formatCode>General</c:formatCode>
                <c:ptCount val="4"/>
                <c:pt idx="0">
                  <c:v>5.2</c:v>
                </c:pt>
                <c:pt idx="1">
                  <c:v>7.9</c:v>
                </c:pt>
                <c:pt idx="2">
                  <c:v>5.9</c:v>
                </c:pt>
                <c:pt idx="3">
                  <c:v>5.7</c:v>
                </c:pt>
              </c:numCache>
            </c:numRef>
          </c:val>
          <c:extLst xmlns:c16r2="http://schemas.microsoft.com/office/drawing/2015/06/chart">
            <c:ext xmlns:c16="http://schemas.microsoft.com/office/drawing/2014/chart" uri="{C3380CC4-5D6E-409C-BE32-E72D297353CC}">
              <c16:uniqueId val="{00000000-0D61-419B-9679-CDA851F1C258}"/>
            </c:ext>
          </c:extLst>
        </c:ser>
        <c:ser>
          <c:idx val="1"/>
          <c:order val="1"/>
          <c:tx>
            <c:strRef>
              <c:f>Sheet1!$C$1</c:f>
              <c:strCache>
                <c:ptCount val="1"/>
                <c:pt idx="0">
                  <c:v>eGFR</c:v>
                </c:pt>
              </c:strCache>
            </c:strRef>
          </c:tx>
          <c:spPr>
            <a:solidFill>
              <a:schemeClr val="accent2"/>
            </a:solidFill>
            <a:ln>
              <a:noFill/>
            </a:ln>
            <a:effectLst/>
          </c:spPr>
          <c:invertIfNegative val="0"/>
          <c:cat>
            <c:strRef>
              <c:f>Sheet1!$A$2:$A$5</c:f>
              <c:strCache>
                <c:ptCount val="4"/>
                <c:pt idx="0">
                  <c:v>DM + HTN</c:v>
                </c:pt>
                <c:pt idx="1">
                  <c:v>DM only</c:v>
                </c:pt>
                <c:pt idx="2">
                  <c:v>HTN only</c:v>
                </c:pt>
                <c:pt idx="3">
                  <c:v>Overall</c:v>
                </c:pt>
              </c:strCache>
            </c:strRef>
          </c:cat>
          <c:val>
            <c:numRef>
              <c:f>Sheet1!$C$2:$C$5</c:f>
              <c:numCache>
                <c:formatCode>General</c:formatCode>
                <c:ptCount val="4"/>
                <c:pt idx="0">
                  <c:v>14.4</c:v>
                </c:pt>
                <c:pt idx="1">
                  <c:v>17.600000000000001</c:v>
                </c:pt>
                <c:pt idx="2">
                  <c:v>59.3</c:v>
                </c:pt>
                <c:pt idx="3">
                  <c:v>37.9</c:v>
                </c:pt>
              </c:numCache>
            </c:numRef>
          </c:val>
          <c:extLst xmlns:c16r2="http://schemas.microsoft.com/office/drawing/2015/06/chart">
            <c:ext xmlns:c16="http://schemas.microsoft.com/office/drawing/2014/chart" uri="{C3380CC4-5D6E-409C-BE32-E72D297353CC}">
              <c16:uniqueId val="{00000001-0D61-419B-9679-CDA851F1C258}"/>
            </c:ext>
          </c:extLst>
        </c:ser>
        <c:ser>
          <c:idx val="2"/>
          <c:order val="2"/>
          <c:tx>
            <c:strRef>
              <c:f>Sheet1!$D$1</c:f>
              <c:strCache>
                <c:ptCount val="1"/>
                <c:pt idx="0">
                  <c:v>Protein/albuminuria</c:v>
                </c:pt>
              </c:strCache>
            </c:strRef>
          </c:tx>
          <c:spPr>
            <a:solidFill>
              <a:schemeClr val="accent3"/>
            </a:solidFill>
            <a:ln>
              <a:noFill/>
            </a:ln>
            <a:effectLst/>
          </c:spPr>
          <c:invertIfNegative val="0"/>
          <c:cat>
            <c:strRef>
              <c:f>Sheet1!$A$2:$A$5</c:f>
              <c:strCache>
                <c:ptCount val="4"/>
                <c:pt idx="0">
                  <c:v>DM + HTN</c:v>
                </c:pt>
                <c:pt idx="1">
                  <c:v>DM only</c:v>
                </c:pt>
                <c:pt idx="2">
                  <c:v>HTN only</c:v>
                </c:pt>
                <c:pt idx="3">
                  <c:v>Overall</c:v>
                </c:pt>
              </c:strCache>
            </c:strRef>
          </c:cat>
          <c:val>
            <c:numRef>
              <c:f>Sheet1!$D$2:$D$5</c:f>
              <c:numCache>
                <c:formatCode>General</c:formatCode>
                <c:ptCount val="4"/>
                <c:pt idx="0">
                  <c:v>1.5</c:v>
                </c:pt>
                <c:pt idx="1">
                  <c:v>0.8</c:v>
                </c:pt>
                <c:pt idx="2">
                  <c:v>0.5</c:v>
                </c:pt>
                <c:pt idx="3">
                  <c:v>0.9</c:v>
                </c:pt>
              </c:numCache>
            </c:numRef>
          </c:val>
          <c:extLst xmlns:c16r2="http://schemas.microsoft.com/office/drawing/2015/06/chart">
            <c:ext xmlns:c16="http://schemas.microsoft.com/office/drawing/2014/chart" uri="{C3380CC4-5D6E-409C-BE32-E72D297353CC}">
              <c16:uniqueId val="{00000002-0D61-419B-9679-CDA851F1C258}"/>
            </c:ext>
          </c:extLst>
        </c:ser>
        <c:ser>
          <c:idx val="3"/>
          <c:order val="3"/>
          <c:tx>
            <c:strRef>
              <c:f>Sheet1!$E$1</c:f>
              <c:strCache>
                <c:ptCount val="1"/>
                <c:pt idx="0">
                  <c:v>Both</c:v>
                </c:pt>
              </c:strCache>
            </c:strRef>
          </c:tx>
          <c:spPr>
            <a:solidFill>
              <a:schemeClr val="accent6"/>
            </a:solidFill>
            <a:ln>
              <a:noFill/>
            </a:ln>
            <a:effectLst/>
          </c:spPr>
          <c:invertIfNegative val="0"/>
          <c:cat>
            <c:strRef>
              <c:f>Sheet1!$A$2:$A$5</c:f>
              <c:strCache>
                <c:ptCount val="4"/>
                <c:pt idx="0">
                  <c:v>DM + HTN</c:v>
                </c:pt>
                <c:pt idx="1">
                  <c:v>DM only</c:v>
                </c:pt>
                <c:pt idx="2">
                  <c:v>HTN only</c:v>
                </c:pt>
                <c:pt idx="3">
                  <c:v>Overall</c:v>
                </c:pt>
              </c:strCache>
            </c:strRef>
          </c:cat>
          <c:val>
            <c:numRef>
              <c:f>Sheet1!$E$2:$E$5</c:f>
              <c:numCache>
                <c:formatCode>General</c:formatCode>
                <c:ptCount val="4"/>
                <c:pt idx="0">
                  <c:v>78.900000000000006</c:v>
                </c:pt>
                <c:pt idx="1">
                  <c:v>73.7</c:v>
                </c:pt>
                <c:pt idx="2">
                  <c:v>34.299999999999997</c:v>
                </c:pt>
                <c:pt idx="3">
                  <c:v>55.5</c:v>
                </c:pt>
              </c:numCache>
            </c:numRef>
          </c:val>
          <c:extLst xmlns:c16r2="http://schemas.microsoft.com/office/drawing/2015/06/chart">
            <c:ext xmlns:c16="http://schemas.microsoft.com/office/drawing/2014/chart" uri="{C3380CC4-5D6E-409C-BE32-E72D297353CC}">
              <c16:uniqueId val="{00000003-0D61-419B-9679-CDA851F1C258}"/>
            </c:ext>
          </c:extLst>
        </c:ser>
        <c:dLbls>
          <c:showLegendKey val="0"/>
          <c:showVal val="0"/>
          <c:showCatName val="0"/>
          <c:showSerName val="0"/>
          <c:showPercent val="0"/>
          <c:showBubbleSize val="0"/>
        </c:dLbls>
        <c:gapWidth val="64"/>
        <c:axId val="396884992"/>
        <c:axId val="396952320"/>
      </c:barChart>
      <c:catAx>
        <c:axId val="3968849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el-GR"/>
          </a:p>
        </c:txPr>
        <c:crossAx val="396952320"/>
        <c:crosses val="autoZero"/>
        <c:auto val="1"/>
        <c:lblAlgn val="ctr"/>
        <c:lblOffset val="100"/>
        <c:noMultiLvlLbl val="0"/>
      </c:catAx>
      <c:valAx>
        <c:axId val="396952320"/>
        <c:scaling>
          <c:orientation val="minMax"/>
          <c:max val="8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GB" b="1" dirty="0">
                    <a:solidFill>
                      <a:schemeClr val="tx1"/>
                    </a:solidFill>
                  </a:rPr>
                  <a:t>Patients (%)</a:t>
                </a:r>
              </a:p>
            </c:rich>
          </c:tx>
          <c:layout>
            <c:manualLayout>
              <c:xMode val="edge"/>
              <c:yMode val="edge"/>
              <c:x val="1.5813634366007183E-2"/>
              <c:y val="0.27781621994220418"/>
            </c:manualLayout>
          </c:layout>
          <c:overlay val="0"/>
          <c:spPr>
            <a:noFill/>
            <a:ln>
              <a:noFill/>
            </a:ln>
            <a:effectLst/>
          </c:sp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l-GR"/>
          </a:p>
        </c:txPr>
        <c:crossAx val="396884992"/>
        <c:crosses val="autoZero"/>
        <c:crossBetween val="between"/>
      </c:valAx>
      <c:spPr>
        <a:noFill/>
        <a:ln>
          <a:noFill/>
        </a:ln>
        <a:effectLst/>
      </c:spPr>
    </c:plotArea>
    <c:legend>
      <c:legendPos val="r"/>
      <c:layout>
        <c:manualLayout>
          <c:xMode val="edge"/>
          <c:yMode val="edge"/>
          <c:x val="0.62525321782720977"/>
          <c:y val="0"/>
          <c:w val="0.37474678217279023"/>
          <c:h val="0.23966966250430818"/>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6350">
              <a:solidFill>
                <a:srgbClr val="000000"/>
              </a:solidFill>
            </a:ln>
          </c:spPr>
          <c:dPt>
            <c:idx val="0"/>
            <c:bubble3D val="0"/>
            <c:spPr>
              <a:solidFill>
                <a:schemeClr val="accent1"/>
              </a:solidFill>
              <a:ln w="6350">
                <a:noFill/>
              </a:ln>
              <a:effectLst/>
            </c:spPr>
            <c:extLst xmlns:c16r2="http://schemas.microsoft.com/office/drawing/2015/06/chart">
              <c:ext xmlns:c16="http://schemas.microsoft.com/office/drawing/2014/chart" uri="{C3380CC4-5D6E-409C-BE32-E72D297353CC}">
                <c16:uniqueId val="{00000003-7F98-4132-BA1F-1F6F12F457B0}"/>
              </c:ext>
            </c:extLst>
          </c:dPt>
          <c:dPt>
            <c:idx val="1"/>
            <c:bubble3D val="0"/>
            <c:spPr>
              <a:solidFill>
                <a:schemeClr val="accent2"/>
              </a:solidFill>
              <a:ln w="6350">
                <a:noFill/>
              </a:ln>
              <a:effectLst/>
            </c:spPr>
            <c:extLst xmlns:c16r2="http://schemas.microsoft.com/office/drawing/2015/06/chart">
              <c:ext xmlns:c16="http://schemas.microsoft.com/office/drawing/2014/chart" uri="{C3380CC4-5D6E-409C-BE32-E72D297353CC}">
                <c16:uniqueId val="{00000004-7F98-4132-BA1F-1F6F12F457B0}"/>
              </c:ext>
            </c:extLst>
          </c:dPt>
          <c:dPt>
            <c:idx val="2"/>
            <c:bubble3D val="0"/>
            <c:spPr>
              <a:solidFill>
                <a:schemeClr val="accent3">
                  <a:lumMod val="50000"/>
                </a:schemeClr>
              </a:solidFill>
              <a:ln w="6350">
                <a:noFill/>
              </a:ln>
              <a:effectLst>
                <a:softEdge rad="0"/>
              </a:effectLst>
            </c:spPr>
            <c:extLst xmlns:c16r2="http://schemas.microsoft.com/office/drawing/2015/06/chart">
              <c:ext xmlns:c16="http://schemas.microsoft.com/office/drawing/2014/chart" uri="{C3380CC4-5D6E-409C-BE32-E72D297353CC}">
                <c16:uniqueId val="{00000001-7F98-4132-BA1F-1F6F12F457B0}"/>
              </c:ext>
            </c:extLst>
          </c:dPt>
          <c:dPt>
            <c:idx val="3"/>
            <c:bubble3D val="0"/>
            <c:spPr>
              <a:solidFill>
                <a:schemeClr val="accent4"/>
              </a:solidFill>
              <a:ln w="6350">
                <a:noFill/>
              </a:ln>
              <a:effectLst/>
            </c:spPr>
            <c:extLst xmlns:c16r2="http://schemas.microsoft.com/office/drawing/2015/06/chart">
              <c:ext xmlns:c16="http://schemas.microsoft.com/office/drawing/2014/chart" uri="{C3380CC4-5D6E-409C-BE32-E72D297353CC}">
                <c16:uniqueId val="{00000005-7F98-4132-BA1F-1F6F12F457B0}"/>
              </c:ext>
            </c:extLst>
          </c:dPt>
          <c:cat>
            <c:strRef>
              <c:f>Sheet1!$A$2:$A$5</c:f>
              <c:strCache>
                <c:ptCount val="4"/>
                <c:pt idx="0">
                  <c:v>Diabetic nephropathy </c:v>
                </c:pt>
                <c:pt idx="1">
                  <c:v>Glomerulonephritides </c:v>
                </c:pt>
                <c:pt idx="2">
                  <c:v>Ischemic / hypertensive nephropathy</c:v>
                </c:pt>
                <c:pt idx="3">
                  <c:v>Other / unknown causes </c:v>
                </c:pt>
              </c:strCache>
            </c:strRef>
          </c:cat>
          <c:val>
            <c:numRef>
              <c:f>Sheet1!$B$2:$B$5</c:f>
              <c:numCache>
                <c:formatCode>General</c:formatCode>
                <c:ptCount val="4"/>
                <c:pt idx="0">
                  <c:v>2510</c:v>
                </c:pt>
                <c:pt idx="1">
                  <c:v>695</c:v>
                </c:pt>
                <c:pt idx="2">
                  <c:v>687</c:v>
                </c:pt>
                <c:pt idx="3">
                  <c:v>412</c:v>
                </c:pt>
              </c:numCache>
            </c:numRef>
          </c:val>
          <c:extLst xmlns:c16r2="http://schemas.microsoft.com/office/drawing/2015/06/chart">
            <c:ext xmlns:c16="http://schemas.microsoft.com/office/drawing/2014/chart" uri="{C3380CC4-5D6E-409C-BE32-E72D297353CC}">
              <c16:uniqueId val="{00000000-7F98-4132-BA1F-1F6F12F457B0}"/>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9.9694902359099932E-2"/>
          <c:y val="0.73664834162914261"/>
          <c:w val="0.86106722382387757"/>
          <c:h val="0.1768321082452677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280078974842156"/>
          <c:y val="0.10603161244861224"/>
          <c:w val="0.63936573921730633"/>
          <c:h val="0.75161774740987874"/>
        </c:manualLayout>
      </c:layout>
      <c:pieChart>
        <c:varyColors val="1"/>
        <c:ser>
          <c:idx val="0"/>
          <c:order val="0"/>
          <c:tx>
            <c:strRef>
              <c:f>Sheet1!$B$1</c:f>
              <c:strCache>
                <c:ptCount val="1"/>
                <c:pt idx="0">
                  <c:v>%</c:v>
                </c:pt>
              </c:strCache>
            </c:strRef>
          </c:tx>
          <c:dLbls>
            <c:dLbl>
              <c:idx val="0"/>
              <c:spPr/>
              <c:txPr>
                <a:bodyPr/>
                <a:lstStyle/>
                <a:p>
                  <a:pPr>
                    <a:defRPr sz="1400">
                      <a:solidFill>
                        <a:schemeClr val="bg1"/>
                      </a:solidFill>
                    </a:defRPr>
                  </a:pPr>
                  <a:endParaRPr lang="el-GR"/>
                </a:p>
              </c:txPr>
              <c:dLblPos val="ctr"/>
              <c:showLegendKey val="0"/>
              <c:showVal val="1"/>
              <c:showCatName val="0"/>
              <c:showSerName val="0"/>
              <c:showPercent val="0"/>
              <c:showBubbleSize val="0"/>
            </c:dLbl>
            <c:dLbl>
              <c:idx val="1"/>
              <c:spPr>
                <a:noFill/>
                <a:ln>
                  <a:noFill/>
                </a:ln>
                <a:effectLst/>
              </c:spPr>
              <c:txPr>
                <a:bodyPr/>
                <a:lstStyle/>
                <a:p>
                  <a:pPr>
                    <a:defRPr sz="1400">
                      <a:solidFill>
                        <a:schemeClr val="bg1"/>
                      </a:solidFill>
                    </a:defRPr>
                  </a:pPr>
                  <a:endParaRPr lang="el-GR"/>
                </a:p>
              </c:txPr>
              <c:dLblPos val="ctr"/>
              <c:showLegendKey val="0"/>
              <c:showVal val="1"/>
              <c:showCatName val="0"/>
              <c:showSerName val="0"/>
              <c:showPercent val="0"/>
              <c:showBubbleSize val="0"/>
            </c:dLbl>
            <c:spPr>
              <a:noFill/>
              <a:ln>
                <a:noFill/>
              </a:ln>
              <a:effectLst/>
            </c:spPr>
            <c:txPr>
              <a:bodyPr/>
              <a:lstStyle/>
              <a:p>
                <a:pPr>
                  <a:defRPr sz="1400"/>
                </a:pPr>
                <a:endParaRPr lang="el-GR"/>
              </a:p>
            </c:txPr>
            <c:dLblPos val="ct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Sheet1!$A$2:$A$3</c:f>
              <c:strCache>
                <c:ptCount val="2"/>
                <c:pt idx="0">
                  <c:v>With type 2 diabetes</c:v>
                </c:pt>
                <c:pt idx="1">
                  <c:v>Without type 2 diabetes</c:v>
                </c:pt>
              </c:strCache>
            </c:strRef>
          </c:cat>
          <c:val>
            <c:numRef>
              <c:f>Sheet1!$B$2:$B$3</c:f>
              <c:numCache>
                <c:formatCode>0.0%</c:formatCode>
                <c:ptCount val="2"/>
                <c:pt idx="0">
                  <c:v>0.67500000000000004</c:v>
                </c:pt>
                <c:pt idx="1">
                  <c:v>0.32500000000000001</c:v>
                </c:pt>
              </c:numCache>
            </c:numRef>
          </c:val>
          <c:extLst xmlns:c16r2="http://schemas.microsoft.com/office/drawing/2015/06/chart">
            <c:ext xmlns:c16="http://schemas.microsoft.com/office/drawing/2014/chart" uri="{C3380CC4-5D6E-409C-BE32-E72D297353CC}">
              <c16:uniqueId val="{00000001-C65B-4DEF-9E7B-A203A0D25E95}"/>
            </c:ext>
          </c:extLst>
        </c:ser>
        <c:dLbls>
          <c:dLblPos val="ctr"/>
          <c:showLegendKey val="0"/>
          <c:showVal val="1"/>
          <c:showCatName val="0"/>
          <c:showSerName val="0"/>
          <c:showPercent val="0"/>
          <c:showBubbleSize val="0"/>
          <c:showLeaderLines val="1"/>
        </c:dLbls>
        <c:firstSliceAng val="0"/>
      </c:pieChart>
    </c:plotArea>
    <c:legend>
      <c:legendPos val="b"/>
      <c:layout>
        <c:manualLayout>
          <c:xMode val="edge"/>
          <c:yMode val="edge"/>
          <c:x val="0.17326786817640555"/>
          <c:y val="0.87532129526659297"/>
          <c:w val="0.66549017194073101"/>
          <c:h val="8.9334833917202941E-2"/>
        </c:manualLayout>
      </c:layout>
      <c:overlay val="0"/>
      <c:txPr>
        <a:bodyPr/>
        <a:lstStyle/>
        <a:p>
          <a:pPr>
            <a:defRPr sz="1200"/>
          </a:pPr>
          <a:endParaRPr lang="el-GR"/>
        </a:p>
      </c:txPr>
    </c:legend>
    <c:plotVisOnly val="1"/>
    <c:dispBlanksAs val="gap"/>
    <c:showDLblsOverMax val="0"/>
  </c:chart>
  <c:txPr>
    <a:bodyPr/>
    <a:lstStyle/>
    <a:p>
      <a:pPr>
        <a:defRPr sz="1800"/>
      </a:pPr>
      <a:endParaRPr lang="el-GR"/>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034741434347728E-2"/>
          <c:y val="0.23239456878200335"/>
          <c:w val="0.85877606937646311"/>
          <c:h val="0.63487586862248846"/>
        </c:manualLayout>
      </c:layout>
      <c:barChart>
        <c:barDir val="col"/>
        <c:grouping val="percentStacked"/>
        <c:varyColors val="0"/>
        <c:ser>
          <c:idx val="0"/>
          <c:order val="0"/>
          <c:tx>
            <c:strRef>
              <c:f>Sheet1!$B$1</c:f>
              <c:strCache>
                <c:ptCount val="1"/>
                <c:pt idx="0">
                  <c:v>Diabetic Nephropathy</c:v>
                </c:pt>
              </c:strCache>
            </c:strRef>
          </c:tx>
          <c:spPr>
            <a:solidFill>
              <a:schemeClr val="accent1"/>
            </a:solidFill>
            <a:ln>
              <a:noFill/>
            </a:ln>
            <a:effectLst/>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8084-4B37-8935-DBE3482A4CDC}"/>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l-G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Overall Population (N = 4304)</c:v>
                </c:pt>
                <c:pt idx="1">
                  <c:v>T2D (N = 2906)</c:v>
                </c:pt>
                <c:pt idx="2">
                  <c:v>No Diabetes (N = 1398)</c:v>
                </c:pt>
              </c:strCache>
            </c:strRef>
          </c:cat>
          <c:val>
            <c:numRef>
              <c:f>Sheet1!$B$2:$B$4</c:f>
              <c:numCache>
                <c:formatCode>General</c:formatCode>
                <c:ptCount val="3"/>
                <c:pt idx="0">
                  <c:v>0.58299999999999996</c:v>
                </c:pt>
                <c:pt idx="1">
                  <c:v>0.86399999999999999</c:v>
                </c:pt>
                <c:pt idx="2">
                  <c:v>0</c:v>
                </c:pt>
              </c:numCache>
            </c:numRef>
          </c:val>
          <c:extLst xmlns:c16r2="http://schemas.microsoft.com/office/drawing/2015/06/chart">
            <c:ext xmlns:c16="http://schemas.microsoft.com/office/drawing/2014/chart" uri="{C3380CC4-5D6E-409C-BE32-E72D297353CC}">
              <c16:uniqueId val="{00000000-65A6-43EF-91E6-9AF3CD9C6422}"/>
            </c:ext>
          </c:extLst>
        </c:ser>
        <c:ser>
          <c:idx val="1"/>
          <c:order val="1"/>
          <c:tx>
            <c:strRef>
              <c:f>Sheet1!$C$1</c:f>
              <c:strCache>
                <c:ptCount val="1"/>
                <c:pt idx="0">
                  <c:v>Ischemic/HTN Nephropathy</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l-G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Overall Population (N = 4304)</c:v>
                </c:pt>
                <c:pt idx="1">
                  <c:v>T2D (N = 2906)</c:v>
                </c:pt>
                <c:pt idx="2">
                  <c:v>No Diabetes (N = 1398)</c:v>
                </c:pt>
              </c:strCache>
            </c:strRef>
          </c:cat>
          <c:val>
            <c:numRef>
              <c:f>Sheet1!$C$2:$C$4</c:f>
              <c:numCache>
                <c:formatCode>General</c:formatCode>
                <c:ptCount val="3"/>
                <c:pt idx="0">
                  <c:v>0.16</c:v>
                </c:pt>
                <c:pt idx="1">
                  <c:v>6.9000000000000006E-2</c:v>
                </c:pt>
                <c:pt idx="2">
                  <c:v>0.34799999999999998</c:v>
                </c:pt>
              </c:numCache>
            </c:numRef>
          </c:val>
          <c:extLst xmlns:c16r2="http://schemas.microsoft.com/office/drawing/2015/06/chart">
            <c:ext xmlns:c16="http://schemas.microsoft.com/office/drawing/2014/chart" uri="{C3380CC4-5D6E-409C-BE32-E72D297353CC}">
              <c16:uniqueId val="{00000001-65A6-43EF-91E6-9AF3CD9C6422}"/>
            </c:ext>
          </c:extLst>
        </c:ser>
        <c:ser>
          <c:idx val="2"/>
          <c:order val="2"/>
          <c:tx>
            <c:strRef>
              <c:f>Sheet1!$D$1</c:f>
              <c:strCache>
                <c:ptCount val="1"/>
                <c:pt idx="0">
                  <c:v>Chronic Glomerulonephritis</c:v>
                </c:pt>
              </c:strCache>
            </c:strRef>
          </c:tx>
          <c:spPr>
            <a:solidFill>
              <a:schemeClr val="accent3">
                <a:lumMod val="50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l-G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Overall Population (N = 4304)</c:v>
                </c:pt>
                <c:pt idx="1">
                  <c:v>T2D (N = 2906)</c:v>
                </c:pt>
                <c:pt idx="2">
                  <c:v>No Diabetes (N = 1398)</c:v>
                </c:pt>
              </c:strCache>
            </c:strRef>
          </c:cat>
          <c:val>
            <c:numRef>
              <c:f>Sheet1!$D$2:$D$4</c:f>
              <c:numCache>
                <c:formatCode>General</c:formatCode>
                <c:ptCount val="3"/>
                <c:pt idx="0">
                  <c:v>0.161</c:v>
                </c:pt>
                <c:pt idx="1">
                  <c:v>3.3000000000000002E-2</c:v>
                </c:pt>
                <c:pt idx="2">
                  <c:v>0.42799999999999999</c:v>
                </c:pt>
              </c:numCache>
            </c:numRef>
          </c:val>
          <c:extLst xmlns:c16r2="http://schemas.microsoft.com/office/drawing/2015/06/chart">
            <c:ext xmlns:c16="http://schemas.microsoft.com/office/drawing/2014/chart" uri="{C3380CC4-5D6E-409C-BE32-E72D297353CC}">
              <c16:uniqueId val="{00000002-65A6-43EF-91E6-9AF3CD9C6422}"/>
            </c:ext>
          </c:extLst>
        </c:ser>
        <c:ser>
          <c:idx val="3"/>
          <c:order val="3"/>
          <c:tx>
            <c:strRef>
              <c:f>Sheet1!$E$1</c:f>
              <c:strCache>
                <c:ptCount val="1"/>
                <c:pt idx="0">
                  <c:v>Chronic Pyelonephritis</c:v>
                </c:pt>
              </c:strCache>
            </c:strRef>
          </c:tx>
          <c:spPr>
            <a:solidFill>
              <a:schemeClr val="accent5">
                <a:lumMod val="50000"/>
              </a:schemeClr>
            </a:solidFill>
            <a:ln>
              <a:noFill/>
            </a:ln>
            <a:effectLst/>
          </c:spPr>
          <c:invertIfNegative val="0"/>
          <c:cat>
            <c:strRef>
              <c:f>Sheet1!$A$2:$A$4</c:f>
              <c:strCache>
                <c:ptCount val="3"/>
                <c:pt idx="0">
                  <c:v>Overall Population (N = 4304)</c:v>
                </c:pt>
                <c:pt idx="1">
                  <c:v>T2D (N = 2906)</c:v>
                </c:pt>
                <c:pt idx="2">
                  <c:v>No Diabetes (N = 1398)</c:v>
                </c:pt>
              </c:strCache>
            </c:strRef>
          </c:cat>
          <c:val>
            <c:numRef>
              <c:f>Sheet1!$E$2:$E$4</c:f>
              <c:numCache>
                <c:formatCode>General</c:formatCode>
                <c:ptCount val="3"/>
                <c:pt idx="0">
                  <c:v>1.6E-2</c:v>
                </c:pt>
                <c:pt idx="1">
                  <c:v>4.0000000000000001E-3</c:v>
                </c:pt>
                <c:pt idx="2">
                  <c:v>4.1000000000000002E-2</c:v>
                </c:pt>
              </c:numCache>
            </c:numRef>
          </c:val>
          <c:extLst xmlns:c16r2="http://schemas.microsoft.com/office/drawing/2015/06/chart">
            <c:ext xmlns:c16="http://schemas.microsoft.com/office/drawing/2014/chart" uri="{C3380CC4-5D6E-409C-BE32-E72D297353CC}">
              <c16:uniqueId val="{00000003-65A6-43EF-91E6-9AF3CD9C6422}"/>
            </c:ext>
          </c:extLst>
        </c:ser>
        <c:ser>
          <c:idx val="4"/>
          <c:order val="4"/>
          <c:tx>
            <c:strRef>
              <c:f>Sheet1!$F$1</c:f>
              <c:strCache>
                <c:ptCount val="1"/>
                <c:pt idx="0">
                  <c:v>Chronic Interstitial Nephritis</c:v>
                </c:pt>
              </c:strCache>
            </c:strRef>
          </c:tx>
          <c:spPr>
            <a:solidFill>
              <a:schemeClr val="accent5"/>
            </a:solidFill>
            <a:ln>
              <a:noFill/>
            </a:ln>
            <a:effectLst/>
          </c:spPr>
          <c:invertIfNegative val="0"/>
          <c:cat>
            <c:strRef>
              <c:f>Sheet1!$A$2:$A$4</c:f>
              <c:strCache>
                <c:ptCount val="3"/>
                <c:pt idx="0">
                  <c:v>Overall Population (N = 4304)</c:v>
                </c:pt>
                <c:pt idx="1">
                  <c:v>T2D (N = 2906)</c:v>
                </c:pt>
                <c:pt idx="2">
                  <c:v>No Diabetes (N = 1398)</c:v>
                </c:pt>
              </c:strCache>
            </c:strRef>
          </c:cat>
          <c:val>
            <c:numRef>
              <c:f>Sheet1!$F$2:$F$4</c:f>
              <c:numCache>
                <c:formatCode>General</c:formatCode>
                <c:ptCount val="3"/>
                <c:pt idx="0">
                  <c:v>1.2E-2</c:v>
                </c:pt>
                <c:pt idx="1">
                  <c:v>4.0000000000000001E-3</c:v>
                </c:pt>
                <c:pt idx="2">
                  <c:v>2.9000000000000001E-2</c:v>
                </c:pt>
              </c:numCache>
            </c:numRef>
          </c:val>
          <c:extLst xmlns:c16r2="http://schemas.microsoft.com/office/drawing/2015/06/chart">
            <c:ext xmlns:c16="http://schemas.microsoft.com/office/drawing/2014/chart" uri="{C3380CC4-5D6E-409C-BE32-E72D297353CC}">
              <c16:uniqueId val="{00000004-65A6-43EF-91E6-9AF3CD9C6422}"/>
            </c:ext>
          </c:extLst>
        </c:ser>
        <c:ser>
          <c:idx val="5"/>
          <c:order val="5"/>
          <c:tx>
            <c:strRef>
              <c:f>Sheet1!$G$1</c:f>
              <c:strCache>
                <c:ptCount val="1"/>
                <c:pt idx="0">
                  <c:v>Obstructive Nephropathy</c:v>
                </c:pt>
              </c:strCache>
            </c:strRef>
          </c:tx>
          <c:spPr>
            <a:solidFill>
              <a:schemeClr val="accent6"/>
            </a:solidFill>
            <a:ln>
              <a:noFill/>
            </a:ln>
            <a:effectLst/>
          </c:spPr>
          <c:invertIfNegative val="0"/>
          <c:cat>
            <c:strRef>
              <c:f>Sheet1!$A$2:$A$4</c:f>
              <c:strCache>
                <c:ptCount val="3"/>
                <c:pt idx="0">
                  <c:v>Overall Population (N = 4304)</c:v>
                </c:pt>
                <c:pt idx="1">
                  <c:v>T2D (N = 2906)</c:v>
                </c:pt>
                <c:pt idx="2">
                  <c:v>No Diabetes (N = 1398)</c:v>
                </c:pt>
              </c:strCache>
            </c:strRef>
          </c:cat>
          <c:val>
            <c:numRef>
              <c:f>Sheet1!$G$2:$G$4</c:f>
              <c:numCache>
                <c:formatCode>General</c:formatCode>
                <c:ptCount val="3"/>
                <c:pt idx="0">
                  <c:v>6.0000000000000001E-3</c:v>
                </c:pt>
                <c:pt idx="1">
                  <c:v>2E-3</c:v>
                </c:pt>
                <c:pt idx="2">
                  <c:v>1.4E-2</c:v>
                </c:pt>
              </c:numCache>
            </c:numRef>
          </c:val>
          <c:extLst xmlns:c16r2="http://schemas.microsoft.com/office/drawing/2015/06/chart">
            <c:ext xmlns:c16="http://schemas.microsoft.com/office/drawing/2014/chart" uri="{C3380CC4-5D6E-409C-BE32-E72D297353CC}">
              <c16:uniqueId val="{00000005-65A6-43EF-91E6-9AF3CD9C6422}"/>
            </c:ext>
          </c:extLst>
        </c:ser>
        <c:ser>
          <c:idx val="6"/>
          <c:order val="6"/>
          <c:tx>
            <c:strRef>
              <c:f>Sheet1!$H$1</c:f>
              <c:strCache>
                <c:ptCount val="1"/>
                <c:pt idx="0">
                  <c:v>Renal Artery Stenosis</c:v>
                </c:pt>
              </c:strCache>
            </c:strRef>
          </c:tx>
          <c:spPr>
            <a:solidFill>
              <a:schemeClr val="accent6">
                <a:lumMod val="50000"/>
              </a:schemeClr>
            </a:solidFill>
            <a:ln>
              <a:noFill/>
            </a:ln>
            <a:effectLst/>
          </c:spPr>
          <c:invertIfNegative val="0"/>
          <c:cat>
            <c:strRef>
              <c:f>Sheet1!$A$2:$A$4</c:f>
              <c:strCache>
                <c:ptCount val="3"/>
                <c:pt idx="0">
                  <c:v>Overall Population (N = 4304)</c:v>
                </c:pt>
                <c:pt idx="1">
                  <c:v>T2D (N = 2906)</c:v>
                </c:pt>
                <c:pt idx="2">
                  <c:v>No Diabetes (N = 1398)</c:v>
                </c:pt>
              </c:strCache>
            </c:strRef>
          </c:cat>
          <c:val>
            <c:numRef>
              <c:f>Sheet1!$H$2:$H$4</c:f>
              <c:numCache>
                <c:formatCode>General</c:formatCode>
                <c:ptCount val="3"/>
                <c:pt idx="0">
                  <c:v>2E-3</c:v>
                </c:pt>
                <c:pt idx="1">
                  <c:v>1E-3</c:v>
                </c:pt>
                <c:pt idx="2">
                  <c:v>5.0000000000000001E-3</c:v>
                </c:pt>
              </c:numCache>
            </c:numRef>
          </c:val>
          <c:extLst xmlns:c16r2="http://schemas.microsoft.com/office/drawing/2015/06/chart">
            <c:ext xmlns:c16="http://schemas.microsoft.com/office/drawing/2014/chart" uri="{C3380CC4-5D6E-409C-BE32-E72D297353CC}">
              <c16:uniqueId val="{00000006-65A6-43EF-91E6-9AF3CD9C6422}"/>
            </c:ext>
          </c:extLst>
        </c:ser>
        <c:ser>
          <c:idx val="7"/>
          <c:order val="7"/>
          <c:tx>
            <c:strRef>
              <c:f>Sheet1!$I$1</c:f>
              <c:strCache>
                <c:ptCount val="1"/>
                <c:pt idx="0">
                  <c:v>Unknown</c:v>
                </c:pt>
              </c:strCache>
            </c:strRef>
          </c:tx>
          <c:spPr>
            <a:solidFill>
              <a:schemeClr val="accent2">
                <a:lumMod val="60000"/>
              </a:schemeClr>
            </a:solidFill>
            <a:ln>
              <a:noFill/>
            </a:ln>
            <a:effectLst/>
          </c:spPr>
          <c:invertIfNegative val="0"/>
          <c:cat>
            <c:strRef>
              <c:f>Sheet1!$A$2:$A$4</c:f>
              <c:strCache>
                <c:ptCount val="3"/>
                <c:pt idx="0">
                  <c:v>Overall Population (N = 4304)</c:v>
                </c:pt>
                <c:pt idx="1">
                  <c:v>T2D (N = 2906)</c:v>
                </c:pt>
                <c:pt idx="2">
                  <c:v>No Diabetes (N = 1398)</c:v>
                </c:pt>
              </c:strCache>
            </c:strRef>
          </c:cat>
          <c:val>
            <c:numRef>
              <c:f>Sheet1!$I$2:$I$4</c:f>
              <c:numCache>
                <c:formatCode>General</c:formatCode>
                <c:ptCount val="3"/>
                <c:pt idx="0">
                  <c:v>0.05</c:v>
                </c:pt>
                <c:pt idx="1">
                  <c:v>1.6E-2</c:v>
                </c:pt>
                <c:pt idx="2">
                  <c:v>0.11899999999999999</c:v>
                </c:pt>
              </c:numCache>
            </c:numRef>
          </c:val>
          <c:extLst xmlns:c16r2="http://schemas.microsoft.com/office/drawing/2015/06/chart">
            <c:ext xmlns:c16="http://schemas.microsoft.com/office/drawing/2014/chart" uri="{C3380CC4-5D6E-409C-BE32-E72D297353CC}">
              <c16:uniqueId val="{00000007-65A6-43EF-91E6-9AF3CD9C6422}"/>
            </c:ext>
          </c:extLst>
        </c:ser>
        <c:ser>
          <c:idx val="8"/>
          <c:order val="8"/>
          <c:tx>
            <c:strRef>
              <c:f>Sheet1!$J$1</c:f>
              <c:strCache>
                <c:ptCount val="1"/>
                <c:pt idx="0">
                  <c:v>Other</c:v>
                </c:pt>
              </c:strCache>
            </c:strRef>
          </c:tx>
          <c:spPr>
            <a:solidFill>
              <a:schemeClr val="accent3"/>
            </a:solidFill>
            <a:ln>
              <a:noFill/>
            </a:ln>
            <a:effectLst/>
          </c:spPr>
          <c:invertIfNegative val="0"/>
          <c:cat>
            <c:strRef>
              <c:f>Sheet1!$A$2:$A$4</c:f>
              <c:strCache>
                <c:ptCount val="3"/>
                <c:pt idx="0">
                  <c:v>Overall Population (N = 4304)</c:v>
                </c:pt>
                <c:pt idx="1">
                  <c:v>T2D (N = 2906)</c:v>
                </c:pt>
                <c:pt idx="2">
                  <c:v>No Diabetes (N = 1398)</c:v>
                </c:pt>
              </c:strCache>
            </c:strRef>
          </c:cat>
          <c:val>
            <c:numRef>
              <c:f>Sheet1!$J$2:$J$4</c:f>
              <c:numCache>
                <c:formatCode>General</c:formatCode>
                <c:ptCount val="3"/>
                <c:pt idx="0">
                  <c:v>0.01</c:v>
                </c:pt>
                <c:pt idx="1">
                  <c:v>7.0000000000000001E-3</c:v>
                </c:pt>
                <c:pt idx="2">
                  <c:v>1.6E-2</c:v>
                </c:pt>
              </c:numCache>
            </c:numRef>
          </c:val>
          <c:extLst xmlns:c16r2="http://schemas.microsoft.com/office/drawing/2015/06/chart">
            <c:ext xmlns:c16="http://schemas.microsoft.com/office/drawing/2014/chart" uri="{C3380CC4-5D6E-409C-BE32-E72D297353CC}">
              <c16:uniqueId val="{00000008-65A6-43EF-91E6-9AF3CD9C6422}"/>
            </c:ext>
          </c:extLst>
        </c:ser>
        <c:dLbls>
          <c:showLegendKey val="0"/>
          <c:showVal val="0"/>
          <c:showCatName val="0"/>
          <c:showSerName val="0"/>
          <c:showPercent val="0"/>
          <c:showBubbleSize val="0"/>
        </c:dLbls>
        <c:gapWidth val="270"/>
        <c:overlap val="100"/>
        <c:axId val="388000384"/>
        <c:axId val="388002176"/>
      </c:barChart>
      <c:catAx>
        <c:axId val="388000384"/>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l-GR"/>
          </a:p>
        </c:txPr>
        <c:crossAx val="388002176"/>
        <c:crosses val="autoZero"/>
        <c:auto val="1"/>
        <c:lblAlgn val="ctr"/>
        <c:lblOffset val="100"/>
        <c:noMultiLvlLbl val="0"/>
      </c:catAx>
      <c:valAx>
        <c:axId val="388002176"/>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b="1">
                    <a:solidFill>
                      <a:schemeClr val="tx1"/>
                    </a:solidFill>
                  </a:rPr>
                  <a:t>Investigator-</a:t>
                </a:r>
                <a:r>
                  <a:rPr lang="en-US" b="1" baseline="0">
                    <a:solidFill>
                      <a:schemeClr val="tx1"/>
                    </a:solidFill>
                  </a:rPr>
                  <a:t>Reported Etiology of CKD (%)</a:t>
                </a:r>
                <a:endParaRPr lang="en-US" b="1">
                  <a:solidFill>
                    <a:schemeClr val="tx1"/>
                  </a:solidFill>
                </a:endParaRPr>
              </a:p>
            </c:rich>
          </c:tx>
          <c:layout>
            <c:manualLayout>
              <c:xMode val="edge"/>
              <c:yMode val="edge"/>
              <c:x val="1.2055135844505923E-2"/>
              <c:y val="0.26219612043212526"/>
            </c:manualLayout>
          </c:layout>
          <c:overlay val="0"/>
          <c:spPr>
            <a:noFill/>
            <a:ln>
              <a:noFill/>
            </a:ln>
            <a:effectLst/>
          </c:spPr>
        </c:title>
        <c:numFmt formatCode="0%"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88000384"/>
        <c:crosses val="autoZero"/>
        <c:crossBetween val="between"/>
        <c:majorUnit val="0.2"/>
      </c:valAx>
      <c:spPr>
        <a:noFill/>
        <a:ln>
          <a:noFill/>
        </a:ln>
        <a:effectLst/>
      </c:spPr>
    </c:plotArea>
    <c:legend>
      <c:legendPos val="b"/>
      <c:layout>
        <c:manualLayout>
          <c:xMode val="edge"/>
          <c:yMode val="edge"/>
          <c:x val="0.42380400085124492"/>
          <c:y val="1.4968662888805571E-2"/>
          <c:w val="0.57468920692345893"/>
          <c:h val="9.67369240339731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
          <c:w val="0.93290480898662231"/>
          <c:h val="0.91215149162692688"/>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a:noFill/>
              </a:ln>
            </c:spPr>
          </c:marker>
          <c:dPt>
            <c:idx val="13"/>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1-2F65-2448-A228-08FD310F8B21}"/>
              </c:ext>
            </c:extLst>
          </c:dPt>
          <c:dPt>
            <c:idx val="14"/>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2-2F65-2448-A228-08FD310F8B21}"/>
              </c:ext>
            </c:extLst>
          </c:dPt>
          <c:dPt>
            <c:idx val="15"/>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3-2F65-2448-A228-08FD310F8B21}"/>
              </c:ext>
            </c:extLst>
          </c:dPt>
          <c:errBars>
            <c:errDir val="x"/>
            <c:errBarType val="both"/>
            <c:errValType val="cust"/>
            <c:noEndCap val="0"/>
            <c:plus>
              <c:numRef>
                <c:f>Sheet1!$G$4:$G$21</c:f>
                <c:numCache>
                  <c:formatCode>General</c:formatCode>
                  <c:ptCount val="18"/>
                  <c:pt idx="0">
                    <c:v>0.25</c:v>
                  </c:pt>
                  <c:pt idx="1">
                    <c:v>0.4</c:v>
                  </c:pt>
                  <c:pt idx="3">
                    <c:v>0.29000000000000004</c:v>
                  </c:pt>
                  <c:pt idx="4">
                    <c:v>0.29999999999999993</c:v>
                  </c:pt>
                  <c:pt idx="6">
                    <c:v>0.36</c:v>
                  </c:pt>
                  <c:pt idx="7">
                    <c:v>0.25</c:v>
                  </c:pt>
                  <c:pt idx="9">
                    <c:v>0.41000000000000003</c:v>
                  </c:pt>
                  <c:pt idx="10">
                    <c:v>0.24</c:v>
                  </c:pt>
                  <c:pt idx="12">
                    <c:v>0.19000000000000006</c:v>
                  </c:pt>
                </c:numCache>
              </c:numRef>
            </c:plus>
            <c:minus>
              <c:numRef>
                <c:f>Sheet1!$H$4:$H$21</c:f>
                <c:numCache>
                  <c:formatCode>General</c:formatCode>
                  <c:ptCount val="18"/>
                  <c:pt idx="0">
                    <c:v>0.17999999999999994</c:v>
                  </c:pt>
                  <c:pt idx="1">
                    <c:v>0.24000000000000005</c:v>
                  </c:pt>
                  <c:pt idx="3">
                    <c:v>0.19999999999999996</c:v>
                  </c:pt>
                  <c:pt idx="4">
                    <c:v>0.21000000000000008</c:v>
                  </c:pt>
                  <c:pt idx="6">
                    <c:v>0.24000000000000005</c:v>
                  </c:pt>
                  <c:pt idx="7">
                    <c:v>0.18000000000000005</c:v>
                  </c:pt>
                  <c:pt idx="9">
                    <c:v>0.23000000000000004</c:v>
                  </c:pt>
                  <c:pt idx="10">
                    <c:v>0.17999999999999994</c:v>
                  </c:pt>
                  <c:pt idx="12">
                    <c:v>0.15999999999999992</c:v>
                  </c:pt>
                </c:numCache>
              </c:numRef>
            </c:minus>
            <c:spPr>
              <a:ln w="15875"/>
            </c:spPr>
          </c:errBars>
          <c:xVal>
            <c:numRef>
              <c:f>Sheet1!$D$4:$D$21</c:f>
              <c:numCache>
                <c:formatCode>0.00</c:formatCode>
                <c:ptCount val="18"/>
                <c:pt idx="0">
                  <c:v>0.7</c:v>
                </c:pt>
                <c:pt idx="1">
                  <c:v>0.65</c:v>
                </c:pt>
                <c:pt idx="3">
                  <c:v>0.69</c:v>
                </c:pt>
                <c:pt idx="4">
                  <c:v>0.68</c:v>
                </c:pt>
                <c:pt idx="6">
                  <c:v>0.67</c:v>
                </c:pt>
                <c:pt idx="7">
                  <c:v>0.68</c:v>
                </c:pt>
                <c:pt idx="9">
                  <c:v>0.52</c:v>
                </c:pt>
                <c:pt idx="10">
                  <c:v>0.74</c:v>
                </c:pt>
                <c:pt idx="12">
                  <c:v>0.69</c:v>
                </c:pt>
                <c:pt idx="13">
                  <c:v>0.1</c:v>
                </c:pt>
                <c:pt idx="14">
                  <c:v>0.5</c:v>
                </c:pt>
                <c:pt idx="15">
                  <c:v>2</c:v>
                </c:pt>
              </c:numCache>
            </c:numRef>
          </c:xVal>
          <c:yVal>
            <c:numRef>
              <c:f>Sheet1!$C$4:$C$21</c:f>
              <c:numCache>
                <c:formatCode>General</c:formatCode>
                <c:ptCount val="18"/>
                <c:pt idx="0">
                  <c:v>1</c:v>
                </c:pt>
                <c:pt idx="1">
                  <c:v>2</c:v>
                </c:pt>
                <c:pt idx="2">
                  <c:v>3</c:v>
                </c:pt>
                <c:pt idx="3">
                  <c:v>4</c:v>
                </c:pt>
                <c:pt idx="4">
                  <c:v>5</c:v>
                </c:pt>
                <c:pt idx="5">
                  <c:v>6</c:v>
                </c:pt>
                <c:pt idx="6">
                  <c:v>7</c:v>
                </c:pt>
                <c:pt idx="7">
                  <c:v>8</c:v>
                </c:pt>
                <c:pt idx="8">
                  <c:v>9</c:v>
                </c:pt>
                <c:pt idx="9">
                  <c:v>10</c:v>
                </c:pt>
                <c:pt idx="10">
                  <c:v>11</c:v>
                </c:pt>
                <c:pt idx="11">
                  <c:v>12</c:v>
                </c:pt>
                <c:pt idx="12">
                  <c:v>13</c:v>
                </c:pt>
                <c:pt idx="13">
                  <c:v>0</c:v>
                </c:pt>
                <c:pt idx="14">
                  <c:v>0</c:v>
                </c:pt>
                <c:pt idx="15">
                  <c:v>0</c:v>
                </c:pt>
              </c:numCache>
            </c:numRef>
          </c:yVal>
          <c:smooth val="0"/>
          <c:extLst xmlns:c16r2="http://schemas.microsoft.com/office/drawing/2015/06/chart">
            <c:ext xmlns:c16="http://schemas.microsoft.com/office/drawing/2014/chart" uri="{C3380CC4-5D6E-409C-BE32-E72D297353CC}">
              <c16:uniqueId val="{00000000-B512-438A-B40C-B8761DABB78D}"/>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B512-438A-B40C-B8761DABB78D}"/>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B512-438A-B40C-B8761DABB78D}"/>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B512-438A-B40C-B8761DABB78D}"/>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B512-438A-B40C-B8761DABB78D}"/>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B512-438A-B40C-B8761DABB78D}"/>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B512-438A-B40C-B8761DABB78D}"/>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B512-438A-B40C-B8761DABB78D}"/>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B512-438A-B40C-B8761DABB78D}"/>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B512-438A-B40C-B8761DABB78D}"/>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B512-438A-B40C-B8761DABB78D}"/>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B512-438A-B40C-B8761DABB78D}"/>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B512-438A-B40C-B8761DABB78D}"/>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B512-438A-B40C-B8761DABB78D}"/>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B512-438A-B40C-B8761DABB78D}"/>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B512-438A-B40C-B8761DABB78D}"/>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B512-438A-B40C-B8761DABB78D}"/>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{00D0B37A-ABEB-4A91-B910-BEAFE4CC7DD6}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1-B512-438A-B40C-B8761DABB78D}"/>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{44278828-84BA-470A-8027-36BAF5FAD7E9}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2-B512-438A-B40C-B8761DABB78D}"/>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{8A666EDB-9816-43FF-ADB8-D6703C576FB7}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3-B512-438A-B40C-B8761DABB78D}"/>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{54DE29BF-29D9-4186-B448-06CF4FB61069}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B512-438A-B40C-B8761DABB78D}"/>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{E8B4FC4B-0890-41FF-936B-2D5B8596A071}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B512-438A-B40C-B8761DABB78D}"/>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{75F5F3B2-06A9-4CC1-BDE3-BB601BA3FA6C}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6-B512-438A-B40C-B8761DABB78D}"/>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{DFD85BD7-42CC-4C9F-91D6-9DE4B4A7BB64}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7-B512-438A-B40C-B8761DABB78D}"/>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{123BC1B3-0506-47EB-967A-F27784D5E21F}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B512-438A-B40C-B8761DABB78D}"/>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19-B512-438A-B40C-B8761DABB78D}"/>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B512-438A-B40C-B8761DABB78D}"/>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B512-438A-B40C-B8761DABB78D}"/>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C-B512-438A-B40C-B8761DABB78D}"/>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B512-438A-B40C-B8761DABB78D}"/>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B512-438A-B40C-B8761DABB78D}"/>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B512-438A-B40C-B8761DABB78D}"/>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B512-438A-B40C-B8761DABB78D}"/>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B512-438A-B40C-B8761DABB78D}"/>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B512-438A-B40C-B8761DABB78D}"/>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B512-438A-B40C-B8761DABB78D}"/>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B512-438A-B40C-B8761DABB78D}"/>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B512-438A-B40C-B8761DABB78D}"/>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B512-438A-B40C-B8761DABB78D}"/>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B512-438A-B40C-B8761DABB78D}"/>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B512-438A-B40C-B8761DABB78D}"/>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B512-438A-B40C-B8761DABB78D}"/>
                </c:ext>
              </c:extLst>
            </c:dLbl>
            <c:dLbl>
              <c:idx val="16"/>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{FF8E7634-857D-4D70-9C89-CA03A5AD5F64}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A-B512-438A-B40C-B8761DABB78D}"/>
                </c:ext>
              </c:extLst>
            </c:dLbl>
            <c:dLbl>
              <c:idx val="17"/>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{73173B93-AB24-462A-9FE5-CEC789031E41}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B-B512-438A-B40C-B8761DABB78D}"/>
                </c:ext>
              </c:extLst>
            </c:dLbl>
            <c:dLbl>
              <c:idx val="18"/>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{626C8972-EB07-4BCC-A3D2-FEDA0E1CF134}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C-B512-438A-B40C-B8761DABB78D}"/>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{D3DC3FCA-B414-4970-B1C4-92940911F505}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B512-438A-B40C-B8761DABB78D}"/>
                </c:ext>
              </c:extLst>
            </c:dLbl>
            <c:dLbl>
              <c:idx val="20"/>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{AA7BA253-E6E3-49F4-8744-5755A63D7E13}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E-B512-438A-B40C-B8761DABB78D}"/>
                </c:ext>
              </c:extLst>
            </c:dLbl>
            <c:dLbl>
              <c:idx val="21"/>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{C2757704-B2AC-4E1E-B860-2B0E9FD6729D}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F-B512-438A-B40C-B8761DABB78D}"/>
                </c:ext>
              </c:extLst>
            </c:dLbl>
            <c:dLbl>
              <c:idx val="22"/>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{27028EE0-F1A5-45EF-8376-41DC40F1F298}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0-B512-438A-B40C-B8761DABB78D}"/>
                </c:ext>
              </c:extLst>
            </c:dLbl>
            <c:dLbl>
              <c:idx val="23"/>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{3A2C4050-CA43-4466-AAFE-65CFC5FFD1F4}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B512-438A-B40C-B8761DABB78D}"/>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32-B512-438A-B40C-B8761DABB78D}"/>
            </c:ext>
          </c:extLst>
        </c:ser>
        <c:dLbls>
          <c:showLegendKey val="0"/>
          <c:showVal val="0"/>
          <c:showCatName val="0"/>
          <c:showSerName val="0"/>
          <c:showPercent val="0"/>
          <c:showBubbleSize val="0"/>
        </c:dLbls>
        <c:axId val="386847104"/>
        <c:axId val="386848640"/>
      </c:scatterChart>
      <c:valAx>
        <c:axId val="386847104"/>
        <c:scaling>
          <c:logBase val="5"/>
          <c:orientation val="minMax"/>
          <c:max val="2"/>
          <c:min val="0.1"/>
        </c:scaling>
        <c:delete val="0"/>
        <c:axPos val="b"/>
        <c:numFmt formatCode="0.0" sourceLinked="0"/>
        <c:majorTickMark val="none"/>
        <c:minorTickMark val="none"/>
        <c:tickLblPos val="none"/>
        <c:spPr>
          <a:ln w="12700">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386848640"/>
        <c:crosses val="autoZero"/>
        <c:crossBetween val="midCat"/>
      </c:valAx>
      <c:valAx>
        <c:axId val="386848640"/>
        <c:scaling>
          <c:orientation val="minMax"/>
          <c:max val="14"/>
          <c:min val="0"/>
        </c:scaling>
        <c:delete val="0"/>
        <c:axPos val="l"/>
        <c:numFmt formatCode="General" sourceLinked="1"/>
        <c:majorTickMark val="none"/>
        <c:minorTickMark val="none"/>
        <c:tickLblPos val="none"/>
        <c:spPr>
          <a:ln w="12700">
            <a:solidFill>
              <a:schemeClr val="tx1"/>
            </a:solidFill>
          </a:ln>
        </c:spPr>
        <c:crossAx val="386847104"/>
        <c:crossesAt val="1"/>
        <c:crossBetween val="midCat"/>
        <c:majorUnit val="1"/>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
          <c:w val="0.93290480898662231"/>
          <c:h val="0.91215149162692688"/>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a:noFill/>
              </a:ln>
            </c:spPr>
          </c:marker>
          <c:dPt>
            <c:idx val="13"/>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60A4-2B4F-9F8F-49004B2F3975}"/>
              </c:ext>
            </c:extLst>
          </c:dPt>
          <c:dPt>
            <c:idx val="14"/>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60A4-2B4F-9F8F-49004B2F3975}"/>
              </c:ext>
            </c:extLst>
          </c:dPt>
          <c:dPt>
            <c:idx val="15"/>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2-60A4-2B4F-9F8F-49004B2F3975}"/>
              </c:ext>
            </c:extLst>
          </c:dPt>
          <c:dPt>
            <c:idx val="17"/>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37-60A4-2B4F-9F8F-49004B2F3975}"/>
              </c:ext>
            </c:extLst>
          </c:dPt>
          <c:dPt>
            <c:idx val="18"/>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38-60A4-2B4F-9F8F-49004B2F3975}"/>
              </c:ext>
            </c:extLst>
          </c:dPt>
          <c:dPt>
            <c:idx val="19"/>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39-60A4-2B4F-9F8F-49004B2F3975}"/>
              </c:ext>
            </c:extLst>
          </c:dPt>
          <c:errBars>
            <c:errDir val="x"/>
            <c:errBarType val="both"/>
            <c:errValType val="cust"/>
            <c:noEndCap val="0"/>
            <c:plus>
              <c:numRef>
                <c:f>Sheet1!$G$4:$G$21</c:f>
                <c:numCache>
                  <c:formatCode>General</c:formatCode>
                  <c:ptCount val="18"/>
                  <c:pt idx="0">
                    <c:v>0.4</c:v>
                  </c:pt>
                  <c:pt idx="1">
                    <c:v>0.45000000000000007</c:v>
                  </c:pt>
                  <c:pt idx="2">
                    <c:v>0.40000000000000013</c:v>
                  </c:pt>
                  <c:pt idx="3">
                    <c:v>0.71</c:v>
                  </c:pt>
                  <c:pt idx="4">
                    <c:v>0</c:v>
                  </c:pt>
                  <c:pt idx="5">
                    <c:v>0.66</c:v>
                  </c:pt>
                  <c:pt idx="6">
                    <c:v>0.64999999999999991</c:v>
                  </c:pt>
                  <c:pt idx="7">
                    <c:v>0.85</c:v>
                  </c:pt>
                  <c:pt idx="8">
                    <c:v>0.26</c:v>
                  </c:pt>
                  <c:pt idx="9">
                    <c:v>0</c:v>
                  </c:pt>
                  <c:pt idx="10">
                    <c:v>0.26</c:v>
                  </c:pt>
                  <c:pt idx="11">
                    <c:v>0.39</c:v>
                  </c:pt>
                  <c:pt idx="12">
                    <c:v>0</c:v>
                  </c:pt>
                  <c:pt idx="13">
                    <c:v>0.27</c:v>
                  </c:pt>
                  <c:pt idx="14">
                    <c:v>0.34000000000000008</c:v>
                  </c:pt>
                  <c:pt idx="15">
                    <c:v>0</c:v>
                  </c:pt>
                  <c:pt idx="16">
                    <c:v>0.19000000000000006</c:v>
                  </c:pt>
                </c:numCache>
              </c:numRef>
            </c:plus>
            <c:minus>
              <c:numRef>
                <c:f>Sheet1!$H$4:$H$21</c:f>
                <c:numCache>
                  <c:formatCode>General</c:formatCode>
                  <c:ptCount val="18"/>
                  <c:pt idx="0">
                    <c:v>0.25000000000000006</c:v>
                  </c:pt>
                  <c:pt idx="1">
                    <c:v>0.27</c:v>
                  </c:pt>
                  <c:pt idx="2">
                    <c:v>0.25999999999999995</c:v>
                  </c:pt>
                  <c:pt idx="3">
                    <c:v>0.36</c:v>
                  </c:pt>
                  <c:pt idx="4">
                    <c:v>0</c:v>
                  </c:pt>
                  <c:pt idx="5">
                    <c:v>0.30999999999999994</c:v>
                  </c:pt>
                  <c:pt idx="6">
                    <c:v>0.35</c:v>
                  </c:pt>
                  <c:pt idx="7">
                    <c:v>0.24999999999999997</c:v>
                  </c:pt>
                  <c:pt idx="8">
                    <c:v>0.18999999999999995</c:v>
                  </c:pt>
                  <c:pt idx="9">
                    <c:v>0</c:v>
                  </c:pt>
                  <c:pt idx="10">
                    <c:v>0.17999999999999994</c:v>
                  </c:pt>
                  <c:pt idx="11">
                    <c:v>0.24000000000000005</c:v>
                  </c:pt>
                  <c:pt idx="12">
                    <c:v>0</c:v>
                  </c:pt>
                  <c:pt idx="13">
                    <c:v>0.19000000000000006</c:v>
                  </c:pt>
                  <c:pt idx="14">
                    <c:v>0.21999999999999997</c:v>
                  </c:pt>
                  <c:pt idx="15">
                    <c:v>0</c:v>
                  </c:pt>
                  <c:pt idx="16">
                    <c:v>0.15999999999999992</c:v>
                  </c:pt>
                </c:numCache>
              </c:numRef>
            </c:minus>
            <c:spPr>
              <a:ln w="15875"/>
            </c:spPr>
          </c:errBars>
          <c:xVal>
            <c:numRef>
              <c:f>Sheet1!$D$4:$D$23</c:f>
              <c:numCache>
                <c:formatCode>General</c:formatCode>
                <c:ptCount val="20"/>
                <c:pt idx="0">
                  <c:v>0.67</c:v>
                </c:pt>
                <c:pt idx="1">
                  <c:v>0.65</c:v>
                </c:pt>
                <c:pt idx="2">
                  <c:v>0.71</c:v>
                </c:pt>
                <c:pt idx="3">
                  <c:v>0.75</c:v>
                </c:pt>
                <c:pt idx="5">
                  <c:v>0.59</c:v>
                </c:pt>
                <c:pt idx="6">
                  <c:v>0.74</c:v>
                </c:pt>
                <c:pt idx="7">
                  <c:v>0.35</c:v>
                </c:pt>
                <c:pt idx="8">
                  <c:v>0.73</c:v>
                </c:pt>
                <c:pt idx="10">
                  <c:v>0.7</c:v>
                </c:pt>
                <c:pt idx="11">
                  <c:v>0.66</c:v>
                </c:pt>
                <c:pt idx="13">
                  <c:v>0.66</c:v>
                </c:pt>
                <c:pt idx="14">
                  <c:v>0.7</c:v>
                </c:pt>
                <c:pt idx="16">
                  <c:v>0.69</c:v>
                </c:pt>
                <c:pt idx="17" formatCode="0.00">
                  <c:v>0.1</c:v>
                </c:pt>
                <c:pt idx="18">
                  <c:v>0.5</c:v>
                </c:pt>
                <c:pt idx="19">
                  <c:v>2</c:v>
                </c:pt>
              </c:numCache>
            </c:numRef>
          </c:xVal>
          <c:yVal>
            <c:numRef>
              <c:f>Sheet1!$C$4:$C$23</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0</c:v>
                </c:pt>
                <c:pt idx="18">
                  <c:v>0</c:v>
                </c:pt>
                <c:pt idx="19">
                  <c:v>0</c:v>
                </c:pt>
              </c:numCache>
            </c:numRef>
          </c:yVal>
          <c:smooth val="0"/>
          <c:extLst xmlns:c16r2="http://schemas.microsoft.com/office/drawing/2015/06/chart">
            <c:ext xmlns:c16="http://schemas.microsoft.com/office/drawing/2014/chart" uri="{C3380CC4-5D6E-409C-BE32-E72D297353CC}">
              <c16:uniqueId val="{00000003-60A4-2B4F-9F8F-49004B2F3975}"/>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60A4-2B4F-9F8F-49004B2F397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60A4-2B4F-9F8F-49004B2F397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60A4-2B4F-9F8F-49004B2F397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60A4-2B4F-9F8F-49004B2F397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60A4-2B4F-9F8F-49004B2F397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60A4-2B4F-9F8F-49004B2F397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60A4-2B4F-9F8F-49004B2F397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60A4-2B4F-9F8F-49004B2F397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60A4-2B4F-9F8F-49004B2F397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60A4-2B4F-9F8F-49004B2F397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60A4-2B4F-9F8F-49004B2F397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60A4-2B4F-9F8F-49004B2F397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60A4-2B4F-9F8F-49004B2F397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60A4-2B4F-9F8F-49004B2F397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60A4-2B4F-9F8F-49004B2F397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60A4-2B4F-9F8F-49004B2F3975}"/>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{04913712-7575-41F4-93BB-A34B048D024C}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60A4-2B4F-9F8F-49004B2F3975}"/>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{C680F7E2-ED41-4E31-A2BE-BF77247E5019}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60A4-2B4F-9F8F-49004B2F3975}"/>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{E8F1B6B0-8776-48D6-A2C4-31676F7821DB}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6-60A4-2B4F-9F8F-49004B2F3975}"/>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{ABD0340F-96A5-4F01-BA6C-7744B003F77F}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7-60A4-2B4F-9F8F-49004B2F3975}"/>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{998D49E8-33BB-4455-84E8-F4391E138B4E}</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60A4-2B4F-9F8F-49004B2F3975}"/>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{6CC80843-2133-43E8-B17B-0B2E59882DB6}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60A4-2B4F-9F8F-49004B2F3975}"/>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{8EEA87EB-4E58-4BCA-AA2F-1197050B6109}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A-60A4-2B4F-9F8F-49004B2F3975}"/>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{E18BB2BD-B5C4-4E38-87FD-2E4C34F89DDF}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60A4-2B4F-9F8F-49004B2F3975}"/>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1C-60A4-2B4F-9F8F-49004B2F3975}"/>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60A4-2B4F-9F8F-49004B2F397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60A4-2B4F-9F8F-49004B2F397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60A4-2B4F-9F8F-49004B2F397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60A4-2B4F-9F8F-49004B2F397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60A4-2B4F-9F8F-49004B2F397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60A4-2B4F-9F8F-49004B2F397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60A4-2B4F-9F8F-49004B2F397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60A4-2B4F-9F8F-49004B2F397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60A4-2B4F-9F8F-49004B2F397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60A4-2B4F-9F8F-49004B2F397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60A4-2B4F-9F8F-49004B2F397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60A4-2B4F-9F8F-49004B2F397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60A4-2B4F-9F8F-49004B2F397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A-60A4-2B4F-9F8F-49004B2F397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B-60A4-2B4F-9F8F-49004B2F397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C-60A4-2B4F-9F8F-49004B2F3975}"/>
                </c:ext>
              </c:extLst>
            </c:dLbl>
            <c:dLbl>
              <c:idx val="16"/>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{E0A302DB-C903-4485-9472-D039078B2D7D}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60A4-2B4F-9F8F-49004B2F3975}"/>
                </c:ext>
              </c:extLst>
            </c:dLbl>
            <c:dLbl>
              <c:idx val="17"/>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{099250FD-3F27-491F-AACF-D64B231B69D1}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E-60A4-2B4F-9F8F-49004B2F3975}"/>
                </c:ext>
              </c:extLst>
            </c:dLbl>
            <c:dLbl>
              <c:idx val="18"/>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{3E29268E-FD2A-4B3E-B05C-755B79FED302}</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F-60A4-2B4F-9F8F-49004B2F3975}"/>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{37C22885-E5A2-4B15-A2D9-F6366BA10B0A}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0-60A4-2B4F-9F8F-49004B2F3975}"/>
                </c:ext>
              </c:extLst>
            </c:dLbl>
            <c:dLbl>
              <c:idx val="20"/>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{67B328B2-04DB-4D33-B2D1-BD9C2988A89C}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60A4-2B4F-9F8F-49004B2F3975}"/>
                </c:ext>
              </c:extLst>
            </c:dLbl>
            <c:dLbl>
              <c:idx val="21"/>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{D6EC94B3-A32D-4A1C-B593-E6E983803683}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2-60A4-2B4F-9F8F-49004B2F3975}"/>
                </c:ext>
              </c:extLst>
            </c:dLbl>
            <c:dLbl>
              <c:idx val="22"/>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{DE2CA40B-A448-4F30-BE73-D9B43186D95F}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3-60A4-2B4F-9F8F-49004B2F3975}"/>
                </c:ext>
              </c:extLst>
            </c:dLbl>
            <c:dLbl>
              <c:idx val="23"/>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{7C0C8B9B-6A6F-45AF-8A44-1C002E9F1E59}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4-60A4-2B4F-9F8F-49004B2F3975}"/>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35-60A4-2B4F-9F8F-49004B2F3975}"/>
            </c:ext>
          </c:extLst>
        </c:ser>
        <c:dLbls>
          <c:showLegendKey val="0"/>
          <c:showVal val="0"/>
          <c:showCatName val="0"/>
          <c:showSerName val="0"/>
          <c:showPercent val="0"/>
          <c:showBubbleSize val="0"/>
        </c:dLbls>
        <c:axId val="386423040"/>
        <c:axId val="386084864"/>
      </c:scatterChart>
      <c:valAx>
        <c:axId val="386423040"/>
        <c:scaling>
          <c:logBase val="5"/>
          <c:orientation val="minMax"/>
          <c:max val="2"/>
          <c:min val="0.1"/>
        </c:scaling>
        <c:delete val="0"/>
        <c:axPos val="b"/>
        <c:numFmt formatCode="0.0" sourceLinked="0"/>
        <c:majorTickMark val="none"/>
        <c:minorTickMark val="none"/>
        <c:tickLblPos val="none"/>
        <c:spPr>
          <a:ln w="12700">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386084864"/>
        <c:crosses val="autoZero"/>
        <c:crossBetween val="midCat"/>
      </c:valAx>
      <c:valAx>
        <c:axId val="386084864"/>
        <c:scaling>
          <c:orientation val="minMax"/>
          <c:max val="18"/>
          <c:min val="0"/>
        </c:scaling>
        <c:delete val="0"/>
        <c:axPos val="l"/>
        <c:numFmt formatCode="General" sourceLinked="1"/>
        <c:majorTickMark val="none"/>
        <c:minorTickMark val="none"/>
        <c:tickLblPos val="none"/>
        <c:spPr>
          <a:ln w="12700">
            <a:solidFill>
              <a:schemeClr val="tx1"/>
            </a:solidFill>
          </a:ln>
        </c:spPr>
        <c:crossAx val="386423040"/>
        <c:crossesAt val="1"/>
        <c:crossBetween val="midCat"/>
        <c:majorUnit val="1"/>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Dapagliflozin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l-G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≥40%</c:v>
                </c:pt>
                <c:pt idx="1">
                  <c:v>≥50%</c:v>
                </c:pt>
                <c:pt idx="2">
                  <c:v>≥57%</c:v>
                </c:pt>
              </c:strCache>
            </c:strRef>
          </c:cat>
          <c:val>
            <c:numRef>
              <c:f>Sheet1!$B$2:$B$4</c:f>
              <c:numCache>
                <c:formatCode>General</c:formatCode>
                <c:ptCount val="3"/>
                <c:pt idx="0">
                  <c:v>215</c:v>
                </c:pt>
                <c:pt idx="1">
                  <c:v>112</c:v>
                </c:pt>
                <c:pt idx="2">
                  <c:v>78</c:v>
                </c:pt>
              </c:numCache>
            </c:numRef>
          </c:val>
          <c:extLst xmlns:c16r2="http://schemas.microsoft.com/office/drawing/2015/06/chart">
            <c:ext xmlns:c16="http://schemas.microsoft.com/office/drawing/2014/chart" uri="{C3380CC4-5D6E-409C-BE32-E72D297353CC}">
              <c16:uniqueId val="{00000000-3B1D-45F4-A642-1069ACA3C302}"/>
            </c:ext>
          </c:extLst>
        </c:ser>
        <c:ser>
          <c:idx val="1"/>
          <c:order val="1"/>
          <c:tx>
            <c:strRef>
              <c:f>Sheet1!$C$1</c:f>
              <c:strCache>
                <c:ptCount val="1"/>
                <c:pt idx="0">
                  <c:v>Placebo</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l-G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≥40%</c:v>
                </c:pt>
                <c:pt idx="1">
                  <c:v>≥50%</c:v>
                </c:pt>
                <c:pt idx="2">
                  <c:v>≥57%</c:v>
                </c:pt>
              </c:strCache>
            </c:strRef>
          </c:cat>
          <c:val>
            <c:numRef>
              <c:f>Sheet1!$C$2:$C$4</c:f>
              <c:numCache>
                <c:formatCode>General</c:formatCode>
                <c:ptCount val="3"/>
                <c:pt idx="0">
                  <c:v>323</c:v>
                </c:pt>
                <c:pt idx="1">
                  <c:v>201</c:v>
                </c:pt>
                <c:pt idx="2">
                  <c:v>123</c:v>
                </c:pt>
              </c:numCache>
            </c:numRef>
          </c:val>
          <c:extLst xmlns:c16r2="http://schemas.microsoft.com/office/drawing/2015/06/chart">
            <c:ext xmlns:c16="http://schemas.microsoft.com/office/drawing/2014/chart" uri="{C3380CC4-5D6E-409C-BE32-E72D297353CC}">
              <c16:uniqueId val="{00000001-3B1D-45F4-A642-1069ACA3C302}"/>
            </c:ext>
          </c:extLst>
        </c:ser>
        <c:dLbls>
          <c:showLegendKey val="0"/>
          <c:showVal val="0"/>
          <c:showCatName val="0"/>
          <c:showSerName val="0"/>
          <c:showPercent val="0"/>
          <c:showBubbleSize val="0"/>
        </c:dLbls>
        <c:gapWidth val="219"/>
        <c:overlap val="-27"/>
        <c:axId val="385100416"/>
        <c:axId val="385102208"/>
      </c:barChart>
      <c:catAx>
        <c:axId val="385100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l-GR"/>
          </a:p>
        </c:txPr>
        <c:crossAx val="385102208"/>
        <c:crosses val="autoZero"/>
        <c:auto val="1"/>
        <c:lblAlgn val="ctr"/>
        <c:lblOffset val="100"/>
        <c:noMultiLvlLbl val="0"/>
      </c:catAx>
      <c:valAx>
        <c:axId val="385102208"/>
        <c:scaling>
          <c:orientation val="minMax"/>
        </c:scaling>
        <c:delete val="1"/>
        <c:axPos val="l"/>
        <c:majorGridlines>
          <c:spPr>
            <a:ln w="9525" cap="flat" cmpd="sng" algn="ctr">
              <a:noFill/>
              <a:round/>
            </a:ln>
            <a:effectLst/>
          </c:spPr>
        </c:majorGridlines>
        <c:numFmt formatCode="General" sourceLinked="1"/>
        <c:majorTickMark val="none"/>
        <c:minorTickMark val="none"/>
        <c:tickLblPos val="nextTo"/>
        <c:crossAx val="385100416"/>
        <c:crosses val="autoZero"/>
        <c:crossBetween val="between"/>
      </c:valAx>
      <c:spPr>
        <a:noFill/>
        <a:ln>
          <a:noFill/>
        </a:ln>
        <a:effectLst/>
      </c:spPr>
    </c:plotArea>
    <c:legend>
      <c:legendPos val="t"/>
      <c:layout>
        <c:manualLayout>
          <c:xMode val="edge"/>
          <c:yMode val="edge"/>
          <c:x val="0.23345550556180478"/>
          <c:y val="0"/>
          <c:w val="0.51721597300337452"/>
          <c:h val="9.4937664041994746E-2"/>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l-G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panose="020B0604020202020204" pitchFamily="34" charset="0"/>
          <a:cs typeface="Arial" panose="020B0604020202020204" pitchFamily="34" charset="0"/>
        </a:defRPr>
      </a:pPr>
      <a:endParaRPr lang="el-G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02680384709936"/>
          <c:y val="0.1895641281499138"/>
          <c:w val="0.71707832351060108"/>
          <c:h val="0.7169080720828261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xmlns:c16r2="http://schemas.microsoft.com/office/drawing/2015/06/chart">
              <c:ext xmlns:c16="http://schemas.microsoft.com/office/drawing/2014/chart" uri="{C3380CC4-5D6E-409C-BE32-E72D297353CC}">
                <c16:uniqueId val="{00000001-E2EE-4FA0-B38A-7B5C7C8C28BC}"/>
              </c:ext>
            </c:extLst>
          </c:dPt>
          <c:dPt>
            <c:idx val="1"/>
            <c:invertIfNegative val="0"/>
            <c:bubble3D val="0"/>
            <c:spPr>
              <a:solidFill>
                <a:schemeClr val="accent4"/>
              </a:solidFill>
              <a:ln>
                <a:solidFill>
                  <a:schemeClr val="accent4"/>
                </a:solidFill>
              </a:ln>
              <a:effectLst/>
            </c:spPr>
            <c:extLst xmlns:c16r2="http://schemas.microsoft.com/office/drawing/2015/06/chart">
              <c:ext xmlns:c16="http://schemas.microsoft.com/office/drawing/2014/chart" uri="{C3380CC4-5D6E-409C-BE32-E72D297353CC}">
                <c16:uniqueId val="{00000003-E2EE-4FA0-B38A-7B5C7C8C28BC}"/>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HF</c:v>
                </c:pt>
                <c:pt idx="1">
                  <c:v>No HF</c:v>
                </c:pt>
              </c:strCache>
            </c:strRef>
          </c:cat>
          <c:val>
            <c:numRef>
              <c:f>Sheet1!$B$2:$B$3</c:f>
              <c:numCache>
                <c:formatCode>0</c:formatCode>
                <c:ptCount val="2"/>
                <c:pt idx="0">
                  <c:v>22</c:v>
                </c:pt>
                <c:pt idx="1">
                  <c:v>8.6</c:v>
                </c:pt>
              </c:numCache>
            </c:numRef>
          </c:val>
          <c:extLst xmlns:c16r2="http://schemas.microsoft.com/office/drawing/2015/06/chart">
            <c:ext xmlns:c16="http://schemas.microsoft.com/office/drawing/2014/chart" uri="{C3380CC4-5D6E-409C-BE32-E72D297353CC}">
              <c16:uniqueId val="{00000004-E2EE-4FA0-B38A-7B5C7C8C28BC}"/>
            </c:ext>
          </c:extLst>
        </c:ser>
        <c:dLbls>
          <c:dLblPos val="outEnd"/>
          <c:showLegendKey val="0"/>
          <c:showVal val="1"/>
          <c:showCatName val="0"/>
          <c:showSerName val="0"/>
          <c:showPercent val="0"/>
          <c:showBubbleSize val="0"/>
        </c:dLbls>
        <c:gapWidth val="100"/>
        <c:overlap val="-20"/>
        <c:axId val="250759808"/>
        <c:axId val="250771712"/>
      </c:barChart>
      <c:catAx>
        <c:axId val="250759808"/>
        <c:scaling>
          <c:orientation val="minMax"/>
        </c:scaling>
        <c:delete val="0"/>
        <c:axPos val="b"/>
        <c:numFmt formatCode="#,##0.0" sourceLinked="0"/>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l-GR"/>
          </a:p>
        </c:txPr>
        <c:crossAx val="250771712"/>
        <c:crosses val="autoZero"/>
        <c:auto val="1"/>
        <c:lblAlgn val="ctr"/>
        <c:lblOffset val="100"/>
        <c:noMultiLvlLbl val="0"/>
      </c:catAx>
      <c:valAx>
        <c:axId val="250771712"/>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GB" sz="1400" b="1" dirty="0">
                    <a:solidFill>
                      <a:schemeClr val="tx1"/>
                    </a:solidFill>
                  </a:rPr>
                  <a:t>Prevalence</a:t>
                </a:r>
                <a:r>
                  <a:rPr lang="en-GB" sz="1400" b="1" baseline="0" dirty="0">
                    <a:solidFill>
                      <a:schemeClr val="tx1"/>
                    </a:solidFill>
                  </a:rPr>
                  <a:t> of rapid eGFR </a:t>
                </a:r>
                <a:br>
                  <a:rPr lang="en-GB" sz="1400" b="1" baseline="0" dirty="0">
                    <a:solidFill>
                      <a:schemeClr val="tx1"/>
                    </a:solidFill>
                  </a:rPr>
                </a:br>
                <a:r>
                  <a:rPr lang="en-GB" sz="1400" b="1" baseline="0" dirty="0">
                    <a:solidFill>
                      <a:schemeClr val="tx1"/>
                    </a:solidFill>
                  </a:rPr>
                  <a:t>decline </a:t>
                </a:r>
                <a:r>
                  <a:rPr lang="en-GB" sz="1400" b="1" dirty="0">
                    <a:solidFill>
                      <a:schemeClr val="tx1"/>
                    </a:solidFill>
                  </a:rPr>
                  <a:t>(%)</a:t>
                </a:r>
              </a:p>
            </c:rich>
          </c:tx>
          <c:layout>
            <c:manualLayout>
              <c:xMode val="edge"/>
              <c:yMode val="edge"/>
              <c:x val="4.0779257205976986E-4"/>
              <c:y val="0.23524416058659645"/>
            </c:manualLayout>
          </c:layout>
          <c:overlay val="0"/>
          <c:spPr>
            <a:noFill/>
            <a:ln>
              <a:noFill/>
            </a:ln>
            <a:effectLst/>
          </c:spPr>
        </c:title>
        <c:numFmt formatCode="0" sourceLinked="1"/>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250759808"/>
        <c:crosses val="autoZero"/>
        <c:crossBetween val="between"/>
      </c:valAx>
      <c:spPr>
        <a:noFill/>
        <a:ln w="12700">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
          <c:w val="0.93290480898662231"/>
          <c:h val="0.90682997496662543"/>
        </c:manualLayout>
      </c:layout>
      <c:scatterChart>
        <c:scatterStyle val="lineMarker"/>
        <c:varyColors val="0"/>
        <c:ser>
          <c:idx val="0"/>
          <c:order val="0"/>
          <c:tx>
            <c:strRef>
              <c:f>Sheet1!$D$2</c:f>
              <c:strCache>
                <c:ptCount val="1"/>
                <c:pt idx="0">
                  <c:v>r</c:v>
                </c:pt>
              </c:strCache>
            </c:strRef>
          </c:tx>
          <c:spPr>
            <a:ln w="28575">
              <a:noFill/>
            </a:ln>
          </c:spPr>
          <c:marker>
            <c:symbol val="square"/>
            <c:size val="8"/>
            <c:spPr>
              <a:solidFill>
                <a:schemeClr val="accent1"/>
              </a:solidFill>
              <a:ln>
                <a:noFill/>
              </a:ln>
            </c:spPr>
          </c:marker>
          <c:errBars>
            <c:errDir val="x"/>
            <c:errBarType val="both"/>
            <c:errValType val="cust"/>
            <c:noEndCap val="0"/>
            <c:plus>
              <c:numRef>
                <c:f>Sheet1!$G$3:$G$11</c:f>
                <c:numCache>
                  <c:formatCode>General</c:formatCode>
                  <c:ptCount val="9"/>
                  <c:pt idx="0">
                    <c:v>0.19000000000000006</c:v>
                  </c:pt>
                  <c:pt idx="1">
                    <c:v>0.21000000000000008</c:v>
                  </c:pt>
                  <c:pt idx="2">
                    <c:v>0.12</c:v>
                  </c:pt>
                  <c:pt idx="4">
                    <c:v>0.10999999999999999</c:v>
                  </c:pt>
                </c:numCache>
              </c:numRef>
            </c:plus>
            <c:minus>
              <c:numRef>
                <c:f>Sheet1!$H$3:$H$11</c:f>
                <c:numCache>
                  <c:formatCode>General</c:formatCode>
                  <c:ptCount val="9"/>
                  <c:pt idx="0">
                    <c:v>0.15999999999999992</c:v>
                  </c:pt>
                  <c:pt idx="1">
                    <c:v>0.15999999999999992</c:v>
                  </c:pt>
                  <c:pt idx="2">
                    <c:v>0.11000000000000004</c:v>
                  </c:pt>
                  <c:pt idx="4">
                    <c:v>9.9999999999999978E-2</c:v>
                  </c:pt>
                </c:numCache>
              </c:numRef>
            </c:minus>
            <c:spPr>
              <a:ln w="19050"/>
            </c:spPr>
          </c:errBars>
          <c:xVal>
            <c:numRef>
              <c:f>Sheet1!$D$3:$D$12</c:f>
              <c:numCache>
                <c:formatCode>0.00</c:formatCode>
                <c:ptCount val="10"/>
                <c:pt idx="0">
                  <c:v>0.69</c:v>
                </c:pt>
                <c:pt idx="1">
                  <c:v>0.71</c:v>
                </c:pt>
                <c:pt idx="2">
                  <c:v>0.56000000000000005</c:v>
                </c:pt>
                <c:pt idx="4">
                  <c:v>0.61</c:v>
                </c:pt>
              </c:numCache>
            </c:numRef>
          </c:xVal>
          <c:yVal>
            <c:numRef>
              <c:f>Sheet1!$C$3:$C$12</c:f>
              <c:numCache>
                <c:formatCode>General</c:formatCode>
                <c:ptCount val="10"/>
                <c:pt idx="0">
                  <c:v>1</c:v>
                </c:pt>
                <c:pt idx="1">
                  <c:v>2</c:v>
                </c:pt>
                <c:pt idx="2">
                  <c:v>3</c:v>
                </c:pt>
                <c:pt idx="3">
                  <c:v>4</c:v>
                </c:pt>
                <c:pt idx="4">
                  <c:v>5</c:v>
                </c:pt>
              </c:numCache>
            </c:numRef>
          </c:yVal>
          <c:smooth val="0"/>
          <c:extLst xmlns:c16r2="http://schemas.microsoft.com/office/drawing/2015/06/chart">
            <c:ext xmlns:c16="http://schemas.microsoft.com/office/drawing/2014/chart" uri="{C3380CC4-5D6E-409C-BE32-E72D297353CC}">
              <c16:uniqueId val="{00000000-06EB-410D-9A5C-547D757E6209}"/>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06EB-410D-9A5C-547D757E6209}"/>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06EB-410D-9A5C-547D757E6209}"/>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06EB-410D-9A5C-547D757E6209}"/>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06EB-410D-9A5C-547D757E6209}"/>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06EB-410D-9A5C-547D757E6209}"/>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06EB-410D-9A5C-547D757E6209}"/>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06EB-410D-9A5C-547D757E6209}"/>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06EB-410D-9A5C-547D757E6209}"/>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06EB-410D-9A5C-547D757E6209}"/>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06EB-410D-9A5C-547D757E6209}"/>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06EB-410D-9A5C-547D757E6209}"/>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06EB-410D-9A5C-547D757E6209}"/>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06EB-410D-9A5C-547D757E6209}"/>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06EB-410D-9A5C-547D757E6209}"/>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06EB-410D-9A5C-547D757E6209}"/>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06EB-410D-9A5C-547D757E6209}"/>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{05AD4FB9-50BD-498B-9A32-1CF9BC7BCF25}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1-06EB-410D-9A5C-547D757E6209}"/>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{7B3B60DC-200F-4BEE-80B1-743F7849ACDB}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2-06EB-410D-9A5C-547D757E6209}"/>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{47AD8A1E-BFB7-4AFA-A051-D014BBBCD108}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3-06EB-410D-9A5C-547D757E6209}"/>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{C07952D9-EBC0-4B5D-8E65-ADBA24C61A4A}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06EB-410D-9A5C-547D757E6209}"/>
                </c:ext>
              </c:extLst>
            </c:dLbl>
            <c:dLbl>
              <c:idx val="20"/>
              <c:tx>
                <c:strRef>
                  <c:f>Sheet1!$B$4</c:f>
                  <c:strCache>
                    <c:ptCount val="1"/>
                    <c:pt idx="0">
                      <c:v>Composite of CV Death and Hospitalization for HF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{F3883074-66C8-4D2F-9B84-6FB639E4D762}</c15:txfldGUID>
                      <c15:f>Sheet1!$B$4</c15:f>
                      <c15:dlblFieldTableCache>
                        <c:ptCount val="1"/>
                        <c:pt idx="0">
                          <c:v>Composite of CV Death and Hospitalization for HF</c:v>
                        </c:pt>
                      </c15:dlblFieldTableCache>
                    </c15:dlblFTEntry>
                  </c15:dlblFieldTable>
                  <c15:showDataLabelsRange val="0"/>
                </c:ext>
                <c:ext xmlns:c16="http://schemas.microsoft.com/office/drawing/2014/chart" uri="{C3380CC4-5D6E-409C-BE32-E72D297353CC}">
                  <c16:uniqueId val="{00000015-06EB-410D-9A5C-547D757E6209}"/>
                </c:ext>
              </c:extLst>
            </c:dLbl>
            <c:dLbl>
              <c:idx val="21"/>
              <c:tx>
                <c:strRef>
                  <c:f>Sheet1!$B$5</c:f>
                  <c:strCache>
                    <c:ptCount val="1"/>
                    <c:pt idx="0">
                      <c:v>Composite of ≥50% eGFR Decline, ESRD, and Renal Death</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{11CF2F9B-99D7-4B4B-9F7C-83E2CADEECF3}</c15:txfldGUID>
                      <c15:f>Sheet1!$B$5</c15:f>
                      <c15:dlblFieldTableCache>
                        <c:ptCount val="1"/>
                        <c:pt idx="0">
                          <c:v>Composite of ≥50% eGFR Decline, ESRD, and Renal Death</c:v>
                        </c:pt>
                      </c15:dlblFieldTableCache>
                    </c15:dlblFTEntry>
                  </c15:dlblFieldTable>
                  <c15:showDataLabelsRange val="0"/>
                </c:ext>
                <c:ext xmlns:c16="http://schemas.microsoft.com/office/drawing/2014/chart" uri="{C3380CC4-5D6E-409C-BE32-E72D297353CC}">
                  <c16:uniqueId val="{00000016-06EB-410D-9A5C-547D757E6209}"/>
                </c:ext>
              </c:extLst>
            </c:dLbl>
            <c:dLbl>
              <c:idx val="22"/>
              <c:tx>
                <c:strRef>
                  <c:f>Sheet1!$B$6</c:f>
                  <c:strCache>
                    <c:ptCount val="1"/>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{4D68CA32-7CF1-4000-98B1-7B578D7EF192}</c15:txfldGUID>
                      <c15:f>Sheet1!$B$6</c15:f>
                      <c15:dlblFieldTableCache>
                        <c:ptCount val="1"/>
                      </c15:dlblFieldTableCache>
                    </c15:dlblFTEntry>
                  </c15:dlblFieldTable>
                  <c15:showDataLabelsRange val="0"/>
                </c:ext>
                <c:ext xmlns:c16="http://schemas.microsoft.com/office/drawing/2014/chart" uri="{C3380CC4-5D6E-409C-BE32-E72D297353CC}">
                  <c16:uniqueId val="{00000017-06EB-410D-9A5C-547D757E6209}"/>
                </c:ext>
              </c:extLst>
            </c:dLbl>
            <c:dLbl>
              <c:idx val="23"/>
              <c:tx>
                <c:strRef>
                  <c:f>Sheet1!$B$11</c:f>
                  <c:strCache>
                    <c:ptCount val="1"/>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{9B2D145A-84E9-4265-B200-BE2611D23E50}</c15:txfldGUID>
                      <c15:f>Sheet1!$B$11</c15:f>
                      <c15:dlblFieldTableCache>
                        <c:ptCount val="1"/>
                      </c15:dlblFieldTableCache>
                    </c15:dlblFTEntry>
                  </c15:dlblFieldTable>
                  <c15:showDataLabelsRange val="0"/>
                </c:ext>
                <c:ext xmlns:c16="http://schemas.microsoft.com/office/drawing/2014/chart" uri="{C3380CC4-5D6E-409C-BE32-E72D297353CC}">
                  <c16:uniqueId val="{00000018-06EB-410D-9A5C-547D757E6209}"/>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Sheet1!$A$3:$A$12</c:f>
              <c:numCache>
                <c:formatCode>General</c:formatCode>
                <c:ptCount val="10"/>
              </c:numCache>
            </c:numRef>
          </c:xVal>
          <c:yVal>
            <c:numRef>
              <c:f>Sheet1!$C$3:$C$12</c:f>
              <c:numCache>
                <c:formatCode>General</c:formatCode>
                <c:ptCount val="10"/>
                <c:pt idx="0">
                  <c:v>1</c:v>
                </c:pt>
                <c:pt idx="1">
                  <c:v>2</c:v>
                </c:pt>
                <c:pt idx="2">
                  <c:v>3</c:v>
                </c:pt>
                <c:pt idx="3">
                  <c:v>4</c:v>
                </c:pt>
                <c:pt idx="4">
                  <c:v>5</c:v>
                </c:pt>
              </c:numCache>
            </c:numRef>
          </c:yVal>
          <c:smooth val="0"/>
          <c:extLst xmlns:c16r2="http://schemas.microsoft.com/office/drawing/2015/06/chart">
            <c:ext xmlns:c16="http://schemas.microsoft.com/office/drawing/2014/chart" uri="{C3380CC4-5D6E-409C-BE32-E72D297353CC}">
              <c16:uniqueId val="{00000019-06EB-410D-9A5C-547D757E6209}"/>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06EB-410D-9A5C-547D757E6209}"/>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06EB-410D-9A5C-547D757E6209}"/>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C-06EB-410D-9A5C-547D757E6209}"/>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06EB-410D-9A5C-547D757E6209}"/>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06EB-410D-9A5C-547D757E6209}"/>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06EB-410D-9A5C-547D757E6209}"/>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06EB-410D-9A5C-547D757E6209}"/>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06EB-410D-9A5C-547D757E6209}"/>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06EB-410D-9A5C-547D757E6209}"/>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06EB-410D-9A5C-547D757E6209}"/>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06EB-410D-9A5C-547D757E6209}"/>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06EB-410D-9A5C-547D757E6209}"/>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06EB-410D-9A5C-547D757E6209}"/>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06EB-410D-9A5C-547D757E6209}"/>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06EB-410D-9A5C-547D757E6209}"/>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06EB-410D-9A5C-547D757E6209}"/>
                </c:ext>
              </c:extLst>
            </c:dLbl>
            <c:dLbl>
              <c:idx val="16"/>
              <c:tx>
                <c:strRef>
                  <c:f>Sheet1!$J$3</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{3044CA88-B020-4497-A1E8-EF69F46F5E87}</c15:txfldGUID>
                      <c15:f>Sheet1!$J$3</c15:f>
                      <c15:dlblFieldTableCache>
                        <c:ptCount val="1"/>
                      </c15:dlblFieldTableCache>
                    </c15:dlblFTEntry>
                  </c15:dlblFieldTable>
                  <c15:showDataLabelsRange val="0"/>
                </c:ext>
                <c:ext xmlns:c16="http://schemas.microsoft.com/office/drawing/2014/chart" uri="{C3380CC4-5D6E-409C-BE32-E72D297353CC}">
                  <c16:uniqueId val="{0000002A-06EB-410D-9A5C-547D757E6209}"/>
                </c:ext>
              </c:extLst>
            </c:dLbl>
            <c:dLbl>
              <c:idx val="17"/>
              <c:tx>
                <c:strRef>
                  <c:f>Sheet1!$J$4</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{0B605C9E-F327-4FE6-8100-69993E82D0CC}</c15:txfldGUID>
                      <c15:f>Sheet1!$J$4</c15:f>
                      <c15:dlblFieldTableCache>
                        <c:ptCount val="1"/>
                      </c15:dlblFieldTableCache>
                    </c15:dlblFTEntry>
                  </c15:dlblFieldTable>
                  <c15:showDataLabelsRange val="0"/>
                </c:ext>
                <c:ext xmlns:c16="http://schemas.microsoft.com/office/drawing/2014/chart" uri="{C3380CC4-5D6E-409C-BE32-E72D297353CC}">
                  <c16:uniqueId val="{0000002B-06EB-410D-9A5C-547D757E6209}"/>
                </c:ext>
              </c:extLst>
            </c:dLbl>
            <c:dLbl>
              <c:idx val="18"/>
              <c:tx>
                <c:strRef>
                  <c:f>Sheet1!$J$5</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{EA386909-0E90-45E3-9974-FAE3A48611A6}</c15:txfldGUID>
                      <c15:f>Sheet1!$J$5</c15:f>
                      <c15:dlblFieldTableCache>
                        <c:ptCount val="1"/>
                      </c15:dlblFieldTableCache>
                    </c15:dlblFTEntry>
                  </c15:dlblFieldTable>
                  <c15:showDataLabelsRange val="0"/>
                </c:ext>
                <c:ext xmlns:c16="http://schemas.microsoft.com/office/drawing/2014/chart" uri="{C3380CC4-5D6E-409C-BE32-E72D297353CC}">
                  <c16:uniqueId val="{0000002C-06EB-410D-9A5C-547D757E6209}"/>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{0520530C-9941-4A00-9927-DE088261E1E6}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06EB-410D-9A5C-547D757E6209}"/>
                </c:ext>
              </c:extLst>
            </c:dLbl>
            <c:dLbl>
              <c:idx val="20"/>
              <c:tx>
                <c:strRef>
                  <c:f>Sheet1!$J$9</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{AE1DDDB0-8428-427C-BB6E-49A3CA08B935}</c15:txfldGUID>
                      <c15:f>Sheet1!$J$9</c15:f>
                      <c15:dlblFieldTableCache>
                        <c:ptCount val="1"/>
                      </c15:dlblFieldTableCache>
                    </c15:dlblFTEntry>
                  </c15:dlblFieldTable>
                  <c15:showDataLabelsRange val="0"/>
                </c:ext>
                <c:ext xmlns:c16="http://schemas.microsoft.com/office/drawing/2014/chart" uri="{C3380CC4-5D6E-409C-BE32-E72D297353CC}">
                  <c16:uniqueId val="{0000002E-06EB-410D-9A5C-547D757E6209}"/>
                </c:ext>
              </c:extLst>
            </c:dLbl>
            <c:dLbl>
              <c:idx val="21"/>
              <c:tx>
                <c:strRef>
                  <c:f>Sheet1!$J$10</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{2012DC09-63B7-4055-BF18-04AE96BE4008}</c15:txfldGUID>
                      <c15:f>Sheet1!$J$10</c15:f>
                      <c15:dlblFieldTableCache>
                        <c:ptCount val="1"/>
                      </c15:dlblFieldTableCache>
                    </c15:dlblFTEntry>
                  </c15:dlblFieldTable>
                  <c15:showDataLabelsRange val="0"/>
                </c:ext>
                <c:ext xmlns:c16="http://schemas.microsoft.com/office/drawing/2014/chart" uri="{C3380CC4-5D6E-409C-BE32-E72D297353CC}">
                  <c16:uniqueId val="{0000002F-06EB-410D-9A5C-547D757E6209}"/>
                </c:ext>
              </c:extLst>
            </c:dLbl>
            <c:dLbl>
              <c:idx val="22"/>
              <c:tx>
                <c:strRef>
                  <c:f>Sheet1!$J$11</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{CAE1BA78-C655-4F0B-84FA-72F49C7A6840}</c15:txfldGUID>
                      <c15:f>Sheet1!$J$11</c15:f>
                      <c15:dlblFieldTableCache>
                        <c:ptCount val="1"/>
                      </c15:dlblFieldTableCache>
                    </c15:dlblFTEntry>
                  </c15:dlblFieldTable>
                  <c15:showDataLabelsRange val="0"/>
                </c:ext>
                <c:ext xmlns:c16="http://schemas.microsoft.com/office/drawing/2014/chart" uri="{C3380CC4-5D6E-409C-BE32-E72D297353CC}">
                  <c16:uniqueId val="{00000030-06EB-410D-9A5C-547D757E6209}"/>
                </c:ext>
              </c:extLst>
            </c:dLbl>
            <c:dLbl>
              <c:idx val="23"/>
              <c:tx>
                <c:strRef>
                  <c:f>Sheet1!$J$12</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{C1E2E4D1-6C68-4E36-8EC6-844ABA2193CF}</c15:txfldGUID>
                      <c15:f>Sheet1!$J$12</c15:f>
                      <c15:dlblFieldTableCache>
                        <c:ptCount val="1"/>
                      </c15:dlblFieldTableCache>
                    </c15:dlblFTEntry>
                  </c15:dlblFieldTable>
                  <c15:showDataLabelsRange val="0"/>
                </c:ext>
                <c:ext xmlns:c16="http://schemas.microsoft.com/office/drawing/2014/chart" uri="{C3380CC4-5D6E-409C-BE32-E72D297353CC}">
                  <c16:uniqueId val="{00000031-06EB-410D-9A5C-547D757E6209}"/>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Sheet1!$I$3:$I$12</c:f>
              <c:numCache>
                <c:formatCode>General</c:formatCode>
                <c:ptCount val="10"/>
              </c:numCache>
            </c:numRef>
          </c:xVal>
          <c:yVal>
            <c:numRef>
              <c:f>Sheet1!$C$3:$C$12</c:f>
              <c:numCache>
                <c:formatCode>General</c:formatCode>
                <c:ptCount val="10"/>
                <c:pt idx="0">
                  <c:v>1</c:v>
                </c:pt>
                <c:pt idx="1">
                  <c:v>2</c:v>
                </c:pt>
                <c:pt idx="2">
                  <c:v>3</c:v>
                </c:pt>
                <c:pt idx="3">
                  <c:v>4</c:v>
                </c:pt>
                <c:pt idx="4">
                  <c:v>5</c:v>
                </c:pt>
              </c:numCache>
            </c:numRef>
          </c:yVal>
          <c:smooth val="0"/>
          <c:extLst xmlns:c16r2="http://schemas.microsoft.com/office/drawing/2015/06/chart">
            <c:ext xmlns:c16="http://schemas.microsoft.com/office/drawing/2014/chart" uri="{C3380CC4-5D6E-409C-BE32-E72D297353CC}">
              <c16:uniqueId val="{00000032-06EB-410D-9A5C-547D757E6209}"/>
            </c:ext>
          </c:extLst>
        </c:ser>
        <c:dLbls>
          <c:showLegendKey val="0"/>
          <c:showVal val="0"/>
          <c:showCatName val="0"/>
          <c:showSerName val="0"/>
          <c:showPercent val="0"/>
          <c:showBubbleSize val="0"/>
        </c:dLbls>
        <c:axId val="383070208"/>
        <c:axId val="383071744"/>
      </c:scatterChart>
      <c:valAx>
        <c:axId val="383070208"/>
        <c:scaling>
          <c:orientation val="minMax"/>
          <c:max val="1.2"/>
          <c:min val="0.4"/>
        </c:scaling>
        <c:delete val="0"/>
        <c:axPos val="b"/>
        <c:numFmt formatCode="0.0" sourceLinked="0"/>
        <c:majorTickMark val="out"/>
        <c:minorTickMark val="none"/>
        <c:tickLblPos val="nextTo"/>
        <c:txPr>
          <a:bodyPr/>
          <a:lstStyle/>
          <a:p>
            <a:pPr>
              <a:defRPr>
                <a:latin typeface="Arial" panose="020B0604020202020204" pitchFamily="34" charset="0"/>
                <a:cs typeface="Arial" panose="020B0604020202020204" pitchFamily="34" charset="0"/>
              </a:defRPr>
            </a:pPr>
            <a:endParaRPr lang="el-GR"/>
          </a:p>
        </c:txPr>
        <c:crossAx val="383071744"/>
        <c:crosses val="autoZero"/>
        <c:crossBetween val="midCat"/>
        <c:majorUnit val="0.2"/>
      </c:valAx>
      <c:valAx>
        <c:axId val="383071744"/>
        <c:scaling>
          <c:orientation val="minMax"/>
          <c:max val="6"/>
          <c:min val="0"/>
        </c:scaling>
        <c:delete val="0"/>
        <c:axPos val="l"/>
        <c:numFmt formatCode="General" sourceLinked="1"/>
        <c:majorTickMark val="none"/>
        <c:minorTickMark val="none"/>
        <c:tickLblPos val="none"/>
        <c:spPr>
          <a:ln w="9525"/>
        </c:spPr>
        <c:crossAx val="383070208"/>
        <c:crossesAt val="1"/>
        <c:crossBetween val="midCat"/>
      </c:valAx>
    </c:plotArea>
    <c:plotVisOnly val="1"/>
    <c:dispBlanksAs val="gap"/>
    <c:showDLblsOverMax val="0"/>
  </c:chart>
  <c:spPr>
    <a:ln>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2.4380181852992417E-2"/>
          <c:w val="0.93290480898662231"/>
          <c:h val="0.93836238693940865"/>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8"/>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63FE-C64D-BB4C-6A19E9969C48}"/>
              </c:ext>
            </c:extLst>
          </c:dPt>
          <c:dPt>
            <c:idx val="9"/>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63FE-C64D-BB4C-6A19E9969C48}"/>
              </c:ext>
            </c:extLst>
          </c:dPt>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63FE-C64D-BB4C-6A19E9969C48}"/>
              </c:ext>
            </c:extLst>
          </c:dPt>
          <c:dPt>
            <c:idx val="11"/>
            <c:bubble3D val="0"/>
            <c:extLst xmlns:c16r2="http://schemas.microsoft.com/office/drawing/2015/06/chart">
              <c:ext xmlns:c16="http://schemas.microsoft.com/office/drawing/2014/chart" uri="{C3380CC4-5D6E-409C-BE32-E72D297353CC}">
                <c16:uniqueId val="{00000003-63FE-C64D-BB4C-6A19E9969C48}"/>
              </c:ext>
            </c:extLst>
          </c:dPt>
          <c:dPt>
            <c:idx val="14"/>
            <c:bubble3D val="0"/>
            <c:extLst xmlns:c16r2="http://schemas.microsoft.com/office/drawing/2015/06/chart">
              <c:ext xmlns:c16="http://schemas.microsoft.com/office/drawing/2014/chart" uri="{C3380CC4-5D6E-409C-BE32-E72D297353CC}">
                <c16:uniqueId val="{00000004-63FE-C64D-BB4C-6A19E9969C48}"/>
              </c:ext>
            </c:extLst>
          </c:dPt>
          <c:dPt>
            <c:idx val="15"/>
            <c:bubble3D val="0"/>
            <c:extLst xmlns:c16r2="http://schemas.microsoft.com/office/drawing/2015/06/chart">
              <c:ext xmlns:c16="http://schemas.microsoft.com/office/drawing/2014/chart" uri="{C3380CC4-5D6E-409C-BE32-E72D297353CC}">
                <c16:uniqueId val="{00000005-63FE-C64D-BB4C-6A19E9969C48}"/>
              </c:ext>
            </c:extLst>
          </c:dPt>
          <c:dPt>
            <c:idx val="16"/>
            <c:bubble3D val="0"/>
            <c:extLst xmlns:c16r2="http://schemas.microsoft.com/office/drawing/2015/06/chart">
              <c:ext xmlns:c16="http://schemas.microsoft.com/office/drawing/2014/chart" uri="{C3380CC4-5D6E-409C-BE32-E72D297353CC}">
                <c16:uniqueId val="{00000006-63FE-C64D-BB4C-6A19E9969C48}"/>
              </c:ext>
            </c:extLst>
          </c:dPt>
          <c:dPt>
            <c:idx val="17"/>
            <c:marker>
              <c:symbol val="plus"/>
              <c:size val="6"/>
            </c:marker>
            <c:bubble3D val="0"/>
            <c:extLst xmlns:c16r2="http://schemas.microsoft.com/office/drawing/2015/06/chart">
              <c:ext xmlns:c16="http://schemas.microsoft.com/office/drawing/2014/chart" uri="{C3380CC4-5D6E-409C-BE32-E72D297353CC}">
                <c16:uniqueId val="{00000022-63FE-C64D-BB4C-6A19E9969C48}"/>
              </c:ext>
            </c:extLst>
          </c:dPt>
          <c:dPt>
            <c:idx val="18"/>
            <c:marker>
              <c:symbol val="plus"/>
              <c:size val="6"/>
            </c:marker>
            <c:bubble3D val="0"/>
            <c:extLst xmlns:c16r2="http://schemas.microsoft.com/office/drawing/2015/06/chart">
              <c:ext xmlns:c16="http://schemas.microsoft.com/office/drawing/2014/chart" uri="{C3380CC4-5D6E-409C-BE32-E72D297353CC}">
                <c16:uniqueId val="{00000023-63FE-C64D-BB4C-6A19E9969C48}"/>
              </c:ext>
            </c:extLst>
          </c:dPt>
          <c:dPt>
            <c:idx val="19"/>
            <c:marker>
              <c:symbol val="plus"/>
              <c:size val="6"/>
            </c:marker>
            <c:bubble3D val="0"/>
            <c:extLst xmlns:c16r2="http://schemas.microsoft.com/office/drawing/2015/06/chart">
              <c:ext xmlns:c16="http://schemas.microsoft.com/office/drawing/2014/chart" uri="{C3380CC4-5D6E-409C-BE32-E72D297353CC}">
                <c16:uniqueId val="{00000024-63FE-C64D-BB4C-6A19E9969C48}"/>
              </c:ext>
            </c:extLst>
          </c:dPt>
          <c:dPt>
            <c:idx val="20"/>
            <c:marker>
              <c:symbol val="plus"/>
              <c:size val="6"/>
            </c:marker>
            <c:bubble3D val="0"/>
            <c:extLst xmlns:c16r2="http://schemas.microsoft.com/office/drawing/2015/06/chart">
              <c:ext xmlns:c16="http://schemas.microsoft.com/office/drawing/2014/chart" uri="{C3380CC4-5D6E-409C-BE32-E72D297353CC}">
                <c16:uniqueId val="{00000025-63FE-C64D-BB4C-6A19E9969C48}"/>
              </c:ext>
            </c:extLst>
          </c:dPt>
          <c:dPt>
            <c:idx val="22"/>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1-8B89-AA47-8FA4-F2F61D4A8CC4}"/>
              </c:ext>
            </c:extLst>
          </c:dPt>
          <c:dPt>
            <c:idx val="23"/>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2-8B89-AA47-8FA4-F2F61D4A8CC4}"/>
              </c:ext>
            </c:extLst>
          </c:dPt>
          <c:dPt>
            <c:idx val="24"/>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3-8B89-AA47-8FA4-F2F61D4A8CC4}"/>
              </c:ext>
            </c:extLst>
          </c:dPt>
          <c:dPt>
            <c:idx val="25"/>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4-8B89-AA47-8FA4-F2F61D4A8CC4}"/>
              </c:ext>
            </c:extLst>
          </c:dPt>
          <c:errBars>
            <c:errDir val="x"/>
            <c:errBarType val="both"/>
            <c:errValType val="cust"/>
            <c:noEndCap val="0"/>
            <c:plus>
              <c:numRef>
                <c:f>Sheet1!$G$4:$G$30</c:f>
                <c:numCache>
                  <c:formatCode>General</c:formatCode>
                  <c:ptCount val="27"/>
                  <c:pt idx="0">
                    <c:v>0.2599999999999999</c:v>
                  </c:pt>
                  <c:pt idx="1">
                    <c:v>0</c:v>
                  </c:pt>
                  <c:pt idx="2">
                    <c:v>0.43999999999999995</c:v>
                  </c:pt>
                  <c:pt idx="3">
                    <c:v>0.37</c:v>
                  </c:pt>
                  <c:pt idx="4">
                    <c:v>0</c:v>
                  </c:pt>
                  <c:pt idx="5">
                    <c:v>0.44000000000000006</c:v>
                  </c:pt>
                  <c:pt idx="6">
                    <c:v>0.33</c:v>
                  </c:pt>
                  <c:pt idx="7">
                    <c:v>0</c:v>
                  </c:pt>
                  <c:pt idx="8">
                    <c:v>0.67999999999999994</c:v>
                  </c:pt>
                  <c:pt idx="9">
                    <c:v>0.29999999999999993</c:v>
                  </c:pt>
                  <c:pt idx="10">
                    <c:v>0</c:v>
                  </c:pt>
                  <c:pt idx="11">
                    <c:v>0.31999999999999995</c:v>
                  </c:pt>
                  <c:pt idx="12">
                    <c:v>0.54</c:v>
                  </c:pt>
                  <c:pt idx="13">
                    <c:v>0</c:v>
                  </c:pt>
                  <c:pt idx="14">
                    <c:v>0.4</c:v>
                  </c:pt>
                  <c:pt idx="15">
                    <c:v>0.38000000000000012</c:v>
                  </c:pt>
                  <c:pt idx="16">
                    <c:v>0</c:v>
                  </c:pt>
                  <c:pt idx="17">
                    <c:v>0.41000000000000003</c:v>
                  </c:pt>
                  <c:pt idx="18">
                    <c:v>0.38000000000000012</c:v>
                  </c:pt>
                  <c:pt idx="19">
                    <c:v>0</c:v>
                  </c:pt>
                  <c:pt idx="20">
                    <c:v>0.29999999999999993</c:v>
                  </c:pt>
                  <c:pt idx="21">
                    <c:v>0.7</c:v>
                  </c:pt>
                </c:numCache>
              </c:numRef>
            </c:plus>
            <c:minus>
              <c:numRef>
                <c:f>Sheet1!$H$4:$H$30</c:f>
                <c:numCache>
                  <c:formatCode>General</c:formatCode>
                  <c:ptCount val="27"/>
                  <c:pt idx="0">
                    <c:v>0.19000000000000006</c:v>
                  </c:pt>
                  <c:pt idx="1">
                    <c:v>0</c:v>
                  </c:pt>
                  <c:pt idx="2">
                    <c:v>0.28000000000000003</c:v>
                  </c:pt>
                  <c:pt idx="3">
                    <c:v>0.21999999999999997</c:v>
                  </c:pt>
                  <c:pt idx="4">
                    <c:v>0</c:v>
                  </c:pt>
                  <c:pt idx="5">
                    <c:v>0.30000000000000004</c:v>
                  </c:pt>
                  <c:pt idx="6">
                    <c:v>0.19</c:v>
                  </c:pt>
                  <c:pt idx="7">
                    <c:v>0</c:v>
                  </c:pt>
                  <c:pt idx="8">
                    <c:v>0.36</c:v>
                  </c:pt>
                  <c:pt idx="9">
                    <c:v>0.2</c:v>
                  </c:pt>
                  <c:pt idx="10">
                    <c:v>0</c:v>
                  </c:pt>
                  <c:pt idx="11">
                    <c:v>0.21000000000000002</c:v>
                  </c:pt>
                  <c:pt idx="12">
                    <c:v>0.33000000000000007</c:v>
                  </c:pt>
                  <c:pt idx="13">
                    <c:v>0</c:v>
                  </c:pt>
                  <c:pt idx="14">
                    <c:v>0.26000000000000006</c:v>
                  </c:pt>
                  <c:pt idx="15">
                    <c:v>0.24999999999999994</c:v>
                  </c:pt>
                  <c:pt idx="16">
                    <c:v>0</c:v>
                  </c:pt>
                  <c:pt idx="17">
                    <c:v>0.25</c:v>
                  </c:pt>
                  <c:pt idx="18">
                    <c:v>0.25</c:v>
                  </c:pt>
                  <c:pt idx="19">
                    <c:v>0</c:v>
                  </c:pt>
                  <c:pt idx="20">
                    <c:v>0.2</c:v>
                  </c:pt>
                  <c:pt idx="21">
                    <c:v>0.36000000000000004</c:v>
                  </c:pt>
                </c:numCache>
              </c:numRef>
            </c:minus>
            <c:spPr>
              <a:ln w="19050"/>
            </c:spPr>
          </c:errBars>
          <c:xVal>
            <c:numRef>
              <c:f>Sheet1!$D$4:$D$30</c:f>
              <c:numCache>
                <c:formatCode>General</c:formatCode>
                <c:ptCount val="27"/>
                <c:pt idx="0">
                  <c:v>0.68</c:v>
                </c:pt>
                <c:pt idx="2">
                  <c:v>0.77</c:v>
                </c:pt>
                <c:pt idx="3">
                  <c:v>0.61</c:v>
                </c:pt>
                <c:pt idx="5">
                  <c:v>0.89</c:v>
                </c:pt>
                <c:pt idx="6">
                  <c:v>0.46</c:v>
                </c:pt>
                <c:pt idx="8">
                  <c:v>0.75</c:v>
                </c:pt>
                <c:pt idx="9">
                  <c:v>0.66</c:v>
                </c:pt>
                <c:pt idx="11">
                  <c:v>0.62</c:v>
                </c:pt>
                <c:pt idx="12">
                  <c:v>0.8</c:v>
                </c:pt>
                <c:pt idx="14">
                  <c:v>0.67</c:v>
                </c:pt>
                <c:pt idx="15">
                  <c:v>0.7</c:v>
                </c:pt>
                <c:pt idx="17">
                  <c:v>0.63</c:v>
                </c:pt>
                <c:pt idx="18">
                  <c:v>0.73</c:v>
                </c:pt>
                <c:pt idx="20">
                  <c:v>0.65</c:v>
                </c:pt>
                <c:pt idx="21">
                  <c:v>0.77</c:v>
                </c:pt>
                <c:pt idx="22">
                  <c:v>0.2</c:v>
                </c:pt>
                <c:pt idx="23">
                  <c:v>0.5</c:v>
                </c:pt>
                <c:pt idx="24">
                  <c:v>2</c:v>
                </c:pt>
                <c:pt idx="25">
                  <c:v>5</c:v>
                </c:pt>
              </c:numCache>
            </c:numRef>
          </c:xVal>
          <c:yVal>
            <c:numRef>
              <c:f>Sheet1!$C$4:$C$30</c:f>
              <c:numCache>
                <c:formatCode>General</c:formatCode>
                <c:ptCount val="27"/>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pt idx="23">
                  <c:v>1</c:v>
                </c:pt>
                <c:pt idx="24">
                  <c:v>1</c:v>
                </c:pt>
                <c:pt idx="25">
                  <c:v>1</c:v>
                </c:pt>
              </c:numCache>
            </c:numRef>
          </c:yVal>
          <c:smooth val="0"/>
          <c:extLst xmlns:c16r2="http://schemas.microsoft.com/office/drawing/2015/06/chart">
            <c:ext xmlns:c16="http://schemas.microsoft.com/office/drawing/2014/chart" uri="{C3380CC4-5D6E-409C-BE32-E72D297353CC}">
              <c16:uniqueId val="{00000007-63FE-C64D-BB4C-6A19E9969C48}"/>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63FE-C64D-BB4C-6A19E9969C48}"/>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63FE-C64D-BB4C-6A19E9969C48}"/>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63FE-C64D-BB4C-6A19E9969C48}"/>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63FE-C64D-BB4C-6A19E9969C48}"/>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63FE-C64D-BB4C-6A19E9969C48}"/>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63FE-C64D-BB4C-6A19E9969C48}"/>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63FE-C64D-BB4C-6A19E9969C48}"/>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63FE-C64D-BB4C-6A19E9969C48}"/>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63FE-C64D-BB4C-6A19E9969C48}"/>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63FE-C64D-BB4C-6A19E9969C48}"/>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63FE-C64D-BB4C-6A19E9969C48}"/>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63FE-C64D-BB4C-6A19E9969C48}"/>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63FE-C64D-BB4C-6A19E9969C48}"/>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63FE-C64D-BB4C-6A19E9969C48}"/>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63FE-C64D-BB4C-6A19E9969C48}"/>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63FE-C64D-BB4C-6A19E9969C48}"/>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{A6CB0473-24AA-485E-9C20-EA8C601B2446}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63FE-C64D-BB4C-6A19E9969C48}"/>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{5DEB65D1-F73F-4743-9EE0-E92D25D20559}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63FE-C64D-BB4C-6A19E9969C48}"/>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{E41469DE-1304-4CCB-B977-3F1DD71F0AB6}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A-63FE-C64D-BB4C-6A19E9969C48}"/>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{79BF29EA-8E1F-4999-813D-DEB9462A57BC}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63FE-C64D-BB4C-6A19E9969C48}"/>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{BEC30838-3994-45FC-96F9-33489DC49163}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63FE-C64D-BB4C-6A19E9969C48}"/>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{9E3C9081-BF4C-4F63-824C-D3204C458E24}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63FE-C64D-BB4C-6A19E9969C48}"/>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{8ECEC105-E3F5-4505-9C0A-8FB5FD4EB2B1}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63FE-C64D-BB4C-6A19E9969C48}"/>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{F5B9789F-2EBC-42E4-BB7A-1D9EE297EA13}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63FE-C64D-BB4C-6A19E9969C48}"/>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0-63FE-C64D-BB4C-6A19E9969C48}"/>
            </c:ext>
          </c:extLst>
        </c:ser>
        <c:dLbls>
          <c:showLegendKey val="0"/>
          <c:showVal val="0"/>
          <c:showCatName val="0"/>
          <c:showSerName val="0"/>
          <c:showPercent val="0"/>
          <c:showBubbleSize val="0"/>
        </c:dLbls>
        <c:axId val="381853696"/>
        <c:axId val="381855232"/>
      </c:scatterChart>
      <c:valAx>
        <c:axId val="381853696"/>
        <c:scaling>
          <c:logBase val="5"/>
          <c:orientation val="minMax"/>
          <c:max val="5"/>
          <c:min val="0.2"/>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81855232"/>
        <c:crosses val="autoZero"/>
        <c:crossBetween val="midCat"/>
      </c:valAx>
      <c:valAx>
        <c:axId val="381855232"/>
        <c:scaling>
          <c:orientation val="minMax"/>
          <c:max val="23.5"/>
          <c:min val="1"/>
        </c:scaling>
        <c:delete val="0"/>
        <c:axPos val="l"/>
        <c:numFmt formatCode="General" sourceLinked="1"/>
        <c:majorTickMark val="none"/>
        <c:minorTickMark val="none"/>
        <c:tickLblPos val="none"/>
        <c:spPr>
          <a:ln w="12700">
            <a:solidFill>
              <a:schemeClr val="tx1"/>
            </a:solidFill>
          </a:ln>
        </c:spPr>
        <c:crossAx val="381853696"/>
        <c:crosses val="autoZero"/>
        <c:crossBetween val="midCat"/>
        <c:majorUnit val="1"/>
      </c:valAx>
    </c:plotArea>
    <c:plotVisOnly val="1"/>
    <c:dispBlanksAs val="gap"/>
    <c:showDLblsOverMax val="0"/>
  </c:chart>
  <c:spPr>
    <a:ln>
      <a:noFill/>
    </a:ln>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714807563186981"/>
          <c:y val="3.2458442694663164E-2"/>
          <c:w val="0.86633536639762609"/>
          <c:h val="0.844125546806649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rgbClr val="FFFFFF">
                  <a:lumMod val="50000"/>
                </a:srgbClr>
              </a:solidFill>
              <a:ln>
                <a:noFill/>
              </a:ln>
              <a:effectLst/>
            </c:spPr>
            <c:extLst xmlns:c16r2="http://schemas.microsoft.com/office/drawing/2015/06/chart">
              <c:ext xmlns:c16="http://schemas.microsoft.com/office/drawing/2014/chart" uri="{C3380CC4-5D6E-409C-BE32-E72D297353CC}">
                <c16:uniqueId val="{0000000A-D17F-4806-BEA3-3B7CE569B628}"/>
              </c:ext>
            </c:extLst>
          </c:dPt>
          <c:dPt>
            <c:idx val="2"/>
            <c:invertIfNegative val="0"/>
            <c:bubble3D val="0"/>
            <c:spPr>
              <a:solidFill>
                <a:srgbClr val="FFFFFF">
                  <a:lumMod val="50000"/>
                </a:srgbClr>
              </a:solidFill>
              <a:ln>
                <a:noFill/>
              </a:ln>
              <a:effectLst/>
            </c:spPr>
            <c:extLst xmlns:c16r2="http://schemas.microsoft.com/office/drawing/2015/06/chart">
              <c:ext xmlns:c16="http://schemas.microsoft.com/office/drawing/2014/chart" uri="{C3380CC4-5D6E-409C-BE32-E72D297353CC}">
                <c16:uniqueId val="{0000000B-D17F-4806-BEA3-3B7CE569B628}"/>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DAPA-CKD</c:v>
                </c:pt>
                <c:pt idx="1">
                  <c:v>TESTING</c:v>
                </c:pt>
                <c:pt idx="2">
                  <c:v>STOP-IgA</c:v>
                </c:pt>
              </c:strCache>
            </c:strRef>
          </c:cat>
          <c:val>
            <c:numRef>
              <c:f>Sheet1!$B$2:$B$4</c:f>
              <c:numCache>
                <c:formatCode>General</c:formatCode>
                <c:ptCount val="3"/>
                <c:pt idx="0">
                  <c:v>270</c:v>
                </c:pt>
                <c:pt idx="1">
                  <c:v>262</c:v>
                </c:pt>
                <c:pt idx="2">
                  <c:v>162</c:v>
                </c:pt>
              </c:numCache>
            </c:numRef>
          </c:val>
          <c:extLst xmlns:c16r2="http://schemas.microsoft.com/office/drawing/2015/06/chart">
            <c:ext xmlns:c16="http://schemas.microsoft.com/office/drawing/2014/chart" uri="{C3380CC4-5D6E-409C-BE32-E72D297353CC}">
              <c16:uniqueId val="{00000000-B4E7-405E-B3AF-9DE2983A4647}"/>
            </c:ext>
          </c:extLst>
        </c:ser>
        <c:dLbls>
          <c:dLblPos val="outEnd"/>
          <c:showLegendKey val="0"/>
          <c:showVal val="1"/>
          <c:showCatName val="0"/>
          <c:showSerName val="0"/>
          <c:showPercent val="0"/>
          <c:showBubbleSize val="0"/>
        </c:dLbls>
        <c:gapWidth val="90"/>
        <c:overlap val="-27"/>
        <c:axId val="376814976"/>
        <c:axId val="377170944"/>
      </c:barChart>
      <c:catAx>
        <c:axId val="376814976"/>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l-GR"/>
          </a:p>
        </c:txPr>
        <c:crossAx val="377170944"/>
        <c:crosses val="autoZero"/>
        <c:auto val="1"/>
        <c:lblAlgn val="ctr"/>
        <c:lblOffset val="100"/>
        <c:noMultiLvlLbl val="0"/>
      </c:catAx>
      <c:valAx>
        <c:axId val="377170944"/>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IgA Nephropathy</a:t>
                </a:r>
                <a:r>
                  <a:rPr lang="en-US" baseline="0"/>
                  <a:t> Patients</a:t>
                </a:r>
                <a:endParaRPr lang="en-US"/>
              </a:p>
            </c:rich>
          </c:tx>
          <c:layout>
            <c:manualLayout>
              <c:xMode val="edge"/>
              <c:yMode val="edge"/>
              <c:x val="0"/>
              <c:y val="0.14945056643233268"/>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76814976"/>
        <c:crosses val="autoZero"/>
        <c:crossBetween val="between"/>
        <c:majorUnit val="100"/>
      </c:valAx>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8.4456300436483982E-3"/>
          <c:w val="0.93290480898662231"/>
          <c:h val="0.9441817865850861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8"/>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1A1A-5C4F-A1CB-DC6AC156E1C0}"/>
              </c:ext>
            </c:extLst>
          </c:dPt>
          <c:dPt>
            <c:idx val="9"/>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1A1A-5C4F-A1CB-DC6AC156E1C0}"/>
              </c:ext>
            </c:extLst>
          </c:dPt>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1A1A-5C4F-A1CB-DC6AC156E1C0}"/>
              </c:ext>
            </c:extLst>
          </c:dPt>
          <c:dPt>
            <c:idx val="11"/>
            <c:bubble3D val="0"/>
            <c:extLst xmlns:c16r2="http://schemas.microsoft.com/office/drawing/2015/06/chart">
              <c:ext xmlns:c16="http://schemas.microsoft.com/office/drawing/2014/chart" uri="{C3380CC4-5D6E-409C-BE32-E72D297353CC}">
                <c16:uniqueId val="{00000003-1A1A-5C4F-A1CB-DC6AC156E1C0}"/>
              </c:ext>
            </c:extLst>
          </c:dPt>
          <c:dPt>
            <c:idx val="24"/>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4-1A1A-5C4F-A1CB-DC6AC156E1C0}"/>
              </c:ext>
            </c:extLst>
          </c:dPt>
          <c:dPt>
            <c:idx val="25"/>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5-1A1A-5C4F-A1CB-DC6AC156E1C0}"/>
              </c:ext>
            </c:extLst>
          </c:dPt>
          <c:dPt>
            <c:idx val="26"/>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6-1A1A-5C4F-A1CB-DC6AC156E1C0}"/>
              </c:ext>
            </c:extLst>
          </c:dPt>
          <c:dPt>
            <c:idx val="27"/>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7-1A1A-5C4F-A1CB-DC6AC156E1C0}"/>
              </c:ext>
            </c:extLst>
          </c:dPt>
          <c:dPt>
            <c:idx val="28"/>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8-1A1A-5C4F-A1CB-DC6AC156E1C0}"/>
              </c:ext>
            </c:extLst>
          </c:dPt>
          <c:dPt>
            <c:idx val="29"/>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9-1A1A-5C4F-A1CB-DC6AC156E1C0}"/>
              </c:ext>
            </c:extLst>
          </c:dPt>
          <c:errBars>
            <c:errDir val="x"/>
            <c:errBarType val="both"/>
            <c:errValType val="cust"/>
            <c:noEndCap val="0"/>
            <c:plus>
              <c:numRef>
                <c:f>Sheet1!$G$4:$G$32</c:f>
                <c:numCache>
                  <c:formatCode>General</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0.44</c:v>
                  </c:pt>
                  <c:pt idx="19">
                    <c:v>0.41000000000000003</c:v>
                  </c:pt>
                  <c:pt idx="20">
                    <c:v>0.53</c:v>
                  </c:pt>
                  <c:pt idx="21">
                    <c:v>0.81</c:v>
                  </c:pt>
                  <c:pt idx="22">
                    <c:v>0</c:v>
                  </c:pt>
                  <c:pt idx="23">
                    <c:v>0</c:v>
                  </c:pt>
                </c:numCache>
              </c:numRef>
            </c:plus>
            <c:minus>
              <c:numRef>
                <c:f>Sheet1!$H$4:$H$32</c:f>
                <c:numCache>
                  <c:formatCode>General</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0.16999999999999998</c:v>
                  </c:pt>
                  <c:pt idx="19">
                    <c:v>0.15</c:v>
                  </c:pt>
                  <c:pt idx="20">
                    <c:v>0.19</c:v>
                  </c:pt>
                  <c:pt idx="21">
                    <c:v>0.18</c:v>
                  </c:pt>
                  <c:pt idx="22">
                    <c:v>0</c:v>
                  </c:pt>
                  <c:pt idx="23">
                    <c:v>0</c:v>
                  </c:pt>
                </c:numCache>
              </c:numRef>
            </c:minus>
            <c:spPr>
              <a:ln w="19050"/>
            </c:spPr>
          </c:errBars>
          <c:xVal>
            <c:numRef>
              <c:f>Sheet1!$D$4:$D$33</c:f>
              <c:numCache>
                <c:formatCode>General</c:formatCode>
                <c:ptCount val="30"/>
                <c:pt idx="18">
                  <c:v>0.28999999999999998</c:v>
                </c:pt>
                <c:pt idx="19">
                  <c:v>0.24</c:v>
                </c:pt>
                <c:pt idx="20">
                  <c:v>0.3</c:v>
                </c:pt>
                <c:pt idx="21">
                  <c:v>0.23</c:v>
                </c:pt>
                <c:pt idx="24">
                  <c:v>0.05</c:v>
                </c:pt>
                <c:pt idx="25">
                  <c:v>0.5</c:v>
                </c:pt>
                <c:pt idx="26">
                  <c:v>2</c:v>
                </c:pt>
              </c:numCache>
            </c:numRef>
          </c:xVal>
          <c:yVal>
            <c:numRef>
              <c:f>Sheet1!$C$4:$C$33</c:f>
              <c:numCache>
                <c:formatCode>General</c:formatCode>
                <c:ptCount val="30"/>
                <c:pt idx="0">
                  <c:v>24.5</c:v>
                </c:pt>
                <c:pt idx="1">
                  <c:v>23.5</c:v>
                </c:pt>
                <c:pt idx="2">
                  <c:v>22.5</c:v>
                </c:pt>
                <c:pt idx="3">
                  <c:v>21.5</c:v>
                </c:pt>
                <c:pt idx="4">
                  <c:v>20.5</c:v>
                </c:pt>
                <c:pt idx="5">
                  <c:v>19.5</c:v>
                </c:pt>
                <c:pt idx="6">
                  <c:v>18.5</c:v>
                </c:pt>
                <c:pt idx="7">
                  <c:v>17.5</c:v>
                </c:pt>
                <c:pt idx="8">
                  <c:v>16.5</c:v>
                </c:pt>
                <c:pt idx="9">
                  <c:v>15.5</c:v>
                </c:pt>
                <c:pt idx="10">
                  <c:v>14.5</c:v>
                </c:pt>
                <c:pt idx="11">
                  <c:v>13.5</c:v>
                </c:pt>
                <c:pt idx="12">
                  <c:v>12.5</c:v>
                </c:pt>
                <c:pt idx="13">
                  <c:v>11.5</c:v>
                </c:pt>
                <c:pt idx="14">
                  <c:v>10.5</c:v>
                </c:pt>
                <c:pt idx="15">
                  <c:v>9.5</c:v>
                </c:pt>
                <c:pt idx="16">
                  <c:v>8.5</c:v>
                </c:pt>
                <c:pt idx="17">
                  <c:v>7.5</c:v>
                </c:pt>
                <c:pt idx="18">
                  <c:v>6.5</c:v>
                </c:pt>
                <c:pt idx="19">
                  <c:v>5.5</c:v>
                </c:pt>
                <c:pt idx="20">
                  <c:v>4.5</c:v>
                </c:pt>
                <c:pt idx="21">
                  <c:v>3.5</c:v>
                </c:pt>
                <c:pt idx="22">
                  <c:v>2.5</c:v>
                </c:pt>
                <c:pt idx="23">
                  <c:v>1.5</c:v>
                </c:pt>
                <c:pt idx="24">
                  <c:v>1</c:v>
                </c:pt>
                <c:pt idx="25">
                  <c:v>1</c:v>
                </c:pt>
                <c:pt idx="26">
                  <c:v>1</c:v>
                </c:pt>
                <c:pt idx="27">
                  <c:v>1</c:v>
                </c:pt>
                <c:pt idx="28">
                  <c:v>1</c:v>
                </c:pt>
                <c:pt idx="29">
                  <c:v>1</c:v>
                </c:pt>
              </c:numCache>
            </c:numRef>
          </c:yVal>
          <c:smooth val="0"/>
          <c:extLst xmlns:c16r2="http://schemas.microsoft.com/office/drawing/2015/06/chart">
            <c:ext xmlns:c16="http://schemas.microsoft.com/office/drawing/2014/chart" uri="{C3380CC4-5D6E-409C-BE32-E72D297353CC}">
              <c16:uniqueId val="{0000000A-1A1A-5C4F-A1CB-DC6AC156E1C0}"/>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1A1A-5C4F-A1CB-DC6AC156E1C0}"/>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1A1A-5C4F-A1CB-DC6AC156E1C0}"/>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1A1A-5C4F-A1CB-DC6AC156E1C0}"/>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1A1A-5C4F-A1CB-DC6AC156E1C0}"/>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1A1A-5C4F-A1CB-DC6AC156E1C0}"/>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1A1A-5C4F-A1CB-DC6AC156E1C0}"/>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1A1A-5C4F-A1CB-DC6AC156E1C0}"/>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1A1A-5C4F-A1CB-DC6AC156E1C0}"/>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1A1A-5C4F-A1CB-DC6AC156E1C0}"/>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1A1A-5C4F-A1CB-DC6AC156E1C0}"/>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1A1A-5C4F-A1CB-DC6AC156E1C0}"/>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1A1A-5C4F-A1CB-DC6AC156E1C0}"/>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1A1A-5C4F-A1CB-DC6AC156E1C0}"/>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1A1A-5C4F-A1CB-DC6AC156E1C0}"/>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1A1A-5C4F-A1CB-DC6AC156E1C0}"/>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1A1A-5C4F-A1CB-DC6AC156E1C0}"/>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{E3CA0BA0-05CA-4268-8E39-782E74B11D81}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1A1A-5C4F-A1CB-DC6AC156E1C0}"/>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{07037346-286B-433A-AD69-E713DD0906D7}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1A1A-5C4F-A1CB-DC6AC156E1C0}"/>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{543A5668-3ED3-410B-B60A-BA4AAEA1990B}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1A1A-5C4F-A1CB-DC6AC156E1C0}"/>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{9F4B1E16-3682-45E8-AEE5-55E4549D49A2}</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1A1A-5C4F-A1CB-DC6AC156E1C0}"/>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{82FE7D0F-ADA4-4325-B4FE-CB6D5651E529}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1A1A-5C4F-A1CB-DC6AC156E1C0}"/>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{548622A5-8644-46E7-B0C6-BF9A8C974331}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1A1A-5C4F-A1CB-DC6AC156E1C0}"/>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{38FEBC82-CFCC-4095-A542-4DB34590A862}</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1A1A-5C4F-A1CB-DC6AC156E1C0}"/>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{29C60448-8C29-4C09-A847-4561F1F4CECE}</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1A1A-5C4F-A1CB-DC6AC156E1C0}"/>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3-1A1A-5C4F-A1CB-DC6AC156E1C0}"/>
            </c:ext>
          </c:extLst>
        </c:ser>
        <c:dLbls>
          <c:showLegendKey val="0"/>
          <c:showVal val="0"/>
          <c:showCatName val="0"/>
          <c:showSerName val="0"/>
          <c:showPercent val="0"/>
          <c:showBubbleSize val="0"/>
        </c:dLbls>
        <c:axId val="375893376"/>
        <c:axId val="375903360"/>
      </c:scatterChart>
      <c:valAx>
        <c:axId val="375893376"/>
        <c:scaling>
          <c:logBase val="10"/>
          <c:orientation val="minMax"/>
          <c:max val="2"/>
          <c:min val="5.000000000000001E-2"/>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75903360"/>
        <c:crosses val="autoZero"/>
        <c:crossBetween val="midCat"/>
      </c:valAx>
      <c:valAx>
        <c:axId val="375903360"/>
        <c:scaling>
          <c:orientation val="minMax"/>
          <c:max val="7"/>
          <c:min val="1"/>
        </c:scaling>
        <c:delete val="0"/>
        <c:axPos val="l"/>
        <c:numFmt formatCode="General" sourceLinked="1"/>
        <c:majorTickMark val="none"/>
        <c:minorTickMark val="none"/>
        <c:tickLblPos val="none"/>
        <c:spPr>
          <a:ln w="12700">
            <a:solidFill>
              <a:schemeClr val="tx1"/>
            </a:solidFill>
          </a:ln>
        </c:spPr>
        <c:crossAx val="375893376"/>
        <c:crossesAt val="1"/>
        <c:crossBetween val="midCat"/>
        <c:majorUnit val="1"/>
      </c:valAx>
    </c:plotArea>
    <c:plotVisOnly val="1"/>
    <c:dispBlanksAs val="gap"/>
    <c:showDLblsOverMax val="0"/>
  </c:chart>
  <c:spPr>
    <a:ln>
      <a:noFill/>
    </a:ln>
  </c:sp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8.4456300436483982E-3"/>
          <c:w val="0.93290480898662231"/>
          <c:h val="0.9441817865850861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8"/>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68D2-4C4E-B995-2E03A1B147C6}"/>
              </c:ext>
            </c:extLst>
          </c:dPt>
          <c:dPt>
            <c:idx val="9"/>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68D2-4C4E-B995-2E03A1B147C6}"/>
              </c:ext>
            </c:extLst>
          </c:dPt>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68D2-4C4E-B995-2E03A1B147C6}"/>
              </c:ext>
            </c:extLst>
          </c:dPt>
          <c:dPt>
            <c:idx val="11"/>
            <c:bubble3D val="0"/>
            <c:extLst xmlns:c16r2="http://schemas.microsoft.com/office/drawing/2015/06/chart">
              <c:ext xmlns:c16="http://schemas.microsoft.com/office/drawing/2014/chart" uri="{C3380CC4-5D6E-409C-BE32-E72D297353CC}">
                <c16:uniqueId val="{00000003-68D2-4C4E-B995-2E03A1B147C6}"/>
              </c:ext>
            </c:extLst>
          </c:dPt>
          <c:dPt>
            <c:idx val="24"/>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4-68D2-4C4E-B995-2E03A1B147C6}"/>
              </c:ext>
            </c:extLst>
          </c:dPt>
          <c:dPt>
            <c:idx val="25"/>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5-68D2-4C4E-B995-2E03A1B147C6}"/>
              </c:ext>
            </c:extLst>
          </c:dPt>
          <c:dPt>
            <c:idx val="26"/>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6-68D2-4C4E-B995-2E03A1B147C6}"/>
              </c:ext>
            </c:extLst>
          </c:dPt>
          <c:dPt>
            <c:idx val="27"/>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7-68D2-4C4E-B995-2E03A1B147C6}"/>
              </c:ext>
            </c:extLst>
          </c:dPt>
          <c:dPt>
            <c:idx val="28"/>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8-68D2-4C4E-B995-2E03A1B147C6}"/>
              </c:ext>
            </c:extLst>
          </c:dPt>
          <c:dPt>
            <c:idx val="29"/>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9-68D2-4C4E-B995-2E03A1B147C6}"/>
              </c:ext>
            </c:extLst>
          </c:dPt>
          <c:errBars>
            <c:errDir val="x"/>
            <c:errBarType val="both"/>
            <c:errValType val="cust"/>
            <c:noEndCap val="0"/>
            <c:plus>
              <c:numRef>
                <c:f>Sheet1!$G$4:$G$32</c:f>
                <c:numCache>
                  <c:formatCode>General</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0.44</c:v>
                  </c:pt>
                  <c:pt idx="18">
                    <c:v>0.73</c:v>
                  </c:pt>
                  <c:pt idx="19">
                    <c:v>0</c:v>
                  </c:pt>
                  <c:pt idx="20">
                    <c:v>0</c:v>
                  </c:pt>
                  <c:pt idx="21">
                    <c:v>0.44</c:v>
                  </c:pt>
                  <c:pt idx="22">
                    <c:v>1.4500000000000002</c:v>
                  </c:pt>
                  <c:pt idx="23">
                    <c:v>0.54999999999999993</c:v>
                  </c:pt>
                </c:numCache>
              </c:numRef>
            </c:plus>
            <c:minus>
              <c:numRef>
                <c:f>Sheet1!$H$4:$H$32</c:f>
                <c:numCache>
                  <c:formatCode>General</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0.16999999999999998</c:v>
                  </c:pt>
                  <c:pt idx="18">
                    <c:v>0.26</c:v>
                  </c:pt>
                  <c:pt idx="19">
                    <c:v>0</c:v>
                  </c:pt>
                  <c:pt idx="20">
                    <c:v>0</c:v>
                  </c:pt>
                  <c:pt idx="21">
                    <c:v>0.16999999999999998</c:v>
                  </c:pt>
                  <c:pt idx="22">
                    <c:v>0.27999999999999997</c:v>
                  </c:pt>
                  <c:pt idx="23">
                    <c:v>0.18000000000000002</c:v>
                  </c:pt>
                </c:numCache>
              </c:numRef>
            </c:minus>
            <c:spPr>
              <a:ln w="19050"/>
            </c:spPr>
          </c:errBars>
          <c:xVal>
            <c:numRef>
              <c:f>Sheet1!$D$4:$D$33</c:f>
              <c:numCache>
                <c:formatCode>General</c:formatCode>
                <c:ptCount val="30"/>
                <c:pt idx="17">
                  <c:v>0.28999999999999998</c:v>
                </c:pt>
                <c:pt idx="18">
                  <c:v>0.41</c:v>
                </c:pt>
                <c:pt idx="19">
                  <c:v>0</c:v>
                </c:pt>
                <c:pt idx="21">
                  <c:v>0.28999999999999998</c:v>
                </c:pt>
                <c:pt idx="22">
                  <c:v>0.35</c:v>
                </c:pt>
                <c:pt idx="23">
                  <c:v>0.27</c:v>
                </c:pt>
                <c:pt idx="24">
                  <c:v>0.05</c:v>
                </c:pt>
                <c:pt idx="25">
                  <c:v>0.5</c:v>
                </c:pt>
                <c:pt idx="26">
                  <c:v>2</c:v>
                </c:pt>
              </c:numCache>
            </c:numRef>
          </c:xVal>
          <c:yVal>
            <c:numRef>
              <c:f>Sheet1!$C$4:$C$33</c:f>
              <c:numCache>
                <c:formatCode>General</c:formatCode>
                <c:ptCount val="30"/>
                <c:pt idx="0">
                  <c:v>24.5</c:v>
                </c:pt>
                <c:pt idx="1">
                  <c:v>23.5</c:v>
                </c:pt>
                <c:pt idx="2">
                  <c:v>22.5</c:v>
                </c:pt>
                <c:pt idx="3">
                  <c:v>21.5</c:v>
                </c:pt>
                <c:pt idx="4">
                  <c:v>20.5</c:v>
                </c:pt>
                <c:pt idx="5">
                  <c:v>19.5</c:v>
                </c:pt>
                <c:pt idx="6">
                  <c:v>18.5</c:v>
                </c:pt>
                <c:pt idx="7">
                  <c:v>17.5</c:v>
                </c:pt>
                <c:pt idx="8">
                  <c:v>16.5</c:v>
                </c:pt>
                <c:pt idx="9">
                  <c:v>15.5</c:v>
                </c:pt>
                <c:pt idx="10">
                  <c:v>14.5</c:v>
                </c:pt>
                <c:pt idx="11">
                  <c:v>13.5</c:v>
                </c:pt>
                <c:pt idx="12">
                  <c:v>12.5</c:v>
                </c:pt>
                <c:pt idx="13">
                  <c:v>11.5</c:v>
                </c:pt>
                <c:pt idx="14">
                  <c:v>10.5</c:v>
                </c:pt>
                <c:pt idx="15">
                  <c:v>9.5</c:v>
                </c:pt>
                <c:pt idx="16">
                  <c:v>8.5</c:v>
                </c:pt>
                <c:pt idx="17">
                  <c:v>7.5</c:v>
                </c:pt>
                <c:pt idx="18">
                  <c:v>6.5</c:v>
                </c:pt>
                <c:pt idx="19">
                  <c:v>5.5</c:v>
                </c:pt>
                <c:pt idx="20">
                  <c:v>4.5</c:v>
                </c:pt>
                <c:pt idx="21">
                  <c:v>3.5</c:v>
                </c:pt>
                <c:pt idx="22">
                  <c:v>2.5</c:v>
                </c:pt>
                <c:pt idx="23">
                  <c:v>1.5</c:v>
                </c:pt>
                <c:pt idx="24">
                  <c:v>1</c:v>
                </c:pt>
                <c:pt idx="25">
                  <c:v>1</c:v>
                </c:pt>
                <c:pt idx="26">
                  <c:v>1</c:v>
                </c:pt>
                <c:pt idx="27">
                  <c:v>1</c:v>
                </c:pt>
                <c:pt idx="28">
                  <c:v>1</c:v>
                </c:pt>
                <c:pt idx="29">
                  <c:v>1</c:v>
                </c:pt>
              </c:numCache>
            </c:numRef>
          </c:yVal>
          <c:smooth val="0"/>
          <c:extLst xmlns:c16r2="http://schemas.microsoft.com/office/drawing/2015/06/chart">
            <c:ext xmlns:c16="http://schemas.microsoft.com/office/drawing/2014/chart" uri="{C3380CC4-5D6E-409C-BE32-E72D297353CC}">
              <c16:uniqueId val="{0000000A-68D2-4C4E-B995-2E03A1B147C6}"/>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68D2-4C4E-B995-2E03A1B147C6}"/>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68D2-4C4E-B995-2E03A1B147C6}"/>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68D2-4C4E-B995-2E03A1B147C6}"/>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68D2-4C4E-B995-2E03A1B147C6}"/>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68D2-4C4E-B995-2E03A1B147C6}"/>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68D2-4C4E-B995-2E03A1B147C6}"/>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68D2-4C4E-B995-2E03A1B147C6}"/>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68D2-4C4E-B995-2E03A1B147C6}"/>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68D2-4C4E-B995-2E03A1B147C6}"/>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68D2-4C4E-B995-2E03A1B147C6}"/>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68D2-4C4E-B995-2E03A1B147C6}"/>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68D2-4C4E-B995-2E03A1B147C6}"/>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68D2-4C4E-B995-2E03A1B147C6}"/>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68D2-4C4E-B995-2E03A1B147C6}"/>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68D2-4C4E-B995-2E03A1B147C6}"/>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68D2-4C4E-B995-2E03A1B147C6}"/>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{E04B5AB0-2831-43A6-AB30-A92C860A5987}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68D2-4C4E-B995-2E03A1B147C6}"/>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{32D041F3-F6CC-4582-81DF-FFDA6AFAA859}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68D2-4C4E-B995-2E03A1B147C6}"/>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{25D1C259-F6A6-4172-8CAD-B9CFF0801653}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68D2-4C4E-B995-2E03A1B147C6}"/>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{2D08CED5-5E97-4580-B04A-C8EFA9EC0305}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68D2-4C4E-B995-2E03A1B147C6}"/>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{528FBDDF-9A18-42BE-8195-FA6C2B81A18B}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68D2-4C4E-B995-2E03A1B147C6}"/>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{C3D15613-392B-4585-9924-45D4955C5605}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68D2-4C4E-B995-2E03A1B147C6}"/>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{EC8C26C7-4821-4301-A0CE-71974C30D957}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68D2-4C4E-B995-2E03A1B147C6}"/>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{BF566012-2C2A-4A85-B98F-53528F366F01}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68D2-4C4E-B995-2E03A1B147C6}"/>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3-68D2-4C4E-B995-2E03A1B147C6}"/>
            </c:ext>
          </c:extLst>
        </c:ser>
        <c:dLbls>
          <c:showLegendKey val="0"/>
          <c:showVal val="0"/>
          <c:showCatName val="0"/>
          <c:showSerName val="0"/>
          <c:showPercent val="0"/>
          <c:showBubbleSize val="0"/>
        </c:dLbls>
        <c:axId val="376262016"/>
        <c:axId val="376263808"/>
      </c:scatterChart>
      <c:valAx>
        <c:axId val="376262016"/>
        <c:scaling>
          <c:logBase val="10"/>
          <c:orientation val="minMax"/>
          <c:max val="2"/>
          <c:min val="5.000000000000001E-2"/>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76263808"/>
        <c:crosses val="autoZero"/>
        <c:crossBetween val="midCat"/>
      </c:valAx>
      <c:valAx>
        <c:axId val="376263808"/>
        <c:scaling>
          <c:orientation val="minMax"/>
          <c:max val="9"/>
          <c:min val="1"/>
        </c:scaling>
        <c:delete val="0"/>
        <c:axPos val="l"/>
        <c:numFmt formatCode="General" sourceLinked="1"/>
        <c:majorTickMark val="none"/>
        <c:minorTickMark val="none"/>
        <c:tickLblPos val="none"/>
        <c:spPr>
          <a:ln w="12700">
            <a:solidFill>
              <a:schemeClr val="tx1"/>
            </a:solidFill>
          </a:ln>
        </c:spPr>
        <c:crossAx val="376262016"/>
        <c:crossesAt val="1"/>
        <c:crossBetween val="midCat"/>
        <c:majorUnit val="1"/>
      </c:valAx>
    </c:plotArea>
    <c:plotVisOnly val="1"/>
    <c:dispBlanksAs val="gap"/>
    <c:showDLblsOverMax val="0"/>
  </c:chart>
  <c:spPr>
    <a:ln>
      <a:noFill/>
    </a:ln>
  </c:sp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2.4380181852992417E-2"/>
          <c:w val="0.93290480898662231"/>
          <c:h val="0.93836238693940865"/>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7"/>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1640-443F-AB3D-0D485976C1AC}"/>
              </c:ext>
            </c:extLst>
          </c:dPt>
          <c:dPt>
            <c:idx val="8"/>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63FE-C64D-BB4C-6A19E9969C48}"/>
              </c:ext>
            </c:extLst>
          </c:dPt>
          <c:dPt>
            <c:idx val="9"/>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63FE-C64D-BB4C-6A19E9969C48}"/>
              </c:ext>
            </c:extLst>
          </c:dPt>
          <c:dPt>
            <c:idx val="10"/>
            <c:bubble3D val="0"/>
            <c:extLst xmlns:c16r2="http://schemas.microsoft.com/office/drawing/2015/06/chart">
              <c:ext xmlns:c16="http://schemas.microsoft.com/office/drawing/2014/chart" uri="{C3380CC4-5D6E-409C-BE32-E72D297353CC}">
                <c16:uniqueId val="{00000002-63FE-C64D-BB4C-6A19E9969C48}"/>
              </c:ext>
            </c:extLst>
          </c:dPt>
          <c:dPt>
            <c:idx val="14"/>
            <c:bubble3D val="0"/>
            <c:extLst xmlns:c16r2="http://schemas.microsoft.com/office/drawing/2015/06/chart">
              <c:ext xmlns:c16="http://schemas.microsoft.com/office/drawing/2014/chart" uri="{C3380CC4-5D6E-409C-BE32-E72D297353CC}">
                <c16:uniqueId val="{00000004-63FE-C64D-BB4C-6A19E9969C48}"/>
              </c:ext>
            </c:extLst>
          </c:dPt>
          <c:dPt>
            <c:idx val="15"/>
            <c:bubble3D val="0"/>
            <c:extLst xmlns:c16r2="http://schemas.microsoft.com/office/drawing/2015/06/chart">
              <c:ext xmlns:c16="http://schemas.microsoft.com/office/drawing/2014/chart" uri="{C3380CC4-5D6E-409C-BE32-E72D297353CC}">
                <c16:uniqueId val="{00000005-63FE-C64D-BB4C-6A19E9969C48}"/>
              </c:ext>
            </c:extLst>
          </c:dPt>
          <c:dPt>
            <c:idx val="16"/>
            <c:bubble3D val="0"/>
            <c:extLst xmlns:c16r2="http://schemas.microsoft.com/office/drawing/2015/06/chart">
              <c:ext xmlns:c16="http://schemas.microsoft.com/office/drawing/2014/chart" uri="{C3380CC4-5D6E-409C-BE32-E72D297353CC}">
                <c16:uniqueId val="{00000006-63FE-C64D-BB4C-6A19E9969C48}"/>
              </c:ext>
            </c:extLst>
          </c:dPt>
          <c:dPt>
            <c:idx val="18"/>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23-63FE-C64D-BB4C-6A19E9969C48}"/>
              </c:ext>
            </c:extLst>
          </c:dPt>
          <c:dPt>
            <c:idx val="19"/>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24-63FE-C64D-BB4C-6A19E9969C48}"/>
              </c:ext>
            </c:extLst>
          </c:dPt>
          <c:dPt>
            <c:idx val="20"/>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25-63FE-C64D-BB4C-6A19E9969C48}"/>
              </c:ext>
            </c:extLst>
          </c:dPt>
          <c:dPt>
            <c:idx val="21"/>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A-1640-443F-AB3D-0D485976C1AC}"/>
              </c:ext>
            </c:extLst>
          </c:dPt>
          <c:errBars>
            <c:errDir val="x"/>
            <c:errBarType val="both"/>
            <c:errValType val="cust"/>
            <c:noEndCap val="0"/>
            <c:plus>
              <c:numRef>
                <c:f>Sheet1!$G$4:$G$26</c:f>
                <c:numCache>
                  <c:formatCode>General</c:formatCode>
                  <c:ptCount val="23"/>
                  <c:pt idx="0">
                    <c:v>0</c:v>
                  </c:pt>
                  <c:pt idx="1">
                    <c:v>0</c:v>
                  </c:pt>
                  <c:pt idx="2">
                    <c:v>0</c:v>
                  </c:pt>
                  <c:pt idx="3">
                    <c:v>0</c:v>
                  </c:pt>
                  <c:pt idx="4">
                    <c:v>0.10999999999999999</c:v>
                  </c:pt>
                  <c:pt idx="5">
                    <c:v>0.27999999999999997</c:v>
                  </c:pt>
                  <c:pt idx="6">
                    <c:v>1.04</c:v>
                  </c:pt>
                  <c:pt idx="7">
                    <c:v>1.5499999999999998</c:v>
                  </c:pt>
                  <c:pt idx="8">
                    <c:v>0</c:v>
                  </c:pt>
                  <c:pt idx="9">
                    <c:v>0.12</c:v>
                  </c:pt>
                  <c:pt idx="10">
                    <c:v>0.28999999999999998</c:v>
                  </c:pt>
                  <c:pt idx="11">
                    <c:v>1.31</c:v>
                  </c:pt>
                  <c:pt idx="12">
                    <c:v>1.77</c:v>
                  </c:pt>
                  <c:pt idx="13">
                    <c:v>0</c:v>
                  </c:pt>
                  <c:pt idx="14">
                    <c:v>9.9999999999999978E-2</c:v>
                  </c:pt>
                  <c:pt idx="15">
                    <c:v>0.26</c:v>
                  </c:pt>
                  <c:pt idx="16">
                    <c:v>0.78</c:v>
                  </c:pt>
                  <c:pt idx="17">
                    <c:v>1.0499999999999998</c:v>
                  </c:pt>
                </c:numCache>
              </c:numRef>
            </c:plus>
            <c:minus>
              <c:numRef>
                <c:f>Sheet1!$H$4:$H$26</c:f>
                <c:numCache>
                  <c:formatCode>General</c:formatCode>
                  <c:ptCount val="23"/>
                  <c:pt idx="0">
                    <c:v>0</c:v>
                  </c:pt>
                  <c:pt idx="1">
                    <c:v>0</c:v>
                  </c:pt>
                  <c:pt idx="2">
                    <c:v>0</c:v>
                  </c:pt>
                  <c:pt idx="3">
                    <c:v>0</c:v>
                  </c:pt>
                  <c:pt idx="4">
                    <c:v>9.9999999999999978E-2</c:v>
                  </c:pt>
                  <c:pt idx="5">
                    <c:v>0.16999999999999998</c:v>
                  </c:pt>
                  <c:pt idx="6">
                    <c:v>0.32</c:v>
                  </c:pt>
                  <c:pt idx="7">
                    <c:v>0.44999999999999996</c:v>
                  </c:pt>
                  <c:pt idx="8">
                    <c:v>0</c:v>
                  </c:pt>
                  <c:pt idx="9">
                    <c:v>0.11000000000000004</c:v>
                  </c:pt>
                  <c:pt idx="10">
                    <c:v>0.16999999999999998</c:v>
                  </c:pt>
                  <c:pt idx="11">
                    <c:v>0.37</c:v>
                  </c:pt>
                  <c:pt idx="12">
                    <c:v>0.48000000000000004</c:v>
                  </c:pt>
                  <c:pt idx="13">
                    <c:v>0</c:v>
                  </c:pt>
                  <c:pt idx="14">
                    <c:v>9.9999999999999978E-2</c:v>
                  </c:pt>
                  <c:pt idx="15">
                    <c:v>0.18</c:v>
                  </c:pt>
                  <c:pt idx="16">
                    <c:v>0.29000000000000004</c:v>
                  </c:pt>
                  <c:pt idx="17">
                    <c:v>0.38</c:v>
                  </c:pt>
                </c:numCache>
              </c:numRef>
            </c:minus>
            <c:spPr>
              <a:ln w="19050"/>
            </c:spPr>
          </c:errBars>
          <c:xVal>
            <c:numRef>
              <c:f>Sheet1!$D$4:$D$26</c:f>
              <c:numCache>
                <c:formatCode>General</c:formatCode>
                <c:ptCount val="23"/>
                <c:pt idx="4">
                  <c:v>0.61</c:v>
                </c:pt>
                <c:pt idx="5">
                  <c:v>0.43</c:v>
                </c:pt>
                <c:pt idx="6">
                  <c:v>0.45</c:v>
                </c:pt>
                <c:pt idx="7">
                  <c:v>0.62</c:v>
                </c:pt>
                <c:pt idx="9">
                  <c:v>0.56000000000000005</c:v>
                </c:pt>
                <c:pt idx="10">
                  <c:v>0.43</c:v>
                </c:pt>
                <c:pt idx="11">
                  <c:v>0.52</c:v>
                </c:pt>
                <c:pt idx="12">
                  <c:v>0.67</c:v>
                </c:pt>
                <c:pt idx="14">
                  <c:v>0.66</c:v>
                </c:pt>
                <c:pt idx="15">
                  <c:v>0.51</c:v>
                </c:pt>
                <c:pt idx="16">
                  <c:v>0.46</c:v>
                </c:pt>
                <c:pt idx="17">
                  <c:v>0.6</c:v>
                </c:pt>
                <c:pt idx="18">
                  <c:v>0.1</c:v>
                </c:pt>
                <c:pt idx="19">
                  <c:v>0.5</c:v>
                </c:pt>
                <c:pt idx="20">
                  <c:v>2</c:v>
                </c:pt>
                <c:pt idx="21">
                  <c:v>3</c:v>
                </c:pt>
              </c:numCache>
            </c:numRef>
          </c:xVal>
          <c:yVal>
            <c:numRef>
              <c:f>Sheet1!$C$4:$C$26</c:f>
              <c:numCache>
                <c:formatCode>General</c:formatCode>
                <c:ptCount val="23"/>
                <c:pt idx="0">
                  <c:v>19</c:v>
                </c:pt>
                <c:pt idx="1">
                  <c:v>18</c:v>
                </c:pt>
                <c:pt idx="2">
                  <c:v>17</c:v>
                </c:pt>
                <c:pt idx="3">
                  <c:v>16</c:v>
                </c:pt>
                <c:pt idx="4">
                  <c:v>15</c:v>
                </c:pt>
                <c:pt idx="5">
                  <c:v>14</c:v>
                </c:pt>
                <c:pt idx="6">
                  <c:v>13</c:v>
                </c:pt>
                <c:pt idx="7">
                  <c:v>12</c:v>
                </c:pt>
                <c:pt idx="8">
                  <c:v>11</c:v>
                </c:pt>
                <c:pt idx="9">
                  <c:v>10</c:v>
                </c:pt>
                <c:pt idx="10">
                  <c:v>9</c:v>
                </c:pt>
                <c:pt idx="11">
                  <c:v>8</c:v>
                </c:pt>
                <c:pt idx="12">
                  <c:v>7</c:v>
                </c:pt>
                <c:pt idx="13">
                  <c:v>6</c:v>
                </c:pt>
                <c:pt idx="14">
                  <c:v>5</c:v>
                </c:pt>
                <c:pt idx="15">
                  <c:v>4</c:v>
                </c:pt>
                <c:pt idx="16">
                  <c:v>3</c:v>
                </c:pt>
                <c:pt idx="17">
                  <c:v>2</c:v>
                </c:pt>
                <c:pt idx="18">
                  <c:v>1</c:v>
                </c:pt>
                <c:pt idx="19">
                  <c:v>1</c:v>
                </c:pt>
                <c:pt idx="20">
                  <c:v>1</c:v>
                </c:pt>
                <c:pt idx="21">
                  <c:v>1</c:v>
                </c:pt>
              </c:numCache>
            </c:numRef>
          </c:yVal>
          <c:smooth val="0"/>
          <c:extLst xmlns:c16r2="http://schemas.microsoft.com/office/drawing/2015/06/chart">
            <c:ext xmlns:c16="http://schemas.microsoft.com/office/drawing/2014/chart" uri="{C3380CC4-5D6E-409C-BE32-E72D297353CC}">
              <c16:uniqueId val="{00000007-63FE-C64D-BB4C-6A19E9969C48}"/>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63FE-C64D-BB4C-6A19E9969C48}"/>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63FE-C64D-BB4C-6A19E9969C48}"/>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63FE-C64D-BB4C-6A19E9969C48}"/>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63FE-C64D-BB4C-6A19E9969C48}"/>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63FE-C64D-BB4C-6A19E9969C48}"/>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63FE-C64D-BB4C-6A19E9969C48}"/>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63FE-C64D-BB4C-6A19E9969C48}"/>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63FE-C64D-BB4C-6A19E9969C48}"/>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63FE-C64D-BB4C-6A19E9969C48}"/>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63FE-C64D-BB4C-6A19E9969C48}"/>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63FE-C64D-BB4C-6A19E9969C48}"/>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63FE-C64D-BB4C-6A19E9969C48}"/>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63FE-C64D-BB4C-6A19E9969C48}"/>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63FE-C64D-BB4C-6A19E9969C48}"/>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63FE-C64D-BB4C-6A19E9969C48}"/>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63FE-C64D-BB4C-6A19E9969C48}"/>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{1FF6F016-1CFF-4728-969D-0DA6D11499DC}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63FE-C64D-BB4C-6A19E9969C48}"/>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{D37EAB4C-3AA6-4D2E-954E-A32C69890D3B}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63FE-C64D-BB4C-6A19E9969C48}"/>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{DDEDD5C4-BAC6-435D-8243-51F18EE5D465}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A-63FE-C64D-BB4C-6A19E9969C48}"/>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{1B606223-A15F-4D7E-91E1-BB155D6E71CF}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63FE-C64D-BB4C-6A19E9969C48}"/>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{04EAFF89-13FA-4012-8D9A-5B9855995B94}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63FE-C64D-BB4C-6A19E9969C48}"/>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{B1B01559-4C7F-4910-8749-46568D9FBA45}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63FE-C64D-BB4C-6A19E9969C48}"/>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{86B137F4-E550-4204-ADB3-900C9F2E7A31}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63FE-C64D-BB4C-6A19E9969C48}"/>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{84B207AB-2F5B-4D1F-85A6-F4EED33602DF}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63FE-C64D-BB4C-6A19E9969C48}"/>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0-63FE-C64D-BB4C-6A19E9969C48}"/>
            </c:ext>
          </c:extLst>
        </c:ser>
        <c:dLbls>
          <c:showLegendKey val="0"/>
          <c:showVal val="0"/>
          <c:showCatName val="0"/>
          <c:showSerName val="0"/>
          <c:showPercent val="0"/>
          <c:showBubbleSize val="0"/>
        </c:dLbls>
        <c:axId val="374394880"/>
        <c:axId val="374396416"/>
      </c:scatterChart>
      <c:valAx>
        <c:axId val="374394880"/>
        <c:scaling>
          <c:logBase val="5"/>
          <c:orientation val="minMax"/>
          <c:max val="3"/>
          <c:min val="0.1"/>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74396416"/>
        <c:crosses val="autoZero"/>
        <c:crossBetween val="midCat"/>
      </c:valAx>
      <c:valAx>
        <c:axId val="374396416"/>
        <c:scaling>
          <c:orientation val="minMax"/>
          <c:max val="15.5"/>
          <c:min val="1"/>
        </c:scaling>
        <c:delete val="0"/>
        <c:axPos val="l"/>
        <c:numFmt formatCode="General" sourceLinked="1"/>
        <c:majorTickMark val="none"/>
        <c:minorTickMark val="none"/>
        <c:tickLblPos val="none"/>
        <c:spPr>
          <a:ln w="12700">
            <a:solidFill>
              <a:schemeClr val="tx1"/>
            </a:solidFill>
          </a:ln>
        </c:spPr>
        <c:crossAx val="374394880"/>
        <c:crosses val="autoZero"/>
        <c:crossBetween val="midCat"/>
        <c:majorUnit val="1"/>
      </c:valAx>
    </c:plotArea>
    <c:plotVisOnly val="1"/>
    <c:dispBlanksAs val="gap"/>
    <c:showDLblsOverMax val="0"/>
  </c:chart>
  <c:spPr>
    <a:ln>
      <a:noFill/>
    </a:ln>
  </c:sp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3.8596491228070177E-2"/>
          <c:w val="0.93290480898662231"/>
          <c:h val="0.8428515401092106"/>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a:noFill/>
              </a:ln>
            </c:spPr>
          </c:marker>
          <c:dPt>
            <c:idx val="11"/>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1-9E28-3442-BF79-B75BA389E0A6}"/>
              </c:ext>
            </c:extLst>
          </c:dPt>
          <c:dPt>
            <c:idx val="12"/>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2-9E28-3442-BF79-B75BA389E0A6}"/>
              </c:ext>
            </c:extLst>
          </c:dPt>
          <c:dPt>
            <c:idx val="13"/>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3-9E28-3442-BF79-B75BA389E0A6}"/>
              </c:ext>
            </c:extLst>
          </c:dPt>
          <c:dPt>
            <c:idx val="14"/>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4-9E28-3442-BF79-B75BA389E0A6}"/>
              </c:ext>
            </c:extLst>
          </c:dPt>
          <c:errBars>
            <c:errDir val="x"/>
            <c:errBarType val="both"/>
            <c:errValType val="cust"/>
            <c:noEndCap val="0"/>
            <c:plus>
              <c:numRef>
                <c:f>Sheet1!$G$3:$G$13</c:f>
                <c:numCache>
                  <c:formatCode>General</c:formatCode>
                  <c:ptCount val="11"/>
                  <c:pt idx="0">
                    <c:v>0.33899999999999997</c:v>
                  </c:pt>
                  <c:pt idx="1">
                    <c:v>0.9</c:v>
                  </c:pt>
                  <c:pt idx="2">
                    <c:v>0.29000000000000004</c:v>
                  </c:pt>
                  <c:pt idx="4">
                    <c:v>0.25</c:v>
                  </c:pt>
                  <c:pt idx="5">
                    <c:v>0.32000000000000006</c:v>
                  </c:pt>
                  <c:pt idx="6">
                    <c:v>0.17999999999999994</c:v>
                  </c:pt>
                  <c:pt idx="8">
                    <c:v>0.13</c:v>
                  </c:pt>
                  <c:pt idx="9">
                    <c:v>0.29000000000000004</c:v>
                  </c:pt>
                  <c:pt idx="10">
                    <c:v>0.10999999999999999</c:v>
                  </c:pt>
                </c:numCache>
              </c:numRef>
            </c:plus>
            <c:minus>
              <c:numRef>
                <c:f>Sheet1!$H$3:$H$13</c:f>
                <c:numCache>
                  <c:formatCode>General</c:formatCode>
                  <c:ptCount val="11"/>
                  <c:pt idx="0">
                    <c:v>0.22999999999999998</c:v>
                  </c:pt>
                  <c:pt idx="1">
                    <c:v>0.45</c:v>
                  </c:pt>
                  <c:pt idx="2">
                    <c:v>0.21999999999999997</c:v>
                  </c:pt>
                  <c:pt idx="4">
                    <c:v>0.18</c:v>
                  </c:pt>
                  <c:pt idx="5">
                    <c:v>0.21999999999999997</c:v>
                  </c:pt>
                  <c:pt idx="6">
                    <c:v>0.14000000000000001</c:v>
                  </c:pt>
                  <c:pt idx="8">
                    <c:v>0.10999999999999999</c:v>
                  </c:pt>
                  <c:pt idx="9">
                    <c:v>0.19999999999999996</c:v>
                  </c:pt>
                  <c:pt idx="10">
                    <c:v>9.9999999999999978E-2</c:v>
                  </c:pt>
                </c:numCache>
              </c:numRef>
            </c:minus>
            <c:spPr>
              <a:ln w="15875"/>
            </c:spPr>
          </c:errBars>
          <c:xVal>
            <c:numRef>
              <c:f>Sheet1!$D$3:$D$17</c:f>
              <c:numCache>
                <c:formatCode>0.00</c:formatCode>
                <c:ptCount val="15"/>
                <c:pt idx="0">
                  <c:v>0.76</c:v>
                </c:pt>
                <c:pt idx="1">
                  <c:v>0.89</c:v>
                </c:pt>
                <c:pt idx="2">
                  <c:v>0.78</c:v>
                </c:pt>
                <c:pt idx="4">
                  <c:v>0.64</c:v>
                </c:pt>
                <c:pt idx="5">
                  <c:v>0.72</c:v>
                </c:pt>
                <c:pt idx="6">
                  <c:v>0.64</c:v>
                </c:pt>
                <c:pt idx="8">
                  <c:v>0.57999999999999996</c:v>
                </c:pt>
                <c:pt idx="9">
                  <c:v>0.73</c:v>
                </c:pt>
                <c:pt idx="10">
                  <c:v>0.61</c:v>
                </c:pt>
                <c:pt idx="11">
                  <c:v>0.2</c:v>
                </c:pt>
                <c:pt idx="12">
                  <c:v>0.5</c:v>
                </c:pt>
                <c:pt idx="13">
                  <c:v>2</c:v>
                </c:pt>
                <c:pt idx="14">
                  <c:v>3</c:v>
                </c:pt>
              </c:numCache>
            </c:numRef>
          </c:xVal>
          <c:yVal>
            <c:numRef>
              <c:f>Sheet1!$C$3:$C$17</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0</c:v>
                </c:pt>
                <c:pt idx="12">
                  <c:v>0</c:v>
                </c:pt>
                <c:pt idx="13">
                  <c:v>0</c:v>
                </c:pt>
                <c:pt idx="14">
                  <c:v>0</c:v>
                </c:pt>
              </c:numCache>
            </c:numRef>
          </c:yVal>
          <c:smooth val="0"/>
          <c:extLst xmlns:c16r2="http://schemas.microsoft.com/office/drawing/2015/06/chart">
            <c:ext xmlns:c16="http://schemas.microsoft.com/office/drawing/2014/chart" uri="{C3380CC4-5D6E-409C-BE32-E72D297353CC}">
              <c16:uniqueId val="{00000000-C3BF-48F1-BE11-D8D265AC6D68}"/>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C3BF-48F1-BE11-D8D265AC6D68}"/>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C3BF-48F1-BE11-D8D265AC6D68}"/>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C3BF-48F1-BE11-D8D265AC6D68}"/>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C3BF-48F1-BE11-D8D265AC6D68}"/>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C3BF-48F1-BE11-D8D265AC6D68}"/>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C3BF-48F1-BE11-D8D265AC6D68}"/>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C3BF-48F1-BE11-D8D265AC6D68}"/>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C3BF-48F1-BE11-D8D265AC6D68}"/>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C3BF-48F1-BE11-D8D265AC6D68}"/>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C3BF-48F1-BE11-D8D265AC6D68}"/>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C3BF-48F1-BE11-D8D265AC6D68}"/>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C3BF-48F1-BE11-D8D265AC6D68}"/>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C3BF-48F1-BE11-D8D265AC6D68}"/>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C3BF-48F1-BE11-D8D265AC6D68}"/>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C3BF-48F1-BE11-D8D265AC6D68}"/>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C3BF-48F1-BE11-D8D265AC6D68}"/>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{7FB27970-1191-4978-9428-B4950C677C23}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1-C3BF-48F1-BE11-D8D265AC6D68}"/>
                </c:ext>
              </c:extLst>
            </c:dLbl>
            <c:dLbl>
              <c:idx val="17"/>
              <c:tx>
                <c:strRef>
                  <c:f>Sheet1!$B$3</c:f>
                  <c:strCache>
                    <c:ptCount val="1"/>
                    <c:pt idx="0">
                      <c:v>Stage 2/3</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{A1B3760E-ACEC-4F17-9122-606646DAD1BC}</c15:txfldGUID>
                      <c15:f>Sheet1!$B$3</c15:f>
                      <c15:dlblFieldTableCache>
                        <c:ptCount val="1"/>
                        <c:pt idx="0">
                          <c:v>Stage 2/3</c:v>
                        </c:pt>
                      </c15:dlblFieldTableCache>
                    </c15:dlblFTEntry>
                  </c15:dlblFieldTable>
                  <c15:showDataLabelsRange val="0"/>
                </c:ext>
                <c:ext xmlns:c16="http://schemas.microsoft.com/office/drawing/2014/chart" uri="{C3380CC4-5D6E-409C-BE32-E72D297353CC}">
                  <c16:uniqueId val="{00000012-C3BF-48F1-BE11-D8D265AC6D68}"/>
                </c:ext>
              </c:extLst>
            </c:dLbl>
            <c:dLbl>
              <c:idx val="18"/>
              <c:tx>
                <c:strRef>
                  <c:f>Sheet1!$B$4</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{AA479D7E-BDD2-4238-8A61-4CD260DE52A2}</c15:txfldGUID>
                      <c15:f>Sheet1!$B$4</c15:f>
                      <c15:dlblFieldTableCache>
                        <c:ptCount val="1"/>
                        <c:pt idx="0">
                          <c:v>Stage 4</c:v>
                        </c:pt>
                      </c15:dlblFieldTableCache>
                    </c15:dlblFTEntry>
                  </c15:dlblFieldTable>
                  <c15:showDataLabelsRange val="0"/>
                </c:ext>
                <c:ext xmlns:c16="http://schemas.microsoft.com/office/drawing/2014/chart" uri="{C3380CC4-5D6E-409C-BE32-E72D297353CC}">
                  <c16:uniqueId val="{00000013-C3BF-48F1-BE11-D8D265AC6D68}"/>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{649E952D-7C55-423D-814B-5FC3D8FAE947}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C3BF-48F1-BE11-D8D265AC6D68}"/>
                </c:ext>
              </c:extLst>
            </c:dLbl>
            <c:dLbl>
              <c:idx val="20"/>
              <c:tx>
                <c:strRef>
                  <c:f>Sheet1!$B$8</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{17F52131-456E-400E-8898-4FE3E96BFF3F}</c15:txfldGUID>
                      <c15:f>Sheet1!$B$8</c15:f>
                      <c15:dlblFieldTableCache>
                        <c:ptCount val="1"/>
                        <c:pt idx="0">
                          <c:v>Stage 4</c:v>
                        </c:pt>
                      </c15:dlblFieldTableCache>
                    </c15:dlblFTEntry>
                  </c15:dlblFieldTable>
                  <c15:showDataLabelsRange val="0"/>
                </c:ext>
                <c:ext xmlns:c16="http://schemas.microsoft.com/office/drawing/2014/chart" uri="{C3380CC4-5D6E-409C-BE32-E72D297353CC}">
                  <c16:uniqueId val="{00000015-C3BF-48F1-BE11-D8D265AC6D68}"/>
                </c:ext>
              </c:extLst>
            </c:dLbl>
            <c:dLbl>
              <c:idx val="21"/>
              <c:tx>
                <c:strRef>
                  <c:f>Sheet1!$B$9</c:f>
                  <c:strCache>
                    <c:ptCount val="1"/>
                    <c:pt idx="0">
                      <c:v>Overall</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{9327914E-6CA0-4818-8EE8-222CD8E5B6D1}</c15:txfldGUID>
                      <c15:f>Sheet1!$B$9</c15:f>
                      <c15:dlblFieldTableCache>
                        <c:ptCount val="1"/>
                        <c:pt idx="0">
                          <c:v>Overall</c:v>
                        </c:pt>
                      </c15:dlblFieldTableCache>
                    </c15:dlblFTEntry>
                  </c15:dlblFieldTable>
                  <c15:showDataLabelsRange val="0"/>
                </c:ext>
                <c:ext xmlns:c16="http://schemas.microsoft.com/office/drawing/2014/chart" uri="{C3380CC4-5D6E-409C-BE32-E72D297353CC}">
                  <c16:uniqueId val="{00000016-C3BF-48F1-BE11-D8D265AC6D68}"/>
                </c:ext>
              </c:extLst>
            </c:dLbl>
            <c:dLbl>
              <c:idx val="22"/>
              <c:tx>
                <c:strRef>
                  <c:f>Sheet1!$B$10</c:f>
                  <c:strCache>
                    <c:ptCount val="1"/>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{D88DAD05-8CA4-41B5-80A7-D3A621663565}</c15:txfldGUID>
                      <c15:f>Sheet1!$B$10</c15:f>
                      <c15:dlblFieldTableCache>
                        <c:ptCount val="1"/>
                      </c15:dlblFieldTableCache>
                    </c15:dlblFTEntry>
                  </c15:dlblFieldTable>
                  <c15:showDataLabelsRange val="0"/>
                </c:ext>
                <c:ext xmlns:c16="http://schemas.microsoft.com/office/drawing/2014/chart" uri="{C3380CC4-5D6E-409C-BE32-E72D297353CC}">
                  <c16:uniqueId val="{00000017-C3BF-48F1-BE11-D8D265AC6D68}"/>
                </c:ext>
              </c:extLst>
            </c:dLbl>
            <c:dLbl>
              <c:idx val="23"/>
              <c:tx>
                <c:strRef>
                  <c:f>Sheet1!$B$11</c:f>
                  <c:strCache>
                    <c:ptCount val="1"/>
                    <c:pt idx="0">
                      <c:v>Stage 2/3</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{DB9DE1FB-A9FD-4F99-B3AE-F325D8E12A4A}</c15:txfldGUID>
                      <c15:f>Sheet1!$B$11</c15:f>
                      <c15:dlblFieldTableCache>
                        <c:ptCount val="1"/>
                        <c:pt idx="0">
                          <c:v>Stage 2/3</c:v>
                        </c:pt>
                      </c15:dlblFieldTableCache>
                    </c15:dlblFTEntry>
                  </c15:dlblFieldTable>
                  <c15:showDataLabelsRange val="0"/>
                </c:ext>
                <c:ext xmlns:c16="http://schemas.microsoft.com/office/drawing/2014/chart" uri="{C3380CC4-5D6E-409C-BE32-E72D297353CC}">
                  <c16:uniqueId val="{00000018-C3BF-48F1-BE11-D8D265AC6D68}"/>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Sheet1!$A$3:$A$12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19-C3BF-48F1-BE11-D8D265AC6D68}"/>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C3BF-48F1-BE11-D8D265AC6D68}"/>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C3BF-48F1-BE11-D8D265AC6D68}"/>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C-C3BF-48F1-BE11-D8D265AC6D68}"/>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C3BF-48F1-BE11-D8D265AC6D68}"/>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C3BF-48F1-BE11-D8D265AC6D68}"/>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C3BF-48F1-BE11-D8D265AC6D68}"/>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C3BF-48F1-BE11-D8D265AC6D68}"/>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C3BF-48F1-BE11-D8D265AC6D68}"/>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C3BF-48F1-BE11-D8D265AC6D68}"/>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C3BF-48F1-BE11-D8D265AC6D68}"/>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C3BF-48F1-BE11-D8D265AC6D68}"/>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C3BF-48F1-BE11-D8D265AC6D68}"/>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C3BF-48F1-BE11-D8D265AC6D68}"/>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C3BF-48F1-BE11-D8D265AC6D68}"/>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C3BF-48F1-BE11-D8D265AC6D68}"/>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C3BF-48F1-BE11-D8D265AC6D68}"/>
                </c:ext>
              </c:extLst>
            </c:dLbl>
            <c:dLbl>
              <c:idx val="16"/>
              <c:tx>
                <c:strRef>
                  <c:f>Sheet1!$J$3</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{FA0B94F8-D95B-404B-9B13-417E14CFE7B9}</c15:txfldGUID>
                      <c15:f>Sheet1!$J$3</c15:f>
                      <c15:dlblFieldTableCache>
                        <c:ptCount val="1"/>
                      </c15:dlblFieldTableCache>
                    </c15:dlblFTEntry>
                  </c15:dlblFieldTable>
                  <c15:showDataLabelsRange val="0"/>
                </c:ext>
                <c:ext xmlns:c16="http://schemas.microsoft.com/office/drawing/2014/chart" uri="{C3380CC4-5D6E-409C-BE32-E72D297353CC}">
                  <c16:uniqueId val="{0000002A-C3BF-48F1-BE11-D8D265AC6D68}"/>
                </c:ext>
              </c:extLst>
            </c:dLbl>
            <c:dLbl>
              <c:idx val="17"/>
              <c:tx>
                <c:strRef>
                  <c:f>Sheet1!$J$4</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{FADB79AE-8B40-4311-ACE4-7148F58BB9B5}</c15:txfldGUID>
                      <c15:f>Sheet1!$J$4</c15:f>
                      <c15:dlblFieldTableCache>
                        <c:ptCount val="1"/>
                      </c15:dlblFieldTableCache>
                    </c15:dlblFTEntry>
                  </c15:dlblFieldTable>
                  <c15:showDataLabelsRange val="0"/>
                </c:ext>
                <c:ext xmlns:c16="http://schemas.microsoft.com/office/drawing/2014/chart" uri="{C3380CC4-5D6E-409C-BE32-E72D297353CC}">
                  <c16:uniqueId val="{0000002B-C3BF-48F1-BE11-D8D265AC6D68}"/>
                </c:ext>
              </c:extLst>
            </c:dLbl>
            <c:dLbl>
              <c:idx val="18"/>
              <c:tx>
                <c:strRef>
                  <c:f>Sheet1!$J$5</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{5FC7CBC3-3289-4D28-8FD8-256F9C24035A}</c15:txfldGUID>
                      <c15:f>Sheet1!$J$5</c15:f>
                      <c15:dlblFieldTableCache>
                        <c:ptCount val="1"/>
                      </c15:dlblFieldTableCache>
                    </c15:dlblFTEntry>
                  </c15:dlblFieldTable>
                  <c15:showDataLabelsRange val="0"/>
                </c:ext>
                <c:ext xmlns:c16="http://schemas.microsoft.com/office/drawing/2014/chart" uri="{C3380CC4-5D6E-409C-BE32-E72D297353CC}">
                  <c16:uniqueId val="{0000002C-C3BF-48F1-BE11-D8D265AC6D68}"/>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{0A19B94E-67D2-4031-A461-38873E128FD4}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C3BF-48F1-BE11-D8D265AC6D68}"/>
                </c:ext>
              </c:extLst>
            </c:dLbl>
            <c:dLbl>
              <c:idx val="20"/>
              <c:tx>
                <c:strRef>
                  <c:f>Sheet1!$J$9</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{40330BE8-75D2-4603-9842-500473067B3E}</c15:txfldGUID>
                      <c15:f>Sheet1!$J$9</c15:f>
                      <c15:dlblFieldTableCache>
                        <c:ptCount val="1"/>
                      </c15:dlblFieldTableCache>
                    </c15:dlblFTEntry>
                  </c15:dlblFieldTable>
                  <c15:showDataLabelsRange val="0"/>
                </c:ext>
                <c:ext xmlns:c16="http://schemas.microsoft.com/office/drawing/2014/chart" uri="{C3380CC4-5D6E-409C-BE32-E72D297353CC}">
                  <c16:uniqueId val="{0000002E-C3BF-48F1-BE11-D8D265AC6D68}"/>
                </c:ext>
              </c:extLst>
            </c:dLbl>
            <c:dLbl>
              <c:idx val="21"/>
              <c:tx>
                <c:strRef>
                  <c:f>Sheet1!$J$10</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{1C50B9C4-78FA-4BA9-A644-156C2600D821}</c15:txfldGUID>
                      <c15:f>Sheet1!$J$10</c15:f>
                      <c15:dlblFieldTableCache>
                        <c:ptCount val="1"/>
                      </c15:dlblFieldTableCache>
                    </c15:dlblFTEntry>
                  </c15:dlblFieldTable>
                  <c15:showDataLabelsRange val="0"/>
                </c:ext>
                <c:ext xmlns:c16="http://schemas.microsoft.com/office/drawing/2014/chart" uri="{C3380CC4-5D6E-409C-BE32-E72D297353CC}">
                  <c16:uniqueId val="{0000002F-C3BF-48F1-BE11-D8D265AC6D68}"/>
                </c:ext>
              </c:extLst>
            </c:dLbl>
            <c:dLbl>
              <c:idx val="22"/>
              <c:tx>
                <c:strRef>
                  <c:f>Sheet1!$J$11</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{525B166F-00DD-4A11-9508-C8CB70FCCEC6}</c15:txfldGUID>
                      <c15:f>Sheet1!$J$11</c15:f>
                      <c15:dlblFieldTableCache>
                        <c:ptCount val="1"/>
                      </c15:dlblFieldTableCache>
                    </c15:dlblFTEntry>
                  </c15:dlblFieldTable>
                  <c15:showDataLabelsRange val="0"/>
                </c:ext>
                <c:ext xmlns:c16="http://schemas.microsoft.com/office/drawing/2014/chart" uri="{C3380CC4-5D6E-409C-BE32-E72D297353CC}">
                  <c16:uniqueId val="{00000030-C3BF-48F1-BE11-D8D265AC6D68}"/>
                </c:ext>
              </c:extLst>
            </c:dLbl>
            <c:dLbl>
              <c:idx val="23"/>
              <c:tx>
                <c:strRef>
                  <c:f>Sheet1!$J$12</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{A595AEAA-5751-4EB8-9687-C135F4A6F959}</c15:txfldGUID>
                      <c15:f>Sheet1!$J$12</c15:f>
                      <c15:dlblFieldTableCache>
                        <c:ptCount val="1"/>
                      </c15:dlblFieldTableCache>
                    </c15:dlblFTEntry>
                  </c15:dlblFieldTable>
                  <c15:showDataLabelsRange val="0"/>
                </c:ext>
                <c:ext xmlns:c16="http://schemas.microsoft.com/office/drawing/2014/chart" uri="{C3380CC4-5D6E-409C-BE32-E72D297353CC}">
                  <c16:uniqueId val="{00000031-C3BF-48F1-BE11-D8D265AC6D68}"/>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Sheet1!$I$3:$I$12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32-C3BF-48F1-BE11-D8D265AC6D68}"/>
            </c:ext>
          </c:extLst>
        </c:ser>
        <c:dLbls>
          <c:showLegendKey val="0"/>
          <c:showVal val="0"/>
          <c:showCatName val="0"/>
          <c:showSerName val="0"/>
          <c:showPercent val="0"/>
          <c:showBubbleSize val="0"/>
        </c:dLbls>
        <c:axId val="373984256"/>
        <c:axId val="373670656"/>
      </c:scatterChart>
      <c:valAx>
        <c:axId val="373984256"/>
        <c:scaling>
          <c:logBase val="5"/>
          <c:orientation val="minMax"/>
          <c:max val="3"/>
          <c:min val="0.2"/>
        </c:scaling>
        <c:delete val="0"/>
        <c:axPos val="b"/>
        <c:numFmt formatCode="0.0" sourceLinked="0"/>
        <c:majorTickMark val="out"/>
        <c:minorTickMark val="none"/>
        <c:tickLblPos val="none"/>
        <c:spPr>
          <a:ln w="12700">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373670656"/>
        <c:crosses val="autoZero"/>
        <c:crossBetween val="midCat"/>
        <c:majorUnit val="0.5"/>
      </c:valAx>
      <c:valAx>
        <c:axId val="373670656"/>
        <c:scaling>
          <c:orientation val="minMax"/>
          <c:max val="12"/>
          <c:min val="0"/>
        </c:scaling>
        <c:delete val="0"/>
        <c:axPos val="l"/>
        <c:numFmt formatCode="General" sourceLinked="1"/>
        <c:majorTickMark val="none"/>
        <c:minorTickMark val="none"/>
        <c:tickLblPos val="none"/>
        <c:spPr>
          <a:ln w="12700">
            <a:solidFill>
              <a:schemeClr val="tx1"/>
            </a:solidFill>
          </a:ln>
        </c:spPr>
        <c:crossAx val="373984256"/>
        <c:crossesAt val="1"/>
        <c:crossBetween val="midCat"/>
      </c:valAx>
    </c:plotArea>
    <c:plotVisOnly val="1"/>
    <c:dispBlanksAs val="gap"/>
    <c:showDLblsOverMax val="0"/>
  </c:chart>
  <c:spPr>
    <a:ln>
      <a:noFill/>
    </a:ln>
  </c:sp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3.8596491228070177E-2"/>
          <c:w val="0.93290480898662231"/>
          <c:h val="0.8428515401092106"/>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a:noFill/>
              </a:ln>
            </c:spPr>
          </c:marker>
          <c:dPt>
            <c:idx val="11"/>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0-816B-3643-B05A-7EB86FC20AB5}"/>
              </c:ext>
            </c:extLst>
          </c:dPt>
          <c:dPt>
            <c:idx val="12"/>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1-816B-3643-B05A-7EB86FC20AB5}"/>
              </c:ext>
            </c:extLst>
          </c:dPt>
          <c:dPt>
            <c:idx val="13"/>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2-816B-3643-B05A-7EB86FC20AB5}"/>
              </c:ext>
            </c:extLst>
          </c:dPt>
          <c:dPt>
            <c:idx val="14"/>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3-816B-3643-B05A-7EB86FC20AB5}"/>
              </c:ext>
            </c:extLst>
          </c:dPt>
          <c:errBars>
            <c:errDir val="x"/>
            <c:errBarType val="both"/>
            <c:errValType val="cust"/>
            <c:noEndCap val="0"/>
            <c:plus>
              <c:numRef>
                <c:f>Sheet1!$G$3:$G$13</c:f>
                <c:numCache>
                  <c:formatCode>General</c:formatCode>
                  <c:ptCount val="11"/>
                  <c:pt idx="0">
                    <c:v>0.23000000000000009</c:v>
                  </c:pt>
                  <c:pt idx="1">
                    <c:v>0.52999999999999992</c:v>
                  </c:pt>
                  <c:pt idx="2">
                    <c:v>0.19000000000000006</c:v>
                  </c:pt>
                  <c:pt idx="4">
                    <c:v>0.23000000000000009</c:v>
                  </c:pt>
                  <c:pt idx="5">
                    <c:v>0.70000000000000007</c:v>
                  </c:pt>
                  <c:pt idx="6">
                    <c:v>0.21000000000000008</c:v>
                  </c:pt>
                  <c:pt idx="8">
                    <c:v>0.15000000000000002</c:v>
                  </c:pt>
                  <c:pt idx="9">
                    <c:v>0.31000000000000005</c:v>
                  </c:pt>
                  <c:pt idx="10">
                    <c:v>0.12</c:v>
                  </c:pt>
                </c:numCache>
              </c:numRef>
            </c:plus>
            <c:minus>
              <c:numRef>
                <c:f>Sheet1!$H$3:$H$13</c:f>
                <c:numCache>
                  <c:formatCode>General</c:formatCode>
                  <c:ptCount val="11"/>
                  <c:pt idx="0">
                    <c:v>0.16999999999999993</c:v>
                  </c:pt>
                  <c:pt idx="1">
                    <c:v>0.29000000000000004</c:v>
                  </c:pt>
                  <c:pt idx="2">
                    <c:v>0.15999999999999992</c:v>
                  </c:pt>
                  <c:pt idx="4">
                    <c:v>0.16999999999999993</c:v>
                  </c:pt>
                  <c:pt idx="5">
                    <c:v>0.37999999999999995</c:v>
                  </c:pt>
                  <c:pt idx="6">
                    <c:v>0.15999999999999992</c:v>
                  </c:pt>
                  <c:pt idx="8">
                    <c:v>0.10999999999999999</c:v>
                  </c:pt>
                  <c:pt idx="9">
                    <c:v>0.21999999999999997</c:v>
                  </c:pt>
                  <c:pt idx="10">
                    <c:v>0.11000000000000004</c:v>
                  </c:pt>
                </c:numCache>
              </c:numRef>
            </c:minus>
            <c:spPr>
              <a:ln w="15875"/>
            </c:spPr>
          </c:errBars>
          <c:xVal>
            <c:numRef>
              <c:f>Sheet1!$D$3:$D$17</c:f>
              <c:numCache>
                <c:formatCode>General</c:formatCode>
                <c:ptCount val="15"/>
                <c:pt idx="0">
                  <c:v>0.69</c:v>
                </c:pt>
                <c:pt idx="1">
                  <c:v>0.68</c:v>
                </c:pt>
                <c:pt idx="2">
                  <c:v>0.69</c:v>
                </c:pt>
                <c:pt idx="4">
                  <c:v>0.69</c:v>
                </c:pt>
                <c:pt idx="5">
                  <c:v>0.83</c:v>
                </c:pt>
                <c:pt idx="6">
                  <c:v>0.71</c:v>
                </c:pt>
                <c:pt idx="8">
                  <c:v>0.51</c:v>
                </c:pt>
                <c:pt idx="9">
                  <c:v>0.71</c:v>
                </c:pt>
                <c:pt idx="10">
                  <c:v>0.56000000000000005</c:v>
                </c:pt>
                <c:pt idx="11" formatCode="0.00">
                  <c:v>0.2</c:v>
                </c:pt>
                <c:pt idx="12" formatCode="0.00">
                  <c:v>0.5</c:v>
                </c:pt>
                <c:pt idx="13" formatCode="0.00">
                  <c:v>2</c:v>
                </c:pt>
                <c:pt idx="14" formatCode="0.00">
                  <c:v>3</c:v>
                </c:pt>
              </c:numCache>
            </c:numRef>
          </c:xVal>
          <c:yVal>
            <c:numRef>
              <c:f>Sheet1!$C$3:$C$17</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0</c:v>
                </c:pt>
                <c:pt idx="12">
                  <c:v>0</c:v>
                </c:pt>
                <c:pt idx="13">
                  <c:v>0</c:v>
                </c:pt>
                <c:pt idx="14">
                  <c:v>0</c:v>
                </c:pt>
              </c:numCache>
            </c:numRef>
          </c:yVal>
          <c:smooth val="0"/>
          <c:extLst xmlns:c16r2="http://schemas.microsoft.com/office/drawing/2015/06/chart">
            <c:ext xmlns:c16="http://schemas.microsoft.com/office/drawing/2014/chart" uri="{C3380CC4-5D6E-409C-BE32-E72D297353CC}">
              <c16:uniqueId val="{00000004-816B-3643-B05A-7EB86FC20AB5}"/>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816B-3643-B05A-7EB86FC20AB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816B-3643-B05A-7EB86FC20AB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816B-3643-B05A-7EB86FC20AB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816B-3643-B05A-7EB86FC20AB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816B-3643-B05A-7EB86FC20AB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816B-3643-B05A-7EB86FC20AB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816B-3643-B05A-7EB86FC20AB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816B-3643-B05A-7EB86FC20AB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816B-3643-B05A-7EB86FC20AB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816B-3643-B05A-7EB86FC20AB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816B-3643-B05A-7EB86FC20AB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816B-3643-B05A-7EB86FC20AB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816B-3643-B05A-7EB86FC20AB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816B-3643-B05A-7EB86FC20AB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816B-3643-B05A-7EB86FC20AB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816B-3643-B05A-7EB86FC20AB5}"/>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{329ED54B-2C51-4DDC-8D51-EF9F6254379D}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816B-3643-B05A-7EB86FC20AB5}"/>
                </c:ext>
              </c:extLst>
            </c:dLbl>
            <c:dLbl>
              <c:idx val="17"/>
              <c:tx>
                <c:strRef>
                  <c:f>Sheet1!$B$3</c:f>
                  <c:strCache>
                    <c:ptCount val="1"/>
                    <c:pt idx="0">
                      <c:v>Stage 2/3</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{9CB6E7FD-B4A7-4F0F-9348-0893F6D52D75}</c15:txfldGUID>
                      <c15:f>Sheet1!$B$3</c15:f>
                      <c15:dlblFieldTableCache>
                        <c:ptCount val="1"/>
                        <c:pt idx="0">
                          <c:v>Stage 2/3</c:v>
                        </c:pt>
                      </c15:dlblFieldTableCache>
                    </c15:dlblFTEntry>
                  </c15:dlblFieldTable>
                  <c15:showDataLabelsRange val="0"/>
                </c:ext>
                <c:ext xmlns:c16="http://schemas.microsoft.com/office/drawing/2014/chart" uri="{C3380CC4-5D6E-409C-BE32-E72D297353CC}">
                  <c16:uniqueId val="{00000016-816B-3643-B05A-7EB86FC20AB5}"/>
                </c:ext>
              </c:extLst>
            </c:dLbl>
            <c:dLbl>
              <c:idx val="18"/>
              <c:tx>
                <c:strRef>
                  <c:f>Sheet1!$B$4</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{1F0CC49A-C32A-4E18-8589-FBBF7D46D766}</c15:txfldGUID>
                      <c15:f>Sheet1!$B$4</c15:f>
                      <c15:dlblFieldTableCache>
                        <c:ptCount val="1"/>
                        <c:pt idx="0">
                          <c:v>Stage 4</c:v>
                        </c:pt>
                      </c15:dlblFieldTableCache>
                    </c15:dlblFTEntry>
                  </c15:dlblFieldTable>
                  <c15:showDataLabelsRange val="0"/>
                </c:ext>
                <c:ext xmlns:c16="http://schemas.microsoft.com/office/drawing/2014/chart" uri="{C3380CC4-5D6E-409C-BE32-E72D297353CC}">
                  <c16:uniqueId val="{00000017-816B-3643-B05A-7EB86FC20AB5}"/>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{D3ACFE97-3CE9-432F-852B-9BD77558DCD9}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816B-3643-B05A-7EB86FC20AB5}"/>
                </c:ext>
              </c:extLst>
            </c:dLbl>
            <c:dLbl>
              <c:idx val="20"/>
              <c:tx>
                <c:strRef>
                  <c:f>Sheet1!$B$8</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{9988590B-A952-46EF-B801-99497BF3970F}</c15:txfldGUID>
                      <c15:f>Sheet1!$B$8</c15:f>
                      <c15:dlblFieldTableCache>
                        <c:ptCount val="1"/>
                        <c:pt idx="0">
                          <c:v>Stage 4</c:v>
                        </c:pt>
                      </c15:dlblFieldTableCache>
                    </c15:dlblFTEntry>
                  </c15:dlblFieldTable>
                  <c15:showDataLabelsRange val="0"/>
                </c:ext>
                <c:ext xmlns:c16="http://schemas.microsoft.com/office/drawing/2014/chart" uri="{C3380CC4-5D6E-409C-BE32-E72D297353CC}">
                  <c16:uniqueId val="{00000019-816B-3643-B05A-7EB86FC20AB5}"/>
                </c:ext>
              </c:extLst>
            </c:dLbl>
            <c:dLbl>
              <c:idx val="21"/>
              <c:tx>
                <c:strRef>
                  <c:f>Sheet1!$B$9</c:f>
                  <c:strCache>
                    <c:ptCount val="1"/>
                    <c:pt idx="0">
                      <c:v>Overall</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{EF176F39-34E9-4C9B-9D7C-41C1EC104FDD}</c15:txfldGUID>
                      <c15:f>Sheet1!$B$9</c15:f>
                      <c15:dlblFieldTableCache>
                        <c:ptCount val="1"/>
                        <c:pt idx="0">
                          <c:v>Overall</c:v>
                        </c:pt>
                      </c15:dlblFieldTableCache>
                    </c15:dlblFTEntry>
                  </c15:dlblFieldTable>
                  <c15:showDataLabelsRange val="0"/>
                </c:ext>
                <c:ext xmlns:c16="http://schemas.microsoft.com/office/drawing/2014/chart" uri="{C3380CC4-5D6E-409C-BE32-E72D297353CC}">
                  <c16:uniqueId val="{0000001A-816B-3643-B05A-7EB86FC20AB5}"/>
                </c:ext>
              </c:extLst>
            </c:dLbl>
            <c:dLbl>
              <c:idx val="22"/>
              <c:tx>
                <c:strRef>
                  <c:f>Sheet1!$B$10</c:f>
                  <c:strCache>
                    <c:ptCount val="1"/>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{45566F86-CEDD-499F-BA7E-21FFF1E73AAD}</c15:txfldGUID>
                      <c15:f>Sheet1!$B$10</c15:f>
                      <c15:dlblFieldTableCache>
                        <c:ptCount val="1"/>
                      </c15:dlblFieldTableCache>
                    </c15:dlblFTEntry>
                  </c15:dlblFieldTable>
                  <c15:showDataLabelsRange val="0"/>
                </c:ext>
                <c:ext xmlns:c16="http://schemas.microsoft.com/office/drawing/2014/chart" uri="{C3380CC4-5D6E-409C-BE32-E72D297353CC}">
                  <c16:uniqueId val="{0000001B-816B-3643-B05A-7EB86FC20AB5}"/>
                </c:ext>
              </c:extLst>
            </c:dLbl>
            <c:dLbl>
              <c:idx val="23"/>
              <c:tx>
                <c:strRef>
                  <c:f>Sheet1!$B$11</c:f>
                  <c:strCache>
                    <c:ptCount val="1"/>
                    <c:pt idx="0">
                      <c:v>Stage 2/3</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{06525145-131F-449F-98F9-81B27A26679D}</c15:txfldGUID>
                      <c15:f>Sheet1!$B$11</c15:f>
                      <c15:dlblFieldTableCache>
                        <c:ptCount val="1"/>
                        <c:pt idx="0">
                          <c:v>Stage 2/3</c:v>
                        </c:pt>
                      </c15:dlblFieldTableCache>
                    </c15:dlblFTEntry>
                  </c15:dlblFieldTable>
                  <c15:showDataLabelsRange val="0"/>
                </c:ext>
                <c:ext xmlns:c16="http://schemas.microsoft.com/office/drawing/2014/chart" uri="{C3380CC4-5D6E-409C-BE32-E72D297353CC}">
                  <c16:uniqueId val="{0000001C-816B-3643-B05A-7EB86FC20AB5}"/>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Sheet1!$A$3:$A$12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1D-816B-3643-B05A-7EB86FC20AB5}"/>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816B-3643-B05A-7EB86FC20AB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816B-3643-B05A-7EB86FC20AB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816B-3643-B05A-7EB86FC20AB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816B-3643-B05A-7EB86FC20AB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816B-3643-B05A-7EB86FC20AB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816B-3643-B05A-7EB86FC20AB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816B-3643-B05A-7EB86FC20AB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816B-3643-B05A-7EB86FC20AB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816B-3643-B05A-7EB86FC20AB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816B-3643-B05A-7EB86FC20AB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816B-3643-B05A-7EB86FC20AB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816B-3643-B05A-7EB86FC20AB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A-816B-3643-B05A-7EB86FC20AB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B-816B-3643-B05A-7EB86FC20AB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C-816B-3643-B05A-7EB86FC20AB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D-816B-3643-B05A-7EB86FC20AB5}"/>
                </c:ext>
              </c:extLst>
            </c:dLbl>
            <c:dLbl>
              <c:idx val="16"/>
              <c:tx>
                <c:strRef>
                  <c:f>Sheet1!$J$3</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{485E1446-E2AA-44DB-AB85-012BA3F22CED}</c15:txfldGUID>
                      <c15:f>Sheet1!$J$3</c15:f>
                      <c15:dlblFieldTableCache>
                        <c:ptCount val="1"/>
                      </c15:dlblFieldTableCache>
                    </c15:dlblFTEntry>
                  </c15:dlblFieldTable>
                  <c15:showDataLabelsRange val="0"/>
                </c:ext>
                <c:ext xmlns:c16="http://schemas.microsoft.com/office/drawing/2014/chart" uri="{C3380CC4-5D6E-409C-BE32-E72D297353CC}">
                  <c16:uniqueId val="{0000002E-816B-3643-B05A-7EB86FC20AB5}"/>
                </c:ext>
              </c:extLst>
            </c:dLbl>
            <c:dLbl>
              <c:idx val="17"/>
              <c:tx>
                <c:strRef>
                  <c:f>Sheet1!$J$4</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{9F95119B-DE4E-4659-8047-48E339541990}</c15:txfldGUID>
                      <c15:f>Sheet1!$J$4</c15:f>
                      <c15:dlblFieldTableCache>
                        <c:ptCount val="1"/>
                      </c15:dlblFieldTableCache>
                    </c15:dlblFTEntry>
                  </c15:dlblFieldTable>
                  <c15:showDataLabelsRange val="0"/>
                </c:ext>
                <c:ext xmlns:c16="http://schemas.microsoft.com/office/drawing/2014/chart" uri="{C3380CC4-5D6E-409C-BE32-E72D297353CC}">
                  <c16:uniqueId val="{0000002F-816B-3643-B05A-7EB86FC20AB5}"/>
                </c:ext>
              </c:extLst>
            </c:dLbl>
            <c:dLbl>
              <c:idx val="18"/>
              <c:tx>
                <c:strRef>
                  <c:f>Sheet1!$J$5</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{170E0812-E510-4C09-A3A9-989EFF1F09C0}</c15:txfldGUID>
                      <c15:f>Sheet1!$J$5</c15:f>
                      <c15:dlblFieldTableCache>
                        <c:ptCount val="1"/>
                      </c15:dlblFieldTableCache>
                    </c15:dlblFTEntry>
                  </c15:dlblFieldTable>
                  <c15:showDataLabelsRange val="0"/>
                </c:ext>
                <c:ext xmlns:c16="http://schemas.microsoft.com/office/drawing/2014/chart" uri="{C3380CC4-5D6E-409C-BE32-E72D297353CC}">
                  <c16:uniqueId val="{00000030-816B-3643-B05A-7EB86FC20AB5}"/>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{5B7EEB64-C314-400B-BAEB-4270250DC01A}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816B-3643-B05A-7EB86FC20AB5}"/>
                </c:ext>
              </c:extLst>
            </c:dLbl>
            <c:dLbl>
              <c:idx val="20"/>
              <c:tx>
                <c:strRef>
                  <c:f>Sheet1!$J$9</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{125BC323-8158-44CD-A9C9-91C65D88C4C2}</c15:txfldGUID>
                      <c15:f>Sheet1!$J$9</c15:f>
                      <c15:dlblFieldTableCache>
                        <c:ptCount val="1"/>
                      </c15:dlblFieldTableCache>
                    </c15:dlblFTEntry>
                  </c15:dlblFieldTable>
                  <c15:showDataLabelsRange val="0"/>
                </c:ext>
                <c:ext xmlns:c16="http://schemas.microsoft.com/office/drawing/2014/chart" uri="{C3380CC4-5D6E-409C-BE32-E72D297353CC}">
                  <c16:uniqueId val="{00000032-816B-3643-B05A-7EB86FC20AB5}"/>
                </c:ext>
              </c:extLst>
            </c:dLbl>
            <c:dLbl>
              <c:idx val="21"/>
              <c:tx>
                <c:strRef>
                  <c:f>Sheet1!$J$10</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{B3768C60-66BE-4E86-89F7-48636F733E66}</c15:txfldGUID>
                      <c15:f>Sheet1!$J$10</c15:f>
                      <c15:dlblFieldTableCache>
                        <c:ptCount val="1"/>
                      </c15:dlblFieldTableCache>
                    </c15:dlblFTEntry>
                  </c15:dlblFieldTable>
                  <c15:showDataLabelsRange val="0"/>
                </c:ext>
                <c:ext xmlns:c16="http://schemas.microsoft.com/office/drawing/2014/chart" uri="{C3380CC4-5D6E-409C-BE32-E72D297353CC}">
                  <c16:uniqueId val="{00000033-816B-3643-B05A-7EB86FC20AB5}"/>
                </c:ext>
              </c:extLst>
            </c:dLbl>
            <c:dLbl>
              <c:idx val="22"/>
              <c:tx>
                <c:strRef>
                  <c:f>Sheet1!$J$11</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{C22059DD-D918-41BD-B5D7-27EECAAE7C62}</c15:txfldGUID>
                      <c15:f>Sheet1!$J$11</c15:f>
                      <c15:dlblFieldTableCache>
                        <c:ptCount val="1"/>
                      </c15:dlblFieldTableCache>
                    </c15:dlblFTEntry>
                  </c15:dlblFieldTable>
                  <c15:showDataLabelsRange val="0"/>
                </c:ext>
                <c:ext xmlns:c16="http://schemas.microsoft.com/office/drawing/2014/chart" uri="{C3380CC4-5D6E-409C-BE32-E72D297353CC}">
                  <c16:uniqueId val="{00000034-816B-3643-B05A-7EB86FC20AB5}"/>
                </c:ext>
              </c:extLst>
            </c:dLbl>
            <c:dLbl>
              <c:idx val="23"/>
              <c:tx>
                <c:strRef>
                  <c:f>Sheet1!$J$12</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{F74C9EB7-C906-4C8D-85FA-B0E4BEEF9A37}</c15:txfldGUID>
                      <c15:f>Sheet1!$J$12</c15:f>
                      <c15:dlblFieldTableCache>
                        <c:ptCount val="1"/>
                      </c15:dlblFieldTableCache>
                    </c15:dlblFTEntry>
                  </c15:dlblFieldTable>
                  <c15:showDataLabelsRange val="0"/>
                </c:ext>
                <c:ext xmlns:c16="http://schemas.microsoft.com/office/drawing/2014/chart" uri="{C3380CC4-5D6E-409C-BE32-E72D297353CC}">
                  <c16:uniqueId val="{00000035-816B-3643-B05A-7EB86FC20AB5}"/>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Sheet1!$I$3:$I$12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36-816B-3643-B05A-7EB86FC20AB5}"/>
            </c:ext>
          </c:extLst>
        </c:ser>
        <c:dLbls>
          <c:showLegendKey val="0"/>
          <c:showVal val="0"/>
          <c:showCatName val="0"/>
          <c:showSerName val="0"/>
          <c:showPercent val="0"/>
          <c:showBubbleSize val="0"/>
        </c:dLbls>
        <c:axId val="371872128"/>
        <c:axId val="371873664"/>
      </c:scatterChart>
      <c:valAx>
        <c:axId val="371872128"/>
        <c:scaling>
          <c:logBase val="5"/>
          <c:orientation val="minMax"/>
          <c:max val="3"/>
          <c:min val="0.2"/>
        </c:scaling>
        <c:delete val="0"/>
        <c:axPos val="b"/>
        <c:numFmt formatCode="0.0" sourceLinked="0"/>
        <c:majorTickMark val="out"/>
        <c:minorTickMark val="none"/>
        <c:tickLblPos val="none"/>
        <c:spPr>
          <a:ln w="12700">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371873664"/>
        <c:crosses val="autoZero"/>
        <c:crossBetween val="midCat"/>
        <c:majorUnit val="0.5"/>
      </c:valAx>
      <c:valAx>
        <c:axId val="371873664"/>
        <c:scaling>
          <c:orientation val="minMax"/>
          <c:max val="12"/>
          <c:min val="0"/>
        </c:scaling>
        <c:delete val="0"/>
        <c:axPos val="l"/>
        <c:numFmt formatCode="General" sourceLinked="1"/>
        <c:majorTickMark val="none"/>
        <c:minorTickMark val="none"/>
        <c:tickLblPos val="none"/>
        <c:spPr>
          <a:ln w="12700">
            <a:solidFill>
              <a:schemeClr val="tx1"/>
            </a:solidFill>
          </a:ln>
        </c:spPr>
        <c:crossAx val="371872128"/>
        <c:crossesAt val="1"/>
        <c:crossBetween val="midCat"/>
      </c:valAx>
    </c:plotArea>
    <c:plotVisOnly val="1"/>
    <c:dispBlanksAs val="gap"/>
    <c:showDLblsOverMax val="0"/>
  </c:chart>
  <c:spPr>
    <a:ln>
      <a:noFill/>
    </a:ln>
  </c:sp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8.4456300436483982E-3"/>
          <c:w val="0.93290480898662231"/>
          <c:h val="0.9441817865850861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8"/>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C681-0149-922E-0E80EF134E54}"/>
              </c:ext>
            </c:extLst>
          </c:dPt>
          <c:dPt>
            <c:idx val="9"/>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C681-0149-922E-0E80EF134E54}"/>
              </c:ext>
            </c:extLst>
          </c:dPt>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C681-0149-922E-0E80EF134E54}"/>
              </c:ext>
            </c:extLst>
          </c:dPt>
          <c:dPt>
            <c:idx val="11"/>
            <c:bubble3D val="0"/>
            <c:extLst xmlns:c16r2="http://schemas.microsoft.com/office/drawing/2015/06/chart">
              <c:ext xmlns:c16="http://schemas.microsoft.com/office/drawing/2014/chart" uri="{C3380CC4-5D6E-409C-BE32-E72D297353CC}">
                <c16:uniqueId val="{00000003-C681-0149-922E-0E80EF134E54}"/>
              </c:ext>
            </c:extLst>
          </c:dPt>
          <c:dPt>
            <c:idx val="23"/>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1-CA78-4FE2-8DF3-E1615C096693}"/>
              </c:ext>
            </c:extLst>
          </c:dPt>
          <c:dPt>
            <c:idx val="24"/>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4-C681-0149-922E-0E80EF134E54}"/>
              </c:ext>
            </c:extLst>
          </c:dPt>
          <c:dPt>
            <c:idx val="25"/>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5-C681-0149-922E-0E80EF134E54}"/>
              </c:ext>
            </c:extLst>
          </c:dPt>
          <c:dPt>
            <c:idx val="26"/>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6-C681-0149-922E-0E80EF134E54}"/>
              </c:ext>
            </c:extLst>
          </c:dPt>
          <c:dPt>
            <c:idx val="27"/>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7-C681-0149-922E-0E80EF134E54}"/>
              </c:ext>
            </c:extLst>
          </c:dPt>
          <c:dPt>
            <c:idx val="28"/>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8-C681-0149-922E-0E80EF134E54}"/>
              </c:ext>
            </c:extLst>
          </c:dPt>
          <c:errBars>
            <c:errDir val="x"/>
            <c:errBarType val="both"/>
            <c:errValType val="cust"/>
            <c:noEndCap val="0"/>
            <c:plus>
              <c:numRef>
                <c:f>Sheet1!$G$4:$G$31</c:f>
                <c:numCache>
                  <c:formatCode>General</c:formatCode>
                  <c:ptCount val="28"/>
                  <c:pt idx="0">
                    <c:v>0</c:v>
                  </c:pt>
                  <c:pt idx="1">
                    <c:v>0</c:v>
                  </c:pt>
                  <c:pt idx="2">
                    <c:v>0</c:v>
                  </c:pt>
                  <c:pt idx="3">
                    <c:v>0</c:v>
                  </c:pt>
                  <c:pt idx="4">
                    <c:v>0.10999999999999999</c:v>
                  </c:pt>
                  <c:pt idx="5">
                    <c:v>0.22999999999999998</c:v>
                  </c:pt>
                  <c:pt idx="6">
                    <c:v>0.17000000000000004</c:v>
                  </c:pt>
                  <c:pt idx="7">
                    <c:v>0.26</c:v>
                  </c:pt>
                  <c:pt idx="8">
                    <c:v>0</c:v>
                  </c:pt>
                  <c:pt idx="9">
                    <c:v>0.12</c:v>
                  </c:pt>
                  <c:pt idx="10">
                    <c:v>0.27999999999999997</c:v>
                  </c:pt>
                  <c:pt idx="11">
                    <c:v>0.16999999999999993</c:v>
                  </c:pt>
                  <c:pt idx="12">
                    <c:v>0.28000000000000003</c:v>
                  </c:pt>
                  <c:pt idx="13">
                    <c:v>0</c:v>
                  </c:pt>
                  <c:pt idx="14">
                    <c:v>0.21000000000000008</c:v>
                  </c:pt>
                  <c:pt idx="15">
                    <c:v>0.35000000000000009</c:v>
                  </c:pt>
                  <c:pt idx="16">
                    <c:v>0.34000000000000008</c:v>
                  </c:pt>
                  <c:pt idx="17">
                    <c:v>0.61</c:v>
                  </c:pt>
                  <c:pt idx="18">
                    <c:v>0</c:v>
                  </c:pt>
                  <c:pt idx="19">
                    <c:v>0.19000000000000006</c:v>
                  </c:pt>
                  <c:pt idx="20">
                    <c:v>0.29999999999999993</c:v>
                  </c:pt>
                  <c:pt idx="21">
                    <c:v>0.31999999999999995</c:v>
                  </c:pt>
                  <c:pt idx="22">
                    <c:v>0.79999999999999993</c:v>
                  </c:pt>
                </c:numCache>
              </c:numRef>
            </c:plus>
            <c:minus>
              <c:numRef>
                <c:f>Sheet1!$H$4:$H$31</c:f>
                <c:numCache>
                  <c:formatCode>General</c:formatCode>
                  <c:ptCount val="28"/>
                  <c:pt idx="0">
                    <c:v>0</c:v>
                  </c:pt>
                  <c:pt idx="1">
                    <c:v>0</c:v>
                  </c:pt>
                  <c:pt idx="2">
                    <c:v>0</c:v>
                  </c:pt>
                  <c:pt idx="3">
                    <c:v>0</c:v>
                  </c:pt>
                  <c:pt idx="4">
                    <c:v>9.9999999999999978E-2</c:v>
                  </c:pt>
                  <c:pt idx="5">
                    <c:v>0.17000000000000004</c:v>
                  </c:pt>
                  <c:pt idx="6">
                    <c:v>0.12999999999999995</c:v>
                  </c:pt>
                  <c:pt idx="7">
                    <c:v>0.18</c:v>
                  </c:pt>
                  <c:pt idx="8">
                    <c:v>0</c:v>
                  </c:pt>
                  <c:pt idx="9">
                    <c:v>0.11000000000000004</c:v>
                  </c:pt>
                  <c:pt idx="10">
                    <c:v>0.16999999999999998</c:v>
                  </c:pt>
                  <c:pt idx="11">
                    <c:v>0.13</c:v>
                  </c:pt>
                  <c:pt idx="12">
                    <c:v>0.2</c:v>
                  </c:pt>
                  <c:pt idx="13">
                    <c:v>0</c:v>
                  </c:pt>
                  <c:pt idx="14">
                    <c:v>0.15999999999999992</c:v>
                  </c:pt>
                  <c:pt idx="15">
                    <c:v>0.22999999999999998</c:v>
                  </c:pt>
                  <c:pt idx="16">
                    <c:v>0.22999999999999998</c:v>
                  </c:pt>
                  <c:pt idx="17">
                    <c:v>0.32000000000000006</c:v>
                  </c:pt>
                  <c:pt idx="18">
                    <c:v>0</c:v>
                  </c:pt>
                  <c:pt idx="19">
                    <c:v>0.15999999999999992</c:v>
                  </c:pt>
                  <c:pt idx="20">
                    <c:v>0.21000000000000008</c:v>
                  </c:pt>
                  <c:pt idx="21">
                    <c:v>0.21000000000000002</c:v>
                  </c:pt>
                  <c:pt idx="22">
                    <c:v>0.41</c:v>
                  </c:pt>
                </c:numCache>
              </c:numRef>
            </c:minus>
            <c:spPr>
              <a:ln w="19050"/>
            </c:spPr>
          </c:errBars>
          <c:xVal>
            <c:numRef>
              <c:f>Sheet1!$D$4:$D$32</c:f>
              <c:numCache>
                <c:formatCode>General</c:formatCode>
                <c:ptCount val="29"/>
                <c:pt idx="4">
                  <c:v>0.61</c:v>
                </c:pt>
                <c:pt idx="5">
                  <c:v>0.54</c:v>
                </c:pt>
                <c:pt idx="6">
                  <c:v>0.59</c:v>
                </c:pt>
                <c:pt idx="7">
                  <c:v>0.61</c:v>
                </c:pt>
                <c:pt idx="9">
                  <c:v>0.56000000000000005</c:v>
                </c:pt>
                <c:pt idx="10">
                  <c:v>0.42</c:v>
                </c:pt>
                <c:pt idx="11">
                  <c:v>0.52</c:v>
                </c:pt>
                <c:pt idx="12">
                  <c:v>0.62</c:v>
                </c:pt>
                <c:pt idx="14">
                  <c:v>0.71</c:v>
                </c:pt>
                <c:pt idx="15">
                  <c:v>0.7</c:v>
                </c:pt>
                <c:pt idx="16">
                  <c:v>0.7</c:v>
                </c:pt>
                <c:pt idx="17">
                  <c:v>0.67</c:v>
                </c:pt>
                <c:pt idx="19">
                  <c:v>0.69</c:v>
                </c:pt>
                <c:pt idx="20">
                  <c:v>0.68</c:v>
                </c:pt>
                <c:pt idx="21">
                  <c:v>0.64</c:v>
                </c:pt>
                <c:pt idx="22">
                  <c:v>0.83</c:v>
                </c:pt>
                <c:pt idx="23">
                  <c:v>0.2</c:v>
                </c:pt>
                <c:pt idx="24">
                  <c:v>0.5</c:v>
                </c:pt>
                <c:pt idx="25">
                  <c:v>2</c:v>
                </c:pt>
                <c:pt idx="26">
                  <c:v>3</c:v>
                </c:pt>
              </c:numCache>
            </c:numRef>
          </c:xVal>
          <c:yVal>
            <c:numRef>
              <c:f>Sheet1!$C$4:$C$32</c:f>
              <c:numCache>
                <c:formatCode>General</c:formatCode>
                <c:ptCount val="29"/>
                <c:pt idx="0">
                  <c:v>23.5</c:v>
                </c:pt>
                <c:pt idx="1">
                  <c:v>22.5</c:v>
                </c:pt>
                <c:pt idx="2">
                  <c:v>21.5</c:v>
                </c:pt>
                <c:pt idx="3">
                  <c:v>20.5</c:v>
                </c:pt>
                <c:pt idx="4">
                  <c:v>19.5</c:v>
                </c:pt>
                <c:pt idx="5">
                  <c:v>18.5</c:v>
                </c:pt>
                <c:pt idx="6">
                  <c:v>17.5</c:v>
                </c:pt>
                <c:pt idx="7">
                  <c:v>16.5</c:v>
                </c:pt>
                <c:pt idx="8">
                  <c:v>15.5</c:v>
                </c:pt>
                <c:pt idx="9">
                  <c:v>14.5</c:v>
                </c:pt>
                <c:pt idx="10">
                  <c:v>13.5</c:v>
                </c:pt>
                <c:pt idx="11">
                  <c:v>12.5</c:v>
                </c:pt>
                <c:pt idx="12">
                  <c:v>11.5</c:v>
                </c:pt>
                <c:pt idx="13">
                  <c:v>10.5</c:v>
                </c:pt>
                <c:pt idx="14">
                  <c:v>9.5</c:v>
                </c:pt>
                <c:pt idx="15">
                  <c:v>8.5</c:v>
                </c:pt>
                <c:pt idx="16">
                  <c:v>7.5</c:v>
                </c:pt>
                <c:pt idx="17">
                  <c:v>6.5</c:v>
                </c:pt>
                <c:pt idx="18">
                  <c:v>5.5</c:v>
                </c:pt>
                <c:pt idx="19">
                  <c:v>4.5</c:v>
                </c:pt>
                <c:pt idx="20">
                  <c:v>3.5</c:v>
                </c:pt>
                <c:pt idx="21">
                  <c:v>2.5</c:v>
                </c:pt>
                <c:pt idx="22">
                  <c:v>1.5</c:v>
                </c:pt>
                <c:pt idx="23">
                  <c:v>1</c:v>
                </c:pt>
                <c:pt idx="24">
                  <c:v>1</c:v>
                </c:pt>
                <c:pt idx="25">
                  <c:v>1</c:v>
                </c:pt>
                <c:pt idx="26">
                  <c:v>1</c:v>
                </c:pt>
                <c:pt idx="27">
                  <c:v>1</c:v>
                </c:pt>
                <c:pt idx="28">
                  <c:v>1</c:v>
                </c:pt>
              </c:numCache>
            </c:numRef>
          </c:yVal>
          <c:smooth val="0"/>
          <c:extLst xmlns:c16r2="http://schemas.microsoft.com/office/drawing/2015/06/chart">
            <c:ext xmlns:c16="http://schemas.microsoft.com/office/drawing/2014/chart" uri="{C3380CC4-5D6E-409C-BE32-E72D297353CC}">
              <c16:uniqueId val="{0000000A-C681-0149-922E-0E80EF134E54}"/>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C681-0149-922E-0E80EF134E54}"/>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C681-0149-922E-0E80EF134E54}"/>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C681-0149-922E-0E80EF134E54}"/>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C681-0149-922E-0E80EF134E54}"/>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C681-0149-922E-0E80EF134E54}"/>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C681-0149-922E-0E80EF134E54}"/>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C681-0149-922E-0E80EF134E54}"/>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C681-0149-922E-0E80EF134E54}"/>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C681-0149-922E-0E80EF134E54}"/>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C681-0149-922E-0E80EF134E54}"/>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C681-0149-922E-0E80EF134E54}"/>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C681-0149-922E-0E80EF134E54}"/>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C681-0149-922E-0E80EF134E54}"/>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C681-0149-922E-0E80EF134E54}"/>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C681-0149-922E-0E80EF134E54}"/>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C681-0149-922E-0E80EF134E54}"/>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{F1E9A340-E3ED-4CC9-966B-5239371A1417}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C681-0149-922E-0E80EF134E54}"/>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{ABDC9DE8-A88D-4FDE-AF59-64C8A41F5D16}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C681-0149-922E-0E80EF134E54}"/>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{6648855A-86F1-48D1-99A8-8EBE72F81BAC}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C681-0149-922E-0E80EF134E54}"/>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{7E06B71F-BA40-4F7C-8E5C-C4BE943ACD1A}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C681-0149-922E-0E80EF134E54}"/>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{9069DCEF-E269-49EF-82B5-962FA3F1122B}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C681-0149-922E-0E80EF134E54}"/>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{DF7CA83C-4499-4E68-BA2E-06777DF33A20}</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C681-0149-922E-0E80EF134E54}"/>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{28B12674-2E7A-40AF-8500-969584F2E362}</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C681-0149-922E-0E80EF134E54}"/>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{2F689400-167A-4F68-B40F-4299AC3F906C}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C681-0149-922E-0E80EF134E54}"/>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3-C681-0149-922E-0E80EF134E54}"/>
            </c:ext>
          </c:extLst>
        </c:ser>
        <c:dLbls>
          <c:showLegendKey val="0"/>
          <c:showVal val="0"/>
          <c:showCatName val="0"/>
          <c:showSerName val="0"/>
          <c:showPercent val="0"/>
          <c:showBubbleSize val="0"/>
        </c:dLbls>
        <c:axId val="371618944"/>
        <c:axId val="371620480"/>
      </c:scatterChart>
      <c:valAx>
        <c:axId val="371618944"/>
        <c:scaling>
          <c:logBase val="10"/>
          <c:orientation val="minMax"/>
          <c:max val="3"/>
          <c:min val="0.2"/>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71620480"/>
        <c:crosses val="autoZero"/>
        <c:crossBetween val="midCat"/>
      </c:valAx>
      <c:valAx>
        <c:axId val="371620480"/>
        <c:scaling>
          <c:orientation val="minMax"/>
          <c:max val="21"/>
          <c:min val="1"/>
        </c:scaling>
        <c:delete val="0"/>
        <c:axPos val="l"/>
        <c:numFmt formatCode="General" sourceLinked="1"/>
        <c:majorTickMark val="none"/>
        <c:minorTickMark val="none"/>
        <c:tickLblPos val="none"/>
        <c:spPr>
          <a:ln w="12700">
            <a:solidFill>
              <a:schemeClr val="tx1"/>
            </a:solidFill>
          </a:ln>
        </c:spPr>
        <c:crossAx val="371618944"/>
        <c:crossesAt val="1"/>
        <c:crossBetween val="midCat"/>
        <c:majorUnit val="1"/>
      </c:valAx>
    </c:plotArea>
    <c:plotVisOnly val="1"/>
    <c:dispBlanksAs val="gap"/>
    <c:showDLblsOverMax val="0"/>
  </c:chart>
  <c:spPr>
    <a:ln>
      <a:noFill/>
    </a:ln>
  </c:sp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8.4456300436483982E-3"/>
          <c:w val="0.93290480898662231"/>
          <c:h val="0.9441817865850861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4"/>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0-1243-4697-BEA6-E2FAE07B313B}"/>
              </c:ext>
            </c:extLst>
          </c:dPt>
          <c:dPt>
            <c:idx val="5"/>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1-1243-4697-BEA6-E2FAE07B313B}"/>
              </c:ext>
            </c:extLst>
          </c:dPt>
          <c:dPt>
            <c:idx val="6"/>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2-1243-4697-BEA6-E2FAE07B313B}"/>
              </c:ext>
            </c:extLst>
          </c:dPt>
          <c:dPt>
            <c:idx val="7"/>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3-1243-4697-BEA6-E2FAE07B313B}"/>
              </c:ext>
            </c:extLst>
          </c:dPt>
          <c:dPt>
            <c:idx val="8"/>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0-BF23-4EB1-AC77-265C9FE638B0}"/>
              </c:ext>
            </c:extLst>
          </c:dPt>
          <c:dPt>
            <c:idx val="9"/>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1-BF23-4EB1-AC77-265C9FE638B0}"/>
              </c:ext>
            </c:extLst>
          </c:dPt>
          <c:errBars>
            <c:errDir val="x"/>
            <c:errBarType val="both"/>
            <c:errValType val="cust"/>
            <c:noEndCap val="0"/>
            <c:plus>
              <c:numRef>
                <c:f>Sheet1!$G$4:$G$12</c:f>
                <c:numCache>
                  <c:formatCode>General</c:formatCode>
                  <c:ptCount val="9"/>
                  <c:pt idx="0">
                    <c:v>0</c:v>
                  </c:pt>
                  <c:pt idx="1">
                    <c:v>0.10999999999999999</c:v>
                  </c:pt>
                  <c:pt idx="2">
                    <c:v>1.3000000000000003</c:v>
                  </c:pt>
                  <c:pt idx="3">
                    <c:v>0.12</c:v>
                  </c:pt>
                </c:numCache>
              </c:numRef>
            </c:plus>
            <c:minus>
              <c:numRef>
                <c:f>Sheet1!$H$4:$H$12</c:f>
                <c:numCache>
                  <c:formatCode>General</c:formatCode>
                  <c:ptCount val="9"/>
                  <c:pt idx="0">
                    <c:v>0</c:v>
                  </c:pt>
                  <c:pt idx="1">
                    <c:v>9.9999999999999978E-2</c:v>
                  </c:pt>
                  <c:pt idx="2">
                    <c:v>0.52</c:v>
                  </c:pt>
                  <c:pt idx="3">
                    <c:v>9.9999999999999978E-2</c:v>
                  </c:pt>
                </c:numCache>
              </c:numRef>
            </c:minus>
            <c:spPr>
              <a:ln w="19050"/>
            </c:spPr>
          </c:errBars>
          <c:xVal>
            <c:numRef>
              <c:f>Sheet1!$D$4:$D$13</c:f>
              <c:numCache>
                <c:formatCode>General</c:formatCode>
                <c:ptCount val="10"/>
                <c:pt idx="1">
                  <c:v>0.61</c:v>
                </c:pt>
                <c:pt idx="2">
                  <c:v>0.86</c:v>
                </c:pt>
                <c:pt idx="3">
                  <c:v>0.61</c:v>
                </c:pt>
                <c:pt idx="4">
                  <c:v>0.2</c:v>
                </c:pt>
                <c:pt idx="5">
                  <c:v>0.5</c:v>
                </c:pt>
                <c:pt idx="6">
                  <c:v>2</c:v>
                </c:pt>
                <c:pt idx="7">
                  <c:v>3</c:v>
                </c:pt>
              </c:numCache>
            </c:numRef>
          </c:xVal>
          <c:yVal>
            <c:numRef>
              <c:f>Sheet1!$C$4:$C$13</c:f>
              <c:numCache>
                <c:formatCode>General</c:formatCode>
                <c:ptCount val="10"/>
                <c:pt idx="0">
                  <c:v>5.5</c:v>
                </c:pt>
                <c:pt idx="1">
                  <c:v>4.5</c:v>
                </c:pt>
                <c:pt idx="2">
                  <c:v>3.5</c:v>
                </c:pt>
                <c:pt idx="3">
                  <c:v>2.5</c:v>
                </c:pt>
                <c:pt idx="4">
                  <c:v>1</c:v>
                </c:pt>
                <c:pt idx="5">
                  <c:v>1</c:v>
                </c:pt>
                <c:pt idx="6">
                  <c:v>1</c:v>
                </c:pt>
                <c:pt idx="7">
                  <c:v>1</c:v>
                </c:pt>
                <c:pt idx="8">
                  <c:v>1</c:v>
                </c:pt>
                <c:pt idx="9">
                  <c:v>1</c:v>
                </c:pt>
              </c:numCache>
            </c:numRef>
          </c:yVal>
          <c:smooth val="0"/>
          <c:extLst xmlns:c16r2="http://schemas.microsoft.com/office/drawing/2015/06/chart">
            <c:ext xmlns:c16="http://schemas.microsoft.com/office/drawing/2014/chart" uri="{C3380CC4-5D6E-409C-BE32-E72D297353CC}">
              <c16:uniqueId val="{0000000B-BF23-4EB1-AC77-265C9FE638B0}"/>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BF23-4EB1-AC77-265C9FE638B0}"/>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BF23-4EB1-AC77-265C9FE638B0}"/>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BF23-4EB1-AC77-265C9FE638B0}"/>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BF23-4EB1-AC77-265C9FE638B0}"/>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BF23-4EB1-AC77-265C9FE638B0}"/>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BF23-4EB1-AC77-265C9FE638B0}"/>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BF23-4EB1-AC77-265C9FE638B0}"/>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BF23-4EB1-AC77-265C9FE638B0}"/>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BF23-4EB1-AC77-265C9FE638B0}"/>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BF23-4EB1-AC77-265C9FE638B0}"/>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BF23-4EB1-AC77-265C9FE638B0}"/>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BF23-4EB1-AC77-265C9FE638B0}"/>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BF23-4EB1-AC77-265C9FE638B0}"/>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BF23-4EB1-AC77-265C9FE638B0}"/>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BF23-4EB1-AC77-265C9FE638B0}"/>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BF23-4EB1-AC77-265C9FE638B0}"/>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{99213DAF-40A8-4000-8283-6A1FBB77FEDB}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BF23-4EB1-AC77-265C9FE638B0}"/>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{81DD6C30-D834-429E-A807-7152040DEF5D}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BF23-4EB1-AC77-265C9FE638B0}"/>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{B4E1EFB6-8635-4B54-9099-24F74D053608}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BF23-4EB1-AC77-265C9FE638B0}"/>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{106213D5-4E1F-4D55-B876-3EC792ACC9AD}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BF23-4EB1-AC77-265C9FE638B0}"/>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{0AA0B63A-3B96-4B02-AFD5-BFFEE6CD80A7}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BF23-4EB1-AC77-265C9FE638B0}"/>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{CB1A46CE-7043-4F89-B6D1-531C24A86291}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BF23-4EB1-AC77-265C9FE638B0}"/>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{65F23F86-F8C7-4BA9-B6F4-FAAC28D446E4}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BF23-4EB1-AC77-265C9FE638B0}"/>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{52E306B6-DADE-49FF-9C73-2513914409A4}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3-BF23-4EB1-AC77-265C9FE638B0}"/>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4-BF23-4EB1-AC77-265C9FE638B0}"/>
            </c:ext>
          </c:extLst>
        </c:ser>
        <c:dLbls>
          <c:showLegendKey val="0"/>
          <c:showVal val="0"/>
          <c:showCatName val="0"/>
          <c:showSerName val="0"/>
          <c:showPercent val="0"/>
          <c:showBubbleSize val="0"/>
        </c:dLbls>
        <c:axId val="371288320"/>
        <c:axId val="371294208"/>
      </c:scatterChart>
      <c:valAx>
        <c:axId val="371288320"/>
        <c:scaling>
          <c:logBase val="10"/>
          <c:orientation val="minMax"/>
          <c:max val="3"/>
          <c:min val="0.2"/>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71294208"/>
        <c:crosses val="autoZero"/>
        <c:crossBetween val="midCat"/>
      </c:valAx>
      <c:valAx>
        <c:axId val="371294208"/>
        <c:scaling>
          <c:orientation val="minMax"/>
          <c:max val="5"/>
          <c:min val="1"/>
        </c:scaling>
        <c:delete val="0"/>
        <c:axPos val="l"/>
        <c:numFmt formatCode="General" sourceLinked="1"/>
        <c:majorTickMark val="none"/>
        <c:minorTickMark val="none"/>
        <c:tickLblPos val="none"/>
        <c:spPr>
          <a:ln w="12700">
            <a:solidFill>
              <a:schemeClr val="tx1"/>
            </a:solidFill>
          </a:ln>
        </c:spPr>
        <c:crossAx val="371288320"/>
        <c:crossesAt val="1"/>
        <c:crossBetween val="midCat"/>
        <c:majorUnit val="1"/>
      </c:valAx>
    </c:plotArea>
    <c:plotVisOnly val="1"/>
    <c:dispBlanksAs val="gap"/>
    <c:showDLblsOverMax val="0"/>
  </c:chart>
  <c:spPr>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134762715471375E-2"/>
          <c:y val="3.2458442694663164E-2"/>
          <c:w val="0.94286523728452865"/>
          <c:h val="0.71923402279804305"/>
        </c:manualLayout>
      </c:layout>
      <c:barChart>
        <c:barDir val="col"/>
        <c:grouping val="clustered"/>
        <c:varyColors val="0"/>
        <c:ser>
          <c:idx val="0"/>
          <c:order val="0"/>
          <c:tx>
            <c:strRef>
              <c:f>Sheet1!$B$1</c:f>
              <c:strCache>
                <c:ptCount val="1"/>
                <c:pt idx="0">
                  <c:v>Proportion of Participants Who Died</c:v>
                </c:pt>
              </c:strCache>
            </c:strRef>
          </c:tx>
          <c:spPr>
            <a:solidFill>
              <a:schemeClr val="accent1"/>
            </a:solidFill>
            <a:ln>
              <a:noFill/>
            </a:ln>
            <a:effectLst/>
          </c:spPr>
          <c:invertIfNegative val="0"/>
          <c:dPt>
            <c:idx val="1"/>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1-B3D5-DD46-807A-5EEA3CAE5845}"/>
              </c:ext>
            </c:extLst>
          </c:dPt>
          <c:dPt>
            <c:idx val="2"/>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2-B3D5-DD46-807A-5EEA3CAE5845}"/>
              </c:ext>
            </c:extLst>
          </c:dPt>
          <c:dPt>
            <c:idx val="3"/>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3-B3D5-DD46-807A-5EEA3CAE5845}"/>
              </c:ext>
            </c:extLst>
          </c:dPt>
          <c:dPt>
            <c:idx val="4"/>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4-B3D5-DD46-807A-5EEA3CAE5845}"/>
              </c:ext>
            </c:extLst>
          </c:dPt>
          <c:dPt>
            <c:idx val="5"/>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5-B3D5-DD46-807A-5EEA3CAE5845}"/>
              </c:ext>
            </c:extLst>
          </c:dPt>
          <c:dPt>
            <c:idx val="6"/>
            <c:invertIfNegative val="0"/>
            <c:bubble3D val="0"/>
            <c:spPr>
              <a:solidFill>
                <a:srgbClr val="0D3759"/>
              </a:solidFill>
              <a:ln>
                <a:noFill/>
              </a:ln>
              <a:effectLst/>
            </c:spPr>
            <c:extLst xmlns:c16r2="http://schemas.microsoft.com/office/drawing/2015/06/chart">
              <c:ext xmlns:c16="http://schemas.microsoft.com/office/drawing/2014/chart" uri="{C3380CC4-5D6E-409C-BE32-E72D297353CC}">
                <c16:uniqueId val="{00000006-B3D5-DD46-807A-5EEA3CAE5845}"/>
              </c:ext>
            </c:extLst>
          </c:dPt>
          <c:dPt>
            <c:idx val="7"/>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7-B3D5-DD46-807A-5EEA3CAE5845}"/>
              </c:ext>
            </c:extLst>
          </c:dPt>
          <c:dPt>
            <c:idx val="8"/>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8-B3D5-DD46-807A-5EEA3CAE5845}"/>
              </c:ext>
            </c:extLst>
          </c:dPt>
          <c:dPt>
            <c:idx val="9"/>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9-B3D5-DD46-807A-5EEA3CAE5845}"/>
              </c:ext>
            </c:extLst>
          </c:dPt>
          <c:dPt>
            <c:idx val="10"/>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A-B3D5-DD46-807A-5EEA3CAE5845}"/>
              </c:ext>
            </c:extLst>
          </c:dPt>
          <c:dPt>
            <c:idx val="11"/>
            <c:invertIfNegative val="0"/>
            <c:bubble3D val="0"/>
            <c:spPr>
              <a:solidFill>
                <a:srgbClr val="3F4444"/>
              </a:solidFill>
              <a:ln>
                <a:noFill/>
              </a:ln>
              <a:effectLst/>
            </c:spPr>
            <c:extLst xmlns:c16r2="http://schemas.microsoft.com/office/drawing/2015/06/chart">
              <c:ext xmlns:c16="http://schemas.microsoft.com/office/drawing/2014/chart" uri="{C3380CC4-5D6E-409C-BE32-E72D297353CC}">
                <c16:uniqueId val="{0000000B-B3D5-DD46-807A-5EEA3CAE5845}"/>
              </c:ext>
            </c:extLst>
          </c:dPt>
          <c:dLbls>
            <c:dLbl>
              <c:idx val="0"/>
              <c:numFmt formatCode="#,##0.0" sourceLinked="0"/>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dLbl>
            <c:dLbl>
              <c:idx val="6"/>
              <c:numFmt formatCode="#,##0.0" sourceLinked="0"/>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All CV-Realted</c:v>
                </c:pt>
                <c:pt idx="1">
                  <c:v>Sudden Cardiac Death</c:v>
                </c:pt>
                <c:pt idx="2">
                  <c:v>HF</c:v>
                </c:pt>
                <c:pt idx="3">
                  <c:v>Acute MI</c:v>
                </c:pt>
                <c:pt idx="4">
                  <c:v>Stroke</c:v>
                </c:pt>
                <c:pt idx="5">
                  <c:v>Other CV Death</c:v>
                </c:pt>
                <c:pt idx="6">
                  <c:v>All Non-CV Realted</c:v>
                </c:pt>
                <c:pt idx="7">
                  <c:v>Infection</c:v>
                </c:pt>
                <c:pt idx="8">
                  <c:v>Malignancy</c:v>
                </c:pt>
                <c:pt idx="9">
                  <c:v>Renal Failure</c:v>
                </c:pt>
                <c:pt idx="10">
                  <c:v>Other Non-CV Death</c:v>
                </c:pt>
                <c:pt idx="11">
                  <c:v>Undetermined</c:v>
                </c:pt>
              </c:strCache>
            </c:strRef>
          </c:cat>
          <c:val>
            <c:numRef>
              <c:f>Sheet1!$B$2:$B$13</c:f>
              <c:numCache>
                <c:formatCode>General</c:formatCode>
                <c:ptCount val="12"/>
                <c:pt idx="0">
                  <c:v>36.799999999999997</c:v>
                </c:pt>
                <c:pt idx="1">
                  <c:v>20.6</c:v>
                </c:pt>
                <c:pt idx="2">
                  <c:v>5.7</c:v>
                </c:pt>
                <c:pt idx="3">
                  <c:v>4.5</c:v>
                </c:pt>
                <c:pt idx="4">
                  <c:v>4</c:v>
                </c:pt>
                <c:pt idx="5">
                  <c:v>2</c:v>
                </c:pt>
                <c:pt idx="6">
                  <c:v>41.3</c:v>
                </c:pt>
                <c:pt idx="7">
                  <c:v>18.600000000000001</c:v>
                </c:pt>
                <c:pt idx="8">
                  <c:v>10.9</c:v>
                </c:pt>
                <c:pt idx="9">
                  <c:v>3.2</c:v>
                </c:pt>
                <c:pt idx="10">
                  <c:v>8.5</c:v>
                </c:pt>
                <c:pt idx="11">
                  <c:v>21.9</c:v>
                </c:pt>
              </c:numCache>
            </c:numRef>
          </c:val>
          <c:extLst xmlns:c16r2="http://schemas.microsoft.com/office/drawing/2015/06/chart">
            <c:ext xmlns:c16="http://schemas.microsoft.com/office/drawing/2014/chart" uri="{C3380CC4-5D6E-409C-BE32-E72D297353CC}">
              <c16:uniqueId val="{00000000-B4E7-405E-B3AF-9DE2983A4647}"/>
            </c:ext>
          </c:extLst>
        </c:ser>
        <c:dLbls>
          <c:dLblPos val="outEnd"/>
          <c:showLegendKey val="0"/>
          <c:showVal val="1"/>
          <c:showCatName val="0"/>
          <c:showSerName val="0"/>
          <c:showPercent val="0"/>
          <c:showBubbleSize val="0"/>
        </c:dLbls>
        <c:gapWidth val="200"/>
        <c:overlap val="-27"/>
        <c:axId val="261117824"/>
        <c:axId val="261119360"/>
      </c:barChart>
      <c:catAx>
        <c:axId val="261117824"/>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l-GR"/>
          </a:p>
        </c:txPr>
        <c:crossAx val="261119360"/>
        <c:crosses val="autoZero"/>
        <c:auto val="1"/>
        <c:lblAlgn val="ctr"/>
        <c:lblOffset val="100"/>
        <c:noMultiLvlLbl val="0"/>
      </c:catAx>
      <c:valAx>
        <c:axId val="261119360"/>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Proportion of Patients Who Died (%)</a:t>
                </a:r>
              </a:p>
            </c:rich>
          </c:tx>
          <c:layout>
            <c:manualLayout>
              <c:xMode val="edge"/>
              <c:yMode val="edge"/>
              <c:x val="0"/>
              <c:y val="0.1074917952818594"/>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2611178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134762715471375E-2"/>
          <c:y val="3.2458442694663164E-2"/>
          <c:w val="0.94286523728452865"/>
          <c:h val="0.71923402279804305"/>
        </c:manualLayout>
      </c:layout>
      <c:barChart>
        <c:barDir val="col"/>
        <c:grouping val="clustered"/>
        <c:varyColors val="0"/>
        <c:ser>
          <c:idx val="0"/>
          <c:order val="0"/>
          <c:tx>
            <c:strRef>
              <c:f>Sheet1!$B$1</c:f>
              <c:strCache>
                <c:ptCount val="1"/>
                <c:pt idx="0">
                  <c:v>Proportion of Participants Who Died</c:v>
                </c:pt>
              </c:strCache>
            </c:strRef>
          </c:tx>
          <c:spPr>
            <a:solidFill>
              <a:schemeClr val="accent1"/>
            </a:solidFill>
            <a:ln>
              <a:noFill/>
            </a:ln>
            <a:effectLst/>
          </c:spPr>
          <c:invertIfNegative val="0"/>
          <c:dPt>
            <c:idx val="1"/>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1-B3D5-DD46-807A-5EEA3CAE5845}"/>
              </c:ext>
            </c:extLst>
          </c:dPt>
          <c:dPt>
            <c:idx val="2"/>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2-B3D5-DD46-807A-5EEA3CAE5845}"/>
              </c:ext>
            </c:extLst>
          </c:dPt>
          <c:dPt>
            <c:idx val="3"/>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3-B3D5-DD46-807A-5EEA3CAE5845}"/>
              </c:ext>
            </c:extLst>
          </c:dPt>
          <c:dPt>
            <c:idx val="4"/>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4-B3D5-DD46-807A-5EEA3CAE5845}"/>
              </c:ext>
            </c:extLst>
          </c:dPt>
          <c:dPt>
            <c:idx val="5"/>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5-B3D5-DD46-807A-5EEA3CAE5845}"/>
              </c:ext>
            </c:extLst>
          </c:dPt>
          <c:dPt>
            <c:idx val="6"/>
            <c:invertIfNegative val="0"/>
            <c:bubble3D val="0"/>
            <c:spPr>
              <a:solidFill>
                <a:srgbClr val="0D3759"/>
              </a:solidFill>
              <a:ln>
                <a:noFill/>
              </a:ln>
              <a:effectLst/>
            </c:spPr>
            <c:extLst xmlns:c16r2="http://schemas.microsoft.com/office/drawing/2015/06/chart">
              <c:ext xmlns:c16="http://schemas.microsoft.com/office/drawing/2014/chart" uri="{C3380CC4-5D6E-409C-BE32-E72D297353CC}">
                <c16:uniqueId val="{00000006-B3D5-DD46-807A-5EEA3CAE5845}"/>
              </c:ext>
            </c:extLst>
          </c:dPt>
          <c:dPt>
            <c:idx val="7"/>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7-B3D5-DD46-807A-5EEA3CAE5845}"/>
              </c:ext>
            </c:extLst>
          </c:dPt>
          <c:dPt>
            <c:idx val="8"/>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8-B3D5-DD46-807A-5EEA3CAE5845}"/>
              </c:ext>
            </c:extLst>
          </c:dPt>
          <c:dPt>
            <c:idx val="9"/>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9-B3D5-DD46-807A-5EEA3CAE5845}"/>
              </c:ext>
            </c:extLst>
          </c:dPt>
          <c:dPt>
            <c:idx val="10"/>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A-B3D5-DD46-807A-5EEA3CAE5845}"/>
              </c:ext>
            </c:extLst>
          </c:dPt>
          <c:dPt>
            <c:idx val="11"/>
            <c:invertIfNegative val="0"/>
            <c:bubble3D val="0"/>
            <c:spPr>
              <a:solidFill>
                <a:srgbClr val="3F4444"/>
              </a:solidFill>
              <a:ln>
                <a:noFill/>
              </a:ln>
              <a:effectLst/>
            </c:spPr>
            <c:extLst xmlns:c16r2="http://schemas.microsoft.com/office/drawing/2015/06/chart">
              <c:ext xmlns:c16="http://schemas.microsoft.com/office/drawing/2014/chart" uri="{C3380CC4-5D6E-409C-BE32-E72D297353CC}">
                <c16:uniqueId val="{0000000B-B3D5-DD46-807A-5EEA3CAE5845}"/>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All CV-Realted</c:v>
                </c:pt>
                <c:pt idx="1">
                  <c:v>Sudden Cardiac Death</c:v>
                </c:pt>
                <c:pt idx="2">
                  <c:v>HF</c:v>
                </c:pt>
                <c:pt idx="3">
                  <c:v>Acute MI</c:v>
                </c:pt>
                <c:pt idx="4">
                  <c:v>Stroke</c:v>
                </c:pt>
                <c:pt idx="5">
                  <c:v>Other CV Death</c:v>
                </c:pt>
                <c:pt idx="6">
                  <c:v>All Non-CV Realted</c:v>
                </c:pt>
                <c:pt idx="7">
                  <c:v>Infection</c:v>
                </c:pt>
                <c:pt idx="8">
                  <c:v>Malignancy</c:v>
                </c:pt>
                <c:pt idx="9">
                  <c:v>Renal Failure</c:v>
                </c:pt>
                <c:pt idx="10">
                  <c:v>Other Non-CV Death</c:v>
                </c:pt>
                <c:pt idx="11">
                  <c:v>Undetermined</c:v>
                </c:pt>
              </c:strCache>
            </c:strRef>
          </c:cat>
          <c:val>
            <c:numRef>
              <c:f>Sheet1!$B$2:$B$13</c:f>
              <c:numCache>
                <c:formatCode>General</c:formatCode>
                <c:ptCount val="12"/>
                <c:pt idx="0">
                  <c:v>36.799999999999997</c:v>
                </c:pt>
                <c:pt idx="1">
                  <c:v>20.6</c:v>
                </c:pt>
                <c:pt idx="2">
                  <c:v>5.7</c:v>
                </c:pt>
                <c:pt idx="3">
                  <c:v>4.5</c:v>
                </c:pt>
                <c:pt idx="4">
                  <c:v>4</c:v>
                </c:pt>
                <c:pt idx="5">
                  <c:v>2</c:v>
                </c:pt>
                <c:pt idx="6">
                  <c:v>41.3</c:v>
                </c:pt>
                <c:pt idx="7">
                  <c:v>18.600000000000001</c:v>
                </c:pt>
                <c:pt idx="8">
                  <c:v>10.9</c:v>
                </c:pt>
                <c:pt idx="9">
                  <c:v>3.2</c:v>
                </c:pt>
                <c:pt idx="10">
                  <c:v>8.5</c:v>
                </c:pt>
                <c:pt idx="11">
                  <c:v>21.9</c:v>
                </c:pt>
              </c:numCache>
            </c:numRef>
          </c:val>
          <c:extLst xmlns:c16r2="http://schemas.microsoft.com/office/drawing/2015/06/chart">
            <c:ext xmlns:c16="http://schemas.microsoft.com/office/drawing/2014/chart" uri="{C3380CC4-5D6E-409C-BE32-E72D297353CC}">
              <c16:uniqueId val="{00000000-B4E7-405E-B3AF-9DE2983A4647}"/>
            </c:ext>
          </c:extLst>
        </c:ser>
        <c:dLbls>
          <c:dLblPos val="outEnd"/>
          <c:showLegendKey val="0"/>
          <c:showVal val="1"/>
          <c:showCatName val="0"/>
          <c:showSerName val="0"/>
          <c:showPercent val="0"/>
          <c:showBubbleSize val="0"/>
        </c:dLbls>
        <c:gapWidth val="200"/>
        <c:overlap val="-27"/>
        <c:axId val="365505536"/>
        <c:axId val="365533440"/>
      </c:barChart>
      <c:catAx>
        <c:axId val="365505536"/>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l-GR"/>
          </a:p>
        </c:txPr>
        <c:crossAx val="365533440"/>
        <c:crosses val="autoZero"/>
        <c:auto val="1"/>
        <c:lblAlgn val="ctr"/>
        <c:lblOffset val="100"/>
        <c:noMultiLvlLbl val="0"/>
      </c:catAx>
      <c:valAx>
        <c:axId val="365533440"/>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Proportion of Patients Who Died (%)</a:t>
                </a:r>
              </a:p>
            </c:rich>
          </c:tx>
          <c:layout>
            <c:manualLayout>
              <c:xMode val="edge"/>
              <c:yMode val="edge"/>
              <c:x val="0"/>
              <c:y val="0.1074917952818594"/>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65505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2900498924120968E-2"/>
          <c:y val="3.2458442694663164E-2"/>
          <c:w val="0.91058298455936248"/>
          <c:h val="0.8441255468066492"/>
        </c:manualLayout>
      </c:layout>
      <c:barChart>
        <c:barDir val="col"/>
        <c:grouping val="clustered"/>
        <c:varyColors val="0"/>
        <c:ser>
          <c:idx val="0"/>
          <c:order val="0"/>
          <c:tx>
            <c:strRef>
              <c:f>Sheet1!$B$1</c:f>
              <c:strCache>
                <c:ptCount val="1"/>
                <c:pt idx="0">
                  <c:v>With T2D</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Sudden Cardiac Death</c:v>
                </c:pt>
                <c:pt idx="1">
                  <c:v>HF</c:v>
                </c:pt>
                <c:pt idx="2">
                  <c:v>Acute MI</c:v>
                </c:pt>
                <c:pt idx="3">
                  <c:v>Stroke</c:v>
                </c:pt>
                <c:pt idx="4">
                  <c:v>Other CV Death</c:v>
                </c:pt>
                <c:pt idx="5">
                  <c:v>Infection</c:v>
                </c:pt>
                <c:pt idx="6">
                  <c:v>Malignancy</c:v>
                </c:pt>
                <c:pt idx="7">
                  <c:v>Renal Failure</c:v>
                </c:pt>
                <c:pt idx="8">
                  <c:v>Other Non-CV Death</c:v>
                </c:pt>
                <c:pt idx="9">
                  <c:v>Undetermined</c:v>
                </c:pt>
              </c:strCache>
            </c:strRef>
          </c:cat>
          <c:val>
            <c:numRef>
              <c:f>Sheet1!$B$2:$B$11</c:f>
              <c:numCache>
                <c:formatCode>General</c:formatCode>
                <c:ptCount val="10"/>
                <c:pt idx="0">
                  <c:v>21.8</c:v>
                </c:pt>
                <c:pt idx="1">
                  <c:v>5.6</c:v>
                </c:pt>
                <c:pt idx="2">
                  <c:v>4.5999999999999996</c:v>
                </c:pt>
                <c:pt idx="3">
                  <c:v>4.5999999999999996</c:v>
                </c:pt>
                <c:pt idx="4">
                  <c:v>2</c:v>
                </c:pt>
                <c:pt idx="5">
                  <c:v>17.8</c:v>
                </c:pt>
                <c:pt idx="6">
                  <c:v>9.6</c:v>
                </c:pt>
                <c:pt idx="7">
                  <c:v>3</c:v>
                </c:pt>
                <c:pt idx="8">
                  <c:v>7.6</c:v>
                </c:pt>
                <c:pt idx="9">
                  <c:v>23.4</c:v>
                </c:pt>
              </c:numCache>
            </c:numRef>
          </c:val>
          <c:extLst xmlns:c16r2="http://schemas.microsoft.com/office/drawing/2015/06/chart">
            <c:ext xmlns:c16="http://schemas.microsoft.com/office/drawing/2014/chart" uri="{C3380CC4-5D6E-409C-BE32-E72D297353CC}">
              <c16:uniqueId val="{00000000-B4E7-405E-B3AF-9DE2983A4647}"/>
            </c:ext>
          </c:extLst>
        </c:ser>
        <c:ser>
          <c:idx val="1"/>
          <c:order val="1"/>
          <c:tx>
            <c:strRef>
              <c:f>Sheet1!$C$1</c:f>
              <c:strCache>
                <c:ptCount val="1"/>
                <c:pt idx="0">
                  <c:v>Without T2D</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Sudden Cardiac Death</c:v>
                </c:pt>
                <c:pt idx="1">
                  <c:v>HF</c:v>
                </c:pt>
                <c:pt idx="2">
                  <c:v>Acute MI</c:v>
                </c:pt>
                <c:pt idx="3">
                  <c:v>Stroke</c:v>
                </c:pt>
                <c:pt idx="4">
                  <c:v>Other CV Death</c:v>
                </c:pt>
                <c:pt idx="5">
                  <c:v>Infection</c:v>
                </c:pt>
                <c:pt idx="6">
                  <c:v>Malignancy</c:v>
                </c:pt>
                <c:pt idx="7">
                  <c:v>Renal Failure</c:v>
                </c:pt>
                <c:pt idx="8">
                  <c:v>Other Non-CV Death</c:v>
                </c:pt>
                <c:pt idx="9">
                  <c:v>Undetermined</c:v>
                </c:pt>
              </c:strCache>
            </c:strRef>
          </c:cat>
          <c:val>
            <c:numRef>
              <c:f>Sheet1!$C$2:$C$11</c:f>
              <c:numCache>
                <c:formatCode>General</c:formatCode>
                <c:ptCount val="10"/>
                <c:pt idx="0">
                  <c:v>16</c:v>
                </c:pt>
                <c:pt idx="1">
                  <c:v>6</c:v>
                </c:pt>
                <c:pt idx="2">
                  <c:v>4</c:v>
                </c:pt>
                <c:pt idx="3">
                  <c:v>2</c:v>
                </c:pt>
                <c:pt idx="4">
                  <c:v>2</c:v>
                </c:pt>
                <c:pt idx="5">
                  <c:v>22</c:v>
                </c:pt>
                <c:pt idx="6">
                  <c:v>16</c:v>
                </c:pt>
                <c:pt idx="7">
                  <c:v>4</c:v>
                </c:pt>
                <c:pt idx="8">
                  <c:v>12</c:v>
                </c:pt>
                <c:pt idx="9">
                  <c:v>16</c:v>
                </c:pt>
              </c:numCache>
            </c:numRef>
          </c:val>
          <c:extLst xmlns:c16r2="http://schemas.microsoft.com/office/drawing/2015/06/chart">
            <c:ext xmlns:c16="http://schemas.microsoft.com/office/drawing/2014/chart" uri="{C3380CC4-5D6E-409C-BE32-E72D297353CC}">
              <c16:uniqueId val="{00000001-C537-4823-86A7-D4C93CA604C8}"/>
            </c:ext>
          </c:extLst>
        </c:ser>
        <c:dLbls>
          <c:dLblPos val="outEnd"/>
          <c:showLegendKey val="0"/>
          <c:showVal val="1"/>
          <c:showCatName val="0"/>
          <c:showSerName val="0"/>
          <c:showPercent val="0"/>
          <c:showBubbleSize val="0"/>
        </c:dLbls>
        <c:gapWidth val="200"/>
        <c:overlap val="-27"/>
        <c:axId val="365803008"/>
        <c:axId val="365804928"/>
      </c:barChart>
      <c:catAx>
        <c:axId val="365803008"/>
        <c:scaling>
          <c:orientation val="minMax"/>
        </c:scaling>
        <c:delete val="0"/>
        <c:axPos val="b"/>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Cause of Death</a:t>
                </a:r>
              </a:p>
            </c:rich>
          </c:tx>
          <c:overlay val="0"/>
          <c:spPr>
            <a:noFill/>
            <a:ln>
              <a:noFill/>
            </a:ln>
            <a:effectLst/>
          </c:spPr>
        </c:title>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l-GR"/>
          </a:p>
        </c:txPr>
        <c:crossAx val="365804928"/>
        <c:crosses val="autoZero"/>
        <c:auto val="1"/>
        <c:lblAlgn val="ctr"/>
        <c:lblOffset val="100"/>
        <c:noMultiLvlLbl val="0"/>
      </c:catAx>
      <c:valAx>
        <c:axId val="365804928"/>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Proportion of Patients Who Died (%)</a:t>
                </a:r>
              </a:p>
            </c:rich>
          </c:tx>
          <c:layout>
            <c:manualLayout>
              <c:xMode val="edge"/>
              <c:yMode val="edge"/>
              <c:x val="1.9739749592111798E-2"/>
              <c:y val="9.4482254063842627E-2"/>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65803008"/>
        <c:crosses val="autoZero"/>
        <c:crossBetween val="between"/>
      </c:valAx>
      <c:spPr>
        <a:noFill/>
        <a:ln>
          <a:noFill/>
        </a:ln>
        <a:effectLst/>
      </c:spPr>
    </c:plotArea>
    <c:legend>
      <c:legendPos val="t"/>
      <c:layout>
        <c:manualLayout>
          <c:xMode val="edge"/>
          <c:yMode val="edge"/>
          <c:x val="0.16409351280414269"/>
          <c:y val="2.0815265948826815E-2"/>
          <c:w val="0.1143804532879336"/>
          <c:h val="0.130710445924049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
          <c:w val="0.93290480898662231"/>
          <c:h val="0.91215149162692688"/>
        </c:manualLayout>
      </c:layout>
      <c:scatterChart>
        <c:scatterStyle val="lineMarker"/>
        <c:varyColors val="0"/>
        <c:ser>
          <c:idx val="2"/>
          <c:order val="0"/>
          <c:tx>
            <c:strRef>
              <c:f>'[Chart in Microsoft PowerPoint]Sheet1'!$B$22</c:f>
              <c:strCache>
                <c:ptCount val="1"/>
                <c:pt idx="0">
                  <c:v>Axis Ticks Set</c:v>
                </c:pt>
              </c:strCache>
            </c:strRef>
          </c:tx>
          <c:spPr>
            <a:ln w="19050">
              <a:noFill/>
            </a:ln>
          </c:spPr>
          <c:marker>
            <c:symbol val="plus"/>
            <c:size val="5"/>
            <c:spPr>
              <a:noFill/>
              <a:ln w="9525">
                <a:solidFill>
                  <a:schemeClr val="tx1"/>
                </a:solidFill>
              </a:ln>
            </c:spPr>
          </c:marker>
          <c:xVal>
            <c:numRef>
              <c:f>'[Chart in Microsoft PowerPoint]Sheet1'!$C$23:$C$34</c:f>
              <c:numCache>
                <c:formatCode>General</c:formatCode>
                <c:ptCount val="12"/>
                <c:pt idx="0">
                  <c:v>0.1</c:v>
                </c:pt>
                <c:pt idx="1">
                  <c:v>0.2</c:v>
                </c:pt>
                <c:pt idx="2">
                  <c:v>0.3</c:v>
                </c:pt>
                <c:pt idx="3">
                  <c:v>0.4</c:v>
                </c:pt>
                <c:pt idx="4">
                  <c:v>0.5</c:v>
                </c:pt>
                <c:pt idx="5">
                  <c:v>0.6</c:v>
                </c:pt>
                <c:pt idx="6">
                  <c:v>0.7</c:v>
                </c:pt>
                <c:pt idx="7">
                  <c:v>0.8</c:v>
                </c:pt>
                <c:pt idx="8">
                  <c:v>0.9</c:v>
                </c:pt>
                <c:pt idx="9">
                  <c:v>1</c:v>
                </c:pt>
                <c:pt idx="10">
                  <c:v>2</c:v>
                </c:pt>
                <c:pt idx="11">
                  <c:v>3</c:v>
                </c:pt>
              </c:numCache>
            </c:numRef>
          </c:xVal>
          <c:yVal>
            <c:numRef>
              <c:f>'[Chart in Microsoft PowerPoint]Sheet1'!$D$23:$D$34</c:f>
              <c:numCache>
                <c:formatCode>General</c:formatCode>
                <c:ptCount val="12"/>
                <c:pt idx="0">
                  <c:v>1</c:v>
                </c:pt>
                <c:pt idx="1">
                  <c:v>1</c:v>
                </c:pt>
                <c:pt idx="2">
                  <c:v>1</c:v>
                </c:pt>
                <c:pt idx="3">
                  <c:v>1</c:v>
                </c:pt>
                <c:pt idx="4">
                  <c:v>1</c:v>
                </c:pt>
                <c:pt idx="5">
                  <c:v>1</c:v>
                </c:pt>
                <c:pt idx="6">
                  <c:v>1</c:v>
                </c:pt>
                <c:pt idx="7">
                  <c:v>1</c:v>
                </c:pt>
                <c:pt idx="8">
                  <c:v>1</c:v>
                </c:pt>
                <c:pt idx="9">
                  <c:v>1</c:v>
                </c:pt>
                <c:pt idx="10">
                  <c:v>1</c:v>
                </c:pt>
                <c:pt idx="11">
                  <c:v>1</c:v>
                </c:pt>
              </c:numCache>
            </c:numRef>
          </c:yVal>
          <c:smooth val="0"/>
          <c:extLst xmlns:c16r2="http://schemas.microsoft.com/office/drawing/2015/06/chart">
            <c:ext xmlns:c16="http://schemas.microsoft.com/office/drawing/2014/chart" uri="{C3380CC4-5D6E-409C-BE32-E72D297353CC}">
              <c16:uniqueId val="{00000000-D504-A44D-9C6F-A57B059AC33E}"/>
            </c:ext>
          </c:extLst>
        </c:ser>
        <c:ser>
          <c:idx val="0"/>
          <c:order val="1"/>
          <c:tx>
            <c:strRef>
              <c:f>'[Chart in Microsoft PowerPoint]Sheet1'!$D$2</c:f>
              <c:strCache>
                <c:ptCount val="1"/>
                <c:pt idx="0">
                  <c:v>r</c:v>
                </c:pt>
              </c:strCache>
            </c:strRef>
          </c:tx>
          <c:spPr>
            <a:ln w="28575">
              <a:noFill/>
            </a:ln>
          </c:spPr>
          <c:marker>
            <c:symbol val="square"/>
            <c:size val="6"/>
            <c:spPr>
              <a:solidFill>
                <a:schemeClr val="accent1"/>
              </a:solidFill>
              <a:ln>
                <a:noFill/>
              </a:ln>
            </c:spPr>
          </c:marker>
          <c:errBars>
            <c:errDir val="x"/>
            <c:errBarType val="both"/>
            <c:errValType val="cust"/>
            <c:noEndCap val="0"/>
            <c:plus>
              <c:numRef>
                <c:f>'[Chart in Microsoft PowerPoint]Sheet1'!$G$4:$G$21</c:f>
                <c:numCache>
                  <c:formatCode>General</c:formatCode>
                  <c:ptCount val="18"/>
                  <c:pt idx="0">
                    <c:v>0.57999999999999985</c:v>
                  </c:pt>
                  <c:pt idx="1">
                    <c:v>0</c:v>
                  </c:pt>
                  <c:pt idx="2">
                    <c:v>1.38</c:v>
                  </c:pt>
                  <c:pt idx="3">
                    <c:v>0.55000000000000004</c:v>
                  </c:pt>
                  <c:pt idx="4">
                    <c:v>0.51999999999999991</c:v>
                  </c:pt>
                  <c:pt idx="5">
                    <c:v>0.27999999999999992</c:v>
                  </c:pt>
                  <c:pt idx="6">
                    <c:v>0</c:v>
                  </c:pt>
                  <c:pt idx="7">
                    <c:v>2.74</c:v>
                  </c:pt>
                  <c:pt idx="8">
                    <c:v>2.75</c:v>
                  </c:pt>
                  <c:pt idx="9">
                    <c:v>0.71</c:v>
                  </c:pt>
                  <c:pt idx="10">
                    <c:v>0.66</c:v>
                  </c:pt>
                  <c:pt idx="11">
                    <c:v>0.42000000000000004</c:v>
                  </c:pt>
                  <c:pt idx="12">
                    <c:v>0</c:v>
                  </c:pt>
                  <c:pt idx="13">
                    <c:v>0.19000000000000006</c:v>
                  </c:pt>
                </c:numCache>
              </c:numRef>
            </c:plus>
            <c:minus>
              <c:numRef>
                <c:f>'[Chart in Microsoft PowerPoint]Sheet1'!$H$4:$H$21</c:f>
                <c:numCache>
                  <c:formatCode>General</c:formatCode>
                  <c:ptCount val="18"/>
                  <c:pt idx="0">
                    <c:v>0.33000000000000007</c:v>
                  </c:pt>
                  <c:pt idx="1">
                    <c:v>0</c:v>
                  </c:pt>
                  <c:pt idx="2">
                    <c:v>0.27999999999999997</c:v>
                  </c:pt>
                  <c:pt idx="3">
                    <c:v>0.22999999999999998</c:v>
                  </c:pt>
                  <c:pt idx="4">
                    <c:v>0.28000000000000003</c:v>
                  </c:pt>
                  <c:pt idx="5">
                    <c:v>0.18000000000000005</c:v>
                  </c:pt>
                  <c:pt idx="6">
                    <c:v>0</c:v>
                  </c:pt>
                  <c:pt idx="7">
                    <c:v>0.71</c:v>
                  </c:pt>
                  <c:pt idx="8">
                    <c:v>0.84</c:v>
                  </c:pt>
                  <c:pt idx="9">
                    <c:v>0.19</c:v>
                  </c:pt>
                  <c:pt idx="10">
                    <c:v>0.37</c:v>
                  </c:pt>
                  <c:pt idx="11">
                    <c:v>0.27999999999999992</c:v>
                  </c:pt>
                  <c:pt idx="12">
                    <c:v>0</c:v>
                  </c:pt>
                  <c:pt idx="13">
                    <c:v>0.15999999999999992</c:v>
                  </c:pt>
                </c:numCache>
              </c:numRef>
            </c:minus>
          </c:errBars>
          <c:xVal>
            <c:numRef>
              <c:f>'[Chart in Microsoft PowerPoint]Sheet1'!$D$4:$D$21</c:f>
              <c:numCache>
                <c:formatCode>General</c:formatCode>
                <c:ptCount val="18"/>
                <c:pt idx="0">
                  <c:v>0.8</c:v>
                </c:pt>
                <c:pt idx="2">
                  <c:v>0.35</c:v>
                </c:pt>
                <c:pt idx="3">
                  <c:v>0.42</c:v>
                </c:pt>
                <c:pt idx="4">
                  <c:v>0.64</c:v>
                </c:pt>
                <c:pt idx="5">
                  <c:v>0.54</c:v>
                </c:pt>
                <c:pt idx="7">
                  <c:v>1</c:v>
                </c:pt>
                <c:pt idx="8">
                  <c:v>1.21</c:v>
                </c:pt>
                <c:pt idx="9">
                  <c:v>0.27</c:v>
                </c:pt>
                <c:pt idx="10">
                  <c:v>0.89</c:v>
                </c:pt>
                <c:pt idx="11">
                  <c:v>0.82</c:v>
                </c:pt>
                <c:pt idx="13">
                  <c:v>0.69</c:v>
                </c:pt>
              </c:numCache>
            </c:numRef>
          </c:xVal>
          <c:yVal>
            <c:numRef>
              <c:f>'[Chart in Microsoft PowerPoint]Sheet1'!$C$4:$C$21</c:f>
              <c:numCache>
                <c:formatCode>General</c:formatCode>
                <c:ptCount val="18"/>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numCache>
            </c:numRef>
          </c:yVal>
          <c:smooth val="0"/>
          <c:extLst xmlns:c16r2="http://schemas.microsoft.com/office/drawing/2015/06/chart">
            <c:ext xmlns:c16="http://schemas.microsoft.com/office/drawing/2014/chart" uri="{C3380CC4-5D6E-409C-BE32-E72D297353CC}">
              <c16:uniqueId val="{00000001-D504-A44D-9C6F-A57B059AC33E}"/>
            </c:ext>
          </c:extLst>
        </c:ser>
        <c:ser>
          <c:idx val="1"/>
          <c:order val="2"/>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D504-A44D-9C6F-A57B059AC33E}"/>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D504-A44D-9C6F-A57B059AC33E}"/>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D504-A44D-9C6F-A57B059AC33E}"/>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D504-A44D-9C6F-A57B059AC33E}"/>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D504-A44D-9C6F-A57B059AC33E}"/>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D504-A44D-9C6F-A57B059AC33E}"/>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D504-A44D-9C6F-A57B059AC33E}"/>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D504-A44D-9C6F-A57B059AC33E}"/>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D504-A44D-9C6F-A57B059AC33E}"/>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D504-A44D-9C6F-A57B059AC33E}"/>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D504-A44D-9C6F-A57B059AC33E}"/>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D504-A44D-9C6F-A57B059AC33E}"/>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D504-A44D-9C6F-A57B059AC33E}"/>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D504-A44D-9C6F-A57B059AC33E}"/>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D504-A44D-9C6F-A57B059AC33E}"/>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D504-A44D-9C6F-A57B059AC33E}"/>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{51FD183F-6B30-4981-8C26-5BF85B1BDC04}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2-D504-A44D-9C6F-A57B059AC33E}"/>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{450A5AF7-7878-4D36-970D-27A1A5AAF227}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3-D504-A44D-9C6F-A57B059AC33E}"/>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{19A12829-51BD-4C96-89B0-6D6F4C5BFE5B}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D504-A44D-9C6F-A57B059AC33E}"/>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{294F3861-3E7F-4367-B89A-8AFE2954A426}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D504-A44D-9C6F-A57B059AC33E}"/>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{9D74FF14-6146-43AF-ABEA-9927E5057F98}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6-D504-A44D-9C6F-A57B059AC33E}"/>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{041EEEB0-A46F-45B7-98D9-B5ED8F2058BA}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7-D504-A44D-9C6F-A57B059AC33E}"/>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{086BFB04-9C6C-4340-9223-6A034113AD2F}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D504-A44D-9C6F-A57B059AC33E}"/>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{E5EA2C24-B8F7-4C50-BB7E-63D3B4F9E2D3}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D504-A44D-9C6F-A57B059AC33E}"/>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1A-D504-A44D-9C6F-A57B059AC33E}"/>
            </c:ext>
          </c:extLst>
        </c:ser>
        <c:ser>
          <c:idx val="8"/>
          <c:order val="3"/>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D504-A44D-9C6F-A57B059AC33E}"/>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C-D504-A44D-9C6F-A57B059AC33E}"/>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D504-A44D-9C6F-A57B059AC33E}"/>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D504-A44D-9C6F-A57B059AC33E}"/>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D504-A44D-9C6F-A57B059AC33E}"/>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D504-A44D-9C6F-A57B059AC33E}"/>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D504-A44D-9C6F-A57B059AC33E}"/>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D504-A44D-9C6F-A57B059AC33E}"/>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D504-A44D-9C6F-A57B059AC33E}"/>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D504-A44D-9C6F-A57B059AC33E}"/>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D504-A44D-9C6F-A57B059AC33E}"/>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D504-A44D-9C6F-A57B059AC33E}"/>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D504-A44D-9C6F-A57B059AC33E}"/>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D504-A44D-9C6F-A57B059AC33E}"/>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D504-A44D-9C6F-A57B059AC33E}"/>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A-D504-A44D-9C6F-A57B059AC33E}"/>
                </c:ext>
              </c:extLst>
            </c:dLbl>
            <c:dLbl>
              <c:idx val="16"/>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{0B35F343-6AE6-4E88-BD36-7A4C96EFC293}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B-D504-A44D-9C6F-A57B059AC33E}"/>
                </c:ext>
              </c:extLst>
            </c:dLbl>
            <c:dLbl>
              <c:idx val="17"/>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{721D1B8B-1908-4F7F-8A91-541B8C04219A}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C-D504-A44D-9C6F-A57B059AC33E}"/>
                </c:ext>
              </c:extLst>
            </c:dLbl>
            <c:dLbl>
              <c:idx val="18"/>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{39C06E4E-DD62-43D6-A796-5AA7AB9B2488}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D504-A44D-9C6F-A57B059AC33E}"/>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{0230207A-F5A7-49ED-B826-04E9B20EF495}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E-D504-A44D-9C6F-A57B059AC33E}"/>
                </c:ext>
              </c:extLst>
            </c:dLbl>
            <c:dLbl>
              <c:idx val="20"/>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{7C7CB6DC-D7F7-4395-BB37-BA2069F8F7A6}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F-D504-A44D-9C6F-A57B059AC33E}"/>
                </c:ext>
              </c:extLst>
            </c:dLbl>
            <c:dLbl>
              <c:idx val="21"/>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{7FD118E4-EFAD-4DD9-883E-C262E35183C5}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0-D504-A44D-9C6F-A57B059AC33E}"/>
                </c:ext>
              </c:extLst>
            </c:dLbl>
            <c:dLbl>
              <c:idx val="22"/>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{F5DB8C0D-D062-4045-B441-79454EF4392C}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D504-A44D-9C6F-A57B059AC33E}"/>
                </c:ext>
              </c:extLst>
            </c:dLbl>
            <c:dLbl>
              <c:idx val="23"/>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{4DB45BC4-CFD6-4FE5-9BD7-ADBF65F35318}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2-D504-A44D-9C6F-A57B059AC33E}"/>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33-D504-A44D-9C6F-A57B059AC33E}"/>
            </c:ext>
          </c:extLst>
        </c:ser>
        <c:dLbls>
          <c:showLegendKey val="0"/>
          <c:showVal val="0"/>
          <c:showCatName val="0"/>
          <c:showSerName val="0"/>
          <c:showPercent val="0"/>
          <c:showBubbleSize val="0"/>
        </c:dLbls>
        <c:axId val="242567808"/>
        <c:axId val="242606464"/>
      </c:scatterChart>
      <c:valAx>
        <c:axId val="242567808"/>
        <c:scaling>
          <c:logBase val="5"/>
          <c:orientation val="minMax"/>
          <c:max val="3"/>
          <c:min val="7.0000000000000007E-2"/>
        </c:scaling>
        <c:delete val="0"/>
        <c:axPos val="b"/>
        <c:numFmt formatCode="0.0" sourceLinked="0"/>
        <c:majorTickMark val="none"/>
        <c:minorTickMark val="none"/>
        <c:tickLblPos val="none"/>
        <c:spPr>
          <a:ln w="12700" cmpd="sng">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242606464"/>
        <c:crosses val="autoZero"/>
        <c:crossBetween val="midCat"/>
      </c:valAx>
      <c:valAx>
        <c:axId val="242606464"/>
        <c:scaling>
          <c:orientation val="minMax"/>
          <c:max val="16"/>
          <c:min val="1"/>
        </c:scaling>
        <c:delete val="0"/>
        <c:axPos val="l"/>
        <c:numFmt formatCode="General" sourceLinked="1"/>
        <c:majorTickMark val="none"/>
        <c:minorTickMark val="none"/>
        <c:tickLblPos val="none"/>
        <c:spPr>
          <a:ln w="12700">
            <a:solidFill>
              <a:schemeClr val="tx1"/>
            </a:solidFill>
          </a:ln>
        </c:spPr>
        <c:crossAx val="242567808"/>
        <c:crossesAt val="1"/>
        <c:crossBetween val="midCat"/>
        <c:majorUnit val="1"/>
      </c:valAx>
    </c:plotArea>
    <c:plotVisOnly val="0"/>
    <c:dispBlanksAs val="gap"/>
    <c:showDLblsOverMax val="0"/>
  </c:chart>
  <c:spPr>
    <a:ln>
      <a:noFill/>
    </a:ln>
  </c:sp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3">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1-C9B0-4626-BF9A-A3BB350A9A36}"/>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C9B0-4626-BF9A-A3BB350A9A36}"/>
              </c:ext>
            </c:extLst>
          </c:dPt>
          <c:dPt>
            <c:idx val="2"/>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5-C9B0-4626-BF9A-A3BB350A9A36}"/>
              </c:ext>
            </c:extLst>
          </c:dPt>
          <c:cat>
            <c:strRef>
              <c:f>Sheet1!$A$2:$A$4</c:f>
              <c:strCache>
                <c:ptCount val="3"/>
                <c:pt idx="0">
                  <c:v>1st Qtr</c:v>
                </c:pt>
                <c:pt idx="1">
                  <c:v>2nd Qtr</c:v>
                </c:pt>
                <c:pt idx="2">
                  <c:v>3rd Qtr</c:v>
                </c:pt>
              </c:strCache>
            </c:strRef>
          </c:cat>
          <c:val>
            <c:numRef>
              <c:f>Sheet1!$B$2:$B$4</c:f>
              <c:numCache>
                <c:formatCode>General</c:formatCode>
                <c:ptCount val="3"/>
                <c:pt idx="0">
                  <c:v>7.4</c:v>
                </c:pt>
                <c:pt idx="1">
                  <c:v>45.1</c:v>
                </c:pt>
                <c:pt idx="2">
                  <c:v>47.6</c:v>
                </c:pt>
              </c:numCache>
            </c:numRef>
          </c:val>
          <c:extLst xmlns:c16r2="http://schemas.microsoft.com/office/drawing/2015/06/chart">
            <c:ext xmlns:c16="http://schemas.microsoft.com/office/drawing/2014/chart" uri="{C3380CC4-5D6E-409C-BE32-E72D297353CC}">
              <c16:uniqueId val="{00000006-C9B0-4626-BF9A-A3BB350A9A3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3">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1-C9B0-4626-BF9A-A3BB350A9A36}"/>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C9B0-4626-BF9A-A3BB350A9A36}"/>
              </c:ext>
            </c:extLst>
          </c:dPt>
          <c:dPt>
            <c:idx val="2"/>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5-C9B0-4626-BF9A-A3BB350A9A36}"/>
              </c:ext>
            </c:extLst>
          </c:dPt>
          <c:dPt>
            <c:idx val="3"/>
            <c:bubble3D val="0"/>
            <c:spPr>
              <a:solidFill>
                <a:schemeClr val="accent5">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7-F60E-48F7-A2E7-CB09BB63CED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7</c:v>
                </c:pt>
                <c:pt idx="1">
                  <c:v>24</c:v>
                </c:pt>
                <c:pt idx="2">
                  <c:v>15</c:v>
                </c:pt>
                <c:pt idx="3">
                  <c:v>54</c:v>
                </c:pt>
              </c:numCache>
            </c:numRef>
          </c:val>
          <c:extLst xmlns:c16r2="http://schemas.microsoft.com/office/drawing/2015/06/chart">
            <c:ext xmlns:c16="http://schemas.microsoft.com/office/drawing/2014/chart" uri="{C3380CC4-5D6E-409C-BE32-E72D297353CC}">
              <c16:uniqueId val="{00000006-C9B0-4626-BF9A-A3BB350A9A3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8.4456300436483982E-3"/>
          <c:w val="0.93290480898662231"/>
          <c:h val="0.9441817865850861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8"/>
            <c:marker>
              <c:spPr>
                <a:solidFill>
                  <a:schemeClr val="accent1"/>
                </a:solidFill>
                <a:ln w="12700">
                  <a:solidFill>
                    <a:schemeClr val="accent1"/>
                  </a:solidFill>
                </a:ln>
              </c:spPr>
            </c:marker>
            <c:bubble3D val="0"/>
            <c:extLst xmlns:c16r2="http://schemas.microsoft.com/office/drawing/2015/06/chart">
              <c:ext xmlns:c16="http://schemas.microsoft.com/office/drawing/2014/chart" uri="{C3380CC4-5D6E-409C-BE32-E72D297353CC}">
                <c16:uniqueId val="{00000004-1120-48AC-9521-ABD9D7EE8AE6}"/>
              </c:ext>
            </c:extLst>
          </c:dPt>
          <c:dPt>
            <c:idx val="9"/>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5-1120-48AC-9521-ABD9D7EE8AE6}"/>
              </c:ext>
            </c:extLst>
          </c:dPt>
          <c:dPt>
            <c:idx val="10"/>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2-8009-4165-8641-A8D990A0BD4C}"/>
              </c:ext>
            </c:extLst>
          </c:dPt>
          <c:dPt>
            <c:idx val="11"/>
            <c:marker>
              <c:symbol val="plus"/>
              <c:size val="6"/>
              <c:spPr>
                <a:noFill/>
                <a:ln w="12700">
                  <a:solidFill>
                    <a:schemeClr val="tx1"/>
                  </a:solidFill>
                </a:ln>
              </c:spPr>
            </c:marker>
            <c:bubble3D val="0"/>
            <c:extLst xmlns:c16r2="http://schemas.microsoft.com/office/drawing/2015/06/chart">
              <c:ext xmlns:c16="http://schemas.microsoft.com/office/drawing/2014/chart" uri="{C3380CC4-5D6E-409C-BE32-E72D297353CC}">
                <c16:uniqueId val="{00000003-8009-4165-8641-A8D990A0BD4C}"/>
              </c:ext>
            </c:extLst>
          </c:dPt>
          <c:dPt>
            <c:idx val="12"/>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4-8009-4165-8641-A8D990A0BD4C}"/>
              </c:ext>
            </c:extLst>
          </c:dPt>
          <c:dPt>
            <c:idx val="13"/>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5-8009-4165-8641-A8D990A0BD4C}"/>
              </c:ext>
            </c:extLst>
          </c:dPt>
          <c:dPt>
            <c:idx val="14"/>
            <c:marker>
              <c:symbol val="plus"/>
              <c:size val="6"/>
            </c:marker>
            <c:bubble3D val="0"/>
            <c:extLst xmlns:c16r2="http://schemas.microsoft.com/office/drawing/2015/06/chart">
              <c:ext xmlns:c16="http://schemas.microsoft.com/office/drawing/2014/chart" uri="{C3380CC4-5D6E-409C-BE32-E72D297353CC}">
                <c16:uniqueId val="{00000006-8009-4165-8641-A8D990A0BD4C}"/>
              </c:ext>
            </c:extLst>
          </c:dPt>
          <c:errBars>
            <c:errDir val="x"/>
            <c:errBarType val="both"/>
            <c:errValType val="cust"/>
            <c:noEndCap val="0"/>
            <c:plus>
              <c:numRef>
                <c:f>Sheet1!$G$4:$G$17</c:f>
                <c:numCache>
                  <c:formatCode>General</c:formatCode>
                  <c:ptCount val="14"/>
                  <c:pt idx="0">
                    <c:v>0</c:v>
                  </c:pt>
                  <c:pt idx="1">
                    <c:v>0.22999999999999998</c:v>
                  </c:pt>
                  <c:pt idx="2">
                    <c:v>0.18999999999999995</c:v>
                  </c:pt>
                  <c:pt idx="3">
                    <c:v>0.42000000000000004</c:v>
                  </c:pt>
                  <c:pt idx="5">
                    <c:v>0.28999999999999992</c:v>
                  </c:pt>
                  <c:pt idx="6">
                    <c:v>0.39</c:v>
                  </c:pt>
                  <c:pt idx="7">
                    <c:v>0.28000000000000003</c:v>
                  </c:pt>
                  <c:pt idx="8">
                    <c:v>0.19999999999999996</c:v>
                  </c:pt>
                </c:numCache>
              </c:numRef>
            </c:plus>
            <c:minus>
              <c:numRef>
                <c:f>Sheet1!$H$4:$H$17</c:f>
                <c:numCache>
                  <c:formatCode>General</c:formatCode>
                  <c:ptCount val="14"/>
                  <c:pt idx="0">
                    <c:v>0</c:v>
                  </c:pt>
                  <c:pt idx="1">
                    <c:v>0.15999999999999998</c:v>
                  </c:pt>
                  <c:pt idx="2">
                    <c:v>0.14000000000000001</c:v>
                  </c:pt>
                  <c:pt idx="3">
                    <c:v>0.25</c:v>
                  </c:pt>
                  <c:pt idx="5">
                    <c:v>0.19000000000000006</c:v>
                  </c:pt>
                  <c:pt idx="6">
                    <c:v>0.21999999999999997</c:v>
                  </c:pt>
                  <c:pt idx="7">
                    <c:v>0.19999999999999996</c:v>
                  </c:pt>
                  <c:pt idx="8">
                    <c:v>0.13</c:v>
                  </c:pt>
                </c:numCache>
              </c:numRef>
            </c:minus>
            <c:spPr>
              <a:ln w="19050"/>
            </c:spPr>
          </c:errBars>
          <c:xVal>
            <c:numRef>
              <c:f>Sheet1!$D$4:$D$18</c:f>
              <c:numCache>
                <c:formatCode>General</c:formatCode>
                <c:ptCount val="15"/>
                <c:pt idx="1">
                  <c:v>0.5</c:v>
                </c:pt>
                <c:pt idx="2">
                  <c:v>0.54</c:v>
                </c:pt>
                <c:pt idx="3">
                  <c:v>0.6</c:v>
                </c:pt>
                <c:pt idx="5">
                  <c:v>0.54</c:v>
                </c:pt>
                <c:pt idx="6">
                  <c:v>0.5</c:v>
                </c:pt>
                <c:pt idx="7">
                  <c:v>0.59</c:v>
                </c:pt>
                <c:pt idx="8">
                  <c:v>0.38</c:v>
                </c:pt>
                <c:pt idx="9">
                  <c:v>0.1</c:v>
                </c:pt>
                <c:pt idx="10">
                  <c:v>0.5</c:v>
                </c:pt>
                <c:pt idx="11">
                  <c:v>1.5</c:v>
                </c:pt>
              </c:numCache>
            </c:numRef>
          </c:xVal>
          <c:yVal>
            <c:numRef>
              <c:f>Sheet1!$C$4:$C$18</c:f>
              <c:numCache>
                <c:formatCode>General</c:formatCode>
                <c:ptCount val="15"/>
                <c:pt idx="0">
                  <c:v>10.5</c:v>
                </c:pt>
                <c:pt idx="1">
                  <c:v>9.5</c:v>
                </c:pt>
                <c:pt idx="2">
                  <c:v>8.5</c:v>
                </c:pt>
                <c:pt idx="3">
                  <c:v>7.5</c:v>
                </c:pt>
                <c:pt idx="4">
                  <c:v>6.5</c:v>
                </c:pt>
                <c:pt idx="5">
                  <c:v>5.5</c:v>
                </c:pt>
                <c:pt idx="6">
                  <c:v>4.5</c:v>
                </c:pt>
                <c:pt idx="7">
                  <c:v>3.5</c:v>
                </c:pt>
                <c:pt idx="8">
                  <c:v>2.5</c:v>
                </c:pt>
                <c:pt idx="9">
                  <c:v>1</c:v>
                </c:pt>
                <c:pt idx="10">
                  <c:v>1</c:v>
                </c:pt>
                <c:pt idx="11">
                  <c:v>1</c:v>
                </c:pt>
                <c:pt idx="12">
                  <c:v>1</c:v>
                </c:pt>
                <c:pt idx="13">
                  <c:v>1</c:v>
                </c:pt>
                <c:pt idx="14">
                  <c:v>1</c:v>
                </c:pt>
              </c:numCache>
            </c:numRef>
          </c:yVal>
          <c:smooth val="0"/>
          <c:extLst xmlns:c16r2="http://schemas.microsoft.com/office/drawing/2015/06/chart">
            <c:ext xmlns:c16="http://schemas.microsoft.com/office/drawing/2014/chart" uri="{C3380CC4-5D6E-409C-BE32-E72D297353CC}">
              <c16:uniqueId val="{00000007-1120-48AC-9521-ABD9D7EE8AE6}"/>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1120-48AC-9521-ABD9D7EE8AE6}"/>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1120-48AC-9521-ABD9D7EE8AE6}"/>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1120-48AC-9521-ABD9D7EE8AE6}"/>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1120-48AC-9521-ABD9D7EE8AE6}"/>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1120-48AC-9521-ABD9D7EE8AE6}"/>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1120-48AC-9521-ABD9D7EE8AE6}"/>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1120-48AC-9521-ABD9D7EE8AE6}"/>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1120-48AC-9521-ABD9D7EE8AE6}"/>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1120-48AC-9521-ABD9D7EE8AE6}"/>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1120-48AC-9521-ABD9D7EE8AE6}"/>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1120-48AC-9521-ABD9D7EE8AE6}"/>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1120-48AC-9521-ABD9D7EE8AE6}"/>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1120-48AC-9521-ABD9D7EE8AE6}"/>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1120-48AC-9521-ABD9D7EE8AE6}"/>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1120-48AC-9521-ABD9D7EE8AE6}"/>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1120-48AC-9521-ABD9D7EE8AE6}"/>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{4400462A-63B7-445A-8981-3B557132B6E3}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1120-48AC-9521-ABD9D7EE8AE6}"/>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{BD2FD718-81D6-417D-BF3F-31CE5A743817}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1120-48AC-9521-ABD9D7EE8AE6}"/>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{C5171751-F4DB-43AB-8139-4C3DA77F09E8}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A-1120-48AC-9521-ABD9D7EE8AE6}"/>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{839C8B91-0447-4A94-A2D9-17FEE9AA0600}</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B-1120-48AC-9521-ABD9D7EE8AE6}"/>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{96989EA4-4A77-4829-9B47-AC514ECD626F}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1120-48AC-9521-ABD9D7EE8AE6}"/>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{C283FC3E-081C-403E-8419-EE02729124CC}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1120-48AC-9521-ABD9D7EE8AE6}"/>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{83DC6CA8-A1E2-451F-AC0A-32D324880C95}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1120-48AC-9521-ABD9D7EE8AE6}"/>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{FD1B36C4-E495-484B-8339-32CC1C475727}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1120-48AC-9521-ABD9D7EE8AE6}"/>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0-1120-48AC-9521-ABD9D7EE8AE6}"/>
            </c:ext>
          </c:extLst>
        </c:ser>
        <c:dLbls>
          <c:showLegendKey val="0"/>
          <c:showVal val="0"/>
          <c:showCatName val="0"/>
          <c:showSerName val="0"/>
          <c:showPercent val="0"/>
          <c:showBubbleSize val="0"/>
        </c:dLbls>
        <c:axId val="362598400"/>
        <c:axId val="362599936"/>
      </c:scatterChart>
      <c:valAx>
        <c:axId val="362598400"/>
        <c:scaling>
          <c:logBase val="10"/>
          <c:orientation val="minMax"/>
          <c:max val="1.5"/>
          <c:min val="0.1"/>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62599936"/>
        <c:crosses val="autoZero"/>
        <c:crossBetween val="midCat"/>
      </c:valAx>
      <c:valAx>
        <c:axId val="362599936"/>
        <c:scaling>
          <c:orientation val="minMax"/>
          <c:max val="10"/>
          <c:min val="1"/>
        </c:scaling>
        <c:delete val="0"/>
        <c:axPos val="l"/>
        <c:numFmt formatCode="General" sourceLinked="1"/>
        <c:majorTickMark val="none"/>
        <c:minorTickMark val="none"/>
        <c:tickLblPos val="none"/>
        <c:spPr>
          <a:ln w="12700">
            <a:solidFill>
              <a:schemeClr val="tx1"/>
            </a:solidFill>
          </a:ln>
        </c:spPr>
        <c:crossAx val="362598400"/>
        <c:crossesAt val="1"/>
        <c:crossBetween val="midCat"/>
        <c:majorUnit val="1"/>
      </c:valAx>
    </c:plotArea>
    <c:plotVisOnly val="1"/>
    <c:dispBlanksAs val="gap"/>
    <c:showDLblsOverMax val="0"/>
  </c:chart>
  <c:spPr>
    <a:ln>
      <a:noFill/>
    </a:ln>
  </c:sp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l">
              <a:defRPr sz="1200" b="0" i="0" u="none" strike="noStrike" kern="1200" spc="0" baseline="0">
                <a:solidFill>
                  <a:schemeClr val="tx1"/>
                </a:solidFill>
                <a:latin typeface="+mn-lt"/>
                <a:ea typeface="+mn-ea"/>
                <a:cs typeface="+mn-cs"/>
              </a:defRPr>
            </a:pPr>
            <a:r>
              <a:rPr lang="en-US" sz="1200" b="1">
                <a:solidFill>
                  <a:schemeClr val="tx1"/>
                </a:solidFill>
              </a:rPr>
              <a:t>Patient Distribution by KDIGO Risk </a:t>
            </a:r>
            <a:r>
              <a:rPr lang="en-US" sz="1200" b="1" err="1">
                <a:solidFill>
                  <a:schemeClr val="tx1"/>
                </a:solidFill>
              </a:rPr>
              <a:t>Category</a:t>
            </a:r>
            <a:r>
              <a:rPr lang="en-US" sz="1200" b="1" baseline="30000" err="1">
                <a:solidFill>
                  <a:schemeClr val="tx1"/>
                </a:solidFill>
              </a:rPr>
              <a:t>b</a:t>
            </a:r>
            <a:endParaRPr lang="en-US" sz="1200" b="1">
              <a:solidFill>
                <a:schemeClr val="tx1"/>
              </a:solidFill>
            </a:endParaRPr>
          </a:p>
        </c:rich>
      </c:tx>
      <c:layout>
        <c:manualLayout>
          <c:xMode val="edge"/>
          <c:yMode val="edge"/>
          <c:x val="6.5910478638086911E-2"/>
          <c:y val="0"/>
        </c:manualLayout>
      </c:layout>
      <c:overlay val="0"/>
      <c:spPr>
        <a:noFill/>
        <a:ln>
          <a:noFill/>
        </a:ln>
        <a:effectLst/>
      </c:spPr>
    </c:title>
    <c:autoTitleDeleted val="0"/>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1-19A0-4B44-AC35-66C7E50A03EA}"/>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19A0-4B44-AC35-66C7E50A03EA}"/>
              </c:ext>
            </c:extLst>
          </c:dPt>
          <c:dPt>
            <c:idx val="2"/>
            <c:bubble3D val="0"/>
            <c:spPr>
              <a:solidFill>
                <a:schemeClr val="accent3">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19A0-4B44-AC35-66C7E50A03EA}"/>
              </c:ext>
            </c:extLst>
          </c:dPt>
          <c:dPt>
            <c:idx val="3"/>
            <c:bubble3D val="0"/>
            <c:spPr>
              <a:solidFill>
                <a:schemeClr val="accent5">
                  <a:lumMod val="5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7-8ECB-4D16-B68A-F3F5EA7C1784}"/>
              </c:ext>
            </c:extLst>
          </c:dPt>
          <c:dLbls>
            <c:dLbl>
              <c:idx val="1"/>
              <c:layout>
                <c:manualLayout>
                  <c:x val="0.13648886337124527"/>
                  <c:y val="1.6909312117235266E-2"/>
                </c:manualLayout>
              </c:layout>
              <c:dLblPos val="bestFit"/>
              <c:showLegendKey val="0"/>
              <c:showVal val="0"/>
              <c:showCatName val="0"/>
              <c:showSerName val="0"/>
              <c:showPercent val="1"/>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19A0-4B44-AC35-66C7E50A03EA}"/>
                </c:ext>
              </c:extLst>
            </c:dLbl>
            <c:dLbl>
              <c:idx val="2"/>
              <c:layout>
                <c:manualLayout>
                  <c:x val="7.6496883202099714E-2"/>
                  <c:y val="0.1539694745188101"/>
                </c:manualLayout>
              </c:layout>
              <c:dLblPos val="bestFit"/>
              <c:showLegendKey val="0"/>
              <c:showVal val="0"/>
              <c:showCatName val="0"/>
              <c:showSerName val="0"/>
              <c:showPercent val="1"/>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19A0-4B44-AC35-66C7E50A03EA}"/>
                </c:ext>
              </c:extLst>
            </c:dLbl>
            <c:dLbl>
              <c:idx val="3"/>
              <c:layout>
                <c:manualLayout>
                  <c:x val="-0.10902549941673957"/>
                  <c:y val="2.047961778215222E-2"/>
                </c:manualLayout>
              </c:layout>
              <c:tx>
                <c:rich>
                  <a:bodyPr/>
                  <a:lstStyle/>
                  <a:p>
                    <a:fld id="{F1F84D26-69FA-472D-8182-8521C47E9486}" type="PERCENTAGE">
                      <a:rPr lang="en-US">
                        <a:solidFill>
                          <a:schemeClr val="tx1"/>
                        </a:solidFill>
                      </a:rPr>
                      <a:pPr/>
                      <a:t>[PERCENTAGE]</a:t>
                    </a:fld>
                    <a:endParaRPr lang="en-US"/>
                  </a:p>
                </c:rich>
              </c:tx>
              <c:dLblPos val="bestFit"/>
              <c:showLegendKey val="0"/>
              <c:showVal val="0"/>
              <c:showCatName val="0"/>
              <c:showSerName val="0"/>
              <c:showPercent val="1"/>
              <c:showBubbleSize val="0"/>
              <c:extLst xmlns:c16r2="http://schemas.microsoft.com/office/drawing/2015/06/chart">
                <c:ext xmlns:c15="http://schemas.microsoft.com/office/drawing/2012/chart" uri="{CE6537A1-D6FC-4f65-9D91-7224C49458BB}">
                  <c15:dlblFieldTable/>
                  <c15:showDataLabelsRange val="0"/>
                </c:ext>
                <c:ext xmlns:c16="http://schemas.microsoft.com/office/drawing/2014/chart" uri="{C3380CC4-5D6E-409C-BE32-E72D297353CC}">
                  <c16:uniqueId val="{00000007-8ECB-4D16-B68A-F3F5EA7C1784}"/>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el-GR"/>
              </a:p>
            </c:txPr>
            <c:dLblPos val="ctr"/>
            <c:showLegendKey val="0"/>
            <c:showVal val="0"/>
            <c:showCatName val="0"/>
            <c:showSerName val="0"/>
            <c:showPercent val="1"/>
            <c:showBubbleSize val="0"/>
            <c:showLeaderLines val="1"/>
            <c:leaderLines>
              <c:spPr>
                <a:ln w="19050" cap="flat" cmpd="sng" algn="ctr">
                  <a:solidFill>
                    <a:schemeClr val="tx1"/>
                  </a:solidFill>
                  <a:round/>
                </a:ln>
                <a:effectLst/>
              </c:spPr>
            </c:leaderLines>
            <c:extLst xmlns:c16r2="http://schemas.microsoft.com/office/drawing/2015/06/chart">
              <c:ext xmlns:c15="http://schemas.microsoft.com/office/drawing/2012/chart" uri="{CE6537A1-D6FC-4f65-9D91-7224C49458BB}"/>
            </c:extLst>
          </c:dLbls>
          <c:cat>
            <c:strRef>
              <c:f>Sheet1!$A$2:$A$5</c:f>
              <c:strCache>
                <c:ptCount val="4"/>
                <c:pt idx="0">
                  <c:v>Low risk</c:v>
                </c:pt>
                <c:pt idx="1">
                  <c:v>Moderate risk</c:v>
                </c:pt>
                <c:pt idx="2">
                  <c:v>High risk</c:v>
                </c:pt>
                <c:pt idx="3">
                  <c:v>Very high risk </c:v>
                </c:pt>
              </c:strCache>
            </c:strRef>
          </c:cat>
          <c:val>
            <c:numRef>
              <c:f>Sheet1!$B$2:$B$5</c:f>
              <c:numCache>
                <c:formatCode>General</c:formatCode>
                <c:ptCount val="4"/>
                <c:pt idx="0">
                  <c:v>65.099999999999994</c:v>
                </c:pt>
                <c:pt idx="1">
                  <c:v>25.2</c:v>
                </c:pt>
                <c:pt idx="2">
                  <c:v>8.3000000000000007</c:v>
                </c:pt>
                <c:pt idx="3">
                  <c:v>1.4</c:v>
                </c:pt>
              </c:numCache>
            </c:numRef>
          </c:val>
          <c:extLst xmlns:c16r2="http://schemas.microsoft.com/office/drawing/2015/06/chart">
            <c:ext xmlns:c16="http://schemas.microsoft.com/office/drawing/2014/chart" uri="{C3380CC4-5D6E-409C-BE32-E72D297353CC}">
              <c16:uniqueId val="{00000000-F3DD-40BE-A778-7C11C2536D8B}"/>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58858928441236513"/>
          <c:y val="0.46417288659230094"/>
          <c:w val="0.31881812299504231"/>
          <c:h val="0.2504736712598425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l-G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14320563683425017"/>
          <c:w val="0.93290480898662231"/>
          <c:h val="0.80942116149457721"/>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EFC7-4300-AC04-3BB251B258FB}"/>
              </c:ext>
            </c:extLst>
          </c:dPt>
          <c:dPt>
            <c:idx val="11"/>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EFC7-4300-AC04-3BB251B258FB}"/>
              </c:ext>
            </c:extLst>
          </c:dPt>
          <c:dPt>
            <c:idx val="12"/>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EFC7-4300-AC04-3BB251B258FB}"/>
              </c:ext>
            </c:extLst>
          </c:dPt>
          <c:dPt>
            <c:idx val="13"/>
            <c:bubble3D val="0"/>
            <c:extLst xmlns:c16r2="http://schemas.microsoft.com/office/drawing/2015/06/chart">
              <c:ext xmlns:c16="http://schemas.microsoft.com/office/drawing/2014/chart" uri="{C3380CC4-5D6E-409C-BE32-E72D297353CC}">
                <c16:uniqueId val="{00000003-EFC7-4300-AC04-3BB251B258FB}"/>
              </c:ext>
            </c:extLst>
          </c:dPt>
          <c:dPt>
            <c:idx val="14"/>
            <c:bubble3D val="0"/>
            <c:extLst xmlns:c16r2="http://schemas.microsoft.com/office/drawing/2015/06/chart">
              <c:ext xmlns:c16="http://schemas.microsoft.com/office/drawing/2014/chart" uri="{C3380CC4-5D6E-409C-BE32-E72D297353CC}">
                <c16:uniqueId val="{00000004-EFC7-4300-AC04-3BB251B258FB}"/>
              </c:ext>
            </c:extLst>
          </c:dPt>
          <c:dPt>
            <c:idx val="19"/>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5-EFC7-4300-AC04-3BB251B258FB}"/>
              </c:ext>
            </c:extLst>
          </c:dPt>
          <c:dPt>
            <c:idx val="20"/>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6-EFC7-4300-AC04-3BB251B258FB}"/>
              </c:ext>
            </c:extLst>
          </c:dPt>
          <c:dPt>
            <c:idx val="21"/>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7-EFC7-4300-AC04-3BB251B258FB}"/>
              </c:ext>
            </c:extLst>
          </c:dPt>
          <c:dPt>
            <c:idx val="22"/>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8-EFC7-4300-AC04-3BB251B258FB}"/>
              </c:ext>
            </c:extLst>
          </c:dPt>
          <c:dPt>
            <c:idx val="23"/>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9-EFC7-4300-AC04-3BB251B258FB}"/>
              </c:ext>
            </c:extLst>
          </c:dPt>
          <c:dPt>
            <c:idx val="24"/>
            <c:marker>
              <c:symbol val="plus"/>
              <c:size val="6"/>
              <c:spPr>
                <a:noFill/>
                <a:ln w="6350">
                  <a:solidFill>
                    <a:schemeClr val="tx1"/>
                  </a:solidFill>
                </a:ln>
              </c:spPr>
            </c:marker>
            <c:bubble3D val="0"/>
            <c:extLst xmlns:c16r2="http://schemas.microsoft.com/office/drawing/2015/06/chart">
              <c:ext xmlns:c16="http://schemas.microsoft.com/office/drawing/2014/chart" uri="{C3380CC4-5D6E-409C-BE32-E72D297353CC}">
                <c16:uniqueId val="{0000000A-EFC7-4300-AC04-3BB251B258FB}"/>
              </c:ext>
            </c:extLst>
          </c:dPt>
          <c:errBars>
            <c:errDir val="x"/>
            <c:errBarType val="both"/>
            <c:errValType val="cust"/>
            <c:noEndCap val="0"/>
            <c:plus>
              <c:numRef>
                <c:f>Sheet1!$G$4:$G$28</c:f>
                <c:numCache>
                  <c:formatCode>General</c:formatCode>
                  <c:ptCount val="25"/>
                  <c:pt idx="17">
                    <c:v>0.13</c:v>
                  </c:pt>
                  <c:pt idx="18">
                    <c:v>0.22999999999999998</c:v>
                  </c:pt>
                  <c:pt idx="19">
                    <c:v>0.25</c:v>
                  </c:pt>
                  <c:pt idx="20">
                    <c:v>0.27</c:v>
                  </c:pt>
                  <c:pt idx="21">
                    <c:v>0.47000000000000003</c:v>
                  </c:pt>
                </c:numCache>
              </c:numRef>
            </c:plus>
            <c:minus>
              <c:numRef>
                <c:f>Sheet1!$H$4:$H$28</c:f>
                <c:numCache>
                  <c:formatCode>General</c:formatCode>
                  <c:ptCount val="25"/>
                  <c:pt idx="17">
                    <c:v>0.10000000000000003</c:v>
                  </c:pt>
                  <c:pt idx="18">
                    <c:v>0.16000000000000003</c:v>
                  </c:pt>
                  <c:pt idx="19">
                    <c:v>0.15999999999999998</c:v>
                  </c:pt>
                  <c:pt idx="20">
                    <c:v>0.16999999999999998</c:v>
                  </c:pt>
                  <c:pt idx="21">
                    <c:v>0.21999999999999997</c:v>
                  </c:pt>
                </c:numCache>
              </c:numRef>
            </c:minus>
            <c:spPr>
              <a:ln w="12700"/>
            </c:spPr>
          </c:errBars>
          <c:xVal>
            <c:numRef>
              <c:f>Sheet1!$D$4:$D$28</c:f>
              <c:numCache>
                <c:formatCode>General</c:formatCode>
                <c:ptCount val="25"/>
                <c:pt idx="17">
                  <c:v>0.53</c:v>
                </c:pt>
                <c:pt idx="18">
                  <c:v>0.54</c:v>
                </c:pt>
                <c:pt idx="19">
                  <c:v>0.48</c:v>
                </c:pt>
                <c:pt idx="20">
                  <c:v>0.48</c:v>
                </c:pt>
                <c:pt idx="21">
                  <c:v>0.41</c:v>
                </c:pt>
                <c:pt idx="22">
                  <c:v>0.19</c:v>
                </c:pt>
                <c:pt idx="23">
                  <c:v>0.5</c:v>
                </c:pt>
                <c:pt idx="24">
                  <c:v>1.2</c:v>
                </c:pt>
              </c:numCache>
            </c:numRef>
          </c:xVal>
          <c:yVal>
            <c:numRef>
              <c:f>Sheet1!$C$4:$C$28</c:f>
              <c:numCache>
                <c:formatCode>General</c:formatCode>
                <c:ptCount val="25"/>
                <c:pt idx="0">
                  <c:v>22.5</c:v>
                </c:pt>
                <c:pt idx="1">
                  <c:v>21.5</c:v>
                </c:pt>
                <c:pt idx="2">
                  <c:v>20.5</c:v>
                </c:pt>
                <c:pt idx="3">
                  <c:v>19.5</c:v>
                </c:pt>
                <c:pt idx="4">
                  <c:v>18.5</c:v>
                </c:pt>
                <c:pt idx="5">
                  <c:v>17.5</c:v>
                </c:pt>
                <c:pt idx="6">
                  <c:v>16.5</c:v>
                </c:pt>
                <c:pt idx="7">
                  <c:v>15.5</c:v>
                </c:pt>
                <c:pt idx="8">
                  <c:v>14.5</c:v>
                </c:pt>
                <c:pt idx="9">
                  <c:v>13.5</c:v>
                </c:pt>
                <c:pt idx="10">
                  <c:v>12.5</c:v>
                </c:pt>
                <c:pt idx="11">
                  <c:v>11.5</c:v>
                </c:pt>
                <c:pt idx="12">
                  <c:v>10.5</c:v>
                </c:pt>
                <c:pt idx="13">
                  <c:v>9.5</c:v>
                </c:pt>
                <c:pt idx="14">
                  <c:v>8.5</c:v>
                </c:pt>
                <c:pt idx="15">
                  <c:v>7.5</c:v>
                </c:pt>
                <c:pt idx="16">
                  <c:v>6.5</c:v>
                </c:pt>
                <c:pt idx="17">
                  <c:v>5.5</c:v>
                </c:pt>
                <c:pt idx="18">
                  <c:v>4.5</c:v>
                </c:pt>
                <c:pt idx="19">
                  <c:v>3.5</c:v>
                </c:pt>
                <c:pt idx="20">
                  <c:v>2.5</c:v>
                </c:pt>
                <c:pt idx="21">
                  <c:v>1.5</c:v>
                </c:pt>
                <c:pt idx="22">
                  <c:v>1</c:v>
                </c:pt>
                <c:pt idx="23">
                  <c:v>1</c:v>
                </c:pt>
                <c:pt idx="24">
                  <c:v>1</c:v>
                </c:pt>
              </c:numCache>
            </c:numRef>
          </c:yVal>
          <c:smooth val="0"/>
          <c:extLst xmlns:c16r2="http://schemas.microsoft.com/office/drawing/2015/06/chart">
            <c:ext xmlns:c16="http://schemas.microsoft.com/office/drawing/2014/chart" uri="{C3380CC4-5D6E-409C-BE32-E72D297353CC}">
              <c16:uniqueId val="{0000000B-EFC7-4300-AC04-3BB251B258FB}"/>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EFC7-4300-AC04-3BB251B258FB}"/>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EFC7-4300-AC04-3BB251B258FB}"/>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EFC7-4300-AC04-3BB251B258FB}"/>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EFC7-4300-AC04-3BB251B258FB}"/>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EFC7-4300-AC04-3BB251B258FB}"/>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EFC7-4300-AC04-3BB251B258FB}"/>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EFC7-4300-AC04-3BB251B258FB}"/>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EFC7-4300-AC04-3BB251B258FB}"/>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EFC7-4300-AC04-3BB251B258FB}"/>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EFC7-4300-AC04-3BB251B258FB}"/>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EFC7-4300-AC04-3BB251B258FB}"/>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EFC7-4300-AC04-3BB251B258FB}"/>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EFC7-4300-AC04-3BB251B258FB}"/>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EFC7-4300-AC04-3BB251B258FB}"/>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EFC7-4300-AC04-3BB251B258FB}"/>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EFC7-4300-AC04-3BB251B258FB}"/>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{6F26EED9-A43C-4B8F-9A91-F531063E63DF}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EFC7-4300-AC04-3BB251B258FB}"/>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{EFEE2C90-DF00-4798-8947-B9EF48E6AE99}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EFC7-4300-AC04-3BB251B258FB}"/>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{BDCC0BCC-E8E5-4CED-9EF9-63ADF7146A01}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EFC7-4300-AC04-3BB251B258FB}"/>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{EC979525-19DA-422F-AB83-08E938FE1573}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EFC7-4300-AC04-3BB251B258FB}"/>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{0BD81F8F-4790-43C4-9E94-B5136CAF256F}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EFC7-4300-AC04-3BB251B258FB}"/>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{48469013-8A93-48F6-9598-5000BD82BB31}</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EFC7-4300-AC04-3BB251B258FB}"/>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{BB3C2CE9-746A-4A47-9146-AB932F648FBB}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EFC7-4300-AC04-3BB251B258FB}"/>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{8428AF07-A115-4EA7-9C7F-1D996A41BB76}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3-EFC7-4300-AC04-3BB251B258FB}"/>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4-EFC7-4300-AC04-3BB251B258FB}"/>
            </c:ext>
          </c:extLst>
        </c:ser>
        <c:dLbls>
          <c:showLegendKey val="0"/>
          <c:showVal val="0"/>
          <c:showCatName val="0"/>
          <c:showSerName val="0"/>
          <c:showPercent val="0"/>
          <c:showBubbleSize val="0"/>
        </c:dLbls>
        <c:axId val="361464192"/>
        <c:axId val="361465728"/>
      </c:scatterChart>
      <c:valAx>
        <c:axId val="361464192"/>
        <c:scaling>
          <c:logBase val="10"/>
          <c:orientation val="minMax"/>
          <c:max val="1.2"/>
          <c:min val="0.19000000000000003"/>
        </c:scaling>
        <c:delete val="0"/>
        <c:axPos val="b"/>
        <c:numFmt formatCode="0.0" sourceLinked="0"/>
        <c:majorTickMark val="none"/>
        <c:minorTickMark val="none"/>
        <c:tickLblPos val="none"/>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61465728"/>
        <c:crosses val="autoZero"/>
        <c:crossBetween val="midCat"/>
      </c:valAx>
      <c:valAx>
        <c:axId val="361465728"/>
        <c:scaling>
          <c:orientation val="minMax"/>
          <c:max val="6"/>
          <c:min val="1"/>
        </c:scaling>
        <c:delete val="0"/>
        <c:axPos val="l"/>
        <c:numFmt formatCode="General" sourceLinked="1"/>
        <c:majorTickMark val="none"/>
        <c:minorTickMark val="none"/>
        <c:tickLblPos val="none"/>
        <c:spPr>
          <a:ln w="12700">
            <a:solidFill>
              <a:schemeClr val="tx1"/>
            </a:solidFill>
          </a:ln>
        </c:spPr>
        <c:crossAx val="361464192"/>
        <c:crossesAt val="1"/>
        <c:crossBetween val="midCat"/>
        <c:majorUnit val="1"/>
      </c:valAx>
    </c:plotArea>
    <c:plotVisOnly val="1"/>
    <c:dispBlanksAs val="gap"/>
    <c:showDLblsOverMax val="0"/>
  </c:chart>
  <c:spPr>
    <a:ln>
      <a:noFill/>
    </a:ln>
  </c:sp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1.5072868272114725E-2"/>
          <c:w val="0.93290480898662231"/>
          <c:h val="0.88875325768151003"/>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w="6350">
                <a:noFill/>
              </a:ln>
            </c:spPr>
          </c:marker>
          <c:dPt>
            <c:idx val="10"/>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0-B391-4200-9981-AB1168BAE62B}"/>
              </c:ext>
            </c:extLst>
          </c:dPt>
          <c:dPt>
            <c:idx val="11"/>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1-B391-4200-9981-AB1168BAE62B}"/>
              </c:ext>
            </c:extLst>
          </c:dPt>
          <c:dPt>
            <c:idx val="12"/>
            <c:marker>
              <c:spPr>
                <a:solidFill>
                  <a:schemeClr val="accent1"/>
                </a:solidFill>
                <a:ln w="9525">
                  <a:noFill/>
                </a:ln>
              </c:spPr>
            </c:marker>
            <c:bubble3D val="0"/>
            <c:extLst xmlns:c16r2="http://schemas.microsoft.com/office/drawing/2015/06/chart">
              <c:ext xmlns:c16="http://schemas.microsoft.com/office/drawing/2014/chart" uri="{C3380CC4-5D6E-409C-BE32-E72D297353CC}">
                <c16:uniqueId val="{00000002-B391-4200-9981-AB1168BAE62B}"/>
              </c:ext>
            </c:extLst>
          </c:dPt>
          <c:dPt>
            <c:idx val="13"/>
            <c:bubble3D val="0"/>
            <c:extLst xmlns:c16r2="http://schemas.microsoft.com/office/drawing/2015/06/chart">
              <c:ext xmlns:c16="http://schemas.microsoft.com/office/drawing/2014/chart" uri="{C3380CC4-5D6E-409C-BE32-E72D297353CC}">
                <c16:uniqueId val="{00000003-B391-4200-9981-AB1168BAE62B}"/>
              </c:ext>
            </c:extLst>
          </c:dPt>
          <c:dPt>
            <c:idx val="14"/>
            <c:bubble3D val="0"/>
            <c:extLst xmlns:c16r2="http://schemas.microsoft.com/office/drawing/2015/06/chart">
              <c:ext xmlns:c16="http://schemas.microsoft.com/office/drawing/2014/chart" uri="{C3380CC4-5D6E-409C-BE32-E72D297353CC}">
                <c16:uniqueId val="{00000004-B391-4200-9981-AB1168BAE62B}"/>
              </c:ext>
            </c:extLst>
          </c:dPt>
          <c:dPt>
            <c:idx val="19"/>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5-B391-4200-9981-AB1168BAE62B}"/>
              </c:ext>
            </c:extLst>
          </c:dPt>
          <c:dPt>
            <c:idx val="20"/>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6-B391-4200-9981-AB1168BAE62B}"/>
              </c:ext>
            </c:extLst>
          </c:dPt>
          <c:dPt>
            <c:idx val="21"/>
            <c:marker>
              <c:spPr>
                <a:solidFill>
                  <a:schemeClr val="accent1"/>
                </a:solidFill>
                <a:ln w="6350">
                  <a:solidFill>
                    <a:schemeClr val="tx1"/>
                  </a:solidFill>
                </a:ln>
              </c:spPr>
            </c:marker>
            <c:bubble3D val="0"/>
            <c:extLst xmlns:c16r2="http://schemas.microsoft.com/office/drawing/2015/06/chart">
              <c:ext xmlns:c16="http://schemas.microsoft.com/office/drawing/2014/chart" uri="{C3380CC4-5D6E-409C-BE32-E72D297353CC}">
                <c16:uniqueId val="{00000007-B391-4200-9981-AB1168BAE62B}"/>
              </c:ext>
            </c:extLst>
          </c:dPt>
          <c:dPt>
            <c:idx val="22"/>
            <c:marker>
              <c:symbol val="none"/>
            </c:marker>
            <c:bubble3D val="0"/>
            <c:extLst xmlns:c16r2="http://schemas.microsoft.com/office/drawing/2015/06/chart">
              <c:ext xmlns:c16="http://schemas.microsoft.com/office/drawing/2014/chart" uri="{C3380CC4-5D6E-409C-BE32-E72D297353CC}">
                <c16:uniqueId val="{00000008-B391-4200-9981-AB1168BAE62B}"/>
              </c:ext>
            </c:extLst>
          </c:dPt>
          <c:dPt>
            <c:idx val="23"/>
            <c:marker>
              <c:symbol val="none"/>
            </c:marker>
            <c:bubble3D val="0"/>
            <c:extLst xmlns:c16r2="http://schemas.microsoft.com/office/drawing/2015/06/chart">
              <c:ext xmlns:c16="http://schemas.microsoft.com/office/drawing/2014/chart" uri="{C3380CC4-5D6E-409C-BE32-E72D297353CC}">
                <c16:uniqueId val="{00000009-B391-4200-9981-AB1168BAE62B}"/>
              </c:ext>
            </c:extLst>
          </c:dPt>
          <c:dPt>
            <c:idx val="24"/>
            <c:marker>
              <c:symbol val="none"/>
            </c:marker>
            <c:bubble3D val="0"/>
            <c:extLst xmlns:c16r2="http://schemas.microsoft.com/office/drawing/2015/06/chart">
              <c:ext xmlns:c16="http://schemas.microsoft.com/office/drawing/2014/chart" uri="{C3380CC4-5D6E-409C-BE32-E72D297353CC}">
                <c16:uniqueId val="{0000000A-B391-4200-9981-AB1168BAE62B}"/>
              </c:ext>
            </c:extLst>
          </c:dPt>
          <c:errBars>
            <c:errDir val="x"/>
            <c:errBarType val="both"/>
            <c:errValType val="cust"/>
            <c:noEndCap val="0"/>
            <c:plus>
              <c:numRef>
                <c:f>Sheet1!$G$4:$G$28</c:f>
                <c:numCache>
                  <c:formatCode>General</c:formatCode>
                  <c:ptCount val="25"/>
                  <c:pt idx="16">
                    <c:v>0.1100000000000001</c:v>
                  </c:pt>
                  <c:pt idx="18">
                    <c:v>0.13</c:v>
                  </c:pt>
                  <c:pt idx="19">
                    <c:v>0.28000000000000003</c:v>
                  </c:pt>
                  <c:pt idx="20">
                    <c:v>0.25</c:v>
                  </c:pt>
                  <c:pt idx="21">
                    <c:v>0.59999999999999964</c:v>
                  </c:pt>
                </c:numCache>
              </c:numRef>
            </c:plus>
            <c:minus>
              <c:numRef>
                <c:f>Sheet1!$H$4:$H$28</c:f>
                <c:numCache>
                  <c:formatCode>General</c:formatCode>
                  <c:ptCount val="25"/>
                  <c:pt idx="16">
                    <c:v>0.10999999999999999</c:v>
                  </c:pt>
                  <c:pt idx="18">
                    <c:v>0.14000000000000001</c:v>
                  </c:pt>
                  <c:pt idx="19">
                    <c:v>0.28000000000000003</c:v>
                  </c:pt>
                  <c:pt idx="20">
                    <c:v>0.25000000000000011</c:v>
                  </c:pt>
                  <c:pt idx="21">
                    <c:v>0.60000000000000009</c:v>
                  </c:pt>
                </c:numCache>
              </c:numRef>
            </c:minus>
            <c:spPr>
              <a:ln w="12700"/>
            </c:spPr>
          </c:errBars>
          <c:xVal>
            <c:numRef>
              <c:f>Sheet1!$D$4:$D$28</c:f>
              <c:numCache>
                <c:formatCode>General</c:formatCode>
                <c:ptCount val="25"/>
                <c:pt idx="16">
                  <c:v>1.01</c:v>
                </c:pt>
                <c:pt idx="18">
                  <c:v>0.84</c:v>
                </c:pt>
                <c:pt idx="19">
                  <c:v>0.97</c:v>
                </c:pt>
                <c:pt idx="20">
                  <c:v>1.1100000000000001</c:v>
                </c:pt>
                <c:pt idx="21">
                  <c:v>2.4300000000000002</c:v>
                </c:pt>
                <c:pt idx="22">
                  <c:v>0.19</c:v>
                </c:pt>
                <c:pt idx="23">
                  <c:v>0.5</c:v>
                </c:pt>
                <c:pt idx="24">
                  <c:v>1.2</c:v>
                </c:pt>
              </c:numCache>
            </c:numRef>
          </c:xVal>
          <c:yVal>
            <c:numRef>
              <c:f>Sheet1!$C$4:$C$28</c:f>
              <c:numCache>
                <c:formatCode>General</c:formatCode>
                <c:ptCount val="25"/>
                <c:pt idx="0">
                  <c:v>22.5</c:v>
                </c:pt>
                <c:pt idx="1">
                  <c:v>21.5</c:v>
                </c:pt>
                <c:pt idx="2">
                  <c:v>20.5</c:v>
                </c:pt>
                <c:pt idx="3">
                  <c:v>19.5</c:v>
                </c:pt>
                <c:pt idx="4">
                  <c:v>18.5</c:v>
                </c:pt>
                <c:pt idx="5">
                  <c:v>17.5</c:v>
                </c:pt>
                <c:pt idx="6">
                  <c:v>16.5</c:v>
                </c:pt>
                <c:pt idx="7">
                  <c:v>15.5</c:v>
                </c:pt>
                <c:pt idx="8">
                  <c:v>14.5</c:v>
                </c:pt>
                <c:pt idx="9">
                  <c:v>13.5</c:v>
                </c:pt>
                <c:pt idx="10">
                  <c:v>12.5</c:v>
                </c:pt>
                <c:pt idx="11">
                  <c:v>11.5</c:v>
                </c:pt>
                <c:pt idx="12">
                  <c:v>10.5</c:v>
                </c:pt>
                <c:pt idx="13">
                  <c:v>9.5</c:v>
                </c:pt>
                <c:pt idx="14">
                  <c:v>8.5</c:v>
                </c:pt>
                <c:pt idx="15">
                  <c:v>7.5</c:v>
                </c:pt>
                <c:pt idx="16">
                  <c:v>6.5</c:v>
                </c:pt>
                <c:pt idx="17">
                  <c:v>5.5</c:v>
                </c:pt>
                <c:pt idx="18">
                  <c:v>4.5</c:v>
                </c:pt>
                <c:pt idx="19">
                  <c:v>3.5</c:v>
                </c:pt>
                <c:pt idx="20">
                  <c:v>2.5</c:v>
                </c:pt>
                <c:pt idx="21">
                  <c:v>1.5</c:v>
                </c:pt>
                <c:pt idx="22">
                  <c:v>1</c:v>
                </c:pt>
                <c:pt idx="23">
                  <c:v>1</c:v>
                </c:pt>
                <c:pt idx="24">
                  <c:v>1</c:v>
                </c:pt>
              </c:numCache>
            </c:numRef>
          </c:yVal>
          <c:smooth val="0"/>
          <c:extLst xmlns:c16r2="http://schemas.microsoft.com/office/drawing/2015/06/chart">
            <c:ext xmlns:c16="http://schemas.microsoft.com/office/drawing/2014/chart" uri="{C3380CC4-5D6E-409C-BE32-E72D297353CC}">
              <c16:uniqueId val="{0000000B-B391-4200-9981-AB1168BAE62B}"/>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B391-4200-9981-AB1168BAE62B}"/>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B391-4200-9981-AB1168BAE62B}"/>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B391-4200-9981-AB1168BAE62B}"/>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B391-4200-9981-AB1168BAE62B}"/>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B391-4200-9981-AB1168BAE62B}"/>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B391-4200-9981-AB1168BAE62B}"/>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B391-4200-9981-AB1168BAE62B}"/>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B391-4200-9981-AB1168BAE62B}"/>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B391-4200-9981-AB1168BAE62B}"/>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5-B391-4200-9981-AB1168BAE62B}"/>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6-B391-4200-9981-AB1168BAE62B}"/>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7-B391-4200-9981-AB1168BAE62B}"/>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8-B391-4200-9981-AB1168BAE62B}"/>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9-B391-4200-9981-AB1168BAE62B}"/>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A-B391-4200-9981-AB1168BAE62B}"/>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B391-4200-9981-AB1168BAE62B}"/>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{DF2620BB-B7DC-42E6-A70E-F69CE6CCD445}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C-B391-4200-9981-AB1168BAE62B}"/>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{7307996F-3B77-4272-BD6F-4190037AE333}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D-B391-4200-9981-AB1168BAE62B}"/>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{6D871919-600A-4B6E-B900-03F1AE47C54D}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E-B391-4200-9981-AB1168BAE62B}"/>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{CB3F0DA0-AA2E-4866-ADBF-9529B82F1C83}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F-B391-4200-9981-AB1168BAE62B}"/>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{BC9F9AB9-C480-48B9-A552-A200DF90DBB4}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0-B391-4200-9981-AB1168BAE62B}"/>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{7D3ABE1B-9031-4080-A310-5BF38C0453BD}</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1-B391-4200-9981-AB1168BAE62B}"/>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{1C6E0B1C-CEE0-403B-B34D-C494371DE0BA}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2-B391-4200-9981-AB1168BAE62B}"/>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{B76D92E5-5164-4E92-8CF2-DF6174BEDC9B}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3-B391-4200-9981-AB1168BAE62B}"/>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24-B391-4200-9981-AB1168BAE62B}"/>
            </c:ext>
          </c:extLst>
        </c:ser>
        <c:dLbls>
          <c:showLegendKey val="0"/>
          <c:showVal val="0"/>
          <c:showCatName val="0"/>
          <c:showSerName val="0"/>
          <c:showPercent val="0"/>
          <c:showBubbleSize val="0"/>
        </c:dLbls>
        <c:axId val="360896384"/>
        <c:axId val="360897920"/>
      </c:scatterChart>
      <c:valAx>
        <c:axId val="360896384"/>
        <c:scaling>
          <c:orientation val="minMax"/>
          <c:max val="3.5"/>
          <c:min val="-0.5"/>
        </c:scaling>
        <c:delete val="0"/>
        <c:axPos val="b"/>
        <c:numFmt formatCode="0.0" sourceLinked="0"/>
        <c:majorTickMark val="out"/>
        <c:minorTickMark val="none"/>
        <c:tickLblPos val="nextTo"/>
        <c:spPr>
          <a:ln w="12700">
            <a:solidFill>
              <a:schemeClr val="tx1"/>
            </a:solidFill>
          </a:ln>
        </c:spPr>
        <c:txPr>
          <a:bodyPr/>
          <a:lstStyle/>
          <a:p>
            <a:pPr>
              <a:defRPr sz="900" b="1">
                <a:latin typeface="Arial" panose="020B0604020202020204" pitchFamily="34" charset="0"/>
                <a:cs typeface="Arial" panose="020B0604020202020204" pitchFamily="34" charset="0"/>
              </a:defRPr>
            </a:pPr>
            <a:endParaRPr lang="el-GR"/>
          </a:p>
        </c:txPr>
        <c:crossAx val="360897920"/>
        <c:crosses val="autoZero"/>
        <c:crossBetween val="midCat"/>
        <c:majorUnit val="0.5"/>
      </c:valAx>
      <c:valAx>
        <c:axId val="360897920"/>
        <c:scaling>
          <c:orientation val="minMax"/>
          <c:max val="7"/>
          <c:min val="1"/>
        </c:scaling>
        <c:delete val="0"/>
        <c:axPos val="l"/>
        <c:numFmt formatCode="General" sourceLinked="1"/>
        <c:majorTickMark val="none"/>
        <c:minorTickMark val="none"/>
        <c:tickLblPos val="none"/>
        <c:spPr>
          <a:ln w="12700">
            <a:solidFill>
              <a:schemeClr val="tx1"/>
            </a:solidFill>
          </a:ln>
        </c:spPr>
        <c:crossAx val="360896384"/>
        <c:crossesAt val="0"/>
        <c:crossBetween val="midCat"/>
        <c:majorUnit val="1"/>
      </c:valAx>
    </c:plotArea>
    <c:plotVisOnly val="1"/>
    <c:dispBlanksAs val="gap"/>
    <c:showDLblsOverMax val="0"/>
  </c:chart>
  <c:spPr>
    <a:ln>
      <a:noFill/>
    </a:ln>
  </c:sp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134762715471375E-2"/>
          <c:y val="3.2458442694663164E-2"/>
          <c:w val="0.94286523728452865"/>
          <c:h val="0.71923402279804305"/>
        </c:manualLayout>
      </c:layout>
      <c:barChart>
        <c:barDir val="col"/>
        <c:grouping val="clustered"/>
        <c:varyColors val="0"/>
        <c:ser>
          <c:idx val="0"/>
          <c:order val="0"/>
          <c:tx>
            <c:strRef>
              <c:f>Sheet1!$B$1</c:f>
              <c:strCache>
                <c:ptCount val="1"/>
                <c:pt idx="0">
                  <c:v>Proportion of Participants Who Died</c:v>
                </c:pt>
              </c:strCache>
            </c:strRef>
          </c:tx>
          <c:spPr>
            <a:solidFill>
              <a:schemeClr val="accent1"/>
            </a:solidFill>
            <a:ln>
              <a:noFill/>
            </a:ln>
            <a:effectLst/>
          </c:spPr>
          <c:invertIfNegative val="0"/>
          <c:dPt>
            <c:idx val="1"/>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1-B3D5-DD46-807A-5EEA3CAE5845}"/>
              </c:ext>
            </c:extLst>
          </c:dPt>
          <c:dPt>
            <c:idx val="2"/>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2-B3D5-DD46-807A-5EEA3CAE5845}"/>
              </c:ext>
            </c:extLst>
          </c:dPt>
          <c:dPt>
            <c:idx val="3"/>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3-B3D5-DD46-807A-5EEA3CAE5845}"/>
              </c:ext>
            </c:extLst>
          </c:dPt>
          <c:dPt>
            <c:idx val="4"/>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4-B3D5-DD46-807A-5EEA3CAE5845}"/>
              </c:ext>
            </c:extLst>
          </c:dPt>
          <c:dPt>
            <c:idx val="5"/>
            <c:invertIfNegative val="0"/>
            <c:bubble3D val="0"/>
            <c:spPr>
              <a:solidFill>
                <a:srgbClr val="7F134C">
                  <a:lumMod val="20000"/>
                  <a:lumOff val="80000"/>
                </a:srgbClr>
              </a:solidFill>
              <a:ln>
                <a:noFill/>
              </a:ln>
              <a:effectLst/>
            </c:spPr>
            <c:extLst xmlns:c16r2="http://schemas.microsoft.com/office/drawing/2015/06/chart">
              <c:ext xmlns:c16="http://schemas.microsoft.com/office/drawing/2014/chart" uri="{C3380CC4-5D6E-409C-BE32-E72D297353CC}">
                <c16:uniqueId val="{00000005-B3D5-DD46-807A-5EEA3CAE5845}"/>
              </c:ext>
            </c:extLst>
          </c:dPt>
          <c:dPt>
            <c:idx val="6"/>
            <c:invertIfNegative val="0"/>
            <c:bubble3D val="0"/>
            <c:spPr>
              <a:solidFill>
                <a:srgbClr val="0D3759"/>
              </a:solidFill>
              <a:ln>
                <a:noFill/>
              </a:ln>
              <a:effectLst/>
            </c:spPr>
            <c:extLst xmlns:c16r2="http://schemas.microsoft.com/office/drawing/2015/06/chart">
              <c:ext xmlns:c16="http://schemas.microsoft.com/office/drawing/2014/chart" uri="{C3380CC4-5D6E-409C-BE32-E72D297353CC}">
                <c16:uniqueId val="{00000006-B3D5-DD46-807A-5EEA3CAE5845}"/>
              </c:ext>
            </c:extLst>
          </c:dPt>
          <c:dPt>
            <c:idx val="7"/>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7-B3D5-DD46-807A-5EEA3CAE5845}"/>
              </c:ext>
            </c:extLst>
          </c:dPt>
          <c:dPt>
            <c:idx val="8"/>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8-B3D5-DD46-807A-5EEA3CAE5845}"/>
              </c:ext>
            </c:extLst>
          </c:dPt>
          <c:dPt>
            <c:idx val="9"/>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9-B3D5-DD46-807A-5EEA3CAE5845}"/>
              </c:ext>
            </c:extLst>
          </c:dPt>
          <c:dPt>
            <c:idx val="10"/>
            <c:invertIfNegative val="0"/>
            <c:bubble3D val="0"/>
            <c:spPr>
              <a:solidFill>
                <a:srgbClr val="65D2DF"/>
              </a:solidFill>
              <a:ln>
                <a:noFill/>
              </a:ln>
              <a:effectLst/>
            </c:spPr>
            <c:extLst xmlns:c16r2="http://schemas.microsoft.com/office/drawing/2015/06/chart">
              <c:ext xmlns:c16="http://schemas.microsoft.com/office/drawing/2014/chart" uri="{C3380CC4-5D6E-409C-BE32-E72D297353CC}">
                <c16:uniqueId val="{0000000A-B3D5-DD46-807A-5EEA3CAE5845}"/>
              </c:ext>
            </c:extLst>
          </c:dPt>
          <c:dPt>
            <c:idx val="11"/>
            <c:invertIfNegative val="0"/>
            <c:bubble3D val="0"/>
            <c:spPr>
              <a:solidFill>
                <a:srgbClr val="3F4444"/>
              </a:solidFill>
              <a:ln>
                <a:noFill/>
              </a:ln>
              <a:effectLst/>
            </c:spPr>
            <c:extLst xmlns:c16r2="http://schemas.microsoft.com/office/drawing/2015/06/chart">
              <c:ext xmlns:c16="http://schemas.microsoft.com/office/drawing/2014/chart" uri="{C3380CC4-5D6E-409C-BE32-E72D297353CC}">
                <c16:uniqueId val="{0000000B-B3D5-DD46-807A-5EEA3CAE5845}"/>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All CV-Realted</c:v>
                </c:pt>
                <c:pt idx="1">
                  <c:v>Sudden Cardiac Death</c:v>
                </c:pt>
                <c:pt idx="2">
                  <c:v>HF</c:v>
                </c:pt>
                <c:pt idx="3">
                  <c:v>Acute MI</c:v>
                </c:pt>
                <c:pt idx="4">
                  <c:v>Stroke</c:v>
                </c:pt>
                <c:pt idx="5">
                  <c:v>Other CV Death</c:v>
                </c:pt>
                <c:pt idx="6">
                  <c:v>All Non-CV Realted</c:v>
                </c:pt>
                <c:pt idx="7">
                  <c:v>Infection</c:v>
                </c:pt>
                <c:pt idx="8">
                  <c:v>Malignancy</c:v>
                </c:pt>
                <c:pt idx="9">
                  <c:v>Renal Failure</c:v>
                </c:pt>
                <c:pt idx="10">
                  <c:v>Other Non-CV Death</c:v>
                </c:pt>
                <c:pt idx="11">
                  <c:v>Undetermined</c:v>
                </c:pt>
              </c:strCache>
            </c:strRef>
          </c:cat>
          <c:val>
            <c:numRef>
              <c:f>Sheet1!$B$2:$B$13</c:f>
              <c:numCache>
                <c:formatCode>General</c:formatCode>
                <c:ptCount val="12"/>
                <c:pt idx="0">
                  <c:v>36.799999999999997</c:v>
                </c:pt>
                <c:pt idx="1">
                  <c:v>20.6</c:v>
                </c:pt>
                <c:pt idx="2">
                  <c:v>5.7</c:v>
                </c:pt>
                <c:pt idx="3">
                  <c:v>4.5</c:v>
                </c:pt>
                <c:pt idx="4">
                  <c:v>4</c:v>
                </c:pt>
                <c:pt idx="5">
                  <c:v>2</c:v>
                </c:pt>
                <c:pt idx="6">
                  <c:v>41.3</c:v>
                </c:pt>
                <c:pt idx="7">
                  <c:v>18.600000000000001</c:v>
                </c:pt>
                <c:pt idx="8">
                  <c:v>10.9</c:v>
                </c:pt>
                <c:pt idx="9">
                  <c:v>3.2</c:v>
                </c:pt>
                <c:pt idx="10">
                  <c:v>8.5</c:v>
                </c:pt>
                <c:pt idx="11">
                  <c:v>21.9</c:v>
                </c:pt>
              </c:numCache>
            </c:numRef>
          </c:val>
          <c:extLst xmlns:c16r2="http://schemas.microsoft.com/office/drawing/2015/06/chart">
            <c:ext xmlns:c16="http://schemas.microsoft.com/office/drawing/2014/chart" uri="{C3380CC4-5D6E-409C-BE32-E72D297353CC}">
              <c16:uniqueId val="{00000000-B4E7-405E-B3AF-9DE2983A4647}"/>
            </c:ext>
          </c:extLst>
        </c:ser>
        <c:dLbls>
          <c:dLblPos val="outEnd"/>
          <c:showLegendKey val="0"/>
          <c:showVal val="1"/>
          <c:showCatName val="0"/>
          <c:showSerName val="0"/>
          <c:showPercent val="0"/>
          <c:showBubbleSize val="0"/>
        </c:dLbls>
        <c:gapWidth val="200"/>
        <c:overlap val="-27"/>
        <c:axId val="358208256"/>
        <c:axId val="358219776"/>
      </c:barChart>
      <c:catAx>
        <c:axId val="358208256"/>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l-GR"/>
          </a:p>
        </c:txPr>
        <c:crossAx val="358219776"/>
        <c:crosses val="autoZero"/>
        <c:auto val="1"/>
        <c:lblAlgn val="ctr"/>
        <c:lblOffset val="100"/>
        <c:noMultiLvlLbl val="0"/>
      </c:catAx>
      <c:valAx>
        <c:axId val="358219776"/>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Proportion of Patients Who Died (%)</a:t>
                </a:r>
              </a:p>
            </c:rich>
          </c:tx>
          <c:layout>
            <c:manualLayout>
              <c:xMode val="edge"/>
              <c:yMode val="edge"/>
              <c:x val="0"/>
              <c:y val="0.1074917952818594"/>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358208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2900498924120968E-2"/>
          <c:y val="3.2458442694663164E-2"/>
          <c:w val="0.91058298455936248"/>
          <c:h val="0.8441255468066492"/>
        </c:manualLayout>
      </c:layout>
      <c:barChart>
        <c:barDir val="col"/>
        <c:grouping val="clustered"/>
        <c:varyColors val="0"/>
        <c:ser>
          <c:idx val="0"/>
          <c:order val="0"/>
          <c:tx>
            <c:strRef>
              <c:f>Sheet1!$B$1</c:f>
              <c:strCache>
                <c:ptCount val="1"/>
                <c:pt idx="0">
                  <c:v>With T2D</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Sudden Cardiac Death</c:v>
                </c:pt>
                <c:pt idx="1">
                  <c:v>HF</c:v>
                </c:pt>
                <c:pt idx="2">
                  <c:v>Acute MI</c:v>
                </c:pt>
                <c:pt idx="3">
                  <c:v>Stroke</c:v>
                </c:pt>
                <c:pt idx="4">
                  <c:v>Other CV Death</c:v>
                </c:pt>
                <c:pt idx="5">
                  <c:v>Infection</c:v>
                </c:pt>
                <c:pt idx="6">
                  <c:v>Malignancy</c:v>
                </c:pt>
                <c:pt idx="7">
                  <c:v>Renal Failure</c:v>
                </c:pt>
                <c:pt idx="8">
                  <c:v>Other Non-CV Death</c:v>
                </c:pt>
                <c:pt idx="9">
                  <c:v>Undetermined</c:v>
                </c:pt>
              </c:strCache>
            </c:strRef>
          </c:cat>
          <c:val>
            <c:numRef>
              <c:f>Sheet1!$B$2:$B$11</c:f>
              <c:numCache>
                <c:formatCode>General</c:formatCode>
                <c:ptCount val="10"/>
                <c:pt idx="0">
                  <c:v>21.8</c:v>
                </c:pt>
                <c:pt idx="1">
                  <c:v>5.6</c:v>
                </c:pt>
                <c:pt idx="2">
                  <c:v>4.5999999999999996</c:v>
                </c:pt>
                <c:pt idx="3">
                  <c:v>4.5999999999999996</c:v>
                </c:pt>
                <c:pt idx="4">
                  <c:v>2</c:v>
                </c:pt>
                <c:pt idx="5">
                  <c:v>17.8</c:v>
                </c:pt>
                <c:pt idx="6">
                  <c:v>9.6</c:v>
                </c:pt>
                <c:pt idx="7">
                  <c:v>3</c:v>
                </c:pt>
                <c:pt idx="8">
                  <c:v>7.6</c:v>
                </c:pt>
                <c:pt idx="9">
                  <c:v>23.4</c:v>
                </c:pt>
              </c:numCache>
            </c:numRef>
          </c:val>
          <c:extLst xmlns:c16r2="http://schemas.microsoft.com/office/drawing/2015/06/chart">
            <c:ext xmlns:c16="http://schemas.microsoft.com/office/drawing/2014/chart" uri="{C3380CC4-5D6E-409C-BE32-E72D297353CC}">
              <c16:uniqueId val="{00000000-B4E7-405E-B3AF-9DE2983A4647}"/>
            </c:ext>
          </c:extLst>
        </c:ser>
        <c:ser>
          <c:idx val="1"/>
          <c:order val="1"/>
          <c:tx>
            <c:strRef>
              <c:f>Sheet1!$C$1</c:f>
              <c:strCache>
                <c:ptCount val="1"/>
                <c:pt idx="0">
                  <c:v>Without T2D</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l-G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Sudden Cardiac Death</c:v>
                </c:pt>
                <c:pt idx="1">
                  <c:v>HF</c:v>
                </c:pt>
                <c:pt idx="2">
                  <c:v>Acute MI</c:v>
                </c:pt>
                <c:pt idx="3">
                  <c:v>Stroke</c:v>
                </c:pt>
                <c:pt idx="4">
                  <c:v>Other CV Death</c:v>
                </c:pt>
                <c:pt idx="5">
                  <c:v>Infection</c:v>
                </c:pt>
                <c:pt idx="6">
                  <c:v>Malignancy</c:v>
                </c:pt>
                <c:pt idx="7">
                  <c:v>Renal Failure</c:v>
                </c:pt>
                <c:pt idx="8">
                  <c:v>Other Non-CV Death</c:v>
                </c:pt>
                <c:pt idx="9">
                  <c:v>Undetermined</c:v>
                </c:pt>
              </c:strCache>
            </c:strRef>
          </c:cat>
          <c:val>
            <c:numRef>
              <c:f>Sheet1!$C$2:$C$11</c:f>
              <c:numCache>
                <c:formatCode>General</c:formatCode>
                <c:ptCount val="10"/>
                <c:pt idx="0">
                  <c:v>16</c:v>
                </c:pt>
                <c:pt idx="1">
                  <c:v>6</c:v>
                </c:pt>
                <c:pt idx="2">
                  <c:v>4</c:v>
                </c:pt>
                <c:pt idx="3">
                  <c:v>2</c:v>
                </c:pt>
                <c:pt idx="4">
                  <c:v>2</c:v>
                </c:pt>
                <c:pt idx="5">
                  <c:v>22</c:v>
                </c:pt>
                <c:pt idx="6">
                  <c:v>16</c:v>
                </c:pt>
                <c:pt idx="7">
                  <c:v>4</c:v>
                </c:pt>
                <c:pt idx="8">
                  <c:v>12</c:v>
                </c:pt>
                <c:pt idx="9">
                  <c:v>16</c:v>
                </c:pt>
              </c:numCache>
            </c:numRef>
          </c:val>
          <c:extLst xmlns:c16r2="http://schemas.microsoft.com/office/drawing/2015/06/chart">
            <c:ext xmlns:c16="http://schemas.microsoft.com/office/drawing/2014/chart" uri="{C3380CC4-5D6E-409C-BE32-E72D297353CC}">
              <c16:uniqueId val="{00000001-C537-4823-86A7-D4C93CA604C8}"/>
            </c:ext>
          </c:extLst>
        </c:ser>
        <c:dLbls>
          <c:dLblPos val="outEnd"/>
          <c:showLegendKey val="0"/>
          <c:showVal val="1"/>
          <c:showCatName val="0"/>
          <c:showSerName val="0"/>
          <c:showPercent val="0"/>
          <c:showBubbleSize val="0"/>
        </c:dLbls>
        <c:gapWidth val="200"/>
        <c:overlap val="-27"/>
        <c:axId val="250478976"/>
        <c:axId val="250480896"/>
      </c:barChart>
      <c:catAx>
        <c:axId val="250478976"/>
        <c:scaling>
          <c:orientation val="minMax"/>
        </c:scaling>
        <c:delete val="0"/>
        <c:axPos val="b"/>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Cause of Death</a:t>
                </a:r>
              </a:p>
            </c:rich>
          </c:tx>
          <c:layout/>
          <c:overlay val="0"/>
          <c:spPr>
            <a:noFill/>
            <a:ln>
              <a:noFill/>
            </a:ln>
            <a:effectLst/>
          </c:spPr>
        </c:title>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l-GR"/>
          </a:p>
        </c:txPr>
        <c:crossAx val="250480896"/>
        <c:crosses val="autoZero"/>
        <c:auto val="1"/>
        <c:lblAlgn val="ctr"/>
        <c:lblOffset val="100"/>
        <c:noMultiLvlLbl val="0"/>
      </c:catAx>
      <c:valAx>
        <c:axId val="250480896"/>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a:t>Proportion of Patients Who Died (%)</a:t>
                </a:r>
              </a:p>
            </c:rich>
          </c:tx>
          <c:layout>
            <c:manualLayout>
              <c:xMode val="edge"/>
              <c:yMode val="edge"/>
              <c:x val="1.9739749592111798E-2"/>
              <c:y val="9.4482254063842627E-2"/>
            </c:manualLayout>
          </c:layout>
          <c:overlay val="0"/>
          <c:spPr>
            <a:noFill/>
            <a:ln>
              <a:noFill/>
            </a:ln>
            <a:effectLst/>
          </c:spPr>
        </c:title>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l-GR"/>
          </a:p>
        </c:txPr>
        <c:crossAx val="250478976"/>
        <c:crosses val="autoZero"/>
        <c:crossBetween val="between"/>
      </c:valAx>
      <c:spPr>
        <a:noFill/>
        <a:ln>
          <a:noFill/>
        </a:ln>
        <a:effectLst/>
      </c:spPr>
    </c:plotArea>
    <c:legend>
      <c:legendPos val="t"/>
      <c:layout>
        <c:manualLayout>
          <c:xMode val="edge"/>
          <c:yMode val="edge"/>
          <c:x val="0.18661603532666524"/>
          <c:y val="9.8872513256927377E-2"/>
          <c:w val="0.18757865148613181"/>
          <c:h val="0.13071044592404926"/>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l-GR"/>
        </a:p>
      </c:txPr>
    </c:legend>
    <c:plotVisOnly val="1"/>
    <c:dispBlanksAs val="gap"/>
    <c:showDLblsOverMax val="0"/>
  </c:chart>
  <c:spPr>
    <a:noFill/>
    <a:ln>
      <a:noFill/>
    </a:ln>
    <a:effectLst/>
  </c:spPr>
  <c:txPr>
    <a:bodyPr/>
    <a:lstStyle/>
    <a:p>
      <a:pPr>
        <a:defRPr/>
      </a:pPr>
      <a:endParaRPr lang="el-GR"/>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0"/>
          <c:w val="0.93290480898662231"/>
          <c:h val="0.91215149162692688"/>
        </c:manualLayout>
      </c:layout>
      <c:scatterChart>
        <c:scatterStyle val="lineMarker"/>
        <c:varyColors val="0"/>
        <c:ser>
          <c:idx val="2"/>
          <c:order val="0"/>
          <c:tx>
            <c:strRef>
              <c:f>'[Chart in Microsoft PowerPoint]Sheet1'!$B$22</c:f>
              <c:strCache>
                <c:ptCount val="1"/>
                <c:pt idx="0">
                  <c:v>Axis Ticks Set</c:v>
                </c:pt>
              </c:strCache>
            </c:strRef>
          </c:tx>
          <c:spPr>
            <a:ln w="19050">
              <a:noFill/>
            </a:ln>
          </c:spPr>
          <c:marker>
            <c:symbol val="plus"/>
            <c:size val="5"/>
            <c:spPr>
              <a:noFill/>
              <a:ln w="9525">
                <a:solidFill>
                  <a:schemeClr val="tx1"/>
                </a:solidFill>
              </a:ln>
            </c:spPr>
          </c:marker>
          <c:xVal>
            <c:numRef>
              <c:f>'[Chart in Microsoft PowerPoint]Sheet1'!$C$23:$C$34</c:f>
              <c:numCache>
                <c:formatCode>General</c:formatCode>
                <c:ptCount val="12"/>
                <c:pt idx="0">
                  <c:v>0.1</c:v>
                </c:pt>
                <c:pt idx="1">
                  <c:v>0.2</c:v>
                </c:pt>
                <c:pt idx="2">
                  <c:v>0.3</c:v>
                </c:pt>
                <c:pt idx="3">
                  <c:v>0.4</c:v>
                </c:pt>
                <c:pt idx="4">
                  <c:v>0.5</c:v>
                </c:pt>
                <c:pt idx="5">
                  <c:v>0.6</c:v>
                </c:pt>
                <c:pt idx="6">
                  <c:v>0.7</c:v>
                </c:pt>
                <c:pt idx="7">
                  <c:v>0.8</c:v>
                </c:pt>
                <c:pt idx="8">
                  <c:v>0.9</c:v>
                </c:pt>
                <c:pt idx="9">
                  <c:v>1</c:v>
                </c:pt>
                <c:pt idx="10">
                  <c:v>2</c:v>
                </c:pt>
                <c:pt idx="11">
                  <c:v>3</c:v>
                </c:pt>
              </c:numCache>
            </c:numRef>
          </c:xVal>
          <c:yVal>
            <c:numRef>
              <c:f>'[Chart in Microsoft PowerPoint]Sheet1'!$D$23:$D$34</c:f>
              <c:numCache>
                <c:formatCode>General</c:formatCode>
                <c:ptCount val="12"/>
                <c:pt idx="0">
                  <c:v>1</c:v>
                </c:pt>
                <c:pt idx="1">
                  <c:v>1</c:v>
                </c:pt>
                <c:pt idx="2">
                  <c:v>1</c:v>
                </c:pt>
                <c:pt idx="3">
                  <c:v>1</c:v>
                </c:pt>
                <c:pt idx="4">
                  <c:v>1</c:v>
                </c:pt>
                <c:pt idx="5">
                  <c:v>1</c:v>
                </c:pt>
                <c:pt idx="6">
                  <c:v>1</c:v>
                </c:pt>
                <c:pt idx="7">
                  <c:v>1</c:v>
                </c:pt>
                <c:pt idx="8">
                  <c:v>1</c:v>
                </c:pt>
                <c:pt idx="9">
                  <c:v>1</c:v>
                </c:pt>
                <c:pt idx="10">
                  <c:v>1</c:v>
                </c:pt>
                <c:pt idx="11">
                  <c:v>1</c:v>
                </c:pt>
              </c:numCache>
            </c:numRef>
          </c:yVal>
          <c:smooth val="0"/>
          <c:extLst xmlns:c16r2="http://schemas.microsoft.com/office/drawing/2015/06/chart">
            <c:ext xmlns:c16="http://schemas.microsoft.com/office/drawing/2014/chart" uri="{C3380CC4-5D6E-409C-BE32-E72D297353CC}">
              <c16:uniqueId val="{00000000-D504-A44D-9C6F-A57B059AC33E}"/>
            </c:ext>
          </c:extLst>
        </c:ser>
        <c:ser>
          <c:idx val="0"/>
          <c:order val="1"/>
          <c:tx>
            <c:strRef>
              <c:f>'[Chart in Microsoft PowerPoint]Sheet1'!$D$2</c:f>
              <c:strCache>
                <c:ptCount val="1"/>
                <c:pt idx="0">
                  <c:v>r</c:v>
                </c:pt>
              </c:strCache>
            </c:strRef>
          </c:tx>
          <c:spPr>
            <a:ln w="28575">
              <a:noFill/>
            </a:ln>
          </c:spPr>
          <c:marker>
            <c:symbol val="square"/>
            <c:size val="6"/>
            <c:spPr>
              <a:solidFill>
                <a:schemeClr val="accent1"/>
              </a:solidFill>
              <a:ln>
                <a:noFill/>
              </a:ln>
            </c:spPr>
          </c:marker>
          <c:errBars>
            <c:errDir val="x"/>
            <c:errBarType val="both"/>
            <c:errValType val="cust"/>
            <c:noEndCap val="0"/>
            <c:plus>
              <c:numRef>
                <c:f>'[Chart in Microsoft PowerPoint]Sheet1'!$G$4:$G$21</c:f>
                <c:numCache>
                  <c:formatCode>General</c:formatCode>
                  <c:ptCount val="18"/>
                  <c:pt idx="0">
                    <c:v>0.57999999999999985</c:v>
                  </c:pt>
                  <c:pt idx="1">
                    <c:v>0</c:v>
                  </c:pt>
                  <c:pt idx="2">
                    <c:v>1.38</c:v>
                  </c:pt>
                  <c:pt idx="3">
                    <c:v>0.55000000000000004</c:v>
                  </c:pt>
                  <c:pt idx="4">
                    <c:v>0.51999999999999991</c:v>
                  </c:pt>
                  <c:pt idx="5">
                    <c:v>0.27999999999999992</c:v>
                  </c:pt>
                  <c:pt idx="6">
                    <c:v>0</c:v>
                  </c:pt>
                  <c:pt idx="7">
                    <c:v>2.74</c:v>
                  </c:pt>
                  <c:pt idx="8">
                    <c:v>2.75</c:v>
                  </c:pt>
                  <c:pt idx="9">
                    <c:v>0.71</c:v>
                  </c:pt>
                  <c:pt idx="10">
                    <c:v>0.66</c:v>
                  </c:pt>
                  <c:pt idx="11">
                    <c:v>0.42000000000000004</c:v>
                  </c:pt>
                  <c:pt idx="12">
                    <c:v>0</c:v>
                  </c:pt>
                  <c:pt idx="13">
                    <c:v>0.19000000000000006</c:v>
                  </c:pt>
                </c:numCache>
              </c:numRef>
            </c:plus>
            <c:minus>
              <c:numRef>
                <c:f>'[Chart in Microsoft PowerPoint]Sheet1'!$H$4:$H$21</c:f>
                <c:numCache>
                  <c:formatCode>General</c:formatCode>
                  <c:ptCount val="18"/>
                  <c:pt idx="0">
                    <c:v>0.33000000000000007</c:v>
                  </c:pt>
                  <c:pt idx="1">
                    <c:v>0</c:v>
                  </c:pt>
                  <c:pt idx="2">
                    <c:v>0.27999999999999997</c:v>
                  </c:pt>
                  <c:pt idx="3">
                    <c:v>0.22999999999999998</c:v>
                  </c:pt>
                  <c:pt idx="4">
                    <c:v>0.28000000000000003</c:v>
                  </c:pt>
                  <c:pt idx="5">
                    <c:v>0.18000000000000005</c:v>
                  </c:pt>
                  <c:pt idx="6">
                    <c:v>0</c:v>
                  </c:pt>
                  <c:pt idx="7">
                    <c:v>0.71</c:v>
                  </c:pt>
                  <c:pt idx="8">
                    <c:v>0.84</c:v>
                  </c:pt>
                  <c:pt idx="9">
                    <c:v>0.19</c:v>
                  </c:pt>
                  <c:pt idx="10">
                    <c:v>0.37</c:v>
                  </c:pt>
                  <c:pt idx="11">
                    <c:v>0.27999999999999992</c:v>
                  </c:pt>
                  <c:pt idx="12">
                    <c:v>0</c:v>
                  </c:pt>
                  <c:pt idx="13">
                    <c:v>0.15999999999999992</c:v>
                  </c:pt>
                </c:numCache>
              </c:numRef>
            </c:minus>
          </c:errBars>
          <c:xVal>
            <c:numRef>
              <c:f>'[Chart in Microsoft PowerPoint]Sheet1'!$D$4:$D$21</c:f>
              <c:numCache>
                <c:formatCode>General</c:formatCode>
                <c:ptCount val="18"/>
                <c:pt idx="0">
                  <c:v>0.8</c:v>
                </c:pt>
                <c:pt idx="2">
                  <c:v>0.35</c:v>
                </c:pt>
                <c:pt idx="3">
                  <c:v>0.42</c:v>
                </c:pt>
                <c:pt idx="4">
                  <c:v>0.64</c:v>
                </c:pt>
                <c:pt idx="5">
                  <c:v>0.54</c:v>
                </c:pt>
                <c:pt idx="7">
                  <c:v>1</c:v>
                </c:pt>
                <c:pt idx="8">
                  <c:v>1.21</c:v>
                </c:pt>
                <c:pt idx="9">
                  <c:v>0.27</c:v>
                </c:pt>
                <c:pt idx="10">
                  <c:v>0.89</c:v>
                </c:pt>
                <c:pt idx="11">
                  <c:v>0.82</c:v>
                </c:pt>
                <c:pt idx="13">
                  <c:v>0.69</c:v>
                </c:pt>
              </c:numCache>
            </c:numRef>
          </c:xVal>
          <c:yVal>
            <c:numRef>
              <c:f>'[Chart in Microsoft PowerPoint]Sheet1'!$C$4:$C$21</c:f>
              <c:numCache>
                <c:formatCode>General</c:formatCode>
                <c:ptCount val="18"/>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numCache>
            </c:numRef>
          </c:yVal>
          <c:smooth val="0"/>
          <c:extLst xmlns:c16r2="http://schemas.microsoft.com/office/drawing/2015/06/chart">
            <c:ext xmlns:c16="http://schemas.microsoft.com/office/drawing/2014/chart" uri="{C3380CC4-5D6E-409C-BE32-E72D297353CC}">
              <c16:uniqueId val="{00000001-D504-A44D-9C6F-A57B059AC33E}"/>
            </c:ext>
          </c:extLst>
        </c:ser>
        <c:ser>
          <c:idx val="1"/>
          <c:order val="2"/>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D504-A44D-9C6F-A57B059AC33E}"/>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D504-A44D-9C6F-A57B059AC33E}"/>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D504-A44D-9C6F-A57B059AC33E}"/>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D504-A44D-9C6F-A57B059AC33E}"/>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D504-A44D-9C6F-A57B059AC33E}"/>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D504-A44D-9C6F-A57B059AC33E}"/>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D504-A44D-9C6F-A57B059AC33E}"/>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D504-A44D-9C6F-A57B059AC33E}"/>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D504-A44D-9C6F-A57B059AC33E}"/>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D504-A44D-9C6F-A57B059AC33E}"/>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D504-A44D-9C6F-A57B059AC33E}"/>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D504-A44D-9C6F-A57B059AC33E}"/>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D504-A44D-9C6F-A57B059AC33E}"/>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D504-A44D-9C6F-A57B059AC33E}"/>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D504-A44D-9C6F-A57B059AC33E}"/>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D504-A44D-9C6F-A57B059AC33E}"/>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{51FD183F-6B30-4981-8C26-5BF85B1BDC04}</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2-D504-A44D-9C6F-A57B059AC33E}"/>
                </c:ext>
              </c:extLst>
            </c:dLbl>
            <c:dLbl>
              <c:idx val="17"/>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{450A5AF7-7878-4D36-970D-27A1A5AAF227}</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3-D504-A44D-9C6F-A57B059AC33E}"/>
                </c:ext>
              </c:extLst>
            </c:dLbl>
            <c:dLbl>
              <c:idx val="18"/>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{19A12829-51BD-4C96-89B0-6D6F4C5BFE5B}</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4-D504-A44D-9C6F-A57B059AC33E}"/>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{294F3861-3E7F-4367-B89A-8AFE2954A426}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D504-A44D-9C6F-A57B059AC33E}"/>
                </c:ext>
              </c:extLst>
            </c:dLbl>
            <c:dLbl>
              <c:idx val="20"/>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{9D74FF14-6146-43AF-ABEA-9927E5057F98}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6-D504-A44D-9C6F-A57B059AC33E}"/>
                </c:ext>
              </c:extLst>
            </c:dLbl>
            <c:dLbl>
              <c:idx val="21"/>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{041EEEB0-A46F-45B7-98D9-B5ED8F2058BA}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7-D504-A44D-9C6F-A57B059AC33E}"/>
                </c:ext>
              </c:extLst>
            </c:dLbl>
            <c:dLbl>
              <c:idx val="22"/>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{086BFB04-9C6C-4340-9223-6A034113AD2F}</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D504-A44D-9C6F-A57B059AC33E}"/>
                </c:ext>
              </c:extLst>
            </c:dLbl>
            <c:dLbl>
              <c:idx val="23"/>
              <c:tx>
                <c:strRef>
                  <c:f>Sheet1!#REF!</c:f>
                  <c:strCache>
                    <c:ptCount val="1"/>
                    <c:pt idx="0">
                      <c:v>#REF!</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{E5EA2C24-B8F7-4C50-BB7E-63D3B4F9E2D3}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9-D504-A44D-9C6F-A57B059AC33E}"/>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1A-D504-A44D-9C6F-A57B059AC33E}"/>
            </c:ext>
          </c:extLst>
        </c:ser>
        <c:ser>
          <c:idx val="8"/>
          <c:order val="3"/>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B-D504-A44D-9C6F-A57B059AC33E}"/>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C-D504-A44D-9C6F-A57B059AC33E}"/>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D-D504-A44D-9C6F-A57B059AC33E}"/>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D504-A44D-9C6F-A57B059AC33E}"/>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D504-A44D-9C6F-A57B059AC33E}"/>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D504-A44D-9C6F-A57B059AC33E}"/>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D504-A44D-9C6F-A57B059AC33E}"/>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D504-A44D-9C6F-A57B059AC33E}"/>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D504-A44D-9C6F-A57B059AC33E}"/>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D504-A44D-9C6F-A57B059AC33E}"/>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D504-A44D-9C6F-A57B059AC33E}"/>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D504-A44D-9C6F-A57B059AC33E}"/>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D504-A44D-9C6F-A57B059AC33E}"/>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D504-A44D-9C6F-A57B059AC33E}"/>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D504-A44D-9C6F-A57B059AC33E}"/>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A-D504-A44D-9C6F-A57B059AC33E}"/>
                </c:ext>
              </c:extLst>
            </c:dLbl>
            <c:dLbl>
              <c:idx val="16"/>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{0B35F343-6AE6-4E88-BD36-7A4C96EFC293}</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B-D504-A44D-9C6F-A57B059AC33E}"/>
                </c:ext>
              </c:extLst>
            </c:dLbl>
            <c:dLbl>
              <c:idx val="17"/>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{721D1B8B-1908-4F7F-8A91-541B8C04219A}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C-D504-A44D-9C6F-A57B059AC33E}"/>
                </c:ext>
              </c:extLst>
            </c:dLbl>
            <c:dLbl>
              <c:idx val="18"/>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{39C06E4E-DD62-43D6-A796-5AA7AB9B2488}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D-D504-A44D-9C6F-A57B059AC33E}"/>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{0230207A-F5A7-49ED-B826-04E9B20EF495}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E-D504-A44D-9C6F-A57B059AC33E}"/>
                </c:ext>
              </c:extLst>
            </c:dLbl>
            <c:dLbl>
              <c:idx val="20"/>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{7C7CB6DC-D7F7-4395-BB37-BA2069F8F7A6}</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2F-D504-A44D-9C6F-A57B059AC33E}"/>
                </c:ext>
              </c:extLst>
            </c:dLbl>
            <c:dLbl>
              <c:idx val="21"/>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{7FD118E4-EFAD-4DD9-883E-C262E35183C5}</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0-D504-A44D-9C6F-A57B059AC33E}"/>
                </c:ext>
              </c:extLst>
            </c:dLbl>
            <c:dLbl>
              <c:idx val="22"/>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{F5DB8C0D-D062-4045-B441-79454EF4392C}</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D504-A44D-9C6F-A57B059AC33E}"/>
                </c:ext>
              </c:extLst>
            </c:dLbl>
            <c:dLbl>
              <c:idx val="23"/>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{4DB45BC4-CFD6-4FE5-9BD7-ADBF65F35318}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2-D504-A44D-9C6F-A57B059AC33E}"/>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Sheet1!#REF!</c:f>
            </c:numRef>
          </c:xVal>
          <c:yVal>
            <c:numRef>
              <c:f>Sheet1!#REF!</c:f>
              <c:numCache>
                <c:formatCode>General</c:formatCode>
                <c:ptCount val="1"/>
                <c:pt idx="0">
                  <c:v>1</c:v>
                </c:pt>
              </c:numCache>
            </c:numRef>
          </c:yVal>
          <c:smooth val="0"/>
          <c:extLst xmlns:c16r2="http://schemas.microsoft.com/office/drawing/2015/06/chart">
            <c:ext xmlns:c16="http://schemas.microsoft.com/office/drawing/2014/chart" uri="{C3380CC4-5D6E-409C-BE32-E72D297353CC}">
              <c16:uniqueId val="{00000033-D504-A44D-9C6F-A57B059AC33E}"/>
            </c:ext>
          </c:extLst>
        </c:ser>
        <c:dLbls>
          <c:showLegendKey val="0"/>
          <c:showVal val="0"/>
          <c:showCatName val="0"/>
          <c:showSerName val="0"/>
          <c:showPercent val="0"/>
          <c:showBubbleSize val="0"/>
        </c:dLbls>
        <c:axId val="241785856"/>
        <c:axId val="241730304"/>
      </c:scatterChart>
      <c:valAx>
        <c:axId val="241785856"/>
        <c:scaling>
          <c:logBase val="5"/>
          <c:orientation val="minMax"/>
          <c:max val="3"/>
          <c:min val="7.0000000000000007E-2"/>
        </c:scaling>
        <c:delete val="0"/>
        <c:axPos val="b"/>
        <c:numFmt formatCode="0.0" sourceLinked="0"/>
        <c:majorTickMark val="none"/>
        <c:minorTickMark val="none"/>
        <c:tickLblPos val="none"/>
        <c:spPr>
          <a:ln w="12700" cmpd="sng">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241730304"/>
        <c:crosses val="autoZero"/>
        <c:crossBetween val="midCat"/>
      </c:valAx>
      <c:valAx>
        <c:axId val="241730304"/>
        <c:scaling>
          <c:orientation val="minMax"/>
          <c:max val="16"/>
          <c:min val="1"/>
        </c:scaling>
        <c:delete val="0"/>
        <c:axPos val="l"/>
        <c:numFmt formatCode="General" sourceLinked="1"/>
        <c:majorTickMark val="none"/>
        <c:minorTickMark val="none"/>
        <c:tickLblPos val="none"/>
        <c:spPr>
          <a:ln w="12700">
            <a:solidFill>
              <a:schemeClr val="tx1"/>
            </a:solidFill>
          </a:ln>
        </c:spPr>
        <c:crossAx val="241785856"/>
        <c:crossesAt val="1"/>
        <c:crossBetween val="midCat"/>
        <c:majorUnit val="1"/>
      </c:valAx>
    </c:plotArea>
    <c:plotVisOnly val="0"/>
    <c:dispBlanksAs val="gap"/>
    <c:showDLblsOverMax val="0"/>
  </c:chart>
  <c:spPr>
    <a:ln>
      <a:noFill/>
    </a:ln>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05316449664666E-2"/>
          <c:y val="3.8596491228070177E-2"/>
          <c:w val="0.93290480898662231"/>
          <c:h val="0.8428515401092106"/>
        </c:manualLayout>
      </c:layout>
      <c:scatterChart>
        <c:scatterStyle val="lineMarker"/>
        <c:varyColors val="0"/>
        <c:ser>
          <c:idx val="0"/>
          <c:order val="0"/>
          <c:tx>
            <c:strRef>
              <c:f>Sheet1!$D$2</c:f>
              <c:strCache>
                <c:ptCount val="1"/>
                <c:pt idx="0">
                  <c:v>r</c:v>
                </c:pt>
              </c:strCache>
            </c:strRef>
          </c:tx>
          <c:spPr>
            <a:ln w="28575">
              <a:noFill/>
            </a:ln>
          </c:spPr>
          <c:marker>
            <c:symbol val="square"/>
            <c:size val="6"/>
            <c:spPr>
              <a:solidFill>
                <a:schemeClr val="accent1"/>
              </a:solidFill>
              <a:ln>
                <a:noFill/>
              </a:ln>
            </c:spPr>
          </c:marker>
          <c:dPt>
            <c:idx val="11"/>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0-816B-3643-B05A-7EB86FC20AB5}"/>
              </c:ext>
            </c:extLst>
          </c:dPt>
          <c:dPt>
            <c:idx val="12"/>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1-816B-3643-B05A-7EB86FC20AB5}"/>
              </c:ext>
            </c:extLst>
          </c:dPt>
          <c:dPt>
            <c:idx val="13"/>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2-816B-3643-B05A-7EB86FC20AB5}"/>
              </c:ext>
            </c:extLst>
          </c:dPt>
          <c:dPt>
            <c:idx val="14"/>
            <c:marker>
              <c:symbol val="plus"/>
              <c:size val="6"/>
              <c:spPr>
                <a:noFill/>
                <a:ln w="9525">
                  <a:solidFill>
                    <a:schemeClr val="tx1"/>
                  </a:solidFill>
                </a:ln>
              </c:spPr>
            </c:marker>
            <c:bubble3D val="0"/>
            <c:extLst xmlns:c16r2="http://schemas.microsoft.com/office/drawing/2015/06/chart">
              <c:ext xmlns:c16="http://schemas.microsoft.com/office/drawing/2014/chart" uri="{C3380CC4-5D6E-409C-BE32-E72D297353CC}">
                <c16:uniqueId val="{00000003-816B-3643-B05A-7EB86FC20AB5}"/>
              </c:ext>
            </c:extLst>
          </c:dPt>
          <c:errBars>
            <c:errDir val="x"/>
            <c:errBarType val="both"/>
            <c:errValType val="cust"/>
            <c:noEndCap val="0"/>
            <c:plus>
              <c:numRef>
                <c:f>Sheet1!$G$3:$G$13</c:f>
                <c:numCache>
                  <c:formatCode>General</c:formatCode>
                  <c:ptCount val="11"/>
                  <c:pt idx="0">
                    <c:v>0.23000000000000009</c:v>
                  </c:pt>
                  <c:pt idx="1">
                    <c:v>0.52999999999999992</c:v>
                  </c:pt>
                  <c:pt idx="2">
                    <c:v>0.19000000000000006</c:v>
                  </c:pt>
                  <c:pt idx="4">
                    <c:v>0.23000000000000009</c:v>
                  </c:pt>
                  <c:pt idx="5">
                    <c:v>0.70000000000000007</c:v>
                  </c:pt>
                  <c:pt idx="6">
                    <c:v>0.21000000000000008</c:v>
                  </c:pt>
                  <c:pt idx="8">
                    <c:v>0.15000000000000002</c:v>
                  </c:pt>
                  <c:pt idx="9">
                    <c:v>0.31000000000000005</c:v>
                  </c:pt>
                  <c:pt idx="10">
                    <c:v>0.12</c:v>
                  </c:pt>
                </c:numCache>
              </c:numRef>
            </c:plus>
            <c:minus>
              <c:numRef>
                <c:f>Sheet1!$H$3:$H$13</c:f>
                <c:numCache>
                  <c:formatCode>General</c:formatCode>
                  <c:ptCount val="11"/>
                  <c:pt idx="0">
                    <c:v>0.16999999999999993</c:v>
                  </c:pt>
                  <c:pt idx="1">
                    <c:v>0.29000000000000004</c:v>
                  </c:pt>
                  <c:pt idx="2">
                    <c:v>0.15999999999999992</c:v>
                  </c:pt>
                  <c:pt idx="4">
                    <c:v>0.16999999999999993</c:v>
                  </c:pt>
                  <c:pt idx="5">
                    <c:v>0.37999999999999995</c:v>
                  </c:pt>
                  <c:pt idx="6">
                    <c:v>0.15999999999999992</c:v>
                  </c:pt>
                  <c:pt idx="8">
                    <c:v>0.10999999999999999</c:v>
                  </c:pt>
                  <c:pt idx="9">
                    <c:v>0.21999999999999997</c:v>
                  </c:pt>
                  <c:pt idx="10">
                    <c:v>0.11000000000000004</c:v>
                  </c:pt>
                </c:numCache>
              </c:numRef>
            </c:minus>
            <c:spPr>
              <a:ln w="15875"/>
            </c:spPr>
          </c:errBars>
          <c:xVal>
            <c:numRef>
              <c:f>Sheet1!$D$3:$D$17</c:f>
              <c:numCache>
                <c:formatCode>General</c:formatCode>
                <c:ptCount val="15"/>
                <c:pt idx="0">
                  <c:v>0.69</c:v>
                </c:pt>
                <c:pt idx="1">
                  <c:v>0.68</c:v>
                </c:pt>
                <c:pt idx="2">
                  <c:v>0.69</c:v>
                </c:pt>
                <c:pt idx="4">
                  <c:v>0.69</c:v>
                </c:pt>
                <c:pt idx="5">
                  <c:v>0.83</c:v>
                </c:pt>
                <c:pt idx="6">
                  <c:v>0.71</c:v>
                </c:pt>
                <c:pt idx="8">
                  <c:v>0.51</c:v>
                </c:pt>
                <c:pt idx="9">
                  <c:v>0.71</c:v>
                </c:pt>
                <c:pt idx="10">
                  <c:v>0.56000000000000005</c:v>
                </c:pt>
                <c:pt idx="11" formatCode="0.00">
                  <c:v>0.2</c:v>
                </c:pt>
                <c:pt idx="12" formatCode="0.00">
                  <c:v>0.5</c:v>
                </c:pt>
                <c:pt idx="13" formatCode="0.00">
                  <c:v>2</c:v>
                </c:pt>
                <c:pt idx="14" formatCode="0.00">
                  <c:v>3</c:v>
                </c:pt>
              </c:numCache>
            </c:numRef>
          </c:xVal>
          <c:yVal>
            <c:numRef>
              <c:f>Sheet1!$C$3:$C$17</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0</c:v>
                </c:pt>
                <c:pt idx="12">
                  <c:v>0</c:v>
                </c:pt>
                <c:pt idx="13">
                  <c:v>0</c:v>
                </c:pt>
                <c:pt idx="14">
                  <c:v>0</c:v>
                </c:pt>
              </c:numCache>
            </c:numRef>
          </c:yVal>
          <c:smooth val="0"/>
          <c:extLst xmlns:c16r2="http://schemas.microsoft.com/office/drawing/2015/06/chart">
            <c:ext xmlns:c16="http://schemas.microsoft.com/office/drawing/2014/chart" uri="{C3380CC4-5D6E-409C-BE32-E72D297353CC}">
              <c16:uniqueId val="{00000004-816B-3643-B05A-7EB86FC20AB5}"/>
            </c:ext>
          </c:extLst>
        </c:ser>
        <c:ser>
          <c:idx val="1"/>
          <c:order val="1"/>
          <c:tx>
            <c:v>labels</c:v>
          </c:tx>
          <c:spPr>
            <a:ln w="28575">
              <a:noFill/>
            </a:ln>
          </c:spPr>
          <c:marker>
            <c:spPr>
              <a:noFill/>
              <a:ln>
                <a:noFill/>
              </a:ln>
            </c:spPr>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816B-3643-B05A-7EB86FC20AB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816B-3643-B05A-7EB86FC20AB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816B-3643-B05A-7EB86FC20AB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816B-3643-B05A-7EB86FC20AB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816B-3643-B05A-7EB86FC20AB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816B-3643-B05A-7EB86FC20AB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816B-3643-B05A-7EB86FC20AB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C-816B-3643-B05A-7EB86FC20AB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816B-3643-B05A-7EB86FC20AB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E-816B-3643-B05A-7EB86FC20AB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F-816B-3643-B05A-7EB86FC20AB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0-816B-3643-B05A-7EB86FC20AB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1-816B-3643-B05A-7EB86FC20AB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2-816B-3643-B05A-7EB86FC20AB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3-816B-3643-B05A-7EB86FC20AB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4-816B-3643-B05A-7EB86FC20AB5}"/>
                </c:ext>
              </c:extLst>
            </c:dLbl>
            <c:dLbl>
              <c:idx val="16"/>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{5459E344-2859-4C81-89BD-E02465B69F9A}</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5-816B-3643-B05A-7EB86FC20AB5}"/>
                </c:ext>
              </c:extLst>
            </c:dLbl>
            <c:dLbl>
              <c:idx val="17"/>
              <c:tx>
                <c:strRef>
                  <c:f>Sheet1!$B$3</c:f>
                  <c:strCache>
                    <c:ptCount val="1"/>
                    <c:pt idx="0">
                      <c:v>Stage 2/3</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{2520922D-1F65-4E9F-A50B-FB522475F280}</c15:txfldGUID>
                      <c15:f>Sheet1!$B$3</c15:f>
                      <c15:dlblFieldTableCache>
                        <c:ptCount val="1"/>
                        <c:pt idx="0">
                          <c:v>Stage 2/3</c:v>
                        </c:pt>
                      </c15:dlblFieldTableCache>
                    </c15:dlblFTEntry>
                  </c15:dlblFieldTable>
                  <c15:showDataLabelsRange val="0"/>
                </c:ext>
                <c:ext xmlns:c16="http://schemas.microsoft.com/office/drawing/2014/chart" uri="{C3380CC4-5D6E-409C-BE32-E72D297353CC}">
                  <c16:uniqueId val="{00000016-816B-3643-B05A-7EB86FC20AB5}"/>
                </c:ext>
              </c:extLst>
            </c:dLbl>
            <c:dLbl>
              <c:idx val="18"/>
              <c:tx>
                <c:strRef>
                  <c:f>Sheet1!$B$4</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{3B1F61A1-2BA6-46BD-943B-2E7EE3A58306}</c15:txfldGUID>
                      <c15:f>Sheet1!$B$4</c15:f>
                      <c15:dlblFieldTableCache>
                        <c:ptCount val="1"/>
                        <c:pt idx="0">
                          <c:v>Stage 4</c:v>
                        </c:pt>
                      </c15:dlblFieldTableCache>
                    </c15:dlblFTEntry>
                  </c15:dlblFieldTable>
                  <c15:showDataLabelsRange val="0"/>
                </c:ext>
                <c:ext xmlns:c16="http://schemas.microsoft.com/office/drawing/2014/chart" uri="{C3380CC4-5D6E-409C-BE32-E72D297353CC}">
                  <c16:uniqueId val="{00000017-816B-3643-B05A-7EB86FC20AB5}"/>
                </c:ext>
              </c:extLst>
            </c:dLbl>
            <c:dLbl>
              <c:idx val="19"/>
              <c:tx>
                <c:strRef>
                  <c:f>Sheet1!#REF!</c:f>
                  <c:strCache>
                    <c:ptCount val="1"/>
                    <c:pt idx="0">
                      <c:v>#REF!</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{086E46C3-F535-492F-A25B-5487D8210388}</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18-816B-3643-B05A-7EB86FC20AB5}"/>
                </c:ext>
              </c:extLst>
            </c:dLbl>
            <c:dLbl>
              <c:idx val="20"/>
              <c:tx>
                <c:strRef>
                  <c:f>Sheet1!$B$8</c:f>
                  <c:strCache>
                    <c:ptCount val="1"/>
                    <c:pt idx="0">
                      <c:v>Stage 4</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{65C2133F-0E2E-40CC-A467-8811D9D0B50B}</c15:txfldGUID>
                      <c15:f>Sheet1!$B$8</c15:f>
                      <c15:dlblFieldTableCache>
                        <c:ptCount val="1"/>
                        <c:pt idx="0">
                          <c:v>Stage 4</c:v>
                        </c:pt>
                      </c15:dlblFieldTableCache>
                    </c15:dlblFTEntry>
                  </c15:dlblFieldTable>
                  <c15:showDataLabelsRange val="0"/>
                </c:ext>
                <c:ext xmlns:c16="http://schemas.microsoft.com/office/drawing/2014/chart" uri="{C3380CC4-5D6E-409C-BE32-E72D297353CC}">
                  <c16:uniqueId val="{00000019-816B-3643-B05A-7EB86FC20AB5}"/>
                </c:ext>
              </c:extLst>
            </c:dLbl>
            <c:dLbl>
              <c:idx val="21"/>
              <c:tx>
                <c:strRef>
                  <c:f>Sheet1!$B$9</c:f>
                  <c:strCache>
                    <c:ptCount val="1"/>
                    <c:pt idx="0">
                      <c:v>Overall</c:v>
                    </c:pt>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{156CED78-855D-4D57-83FB-14B2D2587305}</c15:txfldGUID>
                      <c15:f>Sheet1!$B$9</c15:f>
                      <c15:dlblFieldTableCache>
                        <c:ptCount val="1"/>
                        <c:pt idx="0">
                          <c:v>Overall</c:v>
                        </c:pt>
                      </c15:dlblFieldTableCache>
                    </c15:dlblFTEntry>
                  </c15:dlblFieldTable>
                  <c15:showDataLabelsRange val="0"/>
                </c:ext>
                <c:ext xmlns:c16="http://schemas.microsoft.com/office/drawing/2014/chart" uri="{C3380CC4-5D6E-409C-BE32-E72D297353CC}">
                  <c16:uniqueId val="{0000001A-816B-3643-B05A-7EB86FC20AB5}"/>
                </c:ext>
              </c:extLst>
            </c:dLbl>
            <c:dLbl>
              <c:idx val="22"/>
              <c:tx>
                <c:strRef>
                  <c:f>Sheet1!$B$10</c:f>
                  <c:strCache>
                    <c:ptCount val="1"/>
                  </c:strCache>
                </c:strRef>
              </c:tx>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{0F5A0D3C-D786-4D04-8F52-7B49CCBCC6F7}</c15:txfldGUID>
                      <c15:f>Sheet1!$B$10</c15:f>
                      <c15:dlblFieldTableCache>
                        <c:ptCount val="1"/>
                      </c15:dlblFieldTableCache>
                    </c15:dlblFTEntry>
                  </c15:dlblFieldTable>
                  <c15:showDataLabelsRange val="0"/>
                </c:ext>
                <c:ext xmlns:c16="http://schemas.microsoft.com/office/drawing/2014/chart" uri="{C3380CC4-5D6E-409C-BE32-E72D297353CC}">
                  <c16:uniqueId val="{0000001B-816B-3643-B05A-7EB86FC20AB5}"/>
                </c:ext>
              </c:extLst>
            </c:dLbl>
            <c:dLbl>
              <c:idx val="23"/>
              <c:tx>
                <c:strRef>
                  <c:f>Sheet1!$B$11</c:f>
                  <c:strCache>
                    <c:ptCount val="1"/>
                    <c:pt idx="0">
                      <c:v>Stage 2/3</c:v>
                    </c:pt>
                  </c:strCache>
                </c:strRef>
              </c:tx>
              <c:spPr/>
              <c:txPr>
                <a:bodyPr/>
                <a:lstStyle/>
                <a:p>
                  <a:pPr>
                    <a:defRPr u="sng"/>
                  </a:pPr>
                  <a:endParaRPr lang="el-GR"/>
                </a:p>
              </c:txPr>
              <c:dLblPos val="l"/>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{1A20F3EB-5E45-4307-A618-1678951ACCE4}</c15:txfldGUID>
                      <c15:f>Sheet1!$B$11</c15:f>
                      <c15:dlblFieldTableCache>
                        <c:ptCount val="1"/>
                        <c:pt idx="0">
                          <c:v>Stage 2/3</c:v>
                        </c:pt>
                      </c15:dlblFieldTableCache>
                    </c15:dlblFTEntry>
                  </c15:dlblFieldTable>
                  <c15:showDataLabelsRange val="0"/>
                </c:ext>
                <c:ext xmlns:c16="http://schemas.microsoft.com/office/drawing/2014/chart" uri="{C3380CC4-5D6E-409C-BE32-E72D297353CC}">
                  <c16:uniqueId val="{0000001C-816B-3643-B05A-7EB86FC20AB5}"/>
                </c:ext>
              </c:extLst>
            </c:dLbl>
            <c:spPr>
              <a:noFill/>
              <a:ln>
                <a:noFill/>
              </a:ln>
              <a:effectLst/>
            </c:spPr>
            <c:dLblPos val="l"/>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Sheet1!$A$3:$A$12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1D-816B-3643-B05A-7EB86FC20AB5}"/>
            </c:ext>
          </c:extLst>
        </c:ser>
        <c:ser>
          <c:idx val="8"/>
          <c:order val="2"/>
          <c:tx>
            <c:v>r labels</c:v>
          </c:tx>
          <c:spPr>
            <a:ln w="28575">
              <a:noFill/>
            </a:ln>
          </c:spPr>
          <c:marker>
            <c:symbol val="none"/>
          </c:marker>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E-816B-3643-B05A-7EB86FC20AB5}"/>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1F-816B-3643-B05A-7EB86FC20AB5}"/>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0-816B-3643-B05A-7EB86FC20AB5}"/>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1-816B-3643-B05A-7EB86FC20AB5}"/>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2-816B-3643-B05A-7EB86FC20AB5}"/>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3-816B-3643-B05A-7EB86FC20AB5}"/>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4-816B-3643-B05A-7EB86FC20AB5}"/>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5-816B-3643-B05A-7EB86FC20AB5}"/>
                </c:ext>
              </c:extLst>
            </c:dLbl>
            <c:dLbl>
              <c:idx val="8"/>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6-816B-3643-B05A-7EB86FC20AB5}"/>
                </c:ext>
              </c:extLst>
            </c:dLbl>
            <c:dLbl>
              <c:idx val="9"/>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7-816B-3643-B05A-7EB86FC20AB5}"/>
                </c:ext>
              </c:extLst>
            </c:dLbl>
            <c:dLbl>
              <c:idx val="1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8-816B-3643-B05A-7EB86FC20AB5}"/>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9-816B-3643-B05A-7EB86FC20AB5}"/>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A-816B-3643-B05A-7EB86FC20AB5}"/>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B-816B-3643-B05A-7EB86FC20AB5}"/>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C-816B-3643-B05A-7EB86FC20AB5}"/>
                </c:ext>
              </c:extLst>
            </c:dLbl>
            <c:dLbl>
              <c:idx val="1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2D-816B-3643-B05A-7EB86FC20AB5}"/>
                </c:ext>
              </c:extLst>
            </c:dLbl>
            <c:dLbl>
              <c:idx val="16"/>
              <c:tx>
                <c:strRef>
                  <c:f>Sheet1!$J$3</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{8F34FE79-E5CC-4825-8FC1-AD7A24135C72}</c15:txfldGUID>
                      <c15:f>Sheet1!$J$3</c15:f>
                      <c15:dlblFieldTableCache>
                        <c:ptCount val="1"/>
                      </c15:dlblFieldTableCache>
                    </c15:dlblFTEntry>
                  </c15:dlblFieldTable>
                  <c15:showDataLabelsRange val="0"/>
                </c:ext>
                <c:ext xmlns:c16="http://schemas.microsoft.com/office/drawing/2014/chart" uri="{C3380CC4-5D6E-409C-BE32-E72D297353CC}">
                  <c16:uniqueId val="{0000002E-816B-3643-B05A-7EB86FC20AB5}"/>
                </c:ext>
              </c:extLst>
            </c:dLbl>
            <c:dLbl>
              <c:idx val="17"/>
              <c:tx>
                <c:strRef>
                  <c:f>Sheet1!$J$4</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{DD2FC58C-FA67-48A8-92D4-16F675C8CC71}</c15:txfldGUID>
                      <c15:f>Sheet1!$J$4</c15:f>
                      <c15:dlblFieldTableCache>
                        <c:ptCount val="1"/>
                      </c15:dlblFieldTableCache>
                    </c15:dlblFTEntry>
                  </c15:dlblFieldTable>
                  <c15:showDataLabelsRange val="0"/>
                </c:ext>
                <c:ext xmlns:c16="http://schemas.microsoft.com/office/drawing/2014/chart" uri="{C3380CC4-5D6E-409C-BE32-E72D297353CC}">
                  <c16:uniqueId val="{0000002F-816B-3643-B05A-7EB86FC20AB5}"/>
                </c:ext>
              </c:extLst>
            </c:dLbl>
            <c:dLbl>
              <c:idx val="18"/>
              <c:tx>
                <c:strRef>
                  <c:f>Sheet1!$J$5</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{04EC35B4-1DAD-40DE-9603-413A931150C2}</c15:txfldGUID>
                      <c15:f>Sheet1!$J$5</c15:f>
                      <c15:dlblFieldTableCache>
                        <c:ptCount val="1"/>
                      </c15:dlblFieldTableCache>
                    </c15:dlblFTEntry>
                  </c15:dlblFieldTable>
                  <c15:showDataLabelsRange val="0"/>
                </c:ext>
                <c:ext xmlns:c16="http://schemas.microsoft.com/office/drawing/2014/chart" uri="{C3380CC4-5D6E-409C-BE32-E72D297353CC}">
                  <c16:uniqueId val="{00000030-816B-3643-B05A-7EB86FC20AB5}"/>
                </c:ext>
              </c:extLst>
            </c:dLbl>
            <c:dLbl>
              <c:idx val="19"/>
              <c:tx>
                <c:strRef>
                  <c:f>Sheet1!#REF!</c:f>
                  <c:strCache>
                    <c:ptCount val="1"/>
                    <c:pt idx="0">
                      <c:v>#REF!</c:v>
                    </c:pt>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{193D5D9D-CA6D-43E7-876B-330E69055559}</c15:txfldGUID>
                      <c15:f>Sheet1!#REF!</c15:f>
                      <c15:dlblFieldTableCache>
                        <c:ptCount val="1"/>
                        <c:pt idx="0">
                          <c:v>#REF!</c:v>
                        </c:pt>
                      </c15:dlblFieldTableCache>
                    </c15:dlblFTEntry>
                  </c15:dlblFieldTable>
                  <c15:showDataLabelsRange val="0"/>
                </c:ext>
                <c:ext xmlns:c16="http://schemas.microsoft.com/office/drawing/2014/chart" uri="{C3380CC4-5D6E-409C-BE32-E72D297353CC}">
                  <c16:uniqueId val="{00000031-816B-3643-B05A-7EB86FC20AB5}"/>
                </c:ext>
              </c:extLst>
            </c:dLbl>
            <c:dLbl>
              <c:idx val="20"/>
              <c:tx>
                <c:strRef>
                  <c:f>Sheet1!$J$9</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{45F3BAD1-733E-4497-BB66-30ED2A5A81A8}</c15:txfldGUID>
                      <c15:f>Sheet1!$J$9</c15:f>
                      <c15:dlblFieldTableCache>
                        <c:ptCount val="1"/>
                      </c15:dlblFieldTableCache>
                    </c15:dlblFTEntry>
                  </c15:dlblFieldTable>
                  <c15:showDataLabelsRange val="0"/>
                </c:ext>
                <c:ext xmlns:c16="http://schemas.microsoft.com/office/drawing/2014/chart" uri="{C3380CC4-5D6E-409C-BE32-E72D297353CC}">
                  <c16:uniqueId val="{00000032-816B-3643-B05A-7EB86FC20AB5}"/>
                </c:ext>
              </c:extLst>
            </c:dLbl>
            <c:dLbl>
              <c:idx val="21"/>
              <c:tx>
                <c:strRef>
                  <c:f>Sheet1!$J$10</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{36DB9D17-35C5-444C-AC85-CA50B09C3E95}</c15:txfldGUID>
                      <c15:f>Sheet1!$J$10</c15:f>
                      <c15:dlblFieldTableCache>
                        <c:ptCount val="1"/>
                      </c15:dlblFieldTableCache>
                    </c15:dlblFTEntry>
                  </c15:dlblFieldTable>
                  <c15:showDataLabelsRange val="0"/>
                </c:ext>
                <c:ext xmlns:c16="http://schemas.microsoft.com/office/drawing/2014/chart" uri="{C3380CC4-5D6E-409C-BE32-E72D297353CC}">
                  <c16:uniqueId val="{00000033-816B-3643-B05A-7EB86FC20AB5}"/>
                </c:ext>
              </c:extLst>
            </c:dLbl>
            <c:dLbl>
              <c:idx val="22"/>
              <c:tx>
                <c:strRef>
                  <c:f>Sheet1!$J$11</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{0954CB97-5241-483D-AC73-9A11A39C20A2}</c15:txfldGUID>
                      <c15:f>Sheet1!$J$11</c15:f>
                      <c15:dlblFieldTableCache>
                        <c:ptCount val="1"/>
                      </c15:dlblFieldTableCache>
                    </c15:dlblFTEntry>
                  </c15:dlblFieldTable>
                  <c15:showDataLabelsRange val="0"/>
                </c:ext>
                <c:ext xmlns:c16="http://schemas.microsoft.com/office/drawing/2014/chart" uri="{C3380CC4-5D6E-409C-BE32-E72D297353CC}">
                  <c16:uniqueId val="{00000034-816B-3643-B05A-7EB86FC20AB5}"/>
                </c:ext>
              </c:extLst>
            </c:dLbl>
            <c:dLbl>
              <c:idx val="23"/>
              <c:tx>
                <c:strRef>
                  <c:f>Sheet1!$J$12</c:f>
                  <c:strCache>
                    <c:ptCount val="1"/>
                  </c:strCache>
                </c:strRef>
              </c:tx>
              <c:showLegendKey val="0"/>
              <c:showVal val="1"/>
              <c:showCatName val="0"/>
              <c:showSerName val="0"/>
              <c:showPercent val="0"/>
              <c:showBubbleSize val="0"/>
              <c:extLst xmlns:c16r2="http://schemas.microsoft.com/office/drawing/2015/06/chart">
                <c:ext xmlns:c15="http://schemas.microsoft.com/office/drawing/2012/chart" uri="{CE6537A1-D6FC-4f65-9D91-7224C49458BB}">
                  <c15:dlblFieldTable>
                    <c15:dlblFTEntry>
                      <c15:txfldGUID>{19F64DCA-8D5C-4F09-B35C-F6031172F7F3}</c15:txfldGUID>
                      <c15:f>Sheet1!$J$12</c15:f>
                      <c15:dlblFieldTableCache>
                        <c:ptCount val="1"/>
                      </c15:dlblFieldTableCache>
                    </c15:dlblFTEntry>
                  </c15:dlblFieldTable>
                  <c15:showDataLabelsRange val="0"/>
                </c:ext>
                <c:ext xmlns:c16="http://schemas.microsoft.com/office/drawing/2014/chart" uri="{C3380CC4-5D6E-409C-BE32-E72D297353CC}">
                  <c16:uniqueId val="{00000035-816B-3643-B05A-7EB86FC20AB5}"/>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Sheet1!$I$3:$I$12</c:f>
              <c:numCache>
                <c:formatCode>General</c:formatCode>
                <c:ptCount val="10"/>
              </c:numCache>
            </c:numRef>
          </c:xVal>
          <c:yVal>
            <c:numRef>
              <c:f>Sheet1!$C$3:$C$12</c:f>
              <c:numCache>
                <c:formatCode>General</c:formatCode>
                <c:ptCount val="10"/>
                <c:pt idx="0">
                  <c:v>1</c:v>
                </c:pt>
                <c:pt idx="1">
                  <c:v>2</c:v>
                </c:pt>
                <c:pt idx="2">
                  <c:v>3</c:v>
                </c:pt>
                <c:pt idx="3">
                  <c:v>4</c:v>
                </c:pt>
                <c:pt idx="4">
                  <c:v>5</c:v>
                </c:pt>
                <c:pt idx="5">
                  <c:v>6</c:v>
                </c:pt>
                <c:pt idx="6">
                  <c:v>7</c:v>
                </c:pt>
                <c:pt idx="7">
                  <c:v>8</c:v>
                </c:pt>
                <c:pt idx="8">
                  <c:v>9</c:v>
                </c:pt>
                <c:pt idx="9">
                  <c:v>10</c:v>
                </c:pt>
              </c:numCache>
            </c:numRef>
          </c:yVal>
          <c:smooth val="0"/>
          <c:extLst xmlns:c16r2="http://schemas.microsoft.com/office/drawing/2015/06/chart">
            <c:ext xmlns:c16="http://schemas.microsoft.com/office/drawing/2014/chart" uri="{C3380CC4-5D6E-409C-BE32-E72D297353CC}">
              <c16:uniqueId val="{00000036-816B-3643-B05A-7EB86FC20AB5}"/>
            </c:ext>
          </c:extLst>
        </c:ser>
        <c:dLbls>
          <c:showLegendKey val="0"/>
          <c:showVal val="0"/>
          <c:showCatName val="0"/>
          <c:showSerName val="0"/>
          <c:showPercent val="0"/>
          <c:showBubbleSize val="0"/>
        </c:dLbls>
        <c:axId val="267373952"/>
        <c:axId val="267469952"/>
      </c:scatterChart>
      <c:valAx>
        <c:axId val="267373952"/>
        <c:scaling>
          <c:logBase val="5"/>
          <c:orientation val="minMax"/>
          <c:max val="3"/>
          <c:min val="0.2"/>
        </c:scaling>
        <c:delete val="0"/>
        <c:axPos val="b"/>
        <c:numFmt formatCode="0.0" sourceLinked="0"/>
        <c:majorTickMark val="out"/>
        <c:minorTickMark val="none"/>
        <c:tickLblPos val="none"/>
        <c:spPr>
          <a:ln w="12700">
            <a:solidFill>
              <a:schemeClr val="tx1"/>
            </a:solidFill>
          </a:ln>
        </c:spPr>
        <c:txPr>
          <a:bodyPr/>
          <a:lstStyle/>
          <a:p>
            <a:pPr>
              <a:defRPr>
                <a:latin typeface="Arial" panose="020B0604020202020204" pitchFamily="34" charset="0"/>
                <a:cs typeface="Arial" panose="020B0604020202020204" pitchFamily="34" charset="0"/>
              </a:defRPr>
            </a:pPr>
            <a:endParaRPr lang="el-GR"/>
          </a:p>
        </c:txPr>
        <c:crossAx val="267469952"/>
        <c:crosses val="autoZero"/>
        <c:crossBetween val="midCat"/>
        <c:majorUnit val="0.5"/>
      </c:valAx>
      <c:valAx>
        <c:axId val="267469952"/>
        <c:scaling>
          <c:orientation val="minMax"/>
          <c:max val="12"/>
          <c:min val="0"/>
        </c:scaling>
        <c:delete val="0"/>
        <c:axPos val="l"/>
        <c:numFmt formatCode="General" sourceLinked="1"/>
        <c:majorTickMark val="none"/>
        <c:minorTickMark val="none"/>
        <c:tickLblPos val="none"/>
        <c:spPr>
          <a:ln w="12700">
            <a:solidFill>
              <a:schemeClr val="tx1"/>
            </a:solidFill>
          </a:ln>
        </c:spPr>
        <c:crossAx val="267373952"/>
        <c:crossesAt val="1"/>
        <c:crossBetween val="midCat"/>
      </c:valAx>
    </c:plotArea>
    <c:plotVisOnly val="1"/>
    <c:dispBlanksAs val="gap"/>
    <c:showDLblsOverMax val="0"/>
  </c:chart>
  <c:spPr>
    <a:ln>
      <a:noFill/>
    </a:ln>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1990</c:v>
                </c:pt>
              </c:strCache>
            </c:strRef>
          </c:tx>
          <c:spPr>
            <a:solidFill>
              <a:schemeClr val="accent1"/>
            </a:solidFill>
            <a:ln>
              <a:noFill/>
            </a:ln>
            <a:effectLst/>
          </c:spPr>
          <c:invertIfNegative val="0"/>
          <c:errBars>
            <c:errBarType val="both"/>
            <c:errValType val="cust"/>
            <c:noEndCap val="0"/>
            <c:plus>
              <c:numRef>
                <c:f>Sheet1!$C$2:$C$6</c:f>
                <c:numCache>
                  <c:formatCode>General</c:formatCode>
                  <c:ptCount val="5"/>
                  <c:pt idx="0">
                    <c:v>1.2</c:v>
                  </c:pt>
                  <c:pt idx="1">
                    <c:v>0.4</c:v>
                  </c:pt>
                  <c:pt idx="2">
                    <c:v>0.8</c:v>
                  </c:pt>
                  <c:pt idx="3">
                    <c:v>0.4</c:v>
                  </c:pt>
                  <c:pt idx="4">
                    <c:v>0.8</c:v>
                  </c:pt>
                </c:numCache>
              </c:numRef>
            </c:plus>
            <c:minus>
              <c:numRef>
                <c:f>Sheet1!$D$2:$D$6</c:f>
                <c:numCache>
                  <c:formatCode>General</c:formatCode>
                  <c:ptCount val="5"/>
                  <c:pt idx="0">
                    <c:v>0.7</c:v>
                  </c:pt>
                  <c:pt idx="1">
                    <c:v>0.2</c:v>
                  </c:pt>
                  <c:pt idx="2">
                    <c:v>0.8</c:v>
                  </c:pt>
                  <c:pt idx="3">
                    <c:v>0.4</c:v>
                  </c:pt>
                  <c:pt idx="4">
                    <c:v>0.7</c:v>
                  </c:pt>
                </c:numCache>
              </c:numRef>
            </c:minus>
            <c:spPr>
              <a:noFill/>
              <a:ln w="9525" cap="flat" cmpd="sng" algn="ctr">
                <a:solidFill>
                  <a:srgbClr val="000000"/>
                </a:solidFill>
                <a:round/>
              </a:ln>
              <a:effectLst/>
            </c:spPr>
          </c:errBars>
          <c:cat>
            <c:strRef>
              <c:f>Sheet1!$A$2:$A$6</c:f>
              <c:strCache>
                <c:ptCount val="5"/>
                <c:pt idx="0">
                  <c:v>CKD total</c:v>
                </c:pt>
                <c:pt idx="1">
                  <c:v>CKD due to diabetes</c:v>
                </c:pt>
                <c:pt idx="2">
                  <c:v>CKD due to hypertension</c:v>
                </c:pt>
                <c:pt idx="3">
                  <c:v>CKD due to glomerulonephitis</c:v>
                </c:pt>
                <c:pt idx="4">
                  <c:v>CKD due to other causes</c:v>
                </c:pt>
              </c:strCache>
            </c:strRef>
          </c:cat>
          <c:val>
            <c:numRef>
              <c:f>Sheet1!$B$2:$B$6</c:f>
              <c:numCache>
                <c:formatCode>General</c:formatCode>
                <c:ptCount val="5"/>
                <c:pt idx="0">
                  <c:v>11.6</c:v>
                </c:pt>
                <c:pt idx="1">
                  <c:v>1.4</c:v>
                </c:pt>
                <c:pt idx="2">
                  <c:v>3.6</c:v>
                </c:pt>
                <c:pt idx="3">
                  <c:v>2.5</c:v>
                </c:pt>
                <c:pt idx="4">
                  <c:v>4.0999999999999996</c:v>
                </c:pt>
              </c:numCache>
            </c:numRef>
          </c:val>
          <c:extLst xmlns:c16r2="http://schemas.microsoft.com/office/drawing/2015/06/chart">
            <c:ext xmlns:c16="http://schemas.microsoft.com/office/drawing/2014/chart" uri="{C3380CC4-5D6E-409C-BE32-E72D297353CC}">
              <c16:uniqueId val="{00000000-A063-4E56-8DE5-62DD4B678A22}"/>
            </c:ext>
          </c:extLst>
        </c:ser>
        <c:ser>
          <c:idx val="1"/>
          <c:order val="1"/>
          <c:tx>
            <c:strRef>
              <c:f>Sheet1!$E$1</c:f>
              <c:strCache>
                <c:ptCount val="1"/>
                <c:pt idx="0">
                  <c:v>2013</c:v>
                </c:pt>
              </c:strCache>
            </c:strRef>
          </c:tx>
          <c:spPr>
            <a:solidFill>
              <a:schemeClr val="accent2"/>
            </a:solidFill>
            <a:ln>
              <a:noFill/>
            </a:ln>
            <a:effectLst/>
          </c:spPr>
          <c:invertIfNegative val="0"/>
          <c:errBars>
            <c:errBarType val="both"/>
            <c:errValType val="cust"/>
            <c:noEndCap val="0"/>
            <c:plus>
              <c:numRef>
                <c:f>Sheet1!$F$2:$F$6</c:f>
                <c:numCache>
                  <c:formatCode>General</c:formatCode>
                  <c:ptCount val="5"/>
                  <c:pt idx="0">
                    <c:v>2.2999999999999998</c:v>
                  </c:pt>
                  <c:pt idx="1">
                    <c:v>0.6</c:v>
                  </c:pt>
                  <c:pt idx="2">
                    <c:v>1.3</c:v>
                  </c:pt>
                  <c:pt idx="3">
                    <c:v>0.3</c:v>
                  </c:pt>
                  <c:pt idx="4">
                    <c:v>1.6</c:v>
                  </c:pt>
                </c:numCache>
              </c:numRef>
            </c:plus>
            <c:minus>
              <c:numRef>
                <c:f>Sheet1!$G$2:$G$6</c:f>
                <c:numCache>
                  <c:formatCode>General</c:formatCode>
                  <c:ptCount val="5"/>
                  <c:pt idx="0">
                    <c:v>1.3</c:v>
                  </c:pt>
                  <c:pt idx="1">
                    <c:v>0.6</c:v>
                  </c:pt>
                  <c:pt idx="2">
                    <c:v>1</c:v>
                  </c:pt>
                  <c:pt idx="3">
                    <c:v>0.5</c:v>
                  </c:pt>
                  <c:pt idx="4">
                    <c:v>1</c:v>
                  </c:pt>
                </c:numCache>
              </c:numRef>
            </c:minus>
            <c:spPr>
              <a:noFill/>
              <a:ln w="9525" cap="flat" cmpd="sng" algn="ctr">
                <a:solidFill>
                  <a:srgbClr val="000000"/>
                </a:solidFill>
                <a:round/>
              </a:ln>
              <a:effectLst/>
            </c:spPr>
          </c:errBars>
          <c:cat>
            <c:strRef>
              <c:f>Sheet1!$A$2:$A$6</c:f>
              <c:strCache>
                <c:ptCount val="5"/>
                <c:pt idx="0">
                  <c:v>CKD total</c:v>
                </c:pt>
                <c:pt idx="1">
                  <c:v>CKD due to diabetes</c:v>
                </c:pt>
                <c:pt idx="2">
                  <c:v>CKD due to hypertension</c:v>
                </c:pt>
                <c:pt idx="3">
                  <c:v>CKD due to glomerulonephitis</c:v>
                </c:pt>
                <c:pt idx="4">
                  <c:v>CKD due to other causes</c:v>
                </c:pt>
              </c:strCache>
            </c:strRef>
          </c:cat>
          <c:val>
            <c:numRef>
              <c:f>Sheet1!$E$2:$E$6</c:f>
              <c:numCache>
                <c:formatCode>General</c:formatCode>
                <c:ptCount val="5"/>
                <c:pt idx="0">
                  <c:v>15.8</c:v>
                </c:pt>
                <c:pt idx="1">
                  <c:v>2.9</c:v>
                </c:pt>
                <c:pt idx="2">
                  <c:v>4.5999999999999996</c:v>
                </c:pt>
                <c:pt idx="3">
                  <c:v>1.8</c:v>
                </c:pt>
                <c:pt idx="4">
                  <c:v>6.5</c:v>
                </c:pt>
              </c:numCache>
            </c:numRef>
          </c:val>
          <c:extLst xmlns:c16r2="http://schemas.microsoft.com/office/drawing/2015/06/chart">
            <c:ext xmlns:c16="http://schemas.microsoft.com/office/drawing/2014/chart" uri="{C3380CC4-5D6E-409C-BE32-E72D297353CC}">
              <c16:uniqueId val="{00000001-A063-4E56-8DE5-62DD4B678A22}"/>
            </c:ext>
          </c:extLst>
        </c:ser>
        <c:dLbls>
          <c:showLegendKey val="0"/>
          <c:showVal val="0"/>
          <c:showCatName val="0"/>
          <c:showSerName val="0"/>
          <c:showPercent val="0"/>
          <c:showBubbleSize val="0"/>
        </c:dLbls>
        <c:gapWidth val="219"/>
        <c:overlap val="-27"/>
        <c:axId val="405771392"/>
        <c:axId val="405772928"/>
      </c:barChart>
      <c:catAx>
        <c:axId val="405771392"/>
        <c:scaling>
          <c:orientation val="minMax"/>
        </c:scaling>
        <c:delete val="0"/>
        <c:axPos val="b"/>
        <c:numFmt formatCode="General" sourceLinked="1"/>
        <c:majorTickMark val="out"/>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crossAx val="405772928"/>
        <c:crosses val="autoZero"/>
        <c:auto val="1"/>
        <c:lblAlgn val="ctr"/>
        <c:lblOffset val="100"/>
        <c:noMultiLvlLbl val="0"/>
      </c:catAx>
      <c:valAx>
        <c:axId val="405772928"/>
        <c:scaling>
          <c:orientation val="minMax"/>
        </c:scaling>
        <c:delete val="0"/>
        <c:axPos val="l"/>
        <c:numFmt formatCode="General" sourceLinked="1"/>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197"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crossAx val="405771392"/>
        <c:crosses val="autoZero"/>
        <c:crossBetween val="between"/>
      </c:valAx>
      <c:spPr>
        <a:noFill/>
        <a:ln>
          <a:noFill/>
        </a:ln>
        <a:effectLst/>
      </c:spPr>
    </c:plotArea>
    <c:legend>
      <c:legendPos val="r"/>
      <c:layout>
        <c:manualLayout>
          <c:xMode val="edge"/>
          <c:yMode val="edge"/>
          <c:x val="0.8305158772285065"/>
          <c:y val="3.8510202239554855E-2"/>
          <c:w val="7.5265975129736554E-2"/>
          <c:h val="0.11204313211365377"/>
        </c:manualLayout>
      </c:layout>
      <c:overlay val="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Arial" panose="020B0604020202020204" pitchFamily="34" charset="0"/>
              <a:ea typeface="+mn-ea"/>
              <a:cs typeface="Arial" panose="020B0604020202020204" pitchFamily="34" charset="0"/>
            </a:defRPr>
          </a:pPr>
          <a:endParaRPr lang="el-GR"/>
        </a:p>
      </c:txPr>
    </c:legend>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l-GR"/>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20350546720341345"/>
          <c:y val="9.8643725677608929E-2"/>
          <c:w val="0.77273147885122218"/>
          <c:h val="0.8195632296199441"/>
        </c:manualLayout>
      </c:layout>
      <c:barChart>
        <c:barDir val="col"/>
        <c:grouping val="clustered"/>
        <c:varyColors val="0"/>
        <c:ser>
          <c:idx val="0"/>
          <c:order val="0"/>
          <c:tx>
            <c:strRef>
              <c:f>Sheet1!$B$1</c:f>
              <c:strCache>
                <c:ptCount val="1"/>
                <c:pt idx="0">
                  <c:v>2016</c:v>
                </c:pt>
              </c:strCache>
            </c:strRef>
          </c:tx>
          <c:spPr>
            <a:solidFill>
              <a:schemeClr val="accent1"/>
            </a:solidFill>
            <a:ln>
              <a:noFill/>
            </a:ln>
            <a:effectLst/>
          </c:spPr>
          <c:invertIfNegative val="0"/>
          <c:cat>
            <c:strRef>
              <c:f>Sheet1!$A$2</c:f>
              <c:strCache>
                <c:ptCount val="1"/>
                <c:pt idx="0">
                  <c:v>Deaths (millions) </c:v>
                </c:pt>
              </c:strCache>
            </c:strRef>
          </c:cat>
          <c:val>
            <c:numRef>
              <c:f>Sheet1!$B$2</c:f>
              <c:numCache>
                <c:formatCode>General</c:formatCode>
                <c:ptCount val="1"/>
                <c:pt idx="0">
                  <c:v>1.1865600000000001</c:v>
                </c:pt>
              </c:numCache>
            </c:numRef>
          </c:val>
          <c:extLst xmlns:c16r2="http://schemas.microsoft.com/office/drawing/2015/06/chart">
            <c:ext xmlns:c16="http://schemas.microsoft.com/office/drawing/2014/chart" uri="{C3380CC4-5D6E-409C-BE32-E72D297353CC}">
              <c16:uniqueId val="{00000000-6E76-4220-AC3D-D818867422D2}"/>
            </c:ext>
          </c:extLst>
        </c:ser>
        <c:ser>
          <c:idx val="1"/>
          <c:order val="1"/>
          <c:tx>
            <c:strRef>
              <c:f>Sheet1!$C$1</c:f>
              <c:strCache>
                <c:ptCount val="1"/>
                <c:pt idx="0">
                  <c:v>2040 forecast</c:v>
                </c:pt>
              </c:strCache>
            </c:strRef>
          </c:tx>
          <c:spPr>
            <a:solidFill>
              <a:schemeClr val="accent2"/>
            </a:solidFill>
            <a:ln>
              <a:noFill/>
            </a:ln>
            <a:effectLst/>
          </c:spPr>
          <c:invertIfNegative val="0"/>
          <c:cat>
            <c:strRef>
              <c:f>Sheet1!$A$2</c:f>
              <c:strCache>
                <c:ptCount val="1"/>
                <c:pt idx="0">
                  <c:v>Deaths (millions) </c:v>
                </c:pt>
              </c:strCache>
            </c:strRef>
          </c:cat>
          <c:val>
            <c:numRef>
              <c:f>Sheet1!$C$2</c:f>
              <c:numCache>
                <c:formatCode>General</c:formatCode>
                <c:ptCount val="1"/>
                <c:pt idx="0">
                  <c:v>3.0879099999999999</c:v>
                </c:pt>
              </c:numCache>
            </c:numRef>
          </c:val>
          <c:extLst xmlns:c16r2="http://schemas.microsoft.com/office/drawing/2015/06/chart">
            <c:ext xmlns:c16="http://schemas.microsoft.com/office/drawing/2014/chart" uri="{C3380CC4-5D6E-409C-BE32-E72D297353CC}">
              <c16:uniqueId val="{00000001-6E76-4220-AC3D-D818867422D2}"/>
            </c:ext>
          </c:extLst>
        </c:ser>
        <c:dLbls>
          <c:showLegendKey val="0"/>
          <c:showVal val="0"/>
          <c:showCatName val="0"/>
          <c:showSerName val="0"/>
          <c:showPercent val="0"/>
          <c:showBubbleSize val="0"/>
        </c:dLbls>
        <c:gapWidth val="219"/>
        <c:overlap val="-27"/>
        <c:axId val="405377792"/>
        <c:axId val="405379712"/>
      </c:barChart>
      <c:catAx>
        <c:axId val="405377792"/>
        <c:scaling>
          <c:orientation val="minMax"/>
        </c:scaling>
        <c:delete val="1"/>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GB" sz="1400" dirty="0">
                    <a:solidFill>
                      <a:schemeClr val="tx1"/>
                    </a:solidFill>
                  </a:rPr>
                  <a:t>2016                  2040                </a:t>
                </a:r>
              </a:p>
            </c:rich>
          </c:tx>
          <c:layout>
            <c:manualLayout>
              <c:xMode val="edge"/>
              <c:yMode val="edge"/>
              <c:x val="0.44527319347208327"/>
              <c:y val="0.92539206876164981"/>
            </c:manualLayout>
          </c:layout>
          <c:overlay val="0"/>
          <c:spPr>
            <a:noFill/>
            <a:ln>
              <a:noFill/>
            </a:ln>
            <a:effectLst/>
          </c:spPr>
        </c:title>
        <c:numFmt formatCode="General" sourceLinked="1"/>
        <c:majorTickMark val="none"/>
        <c:minorTickMark val="none"/>
        <c:tickLblPos val="nextTo"/>
        <c:crossAx val="405379712"/>
        <c:crosses val="autoZero"/>
        <c:auto val="1"/>
        <c:lblAlgn val="ctr"/>
        <c:lblOffset val="100"/>
        <c:noMultiLvlLbl val="0"/>
      </c:catAx>
      <c:valAx>
        <c:axId val="405379712"/>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l-GR"/>
          </a:p>
        </c:txPr>
        <c:crossAx val="405377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l-G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6">
  <a:schemeClr val="accent3"/>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0.31263</cdr:x>
      <cdr:y>0.71347</cdr:y>
    </cdr:from>
    <cdr:to>
      <cdr:x>0.49144</cdr:x>
      <cdr:y>0.76891</cdr:y>
    </cdr:to>
    <cdr:sp macro="" textlink="">
      <cdr:nvSpPr>
        <cdr:cNvPr id="4" name="TextBox 1">
          <a:extLst xmlns:a="http://schemas.openxmlformats.org/drawingml/2006/main">
            <a:ext uri="{FF2B5EF4-FFF2-40B4-BE49-F238E27FC236}">
              <a16:creationId xmlns="" xmlns:a16="http://schemas.microsoft.com/office/drawing/2014/main" id="{F2CB0D68-1BBA-4301-B900-60392DF18519}"/>
            </a:ext>
          </a:extLst>
        </cdr:cNvPr>
        <cdr:cNvSpPr txBox="1"/>
      </cdr:nvSpPr>
      <cdr:spPr>
        <a:xfrm xmlns:a="http://schemas.openxmlformats.org/drawingml/2006/main">
          <a:off x="1322269" y="2671017"/>
          <a:ext cx="756282" cy="207550"/>
        </a:xfrm>
        <a:prstGeom xmlns:a="http://schemas.openxmlformats.org/drawingml/2006/main" prst="rect">
          <a:avLst/>
        </a:prstGeom>
        <a:ln xmlns:a="http://schemas.openxmlformats.org/drawingml/2006/main" w="19050">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b="1" dirty="0">
              <a:solidFill>
                <a:schemeClr val="bg1"/>
              </a:solidFill>
            </a:rPr>
            <a:t>36%</a:t>
          </a:r>
        </a:p>
      </cdr:txBody>
    </cdr:sp>
  </cdr:relSizeAnchor>
  <cdr:relSizeAnchor xmlns:cdr="http://schemas.openxmlformats.org/drawingml/2006/chartDrawing">
    <cdr:from>
      <cdr:x>0</cdr:x>
      <cdr:y>0</cdr:y>
    </cdr:from>
    <cdr:to>
      <cdr:x>1</cdr:x>
      <cdr:y>0.06785</cdr:y>
    </cdr:to>
    <cdr:sp macro="" textlink="">
      <cdr:nvSpPr>
        <cdr:cNvPr id="2" name="TextBox 1">
          <a:extLst xmlns:a="http://schemas.openxmlformats.org/drawingml/2006/main">
            <a:ext uri="{FF2B5EF4-FFF2-40B4-BE49-F238E27FC236}">
              <a16:creationId xmlns="" xmlns:a16="http://schemas.microsoft.com/office/drawing/2014/main" id="{96B21EF7-6698-4160-8341-B9BF4454E7C9}"/>
            </a:ext>
          </a:extLst>
        </cdr:cNvPr>
        <cdr:cNvSpPr txBox="1"/>
      </cdr:nvSpPr>
      <cdr:spPr>
        <a:xfrm xmlns:a="http://schemas.openxmlformats.org/drawingml/2006/main">
          <a:off x="-2032000" y="0"/>
          <a:ext cx="8128000" cy="36766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endParaRPr lang="en-US" sz="1600" b="1" dirty="0">
            <a:solidFill>
              <a:schemeClr val="accent1"/>
            </a:solidFill>
          </a:endParaRPr>
        </a:p>
      </cdr:txBody>
    </cdr:sp>
  </cdr:relSizeAnchor>
  <cdr:relSizeAnchor xmlns:cdr="http://schemas.openxmlformats.org/drawingml/2006/chartDrawing">
    <cdr:from>
      <cdr:x>0.48933</cdr:x>
      <cdr:y>0.22214</cdr:y>
    </cdr:from>
    <cdr:to>
      <cdr:x>0.6731</cdr:x>
      <cdr:y>0.29434</cdr:y>
    </cdr:to>
    <cdr:sp macro="" textlink="">
      <cdr:nvSpPr>
        <cdr:cNvPr id="5" name="TextBox 1">
          <a:extLst xmlns:a="http://schemas.openxmlformats.org/drawingml/2006/main">
            <a:ext uri="{FF2B5EF4-FFF2-40B4-BE49-F238E27FC236}">
              <a16:creationId xmlns="" xmlns:a16="http://schemas.microsoft.com/office/drawing/2014/main" id="{F2CB0D68-1BBA-4301-B900-60392DF18519}"/>
            </a:ext>
          </a:extLst>
        </cdr:cNvPr>
        <cdr:cNvSpPr txBox="1"/>
      </cdr:nvSpPr>
      <cdr:spPr>
        <a:xfrm xmlns:a="http://schemas.openxmlformats.org/drawingml/2006/main">
          <a:off x="1862660" y="748459"/>
          <a:ext cx="699562" cy="243265"/>
        </a:xfrm>
        <a:prstGeom xmlns:a="http://schemas.openxmlformats.org/drawingml/2006/main" prst="rect">
          <a:avLst/>
        </a:prstGeom>
        <a:ln xmlns:a="http://schemas.openxmlformats.org/drawingml/2006/main" w="19050">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b="1" dirty="0">
              <a:solidFill>
                <a:schemeClr val="bg1"/>
              </a:solidFill>
            </a:rPr>
            <a:t>10%</a:t>
          </a:r>
        </a:p>
      </cdr:txBody>
    </cdr:sp>
  </cdr:relSizeAnchor>
  <cdr:relSizeAnchor xmlns:cdr="http://schemas.openxmlformats.org/drawingml/2006/chartDrawing">
    <cdr:from>
      <cdr:x>0.61586</cdr:x>
      <cdr:y>0.34378</cdr:y>
    </cdr:from>
    <cdr:to>
      <cdr:x>0.81573</cdr:x>
      <cdr:y>0.40742</cdr:y>
    </cdr:to>
    <cdr:sp macro="" textlink="">
      <cdr:nvSpPr>
        <cdr:cNvPr id="8" name="TextBox 1">
          <a:extLst xmlns:a="http://schemas.openxmlformats.org/drawingml/2006/main">
            <a:ext uri="{FF2B5EF4-FFF2-40B4-BE49-F238E27FC236}">
              <a16:creationId xmlns="" xmlns:a16="http://schemas.microsoft.com/office/drawing/2014/main" id="{D09C3FE3-37C8-46C2-9F31-797020BDA38F}"/>
            </a:ext>
          </a:extLst>
        </cdr:cNvPr>
        <cdr:cNvSpPr txBox="1"/>
      </cdr:nvSpPr>
      <cdr:spPr>
        <a:xfrm xmlns:a="http://schemas.openxmlformats.org/drawingml/2006/main">
          <a:off x="2344322" y="1158308"/>
          <a:ext cx="760825" cy="214415"/>
        </a:xfrm>
        <a:prstGeom xmlns:a="http://schemas.openxmlformats.org/drawingml/2006/main" prst="rect">
          <a:avLst/>
        </a:prstGeom>
        <a:ln xmlns:a="http://schemas.openxmlformats.org/drawingml/2006/main" w="19050">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b="1" dirty="0">
              <a:solidFill>
                <a:schemeClr val="bg1"/>
              </a:solidFill>
            </a:rPr>
            <a:t>14%</a:t>
          </a:r>
        </a:p>
      </cdr:txBody>
    </cdr:sp>
  </cdr:relSizeAnchor>
  <cdr:relSizeAnchor xmlns:cdr="http://schemas.openxmlformats.org/drawingml/2006/chartDrawing">
    <cdr:from>
      <cdr:x>0.63023</cdr:x>
      <cdr:y>0.59764</cdr:y>
    </cdr:from>
    <cdr:to>
      <cdr:x>0.79287</cdr:x>
      <cdr:y>0.64713</cdr:y>
    </cdr:to>
    <cdr:sp macro="" textlink="">
      <cdr:nvSpPr>
        <cdr:cNvPr id="10" name="TextBox 1">
          <a:extLst xmlns:a="http://schemas.openxmlformats.org/drawingml/2006/main">
            <a:ext uri="{FF2B5EF4-FFF2-40B4-BE49-F238E27FC236}">
              <a16:creationId xmlns="" xmlns:a16="http://schemas.microsoft.com/office/drawing/2014/main" id="{B643CBB8-8CB4-45DC-B26A-C39379649AC0}"/>
            </a:ext>
          </a:extLst>
        </cdr:cNvPr>
        <cdr:cNvSpPr txBox="1"/>
      </cdr:nvSpPr>
      <cdr:spPr>
        <a:xfrm xmlns:a="http://schemas.openxmlformats.org/drawingml/2006/main">
          <a:off x="2399021" y="2013636"/>
          <a:ext cx="619101" cy="166748"/>
        </a:xfrm>
        <a:prstGeom xmlns:a="http://schemas.openxmlformats.org/drawingml/2006/main" prst="rect">
          <a:avLst/>
        </a:prstGeom>
        <a:ln xmlns:a="http://schemas.openxmlformats.org/drawingml/2006/main" w="19050">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b="1" dirty="0">
              <a:solidFill>
                <a:schemeClr val="bg1"/>
              </a:solidFill>
            </a:rPr>
            <a:t>16%</a:t>
          </a:r>
        </a:p>
      </cdr:txBody>
    </cdr:sp>
  </cdr:relSizeAnchor>
  <cdr:relSizeAnchor xmlns:cdr="http://schemas.openxmlformats.org/drawingml/2006/chartDrawing">
    <cdr:from>
      <cdr:x>0.30898</cdr:x>
      <cdr:y>0.51836</cdr:y>
    </cdr:from>
    <cdr:to>
      <cdr:x>0.42617</cdr:x>
      <cdr:y>0.56582</cdr:y>
    </cdr:to>
    <cdr:sp macro="" textlink="">
      <cdr:nvSpPr>
        <cdr:cNvPr id="11" name="TextBox 10">
          <a:extLst xmlns:a="http://schemas.openxmlformats.org/drawingml/2006/main">
            <a:ext uri="{FF2B5EF4-FFF2-40B4-BE49-F238E27FC236}">
              <a16:creationId xmlns="" xmlns:a16="http://schemas.microsoft.com/office/drawing/2014/main" id="{1921D09B-6FD7-46A1-8498-0AA3659583F2}"/>
            </a:ext>
          </a:extLst>
        </cdr:cNvPr>
        <cdr:cNvSpPr txBox="1"/>
      </cdr:nvSpPr>
      <cdr:spPr>
        <a:xfrm xmlns:a="http://schemas.openxmlformats.org/drawingml/2006/main">
          <a:off x="2511425" y="2808817"/>
          <a:ext cx="952500" cy="25717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0.26584</cdr:x>
      <cdr:y>0.30045</cdr:y>
    </cdr:from>
    <cdr:to>
      <cdr:x>0.44465</cdr:x>
      <cdr:y>0.35589</cdr:y>
    </cdr:to>
    <cdr:sp macro="" textlink="">
      <cdr:nvSpPr>
        <cdr:cNvPr id="9" name="TextBox 1">
          <a:extLst xmlns:a="http://schemas.openxmlformats.org/drawingml/2006/main">
            <a:ext uri="{FF2B5EF4-FFF2-40B4-BE49-F238E27FC236}">
              <a16:creationId xmlns="" xmlns:a16="http://schemas.microsoft.com/office/drawing/2014/main" id="{0A78D41F-4033-4A32-A83B-274FCE1460CE}"/>
            </a:ext>
          </a:extLst>
        </cdr:cNvPr>
        <cdr:cNvSpPr txBox="1"/>
      </cdr:nvSpPr>
      <cdr:spPr>
        <a:xfrm xmlns:a="http://schemas.openxmlformats.org/drawingml/2006/main">
          <a:off x="1011924" y="1012313"/>
          <a:ext cx="680654" cy="186795"/>
        </a:xfrm>
        <a:prstGeom xmlns:a="http://schemas.openxmlformats.org/drawingml/2006/main" prst="rect">
          <a:avLst/>
        </a:prstGeom>
        <a:ln xmlns:a="http://schemas.openxmlformats.org/drawingml/2006/main" w="19050">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b="1" dirty="0">
              <a:solidFill>
                <a:schemeClr val="bg1"/>
              </a:solidFill>
            </a:rPr>
            <a:t>24%</a:t>
          </a:r>
        </a:p>
      </cdr:txBody>
    </cdr:sp>
  </cdr:relSizeAnchor>
</c:userShapes>
</file>

<file path=ppt/drawings/drawing2.xml><?xml version="1.0" encoding="utf-8"?>
<c:userShapes xmlns:c="http://schemas.openxmlformats.org/drawingml/2006/chart">
  <cdr:relSizeAnchor xmlns:cdr="http://schemas.openxmlformats.org/drawingml/2006/chartDrawing">
    <cdr:from>
      <cdr:x>0.26987</cdr:x>
      <cdr:y>0.24962</cdr:y>
    </cdr:from>
    <cdr:to>
      <cdr:x>0.42648</cdr:x>
      <cdr:y>0.32629</cdr:y>
    </cdr:to>
    <cdr:sp macro="" textlink="">
      <cdr:nvSpPr>
        <cdr:cNvPr id="2" name="TextBox 1"/>
        <cdr:cNvSpPr txBox="1"/>
      </cdr:nvSpPr>
      <cdr:spPr>
        <a:xfrm xmlns:a="http://schemas.openxmlformats.org/drawingml/2006/main">
          <a:off x="1313268" y="1002041"/>
          <a:ext cx="762111"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GB" sz="1400" dirty="0">
              <a:solidFill>
                <a:schemeClr val="bg1"/>
              </a:solidFill>
            </a:rPr>
            <a:t>16.0%</a:t>
          </a:r>
        </a:p>
      </cdr:txBody>
    </cdr:sp>
  </cdr:relSizeAnchor>
  <cdr:relSizeAnchor xmlns:cdr="http://schemas.openxmlformats.org/drawingml/2006/chartDrawing">
    <cdr:from>
      <cdr:x>0.26268</cdr:x>
      <cdr:y>0.43842</cdr:y>
    </cdr:from>
    <cdr:to>
      <cdr:x>0.44808</cdr:x>
      <cdr:y>0.51509</cdr:y>
    </cdr:to>
    <cdr:sp macro="" textlink="">
      <cdr:nvSpPr>
        <cdr:cNvPr id="3" name="TextBox 1"/>
        <cdr:cNvSpPr txBox="1"/>
      </cdr:nvSpPr>
      <cdr:spPr>
        <a:xfrm xmlns:a="http://schemas.openxmlformats.org/drawingml/2006/main">
          <a:off x="1278279" y="1759934"/>
          <a:ext cx="902212"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GB" sz="1400" dirty="0">
              <a:solidFill>
                <a:schemeClr val="bg1"/>
              </a:solidFill>
            </a:rPr>
            <a:t>16.1%</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820F313-442B-4592-8D61-1BBD85CB607E}" type="datetimeFigureOut">
              <a:rPr lang="en-US" smtClean="0"/>
              <a:t>10/19/2023</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E24877B-247C-4CDB-B827-9729DC6464F3}" type="slidenum">
              <a:rPr lang="en-US" smtClean="0"/>
              <a:t>‹#›</a:t>
            </a:fld>
            <a:endParaRPr lang="en-US"/>
          </a:p>
        </p:txBody>
      </p:sp>
    </p:spTree>
    <p:extLst>
      <p:ext uri="{BB962C8B-B14F-4D97-AF65-F5344CB8AC3E}">
        <p14:creationId xmlns:p14="http://schemas.microsoft.com/office/powerpoint/2010/main" val="33816582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874168" y="800100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74168" y="7316788"/>
            <a:ext cx="2971800" cy="458788"/>
          </a:xfrm>
          <a:prstGeom prst="rect">
            <a:avLst/>
          </a:prstGeom>
        </p:spPr>
        <p:txBody>
          <a:bodyPr vert="horz" lIns="91440" tIns="45720" rIns="91440" bIns="45720" rtlCol="0"/>
          <a:lstStyle>
            <a:lvl1pPr algn="r">
              <a:defRPr sz="1200"/>
            </a:lvl1pPr>
          </a:lstStyle>
          <a:p>
            <a:fld id="{58087141-04D6-47C7-9B30-CFBA82E50253}" type="datetimeFigureOut">
              <a:rPr lang="en-US" smtClean="0"/>
              <a:t>10/19/2023</a:t>
            </a:fld>
            <a:endParaRPr lang="en-US"/>
          </a:p>
        </p:txBody>
      </p:sp>
      <p:sp>
        <p:nvSpPr>
          <p:cNvPr id="4" name="Slide Image Placeholder 3"/>
          <p:cNvSpPr>
            <a:spLocks noGrp="1" noRot="1" noChangeAspect="1"/>
          </p:cNvSpPr>
          <p:nvPr>
            <p:ph type="sldImg" idx="2"/>
          </p:nvPr>
        </p:nvSpPr>
        <p:spPr>
          <a:xfrm>
            <a:off x="685800" y="2286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342900" y="3543300"/>
            <a:ext cx="6210300" cy="511302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3874168" y="8685212"/>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6376737" y="8685213"/>
            <a:ext cx="479676" cy="458787"/>
          </a:xfrm>
          <a:prstGeom prst="rect">
            <a:avLst/>
          </a:prstGeom>
        </p:spPr>
        <p:txBody>
          <a:bodyPr vert="horz" lIns="91440" tIns="45720" rIns="91440" bIns="45720" rtlCol="0" anchor="b"/>
          <a:lstStyle>
            <a:lvl1pPr algn="r">
              <a:defRPr sz="1000"/>
            </a:lvl1pPr>
          </a:lstStyle>
          <a:p>
            <a:fld id="{50487F27-F4AC-478C-A07B-A71CA0B86259}" type="slidenum">
              <a:rPr lang="en-US" smtClean="0"/>
              <a:pPr/>
              <a:t>‹#›</a:t>
            </a:fld>
            <a:endParaRPr lang="en-US"/>
          </a:p>
        </p:txBody>
      </p:sp>
      <p:sp>
        <p:nvSpPr>
          <p:cNvPr id="8" name="TextBox 7"/>
          <p:cNvSpPr txBox="1"/>
          <p:nvPr/>
        </p:nvSpPr>
        <p:spPr>
          <a:xfrm>
            <a:off x="685800" y="8671592"/>
            <a:ext cx="5494159" cy="430887"/>
          </a:xfrm>
          <a:prstGeom prst="rect">
            <a:avLst/>
          </a:prstGeom>
          <a:noFill/>
        </p:spPr>
        <p:txBody>
          <a:bodyPr wrap="square" rtlCol="0">
            <a:spAutoFit/>
          </a:bodyPr>
          <a:lstStyle/>
          <a:p>
            <a:pPr algn="ctr"/>
            <a:r>
              <a:rPr lang="en-US" sz="1100" b="1" dirty="0">
                <a:latin typeface="Arial" pitchFamily="34" charset="0"/>
                <a:cs typeface="Arial" pitchFamily="34" charset="0"/>
              </a:rPr>
              <a:t>Speaker notes are for internal use only </a:t>
            </a:r>
            <a:br>
              <a:rPr lang="en-US" sz="1100" b="1" dirty="0">
                <a:latin typeface="Arial" pitchFamily="34" charset="0"/>
                <a:cs typeface="Arial" pitchFamily="34" charset="0"/>
              </a:rPr>
            </a:br>
            <a:r>
              <a:rPr lang="en-US" sz="1100" b="1" dirty="0">
                <a:latin typeface="Arial" pitchFamily="34" charset="0"/>
                <a:cs typeface="Arial" pitchFamily="34" charset="0"/>
              </a:rPr>
              <a:t>and are not to be shown or disseminated outside of AstraZeneca.</a:t>
            </a:r>
          </a:p>
        </p:txBody>
      </p:sp>
    </p:spTree>
    <p:extLst>
      <p:ext uri="{BB962C8B-B14F-4D97-AF65-F5344CB8AC3E}">
        <p14:creationId xmlns:p14="http://schemas.microsoft.com/office/powerpoint/2010/main" val="485681250"/>
      </p:ext>
    </p:extLst>
  </p:cSld>
  <p:clrMap bg1="lt1" tx1="dk1" bg2="lt2" tx2="dk2" accent1="accent1" accent2="accent2" accent3="accent3" accent4="accent4" accent5="accent5" accent6="accent6" hlink="hlink" folHlink="folHlink"/>
  <p:notesStyle>
    <a:lvl1pPr marL="171450" indent="-171450" algn="l" defTabSz="914400" rtl="0" eaLnBrk="1" latinLnBrk="0" hangingPunct="1">
      <a:spcBef>
        <a:spcPts val="1000"/>
      </a:spcBef>
      <a:buClr>
        <a:schemeClr val="accent1"/>
      </a:buClr>
      <a:buSzPct val="100000"/>
      <a:buFont typeface="Arial" panose="020B0604020202020204" pitchFamily="34" charset="0"/>
      <a:buChar char="•"/>
      <a:defRPr sz="1000" b="0" kern="1200">
        <a:solidFill>
          <a:schemeClr val="tx1"/>
        </a:solidFill>
        <a:latin typeface="+mn-lt"/>
        <a:ea typeface="+mn-ea"/>
        <a:cs typeface="+mn-cs"/>
      </a:defRPr>
    </a:lvl1pPr>
    <a:lvl2pPr marL="1714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2pPr>
    <a:lvl3pPr marL="4000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3pPr>
    <a:lvl4pPr marL="6286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4pPr>
    <a:lvl5pPr marL="857250" indent="-171450" algn="l" defTabSz="914400" rtl="0" eaLnBrk="1" latinLnBrk="0" hangingPunct="1">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mod="1">
    <p:ext uri="{620B2872-D7B9-4A21-9093-7833F8D536E1}">
      <p15:sldGuideLst xmlns="" xmlns:p15="http://schemas.microsoft.com/office/powerpoint/2012/main">
        <p15:guide id="1" pos="2160" userDrawn="1">
          <p15:clr>
            <a:srgbClr val="F26B43"/>
          </p15:clr>
        </p15:guide>
        <p15:guide id="2" orient="horz" pos="2232" userDrawn="1">
          <p15:clr>
            <a:srgbClr val="F26B43"/>
          </p15:clr>
        </p15:guide>
        <p15:guide id="3" orient="horz" pos="144" userDrawn="1">
          <p15:clr>
            <a:srgbClr val="F26B43"/>
          </p15:clr>
        </p15:guide>
        <p15:guide id="4" pos="216" userDrawn="1">
          <p15:clr>
            <a:srgbClr val="F26B43"/>
          </p15:clr>
        </p15:guide>
        <p15:guide id="5" pos="4128"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3" Type="http://schemas.openxmlformats.org/officeDocument/2006/relationships/hyperlink" Target="https://www.nejm.org/doi/suppl/10.1056/NEJMoa1812389/suppl_file/nejmoa1812389_protocol.pdf" TargetMode="External"/><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Dear</a:t>
            </a:r>
            <a:r>
              <a:rPr lang="en-US" baseline="0" dirty="0" smtClean="0"/>
              <a:t> </a:t>
            </a:r>
            <a:r>
              <a:rPr lang="en-US" dirty="0" smtClean="0"/>
              <a:t>colleagues</a:t>
            </a:r>
            <a:r>
              <a:rPr lang="en-US" baseline="0" dirty="0" smtClean="0"/>
              <a:t> let me first </a:t>
            </a:r>
            <a:r>
              <a:rPr lang="en-US" dirty="0" smtClean="0"/>
              <a:t>thank the scientific committee and Astra Zeneca for kindly inviting</a:t>
            </a:r>
            <a:r>
              <a:rPr lang="en-US" baseline="0" dirty="0" smtClean="0"/>
              <a:t> me</a:t>
            </a:r>
          </a:p>
          <a:p>
            <a:pPr marL="0" indent="0">
              <a:buNone/>
            </a:pPr>
            <a:r>
              <a:rPr lang="en-US" baseline="0" dirty="0" smtClean="0"/>
              <a:t> </a:t>
            </a:r>
          </a:p>
          <a:p>
            <a:pPr marL="0" indent="0">
              <a:buNone/>
            </a:pPr>
            <a:r>
              <a:rPr lang="en-US" baseline="0" dirty="0" smtClean="0"/>
              <a:t>to talk about whether reduction of mortality in the CKD population is </a:t>
            </a:r>
            <a:r>
              <a:rPr lang="en-US" baseline="0" dirty="0" err="1" smtClean="0"/>
              <a:t>achieveable</a:t>
            </a:r>
            <a:r>
              <a:rPr lang="en-US" baseline="0" dirty="0" smtClean="0"/>
              <a:t>  </a:t>
            </a:r>
          </a:p>
          <a:p>
            <a:pPr marL="0" indent="0">
              <a:buNone/>
            </a:pPr>
            <a:r>
              <a:rPr lang="en-US" baseline="0" dirty="0" smtClean="0"/>
              <a:t> </a:t>
            </a:r>
          </a:p>
          <a:p>
            <a:pPr marL="0" indent="0">
              <a:buNone/>
            </a:pPr>
            <a:r>
              <a:rPr lang="en-US" baseline="0" dirty="0" smtClean="0"/>
              <a:t>based on the data that we currently have from new agents </a:t>
            </a:r>
          </a:p>
          <a:p>
            <a:pPr marL="0" indent="0">
              <a:buNone/>
            </a:pPr>
            <a:endParaRPr lang="en-US" baseline="0" dirty="0" smtClean="0"/>
          </a:p>
        </p:txBody>
      </p:sp>
      <p:sp>
        <p:nvSpPr>
          <p:cNvPr id="4" name="Slide Number Placeholder 3"/>
          <p:cNvSpPr>
            <a:spLocks noGrp="1"/>
          </p:cNvSpPr>
          <p:nvPr>
            <p:ph type="sldNum" sz="quarter" idx="10"/>
          </p:nvPr>
        </p:nvSpPr>
        <p:spPr/>
        <p:txBody>
          <a:bodyPr/>
          <a:lstStyle/>
          <a:p>
            <a:fld id="{50487F27-F4AC-478C-A07B-A71CA0B86259}" type="slidenum">
              <a:rPr lang="en-US" smtClean="0"/>
              <a:pPr/>
              <a:t>0</a:t>
            </a:fld>
            <a:endParaRPr lang="en-US"/>
          </a:p>
        </p:txBody>
      </p:sp>
    </p:spTree>
    <p:extLst>
      <p:ext uri="{BB962C8B-B14F-4D97-AF65-F5344CB8AC3E}">
        <p14:creationId xmlns:p14="http://schemas.microsoft.com/office/powerpoint/2010/main" val="14679188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So we understand tha</a:t>
            </a:r>
            <a:r>
              <a:rPr lang="en-US" baseline="0" dirty="0" smtClean="0"/>
              <a:t>t t</a:t>
            </a:r>
            <a:r>
              <a:rPr lang="en-US" dirty="0" smtClean="0"/>
              <a:t>he risk of cardiovascular disease in CKD,  is driven by kidney-specific risk factors </a:t>
            </a:r>
            <a:endParaRPr lang="en-US" dirty="0" smtClean="0"/>
          </a:p>
          <a:p>
            <a:pPr marL="0" indent="0">
              <a:buNone/>
            </a:pPr>
            <a:endParaRPr lang="en-US" dirty="0" smtClean="0"/>
          </a:p>
          <a:p>
            <a:pPr marL="0" indent="0">
              <a:buNone/>
            </a:pPr>
            <a:r>
              <a:rPr lang="en-US" dirty="0" smtClean="0"/>
              <a:t>in</a:t>
            </a:r>
            <a:r>
              <a:rPr lang="en-US" baseline="0" dirty="0" smtClean="0"/>
              <a:t> </a:t>
            </a:r>
            <a:r>
              <a:rPr lang="en-US" baseline="0" dirty="0" smtClean="0"/>
              <a:t>conjunction with both </a:t>
            </a:r>
            <a:r>
              <a:rPr lang="en-US" dirty="0" smtClean="0"/>
              <a:t>traditional such as hypertension and non traditional risk factors such</a:t>
            </a:r>
            <a:r>
              <a:rPr lang="en-US" baseline="0" dirty="0" smtClean="0"/>
              <a:t> as inflammation. </a:t>
            </a:r>
          </a:p>
          <a:p>
            <a:pPr marL="0" indent="0">
              <a:buNone/>
            </a:pPr>
            <a:endParaRPr lang="en-US" baseline="0" dirty="0" smtClean="0"/>
          </a:p>
          <a:p>
            <a:pPr marL="0" indent="0">
              <a:buNone/>
            </a:pPr>
            <a:r>
              <a:rPr lang="en-US" dirty="0" smtClean="0"/>
              <a:t>As chronic kidney disease progresses and kidney-specific risk factors become more prominent</a:t>
            </a:r>
            <a:r>
              <a:rPr lang="en-US" baseline="0" dirty="0" smtClean="0"/>
              <a:t> and </a:t>
            </a:r>
            <a:r>
              <a:rPr lang="en-US" dirty="0" smtClean="0"/>
              <a:t>the risk of cardiovascular disease is amplified. </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a:t>
            </a:fld>
            <a:endParaRPr lang="en-US"/>
          </a:p>
        </p:txBody>
      </p:sp>
    </p:spTree>
    <p:extLst>
      <p:ext uri="{BB962C8B-B14F-4D97-AF65-F5344CB8AC3E}">
        <p14:creationId xmlns:p14="http://schemas.microsoft.com/office/powerpoint/2010/main" val="169967547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8C9E4A5-ABFE-4554-AD4F-D932F59A1D50}" type="slidenum">
              <a:rPr lang="en-US" smtClean="0"/>
              <a:t>120</a:t>
            </a:fld>
            <a:endParaRPr lang="en-US"/>
          </a:p>
        </p:txBody>
      </p:sp>
    </p:spTree>
    <p:extLst>
      <p:ext uri="{BB962C8B-B14F-4D97-AF65-F5344CB8AC3E}">
        <p14:creationId xmlns:p14="http://schemas.microsoft.com/office/powerpoint/2010/main" val="261132639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b="0" i="1" dirty="0"/>
              <a:t>Note to speaker: click the magnifying glass icon to access ACM outcome across prespecified subgroups</a:t>
            </a:r>
          </a:p>
          <a:p>
            <a:pPr marL="0" indent="0">
              <a:buNone/>
            </a:pPr>
            <a:r>
              <a:rPr lang="en-US" sz="1000" b="1" dirty="0"/>
              <a:t>Speaker Notes:</a:t>
            </a:r>
          </a:p>
          <a:p>
            <a:r>
              <a:rPr lang="en-US" sz="1000" dirty="0"/>
              <a:t>A significant reduction in the risk of all-cause mortality was observed with dapagliflozin compared to placebo (101 vs. 146 events; HR 0.69; 95% CI 0.53-0.88; p=0.0035).</a:t>
            </a:r>
            <a:r>
              <a:rPr lang="en-US" sz="1000" baseline="30000" dirty="0"/>
              <a:t>1,2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AutoNum type="arabicPeriod"/>
              <a:tabLst/>
              <a:defRPr/>
            </a:pPr>
            <a:r>
              <a:rPr lang="en-US" sz="1000" dirty="0" err="1">
                <a:latin typeface="+mn-lt"/>
              </a:rPr>
              <a:t>Heerspink</a:t>
            </a:r>
            <a:r>
              <a:rPr lang="en-US" sz="1000" dirty="0">
                <a:latin typeface="+mn-lt"/>
              </a:rPr>
              <a:t> HJL et al. Nephrol Dial Transplant. 2020;35:274–282</a:t>
            </a: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121</a:t>
            </a:fld>
            <a:endParaRPr lang="en-US"/>
          </a:p>
        </p:txBody>
      </p:sp>
      <p:sp>
        <p:nvSpPr>
          <p:cNvPr id="5" name="TextBox 4">
            <a:extLst>
              <a:ext uri="{FF2B5EF4-FFF2-40B4-BE49-F238E27FC236}">
                <a16:creationId xmlns="" xmlns:a16="http://schemas.microsoft.com/office/drawing/2014/main" id="{AD88F90C-8D09-4CE3-A98A-03D31C6C1C70}"/>
              </a:ext>
            </a:extLst>
          </p:cNvPr>
          <p:cNvSpPr txBox="1"/>
          <p:nvPr/>
        </p:nvSpPr>
        <p:spPr>
          <a:xfrm>
            <a:off x="3711324" y="7680"/>
            <a:ext cx="2892676" cy="215444"/>
          </a:xfrm>
          <a:prstGeom prst="rect">
            <a:avLst/>
          </a:prstGeom>
          <a:noFill/>
          <a:ln>
            <a:solidFill>
              <a:srgbClr val="FF0000"/>
            </a:solidFill>
          </a:ln>
        </p:spPr>
        <p:txBody>
          <a:bodyPr wrap="square" rtlCol="0">
            <a:spAutoFit/>
          </a:bodyPr>
          <a:lstStyle/>
          <a:p>
            <a:r>
              <a:rPr lang="en-US" sz="800">
                <a:solidFill>
                  <a:srgbClr val="FF0000"/>
                </a:solidFill>
              </a:rPr>
              <a:t>ARR calculated from event rates:6.8% – 4.7% = 2.1%</a:t>
            </a:r>
          </a:p>
        </p:txBody>
      </p:sp>
      <p:sp>
        <p:nvSpPr>
          <p:cNvPr id="6" name="TextBox 5">
            <a:extLst>
              <a:ext uri="{FF2B5EF4-FFF2-40B4-BE49-F238E27FC236}">
                <a16:creationId xmlns="" xmlns:a16="http://schemas.microsoft.com/office/drawing/2014/main" id="{9E41E1B4-3B37-4DE3-B4DA-247E8E63DE76}"/>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rPr>
              <a:t>Event rates: DAPA: 101/2152 = 4.7%; PBO: 146/2152 = 6.8%</a:t>
            </a:r>
          </a:p>
        </p:txBody>
      </p:sp>
    </p:spTree>
    <p:extLst>
      <p:ext uri="{BB962C8B-B14F-4D97-AF65-F5344CB8AC3E}">
        <p14:creationId xmlns:p14="http://schemas.microsoft.com/office/powerpoint/2010/main" val="32499603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Heerspink HJL, </a:t>
            </a:r>
            <a:r>
              <a:rPr lang="en-US" err="1"/>
              <a:t>Sjöström</a:t>
            </a:r>
            <a:r>
              <a:rPr lang="en-US"/>
              <a:t> CD, Jongs N, et al, for the DAPA-CKD Trial Committees and Investigators.  Effects of dapagliflozin on mortality in patients with chronic kidney disease: a pre-specified analysis from the DAPA-CKD randomized controlled trial. </a:t>
            </a:r>
            <a:r>
              <a:rPr lang="en-US" i="1"/>
              <a:t>Eur Heart J</a:t>
            </a:r>
            <a:r>
              <a:rPr lang="en-US"/>
              <a:t>. 2021;42:1216-1227.</a:t>
            </a:r>
          </a:p>
        </p:txBody>
      </p:sp>
      <p:sp>
        <p:nvSpPr>
          <p:cNvPr id="4" name="Slide Number Placeholder 3"/>
          <p:cNvSpPr>
            <a:spLocks noGrp="1"/>
          </p:cNvSpPr>
          <p:nvPr>
            <p:ph type="sldNum" sz="quarter" idx="5"/>
          </p:nvPr>
        </p:nvSpPr>
        <p:spPr/>
        <p:txBody>
          <a:bodyPr/>
          <a:lstStyle/>
          <a:p>
            <a:fld id="{50487F27-F4AC-478C-A07B-A71CA0B86259}" type="slidenum">
              <a:rPr lang="en-US" smtClean="0"/>
              <a:pPr/>
              <a:t>122</a:t>
            </a:fld>
            <a:endParaRPr lang="en-US"/>
          </a:p>
        </p:txBody>
      </p:sp>
    </p:spTree>
    <p:extLst>
      <p:ext uri="{BB962C8B-B14F-4D97-AF65-F5344CB8AC3E}">
        <p14:creationId xmlns:p14="http://schemas.microsoft.com/office/powerpoint/2010/main" val="287611937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the back arrow to return to the overall all-cause mortality slide.</a:t>
            </a:r>
          </a:p>
          <a:p>
            <a:pPr marL="0" indent="0">
              <a:buNone/>
            </a:pPr>
            <a:r>
              <a:rPr lang="en-US" b="1"/>
              <a:t>Reference(s):</a:t>
            </a:r>
          </a:p>
          <a:p>
            <a:pPr marL="0" indent="0">
              <a:buNone/>
            </a:pPr>
            <a:r>
              <a:rPr lang="en-US" err="1"/>
              <a:t>Heerspink</a:t>
            </a:r>
            <a:r>
              <a:rPr lang="en-US"/>
              <a:t> HJL, </a:t>
            </a:r>
            <a:r>
              <a:rPr lang="en-US" err="1"/>
              <a:t>Sjöström</a:t>
            </a:r>
            <a:r>
              <a:rPr lang="en-US"/>
              <a:t> CD, </a:t>
            </a:r>
            <a:r>
              <a:rPr lang="en-US" err="1"/>
              <a:t>Jongs</a:t>
            </a:r>
            <a:r>
              <a:rPr lang="en-US"/>
              <a:t> N, et al, for the DAPA-CKD Trial Committees and Investigators.  Effects of dapagliflozin on mortality in patients with chronic kidney disease: a pre-specified analysis from the DAPA-CKD randomized controlled trial. </a:t>
            </a:r>
            <a:r>
              <a:rPr lang="en-US" i="1"/>
              <a:t>Eur Heart J</a:t>
            </a:r>
            <a:r>
              <a:rPr lang="en-US"/>
              <a:t>. 2021;42:1216-1227.</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123</a:t>
            </a:fld>
            <a:endParaRPr lang="en-US"/>
          </a:p>
        </p:txBody>
      </p:sp>
    </p:spTree>
    <p:extLst>
      <p:ext uri="{BB962C8B-B14F-4D97-AF65-F5344CB8AC3E}">
        <p14:creationId xmlns:p14="http://schemas.microsoft.com/office/powerpoint/2010/main" val="317793927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i="1" dirty="0"/>
              <a:t>Note to Speaker: Click on the Outcome by Different eGFR Thresholds icon/button for more details about the renal-specific outcome according to eGFR decline by </a:t>
            </a:r>
            <a:r>
              <a:rPr lang="en-US" i="1" dirty="0">
                <a:latin typeface="Arial" panose="020B0604020202020204" pitchFamily="34" charset="0"/>
                <a:cs typeface="Arial" panose="020B0604020202020204" pitchFamily="34" charset="0"/>
              </a:rPr>
              <a:t>≥</a:t>
            </a:r>
            <a:r>
              <a:rPr lang="en-US" i="1" dirty="0"/>
              <a:t>40% and </a:t>
            </a:r>
            <a:r>
              <a:rPr lang="en-US" i="1" dirty="0">
                <a:latin typeface="Arial" panose="020B0604020202020204" pitchFamily="34" charset="0"/>
                <a:cs typeface="Arial" panose="020B0604020202020204" pitchFamily="34" charset="0"/>
              </a:rPr>
              <a:t>≥</a:t>
            </a:r>
            <a:r>
              <a:rPr lang="en-US" i="1" dirty="0"/>
              <a:t>57%. </a:t>
            </a:r>
          </a:p>
          <a:p>
            <a:pPr marL="0" indent="0">
              <a:buNone/>
            </a:pPr>
            <a:r>
              <a:rPr lang="en-US" sz="1000" b="1" dirty="0"/>
              <a:t>Speaker Notes:</a:t>
            </a:r>
          </a:p>
          <a:p>
            <a:r>
              <a:rPr lang="en-US" sz="1000" dirty="0"/>
              <a:t>A significant reduction in the risk of the secondary renal composite outcome (sustained ≥50% eGFR decline, ESKD, or renal death) was observed with dapagliflozin compared to placebo (142 vs. 243 events; HR 0.56; 95% CI 0.45-0.68; p=0.000000018).</a:t>
            </a:r>
            <a:r>
              <a:rPr lang="en-US" sz="1000" baseline="30000" dirty="0"/>
              <a:t>1,2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US" sz="1000" dirty="0" err="1">
                <a:latin typeface="+mn-lt"/>
              </a:rPr>
              <a:t>Heerspink</a:t>
            </a:r>
            <a:r>
              <a:rPr lang="en-US" sz="1000" dirty="0">
                <a:latin typeface="+mn-lt"/>
              </a:rPr>
              <a:t> HJL et al. Nephrol Dial Transplant. 2020;35:274–282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mj-lt"/>
              <a:buNone/>
              <a:tabLst/>
              <a:defRPr/>
            </a:pPr>
            <a:endParaRPr lang="en-US" sz="1000" dirty="0">
              <a:latin typeface="+mn-lt"/>
            </a:endParaRP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124</a:t>
            </a:fld>
            <a:endParaRPr lang="en-US"/>
          </a:p>
        </p:txBody>
      </p:sp>
      <p:sp>
        <p:nvSpPr>
          <p:cNvPr id="5" name="TextBox 4">
            <a:extLst>
              <a:ext uri="{FF2B5EF4-FFF2-40B4-BE49-F238E27FC236}">
                <a16:creationId xmlns="" xmlns:a16="http://schemas.microsoft.com/office/drawing/2014/main" id="{1032F647-4D85-4B59-9258-6D7EDB812D2A}"/>
              </a:ext>
            </a:extLst>
          </p:cNvPr>
          <p:cNvSpPr txBox="1"/>
          <p:nvPr/>
        </p:nvSpPr>
        <p:spPr>
          <a:xfrm>
            <a:off x="3711324" y="7680"/>
            <a:ext cx="2892676" cy="215444"/>
          </a:xfrm>
          <a:prstGeom prst="rect">
            <a:avLst/>
          </a:prstGeom>
          <a:noFill/>
          <a:ln>
            <a:solidFill>
              <a:srgbClr val="FF0000"/>
            </a:solidFill>
          </a:ln>
        </p:spPr>
        <p:txBody>
          <a:bodyPr wrap="square" rtlCol="0">
            <a:spAutoFit/>
          </a:bodyPr>
          <a:lstStyle/>
          <a:p>
            <a:r>
              <a:rPr lang="en-US" sz="800">
                <a:solidFill>
                  <a:srgbClr val="FF0000"/>
                </a:solidFill>
              </a:rPr>
              <a:t>ARR calculated from event rates:11.3% – 6.6% = 4.7%</a:t>
            </a:r>
          </a:p>
        </p:txBody>
      </p:sp>
      <p:sp>
        <p:nvSpPr>
          <p:cNvPr id="6" name="TextBox 5">
            <a:extLst>
              <a:ext uri="{FF2B5EF4-FFF2-40B4-BE49-F238E27FC236}">
                <a16:creationId xmlns="" xmlns:a16="http://schemas.microsoft.com/office/drawing/2014/main" id="{68FB3C26-FB75-4AED-BC48-5306236E583D}"/>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rPr>
              <a:t>Event rates: DAPA: 142/2152 = 6.6%; PBO: 243/2152 = 11.3%</a:t>
            </a:r>
          </a:p>
        </p:txBody>
      </p:sp>
    </p:spTree>
    <p:extLst>
      <p:ext uri="{BB962C8B-B14F-4D97-AF65-F5344CB8AC3E}">
        <p14:creationId xmlns:p14="http://schemas.microsoft.com/office/powerpoint/2010/main" val="118183710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err="1"/>
              <a:t>Jongs</a:t>
            </a:r>
            <a:r>
              <a:rPr lang="en-US"/>
              <a:t> N, </a:t>
            </a:r>
            <a:r>
              <a:rPr lang="en-US" err="1"/>
              <a:t>Chertow</a:t>
            </a:r>
            <a:r>
              <a:rPr lang="en-US"/>
              <a:t> GM, McMurray JJV, et al. Consistent benefits of dapagliflozin on kidney endpoints defined by different eGFR thresholds: a prespecified analysis from DAPA-CKD [poster]. Presented at: American Society of Nephrology (ASN) Kidney Week; November 3-6, 2022; Orlando, FL. </a:t>
            </a:r>
            <a:br>
              <a:rPr lang="en-US"/>
            </a:br>
            <a:r>
              <a:rPr lang="en-US"/>
              <a:t>Poster SA-PO886.</a:t>
            </a:r>
            <a:endParaRPr lang="en-US" sz="900" b="1"/>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125</a:t>
            </a:fld>
            <a:endParaRPr lang="en-US"/>
          </a:p>
        </p:txBody>
      </p:sp>
    </p:spTree>
    <p:extLst>
      <p:ext uri="{BB962C8B-B14F-4D97-AF65-F5344CB8AC3E}">
        <p14:creationId xmlns:p14="http://schemas.microsoft.com/office/powerpoint/2010/main" val="201994746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b="1" dirty="0"/>
              <a:t>Speaker Notes:</a:t>
            </a:r>
          </a:p>
          <a:p>
            <a:r>
              <a:rPr lang="en-US" sz="1000" dirty="0"/>
              <a:t>A significant reduction in the risk of the composite of CV death or hospitalization for heart failure was observed with dapagliflozin compared to placebo (100 vs. 138 events; HR 0.71; 95% CI 0.55-0.92; p=0.0089).</a:t>
            </a:r>
            <a:r>
              <a:rPr lang="en-US" sz="1000" baseline="30000" dirty="0"/>
              <a:t>1,2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AutoNum type="arabicPeriod"/>
              <a:tabLst/>
              <a:defRPr/>
            </a:pPr>
            <a:r>
              <a:rPr lang="en-US" sz="1000" dirty="0" err="1">
                <a:latin typeface="+mn-lt"/>
              </a:rPr>
              <a:t>Heerspink</a:t>
            </a:r>
            <a:r>
              <a:rPr lang="en-US" sz="1000" dirty="0">
                <a:latin typeface="+mn-lt"/>
              </a:rPr>
              <a:t> HJL et al. Nephrol Dial Transplant. 2020;35:274–282</a:t>
            </a: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126</a:t>
            </a:fld>
            <a:endParaRPr lang="en-US"/>
          </a:p>
        </p:txBody>
      </p:sp>
      <p:sp>
        <p:nvSpPr>
          <p:cNvPr id="5" name="TextBox 4">
            <a:extLst>
              <a:ext uri="{FF2B5EF4-FFF2-40B4-BE49-F238E27FC236}">
                <a16:creationId xmlns="" xmlns:a16="http://schemas.microsoft.com/office/drawing/2014/main" id="{090C1EFE-66CD-4291-9DB0-1E012951896D}"/>
              </a:ext>
            </a:extLst>
          </p:cNvPr>
          <p:cNvSpPr txBox="1"/>
          <p:nvPr/>
        </p:nvSpPr>
        <p:spPr>
          <a:xfrm>
            <a:off x="3711324" y="7680"/>
            <a:ext cx="2892676" cy="215444"/>
          </a:xfrm>
          <a:prstGeom prst="rect">
            <a:avLst/>
          </a:prstGeom>
          <a:noFill/>
          <a:ln>
            <a:solidFill>
              <a:srgbClr val="FF0000"/>
            </a:solidFill>
          </a:ln>
        </p:spPr>
        <p:txBody>
          <a:bodyPr wrap="square" rtlCol="0">
            <a:spAutoFit/>
          </a:bodyPr>
          <a:lstStyle/>
          <a:p>
            <a:r>
              <a:rPr lang="en-US" sz="800">
                <a:solidFill>
                  <a:srgbClr val="FF0000"/>
                </a:solidFill>
              </a:rPr>
              <a:t>ARR calculated from event rates:6.4% – 4.6% = 1.8%</a:t>
            </a:r>
          </a:p>
        </p:txBody>
      </p:sp>
      <p:sp>
        <p:nvSpPr>
          <p:cNvPr id="6" name="TextBox 5">
            <a:extLst>
              <a:ext uri="{FF2B5EF4-FFF2-40B4-BE49-F238E27FC236}">
                <a16:creationId xmlns="" xmlns:a16="http://schemas.microsoft.com/office/drawing/2014/main" id="{0046A442-D434-4826-BB5D-5AE343D0599C}"/>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rPr>
              <a:t>Event rates: DAPA: 100/2152 = 4.6%; PBO: 138/2152 = 6.4%</a:t>
            </a:r>
          </a:p>
        </p:txBody>
      </p:sp>
    </p:spTree>
    <p:extLst>
      <p:ext uri="{BB962C8B-B14F-4D97-AF65-F5344CB8AC3E}">
        <p14:creationId xmlns:p14="http://schemas.microsoft.com/office/powerpoint/2010/main" val="168457223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b="1" dirty="0"/>
              <a:t>Speaker Notes:</a:t>
            </a:r>
          </a:p>
          <a:p>
            <a:r>
              <a:rPr lang="en-US" sz="1000" dirty="0"/>
              <a:t>A statistically significant reduction in the risk of the primary composite outcome was observed with dapagliflozin compared to placebo.</a:t>
            </a: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dirty="0"/>
              <a:t>Dapagliflozin significantly reduced the risk of all secondary outcomes including the renal-only composite outcome, composite of CV death or </a:t>
            </a:r>
            <a:r>
              <a:rPr lang="en-US" dirty="0" err="1"/>
              <a:t>hHF</a:t>
            </a:r>
            <a:r>
              <a:rPr lang="en-US" dirty="0"/>
              <a:t>, and all-cause mortality.</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GB" sz="1000" b="1"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p>
          <a:p>
            <a:pPr marL="228600" indent="-228600">
              <a:buFont typeface="Arial" panose="020B0604020202020204" pitchFamily="34" charset="0"/>
              <a:buAutoNum type="arabicPeriod"/>
              <a:defRPr/>
            </a:pP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AutoNum type="arabicPeriod"/>
              <a:tabLst/>
              <a:defRPr/>
            </a:pPr>
            <a:r>
              <a:rPr lang="en-US" dirty="0">
                <a:ea typeface="+mn-lt"/>
                <a:cs typeface="+mn-lt"/>
              </a:rPr>
              <a:t>Summary of Product Characteristics Dapagliflozin 10mg (February 2023)</a:t>
            </a:r>
            <a:endParaRPr lang="en-US" sz="1000" dirty="0">
              <a:latin typeface="+mn-lt"/>
            </a:endParaRPr>
          </a:p>
          <a:p>
            <a:pPr marL="0" indent="0">
              <a:buNone/>
            </a:pPr>
            <a:endParaRPr lang="en-US" sz="1000"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127</a:t>
            </a:fld>
            <a:endParaRPr lang="en-US"/>
          </a:p>
        </p:txBody>
      </p:sp>
    </p:spTree>
    <p:extLst>
      <p:ext uri="{BB962C8B-B14F-4D97-AF65-F5344CB8AC3E}">
        <p14:creationId xmlns:p14="http://schemas.microsoft.com/office/powerpoint/2010/main" val="292446814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i="1"/>
              <a:t>Note to Speaker: Click on the Acute eGFR Decline by Subgroups, the Acute eGFR Decline and CKD Progression, or the Acute eGFR Decline and Safety buttons for more details regarding the acute eGFR decline with dapagliflozin.</a:t>
            </a:r>
          </a:p>
          <a:p>
            <a:pPr marL="0" indent="0">
              <a:buNone/>
              <a:defRPr/>
            </a:pPr>
            <a:endParaRPr lang="en-US" b="1"/>
          </a:p>
          <a:p>
            <a:pPr marL="0" indent="0">
              <a:buNone/>
              <a:defRPr/>
            </a:pPr>
            <a:r>
              <a:rPr lang="en-US" b="1"/>
              <a:t>Speaker Notes:</a:t>
            </a:r>
            <a:endParaRPr lang="en-US" sz="1000" b="0" kern="1200">
              <a:solidFill>
                <a:schemeClr val="tx1"/>
              </a:solidFill>
              <a:effectLst/>
              <a:latin typeface="+mn-lt"/>
              <a:ea typeface="+mn-ea"/>
              <a:cs typeface="+mn-cs"/>
            </a:endParaRPr>
          </a:p>
          <a:p>
            <a:r>
              <a:rPr lang="en-US"/>
              <a:t>The mean eGFR slope from baseline to 2.3 years (end of treatment) in the dapagliflozin group was –2.88 mL/min/1.73 m</a:t>
            </a:r>
            <a:r>
              <a:rPr lang="en-US" baseline="30000"/>
              <a:t>2</a:t>
            </a:r>
            <a:r>
              <a:rPr lang="en-US"/>
              <a:t> per year (SE 0.11) and in the placebo group was –3.83 mL/min/1.73 m</a:t>
            </a:r>
            <a:r>
              <a:rPr lang="en-US" baseline="30000"/>
              <a:t>2</a:t>
            </a:r>
            <a:r>
              <a:rPr lang="en-US"/>
              <a:t> per year (SE 0.12), resulting in a between-group difference of 0.95 mL/min/1.73 m</a:t>
            </a:r>
            <a:r>
              <a:rPr lang="en-US" baseline="30000"/>
              <a:t>2</a:t>
            </a:r>
            <a:r>
              <a:rPr lang="en-US"/>
              <a:t> per year (95% CI 0.63 to 1.27), or a 24.8% slower decline in the dapagliflozin group than with placebo.</a:t>
            </a:r>
            <a:r>
              <a:rPr lang="en-US" baseline="30000"/>
              <a:t>2</a:t>
            </a:r>
            <a:endParaRPr lang="en-US"/>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kern="1200">
                <a:solidFill>
                  <a:schemeClr val="tx1"/>
                </a:solidFill>
                <a:effectLst/>
                <a:latin typeface="+mn-lt"/>
                <a:ea typeface="+mn-ea"/>
                <a:cs typeface="+mn-cs"/>
              </a:rPr>
              <a:t>During the first 2 weeks, there was a greater reduction in eGFR in the dapagliflozin than placebo group (–3.1 vs. –0.6 mL/min/1.73 m</a:t>
            </a:r>
            <a:r>
              <a:rPr lang="en-US" sz="1000" b="0" kern="1200" baseline="30000">
                <a:solidFill>
                  <a:schemeClr val="tx1"/>
                </a:solidFill>
                <a:effectLst/>
                <a:latin typeface="+mn-lt"/>
                <a:ea typeface="+mn-ea"/>
                <a:cs typeface="+mn-cs"/>
              </a:rPr>
              <a:t>2 </a:t>
            </a:r>
            <a:r>
              <a:rPr lang="en-US" sz="1000" b="0" kern="1200">
                <a:solidFill>
                  <a:schemeClr val="tx1"/>
                </a:solidFill>
                <a:effectLst/>
                <a:latin typeface="+mn-lt"/>
                <a:ea typeface="+mn-ea"/>
                <a:cs typeface="+mn-cs"/>
              </a:rPr>
              <a:t>per 2 weeks). Thereafter, annual mean eGFR change was smaller with dapagliflozin compared to placebo (–1.68 and –3.63, respectively) for a between-group difference of 1.95 mL/min/1.73m</a:t>
            </a:r>
            <a:r>
              <a:rPr lang="en-US" sz="1000" b="0" kern="1200" baseline="30000">
                <a:solidFill>
                  <a:schemeClr val="tx1"/>
                </a:solidFill>
                <a:effectLst/>
                <a:latin typeface="+mn-lt"/>
                <a:ea typeface="+mn-ea"/>
                <a:cs typeface="+mn-cs"/>
              </a:rPr>
              <a:t>2</a:t>
            </a:r>
            <a:r>
              <a:rPr lang="en-US" sz="1000" b="0" kern="1200">
                <a:solidFill>
                  <a:schemeClr val="tx1"/>
                </a:solidFill>
                <a:effectLst/>
                <a:latin typeface="+mn-lt"/>
                <a:ea typeface="+mn-ea"/>
                <a:cs typeface="+mn-cs"/>
              </a:rPr>
              <a:t> per year (95% CI, 1.63 to 2.26).</a:t>
            </a:r>
            <a:r>
              <a:rPr lang="en-US" sz="1000" b="0" kern="1200" baseline="30000">
                <a:solidFill>
                  <a:schemeClr val="tx1"/>
                </a:solidFill>
                <a:effectLst/>
                <a:latin typeface="+mn-lt"/>
                <a:ea typeface="+mn-ea"/>
                <a:cs typeface="+mn-cs"/>
              </a:rPr>
              <a:t>2</a:t>
            </a:r>
            <a:endParaRPr lang="en-US" sz="1000" b="0" kern="1200">
              <a:solidFill>
                <a:schemeClr val="tx1"/>
              </a:solidFill>
              <a:effectLst/>
              <a:latin typeface="+mn-lt"/>
              <a:ea typeface="+mn-ea"/>
              <a:cs typeface="+mn-cs"/>
            </a:endParaRPr>
          </a:p>
          <a:p>
            <a:pPr marL="0" indent="0">
              <a:buNone/>
            </a:pPr>
            <a:r>
              <a:rPr lang="en-US" b="1"/>
              <a:t>Reference(s):</a:t>
            </a:r>
          </a:p>
          <a:p>
            <a:pPr marL="228600" indent="-228600">
              <a:buFont typeface="Arial" panose="020B0604020202020204" pitchFamily="34" charset="0"/>
              <a:buAutoNum type="arabicPeriod"/>
              <a:defRPr/>
            </a:pPr>
            <a:r>
              <a:rPr lang="en-US" err="1">
                <a:ea typeface="+mn-lt"/>
                <a:cs typeface="+mn-lt"/>
              </a:rPr>
              <a:t>Heerspink</a:t>
            </a:r>
            <a:r>
              <a:rPr lang="en-US">
                <a:ea typeface="+mn-lt"/>
                <a:cs typeface="+mn-lt"/>
              </a:rPr>
              <a:t> HJL, </a:t>
            </a:r>
            <a:r>
              <a:rPr lang="en-US" err="1">
                <a:ea typeface="+mn-lt"/>
                <a:cs typeface="+mn-lt"/>
              </a:rPr>
              <a:t>Stefánsson</a:t>
            </a:r>
            <a:r>
              <a:rPr lang="en-US">
                <a:ea typeface="+mn-lt"/>
                <a:cs typeface="+mn-lt"/>
              </a:rPr>
              <a:t> BV, Correa-Rotter R, et al, for the DAPA-CKD Trial Committees and Investigators.  Dapagliflozin in patients with chronic kidney disease.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a:p>
            <a:pPr marL="228600" lvl="0" indent="-228600">
              <a:buFont typeface="Arial" panose="020B0604020202020204" pitchFamily="34" charset="0"/>
              <a:buAutoNum type="arabicPeriod"/>
              <a:defRPr/>
            </a:pPr>
            <a:r>
              <a:rPr lang="en-US" sz="1000" err="1"/>
              <a:t>Heerspink</a:t>
            </a:r>
            <a:r>
              <a:rPr lang="en-US" sz="1000"/>
              <a:t> HJL, </a:t>
            </a:r>
            <a:r>
              <a:rPr lang="en-US" sz="1000" err="1"/>
              <a:t>Jongs</a:t>
            </a:r>
            <a:r>
              <a:rPr lang="en-US" sz="1000"/>
              <a:t> N, </a:t>
            </a:r>
            <a:r>
              <a:rPr lang="en-US" sz="1000" err="1"/>
              <a:t>Chertow</a:t>
            </a:r>
            <a:r>
              <a:rPr lang="en-US" sz="1000"/>
              <a:t> GM, et al. Effect of dapagliflozin on the rate of decline in kidney function in patients with chronic kidney disease with and without type 2 diabetes: a prespecified analysis from the DAPA-CKD trial. </a:t>
            </a:r>
            <a:r>
              <a:rPr lang="en-US" sz="1000" i="1"/>
              <a:t>Lancet Diabetes Endocrinol</a:t>
            </a:r>
            <a:r>
              <a:rPr lang="en-US" sz="1000"/>
              <a:t>. 2021;</a:t>
            </a:r>
            <a:r>
              <a:rPr lang="pt-BR" sz="1000" b="0" i="0">
                <a:solidFill>
                  <a:srgbClr val="212121"/>
                </a:solidFill>
                <a:effectLst/>
              </a:rPr>
              <a:t>9:743-754. doi:10.1016/S2213-8587(21)00242-4</a:t>
            </a:r>
            <a:r>
              <a:rPr lang="en-US"/>
              <a:t>.</a:t>
            </a:r>
          </a:p>
          <a:p>
            <a:pPr marL="228600" lvl="0" indent="-228600">
              <a:buFont typeface="Arial" panose="020B0604020202020204" pitchFamily="34" charset="0"/>
              <a:buAutoNum type="arabicPeriod"/>
              <a:defRPr/>
            </a:pPr>
            <a:endParaRPr lang="en-US">
              <a:ea typeface="+mn-lt"/>
              <a:cs typeface="+mn-lt"/>
            </a:endParaRPr>
          </a:p>
        </p:txBody>
      </p:sp>
      <p:sp>
        <p:nvSpPr>
          <p:cNvPr id="4" name="Slide Number Placeholder 3"/>
          <p:cNvSpPr>
            <a:spLocks noGrp="1"/>
          </p:cNvSpPr>
          <p:nvPr>
            <p:ph type="sldNum" sz="quarter" idx="5"/>
          </p:nvPr>
        </p:nvSpPr>
        <p:spPr/>
        <p:txBody>
          <a:bodyPr/>
          <a:lstStyle/>
          <a:p>
            <a:fld id="{50487F27-F4AC-478C-A07B-A71CA0B86259}" type="slidenum">
              <a:rPr lang="en-US" smtClean="0"/>
              <a:pPr/>
              <a:t>128</a:t>
            </a:fld>
            <a:endParaRPr lang="en-US"/>
          </a:p>
        </p:txBody>
      </p:sp>
    </p:spTree>
    <p:extLst>
      <p:ext uri="{BB962C8B-B14F-4D97-AF65-F5344CB8AC3E}">
        <p14:creationId xmlns:p14="http://schemas.microsoft.com/office/powerpoint/2010/main" val="289531411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8C9E4A5-ABFE-4554-AD4F-D932F59A1D50}" type="slidenum">
              <a:rPr lang="en-US" smtClean="0"/>
              <a:t>129</a:t>
            </a:fld>
            <a:endParaRPr lang="en-US"/>
          </a:p>
        </p:txBody>
      </p:sp>
    </p:spTree>
    <p:extLst>
      <p:ext uri="{BB962C8B-B14F-4D97-AF65-F5344CB8AC3E}">
        <p14:creationId xmlns:p14="http://schemas.microsoft.com/office/powerpoint/2010/main" val="31606259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baseline="0" dirty="0" smtClean="0"/>
              <a:t>Indeed, CKD is associated with Heart failure both with reduced but also with preserved EF </a:t>
            </a:r>
          </a:p>
          <a:p>
            <a:pPr marL="0" indent="0">
              <a:buNone/>
            </a:pPr>
            <a:endParaRPr lang="en-GB" baseline="0" dirty="0" smtClean="0"/>
          </a:p>
          <a:p>
            <a:pPr marL="0" indent="0">
              <a:buNone/>
            </a:pPr>
            <a:r>
              <a:rPr lang="en-GB" b="1" i="1" baseline="0" dirty="0" smtClean="0"/>
              <a:t>(*)</a:t>
            </a:r>
            <a:r>
              <a:rPr lang="en-GB" baseline="0" dirty="0" smtClean="0"/>
              <a:t> and this association is bidirectional, as </a:t>
            </a:r>
            <a:r>
              <a:rPr lang="en-US" baseline="0" dirty="0" smtClean="0"/>
              <a:t>HF is associated with rapid decline of estimated glomerular filtration rate. </a:t>
            </a:r>
          </a:p>
          <a:p>
            <a:pPr marL="0" indent="0">
              <a:buNone/>
            </a:pPr>
            <a:r>
              <a:rPr lang="en-GB" baseline="0" dirty="0" smtClean="0"/>
              <a:t>  </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10</a:t>
            </a:fld>
            <a:endParaRPr lang="en-US">
              <a:solidFill>
                <a:prstClr val="black"/>
              </a:solidFill>
              <a:latin typeface="Calibri"/>
            </a:endParaRPr>
          </a:p>
        </p:txBody>
      </p:sp>
    </p:spTree>
    <p:extLst>
      <p:ext uri="{BB962C8B-B14F-4D97-AF65-F5344CB8AC3E}">
        <p14:creationId xmlns:p14="http://schemas.microsoft.com/office/powerpoint/2010/main" val="352552140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indent="0">
              <a:buNone/>
            </a:pPr>
            <a:r>
              <a:rPr lang="en-US" b="1"/>
              <a:t>Speaker Notes:</a:t>
            </a:r>
          </a:p>
          <a:p>
            <a:r>
              <a:rPr lang="en-US" sz="1000" b="0" kern="1200">
                <a:solidFill>
                  <a:schemeClr val="tx1"/>
                </a:solidFill>
                <a:latin typeface="+mn-lt"/>
                <a:ea typeface="+mn-ea"/>
                <a:cs typeface="+mn-cs"/>
              </a:rPr>
              <a:t>Dapagliflozin was well-tolerated, consistent with its established safety profile.</a:t>
            </a:r>
            <a:r>
              <a:rPr lang="en-US" sz="1000" b="0" kern="1200" baseline="30000">
                <a:solidFill>
                  <a:schemeClr val="tx1"/>
                </a:solidFill>
                <a:latin typeface="+mn-lt"/>
                <a:ea typeface="+mn-ea"/>
                <a:cs typeface="+mn-cs"/>
              </a:rPr>
              <a:t>1</a:t>
            </a:r>
            <a:endParaRPr lang="en-US" sz="1000" b="0" kern="1200">
              <a:solidFill>
                <a:schemeClr val="tx1"/>
              </a:solidFill>
              <a:latin typeface="+mn-lt"/>
              <a:ea typeface="+mn-ea"/>
              <a:cs typeface="+mn-cs"/>
            </a:endParaRPr>
          </a:p>
          <a:p>
            <a:r>
              <a:rPr lang="en-US" sz="1000" b="0" kern="1200">
                <a:solidFill>
                  <a:schemeClr val="tx1"/>
                </a:solidFill>
                <a:effectLst/>
                <a:latin typeface="+mn-lt"/>
                <a:ea typeface="+mn-ea"/>
                <a:cs typeface="+mn-cs"/>
              </a:rPr>
              <a:t>There were fewer serious adverse events, discontinuations of study drug, and discontinuations due to adverse events in the dapagliflozin group compared to the placebo group.</a:t>
            </a:r>
            <a:r>
              <a:rPr lang="en-US" sz="1000" b="0" kern="1200" baseline="30000">
                <a:solidFill>
                  <a:schemeClr val="tx1"/>
                </a:solidFill>
                <a:effectLst/>
                <a:latin typeface="+mn-lt"/>
                <a:ea typeface="+mn-ea"/>
                <a:cs typeface="+mn-cs"/>
              </a:rPr>
              <a:t>1</a:t>
            </a:r>
            <a:endParaRPr lang="en-US" sz="1000" b="0" kern="1200">
              <a:solidFill>
                <a:schemeClr val="tx1"/>
              </a:solidFill>
              <a:latin typeface="+mn-lt"/>
              <a:ea typeface="+mn-ea"/>
              <a:cs typeface="+mn-cs"/>
            </a:endParaRPr>
          </a:p>
          <a:p>
            <a:r>
              <a:rPr lang="en-US" sz="1000" b="0" kern="1200">
                <a:solidFill>
                  <a:schemeClr val="tx1"/>
                </a:solidFill>
                <a:latin typeface="+mn-lt"/>
                <a:ea typeface="+mn-ea"/>
                <a:cs typeface="+mn-cs"/>
              </a:rPr>
              <a:t>Amputations were similar between the dapagliflozin and placebo groups (1.6 vs. 1.8%).</a:t>
            </a:r>
            <a:r>
              <a:rPr lang="en-US" sz="1000" b="0" kern="1200" baseline="30000">
                <a:solidFill>
                  <a:schemeClr val="tx1"/>
                </a:solidFill>
                <a:latin typeface="+mn-lt"/>
                <a:ea typeface="+mn-ea"/>
                <a:cs typeface="+mn-cs"/>
              </a:rPr>
              <a:t>1</a:t>
            </a:r>
            <a:endParaRPr lang="en-US" sz="1000" b="0" kern="1200">
              <a:solidFill>
                <a:schemeClr val="tx1"/>
              </a:solidFill>
              <a:latin typeface="+mn-lt"/>
              <a:ea typeface="+mn-ea"/>
              <a:cs typeface="+mn-cs"/>
            </a:endParaRPr>
          </a:p>
          <a:p>
            <a:r>
              <a:rPr lang="en-US" sz="1000" b="0" kern="1200">
                <a:solidFill>
                  <a:schemeClr val="tx1"/>
                </a:solidFill>
                <a:latin typeface="+mn-lt"/>
                <a:ea typeface="+mn-ea"/>
                <a:cs typeface="+mn-cs"/>
              </a:rPr>
              <a:t>DKA events were very rare. All definite or probable DKA events occurred in the placebo group (0.1%).</a:t>
            </a:r>
            <a:r>
              <a:rPr lang="en-US" sz="1000" b="0" kern="1200" baseline="30000">
                <a:solidFill>
                  <a:schemeClr val="tx1"/>
                </a:solidFill>
                <a:latin typeface="+mn-lt"/>
                <a:ea typeface="+mn-ea"/>
                <a:cs typeface="+mn-cs"/>
              </a:rPr>
              <a:t>1</a:t>
            </a:r>
            <a:endParaRPr lang="en-US" sz="1000" b="0" kern="1200">
              <a:solidFill>
                <a:schemeClr val="tx1"/>
              </a:solidFill>
              <a:latin typeface="+mn-lt"/>
              <a:ea typeface="+mn-ea"/>
              <a:cs typeface="+mn-cs"/>
            </a:endParaRPr>
          </a:p>
          <a:p>
            <a:r>
              <a:rPr lang="en-US" sz="1000" b="0" kern="1200">
                <a:solidFill>
                  <a:schemeClr val="tx1"/>
                </a:solidFill>
                <a:latin typeface="+mn-lt"/>
                <a:ea typeface="+mn-ea"/>
                <a:cs typeface="+mn-cs"/>
              </a:rPr>
              <a:t>Fractures occurred in 4.0% of patients in the dapagliflozin group and 3.2% in the placebo group.</a:t>
            </a:r>
            <a:r>
              <a:rPr lang="en-US" sz="1000" b="0" kern="1200" baseline="30000">
                <a:solidFill>
                  <a:schemeClr val="tx1"/>
                </a:solidFill>
                <a:latin typeface="+mn-lt"/>
                <a:ea typeface="+mn-ea"/>
                <a:cs typeface="+mn-cs"/>
              </a:rPr>
              <a:t>1</a:t>
            </a:r>
            <a:endParaRPr lang="en-US" sz="1000" b="0" kern="1200">
              <a:solidFill>
                <a:schemeClr val="tx1"/>
              </a:solidFill>
              <a:latin typeface="+mn-lt"/>
              <a:ea typeface="+mn-ea"/>
              <a:cs typeface="+mn-cs"/>
            </a:endParaRPr>
          </a:p>
          <a:p>
            <a:pPr>
              <a:defRPr/>
            </a:pPr>
            <a:r>
              <a:rPr lang="en-US"/>
              <a:t>There were numerically fewer renal</a:t>
            </a:r>
            <a:r>
              <a:rPr lang="en-US" sz="1000" b="0" kern="1200">
                <a:solidFill>
                  <a:schemeClr val="tx1"/>
                </a:solidFill>
                <a:latin typeface="+mn-lt"/>
                <a:ea typeface="+mn-ea"/>
                <a:cs typeface="+mn-cs"/>
              </a:rPr>
              <a:t> adverse events </a:t>
            </a:r>
            <a:r>
              <a:rPr lang="en-US"/>
              <a:t>in the dapagliflozin group compared to the placebo group (</a:t>
            </a:r>
            <a:r>
              <a:rPr lang="en-US" sz="1000" b="0" kern="1200">
                <a:solidFill>
                  <a:schemeClr val="tx1"/>
                </a:solidFill>
                <a:latin typeface="+mn-lt"/>
                <a:ea typeface="+mn-ea"/>
                <a:cs typeface="+mn-cs"/>
              </a:rPr>
              <a:t>7.2% </a:t>
            </a:r>
            <a:r>
              <a:rPr lang="en-US"/>
              <a:t>vs. </a:t>
            </a:r>
            <a:r>
              <a:rPr lang="en-US" sz="1000" b="0" kern="1200">
                <a:solidFill>
                  <a:schemeClr val="tx1"/>
                </a:solidFill>
                <a:latin typeface="+mn-lt"/>
                <a:ea typeface="+mn-ea"/>
                <a:cs typeface="+mn-cs"/>
              </a:rPr>
              <a:t>8.7</a:t>
            </a:r>
            <a:r>
              <a:rPr lang="en-US"/>
              <a:t>%).</a:t>
            </a:r>
            <a:r>
              <a:rPr lang="en-US" baseline="30000"/>
              <a:t>1</a:t>
            </a:r>
            <a:endParaRPr lang="en-US" sz="1000" b="0" kern="1200">
              <a:solidFill>
                <a:schemeClr val="tx1"/>
              </a:solidFill>
              <a:latin typeface="+mn-lt"/>
              <a:ea typeface="+mn-ea"/>
              <a:cs typeface="+mn-cs"/>
            </a:endParaRPr>
          </a:p>
          <a:p>
            <a:pPr>
              <a:defRPr/>
            </a:pPr>
            <a:r>
              <a:rPr lang="en-US" sz="1000" b="0" kern="1200">
                <a:solidFill>
                  <a:schemeClr val="tx1"/>
                </a:solidFill>
                <a:latin typeface="+mn-lt"/>
                <a:ea typeface="+mn-ea"/>
                <a:cs typeface="+mn-cs"/>
              </a:rPr>
              <a:t>Major hypoglycemic events </a:t>
            </a:r>
            <a:r>
              <a:rPr lang="en-US"/>
              <a:t>were two-fold higher in the placebo group compared with the dapagliflozin group (</a:t>
            </a:r>
            <a:r>
              <a:rPr lang="en-US" sz="1000" b="0" kern="1200">
                <a:solidFill>
                  <a:schemeClr val="tx1"/>
                </a:solidFill>
                <a:latin typeface="+mn-lt"/>
                <a:ea typeface="+mn-ea"/>
                <a:cs typeface="+mn-cs"/>
              </a:rPr>
              <a:t>0.7% </a:t>
            </a:r>
            <a:r>
              <a:rPr lang="en-US"/>
              <a:t>vs. 1.3%).</a:t>
            </a:r>
            <a:r>
              <a:rPr lang="en-US" baseline="30000"/>
              <a:t>1</a:t>
            </a:r>
            <a:endParaRPr lang="en-US" sz="1000" b="0" kern="1200">
              <a:solidFill>
                <a:schemeClr val="tx1"/>
              </a:solidFill>
              <a:latin typeface="+mn-lt"/>
              <a:ea typeface="+mn-ea"/>
              <a:cs typeface="+mn-cs"/>
            </a:endParaRP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kern="1200">
                <a:solidFill>
                  <a:schemeClr val="tx1"/>
                </a:solidFill>
                <a:latin typeface="+mn-lt"/>
                <a:ea typeface="+mn-ea"/>
                <a:cs typeface="+mn-cs"/>
              </a:rPr>
              <a:t>Volume depletion adverse events occurred in 5.9% of patients in the dapagliflozin group and 4.2% in the placebo group. </a:t>
            </a:r>
            <a:r>
              <a:rPr lang="en-US" sz="1000" b="0" kern="1200" baseline="30000">
                <a:solidFill>
                  <a:schemeClr val="tx1"/>
                </a:solidFill>
                <a:latin typeface="+mn-lt"/>
                <a:ea typeface="+mn-ea"/>
                <a:cs typeface="+mn-cs"/>
              </a:rPr>
              <a:t>1</a:t>
            </a:r>
            <a:r>
              <a:rPr lang="en-US" sz="1000" b="0" kern="1200">
                <a:solidFill>
                  <a:schemeClr val="tx1"/>
                </a:solidFill>
                <a:latin typeface="+mn-lt"/>
                <a:ea typeface="+mn-ea"/>
                <a:cs typeface="+mn-cs"/>
              </a:rPr>
              <a:t> Serious adverse events of volume depletion were balanced between the dapagliflozin and placebo groups (1.0 vs 0.8%)​</a:t>
            </a:r>
            <a:r>
              <a:rPr lang="en-US" sz="1000" b="0" kern="1200" baseline="30000">
                <a:solidFill>
                  <a:schemeClr val="tx1"/>
                </a:solidFill>
                <a:latin typeface="+mn-lt"/>
                <a:ea typeface="+mn-ea"/>
                <a:cs typeface="+mn-cs"/>
              </a:rPr>
              <a:t>2</a:t>
            </a:r>
            <a:endParaRPr lang="en-US" sz="1000" b="0" kern="1200">
              <a:solidFill>
                <a:schemeClr val="tx1"/>
              </a:solidFill>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b="1" kern="1200">
                <a:solidFill>
                  <a:schemeClr val="tx1"/>
                </a:solidFill>
                <a:latin typeface="+mn-lt"/>
                <a:ea typeface="+mn-ea"/>
                <a:cs typeface="+mn-cs"/>
              </a:rPr>
              <a:t>Reference(s):</a:t>
            </a:r>
            <a:endParaRPr lang="en-US" sz="1000" b="0" kern="1200">
              <a:solidFill>
                <a:schemeClr val="tx1"/>
              </a:solidFill>
              <a:latin typeface="+mn-lt"/>
              <a:ea typeface="+mn-ea"/>
              <a:cs typeface="+mn-cs"/>
            </a:endParaRPr>
          </a:p>
          <a:p>
            <a:pPr marL="228600" indent="-228600">
              <a:spcBef>
                <a:spcPts val="600"/>
              </a:spcBef>
              <a:buFont typeface="Arial" panose="020B0604020202020204" pitchFamily="34" charset="0"/>
              <a:buAutoNum type="arabicPeriod"/>
              <a:defRPr/>
            </a:pPr>
            <a:r>
              <a:rPr lang="en-US" err="1">
                <a:ea typeface="+mn-lt"/>
                <a:cs typeface="+mn-lt"/>
              </a:rPr>
              <a:t>Heerspink</a:t>
            </a:r>
            <a:r>
              <a:rPr lang="en-US">
                <a:ea typeface="+mn-lt"/>
                <a:cs typeface="+mn-lt"/>
              </a:rPr>
              <a:t> HJL, </a:t>
            </a:r>
            <a:r>
              <a:rPr lang="en-US" err="1">
                <a:ea typeface="+mn-lt"/>
                <a:cs typeface="+mn-lt"/>
              </a:rPr>
              <a:t>Stefánsson</a:t>
            </a:r>
            <a:r>
              <a:rPr lang="en-US">
                <a:ea typeface="+mn-lt"/>
                <a:cs typeface="+mn-lt"/>
              </a:rPr>
              <a:t> BV, Correa-Rotter R, et al, for the DAPA-CKD Trial Committees and Investigators.  Dapagliflozin in patients with chronic kidney disease.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endParaRPr lang="en-US" sz="1000">
              <a:latin typeface="+mn-lt"/>
              <a:ea typeface="+mn-lt"/>
              <a:cs typeface="+mn-lt"/>
            </a:endParaRPr>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r>
              <a:rPr lang="en-US" sz="1000" err="1">
                <a:latin typeface="+mn-lt"/>
                <a:ea typeface="+mn-lt"/>
                <a:cs typeface="+mn-lt"/>
              </a:rPr>
              <a:t>Heerspink</a:t>
            </a:r>
            <a:r>
              <a:rPr lang="en-US" sz="1000">
                <a:latin typeface="+mn-lt"/>
                <a:ea typeface="+mn-lt"/>
                <a:cs typeface="+mn-lt"/>
              </a:rPr>
              <a:t> HJL. Dapagliflozin in patients with chronic kidney disease [presentation]. Presented at:</a:t>
            </a:r>
            <a:r>
              <a:rPr lang="en-US" sz="1000">
                <a:latin typeface="+mn-lt"/>
              </a:rPr>
              <a:t> European Society of Cardiology Congress – The Digital Experience; August 29 - September 1, 2020.</a:t>
            </a:r>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sz="1000">
              <a:latin typeface="+mn-lt"/>
            </a:endParaRPr>
          </a:p>
          <a:p>
            <a:pPr marL="0" indent="0">
              <a:buNone/>
            </a:pPr>
            <a:endParaRPr lang="en-US" b="1"/>
          </a:p>
          <a:p>
            <a:pPr marL="0" indent="0">
              <a:buNone/>
            </a:pP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130</a:t>
            </a:fld>
            <a:endParaRPr lang="en-US"/>
          </a:p>
        </p:txBody>
      </p:sp>
    </p:spTree>
    <p:extLst>
      <p:ext uri="{BB962C8B-B14F-4D97-AF65-F5344CB8AC3E}">
        <p14:creationId xmlns:p14="http://schemas.microsoft.com/office/powerpoint/2010/main" val="168021566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GB" err="1"/>
              <a:t>Heerspink</a:t>
            </a:r>
            <a:r>
              <a:rPr lang="en-GB"/>
              <a:t> HJL, Cherney D, Postmus D, et al. A pre-specified analysis of the Dapagliflozin and Prevention of Adverse Outcomes in Chronic Kidney Disease (DAPA-CKD) randomized controlled trial on the incidence of abrupt declines in kidney function. </a:t>
            </a:r>
            <a:r>
              <a:rPr lang="en-GB" i="1"/>
              <a:t>Kidney Int</a:t>
            </a:r>
            <a:r>
              <a:rPr lang="en-GB"/>
              <a:t>. </a:t>
            </a:r>
            <a:r>
              <a:rPr lang="fr-FR" b="0" i="0">
                <a:solidFill>
                  <a:srgbClr val="212121"/>
                </a:solidFill>
                <a:effectLst/>
              </a:rPr>
              <a:t>2022;101:174-184. doi:10.1016/j.kint.2021.09.005</a:t>
            </a:r>
            <a:r>
              <a:rPr lang="en-GB"/>
              <a:t>. </a:t>
            </a:r>
          </a:p>
        </p:txBody>
      </p:sp>
      <p:sp>
        <p:nvSpPr>
          <p:cNvPr id="4" name="Slide Number Placeholder 3"/>
          <p:cNvSpPr>
            <a:spLocks noGrp="1"/>
          </p:cNvSpPr>
          <p:nvPr>
            <p:ph type="sldNum" sz="quarter" idx="10"/>
          </p:nvPr>
        </p:nvSpPr>
        <p:spPr/>
        <p:txBody>
          <a:bodyPr/>
          <a:lstStyle/>
          <a:p>
            <a:fld id="{DBDBF580-D318-4C5D-B927-FEBC7823BF7C}" type="slidenum">
              <a:rPr lang="en-GB" noProof="0" smtClean="0"/>
              <a:t>131</a:t>
            </a:fld>
            <a:endParaRPr lang="en-GB" noProof="0"/>
          </a:p>
        </p:txBody>
      </p:sp>
    </p:spTree>
    <p:extLst>
      <p:ext uri="{BB962C8B-B14F-4D97-AF65-F5344CB8AC3E}">
        <p14:creationId xmlns:p14="http://schemas.microsoft.com/office/powerpoint/2010/main" val="182033514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i="1"/>
              <a:t>Note to Speaker: Click on the “List” icon on the top right of the slide to return to the DAPA-CKD Table of Contents.</a:t>
            </a:r>
            <a:endParaRPr lang="en-US" b="1"/>
          </a:p>
          <a:p>
            <a:pPr marL="0" indent="0">
              <a:buNone/>
            </a:pPr>
            <a:endParaRPr lang="en-US" b="1"/>
          </a:p>
          <a:p>
            <a:pPr marL="0" indent="0">
              <a:buNone/>
            </a:pPr>
            <a:r>
              <a:rPr lang="en-US" b="1"/>
              <a:t>Reference(s):</a:t>
            </a:r>
          </a:p>
          <a:p>
            <a:pPr marL="0" indent="0">
              <a:buNone/>
            </a:pPr>
            <a:r>
              <a:rPr lang="en-GB" err="1"/>
              <a:t>Heerspink</a:t>
            </a:r>
            <a:r>
              <a:rPr lang="en-GB"/>
              <a:t> HJL, Cherney D, Postmus D, et al. A pre-specified analysis of the Dapagliflozin and Prevention of Adverse Outcomes in Chronic Kidney Disease (DAPA-CKD) randomized controlled trial on the incidence of abrupt declines in kidney function. </a:t>
            </a:r>
            <a:r>
              <a:rPr lang="en-GB" i="1"/>
              <a:t>Kidney Int</a:t>
            </a:r>
            <a:r>
              <a:rPr lang="en-GB"/>
              <a:t>. </a:t>
            </a:r>
            <a:r>
              <a:rPr lang="fr-FR" b="0" i="0">
                <a:solidFill>
                  <a:srgbClr val="212121"/>
                </a:solidFill>
                <a:effectLst/>
              </a:rPr>
              <a:t>2022;101:174-184. doi:10.1016/j.kint.2021.09.005</a:t>
            </a:r>
            <a:r>
              <a:rPr lang="en-GB"/>
              <a:t>. </a:t>
            </a:r>
          </a:p>
        </p:txBody>
      </p:sp>
      <p:sp>
        <p:nvSpPr>
          <p:cNvPr id="4" name="Slide Number Placeholder 3"/>
          <p:cNvSpPr>
            <a:spLocks noGrp="1"/>
          </p:cNvSpPr>
          <p:nvPr>
            <p:ph type="sldNum" sz="quarter" idx="5"/>
          </p:nvPr>
        </p:nvSpPr>
        <p:spPr/>
        <p:txBody>
          <a:bodyPr/>
          <a:lstStyle/>
          <a:p>
            <a:fld id="{50487F27-F4AC-478C-A07B-A71CA0B86259}" type="slidenum">
              <a:rPr lang="en-US" smtClean="0"/>
              <a:pPr/>
              <a:t>132</a:t>
            </a:fld>
            <a:endParaRPr lang="en-US"/>
          </a:p>
        </p:txBody>
      </p:sp>
    </p:spTree>
    <p:extLst>
      <p:ext uri="{BB962C8B-B14F-4D97-AF65-F5344CB8AC3E}">
        <p14:creationId xmlns:p14="http://schemas.microsoft.com/office/powerpoint/2010/main" val="316725792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sz="900"/>
              <a:t>Wheeler DC, </a:t>
            </a:r>
            <a:r>
              <a:rPr lang="en-US" sz="900" err="1"/>
              <a:t>Stefánsson</a:t>
            </a:r>
            <a:r>
              <a:rPr lang="en-US" sz="900"/>
              <a:t> BV, Jongs N, et al, for the </a:t>
            </a:r>
            <a:r>
              <a:rPr lang="en-GB" sz="900"/>
              <a:t>for the DAPA-CKD Trial Committees and Investigators</a:t>
            </a:r>
            <a:r>
              <a:rPr lang="en-US" sz="900"/>
              <a:t>.  Effects of dapagliflozin on major adverse kidney and cardiovascular events in patients with diabetic and non-diabetic chronic kidney disease: a prespecified analysis from the DAPA-CKD trial. </a:t>
            </a:r>
            <a:r>
              <a:rPr lang="en-US" sz="900" i="1"/>
              <a:t>Lancet Diabetes Endocrinol. </a:t>
            </a:r>
            <a:r>
              <a:rPr lang="en-US" sz="900"/>
              <a:t>2021;9:22–31. </a:t>
            </a:r>
            <a:endParaRPr lang="en-GB" sz="900"/>
          </a:p>
          <a:p>
            <a:pPr marL="0" indent="0">
              <a:buNone/>
            </a:pPr>
            <a:endParaRPr lang="en-US" sz="900"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133</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251959507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“Arrow” icon to return to the Overall Demographic and Baseline Characteristics slide.</a:t>
            </a:r>
          </a:p>
          <a:p>
            <a:pPr marL="0" indent="0">
              <a:buNone/>
            </a:pPr>
            <a:endParaRPr lang="en-US" b="0" i="1"/>
          </a:p>
          <a:p>
            <a:pPr marL="0" indent="0">
              <a:buNone/>
            </a:pPr>
            <a:r>
              <a:rPr lang="en-US" b="1"/>
              <a:t>Speaker Notes:</a:t>
            </a:r>
            <a:r>
              <a:rPr lang="en-US" b="1" baseline="30000"/>
              <a:t>2</a:t>
            </a:r>
            <a:endParaRPr lang="en-US" b="1"/>
          </a:p>
          <a:p>
            <a:pPr marL="171450" indent="-171450"/>
            <a:r>
              <a:rPr lang="en-US" sz="1000" b="0" i="0" kern="1200">
                <a:solidFill>
                  <a:schemeClr val="tx1"/>
                </a:solidFill>
                <a:effectLst/>
                <a:latin typeface="+mn-lt"/>
                <a:ea typeface="+mn-ea"/>
                <a:cs typeface="+mn-cs"/>
              </a:rPr>
              <a:t>Patients with T2D tended to be older than those without diabetes (mean age, 64.4 vs. 56.4 years) and the proportion ≥65 years was greater (48% vs. 30%). </a:t>
            </a:r>
          </a:p>
          <a:p>
            <a:pPr marL="171450" indent="-171450"/>
            <a:r>
              <a:rPr lang="en-US" sz="1000" b="0" i="0" kern="1200">
                <a:solidFill>
                  <a:schemeClr val="tx1"/>
                </a:solidFill>
                <a:effectLst/>
                <a:latin typeface="+mn-lt"/>
                <a:ea typeface="+mn-ea"/>
                <a:cs typeface="+mn-cs"/>
              </a:rPr>
              <a:t>Patients with T2D diabetes had a higher BMI than those without diabetes (mean BMI, 30.3 vs. 27.9 kg/m</a:t>
            </a:r>
            <a:r>
              <a:rPr lang="en-US" sz="1000" b="0" i="0" kern="1200" baseline="30000">
                <a:solidFill>
                  <a:schemeClr val="tx1"/>
                </a:solidFill>
                <a:effectLst/>
                <a:latin typeface="+mn-lt"/>
                <a:ea typeface="+mn-ea"/>
                <a:cs typeface="+mn-cs"/>
              </a:rPr>
              <a:t>2</a:t>
            </a:r>
            <a:r>
              <a:rPr lang="en-US" sz="1000" b="0" i="0" kern="1200">
                <a:solidFill>
                  <a:schemeClr val="tx1"/>
                </a:solidFill>
                <a:effectLst/>
                <a:latin typeface="+mn-lt"/>
                <a:ea typeface="+mn-ea"/>
                <a:cs typeface="+mn-cs"/>
              </a:rPr>
              <a:t>), and were more likely to be hypertensive (98.3% vs. 90.5%), </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a:solidFill>
                  <a:schemeClr val="tx1"/>
                </a:solidFill>
                <a:effectLst/>
                <a:latin typeface="+mn-lt"/>
                <a:ea typeface="+mn-ea"/>
                <a:cs typeface="+mn-cs"/>
              </a:rPr>
              <a:t>Reference:</a:t>
            </a:r>
          </a:p>
          <a:p>
            <a:pPr marL="228600" indent="-228600">
              <a:buFont typeface="Arial" panose="020B0604020202020204" pitchFamily="34" charset="0"/>
              <a:buAutoNum type="arabicPeriod"/>
              <a:defRPr/>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a:p>
            <a:pPr marL="228600" lvl="0" indent="-228600">
              <a:buAutoNum type="arabicPeriod"/>
              <a:defRPr/>
            </a:pPr>
            <a:r>
              <a:rPr lang="en-US" sz="1000" b="0" i="0" kern="1200">
                <a:solidFill>
                  <a:schemeClr val="tx1"/>
                </a:solidFill>
                <a:effectLst/>
                <a:latin typeface="+mn-lt"/>
                <a:ea typeface="+mn-ea"/>
                <a:cs typeface="+mn-cs"/>
              </a:rPr>
              <a:t>Wheeler DC, Stefansson BV, </a:t>
            </a:r>
            <a:r>
              <a:rPr lang="en-US" sz="1000" b="0" i="0" kern="1200" err="1">
                <a:solidFill>
                  <a:schemeClr val="tx1"/>
                </a:solidFill>
                <a:effectLst/>
                <a:latin typeface="+mn-lt"/>
                <a:ea typeface="+mn-ea"/>
                <a:cs typeface="+mn-cs"/>
              </a:rPr>
              <a:t>Batiushin</a:t>
            </a:r>
            <a:r>
              <a:rPr lang="en-US" sz="1000" b="0" i="0" kern="1200">
                <a:solidFill>
                  <a:schemeClr val="tx1"/>
                </a:solidFill>
                <a:effectLst/>
                <a:latin typeface="+mn-lt"/>
                <a:ea typeface="+mn-ea"/>
                <a:cs typeface="+mn-cs"/>
              </a:rPr>
              <a:t> M, et.al. The dapagliflozin and prevention of adverse outcomes in chronic kidney disease (DAPA-CKD) trial: baseline </a:t>
            </a:r>
            <a:r>
              <a:rPr lang="en-US"/>
              <a:t>characteristics. </a:t>
            </a:r>
            <a:r>
              <a:rPr lang="en-US" i="1"/>
              <a:t>Nephrol Dial Transplant</a:t>
            </a:r>
            <a:r>
              <a:rPr lang="en-US"/>
              <a:t>. 2020;35:1700–1711.</a:t>
            </a:r>
          </a:p>
        </p:txBody>
      </p:sp>
      <p:sp>
        <p:nvSpPr>
          <p:cNvPr id="4" name="Slide Number Placeholder 3"/>
          <p:cNvSpPr>
            <a:spLocks noGrp="1"/>
          </p:cNvSpPr>
          <p:nvPr>
            <p:ph type="sldNum" sz="quarter" idx="5"/>
          </p:nvPr>
        </p:nvSpPr>
        <p:spPr/>
        <p:txBody>
          <a:bodyPr/>
          <a:lstStyle/>
          <a:p>
            <a:fld id="{50487F27-F4AC-478C-A07B-A71CA0B86259}" type="slidenum">
              <a:rPr lang="en-US" smtClean="0"/>
              <a:pPr/>
              <a:t>134</a:t>
            </a:fld>
            <a:endParaRPr lang="en-US"/>
          </a:p>
        </p:txBody>
      </p:sp>
    </p:spTree>
    <p:extLst>
      <p:ext uri="{BB962C8B-B14F-4D97-AF65-F5344CB8AC3E}">
        <p14:creationId xmlns:p14="http://schemas.microsoft.com/office/powerpoint/2010/main" val="172855926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“Arrow” icon to return to the Overall Renal Characteristics slide.</a:t>
            </a:r>
          </a:p>
          <a:p>
            <a:pPr marL="0" indent="0">
              <a:buNone/>
            </a:pPr>
            <a:r>
              <a:rPr lang="en-US" b="1"/>
              <a:t>Speaker Notes:</a:t>
            </a:r>
            <a:r>
              <a:rPr lang="en-US" b="1" baseline="30000"/>
              <a:t>2</a:t>
            </a:r>
            <a:endParaRPr lang="en-US" b="1"/>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i="0" kern="1200">
                <a:solidFill>
                  <a:schemeClr val="tx1"/>
                </a:solidFill>
                <a:effectLst/>
                <a:latin typeface="+mn-lt"/>
                <a:ea typeface="+mn-ea"/>
                <a:cs typeface="+mn-cs"/>
              </a:rPr>
              <a:t>In the overall population, mean eGFR was 43.1 mL/min/1.73m</a:t>
            </a:r>
            <a:r>
              <a:rPr lang="en-US" sz="1000" b="0" i="0" kern="1200" baseline="30000">
                <a:solidFill>
                  <a:schemeClr val="tx1"/>
                </a:solidFill>
                <a:effectLst/>
                <a:latin typeface="+mn-lt"/>
                <a:ea typeface="+mn-ea"/>
                <a:cs typeface="+mn-cs"/>
              </a:rPr>
              <a:t>2</a:t>
            </a:r>
            <a:r>
              <a:rPr lang="en-US" sz="1000" b="0" i="0" kern="1200" baseline="0">
                <a:solidFill>
                  <a:schemeClr val="tx1"/>
                </a:solidFill>
                <a:effectLst/>
                <a:latin typeface="+mn-lt"/>
                <a:ea typeface="+mn-ea"/>
                <a:cs typeface="+mn-cs"/>
              </a:rPr>
              <a:t>, and t</a:t>
            </a:r>
            <a:r>
              <a:rPr lang="en-US" sz="1000" b="0" i="0" kern="1200">
                <a:solidFill>
                  <a:schemeClr val="tx1"/>
                </a:solidFill>
                <a:effectLst/>
                <a:latin typeface="+mn-lt"/>
                <a:ea typeface="+mn-ea"/>
                <a:cs typeface="+mn-cs"/>
              </a:rPr>
              <a:t>he median UACR was 949.3 mg/g.</a:t>
            </a:r>
            <a:endParaRPr lang="en-US" b="1"/>
          </a:p>
          <a:p>
            <a:pPr marL="171450" indent="-171450"/>
            <a:r>
              <a:rPr lang="en-US" sz="1000" b="0" i="0" kern="1200">
                <a:solidFill>
                  <a:schemeClr val="tx1"/>
                </a:solidFill>
                <a:effectLst/>
                <a:latin typeface="+mn-lt"/>
                <a:ea typeface="+mn-ea"/>
                <a:cs typeface="+mn-cs"/>
              </a:rPr>
              <a:t>Those with T2D had a slightly higher mean eGFR compared to those without diabetes (43.8 vs. 41.7 mL/min/1.73m</a:t>
            </a:r>
            <a:r>
              <a:rPr lang="en-US" sz="1000" b="0" i="0" kern="1200" baseline="30000">
                <a:solidFill>
                  <a:schemeClr val="tx1"/>
                </a:solidFill>
                <a:effectLst/>
                <a:latin typeface="+mn-lt"/>
                <a:ea typeface="+mn-ea"/>
                <a:cs typeface="+mn-cs"/>
              </a:rPr>
              <a:t>2</a:t>
            </a:r>
            <a:r>
              <a:rPr lang="en-US" sz="1000" b="0" i="0" kern="1200">
                <a:solidFill>
                  <a:schemeClr val="tx1"/>
                </a:solidFill>
                <a:effectLst/>
                <a:latin typeface="+mn-lt"/>
                <a:ea typeface="+mn-ea"/>
                <a:cs typeface="+mn-cs"/>
              </a:rPr>
              <a:t>) and higher median UACR (1016.5 mg/g vs. 861.0 mg/g).</a:t>
            </a:r>
            <a:endParaRPr lang="en-US" sz="1000" b="0" i="0" kern="1200" baseline="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a:solidFill>
                  <a:schemeClr val="tx1"/>
                </a:solidFill>
                <a:effectLst/>
                <a:latin typeface="+mn-lt"/>
                <a:ea typeface="+mn-ea"/>
                <a:cs typeface="+mn-cs"/>
              </a:rPr>
              <a:t>Reference:</a:t>
            </a:r>
          </a:p>
          <a:p>
            <a:pPr marL="228600" indent="-228600">
              <a:buFont typeface="Arial" panose="020B0604020202020204" pitchFamily="34" charset="0"/>
              <a:buAutoNum type="arabicPeriod"/>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AutoNum type="arabicPeriod"/>
              <a:tabLst/>
              <a:defRPr/>
            </a:pPr>
            <a:r>
              <a:rPr lang="en-US" sz="1000" b="0" i="0" kern="1200">
                <a:solidFill>
                  <a:schemeClr val="tx1"/>
                </a:solidFill>
                <a:effectLst/>
                <a:latin typeface="+mn-lt"/>
                <a:ea typeface="+mn-ea"/>
                <a:cs typeface="+mn-cs"/>
              </a:rPr>
              <a:t>Wheeler DC, Stefansson BV, </a:t>
            </a:r>
            <a:r>
              <a:rPr lang="en-US" sz="1000" b="0" i="0" kern="1200" err="1">
                <a:solidFill>
                  <a:schemeClr val="tx1"/>
                </a:solidFill>
                <a:effectLst/>
                <a:latin typeface="+mn-lt"/>
                <a:ea typeface="+mn-ea"/>
                <a:cs typeface="+mn-cs"/>
              </a:rPr>
              <a:t>Batiushin</a:t>
            </a:r>
            <a:r>
              <a:rPr lang="en-US" sz="1000" b="0" i="0" kern="1200">
                <a:solidFill>
                  <a:schemeClr val="tx1"/>
                </a:solidFill>
                <a:effectLst/>
                <a:latin typeface="+mn-lt"/>
                <a:ea typeface="+mn-ea"/>
                <a:cs typeface="+mn-cs"/>
              </a:rPr>
              <a:t> M, et.al. The dapagliflozin and prevention of adverse outcomes in chronic kidney disease (DAPA-CKD) trial: baseline characteristics. </a:t>
            </a:r>
            <a:r>
              <a:rPr lang="en-US" i="1"/>
              <a:t>Nephrol Dial Transplant</a:t>
            </a:r>
            <a:r>
              <a:rPr lang="en-US"/>
              <a:t>. 2020;35:1700–1711.</a:t>
            </a: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AutoNum type="arabicPeriod"/>
              <a:tabLst/>
              <a:defRPr/>
            </a:pPr>
            <a:endParaRPr lang="en-US"/>
          </a:p>
          <a:p>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135</a:t>
            </a:fld>
            <a:endParaRPr lang="en-US"/>
          </a:p>
        </p:txBody>
      </p:sp>
    </p:spTree>
    <p:extLst>
      <p:ext uri="{BB962C8B-B14F-4D97-AF65-F5344CB8AC3E}">
        <p14:creationId xmlns:p14="http://schemas.microsoft.com/office/powerpoint/2010/main" val="367626060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i="1"/>
              <a:t>Note to Speaker: Click on the “Arrow” icon to return to the Overall Medical History and Baseline Medications slide.</a:t>
            </a:r>
          </a:p>
          <a:p>
            <a:pPr marL="0" indent="0">
              <a:buNone/>
            </a:pPr>
            <a:r>
              <a:rPr lang="en-US" b="1"/>
              <a:t>Speaker Notes:</a:t>
            </a:r>
            <a:r>
              <a:rPr lang="en-US" b="1" baseline="30000"/>
              <a:t>2</a:t>
            </a:r>
            <a:endParaRPr lang="en-US" b="1"/>
          </a:p>
          <a:p>
            <a:r>
              <a:rPr lang="en-US"/>
              <a:t>Participants with T2D were more likely to have had a prior MI (11.0% vs. 5.1%) or history of HF (12.4% vs. 7.7%).  </a:t>
            </a:r>
          </a:p>
          <a:p>
            <a:r>
              <a:rPr lang="en-GB"/>
              <a:t>The majority of the study population (97%) was receiving an ACE inhibitor or ARB; 5.3% were receiving an MRA. </a:t>
            </a:r>
          </a:p>
          <a:p>
            <a:r>
              <a:rPr lang="en-US"/>
              <a:t>After ACE inhibitors and ARBs, calcium channel blockers were the most commonly prescribed blood pressure medication (50.7%), followed by diuretics (43.7%) and beta-blockers (39.0%). Statins were prescribed for 64.9% in the overall population, with a higher proportion of participants with T2D (71.6%) receiving this class of medication than those without diabetes (50.9%).  </a:t>
            </a:r>
          </a:p>
          <a:p>
            <a:pPr marL="0" lvl="0" indent="0">
              <a:buNone/>
              <a:defRPr/>
            </a:pPr>
            <a:r>
              <a:rPr lang="en-GB" b="1"/>
              <a:t>Reference:</a:t>
            </a:r>
          </a:p>
          <a:p>
            <a:pPr marL="228600" indent="-228600">
              <a:buFont typeface="Arial" panose="020B0604020202020204" pitchFamily="34" charset="0"/>
              <a:buAutoNum type="arabicPeriod"/>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a:p>
            <a:pPr marL="228600" lvl="0" indent="-228600">
              <a:buAutoNum type="arabicPeriod"/>
              <a:defRPr/>
            </a:pPr>
            <a:r>
              <a:rPr lang="en-US"/>
              <a:t>Wheeler DC, Stefansson BV, </a:t>
            </a:r>
            <a:r>
              <a:rPr lang="en-US" err="1"/>
              <a:t>Batiushin</a:t>
            </a:r>
            <a:r>
              <a:rPr lang="en-US"/>
              <a:t> M, et.al. The dapagliflozin and prevention of adverse outcomes in chronic kidney disease (DAPA-CKD) trial: baseline characteristics. </a:t>
            </a:r>
            <a:r>
              <a:rPr lang="en-US" i="1"/>
              <a:t>Nephrol Dial Transplant</a:t>
            </a:r>
            <a:r>
              <a:rPr lang="en-US"/>
              <a:t>. 2020;35:1700–1711.</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136</a:t>
            </a:fld>
            <a:endParaRPr lang="en-US"/>
          </a:p>
        </p:txBody>
      </p:sp>
    </p:spTree>
    <p:extLst>
      <p:ext uri="{BB962C8B-B14F-4D97-AF65-F5344CB8AC3E}">
        <p14:creationId xmlns:p14="http://schemas.microsoft.com/office/powerpoint/2010/main" val="388316174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p:txBody>
      </p:sp>
      <p:sp>
        <p:nvSpPr>
          <p:cNvPr id="4" name="Slide Number Placeholder 3"/>
          <p:cNvSpPr>
            <a:spLocks noGrp="1"/>
          </p:cNvSpPr>
          <p:nvPr>
            <p:ph type="sldNum" sz="quarter" idx="5"/>
          </p:nvPr>
        </p:nvSpPr>
        <p:spPr/>
        <p:txBody>
          <a:bodyPr/>
          <a:lstStyle/>
          <a:p>
            <a:fld id="{50487F27-F4AC-478C-A07B-A71CA0B86259}" type="slidenum">
              <a:rPr lang="en-US" smtClean="0"/>
              <a:pPr/>
              <a:t>137</a:t>
            </a:fld>
            <a:endParaRPr lang="en-US"/>
          </a:p>
        </p:txBody>
      </p:sp>
    </p:spTree>
    <p:extLst>
      <p:ext uri="{BB962C8B-B14F-4D97-AF65-F5344CB8AC3E}">
        <p14:creationId xmlns:p14="http://schemas.microsoft.com/office/powerpoint/2010/main" val="12284317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Font typeface="Arial" panose="020B0604020202020204" pitchFamily="34" charset="0"/>
              <a:buAutoNum type="arabicPeriod"/>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a:p>
            <a:pPr marL="228600" indent="-228600">
              <a:buAutoNum type="arabicPeriod"/>
            </a:pPr>
            <a:r>
              <a:rPr lang="en-IN" err="1"/>
              <a:t>Heerspink</a:t>
            </a:r>
            <a:r>
              <a:rPr lang="en-IN"/>
              <a:t> HJL, Stefansson BV, </a:t>
            </a:r>
            <a:r>
              <a:rPr lang="en-IN" err="1"/>
              <a:t>Chertow</a:t>
            </a:r>
            <a:r>
              <a:rPr lang="en-IN"/>
              <a:t> GM, et al for the DAPA-CKD Investigators.  Rationale and protocol of the dapagliflozin and prevention of adverse outcomes in chronic kidney disease (DAPA-CKD) randomized controlled trial. </a:t>
            </a:r>
            <a:r>
              <a:rPr lang="en-US" i="1"/>
              <a:t>Nephrol Dial Transplant</a:t>
            </a:r>
            <a:r>
              <a:rPr lang="en-US"/>
              <a:t>. 2020;35:274–282.</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138</a:t>
            </a:fld>
            <a:endParaRPr lang="en-US"/>
          </a:p>
        </p:txBody>
      </p:sp>
    </p:spTree>
    <p:extLst>
      <p:ext uri="{BB962C8B-B14F-4D97-AF65-F5344CB8AC3E}">
        <p14:creationId xmlns:p14="http://schemas.microsoft.com/office/powerpoint/2010/main" val="243512530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Font typeface="Arial" panose="020B0604020202020204" pitchFamily="34" charset="0"/>
              <a:buAutoNum type="arabicPeriod"/>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a:p>
            <a:pPr marL="228600" indent="-228600">
              <a:buAutoNum type="arabicPeriod"/>
            </a:pPr>
            <a:r>
              <a:rPr lang="en-IN" err="1"/>
              <a:t>Heerspink</a:t>
            </a:r>
            <a:r>
              <a:rPr lang="en-IN"/>
              <a:t> HJL, Stefansson BV, </a:t>
            </a:r>
            <a:r>
              <a:rPr lang="en-IN" err="1"/>
              <a:t>Chertow</a:t>
            </a:r>
            <a:r>
              <a:rPr lang="en-IN"/>
              <a:t> GM, et al for the DAPA-CKD Investigators.  Rationale and protocol of the dapagliflozin and prevention of adverse outcomes in chronic kidney disease (DAPA-CKD) randomized controlled trial. </a:t>
            </a:r>
            <a:r>
              <a:rPr lang="en-US" i="1"/>
              <a:t>Nephrol Dial Transplant</a:t>
            </a:r>
            <a:r>
              <a:rPr lang="en-US"/>
              <a:t>. 2020;35:274–282.</a:t>
            </a:r>
          </a:p>
        </p:txBody>
      </p:sp>
      <p:sp>
        <p:nvSpPr>
          <p:cNvPr id="4" name="Slide Number Placeholder 3"/>
          <p:cNvSpPr>
            <a:spLocks noGrp="1"/>
          </p:cNvSpPr>
          <p:nvPr>
            <p:ph type="sldNum" sz="quarter" idx="5"/>
          </p:nvPr>
        </p:nvSpPr>
        <p:spPr/>
        <p:txBody>
          <a:bodyPr/>
          <a:lstStyle/>
          <a:p>
            <a:fld id="{50487F27-F4AC-478C-A07B-A71CA0B86259}" type="slidenum">
              <a:rPr lang="en-US" smtClean="0"/>
              <a:pPr/>
              <a:t>139</a:t>
            </a:fld>
            <a:endParaRPr lang="en-US"/>
          </a:p>
        </p:txBody>
      </p:sp>
    </p:spTree>
    <p:extLst>
      <p:ext uri="{BB962C8B-B14F-4D97-AF65-F5344CB8AC3E}">
        <p14:creationId xmlns:p14="http://schemas.microsoft.com/office/powerpoint/2010/main" val="9881927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Until</a:t>
            </a:r>
            <a:r>
              <a:rPr lang="en-US" baseline="0" dirty="0" smtClean="0"/>
              <a:t> recently, there was </a:t>
            </a:r>
            <a:r>
              <a:rPr lang="en-US" dirty="0" smtClean="0"/>
              <a:t>an unmet need for effective</a:t>
            </a:r>
            <a:r>
              <a:rPr lang="en-US" baseline="0" dirty="0" smtClean="0"/>
              <a:t> </a:t>
            </a:r>
            <a:r>
              <a:rPr lang="en-US" dirty="0" smtClean="0"/>
              <a:t>treatment of CKD to</a:t>
            </a:r>
            <a:r>
              <a:rPr lang="en-US" baseline="0" dirty="0" smtClean="0"/>
              <a:t> </a:t>
            </a:r>
            <a:r>
              <a:rPr lang="en-US" dirty="0" smtClean="0"/>
              <a:t>prevent development</a:t>
            </a:r>
            <a:r>
              <a:rPr lang="en-US" baseline="0" dirty="0" smtClean="0"/>
              <a:t> </a:t>
            </a:r>
            <a:r>
              <a:rPr lang="en-US" dirty="0" smtClean="0"/>
              <a:t>of end-stage kidney and to prolong survival</a:t>
            </a:r>
          </a:p>
          <a:p>
            <a:pPr marL="0" indent="0">
              <a:buNone/>
            </a:pPr>
            <a:endParaRPr lang="en-US" dirty="0" smtClean="0"/>
          </a:p>
          <a:p>
            <a:pPr marL="0" indent="0">
              <a:buNone/>
            </a:pPr>
            <a:r>
              <a:rPr lang="en-US" dirty="0" smtClean="0"/>
              <a:t>In</a:t>
            </a:r>
            <a:r>
              <a:rPr lang="en-US" baseline="0" dirty="0" smtClean="0"/>
              <a:t> the last 2 decades </a:t>
            </a:r>
            <a:r>
              <a:rPr lang="en-US" dirty="0" smtClean="0"/>
              <a:t>the only</a:t>
            </a:r>
            <a:r>
              <a:rPr lang="en-US" baseline="0" dirty="0" smtClean="0"/>
              <a:t> </a:t>
            </a:r>
            <a:r>
              <a:rPr lang="en-US" dirty="0" smtClean="0"/>
              <a:t>agents that</a:t>
            </a:r>
            <a:r>
              <a:rPr lang="en-US" baseline="0" dirty="0" smtClean="0"/>
              <a:t> slowed the rate of progression of CKD, were agents that blocked RAAS system </a:t>
            </a:r>
          </a:p>
          <a:p>
            <a:pPr marL="0" indent="0">
              <a:buNone/>
            </a:pPr>
            <a:r>
              <a:rPr lang="en-US" dirty="0" smtClean="0"/>
              <a:t> </a:t>
            </a:r>
          </a:p>
          <a:p>
            <a:pPr marL="0" indent="0">
              <a:buNone/>
            </a:pPr>
            <a:r>
              <a:rPr lang="en-US" dirty="0" smtClean="0"/>
              <a:t>but</a:t>
            </a:r>
            <a:r>
              <a:rPr lang="en-US" baseline="0" dirty="0" smtClean="0"/>
              <a:t> there haven’t been robust data for </a:t>
            </a:r>
            <a:r>
              <a:rPr lang="en-US" dirty="0" smtClean="0"/>
              <a:t>decreasing risk of all-cause mortality and evidence for this target </a:t>
            </a:r>
            <a:r>
              <a:rPr lang="en-US" baseline="0" dirty="0" smtClean="0"/>
              <a:t> </a:t>
            </a:r>
          </a:p>
          <a:p>
            <a:pPr marL="0" indent="0">
              <a:buNone/>
            </a:pPr>
            <a:endParaRPr lang="en-US" baseline="0" dirty="0" smtClean="0"/>
          </a:p>
          <a:p>
            <a:pPr marL="0" indent="0">
              <a:buNone/>
            </a:pPr>
            <a:r>
              <a:rPr lang="en-US" baseline="0" dirty="0" smtClean="0"/>
              <a:t>As shown here In adult population with </a:t>
            </a:r>
            <a:r>
              <a:rPr lang="en-US" baseline="0" dirty="0" err="1" smtClean="0"/>
              <a:t>eGFR</a:t>
            </a:r>
            <a:r>
              <a:rPr lang="en-US" baseline="0" dirty="0" smtClean="0"/>
              <a:t> &lt; 60 and albumin </a:t>
            </a:r>
            <a:r>
              <a:rPr lang="en-US" baseline="0" dirty="0" err="1" smtClean="0"/>
              <a:t>creatinin</a:t>
            </a:r>
            <a:r>
              <a:rPr lang="en-US" baseline="0" dirty="0" smtClean="0"/>
              <a:t> ratio &gt; 30 </a:t>
            </a:r>
            <a:endParaRPr lang="en-US" baseline="0" dirty="0" smtClean="0"/>
          </a:p>
          <a:p>
            <a:pPr marL="0" indent="0">
              <a:buNone/>
            </a:pPr>
            <a:endParaRPr lang="en-US" baseline="0" dirty="0" smtClean="0"/>
          </a:p>
          <a:p>
            <a:pPr marL="0" indent="0">
              <a:buNone/>
            </a:pPr>
            <a:r>
              <a:rPr lang="en-US" baseline="0" dirty="0" smtClean="0"/>
              <a:t>a </a:t>
            </a:r>
            <a:r>
              <a:rPr lang="en-US" baseline="0" dirty="0" smtClean="0"/>
              <a:t>reduced life expectancy is observed when compared to general population that can reach up to 20 </a:t>
            </a:r>
            <a:r>
              <a:rPr lang="en-US" baseline="0" dirty="0" err="1" smtClean="0"/>
              <a:t>yrs</a:t>
            </a:r>
            <a:r>
              <a:rPr lang="en-US" baseline="0" dirty="0" smtClean="0"/>
              <a:t>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11</a:t>
            </a:fld>
            <a:endParaRPr lang="en-US"/>
          </a:p>
        </p:txBody>
      </p:sp>
    </p:spTree>
    <p:extLst>
      <p:ext uri="{BB962C8B-B14F-4D97-AF65-F5344CB8AC3E}">
        <p14:creationId xmlns:p14="http://schemas.microsoft.com/office/powerpoint/2010/main" val="6431551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Heerspink HJL, </a:t>
            </a:r>
            <a:r>
              <a:rPr lang="en-US" err="1"/>
              <a:t>Sjöström</a:t>
            </a:r>
            <a:r>
              <a:rPr lang="en-US"/>
              <a:t> CD, Jongs N, et al, for the DAPA-CKD Trial Committees and Investigators.  Effects of dapagliflozin on mortality in patients with chronic kidney disease: a pre-specified analysis from the DAPA-CKD randomized controlled trial. </a:t>
            </a:r>
            <a:r>
              <a:rPr lang="en-US" i="1"/>
              <a:t>Eur Heart J</a:t>
            </a:r>
            <a:r>
              <a:rPr lang="en-US"/>
              <a:t>. 2021;42:1216-1227.</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140</a:t>
            </a:fld>
            <a:endParaRPr lang="en-US"/>
          </a:p>
        </p:txBody>
      </p:sp>
    </p:spTree>
    <p:extLst>
      <p:ext uri="{BB962C8B-B14F-4D97-AF65-F5344CB8AC3E}">
        <p14:creationId xmlns:p14="http://schemas.microsoft.com/office/powerpoint/2010/main" val="216211815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b="1"/>
          </a:p>
          <a:p>
            <a:pPr marL="0" indent="0">
              <a:buNone/>
            </a:pPr>
            <a:r>
              <a:rPr lang="en-US" b="1"/>
              <a:t>Reference(s):</a:t>
            </a:r>
          </a:p>
          <a:p>
            <a:pPr marL="0" indent="0">
              <a:buNone/>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t>
            </a:r>
            <a:r>
              <a:rPr lang="en-US" i="1"/>
              <a:t>Lancet Diabetes Endocrinol. </a:t>
            </a:r>
            <a:r>
              <a:rPr lang="en-US"/>
              <a:t>2021;9:22–31. </a:t>
            </a:r>
            <a:endParaRPr lang="en-GB"/>
          </a:p>
        </p:txBody>
      </p:sp>
      <p:sp>
        <p:nvSpPr>
          <p:cNvPr id="4" name="Slide Number Placeholder 3"/>
          <p:cNvSpPr>
            <a:spLocks noGrp="1"/>
          </p:cNvSpPr>
          <p:nvPr>
            <p:ph type="sldNum" sz="quarter" idx="5"/>
          </p:nvPr>
        </p:nvSpPr>
        <p:spPr/>
        <p:txBody>
          <a:bodyPr/>
          <a:lstStyle/>
          <a:p>
            <a:fld id="{FAD751AE-7ABC-314D-AFAD-47B860ED6FFE}" type="slidenum">
              <a:rPr lang="en-US" smtClean="0"/>
              <a:pPr/>
              <a:t>141</a:t>
            </a:fld>
            <a:endParaRPr lang="en-US"/>
          </a:p>
        </p:txBody>
      </p:sp>
    </p:spTree>
    <p:extLst>
      <p:ext uri="{BB962C8B-B14F-4D97-AF65-F5344CB8AC3E}">
        <p14:creationId xmlns:p14="http://schemas.microsoft.com/office/powerpoint/2010/main" val="225330660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sz="900"/>
              <a:t>Wheeler DC, </a:t>
            </a:r>
            <a:r>
              <a:rPr lang="en-US" sz="900" err="1"/>
              <a:t>Stefánsson</a:t>
            </a:r>
            <a:r>
              <a:rPr lang="en-US" sz="900"/>
              <a:t> BV, Jongs N, et al, for the </a:t>
            </a:r>
            <a:r>
              <a:rPr lang="en-GB" sz="900"/>
              <a:t>for the DAPA-CKD Trial Committees and Investigators</a:t>
            </a:r>
            <a:r>
              <a:rPr lang="en-US" sz="900"/>
              <a:t>.  Effects of dapagliflozin on major adverse kidney and cardiovascular events in patients with diabetic and non-diabetic chronic kidney disease: a prespecified analysis from the DAPA-CKD. </a:t>
            </a:r>
            <a:r>
              <a:rPr lang="en-US" sz="900" i="1"/>
              <a:t>Lancet Diabetes Endocrinol. </a:t>
            </a:r>
            <a:r>
              <a:rPr lang="en-US" sz="900"/>
              <a:t>2021;9:22–31. </a:t>
            </a:r>
            <a:endParaRPr lang="en-US" sz="900" b="1"/>
          </a:p>
          <a:p>
            <a:pPr marL="0" indent="0">
              <a:buNone/>
            </a:pPr>
            <a:endParaRPr lang="en-US" sz="900"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142</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103966977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[article and supplementary appendix]. </a:t>
            </a:r>
            <a:r>
              <a:rPr lang="en-US" i="1"/>
              <a:t>Lancet Diabetes Endocrinol. </a:t>
            </a:r>
            <a:r>
              <a:rPr lang="en-US"/>
              <a:t>2021;9:22–31. </a:t>
            </a:r>
            <a:endParaRPr lang="en-GB"/>
          </a:p>
        </p:txBody>
      </p:sp>
      <p:sp>
        <p:nvSpPr>
          <p:cNvPr id="4" name="Slide Number Placeholder 3"/>
          <p:cNvSpPr>
            <a:spLocks noGrp="1"/>
          </p:cNvSpPr>
          <p:nvPr>
            <p:ph type="sldNum" sz="quarter" idx="5"/>
          </p:nvPr>
        </p:nvSpPr>
        <p:spPr/>
        <p:txBody>
          <a:bodyPr/>
          <a:lstStyle/>
          <a:p>
            <a:fld id="{50487F27-F4AC-478C-A07B-A71CA0B86259}" type="slidenum">
              <a:rPr lang="en-US" smtClean="0"/>
              <a:pPr/>
              <a:t>143</a:t>
            </a:fld>
            <a:endParaRPr lang="en-US"/>
          </a:p>
        </p:txBody>
      </p:sp>
    </p:spTree>
    <p:extLst>
      <p:ext uri="{BB962C8B-B14F-4D97-AF65-F5344CB8AC3E}">
        <p14:creationId xmlns:p14="http://schemas.microsoft.com/office/powerpoint/2010/main" val="25128794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0" i="1"/>
              <a:t>Note to Speaker: Click on the “Magnifying Lens” icon to view each outcome on its own slide. </a:t>
            </a:r>
            <a:endParaRPr lang="en-US" b="1"/>
          </a:p>
          <a:p>
            <a:pPr marL="0" indent="0">
              <a:buNone/>
            </a:pPr>
            <a:endParaRPr lang="en-US" b="1"/>
          </a:p>
          <a:p>
            <a:pPr marL="0" indent="0">
              <a:buNone/>
            </a:pPr>
            <a:r>
              <a:rPr lang="en-US" b="1"/>
              <a:t>Reference(s):</a:t>
            </a:r>
          </a:p>
          <a:p>
            <a:pPr marL="0" indent="0">
              <a:buNone/>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a:t>
            </a:r>
            <a:r>
              <a:rPr lang="en-US" i="1"/>
              <a:t>Lancet Diabetes Endocrinol. </a:t>
            </a:r>
            <a:r>
              <a:rPr lang="en-US"/>
              <a:t>2021;9:22–31.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144</a:t>
            </a:fld>
            <a:endParaRPr lang="en-US"/>
          </a:p>
        </p:txBody>
      </p:sp>
    </p:spTree>
    <p:extLst>
      <p:ext uri="{BB962C8B-B14F-4D97-AF65-F5344CB8AC3E}">
        <p14:creationId xmlns:p14="http://schemas.microsoft.com/office/powerpoint/2010/main" val="300137382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“Arrow” icon to return to </a:t>
            </a:r>
            <a:r>
              <a:rPr lang="en-US" i="1"/>
              <a:t>the DAPA-CKD Primary and Secondary Outcomes by Underlying Cause of Kidney Disease.</a:t>
            </a:r>
            <a:endParaRPr lang="en-US" b="0" i="1"/>
          </a:p>
          <a:p>
            <a:pPr marL="0" indent="0">
              <a:buNone/>
            </a:pPr>
            <a:endParaRPr lang="en-US" b="1"/>
          </a:p>
          <a:p>
            <a:pPr marL="0" indent="0">
              <a:buNone/>
            </a:pPr>
            <a:r>
              <a:rPr lang="en-US" b="1"/>
              <a:t>Reference(s):</a:t>
            </a:r>
          </a:p>
          <a:p>
            <a:pPr marL="0" indent="0">
              <a:buNone/>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a:t>
            </a:r>
            <a:r>
              <a:rPr lang="en-US" i="1"/>
              <a:t>Lancet Diabetes Endocrinol. </a:t>
            </a:r>
            <a:r>
              <a:rPr lang="en-US"/>
              <a:t>2021;9:22–31. </a:t>
            </a:r>
            <a:endParaRPr lang="en-US" b="1"/>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145</a:t>
            </a:fld>
            <a:endParaRPr lang="en-US"/>
          </a:p>
        </p:txBody>
      </p:sp>
    </p:spTree>
    <p:extLst>
      <p:ext uri="{BB962C8B-B14F-4D97-AF65-F5344CB8AC3E}">
        <p14:creationId xmlns:p14="http://schemas.microsoft.com/office/powerpoint/2010/main" val="4083983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AutoNum type="arabicPeriod"/>
            </a:pPr>
            <a:r>
              <a:rPr lang="en-US"/>
              <a:t>Wheeler DC, </a:t>
            </a:r>
            <a:r>
              <a:rPr lang="en-US" err="1"/>
              <a:t>Stefánsson</a:t>
            </a:r>
            <a:r>
              <a:rPr lang="en-US"/>
              <a:t> BV, </a:t>
            </a:r>
            <a:r>
              <a:rPr lang="en-US" err="1"/>
              <a:t>Jongs</a:t>
            </a:r>
            <a:r>
              <a:rPr lang="en-US"/>
              <a:t>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[article and supplementary appendix]. </a:t>
            </a:r>
            <a:r>
              <a:rPr lang="en-US" i="1"/>
              <a:t>Lancet Diabetes Endocrinol. </a:t>
            </a:r>
            <a:r>
              <a:rPr lang="en-US"/>
              <a:t>2021;9:22–31. </a:t>
            </a:r>
          </a:p>
          <a:p>
            <a:pPr marL="228600" indent="-228600">
              <a:buAutoNum type="arabicPeriod"/>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228600" indent="-228600">
              <a:buFont typeface="Arial" panose="020B0604020202020204" pitchFamily="34" charset="0"/>
              <a:buAutoNum type="arabicPeriod"/>
            </a:pPr>
            <a:r>
              <a:rPr lang="en-GB"/>
              <a:t>Wheeler DC, </a:t>
            </a:r>
            <a:r>
              <a:rPr lang="en-GB" err="1"/>
              <a:t>Jongs</a:t>
            </a:r>
            <a:r>
              <a:rPr lang="en-GB"/>
              <a:t> N, Stefansson BV, et al. Safety and efficacy of dapagliflozin in patients with focal segmental glomerulosclerosis: a prespecified analysis of the DAPA-CKD trial [published online ahead of print November 25, 2021]. </a:t>
            </a:r>
            <a:r>
              <a:rPr lang="en-GB" i="1"/>
              <a:t>Nephrol Dial Transplant</a:t>
            </a:r>
            <a:r>
              <a:rPr lang="en-GB"/>
              <a:t>. 2021;gfab335. doi:10.1093/</a:t>
            </a:r>
            <a:r>
              <a:rPr lang="en-GB" err="1"/>
              <a:t>ndt</a:t>
            </a:r>
            <a:r>
              <a:rPr lang="en-GB"/>
              <a:t>/gfab335</a:t>
            </a:r>
            <a:r>
              <a:rPr lang="en-US"/>
              <a:t>. Accessed December 3, 2021. </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146</a:t>
            </a:fld>
            <a:endParaRPr lang="en-US"/>
          </a:p>
        </p:txBody>
      </p:sp>
    </p:spTree>
    <p:extLst>
      <p:ext uri="{BB962C8B-B14F-4D97-AF65-F5344CB8AC3E}">
        <p14:creationId xmlns:p14="http://schemas.microsoft.com/office/powerpoint/2010/main" val="379802894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147</a:t>
            </a:fld>
            <a:endParaRPr lang="en-US"/>
          </a:p>
        </p:txBody>
      </p:sp>
    </p:spTree>
    <p:extLst>
      <p:ext uri="{BB962C8B-B14F-4D97-AF65-F5344CB8AC3E}">
        <p14:creationId xmlns:p14="http://schemas.microsoft.com/office/powerpoint/2010/main" val="426388337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p:txBody>
      </p:sp>
      <p:sp>
        <p:nvSpPr>
          <p:cNvPr id="4" name="Slide Number Placeholder 3"/>
          <p:cNvSpPr>
            <a:spLocks noGrp="1"/>
          </p:cNvSpPr>
          <p:nvPr>
            <p:ph type="sldNum" sz="quarter" idx="5"/>
          </p:nvPr>
        </p:nvSpPr>
        <p:spPr/>
        <p:txBody>
          <a:bodyPr/>
          <a:lstStyle/>
          <a:p>
            <a:fld id="{50487F27-F4AC-478C-A07B-A71CA0B86259}" type="slidenum">
              <a:rPr lang="en-US" smtClean="0"/>
              <a:pPr/>
              <a:t>148</a:t>
            </a:fld>
            <a:endParaRPr lang="en-US"/>
          </a:p>
        </p:txBody>
      </p:sp>
    </p:spTree>
    <p:extLst>
      <p:ext uri="{BB962C8B-B14F-4D97-AF65-F5344CB8AC3E}">
        <p14:creationId xmlns:p14="http://schemas.microsoft.com/office/powerpoint/2010/main" val="15588785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a:xfrm>
            <a:off x="381000" y="3543300"/>
            <a:ext cx="6210300" cy="5113020"/>
          </a:xfrm>
        </p:spPr>
        <p:txBody>
          <a:bodyPr/>
          <a:lstStyle/>
          <a:p>
            <a:pPr marL="0" indent="0">
              <a:buNone/>
            </a:pPr>
            <a:r>
              <a:rPr lang="en-US" b="1"/>
              <a:t>Reference(s):</a:t>
            </a:r>
          </a:p>
          <a:p>
            <a:pPr marL="228600" indent="-228600">
              <a:buFont typeface="Arial" panose="020B0604020202020204" pitchFamily="34" charset="0"/>
              <a:buAutoNum type="arabicPeriod"/>
            </a:pPr>
            <a:r>
              <a:rPr lang="en-US"/>
              <a:t>Wheeler DC, Stefansson BV, </a:t>
            </a:r>
            <a:r>
              <a:rPr lang="en-US" err="1"/>
              <a:t>Batiushin</a:t>
            </a:r>
            <a:r>
              <a:rPr lang="en-US"/>
              <a:t> M, </a:t>
            </a:r>
            <a:r>
              <a:rPr lang="en-US" err="1"/>
              <a:t>et.al</a:t>
            </a:r>
            <a:r>
              <a:rPr lang="en-US"/>
              <a:t>. The dapagliflozin and prevention of adverse outcomes in chronic kidney disease (DAPA-CKD) trial: baseline characteristics. </a:t>
            </a:r>
            <a:r>
              <a:rPr lang="en-US" i="1"/>
              <a:t>Nephrol Dial Transplant</a:t>
            </a:r>
            <a:r>
              <a:rPr lang="en-US"/>
              <a:t>. 2020;35:1700–1711.</a:t>
            </a:r>
          </a:p>
          <a:p>
            <a:pPr marL="228600" indent="-228600">
              <a:buFont typeface="Arial" panose="020B0604020202020204" pitchFamily="34" charset="0"/>
              <a:buAutoNum type="arabicPeriod"/>
            </a:pPr>
            <a:r>
              <a:rPr lang="en-US"/>
              <a:t>Wheeler DC, </a:t>
            </a:r>
            <a:r>
              <a:rPr lang="en-US" err="1"/>
              <a:t>Stefánsson</a:t>
            </a:r>
            <a:r>
              <a:rPr lang="en-US"/>
              <a:t> BV, Jongs N, et al, for the </a:t>
            </a:r>
            <a:r>
              <a:rPr lang="en-GB"/>
              <a:t>for the DAPA-CKD Trial Committees and Investigators</a:t>
            </a:r>
            <a:r>
              <a:rPr lang="en-US"/>
              <a:t>.  Effects of dapagliflozin on major adverse kidney and cardiovascular events in patients with diabetic and non-diabetic chronic kidney disease: a prespecified analysis from the DAPA-CKD trial [article and supplementary appendix]. </a:t>
            </a:r>
            <a:r>
              <a:rPr lang="en-US" i="1"/>
              <a:t>Lancet Diabetes Endocrinol. </a:t>
            </a:r>
            <a:r>
              <a:rPr lang="en-US"/>
              <a:t>2021;9:22–31. </a:t>
            </a:r>
          </a:p>
          <a:p>
            <a:pPr marL="228600" indent="-228600">
              <a:buFont typeface="Arial" panose="020B0604020202020204" pitchFamily="34" charset="0"/>
              <a:buAutoNum type="arabicPeriod"/>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p:txBody>
      </p:sp>
      <p:sp>
        <p:nvSpPr>
          <p:cNvPr id="4" name="Slide Number Placeholder 3"/>
          <p:cNvSpPr>
            <a:spLocks noGrp="1"/>
          </p:cNvSpPr>
          <p:nvPr>
            <p:ph type="sldNum" sz="quarter" idx="5"/>
          </p:nvPr>
        </p:nvSpPr>
        <p:spPr/>
        <p:txBody>
          <a:bodyPr/>
          <a:lstStyle/>
          <a:p>
            <a:fld id="{50487F27-F4AC-478C-A07B-A71CA0B86259}" type="slidenum">
              <a:rPr lang="en-US" smtClean="0"/>
              <a:pPr/>
              <a:t>149</a:t>
            </a:fld>
            <a:endParaRPr lang="en-US"/>
          </a:p>
        </p:txBody>
      </p:sp>
    </p:spTree>
    <p:extLst>
      <p:ext uri="{BB962C8B-B14F-4D97-AF65-F5344CB8AC3E}">
        <p14:creationId xmlns:p14="http://schemas.microsoft.com/office/powerpoint/2010/main" val="30905989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lgn="just">
              <a:buNone/>
            </a:pPr>
            <a:r>
              <a:rPr lang="en-US" dirty="0" smtClean="0"/>
              <a:t>To</a:t>
            </a:r>
            <a:r>
              <a:rPr lang="en-US" baseline="0" dirty="0" smtClean="0"/>
              <a:t> fill this therapeutic gap </a:t>
            </a:r>
            <a:r>
              <a:rPr lang="en-US" dirty="0" smtClean="0"/>
              <a:t>SGLT2 inhibitors the novel </a:t>
            </a:r>
            <a:r>
              <a:rPr lang="en-US" dirty="0" err="1" smtClean="0"/>
              <a:t>antidiabetic</a:t>
            </a:r>
            <a:r>
              <a:rPr lang="en-US" dirty="0" smtClean="0"/>
              <a:t> agents that act by blocking  the reabsorption of glucose and sodium in the proximal tubule and enhance glycosuria and </a:t>
            </a:r>
            <a:r>
              <a:rPr lang="en-US" dirty="0" err="1" smtClean="0"/>
              <a:t>natriuresis</a:t>
            </a:r>
            <a:r>
              <a:rPr lang="en-US" dirty="0" smtClean="0"/>
              <a:t>,</a:t>
            </a:r>
          </a:p>
          <a:p>
            <a:pPr marL="0" indent="0" algn="just">
              <a:buNone/>
            </a:pPr>
            <a:endParaRPr lang="en-US" baseline="0" dirty="0" smtClean="0"/>
          </a:p>
          <a:p>
            <a:pPr marL="0" indent="0" algn="just">
              <a:buNone/>
            </a:pPr>
            <a:r>
              <a:rPr lang="en-US" dirty="0" smtClean="0"/>
              <a:t>which in turn causes an increase in osmotic diuresis. </a:t>
            </a:r>
          </a:p>
          <a:p>
            <a:pPr marL="0" indent="0" algn="just">
              <a:buNone/>
            </a:pPr>
            <a:endParaRPr lang="en-US" dirty="0" smtClean="0"/>
          </a:p>
        </p:txBody>
      </p:sp>
      <p:sp>
        <p:nvSpPr>
          <p:cNvPr id="4" name="Slide Number Placeholder 3"/>
          <p:cNvSpPr>
            <a:spLocks noGrp="1"/>
          </p:cNvSpPr>
          <p:nvPr>
            <p:ph type="sldNum" sz="quarter" idx="10"/>
          </p:nvPr>
        </p:nvSpPr>
        <p:spPr/>
        <p:txBody>
          <a:bodyPr/>
          <a:lstStyle/>
          <a:p>
            <a:fld id="{50487F27-F4AC-478C-A07B-A71CA0B86259}" type="slidenum">
              <a:rPr lang="en-US" smtClean="0"/>
              <a:pPr/>
              <a:t>12</a:t>
            </a:fld>
            <a:endParaRPr lang="en-US"/>
          </a:p>
        </p:txBody>
      </p:sp>
    </p:spTree>
    <p:extLst>
      <p:ext uri="{BB962C8B-B14F-4D97-AF65-F5344CB8AC3E}">
        <p14:creationId xmlns:p14="http://schemas.microsoft.com/office/powerpoint/2010/main" val="158929975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150</a:t>
            </a:fld>
            <a:endParaRPr lang="en-US"/>
          </a:p>
        </p:txBody>
      </p:sp>
    </p:spTree>
    <p:extLst>
      <p:ext uri="{BB962C8B-B14F-4D97-AF65-F5344CB8AC3E}">
        <p14:creationId xmlns:p14="http://schemas.microsoft.com/office/powerpoint/2010/main" val="216941828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151</a:t>
            </a:fld>
            <a:endParaRPr lang="en-US"/>
          </a:p>
        </p:txBody>
      </p:sp>
    </p:spTree>
    <p:extLst>
      <p:ext uri="{BB962C8B-B14F-4D97-AF65-F5344CB8AC3E}">
        <p14:creationId xmlns:p14="http://schemas.microsoft.com/office/powerpoint/2010/main" val="10113651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GB"/>
          </a:p>
        </p:txBody>
      </p:sp>
      <p:sp>
        <p:nvSpPr>
          <p:cNvPr id="4" name="Slide Number Placeholder 3"/>
          <p:cNvSpPr>
            <a:spLocks noGrp="1"/>
          </p:cNvSpPr>
          <p:nvPr>
            <p:ph type="sldNum" sz="quarter" idx="10"/>
          </p:nvPr>
        </p:nvSpPr>
        <p:spPr/>
        <p:txBody>
          <a:bodyPr/>
          <a:lstStyle/>
          <a:p>
            <a:fld id="{DBDBF580-D318-4C5D-B927-FEBC7823BF7C}" type="slidenum">
              <a:rPr lang="en-GB" noProof="0" smtClean="0"/>
              <a:t>152</a:t>
            </a:fld>
            <a:endParaRPr lang="en-GB" noProof="0"/>
          </a:p>
        </p:txBody>
      </p:sp>
    </p:spTree>
    <p:extLst>
      <p:ext uri="{BB962C8B-B14F-4D97-AF65-F5344CB8AC3E}">
        <p14:creationId xmlns:p14="http://schemas.microsoft.com/office/powerpoint/2010/main" val="29790805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153</a:t>
            </a:fld>
            <a:endParaRPr lang="en-US"/>
          </a:p>
        </p:txBody>
      </p:sp>
    </p:spTree>
    <p:extLst>
      <p:ext uri="{BB962C8B-B14F-4D97-AF65-F5344CB8AC3E}">
        <p14:creationId xmlns:p14="http://schemas.microsoft.com/office/powerpoint/2010/main" val="103725060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154</a:t>
            </a:fld>
            <a:endParaRPr lang="en-US"/>
          </a:p>
        </p:txBody>
      </p:sp>
    </p:spTree>
    <p:extLst>
      <p:ext uri="{BB962C8B-B14F-4D97-AF65-F5344CB8AC3E}">
        <p14:creationId xmlns:p14="http://schemas.microsoft.com/office/powerpoint/2010/main" val="104245528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a:t>Wheeler DC, Toto RD, </a:t>
            </a:r>
            <a:r>
              <a:rPr lang="en-US" err="1"/>
              <a:t>Stefánsson</a:t>
            </a:r>
            <a:r>
              <a:rPr lang="en-US"/>
              <a:t> BV, et al. A pre-specified analysis of the DAPA-CKD trial demonstrates the effects of dapagliflozin on major adverse kidney events in patients with IgA nephropathy. </a:t>
            </a:r>
            <a:r>
              <a:rPr lang="en-US" i="1"/>
              <a:t>Kidney Int</a:t>
            </a:r>
            <a:r>
              <a:rPr lang="en-US"/>
              <a:t>. 2021;100:215-224.</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155</a:t>
            </a:fld>
            <a:endParaRPr lang="en-US"/>
          </a:p>
        </p:txBody>
      </p:sp>
    </p:spTree>
    <p:extLst>
      <p:ext uri="{BB962C8B-B14F-4D97-AF65-F5344CB8AC3E}">
        <p14:creationId xmlns:p14="http://schemas.microsoft.com/office/powerpoint/2010/main" val="14358392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GB"/>
              <a:t>Wheeler DC, </a:t>
            </a:r>
            <a:r>
              <a:rPr lang="en-GB" err="1"/>
              <a:t>Jongs</a:t>
            </a:r>
            <a:r>
              <a:rPr lang="en-GB"/>
              <a:t> N, Stefansson BV, et al. Safety and efficacy of dapagliflozin in patients with focal segmental glomerulosclerosis: a prespecified analysis of the DAPA-CKD trial [published online ahead of print November 25, 2021]. </a:t>
            </a:r>
            <a:r>
              <a:rPr lang="en-GB" i="1"/>
              <a:t>Nephrol Dial Transplant</a:t>
            </a:r>
            <a:r>
              <a:rPr lang="en-GB"/>
              <a:t>. 2021;gfab335. doi:10.1093/</a:t>
            </a:r>
            <a:r>
              <a:rPr lang="en-GB" err="1"/>
              <a:t>ndt</a:t>
            </a:r>
            <a:r>
              <a:rPr lang="en-GB"/>
              <a:t>/gfab335</a:t>
            </a:r>
            <a:r>
              <a:rPr lang="en-US"/>
              <a:t>. Accessed December 3, 2021.</a:t>
            </a:r>
          </a:p>
        </p:txBody>
      </p:sp>
      <p:sp>
        <p:nvSpPr>
          <p:cNvPr id="4" name="Slide Number Placeholder 3"/>
          <p:cNvSpPr>
            <a:spLocks noGrp="1"/>
          </p:cNvSpPr>
          <p:nvPr>
            <p:ph type="sldNum" sz="quarter" idx="5"/>
          </p:nvPr>
        </p:nvSpPr>
        <p:spPr/>
        <p:txBody>
          <a:bodyPr/>
          <a:lstStyle/>
          <a:p>
            <a:fld id="{50487F27-F4AC-478C-A07B-A71CA0B86259}" type="slidenum">
              <a:rPr lang="en-US" smtClean="0"/>
              <a:pPr/>
              <a:t>156</a:t>
            </a:fld>
            <a:endParaRPr lang="en-US"/>
          </a:p>
        </p:txBody>
      </p:sp>
    </p:spTree>
    <p:extLst>
      <p:ext uri="{BB962C8B-B14F-4D97-AF65-F5344CB8AC3E}">
        <p14:creationId xmlns:p14="http://schemas.microsoft.com/office/powerpoint/2010/main" val="222529050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a:xfrm>
            <a:off x="329045" y="3543300"/>
            <a:ext cx="6210300" cy="5113020"/>
          </a:xfrm>
        </p:spPr>
        <p:txBody>
          <a:bodyPr/>
          <a:lstStyle/>
          <a:p>
            <a:pPr marL="0" indent="0">
              <a:buNone/>
            </a:pPr>
            <a:r>
              <a:rPr lang="en-US" b="1"/>
              <a:t>Reference(s):</a:t>
            </a:r>
          </a:p>
          <a:p>
            <a:pPr marL="0" indent="0">
              <a:buNone/>
            </a:pPr>
            <a:r>
              <a:rPr lang="en-GB"/>
              <a:t>Wheeler DC, </a:t>
            </a:r>
            <a:r>
              <a:rPr lang="en-GB" err="1"/>
              <a:t>Jongs</a:t>
            </a:r>
            <a:r>
              <a:rPr lang="en-GB"/>
              <a:t> N, Stefansson BV, et al. Safety and efficacy of dapagliflozin in patients with focal segmental glomerulosclerosis: a prespecified analysis of the DAPA-CKD trial [published online ahead of print November 25, 2021]. </a:t>
            </a:r>
            <a:r>
              <a:rPr lang="en-GB" i="1"/>
              <a:t>Nephrol Dial Transplant</a:t>
            </a:r>
            <a:r>
              <a:rPr lang="en-GB"/>
              <a:t>. 2021;gfab335. doi:10.1093/</a:t>
            </a:r>
            <a:r>
              <a:rPr lang="en-GB" err="1"/>
              <a:t>ndt</a:t>
            </a:r>
            <a:r>
              <a:rPr lang="en-GB"/>
              <a:t>/gfab335</a:t>
            </a:r>
            <a:r>
              <a:rPr lang="en-US"/>
              <a:t>. Accessed December 3, 2021.</a:t>
            </a:r>
          </a:p>
        </p:txBody>
      </p:sp>
      <p:sp>
        <p:nvSpPr>
          <p:cNvPr id="4" name="Slide Number Placeholder 3"/>
          <p:cNvSpPr>
            <a:spLocks noGrp="1"/>
          </p:cNvSpPr>
          <p:nvPr>
            <p:ph type="sldNum" sz="quarter" idx="5"/>
          </p:nvPr>
        </p:nvSpPr>
        <p:spPr/>
        <p:txBody>
          <a:bodyPr/>
          <a:lstStyle/>
          <a:p>
            <a:fld id="{50487F27-F4AC-478C-A07B-A71CA0B86259}" type="slidenum">
              <a:rPr lang="en-US" smtClean="0"/>
              <a:pPr/>
              <a:t>157</a:t>
            </a:fld>
            <a:endParaRPr lang="en-US"/>
          </a:p>
        </p:txBody>
      </p:sp>
    </p:spTree>
    <p:extLst>
      <p:ext uri="{BB962C8B-B14F-4D97-AF65-F5344CB8AC3E}">
        <p14:creationId xmlns:p14="http://schemas.microsoft.com/office/powerpoint/2010/main" val="413713573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dirty="0"/>
              <a:t>Reference(s):</a:t>
            </a:r>
          </a:p>
          <a:p>
            <a:pPr marL="0" indent="0">
              <a:buNone/>
            </a:pPr>
            <a:r>
              <a:rPr lang="en-US" b="0" i="0" dirty="0">
                <a:solidFill>
                  <a:srgbClr val="212121"/>
                </a:solidFill>
                <a:effectLst/>
                <a:latin typeface="BlinkMacSystemFont"/>
              </a:rPr>
              <a:t>Wheeler, David C et al. “Safety and efficacy of dapagliflozin in patients with focal segmental glomerulosclerosis: a prespecified analysis of the dapagliflozin and prevention of adverse outcomes in chronic kidney disease (DAPA-CKD) trial.” </a:t>
            </a:r>
            <a:r>
              <a:rPr lang="en-US" b="0" i="1" dirty="0">
                <a:solidFill>
                  <a:srgbClr val="212121"/>
                </a:solidFill>
                <a:effectLst/>
                <a:latin typeface="BlinkMacSystemFont"/>
              </a:rPr>
              <a:t>Nephrology, dialysis, transplantation : official publication of the European Dialysis and Transplant Association - European Renal Association</a:t>
            </a:r>
            <a:r>
              <a:rPr lang="en-US" b="0" i="0" dirty="0">
                <a:solidFill>
                  <a:srgbClr val="212121"/>
                </a:solidFill>
                <a:effectLst/>
                <a:latin typeface="BlinkMacSystemFont"/>
              </a:rPr>
              <a:t> vol. 37,9 (2022): 1647-1656. doi:10.1093/</a:t>
            </a:r>
            <a:r>
              <a:rPr lang="en-US" b="0" i="0" dirty="0" err="1">
                <a:solidFill>
                  <a:srgbClr val="212121"/>
                </a:solidFill>
                <a:effectLst/>
                <a:latin typeface="BlinkMacSystemFont"/>
              </a:rPr>
              <a:t>ndt</a:t>
            </a:r>
            <a:r>
              <a:rPr lang="en-US" b="0" i="0" dirty="0">
                <a:solidFill>
                  <a:srgbClr val="212121"/>
                </a:solidFill>
                <a:effectLst/>
                <a:latin typeface="BlinkMacSystemFont"/>
              </a:rPr>
              <a:t>/gfab335</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1175776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dirty="0"/>
              <a:t>Reference(s):</a:t>
            </a:r>
          </a:p>
          <a:p>
            <a:pPr marL="0" indent="0">
              <a:buNone/>
            </a:pPr>
            <a:r>
              <a:rPr lang="en-US" dirty="0"/>
              <a:t>Wheeler, David C et al. “Safety and efficacy of dapagliflozin in patients with focal segmental glomerulosclerosis: a prespecified analysis of the dapagliflozin and prevention of adverse outcomes in chronic kidney disease (DAPA-CKD) trial.” Nephrology, dialysis, transplantation : official publication of the European Dialysis and Transplant Association - European Renal Association vol. 37,9 (2022): 1647-1656. doi:10.1093/</a:t>
            </a:r>
            <a:r>
              <a:rPr lang="en-US" dirty="0" err="1"/>
              <a:t>ndt</a:t>
            </a:r>
            <a:r>
              <a:rPr lang="en-US" dirty="0"/>
              <a:t>/gfab335</a:t>
            </a:r>
          </a:p>
        </p:txBody>
      </p:sp>
      <p:sp>
        <p:nvSpPr>
          <p:cNvPr id="4" name="Slide Number Placeholder 3"/>
          <p:cNvSpPr>
            <a:spLocks noGrp="1"/>
          </p:cNvSpPr>
          <p:nvPr>
            <p:ph type="sldNum" sz="quarter" idx="5"/>
          </p:nvPr>
        </p:nvSpPr>
        <p:spPr/>
        <p:txBody>
          <a:bodyPr/>
          <a:lstStyle/>
          <a:p>
            <a:fld id="{50487F27-F4AC-478C-A07B-A71CA0B86259}" type="slidenum">
              <a:rPr lang="en-US" smtClean="0"/>
              <a:pPr/>
              <a:t>159</a:t>
            </a:fld>
            <a:endParaRPr lang="en-US"/>
          </a:p>
        </p:txBody>
      </p:sp>
    </p:spTree>
    <p:extLst>
      <p:ext uri="{BB962C8B-B14F-4D97-AF65-F5344CB8AC3E}">
        <p14:creationId xmlns:p14="http://schemas.microsoft.com/office/powerpoint/2010/main" val="1388375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aseline="0" dirty="0" smtClean="0"/>
              <a:t>and these agents initially were tested in 3 trials</a:t>
            </a:r>
          </a:p>
          <a:p>
            <a:pPr marL="0" indent="0">
              <a:buNone/>
            </a:pPr>
            <a:r>
              <a:rPr lang="en-US" baseline="0" dirty="0" smtClean="0"/>
              <a:t> </a:t>
            </a:r>
          </a:p>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aseline="0" dirty="0" smtClean="0"/>
              <a:t>but the participants were only diabetics and had only mild renal </a:t>
            </a:r>
            <a:r>
              <a:rPr lang="en-US" baseline="0" dirty="0" err="1" smtClean="0"/>
              <a:t>dysfuction</a:t>
            </a:r>
            <a:r>
              <a:rPr lang="en-US" baseline="0" dirty="0" smtClean="0"/>
              <a:t> with minimal if any albuminuria   </a:t>
            </a:r>
          </a:p>
          <a:p>
            <a:pPr marL="0" indent="0">
              <a:buNone/>
            </a:pPr>
            <a:endParaRPr lang="en-US" baseline="0" dirty="0" smtClean="0"/>
          </a:p>
        </p:txBody>
      </p:sp>
      <p:sp>
        <p:nvSpPr>
          <p:cNvPr id="4" name="Slide Number Placeholder 3"/>
          <p:cNvSpPr>
            <a:spLocks noGrp="1"/>
          </p:cNvSpPr>
          <p:nvPr>
            <p:ph type="sldNum" sz="quarter" idx="10"/>
          </p:nvPr>
        </p:nvSpPr>
        <p:spPr/>
        <p:txBody>
          <a:bodyPr/>
          <a:lstStyle/>
          <a:p>
            <a:fld id="{50487F27-F4AC-478C-A07B-A71CA0B86259}" type="slidenum">
              <a:rPr lang="en-US" smtClean="0"/>
              <a:pPr/>
              <a:t>13</a:t>
            </a:fld>
            <a:endParaRPr lang="en-US"/>
          </a:p>
        </p:txBody>
      </p:sp>
    </p:spTree>
    <p:extLst>
      <p:ext uri="{BB962C8B-B14F-4D97-AF65-F5344CB8AC3E}">
        <p14:creationId xmlns:p14="http://schemas.microsoft.com/office/powerpoint/2010/main" val="264168129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sz="900" err="1"/>
              <a:t>Chertow</a:t>
            </a:r>
            <a:r>
              <a:rPr lang="en-US" sz="900"/>
              <a:t> GM, </a:t>
            </a:r>
            <a:r>
              <a:rPr lang="en-US" sz="900" err="1"/>
              <a:t>Vart</a:t>
            </a:r>
            <a:r>
              <a:rPr lang="en-US" sz="900"/>
              <a:t> P, </a:t>
            </a:r>
            <a:r>
              <a:rPr lang="en-US" sz="900" err="1"/>
              <a:t>Jongs</a:t>
            </a:r>
            <a:r>
              <a:rPr lang="en-US" sz="900"/>
              <a:t> N, et al.  </a:t>
            </a:r>
            <a:r>
              <a:rPr lang="en-US" sz="900" spc="-30"/>
              <a:t>Effects of dapagliflozin in stage 4 chronic kidney disease</a:t>
            </a:r>
            <a:r>
              <a:rPr lang="en-US" sz="900"/>
              <a:t>. </a:t>
            </a:r>
            <a:r>
              <a:rPr lang="en-US" sz="900" i="1"/>
              <a:t>J Am Soc Nephrol</a:t>
            </a:r>
            <a:r>
              <a:rPr lang="en-US" sz="900"/>
              <a:t>. 2021;32:2352-2361.</a:t>
            </a:r>
            <a:endParaRPr lang="en-US" sz="900" b="1"/>
          </a:p>
          <a:p>
            <a:pPr marL="0" indent="0">
              <a:buNone/>
            </a:pPr>
            <a:endParaRPr lang="en-US" sz="900"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160</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56793633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err="1"/>
              <a:t>Chertow</a:t>
            </a:r>
            <a:r>
              <a:rPr lang="en-US"/>
              <a:t> GM, </a:t>
            </a:r>
            <a:r>
              <a:rPr lang="en-US" err="1"/>
              <a:t>Vart</a:t>
            </a:r>
            <a:r>
              <a:rPr lang="en-US"/>
              <a:t> P, </a:t>
            </a:r>
            <a:r>
              <a:rPr lang="en-US" err="1"/>
              <a:t>Jongs</a:t>
            </a:r>
            <a:r>
              <a:rPr lang="en-US"/>
              <a:t> N, et al.  </a:t>
            </a:r>
            <a:r>
              <a:rPr lang="en-US" spc="-30"/>
              <a:t>Effects of dapagliflozin in stage 4 chronic kidney disease</a:t>
            </a:r>
            <a:r>
              <a:rPr lang="en-US"/>
              <a:t>. </a:t>
            </a:r>
            <a:r>
              <a:rPr lang="en-US" i="1"/>
              <a:t>J Am Soc Nephrol</a:t>
            </a:r>
            <a:r>
              <a:rPr lang="en-US"/>
              <a:t>. 2021;32:2352-2361.</a:t>
            </a:r>
            <a:endParaRPr lang="en-US" b="1"/>
          </a:p>
        </p:txBody>
      </p:sp>
      <p:sp>
        <p:nvSpPr>
          <p:cNvPr id="4" name="Slide Number Placeholder 3"/>
          <p:cNvSpPr>
            <a:spLocks noGrp="1"/>
          </p:cNvSpPr>
          <p:nvPr>
            <p:ph type="sldNum" sz="quarter" idx="10"/>
          </p:nvPr>
        </p:nvSpPr>
        <p:spPr/>
        <p:txBody>
          <a:bodyPr/>
          <a:lstStyle/>
          <a:p>
            <a:fld id="{DBDBF580-D318-4C5D-B927-FEBC7823BF7C}" type="slidenum">
              <a:rPr lang="en-GB" noProof="0" smtClean="0"/>
              <a:t>161</a:t>
            </a:fld>
            <a:endParaRPr lang="en-GB" noProof="0"/>
          </a:p>
        </p:txBody>
      </p:sp>
    </p:spTree>
    <p:extLst>
      <p:ext uri="{BB962C8B-B14F-4D97-AF65-F5344CB8AC3E}">
        <p14:creationId xmlns:p14="http://schemas.microsoft.com/office/powerpoint/2010/main" val="29790805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err="1"/>
              <a:t>Chertow</a:t>
            </a:r>
            <a:r>
              <a:rPr lang="en-US"/>
              <a:t> GM, </a:t>
            </a:r>
            <a:r>
              <a:rPr lang="en-US" err="1"/>
              <a:t>Vart</a:t>
            </a:r>
            <a:r>
              <a:rPr lang="en-US"/>
              <a:t> P, </a:t>
            </a:r>
            <a:r>
              <a:rPr lang="en-US" err="1"/>
              <a:t>Jongs</a:t>
            </a:r>
            <a:r>
              <a:rPr lang="en-US"/>
              <a:t> N, et al.  </a:t>
            </a:r>
            <a:r>
              <a:rPr lang="en-US" spc="-30"/>
              <a:t>Effects of dapagliflozin in stage 4 chronic kidney disease</a:t>
            </a:r>
            <a:r>
              <a:rPr lang="en-US"/>
              <a:t>. </a:t>
            </a:r>
            <a:r>
              <a:rPr lang="en-US" i="1"/>
              <a:t>J Am Soc Nephrol</a:t>
            </a:r>
            <a:r>
              <a:rPr lang="en-US"/>
              <a:t>. 2021;32:2352-2361.</a:t>
            </a:r>
            <a:endParaRPr lang="en-US" b="1"/>
          </a:p>
          <a:p>
            <a:pPr marL="0" indent="0">
              <a:buNone/>
            </a:pPr>
            <a:endParaRPr lang="en-US" b="1"/>
          </a:p>
        </p:txBody>
      </p:sp>
      <p:sp>
        <p:nvSpPr>
          <p:cNvPr id="4" name="Slide Number Placeholder 3"/>
          <p:cNvSpPr>
            <a:spLocks noGrp="1"/>
          </p:cNvSpPr>
          <p:nvPr>
            <p:ph type="sldNum" sz="quarter" idx="10"/>
          </p:nvPr>
        </p:nvSpPr>
        <p:spPr/>
        <p:txBody>
          <a:bodyPr/>
          <a:lstStyle/>
          <a:p>
            <a:fld id="{DBDBF580-D318-4C5D-B927-FEBC7823BF7C}" type="slidenum">
              <a:rPr lang="en-GB" noProof="0" smtClean="0"/>
              <a:t>162</a:t>
            </a:fld>
            <a:endParaRPr lang="en-GB" noProof="0"/>
          </a:p>
        </p:txBody>
      </p:sp>
    </p:spTree>
    <p:extLst>
      <p:ext uri="{BB962C8B-B14F-4D97-AF65-F5344CB8AC3E}">
        <p14:creationId xmlns:p14="http://schemas.microsoft.com/office/powerpoint/2010/main" val="231999630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Speaker Notes:</a:t>
            </a:r>
          </a:p>
          <a:p>
            <a:r>
              <a:rPr lang="en-US"/>
              <a:t>In Stage 4 CKD there was a 8% acute drop from baseline with dapagliflozin and a 3% acute drop with placebo. In Stage 2/3 CKD there was a 7% acute drop from baseline with dapagliflozin and a 1% acute drop with placebo.  </a:t>
            </a:r>
          </a:p>
          <a:p>
            <a:pPr marL="0" indent="0">
              <a:buNone/>
            </a:pPr>
            <a:r>
              <a:rPr lang="en-US" b="1"/>
              <a:t>Reference(s):</a:t>
            </a:r>
          </a:p>
          <a:p>
            <a:pPr marL="0" indent="0">
              <a:buNone/>
            </a:pPr>
            <a:r>
              <a:rPr lang="en-US" err="1"/>
              <a:t>Chertow</a:t>
            </a:r>
            <a:r>
              <a:rPr lang="en-US"/>
              <a:t> GM, </a:t>
            </a:r>
            <a:r>
              <a:rPr lang="en-US" err="1"/>
              <a:t>Vart</a:t>
            </a:r>
            <a:r>
              <a:rPr lang="en-US"/>
              <a:t> P, </a:t>
            </a:r>
            <a:r>
              <a:rPr lang="en-US" err="1"/>
              <a:t>Jongs</a:t>
            </a:r>
            <a:r>
              <a:rPr lang="en-US"/>
              <a:t> N, et al.  </a:t>
            </a:r>
            <a:r>
              <a:rPr lang="en-US" spc="-30"/>
              <a:t>Effects of dapagliflozin in stage 4 chronic kidney disease</a:t>
            </a:r>
            <a:r>
              <a:rPr lang="en-US"/>
              <a:t>. </a:t>
            </a:r>
            <a:r>
              <a:rPr lang="en-US" i="1"/>
              <a:t>J Am Soc Nephrol</a:t>
            </a:r>
            <a:r>
              <a:rPr lang="en-US"/>
              <a:t>. </a:t>
            </a:r>
            <a:r>
              <a:rPr lang="en-US" b="0" i="0" u="none" strike="noStrike" kern="1200">
                <a:solidFill>
                  <a:schemeClr val="tx1"/>
                </a:solidFill>
                <a:effectLst/>
                <a:latin typeface="+mn-lt"/>
                <a:ea typeface="+mn-ea"/>
                <a:cs typeface="+mn-cs"/>
              </a:rPr>
              <a:t>2021;32:2352-2361.</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163</a:t>
            </a:fld>
            <a:endParaRPr lang="en-US"/>
          </a:p>
        </p:txBody>
      </p:sp>
    </p:spTree>
    <p:extLst>
      <p:ext uri="{BB962C8B-B14F-4D97-AF65-F5344CB8AC3E}">
        <p14:creationId xmlns:p14="http://schemas.microsoft.com/office/powerpoint/2010/main" val="228128487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a:t>
            </a:r>
          </a:p>
          <a:p>
            <a:pPr marL="0" indent="0">
              <a:buNone/>
            </a:pPr>
            <a:r>
              <a:rPr lang="en-US" err="1"/>
              <a:t>Chertow</a:t>
            </a:r>
            <a:r>
              <a:rPr lang="en-US"/>
              <a:t> GM, </a:t>
            </a:r>
            <a:r>
              <a:rPr lang="en-US" err="1"/>
              <a:t>Vart</a:t>
            </a:r>
            <a:r>
              <a:rPr lang="en-US"/>
              <a:t> P, </a:t>
            </a:r>
            <a:r>
              <a:rPr lang="en-US" err="1"/>
              <a:t>Jongs</a:t>
            </a:r>
            <a:r>
              <a:rPr lang="en-US"/>
              <a:t> N, et al.  </a:t>
            </a:r>
            <a:r>
              <a:rPr lang="en-US" spc="-30"/>
              <a:t>Effects of dapagliflozin in stage 4 chronic kidney disease</a:t>
            </a:r>
            <a:r>
              <a:rPr lang="en-US"/>
              <a:t>. </a:t>
            </a:r>
            <a:r>
              <a:rPr lang="en-US" i="1"/>
              <a:t>J Am Soc Nephrol</a:t>
            </a:r>
            <a:r>
              <a:rPr lang="en-US"/>
              <a:t>. 2021;32:2352-2361.</a:t>
            </a:r>
            <a:endParaRPr lang="en-US" b="1"/>
          </a:p>
          <a:p>
            <a:pPr marL="0" indent="0">
              <a:buNone/>
            </a:pP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164</a:t>
            </a:fld>
            <a:endParaRPr lang="en-US"/>
          </a:p>
        </p:txBody>
      </p:sp>
    </p:spTree>
    <p:extLst>
      <p:ext uri="{BB962C8B-B14F-4D97-AF65-F5344CB8AC3E}">
        <p14:creationId xmlns:p14="http://schemas.microsoft.com/office/powerpoint/2010/main" val="460269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a:xfrm>
            <a:off x="533400" y="3546634"/>
            <a:ext cx="6210300" cy="5113020"/>
          </a:xfrm>
        </p:spPr>
        <p:txBody>
          <a:bodyPr/>
          <a:lstStyle/>
          <a:p>
            <a:pPr marL="0" indent="0">
              <a:buNone/>
            </a:pPr>
            <a:r>
              <a:rPr lang="en-US" b="1" dirty="0"/>
              <a:t>Reference(s):</a:t>
            </a:r>
          </a:p>
          <a:p>
            <a:pPr marL="228600" lvl="0" indent="-228600">
              <a:buFont typeface="+mj-lt"/>
              <a:buAutoNum type="arabicPeriod"/>
              <a:defRPr/>
            </a:pPr>
            <a:r>
              <a:rPr lang="en-GB" dirty="0" err="1"/>
              <a:t>Waijer</a:t>
            </a:r>
            <a:r>
              <a:rPr lang="en-GB" dirty="0"/>
              <a:t> SW, </a:t>
            </a:r>
            <a:r>
              <a:rPr lang="en-GB" dirty="0" err="1"/>
              <a:t>Vart</a:t>
            </a:r>
            <a:r>
              <a:rPr lang="en-GB" dirty="0"/>
              <a:t> P, Cherney DZI, et al. Effect of dapagliflozin on kidney and cardiovascular outcomes by baseline KDIGO risk categories: a post hoc analysis of the DAPA-CKD trial [article and supplementary material]. </a:t>
            </a:r>
            <a:r>
              <a:rPr lang="en-GB" i="1" dirty="0" err="1"/>
              <a:t>Diabetologia</a:t>
            </a:r>
            <a:r>
              <a:rPr lang="en-GB" i="1" dirty="0"/>
              <a:t>.</a:t>
            </a:r>
            <a:r>
              <a:rPr lang="en-GB" dirty="0"/>
              <a:t> </a:t>
            </a:r>
            <a:r>
              <a:rPr lang="pt-BR" dirty="0"/>
              <a:t>2022;65(7):1085-1097. doi:10.1007/s00125-022-05694-6</a:t>
            </a:r>
            <a:endParaRPr lang="en-US" dirty="0"/>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165</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298159248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lvl="0" indent="0">
              <a:buNone/>
              <a:defRPr/>
            </a:pPr>
            <a:r>
              <a:rPr lang="en-GB" sz="1000"/>
              <a:t>Waijer SW, </a:t>
            </a:r>
            <a:r>
              <a:rPr lang="en-GB" sz="1000" err="1"/>
              <a:t>Vart</a:t>
            </a:r>
            <a:r>
              <a:rPr lang="en-GB" sz="1000"/>
              <a:t> P, Cherney DZI, et al. Effect of dapagliflozin on kidney and cardiovascular outcomes by baseline KDIGO risk categories: a post hoc analysis of the DAPA-CKD trial [article and supplementary material]. </a:t>
            </a:r>
            <a:r>
              <a:rPr lang="en-GB" sz="1000" i="1" err="1"/>
              <a:t>Diabetologia</a:t>
            </a:r>
            <a:r>
              <a:rPr lang="en-GB" sz="1000" i="1"/>
              <a:t>.</a:t>
            </a:r>
            <a:r>
              <a:rPr lang="en-GB" sz="1000"/>
              <a:t> </a:t>
            </a:r>
            <a:r>
              <a:rPr lang="pt-BR" sz="1000"/>
              <a:t>2022;65(7):1085-1097. doi:10.1007/s00125-022-05694-6</a:t>
            </a:r>
            <a:endParaRPr lang="en-US" sz="1000"/>
          </a:p>
        </p:txBody>
      </p:sp>
      <p:sp>
        <p:nvSpPr>
          <p:cNvPr id="4" name="Slide Number Placeholder 3"/>
          <p:cNvSpPr>
            <a:spLocks noGrp="1"/>
          </p:cNvSpPr>
          <p:nvPr>
            <p:ph type="sldNum" sz="quarter" idx="5"/>
          </p:nvPr>
        </p:nvSpPr>
        <p:spPr/>
        <p:txBody>
          <a:bodyPr/>
          <a:lstStyle/>
          <a:p>
            <a:fld id="{50487F27-F4AC-478C-A07B-A71CA0B86259}" type="slidenum">
              <a:rPr lang="en-US" smtClean="0"/>
              <a:pPr/>
              <a:t>166</a:t>
            </a:fld>
            <a:endParaRPr lang="en-US"/>
          </a:p>
        </p:txBody>
      </p:sp>
    </p:spTree>
    <p:extLst>
      <p:ext uri="{BB962C8B-B14F-4D97-AF65-F5344CB8AC3E}">
        <p14:creationId xmlns:p14="http://schemas.microsoft.com/office/powerpoint/2010/main" val="269243613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lvl="0" indent="0">
              <a:buNone/>
              <a:defRPr/>
            </a:pPr>
            <a:r>
              <a:rPr lang="en-GB" sz="1000"/>
              <a:t>Waijer SW, </a:t>
            </a:r>
            <a:r>
              <a:rPr lang="en-GB" sz="1000" err="1"/>
              <a:t>Vart</a:t>
            </a:r>
            <a:r>
              <a:rPr lang="en-GB" sz="1000"/>
              <a:t> P, Cherney DZI, et al. Effect of dapagliflozin on kidney and cardiovascular outcomes by baseline KDIGO risk categories: a post hoc analysis of the DAPA-CKD trial [article and supplementary material]. </a:t>
            </a:r>
            <a:r>
              <a:rPr lang="en-GB" sz="1000" i="1" err="1"/>
              <a:t>Diabetologia</a:t>
            </a:r>
            <a:r>
              <a:rPr lang="en-GB" sz="1000" i="1"/>
              <a:t>.</a:t>
            </a:r>
            <a:r>
              <a:rPr lang="en-GB" sz="1000"/>
              <a:t> </a:t>
            </a:r>
            <a:r>
              <a:rPr lang="pt-BR" sz="1000"/>
              <a:t>2022;65(7):1085-1097. doi:10.1007/s00125-022-05694-6</a:t>
            </a:r>
            <a:endParaRPr lang="en-US" sz="10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984655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lvl="0" indent="0">
              <a:buNone/>
              <a:defRPr/>
            </a:pPr>
            <a:r>
              <a:rPr lang="en-GB" sz="1000"/>
              <a:t>Waijer SW, </a:t>
            </a:r>
            <a:r>
              <a:rPr lang="en-GB" sz="1000" err="1"/>
              <a:t>Vart</a:t>
            </a:r>
            <a:r>
              <a:rPr lang="en-GB" sz="1000"/>
              <a:t> P, Cherney DZI, et al. Effect of dapagliflozin on kidney and cardiovascular outcomes by baseline KDIGO risk categories: a post hoc analysis of the DAPA-CKD trial [article and supplementary material]. </a:t>
            </a:r>
            <a:r>
              <a:rPr lang="en-GB" sz="1000" i="1" err="1"/>
              <a:t>Diabetologia</a:t>
            </a:r>
            <a:r>
              <a:rPr lang="en-GB" sz="1000" i="1"/>
              <a:t>.</a:t>
            </a:r>
            <a:r>
              <a:rPr lang="en-GB" sz="1000"/>
              <a:t> </a:t>
            </a:r>
            <a:r>
              <a:rPr lang="pt-BR" sz="1000"/>
              <a:t>2022;65(7):1085-1097. doi:10.1007/s00125-022-05694-6</a:t>
            </a:r>
            <a:endParaRPr lang="en-US" sz="10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4433696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lvl="0" indent="0">
              <a:buNone/>
              <a:defRPr/>
            </a:pPr>
            <a:r>
              <a:rPr lang="en-GB" sz="1000"/>
              <a:t>Waijer SW, </a:t>
            </a:r>
            <a:r>
              <a:rPr lang="en-GB" sz="1000" err="1"/>
              <a:t>Vart</a:t>
            </a:r>
            <a:r>
              <a:rPr lang="en-GB" sz="1000"/>
              <a:t> P, Cherney DZI, et al. Effect of dapagliflozin on kidney and cardiovascular outcomes by baseline KDIGO risk categories: a post hoc analysis of the DAPA-CKD trial. </a:t>
            </a:r>
            <a:r>
              <a:rPr lang="en-GB" sz="1000" i="1" err="1"/>
              <a:t>Diabetologia</a:t>
            </a:r>
            <a:r>
              <a:rPr lang="en-GB" sz="1000" i="1"/>
              <a:t>.</a:t>
            </a:r>
            <a:r>
              <a:rPr lang="en-GB" sz="1000"/>
              <a:t> </a:t>
            </a:r>
            <a:r>
              <a:rPr lang="pt-BR" sz="1000"/>
              <a:t>2022;65(7):1085-1097. doi:10.1007/s00125-022-05694-6</a:t>
            </a:r>
            <a:endParaRPr lang="en-US" sz="10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38156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EMPA-REG OUTCOME with </a:t>
            </a:r>
            <a:r>
              <a:rPr lang="en-US" dirty="0" err="1" smtClean="0"/>
              <a:t>empagliflozin</a:t>
            </a:r>
            <a:r>
              <a:rPr lang="en-US" dirty="0" smtClean="0"/>
              <a:t>, CANVAS with </a:t>
            </a:r>
            <a:r>
              <a:rPr lang="en-US" dirty="0" err="1" smtClean="0"/>
              <a:t>canagliflozin</a:t>
            </a:r>
            <a:r>
              <a:rPr lang="en-US" dirty="0" smtClean="0"/>
              <a:t> and DECLARE TIMI with </a:t>
            </a:r>
            <a:r>
              <a:rPr lang="en-US" dirty="0" err="1" smtClean="0"/>
              <a:t>dapagliflozin</a:t>
            </a:r>
            <a:r>
              <a:rPr lang="en-US" dirty="0" smtClean="0"/>
              <a:t>,</a:t>
            </a:r>
            <a:r>
              <a:rPr lang="el-GR" baseline="0" dirty="0" smtClean="0"/>
              <a:t> </a:t>
            </a:r>
            <a:r>
              <a:rPr lang="en-US" baseline="0" dirty="0" smtClean="0"/>
              <a:t>looking at CV events compared to placebo </a:t>
            </a:r>
            <a:endParaRPr lang="en-US" dirty="0" smtClean="0"/>
          </a:p>
          <a:p>
            <a:endParaRPr lang="en-US" dirty="0" smtClean="0"/>
          </a:p>
          <a:p>
            <a:pPr marL="0" indent="0">
              <a:buNone/>
            </a:pPr>
            <a:r>
              <a:rPr lang="en-US" dirty="0" smtClean="0"/>
              <a:t>And with respect to the 3 point MACE (CV death, MI or stroke) showed a significant reduction of events </a:t>
            </a:r>
          </a:p>
          <a:p>
            <a:pPr marL="0" indent="0">
              <a:buNone/>
            </a:pPr>
            <a:endParaRPr lang="en-US" dirty="0" smtClean="0"/>
          </a:p>
          <a:p>
            <a:pPr marL="0" indent="0">
              <a:buNone/>
            </a:pPr>
            <a:r>
              <a:rPr lang="en-US" dirty="0" smtClean="0"/>
              <a:t>In</a:t>
            </a:r>
            <a:r>
              <a:rPr lang="en-US" baseline="0" dirty="0" smtClean="0"/>
              <a:t> addition showed a significant reduction of the combined end point of heart failure hospitalization or CV death.   </a:t>
            </a:r>
            <a:endParaRPr lang="en-US" dirty="0" smtClean="0"/>
          </a:p>
          <a:p>
            <a:pPr marL="0" indent="0">
              <a:buNone/>
            </a:pPr>
            <a:endParaRPr lang="en-US" dirty="0" smtClean="0"/>
          </a:p>
          <a:p>
            <a:pPr marL="0" indent="0">
              <a:buNone/>
            </a:pP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14</a:t>
            </a:fld>
            <a:endParaRPr lang="en-US"/>
          </a:p>
        </p:txBody>
      </p:sp>
    </p:spTree>
    <p:extLst>
      <p:ext uri="{BB962C8B-B14F-4D97-AF65-F5344CB8AC3E}">
        <p14:creationId xmlns:p14="http://schemas.microsoft.com/office/powerpoint/2010/main" val="366528633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Font typeface="+mj-lt"/>
              <a:buAutoNum type="arabicPeriod"/>
            </a:pPr>
            <a:r>
              <a:rPr lang="en-US" err="1"/>
              <a:t>Heerspink</a:t>
            </a:r>
            <a:r>
              <a:rPr lang="en-US"/>
              <a:t> HJL, </a:t>
            </a:r>
            <a:r>
              <a:rPr lang="en-US" err="1"/>
              <a:t>Chertow</a:t>
            </a:r>
            <a:r>
              <a:rPr lang="en-US"/>
              <a:t> GM, </a:t>
            </a:r>
            <a:r>
              <a:rPr lang="en-US" err="1"/>
              <a:t>Jongs</a:t>
            </a:r>
            <a:r>
              <a:rPr lang="en-US"/>
              <a:t> N, et al. Effects of dapagliflozin in people without diabetes and with microalbuminuria [published online ahead of print September 9, 2022]. </a:t>
            </a:r>
            <a:r>
              <a:rPr lang="en-US" i="1"/>
              <a:t>Clin J Am Soc Nephrol</a:t>
            </a:r>
            <a:r>
              <a:rPr lang="en-US"/>
              <a:t>. 2022. doi:10.2215/CJN.07290622</a:t>
            </a:r>
          </a:p>
          <a:p>
            <a:pPr marL="228600" indent="-228600">
              <a:buFont typeface="+mj-lt"/>
              <a:buAutoNum type="arabicPeriod"/>
            </a:pPr>
            <a:r>
              <a:rPr lang="en-US" err="1"/>
              <a:t>Heerspink</a:t>
            </a:r>
            <a:r>
              <a:rPr lang="en-US"/>
              <a:t> HJL, </a:t>
            </a:r>
            <a:r>
              <a:rPr lang="en-US" err="1"/>
              <a:t>Chertow</a:t>
            </a:r>
            <a:r>
              <a:rPr lang="en-US"/>
              <a:t> GM, </a:t>
            </a:r>
            <a:r>
              <a:rPr lang="en-US" err="1"/>
              <a:t>Jongs</a:t>
            </a:r>
            <a:r>
              <a:rPr lang="en-US"/>
              <a:t> N, et al. Effects of dapagliflozin in patients without diabetes and with microalbuminuria: an exploratory analysis from the DAPA-CKD trial [poster]. Presented at: American Society of Nephrology (ASN) Kidney Week; November 3-6, 2022; Orlando, FL. Poster SA-PO885.</a:t>
            </a:r>
            <a:endParaRPr lang="en-US" sz="900" b="1"/>
          </a:p>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54994052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Font typeface="+mj-lt"/>
              <a:buAutoNum type="arabicPeriod"/>
              <a:defRPr/>
            </a:pPr>
            <a:r>
              <a:rPr lang="en-GB" sz="1000"/>
              <a:t>Waijer SW, </a:t>
            </a:r>
            <a:r>
              <a:rPr lang="en-GB" sz="1000" err="1"/>
              <a:t>Vart</a:t>
            </a:r>
            <a:r>
              <a:rPr lang="en-GB" sz="1000"/>
              <a:t> P, Cherney DZI, et al. Effect of dapagliflozin on kidney and cardiovascular outcomes by baseline KDIGO risk categories: a post hoc analysis of the DAPA-CKD trial. </a:t>
            </a:r>
            <a:r>
              <a:rPr lang="en-GB" sz="1000" i="1" err="1"/>
              <a:t>Diabetologia</a:t>
            </a:r>
            <a:r>
              <a:rPr lang="en-GB" sz="1000"/>
              <a:t>. 2022;65(7):1085-1097. doi:10.1007/s00125-022-05694-6</a:t>
            </a:r>
          </a:p>
          <a:p>
            <a:pPr marL="228600" lvl="0" indent="-228600">
              <a:buFont typeface="+mj-lt"/>
              <a:buAutoNum type="arabicPeriod"/>
              <a:defRPr/>
            </a:pPr>
            <a:r>
              <a:rPr lang="en-GB"/>
              <a:t>Waijer SW, </a:t>
            </a:r>
            <a:r>
              <a:rPr lang="en-GB" err="1"/>
              <a:t>Vart</a:t>
            </a:r>
            <a:r>
              <a:rPr lang="en-GB"/>
              <a:t> P, Cherney DZI, et al</a:t>
            </a:r>
            <a:r>
              <a:rPr lang="en-US"/>
              <a:t>. </a:t>
            </a:r>
            <a:r>
              <a:rPr lang="en-GB"/>
              <a:t>Efficacy and safety of dapagliflozin on kidney and cardiovascular outcomes by baseline albuminuria – a secondary analysis of the DAPA-CKD trial</a:t>
            </a:r>
            <a:r>
              <a:rPr lang="en-US"/>
              <a:t> [presentation]. Presented at Virtual European Association for the Study of Diabetes Annual Meeting 2021; September 27-October 1</a:t>
            </a:r>
            <a:r>
              <a:rPr lang="en-US" baseline="30000"/>
              <a:t>st</a:t>
            </a:r>
            <a:r>
              <a:rPr lang="en-US"/>
              <a:t>; Virtual.</a:t>
            </a:r>
          </a:p>
        </p:txBody>
      </p:sp>
      <p:sp>
        <p:nvSpPr>
          <p:cNvPr id="4" name="Slide Number Placeholder 3"/>
          <p:cNvSpPr>
            <a:spLocks noGrp="1"/>
          </p:cNvSpPr>
          <p:nvPr>
            <p:ph type="sldNum" sz="quarter" idx="5"/>
          </p:nvPr>
        </p:nvSpPr>
        <p:spPr/>
        <p:txBody>
          <a:bodyPr/>
          <a:lstStyle/>
          <a:p>
            <a:fld id="{50487F27-F4AC-478C-A07B-A71CA0B86259}" type="slidenum">
              <a:rPr lang="en-US" smtClean="0"/>
              <a:pPr/>
              <a:t>171</a:t>
            </a:fld>
            <a:endParaRPr lang="en-US"/>
          </a:p>
        </p:txBody>
      </p:sp>
    </p:spTree>
    <p:extLst>
      <p:ext uri="{BB962C8B-B14F-4D97-AF65-F5344CB8AC3E}">
        <p14:creationId xmlns:p14="http://schemas.microsoft.com/office/powerpoint/2010/main" val="218590220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172</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31269719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indent="0">
              <a:buNone/>
            </a:pPr>
            <a:r>
              <a:rPr lang="en-US" b="1"/>
              <a:t>Reference(s):</a:t>
            </a:r>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173</a:t>
            </a:fld>
            <a:endParaRPr lang="en-US"/>
          </a:p>
        </p:txBody>
      </p:sp>
    </p:spTree>
    <p:extLst>
      <p:ext uri="{BB962C8B-B14F-4D97-AF65-F5344CB8AC3E}">
        <p14:creationId xmlns:p14="http://schemas.microsoft.com/office/powerpoint/2010/main" val="67297245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indent="0">
              <a:buNone/>
            </a:pPr>
            <a:r>
              <a:rPr lang="en-US" b="1"/>
              <a:t>Reference(s):</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sz="1000" b="0" i="1" kern="1200">
                <a:solidFill>
                  <a:schemeClr val="tx1"/>
                </a:solidFill>
                <a:effectLst/>
                <a:latin typeface="+mn-lt"/>
                <a:ea typeface="+mn-ea"/>
                <a:cs typeface="+mn-cs"/>
              </a:rPr>
              <a:t>Circulation</a:t>
            </a:r>
            <a:r>
              <a:rPr lang="en-US" sz="1000" b="0" kern="1200">
                <a:solidFill>
                  <a:schemeClr val="tx1"/>
                </a:solidFill>
                <a:effectLst/>
                <a:latin typeface="+mn-lt"/>
                <a:ea typeface="+mn-ea"/>
                <a:cs typeface="+mn-cs"/>
              </a:rPr>
              <a:t>. 2021;143:438–448</a:t>
            </a:r>
            <a:r>
              <a:rPr lang="en-US"/>
              <a:t>.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174</a:t>
            </a:fld>
            <a:endParaRPr lang="en-US"/>
          </a:p>
        </p:txBody>
      </p:sp>
    </p:spTree>
    <p:extLst>
      <p:ext uri="{BB962C8B-B14F-4D97-AF65-F5344CB8AC3E}">
        <p14:creationId xmlns:p14="http://schemas.microsoft.com/office/powerpoint/2010/main" val="44151135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indent="0">
              <a:buNone/>
            </a:pPr>
            <a:r>
              <a:rPr lang="en-US" b="1"/>
              <a:t>Reference(s):</a:t>
            </a:r>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175</a:t>
            </a:fld>
            <a:endParaRPr lang="en-US"/>
          </a:p>
        </p:txBody>
      </p:sp>
    </p:spTree>
    <p:extLst>
      <p:ext uri="{BB962C8B-B14F-4D97-AF65-F5344CB8AC3E}">
        <p14:creationId xmlns:p14="http://schemas.microsoft.com/office/powerpoint/2010/main" val="48630871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176</a:t>
            </a:fld>
            <a:endParaRPr lang="en-US"/>
          </a:p>
        </p:txBody>
      </p:sp>
    </p:spTree>
    <p:extLst>
      <p:ext uri="{BB962C8B-B14F-4D97-AF65-F5344CB8AC3E}">
        <p14:creationId xmlns:p14="http://schemas.microsoft.com/office/powerpoint/2010/main" val="235738334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endParaRPr lang="en-US" b="1"/>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177</a:t>
            </a:fld>
            <a:endParaRPr lang="en-US"/>
          </a:p>
        </p:txBody>
      </p:sp>
    </p:spTree>
    <p:extLst>
      <p:ext uri="{BB962C8B-B14F-4D97-AF65-F5344CB8AC3E}">
        <p14:creationId xmlns:p14="http://schemas.microsoft.com/office/powerpoint/2010/main" val="81954807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228600" indent="-228600">
              <a:buAutoNum type="arabicPeriod"/>
            </a:pPr>
            <a:r>
              <a:rPr lang="en-US">
                <a:ea typeface="+mn-lt"/>
                <a:cs typeface="+mn-lt"/>
              </a:rPr>
              <a:t>Heerspink HJL, </a:t>
            </a:r>
            <a:r>
              <a:rPr lang="en-US" err="1">
                <a:ea typeface="+mn-lt"/>
                <a:cs typeface="+mn-lt"/>
              </a:rPr>
              <a:t>Stefánsson</a:t>
            </a:r>
            <a:r>
              <a:rPr lang="en-US">
                <a:ea typeface="+mn-lt"/>
                <a:cs typeface="+mn-lt"/>
              </a:rPr>
              <a:t> BV, Correa-Rotter R, et al, for the DAPA-CKD Trial Committees and Investigators.  Dapagliflozin in patients with chronic kidney disease.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a:p>
            <a:pPr marL="228600" indent="-228600">
              <a:buAutoNum type="arabicPeriod"/>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a:p>
            <a:pPr marL="228600" indent="-228600">
              <a:buAutoNum type="arabicPeriod"/>
            </a:pPr>
            <a:endParaRPr lang="en-US"/>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178</a:t>
            </a:fld>
            <a:endParaRPr lang="en-US"/>
          </a:p>
        </p:txBody>
      </p:sp>
    </p:spTree>
    <p:extLst>
      <p:ext uri="{BB962C8B-B14F-4D97-AF65-F5344CB8AC3E}">
        <p14:creationId xmlns:p14="http://schemas.microsoft.com/office/powerpoint/2010/main" val="38545640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endParaRPr lang="en-US" b="1"/>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179</a:t>
            </a:fld>
            <a:endParaRPr lang="en-US"/>
          </a:p>
        </p:txBody>
      </p:sp>
    </p:spTree>
    <p:extLst>
      <p:ext uri="{BB962C8B-B14F-4D97-AF65-F5344CB8AC3E}">
        <p14:creationId xmlns:p14="http://schemas.microsoft.com/office/powerpoint/2010/main" val="12939357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At the same time results</a:t>
            </a:r>
            <a:r>
              <a:rPr lang="en-US" baseline="0" dirty="0" smtClean="0"/>
              <a:t> from </a:t>
            </a:r>
            <a:r>
              <a:rPr lang="en-US" dirty="0" smtClean="0"/>
              <a:t>experimental models of CKD </a:t>
            </a:r>
          </a:p>
          <a:p>
            <a:pPr marL="0" indent="0">
              <a:buNone/>
            </a:pPr>
            <a:endParaRPr lang="en-US" dirty="0" smtClean="0"/>
          </a:p>
          <a:p>
            <a:pPr marL="0" indent="0">
              <a:buNone/>
            </a:pPr>
            <a:r>
              <a:rPr lang="en-US" dirty="0" smtClean="0"/>
              <a:t>showed that SGLT2i could</a:t>
            </a:r>
            <a:r>
              <a:rPr lang="en-US" baseline="0" dirty="0" smtClean="0"/>
              <a:t> have benefits in non diabetics</a:t>
            </a:r>
            <a:r>
              <a:rPr lang="en-US" dirty="0" smtClean="0"/>
              <a:t> (and here we see unilateral</a:t>
            </a:r>
            <a:r>
              <a:rPr lang="en-US" baseline="0" dirty="0" smtClean="0"/>
              <a:t> nephrectomy model) </a:t>
            </a:r>
          </a:p>
          <a:p>
            <a:endParaRPr lang="en-US" baseline="0" dirty="0" smtClean="0"/>
          </a:p>
          <a:p>
            <a:pPr marL="0" indent="0">
              <a:buNone/>
            </a:pPr>
            <a:r>
              <a:rPr lang="en-US" baseline="0" dirty="0" smtClean="0"/>
              <a:t>where </a:t>
            </a:r>
            <a:r>
              <a:rPr lang="en-US" baseline="0" dirty="0" err="1" smtClean="0"/>
              <a:t>dapagliflozin</a:t>
            </a:r>
            <a:r>
              <a:rPr lang="en-US" baseline="0" dirty="0" smtClean="0"/>
              <a:t> reduced proteinuria and limited </a:t>
            </a:r>
            <a:r>
              <a:rPr lang="en-US" baseline="0" dirty="0" err="1" smtClean="0"/>
              <a:t>podocyte</a:t>
            </a:r>
            <a:r>
              <a:rPr lang="en-US" baseline="0" dirty="0" smtClean="0"/>
              <a:t> loss</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15</a:t>
            </a:fld>
            <a:endParaRPr lang="en-US"/>
          </a:p>
        </p:txBody>
      </p:sp>
    </p:spTree>
    <p:extLst>
      <p:ext uri="{BB962C8B-B14F-4D97-AF65-F5344CB8AC3E}">
        <p14:creationId xmlns:p14="http://schemas.microsoft.com/office/powerpoint/2010/main" val="204398467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a:p>
          <a:p>
            <a:pPr marL="0" indent="0">
              <a:buNone/>
            </a:pPr>
            <a:r>
              <a:rPr lang="en-US" b="1"/>
              <a:t>Reference(s):</a:t>
            </a:r>
          </a:p>
          <a:p>
            <a:pPr marL="0" lvl="0" indent="0">
              <a:buNone/>
              <a:defRPr/>
            </a:pPr>
            <a:r>
              <a:rPr lang="en-US"/>
              <a:t>McMurray JJV, Wheeler DC, </a:t>
            </a:r>
            <a:r>
              <a:rPr lang="en-US" err="1"/>
              <a:t>Stefánsson</a:t>
            </a:r>
            <a:r>
              <a:rPr lang="en-US"/>
              <a:t> BV, et al, for the DAPA-CKD Trial Committees and Investigators.  Effect of dapagliflozin on clinical outcomes in patients with chronic kidney disease, with and without cardiovascular disease. </a:t>
            </a:r>
            <a:r>
              <a:rPr lang="en-US" i="1"/>
              <a:t>Circulation</a:t>
            </a:r>
            <a:r>
              <a:rPr lang="en-US"/>
              <a:t>. 2021;143:438–448. </a:t>
            </a: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180</a:t>
            </a:fld>
            <a:endParaRPr lang="en-US"/>
          </a:p>
        </p:txBody>
      </p:sp>
    </p:spTree>
    <p:extLst>
      <p:ext uri="{BB962C8B-B14F-4D97-AF65-F5344CB8AC3E}">
        <p14:creationId xmlns:p14="http://schemas.microsoft.com/office/powerpoint/2010/main" val="247818343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sz="900" err="1"/>
              <a:t>Heerspink</a:t>
            </a:r>
            <a:r>
              <a:rPr lang="en-US" sz="900"/>
              <a:t> HJL, </a:t>
            </a:r>
            <a:r>
              <a:rPr lang="en-US" sz="900" err="1"/>
              <a:t>Sjöström</a:t>
            </a:r>
            <a:r>
              <a:rPr lang="en-US" sz="900"/>
              <a:t> CD, </a:t>
            </a:r>
            <a:r>
              <a:rPr lang="en-US" sz="900" err="1"/>
              <a:t>Jongs</a:t>
            </a:r>
            <a:r>
              <a:rPr lang="en-US" sz="900"/>
              <a:t> N, et al, for the DAPA-CKD Trial Committees and Investigators.  Effects of dapagliflozin on mortality in patients with chronic kidney disease: a pre-specified analysis from the DAPA-CKD randomized controlled trial. </a:t>
            </a:r>
            <a:r>
              <a:rPr lang="en-US" sz="900" i="1"/>
              <a:t>Eur Heart J</a:t>
            </a:r>
            <a:r>
              <a:rPr lang="en-US" sz="900"/>
              <a:t>. 2021;42:1216-1227.</a:t>
            </a:r>
          </a:p>
          <a:p>
            <a:pPr marL="0" indent="0">
              <a:buNone/>
            </a:pPr>
            <a:endParaRPr lang="en-US" sz="900"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181</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347445296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err="1"/>
              <a:t>Heerspink</a:t>
            </a:r>
            <a:r>
              <a:rPr lang="en-US"/>
              <a:t> HJL, </a:t>
            </a:r>
            <a:r>
              <a:rPr lang="en-US" err="1"/>
              <a:t>Sjöström</a:t>
            </a:r>
            <a:r>
              <a:rPr lang="en-US"/>
              <a:t> CD, </a:t>
            </a:r>
            <a:r>
              <a:rPr lang="en-US" err="1"/>
              <a:t>Jongs</a:t>
            </a:r>
            <a:r>
              <a:rPr lang="en-US"/>
              <a:t> N, et al, for the DAPA-CKD Trial Committees and Investigators.  Effects of dapagliflozin on mortality in patients with chronic kidney disease: a pre-specified analysis from the DAPA-CKD randomized controlled trial. </a:t>
            </a:r>
            <a:r>
              <a:rPr lang="en-US" i="1"/>
              <a:t>Eur Heart J</a:t>
            </a:r>
            <a:r>
              <a:rPr lang="en-US"/>
              <a:t>. 2021;42:1216-1227.</a:t>
            </a:r>
          </a:p>
        </p:txBody>
      </p:sp>
      <p:sp>
        <p:nvSpPr>
          <p:cNvPr id="4" name="Slide Number Placeholder 3"/>
          <p:cNvSpPr>
            <a:spLocks noGrp="1"/>
          </p:cNvSpPr>
          <p:nvPr>
            <p:ph type="sldNum" sz="quarter" idx="5"/>
          </p:nvPr>
        </p:nvSpPr>
        <p:spPr/>
        <p:txBody>
          <a:bodyPr/>
          <a:lstStyle/>
          <a:p>
            <a:fld id="{50487F27-F4AC-478C-A07B-A71CA0B86259}" type="slidenum">
              <a:rPr lang="en-US" smtClean="0"/>
              <a:pPr/>
              <a:t>182</a:t>
            </a:fld>
            <a:endParaRPr lang="en-US"/>
          </a:p>
        </p:txBody>
      </p:sp>
    </p:spTree>
    <p:extLst>
      <p:ext uri="{BB962C8B-B14F-4D97-AF65-F5344CB8AC3E}">
        <p14:creationId xmlns:p14="http://schemas.microsoft.com/office/powerpoint/2010/main" val="196856549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b="1"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183</a:t>
            </a:fld>
            <a:endParaRPr lang="en-US"/>
          </a:p>
        </p:txBody>
      </p:sp>
    </p:spTree>
    <p:extLst>
      <p:ext uri="{BB962C8B-B14F-4D97-AF65-F5344CB8AC3E}">
        <p14:creationId xmlns:p14="http://schemas.microsoft.com/office/powerpoint/2010/main" val="169059516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184</a:t>
            </a:fld>
            <a:endParaRPr lang="en-US"/>
          </a:p>
        </p:txBody>
      </p:sp>
    </p:spTree>
    <p:extLst>
      <p:ext uri="{BB962C8B-B14F-4D97-AF65-F5344CB8AC3E}">
        <p14:creationId xmlns:p14="http://schemas.microsoft.com/office/powerpoint/2010/main" val="276218926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err="1"/>
              <a:t>Heerspink</a:t>
            </a:r>
            <a:r>
              <a:rPr lang="en-US"/>
              <a:t> HJL, </a:t>
            </a:r>
            <a:r>
              <a:rPr lang="en-US" err="1"/>
              <a:t>Sjöström</a:t>
            </a:r>
            <a:r>
              <a:rPr lang="en-US"/>
              <a:t> CD, </a:t>
            </a:r>
            <a:r>
              <a:rPr lang="en-US" err="1"/>
              <a:t>Jongs</a:t>
            </a:r>
            <a:r>
              <a:rPr lang="en-US"/>
              <a:t> N, et al, for the DAPA-CKD Trial Committees and Investigators.  Effects of dapagliflozin on mortality in patients with chronic kidney disease: a pre-specified analysis from the DAPA-CKD randomized controlled trial. </a:t>
            </a:r>
            <a:r>
              <a:rPr lang="en-US" i="1"/>
              <a:t>Eur Heart J</a:t>
            </a:r>
            <a:r>
              <a:rPr lang="en-US"/>
              <a:t>. 2021;42:1216-1227.</a:t>
            </a:r>
          </a:p>
          <a:p>
            <a:pPr marL="0" indent="0">
              <a:buNone/>
            </a:pPr>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185</a:t>
            </a:fld>
            <a:endParaRPr lang="en-US"/>
          </a:p>
        </p:txBody>
      </p:sp>
    </p:spTree>
    <p:extLst>
      <p:ext uri="{BB962C8B-B14F-4D97-AF65-F5344CB8AC3E}">
        <p14:creationId xmlns:p14="http://schemas.microsoft.com/office/powerpoint/2010/main" val="237085247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228600"/>
            <a:ext cx="5851525" cy="3292475"/>
          </a:xfrm>
        </p:spPr>
      </p:sp>
      <p:sp>
        <p:nvSpPr>
          <p:cNvPr id="3" name="Notes Placeholder 2"/>
          <p:cNvSpPr>
            <a:spLocks noGrp="1"/>
          </p:cNvSpPr>
          <p:nvPr>
            <p:ph type="body" idx="1"/>
          </p:nvPr>
        </p:nvSpPr>
        <p:spPr/>
        <p:txBody>
          <a:bodyPr/>
          <a:lstStyle/>
          <a:p>
            <a:pPr marL="0" indent="0">
              <a:buNone/>
            </a:pPr>
            <a:r>
              <a:rPr lang="en-US" sz="900" b="1"/>
              <a:t>Reference(s):</a:t>
            </a:r>
          </a:p>
          <a:p>
            <a:pPr marL="0" indent="0">
              <a:buNone/>
            </a:pPr>
            <a:r>
              <a:rPr lang="en-US" err="1"/>
              <a:t>Heerspink</a:t>
            </a:r>
            <a:r>
              <a:rPr lang="en-US"/>
              <a:t> HJL, </a:t>
            </a:r>
            <a:r>
              <a:rPr lang="en-US" err="1"/>
              <a:t>Koshino</a:t>
            </a:r>
            <a:r>
              <a:rPr lang="en-US"/>
              <a:t> A, Schechter M, et al. Effects of dapagliflozin on anemia in patients with chronic kidney disease with or without type 2 diabetes: a pre-specified analysis of the DAPA-CKD trial [presentation]. Presented at: American Society of Nephrology (ASN) Kidney Week; November 3-6, 2022; Orlando, FL.</a:t>
            </a:r>
            <a:endParaRPr lang="en-US" sz="900" b="1"/>
          </a:p>
        </p:txBody>
      </p:sp>
      <p:sp>
        <p:nvSpPr>
          <p:cNvPr id="4" name="Slide Number Placeholder 3"/>
          <p:cNvSpPr>
            <a:spLocks noGrp="1"/>
          </p:cNvSpPr>
          <p:nvPr>
            <p:ph type="sldNum" sz="quarter" idx="10"/>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100" b="0" i="0" u="none" strike="noStrike" kern="1200" cap="none" spc="0" normalizeH="0" baseline="0" noProof="0">
                <a:ln>
                  <a:noFill/>
                </a:ln>
                <a:solidFill>
                  <a:srgbClr val="000000"/>
                </a:solidFill>
                <a:effectLst/>
                <a:uLnTx/>
                <a:uFillTx/>
                <a:latin typeface="Arial" panose="020B060402020202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186</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0180053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900" i="1"/>
              <a:t>Note to Speaker: Click on the “Arrow” icon on the top right of the slide to return to the Additional Analyses Table of Contents.</a:t>
            </a:r>
          </a:p>
          <a:p>
            <a:pPr marL="0" indent="0">
              <a:buNone/>
            </a:pPr>
            <a:r>
              <a:rPr lang="en-US" sz="900" b="1"/>
              <a:t>Reference(s):</a:t>
            </a:r>
          </a:p>
          <a:p>
            <a:pPr marL="0" indent="0">
              <a:buNone/>
            </a:pPr>
            <a:r>
              <a:rPr lang="en-US" err="1"/>
              <a:t>Heerspink</a:t>
            </a:r>
            <a:r>
              <a:rPr lang="en-US"/>
              <a:t> HJL, </a:t>
            </a:r>
            <a:r>
              <a:rPr lang="en-US" err="1"/>
              <a:t>Koshino</a:t>
            </a:r>
            <a:r>
              <a:rPr lang="en-US"/>
              <a:t> A, Schechter M, et al. Effects of dapagliflozin on anemia in patients with chronic kidney disease with or without type 2 diabetes: a pre-specified analysis of the DAPA-CKD trial [presentation]. Presented at: American Society of Nephrology (ASN) Kidney Week; November 3-6, 2022; Orlando, FL.</a:t>
            </a:r>
            <a:endParaRPr lang="en-US" sz="900" b="1"/>
          </a:p>
        </p:txBody>
      </p:sp>
      <p:sp>
        <p:nvSpPr>
          <p:cNvPr id="4" name="Slide Number Placeholder 3"/>
          <p:cNvSpPr>
            <a:spLocks noGrp="1"/>
          </p:cNvSpPr>
          <p:nvPr>
            <p:ph type="sldNum" sz="quarter" idx="5"/>
          </p:nvPr>
        </p:nvSpPr>
        <p:spPr/>
        <p:txBody>
          <a:bodyPr/>
          <a:lstStyle/>
          <a:p>
            <a:fld id="{50487F27-F4AC-478C-A07B-A71CA0B86259}" type="slidenum">
              <a:rPr lang="en-US" smtClean="0"/>
              <a:pPr/>
              <a:t>187</a:t>
            </a:fld>
            <a:endParaRPr lang="en-US"/>
          </a:p>
        </p:txBody>
      </p:sp>
    </p:spTree>
    <p:extLst>
      <p:ext uri="{BB962C8B-B14F-4D97-AF65-F5344CB8AC3E}">
        <p14:creationId xmlns:p14="http://schemas.microsoft.com/office/powerpoint/2010/main" val="155493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8C9E4A5-ABFE-4554-AD4F-D932F59A1D50}" type="slidenum">
              <a:rPr lang="en-US" smtClean="0"/>
              <a:t>188</a:t>
            </a:fld>
            <a:endParaRPr lang="en-US"/>
          </a:p>
        </p:txBody>
      </p:sp>
    </p:spTree>
    <p:extLst>
      <p:ext uri="{BB962C8B-B14F-4D97-AF65-F5344CB8AC3E}">
        <p14:creationId xmlns:p14="http://schemas.microsoft.com/office/powerpoint/2010/main" val="323984264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b="1" i="1"/>
              <a:t>Present slide</a:t>
            </a:r>
          </a:p>
          <a:p>
            <a:pPr marL="0" indent="0">
              <a:buNone/>
            </a:pPr>
            <a:r>
              <a:rPr lang="en-US" b="1"/>
              <a:t>References:</a:t>
            </a:r>
            <a:endParaRPr lang="en-US" b="1" i="1"/>
          </a:p>
          <a:p>
            <a:pPr marL="228600" indent="-228600">
              <a:buFont typeface="Arial" panose="020B0604020202020204" pitchFamily="34" charset="0"/>
              <a:buAutoNum type="arabicPeriod"/>
              <a:defRPr/>
            </a:pPr>
            <a:r>
              <a:rPr lang="en-US">
                <a:ea typeface="+mn-lt"/>
                <a:cs typeface="+mn-lt"/>
              </a:rPr>
              <a:t>Heerspink HJL, </a:t>
            </a:r>
            <a:r>
              <a:rPr lang="en-US" err="1">
                <a:ea typeface="+mn-lt"/>
                <a:cs typeface="+mn-lt"/>
              </a:rPr>
              <a:t>Stefánsson</a:t>
            </a:r>
            <a:r>
              <a:rPr lang="en-US">
                <a:ea typeface="+mn-lt"/>
                <a:cs typeface="+mn-lt"/>
              </a:rPr>
              <a:t> BV, Correa-Rotter R, et al, for the DAPA-CKD Trial Committees and Investigators.  Dapagliflozin in patients with chronic kidney disease.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a:p>
            <a:pPr marL="228600" indent="-228600">
              <a:buFont typeface="+mj-lt"/>
              <a:buAutoNum type="arabicPeriod"/>
            </a:pPr>
            <a:r>
              <a:rPr lang="en-US" err="1">
                <a:solidFill>
                  <a:srgbClr val="000000"/>
                </a:solidFill>
              </a:rPr>
              <a:t>Wiviott</a:t>
            </a:r>
            <a:r>
              <a:rPr lang="en-US">
                <a:solidFill>
                  <a:srgbClr val="000000"/>
                </a:solidFill>
              </a:rPr>
              <a:t> SD, Raz I, </a:t>
            </a:r>
            <a:r>
              <a:rPr lang="en-US" err="1">
                <a:solidFill>
                  <a:srgbClr val="000000"/>
                </a:solidFill>
              </a:rPr>
              <a:t>Bonaca</a:t>
            </a:r>
            <a:r>
              <a:rPr lang="en-US">
                <a:solidFill>
                  <a:srgbClr val="000000"/>
                </a:solidFill>
              </a:rPr>
              <a:t> MP, et al, for the DECLARE-TIMI 58 Investigators.  Dapagliflozin and cardiovascular outcomes in type 2 diabetes. </a:t>
            </a:r>
            <a:r>
              <a:rPr lang="en-US" i="1">
                <a:solidFill>
                  <a:srgbClr val="000000"/>
                </a:solidFill>
              </a:rPr>
              <a:t>N </a:t>
            </a:r>
            <a:r>
              <a:rPr lang="en-US" i="1" err="1">
                <a:solidFill>
                  <a:srgbClr val="000000"/>
                </a:solidFill>
              </a:rPr>
              <a:t>Engl</a:t>
            </a:r>
            <a:r>
              <a:rPr lang="en-US" i="1">
                <a:solidFill>
                  <a:srgbClr val="000000"/>
                </a:solidFill>
              </a:rPr>
              <a:t> J Med</a:t>
            </a:r>
            <a:r>
              <a:rPr lang="en-US">
                <a:solidFill>
                  <a:srgbClr val="000000"/>
                </a:solidFill>
              </a:rPr>
              <a:t>. 2019;347-357.</a:t>
            </a:r>
          </a:p>
          <a:p>
            <a:pPr marL="228600" indent="-228600">
              <a:buFont typeface="+mj-lt"/>
              <a:buAutoNum type="arabicPeriod"/>
            </a:pPr>
            <a:r>
              <a:rPr lang="en-US"/>
              <a:t>McMurray JJV, Solomon SD, </a:t>
            </a:r>
            <a:r>
              <a:rPr lang="en-US" err="1"/>
              <a:t>Inzucchi</a:t>
            </a:r>
            <a:r>
              <a:rPr lang="en-US"/>
              <a:t> SE, et al, for the DAPA-HF Committees and Investigators. Dapagliflozin in patients with heart failure and reduced ejection fraction. </a:t>
            </a:r>
            <a:r>
              <a:rPr lang="en-US" i="1"/>
              <a:t>N </a:t>
            </a:r>
            <a:r>
              <a:rPr lang="en-US" i="1" err="1"/>
              <a:t>Engl</a:t>
            </a:r>
            <a:r>
              <a:rPr lang="en-US" i="1"/>
              <a:t> J Med</a:t>
            </a:r>
            <a:r>
              <a:rPr lang="en-US"/>
              <a:t>. 2019; 381:1995-2008.</a:t>
            </a:r>
          </a:p>
          <a:p>
            <a:endParaRPr lang="en-US"/>
          </a:p>
        </p:txBody>
      </p:sp>
      <p:sp>
        <p:nvSpPr>
          <p:cNvPr id="4" name="Slide Number Placeholder 3"/>
          <p:cNvSpPr>
            <a:spLocks noGrp="1"/>
          </p:cNvSpPr>
          <p:nvPr>
            <p:ph type="sldNum" sz="quarter" idx="5"/>
          </p:nvPr>
        </p:nvSpPr>
        <p:spPr/>
        <p:txBody>
          <a:bodyPr/>
          <a:lstStyle/>
          <a:p>
            <a:fld id="{50487F27-F4AC-478C-A07B-A71CA0B86259}" type="slidenum">
              <a:rPr lang="en-US" smtClean="0"/>
              <a:pPr/>
              <a:t>189</a:t>
            </a:fld>
            <a:endParaRPr lang="en-US"/>
          </a:p>
        </p:txBody>
      </p:sp>
    </p:spTree>
    <p:extLst>
      <p:ext uri="{BB962C8B-B14F-4D97-AF65-F5344CB8AC3E}">
        <p14:creationId xmlns:p14="http://schemas.microsoft.com/office/powerpoint/2010/main" val="18167549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Hence based</a:t>
            </a:r>
            <a:r>
              <a:rPr lang="en-US" baseline="0" dirty="0" smtClean="0"/>
              <a:t> on these findings new trials were designed and performed focusing in population with worse stages of CKD either with or without type II diabetes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64168129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190</a:t>
            </a:fld>
            <a:endParaRPr lang="en-US"/>
          </a:p>
        </p:txBody>
      </p:sp>
    </p:spTree>
    <p:extLst>
      <p:ext uri="{BB962C8B-B14F-4D97-AF65-F5344CB8AC3E}">
        <p14:creationId xmlns:p14="http://schemas.microsoft.com/office/powerpoint/2010/main" val="8446375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a:xfrm>
            <a:off x="685800" y="3699509"/>
            <a:ext cx="5486400" cy="5444491"/>
          </a:xfrm>
        </p:spPr>
        <p:txBody>
          <a:bodyPr/>
          <a:lstStyle/>
          <a:p>
            <a:pPr marL="0" indent="0">
              <a:buNone/>
            </a:pPr>
            <a:r>
              <a:rPr lang="en-US" sz="650" b="1"/>
              <a:t>Speaker</a:t>
            </a:r>
            <a:r>
              <a:rPr lang="en-US" sz="650" b="1" baseline="0"/>
              <a:t> Notes:</a:t>
            </a:r>
          </a:p>
          <a:p>
            <a:pPr marL="171450" lvl="0" indent="-171450">
              <a:buFont typeface="Arial" panose="020B0604020202020204" pitchFamily="34" charset="0"/>
              <a:buChar char="•"/>
            </a:pPr>
            <a:r>
              <a:rPr lang="en-US" sz="650">
                <a:solidFill>
                  <a:prstClr val="black"/>
                </a:solidFill>
              </a:rPr>
              <a:t>The DECLARE-TIMI 58 trial was a multinational, randomized, placebo-controlled, Phase </a:t>
            </a:r>
            <a:r>
              <a:rPr lang="en-US" sz="650" err="1">
                <a:solidFill>
                  <a:prstClr val="black"/>
                </a:solidFill>
              </a:rPr>
              <a:t>IIIb</a:t>
            </a:r>
            <a:r>
              <a:rPr lang="en-US" sz="650">
                <a:solidFill>
                  <a:prstClr val="black"/>
                </a:solidFill>
              </a:rPr>
              <a:t> study evaluating the effect of dapagliflozin (DAPA) in addition to standard of care on cardiovascular (CV) outcomes in a broad population of patients with type 2 diabetes (T2D) and multiple risk factors (MRF) for CV disease or established atherosclerotic CV disease (ASCVD)</a:t>
            </a:r>
            <a:r>
              <a:rPr lang="en-GB" sz="650">
                <a:solidFill>
                  <a:prstClr val="black"/>
                </a:solidFill>
              </a:rPr>
              <a:t>.</a:t>
            </a:r>
            <a:r>
              <a:rPr lang="en-GB" sz="650" baseline="30000">
                <a:solidFill>
                  <a:prstClr val="black"/>
                </a:solidFill>
              </a:rPr>
              <a:t>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650" b="0" i="0" baseline="0"/>
              <a:t>The trial was conducted at 882 sites in 33 countries and led by cardiologists, endocrinologists, primary care physicians, and nephrologists.</a:t>
            </a:r>
            <a:endParaRPr lang="en-GB" sz="650">
              <a:solidFill>
                <a:prstClr val="black"/>
              </a:solidFill>
            </a:endParaRPr>
          </a:p>
          <a:p>
            <a:pPr marL="171450" lvl="0" indent="-171450">
              <a:buFont typeface="Arial" panose="020B0604020202020204" pitchFamily="34" charset="0"/>
              <a:buChar char="•"/>
              <a:defRPr/>
            </a:pPr>
            <a:r>
              <a:rPr lang="en-US" sz="650">
                <a:solidFill>
                  <a:prstClr val="black"/>
                </a:solidFill>
              </a:rPr>
              <a:t>The primary safety objective was to establish the noninferiority of DAPA for the primary composite endpoint of CV death, nonfatal myocardial infarction (MI), or nonfatal ischemic stroke (major adverse CV events; MACE).</a:t>
            </a:r>
          </a:p>
          <a:p>
            <a:pPr marL="171450" lvl="0" indent="-171450">
              <a:buFont typeface="Arial" panose="020B0604020202020204" pitchFamily="34" charset="0"/>
              <a:buChar char="•"/>
              <a:defRPr/>
            </a:pPr>
            <a:r>
              <a:rPr lang="en-US" sz="650">
                <a:solidFill>
                  <a:prstClr val="black"/>
                </a:solidFill>
              </a:rPr>
              <a:t>The efficacy objectives were to test whether DAPA versus placebo results in a reduction of the following 2 primary efficacy endpoints:  (1) MACE and (2) composite of hospitalization for heart failure (hHF) or CV death. </a:t>
            </a:r>
          </a:p>
          <a:p>
            <a:pPr marL="171450" indent="-171450">
              <a:buFont typeface="Arial" panose="020B0604020202020204" pitchFamily="34" charset="0"/>
              <a:buChar char="•"/>
              <a:defRPr/>
            </a:pPr>
            <a:r>
              <a:rPr lang="en-US" sz="650">
                <a:solidFill>
                  <a:prstClr val="black"/>
                </a:solidFill>
              </a:rPr>
              <a:t>The secondary endpoints included: a renal composite endpoint (confirmed sustained decrease ≥40% in estimated glomerular filtration rate [eGFR] to an eGFR &lt;60 mL/min/1.73 m</a:t>
            </a:r>
            <a:r>
              <a:rPr lang="en-US" sz="650" baseline="30000">
                <a:solidFill>
                  <a:prstClr val="black"/>
                </a:solidFill>
              </a:rPr>
              <a:t>2</a:t>
            </a:r>
            <a:r>
              <a:rPr lang="en-US" sz="650">
                <a:solidFill>
                  <a:prstClr val="black"/>
                </a:solidFill>
              </a:rPr>
              <a:t> and/or end-stage renal disease [dialysis for ≥90 days, kidney transplantation, or confirmed sustained eGFR &lt;15 mL/min/1.73 m</a:t>
            </a:r>
            <a:r>
              <a:rPr lang="en-US" sz="650" baseline="30000">
                <a:solidFill>
                  <a:prstClr val="black"/>
                </a:solidFill>
              </a:rPr>
              <a:t>2</a:t>
            </a:r>
            <a:r>
              <a:rPr lang="en-US" sz="650" baseline="0">
                <a:solidFill>
                  <a:prstClr val="black"/>
                </a:solidFill>
              </a:rPr>
              <a:t>] </a:t>
            </a:r>
            <a:r>
              <a:rPr lang="en-US" sz="650">
                <a:solidFill>
                  <a:prstClr val="black"/>
                </a:solidFill>
              </a:rPr>
              <a:t>and/or renal or CV death) and all-cause mortality.</a:t>
            </a:r>
          </a:p>
          <a:p>
            <a:pPr>
              <a:defRPr/>
            </a:pPr>
            <a:r>
              <a:rPr lang="en-US" sz="650">
                <a:solidFill>
                  <a:prstClr val="black"/>
                </a:solidFill>
              </a:rPr>
              <a:t>Prespecified, exploratory renal endpoints included (1) a renal-specific composite endpoint (confirmed sustained decrease ≥40% in estimated glomerular filtration rate [eGFR] to an eGFR &lt;60 mL/min/1.73 m</a:t>
            </a:r>
            <a:r>
              <a:rPr lang="en-US" sz="650" baseline="30000">
                <a:solidFill>
                  <a:prstClr val="black"/>
                </a:solidFill>
              </a:rPr>
              <a:t>2</a:t>
            </a:r>
            <a:r>
              <a:rPr lang="en-US" sz="650">
                <a:solidFill>
                  <a:prstClr val="black"/>
                </a:solidFill>
              </a:rPr>
              <a:t> and/or end-stage kidney disease [dialysis for ≥90 days, kidney transplantation, or confirmed sustained eGFR &lt;15 mL/min/1.73 m</a:t>
            </a:r>
            <a:r>
              <a:rPr lang="en-US" sz="650" baseline="30000">
                <a:solidFill>
                  <a:prstClr val="black"/>
                </a:solidFill>
              </a:rPr>
              <a:t>2</a:t>
            </a:r>
            <a:r>
              <a:rPr lang="en-US" sz="650">
                <a:solidFill>
                  <a:prstClr val="black"/>
                </a:solidFill>
              </a:rPr>
              <a:t>] and/or renal death); (2) development of sustained, confirmed albuminuria in patients without albuminuria at baseline; (3) development of sustained, confirmed macroalbuminuria in patients without macroalbuminuria at baseline; (4) regression of sustained confirmed albuminuria.</a:t>
            </a:r>
            <a:r>
              <a:rPr lang="en-US" sz="650" baseline="30000">
                <a:solidFill>
                  <a:prstClr val="black"/>
                </a:solidFill>
              </a:rPr>
              <a:t>4</a:t>
            </a:r>
            <a:r>
              <a:rPr lang="en-US" sz="650">
                <a:solidFill>
                  <a:prstClr val="black"/>
                </a:solidFill>
              </a:rPr>
              <a:t> </a:t>
            </a:r>
          </a:p>
          <a:p>
            <a:pPr marL="171450" indent="-171450">
              <a:buFont typeface="Arial" panose="020B0604020202020204" pitchFamily="34" charset="0"/>
              <a:buChar char="•"/>
              <a:defRPr/>
            </a:pPr>
            <a:r>
              <a:rPr lang="en-US" sz="650">
                <a:solidFill>
                  <a:prstClr val="black"/>
                </a:solidFill>
              </a:rPr>
              <a:t>Eligible patients were enrolled in a single-blind, 1-2 month, placebo run-in period.</a:t>
            </a:r>
            <a:r>
              <a:rPr lang="en-US" sz="650" baseline="30000">
                <a:solidFill>
                  <a:prstClr val="black"/>
                </a:solidFill>
              </a:rPr>
              <a:t>1</a:t>
            </a:r>
            <a:r>
              <a:rPr lang="en-US" sz="650">
                <a:solidFill>
                  <a:prstClr val="black"/>
                </a:solidFill>
              </a:rPr>
              <a:t> </a:t>
            </a:r>
          </a:p>
          <a:p>
            <a:pPr marL="171450" indent="-171450">
              <a:buFont typeface="Arial" panose="020B0604020202020204" pitchFamily="34" charset="0"/>
              <a:buChar char="•"/>
              <a:defRPr/>
            </a:pPr>
            <a:r>
              <a:rPr lang="en-US" sz="650">
                <a:solidFill>
                  <a:prstClr val="black"/>
                </a:solidFill>
              </a:rPr>
              <a:t>Blood and urine samples were obtained at the enrollment visit.</a:t>
            </a:r>
            <a:r>
              <a:rPr lang="en-US" sz="650" baseline="30000">
                <a:solidFill>
                  <a:prstClr val="black"/>
                </a:solidFill>
              </a:rPr>
              <a:t>2</a:t>
            </a:r>
            <a:r>
              <a:rPr lang="en-US" sz="650">
                <a:solidFill>
                  <a:prstClr val="black"/>
                </a:solidFill>
              </a:rPr>
              <a:t> Patients were not randomized if </a:t>
            </a:r>
            <a:r>
              <a:rPr lang="en-US" sz="650" b="0" i="0" u="none" strike="noStrike" kern="1200" baseline="0">
                <a:solidFill>
                  <a:schemeClr val="tx1"/>
                </a:solidFill>
                <a:latin typeface="+mn-lt"/>
                <a:ea typeface="+mn-ea"/>
                <a:cs typeface="+mn-cs"/>
              </a:rPr>
              <a:t>blood tests revealed a result meeting an exclusion criterion, patients did not show adequate adherence to therapy, or patients did not wish to continue. </a:t>
            </a:r>
            <a:endParaRPr lang="en-US" sz="650">
              <a:solidFill>
                <a:prstClr val="black"/>
              </a:solidFill>
            </a:endParaRPr>
          </a:p>
          <a:p>
            <a:pPr marL="171450" indent="-171450">
              <a:buFont typeface="Arial" panose="020B0604020202020204" pitchFamily="34" charset="0"/>
              <a:buChar char="•"/>
              <a:defRPr/>
            </a:pPr>
            <a:r>
              <a:rPr lang="en-US" sz="650">
                <a:solidFill>
                  <a:prstClr val="black"/>
                </a:solidFill>
              </a:rPr>
              <a:t>At the randomization visit, patients were assigned to daily DAPA 10 mg or matched placebo.</a:t>
            </a:r>
          </a:p>
          <a:p>
            <a:pPr marL="171450" indent="-171450">
              <a:buFont typeface="Arial" panose="020B0604020202020204" pitchFamily="34" charset="0"/>
              <a:buChar char="•"/>
              <a:defRPr/>
            </a:pPr>
            <a:r>
              <a:rPr lang="en-US" sz="650" b="0" i="0" u="none" strike="noStrike" kern="1200" baseline="0">
                <a:solidFill>
                  <a:schemeClr val="tx1"/>
                </a:solidFill>
                <a:latin typeface="+mn-lt"/>
                <a:ea typeface="+mn-ea"/>
                <a:cs typeface="+mn-cs"/>
              </a:rPr>
              <a:t>After randomization, patients had in-person study visits every 6 months to assess for clinical and safety events, study drug adherence, clinical evaluation, and laboratory testing. Patients were contacted via telephone every 3 months between visits for assessment of clinical and safety events and compliance. </a:t>
            </a:r>
            <a:endParaRPr lang="en-US" sz="650">
              <a:solidFill>
                <a:prstClr val="black"/>
              </a:solidFill>
            </a:endParaRPr>
          </a:p>
          <a:p>
            <a:pPr marL="171450" lvl="0" indent="-171450">
              <a:buFont typeface="Arial" panose="020B0604020202020204" pitchFamily="34" charset="0"/>
              <a:buChar char="•"/>
              <a:defRPr/>
            </a:pPr>
            <a:r>
              <a:rPr lang="en-US" sz="650">
                <a:solidFill>
                  <a:prstClr val="black"/>
                </a:solidFill>
              </a:rPr>
              <a:t>The trial was planned to continue until 1390 patients experienced MACE.</a:t>
            </a:r>
            <a:r>
              <a:rPr lang="en-GB" sz="650" baseline="30000">
                <a:solidFill>
                  <a:prstClr val="black"/>
                </a:solidFill>
              </a:rPr>
              <a:t>1-3 </a:t>
            </a:r>
            <a:r>
              <a:rPr lang="en-US" sz="650">
                <a:solidFill>
                  <a:prstClr val="black"/>
                </a:solidFill>
              </a:rPr>
              <a:t>The median follow-up time was 4.2 years.</a:t>
            </a:r>
            <a:endParaRPr lang="en-US" sz="650" b="1">
              <a:solidFill>
                <a:prstClr val="black"/>
              </a:solidFill>
            </a:endParaRPr>
          </a:p>
          <a:p>
            <a:pPr marL="0" lvl="0" indent="0">
              <a:buNone/>
            </a:pPr>
            <a:r>
              <a:rPr lang="en-US" sz="650" b="1">
                <a:solidFill>
                  <a:prstClr val="black"/>
                </a:solidFill>
              </a:rPr>
              <a:t>Reference(s):</a:t>
            </a:r>
            <a:endParaRPr lang="en-US" sz="650" b="1"/>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650" b="0" i="0" u="none" strike="noStrike" kern="1200" cap="none" spc="0" normalizeH="0" baseline="0" noProof="0">
                <a:ln>
                  <a:noFill/>
                </a:ln>
                <a:effectLst/>
                <a:uLnTx/>
                <a:uFillTx/>
                <a:latin typeface="+mn-lt"/>
                <a:ea typeface="+mn-ea"/>
                <a:cs typeface="+mn-cs"/>
              </a:rPr>
              <a:t>Raz I, </a:t>
            </a:r>
            <a:r>
              <a:rPr kumimoji="0" lang="en-GB" sz="650" b="0" i="0" u="none" strike="noStrike" kern="1200" cap="none" spc="0" normalizeH="0" baseline="0" noProof="0" err="1">
                <a:ln>
                  <a:noFill/>
                </a:ln>
                <a:effectLst/>
                <a:uLnTx/>
                <a:uFillTx/>
                <a:latin typeface="+mn-lt"/>
                <a:ea typeface="+mn-ea"/>
                <a:cs typeface="+mn-cs"/>
              </a:rPr>
              <a:t>Mosenzon</a:t>
            </a:r>
            <a:r>
              <a:rPr kumimoji="0" lang="en-GB" sz="650" b="0" i="0" u="none" strike="noStrike" kern="1200" cap="none" spc="0" normalizeH="0" baseline="0" noProof="0">
                <a:ln>
                  <a:noFill/>
                </a:ln>
                <a:effectLst/>
                <a:uLnTx/>
                <a:uFillTx/>
                <a:latin typeface="+mn-lt"/>
                <a:ea typeface="+mn-ea"/>
                <a:cs typeface="+mn-cs"/>
              </a:rPr>
              <a:t> O, </a:t>
            </a:r>
            <a:r>
              <a:rPr kumimoji="0" lang="en-GB" sz="650" b="0" i="0" u="none" strike="noStrike" kern="1200" cap="none" spc="0" normalizeH="0" baseline="0" noProof="0" err="1">
                <a:ln>
                  <a:noFill/>
                </a:ln>
                <a:effectLst/>
                <a:uLnTx/>
                <a:uFillTx/>
                <a:latin typeface="+mn-lt"/>
                <a:ea typeface="+mn-ea"/>
                <a:cs typeface="+mn-cs"/>
              </a:rPr>
              <a:t>Bonaca</a:t>
            </a:r>
            <a:r>
              <a:rPr kumimoji="0" lang="en-GB" sz="650" b="0" i="0" u="none" strike="noStrike" kern="1200" cap="none" spc="0" normalizeH="0" baseline="0" noProof="0">
                <a:ln>
                  <a:noFill/>
                </a:ln>
                <a:effectLst/>
                <a:uLnTx/>
                <a:uFillTx/>
                <a:latin typeface="+mn-lt"/>
                <a:ea typeface="+mn-ea"/>
                <a:cs typeface="+mn-cs"/>
              </a:rPr>
              <a:t> MP, et al.  DECLARE-TIMI 58: participants' baseline characteristics. </a:t>
            </a:r>
            <a:r>
              <a:rPr kumimoji="0" lang="en-GB" sz="650" b="0" i="1" u="none" strike="noStrike" kern="1200" cap="none" spc="0" normalizeH="0" baseline="0" noProof="0">
                <a:ln>
                  <a:noFill/>
                </a:ln>
                <a:effectLst/>
                <a:uLnTx/>
                <a:uFillTx/>
                <a:latin typeface="+mn-lt"/>
                <a:ea typeface="+mn-ea"/>
                <a:cs typeface="+mn-cs"/>
              </a:rPr>
              <a:t>Diabetes </a:t>
            </a:r>
            <a:r>
              <a:rPr kumimoji="0" lang="en-GB" sz="650" b="0" i="1" u="none" strike="noStrike" kern="1200" cap="none" spc="0" normalizeH="0" baseline="0" noProof="0" err="1">
                <a:ln>
                  <a:noFill/>
                </a:ln>
                <a:effectLst/>
                <a:uLnTx/>
                <a:uFillTx/>
                <a:latin typeface="+mn-lt"/>
                <a:ea typeface="+mn-ea"/>
                <a:cs typeface="+mn-cs"/>
              </a:rPr>
              <a:t>Obes</a:t>
            </a:r>
            <a:r>
              <a:rPr kumimoji="0" lang="en-GB" sz="650" b="0" i="1" u="none" strike="noStrike" kern="1200" cap="none" spc="0" normalizeH="0" baseline="0" noProof="0">
                <a:ln>
                  <a:noFill/>
                </a:ln>
                <a:effectLst/>
                <a:uLnTx/>
                <a:uFillTx/>
                <a:latin typeface="+mn-lt"/>
                <a:ea typeface="+mn-ea"/>
                <a:cs typeface="+mn-cs"/>
              </a:rPr>
              <a:t> </a:t>
            </a:r>
            <a:r>
              <a:rPr kumimoji="0" lang="en-GB" sz="650" b="0" i="1" u="none" strike="noStrike" kern="1200" cap="none" spc="0" normalizeH="0" baseline="0" noProof="0" err="1">
                <a:ln>
                  <a:noFill/>
                </a:ln>
                <a:effectLst/>
                <a:uLnTx/>
                <a:uFillTx/>
                <a:latin typeface="+mn-lt"/>
                <a:ea typeface="+mn-ea"/>
                <a:cs typeface="+mn-cs"/>
              </a:rPr>
              <a:t>Metab</a:t>
            </a:r>
            <a:r>
              <a:rPr kumimoji="0" lang="en-GB" sz="650" b="0" i="0" u="none" strike="noStrike" kern="1200" cap="none" spc="0" normalizeH="0" baseline="0" noProof="0">
                <a:ln>
                  <a:noFill/>
                </a:ln>
                <a:effectLst/>
                <a:uLnTx/>
                <a:uFillTx/>
                <a:latin typeface="+mn-lt"/>
                <a:ea typeface="+mn-ea"/>
                <a:cs typeface="+mn-cs"/>
              </a:rPr>
              <a:t>. 2018;20:1102-1110.</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650" b="0" i="0" u="none" strike="noStrike" kern="1200" cap="none" spc="0" normalizeH="0" baseline="0" noProof="0" err="1">
                <a:ln>
                  <a:noFill/>
                </a:ln>
                <a:effectLst/>
                <a:uLnTx/>
                <a:uFillTx/>
                <a:latin typeface="+mn-lt"/>
                <a:ea typeface="+mn-ea"/>
                <a:cs typeface="+mn-cs"/>
              </a:rPr>
              <a:t>Wiviott</a:t>
            </a:r>
            <a:r>
              <a:rPr kumimoji="0" lang="en-US" sz="650" b="0" i="0" u="none" strike="noStrike" kern="1200" cap="none" spc="0" normalizeH="0" baseline="0" noProof="0">
                <a:ln>
                  <a:noFill/>
                </a:ln>
                <a:effectLst/>
                <a:uLnTx/>
                <a:uFillTx/>
                <a:latin typeface="+mn-lt"/>
                <a:ea typeface="+mn-ea"/>
                <a:cs typeface="+mn-cs"/>
              </a:rPr>
              <a:t> SD, Raz I, </a:t>
            </a:r>
            <a:r>
              <a:rPr kumimoji="0" lang="en-US" sz="650" b="0" i="0" u="none" strike="noStrike" kern="1200" cap="none" spc="0" normalizeH="0" baseline="0" noProof="0" err="1">
                <a:ln>
                  <a:noFill/>
                </a:ln>
                <a:effectLst/>
                <a:uLnTx/>
                <a:uFillTx/>
                <a:latin typeface="+mn-lt"/>
                <a:ea typeface="+mn-ea"/>
                <a:cs typeface="+mn-cs"/>
              </a:rPr>
              <a:t>Bonaca</a:t>
            </a:r>
            <a:r>
              <a:rPr kumimoji="0" lang="en-US" sz="650" b="0" i="0" u="none" strike="noStrike" kern="1200" cap="none" spc="0" normalizeH="0" baseline="0" noProof="0">
                <a:ln>
                  <a:noFill/>
                </a:ln>
                <a:effectLst/>
                <a:uLnTx/>
                <a:uFillTx/>
                <a:latin typeface="+mn-lt"/>
                <a:ea typeface="+mn-ea"/>
                <a:cs typeface="+mn-cs"/>
              </a:rPr>
              <a:t> MP, et al.  The design and rationale for the dapagliflozin effect on cardiovascular events (DECLARE) – TIMI 58 trial.  </a:t>
            </a:r>
            <a:r>
              <a:rPr kumimoji="0" lang="en-US" sz="650" b="0" i="1" u="none" strike="noStrike" kern="1200" cap="none" spc="0" normalizeH="0" baseline="0" noProof="0">
                <a:ln>
                  <a:noFill/>
                </a:ln>
                <a:effectLst/>
                <a:uLnTx/>
                <a:uFillTx/>
                <a:latin typeface="+mn-lt"/>
                <a:ea typeface="+mn-ea"/>
                <a:cs typeface="+mn-cs"/>
              </a:rPr>
              <a:t>Am Heart J. </a:t>
            </a:r>
            <a:r>
              <a:rPr kumimoji="0" lang="en-US" sz="650" b="0" i="0" u="none" strike="noStrike" kern="1200" cap="none" spc="0" normalizeH="0" baseline="0" noProof="0">
                <a:ln>
                  <a:noFill/>
                </a:ln>
                <a:effectLst/>
                <a:uLnTx/>
                <a:uFillTx/>
                <a:latin typeface="+mn-lt"/>
                <a:ea typeface="+mn-ea"/>
                <a:cs typeface="+mn-cs"/>
              </a:rPr>
              <a:t>2018;200:83-89.</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sz="650" kern="1200" err="1">
                <a:effectLst/>
                <a:latin typeface="+mn-lt"/>
                <a:ea typeface="+mn-ea"/>
                <a:cs typeface="+mn-cs"/>
              </a:rPr>
              <a:t>Wiviott</a:t>
            </a:r>
            <a:r>
              <a:rPr lang="en-US" sz="650" kern="1200">
                <a:effectLst/>
                <a:latin typeface="+mn-lt"/>
                <a:ea typeface="+mn-ea"/>
                <a:cs typeface="+mn-cs"/>
              </a:rPr>
              <a:t> SD, Raz I, </a:t>
            </a:r>
            <a:r>
              <a:rPr lang="en-US" sz="650" kern="1200" err="1">
                <a:effectLst/>
                <a:latin typeface="+mn-lt"/>
                <a:ea typeface="+mn-ea"/>
                <a:cs typeface="+mn-cs"/>
              </a:rPr>
              <a:t>Bonaca</a:t>
            </a:r>
            <a:r>
              <a:rPr lang="en-US" sz="650" kern="1200">
                <a:effectLst/>
                <a:latin typeface="+mn-lt"/>
                <a:ea typeface="+mn-ea"/>
                <a:cs typeface="+mn-cs"/>
              </a:rPr>
              <a:t> MP, et al, for the DECLARE-TIMI 58 Investigators.  Dapagliflozin and cardiovascular outcomes in type 2 diabetes. </a:t>
            </a:r>
            <a:r>
              <a:rPr lang="en-US" sz="650" i="1" kern="1200">
                <a:effectLst/>
                <a:latin typeface="+mn-lt"/>
                <a:ea typeface="+mn-ea"/>
                <a:cs typeface="+mn-cs"/>
              </a:rPr>
              <a:t>N </a:t>
            </a:r>
            <a:r>
              <a:rPr lang="en-US" sz="650" i="1" kern="1200" err="1">
                <a:effectLst/>
                <a:latin typeface="+mn-lt"/>
                <a:ea typeface="+mn-ea"/>
                <a:cs typeface="+mn-cs"/>
              </a:rPr>
              <a:t>Engl</a:t>
            </a:r>
            <a:r>
              <a:rPr lang="en-US" sz="650" i="1" kern="1200">
                <a:effectLst/>
                <a:latin typeface="+mn-lt"/>
                <a:ea typeface="+mn-ea"/>
                <a:cs typeface="+mn-cs"/>
              </a:rPr>
              <a:t> J Med</a:t>
            </a:r>
            <a:r>
              <a:rPr lang="en-US" sz="650" kern="1200">
                <a:effectLst/>
                <a:latin typeface="+mn-lt"/>
                <a:ea typeface="+mn-ea"/>
                <a:cs typeface="+mn-cs"/>
              </a:rPr>
              <a:t>. </a:t>
            </a:r>
            <a:r>
              <a:rPr lang="en-US" sz="650">
                <a:cs typeface="Calibri" panose="020F0502020204030204" pitchFamily="34" charset="0"/>
              </a:rPr>
              <a:t>2019;380:347-357</a:t>
            </a:r>
            <a:r>
              <a:rPr lang="en-US" sz="650" kern="1200">
                <a:effectLst/>
                <a:latin typeface="+mn-lt"/>
                <a:ea typeface="+mn-ea"/>
                <a:cs typeface="+mn-cs"/>
              </a:rPr>
              <a:t>. </a:t>
            </a:r>
          </a:p>
          <a:p>
            <a:pPr marL="228600" lvl="0" indent="-228600">
              <a:spcBef>
                <a:spcPts val="0"/>
              </a:spcBef>
              <a:buClrTx/>
              <a:buSzTx/>
              <a:buFont typeface="+mj-lt"/>
              <a:buAutoNum type="arabicPeriod"/>
              <a:defRPr/>
            </a:pPr>
            <a:r>
              <a:rPr lang="en-US" sz="650" err="1"/>
              <a:t>Wiviott</a:t>
            </a:r>
            <a:r>
              <a:rPr lang="en-US" sz="650"/>
              <a:t> SD, Raz I, </a:t>
            </a:r>
            <a:r>
              <a:rPr lang="en-US" sz="650" err="1"/>
              <a:t>Bonaca</a:t>
            </a:r>
            <a:r>
              <a:rPr lang="en-US" sz="650"/>
              <a:t> MP, et al, for the DECLARE-TIMI 58 Investigators.  Dapagliflozin and cardiovascular outcomes in type 2 diabetes [protocol]. </a:t>
            </a:r>
            <a:r>
              <a:rPr lang="en-US" sz="650" i="1"/>
              <a:t>N </a:t>
            </a:r>
            <a:r>
              <a:rPr lang="en-US" sz="650" i="1" err="1"/>
              <a:t>Engl</a:t>
            </a:r>
            <a:r>
              <a:rPr lang="en-US" sz="650" i="1"/>
              <a:t> J Med</a:t>
            </a:r>
            <a:r>
              <a:rPr lang="en-US" sz="650"/>
              <a:t>. 2019;380:347-357. </a:t>
            </a:r>
            <a:r>
              <a:rPr lang="en-US" sz="650">
                <a:hlinkClick r:id="rId3"/>
              </a:rPr>
              <a:t>https://www.nejm.org/doi/suppl/10.1056/NEJMoa1812389/suppl_file/nejmoa1812389_protocol.pdf</a:t>
            </a:r>
            <a:r>
              <a:rPr lang="en-US" sz="650"/>
              <a:t>. Accessed August 2, 2022.</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7470A-5875-40B3-8721-C2C207741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Slide Image Placeholder 7"/>
          <p:cNvSpPr>
            <a:spLocks noGrp="1" noRot="1" noChangeAspect="1"/>
          </p:cNvSpPr>
          <p:nvPr>
            <p:ph type="sldImg"/>
          </p:nvPr>
        </p:nvSpPr>
        <p:spPr>
          <a:xfrm>
            <a:off x="641350" y="481013"/>
            <a:ext cx="5575300" cy="3136900"/>
          </a:xfrm>
        </p:spPr>
      </p:sp>
    </p:spTree>
    <p:extLst>
      <p:ext uri="{BB962C8B-B14F-4D97-AF65-F5344CB8AC3E}">
        <p14:creationId xmlns:p14="http://schemas.microsoft.com/office/powerpoint/2010/main" val="78861550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b="1"/>
              <a:t>Reference(s):</a:t>
            </a:r>
          </a:p>
          <a:p>
            <a:pPr marL="0" indent="0">
              <a:buNone/>
            </a:pPr>
            <a:r>
              <a:rPr lang="en-US" sz="1000" b="0" kern="1200" err="1">
                <a:solidFill>
                  <a:schemeClr val="tx1"/>
                </a:solidFill>
                <a:effectLst/>
                <a:latin typeface="+mn-lt"/>
                <a:ea typeface="+mn-ea"/>
                <a:cs typeface="+mn-cs"/>
              </a:rPr>
              <a:t>Mosenzon</a:t>
            </a:r>
            <a:r>
              <a:rPr lang="en-US" sz="1000" b="0" kern="1200">
                <a:solidFill>
                  <a:schemeClr val="tx1"/>
                </a:solidFill>
                <a:effectLst/>
                <a:latin typeface="+mn-lt"/>
                <a:ea typeface="+mn-ea"/>
                <a:cs typeface="+mn-cs"/>
              </a:rPr>
              <a:t> O, </a:t>
            </a:r>
            <a:r>
              <a:rPr lang="en-US" sz="1000" b="0" kern="1200" err="1">
                <a:solidFill>
                  <a:schemeClr val="tx1"/>
                </a:solidFill>
                <a:effectLst/>
                <a:latin typeface="+mn-lt"/>
                <a:ea typeface="+mn-ea"/>
                <a:cs typeface="+mn-cs"/>
              </a:rPr>
              <a:t>Wiviott</a:t>
            </a:r>
            <a:r>
              <a:rPr lang="en-US" sz="1000" b="0" kern="1200">
                <a:solidFill>
                  <a:schemeClr val="tx1"/>
                </a:solidFill>
                <a:effectLst/>
                <a:latin typeface="+mn-lt"/>
                <a:ea typeface="+mn-ea"/>
                <a:cs typeface="+mn-cs"/>
              </a:rPr>
              <a:t> SD, Cahn A, et al. Effects of dapagliflozin on development and progression of kidney disease in patients with type 2 diabetes: an analysis from the DECLARE-TIMI 58 </a:t>
            </a:r>
            <a:r>
              <a:rPr lang="en-US" sz="1000" b="0" kern="1200" err="1">
                <a:solidFill>
                  <a:schemeClr val="tx1"/>
                </a:solidFill>
                <a:effectLst/>
                <a:latin typeface="+mn-lt"/>
                <a:ea typeface="+mn-ea"/>
                <a:cs typeface="+mn-cs"/>
              </a:rPr>
              <a:t>randomised</a:t>
            </a:r>
            <a:r>
              <a:rPr lang="en-US" sz="1000" b="0" kern="1200">
                <a:solidFill>
                  <a:schemeClr val="tx1"/>
                </a:solidFill>
                <a:effectLst/>
                <a:latin typeface="+mn-lt"/>
                <a:ea typeface="+mn-ea"/>
                <a:cs typeface="+mn-cs"/>
              </a:rPr>
              <a:t> trial. </a:t>
            </a:r>
            <a:r>
              <a:rPr lang="en-US" sz="1000" b="0" i="1" kern="1200">
                <a:solidFill>
                  <a:schemeClr val="tx1"/>
                </a:solidFill>
                <a:effectLst/>
                <a:latin typeface="+mn-lt"/>
                <a:ea typeface="+mn-ea"/>
                <a:cs typeface="+mn-cs"/>
              </a:rPr>
              <a:t>Lancet Diabetes Endocrinol</a:t>
            </a:r>
            <a:r>
              <a:rPr lang="en-US" sz="1000" b="0" kern="1200">
                <a:solidFill>
                  <a:schemeClr val="tx1"/>
                </a:solidFill>
                <a:effectLst/>
                <a:latin typeface="+mn-lt"/>
                <a:ea typeface="+mn-ea"/>
                <a:cs typeface="+mn-cs"/>
              </a:rPr>
              <a:t>. 2019;7(8):606-617. doi:10.1016/S2213-8587(19)30180-9</a:t>
            </a:r>
            <a:endParaRPr lang="en-GB" b="1">
              <a:solidFill>
                <a:srgbClr val="002060"/>
              </a:solidFill>
            </a:endParaRPr>
          </a:p>
        </p:txBody>
      </p:sp>
      <p:sp>
        <p:nvSpPr>
          <p:cNvPr id="4" name="Slide Number Placeholder 3"/>
          <p:cNvSpPr>
            <a:spLocks noGrp="1"/>
          </p:cNvSpPr>
          <p:nvPr>
            <p:ph type="sldNum" sz="quarter" idx="5"/>
          </p:nvPr>
        </p:nvSpPr>
        <p:spPr/>
        <p:txBody>
          <a:bodyPr/>
          <a:lstStyle/>
          <a:p>
            <a:fld id="{50487F27-F4AC-478C-A07B-A71CA0B86259}" type="slidenum">
              <a:rPr lang="en-US" smtClean="0"/>
              <a:pPr/>
              <a:t>192</a:t>
            </a:fld>
            <a:endParaRPr lang="en-US"/>
          </a:p>
        </p:txBody>
      </p:sp>
    </p:spTree>
    <p:extLst>
      <p:ext uri="{BB962C8B-B14F-4D97-AF65-F5344CB8AC3E}">
        <p14:creationId xmlns:p14="http://schemas.microsoft.com/office/powerpoint/2010/main" val="162678615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None/>
              <a:tabLst/>
              <a:defRPr/>
            </a:pPr>
            <a:r>
              <a:rPr lang="en-US" sz="1000" i="1" kern="1200">
                <a:solidFill>
                  <a:schemeClr val="tx1"/>
                </a:solidFill>
                <a:effectLst/>
                <a:ea typeface="+mn-ea"/>
                <a:cs typeface="+mn-cs"/>
              </a:rPr>
              <a:t>Note to Speaker: Click on the “List” icon on the top right of the slide to return to the DECLARE Table of Contents.</a:t>
            </a:r>
          </a:p>
          <a:p>
            <a:pPr marL="0" indent="0">
              <a:buNone/>
            </a:pPr>
            <a:r>
              <a:rPr lang="en-GB" b="1"/>
              <a:t>Reference(s):</a:t>
            </a:r>
          </a:p>
          <a:p>
            <a:pPr marL="0" marR="0" lvl="0" indent="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None/>
              <a:tabLst/>
              <a:defRPr/>
            </a:pPr>
            <a:r>
              <a:rPr lang="en-US" b="0" i="0" err="1">
                <a:solidFill>
                  <a:srgbClr val="212121"/>
                </a:solidFill>
                <a:effectLst/>
              </a:rPr>
              <a:t>Mosenzon</a:t>
            </a:r>
            <a:r>
              <a:rPr lang="en-US" b="0" i="0">
                <a:solidFill>
                  <a:srgbClr val="212121"/>
                </a:solidFill>
                <a:effectLst/>
              </a:rPr>
              <a:t> O, </a:t>
            </a:r>
            <a:r>
              <a:rPr lang="en-US" b="0" i="0" err="1">
                <a:solidFill>
                  <a:srgbClr val="212121"/>
                </a:solidFill>
                <a:effectLst/>
              </a:rPr>
              <a:t>Wiviott</a:t>
            </a:r>
            <a:r>
              <a:rPr lang="en-US" b="0" i="0">
                <a:solidFill>
                  <a:srgbClr val="212121"/>
                </a:solidFill>
                <a:effectLst/>
              </a:rPr>
              <a:t> SD, </a:t>
            </a:r>
            <a:r>
              <a:rPr lang="en-US" b="0" i="0" err="1">
                <a:solidFill>
                  <a:srgbClr val="212121"/>
                </a:solidFill>
                <a:effectLst/>
              </a:rPr>
              <a:t>Heerspink</a:t>
            </a:r>
            <a:r>
              <a:rPr lang="en-US" b="0" i="0">
                <a:solidFill>
                  <a:srgbClr val="212121"/>
                </a:solidFill>
                <a:effectLst/>
              </a:rPr>
              <a:t> HJL, et al. The effect of dapagliflozin on albuminuria in </a:t>
            </a:r>
            <a:br>
              <a:rPr lang="en-US" b="0" i="0">
                <a:solidFill>
                  <a:srgbClr val="212121"/>
                </a:solidFill>
                <a:effectLst/>
              </a:rPr>
            </a:br>
            <a:r>
              <a:rPr lang="en-US" b="0" i="0">
                <a:solidFill>
                  <a:srgbClr val="212121"/>
                </a:solidFill>
                <a:effectLst/>
              </a:rPr>
              <a:t>DECLARE-TIMI 58. </a:t>
            </a:r>
            <a:r>
              <a:rPr lang="en-US" b="0" i="1">
                <a:solidFill>
                  <a:srgbClr val="212121"/>
                </a:solidFill>
                <a:effectLst/>
              </a:rPr>
              <a:t>Diabetes Care</a:t>
            </a:r>
            <a:r>
              <a:rPr lang="en-US" b="0" i="0">
                <a:solidFill>
                  <a:srgbClr val="212121"/>
                </a:solidFill>
                <a:effectLst/>
              </a:rPr>
              <a:t>. 2021;44(8):1805-1815. doi:10.2337/dc21-0076</a:t>
            </a:r>
            <a:r>
              <a:rPr lang="en-GB" sz="1000" b="0" kern="1200">
                <a:solidFill>
                  <a:schemeClr val="tx1"/>
                </a:solidFill>
                <a:effectLst/>
                <a:ea typeface="+mn-ea"/>
                <a:cs typeface="+mn-cs"/>
              </a:rPr>
              <a:t>.</a:t>
            </a:r>
            <a:endParaRPr lang="en-US" sz="1000" b="0" kern="1200">
              <a:solidFill>
                <a:schemeClr val="tx1"/>
              </a:solidFill>
              <a:effectLst/>
              <a:ea typeface="+mn-ea"/>
              <a:cs typeface="+mn-cs"/>
            </a:endParaRPr>
          </a:p>
        </p:txBody>
      </p:sp>
      <p:sp>
        <p:nvSpPr>
          <p:cNvPr id="4" name="Slide Number Placeholder 3"/>
          <p:cNvSpPr>
            <a:spLocks noGrp="1"/>
          </p:cNvSpPr>
          <p:nvPr>
            <p:ph type="sldNum" sz="quarter" idx="5"/>
          </p:nvPr>
        </p:nvSpPr>
        <p:spPr/>
        <p:txBody>
          <a:bodyPr/>
          <a:lstStyle/>
          <a:p>
            <a:fld id="{50487F27-F4AC-478C-A07B-A71CA0B86259}" type="slidenum">
              <a:rPr lang="en-US" smtClean="0"/>
              <a:pPr/>
              <a:t>193</a:t>
            </a:fld>
            <a:endParaRPr lang="en-US"/>
          </a:p>
        </p:txBody>
      </p:sp>
    </p:spTree>
    <p:extLst>
      <p:ext uri="{BB962C8B-B14F-4D97-AF65-F5344CB8AC3E}">
        <p14:creationId xmlns:p14="http://schemas.microsoft.com/office/powerpoint/2010/main" val="107402451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194</a:t>
            </a:fld>
            <a:endParaRPr lang="en-US"/>
          </a:p>
        </p:txBody>
      </p:sp>
    </p:spTree>
    <p:extLst>
      <p:ext uri="{BB962C8B-B14F-4D97-AF65-F5344CB8AC3E}">
        <p14:creationId xmlns:p14="http://schemas.microsoft.com/office/powerpoint/2010/main" val="219120187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lvl="1" indent="0">
              <a:buNone/>
            </a:pPr>
            <a:r>
              <a:rPr lang="en-US" b="1"/>
              <a:t>Reference(s):</a:t>
            </a:r>
            <a:endParaRPr lang="en-US"/>
          </a:p>
          <a:p>
            <a:pPr marL="228600" indent="-228600">
              <a:buFont typeface="+mj-lt"/>
              <a:buAutoNum type="arabicPeriod"/>
            </a:pPr>
            <a:r>
              <a:rPr lang="en-US" err="1"/>
              <a:t>Mosenzon</a:t>
            </a:r>
            <a:r>
              <a:rPr lang="en-US"/>
              <a:t> O, </a:t>
            </a:r>
            <a:r>
              <a:rPr lang="en-US" err="1"/>
              <a:t>Wiviott</a:t>
            </a:r>
            <a:r>
              <a:rPr lang="en-US"/>
              <a:t> SD, Cahn A, et al. Effects of dapagliflozin on development and progression of kidney disease in patients with type 2 diabetes: an analysis from the DECLARE-TIMI 58 randomized trial. </a:t>
            </a:r>
            <a:r>
              <a:rPr lang="en-US" i="1">
                <a:solidFill>
                  <a:srgbClr val="000000"/>
                </a:solidFill>
              </a:rPr>
              <a:t>Lancet Diabetes Endocrinol</a:t>
            </a:r>
            <a:r>
              <a:rPr lang="en-US">
                <a:solidFill>
                  <a:srgbClr val="000000"/>
                </a:solidFill>
              </a:rPr>
              <a:t>. 2019;7(8):606-617. doi:10.1016/S2213-8587(19)30180-9</a:t>
            </a:r>
          </a:p>
          <a:p>
            <a:pPr marL="228600" indent="-228600">
              <a:buFont typeface="+mj-lt"/>
              <a:buAutoNum type="arabicPeriod"/>
            </a:pPr>
            <a:r>
              <a:rPr lang="en-US" err="1"/>
              <a:t>Mosenzon</a:t>
            </a:r>
            <a:r>
              <a:rPr lang="en-US"/>
              <a:t> O, </a:t>
            </a:r>
            <a:r>
              <a:rPr lang="en-US" err="1"/>
              <a:t>Wiviott</a:t>
            </a:r>
            <a:r>
              <a:rPr lang="en-US"/>
              <a:t> SD, </a:t>
            </a:r>
            <a:r>
              <a:rPr lang="en-US" err="1"/>
              <a:t>Heerspink</a:t>
            </a:r>
            <a:r>
              <a:rPr lang="en-US"/>
              <a:t> HJL, et al. The effect of dapagliflozin on albuminuria in </a:t>
            </a:r>
            <a:br>
              <a:rPr lang="en-US"/>
            </a:br>
            <a:r>
              <a:rPr lang="en-US"/>
              <a:t>DECLARE-TIMI 58. </a:t>
            </a:r>
            <a:r>
              <a:rPr lang="en-US" i="1"/>
              <a:t>Diabetes Care. </a:t>
            </a:r>
            <a:r>
              <a:rPr lang="en-US"/>
              <a:t>2021;44(8):1805-1815. doi:10.2337/dc21-0076</a:t>
            </a:r>
          </a:p>
          <a:p>
            <a:pPr marL="228600" indent="-228600">
              <a:buFont typeface="+mj-lt"/>
              <a:buAutoNum type="arabicPeriod"/>
            </a:pPr>
            <a:endParaRPr lang="en-US"/>
          </a:p>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10057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i="1" kern="1200">
                <a:solidFill>
                  <a:schemeClr val="tx1"/>
                </a:solidFill>
                <a:effectLst/>
                <a:ea typeface="+mn-ea"/>
                <a:cs typeface="+mn-cs"/>
              </a:rPr>
              <a:t>Note to Speaker: Click on the “List” icon on the top right of the slide to return to the DECLARE Table of Contents.</a:t>
            </a:r>
          </a:p>
          <a:p>
            <a:pPr marL="0" lvl="0" indent="0">
              <a:buNone/>
            </a:pPr>
            <a:r>
              <a:rPr lang="en-US" b="1">
                <a:solidFill>
                  <a:prstClr val="black"/>
                </a:solidFill>
              </a:rPr>
              <a:t>Reference(s):</a:t>
            </a:r>
          </a:p>
          <a:p>
            <a:pPr marL="0" indent="0">
              <a:buNone/>
              <a:defRPr/>
            </a:pPr>
            <a:r>
              <a:rPr lang="en-US" err="1"/>
              <a:t>Zelniker</a:t>
            </a:r>
            <a:r>
              <a:rPr lang="en-US"/>
              <a:t> TA, Raz I, </a:t>
            </a:r>
            <a:r>
              <a:rPr lang="en-US" err="1"/>
              <a:t>Mosenzon</a:t>
            </a:r>
            <a:r>
              <a:rPr lang="en-US"/>
              <a:t> O, et al. Effect of dapagliflozin on cardiovascular outcomes according to baseline kidney function and albuminuria status in patients with type 2 diabetes: a prespecified secondary analysis of a randomized clinical trial [article and supplementary appendix]. </a:t>
            </a:r>
            <a:r>
              <a:rPr lang="en-US" i="1"/>
              <a:t>JAMA </a:t>
            </a:r>
            <a:r>
              <a:rPr lang="en-US" i="1" err="1"/>
              <a:t>Cardiol</a:t>
            </a:r>
            <a:r>
              <a:rPr lang="en-US"/>
              <a:t>. 2021;6(7):801-810. doi:10.1001/jamacardio.2021.0660</a:t>
            </a:r>
          </a:p>
        </p:txBody>
      </p:sp>
      <p:sp>
        <p:nvSpPr>
          <p:cNvPr id="4" name="Slide Number Placeholder 3"/>
          <p:cNvSpPr>
            <a:spLocks noGrp="1"/>
          </p:cNvSpPr>
          <p:nvPr>
            <p:ph type="sldNum" sz="quarter" idx="5"/>
          </p:nvPr>
        </p:nvSpPr>
        <p:spPr/>
        <p:txBody>
          <a:bodyPr/>
          <a:lstStyle/>
          <a:p>
            <a:fld id="{DB3CBC2F-219B-4A7D-9106-EFEEC070C77B}" type="slidenum">
              <a:rPr lang="en-US" smtClean="0"/>
              <a:t>196</a:t>
            </a:fld>
            <a:endParaRPr lang="en-US"/>
          </a:p>
        </p:txBody>
      </p:sp>
    </p:spTree>
    <p:extLst>
      <p:ext uri="{BB962C8B-B14F-4D97-AF65-F5344CB8AC3E}">
        <p14:creationId xmlns:p14="http://schemas.microsoft.com/office/powerpoint/2010/main" val="313376847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197</a:t>
            </a:fld>
            <a:endParaRPr lang="en-US"/>
          </a:p>
        </p:txBody>
      </p:sp>
    </p:spTree>
    <p:extLst>
      <p:ext uri="{BB962C8B-B14F-4D97-AF65-F5344CB8AC3E}">
        <p14:creationId xmlns:p14="http://schemas.microsoft.com/office/powerpoint/2010/main" val="358764714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a:xfrm>
            <a:off x="342900" y="3572193"/>
            <a:ext cx="6210300" cy="5113020"/>
          </a:xfrm>
        </p:spPr>
        <p:txBody>
          <a:bodyPr/>
          <a:lstStyle/>
          <a:p>
            <a:pPr marL="0" indent="0">
              <a:buNone/>
            </a:pPr>
            <a:r>
              <a:rPr lang="en-US" sz="1000" i="1" kern="1200">
                <a:solidFill>
                  <a:schemeClr val="tx1"/>
                </a:solidFill>
                <a:effectLst/>
                <a:ea typeface="+mn-ea"/>
                <a:cs typeface="+mn-cs"/>
              </a:rPr>
              <a:t>Note to Speaker: Click on the “List” icon on the top right of the slide to return to the DECLARE Table of Contents.</a:t>
            </a:r>
          </a:p>
          <a:p>
            <a:pPr marL="0" indent="0">
              <a:buNone/>
            </a:pPr>
            <a:r>
              <a:rPr lang="en-US" sz="1000" b="1"/>
              <a:t>Reference(s):</a:t>
            </a:r>
          </a:p>
          <a:p>
            <a:pPr marL="0" lvl="0" indent="0">
              <a:buNone/>
              <a:defRPr/>
            </a:pPr>
            <a:r>
              <a:rPr lang="en-GB" sz="1000" err="1"/>
              <a:t>Mosenzon</a:t>
            </a:r>
            <a:r>
              <a:rPr lang="en-GB" sz="1000"/>
              <a:t> O, Raz I, </a:t>
            </a:r>
            <a:r>
              <a:rPr lang="en-GB" sz="1000" err="1"/>
              <a:t>Wiviott</a:t>
            </a:r>
            <a:r>
              <a:rPr lang="en-GB" sz="1000"/>
              <a:t> SD, et al. Dapagliflozin and prevention of kidney disease among patients with type 2 diabetes: post hoc analyses from the DECLARE-TIMI 58 Trial. </a:t>
            </a:r>
            <a:r>
              <a:rPr lang="en-GB" sz="1000" i="1"/>
              <a:t>Diabetes Care</a:t>
            </a:r>
            <a:r>
              <a:rPr lang="en-GB" sz="1000"/>
              <a:t>. 2022;45(10):2350-2359. doi:10.2337/dc22-0382</a:t>
            </a:r>
            <a:endParaRPr lang="en-US" sz="10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91755309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199</a:t>
            </a:fld>
            <a:endParaRPr lang="en-US"/>
          </a:p>
        </p:txBody>
      </p:sp>
    </p:spTree>
    <p:extLst>
      <p:ext uri="{BB962C8B-B14F-4D97-AF65-F5344CB8AC3E}">
        <p14:creationId xmlns:p14="http://schemas.microsoft.com/office/powerpoint/2010/main" val="28585370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a:xfrm>
            <a:off x="342900" y="3543300"/>
            <a:ext cx="6210300" cy="5113020"/>
          </a:xfrm>
        </p:spPr>
        <p:txBody>
          <a:bodyPr>
            <a:normAutofit lnSpcReduction="10000"/>
          </a:bodyPr>
          <a:lstStyle/>
          <a:p>
            <a:pPr marL="0" indent="0">
              <a:spcBef>
                <a:spcPts val="600"/>
              </a:spcBef>
              <a:buNone/>
            </a:pPr>
            <a:r>
              <a:rPr lang="en-US" sz="1000" dirty="0" smtClean="0">
                <a:solidFill>
                  <a:srgbClr val="000000"/>
                </a:solidFill>
                <a:latin typeface="+mn-lt"/>
                <a:cs typeface="Calibri" panose="020F0502020204030204" pitchFamily="34" charset="0"/>
              </a:rPr>
              <a:t>DAPA-CKD </a:t>
            </a:r>
            <a:r>
              <a:rPr lang="en-US" sz="1000" dirty="0">
                <a:solidFill>
                  <a:srgbClr val="000000"/>
                </a:solidFill>
                <a:latin typeface="+mn-lt"/>
                <a:cs typeface="Calibri" panose="020F0502020204030204" pitchFamily="34" charset="0"/>
              </a:rPr>
              <a:t>trial was designed to evaluate the effect of </a:t>
            </a:r>
            <a:r>
              <a:rPr lang="en-US" sz="1000" dirty="0" err="1">
                <a:solidFill>
                  <a:srgbClr val="000000"/>
                </a:solidFill>
                <a:latin typeface="+mn-lt"/>
                <a:cs typeface="Calibri" panose="020F0502020204030204" pitchFamily="34" charset="0"/>
              </a:rPr>
              <a:t>dapagliflozin</a:t>
            </a:r>
            <a:r>
              <a:rPr lang="en-US" sz="1000" dirty="0">
                <a:solidFill>
                  <a:srgbClr val="000000"/>
                </a:solidFill>
                <a:latin typeface="+mn-lt"/>
                <a:cs typeface="Calibri" panose="020F0502020204030204" pitchFamily="34" charset="0"/>
              </a:rPr>
              <a:t> on renal and cardiovascular events </a:t>
            </a:r>
            <a:endParaRPr lang="en-US" sz="1000" dirty="0" smtClean="0">
              <a:solidFill>
                <a:srgbClr val="000000"/>
              </a:solidFill>
              <a:latin typeface="+mn-lt"/>
              <a:cs typeface="Calibri" panose="020F0502020204030204" pitchFamily="34" charset="0"/>
            </a:endParaRPr>
          </a:p>
          <a:p>
            <a:pPr marL="0" indent="0">
              <a:spcBef>
                <a:spcPts val="600"/>
              </a:spcBef>
              <a:buNone/>
            </a:pPr>
            <a:endParaRPr lang="en-US" sz="1000" dirty="0" smtClean="0">
              <a:solidFill>
                <a:srgbClr val="000000"/>
              </a:solidFill>
              <a:latin typeface="+mn-lt"/>
              <a:cs typeface="Calibri" panose="020F0502020204030204" pitchFamily="34" charset="0"/>
            </a:endParaRPr>
          </a:p>
          <a:p>
            <a:pPr marL="0" indent="0">
              <a:spcBef>
                <a:spcPts val="600"/>
              </a:spcBef>
              <a:buNone/>
            </a:pPr>
            <a:r>
              <a:rPr lang="en-US" sz="1000" dirty="0" smtClean="0">
                <a:solidFill>
                  <a:srgbClr val="000000"/>
                </a:solidFill>
                <a:latin typeface="+mn-lt"/>
                <a:cs typeface="Calibri" panose="020F0502020204030204" pitchFamily="34" charset="0"/>
              </a:rPr>
              <a:t>in patients </a:t>
            </a:r>
            <a:r>
              <a:rPr lang="en-US" sz="1000" dirty="0">
                <a:solidFill>
                  <a:srgbClr val="000000"/>
                </a:solidFill>
                <a:latin typeface="+mn-lt"/>
                <a:cs typeface="Calibri" panose="020F0502020204030204" pitchFamily="34" charset="0"/>
              </a:rPr>
              <a:t>with CKD </a:t>
            </a:r>
            <a:r>
              <a:rPr lang="en-US" sz="1000" dirty="0" smtClean="0">
                <a:solidFill>
                  <a:srgbClr val="000000"/>
                </a:solidFill>
                <a:latin typeface="+mn-lt"/>
                <a:cs typeface="Calibri" panose="020F0502020204030204" pitchFamily="34" charset="0"/>
              </a:rPr>
              <a:t>with </a:t>
            </a:r>
            <a:r>
              <a:rPr lang="en-US" sz="1000" dirty="0">
                <a:solidFill>
                  <a:srgbClr val="000000"/>
                </a:solidFill>
                <a:latin typeface="+mn-lt"/>
                <a:cs typeface="Calibri" panose="020F0502020204030204" pitchFamily="34" charset="0"/>
              </a:rPr>
              <a:t>and without T2D</a:t>
            </a:r>
            <a:r>
              <a:rPr lang="en-US" sz="1000" dirty="0" smtClean="0">
                <a:solidFill>
                  <a:srgbClr val="000000"/>
                </a:solidFill>
                <a:latin typeface="+mn-lt"/>
                <a:cs typeface="Calibri" panose="020F0502020204030204" pitchFamily="34" charset="0"/>
              </a:rPr>
              <a:t>.</a:t>
            </a:r>
          </a:p>
          <a:p>
            <a:pPr marL="0" indent="0">
              <a:spcBef>
                <a:spcPts val="600"/>
              </a:spcBef>
              <a:buNone/>
            </a:pPr>
            <a:endParaRPr lang="en-US" sz="1000" baseline="30000" dirty="0">
              <a:solidFill>
                <a:srgbClr val="000000"/>
              </a:solidFill>
              <a:latin typeface="+mn-lt"/>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None/>
              <a:tabLst/>
              <a:defRPr/>
            </a:pPr>
            <a:r>
              <a:rPr lang="en-US" sz="1000" dirty="0" smtClean="0">
                <a:solidFill>
                  <a:srgbClr val="000000"/>
                </a:solidFill>
                <a:latin typeface="+mn-lt"/>
                <a:cs typeface="Calibri" panose="020F0502020204030204" pitchFamily="34" charset="0"/>
              </a:rPr>
              <a:t>It is a multinational</a:t>
            </a:r>
            <a:r>
              <a:rPr lang="en-US" sz="1000" dirty="0">
                <a:solidFill>
                  <a:srgbClr val="000000"/>
                </a:solidFill>
                <a:latin typeface="+mn-lt"/>
                <a:cs typeface="Calibri" panose="020F0502020204030204" pitchFamily="34" charset="0"/>
              </a:rPr>
              <a:t>, </a:t>
            </a:r>
            <a:r>
              <a:rPr lang="en-US" sz="1000" dirty="0" smtClean="0">
                <a:solidFill>
                  <a:srgbClr val="000000"/>
                </a:solidFill>
                <a:latin typeface="+mn-lt"/>
                <a:cs typeface="Calibri" panose="020F0502020204030204" pitchFamily="34" charset="0"/>
              </a:rPr>
              <a:t>multicenter,</a:t>
            </a:r>
            <a:r>
              <a:rPr lang="en-US" sz="1000" baseline="0" dirty="0" smtClean="0">
                <a:solidFill>
                  <a:srgbClr val="000000"/>
                </a:solidFill>
                <a:latin typeface="+mn-lt"/>
                <a:cs typeface="Calibri" panose="020F0502020204030204" pitchFamily="34" charset="0"/>
              </a:rPr>
              <a:t> </a:t>
            </a:r>
            <a:r>
              <a:rPr lang="en-US" sz="1000" dirty="0" smtClean="0">
                <a:solidFill>
                  <a:srgbClr val="000000"/>
                </a:solidFill>
                <a:latin typeface="+mn-lt"/>
                <a:cs typeface="Calibri" panose="020F0502020204030204" pitchFamily="34" charset="0"/>
              </a:rPr>
              <a:t>randomized</a:t>
            </a:r>
            <a:r>
              <a:rPr lang="en-US" sz="1000" dirty="0">
                <a:solidFill>
                  <a:srgbClr val="000000"/>
                </a:solidFill>
                <a:latin typeface="+mn-lt"/>
                <a:cs typeface="Calibri" panose="020F0502020204030204" pitchFamily="34" charset="0"/>
              </a:rPr>
              <a:t>, double-blind, parallel-group, placebo-controlled </a:t>
            </a:r>
            <a:r>
              <a:rPr lang="en-US" sz="1000" dirty="0" smtClean="0">
                <a:solidFill>
                  <a:srgbClr val="000000"/>
                </a:solidFill>
                <a:latin typeface="+mn-lt"/>
                <a:cs typeface="Calibri" panose="020F0502020204030204" pitchFamily="34" charset="0"/>
              </a:rPr>
              <a:t>study.</a:t>
            </a:r>
            <a:r>
              <a:rPr lang="en-US" sz="1000" baseline="30000" dirty="0" smtClean="0">
                <a:solidFill>
                  <a:srgbClr val="000000"/>
                </a:solidFill>
                <a:latin typeface="+mn-lt"/>
                <a:cs typeface="Calibri" panose="020F0502020204030204" pitchFamily="34" charset="0"/>
              </a:rPr>
              <a:t>1</a:t>
            </a:r>
          </a:p>
          <a:p>
            <a:pPr marL="0" marR="0" lvl="0" indent="0"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None/>
              <a:tabLst/>
              <a:defRPr/>
            </a:pPr>
            <a:endParaRPr lang="en-US" sz="1000" dirty="0">
              <a:solidFill>
                <a:srgbClr val="000000"/>
              </a:solidFill>
              <a:latin typeface="+mn-lt"/>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None/>
              <a:tabLst/>
              <a:defRPr/>
            </a:pPr>
            <a:endParaRPr lang="en-US" sz="1000" dirty="0" smtClean="0">
              <a:solidFill>
                <a:srgbClr val="000000"/>
              </a:solidFill>
              <a:latin typeface="+mn-lt"/>
              <a:cs typeface="Calibri" panose="020F0502020204030204" pitchFamily="34" charset="0"/>
            </a:endParaRP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baseline="0" dirty="0" smtClean="0">
                <a:solidFill>
                  <a:srgbClr val="000000"/>
                </a:solidFill>
                <a:latin typeface="+mn-lt"/>
                <a:cs typeface="Calibri" panose="020F0502020204030204" pitchFamily="34" charset="0"/>
              </a:rPr>
              <a:t>Secondary outcomes </a:t>
            </a:r>
            <a:r>
              <a:rPr lang="en-US" sz="1000" baseline="0" dirty="0">
                <a:solidFill>
                  <a:srgbClr val="000000"/>
                </a:solidFill>
                <a:latin typeface="+mn-lt"/>
                <a:cs typeface="Calibri" panose="020F0502020204030204" pitchFamily="34" charset="0"/>
              </a:rPr>
              <a:t>included the composite renal outcome of sustained </a:t>
            </a:r>
            <a:r>
              <a:rPr lang="en-US" sz="1000" dirty="0">
                <a:solidFill>
                  <a:srgbClr val="000000"/>
                </a:solidFill>
                <a:latin typeface="+mn-lt"/>
                <a:cs typeface="Calibri" panose="020F0502020204030204" pitchFamily="34" charset="0"/>
              </a:rPr>
              <a:t>≥50% </a:t>
            </a:r>
            <a:r>
              <a:rPr lang="en-US" sz="1000" dirty="0" err="1">
                <a:solidFill>
                  <a:srgbClr val="000000"/>
                </a:solidFill>
                <a:latin typeface="+mn-lt"/>
                <a:cs typeface="Calibri" panose="020F0502020204030204" pitchFamily="34" charset="0"/>
              </a:rPr>
              <a:t>eGFR</a:t>
            </a:r>
            <a:r>
              <a:rPr lang="en-US" sz="1000" dirty="0">
                <a:solidFill>
                  <a:srgbClr val="000000"/>
                </a:solidFill>
                <a:latin typeface="+mn-lt"/>
                <a:cs typeface="Calibri" panose="020F0502020204030204" pitchFamily="34" charset="0"/>
              </a:rPr>
              <a:t> decline, ESKD, or renal death; composite of  CV death or </a:t>
            </a:r>
            <a:r>
              <a:rPr lang="en-US" sz="1000" dirty="0" err="1">
                <a:solidFill>
                  <a:srgbClr val="000000"/>
                </a:solidFill>
                <a:latin typeface="+mn-lt"/>
                <a:cs typeface="Calibri" panose="020F0502020204030204" pitchFamily="34" charset="0"/>
              </a:rPr>
              <a:t>hHF</a:t>
            </a:r>
            <a:r>
              <a:rPr lang="en-US" sz="1000" dirty="0">
                <a:solidFill>
                  <a:srgbClr val="000000"/>
                </a:solidFill>
                <a:latin typeface="+mn-lt"/>
                <a:cs typeface="Calibri" panose="020F0502020204030204" pitchFamily="34" charset="0"/>
              </a:rPr>
              <a:t>; or all-cause </a:t>
            </a:r>
            <a:r>
              <a:rPr lang="en-US" sz="1000" dirty="0" smtClean="0">
                <a:solidFill>
                  <a:srgbClr val="000000"/>
                </a:solidFill>
                <a:latin typeface="+mn-lt"/>
                <a:cs typeface="Calibri" panose="020F0502020204030204" pitchFamily="34" charset="0"/>
              </a:rPr>
              <a:t>mortality.</a:t>
            </a:r>
            <a:r>
              <a:rPr lang="en-US" sz="1000" baseline="30000" dirty="0" smtClean="0">
                <a:solidFill>
                  <a:srgbClr val="000000"/>
                </a:solidFill>
                <a:latin typeface="+mn-lt"/>
                <a:cs typeface="Calibri" panose="020F0502020204030204" pitchFamily="34" charset="0"/>
              </a:rPr>
              <a:t>1,2</a:t>
            </a:r>
          </a:p>
          <a:p>
            <a:pPr marL="0" marR="0" lvl="0" indent="0"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None/>
              <a:tabLst/>
              <a:defRPr/>
            </a:pPr>
            <a:endParaRPr lang="en-US" sz="1000" baseline="30000" dirty="0">
              <a:solidFill>
                <a:srgbClr val="000000"/>
              </a:solidFill>
              <a:latin typeface="+mn-lt"/>
              <a:cs typeface="Calibri" panose="020F0502020204030204" pitchFamily="34" charset="0"/>
            </a:endParaRPr>
          </a:p>
        </p:txBody>
      </p:sp>
      <p:sp>
        <p:nvSpPr>
          <p:cNvPr id="4" name="Slide Number Placeholder 3"/>
          <p:cNvSpPr>
            <a:spLocks noGrp="1"/>
          </p:cNvSpPr>
          <p:nvPr>
            <p:ph type="sldNum" sz="quarter" idx="10"/>
          </p:nvPr>
        </p:nvSpPr>
        <p:spPr/>
        <p:txBody>
          <a:bodyPr/>
          <a:lstStyle/>
          <a:p>
            <a:pPr defTabSz="457200">
              <a:defRPr/>
            </a:pPr>
            <a:fld id="{FAD751AE-7ABC-314D-AFAD-47B860ED6FFE}" type="slidenum">
              <a:rPr lang="en-US" smtClean="0">
                <a:solidFill>
                  <a:prstClr val="black"/>
                </a:solidFill>
                <a:latin typeface="Calibri"/>
              </a:rPr>
              <a:pPr defTabSz="457200">
                <a:defRPr/>
              </a:pPr>
              <a:t>17</a:t>
            </a:fld>
            <a:endParaRPr lang="en-US">
              <a:solidFill>
                <a:prstClr val="black"/>
              </a:solidFill>
              <a:latin typeface="Calibri"/>
            </a:endParaRPr>
          </a:p>
        </p:txBody>
      </p:sp>
    </p:spTree>
    <p:extLst>
      <p:ext uri="{BB962C8B-B14F-4D97-AF65-F5344CB8AC3E}">
        <p14:creationId xmlns:p14="http://schemas.microsoft.com/office/powerpoint/2010/main" val="78970781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lvl="1" indent="0">
              <a:buNone/>
            </a:pPr>
            <a:r>
              <a:rPr lang="en-US" b="1"/>
              <a:t>Reference(s):</a:t>
            </a:r>
          </a:p>
          <a:p>
            <a:pPr marL="228600" lvl="1" indent="-228600">
              <a:buFont typeface="+mj-lt"/>
              <a:buAutoNum type="arabicPeriod"/>
            </a:pPr>
            <a:r>
              <a:rPr lang="en-US" err="1"/>
              <a:t>Mosenzon</a:t>
            </a:r>
            <a:r>
              <a:rPr lang="en-US"/>
              <a:t> O, </a:t>
            </a:r>
            <a:r>
              <a:rPr lang="en-US" err="1"/>
              <a:t>Wiviott</a:t>
            </a:r>
            <a:r>
              <a:rPr lang="en-US"/>
              <a:t> SD, Cahn A, et al. Effects of dapagliflozin on development and progression of kidney disease in patients with type 2 diabetes: an analysis from the DECLARE-TIMI 58 </a:t>
            </a:r>
            <a:r>
              <a:rPr lang="en-US" err="1"/>
              <a:t>randomised</a:t>
            </a:r>
            <a:r>
              <a:rPr lang="en-US"/>
              <a:t> trial. </a:t>
            </a:r>
            <a:r>
              <a:rPr lang="en-US" i="1"/>
              <a:t>Lancet Diabetes Endocrinol</a:t>
            </a:r>
            <a:r>
              <a:rPr lang="en-US"/>
              <a:t>. 2019;7(8):606-617. doi:10.1016/S2213-8587(19)30180-9</a:t>
            </a:r>
          </a:p>
          <a:p>
            <a:pPr marL="228600" lvl="1" indent="-228600">
              <a:buClrTx/>
              <a:buFont typeface="+mj-lt"/>
              <a:buAutoNum type="arabicPeriod"/>
            </a:pPr>
            <a:r>
              <a:rPr lang="en-US" err="1"/>
              <a:t>Mosenzon</a:t>
            </a:r>
            <a:r>
              <a:rPr lang="en-US"/>
              <a:t> O, Raz I, </a:t>
            </a:r>
            <a:r>
              <a:rPr lang="en-US" err="1"/>
              <a:t>Wiviott</a:t>
            </a:r>
            <a:r>
              <a:rPr lang="en-US"/>
              <a:t> SD, et al. Dapagliflozin and prevention of kidney disease among patients with type 2 diabetes: post hoc analyses from the DECLARE-TIMI 58 Trial. </a:t>
            </a:r>
            <a:r>
              <a:rPr lang="en-US" i="1"/>
              <a:t>Diabetes Care</a:t>
            </a:r>
            <a:r>
              <a:rPr lang="en-US"/>
              <a:t>. 2022;45(10):2350-2359. doi:10.2337/dc22-0382</a:t>
            </a:r>
          </a:p>
        </p:txBody>
      </p:sp>
      <p:sp>
        <p:nvSpPr>
          <p:cNvPr id="4" name="Slide Number Placeholder 3"/>
          <p:cNvSpPr>
            <a:spLocks noGrp="1"/>
          </p:cNvSpPr>
          <p:nvPr>
            <p:ph type="sldNum" sz="quarter" idx="5"/>
          </p:nvPr>
        </p:nvSpPr>
        <p:spPr/>
        <p:txBody>
          <a:bodyPr/>
          <a:lstStyle/>
          <a:p>
            <a:fld id="{50487F27-F4AC-478C-A07B-A71CA0B86259}" type="slidenum">
              <a:rPr lang="en-US" smtClean="0"/>
              <a:pPr/>
              <a:t>200</a:t>
            </a:fld>
            <a:endParaRPr lang="en-US"/>
          </a:p>
        </p:txBody>
      </p:sp>
    </p:spTree>
    <p:extLst>
      <p:ext uri="{BB962C8B-B14F-4D97-AF65-F5344CB8AC3E}">
        <p14:creationId xmlns:p14="http://schemas.microsoft.com/office/powerpoint/2010/main" val="425479978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normAutofit/>
          </a:bodyPr>
          <a:lstStyle/>
          <a:p>
            <a:pPr marL="0" indent="0">
              <a:buNone/>
            </a:pPr>
            <a:r>
              <a:rPr lang="en-US" sz="1000" i="1" kern="1200">
                <a:solidFill>
                  <a:schemeClr val="tx1"/>
                </a:solidFill>
                <a:effectLst/>
                <a:ea typeface="+mn-ea"/>
                <a:cs typeface="+mn-cs"/>
              </a:rPr>
              <a:t>Note to Speaker: Click on the “List” icon on the top right of the slide to return to the DECLARE Table of Contents.</a:t>
            </a:r>
          </a:p>
          <a:p>
            <a:pPr marL="0" indent="0">
              <a:buNone/>
            </a:pPr>
            <a:r>
              <a:rPr lang="en-US" sz="1000" b="1" i="0" kern="1200">
                <a:solidFill>
                  <a:schemeClr val="tx1"/>
                </a:solidFill>
                <a:effectLst/>
                <a:ea typeface="+mn-ea"/>
                <a:cs typeface="+mn-cs"/>
              </a:rPr>
              <a:t>Speaker Notes:</a:t>
            </a:r>
          </a:p>
          <a:p>
            <a:pPr marL="91440" indent="-285750" algn="just">
              <a:lnSpc>
                <a:spcPts val="2000"/>
              </a:lnSpc>
              <a:spcBef>
                <a:spcPts val="0"/>
              </a:spcBef>
              <a:buFont typeface="Arial" panose="020B0604020202020204" pitchFamily="34" charset="0"/>
              <a:buChar char="•"/>
            </a:pPr>
            <a:r>
              <a:rPr lang="en-US" b="0"/>
              <a:t>Acute eGFR slope: calculated from baseline to 6 months (presented as rate per year).</a:t>
            </a:r>
          </a:p>
          <a:p>
            <a:pPr marL="91440" indent="-285750" algn="just">
              <a:lnSpc>
                <a:spcPts val="2000"/>
              </a:lnSpc>
              <a:spcBef>
                <a:spcPts val="0"/>
              </a:spcBef>
              <a:buFont typeface="Arial" panose="020B0604020202020204" pitchFamily="34" charset="0"/>
              <a:buChar char="•"/>
            </a:pPr>
            <a:r>
              <a:rPr lang="en-US" b="0"/>
              <a:t>Chronic eGFR slope: calculated from 6 months to year 4.</a:t>
            </a:r>
          </a:p>
          <a:p>
            <a:pPr marL="0" lvl="1" indent="0">
              <a:buNone/>
            </a:pPr>
            <a:endParaRPr lang="en-US" sz="1000" b="1" i="0" kern="1200">
              <a:solidFill>
                <a:schemeClr val="tx1"/>
              </a:solidFill>
              <a:effectLst/>
              <a:ea typeface="+mn-ea"/>
              <a:cs typeface="+mn-cs"/>
            </a:endParaRPr>
          </a:p>
          <a:p>
            <a:pPr marL="0" lvl="1" indent="0">
              <a:buNone/>
            </a:pPr>
            <a:r>
              <a:rPr lang="en-US" b="1"/>
              <a:t>Reference(s):</a:t>
            </a:r>
          </a:p>
          <a:p>
            <a:pPr marL="0" lvl="0" indent="0">
              <a:buNone/>
              <a:defRPr/>
            </a:pPr>
            <a:r>
              <a:rPr lang="en-GB" sz="1000" err="1"/>
              <a:t>Mosenzon</a:t>
            </a:r>
            <a:r>
              <a:rPr lang="en-GB" sz="1000"/>
              <a:t> O, Raz I, </a:t>
            </a:r>
            <a:r>
              <a:rPr lang="en-GB" sz="1000" err="1"/>
              <a:t>Wiviott</a:t>
            </a:r>
            <a:r>
              <a:rPr lang="en-GB" sz="1000"/>
              <a:t> SD, et al. Dapagliflozin and prevention of kidney disease among patients with type 2 diabetes: post hoc analyses from the DECLARE-TIMI 58 Trial. </a:t>
            </a:r>
            <a:r>
              <a:rPr lang="en-GB" sz="1000" i="1"/>
              <a:t>Diabetes Care</a:t>
            </a:r>
            <a:r>
              <a:rPr lang="en-GB" sz="1000"/>
              <a:t>. 2022;45(10):2350-2359. doi:10.2337/dc22-0382</a:t>
            </a:r>
            <a:endParaRPr lang="en-US" sz="1000"/>
          </a:p>
        </p:txBody>
      </p:sp>
      <p:sp>
        <p:nvSpPr>
          <p:cNvPr id="4" name="Slide Number Placeholder 3"/>
          <p:cNvSpPr>
            <a:spLocks noGrp="1"/>
          </p:cNvSpPr>
          <p:nvPr>
            <p:ph type="sldNum" sz="quarter" idx="5"/>
          </p:nvPr>
        </p:nvSpPr>
        <p:spPr/>
        <p:txBody>
          <a:bodyPr/>
          <a:lstStyle/>
          <a:p>
            <a:fld id="{50487F27-F4AC-478C-A07B-A71CA0B86259}" type="slidenum">
              <a:rPr lang="en-US" smtClean="0"/>
              <a:pPr/>
              <a:t>201</a:t>
            </a:fld>
            <a:endParaRPr lang="en-US"/>
          </a:p>
        </p:txBody>
      </p:sp>
    </p:spTree>
    <p:extLst>
      <p:ext uri="{BB962C8B-B14F-4D97-AF65-F5344CB8AC3E}">
        <p14:creationId xmlns:p14="http://schemas.microsoft.com/office/powerpoint/2010/main" val="175207700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202</a:t>
            </a:fld>
            <a:endParaRPr lang="en-US"/>
          </a:p>
        </p:txBody>
      </p:sp>
    </p:spTree>
    <p:extLst>
      <p:ext uri="{BB962C8B-B14F-4D97-AF65-F5344CB8AC3E}">
        <p14:creationId xmlns:p14="http://schemas.microsoft.com/office/powerpoint/2010/main" val="190664346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Reference(s):</a:t>
            </a:r>
          </a:p>
          <a:p>
            <a:pPr marL="0" indent="0">
              <a:buNone/>
            </a:pPr>
            <a:r>
              <a:rPr lang="en-US" err="1"/>
              <a:t>Mosenzon</a:t>
            </a:r>
            <a:r>
              <a:rPr lang="en-US"/>
              <a:t> O, </a:t>
            </a:r>
            <a:r>
              <a:rPr lang="en-US" err="1"/>
              <a:t>Wiviott</a:t>
            </a:r>
            <a:r>
              <a:rPr lang="en-US"/>
              <a:t> SD, </a:t>
            </a:r>
            <a:r>
              <a:rPr lang="en-US" err="1"/>
              <a:t>Heerspink</a:t>
            </a:r>
            <a:r>
              <a:rPr lang="en-US"/>
              <a:t> HJL, et al. The effect of dapagliflozin on albuminuria in </a:t>
            </a:r>
            <a:br>
              <a:rPr lang="en-US"/>
            </a:br>
            <a:r>
              <a:rPr lang="en-US"/>
              <a:t>DECLARE-TIMI 58. </a:t>
            </a:r>
            <a:r>
              <a:rPr lang="en-US" i="1"/>
              <a:t>Diabetes Care. </a:t>
            </a:r>
            <a:r>
              <a:rPr lang="en-US"/>
              <a:t>2021;44(8):1805-1815. doi:10.2337/dc21-0076</a:t>
            </a:r>
          </a:p>
        </p:txBody>
      </p:sp>
      <p:sp>
        <p:nvSpPr>
          <p:cNvPr id="4" name="Slide Number Placeholder 3"/>
          <p:cNvSpPr>
            <a:spLocks noGrp="1"/>
          </p:cNvSpPr>
          <p:nvPr>
            <p:ph type="sldNum" sz="quarter" idx="5"/>
          </p:nvPr>
        </p:nvSpPr>
        <p:spPr/>
        <p:txBody>
          <a:bodyPr/>
          <a:lstStyle/>
          <a:p>
            <a:fld id="{062EB91F-9360-4432-AECF-1A76C46B58BF}" type="slidenum">
              <a:rPr lang="en-US" smtClean="0"/>
              <a:t>203</a:t>
            </a:fld>
            <a:endParaRPr lang="en-US"/>
          </a:p>
        </p:txBody>
      </p:sp>
    </p:spTree>
    <p:extLst>
      <p:ext uri="{BB962C8B-B14F-4D97-AF65-F5344CB8AC3E}">
        <p14:creationId xmlns:p14="http://schemas.microsoft.com/office/powerpoint/2010/main" val="137609803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a:t>Speaker Notes:</a:t>
            </a:r>
          </a:p>
          <a:p>
            <a:pPr marL="0" lvl="1" indent="0">
              <a:buNone/>
            </a:pPr>
            <a:r>
              <a:rPr lang="en-US"/>
              <a:t>Patients treated with dapagliflozin had higher rates of improvement in categorical UACR compared to placebo. </a:t>
            </a:r>
            <a:endParaRPr lang="en-US" baseline="30000"/>
          </a:p>
          <a:p>
            <a:pPr marL="0" lvl="1" indent="0">
              <a:buNone/>
            </a:pPr>
            <a:endParaRPr lang="en-US"/>
          </a:p>
          <a:p>
            <a:pPr marL="0" lvl="1" indent="0">
              <a:buNone/>
            </a:pPr>
            <a:r>
              <a:rPr lang="en-US" b="1"/>
              <a:t>Reference(s):</a:t>
            </a:r>
          </a:p>
          <a:p>
            <a:pPr marL="0" marR="0" lvl="1" indent="0" algn="l" defTabSz="914400" rtl="0" eaLnBrk="1" fontAlgn="auto" latinLnBrk="0" hangingPunct="1">
              <a:lnSpc>
                <a:spcPct val="90000"/>
              </a:lnSpc>
              <a:spcBef>
                <a:spcPts val="300"/>
              </a:spcBef>
              <a:spcAft>
                <a:spcPts val="0"/>
              </a:spcAft>
              <a:buClr>
                <a:schemeClr val="accent1"/>
              </a:buClr>
              <a:buSzTx/>
              <a:buFont typeface="Arial" panose="020B0604020202020204" pitchFamily="34" charset="0"/>
              <a:buNone/>
              <a:tabLst/>
              <a:defRPr/>
            </a:pPr>
            <a:r>
              <a:rPr lang="en-US" b="0" i="0" err="1">
                <a:effectLst/>
                <a:latin typeface="Arial" panose="020B0604020202020204" pitchFamily="34" charset="0"/>
              </a:rPr>
              <a:t>Mosenzon</a:t>
            </a:r>
            <a:r>
              <a:rPr lang="en-US" b="0" i="0">
                <a:effectLst/>
                <a:latin typeface="Arial" panose="020B0604020202020204" pitchFamily="34" charset="0"/>
              </a:rPr>
              <a:t> O, </a:t>
            </a:r>
            <a:r>
              <a:rPr lang="en-US" b="0" i="0" err="1">
                <a:effectLst/>
                <a:latin typeface="Arial" panose="020B0604020202020204" pitchFamily="34" charset="0"/>
              </a:rPr>
              <a:t>Wiviott</a:t>
            </a:r>
            <a:r>
              <a:rPr lang="en-US" b="0" i="0">
                <a:effectLst/>
                <a:latin typeface="Arial" panose="020B0604020202020204" pitchFamily="34" charset="0"/>
              </a:rPr>
              <a:t> SD, </a:t>
            </a:r>
            <a:r>
              <a:rPr lang="en-US" b="0" i="0" err="1">
                <a:effectLst/>
                <a:latin typeface="Arial" panose="020B0604020202020204" pitchFamily="34" charset="0"/>
              </a:rPr>
              <a:t>Heerspink</a:t>
            </a:r>
            <a:r>
              <a:rPr lang="en-US" b="0" i="0">
                <a:effectLst/>
                <a:latin typeface="Arial" panose="020B0604020202020204" pitchFamily="34" charset="0"/>
              </a:rPr>
              <a:t> HJL, et al. The effect of dapagliflozin on albuminuria in </a:t>
            </a:r>
            <a:br>
              <a:rPr lang="en-US" b="0" i="0">
                <a:effectLst/>
                <a:latin typeface="Arial" panose="020B0604020202020204" pitchFamily="34" charset="0"/>
              </a:rPr>
            </a:br>
            <a:r>
              <a:rPr lang="en-US" b="0" i="0">
                <a:effectLst/>
                <a:latin typeface="Arial" panose="020B0604020202020204" pitchFamily="34" charset="0"/>
              </a:rPr>
              <a:t>DECLARE-TIMI 58. </a:t>
            </a:r>
            <a:r>
              <a:rPr lang="en-US" b="0" i="1">
                <a:effectLst/>
                <a:latin typeface="Arial" panose="020B0604020202020204" pitchFamily="34" charset="0"/>
              </a:rPr>
              <a:t>Diabetes Care</a:t>
            </a:r>
            <a:r>
              <a:rPr lang="en-US" b="0" i="0">
                <a:effectLst/>
                <a:latin typeface="Arial" panose="020B0604020202020204" pitchFamily="34" charset="0"/>
              </a:rPr>
              <a:t>. 2021;44(8):1805-1815. doi:10.2337/dc21-0076</a:t>
            </a:r>
            <a:endParaRPr lang="en-US"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126265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i="1" kern="1200">
                <a:solidFill>
                  <a:schemeClr val="tx1"/>
                </a:solidFill>
                <a:effectLst/>
                <a:ea typeface="+mn-ea"/>
                <a:cs typeface="+mn-cs"/>
              </a:rPr>
              <a:t>Note to Speaker: Click on the “List” icon on the top right of the slide to return to the DECLARE Table of Contents.</a:t>
            </a:r>
          </a:p>
          <a:p>
            <a:pPr marL="0" indent="0">
              <a:buNone/>
            </a:pPr>
            <a:r>
              <a:rPr lang="en-US" b="1"/>
              <a:t>Speaker Notes:</a:t>
            </a:r>
          </a:p>
          <a:p>
            <a:pPr marL="0" lvl="1" indent="0">
              <a:buNone/>
            </a:pPr>
            <a:r>
              <a:rPr lang="en-US"/>
              <a:t>Compared to placebo, patients treated with dapagliflozin had lower rates of deterioration in categorical UACR compared to placebo. </a:t>
            </a:r>
            <a:endParaRPr lang="en-US" baseline="30000"/>
          </a:p>
          <a:p>
            <a:pPr marL="0" lvl="1" indent="0">
              <a:buNone/>
            </a:pPr>
            <a:endParaRPr lang="en-US"/>
          </a:p>
          <a:p>
            <a:pPr marL="0" lvl="1" indent="0">
              <a:buNone/>
            </a:pPr>
            <a:r>
              <a:rPr lang="en-US" b="1"/>
              <a:t>Reference(s):</a:t>
            </a:r>
          </a:p>
          <a:p>
            <a:pPr marL="0" marR="0" lvl="1" indent="0" algn="l" defTabSz="914400" rtl="0" eaLnBrk="1" fontAlgn="auto" latinLnBrk="0" hangingPunct="1">
              <a:lnSpc>
                <a:spcPct val="90000"/>
              </a:lnSpc>
              <a:spcBef>
                <a:spcPts val="300"/>
              </a:spcBef>
              <a:spcAft>
                <a:spcPts val="0"/>
              </a:spcAft>
              <a:buClr>
                <a:schemeClr val="accent1"/>
              </a:buClr>
              <a:buSzTx/>
              <a:buFont typeface="Arial" panose="020B0604020202020204" pitchFamily="34" charset="0"/>
              <a:buNone/>
              <a:tabLst/>
              <a:defRPr/>
            </a:pPr>
            <a:r>
              <a:rPr lang="en-US" b="0" i="0" err="1">
                <a:effectLst/>
                <a:latin typeface="Arial" panose="020B0604020202020204" pitchFamily="34" charset="0"/>
              </a:rPr>
              <a:t>Mosenzon</a:t>
            </a:r>
            <a:r>
              <a:rPr lang="en-US" b="0" i="0">
                <a:effectLst/>
                <a:latin typeface="Arial" panose="020B0604020202020204" pitchFamily="34" charset="0"/>
              </a:rPr>
              <a:t> O, </a:t>
            </a:r>
            <a:r>
              <a:rPr lang="en-US" b="0" i="0" err="1">
                <a:effectLst/>
                <a:latin typeface="Arial" panose="020B0604020202020204" pitchFamily="34" charset="0"/>
              </a:rPr>
              <a:t>Wiviott</a:t>
            </a:r>
            <a:r>
              <a:rPr lang="en-US" b="0" i="0">
                <a:effectLst/>
                <a:latin typeface="Arial" panose="020B0604020202020204" pitchFamily="34" charset="0"/>
              </a:rPr>
              <a:t> SD, </a:t>
            </a:r>
            <a:r>
              <a:rPr lang="en-US" b="0" i="0" err="1">
                <a:effectLst/>
                <a:latin typeface="Arial" panose="020B0604020202020204" pitchFamily="34" charset="0"/>
              </a:rPr>
              <a:t>Heerspink</a:t>
            </a:r>
            <a:r>
              <a:rPr lang="en-US" b="0" i="0">
                <a:effectLst/>
                <a:latin typeface="Arial" panose="020B0604020202020204" pitchFamily="34" charset="0"/>
              </a:rPr>
              <a:t> HJL, et al. The effect of dapagliflozin on albuminuria in </a:t>
            </a:r>
            <a:br>
              <a:rPr lang="en-US" b="0" i="0">
                <a:effectLst/>
                <a:latin typeface="Arial" panose="020B0604020202020204" pitchFamily="34" charset="0"/>
              </a:rPr>
            </a:br>
            <a:r>
              <a:rPr lang="en-US" b="0" i="0">
                <a:effectLst/>
                <a:latin typeface="Arial" panose="020B0604020202020204" pitchFamily="34" charset="0"/>
              </a:rPr>
              <a:t>DECLARE-TIMI 58. </a:t>
            </a:r>
            <a:r>
              <a:rPr lang="en-US" b="0" i="1">
                <a:effectLst/>
                <a:latin typeface="Arial" panose="020B0604020202020204" pitchFamily="34" charset="0"/>
              </a:rPr>
              <a:t>Diabetes Care</a:t>
            </a:r>
            <a:r>
              <a:rPr lang="en-US" b="0" i="0">
                <a:effectLst/>
                <a:latin typeface="Arial" panose="020B0604020202020204" pitchFamily="34" charset="0"/>
              </a:rPr>
              <a:t>. 2021;44(8):1805-1815. doi:10.2337/dc21-0076</a:t>
            </a:r>
            <a:endParaRPr lang="en-US"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7875142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0487F27-F4AC-478C-A07B-A71CA0B86259}" type="slidenum">
              <a:rPr lang="en-US" smtClean="0"/>
              <a:pPr/>
              <a:t>206</a:t>
            </a:fld>
            <a:endParaRPr lang="en-US"/>
          </a:p>
        </p:txBody>
      </p:sp>
    </p:spTree>
    <p:extLst>
      <p:ext uri="{BB962C8B-B14F-4D97-AF65-F5344CB8AC3E}">
        <p14:creationId xmlns:p14="http://schemas.microsoft.com/office/powerpoint/2010/main" val="271908846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Clr>
                <a:srgbClr val="7F134C"/>
              </a:buClr>
              <a:buNone/>
            </a:pPr>
            <a:r>
              <a:rPr lang="en-US" sz="1000" i="1" kern="1200">
                <a:solidFill>
                  <a:schemeClr val="tx1"/>
                </a:solidFill>
                <a:effectLst/>
                <a:ea typeface="+mn-ea"/>
                <a:cs typeface="+mn-cs"/>
              </a:rPr>
              <a:t>Note to Speaker: Click on the “List” icon on the top right of the slide to return to the DECLARE Table of Contents.</a:t>
            </a:r>
          </a:p>
          <a:p>
            <a:pPr marL="0" lvl="0" indent="0">
              <a:buClr>
                <a:srgbClr val="7F134C"/>
              </a:buClr>
              <a:buNone/>
            </a:pPr>
            <a:r>
              <a:rPr lang="en-US" b="1">
                <a:solidFill>
                  <a:srgbClr val="000000"/>
                </a:solidFill>
              </a:rPr>
              <a:t>Speaker Notes:</a:t>
            </a:r>
          </a:p>
          <a:p>
            <a:pPr lvl="0">
              <a:buClr>
                <a:srgbClr val="7F134C"/>
              </a:buClr>
            </a:pPr>
            <a:r>
              <a:rPr lang="en-US"/>
              <a:t>Adverse events of special interest were examined based on previous clinical observations with dapagliflozin or other SGLT-2i.</a:t>
            </a:r>
          </a:p>
          <a:p>
            <a:pPr lvl="0">
              <a:buClr>
                <a:srgbClr val="7F134C"/>
              </a:buClr>
            </a:pPr>
            <a:r>
              <a:rPr lang="en-US"/>
              <a:t>There were numerically fewer events of adjudicated bladder cancer in the dapagliflozin group compared to placebo.</a:t>
            </a:r>
          </a:p>
          <a:p>
            <a:pPr lvl="0">
              <a:buClr>
                <a:srgbClr val="7F134C"/>
              </a:buClr>
            </a:pPr>
            <a:r>
              <a:rPr lang="en-US"/>
              <a:t>Genital infection and DKA, known adverse events associated with SGLT-2i, were higher in the dapagliflozin group.</a:t>
            </a:r>
          </a:p>
          <a:p>
            <a:pPr lvl="0">
              <a:buClr>
                <a:srgbClr val="7F134C"/>
              </a:buClr>
            </a:pPr>
            <a:r>
              <a:rPr lang="en-US"/>
              <a:t>Fracture occurred in 5.3% of subjects in the dapagliflozin group and 5.1% of subjects in the placebo group</a:t>
            </a:r>
          </a:p>
          <a:p>
            <a:pPr lvl="0">
              <a:buClr>
                <a:srgbClr val="7F134C"/>
              </a:buClr>
            </a:pPr>
            <a:r>
              <a:rPr lang="en-US"/>
              <a:t>Adverse events leading to amputation occurred in 1.4% of dapagliflozin subjects and 1.3% of placebo subjects, respectively</a:t>
            </a:r>
          </a:p>
          <a:p>
            <a:pPr marL="0" lvl="0" indent="0">
              <a:buClr>
                <a:srgbClr val="7F134C"/>
              </a:buClr>
              <a:buNone/>
            </a:pPr>
            <a:endParaRPr lang="en-US" b="1">
              <a:solidFill>
                <a:srgbClr val="000000"/>
              </a:solidFill>
            </a:endParaRPr>
          </a:p>
          <a:p>
            <a:pPr marL="0" lvl="0" indent="0">
              <a:buClr>
                <a:srgbClr val="7F134C"/>
              </a:buClr>
              <a:buNone/>
            </a:pPr>
            <a:r>
              <a:rPr lang="en-US" b="1">
                <a:solidFill>
                  <a:srgbClr val="000000"/>
                </a:solidFill>
              </a:rPr>
              <a:t>Reference(s):</a:t>
            </a:r>
            <a:r>
              <a:rPr lang="en-US"/>
              <a:t> </a:t>
            </a:r>
          </a:p>
          <a:p>
            <a:pPr marL="0" lvl="0" indent="0">
              <a:buClr>
                <a:srgbClr val="7F134C"/>
              </a:buClr>
              <a:buNone/>
            </a:pPr>
            <a:r>
              <a:rPr lang="en-US" err="1"/>
              <a:t>Wiviott</a:t>
            </a:r>
            <a:r>
              <a:rPr lang="en-US"/>
              <a:t> SD, Raz I, </a:t>
            </a:r>
            <a:r>
              <a:rPr lang="en-US" err="1"/>
              <a:t>Bonaca</a:t>
            </a:r>
            <a:r>
              <a:rPr lang="en-US"/>
              <a:t> MP, et al. Dapagliflozin and cardiovascular outcomes in type 2 diabetes. </a:t>
            </a:r>
            <a:br>
              <a:rPr lang="en-US"/>
            </a:br>
            <a:r>
              <a:rPr lang="en-US" i="1"/>
              <a:t>N </a:t>
            </a:r>
            <a:r>
              <a:rPr lang="en-US" i="1" err="1"/>
              <a:t>Engl</a:t>
            </a:r>
            <a:r>
              <a:rPr lang="en-US" i="1"/>
              <a:t> J Med. </a:t>
            </a:r>
            <a:r>
              <a:rPr lang="en-US"/>
              <a:t>2019;380(4):347-357. doi:10.1056/NEJMoa1812389</a:t>
            </a:r>
            <a:endParaRPr lang="en-US" b="1">
              <a:solidFill>
                <a:srgbClr val="000000"/>
              </a:solidFill>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1796783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normAutofit/>
          </a:bodyPr>
          <a:lstStyle/>
          <a:p>
            <a:pPr marL="0" marR="0" lvl="0" indent="0" algn="l" defTabSz="914354" rtl="0" eaLnBrk="1" fontAlgn="auto" latinLnBrk="0" hangingPunct="1">
              <a:lnSpc>
                <a:spcPct val="100000"/>
              </a:lnSpc>
              <a:spcBef>
                <a:spcPts val="600"/>
              </a:spcBef>
              <a:spcAft>
                <a:spcPts val="0"/>
              </a:spcAft>
              <a:buClr>
                <a:schemeClr val="accent1"/>
              </a:buClr>
              <a:buSzPct val="100000"/>
              <a:buFont typeface="Arial" panose="020B0604020202020204" pitchFamily="34" charset="0"/>
              <a:buNone/>
              <a:tabLst/>
              <a:defRPr/>
            </a:pPr>
            <a:r>
              <a:rPr lang="en-US" i="1" dirty="0"/>
              <a:t>Note to Speaker: Click on the “List” icon on the top right of the slide to return to the DAPA-CKD Table of Contents.</a:t>
            </a:r>
            <a:endParaRPr lang="en-GB" b="1" i="1" dirty="0">
              <a:cs typeface="Arial" panose="020B0604020202020204" pitchFamily="34" charset="0"/>
            </a:endParaRPr>
          </a:p>
          <a:p>
            <a:pPr marL="0" indent="0" defTabSz="914354">
              <a:spcBef>
                <a:spcPts val="600"/>
              </a:spcBef>
              <a:buNone/>
            </a:pPr>
            <a:r>
              <a:rPr lang="en-GB" b="1" i="1" dirty="0">
                <a:cs typeface="Arial" panose="020B0604020202020204" pitchFamily="34" charset="0"/>
              </a:rPr>
              <a:t>Present slide</a:t>
            </a:r>
          </a:p>
          <a:p>
            <a:pPr marL="0" indent="0" defTabSz="914354">
              <a:spcBef>
                <a:spcPts val="600"/>
              </a:spcBef>
              <a:buNone/>
            </a:pPr>
            <a:r>
              <a:rPr lang="en-GB" b="1" dirty="0">
                <a:cs typeface="Arial" panose="020B0604020202020204" pitchFamily="34" charset="0"/>
              </a:rPr>
              <a:t>References:</a:t>
            </a:r>
          </a:p>
          <a:p>
            <a:pPr marL="228600" indent="-228600">
              <a:buFont typeface="+mj-lt"/>
              <a:buAutoNum type="arabicPeriod"/>
            </a:pPr>
            <a:r>
              <a:rPr lang="en-US" dirty="0" err="1">
                <a:solidFill>
                  <a:srgbClr val="000000"/>
                </a:solidFill>
              </a:rPr>
              <a:t>Wiviott</a:t>
            </a:r>
            <a:r>
              <a:rPr lang="en-US" dirty="0">
                <a:solidFill>
                  <a:srgbClr val="000000"/>
                </a:solidFill>
              </a:rPr>
              <a:t> SD, Raz I, </a:t>
            </a:r>
            <a:r>
              <a:rPr lang="en-US" dirty="0" err="1">
                <a:solidFill>
                  <a:srgbClr val="000000"/>
                </a:solidFill>
              </a:rPr>
              <a:t>Bonaca</a:t>
            </a:r>
            <a:r>
              <a:rPr lang="en-US" dirty="0">
                <a:solidFill>
                  <a:srgbClr val="000000"/>
                </a:solidFill>
              </a:rPr>
              <a:t> MP, et al, for the DECLARE-TIMI 58 Investigators.  Dapagliflozin and cardiovascular outcomes in type 2 diabetes. </a:t>
            </a:r>
            <a:r>
              <a:rPr lang="en-US" i="1" dirty="0">
                <a:solidFill>
                  <a:srgbClr val="000000"/>
                </a:solidFill>
              </a:rPr>
              <a:t>N </a:t>
            </a:r>
            <a:r>
              <a:rPr lang="en-US" i="1" dirty="0" err="1">
                <a:solidFill>
                  <a:srgbClr val="000000"/>
                </a:solidFill>
              </a:rPr>
              <a:t>Engl</a:t>
            </a:r>
            <a:r>
              <a:rPr lang="en-US" i="1" dirty="0">
                <a:solidFill>
                  <a:srgbClr val="000000"/>
                </a:solidFill>
              </a:rPr>
              <a:t> J Med</a:t>
            </a:r>
            <a:r>
              <a:rPr lang="en-US" dirty="0">
                <a:solidFill>
                  <a:srgbClr val="000000"/>
                </a:solidFill>
              </a:rPr>
              <a:t>. 2019;347-357.</a:t>
            </a:r>
          </a:p>
          <a:p>
            <a:pPr marL="228600" marR="0" lvl="0" indent="-228600" algn="l" defTabSz="457200" rtl="0" eaLnBrk="1" fontAlgn="auto" latinLnBrk="0" hangingPunct="1">
              <a:lnSpc>
                <a:spcPct val="100000"/>
              </a:lnSpc>
              <a:spcAft>
                <a:spcPts val="0"/>
              </a:spcAft>
              <a:buClrTx/>
              <a:buSzTx/>
              <a:buFont typeface="+mj-lt"/>
              <a:buAutoNum type="arabicPeriod"/>
              <a:tabLst/>
              <a:defRPr/>
            </a:pPr>
            <a:r>
              <a:rPr lang="en-US" dirty="0" err="1"/>
              <a:t>Mosenzon</a:t>
            </a:r>
            <a:r>
              <a:rPr lang="en-US" dirty="0"/>
              <a:t> O, </a:t>
            </a:r>
            <a:r>
              <a:rPr lang="en-US" dirty="0" err="1"/>
              <a:t>Wiviott</a:t>
            </a:r>
            <a:r>
              <a:rPr lang="en-US" dirty="0"/>
              <a:t> SD, Cahn A, et al.  Effects of dapagliflozin on development and progression of kidney disease in patients with type 2 diabetes: an analysis from the DECLARE-TIMI 58 randomized trial. </a:t>
            </a:r>
            <a:r>
              <a:rPr lang="en-US" i="1" dirty="0"/>
              <a:t>Lancet Diabetes Endocrinol</a:t>
            </a:r>
            <a:r>
              <a:rPr lang="en-US" dirty="0"/>
              <a:t>. 2019;7:606-617.</a:t>
            </a:r>
          </a:p>
          <a:p>
            <a:pPr marL="228600" indent="-228600">
              <a:buFont typeface="+mj-lt"/>
              <a:buAutoNum type="arabicPeriod"/>
            </a:pPr>
            <a:r>
              <a:rPr lang="en-US" dirty="0"/>
              <a:t>McMurray JJV, Solomon SD, </a:t>
            </a:r>
            <a:r>
              <a:rPr lang="en-US" dirty="0" err="1"/>
              <a:t>Inzucchi</a:t>
            </a:r>
            <a:r>
              <a:rPr lang="en-US" dirty="0"/>
              <a:t> SE, et al, for the DAPA-HF Committees and Investigators. Dapagliflozin in patients with heart failure and reduced ejection fraction. </a:t>
            </a:r>
            <a:r>
              <a:rPr lang="en-US" i="1" dirty="0"/>
              <a:t>N </a:t>
            </a:r>
            <a:r>
              <a:rPr lang="en-US" i="1" dirty="0" err="1"/>
              <a:t>Engl</a:t>
            </a:r>
            <a:r>
              <a:rPr lang="en-US" i="1" dirty="0"/>
              <a:t> J Med</a:t>
            </a:r>
            <a:r>
              <a:rPr lang="en-US" dirty="0"/>
              <a:t>. 2019; 381:1995-2008.</a:t>
            </a:r>
          </a:p>
          <a:p>
            <a:pPr marL="228600" indent="-228600">
              <a:buFont typeface="+mj-lt"/>
              <a:buAutoNum type="arabicPeriod"/>
            </a:pPr>
            <a:r>
              <a:rPr lang="en-US" dirty="0"/>
              <a:t>McMurray J.  DAPA-HF-The Dapagliflozin And Prevention of Adverse-outcomes in Heart Failure Trial [presentation]. Presented at: European Society of Cardiology Congress; August 31-September 4, 2019; Paris, France. </a:t>
            </a:r>
            <a:endParaRPr lang="en-GB" b="1" dirty="0">
              <a:cs typeface="Arial" panose="020B0604020202020204" pitchFamily="34" charset="0"/>
            </a:endParaRPr>
          </a:p>
          <a:p>
            <a:pPr marL="228600" indent="-228600">
              <a:buFont typeface="+mj-lt"/>
              <a:buAutoNum type="arabicPeriod"/>
            </a:pPr>
            <a:r>
              <a:rPr lang="en-US" dirty="0">
                <a:ea typeface="+mn-lt"/>
                <a:cs typeface="+mn-lt"/>
              </a:rPr>
              <a:t>Solomon SD, McMurray JJV, Claggett B, et al. Dapagliflozin in heart failure with mildly reduced or preserved ejection fraction.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2022;387(12):1089-1098. doi:10.1056/NEJMoa2206286</a:t>
            </a:r>
          </a:p>
          <a:p>
            <a:pPr marL="228600" indent="-228600">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 </a:t>
            </a:r>
            <a:r>
              <a:rPr lang="en-US" dirty="0">
                <a:ea typeface="+mn-lt"/>
                <a:cs typeface="+mn-lt"/>
              </a:rPr>
              <a:t>2020; 383:1436-1446.</a:t>
            </a:r>
          </a:p>
          <a:p>
            <a:pPr marL="228600" indent="-228600">
              <a:buFont typeface="Arial" panose="020B0604020202020204" pitchFamily="34" charset="0"/>
              <a:buAutoNum type="arabicPeriod"/>
              <a:defRPr/>
            </a:pPr>
            <a:r>
              <a:rPr lang="en-US" sz="1000" dirty="0" err="1"/>
              <a:t>Jhund</a:t>
            </a:r>
            <a:r>
              <a:rPr lang="en-US" sz="1000" dirty="0"/>
              <a:t> PS, Kondo T, Butt JH, et al. Dapagliflozin across the range of ejection fraction in patients with heart failure: a patient-level pooled meta-analysis of DAPA-HF and DELIVER [published online ahead of print August 27, 2022]. </a:t>
            </a:r>
            <a:r>
              <a:rPr lang="en-US" sz="1000" i="1" dirty="0"/>
              <a:t>Nat Med</a:t>
            </a:r>
            <a:r>
              <a:rPr lang="en-US" sz="1000" dirty="0"/>
              <a:t>. 2022</a:t>
            </a:r>
            <a:r>
              <a:rPr lang="pt-BR" sz="1000" dirty="0"/>
              <a:t>;28(9):1956-1964. doi:10.1038/s41591-022-01971-4</a:t>
            </a:r>
            <a:endParaRPr lang="en-US" dirty="0">
              <a:latin typeface="+mn-lt"/>
              <a:ea typeface="+mn-lt"/>
              <a:cs typeface="+mn-lt"/>
            </a:endParaRPr>
          </a:p>
          <a:p>
            <a:pPr marL="0" indent="0" defTabSz="914354">
              <a:spcBef>
                <a:spcPts val="600"/>
              </a:spcBef>
              <a:buNone/>
            </a:pPr>
            <a:endParaRPr lang="en-GB" b="1" i="1" dirty="0">
              <a:cs typeface="Arial" panose="020B0604020202020204" pitchFamily="34" charset="0"/>
            </a:endParaRPr>
          </a:p>
        </p:txBody>
      </p:sp>
      <p:sp>
        <p:nvSpPr>
          <p:cNvPr id="4" name="Slide Number Placeholder 3"/>
          <p:cNvSpPr>
            <a:spLocks noGrp="1"/>
          </p:cNvSpPr>
          <p:nvPr>
            <p:ph type="sldNum" sz="quarter" idx="10"/>
          </p:nvPr>
        </p:nvSpPr>
        <p:spPr>
          <a:xfrm>
            <a:off x="6376737" y="8829967"/>
            <a:ext cx="479676" cy="466433"/>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29269262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l-GR" dirty="0" smtClean="0"/>
              <a:t>Δημιουργήθηκε η ανάγκη να ελεγχθει  η αποτελεσματικότητα και η ασφάλεια των SGLT2 αναστολέων  και σε ασθενείς με ΧΝΝ χωρις ΣΔ.</a:t>
            </a:r>
            <a:r>
              <a:rPr lang="el-GR" baseline="0" dirty="0" smtClean="0"/>
              <a:t> </a:t>
            </a:r>
            <a:r>
              <a:rPr lang="el-GR" dirty="0" smtClean="0"/>
              <a:t>Η </a:t>
            </a:r>
            <a:r>
              <a:rPr lang="en-US" dirty="0" smtClean="0"/>
              <a:t>DAPA CKD </a:t>
            </a:r>
            <a:r>
              <a:rPr lang="el-GR" dirty="0" smtClean="0"/>
              <a:t>είναι</a:t>
            </a:r>
            <a:r>
              <a:rPr lang="el-GR" baseline="0" dirty="0" smtClean="0"/>
              <a:t> η πρώτη κλινική μελέτη που εξετάζει τη δράση ενός </a:t>
            </a:r>
            <a:r>
              <a:rPr lang="en-US" baseline="0" dirty="0" smtClean="0"/>
              <a:t>SGLT2 </a:t>
            </a:r>
            <a:r>
              <a:rPr lang="el-GR" baseline="0" dirty="0" smtClean="0"/>
              <a:t>αναστολέα σε ασθενείς με προχωρημένο στάδιο ΧΝΝ με ή χωρίς ΣΔ και που λαμβάνουν ήδη την προβλεπομενη νεφροπροστατευτική αγωγή</a:t>
            </a:r>
          </a:p>
          <a:p>
            <a:r>
              <a:rPr lang="el-GR" baseline="0" dirty="0" smtClean="0"/>
              <a:t>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211</a:t>
            </a:fld>
            <a:endParaRPr lang="en-US">
              <a:solidFill>
                <a:prstClr val="black"/>
              </a:solidFill>
              <a:latin typeface="Calibri"/>
            </a:endParaRPr>
          </a:p>
        </p:txBody>
      </p:sp>
    </p:spTree>
    <p:extLst>
      <p:ext uri="{BB962C8B-B14F-4D97-AF65-F5344CB8AC3E}">
        <p14:creationId xmlns:p14="http://schemas.microsoft.com/office/powerpoint/2010/main" val="15619988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dirty="0" smtClean="0"/>
              <a:t>And</a:t>
            </a:r>
            <a:r>
              <a:rPr lang="en-US" sz="1000" baseline="0" dirty="0" smtClean="0"/>
              <a:t> when </a:t>
            </a:r>
            <a:r>
              <a:rPr lang="en-US" sz="1000" dirty="0" err="1" smtClean="0"/>
              <a:t>dapagliflozin</a:t>
            </a:r>
            <a:r>
              <a:rPr lang="en-US" sz="1000" dirty="0" smtClean="0"/>
              <a:t> was compared to placebo</a:t>
            </a:r>
          </a:p>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sz="1000" baseline="30000" dirty="0" smtClean="0"/>
          </a:p>
          <a:p>
            <a:pPr marL="0" indent="0">
              <a:buNone/>
            </a:pPr>
            <a:r>
              <a:rPr lang="en-US" sz="1000" baseline="0" dirty="0" smtClean="0"/>
              <a:t>a </a:t>
            </a:r>
            <a:r>
              <a:rPr lang="en-US" sz="1000" dirty="0" smtClean="0"/>
              <a:t>significant 39% relative </a:t>
            </a:r>
            <a:r>
              <a:rPr lang="en-US" sz="1000" baseline="0" dirty="0" smtClean="0"/>
              <a:t>risk </a:t>
            </a:r>
            <a:r>
              <a:rPr lang="en-US" sz="1000" dirty="0" smtClean="0"/>
              <a:t>reduction was observed regarding the </a:t>
            </a:r>
            <a:r>
              <a:rPr lang="en-US" sz="1000" dirty="0"/>
              <a:t>primary </a:t>
            </a:r>
            <a:r>
              <a:rPr lang="en-US" sz="1000" dirty="0" smtClean="0"/>
              <a:t>outcome</a:t>
            </a:r>
          </a:p>
          <a:p>
            <a:pPr marL="0" indent="0">
              <a:buNone/>
            </a:pPr>
            <a:endParaRPr lang="en-US" sz="1000" dirty="0" smtClean="0"/>
          </a:p>
          <a:p>
            <a:pPr marL="0" indent="0">
              <a:buNone/>
            </a:pPr>
            <a:endParaRPr lang="en-US" sz="1000" dirty="0" smtClean="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18</a:t>
            </a:fld>
            <a:endParaRPr lang="en-US">
              <a:solidFill>
                <a:prstClr val="black"/>
              </a:solidFill>
              <a:latin typeface="Calibri"/>
            </a:endParaRPr>
          </a:p>
        </p:txBody>
      </p:sp>
      <p:sp>
        <p:nvSpPr>
          <p:cNvPr id="5" name="TextBox 4">
            <a:extLst>
              <a:ext uri="{FF2B5EF4-FFF2-40B4-BE49-F238E27FC236}">
                <a16:creationId xmlns="" xmlns:a16="http://schemas.microsoft.com/office/drawing/2014/main" id="{263C91F7-F052-41AD-8894-00822E6FCE53}"/>
              </a:ext>
            </a:extLst>
          </p:cNvPr>
          <p:cNvSpPr txBox="1"/>
          <p:nvPr/>
        </p:nvSpPr>
        <p:spPr>
          <a:xfrm>
            <a:off x="3711324" y="7680"/>
            <a:ext cx="2665413" cy="215444"/>
          </a:xfrm>
          <a:prstGeom prst="rect">
            <a:avLst/>
          </a:prstGeom>
          <a:noFill/>
          <a:ln>
            <a:solidFill>
              <a:srgbClr val="FF0000"/>
            </a:solidFill>
          </a:ln>
        </p:spPr>
        <p:txBody>
          <a:bodyPr wrap="square" rtlCol="0">
            <a:spAutoFit/>
          </a:bodyPr>
          <a:lstStyle/>
          <a:p>
            <a:r>
              <a:rPr lang="en-US" sz="800">
                <a:solidFill>
                  <a:srgbClr val="FF0000"/>
                </a:solidFill>
                <a:latin typeface="Calibri"/>
              </a:rPr>
              <a:t>ARR calculated from event rates:14.5% - 9.2% = 5.3%</a:t>
            </a:r>
          </a:p>
        </p:txBody>
      </p:sp>
      <p:sp>
        <p:nvSpPr>
          <p:cNvPr id="6" name="TextBox 5">
            <a:extLst>
              <a:ext uri="{FF2B5EF4-FFF2-40B4-BE49-F238E27FC236}">
                <a16:creationId xmlns="" xmlns:a16="http://schemas.microsoft.com/office/drawing/2014/main" id="{6AC47310-E194-48EF-820D-12265DAA76A3}"/>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latin typeface="Calibri"/>
              </a:rPr>
              <a:t>Event rates: DAPA: 197/2152 = 9.2%; PBO: 312/2152 = 14.5%</a:t>
            </a:r>
          </a:p>
        </p:txBody>
      </p:sp>
    </p:spTree>
    <p:extLst>
      <p:ext uri="{BB962C8B-B14F-4D97-AF65-F5344CB8AC3E}">
        <p14:creationId xmlns:p14="http://schemas.microsoft.com/office/powerpoint/2010/main" val="96703796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l-GR" baseline="0" dirty="0" smtClean="0"/>
              <a:t>Απο τις προηγούμενες μελέτες καρδιακής ασφάλειας σε ασθενείς με ΣΔ  για την αναστολή των </a:t>
            </a:r>
            <a:r>
              <a:rPr lang="en-US" baseline="0" dirty="0" smtClean="0"/>
              <a:t>SGLT2 </a:t>
            </a:r>
            <a:r>
              <a:rPr lang="el-GR" baseline="0" dirty="0" smtClean="0"/>
              <a:t>όπως με τη μελέτη </a:t>
            </a:r>
            <a:r>
              <a:rPr lang="en-US" baseline="0" dirty="0" smtClean="0"/>
              <a:t>DECLARE </a:t>
            </a:r>
            <a:r>
              <a:rPr lang="el-GR" baseline="0" dirty="0" smtClean="0"/>
              <a:t>με την δαπαγλιφλοζίνη, </a:t>
            </a:r>
            <a:r>
              <a:rPr lang="el-GR" dirty="0" smtClean="0"/>
              <a:t>εκτός του ότι αποδείχθηκε η ασφάλεια αλλά και τα τεράστια </a:t>
            </a:r>
            <a:r>
              <a:rPr lang="el-GR" baseline="0" dirty="0" smtClean="0"/>
              <a:t>οφέλη στα πρωτεύοντα ΚΑ καταληκτικά σημεία φάνηκε </a:t>
            </a:r>
            <a:r>
              <a:rPr lang="el-GR" b="1" baseline="0" dirty="0" smtClean="0"/>
              <a:t>(*)</a:t>
            </a:r>
            <a:r>
              <a:rPr lang="el-GR" baseline="0" dirty="0" smtClean="0"/>
              <a:t> ότι στα δευτερεύοντα νεφρικά καταληκτικά σημεία όπως η εξέλιξη σε ΤΣΧΝΝ ή ο θάνατος απο νεφρικά αίτια υπήρξε μείωση κατά 47% στην ομάδα της δαπαγλιφλοζίνης. Οι αθενείς εδώ ήταν διαβητικοί με ήπια νεφρική νόσο και σχεδόςν φυσιολογική αλβουμινουρία. </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212</a:t>
            </a:fld>
            <a:endParaRPr lang="en-US">
              <a:solidFill>
                <a:prstClr val="black"/>
              </a:solidFill>
              <a:latin typeface="Calibri"/>
            </a:endParaRPr>
          </a:p>
        </p:txBody>
      </p:sp>
    </p:spTree>
    <p:extLst>
      <p:ext uri="{BB962C8B-B14F-4D97-AF65-F5344CB8AC3E}">
        <p14:creationId xmlns:p14="http://schemas.microsoft.com/office/powerpoint/2010/main" val="239880043"/>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213</a:t>
            </a:fld>
            <a:endParaRPr lang="en-US">
              <a:solidFill>
                <a:prstClr val="black"/>
              </a:solidFill>
              <a:latin typeface="Calibri"/>
            </a:endParaRPr>
          </a:p>
        </p:txBody>
      </p:sp>
    </p:spTree>
    <p:extLst>
      <p:ext uri="{BB962C8B-B14F-4D97-AF65-F5344CB8AC3E}">
        <p14:creationId xmlns:p14="http://schemas.microsoft.com/office/powerpoint/2010/main" val="319477812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sz="1000" b="0" i="0" kern="1200" dirty="0" smtClean="0">
                <a:solidFill>
                  <a:schemeClr val="tx1"/>
                </a:solidFill>
                <a:effectLst/>
                <a:latin typeface="+mn-lt"/>
                <a:ea typeface="+mn-ea"/>
                <a:cs typeface="+mn-cs"/>
              </a:rPr>
              <a:t>In 25- to 34-year-old patients with end-stage kidney disease, annual mortality is increased 500- to 1000-fold and corresponds to that of the ≈85-year-old general population.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214</a:t>
            </a:fld>
            <a:endParaRPr lang="en-US">
              <a:solidFill>
                <a:prstClr val="black"/>
              </a:solidFill>
              <a:latin typeface="Calibri"/>
            </a:endParaRPr>
          </a:p>
        </p:txBody>
      </p:sp>
    </p:spTree>
    <p:extLst>
      <p:ext uri="{BB962C8B-B14F-4D97-AF65-F5344CB8AC3E}">
        <p14:creationId xmlns:p14="http://schemas.microsoft.com/office/powerpoint/2010/main" val="31947781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dirty="0" smtClean="0"/>
              <a:t>I</a:t>
            </a:r>
            <a:r>
              <a:rPr lang="en-GB" baseline="0" dirty="0" smtClean="0"/>
              <a:t> would like to start with the worrying </a:t>
            </a:r>
            <a:r>
              <a:rPr lang="en-GB" dirty="0" smtClean="0"/>
              <a:t>messages that are coming from</a:t>
            </a:r>
            <a:r>
              <a:rPr lang="en-GB" baseline="0" dirty="0" smtClean="0"/>
              <a:t> epidemiology regarding CKD </a:t>
            </a:r>
          </a:p>
          <a:p>
            <a:pPr marL="0" indent="0">
              <a:buNone/>
            </a:pPr>
            <a:r>
              <a:rPr lang="en-GB" baseline="0" dirty="0" smtClean="0"/>
              <a:t>which are raising concerns in the medical community….</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215</a:t>
            </a:fld>
            <a:endParaRPr lang="en-US"/>
          </a:p>
        </p:txBody>
      </p:sp>
    </p:spTree>
    <p:extLst>
      <p:ext uri="{BB962C8B-B14F-4D97-AF65-F5344CB8AC3E}">
        <p14:creationId xmlns:p14="http://schemas.microsoft.com/office/powerpoint/2010/main" val="319561799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l-GR" baseline="0" dirty="0" smtClean="0"/>
              <a:t>Αλλά και το δευτερεύον καταληκτικό σημείο που ήταν ο καρδιαγγειακός θάνατος ή η νοσηλεία από απορρύθμιση ΚΑ, επιτευχθηκε με μείωση της τάξεως του 29%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216</a:t>
            </a:fld>
            <a:endParaRPr lang="en-US">
              <a:solidFill>
                <a:prstClr val="black"/>
              </a:solidFill>
              <a:latin typeface="Calibri"/>
            </a:endParaRPr>
          </a:p>
        </p:txBody>
      </p:sp>
    </p:spTree>
    <p:extLst>
      <p:ext uri="{BB962C8B-B14F-4D97-AF65-F5344CB8AC3E}">
        <p14:creationId xmlns:p14="http://schemas.microsoft.com/office/powerpoint/2010/main" val="282892859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r>
              <a:rPr lang="el-GR" dirty="0" smtClean="0"/>
              <a:t>Και παρατηρήθηκε επίσης μια πολύ σημαντική μείωση της ολικής θνησιμότητας στην ομάδα της </a:t>
            </a:r>
            <a:r>
              <a:rPr lang="en-US" dirty="0" err="1" smtClean="0"/>
              <a:t>dapagliflozin</a:t>
            </a:r>
            <a:r>
              <a:rPr lang="en-US" dirty="0" smtClean="0"/>
              <a:t> </a:t>
            </a:r>
            <a:r>
              <a:rPr lang="el-GR" dirty="0" smtClean="0"/>
              <a:t>κατα 31% μεταξύ των δύο </a:t>
            </a:r>
            <a:r>
              <a:rPr lang="en-US" dirty="0" smtClean="0"/>
              <a:t>group</a:t>
            </a:r>
            <a:r>
              <a:rPr lang="en-US" baseline="0" dirty="0" smtClean="0"/>
              <a:t> </a:t>
            </a:r>
            <a:r>
              <a:rPr lang="el-GR" baseline="0" dirty="0" smtClean="0"/>
              <a:t> </a:t>
            </a:r>
            <a:r>
              <a:rPr lang="el-GR" dirty="0" smtClean="0"/>
              <a:t>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217</a:t>
            </a:fld>
            <a:endParaRPr lang="en-US">
              <a:solidFill>
                <a:prstClr val="black"/>
              </a:solidFill>
              <a:latin typeface="Calibri"/>
            </a:endParaRPr>
          </a:p>
        </p:txBody>
      </p:sp>
    </p:spTree>
    <p:extLst>
      <p:ext uri="{BB962C8B-B14F-4D97-AF65-F5344CB8AC3E}">
        <p14:creationId xmlns:p14="http://schemas.microsoft.com/office/powerpoint/2010/main" val="409626115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The DAPA-CKD and EMPA-KIDNEY trials recruited 2906 patients with down to stage 4 CKD who had an</a:t>
            </a:r>
            <a:r>
              <a:rPr lang="en-US" baseline="0" dirty="0" smtClean="0"/>
              <a:t> </a:t>
            </a:r>
            <a:r>
              <a:rPr lang="en-US" dirty="0" err="1" smtClean="0"/>
              <a:t>eGFR</a:t>
            </a:r>
            <a:r>
              <a:rPr lang="en-US" baseline="0" dirty="0" smtClean="0"/>
              <a:t> of at least </a:t>
            </a:r>
            <a:r>
              <a:rPr lang="en-US" dirty="0" smtClean="0"/>
              <a:t>25 in the DAPA-CKD</a:t>
            </a:r>
            <a:r>
              <a:rPr lang="en-US" baseline="0" dirty="0" smtClean="0"/>
              <a:t> and at least </a:t>
            </a:r>
            <a:r>
              <a:rPr lang="en-US" dirty="0" smtClean="0"/>
              <a:t>20 ml/min in the EMPA-Kidney trial </a:t>
            </a:r>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r>
              <a:rPr lang="en-US" dirty="0" smtClean="0"/>
              <a:t>In both trials,</a:t>
            </a:r>
            <a:r>
              <a:rPr lang="en-US" baseline="0" dirty="0" smtClean="0"/>
              <a:t> </a:t>
            </a:r>
            <a:r>
              <a:rPr lang="en-US" dirty="0" smtClean="0"/>
              <a:t>SGLT2 inhibition reduced the risk of the primary</a:t>
            </a:r>
            <a:r>
              <a:rPr lang="en-US" baseline="0" dirty="0" smtClean="0"/>
              <a:t> </a:t>
            </a:r>
            <a:r>
              <a:rPr lang="en-US" dirty="0" smtClean="0"/>
              <a:t>kidney outcome by 27% with no evidence that the</a:t>
            </a:r>
          </a:p>
          <a:p>
            <a:pPr marL="0" indent="0">
              <a:buNone/>
            </a:pPr>
            <a:r>
              <a:rPr lang="en-US" dirty="0" smtClean="0"/>
              <a:t>magnitude of the effect estimate varied by baseline</a:t>
            </a:r>
          </a:p>
          <a:p>
            <a:pPr marL="0" indent="0">
              <a:buNone/>
            </a:pPr>
            <a:r>
              <a:rPr lang="en-US" dirty="0" smtClean="0"/>
              <a:t>GFR. Moreover, in the DAPA-CKD trial, </a:t>
            </a:r>
            <a:r>
              <a:rPr lang="en-US" dirty="0" err="1" smtClean="0"/>
              <a:t>dapagliflozin</a:t>
            </a:r>
            <a:endParaRPr lang="en-US" dirty="0" smtClean="0"/>
          </a:p>
          <a:p>
            <a:pPr marL="0" indent="0">
              <a:buNone/>
            </a:pPr>
            <a:r>
              <a:rPr lang="en-US" dirty="0" smtClean="0"/>
              <a:t>reduced the relative risks of heart failure or cardiovascular death or all-cause mortality, both secondary</a:t>
            </a:r>
          </a:p>
          <a:p>
            <a:pPr marL="0" indent="0">
              <a:buNone/>
            </a:pPr>
            <a:r>
              <a:rPr lang="en-US" dirty="0" smtClean="0"/>
              <a:t>outcomes, in participants with and without CKD</a:t>
            </a:r>
          </a:p>
          <a:p>
            <a:pPr marL="0" indent="0">
              <a:buNone/>
            </a:pPr>
            <a:r>
              <a:rPr lang="en-US" dirty="0" smtClean="0"/>
              <a:t>stage 4.1 In the EMPA-KIDNEY trial, 245 participants</a:t>
            </a:r>
          </a:p>
          <a:p>
            <a:pPr marL="0" indent="0">
              <a:buNone/>
            </a:pPr>
            <a:r>
              <a:rPr lang="en-US" dirty="0" smtClean="0"/>
              <a:t>had an </a:t>
            </a:r>
            <a:r>
              <a:rPr lang="en-US" dirty="0" err="1" smtClean="0"/>
              <a:t>eGFR</a:t>
            </a:r>
            <a:r>
              <a:rPr lang="en-US" dirty="0" smtClean="0"/>
              <a:t> below 20 ml/min per 1.73 m2 at randomization. Although this was a small subgroup, the</a:t>
            </a:r>
          </a:p>
          <a:p>
            <a:pPr marL="0" indent="0">
              <a:buNone/>
            </a:pPr>
            <a:r>
              <a:rPr lang="en-US" dirty="0" smtClean="0"/>
              <a:t>27% relative risk reduction in the incidence of the</a:t>
            </a:r>
          </a:p>
          <a:p>
            <a:pPr marL="0" indent="0">
              <a:buNone/>
            </a:pPr>
            <a:r>
              <a:rPr lang="en-US" dirty="0" smtClean="0"/>
              <a:t>primary kidney outcome was consistent with the</a:t>
            </a:r>
          </a:p>
          <a:p>
            <a:pPr marL="0" indent="0">
              <a:buNone/>
            </a:pPr>
            <a:r>
              <a:rPr lang="en-US" dirty="0" smtClean="0"/>
              <a:t>effect size in the overall population</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221</a:t>
            </a:fld>
            <a:endParaRPr lang="en-US"/>
          </a:p>
        </p:txBody>
      </p:sp>
    </p:spTree>
    <p:extLst>
      <p:ext uri="{BB962C8B-B14F-4D97-AF65-F5344CB8AC3E}">
        <p14:creationId xmlns:p14="http://schemas.microsoft.com/office/powerpoint/2010/main" val="383468524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A secondary analysis assessed the causes of death in DAPA-CKD patients, and assessed the effects of </a:t>
            </a:r>
            <a:r>
              <a:rPr lang="en-US" dirty="0" err="1" smtClean="0"/>
              <a:t>dapagliflozin</a:t>
            </a:r>
            <a:r>
              <a:rPr lang="en-US" dirty="0" smtClean="0"/>
              <a:t> on CV and non-CV causes of death in these patients </a:t>
            </a:r>
          </a:p>
          <a:p>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222</a:t>
            </a:fld>
            <a:endParaRPr lang="en-US"/>
          </a:p>
        </p:txBody>
      </p:sp>
    </p:spTree>
    <p:extLst>
      <p:ext uri="{BB962C8B-B14F-4D97-AF65-F5344CB8AC3E}">
        <p14:creationId xmlns:p14="http://schemas.microsoft.com/office/powerpoint/2010/main" val="120636420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dirty="0" smtClean="0"/>
              <a:t>So</a:t>
            </a:r>
            <a:r>
              <a:rPr lang="en-US" baseline="0" dirty="0" smtClean="0"/>
              <a:t> now we know that in the cardio-renal interaction v</a:t>
            </a:r>
            <a:r>
              <a:rPr lang="en-US" dirty="0" smtClean="0"/>
              <a:t>arious mediators from traditional and nontraditional factors</a:t>
            </a:r>
            <a:r>
              <a:rPr lang="en-US" baseline="0" dirty="0" smtClean="0"/>
              <a:t> play a major role </a:t>
            </a:r>
            <a:endParaRPr lang="en-US" dirty="0" smtClean="0"/>
          </a:p>
          <a:p>
            <a:pPr marL="0" indent="0">
              <a:buNone/>
            </a:pPr>
            <a:endParaRPr lang="en-US" dirty="0" smtClean="0"/>
          </a:p>
          <a:p>
            <a:pPr marL="0" indent="0">
              <a:buNone/>
            </a:pPr>
            <a:r>
              <a:rPr lang="en-US" dirty="0" smtClean="0"/>
              <a:t>in mechanisms</a:t>
            </a:r>
            <a:r>
              <a:rPr lang="en-US" baseline="0" dirty="0" smtClean="0"/>
              <a:t> </a:t>
            </a:r>
            <a:r>
              <a:rPr lang="en-US" dirty="0" smtClean="0"/>
              <a:t>that contribute to the progression of CVD and influence the prognosis of patients. </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223</a:t>
            </a:fld>
            <a:endParaRPr lang="en-US">
              <a:solidFill>
                <a:prstClr val="black"/>
              </a:solidFill>
              <a:latin typeface="Calibri"/>
            </a:endParaRPr>
          </a:p>
        </p:txBody>
      </p:sp>
    </p:spTree>
    <p:extLst>
      <p:ext uri="{BB962C8B-B14F-4D97-AF65-F5344CB8AC3E}">
        <p14:creationId xmlns:p14="http://schemas.microsoft.com/office/powerpoint/2010/main" val="319477812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As it has been shown in the DAPA HF trial,</a:t>
            </a:r>
            <a:r>
              <a:rPr lang="en-US" baseline="0" dirty="0" smtClean="0"/>
              <a:t> </a:t>
            </a:r>
            <a:r>
              <a:rPr lang="en-US" dirty="0" err="1" smtClean="0"/>
              <a:t>dapagliflozin</a:t>
            </a:r>
            <a:r>
              <a:rPr lang="en-US" dirty="0" smtClean="0"/>
              <a:t> reduces</a:t>
            </a:r>
            <a:r>
              <a:rPr lang="en-US" baseline="0" dirty="0" smtClean="0"/>
              <a:t> by 26% the relative risk of CV death or HF or hospitalization for HF and 18% decrease of CV death in patients with HF with reduced EF, </a:t>
            </a:r>
          </a:p>
          <a:p>
            <a:pPr marL="0" indent="0">
              <a:buNone/>
            </a:pPr>
            <a:endParaRPr lang="en-US" baseline="0" dirty="0" smtClean="0"/>
          </a:p>
          <a:p>
            <a:pPr marL="0" indent="0">
              <a:buNone/>
            </a:pPr>
            <a:r>
              <a:rPr lang="en-US" baseline="0" dirty="0" smtClean="0"/>
              <a:t>Whereas in the DELIVER study in patients with preserved EF there was 18% of worsening HF or CV death</a:t>
            </a:r>
            <a:endParaRPr lang="en-US" dirty="0" smtClean="0"/>
          </a:p>
          <a:p>
            <a:pPr marL="0" indent="0">
              <a:buNone/>
            </a:pPr>
            <a:endParaRPr lang="en-US" dirty="0" smtClean="0"/>
          </a:p>
          <a:p>
            <a:pPr marL="0" indent="0">
              <a:buNone/>
            </a:pPr>
            <a:endParaRPr lang="en-US" dirty="0" smtClean="0"/>
          </a:p>
          <a:p>
            <a:pPr marL="0" indent="0">
              <a:buNone/>
            </a:pPr>
            <a:r>
              <a:rPr lang="en-US" dirty="0" smtClean="0"/>
              <a:t>There is</a:t>
            </a:r>
            <a:r>
              <a:rPr lang="en-US" baseline="0" dirty="0" smtClean="0"/>
              <a:t> a suggestion that not only the increasing sodium excretion </a:t>
            </a:r>
          </a:p>
          <a:p>
            <a:pPr marL="0" indent="0">
              <a:buNone/>
            </a:pPr>
            <a:endParaRPr lang="en-US" baseline="0" dirty="0" smtClean="0"/>
          </a:p>
          <a:p>
            <a:pPr marL="0" indent="0">
              <a:buNone/>
            </a:pPr>
            <a:r>
              <a:rPr lang="en-US" baseline="0" dirty="0" smtClean="0"/>
              <a:t>but also reduction in interstitial volume lead to increased diastolic function </a:t>
            </a:r>
          </a:p>
          <a:p>
            <a:pPr marL="0" indent="0">
              <a:buNone/>
            </a:pPr>
            <a:endParaRPr lang="en-US" baseline="0" dirty="0" smtClean="0"/>
          </a:p>
          <a:p>
            <a:pPr marL="0" indent="0">
              <a:buNone/>
            </a:pPr>
            <a:r>
              <a:rPr lang="en-US" baseline="0" dirty="0" smtClean="0"/>
              <a:t>while mid term and long term benefits may lead to an improvement in cardiac </a:t>
            </a:r>
            <a:r>
              <a:rPr lang="en-US" baseline="0" dirty="0" err="1" smtClean="0"/>
              <a:t>remodelling</a:t>
            </a:r>
            <a:r>
              <a:rPr lang="en-US" baseline="0" dirty="0" smtClean="0"/>
              <a:t> and cardiac metabolism as well as cardiac function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224</a:t>
            </a:fld>
            <a:endParaRPr lang="en-US">
              <a:solidFill>
                <a:prstClr val="black"/>
              </a:solidFill>
              <a:latin typeface="Calibri"/>
            </a:endParaRPr>
          </a:p>
        </p:txBody>
      </p:sp>
    </p:spTree>
    <p:extLst>
      <p:ext uri="{BB962C8B-B14F-4D97-AF65-F5344CB8AC3E}">
        <p14:creationId xmlns:p14="http://schemas.microsoft.com/office/powerpoint/2010/main" val="5329462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dirty="0" smtClean="0"/>
              <a:t>These</a:t>
            </a:r>
            <a:r>
              <a:rPr lang="en-US" baseline="0" dirty="0" smtClean="0"/>
              <a:t> are my disclosures </a:t>
            </a:r>
            <a:endParaRPr lang="en-US" dirty="0"/>
          </a:p>
        </p:txBody>
      </p:sp>
      <p:sp>
        <p:nvSpPr>
          <p:cNvPr id="4" name="Slide Number Placeholder 3"/>
          <p:cNvSpPr>
            <a:spLocks noGrp="1"/>
          </p:cNvSpPr>
          <p:nvPr>
            <p:ph type="sldNum" sz="quarter" idx="10"/>
          </p:nvPr>
        </p:nvSpPr>
        <p:spPr/>
        <p:txBody>
          <a:bodyPr/>
          <a:lstStyle/>
          <a:p>
            <a:fld id="{DA469F39-6032-4429-A508-E3ECA0D35D15}" type="slidenum">
              <a:rPr lang="en-US" smtClean="0">
                <a:solidFill>
                  <a:prstClr val="black"/>
                </a:solidFill>
                <a:latin typeface="Calibri"/>
              </a:rPr>
              <a:pPr/>
              <a:t>1</a:t>
            </a:fld>
            <a:endParaRPr lang="en-US">
              <a:solidFill>
                <a:prstClr val="black"/>
              </a:solidFill>
              <a:latin typeface="Calibri"/>
            </a:endParaRPr>
          </a:p>
        </p:txBody>
      </p:sp>
    </p:spTree>
    <p:extLst>
      <p:ext uri="{BB962C8B-B14F-4D97-AF65-F5344CB8AC3E}">
        <p14:creationId xmlns:p14="http://schemas.microsoft.com/office/powerpoint/2010/main" val="53264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b="0" kern="1200" dirty="0" smtClean="0">
                <a:solidFill>
                  <a:schemeClr val="tx1"/>
                </a:solidFill>
                <a:effectLst/>
                <a:latin typeface="+mn-lt"/>
                <a:ea typeface="+mn-ea"/>
                <a:cs typeface="+mn-cs"/>
              </a:rPr>
              <a:t>The </a:t>
            </a:r>
            <a:r>
              <a:rPr lang="en-US" sz="1000" b="0" kern="1200" dirty="0">
                <a:solidFill>
                  <a:schemeClr val="tx1"/>
                </a:solidFill>
                <a:effectLst/>
                <a:latin typeface="+mn-lt"/>
                <a:ea typeface="+mn-ea"/>
                <a:cs typeface="+mn-cs"/>
              </a:rPr>
              <a:t>effect of dapagliflozin on the primary outcome was </a:t>
            </a:r>
            <a:r>
              <a:rPr lang="en-US" sz="1000" b="0" kern="1200" dirty="0" smtClean="0">
                <a:solidFill>
                  <a:schemeClr val="tx1"/>
                </a:solidFill>
                <a:effectLst/>
                <a:latin typeface="+mn-lt"/>
                <a:ea typeface="+mn-ea"/>
                <a:cs typeface="+mn-cs"/>
              </a:rPr>
              <a:t>consistent </a:t>
            </a:r>
            <a:r>
              <a:rPr lang="en-US" sz="1000" b="0" kern="1200" dirty="0">
                <a:solidFill>
                  <a:schemeClr val="tx1"/>
                </a:solidFill>
                <a:effectLst/>
                <a:latin typeface="+mn-lt"/>
                <a:ea typeface="+mn-ea"/>
                <a:cs typeface="+mn-cs"/>
              </a:rPr>
              <a:t>across </a:t>
            </a:r>
            <a:r>
              <a:rPr lang="en-US" sz="1000" b="0" kern="1200" dirty="0" smtClean="0">
                <a:solidFill>
                  <a:schemeClr val="tx1"/>
                </a:solidFill>
                <a:effectLst/>
                <a:latin typeface="+mn-lt"/>
                <a:ea typeface="+mn-ea"/>
                <a:cs typeface="+mn-cs"/>
              </a:rPr>
              <a:t>subgroups</a:t>
            </a:r>
            <a:r>
              <a:rPr lang="en-US" sz="1000" b="0" kern="1200" dirty="0">
                <a:solidFill>
                  <a:schemeClr val="tx1"/>
                </a:solidFill>
                <a:effectLst/>
                <a:latin typeface="+mn-lt"/>
                <a:ea typeface="+mn-ea"/>
                <a:cs typeface="+mn-cs"/>
              </a:rPr>
              <a:t>, </a:t>
            </a:r>
            <a:endParaRPr lang="en-US" sz="1000" b="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sz="1000" b="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b="0" kern="1200" dirty="0" smtClean="0">
                <a:solidFill>
                  <a:schemeClr val="tx1"/>
                </a:solidFill>
                <a:effectLst/>
                <a:latin typeface="+mn-lt"/>
                <a:ea typeface="+mn-ea"/>
                <a:cs typeface="+mn-cs"/>
              </a:rPr>
              <a:t>including </a:t>
            </a:r>
            <a:r>
              <a:rPr lang="en-US" sz="1000" b="0" kern="1200" dirty="0">
                <a:solidFill>
                  <a:schemeClr val="tx1"/>
                </a:solidFill>
                <a:effectLst/>
                <a:latin typeface="+mn-lt"/>
                <a:ea typeface="+mn-ea"/>
                <a:cs typeface="+mn-cs"/>
              </a:rPr>
              <a:t>patients with or without T2D, </a:t>
            </a:r>
            <a:endParaRPr lang="en-US" sz="1000" b="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sz="1000" b="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b="0" kern="1200" dirty="0" smtClean="0">
                <a:solidFill>
                  <a:schemeClr val="tx1"/>
                </a:solidFill>
                <a:effectLst/>
                <a:latin typeface="+mn-lt"/>
                <a:ea typeface="+mn-ea"/>
                <a:cs typeface="+mn-cs"/>
              </a:rPr>
              <a:t>those </a:t>
            </a:r>
            <a:r>
              <a:rPr lang="en-US" sz="1000" b="0" kern="1200" dirty="0">
                <a:solidFill>
                  <a:schemeClr val="tx1"/>
                </a:solidFill>
                <a:effectLst/>
                <a:latin typeface="+mn-lt"/>
                <a:ea typeface="+mn-ea"/>
                <a:cs typeface="+mn-cs"/>
              </a:rPr>
              <a:t>with UACR ≤1000 or &gt;1000 </a:t>
            </a:r>
            <a:r>
              <a:rPr lang="en-US" sz="1000" b="0" kern="1200" dirty="0" smtClean="0">
                <a:solidFill>
                  <a:schemeClr val="tx1"/>
                </a:solidFill>
                <a:effectLst/>
                <a:latin typeface="+mn-lt"/>
                <a:ea typeface="+mn-ea"/>
                <a:cs typeface="+mn-cs"/>
              </a:rPr>
              <a:t>mg/g</a:t>
            </a:r>
            <a:endParaRPr lang="en-US" sz="1000" b="0" kern="1200" baseline="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sz="1000" b="0" kern="1200" baseline="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b="0" kern="1200" baseline="0" dirty="0" smtClean="0">
                <a:solidFill>
                  <a:schemeClr val="tx1"/>
                </a:solidFill>
                <a:effectLst/>
                <a:latin typeface="+mn-lt"/>
                <a:ea typeface="+mn-ea"/>
                <a:cs typeface="+mn-cs"/>
              </a:rPr>
              <a:t>or </a:t>
            </a:r>
            <a:r>
              <a:rPr lang="en-US" sz="1000" b="0" kern="1200" dirty="0" smtClean="0">
                <a:solidFill>
                  <a:schemeClr val="tx1"/>
                </a:solidFill>
                <a:effectLst/>
                <a:latin typeface="+mn-lt"/>
                <a:ea typeface="+mn-ea"/>
                <a:cs typeface="+mn-cs"/>
              </a:rPr>
              <a:t>those with </a:t>
            </a:r>
            <a:r>
              <a:rPr lang="en-US" sz="1000" b="0" kern="1200" dirty="0" err="1" smtClean="0">
                <a:solidFill>
                  <a:schemeClr val="tx1"/>
                </a:solidFill>
                <a:effectLst/>
                <a:latin typeface="+mn-lt"/>
                <a:ea typeface="+mn-ea"/>
                <a:cs typeface="+mn-cs"/>
              </a:rPr>
              <a:t>eGFR</a:t>
            </a:r>
            <a:r>
              <a:rPr lang="en-US" sz="1000" b="0" kern="1200" dirty="0" smtClean="0">
                <a:solidFill>
                  <a:schemeClr val="tx1"/>
                </a:solidFill>
                <a:effectLst/>
                <a:latin typeface="+mn-lt"/>
                <a:ea typeface="+mn-ea"/>
                <a:cs typeface="+mn-cs"/>
              </a:rPr>
              <a:t> &lt;45 or ≥45 mL/min/1.73m</a:t>
            </a:r>
            <a:r>
              <a:rPr lang="en-US" sz="1000" b="0" kern="1200" baseline="30000" dirty="0" smtClean="0">
                <a:solidFill>
                  <a:schemeClr val="tx1"/>
                </a:solidFill>
                <a:effectLst/>
                <a:latin typeface="+mn-lt"/>
                <a:ea typeface="+mn-ea"/>
                <a:cs typeface="+mn-cs"/>
              </a:rPr>
              <a:t>2</a:t>
            </a:r>
            <a:r>
              <a:rPr lang="en-US" sz="1000" b="0" kern="1200" dirty="0" smtClean="0">
                <a:solidFill>
                  <a:schemeClr val="tx1"/>
                </a:solidFill>
                <a:effectLst/>
                <a:latin typeface="+mn-lt"/>
                <a:ea typeface="+mn-ea"/>
                <a:cs typeface="+mn-cs"/>
              </a:rPr>
              <a:t>, </a:t>
            </a:r>
            <a:endParaRPr lang="en-US" sz="1000" b="0" kern="1200" dirty="0">
              <a:solidFill>
                <a:schemeClr val="tx1"/>
              </a:solidFill>
              <a:latin typeface="+mn-lt"/>
              <a:ea typeface="+mn-ea"/>
              <a:cs typeface="+mn-cs"/>
            </a:endParaRPr>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2422555701"/>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FCD1CA7E-3F46-4AB0-9D19-457CEEF6CC65}" type="slidenum">
              <a:rPr lang="en-GB" smtClean="0">
                <a:solidFill>
                  <a:prstClr val="black"/>
                </a:solidFill>
                <a:latin typeface="Calibri"/>
              </a:rPr>
              <a:pPr/>
              <a:t>225</a:t>
            </a:fld>
            <a:endParaRPr lang="en-GB">
              <a:solidFill>
                <a:prstClr val="black"/>
              </a:solidFill>
              <a:latin typeface="Calibri"/>
            </a:endParaRPr>
          </a:p>
        </p:txBody>
      </p:sp>
    </p:spTree>
    <p:extLst>
      <p:ext uri="{BB962C8B-B14F-4D97-AF65-F5344CB8AC3E}">
        <p14:creationId xmlns:p14="http://schemas.microsoft.com/office/powerpoint/2010/main" val="39260027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FCD1CA7E-3F46-4AB0-9D19-457CEEF6CC65}" type="slidenum">
              <a:rPr lang="en-GB" smtClean="0">
                <a:solidFill>
                  <a:prstClr val="black"/>
                </a:solidFill>
                <a:latin typeface="Calibri"/>
              </a:rPr>
              <a:pPr/>
              <a:t>226</a:t>
            </a:fld>
            <a:endParaRPr lang="en-GB">
              <a:solidFill>
                <a:prstClr val="black"/>
              </a:solidFill>
              <a:latin typeface="Calibri"/>
            </a:endParaRPr>
          </a:p>
        </p:txBody>
      </p:sp>
    </p:spTree>
    <p:extLst>
      <p:ext uri="{BB962C8B-B14F-4D97-AF65-F5344CB8AC3E}">
        <p14:creationId xmlns:p14="http://schemas.microsoft.com/office/powerpoint/2010/main" val="334859064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FCD1CA7E-3F46-4AB0-9D19-457CEEF6CC65}" type="slidenum">
              <a:rPr lang="en-GB" smtClean="0">
                <a:solidFill>
                  <a:prstClr val="black"/>
                </a:solidFill>
                <a:latin typeface="Calibri"/>
              </a:rPr>
              <a:pPr/>
              <a:t>227</a:t>
            </a:fld>
            <a:endParaRPr lang="en-GB">
              <a:solidFill>
                <a:prstClr val="black"/>
              </a:solidFill>
              <a:latin typeface="Calibri"/>
            </a:endParaRPr>
          </a:p>
        </p:txBody>
      </p:sp>
    </p:spTree>
    <p:extLst>
      <p:ext uri="{BB962C8B-B14F-4D97-AF65-F5344CB8AC3E}">
        <p14:creationId xmlns:p14="http://schemas.microsoft.com/office/powerpoint/2010/main" val="458919764"/>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FCD1CA7E-3F46-4AB0-9D19-457CEEF6CC65}" type="slidenum">
              <a:rPr lang="en-GB" smtClean="0">
                <a:solidFill>
                  <a:prstClr val="black"/>
                </a:solidFill>
                <a:latin typeface="Calibri"/>
              </a:rPr>
              <a:pPr/>
              <a:t>228</a:t>
            </a:fld>
            <a:endParaRPr lang="en-GB">
              <a:solidFill>
                <a:prstClr val="black"/>
              </a:solidFill>
              <a:latin typeface="Calibri"/>
            </a:endParaRPr>
          </a:p>
        </p:txBody>
      </p:sp>
    </p:spTree>
    <p:extLst>
      <p:ext uri="{BB962C8B-B14F-4D97-AF65-F5344CB8AC3E}">
        <p14:creationId xmlns:p14="http://schemas.microsoft.com/office/powerpoint/2010/main" val="135272205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FCD1CA7E-3F46-4AB0-9D19-457CEEF6CC65}" type="slidenum">
              <a:rPr lang="en-GB" smtClean="0">
                <a:solidFill>
                  <a:prstClr val="black"/>
                </a:solidFill>
                <a:latin typeface="Calibri"/>
              </a:rPr>
              <a:pPr/>
              <a:t>229</a:t>
            </a:fld>
            <a:endParaRPr lang="en-GB">
              <a:solidFill>
                <a:prstClr val="black"/>
              </a:solidFill>
              <a:latin typeface="Calibri"/>
            </a:endParaRPr>
          </a:p>
        </p:txBody>
      </p:sp>
    </p:spTree>
    <p:extLst>
      <p:ext uri="{BB962C8B-B14F-4D97-AF65-F5344CB8AC3E}">
        <p14:creationId xmlns:p14="http://schemas.microsoft.com/office/powerpoint/2010/main" val="34227367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dirty="0" smtClean="0"/>
              <a:t>As far as the</a:t>
            </a:r>
            <a:r>
              <a:rPr lang="en-US" sz="1000" baseline="0" dirty="0" smtClean="0"/>
              <a:t> secondary outcome and all cause mortality, </a:t>
            </a:r>
          </a:p>
          <a:p>
            <a:pPr marL="0" indent="0">
              <a:buNone/>
            </a:pPr>
            <a:endParaRPr lang="en-US" sz="1000" baseline="0" dirty="0" smtClean="0"/>
          </a:p>
          <a:p>
            <a:pPr marL="0" indent="0">
              <a:buNone/>
            </a:pPr>
            <a:r>
              <a:rPr lang="en-US" sz="1000" dirty="0" smtClean="0"/>
              <a:t>4.7% of</a:t>
            </a:r>
            <a:r>
              <a:rPr lang="en-US" sz="1000" baseline="0" dirty="0" smtClean="0"/>
              <a:t> </a:t>
            </a:r>
            <a:r>
              <a:rPr lang="en-US" sz="1000" dirty="0" smtClean="0"/>
              <a:t> participants died from any cause</a:t>
            </a:r>
            <a:r>
              <a:rPr lang="en-US" sz="1000" baseline="0" dirty="0" smtClean="0"/>
              <a:t> </a:t>
            </a:r>
            <a:r>
              <a:rPr lang="en-US" sz="1000" dirty="0" smtClean="0"/>
              <a:t>in the </a:t>
            </a:r>
            <a:r>
              <a:rPr lang="en-US" sz="1000" dirty="0" err="1" smtClean="0"/>
              <a:t>dapagliflozin</a:t>
            </a:r>
            <a:r>
              <a:rPr lang="en-US" sz="1000" dirty="0" smtClean="0"/>
              <a:t> group </a:t>
            </a:r>
          </a:p>
          <a:p>
            <a:pPr marL="0" indent="0">
              <a:buNone/>
            </a:pPr>
            <a:endParaRPr lang="en-US" sz="1000" dirty="0" smtClean="0"/>
          </a:p>
          <a:p>
            <a:pPr marL="0" indent="0">
              <a:buNone/>
            </a:pPr>
            <a:r>
              <a:rPr lang="en-US" sz="1000" dirty="0" smtClean="0"/>
              <a:t>And 6.8% in the placebo group giving</a:t>
            </a:r>
            <a:r>
              <a:rPr lang="en-US" sz="1000" baseline="0" dirty="0" smtClean="0"/>
              <a:t> a </a:t>
            </a:r>
            <a:r>
              <a:rPr lang="en-US" sz="1000" dirty="0" smtClean="0"/>
              <a:t>hazard</a:t>
            </a:r>
            <a:r>
              <a:rPr lang="en-US" sz="1000" baseline="0" dirty="0" smtClean="0"/>
              <a:t> </a:t>
            </a:r>
            <a:r>
              <a:rPr lang="en-US" sz="1000" dirty="0" smtClean="0"/>
              <a:t>ratio HR 0.69</a:t>
            </a:r>
          </a:p>
          <a:p>
            <a:pPr marL="0" indent="0">
              <a:buNone/>
            </a:pPr>
            <a:endParaRPr lang="en-US" sz="1000" dirty="0" smtClean="0"/>
          </a:p>
          <a:p>
            <a:pPr marL="0" indent="0">
              <a:buNone/>
            </a:pPr>
            <a:r>
              <a:rPr lang="en-US" sz="1000" dirty="0" smtClean="0"/>
              <a:t>and a significant reduction of relative</a:t>
            </a:r>
            <a:r>
              <a:rPr lang="en-US" sz="1000" baseline="0" dirty="0" smtClean="0"/>
              <a:t> risk of all cause 31% was observed with </a:t>
            </a:r>
            <a:r>
              <a:rPr lang="en-US" sz="1000" baseline="0" dirty="0" err="1" smtClean="0"/>
              <a:t>dapagliflozin</a:t>
            </a:r>
            <a:r>
              <a:rPr lang="en-US" sz="1000" baseline="0" dirty="0" smtClean="0"/>
              <a:t> when compared to placebo </a:t>
            </a:r>
            <a:endParaRPr lang="en-US" sz="1000" dirty="0" smtClean="0"/>
          </a:p>
          <a:p>
            <a:pPr marL="0" indent="0">
              <a:buNone/>
            </a:pPr>
            <a:endParaRPr lang="en-US" sz="1000" dirty="0" smtClean="0"/>
          </a:p>
          <a:p>
            <a:pPr marL="0" indent="0">
              <a:buNone/>
            </a:pPr>
            <a:endParaRPr lang="en-US" sz="1000" dirty="0" smtClean="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20</a:t>
            </a:fld>
            <a:endParaRPr lang="en-US">
              <a:solidFill>
                <a:prstClr val="black"/>
              </a:solidFill>
              <a:latin typeface="Calibri"/>
            </a:endParaRPr>
          </a:p>
        </p:txBody>
      </p:sp>
      <p:sp>
        <p:nvSpPr>
          <p:cNvPr id="5" name="TextBox 4">
            <a:extLst>
              <a:ext uri="{FF2B5EF4-FFF2-40B4-BE49-F238E27FC236}">
                <a16:creationId xmlns="" xmlns:a16="http://schemas.microsoft.com/office/drawing/2014/main" id="{AD88F90C-8D09-4CE3-A98A-03D31C6C1C70}"/>
              </a:ext>
            </a:extLst>
          </p:cNvPr>
          <p:cNvSpPr txBox="1"/>
          <p:nvPr/>
        </p:nvSpPr>
        <p:spPr>
          <a:xfrm>
            <a:off x="3711324" y="7680"/>
            <a:ext cx="2892676" cy="215444"/>
          </a:xfrm>
          <a:prstGeom prst="rect">
            <a:avLst/>
          </a:prstGeom>
          <a:noFill/>
          <a:ln>
            <a:solidFill>
              <a:srgbClr val="FF0000"/>
            </a:solidFill>
          </a:ln>
        </p:spPr>
        <p:txBody>
          <a:bodyPr wrap="square" rtlCol="0">
            <a:spAutoFit/>
          </a:bodyPr>
          <a:lstStyle/>
          <a:p>
            <a:r>
              <a:rPr lang="en-US" sz="800">
                <a:solidFill>
                  <a:srgbClr val="FF0000"/>
                </a:solidFill>
                <a:latin typeface="Calibri"/>
              </a:rPr>
              <a:t>ARR calculated from event rates:6.8% – 4.7% = 2.1%</a:t>
            </a:r>
          </a:p>
        </p:txBody>
      </p:sp>
      <p:sp>
        <p:nvSpPr>
          <p:cNvPr id="6" name="TextBox 5">
            <a:extLst>
              <a:ext uri="{FF2B5EF4-FFF2-40B4-BE49-F238E27FC236}">
                <a16:creationId xmlns="" xmlns:a16="http://schemas.microsoft.com/office/drawing/2014/main" id="{9E41E1B4-3B37-4DE3-B4DA-247E8E63DE76}"/>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latin typeface="Calibri"/>
              </a:rPr>
              <a:t>Event rates: DAPA: 101/2152 = 4.7%; PBO: 146/2152 = 6.8%</a:t>
            </a:r>
          </a:p>
        </p:txBody>
      </p:sp>
    </p:spTree>
    <p:extLst>
      <p:ext uri="{BB962C8B-B14F-4D97-AF65-F5344CB8AC3E}">
        <p14:creationId xmlns:p14="http://schemas.microsoft.com/office/powerpoint/2010/main" val="32499603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During follow-up,</a:t>
            </a:r>
            <a:r>
              <a:rPr lang="en-US" baseline="0" dirty="0" smtClean="0"/>
              <a:t> </a:t>
            </a:r>
            <a:r>
              <a:rPr lang="en-US" dirty="0" smtClean="0"/>
              <a:t>5.7% participants died, </a:t>
            </a:r>
          </a:p>
          <a:p>
            <a:pPr marL="0" indent="0">
              <a:buNone/>
            </a:pPr>
            <a:endParaRPr lang="en-US" dirty="0" smtClean="0"/>
          </a:p>
          <a:p>
            <a:pPr marL="0" indent="0">
              <a:buNone/>
            </a:pPr>
            <a:r>
              <a:rPr lang="en-US" dirty="0" smtClean="0"/>
              <a:t>of whom 36.8%</a:t>
            </a:r>
            <a:r>
              <a:rPr lang="en-US" baseline="0" dirty="0" smtClean="0"/>
              <a:t> </a:t>
            </a:r>
            <a:r>
              <a:rPr lang="en-US" dirty="0" smtClean="0"/>
              <a:t>died due to cardiovascular causes</a:t>
            </a:r>
            <a:r>
              <a:rPr lang="en-US" baseline="0" dirty="0" smtClean="0"/>
              <a:t> </a:t>
            </a:r>
          </a:p>
          <a:p>
            <a:pPr marL="0" indent="0">
              <a:buNone/>
            </a:pPr>
            <a:endParaRPr lang="en-US" baseline="0" dirty="0" smtClean="0"/>
          </a:p>
          <a:p>
            <a:pPr marL="0" indent="0">
              <a:buNone/>
            </a:pPr>
            <a:r>
              <a:rPr lang="en-US" dirty="0" smtClean="0"/>
              <a:t>41.3% due to </a:t>
            </a:r>
            <a:r>
              <a:rPr lang="en-US" dirty="0" err="1" smtClean="0"/>
              <a:t>noncardiovascular</a:t>
            </a:r>
            <a:r>
              <a:rPr lang="en-US" baseline="0" dirty="0" smtClean="0"/>
              <a:t> </a:t>
            </a:r>
            <a:r>
              <a:rPr lang="en-US" dirty="0" smtClean="0"/>
              <a:t>causes </a:t>
            </a:r>
          </a:p>
          <a:p>
            <a:pPr marL="0" indent="0">
              <a:buNone/>
            </a:pPr>
            <a:endParaRPr lang="en-US" dirty="0" smtClean="0"/>
          </a:p>
          <a:p>
            <a:pPr marL="0" indent="0">
              <a:buNone/>
            </a:pPr>
            <a:r>
              <a:rPr lang="en-US" dirty="0" smtClean="0"/>
              <a:t>while in 21.9% patients the cause of death</a:t>
            </a:r>
            <a:r>
              <a:rPr lang="en-US" baseline="0" dirty="0" smtClean="0"/>
              <a:t> </a:t>
            </a:r>
            <a:r>
              <a:rPr lang="en-US" dirty="0" smtClean="0"/>
              <a:t>was undetermined </a:t>
            </a:r>
          </a:p>
          <a:p>
            <a:pPr marL="0" indent="0">
              <a:buNone/>
            </a:pPr>
            <a:endParaRPr lang="en-US" dirty="0" smtClean="0"/>
          </a:p>
          <a:p>
            <a:pPr marL="0" indent="0">
              <a:buNone/>
            </a:pPr>
            <a:endParaRPr lang="en-US" dirty="0" smtClean="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21</a:t>
            </a:fld>
            <a:endParaRPr lang="en-US">
              <a:solidFill>
                <a:prstClr val="black"/>
              </a:solidFill>
              <a:latin typeface="Calibri"/>
            </a:endParaRPr>
          </a:p>
        </p:txBody>
      </p:sp>
    </p:spTree>
    <p:extLst>
      <p:ext uri="{BB962C8B-B14F-4D97-AF65-F5344CB8AC3E}">
        <p14:creationId xmlns:p14="http://schemas.microsoft.com/office/powerpoint/2010/main" val="19685654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baseline="0" dirty="0" smtClean="0"/>
              <a:t>The most </a:t>
            </a:r>
          </a:p>
          <a:p>
            <a:pPr marL="0" indent="0">
              <a:buNone/>
            </a:pPr>
            <a:endParaRPr lang="en-US" b="0" baseline="0" dirty="0" smtClean="0"/>
          </a:p>
          <a:p>
            <a:pPr marL="0" indent="0">
              <a:buNone/>
            </a:pPr>
            <a:r>
              <a:rPr lang="en-US" b="0" baseline="0" dirty="0" smtClean="0"/>
              <a:t>The most frequent causes of non CV deaths both in the diabetic and in the non diabetic population were infections and malignancies </a:t>
            </a:r>
          </a:p>
          <a:p>
            <a:pPr marL="0" indent="0">
              <a:buNone/>
            </a:pPr>
            <a:endParaRPr lang="en-US" b="0" baseline="0" dirty="0" smtClean="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22</a:t>
            </a:fld>
            <a:endParaRPr lang="en-US">
              <a:solidFill>
                <a:prstClr val="black"/>
              </a:solidFill>
              <a:latin typeface="Calibri"/>
            </a:endParaRPr>
          </a:p>
        </p:txBody>
      </p:sp>
    </p:spTree>
    <p:extLst>
      <p:ext uri="{BB962C8B-B14F-4D97-AF65-F5344CB8AC3E}">
        <p14:creationId xmlns:p14="http://schemas.microsoft.com/office/powerpoint/2010/main" val="16905951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During follow-up, dialysis was initiated in 167 participants, of whom</a:t>
            </a:r>
          </a:p>
          <a:p>
            <a:pPr marL="0" indent="0">
              <a:buNone/>
            </a:pPr>
            <a:endParaRPr lang="en-US" dirty="0" smtClean="0"/>
          </a:p>
          <a:p>
            <a:pPr marL="0" indent="0">
              <a:buNone/>
            </a:pPr>
            <a:r>
              <a:rPr lang="en-US" dirty="0" smtClean="0"/>
              <a:t>37 participants died</a:t>
            </a:r>
          </a:p>
          <a:p>
            <a:pPr marL="0" indent="0">
              <a:buNone/>
            </a:pPr>
            <a:endParaRPr lang="en-US" dirty="0" smtClean="0"/>
          </a:p>
          <a:p>
            <a:pPr marL="0" indent="0">
              <a:buNone/>
            </a:pPr>
            <a:r>
              <a:rPr lang="en-US" dirty="0" smtClean="0"/>
              <a:t>12 in the </a:t>
            </a:r>
            <a:r>
              <a:rPr lang="en-US" dirty="0" err="1" smtClean="0"/>
              <a:t>dapagliflozin</a:t>
            </a:r>
            <a:r>
              <a:rPr lang="en-US" dirty="0" smtClean="0"/>
              <a:t> group and 25 in the placebo group</a:t>
            </a:r>
          </a:p>
          <a:p>
            <a:pPr marL="0" indent="0">
              <a:buNone/>
            </a:pPr>
            <a:endParaRPr lang="en-US" dirty="0" smtClean="0"/>
          </a:p>
          <a:p>
            <a:pPr marL="0" indent="0">
              <a:buNone/>
            </a:pPr>
            <a:r>
              <a:rPr lang="en-US" dirty="0" smtClean="0"/>
              <a:t>Deaths were recorded in 210 participants who didn’t reach dialysis 89 in the </a:t>
            </a:r>
            <a:r>
              <a:rPr lang="en-US" dirty="0" err="1" smtClean="0"/>
              <a:t>dapa</a:t>
            </a:r>
            <a:r>
              <a:rPr lang="en-US" dirty="0" smtClean="0"/>
              <a:t> group and 121 in</a:t>
            </a:r>
            <a:r>
              <a:rPr lang="en-US" baseline="0" dirty="0" smtClean="0"/>
              <a:t> the placebo group </a:t>
            </a:r>
            <a:endParaRPr lang="en-US" dirty="0" smtClean="0"/>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23</a:t>
            </a:fld>
            <a:endParaRPr lang="en-US">
              <a:solidFill>
                <a:prstClr val="black"/>
              </a:solidFill>
              <a:latin typeface="Calibri"/>
            </a:endParaRPr>
          </a:p>
        </p:txBody>
      </p:sp>
    </p:spTree>
    <p:extLst>
      <p:ext uri="{BB962C8B-B14F-4D97-AF65-F5344CB8AC3E}">
        <p14:creationId xmlns:p14="http://schemas.microsoft.com/office/powerpoint/2010/main" val="23708524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err="1" smtClean="0"/>
              <a:t>Dapagliflozin</a:t>
            </a:r>
            <a:r>
              <a:rPr lang="en-US" dirty="0" smtClean="0"/>
              <a:t> significantly prolonged survival in patients with CKD with and without Type 2 diabetes. </a:t>
            </a:r>
          </a:p>
          <a:p>
            <a:pPr marL="0" indent="0">
              <a:buNone/>
            </a:pPr>
            <a:endParaRPr lang="en-US" dirty="0" smtClean="0"/>
          </a:p>
          <a:p>
            <a:pPr marL="0" indent="0">
              <a:buNone/>
            </a:pPr>
            <a:r>
              <a:rPr lang="en-US" dirty="0" smtClean="0"/>
              <a:t>and</a:t>
            </a:r>
            <a:r>
              <a:rPr lang="en-US" baseline="0" dirty="0" smtClean="0"/>
              <a:t> </a:t>
            </a:r>
            <a:r>
              <a:rPr lang="en-US" dirty="0" smtClean="0"/>
              <a:t>survival benefit was</a:t>
            </a:r>
            <a:r>
              <a:rPr lang="en-US" baseline="0" dirty="0" smtClean="0"/>
              <a:t> </a:t>
            </a:r>
            <a:r>
              <a:rPr lang="en-US" dirty="0" smtClean="0"/>
              <a:t>consistent across a range of patient subgroups </a:t>
            </a:r>
          </a:p>
          <a:p>
            <a:pPr marL="0" indent="0">
              <a:buNone/>
            </a:pPr>
            <a:endParaRPr lang="en-US" dirty="0" smtClean="0"/>
          </a:p>
          <a:p>
            <a:pPr marL="0" indent="0">
              <a:buNone/>
            </a:pPr>
            <a:r>
              <a:rPr lang="en-US" dirty="0" smtClean="0"/>
              <a:t>and was mainly driven by reductions in non-cardiovascular causes of death which accounted for 41% of all deaths. </a:t>
            </a: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24</a:t>
            </a:fld>
            <a:endParaRPr lang="en-US">
              <a:solidFill>
                <a:prstClr val="black"/>
              </a:solidFill>
              <a:latin typeface="Calibri"/>
            </a:endParaRPr>
          </a:p>
        </p:txBody>
      </p:sp>
    </p:spTree>
    <p:extLst>
      <p:ext uri="{BB962C8B-B14F-4D97-AF65-F5344CB8AC3E}">
        <p14:creationId xmlns:p14="http://schemas.microsoft.com/office/powerpoint/2010/main" val="27621892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0" dirty="0" smtClean="0"/>
              <a:t>And</a:t>
            </a:r>
            <a:r>
              <a:rPr lang="en-US" b="0" baseline="0" dirty="0" smtClean="0"/>
              <a:t> the</a:t>
            </a:r>
            <a:r>
              <a:rPr lang="en-US" b="0" dirty="0" smtClean="0"/>
              <a:t> effect of </a:t>
            </a:r>
            <a:r>
              <a:rPr lang="en-US" b="0" dirty="0" err="1" smtClean="0"/>
              <a:t>dapagliflozin</a:t>
            </a:r>
            <a:r>
              <a:rPr lang="en-US" b="0" dirty="0" smtClean="0"/>
              <a:t> on mortality was consistent across </a:t>
            </a:r>
            <a:r>
              <a:rPr lang="en-US" b="0" dirty="0" err="1" smtClean="0"/>
              <a:t>prespecified</a:t>
            </a:r>
            <a:r>
              <a:rPr lang="en-US" b="0" dirty="0" smtClean="0"/>
              <a:t> subgroups</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b="0" dirty="0" smtClean="0"/>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0" dirty="0" smtClean="0"/>
              <a:t>and did not vary,</a:t>
            </a:r>
            <a:r>
              <a:rPr lang="en-US" b="0" baseline="0" dirty="0" smtClean="0"/>
              <a:t> </a:t>
            </a:r>
            <a:r>
              <a:rPr lang="en-US" b="0" dirty="0" smtClean="0"/>
              <a:t>across subgroups</a:t>
            </a:r>
            <a:r>
              <a:rPr lang="en-US" b="0" baseline="0" dirty="0" smtClean="0"/>
              <a:t> for any 1mary cause of kidney disease  </a:t>
            </a:r>
            <a:r>
              <a:rPr lang="en-US" b="0" dirty="0" smtClean="0"/>
              <a:t> </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b="1" dirty="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30013738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dirty="0" smtClean="0"/>
              <a:t>Additionally, the beneficial effect on mortality of </a:t>
            </a:r>
            <a:r>
              <a:rPr lang="en-US" b="0" dirty="0" err="1" smtClean="0"/>
              <a:t>dapagliflozin</a:t>
            </a:r>
            <a:r>
              <a:rPr lang="en-US" b="0" dirty="0" smtClean="0"/>
              <a:t>  was not affected by the stage of CKD </a:t>
            </a:r>
          </a:p>
          <a:p>
            <a:pPr marL="0" indent="0">
              <a:buNone/>
            </a:pPr>
            <a:endParaRPr lang="en-US" b="1" dirty="0"/>
          </a:p>
        </p:txBody>
      </p:sp>
      <p:sp>
        <p:nvSpPr>
          <p:cNvPr id="4" name="Slide Number Placeholder 3"/>
          <p:cNvSpPr>
            <a:spLocks noGrp="1"/>
          </p:cNvSpPr>
          <p:nvPr>
            <p:ph type="sldNum" sz="quarter" idx="10"/>
          </p:nvPr>
        </p:nvSpPr>
        <p:spPr/>
        <p:txBody>
          <a:bodyPr/>
          <a:lstStyle/>
          <a:p>
            <a:fld id="{DBDBF580-D318-4C5D-B927-FEBC7823BF7C}" type="slidenum">
              <a:rPr lang="en-GB" smtClean="0">
                <a:solidFill>
                  <a:prstClr val="black"/>
                </a:solidFill>
                <a:latin typeface="Calibri"/>
              </a:rPr>
              <a:pPr/>
              <a:t>26</a:t>
            </a:fld>
            <a:endParaRPr lang="en-GB">
              <a:solidFill>
                <a:prstClr val="black"/>
              </a:solidFill>
              <a:latin typeface="Calibri"/>
            </a:endParaRPr>
          </a:p>
        </p:txBody>
      </p:sp>
    </p:spTree>
    <p:extLst>
      <p:ext uri="{BB962C8B-B14F-4D97-AF65-F5344CB8AC3E}">
        <p14:creationId xmlns:p14="http://schemas.microsoft.com/office/powerpoint/2010/main" val="23199963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…..or the presence or</a:t>
            </a:r>
            <a:r>
              <a:rPr lang="en-US" baseline="0" dirty="0" smtClean="0"/>
              <a:t> absence of preexisting CVD</a:t>
            </a: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solidFill>
                  <a:prstClr val="black"/>
                </a:solidFill>
                <a:latin typeface="Calibri"/>
              </a:rPr>
              <a:pPr/>
              <a:t>27</a:t>
            </a:fld>
            <a:endParaRPr lang="en-US">
              <a:solidFill>
                <a:prstClr val="black"/>
              </a:solidFill>
              <a:latin typeface="Calibri"/>
            </a:endParaRPr>
          </a:p>
        </p:txBody>
      </p:sp>
    </p:spTree>
    <p:extLst>
      <p:ext uri="{BB962C8B-B14F-4D97-AF65-F5344CB8AC3E}">
        <p14:creationId xmlns:p14="http://schemas.microsoft.com/office/powerpoint/2010/main" val="3854564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smtClean="0"/>
              <a:t>And the benefit with </a:t>
            </a:r>
            <a:r>
              <a:rPr lang="en-US" dirty="0" err="1" smtClean="0"/>
              <a:t>dapagliflozin</a:t>
            </a:r>
            <a:r>
              <a:rPr lang="en-US" dirty="0" smtClean="0"/>
              <a:t> is clearly independent</a:t>
            </a:r>
            <a:r>
              <a:rPr lang="en-US" baseline="0" dirty="0" smtClean="0"/>
              <a:t> </a:t>
            </a:r>
            <a:r>
              <a:rPr lang="en-US" dirty="0" smtClean="0"/>
              <a:t>as this analysis shows from</a:t>
            </a:r>
            <a:r>
              <a:rPr lang="en-US" baseline="0" dirty="0" smtClean="0"/>
              <a:t> the glycemic control </a:t>
            </a:r>
            <a:endParaRPr lang="en-US" baseline="0" dirty="0" smtClean="0"/>
          </a:p>
          <a:p>
            <a:pPr marL="0" indent="0">
              <a:buNone/>
            </a:pPr>
            <a:endParaRPr lang="en-US" baseline="0" dirty="0" smtClean="0"/>
          </a:p>
          <a:p>
            <a:pPr marL="0" indent="0">
              <a:buNone/>
            </a:pPr>
            <a:r>
              <a:rPr lang="en-US" baseline="0" dirty="0" smtClean="0"/>
              <a:t>and </a:t>
            </a:r>
            <a:r>
              <a:rPr lang="en-US" baseline="0" dirty="0" smtClean="0"/>
              <a:t>does not correlate across a large range of A1C values </a:t>
            </a:r>
            <a:endParaRPr lang="en-US" baseline="0" dirty="0" smtClean="0"/>
          </a:p>
          <a:p>
            <a:pPr marL="0" indent="0">
              <a:buNone/>
            </a:pPr>
            <a:endParaRPr lang="en-US" baseline="0" dirty="0" smtClean="0"/>
          </a:p>
          <a:p>
            <a:pPr marL="0" indent="0">
              <a:buNone/>
            </a:pPr>
            <a:r>
              <a:rPr lang="en-US" baseline="0" dirty="0" smtClean="0"/>
              <a:t>And the point estimate for the hazard ratio with the dark pink  </a:t>
            </a:r>
            <a:endParaRPr lang="en-US" baseline="0" dirty="0" smtClean="0"/>
          </a:p>
          <a:p>
            <a:pPr marL="0" indent="0">
              <a:buNone/>
            </a:pPr>
            <a:endParaRPr lang="en-US" baseline="0" dirty="0" smtClean="0"/>
          </a:p>
          <a:p>
            <a:pPr marL="0" indent="0">
              <a:buNone/>
            </a:pPr>
            <a:r>
              <a:rPr lang="en-US" baseline="0" dirty="0" smtClean="0"/>
              <a:t>and </a:t>
            </a:r>
            <a:r>
              <a:rPr lang="en-US" baseline="0" dirty="0" smtClean="0"/>
              <a:t>light pink shaded area for the 95% confidence interval all fall below the line of unity, </a:t>
            </a:r>
            <a:endParaRPr lang="en-US" baseline="0" dirty="0" smtClean="0"/>
          </a:p>
          <a:p>
            <a:pPr marL="0" indent="0">
              <a:buNone/>
            </a:pPr>
            <a:endParaRPr lang="en-US" baseline="0" dirty="0" smtClean="0"/>
          </a:p>
          <a:p>
            <a:pPr marL="0" indent="0">
              <a:buNone/>
            </a:pPr>
            <a:r>
              <a:rPr lang="en-US" baseline="0" dirty="0" smtClean="0"/>
              <a:t>so </a:t>
            </a:r>
            <a:r>
              <a:rPr lang="en-US" baseline="0" dirty="0" smtClean="0"/>
              <a:t>there is a consistent benefit across a wide range of A1C showing there is no interaction or relationship with the glycemic control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29</a:t>
            </a:fld>
            <a:endParaRPr lang="en-US"/>
          </a:p>
        </p:txBody>
      </p:sp>
    </p:spTree>
    <p:extLst>
      <p:ext uri="{BB962C8B-B14F-4D97-AF65-F5344CB8AC3E}">
        <p14:creationId xmlns:p14="http://schemas.microsoft.com/office/powerpoint/2010/main" val="6425825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aseline="0" dirty="0" smtClean="0"/>
              <a:t>Previous studies have shown in the CKD population </a:t>
            </a:r>
          </a:p>
          <a:p>
            <a:pPr marL="0" indent="0">
              <a:buNone/>
            </a:pPr>
            <a:endParaRPr lang="en-US" baseline="0" dirty="0" smtClean="0"/>
          </a:p>
          <a:p>
            <a:pPr marL="0" indent="0">
              <a:buNone/>
            </a:pPr>
            <a:r>
              <a:rPr lang="en-US" baseline="0" dirty="0" smtClean="0"/>
              <a:t>that death has been far more common than dialysis at all stages, </a:t>
            </a:r>
          </a:p>
          <a:p>
            <a:pPr marL="0" indent="0">
              <a:buNone/>
            </a:pPr>
            <a:endParaRPr lang="en-US" baseline="0" dirty="0" smtClean="0"/>
          </a:p>
          <a:p>
            <a:pPr marL="0" indent="0">
              <a:buNone/>
            </a:pPr>
            <a:r>
              <a:rPr lang="en-US" baseline="0" dirty="0" smtClean="0"/>
              <a:t>due to co </a:t>
            </a:r>
            <a:r>
              <a:rPr lang="en-US" baseline="0" dirty="0" err="1" smtClean="0"/>
              <a:t>morbitities</a:t>
            </a:r>
            <a:r>
              <a:rPr lang="en-US" baseline="0" dirty="0" smtClean="0"/>
              <a:t> such as congestive heart failure, coronary artery disease, diabetes, and anemia </a:t>
            </a:r>
          </a:p>
          <a:p>
            <a:pPr marL="0" indent="0">
              <a:buNone/>
            </a:pPr>
            <a:endParaRPr lang="en-US" baseline="0" dirty="0" smtClean="0"/>
          </a:p>
          <a:p>
            <a:pPr marL="0" indent="0">
              <a:buNone/>
            </a:pPr>
            <a:r>
              <a:rPr lang="en-US" baseline="0" dirty="0" smtClean="0"/>
              <a:t>that frequently co exist in these patients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2</a:t>
            </a:fld>
            <a:endParaRPr lang="en-US"/>
          </a:p>
        </p:txBody>
      </p:sp>
    </p:spTree>
    <p:extLst>
      <p:ext uri="{BB962C8B-B14F-4D97-AF65-F5344CB8AC3E}">
        <p14:creationId xmlns:p14="http://schemas.microsoft.com/office/powerpoint/2010/main" val="7039125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And in the context of the </a:t>
            </a:r>
            <a:r>
              <a:rPr lang="en-US" dirty="0" err="1" smtClean="0"/>
              <a:t>cardiorenal</a:t>
            </a:r>
            <a:r>
              <a:rPr lang="en-US" dirty="0" smtClean="0"/>
              <a:t> interaction</a:t>
            </a:r>
            <a:r>
              <a:rPr lang="en-US" baseline="0" dirty="0" smtClean="0"/>
              <a:t> </a:t>
            </a:r>
            <a:r>
              <a:rPr lang="en-US" baseline="0" dirty="0" err="1" smtClean="0"/>
              <a:t>dapagliflozin</a:t>
            </a:r>
            <a:r>
              <a:rPr lang="en-US" baseline="0" dirty="0" smtClean="0"/>
              <a:t> was evaluated also in patients with HF </a:t>
            </a:r>
          </a:p>
          <a:p>
            <a:pPr marL="0" indent="0">
              <a:buNone/>
            </a:pPr>
            <a:endParaRPr lang="en-US" baseline="0" dirty="0" smtClean="0"/>
          </a:p>
          <a:p>
            <a:pPr marL="0" indent="0">
              <a:buNone/>
            </a:pPr>
            <a:r>
              <a:rPr lang="en-US" dirty="0" smtClean="0"/>
              <a:t>in the DAPA HF trial</a:t>
            </a:r>
            <a:r>
              <a:rPr lang="en-US" baseline="0" dirty="0" smtClean="0"/>
              <a:t> in patients with reduced EF </a:t>
            </a:r>
          </a:p>
          <a:p>
            <a:pPr marL="0" indent="0">
              <a:buNone/>
            </a:pPr>
            <a:endParaRPr lang="en-US" baseline="0" dirty="0" smtClean="0"/>
          </a:p>
          <a:p>
            <a:pPr marL="0" indent="0">
              <a:buNone/>
            </a:pPr>
            <a:r>
              <a:rPr lang="en-US" dirty="0" err="1" smtClean="0"/>
              <a:t>dapagliflozin</a:t>
            </a:r>
            <a:r>
              <a:rPr lang="en-US" dirty="0" smtClean="0"/>
              <a:t> reduces</a:t>
            </a:r>
            <a:r>
              <a:rPr lang="en-US" baseline="0" dirty="0" smtClean="0"/>
              <a:t> by 26% the relative risk of CV death or HF or hospitalization for HF and 18% decrease of CV death in patients with HF with reduced EF, </a:t>
            </a:r>
          </a:p>
          <a:p>
            <a:pPr marL="0" indent="0">
              <a:buNone/>
            </a:pPr>
            <a:endParaRPr lang="en-US" baseline="0" dirty="0" smtClean="0"/>
          </a:p>
          <a:p>
            <a:pPr marL="0" indent="0">
              <a:buNone/>
            </a:pPr>
            <a:r>
              <a:rPr lang="en-US" baseline="0" dirty="0" smtClean="0"/>
              <a:t>Whereas in the landmark DELIVER study in 6300 patients preserved EF there was a significant 23% risk reduction in worsening HF or cardiovascular death </a:t>
            </a:r>
          </a:p>
          <a:p>
            <a:pPr marL="0" indent="0">
              <a:buNone/>
            </a:pPr>
            <a:endParaRPr lang="en-US" dirty="0" smtClean="0"/>
          </a:p>
          <a:p>
            <a:pPr marL="0" indent="0">
              <a:buNone/>
            </a:pPr>
            <a:endParaRPr lang="en-US" dirty="0" smtClean="0"/>
          </a:p>
          <a:p>
            <a:pPr marL="0" indent="0">
              <a:buNone/>
            </a:pPr>
            <a:endParaRPr lang="en-US" dirty="0" smtClean="0"/>
          </a:p>
        </p:txBody>
      </p:sp>
      <p:sp>
        <p:nvSpPr>
          <p:cNvPr id="4" name="Slide Number Placeholder 3"/>
          <p:cNvSpPr>
            <a:spLocks noGrp="1"/>
          </p:cNvSpPr>
          <p:nvPr>
            <p:ph type="sldNum" sz="quarter" idx="10"/>
          </p:nvPr>
        </p:nvSpPr>
        <p:spPr/>
        <p:txBody>
          <a:bodyPr/>
          <a:lstStyle/>
          <a:p>
            <a:fld id="{50487F27-F4AC-478C-A07B-A71CA0B86259}" type="slidenum">
              <a:rPr lang="en-US" smtClean="0"/>
              <a:pPr/>
              <a:t>30</a:t>
            </a:fld>
            <a:endParaRPr lang="en-US"/>
          </a:p>
        </p:txBody>
      </p:sp>
    </p:spTree>
    <p:extLst>
      <p:ext uri="{BB962C8B-B14F-4D97-AF65-F5344CB8AC3E}">
        <p14:creationId xmlns:p14="http://schemas.microsoft.com/office/powerpoint/2010/main" val="5329462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31</a:t>
            </a:fld>
            <a:endParaRPr lang="en-US"/>
          </a:p>
        </p:txBody>
      </p:sp>
    </p:spTree>
    <p:extLst>
      <p:ext uri="{BB962C8B-B14F-4D97-AF65-F5344CB8AC3E}">
        <p14:creationId xmlns:p14="http://schemas.microsoft.com/office/powerpoint/2010/main" val="212844109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aseline="0" dirty="0" smtClean="0"/>
              <a:t>the relative reduction of interstitial fluid volume </a:t>
            </a:r>
            <a:r>
              <a:rPr lang="en-US" baseline="0" dirty="0" err="1" smtClean="0"/>
              <a:t>vs</a:t>
            </a:r>
            <a:r>
              <a:rPr lang="en-US" baseline="0" dirty="0" smtClean="0"/>
              <a:t> blood volume is higher in </a:t>
            </a:r>
            <a:r>
              <a:rPr lang="en-US" baseline="0" dirty="0" err="1" smtClean="0"/>
              <a:t>dapagliflozin</a:t>
            </a:r>
            <a:r>
              <a:rPr lang="en-US" baseline="0" dirty="0" smtClean="0"/>
              <a:t> </a:t>
            </a:r>
            <a:r>
              <a:rPr lang="en-US" baseline="0" dirty="0" err="1" smtClean="0"/>
              <a:t>vs</a:t>
            </a:r>
            <a:r>
              <a:rPr lang="en-US" baseline="0" dirty="0" smtClean="0"/>
              <a:t> diuretic, </a:t>
            </a:r>
          </a:p>
          <a:p>
            <a:pPr marL="0" indent="0">
              <a:buNone/>
            </a:pPr>
            <a:endParaRPr lang="en-US" baseline="0" dirty="0" smtClean="0"/>
          </a:p>
          <a:p>
            <a:pPr marL="0" indent="0">
              <a:buNone/>
            </a:pPr>
            <a:r>
              <a:rPr lang="en-US" baseline="0" dirty="0" smtClean="0"/>
              <a:t>suggesting that sglt2 inhibition with </a:t>
            </a:r>
            <a:r>
              <a:rPr lang="en-US" baseline="0" dirty="0" err="1" smtClean="0"/>
              <a:t>dapain</a:t>
            </a:r>
            <a:r>
              <a:rPr lang="en-US" baseline="0" dirty="0" smtClean="0"/>
              <a:t> this case leads to reduction of interstitial volume with limited effects on blood volume </a:t>
            </a:r>
          </a:p>
          <a:p>
            <a:pPr marL="0" indent="0">
              <a:buNone/>
            </a:pPr>
            <a:endParaRPr lang="en-US" baseline="0" dirty="0" smtClean="0"/>
          </a:p>
          <a:p>
            <a:pPr marL="0" indent="0">
              <a:buNone/>
            </a:pPr>
            <a:r>
              <a:rPr lang="en-US" baseline="0" dirty="0" smtClean="0"/>
              <a:t>while the loop diuretic result in contraction of </a:t>
            </a:r>
            <a:r>
              <a:rPr lang="en-US" baseline="0" dirty="0" err="1" smtClean="0"/>
              <a:t>intravasular</a:t>
            </a:r>
            <a:r>
              <a:rPr lang="en-US" baseline="0" dirty="0" smtClean="0"/>
              <a:t> volume and therefore to reflex </a:t>
            </a:r>
            <a:r>
              <a:rPr lang="en-US" baseline="0" dirty="0" err="1" smtClean="0"/>
              <a:t>neurohumoral</a:t>
            </a:r>
            <a:r>
              <a:rPr lang="en-US" baseline="0" dirty="0" smtClean="0"/>
              <a:t> stimulation such as  sympathetic nervous activation     </a:t>
            </a:r>
          </a:p>
          <a:p>
            <a:pPr marL="0" indent="0">
              <a:buNone/>
            </a:pPr>
            <a:endParaRPr lang="en-US" baseline="0" dirty="0" smtClean="0"/>
          </a:p>
          <a:p>
            <a:pPr marL="0" indent="0">
              <a:buNone/>
            </a:pPr>
            <a:endParaRPr lang="en-US" baseline="0" dirty="0" smtClean="0"/>
          </a:p>
          <a:p>
            <a:pPr marL="0" indent="0">
              <a:buNone/>
            </a:pPr>
            <a:r>
              <a:rPr lang="en-US" dirty="0" smtClean="0"/>
              <a:t>There is a suggestion that not only the increasing sodium excretion </a:t>
            </a:r>
          </a:p>
          <a:p>
            <a:pPr marL="0" indent="0">
              <a:buNone/>
            </a:pPr>
            <a:endParaRPr lang="en-US" dirty="0" smtClean="0"/>
          </a:p>
          <a:p>
            <a:pPr marL="0" indent="0">
              <a:buNone/>
            </a:pPr>
            <a:r>
              <a:rPr lang="en-US" dirty="0" smtClean="0"/>
              <a:t>lead to increased diastolic function </a:t>
            </a:r>
          </a:p>
          <a:p>
            <a:pPr marL="0" indent="0">
              <a:buNone/>
            </a:pPr>
            <a:endParaRPr lang="en-US" dirty="0" smtClean="0"/>
          </a:p>
          <a:p>
            <a:pPr marL="0" indent="0">
              <a:buNone/>
            </a:pPr>
            <a:r>
              <a:rPr lang="en-US" dirty="0" smtClean="0"/>
              <a:t>while mid term and long term benefits may lead to an improvement in cardiac </a:t>
            </a:r>
            <a:r>
              <a:rPr lang="en-US" dirty="0" err="1" smtClean="0"/>
              <a:t>remodelling</a:t>
            </a:r>
            <a:r>
              <a:rPr lang="en-US" dirty="0" smtClean="0"/>
              <a:t> and cardiac metabolism as well as cardiac function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32</a:t>
            </a:fld>
            <a:endParaRPr lang="en-US"/>
          </a:p>
        </p:txBody>
      </p:sp>
    </p:spTree>
    <p:extLst>
      <p:ext uri="{BB962C8B-B14F-4D97-AF65-F5344CB8AC3E}">
        <p14:creationId xmlns:p14="http://schemas.microsoft.com/office/powerpoint/2010/main" val="257493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dirty="0" smtClean="0"/>
              <a:t>….there is a lot of</a:t>
            </a:r>
            <a:r>
              <a:rPr lang="en-US" baseline="0" dirty="0" smtClean="0"/>
              <a:t> interest for novel mechanisms of </a:t>
            </a:r>
            <a:r>
              <a:rPr lang="en-US" baseline="0" dirty="0" err="1" smtClean="0"/>
              <a:t>cardioprotective</a:t>
            </a:r>
            <a:r>
              <a:rPr lang="en-US" baseline="0" dirty="0" smtClean="0"/>
              <a:t> benefit with SGLT2 inhibition </a:t>
            </a:r>
          </a:p>
          <a:p>
            <a:pPr marL="0" indent="0">
              <a:buNone/>
            </a:pPr>
            <a:endParaRPr lang="en-US" baseline="0" dirty="0" smtClean="0"/>
          </a:p>
          <a:p>
            <a:pPr marL="0" indent="0">
              <a:buNone/>
            </a:pPr>
            <a:r>
              <a:rPr lang="en-US" baseline="0" dirty="0" smtClean="0"/>
              <a:t>such as the increased ketone body production that can lead to increased ATP production in the </a:t>
            </a:r>
            <a:r>
              <a:rPr lang="en-US" baseline="0" dirty="0" err="1" smtClean="0"/>
              <a:t>cardiomyocyte</a:t>
            </a:r>
            <a:r>
              <a:rPr lang="en-US" baseline="0" dirty="0" smtClean="0"/>
              <a:t> </a:t>
            </a:r>
          </a:p>
          <a:p>
            <a:pPr marL="0" indent="0">
              <a:buNone/>
            </a:pPr>
            <a:endParaRPr lang="en-US" baseline="0" dirty="0" smtClean="0"/>
          </a:p>
          <a:p>
            <a:pPr marL="0" indent="0">
              <a:buNone/>
            </a:pPr>
            <a:r>
              <a:rPr lang="en-US" baseline="0" dirty="0" smtClean="0"/>
              <a:t>or even reduced oxidative stress or </a:t>
            </a:r>
          </a:p>
          <a:p>
            <a:pPr marL="0" indent="0">
              <a:buNone/>
            </a:pPr>
            <a:endParaRPr lang="en-US" baseline="0" dirty="0" smtClean="0"/>
          </a:p>
          <a:p>
            <a:pPr marL="0" indent="0">
              <a:buNone/>
            </a:pPr>
            <a:r>
              <a:rPr lang="en-US" baseline="0" dirty="0" smtClean="0"/>
              <a:t>restored calcium sodium exchanger leading to improved cardiovascular health and cardiovascular outcomes </a:t>
            </a:r>
          </a:p>
          <a:p>
            <a:pPr marL="0" indent="0">
              <a:buNone/>
            </a:pPr>
            <a:endParaRPr lang="en-US" baseline="0" dirty="0" smtClean="0"/>
          </a:p>
          <a:p>
            <a:pPr marL="0" indent="0">
              <a:buNone/>
            </a:pPr>
            <a:r>
              <a:rPr lang="en-US" baseline="0" dirty="0" smtClean="0"/>
              <a:t>  </a:t>
            </a:r>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r>
              <a:rPr lang="en-US" dirty="0" smtClean="0"/>
              <a:t>Direct cardiac effects of SGLT2-inhibitor therapy Cardiac hypertrophy, fibrosis and inflammation lead to adverse cardiac </a:t>
            </a:r>
            <a:r>
              <a:rPr lang="en-US" dirty="0" err="1" smtClean="0"/>
              <a:t>remodelling</a:t>
            </a:r>
            <a:r>
              <a:rPr lang="en-US" dirty="0" smtClean="0"/>
              <a:t> in heart failure, and this is a key contributor to its severity.32 Some pre-clinical and clinical studies have demonstrated a role for SGLT2-inhibitor therapies in reversing adverse cardiac remodelling.33 34 Although this effect has been observed in patients with type 2 diabetes and left ventricular hypertrophy, it has not been seen in patients with heart failure.35 36 This is intriguing, particularly, since the majority of its cardiovascular benefits have been around heart failure outcomes. This raises the possibility that, in the context of heart failure, SGLT2 inhibition may have novel direct </a:t>
            </a:r>
            <a:r>
              <a:rPr lang="en-US" dirty="0" err="1" smtClean="0"/>
              <a:t>cardioprotective</a:t>
            </a:r>
            <a:r>
              <a:rPr lang="en-US" dirty="0" smtClean="0"/>
              <a:t> effects, beyond that of ventricular loading and </a:t>
            </a:r>
            <a:r>
              <a:rPr lang="en-US" dirty="0" err="1" smtClean="0"/>
              <a:t>remodelling</a:t>
            </a:r>
            <a:r>
              <a:rPr lang="en-US" dirty="0" smtClean="0"/>
              <a:t> (figure 2).</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33</a:t>
            </a:fld>
            <a:endParaRPr lang="en-US">
              <a:solidFill>
                <a:prstClr val="black"/>
              </a:solidFill>
              <a:latin typeface="Calibri"/>
            </a:endParaRPr>
          </a:p>
        </p:txBody>
      </p:sp>
    </p:spTree>
    <p:extLst>
      <p:ext uri="{BB962C8B-B14F-4D97-AF65-F5344CB8AC3E}">
        <p14:creationId xmlns:p14="http://schemas.microsoft.com/office/powerpoint/2010/main" val="31947781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r>
              <a:rPr lang="en-US" dirty="0" smtClean="0"/>
              <a:t>But it looks that SGLT2i have extended actions and have also a pluripotent non-</a:t>
            </a:r>
            <a:r>
              <a:rPr lang="en-US" dirty="0" err="1" smtClean="0"/>
              <a:t>glycaemic</a:t>
            </a:r>
            <a:r>
              <a:rPr lang="en-US" dirty="0" smtClean="0"/>
              <a:t> effects throughout the body. </a:t>
            </a:r>
          </a:p>
          <a:p>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34</a:t>
            </a:fld>
            <a:endParaRPr lang="en-US"/>
          </a:p>
        </p:txBody>
      </p:sp>
    </p:spTree>
    <p:extLst>
      <p:ext uri="{BB962C8B-B14F-4D97-AF65-F5344CB8AC3E}">
        <p14:creationId xmlns:p14="http://schemas.microsoft.com/office/powerpoint/2010/main" val="30013746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r>
              <a:rPr lang="en-US" dirty="0" smtClean="0"/>
              <a:t>Indeed, when reabsorption</a:t>
            </a:r>
            <a:r>
              <a:rPr lang="en-US" baseline="0" dirty="0" smtClean="0"/>
              <a:t> of glucose is blocked in the proximal tubule, </a:t>
            </a:r>
          </a:p>
          <a:p>
            <a:endParaRPr lang="en-US" baseline="0" dirty="0" smtClean="0"/>
          </a:p>
          <a:p>
            <a:r>
              <a:rPr lang="en-US" baseline="0" dirty="0" smtClean="0"/>
              <a:t>the oxidative stress is reduced in the </a:t>
            </a:r>
            <a:r>
              <a:rPr lang="en-US" baseline="0" dirty="0" err="1" smtClean="0"/>
              <a:t>peritubular</a:t>
            </a:r>
            <a:r>
              <a:rPr lang="en-US" baseline="0" dirty="0" smtClean="0"/>
              <a:t> area due to decreased AGEs and direct toxic effect from glucose. </a:t>
            </a:r>
          </a:p>
          <a:p>
            <a:endParaRPr lang="en-US" baseline="0" dirty="0" smtClean="0"/>
          </a:p>
          <a:p>
            <a:r>
              <a:rPr lang="en-US" baseline="0" dirty="0" smtClean="0"/>
              <a:t>This reduces the transformation </a:t>
            </a:r>
            <a:r>
              <a:rPr lang="en-US" baseline="0" dirty="0" err="1" smtClean="0"/>
              <a:t>erythropoetin</a:t>
            </a:r>
            <a:r>
              <a:rPr lang="en-US" baseline="0" dirty="0" smtClean="0"/>
              <a:t> producing </a:t>
            </a:r>
            <a:r>
              <a:rPr lang="en-US" baseline="0" dirty="0" err="1" smtClean="0"/>
              <a:t>myoepithelial</a:t>
            </a:r>
            <a:r>
              <a:rPr lang="en-US" baseline="0" dirty="0" smtClean="0"/>
              <a:t> cells to fibroblasts with the result of increased levels of EPO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35</a:t>
            </a:fld>
            <a:endParaRPr lang="en-US"/>
          </a:p>
        </p:txBody>
      </p:sp>
    </p:spTree>
    <p:extLst>
      <p:ext uri="{BB962C8B-B14F-4D97-AF65-F5344CB8AC3E}">
        <p14:creationId xmlns:p14="http://schemas.microsoft.com/office/powerpoint/2010/main" val="21022574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aseline="0" dirty="0" smtClean="0"/>
              <a:t>Other beneficial actions  lead to reduction of important parameters </a:t>
            </a:r>
          </a:p>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endParaRPr lang="en-US" baseline="0" dirty="0" smtClean="0"/>
          </a:p>
          <a:p>
            <a:pPr marL="0" marR="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baseline="0" dirty="0" smtClean="0"/>
              <a:t>such as HbA1C, SBP, BW and mean UACR when compared to placebo  </a:t>
            </a:r>
            <a:endParaRPr lang="el-GR" dirty="0" smtClean="0"/>
          </a:p>
          <a:p>
            <a:pPr marL="0" indent="0">
              <a:buNone/>
            </a:pPr>
            <a:endParaRPr lang="en-US" baseline="0" dirty="0" smtClean="0"/>
          </a:p>
          <a:p>
            <a:pPr marL="0" indent="0">
              <a:buNone/>
            </a:pPr>
            <a:r>
              <a:rPr lang="en-US" baseline="0" dirty="0" smtClean="0"/>
              <a:t>which have impact on the survival</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37</a:t>
            </a:fld>
            <a:endParaRPr lang="en-US"/>
          </a:p>
        </p:txBody>
      </p:sp>
    </p:spTree>
    <p:extLst>
      <p:ext uri="{BB962C8B-B14F-4D97-AF65-F5344CB8AC3E}">
        <p14:creationId xmlns:p14="http://schemas.microsoft.com/office/powerpoint/2010/main" val="358850659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In addition the decrease in total</a:t>
            </a:r>
            <a:r>
              <a:rPr lang="en-US" baseline="0" dirty="0" smtClean="0"/>
              <a:t> body weight </a:t>
            </a:r>
          </a:p>
          <a:p>
            <a:pPr marL="0" indent="0">
              <a:buNone/>
            </a:pPr>
            <a:endParaRPr lang="en-US" baseline="0" dirty="0" smtClean="0"/>
          </a:p>
          <a:p>
            <a:pPr marL="0" indent="0">
              <a:buNone/>
            </a:pPr>
            <a:r>
              <a:rPr lang="en-US" baseline="0" dirty="0" smtClean="0"/>
              <a:t>is not only due to the diuretic-natriuretic effect, </a:t>
            </a:r>
          </a:p>
          <a:p>
            <a:pPr marL="0" indent="0">
              <a:buNone/>
            </a:pPr>
            <a:endParaRPr lang="en-US" baseline="0" dirty="0" smtClean="0"/>
          </a:p>
          <a:p>
            <a:pPr marL="0" indent="0">
              <a:buNone/>
            </a:pPr>
            <a:r>
              <a:rPr lang="en-US" baseline="0" dirty="0" smtClean="0"/>
              <a:t>but also due to their ability to reduce the total body fat </a:t>
            </a:r>
          </a:p>
          <a:p>
            <a:pPr marL="0" indent="0">
              <a:buNone/>
            </a:pPr>
            <a:endParaRPr lang="en-US" baseline="0" dirty="0" smtClean="0"/>
          </a:p>
          <a:p>
            <a:pPr marL="0" indent="0">
              <a:buNone/>
            </a:pPr>
            <a:r>
              <a:rPr lang="en-US" baseline="0" dirty="0" smtClean="0"/>
              <a:t>as has been shown in this study with the help of DEXA scan </a:t>
            </a:r>
          </a:p>
          <a:p>
            <a:pPr marL="0" indent="0">
              <a:buNone/>
            </a:pPr>
            <a:endParaRPr lang="en-US" baseline="0" dirty="0" smtClean="0"/>
          </a:p>
          <a:p>
            <a:pPr marL="0" indent="0">
              <a:buNone/>
            </a:pPr>
            <a:r>
              <a:rPr lang="en-US" baseline="0" dirty="0" smtClean="0"/>
              <a:t>with a proved change in body composition after the use of </a:t>
            </a:r>
            <a:r>
              <a:rPr lang="en-US" baseline="0" dirty="0" err="1" smtClean="0"/>
              <a:t>dapagliflozin</a:t>
            </a:r>
            <a:r>
              <a:rPr lang="en-US" baseline="0" dirty="0" smtClean="0"/>
              <a:t>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38</a:t>
            </a:fld>
            <a:endParaRPr lang="en-US"/>
          </a:p>
        </p:txBody>
      </p:sp>
    </p:spTree>
    <p:extLst>
      <p:ext uri="{BB962C8B-B14F-4D97-AF65-F5344CB8AC3E}">
        <p14:creationId xmlns:p14="http://schemas.microsoft.com/office/powerpoint/2010/main" val="21014315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So we know that undoubtedly</a:t>
            </a:r>
            <a:r>
              <a:rPr lang="en-US" baseline="0" dirty="0" smtClean="0"/>
              <a:t> there is a cardio-</a:t>
            </a:r>
            <a:r>
              <a:rPr lang="en-US" baseline="0" dirty="0" err="1" smtClean="0"/>
              <a:t>renoprotective</a:t>
            </a:r>
            <a:r>
              <a:rPr lang="en-US" baseline="0" dirty="0" smtClean="0"/>
              <a:t> effect </a:t>
            </a:r>
          </a:p>
          <a:p>
            <a:pPr marL="0" indent="0">
              <a:buNone/>
            </a:pPr>
            <a:endParaRPr lang="en-US" baseline="0" dirty="0" smtClean="0"/>
          </a:p>
          <a:p>
            <a:pPr marL="0" indent="0">
              <a:buNone/>
            </a:pPr>
            <a:r>
              <a:rPr lang="en-US" baseline="0" dirty="0" smtClean="0"/>
              <a:t>that can be clearly translated to decreased mortality in our patients with CKD</a:t>
            </a:r>
          </a:p>
          <a:p>
            <a:pPr marL="0" indent="0">
              <a:buNone/>
            </a:pPr>
            <a:endParaRPr lang="en-US" baseline="0" dirty="0" smtClean="0"/>
          </a:p>
          <a:p>
            <a:pPr marL="0" indent="0">
              <a:buNone/>
            </a:pPr>
            <a:r>
              <a:rPr lang="en-US" baseline="0" dirty="0" smtClean="0"/>
              <a:t> both diabetics and non diabetics as has been confirmed with DAPA CKD </a:t>
            </a:r>
          </a:p>
          <a:p>
            <a:pPr marL="0" indent="0">
              <a:buNone/>
            </a:pPr>
            <a:endParaRPr lang="en-US" baseline="0" dirty="0" smtClean="0"/>
          </a:p>
          <a:p>
            <a:pPr marL="0" indent="0">
              <a:buNone/>
            </a:pPr>
            <a:r>
              <a:rPr lang="en-US" baseline="0" dirty="0" smtClean="0"/>
              <a:t> as we see, there are direct effects to the </a:t>
            </a:r>
            <a:r>
              <a:rPr lang="en-US" baseline="0" dirty="0" err="1" smtClean="0"/>
              <a:t>cardiomyocyte</a:t>
            </a:r>
            <a:r>
              <a:rPr lang="en-US" baseline="0" dirty="0" smtClean="0"/>
              <a:t> </a:t>
            </a:r>
          </a:p>
          <a:p>
            <a:pPr marL="0" indent="0">
              <a:buNone/>
            </a:pPr>
            <a:endParaRPr lang="en-US" baseline="0" dirty="0" smtClean="0"/>
          </a:p>
          <a:p>
            <a:pPr marL="0" indent="0">
              <a:buNone/>
            </a:pPr>
            <a:r>
              <a:rPr lang="en-US" baseline="0" dirty="0" smtClean="0"/>
              <a:t>and a metabolic shift that lead to improvement of cardiac efficiency,  improvement of oxygen delivery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39</a:t>
            </a:fld>
            <a:endParaRPr lang="en-US"/>
          </a:p>
        </p:txBody>
      </p:sp>
    </p:spTree>
    <p:extLst>
      <p:ext uri="{BB962C8B-B14F-4D97-AF65-F5344CB8AC3E}">
        <p14:creationId xmlns:p14="http://schemas.microsoft.com/office/powerpoint/2010/main" val="35934873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41</a:t>
            </a:fld>
            <a:endParaRPr lang="en-US"/>
          </a:p>
        </p:txBody>
      </p:sp>
    </p:spTree>
    <p:extLst>
      <p:ext uri="{BB962C8B-B14F-4D97-AF65-F5344CB8AC3E}">
        <p14:creationId xmlns:p14="http://schemas.microsoft.com/office/powerpoint/2010/main" val="13685143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dirty="0" smtClean="0"/>
              <a:t>Indeed</a:t>
            </a:r>
            <a:r>
              <a:rPr lang="en-GB" baseline="0" dirty="0" smtClean="0"/>
              <a:t> mortality burden of CKD has been rising since 1990 </a:t>
            </a:r>
          </a:p>
          <a:p>
            <a:pPr marL="0" indent="0">
              <a:buNone/>
            </a:pPr>
            <a:endParaRPr lang="en-GB" baseline="0" dirty="0" smtClean="0"/>
          </a:p>
          <a:p>
            <a:pPr marL="0" indent="0">
              <a:buNone/>
            </a:pPr>
            <a:r>
              <a:rPr lang="en-GB" baseline="0" dirty="0" smtClean="0"/>
              <a:t>both </a:t>
            </a:r>
            <a:r>
              <a:rPr lang="en-GB" b="1" i="1" baseline="0" dirty="0" smtClean="0"/>
              <a:t>(*)</a:t>
            </a:r>
            <a:r>
              <a:rPr lang="en-GB" baseline="0" dirty="0" smtClean="0"/>
              <a:t> in the diabetic and in the non diabetic population</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3</a:t>
            </a:fld>
            <a:endParaRPr lang="en-US">
              <a:solidFill>
                <a:prstClr val="black"/>
              </a:solidFill>
              <a:latin typeface="Calibri"/>
            </a:endParaRPr>
          </a:p>
        </p:txBody>
      </p:sp>
    </p:spTree>
    <p:extLst>
      <p:ext uri="{BB962C8B-B14F-4D97-AF65-F5344CB8AC3E}">
        <p14:creationId xmlns:p14="http://schemas.microsoft.com/office/powerpoint/2010/main" val="21477727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umbrella trials test multiple interventions for a single disease.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42</a:t>
            </a:fld>
            <a:endParaRPr lang="en-US"/>
          </a:p>
        </p:txBody>
      </p:sp>
    </p:spTree>
    <p:extLst>
      <p:ext uri="{BB962C8B-B14F-4D97-AF65-F5344CB8AC3E}">
        <p14:creationId xmlns:p14="http://schemas.microsoft.com/office/powerpoint/2010/main" val="312001993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44</a:t>
            </a:fld>
            <a:endParaRPr lang="en-US"/>
          </a:p>
        </p:txBody>
      </p:sp>
    </p:spTree>
    <p:extLst>
      <p:ext uri="{BB962C8B-B14F-4D97-AF65-F5344CB8AC3E}">
        <p14:creationId xmlns:p14="http://schemas.microsoft.com/office/powerpoint/2010/main" val="159101973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Very interesting journey about how beneficial SGLT2 inhibitors are beneficial for a broad spectrum of patients with either isolated DM, heart</a:t>
            </a:r>
            <a:r>
              <a:rPr lang="en-US" baseline="0" dirty="0" smtClean="0"/>
              <a:t> failure, CKD or combination of these. </a:t>
            </a:r>
          </a:p>
          <a:p>
            <a:pPr marL="0" indent="0">
              <a:buNone/>
            </a:pPr>
            <a:endParaRPr lang="en-US" baseline="0" dirty="0" smtClean="0"/>
          </a:p>
          <a:p>
            <a:pPr marL="0" indent="0">
              <a:buNone/>
            </a:pPr>
            <a:r>
              <a:rPr lang="en-US" baseline="0" dirty="0" smtClean="0"/>
              <a:t>So this molecule has moved from purely control of glucose, towards the induction of more </a:t>
            </a:r>
            <a:r>
              <a:rPr lang="en-US" baseline="0" dirty="0" err="1" smtClean="0"/>
              <a:t>sofisticated</a:t>
            </a:r>
            <a:r>
              <a:rPr lang="en-US" baseline="0" dirty="0" smtClean="0"/>
              <a:t> molecular actions such as a metabolic switch. </a:t>
            </a:r>
          </a:p>
          <a:p>
            <a:pPr marL="0" indent="0">
              <a:buNone/>
            </a:pPr>
            <a:endParaRPr lang="en-US" baseline="0" dirty="0" smtClean="0"/>
          </a:p>
          <a:p>
            <a:pPr marL="0" indent="0">
              <a:buNone/>
            </a:pPr>
            <a:r>
              <a:rPr lang="en-US" baseline="0" dirty="0" smtClean="0"/>
              <a:t>So a real “blockbuster” with very exciting evidence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46</a:t>
            </a:fld>
            <a:endParaRPr lang="en-US"/>
          </a:p>
        </p:txBody>
      </p:sp>
    </p:spTree>
    <p:extLst>
      <p:ext uri="{BB962C8B-B14F-4D97-AF65-F5344CB8AC3E}">
        <p14:creationId xmlns:p14="http://schemas.microsoft.com/office/powerpoint/2010/main" val="32792272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SGLT2 inhibitors block NHEs, consequently reducing cytoplasmic sodium and calcium, thus offering </a:t>
            </a:r>
            <a:r>
              <a:rPr lang="en-US" dirty="0" err="1" smtClean="0"/>
              <a:t>cardioprotection</a:t>
            </a:r>
            <a:r>
              <a:rPr lang="en-US" dirty="0" smtClean="0"/>
              <a:t>.</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49</a:t>
            </a:fld>
            <a:endParaRPr lang="en-US"/>
          </a:p>
        </p:txBody>
      </p:sp>
    </p:spTree>
    <p:extLst>
      <p:ext uri="{BB962C8B-B14F-4D97-AF65-F5344CB8AC3E}">
        <p14:creationId xmlns:p14="http://schemas.microsoft.com/office/powerpoint/2010/main" val="106631154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Based</a:t>
            </a:r>
            <a:r>
              <a:rPr lang="en-US" baseline="0" dirty="0" smtClean="0"/>
              <a:t> on the </a:t>
            </a:r>
            <a:r>
              <a:rPr lang="en-US" dirty="0" smtClean="0"/>
              <a:t>growth rates for</a:t>
            </a:r>
            <a:r>
              <a:rPr lang="en-US" baseline="0" dirty="0" smtClean="0"/>
              <a:t> </a:t>
            </a:r>
            <a:r>
              <a:rPr lang="en-US" dirty="0" smtClean="0"/>
              <a:t>DM for the next 20 years</a:t>
            </a:r>
            <a:r>
              <a:rPr lang="en-US" baseline="0" dirty="0" smtClean="0"/>
              <a:t> around the globe, </a:t>
            </a:r>
            <a:r>
              <a:rPr lang="en-US" dirty="0" smtClean="0"/>
              <a:t>this disease has been characterized rightly by </a:t>
            </a:r>
            <a:r>
              <a:rPr lang="en-US" baseline="0" dirty="0" smtClean="0"/>
              <a:t>WHO</a:t>
            </a:r>
            <a:r>
              <a:rPr lang="en-US" dirty="0" smtClean="0"/>
              <a:t> as an epidemic, (*) a fact that also concerns the Renal community, as it is known that 1/3 of these patients will develop kidney disease</a:t>
            </a:r>
          </a:p>
          <a:p>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58</a:t>
            </a:fld>
            <a:endParaRPr lang="en-US"/>
          </a:p>
        </p:txBody>
      </p:sp>
    </p:spTree>
    <p:extLst>
      <p:ext uri="{BB962C8B-B14F-4D97-AF65-F5344CB8AC3E}">
        <p14:creationId xmlns:p14="http://schemas.microsoft.com/office/powerpoint/2010/main" val="19540868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dirty="0" smtClean="0"/>
              <a:t>And if we consider at the same time that type 2 DM is associated with up to a threefold risk of cardiovascular disease, which is the main cause of morbidity and mortality in diabetics, a risk that increases when combined with CKD already in the early stages of renal dysfunction while at the same time increasing the risk tenfold for end stage</a:t>
            </a:r>
            <a:r>
              <a:rPr lang="en-US" baseline="0" dirty="0" smtClean="0"/>
              <a:t> </a:t>
            </a:r>
            <a:r>
              <a:rPr lang="en-US" dirty="0" smtClean="0"/>
              <a:t>kidney disease, we understand the huge problem that arises.</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59</a:t>
            </a:fld>
            <a:endParaRPr lang="en-US">
              <a:solidFill>
                <a:prstClr val="black"/>
              </a:solidFill>
              <a:latin typeface="Calibri"/>
            </a:endParaRPr>
          </a:p>
        </p:txBody>
      </p:sp>
    </p:spTree>
    <p:extLst>
      <p:ext uri="{BB962C8B-B14F-4D97-AF65-F5344CB8AC3E}">
        <p14:creationId xmlns:p14="http://schemas.microsoft.com/office/powerpoint/2010/main" val="13783429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None/>
            </a:pPr>
            <a:r>
              <a:rPr lang="en-US" dirty="0" smtClean="0"/>
              <a:t>Indeed,</a:t>
            </a:r>
            <a:r>
              <a:rPr lang="en-US" baseline="0" dirty="0" smtClean="0"/>
              <a:t> </a:t>
            </a:r>
            <a:r>
              <a:rPr lang="en-US" dirty="0" smtClean="0"/>
              <a:t>DM is the leading cause of CKD in 40% of cases for the US, a percentage that is smaller for Europe, yet still remains the number one cause of end-stage CKD</a:t>
            </a:r>
            <a:endParaRPr lang="en-US" dirty="0"/>
          </a:p>
        </p:txBody>
      </p:sp>
      <p:sp>
        <p:nvSpPr>
          <p:cNvPr id="4" name="Slide Number Placeholder 3"/>
          <p:cNvSpPr>
            <a:spLocks noGrp="1"/>
          </p:cNvSpPr>
          <p:nvPr>
            <p:ph type="sldNum" sz="quarter" idx="10"/>
          </p:nvPr>
        </p:nvSpPr>
        <p:spPr/>
        <p:txBody>
          <a:bodyPr/>
          <a:lstStyle/>
          <a:p>
            <a:fld id="{E51A9C04-A41D-4C79-883D-D36D988CD8F5}" type="slidenum">
              <a:rPr lang="en-US" smtClean="0">
                <a:solidFill>
                  <a:prstClr val="black"/>
                </a:solidFill>
                <a:latin typeface="Calibri"/>
              </a:rPr>
              <a:pPr/>
              <a:t>60</a:t>
            </a:fld>
            <a:endParaRPr lang="en-US">
              <a:solidFill>
                <a:prstClr val="black"/>
              </a:solidFill>
              <a:latin typeface="Calibri"/>
            </a:endParaRPr>
          </a:p>
        </p:txBody>
      </p:sp>
    </p:spTree>
    <p:extLst>
      <p:ext uri="{BB962C8B-B14F-4D97-AF65-F5344CB8AC3E}">
        <p14:creationId xmlns:p14="http://schemas.microsoft.com/office/powerpoint/2010/main" val="31947781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66</a:t>
            </a:fld>
            <a:endParaRPr lang="en-US"/>
          </a:p>
        </p:txBody>
      </p:sp>
    </p:spTree>
    <p:extLst>
      <p:ext uri="{BB962C8B-B14F-4D97-AF65-F5344CB8AC3E}">
        <p14:creationId xmlns:p14="http://schemas.microsoft.com/office/powerpoint/2010/main" val="214777278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Liyanage</a:t>
            </a:r>
            <a:r>
              <a:rPr lang="en-GB" dirty="0"/>
              <a:t> T</a:t>
            </a:r>
            <a:r>
              <a:rPr lang="en-GB" baseline="0" dirty="0"/>
              <a:t> et al. Worldwide access to treatment for end-stage kidney disease: a systematic review. </a:t>
            </a:r>
            <a:r>
              <a:rPr lang="en-GB" i="1" baseline="0" dirty="0"/>
              <a:t>Lancet.</a:t>
            </a:r>
            <a:r>
              <a:rPr lang="en-GB" i="0" baseline="0" dirty="0"/>
              <a:t> 2015;385:1975–1982.</a:t>
            </a:r>
          </a:p>
          <a:p>
            <a:pPr marL="228600" indent="-228600">
              <a:buAutoNum type="arabicPeriod"/>
            </a:pPr>
            <a:r>
              <a:rPr lang="en-GB" i="0" baseline="0" dirty="0"/>
              <a:t>Foreman KJ et al. Forecasting life expectancy, years of life lost, and all-cause and cause-specific mortality for 250 causes of death: reference and alternative scenarios for 2016–40 for 195 countries and territories. </a:t>
            </a:r>
            <a:r>
              <a:rPr lang="en-GB" i="1" baseline="0" dirty="0"/>
              <a:t>Lancet</a:t>
            </a:r>
            <a:r>
              <a:rPr lang="en-GB" i="0" baseline="0" dirty="0"/>
              <a:t>. 2018;392:2052–2090.</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67</a:t>
            </a:fld>
            <a:endParaRPr lang="en-US"/>
          </a:p>
        </p:txBody>
      </p:sp>
    </p:spTree>
    <p:extLst>
      <p:ext uri="{BB962C8B-B14F-4D97-AF65-F5344CB8AC3E}">
        <p14:creationId xmlns:p14="http://schemas.microsoft.com/office/powerpoint/2010/main" val="337232620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a</a:t>
            </a:r>
            <a:r>
              <a:rPr lang="en-GB" dirty="0" err="1"/>
              <a:t>Awareness</a:t>
            </a:r>
            <a:r>
              <a:rPr lang="en-GB" dirty="0"/>
              <a:t> was assessed as those who reported being told that they had kidney disease.</a:t>
            </a:r>
          </a:p>
          <a:p>
            <a:endParaRPr lang="en-GB" dirty="0"/>
          </a:p>
          <a:p>
            <a:pPr marL="0" indent="0">
              <a:buNone/>
            </a:pPr>
            <a:r>
              <a:rPr lang="en-GB" u="sng" dirty="0"/>
              <a:t>References:</a:t>
            </a:r>
          </a:p>
          <a:p>
            <a:pPr marL="228600" indent="-228600">
              <a:buFont typeface="+mj-lt"/>
              <a:buAutoNum type="arabicPeriod"/>
            </a:pPr>
            <a:r>
              <a:rPr lang="en-GB" dirty="0"/>
              <a:t>United States Renal</a:t>
            </a:r>
            <a:r>
              <a:rPr lang="en-GB" baseline="0" dirty="0"/>
              <a:t> Data System. USRDS 2020 Annual data report. Chronic kidney disease: CKD in the general population. Bethesda, MD: National Institutes of Health, National Institute of Diabetes and Digestive and Kidney Diseases; 2020. https://adr.usrds.org/2020/chronic-kidney-disease/1-ckd-in-the-general-population. Accessed July 29, 2022.</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68</a:t>
            </a:fld>
            <a:endParaRPr lang="en-US"/>
          </a:p>
        </p:txBody>
      </p:sp>
    </p:spTree>
    <p:extLst>
      <p:ext uri="{BB962C8B-B14F-4D97-AF65-F5344CB8AC3E}">
        <p14:creationId xmlns:p14="http://schemas.microsoft.com/office/powerpoint/2010/main" val="36490782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aseline="0" dirty="0" smtClean="0"/>
              <a:t>From recent data we know that in the general population approximately 1:10 show varying degree of renal dysfunction which in many cases is not diagnosed </a:t>
            </a:r>
            <a:r>
              <a:rPr lang="en-US" b="1" baseline="0" dirty="0" smtClean="0"/>
              <a:t>(*)</a:t>
            </a:r>
            <a:r>
              <a:rPr lang="en-US" baseline="0" dirty="0" smtClean="0"/>
              <a:t> </a:t>
            </a:r>
          </a:p>
          <a:p>
            <a:pPr marL="0" indent="0">
              <a:buNone/>
            </a:pPr>
            <a:endParaRPr lang="en-US" baseline="0" dirty="0" smtClean="0"/>
          </a:p>
          <a:p>
            <a:pPr marL="0" indent="0">
              <a:buNone/>
            </a:pPr>
            <a:r>
              <a:rPr lang="en-US" baseline="0" dirty="0" smtClean="0"/>
              <a:t>and the rate of increase of CKD cases globally is tremendous and will rank as a 5</a:t>
            </a:r>
            <a:r>
              <a:rPr lang="en-US" baseline="30000" dirty="0" smtClean="0"/>
              <a:t>th</a:t>
            </a:r>
            <a:r>
              <a:rPr lang="en-US" baseline="0" dirty="0" smtClean="0"/>
              <a:t> cause of death by the year 2040 </a:t>
            </a:r>
            <a:r>
              <a:rPr lang="en-US" b="1" baseline="0" dirty="0" smtClean="0"/>
              <a:t>(*). </a:t>
            </a:r>
          </a:p>
          <a:p>
            <a:pPr marL="0" indent="0">
              <a:buNone/>
            </a:pPr>
            <a:endParaRPr lang="en-US" baseline="0" dirty="0" smtClean="0"/>
          </a:p>
          <a:p>
            <a:pPr marL="0" indent="0">
              <a:buNone/>
            </a:pPr>
            <a:r>
              <a:rPr lang="en-US" b="1" baseline="0" dirty="0" smtClean="0"/>
              <a:t>(*)</a:t>
            </a:r>
            <a:r>
              <a:rPr lang="en-US" baseline="0" dirty="0" smtClean="0"/>
              <a:t> This will have devastating </a:t>
            </a:r>
            <a:r>
              <a:rPr lang="en-US" baseline="0" dirty="0" err="1" smtClean="0"/>
              <a:t>concequences</a:t>
            </a:r>
            <a:r>
              <a:rPr lang="en-US" baseline="0" dirty="0" smtClean="0"/>
              <a:t> with a huge both health and </a:t>
            </a:r>
            <a:r>
              <a:rPr lang="en-US" baseline="0" dirty="0" err="1" smtClean="0"/>
              <a:t>ecconomic</a:t>
            </a:r>
            <a:r>
              <a:rPr lang="en-US" baseline="0" dirty="0" smtClean="0"/>
              <a:t> burden globally </a:t>
            </a:r>
          </a:p>
          <a:p>
            <a:pPr marL="0" indent="0">
              <a:buNone/>
            </a:pPr>
            <a:endParaRPr lang="en-US" baseline="0" dirty="0" smtClean="0"/>
          </a:p>
          <a:p>
            <a:pPr marL="0" indent="0">
              <a:buNone/>
            </a:pPr>
            <a:r>
              <a:rPr lang="en-US" baseline="0" dirty="0" smtClean="0"/>
              <a:t>Therefore, these data s</a:t>
            </a:r>
            <a:r>
              <a:rPr lang="en-US" dirty="0" smtClean="0"/>
              <a:t>hould prompt major efforts to develop </a:t>
            </a:r>
          </a:p>
          <a:p>
            <a:pPr marL="0" indent="0">
              <a:buNone/>
            </a:pPr>
            <a:endParaRPr lang="en-US" dirty="0" smtClean="0"/>
          </a:p>
          <a:p>
            <a:pPr marL="0" indent="0">
              <a:buNone/>
            </a:pPr>
            <a:r>
              <a:rPr lang="en-US" dirty="0" smtClean="0"/>
              <a:t>preventive and therapeutic measures that are effective</a:t>
            </a:r>
            <a:r>
              <a:rPr lang="en-US" baseline="0" dirty="0" smtClean="0"/>
              <a:t> to lower the incidence and to slow the progression of CKD. </a:t>
            </a:r>
            <a:endParaRPr lang="el-GR"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4</a:t>
            </a:fld>
            <a:endParaRPr lang="en-US"/>
          </a:p>
        </p:txBody>
      </p:sp>
    </p:spTree>
    <p:extLst>
      <p:ext uri="{BB962C8B-B14F-4D97-AF65-F5344CB8AC3E}">
        <p14:creationId xmlns:p14="http://schemas.microsoft.com/office/powerpoint/2010/main" val="427247629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a</a:t>
            </a:r>
            <a:r>
              <a:rPr lang="en-GB" dirty="0" err="1"/>
              <a:t>Each</a:t>
            </a:r>
            <a:r>
              <a:rPr lang="en-GB" dirty="0"/>
              <a:t> cell represents a pooled RR from a meta-analysis, </a:t>
            </a:r>
            <a:r>
              <a:rPr lang="en-GB" dirty="0" err="1"/>
              <a:t>colors</a:t>
            </a:r>
            <a:r>
              <a:rPr lang="en-GB" dirty="0"/>
              <a:t> reflect the ranking of adjusted RR.</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b</a:t>
            </a:r>
            <a:r>
              <a:rPr lang="en-GB" dirty="0" err="1"/>
              <a:t>Results</a:t>
            </a:r>
            <a:r>
              <a:rPr lang="en-GB" dirty="0"/>
              <a:t> are adjusted for covariates and compared to the reference cell. </a:t>
            </a:r>
          </a:p>
          <a:p>
            <a:endParaRPr lang="en-GB" dirty="0"/>
          </a:p>
          <a:p>
            <a:pPr marL="0" indent="0">
              <a:buNone/>
            </a:pPr>
            <a:r>
              <a:rPr lang="en-GB" u="sng" dirty="0"/>
              <a:t>References:</a:t>
            </a:r>
          </a:p>
          <a:p>
            <a:pPr marL="228600" indent="-228600">
              <a:buAutoNum type="arabicPeriod"/>
            </a:pPr>
            <a:r>
              <a:rPr lang="en-GB" dirty="0"/>
              <a:t>Dalrymple</a:t>
            </a:r>
            <a:r>
              <a:rPr lang="en-GB" baseline="0" dirty="0"/>
              <a:t> LS et al. Chronic kidney disease and the risk of end-stage renal disease versus death. </a:t>
            </a:r>
            <a:r>
              <a:rPr lang="en-GB" i="1" baseline="0" dirty="0"/>
              <a:t>J Gen Intern Med.</a:t>
            </a:r>
            <a:r>
              <a:rPr lang="en-GB" i="0" baseline="0" dirty="0"/>
              <a:t> 2010;26:379–385.</a:t>
            </a:r>
          </a:p>
          <a:p>
            <a:pPr marL="228600" indent="-228600">
              <a:buAutoNum type="arabicPeriod"/>
            </a:pPr>
            <a:r>
              <a:rPr lang="en-GB" i="0" baseline="0" dirty="0"/>
              <a:t>Kidney Disease: Improving Global Outcomes. 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p>
          <a:p>
            <a:pPr marL="228600" indent="-228600">
              <a:buAutoNum type="arabicPeriod"/>
            </a:pPr>
            <a:r>
              <a:rPr lang="en-GB" i="0" baseline="0" dirty="0"/>
              <a:t>Thompson S et al. Cause of death in patients with reduced kidney function. </a:t>
            </a:r>
            <a:r>
              <a:rPr lang="en-GB" i="1" baseline="0" dirty="0"/>
              <a:t>J Am </a:t>
            </a:r>
            <a:r>
              <a:rPr lang="en-GB" i="1" baseline="0" dirty="0" err="1"/>
              <a:t>Soc</a:t>
            </a:r>
            <a:r>
              <a:rPr lang="en-GB" i="1" baseline="0" dirty="0"/>
              <a:t> </a:t>
            </a:r>
            <a:r>
              <a:rPr lang="en-GB" i="1" baseline="0" dirty="0" err="1"/>
              <a:t>Nephrol</a:t>
            </a:r>
            <a:r>
              <a:rPr lang="en-GB" i="1" baseline="0" dirty="0"/>
              <a:t>. </a:t>
            </a:r>
            <a:r>
              <a:rPr lang="en-GB" i="0" baseline="0" dirty="0"/>
              <a:t>2015;26:2504–2511.</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69</a:t>
            </a:fld>
            <a:endParaRPr lang="en-US"/>
          </a:p>
        </p:txBody>
      </p:sp>
    </p:spTree>
    <p:extLst>
      <p:ext uri="{BB962C8B-B14F-4D97-AF65-F5344CB8AC3E}">
        <p14:creationId xmlns:p14="http://schemas.microsoft.com/office/powerpoint/2010/main" val="66514158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Speaker</a:t>
            </a:r>
            <a:r>
              <a:rPr lang="en-GB" u="sng" baseline="0" dirty="0"/>
              <a:t> notes:</a:t>
            </a:r>
          </a:p>
          <a:p>
            <a:pPr marL="171450" marR="0" indent="-171450" algn="l" defTabSz="914400" rtl="0" eaLnBrk="1" fontAlgn="auto" latinLnBrk="0" hangingPunct="1">
              <a:lnSpc>
                <a:spcPct val="100000"/>
              </a:lnSpc>
              <a:spcBef>
                <a:spcPts val="0"/>
              </a:spcBef>
              <a:spcAft>
                <a:spcPts val="0"/>
              </a:spcAft>
              <a:buClrTx/>
              <a:buSzTx/>
              <a:tabLst/>
              <a:defRPr/>
            </a:pPr>
            <a:r>
              <a:rPr lang="en-GB" baseline="0" dirty="0"/>
              <a:t>A “Home” icon (bottom-right) is located on each section title slide and can be used to navigate back to this slide (Table of contents). If you are viewing the deck in “normal mode”, these hyperlinks can be used by right-clicking on the icon and left-clicking on “Open hyperlink” in the drop-down menu. If you are viewing the deck in “presentation mode”, these hyperlinks can be used by right-clicking the icon.</a:t>
            </a:r>
            <a:endParaRPr lang="en-GB" dirty="0"/>
          </a:p>
          <a:p>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70</a:t>
            </a:fld>
            <a:endParaRPr lang="en-US"/>
          </a:p>
        </p:txBody>
      </p:sp>
    </p:spTree>
    <p:extLst>
      <p:ext uri="{BB962C8B-B14F-4D97-AF65-F5344CB8AC3E}">
        <p14:creationId xmlns:p14="http://schemas.microsoft.com/office/powerpoint/2010/main" val="17444851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Font typeface="+mj-lt"/>
              <a:buAutoNum type="arabicPeriod"/>
            </a:pPr>
            <a:r>
              <a:rPr lang="en-GB" dirty="0" err="1"/>
              <a:t>Xie</a:t>
            </a:r>
            <a:r>
              <a:rPr lang="en-GB" dirty="0"/>
              <a:t> Y et al. Analysis of the Global Burden of Disease study highlights the global,</a:t>
            </a:r>
            <a:r>
              <a:rPr lang="en-GB" baseline="0" dirty="0"/>
              <a:t> regional, and national trends of chronic kidney disease epidemiology from 1990 to 2016. </a:t>
            </a:r>
            <a:r>
              <a:rPr lang="en-GB" i="1" baseline="0" dirty="0"/>
              <a:t>Kidney Int.</a:t>
            </a:r>
            <a:r>
              <a:rPr lang="en-GB" i="0" baseline="0" dirty="0"/>
              <a:t> 2018;94:567–581.</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71</a:t>
            </a:fld>
            <a:endParaRPr lang="en-US"/>
          </a:p>
        </p:txBody>
      </p:sp>
    </p:spTree>
    <p:extLst>
      <p:ext uri="{BB962C8B-B14F-4D97-AF65-F5344CB8AC3E}">
        <p14:creationId xmlns:p14="http://schemas.microsoft.com/office/powerpoint/2010/main" val="38692776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Helal</a:t>
            </a:r>
            <a:r>
              <a:rPr lang="en-GB" dirty="0"/>
              <a:t> I et al. Glomerular </a:t>
            </a:r>
            <a:r>
              <a:rPr lang="en-GB" dirty="0" err="1"/>
              <a:t>hyperfiltration</a:t>
            </a:r>
            <a:r>
              <a:rPr lang="en-GB" dirty="0"/>
              <a:t>:</a:t>
            </a:r>
            <a:r>
              <a:rPr lang="en-GB" baseline="0" dirty="0"/>
              <a:t> definitions, mechanisms and clinical implications. </a:t>
            </a:r>
            <a:r>
              <a:rPr lang="en-GB" i="1" baseline="0" dirty="0"/>
              <a:t>Nat Rev </a:t>
            </a:r>
            <a:r>
              <a:rPr lang="en-GB" i="1" baseline="0" dirty="0" err="1"/>
              <a:t>Nephrol</a:t>
            </a:r>
            <a:r>
              <a:rPr lang="en-GB" i="1" baseline="0" dirty="0"/>
              <a:t>.</a:t>
            </a:r>
            <a:r>
              <a:rPr lang="en-GB" i="0" baseline="0" dirty="0"/>
              <a:t> 2012;8:293–300.</a:t>
            </a:r>
          </a:p>
          <a:p>
            <a:pPr marL="228600" indent="-228600">
              <a:buAutoNum type="arabicPeriod"/>
            </a:pPr>
            <a:r>
              <a:rPr lang="en-GB" i="0" baseline="0" dirty="0" err="1"/>
              <a:t>Palatini</a:t>
            </a:r>
            <a:r>
              <a:rPr lang="en-GB" i="0" baseline="0" dirty="0"/>
              <a:t> P.  Glomerular </a:t>
            </a:r>
            <a:r>
              <a:rPr lang="en-GB" i="0" baseline="0" dirty="0" err="1"/>
              <a:t>hyperfiltration</a:t>
            </a:r>
            <a:r>
              <a:rPr lang="en-GB" i="0" baseline="0" dirty="0"/>
              <a:t>: a marker of early renal damage in pre-diabetes and pre-hypertension. </a:t>
            </a:r>
            <a:r>
              <a:rPr lang="en-GB" i="1" baseline="0" dirty="0" err="1"/>
              <a:t>Nephrol</a:t>
            </a:r>
            <a:r>
              <a:rPr lang="en-GB" i="1" baseline="0" dirty="0"/>
              <a:t> Dial Transplant.</a:t>
            </a:r>
            <a:r>
              <a:rPr lang="en-GB" i="0" baseline="0" dirty="0"/>
              <a:t> 2012;27:1708–1714.</a:t>
            </a:r>
          </a:p>
          <a:p>
            <a:pPr marL="228600" indent="-228600">
              <a:buAutoNum type="arabicPeriod"/>
            </a:pPr>
            <a:r>
              <a:rPr lang="en-GB" i="0" baseline="0" dirty="0" err="1"/>
              <a:t>Coppo</a:t>
            </a:r>
            <a:r>
              <a:rPr lang="en-GB" i="0" baseline="0" dirty="0"/>
              <a:t> R. Towards a personalized treatment for IgA nephropathy considering pathology and </a:t>
            </a:r>
            <a:r>
              <a:rPr lang="en-GB" i="0" baseline="0" dirty="0" err="1"/>
              <a:t>pathogensis</a:t>
            </a:r>
            <a:r>
              <a:rPr lang="en-GB" i="0" baseline="0" dirty="0"/>
              <a:t>. </a:t>
            </a:r>
            <a:r>
              <a:rPr lang="en-GB" i="1" baseline="0" dirty="0" err="1"/>
              <a:t>Nephrol</a:t>
            </a:r>
            <a:r>
              <a:rPr lang="en-GB" i="1" baseline="0" dirty="0"/>
              <a:t> Dial Transplant. </a:t>
            </a:r>
            <a:r>
              <a:rPr lang="en-GB" i="0" baseline="0" dirty="0"/>
              <a:t>2019;34:1832–1838.</a:t>
            </a:r>
          </a:p>
          <a:p>
            <a:pPr marL="228600" indent="-228600">
              <a:buAutoNum type="arabicPeriod"/>
            </a:pPr>
            <a:r>
              <a:rPr lang="en-GB" i="0" baseline="0" dirty="0"/>
              <a:t>Rosenberg AZ et al. Focal segmental </a:t>
            </a:r>
            <a:r>
              <a:rPr lang="en-GB" i="0" baseline="0" dirty="0" err="1"/>
              <a:t>glomerulosclerosis</a:t>
            </a:r>
            <a:r>
              <a:rPr lang="en-GB" i="0" baseline="0" dirty="0"/>
              <a:t>. </a:t>
            </a:r>
            <a:r>
              <a:rPr lang="en-GB" i="1" baseline="0" dirty="0" err="1"/>
              <a:t>Clin</a:t>
            </a:r>
            <a:r>
              <a:rPr lang="en-GB" i="1" baseline="0" dirty="0"/>
              <a:t> J Am </a:t>
            </a:r>
            <a:r>
              <a:rPr lang="en-GB" i="1" baseline="0" dirty="0" err="1"/>
              <a:t>Soc</a:t>
            </a:r>
            <a:r>
              <a:rPr lang="en-GB" i="1" baseline="0" dirty="0"/>
              <a:t> </a:t>
            </a:r>
            <a:r>
              <a:rPr lang="en-GB" i="1" baseline="0" dirty="0" err="1"/>
              <a:t>Nephrol</a:t>
            </a:r>
            <a:r>
              <a:rPr lang="en-GB" i="0" baseline="0" dirty="0"/>
              <a:t>. 2017;12:502–517.</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73</a:t>
            </a:fld>
            <a:endParaRPr lang="en-US"/>
          </a:p>
        </p:txBody>
      </p:sp>
    </p:spTree>
    <p:extLst>
      <p:ext uri="{BB962C8B-B14F-4D97-AF65-F5344CB8AC3E}">
        <p14:creationId xmlns:p14="http://schemas.microsoft.com/office/powerpoint/2010/main" val="34270833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a:t>Park M et al. Renal </a:t>
            </a:r>
            <a:r>
              <a:rPr lang="en-GB" dirty="0" err="1"/>
              <a:t>hyperfiltration</a:t>
            </a:r>
            <a:r>
              <a:rPr lang="en-GB" baseline="0" dirty="0"/>
              <a:t> as a novel biomarker of all-cause mortality. </a:t>
            </a:r>
            <a:r>
              <a:rPr lang="en-GB" i="1" baseline="0" dirty="0"/>
              <a:t>J Am </a:t>
            </a:r>
            <a:r>
              <a:rPr lang="en-GB" i="1" baseline="0" dirty="0" err="1"/>
              <a:t>Soc</a:t>
            </a:r>
            <a:r>
              <a:rPr lang="en-GB" i="1" baseline="0" dirty="0"/>
              <a:t> </a:t>
            </a:r>
            <a:r>
              <a:rPr lang="en-GB" i="1" baseline="0" dirty="0" err="1"/>
              <a:t>Nephrol</a:t>
            </a:r>
            <a:r>
              <a:rPr lang="en-GB" i="1" baseline="0" dirty="0"/>
              <a:t>.</a:t>
            </a:r>
            <a:r>
              <a:rPr lang="en-GB" i="0" baseline="0" dirty="0"/>
              <a:t> 2015;26:1426–1433.</a:t>
            </a:r>
          </a:p>
          <a:p>
            <a:pPr marL="228600" indent="-228600">
              <a:buAutoNum type="arabicPeriod"/>
            </a:pPr>
            <a:r>
              <a:rPr lang="en-GB" i="0" baseline="0" dirty="0"/>
              <a:t>Lee SM et al. Association of renal </a:t>
            </a:r>
            <a:r>
              <a:rPr lang="en-GB" i="0" baseline="0" dirty="0" err="1"/>
              <a:t>hyperfiltration</a:t>
            </a:r>
            <a:r>
              <a:rPr lang="en-GB" i="0" baseline="0" dirty="0"/>
              <a:t> with incident proteinuria – A nationwide registry study. </a:t>
            </a:r>
            <a:r>
              <a:rPr lang="en-GB" i="1" baseline="0" dirty="0" err="1"/>
              <a:t>PLoS</a:t>
            </a:r>
            <a:r>
              <a:rPr lang="en-GB" i="1" baseline="0" dirty="0"/>
              <a:t> One</a:t>
            </a:r>
            <a:r>
              <a:rPr lang="en-GB" i="0" baseline="0" dirty="0"/>
              <a:t>. 2018;13:e0195784.</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74</a:t>
            </a:fld>
            <a:endParaRPr lang="en-US"/>
          </a:p>
        </p:txBody>
      </p:sp>
    </p:spTree>
    <p:extLst>
      <p:ext uri="{BB962C8B-B14F-4D97-AF65-F5344CB8AC3E}">
        <p14:creationId xmlns:p14="http://schemas.microsoft.com/office/powerpoint/2010/main" val="42721809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u="none" dirty="0"/>
              <a:t>D’Amico</a:t>
            </a:r>
            <a:r>
              <a:rPr lang="en-GB" u="none" baseline="0" dirty="0"/>
              <a:t> G et al. Pathophysiology of proteinuria. </a:t>
            </a:r>
            <a:r>
              <a:rPr lang="en-GB" i="1" u="none" baseline="0" dirty="0"/>
              <a:t>Kidney Int. </a:t>
            </a:r>
            <a:r>
              <a:rPr lang="en-GB" i="0" u="none" baseline="0" dirty="0"/>
              <a:t>2003;63:809–825.</a:t>
            </a:r>
          </a:p>
          <a:p>
            <a:pPr marL="228600" indent="-228600">
              <a:buAutoNum type="arabicPeriod"/>
            </a:pPr>
            <a:r>
              <a:rPr lang="en-GB" i="0" u="none" baseline="0" dirty="0"/>
              <a:t>National Institute of Diabetes and Digestive and Kidney Diseases. Albuminuria: Albumin in the urine. https://www.niddk.nih.gov/health-information/kidney-disease/chronic-kidney-disease-ckd/tests-diagnosis/albuminuria-albumin-urine. Accessed July 29, 2022.</a:t>
            </a:r>
          </a:p>
          <a:p>
            <a:pPr marL="228600" indent="-228600">
              <a:buAutoNum type="arabicPeriod"/>
            </a:pPr>
            <a:r>
              <a:rPr lang="en-GB" i="0" u="none" baseline="0" dirty="0" err="1"/>
              <a:t>Gaede</a:t>
            </a:r>
            <a:r>
              <a:rPr lang="en-GB" i="0" u="none" baseline="0" dirty="0"/>
              <a:t> P et al. Remission to </a:t>
            </a:r>
            <a:r>
              <a:rPr lang="en-GB" i="0" u="none" baseline="0" dirty="0" err="1"/>
              <a:t>normoalbuminuria</a:t>
            </a:r>
            <a:r>
              <a:rPr lang="en-GB" i="0" u="none" baseline="0" dirty="0"/>
              <a:t> during multifactorial treatment preserves kidney function in patients with type 2 diabetes and microalbuminuria. </a:t>
            </a:r>
            <a:r>
              <a:rPr lang="en-GB" i="1" u="none" baseline="0" dirty="0" err="1"/>
              <a:t>Nephrol</a:t>
            </a:r>
            <a:r>
              <a:rPr lang="en-GB" i="1" u="none" baseline="0" dirty="0"/>
              <a:t> Dial Transplant.</a:t>
            </a:r>
            <a:r>
              <a:rPr lang="en-GB" i="0" u="none" baseline="0" dirty="0"/>
              <a:t> 2004;19:2784–2788.</a:t>
            </a:r>
          </a:p>
          <a:p>
            <a:pPr marL="228600" indent="-228600">
              <a:buAutoNum type="arabicPeriod"/>
            </a:pPr>
            <a:r>
              <a:rPr lang="en-GB" i="0" u="none" baseline="0" dirty="0"/>
              <a:t>Looker HC et al. Changes in albuminuria but not GFR are associated with early changes in kidney structure in type 2 diabetes. </a:t>
            </a:r>
            <a:r>
              <a:rPr lang="en-GB" i="1" u="none" baseline="0" dirty="0"/>
              <a:t>J Am </a:t>
            </a:r>
            <a:r>
              <a:rPr lang="en-GB" i="1" u="none" baseline="0" dirty="0" err="1"/>
              <a:t>Soc</a:t>
            </a:r>
            <a:r>
              <a:rPr lang="en-GB" i="1" u="none" baseline="0" dirty="0"/>
              <a:t> </a:t>
            </a:r>
            <a:r>
              <a:rPr lang="en-GB" i="1" u="none" baseline="0" dirty="0" err="1"/>
              <a:t>Nephrol</a:t>
            </a:r>
            <a:r>
              <a:rPr lang="en-GB" i="1" u="none" baseline="0" dirty="0"/>
              <a:t>.</a:t>
            </a:r>
            <a:r>
              <a:rPr lang="en-GB" i="0" u="none" baseline="0" dirty="0"/>
              <a:t> 2019;30:1049–1059.</a:t>
            </a:r>
            <a:endParaRPr lang="en-GB" u="none"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75</a:t>
            </a:fld>
            <a:endParaRPr lang="en-US"/>
          </a:p>
        </p:txBody>
      </p:sp>
    </p:spTree>
    <p:extLst>
      <p:ext uri="{BB962C8B-B14F-4D97-AF65-F5344CB8AC3E}">
        <p14:creationId xmlns:p14="http://schemas.microsoft.com/office/powerpoint/2010/main" val="357458823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Reference</a:t>
            </a:r>
            <a:r>
              <a:rPr lang="en-US" dirty="0"/>
              <a:t> point: (diamond, eGFR of 95 mL/min/1.73 m</a:t>
            </a:r>
            <a:r>
              <a:rPr lang="en-US" baseline="30000" dirty="0"/>
              <a:t>2</a:t>
            </a:r>
            <a:r>
              <a:rPr lang="en-US" dirty="0"/>
              <a:t> in the no diabetes group) for both individuals with and without diabetes to show the main effect of diabetes on risk.</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b</a:t>
            </a:r>
            <a:r>
              <a:rPr lang="en-US" dirty="0" err="1"/>
              <a:t>HRs</a:t>
            </a:r>
            <a:r>
              <a:rPr lang="en-US" dirty="0"/>
              <a:t> were adjusted for age, sex, race, smoking, history of CVD, serum total cholesterol concentration, BMI, and albuminuria (log UACR, log UPCR, or categorical dipstick proteinuria [negative, trace, 1+, ≥2+]).</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c</a:t>
            </a:r>
            <a:r>
              <a:rPr lang="en-US" dirty="0" err="1"/>
              <a:t>Blue</a:t>
            </a:r>
            <a:r>
              <a:rPr lang="en-US" dirty="0"/>
              <a:t> and purple circles denote </a:t>
            </a:r>
            <a:r>
              <a:rPr lang="en-US" i="1" dirty="0"/>
              <a:t>P</a:t>
            </a:r>
            <a:r>
              <a:rPr lang="en-US" dirty="0"/>
              <a:t>&lt;0.05 as compared with the reference (diamond); </a:t>
            </a:r>
            <a:r>
              <a:rPr lang="en-US" baseline="30000" dirty="0" err="1"/>
              <a:t>d</a:t>
            </a:r>
            <a:r>
              <a:rPr lang="en-US" dirty="0" err="1"/>
              <a:t>eGFR</a:t>
            </a:r>
            <a:r>
              <a:rPr lang="en-US" dirty="0"/>
              <a:t> of 50 mL/min/1.73 m</a:t>
            </a:r>
            <a:r>
              <a:rPr lang="en-US" baseline="30000" dirty="0"/>
              <a:t>2</a:t>
            </a:r>
            <a:r>
              <a:rPr lang="en-US" dirty="0"/>
              <a:t> used as the reference point (diamond) in diabetes and no diabetes groups.</a:t>
            </a:r>
          </a:p>
          <a:p>
            <a:pPr marL="0" marR="0" indent="0" algn="l" defTabSz="914400" rtl="0" eaLnBrk="1" fontAlgn="auto" latinLnBrk="0" hangingPunct="1">
              <a:lnSpc>
                <a:spcPct val="100000"/>
              </a:lnSpc>
              <a:spcBef>
                <a:spcPts val="0"/>
              </a:spcBef>
              <a:spcAft>
                <a:spcPts val="0"/>
              </a:spcAft>
              <a:buClrTx/>
              <a:buSzTx/>
              <a:buFontTx/>
              <a:buNone/>
              <a:tabLst/>
              <a:defRPr/>
            </a:pPr>
            <a:endParaRPr lang="en-US" u="sng" dirty="0"/>
          </a:p>
          <a:p>
            <a:pPr marL="0" marR="0" indent="0" algn="l" defTabSz="914400" rtl="0" eaLnBrk="1" fontAlgn="auto" latinLnBrk="0" hangingPunct="1">
              <a:lnSpc>
                <a:spcPct val="100000"/>
              </a:lnSpc>
              <a:spcBef>
                <a:spcPts val="0"/>
              </a:spcBef>
              <a:spcAft>
                <a:spcPts val="0"/>
              </a:spcAft>
              <a:buClrTx/>
              <a:buSzTx/>
              <a:buFontTx/>
              <a:buNone/>
              <a:tabLst/>
              <a:defRPr/>
            </a:pPr>
            <a:r>
              <a:rPr lang="en-US"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dirty="0"/>
              <a:t>Fox CS et al. Associations</a:t>
            </a:r>
            <a:r>
              <a:rPr lang="en-US" baseline="0" dirty="0"/>
              <a:t> of kidney disease measures with mortality and end-stage renal disease in individuals with and without diabetes: a meta-analysis. </a:t>
            </a:r>
            <a:r>
              <a:rPr lang="en-US" i="1" baseline="0" dirty="0"/>
              <a:t>Lancet</a:t>
            </a:r>
            <a:r>
              <a:rPr lang="en-US" baseline="0" dirty="0"/>
              <a:t>. 2012;380:1662–1673.</a:t>
            </a:r>
            <a:endParaRPr lang="en-US"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76</a:t>
            </a:fld>
            <a:endParaRPr lang="en-US"/>
          </a:p>
        </p:txBody>
      </p:sp>
    </p:spTree>
    <p:extLst>
      <p:ext uri="{BB962C8B-B14F-4D97-AF65-F5344CB8AC3E}">
        <p14:creationId xmlns:p14="http://schemas.microsoft.com/office/powerpoint/2010/main" val="15209964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Reference</a:t>
            </a:r>
            <a:r>
              <a:rPr lang="en-US" dirty="0"/>
              <a:t> point (diamond) is UACR of 5 mg/g in the no diabetes group, for both individuals with and without hypertension, to show the main effect of diabetes</a:t>
            </a:r>
            <a:br>
              <a:rPr lang="en-US" dirty="0"/>
            </a:br>
            <a:r>
              <a:rPr lang="en-US" dirty="0"/>
              <a:t>on risk.</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b</a:t>
            </a:r>
            <a:r>
              <a:rPr lang="en-US" dirty="0" err="1"/>
              <a:t>HRs</a:t>
            </a:r>
            <a:r>
              <a:rPr lang="en-US" dirty="0"/>
              <a:t> were adjusted for age, sex, race, smoking, history of CVD, serum total cholesterol concentration, BMI, and eGFR.</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c</a:t>
            </a:r>
            <a:r>
              <a:rPr lang="en-US" dirty="0" err="1"/>
              <a:t>Blue</a:t>
            </a:r>
            <a:r>
              <a:rPr lang="en-US" dirty="0"/>
              <a:t> and purple circles denote </a:t>
            </a:r>
            <a:r>
              <a:rPr lang="en-US" i="1" dirty="0"/>
              <a:t>P</a:t>
            </a:r>
            <a:r>
              <a:rPr lang="en-US" dirty="0"/>
              <a:t>&lt;0.05 as compared with the reference (diamond).</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d</a:t>
            </a:r>
            <a:r>
              <a:rPr lang="en-US" dirty="0" err="1"/>
              <a:t>CKD</a:t>
            </a:r>
            <a:r>
              <a:rPr lang="en-US" dirty="0"/>
              <a:t> defined as eGFR of &lt;60 mL/min/1.73 m</a:t>
            </a:r>
            <a:r>
              <a:rPr lang="en-US" baseline="30000" dirty="0"/>
              <a:t>2</a:t>
            </a:r>
            <a:r>
              <a:rPr lang="en-US" baseline="0" dirty="0"/>
              <a:t>.</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e</a:t>
            </a:r>
            <a:r>
              <a:rPr lang="en-US" dirty="0" err="1"/>
              <a:t>Reference</a:t>
            </a:r>
            <a:r>
              <a:rPr lang="en-US" dirty="0"/>
              <a:t> point (diamond) is UACR of 20 mg/g.</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dirty="0"/>
              <a:t>Fox CS et al. Associations</a:t>
            </a:r>
            <a:r>
              <a:rPr lang="en-US" baseline="0" dirty="0"/>
              <a:t> of kidney disease measures with mortality and end-stage renal disease in individuals with and without diabetes: a meta-analysis. </a:t>
            </a:r>
            <a:r>
              <a:rPr lang="en-US" i="1" baseline="0" dirty="0"/>
              <a:t>Lancet</a:t>
            </a:r>
            <a:r>
              <a:rPr lang="en-US" baseline="0" dirty="0"/>
              <a:t>. 2012;380:1662–1673.</a:t>
            </a:r>
            <a:endParaRPr lang="en-US"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77</a:t>
            </a:fld>
            <a:endParaRPr lang="en-US"/>
          </a:p>
        </p:txBody>
      </p:sp>
    </p:spTree>
    <p:extLst>
      <p:ext uri="{BB962C8B-B14F-4D97-AF65-F5344CB8AC3E}">
        <p14:creationId xmlns:p14="http://schemas.microsoft.com/office/powerpoint/2010/main" val="17567102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Font typeface="+mj-lt"/>
              <a:buAutoNum type="arabicPeriod"/>
            </a:pPr>
            <a:r>
              <a:rPr lang="en-GB" baseline="0" dirty="0" err="1"/>
              <a:t>Cravedi</a:t>
            </a:r>
            <a:r>
              <a:rPr lang="en-GB" baseline="0" dirty="0"/>
              <a:t> P et al. Pathophysiology of proteinuria and its value as an outcome measure in chronic kidney disease. </a:t>
            </a:r>
            <a:r>
              <a:rPr lang="en-GB" i="1" baseline="0" dirty="0"/>
              <a:t>Br J </a:t>
            </a:r>
            <a:r>
              <a:rPr lang="en-GB" i="1" baseline="0" dirty="0" err="1"/>
              <a:t>Clin</a:t>
            </a:r>
            <a:r>
              <a:rPr lang="en-GB" i="1" baseline="0" dirty="0"/>
              <a:t> </a:t>
            </a:r>
            <a:r>
              <a:rPr lang="en-GB" i="1" baseline="0" dirty="0" err="1"/>
              <a:t>Pharmacol</a:t>
            </a:r>
            <a:r>
              <a:rPr lang="en-GB" i="1" baseline="0" dirty="0"/>
              <a:t>. </a:t>
            </a:r>
            <a:r>
              <a:rPr lang="en-GB" i="0" baseline="0" dirty="0"/>
              <a:t>2013;76:516–523.</a:t>
            </a:r>
            <a:endParaRPr lang="en-GB" i="0"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78</a:t>
            </a:fld>
            <a:endParaRPr lang="en-US"/>
          </a:p>
        </p:txBody>
      </p:sp>
    </p:spTree>
    <p:extLst>
      <p:ext uri="{BB962C8B-B14F-4D97-AF65-F5344CB8AC3E}">
        <p14:creationId xmlns:p14="http://schemas.microsoft.com/office/powerpoint/2010/main" val="15302786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a:t>Kidney Disease: Improving Global</a:t>
            </a:r>
            <a:r>
              <a:rPr lang="en-GB" baseline="0" dirty="0"/>
              <a:t> Outcomes. 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p>
          <a:p>
            <a:pPr marL="228600" indent="-228600">
              <a:buAutoNum type="arabicPeriod"/>
            </a:pPr>
            <a:r>
              <a:rPr lang="en-GB" i="0" baseline="0" dirty="0" err="1"/>
              <a:t>Shlipak</a:t>
            </a:r>
            <a:r>
              <a:rPr lang="en-GB" i="0" baseline="0" dirty="0"/>
              <a:t> MG et al. The case for early identification and intervention of chronic kidney disease: conclusions from a Kidney Disease: Improving Global Outcomes (KDIGO) controversies conference. </a:t>
            </a:r>
            <a:r>
              <a:rPr lang="en-GB" i="1" baseline="0" dirty="0"/>
              <a:t>Kidney Int.</a:t>
            </a:r>
            <a:r>
              <a:rPr lang="en-GB" i="0" baseline="0" dirty="0"/>
              <a:t> 2021;99:34–47.</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79</a:t>
            </a:fld>
            <a:endParaRPr lang="en-US"/>
          </a:p>
        </p:txBody>
      </p:sp>
    </p:spTree>
    <p:extLst>
      <p:ext uri="{BB962C8B-B14F-4D97-AF65-F5344CB8AC3E}">
        <p14:creationId xmlns:p14="http://schemas.microsoft.com/office/powerpoint/2010/main" val="25740329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dirty="0" smtClean="0"/>
              <a:t>…. </a:t>
            </a:r>
            <a:r>
              <a:rPr lang="en-GB" baseline="0" dirty="0" smtClean="0"/>
              <a:t>Furthermore, the projected </a:t>
            </a:r>
            <a:r>
              <a:rPr lang="en-US" baseline="0" dirty="0" smtClean="0"/>
              <a:t>number receiving  RRT is estimated to increase to more than 5 million by 2030</a:t>
            </a:r>
          </a:p>
          <a:p>
            <a:pPr marL="0" indent="0">
              <a:buNone/>
            </a:pPr>
            <a:endParaRPr lang="en-US" baseline="0" dirty="0" smtClean="0"/>
          </a:p>
          <a:p>
            <a:pPr marL="0" indent="0">
              <a:buNone/>
            </a:pPr>
            <a:r>
              <a:rPr lang="en-GB" b="1" baseline="0" dirty="0" smtClean="0"/>
              <a:t>(*)</a:t>
            </a:r>
            <a:r>
              <a:rPr lang="en-GB" baseline="0" dirty="0" smtClean="0"/>
              <a:t> with a surprising 160% increase in deaths in this population by the year 2040. </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5</a:t>
            </a:fld>
            <a:endParaRPr lang="en-US">
              <a:solidFill>
                <a:prstClr val="black"/>
              </a:solidFill>
              <a:latin typeface="Calibri"/>
            </a:endParaRPr>
          </a:p>
        </p:txBody>
      </p:sp>
    </p:spTree>
    <p:extLst>
      <p:ext uri="{BB962C8B-B14F-4D97-AF65-F5344CB8AC3E}">
        <p14:creationId xmlns:p14="http://schemas.microsoft.com/office/powerpoint/2010/main" val="33723262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a</a:t>
            </a:r>
            <a:r>
              <a:rPr lang="en-GB" dirty="0" err="1"/>
              <a:t>CKD</a:t>
            </a:r>
            <a:r>
              <a:rPr lang="en-GB" dirty="0"/>
              <a:t> was defined as eGFR of 15–59 mL/min/1.73 m</a:t>
            </a:r>
            <a:r>
              <a:rPr lang="en-GB" baseline="30000" dirty="0"/>
              <a:t>2</a:t>
            </a:r>
            <a:r>
              <a:rPr lang="en-GB" dirty="0"/>
              <a:t> (stages 3–4).</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b</a:t>
            </a:r>
            <a:r>
              <a:rPr lang="en-GB" dirty="0" err="1"/>
              <a:t>CKD</a:t>
            </a:r>
            <a:r>
              <a:rPr lang="en-GB" dirty="0"/>
              <a:t> stages were defined as: stage 1, eGFR ≥90 mL/min/1.73 m</a:t>
            </a:r>
            <a:r>
              <a:rPr lang="en-GB" baseline="30000" dirty="0"/>
              <a:t>2</a:t>
            </a:r>
            <a:r>
              <a:rPr lang="en-GB" dirty="0"/>
              <a:t> and UACR ≥30 mg/g; stage 2, eGFR 60–89 mL/min/1.73 m</a:t>
            </a:r>
            <a:r>
              <a:rPr lang="en-GB" baseline="30000" dirty="0"/>
              <a:t>2</a:t>
            </a:r>
            <a:r>
              <a:rPr lang="en-GB" dirty="0"/>
              <a:t> and UACR ≥30 mg/g; stage 3a, eGFR 45–59 mL/min/1.73 m</a:t>
            </a:r>
            <a:r>
              <a:rPr lang="en-GB" baseline="30000" dirty="0"/>
              <a:t>2</a:t>
            </a:r>
            <a:r>
              <a:rPr lang="en-GB" dirty="0"/>
              <a:t>; stage 3b, eGFR 30–44 mL/min/1.73 m</a:t>
            </a:r>
            <a:r>
              <a:rPr lang="en-GB" baseline="30000" dirty="0"/>
              <a:t>2</a:t>
            </a:r>
            <a:r>
              <a:rPr lang="en-GB" dirty="0"/>
              <a:t>; stage 4, eGFR 15–29 mL/min/1.73 m</a:t>
            </a:r>
            <a:r>
              <a:rPr lang="en-GB" baseline="30000" dirty="0"/>
              <a:t>2</a:t>
            </a:r>
            <a:r>
              <a:rPr lang="en-GB" dirty="0"/>
              <a:t>; stage 5, eGFR &lt;15 mL/min/1.73 m</a:t>
            </a:r>
            <a:r>
              <a:rPr lang="en-GB" baseline="30000" dirty="0"/>
              <a:t>2</a:t>
            </a:r>
            <a:r>
              <a:rPr lang="en-GB" dirty="0"/>
              <a:t>.</a:t>
            </a:r>
          </a:p>
          <a:p>
            <a:endParaRPr lang="en-GB" dirty="0"/>
          </a:p>
          <a:p>
            <a:pPr marL="0" indent="0">
              <a:buNone/>
            </a:pPr>
            <a:r>
              <a:rPr lang="en-GB" u="sng" dirty="0"/>
              <a:t>References:</a:t>
            </a:r>
          </a:p>
          <a:p>
            <a:pPr marL="228600" indent="-228600">
              <a:buAutoNum type="arabicPeriod"/>
            </a:pPr>
            <a:r>
              <a:rPr lang="en-GB" dirty="0"/>
              <a:t>Murphy D et al. Trends in prevalence of chronic kidney disease</a:t>
            </a:r>
            <a:r>
              <a:rPr lang="en-GB" baseline="0" dirty="0"/>
              <a:t> in the United States. </a:t>
            </a:r>
            <a:r>
              <a:rPr lang="en-GB" i="1" baseline="0" dirty="0"/>
              <a:t>Ann Intern Med.</a:t>
            </a:r>
            <a:r>
              <a:rPr lang="en-GB" i="0" baseline="0" dirty="0"/>
              <a:t> 2016;165:473–481.</a:t>
            </a:r>
          </a:p>
          <a:p>
            <a:pPr marL="228600" indent="-228600">
              <a:buAutoNum type="arabicPeriod"/>
            </a:pPr>
            <a:r>
              <a:rPr lang="en-GB" i="0" baseline="0" dirty="0"/>
              <a:t>Wu B et al. Understanding CKD among patients with T2DM: prevalence, temporal trends, and treatment patterns – NHANES 2007–2012. </a:t>
            </a:r>
            <a:r>
              <a:rPr lang="en-GB" i="1" baseline="0" dirty="0"/>
              <a:t>BMJ Open Diabetes Res Care. </a:t>
            </a:r>
            <a:r>
              <a:rPr lang="en-GB" i="0" baseline="0" dirty="0"/>
              <a:t>2016;4:e000154.</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80</a:t>
            </a:fld>
            <a:endParaRPr lang="en-US"/>
          </a:p>
        </p:txBody>
      </p:sp>
    </p:spTree>
    <p:extLst>
      <p:ext uri="{BB962C8B-B14F-4D97-AF65-F5344CB8AC3E}">
        <p14:creationId xmlns:p14="http://schemas.microsoft.com/office/powerpoint/2010/main" val="8680263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Retrospective</a:t>
            </a:r>
            <a:r>
              <a:rPr lang="en-US" dirty="0"/>
              <a:t> analysis of data from &gt;1.1 million patients with T2D including population data from England and the Netherlands, claims data from Germany and Japan, and full population data from Norway and Sweden.</a:t>
            </a:r>
          </a:p>
          <a:p>
            <a:endParaRPr lang="en-GB" u="none" dirty="0"/>
          </a:p>
          <a:p>
            <a:pPr marL="0" indent="0">
              <a:buNone/>
            </a:pPr>
            <a:r>
              <a:rPr lang="en-GB" u="sng" dirty="0"/>
              <a:t>References:</a:t>
            </a:r>
          </a:p>
          <a:p>
            <a:pPr marL="228600" indent="-228600">
              <a:buAutoNum type="arabicPeriod"/>
            </a:pPr>
            <a:r>
              <a:rPr lang="en-GB" u="none" dirty="0" err="1"/>
              <a:t>Spijkerman</a:t>
            </a:r>
            <a:r>
              <a:rPr lang="en-GB" u="none" baseline="0" dirty="0"/>
              <a:t> AM et al. Microvascular complications at time of diagnosis of type 2 diabetes are similar among diabetic patients detected by targeted screening and patients newly diagnosed in general practice. </a:t>
            </a:r>
            <a:r>
              <a:rPr lang="en-GB" i="1" u="none" baseline="0" dirty="0"/>
              <a:t>Diabetes Care. </a:t>
            </a:r>
            <a:r>
              <a:rPr lang="en-GB" i="0" u="none" baseline="0" dirty="0"/>
              <a:t>2003;26:2604–2608.</a:t>
            </a:r>
          </a:p>
          <a:p>
            <a:pPr marL="228600" indent="-228600">
              <a:buAutoNum type="arabicPeriod"/>
            </a:pPr>
            <a:r>
              <a:rPr lang="en-GB" i="0" u="none" baseline="0" dirty="0" err="1"/>
              <a:t>Birkeland</a:t>
            </a:r>
            <a:r>
              <a:rPr lang="en-GB" i="0" u="none" baseline="0" dirty="0"/>
              <a:t> KI et al. Heart failure and chronic kidney disease manifestation and mortality risk associations in type 2 diabetes: A large multinational cohort study. </a:t>
            </a:r>
            <a:r>
              <a:rPr lang="en-GB" i="1" u="none" baseline="0" dirty="0"/>
              <a:t>Diabetes </a:t>
            </a:r>
            <a:r>
              <a:rPr lang="en-GB" i="1" u="none" baseline="0" dirty="0" err="1"/>
              <a:t>Obes</a:t>
            </a:r>
            <a:r>
              <a:rPr lang="en-GB" i="1" u="none" baseline="0" dirty="0"/>
              <a:t> </a:t>
            </a:r>
            <a:r>
              <a:rPr lang="en-GB" i="1" u="none" baseline="0" dirty="0" err="1"/>
              <a:t>Metab</a:t>
            </a:r>
            <a:r>
              <a:rPr lang="en-GB" i="1" u="none" baseline="0" dirty="0"/>
              <a:t>. </a:t>
            </a:r>
            <a:r>
              <a:rPr lang="en-GB" i="0" u="none" baseline="0" dirty="0"/>
              <a:t>2020;22:1607–1618.</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81</a:t>
            </a:fld>
            <a:endParaRPr lang="en-US"/>
          </a:p>
        </p:txBody>
      </p:sp>
    </p:spTree>
    <p:extLst>
      <p:ext uri="{BB962C8B-B14F-4D97-AF65-F5344CB8AC3E}">
        <p14:creationId xmlns:p14="http://schemas.microsoft.com/office/powerpoint/2010/main" val="33198189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Font typeface="+mj-lt"/>
              <a:buAutoNum type="arabicPeriod"/>
            </a:pPr>
            <a:r>
              <a:rPr lang="en-GB" dirty="0" err="1"/>
              <a:t>Xie</a:t>
            </a:r>
            <a:r>
              <a:rPr lang="en-GB" dirty="0"/>
              <a:t> Y et al. Analysis of the Global Burden of Disease study highlights the global,</a:t>
            </a:r>
            <a:r>
              <a:rPr lang="en-GB" baseline="0" dirty="0"/>
              <a:t> regional, and national trends of chronic kidney disease epidemiology from 1990 to 2016. </a:t>
            </a:r>
            <a:r>
              <a:rPr lang="en-GB" i="1" baseline="0" dirty="0"/>
              <a:t>Kidney Int.</a:t>
            </a:r>
            <a:r>
              <a:rPr lang="en-GB" i="0" baseline="0" dirty="0"/>
              <a:t> 2018;94:567–581.</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82</a:t>
            </a:fld>
            <a:endParaRPr lang="en-US"/>
          </a:p>
        </p:txBody>
      </p:sp>
    </p:spTree>
    <p:extLst>
      <p:ext uri="{BB962C8B-B14F-4D97-AF65-F5344CB8AC3E}">
        <p14:creationId xmlns:p14="http://schemas.microsoft.com/office/powerpoint/2010/main" val="115830654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Tafur</a:t>
            </a:r>
            <a:r>
              <a:rPr lang="en-GB" dirty="0"/>
              <a:t>-Soto</a:t>
            </a:r>
            <a:r>
              <a:rPr lang="en-GB" baseline="0" dirty="0"/>
              <a:t> JD et al. Renal artery stenosis. </a:t>
            </a:r>
            <a:r>
              <a:rPr lang="en-GB" i="1" baseline="0" dirty="0" err="1"/>
              <a:t>Cardiol</a:t>
            </a:r>
            <a:r>
              <a:rPr lang="en-GB" i="1" baseline="0" dirty="0"/>
              <a:t> </a:t>
            </a:r>
            <a:r>
              <a:rPr lang="en-GB" i="1" baseline="0" dirty="0" err="1"/>
              <a:t>Clin</a:t>
            </a:r>
            <a:r>
              <a:rPr lang="en-GB" i="1" baseline="0" dirty="0"/>
              <a:t>. </a:t>
            </a:r>
            <a:r>
              <a:rPr lang="en-GB" i="0" baseline="0" dirty="0"/>
              <a:t>2015;33:59–73.</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GB" i="0" baseline="0" dirty="0"/>
              <a:t>van den Born BJ et al. </a:t>
            </a:r>
            <a:r>
              <a:rPr lang="en-GB" i="0" baseline="0" dirty="0" err="1"/>
              <a:t>Macrovascular</a:t>
            </a:r>
            <a:r>
              <a:rPr lang="en-GB" i="0" baseline="0" dirty="0"/>
              <a:t> involvement in diabetes: Renal artery stenosis. </a:t>
            </a:r>
            <a:r>
              <a:rPr lang="en-GB" dirty="0"/>
              <a:t>In: </a:t>
            </a:r>
            <a:r>
              <a:rPr lang="en-GB" dirty="0" err="1"/>
              <a:t>Roelofs</a:t>
            </a:r>
            <a:r>
              <a:rPr lang="en-GB" dirty="0"/>
              <a:t> JJ</a:t>
            </a:r>
            <a:r>
              <a:rPr lang="en-GB" baseline="0" dirty="0"/>
              <a:t> et al. </a:t>
            </a:r>
            <a:r>
              <a:rPr lang="en-GB" dirty="0"/>
              <a:t>(eds.). </a:t>
            </a:r>
            <a:r>
              <a:rPr lang="en-GB" i="1" dirty="0"/>
              <a:t>Diabetic Nephropathy</a:t>
            </a:r>
            <a:r>
              <a:rPr lang="en-GB" dirty="0"/>
              <a:t>. Cham, Switzerland: Springer International Publishing AG; 2019;337–355.</a:t>
            </a:r>
          </a:p>
        </p:txBody>
      </p:sp>
      <p:sp>
        <p:nvSpPr>
          <p:cNvPr id="4" name="Slide Number Placeholder 3"/>
          <p:cNvSpPr>
            <a:spLocks noGrp="1"/>
          </p:cNvSpPr>
          <p:nvPr>
            <p:ph type="sldNum" sz="quarter" idx="10"/>
          </p:nvPr>
        </p:nvSpPr>
        <p:spPr/>
        <p:txBody>
          <a:bodyPr/>
          <a:lstStyle/>
          <a:p>
            <a:fld id="{50487F27-F4AC-478C-A07B-A71CA0B86259}" type="slidenum">
              <a:rPr lang="en-US" smtClean="0"/>
              <a:pPr/>
              <a:t>83</a:t>
            </a:fld>
            <a:endParaRPr lang="en-US"/>
          </a:p>
        </p:txBody>
      </p:sp>
    </p:spTree>
    <p:extLst>
      <p:ext uri="{BB962C8B-B14F-4D97-AF65-F5344CB8AC3E}">
        <p14:creationId xmlns:p14="http://schemas.microsoft.com/office/powerpoint/2010/main" val="186905260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Font typeface="+mj-lt"/>
              <a:buAutoNum type="arabicPeriod"/>
            </a:pPr>
            <a:r>
              <a:rPr lang="en-GB" dirty="0" err="1"/>
              <a:t>Jennette</a:t>
            </a:r>
            <a:r>
              <a:rPr lang="en-GB" dirty="0"/>
              <a:t> JC et al. ANCA glomerulonephritis and vasculitis. </a:t>
            </a:r>
            <a:r>
              <a:rPr lang="en-GB" i="1" dirty="0" err="1"/>
              <a:t>Clin</a:t>
            </a:r>
            <a:r>
              <a:rPr lang="en-GB" i="1" dirty="0"/>
              <a:t> J Am </a:t>
            </a:r>
            <a:r>
              <a:rPr lang="en-GB" i="1" dirty="0" err="1"/>
              <a:t>Soc</a:t>
            </a:r>
            <a:r>
              <a:rPr lang="en-GB" i="1" dirty="0"/>
              <a:t> </a:t>
            </a:r>
            <a:r>
              <a:rPr lang="en-GB" i="1" dirty="0" err="1"/>
              <a:t>Nephrol</a:t>
            </a:r>
            <a:r>
              <a:rPr lang="en-GB" i="1" dirty="0"/>
              <a:t>. </a:t>
            </a:r>
            <a:r>
              <a:rPr lang="en-GB" i="0" dirty="0"/>
              <a:t>2017;12:1680–1691.</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84</a:t>
            </a:fld>
            <a:endParaRPr lang="en-US"/>
          </a:p>
        </p:txBody>
      </p:sp>
    </p:spTree>
    <p:extLst>
      <p:ext uri="{BB962C8B-B14F-4D97-AF65-F5344CB8AC3E}">
        <p14:creationId xmlns:p14="http://schemas.microsoft.com/office/powerpoint/2010/main" val="280139028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Kitching</a:t>
            </a:r>
            <a:r>
              <a:rPr lang="en-GB" dirty="0"/>
              <a:t> AR et al. The players: Cells involved</a:t>
            </a:r>
            <a:r>
              <a:rPr lang="en-GB" baseline="0" dirty="0"/>
              <a:t> in glomerular disease. </a:t>
            </a:r>
            <a:r>
              <a:rPr lang="en-GB" i="1" baseline="0" dirty="0" err="1"/>
              <a:t>Clin</a:t>
            </a:r>
            <a:r>
              <a:rPr lang="en-GB" i="1" baseline="0" dirty="0"/>
              <a:t> J Am </a:t>
            </a:r>
            <a:r>
              <a:rPr lang="en-GB" i="1" baseline="0" dirty="0" err="1"/>
              <a:t>Soc</a:t>
            </a:r>
            <a:r>
              <a:rPr lang="en-GB" i="1" baseline="0" dirty="0"/>
              <a:t> </a:t>
            </a:r>
            <a:r>
              <a:rPr lang="en-GB" i="1" baseline="0" dirty="0" err="1"/>
              <a:t>Nephrol</a:t>
            </a:r>
            <a:r>
              <a:rPr lang="en-GB" i="1" baseline="0" dirty="0"/>
              <a:t>. </a:t>
            </a:r>
            <a:r>
              <a:rPr lang="en-GB" i="0" baseline="0" dirty="0"/>
              <a:t>2016;11:1664–1674.</a:t>
            </a:r>
          </a:p>
          <a:p>
            <a:pPr marL="228600" indent="-228600">
              <a:buAutoNum type="arabicPeriod"/>
            </a:pPr>
            <a:r>
              <a:rPr lang="en-GB" i="0" baseline="0" dirty="0"/>
              <a:t>Summers SA et al. Th1 and Th17 cells induce proliferative glomerulonephritis. </a:t>
            </a:r>
            <a:r>
              <a:rPr lang="en-GB" i="1" baseline="0" dirty="0"/>
              <a:t>J Am </a:t>
            </a:r>
            <a:r>
              <a:rPr lang="en-GB" i="1" baseline="0" dirty="0" err="1"/>
              <a:t>Soc</a:t>
            </a:r>
            <a:r>
              <a:rPr lang="en-GB" i="1" baseline="0" dirty="0"/>
              <a:t> </a:t>
            </a:r>
            <a:r>
              <a:rPr lang="en-GB" i="1" baseline="0" dirty="0" err="1"/>
              <a:t>Nephrol</a:t>
            </a:r>
            <a:r>
              <a:rPr lang="en-GB" i="1" baseline="0" dirty="0"/>
              <a:t>. </a:t>
            </a:r>
            <a:r>
              <a:rPr lang="en-GB" i="0" baseline="0" dirty="0"/>
              <a:t>2009;20:2518–2524.</a:t>
            </a:r>
          </a:p>
          <a:p>
            <a:pPr marL="228600" indent="-228600">
              <a:buAutoNum type="arabicPeriod"/>
            </a:pPr>
            <a:r>
              <a:rPr lang="en-GB" i="0" baseline="0" dirty="0"/>
              <a:t>Suzuki H et al. The pathophysiology of IgA nephropathy. </a:t>
            </a:r>
            <a:r>
              <a:rPr lang="en-GB" i="1" baseline="0" dirty="0"/>
              <a:t>J Am </a:t>
            </a:r>
            <a:r>
              <a:rPr lang="en-GB" i="1" baseline="0" dirty="0" err="1"/>
              <a:t>Soc</a:t>
            </a:r>
            <a:r>
              <a:rPr lang="en-GB" i="1" baseline="0" dirty="0"/>
              <a:t> </a:t>
            </a:r>
            <a:r>
              <a:rPr lang="en-GB" i="1" baseline="0" dirty="0" err="1"/>
              <a:t>Nephrol</a:t>
            </a:r>
            <a:r>
              <a:rPr lang="en-GB" i="1" baseline="0" dirty="0"/>
              <a:t>. </a:t>
            </a:r>
            <a:r>
              <a:rPr lang="en-GB" i="0" baseline="0" dirty="0"/>
              <a:t>2011;22:1795–1803.</a:t>
            </a:r>
          </a:p>
          <a:p>
            <a:pPr marL="228600" indent="-228600">
              <a:buAutoNum type="arabicPeriod"/>
            </a:pPr>
            <a:r>
              <a:rPr lang="en-GB" i="0" baseline="0" dirty="0" err="1"/>
              <a:t>Praga</a:t>
            </a:r>
            <a:r>
              <a:rPr lang="en-GB" i="0" baseline="0" dirty="0"/>
              <a:t> M et al. The fatty kidney: Obesity and renal disease. </a:t>
            </a:r>
            <a:r>
              <a:rPr lang="en-GB" i="1" baseline="0" dirty="0"/>
              <a:t>Nephron. </a:t>
            </a:r>
            <a:r>
              <a:rPr lang="en-GB" i="0" baseline="0" dirty="0"/>
              <a:t>2017;136:273–276.</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85</a:t>
            </a:fld>
            <a:endParaRPr lang="en-US"/>
          </a:p>
        </p:txBody>
      </p:sp>
    </p:spTree>
    <p:extLst>
      <p:ext uri="{BB962C8B-B14F-4D97-AF65-F5344CB8AC3E}">
        <p14:creationId xmlns:p14="http://schemas.microsoft.com/office/powerpoint/2010/main" val="170079548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Damman</a:t>
            </a:r>
            <a:r>
              <a:rPr lang="en-GB" dirty="0"/>
              <a:t> K et al. Current evidence on treatment of patients with chronic systolic heart failure</a:t>
            </a:r>
            <a:r>
              <a:rPr lang="en-GB" baseline="0" dirty="0"/>
              <a:t> and renal insufficiency. </a:t>
            </a:r>
            <a:r>
              <a:rPr lang="en-GB" i="1" baseline="0" dirty="0"/>
              <a:t>J Am </a:t>
            </a:r>
            <a:r>
              <a:rPr lang="en-GB" i="1" baseline="0" dirty="0" err="1"/>
              <a:t>Coll</a:t>
            </a:r>
            <a:r>
              <a:rPr lang="en-GB" i="1" baseline="0" dirty="0"/>
              <a:t> </a:t>
            </a:r>
            <a:r>
              <a:rPr lang="en-GB" i="1" baseline="0" dirty="0" err="1"/>
              <a:t>Cardiol</a:t>
            </a:r>
            <a:r>
              <a:rPr lang="en-GB" i="1" baseline="0" dirty="0"/>
              <a:t>.</a:t>
            </a:r>
            <a:r>
              <a:rPr lang="en-GB" i="0" baseline="0" dirty="0"/>
              <a:t> 2014;63:853–871.</a:t>
            </a:r>
          </a:p>
          <a:p>
            <a:pPr marL="228600" indent="-228600">
              <a:buAutoNum type="arabicPeriod"/>
            </a:pPr>
            <a:r>
              <a:rPr lang="en-GB" i="0" baseline="0" dirty="0" err="1"/>
              <a:t>Metra</a:t>
            </a:r>
            <a:r>
              <a:rPr lang="en-GB" i="0" baseline="0" dirty="0"/>
              <a:t> M et al. The role of the kidney in heart failure. </a:t>
            </a:r>
            <a:r>
              <a:rPr lang="en-GB" i="1" baseline="0" dirty="0" err="1"/>
              <a:t>Eur</a:t>
            </a:r>
            <a:r>
              <a:rPr lang="en-GB" i="1" baseline="0" dirty="0"/>
              <a:t> Heart J. </a:t>
            </a:r>
            <a:r>
              <a:rPr lang="en-GB" i="0" baseline="0" dirty="0"/>
              <a:t>2012;33:2135–2143.</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86</a:t>
            </a:fld>
            <a:endParaRPr lang="en-US"/>
          </a:p>
        </p:txBody>
      </p:sp>
    </p:spTree>
    <p:extLst>
      <p:ext uri="{BB962C8B-B14F-4D97-AF65-F5344CB8AC3E}">
        <p14:creationId xmlns:p14="http://schemas.microsoft.com/office/powerpoint/2010/main" val="316561255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Font typeface="+mj-lt"/>
              <a:buAutoNum type="arabicPeriod"/>
            </a:pPr>
            <a:r>
              <a:rPr lang="en-GB" dirty="0" err="1"/>
              <a:t>Sarnak</a:t>
            </a:r>
            <a:r>
              <a:rPr lang="en-GB" dirty="0"/>
              <a:t> MJ</a:t>
            </a:r>
            <a:r>
              <a:rPr lang="en-GB" baseline="0" dirty="0"/>
              <a:t> et al. Chronic kidney disease and coronary artery disease. </a:t>
            </a:r>
            <a:r>
              <a:rPr lang="en-GB" i="1" baseline="0" dirty="0"/>
              <a:t>J Am </a:t>
            </a:r>
            <a:r>
              <a:rPr lang="en-GB" i="1" baseline="0" dirty="0" err="1"/>
              <a:t>Coll</a:t>
            </a:r>
            <a:r>
              <a:rPr lang="en-GB" i="1" baseline="0" dirty="0"/>
              <a:t> </a:t>
            </a:r>
            <a:r>
              <a:rPr lang="en-GB" i="1" baseline="0" dirty="0" err="1"/>
              <a:t>Cardiol</a:t>
            </a:r>
            <a:r>
              <a:rPr lang="en-GB" i="1" baseline="0" dirty="0"/>
              <a:t>. </a:t>
            </a:r>
            <a:r>
              <a:rPr lang="en-GB" i="0" baseline="0" dirty="0"/>
              <a:t>2019;74:1823–1838.</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87</a:t>
            </a:fld>
            <a:endParaRPr lang="en-US"/>
          </a:p>
        </p:txBody>
      </p:sp>
    </p:spTree>
    <p:extLst>
      <p:ext uri="{BB962C8B-B14F-4D97-AF65-F5344CB8AC3E}">
        <p14:creationId xmlns:p14="http://schemas.microsoft.com/office/powerpoint/2010/main" val="25582554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Rapid</a:t>
            </a:r>
            <a:r>
              <a:rPr lang="en-US" dirty="0"/>
              <a:t> rate of eGFR decline was defined as slopes steeper than </a:t>
            </a:r>
            <a:r>
              <a:rPr lang="en-US" dirty="0">
                <a:latin typeface="Arial" panose="020B0604020202020204" pitchFamily="34" charset="0"/>
                <a:cs typeface="Arial" panose="020B0604020202020204" pitchFamily="34" charset="0"/>
              </a:rPr>
              <a:t>−</a:t>
            </a:r>
            <a:r>
              <a:rPr lang="en-US" dirty="0"/>
              <a:t>5 mL/min/1.73 m</a:t>
            </a:r>
            <a:r>
              <a:rPr lang="en-US" baseline="30000" dirty="0"/>
              <a:t>2</a:t>
            </a:r>
            <a:r>
              <a:rPr lang="en-US" dirty="0"/>
              <a:t>/year.</a:t>
            </a:r>
          </a:p>
          <a:p>
            <a:endParaRPr lang="en-GB" dirty="0"/>
          </a:p>
          <a:p>
            <a:pPr marL="0" indent="0">
              <a:buNone/>
            </a:pPr>
            <a:r>
              <a:rPr lang="en-GB" u="sng" dirty="0"/>
              <a:t>References:</a:t>
            </a:r>
          </a:p>
          <a:p>
            <a:pPr marL="228600" indent="-228600">
              <a:buAutoNum type="arabicPeriod"/>
            </a:pPr>
            <a:r>
              <a:rPr lang="en-GB" dirty="0" err="1"/>
              <a:t>Nayor</a:t>
            </a:r>
            <a:r>
              <a:rPr lang="en-GB" dirty="0"/>
              <a:t> M et al. The association of chronic kidney disease and microalbuminuria with heart failure with preserved versus reduced ejection fraction. </a:t>
            </a:r>
            <a:r>
              <a:rPr lang="en-GB" i="1" dirty="0" err="1"/>
              <a:t>Eur</a:t>
            </a:r>
            <a:r>
              <a:rPr lang="en-GB" i="1" dirty="0"/>
              <a:t> J Heart</a:t>
            </a:r>
            <a:r>
              <a:rPr lang="en-GB" i="1" baseline="0" dirty="0"/>
              <a:t> Fail. </a:t>
            </a:r>
            <a:r>
              <a:rPr lang="en-GB" i="0" baseline="0" dirty="0"/>
              <a:t>2017;19:615–623.</a:t>
            </a:r>
          </a:p>
          <a:p>
            <a:pPr marL="228600" indent="-228600">
              <a:buAutoNum type="arabicPeriod"/>
            </a:pPr>
            <a:r>
              <a:rPr lang="en-GB" i="0" baseline="0" dirty="0"/>
              <a:t>George LK et al. Heart failure increases the risk of adverse renal outcomes in patients with normal kidney function. </a:t>
            </a:r>
            <a:r>
              <a:rPr lang="en-GB" i="1" baseline="0" dirty="0" err="1"/>
              <a:t>Circ</a:t>
            </a:r>
            <a:r>
              <a:rPr lang="en-GB" i="1" baseline="0" dirty="0"/>
              <a:t> Heart Fail.</a:t>
            </a:r>
            <a:r>
              <a:rPr lang="en-GB" i="0" baseline="0" dirty="0"/>
              <a:t> 2017;10:003825.</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88</a:t>
            </a:fld>
            <a:endParaRPr lang="en-US"/>
          </a:p>
        </p:txBody>
      </p:sp>
    </p:spTree>
    <p:extLst>
      <p:ext uri="{BB962C8B-B14F-4D97-AF65-F5344CB8AC3E}">
        <p14:creationId xmlns:p14="http://schemas.microsoft.com/office/powerpoint/2010/main" val="352552140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dirty="0"/>
              <a:t>Speaker</a:t>
            </a:r>
            <a:r>
              <a:rPr lang="en-GB" baseline="0" dirty="0"/>
              <a:t> notes:</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baseline="0" dirty="0"/>
              <a:t>A “Home” icon (bottom-right) is located on each section title slide and can be used to navigate back to this slide (Table of contents). If you are viewing the deck in “normal mode”, these hyperlinks can be used by right-clicking on the icon and left-clicking on “Open hyperlink” in the drop-down menu. If you are viewing the deck in “presentation mode”, these hyperlinks can be used by right-clicking the icon.</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89</a:t>
            </a:fld>
            <a:endParaRPr lang="en-US"/>
          </a:p>
        </p:txBody>
      </p:sp>
    </p:spTree>
    <p:extLst>
      <p:ext uri="{BB962C8B-B14F-4D97-AF65-F5344CB8AC3E}">
        <p14:creationId xmlns:p14="http://schemas.microsoft.com/office/powerpoint/2010/main" val="26731942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 And as GFR declines</a:t>
            </a:r>
            <a:r>
              <a:rPr lang="en-US" baseline="0" dirty="0" smtClean="0"/>
              <a:t> there is an </a:t>
            </a:r>
            <a:r>
              <a:rPr lang="en-US" baseline="0" dirty="0" err="1" smtClean="0"/>
              <a:t>incresing</a:t>
            </a:r>
            <a:r>
              <a:rPr lang="en-US" baseline="0" dirty="0" smtClean="0"/>
              <a:t> risk for </a:t>
            </a:r>
            <a:r>
              <a:rPr lang="en-US" dirty="0" err="1" smtClean="0"/>
              <a:t>nonatherosclerotic</a:t>
            </a:r>
            <a:r>
              <a:rPr lang="en-US" baseline="0" dirty="0" smtClean="0"/>
              <a:t> CVD, LVH </a:t>
            </a:r>
            <a:r>
              <a:rPr lang="en-US" baseline="0" dirty="0" err="1" smtClean="0"/>
              <a:t>arrhytmias</a:t>
            </a:r>
            <a:r>
              <a:rPr lang="en-US" baseline="0" dirty="0" smtClean="0"/>
              <a:t> and in parallel there is a increased risk for fatality with a sudden death</a:t>
            </a: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solidFill>
                  <a:prstClr val="black"/>
                </a:solidFill>
                <a:latin typeface="Calibri"/>
              </a:rPr>
              <a:pPr/>
              <a:t>6</a:t>
            </a:fld>
            <a:endParaRPr lang="en-US">
              <a:solidFill>
                <a:prstClr val="black"/>
              </a:solidFill>
              <a:latin typeface="Calibri"/>
            </a:endParaRPr>
          </a:p>
        </p:txBody>
      </p:sp>
    </p:spTree>
    <p:extLst>
      <p:ext uri="{BB962C8B-B14F-4D97-AF65-F5344CB8AC3E}">
        <p14:creationId xmlns:p14="http://schemas.microsoft.com/office/powerpoint/2010/main" val="255825541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baseline="0" dirty="0"/>
              <a:t>National Kidney Foundation. 10 signs you may have kidney disease. https://www.kidney.org/news/ekidney/august14/10_Signs_You_May_Have_Kidney_Disease. Accessed July 29, 2022.</a:t>
            </a:r>
          </a:p>
          <a:p>
            <a:pPr marL="228600" indent="-228600">
              <a:buAutoNum type="arabicPeriod"/>
            </a:pPr>
            <a:r>
              <a:rPr lang="en-GB" baseline="0" dirty="0"/>
              <a:t>Webster AC et al. Chronic kidney disease. </a:t>
            </a:r>
            <a:r>
              <a:rPr lang="en-GB" i="1" baseline="0" dirty="0"/>
              <a:t>Lancet.</a:t>
            </a:r>
            <a:r>
              <a:rPr lang="en-GB" i="0" baseline="0" dirty="0"/>
              <a:t> 2017;389:1238–1252.</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90</a:t>
            </a:fld>
            <a:endParaRPr lang="en-US"/>
          </a:p>
        </p:txBody>
      </p:sp>
    </p:spTree>
    <p:extLst>
      <p:ext uri="{BB962C8B-B14F-4D97-AF65-F5344CB8AC3E}">
        <p14:creationId xmlns:p14="http://schemas.microsoft.com/office/powerpoint/2010/main" val="1438362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In</a:t>
            </a:r>
            <a:r>
              <a:rPr lang="en-US" dirty="0"/>
              <a:t> the absence of evidence or kidney damage, neither G1 nor G2 meet the criteria for CKD.</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b</a:t>
            </a:r>
            <a:r>
              <a:rPr lang="en-US" dirty="0" err="1"/>
              <a:t>Risk</a:t>
            </a:r>
            <a:r>
              <a:rPr lang="en-US" dirty="0"/>
              <a:t> particularly with lower eGFR when aldosterone antagonists are used in addition to an ACE inhibitor or ARB in patients with HF.</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u="sng" dirty="0"/>
              <a:t>References:</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dirty="0"/>
              <a:t>Levey AS et al. Comprehensive</a:t>
            </a:r>
            <a:r>
              <a:rPr lang="en-US" baseline="0" dirty="0"/>
              <a:t> public health strategies for preventing the development, progression, and complications of CKD: Report of an expert panel convened by the Centers for Disease Control and Prevention. </a:t>
            </a:r>
            <a:r>
              <a:rPr lang="en-US" i="1" baseline="0" dirty="0"/>
              <a:t>Am J Kidney Dis. </a:t>
            </a:r>
            <a:r>
              <a:rPr lang="en-US" i="0" baseline="0" dirty="0"/>
              <a:t>2009;53:522–535.</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91</a:t>
            </a:fld>
            <a:endParaRPr lang="en-US"/>
          </a:p>
        </p:txBody>
      </p:sp>
    </p:spTree>
    <p:extLst>
      <p:ext uri="{BB962C8B-B14F-4D97-AF65-F5344CB8AC3E}">
        <p14:creationId xmlns:p14="http://schemas.microsoft.com/office/powerpoint/2010/main" val="14017147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0" marR="0" indent="0" algn="l" defTabSz="914400" rtl="0" eaLnBrk="1" fontAlgn="auto" latinLnBrk="0" hangingPunct="1">
              <a:lnSpc>
                <a:spcPct val="100000"/>
              </a:lnSpc>
              <a:spcBef>
                <a:spcPts val="0"/>
              </a:spcBef>
              <a:spcAft>
                <a:spcPts val="0"/>
              </a:spcAft>
              <a:buClrTx/>
              <a:buSzTx/>
              <a:buFontTx/>
              <a:buNone/>
              <a:tabLst/>
              <a:defRPr/>
            </a:pPr>
            <a:r>
              <a:rPr lang="en-GB" dirty="0"/>
              <a:t>1. United States Renal</a:t>
            </a:r>
            <a:r>
              <a:rPr lang="en-GB" baseline="0" dirty="0"/>
              <a:t> Data System. USRDS 2018 Annual data report. Chronic kidney disease: CKD in the general population. Bethesda, MD: National Institutes of Health, National Institute of Diabetes and Digestive and Kidney Diseases; 2020. https://www.usrds.org/media/1723/v1_c01_genpop_18_usrds.pdf. Accessed July 29, 2022.</a:t>
            </a:r>
            <a:endParaRPr lang="en-GB" dirty="0"/>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92</a:t>
            </a:fld>
            <a:endParaRPr lang="en-US"/>
          </a:p>
        </p:txBody>
      </p:sp>
    </p:spTree>
    <p:extLst>
      <p:ext uri="{BB962C8B-B14F-4D97-AF65-F5344CB8AC3E}">
        <p14:creationId xmlns:p14="http://schemas.microsoft.com/office/powerpoint/2010/main" val="62828549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u="sng" dirty="0"/>
              <a:t>Footnotes:</a:t>
            </a:r>
            <a:r>
              <a:rPr lang="en-GB" dirty="0"/>
              <a:t/>
            </a:r>
            <a:br>
              <a:rPr lang="en-GB" dirty="0"/>
            </a:br>
            <a:r>
              <a:rPr lang="en-GB" baseline="30000" dirty="0" err="1"/>
              <a:t>a</a:t>
            </a:r>
            <a:r>
              <a:rPr lang="en-GB" dirty="0" err="1"/>
              <a:t>Patients</a:t>
            </a:r>
            <a:r>
              <a:rPr lang="en-GB" dirty="0"/>
              <a:t> tested for eGFR includes those tested for eGFR only and those tested for both eGFR and protein/albuminuria.</a:t>
            </a:r>
          </a:p>
          <a:p>
            <a:pPr marL="0" marR="0" indent="0" algn="l" defTabSz="914400" rtl="0" eaLnBrk="1" fontAlgn="auto" latinLnBrk="0" hangingPunct="1">
              <a:lnSpc>
                <a:spcPct val="100000"/>
              </a:lnSpc>
              <a:spcBef>
                <a:spcPts val="0"/>
              </a:spcBef>
              <a:spcAft>
                <a:spcPts val="0"/>
              </a:spcAft>
              <a:buClrTx/>
              <a:buSzTx/>
              <a:buFontTx/>
              <a:buNone/>
              <a:tabLst/>
              <a:defRPr/>
            </a:pPr>
            <a:r>
              <a:rPr lang="en-GB" baseline="30000" dirty="0" err="1"/>
              <a:t>b</a:t>
            </a:r>
            <a:r>
              <a:rPr lang="en-GB" dirty="0" err="1"/>
              <a:t>Patients</a:t>
            </a:r>
            <a:r>
              <a:rPr lang="en-GB" dirty="0"/>
              <a:t> tested for protein/albuminuria includes those tested for protein/albuminuria only and those tested for both protein/albuminuria and eGFR.</a:t>
            </a:r>
          </a:p>
          <a:p>
            <a:pPr marL="0" marR="0" indent="0" algn="l" defTabSz="914400" rtl="0" eaLnBrk="1" fontAlgn="auto" latinLnBrk="0" hangingPunct="1">
              <a:lnSpc>
                <a:spcPct val="100000"/>
              </a:lnSpc>
              <a:spcBef>
                <a:spcPts val="0"/>
              </a:spcBef>
              <a:spcAft>
                <a:spcPts val="0"/>
              </a:spcAft>
              <a:buClrTx/>
              <a:buSzTx/>
              <a:buFontTx/>
              <a:buNone/>
              <a:tabLst/>
              <a:defRPr/>
            </a:pPr>
            <a:endParaRPr lang="en-GB" u="sng" dirty="0"/>
          </a:p>
          <a:p>
            <a:pPr marL="0" marR="0" indent="0" algn="l" defTabSz="914400" rtl="0" eaLnBrk="1" fontAlgn="auto" latinLnBrk="0" hangingPunct="1">
              <a:lnSpc>
                <a:spcPct val="100000"/>
              </a:lnSpc>
              <a:spcBef>
                <a:spcPts val="0"/>
              </a:spcBef>
              <a:spcAft>
                <a:spcPts val="0"/>
              </a:spcAft>
              <a:buClrTx/>
              <a:buSzTx/>
              <a:buFontTx/>
              <a:buNone/>
              <a:tabLst/>
              <a:defRPr/>
            </a:pPr>
            <a:r>
              <a:rPr lang="en-GB"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dirty="0"/>
              <a:t>Tuttle KR et al. Clinical</a:t>
            </a:r>
            <a:r>
              <a:rPr lang="en-GB" baseline="0" dirty="0"/>
              <a:t> characteristics of and risk factors for chronic kidney disease among adults and children. An analysis of the CURE-CKD registry. </a:t>
            </a:r>
            <a:r>
              <a:rPr lang="en-GB" i="1" baseline="0" dirty="0"/>
              <a:t>JAMA </a:t>
            </a:r>
            <a:r>
              <a:rPr lang="en-GB" i="1" baseline="0" dirty="0" err="1"/>
              <a:t>Netw</a:t>
            </a:r>
            <a:r>
              <a:rPr lang="en-GB" i="1" baseline="0" dirty="0"/>
              <a:t> Open</a:t>
            </a:r>
            <a:r>
              <a:rPr lang="en-GB" i="0" baseline="0" dirty="0"/>
              <a:t>. 2019;2:e1918169.</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dirty="0"/>
              <a:t>Naranjo FS et al</a:t>
            </a:r>
            <a:r>
              <a:rPr lang="en-GB" baseline="0" dirty="0"/>
              <a:t>. Estimating kidney failure risk using electronic medical records. </a:t>
            </a:r>
            <a:r>
              <a:rPr lang="en-GB" i="1" baseline="0" dirty="0"/>
              <a:t>Kidney360.</a:t>
            </a:r>
            <a:r>
              <a:rPr lang="en-GB" i="0" baseline="0" dirty="0"/>
              <a:t> 2021;2(3):415-424. doi:10.34067/KID.0005592020</a:t>
            </a:r>
            <a:r>
              <a:rPr lang="en-GB" i="1" baseline="0" dirty="0"/>
              <a:t> </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000" b="0" i="0" kern="1200" baseline="0" dirty="0">
                <a:solidFill>
                  <a:schemeClr val="tx1"/>
                </a:solidFill>
                <a:effectLst/>
                <a:latin typeface="+mn-lt"/>
                <a:ea typeface="+mn-ea"/>
                <a:cs typeface="+mn-cs"/>
              </a:rPr>
              <a:t>Bansal S et al. Screening and recognition of chronic kidney disease in VA healthcare system primary care clinics. </a:t>
            </a:r>
            <a:r>
              <a:rPr lang="en-GB" sz="1000" b="0" i="1" kern="1200" baseline="0" dirty="0">
                <a:solidFill>
                  <a:schemeClr val="tx1"/>
                </a:solidFill>
                <a:effectLst/>
                <a:latin typeface="+mn-lt"/>
                <a:ea typeface="+mn-ea"/>
                <a:cs typeface="+mn-cs"/>
              </a:rPr>
              <a:t>Kidney360. </a:t>
            </a:r>
            <a:r>
              <a:rPr lang="en-GB" sz="1000" b="0" i="0" kern="1200" baseline="0" dirty="0">
                <a:solidFill>
                  <a:schemeClr val="tx1"/>
                </a:solidFill>
                <a:effectLst/>
                <a:latin typeface="+mn-lt"/>
                <a:ea typeface="+mn-ea"/>
                <a:cs typeface="+mn-cs"/>
              </a:rPr>
              <a:t>2020;1:904–915.</a:t>
            </a:r>
            <a:endParaRPr lang="en-GB" dirty="0"/>
          </a:p>
          <a:p>
            <a:pPr marL="228600" indent="-228600">
              <a:buFont typeface="+mj-lt"/>
              <a:buAutoNum type="arabicPeriod"/>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93</a:t>
            </a:fld>
            <a:endParaRPr lang="en-US"/>
          </a:p>
        </p:txBody>
      </p:sp>
    </p:spTree>
    <p:extLst>
      <p:ext uri="{BB962C8B-B14F-4D97-AF65-F5344CB8AC3E}">
        <p14:creationId xmlns:p14="http://schemas.microsoft.com/office/powerpoint/2010/main" val="341074328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GB" dirty="0" err="1"/>
              <a:t>Shlipak</a:t>
            </a:r>
            <a:r>
              <a:rPr lang="en-GB" dirty="0"/>
              <a:t> MG</a:t>
            </a:r>
            <a:r>
              <a:rPr lang="en-GB" baseline="0" dirty="0"/>
              <a:t> et al. The case for early identification and intervention of chronic kidney disease: conclusions from a Kidney Disease: Improving Global Outcomes (KDIGO) controversies conference. </a:t>
            </a:r>
            <a:r>
              <a:rPr lang="en-GB" i="1" baseline="0" dirty="0"/>
              <a:t>Kidney Int. </a:t>
            </a:r>
            <a:r>
              <a:rPr lang="en-GB" i="0" baseline="0" dirty="0"/>
              <a:t>2021;99:34–47.</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0" indent="0">
              <a:buNone/>
            </a:pP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94</a:t>
            </a:fld>
            <a:endParaRPr lang="en-US"/>
          </a:p>
        </p:txBody>
      </p:sp>
    </p:spTree>
    <p:extLst>
      <p:ext uri="{BB962C8B-B14F-4D97-AF65-F5344CB8AC3E}">
        <p14:creationId xmlns:p14="http://schemas.microsoft.com/office/powerpoint/2010/main" val="189613158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a</a:t>
            </a:r>
            <a:r>
              <a:rPr lang="en-US" dirty="0" err="1"/>
              <a:t>Does</a:t>
            </a:r>
            <a:r>
              <a:rPr lang="en-US" dirty="0"/>
              <a:t> not fulfill the criteria for CKD in the absence of evidence of kidney damage.</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b</a:t>
            </a:r>
            <a:r>
              <a:rPr lang="en-US" dirty="0" err="1"/>
              <a:t>Relative</a:t>
            </a:r>
            <a:r>
              <a:rPr lang="en-US" dirty="0"/>
              <a:t> to young adult level.</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c</a:t>
            </a:r>
            <a:r>
              <a:rPr lang="en-US" dirty="0" err="1"/>
              <a:t>Note</a:t>
            </a:r>
            <a:r>
              <a:rPr lang="en-US" dirty="0"/>
              <a:t> that where albuminuria measurement is not available, urine reagent strip results can be substituted.</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d</a:t>
            </a:r>
            <a:r>
              <a:rPr lang="en-US" dirty="0" err="1"/>
              <a:t>Approximate</a:t>
            </a:r>
            <a:r>
              <a:rPr lang="en-US" dirty="0"/>
              <a:t> equivalent.</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30000" dirty="0" err="1"/>
              <a:t>e</a:t>
            </a:r>
            <a:r>
              <a:rPr lang="en-US" dirty="0" err="1"/>
              <a:t>Including</a:t>
            </a:r>
            <a:r>
              <a:rPr lang="en-US" dirty="0"/>
              <a:t> nephrotic syndrome (albumin excretion usually &gt;2200 mg/24 h [ACR &gt;2220 mg/g; &gt;220 mg/</a:t>
            </a:r>
            <a:r>
              <a:rPr lang="en-US" dirty="0" err="1"/>
              <a:t>mmol</a:t>
            </a:r>
            <a:r>
              <a:rPr lang="en-US" dirty="0"/>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0" indent="0">
              <a:buNone/>
            </a:pPr>
            <a:endParaRPr lang="en-GB" u="sng"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95</a:t>
            </a:fld>
            <a:endParaRPr lang="en-US"/>
          </a:p>
        </p:txBody>
      </p:sp>
    </p:spTree>
    <p:extLst>
      <p:ext uri="{BB962C8B-B14F-4D97-AF65-F5344CB8AC3E}">
        <p14:creationId xmlns:p14="http://schemas.microsoft.com/office/powerpoint/2010/main" val="348981656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228600" indent="-228600">
              <a:buFont typeface="+mj-lt"/>
              <a:buAutoNum type="arabicPeriod"/>
            </a:pPr>
            <a:r>
              <a:rPr lang="en-GB" dirty="0"/>
              <a:t>Perkins</a:t>
            </a:r>
            <a:r>
              <a:rPr lang="en-GB" baseline="0" dirty="0"/>
              <a:t> BA et al. Microalbuminuria and the risk for early progressive renal function decline in type 1 diabetes. </a:t>
            </a:r>
            <a:r>
              <a:rPr lang="en-GB" i="1" baseline="0" dirty="0"/>
              <a:t>J Am </a:t>
            </a:r>
            <a:r>
              <a:rPr lang="en-GB" i="1" baseline="0" dirty="0" err="1"/>
              <a:t>Soc</a:t>
            </a:r>
            <a:r>
              <a:rPr lang="en-GB" i="1" baseline="0" dirty="0"/>
              <a:t> </a:t>
            </a:r>
            <a:r>
              <a:rPr lang="en-GB" i="1" baseline="0" dirty="0" err="1"/>
              <a:t>Nephrol</a:t>
            </a:r>
            <a:r>
              <a:rPr lang="en-GB" i="1" baseline="0" dirty="0"/>
              <a:t>.</a:t>
            </a:r>
            <a:r>
              <a:rPr lang="en-GB" i="0" baseline="0" dirty="0"/>
              <a:t> 2007;18:1353–1361.</a:t>
            </a:r>
          </a:p>
          <a:p>
            <a:pPr marL="228600" indent="-228600">
              <a:buFont typeface="+mj-lt"/>
              <a:buAutoNum type="arabicPeriod"/>
            </a:pPr>
            <a:r>
              <a:rPr lang="en-GB" dirty="0" err="1"/>
              <a:t>Shlipak</a:t>
            </a:r>
            <a:r>
              <a:rPr lang="en-GB" dirty="0"/>
              <a:t> MG</a:t>
            </a:r>
            <a:r>
              <a:rPr lang="en-GB" baseline="0" dirty="0"/>
              <a:t> et al. The case for early identification and intervention of chronic kidney disease: conclusions from a Kidney Disease: Improving Global Outcomes (KDIGO) controversies conference. </a:t>
            </a:r>
            <a:r>
              <a:rPr lang="en-GB" i="1" baseline="0" dirty="0"/>
              <a:t>Kidney Int. </a:t>
            </a:r>
            <a:r>
              <a:rPr lang="en-GB" i="0" baseline="0" dirty="0"/>
              <a:t>2021;99:34–47.</a:t>
            </a:r>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96</a:t>
            </a:fld>
            <a:endParaRPr lang="en-US"/>
          </a:p>
        </p:txBody>
      </p:sp>
    </p:spTree>
    <p:extLst>
      <p:ext uri="{BB962C8B-B14F-4D97-AF65-F5344CB8AC3E}">
        <p14:creationId xmlns:p14="http://schemas.microsoft.com/office/powerpoint/2010/main" val="225987570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indent="0">
              <a:buNone/>
            </a:pPr>
            <a:r>
              <a:rPr lang="en-US" baseline="30000" noProof="0" dirty="0" err="1"/>
              <a:t>a</a:t>
            </a:r>
            <a:r>
              <a:rPr lang="en-US" noProof="0" dirty="0" err="1"/>
              <a:t>eGFR</a:t>
            </a:r>
            <a:r>
              <a:rPr lang="en-US" baseline="0" noProof="0" dirty="0"/>
              <a:t> </a:t>
            </a:r>
            <a:r>
              <a:rPr lang="en-US" dirty="0"/>
              <a:t>creatinine refers to an eGFR calculated using the CKD-EPI creatinine equation, from a patients serum creatinine, age, sex and race.</a:t>
            </a:r>
            <a:r>
              <a:rPr lang="en-US" baseline="30000" dirty="0"/>
              <a:t>5</a:t>
            </a:r>
          </a:p>
          <a:p>
            <a:endParaRPr lang="en-US" baseline="30000" dirty="0"/>
          </a:p>
          <a:p>
            <a:pPr marL="0" indent="0">
              <a:buNone/>
            </a:pPr>
            <a:r>
              <a:rPr lang="en-GB" u="sng" baseline="0" dirty="0"/>
              <a:t>References:</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GB" dirty="0" err="1"/>
              <a:t>Shlipak</a:t>
            </a:r>
            <a:r>
              <a:rPr lang="en-GB" dirty="0"/>
              <a:t> MG</a:t>
            </a:r>
            <a:r>
              <a:rPr lang="en-GB" baseline="0" dirty="0"/>
              <a:t> et al. The case for early identification and intervention of chronic kidney disease: conclusions from a Kidney Disease: Improving Global Outcomes (KDIGO) controversies conference. </a:t>
            </a:r>
            <a:r>
              <a:rPr lang="en-GB" i="1" baseline="0" dirty="0"/>
              <a:t>Kidney Int. </a:t>
            </a:r>
            <a:r>
              <a:rPr lang="en-GB" i="0" baseline="0" dirty="0"/>
              <a:t>2021;99:34–47.</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GB" i="0" baseline="0" dirty="0"/>
              <a:t>UK National Institute for Health and Care Excellence. Chronic kidney disease in adults: assessment and management (NG203). https://www.nice.org.uk/guidance/ng203/resources/chronic-kidney-disease-assessment-and-management-pdf-66143713055173. Accessed July 29, 2022.</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GB" i="0" baseline="0" dirty="0"/>
              <a:t>American Diabetes Association. Standards of medical care in diabetes – 2019. Abridged for primary care providers. </a:t>
            </a:r>
            <a:r>
              <a:rPr lang="en-GB" i="1" baseline="0" dirty="0" err="1"/>
              <a:t>Clin</a:t>
            </a:r>
            <a:r>
              <a:rPr lang="en-GB" i="1" baseline="0" dirty="0"/>
              <a:t> Diabetes. </a:t>
            </a:r>
            <a:r>
              <a:rPr lang="en-GB" i="0" baseline="0" dirty="0"/>
              <a:t>2019;37:11–34.</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dirty="0"/>
              <a:t>Levey AS et al. Comprehensive</a:t>
            </a:r>
            <a:r>
              <a:rPr lang="en-US" baseline="0" dirty="0"/>
              <a:t> public health strategies for preventing the development, progression, and complications of CKD: Report of an expert panel convened by the Centers for Disease Control and Prevention. </a:t>
            </a:r>
            <a:r>
              <a:rPr lang="en-US" i="1" baseline="0" dirty="0"/>
              <a:t>Am J Kidney Dis. </a:t>
            </a:r>
            <a:r>
              <a:rPr lang="en-US" i="0" baseline="0" dirty="0"/>
              <a:t>2009;53:522–535.</a:t>
            </a:r>
          </a:p>
          <a:p>
            <a:pPr marL="0" indent="0">
              <a:buNone/>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97</a:t>
            </a:fld>
            <a:endParaRPr lang="en-US"/>
          </a:p>
        </p:txBody>
      </p:sp>
    </p:spTree>
    <p:extLst>
      <p:ext uri="{BB962C8B-B14F-4D97-AF65-F5344CB8AC3E}">
        <p14:creationId xmlns:p14="http://schemas.microsoft.com/office/powerpoint/2010/main" val="271898070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Speaker</a:t>
            </a:r>
            <a:r>
              <a:rPr lang="en-GB" u="sng" baseline="0" dirty="0"/>
              <a:t> notes:</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baseline="0" dirty="0"/>
              <a:t>A “Home” icon (bottom-right) is located on each section title slide and can be used to navigate back to this slide (Table of contents). If you are viewing the deck in “normal mode”, these hyperlinks can be used by right-clicking on the icon and left-clicking on “Open hyperlink” in the drop-down menu. If you are viewing the deck in “presentation mode”, these hyperlinks can be used by right-clicking the icon.</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98</a:t>
            </a:fld>
            <a:endParaRPr lang="en-US"/>
          </a:p>
        </p:txBody>
      </p:sp>
    </p:spTree>
    <p:extLst>
      <p:ext uri="{BB962C8B-B14F-4D97-AF65-F5344CB8AC3E}">
        <p14:creationId xmlns:p14="http://schemas.microsoft.com/office/powerpoint/2010/main" val="17900437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Footnotes:</a:t>
            </a:r>
          </a:p>
          <a:p>
            <a:pPr marL="0" indent="0">
              <a:buNone/>
            </a:pPr>
            <a:r>
              <a:rPr lang="en-US" baseline="30000" dirty="0" err="1"/>
              <a:t>a</a:t>
            </a:r>
            <a:r>
              <a:rPr lang="en-US" dirty="0" err="1"/>
              <a:t>This</a:t>
            </a:r>
            <a:r>
              <a:rPr lang="en-US" dirty="0"/>
              <a:t> is not an exhaustive list of treatable risk factors.</a:t>
            </a:r>
          </a:p>
          <a:p>
            <a:endParaRPr lang="en-GB" dirty="0"/>
          </a:p>
          <a:p>
            <a:pPr marL="0" indent="0">
              <a:buNone/>
            </a:pPr>
            <a:r>
              <a:rPr lang="en-GB" u="sng" dirty="0"/>
              <a:t>References:</a:t>
            </a:r>
          </a:p>
          <a:p>
            <a:pPr marL="228600" indent="-228600">
              <a:buFont typeface="+mj-lt"/>
              <a:buAutoNum type="arabicPeriod"/>
            </a:pPr>
            <a:r>
              <a:rPr lang="en-GB" dirty="0"/>
              <a:t>Kidney Disease: Improving Global Outcomes. KDIGO 2020 clinical practice guideline for diabetes management in chronic kidney disease. </a:t>
            </a:r>
            <a:r>
              <a:rPr lang="en-GB" i="1" dirty="0"/>
              <a:t>Kidney Int. </a:t>
            </a:r>
            <a:r>
              <a:rPr lang="en-GB" i="0" dirty="0"/>
              <a:t>2020;98:S1–S115.</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99</a:t>
            </a:fld>
            <a:endParaRPr lang="en-US"/>
          </a:p>
        </p:txBody>
      </p:sp>
    </p:spTree>
    <p:extLst>
      <p:ext uri="{BB962C8B-B14F-4D97-AF65-F5344CB8AC3E}">
        <p14:creationId xmlns:p14="http://schemas.microsoft.com/office/powerpoint/2010/main" val="29306667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dirty="0" smtClean="0"/>
              <a:t>…and</a:t>
            </a:r>
            <a:r>
              <a:rPr lang="en-US" baseline="0" dirty="0" smtClean="0"/>
              <a:t> the finding of increased cardiovascular events and mortality </a:t>
            </a:r>
          </a:p>
          <a:p>
            <a:pPr marL="0" indent="0">
              <a:buNone/>
            </a:pPr>
            <a:endParaRPr lang="en-US" baseline="0" dirty="0" smtClean="0"/>
          </a:p>
          <a:p>
            <a:pPr marL="0" indent="0">
              <a:buNone/>
            </a:pPr>
            <a:r>
              <a:rPr lang="en-US" baseline="0" dirty="0" smtClean="0"/>
              <a:t>is closely associated with the decreasing GFR and increasing albuminuria,</a:t>
            </a:r>
          </a:p>
          <a:p>
            <a:pPr marL="0" indent="0">
              <a:buNone/>
            </a:pPr>
            <a:r>
              <a:rPr lang="en-US" baseline="0" dirty="0" smtClean="0"/>
              <a:t> </a:t>
            </a:r>
          </a:p>
          <a:p>
            <a:pPr marL="0" indent="0">
              <a:buNone/>
            </a:pPr>
            <a:r>
              <a:rPr lang="en-US" baseline="0" dirty="0" smtClean="0"/>
              <a:t>which </a:t>
            </a:r>
            <a:r>
              <a:rPr lang="en-US" dirty="0" smtClean="0"/>
              <a:t>emphasizes the importance of the cardio renal interaction in clinical practice, </a:t>
            </a:r>
          </a:p>
          <a:p>
            <a:pPr marL="0" indent="0">
              <a:buNone/>
            </a:pPr>
            <a:endParaRPr lang="en-US" dirty="0" smtClean="0"/>
          </a:p>
          <a:p>
            <a:pPr marL="0" indent="0">
              <a:buNone/>
            </a:pPr>
            <a:r>
              <a:rPr lang="en-US" dirty="0" smtClean="0"/>
              <a:t>not only in the diabetic but also in the non-diabetic</a:t>
            </a:r>
            <a:r>
              <a:rPr lang="en-US" baseline="0" dirty="0" smtClean="0"/>
              <a:t> population </a:t>
            </a:r>
            <a:endParaRPr lang="en-US" dirty="0" smtClean="0"/>
          </a:p>
        </p:txBody>
      </p:sp>
      <p:sp>
        <p:nvSpPr>
          <p:cNvPr id="4" name="Slide Number Placeholder 3"/>
          <p:cNvSpPr>
            <a:spLocks noGrp="1"/>
          </p:cNvSpPr>
          <p:nvPr>
            <p:ph type="sldNum" sz="quarter" idx="10"/>
          </p:nvPr>
        </p:nvSpPr>
        <p:spPr/>
        <p:txBody>
          <a:bodyPr/>
          <a:lstStyle/>
          <a:p>
            <a:fld id="{E51A9C04-A41D-4C79-883D-D36D988CD8F5}" type="slidenum">
              <a:rPr lang="en-US" smtClean="0"/>
              <a:t>7</a:t>
            </a:fld>
            <a:endParaRPr lang="en-US"/>
          </a:p>
        </p:txBody>
      </p:sp>
    </p:spTree>
    <p:extLst>
      <p:ext uri="{BB962C8B-B14F-4D97-AF65-F5344CB8AC3E}">
        <p14:creationId xmlns:p14="http://schemas.microsoft.com/office/powerpoint/2010/main" val="33651267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100</a:t>
            </a:fld>
            <a:endParaRPr lang="en-US"/>
          </a:p>
        </p:txBody>
      </p:sp>
    </p:spTree>
    <p:extLst>
      <p:ext uri="{BB962C8B-B14F-4D97-AF65-F5344CB8AC3E}">
        <p14:creationId xmlns:p14="http://schemas.microsoft.com/office/powerpoint/2010/main" val="11089883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dirty="0"/>
              <a:t>Kidney Disease: Improving Global Outcomes. KDIGO 2020 clinical practice guideline for diabetes management in chronic kidney disease. </a:t>
            </a:r>
            <a:r>
              <a:rPr lang="en-GB" i="1" dirty="0"/>
              <a:t>Kidney Int. </a:t>
            </a:r>
            <a:r>
              <a:rPr lang="en-GB" i="0" dirty="0"/>
              <a:t>2020;98:S1–S115.</a:t>
            </a:r>
            <a:endParaRPr lang="en-GB" dirty="0"/>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228600" indent="-228600">
              <a:buFont typeface="+mj-lt"/>
              <a:buAutoNum type="arabicPeriod"/>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101</a:t>
            </a:fld>
            <a:endParaRPr lang="en-US"/>
          </a:p>
        </p:txBody>
      </p:sp>
    </p:spTree>
    <p:extLst>
      <p:ext uri="{BB962C8B-B14F-4D97-AF65-F5344CB8AC3E}">
        <p14:creationId xmlns:p14="http://schemas.microsoft.com/office/powerpoint/2010/main" val="335017766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References:</a:t>
            </a:r>
          </a:p>
          <a:p>
            <a:pPr marL="228600" indent="-228600">
              <a:buAutoNum type="arabicPeriod"/>
            </a:pPr>
            <a:r>
              <a:rPr lang="en-US" i="0" baseline="0" dirty="0"/>
              <a:t>Kidney Disease: Improving Global Outcomes. </a:t>
            </a:r>
            <a:r>
              <a:rPr lang="en-GB" dirty="0"/>
              <a:t>KDIGO 2012</a:t>
            </a:r>
            <a:r>
              <a:rPr lang="en-GB" baseline="0" dirty="0"/>
              <a:t> clinical practice guidelines for the management of blood pressure in chronic kidney disease. </a:t>
            </a:r>
            <a:r>
              <a:rPr lang="en-GB" i="1" baseline="0" dirty="0"/>
              <a:t>Kidney </a:t>
            </a:r>
            <a:r>
              <a:rPr lang="en-GB" i="1" baseline="0" dirty="0" err="1"/>
              <a:t>Int</a:t>
            </a:r>
            <a:r>
              <a:rPr lang="en-GB" i="1" baseline="0" dirty="0"/>
              <a:t> Suppl. </a:t>
            </a:r>
            <a:r>
              <a:rPr lang="en-GB" i="0" baseline="0" dirty="0"/>
              <a:t>2012;2:338–414.</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GB" i="0" baseline="0" dirty="0" err="1"/>
              <a:t>Taler</a:t>
            </a:r>
            <a:r>
              <a:rPr lang="en-GB" i="0" baseline="0" dirty="0"/>
              <a:t> SJ et al. KDOQI US commentary on the 2012 KDIGO clinical practice guideline for management of blood pressure in CKD. </a:t>
            </a:r>
            <a:r>
              <a:rPr lang="en-GB" i="1" baseline="0" dirty="0"/>
              <a:t>Am J Kidney Dis. </a:t>
            </a:r>
            <a:r>
              <a:rPr lang="en-GB" i="0" baseline="0" dirty="0"/>
              <a:t>2013;62:201–213. </a:t>
            </a:r>
          </a:p>
          <a:p>
            <a:pPr marL="228600" indent="-228600">
              <a:buAutoNum type="arabicPeriod"/>
            </a:pPr>
            <a:r>
              <a:rPr lang="en-US" i="0" baseline="0" dirty="0"/>
              <a:t>Kidney Disease: Improving Global Outcomes. </a:t>
            </a:r>
            <a:r>
              <a:rPr lang="en-GB" i="0" baseline="0" dirty="0"/>
              <a:t>KDIGO 2012 clinical practice guideline for the evaluation and management of chronic kidney disease. </a:t>
            </a:r>
            <a:r>
              <a:rPr lang="en-GB" i="1" baseline="0" dirty="0"/>
              <a:t>Kidney </a:t>
            </a:r>
            <a:r>
              <a:rPr lang="en-GB" i="1" baseline="0" dirty="0" err="1"/>
              <a:t>Int</a:t>
            </a:r>
            <a:r>
              <a:rPr lang="en-GB" i="1" baseline="0" dirty="0"/>
              <a:t> Suppl.</a:t>
            </a:r>
            <a:r>
              <a:rPr lang="en-GB" i="0" baseline="0" dirty="0"/>
              <a:t> 2013;3:1–150.</a:t>
            </a:r>
            <a:endParaRPr lang="en-US" dirty="0"/>
          </a:p>
          <a:p>
            <a:pPr marL="228600" indent="-228600">
              <a:buAutoNum type="arabicPeriod"/>
            </a:pPr>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102</a:t>
            </a:fld>
            <a:endParaRPr lang="en-US"/>
          </a:p>
        </p:txBody>
      </p:sp>
    </p:spTree>
    <p:extLst>
      <p:ext uri="{BB962C8B-B14F-4D97-AF65-F5344CB8AC3E}">
        <p14:creationId xmlns:p14="http://schemas.microsoft.com/office/powerpoint/2010/main" val="113399759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u="sng" dirty="0"/>
              <a:t>Speaker</a:t>
            </a:r>
            <a:r>
              <a:rPr lang="en-GB" u="sng" baseline="0" dirty="0"/>
              <a:t> notes:</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baseline="0" dirty="0"/>
              <a:t>A “Home” icon (bottom-right) is located on each section title slide and can be used to navigate back to this slide (Table of contents). If you are viewing the deck in “normal mode”, these hyperlinks can be used by right-clicking on the icon and left-clicking on “Open hyperlink” in the drop-down menu. If you are viewing the deck in “presentation mode”, these hyperlinks can be used by right-clicking the icon.</a:t>
            </a:r>
            <a:endParaRPr lang="en-GB" dirty="0"/>
          </a:p>
          <a:p>
            <a:endParaRPr lang="en-GB"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103</a:t>
            </a:fld>
            <a:endParaRPr lang="en-US"/>
          </a:p>
        </p:txBody>
      </p:sp>
    </p:spTree>
    <p:extLst>
      <p:ext uri="{BB962C8B-B14F-4D97-AF65-F5344CB8AC3E}">
        <p14:creationId xmlns:p14="http://schemas.microsoft.com/office/powerpoint/2010/main" val="35643909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GB" i="1" u="none" dirty="0"/>
              <a:t>Note to speaker: click the ACT on Chronic Kidney Disease button for more information on the program and AstraZeneca’s commitment to CKD</a:t>
            </a:r>
          </a:p>
          <a:p>
            <a:pPr marL="0" indent="0">
              <a:buNone/>
            </a:pPr>
            <a:endParaRPr lang="en-GB" u="sng" dirty="0"/>
          </a:p>
          <a:p>
            <a:pPr marL="0" indent="0">
              <a:buNone/>
            </a:pPr>
            <a:r>
              <a:rPr lang="en-GB" u="sng" dirty="0"/>
              <a:t>References:</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i="0" baseline="0" dirty="0"/>
              <a:t>Foreman KJ et al. Forecasting life expectancy, years of life lost, and all-cause and cause-specific mortality for 250 causes of death: reference and alternative scenarios for 2016–40 for 195 countries and territories. </a:t>
            </a:r>
            <a:r>
              <a:rPr lang="en-GB" i="1" baseline="0" dirty="0"/>
              <a:t>Lancet</a:t>
            </a:r>
            <a:r>
              <a:rPr lang="en-GB" i="0" baseline="0" dirty="0"/>
              <a:t>. 2018;392:2052–2090.</a:t>
            </a:r>
            <a:endParaRPr lang="en-GB" dirty="0"/>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dirty="0"/>
              <a:t>United States Renal</a:t>
            </a:r>
            <a:r>
              <a:rPr lang="en-GB" baseline="0" dirty="0"/>
              <a:t> Data System. USRDS 2020 Annual data report. Chronic kidney disease: CKD in the general population. Bethesda, MD: National Institutes of Health, National Institute of Diabetes and Digestive and Kidney Diseases; 2020. https://adr.usrds.org/2020/chronic-kidney-disease/1-ckd-in-the-general-population. Accessed July 29, 2022.</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dirty="0" err="1"/>
              <a:t>Xie</a:t>
            </a:r>
            <a:r>
              <a:rPr lang="en-GB" dirty="0"/>
              <a:t> Y et al. Analysis of the Global Burden of Disease study highlights the global,</a:t>
            </a:r>
            <a:r>
              <a:rPr lang="en-GB" baseline="0" dirty="0"/>
              <a:t> regional, and national trends of chronic kidney disease epidemiology from 1990 to 2016. </a:t>
            </a:r>
            <a:r>
              <a:rPr lang="en-GB" i="1" baseline="0" dirty="0"/>
              <a:t>Kidney Int.</a:t>
            </a:r>
            <a:r>
              <a:rPr lang="en-GB" i="0" baseline="0" dirty="0"/>
              <a:t> 2018;94:567–581.</a:t>
            </a: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GB" i="0" baseline="0" dirty="0"/>
              <a:t>Shlipak MG et al. The case for early identification and intervention of chronic kidney disease: conclusions from a Kidney Disease: Improving Global Outcomes (KDIGO) controversies conference. </a:t>
            </a:r>
            <a:r>
              <a:rPr lang="en-GB" i="1" baseline="0" dirty="0"/>
              <a:t>Kidney Int.</a:t>
            </a:r>
            <a:r>
              <a:rPr lang="en-GB" i="0" baseline="0" dirty="0"/>
              <a:t> 2021;99:34–47.</a:t>
            </a: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US" noProof="0" dirty="0"/>
              <a:t>Nakayama M, Sato T, Miyazaki M, et al. Increased risk of cardiovascular events and mortality among non-diabetic chronic kidney disease patients with hypertensive nephropathy: The </a:t>
            </a:r>
            <a:r>
              <a:rPr lang="en-US" noProof="0" dirty="0" err="1"/>
              <a:t>Gonryo</a:t>
            </a:r>
            <a:r>
              <a:rPr lang="en-US" noProof="0" dirty="0"/>
              <a:t> study. </a:t>
            </a:r>
            <a:r>
              <a:rPr lang="en-US" i="1" noProof="0" dirty="0" err="1"/>
              <a:t>Hypertens</a:t>
            </a:r>
            <a:r>
              <a:rPr lang="en-US" i="1" noProof="0" dirty="0"/>
              <a:t> Res. </a:t>
            </a:r>
            <a:r>
              <a:rPr lang="en-US" noProof="0" dirty="0"/>
              <a:t>2011;34(10):1106-1110. </a:t>
            </a:r>
            <a:endParaRPr lang="en-US" dirty="0">
              <a:effectLst/>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US" noProof="0" dirty="0" err="1"/>
              <a:t>Jarrick</a:t>
            </a:r>
            <a:r>
              <a:rPr lang="en-US" noProof="0" dirty="0"/>
              <a:t> S, Lundberg S, </a:t>
            </a:r>
            <a:r>
              <a:rPr lang="en-US" noProof="0" dirty="0" err="1"/>
              <a:t>Welander</a:t>
            </a:r>
            <a:r>
              <a:rPr lang="en-US" noProof="0" dirty="0"/>
              <a:t> A, et al. Mortality in IgA nephropathy: a nationwide population-based cohort study [article and online supplemental material]. </a:t>
            </a:r>
            <a:r>
              <a:rPr lang="en-US" i="1" noProof="0" dirty="0"/>
              <a:t>J Am Soc Nephrol</a:t>
            </a:r>
            <a:r>
              <a:rPr lang="en-US" noProof="0" dirty="0"/>
              <a:t>. 2019;30(5):866-876. </a:t>
            </a: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US" dirty="0"/>
              <a:t>Fox CS et al. Associations</a:t>
            </a:r>
            <a:r>
              <a:rPr lang="en-US" baseline="0" dirty="0"/>
              <a:t> of kidney disease measures with mortality and end-stage renal disease in individuals with and without diabetes: a meta-analysis. </a:t>
            </a:r>
            <a:r>
              <a:rPr lang="en-US" i="1" baseline="0" dirty="0"/>
              <a:t>Lancet</a:t>
            </a:r>
            <a:r>
              <a:rPr lang="en-US" baseline="0" dirty="0"/>
              <a:t>. 2012;380:1662–1673.</a:t>
            </a:r>
            <a:endParaRPr lang="en-US" dirty="0"/>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GB" dirty="0">
                <a:effectLst/>
                <a:cs typeface="Calibri" panose="020F0502020204030204" pitchFamily="34" charset="0"/>
              </a:rPr>
              <a:t>Dalrymple LS et al. Chronic kidney disease and the risk of end-stage renal disease versus death. </a:t>
            </a:r>
            <a:r>
              <a:rPr lang="en-GB" i="1" dirty="0">
                <a:effectLst/>
                <a:cs typeface="Calibri" panose="020F0502020204030204" pitchFamily="34" charset="0"/>
              </a:rPr>
              <a:t>J Gen Intern Med</a:t>
            </a:r>
            <a:r>
              <a:rPr lang="en-GB" dirty="0">
                <a:effectLst/>
                <a:cs typeface="Calibri" panose="020F0502020204030204" pitchFamily="34" charset="0"/>
              </a:rPr>
              <a:t>. 2010;26:379–385.</a:t>
            </a: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GB" dirty="0"/>
              <a:t>Kidney Disease: Improving Global Outcomes. KDIGO 2020 clinical practice guideline for diabetes management in chronic kidney disease. </a:t>
            </a:r>
            <a:r>
              <a:rPr lang="en-GB" i="1" dirty="0"/>
              <a:t>Kidney Int. </a:t>
            </a:r>
            <a:r>
              <a:rPr lang="en-GB" i="0" dirty="0"/>
              <a:t>2020;98:S1–S115.</a:t>
            </a:r>
            <a:endParaRPr lang="en-US" dirty="0"/>
          </a:p>
        </p:txBody>
      </p:sp>
      <p:sp>
        <p:nvSpPr>
          <p:cNvPr id="4" name="Slide Number Placeholder 3"/>
          <p:cNvSpPr>
            <a:spLocks noGrp="1"/>
          </p:cNvSpPr>
          <p:nvPr>
            <p:ph type="sldNum" sz="quarter" idx="10"/>
          </p:nvPr>
        </p:nvSpPr>
        <p:spPr/>
        <p:txBody>
          <a:bodyPr/>
          <a:lstStyle/>
          <a:p>
            <a:fld id="{50487F27-F4AC-478C-A07B-A71CA0B86259}" type="slidenum">
              <a:rPr lang="en-US" smtClean="0"/>
              <a:pPr/>
              <a:t>104</a:t>
            </a:fld>
            <a:endParaRPr lang="en-US"/>
          </a:p>
        </p:txBody>
      </p:sp>
    </p:spTree>
    <p:extLst>
      <p:ext uri="{BB962C8B-B14F-4D97-AF65-F5344CB8AC3E}">
        <p14:creationId xmlns:p14="http://schemas.microsoft.com/office/powerpoint/2010/main" val="348548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47713" y="895350"/>
            <a:ext cx="5819775" cy="3275013"/>
          </a:xfrm>
        </p:spPr>
      </p:sp>
      <p:sp>
        <p:nvSpPr>
          <p:cNvPr id="3" name="Notes Placeholder 2"/>
          <p:cNvSpPr>
            <a:spLocks noGrp="1"/>
          </p:cNvSpPr>
          <p:nvPr>
            <p:ph type="body" idx="1"/>
          </p:nvPr>
        </p:nvSpPr>
        <p:spPr>
          <a:xfrm>
            <a:off x="731520" y="4429482"/>
            <a:ext cx="5852160" cy="3820509"/>
          </a:xfrm>
        </p:spPr>
        <p:txBody>
          <a:bodyPr/>
          <a:lstStyle/>
          <a:p>
            <a:pPr marL="0" indent="0" defTabSz="782294">
              <a:buNone/>
              <a:defRPr/>
            </a:pPr>
            <a:r>
              <a:rPr lang="en-US" sz="900" b="1"/>
              <a:t>Hyperlinks: </a:t>
            </a:r>
          </a:p>
          <a:p>
            <a:pPr marL="0" indent="0" defTabSz="782294">
              <a:buNone/>
              <a:defRPr/>
            </a:pPr>
            <a:endParaRPr lang="en-US" sz="900"/>
          </a:p>
          <a:p>
            <a:pPr marL="0" indent="0" defTabSz="782294">
              <a:buNone/>
              <a:defRPr/>
            </a:pPr>
            <a:r>
              <a:rPr lang="en-US" sz="900"/>
              <a:t>The table of contents is hyperlinked to sections within the deck. Use the “Home” button at the end of each section to return to this Table of Contents</a:t>
            </a:r>
            <a:r>
              <a:rPr lang="en-US" sz="900" baseline="0"/>
              <a:t> page.</a:t>
            </a:r>
          </a:p>
          <a:p>
            <a:pPr defTabSz="782294">
              <a:defRPr/>
            </a:pPr>
            <a:endParaRPr lang="en-US" sz="900"/>
          </a:p>
          <a:p>
            <a:pPr defTabSz="782294">
              <a:defRPr/>
            </a:pPr>
            <a:endParaRPr lang="en-US" sz="900"/>
          </a:p>
        </p:txBody>
      </p:sp>
      <p:sp>
        <p:nvSpPr>
          <p:cNvPr id="4" name="Slide Number Placeholder 3"/>
          <p:cNvSpPr>
            <a:spLocks noGrp="1"/>
          </p:cNvSpPr>
          <p:nvPr>
            <p:ph type="sldNum" sz="quarter" idx="10"/>
          </p:nvPr>
        </p:nvSpPr>
        <p:spPr/>
        <p:txBody>
          <a:bodyPr/>
          <a:lstStyle/>
          <a:p>
            <a:pPr defTabSz="966612">
              <a:defRPr/>
            </a:pPr>
            <a:fld id="{FAD751AE-7ABC-314D-AFAD-47B860ED6FFE}" type="slidenum">
              <a:rPr lang="en-US" sz="1100">
                <a:solidFill>
                  <a:srgbClr val="000000"/>
                </a:solidFill>
                <a:latin typeface="Arial" panose="020B0604020202020204"/>
              </a:rPr>
              <a:pPr defTabSz="966612">
                <a:defRPr/>
              </a:pPr>
              <a:t>105</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69090685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250825"/>
            <a:ext cx="5851525" cy="329247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106</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219439473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a:xfrm>
            <a:off x="342900" y="3543300"/>
            <a:ext cx="6210300" cy="5113020"/>
          </a:xfrm>
        </p:spPr>
        <p:txBody>
          <a:bodyPr>
            <a:normAutofit lnSpcReduction="10000"/>
          </a:bodyPr>
          <a:lstStyle/>
          <a:p>
            <a:pPr marL="0" indent="0">
              <a:spcBef>
                <a:spcPts val="600"/>
              </a:spcBef>
              <a:buNone/>
            </a:pPr>
            <a:r>
              <a:rPr lang="en-IN" sz="1000" b="1" kern="1200" dirty="0">
                <a:solidFill>
                  <a:schemeClr val="tx1"/>
                </a:solidFill>
                <a:latin typeface="+mn-lt"/>
                <a:ea typeface="+mn-ea"/>
                <a:cs typeface="+mn-cs"/>
              </a:rPr>
              <a:t>Speaker Notes:</a:t>
            </a:r>
          </a:p>
          <a:p>
            <a:pPr marL="0" indent="0">
              <a:spcBef>
                <a:spcPts val="600"/>
              </a:spcBef>
              <a:buNone/>
            </a:pPr>
            <a:endParaRPr lang="en-IN" sz="1000" b="1" kern="1200" dirty="0">
              <a:solidFill>
                <a:schemeClr val="tx1"/>
              </a:solidFill>
              <a:latin typeface="+mn-lt"/>
              <a:ea typeface="+mn-ea"/>
              <a:cs typeface="+mn-cs"/>
            </a:endParaRPr>
          </a:p>
          <a:p>
            <a:pPr marL="118872" indent="-118872">
              <a:lnSpc>
                <a:spcPct val="90000"/>
              </a:lnSpc>
              <a:spcBef>
                <a:spcPts val="0"/>
              </a:spcBef>
              <a:buClr>
                <a:srgbClr val="7F134C"/>
              </a:buClr>
              <a:buFont typeface="Arial" panose="020B0604020202020204" pitchFamily="34" charset="0"/>
              <a:buChar char="•"/>
            </a:pPr>
            <a:r>
              <a:rPr lang="en-US" sz="1000" dirty="0">
                <a:solidFill>
                  <a:srgbClr val="000000"/>
                </a:solidFill>
                <a:latin typeface="+mn-lt"/>
                <a:cs typeface="Calibri" panose="020F0502020204030204" pitchFamily="34" charset="0"/>
              </a:rPr>
              <a:t>The DAPA-CKD trial was designed to evaluate the effect of </a:t>
            </a:r>
            <a:r>
              <a:rPr lang="en-US" sz="1000" dirty="0" err="1">
                <a:solidFill>
                  <a:srgbClr val="000000"/>
                </a:solidFill>
                <a:latin typeface="+mn-lt"/>
                <a:cs typeface="Calibri" panose="020F0502020204030204" pitchFamily="34" charset="0"/>
              </a:rPr>
              <a:t>dapagliflozin</a:t>
            </a:r>
            <a:r>
              <a:rPr lang="en-US" sz="1000" dirty="0">
                <a:solidFill>
                  <a:srgbClr val="000000"/>
                </a:solidFill>
                <a:latin typeface="+mn-lt"/>
                <a:cs typeface="Calibri" panose="020F0502020204030204" pitchFamily="34" charset="0"/>
              </a:rPr>
              <a:t> on renal and cardiovascular events in a broad range of patients with CKD stages 2-4, with and without T2D.</a:t>
            </a:r>
            <a:r>
              <a:rPr lang="en-US" sz="1000" baseline="30000" dirty="0">
                <a:solidFill>
                  <a:srgbClr val="000000"/>
                </a:solidFill>
                <a:latin typeface="+mn-lt"/>
                <a:cs typeface="Calibri" panose="020F0502020204030204" pitchFamily="34" charset="0"/>
              </a:rPr>
              <a:t>1</a:t>
            </a: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dirty="0">
                <a:solidFill>
                  <a:srgbClr val="000000"/>
                </a:solidFill>
                <a:latin typeface="+mn-lt"/>
                <a:cs typeface="Calibri" panose="020F0502020204030204" pitchFamily="34" charset="0"/>
              </a:rPr>
              <a:t>DAPA-CKD was a multinational, multicenter, event-driven, randomized, double-blind, parallel-group, placebo-controlled study.</a:t>
            </a:r>
            <a:r>
              <a:rPr lang="en-US" sz="1000" baseline="30000" dirty="0">
                <a:solidFill>
                  <a:srgbClr val="000000"/>
                </a:solidFill>
                <a:latin typeface="+mn-lt"/>
                <a:cs typeface="Calibri" panose="020F0502020204030204" pitchFamily="34" charset="0"/>
              </a:rPr>
              <a:t>1</a:t>
            </a:r>
            <a:endParaRPr lang="en-US" sz="1000" dirty="0">
              <a:solidFill>
                <a:srgbClr val="000000"/>
              </a:solidFill>
              <a:latin typeface="+mn-lt"/>
              <a:cs typeface="Calibri" panose="020F0502020204030204" pitchFamily="34" charset="0"/>
            </a:endParaRP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dirty="0">
                <a:solidFill>
                  <a:srgbClr val="000000"/>
                </a:solidFill>
                <a:latin typeface="+mn-lt"/>
                <a:cs typeface="Calibri" panose="020F0502020204030204" pitchFamily="34" charset="0"/>
              </a:rPr>
              <a:t>Patients (N = 4304) with CKD (</a:t>
            </a:r>
            <a:r>
              <a:rPr lang="en-US" sz="1000" dirty="0" err="1">
                <a:solidFill>
                  <a:srgbClr val="000000"/>
                </a:solidFill>
                <a:latin typeface="+mn-lt"/>
                <a:cs typeface="Calibri" panose="020F0502020204030204" pitchFamily="34" charset="0"/>
              </a:rPr>
              <a:t>eGFR</a:t>
            </a:r>
            <a:r>
              <a:rPr lang="en-US" sz="1000" dirty="0">
                <a:solidFill>
                  <a:srgbClr val="000000"/>
                </a:solidFill>
                <a:latin typeface="+mn-lt"/>
                <a:cs typeface="Calibri" panose="020F0502020204030204" pitchFamily="34" charset="0"/>
              </a:rPr>
              <a:t> ≥25 but ≤75 mL/min/1.73m</a:t>
            </a:r>
            <a:r>
              <a:rPr lang="en-US" sz="1000" baseline="30000" dirty="0">
                <a:solidFill>
                  <a:srgbClr val="000000"/>
                </a:solidFill>
                <a:latin typeface="+mn-lt"/>
                <a:cs typeface="Calibri" panose="020F0502020204030204" pitchFamily="34" charset="0"/>
              </a:rPr>
              <a:t>2</a:t>
            </a:r>
            <a:r>
              <a:rPr lang="en-US" sz="1000" dirty="0">
                <a:solidFill>
                  <a:srgbClr val="000000"/>
                </a:solidFill>
                <a:latin typeface="+mn-lt"/>
                <a:cs typeface="Calibri" panose="020F0502020204030204" pitchFamily="34" charset="0"/>
              </a:rPr>
              <a:t> and a UACR ≥200 mg/g but ≤5000 mg/g) with or without T2D were randomized to </a:t>
            </a:r>
            <a:r>
              <a:rPr lang="en-US" sz="1000" dirty="0" err="1">
                <a:solidFill>
                  <a:srgbClr val="000000"/>
                </a:solidFill>
                <a:latin typeface="+mn-lt"/>
                <a:cs typeface="Calibri" panose="020F0502020204030204" pitchFamily="34" charset="0"/>
              </a:rPr>
              <a:t>dapagliflozin</a:t>
            </a:r>
            <a:r>
              <a:rPr lang="en-US" sz="1000" dirty="0">
                <a:solidFill>
                  <a:srgbClr val="000000"/>
                </a:solidFill>
                <a:latin typeface="+mn-lt"/>
                <a:cs typeface="Calibri" panose="020F0502020204030204" pitchFamily="34" charset="0"/>
              </a:rPr>
              <a:t> 10 mg once daily or placebo in addition to stable doses of </a:t>
            </a:r>
            <a:r>
              <a:rPr lang="en-US" sz="1000" dirty="0" err="1">
                <a:solidFill>
                  <a:srgbClr val="000000"/>
                </a:solidFill>
                <a:latin typeface="+mn-lt"/>
                <a:cs typeface="Calibri" panose="020F0502020204030204" pitchFamily="34" charset="0"/>
              </a:rPr>
              <a:t>ACEis</a:t>
            </a:r>
            <a:r>
              <a:rPr lang="en-US" sz="1000" dirty="0">
                <a:solidFill>
                  <a:srgbClr val="000000"/>
                </a:solidFill>
                <a:latin typeface="+mn-lt"/>
                <a:cs typeface="Calibri" panose="020F0502020204030204" pitchFamily="34" charset="0"/>
              </a:rPr>
              <a:t> or ARBs.</a:t>
            </a:r>
            <a:r>
              <a:rPr lang="en-US" sz="1000" baseline="30000" dirty="0">
                <a:solidFill>
                  <a:srgbClr val="000000"/>
                </a:solidFill>
                <a:latin typeface="+mn-lt"/>
                <a:cs typeface="Calibri" panose="020F0502020204030204" pitchFamily="34" charset="0"/>
              </a:rPr>
              <a:t>1,2</a:t>
            </a:r>
            <a:endParaRPr lang="en-US" sz="1000" dirty="0">
              <a:solidFill>
                <a:srgbClr val="000000"/>
              </a:solidFill>
              <a:latin typeface="+mn-lt"/>
              <a:cs typeface="Calibri" panose="020F0502020204030204" pitchFamily="34" charset="0"/>
            </a:endParaRP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dirty="0">
                <a:solidFill>
                  <a:srgbClr val="000000"/>
                </a:solidFill>
                <a:latin typeface="+mn-lt"/>
                <a:cs typeface="Calibri" panose="020F0502020204030204" pitchFamily="34" charset="0"/>
              </a:rPr>
              <a:t>The primary outcome was the composite of sustained ≥50% </a:t>
            </a:r>
            <a:r>
              <a:rPr lang="en-US" sz="1000" dirty="0" err="1">
                <a:solidFill>
                  <a:srgbClr val="000000"/>
                </a:solidFill>
                <a:latin typeface="+mn-lt"/>
                <a:cs typeface="Calibri" panose="020F0502020204030204" pitchFamily="34" charset="0"/>
              </a:rPr>
              <a:t>eGFR</a:t>
            </a:r>
            <a:r>
              <a:rPr lang="en-US" sz="1000" dirty="0">
                <a:solidFill>
                  <a:srgbClr val="000000"/>
                </a:solidFill>
                <a:latin typeface="+mn-lt"/>
                <a:cs typeface="Calibri" panose="020F0502020204030204" pitchFamily="34" charset="0"/>
              </a:rPr>
              <a:t> decline (confirmed by a second serum </a:t>
            </a:r>
            <a:r>
              <a:rPr lang="en-US" sz="1000" dirty="0" err="1">
                <a:solidFill>
                  <a:srgbClr val="000000"/>
                </a:solidFill>
                <a:latin typeface="+mn-lt"/>
                <a:cs typeface="Calibri" panose="020F0502020204030204" pitchFamily="34" charset="0"/>
              </a:rPr>
              <a:t>creatinine</a:t>
            </a:r>
            <a:r>
              <a:rPr lang="en-US" sz="1000" dirty="0">
                <a:solidFill>
                  <a:srgbClr val="000000"/>
                </a:solidFill>
                <a:latin typeface="+mn-lt"/>
                <a:cs typeface="Calibri" panose="020F0502020204030204" pitchFamily="34" charset="0"/>
              </a:rPr>
              <a:t> measurement after at least 28 days), ESKD, renal or CV death.  ESKD was defined as </a:t>
            </a:r>
            <a:r>
              <a:rPr lang="en-US" sz="1000" dirty="0">
                <a:latin typeface="+mn-lt"/>
              </a:rPr>
              <a:t>the need for maintenance dialysis (peritoneal or hemodialysis) for more than 28 days, renal transplantation, or </a:t>
            </a:r>
            <a:r>
              <a:rPr lang="en-US" sz="1000" dirty="0" err="1">
                <a:latin typeface="+mn-lt"/>
              </a:rPr>
              <a:t>eGFR</a:t>
            </a:r>
            <a:r>
              <a:rPr lang="en-US" sz="1000" dirty="0">
                <a:latin typeface="+mn-lt"/>
              </a:rPr>
              <a:t> &lt;15mL/min/1.73m</a:t>
            </a:r>
            <a:r>
              <a:rPr lang="en-US" sz="1000" baseline="30000" dirty="0">
                <a:latin typeface="+mn-lt"/>
              </a:rPr>
              <a:t>2</a:t>
            </a:r>
            <a:r>
              <a:rPr lang="en-US" sz="1000" dirty="0">
                <a:latin typeface="+mn-lt"/>
              </a:rPr>
              <a:t> </a:t>
            </a:r>
            <a:r>
              <a:rPr lang="en-US" dirty="0"/>
              <a:t>confirmed by a second measurement after </a:t>
            </a:r>
            <a:r>
              <a:rPr lang="en-US" sz="1000" dirty="0">
                <a:latin typeface="+mn-lt"/>
              </a:rPr>
              <a:t>at least 28 days. Renal death was defined as death due to ESKD when dialysis treatment was deliberately withheld for any reason.</a:t>
            </a:r>
            <a:r>
              <a:rPr lang="en-US" sz="1000" baseline="30000" dirty="0">
                <a:solidFill>
                  <a:srgbClr val="000000"/>
                </a:solidFill>
                <a:latin typeface="+mn-lt"/>
                <a:cs typeface="Calibri" panose="020F0502020204030204" pitchFamily="34" charset="0"/>
              </a:rPr>
              <a:t>1,2</a:t>
            </a: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baseline="0" dirty="0">
                <a:solidFill>
                  <a:srgbClr val="000000"/>
                </a:solidFill>
                <a:latin typeface="+mn-lt"/>
                <a:cs typeface="Calibri" panose="020F0502020204030204" pitchFamily="34" charset="0"/>
              </a:rPr>
              <a:t>Secondary outcomes (in hierarchical order) included the composite renal outcome of sustained </a:t>
            </a:r>
            <a:r>
              <a:rPr lang="en-US" sz="1000" dirty="0">
                <a:solidFill>
                  <a:srgbClr val="000000"/>
                </a:solidFill>
                <a:latin typeface="+mn-lt"/>
                <a:cs typeface="Calibri" panose="020F0502020204030204" pitchFamily="34" charset="0"/>
              </a:rPr>
              <a:t>≥50% </a:t>
            </a:r>
            <a:r>
              <a:rPr lang="en-US" sz="1000" dirty="0" err="1">
                <a:solidFill>
                  <a:srgbClr val="000000"/>
                </a:solidFill>
                <a:latin typeface="+mn-lt"/>
                <a:cs typeface="Calibri" panose="020F0502020204030204" pitchFamily="34" charset="0"/>
              </a:rPr>
              <a:t>eGFR</a:t>
            </a:r>
            <a:r>
              <a:rPr lang="en-US" sz="1000" dirty="0">
                <a:solidFill>
                  <a:srgbClr val="000000"/>
                </a:solidFill>
                <a:latin typeface="+mn-lt"/>
                <a:cs typeface="Calibri" panose="020F0502020204030204" pitchFamily="34" charset="0"/>
              </a:rPr>
              <a:t> decline, ESKD, or renal death; composite of  CV death or </a:t>
            </a:r>
            <a:r>
              <a:rPr lang="en-US" sz="1000" dirty="0" err="1">
                <a:solidFill>
                  <a:srgbClr val="000000"/>
                </a:solidFill>
                <a:latin typeface="+mn-lt"/>
                <a:cs typeface="Calibri" panose="020F0502020204030204" pitchFamily="34" charset="0"/>
              </a:rPr>
              <a:t>hHF</a:t>
            </a:r>
            <a:r>
              <a:rPr lang="en-US" sz="1000" dirty="0">
                <a:solidFill>
                  <a:srgbClr val="000000"/>
                </a:solidFill>
                <a:latin typeface="+mn-lt"/>
                <a:cs typeface="Calibri" panose="020F0502020204030204" pitchFamily="34" charset="0"/>
              </a:rPr>
              <a:t>; or all-cause mortality.</a:t>
            </a:r>
            <a:r>
              <a:rPr lang="en-US" sz="1000" baseline="30000" dirty="0">
                <a:solidFill>
                  <a:srgbClr val="000000"/>
                </a:solidFill>
                <a:latin typeface="+mn-lt"/>
                <a:cs typeface="Calibri" panose="020F0502020204030204" pitchFamily="34" charset="0"/>
              </a:rPr>
              <a:t>1,2</a:t>
            </a: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dirty="0">
                <a:solidFill>
                  <a:srgbClr val="000000"/>
                </a:solidFill>
                <a:latin typeface="+mn-lt"/>
                <a:cs typeface="Calibri" panose="020F0502020204030204" pitchFamily="34" charset="0"/>
              </a:rPr>
              <a:t>Exploratory outcomes included the composite of chronic dialysis, kidney transplantation or renal death.</a:t>
            </a:r>
            <a:r>
              <a:rPr lang="en-US" sz="1000" baseline="30000" dirty="0">
                <a:solidFill>
                  <a:srgbClr val="000000"/>
                </a:solidFill>
                <a:latin typeface="+mn-lt"/>
                <a:cs typeface="Calibri" panose="020F0502020204030204" pitchFamily="34" charset="0"/>
              </a:rPr>
              <a:t>1</a:t>
            </a: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baseline="0" dirty="0">
                <a:solidFill>
                  <a:srgbClr val="000000"/>
                </a:solidFill>
                <a:latin typeface="+mn-lt"/>
              </a:rPr>
              <a:t>Safety outcomes included serious adverse events and adverse events of interest or leading to premature study drug discontinuation, study drug interruption or dose reduction.</a:t>
            </a: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baseline="0" dirty="0">
                <a:solidFill>
                  <a:srgbClr val="000000"/>
                </a:solidFill>
                <a:latin typeface="+mn-lt"/>
              </a:rPr>
              <a:t>Adverse events of interest included volume depletion, renal events, major hypoglycemia, bone fractures, potential diabetic ketoacidosis (DKA), and amputations.  All events suggestive of Fournier’s gangrene were evaluated by an internal safety group blinded to treatment allocation.</a:t>
            </a:r>
            <a:r>
              <a:rPr lang="en-US" baseline="30000" dirty="0">
                <a:solidFill>
                  <a:srgbClr val="000000"/>
                </a:solidFill>
              </a:rPr>
              <a:t>2</a:t>
            </a:r>
            <a:endParaRPr lang="en-US" sz="1000" baseline="30000" dirty="0">
              <a:solidFill>
                <a:srgbClr val="000000"/>
              </a:solidFill>
              <a:latin typeface="+mn-lt"/>
            </a:endParaRP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r>
              <a:rPr lang="en-US" sz="1000" dirty="0">
                <a:solidFill>
                  <a:srgbClr val="000000"/>
                </a:solidFill>
                <a:latin typeface="+mn-lt"/>
                <a:cs typeface="Calibri" panose="020F0502020204030204" pitchFamily="34" charset="0"/>
              </a:rPr>
              <a:t>The </a:t>
            </a:r>
            <a:r>
              <a:rPr lang="en-US" sz="1000" dirty="0">
                <a:latin typeface="+mn-lt"/>
              </a:rPr>
              <a:t>trial was planned to conclude when 681 primary renal events had occurred, with a total study duration of ~45 months.</a:t>
            </a:r>
            <a:r>
              <a:rPr lang="en-US" sz="1000" baseline="30000" dirty="0">
                <a:latin typeface="+mn-lt"/>
              </a:rPr>
              <a:t>1</a:t>
            </a:r>
            <a:r>
              <a:rPr lang="en-US" sz="1000" dirty="0">
                <a:latin typeface="+mn-lt"/>
              </a:rPr>
              <a:t>  The trial stopped early based on the data monitoring committee (DMC) recommendation due to overwhelming efficacy based on 408 primary endpoint events. The median follow-up was 2.4 years.</a:t>
            </a:r>
            <a:r>
              <a:rPr lang="en-US" sz="1000" baseline="30000" dirty="0">
                <a:latin typeface="+mn-lt"/>
              </a:rPr>
              <a:t>2</a:t>
            </a:r>
            <a:endParaRPr lang="en-US" sz="1000" b="0" kern="1200" baseline="30000" dirty="0">
              <a:solidFill>
                <a:schemeClr val="tx1"/>
              </a:solidFill>
              <a:latin typeface="+mn-lt"/>
              <a:ea typeface="+mn-ea"/>
              <a:cs typeface="+mn-cs"/>
            </a:endParaRPr>
          </a:p>
          <a:p>
            <a:pPr marL="118872" marR="0" lvl="0" indent="-118872" algn="l" defTabSz="914400" rtl="0" eaLnBrk="1" fontAlgn="auto" latinLnBrk="0" hangingPunct="1">
              <a:lnSpc>
                <a:spcPct val="90000"/>
              </a:lnSpc>
              <a:spcBef>
                <a:spcPts val="0"/>
              </a:spcBef>
              <a:spcAft>
                <a:spcPts val="0"/>
              </a:spcAft>
              <a:buClr>
                <a:srgbClr val="7F134C"/>
              </a:buClr>
              <a:buSzPct val="100000"/>
              <a:buFont typeface="Arial" panose="020B0604020202020204" pitchFamily="34" charset="0"/>
              <a:buChar char="•"/>
              <a:tabLst/>
              <a:defRPr/>
            </a:pPr>
            <a:endParaRPr lang="en-IN" sz="1000" b="1" kern="1200" dirty="0">
              <a:solidFill>
                <a:schemeClr val="tx1"/>
              </a:solidFill>
              <a:latin typeface="+mn-lt"/>
              <a:ea typeface="+mn-ea"/>
              <a:cs typeface="+mn-cs"/>
            </a:endParaRPr>
          </a:p>
          <a:p>
            <a:pPr marL="0" indent="0">
              <a:spcBef>
                <a:spcPts val="600"/>
              </a:spcBef>
              <a:buNone/>
            </a:pPr>
            <a:r>
              <a:rPr lang="en-IN" sz="1000" b="1" kern="1200" dirty="0">
                <a:solidFill>
                  <a:schemeClr val="tx1"/>
                </a:solidFill>
                <a:latin typeface="+mn-lt"/>
                <a:ea typeface="+mn-ea"/>
                <a:cs typeface="+mn-cs"/>
              </a:rPr>
              <a:t>References:</a:t>
            </a:r>
          </a:p>
          <a:p>
            <a:pPr marL="228600" indent="-228600">
              <a:spcBef>
                <a:spcPts val="600"/>
              </a:spcBef>
              <a:buAutoNum type="arabicPeriod"/>
            </a:pPr>
            <a:r>
              <a:rPr lang="en-IN" sz="1000" b="0" kern="1200" dirty="0" err="1">
                <a:solidFill>
                  <a:schemeClr val="tx1"/>
                </a:solidFill>
                <a:latin typeface="+mn-lt"/>
                <a:ea typeface="+mn-ea"/>
                <a:cs typeface="+mn-cs"/>
              </a:rPr>
              <a:t>Heerspink</a:t>
            </a:r>
            <a:r>
              <a:rPr lang="en-IN" sz="1000" b="0" kern="1200" dirty="0">
                <a:solidFill>
                  <a:schemeClr val="tx1"/>
                </a:solidFill>
                <a:latin typeface="+mn-lt"/>
                <a:ea typeface="+mn-ea"/>
                <a:cs typeface="+mn-cs"/>
              </a:rPr>
              <a:t> HJL, Stefansson BV, </a:t>
            </a:r>
            <a:r>
              <a:rPr lang="en-IN" sz="1000" b="0" kern="1200" dirty="0" err="1">
                <a:solidFill>
                  <a:schemeClr val="tx1"/>
                </a:solidFill>
                <a:latin typeface="+mn-lt"/>
                <a:ea typeface="+mn-ea"/>
                <a:cs typeface="+mn-cs"/>
              </a:rPr>
              <a:t>Chertow</a:t>
            </a:r>
            <a:r>
              <a:rPr lang="en-IN" sz="1000" b="0" kern="1200" dirty="0">
                <a:solidFill>
                  <a:schemeClr val="tx1"/>
                </a:solidFill>
                <a:latin typeface="+mn-lt"/>
                <a:ea typeface="+mn-ea"/>
                <a:cs typeface="+mn-cs"/>
              </a:rPr>
              <a:t> GM, et al, for the DAPA-CKD Investigators.  </a:t>
            </a:r>
            <a:r>
              <a:rPr lang="en-IN" sz="1000" dirty="0">
                <a:latin typeface="+mn-lt"/>
              </a:rPr>
              <a:t>Rationale and protocol of the </a:t>
            </a:r>
            <a:r>
              <a:rPr lang="en-IN" sz="1000" dirty="0" err="1">
                <a:latin typeface="+mn-lt"/>
              </a:rPr>
              <a:t>dapagliflozin</a:t>
            </a:r>
            <a:r>
              <a:rPr lang="en-IN" sz="1000" dirty="0">
                <a:latin typeface="+mn-lt"/>
              </a:rPr>
              <a:t> and prevention of adverse outcomes in chronic kidney disease (DAPA-CKD) randomized controlled trial. </a:t>
            </a:r>
            <a:r>
              <a:rPr lang="en-US" sz="1000" i="1" dirty="0" err="1">
                <a:latin typeface="+mn-lt"/>
              </a:rPr>
              <a:t>Nephrol</a:t>
            </a:r>
            <a:r>
              <a:rPr lang="en-US" sz="1000" i="1" dirty="0">
                <a:latin typeface="+mn-lt"/>
              </a:rPr>
              <a:t> Dial Transplant</a:t>
            </a:r>
            <a:r>
              <a:rPr lang="en-US" sz="1000" dirty="0">
                <a:latin typeface="+mn-lt"/>
              </a:rPr>
              <a:t>. 2020;35:274–282.</a:t>
            </a:r>
          </a:p>
          <a:p>
            <a:pPr marL="228600" indent="-228600">
              <a:spcBef>
                <a:spcPts val="600"/>
              </a:spcBef>
              <a:buAutoNum type="arabicPeriod"/>
            </a:pPr>
            <a:r>
              <a:rPr lang="en-US" dirty="0" err="1"/>
              <a:t>Heerspink</a:t>
            </a:r>
            <a:r>
              <a:rPr lang="en-US" dirty="0"/>
              <a:t> HJL, </a:t>
            </a:r>
            <a:r>
              <a:rPr lang="en-US" dirty="0" err="1"/>
              <a:t>Stefánsson</a:t>
            </a:r>
            <a:r>
              <a:rPr lang="en-US" dirty="0"/>
              <a:t> BV, Correa-Rotter R, et al, for the DAPA-CKD Trial Committees and Investigators.  </a:t>
            </a:r>
            <a:r>
              <a:rPr lang="en-US" dirty="0" err="1"/>
              <a:t>Dapagliflozin</a:t>
            </a:r>
            <a:r>
              <a:rPr lang="en-US" dirty="0"/>
              <a:t> in patients with chronic kidney disease. </a:t>
            </a:r>
            <a:r>
              <a:rPr lang="en-US" i="1" dirty="0"/>
              <a:t>N </a:t>
            </a:r>
            <a:r>
              <a:rPr lang="en-US" i="1" dirty="0" err="1"/>
              <a:t>Engl</a:t>
            </a:r>
            <a:r>
              <a:rPr lang="en-US" i="1" dirty="0"/>
              <a:t> J Med</a:t>
            </a:r>
            <a:r>
              <a:rPr lang="en-US" dirty="0"/>
              <a:t>. 2020; 383:1436-1446.</a:t>
            </a:r>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dirty="0">
              <a:ea typeface="+mn-lt"/>
              <a:cs typeface="+mn-lt"/>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970781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i="1"/>
              <a:t>Note to Speaker: Click on the “List” icon on the top right of the slide to return to the DAPA-CKD Table of Contents.</a:t>
            </a:r>
            <a:endParaRPr lang="en-US" b="1" i="1"/>
          </a:p>
          <a:p>
            <a:pPr marL="0" indent="0">
              <a:buNone/>
            </a:pPr>
            <a:r>
              <a:rPr lang="en-US" b="1" i="1"/>
              <a:t>Present slide</a:t>
            </a:r>
          </a:p>
          <a:p>
            <a:pPr marL="0" indent="0">
              <a:spcBef>
                <a:spcPts val="600"/>
              </a:spcBef>
              <a:buNone/>
            </a:pPr>
            <a:r>
              <a:rPr lang="en-IN" b="1"/>
              <a:t>References:</a:t>
            </a:r>
          </a:p>
          <a:p>
            <a:pPr marL="228600" indent="-228600">
              <a:spcBef>
                <a:spcPts val="600"/>
              </a:spcBef>
              <a:buAutoNum type="arabicPeriod"/>
            </a:pPr>
            <a:r>
              <a:rPr lang="en-IN" err="1"/>
              <a:t>Heerspink</a:t>
            </a:r>
            <a:r>
              <a:rPr lang="en-IN"/>
              <a:t> HJL, Stefansson BV, </a:t>
            </a:r>
            <a:r>
              <a:rPr lang="en-IN" err="1"/>
              <a:t>Chertow</a:t>
            </a:r>
            <a:r>
              <a:rPr lang="en-IN"/>
              <a:t> GM, et al, for the DAPA-CKD Investigators.  Rationale and protocol of the dapagliflozin and prevention of adverse outcomes in chronic kidney disease (DAPA-CKD) randomized controlled trial. </a:t>
            </a:r>
            <a:r>
              <a:rPr lang="en-US" i="1"/>
              <a:t>Nephrol Dial Transplant</a:t>
            </a:r>
            <a:r>
              <a:rPr lang="en-US"/>
              <a:t>. 2020;35:274–282.</a:t>
            </a:r>
          </a:p>
          <a:p>
            <a:pPr marL="228600" indent="-228600">
              <a:spcBef>
                <a:spcPts val="600"/>
              </a:spcBef>
              <a:buAutoNum type="arabicPeriod"/>
            </a:pPr>
            <a:r>
              <a:rPr lang="en-US" err="1"/>
              <a:t>Heerspink</a:t>
            </a:r>
            <a:r>
              <a:rPr lang="en-US"/>
              <a:t> HJL, </a:t>
            </a:r>
            <a:r>
              <a:rPr lang="en-US" err="1"/>
              <a:t>Stefánsson</a:t>
            </a:r>
            <a:r>
              <a:rPr lang="en-US"/>
              <a:t> BV, Correa-Rotter R, et al, for the DAPA-CKD Trial Committees and Investigators.  Dapagliflozin in patients with chronic kidney disease. </a:t>
            </a:r>
            <a:r>
              <a:rPr lang="en-US" i="1"/>
              <a:t>N </a:t>
            </a:r>
            <a:r>
              <a:rPr lang="en-US" i="1" err="1"/>
              <a:t>Engl</a:t>
            </a:r>
            <a:r>
              <a:rPr lang="en-US" i="1"/>
              <a:t> J Med</a:t>
            </a:r>
            <a:r>
              <a:rPr lang="en-US"/>
              <a:t>. 2020; 383:1436-1446.</a:t>
            </a:r>
          </a:p>
          <a:p>
            <a:pPr marL="0" indent="0">
              <a:buNone/>
            </a:pPr>
            <a:endParaRPr lang="en-US" b="1" i="1"/>
          </a:p>
        </p:txBody>
      </p:sp>
      <p:sp>
        <p:nvSpPr>
          <p:cNvPr id="4" name="Slide Number Placeholder 3"/>
          <p:cNvSpPr>
            <a:spLocks noGrp="1"/>
          </p:cNvSpPr>
          <p:nvPr>
            <p:ph type="sldNum" sz="quarter" idx="5"/>
          </p:nvPr>
        </p:nvSpPr>
        <p:spPr/>
        <p:txBody>
          <a:bodyPr/>
          <a:lstStyle/>
          <a:p>
            <a:fld id="{50487F27-F4AC-478C-A07B-A71CA0B86259}" type="slidenum">
              <a:rPr lang="en-US" smtClean="0"/>
              <a:pPr/>
              <a:t>108</a:t>
            </a:fld>
            <a:endParaRPr lang="en-US"/>
          </a:p>
        </p:txBody>
      </p:sp>
    </p:spTree>
    <p:extLst>
      <p:ext uri="{BB962C8B-B14F-4D97-AF65-F5344CB8AC3E}">
        <p14:creationId xmlns:p14="http://schemas.microsoft.com/office/powerpoint/2010/main" val="392528999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1838" y="1220788"/>
            <a:ext cx="5851525" cy="3292475"/>
          </a:xfrm>
        </p:spPr>
      </p:sp>
      <p:sp>
        <p:nvSpPr>
          <p:cNvPr id="3" name="Notes Placeholder 2"/>
          <p:cNvSpPr>
            <a:spLocks noGrp="1"/>
          </p:cNvSpPr>
          <p:nvPr>
            <p:ph type="body" idx="1"/>
          </p:nvPr>
        </p:nvSpPr>
        <p:spPr>
          <a:xfrm>
            <a:off x="342900" y="4630738"/>
            <a:ext cx="6210300" cy="4025582"/>
          </a:xfrm>
        </p:spPr>
        <p:txBody>
          <a:bodyPr/>
          <a:lstStyle/>
          <a:p>
            <a:endParaRPr lang="en-US" b="1"/>
          </a:p>
        </p:txBody>
      </p:sp>
      <p:sp>
        <p:nvSpPr>
          <p:cNvPr id="4" name="Slide Number Placeholder 3"/>
          <p:cNvSpPr>
            <a:spLocks noGrp="1"/>
          </p:cNvSpPr>
          <p:nvPr>
            <p:ph type="sldNum" sz="quarter" idx="10"/>
          </p:nvPr>
        </p:nvSpPr>
        <p:spPr/>
        <p:txBody>
          <a:bodyPr/>
          <a:lstStyle/>
          <a:p>
            <a:pPr defTabSz="966612">
              <a:defRPr/>
            </a:pPr>
            <a:fld id="{50487F27-F4AC-478C-A07B-A71CA0B86259}" type="slidenum">
              <a:rPr lang="en-US" sz="1100">
                <a:solidFill>
                  <a:srgbClr val="000000"/>
                </a:solidFill>
                <a:latin typeface="Arial" panose="020B0604020202020204"/>
              </a:rPr>
              <a:pPr defTabSz="966612">
                <a:defRPr/>
              </a:pPr>
              <a:t>109</a:t>
            </a:fld>
            <a:endParaRPr lang="en-US" sz="1100">
              <a:solidFill>
                <a:srgbClr val="000000"/>
              </a:solidFill>
              <a:latin typeface="Arial" panose="020B0604020202020204"/>
            </a:endParaRPr>
          </a:p>
        </p:txBody>
      </p:sp>
    </p:spTree>
    <p:extLst>
      <p:ext uri="{BB962C8B-B14F-4D97-AF65-F5344CB8AC3E}">
        <p14:creationId xmlns:p14="http://schemas.microsoft.com/office/powerpoint/2010/main" val="21533304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u="none" noProof="0" dirty="0" smtClean="0"/>
              <a:t>….and our</a:t>
            </a:r>
            <a:r>
              <a:rPr lang="en-US" u="none" baseline="0" noProof="0" dirty="0" smtClean="0"/>
              <a:t> patients die, regardless of the 1mary cause of their reduced GFR </a:t>
            </a:r>
          </a:p>
          <a:p>
            <a:pPr marL="0" indent="0">
              <a:buNone/>
            </a:pPr>
            <a:endParaRPr lang="en-US" u="none" baseline="0" noProof="0" dirty="0" smtClean="0"/>
          </a:p>
          <a:p>
            <a:pPr marL="0" indent="0">
              <a:buNone/>
            </a:pPr>
            <a:r>
              <a:rPr lang="en-US" u="none" baseline="0" noProof="0" dirty="0" smtClean="0"/>
              <a:t>which reflects a common pathway that leads to increased mortality. </a:t>
            </a:r>
          </a:p>
          <a:p>
            <a:pPr marL="0" indent="0">
              <a:buNone/>
            </a:pPr>
            <a:endParaRPr lang="en-US" u="none" baseline="0" noProof="0" dirty="0" smtClean="0"/>
          </a:p>
          <a:p>
            <a:pPr marL="0" indent="0">
              <a:buNone/>
            </a:pPr>
            <a:r>
              <a:rPr lang="en-US" u="none" baseline="0" noProof="0" dirty="0" smtClean="0"/>
              <a:t>And as we see in these cohorts CV events are much more frequent despite the fact that the majority was on maximal blockage of the RAAS system. </a:t>
            </a:r>
            <a:endParaRPr lang="en-US" u="none" noProof="0"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8</a:t>
            </a:fld>
            <a:endParaRPr lang="en-US"/>
          </a:p>
        </p:txBody>
      </p:sp>
    </p:spTree>
    <p:extLst>
      <p:ext uri="{BB962C8B-B14F-4D97-AF65-F5344CB8AC3E}">
        <p14:creationId xmlns:p14="http://schemas.microsoft.com/office/powerpoint/2010/main" val="13676173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icons for more information about baseline characteristics by diabetes status.</a:t>
            </a:r>
          </a:p>
          <a:p>
            <a:pPr marL="0" indent="0">
              <a:buNone/>
            </a:pPr>
            <a:r>
              <a:rPr lang="en-US" b="1"/>
              <a:t>Speaker Notes:</a:t>
            </a:r>
          </a:p>
          <a:p>
            <a:pPr marL="228600" indent="-171450"/>
            <a:r>
              <a:rPr lang="en-GB" sz="1000" b="0" i="0" kern="1200">
                <a:solidFill>
                  <a:schemeClr val="tx1"/>
                </a:solidFill>
                <a:effectLst/>
                <a:latin typeface="+mn-lt"/>
                <a:ea typeface="+mn-ea"/>
                <a:cs typeface="+mn-cs"/>
              </a:rPr>
              <a:t>Demographic characteristics were balanced between treatment groups.</a:t>
            </a:r>
            <a:r>
              <a:rPr lang="en-GB" sz="1000" b="0" i="0" kern="1200" baseline="30000">
                <a:solidFill>
                  <a:schemeClr val="tx1"/>
                </a:solidFill>
                <a:effectLst/>
                <a:latin typeface="+mn-lt"/>
                <a:ea typeface="+mn-ea"/>
                <a:cs typeface="+mn-cs"/>
              </a:rPr>
              <a:t>1</a:t>
            </a:r>
          </a:p>
          <a:p>
            <a:pPr marL="228600" indent="-171450"/>
            <a:r>
              <a:rPr lang="en-GB" sz="1000" b="0" i="0" kern="1200">
                <a:solidFill>
                  <a:schemeClr val="tx1"/>
                </a:solidFill>
                <a:effectLst/>
                <a:latin typeface="+mn-lt"/>
                <a:ea typeface="+mn-ea"/>
                <a:cs typeface="+mn-cs"/>
              </a:rPr>
              <a:t>The mean age of the participants in DAPA-CKD was 61.8 years and 33.1% were female.</a:t>
            </a:r>
            <a:r>
              <a:rPr lang="en-GB" sz="1000" b="0" i="0" kern="1200" baseline="30000">
                <a:solidFill>
                  <a:schemeClr val="tx1"/>
                </a:solidFill>
                <a:effectLst/>
                <a:latin typeface="+mn-lt"/>
                <a:ea typeface="+mn-ea"/>
                <a:cs typeface="+mn-cs"/>
              </a:rPr>
              <a:t>1</a:t>
            </a:r>
          </a:p>
          <a:p>
            <a:pPr marL="228600" indent="-171450"/>
            <a:r>
              <a:rPr lang="en-GB" sz="1000" b="0" i="0" kern="1200">
                <a:solidFill>
                  <a:schemeClr val="tx1"/>
                </a:solidFill>
                <a:effectLst/>
                <a:latin typeface="+mn-lt"/>
                <a:ea typeface="+mn-ea"/>
                <a:cs typeface="+mn-cs"/>
              </a:rPr>
              <a:t>There was a mix of races in the participants, with ~53% white, ~34% Asian and ~4% black.</a:t>
            </a:r>
            <a:r>
              <a:rPr lang="en-GB" sz="1000" b="0" i="0" kern="1200" baseline="30000">
                <a:solidFill>
                  <a:schemeClr val="tx1"/>
                </a:solidFill>
                <a:effectLst/>
                <a:latin typeface="+mn-lt"/>
                <a:ea typeface="+mn-ea"/>
                <a:cs typeface="+mn-cs"/>
              </a:rPr>
              <a:t>2</a:t>
            </a:r>
            <a:r>
              <a:rPr lang="en-GB" sz="1000" b="0" i="0" kern="1200">
                <a:solidFill>
                  <a:schemeClr val="tx1"/>
                </a:solidFill>
                <a:effectLst/>
                <a:latin typeface="+mn-lt"/>
                <a:ea typeface="+mn-ea"/>
                <a:cs typeface="+mn-cs"/>
              </a:rPr>
              <a:t> </a:t>
            </a:r>
          </a:p>
          <a:p>
            <a:pPr marL="22860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GB" sz="1000" b="0" i="0" kern="1200" baseline="0">
                <a:solidFill>
                  <a:schemeClr val="tx1"/>
                </a:solidFill>
                <a:effectLst/>
                <a:latin typeface="+mn-lt"/>
                <a:ea typeface="+mn-ea"/>
                <a:cs typeface="+mn-cs"/>
              </a:rPr>
              <a:t>Mean systolic BP was 137.1 mmHg.</a:t>
            </a:r>
            <a:r>
              <a:rPr lang="en-GB" sz="1000" b="0" i="0" kern="1200" baseline="30000">
                <a:solidFill>
                  <a:schemeClr val="tx1"/>
                </a:solidFill>
                <a:effectLst/>
                <a:latin typeface="+mn-lt"/>
                <a:ea typeface="+mn-ea"/>
                <a:cs typeface="+mn-cs"/>
              </a:rPr>
              <a:t> 2</a:t>
            </a:r>
            <a:endParaRPr lang="en-GB" sz="1000" b="0" i="0" kern="1200" baseline="0">
              <a:solidFill>
                <a:schemeClr val="tx1"/>
              </a:solidFill>
              <a:effectLst/>
              <a:latin typeface="+mn-lt"/>
              <a:ea typeface="+mn-ea"/>
              <a:cs typeface="+mn-cs"/>
            </a:endParaRPr>
          </a:p>
          <a:p>
            <a:pPr marL="0" indent="0">
              <a:buNone/>
            </a:pPr>
            <a:endParaRPr lang="en-US" b="1"/>
          </a:p>
          <a:p>
            <a:pPr marL="0" indent="0">
              <a:buNone/>
            </a:pPr>
            <a:r>
              <a:rPr lang="en-US" b="1"/>
              <a:t>References:</a:t>
            </a:r>
          </a:p>
          <a:p>
            <a:pPr marL="228600" indent="-228600">
              <a:spcBef>
                <a:spcPts val="600"/>
              </a:spcBef>
              <a:buFont typeface="Arial" panose="020B0604020202020204" pitchFamily="34" charset="0"/>
              <a:buAutoNum type="arabicPeriod"/>
              <a:defRPr/>
            </a:pPr>
            <a:r>
              <a:rPr lang="en-US" err="1"/>
              <a:t>Heerspink</a:t>
            </a:r>
            <a:r>
              <a:rPr lang="en-US"/>
              <a:t> HJL, </a:t>
            </a:r>
            <a:r>
              <a:rPr lang="en-US" err="1"/>
              <a:t>Stefánsson</a:t>
            </a:r>
            <a:r>
              <a:rPr lang="en-US"/>
              <a:t> BV, Correa-Rotter R, et al, for the DAPA-CKD Trial Committees and Investigators.  Dapagliflozin in patients with chronic kidney disease. </a:t>
            </a:r>
            <a:r>
              <a:rPr lang="en-US" i="1"/>
              <a:t>N </a:t>
            </a:r>
            <a:r>
              <a:rPr lang="en-US" i="1" err="1"/>
              <a:t>Engl</a:t>
            </a:r>
            <a:r>
              <a:rPr lang="en-US" i="1"/>
              <a:t> J Med</a:t>
            </a:r>
            <a:r>
              <a:rPr lang="en-US"/>
              <a:t>. 2020; 383:1436-1446.</a:t>
            </a:r>
            <a:endParaRPr lang="en-US" sz="1000">
              <a:latin typeface="+mn-lt"/>
              <a:ea typeface="+mn-lt"/>
              <a:cs typeface="+mn-lt"/>
            </a:endParaRPr>
          </a:p>
          <a:p>
            <a:pPr marL="228600" indent="-228600">
              <a:spcBef>
                <a:spcPts val="600"/>
              </a:spcBef>
              <a:buFont typeface="Arial" panose="020B0604020202020204" pitchFamily="34" charset="0"/>
              <a:buAutoNum type="arabicPeriod"/>
              <a:defRPr/>
            </a:pPr>
            <a:r>
              <a:rPr lang="en-US" sz="1000" b="0" i="0" kern="1200">
                <a:solidFill>
                  <a:schemeClr val="tx1"/>
                </a:solidFill>
                <a:effectLst/>
                <a:latin typeface="+mn-lt"/>
                <a:ea typeface="+mn-ea"/>
                <a:cs typeface="+mn-cs"/>
              </a:rPr>
              <a:t>Wheeler DC, Stefansson BV, </a:t>
            </a:r>
            <a:r>
              <a:rPr lang="en-US" sz="1000" b="0" i="0" kern="1200" err="1">
                <a:solidFill>
                  <a:schemeClr val="tx1"/>
                </a:solidFill>
                <a:effectLst/>
                <a:latin typeface="+mn-lt"/>
                <a:ea typeface="+mn-ea"/>
                <a:cs typeface="+mn-cs"/>
              </a:rPr>
              <a:t>Batiushin</a:t>
            </a:r>
            <a:r>
              <a:rPr lang="en-US" sz="1000" b="0" i="0" kern="1200">
                <a:solidFill>
                  <a:schemeClr val="tx1"/>
                </a:solidFill>
                <a:effectLst/>
                <a:latin typeface="+mn-lt"/>
                <a:ea typeface="+mn-ea"/>
                <a:cs typeface="+mn-cs"/>
              </a:rPr>
              <a:t> M, et.al. The dapagliflozin and prevention of adverse outcomes in chronic kidney disease (DAPA-CKD) trial: baseline characteristics. </a:t>
            </a:r>
            <a:r>
              <a:rPr lang="en-US" sz="1000" b="0" i="1" kern="1200">
                <a:solidFill>
                  <a:schemeClr val="tx1"/>
                </a:solidFill>
                <a:effectLst/>
                <a:latin typeface="+mn-lt"/>
                <a:ea typeface="+mn-ea"/>
                <a:cs typeface="+mn-cs"/>
              </a:rPr>
              <a:t>Nephrol Dial Transplant</a:t>
            </a:r>
            <a:r>
              <a:rPr lang="en-US" sz="1000" b="0" i="0" kern="1200">
                <a:solidFill>
                  <a:schemeClr val="tx1"/>
                </a:solidFill>
                <a:effectLst/>
                <a:latin typeface="+mn-lt"/>
                <a:ea typeface="+mn-ea"/>
                <a:cs typeface="+mn-cs"/>
              </a:rPr>
              <a:t>. 2020;</a:t>
            </a:r>
            <a:r>
              <a:rPr lang="en-US"/>
              <a:t>35:1700–1711.</a:t>
            </a:r>
            <a:endParaRPr lang="en-US" b="1"/>
          </a:p>
          <a:p>
            <a:pPr marL="0" indent="0">
              <a:buNone/>
            </a:pPr>
            <a:endParaRPr lang="en-US" b="1"/>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sz="1000">
              <a:latin typeface="+mn-lt"/>
              <a:ea typeface="+mn-lt"/>
              <a:cs typeface="+mn-lt"/>
            </a:endParaRPr>
          </a:p>
          <a:p>
            <a:pPr marL="0" indent="0">
              <a:buNone/>
            </a:pPr>
            <a:endParaRPr lang="en-US" b="1"/>
          </a:p>
          <a:p>
            <a:pPr marL="0" indent="0">
              <a:buNone/>
            </a:pPr>
            <a:endParaRPr lang="en-US" b="1"/>
          </a:p>
          <a:p>
            <a:pPr marL="0" indent="0">
              <a:buNone/>
            </a:pPr>
            <a:endParaRPr lang="en-US" b="1"/>
          </a:p>
          <a:p>
            <a:pPr marL="0" indent="0">
              <a:buNone/>
            </a:pPr>
            <a:endParaRPr lang="en-US" b="1"/>
          </a:p>
          <a:p>
            <a:pPr marL="0" indent="0">
              <a:buNone/>
            </a:pP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110</a:t>
            </a:fld>
            <a:endParaRPr lang="en-US"/>
          </a:p>
        </p:txBody>
      </p:sp>
    </p:spTree>
    <p:extLst>
      <p:ext uri="{BB962C8B-B14F-4D97-AF65-F5344CB8AC3E}">
        <p14:creationId xmlns:p14="http://schemas.microsoft.com/office/powerpoint/2010/main" val="217138732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icons for more information about renal characteristics by diabetes status.</a:t>
            </a:r>
          </a:p>
          <a:p>
            <a:pPr marL="0" indent="0">
              <a:buNone/>
            </a:pPr>
            <a:r>
              <a:rPr lang="en-US" b="1"/>
              <a:t>Speaker Notes:</a:t>
            </a:r>
          </a:p>
          <a:p>
            <a:pPr marL="228600" indent="-171450"/>
            <a:r>
              <a:rPr lang="en-GB" sz="1000" b="0" i="0" kern="1200">
                <a:solidFill>
                  <a:schemeClr val="tx1"/>
                </a:solidFill>
                <a:effectLst/>
                <a:latin typeface="+mn-lt"/>
                <a:ea typeface="+mn-ea"/>
                <a:cs typeface="+mn-cs"/>
              </a:rPr>
              <a:t>Demographic characteristics were balanced between treatment groups.</a:t>
            </a:r>
            <a:endParaRPr lang="en-GB" sz="1000" b="0" i="0" kern="1200" baseline="30000">
              <a:solidFill>
                <a:schemeClr val="tx1"/>
              </a:solidFill>
              <a:effectLst/>
              <a:latin typeface="+mn-lt"/>
              <a:ea typeface="+mn-ea"/>
              <a:cs typeface="+mn-cs"/>
            </a:endParaRPr>
          </a:p>
          <a:p>
            <a:pPr marL="22860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GB" sz="1000" b="0" i="0" kern="1200">
                <a:solidFill>
                  <a:schemeClr val="tx1"/>
                </a:solidFill>
                <a:effectLst/>
                <a:latin typeface="+mn-lt"/>
                <a:ea typeface="+mn-ea"/>
                <a:cs typeface="+mn-cs"/>
              </a:rPr>
              <a:t>Mean eGFR was 43.1 mL/min/1.73m</a:t>
            </a:r>
            <a:r>
              <a:rPr lang="en-GB" sz="1000" b="0" i="0" kern="1200" baseline="30000">
                <a:solidFill>
                  <a:schemeClr val="tx1"/>
                </a:solidFill>
                <a:effectLst/>
                <a:latin typeface="+mn-lt"/>
                <a:ea typeface="+mn-ea"/>
                <a:cs typeface="+mn-cs"/>
              </a:rPr>
              <a:t>2</a:t>
            </a:r>
            <a:r>
              <a:rPr lang="en-GB" sz="1000" b="0" i="0" kern="1200">
                <a:solidFill>
                  <a:schemeClr val="tx1"/>
                </a:solidFill>
                <a:effectLst/>
                <a:latin typeface="+mn-lt"/>
                <a:ea typeface="+mn-ea"/>
                <a:cs typeface="+mn-cs"/>
              </a:rPr>
              <a:t> and median UACR was 949 mg/g.</a:t>
            </a:r>
          </a:p>
          <a:p>
            <a:pPr marL="0" indent="0">
              <a:buNone/>
            </a:pPr>
            <a:endParaRPr lang="en-US" b="1"/>
          </a:p>
          <a:p>
            <a:pPr marL="0" indent="0">
              <a:buNone/>
            </a:pPr>
            <a:r>
              <a:rPr lang="en-US" b="1"/>
              <a:t>Reference(s):</a:t>
            </a:r>
          </a:p>
          <a:p>
            <a:pPr marL="0" indent="0">
              <a:buNone/>
            </a:pPr>
            <a:r>
              <a:rPr lang="en-US" err="1"/>
              <a:t>Heerspink</a:t>
            </a:r>
            <a:r>
              <a:rPr lang="en-US"/>
              <a:t> HJL, </a:t>
            </a:r>
            <a:r>
              <a:rPr lang="en-US" err="1"/>
              <a:t>Stefánsson</a:t>
            </a:r>
            <a:r>
              <a:rPr lang="en-US"/>
              <a:t> BV, Correa-Rotter R, et al, for the DAPA-CKD Trial Committees and Investigators.  Dapagliflozin in patients with chronic kidney disease. </a:t>
            </a:r>
            <a:r>
              <a:rPr lang="en-US" i="1"/>
              <a:t>N </a:t>
            </a:r>
            <a:r>
              <a:rPr lang="en-US" i="1" err="1"/>
              <a:t>Engl</a:t>
            </a:r>
            <a:r>
              <a:rPr lang="en-US" i="1"/>
              <a:t> J Med</a:t>
            </a:r>
            <a:r>
              <a:rPr lang="en-US"/>
              <a:t>. 2020; 383:1436-1446.</a:t>
            </a:r>
          </a:p>
          <a:p>
            <a:pPr marL="0" indent="0">
              <a:buNone/>
            </a:pPr>
            <a:endParaRPr lang="en-US" b="1"/>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sz="1000">
              <a:latin typeface="+mn-lt"/>
              <a:ea typeface="+mn-lt"/>
              <a:cs typeface="+mn-lt"/>
            </a:endParaRPr>
          </a:p>
          <a:p>
            <a:pPr marL="0" indent="0">
              <a:buNone/>
            </a:pPr>
            <a:endParaRPr lang="en-US" b="1"/>
          </a:p>
          <a:p>
            <a:pPr marL="0" indent="0">
              <a:buNone/>
            </a:pPr>
            <a:endParaRPr lang="en-US" b="1"/>
          </a:p>
          <a:p>
            <a:pPr marL="0" indent="0">
              <a:buNone/>
            </a:pPr>
            <a:endParaRPr lang="en-US" b="1"/>
          </a:p>
          <a:p>
            <a:pPr marL="0" indent="0">
              <a:buNone/>
            </a:pPr>
            <a:endParaRPr lang="en-US" b="1"/>
          </a:p>
          <a:p>
            <a:pPr marL="0" indent="0">
              <a:buNone/>
            </a:pP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111</a:t>
            </a:fld>
            <a:endParaRPr lang="en-US"/>
          </a:p>
        </p:txBody>
      </p:sp>
    </p:spTree>
    <p:extLst>
      <p:ext uri="{BB962C8B-B14F-4D97-AF65-F5344CB8AC3E}">
        <p14:creationId xmlns:p14="http://schemas.microsoft.com/office/powerpoint/2010/main" val="159209384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dirty="0"/>
              <a:t>Note to Speaker: Click on the icons for more information about baseline characteristics by diabetes status.</a:t>
            </a:r>
          </a:p>
          <a:p>
            <a:pPr marL="0" indent="0">
              <a:buNone/>
            </a:pPr>
            <a:r>
              <a:rPr lang="en-US" b="1" dirty="0"/>
              <a:t>Speaker Notes:</a:t>
            </a:r>
          </a:p>
          <a:p>
            <a:pPr marL="228600" indent="-171450"/>
            <a:r>
              <a:rPr lang="en-GB" sz="1000" b="0" i="0" kern="1200" dirty="0">
                <a:solidFill>
                  <a:schemeClr val="tx1"/>
                </a:solidFill>
                <a:effectLst/>
                <a:latin typeface="+mn-lt"/>
                <a:ea typeface="+mn-ea"/>
                <a:cs typeface="+mn-cs"/>
              </a:rPr>
              <a:t>Medical history and baseline medications were balanced between treatment groups.</a:t>
            </a:r>
            <a:r>
              <a:rPr lang="en-GB" sz="1000" b="0" i="0" kern="1200" baseline="30000" dirty="0">
                <a:solidFill>
                  <a:schemeClr val="tx1"/>
                </a:solidFill>
                <a:effectLst/>
                <a:latin typeface="+mn-lt"/>
                <a:ea typeface="+mn-ea"/>
                <a:cs typeface="+mn-cs"/>
              </a:rPr>
              <a:t>1</a:t>
            </a:r>
          </a:p>
          <a:p>
            <a:pPr marL="22860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GB" sz="1000" b="0" i="0" kern="1200" dirty="0">
                <a:solidFill>
                  <a:schemeClr val="tx1"/>
                </a:solidFill>
                <a:effectLst/>
                <a:latin typeface="+mn-lt"/>
                <a:ea typeface="+mn-ea"/>
                <a:cs typeface="+mn-cs"/>
              </a:rPr>
              <a:t>Overall, 2906 participants (67.5%) had a diagnosis of T2D.</a:t>
            </a:r>
            <a:r>
              <a:rPr lang="en-GB" sz="1000" b="0" i="0" kern="1200" baseline="30000" dirty="0">
                <a:solidFill>
                  <a:schemeClr val="tx1"/>
                </a:solidFill>
                <a:effectLst/>
                <a:latin typeface="+mn-lt"/>
                <a:ea typeface="+mn-ea"/>
                <a:cs typeface="+mn-cs"/>
              </a:rPr>
              <a:t>1 </a:t>
            </a:r>
            <a:endParaRPr lang="en-GB" sz="1000" b="0" i="0" kern="1200" dirty="0">
              <a:solidFill>
                <a:schemeClr val="tx1"/>
              </a:solidFill>
              <a:effectLst/>
              <a:latin typeface="+mn-lt"/>
              <a:ea typeface="+mn-ea"/>
              <a:cs typeface="+mn-cs"/>
            </a:endParaRPr>
          </a:p>
          <a:p>
            <a:pPr marL="228600" indent="-171450"/>
            <a:r>
              <a:rPr lang="en-GB" sz="1000" b="0" i="0" kern="1200" dirty="0">
                <a:solidFill>
                  <a:schemeClr val="tx1"/>
                </a:solidFill>
                <a:effectLst/>
                <a:latin typeface="+mn-lt"/>
                <a:ea typeface="+mn-ea"/>
                <a:cs typeface="+mn-cs"/>
              </a:rPr>
              <a:t>Baseline medications included </a:t>
            </a:r>
            <a:r>
              <a:rPr lang="en-GB" sz="1000" b="0" i="0" kern="1200" dirty="0" err="1">
                <a:solidFill>
                  <a:schemeClr val="tx1"/>
                </a:solidFill>
                <a:effectLst/>
                <a:latin typeface="+mn-lt"/>
                <a:ea typeface="+mn-ea"/>
                <a:cs typeface="+mn-cs"/>
              </a:rPr>
              <a:t>ACEi</a:t>
            </a:r>
            <a:r>
              <a:rPr lang="en-GB" sz="1000" b="0" i="0" kern="1200" dirty="0">
                <a:solidFill>
                  <a:schemeClr val="tx1"/>
                </a:solidFill>
                <a:effectLst/>
                <a:latin typeface="+mn-lt"/>
                <a:ea typeface="+mn-ea"/>
                <a:cs typeface="+mn-cs"/>
              </a:rPr>
              <a:t> or ARB in 97% of patients.</a:t>
            </a:r>
            <a:r>
              <a:rPr lang="en-GB" sz="1000" b="0" i="0" kern="1200" baseline="30000" dirty="0">
                <a:solidFill>
                  <a:schemeClr val="tx1"/>
                </a:solidFill>
                <a:effectLst/>
                <a:latin typeface="+mn-lt"/>
                <a:ea typeface="+mn-ea"/>
                <a:cs typeface="+mn-cs"/>
              </a:rPr>
              <a:t>2</a:t>
            </a:r>
            <a:r>
              <a:rPr lang="en-GB" sz="1000" b="0" i="0" kern="1200" dirty="0">
                <a:solidFill>
                  <a:schemeClr val="tx1"/>
                </a:solidFill>
                <a:effectLst/>
                <a:latin typeface="+mn-lt"/>
                <a:ea typeface="+mn-ea"/>
                <a:cs typeface="+mn-cs"/>
              </a:rPr>
              <a:t> </a:t>
            </a:r>
            <a:endParaRPr lang="en-US" b="1" dirty="0"/>
          </a:p>
          <a:p>
            <a:pPr marL="0" indent="0">
              <a:buNone/>
            </a:pPr>
            <a:r>
              <a:rPr lang="en-US" b="1" dirty="0"/>
              <a:t>References:</a:t>
            </a:r>
          </a:p>
          <a:p>
            <a:pPr marL="228600" lvl="0" indent="-228600">
              <a:spcBef>
                <a:spcPts val="600"/>
              </a:spcBef>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p>
        </p:txBody>
      </p:sp>
      <p:sp>
        <p:nvSpPr>
          <p:cNvPr id="4" name="Slide Number Placeholder 3"/>
          <p:cNvSpPr>
            <a:spLocks noGrp="1"/>
          </p:cNvSpPr>
          <p:nvPr>
            <p:ph type="sldNum" sz="quarter" idx="5"/>
          </p:nvPr>
        </p:nvSpPr>
        <p:spPr/>
        <p:txBody>
          <a:bodyPr/>
          <a:lstStyle/>
          <a:p>
            <a:fld id="{50487F27-F4AC-478C-A07B-A71CA0B86259}" type="slidenum">
              <a:rPr lang="en-US" smtClean="0"/>
              <a:pPr/>
              <a:t>112</a:t>
            </a:fld>
            <a:endParaRPr lang="en-US"/>
          </a:p>
        </p:txBody>
      </p:sp>
    </p:spTree>
    <p:extLst>
      <p:ext uri="{BB962C8B-B14F-4D97-AF65-F5344CB8AC3E}">
        <p14:creationId xmlns:p14="http://schemas.microsoft.com/office/powerpoint/2010/main" val="146335619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i="1"/>
              <a:t>Note to Speaker: Click on the “List” icon on the top right of the slide to return to the DAPA-CKD Table of Contents. Click on the CKD Etiologies icon/button for more details regarding the etiology of CKD in DAPA-CKD.</a:t>
            </a:r>
          </a:p>
          <a:p>
            <a:pPr marL="0" indent="0">
              <a:buNone/>
            </a:pPr>
            <a:endParaRPr lang="en-US" b="1"/>
          </a:p>
          <a:p>
            <a:pPr marL="0" lvl="0" indent="0">
              <a:buNone/>
              <a:defRPr/>
            </a:pPr>
            <a:r>
              <a:rPr lang="en-GB" b="1"/>
              <a:t>Reference:</a:t>
            </a:r>
          </a:p>
          <a:p>
            <a:pPr marL="0" lvl="0" indent="0">
              <a:buNone/>
              <a:defRPr/>
            </a:pPr>
            <a:r>
              <a:rPr lang="en-US"/>
              <a:t>Wheeler DC, Stefansson BV, </a:t>
            </a:r>
            <a:r>
              <a:rPr lang="en-US" err="1"/>
              <a:t>Batiushin</a:t>
            </a:r>
            <a:r>
              <a:rPr lang="en-US"/>
              <a:t> M, et.al. The dapagliflozin and prevention of adverse outcomes in chronic kidney disease (DAPA-CKD) trial: baseline characteristics. </a:t>
            </a:r>
            <a:r>
              <a:rPr lang="en-US" i="1"/>
              <a:t>Nephrol Dial Transplant</a:t>
            </a:r>
            <a:r>
              <a:rPr lang="en-US"/>
              <a:t>. 2020;35:1700–1711.</a:t>
            </a:r>
            <a:endParaRPr lang="en-GB" b="1"/>
          </a:p>
        </p:txBody>
      </p:sp>
      <p:sp>
        <p:nvSpPr>
          <p:cNvPr id="4" name="Slide Number Placeholder 3"/>
          <p:cNvSpPr>
            <a:spLocks noGrp="1"/>
          </p:cNvSpPr>
          <p:nvPr>
            <p:ph type="sldNum" sz="quarter" idx="5"/>
          </p:nvPr>
        </p:nvSpPr>
        <p:spPr/>
        <p:txBody>
          <a:bodyPr/>
          <a:lstStyle/>
          <a:p>
            <a:fld id="{50487F27-F4AC-478C-A07B-A71CA0B86259}" type="slidenum">
              <a:rPr lang="en-US" smtClean="0"/>
              <a:pPr/>
              <a:t>113</a:t>
            </a:fld>
            <a:endParaRPr lang="en-US"/>
          </a:p>
        </p:txBody>
      </p:sp>
    </p:spTree>
    <p:extLst>
      <p:ext uri="{BB962C8B-B14F-4D97-AF65-F5344CB8AC3E}">
        <p14:creationId xmlns:p14="http://schemas.microsoft.com/office/powerpoint/2010/main" val="137480968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0" i="1"/>
              <a:t>Note to Speaker: Click on the “Arrow” icon to return to the Diabetes Status and Investigator-reported Cause of Kidney Disease at Baseline Slide.</a:t>
            </a:r>
          </a:p>
          <a:p>
            <a:pPr marL="0" indent="0">
              <a:buNone/>
            </a:pPr>
            <a:r>
              <a:rPr lang="en-US" b="0" i="1"/>
              <a:t> </a:t>
            </a:r>
          </a:p>
          <a:p>
            <a:pPr marL="0" indent="0">
              <a:buNone/>
            </a:pPr>
            <a:r>
              <a:rPr lang="en-US" b="1"/>
              <a:t>Speaker Notes:</a:t>
            </a:r>
          </a:p>
          <a:p>
            <a:pPr marL="171450" indent="-171450"/>
            <a:r>
              <a:rPr lang="en-GB" sz="1000" b="0" i="0" kern="1200">
                <a:solidFill>
                  <a:schemeClr val="tx1"/>
                </a:solidFill>
                <a:effectLst/>
                <a:latin typeface="+mn-lt"/>
                <a:ea typeface="+mn-ea"/>
                <a:cs typeface="+mn-cs"/>
              </a:rPr>
              <a:t>In the overall population (n=4304), the most common investigator-reported causes of CKD were diabetic nephropathy (58.3%), followed by ischemic/hypertensive nephropathy (16.0%) and chronic glomerulonephritis (16.1%).</a:t>
            </a: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r>
              <a:rPr lang="en-GB" sz="1000" b="0" i="0" kern="1200">
                <a:solidFill>
                  <a:schemeClr val="tx1"/>
                </a:solidFill>
                <a:effectLst/>
                <a:latin typeface="+mn-lt"/>
                <a:ea typeface="+mn-ea"/>
                <a:cs typeface="+mn-cs"/>
              </a:rPr>
              <a:t>In the group with T2D (n=2906), the most common cause of CKD was diabetic nephropathy (86.4%).  The most common causes of CKD after diabetic nephropathy were ischemic/hypertensive nephropathy (6.9%) and chronic glomerulonephritis (3.3%), of which IgA nephropathy was most common (1.3%). </a:t>
            </a: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GB" sz="1000" b="0" i="0" kern="1200">
                <a:solidFill>
                  <a:schemeClr val="tx1"/>
                </a:solidFill>
                <a:effectLst/>
                <a:latin typeface="+mn-lt"/>
                <a:ea typeface="+mn-ea"/>
                <a:cs typeface="+mn-cs"/>
              </a:rPr>
              <a:t>In participants without T2D (n=1398), the most common causes of CKD were chronic glomerulonephritis (42.8%), of which IgA nephropathy was most common (16.6%), and ischemic/hypertensive nephropathy (34.8%).  The cause of CKD was considered “unknown” in 11.9% of patients without T2D.</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a:solidFill>
                  <a:schemeClr val="tx1"/>
                </a:solidFill>
                <a:effectLst/>
                <a:latin typeface="+mn-lt"/>
                <a:ea typeface="+mn-ea"/>
                <a:cs typeface="+mn-cs"/>
              </a:rPr>
              <a:t>Reference:</a:t>
            </a:r>
          </a:p>
          <a:p>
            <a:pPr marL="0" indent="0">
              <a:buNone/>
            </a:pPr>
            <a:r>
              <a:rPr lang="en-US" sz="1000" b="0" i="0" kern="1200">
                <a:solidFill>
                  <a:schemeClr val="tx1"/>
                </a:solidFill>
                <a:effectLst/>
                <a:latin typeface="+mn-lt"/>
                <a:ea typeface="+mn-ea"/>
                <a:cs typeface="+mn-cs"/>
              </a:rPr>
              <a:t>Wheeler DC, Stefansson BV, </a:t>
            </a:r>
            <a:r>
              <a:rPr lang="en-US" sz="1000" b="0" i="0" kern="1200" err="1">
                <a:solidFill>
                  <a:schemeClr val="tx1"/>
                </a:solidFill>
                <a:effectLst/>
                <a:latin typeface="+mn-lt"/>
                <a:ea typeface="+mn-ea"/>
                <a:cs typeface="+mn-cs"/>
              </a:rPr>
              <a:t>Batiushin</a:t>
            </a:r>
            <a:r>
              <a:rPr lang="en-US" sz="1000" b="0" i="0" kern="1200">
                <a:solidFill>
                  <a:schemeClr val="tx1"/>
                </a:solidFill>
                <a:effectLst/>
                <a:latin typeface="+mn-lt"/>
                <a:ea typeface="+mn-ea"/>
                <a:cs typeface="+mn-cs"/>
              </a:rPr>
              <a:t> M, et.al. The dapagliflozin and prevention of adverse outcomes in chronic kidney disease (DAPA-CKD) trial: baseline characteristics.</a:t>
            </a:r>
            <a:r>
              <a:rPr lang="en-US" i="1"/>
              <a:t> Nephrol Dial Transplant</a:t>
            </a:r>
            <a:r>
              <a:rPr lang="en-US"/>
              <a:t>. 2020;35:1700–1711.</a:t>
            </a:r>
            <a:endParaRPr lang="en-GB" sz="1000" b="1" i="0"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endParaRPr lang="en-US" b="1"/>
          </a:p>
        </p:txBody>
      </p:sp>
      <p:sp>
        <p:nvSpPr>
          <p:cNvPr id="4" name="Slide Number Placeholder 3"/>
          <p:cNvSpPr>
            <a:spLocks noGrp="1"/>
          </p:cNvSpPr>
          <p:nvPr>
            <p:ph type="sldNum" sz="quarter" idx="5"/>
          </p:nvPr>
        </p:nvSpPr>
        <p:spPr/>
        <p:txBody>
          <a:bodyPr/>
          <a:lstStyle/>
          <a:p>
            <a:fld id="{50487F27-F4AC-478C-A07B-A71CA0B86259}" type="slidenum">
              <a:rPr lang="en-US" smtClean="0"/>
              <a:pPr/>
              <a:t>114</a:t>
            </a:fld>
            <a:endParaRPr lang="en-US"/>
          </a:p>
        </p:txBody>
      </p:sp>
    </p:spTree>
    <p:extLst>
      <p:ext uri="{BB962C8B-B14F-4D97-AF65-F5344CB8AC3E}">
        <p14:creationId xmlns:p14="http://schemas.microsoft.com/office/powerpoint/2010/main" val="68750255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8C9E4A5-ABFE-4554-AD4F-D932F59A1D50}" type="slidenum">
              <a:rPr lang="en-US" smtClean="0"/>
              <a:t>115</a:t>
            </a:fld>
            <a:endParaRPr lang="en-US"/>
          </a:p>
        </p:txBody>
      </p:sp>
    </p:spTree>
    <p:extLst>
      <p:ext uri="{BB962C8B-B14F-4D97-AF65-F5344CB8AC3E}">
        <p14:creationId xmlns:p14="http://schemas.microsoft.com/office/powerpoint/2010/main" val="371981413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sz="1000" b="1" dirty="0"/>
              <a:t>Speaker Notes:</a:t>
            </a:r>
          </a:p>
          <a:p>
            <a:r>
              <a:rPr lang="en-US" sz="1000" dirty="0"/>
              <a:t>A significant reduction in the risk of the primary composite outcome (sustained ≥50% eGFR decline, ESKD, renal or CV death) was observed with dapagliflozin compared to placebo (197 vs. 312 events; HR 0.61; 95% CI 0.51-0.72; p=0.000000028).</a:t>
            </a:r>
            <a:r>
              <a:rPr lang="en-US" sz="1000" baseline="30000" dirty="0"/>
              <a:t>1,2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i="1" baseline="0" dirty="0">
                <a:solidFill>
                  <a:schemeClr val="tx1"/>
                </a:solidFill>
              </a:rPr>
              <a:t>Additional Information</a:t>
            </a:r>
            <a:r>
              <a:rPr lang="en-US" sz="1000" i="1" baseline="30000" dirty="0">
                <a:solidFill>
                  <a:schemeClr val="tx1"/>
                </a:solidFill>
              </a:rPr>
              <a:t>3</a:t>
            </a:r>
            <a:endParaRPr lang="en-US" sz="1000" i="1" baseline="0" dirty="0">
              <a:solidFill>
                <a:schemeClr val="tx1"/>
              </a:solidFill>
            </a:endParaRP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r>
              <a:rPr lang="en-US" sz="1000" dirty="0">
                <a:solidFill>
                  <a:srgbClr val="000000"/>
                </a:solidFill>
                <a:cs typeface="Arial"/>
              </a:rPr>
              <a:t>ESKD was defined as </a:t>
            </a:r>
            <a:r>
              <a:rPr lang="en-US" sz="1000" dirty="0"/>
              <a:t>the need for maintenance dialysis (peritoneal or hemodialysis) for at least 28 days and renal transplantation or sustained eGFR &lt;15mL/min/1.73m</a:t>
            </a:r>
            <a:r>
              <a:rPr lang="en-US" sz="1000" baseline="30000" dirty="0"/>
              <a:t>2</a:t>
            </a:r>
            <a:r>
              <a:rPr lang="en-US" sz="1000" dirty="0"/>
              <a:t> for at least 28 days. </a:t>
            </a: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r>
              <a:rPr lang="en-US" sz="1000" dirty="0"/>
              <a:t>Renal death was defined as death due to ESKD when dialysis treatment was deliberately withheld for any reason.</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buFont typeface="+mj-lt"/>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IN" sz="1000" b="0" kern="1200" dirty="0" err="1">
                <a:solidFill>
                  <a:schemeClr val="tx1"/>
                </a:solidFill>
                <a:latin typeface="+mn-lt"/>
                <a:ea typeface="+mn-ea"/>
                <a:cs typeface="+mn-cs"/>
              </a:rPr>
              <a:t>Heerspink</a:t>
            </a:r>
            <a:r>
              <a:rPr lang="en-IN" sz="1000" b="0" kern="1200" dirty="0">
                <a:solidFill>
                  <a:schemeClr val="tx1"/>
                </a:solidFill>
                <a:latin typeface="+mn-lt"/>
                <a:ea typeface="+mn-ea"/>
                <a:cs typeface="+mn-cs"/>
              </a:rPr>
              <a:t> HJL, Stefansson BV, </a:t>
            </a:r>
            <a:r>
              <a:rPr lang="en-IN" sz="1000" b="0" kern="1200" dirty="0" err="1">
                <a:solidFill>
                  <a:schemeClr val="tx1"/>
                </a:solidFill>
                <a:latin typeface="+mn-lt"/>
                <a:ea typeface="+mn-ea"/>
                <a:cs typeface="+mn-cs"/>
              </a:rPr>
              <a:t>Chertow</a:t>
            </a:r>
            <a:r>
              <a:rPr lang="en-IN" sz="1000" b="0" kern="1200" dirty="0">
                <a:solidFill>
                  <a:schemeClr val="tx1"/>
                </a:solidFill>
                <a:latin typeface="+mn-lt"/>
                <a:ea typeface="+mn-ea"/>
                <a:cs typeface="+mn-cs"/>
              </a:rPr>
              <a:t> GM, et al for the DAPA-CKD Investigators.  </a:t>
            </a:r>
            <a:r>
              <a:rPr lang="en-IN" sz="1000" dirty="0">
                <a:latin typeface="+mn-lt"/>
              </a:rPr>
              <a:t>Rationale and protocol of the dapagliflozin and prevention of adverse outcomes in chronic kidney disease (DAPA-CKD) randomized controlled trial. </a:t>
            </a:r>
            <a:r>
              <a:rPr lang="en-US" sz="1000" i="1" dirty="0">
                <a:latin typeface="+mn-lt"/>
              </a:rPr>
              <a:t>Nephrol Dial Transplant</a:t>
            </a:r>
            <a:r>
              <a:rPr lang="en-US" sz="1000" dirty="0">
                <a:latin typeface="+mn-lt"/>
              </a:rPr>
              <a:t>. 2020;35:274–282.</a:t>
            </a:r>
          </a:p>
          <a:p>
            <a:pPr marL="0" marR="0" lvl="0" indent="0" algn="l" defTabSz="914400" rtl="0" eaLnBrk="1" fontAlgn="auto" latinLnBrk="0" hangingPunct="1">
              <a:lnSpc>
                <a:spcPct val="100000"/>
              </a:lnSpc>
              <a:spcBef>
                <a:spcPts val="1000"/>
              </a:spcBef>
              <a:spcAft>
                <a:spcPts val="0"/>
              </a:spcAft>
              <a:buClr>
                <a:schemeClr val="accent1"/>
              </a:buClr>
              <a:buSzPct val="100000"/>
              <a:buFont typeface="+mj-lt"/>
              <a:buNone/>
              <a:tabLst/>
              <a:defRPr/>
            </a:pPr>
            <a:endParaRPr lang="en-US" sz="1000" dirty="0">
              <a:latin typeface="+mn-lt"/>
            </a:endParaRP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116</a:t>
            </a:fld>
            <a:endParaRPr lang="en-US"/>
          </a:p>
        </p:txBody>
      </p:sp>
      <p:sp>
        <p:nvSpPr>
          <p:cNvPr id="5" name="TextBox 4">
            <a:extLst>
              <a:ext uri="{FF2B5EF4-FFF2-40B4-BE49-F238E27FC236}">
                <a16:creationId xmlns="" xmlns:a16="http://schemas.microsoft.com/office/drawing/2014/main" id="{263C91F7-F052-41AD-8894-00822E6FCE53}"/>
              </a:ext>
            </a:extLst>
          </p:cNvPr>
          <p:cNvSpPr txBox="1"/>
          <p:nvPr/>
        </p:nvSpPr>
        <p:spPr>
          <a:xfrm>
            <a:off x="3711324" y="7680"/>
            <a:ext cx="2665413" cy="215444"/>
          </a:xfrm>
          <a:prstGeom prst="rect">
            <a:avLst/>
          </a:prstGeom>
          <a:noFill/>
          <a:ln>
            <a:solidFill>
              <a:srgbClr val="FF0000"/>
            </a:solidFill>
          </a:ln>
        </p:spPr>
        <p:txBody>
          <a:bodyPr wrap="square" rtlCol="0">
            <a:spAutoFit/>
          </a:bodyPr>
          <a:lstStyle/>
          <a:p>
            <a:r>
              <a:rPr lang="en-US" sz="800">
                <a:solidFill>
                  <a:srgbClr val="FF0000"/>
                </a:solidFill>
              </a:rPr>
              <a:t>ARR calculated from event rates:14.5% - 9.2% = 5.3%</a:t>
            </a:r>
          </a:p>
        </p:txBody>
      </p:sp>
      <p:sp>
        <p:nvSpPr>
          <p:cNvPr id="6" name="TextBox 5">
            <a:extLst>
              <a:ext uri="{FF2B5EF4-FFF2-40B4-BE49-F238E27FC236}">
                <a16:creationId xmlns="" xmlns:a16="http://schemas.microsoft.com/office/drawing/2014/main" id="{6AC47310-E194-48EF-820D-12265DAA76A3}"/>
              </a:ext>
            </a:extLst>
          </p:cNvPr>
          <p:cNvSpPr txBox="1"/>
          <p:nvPr/>
        </p:nvSpPr>
        <p:spPr>
          <a:xfrm>
            <a:off x="342900" y="12700"/>
            <a:ext cx="3143249" cy="215444"/>
          </a:xfrm>
          <a:prstGeom prst="rect">
            <a:avLst/>
          </a:prstGeom>
          <a:noFill/>
          <a:ln>
            <a:solidFill>
              <a:srgbClr val="FF0000"/>
            </a:solidFill>
          </a:ln>
        </p:spPr>
        <p:txBody>
          <a:bodyPr wrap="square" rtlCol="0">
            <a:spAutoFit/>
          </a:bodyPr>
          <a:lstStyle/>
          <a:p>
            <a:r>
              <a:rPr lang="en-US" sz="800">
                <a:solidFill>
                  <a:srgbClr val="FF0000"/>
                </a:solidFill>
              </a:rPr>
              <a:t>Event rates: DAPA: 197/2152 = 9.2%; PBO: 312/2152 = 14.5%</a:t>
            </a:r>
          </a:p>
        </p:txBody>
      </p:sp>
    </p:spTree>
    <p:extLst>
      <p:ext uri="{BB962C8B-B14F-4D97-AF65-F5344CB8AC3E}">
        <p14:creationId xmlns:p14="http://schemas.microsoft.com/office/powerpoint/2010/main" val="96703796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dirty="0"/>
              <a:t>Speaker Notes:</a:t>
            </a:r>
          </a:p>
          <a:p>
            <a:r>
              <a:rPr lang="en-US" sz="1000" b="0" kern="1200" dirty="0">
                <a:solidFill>
                  <a:schemeClr val="tx1"/>
                </a:solidFill>
                <a:effectLst/>
                <a:latin typeface="+mn-lt"/>
                <a:ea typeface="+mn-ea"/>
                <a:cs typeface="+mn-cs"/>
              </a:rPr>
              <a:t>Each of the components of the primary composite outcome </a:t>
            </a:r>
            <a:r>
              <a:rPr lang="en-US" sz="1000" dirty="0"/>
              <a:t>(sustained ≥50% eGFR decline, ESKD, renal or CV death) </a:t>
            </a:r>
            <a:r>
              <a:rPr lang="en-US" sz="1000" b="0" kern="1200" dirty="0">
                <a:solidFill>
                  <a:schemeClr val="tx1"/>
                </a:solidFill>
                <a:effectLst/>
                <a:latin typeface="+mn-lt"/>
                <a:ea typeface="+mn-ea"/>
                <a:cs typeface="+mn-cs"/>
              </a:rPr>
              <a:t>occurred less frequently in the dapagliflozin group compared to the placebo group, with all components contributing to the observed treatment effect.</a:t>
            </a:r>
            <a:r>
              <a:rPr lang="en-US" sz="1000" b="0" kern="1200" baseline="30000" dirty="0">
                <a:solidFill>
                  <a:schemeClr val="tx1"/>
                </a:solidFill>
                <a:effectLst/>
                <a:latin typeface="+mn-lt"/>
                <a:ea typeface="+mn-ea"/>
                <a:cs typeface="+mn-cs"/>
              </a:rPr>
              <a:t>1</a:t>
            </a:r>
            <a:endParaRPr lang="en-US" sz="1000" baseline="30000" dirty="0"/>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US" sz="1000" i="1" baseline="0" dirty="0">
                <a:solidFill>
                  <a:schemeClr val="tx1"/>
                </a:solidFill>
              </a:rPr>
              <a:t>Additional Information</a:t>
            </a:r>
            <a:r>
              <a:rPr lang="en-US" i="1" baseline="30000" dirty="0"/>
              <a:t>3</a:t>
            </a:r>
            <a:endParaRPr lang="en-GB" sz="1000" b="1" i="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r>
              <a:rPr lang="en-US" sz="1000" dirty="0">
                <a:solidFill>
                  <a:srgbClr val="000000"/>
                </a:solidFill>
                <a:cs typeface="Arial"/>
              </a:rPr>
              <a:t>ESKD was defined as </a:t>
            </a:r>
            <a:r>
              <a:rPr lang="en-US" sz="1000" dirty="0"/>
              <a:t>the need for maintenance dialysis (peritoneal or hemodialysis) for at least 28 days and renal transplantation or sustained eGFR &lt;15mL/min/1.73m</a:t>
            </a:r>
            <a:r>
              <a:rPr lang="en-US" sz="1000" baseline="30000" dirty="0"/>
              <a:t>2</a:t>
            </a:r>
            <a:r>
              <a:rPr lang="en-US" sz="1000" dirty="0"/>
              <a:t> for at least 28 days. </a:t>
            </a:r>
          </a:p>
          <a:p>
            <a:pPr marL="171450" marR="0" lvl="0" indent="-171450" algn="l" defTabSz="914400" rtl="0" eaLnBrk="1" fontAlgn="auto" latinLnBrk="0" hangingPunct="1">
              <a:lnSpc>
                <a:spcPct val="100000"/>
              </a:lnSpc>
              <a:spcBef>
                <a:spcPts val="1000"/>
              </a:spcBef>
              <a:spcAft>
                <a:spcPts val="0"/>
              </a:spcAft>
              <a:buClr>
                <a:schemeClr val="accent1"/>
              </a:buClr>
              <a:buSzPct val="100000"/>
              <a:tabLst/>
              <a:defRPr/>
            </a:pPr>
            <a:r>
              <a:rPr lang="en-US" sz="1000" dirty="0"/>
              <a:t>Renal death was defined as death due to ESKD when dialysis treatment was deliberately withheld for any reason.</a:t>
            </a:r>
            <a:endParaRPr lang="en-GB" sz="1000" b="0"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None/>
              <a:tabLst/>
              <a:defRPr/>
            </a:pPr>
            <a:r>
              <a:rPr lang="en-GB" sz="1000" b="1" i="0" kern="1200" dirty="0">
                <a:solidFill>
                  <a:schemeClr val="tx1"/>
                </a:solidFill>
                <a:effectLst/>
                <a:latin typeface="+mn-lt"/>
                <a:ea typeface="+mn-ea"/>
                <a:cs typeface="+mn-cs"/>
              </a:rPr>
              <a:t>References:</a:t>
            </a:r>
          </a:p>
          <a:p>
            <a:pPr marL="228600" indent="-228600">
              <a:spcBef>
                <a:spcPts val="600"/>
              </a:spcBef>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 </a:t>
            </a:r>
            <a:r>
              <a:rPr lang="en-US" dirty="0">
                <a:ea typeface="+mn-lt"/>
                <a:cs typeface="+mn-lt"/>
              </a:rPr>
              <a:t>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1000"/>
              </a:spcBef>
              <a:spcAft>
                <a:spcPts val="0"/>
              </a:spcAft>
              <a:buClr>
                <a:schemeClr val="accent1"/>
              </a:buClr>
              <a:buSzPct val="100000"/>
              <a:buFont typeface="+mj-lt"/>
              <a:buAutoNum type="arabicPeriod"/>
              <a:tabLst/>
              <a:defRPr/>
            </a:pPr>
            <a:r>
              <a:rPr lang="en-IN" sz="1000" b="0" kern="1200" dirty="0" err="1">
                <a:solidFill>
                  <a:schemeClr val="tx1"/>
                </a:solidFill>
                <a:latin typeface="+mn-lt"/>
                <a:ea typeface="+mn-ea"/>
                <a:cs typeface="+mn-cs"/>
              </a:rPr>
              <a:t>Heerspink</a:t>
            </a:r>
            <a:r>
              <a:rPr lang="en-IN" sz="1000" b="0" kern="1200" dirty="0">
                <a:solidFill>
                  <a:schemeClr val="tx1"/>
                </a:solidFill>
                <a:latin typeface="+mn-lt"/>
                <a:ea typeface="+mn-ea"/>
                <a:cs typeface="+mn-cs"/>
              </a:rPr>
              <a:t> HJL, Stefansson BV, </a:t>
            </a:r>
            <a:r>
              <a:rPr lang="en-IN" sz="1000" b="0" kern="1200" dirty="0" err="1">
                <a:solidFill>
                  <a:schemeClr val="tx1"/>
                </a:solidFill>
                <a:latin typeface="+mn-lt"/>
                <a:ea typeface="+mn-ea"/>
                <a:cs typeface="+mn-cs"/>
              </a:rPr>
              <a:t>Chertow</a:t>
            </a:r>
            <a:r>
              <a:rPr lang="en-IN" sz="1000" b="0" kern="1200" dirty="0">
                <a:solidFill>
                  <a:schemeClr val="tx1"/>
                </a:solidFill>
                <a:latin typeface="+mn-lt"/>
                <a:ea typeface="+mn-ea"/>
                <a:cs typeface="+mn-cs"/>
              </a:rPr>
              <a:t> GM, et al for the DAPA-CKD Investigators.  </a:t>
            </a:r>
            <a:r>
              <a:rPr lang="en-IN" sz="1000" dirty="0">
                <a:latin typeface="+mn-lt"/>
              </a:rPr>
              <a:t>Rationale and protocol of the dapagliflozin and prevention of adverse outcomes in chronic kidney disease (DAPA-CKD) randomized controlled trial. </a:t>
            </a:r>
            <a:r>
              <a:rPr lang="en-US" sz="1000" i="1" dirty="0">
                <a:latin typeface="+mn-lt"/>
              </a:rPr>
              <a:t>Nephrol Dial Transplant</a:t>
            </a:r>
            <a:r>
              <a:rPr lang="en-US" sz="1000" dirty="0">
                <a:latin typeface="+mn-lt"/>
              </a:rPr>
              <a:t>. 2020;35:274–282.</a:t>
            </a: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117</a:t>
            </a:fld>
            <a:endParaRPr lang="en-US"/>
          </a:p>
        </p:txBody>
      </p:sp>
    </p:spTree>
    <p:extLst>
      <p:ext uri="{BB962C8B-B14F-4D97-AF65-F5344CB8AC3E}">
        <p14:creationId xmlns:p14="http://schemas.microsoft.com/office/powerpoint/2010/main" val="29299650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dirty="0"/>
              <a:t>Speaker Notes:</a:t>
            </a: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kern="1200" dirty="0">
                <a:solidFill>
                  <a:schemeClr val="tx1"/>
                </a:solidFill>
                <a:effectLst/>
                <a:latin typeface="+mn-lt"/>
                <a:ea typeface="+mn-ea"/>
                <a:cs typeface="+mn-cs"/>
              </a:rPr>
              <a:t>The effect of dapagliflozin on the primary outcome was generally consistent across prespecified subgroups, including patients with or without T2D, those with eGFR &lt;45 or ≥45 mL/min/1.73m</a:t>
            </a:r>
            <a:r>
              <a:rPr lang="en-US" sz="1000" b="0" kern="1200" baseline="30000" dirty="0">
                <a:solidFill>
                  <a:schemeClr val="tx1"/>
                </a:solidFill>
                <a:effectLst/>
                <a:latin typeface="+mn-lt"/>
                <a:ea typeface="+mn-ea"/>
                <a:cs typeface="+mn-cs"/>
              </a:rPr>
              <a:t>2</a:t>
            </a:r>
            <a:r>
              <a:rPr lang="en-US" sz="1000" b="0" kern="1200" dirty="0">
                <a:solidFill>
                  <a:schemeClr val="tx1"/>
                </a:solidFill>
                <a:effectLst/>
                <a:latin typeface="+mn-lt"/>
                <a:ea typeface="+mn-ea"/>
                <a:cs typeface="+mn-cs"/>
              </a:rPr>
              <a:t>, and those with UACR ≤1000 or &gt;1000 mg/g at baseline.</a:t>
            </a:r>
            <a:r>
              <a:rPr lang="en-US" sz="1000" b="0" kern="1200" baseline="30000" dirty="0">
                <a:solidFill>
                  <a:schemeClr val="tx1"/>
                </a:solidFill>
                <a:effectLst/>
                <a:latin typeface="+mn-lt"/>
                <a:ea typeface="+mn-ea"/>
                <a:cs typeface="+mn-cs"/>
              </a:rPr>
              <a:t>1</a:t>
            </a:r>
            <a:endParaRPr lang="en-US" sz="1000" b="0" kern="1200" dirty="0">
              <a:solidFill>
                <a:schemeClr val="tx1"/>
              </a:solidFill>
              <a:latin typeface="+mn-lt"/>
              <a:ea typeface="+mn-ea"/>
              <a:cs typeface="+mn-cs"/>
            </a:endParaRPr>
          </a:p>
          <a:p>
            <a:pPr marL="0" indent="0">
              <a:buNone/>
            </a:pPr>
            <a:r>
              <a:rPr lang="en-US" b="1" dirty="0"/>
              <a:t>Reference(s):</a:t>
            </a:r>
          </a:p>
          <a:p>
            <a:pPr marL="228600" indent="-228600">
              <a:spcBef>
                <a:spcPts val="600"/>
              </a:spcBef>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sz="1000" dirty="0">
              <a:latin typeface="+mn-lt"/>
            </a:endParaRPr>
          </a:p>
          <a:p>
            <a:pPr marL="0" indent="0">
              <a:buNone/>
            </a:pPr>
            <a:r>
              <a:rPr lang="en-US" dirty="0">
                <a:ea typeface="+mn-lt"/>
                <a:cs typeface="+mn-lt"/>
              </a:rPr>
              <a:t>2. Wheeler DC et al, Lancet Diabetes Endocrinol 2021; 9:22-31</a:t>
            </a:r>
            <a:endParaRPr lang="en-US" b="1"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118</a:t>
            </a:fld>
            <a:endParaRPr lang="en-US"/>
          </a:p>
        </p:txBody>
      </p:sp>
    </p:spTree>
    <p:extLst>
      <p:ext uri="{BB962C8B-B14F-4D97-AF65-F5344CB8AC3E}">
        <p14:creationId xmlns:p14="http://schemas.microsoft.com/office/powerpoint/2010/main" val="242255570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28600"/>
            <a:ext cx="5486400" cy="3086100"/>
          </a:xfrm>
        </p:spPr>
      </p:sp>
      <p:sp>
        <p:nvSpPr>
          <p:cNvPr id="3" name="Notes Placeholder 2"/>
          <p:cNvSpPr>
            <a:spLocks noGrp="1"/>
          </p:cNvSpPr>
          <p:nvPr>
            <p:ph type="body" idx="1"/>
          </p:nvPr>
        </p:nvSpPr>
        <p:spPr/>
        <p:txBody>
          <a:bodyPr/>
          <a:lstStyle/>
          <a:p>
            <a:pPr marL="0" indent="0">
              <a:buNone/>
            </a:pPr>
            <a:r>
              <a:rPr lang="en-US" b="1" dirty="0"/>
              <a:t>Speaker Notes:</a:t>
            </a: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kern="1200" dirty="0">
                <a:solidFill>
                  <a:schemeClr val="tx1"/>
                </a:solidFill>
                <a:effectLst/>
                <a:latin typeface="+mn-lt"/>
                <a:ea typeface="+mn-ea"/>
                <a:cs typeface="+mn-cs"/>
              </a:rPr>
              <a:t>The effect of dapagliflozin on the primary outcome was generally consistent across prespecified baseline subgroups including age, gender, race and geographic region.</a:t>
            </a:r>
            <a:r>
              <a:rPr lang="en-US" sz="1000" b="0" kern="1200" baseline="30000" dirty="0">
                <a:solidFill>
                  <a:schemeClr val="tx1"/>
                </a:solidFill>
                <a:effectLst/>
                <a:latin typeface="+mn-lt"/>
                <a:ea typeface="+mn-ea"/>
                <a:cs typeface="+mn-cs"/>
              </a:rPr>
              <a:t>1</a:t>
            </a:r>
            <a:r>
              <a:rPr lang="en-US" sz="1000" b="0" kern="1200" dirty="0">
                <a:solidFill>
                  <a:schemeClr val="tx1"/>
                </a:solidFill>
                <a:effectLst/>
                <a:latin typeface="+mn-lt"/>
                <a:ea typeface="+mn-ea"/>
                <a:cs typeface="+mn-cs"/>
              </a:rPr>
              <a:t>  </a:t>
            </a:r>
          </a:p>
          <a:p>
            <a:pPr marL="171450" marR="0" lvl="0" indent="-171450" algn="l" defTabSz="914400" rtl="0" eaLnBrk="1" fontAlgn="auto" latinLnBrk="0" hangingPunct="1">
              <a:lnSpc>
                <a:spcPct val="100000"/>
              </a:lnSpc>
              <a:spcBef>
                <a:spcPts val="1000"/>
              </a:spcBef>
              <a:spcAft>
                <a:spcPts val="0"/>
              </a:spcAft>
              <a:buClr>
                <a:schemeClr val="accent1"/>
              </a:buClr>
              <a:buSzPct val="100000"/>
              <a:buFont typeface="Arial" panose="020B0604020202020204" pitchFamily="34" charset="0"/>
              <a:buChar char="•"/>
              <a:tabLst/>
              <a:defRPr/>
            </a:pPr>
            <a:r>
              <a:rPr lang="en-US" sz="1000" b="0" kern="1200" dirty="0">
                <a:solidFill>
                  <a:schemeClr val="tx1"/>
                </a:solidFill>
                <a:effectLst/>
                <a:latin typeface="+mn-lt"/>
                <a:ea typeface="+mn-ea"/>
                <a:cs typeface="+mn-cs"/>
              </a:rPr>
              <a:t>A sign</a:t>
            </a:r>
            <a:r>
              <a:rPr lang="en-US" sz="1000" b="0" kern="1200" dirty="0">
                <a:solidFill>
                  <a:schemeClr val="tx1"/>
                </a:solidFill>
                <a:latin typeface="+mn-lt"/>
                <a:ea typeface="+mn-ea"/>
                <a:cs typeface="+mn-cs"/>
              </a:rPr>
              <a:t>ificant interaction p-value was observed for SBP.</a:t>
            </a:r>
            <a:r>
              <a:rPr lang="en-US" sz="1000" b="0" kern="1200" baseline="30000" dirty="0">
                <a:solidFill>
                  <a:schemeClr val="tx1"/>
                </a:solidFill>
                <a:latin typeface="+mn-lt"/>
                <a:ea typeface="+mn-ea"/>
                <a:cs typeface="+mn-cs"/>
              </a:rPr>
              <a:t>1</a:t>
            </a:r>
            <a:r>
              <a:rPr lang="en-US" sz="1000" b="0" kern="1200" dirty="0">
                <a:solidFill>
                  <a:schemeClr val="tx1"/>
                </a:solidFill>
                <a:latin typeface="+mn-lt"/>
                <a:ea typeface="+mn-ea"/>
                <a:cs typeface="+mn-cs"/>
              </a:rPr>
              <a:t>  </a:t>
            </a:r>
            <a:r>
              <a:rPr lang="en-US" sz="1000" b="0" kern="1200" dirty="0">
                <a:solidFill>
                  <a:schemeClr val="tx1"/>
                </a:solidFill>
                <a:effectLst/>
                <a:latin typeface="+mn-lt"/>
                <a:ea typeface="+mn-ea"/>
                <a:cs typeface="+mn-cs"/>
              </a:rPr>
              <a:t>In patients with SBP ≤130 mmHg at baseline the hazard ratio for the comparison of dapagliflozin and placebo for the primary outcome was 0.44 (95% CI, 0.31 to 0.63) as compared with 0.68 (95%CI, 0.56 to 0.84) for patients with SBP &gt;130 mmHg at baseline.  However, the effect of dapagliflozin on the primary outcome was consistent in both SBP subgroups.</a:t>
            </a:r>
            <a:endParaRPr lang="en-US" dirty="0">
              <a:effectLst/>
            </a:endParaRPr>
          </a:p>
          <a:p>
            <a:pPr marL="0" indent="0">
              <a:buNone/>
            </a:pPr>
            <a:r>
              <a:rPr lang="en-US" b="1" dirty="0"/>
              <a:t>Reference(s):</a:t>
            </a:r>
          </a:p>
          <a:p>
            <a:pPr marL="228600" indent="-228600">
              <a:spcBef>
                <a:spcPts val="600"/>
              </a:spcBef>
              <a:buFont typeface="Arial" panose="020B0604020202020204" pitchFamily="34" charset="0"/>
              <a:buAutoNum type="arabicPeriod"/>
              <a:defRPr/>
            </a:pPr>
            <a:r>
              <a:rPr lang="en-US" dirty="0" err="1">
                <a:ea typeface="+mn-lt"/>
                <a:cs typeface="+mn-lt"/>
              </a:rPr>
              <a:t>Heerspink</a:t>
            </a:r>
            <a:r>
              <a:rPr lang="en-US" dirty="0">
                <a:ea typeface="+mn-lt"/>
                <a:cs typeface="+mn-lt"/>
              </a:rPr>
              <a:t> HJL, </a:t>
            </a:r>
            <a:r>
              <a:rPr lang="en-US" dirty="0" err="1">
                <a:ea typeface="+mn-lt"/>
                <a:cs typeface="+mn-lt"/>
              </a:rPr>
              <a:t>Stefánsson</a:t>
            </a:r>
            <a:r>
              <a:rPr lang="en-US" dirty="0">
                <a:ea typeface="+mn-lt"/>
                <a:cs typeface="+mn-lt"/>
              </a:rPr>
              <a:t> BV, Correa-Rotter R, et al, for the DAPA-CKD Trial Committees and Investigators.  Dapagliflozin in patients with chronic kidney disease.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endParaRPr lang="en-US" sz="1000" dirty="0">
              <a:latin typeface="+mn-lt"/>
              <a:ea typeface="+mn-lt"/>
              <a:cs typeface="+mn-lt"/>
            </a:endParaRPr>
          </a:p>
          <a:p>
            <a:pPr marL="228600" marR="0" lvl="0" indent="-228600" algn="l" defTabSz="914400" rtl="0" eaLnBrk="1" fontAlgn="auto" latinLnBrk="0" hangingPunct="1">
              <a:lnSpc>
                <a:spcPct val="100000"/>
              </a:lnSpc>
              <a:spcBef>
                <a:spcPts val="600"/>
              </a:spcBef>
              <a:spcAft>
                <a:spcPts val="0"/>
              </a:spcAft>
              <a:buClr>
                <a:schemeClr val="accent1"/>
              </a:buClr>
              <a:buSzPct val="100000"/>
              <a:buFont typeface="Arial" panose="020B0604020202020204" pitchFamily="34" charset="0"/>
              <a:buAutoNum type="arabicPeriod"/>
              <a:tabLst/>
              <a:defRPr/>
            </a:pPr>
            <a:endParaRPr lang="en-US" sz="1000" dirty="0">
              <a:latin typeface="+mn-lt"/>
            </a:endParaRPr>
          </a:p>
          <a:p>
            <a:pPr marL="0" indent="0">
              <a:buNone/>
            </a:pPr>
            <a:endParaRPr lang="en-US" dirty="0"/>
          </a:p>
        </p:txBody>
      </p:sp>
      <p:sp>
        <p:nvSpPr>
          <p:cNvPr id="4" name="Slide Number Placeholder 3"/>
          <p:cNvSpPr>
            <a:spLocks noGrp="1"/>
          </p:cNvSpPr>
          <p:nvPr>
            <p:ph type="sldNum" sz="quarter" idx="5"/>
          </p:nvPr>
        </p:nvSpPr>
        <p:spPr/>
        <p:txBody>
          <a:bodyPr/>
          <a:lstStyle/>
          <a:p>
            <a:fld id="{50487F27-F4AC-478C-A07B-A71CA0B86259}" type="slidenum">
              <a:rPr lang="en-US" smtClean="0"/>
              <a:pPr/>
              <a:t>119</a:t>
            </a:fld>
            <a:endParaRPr lang="en-US"/>
          </a:p>
        </p:txBody>
      </p:sp>
    </p:spTree>
    <p:extLst>
      <p:ext uri="{BB962C8B-B14F-4D97-AF65-F5344CB8AC3E}">
        <p14:creationId xmlns:p14="http://schemas.microsoft.com/office/powerpoint/2010/main" val="22595344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3932839777"/>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36256308"/>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322460525"/>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378375942"/>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1378090339"/>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4167467381"/>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1727731571"/>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902242176"/>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4116560099"/>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696268017"/>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08159556"/>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149668594"/>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016423023"/>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488427445"/>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2625954"/>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349923522"/>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360367994"/>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2100483844"/>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1945597169"/>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508941551"/>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531882969"/>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4034391892"/>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855237952"/>
      </p:ext>
    </p:extLst>
  </p:cSld>
  <p:clrMapOvr>
    <a:masterClrMapping/>
  </p:clrMapOvr>
  <p:transition>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9748153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426991158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479453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251907983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4027728014"/>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t>10/19/2023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dirty="0"/>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1523591762"/>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767892299"/>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904763852"/>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536969294"/>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511661683"/>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1137396501"/>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625395066"/>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2040066839"/>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3400333453"/>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99435205"/>
      </p:ext>
    </p:extLst>
  </p:cSld>
  <p:clrMapOvr>
    <a:masterClrMapping/>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843853651"/>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t>10/19/2023</a:t>
            </a:fld>
            <a:endParaRPr lang="en-US"/>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0785297"/>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323424553"/>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5256296"/>
      </p:ext>
    </p:extLst>
  </p:cSld>
  <p:clrMapOvr>
    <a:masterClrMapping/>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548359639"/>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192003794"/>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662133925"/>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4156868355"/>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022390419"/>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575188837"/>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1817925753"/>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188496768"/>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7485574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121215018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073777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255093689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B8B3B82-7E05-45B9-B111-299E1641007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l-GR"/>
          </a:p>
        </p:txBody>
      </p:sp>
      <p:sp>
        <p:nvSpPr>
          <p:cNvPr id="3" name="Subtitle 2">
            <a:extLst>
              <a:ext uri="{FF2B5EF4-FFF2-40B4-BE49-F238E27FC236}">
                <a16:creationId xmlns="" xmlns:a16="http://schemas.microsoft.com/office/drawing/2014/main" id="{34EB6AF2-3E12-4E2F-8235-F2738C555A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l-GR"/>
          </a:p>
        </p:txBody>
      </p:sp>
      <p:sp>
        <p:nvSpPr>
          <p:cNvPr id="4" name="Date Placeholder 3">
            <a:extLst>
              <a:ext uri="{FF2B5EF4-FFF2-40B4-BE49-F238E27FC236}">
                <a16:creationId xmlns="" xmlns:a16="http://schemas.microsoft.com/office/drawing/2014/main" id="{8EEE736B-FDC3-4854-A974-E25FE8341D29}"/>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77F0EB1A-FF5A-461B-82E8-4C923D535823}"/>
              </a:ext>
            </a:extLst>
          </p:cNvPr>
          <p:cNvSpPr>
            <a:spLocks noGrp="1"/>
          </p:cNvSpPr>
          <p:nvPr>
            <p:ph type="ftr" sz="quarter" idx="11"/>
          </p:nvPr>
        </p:nvSpPr>
        <p:spPr/>
        <p:txBody>
          <a:body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35DAF0B7-DAB1-4DC6-9591-79206777DF8D}"/>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1979595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marL="0" indent="0" algn="ctr">
              <a:buClr>
                <a:schemeClr val="accent1"/>
              </a:buClr>
              <a:buFont typeface="Arial" panose="020B0604020202020204" pitchFamily="34" charset="0"/>
              <a:buNone/>
            </a:pPr>
            <a:r>
              <a:rPr lang="en-US" sz="1400" b="1" dirty="0">
                <a:solidFill>
                  <a:schemeClr val="tx1"/>
                </a:solidFill>
              </a:rPr>
              <a:t>This Material is for Use by AstraZeneca Medical Personnel Only</a:t>
            </a:r>
          </a:p>
          <a:p>
            <a:pPr marL="0" indent="0" algn="ctr">
              <a:buClr>
                <a:schemeClr val="accent1"/>
              </a:buClr>
              <a:buFont typeface="Arial" panose="020B0604020202020204" pitchFamily="34" charset="0"/>
              <a:buNone/>
            </a:pPr>
            <a:r>
              <a:rPr lang="en-US" sz="1000" b="0" dirty="0">
                <a:solidFill>
                  <a:schemeClr val="tx1"/>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62174221"/>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747849903"/>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10/19/2023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b="0" baseline="0" dirty="0">
                <a:solidFill>
                  <a:schemeClr val="tx1"/>
                </a:solidFill>
                <a:latin typeface="Arial" pitchFamily="34" charset="0"/>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marL="0" marR="0" lvl="0" indent="0" algn="r"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200" b="1" dirty="0">
                <a:solidFill>
                  <a:schemeClr val="bg1"/>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dirty="0">
                <a:solidFill>
                  <a:schemeClr val="bg1"/>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Special Instructions</a:t>
            </a:r>
            <a:br>
              <a:rPr lang="en-US" sz="1200" b="1" dirty="0">
                <a:solidFill>
                  <a:schemeClr val="bg1"/>
                </a:solidFill>
              </a:rPr>
            </a:br>
            <a:r>
              <a:rPr lang="en-US" sz="1200" b="1" dirty="0">
                <a:solidFill>
                  <a:schemeClr val="bg1"/>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694813823"/>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1600009595"/>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D1D2255-7788-49CE-9DDD-2C357B3431DA}"/>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84F14153-4424-42A7-A9EF-0A7BD6C1F0C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31C526C0-311A-4461-917B-933D5E0ABEF7}"/>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41BEE7C8-F56C-4BB4-AAE3-CB89A3DEBDFB}"/>
              </a:ext>
            </a:extLst>
          </p:cNvPr>
          <p:cNvSpPr>
            <a:spLocks noGrp="1"/>
          </p:cNvSpPr>
          <p:nvPr>
            <p:ph type="ftr" sz="quarter" idx="11"/>
          </p:nvPr>
        </p:nvSpPr>
        <p:spPr/>
        <p:txBody>
          <a:body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D777FCA3-A3F8-400A-B9A8-B26091669745}"/>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54622899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73711C9-758B-40FF-A69B-6919203F8E17}"/>
              </a:ext>
            </a:extLst>
          </p:cNvPr>
          <p:cNvSpPr>
            <a:spLocks noGrp="1"/>
          </p:cNvSpPr>
          <p:nvPr>
            <p:ph type="title"/>
          </p:nvPr>
        </p:nvSpPr>
        <p:spPr>
          <a:xfrm>
            <a:off x="831849" y="1709748"/>
            <a:ext cx="10515600" cy="2852737"/>
          </a:xfrm>
        </p:spPr>
        <p:txBody>
          <a:bodyPr anchor="b"/>
          <a:lstStyle>
            <a:lvl1pPr>
              <a:defRPr sz="6000"/>
            </a:lvl1pPr>
          </a:lstStyle>
          <a:p>
            <a:r>
              <a:rPr lang="en-US"/>
              <a:t>Click to edit Master title style</a:t>
            </a:r>
            <a:endParaRPr lang="el-GR"/>
          </a:p>
        </p:txBody>
      </p:sp>
      <p:sp>
        <p:nvSpPr>
          <p:cNvPr id="3" name="Text Placeholder 2">
            <a:extLst>
              <a:ext uri="{FF2B5EF4-FFF2-40B4-BE49-F238E27FC236}">
                <a16:creationId xmlns="" xmlns:a16="http://schemas.microsoft.com/office/drawing/2014/main" id="{FC18AE5F-14FD-403C-92FE-CF43B2B8A8C2}"/>
              </a:ext>
            </a:extLst>
          </p:cNvPr>
          <p:cNvSpPr>
            <a:spLocks noGrp="1"/>
          </p:cNvSpPr>
          <p:nvPr>
            <p:ph type="body" idx="1"/>
          </p:nvPr>
        </p:nvSpPr>
        <p:spPr>
          <a:xfrm>
            <a:off x="831849" y="4589497"/>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160C478B-518D-4956-B496-B866A443D680}"/>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5352C1C0-2B52-4ABC-9D51-B208127FB0BD}"/>
              </a:ext>
            </a:extLst>
          </p:cNvPr>
          <p:cNvSpPr>
            <a:spLocks noGrp="1"/>
          </p:cNvSpPr>
          <p:nvPr>
            <p:ph type="ftr" sz="quarter" idx="11"/>
          </p:nvPr>
        </p:nvSpPr>
        <p:spPr/>
        <p:txBody>
          <a:body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91DC8854-AD98-427B-9EB4-9AC6E30052AE}"/>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11693826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2724908-596B-4789-AE6C-6D598E28839F}"/>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13539E62-CAF1-44AA-A9B6-9D2A98FABF0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Content Placeholder 3">
            <a:extLst>
              <a:ext uri="{FF2B5EF4-FFF2-40B4-BE49-F238E27FC236}">
                <a16:creationId xmlns="" xmlns:a16="http://schemas.microsoft.com/office/drawing/2014/main" id="{7C2B565C-F578-4FC3-AF4D-2CE5A7DB029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Date Placeholder 4">
            <a:extLst>
              <a:ext uri="{FF2B5EF4-FFF2-40B4-BE49-F238E27FC236}">
                <a16:creationId xmlns="" xmlns:a16="http://schemas.microsoft.com/office/drawing/2014/main" id="{57A727C5-7425-4814-9FE3-8FADE902FCD0}"/>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6" name="Footer Placeholder 5">
            <a:extLst>
              <a:ext uri="{FF2B5EF4-FFF2-40B4-BE49-F238E27FC236}">
                <a16:creationId xmlns="" xmlns:a16="http://schemas.microsoft.com/office/drawing/2014/main" id="{E33FC2EE-F362-4872-A4DD-5D7D022AE911}"/>
              </a:ext>
            </a:extLst>
          </p:cNvPr>
          <p:cNvSpPr>
            <a:spLocks noGrp="1"/>
          </p:cNvSpPr>
          <p:nvPr>
            <p:ph type="ftr" sz="quarter" idx="11"/>
          </p:nvPr>
        </p:nvSpPr>
        <p:spPr/>
        <p:txBody>
          <a:bodyPr/>
          <a:lstStyle/>
          <a:p>
            <a:endParaRPr lang="el-GR">
              <a:solidFill>
                <a:prstClr val="black">
                  <a:tint val="75000"/>
                </a:prstClr>
              </a:solidFill>
            </a:endParaRPr>
          </a:p>
        </p:txBody>
      </p:sp>
      <p:sp>
        <p:nvSpPr>
          <p:cNvPr id="7" name="Slide Number Placeholder 6">
            <a:extLst>
              <a:ext uri="{FF2B5EF4-FFF2-40B4-BE49-F238E27FC236}">
                <a16:creationId xmlns="" xmlns:a16="http://schemas.microsoft.com/office/drawing/2014/main" id="{BDF641F7-2584-4F0E-8A4A-05C6E950302B}"/>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7536832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AC99A98-5329-4F27-809B-B85D2AAABCDE}"/>
              </a:ext>
            </a:extLst>
          </p:cNvPr>
          <p:cNvSpPr>
            <a:spLocks noGrp="1"/>
          </p:cNvSpPr>
          <p:nvPr>
            <p:ph type="title"/>
          </p:nvPr>
        </p:nvSpPr>
        <p:spPr>
          <a:xfrm>
            <a:off x="839788" y="365129"/>
            <a:ext cx="10515600" cy="1325563"/>
          </a:xfrm>
        </p:spPr>
        <p:txBody>
          <a:bodyPr/>
          <a:lstStyle/>
          <a:p>
            <a:r>
              <a:rPr lang="en-US"/>
              <a:t>Click to edit Master title style</a:t>
            </a:r>
            <a:endParaRPr lang="el-GR"/>
          </a:p>
        </p:txBody>
      </p:sp>
      <p:sp>
        <p:nvSpPr>
          <p:cNvPr id="3" name="Text Placeholder 2">
            <a:extLst>
              <a:ext uri="{FF2B5EF4-FFF2-40B4-BE49-F238E27FC236}">
                <a16:creationId xmlns="" xmlns:a16="http://schemas.microsoft.com/office/drawing/2014/main" id="{8C712C14-373E-46ED-B5C2-1B4D9CDD2715}"/>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260E8B07-F138-45FE-AEEF-597F3B08DD94}"/>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Text Placeholder 4">
            <a:extLst>
              <a:ext uri="{FF2B5EF4-FFF2-40B4-BE49-F238E27FC236}">
                <a16:creationId xmlns="" xmlns:a16="http://schemas.microsoft.com/office/drawing/2014/main" id="{2F4C0512-9D64-473B-9BAA-2A741EBBB838}"/>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D9835529-8983-4824-9E49-843A57C28222}"/>
              </a:ext>
            </a:extLst>
          </p:cNvPr>
          <p:cNvSpPr>
            <a:spLocks noGrp="1"/>
          </p:cNvSpPr>
          <p:nvPr>
            <p:ph sz="quarter" idx="4"/>
          </p:nvPr>
        </p:nvSpPr>
        <p:spPr>
          <a:xfrm>
            <a:off x="6172203"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7" name="Date Placeholder 6">
            <a:extLst>
              <a:ext uri="{FF2B5EF4-FFF2-40B4-BE49-F238E27FC236}">
                <a16:creationId xmlns="" xmlns:a16="http://schemas.microsoft.com/office/drawing/2014/main" id="{2C3CDCF2-CC51-4084-B7E4-3549C5559111}"/>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8" name="Footer Placeholder 7">
            <a:extLst>
              <a:ext uri="{FF2B5EF4-FFF2-40B4-BE49-F238E27FC236}">
                <a16:creationId xmlns="" xmlns:a16="http://schemas.microsoft.com/office/drawing/2014/main" id="{1F7122EE-6B7B-46AE-B652-CD5B1270F216}"/>
              </a:ext>
            </a:extLst>
          </p:cNvPr>
          <p:cNvSpPr>
            <a:spLocks noGrp="1"/>
          </p:cNvSpPr>
          <p:nvPr>
            <p:ph type="ftr" sz="quarter" idx="11"/>
          </p:nvPr>
        </p:nvSpPr>
        <p:spPr/>
        <p:txBody>
          <a:bodyPr/>
          <a:lstStyle/>
          <a:p>
            <a:endParaRPr lang="el-GR">
              <a:solidFill>
                <a:prstClr val="black">
                  <a:tint val="75000"/>
                </a:prstClr>
              </a:solidFill>
            </a:endParaRPr>
          </a:p>
        </p:txBody>
      </p:sp>
      <p:sp>
        <p:nvSpPr>
          <p:cNvPr id="9" name="Slide Number Placeholder 8">
            <a:extLst>
              <a:ext uri="{FF2B5EF4-FFF2-40B4-BE49-F238E27FC236}">
                <a16:creationId xmlns="" xmlns:a16="http://schemas.microsoft.com/office/drawing/2014/main" id="{60B113D1-C660-476E-9D57-2088F0DCA3A6}"/>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413775533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8F7CDDE-59DF-46D1-BCD3-A3E7D94D9FFF}"/>
              </a:ext>
            </a:extLst>
          </p:cNvPr>
          <p:cNvSpPr>
            <a:spLocks noGrp="1"/>
          </p:cNvSpPr>
          <p:nvPr>
            <p:ph type="title"/>
          </p:nvPr>
        </p:nvSpPr>
        <p:spPr/>
        <p:txBody>
          <a:bodyPr/>
          <a:lstStyle/>
          <a:p>
            <a:r>
              <a:rPr lang="en-US"/>
              <a:t>Click to edit Master title style</a:t>
            </a:r>
            <a:endParaRPr lang="el-GR"/>
          </a:p>
        </p:txBody>
      </p:sp>
      <p:sp>
        <p:nvSpPr>
          <p:cNvPr id="3" name="Date Placeholder 2">
            <a:extLst>
              <a:ext uri="{FF2B5EF4-FFF2-40B4-BE49-F238E27FC236}">
                <a16:creationId xmlns="" xmlns:a16="http://schemas.microsoft.com/office/drawing/2014/main" id="{AAA5EAC4-EBC5-4313-B4FE-932A2287CEEE}"/>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4" name="Footer Placeholder 3">
            <a:extLst>
              <a:ext uri="{FF2B5EF4-FFF2-40B4-BE49-F238E27FC236}">
                <a16:creationId xmlns="" xmlns:a16="http://schemas.microsoft.com/office/drawing/2014/main" id="{9AB90293-17F0-41F9-B9C0-D1577172FFDB}"/>
              </a:ext>
            </a:extLst>
          </p:cNvPr>
          <p:cNvSpPr>
            <a:spLocks noGrp="1"/>
          </p:cNvSpPr>
          <p:nvPr>
            <p:ph type="ftr" sz="quarter" idx="11"/>
          </p:nvPr>
        </p:nvSpPr>
        <p:spPr/>
        <p:txBody>
          <a:bodyPr/>
          <a:lstStyle/>
          <a:p>
            <a:endParaRPr lang="el-GR">
              <a:solidFill>
                <a:prstClr val="black">
                  <a:tint val="75000"/>
                </a:prstClr>
              </a:solidFill>
            </a:endParaRPr>
          </a:p>
        </p:txBody>
      </p:sp>
      <p:sp>
        <p:nvSpPr>
          <p:cNvPr id="5" name="Slide Number Placeholder 4">
            <a:extLst>
              <a:ext uri="{FF2B5EF4-FFF2-40B4-BE49-F238E27FC236}">
                <a16:creationId xmlns="" xmlns:a16="http://schemas.microsoft.com/office/drawing/2014/main" id="{F53E4F56-0B11-4936-A30C-191EC90D880D}"/>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17294738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1920047A-9352-4F10-859F-50C811F51CE7}"/>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3" name="Footer Placeholder 2">
            <a:extLst>
              <a:ext uri="{FF2B5EF4-FFF2-40B4-BE49-F238E27FC236}">
                <a16:creationId xmlns="" xmlns:a16="http://schemas.microsoft.com/office/drawing/2014/main" id="{E80F78FE-2321-43EA-87D4-503910DEDBE0}"/>
              </a:ext>
            </a:extLst>
          </p:cNvPr>
          <p:cNvSpPr>
            <a:spLocks noGrp="1"/>
          </p:cNvSpPr>
          <p:nvPr>
            <p:ph type="ftr" sz="quarter" idx="11"/>
          </p:nvPr>
        </p:nvSpPr>
        <p:spPr/>
        <p:txBody>
          <a:bodyPr/>
          <a:lstStyle/>
          <a:p>
            <a:endParaRPr lang="el-GR">
              <a:solidFill>
                <a:prstClr val="black">
                  <a:tint val="75000"/>
                </a:prstClr>
              </a:solidFill>
            </a:endParaRPr>
          </a:p>
        </p:txBody>
      </p:sp>
      <p:sp>
        <p:nvSpPr>
          <p:cNvPr id="4" name="Slide Number Placeholder 3">
            <a:extLst>
              <a:ext uri="{FF2B5EF4-FFF2-40B4-BE49-F238E27FC236}">
                <a16:creationId xmlns="" xmlns:a16="http://schemas.microsoft.com/office/drawing/2014/main" id="{9D62E296-A29E-4D6F-B072-FF4F493DE380}"/>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80242865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B4CEE12-FC57-4E91-8DF1-1592E177B00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EB36AEBE-CC25-4E46-A0E8-B311C5759127}"/>
              </a:ext>
            </a:extLst>
          </p:cNvPr>
          <p:cNvSpPr>
            <a:spLocks noGrp="1"/>
          </p:cNvSpPr>
          <p:nvPr>
            <p:ph idx="1"/>
          </p:nvPr>
        </p:nvSpPr>
        <p:spPr>
          <a:xfrm>
            <a:off x="5183188" y="98743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Text Placeholder 3">
            <a:extLst>
              <a:ext uri="{FF2B5EF4-FFF2-40B4-BE49-F238E27FC236}">
                <a16:creationId xmlns="" xmlns:a16="http://schemas.microsoft.com/office/drawing/2014/main" id="{A5FC6FE3-DAC3-474F-BCD3-71E96FC3D4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C1BAE31A-93DA-4274-ABF4-03E95BF3AEB0}"/>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6" name="Footer Placeholder 5">
            <a:extLst>
              <a:ext uri="{FF2B5EF4-FFF2-40B4-BE49-F238E27FC236}">
                <a16:creationId xmlns="" xmlns:a16="http://schemas.microsoft.com/office/drawing/2014/main" id="{28CD7104-68F4-4474-B31D-B89AA9A13EB4}"/>
              </a:ext>
            </a:extLst>
          </p:cNvPr>
          <p:cNvSpPr>
            <a:spLocks noGrp="1"/>
          </p:cNvSpPr>
          <p:nvPr>
            <p:ph type="ftr" sz="quarter" idx="11"/>
          </p:nvPr>
        </p:nvSpPr>
        <p:spPr/>
        <p:txBody>
          <a:bodyPr/>
          <a:lstStyle/>
          <a:p>
            <a:endParaRPr lang="el-GR">
              <a:solidFill>
                <a:prstClr val="black">
                  <a:tint val="75000"/>
                </a:prstClr>
              </a:solidFill>
            </a:endParaRPr>
          </a:p>
        </p:txBody>
      </p:sp>
      <p:sp>
        <p:nvSpPr>
          <p:cNvPr id="7" name="Slide Number Placeholder 6">
            <a:extLst>
              <a:ext uri="{FF2B5EF4-FFF2-40B4-BE49-F238E27FC236}">
                <a16:creationId xmlns="" xmlns:a16="http://schemas.microsoft.com/office/drawing/2014/main" id="{4B7403B1-686E-4A5B-B1A9-E871C6642A81}"/>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75832771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70DCF56-258B-4F49-B459-2FDC769F947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l-GR"/>
          </a:p>
        </p:txBody>
      </p:sp>
      <p:sp>
        <p:nvSpPr>
          <p:cNvPr id="3" name="Picture Placeholder 2">
            <a:extLst>
              <a:ext uri="{FF2B5EF4-FFF2-40B4-BE49-F238E27FC236}">
                <a16:creationId xmlns="" xmlns:a16="http://schemas.microsoft.com/office/drawing/2014/main" id="{1C6B78C5-B6D1-4C88-BF1E-FEF5AA76FE08}"/>
              </a:ext>
            </a:extLst>
          </p:cNvPr>
          <p:cNvSpPr>
            <a:spLocks noGrp="1"/>
          </p:cNvSpPr>
          <p:nvPr>
            <p:ph type="pic" idx="1"/>
          </p:nvPr>
        </p:nvSpPr>
        <p:spPr>
          <a:xfrm>
            <a:off x="5183188" y="98743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Text Placeholder 3">
            <a:extLst>
              <a:ext uri="{FF2B5EF4-FFF2-40B4-BE49-F238E27FC236}">
                <a16:creationId xmlns="" xmlns:a16="http://schemas.microsoft.com/office/drawing/2014/main" id="{90C0E86F-F462-4AFF-A1F2-F1DADB5058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D1DF6B7A-D202-4981-8827-E606A9B6C1CB}"/>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6" name="Footer Placeholder 5">
            <a:extLst>
              <a:ext uri="{FF2B5EF4-FFF2-40B4-BE49-F238E27FC236}">
                <a16:creationId xmlns="" xmlns:a16="http://schemas.microsoft.com/office/drawing/2014/main" id="{44E43EBA-61C1-42CA-9A25-579AEE317D77}"/>
              </a:ext>
            </a:extLst>
          </p:cNvPr>
          <p:cNvSpPr>
            <a:spLocks noGrp="1"/>
          </p:cNvSpPr>
          <p:nvPr>
            <p:ph type="ftr" sz="quarter" idx="11"/>
          </p:nvPr>
        </p:nvSpPr>
        <p:spPr/>
        <p:txBody>
          <a:bodyPr/>
          <a:lstStyle/>
          <a:p>
            <a:endParaRPr lang="el-GR">
              <a:solidFill>
                <a:prstClr val="black">
                  <a:tint val="75000"/>
                </a:prstClr>
              </a:solidFill>
            </a:endParaRPr>
          </a:p>
        </p:txBody>
      </p:sp>
      <p:sp>
        <p:nvSpPr>
          <p:cNvPr id="7" name="Slide Number Placeholder 6">
            <a:extLst>
              <a:ext uri="{FF2B5EF4-FFF2-40B4-BE49-F238E27FC236}">
                <a16:creationId xmlns="" xmlns:a16="http://schemas.microsoft.com/office/drawing/2014/main" id="{8845E819-5E15-42D8-96C0-93887760446D}"/>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75312919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A7FCCD2-BC7D-483F-8755-C17D6C881DEE}"/>
              </a:ext>
            </a:extLst>
          </p:cNvPr>
          <p:cNvSpPr>
            <a:spLocks noGrp="1"/>
          </p:cNvSpPr>
          <p:nvPr>
            <p:ph type="title"/>
          </p:nvPr>
        </p:nvSpPr>
        <p:spPr/>
        <p:txBody>
          <a:bodyPr/>
          <a:lstStyle/>
          <a:p>
            <a:r>
              <a:rPr lang="en-US"/>
              <a:t>Click to edit Master title style</a:t>
            </a:r>
            <a:endParaRPr lang="el-GR"/>
          </a:p>
        </p:txBody>
      </p:sp>
      <p:sp>
        <p:nvSpPr>
          <p:cNvPr id="3" name="Vertical Text Placeholder 2">
            <a:extLst>
              <a:ext uri="{FF2B5EF4-FFF2-40B4-BE49-F238E27FC236}">
                <a16:creationId xmlns="" xmlns:a16="http://schemas.microsoft.com/office/drawing/2014/main" id="{320C0D5E-16B9-485B-809A-B43963ACA6B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81DF46B5-52F1-45EA-829B-325902840EE1}"/>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756EBA1A-D10C-47C7-8533-1343D38DB05D}"/>
              </a:ext>
            </a:extLst>
          </p:cNvPr>
          <p:cNvSpPr>
            <a:spLocks noGrp="1"/>
          </p:cNvSpPr>
          <p:nvPr>
            <p:ph type="ftr" sz="quarter" idx="11"/>
          </p:nvPr>
        </p:nvSpPr>
        <p:spPr/>
        <p:txBody>
          <a:body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A965B2FB-AFB6-4354-A1B8-52CF3CADFC26}"/>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0430816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9AB3FE1C-8687-4109-B10A-249762AA6D3E}"/>
              </a:ext>
            </a:extLst>
          </p:cNvPr>
          <p:cNvSpPr>
            <a:spLocks noGrp="1"/>
          </p:cNvSpPr>
          <p:nvPr>
            <p:ph type="title" orient="vert"/>
          </p:nvPr>
        </p:nvSpPr>
        <p:spPr>
          <a:xfrm>
            <a:off x="8724902" y="365125"/>
            <a:ext cx="2628900" cy="5811838"/>
          </a:xfrm>
        </p:spPr>
        <p:txBody>
          <a:bodyPr vert="eaVert"/>
          <a:lstStyle/>
          <a:p>
            <a:r>
              <a:rPr lang="en-US"/>
              <a:t>Click to edit Master title style</a:t>
            </a:r>
            <a:endParaRPr lang="el-GR"/>
          </a:p>
        </p:txBody>
      </p:sp>
      <p:sp>
        <p:nvSpPr>
          <p:cNvPr id="3" name="Vertical Text Placeholder 2">
            <a:extLst>
              <a:ext uri="{FF2B5EF4-FFF2-40B4-BE49-F238E27FC236}">
                <a16:creationId xmlns="" xmlns:a16="http://schemas.microsoft.com/office/drawing/2014/main" id="{353D29E0-0DC1-4F49-98E2-11C4CA0427E2}"/>
              </a:ext>
            </a:extLst>
          </p:cNvPr>
          <p:cNvSpPr>
            <a:spLocks noGrp="1"/>
          </p:cNvSpPr>
          <p:nvPr>
            <p:ph type="body" orient="vert" idx="1"/>
          </p:nvPr>
        </p:nvSpPr>
        <p:spPr>
          <a:xfrm>
            <a:off x="838203"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E16081D8-C326-49F2-8E4C-C00E4C154D1A}"/>
              </a:ext>
            </a:extLst>
          </p:cNvPr>
          <p:cNvSpPr>
            <a:spLocks noGrp="1"/>
          </p:cNvSpPr>
          <p:nvPr>
            <p:ph type="dt" sz="half" idx="10"/>
          </p:nvPr>
        </p:nvSpPr>
        <p:spPr/>
        <p:txBody>
          <a:body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C5B50B79-B736-4767-BEA0-59F6371C9963}"/>
              </a:ext>
            </a:extLst>
          </p:cNvPr>
          <p:cNvSpPr>
            <a:spLocks noGrp="1"/>
          </p:cNvSpPr>
          <p:nvPr>
            <p:ph type="ftr" sz="quarter" idx="11"/>
          </p:nvPr>
        </p:nvSpPr>
        <p:spPr/>
        <p:txBody>
          <a:body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305A9FF2-E9BB-4D65-9832-D06AA2EE8D0C}"/>
              </a:ext>
            </a:extLst>
          </p:cNvPr>
          <p:cNvSpPr>
            <a:spLocks noGrp="1"/>
          </p:cNvSpPr>
          <p:nvPr>
            <p:ph type="sldNum" sz="quarter" idx="12"/>
          </p:nvPr>
        </p:nvSpPr>
        <p:spPr/>
        <p:txBody>
          <a:body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3211692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marL="0" indent="0" algn="ctr">
              <a:buClr>
                <a:schemeClr val="accent1"/>
              </a:buClr>
              <a:buFont typeface="Arial" panose="020B0604020202020204" pitchFamily="34" charset="0"/>
              <a:buNone/>
            </a:pPr>
            <a:r>
              <a:rPr lang="en-US" sz="1400" b="1" dirty="0">
                <a:solidFill>
                  <a:schemeClr val="tx1"/>
                </a:solidFill>
              </a:rPr>
              <a:t>External use of any of the content must be approved for release </a:t>
            </a:r>
            <a:br>
              <a:rPr lang="en-US" sz="1400" b="1" dirty="0">
                <a:solidFill>
                  <a:schemeClr val="tx1"/>
                </a:solidFill>
              </a:rPr>
            </a:br>
            <a:r>
              <a:rPr lang="en-US" sz="1400" b="1" dirty="0">
                <a:solidFill>
                  <a:schemeClr val="tx1"/>
                </a:solidFill>
              </a:rPr>
              <a:t>by your local nominated signatory/local medical process to ensure compliance with local regulations. </a:t>
            </a:r>
          </a:p>
          <a:p>
            <a:pPr marL="0" indent="0" algn="ctr">
              <a:buClr>
                <a:schemeClr val="accent1"/>
              </a:buClr>
              <a:buFont typeface="Arial" panose="020B0604020202020204" pitchFamily="34" charset="0"/>
              <a:buNone/>
            </a:pPr>
            <a:r>
              <a:rPr lang="en-US" sz="1000" b="0" dirty="0">
                <a:solidFill>
                  <a:schemeClr val="tx1"/>
                </a:solidFill>
              </a:rPr>
              <a:t>Refer to the General Properties for this asset in GMIP Content (Veeva Vault </a:t>
            </a:r>
            <a:r>
              <a:rPr lang="en-US" sz="1000" b="0" dirty="0" err="1">
                <a:solidFill>
                  <a:schemeClr val="tx1"/>
                </a:solidFill>
              </a:rPr>
              <a:t>MedComms</a:t>
            </a:r>
            <a:r>
              <a:rPr lang="en-US" sz="1000" b="0" dirty="0">
                <a:solidFill>
                  <a:schemeClr val="tx1"/>
                </a:solidFill>
              </a:rPr>
              <a:t>) for additional details. </a:t>
            </a:r>
          </a:p>
          <a:p>
            <a:pPr marL="0" indent="0" algn="ctr">
              <a:buClr>
                <a:schemeClr val="accent1"/>
              </a:buClr>
              <a:buFont typeface="Arial" panose="020B0604020202020204" pitchFamily="34" charset="0"/>
              <a:buNone/>
            </a:pPr>
            <a:r>
              <a:rPr lang="en-US" sz="1000" b="0" dirty="0">
                <a:solidFill>
                  <a:schemeClr val="tx1"/>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4175340025"/>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4120293828"/>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10/19/2023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b="0" baseline="0" dirty="0">
                <a:solidFill>
                  <a:schemeClr val="tx1"/>
                </a:solidFill>
                <a:latin typeface="Arial" pitchFamily="34" charset="0"/>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dirty="0">
                <a:solidFill>
                  <a:schemeClr val="bg1"/>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Special Instructions</a:t>
            </a:r>
            <a:br>
              <a:rPr lang="en-US" sz="1200" b="1" dirty="0">
                <a:solidFill>
                  <a:schemeClr val="bg1"/>
                </a:solidFill>
              </a:rPr>
            </a:br>
            <a:r>
              <a:rPr lang="en-US" sz="1200" b="1" dirty="0">
                <a:solidFill>
                  <a:schemeClr val="bg1"/>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marL="0" indent="0" algn="ctr">
              <a:buClr>
                <a:schemeClr val="accent1"/>
              </a:buClr>
              <a:buFont typeface="Arial" panose="020B0604020202020204" pitchFamily="34" charset="0"/>
              <a:buNone/>
            </a:pPr>
            <a:r>
              <a:rPr lang="en-US" sz="1200" b="1" dirty="0">
                <a:solidFill>
                  <a:schemeClr val="bg1"/>
                </a:solidFill>
              </a:rPr>
              <a:t>Content is globally approved for use by AstraZeneca Medical Personnel only. The local market is responsible for interpreting, </a:t>
            </a:r>
            <a:br>
              <a:rPr lang="en-US" sz="1200" b="1" dirty="0">
                <a:solidFill>
                  <a:schemeClr val="bg1"/>
                </a:solidFill>
              </a:rPr>
            </a:br>
            <a:r>
              <a:rPr lang="en-US" sz="1200" b="1" dirty="0">
                <a:solidFill>
                  <a:schemeClr val="bg1"/>
                </a:solidFill>
              </a:rPr>
              <a:t>reviewing, and approving the content according to their local label, rules, and regulations. </a:t>
            </a:r>
          </a:p>
        </p:txBody>
      </p:sp>
    </p:spTree>
    <p:extLst>
      <p:ext uri="{BB962C8B-B14F-4D97-AF65-F5344CB8AC3E}">
        <p14:creationId xmlns:p14="http://schemas.microsoft.com/office/powerpoint/2010/main" val="2148090032"/>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2210484924"/>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47918590"/>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34"/>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4272488679"/>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1"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2120575685"/>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34"/>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976998605"/>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192049414"/>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2"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2"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312776398"/>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1288992070"/>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971623455"/>
      </p:ext>
    </p:extLst>
  </p:cSld>
  <p:clrMapOvr>
    <a:masterClrMapping/>
  </p:clrMapOvr>
  <p:transition>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68036956"/>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t>10/19/2023</a:t>
            </a:fld>
            <a:endParaRPr lang="en-US"/>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dirty="0">
                <a:solidFill>
                  <a:schemeClr val="bg1"/>
                </a:solidFill>
              </a:rPr>
              <a:t>Use These </a:t>
            </a:r>
            <a:br>
              <a:rPr lang="en-US" sz="4000" b="1" dirty="0">
                <a:solidFill>
                  <a:schemeClr val="bg1"/>
                </a:solidFill>
              </a:rPr>
            </a:br>
            <a:r>
              <a:rPr lang="en-US" sz="4000" b="1" dirty="0">
                <a:solidFill>
                  <a:schemeClr val="bg1"/>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dirty="0">
                <a:solidFill>
                  <a:schemeClr val="bg1"/>
                </a:solidFill>
              </a:rPr>
              <a:t>DO NOT</a:t>
            </a:r>
          </a:p>
          <a:p>
            <a:pPr marL="0" indent="0" algn="ctr">
              <a:buClr>
                <a:schemeClr val="accent1"/>
              </a:buClr>
              <a:buFont typeface="Arial" panose="020B0604020202020204" pitchFamily="34" charset="0"/>
              <a:buNone/>
            </a:pPr>
            <a:r>
              <a:rPr lang="en-US" sz="4000" b="1" dirty="0">
                <a:solidFill>
                  <a:schemeClr val="bg1"/>
                </a:solidFill>
              </a:rPr>
              <a:t>Use These </a:t>
            </a:r>
            <a:br>
              <a:rPr lang="en-US" sz="4000" b="1" dirty="0">
                <a:solidFill>
                  <a:schemeClr val="bg1"/>
                </a:solidFill>
              </a:rPr>
            </a:br>
            <a:r>
              <a:rPr lang="en-US" sz="4000" b="1" dirty="0">
                <a:solidFill>
                  <a:schemeClr val="bg1"/>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30012496"/>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591485461"/>
      </p:ext>
    </p:extLst>
  </p:cSld>
  <p:clrMapOvr>
    <a:masterClrMapping/>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4162477611"/>
      </p:ext>
    </p:extLst>
  </p:cSld>
  <p:clrMapOvr>
    <a:masterClrMapping/>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39158426"/>
      </p:ext>
    </p:extLst>
  </p:cSld>
  <p:clrMapOvr>
    <a:masterClrMapping/>
  </p:clrMapOvr>
  <p:transition>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3"/>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916614597"/>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4067368731"/>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14"/>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29"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78"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66"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27"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27"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06"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79"/>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269915534"/>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3036889844"/>
      </p:ext>
    </p:extLst>
  </p:cSld>
  <p:clrMapOvr>
    <a:masterClrMapping/>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4"/>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863474342"/>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351635177"/>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14"/>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58"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58"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58"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66"/>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2"/>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0"/>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1077153564"/>
      </p:ext>
    </p:extLst>
  </p:cSld>
  <p:clrMapOvr>
    <a:masterClrMapping/>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846233531"/>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363395045"/>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631360411"/>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34"/>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638805944"/>
      </p:ext>
    </p:extLst>
  </p:cSld>
  <p:clrMapOvr>
    <a:masterClrMapping/>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1"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738584799"/>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203484749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34"/>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3280606736"/>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3406348469"/>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2"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2"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020773937"/>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194887796"/>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3151698167"/>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25151732"/>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801770574"/>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814849570"/>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20076365"/>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3"/>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2023523232"/>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530623906"/>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14"/>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29"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78"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66"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27"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27"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06"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79"/>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35188696"/>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480609179"/>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367724460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4"/>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202426985"/>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25622473"/>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14"/>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58"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58"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58"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66"/>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2"/>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0"/>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1877309973"/>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538816296"/>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52"/>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6466476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95163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27"/>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648983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5004766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85"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85"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7255393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9930751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236419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6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112359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pPr algn="ctr"/>
              <a:t>‹#›</a:t>
            </a:fld>
            <a:endParaRPr lang="en-US"/>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962763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023657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369225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8"/>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48"/>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1073773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E540C7B-6F01-48AA-BA9F-5C68BAB108FA}"/>
              </a:ext>
            </a:extLst>
          </p:cNvPr>
          <p:cNvSpPr>
            <a:spLocks noGrp="1"/>
          </p:cNvSpPr>
          <p:nvPr>
            <p:ph type="ctrTitle"/>
          </p:nvPr>
        </p:nvSpPr>
        <p:spPr>
          <a:xfrm>
            <a:off x="1524000" y="1122363"/>
            <a:ext cx="9144000" cy="2387600"/>
          </a:xfrm>
        </p:spPr>
        <p:txBody>
          <a:bodyPr anchor="b"/>
          <a:lstStyle>
            <a:lvl1pPr algn="ctr">
              <a:defRPr sz="6000"/>
            </a:lvl1pPr>
          </a:lstStyle>
          <a:p>
            <a:r>
              <a:rPr lang="el-GR"/>
              <a:t>Κάντε κλικ για να επεξεργαστείτε τον τίτλο υποδείγματος</a:t>
            </a:r>
          </a:p>
        </p:txBody>
      </p:sp>
      <p:sp>
        <p:nvSpPr>
          <p:cNvPr id="3" name="Υπότιτλος 2">
            <a:extLst>
              <a:ext uri="{FF2B5EF4-FFF2-40B4-BE49-F238E27FC236}">
                <a16:creationId xmlns:a16="http://schemas.microsoft.com/office/drawing/2014/main" xmlns="" id="{B8191F24-CB7B-491C-B696-5AE569DADC1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p>
        </p:txBody>
      </p:sp>
      <p:sp>
        <p:nvSpPr>
          <p:cNvPr id="4" name="Θέση ημερομηνίας 3">
            <a:extLst>
              <a:ext uri="{FF2B5EF4-FFF2-40B4-BE49-F238E27FC236}">
                <a16:creationId xmlns:a16="http://schemas.microsoft.com/office/drawing/2014/main" xmlns="" id="{B047D8BD-1DAF-4268-83FF-43ACD700B57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52FA91D0-075D-41A5-AA3B-628331C31C3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C699545F-809E-4BE0-BC71-B9C7D6FE502B}"/>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427705874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7686AF3A-EF4E-4E23-8D2E-03EC819095C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50CB595F-D1FE-4A4E-9528-243F3A7529E9}"/>
              </a:ext>
            </a:extLst>
          </p:cNvPr>
          <p:cNvSpPr>
            <a:spLocks noGrp="1"/>
          </p:cNvSpPr>
          <p:nvPr>
            <p:ph idx="1"/>
          </p:nvPr>
        </p:nvSpPr>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8F038980-B9BA-4393-AB48-ADABCCC17E73}"/>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C96057B7-AEBC-41AA-8EC3-622C765830C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78D3AA20-B8C3-4842-9D94-7BBD0808AE66}"/>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72245597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3037854-3A72-4195-A1DC-DB1EE11B0D16}"/>
              </a:ext>
            </a:extLst>
          </p:cNvPr>
          <p:cNvSpPr>
            <a:spLocks noGrp="1"/>
          </p:cNvSpPr>
          <p:nvPr>
            <p:ph type="title"/>
          </p:nvPr>
        </p:nvSpPr>
        <p:spPr>
          <a:xfrm>
            <a:off x="831849" y="1709748"/>
            <a:ext cx="10515600" cy="2852737"/>
          </a:xfrm>
        </p:spPr>
        <p:txBody>
          <a:bodyPr anchor="b"/>
          <a:lstStyle>
            <a:lvl1pPr>
              <a:defRPr sz="6000"/>
            </a:lvl1p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02217478-361D-4F32-B9C4-5EA92D7A4696}"/>
              </a:ext>
            </a:extLst>
          </p:cNvPr>
          <p:cNvSpPr>
            <a:spLocks noGrp="1"/>
          </p:cNvSpPr>
          <p:nvPr>
            <p:ph type="body" idx="1"/>
          </p:nvPr>
        </p:nvSpPr>
        <p:spPr>
          <a:xfrm>
            <a:off x="831849" y="4589487"/>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l-GR"/>
              <a:t>Επεξεργασία στυλ υποδείγματος κειμένου</a:t>
            </a:r>
          </a:p>
        </p:txBody>
      </p:sp>
      <p:sp>
        <p:nvSpPr>
          <p:cNvPr id="4" name="Θέση ημερομηνίας 3">
            <a:extLst>
              <a:ext uri="{FF2B5EF4-FFF2-40B4-BE49-F238E27FC236}">
                <a16:creationId xmlns:a16="http://schemas.microsoft.com/office/drawing/2014/main" xmlns="" id="{82951F0A-2572-4FCA-A987-C13612DCC4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F9F01A00-4F78-48E8-A080-AF46E84D99DC}"/>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ED2C10EC-6624-4933-9530-AEA96AFF2B9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37222240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053120C6-120B-442A-88AF-272AED2D76EE}"/>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6C780562-7E4C-4DD6-808F-4C9AA9FC590D}"/>
              </a:ext>
            </a:extLst>
          </p:cNvPr>
          <p:cNvSpPr>
            <a:spLocks noGrp="1"/>
          </p:cNvSpPr>
          <p:nvPr>
            <p:ph sz="half" idx="1"/>
          </p:nvPr>
        </p:nvSpPr>
        <p:spPr>
          <a:xfrm>
            <a:off x="838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περιεχομένου 3">
            <a:extLst>
              <a:ext uri="{FF2B5EF4-FFF2-40B4-BE49-F238E27FC236}">
                <a16:creationId xmlns:a16="http://schemas.microsoft.com/office/drawing/2014/main" xmlns="" id="{DBD40B82-CDAA-4EA3-98FF-5433FD85283D}"/>
              </a:ext>
            </a:extLst>
          </p:cNvPr>
          <p:cNvSpPr>
            <a:spLocks noGrp="1"/>
          </p:cNvSpPr>
          <p:nvPr>
            <p:ph sz="half" idx="2"/>
          </p:nvPr>
        </p:nvSpPr>
        <p:spPr>
          <a:xfrm>
            <a:off x="6172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ημερομηνίας 4">
            <a:extLst>
              <a:ext uri="{FF2B5EF4-FFF2-40B4-BE49-F238E27FC236}">
                <a16:creationId xmlns:a16="http://schemas.microsoft.com/office/drawing/2014/main" xmlns="" id="{2D2B5F81-9EFB-4916-9A1F-D43738268A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606F61DF-4F03-4A59-8E8F-77AF94F5B85B}"/>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B73A6E07-30C2-42FC-A832-D7B39EACF2D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85146631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CD6A3590-5573-4678-B120-3B395F1ECDE2}"/>
              </a:ext>
            </a:extLst>
          </p:cNvPr>
          <p:cNvSpPr>
            <a:spLocks noGrp="1"/>
          </p:cNvSpPr>
          <p:nvPr>
            <p:ph type="title"/>
          </p:nvPr>
        </p:nvSpPr>
        <p:spPr>
          <a:xfrm>
            <a:off x="839788" y="365129"/>
            <a:ext cx="10515600" cy="1325563"/>
          </a:xfrm>
        </p:spPr>
        <p:txBody>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4175ECA9-C6F7-42F9-AC54-AB273686E29D}"/>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4" name="Θέση περιεχομένου 3">
            <a:extLst>
              <a:ext uri="{FF2B5EF4-FFF2-40B4-BE49-F238E27FC236}">
                <a16:creationId xmlns:a16="http://schemas.microsoft.com/office/drawing/2014/main" xmlns="" id="{E33DE369-B3F1-408B-8D8F-7C8EB8D7BAFE}"/>
              </a:ext>
            </a:extLst>
          </p:cNvPr>
          <p:cNvSpPr>
            <a:spLocks noGrp="1"/>
          </p:cNvSpPr>
          <p:nvPr>
            <p:ph sz="half" idx="2"/>
          </p:nvPr>
        </p:nvSpPr>
        <p:spPr>
          <a:xfrm>
            <a:off x="839789" y="2505075"/>
            <a:ext cx="5157787"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κειμένου 4">
            <a:extLst>
              <a:ext uri="{FF2B5EF4-FFF2-40B4-BE49-F238E27FC236}">
                <a16:creationId xmlns:a16="http://schemas.microsoft.com/office/drawing/2014/main" xmlns="" id="{51C022A1-1C31-4A0C-BE8E-096E0079A329}"/>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6" name="Θέση περιεχομένου 5">
            <a:extLst>
              <a:ext uri="{FF2B5EF4-FFF2-40B4-BE49-F238E27FC236}">
                <a16:creationId xmlns:a16="http://schemas.microsoft.com/office/drawing/2014/main" xmlns="" id="{9CCD45D5-A265-471F-A28C-88B4470CDA41}"/>
              </a:ext>
            </a:extLst>
          </p:cNvPr>
          <p:cNvSpPr>
            <a:spLocks noGrp="1"/>
          </p:cNvSpPr>
          <p:nvPr>
            <p:ph sz="quarter" idx="4"/>
          </p:nvPr>
        </p:nvSpPr>
        <p:spPr>
          <a:xfrm>
            <a:off x="6172203" y="2505075"/>
            <a:ext cx="5183188"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7" name="Θέση ημερομηνίας 6">
            <a:extLst>
              <a:ext uri="{FF2B5EF4-FFF2-40B4-BE49-F238E27FC236}">
                <a16:creationId xmlns:a16="http://schemas.microsoft.com/office/drawing/2014/main" xmlns="" id="{7E712C1F-BD18-4B04-810C-053EC0A80F04}"/>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8" name="Θέση υποσέλιδου 7">
            <a:extLst>
              <a:ext uri="{FF2B5EF4-FFF2-40B4-BE49-F238E27FC236}">
                <a16:creationId xmlns:a16="http://schemas.microsoft.com/office/drawing/2014/main" xmlns="" id="{8B271CDE-BBEB-47A8-A90E-709189AEE2B4}"/>
              </a:ext>
            </a:extLst>
          </p:cNvPr>
          <p:cNvSpPr>
            <a:spLocks noGrp="1"/>
          </p:cNvSpPr>
          <p:nvPr>
            <p:ph type="ftr" sz="quarter" idx="11"/>
          </p:nvPr>
        </p:nvSpPr>
        <p:spPr/>
        <p:txBody>
          <a:bodyPr/>
          <a:lstStyle/>
          <a:p>
            <a:endParaRPr lang="el-GR">
              <a:solidFill>
                <a:prstClr val="black">
                  <a:tint val="75000"/>
                </a:prstClr>
              </a:solidFill>
            </a:endParaRPr>
          </a:p>
        </p:txBody>
      </p:sp>
      <p:sp>
        <p:nvSpPr>
          <p:cNvPr id="9" name="Θέση αριθμού διαφάνειας 8">
            <a:extLst>
              <a:ext uri="{FF2B5EF4-FFF2-40B4-BE49-F238E27FC236}">
                <a16:creationId xmlns:a16="http://schemas.microsoft.com/office/drawing/2014/main" xmlns="" id="{113381A7-9B59-4C5B-9377-88FB80D0791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84149708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BA86D5E5-7CEE-44C1-B17B-96B9E0A0F31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ημερομηνίας 2">
            <a:extLst>
              <a:ext uri="{FF2B5EF4-FFF2-40B4-BE49-F238E27FC236}">
                <a16:creationId xmlns:a16="http://schemas.microsoft.com/office/drawing/2014/main" xmlns="" id="{3B55B2A0-2B7C-474C-A6AF-A2766D0DB8B8}"/>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4" name="Θέση υποσέλιδου 3">
            <a:extLst>
              <a:ext uri="{FF2B5EF4-FFF2-40B4-BE49-F238E27FC236}">
                <a16:creationId xmlns:a16="http://schemas.microsoft.com/office/drawing/2014/main" xmlns="" id="{537F197C-D7D0-4E6F-A60C-FD29A7AA8EFC}"/>
              </a:ext>
            </a:extLst>
          </p:cNvPr>
          <p:cNvSpPr>
            <a:spLocks noGrp="1"/>
          </p:cNvSpPr>
          <p:nvPr>
            <p:ph type="ftr" sz="quarter" idx="11"/>
          </p:nvPr>
        </p:nvSpPr>
        <p:spPr/>
        <p:txBody>
          <a:bodyPr/>
          <a:lstStyle/>
          <a:p>
            <a:endParaRPr lang="el-GR">
              <a:solidFill>
                <a:prstClr val="black">
                  <a:tint val="75000"/>
                </a:prstClr>
              </a:solidFill>
            </a:endParaRPr>
          </a:p>
        </p:txBody>
      </p:sp>
      <p:sp>
        <p:nvSpPr>
          <p:cNvPr id="5" name="Θέση αριθμού διαφάνειας 4">
            <a:extLst>
              <a:ext uri="{FF2B5EF4-FFF2-40B4-BE49-F238E27FC236}">
                <a16:creationId xmlns:a16="http://schemas.microsoft.com/office/drawing/2014/main" xmlns="" id="{FCCA6C12-1CAD-4E11-AB3E-E26DDDFD8FDD}"/>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84504752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sp>
        <p:nvSpPr>
          <p:cNvPr id="2" name="Θέση ημερομηνίας 1">
            <a:extLst>
              <a:ext uri="{FF2B5EF4-FFF2-40B4-BE49-F238E27FC236}">
                <a16:creationId xmlns:a16="http://schemas.microsoft.com/office/drawing/2014/main" xmlns="" id="{3111C61E-6662-4F60-A6CF-CA217744D1E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3" name="Θέση υποσέλιδου 2">
            <a:extLst>
              <a:ext uri="{FF2B5EF4-FFF2-40B4-BE49-F238E27FC236}">
                <a16:creationId xmlns:a16="http://schemas.microsoft.com/office/drawing/2014/main" xmlns="" id="{9516587E-2EC6-4659-B218-C0CD3C30806E}"/>
              </a:ext>
            </a:extLst>
          </p:cNvPr>
          <p:cNvSpPr>
            <a:spLocks noGrp="1"/>
          </p:cNvSpPr>
          <p:nvPr>
            <p:ph type="ftr" sz="quarter" idx="11"/>
          </p:nvPr>
        </p:nvSpPr>
        <p:spPr/>
        <p:txBody>
          <a:bodyPr/>
          <a:lstStyle/>
          <a:p>
            <a:endParaRPr lang="el-GR">
              <a:solidFill>
                <a:prstClr val="black">
                  <a:tint val="75000"/>
                </a:prstClr>
              </a:solidFill>
            </a:endParaRPr>
          </a:p>
        </p:txBody>
      </p:sp>
      <p:sp>
        <p:nvSpPr>
          <p:cNvPr id="4" name="Θέση αριθμού διαφάνειας 3">
            <a:extLst>
              <a:ext uri="{FF2B5EF4-FFF2-40B4-BE49-F238E27FC236}">
                <a16:creationId xmlns:a16="http://schemas.microsoft.com/office/drawing/2014/main" xmlns="" id="{07E6F800-5989-40C2-88B3-4E50A6CBBA4C}"/>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41512657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646944626"/>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t>19/10/2023</a:t>
            </a:fld>
            <a:endParaRPr lang="el-G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t>‹#›</a:t>
            </a:fld>
            <a:endParaRPr lang="el-GR"/>
          </a:p>
        </p:txBody>
      </p:sp>
    </p:spTree>
    <p:extLst>
      <p:ext uri="{BB962C8B-B14F-4D97-AF65-F5344CB8AC3E}">
        <p14:creationId xmlns:p14="http://schemas.microsoft.com/office/powerpoint/2010/main" val="232548310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0EDFC7C0-B68C-4E19-A176-6662CF23CA13}"/>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DC684945-C5D8-449E-BF74-DE7888438C7A}"/>
              </a:ext>
            </a:extLst>
          </p:cNvPr>
          <p:cNvSpPr>
            <a:spLocks noGrp="1"/>
          </p:cNvSpPr>
          <p:nvPr>
            <p:ph idx="1"/>
          </p:nvPr>
        </p:nvSpPr>
        <p:spPr>
          <a:xfrm>
            <a:off x="5183188" y="98743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κειμένου 3">
            <a:extLst>
              <a:ext uri="{FF2B5EF4-FFF2-40B4-BE49-F238E27FC236}">
                <a16:creationId xmlns:a16="http://schemas.microsoft.com/office/drawing/2014/main" xmlns="" id="{AF531FE6-93C1-414E-A984-34A1B2027A7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a16="http://schemas.microsoft.com/office/drawing/2014/main" xmlns="" id="{AF0EB7A4-A0AB-47FC-9563-400577A2F94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BCB81755-3B2D-4551-AFB9-07A6FEB468DD}"/>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A0715A21-B005-4170-90CF-CBB1B8DE6AA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85084106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D3DE3DA-2105-44AF-A0DA-176733A3F044}"/>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εικόνας 2">
            <a:extLst>
              <a:ext uri="{FF2B5EF4-FFF2-40B4-BE49-F238E27FC236}">
                <a16:creationId xmlns:a16="http://schemas.microsoft.com/office/drawing/2014/main" xmlns="" id="{58C33B3E-CC96-4859-9E0F-D26B34A63675}"/>
              </a:ext>
            </a:extLst>
          </p:cNvPr>
          <p:cNvSpPr>
            <a:spLocks noGrp="1"/>
          </p:cNvSpPr>
          <p:nvPr>
            <p:ph type="pic" idx="1"/>
          </p:nvPr>
        </p:nvSpPr>
        <p:spPr>
          <a:xfrm>
            <a:off x="5183188" y="98743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a:extLst>
              <a:ext uri="{FF2B5EF4-FFF2-40B4-BE49-F238E27FC236}">
                <a16:creationId xmlns:a16="http://schemas.microsoft.com/office/drawing/2014/main" xmlns="" id="{6911CF07-C6D7-4630-9850-2636F09034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a16="http://schemas.microsoft.com/office/drawing/2014/main" xmlns="" id="{D0C7A776-DA27-41A7-A545-D97024E9714E}"/>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17BC4D51-6006-4CDA-827A-87ECDBF666B6}"/>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A6A78A45-3CAB-4E80-9DCB-A266928C6740}"/>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97702810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1919C94E-47F7-40BA-A7CF-45D7D43810A3}"/>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xmlns="" id="{F741B000-B5AB-4DFD-A2E5-A0F01753134A}"/>
              </a:ext>
            </a:extLst>
          </p:cNvPr>
          <p:cNvSpPr>
            <a:spLocks noGrp="1"/>
          </p:cNvSpPr>
          <p:nvPr>
            <p:ph type="body" orient="vert" idx="1"/>
          </p:nvPr>
        </p:nvSpPr>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3FB3EC28-7E5B-46BF-A203-CFD8061D0BE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3F5D12A0-952D-41EB-B71E-6E6E9E84B84E}"/>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291385D7-6DA7-40B0-A196-F054A29A3913}"/>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40518698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a:extLst>
              <a:ext uri="{FF2B5EF4-FFF2-40B4-BE49-F238E27FC236}">
                <a16:creationId xmlns:a16="http://schemas.microsoft.com/office/drawing/2014/main" xmlns="" id="{187DFB87-C55E-4FE0-A673-1ECC9D7F01B7}"/>
              </a:ext>
            </a:extLst>
          </p:cNvPr>
          <p:cNvSpPr>
            <a:spLocks noGrp="1"/>
          </p:cNvSpPr>
          <p:nvPr>
            <p:ph type="title" orient="vert"/>
          </p:nvPr>
        </p:nvSpPr>
        <p:spPr>
          <a:xfrm>
            <a:off x="8724902" y="365125"/>
            <a:ext cx="2628900" cy="5811838"/>
          </a:xfrm>
        </p:spPr>
        <p:txBody>
          <a:bodyPr vert="eaVert"/>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xmlns="" id="{523944CC-DD47-4BE4-92EA-49CBC12EE37F}"/>
              </a:ext>
            </a:extLst>
          </p:cNvPr>
          <p:cNvSpPr>
            <a:spLocks noGrp="1"/>
          </p:cNvSpPr>
          <p:nvPr>
            <p:ph type="body" orient="vert" idx="1"/>
          </p:nvPr>
        </p:nvSpPr>
        <p:spPr>
          <a:xfrm>
            <a:off x="838203" y="365125"/>
            <a:ext cx="7734300" cy="5811838"/>
          </a:xfrm>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698F2F69-F94D-4BEC-84D2-D1F3FA524931}"/>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EDEC8EFD-8E19-49F9-A2C1-A28A0B26B1D7}"/>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D65B1568-96BD-4A05-A337-C698B414606A}"/>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1217503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E540C7B-6F01-48AA-BA9F-5C68BAB108FA}"/>
              </a:ext>
            </a:extLst>
          </p:cNvPr>
          <p:cNvSpPr>
            <a:spLocks noGrp="1"/>
          </p:cNvSpPr>
          <p:nvPr>
            <p:ph type="ctrTitle"/>
          </p:nvPr>
        </p:nvSpPr>
        <p:spPr>
          <a:xfrm>
            <a:off x="1524000" y="1122363"/>
            <a:ext cx="9144000" cy="2387600"/>
          </a:xfrm>
        </p:spPr>
        <p:txBody>
          <a:bodyPr anchor="b"/>
          <a:lstStyle>
            <a:lvl1pPr algn="ctr">
              <a:defRPr sz="6000"/>
            </a:lvl1pPr>
          </a:lstStyle>
          <a:p>
            <a:r>
              <a:rPr lang="el-GR"/>
              <a:t>Κάντε κλικ για να επεξεργαστείτε τον τίτλο υποδείγματος</a:t>
            </a:r>
          </a:p>
        </p:txBody>
      </p:sp>
      <p:sp>
        <p:nvSpPr>
          <p:cNvPr id="3" name="Υπότιτλος 2">
            <a:extLst>
              <a:ext uri="{FF2B5EF4-FFF2-40B4-BE49-F238E27FC236}">
                <a16:creationId xmlns:a16="http://schemas.microsoft.com/office/drawing/2014/main" xmlns="" id="{B8191F24-CB7B-491C-B696-5AE569DADC1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p>
        </p:txBody>
      </p:sp>
      <p:sp>
        <p:nvSpPr>
          <p:cNvPr id="4" name="Θέση ημερομηνίας 3">
            <a:extLst>
              <a:ext uri="{FF2B5EF4-FFF2-40B4-BE49-F238E27FC236}">
                <a16:creationId xmlns:a16="http://schemas.microsoft.com/office/drawing/2014/main" xmlns="" id="{B047D8BD-1DAF-4268-83FF-43ACD700B57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52FA91D0-075D-41A5-AA3B-628331C31C3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C699545F-809E-4BE0-BC71-B9C7D6FE502B}"/>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53606791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7686AF3A-EF4E-4E23-8D2E-03EC819095C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50CB595F-D1FE-4A4E-9528-243F3A7529E9}"/>
              </a:ext>
            </a:extLst>
          </p:cNvPr>
          <p:cNvSpPr>
            <a:spLocks noGrp="1"/>
          </p:cNvSpPr>
          <p:nvPr>
            <p:ph idx="1"/>
          </p:nvPr>
        </p:nvSpPr>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8F038980-B9BA-4393-AB48-ADABCCC17E73}"/>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C96057B7-AEBC-41AA-8EC3-622C765830C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78D3AA20-B8C3-4842-9D94-7BBD0808AE66}"/>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9739772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3037854-3A72-4195-A1DC-DB1EE11B0D16}"/>
              </a:ext>
            </a:extLst>
          </p:cNvPr>
          <p:cNvSpPr>
            <a:spLocks noGrp="1"/>
          </p:cNvSpPr>
          <p:nvPr>
            <p:ph type="title"/>
          </p:nvPr>
        </p:nvSpPr>
        <p:spPr>
          <a:xfrm>
            <a:off x="831849" y="1709743"/>
            <a:ext cx="10515600" cy="2852737"/>
          </a:xfrm>
        </p:spPr>
        <p:txBody>
          <a:bodyPr anchor="b"/>
          <a:lstStyle>
            <a:lvl1pPr>
              <a:defRPr sz="6000"/>
            </a:lvl1p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02217478-361D-4F32-B9C4-5EA92D7A4696}"/>
              </a:ext>
            </a:extLst>
          </p:cNvPr>
          <p:cNvSpPr>
            <a:spLocks noGrp="1"/>
          </p:cNvSpPr>
          <p:nvPr>
            <p:ph type="body" idx="1"/>
          </p:nvPr>
        </p:nvSpPr>
        <p:spPr>
          <a:xfrm>
            <a:off x="831849" y="458947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l-GR"/>
              <a:t>Επεξεργασία στυλ υποδείγματος κειμένου</a:t>
            </a:r>
          </a:p>
        </p:txBody>
      </p:sp>
      <p:sp>
        <p:nvSpPr>
          <p:cNvPr id="4" name="Θέση ημερομηνίας 3">
            <a:extLst>
              <a:ext uri="{FF2B5EF4-FFF2-40B4-BE49-F238E27FC236}">
                <a16:creationId xmlns:a16="http://schemas.microsoft.com/office/drawing/2014/main" xmlns="" id="{82951F0A-2572-4FCA-A987-C13612DCC4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F9F01A00-4F78-48E8-A080-AF46E84D99DC}"/>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ED2C10EC-6624-4933-9530-AEA96AFF2B9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14442188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053120C6-120B-442A-88AF-272AED2D76EE}"/>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6C780562-7E4C-4DD6-808F-4C9AA9FC590D}"/>
              </a:ext>
            </a:extLst>
          </p:cNvPr>
          <p:cNvSpPr>
            <a:spLocks noGrp="1"/>
          </p:cNvSpPr>
          <p:nvPr>
            <p:ph sz="half" idx="1"/>
          </p:nvPr>
        </p:nvSpPr>
        <p:spPr>
          <a:xfrm>
            <a:off x="838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περιεχομένου 3">
            <a:extLst>
              <a:ext uri="{FF2B5EF4-FFF2-40B4-BE49-F238E27FC236}">
                <a16:creationId xmlns:a16="http://schemas.microsoft.com/office/drawing/2014/main" xmlns="" id="{DBD40B82-CDAA-4EA3-98FF-5433FD85283D}"/>
              </a:ext>
            </a:extLst>
          </p:cNvPr>
          <p:cNvSpPr>
            <a:spLocks noGrp="1"/>
          </p:cNvSpPr>
          <p:nvPr>
            <p:ph sz="half" idx="2"/>
          </p:nvPr>
        </p:nvSpPr>
        <p:spPr>
          <a:xfrm>
            <a:off x="6172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ημερομηνίας 4">
            <a:extLst>
              <a:ext uri="{FF2B5EF4-FFF2-40B4-BE49-F238E27FC236}">
                <a16:creationId xmlns:a16="http://schemas.microsoft.com/office/drawing/2014/main" xmlns="" id="{2D2B5F81-9EFB-4916-9A1F-D43738268A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606F61DF-4F03-4A59-8E8F-77AF94F5B85B}"/>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B73A6E07-30C2-42FC-A832-D7B39EACF2D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12973888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CD6A3590-5573-4678-B120-3B395F1ECDE2}"/>
              </a:ext>
            </a:extLst>
          </p:cNvPr>
          <p:cNvSpPr>
            <a:spLocks noGrp="1"/>
          </p:cNvSpPr>
          <p:nvPr>
            <p:ph type="title"/>
          </p:nvPr>
        </p:nvSpPr>
        <p:spPr>
          <a:xfrm>
            <a:off x="839788" y="365129"/>
            <a:ext cx="10515600" cy="1325563"/>
          </a:xfrm>
        </p:spPr>
        <p:txBody>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4175ECA9-C6F7-42F9-AC54-AB273686E29D}"/>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4" name="Θέση περιεχομένου 3">
            <a:extLst>
              <a:ext uri="{FF2B5EF4-FFF2-40B4-BE49-F238E27FC236}">
                <a16:creationId xmlns:a16="http://schemas.microsoft.com/office/drawing/2014/main" xmlns="" id="{E33DE369-B3F1-408B-8D8F-7C8EB8D7BAFE}"/>
              </a:ext>
            </a:extLst>
          </p:cNvPr>
          <p:cNvSpPr>
            <a:spLocks noGrp="1"/>
          </p:cNvSpPr>
          <p:nvPr>
            <p:ph sz="half" idx="2"/>
          </p:nvPr>
        </p:nvSpPr>
        <p:spPr>
          <a:xfrm>
            <a:off x="839789" y="2505075"/>
            <a:ext cx="5157787"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κειμένου 4">
            <a:extLst>
              <a:ext uri="{FF2B5EF4-FFF2-40B4-BE49-F238E27FC236}">
                <a16:creationId xmlns:a16="http://schemas.microsoft.com/office/drawing/2014/main" xmlns="" id="{51C022A1-1C31-4A0C-BE8E-096E0079A329}"/>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6" name="Θέση περιεχομένου 5">
            <a:extLst>
              <a:ext uri="{FF2B5EF4-FFF2-40B4-BE49-F238E27FC236}">
                <a16:creationId xmlns:a16="http://schemas.microsoft.com/office/drawing/2014/main" xmlns="" id="{9CCD45D5-A265-471F-A28C-88B4470CDA41}"/>
              </a:ext>
            </a:extLst>
          </p:cNvPr>
          <p:cNvSpPr>
            <a:spLocks noGrp="1"/>
          </p:cNvSpPr>
          <p:nvPr>
            <p:ph sz="quarter" idx="4"/>
          </p:nvPr>
        </p:nvSpPr>
        <p:spPr>
          <a:xfrm>
            <a:off x="6172203" y="2505075"/>
            <a:ext cx="5183188"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7" name="Θέση ημερομηνίας 6">
            <a:extLst>
              <a:ext uri="{FF2B5EF4-FFF2-40B4-BE49-F238E27FC236}">
                <a16:creationId xmlns:a16="http://schemas.microsoft.com/office/drawing/2014/main" xmlns="" id="{7E712C1F-BD18-4B04-810C-053EC0A80F04}"/>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8" name="Θέση υποσέλιδου 7">
            <a:extLst>
              <a:ext uri="{FF2B5EF4-FFF2-40B4-BE49-F238E27FC236}">
                <a16:creationId xmlns:a16="http://schemas.microsoft.com/office/drawing/2014/main" xmlns="" id="{8B271CDE-BBEB-47A8-A90E-709189AEE2B4}"/>
              </a:ext>
            </a:extLst>
          </p:cNvPr>
          <p:cNvSpPr>
            <a:spLocks noGrp="1"/>
          </p:cNvSpPr>
          <p:nvPr>
            <p:ph type="ftr" sz="quarter" idx="11"/>
          </p:nvPr>
        </p:nvSpPr>
        <p:spPr/>
        <p:txBody>
          <a:bodyPr/>
          <a:lstStyle/>
          <a:p>
            <a:endParaRPr lang="el-GR">
              <a:solidFill>
                <a:prstClr val="black">
                  <a:tint val="75000"/>
                </a:prstClr>
              </a:solidFill>
            </a:endParaRPr>
          </a:p>
        </p:txBody>
      </p:sp>
      <p:sp>
        <p:nvSpPr>
          <p:cNvPr id="9" name="Θέση αριθμού διαφάνειας 8">
            <a:extLst>
              <a:ext uri="{FF2B5EF4-FFF2-40B4-BE49-F238E27FC236}">
                <a16:creationId xmlns:a16="http://schemas.microsoft.com/office/drawing/2014/main" xmlns="" id="{113381A7-9B59-4C5B-9377-88FB80D0791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5062708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BA86D5E5-7CEE-44C1-B17B-96B9E0A0F31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ημερομηνίας 2">
            <a:extLst>
              <a:ext uri="{FF2B5EF4-FFF2-40B4-BE49-F238E27FC236}">
                <a16:creationId xmlns:a16="http://schemas.microsoft.com/office/drawing/2014/main" xmlns="" id="{3B55B2A0-2B7C-474C-A6AF-A2766D0DB8B8}"/>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4" name="Θέση υποσέλιδου 3">
            <a:extLst>
              <a:ext uri="{FF2B5EF4-FFF2-40B4-BE49-F238E27FC236}">
                <a16:creationId xmlns:a16="http://schemas.microsoft.com/office/drawing/2014/main" xmlns="" id="{537F197C-D7D0-4E6F-A60C-FD29A7AA8EFC}"/>
              </a:ext>
            </a:extLst>
          </p:cNvPr>
          <p:cNvSpPr>
            <a:spLocks noGrp="1"/>
          </p:cNvSpPr>
          <p:nvPr>
            <p:ph type="ftr" sz="quarter" idx="11"/>
          </p:nvPr>
        </p:nvSpPr>
        <p:spPr/>
        <p:txBody>
          <a:bodyPr/>
          <a:lstStyle/>
          <a:p>
            <a:endParaRPr lang="el-GR">
              <a:solidFill>
                <a:prstClr val="black">
                  <a:tint val="75000"/>
                </a:prstClr>
              </a:solidFill>
            </a:endParaRPr>
          </a:p>
        </p:txBody>
      </p:sp>
      <p:sp>
        <p:nvSpPr>
          <p:cNvPr id="5" name="Θέση αριθμού διαφάνειας 4">
            <a:extLst>
              <a:ext uri="{FF2B5EF4-FFF2-40B4-BE49-F238E27FC236}">
                <a16:creationId xmlns:a16="http://schemas.microsoft.com/office/drawing/2014/main" xmlns="" id="{FCCA6C12-1CAD-4E11-AB3E-E26DDDFD8FDD}"/>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7849466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E128958-009D-4DBF-B832-ED56DBE2D232}"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1283977474"/>
      </p:ext>
    </p:extLst>
  </p:cSld>
  <p:clrMapOvr>
    <a:masterClrMapping/>
  </p:clrMapOvr>
  <p:transition>
    <p:fade/>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sp>
        <p:nvSpPr>
          <p:cNvPr id="2" name="Θέση ημερομηνίας 1">
            <a:extLst>
              <a:ext uri="{FF2B5EF4-FFF2-40B4-BE49-F238E27FC236}">
                <a16:creationId xmlns:a16="http://schemas.microsoft.com/office/drawing/2014/main" xmlns="" id="{3111C61E-6662-4F60-A6CF-CA217744D1E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3" name="Θέση υποσέλιδου 2">
            <a:extLst>
              <a:ext uri="{FF2B5EF4-FFF2-40B4-BE49-F238E27FC236}">
                <a16:creationId xmlns:a16="http://schemas.microsoft.com/office/drawing/2014/main" xmlns="" id="{9516587E-2EC6-4659-B218-C0CD3C30806E}"/>
              </a:ext>
            </a:extLst>
          </p:cNvPr>
          <p:cNvSpPr>
            <a:spLocks noGrp="1"/>
          </p:cNvSpPr>
          <p:nvPr>
            <p:ph type="ftr" sz="quarter" idx="11"/>
          </p:nvPr>
        </p:nvSpPr>
        <p:spPr/>
        <p:txBody>
          <a:bodyPr/>
          <a:lstStyle/>
          <a:p>
            <a:endParaRPr lang="el-GR">
              <a:solidFill>
                <a:prstClr val="black">
                  <a:tint val="75000"/>
                </a:prstClr>
              </a:solidFill>
            </a:endParaRPr>
          </a:p>
        </p:txBody>
      </p:sp>
      <p:sp>
        <p:nvSpPr>
          <p:cNvPr id="4" name="Θέση αριθμού διαφάνειας 3">
            <a:extLst>
              <a:ext uri="{FF2B5EF4-FFF2-40B4-BE49-F238E27FC236}">
                <a16:creationId xmlns:a16="http://schemas.microsoft.com/office/drawing/2014/main" xmlns="" id="{07E6F800-5989-40C2-88B3-4E50A6CBBA4C}"/>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33430879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0EDFC7C0-B68C-4E19-A176-6662CF23CA13}"/>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xmlns="" id="{DC684945-C5D8-449E-BF74-DE7888438C7A}"/>
              </a:ext>
            </a:extLst>
          </p:cNvPr>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κειμένου 3">
            <a:extLst>
              <a:ext uri="{FF2B5EF4-FFF2-40B4-BE49-F238E27FC236}">
                <a16:creationId xmlns:a16="http://schemas.microsoft.com/office/drawing/2014/main" xmlns="" id="{AF531FE6-93C1-414E-A984-34A1B2027A7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a16="http://schemas.microsoft.com/office/drawing/2014/main" xmlns="" id="{AF0EB7A4-A0AB-47FC-9563-400577A2F94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BCB81755-3B2D-4551-AFB9-07A6FEB468DD}"/>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A0715A21-B005-4170-90CF-CBB1B8DE6AA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3076502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8D3DE3DA-2105-44AF-A0DA-176733A3F044}"/>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εικόνας 2">
            <a:extLst>
              <a:ext uri="{FF2B5EF4-FFF2-40B4-BE49-F238E27FC236}">
                <a16:creationId xmlns:a16="http://schemas.microsoft.com/office/drawing/2014/main" xmlns="" id="{58C33B3E-CC96-4859-9E0F-D26B34A63675}"/>
              </a:ext>
            </a:extLst>
          </p:cNvPr>
          <p:cNvSpPr>
            <a:spLocks noGrp="1"/>
          </p:cNvSpPr>
          <p:nvPr>
            <p:ph type="pic" idx="1"/>
          </p:nvPr>
        </p:nvSpPr>
        <p:spPr>
          <a:xfrm>
            <a:off x="5183188" y="98742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a:extLst>
              <a:ext uri="{FF2B5EF4-FFF2-40B4-BE49-F238E27FC236}">
                <a16:creationId xmlns:a16="http://schemas.microsoft.com/office/drawing/2014/main" xmlns="" id="{6911CF07-C6D7-4630-9850-2636F09034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a16="http://schemas.microsoft.com/office/drawing/2014/main" xmlns="" id="{D0C7A776-DA27-41A7-A545-D97024E9714E}"/>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a16="http://schemas.microsoft.com/office/drawing/2014/main" xmlns="" id="{17BC4D51-6006-4CDA-827A-87ECDBF666B6}"/>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a16="http://schemas.microsoft.com/office/drawing/2014/main" xmlns="" id="{A6A78A45-3CAB-4E80-9DCB-A266928C6740}"/>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09204075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xmlns="" id="{1919C94E-47F7-40BA-A7CF-45D7D43810A3}"/>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xmlns="" id="{F741B000-B5AB-4DFD-A2E5-A0F01753134A}"/>
              </a:ext>
            </a:extLst>
          </p:cNvPr>
          <p:cNvSpPr>
            <a:spLocks noGrp="1"/>
          </p:cNvSpPr>
          <p:nvPr>
            <p:ph type="body" orient="vert" idx="1"/>
          </p:nvPr>
        </p:nvSpPr>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3FB3EC28-7E5B-46BF-A203-CFD8061D0BE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3F5D12A0-952D-41EB-B71E-6E6E9E84B84E}"/>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291385D7-6DA7-40B0-A196-F054A29A3913}"/>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68378812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a:extLst>
              <a:ext uri="{FF2B5EF4-FFF2-40B4-BE49-F238E27FC236}">
                <a16:creationId xmlns:a16="http://schemas.microsoft.com/office/drawing/2014/main" xmlns="" id="{187DFB87-C55E-4FE0-A673-1ECC9D7F01B7}"/>
              </a:ext>
            </a:extLst>
          </p:cNvPr>
          <p:cNvSpPr>
            <a:spLocks noGrp="1"/>
          </p:cNvSpPr>
          <p:nvPr>
            <p:ph type="title" orient="vert"/>
          </p:nvPr>
        </p:nvSpPr>
        <p:spPr>
          <a:xfrm>
            <a:off x="8724902" y="365125"/>
            <a:ext cx="2628900" cy="5811838"/>
          </a:xfrm>
        </p:spPr>
        <p:txBody>
          <a:bodyPr vert="eaVert"/>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xmlns="" id="{523944CC-DD47-4BE4-92EA-49CBC12EE37F}"/>
              </a:ext>
            </a:extLst>
          </p:cNvPr>
          <p:cNvSpPr>
            <a:spLocks noGrp="1"/>
          </p:cNvSpPr>
          <p:nvPr>
            <p:ph type="body" orient="vert" idx="1"/>
          </p:nvPr>
        </p:nvSpPr>
        <p:spPr>
          <a:xfrm>
            <a:off x="838203" y="365125"/>
            <a:ext cx="7734300" cy="5811838"/>
          </a:xfrm>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698F2F69-F94D-4BEC-84D2-D1F3FA524931}"/>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EDEC8EFD-8E19-49F9-A2C1-A28A0B26B1D7}"/>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D65B1568-96BD-4A05-A337-C698B414606A}"/>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660154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3202382424"/>
      </p:ext>
    </p:extLst>
  </p:cSld>
  <p:clrMapOvr>
    <a:masterClrMapping/>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67676777"/>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754648092"/>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874099906"/>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1867382807"/>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FC273BA-89AD-4B2C-8B24-DE3113396BD3}"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776392107"/>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1415406180"/>
      </p:ext>
    </p:extLst>
  </p:cSld>
  <p:clrMapOvr>
    <a:masterClrMapping/>
  </p:clrMapOvr>
  <p:transition>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257651974"/>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3048151440"/>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3156628933"/>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3845491"/>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87138183"/>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349614885"/>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3556751"/>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696564106"/>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414726801"/>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2393556684"/>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1611164721"/>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272418414"/>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911101483"/>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202852955"/>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9" name="Rectangle 18">
            <a:extLst>
              <a:ext uri="{FF2B5EF4-FFF2-40B4-BE49-F238E27FC236}">
                <a16:creationId xmlns="" xmlns:a16="http://schemas.microsoft.com/office/drawing/2014/main" id="{51A3A9E4-E775-4D11-BE97-B8F8D958F7C0}"/>
              </a:ext>
            </a:extLst>
          </p:cNvPr>
          <p:cNvSpPr/>
          <p:nvPr userDrawn="1"/>
        </p:nvSpPr>
        <p:spPr>
          <a:xfrm>
            <a:off x="145125" y="1028700"/>
            <a:ext cx="12046875" cy="2468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 xmlns:a16="http://schemas.microsoft.com/office/drawing/2014/main" id="{656B92B0-BBA8-4DE5-96E7-33C39886776B}"/>
              </a:ext>
            </a:extLst>
          </p:cNvPr>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4" name="Date Placeholder 3"/>
          <p:cNvSpPr>
            <a:spLocks noGrp="1"/>
          </p:cNvSpPr>
          <p:nvPr>
            <p:ph type="dt" sz="half" idx="10"/>
          </p:nvPr>
        </p:nvSpPr>
        <p:spPr/>
        <p:txBody>
          <a:bodyPr/>
          <a:lstStyle/>
          <a:p>
            <a:fld id="{CE26821B-B01C-4FBE-AF05-AB3563EAF1A5}"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2021</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42055"/>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7" name="Picture 16">
            <a:hlinkClick r:id="" action="ppaction://noaction"/>
            <a:extLst>
              <a:ext uri="{FF2B5EF4-FFF2-40B4-BE49-F238E27FC236}">
                <a16:creationId xmlns="" xmlns:a16="http://schemas.microsoft.com/office/drawing/2014/main" id="{3AEB23FE-B10E-4254-8671-7831D589744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8" name="Rectangle 17">
            <a:extLst>
              <a:ext uri="{FF2B5EF4-FFF2-40B4-BE49-F238E27FC236}">
                <a16:creationId xmlns="" xmlns:a16="http://schemas.microsoft.com/office/drawing/2014/main" id="{65FD11EC-1541-4B25-81BF-16EE90C3A467}"/>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93938029"/>
      </p:ext>
    </p:extLst>
  </p:cSld>
  <p:clrMapOvr>
    <a:masterClrMapping/>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729365348"/>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32908892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21788100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5777714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4813896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390040379"/>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706583998"/>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60826292"/>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4136376294"/>
      </p:ext>
    </p:extLst>
  </p:cSld>
  <p:clrMapOvr>
    <a:masterClrMapping/>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525548943"/>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8" name="TextBox 7"/>
          <p:cNvSpPr txBox="1"/>
          <p:nvPr userDrawn="1"/>
        </p:nvSpPr>
        <p:spPr>
          <a:xfrm>
            <a:off x="10122716" y="6453514"/>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2021</a:t>
            </a: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93DCB33-94CF-4740-8CCE-D567E9934160}"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6472702"/>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2111932271"/>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179833053"/>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2967852151"/>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1167273229"/>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44416834"/>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876488129"/>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823261806"/>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8047060"/>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2570947818"/>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890597246"/>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1428257678"/>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4087731750"/>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4202925114"/>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156036585"/>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3125643422"/>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8CCBFCFE-D3E5-4D84-9C62-26803E9B11B4}" type="datetime1">
              <a:rPr lang="en-US" smtClean="0"/>
              <a:t>10/19/2023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7432E5-F8E0-41AE-9A6B-AD730338B005}" type="slidenum">
              <a:rPr lang="en-US" smtClean="0"/>
              <a:pPr/>
              <a:t>‹#›</a:t>
            </a:fld>
            <a:endParaRPr lang="en-US" dirty="0"/>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1489227990"/>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891206577"/>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243786965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47684016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100448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168621662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462512805"/>
      </p:ext>
    </p:extLst>
  </p:cSld>
  <p:clrMapOvr>
    <a:masterClrMapping/>
  </p:clrMapOvr>
  <p:transition>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830345005"/>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805873131"/>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2885437583"/>
      </p:ext>
    </p:extLst>
  </p:cSld>
  <p:clrMapOvr>
    <a:masterClrMapping/>
  </p:clrMapOvr>
  <p:transition>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3268173179"/>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2497E17-A0B7-4242-B32B-6908C8F94C81}" type="datetime1">
              <a:rPr lang="en-US" smtClean="0"/>
              <a:t>10/19/2023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C7432E5-F8E0-41AE-9A6B-AD730338B005}" type="slidenum">
              <a:rPr lang="en-US" smtClean="0"/>
              <a:pPr/>
              <a:t>‹#›</a:t>
            </a:fld>
            <a:endParaRPr lang="en-US" dirty="0"/>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090874370"/>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2220066723"/>
      </p:ext>
    </p:extLst>
  </p:cSld>
  <p:clrMapOvr>
    <a:masterClrMapping/>
  </p:clrMapOvr>
  <p:transition>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736041726"/>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3258446729"/>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1830536728"/>
      </p:ext>
    </p:extLst>
  </p:cSld>
  <p:clrMapOvr>
    <a:masterClrMapping/>
  </p:clrMapOvr>
  <p:transition>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39339759"/>
      </p:ext>
    </p:extLst>
  </p:cSld>
  <p:clrMapOvr>
    <a:masterClrMapping/>
  </p:clrMapOvr>
  <p:transition>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367347728"/>
      </p:ext>
    </p:extLst>
  </p:cSld>
  <p:clrMapOvr>
    <a:masterClrMapping/>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480433501"/>
      </p:ext>
    </p:extLst>
  </p:cSld>
  <p:clrMapOvr>
    <a:masterClrMapping/>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0717646"/>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956513375"/>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403056562"/>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269704337"/>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4109707024"/>
      </p:ext>
    </p:extLst>
  </p:cSld>
  <p:clrMapOvr>
    <a:masterClrMapping/>
  </p:clrMapOvr>
  <p:transition>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2727212023"/>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558576088"/>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3443599547"/>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6B500B6-B931-4B94-AA26-1EB7EF8E58F4}"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4119672836"/>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781740734"/>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331020393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289743560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17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47069065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1118618857"/>
      </p:ext>
    </p:extLst>
  </p:cSld>
  <p:clrMapOvr>
    <a:masterClrMapping/>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216829918"/>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547064502"/>
      </p:ext>
    </p:extLst>
  </p:cSld>
  <p:clrMapOvr>
    <a:masterClrMapping/>
  </p:clrMapOvr>
  <p:transition>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2664711776"/>
      </p:ext>
    </p:extLst>
  </p:cSld>
  <p:clrMapOvr>
    <a:masterClrMapping/>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4043690544"/>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E12D92B-FD7C-40FB-871D-B89EDC4BE036}"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1854344293"/>
      </p:ext>
    </p:extLst>
  </p:cSld>
  <p:clrMapOvr>
    <a:masterClrMapping/>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214690737"/>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276099209"/>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2754232459"/>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133370554"/>
      </p:ext>
    </p:extLst>
  </p:cSld>
  <p:clrMapOvr>
    <a:masterClrMapping/>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3603716"/>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145527292"/>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694322847"/>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4661236"/>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681609501"/>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3426353949"/>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764525537"/>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2804383941"/>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2668394224"/>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242524879"/>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689650475"/>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D7F081D7-D952-4B51-A13F-E2181E8C0D7D}"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48344861"/>
      </p:ext>
    </p:extLst>
  </p:cSld>
  <p:clrMapOvr>
    <a:masterClrMapping/>
  </p:clrMapOvr>
  <p:transition>
    <p:fad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754534862"/>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284843870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306633346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169880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421682242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678E571-E56E-490E-89B7-F29CEE9CFFC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1371629D-23BB-45D8-A1B7-DBA07FF271C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F537E449-7B17-4D6A-B059-5CEA66F19F20}"/>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607FCF06-0920-4C89-8E90-7F7A6B27747E}"/>
              </a:ext>
            </a:extLst>
          </p:cNvPr>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1E65593D-C782-4C12-9C2C-3DE4FDC15A41}"/>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5917655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A5CFDC9-3806-4DD1-AA03-7B51FA33544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E61B20F0-8E38-4069-A0B6-D12CE67C2E3D}"/>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18F89EA-10ED-4994-993F-AA9CD6FA70D0}"/>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40457C4A-E5AD-470A-9CD6-45ED761E2E1A}"/>
              </a:ext>
            </a:extLst>
          </p:cNvPr>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5ED06EC1-95F6-49CE-A776-F8409AC94DD6}"/>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2668727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E15A8F0-E5F1-4423-BF76-3630BAA4BA1C}"/>
              </a:ext>
            </a:extLst>
          </p:cNvPr>
          <p:cNvSpPr>
            <a:spLocks noGrp="1"/>
          </p:cNvSpPr>
          <p:nvPr>
            <p:ph type="title"/>
          </p:nvPr>
        </p:nvSpPr>
        <p:spPr>
          <a:xfrm>
            <a:off x="831849"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7DDAB073-FE26-4211-905E-6DB1027196BB}"/>
              </a:ext>
            </a:extLst>
          </p:cNvPr>
          <p:cNvSpPr>
            <a:spLocks noGrp="1"/>
          </p:cNvSpPr>
          <p:nvPr>
            <p:ph type="body" idx="1"/>
          </p:nvPr>
        </p:nvSpPr>
        <p:spPr>
          <a:xfrm>
            <a:off x="831849" y="458947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xmlns="" id="{47FC3FB9-9BEA-41F6-99AC-C85BFAA3BC90}"/>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7CBB1549-C244-4CA8-91CF-B2CE942F6D4A}"/>
              </a:ext>
            </a:extLst>
          </p:cNvPr>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70FB19AD-7B05-4C2D-90E8-4A9567F37BD8}"/>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55320656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B9F2110-8D4C-44E1-AEE8-FF78BB41523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1573BE25-A768-4DEF-B78F-49B909C0A204}"/>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D18628CF-1B8E-4C59-80A2-AE4571564946}"/>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9E19F692-8225-4A46-95B3-5C4AEC60206E}"/>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6" name="Footer Placeholder 5">
            <a:extLst>
              <a:ext uri="{FF2B5EF4-FFF2-40B4-BE49-F238E27FC236}">
                <a16:creationId xmlns:a16="http://schemas.microsoft.com/office/drawing/2014/main" xmlns="" id="{2EA1049B-B6D1-4E63-9A53-6431E6617D16}"/>
              </a:ext>
            </a:extLst>
          </p:cNvPr>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a:extLst>
              <a:ext uri="{FF2B5EF4-FFF2-40B4-BE49-F238E27FC236}">
                <a16:creationId xmlns:a16="http://schemas.microsoft.com/office/drawing/2014/main" xmlns="" id="{0DEE6654-561E-4141-9302-82C03F8E5B89}"/>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6560002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110AB80-AF7F-4054-944B-5E625339A051}"/>
              </a:ext>
            </a:extLst>
          </p:cNvPr>
          <p:cNvSpPr>
            <a:spLocks noGrp="1"/>
          </p:cNvSpPr>
          <p:nvPr>
            <p:ph type="title"/>
          </p:nvPr>
        </p:nvSpPr>
        <p:spPr>
          <a:xfrm>
            <a:off x="839788" y="365126"/>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1B25A570-A6F0-4FFC-8DCE-29ADA73E8428}"/>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xmlns="" id="{EA439BB2-7749-415A-B79E-3DC919AE4105}"/>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24D998CD-42B7-4691-A521-FE124FAB5089}"/>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xmlns="" id="{33630E4C-79E8-44B5-AE08-50BE3C7D9FAA}"/>
              </a:ext>
            </a:extLst>
          </p:cNvPr>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7BFDCC36-585E-48F4-9E49-7238D6E98E80}"/>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8" name="Footer Placeholder 7">
            <a:extLst>
              <a:ext uri="{FF2B5EF4-FFF2-40B4-BE49-F238E27FC236}">
                <a16:creationId xmlns:a16="http://schemas.microsoft.com/office/drawing/2014/main" xmlns="" id="{E94D6633-E765-424D-B474-B38959A2F6CC}"/>
              </a:ext>
            </a:extLst>
          </p:cNvPr>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a:extLst>
              <a:ext uri="{FF2B5EF4-FFF2-40B4-BE49-F238E27FC236}">
                <a16:creationId xmlns:a16="http://schemas.microsoft.com/office/drawing/2014/main" xmlns="" id="{9450D688-335E-4B12-BA12-6B4863A3D077}"/>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664244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394960723"/>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3B9D5EB-3CD6-4D07-9483-0155CF1A1897}"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293632256"/>
      </p:ext>
    </p:extLst>
  </p:cSld>
  <p:clrMapOvr>
    <a:masterClrMapping/>
  </p:clrMapOvr>
  <p:transition>
    <p:fad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AFB4E69-D1D4-42B6-BF8D-B8CD710FE48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4246EC23-0817-4180-8829-A1F2E746CED8}"/>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4" name="Footer Placeholder 3">
            <a:extLst>
              <a:ext uri="{FF2B5EF4-FFF2-40B4-BE49-F238E27FC236}">
                <a16:creationId xmlns:a16="http://schemas.microsoft.com/office/drawing/2014/main" xmlns="" id="{295E5ECB-45C1-45A0-BB9F-457A6C8C553A}"/>
              </a:ext>
            </a:extLst>
          </p:cNvPr>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a:extLst>
              <a:ext uri="{FF2B5EF4-FFF2-40B4-BE49-F238E27FC236}">
                <a16:creationId xmlns:a16="http://schemas.microsoft.com/office/drawing/2014/main" xmlns="" id="{CEEB442A-1A5F-477A-AAFE-EAEE824D236F}"/>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9183987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FC324479-F43C-4A6D-8D99-4CB7A34458C7}"/>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3" name="Footer Placeholder 2">
            <a:extLst>
              <a:ext uri="{FF2B5EF4-FFF2-40B4-BE49-F238E27FC236}">
                <a16:creationId xmlns:a16="http://schemas.microsoft.com/office/drawing/2014/main" xmlns="" id="{0D9003C4-3571-42F6-8671-FAEBB0C9D792}"/>
              </a:ext>
            </a:extLst>
          </p:cNvPr>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a:extLst>
              <a:ext uri="{FF2B5EF4-FFF2-40B4-BE49-F238E27FC236}">
                <a16:creationId xmlns:a16="http://schemas.microsoft.com/office/drawing/2014/main" xmlns="" id="{8CF17439-C642-491A-A8E5-D21E92C74895}"/>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6047228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48B2D82-525E-4E97-B4CE-262FCB3F553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16BEC859-BBBE-4BD3-914D-A89BEC35E8DC}"/>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BED78FC4-4B79-48B3-924B-9E137C20CE8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77AD945E-6D92-4AB9-8CD0-54B9AB1D26CE}"/>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6" name="Footer Placeholder 5">
            <a:extLst>
              <a:ext uri="{FF2B5EF4-FFF2-40B4-BE49-F238E27FC236}">
                <a16:creationId xmlns:a16="http://schemas.microsoft.com/office/drawing/2014/main" xmlns="" id="{BF611785-B04F-4EA1-B908-C50C2377866D}"/>
              </a:ext>
            </a:extLst>
          </p:cNvPr>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a:extLst>
              <a:ext uri="{FF2B5EF4-FFF2-40B4-BE49-F238E27FC236}">
                <a16:creationId xmlns:a16="http://schemas.microsoft.com/office/drawing/2014/main" xmlns="" id="{3CC225D8-2D05-4B1D-995F-DF5F4DD62B00}"/>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691009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476702-CD38-4133-BE79-FE91030A6B7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456FBB66-D05A-4A7F-B82F-65356B2F7CDC}"/>
              </a:ext>
            </a:extLst>
          </p:cNvPr>
          <p:cNvSpPr>
            <a:spLocks noGrp="1"/>
          </p:cNvSpPr>
          <p:nvPr>
            <p:ph type="pic" idx="1"/>
          </p:nvPr>
        </p:nvSpPr>
        <p:spPr>
          <a:xfrm>
            <a:off x="5183188"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xmlns="" id="{C49E6915-EDC3-455C-9562-7F48447BC4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7C2004CB-1565-437D-8F03-25A5534E22FD}"/>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6" name="Footer Placeholder 5">
            <a:extLst>
              <a:ext uri="{FF2B5EF4-FFF2-40B4-BE49-F238E27FC236}">
                <a16:creationId xmlns:a16="http://schemas.microsoft.com/office/drawing/2014/main" xmlns="" id="{7CF8D098-4C90-4E40-86E0-17CD0A599986}"/>
              </a:ext>
            </a:extLst>
          </p:cNvPr>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a:extLst>
              <a:ext uri="{FF2B5EF4-FFF2-40B4-BE49-F238E27FC236}">
                <a16:creationId xmlns:a16="http://schemas.microsoft.com/office/drawing/2014/main" xmlns="" id="{55E0F6A2-4645-4A8E-9E90-5940874FC69C}"/>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149057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775DAF2-580D-4013-BFB2-5BF44617D46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6EA03BD4-C01D-46A1-A286-8B8CFD84574E}"/>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6266BB5-D8BD-4CCB-A2F7-3F8848318728}"/>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801AF5D1-8302-46FA-B257-3BDC71D7B21C}"/>
              </a:ext>
            </a:extLst>
          </p:cNvPr>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EE580DF3-8872-4F19-950D-29182C11D463}"/>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588238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1A137F26-50AA-48BF-AD23-F22E251B8AE8}"/>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E154CF59-7AB0-4F0F-8C35-17D6EFDD4F04}"/>
              </a:ext>
            </a:extLst>
          </p:cNvPr>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F11D4C6-9F65-48CA-8E40-40FCB1B278DD}"/>
              </a:ext>
            </a:extLst>
          </p:cNvPr>
          <p:cNvSpPr>
            <a:spLocks noGrp="1"/>
          </p:cNvSpPr>
          <p:nvPr>
            <p:ph type="dt" sz="half" idx="10"/>
          </p:nvPr>
        </p:nvSpPr>
        <p:spPr/>
        <p:txBody>
          <a:body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090EEBD9-345F-44A8-A15E-2ED3B632D35C}"/>
              </a:ext>
            </a:extLst>
          </p:cNvPr>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4B40B63C-A7BD-470E-B685-D9F3AA1D6CC7}"/>
              </a:ext>
            </a:extLst>
          </p:cNvPr>
          <p:cNvSpPr>
            <a:spLocks noGrp="1"/>
          </p:cNvSpPr>
          <p:nvPr>
            <p:ph type="sldNum" sz="quarter" idx="12"/>
          </p:nvPr>
        </p:nvSpPr>
        <p:spPr/>
        <p:txBody>
          <a:body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3496227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2794235909"/>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4264198625"/>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07"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12"/>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563695344"/>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197"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32"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4100940542"/>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37CB49-8F18-4657-8355-303DBFA4F339}" type="datetime1">
              <a:rPr lang="en-US" smtClean="0"/>
              <a:t>10/19/2023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dirty="0"/>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1016656373"/>
      </p:ext>
    </p:extLst>
  </p:cSld>
  <p:clrMapOvr>
    <a:masterClrMapping/>
  </p:clrMapOvr>
  <p:transition>
    <p:fade/>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56"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56"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12"/>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991086349"/>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485268983"/>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07"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07"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2"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77522424"/>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2637436610"/>
      </p:ext>
    </p:extLst>
  </p:cSld>
  <p:clrMapOvr>
    <a:masterClrMapping/>
  </p:clrMapOvr>
  <p:transition>
    <p:fade/>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1781383569"/>
      </p:ext>
    </p:extLst>
  </p:cSld>
  <p:clrMapOvr>
    <a:masterClrMapping/>
  </p:clrMapOvr>
  <p:transition>
    <p:fade/>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2"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1"/>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83713778"/>
      </p:ext>
    </p:extLst>
  </p:cSld>
  <p:clrMapOvr>
    <a:masterClrMapping/>
  </p:clrMapOvr>
  <p:transition>
    <p:fade/>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2"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3045047125"/>
      </p:ext>
    </p:extLst>
  </p:cSld>
  <p:clrMapOvr>
    <a:masterClrMapping/>
  </p:clrMapOvr>
  <p:transition>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32"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2"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176408407"/>
      </p:ext>
    </p:extLst>
  </p:cSld>
  <p:clrMapOvr>
    <a:masterClrMapping/>
  </p:clrMapOvr>
  <p:transition>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5"/>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9934998"/>
      </p:ext>
    </p:extLst>
  </p:cSld>
  <p:clrMapOvr>
    <a:masterClrMapping/>
  </p:clrMapOvr>
  <p:transition>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61"/>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2961497390"/>
              </p:ext>
            </p:extLst>
          </p:nvPr>
        </p:nvGraphicFramePr>
        <p:xfrm>
          <a:off x="1128800"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3263867074"/>
              </p:ext>
            </p:extLst>
          </p:nvPr>
        </p:nvGraphicFramePr>
        <p:xfrm>
          <a:off x="1128800"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792"/>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14"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63"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51"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13"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13"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391"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8" y="123146"/>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57"/>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516473496"/>
              </p:ext>
            </p:extLst>
          </p:nvPr>
        </p:nvGraphicFramePr>
        <p:xfrm>
          <a:off x="1131936"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1630770201"/>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isclaimer">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F8DBAD0D-523E-451F-87EF-6881E23B560B}"/>
              </a:ext>
            </a:extLst>
          </p:cNvPr>
          <p:cNvSpPr/>
          <p:nvPr userDrawn="1"/>
        </p:nvSpPr>
        <p:spPr>
          <a:xfrm>
            <a:off x="145125" y="1028700"/>
            <a:ext cx="12046875"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928DECEF-6372-4873-9410-B0D622CCC340}" type="datetime1">
              <a:rPr lang="en-US" smtClean="0"/>
              <a:t>10/19/2023</a:t>
            </a:fld>
            <a:endParaRPr lang="en-US"/>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28701"/>
            <a:ext cx="11277600" cy="4800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a:extLst>
              <a:ext uri="{FF2B5EF4-FFF2-40B4-BE49-F238E27FC236}">
                <a16:creationId xmlns="" xmlns:a16="http://schemas.microsoft.com/office/drawing/2014/main" id="{271E6CA6-DB87-42EC-B477-B412A859FEBB}"/>
              </a:ext>
            </a:extLst>
          </p:cNvPr>
          <p:cNvSpPr/>
          <p:nvPr userDrawn="1"/>
        </p:nvSpPr>
        <p:spPr>
          <a:xfrm>
            <a:off x="10040060" y="6492875"/>
            <a:ext cx="2151941" cy="3030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92715778"/>
      </p:ext>
    </p:extLst>
  </p:cSld>
  <p:clrMapOvr>
    <a:masterClrMapping/>
  </p:clrMapOvr>
  <p:transition>
    <p:fade/>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76" y="6034673"/>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616173460"/>
              </p:ext>
            </p:extLst>
          </p:nvPr>
        </p:nvGraphicFramePr>
        <p:xfrm>
          <a:off x="1128800"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4198544171"/>
              </p:ext>
            </p:extLst>
          </p:nvPr>
        </p:nvGraphicFramePr>
        <p:xfrm>
          <a:off x="1128800" y="103947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792"/>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43"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43"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43"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72"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72"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8" y="123146"/>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44"/>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10"/>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75" y="4294048"/>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1781903513"/>
      </p:ext>
    </p:extLst>
  </p:cSld>
  <p:clrMapOvr>
    <a:masterClrMapping/>
  </p:clrMapOvr>
  <p:transition>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1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09" y="346465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39" y="346465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4185384558"/>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en-GB"/>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GB"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69698337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GB"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161806863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GB"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3521979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GB"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122569908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GB"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40986580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GB"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66050646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GB"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0876766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GB"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17897330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marL="0" indent="0" algn="ctr">
              <a:buClr>
                <a:schemeClr val="accent1"/>
              </a:buClr>
              <a:buFont typeface="Arial" panose="020B0604020202020204" pitchFamily="34" charset="0"/>
              <a:buNone/>
            </a:pPr>
            <a:r>
              <a:rPr lang="en-US" sz="1400" b="1" dirty="0">
                <a:solidFill>
                  <a:schemeClr val="tx1"/>
                </a:solidFill>
              </a:rPr>
              <a:t>This Material is for Use by AstraZeneca Medical Personnel Only</a:t>
            </a:r>
          </a:p>
          <a:p>
            <a:pPr marL="0" indent="0" algn="ctr">
              <a:buClr>
                <a:schemeClr val="accent1"/>
              </a:buClr>
              <a:buFont typeface="Arial" panose="020B0604020202020204" pitchFamily="34" charset="0"/>
              <a:buNone/>
            </a:pPr>
            <a:r>
              <a:rPr lang="en-US" sz="1000" b="0" dirty="0">
                <a:solidFill>
                  <a:schemeClr val="tx1"/>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304310428"/>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4013630452"/>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10/19/2023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b="0" baseline="0" dirty="0">
                <a:solidFill>
                  <a:schemeClr val="tx1"/>
                </a:solidFill>
                <a:latin typeface="Arial" pitchFamily="34" charset="0"/>
                <a:cs typeface="Arial" pitchFamily="34" charset="0"/>
              </a:rPr>
              <a:t>© AstraZeneca 2021</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marL="0" marR="0" lvl="0" indent="0" algn="r"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200" b="1" dirty="0">
                <a:solidFill>
                  <a:schemeClr val="bg1"/>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dirty="0">
                <a:solidFill>
                  <a:schemeClr val="bg1"/>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Special Instructions</a:t>
            </a:r>
            <a:br>
              <a:rPr lang="en-US" sz="1200" b="1" dirty="0">
                <a:solidFill>
                  <a:schemeClr val="bg1"/>
                </a:solidFill>
              </a:rPr>
            </a:br>
            <a:r>
              <a:rPr lang="en-US" sz="1200" b="1" dirty="0">
                <a:solidFill>
                  <a:schemeClr val="bg1"/>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dirty="0">
                <a:solidFill>
                  <a:schemeClr val="bg1"/>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757171848"/>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2468915686"/>
      </p:ext>
    </p:extLst>
  </p:cSld>
  <p:clrMapOvr>
    <a:masterClrMapping/>
  </p:clrMapOvr>
  <p:transition>
    <p:fade/>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GB"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81234685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GB"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183778682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GB"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81382682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t>10/19/2023</a:t>
            </a:fld>
            <a:endParaRPr lang="en-US"/>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dirty="0">
                <a:solidFill>
                  <a:schemeClr val="bg1"/>
                </a:solidFill>
              </a:rPr>
              <a:t>Use These </a:t>
            </a:r>
            <a:br>
              <a:rPr lang="en-US" sz="4000" b="1" dirty="0">
                <a:solidFill>
                  <a:schemeClr val="bg1"/>
                </a:solidFill>
              </a:rPr>
            </a:br>
            <a:r>
              <a:rPr lang="en-US" sz="4000" b="1" dirty="0">
                <a:solidFill>
                  <a:schemeClr val="bg1"/>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dirty="0">
                <a:solidFill>
                  <a:schemeClr val="bg1"/>
                </a:solidFill>
              </a:rPr>
              <a:t>DO NOT</a:t>
            </a:r>
          </a:p>
          <a:p>
            <a:pPr marL="0" indent="0" algn="ctr">
              <a:buClr>
                <a:schemeClr val="accent1"/>
              </a:buClr>
              <a:buFont typeface="Arial" panose="020B0604020202020204" pitchFamily="34" charset="0"/>
              <a:buNone/>
            </a:pPr>
            <a:r>
              <a:rPr lang="en-US" sz="4000" b="1" dirty="0">
                <a:solidFill>
                  <a:schemeClr val="bg1"/>
                </a:solidFill>
              </a:rPr>
              <a:t>Use These </a:t>
            </a:r>
            <a:br>
              <a:rPr lang="en-US" sz="4000" b="1" dirty="0">
                <a:solidFill>
                  <a:schemeClr val="bg1"/>
                </a:solidFill>
              </a:rPr>
            </a:br>
            <a:r>
              <a:rPr lang="en-US" sz="4000" b="1" dirty="0">
                <a:solidFill>
                  <a:schemeClr val="bg1"/>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6288166"/>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614"/>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6543" indent="0" algn="ctr">
              <a:buNone/>
              <a:defRPr>
                <a:solidFill>
                  <a:schemeClr val="tx1">
                    <a:tint val="75000"/>
                  </a:schemeClr>
                </a:solidFill>
              </a:defRPr>
            </a:lvl2pPr>
            <a:lvl3pPr marL="913153" indent="0" algn="ctr">
              <a:buNone/>
              <a:defRPr>
                <a:solidFill>
                  <a:schemeClr val="tx1">
                    <a:tint val="75000"/>
                  </a:schemeClr>
                </a:solidFill>
              </a:defRPr>
            </a:lvl3pPr>
            <a:lvl4pPr marL="1369730" indent="0" algn="ctr">
              <a:buNone/>
              <a:defRPr>
                <a:solidFill>
                  <a:schemeClr val="tx1">
                    <a:tint val="75000"/>
                  </a:schemeClr>
                </a:solidFill>
              </a:defRPr>
            </a:lvl4pPr>
            <a:lvl5pPr marL="1826306" indent="0" algn="ctr">
              <a:buNone/>
              <a:defRPr>
                <a:solidFill>
                  <a:schemeClr val="tx1">
                    <a:tint val="75000"/>
                  </a:schemeClr>
                </a:solidFill>
              </a:defRPr>
            </a:lvl5pPr>
            <a:lvl6pPr marL="2282918" indent="0" algn="ctr">
              <a:buNone/>
              <a:defRPr>
                <a:solidFill>
                  <a:schemeClr val="tx1">
                    <a:tint val="75000"/>
                  </a:schemeClr>
                </a:solidFill>
              </a:defRPr>
            </a:lvl6pPr>
            <a:lvl7pPr marL="2739458" indent="0" algn="ctr">
              <a:buNone/>
              <a:defRPr>
                <a:solidFill>
                  <a:schemeClr val="tx1">
                    <a:tint val="75000"/>
                  </a:schemeClr>
                </a:solidFill>
              </a:defRPr>
            </a:lvl7pPr>
            <a:lvl8pPr marL="3196000" indent="0" algn="ctr">
              <a:buNone/>
              <a:defRPr>
                <a:solidFill>
                  <a:schemeClr val="tx1">
                    <a:tint val="75000"/>
                  </a:schemeClr>
                </a:solidFill>
              </a:defRPr>
            </a:lvl8pPr>
            <a:lvl9pPr marL="3652543"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76341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4467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57"/>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6543" indent="0">
              <a:buNone/>
              <a:defRPr sz="1900">
                <a:solidFill>
                  <a:schemeClr val="tx1">
                    <a:tint val="75000"/>
                  </a:schemeClr>
                </a:solidFill>
              </a:defRPr>
            </a:lvl2pPr>
            <a:lvl3pPr marL="913153" indent="0">
              <a:buNone/>
              <a:defRPr sz="1600">
                <a:solidFill>
                  <a:schemeClr val="tx1">
                    <a:tint val="75000"/>
                  </a:schemeClr>
                </a:solidFill>
              </a:defRPr>
            </a:lvl3pPr>
            <a:lvl4pPr marL="1369730" indent="0">
              <a:buNone/>
              <a:defRPr sz="1500">
                <a:solidFill>
                  <a:schemeClr val="tx1">
                    <a:tint val="75000"/>
                  </a:schemeClr>
                </a:solidFill>
              </a:defRPr>
            </a:lvl4pPr>
            <a:lvl5pPr marL="1826306" indent="0">
              <a:buNone/>
              <a:defRPr sz="1500">
                <a:solidFill>
                  <a:schemeClr val="tx1">
                    <a:tint val="75000"/>
                  </a:schemeClr>
                </a:solidFill>
              </a:defRPr>
            </a:lvl5pPr>
            <a:lvl6pPr marL="2282918" indent="0">
              <a:buNone/>
              <a:defRPr sz="1500">
                <a:solidFill>
                  <a:schemeClr val="tx1">
                    <a:tint val="75000"/>
                  </a:schemeClr>
                </a:solidFill>
              </a:defRPr>
            </a:lvl6pPr>
            <a:lvl7pPr marL="2739458" indent="0">
              <a:buNone/>
              <a:defRPr sz="1500">
                <a:solidFill>
                  <a:schemeClr val="tx1">
                    <a:tint val="75000"/>
                  </a:schemeClr>
                </a:solidFill>
              </a:defRPr>
            </a:lvl7pPr>
            <a:lvl8pPr marL="3196000" indent="0">
              <a:buNone/>
              <a:defRPr sz="1500">
                <a:solidFill>
                  <a:schemeClr val="tx1">
                    <a:tint val="75000"/>
                  </a:schemeClr>
                </a:solidFill>
              </a:defRPr>
            </a:lvl8pPr>
            <a:lvl9pPr marL="3652543" indent="0">
              <a:buNone/>
              <a:defRPr sz="15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948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3245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7"/>
            <a:ext cx="5386917" cy="639763"/>
          </a:xfrm>
        </p:spPr>
        <p:txBody>
          <a:bodyPr anchor="b"/>
          <a:lstStyle>
            <a:lvl1pPr marL="0" indent="0">
              <a:buNone/>
              <a:defRPr sz="2400" b="1"/>
            </a:lvl1pPr>
            <a:lvl2pPr marL="456543" indent="0">
              <a:buNone/>
              <a:defRPr sz="2000" b="1"/>
            </a:lvl2pPr>
            <a:lvl3pPr marL="913153" indent="0">
              <a:buNone/>
              <a:defRPr sz="1900" b="1"/>
            </a:lvl3pPr>
            <a:lvl4pPr marL="1369730" indent="0">
              <a:buNone/>
              <a:defRPr sz="1600" b="1"/>
            </a:lvl4pPr>
            <a:lvl5pPr marL="1826306" indent="0">
              <a:buNone/>
              <a:defRPr sz="1600" b="1"/>
            </a:lvl5pPr>
            <a:lvl6pPr marL="2282918" indent="0">
              <a:buNone/>
              <a:defRPr sz="1600" b="1"/>
            </a:lvl6pPr>
            <a:lvl7pPr marL="2739458" indent="0">
              <a:buNone/>
              <a:defRPr sz="1600" b="1"/>
            </a:lvl7pPr>
            <a:lvl8pPr marL="3196000" indent="0">
              <a:buNone/>
              <a:defRPr sz="1600" b="1"/>
            </a:lvl8pPr>
            <a:lvl9pPr marL="365254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535" y="1535117"/>
            <a:ext cx="5389033" cy="639763"/>
          </a:xfrm>
        </p:spPr>
        <p:txBody>
          <a:bodyPr anchor="b"/>
          <a:lstStyle>
            <a:lvl1pPr marL="0" indent="0">
              <a:buNone/>
              <a:defRPr sz="2400" b="1"/>
            </a:lvl1pPr>
            <a:lvl2pPr marL="456543" indent="0">
              <a:buNone/>
              <a:defRPr sz="2000" b="1"/>
            </a:lvl2pPr>
            <a:lvl3pPr marL="913153" indent="0">
              <a:buNone/>
              <a:defRPr sz="1900" b="1"/>
            </a:lvl3pPr>
            <a:lvl4pPr marL="1369730" indent="0">
              <a:buNone/>
              <a:defRPr sz="1600" b="1"/>
            </a:lvl4pPr>
            <a:lvl5pPr marL="1826306" indent="0">
              <a:buNone/>
              <a:defRPr sz="1600" b="1"/>
            </a:lvl5pPr>
            <a:lvl6pPr marL="2282918" indent="0">
              <a:buNone/>
              <a:defRPr sz="1600" b="1"/>
            </a:lvl6pPr>
            <a:lvl7pPr marL="2739458" indent="0">
              <a:buNone/>
              <a:defRPr sz="1600" b="1"/>
            </a:lvl7pPr>
            <a:lvl8pPr marL="3196000" indent="0">
              <a:buNone/>
              <a:defRPr sz="1600" b="1"/>
            </a:lvl8pPr>
            <a:lvl9pPr marL="365254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535" y="2174875"/>
            <a:ext cx="5389033"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59994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chemeClr val="bg1"/>
              </a:solidFill>
              <a:effectLst/>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chemeClr val="bg1"/>
                </a:solidFill>
              </a:rPr>
              <a:t> </a:t>
            </a:r>
            <a:br>
              <a:rPr lang="en-US" sz="1000" dirty="0">
                <a:solidFill>
                  <a:schemeClr val="bg1"/>
                </a:solidFill>
              </a:rPr>
            </a:br>
            <a:r>
              <a:rPr lang="en-US" sz="1000" dirty="0">
                <a:solidFill>
                  <a:schemeClr val="bg1"/>
                </a:solidFill>
              </a:rPr>
              <a:t>Approval Date:</a:t>
            </a:r>
            <a:br>
              <a:rPr lang="en-US" sz="1000" dirty="0">
                <a:solidFill>
                  <a:schemeClr val="bg1"/>
                </a:solidFill>
              </a:rPr>
            </a:br>
            <a:r>
              <a:rPr lang="en-US" sz="1000" dirty="0">
                <a:solidFill>
                  <a:schemeClr val="bg1"/>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984302430"/>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4072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434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26" y="273060"/>
            <a:ext cx="4011084"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12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26" y="1435104"/>
            <a:ext cx="4011084" cy="4691063"/>
          </a:xfrm>
        </p:spPr>
        <p:txBody>
          <a:bodyPr/>
          <a:lstStyle>
            <a:lvl1pPr marL="0" indent="0">
              <a:buNone/>
              <a:defRPr sz="1500"/>
            </a:lvl1pPr>
            <a:lvl2pPr marL="456543" indent="0">
              <a:buNone/>
              <a:defRPr sz="1200"/>
            </a:lvl2pPr>
            <a:lvl3pPr marL="913153" indent="0">
              <a:buNone/>
              <a:defRPr sz="1100"/>
            </a:lvl3pPr>
            <a:lvl4pPr marL="1369730" indent="0">
              <a:buNone/>
              <a:defRPr sz="900"/>
            </a:lvl4pPr>
            <a:lvl5pPr marL="1826306" indent="0">
              <a:buNone/>
              <a:defRPr sz="900"/>
            </a:lvl5pPr>
            <a:lvl6pPr marL="2282918" indent="0">
              <a:buNone/>
              <a:defRPr sz="900"/>
            </a:lvl6pPr>
            <a:lvl7pPr marL="2739458" indent="0">
              <a:buNone/>
              <a:defRPr sz="900"/>
            </a:lvl7pPr>
            <a:lvl8pPr marL="3196000" indent="0">
              <a:buNone/>
              <a:defRPr sz="900"/>
            </a:lvl8pPr>
            <a:lvl9pPr marL="3652543"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2941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41"/>
            <a:ext cx="73152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6543" indent="0">
              <a:buNone/>
              <a:defRPr sz="2800"/>
            </a:lvl2pPr>
            <a:lvl3pPr marL="913153" indent="0">
              <a:buNone/>
              <a:defRPr sz="2400"/>
            </a:lvl3pPr>
            <a:lvl4pPr marL="1369730" indent="0">
              <a:buNone/>
              <a:defRPr sz="2000"/>
            </a:lvl4pPr>
            <a:lvl5pPr marL="1826306" indent="0">
              <a:buNone/>
              <a:defRPr sz="2000"/>
            </a:lvl5pPr>
            <a:lvl6pPr marL="2282918" indent="0">
              <a:buNone/>
              <a:defRPr sz="2000"/>
            </a:lvl6pPr>
            <a:lvl7pPr marL="2739458" indent="0">
              <a:buNone/>
              <a:defRPr sz="2000"/>
            </a:lvl7pPr>
            <a:lvl8pPr marL="3196000" indent="0">
              <a:buNone/>
              <a:defRPr sz="2000"/>
            </a:lvl8pPr>
            <a:lvl9pPr marL="3652543" indent="0">
              <a:buNone/>
              <a:defRPr sz="2000"/>
            </a:lvl9pPr>
          </a:lstStyle>
          <a:p>
            <a:endParaRPr lang="en-US"/>
          </a:p>
        </p:txBody>
      </p:sp>
      <p:sp>
        <p:nvSpPr>
          <p:cNvPr id="4" name="Text Placeholder 3"/>
          <p:cNvSpPr>
            <a:spLocks noGrp="1"/>
          </p:cNvSpPr>
          <p:nvPr>
            <p:ph type="body" sz="half" idx="2"/>
          </p:nvPr>
        </p:nvSpPr>
        <p:spPr>
          <a:xfrm>
            <a:off x="2389717" y="5367511"/>
            <a:ext cx="7315200" cy="804863"/>
          </a:xfrm>
        </p:spPr>
        <p:txBody>
          <a:bodyPr/>
          <a:lstStyle>
            <a:lvl1pPr marL="0" indent="0">
              <a:buNone/>
              <a:defRPr sz="1500"/>
            </a:lvl1pPr>
            <a:lvl2pPr marL="456543" indent="0">
              <a:buNone/>
              <a:defRPr sz="1200"/>
            </a:lvl2pPr>
            <a:lvl3pPr marL="913153" indent="0">
              <a:buNone/>
              <a:defRPr sz="1100"/>
            </a:lvl3pPr>
            <a:lvl4pPr marL="1369730" indent="0">
              <a:buNone/>
              <a:defRPr sz="900"/>
            </a:lvl4pPr>
            <a:lvl5pPr marL="1826306" indent="0">
              <a:buNone/>
              <a:defRPr sz="900"/>
            </a:lvl5pPr>
            <a:lvl6pPr marL="2282918" indent="0">
              <a:buNone/>
              <a:defRPr sz="900"/>
            </a:lvl6pPr>
            <a:lvl7pPr marL="2739458" indent="0">
              <a:buNone/>
              <a:defRPr sz="900"/>
            </a:lvl7pPr>
            <a:lvl8pPr marL="3196000" indent="0">
              <a:buNone/>
              <a:defRPr sz="900"/>
            </a:lvl8pPr>
            <a:lvl9pPr marL="3652543"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96202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15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58"/>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58"/>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4F3C986-7EE2-4D8C-87C1-9F4FDFF862B3}"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9C54E06-635D-4B90-8915-6FC83BADBF5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04603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66"/>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270164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9675982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41"/>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2465382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669165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435238589"/>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94"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94"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2539625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568915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5774891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6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89183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39201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3774860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8"/>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48"/>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8912464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2928293256"/>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735713D-D566-4186-9787-C5E97CA1928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1426448892"/>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dirty="0">
                <a:solidFill>
                  <a:srgbClr val="FFFFFF"/>
                </a:solidFill>
                <a:cs typeface="Arial" pitchFamily="34" charset="0"/>
              </a:rPr>
              <a:t>© AstraZeneca 2022</a:t>
            </a:r>
          </a:p>
        </p:txBody>
      </p:sp>
      <p:sp>
        <p:nvSpPr>
          <p:cNvPr id="3" name="Subtitle 2"/>
          <p:cNvSpPr>
            <a:spLocks noGrp="1"/>
          </p:cNvSpPr>
          <p:nvPr>
            <p:ph type="subTitle" idx="1"/>
          </p:nvPr>
        </p:nvSpPr>
        <p:spPr>
          <a:xfrm>
            <a:off x="457222"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2"/>
          <p:cNvSpPr>
            <a:spLocks noGrp="1"/>
          </p:cNvSpPr>
          <p:nvPr>
            <p:ph type="body" sz="quarter" idx="12" hasCustomPrompt="1"/>
          </p:nvPr>
        </p:nvSpPr>
        <p:spPr>
          <a:xfrm>
            <a:off x="457200" y="583654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dirty="0"/>
              <a:t>Click to edit Master title style</a:t>
            </a:r>
          </a:p>
        </p:txBody>
      </p:sp>
      <p:pic>
        <p:nvPicPr>
          <p:cNvPr id="16" name="Picture 15">
            <a:hlinkClick r:id="" action="ppaction://noaction"/>
            <a:extLst>
              <a:ext uri="{FF2B5EF4-FFF2-40B4-BE49-F238E27FC236}">
                <a16:creationId xmlns="" xmlns:a16="http://schemas.microsoft.com/office/drawing/2014/main" id="{F7275879-818A-4413-9B9E-9312C8A2BE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30623" y="5729425"/>
            <a:ext cx="567956" cy="653802"/>
          </a:xfrm>
          <a:prstGeom prst="rect">
            <a:avLst/>
          </a:prstGeom>
        </p:spPr>
      </p:pic>
      <p:sp>
        <p:nvSpPr>
          <p:cNvPr id="17" name="Rectangle 16">
            <a:extLst>
              <a:ext uri="{FF2B5EF4-FFF2-40B4-BE49-F238E27FC236}">
                <a16:creationId xmlns=""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599797361"/>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t>10/19/2023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7432E5-F8E0-41AE-9A6B-AD730338B005}" type="slidenum">
              <a:rPr lang="en-US" smtClean="0"/>
              <a:pPr/>
              <a:t>‹#›</a:t>
            </a:fld>
            <a:endParaRPr lang="en-US" dirty="0"/>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466303195"/>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3" name="Title 8"/>
          <p:cNvSpPr>
            <a:spLocks noGrp="1"/>
          </p:cNvSpPr>
          <p:nvPr>
            <p:ph type="title" hasCustomPrompt="1"/>
          </p:nvPr>
        </p:nvSpPr>
        <p:spPr>
          <a:xfrm>
            <a:off x="288003"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5"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5" name="TextBox 4">
            <a:extLst>
              <a:ext uri="{FF2B5EF4-FFF2-40B4-BE49-F238E27FC236}">
                <a16:creationId xmlns="" xmlns:a16="http://schemas.microsoft.com/office/drawing/2014/main" id="{E8AE57FD-B4CA-4FEC-8695-AC40C5080EF3}"/>
              </a:ext>
            </a:extLst>
          </p:cNvPr>
          <p:cNvSpPr txBox="1"/>
          <p:nvPr userDrawn="1"/>
        </p:nvSpPr>
        <p:spPr>
          <a:xfrm>
            <a:off x="288001"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dirty="0">
                <a:solidFill>
                  <a:srgbClr val="FFFFFF"/>
                </a:solidFill>
              </a:rPr>
              <a:t> </a:t>
            </a:r>
            <a:br>
              <a:rPr lang="en-US" sz="1000" dirty="0">
                <a:solidFill>
                  <a:srgbClr val="FFFFFF"/>
                </a:solidFill>
              </a:rPr>
            </a:br>
            <a:r>
              <a:rPr lang="en-US" sz="1000" dirty="0">
                <a:solidFill>
                  <a:srgbClr val="FFFFFF"/>
                </a:solidFill>
              </a:rPr>
              <a:t>Approval Date:</a:t>
            </a:r>
            <a:br>
              <a:rPr lang="en-US" sz="1000" dirty="0">
                <a:solidFill>
                  <a:srgbClr val="FFFFFF"/>
                </a:solidFill>
              </a:rPr>
            </a:br>
            <a:r>
              <a:rPr lang="en-US" sz="1000" dirty="0">
                <a:solidFill>
                  <a:srgbClr val="FFFFFF"/>
                </a:solidFill>
              </a:rPr>
              <a:t>Expiration Date:</a:t>
            </a:r>
          </a:p>
        </p:txBody>
      </p:sp>
      <p:sp>
        <p:nvSpPr>
          <p:cNvPr id="16" name="Text Placeholder 7">
            <a:extLst>
              <a:ext uri="{FF2B5EF4-FFF2-40B4-BE49-F238E27FC236}">
                <a16:creationId xmlns="" xmlns:a16="http://schemas.microsoft.com/office/drawing/2014/main" id="{15AE65CC-53A8-4B6D-A45D-F840C8C137F5}"/>
              </a:ext>
            </a:extLst>
          </p:cNvPr>
          <p:cNvSpPr>
            <a:spLocks noGrp="1"/>
          </p:cNvSpPr>
          <p:nvPr>
            <p:ph type="body" sz="quarter" idx="16" hasCustomPrompt="1"/>
          </p:nvPr>
        </p:nvSpPr>
        <p:spPr>
          <a:xfrm>
            <a:off x="1309215"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 xmlns:a16="http://schemas.microsoft.com/office/drawing/2014/main" id="{C46DDC66-D58B-400F-82BF-795384A740E7}"/>
              </a:ext>
            </a:extLst>
          </p:cNvPr>
          <p:cNvSpPr>
            <a:spLocks noGrp="1"/>
          </p:cNvSpPr>
          <p:nvPr>
            <p:ph type="body" sz="quarter" idx="17" hasCustomPrompt="1"/>
          </p:nvPr>
        </p:nvSpPr>
        <p:spPr>
          <a:xfrm>
            <a:off x="1304747"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311224231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7"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a:xfrm>
            <a:off x="476271" y="1295176"/>
            <a:ext cx="11258551" cy="914400"/>
          </a:xfrm>
        </p:spPr>
        <p:txBody>
          <a:bodyPr anchor="b">
            <a:normAutofit/>
          </a:bodyPr>
          <a:lstStyle>
            <a:lvl1pPr>
              <a:defRPr sz="36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76271" y="3435620"/>
            <a:ext cx="11258551"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10"/>
          <p:cNvSpPr>
            <a:spLocks noGrp="1"/>
          </p:cNvSpPr>
          <p:nvPr>
            <p:ph type="body" sz="quarter" idx="12" hasCustomPrompt="1"/>
          </p:nvPr>
        </p:nvSpPr>
        <p:spPr>
          <a:xfrm>
            <a:off x="457200" y="582934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dirty="0"/>
              <a:t>Reference(s)</a:t>
            </a:r>
          </a:p>
        </p:txBody>
      </p:sp>
    </p:spTree>
    <p:extLst>
      <p:ext uri="{BB962C8B-B14F-4D97-AF65-F5344CB8AC3E}">
        <p14:creationId xmlns:p14="http://schemas.microsoft.com/office/powerpoint/2010/main" val="2622273534"/>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57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32AC1F25-382D-4CE5-99D2-D389D07019C3}" type="datetime1">
              <a:rPr lang="en-US" smtClean="0">
                <a:solidFill>
                  <a:srgbClr val="000000"/>
                </a:solidFill>
              </a:rPr>
              <a:pPr/>
              <a:t>10/19/2023</a:t>
            </a:fld>
            <a:endParaRPr lang="en-US">
              <a:solidFill>
                <a:srgbClr val="000000"/>
              </a:solidFill>
            </a:endParaRPr>
          </a:p>
        </p:txBody>
      </p:sp>
      <p:sp>
        <p:nvSpPr>
          <p:cNvPr id="6" name="Footer Placeholder 5"/>
          <p:cNvSpPr>
            <a:spLocks noGrp="1"/>
          </p:cNvSpPr>
          <p:nvPr>
            <p:ph type="ftr" sz="quarter" idx="11"/>
          </p:nvPr>
        </p:nvSpPr>
        <p:spPr/>
        <p:txBody>
          <a:bodyPr/>
          <a:lstStyle/>
          <a:p>
            <a:endParaRPr lang="en-US">
              <a:solidFill>
                <a:srgbClr val="000000"/>
              </a:solidFill>
            </a:endParaRPr>
          </a:p>
        </p:txBody>
      </p:sp>
      <p:sp>
        <p:nvSpPr>
          <p:cNvPr id="7" name="Slide Number Placeholder 6"/>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dirty="0"/>
              <a:t>Reference(s)</a:t>
            </a:r>
          </a:p>
        </p:txBody>
      </p:sp>
    </p:spTree>
    <p:extLst>
      <p:ext uri="{BB962C8B-B14F-4D97-AF65-F5344CB8AC3E}">
        <p14:creationId xmlns:p14="http://schemas.microsoft.com/office/powerpoint/2010/main" val="3513141075"/>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solidFill>
                  <a:srgbClr val="000000"/>
                </a:solidFill>
              </a:rPr>
              <a:pPr/>
              <a:t>10/19/2023</a:t>
            </a:fld>
            <a:endParaRPr lang="en-US">
              <a:solidFill>
                <a:srgbClr val="000000"/>
              </a:solidFill>
            </a:endParaRPr>
          </a:p>
        </p:txBody>
      </p:sp>
      <p:sp>
        <p:nvSpPr>
          <p:cNvPr id="8" name="Footer Placeholder 7"/>
          <p:cNvSpPr>
            <a:spLocks noGrp="1"/>
          </p:cNvSpPr>
          <p:nvPr>
            <p:ph type="ftr" sz="quarter" idx="11"/>
          </p:nvPr>
        </p:nvSpPr>
        <p:spPr/>
        <p:txBody>
          <a:bodyPr/>
          <a:lstStyle/>
          <a:p>
            <a:endParaRPr lang="en-US">
              <a:solidFill>
                <a:srgbClr val="000000"/>
              </a:solidFill>
            </a:endParaRPr>
          </a:p>
        </p:txBody>
      </p:sp>
      <p:sp>
        <p:nvSpPr>
          <p:cNvPr id="9" name="Slide Number Placeholder 8"/>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976214515"/>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1608547458"/>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3523502349"/>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Rectangle 8"/>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Content Placeholder 2"/>
          <p:cNvSpPr>
            <a:spLocks noGrp="1"/>
          </p:cNvSpPr>
          <p:nvPr>
            <p:ph idx="1"/>
          </p:nvPr>
        </p:nvSpPr>
        <p:spPr>
          <a:xfrm>
            <a:off x="457200" y="1028704"/>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02940340"/>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6B50EDE-1F01-4A88-89D9-A077A040CD42}"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2079170182"/>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6" name="Text Placeholder 5"/>
          <p:cNvSpPr>
            <a:spLocks noGrp="1"/>
          </p:cNvSpPr>
          <p:nvPr>
            <p:ph type="body" sz="quarter" idx="13" hasCustomPrompt="1"/>
          </p:nvPr>
        </p:nvSpPr>
        <p:spPr>
          <a:xfrm>
            <a:off x="486240"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7" name="Rectangle 6"/>
          <p:cNvSpPr/>
          <p:nvPr userDrawn="1"/>
        </p:nvSpPr>
        <p:spPr>
          <a:xfrm>
            <a:off x="193503"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652204800"/>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6D9B78B9-0DDE-46C9-8ACD-9F2A63B7312F}"/>
              </a:ext>
            </a:extLst>
          </p:cNvPr>
          <p:cNvSpPr>
            <a:spLocks noGrp="1"/>
          </p:cNvSpPr>
          <p:nvPr>
            <p:ph type="ftr" sz="quarter" idx="11"/>
          </p:nvPr>
        </p:nvSpPr>
        <p:spPr/>
        <p:txBody>
          <a:bodyPr/>
          <a:lstStyle/>
          <a:p>
            <a:endParaRPr lang="en-US">
              <a:solidFill>
                <a:srgbClr val="000000"/>
              </a:solidFill>
            </a:endParaRPr>
          </a:p>
        </p:txBody>
      </p:sp>
      <p:sp>
        <p:nvSpPr>
          <p:cNvPr id="5" name="Slide Number Placeholder 4">
            <a:extLst>
              <a:ext uri="{FF2B5EF4-FFF2-40B4-BE49-F238E27FC236}">
                <a16:creationId xmlns=""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7" name="Content Placeholder 6">
            <a:extLst>
              <a:ext uri="{FF2B5EF4-FFF2-40B4-BE49-F238E27FC236}">
                <a16:creationId xmlns="" xmlns:a16="http://schemas.microsoft.com/office/drawing/2014/main" id="{065F5103-6F75-4D29-92B7-D96304B0DF91}"/>
              </a:ext>
            </a:extLst>
          </p:cNvPr>
          <p:cNvSpPr>
            <a:spLocks noGrp="1"/>
          </p:cNvSpPr>
          <p:nvPr>
            <p:ph sz="quarter" idx="13"/>
          </p:nvPr>
        </p:nvSpPr>
        <p:spPr>
          <a:xfrm>
            <a:off x="457200" y="1092426"/>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6337767"/>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3" y="228601"/>
            <a:ext cx="11257867"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6933"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76933" y="1823406"/>
            <a:ext cx="5520643" cy="400589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26"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26" y="1823406"/>
            <a:ext cx="5562599"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BE13010-457D-497C-BC1F-8982A0CFCC8F}" type="datetime1">
              <a:rPr lang="en-US" smtClean="0"/>
              <a:t>10/19/2023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C7432E5-F8E0-41AE-9A6B-AD730338B005}" type="slidenum">
              <a:rPr lang="en-US" smtClean="0"/>
              <a:pPr/>
              <a:t>‹#›</a:t>
            </a:fld>
            <a:endParaRPr lang="en-US" dirty="0"/>
          </a:p>
        </p:txBody>
      </p:sp>
      <p:sp>
        <p:nvSpPr>
          <p:cNvPr id="11" name="Text Placeholder 10"/>
          <p:cNvSpPr>
            <a:spLocks noGrp="1"/>
          </p:cNvSpPr>
          <p:nvPr>
            <p:ph type="body" sz="quarter" idx="13" hasCustomPrompt="1"/>
          </p:nvPr>
        </p:nvSpPr>
        <p:spPr>
          <a:xfrm>
            <a:off x="476933"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Tree>
    <p:extLst>
      <p:ext uri="{BB962C8B-B14F-4D97-AF65-F5344CB8AC3E}">
        <p14:creationId xmlns:p14="http://schemas.microsoft.com/office/powerpoint/2010/main" val="778088478"/>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2893625" y="6314789"/>
            <a:ext cx="6404747" cy="461665"/>
          </a:xfrm>
          <a:prstGeom prst="rect">
            <a:avLst/>
          </a:prstGeom>
          <a:noFill/>
          <a:ln>
            <a:noFill/>
          </a:ln>
        </p:spPr>
        <p:txBody>
          <a:bodyPr wrap="square" rtlCol="0" anchor="ctr">
            <a:spAutoFit/>
          </a:bodyPr>
          <a:lstStyle/>
          <a:p>
            <a:pPr algn="ctr">
              <a:buClr>
                <a:srgbClr val="7F134C"/>
              </a:buClr>
              <a:buFont typeface="Arial" panose="020B0604020202020204" pitchFamily="34" charset="0"/>
              <a:buNone/>
            </a:pPr>
            <a:r>
              <a:rPr lang="en-US" sz="1400" b="1" dirty="0">
                <a:solidFill>
                  <a:srgbClr val="000000"/>
                </a:solidFill>
              </a:rPr>
              <a:t>This Material is for Use by AstraZeneca Medical Personnel Only</a:t>
            </a:r>
          </a:p>
          <a:p>
            <a:pPr algn="ctr">
              <a:buClr>
                <a:srgbClr val="7F134C"/>
              </a:buClr>
              <a:buFont typeface="Arial" panose="020B0604020202020204" pitchFamily="34" charset="0"/>
              <a:buNone/>
            </a:pPr>
            <a:r>
              <a:rPr lang="en-US" sz="1000" dirty="0">
                <a:solidFill>
                  <a:srgbClr val="000000"/>
                </a:solidFill>
              </a:rPr>
              <a:t>Speaker notes are for internal use only and are not to be shown or disseminated outside of AstraZeneca</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69446443"/>
              </p:ext>
            </p:extLst>
          </p:nvPr>
        </p:nvGraphicFramePr>
        <p:xfrm>
          <a:off x="1128801" y="3577113"/>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1072852707"/>
              </p:ext>
            </p:extLst>
          </p:nvPr>
        </p:nvGraphicFramePr>
        <p:xfrm>
          <a:off x="1128801" y="1039470"/>
          <a:ext cx="9949787" cy="2294106"/>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2972007"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&lt;MARP/MAAZAP&gt; &lt;#######&gt; &lt;TA&gt; &lt;Asset Title&gt; 70 character limit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6785857" y="1491653"/>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2972033"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Proactive</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6785857" y="1880471"/>
            <a:ext cx="1496779"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 (if &lt;1 year)</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2972008"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19" name="Text Placeholder 18">
            <a:extLst>
              <a:ext uri="{FF2B5EF4-FFF2-40B4-BE49-F238E27FC236}">
                <a16:creationId xmlns="" xmlns:a16="http://schemas.microsoft.com/office/drawing/2014/main" id="{A1F28B02-DF8E-4C7E-90E9-0214CD384EA9}"/>
              </a:ext>
            </a:extLst>
          </p:cNvPr>
          <p:cNvSpPr>
            <a:spLocks noGrp="1"/>
          </p:cNvSpPr>
          <p:nvPr>
            <p:ph type="body" sz="quarter" idx="18" hasCustomPrompt="1"/>
          </p:nvPr>
        </p:nvSpPr>
        <p:spPr>
          <a:xfrm>
            <a:off x="3893975"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 If Yes - Reactive via MI, Reactive via MI </a:t>
            </a:r>
            <a:r>
              <a:rPr lang="en-US" dirty="0" err="1"/>
              <a:t>SciP</a:t>
            </a:r>
            <a:r>
              <a:rPr lang="en-US" dirty="0"/>
              <a:t>, or Proactive</a:t>
            </a:r>
          </a:p>
        </p:txBody>
      </p:sp>
      <p:sp>
        <p:nvSpPr>
          <p:cNvPr id="21" name="Text Placeholder 20">
            <a:extLst>
              <a:ext uri="{FF2B5EF4-FFF2-40B4-BE49-F238E27FC236}">
                <a16:creationId xmlns="" xmlns:a16="http://schemas.microsoft.com/office/drawing/2014/main" id="{277F15F9-6B04-4325-BA35-6D4FC8B30B7D}"/>
              </a:ext>
            </a:extLst>
          </p:cNvPr>
          <p:cNvSpPr>
            <a:spLocks noGrp="1"/>
          </p:cNvSpPr>
          <p:nvPr>
            <p:ph type="body" sz="quarter" idx="19" hasCustomPrompt="1"/>
          </p:nvPr>
        </p:nvSpPr>
        <p:spPr>
          <a:xfrm>
            <a:off x="2972005" y="3046924"/>
            <a:ext cx="39367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Medical Personnel</a:t>
            </a:r>
          </a:p>
        </p:txBody>
      </p:sp>
      <p:sp>
        <p:nvSpPr>
          <p:cNvPr id="27" name="Text Placeholder 26">
            <a:extLst>
              <a:ext uri="{FF2B5EF4-FFF2-40B4-BE49-F238E27FC236}">
                <a16:creationId xmlns="" xmlns:a16="http://schemas.microsoft.com/office/drawing/2014/main" id="{DD881301-6455-4429-AC98-70F1B2B5BC88}"/>
              </a:ext>
            </a:extLst>
          </p:cNvPr>
          <p:cNvSpPr>
            <a:spLocks noGrp="1"/>
          </p:cNvSpPr>
          <p:nvPr>
            <p:ph type="body" sz="quarter" idx="22" hasCustomPrompt="1"/>
          </p:nvPr>
        </p:nvSpPr>
        <p:spPr>
          <a:xfrm>
            <a:off x="6785880"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Any HCP, MM Only, Contracted EE, or Other</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2972008"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1" name="Text Placeholder 30">
            <a:extLst>
              <a:ext uri="{FF2B5EF4-FFF2-40B4-BE49-F238E27FC236}">
                <a16:creationId xmlns="" xmlns:a16="http://schemas.microsoft.com/office/drawing/2014/main" id="{1C3ADFAF-903D-45A8-9EC3-263C6B88C9B5}"/>
              </a:ext>
            </a:extLst>
          </p:cNvPr>
          <p:cNvSpPr>
            <a:spLocks noGrp="1"/>
          </p:cNvSpPr>
          <p:nvPr>
            <p:ph type="body" sz="quarter" idx="24" hasCustomPrompt="1"/>
          </p:nvPr>
        </p:nvSpPr>
        <p:spPr>
          <a:xfrm>
            <a:off x="3900070"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MM/YY</a:t>
            </a:r>
          </a:p>
        </p:txBody>
      </p:sp>
      <p:sp>
        <p:nvSpPr>
          <p:cNvPr id="33" name="Text Placeholder 32">
            <a:extLst>
              <a:ext uri="{FF2B5EF4-FFF2-40B4-BE49-F238E27FC236}">
                <a16:creationId xmlns="" xmlns:a16="http://schemas.microsoft.com/office/drawing/2014/main" id="{699D1E98-12E4-4111-B43B-8EF5E67629AC}"/>
              </a:ext>
            </a:extLst>
          </p:cNvPr>
          <p:cNvSpPr>
            <a:spLocks noGrp="1"/>
          </p:cNvSpPr>
          <p:nvPr>
            <p:ph type="body" sz="quarter" idx="25" hasCustomPrompt="1"/>
          </p:nvPr>
        </p:nvSpPr>
        <p:spPr>
          <a:xfrm>
            <a:off x="2972007"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2972008"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2972031" y="4043882"/>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2972031" y="3657303"/>
            <a:ext cx="44540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Asset Owner Name</a:t>
            </a:r>
          </a:p>
        </p:txBody>
      </p:sp>
      <p:sp>
        <p:nvSpPr>
          <p:cNvPr id="43" name="Text Placeholder 42">
            <a:extLst>
              <a:ext uri="{FF2B5EF4-FFF2-40B4-BE49-F238E27FC236}">
                <a16:creationId xmlns="" xmlns:a16="http://schemas.microsoft.com/office/drawing/2014/main" id="{D6785EC2-7CE7-4B29-BFA7-2A8950DFE928}"/>
              </a:ext>
            </a:extLst>
          </p:cNvPr>
          <p:cNvSpPr>
            <a:spLocks noGrp="1"/>
          </p:cNvSpPr>
          <p:nvPr>
            <p:ph type="body" sz="quarter" idx="30" hasCustomPrompt="1"/>
          </p:nvPr>
        </p:nvSpPr>
        <p:spPr>
          <a:xfrm>
            <a:off x="2972007"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5" name="Text Placeholder 44">
            <a:extLst>
              <a:ext uri="{FF2B5EF4-FFF2-40B4-BE49-F238E27FC236}">
                <a16:creationId xmlns=""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47" name="Text Placeholder 46">
            <a:extLst>
              <a:ext uri="{FF2B5EF4-FFF2-40B4-BE49-F238E27FC236}">
                <a16:creationId xmlns="" xmlns:a16="http://schemas.microsoft.com/office/drawing/2014/main" id="{31A21B67-AE66-4D44-8C58-A71F0B4E972C}"/>
              </a:ext>
            </a:extLst>
          </p:cNvPr>
          <p:cNvSpPr>
            <a:spLocks noGrp="1"/>
          </p:cNvSpPr>
          <p:nvPr>
            <p:ph type="body" sz="quarter" idx="32" hasCustomPrompt="1"/>
          </p:nvPr>
        </p:nvSpPr>
        <p:spPr>
          <a:xfrm>
            <a:off x="5989410" y="5042742"/>
            <a:ext cx="12719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If Yes - $Value</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2972009"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Brand or TA Name</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56" name="TextBox 55">
            <a:extLst>
              <a:ext uri="{FF2B5EF4-FFF2-40B4-BE49-F238E27FC236}">
                <a16:creationId xmlns=""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Distribution</a:t>
            </a:r>
          </a:p>
        </p:txBody>
      </p:sp>
      <p:sp>
        <p:nvSpPr>
          <p:cNvPr id="58" name="TextBox 57">
            <a:extLst>
              <a:ext uri="{FF2B5EF4-FFF2-40B4-BE49-F238E27FC236}">
                <a16:creationId xmlns=""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Use By</a:t>
            </a:r>
          </a:p>
        </p:txBody>
      </p:sp>
      <p:sp>
        <p:nvSpPr>
          <p:cNvPr id="61" name="TextBox 60">
            <a:extLst>
              <a:ext uri="{FF2B5EF4-FFF2-40B4-BE49-F238E27FC236}">
                <a16:creationId xmlns=""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Audience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One Time Use</a:t>
            </a:r>
          </a:p>
        </p:txBody>
      </p:sp>
      <p:sp>
        <p:nvSpPr>
          <p:cNvPr id="68" name="TextBox 67">
            <a:extLst>
              <a:ext uri="{FF2B5EF4-FFF2-40B4-BE49-F238E27FC236}">
                <a16:creationId xmlns=""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defRPr/>
            </a:pPr>
            <a:r>
              <a:rPr lang="en-US" sz="1200" b="1" dirty="0">
                <a:solidFill>
                  <a:srgbClr val="FFFFFF"/>
                </a:solidFill>
              </a:rPr>
              <a:t>MSL Leave-behind</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2"/>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US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32577" y="5372185"/>
            <a:ext cx="1828800" cy="461665"/>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Website</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397941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a:t>
            </a:r>
          </a:p>
        </p:txBody>
      </p:sp>
      <p:sp>
        <p:nvSpPr>
          <p:cNvPr id="75" name="TextBox 74">
            <a:extLst>
              <a:ext uri="{FF2B5EF4-FFF2-40B4-BE49-F238E27FC236}">
                <a16:creationId xmlns=""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Veeva CRM</a:t>
            </a:r>
          </a:p>
        </p:txBody>
      </p:sp>
      <p:sp>
        <p:nvSpPr>
          <p:cNvPr id="76" name="TextBox 75">
            <a:extLst>
              <a:ext uri="{FF2B5EF4-FFF2-40B4-BE49-F238E27FC236}">
                <a16:creationId xmlns=""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Restricted Use</a:t>
            </a:r>
          </a:p>
        </p:txBody>
      </p:sp>
      <p:sp>
        <p:nvSpPr>
          <p:cNvPr id="77" name="TextBox 76">
            <a:extLst>
              <a:ext uri="{FF2B5EF4-FFF2-40B4-BE49-F238E27FC236}">
                <a16:creationId xmlns=""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If Yes, Fair Market Value</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Brand or TA Name</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3585295"/>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graphicFrame>
        <p:nvGraphicFramePr>
          <p:cNvPr id="59" name="Table 58">
            <a:extLst>
              <a:ext uri="{FF2B5EF4-FFF2-40B4-BE49-F238E27FC236}">
                <a16:creationId xmlns=""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881207069"/>
              </p:ext>
            </p:extLst>
          </p:nvPr>
        </p:nvGraphicFramePr>
        <p:xfrm>
          <a:off x="1131937" y="4566547"/>
          <a:ext cx="9949787" cy="764702"/>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365690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ML-XXXX-US-XXXX</a:t>
            </a:r>
          </a:p>
        </p:txBody>
      </p:sp>
    </p:spTree>
    <p:extLst>
      <p:ext uri="{BB962C8B-B14F-4D97-AF65-F5344CB8AC3E}">
        <p14:creationId xmlns:p14="http://schemas.microsoft.com/office/powerpoint/2010/main" val="4091733642"/>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 xmlns:a16="http://schemas.microsoft.com/office/drawing/2014/main" id="{86D12817-4053-40BC-82BB-7AF5EE51AEBA}"/>
              </a:ext>
            </a:extLst>
          </p:cNvPr>
          <p:cNvSpPr txBox="1"/>
          <p:nvPr userDrawn="1"/>
        </p:nvSpPr>
        <p:spPr>
          <a:xfrm>
            <a:off x="526488" y="6034687"/>
            <a:ext cx="11208327" cy="830997"/>
          </a:xfrm>
          <a:prstGeom prst="rect">
            <a:avLst/>
          </a:prstGeom>
          <a:noFill/>
          <a:ln>
            <a:noFill/>
          </a:ln>
        </p:spPr>
        <p:txBody>
          <a:bodyPr wrap="square" rtlCol="0" anchor="b">
            <a:spAutoFit/>
          </a:bodyPr>
          <a:lstStyle/>
          <a:p>
            <a:pPr algn="ctr">
              <a:buClr>
                <a:srgbClr val="7F134C"/>
              </a:buClr>
              <a:buFont typeface="Arial" panose="020B0604020202020204" pitchFamily="34" charset="0"/>
              <a:buNone/>
            </a:pPr>
            <a:r>
              <a:rPr lang="en-US" sz="1400" b="1" dirty="0">
                <a:solidFill>
                  <a:srgbClr val="000000"/>
                </a:solidFill>
              </a:rPr>
              <a:t>External use of any of the content must be approved for release </a:t>
            </a:r>
            <a:br>
              <a:rPr lang="en-US" sz="1400" b="1" dirty="0">
                <a:solidFill>
                  <a:srgbClr val="000000"/>
                </a:solidFill>
              </a:rPr>
            </a:br>
            <a:r>
              <a:rPr lang="en-US" sz="1400" b="1" dirty="0">
                <a:solidFill>
                  <a:srgbClr val="000000"/>
                </a:solidFill>
              </a:rPr>
              <a:t>by your local nominated signatory/local medical process to ensure compliance with local regulations. </a:t>
            </a:r>
          </a:p>
          <a:p>
            <a:pPr algn="ctr">
              <a:buClr>
                <a:srgbClr val="7F134C"/>
              </a:buClr>
              <a:buFont typeface="Arial" panose="020B0604020202020204" pitchFamily="34" charset="0"/>
              <a:buNone/>
            </a:pPr>
            <a:r>
              <a:rPr lang="en-US" sz="1000" dirty="0">
                <a:solidFill>
                  <a:srgbClr val="000000"/>
                </a:solidFill>
              </a:rPr>
              <a:t>Refer to the General Properties for this asset in GMIP Content (Veeva Vault </a:t>
            </a:r>
            <a:r>
              <a:rPr lang="en-US" sz="1000" dirty="0" err="1">
                <a:solidFill>
                  <a:srgbClr val="000000"/>
                </a:solidFill>
              </a:rPr>
              <a:t>MedComms</a:t>
            </a:r>
            <a:r>
              <a:rPr lang="en-US" sz="1000" dirty="0">
                <a:solidFill>
                  <a:srgbClr val="000000"/>
                </a:solidFill>
              </a:rPr>
              <a:t>) for additional details. </a:t>
            </a:r>
          </a:p>
          <a:p>
            <a:pPr algn="ctr">
              <a:buClr>
                <a:srgbClr val="7F134C"/>
              </a:buClr>
              <a:buFont typeface="Arial" panose="020B0604020202020204" pitchFamily="34" charset="0"/>
              <a:buNone/>
            </a:pPr>
            <a:r>
              <a:rPr lang="en-US" sz="1000" dirty="0">
                <a:solidFill>
                  <a:srgbClr val="000000"/>
                </a:solidFill>
              </a:rPr>
              <a:t>Questions on this asset should be directed to asset owners.</a:t>
            </a:r>
          </a:p>
        </p:txBody>
      </p:sp>
      <p:graphicFrame>
        <p:nvGraphicFramePr>
          <p:cNvPr id="50" name="Table 49">
            <a:extLst>
              <a:ext uri="{FF2B5EF4-FFF2-40B4-BE49-F238E27FC236}">
                <a16:creationId xmlns=""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3037601185"/>
              </p:ext>
            </p:extLst>
          </p:nvPr>
        </p:nvGraphicFramePr>
        <p:xfrm>
          <a:off x="1128801" y="2533405"/>
          <a:ext cx="9949787" cy="1529404"/>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152630277"/>
                  </a:ext>
                </a:extLst>
              </a:tr>
            </a:tbl>
          </a:graphicData>
        </a:graphic>
      </p:graphicFrame>
      <p:graphicFrame>
        <p:nvGraphicFramePr>
          <p:cNvPr id="5" name="Table 4">
            <a:extLst>
              <a:ext uri="{FF2B5EF4-FFF2-40B4-BE49-F238E27FC236}">
                <a16:creationId xmlns=""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2018437888"/>
              </p:ext>
            </p:extLst>
          </p:nvPr>
        </p:nvGraphicFramePr>
        <p:xfrm>
          <a:off x="1128801" y="1039483"/>
          <a:ext cx="9949787" cy="1147053"/>
        </p:xfrm>
        <a:graphic>
          <a:graphicData uri="http://schemas.openxmlformats.org/drawingml/2006/table">
            <a:tbl>
              <a:tblPr>
                <a:tableStyleId>{21E4AEA4-8DFA-4A89-87EB-49C32662AFE0}</a:tableStyleId>
              </a:tblPr>
              <a:tblGrid>
                <a:gridCol w="2931948">
                  <a:extLst>
                    <a:ext uri="{9D8B030D-6E8A-4147-A177-3AD203B41FA5}">
                      <a16:colId xmlns="" xmlns:a16="http://schemas.microsoft.com/office/drawing/2014/main" val="3458750997"/>
                    </a:ext>
                  </a:extLst>
                </a:gridCol>
                <a:gridCol w="3701243">
                  <a:extLst>
                    <a:ext uri="{9D8B030D-6E8A-4147-A177-3AD203B41FA5}">
                      <a16:colId xmlns="" xmlns:a16="http://schemas.microsoft.com/office/drawing/2014/main" val="4071395440"/>
                    </a:ext>
                  </a:extLst>
                </a:gridCol>
                <a:gridCol w="3316595">
                  <a:extLst>
                    <a:ext uri="{9D8B030D-6E8A-4147-A177-3AD203B41FA5}">
                      <a16:colId xmlns="" xmlns:a16="http://schemas.microsoft.com/office/drawing/2014/main" val="668771908"/>
                    </a:ext>
                  </a:extLst>
                </a:gridCol>
              </a:tblGrid>
              <a:tr h="382351">
                <a:tc>
                  <a:txBody>
                    <a:bodyPr/>
                    <a:lstStyle/>
                    <a:p>
                      <a:endParaRPr lang="en-US" dirty="0"/>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dirty="0"/>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solidFill>
                  <a:srgbClr val="000000"/>
                </a:solidFill>
              </a:rPr>
              <a:pPr/>
              <a:t>10/19/2023</a:t>
            </a:fld>
            <a:endParaRPr lang="en-US">
              <a:solidFill>
                <a:srgbClr val="000000"/>
              </a:solidFill>
            </a:endParaRPr>
          </a:p>
        </p:txBody>
      </p:sp>
      <p:sp>
        <p:nvSpPr>
          <p:cNvPr id="3" name="Footer Placeholder 2"/>
          <p:cNvSpPr>
            <a:spLocks noGrp="1"/>
          </p:cNvSpPr>
          <p:nvPr>
            <p:ph type="ftr" sz="quarter" idx="11"/>
          </p:nvPr>
        </p:nvSpPr>
        <p:spPr/>
        <p:txBody>
          <a:bodyPr/>
          <a:lstStyle/>
          <a:p>
            <a:endParaRPr lang="en-US">
              <a:solidFill>
                <a:srgbClr val="000000"/>
              </a:solidFill>
            </a:endParaRPr>
          </a:p>
        </p:txBody>
      </p:sp>
      <p:sp>
        <p:nvSpPr>
          <p:cNvPr id="4" name="Slide Number Placeholder 3"/>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Box 7">
            <a:extLst>
              <a:ext uri="{FF2B5EF4-FFF2-40B4-BE49-F238E27FC236}">
                <a16:creationId xmlns="" xmlns:a16="http://schemas.microsoft.com/office/drawing/2014/main" id="{FF897A55-CB79-4D07-BEF1-54B1E974D126}"/>
              </a:ext>
            </a:extLst>
          </p:cNvPr>
          <p:cNvSpPr txBox="1"/>
          <p:nvPr userDrawn="1"/>
        </p:nvSpPr>
        <p:spPr>
          <a:xfrm>
            <a:off x="10160000" y="6611820"/>
            <a:ext cx="2032000" cy="246221"/>
          </a:xfrm>
          <a:prstGeom prst="rect">
            <a:avLst/>
          </a:prstGeom>
          <a:noFill/>
        </p:spPr>
        <p:txBody>
          <a:bodyPr wrap="square" rtlCol="0" anchor="b" anchorCtr="0">
            <a:spAutoFit/>
          </a:bodyPr>
          <a:lstStyle/>
          <a:p>
            <a:pPr algn="r"/>
            <a:r>
              <a:rPr lang="en-US" sz="1000" dirty="0">
                <a:solidFill>
                  <a:srgbClr val="000000"/>
                </a:solidFill>
                <a:cs typeface="Arial" pitchFamily="34" charset="0"/>
              </a:rPr>
              <a:t>© AstraZeneca 2022</a:t>
            </a:r>
          </a:p>
        </p:txBody>
      </p:sp>
      <p:sp>
        <p:nvSpPr>
          <p:cNvPr id="9" name="Text Placeholder 8">
            <a:extLst>
              <a:ext uri="{FF2B5EF4-FFF2-40B4-BE49-F238E27FC236}">
                <a16:creationId xmlns=""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&lt;Generic Name&gt; - &lt;Title from Veeva Vault&gt;</a:t>
            </a:r>
          </a:p>
        </p:txBody>
      </p:sp>
      <p:sp>
        <p:nvSpPr>
          <p:cNvPr id="11" name="Text Placeholder 10">
            <a:extLst>
              <a:ext uri="{FF2B5EF4-FFF2-40B4-BE49-F238E27FC236}">
                <a16:creationId xmlns=""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3" name="Text Placeholder 12">
            <a:extLst>
              <a:ext uri="{FF2B5EF4-FFF2-40B4-BE49-F238E27FC236}">
                <a16:creationId xmlns="" xmlns:a16="http://schemas.microsoft.com/office/drawing/2014/main" id="{5BA6C7CD-771E-461C-A133-67764B81E611}"/>
              </a:ext>
            </a:extLst>
          </p:cNvPr>
          <p:cNvSpPr>
            <a:spLocks noGrp="1"/>
          </p:cNvSpPr>
          <p:nvPr>
            <p:ph type="body" sz="quarter" idx="15" hasCustomPrompt="1"/>
          </p:nvPr>
        </p:nvSpPr>
        <p:spPr>
          <a:xfrm>
            <a:off x="3260437" y="1491653"/>
            <a:ext cx="186677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Reactive or Internal</a:t>
            </a:r>
          </a:p>
        </p:txBody>
      </p:sp>
      <p:sp>
        <p:nvSpPr>
          <p:cNvPr id="15" name="Text Placeholder 14">
            <a:extLst>
              <a:ext uri="{FF2B5EF4-FFF2-40B4-BE49-F238E27FC236}">
                <a16:creationId xmlns=""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MM/YY</a:t>
            </a:r>
          </a:p>
        </p:txBody>
      </p:sp>
      <p:sp>
        <p:nvSpPr>
          <p:cNvPr id="17" name="Text Placeholder 16">
            <a:extLst>
              <a:ext uri="{FF2B5EF4-FFF2-40B4-BE49-F238E27FC236}">
                <a16:creationId xmlns="" xmlns:a16="http://schemas.microsoft.com/office/drawing/2014/main" id="{12286C0F-7CF6-40B2-B8FA-7AF1D25B9922}"/>
              </a:ext>
            </a:extLst>
          </p:cNvPr>
          <p:cNvSpPr>
            <a:spLocks noGrp="1"/>
          </p:cNvSpPr>
          <p:nvPr>
            <p:ph type="body" sz="quarter" idx="17" hasCustomPrompt="1"/>
          </p:nvPr>
        </p:nvSpPr>
        <p:spPr>
          <a:xfrm>
            <a:off x="8497599"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or No/List Third Party</a:t>
            </a:r>
          </a:p>
        </p:txBody>
      </p:sp>
      <p:sp>
        <p:nvSpPr>
          <p:cNvPr id="29" name="Text Placeholder 28">
            <a:extLst>
              <a:ext uri="{FF2B5EF4-FFF2-40B4-BE49-F238E27FC236}">
                <a16:creationId xmlns=""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Yes, No, or N/A</a:t>
            </a:r>
          </a:p>
        </p:txBody>
      </p:sp>
      <p:sp>
        <p:nvSpPr>
          <p:cNvPr id="35" name="Text Placeholder 34">
            <a:extLst>
              <a:ext uri="{FF2B5EF4-FFF2-40B4-BE49-F238E27FC236}">
                <a16:creationId xmlns=""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N/A or Enter Instructions</a:t>
            </a:r>
          </a:p>
        </p:txBody>
      </p:sp>
      <p:sp>
        <p:nvSpPr>
          <p:cNvPr id="37" name="Text Placeholder 36">
            <a:extLst>
              <a:ext uri="{FF2B5EF4-FFF2-40B4-BE49-F238E27FC236}">
                <a16:creationId xmlns="" xmlns:a16="http://schemas.microsoft.com/office/drawing/2014/main" id="{1E7DEFF9-F91F-49E6-94A9-010D12455C1C}"/>
              </a:ext>
            </a:extLst>
          </p:cNvPr>
          <p:cNvSpPr>
            <a:spLocks noGrp="1"/>
          </p:cNvSpPr>
          <p:nvPr>
            <p:ph type="body" sz="quarter" idx="27" hasCustomPrompt="1"/>
          </p:nvPr>
        </p:nvSpPr>
        <p:spPr>
          <a:xfrm>
            <a:off x="3260462" y="3000178"/>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New, Renewal, or Renewal with Changes</a:t>
            </a:r>
          </a:p>
        </p:txBody>
      </p:sp>
      <p:sp>
        <p:nvSpPr>
          <p:cNvPr id="39" name="Text Placeholder 38">
            <a:extLst>
              <a:ext uri="{FF2B5EF4-FFF2-40B4-BE49-F238E27FC236}">
                <a16:creationId xmlns=""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PromoMats/</a:t>
            </a:r>
            <a:r>
              <a:rPr lang="en-US" dirty="0" err="1"/>
              <a:t>MedComms</a:t>
            </a:r>
            <a:r>
              <a:rPr lang="en-US" dirty="0"/>
              <a:t> #</a:t>
            </a:r>
          </a:p>
        </p:txBody>
      </p:sp>
      <p:sp>
        <p:nvSpPr>
          <p:cNvPr id="41" name="Text Placeholder 40">
            <a:extLst>
              <a:ext uri="{FF2B5EF4-FFF2-40B4-BE49-F238E27FC236}">
                <a16:creationId xmlns="" xmlns:a16="http://schemas.microsoft.com/office/drawing/2014/main" id="{F085F8C8-CE31-4A7B-87E4-06397B5B41DA}"/>
              </a:ext>
            </a:extLst>
          </p:cNvPr>
          <p:cNvSpPr>
            <a:spLocks noGrp="1"/>
          </p:cNvSpPr>
          <p:nvPr>
            <p:ph type="body" sz="quarter" idx="29" hasCustomPrompt="1"/>
          </p:nvPr>
        </p:nvSpPr>
        <p:spPr>
          <a:xfrm>
            <a:off x="3260462" y="2613599"/>
            <a:ext cx="424803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AZ MI Lead/Global Medical Affairs Lead</a:t>
            </a:r>
          </a:p>
        </p:txBody>
      </p:sp>
      <p:sp>
        <p:nvSpPr>
          <p:cNvPr id="49" name="Text Placeholder 48">
            <a:extLst>
              <a:ext uri="{FF2B5EF4-FFF2-40B4-BE49-F238E27FC236}">
                <a16:creationId xmlns="" xmlns:a16="http://schemas.microsoft.com/office/drawing/2014/main" id="{FFBD88D7-1F68-4A55-9958-01B92024FDF7}"/>
              </a:ext>
            </a:extLst>
          </p:cNvPr>
          <p:cNvSpPr>
            <a:spLocks noGrp="1"/>
          </p:cNvSpPr>
          <p:nvPr>
            <p:ph type="body" sz="quarter" idx="33" hasCustomPrompt="1"/>
          </p:nvPr>
        </p:nvSpPr>
        <p:spPr>
          <a:xfrm>
            <a:off x="3260462"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No or Yes, Pending Local Market Approval</a:t>
            </a:r>
          </a:p>
        </p:txBody>
      </p:sp>
      <p:sp>
        <p:nvSpPr>
          <p:cNvPr id="51" name="Text Placeholder 50">
            <a:extLst>
              <a:ext uri="{FF2B5EF4-FFF2-40B4-BE49-F238E27FC236}">
                <a16:creationId xmlns="" xmlns:a16="http://schemas.microsoft.com/office/drawing/2014/main" id="{D75479AB-AB9C-4737-A1D0-F9E28AC4F163}"/>
              </a:ext>
            </a:extLst>
          </p:cNvPr>
          <p:cNvSpPr>
            <a:spLocks noGrp="1"/>
          </p:cNvSpPr>
          <p:nvPr>
            <p:ph type="body" sz="quarter" idx="34" hasCustomPrompt="1"/>
          </p:nvPr>
        </p:nvSpPr>
        <p:spPr>
          <a:xfrm>
            <a:off x="8349573"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dirty="0"/>
              <a:t>Therapy Area</a:t>
            </a:r>
          </a:p>
        </p:txBody>
      </p:sp>
      <p:sp>
        <p:nvSpPr>
          <p:cNvPr id="52" name="TextBox 51">
            <a:extLst>
              <a:ext uri="{FF2B5EF4-FFF2-40B4-BE49-F238E27FC236}">
                <a16:creationId xmlns=""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Title</a:t>
            </a:r>
          </a:p>
        </p:txBody>
      </p:sp>
      <p:sp>
        <p:nvSpPr>
          <p:cNvPr id="53" name="TextBox 52">
            <a:extLst>
              <a:ext uri="{FF2B5EF4-FFF2-40B4-BE49-F238E27FC236}">
                <a16:creationId xmlns="" xmlns:a16="http://schemas.microsoft.com/office/drawing/2014/main" id="{A88B6979-D240-45DF-8FFB-111611A15632}"/>
              </a:ext>
            </a:extLst>
          </p:cNvPr>
          <p:cNvSpPr txBox="1"/>
          <p:nvPr userDrawn="1"/>
        </p:nvSpPr>
        <p:spPr>
          <a:xfrm>
            <a:off x="1127586" y="3318506"/>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Approval Date</a:t>
            </a:r>
          </a:p>
        </p:txBody>
      </p:sp>
      <p:sp>
        <p:nvSpPr>
          <p:cNvPr id="54" name="TextBox 53">
            <a:extLst>
              <a:ext uri="{FF2B5EF4-FFF2-40B4-BE49-F238E27FC236}">
                <a16:creationId xmlns=""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Intended Use</a:t>
            </a:r>
          </a:p>
        </p:txBody>
      </p:sp>
      <p:sp>
        <p:nvSpPr>
          <p:cNvPr id="55" name="TextBox 54">
            <a:extLst>
              <a:ext uri="{FF2B5EF4-FFF2-40B4-BE49-F238E27FC236}">
                <a16:creationId xmlns="" xmlns:a16="http://schemas.microsoft.com/office/drawing/2014/main" id="{142B0649-53B3-4494-A56E-67DCF07E8290}"/>
              </a:ext>
            </a:extLst>
          </p:cNvPr>
          <p:cNvSpPr txBox="1"/>
          <p:nvPr userDrawn="1"/>
        </p:nvSpPr>
        <p:spPr>
          <a:xfrm>
            <a:off x="1127586" y="3697049"/>
            <a:ext cx="2049743"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Expiration Date</a:t>
            </a:r>
          </a:p>
        </p:txBody>
      </p:sp>
      <p:sp>
        <p:nvSpPr>
          <p:cNvPr id="66" name="TextBox 65">
            <a:extLst>
              <a:ext uri="{FF2B5EF4-FFF2-40B4-BE49-F238E27FC236}">
                <a16:creationId xmlns=""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Copyright Permissions Obtained for Graphics</a:t>
            </a:r>
          </a:p>
        </p:txBody>
      </p:sp>
      <p:sp>
        <p:nvSpPr>
          <p:cNvPr id="69" name="TextBox 68">
            <a:extLst>
              <a:ext uri="{FF2B5EF4-FFF2-40B4-BE49-F238E27FC236}">
                <a16:creationId xmlns="" xmlns:a16="http://schemas.microsoft.com/office/drawing/2014/main" id="{621D8C32-5CB3-4252-B385-54C66A9E1EE6}"/>
              </a:ext>
            </a:extLst>
          </p:cNvPr>
          <p:cNvSpPr txBox="1"/>
          <p:nvPr userDrawn="1"/>
        </p:nvSpPr>
        <p:spPr>
          <a:xfrm>
            <a:off x="23" y="123154"/>
            <a:ext cx="12191999" cy="461665"/>
          </a:xfrm>
          <a:prstGeom prst="rect">
            <a:avLst/>
          </a:prstGeom>
          <a:solidFill>
            <a:schemeClr val="accent1"/>
          </a:solidFill>
          <a:ln>
            <a:noFill/>
          </a:ln>
        </p:spPr>
        <p:txBody>
          <a:bodyPr wrap="square" rtlCol="0" anchor="ctr">
            <a:spAutoFit/>
          </a:bodyPr>
          <a:lstStyle/>
          <a:p>
            <a:pPr algn="ctr">
              <a:buClr>
                <a:srgbClr val="7F134C"/>
              </a:buClr>
              <a:buFont typeface="Arial" panose="020B0604020202020204" pitchFamily="34" charset="0"/>
              <a:buNone/>
            </a:pPr>
            <a:r>
              <a:rPr lang="en-US" sz="2400" b="1" dirty="0">
                <a:solidFill>
                  <a:srgbClr val="FFFFFF"/>
                </a:solidFill>
              </a:rPr>
              <a:t>Global Medical Asset Cover Sheet</a:t>
            </a:r>
          </a:p>
        </p:txBody>
      </p:sp>
      <p:sp>
        <p:nvSpPr>
          <p:cNvPr id="70" name="TextBox 69">
            <a:extLst>
              <a:ext uri="{FF2B5EF4-FFF2-40B4-BE49-F238E27FC236}">
                <a16:creationId xmlns="" xmlns:a16="http://schemas.microsoft.com/office/drawing/2014/main" id="{6811B402-BB33-4FBF-A25A-6A132332CC41}"/>
              </a:ext>
            </a:extLst>
          </p:cNvPr>
          <p:cNvSpPr txBox="1"/>
          <p:nvPr userDrawn="1"/>
        </p:nvSpPr>
        <p:spPr>
          <a:xfrm>
            <a:off x="1127569" y="4734872"/>
            <a:ext cx="2044731" cy="461665"/>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Special Instructions</a:t>
            </a:r>
            <a:br>
              <a:rPr lang="en-US" sz="1200" b="1" dirty="0">
                <a:solidFill>
                  <a:srgbClr val="FFFFFF"/>
                </a:solidFill>
              </a:rPr>
            </a:br>
            <a:r>
              <a:rPr lang="en-US" sz="1200" b="1" dirty="0">
                <a:solidFill>
                  <a:srgbClr val="FFFFFF"/>
                </a:solidFill>
              </a:rPr>
              <a:t>and/or Disclaimers</a:t>
            </a:r>
          </a:p>
        </p:txBody>
      </p:sp>
      <p:sp>
        <p:nvSpPr>
          <p:cNvPr id="71" name="TextBox 70">
            <a:extLst>
              <a:ext uri="{FF2B5EF4-FFF2-40B4-BE49-F238E27FC236}">
                <a16:creationId xmlns=""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Therapy Area</a:t>
            </a:r>
          </a:p>
        </p:txBody>
      </p:sp>
      <p:sp>
        <p:nvSpPr>
          <p:cNvPr id="72" name="TextBox 71">
            <a:extLst>
              <a:ext uri="{FF2B5EF4-FFF2-40B4-BE49-F238E27FC236}">
                <a16:creationId xmlns=""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New Asset/Renewal</a:t>
            </a:r>
          </a:p>
        </p:txBody>
      </p:sp>
      <p:sp>
        <p:nvSpPr>
          <p:cNvPr id="73" name="TextBox 72">
            <a:extLst>
              <a:ext uri="{FF2B5EF4-FFF2-40B4-BE49-F238E27FC236}">
                <a16:creationId xmlns="" xmlns:a16="http://schemas.microsoft.com/office/drawing/2014/main" id="{759580AA-6B1E-4C65-9D3B-8A40CBD8E220}"/>
              </a:ext>
            </a:extLst>
          </p:cNvPr>
          <p:cNvSpPr txBox="1"/>
          <p:nvPr userDrawn="1"/>
        </p:nvSpPr>
        <p:spPr>
          <a:xfrm>
            <a:off x="7527637" y="2935707"/>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Based On Asset</a:t>
            </a:r>
          </a:p>
        </p:txBody>
      </p:sp>
      <p:sp>
        <p:nvSpPr>
          <p:cNvPr id="74" name="TextBox 73">
            <a:extLst>
              <a:ext uri="{FF2B5EF4-FFF2-40B4-BE49-F238E27FC236}">
                <a16:creationId xmlns=""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Asset Owner(s)</a:t>
            </a:r>
          </a:p>
        </p:txBody>
      </p:sp>
      <p:sp>
        <p:nvSpPr>
          <p:cNvPr id="78" name="TextBox 77">
            <a:extLst>
              <a:ext uri="{FF2B5EF4-FFF2-40B4-BE49-F238E27FC236}">
                <a16:creationId xmlns=""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Approved for Distribution</a:t>
            </a:r>
          </a:p>
        </p:txBody>
      </p:sp>
      <p:sp>
        <p:nvSpPr>
          <p:cNvPr id="48" name="TextBox 47">
            <a:extLst>
              <a:ext uri="{FF2B5EF4-FFF2-40B4-BE49-F238E27FC236}">
                <a16:creationId xmlns="" xmlns:a16="http://schemas.microsoft.com/office/drawing/2014/main" id="{F0DE83F5-9900-4234-8A5B-4EFEB16F6D34}"/>
              </a:ext>
            </a:extLst>
          </p:cNvPr>
          <p:cNvSpPr txBox="1"/>
          <p:nvPr userDrawn="1"/>
        </p:nvSpPr>
        <p:spPr>
          <a:xfrm>
            <a:off x="7527637" y="2541591"/>
            <a:ext cx="1512587"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Document #</a:t>
            </a:r>
          </a:p>
        </p:txBody>
      </p:sp>
      <p:sp>
        <p:nvSpPr>
          <p:cNvPr id="7" name="Text Placeholder 6">
            <a:extLst>
              <a:ext uri="{FF2B5EF4-FFF2-40B4-BE49-F238E27FC236}">
                <a16:creationId xmlns="" xmlns:a16="http://schemas.microsoft.com/office/drawing/2014/main" id="{C399C3AD-3A79-4CAB-8984-EE85DD84E0A2}"/>
              </a:ext>
            </a:extLst>
          </p:cNvPr>
          <p:cNvSpPr>
            <a:spLocks noGrp="1"/>
          </p:cNvSpPr>
          <p:nvPr>
            <p:ph type="body" sz="quarter" idx="35" hasCustomPrompt="1"/>
          </p:nvPr>
        </p:nvSpPr>
        <p:spPr>
          <a:xfrm>
            <a:off x="9039197" y="2613238"/>
            <a:ext cx="2020227"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dirty="0"/>
              <a:t>ML-XXXX-ALL-XXXX</a:t>
            </a:r>
          </a:p>
        </p:txBody>
      </p:sp>
      <p:sp>
        <p:nvSpPr>
          <p:cNvPr id="57" name="TextBox 56">
            <a:extLst>
              <a:ext uri="{FF2B5EF4-FFF2-40B4-BE49-F238E27FC236}">
                <a16:creationId xmlns=""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algn="r">
              <a:buClr>
                <a:srgbClr val="7F134C"/>
              </a:buClr>
              <a:buFont typeface="Arial" panose="020B0604020202020204" pitchFamily="34" charset="0"/>
              <a:buNone/>
            </a:pPr>
            <a:r>
              <a:rPr lang="en-US" sz="1200" b="1" dirty="0">
                <a:solidFill>
                  <a:srgbClr val="FFFFFF"/>
                </a:solidFill>
              </a:rPr>
              <a:t>Technical Review/Fact Check by Medical Information</a:t>
            </a:r>
          </a:p>
        </p:txBody>
      </p:sp>
      <p:sp>
        <p:nvSpPr>
          <p:cNvPr id="62" name="TextBox 61">
            <a:extLst>
              <a:ext uri="{FF2B5EF4-FFF2-40B4-BE49-F238E27FC236}">
                <a16:creationId xmlns="" xmlns:a16="http://schemas.microsoft.com/office/drawing/2014/main" id="{65509915-7361-4754-AA26-9EB5B15ABE0F}"/>
              </a:ext>
            </a:extLst>
          </p:cNvPr>
          <p:cNvSpPr txBox="1"/>
          <p:nvPr userDrawn="1"/>
        </p:nvSpPr>
        <p:spPr>
          <a:xfrm>
            <a:off x="1127590" y="4294076"/>
            <a:ext cx="9946009" cy="461665"/>
          </a:xfrm>
          <a:prstGeom prst="rect">
            <a:avLst/>
          </a:prstGeom>
          <a:solidFill>
            <a:schemeClr val="accent1"/>
          </a:solidFill>
          <a:ln>
            <a:noFill/>
          </a:ln>
        </p:spPr>
        <p:txBody>
          <a:bodyPr wrap="none" rtlCol="0" anchor="ctr">
            <a:noAutofit/>
          </a:bodyPr>
          <a:lstStyle/>
          <a:p>
            <a:pPr algn="ctr">
              <a:buClr>
                <a:srgbClr val="7F134C"/>
              </a:buClr>
              <a:buFont typeface="Arial" panose="020B0604020202020204" pitchFamily="34" charset="0"/>
              <a:buNone/>
            </a:pPr>
            <a:r>
              <a:rPr lang="en-US" sz="1200" b="1" dirty="0">
                <a:solidFill>
                  <a:srgbClr val="FFFFFF"/>
                </a:solidFill>
              </a:rPr>
              <a:t>Content is globally approved for use by AstraZeneca Medical Personnel only. The local market is responsible for interpreting, </a:t>
            </a:r>
            <a:br>
              <a:rPr lang="en-US" sz="1200" b="1" dirty="0">
                <a:solidFill>
                  <a:srgbClr val="FFFFFF"/>
                </a:solidFill>
              </a:rPr>
            </a:br>
            <a:r>
              <a:rPr lang="en-US" sz="1200" b="1" dirty="0">
                <a:solidFill>
                  <a:srgbClr val="FFFFFF"/>
                </a:solidFill>
              </a:rPr>
              <a:t>reviewing, and approving the content according to their local label, rules, and regulations. </a:t>
            </a:r>
          </a:p>
        </p:txBody>
      </p:sp>
    </p:spTree>
    <p:extLst>
      <p:ext uri="{BB962C8B-B14F-4D97-AF65-F5344CB8AC3E}">
        <p14:creationId xmlns:p14="http://schemas.microsoft.com/office/powerpoint/2010/main" val="2954142216"/>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solidFill>
                  <a:srgbClr val="000000"/>
                </a:solidFill>
              </a:rPr>
              <a:pPr/>
              <a:t>10/19/2023</a:t>
            </a:fld>
            <a:endParaRPr lang="en-US">
              <a:solidFill>
                <a:srgbClr val="000000"/>
              </a:solidFill>
            </a:endParaRPr>
          </a:p>
        </p:txBody>
      </p:sp>
      <p:sp>
        <p:nvSpPr>
          <p:cNvPr id="4" name="Footer Placeholder 3">
            <a:extLst>
              <a:ext uri="{FF2B5EF4-FFF2-40B4-BE49-F238E27FC236}">
                <a16:creationId xmlns="" xmlns:a16="http://schemas.microsoft.com/office/drawing/2014/main" id="{0C667D6A-BD1D-455C-A68F-2B5E1FF8E70F}"/>
              </a:ext>
            </a:extLst>
          </p:cNvPr>
          <p:cNvSpPr>
            <a:spLocks noGrp="1"/>
          </p:cNvSpPr>
          <p:nvPr>
            <p:ph type="ftr" sz="quarter" idx="11"/>
          </p:nvPr>
        </p:nvSpPr>
        <p:spPr/>
        <p:txBody>
          <a:bodyPr/>
          <a:lstStyle/>
          <a:p>
            <a:endParaRPr lang="en-US">
              <a:solidFill>
                <a:srgbClr val="000000"/>
              </a:solidFill>
            </a:endParaRPr>
          </a:p>
        </p:txBody>
      </p:sp>
      <p:sp>
        <p:nvSpPr>
          <p:cNvPr id="6" name="TextBox 5">
            <a:extLst>
              <a:ext uri="{FF2B5EF4-FFF2-40B4-BE49-F238E27FC236}">
                <a16:creationId xmlns="" xmlns:a16="http://schemas.microsoft.com/office/drawing/2014/main" id="{E6BF02FB-EFBA-4E7D-9306-E2A3E6AEDB9F}"/>
              </a:ext>
            </a:extLst>
          </p:cNvPr>
          <p:cNvSpPr txBox="1"/>
          <p:nvPr userDrawn="1"/>
        </p:nvSpPr>
        <p:spPr>
          <a:xfrm>
            <a:off x="1842204" y="1928929"/>
            <a:ext cx="2892138" cy="1323439"/>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7" name="TextBox 6">
            <a:extLst>
              <a:ext uri="{FF2B5EF4-FFF2-40B4-BE49-F238E27FC236}">
                <a16:creationId xmlns=""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algn="ctr">
              <a:buClr>
                <a:srgbClr val="7F134C"/>
              </a:buClr>
              <a:buFont typeface="Arial" panose="020B0604020202020204" pitchFamily="34" charset="0"/>
              <a:buNone/>
            </a:pPr>
            <a:r>
              <a:rPr lang="en-US" sz="4000" b="1" dirty="0">
                <a:solidFill>
                  <a:srgbClr val="FFFFFF"/>
                </a:solidFill>
              </a:rPr>
              <a:t>DO NOT</a:t>
            </a:r>
          </a:p>
          <a:p>
            <a:pPr algn="ctr">
              <a:buClr>
                <a:srgbClr val="7F134C"/>
              </a:buClr>
              <a:buFont typeface="Arial" panose="020B0604020202020204" pitchFamily="34" charset="0"/>
              <a:buNone/>
            </a:pPr>
            <a:r>
              <a:rPr lang="en-US" sz="4000" b="1" dirty="0">
                <a:solidFill>
                  <a:srgbClr val="FFFFFF"/>
                </a:solidFill>
              </a:rPr>
              <a:t>Use These </a:t>
            </a:r>
            <a:br>
              <a:rPr lang="en-US" sz="4000" b="1" dirty="0">
                <a:solidFill>
                  <a:srgbClr val="FFFFFF"/>
                </a:solidFill>
              </a:rPr>
            </a:br>
            <a:r>
              <a:rPr lang="en-US" sz="4000" b="1" dirty="0">
                <a:solidFill>
                  <a:srgbClr val="FFFFFF"/>
                </a:solidFill>
              </a:rPr>
              <a:t>Layouts</a:t>
            </a:r>
          </a:p>
        </p:txBody>
      </p:sp>
      <p:sp>
        <p:nvSpPr>
          <p:cNvPr id="8" name="Arrow: Right 7">
            <a:extLst>
              <a:ext uri="{FF2B5EF4-FFF2-40B4-BE49-F238E27FC236}">
                <a16:creationId xmlns="" xmlns:a16="http://schemas.microsoft.com/office/drawing/2014/main" id="{7A78AFAA-7418-4F48-AE4E-B278A265CE75}"/>
              </a:ext>
            </a:extLst>
          </p:cNvPr>
          <p:cNvSpPr/>
          <p:nvPr userDrawn="1"/>
        </p:nvSpPr>
        <p:spPr>
          <a:xfrm>
            <a:off x="6961912" y="3464660"/>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Arrow: Right 8">
            <a:extLst>
              <a:ext uri="{FF2B5EF4-FFF2-40B4-BE49-F238E27FC236}">
                <a16:creationId xmlns="" xmlns:a16="http://schemas.microsoft.com/office/drawing/2014/main" id="{304CDD4A-5E0D-4DF4-B3F7-19367E77F2F4}"/>
              </a:ext>
            </a:extLst>
          </p:cNvPr>
          <p:cNvSpPr/>
          <p:nvPr userDrawn="1"/>
        </p:nvSpPr>
        <p:spPr>
          <a:xfrm flipH="1">
            <a:off x="987140" y="3464660"/>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892027421"/>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29"/>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hasCustomPrompt="1"/>
          </p:nvPr>
        </p:nvSpPr>
        <p:spPr>
          <a:xfrm>
            <a:off x="457200" y="1270405"/>
            <a:ext cx="11277600" cy="535531"/>
          </a:xfrm>
        </p:spPr>
        <p:txBody>
          <a:bodyPr anchor="t">
            <a:spAutoFit/>
          </a:bodyPr>
          <a:lstStyle>
            <a:lvl1pPr>
              <a:defRPr sz="3200">
                <a:solidFill>
                  <a:schemeClr val="bg1"/>
                </a:solidFill>
              </a:defRPr>
            </a:lvl1pPr>
          </a:lstStyle>
          <a:p>
            <a:r>
              <a:rPr lang="en-US"/>
              <a:t>Click to add divider title</a:t>
            </a:r>
          </a:p>
        </p:txBody>
      </p:sp>
      <p:sp>
        <p:nvSpPr>
          <p:cNvPr id="4" name="Date Placeholder 3"/>
          <p:cNvSpPr>
            <a:spLocks noGrp="1"/>
          </p:cNvSpPr>
          <p:nvPr>
            <p:ph type="dt" sz="half" idx="10"/>
          </p:nvPr>
        </p:nvSpPr>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11" name="Text Placeholder 6">
            <a:extLst>
              <a:ext uri="{FF2B5EF4-FFF2-40B4-BE49-F238E27FC236}">
                <a16:creationId xmlns=""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8654587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37FACCA-EADE-4CA6-92B2-20230A0EE5FA}" type="datetime1">
              <a:rPr lang="en-US" smtClean="0">
                <a:solidFill>
                  <a:srgbClr val="000000"/>
                </a:solidFill>
              </a:rPr>
              <a:pPr/>
              <a:t>10/19/2023</a:t>
            </a:fld>
            <a:endParaRPr lang="en-US">
              <a:solidFill>
                <a:srgbClr val="000000"/>
              </a:solidFill>
            </a:endParaRPr>
          </a:p>
        </p:txBody>
      </p:sp>
      <p:sp>
        <p:nvSpPr>
          <p:cNvPr id="4" name="Footer Placeholder 3"/>
          <p:cNvSpPr>
            <a:spLocks noGrp="1"/>
          </p:cNvSpPr>
          <p:nvPr>
            <p:ph type="ftr" sz="quarter" idx="11"/>
          </p:nvPr>
        </p:nvSpPr>
        <p:spPr/>
        <p:txBody>
          <a:body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solidFill>
                  <a:srgbClr val="000000"/>
                </a:solidFill>
              </a:rPr>
              <a:pPr/>
              <a:t>‹#›</a:t>
            </a:fld>
            <a:endParaRPr lang="en-US">
              <a:solidFill>
                <a:srgbClr val="000000"/>
              </a:solidFill>
            </a:endParaRP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11120505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25CA0081-4B35-422D-9805-D2248E7C88B4}"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solidFill>
                  <a:srgbClr val="000000"/>
                </a:solidFill>
              </a:rPr>
              <a:pPr algn="ctr"/>
              <a:t>‹#›</a:t>
            </a:fld>
            <a:endParaRPr lang="en-US">
              <a:solidFill>
                <a:srgbClr val="000000"/>
              </a:solidFill>
            </a:endParaRPr>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a:t>Reference(s)</a:t>
            </a:r>
          </a:p>
        </p:txBody>
      </p:sp>
      <p:sp>
        <p:nvSpPr>
          <p:cNvPr id="3" name="Content Placeholder 2"/>
          <p:cNvSpPr>
            <a:spLocks noGrp="1"/>
          </p:cNvSpPr>
          <p:nvPr>
            <p:ph idx="1"/>
          </p:nvPr>
        </p:nvSpPr>
        <p:spPr>
          <a:xfrm>
            <a:off x="457200" y="1261872"/>
            <a:ext cx="11277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66034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E7776F-CFD3-4113-AF0D-99AF51AB3EAD}"/>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 xmlns:a16="http://schemas.microsoft.com/office/drawing/2014/main" id="{F8EE9344-70E9-490B-A968-458F61B0F4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5F006D7-3969-4AE0-BDA1-97A41C71142B}"/>
              </a:ext>
            </a:extLst>
          </p:cNvPr>
          <p:cNvSpPr>
            <a:spLocks noGrp="1"/>
          </p:cNvSpPr>
          <p:nvPr>
            <p:ph type="dt" sz="half" idx="10"/>
          </p:nvPr>
        </p:nvSpPr>
        <p:spPr/>
        <p:txBody>
          <a:bodyPr/>
          <a:lstStyle/>
          <a:p>
            <a:fld id="{51261615-0CDD-418A-AC9B-E51F0B6C7ED5}" type="datetimeFigureOut">
              <a:rPr lang="el-GR" smtClean="0">
                <a:solidFill>
                  <a:srgbClr val="000000"/>
                </a:solidFill>
              </a:rPr>
              <a:pPr/>
              <a:t>19/10/2023</a:t>
            </a:fld>
            <a:endParaRPr lang="el-GR">
              <a:solidFill>
                <a:srgbClr val="000000"/>
              </a:solidFill>
            </a:endParaRPr>
          </a:p>
        </p:txBody>
      </p:sp>
      <p:sp>
        <p:nvSpPr>
          <p:cNvPr id="5" name="Footer Placeholder 4">
            <a:extLst>
              <a:ext uri="{FF2B5EF4-FFF2-40B4-BE49-F238E27FC236}">
                <a16:creationId xmlns="" xmlns:a16="http://schemas.microsoft.com/office/drawing/2014/main" id="{2A53E09F-E4D9-433D-A286-96B318450E64}"/>
              </a:ext>
            </a:extLst>
          </p:cNvPr>
          <p:cNvSpPr>
            <a:spLocks noGrp="1"/>
          </p:cNvSpPr>
          <p:nvPr>
            <p:ph type="ftr" sz="quarter" idx="11"/>
          </p:nvPr>
        </p:nvSpPr>
        <p:spPr/>
        <p:txBody>
          <a:bodyPr/>
          <a:lstStyle/>
          <a:p>
            <a:endParaRPr lang="el-GR">
              <a:solidFill>
                <a:srgbClr val="000000"/>
              </a:solidFill>
            </a:endParaRPr>
          </a:p>
        </p:txBody>
      </p:sp>
      <p:sp>
        <p:nvSpPr>
          <p:cNvPr id="6" name="Slide Number Placeholder 5">
            <a:extLst>
              <a:ext uri="{FF2B5EF4-FFF2-40B4-BE49-F238E27FC236}">
                <a16:creationId xmlns="" xmlns:a16="http://schemas.microsoft.com/office/drawing/2014/main" id="{9D823050-AEC1-488A-A461-10A4F3250672}"/>
              </a:ext>
            </a:extLst>
          </p:cNvPr>
          <p:cNvSpPr>
            <a:spLocks noGrp="1"/>
          </p:cNvSpPr>
          <p:nvPr>
            <p:ph type="sldNum" sz="quarter" idx="12"/>
          </p:nvPr>
        </p:nvSpPr>
        <p:spPr/>
        <p:txBody>
          <a:bodyPr/>
          <a:lstStyle/>
          <a:p>
            <a:fld id="{94DEC247-3E22-46BB-B91A-2295B388A245}" type="slidenum">
              <a:rPr lang="el-GR" smtClean="0">
                <a:solidFill>
                  <a:srgbClr val="000000"/>
                </a:solidFill>
              </a:rPr>
              <a:pPr/>
              <a:t>‹#›</a:t>
            </a:fld>
            <a:endParaRPr lang="el-GR">
              <a:solidFill>
                <a:srgbClr val="000000"/>
              </a:solidFill>
            </a:endParaRPr>
          </a:p>
        </p:txBody>
      </p:sp>
    </p:spTree>
    <p:extLst>
      <p:ext uri="{BB962C8B-B14F-4D97-AF65-F5344CB8AC3E}">
        <p14:creationId xmlns:p14="http://schemas.microsoft.com/office/powerpoint/2010/main" val="266593304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62"/>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432758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410240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37"/>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99487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50F1DF4-9EBB-415C-A0BA-652D75990D66}" type="datetime1">
              <a:rPr lang="en-US" smtClean="0"/>
              <a:t>10/19/2023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edit caption</a:t>
            </a:r>
          </a:p>
        </p:txBody>
      </p:sp>
    </p:spTree>
    <p:extLst>
      <p:ext uri="{BB962C8B-B14F-4D97-AF65-F5344CB8AC3E}">
        <p14:creationId xmlns:p14="http://schemas.microsoft.com/office/powerpoint/2010/main" val="2943021142"/>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17567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92"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9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19106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3561690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4774219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6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7144470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9714393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3580484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8"/>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48"/>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4096386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8E540C7B-6F01-48AA-BA9F-5C68BAB108FA}"/>
              </a:ext>
            </a:extLst>
          </p:cNvPr>
          <p:cNvSpPr>
            <a:spLocks noGrp="1"/>
          </p:cNvSpPr>
          <p:nvPr>
            <p:ph type="ctrTitle"/>
          </p:nvPr>
        </p:nvSpPr>
        <p:spPr>
          <a:xfrm>
            <a:off x="1524000" y="1122363"/>
            <a:ext cx="9144000" cy="2387600"/>
          </a:xfrm>
        </p:spPr>
        <p:txBody>
          <a:bodyPr anchor="b"/>
          <a:lstStyle>
            <a:lvl1pPr algn="ctr">
              <a:defRPr sz="6000"/>
            </a:lvl1pPr>
          </a:lstStyle>
          <a:p>
            <a:r>
              <a:rPr lang="el-GR"/>
              <a:t>Κάντε κλικ για να επεξεργαστείτε τον τίτλο υποδείγματος</a:t>
            </a:r>
          </a:p>
        </p:txBody>
      </p:sp>
      <p:sp>
        <p:nvSpPr>
          <p:cNvPr id="3" name="Υπότιτλος 2">
            <a:extLst>
              <a:ext uri="{FF2B5EF4-FFF2-40B4-BE49-F238E27FC236}">
                <a16:creationId xmlns="" xmlns:a16="http://schemas.microsoft.com/office/drawing/2014/main" id="{B8191F24-CB7B-491C-B696-5AE569DADC1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p>
        </p:txBody>
      </p:sp>
      <p:sp>
        <p:nvSpPr>
          <p:cNvPr id="4" name="Θέση ημερομηνίας 3">
            <a:extLst>
              <a:ext uri="{FF2B5EF4-FFF2-40B4-BE49-F238E27FC236}">
                <a16:creationId xmlns="" xmlns:a16="http://schemas.microsoft.com/office/drawing/2014/main" id="{B047D8BD-1DAF-4268-83FF-43ACD700B57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52FA91D0-075D-41A5-AA3B-628331C31C3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C699545F-809E-4BE0-BC71-B9C7D6FE502B}"/>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34708706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7686AF3A-EF4E-4E23-8D2E-03EC819095C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 xmlns:a16="http://schemas.microsoft.com/office/drawing/2014/main" id="{50CB595F-D1FE-4A4E-9528-243F3A7529E9}"/>
              </a:ext>
            </a:extLst>
          </p:cNvPr>
          <p:cNvSpPr>
            <a:spLocks noGrp="1"/>
          </p:cNvSpPr>
          <p:nvPr>
            <p:ph idx="1"/>
          </p:nvPr>
        </p:nvSpPr>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 xmlns:a16="http://schemas.microsoft.com/office/drawing/2014/main" id="{8F038980-B9BA-4393-AB48-ADABCCC17E73}"/>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C96057B7-AEBC-41AA-8EC3-622C765830C0}"/>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78D3AA20-B8C3-4842-9D94-7BBD0808AE66}"/>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622604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CC0A5CC-DF79-4C1F-BC9C-A9BAE87DA578}" type="datetime1">
              <a:rPr lang="en-US" smtClean="0"/>
              <a:t>10/19/2023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dirty="0"/>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dirty="0"/>
              <a:t>Click to edit caption</a:t>
            </a:r>
          </a:p>
        </p:txBody>
      </p:sp>
    </p:spTree>
    <p:extLst>
      <p:ext uri="{BB962C8B-B14F-4D97-AF65-F5344CB8AC3E}">
        <p14:creationId xmlns:p14="http://schemas.microsoft.com/office/powerpoint/2010/main" val="283552851"/>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83037854-3A72-4195-A1DC-DB1EE11B0D16}"/>
              </a:ext>
            </a:extLst>
          </p:cNvPr>
          <p:cNvSpPr>
            <a:spLocks noGrp="1"/>
          </p:cNvSpPr>
          <p:nvPr>
            <p:ph type="title"/>
          </p:nvPr>
        </p:nvSpPr>
        <p:spPr>
          <a:xfrm>
            <a:off x="831849" y="1709748"/>
            <a:ext cx="10515600" cy="2852737"/>
          </a:xfrm>
        </p:spPr>
        <p:txBody>
          <a:bodyPr anchor="b"/>
          <a:lstStyle>
            <a:lvl1pPr>
              <a:defRPr sz="6000"/>
            </a:lvl1p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 xmlns:a16="http://schemas.microsoft.com/office/drawing/2014/main" id="{02217478-361D-4F32-B9C4-5EA92D7A4696}"/>
              </a:ext>
            </a:extLst>
          </p:cNvPr>
          <p:cNvSpPr>
            <a:spLocks noGrp="1"/>
          </p:cNvSpPr>
          <p:nvPr>
            <p:ph type="body" idx="1"/>
          </p:nvPr>
        </p:nvSpPr>
        <p:spPr>
          <a:xfrm>
            <a:off x="831849" y="458949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l-GR"/>
              <a:t>Επεξεργασία στυλ υποδείγματος κειμένου</a:t>
            </a:r>
          </a:p>
        </p:txBody>
      </p:sp>
      <p:sp>
        <p:nvSpPr>
          <p:cNvPr id="4" name="Θέση ημερομηνίας 3">
            <a:extLst>
              <a:ext uri="{FF2B5EF4-FFF2-40B4-BE49-F238E27FC236}">
                <a16:creationId xmlns="" xmlns:a16="http://schemas.microsoft.com/office/drawing/2014/main" id="{82951F0A-2572-4FCA-A987-C13612DCC4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F9F01A00-4F78-48E8-A080-AF46E84D99DC}"/>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ED2C10EC-6624-4933-9530-AEA96AFF2B9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15559244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053120C6-120B-442A-88AF-272AED2D76EE}"/>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 xmlns:a16="http://schemas.microsoft.com/office/drawing/2014/main" id="{6C780562-7E4C-4DD6-808F-4C9AA9FC590D}"/>
              </a:ext>
            </a:extLst>
          </p:cNvPr>
          <p:cNvSpPr>
            <a:spLocks noGrp="1"/>
          </p:cNvSpPr>
          <p:nvPr>
            <p:ph sz="half" idx="1"/>
          </p:nvPr>
        </p:nvSpPr>
        <p:spPr>
          <a:xfrm>
            <a:off x="838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περιεχομένου 3">
            <a:extLst>
              <a:ext uri="{FF2B5EF4-FFF2-40B4-BE49-F238E27FC236}">
                <a16:creationId xmlns="" xmlns:a16="http://schemas.microsoft.com/office/drawing/2014/main" id="{DBD40B82-CDAA-4EA3-98FF-5433FD85283D}"/>
              </a:ext>
            </a:extLst>
          </p:cNvPr>
          <p:cNvSpPr>
            <a:spLocks noGrp="1"/>
          </p:cNvSpPr>
          <p:nvPr>
            <p:ph sz="half" idx="2"/>
          </p:nvPr>
        </p:nvSpPr>
        <p:spPr>
          <a:xfrm>
            <a:off x="6172200" y="1825625"/>
            <a:ext cx="5181600" cy="435133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ημερομηνίας 4">
            <a:extLst>
              <a:ext uri="{FF2B5EF4-FFF2-40B4-BE49-F238E27FC236}">
                <a16:creationId xmlns="" xmlns:a16="http://schemas.microsoft.com/office/drawing/2014/main" id="{2D2B5F81-9EFB-4916-9A1F-D43738268A8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 xmlns:a16="http://schemas.microsoft.com/office/drawing/2014/main" id="{606F61DF-4F03-4A59-8E8F-77AF94F5B85B}"/>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 xmlns:a16="http://schemas.microsoft.com/office/drawing/2014/main" id="{B73A6E07-30C2-42FC-A832-D7B39EACF2DE}"/>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52826665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CD6A3590-5573-4678-B120-3B395F1ECDE2}"/>
              </a:ext>
            </a:extLst>
          </p:cNvPr>
          <p:cNvSpPr>
            <a:spLocks noGrp="1"/>
          </p:cNvSpPr>
          <p:nvPr>
            <p:ph type="title"/>
          </p:nvPr>
        </p:nvSpPr>
        <p:spPr>
          <a:xfrm>
            <a:off x="839788" y="365129"/>
            <a:ext cx="10515600" cy="1325563"/>
          </a:xfrm>
        </p:spPr>
        <p:txBody>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 xmlns:a16="http://schemas.microsoft.com/office/drawing/2014/main" id="{4175ECA9-C6F7-42F9-AC54-AB273686E29D}"/>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4" name="Θέση περιεχομένου 3">
            <a:extLst>
              <a:ext uri="{FF2B5EF4-FFF2-40B4-BE49-F238E27FC236}">
                <a16:creationId xmlns="" xmlns:a16="http://schemas.microsoft.com/office/drawing/2014/main" id="{E33DE369-B3F1-408B-8D8F-7C8EB8D7BAFE}"/>
              </a:ext>
            </a:extLst>
          </p:cNvPr>
          <p:cNvSpPr>
            <a:spLocks noGrp="1"/>
          </p:cNvSpPr>
          <p:nvPr>
            <p:ph sz="half" idx="2"/>
          </p:nvPr>
        </p:nvSpPr>
        <p:spPr>
          <a:xfrm>
            <a:off x="839789" y="2505075"/>
            <a:ext cx="5157787"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κειμένου 4">
            <a:extLst>
              <a:ext uri="{FF2B5EF4-FFF2-40B4-BE49-F238E27FC236}">
                <a16:creationId xmlns="" xmlns:a16="http://schemas.microsoft.com/office/drawing/2014/main" id="{51C022A1-1C31-4A0C-BE8E-096E0079A329}"/>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Επεξεργασία στυλ υποδείγματος κειμένου</a:t>
            </a:r>
          </a:p>
        </p:txBody>
      </p:sp>
      <p:sp>
        <p:nvSpPr>
          <p:cNvPr id="6" name="Θέση περιεχομένου 5">
            <a:extLst>
              <a:ext uri="{FF2B5EF4-FFF2-40B4-BE49-F238E27FC236}">
                <a16:creationId xmlns="" xmlns:a16="http://schemas.microsoft.com/office/drawing/2014/main" id="{9CCD45D5-A265-471F-A28C-88B4470CDA41}"/>
              </a:ext>
            </a:extLst>
          </p:cNvPr>
          <p:cNvSpPr>
            <a:spLocks noGrp="1"/>
          </p:cNvSpPr>
          <p:nvPr>
            <p:ph sz="quarter" idx="4"/>
          </p:nvPr>
        </p:nvSpPr>
        <p:spPr>
          <a:xfrm>
            <a:off x="6172203" y="2505075"/>
            <a:ext cx="5183188" cy="3684588"/>
          </a:xfrm>
        </p:spPr>
        <p:txBody>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7" name="Θέση ημερομηνίας 6">
            <a:extLst>
              <a:ext uri="{FF2B5EF4-FFF2-40B4-BE49-F238E27FC236}">
                <a16:creationId xmlns="" xmlns:a16="http://schemas.microsoft.com/office/drawing/2014/main" id="{7E712C1F-BD18-4B04-810C-053EC0A80F04}"/>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8" name="Θέση υποσέλιδου 7">
            <a:extLst>
              <a:ext uri="{FF2B5EF4-FFF2-40B4-BE49-F238E27FC236}">
                <a16:creationId xmlns="" xmlns:a16="http://schemas.microsoft.com/office/drawing/2014/main" id="{8B271CDE-BBEB-47A8-A90E-709189AEE2B4}"/>
              </a:ext>
            </a:extLst>
          </p:cNvPr>
          <p:cNvSpPr>
            <a:spLocks noGrp="1"/>
          </p:cNvSpPr>
          <p:nvPr>
            <p:ph type="ftr" sz="quarter" idx="11"/>
          </p:nvPr>
        </p:nvSpPr>
        <p:spPr/>
        <p:txBody>
          <a:bodyPr/>
          <a:lstStyle/>
          <a:p>
            <a:endParaRPr lang="el-GR">
              <a:solidFill>
                <a:prstClr val="black">
                  <a:tint val="75000"/>
                </a:prstClr>
              </a:solidFill>
            </a:endParaRPr>
          </a:p>
        </p:txBody>
      </p:sp>
      <p:sp>
        <p:nvSpPr>
          <p:cNvPr id="9" name="Θέση αριθμού διαφάνειας 8">
            <a:extLst>
              <a:ext uri="{FF2B5EF4-FFF2-40B4-BE49-F238E27FC236}">
                <a16:creationId xmlns="" xmlns:a16="http://schemas.microsoft.com/office/drawing/2014/main" id="{113381A7-9B59-4C5B-9377-88FB80D0791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7518845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BA86D5E5-7CEE-44C1-B17B-96B9E0A0F31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ημερομηνίας 2">
            <a:extLst>
              <a:ext uri="{FF2B5EF4-FFF2-40B4-BE49-F238E27FC236}">
                <a16:creationId xmlns="" xmlns:a16="http://schemas.microsoft.com/office/drawing/2014/main" id="{3B55B2A0-2B7C-474C-A6AF-A2766D0DB8B8}"/>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4" name="Θέση υποσέλιδου 3">
            <a:extLst>
              <a:ext uri="{FF2B5EF4-FFF2-40B4-BE49-F238E27FC236}">
                <a16:creationId xmlns="" xmlns:a16="http://schemas.microsoft.com/office/drawing/2014/main" id="{537F197C-D7D0-4E6F-A60C-FD29A7AA8EFC}"/>
              </a:ext>
            </a:extLst>
          </p:cNvPr>
          <p:cNvSpPr>
            <a:spLocks noGrp="1"/>
          </p:cNvSpPr>
          <p:nvPr>
            <p:ph type="ftr" sz="quarter" idx="11"/>
          </p:nvPr>
        </p:nvSpPr>
        <p:spPr/>
        <p:txBody>
          <a:bodyPr/>
          <a:lstStyle/>
          <a:p>
            <a:endParaRPr lang="el-GR">
              <a:solidFill>
                <a:prstClr val="black">
                  <a:tint val="75000"/>
                </a:prstClr>
              </a:solidFill>
            </a:endParaRPr>
          </a:p>
        </p:txBody>
      </p:sp>
      <p:sp>
        <p:nvSpPr>
          <p:cNvPr id="5" name="Θέση αριθμού διαφάνειας 4">
            <a:extLst>
              <a:ext uri="{FF2B5EF4-FFF2-40B4-BE49-F238E27FC236}">
                <a16:creationId xmlns="" xmlns:a16="http://schemas.microsoft.com/office/drawing/2014/main" id="{FCCA6C12-1CAD-4E11-AB3E-E26DDDFD8FDD}"/>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687424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sp>
        <p:nvSpPr>
          <p:cNvPr id="2" name="Θέση ημερομηνίας 1">
            <a:extLst>
              <a:ext uri="{FF2B5EF4-FFF2-40B4-BE49-F238E27FC236}">
                <a16:creationId xmlns="" xmlns:a16="http://schemas.microsoft.com/office/drawing/2014/main" id="{3111C61E-6662-4F60-A6CF-CA217744D1E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3" name="Θέση υποσέλιδου 2">
            <a:extLst>
              <a:ext uri="{FF2B5EF4-FFF2-40B4-BE49-F238E27FC236}">
                <a16:creationId xmlns="" xmlns:a16="http://schemas.microsoft.com/office/drawing/2014/main" id="{9516587E-2EC6-4659-B218-C0CD3C30806E}"/>
              </a:ext>
            </a:extLst>
          </p:cNvPr>
          <p:cNvSpPr>
            <a:spLocks noGrp="1"/>
          </p:cNvSpPr>
          <p:nvPr>
            <p:ph type="ftr" sz="quarter" idx="11"/>
          </p:nvPr>
        </p:nvSpPr>
        <p:spPr/>
        <p:txBody>
          <a:bodyPr/>
          <a:lstStyle/>
          <a:p>
            <a:endParaRPr lang="el-GR">
              <a:solidFill>
                <a:prstClr val="black">
                  <a:tint val="75000"/>
                </a:prstClr>
              </a:solidFill>
            </a:endParaRPr>
          </a:p>
        </p:txBody>
      </p:sp>
      <p:sp>
        <p:nvSpPr>
          <p:cNvPr id="4" name="Θέση αριθμού διαφάνειας 3">
            <a:extLst>
              <a:ext uri="{FF2B5EF4-FFF2-40B4-BE49-F238E27FC236}">
                <a16:creationId xmlns="" xmlns:a16="http://schemas.microsoft.com/office/drawing/2014/main" id="{07E6F800-5989-40C2-88B3-4E50A6CBBA4C}"/>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7065739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0EDFC7C0-B68C-4E19-A176-6662CF23CA13}"/>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 xmlns:a16="http://schemas.microsoft.com/office/drawing/2014/main" id="{DC684945-C5D8-449E-BF74-DE7888438C7A}"/>
              </a:ext>
            </a:extLst>
          </p:cNvPr>
          <p:cNvSpPr>
            <a:spLocks noGrp="1"/>
          </p:cNvSpPr>
          <p:nvPr>
            <p:ph idx="1"/>
          </p:nvPr>
        </p:nvSpPr>
        <p:spPr>
          <a:xfrm>
            <a:off x="5183188" y="98743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κειμένου 3">
            <a:extLst>
              <a:ext uri="{FF2B5EF4-FFF2-40B4-BE49-F238E27FC236}">
                <a16:creationId xmlns="" xmlns:a16="http://schemas.microsoft.com/office/drawing/2014/main" id="{AF531FE6-93C1-414E-A984-34A1B2027A7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 xmlns:a16="http://schemas.microsoft.com/office/drawing/2014/main" id="{AF0EB7A4-A0AB-47FC-9563-400577A2F946}"/>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 xmlns:a16="http://schemas.microsoft.com/office/drawing/2014/main" id="{BCB81755-3B2D-4551-AFB9-07A6FEB468DD}"/>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 xmlns:a16="http://schemas.microsoft.com/office/drawing/2014/main" id="{A0715A21-B005-4170-90CF-CBB1B8DE6AAF}"/>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11391000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8D3DE3DA-2105-44AF-A0DA-176733A3F044}"/>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εικόνας 2">
            <a:extLst>
              <a:ext uri="{FF2B5EF4-FFF2-40B4-BE49-F238E27FC236}">
                <a16:creationId xmlns="" xmlns:a16="http://schemas.microsoft.com/office/drawing/2014/main" id="{58C33B3E-CC96-4859-9E0F-D26B34A63675}"/>
              </a:ext>
            </a:extLst>
          </p:cNvPr>
          <p:cNvSpPr>
            <a:spLocks noGrp="1"/>
          </p:cNvSpPr>
          <p:nvPr>
            <p:ph type="pic" idx="1"/>
          </p:nvPr>
        </p:nvSpPr>
        <p:spPr>
          <a:xfrm>
            <a:off x="5183188" y="98743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a:extLst>
              <a:ext uri="{FF2B5EF4-FFF2-40B4-BE49-F238E27FC236}">
                <a16:creationId xmlns="" xmlns:a16="http://schemas.microsoft.com/office/drawing/2014/main" id="{6911CF07-C6D7-4630-9850-2636F09034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Επεξεργασία στυλ υποδείγματος κειμένου</a:t>
            </a:r>
          </a:p>
        </p:txBody>
      </p:sp>
      <p:sp>
        <p:nvSpPr>
          <p:cNvPr id="5" name="Θέση ημερομηνίας 4">
            <a:extLst>
              <a:ext uri="{FF2B5EF4-FFF2-40B4-BE49-F238E27FC236}">
                <a16:creationId xmlns="" xmlns:a16="http://schemas.microsoft.com/office/drawing/2014/main" id="{D0C7A776-DA27-41A7-A545-D97024E9714E}"/>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6" name="Θέση υποσέλιδου 5">
            <a:extLst>
              <a:ext uri="{FF2B5EF4-FFF2-40B4-BE49-F238E27FC236}">
                <a16:creationId xmlns="" xmlns:a16="http://schemas.microsoft.com/office/drawing/2014/main" id="{17BC4D51-6006-4CDA-827A-87ECDBF666B6}"/>
              </a:ext>
            </a:extLst>
          </p:cNvPr>
          <p:cNvSpPr>
            <a:spLocks noGrp="1"/>
          </p:cNvSpPr>
          <p:nvPr>
            <p:ph type="ftr" sz="quarter" idx="11"/>
          </p:nvPr>
        </p:nvSpPr>
        <p:spPr/>
        <p:txBody>
          <a:bodyPr/>
          <a:lstStyle/>
          <a:p>
            <a:endParaRPr lang="el-GR">
              <a:solidFill>
                <a:prstClr val="black">
                  <a:tint val="75000"/>
                </a:prstClr>
              </a:solidFill>
            </a:endParaRPr>
          </a:p>
        </p:txBody>
      </p:sp>
      <p:sp>
        <p:nvSpPr>
          <p:cNvPr id="7" name="Θέση αριθμού διαφάνειας 6">
            <a:extLst>
              <a:ext uri="{FF2B5EF4-FFF2-40B4-BE49-F238E27FC236}">
                <a16:creationId xmlns="" xmlns:a16="http://schemas.microsoft.com/office/drawing/2014/main" id="{A6A78A45-3CAB-4E80-9DCB-A266928C6740}"/>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53583709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a:extLst>
              <a:ext uri="{FF2B5EF4-FFF2-40B4-BE49-F238E27FC236}">
                <a16:creationId xmlns="" xmlns:a16="http://schemas.microsoft.com/office/drawing/2014/main" id="{1919C94E-47F7-40BA-A7CF-45D7D43810A3}"/>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 xmlns:a16="http://schemas.microsoft.com/office/drawing/2014/main" id="{F741B000-B5AB-4DFD-A2E5-A0F01753134A}"/>
              </a:ext>
            </a:extLst>
          </p:cNvPr>
          <p:cNvSpPr>
            <a:spLocks noGrp="1"/>
          </p:cNvSpPr>
          <p:nvPr>
            <p:ph type="body" orient="vert" idx="1"/>
          </p:nvPr>
        </p:nvSpPr>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 xmlns:a16="http://schemas.microsoft.com/office/drawing/2014/main" id="{3FB3EC28-7E5B-46BF-A203-CFD8061D0BEA}"/>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3F5D12A0-952D-41EB-B71E-6E6E9E84B84E}"/>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291385D7-6DA7-40B0-A196-F054A29A3913}"/>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90868356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a:extLst>
              <a:ext uri="{FF2B5EF4-FFF2-40B4-BE49-F238E27FC236}">
                <a16:creationId xmlns="" xmlns:a16="http://schemas.microsoft.com/office/drawing/2014/main" id="{187DFB87-C55E-4FE0-A673-1ECC9D7F01B7}"/>
              </a:ext>
            </a:extLst>
          </p:cNvPr>
          <p:cNvSpPr>
            <a:spLocks noGrp="1"/>
          </p:cNvSpPr>
          <p:nvPr>
            <p:ph type="title" orient="vert"/>
          </p:nvPr>
        </p:nvSpPr>
        <p:spPr>
          <a:xfrm>
            <a:off x="8724902" y="365125"/>
            <a:ext cx="2628900" cy="5811838"/>
          </a:xfrm>
        </p:spPr>
        <p:txBody>
          <a:bodyPr vert="eaVert"/>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 xmlns:a16="http://schemas.microsoft.com/office/drawing/2014/main" id="{523944CC-DD47-4BE4-92EA-49CBC12EE37F}"/>
              </a:ext>
            </a:extLst>
          </p:cNvPr>
          <p:cNvSpPr>
            <a:spLocks noGrp="1"/>
          </p:cNvSpPr>
          <p:nvPr>
            <p:ph type="body" orient="vert" idx="1"/>
          </p:nvPr>
        </p:nvSpPr>
        <p:spPr>
          <a:xfrm>
            <a:off x="838203" y="365125"/>
            <a:ext cx="7734300" cy="5811838"/>
          </a:xfrm>
        </p:spPr>
        <p:txBody>
          <a:bodyPr vert="eaVert"/>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 xmlns:a16="http://schemas.microsoft.com/office/drawing/2014/main" id="{698F2F69-F94D-4BEC-84D2-D1F3FA524931}"/>
              </a:ext>
            </a:extLst>
          </p:cNvPr>
          <p:cNvSpPr>
            <a:spLocks noGrp="1"/>
          </p:cNvSpPr>
          <p:nvPr>
            <p:ph type="dt" sz="half" idx="10"/>
          </p:nvPr>
        </p:nvSpPr>
        <p:spPr/>
        <p:txBody>
          <a:body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EDEC8EFD-8E19-49F9-A2C1-A28A0B26B1D7}"/>
              </a:ext>
            </a:extLst>
          </p:cNvPr>
          <p:cNvSpPr>
            <a:spLocks noGrp="1"/>
          </p:cNvSpPr>
          <p:nvPr>
            <p:ph type="ftr" sz="quarter" idx="11"/>
          </p:nvPr>
        </p:nvSpPr>
        <p:spPr/>
        <p:txBody>
          <a:body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D65B1568-96BD-4A05-A337-C698B414606A}"/>
              </a:ext>
            </a:extLst>
          </p:cNvPr>
          <p:cNvSpPr>
            <a:spLocks noGrp="1"/>
          </p:cNvSpPr>
          <p:nvPr>
            <p:ph type="sldNum" sz="quarter" idx="12"/>
          </p:nvPr>
        </p:nvSpPr>
        <p:spPr/>
        <p:txBody>
          <a:body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41960094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BACB930-CE3F-4743-B072-2338D7EF26EF}"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11"/>
          </p:nvPr>
        </p:nvSpPr>
        <p:spPr/>
        <p:txBody>
          <a:bodyPr/>
          <a:lstStyle/>
          <a:p>
            <a:endParaRPr lang="en-US">
              <a:solidFill>
                <a:srgbClr val="000000"/>
              </a:solidFill>
            </a:endParaRPr>
          </a:p>
        </p:txBody>
      </p:sp>
      <p:sp>
        <p:nvSpPr>
          <p:cNvPr id="6" name="Slide Number Placeholder 5"/>
          <p:cNvSpPr>
            <a:spLocks noGrp="1"/>
          </p:cNvSpPr>
          <p:nvPr>
            <p:ph type="sldNum" sz="quarter" idx="12"/>
          </p:nvPr>
        </p:nvSpPr>
        <p:spPr/>
        <p:txBody>
          <a:bodyPr/>
          <a:lstStyle/>
          <a:p>
            <a:fld id="{CC7432E5-F8E0-41AE-9A6B-AD730338B005}" type="slidenum">
              <a:rPr lang="en-US" smtClean="0">
                <a:solidFill>
                  <a:srgbClr val="000000"/>
                </a:solidFill>
              </a:rPr>
              <a:pPr/>
              <a:t>‹#›</a:t>
            </a:fld>
            <a:endParaRPr lang="en-US" dirty="0">
              <a:solidFill>
                <a:srgbClr val="000000"/>
              </a:solidFill>
            </a:endParaRPr>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dirty="0"/>
              <a:t>Reference(s)</a:t>
            </a:r>
          </a:p>
        </p:txBody>
      </p:sp>
    </p:spTree>
    <p:extLst>
      <p:ext uri="{BB962C8B-B14F-4D97-AF65-F5344CB8AC3E}">
        <p14:creationId xmlns:p14="http://schemas.microsoft.com/office/powerpoint/2010/main" val="3880780412"/>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0.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slideLayout" Target="../slideLayouts/slideLayout162.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17" Type="http://schemas.openxmlformats.org/officeDocument/2006/relationships/theme" Target="../theme/theme11.xml"/><Relationship Id="rId2" Type="http://schemas.openxmlformats.org/officeDocument/2006/relationships/slideLayout" Target="../slideLayouts/slideLayout151.xml"/><Relationship Id="rId16" Type="http://schemas.openxmlformats.org/officeDocument/2006/relationships/slideLayout" Target="../slideLayouts/slideLayout165.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slideLayout" Target="../slideLayouts/slideLayout16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slideLayout" Target="../slideLayouts/slideLayout16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slideLayout" Target="../slideLayouts/slideLayout178.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slideLayout" Target="../slideLayouts/slideLayout177.xml"/><Relationship Id="rId17" Type="http://schemas.openxmlformats.org/officeDocument/2006/relationships/theme" Target="../theme/theme12.xml"/><Relationship Id="rId2" Type="http://schemas.openxmlformats.org/officeDocument/2006/relationships/slideLayout" Target="../slideLayouts/slideLayout167.xml"/><Relationship Id="rId16" Type="http://schemas.openxmlformats.org/officeDocument/2006/relationships/slideLayout" Target="../slideLayouts/slideLayout181.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5" Type="http://schemas.openxmlformats.org/officeDocument/2006/relationships/slideLayout" Target="../slideLayouts/slideLayout18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slideLayout" Target="../slideLayouts/slideLayout17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4.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3" Type="http://schemas.openxmlformats.org/officeDocument/2006/relationships/slideLayout" Target="../slideLayouts/slideLayout217.xml"/><Relationship Id="rId21" Type="http://schemas.openxmlformats.org/officeDocument/2006/relationships/theme" Target="../theme/theme16.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18" Type="http://schemas.openxmlformats.org/officeDocument/2006/relationships/slideLayout" Target="../slideLayouts/slideLayout252.xml"/><Relationship Id="rId3" Type="http://schemas.openxmlformats.org/officeDocument/2006/relationships/slideLayout" Target="../slideLayouts/slideLayout237.xml"/><Relationship Id="rId21" Type="http://schemas.openxmlformats.org/officeDocument/2006/relationships/theme" Target="../theme/theme1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17" Type="http://schemas.openxmlformats.org/officeDocument/2006/relationships/slideLayout" Target="../slideLayouts/slideLayout251.xml"/><Relationship Id="rId2" Type="http://schemas.openxmlformats.org/officeDocument/2006/relationships/slideLayout" Target="../slideLayouts/slideLayout236.xml"/><Relationship Id="rId16" Type="http://schemas.openxmlformats.org/officeDocument/2006/relationships/slideLayout" Target="../slideLayouts/slideLayout250.xml"/><Relationship Id="rId20" Type="http://schemas.openxmlformats.org/officeDocument/2006/relationships/slideLayout" Target="../slideLayouts/slideLayout254.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5" Type="http://schemas.openxmlformats.org/officeDocument/2006/relationships/slideLayout" Target="../slideLayouts/slideLayout249.xml"/><Relationship Id="rId10" Type="http://schemas.openxmlformats.org/officeDocument/2006/relationships/slideLayout" Target="../slideLayouts/slideLayout244.xml"/><Relationship Id="rId19" Type="http://schemas.openxmlformats.org/officeDocument/2006/relationships/slideLayout" Target="../slideLayouts/slideLayout253.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slideLayout" Target="../slideLayouts/slideLayout24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slideLayout" Target="../slideLayouts/slideLayout267.xml"/><Relationship Id="rId18" Type="http://schemas.openxmlformats.org/officeDocument/2006/relationships/slideLayout" Target="../slideLayouts/slideLayout272.xml"/><Relationship Id="rId3" Type="http://schemas.openxmlformats.org/officeDocument/2006/relationships/slideLayout" Target="../slideLayouts/slideLayout257.xml"/><Relationship Id="rId21" Type="http://schemas.openxmlformats.org/officeDocument/2006/relationships/theme" Target="../theme/theme18.xml"/><Relationship Id="rId7" Type="http://schemas.openxmlformats.org/officeDocument/2006/relationships/slideLayout" Target="../slideLayouts/slideLayout261.xml"/><Relationship Id="rId12" Type="http://schemas.openxmlformats.org/officeDocument/2006/relationships/slideLayout" Target="../slideLayouts/slideLayout266.xml"/><Relationship Id="rId17" Type="http://schemas.openxmlformats.org/officeDocument/2006/relationships/slideLayout" Target="../slideLayouts/slideLayout271.xml"/><Relationship Id="rId2" Type="http://schemas.openxmlformats.org/officeDocument/2006/relationships/slideLayout" Target="../slideLayouts/slideLayout256.xml"/><Relationship Id="rId16" Type="http://schemas.openxmlformats.org/officeDocument/2006/relationships/slideLayout" Target="../slideLayouts/slideLayout270.xml"/><Relationship Id="rId20" Type="http://schemas.openxmlformats.org/officeDocument/2006/relationships/slideLayout" Target="../slideLayouts/slideLayout274.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5" Type="http://schemas.openxmlformats.org/officeDocument/2006/relationships/slideLayout" Target="../slideLayouts/slideLayout269.xml"/><Relationship Id="rId10" Type="http://schemas.openxmlformats.org/officeDocument/2006/relationships/slideLayout" Target="../slideLayouts/slideLayout264.xml"/><Relationship Id="rId19" Type="http://schemas.openxmlformats.org/officeDocument/2006/relationships/slideLayout" Target="../slideLayouts/slideLayout273.xml"/><Relationship Id="rId4" Type="http://schemas.openxmlformats.org/officeDocument/2006/relationships/slideLayout" Target="../slideLayouts/slideLayout258.xml"/><Relationship Id="rId9" Type="http://schemas.openxmlformats.org/officeDocument/2006/relationships/slideLayout" Target="../slideLayouts/slideLayout263.xml"/><Relationship Id="rId14" Type="http://schemas.openxmlformats.org/officeDocument/2006/relationships/slideLayout" Target="../slideLayouts/slideLayout26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18" Type="http://schemas.openxmlformats.org/officeDocument/2006/relationships/slideLayout" Target="../slideLayouts/slideLayout292.xml"/><Relationship Id="rId3" Type="http://schemas.openxmlformats.org/officeDocument/2006/relationships/slideLayout" Target="../slideLayouts/slideLayout277.xml"/><Relationship Id="rId21" Type="http://schemas.openxmlformats.org/officeDocument/2006/relationships/theme" Target="../theme/theme19.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2" Type="http://schemas.openxmlformats.org/officeDocument/2006/relationships/slideLayout" Target="../slideLayouts/slideLayout276.xml"/><Relationship Id="rId16" Type="http://schemas.openxmlformats.org/officeDocument/2006/relationships/slideLayout" Target="../slideLayouts/slideLayout290.xml"/><Relationship Id="rId20" Type="http://schemas.openxmlformats.org/officeDocument/2006/relationships/slideLayout" Target="../slideLayouts/slideLayout294.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5" Type="http://schemas.openxmlformats.org/officeDocument/2006/relationships/slideLayout" Target="../slideLayouts/slideLayout289.xml"/><Relationship Id="rId10" Type="http://schemas.openxmlformats.org/officeDocument/2006/relationships/slideLayout" Target="../slideLayouts/slideLayout284.xml"/><Relationship Id="rId19" Type="http://schemas.openxmlformats.org/officeDocument/2006/relationships/slideLayout" Target="../slideLayouts/slideLayout293.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theme" Target="../theme/theme2.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302.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0.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slideLayout" Target="../slideLayouts/slideLayout318.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slideLayout" Target="../slideLayouts/slideLayout317.xml"/><Relationship Id="rId17" Type="http://schemas.openxmlformats.org/officeDocument/2006/relationships/theme" Target="../theme/theme21.xml"/><Relationship Id="rId2" Type="http://schemas.openxmlformats.org/officeDocument/2006/relationships/slideLayout" Target="../slideLayouts/slideLayout307.xml"/><Relationship Id="rId16" Type="http://schemas.openxmlformats.org/officeDocument/2006/relationships/slideLayout" Target="../slideLayouts/slideLayout321.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slideLayout" Target="../slideLayouts/slideLayout32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slideLayout" Target="../slideLayouts/slideLayout31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22.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4.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 Type="http://schemas.openxmlformats.org/officeDocument/2006/relationships/slideLayout" Target="../slideLayouts/slideLayout59.xml"/><Relationship Id="rId21" Type="http://schemas.openxmlformats.org/officeDocument/2006/relationships/theme" Target="../theme/theme5.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6.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7.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3" Type="http://schemas.openxmlformats.org/officeDocument/2006/relationships/slideLayout" Target="../slideLayouts/slideLayout101.xml"/><Relationship Id="rId21" Type="http://schemas.openxmlformats.org/officeDocument/2006/relationships/theme" Target="../theme/theme8.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3" Type="http://schemas.openxmlformats.org/officeDocument/2006/relationships/slideLayout" Target="../slideLayouts/slideLayout121.xml"/><Relationship Id="rId21" Type="http://schemas.openxmlformats.org/officeDocument/2006/relationships/theme" Target="../theme/theme9.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t>10/19/2023</a:t>
            </a:fld>
            <a:endParaRPr lang="en-US"/>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pPr/>
              <a:t>‹#›</a:t>
            </a:fld>
            <a:endParaRPr lang="en-US" dirty="0"/>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1689141471"/>
      </p:ext>
    </p:extLst>
  </p:cSld>
  <p:clrMap bg1="lt1" tx1="dk1" bg2="lt2" tx2="dk2" accent1="accent1" accent2="accent2" accent3="accent3" accent4="accent4" accent5="accent5" accent6="accent6" hlink="hlink" folHlink="folHlink"/>
  <p:sldLayoutIdLst>
    <p:sldLayoutId id="2147483677" r:id="rId1"/>
    <p:sldLayoutId id="2147483681" r:id="rId2"/>
    <p:sldLayoutId id="2147483676" r:id="rId3"/>
    <p:sldLayoutId id="2147483711" r:id="rId4"/>
    <p:sldLayoutId id="2147483678" r:id="rId5"/>
    <p:sldLayoutId id="2147483679" r:id="rId6"/>
    <p:sldLayoutId id="2147483680" r:id="rId7"/>
    <p:sldLayoutId id="2147483683" r:id="rId8"/>
    <p:sldLayoutId id="2147483684" r:id="rId9"/>
    <p:sldLayoutId id="2147483685" r:id="rId10"/>
    <p:sldLayoutId id="2147483686" r:id="rId11"/>
    <p:sldLayoutId id="2147483682" r:id="rId12"/>
    <p:sldLayoutId id="2147483699" r:id="rId13"/>
    <p:sldLayoutId id="2147483708" r:id="rId14"/>
    <p:sldLayoutId id="2147483716" r:id="rId15"/>
    <p:sldLayoutId id="2147483703" r:id="rId16"/>
    <p:sldLayoutId id="2147483719" r:id="rId17"/>
    <p:sldLayoutId id="2147483721" r:id="rId18"/>
    <p:sldLayoutId id="2147483722" r:id="rId19"/>
    <p:sldLayoutId id="2147483723"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405D2587-5FF9-4573-A673-BB5E0411179D}"/>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l-GR"/>
          </a:p>
        </p:txBody>
      </p:sp>
      <p:sp>
        <p:nvSpPr>
          <p:cNvPr id="3" name="Text Placeholder 2">
            <a:extLst>
              <a:ext uri="{FF2B5EF4-FFF2-40B4-BE49-F238E27FC236}">
                <a16:creationId xmlns="" xmlns:a16="http://schemas.microsoft.com/office/drawing/2014/main" id="{6ABD85CD-2847-460D-BB6B-AB3B7239B2C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 xmlns:a16="http://schemas.microsoft.com/office/drawing/2014/main" id="{D38AAEF7-C0F5-49FB-829B-45F93E72FCC9}"/>
              </a:ext>
            </a:extLst>
          </p:cNvPr>
          <p:cNvSpPr>
            <a:spLocks noGrp="1"/>
          </p:cNvSpPr>
          <p:nvPr>
            <p:ph type="dt" sz="half" idx="2"/>
          </p:nvPr>
        </p:nvSpPr>
        <p:spPr>
          <a:xfrm>
            <a:off x="838200" y="635638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CB43B96-273D-4C4B-82F2-498C128D8ACA}" type="datetimeFigureOut">
              <a:rPr lang="el-GR" smtClean="0">
                <a:solidFill>
                  <a:prstClr val="black">
                    <a:tint val="75000"/>
                  </a:prstClr>
                </a:solidFill>
              </a:rPr>
              <a:pPr/>
              <a:t>19/10/2023</a:t>
            </a:fld>
            <a:endParaRPr lang="el-GR">
              <a:solidFill>
                <a:prstClr val="black">
                  <a:tint val="75000"/>
                </a:prstClr>
              </a:solidFill>
            </a:endParaRPr>
          </a:p>
        </p:txBody>
      </p:sp>
      <p:sp>
        <p:nvSpPr>
          <p:cNvPr id="5" name="Footer Placeholder 4">
            <a:extLst>
              <a:ext uri="{FF2B5EF4-FFF2-40B4-BE49-F238E27FC236}">
                <a16:creationId xmlns="" xmlns:a16="http://schemas.microsoft.com/office/drawing/2014/main" id="{0D0FF481-E52F-4A17-893D-C5886039FCA2}"/>
              </a:ext>
            </a:extLst>
          </p:cNvPr>
          <p:cNvSpPr>
            <a:spLocks noGrp="1"/>
          </p:cNvSpPr>
          <p:nvPr>
            <p:ph type="ftr" sz="quarter" idx="3"/>
          </p:nvPr>
        </p:nvSpPr>
        <p:spPr>
          <a:xfrm>
            <a:off x="4038600" y="635638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l-GR">
              <a:solidFill>
                <a:prstClr val="black">
                  <a:tint val="75000"/>
                </a:prstClr>
              </a:solidFill>
            </a:endParaRPr>
          </a:p>
        </p:txBody>
      </p:sp>
      <p:sp>
        <p:nvSpPr>
          <p:cNvPr id="6" name="Slide Number Placeholder 5">
            <a:extLst>
              <a:ext uri="{FF2B5EF4-FFF2-40B4-BE49-F238E27FC236}">
                <a16:creationId xmlns="" xmlns:a16="http://schemas.microsoft.com/office/drawing/2014/main" id="{9C0F150B-C740-4886-B636-2798C2ABACD6}"/>
              </a:ext>
            </a:extLst>
          </p:cNvPr>
          <p:cNvSpPr>
            <a:spLocks noGrp="1"/>
          </p:cNvSpPr>
          <p:nvPr>
            <p:ph type="sldNum" sz="quarter" idx="4"/>
          </p:nvPr>
        </p:nvSpPr>
        <p:spPr>
          <a:xfrm>
            <a:off x="8610600" y="635638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975A84-CD2C-4912-808A-6F4C6C6EFAE9}"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242065418"/>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0"/>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0"/>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09"/>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645956458"/>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 id="2147483859" r:id="rId12"/>
    <p:sldLayoutId id="2147483860" r:id="rId13"/>
    <p:sldLayoutId id="2147483861" r:id="rId14"/>
    <p:sldLayoutId id="2147483862" r:id="rId15"/>
    <p:sldLayoutId id="2147483863" r:id="rId16"/>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0"/>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0"/>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09"/>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432035088"/>
      </p:ext>
    </p:extLst>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 id="2147483876" r:id="rId12"/>
    <p:sldLayoutId id="2147483877" r:id="rId13"/>
    <p:sldLayoutId id="2147483878" r:id="rId14"/>
    <p:sldLayoutId id="2147483879" r:id="rId15"/>
    <p:sldLayoutId id="2147483880" r:id="rId16"/>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7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7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77"/>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9039450"/>
      </p:ext>
    </p:extLst>
  </p:cSld>
  <p:clrMap bg1="lt1" tx1="dk1" bg2="lt2" tx2="dk2" accent1="accent1" accent2="accent2" accent3="accent3" accent4="accent4" accent5="accent5" accent6="accent6" hlink="hlink" folHlink="folHlink"/>
  <p:sldLayoutIdLst>
    <p:sldLayoutId id="2147483882" r:id="rId1"/>
    <p:sldLayoutId id="2147483883" r:id="rId2"/>
    <p:sldLayoutId id="2147483884" r:id="rId3"/>
    <p:sldLayoutId id="2147483885" r:id="rId4"/>
    <p:sldLayoutId id="2147483886" r:id="rId5"/>
    <p:sldLayoutId id="2147483887" r:id="rId6"/>
    <p:sldLayoutId id="2147483888" r:id="rId7"/>
    <p:sldLayoutId id="2147483889" r:id="rId8"/>
    <p:sldLayoutId id="2147483890" r:id="rId9"/>
    <p:sldLayoutId id="2147483891" r:id="rId10"/>
    <p:sldLayoutId id="214748389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a:extLst>
              <a:ext uri="{FF2B5EF4-FFF2-40B4-BE49-F238E27FC236}">
                <a16:creationId xmlns:a16="http://schemas.microsoft.com/office/drawing/2014/main" xmlns="" id="{39C7D00F-4CF2-4636-A32B-2ACC277DA7FF}"/>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5F89DAAE-6C7E-4DA7-821D-15D55413F3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470B02B3-EBB1-4A2F-B640-68B4F4C27CEF}"/>
              </a:ext>
            </a:extLst>
          </p:cNvPr>
          <p:cNvSpPr>
            <a:spLocks noGrp="1"/>
          </p:cNvSpPr>
          <p:nvPr>
            <p:ph type="dt" sz="half" idx="2"/>
          </p:nvPr>
        </p:nvSpPr>
        <p:spPr>
          <a:xfrm>
            <a:off x="838200" y="635637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16C02426-6F20-4CAE-9BD3-DC05D558028D}"/>
              </a:ext>
            </a:extLst>
          </p:cNvPr>
          <p:cNvSpPr>
            <a:spLocks noGrp="1"/>
          </p:cNvSpPr>
          <p:nvPr>
            <p:ph type="ftr" sz="quarter" idx="3"/>
          </p:nvPr>
        </p:nvSpPr>
        <p:spPr>
          <a:xfrm>
            <a:off x="4038600" y="635637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7FCA743F-674B-4226-A0EC-24934CBDFB7E}"/>
              </a:ext>
            </a:extLst>
          </p:cNvPr>
          <p:cNvSpPr>
            <a:spLocks noGrp="1"/>
          </p:cNvSpPr>
          <p:nvPr>
            <p:ph type="sldNum" sz="quarter" idx="4"/>
          </p:nvPr>
        </p:nvSpPr>
        <p:spPr>
          <a:xfrm>
            <a:off x="8610600" y="635637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377226437"/>
      </p:ext>
    </p:extLst>
  </p:cSld>
  <p:clrMap bg1="lt1" tx1="dk1" bg2="lt2" tx2="dk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a:extLst>
              <a:ext uri="{FF2B5EF4-FFF2-40B4-BE49-F238E27FC236}">
                <a16:creationId xmlns:a16="http://schemas.microsoft.com/office/drawing/2014/main" xmlns="" id="{39C7D00F-4CF2-4636-A32B-2ACC277DA7FF}"/>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xmlns="" id="{5F89DAAE-6C7E-4DA7-821D-15D55413F3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a16="http://schemas.microsoft.com/office/drawing/2014/main" xmlns="" id="{470B02B3-EBB1-4A2F-B640-68B4F4C27CEF}"/>
              </a:ext>
            </a:extLst>
          </p:cNvPr>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a16="http://schemas.microsoft.com/office/drawing/2014/main" xmlns="" id="{16C02426-6F20-4CAE-9BD3-DC05D558028D}"/>
              </a:ext>
            </a:extLst>
          </p:cNvPr>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l-GR">
              <a:solidFill>
                <a:prstClr val="black">
                  <a:tint val="75000"/>
                </a:prstClr>
              </a:solidFill>
            </a:endParaRPr>
          </a:p>
        </p:txBody>
      </p:sp>
      <p:sp>
        <p:nvSpPr>
          <p:cNvPr id="6" name="Θέση αριθμού διαφάνειας 5">
            <a:extLst>
              <a:ext uri="{FF2B5EF4-FFF2-40B4-BE49-F238E27FC236}">
                <a16:creationId xmlns:a16="http://schemas.microsoft.com/office/drawing/2014/main" xmlns="" id="{7FCA743F-674B-4226-A0EC-24934CBDFB7E}"/>
              </a:ext>
            </a:extLst>
          </p:cNvPr>
          <p:cNvSpPr>
            <a:spLocks noGrp="1"/>
          </p:cNvSpPr>
          <p:nvPr>
            <p:ph type="sldNum" sz="quarter" idx="4"/>
          </p:nvPr>
        </p:nvSpPr>
        <p:spPr>
          <a:xfrm>
            <a:off x="8610600" y="635636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269472790"/>
      </p:ext>
    </p:extLst>
  </p:cSld>
  <p:clrMap bg1="lt1" tx1="dk1" bg2="lt2" tx2="dk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08852701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 id="2147483932" r:id="rId15"/>
    <p:sldLayoutId id="2147483933" r:id="rId16"/>
    <p:sldLayoutId id="2147483934" r:id="rId17"/>
    <p:sldLayoutId id="2147483935" r:id="rId18"/>
    <p:sldLayoutId id="2147483936" r:id="rId19"/>
    <p:sldLayoutId id="2147483937"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538606775"/>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 id="2147483950" r:id="rId12"/>
    <p:sldLayoutId id="2147483951" r:id="rId13"/>
    <p:sldLayoutId id="2147483952" r:id="rId14"/>
    <p:sldLayoutId id="2147483953" r:id="rId15"/>
    <p:sldLayoutId id="2147483954" r:id="rId16"/>
    <p:sldLayoutId id="2147483955" r:id="rId17"/>
    <p:sldLayoutId id="2147483956" r:id="rId18"/>
    <p:sldLayoutId id="2147483957" r:id="rId19"/>
    <p:sldLayoutId id="2147483958"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258285676"/>
      </p:ext>
    </p:extLst>
  </p:cSld>
  <p:clrMap bg1="lt1" tx1="dk1" bg2="lt2" tx2="dk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 id="2147483972" r:id="rId13"/>
    <p:sldLayoutId id="2147483973" r:id="rId14"/>
    <p:sldLayoutId id="2147483974" r:id="rId15"/>
    <p:sldLayoutId id="2147483975" r:id="rId16"/>
    <p:sldLayoutId id="2147483976" r:id="rId17"/>
    <p:sldLayoutId id="2147483977" r:id="rId18"/>
    <p:sldLayoutId id="2147483978" r:id="rId19"/>
    <p:sldLayoutId id="2147483979"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026449307"/>
      </p:ext>
    </p:extLst>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12910E70-1FB2-4D6A-A99C-9984B48553E7}" type="datetime1">
              <a:rPr lang="en-US" smtClean="0"/>
              <a:t>10/19/2023</a:t>
            </a:fld>
            <a:endParaRPr lang="en-US"/>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pPr/>
              <a:t>‹#›</a:t>
            </a:fld>
            <a:endParaRPr lang="en-US" dirty="0"/>
          </a:p>
        </p:txBody>
      </p:sp>
      <p:sp>
        <p:nvSpPr>
          <p:cNvPr id="7" name="TextBox 6"/>
          <p:cNvSpPr txBox="1"/>
          <p:nvPr/>
        </p:nvSpPr>
        <p:spPr>
          <a:xfrm>
            <a:off x="10160000" y="6611820"/>
            <a:ext cx="2032000" cy="246221"/>
          </a:xfrm>
          <a:prstGeom prst="rect">
            <a:avLst/>
          </a:prstGeom>
          <a:noFill/>
        </p:spPr>
        <p:txBody>
          <a:bodyPr wrap="square" rtlCol="0" anchor="b" anchorCtr="0">
            <a:spAutoFit/>
          </a:bodyPr>
          <a:lstStyle/>
          <a:p>
            <a:pPr algn="r"/>
            <a:r>
              <a:rPr lang="en-US" sz="1000" b="0" baseline="0" dirty="0">
                <a:solidFill>
                  <a:schemeClr val="tx1"/>
                </a:solidFill>
                <a:latin typeface="Arial" pitchFamily="34" charset="0"/>
                <a:cs typeface="Arial" pitchFamily="34" charset="0"/>
              </a:rPr>
              <a:t>© AstraZeneca 2021</a:t>
            </a: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TextBox 8">
            <a:extLst>
              <a:ext uri="{FF2B5EF4-FFF2-40B4-BE49-F238E27FC236}">
                <a16:creationId xmlns="" xmlns:a16="http://schemas.microsoft.com/office/drawing/2014/main" id="{7A145687-4DDC-49FE-9043-3F36C5259E81}"/>
              </a:ext>
            </a:extLst>
          </p:cNvPr>
          <p:cNvSpPr txBox="1"/>
          <p:nvPr/>
        </p:nvSpPr>
        <p:spPr>
          <a:xfrm>
            <a:off x="11" y="12710"/>
            <a:ext cx="6346609" cy="307777"/>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accent1"/>
                </a:solidFill>
              </a:rPr>
              <a:t>&lt;&lt;Brand Name&gt;&gt;&lt;&lt;</a:t>
            </a:r>
            <a:r>
              <a:rPr lang="en-US" sz="1400" b="0" baseline="30000" dirty="0">
                <a:solidFill>
                  <a:schemeClr val="accent1"/>
                </a:solidFill>
              </a:rPr>
              <a:t>®</a:t>
            </a:r>
            <a:r>
              <a:rPr lang="en-US" sz="1400" b="0" dirty="0">
                <a:solidFill>
                  <a:schemeClr val="accent1"/>
                </a:solidFill>
              </a:rPr>
              <a:t> or ™ Symbol&gt;&gt; (&lt;&lt;Generic Name&gt;&gt;) &lt;&lt;Formulation&gt;&gt;</a:t>
            </a:r>
            <a:endParaRPr lang="en-US" sz="1400" dirty="0"/>
          </a:p>
        </p:txBody>
      </p:sp>
    </p:spTree>
    <p:extLst>
      <p:ext uri="{BB962C8B-B14F-4D97-AF65-F5344CB8AC3E}">
        <p14:creationId xmlns:p14="http://schemas.microsoft.com/office/powerpoint/2010/main" val="2517891314"/>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700" r:id="rId12"/>
    <p:sldLayoutId id="2147483714" r:id="rId13"/>
    <p:sldLayoutId id="2147483704" r:id="rId14"/>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p15:clr>
            <a:srgbClr val="F26B43"/>
          </p15:clr>
        </p15:guide>
        <p15:guide id="2" orient="horz" pos="2160">
          <p15:clr>
            <a:srgbClr val="F26B43"/>
          </p15:clr>
        </p15:guide>
        <p15:guide id="3" pos="288">
          <p15:clr>
            <a:srgbClr val="F26B43"/>
          </p15:clr>
        </p15:guide>
        <p15:guide id="4" pos="7392">
          <p15:clr>
            <a:srgbClr val="F26B43"/>
          </p15:clr>
        </p15:guide>
        <p15:guide id="5" orient="horz" pos="144">
          <p15:clr>
            <a:srgbClr val="F26B43"/>
          </p15:clr>
        </p15:guide>
        <p15:guide id="6" orient="horz" pos="648">
          <p15:clr>
            <a:srgbClr val="F26B43"/>
          </p15:clr>
        </p15:guide>
        <p15:guide id="7" orient="horz" pos="792">
          <p15:clr>
            <a:srgbClr val="F26B43"/>
          </p15:clr>
        </p15:guide>
        <p15:guide id="8" orient="horz" pos="3672">
          <p15:clr>
            <a:srgbClr val="F26B43"/>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6E7A776E-FEDA-4CE9-ADF2-A42228E0FDC0}"/>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ECB55060-793D-452D-9C5F-C9114CFE309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74E9044-E576-4151-81D1-0BED29DB93F5}"/>
              </a:ext>
            </a:extLst>
          </p:cNvPr>
          <p:cNvSpPr>
            <a:spLocks noGrp="1"/>
          </p:cNvSpPr>
          <p:nvPr>
            <p:ph type="dt" sz="half" idx="2"/>
          </p:nvPr>
        </p:nvSpPr>
        <p:spPr>
          <a:xfrm>
            <a:off x="838200" y="635636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F08163-F10E-4107-911E-E0457879E381}" type="datetimeFigureOut">
              <a:rPr lang="en-US" smtClean="0">
                <a:solidFill>
                  <a:prstClr val="black">
                    <a:tint val="75000"/>
                  </a:prstClr>
                </a:solidFill>
              </a:rPr>
              <a:pPr/>
              <a:t>10/19/2023</a:t>
            </a:fld>
            <a:endParaRPr lang="en-US" dirty="0">
              <a:solidFill>
                <a:prstClr val="black">
                  <a:tint val="75000"/>
                </a:prstClr>
              </a:solidFill>
            </a:endParaRPr>
          </a:p>
        </p:txBody>
      </p:sp>
      <p:sp>
        <p:nvSpPr>
          <p:cNvPr id="5" name="Footer Placeholder 4">
            <a:extLst>
              <a:ext uri="{FF2B5EF4-FFF2-40B4-BE49-F238E27FC236}">
                <a16:creationId xmlns:a16="http://schemas.microsoft.com/office/drawing/2014/main" xmlns="" id="{DFD200AF-E3E9-49E6-B4EC-574DF03D2396}"/>
              </a:ext>
            </a:extLst>
          </p:cNvPr>
          <p:cNvSpPr>
            <a:spLocks noGrp="1"/>
          </p:cNvSpPr>
          <p:nvPr>
            <p:ph type="ftr" sz="quarter" idx="3"/>
          </p:nvPr>
        </p:nvSpPr>
        <p:spPr>
          <a:xfrm>
            <a:off x="4038600" y="635636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a:extLst>
              <a:ext uri="{FF2B5EF4-FFF2-40B4-BE49-F238E27FC236}">
                <a16:creationId xmlns:a16="http://schemas.microsoft.com/office/drawing/2014/main" xmlns="" id="{7CCDBBD6-946D-4602-A3CF-55F76BADCE98}"/>
              </a:ext>
            </a:extLst>
          </p:cNvPr>
          <p:cNvSpPr>
            <a:spLocks noGrp="1"/>
          </p:cNvSpPr>
          <p:nvPr>
            <p:ph type="sldNum" sz="quarter" idx="4"/>
          </p:nvPr>
        </p:nvSpPr>
        <p:spPr>
          <a:xfrm>
            <a:off x="8610600" y="635636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CC36BF-4CFE-42C0-A5BA-3B6B15497FE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98715302"/>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3"/>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48"/>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798"/>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887"/>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198408854"/>
      </p:ext>
    </p:extLst>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 id="2147484018" r:id="rId5"/>
    <p:sldLayoutId id="2147484019" r:id="rId6"/>
    <p:sldLayoutId id="2147484020" r:id="rId7"/>
    <p:sldLayoutId id="2147484021" r:id="rId8"/>
    <p:sldLayoutId id="2147484022" r:id="rId9"/>
    <p:sldLayoutId id="2147484023" r:id="rId10"/>
    <p:sldLayoutId id="2147484024" r:id="rId11"/>
    <p:sldLayoutId id="2147484025" r:id="rId12"/>
    <p:sldLayoutId id="2147484026" r:id="rId13"/>
    <p:sldLayoutId id="2147484027" r:id="rId14"/>
    <p:sldLayoutId id="2147484028" r:id="rId15"/>
    <p:sldLayoutId id="2147484029" r:id="rId16"/>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68B05F-E206-4FF8-A1AC-8A3BE00EF632}" type="datetimeFigureOut">
              <a:rPr lang="en-GB" smtClean="0">
                <a:solidFill>
                  <a:prstClr val="black">
                    <a:tint val="75000"/>
                  </a:prstClr>
                </a:solidFill>
              </a:rPr>
              <a:pPr/>
              <a:t>19/10/2023</a:t>
            </a:fld>
            <a:endParaRPr lang="en-GB" dirty="0">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dirty="0">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BC86081-90BC-4403-BD7B-0963314B0A9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005669930"/>
      </p:ext>
    </p:extLst>
  </p:cSld>
  <p:clrMap bg1="lt1" tx1="dk1" bg2="lt2" tx2="dk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 id="2147484038" r:id="rId8"/>
    <p:sldLayoutId id="2147484039" r:id="rId9"/>
    <p:sldLayoutId id="2147484040" r:id="rId10"/>
    <p:sldLayoutId id="214748404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7"/>
            <a:ext cx="10972800" cy="1143000"/>
          </a:xfrm>
          <a:prstGeom prst="rect">
            <a:avLst/>
          </a:prstGeom>
        </p:spPr>
        <p:txBody>
          <a:bodyPr vert="horz" lIns="91330" tIns="45718" rIns="91330" bIns="45718"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6"/>
            <a:ext cx="10972800" cy="4525963"/>
          </a:xfrm>
          <a:prstGeom prst="rect">
            <a:avLst/>
          </a:prstGeom>
        </p:spPr>
        <p:txBody>
          <a:bodyPr vert="horz" lIns="91330" tIns="45718" rIns="91330" bIns="45718"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408"/>
            <a:ext cx="2844800" cy="365125"/>
          </a:xfrm>
          <a:prstGeom prst="rect">
            <a:avLst/>
          </a:prstGeom>
        </p:spPr>
        <p:txBody>
          <a:bodyPr vert="horz" lIns="91330" tIns="45718" rIns="91330" bIns="45718" rtlCol="0" anchor="ctr"/>
          <a:lstStyle>
            <a:lvl1pPr algn="l">
              <a:defRPr sz="1200">
                <a:solidFill>
                  <a:schemeClr val="tx1">
                    <a:tint val="75000"/>
                  </a:schemeClr>
                </a:solidFill>
              </a:defRPr>
            </a:lvl1pPr>
          </a:lstStyle>
          <a:p>
            <a:pPr defTabSz="913153"/>
            <a:fld id="{94F3C986-7EE2-4D8C-87C1-9F4FDFF862B3}" type="datetimeFigureOut">
              <a:rPr lang="en-US" smtClean="0">
                <a:solidFill>
                  <a:prstClr val="black">
                    <a:tint val="75000"/>
                  </a:prstClr>
                </a:solidFill>
              </a:rPr>
              <a:pPr defTabSz="913153"/>
              <a:t>10/19/2023</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408"/>
            <a:ext cx="3860800" cy="365125"/>
          </a:xfrm>
          <a:prstGeom prst="rect">
            <a:avLst/>
          </a:prstGeom>
        </p:spPr>
        <p:txBody>
          <a:bodyPr vert="horz" lIns="91330" tIns="45718" rIns="91330" bIns="45718" rtlCol="0" anchor="ctr"/>
          <a:lstStyle>
            <a:lvl1pPr algn="ctr">
              <a:defRPr sz="1200">
                <a:solidFill>
                  <a:schemeClr val="tx1">
                    <a:tint val="75000"/>
                  </a:schemeClr>
                </a:solidFill>
              </a:defRPr>
            </a:lvl1pPr>
          </a:lstStyle>
          <a:p>
            <a:pPr defTabSz="913153"/>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408"/>
            <a:ext cx="2844800" cy="365125"/>
          </a:xfrm>
          <a:prstGeom prst="rect">
            <a:avLst/>
          </a:prstGeom>
        </p:spPr>
        <p:txBody>
          <a:bodyPr vert="horz" lIns="91330" tIns="45718" rIns="91330" bIns="45718" rtlCol="0" anchor="ctr"/>
          <a:lstStyle>
            <a:lvl1pPr algn="r">
              <a:defRPr sz="1200">
                <a:solidFill>
                  <a:schemeClr val="tx1">
                    <a:tint val="75000"/>
                  </a:schemeClr>
                </a:solidFill>
              </a:defRPr>
            </a:lvl1pPr>
          </a:lstStyle>
          <a:p>
            <a:pPr defTabSz="913153"/>
            <a:fld id="{19C54E06-635D-4B90-8915-6FC83BADBF55}" type="slidenum">
              <a:rPr lang="en-US" smtClean="0">
                <a:solidFill>
                  <a:prstClr val="black">
                    <a:tint val="75000"/>
                  </a:prstClr>
                </a:solidFill>
              </a:rPr>
              <a:pPr defTabSz="913153"/>
              <a:t>‹#›</a:t>
            </a:fld>
            <a:endParaRPr lang="en-US">
              <a:solidFill>
                <a:prstClr val="black">
                  <a:tint val="75000"/>
                </a:prstClr>
              </a:solidFill>
            </a:endParaRPr>
          </a:p>
        </p:txBody>
      </p:sp>
    </p:spTree>
    <p:extLst>
      <p:ext uri="{BB962C8B-B14F-4D97-AF65-F5344CB8AC3E}">
        <p14:creationId xmlns:p14="http://schemas.microsoft.com/office/powerpoint/2010/main" val="1631549371"/>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defTabSz="913153" rtl="0" eaLnBrk="1" latinLnBrk="0" hangingPunct="1">
        <a:spcBef>
          <a:spcPct val="0"/>
        </a:spcBef>
        <a:buNone/>
        <a:defRPr sz="4400" kern="1200">
          <a:solidFill>
            <a:schemeClr val="tx1"/>
          </a:solidFill>
          <a:latin typeface="+mj-lt"/>
          <a:ea typeface="+mj-ea"/>
          <a:cs typeface="+mj-cs"/>
        </a:defRPr>
      </a:lvl1pPr>
    </p:titleStyle>
    <p:bodyStyle>
      <a:lvl1pPr marL="342458" indent="-342458" algn="l" defTabSz="913153"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1924" indent="-285384" algn="l" defTabSz="913153"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1458" indent="-228306" algn="l" defTabSz="913153"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8000"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4543"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1153"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7730"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306"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0918" indent="-228306" algn="l" defTabSz="91315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153" rtl="0" eaLnBrk="1" latinLnBrk="0" hangingPunct="1">
        <a:defRPr sz="1900" kern="1200">
          <a:solidFill>
            <a:schemeClr val="tx1"/>
          </a:solidFill>
          <a:latin typeface="+mn-lt"/>
          <a:ea typeface="+mn-ea"/>
          <a:cs typeface="+mn-cs"/>
        </a:defRPr>
      </a:lvl1pPr>
      <a:lvl2pPr marL="456543" algn="l" defTabSz="913153" rtl="0" eaLnBrk="1" latinLnBrk="0" hangingPunct="1">
        <a:defRPr sz="1900" kern="1200">
          <a:solidFill>
            <a:schemeClr val="tx1"/>
          </a:solidFill>
          <a:latin typeface="+mn-lt"/>
          <a:ea typeface="+mn-ea"/>
          <a:cs typeface="+mn-cs"/>
        </a:defRPr>
      </a:lvl2pPr>
      <a:lvl3pPr marL="913153" algn="l" defTabSz="913153" rtl="0" eaLnBrk="1" latinLnBrk="0" hangingPunct="1">
        <a:defRPr sz="1900" kern="1200">
          <a:solidFill>
            <a:schemeClr val="tx1"/>
          </a:solidFill>
          <a:latin typeface="+mn-lt"/>
          <a:ea typeface="+mn-ea"/>
          <a:cs typeface="+mn-cs"/>
        </a:defRPr>
      </a:lvl3pPr>
      <a:lvl4pPr marL="1369730" algn="l" defTabSz="913153" rtl="0" eaLnBrk="1" latinLnBrk="0" hangingPunct="1">
        <a:defRPr sz="1900" kern="1200">
          <a:solidFill>
            <a:schemeClr val="tx1"/>
          </a:solidFill>
          <a:latin typeface="+mn-lt"/>
          <a:ea typeface="+mn-ea"/>
          <a:cs typeface="+mn-cs"/>
        </a:defRPr>
      </a:lvl4pPr>
      <a:lvl5pPr marL="1826306" algn="l" defTabSz="913153" rtl="0" eaLnBrk="1" latinLnBrk="0" hangingPunct="1">
        <a:defRPr sz="1900" kern="1200">
          <a:solidFill>
            <a:schemeClr val="tx1"/>
          </a:solidFill>
          <a:latin typeface="+mn-lt"/>
          <a:ea typeface="+mn-ea"/>
          <a:cs typeface="+mn-cs"/>
        </a:defRPr>
      </a:lvl5pPr>
      <a:lvl6pPr marL="2282918" algn="l" defTabSz="913153" rtl="0" eaLnBrk="1" latinLnBrk="0" hangingPunct="1">
        <a:defRPr sz="1900" kern="1200">
          <a:solidFill>
            <a:schemeClr val="tx1"/>
          </a:solidFill>
          <a:latin typeface="+mn-lt"/>
          <a:ea typeface="+mn-ea"/>
          <a:cs typeface="+mn-cs"/>
        </a:defRPr>
      </a:lvl6pPr>
      <a:lvl7pPr marL="2739458" algn="l" defTabSz="913153" rtl="0" eaLnBrk="1" latinLnBrk="0" hangingPunct="1">
        <a:defRPr sz="1900" kern="1200">
          <a:solidFill>
            <a:schemeClr val="tx1"/>
          </a:solidFill>
          <a:latin typeface="+mn-lt"/>
          <a:ea typeface="+mn-ea"/>
          <a:cs typeface="+mn-cs"/>
        </a:defRPr>
      </a:lvl7pPr>
      <a:lvl8pPr marL="3196000" algn="l" defTabSz="913153" rtl="0" eaLnBrk="1" latinLnBrk="0" hangingPunct="1">
        <a:defRPr sz="1900" kern="1200">
          <a:solidFill>
            <a:schemeClr val="tx1"/>
          </a:solidFill>
          <a:latin typeface="+mn-lt"/>
          <a:ea typeface="+mn-ea"/>
          <a:cs typeface="+mn-cs"/>
        </a:defRPr>
      </a:lvl8pPr>
      <a:lvl9pPr marL="3652543" algn="l" defTabSz="913153" rtl="0" eaLnBrk="1" latinLnBrk="0" hangingPunct="1">
        <a:defRPr sz="19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9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9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9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37929661"/>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746051874"/>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8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BD673C-5F83-49FA-A3C7-13D8DADDB456}" type="datetimeFigureOut">
              <a:rPr lang="en-US" smtClean="0">
                <a:solidFill>
                  <a:prstClr val="black">
                    <a:tint val="75000"/>
                  </a:prstClr>
                </a:solidFill>
              </a:rPr>
              <a:pPr/>
              <a:t>10/19/2023</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8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87"/>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40D5BB-8EC6-4347-AEDF-7A1264A9F0F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82754406"/>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a:extLst>
              <a:ext uri="{FF2B5EF4-FFF2-40B4-BE49-F238E27FC236}">
                <a16:creationId xmlns="" xmlns:a16="http://schemas.microsoft.com/office/drawing/2014/main" id="{39C7D00F-4CF2-4636-A32B-2ACC277DA7FF}"/>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 xmlns:a16="http://schemas.microsoft.com/office/drawing/2014/main" id="{5F89DAAE-6C7E-4DA7-821D-15D55413F3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Επεξεργασία 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a:extLst>
              <a:ext uri="{FF2B5EF4-FFF2-40B4-BE49-F238E27FC236}">
                <a16:creationId xmlns="" xmlns:a16="http://schemas.microsoft.com/office/drawing/2014/main" id="{470B02B3-EBB1-4A2F-B640-68B4F4C27CEF}"/>
              </a:ext>
            </a:extLst>
          </p:cNvPr>
          <p:cNvSpPr>
            <a:spLocks noGrp="1"/>
          </p:cNvSpPr>
          <p:nvPr>
            <p:ph type="dt" sz="half" idx="2"/>
          </p:nvPr>
        </p:nvSpPr>
        <p:spPr>
          <a:xfrm>
            <a:off x="838200" y="635638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00587E-8AAA-49C7-8519-7431EDF19E60}" type="datetimeFigureOut">
              <a:rPr lang="el-GR" smtClean="0">
                <a:solidFill>
                  <a:prstClr val="black">
                    <a:tint val="75000"/>
                  </a:prstClr>
                </a:solidFill>
              </a:rPr>
              <a:pPr/>
              <a:t>19/10/2023</a:t>
            </a:fld>
            <a:endParaRPr lang="el-GR">
              <a:solidFill>
                <a:prstClr val="black">
                  <a:tint val="75000"/>
                </a:prstClr>
              </a:solidFill>
            </a:endParaRPr>
          </a:p>
        </p:txBody>
      </p:sp>
      <p:sp>
        <p:nvSpPr>
          <p:cNvPr id="5" name="Θέση υποσέλιδου 4">
            <a:extLst>
              <a:ext uri="{FF2B5EF4-FFF2-40B4-BE49-F238E27FC236}">
                <a16:creationId xmlns="" xmlns:a16="http://schemas.microsoft.com/office/drawing/2014/main" id="{16C02426-6F20-4CAE-9BD3-DC05D558028D}"/>
              </a:ext>
            </a:extLst>
          </p:cNvPr>
          <p:cNvSpPr>
            <a:spLocks noGrp="1"/>
          </p:cNvSpPr>
          <p:nvPr>
            <p:ph type="ftr" sz="quarter" idx="3"/>
          </p:nvPr>
        </p:nvSpPr>
        <p:spPr>
          <a:xfrm>
            <a:off x="4038600" y="635638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l-GR">
              <a:solidFill>
                <a:prstClr val="black">
                  <a:tint val="75000"/>
                </a:prstClr>
              </a:solidFill>
            </a:endParaRPr>
          </a:p>
        </p:txBody>
      </p:sp>
      <p:sp>
        <p:nvSpPr>
          <p:cNvPr id="6" name="Θέση αριθμού διαφάνειας 5">
            <a:extLst>
              <a:ext uri="{FF2B5EF4-FFF2-40B4-BE49-F238E27FC236}">
                <a16:creationId xmlns="" xmlns:a16="http://schemas.microsoft.com/office/drawing/2014/main" id="{7FCA743F-674B-4226-A0EC-24934CBDFB7E}"/>
              </a:ext>
            </a:extLst>
          </p:cNvPr>
          <p:cNvSpPr>
            <a:spLocks noGrp="1"/>
          </p:cNvSpPr>
          <p:nvPr>
            <p:ph type="sldNum" sz="quarter" idx="4"/>
          </p:nvPr>
        </p:nvSpPr>
        <p:spPr>
          <a:xfrm>
            <a:off x="8610600" y="635638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8C7661-193F-46D7-826E-70516CF527CA}" type="slidenum">
              <a:rPr lang="el-GR" smtClean="0">
                <a:solidFill>
                  <a:prstClr val="black">
                    <a:tint val="75000"/>
                  </a:prstClr>
                </a:solidFill>
              </a:rPr>
              <a:pPr/>
              <a:t>‹#›</a:t>
            </a:fld>
            <a:endParaRPr lang="el-GR">
              <a:solidFill>
                <a:prstClr val="black">
                  <a:tint val="75000"/>
                </a:prstClr>
              </a:solidFill>
            </a:endParaRPr>
          </a:p>
        </p:txBody>
      </p:sp>
    </p:spTree>
    <p:extLst>
      <p:ext uri="{BB962C8B-B14F-4D97-AF65-F5344CB8AC3E}">
        <p14:creationId xmlns:p14="http://schemas.microsoft.com/office/powerpoint/2010/main" val="1027763966"/>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690531086"/>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284134"/>
            <a:ext cx="11277600" cy="4545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85211" y="564677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solidFill>
                  <a:srgbClr val="000000"/>
                </a:solidFill>
              </a:rPr>
              <a:pPr/>
              <a:t>10/19/2023</a:t>
            </a:fld>
            <a:endParaRPr lang="en-US">
              <a:solidFill>
                <a:srgbClr val="000000"/>
              </a:solidFill>
            </a:endParaRPr>
          </a:p>
        </p:txBody>
      </p:sp>
      <p:sp>
        <p:nvSpPr>
          <p:cNvPr id="5" name="Footer Placeholder 4"/>
          <p:cNvSpPr>
            <a:spLocks noGrp="1"/>
          </p:cNvSpPr>
          <p:nvPr>
            <p:ph type="ftr" sz="quarter" idx="3"/>
          </p:nvPr>
        </p:nvSpPr>
        <p:spPr>
          <a:xfrm>
            <a:off x="-4956811" y="617382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solidFill>
                <a:srgbClr val="000000"/>
              </a:solidFill>
            </a:endParaRPr>
          </a:p>
        </p:txBody>
      </p:sp>
      <p:sp>
        <p:nvSpPr>
          <p:cNvPr id="6" name="Slide Number Placeholder 5"/>
          <p:cNvSpPr>
            <a:spLocks noGrp="1"/>
          </p:cNvSpPr>
          <p:nvPr>
            <p:ph type="sldNum" sz="quarter" idx="4"/>
          </p:nvPr>
        </p:nvSpPr>
        <p:spPr>
          <a:xfrm>
            <a:off x="0" y="649291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solidFill>
                  <a:srgbClr val="000000"/>
                </a:solidFill>
              </a:rPr>
              <a:pPr/>
              <a:t>‹#›</a:t>
            </a:fld>
            <a:endParaRPr lang="en-US" dirty="0">
              <a:solidFill>
                <a:srgbClr val="000000"/>
              </a:solidFill>
            </a:endParaRPr>
          </a:p>
        </p:txBody>
      </p:sp>
      <p:sp>
        <p:nvSpPr>
          <p:cNvPr id="8" name="Rectangle 7"/>
          <p:cNvSpPr/>
          <p:nvPr/>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2473431943"/>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 id="2147483827" r:id="rId13"/>
    <p:sldLayoutId id="2147483828" r:id="rId14"/>
    <p:sldLayoutId id="2147483829" r:id="rId15"/>
    <p:sldLayoutId id="2147483830" r:id="rId16"/>
    <p:sldLayoutId id="2147483831" r:id="rId17"/>
    <p:sldLayoutId id="2147483832" r:id="rId18"/>
    <p:sldLayoutId id="2147483833" r:id="rId19"/>
    <p:sldLayoutId id="2147483834" r:id="rId20"/>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userDrawn="1">
          <p15:clr>
            <a:srgbClr val="F26B43"/>
          </p15:clr>
        </p15:guide>
        <p15:guide id="2" orient="horz" pos="2160" userDrawn="1">
          <p15:clr>
            <a:srgbClr val="F26B43"/>
          </p15:clr>
        </p15:guide>
        <p15:guide id="3" pos="288" userDrawn="1">
          <p15:clr>
            <a:srgbClr val="F26B43"/>
          </p15:clr>
        </p15:guide>
        <p15:guide id="4" pos="7392" userDrawn="1">
          <p15:clr>
            <a:srgbClr val="F26B43"/>
          </p15:clr>
        </p15:guide>
        <p15:guide id="5" orient="horz" pos="144" userDrawn="1">
          <p15:clr>
            <a:srgbClr val="F26B43"/>
          </p15:clr>
        </p15:guide>
        <p15:guide id="6" orient="horz" pos="648" userDrawn="1">
          <p15:clr>
            <a:srgbClr val="F26B43"/>
          </p15:clr>
        </p15:guide>
        <p15:guide id="7" orient="horz" pos="792" userDrawn="1">
          <p15:clr>
            <a:srgbClr val="F26B43"/>
          </p15:clr>
        </p15:guide>
        <p15:guide id="8" orient="horz" pos="3672"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17.gif"/><Relationship Id="rId7"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png"/></Relationships>
</file>

<file path=ppt/slides/_rels/slide10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9.xml"/><Relationship Id="rId1" Type="http://schemas.openxmlformats.org/officeDocument/2006/relationships/slideLayout" Target="../slideLayouts/slideLayout2.xml"/><Relationship Id="rId5" Type="http://schemas.openxmlformats.org/officeDocument/2006/relationships/image" Target="../media/image96.png"/><Relationship Id="rId4" Type="http://schemas.openxmlformats.org/officeDocument/2006/relationships/image" Target="../media/image95.png"/></Relationships>
</file>

<file path=ppt/slides/_rels/slide10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9.tiff"/></Relationships>
</file>

<file path=ppt/slides/_rels/slide104.xml.rels><?xml version="1.0" encoding="UTF-8" standalone="yes"?>
<Relationships xmlns="http://schemas.openxmlformats.org/package/2006/relationships"><Relationship Id="rId3" Type="http://schemas.openxmlformats.org/officeDocument/2006/relationships/slide" Target="slide216.xml"/><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3" Type="http://schemas.openxmlformats.org/officeDocument/2006/relationships/hyperlink" Target="https://adr.usrds.org/2020/chronic-kidney-disease/1-ckd-in-the-general-population" TargetMode="External"/><Relationship Id="rId2" Type="http://schemas.openxmlformats.org/officeDocument/2006/relationships/notesSlide" Target="../notesSlides/notesSlide84.xml"/><Relationship Id="rId1" Type="http://schemas.openxmlformats.org/officeDocument/2006/relationships/slideLayout" Target="../slideLayouts/slideLayout2.xml"/><Relationship Id="rId5" Type="http://schemas.openxmlformats.org/officeDocument/2006/relationships/image" Target="../media/image102.png"/><Relationship Id="rId4" Type="http://schemas.openxmlformats.org/officeDocument/2006/relationships/slide" Target="slide110.xml"/></Relationships>
</file>

<file path=ppt/slides/_rels/slide106.xml.rels><?xml version="1.0" encoding="UTF-8" standalone="yes"?>
<Relationships xmlns="http://schemas.openxmlformats.org/package/2006/relationships"><Relationship Id="rId3" Type="http://schemas.openxmlformats.org/officeDocument/2006/relationships/slide" Target="slide166.xml"/><Relationship Id="rId2" Type="http://schemas.openxmlformats.org/officeDocument/2006/relationships/notesSlide" Target="../notesSlides/notesSlide85.xml"/><Relationship Id="rId1" Type="http://schemas.openxmlformats.org/officeDocument/2006/relationships/slideLayout" Target="../slideLayouts/slideLayout2.xml"/><Relationship Id="rId5" Type="http://schemas.openxmlformats.org/officeDocument/2006/relationships/slide" Target="slide192.xml"/><Relationship Id="rId4" Type="http://schemas.openxmlformats.org/officeDocument/2006/relationships/slide" Target="slide10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6" Type="http://schemas.openxmlformats.org/officeDocument/2006/relationships/tags" Target="../tags/tag27.xml"/><Relationship Id="rId117" Type="http://schemas.openxmlformats.org/officeDocument/2006/relationships/tags" Target="../tags/tag118.xml"/><Relationship Id="rId21" Type="http://schemas.openxmlformats.org/officeDocument/2006/relationships/tags" Target="../tags/tag22.xml"/><Relationship Id="rId42" Type="http://schemas.openxmlformats.org/officeDocument/2006/relationships/tags" Target="../tags/tag43.xml"/><Relationship Id="rId47" Type="http://schemas.openxmlformats.org/officeDocument/2006/relationships/tags" Target="../tags/tag48.xml"/><Relationship Id="rId63" Type="http://schemas.openxmlformats.org/officeDocument/2006/relationships/tags" Target="../tags/tag64.xml"/><Relationship Id="rId68" Type="http://schemas.openxmlformats.org/officeDocument/2006/relationships/tags" Target="../tags/tag69.xml"/><Relationship Id="rId84" Type="http://schemas.openxmlformats.org/officeDocument/2006/relationships/tags" Target="../tags/tag85.xml"/><Relationship Id="rId89" Type="http://schemas.openxmlformats.org/officeDocument/2006/relationships/tags" Target="../tags/tag90.xml"/><Relationship Id="rId112" Type="http://schemas.openxmlformats.org/officeDocument/2006/relationships/tags" Target="../tags/tag113.xml"/><Relationship Id="rId133" Type="http://schemas.openxmlformats.org/officeDocument/2006/relationships/tags" Target="../tags/tag134.xml"/><Relationship Id="rId138" Type="http://schemas.openxmlformats.org/officeDocument/2006/relationships/tags" Target="../tags/tag139.xml"/><Relationship Id="rId154" Type="http://schemas.openxmlformats.org/officeDocument/2006/relationships/tags" Target="../tags/tag155.xml"/><Relationship Id="rId159" Type="http://schemas.openxmlformats.org/officeDocument/2006/relationships/tags" Target="../tags/tag160.xml"/><Relationship Id="rId175" Type="http://schemas.openxmlformats.org/officeDocument/2006/relationships/tags" Target="../tags/tag176.xml"/><Relationship Id="rId170" Type="http://schemas.openxmlformats.org/officeDocument/2006/relationships/tags" Target="../tags/tag171.xml"/><Relationship Id="rId16" Type="http://schemas.openxmlformats.org/officeDocument/2006/relationships/tags" Target="../tags/tag17.xml"/><Relationship Id="rId107" Type="http://schemas.openxmlformats.org/officeDocument/2006/relationships/tags" Target="../tags/tag108.xml"/><Relationship Id="rId11" Type="http://schemas.openxmlformats.org/officeDocument/2006/relationships/tags" Target="../tags/tag12.xml"/><Relationship Id="rId32" Type="http://schemas.openxmlformats.org/officeDocument/2006/relationships/tags" Target="../tags/tag33.xml"/><Relationship Id="rId37" Type="http://schemas.openxmlformats.org/officeDocument/2006/relationships/tags" Target="../tags/tag38.xml"/><Relationship Id="rId53" Type="http://schemas.openxmlformats.org/officeDocument/2006/relationships/tags" Target="../tags/tag54.xml"/><Relationship Id="rId58" Type="http://schemas.openxmlformats.org/officeDocument/2006/relationships/tags" Target="../tags/tag59.xml"/><Relationship Id="rId74" Type="http://schemas.openxmlformats.org/officeDocument/2006/relationships/tags" Target="../tags/tag75.xml"/><Relationship Id="rId79" Type="http://schemas.openxmlformats.org/officeDocument/2006/relationships/tags" Target="../tags/tag80.xml"/><Relationship Id="rId102" Type="http://schemas.openxmlformats.org/officeDocument/2006/relationships/tags" Target="../tags/tag103.xml"/><Relationship Id="rId123" Type="http://schemas.openxmlformats.org/officeDocument/2006/relationships/tags" Target="../tags/tag124.xml"/><Relationship Id="rId128" Type="http://schemas.openxmlformats.org/officeDocument/2006/relationships/tags" Target="../tags/tag129.xml"/><Relationship Id="rId144" Type="http://schemas.openxmlformats.org/officeDocument/2006/relationships/tags" Target="../tags/tag145.xml"/><Relationship Id="rId149" Type="http://schemas.openxmlformats.org/officeDocument/2006/relationships/tags" Target="../tags/tag150.xml"/><Relationship Id="rId5" Type="http://schemas.openxmlformats.org/officeDocument/2006/relationships/tags" Target="../tags/tag6.xml"/><Relationship Id="rId90" Type="http://schemas.openxmlformats.org/officeDocument/2006/relationships/tags" Target="../tags/tag91.xml"/><Relationship Id="rId95" Type="http://schemas.openxmlformats.org/officeDocument/2006/relationships/tags" Target="../tags/tag96.xml"/><Relationship Id="rId160" Type="http://schemas.openxmlformats.org/officeDocument/2006/relationships/tags" Target="../tags/tag161.xml"/><Relationship Id="rId165" Type="http://schemas.openxmlformats.org/officeDocument/2006/relationships/tags" Target="../tags/tag166.xml"/><Relationship Id="rId181" Type="http://schemas.openxmlformats.org/officeDocument/2006/relationships/image" Target="../media/image78.svg"/><Relationship Id="rId186" Type="http://schemas.openxmlformats.org/officeDocument/2006/relationships/slide" Target="slide107.xml"/><Relationship Id="rId22" Type="http://schemas.openxmlformats.org/officeDocument/2006/relationships/tags" Target="../tags/tag23.xml"/><Relationship Id="rId27" Type="http://schemas.openxmlformats.org/officeDocument/2006/relationships/tags" Target="../tags/tag28.xml"/><Relationship Id="rId43" Type="http://schemas.openxmlformats.org/officeDocument/2006/relationships/tags" Target="../tags/tag44.xml"/><Relationship Id="rId48" Type="http://schemas.openxmlformats.org/officeDocument/2006/relationships/tags" Target="../tags/tag49.xml"/><Relationship Id="rId64" Type="http://schemas.openxmlformats.org/officeDocument/2006/relationships/tags" Target="../tags/tag65.xml"/><Relationship Id="rId69" Type="http://schemas.openxmlformats.org/officeDocument/2006/relationships/tags" Target="../tags/tag70.xml"/><Relationship Id="rId113" Type="http://schemas.openxmlformats.org/officeDocument/2006/relationships/tags" Target="../tags/tag114.xml"/><Relationship Id="rId118" Type="http://schemas.openxmlformats.org/officeDocument/2006/relationships/tags" Target="../tags/tag119.xml"/><Relationship Id="rId134" Type="http://schemas.openxmlformats.org/officeDocument/2006/relationships/tags" Target="../tags/tag135.xml"/><Relationship Id="rId139" Type="http://schemas.openxmlformats.org/officeDocument/2006/relationships/tags" Target="../tags/tag140.xml"/><Relationship Id="rId80" Type="http://schemas.openxmlformats.org/officeDocument/2006/relationships/tags" Target="../tags/tag81.xml"/><Relationship Id="rId85" Type="http://schemas.openxmlformats.org/officeDocument/2006/relationships/tags" Target="../tags/tag86.xml"/><Relationship Id="rId150" Type="http://schemas.openxmlformats.org/officeDocument/2006/relationships/tags" Target="../tags/tag151.xml"/><Relationship Id="rId155" Type="http://schemas.openxmlformats.org/officeDocument/2006/relationships/tags" Target="../tags/tag156.xml"/><Relationship Id="rId171" Type="http://schemas.openxmlformats.org/officeDocument/2006/relationships/tags" Target="../tags/tag172.xml"/><Relationship Id="rId176" Type="http://schemas.openxmlformats.org/officeDocument/2006/relationships/tags" Target="../tags/tag177.xml"/><Relationship Id="rId12" Type="http://schemas.openxmlformats.org/officeDocument/2006/relationships/tags" Target="../tags/tag13.xml"/><Relationship Id="rId17" Type="http://schemas.openxmlformats.org/officeDocument/2006/relationships/tags" Target="../tags/tag18.xml"/><Relationship Id="rId33" Type="http://schemas.openxmlformats.org/officeDocument/2006/relationships/tags" Target="../tags/tag34.xml"/><Relationship Id="rId38" Type="http://schemas.openxmlformats.org/officeDocument/2006/relationships/tags" Target="../tags/tag39.xml"/><Relationship Id="rId59" Type="http://schemas.openxmlformats.org/officeDocument/2006/relationships/tags" Target="../tags/tag60.xml"/><Relationship Id="rId103" Type="http://schemas.openxmlformats.org/officeDocument/2006/relationships/tags" Target="../tags/tag104.xml"/><Relationship Id="rId108" Type="http://schemas.openxmlformats.org/officeDocument/2006/relationships/tags" Target="../tags/tag109.xml"/><Relationship Id="rId124" Type="http://schemas.openxmlformats.org/officeDocument/2006/relationships/tags" Target="../tags/tag125.xml"/><Relationship Id="rId129" Type="http://schemas.openxmlformats.org/officeDocument/2006/relationships/tags" Target="../tags/tag130.xml"/><Relationship Id="rId54" Type="http://schemas.openxmlformats.org/officeDocument/2006/relationships/tags" Target="../tags/tag55.xml"/><Relationship Id="rId70" Type="http://schemas.openxmlformats.org/officeDocument/2006/relationships/tags" Target="../tags/tag71.xml"/><Relationship Id="rId75" Type="http://schemas.openxmlformats.org/officeDocument/2006/relationships/tags" Target="../tags/tag76.xml"/><Relationship Id="rId91" Type="http://schemas.openxmlformats.org/officeDocument/2006/relationships/tags" Target="../tags/tag92.xml"/><Relationship Id="rId96" Type="http://schemas.openxmlformats.org/officeDocument/2006/relationships/tags" Target="../tags/tag97.xml"/><Relationship Id="rId140" Type="http://schemas.openxmlformats.org/officeDocument/2006/relationships/tags" Target="../tags/tag141.xml"/><Relationship Id="rId145" Type="http://schemas.openxmlformats.org/officeDocument/2006/relationships/tags" Target="../tags/tag146.xml"/><Relationship Id="rId161" Type="http://schemas.openxmlformats.org/officeDocument/2006/relationships/tags" Target="../tags/tag162.xml"/><Relationship Id="rId166" Type="http://schemas.openxmlformats.org/officeDocument/2006/relationships/tags" Target="../tags/tag167.xml"/><Relationship Id="rId182" Type="http://schemas.openxmlformats.org/officeDocument/2006/relationships/image" Target="../media/image104.png"/><Relationship Id="rId187" Type="http://schemas.openxmlformats.org/officeDocument/2006/relationships/image" Target="../media/image106.png"/><Relationship Id="rId1" Type="http://schemas.openxmlformats.org/officeDocument/2006/relationships/tags" Target="../tags/tag2.xml"/><Relationship Id="rId6" Type="http://schemas.openxmlformats.org/officeDocument/2006/relationships/tags" Target="../tags/tag7.xml"/><Relationship Id="rId23" Type="http://schemas.openxmlformats.org/officeDocument/2006/relationships/tags" Target="../tags/tag24.xml"/><Relationship Id="rId28" Type="http://schemas.openxmlformats.org/officeDocument/2006/relationships/tags" Target="../tags/tag29.xml"/><Relationship Id="rId49" Type="http://schemas.openxmlformats.org/officeDocument/2006/relationships/tags" Target="../tags/tag50.xml"/><Relationship Id="rId114" Type="http://schemas.openxmlformats.org/officeDocument/2006/relationships/tags" Target="../tags/tag115.xml"/><Relationship Id="rId119" Type="http://schemas.openxmlformats.org/officeDocument/2006/relationships/tags" Target="../tags/tag120.xml"/><Relationship Id="rId44" Type="http://schemas.openxmlformats.org/officeDocument/2006/relationships/tags" Target="../tags/tag45.xml"/><Relationship Id="rId60" Type="http://schemas.openxmlformats.org/officeDocument/2006/relationships/tags" Target="../tags/tag61.xml"/><Relationship Id="rId65" Type="http://schemas.openxmlformats.org/officeDocument/2006/relationships/tags" Target="../tags/tag66.xml"/><Relationship Id="rId81" Type="http://schemas.openxmlformats.org/officeDocument/2006/relationships/tags" Target="../tags/tag82.xml"/><Relationship Id="rId86" Type="http://schemas.openxmlformats.org/officeDocument/2006/relationships/tags" Target="../tags/tag87.xml"/><Relationship Id="rId130" Type="http://schemas.openxmlformats.org/officeDocument/2006/relationships/tags" Target="../tags/tag131.xml"/><Relationship Id="rId135" Type="http://schemas.openxmlformats.org/officeDocument/2006/relationships/tags" Target="../tags/tag136.xml"/><Relationship Id="rId151" Type="http://schemas.openxmlformats.org/officeDocument/2006/relationships/tags" Target="../tags/tag152.xml"/><Relationship Id="rId156" Type="http://schemas.openxmlformats.org/officeDocument/2006/relationships/tags" Target="../tags/tag157.xml"/><Relationship Id="rId177" Type="http://schemas.openxmlformats.org/officeDocument/2006/relationships/tags" Target="../tags/tag178.xml"/><Relationship Id="rId172" Type="http://schemas.openxmlformats.org/officeDocument/2006/relationships/tags" Target="../tags/tag173.xml"/><Relationship Id="rId13" Type="http://schemas.openxmlformats.org/officeDocument/2006/relationships/tags" Target="../tags/tag14.xml"/><Relationship Id="rId18" Type="http://schemas.openxmlformats.org/officeDocument/2006/relationships/tags" Target="../tags/tag19.xml"/><Relationship Id="rId39" Type="http://schemas.openxmlformats.org/officeDocument/2006/relationships/tags" Target="../tags/tag40.xml"/><Relationship Id="rId109" Type="http://schemas.openxmlformats.org/officeDocument/2006/relationships/tags" Target="../tags/tag110.xml"/><Relationship Id="rId34" Type="http://schemas.openxmlformats.org/officeDocument/2006/relationships/tags" Target="../tags/tag35.xml"/><Relationship Id="rId50" Type="http://schemas.openxmlformats.org/officeDocument/2006/relationships/tags" Target="../tags/tag51.xml"/><Relationship Id="rId55" Type="http://schemas.openxmlformats.org/officeDocument/2006/relationships/tags" Target="../tags/tag56.xml"/><Relationship Id="rId76" Type="http://schemas.openxmlformats.org/officeDocument/2006/relationships/tags" Target="../tags/tag77.xml"/><Relationship Id="rId97" Type="http://schemas.openxmlformats.org/officeDocument/2006/relationships/tags" Target="../tags/tag98.xml"/><Relationship Id="rId104" Type="http://schemas.openxmlformats.org/officeDocument/2006/relationships/tags" Target="../tags/tag105.xml"/><Relationship Id="rId120" Type="http://schemas.openxmlformats.org/officeDocument/2006/relationships/tags" Target="../tags/tag121.xml"/><Relationship Id="rId125" Type="http://schemas.openxmlformats.org/officeDocument/2006/relationships/tags" Target="../tags/tag126.xml"/><Relationship Id="rId141" Type="http://schemas.openxmlformats.org/officeDocument/2006/relationships/tags" Target="../tags/tag142.xml"/><Relationship Id="rId146" Type="http://schemas.openxmlformats.org/officeDocument/2006/relationships/tags" Target="../tags/tag147.xml"/><Relationship Id="rId167" Type="http://schemas.openxmlformats.org/officeDocument/2006/relationships/tags" Target="../tags/tag168.xml"/><Relationship Id="rId7" Type="http://schemas.openxmlformats.org/officeDocument/2006/relationships/tags" Target="../tags/tag8.xml"/><Relationship Id="rId71" Type="http://schemas.openxmlformats.org/officeDocument/2006/relationships/tags" Target="../tags/tag72.xml"/><Relationship Id="rId92" Type="http://schemas.openxmlformats.org/officeDocument/2006/relationships/tags" Target="../tags/tag93.xml"/><Relationship Id="rId162" Type="http://schemas.openxmlformats.org/officeDocument/2006/relationships/tags" Target="../tags/tag163.xml"/><Relationship Id="rId183" Type="http://schemas.openxmlformats.org/officeDocument/2006/relationships/image" Target="../media/image80.svg"/><Relationship Id="rId2" Type="http://schemas.openxmlformats.org/officeDocument/2006/relationships/tags" Target="../tags/tag3.xml"/><Relationship Id="rId29" Type="http://schemas.openxmlformats.org/officeDocument/2006/relationships/tags" Target="../tags/tag30.xml"/><Relationship Id="rId24" Type="http://schemas.openxmlformats.org/officeDocument/2006/relationships/tags" Target="../tags/tag25.xml"/><Relationship Id="rId40" Type="http://schemas.openxmlformats.org/officeDocument/2006/relationships/tags" Target="../tags/tag41.xml"/><Relationship Id="rId45" Type="http://schemas.openxmlformats.org/officeDocument/2006/relationships/tags" Target="../tags/tag46.xml"/><Relationship Id="rId66" Type="http://schemas.openxmlformats.org/officeDocument/2006/relationships/tags" Target="../tags/tag67.xml"/><Relationship Id="rId87" Type="http://schemas.openxmlformats.org/officeDocument/2006/relationships/tags" Target="../tags/tag88.xml"/><Relationship Id="rId110" Type="http://schemas.openxmlformats.org/officeDocument/2006/relationships/tags" Target="../tags/tag111.xml"/><Relationship Id="rId115" Type="http://schemas.openxmlformats.org/officeDocument/2006/relationships/tags" Target="../tags/tag116.xml"/><Relationship Id="rId131" Type="http://schemas.openxmlformats.org/officeDocument/2006/relationships/tags" Target="../tags/tag132.xml"/><Relationship Id="rId136" Type="http://schemas.openxmlformats.org/officeDocument/2006/relationships/tags" Target="../tags/tag137.xml"/><Relationship Id="rId157" Type="http://schemas.openxmlformats.org/officeDocument/2006/relationships/tags" Target="../tags/tag158.xml"/><Relationship Id="rId178" Type="http://schemas.openxmlformats.org/officeDocument/2006/relationships/slideLayout" Target="../slideLayouts/slideLayout2.xml"/><Relationship Id="rId61" Type="http://schemas.openxmlformats.org/officeDocument/2006/relationships/tags" Target="../tags/tag62.xml"/><Relationship Id="rId82" Type="http://schemas.openxmlformats.org/officeDocument/2006/relationships/tags" Target="../tags/tag83.xml"/><Relationship Id="rId152" Type="http://schemas.openxmlformats.org/officeDocument/2006/relationships/tags" Target="../tags/tag153.xml"/><Relationship Id="rId173" Type="http://schemas.openxmlformats.org/officeDocument/2006/relationships/tags" Target="../tags/tag174.xml"/><Relationship Id="rId19" Type="http://schemas.openxmlformats.org/officeDocument/2006/relationships/tags" Target="../tags/tag20.xml"/><Relationship Id="rId14" Type="http://schemas.openxmlformats.org/officeDocument/2006/relationships/tags" Target="../tags/tag15.xml"/><Relationship Id="rId30" Type="http://schemas.openxmlformats.org/officeDocument/2006/relationships/tags" Target="../tags/tag31.xml"/><Relationship Id="rId35" Type="http://schemas.openxmlformats.org/officeDocument/2006/relationships/tags" Target="../tags/tag36.xml"/><Relationship Id="rId56" Type="http://schemas.openxmlformats.org/officeDocument/2006/relationships/tags" Target="../tags/tag57.xml"/><Relationship Id="rId77" Type="http://schemas.openxmlformats.org/officeDocument/2006/relationships/tags" Target="../tags/tag78.xml"/><Relationship Id="rId100" Type="http://schemas.openxmlformats.org/officeDocument/2006/relationships/tags" Target="../tags/tag101.xml"/><Relationship Id="rId105" Type="http://schemas.openxmlformats.org/officeDocument/2006/relationships/tags" Target="../tags/tag106.xml"/><Relationship Id="rId126" Type="http://schemas.openxmlformats.org/officeDocument/2006/relationships/tags" Target="../tags/tag127.xml"/><Relationship Id="rId147" Type="http://schemas.openxmlformats.org/officeDocument/2006/relationships/tags" Target="../tags/tag148.xml"/><Relationship Id="rId168" Type="http://schemas.openxmlformats.org/officeDocument/2006/relationships/tags" Target="../tags/tag169.xml"/><Relationship Id="rId8" Type="http://schemas.openxmlformats.org/officeDocument/2006/relationships/tags" Target="../tags/tag9.xml"/><Relationship Id="rId51" Type="http://schemas.openxmlformats.org/officeDocument/2006/relationships/tags" Target="../tags/tag52.xml"/><Relationship Id="rId72" Type="http://schemas.openxmlformats.org/officeDocument/2006/relationships/tags" Target="../tags/tag73.xml"/><Relationship Id="rId93" Type="http://schemas.openxmlformats.org/officeDocument/2006/relationships/tags" Target="../tags/tag94.xml"/><Relationship Id="rId98" Type="http://schemas.openxmlformats.org/officeDocument/2006/relationships/tags" Target="../tags/tag99.xml"/><Relationship Id="rId121" Type="http://schemas.openxmlformats.org/officeDocument/2006/relationships/tags" Target="../tags/tag122.xml"/><Relationship Id="rId142" Type="http://schemas.openxmlformats.org/officeDocument/2006/relationships/tags" Target="../tags/tag143.xml"/><Relationship Id="rId163" Type="http://schemas.openxmlformats.org/officeDocument/2006/relationships/tags" Target="../tags/tag164.xml"/><Relationship Id="rId184" Type="http://schemas.openxmlformats.org/officeDocument/2006/relationships/image" Target="../media/image105.png"/><Relationship Id="rId3" Type="http://schemas.openxmlformats.org/officeDocument/2006/relationships/tags" Target="../tags/tag4.xml"/><Relationship Id="rId25" Type="http://schemas.openxmlformats.org/officeDocument/2006/relationships/tags" Target="../tags/tag26.xml"/><Relationship Id="rId46" Type="http://schemas.openxmlformats.org/officeDocument/2006/relationships/tags" Target="../tags/tag47.xml"/><Relationship Id="rId67" Type="http://schemas.openxmlformats.org/officeDocument/2006/relationships/tags" Target="../tags/tag68.xml"/><Relationship Id="rId116" Type="http://schemas.openxmlformats.org/officeDocument/2006/relationships/tags" Target="../tags/tag117.xml"/><Relationship Id="rId137" Type="http://schemas.openxmlformats.org/officeDocument/2006/relationships/tags" Target="../tags/tag138.xml"/><Relationship Id="rId158" Type="http://schemas.openxmlformats.org/officeDocument/2006/relationships/tags" Target="../tags/tag159.xml"/><Relationship Id="rId20" Type="http://schemas.openxmlformats.org/officeDocument/2006/relationships/tags" Target="../tags/tag21.xml"/><Relationship Id="rId41" Type="http://schemas.openxmlformats.org/officeDocument/2006/relationships/tags" Target="../tags/tag42.xml"/><Relationship Id="rId62" Type="http://schemas.openxmlformats.org/officeDocument/2006/relationships/tags" Target="../tags/tag63.xml"/><Relationship Id="rId83" Type="http://schemas.openxmlformats.org/officeDocument/2006/relationships/tags" Target="../tags/tag84.xml"/><Relationship Id="rId88" Type="http://schemas.openxmlformats.org/officeDocument/2006/relationships/tags" Target="../tags/tag89.xml"/><Relationship Id="rId111" Type="http://schemas.openxmlformats.org/officeDocument/2006/relationships/tags" Target="../tags/tag112.xml"/><Relationship Id="rId132" Type="http://schemas.openxmlformats.org/officeDocument/2006/relationships/tags" Target="../tags/tag133.xml"/><Relationship Id="rId153" Type="http://schemas.openxmlformats.org/officeDocument/2006/relationships/tags" Target="../tags/tag154.xml"/><Relationship Id="rId174" Type="http://schemas.openxmlformats.org/officeDocument/2006/relationships/tags" Target="../tags/tag175.xml"/><Relationship Id="rId179" Type="http://schemas.openxmlformats.org/officeDocument/2006/relationships/notesSlide" Target="../notesSlides/notesSlide88.xml"/><Relationship Id="rId15" Type="http://schemas.openxmlformats.org/officeDocument/2006/relationships/tags" Target="../tags/tag16.xml"/><Relationship Id="rId36" Type="http://schemas.openxmlformats.org/officeDocument/2006/relationships/tags" Target="../tags/tag37.xml"/><Relationship Id="rId57" Type="http://schemas.openxmlformats.org/officeDocument/2006/relationships/tags" Target="../tags/tag58.xml"/><Relationship Id="rId106" Type="http://schemas.openxmlformats.org/officeDocument/2006/relationships/tags" Target="../tags/tag107.xml"/><Relationship Id="rId127" Type="http://schemas.openxmlformats.org/officeDocument/2006/relationships/tags" Target="../tags/tag128.xml"/><Relationship Id="rId10" Type="http://schemas.openxmlformats.org/officeDocument/2006/relationships/tags" Target="../tags/tag11.xml"/><Relationship Id="rId31" Type="http://schemas.openxmlformats.org/officeDocument/2006/relationships/tags" Target="../tags/tag32.xml"/><Relationship Id="rId52" Type="http://schemas.openxmlformats.org/officeDocument/2006/relationships/tags" Target="../tags/tag53.xml"/><Relationship Id="rId73" Type="http://schemas.openxmlformats.org/officeDocument/2006/relationships/tags" Target="../tags/tag74.xml"/><Relationship Id="rId78" Type="http://schemas.openxmlformats.org/officeDocument/2006/relationships/tags" Target="../tags/tag79.xml"/><Relationship Id="rId94" Type="http://schemas.openxmlformats.org/officeDocument/2006/relationships/tags" Target="../tags/tag95.xml"/><Relationship Id="rId99" Type="http://schemas.openxmlformats.org/officeDocument/2006/relationships/tags" Target="../tags/tag100.xml"/><Relationship Id="rId101" Type="http://schemas.openxmlformats.org/officeDocument/2006/relationships/tags" Target="../tags/tag102.xml"/><Relationship Id="rId122" Type="http://schemas.openxmlformats.org/officeDocument/2006/relationships/tags" Target="../tags/tag123.xml"/><Relationship Id="rId143" Type="http://schemas.openxmlformats.org/officeDocument/2006/relationships/tags" Target="../tags/tag144.xml"/><Relationship Id="rId148" Type="http://schemas.openxmlformats.org/officeDocument/2006/relationships/tags" Target="../tags/tag149.xml"/><Relationship Id="rId164" Type="http://schemas.openxmlformats.org/officeDocument/2006/relationships/tags" Target="../tags/tag165.xml"/><Relationship Id="rId169" Type="http://schemas.openxmlformats.org/officeDocument/2006/relationships/tags" Target="../tags/tag170.xml"/><Relationship Id="rId185" Type="http://schemas.openxmlformats.org/officeDocument/2006/relationships/image" Target="../media/image82.svg"/><Relationship Id="rId4" Type="http://schemas.openxmlformats.org/officeDocument/2006/relationships/tags" Target="../tags/tag5.xml"/><Relationship Id="rId9" Type="http://schemas.openxmlformats.org/officeDocument/2006/relationships/tags" Target="../tags/tag10.xml"/><Relationship Id="rId180" Type="http://schemas.openxmlformats.org/officeDocument/2006/relationships/image" Target="../media/image103.png"/></Relationships>
</file>

<file path=ppt/slides/_rels/slide1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93.xml"/><Relationship Id="rId1" Type="http://schemas.openxmlformats.org/officeDocument/2006/relationships/slideLayout" Target="../slideLayouts/slideLayout2.xml"/><Relationship Id="rId4" Type="http://schemas.openxmlformats.org/officeDocument/2006/relationships/chart" Target="../charts/chart25.xml"/></Relationships>
</file>

<file path=ppt/slides/_rels/slide11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94.xml"/><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7.xml"/></Relationships>
</file>

<file path=ppt/slides/_rels/slide1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xml"/><Relationship Id="rId1" Type="http://schemas.openxmlformats.org/officeDocument/2006/relationships/slideLayout" Target="../slideLayouts/slideLayout4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4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4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slide" Target="slide146.xml"/><Relationship Id="rId7" Type="http://schemas.openxmlformats.org/officeDocument/2006/relationships/slide" Target="slide131.xml"/><Relationship Id="rId2" Type="http://schemas.openxmlformats.org/officeDocument/2006/relationships/notesSlide" Target="../notesSlides/notesSlide124.xml"/><Relationship Id="rId1" Type="http://schemas.openxmlformats.org/officeDocument/2006/relationships/slideLayout" Target="../slideLayouts/slideLayout2.xml"/><Relationship Id="rId6" Type="http://schemas.openxmlformats.org/officeDocument/2006/relationships/slide" Target="slide130.xml"/><Relationship Id="rId5" Type="http://schemas.openxmlformats.org/officeDocument/2006/relationships/slide" Target="slide129.xml"/><Relationship Id="rId4" Type="http://schemas.openxmlformats.org/officeDocument/2006/relationships/image" Target="../media/image107.png"/></Relationships>
</file>

<file path=ppt/slides/_rels/slide146.xml.rels><?xml version="1.0" encoding="UTF-8" standalone="yes"?>
<Relationships xmlns="http://schemas.openxmlformats.org/package/2006/relationships"><Relationship Id="rId3" Type="http://schemas.openxmlformats.org/officeDocument/2006/relationships/slide" Target="slide145.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47.xml"/><Relationship Id="rId5" Type="http://schemas.openxmlformats.org/officeDocument/2006/relationships/image" Target="../media/image27.png"/><Relationship Id="rId4" Type="http://schemas.openxmlformats.org/officeDocument/2006/relationships/image" Target="../media/image26.png"/></Relationships>
</file>

<file path=ppt/slides/_rels/slide150.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5.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4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4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120.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5.xml"/></Relationships>
</file>

<file path=ppt/slides/_rels/slide183.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5.xml"/></Relationships>
</file>

<file path=ppt/slides/_rels/slide188.xml.rels><?xml version="1.0" encoding="UTF-8" standalone="yes"?>
<Relationships xmlns="http://schemas.openxmlformats.org/package/2006/relationships"><Relationship Id="rId3" Type="http://schemas.openxmlformats.org/officeDocument/2006/relationships/image" Target="../media/image108.tiff"/><Relationship Id="rId2" Type="http://schemas.openxmlformats.org/officeDocument/2006/relationships/notesSlide" Target="../notesSlides/notesSlide167.xml"/><Relationship Id="rId1" Type="http://schemas.openxmlformats.org/officeDocument/2006/relationships/slideLayout" Target="../slideLayouts/slideLayout2.xml"/><Relationship Id="rId5" Type="http://schemas.openxmlformats.org/officeDocument/2006/relationships/image" Target="../media/image109.png"/><Relationship Id="rId4" Type="http://schemas.openxmlformats.org/officeDocument/2006/relationships/slide" Target="slide94.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236.xml"/><Relationship Id="rId4" Type="http://schemas.openxmlformats.org/officeDocument/2006/relationships/image" Target="../media/image31.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7.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18.xml"/><Relationship Id="rId1" Type="http://schemas.openxmlformats.org/officeDocument/2006/relationships/tags" Target="../tags/tag179.xml"/></Relationships>
</file>

<file path=ppt/slides/_rels/slide19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172.xml"/><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173.xml"/><Relationship Id="rId1" Type="http://schemas.openxmlformats.org/officeDocument/2006/relationships/slideLayout" Target="../slideLayouts/slideLayout18.xml"/><Relationship Id="rId4" Type="http://schemas.openxmlformats.org/officeDocument/2006/relationships/image" Target="../media/image106.pn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7.xml"/></Relationships>
</file>

<file path=ppt/slides/_rels/slide196.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76.xml"/><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7.xml"/></Relationships>
</file>

<file path=ppt/slides/_rels/slide199.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178.xml"/><Relationship Id="rId1" Type="http://schemas.openxmlformats.org/officeDocument/2006/relationships/slideLayout" Target="../slideLayouts/slideLayout2.xml"/><Relationship Id="rId5" Type="http://schemas.openxmlformats.org/officeDocument/2006/relationships/chart" Target="../charts/chart47.xml"/><Relationship Id="rId4" Type="http://schemas.openxmlformats.org/officeDocument/2006/relationships/image" Target="../media/image10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6.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81.xml"/><Relationship Id="rId1" Type="http://schemas.openxmlformats.org/officeDocument/2006/relationships/slideLayout" Target="../slideLayouts/slideLayout18.xml"/><Relationship Id="rId4" Type="http://schemas.openxmlformats.org/officeDocument/2006/relationships/chart" Target="../charts/chart48.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8.xml"/></Relationships>
</file>

<file path=ppt/slides/_rels/slide20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84.xml"/><Relationship Id="rId1" Type="http://schemas.openxmlformats.org/officeDocument/2006/relationships/slideLayout" Target="../slideLayouts/slideLayout19.xml"/></Relationships>
</file>

<file path=ppt/slides/_rels/slide20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85.xml"/><Relationship Id="rId1" Type="http://schemas.openxmlformats.org/officeDocument/2006/relationships/slideLayout" Target="../slideLayouts/slideLayout19.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88.xml"/><Relationship Id="rId1" Type="http://schemas.openxmlformats.org/officeDocument/2006/relationships/slideLayout" Target="../slideLayouts/slideLayout1.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113.jpeg"/></Relationships>
</file>

<file path=ppt/slides/_rels/slide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1.xml"/><Relationship Id="rId1" Type="http://schemas.openxmlformats.org/officeDocument/2006/relationships/slideLayout" Target="../slideLayouts/slideLayout25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1.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8.xml"/></Relationships>
</file>

<file path=ppt/slides/_rels/slide21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89.xml"/><Relationship Id="rId1" Type="http://schemas.openxmlformats.org/officeDocument/2006/relationships/slideLayout" Target="../slideLayouts/slideLayout194.xml"/></Relationships>
</file>

<file path=ppt/slides/_rels/slide21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90.xml"/><Relationship Id="rId1" Type="http://schemas.openxmlformats.org/officeDocument/2006/relationships/slideLayout" Target="../slideLayouts/slideLayout183.xml"/></Relationships>
</file>

<file path=ppt/slides/_rels/slide21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91.xml"/><Relationship Id="rId1" Type="http://schemas.openxmlformats.org/officeDocument/2006/relationships/slideLayout" Target="../slideLayouts/slideLayout47.xml"/></Relationships>
</file>

<file path=ppt/slides/_rels/slide2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92.xml"/><Relationship Id="rId1" Type="http://schemas.openxmlformats.org/officeDocument/2006/relationships/slideLayout" Target="../slideLayouts/slideLayout4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5.xml"/></Relationships>
</file>

<file path=ppt/slides/_rels/slide21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94.xml"/><Relationship Id="rId1" Type="http://schemas.openxmlformats.org/officeDocument/2006/relationships/slideLayout" Target="../slideLayouts/slideLayout205.xml"/></Relationships>
</file>

<file path=ppt/slides/_rels/slide2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95.xml"/><Relationship Id="rId1" Type="http://schemas.openxmlformats.org/officeDocument/2006/relationships/slideLayout" Target="../slideLayouts/slideLayout205.xml"/><Relationship Id="rId5" Type="http://schemas.openxmlformats.org/officeDocument/2006/relationships/image" Target="../media/image121.png"/><Relationship Id="rId4" Type="http://schemas.openxmlformats.org/officeDocument/2006/relationships/image" Target="../media/image29.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2.xml"/><Relationship Id="rId1" Type="http://schemas.openxmlformats.org/officeDocument/2006/relationships/slideLayout" Target="../slideLayouts/slideLayout276.xml"/></Relationships>
</file>

<file path=ppt/slides/_rels/slide22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23.jpeg"/><Relationship Id="rId1" Type="http://schemas.openxmlformats.org/officeDocument/2006/relationships/slideLayout" Target="../slideLayouts/slideLayout47.xml"/></Relationships>
</file>

<file path=ppt/slides/_rels/slide221.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47.xml"/></Relationships>
</file>

<file path=ppt/slides/_rels/slide22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96.xml"/><Relationship Id="rId1" Type="http://schemas.openxmlformats.org/officeDocument/2006/relationships/slideLayout" Target="../slideLayouts/slideLayout47.xml"/><Relationship Id="rId4" Type="http://schemas.openxmlformats.org/officeDocument/2006/relationships/image" Target="../media/image126.png"/></Relationships>
</file>

<file path=ppt/slides/_rels/slide22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97.xml"/><Relationship Id="rId1" Type="http://schemas.openxmlformats.org/officeDocument/2006/relationships/slideLayout" Target="../slideLayouts/slideLayout47.xml"/></Relationships>
</file>

<file path=ppt/slides/_rels/slide22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98.xml"/><Relationship Id="rId1" Type="http://schemas.openxmlformats.org/officeDocument/2006/relationships/slideLayout" Target="../slideLayouts/slideLayout47.xml"/></Relationships>
</file>

<file path=ppt/slides/_rels/slide225.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4.png"/><Relationship Id="rId7" Type="http://schemas.openxmlformats.org/officeDocument/2006/relationships/image" Target="../media/image36.png"/><Relationship Id="rId2" Type="http://schemas.openxmlformats.org/officeDocument/2006/relationships/notesSlide" Target="../notesSlides/notesSlide199.xml"/><Relationship Id="rId1" Type="http://schemas.openxmlformats.org/officeDocument/2006/relationships/slideLayout" Target="../slideLayouts/slideLayout47.xml"/><Relationship Id="rId6" Type="http://schemas.openxmlformats.org/officeDocument/2006/relationships/image" Target="../media/image35.png"/><Relationship Id="rId5" Type="http://schemas.openxmlformats.org/officeDocument/2006/relationships/image" Target="../media/image130.png"/><Relationship Id="rId4" Type="http://schemas.openxmlformats.org/officeDocument/2006/relationships/image" Target="../media/image129.png"/><Relationship Id="rId9" Type="http://schemas.openxmlformats.org/officeDocument/2006/relationships/image" Target="../media/image131.png"/></Relationships>
</file>

<file path=ppt/slides/_rels/slide226.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notesSlide" Target="../notesSlides/notesSlide200.xml"/><Relationship Id="rId1" Type="http://schemas.openxmlformats.org/officeDocument/2006/relationships/slideLayout" Target="../slideLayouts/slideLayout322.xml"/><Relationship Id="rId4" Type="http://schemas.openxmlformats.org/officeDocument/2006/relationships/image" Target="../media/image133.png"/></Relationships>
</file>

<file path=ppt/slides/_rels/slide227.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notesSlide" Target="../notesSlides/notesSlide201.xml"/><Relationship Id="rId1" Type="http://schemas.openxmlformats.org/officeDocument/2006/relationships/slideLayout" Target="../slideLayouts/slideLayout322.xml"/><Relationship Id="rId4" Type="http://schemas.openxmlformats.org/officeDocument/2006/relationships/image" Target="../media/image134.png"/></Relationships>
</file>

<file path=ppt/slides/_rels/slide228.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notesSlide" Target="../notesSlides/notesSlide202.xml"/><Relationship Id="rId1" Type="http://schemas.openxmlformats.org/officeDocument/2006/relationships/slideLayout" Target="../slideLayouts/slideLayout322.xml"/><Relationship Id="rId4" Type="http://schemas.openxmlformats.org/officeDocument/2006/relationships/image" Target="../media/image135.png"/></Relationships>
</file>

<file path=ppt/slides/_rels/slide229.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notesSlide" Target="../notesSlides/notesSlide203.xml"/><Relationship Id="rId1" Type="http://schemas.openxmlformats.org/officeDocument/2006/relationships/slideLayout" Target="../slideLayouts/slideLayout322.xml"/><Relationship Id="rId4" Type="http://schemas.openxmlformats.org/officeDocument/2006/relationships/image" Target="../media/image136.png"/></Relationships>
</file>

<file path=ppt/slides/_rels/slide2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3.xml"/><Relationship Id="rId1" Type="http://schemas.openxmlformats.org/officeDocument/2006/relationships/slideLayout" Target="../slideLayouts/slideLayout276.xml"/></Relationships>
</file>

<file path=ppt/slides/_rels/slide230.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notesSlide" Target="../notesSlides/notesSlide204.xml"/><Relationship Id="rId1" Type="http://schemas.openxmlformats.org/officeDocument/2006/relationships/slideLayout" Target="../slideLayouts/slideLayout322.xml"/><Relationship Id="rId4" Type="http://schemas.openxmlformats.org/officeDocument/2006/relationships/image" Target="../media/image137.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75.xml"/></Relationships>
</file>

<file path=ppt/slides/_rels/slide2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5.xml"/><Relationship Id="rId1" Type="http://schemas.openxmlformats.org/officeDocument/2006/relationships/slideLayout" Target="../slideLayouts/slideLayout27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07.xml"/></Relationships>
</file>

<file path=ppt/slides/_rels/slide2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7.xml"/><Relationship Id="rId1" Type="http://schemas.openxmlformats.org/officeDocument/2006/relationships/slideLayout" Target="../slideLayouts/slideLayout30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07.xml"/></Relationships>
</file>

<file path=ppt/slides/_rels/slide2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40.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9.xml"/><Relationship Id="rId1" Type="http://schemas.openxmlformats.org/officeDocument/2006/relationships/slideLayout" Target="../slideLayouts/slideLayout47.xml"/></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notesSlide" Target="../notesSlides/notesSlide30.xml"/><Relationship Id="rId1" Type="http://schemas.openxmlformats.org/officeDocument/2006/relationships/slideLayout" Target="../slideLayouts/slideLayout47.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xml"/></Relationships>
</file>

<file path=ppt/slides/_rels/slide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xml"/><Relationship Id="rId1" Type="http://schemas.openxmlformats.org/officeDocument/2006/relationships/slideLayout" Target="../slideLayouts/slideLayout47.xml"/><Relationship Id="rId4" Type="http://schemas.openxmlformats.org/officeDocument/2006/relationships/image" Target="../media/image40.png"/></Relationships>
</file>

<file path=ppt/slides/_rels/slide3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3.xml"/><Relationship Id="rId1" Type="http://schemas.openxmlformats.org/officeDocument/2006/relationships/slideLayout" Target="../slideLayouts/slideLayout47.xml"/></Relationships>
</file>

<file path=ppt/slides/_rels/slide3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4.xml"/><Relationship Id="rId1" Type="http://schemas.openxmlformats.org/officeDocument/2006/relationships/slideLayout" Target="../slideLayouts/slideLayout47.xml"/></Relationships>
</file>

<file path=ppt/slides/_rels/slide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5.xml"/><Relationship Id="rId1" Type="http://schemas.openxmlformats.org/officeDocument/2006/relationships/slideLayout" Target="../slideLayouts/slideLayout47.xml"/></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4.png"/><Relationship Id="rId1" Type="http://schemas.openxmlformats.org/officeDocument/2006/relationships/slideLayout" Target="../slideLayouts/slideLayout47.xml"/></Relationships>
</file>

<file path=ppt/slides/_rels/slide3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6.xml"/><Relationship Id="rId1" Type="http://schemas.openxmlformats.org/officeDocument/2006/relationships/slideLayout" Target="../slideLayouts/slideLayout47.xml"/></Relationships>
</file>

<file path=ppt/slides/_rels/slide3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7.xml"/><Relationship Id="rId1" Type="http://schemas.openxmlformats.org/officeDocument/2006/relationships/slideLayout" Target="../slideLayouts/slideLayout47.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151.xml"/></Relationships>
</file>

<file path=ppt/slides/_rels/slide4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8.xml"/><Relationship Id="rId1" Type="http://schemas.openxmlformats.org/officeDocument/2006/relationships/slideLayout" Target="../slideLayouts/slideLayout4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9.xml"/><Relationship Id="rId1" Type="http://schemas.openxmlformats.org/officeDocument/2006/relationships/slideLayout" Target="../slideLayouts/slideLayout47.xml"/></Relationships>
</file>

<file path=ppt/slides/_rels/slide4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0.xml"/><Relationship Id="rId1" Type="http://schemas.openxmlformats.org/officeDocument/2006/relationships/slideLayout" Target="../slideLayouts/slideLayout4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2.xml"/><Relationship Id="rId1" Type="http://schemas.openxmlformats.org/officeDocument/2006/relationships/slideLayout" Target="../slideLayouts/slideLayout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47.xml"/></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png"/><Relationship Id="rId7"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40.xml"/><Relationship Id="rId6" Type="http://schemas.openxmlformats.org/officeDocument/2006/relationships/image" Target="../media/image9.svg"/><Relationship Id="rId5" Type="http://schemas.openxmlformats.org/officeDocument/2006/relationships/image" Target="../media/image5.png"/><Relationship Id="rId4" Type="http://schemas.openxmlformats.org/officeDocument/2006/relationships/image" Target="../media/image18.svg"/></Relationships>
</file>

<file path=ppt/slides/_rels/slide5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3.xml"/><Relationship Id="rId1" Type="http://schemas.openxmlformats.org/officeDocument/2006/relationships/slideLayout" Target="../slideLayouts/slideLayout47.xml"/><Relationship Id="rId4" Type="http://schemas.openxmlformats.org/officeDocument/2006/relationships/image" Target="../media/image53.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7.xml"/></Relationships>
</file>

<file path=ppt/slides/_rels/slide5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https://www.heart.org/heartorg" TargetMode="External"/><Relationship Id="rId1" Type="http://schemas.openxmlformats.org/officeDocument/2006/relationships/slideLayout" Target="../slideLayouts/slideLayout295.xml"/></Relationships>
</file>

<file path=ppt/slides/_rels/slide5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96.xml"/></Relationships>
</file>

<file path=ppt/slides/_rels/slide55.xml.rels><?xml version="1.0" encoding="UTF-8" standalone="yes"?>
<Relationships xmlns="http://schemas.openxmlformats.org/package/2006/relationships"><Relationship Id="rId3" Type="http://schemas.openxmlformats.org/officeDocument/2006/relationships/hyperlink" Target="http://www.nephjc.com/news/dapa-ckd" TargetMode="External"/><Relationship Id="rId2" Type="http://schemas.openxmlformats.org/officeDocument/2006/relationships/hyperlink" Target="https://pace-cme.org/2019/09/24/cardioprotective-mechanisms-of-sglt2-inhibitors-what-do-cardiologists-need-to-know/" TargetMode="External"/><Relationship Id="rId1" Type="http://schemas.openxmlformats.org/officeDocument/2006/relationships/slideLayout" Target="../slideLayouts/slideLayout7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5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xml"/><Relationship Id="rId1" Type="http://schemas.openxmlformats.org/officeDocument/2006/relationships/slideLayout" Target="../slideLayouts/slideLayout167.xml"/></Relationships>
</file>

<file path=ppt/slides/_rels/slide6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5.xml"/><Relationship Id="rId1" Type="http://schemas.openxmlformats.org/officeDocument/2006/relationships/slideLayout" Target="../slideLayouts/slideLayout78.xml"/><Relationship Id="rId4" Type="http://schemas.openxmlformats.org/officeDocument/2006/relationships/image" Target="../media/image62.png"/></Relationships>
</file>

<file path=ppt/slides/_rels/slide6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6.xml"/><Relationship Id="rId1" Type="http://schemas.openxmlformats.org/officeDocument/2006/relationships/slideLayout" Target="../slideLayouts/slideLayout4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hyperlink" Target="https://adr.usrds.org/2020/chronic-kidney-disease/1-ckd-in-the-general-population" TargetMode="External"/><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chart" Target="../charts/chart11.xml"/><Relationship Id="rId4" Type="http://schemas.openxmlformats.org/officeDocument/2006/relationships/chart" Target="../charts/char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0.xml"/></Relationships>
</file>

<file path=ppt/slides/_rels/slide7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hyperlink" Target="https://www.niddk.nih.gov/health-information/kidney-disease/chronic-kidney-disease-ckd/tests-diagnosis/albuminuria-albumin-urine" TargetMode="External"/><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78.xml"/><Relationship Id="rId4" Type="http://schemas.openxmlformats.org/officeDocument/2006/relationships/image" Target="../media/image9.png"/></Relationships>
</file>

<file path=ppt/slides/_rels/slide80.xml.rels><?xml version="1.0" encoding="UTF-8" standalone="yes"?>
<Relationships xmlns="http://schemas.openxmlformats.org/package/2006/relationships"><Relationship Id="rId8" Type="http://schemas.openxmlformats.org/officeDocument/2006/relationships/image" Target="../media/image9.svg"/><Relationship Id="rId13" Type="http://schemas.openxmlformats.org/officeDocument/2006/relationships/image" Target="../media/image74.png"/><Relationship Id="rId18" Type="http://schemas.openxmlformats.org/officeDocument/2006/relationships/image" Target="../media/image19.svg"/><Relationship Id="rId3" Type="http://schemas.openxmlformats.org/officeDocument/2006/relationships/image" Target="../media/image69.png"/><Relationship Id="rId21" Type="http://schemas.openxmlformats.org/officeDocument/2006/relationships/image" Target="../media/image78.png"/><Relationship Id="rId7" Type="http://schemas.openxmlformats.org/officeDocument/2006/relationships/image" Target="../media/image71.png"/><Relationship Id="rId12" Type="http://schemas.openxmlformats.org/officeDocument/2006/relationships/image" Target="../media/image13.svg"/><Relationship Id="rId17" Type="http://schemas.openxmlformats.org/officeDocument/2006/relationships/image" Target="../media/image76.png"/><Relationship Id="rId2" Type="http://schemas.openxmlformats.org/officeDocument/2006/relationships/notesSlide" Target="../notesSlides/notesSlide59.xml"/><Relationship Id="rId16" Type="http://schemas.openxmlformats.org/officeDocument/2006/relationships/image" Target="../media/image17.svg"/><Relationship Id="rId20" Type="http://schemas.openxmlformats.org/officeDocument/2006/relationships/image" Target="../media/image21.svg"/><Relationship Id="rId1" Type="http://schemas.openxmlformats.org/officeDocument/2006/relationships/slideLayout" Target="../slideLayouts/slideLayout2.xml"/><Relationship Id="rId6" Type="http://schemas.openxmlformats.org/officeDocument/2006/relationships/image" Target="../media/image7.svg"/><Relationship Id="rId11" Type="http://schemas.openxmlformats.org/officeDocument/2006/relationships/image" Target="../media/image73.png"/><Relationship Id="rId24" Type="http://schemas.openxmlformats.org/officeDocument/2006/relationships/image" Target="../media/image25.svg"/><Relationship Id="rId5" Type="http://schemas.openxmlformats.org/officeDocument/2006/relationships/image" Target="../media/image70.png"/><Relationship Id="rId15" Type="http://schemas.openxmlformats.org/officeDocument/2006/relationships/image" Target="../media/image75.png"/><Relationship Id="rId23" Type="http://schemas.openxmlformats.org/officeDocument/2006/relationships/image" Target="../media/image79.png"/><Relationship Id="rId10" Type="http://schemas.openxmlformats.org/officeDocument/2006/relationships/image" Target="../media/image11.svg"/><Relationship Id="rId19" Type="http://schemas.openxmlformats.org/officeDocument/2006/relationships/image" Target="../media/image77.png"/><Relationship Id="rId4" Type="http://schemas.openxmlformats.org/officeDocument/2006/relationships/image" Target="../media/image5.svg"/><Relationship Id="rId9" Type="http://schemas.openxmlformats.org/officeDocument/2006/relationships/image" Target="../media/image72.png"/><Relationship Id="rId14" Type="http://schemas.openxmlformats.org/officeDocument/2006/relationships/image" Target="../media/image15.svg"/><Relationship Id="rId22" Type="http://schemas.openxmlformats.org/officeDocument/2006/relationships/image" Target="../media/image23.svg"/></Relationships>
</file>

<file path=ppt/slides/_rels/slide8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chart" Target="../charts/chart16.xml"/></Relationships>
</file>

<file path=ppt/slides/_rels/slide8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chart" Target="../charts/chart18.xml"/></Relationships>
</file>

<file path=ppt/slides/_rels/slide83.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8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17.gif"/></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34.svg"/><Relationship Id="rId13" Type="http://schemas.openxmlformats.org/officeDocument/2006/relationships/image" Target="../media/image16.png"/><Relationship Id="rId3" Type="http://schemas.openxmlformats.org/officeDocument/2006/relationships/image" Target="../media/image10.png"/><Relationship Id="rId7" Type="http://schemas.openxmlformats.org/officeDocument/2006/relationships/image" Target="../media/image13.png"/><Relationship Id="rId12" Type="http://schemas.openxmlformats.org/officeDocument/2006/relationships/image" Target="../media/image38.sv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32.svg"/><Relationship Id="rId11" Type="http://schemas.openxmlformats.org/officeDocument/2006/relationships/image" Target="../media/image15.png"/><Relationship Id="rId5" Type="http://schemas.openxmlformats.org/officeDocument/2006/relationships/image" Target="../media/image12.png"/><Relationship Id="rId10" Type="http://schemas.openxmlformats.org/officeDocument/2006/relationships/image" Target="../media/image36.svg"/><Relationship Id="rId4" Type="http://schemas.openxmlformats.org/officeDocument/2006/relationships/image" Target="../media/image11.png"/><Relationship Id="rId9" Type="http://schemas.openxmlformats.org/officeDocument/2006/relationships/image" Target="../media/image14.png"/><Relationship Id="rId14" Type="http://schemas.openxmlformats.org/officeDocument/2006/relationships/image" Target="../media/image40.svg"/></Relationships>
</file>

<file path=ppt/slides/_rels/slide90.xml.rels><?xml version="1.0" encoding="UTF-8" standalone="yes"?>
<Relationships xmlns="http://schemas.openxmlformats.org/package/2006/relationships"><Relationship Id="rId3" Type="http://schemas.openxmlformats.org/officeDocument/2006/relationships/slide" Target="slide216.xml"/><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8" Type="http://schemas.openxmlformats.org/officeDocument/2006/relationships/image" Target="../media/image52.svg"/><Relationship Id="rId13" Type="http://schemas.openxmlformats.org/officeDocument/2006/relationships/image" Target="../media/image89.png"/><Relationship Id="rId18" Type="http://schemas.openxmlformats.org/officeDocument/2006/relationships/image" Target="../media/image62.svg"/><Relationship Id="rId3" Type="http://schemas.openxmlformats.org/officeDocument/2006/relationships/hyperlink" Target="https://www.kidney.org/news/ekidney/august14/10_Signs_You_May_Have_Kidney_Disease" TargetMode="External"/><Relationship Id="rId7" Type="http://schemas.openxmlformats.org/officeDocument/2006/relationships/image" Target="../media/image86.png"/><Relationship Id="rId12" Type="http://schemas.openxmlformats.org/officeDocument/2006/relationships/image" Target="../media/image56.svg"/><Relationship Id="rId17" Type="http://schemas.openxmlformats.org/officeDocument/2006/relationships/image" Target="../media/image91.png"/><Relationship Id="rId2" Type="http://schemas.openxmlformats.org/officeDocument/2006/relationships/notesSlide" Target="../notesSlides/notesSlide70.xml"/><Relationship Id="rId16" Type="http://schemas.openxmlformats.org/officeDocument/2006/relationships/image" Target="../media/image60.svg"/><Relationship Id="rId1" Type="http://schemas.openxmlformats.org/officeDocument/2006/relationships/slideLayout" Target="../slideLayouts/slideLayout2.xml"/><Relationship Id="rId6" Type="http://schemas.openxmlformats.org/officeDocument/2006/relationships/image" Target="../media/image50.svg"/><Relationship Id="rId11" Type="http://schemas.openxmlformats.org/officeDocument/2006/relationships/image" Target="../media/image88.png"/><Relationship Id="rId5" Type="http://schemas.openxmlformats.org/officeDocument/2006/relationships/image" Target="../media/image85.png"/><Relationship Id="rId15" Type="http://schemas.openxmlformats.org/officeDocument/2006/relationships/image" Target="../media/image90.png"/><Relationship Id="rId10" Type="http://schemas.openxmlformats.org/officeDocument/2006/relationships/image" Target="../media/image54.svg"/><Relationship Id="rId4" Type="http://schemas.openxmlformats.org/officeDocument/2006/relationships/image" Target="../media/image84.jpg"/><Relationship Id="rId9" Type="http://schemas.openxmlformats.org/officeDocument/2006/relationships/image" Target="../media/image87.png"/><Relationship Id="rId14" Type="http://schemas.openxmlformats.org/officeDocument/2006/relationships/image" Target="../media/image58.sv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hyperlink" Target="https://www.usrds.org/media/1723/v1_c01_genpop_18_usrds.pdf" TargetMode="External"/><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chart" Target="../charts/chart22.xml"/></Relationships>
</file>

<file path=ppt/slides/_rels/slide9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media/image66.svg"/><Relationship Id="rId5" Type="http://schemas.openxmlformats.org/officeDocument/2006/relationships/image" Target="../media/image93.png"/><Relationship Id="rId4" Type="http://schemas.openxmlformats.org/officeDocument/2006/relationships/image" Target="../media/image64.svg"/></Relationships>
</file>

<file path=ppt/slides/_rels/slide9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image" Target="../media/image66.svg"/><Relationship Id="rId5" Type="http://schemas.openxmlformats.org/officeDocument/2006/relationships/image" Target="../media/image93.png"/><Relationship Id="rId4" Type="http://schemas.openxmlformats.org/officeDocument/2006/relationships/image" Target="../media/image64.sv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sp>
        <p:nvSpPr>
          <p:cNvPr id="6" name="Rectangle 5"/>
          <p:cNvSpPr/>
          <p:nvPr/>
        </p:nvSpPr>
        <p:spPr>
          <a:xfrm>
            <a:off x="335280" y="6065520"/>
            <a:ext cx="1168400" cy="4876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 name="TextBox 6"/>
          <p:cNvSpPr txBox="1"/>
          <p:nvPr/>
        </p:nvSpPr>
        <p:spPr>
          <a:xfrm>
            <a:off x="335280" y="5316560"/>
            <a:ext cx="3477106" cy="1015663"/>
          </a:xfrm>
          <a:prstGeom prst="rect">
            <a:avLst/>
          </a:prstGeom>
          <a:noFill/>
        </p:spPr>
        <p:txBody>
          <a:bodyPr wrap="none" rtlCol="0">
            <a:spAutoFit/>
          </a:bodyPr>
          <a:lstStyle/>
          <a:p>
            <a:pPr>
              <a:buClr>
                <a:schemeClr val="accent1"/>
              </a:buClr>
            </a:pPr>
            <a:r>
              <a:rPr lang="en-US" sz="2000" b="1" dirty="0" err="1"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Myrto</a:t>
            </a:r>
            <a:r>
              <a:rPr lang="en-US" sz="20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a:t>
            </a:r>
            <a:r>
              <a:rPr lang="en-US" sz="2000" b="1" dirty="0" err="1"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Giannopoulou</a:t>
            </a:r>
            <a:r>
              <a:rPr lang="en-US" sz="20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MD, PhD </a:t>
            </a:r>
          </a:p>
          <a:p>
            <a:pPr>
              <a:buClr>
                <a:schemeClr val="accent1"/>
              </a:buClr>
            </a:pPr>
            <a:r>
              <a:rPr lang="en-US" sz="20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Renal Consultant </a:t>
            </a:r>
          </a:p>
          <a:p>
            <a:pPr>
              <a:buClr>
                <a:schemeClr val="accent1"/>
              </a:buClr>
            </a:pPr>
            <a:r>
              <a:rPr lang="en-US" sz="2000" b="1" dirty="0" err="1"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Evagelismos</a:t>
            </a:r>
            <a:r>
              <a:rPr lang="en-US" sz="20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Hospital, Athens </a:t>
            </a:r>
            <a:endParaRPr lang="el-GR" sz="20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endParaRPr>
          </a:p>
        </p:txBody>
      </p:sp>
      <p:sp>
        <p:nvSpPr>
          <p:cNvPr id="2" name="TextBox 1"/>
          <p:cNvSpPr txBox="1"/>
          <p:nvPr/>
        </p:nvSpPr>
        <p:spPr>
          <a:xfrm>
            <a:off x="208280" y="1993900"/>
            <a:ext cx="9802492" cy="923330"/>
          </a:xfrm>
          <a:prstGeom prst="rect">
            <a:avLst/>
          </a:prstGeom>
          <a:noFill/>
        </p:spPr>
        <p:txBody>
          <a:bodyPr wrap="none" rtlCol="0">
            <a:spAutoFit/>
          </a:bodyPr>
          <a:lstStyle/>
          <a:p>
            <a:pPr>
              <a:buClr>
                <a:schemeClr val="accent1"/>
              </a:buClr>
            </a:pPr>
            <a:r>
              <a:rPr lang="en-US" sz="2700" b="1" dirty="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Reducing all-cause mortality as a treatment goal in all CKD </a:t>
            </a:r>
            <a:r>
              <a:rPr lang="en-US" sz="27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patients</a:t>
            </a:r>
          </a:p>
          <a:p>
            <a:pPr>
              <a:buClr>
                <a:schemeClr val="accent1"/>
              </a:buClr>
            </a:pPr>
            <a:r>
              <a:rPr lang="en-US" sz="27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Feasible </a:t>
            </a:r>
            <a:r>
              <a:rPr lang="en-US" sz="2700" b="1" dirty="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or </a:t>
            </a:r>
            <a:r>
              <a:rPr lang="en-US" sz="27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not?</a:t>
            </a:r>
            <a:endParaRPr lang="el-GR" sz="2700" b="1" dirty="0" smtClean="0">
              <a:solidFill>
                <a:schemeClr val="bg1"/>
              </a:solidFill>
              <a:effectLst>
                <a:outerShdw blurRad="38100" dist="38100" dir="2700000" algn="tl">
                  <a:srgbClr val="000000">
                    <a:alpha val="43137"/>
                  </a:srgbClr>
                </a:outerShdw>
              </a:effectLst>
              <a:latin typeface="Calibri" pitchFamily="34" charset="0"/>
              <a:ea typeface="Calibri" pitchFamily="34" charset="0"/>
              <a:cs typeface="Calibri" pitchFamily="34" charset="0"/>
            </a:endParaRPr>
          </a:p>
        </p:txBody>
      </p:sp>
    </p:spTree>
    <p:extLst>
      <p:ext uri="{BB962C8B-B14F-4D97-AF65-F5344CB8AC3E}">
        <p14:creationId xmlns:p14="http://schemas.microsoft.com/office/powerpoint/2010/main" val="825778900"/>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04301" y="192975"/>
            <a:ext cx="6772763" cy="800100"/>
          </a:xfrm>
        </p:spPr>
        <p:txBody>
          <a:bodyPr>
            <a:noAutofit/>
          </a:bodyPr>
          <a:lstStyle/>
          <a:p>
            <a:pPr algn="ctr"/>
            <a:r>
              <a:rPr lang="en-GB" sz="32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Pathophysiological interactions </a:t>
            </a:r>
            <a:r>
              <a:rPr lang="en-GB"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a:r>
            <a:br>
              <a:rPr lang="en-GB"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br>
            <a:r>
              <a:rPr lang="en-GB"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underlying </a:t>
            </a:r>
            <a:r>
              <a:rPr lang="en-GB" sz="3200" dirty="0" err="1">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cardiorenal</a:t>
            </a:r>
            <a:r>
              <a:rPr lang="en-GB" sz="32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disease</a:t>
            </a:r>
          </a:p>
        </p:txBody>
      </p:sp>
      <p:sp>
        <p:nvSpPr>
          <p:cNvPr id="4" name="Text Placeholder 3"/>
          <p:cNvSpPr>
            <a:spLocks noGrp="1"/>
          </p:cNvSpPr>
          <p:nvPr>
            <p:ph type="body" sz="quarter" idx="13"/>
          </p:nvPr>
        </p:nvSpPr>
        <p:spPr>
          <a:xfrm>
            <a:off x="10166220" y="6602681"/>
            <a:ext cx="2013909" cy="243444"/>
          </a:xfrm>
        </p:spPr>
        <p:txBody>
          <a:bodyPr/>
          <a:lstStyle/>
          <a:p>
            <a:r>
              <a:rPr lang="en-GB" sz="1200" i="1" dirty="0" smtClean="0">
                <a:solidFill>
                  <a:schemeClr val="bg1">
                    <a:lumMod val="50000"/>
                  </a:schemeClr>
                </a:solidFill>
              </a:rPr>
              <a:t>Lancet</a:t>
            </a:r>
            <a:r>
              <a:rPr lang="en-GB" sz="1200" i="1" dirty="0">
                <a:solidFill>
                  <a:schemeClr val="bg1">
                    <a:lumMod val="50000"/>
                  </a:schemeClr>
                </a:solidFill>
              </a:rPr>
              <a:t>. </a:t>
            </a:r>
            <a:r>
              <a:rPr lang="en-GB" sz="1200" i="1" dirty="0" smtClean="0">
                <a:solidFill>
                  <a:schemeClr val="bg1">
                    <a:lumMod val="50000"/>
                  </a:schemeClr>
                </a:solidFill>
              </a:rPr>
              <a:t>2013;382:339–352</a:t>
            </a:r>
            <a:endParaRPr lang="en-GB" sz="1200" i="1" dirty="0">
              <a:solidFill>
                <a:schemeClr val="bg1">
                  <a:lumMod val="50000"/>
                </a:schemeClr>
              </a:solidFill>
            </a:endParaRPr>
          </a:p>
        </p:txBody>
      </p:sp>
      <p:pic>
        <p:nvPicPr>
          <p:cNvPr id="5" name="Picture 2" descr="C:\Users\fulkese\AppData\Local\Temp\wz8a17\new gifs\Module-A-slide-9A-shutterstock_78688360-Left-ventricular-hypertrophy.gif">
            <a:extLst>
              <a:ext uri="{FF2B5EF4-FFF2-40B4-BE49-F238E27FC236}">
                <a16:creationId xmlns="" xmlns:a16="http://schemas.microsoft.com/office/drawing/2014/main" id="{3063618A-07B9-4D6C-A781-16E70A4214EA}"/>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l="-5970" t="536" r="40935" b="9680"/>
          <a:stretch/>
        </p:blipFill>
        <p:spPr bwMode="auto">
          <a:xfrm>
            <a:off x="5342937" y="1174062"/>
            <a:ext cx="1424763" cy="150274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 xmlns:a16="http://schemas.microsoft.com/office/drawing/2014/main" id="{C2935D5A-2078-4C94-893A-C1E2709F54B4}"/>
              </a:ext>
            </a:extLst>
          </p:cNvPr>
          <p:cNvSpPr txBox="1"/>
          <p:nvPr/>
        </p:nvSpPr>
        <p:spPr>
          <a:xfrm>
            <a:off x="313159" y="4584544"/>
            <a:ext cx="2094615" cy="461665"/>
          </a:xfrm>
          <a:prstGeom prst="rect">
            <a:avLst/>
          </a:prstGeom>
          <a:noFill/>
        </p:spPr>
        <p:txBody>
          <a:bodyPr wrap="square" rtlCol="0">
            <a:spAutoFit/>
          </a:bodyPr>
          <a:lstStyle/>
          <a:p>
            <a:pPr algn="ctr"/>
            <a:r>
              <a:rPr lang="en-GB" sz="1200" b="1" dirty="0" smtClean="0"/>
              <a:t>AKI</a:t>
            </a:r>
            <a:endParaRPr lang="en-GB" sz="1200" b="1" dirty="0"/>
          </a:p>
          <a:p>
            <a:pPr algn="ctr"/>
            <a:r>
              <a:rPr lang="en-GB" sz="1200" b="1" dirty="0" smtClean="0"/>
              <a:t>1mary </a:t>
            </a:r>
            <a:r>
              <a:rPr lang="en-GB" sz="1200" b="1" dirty="0"/>
              <a:t>kidney disease</a:t>
            </a:r>
          </a:p>
        </p:txBody>
      </p:sp>
      <p:sp>
        <p:nvSpPr>
          <p:cNvPr id="7" name="TextBox 6">
            <a:extLst>
              <a:ext uri="{FF2B5EF4-FFF2-40B4-BE49-F238E27FC236}">
                <a16:creationId xmlns="" xmlns:a16="http://schemas.microsoft.com/office/drawing/2014/main" id="{2FBF3D04-D325-454E-BEEB-CA4F9585ECB4}"/>
              </a:ext>
            </a:extLst>
          </p:cNvPr>
          <p:cNvSpPr txBox="1"/>
          <p:nvPr/>
        </p:nvSpPr>
        <p:spPr>
          <a:xfrm>
            <a:off x="1837759" y="5764250"/>
            <a:ext cx="2094615" cy="584775"/>
          </a:xfrm>
          <a:prstGeom prst="rect">
            <a:avLst/>
          </a:prstGeom>
          <a:noFill/>
        </p:spPr>
        <p:txBody>
          <a:bodyPr wrap="square" rtlCol="0">
            <a:spAutoFit/>
          </a:bodyPr>
          <a:lstStyle/>
          <a:p>
            <a:pPr algn="ctr"/>
            <a:r>
              <a:rPr lang="en-GB" sz="1200" b="1" dirty="0"/>
              <a:t>Early CKD</a:t>
            </a:r>
            <a:r>
              <a:rPr lang="en-GB" sz="1200" dirty="0"/>
              <a:t/>
            </a:r>
            <a:br>
              <a:rPr lang="en-GB" sz="1200" dirty="0"/>
            </a:br>
            <a:r>
              <a:rPr lang="en-GB" sz="1000" dirty="0" err="1"/>
              <a:t>eGFR</a:t>
            </a:r>
            <a:r>
              <a:rPr lang="en-GB" sz="1000" dirty="0"/>
              <a:t> &gt;60 mL/min/1.73 m</a:t>
            </a:r>
            <a:r>
              <a:rPr lang="en-GB" sz="1000" baseline="30000" dirty="0"/>
              <a:t>2</a:t>
            </a:r>
            <a:br>
              <a:rPr lang="en-GB" sz="1000" baseline="30000" dirty="0"/>
            </a:br>
            <a:r>
              <a:rPr lang="en-GB" sz="1000" dirty="0"/>
              <a:t>Urinary protein loss present</a:t>
            </a:r>
            <a:endParaRPr lang="en-GB" sz="1200" dirty="0"/>
          </a:p>
        </p:txBody>
      </p:sp>
      <p:sp>
        <p:nvSpPr>
          <p:cNvPr id="8" name="TextBox 7">
            <a:extLst>
              <a:ext uri="{FF2B5EF4-FFF2-40B4-BE49-F238E27FC236}">
                <a16:creationId xmlns="" xmlns:a16="http://schemas.microsoft.com/office/drawing/2014/main" id="{E6B0FCFB-8932-497F-8ABD-2F89939B6A28}"/>
              </a:ext>
            </a:extLst>
          </p:cNvPr>
          <p:cNvSpPr txBox="1"/>
          <p:nvPr/>
        </p:nvSpPr>
        <p:spPr>
          <a:xfrm>
            <a:off x="5190551" y="5764270"/>
            <a:ext cx="2094615" cy="615553"/>
          </a:xfrm>
          <a:prstGeom prst="rect">
            <a:avLst/>
          </a:prstGeom>
          <a:noFill/>
        </p:spPr>
        <p:txBody>
          <a:bodyPr wrap="square" rtlCol="0">
            <a:spAutoFit/>
          </a:bodyPr>
          <a:lstStyle/>
          <a:p>
            <a:pPr algn="ctr"/>
            <a:r>
              <a:rPr lang="en-GB" sz="1200" b="1" dirty="0"/>
              <a:t>Mild-to-moderate CKD</a:t>
            </a:r>
            <a:r>
              <a:rPr lang="en-GB" sz="1200" dirty="0"/>
              <a:t/>
            </a:r>
            <a:br>
              <a:rPr lang="en-GB" sz="1200" dirty="0"/>
            </a:br>
            <a:r>
              <a:rPr lang="en-GB" sz="1000" dirty="0"/>
              <a:t>eGFR 30–60 mL/min/1.73 m</a:t>
            </a:r>
            <a:r>
              <a:rPr lang="en-GB" sz="1000" baseline="30000" dirty="0"/>
              <a:t>2</a:t>
            </a:r>
            <a:br>
              <a:rPr lang="en-GB" sz="1000" baseline="30000" dirty="0"/>
            </a:br>
            <a:endParaRPr lang="en-GB" sz="1200" dirty="0"/>
          </a:p>
        </p:txBody>
      </p:sp>
      <p:sp>
        <p:nvSpPr>
          <p:cNvPr id="9" name="TextBox 8">
            <a:extLst>
              <a:ext uri="{FF2B5EF4-FFF2-40B4-BE49-F238E27FC236}">
                <a16:creationId xmlns="" xmlns:a16="http://schemas.microsoft.com/office/drawing/2014/main" id="{2BFD3C60-BDD9-40B5-B037-6EF5E571A5DB}"/>
              </a:ext>
            </a:extLst>
          </p:cNvPr>
          <p:cNvSpPr txBox="1"/>
          <p:nvPr/>
        </p:nvSpPr>
        <p:spPr>
          <a:xfrm>
            <a:off x="8458315" y="5764250"/>
            <a:ext cx="2094615" cy="584775"/>
          </a:xfrm>
          <a:prstGeom prst="rect">
            <a:avLst/>
          </a:prstGeom>
          <a:noFill/>
        </p:spPr>
        <p:txBody>
          <a:bodyPr wrap="square" rtlCol="0">
            <a:spAutoFit/>
          </a:bodyPr>
          <a:lstStyle/>
          <a:p>
            <a:pPr algn="ctr"/>
            <a:r>
              <a:rPr lang="en-GB" sz="1200" b="1" dirty="0"/>
              <a:t>Severe CKD</a:t>
            </a:r>
            <a:r>
              <a:rPr lang="en-GB" sz="1200" dirty="0"/>
              <a:t/>
            </a:r>
            <a:br>
              <a:rPr lang="en-GB" sz="1200" dirty="0"/>
            </a:br>
            <a:r>
              <a:rPr lang="en-GB" sz="1000" dirty="0" err="1"/>
              <a:t>eGFR</a:t>
            </a:r>
            <a:r>
              <a:rPr lang="en-GB" sz="1000" dirty="0"/>
              <a:t> &lt;30 mL/min/1.73 m</a:t>
            </a:r>
            <a:r>
              <a:rPr lang="en-GB" sz="1000" baseline="30000" dirty="0"/>
              <a:t>2</a:t>
            </a:r>
            <a:br>
              <a:rPr lang="en-GB" sz="1000" baseline="30000" dirty="0"/>
            </a:br>
            <a:r>
              <a:rPr lang="en-GB" sz="1000" dirty="0"/>
              <a:t>or requirement for KRT</a:t>
            </a:r>
            <a:endParaRPr lang="en-GB" sz="1200" dirty="0"/>
          </a:p>
        </p:txBody>
      </p:sp>
      <p:sp>
        <p:nvSpPr>
          <p:cNvPr id="10" name="TextBox 9">
            <a:extLst>
              <a:ext uri="{FF2B5EF4-FFF2-40B4-BE49-F238E27FC236}">
                <a16:creationId xmlns="" xmlns:a16="http://schemas.microsoft.com/office/drawing/2014/main" id="{CE87F1EE-EB06-4C91-98AA-4803D836448E}"/>
              </a:ext>
            </a:extLst>
          </p:cNvPr>
          <p:cNvSpPr txBox="1"/>
          <p:nvPr/>
        </p:nvSpPr>
        <p:spPr>
          <a:xfrm>
            <a:off x="2166262" y="2820829"/>
            <a:ext cx="1385315" cy="1046440"/>
          </a:xfrm>
          <a:prstGeom prst="rect">
            <a:avLst/>
          </a:prstGeom>
          <a:noFill/>
        </p:spPr>
        <p:txBody>
          <a:bodyPr wrap="none" rtlCol="0">
            <a:spAutoFit/>
          </a:bodyPr>
          <a:lstStyle/>
          <a:p>
            <a:pPr algn="ctr"/>
            <a:r>
              <a:rPr lang="en-GB" sz="1200" b="1" dirty="0">
                <a:solidFill>
                  <a:srgbClr val="C00000"/>
                </a:solidFill>
              </a:rPr>
              <a:t>Hypertension</a:t>
            </a:r>
          </a:p>
          <a:p>
            <a:pPr algn="ctr"/>
            <a:r>
              <a:rPr lang="en-GB" sz="1000" dirty="0"/>
              <a:t>Obesity</a:t>
            </a:r>
          </a:p>
          <a:p>
            <a:pPr algn="ctr"/>
            <a:r>
              <a:rPr lang="en-GB" sz="1000" dirty="0"/>
              <a:t>Diabetes</a:t>
            </a:r>
          </a:p>
          <a:p>
            <a:pPr algn="ctr"/>
            <a:r>
              <a:rPr lang="en-GB" sz="1000" dirty="0"/>
              <a:t>Smoking</a:t>
            </a:r>
          </a:p>
          <a:p>
            <a:pPr algn="ctr"/>
            <a:r>
              <a:rPr lang="en-GB" sz="1000" dirty="0"/>
              <a:t>Chronic inflammation</a:t>
            </a:r>
          </a:p>
          <a:p>
            <a:pPr algn="ctr"/>
            <a:r>
              <a:rPr lang="en-GB" sz="1000" dirty="0"/>
              <a:t>Genetic risk factors</a:t>
            </a:r>
          </a:p>
        </p:txBody>
      </p:sp>
      <p:cxnSp>
        <p:nvCxnSpPr>
          <p:cNvPr id="11" name="Connector: Elbow 14">
            <a:extLst>
              <a:ext uri="{FF2B5EF4-FFF2-40B4-BE49-F238E27FC236}">
                <a16:creationId xmlns="" xmlns:a16="http://schemas.microsoft.com/office/drawing/2014/main" id="{1CBEB9F3-A212-4A40-A841-091807F005D0}"/>
              </a:ext>
            </a:extLst>
          </p:cNvPr>
          <p:cNvCxnSpPr>
            <a:cxnSpLocks/>
            <a:stCxn id="10" idx="0"/>
          </p:cNvCxnSpPr>
          <p:nvPr/>
        </p:nvCxnSpPr>
        <p:spPr>
          <a:xfrm rot="5400000" flipH="1" flipV="1">
            <a:off x="3849495" y="1189152"/>
            <a:ext cx="641103" cy="2622253"/>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 xmlns:a16="http://schemas.microsoft.com/office/drawing/2014/main" id="{304A5377-3557-4971-AB4F-90C3BE2929CF}"/>
              </a:ext>
            </a:extLst>
          </p:cNvPr>
          <p:cNvCxnSpPr>
            <a:cxnSpLocks/>
          </p:cNvCxnSpPr>
          <p:nvPr/>
        </p:nvCxnSpPr>
        <p:spPr>
          <a:xfrm>
            <a:off x="2850739" y="4187747"/>
            <a:ext cx="0" cy="258725"/>
          </a:xfrm>
          <a:prstGeom prst="straightConnector1">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26">
            <a:extLst>
              <a:ext uri="{FF2B5EF4-FFF2-40B4-BE49-F238E27FC236}">
                <a16:creationId xmlns="" xmlns:a16="http://schemas.microsoft.com/office/drawing/2014/main" id="{1C624475-92E2-4594-82AA-B0FEAD1009F7}"/>
              </a:ext>
            </a:extLst>
          </p:cNvPr>
          <p:cNvCxnSpPr>
            <a:cxnSpLocks/>
          </p:cNvCxnSpPr>
          <p:nvPr/>
        </p:nvCxnSpPr>
        <p:spPr>
          <a:xfrm rot="16200000" flipH="1">
            <a:off x="5821784" y="865417"/>
            <a:ext cx="704584" cy="6646677"/>
          </a:xfrm>
          <a:prstGeom prst="bentConnector3">
            <a:avLst>
              <a:gd name="adj1" fmla="val 50000"/>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4" name="Arrow: Right 36">
            <a:extLst>
              <a:ext uri="{FF2B5EF4-FFF2-40B4-BE49-F238E27FC236}">
                <a16:creationId xmlns="" xmlns:a16="http://schemas.microsoft.com/office/drawing/2014/main" id="{922DF7A9-344A-479F-9634-58DA336DB29B}"/>
              </a:ext>
            </a:extLst>
          </p:cNvPr>
          <p:cNvSpPr/>
          <p:nvPr/>
        </p:nvSpPr>
        <p:spPr>
          <a:xfrm>
            <a:off x="1632200" y="4983833"/>
            <a:ext cx="616689" cy="361507"/>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5" name="Arrow: Right 37">
            <a:extLst>
              <a:ext uri="{FF2B5EF4-FFF2-40B4-BE49-F238E27FC236}">
                <a16:creationId xmlns="" xmlns:a16="http://schemas.microsoft.com/office/drawing/2014/main" id="{63B88EC8-75C6-47C9-AFF7-AA1A5DBDC53D}"/>
              </a:ext>
            </a:extLst>
          </p:cNvPr>
          <p:cNvSpPr/>
          <p:nvPr/>
        </p:nvSpPr>
        <p:spPr>
          <a:xfrm>
            <a:off x="4202620" y="4983833"/>
            <a:ext cx="616689" cy="361507"/>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6" name="Arrow: Right 38">
            <a:extLst>
              <a:ext uri="{FF2B5EF4-FFF2-40B4-BE49-F238E27FC236}">
                <a16:creationId xmlns="" xmlns:a16="http://schemas.microsoft.com/office/drawing/2014/main" id="{1A6B14B6-7898-48CD-B2E9-82E755D5B86D}"/>
              </a:ext>
            </a:extLst>
          </p:cNvPr>
          <p:cNvSpPr/>
          <p:nvPr/>
        </p:nvSpPr>
        <p:spPr>
          <a:xfrm>
            <a:off x="7676815" y="4983833"/>
            <a:ext cx="616689" cy="361507"/>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7" name="TextBox 16">
            <a:extLst>
              <a:ext uri="{FF2B5EF4-FFF2-40B4-BE49-F238E27FC236}">
                <a16:creationId xmlns="" xmlns:a16="http://schemas.microsoft.com/office/drawing/2014/main" id="{105C41C0-E98F-4901-A511-FADB4640C91C}"/>
              </a:ext>
            </a:extLst>
          </p:cNvPr>
          <p:cNvSpPr txBox="1"/>
          <p:nvPr/>
        </p:nvSpPr>
        <p:spPr>
          <a:xfrm>
            <a:off x="4602002" y="2914230"/>
            <a:ext cx="1922321" cy="1077218"/>
          </a:xfrm>
          <a:prstGeom prst="rect">
            <a:avLst/>
          </a:prstGeom>
          <a:noFill/>
        </p:spPr>
        <p:txBody>
          <a:bodyPr wrap="none" rtlCol="0">
            <a:spAutoFit/>
          </a:bodyPr>
          <a:lstStyle/>
          <a:p>
            <a:pPr algn="ctr"/>
            <a:r>
              <a:rPr lang="en-GB" sz="1000" dirty="0"/>
              <a:t>Hypertension</a:t>
            </a:r>
          </a:p>
          <a:p>
            <a:pPr algn="ctr"/>
            <a:r>
              <a:rPr lang="en-GB" sz="1000" dirty="0"/>
              <a:t>Dyslipidemia</a:t>
            </a:r>
          </a:p>
          <a:p>
            <a:pPr algn="ctr"/>
            <a:r>
              <a:rPr lang="en-GB" sz="1200" b="1" dirty="0">
                <a:solidFill>
                  <a:srgbClr val="C00000"/>
                </a:solidFill>
              </a:rPr>
              <a:t>Calcium and phosphate</a:t>
            </a:r>
            <a:br>
              <a:rPr lang="en-GB" sz="1200" b="1" dirty="0">
                <a:solidFill>
                  <a:srgbClr val="C00000"/>
                </a:solidFill>
              </a:rPr>
            </a:br>
            <a:r>
              <a:rPr lang="en-GB" sz="1200" b="1" dirty="0">
                <a:solidFill>
                  <a:srgbClr val="C00000"/>
                </a:solidFill>
              </a:rPr>
              <a:t>abnormalities</a:t>
            </a:r>
          </a:p>
          <a:p>
            <a:pPr algn="ctr"/>
            <a:r>
              <a:rPr lang="en-GB" sz="1000" dirty="0"/>
              <a:t>Na</a:t>
            </a:r>
            <a:r>
              <a:rPr lang="en-GB" sz="1000" baseline="30000" dirty="0"/>
              <a:t>+</a:t>
            </a:r>
            <a:r>
              <a:rPr lang="en-GB" sz="1000" dirty="0"/>
              <a:t> overload</a:t>
            </a:r>
          </a:p>
          <a:p>
            <a:pPr algn="ctr"/>
            <a:r>
              <a:rPr lang="en-GB" sz="1000" dirty="0"/>
              <a:t>Chronic inflammation</a:t>
            </a:r>
          </a:p>
        </p:txBody>
      </p:sp>
      <p:cxnSp>
        <p:nvCxnSpPr>
          <p:cNvPr id="18" name="Straight Arrow Connector 17">
            <a:extLst>
              <a:ext uri="{FF2B5EF4-FFF2-40B4-BE49-F238E27FC236}">
                <a16:creationId xmlns="" xmlns:a16="http://schemas.microsoft.com/office/drawing/2014/main" id="{58442B18-0184-40CC-A730-D6531A7270EB}"/>
              </a:ext>
            </a:extLst>
          </p:cNvPr>
          <p:cNvCxnSpPr>
            <a:cxnSpLocks/>
          </p:cNvCxnSpPr>
          <p:nvPr/>
        </p:nvCxnSpPr>
        <p:spPr>
          <a:xfrm flipV="1">
            <a:off x="5850231" y="3909533"/>
            <a:ext cx="0" cy="576000"/>
          </a:xfrm>
          <a:prstGeom prst="straightConnector1">
            <a:avLst/>
          </a:prstGeom>
          <a:ln w="19050">
            <a:solidFill>
              <a:srgbClr val="D0006F"/>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 xmlns:a16="http://schemas.microsoft.com/office/drawing/2014/main" id="{5E9563E3-E7C9-4DB6-A83B-A215530EF1A5}"/>
              </a:ext>
            </a:extLst>
          </p:cNvPr>
          <p:cNvCxnSpPr>
            <a:cxnSpLocks/>
          </p:cNvCxnSpPr>
          <p:nvPr/>
        </p:nvCxnSpPr>
        <p:spPr>
          <a:xfrm flipV="1">
            <a:off x="5850231" y="2509284"/>
            <a:ext cx="0" cy="453654"/>
          </a:xfrm>
          <a:prstGeom prst="straightConnector1">
            <a:avLst/>
          </a:prstGeom>
          <a:ln w="19050">
            <a:solidFill>
              <a:srgbClr val="D0006F"/>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 xmlns:a16="http://schemas.microsoft.com/office/drawing/2014/main" id="{09715491-102B-4103-8F02-5845F47E9038}"/>
              </a:ext>
            </a:extLst>
          </p:cNvPr>
          <p:cNvCxnSpPr>
            <a:cxnSpLocks/>
          </p:cNvCxnSpPr>
          <p:nvPr/>
        </p:nvCxnSpPr>
        <p:spPr>
          <a:xfrm flipV="1">
            <a:off x="6510723" y="2509291"/>
            <a:ext cx="0" cy="1963479"/>
          </a:xfrm>
          <a:prstGeom prst="straightConnector1">
            <a:avLst/>
          </a:prstGeom>
          <a:ln w="19050">
            <a:solidFill>
              <a:srgbClr val="D0006F"/>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 xmlns:a16="http://schemas.microsoft.com/office/drawing/2014/main" id="{23050057-3207-4BEB-A023-256A2DE860A3}"/>
              </a:ext>
            </a:extLst>
          </p:cNvPr>
          <p:cNvSpPr txBox="1"/>
          <p:nvPr/>
        </p:nvSpPr>
        <p:spPr>
          <a:xfrm>
            <a:off x="7715295" y="2360721"/>
            <a:ext cx="1933543" cy="1631216"/>
          </a:xfrm>
          <a:prstGeom prst="rect">
            <a:avLst/>
          </a:prstGeom>
          <a:noFill/>
        </p:spPr>
        <p:txBody>
          <a:bodyPr wrap="none" rtlCol="0">
            <a:spAutoFit/>
          </a:bodyPr>
          <a:lstStyle/>
          <a:p>
            <a:pPr algn="ctr"/>
            <a:r>
              <a:rPr lang="en-GB" sz="1000" dirty="0"/>
              <a:t>Hormonal imbalances</a:t>
            </a:r>
          </a:p>
          <a:p>
            <a:pPr algn="ctr"/>
            <a:r>
              <a:rPr lang="en-GB" sz="1000" dirty="0" err="1"/>
              <a:t>Anemia</a:t>
            </a:r>
            <a:r>
              <a:rPr lang="en-GB" sz="1000" dirty="0"/>
              <a:t> and malnutrition</a:t>
            </a:r>
          </a:p>
          <a:p>
            <a:pPr algn="ctr"/>
            <a:r>
              <a:rPr lang="en-GB" sz="1000" dirty="0"/>
              <a:t>Severe calcium and phosphate</a:t>
            </a:r>
            <a:br>
              <a:rPr lang="en-GB" sz="1000" dirty="0"/>
            </a:br>
            <a:r>
              <a:rPr lang="en-GB" sz="1000" dirty="0"/>
              <a:t>abnormalities</a:t>
            </a:r>
          </a:p>
          <a:p>
            <a:pPr algn="ctr"/>
            <a:r>
              <a:rPr lang="en-GB" sz="1000" dirty="0"/>
              <a:t>Soft-tissue calcification</a:t>
            </a:r>
          </a:p>
          <a:p>
            <a:pPr algn="ctr"/>
            <a:r>
              <a:rPr lang="en-GB" sz="1000" dirty="0"/>
              <a:t>Na</a:t>
            </a:r>
            <a:r>
              <a:rPr lang="en-GB" sz="1000" baseline="30000" dirty="0"/>
              <a:t>+</a:t>
            </a:r>
            <a:r>
              <a:rPr lang="en-GB" sz="1000" dirty="0"/>
              <a:t> and H</a:t>
            </a:r>
            <a:r>
              <a:rPr lang="en-GB" sz="1000" baseline="-25000" dirty="0"/>
              <a:t>2</a:t>
            </a:r>
            <a:r>
              <a:rPr lang="en-GB" sz="1000" dirty="0"/>
              <a:t>O overload</a:t>
            </a:r>
          </a:p>
          <a:p>
            <a:pPr algn="ctr"/>
            <a:r>
              <a:rPr lang="en-GB" sz="1000" dirty="0"/>
              <a:t>EPO resistance</a:t>
            </a:r>
          </a:p>
          <a:p>
            <a:pPr algn="ctr"/>
            <a:r>
              <a:rPr lang="en-GB" sz="1000" dirty="0"/>
              <a:t>Uremic toxins</a:t>
            </a:r>
          </a:p>
          <a:p>
            <a:pPr algn="ctr"/>
            <a:r>
              <a:rPr lang="en-GB" sz="1000" dirty="0"/>
              <a:t>Parathyroid hormone</a:t>
            </a:r>
          </a:p>
          <a:p>
            <a:pPr algn="ctr"/>
            <a:r>
              <a:rPr lang="en-GB" sz="1000" dirty="0"/>
              <a:t>Sympathetic nerve overactivity</a:t>
            </a:r>
          </a:p>
        </p:txBody>
      </p:sp>
      <p:cxnSp>
        <p:nvCxnSpPr>
          <p:cNvPr id="22" name="Connector: Elbow 55">
            <a:extLst>
              <a:ext uri="{FF2B5EF4-FFF2-40B4-BE49-F238E27FC236}">
                <a16:creationId xmlns="" xmlns:a16="http://schemas.microsoft.com/office/drawing/2014/main" id="{FB1C850C-5717-402C-ADE4-5DCD468E5473}"/>
              </a:ext>
            </a:extLst>
          </p:cNvPr>
          <p:cNvCxnSpPr>
            <a:cxnSpLocks/>
          </p:cNvCxnSpPr>
          <p:nvPr/>
        </p:nvCxnSpPr>
        <p:spPr>
          <a:xfrm rot="10800000">
            <a:off x="6767708" y="2169083"/>
            <a:ext cx="1509816" cy="244551"/>
          </a:xfrm>
          <a:prstGeom prst="bentConnector3">
            <a:avLst>
              <a:gd name="adj1" fmla="val 0"/>
            </a:avLst>
          </a:prstGeom>
          <a:ln w="1905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Connector: Elbow 58">
            <a:extLst>
              <a:ext uri="{FF2B5EF4-FFF2-40B4-BE49-F238E27FC236}">
                <a16:creationId xmlns="" xmlns:a16="http://schemas.microsoft.com/office/drawing/2014/main" id="{D1A99DEC-B33D-4EF0-8C73-9E5DC6E8CFF8}"/>
              </a:ext>
            </a:extLst>
          </p:cNvPr>
          <p:cNvCxnSpPr>
            <a:cxnSpLocks/>
            <a:stCxn id="17" idx="3"/>
          </p:cNvCxnSpPr>
          <p:nvPr/>
        </p:nvCxnSpPr>
        <p:spPr>
          <a:xfrm>
            <a:off x="6524323" y="3452839"/>
            <a:ext cx="2295469" cy="1304363"/>
          </a:xfrm>
          <a:prstGeom prst="bentConnector3">
            <a:avLst/>
          </a:prstGeom>
          <a:ln w="19050">
            <a:solidFill>
              <a:srgbClr val="D0006F"/>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 xmlns:a16="http://schemas.microsoft.com/office/drawing/2014/main" id="{50542CC2-9C93-4333-922D-9C6401418F49}"/>
              </a:ext>
            </a:extLst>
          </p:cNvPr>
          <p:cNvSpPr txBox="1"/>
          <p:nvPr/>
        </p:nvSpPr>
        <p:spPr>
          <a:xfrm>
            <a:off x="10049642" y="4986670"/>
            <a:ext cx="1520457" cy="553998"/>
          </a:xfrm>
          <a:prstGeom prst="rect">
            <a:avLst/>
          </a:prstGeom>
          <a:noFill/>
        </p:spPr>
        <p:txBody>
          <a:bodyPr wrap="square" rtlCol="0">
            <a:spAutoFit/>
          </a:bodyPr>
          <a:lstStyle/>
          <a:p>
            <a:r>
              <a:rPr lang="en-GB" sz="1000" dirty="0"/>
              <a:t>KRT-related:</a:t>
            </a:r>
            <a:br>
              <a:rPr lang="en-GB" sz="1000" dirty="0"/>
            </a:br>
            <a:r>
              <a:rPr lang="en-GB" sz="1000" dirty="0"/>
              <a:t>artificial surfaces,</a:t>
            </a:r>
            <a:br>
              <a:rPr lang="en-GB" sz="1000" dirty="0"/>
            </a:br>
            <a:r>
              <a:rPr lang="en-GB" sz="1000" dirty="0"/>
              <a:t>contaminated fluids</a:t>
            </a:r>
          </a:p>
        </p:txBody>
      </p:sp>
      <p:sp>
        <p:nvSpPr>
          <p:cNvPr id="25" name="TextBox 24">
            <a:extLst>
              <a:ext uri="{FF2B5EF4-FFF2-40B4-BE49-F238E27FC236}">
                <a16:creationId xmlns="" xmlns:a16="http://schemas.microsoft.com/office/drawing/2014/main" id="{FC9E0728-7007-47A3-B943-DA4DBD6131BE}"/>
              </a:ext>
            </a:extLst>
          </p:cNvPr>
          <p:cNvSpPr txBox="1"/>
          <p:nvPr/>
        </p:nvSpPr>
        <p:spPr>
          <a:xfrm>
            <a:off x="8341319" y="1741954"/>
            <a:ext cx="1520456" cy="461665"/>
          </a:xfrm>
          <a:prstGeom prst="rect">
            <a:avLst/>
          </a:prstGeom>
          <a:noFill/>
        </p:spPr>
        <p:txBody>
          <a:bodyPr wrap="square" rtlCol="0">
            <a:spAutoFit/>
          </a:bodyPr>
          <a:lstStyle/>
          <a:p>
            <a:pPr algn="ctr"/>
            <a:r>
              <a:rPr lang="en-GB" sz="1200" b="1" dirty="0">
                <a:solidFill>
                  <a:srgbClr val="C00000"/>
                </a:solidFill>
              </a:rPr>
              <a:t>Chronic inflammation</a:t>
            </a:r>
          </a:p>
        </p:txBody>
      </p:sp>
      <p:pic>
        <p:nvPicPr>
          <p:cNvPr id="26" name="Picture 18">
            <a:extLst>
              <a:ext uri="{FF2B5EF4-FFF2-40B4-BE49-F238E27FC236}">
                <a16:creationId xmlns="" xmlns:a16="http://schemas.microsoft.com/office/drawing/2014/main" id="{99A93A42-A263-4171-8F99-025E27DED0F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86887" y="1286694"/>
            <a:ext cx="941116" cy="94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7" name="Straight Arrow Connector 26">
            <a:extLst>
              <a:ext uri="{FF2B5EF4-FFF2-40B4-BE49-F238E27FC236}">
                <a16:creationId xmlns="" xmlns:a16="http://schemas.microsoft.com/office/drawing/2014/main" id="{F2B17764-824A-4EF1-8D4E-123B55E69033}"/>
              </a:ext>
            </a:extLst>
          </p:cNvPr>
          <p:cNvCxnSpPr>
            <a:cxnSpLocks/>
            <a:endCxn id="31" idx="2"/>
          </p:cNvCxnSpPr>
          <p:nvPr/>
        </p:nvCxnSpPr>
        <p:spPr>
          <a:xfrm flipV="1">
            <a:off x="10651187" y="2487634"/>
            <a:ext cx="6256" cy="2412000"/>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 xmlns:a16="http://schemas.microsoft.com/office/drawing/2014/main" id="{8A9E2D86-061C-420E-B4F1-A90CD27CEB0C}"/>
              </a:ext>
            </a:extLst>
          </p:cNvPr>
          <p:cNvCxnSpPr>
            <a:cxnSpLocks/>
          </p:cNvCxnSpPr>
          <p:nvPr/>
        </p:nvCxnSpPr>
        <p:spPr>
          <a:xfrm flipV="1">
            <a:off x="9071310" y="3986079"/>
            <a:ext cx="1" cy="540000"/>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 xmlns:a16="http://schemas.microsoft.com/office/drawing/2014/main" id="{81AF0429-FE2C-4C28-8719-E519637EC2DB}"/>
              </a:ext>
            </a:extLst>
          </p:cNvPr>
          <p:cNvCxnSpPr>
            <a:cxnSpLocks/>
          </p:cNvCxnSpPr>
          <p:nvPr/>
        </p:nvCxnSpPr>
        <p:spPr>
          <a:xfrm flipV="1">
            <a:off x="9085460" y="2096677"/>
            <a:ext cx="0" cy="327546"/>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 xmlns:a16="http://schemas.microsoft.com/office/drawing/2014/main" id="{C710D668-4E85-47E8-B2E0-3E9B54000938}"/>
              </a:ext>
            </a:extLst>
          </p:cNvPr>
          <p:cNvCxnSpPr>
            <a:cxnSpLocks/>
          </p:cNvCxnSpPr>
          <p:nvPr/>
        </p:nvCxnSpPr>
        <p:spPr>
          <a:xfrm>
            <a:off x="9787371" y="1977656"/>
            <a:ext cx="425303" cy="0"/>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 xmlns:a16="http://schemas.microsoft.com/office/drawing/2014/main" id="{34EE57FD-6751-4DB4-9A0C-EC8D59DE8998}"/>
              </a:ext>
            </a:extLst>
          </p:cNvPr>
          <p:cNvSpPr txBox="1"/>
          <p:nvPr/>
        </p:nvSpPr>
        <p:spPr>
          <a:xfrm>
            <a:off x="9897215" y="2087525"/>
            <a:ext cx="1520456" cy="400110"/>
          </a:xfrm>
          <a:prstGeom prst="rect">
            <a:avLst/>
          </a:prstGeom>
          <a:noFill/>
        </p:spPr>
        <p:txBody>
          <a:bodyPr wrap="square" rtlCol="0">
            <a:spAutoFit/>
          </a:bodyPr>
          <a:lstStyle/>
          <a:p>
            <a:pPr algn="ctr"/>
            <a:r>
              <a:rPr lang="en-GB" sz="1000" dirty="0"/>
              <a:t> Stimulation of monocytes</a:t>
            </a:r>
          </a:p>
        </p:txBody>
      </p:sp>
      <p:cxnSp>
        <p:nvCxnSpPr>
          <p:cNvPr id="32" name="Straight Arrow Connector 31">
            <a:extLst>
              <a:ext uri="{FF2B5EF4-FFF2-40B4-BE49-F238E27FC236}">
                <a16:creationId xmlns="" xmlns:a16="http://schemas.microsoft.com/office/drawing/2014/main" id="{C6C24084-E928-48B1-A7F0-A16AF5E7F6F4}"/>
              </a:ext>
            </a:extLst>
          </p:cNvPr>
          <p:cNvCxnSpPr>
            <a:cxnSpLocks/>
            <a:stCxn id="26" idx="1"/>
          </p:cNvCxnSpPr>
          <p:nvPr/>
        </p:nvCxnSpPr>
        <p:spPr>
          <a:xfrm flipH="1">
            <a:off x="6693297" y="1757252"/>
            <a:ext cx="3493615" cy="0"/>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 xmlns:a16="http://schemas.microsoft.com/office/drawing/2014/main" id="{2BE07226-A619-4BD6-BD70-5D547B8F75D2}"/>
              </a:ext>
            </a:extLst>
          </p:cNvPr>
          <p:cNvCxnSpPr>
            <a:cxnSpLocks/>
          </p:cNvCxnSpPr>
          <p:nvPr/>
        </p:nvCxnSpPr>
        <p:spPr>
          <a:xfrm>
            <a:off x="6182907" y="4200843"/>
            <a:ext cx="0" cy="258725"/>
          </a:xfrm>
          <a:prstGeom prst="straightConnector1">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 xmlns:a16="http://schemas.microsoft.com/office/drawing/2014/main" id="{607FB90C-80DD-45C4-8FA8-8ED2035D79C6}"/>
              </a:ext>
            </a:extLst>
          </p:cNvPr>
          <p:cNvSpPr txBox="1"/>
          <p:nvPr/>
        </p:nvSpPr>
        <p:spPr>
          <a:xfrm>
            <a:off x="3358222" y="5341108"/>
            <a:ext cx="2484479" cy="246221"/>
          </a:xfrm>
          <a:prstGeom prst="rect">
            <a:avLst/>
          </a:prstGeom>
          <a:noFill/>
        </p:spPr>
        <p:txBody>
          <a:bodyPr wrap="square" numCol="1" rtlCol="0">
            <a:spAutoFit/>
          </a:bodyPr>
          <a:lstStyle/>
          <a:p>
            <a:pPr algn="ctr"/>
            <a:r>
              <a:rPr lang="en-GB" sz="1000" dirty="0"/>
              <a:t>Glomerular/interstitial damage</a:t>
            </a:r>
          </a:p>
        </p:txBody>
      </p:sp>
      <p:sp>
        <p:nvSpPr>
          <p:cNvPr id="35" name="TextBox 34">
            <a:extLst>
              <a:ext uri="{FF2B5EF4-FFF2-40B4-BE49-F238E27FC236}">
                <a16:creationId xmlns="" xmlns:a16="http://schemas.microsoft.com/office/drawing/2014/main" id="{B9B7DEF8-2193-42BB-925B-6533DC3C85EE}"/>
              </a:ext>
            </a:extLst>
          </p:cNvPr>
          <p:cNvSpPr txBox="1"/>
          <p:nvPr/>
        </p:nvSpPr>
        <p:spPr>
          <a:xfrm>
            <a:off x="6742920" y="5355265"/>
            <a:ext cx="2484479" cy="261610"/>
          </a:xfrm>
          <a:prstGeom prst="rect">
            <a:avLst/>
          </a:prstGeom>
          <a:noFill/>
        </p:spPr>
        <p:txBody>
          <a:bodyPr wrap="square" numCol="1" rtlCol="0">
            <a:spAutoFit/>
          </a:bodyPr>
          <a:lstStyle/>
          <a:p>
            <a:pPr algn="ctr"/>
            <a:r>
              <a:rPr lang="en-GB" sz="1050" dirty="0"/>
              <a:t>Sclerosis/fibrosis</a:t>
            </a:r>
          </a:p>
        </p:txBody>
      </p:sp>
      <p:sp>
        <p:nvSpPr>
          <p:cNvPr id="36" name="TextBox 35">
            <a:extLst>
              <a:ext uri="{FF2B5EF4-FFF2-40B4-BE49-F238E27FC236}">
                <a16:creationId xmlns="" xmlns:a16="http://schemas.microsoft.com/office/drawing/2014/main" id="{042A4560-6C50-4D93-A697-0498C825A835}"/>
              </a:ext>
            </a:extLst>
          </p:cNvPr>
          <p:cNvSpPr txBox="1"/>
          <p:nvPr/>
        </p:nvSpPr>
        <p:spPr>
          <a:xfrm>
            <a:off x="3275726" y="1173166"/>
            <a:ext cx="1893467" cy="1015663"/>
          </a:xfrm>
          <a:prstGeom prst="rect">
            <a:avLst/>
          </a:prstGeom>
          <a:noFill/>
        </p:spPr>
        <p:txBody>
          <a:bodyPr wrap="none" rtlCol="0">
            <a:spAutoFit/>
          </a:bodyPr>
          <a:lstStyle/>
          <a:p>
            <a:pPr algn="ctr"/>
            <a:r>
              <a:rPr lang="en-GB" sz="1000" dirty="0"/>
              <a:t>Atherosclerosis</a:t>
            </a:r>
          </a:p>
          <a:p>
            <a:pPr algn="ctr"/>
            <a:r>
              <a:rPr lang="en-GB" sz="1000" dirty="0"/>
              <a:t>Arrhythmias</a:t>
            </a:r>
          </a:p>
          <a:p>
            <a:pPr algn="ctr"/>
            <a:r>
              <a:rPr lang="en-GB" sz="1000" dirty="0"/>
              <a:t>CAD</a:t>
            </a:r>
          </a:p>
          <a:p>
            <a:pPr algn="ctr"/>
            <a:r>
              <a:rPr lang="en-GB" sz="1000" dirty="0"/>
              <a:t>Decreased coronary perfusion</a:t>
            </a:r>
          </a:p>
          <a:p>
            <a:pPr algn="ctr"/>
            <a:r>
              <a:rPr lang="en-GB" sz="1000" dirty="0"/>
              <a:t>Left ventricular hypertrophy</a:t>
            </a:r>
          </a:p>
          <a:p>
            <a:pPr algn="ctr"/>
            <a:r>
              <a:rPr lang="en-GB" sz="1000" dirty="0"/>
              <a:t>Valvular disease</a:t>
            </a:r>
          </a:p>
        </p:txBody>
      </p:sp>
      <p:pic>
        <p:nvPicPr>
          <p:cNvPr id="37" name="Picture 36" descr="A picture containing food&#10;&#10;Description automatically generated">
            <a:extLst>
              <a:ext uri="{FF2B5EF4-FFF2-40B4-BE49-F238E27FC236}">
                <a16:creationId xmlns="" xmlns:a16="http://schemas.microsoft.com/office/drawing/2014/main" id="{944B9882-7755-4AD0-9375-5E0D3C28998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33437" r="49651" b="13846"/>
          <a:stretch/>
        </p:blipFill>
        <p:spPr>
          <a:xfrm>
            <a:off x="2276824" y="4499734"/>
            <a:ext cx="1216437" cy="1300994"/>
          </a:xfrm>
          <a:prstGeom prst="rect">
            <a:avLst/>
          </a:prstGeom>
        </p:spPr>
      </p:pic>
      <p:pic>
        <p:nvPicPr>
          <p:cNvPr id="38" name="Picture 37" descr="A picture containing food&#10;&#10;Description automatically generated">
            <a:extLst>
              <a:ext uri="{FF2B5EF4-FFF2-40B4-BE49-F238E27FC236}">
                <a16:creationId xmlns="" xmlns:a16="http://schemas.microsoft.com/office/drawing/2014/main" id="{D4284B20-1A69-4F70-BAEE-FC7E8A01B34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0047" t="35050" r="8963" b="17251"/>
          <a:stretch/>
        </p:blipFill>
        <p:spPr>
          <a:xfrm>
            <a:off x="9029545" y="4584510"/>
            <a:ext cx="952107" cy="1131442"/>
          </a:xfrm>
          <a:prstGeom prst="rect">
            <a:avLst/>
          </a:prstGeom>
        </p:spPr>
      </p:pic>
      <p:pic>
        <p:nvPicPr>
          <p:cNvPr id="39" name="Picture 38" descr="A picture containing food&#10;&#10;Description automatically generated">
            <a:extLst>
              <a:ext uri="{FF2B5EF4-FFF2-40B4-BE49-F238E27FC236}">
                <a16:creationId xmlns="" xmlns:a16="http://schemas.microsoft.com/office/drawing/2014/main" id="{53BA5CEE-E1D7-4719-9CE8-9DA4A1186AE3}"/>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0047" t="35050" r="8963" b="17251"/>
          <a:stretch/>
        </p:blipFill>
        <p:spPr>
          <a:xfrm>
            <a:off x="5571495" y="4496256"/>
            <a:ext cx="1100359" cy="1307950"/>
          </a:xfrm>
          <a:prstGeom prst="rect">
            <a:avLst/>
          </a:prstGeom>
        </p:spPr>
      </p:pic>
      <p:cxnSp>
        <p:nvCxnSpPr>
          <p:cNvPr id="41" name="Straight Connector 40"/>
          <p:cNvCxnSpPr/>
          <p:nvPr/>
        </p:nvCxnSpPr>
        <p:spPr>
          <a:xfrm>
            <a:off x="13131" y="6495803"/>
            <a:ext cx="12202639" cy="0"/>
          </a:xfrm>
          <a:prstGeom prst="line">
            <a:avLst/>
          </a:prstGeom>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2088274" y="2736111"/>
            <a:ext cx="1463311" cy="607938"/>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2" name="Oval 41"/>
          <p:cNvSpPr/>
          <p:nvPr/>
        </p:nvSpPr>
        <p:spPr>
          <a:xfrm>
            <a:off x="4611289" y="3085696"/>
            <a:ext cx="1899441" cy="607938"/>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3" name="Oval 42"/>
          <p:cNvSpPr/>
          <p:nvPr/>
        </p:nvSpPr>
        <p:spPr>
          <a:xfrm>
            <a:off x="8430453" y="1717218"/>
            <a:ext cx="1463311" cy="51059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4" name="Oval 43"/>
          <p:cNvSpPr/>
          <p:nvPr/>
        </p:nvSpPr>
        <p:spPr>
          <a:xfrm>
            <a:off x="3137143" y="1568254"/>
            <a:ext cx="2053400" cy="659556"/>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5" name="Oval 44"/>
          <p:cNvSpPr/>
          <p:nvPr/>
        </p:nvSpPr>
        <p:spPr>
          <a:xfrm>
            <a:off x="7877067" y="2879082"/>
            <a:ext cx="1463311" cy="51059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4177743112"/>
      </p:ext>
    </p:extLst>
  </p:cSld>
  <p:clrMapOvr>
    <a:masterClrMapping/>
  </p:clrMapOvr>
  <p:transition>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Effective treatment of CKD includes both direct and indirect approaches</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99</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This</a:t>
            </a:r>
            <a:r>
              <a:rPr lang="en-US" dirty="0"/>
              <a:t> is not an exhaustive list of treatable risk factors.</a:t>
            </a:r>
          </a:p>
          <a:p>
            <a:r>
              <a:rPr lang="en-US" dirty="0"/>
              <a:t>CKD = chronic kidney disease; </a:t>
            </a:r>
            <a:r>
              <a:rPr lang="en-GB" dirty="0"/>
              <a:t>eGFR = estimated glomerular filtration rate.</a:t>
            </a:r>
          </a:p>
          <a:p>
            <a:r>
              <a:rPr lang="en-US" dirty="0"/>
              <a:t>Kidney Disease: Improving Global Outcomes. </a:t>
            </a:r>
            <a:r>
              <a:rPr lang="en-GB" i="1" dirty="0"/>
              <a:t>Kidney Int. </a:t>
            </a:r>
            <a:r>
              <a:rPr lang="en-GB" dirty="0"/>
              <a:t>2020;98:S1–S115.</a:t>
            </a:r>
            <a:endParaRPr lang="en-US" dirty="0"/>
          </a:p>
        </p:txBody>
      </p:sp>
      <p:sp>
        <p:nvSpPr>
          <p:cNvPr id="5" name="Rectangle 4"/>
          <p:cNvSpPr/>
          <p:nvPr/>
        </p:nvSpPr>
        <p:spPr>
          <a:xfrm>
            <a:off x="1175177" y="1396471"/>
            <a:ext cx="4320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Indirect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6" name="Freeform 5"/>
          <p:cNvSpPr/>
          <p:nvPr/>
        </p:nvSpPr>
        <p:spPr>
          <a:xfrm>
            <a:off x="1175177" y="1396471"/>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 name="Freeform 6"/>
          <p:cNvSpPr/>
          <p:nvPr/>
        </p:nvSpPr>
        <p:spPr>
          <a:xfrm>
            <a:off x="1175177" y="1756471"/>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8" name="Freeform 7"/>
          <p:cNvSpPr/>
          <p:nvPr/>
        </p:nvSpPr>
        <p:spPr>
          <a:xfrm>
            <a:off x="3335177" y="1755903"/>
            <a:ext cx="2160000" cy="360568"/>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9" name="Rectangle 8"/>
          <p:cNvSpPr/>
          <p:nvPr/>
        </p:nvSpPr>
        <p:spPr>
          <a:xfrm>
            <a:off x="1175177" y="2445157"/>
            <a:ext cx="4320000" cy="720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Target risk </a:t>
            </a:r>
            <a:r>
              <a:rPr kumimoji="0" lang="en-US" sz="1800" b="1" i="0" u="none" strike="noStrike" kern="1200" cap="none" spc="0" normalizeH="0" baseline="0" noProof="0" dirty="0" err="1">
                <a:ln>
                  <a:noFill/>
                </a:ln>
                <a:solidFill>
                  <a:srgbClr val="FFFFFF"/>
                </a:solidFill>
                <a:effectLst/>
                <a:uLnTx/>
                <a:uFillTx/>
                <a:latin typeface="Arial" panose="020B0604020202020204"/>
                <a:ea typeface="+mn-ea"/>
                <a:cs typeface="+mn-cs"/>
              </a:rPr>
              <a:t>factors</a:t>
            </a:r>
            <a:r>
              <a:rPr kumimoji="0" lang="en-US" sz="1800" b="1" i="0" u="none" strike="noStrike" kern="1200" cap="none" spc="0" normalizeH="0" baseline="30000" noProof="0" dirty="0" err="1">
                <a:ln>
                  <a:noFill/>
                </a:ln>
                <a:solidFill>
                  <a:srgbClr val="FFFFFF"/>
                </a:solidFill>
                <a:effectLst/>
                <a:uLnTx/>
                <a:uFillTx/>
                <a:latin typeface="Arial" panose="020B0604020202020204"/>
                <a:ea typeface="+mn-ea"/>
                <a:cs typeface="+mn-cs"/>
              </a:rPr>
              <a:t>a</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Freeform 9"/>
          <p:cNvSpPr/>
          <p:nvPr/>
        </p:nvSpPr>
        <p:spPr>
          <a:xfrm>
            <a:off x="1175177" y="2445157"/>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1" name="Freeform 10"/>
          <p:cNvSpPr/>
          <p:nvPr/>
        </p:nvSpPr>
        <p:spPr>
          <a:xfrm>
            <a:off x="1175177" y="2805157"/>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 name="Freeform 11"/>
          <p:cNvSpPr/>
          <p:nvPr/>
        </p:nvSpPr>
        <p:spPr>
          <a:xfrm>
            <a:off x="3335177" y="2805157"/>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13" name="Elbow Connector 12">
            <a:extLst>
              <a:ext uri="{FF2B5EF4-FFF2-40B4-BE49-F238E27FC236}">
                <a16:creationId xmlns="" xmlns:a16="http://schemas.microsoft.com/office/drawing/2014/main" id="{81FE88B0-2823-5D46-8C29-108BC5471260}"/>
              </a:ext>
            </a:extLst>
          </p:cNvPr>
          <p:cNvCxnSpPr>
            <a:cxnSpLocks/>
            <a:stCxn id="9" idx="2"/>
            <a:endCxn id="21" idx="0"/>
          </p:cNvCxnSpPr>
          <p:nvPr/>
        </p:nvCxnSpPr>
        <p:spPr>
          <a:xfrm rot="16200000" flipH="1">
            <a:off x="3807057" y="2693308"/>
            <a:ext cx="789353" cy="1733059"/>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 xmlns:a16="http://schemas.microsoft.com/office/drawing/2014/main" id="{9BDA0525-D79E-E44A-BF62-364DCE773DC9}"/>
              </a:ext>
            </a:extLst>
          </p:cNvPr>
          <p:cNvCxnSpPr>
            <a:cxnSpLocks/>
            <a:stCxn id="5" idx="2"/>
            <a:endCxn id="9" idx="0"/>
          </p:cNvCxnSpPr>
          <p:nvPr/>
        </p:nvCxnSpPr>
        <p:spPr>
          <a:xfrm>
            <a:off x="3335177" y="2116471"/>
            <a:ext cx="0" cy="32868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Elbow Connector 14">
            <a:extLst>
              <a:ext uri="{FF2B5EF4-FFF2-40B4-BE49-F238E27FC236}">
                <a16:creationId xmlns="" xmlns:a16="http://schemas.microsoft.com/office/drawing/2014/main" id="{0F566065-04AC-4645-A88F-E4D26F7B1A07}"/>
              </a:ext>
            </a:extLst>
          </p:cNvPr>
          <p:cNvCxnSpPr>
            <a:cxnSpLocks/>
            <a:stCxn id="9" idx="2"/>
            <a:endCxn id="25" idx="0"/>
          </p:cNvCxnSpPr>
          <p:nvPr/>
        </p:nvCxnSpPr>
        <p:spPr>
          <a:xfrm rot="5400000">
            <a:off x="2073998" y="2693308"/>
            <a:ext cx="789353" cy="1733059"/>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 xmlns:a16="http://schemas.microsoft.com/office/drawing/2014/main" id="{B1C0ABF7-C498-BA44-B70F-9619C8AF557A}"/>
              </a:ext>
            </a:extLst>
          </p:cNvPr>
          <p:cNvGrpSpPr/>
          <p:nvPr/>
        </p:nvGrpSpPr>
        <p:grpSpPr>
          <a:xfrm>
            <a:off x="869461" y="3954523"/>
            <a:ext cx="4931432" cy="969997"/>
            <a:chOff x="6286413" y="3886270"/>
            <a:chExt cx="4931432" cy="969997"/>
          </a:xfrm>
        </p:grpSpPr>
        <p:grpSp>
          <p:nvGrpSpPr>
            <p:cNvPr id="17" name="Group 16">
              <a:extLst>
                <a:ext uri="{FF2B5EF4-FFF2-40B4-BE49-F238E27FC236}">
                  <a16:creationId xmlns="" xmlns:a16="http://schemas.microsoft.com/office/drawing/2014/main" id="{61C0CB2F-2BB3-0844-8561-ECE1CDBB4AD9}"/>
                </a:ext>
              </a:extLst>
            </p:cNvPr>
            <p:cNvGrpSpPr/>
            <p:nvPr/>
          </p:nvGrpSpPr>
          <p:grpSpPr>
            <a:xfrm>
              <a:off x="6286413" y="3886270"/>
              <a:ext cx="1465314" cy="969997"/>
              <a:chOff x="6286413" y="4083294"/>
              <a:chExt cx="1465314" cy="969997"/>
            </a:xfrm>
          </p:grpSpPr>
          <p:sp>
            <p:nvSpPr>
              <p:cNvPr id="24" name="Rectangle 23">
                <a:extLst>
                  <a:ext uri="{FF2B5EF4-FFF2-40B4-BE49-F238E27FC236}">
                    <a16:creationId xmlns="" xmlns:a16="http://schemas.microsoft.com/office/drawing/2014/main" id="{E9C13724-A265-0D4E-AD0F-6B639BD87191}"/>
                  </a:ext>
                </a:extLst>
              </p:cNvPr>
              <p:cNvSpPr/>
              <p:nvPr/>
            </p:nvSpPr>
            <p:spPr>
              <a:xfrm>
                <a:off x="6286413" y="4258431"/>
                <a:ext cx="1465314" cy="79486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Hyperglycemia</a:t>
                </a:r>
              </a:p>
            </p:txBody>
          </p:sp>
          <p:sp>
            <p:nvSpPr>
              <p:cNvPr id="25" name="Rectangle 24">
                <a:extLst>
                  <a:ext uri="{FF2B5EF4-FFF2-40B4-BE49-F238E27FC236}">
                    <a16:creationId xmlns="" xmlns:a16="http://schemas.microsoft.com/office/drawing/2014/main" id="{C922C700-0717-C947-B301-C715043F2945}"/>
                  </a:ext>
                </a:extLst>
              </p:cNvPr>
              <p:cNvSpPr/>
              <p:nvPr/>
            </p:nvSpPr>
            <p:spPr>
              <a:xfrm>
                <a:off x="6286413" y="4083294"/>
                <a:ext cx="1465314" cy="153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8" name="Group 17">
              <a:extLst>
                <a:ext uri="{FF2B5EF4-FFF2-40B4-BE49-F238E27FC236}">
                  <a16:creationId xmlns="" xmlns:a16="http://schemas.microsoft.com/office/drawing/2014/main" id="{C42E7F6B-E32F-BD41-997C-4111DF9DD28D}"/>
                </a:ext>
              </a:extLst>
            </p:cNvPr>
            <p:cNvGrpSpPr/>
            <p:nvPr/>
          </p:nvGrpSpPr>
          <p:grpSpPr>
            <a:xfrm>
              <a:off x="8019472" y="3886270"/>
              <a:ext cx="1465314" cy="969997"/>
              <a:chOff x="6286413" y="4083294"/>
              <a:chExt cx="1465314" cy="969997"/>
            </a:xfrm>
          </p:grpSpPr>
          <p:sp>
            <p:nvSpPr>
              <p:cNvPr id="22" name="Rectangle 21">
                <a:extLst>
                  <a:ext uri="{FF2B5EF4-FFF2-40B4-BE49-F238E27FC236}">
                    <a16:creationId xmlns="" xmlns:a16="http://schemas.microsoft.com/office/drawing/2014/main" id="{5CDED498-66B3-8F4C-A9BC-CF39A24D0FC9}"/>
                  </a:ext>
                </a:extLst>
              </p:cNvPr>
              <p:cNvSpPr/>
              <p:nvPr/>
            </p:nvSpPr>
            <p:spPr>
              <a:xfrm>
                <a:off x="6286413" y="4258431"/>
                <a:ext cx="1465314" cy="79486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Hypertension</a:t>
                </a:r>
              </a:p>
            </p:txBody>
          </p:sp>
          <p:sp>
            <p:nvSpPr>
              <p:cNvPr id="23" name="Rectangle 22">
                <a:extLst>
                  <a:ext uri="{FF2B5EF4-FFF2-40B4-BE49-F238E27FC236}">
                    <a16:creationId xmlns="" xmlns:a16="http://schemas.microsoft.com/office/drawing/2014/main" id="{D8171A36-E3CC-EB48-8F03-DD8731E4991B}"/>
                  </a:ext>
                </a:extLst>
              </p:cNvPr>
              <p:cNvSpPr/>
              <p:nvPr/>
            </p:nvSpPr>
            <p:spPr>
              <a:xfrm>
                <a:off x="6286413" y="4083294"/>
                <a:ext cx="1465314" cy="153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9" name="Group 18">
              <a:extLst>
                <a:ext uri="{FF2B5EF4-FFF2-40B4-BE49-F238E27FC236}">
                  <a16:creationId xmlns="" xmlns:a16="http://schemas.microsoft.com/office/drawing/2014/main" id="{D015B9EA-99F6-9A45-81C1-2F73983C8BEA}"/>
                </a:ext>
              </a:extLst>
            </p:cNvPr>
            <p:cNvGrpSpPr/>
            <p:nvPr/>
          </p:nvGrpSpPr>
          <p:grpSpPr>
            <a:xfrm>
              <a:off x="9752531" y="3886270"/>
              <a:ext cx="1465314" cy="969997"/>
              <a:chOff x="6286413" y="4083294"/>
              <a:chExt cx="1465314" cy="969997"/>
            </a:xfrm>
          </p:grpSpPr>
          <p:sp>
            <p:nvSpPr>
              <p:cNvPr id="20" name="Rectangle 19">
                <a:extLst>
                  <a:ext uri="{FF2B5EF4-FFF2-40B4-BE49-F238E27FC236}">
                    <a16:creationId xmlns="" xmlns:a16="http://schemas.microsoft.com/office/drawing/2014/main" id="{1AA2A6AD-DF71-774E-A8EB-A7D9C8E06BD2}"/>
                  </a:ext>
                </a:extLst>
              </p:cNvPr>
              <p:cNvSpPr/>
              <p:nvPr/>
            </p:nvSpPr>
            <p:spPr>
              <a:xfrm>
                <a:off x="6286413" y="4258431"/>
                <a:ext cx="1465314" cy="79486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Hypervolemia</a:t>
                </a:r>
              </a:p>
            </p:txBody>
          </p:sp>
          <p:sp>
            <p:nvSpPr>
              <p:cNvPr id="21" name="Rectangle 20">
                <a:extLst>
                  <a:ext uri="{FF2B5EF4-FFF2-40B4-BE49-F238E27FC236}">
                    <a16:creationId xmlns="" xmlns:a16="http://schemas.microsoft.com/office/drawing/2014/main" id="{B2CFE304-321F-A640-9119-95AB5A74BEF4}"/>
                  </a:ext>
                </a:extLst>
              </p:cNvPr>
              <p:cNvSpPr/>
              <p:nvPr/>
            </p:nvSpPr>
            <p:spPr>
              <a:xfrm>
                <a:off x="6286413" y="4083294"/>
                <a:ext cx="1465314" cy="153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pic>
        <p:nvPicPr>
          <p:cNvPr id="26" name="Picture 25">
            <a:extLst>
              <a:ext uri="{FF2B5EF4-FFF2-40B4-BE49-F238E27FC236}">
                <a16:creationId xmlns="" xmlns:a16="http://schemas.microsoft.com/office/drawing/2014/main" id="{24FB025F-2052-AD46-945C-81E3AF5A687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700" y="4551487"/>
            <a:ext cx="1540423" cy="1540422"/>
          </a:xfrm>
          <a:prstGeom prst="rect">
            <a:avLst/>
          </a:prstGeom>
        </p:spPr>
      </p:pic>
      <p:pic>
        <p:nvPicPr>
          <p:cNvPr id="27" name="Picture 26">
            <a:extLst>
              <a:ext uri="{FF2B5EF4-FFF2-40B4-BE49-F238E27FC236}">
                <a16:creationId xmlns="" xmlns:a16="http://schemas.microsoft.com/office/drawing/2014/main" id="{961B8BB3-54DE-BD46-BD27-FEF076B8961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64980" y="4551487"/>
            <a:ext cx="1540423" cy="1540422"/>
          </a:xfrm>
          <a:prstGeom prst="rect">
            <a:avLst/>
          </a:prstGeom>
        </p:spPr>
      </p:pic>
      <p:cxnSp>
        <p:nvCxnSpPr>
          <p:cNvPr id="28" name="Straight Arrow Connector 27">
            <a:extLst>
              <a:ext uri="{FF2B5EF4-FFF2-40B4-BE49-F238E27FC236}">
                <a16:creationId xmlns="" xmlns:a16="http://schemas.microsoft.com/office/drawing/2014/main" id="{205563DE-09DC-7C4C-882F-EC2755AF16FF}"/>
              </a:ext>
            </a:extLst>
          </p:cNvPr>
          <p:cNvCxnSpPr>
            <a:cxnSpLocks/>
            <a:stCxn id="9" idx="2"/>
            <a:endCxn id="23" idx="0"/>
          </p:cNvCxnSpPr>
          <p:nvPr/>
        </p:nvCxnSpPr>
        <p:spPr>
          <a:xfrm>
            <a:off x="3335177" y="3165161"/>
            <a:ext cx="0" cy="78935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 xmlns:a16="http://schemas.microsoft.com/office/drawing/2014/main" id="{E925B99B-9917-B041-867D-ED2FB26E255D}"/>
              </a:ext>
            </a:extLst>
          </p:cNvPr>
          <p:cNvSpPr/>
          <p:nvPr/>
        </p:nvSpPr>
        <p:spPr>
          <a:xfrm>
            <a:off x="7093157" y="4710265"/>
            <a:ext cx="1486059" cy="148605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 name="Rectangle 29"/>
          <p:cNvSpPr/>
          <p:nvPr/>
        </p:nvSpPr>
        <p:spPr>
          <a:xfrm>
            <a:off x="6726800" y="1396471"/>
            <a:ext cx="4320000" cy="7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Direct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1" name="Freeform 30"/>
          <p:cNvSpPr/>
          <p:nvPr/>
        </p:nvSpPr>
        <p:spPr>
          <a:xfrm>
            <a:off x="6726800" y="1396471"/>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2" name="Freeform 31"/>
          <p:cNvSpPr/>
          <p:nvPr/>
        </p:nvSpPr>
        <p:spPr>
          <a:xfrm>
            <a:off x="6726800" y="1756471"/>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3" name="Freeform 32"/>
          <p:cNvSpPr/>
          <p:nvPr/>
        </p:nvSpPr>
        <p:spPr>
          <a:xfrm>
            <a:off x="8886800" y="1756471"/>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4" name="Rectangle 33"/>
          <p:cNvSpPr/>
          <p:nvPr/>
        </p:nvSpPr>
        <p:spPr>
          <a:xfrm>
            <a:off x="6726800" y="2445157"/>
            <a:ext cx="4320000" cy="720000"/>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Target </a:t>
            </a:r>
            <a:r>
              <a:rPr lang="en-US" b="1" dirty="0">
                <a:solidFill>
                  <a:srgbClr val="FFFFFF"/>
                </a:solidFill>
                <a:latin typeface="Arial" panose="020B0604020202020204"/>
              </a:rPr>
              <a:t>kidney</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dysfunction</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5" name="Freeform 34"/>
          <p:cNvSpPr/>
          <p:nvPr/>
        </p:nvSpPr>
        <p:spPr>
          <a:xfrm>
            <a:off x="6726800" y="2445157"/>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6" name="Freeform 35"/>
          <p:cNvSpPr/>
          <p:nvPr/>
        </p:nvSpPr>
        <p:spPr>
          <a:xfrm>
            <a:off x="6726800" y="2805157"/>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7" name="TextBox 36"/>
          <p:cNvSpPr txBox="1"/>
          <p:nvPr/>
        </p:nvSpPr>
        <p:spPr>
          <a:xfrm>
            <a:off x="7422250" y="5607299"/>
            <a:ext cx="80021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Arial" panose="020B0604020202020204"/>
                <a:ea typeface="+mn-ea"/>
                <a:cs typeface="+mn-cs"/>
              </a:rPr>
              <a:t>eGFR</a:t>
            </a:r>
            <a:endPar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cxnSp>
        <p:nvCxnSpPr>
          <p:cNvPr id="38" name="Straight Arrow Connector 37">
            <a:extLst>
              <a:ext uri="{FF2B5EF4-FFF2-40B4-BE49-F238E27FC236}">
                <a16:creationId xmlns="" xmlns:a16="http://schemas.microsoft.com/office/drawing/2014/main" id="{4D2715DB-5CEE-0F41-AF3B-F16B35B20298}"/>
              </a:ext>
            </a:extLst>
          </p:cNvPr>
          <p:cNvCxnSpPr>
            <a:cxnSpLocks/>
            <a:stCxn id="30" idx="2"/>
            <a:endCxn id="34" idx="0"/>
          </p:cNvCxnSpPr>
          <p:nvPr/>
        </p:nvCxnSpPr>
        <p:spPr>
          <a:xfrm>
            <a:off x="8886800" y="2116471"/>
            <a:ext cx="0" cy="32868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 xmlns:a16="http://schemas.microsoft.com/office/drawing/2014/main" id="{D463D9F7-374E-7B4C-A07E-809310F2D003}"/>
              </a:ext>
            </a:extLst>
          </p:cNvPr>
          <p:cNvGrpSpPr/>
          <p:nvPr/>
        </p:nvGrpSpPr>
        <p:grpSpPr>
          <a:xfrm>
            <a:off x="7119567" y="3954523"/>
            <a:ext cx="3534468" cy="969997"/>
            <a:chOff x="1646383" y="3886270"/>
            <a:chExt cx="3534468" cy="969997"/>
          </a:xfrm>
        </p:grpSpPr>
        <p:grpSp>
          <p:nvGrpSpPr>
            <p:cNvPr id="40" name="Group 39">
              <a:extLst>
                <a:ext uri="{FF2B5EF4-FFF2-40B4-BE49-F238E27FC236}">
                  <a16:creationId xmlns="" xmlns:a16="http://schemas.microsoft.com/office/drawing/2014/main" id="{45229EB0-3598-A34E-90AE-1E7DD5950708}"/>
                </a:ext>
              </a:extLst>
            </p:cNvPr>
            <p:cNvGrpSpPr/>
            <p:nvPr/>
          </p:nvGrpSpPr>
          <p:grpSpPr>
            <a:xfrm>
              <a:off x="3715537" y="3886270"/>
              <a:ext cx="1465314" cy="969997"/>
              <a:chOff x="6286413" y="4083294"/>
              <a:chExt cx="1465314" cy="969997"/>
            </a:xfrm>
          </p:grpSpPr>
          <p:sp>
            <p:nvSpPr>
              <p:cNvPr id="44" name="Rectangle 43">
                <a:extLst>
                  <a:ext uri="{FF2B5EF4-FFF2-40B4-BE49-F238E27FC236}">
                    <a16:creationId xmlns="" xmlns:a16="http://schemas.microsoft.com/office/drawing/2014/main" id="{B882B514-3F0B-3B40-B3B0-22E766EEF421}"/>
                  </a:ext>
                </a:extLst>
              </p:cNvPr>
              <p:cNvSpPr/>
              <p:nvPr/>
            </p:nvSpPr>
            <p:spPr>
              <a:xfrm>
                <a:off x="6286413" y="4258431"/>
                <a:ext cx="1465314" cy="794860"/>
              </a:xfrm>
              <a:prstGeom prst="rect">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t>Reducing </a:t>
                </a:r>
                <a:b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t>albuminuria</a:t>
                </a:r>
              </a:p>
            </p:txBody>
          </p:sp>
          <p:sp>
            <p:nvSpPr>
              <p:cNvPr id="45" name="Rectangle 44">
                <a:extLst>
                  <a:ext uri="{FF2B5EF4-FFF2-40B4-BE49-F238E27FC236}">
                    <a16:creationId xmlns="" xmlns:a16="http://schemas.microsoft.com/office/drawing/2014/main" id="{D237D980-EFF4-B943-A030-69B8A2BB80EC}"/>
                  </a:ext>
                </a:extLst>
              </p:cNvPr>
              <p:cNvSpPr/>
              <p:nvPr/>
            </p:nvSpPr>
            <p:spPr>
              <a:xfrm>
                <a:off x="6286413" y="4083294"/>
                <a:ext cx="1465314" cy="153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1" name="Group 40">
              <a:extLst>
                <a:ext uri="{FF2B5EF4-FFF2-40B4-BE49-F238E27FC236}">
                  <a16:creationId xmlns="" xmlns:a16="http://schemas.microsoft.com/office/drawing/2014/main" id="{E3FB3EE6-C7DF-1F40-A6C7-A90838E8A7BF}"/>
                </a:ext>
              </a:extLst>
            </p:cNvPr>
            <p:cNvGrpSpPr/>
            <p:nvPr/>
          </p:nvGrpSpPr>
          <p:grpSpPr>
            <a:xfrm>
              <a:off x="1646383" y="3886270"/>
              <a:ext cx="1465314" cy="969997"/>
              <a:chOff x="6286413" y="4083294"/>
              <a:chExt cx="1465314" cy="969997"/>
            </a:xfrm>
          </p:grpSpPr>
          <p:sp>
            <p:nvSpPr>
              <p:cNvPr id="42" name="Rectangle 41">
                <a:extLst>
                  <a:ext uri="{FF2B5EF4-FFF2-40B4-BE49-F238E27FC236}">
                    <a16:creationId xmlns="" xmlns:a16="http://schemas.microsoft.com/office/drawing/2014/main" id="{C2599AA4-8A07-E14E-AEEE-8E147BC5EFAF}"/>
                  </a:ext>
                </a:extLst>
              </p:cNvPr>
              <p:cNvSpPr/>
              <p:nvPr/>
            </p:nvSpPr>
            <p:spPr>
              <a:xfrm>
                <a:off x="6286413" y="4258431"/>
                <a:ext cx="1465314" cy="794860"/>
              </a:xfrm>
              <a:prstGeom prst="rect">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t>Slowing down </a:t>
                </a:r>
                <a:b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sysClr val="windowText" lastClr="000000"/>
                    </a:solidFill>
                    <a:effectLst/>
                    <a:uLnTx/>
                    <a:uFillTx/>
                    <a:latin typeface="Arial" panose="020B0604020202020204"/>
                    <a:ea typeface="+mn-ea"/>
                    <a:cs typeface="+mn-cs"/>
                  </a:rPr>
                  <a:t>eGFR</a:t>
                </a:r>
                <a:r>
                  <a:rPr kumimoji="0" lang="en-US" sz="1400" b="1" i="0" u="none" strike="noStrike" kern="1200" cap="none" spc="0" normalizeH="0" baseline="0" noProof="0" dirty="0">
                    <a:ln>
                      <a:noFill/>
                    </a:ln>
                    <a:solidFill>
                      <a:sysClr val="windowText" lastClr="000000"/>
                    </a:solidFill>
                    <a:effectLst/>
                    <a:uLnTx/>
                    <a:uFillTx/>
                    <a:latin typeface="Arial" panose="020B0604020202020204"/>
                    <a:ea typeface="+mn-ea"/>
                    <a:cs typeface="+mn-cs"/>
                  </a:rPr>
                  <a:t> decline</a:t>
                </a:r>
              </a:p>
            </p:txBody>
          </p:sp>
          <p:sp>
            <p:nvSpPr>
              <p:cNvPr id="43" name="Rectangle 42">
                <a:extLst>
                  <a:ext uri="{FF2B5EF4-FFF2-40B4-BE49-F238E27FC236}">
                    <a16:creationId xmlns="" xmlns:a16="http://schemas.microsoft.com/office/drawing/2014/main" id="{E1331FFE-D444-3042-97E9-DC36F842EEB7}"/>
                  </a:ext>
                </a:extLst>
              </p:cNvPr>
              <p:cNvSpPr/>
              <p:nvPr/>
            </p:nvSpPr>
            <p:spPr>
              <a:xfrm>
                <a:off x="6286413" y="4083294"/>
                <a:ext cx="1465314" cy="153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cxnSp>
        <p:nvCxnSpPr>
          <p:cNvPr id="46" name="Elbow Connector 45">
            <a:extLst>
              <a:ext uri="{FF2B5EF4-FFF2-40B4-BE49-F238E27FC236}">
                <a16:creationId xmlns="" xmlns:a16="http://schemas.microsoft.com/office/drawing/2014/main" id="{14B128DC-39AF-A344-80EA-3AFC20141F64}"/>
              </a:ext>
            </a:extLst>
          </p:cNvPr>
          <p:cNvCxnSpPr>
            <a:cxnSpLocks/>
          </p:cNvCxnSpPr>
          <p:nvPr/>
        </p:nvCxnSpPr>
        <p:spPr>
          <a:xfrm rot="16200000" flipH="1">
            <a:off x="9004677" y="3042549"/>
            <a:ext cx="789353" cy="1034577"/>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Elbow Connector 46">
            <a:extLst>
              <a:ext uri="{FF2B5EF4-FFF2-40B4-BE49-F238E27FC236}">
                <a16:creationId xmlns="" xmlns:a16="http://schemas.microsoft.com/office/drawing/2014/main" id="{3850CBC3-83DB-EF47-B9A3-868920795230}"/>
              </a:ext>
            </a:extLst>
          </p:cNvPr>
          <p:cNvCxnSpPr>
            <a:cxnSpLocks/>
          </p:cNvCxnSpPr>
          <p:nvPr/>
        </p:nvCxnSpPr>
        <p:spPr>
          <a:xfrm rot="5400000">
            <a:off x="7967718" y="3042549"/>
            <a:ext cx="789353" cy="1034577"/>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 xmlns:a16="http://schemas.microsoft.com/office/drawing/2014/main" id="{C6C65C3D-DD5C-4B84-B714-8F522D22369A}"/>
              </a:ext>
            </a:extLst>
          </p:cNvPr>
          <p:cNvSpPr txBox="1"/>
          <p:nvPr/>
        </p:nvSpPr>
        <p:spPr>
          <a:xfrm>
            <a:off x="9767731" y="5732954"/>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49" name="Group 48">
            <a:extLst>
              <a:ext uri="{FF2B5EF4-FFF2-40B4-BE49-F238E27FC236}">
                <a16:creationId xmlns="" xmlns:a16="http://schemas.microsoft.com/office/drawing/2014/main" id="{B516E36B-410F-4C81-9DE3-A0E4A8D3D9D9}"/>
              </a:ext>
            </a:extLst>
          </p:cNvPr>
          <p:cNvGrpSpPr/>
          <p:nvPr/>
        </p:nvGrpSpPr>
        <p:grpSpPr>
          <a:xfrm>
            <a:off x="9169697" y="4710225"/>
            <a:ext cx="1511803" cy="1511478"/>
            <a:chOff x="-3216443" y="3998984"/>
            <a:chExt cx="1800000" cy="1800000"/>
          </a:xfrm>
        </p:grpSpPr>
        <p:sp>
          <p:nvSpPr>
            <p:cNvPr id="50" name="Oval 49">
              <a:extLst>
                <a:ext uri="{FF2B5EF4-FFF2-40B4-BE49-F238E27FC236}">
                  <a16:creationId xmlns="" xmlns:a16="http://schemas.microsoft.com/office/drawing/2014/main" id="{6C7E91A8-2B93-4538-9D81-D5D434B65BBC}"/>
                </a:ext>
              </a:extLst>
            </p:cNvPr>
            <p:cNvSpPr/>
            <p:nvPr/>
          </p:nvSpPr>
          <p:spPr>
            <a:xfrm>
              <a:off x="-3216443" y="3998984"/>
              <a:ext cx="1800000" cy="1800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solidFill>
                    <a:srgbClr val="0D3759"/>
                  </a:solidFill>
                </a:ln>
                <a:solidFill>
                  <a:srgbClr val="FFFFFF"/>
                </a:solidFill>
                <a:effectLst/>
                <a:uLnTx/>
                <a:uFillTx/>
                <a:latin typeface="Arial" panose="020B0604020202020204"/>
                <a:ea typeface="+mn-ea"/>
                <a:cs typeface="+mn-cs"/>
              </a:endParaRPr>
            </a:p>
          </p:txBody>
        </p:sp>
        <p:sp>
          <p:nvSpPr>
            <p:cNvPr id="51" name="Partial Circle 67">
              <a:extLst>
                <a:ext uri="{FF2B5EF4-FFF2-40B4-BE49-F238E27FC236}">
                  <a16:creationId xmlns="" xmlns:a16="http://schemas.microsoft.com/office/drawing/2014/main" id="{D7F960F4-455B-45A6-8402-41750158BC8A}"/>
                </a:ext>
              </a:extLst>
            </p:cNvPr>
            <p:cNvSpPr/>
            <p:nvPr/>
          </p:nvSpPr>
          <p:spPr>
            <a:xfrm>
              <a:off x="-3216443" y="3998984"/>
              <a:ext cx="1800000" cy="1800000"/>
            </a:xfrm>
            <a:prstGeom prst="pie">
              <a:avLst>
                <a:gd name="adj1" fmla="val 0"/>
                <a:gd name="adj2" fmla="val 1080164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cxnSp>
          <p:nvCxnSpPr>
            <p:cNvPr id="52" name="Straight Connector 51">
              <a:extLst>
                <a:ext uri="{FF2B5EF4-FFF2-40B4-BE49-F238E27FC236}">
                  <a16:creationId xmlns="" xmlns:a16="http://schemas.microsoft.com/office/drawing/2014/main" id="{8E822347-7D39-4391-87D9-2A39AC0043AF}"/>
                </a:ext>
              </a:extLst>
            </p:cNvPr>
            <p:cNvCxnSpPr>
              <a:cxnSpLocks/>
              <a:stCxn id="51" idx="2"/>
              <a:endCxn id="51" idx="0"/>
            </p:cNvCxnSpPr>
            <p:nvPr/>
          </p:nvCxnSpPr>
          <p:spPr>
            <a:xfrm>
              <a:off x="-3216443" y="4898984"/>
              <a:ext cx="1800000" cy="0"/>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 xmlns:a16="http://schemas.microsoft.com/office/drawing/2014/main" id="{AE8AB083-1D97-44E1-A0E2-18EA5E8D9464}"/>
                </a:ext>
              </a:extLst>
            </p:cNvPr>
            <p:cNvCxnSpPr>
              <a:cxnSpLocks/>
            </p:cNvCxnSpPr>
            <p:nvPr/>
          </p:nvCxnSpPr>
          <p:spPr>
            <a:xfrm>
              <a:off x="-2799434" y="4764507"/>
              <a:ext cx="0" cy="513349"/>
            </a:xfrm>
            <a:prstGeom prst="straightConnector1">
              <a:avLst/>
            </a:prstGeom>
            <a:ln w="38100">
              <a:headEnd type="ova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 xmlns:a16="http://schemas.microsoft.com/office/drawing/2014/main" id="{D3C771F2-F39B-4E90-A394-C989F84AC1B5}"/>
                </a:ext>
              </a:extLst>
            </p:cNvPr>
            <p:cNvCxnSpPr>
              <a:cxnSpLocks/>
            </p:cNvCxnSpPr>
            <p:nvPr/>
          </p:nvCxnSpPr>
          <p:spPr>
            <a:xfrm>
              <a:off x="-2327924" y="4504972"/>
              <a:ext cx="0" cy="553455"/>
            </a:xfrm>
            <a:prstGeom prst="straightConnector1">
              <a:avLst/>
            </a:prstGeom>
            <a:ln w="38100">
              <a:headEnd type="oval"/>
              <a:tailEnd type="triangle"/>
            </a:ln>
          </p:spPr>
          <p:style>
            <a:lnRef idx="1">
              <a:schemeClr val="accent1"/>
            </a:lnRef>
            <a:fillRef idx="0">
              <a:schemeClr val="accent1"/>
            </a:fillRef>
            <a:effectRef idx="0">
              <a:schemeClr val="accent1"/>
            </a:effectRef>
            <a:fontRef idx="minor">
              <a:schemeClr val="tx1"/>
            </a:fontRef>
          </p:style>
        </p:cxnSp>
      </p:grpSp>
      <p:cxnSp>
        <p:nvCxnSpPr>
          <p:cNvPr id="55" name="Straight Arrow Connector 54">
            <a:extLst>
              <a:ext uri="{FF2B5EF4-FFF2-40B4-BE49-F238E27FC236}">
                <a16:creationId xmlns="" xmlns:a16="http://schemas.microsoft.com/office/drawing/2014/main" id="{2342A998-8B09-49A9-886B-E52D92B38DA2}"/>
              </a:ext>
            </a:extLst>
          </p:cNvPr>
          <p:cNvCxnSpPr>
            <a:cxnSpLocks/>
          </p:cNvCxnSpPr>
          <p:nvPr/>
        </p:nvCxnSpPr>
        <p:spPr>
          <a:xfrm>
            <a:off x="10196816" y="5306220"/>
            <a:ext cx="0" cy="424362"/>
          </a:xfrm>
          <a:prstGeom prst="straightConnector1">
            <a:avLst/>
          </a:prstGeom>
          <a:ln w="38100">
            <a:headEnd type="oval"/>
            <a:tailEnd type="triangle"/>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 xmlns:a16="http://schemas.microsoft.com/office/drawing/2014/main" id="{3131D949-5DA5-4F02-B135-86881579E34D}"/>
              </a:ext>
            </a:extLst>
          </p:cNvPr>
          <p:cNvSpPr>
            <a:spLocks noChangeAspect="1"/>
          </p:cNvSpPr>
          <p:nvPr/>
        </p:nvSpPr>
        <p:spPr>
          <a:xfrm>
            <a:off x="9904227" y="5804831"/>
            <a:ext cx="144452" cy="1427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7" name="Oval 56">
            <a:extLst>
              <a:ext uri="{FF2B5EF4-FFF2-40B4-BE49-F238E27FC236}">
                <a16:creationId xmlns="" xmlns:a16="http://schemas.microsoft.com/office/drawing/2014/main" id="{3605C400-001A-46B0-BB32-9CDD691B8737}"/>
              </a:ext>
            </a:extLst>
          </p:cNvPr>
          <p:cNvSpPr>
            <a:spLocks noChangeAspect="1"/>
          </p:cNvSpPr>
          <p:nvPr/>
        </p:nvSpPr>
        <p:spPr>
          <a:xfrm>
            <a:off x="9624723" y="5574634"/>
            <a:ext cx="144452" cy="1427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8" name="TextBox 57">
            <a:extLst>
              <a:ext uri="{FF2B5EF4-FFF2-40B4-BE49-F238E27FC236}">
                <a16:creationId xmlns="" xmlns:a16="http://schemas.microsoft.com/office/drawing/2014/main" id="{AD2CCF43-E3ED-423D-9D49-A5D890C22859}"/>
              </a:ext>
            </a:extLst>
          </p:cNvPr>
          <p:cNvSpPr txBox="1"/>
          <p:nvPr/>
        </p:nvSpPr>
        <p:spPr>
          <a:xfrm>
            <a:off x="9509868" y="4771633"/>
            <a:ext cx="737701"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Albumin</a:t>
            </a:r>
          </a:p>
        </p:txBody>
      </p:sp>
      <p:sp>
        <p:nvSpPr>
          <p:cNvPr id="59" name="TextBox 58"/>
          <p:cNvSpPr txBox="1"/>
          <p:nvPr/>
        </p:nvSpPr>
        <p:spPr>
          <a:xfrm>
            <a:off x="10824027" y="4959029"/>
            <a:ext cx="57579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Blood</a:t>
            </a:r>
          </a:p>
        </p:txBody>
      </p:sp>
      <p:cxnSp>
        <p:nvCxnSpPr>
          <p:cNvPr id="60" name="Straight Connector 59"/>
          <p:cNvCxnSpPr/>
          <p:nvPr/>
        </p:nvCxnSpPr>
        <p:spPr>
          <a:xfrm>
            <a:off x="10389711" y="5097488"/>
            <a:ext cx="4437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0824001" y="5325147"/>
            <a:ext cx="52610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Filter</a:t>
            </a:r>
          </a:p>
        </p:txBody>
      </p:sp>
      <p:cxnSp>
        <p:nvCxnSpPr>
          <p:cNvPr id="62" name="Straight Connector 61"/>
          <p:cNvCxnSpPr/>
          <p:nvPr/>
        </p:nvCxnSpPr>
        <p:spPr>
          <a:xfrm>
            <a:off x="10581447" y="5463606"/>
            <a:ext cx="25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0824027" y="5691265"/>
            <a:ext cx="55015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Urine</a:t>
            </a:r>
          </a:p>
        </p:txBody>
      </p:sp>
      <p:cxnSp>
        <p:nvCxnSpPr>
          <p:cNvPr id="64" name="Straight Connector 63"/>
          <p:cNvCxnSpPr/>
          <p:nvPr/>
        </p:nvCxnSpPr>
        <p:spPr>
          <a:xfrm>
            <a:off x="10389711" y="5829724"/>
            <a:ext cx="4437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oup 64">
            <a:extLst>
              <a:ext uri="{FF2B5EF4-FFF2-40B4-BE49-F238E27FC236}">
                <a16:creationId xmlns="" xmlns:a16="http://schemas.microsoft.com/office/drawing/2014/main" id="{38FB75A3-81B5-2D48-8B69-480E5F4F678B}"/>
              </a:ext>
            </a:extLst>
          </p:cNvPr>
          <p:cNvGrpSpPr/>
          <p:nvPr/>
        </p:nvGrpSpPr>
        <p:grpSpPr>
          <a:xfrm>
            <a:off x="6909575" y="4716970"/>
            <a:ext cx="1872248" cy="786085"/>
            <a:chOff x="-2222848" y="4083295"/>
            <a:chExt cx="4538520" cy="1905551"/>
          </a:xfrm>
        </p:grpSpPr>
        <p:grpSp>
          <p:nvGrpSpPr>
            <p:cNvPr id="66" name="Group 65">
              <a:extLst>
                <a:ext uri="{FF2B5EF4-FFF2-40B4-BE49-F238E27FC236}">
                  <a16:creationId xmlns="" xmlns:a16="http://schemas.microsoft.com/office/drawing/2014/main" id="{0E9F1ECC-7A57-B045-8B7B-FEBAFDADCFF7}"/>
                </a:ext>
              </a:extLst>
            </p:cNvPr>
            <p:cNvGrpSpPr/>
            <p:nvPr/>
          </p:nvGrpSpPr>
          <p:grpSpPr>
            <a:xfrm>
              <a:off x="-1980675" y="4083295"/>
              <a:ext cx="4015314" cy="1797390"/>
              <a:chOff x="-805223" y="4609467"/>
              <a:chExt cx="1664410" cy="745046"/>
            </a:xfrm>
          </p:grpSpPr>
          <p:sp>
            <p:nvSpPr>
              <p:cNvPr id="87" name="Freeform 86">
                <a:extLst>
                  <a:ext uri="{FF2B5EF4-FFF2-40B4-BE49-F238E27FC236}">
                    <a16:creationId xmlns="" xmlns:a16="http://schemas.microsoft.com/office/drawing/2014/main" id="{52437A42-11D8-5C48-9DBD-0CFF8366C5D3}"/>
                  </a:ext>
                </a:extLst>
              </p:cNvPr>
              <p:cNvSpPr/>
              <p:nvPr/>
            </p:nvSpPr>
            <p:spPr>
              <a:xfrm>
                <a:off x="-574366" y="4609467"/>
                <a:ext cx="1202698" cy="744459"/>
              </a:xfrm>
              <a:custGeom>
                <a:avLst/>
                <a:gdLst>
                  <a:gd name="connsiteX0" fmla="*/ 601349 w 1202698"/>
                  <a:gd name="connsiteY0" fmla="*/ 0 h 744459"/>
                  <a:gd name="connsiteX1" fmla="*/ 1126751 w 1202698"/>
                  <a:gd name="connsiteY1" fmla="*/ 217629 h 744459"/>
                  <a:gd name="connsiteX2" fmla="*/ 1202698 w 1202698"/>
                  <a:gd name="connsiteY2" fmla="*/ 309677 h 744459"/>
                  <a:gd name="connsiteX3" fmla="*/ 601348 w 1202698"/>
                  <a:gd name="connsiteY3" fmla="*/ 744459 h 744459"/>
                  <a:gd name="connsiteX4" fmla="*/ 0 w 1202698"/>
                  <a:gd name="connsiteY4" fmla="*/ 309678 h 744459"/>
                  <a:gd name="connsiteX5" fmla="*/ 75948 w 1202698"/>
                  <a:gd name="connsiteY5" fmla="*/ 217629 h 744459"/>
                  <a:gd name="connsiteX6" fmla="*/ 601349 w 1202698"/>
                  <a:gd name="connsiteY6" fmla="*/ 0 h 74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2698" h="744459">
                    <a:moveTo>
                      <a:pt x="601349" y="0"/>
                    </a:moveTo>
                    <a:cubicBezTo>
                      <a:pt x="806531" y="0"/>
                      <a:pt x="992289" y="83167"/>
                      <a:pt x="1126751" y="217629"/>
                    </a:cubicBezTo>
                    <a:lnTo>
                      <a:pt x="1202698" y="309677"/>
                    </a:lnTo>
                    <a:lnTo>
                      <a:pt x="601348" y="744459"/>
                    </a:lnTo>
                    <a:lnTo>
                      <a:pt x="0" y="309678"/>
                    </a:lnTo>
                    <a:lnTo>
                      <a:pt x="75948" y="217629"/>
                    </a:lnTo>
                    <a:cubicBezTo>
                      <a:pt x="210410" y="83167"/>
                      <a:pt x="396167" y="0"/>
                      <a:pt x="60134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88" name="Freeform 87">
                <a:extLst>
                  <a:ext uri="{FF2B5EF4-FFF2-40B4-BE49-F238E27FC236}">
                    <a16:creationId xmlns="" xmlns:a16="http://schemas.microsoft.com/office/drawing/2014/main" id="{0F2D4547-7E16-8741-9094-195B2526960A}"/>
                  </a:ext>
                </a:extLst>
              </p:cNvPr>
              <p:cNvSpPr/>
              <p:nvPr/>
            </p:nvSpPr>
            <p:spPr>
              <a:xfrm>
                <a:off x="26983" y="4919144"/>
                <a:ext cx="743031" cy="434782"/>
              </a:xfrm>
              <a:custGeom>
                <a:avLst/>
                <a:gdLst>
                  <a:gd name="connsiteX0" fmla="*/ 601350 w 743031"/>
                  <a:gd name="connsiteY0" fmla="*/ 0 h 434782"/>
                  <a:gd name="connsiteX1" fmla="*/ 616133 w 743031"/>
                  <a:gd name="connsiteY1" fmla="*/ 17918 h 434782"/>
                  <a:gd name="connsiteX2" fmla="*/ 743031 w 743031"/>
                  <a:gd name="connsiteY2" fmla="*/ 433353 h 434782"/>
                  <a:gd name="connsiteX3" fmla="*/ 742959 w 743031"/>
                  <a:gd name="connsiteY3" fmla="*/ 434782 h 434782"/>
                  <a:gd name="connsiteX4" fmla="*/ 0 w 743031"/>
                  <a:gd name="connsiteY4" fmla="*/ 434782 h 434782"/>
                  <a:gd name="connsiteX5" fmla="*/ 601350 w 743031"/>
                  <a:gd name="connsiteY5" fmla="*/ 0 h 43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031" h="434782">
                    <a:moveTo>
                      <a:pt x="601350" y="0"/>
                    </a:moveTo>
                    <a:lnTo>
                      <a:pt x="616133" y="17918"/>
                    </a:lnTo>
                    <a:cubicBezTo>
                      <a:pt x="696250" y="136507"/>
                      <a:pt x="743031" y="279467"/>
                      <a:pt x="743031" y="433353"/>
                    </a:cubicBezTo>
                    <a:lnTo>
                      <a:pt x="742959" y="434782"/>
                    </a:lnTo>
                    <a:lnTo>
                      <a:pt x="0" y="434782"/>
                    </a:lnTo>
                    <a:lnTo>
                      <a:pt x="60135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89" name="Freeform 88">
                <a:extLst>
                  <a:ext uri="{FF2B5EF4-FFF2-40B4-BE49-F238E27FC236}">
                    <a16:creationId xmlns="" xmlns:a16="http://schemas.microsoft.com/office/drawing/2014/main" id="{1FD00776-66B3-0440-8B17-60011F6DD965}"/>
                  </a:ext>
                </a:extLst>
              </p:cNvPr>
              <p:cNvSpPr/>
              <p:nvPr/>
            </p:nvSpPr>
            <p:spPr>
              <a:xfrm>
                <a:off x="-716046" y="4919145"/>
                <a:ext cx="743029" cy="434781"/>
              </a:xfrm>
              <a:custGeom>
                <a:avLst/>
                <a:gdLst>
                  <a:gd name="connsiteX0" fmla="*/ 141681 w 743029"/>
                  <a:gd name="connsiteY0" fmla="*/ 0 h 434781"/>
                  <a:gd name="connsiteX1" fmla="*/ 743029 w 743029"/>
                  <a:gd name="connsiteY1" fmla="*/ 434781 h 434781"/>
                  <a:gd name="connsiteX2" fmla="*/ 72 w 743029"/>
                  <a:gd name="connsiteY2" fmla="*/ 434781 h 434781"/>
                  <a:gd name="connsiteX3" fmla="*/ 0 w 743029"/>
                  <a:gd name="connsiteY3" fmla="*/ 433352 h 434781"/>
                  <a:gd name="connsiteX4" fmla="*/ 126898 w 743029"/>
                  <a:gd name="connsiteY4" fmla="*/ 17917 h 434781"/>
                  <a:gd name="connsiteX5" fmla="*/ 141681 w 743029"/>
                  <a:gd name="connsiteY5" fmla="*/ 0 h 4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029" h="434781">
                    <a:moveTo>
                      <a:pt x="141681" y="0"/>
                    </a:moveTo>
                    <a:lnTo>
                      <a:pt x="743029" y="434781"/>
                    </a:lnTo>
                    <a:lnTo>
                      <a:pt x="72" y="434781"/>
                    </a:lnTo>
                    <a:lnTo>
                      <a:pt x="0" y="433352"/>
                    </a:lnTo>
                    <a:cubicBezTo>
                      <a:pt x="0" y="279466"/>
                      <a:pt x="46781" y="136506"/>
                      <a:pt x="126898" y="17917"/>
                    </a:cubicBezTo>
                    <a:lnTo>
                      <a:pt x="141681"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90" name="Freeform 89">
                <a:extLst>
                  <a:ext uri="{FF2B5EF4-FFF2-40B4-BE49-F238E27FC236}">
                    <a16:creationId xmlns="" xmlns:a16="http://schemas.microsoft.com/office/drawing/2014/main" id="{0C856128-664F-9247-BF45-CE621E771EB6}"/>
                  </a:ext>
                </a:extLst>
              </p:cNvPr>
              <p:cNvSpPr/>
              <p:nvPr/>
            </p:nvSpPr>
            <p:spPr>
              <a:xfrm>
                <a:off x="-716046" y="4610054"/>
                <a:ext cx="1486060" cy="744459"/>
              </a:xfrm>
              <a:custGeom>
                <a:avLst/>
                <a:gdLst>
                  <a:gd name="connsiteX0" fmla="*/ 743030 w 1486060"/>
                  <a:gd name="connsiteY0" fmla="*/ 0 h 744459"/>
                  <a:gd name="connsiteX1" fmla="*/ 1486060 w 1486060"/>
                  <a:gd name="connsiteY1" fmla="*/ 743030 h 744459"/>
                  <a:gd name="connsiteX2" fmla="*/ 1485988 w 1486060"/>
                  <a:gd name="connsiteY2" fmla="*/ 744459 h 744459"/>
                  <a:gd name="connsiteX3" fmla="*/ 72 w 1486060"/>
                  <a:gd name="connsiteY3" fmla="*/ 744459 h 744459"/>
                  <a:gd name="connsiteX4" fmla="*/ 0 w 1486060"/>
                  <a:gd name="connsiteY4" fmla="*/ 743030 h 744459"/>
                  <a:gd name="connsiteX5" fmla="*/ 743030 w 1486060"/>
                  <a:gd name="connsiteY5" fmla="*/ 0 h 74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6060" h="744459">
                    <a:moveTo>
                      <a:pt x="743030" y="0"/>
                    </a:moveTo>
                    <a:cubicBezTo>
                      <a:pt x="1153394" y="0"/>
                      <a:pt x="1486060" y="332666"/>
                      <a:pt x="1486060" y="743030"/>
                    </a:cubicBezTo>
                    <a:lnTo>
                      <a:pt x="1485988" y="744459"/>
                    </a:lnTo>
                    <a:lnTo>
                      <a:pt x="72" y="744459"/>
                    </a:lnTo>
                    <a:lnTo>
                      <a:pt x="0" y="743030"/>
                    </a:lnTo>
                    <a:cubicBezTo>
                      <a:pt x="0" y="332666"/>
                      <a:pt x="332666" y="0"/>
                      <a:pt x="743030" y="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91" name="Straight Connector 90">
                <a:extLst>
                  <a:ext uri="{FF2B5EF4-FFF2-40B4-BE49-F238E27FC236}">
                    <a16:creationId xmlns="" xmlns:a16="http://schemas.microsoft.com/office/drawing/2014/main" id="{695BF44A-0819-7042-A703-F5842A2F6475}"/>
                  </a:ext>
                </a:extLst>
              </p:cNvPr>
              <p:cNvCxnSpPr>
                <a:cxnSpLocks/>
                <a:endCxn id="89" idx="1"/>
              </p:cNvCxnSpPr>
              <p:nvPr/>
            </p:nvCxnSpPr>
            <p:spPr>
              <a:xfrm>
                <a:off x="-649582" y="4864762"/>
                <a:ext cx="676565" cy="4891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 xmlns:a16="http://schemas.microsoft.com/office/drawing/2014/main" id="{83A39A42-A053-854F-982C-1372CC355C92}"/>
                  </a:ext>
                </a:extLst>
              </p:cNvPr>
              <p:cNvCxnSpPr>
                <a:cxnSpLocks/>
                <a:endCxn id="87" idx="3"/>
              </p:cNvCxnSpPr>
              <p:nvPr/>
            </p:nvCxnSpPr>
            <p:spPr>
              <a:xfrm flipH="1">
                <a:off x="26982" y="4864762"/>
                <a:ext cx="676568" cy="4891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 xmlns:a16="http://schemas.microsoft.com/office/drawing/2014/main" id="{91E8AF18-6E94-B844-A600-1603C4A76286}"/>
                  </a:ext>
                </a:extLst>
              </p:cNvPr>
              <p:cNvCxnSpPr>
                <a:cxnSpLocks/>
              </p:cNvCxnSpPr>
              <p:nvPr/>
            </p:nvCxnSpPr>
            <p:spPr>
              <a:xfrm flipH="1">
                <a:off x="-805223" y="5353926"/>
                <a:ext cx="16644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7" name="Straight Connector 66">
              <a:extLst>
                <a:ext uri="{FF2B5EF4-FFF2-40B4-BE49-F238E27FC236}">
                  <a16:creationId xmlns="" xmlns:a16="http://schemas.microsoft.com/office/drawing/2014/main" id="{7084B3B1-815F-B849-B58F-2BB4020622C1}"/>
                </a:ext>
              </a:extLst>
            </p:cNvPr>
            <p:cNvCxnSpPr>
              <a:cxnSpLocks/>
            </p:cNvCxnSpPr>
            <p:nvPr/>
          </p:nvCxnSpPr>
          <p:spPr>
            <a:xfrm>
              <a:off x="-1216004" y="4583403"/>
              <a:ext cx="133704" cy="1393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 xmlns:a16="http://schemas.microsoft.com/office/drawing/2014/main" id="{6116FE9C-0B98-CF46-8A26-366BC02ECF01}"/>
                </a:ext>
              </a:extLst>
            </p:cNvPr>
            <p:cNvCxnSpPr>
              <a:cxnSpLocks/>
            </p:cNvCxnSpPr>
            <p:nvPr/>
          </p:nvCxnSpPr>
          <p:spPr>
            <a:xfrm flipV="1">
              <a:off x="1123282" y="4583404"/>
              <a:ext cx="136539" cy="139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 xmlns:a16="http://schemas.microsoft.com/office/drawing/2014/main" id="{A78184FB-AC1A-784B-96FD-750920B42829}"/>
                </a:ext>
              </a:extLst>
            </p:cNvPr>
            <p:cNvCxnSpPr>
              <a:cxnSpLocks/>
            </p:cNvCxnSpPr>
            <p:nvPr/>
          </p:nvCxnSpPr>
          <p:spPr>
            <a:xfrm flipH="1">
              <a:off x="842064" y="4346585"/>
              <a:ext cx="101547" cy="1744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 xmlns:a16="http://schemas.microsoft.com/office/drawing/2014/main" id="{59108310-4C2B-1E4E-92BB-38558B224DBD}"/>
                </a:ext>
              </a:extLst>
            </p:cNvPr>
            <p:cNvCxnSpPr>
              <a:cxnSpLocks/>
            </p:cNvCxnSpPr>
            <p:nvPr/>
          </p:nvCxnSpPr>
          <p:spPr>
            <a:xfrm flipH="1">
              <a:off x="526183" y="4176643"/>
              <a:ext cx="67125" cy="2010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 xmlns:a16="http://schemas.microsoft.com/office/drawing/2014/main" id="{052B59CD-891D-9B4C-8D0B-893D6BB76559}"/>
                </a:ext>
              </a:extLst>
            </p:cNvPr>
            <p:cNvCxnSpPr>
              <a:cxnSpLocks/>
            </p:cNvCxnSpPr>
            <p:nvPr/>
          </p:nvCxnSpPr>
          <p:spPr>
            <a:xfrm flipH="1">
              <a:off x="192759" y="4103122"/>
              <a:ext cx="21385" cy="2015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 xmlns:a16="http://schemas.microsoft.com/office/drawing/2014/main" id="{41330326-7EAA-0D4B-A897-5966C36FFF67}"/>
                </a:ext>
              </a:extLst>
            </p:cNvPr>
            <p:cNvCxnSpPr>
              <a:cxnSpLocks/>
            </p:cNvCxnSpPr>
            <p:nvPr/>
          </p:nvCxnSpPr>
          <p:spPr>
            <a:xfrm>
              <a:off x="-178546" y="4103122"/>
              <a:ext cx="21361" cy="19459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 xmlns:a16="http://schemas.microsoft.com/office/drawing/2014/main" id="{3EA77FD1-0A79-3946-970C-B894BFC088B8}"/>
                </a:ext>
              </a:extLst>
            </p:cNvPr>
            <p:cNvCxnSpPr>
              <a:cxnSpLocks/>
            </p:cNvCxnSpPr>
            <p:nvPr/>
          </p:nvCxnSpPr>
          <p:spPr>
            <a:xfrm>
              <a:off x="-553405" y="4181445"/>
              <a:ext cx="66178" cy="1962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 xmlns:a16="http://schemas.microsoft.com/office/drawing/2014/main" id="{D29A7D56-759B-7D40-8ABA-25C8078047EF}"/>
                </a:ext>
              </a:extLst>
            </p:cNvPr>
            <p:cNvCxnSpPr>
              <a:cxnSpLocks/>
            </p:cNvCxnSpPr>
            <p:nvPr/>
          </p:nvCxnSpPr>
          <p:spPr>
            <a:xfrm>
              <a:off x="-906231" y="4351041"/>
              <a:ext cx="102419" cy="1700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 xmlns:a16="http://schemas.microsoft.com/office/drawing/2014/main" id="{03C0CD6A-7D3D-FD43-9F43-4FF7B3DF8C69}"/>
                </a:ext>
              </a:extLst>
            </p:cNvPr>
            <p:cNvSpPr txBox="1"/>
            <p:nvPr/>
          </p:nvSpPr>
          <p:spPr>
            <a:xfrm>
              <a:off x="-1833661" y="4521076"/>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15</a:t>
              </a:r>
            </a:p>
          </p:txBody>
        </p:sp>
        <p:sp>
          <p:nvSpPr>
            <p:cNvPr id="76" name="TextBox 75">
              <a:extLst>
                <a:ext uri="{FF2B5EF4-FFF2-40B4-BE49-F238E27FC236}">
                  <a16:creationId xmlns="" xmlns:a16="http://schemas.microsoft.com/office/drawing/2014/main" id="{C9F92702-3096-9A4B-B832-9704BA545906}"/>
                </a:ext>
              </a:extLst>
            </p:cNvPr>
            <p:cNvSpPr txBox="1"/>
            <p:nvPr/>
          </p:nvSpPr>
          <p:spPr>
            <a:xfrm>
              <a:off x="-2222848" y="5802326"/>
              <a:ext cx="218981"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0</a:t>
              </a:r>
            </a:p>
          </p:txBody>
        </p:sp>
        <p:sp>
          <p:nvSpPr>
            <p:cNvPr id="77" name="TextBox 76">
              <a:extLst>
                <a:ext uri="{FF2B5EF4-FFF2-40B4-BE49-F238E27FC236}">
                  <a16:creationId xmlns="" xmlns:a16="http://schemas.microsoft.com/office/drawing/2014/main" id="{9642CCD4-E0FF-B543-B8BD-CCD96688A233}"/>
                </a:ext>
              </a:extLst>
            </p:cNvPr>
            <p:cNvSpPr txBox="1"/>
            <p:nvPr/>
          </p:nvSpPr>
          <p:spPr>
            <a:xfrm>
              <a:off x="1668648" y="4516017"/>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60</a:t>
              </a:r>
            </a:p>
          </p:txBody>
        </p:sp>
        <p:sp>
          <p:nvSpPr>
            <p:cNvPr id="78" name="TextBox 77">
              <a:extLst>
                <a:ext uri="{FF2B5EF4-FFF2-40B4-BE49-F238E27FC236}">
                  <a16:creationId xmlns="" xmlns:a16="http://schemas.microsoft.com/office/drawing/2014/main" id="{9360E61B-BE85-0A43-81E6-EA50D1DD63BD}"/>
                </a:ext>
              </a:extLst>
            </p:cNvPr>
            <p:cNvSpPr txBox="1"/>
            <p:nvPr/>
          </p:nvSpPr>
          <p:spPr>
            <a:xfrm>
              <a:off x="2058947" y="5802326"/>
              <a:ext cx="256725"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120</a:t>
              </a:r>
            </a:p>
          </p:txBody>
        </p:sp>
        <p:sp>
          <p:nvSpPr>
            <p:cNvPr id="79" name="TextBox 78">
              <a:extLst>
                <a:ext uri="{FF2B5EF4-FFF2-40B4-BE49-F238E27FC236}">
                  <a16:creationId xmlns="" xmlns:a16="http://schemas.microsoft.com/office/drawing/2014/main" id="{3D46DBE7-2C9C-C046-BD78-30A67ADD037A}"/>
                </a:ext>
              </a:extLst>
            </p:cNvPr>
            <p:cNvSpPr txBox="1"/>
            <p:nvPr/>
          </p:nvSpPr>
          <p:spPr>
            <a:xfrm>
              <a:off x="-1125215" y="4758303"/>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80" name="TextBox 79">
              <a:extLst>
                <a:ext uri="{FF2B5EF4-FFF2-40B4-BE49-F238E27FC236}">
                  <a16:creationId xmlns="" xmlns:a16="http://schemas.microsoft.com/office/drawing/2014/main" id="{DF81A984-86BC-784A-B07F-ED19EA6F1247}"/>
                </a:ext>
              </a:extLst>
            </p:cNvPr>
            <p:cNvSpPr txBox="1"/>
            <p:nvPr/>
          </p:nvSpPr>
          <p:spPr>
            <a:xfrm>
              <a:off x="-889192" y="4559895"/>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25</a:t>
              </a:r>
            </a:p>
          </p:txBody>
        </p:sp>
        <p:sp>
          <p:nvSpPr>
            <p:cNvPr id="81" name="TextBox 80">
              <a:extLst>
                <a:ext uri="{FF2B5EF4-FFF2-40B4-BE49-F238E27FC236}">
                  <a16:creationId xmlns="" xmlns:a16="http://schemas.microsoft.com/office/drawing/2014/main" id="{F5D8413F-0B3B-954C-9ABB-ABC5B01CEB40}"/>
                </a:ext>
              </a:extLst>
            </p:cNvPr>
            <p:cNvSpPr txBox="1"/>
            <p:nvPr/>
          </p:nvSpPr>
          <p:spPr>
            <a:xfrm>
              <a:off x="-556983" y="4421874"/>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30</a:t>
              </a:r>
            </a:p>
          </p:txBody>
        </p:sp>
        <p:sp>
          <p:nvSpPr>
            <p:cNvPr id="82" name="TextBox 81">
              <a:extLst>
                <a:ext uri="{FF2B5EF4-FFF2-40B4-BE49-F238E27FC236}">
                  <a16:creationId xmlns="" xmlns:a16="http://schemas.microsoft.com/office/drawing/2014/main" id="{C72D7109-A5EE-684C-BC06-8F0280941458}"/>
                </a:ext>
              </a:extLst>
            </p:cNvPr>
            <p:cNvSpPr txBox="1"/>
            <p:nvPr/>
          </p:nvSpPr>
          <p:spPr>
            <a:xfrm>
              <a:off x="-271206" y="4335610"/>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35</a:t>
              </a:r>
            </a:p>
          </p:txBody>
        </p:sp>
        <p:sp>
          <p:nvSpPr>
            <p:cNvPr id="83" name="TextBox 82">
              <a:extLst>
                <a:ext uri="{FF2B5EF4-FFF2-40B4-BE49-F238E27FC236}">
                  <a16:creationId xmlns="" xmlns:a16="http://schemas.microsoft.com/office/drawing/2014/main" id="{7C810915-79CC-BD44-A911-C7AE41CCB48A}"/>
                </a:ext>
              </a:extLst>
            </p:cNvPr>
            <p:cNvSpPr txBox="1"/>
            <p:nvPr/>
          </p:nvSpPr>
          <p:spPr>
            <a:xfrm>
              <a:off x="90664" y="4335610"/>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40</a:t>
              </a:r>
            </a:p>
          </p:txBody>
        </p:sp>
        <p:sp>
          <p:nvSpPr>
            <p:cNvPr id="84" name="TextBox 83">
              <a:extLst>
                <a:ext uri="{FF2B5EF4-FFF2-40B4-BE49-F238E27FC236}">
                  <a16:creationId xmlns="" xmlns:a16="http://schemas.microsoft.com/office/drawing/2014/main" id="{8F6A531D-3CE0-2041-A829-FD0DEA209EB8}"/>
                </a:ext>
              </a:extLst>
            </p:cNvPr>
            <p:cNvSpPr txBox="1"/>
            <p:nvPr/>
          </p:nvSpPr>
          <p:spPr>
            <a:xfrm>
              <a:off x="374325" y="4421874"/>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45</a:t>
              </a:r>
            </a:p>
          </p:txBody>
        </p:sp>
        <p:sp>
          <p:nvSpPr>
            <p:cNvPr id="85" name="TextBox 84">
              <a:extLst>
                <a:ext uri="{FF2B5EF4-FFF2-40B4-BE49-F238E27FC236}">
                  <a16:creationId xmlns="" xmlns:a16="http://schemas.microsoft.com/office/drawing/2014/main" id="{811EAAE4-66DA-6D4D-B4C1-979959BC1C90}"/>
                </a:ext>
              </a:extLst>
            </p:cNvPr>
            <p:cNvSpPr txBox="1"/>
            <p:nvPr/>
          </p:nvSpPr>
          <p:spPr>
            <a:xfrm>
              <a:off x="708386" y="4559895"/>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50</a:t>
              </a:r>
            </a:p>
          </p:txBody>
        </p:sp>
        <p:sp>
          <p:nvSpPr>
            <p:cNvPr id="86" name="TextBox 85">
              <a:extLst>
                <a:ext uri="{FF2B5EF4-FFF2-40B4-BE49-F238E27FC236}">
                  <a16:creationId xmlns="" xmlns:a16="http://schemas.microsoft.com/office/drawing/2014/main" id="{F21EC864-31CD-FD4B-9635-7ED3BC95188C}"/>
                </a:ext>
              </a:extLst>
            </p:cNvPr>
            <p:cNvSpPr txBox="1"/>
            <p:nvPr/>
          </p:nvSpPr>
          <p:spPr>
            <a:xfrm>
              <a:off x="943611" y="4758303"/>
              <a:ext cx="218979" cy="1865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a:ea typeface="+mn-ea"/>
                  <a:cs typeface="+mn-cs"/>
                </a:rPr>
                <a:t>55</a:t>
              </a:r>
            </a:p>
          </p:txBody>
        </p:sp>
      </p:grpSp>
      <p:sp>
        <p:nvSpPr>
          <p:cNvPr id="94" name="Curved Up Arrow 93"/>
          <p:cNvSpPr/>
          <p:nvPr/>
        </p:nvSpPr>
        <p:spPr>
          <a:xfrm rot="10800000">
            <a:off x="7322223" y="4981321"/>
            <a:ext cx="1007888" cy="419794"/>
          </a:xfrm>
          <a:prstGeom prst="curvedUp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95" name="Freeform 94"/>
          <p:cNvSpPr/>
          <p:nvPr/>
        </p:nvSpPr>
        <p:spPr>
          <a:xfrm>
            <a:off x="8872436" y="2796372"/>
            <a:ext cx="2160000" cy="360000"/>
          </a:xfrm>
          <a:custGeom>
            <a:avLst/>
            <a:gdLst>
              <a:gd name="connsiteX0" fmla="*/ 0 w 964466"/>
              <a:gd name="connsiteY0" fmla="*/ 0 h 960698"/>
              <a:gd name="connsiteX1" fmla="*/ 964466 w 964466"/>
              <a:gd name="connsiteY1" fmla="*/ 0 h 960698"/>
              <a:gd name="connsiteX2" fmla="*/ 964466 w 964466"/>
              <a:gd name="connsiteY2" fmla="*/ 960698 h 960698"/>
              <a:gd name="connsiteX3" fmla="*/ 0 w 964466"/>
              <a:gd name="connsiteY3" fmla="*/ 960698 h 960698"/>
              <a:gd name="connsiteX4" fmla="*/ 0 w 964466"/>
              <a:gd name="connsiteY4" fmla="*/ 0 h 9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66" h="960698">
                <a:moveTo>
                  <a:pt x="0" y="0"/>
                </a:moveTo>
                <a:lnTo>
                  <a:pt x="964466" y="0"/>
                </a:lnTo>
                <a:lnTo>
                  <a:pt x="964466" y="960698"/>
                </a:lnTo>
                <a:lnTo>
                  <a:pt x="0" y="960698"/>
                </a:lnTo>
                <a:lnTo>
                  <a:pt x="0" y="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
                <a:srgbClr val="B62170"/>
              </a:buClr>
              <a:buSzTx/>
              <a:buFontTx/>
              <a:buNone/>
              <a:tabLst/>
              <a:defRPr/>
            </a:pPr>
            <a:endParaRPr kumimoji="0" lang="en-US" sz="1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pic>
        <p:nvPicPr>
          <p:cNvPr id="96" name="Picture 95">
            <a:extLst>
              <a:ext uri="{FF2B5EF4-FFF2-40B4-BE49-F238E27FC236}">
                <a16:creationId xmlns="" xmlns:a16="http://schemas.microsoft.com/office/drawing/2014/main" id="{665034E6-A925-F843-962D-BA8872D3F07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98051" y="4551487"/>
            <a:ext cx="1540423" cy="1540422"/>
          </a:xfrm>
          <a:prstGeom prst="rect">
            <a:avLst/>
          </a:prstGeom>
        </p:spPr>
      </p:pic>
    </p:spTree>
    <p:extLst>
      <p:ext uri="{BB962C8B-B14F-4D97-AF65-F5344CB8AC3E}">
        <p14:creationId xmlns:p14="http://schemas.microsoft.com/office/powerpoint/2010/main" val="1245694551"/>
      </p:ext>
    </p:extLst>
  </p:cSld>
  <p:clrMapOvr>
    <a:masterClrMapping/>
  </p:clrMapOvr>
  <p:transition>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According to the 2012 KDIGO CKD guideline, there are certain lifestyle modifications that are recommended for those with CKD </a:t>
            </a:r>
          </a:p>
        </p:txBody>
      </p:sp>
      <p:sp>
        <p:nvSpPr>
          <p:cNvPr id="3" name="Slide Number Placeholder 2"/>
          <p:cNvSpPr>
            <a:spLocks noGrp="1"/>
          </p:cNvSpPr>
          <p:nvPr>
            <p:ph type="sldNum" sz="quarter" idx="12"/>
          </p:nvPr>
        </p:nvSpPr>
        <p:spPr/>
        <p:txBody>
          <a:bodyPr/>
          <a:lstStyle/>
          <a:p>
            <a:fld id="{CC7432E5-F8E0-41AE-9A6B-AD730338B005}" type="slidenum">
              <a:rPr lang="en-US" smtClean="0"/>
              <a:pPr/>
              <a:t>100</a:t>
            </a:fld>
            <a:endParaRPr lang="en-US" dirty="0"/>
          </a:p>
        </p:txBody>
      </p:sp>
      <p:sp>
        <p:nvSpPr>
          <p:cNvPr id="4" name="Text Placeholder 3"/>
          <p:cNvSpPr>
            <a:spLocks noGrp="1"/>
          </p:cNvSpPr>
          <p:nvPr>
            <p:ph type="body" sz="quarter" idx="13"/>
          </p:nvPr>
        </p:nvSpPr>
        <p:spPr/>
        <p:txBody>
          <a:bodyPr/>
          <a:lstStyle/>
          <a:p>
            <a:r>
              <a:rPr lang="en-GB" dirty="0"/>
              <a:t>BMI = body mass index; CKD = chronic kidney disease; eGFR = estimated glomerular filtration rate; KDIGO = Kidney Disease: Improving Global Outcomes.</a:t>
            </a:r>
          </a:p>
          <a:p>
            <a:r>
              <a:rPr lang="en-GB" dirty="0"/>
              <a:t>Kidney Disease: Improving Global Outcomes. </a:t>
            </a:r>
            <a:r>
              <a:rPr lang="en-GB" i="1" dirty="0"/>
              <a:t>Kidney </a:t>
            </a:r>
            <a:r>
              <a:rPr lang="en-GB" i="1" dirty="0" err="1"/>
              <a:t>Int</a:t>
            </a:r>
            <a:r>
              <a:rPr lang="en-GB" i="1" dirty="0"/>
              <a:t> Suppl. </a:t>
            </a:r>
            <a:r>
              <a:rPr lang="en-GB" dirty="0"/>
              <a:t>2013;3:1–150.</a:t>
            </a:r>
            <a:endParaRPr lang="en-US" dirty="0"/>
          </a:p>
        </p:txBody>
      </p:sp>
      <p:sp>
        <p:nvSpPr>
          <p:cNvPr id="5" name="Shape">
            <a:extLst>
              <a:ext uri="{FF2B5EF4-FFF2-40B4-BE49-F238E27FC236}">
                <a16:creationId xmlns="" xmlns:a16="http://schemas.microsoft.com/office/drawing/2014/main" id="{C15007B1-745F-4222-AEDB-FA808ECB4E9E}"/>
              </a:ext>
            </a:extLst>
          </p:cNvPr>
          <p:cNvSpPr/>
          <p:nvPr/>
        </p:nvSpPr>
        <p:spPr>
          <a:xfrm>
            <a:off x="8023400" y="1575097"/>
            <a:ext cx="4071621" cy="2426529"/>
          </a:xfrm>
          <a:custGeom>
            <a:avLst/>
            <a:gdLst/>
            <a:ahLst/>
            <a:cxnLst>
              <a:cxn ang="0">
                <a:pos x="wd2" y="hd2"/>
              </a:cxn>
              <a:cxn ang="5400000">
                <a:pos x="wd2" y="hd2"/>
              </a:cxn>
              <a:cxn ang="10800000">
                <a:pos x="wd2" y="hd2"/>
              </a:cxn>
              <a:cxn ang="16200000">
                <a:pos x="wd2" y="hd2"/>
              </a:cxn>
            </a:cxnLst>
            <a:rect l="0" t="0" r="r" b="b"/>
            <a:pathLst>
              <a:path w="21309" h="21600" extrusionOk="0">
                <a:moveTo>
                  <a:pt x="995" y="21600"/>
                </a:moveTo>
                <a:lnTo>
                  <a:pt x="20318" y="21600"/>
                </a:lnTo>
                <a:cubicBezTo>
                  <a:pt x="20864" y="21600"/>
                  <a:pt x="21309" y="20963"/>
                  <a:pt x="21309" y="20181"/>
                </a:cubicBezTo>
                <a:lnTo>
                  <a:pt x="21309" y="1419"/>
                </a:lnTo>
                <a:cubicBezTo>
                  <a:pt x="21309" y="637"/>
                  <a:pt x="20864" y="0"/>
                  <a:pt x="20318" y="0"/>
                </a:cubicBezTo>
                <a:lnTo>
                  <a:pt x="3616" y="0"/>
                </a:lnTo>
                <a:cubicBezTo>
                  <a:pt x="3070" y="0"/>
                  <a:pt x="2625" y="637"/>
                  <a:pt x="2625" y="1419"/>
                </a:cubicBezTo>
                <a:lnTo>
                  <a:pt x="2625" y="14299"/>
                </a:lnTo>
                <a:cubicBezTo>
                  <a:pt x="2625" y="14608"/>
                  <a:pt x="2554" y="14911"/>
                  <a:pt x="2422" y="15163"/>
                </a:cubicBezTo>
                <a:lnTo>
                  <a:pt x="202" y="19324"/>
                </a:lnTo>
                <a:cubicBezTo>
                  <a:pt x="-291" y="20251"/>
                  <a:pt x="176" y="21600"/>
                  <a:pt x="995" y="21600"/>
                </a:cubicBezTo>
                <a:close/>
              </a:path>
            </a:pathLst>
          </a:custGeom>
          <a:solidFill>
            <a:schemeClr val="accent4"/>
          </a:solidFill>
          <a:ln w="12700">
            <a:miter lim="400000"/>
          </a:ln>
          <a:effectLst>
            <a:outerShdw blurRad="101600" dist="50800" dir="5400000" algn="t" rotWithShape="0">
              <a:prstClr val="black">
                <a:alpha val="40000"/>
              </a:prstClr>
            </a:outerShdw>
          </a:effectLst>
        </p:spPr>
        <p:txBody>
          <a:bodyPr rot="0" spcFirstLastPara="0" vertOverflow="overflow" horzOverflow="overflow" vert="horz" wrap="square" lIns="351000" tIns="28575" rIns="81000" bIns="28575" numCol="1" spcCol="0" rtlCol="0" fromWordArt="0" anchor="ctr" anchorCtr="0" forceAA="0" compatLnSpc="1">
            <a:prstTxWarp prst="textNoShape">
              <a:avLst/>
            </a:prstTxWarp>
            <a:noAutofit/>
          </a:bodyPr>
          <a:lstStyle/>
          <a:p>
            <a:pPr>
              <a:lnSpc>
                <a:spcPts val="1300"/>
              </a:lnSpc>
            </a:pPr>
            <a:endParaRPr lang="en-GB" sz="1400" noProof="1">
              <a:solidFill>
                <a:srgbClr val="FFFFFF"/>
              </a:solidFill>
            </a:endParaRPr>
          </a:p>
        </p:txBody>
      </p:sp>
      <p:sp>
        <p:nvSpPr>
          <p:cNvPr id="6" name="Shape">
            <a:extLst>
              <a:ext uri="{FF2B5EF4-FFF2-40B4-BE49-F238E27FC236}">
                <a16:creationId xmlns="" xmlns:a16="http://schemas.microsoft.com/office/drawing/2014/main" id="{9B80EBAD-C359-4B86-AE63-8AD485369FA9}"/>
              </a:ext>
            </a:extLst>
          </p:cNvPr>
          <p:cNvSpPr/>
          <p:nvPr/>
        </p:nvSpPr>
        <p:spPr>
          <a:xfrm>
            <a:off x="8372577" y="4504366"/>
            <a:ext cx="3722443" cy="1748172"/>
          </a:xfrm>
          <a:custGeom>
            <a:avLst/>
            <a:gdLst/>
            <a:ahLst/>
            <a:cxnLst>
              <a:cxn ang="0">
                <a:pos x="wd2" y="hd2"/>
              </a:cxn>
              <a:cxn ang="5400000">
                <a:pos x="wd2" y="hd2"/>
              </a:cxn>
              <a:cxn ang="10800000">
                <a:pos x="wd2" y="hd2"/>
              </a:cxn>
              <a:cxn ang="16200000">
                <a:pos x="wd2" y="hd2"/>
              </a:cxn>
            </a:cxnLst>
            <a:rect l="0" t="0" r="r" b="b"/>
            <a:pathLst>
              <a:path w="21309" h="21600" extrusionOk="0">
                <a:moveTo>
                  <a:pt x="995" y="0"/>
                </a:moveTo>
                <a:lnTo>
                  <a:pt x="20318" y="0"/>
                </a:lnTo>
                <a:cubicBezTo>
                  <a:pt x="20864" y="0"/>
                  <a:pt x="21309" y="637"/>
                  <a:pt x="21309" y="1419"/>
                </a:cubicBezTo>
                <a:lnTo>
                  <a:pt x="21309" y="20181"/>
                </a:lnTo>
                <a:cubicBezTo>
                  <a:pt x="21309" y="20963"/>
                  <a:pt x="20864" y="21600"/>
                  <a:pt x="20318" y="21600"/>
                </a:cubicBezTo>
                <a:lnTo>
                  <a:pt x="3616" y="21600"/>
                </a:lnTo>
                <a:cubicBezTo>
                  <a:pt x="3070" y="21600"/>
                  <a:pt x="2625" y="20963"/>
                  <a:pt x="2625" y="20181"/>
                </a:cubicBezTo>
                <a:lnTo>
                  <a:pt x="2625" y="7301"/>
                </a:lnTo>
                <a:cubicBezTo>
                  <a:pt x="2625" y="6992"/>
                  <a:pt x="2554" y="6689"/>
                  <a:pt x="2422" y="6437"/>
                </a:cubicBezTo>
                <a:lnTo>
                  <a:pt x="202" y="2276"/>
                </a:lnTo>
                <a:cubicBezTo>
                  <a:pt x="-291" y="1343"/>
                  <a:pt x="176" y="0"/>
                  <a:pt x="995" y="0"/>
                </a:cubicBezTo>
                <a:close/>
              </a:path>
            </a:pathLst>
          </a:custGeom>
          <a:solidFill>
            <a:schemeClr val="accent3"/>
          </a:solidFill>
          <a:ln w="12700">
            <a:miter lim="400000"/>
          </a:ln>
          <a:effectLst>
            <a:outerShdw blurRad="101600" dist="50800" dir="5400000" algn="t" rotWithShape="0">
              <a:prstClr val="black">
                <a:alpha val="40000"/>
              </a:prstClr>
            </a:outerShdw>
          </a:effectLst>
        </p:spPr>
        <p:txBody>
          <a:bodyPr rot="0" spcFirstLastPara="0" vertOverflow="overflow" horzOverflow="overflow" vert="horz" wrap="square" lIns="351000" tIns="28575" rIns="81000" bIns="28575" numCol="1" spcCol="0" rtlCol="0" fromWordArt="0" anchor="ctr" anchorCtr="0" forceAA="0" compatLnSpc="1">
            <a:prstTxWarp prst="textNoShape">
              <a:avLst/>
            </a:prstTxWarp>
            <a:noAutofit/>
          </a:bodyPr>
          <a:lstStyle/>
          <a:p>
            <a:pPr>
              <a:lnSpc>
                <a:spcPts val="1300"/>
              </a:lnSpc>
            </a:pPr>
            <a:endParaRPr lang="en-US" sz="1200" noProof="1">
              <a:solidFill>
                <a:schemeClr val="tx2"/>
              </a:solidFill>
            </a:endParaRPr>
          </a:p>
        </p:txBody>
      </p:sp>
      <p:sp>
        <p:nvSpPr>
          <p:cNvPr id="7" name="Shape">
            <a:extLst>
              <a:ext uri="{FF2B5EF4-FFF2-40B4-BE49-F238E27FC236}">
                <a16:creationId xmlns="" xmlns:a16="http://schemas.microsoft.com/office/drawing/2014/main" id="{63BB4815-4A38-4646-B5DB-E10B51575541}"/>
              </a:ext>
            </a:extLst>
          </p:cNvPr>
          <p:cNvSpPr/>
          <p:nvPr/>
        </p:nvSpPr>
        <p:spPr>
          <a:xfrm>
            <a:off x="304824" y="1985143"/>
            <a:ext cx="3933799" cy="1849549"/>
          </a:xfrm>
          <a:custGeom>
            <a:avLst/>
            <a:gdLst/>
            <a:ahLst/>
            <a:cxnLst>
              <a:cxn ang="0">
                <a:pos x="wd2" y="hd2"/>
              </a:cxn>
              <a:cxn ang="5400000">
                <a:pos x="wd2" y="hd2"/>
              </a:cxn>
              <a:cxn ang="10800000">
                <a:pos x="wd2" y="hd2"/>
              </a:cxn>
              <a:cxn ang="16200000">
                <a:pos x="wd2" y="hd2"/>
              </a:cxn>
            </a:cxnLst>
            <a:rect l="0" t="0" r="r" b="b"/>
            <a:pathLst>
              <a:path w="21309" h="21600" extrusionOk="0">
                <a:moveTo>
                  <a:pt x="20314" y="21600"/>
                </a:moveTo>
                <a:lnTo>
                  <a:pt x="991" y="21600"/>
                </a:lnTo>
                <a:cubicBezTo>
                  <a:pt x="445" y="21600"/>
                  <a:pt x="0" y="20963"/>
                  <a:pt x="0" y="20181"/>
                </a:cubicBezTo>
                <a:lnTo>
                  <a:pt x="0" y="1419"/>
                </a:lnTo>
                <a:cubicBezTo>
                  <a:pt x="0" y="637"/>
                  <a:pt x="445" y="0"/>
                  <a:pt x="991" y="0"/>
                </a:cubicBezTo>
                <a:lnTo>
                  <a:pt x="17693" y="0"/>
                </a:lnTo>
                <a:cubicBezTo>
                  <a:pt x="18239" y="0"/>
                  <a:pt x="18684" y="637"/>
                  <a:pt x="18684" y="1419"/>
                </a:cubicBezTo>
                <a:lnTo>
                  <a:pt x="18684" y="14299"/>
                </a:lnTo>
                <a:cubicBezTo>
                  <a:pt x="18684" y="14608"/>
                  <a:pt x="18755" y="14911"/>
                  <a:pt x="18887" y="15163"/>
                </a:cubicBezTo>
                <a:lnTo>
                  <a:pt x="21107" y="19324"/>
                </a:lnTo>
                <a:cubicBezTo>
                  <a:pt x="21600" y="20251"/>
                  <a:pt x="21133" y="21600"/>
                  <a:pt x="20314" y="21600"/>
                </a:cubicBezTo>
                <a:close/>
              </a:path>
            </a:pathLst>
          </a:custGeom>
          <a:solidFill>
            <a:schemeClr val="accent1"/>
          </a:solidFill>
          <a:ln w="12700">
            <a:noFill/>
            <a:miter lim="400000"/>
          </a:ln>
          <a:effectLst>
            <a:outerShdw blurRad="101600" dist="50800" dir="5400000" algn="t" rotWithShape="0">
              <a:prstClr val="black">
                <a:alpha val="40000"/>
              </a:prstClr>
            </a:outerShdw>
          </a:effectLst>
        </p:spPr>
        <p:txBody>
          <a:bodyPr rot="0" spcFirstLastPara="0" vertOverflow="overflow" horzOverflow="overflow" vert="horz" wrap="square" lIns="108000" tIns="28575" rIns="351000" bIns="28575" numCol="1" spcCol="0" rtlCol="0" fromWordArt="0" anchor="ctr" anchorCtr="0" forceAA="0" compatLnSpc="1">
            <a:prstTxWarp prst="textNoShape">
              <a:avLst/>
            </a:prstTxWarp>
            <a:noAutofit/>
          </a:bodyPr>
          <a:lstStyle/>
          <a:p>
            <a:pPr>
              <a:lnSpc>
                <a:spcPts val="1300"/>
              </a:lnSpc>
            </a:pPr>
            <a:r>
              <a:rPr lang="en-GB" sz="1600" b="1" u="sng" noProof="1">
                <a:solidFill>
                  <a:schemeClr val="bg1"/>
                </a:solidFill>
              </a:rPr>
              <a:t>Protein intake </a:t>
            </a:r>
          </a:p>
          <a:p>
            <a:pPr marL="285750" indent="-285750">
              <a:lnSpc>
                <a:spcPts val="1300"/>
              </a:lnSpc>
              <a:spcBef>
                <a:spcPts val="600"/>
              </a:spcBef>
              <a:buFont typeface="Arial" panose="020B0604020202020204" pitchFamily="34" charset="0"/>
              <a:buChar char="•"/>
            </a:pPr>
            <a:r>
              <a:rPr lang="en-GB" sz="1400" noProof="1">
                <a:solidFill>
                  <a:schemeClr val="bg1"/>
                </a:solidFill>
              </a:rPr>
              <a:t>Lower protein intake to </a:t>
            </a:r>
            <a:br>
              <a:rPr lang="en-GB" sz="1400" noProof="1">
                <a:solidFill>
                  <a:schemeClr val="bg1"/>
                </a:solidFill>
              </a:rPr>
            </a:br>
            <a:r>
              <a:rPr lang="en-GB" sz="1400" noProof="1">
                <a:solidFill>
                  <a:schemeClr val="bg1"/>
                </a:solidFill>
              </a:rPr>
              <a:t>0.8 g/kg/day in adults with diabetes</a:t>
            </a:r>
            <a:br>
              <a:rPr lang="en-GB" sz="1400" noProof="1">
                <a:solidFill>
                  <a:schemeClr val="bg1"/>
                </a:solidFill>
              </a:rPr>
            </a:br>
            <a:r>
              <a:rPr lang="en-GB" sz="1400" noProof="1">
                <a:solidFill>
                  <a:schemeClr val="bg1"/>
                </a:solidFill>
              </a:rPr>
              <a:t>or without diabetes and eGFR</a:t>
            </a:r>
            <a:br>
              <a:rPr lang="en-GB" sz="1400" noProof="1">
                <a:solidFill>
                  <a:schemeClr val="bg1"/>
                </a:solidFill>
              </a:rPr>
            </a:br>
            <a:r>
              <a:rPr lang="en-GB" sz="1400" noProof="1">
                <a:solidFill>
                  <a:schemeClr val="bg1"/>
                </a:solidFill>
              </a:rPr>
              <a:t>&lt;30 mL/min/1.73m</a:t>
            </a:r>
            <a:r>
              <a:rPr lang="en-GB" sz="1400" baseline="30000" noProof="1">
                <a:solidFill>
                  <a:schemeClr val="bg1"/>
                </a:solidFill>
              </a:rPr>
              <a:t>2  </a:t>
            </a:r>
            <a:r>
              <a:rPr lang="en-GB" sz="1400" noProof="1">
                <a:solidFill>
                  <a:schemeClr val="bg1"/>
                </a:solidFill>
              </a:rPr>
              <a:t>with</a:t>
            </a:r>
            <a:br>
              <a:rPr lang="en-GB" sz="1400" noProof="1">
                <a:solidFill>
                  <a:schemeClr val="bg1"/>
                </a:solidFill>
              </a:rPr>
            </a:br>
            <a:r>
              <a:rPr lang="en-GB" sz="1400" noProof="1">
                <a:solidFill>
                  <a:schemeClr val="bg1"/>
                </a:solidFill>
              </a:rPr>
              <a:t>appropriate education </a:t>
            </a:r>
          </a:p>
          <a:p>
            <a:pPr marL="285750" indent="-285750">
              <a:lnSpc>
                <a:spcPts val="1300"/>
              </a:lnSpc>
              <a:spcBef>
                <a:spcPts val="300"/>
              </a:spcBef>
              <a:buFont typeface="Arial" panose="020B0604020202020204" pitchFamily="34" charset="0"/>
              <a:buChar char="•"/>
            </a:pPr>
            <a:r>
              <a:rPr lang="en-GB" sz="1400" noProof="1">
                <a:solidFill>
                  <a:schemeClr val="bg1"/>
                </a:solidFill>
              </a:rPr>
              <a:t>Avoid high protein intake </a:t>
            </a:r>
            <a:br>
              <a:rPr lang="en-GB" sz="1400" noProof="1">
                <a:solidFill>
                  <a:schemeClr val="bg1"/>
                </a:solidFill>
              </a:rPr>
            </a:br>
            <a:r>
              <a:rPr lang="en-GB" sz="1400" noProof="1">
                <a:solidFill>
                  <a:schemeClr val="bg1"/>
                </a:solidFill>
              </a:rPr>
              <a:t>(&gt;1.3 g/kg/day) in adults with CKD </a:t>
            </a:r>
            <a:br>
              <a:rPr lang="en-GB" sz="1400" noProof="1">
                <a:solidFill>
                  <a:schemeClr val="bg1"/>
                </a:solidFill>
              </a:rPr>
            </a:br>
            <a:r>
              <a:rPr lang="en-GB" sz="1400" noProof="1">
                <a:solidFill>
                  <a:schemeClr val="bg1"/>
                </a:solidFill>
              </a:rPr>
              <a:t>at risk of progression </a:t>
            </a:r>
          </a:p>
        </p:txBody>
      </p:sp>
      <p:sp>
        <p:nvSpPr>
          <p:cNvPr id="8" name="Shape">
            <a:extLst>
              <a:ext uri="{FF2B5EF4-FFF2-40B4-BE49-F238E27FC236}">
                <a16:creationId xmlns="" xmlns:a16="http://schemas.microsoft.com/office/drawing/2014/main" id="{B780FA6D-DE17-4604-AAD7-402F703F0B82}"/>
              </a:ext>
            </a:extLst>
          </p:cNvPr>
          <p:cNvSpPr/>
          <p:nvPr/>
        </p:nvSpPr>
        <p:spPr>
          <a:xfrm>
            <a:off x="304800" y="4492072"/>
            <a:ext cx="3468413" cy="1496097"/>
          </a:xfrm>
          <a:custGeom>
            <a:avLst/>
            <a:gdLst/>
            <a:ahLst/>
            <a:cxnLst>
              <a:cxn ang="0">
                <a:pos x="wd2" y="hd2"/>
              </a:cxn>
              <a:cxn ang="5400000">
                <a:pos x="wd2" y="hd2"/>
              </a:cxn>
              <a:cxn ang="10800000">
                <a:pos x="wd2" y="hd2"/>
              </a:cxn>
              <a:cxn ang="16200000">
                <a:pos x="wd2" y="hd2"/>
              </a:cxn>
            </a:cxnLst>
            <a:rect l="0" t="0" r="r" b="b"/>
            <a:pathLst>
              <a:path w="21309" h="21600" extrusionOk="0">
                <a:moveTo>
                  <a:pt x="20314" y="0"/>
                </a:moveTo>
                <a:lnTo>
                  <a:pt x="991" y="0"/>
                </a:lnTo>
                <a:cubicBezTo>
                  <a:pt x="445" y="0"/>
                  <a:pt x="0" y="637"/>
                  <a:pt x="0" y="1419"/>
                </a:cubicBezTo>
                <a:lnTo>
                  <a:pt x="0" y="20181"/>
                </a:lnTo>
                <a:cubicBezTo>
                  <a:pt x="0" y="20963"/>
                  <a:pt x="445" y="21600"/>
                  <a:pt x="991" y="21600"/>
                </a:cubicBezTo>
                <a:lnTo>
                  <a:pt x="17693" y="21600"/>
                </a:lnTo>
                <a:cubicBezTo>
                  <a:pt x="18239" y="21600"/>
                  <a:pt x="18684" y="20963"/>
                  <a:pt x="18684" y="20181"/>
                </a:cubicBezTo>
                <a:lnTo>
                  <a:pt x="18684" y="7301"/>
                </a:lnTo>
                <a:cubicBezTo>
                  <a:pt x="18684" y="6992"/>
                  <a:pt x="18755" y="6689"/>
                  <a:pt x="18887" y="6437"/>
                </a:cubicBezTo>
                <a:lnTo>
                  <a:pt x="21107" y="2276"/>
                </a:lnTo>
                <a:cubicBezTo>
                  <a:pt x="21600" y="1343"/>
                  <a:pt x="21133" y="0"/>
                  <a:pt x="20314" y="0"/>
                </a:cubicBezTo>
                <a:close/>
              </a:path>
            </a:pathLst>
          </a:custGeom>
          <a:solidFill>
            <a:schemeClr val="accent2"/>
          </a:solidFill>
          <a:ln w="12700">
            <a:miter lim="400000"/>
          </a:ln>
          <a:effectLst>
            <a:outerShdw blurRad="101600" dist="50800" dir="5400000" algn="t" rotWithShape="0">
              <a:prstClr val="black">
                <a:alpha val="40000"/>
              </a:prstClr>
            </a:outerShdw>
          </a:effectLst>
        </p:spPr>
        <p:txBody>
          <a:bodyPr rot="0" spcFirstLastPara="0" vertOverflow="overflow" horzOverflow="overflow" vert="horz" wrap="square" lIns="108000" tIns="28575" rIns="351000" bIns="28575" numCol="1" spcCol="0" rtlCol="0" fromWordArt="0" anchor="ctr" anchorCtr="0" forceAA="0" compatLnSpc="1">
            <a:prstTxWarp prst="textNoShape">
              <a:avLst/>
            </a:prstTxWarp>
            <a:noAutofit/>
          </a:bodyPr>
          <a:lstStyle/>
          <a:p>
            <a:pPr>
              <a:lnSpc>
                <a:spcPts val="1300"/>
              </a:lnSpc>
            </a:pPr>
            <a:r>
              <a:rPr lang="en-US" sz="1600" b="1" u="sng" noProof="1">
                <a:solidFill>
                  <a:schemeClr val="bg1"/>
                </a:solidFill>
              </a:rPr>
              <a:t>Salt intake </a:t>
            </a:r>
          </a:p>
          <a:p>
            <a:pPr>
              <a:lnSpc>
                <a:spcPts val="1300"/>
              </a:lnSpc>
              <a:spcBef>
                <a:spcPts val="600"/>
              </a:spcBef>
            </a:pPr>
            <a:r>
              <a:rPr lang="en-US" sz="1400" noProof="1">
                <a:solidFill>
                  <a:schemeClr val="bg1"/>
                </a:solidFill>
              </a:rPr>
              <a:t>Lower salt intake to less than </a:t>
            </a:r>
            <a:br>
              <a:rPr lang="en-US" sz="1400" noProof="1">
                <a:solidFill>
                  <a:schemeClr val="bg1"/>
                </a:solidFill>
              </a:rPr>
            </a:br>
            <a:r>
              <a:rPr lang="en-US" sz="1400" noProof="1">
                <a:solidFill>
                  <a:schemeClr val="bg1"/>
                </a:solidFill>
              </a:rPr>
              <a:t>90 mmol (&lt;2 g) per day of sodium (corresponding to 5 g of sodium chloride) in adults, unless contraindicated </a:t>
            </a:r>
          </a:p>
        </p:txBody>
      </p:sp>
      <p:sp>
        <p:nvSpPr>
          <p:cNvPr id="9" name="Circle">
            <a:extLst>
              <a:ext uri="{FF2B5EF4-FFF2-40B4-BE49-F238E27FC236}">
                <a16:creationId xmlns="" xmlns:a16="http://schemas.microsoft.com/office/drawing/2014/main" id="{0B11859B-7E40-4231-9F47-D747DA2341F8}"/>
              </a:ext>
            </a:extLst>
          </p:cNvPr>
          <p:cNvSpPr/>
          <p:nvPr/>
        </p:nvSpPr>
        <p:spPr>
          <a:xfrm>
            <a:off x="4276209" y="1961095"/>
            <a:ext cx="3685835" cy="3685835"/>
          </a:xfrm>
          <a:prstGeom prst="ellipse">
            <a:avLst/>
          </a:prstGeom>
          <a:solidFill>
            <a:srgbClr val="F5F5F5"/>
          </a:solidFill>
          <a:ln w="76200">
            <a:solidFill>
              <a:schemeClr val="tx1"/>
            </a:solidFill>
            <a:miter lim="400000"/>
          </a:ln>
        </p:spPr>
        <p:txBody>
          <a:bodyPr lIns="28575" tIns="28575" rIns="28575" bIns="28575" anchor="ctr"/>
          <a:lstStyle/>
          <a:p>
            <a:pPr algn="ctr">
              <a:defRPr sz="3000">
                <a:solidFill>
                  <a:srgbClr val="FFFFFF"/>
                </a:solidFill>
              </a:defRPr>
            </a:pPr>
            <a:endParaRPr lang="fr-CA" sz="2800" cap="all" dirty="0">
              <a:solidFill>
                <a:schemeClr val="tx1">
                  <a:lumMod val="50000"/>
                  <a:lumOff val="50000"/>
                </a:schemeClr>
              </a:solidFill>
            </a:endParaRPr>
          </a:p>
        </p:txBody>
      </p:sp>
      <p:sp>
        <p:nvSpPr>
          <p:cNvPr id="10" name="Freeform: Shape 24">
            <a:extLst>
              <a:ext uri="{FF2B5EF4-FFF2-40B4-BE49-F238E27FC236}">
                <a16:creationId xmlns="" xmlns:a16="http://schemas.microsoft.com/office/drawing/2014/main" id="{FD35EA85-345F-45E7-8D1B-0B62C3700ABD}"/>
              </a:ext>
            </a:extLst>
          </p:cNvPr>
          <p:cNvSpPr/>
          <p:nvPr/>
        </p:nvSpPr>
        <p:spPr>
          <a:xfrm>
            <a:off x="6149811" y="2154771"/>
            <a:ext cx="1635817" cy="1618556"/>
          </a:xfrm>
          <a:custGeom>
            <a:avLst/>
            <a:gdLst>
              <a:gd name="connsiteX0" fmla="*/ 0 w 1792510"/>
              <a:gd name="connsiteY0" fmla="*/ 0 h 1773596"/>
              <a:gd name="connsiteX1" fmla="*/ 171148 w 1792510"/>
              <a:gd name="connsiteY1" fmla="*/ 8642 h 1773596"/>
              <a:gd name="connsiteX2" fmla="*/ 1784873 w 1792510"/>
              <a:gd name="connsiteY2" fmla="*/ 1622367 h 1773596"/>
              <a:gd name="connsiteX3" fmla="*/ 1792510 w 1792510"/>
              <a:gd name="connsiteY3" fmla="*/ 1773596 h 1773596"/>
              <a:gd name="connsiteX4" fmla="*/ 1212785 w 1792510"/>
              <a:gd name="connsiteY4" fmla="*/ 1773596 h 1773596"/>
              <a:gd name="connsiteX5" fmla="*/ 1208141 w 1792510"/>
              <a:gd name="connsiteY5" fmla="*/ 1681640 h 1773596"/>
              <a:gd name="connsiteX6" fmla="*/ 111874 w 1792510"/>
              <a:gd name="connsiteY6" fmla="*/ 585373 h 1773596"/>
              <a:gd name="connsiteX7" fmla="*/ 0 w 1792510"/>
              <a:gd name="connsiteY7" fmla="*/ 579724 h 1773596"/>
              <a:gd name="connsiteX8" fmla="*/ 0 w 1792510"/>
              <a:gd name="connsiteY8" fmla="*/ 0 h 177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2510" h="1773596">
                <a:moveTo>
                  <a:pt x="0" y="0"/>
                </a:moveTo>
                <a:lnTo>
                  <a:pt x="171148" y="8642"/>
                </a:lnTo>
                <a:cubicBezTo>
                  <a:pt x="1022019" y="95053"/>
                  <a:pt x="1698462" y="771496"/>
                  <a:pt x="1784873" y="1622367"/>
                </a:cubicBezTo>
                <a:lnTo>
                  <a:pt x="1792510" y="1773596"/>
                </a:lnTo>
                <a:lnTo>
                  <a:pt x="1212785" y="1773596"/>
                </a:lnTo>
                <a:lnTo>
                  <a:pt x="1208141" y="1681640"/>
                </a:lnTo>
                <a:cubicBezTo>
                  <a:pt x="1149439" y="1103610"/>
                  <a:pt x="689905" y="644075"/>
                  <a:pt x="111874" y="585373"/>
                </a:cubicBezTo>
                <a:lnTo>
                  <a:pt x="0" y="579724"/>
                </a:lnTo>
                <a:lnTo>
                  <a:pt x="0" y="0"/>
                </a:lnTo>
                <a:close/>
              </a:path>
            </a:pathLst>
          </a:custGeom>
          <a:solidFill>
            <a:schemeClr val="accent4"/>
          </a:solidFill>
          <a:ln w="12700">
            <a:miter lim="400000"/>
          </a:ln>
        </p:spPr>
        <p:txBody>
          <a:bodyPr rot="0" spcFirstLastPara="0" vertOverflow="overflow" horzOverflow="overflow" vert="horz" wrap="square" lIns="28575" tIns="28575" rIns="28575" bIns="28575" numCol="1" spcCol="0" rtlCol="0" fromWordArt="0" anchor="ctr" anchorCtr="0" forceAA="0" compatLnSpc="1">
            <a:prstTxWarp prst="textNoShape">
              <a:avLst/>
            </a:prstTxWarp>
            <a:noAutofit/>
          </a:bodyPr>
          <a:lstStyle/>
          <a:p>
            <a:pPr algn="ctr"/>
            <a:endParaRPr lang="en-US" sz="2250">
              <a:solidFill>
                <a:srgbClr val="FFFFFF"/>
              </a:solidFill>
            </a:endParaRPr>
          </a:p>
        </p:txBody>
      </p:sp>
      <p:sp>
        <p:nvSpPr>
          <p:cNvPr id="11" name="Freeform: Shape 23">
            <a:extLst>
              <a:ext uri="{FF2B5EF4-FFF2-40B4-BE49-F238E27FC236}">
                <a16:creationId xmlns="" xmlns:a16="http://schemas.microsoft.com/office/drawing/2014/main" id="{64598074-FF2F-45ED-9DEC-B88412ED631A}"/>
              </a:ext>
            </a:extLst>
          </p:cNvPr>
          <p:cNvSpPr/>
          <p:nvPr/>
        </p:nvSpPr>
        <p:spPr>
          <a:xfrm>
            <a:off x="4489010" y="2156646"/>
            <a:ext cx="1599463" cy="1616721"/>
          </a:xfrm>
          <a:custGeom>
            <a:avLst/>
            <a:gdLst>
              <a:gd name="connsiteX0" fmla="*/ 1752674 w 1752674"/>
              <a:gd name="connsiteY0" fmla="*/ 0 h 1771585"/>
              <a:gd name="connsiteX1" fmla="*/ 1752674 w 1752674"/>
              <a:gd name="connsiteY1" fmla="*/ 579724 h 1771585"/>
              <a:gd name="connsiteX2" fmla="*/ 1680633 w 1752674"/>
              <a:gd name="connsiteY2" fmla="*/ 583362 h 1771585"/>
              <a:gd name="connsiteX3" fmla="*/ 584366 w 1752674"/>
              <a:gd name="connsiteY3" fmla="*/ 1679629 h 1771585"/>
              <a:gd name="connsiteX4" fmla="*/ 579723 w 1752674"/>
              <a:gd name="connsiteY4" fmla="*/ 1771585 h 1771585"/>
              <a:gd name="connsiteX5" fmla="*/ 0 w 1752674"/>
              <a:gd name="connsiteY5" fmla="*/ 1771585 h 1771585"/>
              <a:gd name="connsiteX6" fmla="*/ 7636 w 1752674"/>
              <a:gd name="connsiteY6" fmla="*/ 1620356 h 1771585"/>
              <a:gd name="connsiteX7" fmla="*/ 1621361 w 1752674"/>
              <a:gd name="connsiteY7" fmla="*/ 6631 h 1771585"/>
              <a:gd name="connsiteX8" fmla="*/ 1752674 w 1752674"/>
              <a:gd name="connsiteY8" fmla="*/ 0 h 177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674" h="1771585">
                <a:moveTo>
                  <a:pt x="1752674" y="0"/>
                </a:moveTo>
                <a:lnTo>
                  <a:pt x="1752674" y="579724"/>
                </a:lnTo>
                <a:lnTo>
                  <a:pt x="1680633" y="583362"/>
                </a:lnTo>
                <a:cubicBezTo>
                  <a:pt x="1102603" y="642064"/>
                  <a:pt x="643068" y="1101599"/>
                  <a:pt x="584366" y="1679629"/>
                </a:cubicBezTo>
                <a:lnTo>
                  <a:pt x="579723" y="1771585"/>
                </a:lnTo>
                <a:lnTo>
                  <a:pt x="0" y="1771585"/>
                </a:lnTo>
                <a:lnTo>
                  <a:pt x="7636" y="1620356"/>
                </a:lnTo>
                <a:cubicBezTo>
                  <a:pt x="94047" y="769485"/>
                  <a:pt x="770490" y="93042"/>
                  <a:pt x="1621361" y="6631"/>
                </a:cubicBezTo>
                <a:lnTo>
                  <a:pt x="1752674" y="0"/>
                </a:lnTo>
                <a:close/>
              </a:path>
            </a:pathLst>
          </a:custGeom>
          <a:solidFill>
            <a:schemeClr val="accent1"/>
          </a:solidFill>
          <a:ln w="12700">
            <a:miter lim="400000"/>
          </a:ln>
        </p:spPr>
        <p:txBody>
          <a:bodyPr rot="0" spcFirstLastPara="0" vertOverflow="overflow" horzOverflow="overflow" vert="horz" wrap="square" lIns="28575" tIns="28575" rIns="28575" bIns="28575" numCol="1" spcCol="0" rtlCol="0" fromWordArt="0" anchor="ctr" anchorCtr="0" forceAA="0" compatLnSpc="1">
            <a:prstTxWarp prst="textNoShape">
              <a:avLst/>
            </a:prstTxWarp>
            <a:noAutofit/>
          </a:bodyPr>
          <a:lstStyle/>
          <a:p>
            <a:pPr algn="ctr"/>
            <a:endParaRPr lang="en-US" sz="2250">
              <a:solidFill>
                <a:srgbClr val="FFFFFF"/>
              </a:solidFill>
            </a:endParaRPr>
          </a:p>
        </p:txBody>
      </p:sp>
      <p:sp>
        <p:nvSpPr>
          <p:cNvPr id="12" name="Freeform: Shape 17">
            <a:extLst>
              <a:ext uri="{FF2B5EF4-FFF2-40B4-BE49-F238E27FC236}">
                <a16:creationId xmlns="" xmlns:a16="http://schemas.microsoft.com/office/drawing/2014/main" id="{A288B548-023F-409B-BF43-9660438E338D}"/>
              </a:ext>
            </a:extLst>
          </p:cNvPr>
          <p:cNvSpPr/>
          <p:nvPr/>
        </p:nvSpPr>
        <p:spPr>
          <a:xfrm>
            <a:off x="4489010" y="3834699"/>
            <a:ext cx="1599463" cy="1616723"/>
          </a:xfrm>
          <a:custGeom>
            <a:avLst/>
            <a:gdLst>
              <a:gd name="connsiteX0" fmla="*/ 0 w 1752674"/>
              <a:gd name="connsiteY0" fmla="*/ 0 h 1771588"/>
              <a:gd name="connsiteX1" fmla="*/ 579723 w 1752674"/>
              <a:gd name="connsiteY1" fmla="*/ 0 h 1771588"/>
              <a:gd name="connsiteX2" fmla="*/ 584366 w 1752674"/>
              <a:gd name="connsiteY2" fmla="*/ 91959 h 1771588"/>
              <a:gd name="connsiteX3" fmla="*/ 1680633 w 1752674"/>
              <a:gd name="connsiteY3" fmla="*/ 1188226 h 1771588"/>
              <a:gd name="connsiteX4" fmla="*/ 1752674 w 1752674"/>
              <a:gd name="connsiteY4" fmla="*/ 1191864 h 1771588"/>
              <a:gd name="connsiteX5" fmla="*/ 1752674 w 1752674"/>
              <a:gd name="connsiteY5" fmla="*/ 1771588 h 1771588"/>
              <a:gd name="connsiteX6" fmla="*/ 1621361 w 1752674"/>
              <a:gd name="connsiteY6" fmla="*/ 1764957 h 1771588"/>
              <a:gd name="connsiteX7" fmla="*/ 7636 w 1752674"/>
              <a:gd name="connsiteY7" fmla="*/ 151232 h 1771588"/>
              <a:gd name="connsiteX8" fmla="*/ 0 w 1752674"/>
              <a:gd name="connsiteY8" fmla="*/ 0 h 177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674" h="1771588">
                <a:moveTo>
                  <a:pt x="0" y="0"/>
                </a:moveTo>
                <a:lnTo>
                  <a:pt x="579723" y="0"/>
                </a:lnTo>
                <a:lnTo>
                  <a:pt x="584366" y="91959"/>
                </a:lnTo>
                <a:cubicBezTo>
                  <a:pt x="643068" y="669990"/>
                  <a:pt x="1102603" y="1129524"/>
                  <a:pt x="1680633" y="1188226"/>
                </a:cubicBezTo>
                <a:lnTo>
                  <a:pt x="1752674" y="1191864"/>
                </a:lnTo>
                <a:lnTo>
                  <a:pt x="1752674" y="1771588"/>
                </a:lnTo>
                <a:lnTo>
                  <a:pt x="1621361" y="1764957"/>
                </a:lnTo>
                <a:cubicBezTo>
                  <a:pt x="770490" y="1678546"/>
                  <a:pt x="94047" y="1002103"/>
                  <a:pt x="7636" y="151232"/>
                </a:cubicBezTo>
                <a:lnTo>
                  <a:pt x="0" y="0"/>
                </a:lnTo>
                <a:close/>
              </a:path>
            </a:pathLst>
          </a:custGeom>
          <a:solidFill>
            <a:schemeClr val="accent2"/>
          </a:solidFill>
          <a:ln w="12700">
            <a:miter lim="400000"/>
          </a:ln>
        </p:spPr>
        <p:txBody>
          <a:bodyPr rot="0" spcFirstLastPara="0" vertOverflow="overflow" horzOverflow="overflow" vert="horz" wrap="square" lIns="28575" tIns="28575" rIns="28575" bIns="28575" numCol="1" spcCol="0" rtlCol="0" fromWordArt="0" anchor="ctr" anchorCtr="0" forceAA="0" compatLnSpc="1">
            <a:prstTxWarp prst="textNoShape">
              <a:avLst/>
            </a:prstTxWarp>
            <a:noAutofit/>
          </a:bodyPr>
          <a:lstStyle/>
          <a:p>
            <a:pPr algn="ctr"/>
            <a:endParaRPr lang="en-US" sz="2250">
              <a:solidFill>
                <a:srgbClr val="FFFFFF"/>
              </a:solidFill>
            </a:endParaRPr>
          </a:p>
        </p:txBody>
      </p:sp>
      <p:sp>
        <p:nvSpPr>
          <p:cNvPr id="13" name="Freeform: Shape 15">
            <a:extLst>
              <a:ext uri="{FF2B5EF4-FFF2-40B4-BE49-F238E27FC236}">
                <a16:creationId xmlns="" xmlns:a16="http://schemas.microsoft.com/office/drawing/2014/main" id="{4A8EC126-2A2D-4A01-95C1-24653D907C42}"/>
              </a:ext>
            </a:extLst>
          </p:cNvPr>
          <p:cNvSpPr/>
          <p:nvPr/>
        </p:nvSpPr>
        <p:spPr>
          <a:xfrm>
            <a:off x="6149811" y="3834684"/>
            <a:ext cx="1635817" cy="1618558"/>
          </a:xfrm>
          <a:custGeom>
            <a:avLst/>
            <a:gdLst>
              <a:gd name="connsiteX0" fmla="*/ 1212785 w 1792510"/>
              <a:gd name="connsiteY0" fmla="*/ 0 h 1773599"/>
              <a:gd name="connsiteX1" fmla="*/ 1792510 w 1792510"/>
              <a:gd name="connsiteY1" fmla="*/ 0 h 1773599"/>
              <a:gd name="connsiteX2" fmla="*/ 1784873 w 1792510"/>
              <a:gd name="connsiteY2" fmla="*/ 151232 h 1773599"/>
              <a:gd name="connsiteX3" fmla="*/ 171148 w 1792510"/>
              <a:gd name="connsiteY3" fmla="*/ 1764957 h 1773599"/>
              <a:gd name="connsiteX4" fmla="*/ 0 w 1792510"/>
              <a:gd name="connsiteY4" fmla="*/ 1773599 h 1773599"/>
              <a:gd name="connsiteX5" fmla="*/ 0 w 1792510"/>
              <a:gd name="connsiteY5" fmla="*/ 1193875 h 1773599"/>
              <a:gd name="connsiteX6" fmla="*/ 111874 w 1792510"/>
              <a:gd name="connsiteY6" fmla="*/ 1188226 h 1773599"/>
              <a:gd name="connsiteX7" fmla="*/ 1208141 w 1792510"/>
              <a:gd name="connsiteY7" fmla="*/ 91959 h 1773599"/>
              <a:gd name="connsiteX8" fmla="*/ 1212785 w 1792510"/>
              <a:gd name="connsiteY8" fmla="*/ 0 h 177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2510" h="1773599">
                <a:moveTo>
                  <a:pt x="1212785" y="0"/>
                </a:moveTo>
                <a:lnTo>
                  <a:pt x="1792510" y="0"/>
                </a:lnTo>
                <a:lnTo>
                  <a:pt x="1784873" y="151232"/>
                </a:lnTo>
                <a:cubicBezTo>
                  <a:pt x="1698462" y="1002103"/>
                  <a:pt x="1022019" y="1678546"/>
                  <a:pt x="171148" y="1764957"/>
                </a:cubicBezTo>
                <a:lnTo>
                  <a:pt x="0" y="1773599"/>
                </a:lnTo>
                <a:lnTo>
                  <a:pt x="0" y="1193875"/>
                </a:lnTo>
                <a:lnTo>
                  <a:pt x="111874" y="1188226"/>
                </a:lnTo>
                <a:cubicBezTo>
                  <a:pt x="689905" y="1129524"/>
                  <a:pt x="1149439" y="669990"/>
                  <a:pt x="1208141" y="91959"/>
                </a:cubicBezTo>
                <a:lnTo>
                  <a:pt x="1212785" y="0"/>
                </a:lnTo>
                <a:close/>
              </a:path>
            </a:pathLst>
          </a:custGeom>
          <a:solidFill>
            <a:schemeClr val="accent3"/>
          </a:solidFill>
          <a:ln w="12700">
            <a:miter lim="400000"/>
          </a:ln>
        </p:spPr>
        <p:txBody>
          <a:bodyPr rot="0" spcFirstLastPara="0" vertOverflow="overflow" horzOverflow="overflow" vert="horz" wrap="square" lIns="28575" tIns="28575" rIns="28575" bIns="28575" numCol="1" spcCol="0" rtlCol="0" fromWordArt="0" anchor="ctr" anchorCtr="0" forceAA="0" compatLnSpc="1">
            <a:prstTxWarp prst="textNoShape">
              <a:avLst/>
            </a:prstTxWarp>
            <a:noAutofit/>
          </a:bodyPr>
          <a:lstStyle/>
          <a:p>
            <a:pPr algn="ctr"/>
            <a:endParaRPr lang="en-US" sz="2250">
              <a:solidFill>
                <a:srgbClr val="FFFFFF"/>
              </a:solidFill>
            </a:endParaRPr>
          </a:p>
        </p:txBody>
      </p:sp>
      <p:sp>
        <p:nvSpPr>
          <p:cNvPr id="14" name="TextBox 13"/>
          <p:cNvSpPr txBox="1"/>
          <p:nvPr/>
        </p:nvSpPr>
        <p:spPr>
          <a:xfrm>
            <a:off x="8592803" y="1657094"/>
            <a:ext cx="3442276" cy="2139047"/>
          </a:xfrm>
          <a:prstGeom prst="rect">
            <a:avLst/>
          </a:prstGeom>
          <a:solidFill>
            <a:schemeClr val="accent4"/>
          </a:solidFill>
        </p:spPr>
        <p:txBody>
          <a:bodyPr wrap="square" rtlCol="0">
            <a:spAutoFit/>
          </a:bodyPr>
          <a:lstStyle/>
          <a:p>
            <a:r>
              <a:rPr lang="en-GB" sz="1600" b="1" u="sng" noProof="1">
                <a:solidFill>
                  <a:srgbClr val="FFFFFF"/>
                </a:solidFill>
              </a:rPr>
              <a:t>Lifestyle </a:t>
            </a:r>
          </a:p>
          <a:p>
            <a:pPr>
              <a:spcBef>
                <a:spcPts val="600"/>
              </a:spcBef>
            </a:pPr>
            <a:r>
              <a:rPr lang="en-GB" sz="1400" noProof="1">
                <a:solidFill>
                  <a:srgbClr val="FFFFFF"/>
                </a:solidFill>
              </a:rPr>
              <a:t>Should be encouraged to undertake physical activity compatible with cardiovascular health and tolerance (aiming for at least 30 minutes 5 times per week), achieve a healthy weight </a:t>
            </a:r>
            <a:br>
              <a:rPr lang="en-GB" sz="1400" noProof="1">
                <a:solidFill>
                  <a:srgbClr val="FFFFFF"/>
                </a:solidFill>
              </a:rPr>
            </a:br>
            <a:r>
              <a:rPr lang="en-GB" sz="1400" noProof="1">
                <a:solidFill>
                  <a:srgbClr val="FFFFFF"/>
                </a:solidFill>
              </a:rPr>
              <a:t>(BMI 20–25, according to country-specific demographics) and stop smoking </a:t>
            </a:r>
            <a:endParaRPr lang="en-US" sz="1400" noProof="1">
              <a:solidFill>
                <a:srgbClr val="FFFFFF"/>
              </a:solidFill>
            </a:endParaRPr>
          </a:p>
          <a:p>
            <a:endParaRPr lang="en-US" sz="1400" dirty="0"/>
          </a:p>
        </p:txBody>
      </p:sp>
      <p:sp>
        <p:nvSpPr>
          <p:cNvPr id="15" name="TextBox 14"/>
          <p:cNvSpPr txBox="1"/>
          <p:nvPr/>
        </p:nvSpPr>
        <p:spPr>
          <a:xfrm>
            <a:off x="8890265" y="4616547"/>
            <a:ext cx="2997515" cy="1502976"/>
          </a:xfrm>
          <a:prstGeom prst="rect">
            <a:avLst/>
          </a:prstGeom>
          <a:noFill/>
        </p:spPr>
        <p:txBody>
          <a:bodyPr wrap="square" rtlCol="0">
            <a:spAutoFit/>
          </a:bodyPr>
          <a:lstStyle/>
          <a:p>
            <a:pPr>
              <a:lnSpc>
                <a:spcPts val="1300"/>
              </a:lnSpc>
            </a:pPr>
            <a:r>
              <a:rPr lang="en-GB" sz="1600" b="1" u="sng" noProof="1">
                <a:solidFill>
                  <a:schemeClr val="bg1"/>
                </a:solidFill>
              </a:rPr>
              <a:t>Additional dietary advice</a:t>
            </a:r>
          </a:p>
          <a:p>
            <a:pPr>
              <a:lnSpc>
                <a:spcPts val="1300"/>
              </a:lnSpc>
              <a:spcBef>
                <a:spcPts val="600"/>
              </a:spcBef>
            </a:pPr>
            <a:r>
              <a:rPr lang="en-GB" sz="1400" noProof="1">
                <a:solidFill>
                  <a:schemeClr val="bg1"/>
                </a:solidFill>
              </a:rPr>
              <a:t>Should receive dietary advice </a:t>
            </a:r>
            <a:br>
              <a:rPr lang="en-GB" sz="1400" noProof="1">
                <a:solidFill>
                  <a:schemeClr val="bg1"/>
                </a:solidFill>
              </a:rPr>
            </a:br>
            <a:r>
              <a:rPr lang="en-GB" sz="1400" noProof="1">
                <a:solidFill>
                  <a:schemeClr val="bg1"/>
                </a:solidFill>
              </a:rPr>
              <a:t>and information in th context of an education program, tailored to severity of CKD and the need to intervene on salt, phosphate, potassium, and protein intake where indicated </a:t>
            </a:r>
            <a:endParaRPr lang="en-US" sz="1400" noProof="1">
              <a:solidFill>
                <a:schemeClr val="bg1"/>
              </a:solidFill>
            </a:endParaRPr>
          </a:p>
        </p:txBody>
      </p:sp>
      <p:pic>
        <p:nvPicPr>
          <p:cNvPr id="16" name="Picture 15">
            <a:extLst>
              <a:ext uri="{FF2B5EF4-FFF2-40B4-BE49-F238E27FC236}">
                <a16:creationId xmlns="" xmlns:a16="http://schemas.microsoft.com/office/drawing/2014/main" id="{71525BA1-7C6D-2048-A0F8-7F7FDEE5E33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60235" y="2863686"/>
            <a:ext cx="1256156" cy="1628351"/>
          </a:xfrm>
          <a:prstGeom prst="rect">
            <a:avLst/>
          </a:prstGeom>
        </p:spPr>
      </p:pic>
      <p:sp>
        <p:nvSpPr>
          <p:cNvPr id="17" name="Rectangle: Rounded Corners 17">
            <a:extLst>
              <a:ext uri="{FF2B5EF4-FFF2-40B4-BE49-F238E27FC236}">
                <a16:creationId xmlns="" xmlns:a16="http://schemas.microsoft.com/office/drawing/2014/main" id="{7D5698BF-8C67-4579-B7D0-37860D8E16A8}"/>
              </a:ext>
            </a:extLst>
          </p:cNvPr>
          <p:cNvSpPr/>
          <p:nvPr/>
        </p:nvSpPr>
        <p:spPr>
          <a:xfrm>
            <a:off x="313100" y="1122883"/>
            <a:ext cx="6327855" cy="645263"/>
          </a:xfrm>
          <a:prstGeom prst="roundRect">
            <a:avLst>
              <a:gd name="adj" fmla="val 16667"/>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KDIGO recommend the following lifestyle modifications </a:t>
            </a:r>
            <a:br>
              <a:rPr lang="en-GB" b="1" dirty="0">
                <a:solidFill>
                  <a:schemeClr val="tx1"/>
                </a:solidFill>
              </a:rPr>
            </a:br>
            <a:r>
              <a:rPr lang="en-GB" b="1" dirty="0">
                <a:solidFill>
                  <a:schemeClr val="tx1"/>
                </a:solidFill>
              </a:rPr>
              <a:t>for those with CKD:</a:t>
            </a:r>
            <a:endParaRPr lang="en-GB" b="1" baseline="30000" dirty="0">
              <a:solidFill>
                <a:schemeClr val="tx1"/>
              </a:solidFill>
            </a:endParaRPr>
          </a:p>
        </p:txBody>
      </p:sp>
    </p:spTree>
    <p:extLst>
      <p:ext uri="{BB962C8B-B14F-4D97-AF65-F5344CB8AC3E}">
        <p14:creationId xmlns:p14="http://schemas.microsoft.com/office/powerpoint/2010/main" val="4228963845"/>
      </p:ext>
    </p:extLst>
  </p:cSld>
  <p:clrMapOvr>
    <a:masterClrMapping/>
  </p:clrMapOvr>
  <p:transition>
    <p:fade/>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KDIGO guidelines recommend the use of ACE </a:t>
            </a:r>
            <a:r>
              <a:rPr lang="en-US" dirty="0"/>
              <a:t>inhibitors / </a:t>
            </a:r>
            <a:r>
              <a:rPr lang="en-GB" dirty="0"/>
              <a:t>ARBs </a:t>
            </a:r>
            <a:br>
              <a:rPr lang="en-GB" dirty="0"/>
            </a:br>
            <a:r>
              <a:rPr lang="en-GB" dirty="0"/>
              <a:t>in albuminuria patients irrespective of diabetes and BP status</a:t>
            </a:r>
          </a:p>
        </p:txBody>
      </p:sp>
      <p:sp>
        <p:nvSpPr>
          <p:cNvPr id="3" name="Slide Number Placeholder 2"/>
          <p:cNvSpPr>
            <a:spLocks noGrp="1"/>
          </p:cNvSpPr>
          <p:nvPr>
            <p:ph type="sldNum" sz="quarter" idx="12"/>
          </p:nvPr>
        </p:nvSpPr>
        <p:spPr/>
        <p:txBody>
          <a:bodyPr/>
          <a:lstStyle/>
          <a:p>
            <a:fld id="{CC7432E5-F8E0-41AE-9A6B-AD730338B005}" type="slidenum">
              <a:rPr lang="en-US" smtClean="0"/>
              <a:pPr/>
              <a:t>101</a:t>
            </a:fld>
            <a:endParaRPr lang="en-US" dirty="0"/>
          </a:p>
        </p:txBody>
      </p:sp>
      <p:sp>
        <p:nvSpPr>
          <p:cNvPr id="4" name="Text Placeholder 3"/>
          <p:cNvSpPr>
            <a:spLocks noGrp="1"/>
          </p:cNvSpPr>
          <p:nvPr>
            <p:ph type="body" sz="quarter" idx="13"/>
          </p:nvPr>
        </p:nvSpPr>
        <p:spPr/>
        <p:txBody>
          <a:bodyPr/>
          <a:lstStyle/>
          <a:p>
            <a:r>
              <a:rPr lang="en-US" dirty="0"/>
              <a:t>ACE = angiotensin-converting enzyme; ARB = angiotensin receptor blocker; BP = blood pressure; </a:t>
            </a:r>
            <a:r>
              <a:rPr lang="en-GB" dirty="0"/>
              <a:t>CKD = chronic kidney disease; DKD = diabetic kidney disease;</a:t>
            </a:r>
            <a:br>
              <a:rPr lang="en-GB" dirty="0"/>
            </a:br>
            <a:r>
              <a:rPr lang="en-GB" dirty="0"/>
              <a:t>KDIGO = Kidney Disease: Improving Global Outcomes.</a:t>
            </a:r>
          </a:p>
          <a:p>
            <a:r>
              <a:rPr lang="en-GB" dirty="0"/>
              <a:t>1. </a:t>
            </a:r>
            <a:r>
              <a:rPr lang="en-US" dirty="0"/>
              <a:t>Kidney Disease: Improving Global Outcomes. </a:t>
            </a:r>
            <a:r>
              <a:rPr lang="en-GB" i="1" dirty="0"/>
              <a:t>Kidney Int. </a:t>
            </a:r>
            <a:r>
              <a:rPr lang="en-GB" dirty="0"/>
              <a:t>2020;98:S1–S115; </a:t>
            </a:r>
            <a:r>
              <a:rPr lang="en-US" dirty="0"/>
              <a:t>2. Kidney Disease: Improving Global Outcomes. </a:t>
            </a:r>
            <a:r>
              <a:rPr lang="en-GB" i="1" dirty="0"/>
              <a:t>Kidney </a:t>
            </a:r>
            <a:r>
              <a:rPr lang="en-GB" i="1" dirty="0" err="1"/>
              <a:t>Int</a:t>
            </a:r>
            <a:r>
              <a:rPr lang="en-GB" i="1" dirty="0"/>
              <a:t> Suppl. </a:t>
            </a:r>
            <a:r>
              <a:rPr lang="en-GB" dirty="0"/>
              <a:t>2013;3:1–150.</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2639451905"/>
              </p:ext>
            </p:extLst>
          </p:nvPr>
        </p:nvGraphicFramePr>
        <p:xfrm>
          <a:off x="621521" y="4015397"/>
          <a:ext cx="3492000" cy="1908000"/>
        </p:xfrm>
        <a:graphic>
          <a:graphicData uri="http://schemas.openxmlformats.org/drawingml/2006/table">
            <a:tbl>
              <a:tblPr firstRow="1" bandRow="1">
                <a:tableStyleId>{5C22544A-7EE6-4342-B048-85BDC9FD1C3A}</a:tableStyleId>
              </a:tblPr>
              <a:tblGrid>
                <a:gridCol w="3492000">
                  <a:extLst>
                    <a:ext uri="{9D8B030D-6E8A-4147-A177-3AD203B41FA5}">
                      <a16:colId xmlns="" xmlns:a16="http://schemas.microsoft.com/office/drawing/2014/main" val="3357417355"/>
                    </a:ext>
                  </a:extLst>
                </a:gridCol>
              </a:tblGrid>
              <a:tr h="1908000">
                <a:tc>
                  <a:txBody>
                    <a:bodyPr/>
                    <a:lstStyle/>
                    <a:p>
                      <a:pPr marL="0" marR="0" lvl="0" indent="0" algn="ctr" defTabSz="609570" rtl="0" eaLnBrk="1" fontAlgn="auto" latinLnBrk="0" hangingPunct="1">
                        <a:lnSpc>
                          <a:spcPct val="100000"/>
                        </a:lnSpc>
                        <a:spcBef>
                          <a:spcPts val="0"/>
                        </a:spcBef>
                        <a:spcAft>
                          <a:spcPts val="600"/>
                        </a:spcAft>
                        <a:buClr>
                          <a:srgbClr val="00927C"/>
                        </a:buClr>
                        <a:buSzTx/>
                        <a:buFont typeface="Arial" panose="020B0604020202020204" pitchFamily="34" charset="0"/>
                        <a:buNone/>
                        <a:tabLst/>
                        <a:defRPr/>
                      </a:pPr>
                      <a:r>
                        <a:rPr kumimoji="0" lang="en-GB" sz="1600" b="0" i="0" u="none" strike="noStrike" kern="1200" cap="none" spc="0" normalizeH="0" baseline="0" noProof="0" dirty="0">
                          <a:ln>
                            <a:noFill/>
                          </a:ln>
                          <a:solidFill>
                            <a:srgbClr val="000000"/>
                          </a:solidFill>
                          <a:effectLst/>
                          <a:uLnTx/>
                          <a:uFillTx/>
                          <a:latin typeface="+mn-lt"/>
                          <a:ea typeface="+mn-ea"/>
                          <a:cs typeface="+mn-cs"/>
                        </a:rPr>
                        <a:t>Consider use of an ARB or ACE inhibitor in </a:t>
                      </a:r>
                      <a:r>
                        <a:rPr kumimoji="0" lang="en-GB" sz="1600" b="1" i="0" u="none" strike="noStrike" kern="1200" cap="none" spc="0" normalizeH="0" baseline="0" noProof="0" dirty="0">
                          <a:ln>
                            <a:noFill/>
                          </a:ln>
                          <a:solidFill>
                            <a:srgbClr val="000000"/>
                          </a:solidFill>
                          <a:effectLst/>
                          <a:uLnTx/>
                          <a:uFillTx/>
                          <a:latin typeface="+mn-lt"/>
                          <a:ea typeface="+mn-ea"/>
                          <a:cs typeface="+mn-cs"/>
                        </a:rPr>
                        <a:t>normotensive patients with diabetes</a:t>
                      </a:r>
                      <a:r>
                        <a:rPr kumimoji="0" lang="en-GB" sz="1600" b="0" i="0" u="none" strike="noStrike" kern="1200" cap="none" spc="0" normalizeH="0" baseline="0" noProof="0" dirty="0">
                          <a:ln>
                            <a:noFill/>
                          </a:ln>
                          <a:solidFill>
                            <a:srgbClr val="000000"/>
                          </a:solidFill>
                          <a:effectLst/>
                          <a:uLnTx/>
                          <a:uFillTx/>
                          <a:latin typeface="+mn-lt"/>
                          <a:ea typeface="+mn-ea"/>
                          <a:cs typeface="+mn-cs"/>
                        </a:rPr>
                        <a:t> and </a:t>
                      </a:r>
                      <a:r>
                        <a:rPr kumimoji="0" lang="en-GB" sz="1600" b="1" i="0" u="none" strike="noStrike" kern="1200" cap="none" spc="0" normalizeH="0" baseline="0" noProof="0" dirty="0">
                          <a:ln>
                            <a:noFill/>
                          </a:ln>
                          <a:solidFill>
                            <a:srgbClr val="000000"/>
                          </a:solidFill>
                          <a:effectLst/>
                          <a:uLnTx/>
                          <a:uFillTx/>
                          <a:latin typeface="+mn-lt"/>
                          <a:ea typeface="+mn-ea"/>
                          <a:cs typeface="+mn-cs"/>
                        </a:rPr>
                        <a:t>albuminuria levels ≥30 mg/g</a:t>
                      </a:r>
                      <a:r>
                        <a:rPr kumimoji="0" lang="en-GB" sz="1600" b="0" i="0" u="none" strike="noStrike" kern="1200" cap="none" spc="0" normalizeH="0" baseline="0" noProof="0" dirty="0">
                          <a:ln>
                            <a:noFill/>
                          </a:ln>
                          <a:solidFill>
                            <a:srgbClr val="000000"/>
                          </a:solidFill>
                          <a:effectLst/>
                          <a:uLnTx/>
                          <a:uFillTx/>
                          <a:latin typeface="+mn-lt"/>
                          <a:ea typeface="+mn-ea"/>
                          <a:cs typeface="+mn-cs"/>
                        </a:rPr>
                        <a:t> who are at high risk of DKD or its progression</a:t>
                      </a:r>
                      <a:r>
                        <a:rPr kumimoji="0" lang="en-GB" sz="1600" b="0" i="0" u="none" strike="noStrike" kern="1200" cap="none" spc="0" normalizeH="0" baseline="30000" noProof="0" dirty="0">
                          <a:ln>
                            <a:noFill/>
                          </a:ln>
                          <a:solidFill>
                            <a:srgbClr val="000000"/>
                          </a:solidFill>
                          <a:effectLst/>
                          <a:uLnTx/>
                          <a:uFillTx/>
                          <a:latin typeface="+mn-lt"/>
                          <a:ea typeface="+mn-ea"/>
                          <a:cs typeface="+mn-cs"/>
                        </a:rPr>
                        <a:t>1</a:t>
                      </a:r>
                    </a:p>
                  </a:txBody>
                  <a:tcPr anchor="ctr">
                    <a:solidFill>
                      <a:schemeClr val="accent3"/>
                    </a:solidFill>
                  </a:tcPr>
                </a:tc>
                <a:extLst>
                  <a:ext uri="{0D108BD9-81ED-4DB2-BD59-A6C34878D82A}">
                    <a16:rowId xmlns="" xmlns:a16="http://schemas.microsoft.com/office/drawing/2014/main" val="4131313340"/>
                  </a:ext>
                </a:extLst>
              </a:tr>
            </a:tbl>
          </a:graphicData>
        </a:graphic>
      </p:graphicFrame>
      <p:sp>
        <p:nvSpPr>
          <p:cNvPr id="6" name="TextBox 5"/>
          <p:cNvSpPr txBox="1"/>
          <p:nvPr/>
        </p:nvSpPr>
        <p:spPr>
          <a:xfrm>
            <a:off x="3646028" y="2797028"/>
            <a:ext cx="4912697" cy="646331"/>
          </a:xfrm>
          <a:prstGeom prst="rect">
            <a:avLst/>
          </a:prstGeom>
          <a:solidFill>
            <a:schemeClr val="accent2"/>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When to initiate ACE inhibitor / </a:t>
            </a:r>
            <a:b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ARB therapy</a:t>
            </a:r>
          </a:p>
        </p:txBody>
      </p:sp>
      <p:sp>
        <p:nvSpPr>
          <p:cNvPr id="7" name="Right Arrow 6">
            <a:extLst>
              <a:ext uri="{FF2B5EF4-FFF2-40B4-BE49-F238E27FC236}">
                <a16:creationId xmlns="" xmlns:a16="http://schemas.microsoft.com/office/drawing/2014/main" id="{31AF2B4C-5F54-FA44-AFB6-3D786D681A9A}"/>
              </a:ext>
            </a:extLst>
          </p:cNvPr>
          <p:cNvSpPr/>
          <p:nvPr/>
        </p:nvSpPr>
        <p:spPr>
          <a:xfrm rot="5400000">
            <a:off x="5850628" y="2308623"/>
            <a:ext cx="490797" cy="404693"/>
          </a:xfrm>
          <a:prstGeom prst="right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8" name="Table 7"/>
          <p:cNvGraphicFramePr>
            <a:graphicFrameLocks noGrp="1"/>
          </p:cNvGraphicFramePr>
          <p:nvPr>
            <p:extLst>
              <p:ext uri="{D42A27DB-BD31-4B8C-83A1-F6EECF244321}">
                <p14:modId xmlns:p14="http://schemas.microsoft.com/office/powerpoint/2010/main" val="1295313898"/>
              </p:ext>
            </p:extLst>
          </p:nvPr>
        </p:nvGraphicFramePr>
        <p:xfrm>
          <a:off x="4345547" y="4015397"/>
          <a:ext cx="3492000" cy="1908000"/>
        </p:xfrm>
        <a:graphic>
          <a:graphicData uri="http://schemas.openxmlformats.org/drawingml/2006/table">
            <a:tbl>
              <a:tblPr firstRow="1" bandRow="1">
                <a:tableStyleId>{5C22544A-7EE6-4342-B048-85BDC9FD1C3A}</a:tableStyleId>
              </a:tblPr>
              <a:tblGrid>
                <a:gridCol w="3492000">
                  <a:extLst>
                    <a:ext uri="{9D8B030D-6E8A-4147-A177-3AD203B41FA5}">
                      <a16:colId xmlns="" xmlns:a16="http://schemas.microsoft.com/office/drawing/2014/main" val="3357417355"/>
                    </a:ext>
                  </a:extLst>
                </a:gridCol>
              </a:tblGrid>
              <a:tr h="1908000">
                <a:tc>
                  <a:txBody>
                    <a:bodyPr/>
                    <a:lstStyle/>
                    <a:p>
                      <a:pPr marL="0" marR="0" lvl="0" indent="0" algn="ctr" defTabSz="457189" rtl="0" eaLnBrk="1" fontAlgn="auto" latinLnBrk="0" hangingPunct="1">
                        <a:lnSpc>
                          <a:spcPct val="100000"/>
                        </a:lnSpc>
                        <a:spcBef>
                          <a:spcPts val="1200"/>
                        </a:spcBef>
                        <a:spcAft>
                          <a:spcPts val="0"/>
                        </a:spcAft>
                        <a:buClr>
                          <a:srgbClr val="7F134C"/>
                        </a:buClr>
                        <a:buSzTx/>
                        <a:buFont typeface="Arial" panose="020B0604020202020204" pitchFamily="34" charset="0"/>
                        <a:buNone/>
                        <a:tabLst/>
                        <a:defRPr/>
                      </a:pPr>
                      <a:r>
                        <a:rPr kumimoji="0" lang="en-US" sz="1600" b="0" i="0" u="none" strike="noStrike" kern="1200" cap="none" spc="0" normalizeH="0" baseline="0" noProof="0" dirty="0">
                          <a:ln>
                            <a:noFill/>
                          </a:ln>
                          <a:solidFill>
                            <a:schemeClr val="bg1"/>
                          </a:solidFill>
                          <a:effectLst/>
                          <a:uLnTx/>
                          <a:uFillTx/>
                          <a:latin typeface="+mn-lt"/>
                          <a:ea typeface="+mn-ea"/>
                          <a:cs typeface="+mn-cs"/>
                        </a:rPr>
                        <a:t>Suggest use of an ARB or ACE </a:t>
                      </a:r>
                      <a:r>
                        <a:rPr lang="en-US" sz="1600" b="0" baseline="0" noProof="0" dirty="0">
                          <a:solidFill>
                            <a:schemeClr val="bg1"/>
                          </a:solidFill>
                        </a:rPr>
                        <a:t>inhibitor</a:t>
                      </a:r>
                      <a:r>
                        <a:rPr kumimoji="0" lang="en-US" sz="1600" b="0" i="0" u="none" strike="noStrike" kern="1200" cap="none" spc="0" normalizeH="0" baseline="0" noProof="0" dirty="0">
                          <a:ln>
                            <a:noFill/>
                          </a:ln>
                          <a:solidFill>
                            <a:schemeClr val="bg1"/>
                          </a:solidFill>
                          <a:effectLst/>
                          <a:uLnTx/>
                          <a:uFillTx/>
                          <a:latin typeface="+mn-lt"/>
                          <a:ea typeface="+mn-ea"/>
                          <a:cs typeface="+mn-cs"/>
                        </a:rPr>
                        <a:t> in adults </a:t>
                      </a:r>
                      <a:r>
                        <a:rPr kumimoji="0" lang="en-US" sz="1600" b="1" i="0" u="none" strike="noStrike" kern="1200" cap="none" spc="0" normalizeH="0" baseline="0" noProof="0" dirty="0">
                          <a:ln>
                            <a:noFill/>
                          </a:ln>
                          <a:solidFill>
                            <a:schemeClr val="bg1"/>
                          </a:solidFill>
                          <a:effectLst/>
                          <a:uLnTx/>
                          <a:uFillTx/>
                          <a:latin typeface="+mn-lt"/>
                          <a:ea typeface="+mn-ea"/>
                          <a:cs typeface="+mn-cs"/>
                        </a:rPr>
                        <a:t>with diabetes</a:t>
                      </a:r>
                      <a:br>
                        <a:rPr kumimoji="0" lang="en-US" sz="1600" b="1" i="0" u="none" strike="noStrike" kern="1200" cap="none" spc="0" normalizeH="0" baseline="0" noProof="0" dirty="0">
                          <a:ln>
                            <a:noFill/>
                          </a:ln>
                          <a:solidFill>
                            <a:schemeClr val="bg1"/>
                          </a:solidFill>
                          <a:effectLst/>
                          <a:uLnTx/>
                          <a:uFillTx/>
                          <a:latin typeface="+mn-lt"/>
                          <a:ea typeface="+mn-ea"/>
                          <a:cs typeface="+mn-cs"/>
                        </a:rPr>
                      </a:br>
                      <a:r>
                        <a:rPr kumimoji="0" lang="en-US" sz="1600" b="1" i="0" u="none" strike="noStrike" kern="1200" cap="none" spc="0" normalizeH="0" baseline="0" noProof="0" dirty="0">
                          <a:ln>
                            <a:noFill/>
                          </a:ln>
                          <a:solidFill>
                            <a:schemeClr val="bg1"/>
                          </a:solidFill>
                          <a:effectLst/>
                          <a:uLnTx/>
                          <a:uFillTx/>
                          <a:latin typeface="+mn-lt"/>
                          <a:ea typeface="+mn-ea"/>
                          <a:cs typeface="+mn-cs"/>
                        </a:rPr>
                        <a:t>and CKD</a:t>
                      </a:r>
                      <a:r>
                        <a:rPr kumimoji="0" lang="en-US" sz="1600" b="0" i="0" u="none" strike="noStrike" kern="1200" cap="none" spc="0" normalizeH="0" baseline="0" noProof="0" dirty="0">
                          <a:ln>
                            <a:noFill/>
                          </a:ln>
                          <a:solidFill>
                            <a:schemeClr val="bg1"/>
                          </a:solidFill>
                          <a:effectLst/>
                          <a:uLnTx/>
                          <a:uFillTx/>
                          <a:latin typeface="+mn-lt"/>
                          <a:ea typeface="+mn-ea"/>
                          <a:cs typeface="+mn-cs"/>
                        </a:rPr>
                        <a:t> with </a:t>
                      </a:r>
                      <a:r>
                        <a:rPr kumimoji="0" lang="en-US" sz="1600" b="1" i="0" u="none" strike="noStrike" kern="1200" cap="none" spc="0" normalizeH="0" baseline="0" noProof="0" dirty="0">
                          <a:ln>
                            <a:noFill/>
                          </a:ln>
                          <a:solidFill>
                            <a:schemeClr val="bg1"/>
                          </a:solidFill>
                          <a:effectLst/>
                          <a:uLnTx/>
                          <a:uFillTx/>
                          <a:latin typeface="+mn-lt"/>
                          <a:ea typeface="+mn-ea"/>
                          <a:cs typeface="+mn-cs"/>
                        </a:rPr>
                        <a:t>urine albumin excretion 30–300 mg per </a:t>
                      </a:r>
                      <a:br>
                        <a:rPr kumimoji="0" lang="en-US" sz="1600" b="1" i="0" u="none" strike="noStrike" kern="1200" cap="none" spc="0" normalizeH="0" baseline="0" noProof="0" dirty="0">
                          <a:ln>
                            <a:noFill/>
                          </a:ln>
                          <a:solidFill>
                            <a:schemeClr val="bg1"/>
                          </a:solidFill>
                          <a:effectLst/>
                          <a:uLnTx/>
                          <a:uFillTx/>
                          <a:latin typeface="+mn-lt"/>
                          <a:ea typeface="+mn-ea"/>
                          <a:cs typeface="+mn-cs"/>
                        </a:rPr>
                      </a:br>
                      <a:r>
                        <a:rPr kumimoji="0" lang="en-US" sz="1600" b="1" i="0" u="none" strike="noStrike" kern="1200" cap="none" spc="0" normalizeH="0" baseline="0" noProof="0" dirty="0">
                          <a:ln>
                            <a:noFill/>
                          </a:ln>
                          <a:solidFill>
                            <a:schemeClr val="bg1"/>
                          </a:solidFill>
                          <a:effectLst/>
                          <a:uLnTx/>
                          <a:uFillTx/>
                          <a:latin typeface="+mn-lt"/>
                          <a:ea typeface="+mn-ea"/>
                          <a:cs typeface="+mn-cs"/>
                        </a:rPr>
                        <a:t>24 hours </a:t>
                      </a:r>
                      <a:r>
                        <a:rPr kumimoji="0" lang="en-US" sz="1600" b="0" i="0" u="none" strike="noStrike" kern="1200" cap="none" spc="0" normalizeH="0" baseline="0" noProof="0" dirty="0">
                          <a:ln>
                            <a:noFill/>
                          </a:ln>
                          <a:solidFill>
                            <a:schemeClr val="bg1"/>
                          </a:solidFill>
                          <a:effectLst/>
                          <a:uLnTx/>
                          <a:uFillTx/>
                          <a:latin typeface="+mn-lt"/>
                          <a:ea typeface="+mn-ea"/>
                          <a:cs typeface="+mn-cs"/>
                        </a:rPr>
                        <a:t>(or equivalent)</a:t>
                      </a:r>
                      <a:r>
                        <a:rPr kumimoji="0" lang="en-US" sz="1600" b="0" i="0" u="none" strike="noStrike" kern="1200" cap="none" spc="0" normalizeH="0" baseline="30000" noProof="0" dirty="0">
                          <a:ln>
                            <a:noFill/>
                          </a:ln>
                          <a:solidFill>
                            <a:schemeClr val="bg1"/>
                          </a:solidFill>
                          <a:effectLst/>
                          <a:uLnTx/>
                          <a:uFillTx/>
                          <a:latin typeface="+mn-lt"/>
                          <a:ea typeface="+mn-ea"/>
                          <a:cs typeface="+mn-cs"/>
                        </a:rPr>
                        <a:t>2</a:t>
                      </a:r>
                      <a:endParaRPr kumimoji="0" lang="en-US" sz="1600" b="0" i="1" u="none" strike="noStrike" kern="1200" cap="none" spc="0" normalizeH="0" baseline="30000" noProof="0" dirty="0">
                        <a:ln>
                          <a:noFill/>
                        </a:ln>
                        <a:solidFill>
                          <a:schemeClr val="bg1"/>
                        </a:solidFill>
                        <a:effectLst/>
                        <a:uLnTx/>
                        <a:uFillTx/>
                        <a:latin typeface="+mn-lt"/>
                        <a:ea typeface="+mn-ea"/>
                        <a:cs typeface="+mn-cs"/>
                      </a:endParaRPr>
                    </a:p>
                  </a:txBody>
                  <a:tcPr anchor="ctr">
                    <a:solidFill>
                      <a:schemeClr val="accent4"/>
                    </a:solidFill>
                  </a:tcPr>
                </a:tc>
                <a:extLst>
                  <a:ext uri="{0D108BD9-81ED-4DB2-BD59-A6C34878D82A}">
                    <a16:rowId xmlns="" xmlns:a16="http://schemas.microsoft.com/office/drawing/2014/main" val="4131313340"/>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168633415"/>
              </p:ext>
            </p:extLst>
          </p:nvPr>
        </p:nvGraphicFramePr>
        <p:xfrm>
          <a:off x="8069572" y="4015397"/>
          <a:ext cx="3492000" cy="1908000"/>
        </p:xfrm>
        <a:graphic>
          <a:graphicData uri="http://schemas.openxmlformats.org/drawingml/2006/table">
            <a:tbl>
              <a:tblPr firstRow="1" bandRow="1">
                <a:tableStyleId>{5C22544A-7EE6-4342-B048-85BDC9FD1C3A}</a:tableStyleId>
              </a:tblPr>
              <a:tblGrid>
                <a:gridCol w="3492000">
                  <a:extLst>
                    <a:ext uri="{9D8B030D-6E8A-4147-A177-3AD203B41FA5}">
                      <a16:colId xmlns="" xmlns:a16="http://schemas.microsoft.com/office/drawing/2014/main" val="3357417355"/>
                    </a:ext>
                  </a:extLst>
                </a:gridCol>
              </a:tblGrid>
              <a:tr h="1908000">
                <a:tc>
                  <a:txBody>
                    <a:bodyPr/>
                    <a:lstStyle/>
                    <a:p>
                      <a:pPr marL="0" marR="0" lvl="0" indent="0" algn="ctr" defTabSz="457189" rtl="0" eaLnBrk="1" fontAlgn="auto" latinLnBrk="0" hangingPunct="1">
                        <a:lnSpc>
                          <a:spcPct val="100000"/>
                        </a:lnSpc>
                        <a:spcBef>
                          <a:spcPts val="1200"/>
                        </a:spcBef>
                        <a:spcAft>
                          <a:spcPts val="0"/>
                        </a:spcAft>
                        <a:buClr>
                          <a:srgbClr val="7F134C"/>
                        </a:buClr>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mn-lt"/>
                          <a:ea typeface="+mn-ea"/>
                          <a:cs typeface="+mn-cs"/>
                        </a:rPr>
                        <a:t>Recommend use of an ARB or ACE </a:t>
                      </a:r>
                      <a:r>
                        <a:rPr lang="en-US" sz="1600" b="0" baseline="0" noProof="0" dirty="0">
                          <a:solidFill>
                            <a:srgbClr val="000000"/>
                          </a:solidFill>
                        </a:rPr>
                        <a:t>inhibitor</a:t>
                      </a:r>
                      <a:r>
                        <a:rPr kumimoji="0" lang="en-US" sz="1600" b="0" i="0" u="none" strike="noStrike" kern="1200" cap="none" spc="0" normalizeH="0" baseline="0" noProof="0" dirty="0">
                          <a:ln>
                            <a:noFill/>
                          </a:ln>
                          <a:solidFill>
                            <a:srgbClr val="000000"/>
                          </a:solidFill>
                          <a:effectLst/>
                          <a:uLnTx/>
                          <a:uFillTx/>
                          <a:latin typeface="+mn-lt"/>
                          <a:ea typeface="+mn-ea"/>
                          <a:cs typeface="+mn-cs"/>
                        </a:rPr>
                        <a:t> in</a:t>
                      </a:r>
                      <a:r>
                        <a:rPr kumimoji="0" lang="en-US" sz="1600" b="1" i="0" u="none" strike="noStrike" kern="1200" cap="none" spc="0" normalizeH="0" baseline="0" noProof="0" dirty="0">
                          <a:ln>
                            <a:noFill/>
                          </a:ln>
                          <a:solidFill>
                            <a:srgbClr val="000000"/>
                          </a:solidFill>
                          <a:effectLst/>
                          <a:uLnTx/>
                          <a:uFillTx/>
                          <a:latin typeface="+mn-lt"/>
                          <a:ea typeface="+mn-ea"/>
                          <a:cs typeface="+mn-cs"/>
                        </a:rPr>
                        <a:t> adults with or without diabetes and with CKD </a:t>
                      </a:r>
                      <a:r>
                        <a:rPr kumimoji="0" lang="en-US" sz="1600" b="0" i="0" u="none" strike="noStrike" kern="1200" cap="none" spc="0" normalizeH="0" baseline="0" noProof="0" dirty="0">
                          <a:ln>
                            <a:noFill/>
                          </a:ln>
                          <a:solidFill>
                            <a:srgbClr val="000000"/>
                          </a:solidFill>
                          <a:effectLst/>
                          <a:uLnTx/>
                          <a:uFillTx/>
                          <a:latin typeface="+mn-lt"/>
                          <a:ea typeface="+mn-ea"/>
                          <a:cs typeface="+mn-cs"/>
                        </a:rPr>
                        <a:t>and </a:t>
                      </a:r>
                      <a:br>
                        <a:rPr kumimoji="0" lang="en-US" sz="1600" b="0" i="0" u="none" strike="noStrike" kern="1200" cap="none" spc="0" normalizeH="0" baseline="0" noProof="0" dirty="0">
                          <a:ln>
                            <a:noFill/>
                          </a:ln>
                          <a:solidFill>
                            <a:srgbClr val="000000"/>
                          </a:solidFill>
                          <a:effectLst/>
                          <a:uLnTx/>
                          <a:uFillTx/>
                          <a:latin typeface="+mn-lt"/>
                          <a:ea typeface="+mn-ea"/>
                          <a:cs typeface="+mn-cs"/>
                        </a:rPr>
                      </a:br>
                      <a:r>
                        <a:rPr kumimoji="0" lang="en-US" sz="1600" b="1" i="0" u="none" strike="noStrike" kern="1200" cap="none" spc="0" normalizeH="0" baseline="0" noProof="0" dirty="0">
                          <a:ln>
                            <a:noFill/>
                          </a:ln>
                          <a:solidFill>
                            <a:srgbClr val="000000"/>
                          </a:solidFill>
                          <a:effectLst/>
                          <a:uLnTx/>
                          <a:uFillTx/>
                          <a:latin typeface="+mn-lt"/>
                          <a:ea typeface="+mn-ea"/>
                          <a:cs typeface="+mn-cs"/>
                        </a:rPr>
                        <a:t>urine albumin excretion &gt;300 mg per 24 hours</a:t>
                      </a:r>
                      <a:r>
                        <a:rPr kumimoji="0" lang="en-US" sz="1600" b="0" i="0" u="none" strike="noStrike" kern="1200" cap="none" spc="0" normalizeH="0" baseline="0" noProof="0" dirty="0">
                          <a:ln>
                            <a:noFill/>
                          </a:ln>
                          <a:solidFill>
                            <a:srgbClr val="000000"/>
                          </a:solidFill>
                          <a:effectLst/>
                          <a:uLnTx/>
                          <a:uFillTx/>
                          <a:latin typeface="+mn-lt"/>
                          <a:ea typeface="+mn-ea"/>
                          <a:cs typeface="+mn-cs"/>
                        </a:rPr>
                        <a:t> (or equivalent)</a:t>
                      </a:r>
                      <a:r>
                        <a:rPr kumimoji="0" lang="en-US" sz="1600" b="0" i="0" u="none" strike="noStrike" kern="1200" cap="none" spc="0" normalizeH="0" baseline="30000" noProof="0" dirty="0">
                          <a:ln>
                            <a:noFill/>
                          </a:ln>
                          <a:solidFill>
                            <a:srgbClr val="000000"/>
                          </a:solidFill>
                          <a:effectLst/>
                          <a:uLnTx/>
                          <a:uFillTx/>
                          <a:latin typeface="+mn-lt"/>
                          <a:ea typeface="+mn-ea"/>
                          <a:cs typeface="+mn-cs"/>
                        </a:rPr>
                        <a:t>2</a:t>
                      </a:r>
                      <a:endParaRPr kumimoji="0" lang="en-US" sz="1600" b="0" i="1" u="none" strike="noStrike" kern="1200" cap="none" spc="0" normalizeH="0" baseline="30000" noProof="0" dirty="0">
                        <a:ln>
                          <a:noFill/>
                        </a:ln>
                        <a:solidFill>
                          <a:srgbClr val="000000"/>
                        </a:solidFill>
                        <a:effectLst/>
                        <a:uLnTx/>
                        <a:uFillTx/>
                        <a:latin typeface="+mn-lt"/>
                        <a:ea typeface="+mn-ea"/>
                        <a:cs typeface="+mn-cs"/>
                      </a:endParaRPr>
                    </a:p>
                  </a:txBody>
                  <a:tcPr anchor="ctr">
                    <a:solidFill>
                      <a:schemeClr val="accent5"/>
                    </a:solidFill>
                  </a:tcPr>
                </a:tc>
                <a:extLst>
                  <a:ext uri="{0D108BD9-81ED-4DB2-BD59-A6C34878D82A}">
                    <a16:rowId xmlns="" xmlns:a16="http://schemas.microsoft.com/office/drawing/2014/main" val="4131313340"/>
                  </a:ext>
                </a:extLst>
              </a:tr>
            </a:tbl>
          </a:graphicData>
        </a:graphic>
      </p:graphicFrame>
      <p:sp>
        <p:nvSpPr>
          <p:cNvPr id="10" name="Right Arrow 9">
            <a:extLst>
              <a:ext uri="{FF2B5EF4-FFF2-40B4-BE49-F238E27FC236}">
                <a16:creationId xmlns="" xmlns:a16="http://schemas.microsoft.com/office/drawing/2014/main" id="{31AF2B4C-5F54-FA44-AFB6-3D786D681A9A}"/>
              </a:ext>
            </a:extLst>
          </p:cNvPr>
          <p:cNvSpPr/>
          <p:nvPr/>
        </p:nvSpPr>
        <p:spPr>
          <a:xfrm rot="7680060">
            <a:off x="3221943" y="3536598"/>
            <a:ext cx="490797" cy="404693"/>
          </a:xfrm>
          <a:prstGeom prst="right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Right Arrow 10">
            <a:extLst>
              <a:ext uri="{FF2B5EF4-FFF2-40B4-BE49-F238E27FC236}">
                <a16:creationId xmlns="" xmlns:a16="http://schemas.microsoft.com/office/drawing/2014/main" id="{31AF2B4C-5F54-FA44-AFB6-3D786D681A9A}"/>
              </a:ext>
            </a:extLst>
          </p:cNvPr>
          <p:cNvSpPr/>
          <p:nvPr/>
        </p:nvSpPr>
        <p:spPr>
          <a:xfrm rot="5400000">
            <a:off x="5850628" y="3527015"/>
            <a:ext cx="490797" cy="404693"/>
          </a:xfrm>
          <a:prstGeom prst="right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Right Arrow 11">
            <a:extLst>
              <a:ext uri="{FF2B5EF4-FFF2-40B4-BE49-F238E27FC236}">
                <a16:creationId xmlns="" xmlns:a16="http://schemas.microsoft.com/office/drawing/2014/main" id="{31AF2B4C-5F54-FA44-AFB6-3D786D681A9A}"/>
              </a:ext>
            </a:extLst>
          </p:cNvPr>
          <p:cNvSpPr/>
          <p:nvPr/>
        </p:nvSpPr>
        <p:spPr>
          <a:xfrm rot="2845455">
            <a:off x="8523782" y="3536254"/>
            <a:ext cx="490797" cy="404693"/>
          </a:xfrm>
          <a:prstGeom prst="right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3" name="TextBox 12"/>
          <p:cNvSpPr txBox="1"/>
          <p:nvPr/>
        </p:nvSpPr>
        <p:spPr>
          <a:xfrm>
            <a:off x="3646028" y="1576831"/>
            <a:ext cx="4912697" cy="590931"/>
          </a:xfrm>
          <a:prstGeom prst="rect">
            <a:avLst/>
          </a:prstGeom>
          <a:solidFill>
            <a:schemeClr val="accent1"/>
          </a:solidFill>
          <a:ln>
            <a:noFill/>
          </a:ln>
        </p:spPr>
        <p:txBody>
          <a:bodyPr wrap="squar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rPr>
              <a:t>Use of an ACE inhibitor or ARB </a:t>
            </a:r>
            <a:br>
              <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rPr>
              <a:t>for the treatment of CKD patients</a:t>
            </a:r>
          </a:p>
        </p:txBody>
      </p:sp>
    </p:spTree>
    <p:extLst>
      <p:ext uri="{BB962C8B-B14F-4D97-AF65-F5344CB8AC3E}">
        <p14:creationId xmlns:p14="http://schemas.microsoft.com/office/powerpoint/2010/main" val="3757256680"/>
      </p:ext>
    </p:extLst>
  </p:cSld>
  <p:clrMapOvr>
    <a:masterClrMapping/>
  </p:clrMapOvr>
  <p:transition>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dirty="0"/>
              <a:t>Guidelines accept combination of ACE inhibitors/ARBs with β blockers and Ca</a:t>
            </a:r>
            <a:r>
              <a:rPr lang="en-GB" sz="2400" baseline="30000" dirty="0"/>
              <a:t>2+ </a:t>
            </a:r>
            <a:r>
              <a:rPr lang="en-GB" sz="2400" dirty="0"/>
              <a:t>channel blockers, but caution against aldosterone antagonist add-ons</a:t>
            </a:r>
          </a:p>
        </p:txBody>
      </p:sp>
      <p:sp>
        <p:nvSpPr>
          <p:cNvPr id="3" name="Slide Number Placeholder 2"/>
          <p:cNvSpPr>
            <a:spLocks noGrp="1"/>
          </p:cNvSpPr>
          <p:nvPr>
            <p:ph type="sldNum" sz="quarter" idx="12"/>
          </p:nvPr>
        </p:nvSpPr>
        <p:spPr/>
        <p:txBody>
          <a:bodyPr/>
          <a:lstStyle/>
          <a:p>
            <a:fld id="{CC7432E5-F8E0-41AE-9A6B-AD730338B005}" type="slidenum">
              <a:rPr lang="en-US" smtClean="0"/>
              <a:pPr/>
              <a:t>102</a:t>
            </a:fld>
            <a:endParaRPr lang="en-US" dirty="0"/>
          </a:p>
        </p:txBody>
      </p:sp>
      <p:sp>
        <p:nvSpPr>
          <p:cNvPr id="4" name="Text Placeholder 3"/>
          <p:cNvSpPr>
            <a:spLocks noGrp="1"/>
          </p:cNvSpPr>
          <p:nvPr>
            <p:ph type="body" sz="quarter" idx="13"/>
          </p:nvPr>
        </p:nvSpPr>
        <p:spPr/>
        <p:txBody>
          <a:bodyPr/>
          <a:lstStyle/>
          <a:p>
            <a:r>
              <a:rPr lang="en-US" dirty="0">
                <a:cs typeface="Arial" charset="0"/>
              </a:rPr>
              <a:t>ACE = angiotensin-converting enzyme; ARB = angiotensin receptor blocker; CKD = chronic kidney disease; GFR = glomerular filtration rate.</a:t>
            </a:r>
          </a:p>
          <a:p>
            <a:r>
              <a:rPr lang="en-US" dirty="0">
                <a:cs typeface="Arial" charset="0"/>
              </a:rPr>
              <a:t>1. Kidney Disease: Improving Global Outcomes. </a:t>
            </a:r>
            <a:r>
              <a:rPr lang="en-GB" i="1" dirty="0">
                <a:cs typeface="Arial" charset="0"/>
              </a:rPr>
              <a:t>Kidney </a:t>
            </a:r>
            <a:r>
              <a:rPr lang="en-GB" i="1" dirty="0" err="1">
                <a:cs typeface="Arial" charset="0"/>
              </a:rPr>
              <a:t>Int</a:t>
            </a:r>
            <a:r>
              <a:rPr lang="en-GB" i="1" dirty="0">
                <a:cs typeface="Arial" charset="0"/>
              </a:rPr>
              <a:t> Suppl.</a:t>
            </a:r>
            <a:r>
              <a:rPr lang="en-GB" dirty="0">
                <a:cs typeface="Arial" charset="0"/>
              </a:rPr>
              <a:t> 2012;2:338–414; 2. </a:t>
            </a:r>
            <a:r>
              <a:rPr lang="en-GB" dirty="0" err="1"/>
              <a:t>Taler</a:t>
            </a:r>
            <a:r>
              <a:rPr lang="en-GB" dirty="0"/>
              <a:t> SJ et al. </a:t>
            </a:r>
            <a:r>
              <a:rPr lang="en-GB" i="1" dirty="0"/>
              <a:t>Am J Kidney Dis.</a:t>
            </a:r>
            <a:r>
              <a:rPr lang="en-GB" dirty="0"/>
              <a:t> 2013;62:201–213; 3. </a:t>
            </a:r>
            <a:r>
              <a:rPr lang="en-US" dirty="0">
                <a:cs typeface="Arial" charset="0"/>
              </a:rPr>
              <a:t>Kidney Disease: Improving Global Outcomes. </a:t>
            </a:r>
            <a:r>
              <a:rPr lang="en-GB" i="1" dirty="0">
                <a:cs typeface="Arial" charset="0"/>
              </a:rPr>
              <a:t>Kidney </a:t>
            </a:r>
            <a:r>
              <a:rPr lang="en-GB" i="1" dirty="0" err="1">
                <a:cs typeface="Arial" charset="0"/>
              </a:rPr>
              <a:t>Int</a:t>
            </a:r>
            <a:r>
              <a:rPr lang="en-GB" i="1" dirty="0">
                <a:cs typeface="Arial" charset="0"/>
              </a:rPr>
              <a:t> Suppl.</a:t>
            </a:r>
            <a:r>
              <a:rPr lang="en-GB" dirty="0">
                <a:cs typeface="Arial" charset="0"/>
              </a:rPr>
              <a:t> 2012;3:1–150</a:t>
            </a:r>
            <a:endParaRPr lang="en-US" dirty="0"/>
          </a:p>
        </p:txBody>
      </p:sp>
      <p:sp>
        <p:nvSpPr>
          <p:cNvPr id="5" name="TextBox 4"/>
          <p:cNvSpPr txBox="1"/>
          <p:nvPr/>
        </p:nvSpPr>
        <p:spPr>
          <a:xfrm>
            <a:off x="5792877" y="2002007"/>
            <a:ext cx="5342483" cy="1938992"/>
          </a:xfrm>
          <a:prstGeom prst="rect">
            <a:avLst/>
          </a:prstGeom>
          <a:solidFill>
            <a:schemeClr val="bg1"/>
          </a:solidFill>
          <a:ln w="38100">
            <a:noFill/>
          </a:ln>
          <a:effectLst>
            <a:outerShdw blurRad="127000" algn="tl" rotWithShape="0">
              <a:prstClr val="black">
                <a:alpha val="30000"/>
              </a:prstClr>
            </a:outerShdw>
          </a:effectLst>
        </p:spPr>
        <p:txBody>
          <a:bodyPr wrap="square" rtlCol="0">
            <a:spAutoFit/>
          </a:bodyPr>
          <a:lstStyle/>
          <a:p>
            <a:pPr algn="ctr"/>
            <a:r>
              <a:rPr lang="en-GB" sz="2000" dirty="0" err="1"/>
              <a:t>Coadministration</a:t>
            </a:r>
            <a:r>
              <a:rPr lang="en-GB" sz="2000" dirty="0"/>
              <a:t> of </a:t>
            </a:r>
            <a:r>
              <a:rPr lang="el-GR" sz="2000" dirty="0"/>
              <a:t>β</a:t>
            </a:r>
            <a:r>
              <a:rPr lang="en-GB" sz="2000" dirty="0"/>
              <a:t> blockers and calcium-channel blockers with ACE inhibitor or ARBs is acceptable</a:t>
            </a:r>
            <a:r>
              <a:rPr lang="en-GB" sz="2000" baseline="30000" dirty="0"/>
              <a:t>1</a:t>
            </a:r>
          </a:p>
          <a:p>
            <a:pPr algn="ctr"/>
            <a:r>
              <a:rPr lang="en-GB" sz="2000" dirty="0"/>
              <a:t>Due to the risk of </a:t>
            </a:r>
            <a:r>
              <a:rPr lang="en-GB" sz="2000" dirty="0" err="1"/>
              <a:t>hyperkalemia</a:t>
            </a:r>
            <a:r>
              <a:rPr lang="en-GB" sz="2000" dirty="0"/>
              <a:t>, aldosterone antagonists should be used with caution in CKD patients</a:t>
            </a:r>
            <a:r>
              <a:rPr lang="en-GB" sz="2000" baseline="30000" dirty="0"/>
              <a:t>2–3</a:t>
            </a:r>
            <a:endParaRPr lang="en-US" sz="2000" baseline="30000" dirty="0"/>
          </a:p>
        </p:txBody>
      </p:sp>
      <p:sp>
        <p:nvSpPr>
          <p:cNvPr id="6" name="Oval 5">
            <a:extLst>
              <a:ext uri="{FF2B5EF4-FFF2-40B4-BE49-F238E27FC236}">
                <a16:creationId xmlns="" xmlns:a16="http://schemas.microsoft.com/office/drawing/2014/main" id="{538AB4D9-63B9-CF45-AD5C-4A17DAE2925C}"/>
              </a:ext>
            </a:extLst>
          </p:cNvPr>
          <p:cNvSpPr/>
          <p:nvPr/>
        </p:nvSpPr>
        <p:spPr>
          <a:xfrm>
            <a:off x="2170434" y="3941005"/>
            <a:ext cx="1902457" cy="1902457"/>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 xmlns:a16="http://schemas.microsoft.com/office/drawing/2014/main" id="{ADCCC607-950E-DF4D-86F8-B11D6A3D6557}"/>
              </a:ext>
            </a:extLst>
          </p:cNvPr>
          <p:cNvSpPr/>
          <p:nvPr/>
        </p:nvSpPr>
        <p:spPr>
          <a:xfrm>
            <a:off x="2170434" y="1601115"/>
            <a:ext cx="1902457" cy="1902457"/>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Elbow Connector 7">
            <a:extLst>
              <a:ext uri="{FF2B5EF4-FFF2-40B4-BE49-F238E27FC236}">
                <a16:creationId xmlns="" xmlns:a16="http://schemas.microsoft.com/office/drawing/2014/main" id="{5F287907-E5FA-A648-B17A-6847521F7212}"/>
              </a:ext>
            </a:extLst>
          </p:cNvPr>
          <p:cNvCxnSpPr>
            <a:cxnSpLocks/>
            <a:stCxn id="5" idx="1"/>
            <a:endCxn id="7" idx="6"/>
          </p:cNvCxnSpPr>
          <p:nvPr/>
        </p:nvCxnSpPr>
        <p:spPr>
          <a:xfrm rot="10800000">
            <a:off x="4072891" y="2552345"/>
            <a:ext cx="1719986" cy="419159"/>
          </a:xfrm>
          <a:prstGeom prst="bentConnector3">
            <a:avLst>
              <a:gd name="adj1" fmla="val 50000"/>
            </a:avLst>
          </a:prstGeom>
          <a:ln w="19050">
            <a:gradFill>
              <a:gsLst>
                <a:gs pos="0">
                  <a:schemeClr val="accent1"/>
                </a:gs>
                <a:gs pos="100000">
                  <a:schemeClr val="accent2"/>
                </a:gs>
              </a:gsLst>
              <a:lin ang="5400000" scaled="1"/>
            </a:gradFill>
            <a:tailEnd type="triangle"/>
          </a:ln>
        </p:spPr>
        <p:style>
          <a:lnRef idx="1">
            <a:schemeClr val="accent1"/>
          </a:lnRef>
          <a:fillRef idx="0">
            <a:schemeClr val="accent1"/>
          </a:fillRef>
          <a:effectRef idx="0">
            <a:schemeClr val="accent1"/>
          </a:effectRef>
          <a:fontRef idx="minor">
            <a:schemeClr val="tx1"/>
          </a:fontRef>
        </p:style>
      </p:cxnSp>
      <p:cxnSp>
        <p:nvCxnSpPr>
          <p:cNvPr id="9" name="Elbow Connector 8">
            <a:extLst>
              <a:ext uri="{FF2B5EF4-FFF2-40B4-BE49-F238E27FC236}">
                <a16:creationId xmlns="" xmlns:a16="http://schemas.microsoft.com/office/drawing/2014/main" id="{B07AF9A3-EB34-0542-AE8B-67867EB7548D}"/>
              </a:ext>
            </a:extLst>
          </p:cNvPr>
          <p:cNvCxnSpPr>
            <a:cxnSpLocks/>
            <a:stCxn id="5" idx="1"/>
            <a:endCxn id="6" idx="6"/>
          </p:cNvCxnSpPr>
          <p:nvPr/>
        </p:nvCxnSpPr>
        <p:spPr>
          <a:xfrm rot="10800000" flipV="1">
            <a:off x="4072891" y="2971502"/>
            <a:ext cx="1719986" cy="1920731"/>
          </a:xfrm>
          <a:prstGeom prst="bentConnector3">
            <a:avLst>
              <a:gd name="adj1" fmla="val 50000"/>
            </a:avLst>
          </a:prstGeom>
          <a:ln w="19050">
            <a:gradFill>
              <a:gsLst>
                <a:gs pos="0">
                  <a:schemeClr val="accent1"/>
                </a:gs>
                <a:gs pos="100000">
                  <a:schemeClr val="accent4"/>
                </a:gs>
              </a:gsLst>
              <a:lin ang="5400000" scaled="1"/>
            </a:gradFill>
            <a:tailEnd type="triangl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 xmlns:a16="http://schemas.microsoft.com/office/drawing/2014/main" id="{87D900D5-97E5-A940-A9C6-EAF3A339BD8B}"/>
              </a:ext>
            </a:extLst>
          </p:cNvPr>
          <p:cNvGrpSpPr/>
          <p:nvPr/>
        </p:nvGrpSpPr>
        <p:grpSpPr>
          <a:xfrm>
            <a:off x="6147666" y="4164598"/>
            <a:ext cx="4632961" cy="1390273"/>
            <a:chOff x="5993850" y="4568326"/>
            <a:chExt cx="4632961" cy="1390273"/>
          </a:xfrm>
        </p:grpSpPr>
        <p:pic>
          <p:nvPicPr>
            <p:cNvPr id="11" name="Picture 10">
              <a:extLst>
                <a:ext uri="{FF2B5EF4-FFF2-40B4-BE49-F238E27FC236}">
                  <a16:creationId xmlns="" xmlns:a16="http://schemas.microsoft.com/office/drawing/2014/main" id="{20BAA034-C867-DA4F-9714-20120E4A4C1A}"/>
                </a:ext>
              </a:extLst>
            </p:cNvPr>
            <p:cNvPicPr>
              <a:picLocks noChangeAspect="1"/>
            </p:cNvPicPr>
            <p:nvPr/>
          </p:nvPicPr>
          <p:blipFill rotWithShape="1">
            <a:blip r:embed="rId3"/>
            <a:stretch/>
          </p:blipFill>
          <p:spPr>
            <a:xfrm>
              <a:off x="5993850" y="4568999"/>
              <a:ext cx="2471503" cy="1389600"/>
            </a:xfrm>
            <a:prstGeom prst="rect">
              <a:avLst/>
            </a:prstGeom>
          </p:spPr>
        </p:pic>
        <p:pic>
          <p:nvPicPr>
            <p:cNvPr id="12" name="Picture 11">
              <a:extLst>
                <a:ext uri="{FF2B5EF4-FFF2-40B4-BE49-F238E27FC236}">
                  <a16:creationId xmlns="" xmlns:a16="http://schemas.microsoft.com/office/drawing/2014/main" id="{7F2BFDFE-A45F-CF4F-9BF9-C65609BF6DC4}"/>
                </a:ext>
              </a:extLst>
            </p:cNvPr>
            <p:cNvPicPr>
              <a:picLocks noChangeAspect="1"/>
            </p:cNvPicPr>
            <p:nvPr/>
          </p:nvPicPr>
          <p:blipFill rotWithShape="1">
            <a:blip r:embed="rId4"/>
            <a:srcRect l="22250" r="22250"/>
            <a:stretch/>
          </p:blipFill>
          <p:spPr>
            <a:xfrm>
              <a:off x="9239891" y="4568326"/>
              <a:ext cx="1386920" cy="1386920"/>
            </a:xfrm>
            <a:prstGeom prst="rect">
              <a:avLst/>
            </a:prstGeom>
          </p:spPr>
        </p:pic>
      </p:grpSp>
      <p:sp>
        <p:nvSpPr>
          <p:cNvPr id="13" name="Oval 12">
            <a:extLst>
              <a:ext uri="{FF2B5EF4-FFF2-40B4-BE49-F238E27FC236}">
                <a16:creationId xmlns="" xmlns:a16="http://schemas.microsoft.com/office/drawing/2014/main" id="{538AB4D9-63B9-CF45-AD5C-4A17DAE2925C}"/>
              </a:ext>
            </a:extLst>
          </p:cNvPr>
          <p:cNvSpPr/>
          <p:nvPr/>
        </p:nvSpPr>
        <p:spPr>
          <a:xfrm>
            <a:off x="2170434" y="3941005"/>
            <a:ext cx="1902457" cy="1902457"/>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 xmlns:a16="http://schemas.microsoft.com/office/drawing/2014/main" id="{ADCCC607-950E-DF4D-86F8-B11D6A3D6557}"/>
              </a:ext>
            </a:extLst>
          </p:cNvPr>
          <p:cNvSpPr/>
          <p:nvPr/>
        </p:nvSpPr>
        <p:spPr>
          <a:xfrm>
            <a:off x="2170434" y="1601115"/>
            <a:ext cx="1902457" cy="1902457"/>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 xmlns:a16="http://schemas.microsoft.com/office/drawing/2014/main" id="{3BCE7098-9476-3C4E-9639-7A8D2AF1DBC0}"/>
              </a:ext>
            </a:extLst>
          </p:cNvPr>
          <p:cNvSpPr/>
          <p:nvPr/>
        </p:nvSpPr>
        <p:spPr>
          <a:xfrm>
            <a:off x="1857830" y="3941005"/>
            <a:ext cx="1902457" cy="1902457"/>
          </a:xfrm>
          <a:prstGeom prst="ellipse">
            <a:avLst/>
          </a:prstGeom>
          <a:solidFill>
            <a:schemeClr val="accent4"/>
          </a:solidFill>
          <a:ln w="127000">
            <a:solidFill>
              <a:schemeClr val="accent4">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 xmlns:a16="http://schemas.microsoft.com/office/drawing/2014/main" id="{B00A5AC5-170E-3F48-B3D5-436023EB2B69}"/>
              </a:ext>
            </a:extLst>
          </p:cNvPr>
          <p:cNvSpPr/>
          <p:nvPr/>
        </p:nvSpPr>
        <p:spPr>
          <a:xfrm>
            <a:off x="1857830" y="1601115"/>
            <a:ext cx="1902457" cy="1902457"/>
          </a:xfrm>
          <a:prstGeom prst="ellipse">
            <a:avLst/>
          </a:prstGeom>
          <a:solidFill>
            <a:schemeClr val="accent2"/>
          </a:solidFill>
          <a:ln w="12700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p:cNvPicPr>
            <a:picLocks noChangeAspect="1"/>
          </p:cNvPicPr>
          <p:nvPr/>
        </p:nvPicPr>
        <p:blipFill>
          <a:blip r:embed="rId5"/>
          <a:stretch>
            <a:fillRect/>
          </a:stretch>
        </p:blipFill>
        <p:spPr>
          <a:xfrm>
            <a:off x="2269523" y="2012789"/>
            <a:ext cx="1079087" cy="1079086"/>
          </a:xfrm>
          <a:prstGeom prst="rect">
            <a:avLst/>
          </a:prstGeom>
        </p:spPr>
      </p:pic>
      <p:pic>
        <p:nvPicPr>
          <p:cNvPr id="18" name="Picture 17"/>
          <p:cNvPicPr>
            <a:picLocks noChangeAspect="1"/>
          </p:cNvPicPr>
          <p:nvPr/>
        </p:nvPicPr>
        <p:blipFill>
          <a:blip r:embed="rId6"/>
          <a:stretch>
            <a:fillRect/>
          </a:stretch>
        </p:blipFill>
        <p:spPr>
          <a:xfrm>
            <a:off x="2269523" y="4372904"/>
            <a:ext cx="1079087" cy="1085182"/>
          </a:xfrm>
          <a:prstGeom prst="rect">
            <a:avLst/>
          </a:prstGeom>
        </p:spPr>
      </p:pic>
    </p:spTree>
    <p:extLst>
      <p:ext uri="{BB962C8B-B14F-4D97-AF65-F5344CB8AC3E}">
        <p14:creationId xmlns:p14="http://schemas.microsoft.com/office/powerpoint/2010/main" val="3981554233"/>
      </p:ext>
    </p:extLst>
  </p:cSld>
  <p:clrMapOvr>
    <a:masterClrMapping/>
  </p:clrMapOvr>
  <p:transition>
    <p:fade/>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Summary</a:t>
            </a:r>
          </a:p>
        </p:txBody>
      </p:sp>
      <p:sp>
        <p:nvSpPr>
          <p:cNvPr id="3" name="Text Placeholder 2"/>
          <p:cNvSpPr>
            <a:spLocks noGrp="1"/>
          </p:cNvSpPr>
          <p:nvPr>
            <p:ph type="body" idx="1"/>
          </p:nvPr>
        </p:nvSpPr>
        <p:spPr/>
        <p:txBody>
          <a:bodyPr/>
          <a:lstStyle/>
          <a:p>
            <a:endParaRPr lang="en-GB"/>
          </a:p>
        </p:txBody>
      </p:sp>
      <p:sp>
        <p:nvSpPr>
          <p:cNvPr id="4" name="Text Placeholder 3"/>
          <p:cNvSpPr>
            <a:spLocks noGrp="1"/>
          </p:cNvSpPr>
          <p:nvPr>
            <p:ph type="body" sz="quarter" idx="12"/>
          </p:nvPr>
        </p:nvSpPr>
        <p:spPr/>
        <p:txBody>
          <a:bodyPr/>
          <a:lstStyle/>
          <a:p>
            <a:endParaRPr lang="en-GB"/>
          </a:p>
        </p:txBody>
      </p:sp>
      <p:sp>
        <p:nvSpPr>
          <p:cNvPr id="5" name="Action Button: Home 4">
            <a:hlinkClick r:id="rId3" action="ppaction://hlinksldjump" highlightClick="1"/>
          </p:cNvPr>
          <p:cNvSpPr/>
          <p:nvPr/>
        </p:nvSpPr>
        <p:spPr>
          <a:xfrm>
            <a:off x="11474241" y="6061755"/>
            <a:ext cx="420915" cy="420914"/>
          </a:xfrm>
          <a:prstGeom prst="actionButtonHom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Tree>
    <p:extLst>
      <p:ext uri="{BB962C8B-B14F-4D97-AF65-F5344CB8AC3E}">
        <p14:creationId xmlns:p14="http://schemas.microsoft.com/office/powerpoint/2010/main" val="3493167168"/>
      </p:ext>
    </p:extLst>
  </p:cSld>
  <p:clrMapOvr>
    <a:masterClrMapping/>
  </p:clrMapOvr>
  <p:transition>
    <p:fade/>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Summary</a:t>
            </a:r>
          </a:p>
        </p:txBody>
      </p:sp>
      <p:sp>
        <p:nvSpPr>
          <p:cNvPr id="3" name="Slide Number Placeholder 2"/>
          <p:cNvSpPr>
            <a:spLocks noGrp="1"/>
          </p:cNvSpPr>
          <p:nvPr>
            <p:ph type="sldNum" sz="quarter" idx="12"/>
          </p:nvPr>
        </p:nvSpPr>
        <p:spPr/>
        <p:txBody>
          <a:bodyPr/>
          <a:lstStyle/>
          <a:p>
            <a:fld id="{CC7432E5-F8E0-41AE-9A6B-AD730338B005}" type="slidenum">
              <a:rPr lang="en-US" smtClean="0"/>
              <a:pPr/>
              <a:t>104</a:t>
            </a:fld>
            <a:endParaRPr lang="en-US" dirty="0"/>
          </a:p>
        </p:txBody>
      </p:sp>
      <p:sp>
        <p:nvSpPr>
          <p:cNvPr id="4" name="Text Placeholder 3"/>
          <p:cNvSpPr>
            <a:spLocks noGrp="1"/>
          </p:cNvSpPr>
          <p:nvPr>
            <p:ph type="body" sz="quarter" idx="13"/>
          </p:nvPr>
        </p:nvSpPr>
        <p:spPr/>
        <p:txBody>
          <a:bodyPr/>
          <a:lstStyle/>
          <a:p>
            <a:r>
              <a:rPr lang="en-GB" dirty="0"/>
              <a:t>CKD = chronic kidney disease; CVD = cardiovascular disease; eGFR = estimated glomerular filtration rate.</a:t>
            </a:r>
          </a:p>
          <a:p>
            <a:r>
              <a:rPr lang="en-GB" dirty="0"/>
              <a:t>1. Foreman KJ et al. </a:t>
            </a:r>
            <a:r>
              <a:rPr lang="en-GB" i="1" dirty="0"/>
              <a:t>Lancet. </a:t>
            </a:r>
            <a:r>
              <a:rPr lang="en-GB" dirty="0"/>
              <a:t>2018;392:2052–2090; 2. USRDS. 2020 Annual data report: CKD in the general population. </a:t>
            </a:r>
            <a:r>
              <a:rPr lang="en-GB" dirty="0">
                <a:hlinkClick r:id="rId3"/>
              </a:rPr>
              <a:t>https://adr.usrds.org/2020/chronic-kidney-disease/1-ckd-in-the-general-population</a:t>
            </a:r>
            <a:r>
              <a:rPr lang="en-GB" dirty="0"/>
              <a:t>; 3. </a:t>
            </a:r>
            <a:r>
              <a:rPr lang="en-US" dirty="0" err="1"/>
              <a:t>Xie</a:t>
            </a:r>
            <a:r>
              <a:rPr lang="en-US" dirty="0"/>
              <a:t> Y et al. </a:t>
            </a:r>
            <a:r>
              <a:rPr lang="en-US" i="1" dirty="0"/>
              <a:t>Kidney Int. </a:t>
            </a:r>
            <a:r>
              <a:rPr lang="en-US" dirty="0"/>
              <a:t>2018;94:567–581; </a:t>
            </a:r>
            <a:r>
              <a:rPr lang="en-GB" dirty="0"/>
              <a:t>4. </a:t>
            </a:r>
            <a:r>
              <a:rPr lang="en-GB" dirty="0" err="1"/>
              <a:t>Shlipak</a:t>
            </a:r>
            <a:r>
              <a:rPr lang="en-GB" dirty="0"/>
              <a:t> MG et al. </a:t>
            </a:r>
            <a:r>
              <a:rPr lang="en-GB" i="1" dirty="0"/>
              <a:t>Kidney Int. </a:t>
            </a:r>
            <a:r>
              <a:rPr lang="en-GB" dirty="0"/>
              <a:t>2021;99:34–47; </a:t>
            </a:r>
            <a:r>
              <a:rPr lang="en-US" dirty="0"/>
              <a:t>5. Nakayama M et al. </a:t>
            </a:r>
            <a:r>
              <a:rPr lang="en-US" i="1" dirty="0" err="1"/>
              <a:t>Hypertens</a:t>
            </a:r>
            <a:r>
              <a:rPr lang="en-US" i="1" dirty="0"/>
              <a:t> Res. </a:t>
            </a:r>
            <a:r>
              <a:rPr lang="en-US" dirty="0"/>
              <a:t>2011;34(10):1106-1110; 6. </a:t>
            </a:r>
            <a:r>
              <a:rPr lang="en-US" dirty="0" err="1"/>
              <a:t>Jarrick</a:t>
            </a:r>
            <a:r>
              <a:rPr lang="en-US" dirty="0"/>
              <a:t> S et al. Article and online supplemental material. </a:t>
            </a:r>
            <a:r>
              <a:rPr lang="en-US" i="1" dirty="0"/>
              <a:t>J Am Soc Nephrol</a:t>
            </a:r>
            <a:r>
              <a:rPr lang="en-US" dirty="0"/>
              <a:t>. 2019;30(5):866-876;</a:t>
            </a:r>
            <a:r>
              <a:rPr lang="en-GB" dirty="0"/>
              <a:t> 7.</a:t>
            </a:r>
            <a:r>
              <a:rPr lang="fr-FR" dirty="0"/>
              <a:t> Fox CS et al. </a:t>
            </a:r>
            <a:r>
              <a:rPr lang="fr-FR" i="1" dirty="0"/>
              <a:t>Lancet</a:t>
            </a:r>
            <a:r>
              <a:rPr lang="fr-FR" dirty="0"/>
              <a:t>. 2012;380:1662–1673; 8. </a:t>
            </a:r>
            <a:r>
              <a:rPr lang="da-DK" dirty="0"/>
              <a:t>Dalrymple LS et al. </a:t>
            </a:r>
            <a:r>
              <a:rPr lang="da-DK" i="1" dirty="0"/>
              <a:t>J Gen Intern Med</a:t>
            </a:r>
            <a:r>
              <a:rPr lang="da-DK" dirty="0"/>
              <a:t>. 2010;26:379–385;</a:t>
            </a:r>
            <a:r>
              <a:rPr lang="en-US" dirty="0"/>
              <a:t> 9. Kidney Disease: Improving Global Outcomes. </a:t>
            </a:r>
            <a:r>
              <a:rPr lang="en-GB" i="1" dirty="0"/>
              <a:t>Kidney Int. </a:t>
            </a:r>
            <a:r>
              <a:rPr lang="en-GB" dirty="0"/>
              <a:t>2020;98:S1–S115.</a:t>
            </a:r>
            <a:endParaRPr lang="en-US" dirty="0"/>
          </a:p>
        </p:txBody>
      </p:sp>
      <p:grpSp>
        <p:nvGrpSpPr>
          <p:cNvPr id="5" name="Group 4"/>
          <p:cNvGrpSpPr/>
          <p:nvPr/>
        </p:nvGrpSpPr>
        <p:grpSpPr>
          <a:xfrm>
            <a:off x="0" y="1358122"/>
            <a:ext cx="12192000" cy="464331"/>
            <a:chOff x="0" y="1447966"/>
            <a:chExt cx="12192000" cy="464331"/>
          </a:xfrm>
        </p:grpSpPr>
        <p:sp>
          <p:nvSpPr>
            <p:cNvPr id="6" name="Rectangle 5">
              <a:extLst>
                <a:ext uri="{FF2B5EF4-FFF2-40B4-BE49-F238E27FC236}">
                  <a16:creationId xmlns="" xmlns:a16="http://schemas.microsoft.com/office/drawing/2014/main" id="{699C470B-6ECE-2849-9E27-524551E17936}"/>
                </a:ext>
              </a:extLst>
            </p:cNvPr>
            <p:cNvSpPr/>
            <p:nvPr/>
          </p:nvSpPr>
          <p:spPr>
            <a:xfrm rot="10800000" flipH="1" flipV="1">
              <a:off x="0" y="1447966"/>
              <a:ext cx="12192000" cy="464331"/>
            </a:xfrm>
            <a:prstGeom prst="rect">
              <a:avLst/>
            </a:prstGeom>
            <a:gradFill flip="none" rotWithShape="1">
              <a:gsLst>
                <a:gs pos="100000">
                  <a:schemeClr val="accent1">
                    <a:alpha val="0"/>
                  </a:schemeClr>
                </a:gs>
                <a:gs pos="0">
                  <a:schemeClr val="accent1">
                    <a:alpha val="1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GB" sz="1600" dirty="0">
                  <a:solidFill>
                    <a:schemeClr val="tx1"/>
                  </a:solidFill>
                </a:rPr>
                <a:t>The global burden of CKD continues to rise while diagnosis and patient awareness of the disease remains low</a:t>
              </a:r>
              <a:r>
                <a:rPr lang="en-GB" sz="1600" baseline="30000" dirty="0">
                  <a:solidFill>
                    <a:schemeClr val="tx1"/>
                  </a:solidFill>
                </a:rPr>
                <a:t>1–2</a:t>
              </a:r>
            </a:p>
          </p:txBody>
        </p:sp>
        <p:sp>
          <p:nvSpPr>
            <p:cNvPr id="7" name="Oval 6">
              <a:extLst>
                <a:ext uri="{FF2B5EF4-FFF2-40B4-BE49-F238E27FC236}">
                  <a16:creationId xmlns="" xmlns:a16="http://schemas.microsoft.com/office/drawing/2014/main" id="{B01F1B83-ACE9-D94B-BB7F-574B76C1B159}"/>
                </a:ext>
              </a:extLst>
            </p:cNvPr>
            <p:cNvSpPr/>
            <p:nvPr/>
          </p:nvSpPr>
          <p:spPr>
            <a:xfrm>
              <a:off x="814638" y="1572131"/>
              <a:ext cx="216000" cy="216000"/>
            </a:xfrm>
            <a:prstGeom prst="ellipse">
              <a:avLst/>
            </a:prstGeom>
            <a:gradFill flip="none" rotWithShape="1">
              <a:gsLst>
                <a:gs pos="0">
                  <a:schemeClr val="accent1"/>
                </a:gs>
                <a:gs pos="100000">
                  <a:schemeClr val="accent1">
                    <a:lumMod val="50000"/>
                  </a:schemeClr>
                </a:gs>
              </a:gsLst>
              <a:lin ang="2700000" scaled="1"/>
              <a:tileRect/>
            </a:gradFill>
            <a:ln w="63500" cmpd="dbl">
              <a:solidFill>
                <a:schemeClr val="accent1">
                  <a:shade val="50000"/>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grpSp>
        <p:nvGrpSpPr>
          <p:cNvPr id="8" name="Group 7"/>
          <p:cNvGrpSpPr/>
          <p:nvPr/>
        </p:nvGrpSpPr>
        <p:grpSpPr>
          <a:xfrm>
            <a:off x="0" y="2041737"/>
            <a:ext cx="12192000" cy="464331"/>
            <a:chOff x="0" y="2324761"/>
            <a:chExt cx="12192000" cy="464331"/>
          </a:xfrm>
        </p:grpSpPr>
        <p:sp>
          <p:nvSpPr>
            <p:cNvPr id="9" name="Rectangle 8">
              <a:extLst>
                <a:ext uri="{FF2B5EF4-FFF2-40B4-BE49-F238E27FC236}">
                  <a16:creationId xmlns="" xmlns:a16="http://schemas.microsoft.com/office/drawing/2014/main" id="{163C0923-3ACB-7E40-9463-821B2A43CC0C}"/>
                </a:ext>
              </a:extLst>
            </p:cNvPr>
            <p:cNvSpPr/>
            <p:nvPr/>
          </p:nvSpPr>
          <p:spPr>
            <a:xfrm rot="10800000" flipH="1" flipV="1">
              <a:off x="0" y="2324761"/>
              <a:ext cx="12192000" cy="464331"/>
            </a:xfrm>
            <a:prstGeom prst="rect">
              <a:avLst/>
            </a:prstGeom>
            <a:gradFill flip="none" rotWithShape="1">
              <a:gsLst>
                <a:gs pos="100000">
                  <a:schemeClr val="accent2">
                    <a:alpha val="0"/>
                  </a:schemeClr>
                </a:gs>
                <a:gs pos="0">
                  <a:schemeClr val="accent2">
                    <a:alpha val="1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GB" sz="1600" dirty="0">
                  <a:solidFill>
                    <a:schemeClr val="tx1"/>
                  </a:solidFill>
                </a:rPr>
                <a:t>Diabetes, hypertension, and glomerulonephritis are the most common singular causes of CKD</a:t>
              </a:r>
              <a:r>
                <a:rPr lang="en-GB" sz="1600" baseline="30000" dirty="0">
                  <a:solidFill>
                    <a:schemeClr val="tx1"/>
                  </a:solidFill>
                </a:rPr>
                <a:t>3</a:t>
              </a:r>
              <a:r>
                <a:rPr lang="en-GB" sz="1600" dirty="0">
                  <a:solidFill>
                    <a:schemeClr val="tx1"/>
                  </a:solidFill>
                </a:rPr>
                <a:t> </a:t>
              </a:r>
            </a:p>
          </p:txBody>
        </p:sp>
        <p:sp>
          <p:nvSpPr>
            <p:cNvPr id="10" name="Oval 9">
              <a:extLst>
                <a:ext uri="{FF2B5EF4-FFF2-40B4-BE49-F238E27FC236}">
                  <a16:creationId xmlns="" xmlns:a16="http://schemas.microsoft.com/office/drawing/2014/main" id="{5E234E1C-5230-0F48-8495-419EBEE5BEBA}"/>
                </a:ext>
              </a:extLst>
            </p:cNvPr>
            <p:cNvSpPr/>
            <p:nvPr/>
          </p:nvSpPr>
          <p:spPr>
            <a:xfrm>
              <a:off x="814638" y="2447145"/>
              <a:ext cx="216000" cy="216000"/>
            </a:xfrm>
            <a:prstGeom prst="ellipse">
              <a:avLst/>
            </a:prstGeom>
            <a:gradFill flip="none" rotWithShape="1">
              <a:gsLst>
                <a:gs pos="0">
                  <a:schemeClr val="accent2"/>
                </a:gs>
                <a:gs pos="100000">
                  <a:schemeClr val="accent2">
                    <a:lumMod val="50000"/>
                  </a:schemeClr>
                </a:gs>
              </a:gsLst>
              <a:lin ang="2700000" scaled="1"/>
              <a:tileRect/>
            </a:gradFill>
            <a:ln w="63500" cmpd="dbl">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grpSp>
        <p:nvGrpSpPr>
          <p:cNvPr id="11" name="Group 10"/>
          <p:cNvGrpSpPr/>
          <p:nvPr/>
        </p:nvGrpSpPr>
        <p:grpSpPr>
          <a:xfrm>
            <a:off x="0" y="2627672"/>
            <a:ext cx="12192000" cy="710552"/>
            <a:chOff x="0" y="3184650"/>
            <a:chExt cx="12192000" cy="710552"/>
          </a:xfrm>
        </p:grpSpPr>
        <p:sp>
          <p:nvSpPr>
            <p:cNvPr id="12" name="Rectangle 11">
              <a:extLst>
                <a:ext uri="{FF2B5EF4-FFF2-40B4-BE49-F238E27FC236}">
                  <a16:creationId xmlns="" xmlns:a16="http://schemas.microsoft.com/office/drawing/2014/main" id="{3162D8C6-7A73-E449-839F-4379DB8C4B2F}"/>
                </a:ext>
              </a:extLst>
            </p:cNvPr>
            <p:cNvSpPr/>
            <p:nvPr/>
          </p:nvSpPr>
          <p:spPr>
            <a:xfrm rot="10800000" flipH="1" flipV="1">
              <a:off x="0" y="3184650"/>
              <a:ext cx="12192000" cy="710552"/>
            </a:xfrm>
            <a:prstGeom prst="rect">
              <a:avLst/>
            </a:prstGeom>
            <a:gradFill flip="none" rotWithShape="1">
              <a:gsLst>
                <a:gs pos="100000">
                  <a:schemeClr val="accent3">
                    <a:alpha val="0"/>
                  </a:schemeClr>
                </a:gs>
                <a:gs pos="0">
                  <a:schemeClr val="accent3">
                    <a:alpha val="1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GB" sz="1600" dirty="0">
                  <a:solidFill>
                    <a:schemeClr val="tx1"/>
                  </a:solidFill>
                </a:rPr>
                <a:t>Patients with hypertension, diabetes, and CVD are considered to be high risk for CKD and should be</a:t>
              </a:r>
              <a:br>
                <a:rPr lang="en-GB" sz="1600" dirty="0">
                  <a:solidFill>
                    <a:schemeClr val="tx1"/>
                  </a:solidFill>
                </a:rPr>
              </a:br>
              <a:r>
                <a:rPr lang="en-GB" sz="1600" dirty="0">
                  <a:solidFill>
                    <a:schemeClr val="tx1"/>
                  </a:solidFill>
                </a:rPr>
                <a:t>screened using eGFR and UACR</a:t>
              </a:r>
              <a:r>
                <a:rPr lang="en-GB" sz="1600" baseline="30000" dirty="0">
                  <a:solidFill>
                    <a:schemeClr val="tx1"/>
                  </a:solidFill>
                </a:rPr>
                <a:t>4</a:t>
              </a:r>
              <a:endParaRPr lang="en-US" sz="1600" baseline="30000" dirty="0">
                <a:solidFill>
                  <a:schemeClr val="tx1"/>
                </a:solidFill>
              </a:endParaRPr>
            </a:p>
          </p:txBody>
        </p:sp>
        <p:sp>
          <p:nvSpPr>
            <p:cNvPr id="13" name="Oval 12">
              <a:extLst>
                <a:ext uri="{FF2B5EF4-FFF2-40B4-BE49-F238E27FC236}">
                  <a16:creationId xmlns="" xmlns:a16="http://schemas.microsoft.com/office/drawing/2014/main" id="{B2E6E0E5-6061-4E4F-AC02-8BBF32716994}"/>
                </a:ext>
              </a:extLst>
            </p:cNvPr>
            <p:cNvSpPr/>
            <p:nvPr/>
          </p:nvSpPr>
          <p:spPr>
            <a:xfrm>
              <a:off x="814638" y="3430711"/>
              <a:ext cx="216000" cy="216000"/>
            </a:xfrm>
            <a:prstGeom prst="ellipse">
              <a:avLst/>
            </a:prstGeom>
            <a:gradFill flip="none" rotWithShape="1">
              <a:gsLst>
                <a:gs pos="0">
                  <a:schemeClr val="accent3"/>
                </a:gs>
                <a:gs pos="100000">
                  <a:schemeClr val="accent3">
                    <a:lumMod val="50000"/>
                  </a:schemeClr>
                </a:gs>
              </a:gsLst>
              <a:lin ang="2700000" scaled="1"/>
              <a:tileRect/>
            </a:gradFill>
            <a:ln w="63500" cmpd="dbl">
              <a:solidFill>
                <a:schemeClr val="accent3">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grpSp>
        <p:nvGrpSpPr>
          <p:cNvPr id="14" name="Group 13"/>
          <p:cNvGrpSpPr/>
          <p:nvPr/>
        </p:nvGrpSpPr>
        <p:grpSpPr>
          <a:xfrm>
            <a:off x="0" y="3438287"/>
            <a:ext cx="12192000" cy="710552"/>
            <a:chOff x="0" y="4040651"/>
            <a:chExt cx="12192000" cy="710552"/>
          </a:xfrm>
        </p:grpSpPr>
        <p:sp>
          <p:nvSpPr>
            <p:cNvPr id="15" name="Rectangle 14">
              <a:extLst>
                <a:ext uri="{FF2B5EF4-FFF2-40B4-BE49-F238E27FC236}">
                  <a16:creationId xmlns="" xmlns:a16="http://schemas.microsoft.com/office/drawing/2014/main" id="{8A04BB62-4A51-054C-8DCC-5C4EACF69CC4}"/>
                </a:ext>
              </a:extLst>
            </p:cNvPr>
            <p:cNvSpPr/>
            <p:nvPr/>
          </p:nvSpPr>
          <p:spPr>
            <a:xfrm rot="10800000" flipH="1" flipV="1">
              <a:off x="0" y="4040651"/>
              <a:ext cx="12192000" cy="710552"/>
            </a:xfrm>
            <a:prstGeom prst="rect">
              <a:avLst/>
            </a:prstGeom>
            <a:gradFill flip="none" rotWithShape="1">
              <a:gsLst>
                <a:gs pos="100000">
                  <a:schemeClr val="accent4">
                    <a:alpha val="0"/>
                  </a:schemeClr>
                </a:gs>
                <a:gs pos="0">
                  <a:schemeClr val="accent4">
                    <a:alpha val="1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GB" sz="1600" dirty="0">
                  <a:solidFill>
                    <a:schemeClr val="tx1"/>
                  </a:solidFill>
                </a:rPr>
                <a:t>Risk of CV events and mortality are elevated in patients with CKD, independent of diabetes status </a:t>
              </a:r>
            </a:p>
            <a:p>
              <a:pPr lvl="2"/>
              <a:r>
                <a:rPr lang="en-GB" sz="1600" dirty="0">
                  <a:solidFill>
                    <a:schemeClr val="tx1"/>
                  </a:solidFill>
                </a:rPr>
                <a:t>or CKD etiology</a:t>
              </a:r>
              <a:r>
                <a:rPr lang="en-GB" sz="1600" baseline="30000" dirty="0">
                  <a:solidFill>
                    <a:schemeClr val="tx1"/>
                  </a:solidFill>
                </a:rPr>
                <a:t>5-7</a:t>
              </a:r>
              <a:endParaRPr lang="en-US" sz="1600" dirty="0">
                <a:solidFill>
                  <a:schemeClr val="tx1"/>
                </a:solidFill>
              </a:endParaRPr>
            </a:p>
          </p:txBody>
        </p:sp>
        <p:sp>
          <p:nvSpPr>
            <p:cNvPr id="16" name="Oval 15">
              <a:extLst>
                <a:ext uri="{FF2B5EF4-FFF2-40B4-BE49-F238E27FC236}">
                  <a16:creationId xmlns="" xmlns:a16="http://schemas.microsoft.com/office/drawing/2014/main" id="{0D1E2190-B6C5-6049-8EEB-D837FE0A07F0}"/>
                </a:ext>
              </a:extLst>
            </p:cNvPr>
            <p:cNvSpPr/>
            <p:nvPr/>
          </p:nvSpPr>
          <p:spPr>
            <a:xfrm>
              <a:off x="814638" y="4276015"/>
              <a:ext cx="216000" cy="216000"/>
            </a:xfrm>
            <a:prstGeom prst="ellipse">
              <a:avLst/>
            </a:prstGeom>
            <a:gradFill flip="none" rotWithShape="1">
              <a:gsLst>
                <a:gs pos="0">
                  <a:schemeClr val="accent4">
                    <a:lumMod val="90000"/>
                    <a:lumOff val="10000"/>
                  </a:schemeClr>
                </a:gs>
                <a:gs pos="100000">
                  <a:schemeClr val="accent4"/>
                </a:gs>
              </a:gsLst>
              <a:lin ang="2700000" scaled="1"/>
              <a:tileRect/>
            </a:gradFill>
            <a:ln w="63500" cmpd="dbl">
              <a:solidFill>
                <a:schemeClr val="accent4">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grpSp>
        <p:nvGrpSpPr>
          <p:cNvPr id="17" name="Group 16"/>
          <p:cNvGrpSpPr/>
          <p:nvPr/>
        </p:nvGrpSpPr>
        <p:grpSpPr>
          <a:xfrm>
            <a:off x="0" y="4372044"/>
            <a:ext cx="11734800" cy="464331"/>
            <a:chOff x="0" y="5173649"/>
            <a:chExt cx="11734800" cy="464331"/>
          </a:xfrm>
        </p:grpSpPr>
        <p:sp>
          <p:nvSpPr>
            <p:cNvPr id="18" name="Rectangle 17">
              <a:extLst>
                <a:ext uri="{FF2B5EF4-FFF2-40B4-BE49-F238E27FC236}">
                  <a16:creationId xmlns="" xmlns:a16="http://schemas.microsoft.com/office/drawing/2014/main" id="{2ECAA5C3-C383-E84B-B1F6-3D20AF3C72BD}"/>
                </a:ext>
              </a:extLst>
            </p:cNvPr>
            <p:cNvSpPr/>
            <p:nvPr/>
          </p:nvSpPr>
          <p:spPr>
            <a:xfrm rot="10800000" flipH="1" flipV="1">
              <a:off x="0" y="5173649"/>
              <a:ext cx="11734800" cy="464331"/>
            </a:xfrm>
            <a:prstGeom prst="rect">
              <a:avLst/>
            </a:prstGeom>
            <a:gradFill flip="none" rotWithShape="1">
              <a:gsLst>
                <a:gs pos="100000">
                  <a:schemeClr val="accent5">
                    <a:alpha val="0"/>
                  </a:schemeClr>
                </a:gs>
                <a:gs pos="0">
                  <a:schemeClr val="accent5">
                    <a:alpha val="1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GB" sz="1600" dirty="0">
                  <a:solidFill>
                    <a:schemeClr val="tx1"/>
                  </a:solidFill>
                </a:rPr>
                <a:t>The risk of mortality increases as CKD progresses, and is more likely than progression to ESKD</a:t>
              </a:r>
              <a:r>
                <a:rPr lang="en-GB" sz="1600" baseline="30000" dirty="0">
                  <a:solidFill>
                    <a:schemeClr val="tx1"/>
                  </a:solidFill>
                </a:rPr>
                <a:t>7,8</a:t>
              </a:r>
              <a:r>
                <a:rPr lang="en-GB" sz="1600" dirty="0">
                  <a:solidFill>
                    <a:schemeClr val="tx1"/>
                  </a:solidFill>
                </a:rPr>
                <a:t> </a:t>
              </a:r>
              <a:endParaRPr lang="en-GB" sz="1600" baseline="30000" dirty="0">
                <a:solidFill>
                  <a:schemeClr val="tx1"/>
                </a:solidFill>
              </a:endParaRPr>
            </a:p>
          </p:txBody>
        </p:sp>
        <p:sp>
          <p:nvSpPr>
            <p:cNvPr id="19" name="Oval 18">
              <a:extLst>
                <a:ext uri="{FF2B5EF4-FFF2-40B4-BE49-F238E27FC236}">
                  <a16:creationId xmlns="" xmlns:a16="http://schemas.microsoft.com/office/drawing/2014/main" id="{D277C628-E7D1-8A43-B34C-91B590762BE0}"/>
                </a:ext>
              </a:extLst>
            </p:cNvPr>
            <p:cNvSpPr/>
            <p:nvPr/>
          </p:nvSpPr>
          <p:spPr>
            <a:xfrm>
              <a:off x="814638" y="5297815"/>
              <a:ext cx="216000" cy="216000"/>
            </a:xfrm>
            <a:prstGeom prst="ellipse">
              <a:avLst/>
            </a:prstGeom>
            <a:gradFill flip="none" rotWithShape="1">
              <a:gsLst>
                <a:gs pos="0">
                  <a:schemeClr val="accent5"/>
                </a:gs>
                <a:gs pos="100000">
                  <a:schemeClr val="accent5">
                    <a:lumMod val="50000"/>
                  </a:schemeClr>
                </a:gs>
              </a:gsLst>
              <a:lin ang="2700000" scaled="1"/>
              <a:tileRect/>
            </a:gradFill>
            <a:ln w="63500" cmpd="dbl">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grpSp>
        <p:nvGrpSpPr>
          <p:cNvPr id="20" name="Group 19"/>
          <p:cNvGrpSpPr/>
          <p:nvPr/>
        </p:nvGrpSpPr>
        <p:grpSpPr>
          <a:xfrm>
            <a:off x="0" y="5059566"/>
            <a:ext cx="12085045" cy="710552"/>
            <a:chOff x="106954" y="5845411"/>
            <a:chExt cx="12085045" cy="710552"/>
          </a:xfrm>
        </p:grpSpPr>
        <p:sp>
          <p:nvSpPr>
            <p:cNvPr id="21" name="Rectangle 20">
              <a:extLst>
                <a:ext uri="{FF2B5EF4-FFF2-40B4-BE49-F238E27FC236}">
                  <a16:creationId xmlns="" xmlns:a16="http://schemas.microsoft.com/office/drawing/2014/main" id="{2ECAA5C3-C383-E84B-B1F6-3D20AF3C72BD}"/>
                </a:ext>
              </a:extLst>
            </p:cNvPr>
            <p:cNvSpPr/>
            <p:nvPr/>
          </p:nvSpPr>
          <p:spPr>
            <a:xfrm rot="10800000" flipH="1" flipV="1">
              <a:off x="106954" y="5845411"/>
              <a:ext cx="12085045" cy="710552"/>
            </a:xfrm>
            <a:prstGeom prst="rect">
              <a:avLst/>
            </a:prstGeom>
            <a:gradFill flip="none" rotWithShape="1">
              <a:gsLst>
                <a:gs pos="100000">
                  <a:schemeClr val="accent6">
                    <a:lumMod val="100000"/>
                    <a:alpha val="0"/>
                  </a:schemeClr>
                </a:gs>
                <a:gs pos="0">
                  <a:schemeClr val="accent6">
                    <a:alpha val="10000"/>
                    <a:lumMod val="10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108000" rIns="90000" bIns="108000" rtlCol="0" anchor="ctr">
              <a:spAutoFit/>
            </a:bodyPr>
            <a:lstStyle/>
            <a:p>
              <a:pPr lvl="2"/>
              <a:r>
                <a:rPr lang="en-US" sz="1600" dirty="0">
                  <a:solidFill>
                    <a:schemeClr val="tx1"/>
                  </a:solidFill>
                </a:rPr>
                <a:t>Guidelines recommend </a:t>
              </a:r>
              <a:r>
                <a:rPr lang="en-GB" sz="1600" dirty="0">
                  <a:solidFill>
                    <a:schemeClr val="tx1"/>
                  </a:solidFill>
                </a:rPr>
                <a:t>multifactorial interventional approaches for the management of CKD patients, </a:t>
              </a:r>
              <a:br>
                <a:rPr lang="en-GB" sz="1600" dirty="0">
                  <a:solidFill>
                    <a:schemeClr val="tx1"/>
                  </a:solidFill>
                </a:rPr>
              </a:br>
              <a:r>
                <a:rPr lang="en-US" sz="1600" dirty="0">
                  <a:solidFill>
                    <a:schemeClr val="tx1"/>
                  </a:solidFill>
                </a:rPr>
                <a:t>including glycemic, blood pressure, and lipid management</a:t>
              </a:r>
              <a:r>
                <a:rPr lang="en-US" sz="1600" baseline="30000" dirty="0">
                  <a:solidFill>
                    <a:schemeClr val="tx1"/>
                  </a:solidFill>
                </a:rPr>
                <a:t>9</a:t>
              </a:r>
              <a:endParaRPr lang="en-GB" sz="1600" baseline="30000" dirty="0">
                <a:solidFill>
                  <a:schemeClr val="tx1"/>
                </a:solidFill>
              </a:endParaRPr>
            </a:p>
          </p:txBody>
        </p:sp>
        <p:sp>
          <p:nvSpPr>
            <p:cNvPr id="22" name="Oval 21">
              <a:extLst>
                <a:ext uri="{FF2B5EF4-FFF2-40B4-BE49-F238E27FC236}">
                  <a16:creationId xmlns="" xmlns:a16="http://schemas.microsoft.com/office/drawing/2014/main" id="{D277C628-E7D1-8A43-B34C-91B590762BE0}"/>
                </a:ext>
              </a:extLst>
            </p:cNvPr>
            <p:cNvSpPr/>
            <p:nvPr/>
          </p:nvSpPr>
          <p:spPr>
            <a:xfrm>
              <a:off x="921593" y="5984687"/>
              <a:ext cx="216000" cy="216000"/>
            </a:xfrm>
            <a:prstGeom prst="ellipse">
              <a:avLst/>
            </a:prstGeom>
            <a:solidFill>
              <a:schemeClr val="accent6"/>
            </a:solidFill>
            <a:ln w="63500" cmpd="dbl">
              <a:solidFill>
                <a:schemeClr val="accent6">
                  <a:lumMod val="60000"/>
                  <a:lumOff val="40000"/>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600">
                <a:solidFill>
                  <a:srgbClr val="FFFFFF"/>
                </a:solidFill>
                <a:latin typeface="Arial" panose="020B0604020202020204"/>
              </a:endParaRPr>
            </a:p>
          </p:txBody>
        </p:sp>
      </p:grpSp>
      <p:pic>
        <p:nvPicPr>
          <p:cNvPr id="23" name="図 14">
            <a:hlinkClick r:id="rId4" action="ppaction://hlinksldjump"/>
            <a:extLst>
              <a:ext uri="{FF2B5EF4-FFF2-40B4-BE49-F238E27FC236}">
                <a16:creationId xmlns="" xmlns:a16="http://schemas.microsoft.com/office/drawing/2014/main" id="{202EC497-639F-4D1F-95AB-135A503E2A2A}"/>
              </a:ext>
            </a:extLst>
          </p:cNvPr>
          <p:cNvPicPr>
            <a:picLocks noChangeAspect="1"/>
          </p:cNvPicPr>
          <p:nvPr/>
        </p:nvPicPr>
        <p:blipFill>
          <a:blip r:embed="rId5"/>
          <a:stretch>
            <a:fillRect/>
          </a:stretch>
        </p:blipFill>
        <p:spPr>
          <a:xfrm>
            <a:off x="10811843" y="5745462"/>
            <a:ext cx="1109852" cy="615462"/>
          </a:xfrm>
          <a:prstGeom prst="roundRect">
            <a:avLst>
              <a:gd name="adj" fmla="val 0"/>
            </a:avLst>
          </a:prstGeom>
          <a:ln>
            <a:solidFill>
              <a:schemeClr val="bg1">
                <a:lumMod val="85000"/>
              </a:schemeClr>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183553991"/>
      </p:ext>
    </p:extLst>
  </p:cSld>
  <p:clrMapOvr>
    <a:masterClrMapping/>
  </p:clrMapOvr>
  <p:transition>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3100"/>
              <a:t>Dapagliflozin in Chronic Kidney Disease</a:t>
            </a:r>
            <a:r>
              <a:rPr lang="en-US"/>
              <a:t/>
            </a:r>
            <a:br>
              <a:rPr lang="en-US"/>
            </a:br>
            <a:r>
              <a:rPr lang="en-US"/>
              <a:t>Table of Contents</a:t>
            </a:r>
          </a:p>
        </p:txBody>
      </p:sp>
      <p:sp>
        <p:nvSpPr>
          <p:cNvPr id="3" name="Text Placeholder 2">
            <a:extLst>
              <a:ext uri="{FF2B5EF4-FFF2-40B4-BE49-F238E27FC236}">
                <a16:creationId xmlns="" xmlns:a16="http://schemas.microsoft.com/office/drawing/2014/main" id="{0EB30AB8-13DD-48B5-9310-7E8CD64D5809}"/>
              </a:ext>
            </a:extLst>
          </p:cNvPr>
          <p:cNvSpPr>
            <a:spLocks noGrp="1"/>
          </p:cNvSpPr>
          <p:nvPr>
            <p:ph type="body" sz="quarter" idx="13"/>
          </p:nvPr>
        </p:nvSpPr>
        <p:spPr/>
        <p:txBody>
          <a:bodyPr/>
          <a:lstStyle/>
          <a:p>
            <a:endParaRPr lang="en-US" sz="1000"/>
          </a:p>
        </p:txBody>
      </p:sp>
      <p:sp>
        <p:nvSpPr>
          <p:cNvPr id="39" name="Text Placeholder 3">
            <a:extLst>
              <a:ext uri="{FF2B5EF4-FFF2-40B4-BE49-F238E27FC236}">
                <a16:creationId xmlns="" xmlns:a16="http://schemas.microsoft.com/office/drawing/2014/main" id="{E74145BC-9A0A-45BA-AF74-D94B86001F3C}"/>
              </a:ext>
            </a:extLst>
          </p:cNvPr>
          <p:cNvSpPr txBox="1">
            <a:spLocks/>
          </p:cNvSpPr>
          <p:nvPr/>
        </p:nvSpPr>
        <p:spPr>
          <a:xfrm>
            <a:off x="457200" y="5851602"/>
            <a:ext cx="9855200" cy="1005840"/>
          </a:xfrm>
          <a:prstGeom prst="rect">
            <a:avLst/>
          </a:prstGeom>
        </p:spPr>
        <p:txBody>
          <a:bodyPr anchor="b"/>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000"/>
          </a:p>
        </p:txBody>
      </p:sp>
      <p:sp>
        <p:nvSpPr>
          <p:cNvPr id="61" name="Slide Number Placeholder 3">
            <a:extLst>
              <a:ext uri="{FF2B5EF4-FFF2-40B4-BE49-F238E27FC236}">
                <a16:creationId xmlns="" xmlns:a16="http://schemas.microsoft.com/office/drawing/2014/main" id="{28247F5F-8802-4309-AE67-E09DDD88D4BC}"/>
              </a:ext>
            </a:extLst>
          </p:cNvPr>
          <p:cNvSpPr txBox="1">
            <a:spLocks/>
          </p:cNvSpPr>
          <p:nvPr/>
        </p:nvSpPr>
        <p:spPr>
          <a:xfrm>
            <a:off x="0" y="6492915"/>
            <a:ext cx="457200"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7432E5-F8E0-41AE-9A6B-AD730338B005}" type="slidenum">
              <a:rPr lang="en-US" sz="1000" smtClean="0"/>
              <a:pPr algn="ctr"/>
              <a:t>105</a:t>
            </a:fld>
            <a:endParaRPr lang="en-US" sz="1000"/>
          </a:p>
        </p:txBody>
      </p:sp>
      <p:grpSp>
        <p:nvGrpSpPr>
          <p:cNvPr id="5" name="Group 4">
            <a:extLst>
              <a:ext uri="{FF2B5EF4-FFF2-40B4-BE49-F238E27FC236}">
                <a16:creationId xmlns="" xmlns:a16="http://schemas.microsoft.com/office/drawing/2014/main" id="{C6AE5EF4-3FB9-4AA6-A89A-9583F72AE7BB}"/>
              </a:ext>
            </a:extLst>
          </p:cNvPr>
          <p:cNvGrpSpPr/>
          <p:nvPr/>
        </p:nvGrpSpPr>
        <p:grpSpPr>
          <a:xfrm>
            <a:off x="644783" y="2235392"/>
            <a:ext cx="10902479" cy="2387223"/>
            <a:chOff x="644760" y="1455445"/>
            <a:chExt cx="10902478" cy="2387223"/>
          </a:xfrm>
        </p:grpSpPr>
        <p:sp>
          <p:nvSpPr>
            <p:cNvPr id="60" name="TextBox 59">
              <a:hlinkClick r:id="rId3" action="ppaction://hlinksldjump"/>
            </p:cNvPr>
            <p:cNvSpPr txBox="1"/>
            <p:nvPr/>
          </p:nvSpPr>
          <p:spPr>
            <a:xfrm>
              <a:off x="644760" y="1455445"/>
              <a:ext cx="4992354" cy="2387223"/>
            </a:xfrm>
            <a:prstGeom prst="rect">
              <a:avLst/>
            </a:prstGeom>
            <a:solidFill>
              <a:schemeClr val="bg1">
                <a:lumMod val="85000"/>
              </a:schemeClr>
            </a:solidFill>
          </p:spPr>
          <p:txBody>
            <a:bodyPr wrap="square" tIns="9144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2400" b="1" i="0" u="none" strike="noStrike" kern="1200" cap="none" spc="0" normalizeH="0" baseline="0" noProof="0">
                  <a:ln>
                    <a:noFill/>
                  </a:ln>
                  <a:solidFill>
                    <a:schemeClr val="accent2"/>
                  </a:solidFill>
                  <a:effectLst/>
                  <a:uLnTx/>
                  <a:uFillTx/>
                  <a:latin typeface="Arial" panose="020B0604020202020204"/>
                  <a:ea typeface="+mn-ea"/>
                  <a:cs typeface="+mn-cs"/>
                </a:rPr>
                <a:t>Renal Outcomes Trial</a:t>
              </a:r>
            </a:p>
          </p:txBody>
        </p:sp>
        <p:sp>
          <p:nvSpPr>
            <p:cNvPr id="59" name="Rectangle 58">
              <a:hlinkClick r:id="rId4" action="ppaction://hlinksldjump"/>
              <a:extLst>
                <a:ext uri="{FF2B5EF4-FFF2-40B4-BE49-F238E27FC236}">
                  <a16:creationId xmlns="" xmlns:a16="http://schemas.microsoft.com/office/drawing/2014/main" id="{08129749-312F-4005-8FEE-6ADA22911AD6}"/>
                </a:ext>
              </a:extLst>
            </p:cNvPr>
            <p:cNvSpPr/>
            <p:nvPr/>
          </p:nvSpPr>
          <p:spPr>
            <a:xfrm>
              <a:off x="1129257" y="1923945"/>
              <a:ext cx="4023360" cy="17282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a:ea typeface="+mn-ea"/>
                  <a:cs typeface="+mn-cs"/>
                </a:rPr>
                <a:t>DAPA-CKD</a:t>
              </a:r>
            </a:p>
          </p:txBody>
        </p:sp>
        <p:sp>
          <p:nvSpPr>
            <p:cNvPr id="73" name="TextBox 72">
              <a:hlinkClick r:id="rId5" action="ppaction://hlinksldjump"/>
              <a:extLst>
                <a:ext uri="{FF2B5EF4-FFF2-40B4-BE49-F238E27FC236}">
                  <a16:creationId xmlns="" xmlns:a16="http://schemas.microsoft.com/office/drawing/2014/main" id="{16BC75CD-AEDD-4D82-94E0-E86860C5D62F}"/>
                </a:ext>
              </a:extLst>
            </p:cNvPr>
            <p:cNvSpPr txBox="1">
              <a:spLocks/>
            </p:cNvSpPr>
            <p:nvPr/>
          </p:nvSpPr>
          <p:spPr>
            <a:xfrm>
              <a:off x="6554885" y="1455445"/>
              <a:ext cx="4992353" cy="2387223"/>
            </a:xfrm>
            <a:prstGeom prst="rect">
              <a:avLst/>
            </a:prstGeom>
            <a:solidFill>
              <a:schemeClr val="bg1">
                <a:lumMod val="85000"/>
              </a:schemeClr>
            </a:solidFill>
          </p:spPr>
          <p:txBody>
            <a:bodyPr wrap="square" tIns="9144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2400" b="1" i="0" u="none" strike="noStrike" kern="1200" cap="none" spc="0" normalizeH="0" baseline="0" noProof="0">
                  <a:ln>
                    <a:noFill/>
                  </a:ln>
                  <a:solidFill>
                    <a:schemeClr val="accent1"/>
                  </a:solidFill>
                  <a:effectLst/>
                  <a:uLnTx/>
                  <a:uFillTx/>
                  <a:latin typeface="Arial" panose="020B0604020202020204"/>
                  <a:ea typeface="+mn-ea"/>
                  <a:cs typeface="+mn-cs"/>
                </a:rPr>
                <a:t>Cardiovascular Outcomes Trial</a:t>
              </a:r>
            </a:p>
          </p:txBody>
        </p:sp>
        <p:sp>
          <p:nvSpPr>
            <p:cNvPr id="78" name="Rectangle 77">
              <a:hlinkClick r:id="" action="ppaction://noaction"/>
              <a:extLst>
                <a:ext uri="{FF2B5EF4-FFF2-40B4-BE49-F238E27FC236}">
                  <a16:creationId xmlns="" xmlns:a16="http://schemas.microsoft.com/office/drawing/2014/main" id="{798A2817-340A-4EBE-8307-5EEB4AA0C2B4}"/>
                </a:ext>
              </a:extLst>
            </p:cNvPr>
            <p:cNvSpPr/>
            <p:nvPr/>
          </p:nvSpPr>
          <p:spPr>
            <a:xfrm>
              <a:off x="7039381" y="1923945"/>
              <a:ext cx="4023360" cy="17282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a:ea typeface="+mn-ea"/>
                  <a:cs typeface="+mn-cs"/>
                </a:rPr>
                <a:t>DECLARE-TIMI 58</a:t>
              </a:r>
            </a:p>
          </p:txBody>
        </p:sp>
      </p:grpSp>
    </p:spTree>
    <p:extLst>
      <p:ext uri="{BB962C8B-B14F-4D97-AF65-F5344CB8AC3E}">
        <p14:creationId xmlns:p14="http://schemas.microsoft.com/office/powerpoint/2010/main" val="4085043921"/>
      </p:ext>
    </p:extLst>
  </p:cSld>
  <p:clrMapOvr>
    <a:masterClrMapping/>
  </p:clrMapOvr>
  <p:transition>
    <p:fade/>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a:xfrm>
            <a:off x="457200" y="1270369"/>
            <a:ext cx="11277600" cy="978729"/>
          </a:xfrm>
        </p:spPr>
        <p:txBody>
          <a:bodyPr/>
          <a:lstStyle/>
          <a:p>
            <a:r>
              <a:rPr lang="en-US"/>
              <a:t>DAPA-CKD: </a:t>
            </a:r>
            <a:br>
              <a:rPr lang="en-US"/>
            </a:br>
            <a:r>
              <a:rPr lang="en-US"/>
              <a:t>Study Design</a:t>
            </a:r>
          </a:p>
        </p:txBody>
      </p:sp>
      <p:sp>
        <p:nvSpPr>
          <p:cNvPr id="13" name="Text Placeholder 12">
            <a:extLst>
              <a:ext uri="{FF2B5EF4-FFF2-40B4-BE49-F238E27FC236}">
                <a16:creationId xmlns="" xmlns:a16="http://schemas.microsoft.com/office/drawing/2014/main" id="{6908D69D-8B98-430E-999B-0E43837720AD}"/>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80449384"/>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1">
            <a:extLst>
              <a:ext uri="{FF2B5EF4-FFF2-40B4-BE49-F238E27FC236}">
                <a16:creationId xmlns="" xmlns:a16="http://schemas.microsoft.com/office/drawing/2014/main" id="{B68266EF-DAC9-4105-811C-011D7EC8F6F7}"/>
              </a:ext>
            </a:extLst>
          </p:cNvPr>
          <p:cNvSpPr>
            <a:spLocks noGrp="1"/>
          </p:cNvSpPr>
          <p:nvPr>
            <p:ph type="title"/>
          </p:nvPr>
        </p:nvSpPr>
        <p:spPr/>
        <p:txBody>
          <a:bodyPr>
            <a:normAutofit fontScale="90000"/>
          </a:bodyPr>
          <a:lstStyle/>
          <a:p>
            <a:r>
              <a:rPr lang="en-US" altLang="en-US" sz="3100">
                <a:solidFill>
                  <a:schemeClr val="accent1"/>
                </a:solidFill>
              </a:rPr>
              <a:t>DAPA-CKD:</a:t>
            </a:r>
            <a:r>
              <a:rPr lang="en-US" altLang="en-US">
                <a:solidFill>
                  <a:schemeClr val="accent1"/>
                </a:solidFill>
              </a:rPr>
              <a:t/>
            </a:r>
            <a:br>
              <a:rPr lang="en-US" altLang="en-US">
                <a:solidFill>
                  <a:schemeClr val="accent1"/>
                </a:solidFill>
              </a:rPr>
            </a:br>
            <a:r>
              <a:rPr lang="en-US" sz="2700">
                <a:solidFill>
                  <a:schemeClr val="accent1"/>
                </a:solidFill>
              </a:rPr>
              <a:t>Dapagliflozin in Patients With Chronic Kidney Disease</a:t>
            </a:r>
            <a:r>
              <a:rPr lang="en-US" sz="2700" baseline="30000">
                <a:solidFill>
                  <a:schemeClr val="accent1"/>
                </a:solidFill>
              </a:rPr>
              <a:t>1,2</a:t>
            </a:r>
            <a:endParaRPr lang="en-IN">
              <a:solidFill>
                <a:schemeClr val="accent1"/>
              </a:solidFill>
            </a:endParaRPr>
          </a:p>
        </p:txBody>
      </p:sp>
      <p:sp>
        <p:nvSpPr>
          <p:cNvPr id="4" name="Text Placeholder 3">
            <a:extLst>
              <a:ext uri="{FF2B5EF4-FFF2-40B4-BE49-F238E27FC236}">
                <a16:creationId xmlns="" xmlns:a16="http://schemas.microsoft.com/office/drawing/2014/main" id="{9DA2FF07-F634-4FA6-85F0-16969EF75B89}"/>
              </a:ext>
            </a:extLst>
          </p:cNvPr>
          <p:cNvSpPr>
            <a:spLocks noGrp="1"/>
          </p:cNvSpPr>
          <p:nvPr>
            <p:ph type="body" sz="quarter" idx="13"/>
          </p:nvPr>
        </p:nvSpPr>
        <p:spPr>
          <a:xfrm>
            <a:off x="457212" y="5829544"/>
            <a:ext cx="11214103" cy="1005840"/>
          </a:xfrm>
        </p:spPr>
        <p:txBody>
          <a:bodyPr/>
          <a:lstStyle/>
          <a:p>
            <a:r>
              <a:rPr lang="en-US" sz="900" b="1" spc="-31" baseline="30000" err="1"/>
              <a:t>a</a:t>
            </a:r>
            <a:r>
              <a:rPr lang="en-US" sz="900" err="1">
                <a:solidFill>
                  <a:srgbClr val="000000"/>
                </a:solidFill>
                <a:cs typeface="Arial"/>
              </a:rPr>
              <a:t>ESKD</a:t>
            </a:r>
            <a:r>
              <a:rPr lang="en-US" sz="900">
                <a:solidFill>
                  <a:srgbClr val="000000"/>
                </a:solidFill>
                <a:cs typeface="Arial"/>
              </a:rPr>
              <a:t> defined as </a:t>
            </a:r>
            <a:r>
              <a:rPr lang="en-US" sz="900"/>
              <a:t>the need for maintenance dialysis (peritoneal or hemodialysis) for more than 28 days, renal transplantation or sustained eGFR &lt;15mL/min/1.73m</a:t>
            </a:r>
            <a:r>
              <a:rPr lang="en-US" sz="900" baseline="30000"/>
              <a:t>2</a:t>
            </a:r>
            <a:r>
              <a:rPr lang="en-US" sz="900"/>
              <a:t> for at least 28 days.</a:t>
            </a:r>
            <a:endParaRPr lang="en-US" sz="900">
              <a:solidFill>
                <a:srgbClr val="000000"/>
              </a:solidFill>
            </a:endParaRPr>
          </a:p>
          <a:p>
            <a:pPr defTabSz="914354">
              <a:buClr>
                <a:srgbClr val="7F134C"/>
              </a:buClr>
              <a:defRPr/>
            </a:pPr>
            <a:r>
              <a:rPr lang="en-US" sz="900" err="1">
                <a:solidFill>
                  <a:srgbClr val="000000"/>
                </a:solidFill>
              </a:rPr>
              <a:t>ACEi</a:t>
            </a:r>
            <a:r>
              <a:rPr lang="en-US" sz="900">
                <a:solidFill>
                  <a:srgbClr val="000000"/>
                </a:solidFill>
              </a:rPr>
              <a:t> = angiotensin-converting enzyme inhibitor; ANCA = anti-neutrophil cytoplasmic antibody; ARB = angiotensin-receptor blocker; CKD = chronic kidney disease; CV = cardiovascular; eGFR = estimated glomerular filtration rate; ESKD = end-stage kidney disease; hHF = hospitalization for heart failure; T1D = type 1 diabetes; T2D = type 2 diabetes; UACR = urinary albumin-to-creatinine ratio.</a:t>
            </a:r>
            <a:endParaRPr lang="en-US" sz="900">
              <a:solidFill>
                <a:srgbClr val="000000"/>
              </a:solidFill>
              <a:cs typeface="Arial"/>
            </a:endParaRPr>
          </a:p>
          <a:p>
            <a:pPr defTabSz="914354">
              <a:buClr>
                <a:srgbClr val="7F134C"/>
              </a:buClr>
              <a:defRPr/>
            </a:pPr>
            <a:r>
              <a:rPr lang="en-IN" sz="900">
                <a:solidFill>
                  <a:srgbClr val="000000"/>
                </a:solidFill>
              </a:rPr>
              <a:t>1. </a:t>
            </a:r>
            <a:r>
              <a:rPr lang="en-IN" sz="900" err="1">
                <a:solidFill>
                  <a:srgbClr val="000000"/>
                </a:solidFill>
              </a:rPr>
              <a:t>Heerspink</a:t>
            </a:r>
            <a:r>
              <a:rPr lang="en-IN" sz="900">
                <a:solidFill>
                  <a:srgbClr val="000000"/>
                </a:solidFill>
              </a:rPr>
              <a:t> HJL et al. </a:t>
            </a:r>
            <a:r>
              <a:rPr lang="en-US" sz="900" i="1">
                <a:solidFill>
                  <a:srgbClr val="000000"/>
                </a:solidFill>
              </a:rPr>
              <a:t>Nephrol Dial Transplant</a:t>
            </a:r>
            <a:r>
              <a:rPr lang="en-US" sz="900">
                <a:solidFill>
                  <a:srgbClr val="000000"/>
                </a:solidFill>
              </a:rPr>
              <a:t>. 2020;35:274–282; 2. </a:t>
            </a:r>
            <a:r>
              <a:rPr lang="en-US" sz="900" err="1">
                <a:ea typeface="+mn-lt"/>
                <a:cs typeface="+mn-lt"/>
              </a:rPr>
              <a:t>Heerspink</a:t>
            </a:r>
            <a:r>
              <a:rPr lang="en-US" sz="900">
                <a:ea typeface="+mn-lt"/>
                <a:cs typeface="+mn-lt"/>
              </a:rPr>
              <a:t> HJL et al. </a:t>
            </a:r>
            <a:r>
              <a:rPr lang="en-US" sz="900" i="1">
                <a:ea typeface="+mn-lt"/>
                <a:cs typeface="+mn-lt"/>
              </a:rPr>
              <a:t>N </a:t>
            </a:r>
            <a:r>
              <a:rPr lang="en-US" sz="900" i="1" err="1">
                <a:ea typeface="+mn-lt"/>
                <a:cs typeface="+mn-lt"/>
              </a:rPr>
              <a:t>Engl</a:t>
            </a:r>
            <a:r>
              <a:rPr lang="en-US" sz="900" i="1">
                <a:ea typeface="+mn-lt"/>
                <a:cs typeface="+mn-lt"/>
              </a:rPr>
              <a:t> J Med</a:t>
            </a:r>
            <a:r>
              <a:rPr lang="en-US" sz="900">
                <a:ea typeface="+mn-lt"/>
                <a:cs typeface="+mn-lt"/>
              </a:rPr>
              <a:t>. 2020; 383:1436-1446.</a:t>
            </a:r>
          </a:p>
        </p:txBody>
      </p:sp>
      <p:pic>
        <p:nvPicPr>
          <p:cNvPr id="10" name="Picture 9">
            <a:extLst>
              <a:ext uri="{FF2B5EF4-FFF2-40B4-BE49-F238E27FC236}">
                <a16:creationId xmlns="" xmlns:a16="http://schemas.microsoft.com/office/drawing/2014/main" id="{BF6649CA-70C4-4772-8CF1-30B88986912E}"/>
              </a:ext>
            </a:extLst>
          </p:cNvPr>
          <p:cNvPicPr>
            <a:picLocks noChangeAspect="1"/>
          </p:cNvPicPr>
          <p:nvPr/>
        </p:nvPicPr>
        <p:blipFill rotWithShape="1">
          <a:blip r:embed="rId3"/>
          <a:srcRect l="6598" t="22295"/>
          <a:stretch/>
        </p:blipFill>
        <p:spPr>
          <a:xfrm>
            <a:off x="9702989" y="212738"/>
            <a:ext cx="2086467" cy="663539"/>
          </a:xfrm>
          <a:prstGeom prst="rect">
            <a:avLst/>
          </a:prstGeom>
        </p:spPr>
      </p:pic>
      <p:cxnSp>
        <p:nvCxnSpPr>
          <p:cNvPr id="12" name="Straight Connector 11">
            <a:extLst>
              <a:ext uri="{FF2B5EF4-FFF2-40B4-BE49-F238E27FC236}">
                <a16:creationId xmlns="" xmlns:a16="http://schemas.microsoft.com/office/drawing/2014/main" id="{8A8489D4-DEC5-4C75-BD84-4AB0049B049F}"/>
              </a:ext>
            </a:extLst>
          </p:cNvPr>
          <p:cNvCxnSpPr>
            <a:cxnSpLocks/>
          </p:cNvCxnSpPr>
          <p:nvPr/>
        </p:nvCxnSpPr>
        <p:spPr bwMode="auto">
          <a:xfrm>
            <a:off x="7705303" y="4370643"/>
            <a:ext cx="414551"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3" name="Straight Connector 12">
            <a:extLst>
              <a:ext uri="{FF2B5EF4-FFF2-40B4-BE49-F238E27FC236}">
                <a16:creationId xmlns="" xmlns:a16="http://schemas.microsoft.com/office/drawing/2014/main" id="{AA8ECB89-C95A-407F-9F16-EBE0B0C29182}"/>
              </a:ext>
            </a:extLst>
          </p:cNvPr>
          <p:cNvCxnSpPr>
            <a:cxnSpLocks/>
          </p:cNvCxnSpPr>
          <p:nvPr/>
        </p:nvCxnSpPr>
        <p:spPr bwMode="auto">
          <a:xfrm>
            <a:off x="7705303" y="3214143"/>
            <a:ext cx="414551"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4" name="Straight Connector 13">
            <a:extLst>
              <a:ext uri="{FF2B5EF4-FFF2-40B4-BE49-F238E27FC236}">
                <a16:creationId xmlns="" xmlns:a16="http://schemas.microsoft.com/office/drawing/2014/main" id="{A9069C34-6C23-434B-93AC-AE414AE60618}"/>
              </a:ext>
            </a:extLst>
          </p:cNvPr>
          <p:cNvCxnSpPr>
            <a:cxnSpLocks/>
          </p:cNvCxnSpPr>
          <p:nvPr/>
        </p:nvCxnSpPr>
        <p:spPr bwMode="auto">
          <a:xfrm flipV="1">
            <a:off x="6803111" y="3778761"/>
            <a:ext cx="350919" cy="627274"/>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5" name="Straight Connector 14">
            <a:extLst>
              <a:ext uri="{FF2B5EF4-FFF2-40B4-BE49-F238E27FC236}">
                <a16:creationId xmlns="" xmlns:a16="http://schemas.microsoft.com/office/drawing/2014/main" id="{B9039B4E-070D-46F4-9650-5C92AEABF732}"/>
              </a:ext>
            </a:extLst>
          </p:cNvPr>
          <p:cNvCxnSpPr>
            <a:cxnSpLocks/>
          </p:cNvCxnSpPr>
          <p:nvPr/>
        </p:nvCxnSpPr>
        <p:spPr bwMode="auto">
          <a:xfrm>
            <a:off x="6796299" y="3328454"/>
            <a:ext cx="357708" cy="450311"/>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16" name="Rounded Rectangle 9">
            <a:extLst>
              <a:ext uri="{FF2B5EF4-FFF2-40B4-BE49-F238E27FC236}">
                <a16:creationId xmlns="" xmlns:a16="http://schemas.microsoft.com/office/drawing/2014/main" id="{3CD9E1A0-8BE4-434C-9B29-1D0F3C89CD74}"/>
              </a:ext>
            </a:extLst>
          </p:cNvPr>
          <p:cNvSpPr/>
          <p:nvPr/>
        </p:nvSpPr>
        <p:spPr bwMode="auto">
          <a:xfrm>
            <a:off x="7899759" y="4028407"/>
            <a:ext cx="3848447" cy="1450181"/>
          </a:xfrm>
          <a:prstGeom prst="roundRect">
            <a:avLst>
              <a:gd name="adj" fmla="val 0"/>
            </a:avLst>
          </a:prstGeom>
          <a:solidFill>
            <a:srgbClr val="002060"/>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marL="225425" indent="-179388" defTabSz="457178">
              <a:spcBef>
                <a:spcPts val="600"/>
              </a:spcBef>
              <a:buFont typeface="Arial" panose="020B0604020202020204" pitchFamily="34" charset="0"/>
              <a:buChar char="•"/>
              <a:defRPr/>
            </a:pPr>
            <a:r>
              <a:rPr lang="en-US" sz="1400" b="1" spc="-31">
                <a:solidFill>
                  <a:srgbClr val="FFFFFF"/>
                </a:solidFill>
              </a:rPr>
              <a:t>Composite of sustained       </a:t>
            </a:r>
            <a:br>
              <a:rPr lang="en-US" sz="1400" b="1" spc="-31">
                <a:solidFill>
                  <a:srgbClr val="FFFFFF"/>
                </a:solidFill>
              </a:rPr>
            </a:br>
            <a:r>
              <a:rPr lang="en-US" sz="1400" b="1" spc="-31">
                <a:solidFill>
                  <a:srgbClr val="FFFFFF"/>
                </a:solidFill>
              </a:rPr>
              <a:t> ≥50% eGFR decline, ESKD, or renal death </a:t>
            </a:r>
          </a:p>
          <a:p>
            <a:pPr marL="225425" indent="-179388" defTabSz="457178">
              <a:spcBef>
                <a:spcPts val="600"/>
              </a:spcBef>
              <a:buFont typeface="Arial" panose="020B0604020202020204" pitchFamily="34" charset="0"/>
              <a:buChar char="•"/>
              <a:defRPr/>
            </a:pPr>
            <a:r>
              <a:rPr lang="en-US" sz="1400" b="1" spc="-31">
                <a:solidFill>
                  <a:srgbClr val="FFFFFF"/>
                </a:solidFill>
              </a:rPr>
              <a:t>Composite of CV death or hHF</a:t>
            </a:r>
          </a:p>
          <a:p>
            <a:pPr marL="225425" indent="-179388" defTabSz="457178">
              <a:spcBef>
                <a:spcPts val="600"/>
              </a:spcBef>
              <a:buFont typeface="Arial" panose="020B0604020202020204" pitchFamily="34" charset="0"/>
              <a:buChar char="•"/>
              <a:defRPr/>
            </a:pPr>
            <a:r>
              <a:rPr lang="en-US" sz="1400" b="1" spc="-31">
                <a:solidFill>
                  <a:srgbClr val="FFFFFF"/>
                </a:solidFill>
              </a:rPr>
              <a:t>All-cause mortality</a:t>
            </a:r>
            <a:endParaRPr lang="en-US" sz="1200" b="1" spc="-31">
              <a:solidFill>
                <a:srgbClr val="FFFFFF"/>
              </a:solidFill>
              <a:latin typeface="Arial" panose="020B0604020202020204"/>
            </a:endParaRPr>
          </a:p>
        </p:txBody>
      </p:sp>
      <p:sp>
        <p:nvSpPr>
          <p:cNvPr id="18" name="TextBox 17">
            <a:extLst>
              <a:ext uri="{FF2B5EF4-FFF2-40B4-BE49-F238E27FC236}">
                <a16:creationId xmlns="" xmlns:a16="http://schemas.microsoft.com/office/drawing/2014/main" id="{2FD5E131-6E57-4012-A08A-CFE2D33BCBFA}"/>
              </a:ext>
            </a:extLst>
          </p:cNvPr>
          <p:cNvSpPr txBox="1"/>
          <p:nvPr/>
        </p:nvSpPr>
        <p:spPr>
          <a:xfrm>
            <a:off x="7788611" y="3720536"/>
            <a:ext cx="2504225" cy="338554"/>
          </a:xfrm>
          <a:prstGeom prst="rect">
            <a:avLst/>
          </a:prstGeom>
          <a:noFill/>
        </p:spPr>
        <p:txBody>
          <a:bodyPr wrap="square" rtlCol="0">
            <a:spAutoFit/>
          </a:bodyPr>
          <a:lstStyle/>
          <a:p>
            <a:pPr defTabSz="914377">
              <a:defRPr/>
            </a:pPr>
            <a:r>
              <a:rPr lang="en-US" sz="1600" b="1">
                <a:solidFill>
                  <a:srgbClr val="000000"/>
                </a:solidFill>
                <a:latin typeface="Arial" panose="020B0604020202020204"/>
              </a:rPr>
              <a:t>Secondary Outcomes</a:t>
            </a:r>
          </a:p>
        </p:txBody>
      </p:sp>
      <p:cxnSp>
        <p:nvCxnSpPr>
          <p:cNvPr id="19" name="Straight Connector 18">
            <a:extLst>
              <a:ext uri="{FF2B5EF4-FFF2-40B4-BE49-F238E27FC236}">
                <a16:creationId xmlns="" xmlns:a16="http://schemas.microsoft.com/office/drawing/2014/main" id="{CF441E4F-871B-45CD-BC75-EC6316B2DFB8}"/>
              </a:ext>
            </a:extLst>
          </p:cNvPr>
          <p:cNvCxnSpPr>
            <a:cxnSpLocks/>
          </p:cNvCxnSpPr>
          <p:nvPr/>
        </p:nvCxnSpPr>
        <p:spPr bwMode="auto">
          <a:xfrm>
            <a:off x="3975895" y="3341678"/>
            <a:ext cx="957544"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20" name="Straight Connector 19">
            <a:extLst>
              <a:ext uri="{FF2B5EF4-FFF2-40B4-BE49-F238E27FC236}">
                <a16:creationId xmlns="" xmlns:a16="http://schemas.microsoft.com/office/drawing/2014/main" id="{CBD48F91-EAB9-484C-83B9-C9C5EDA3CB00}"/>
              </a:ext>
            </a:extLst>
          </p:cNvPr>
          <p:cNvCxnSpPr>
            <a:cxnSpLocks/>
          </p:cNvCxnSpPr>
          <p:nvPr/>
        </p:nvCxnSpPr>
        <p:spPr bwMode="auto">
          <a:xfrm>
            <a:off x="4214083" y="4406035"/>
            <a:ext cx="350919"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21" name="Rounded Rectangle 13">
            <a:extLst>
              <a:ext uri="{FF2B5EF4-FFF2-40B4-BE49-F238E27FC236}">
                <a16:creationId xmlns="" xmlns:a16="http://schemas.microsoft.com/office/drawing/2014/main" id="{739AFA08-7FC8-4626-B375-01F3B0AC1499}"/>
              </a:ext>
            </a:extLst>
          </p:cNvPr>
          <p:cNvSpPr/>
          <p:nvPr/>
        </p:nvSpPr>
        <p:spPr bwMode="auto">
          <a:xfrm>
            <a:off x="4558211" y="2885803"/>
            <a:ext cx="2238111" cy="885294"/>
          </a:xfrm>
          <a:prstGeom prst="roundRect">
            <a:avLst>
              <a:gd name="adj" fmla="val 0"/>
            </a:avLst>
          </a:prstGeom>
          <a:solidFill>
            <a:srgbClr val="830051"/>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algn="ctr" defTabSz="914377">
              <a:lnSpc>
                <a:spcPct val="90000"/>
              </a:lnSpc>
              <a:defRPr/>
            </a:pPr>
            <a:r>
              <a:rPr lang="en-US" sz="1400" b="1">
                <a:solidFill>
                  <a:srgbClr val="FFFFFF"/>
                </a:solidFill>
                <a:latin typeface="Arial" panose="020B0604020202020204"/>
              </a:rPr>
              <a:t>Dapagliflozin 10 mg </a:t>
            </a:r>
            <a:br>
              <a:rPr lang="en-US" sz="1400" b="1">
                <a:solidFill>
                  <a:srgbClr val="FFFFFF"/>
                </a:solidFill>
                <a:latin typeface="Arial" panose="020B0604020202020204"/>
              </a:rPr>
            </a:br>
            <a:r>
              <a:rPr lang="en-US" sz="1400" b="1">
                <a:solidFill>
                  <a:srgbClr val="FFFFFF"/>
                </a:solidFill>
                <a:latin typeface="Arial" panose="020B0604020202020204"/>
              </a:rPr>
              <a:t>+ standard of care</a:t>
            </a:r>
          </a:p>
        </p:txBody>
      </p:sp>
      <p:sp>
        <p:nvSpPr>
          <p:cNvPr id="22" name="Rounded Rectangle 14">
            <a:extLst>
              <a:ext uri="{FF2B5EF4-FFF2-40B4-BE49-F238E27FC236}">
                <a16:creationId xmlns="" xmlns:a16="http://schemas.microsoft.com/office/drawing/2014/main" id="{0547B2FF-AF4D-42EC-90A8-529C29E3A098}"/>
              </a:ext>
            </a:extLst>
          </p:cNvPr>
          <p:cNvSpPr/>
          <p:nvPr/>
        </p:nvSpPr>
        <p:spPr bwMode="auto">
          <a:xfrm>
            <a:off x="4565001" y="3963715"/>
            <a:ext cx="2238111" cy="884640"/>
          </a:xfrm>
          <a:prstGeom prst="roundRect">
            <a:avLst>
              <a:gd name="adj" fmla="val 0"/>
            </a:avLst>
          </a:prstGeom>
          <a:solidFill>
            <a:schemeClr val="tx1">
              <a:lumMod val="65000"/>
              <a:lumOff val="35000"/>
            </a:schemeClr>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algn="ctr" defTabSz="914377">
              <a:lnSpc>
                <a:spcPct val="90000"/>
              </a:lnSpc>
              <a:defRPr/>
            </a:pPr>
            <a:r>
              <a:rPr lang="en-US" sz="1400" b="1">
                <a:solidFill>
                  <a:srgbClr val="FFFFFF"/>
                </a:solidFill>
                <a:latin typeface="Arial" panose="020B0604020202020204"/>
              </a:rPr>
              <a:t>Placebo </a:t>
            </a:r>
            <a:br>
              <a:rPr lang="en-US" sz="1400" b="1">
                <a:solidFill>
                  <a:srgbClr val="FFFFFF"/>
                </a:solidFill>
                <a:latin typeface="Arial" panose="020B0604020202020204"/>
              </a:rPr>
            </a:br>
            <a:r>
              <a:rPr lang="en-US" sz="1400" b="1">
                <a:solidFill>
                  <a:srgbClr val="FFFFFF"/>
                </a:solidFill>
                <a:latin typeface="Arial" panose="020B0604020202020204"/>
              </a:rPr>
              <a:t>+ standard of care</a:t>
            </a:r>
          </a:p>
        </p:txBody>
      </p:sp>
      <p:cxnSp>
        <p:nvCxnSpPr>
          <p:cNvPr id="23" name="Straight Connector 22">
            <a:extLst>
              <a:ext uri="{FF2B5EF4-FFF2-40B4-BE49-F238E27FC236}">
                <a16:creationId xmlns="" xmlns:a16="http://schemas.microsoft.com/office/drawing/2014/main" id="{16791EDD-B489-4B7D-B9E9-1DD3BAFE1C57}"/>
              </a:ext>
            </a:extLst>
          </p:cNvPr>
          <p:cNvCxnSpPr>
            <a:cxnSpLocks/>
            <a:endCxn id="24" idx="1"/>
          </p:cNvCxnSpPr>
          <p:nvPr/>
        </p:nvCxnSpPr>
        <p:spPr bwMode="auto">
          <a:xfrm>
            <a:off x="3198785" y="3775838"/>
            <a:ext cx="620751" cy="2923"/>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24" name="Rounded Rectangle 16">
            <a:extLst>
              <a:ext uri="{FF2B5EF4-FFF2-40B4-BE49-F238E27FC236}">
                <a16:creationId xmlns="" xmlns:a16="http://schemas.microsoft.com/office/drawing/2014/main" id="{800FF7E5-4750-4BDC-A33D-9C2A717B78DB}"/>
              </a:ext>
            </a:extLst>
          </p:cNvPr>
          <p:cNvSpPr/>
          <p:nvPr/>
        </p:nvSpPr>
        <p:spPr bwMode="auto">
          <a:xfrm>
            <a:off x="3819528" y="2516919"/>
            <a:ext cx="556151" cy="2523684"/>
          </a:xfrm>
          <a:prstGeom prst="roundRect">
            <a:avLst>
              <a:gd name="adj" fmla="val 0"/>
            </a:avLst>
          </a:prstGeom>
          <a:solidFill>
            <a:schemeClr val="bg1"/>
          </a:solidFill>
          <a:ln w="28575">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vert270" wrap="square" lIns="91440" tIns="45720" rIns="91440" bIns="45720" numCol="1" rtlCol="0" anchor="ctr" anchorCtr="0" compatLnSpc="1">
            <a:prstTxWarp prst="textNoShape">
              <a:avLst/>
            </a:prstTxWarp>
          </a:bodyPr>
          <a:lstStyle/>
          <a:p>
            <a:pPr marL="117469" indent="-117469" algn="ctr" defTabSz="457178">
              <a:defRPr/>
            </a:pPr>
            <a:r>
              <a:rPr lang="en-GB" sz="1400" b="1">
                <a:solidFill>
                  <a:srgbClr val="000000"/>
                </a:solidFill>
                <a:latin typeface="Arial"/>
              </a:rPr>
              <a:t>1:1</a:t>
            </a:r>
          </a:p>
          <a:p>
            <a:pPr marL="117469" indent="-117469" algn="ctr" defTabSz="457178">
              <a:defRPr/>
            </a:pPr>
            <a:r>
              <a:rPr lang="en-GB" sz="1400" b="1">
                <a:solidFill>
                  <a:srgbClr val="000000"/>
                </a:solidFill>
                <a:latin typeface="Arial"/>
              </a:rPr>
              <a:t>Double-blind</a:t>
            </a:r>
            <a:endParaRPr lang="en-GB" sz="1400">
              <a:solidFill>
                <a:srgbClr val="000000"/>
              </a:solidFill>
              <a:latin typeface="Arial"/>
            </a:endParaRPr>
          </a:p>
        </p:txBody>
      </p:sp>
      <p:sp>
        <p:nvSpPr>
          <p:cNvPr id="26" name="Rounded Rectangle 19">
            <a:extLst>
              <a:ext uri="{FF2B5EF4-FFF2-40B4-BE49-F238E27FC236}">
                <a16:creationId xmlns="" xmlns:a16="http://schemas.microsoft.com/office/drawing/2014/main" id="{232BC477-BAF3-4F95-B969-D9B06CA8D738}"/>
              </a:ext>
            </a:extLst>
          </p:cNvPr>
          <p:cNvSpPr/>
          <p:nvPr/>
        </p:nvSpPr>
        <p:spPr bwMode="auto">
          <a:xfrm>
            <a:off x="7154030" y="2516923"/>
            <a:ext cx="556151" cy="2523685"/>
          </a:xfrm>
          <a:prstGeom prst="roundRect">
            <a:avLst>
              <a:gd name="adj" fmla="val 0"/>
            </a:avLst>
          </a:prstGeom>
          <a:solidFill>
            <a:schemeClr val="bg1"/>
          </a:solidFill>
          <a:ln w="28575">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vert270" wrap="square" lIns="91440" tIns="45720" rIns="91440" bIns="45720" numCol="1" rtlCol="0" anchor="ctr" anchorCtr="0" compatLnSpc="1">
            <a:prstTxWarp prst="textNoShape">
              <a:avLst/>
            </a:prstTxWarp>
          </a:bodyPr>
          <a:lstStyle/>
          <a:p>
            <a:pPr marL="117469" indent="-117469" algn="ctr" defTabSz="457178">
              <a:defRPr/>
            </a:pPr>
            <a:r>
              <a:rPr lang="en-GB" sz="1400" b="1">
                <a:solidFill>
                  <a:srgbClr val="000000"/>
                </a:solidFill>
                <a:latin typeface="Arial"/>
              </a:rPr>
              <a:t>End Points</a:t>
            </a:r>
            <a:endParaRPr lang="en-GB" sz="1400">
              <a:solidFill>
                <a:srgbClr val="000000"/>
              </a:solidFill>
              <a:latin typeface="Arial"/>
            </a:endParaRPr>
          </a:p>
        </p:txBody>
      </p:sp>
      <p:sp>
        <p:nvSpPr>
          <p:cNvPr id="27" name="Rounded Rectangle 20">
            <a:extLst>
              <a:ext uri="{FF2B5EF4-FFF2-40B4-BE49-F238E27FC236}">
                <a16:creationId xmlns="" xmlns:a16="http://schemas.microsoft.com/office/drawing/2014/main" id="{05A68D60-886A-4704-9C41-DE3DB424B86D}"/>
              </a:ext>
            </a:extLst>
          </p:cNvPr>
          <p:cNvSpPr/>
          <p:nvPr/>
        </p:nvSpPr>
        <p:spPr bwMode="auto">
          <a:xfrm>
            <a:off x="7899759" y="2790261"/>
            <a:ext cx="3848447" cy="800100"/>
          </a:xfrm>
          <a:prstGeom prst="roundRect">
            <a:avLst>
              <a:gd name="adj" fmla="val 0"/>
            </a:avLst>
          </a:prstGeom>
          <a:solidFill>
            <a:srgbClr val="002060"/>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lIns="91440" tIns="45720" rIns="0" bIns="45720" anchor="ctr"/>
          <a:lstStyle/>
          <a:p>
            <a:pPr defTabSz="457178">
              <a:spcBef>
                <a:spcPts val="600"/>
              </a:spcBef>
              <a:defRPr/>
            </a:pPr>
            <a:r>
              <a:rPr lang="en-US" sz="1400" b="1" spc="-31">
                <a:solidFill>
                  <a:srgbClr val="FFFFFF"/>
                </a:solidFill>
                <a:latin typeface="Arial" panose="020B0604020202020204"/>
              </a:rPr>
              <a:t>Composite of sustained  ≥50% eGFR decline, ESKD</a:t>
            </a:r>
            <a:r>
              <a:rPr lang="en-US" sz="1400" b="1" spc="-31" baseline="30000">
                <a:solidFill>
                  <a:srgbClr val="FFFFFF"/>
                </a:solidFill>
                <a:latin typeface="Arial" panose="020B0604020202020204"/>
              </a:rPr>
              <a:t>a</a:t>
            </a:r>
            <a:r>
              <a:rPr lang="en-US" sz="1400" b="1" spc="-31">
                <a:solidFill>
                  <a:srgbClr val="FFFFFF"/>
                </a:solidFill>
                <a:latin typeface="Arial" panose="020B0604020202020204"/>
              </a:rPr>
              <a:t>, renal or CV death </a:t>
            </a:r>
            <a:endParaRPr lang="en-US" sz="1400" b="1" spc="-31">
              <a:solidFill>
                <a:srgbClr val="FFFFFF"/>
              </a:solidFill>
              <a:latin typeface="Arial" panose="020B0604020202020204"/>
              <a:cs typeface="Arial"/>
            </a:endParaRPr>
          </a:p>
        </p:txBody>
      </p:sp>
      <p:sp>
        <p:nvSpPr>
          <p:cNvPr id="28" name="TextBox 27">
            <a:extLst>
              <a:ext uri="{FF2B5EF4-FFF2-40B4-BE49-F238E27FC236}">
                <a16:creationId xmlns="" xmlns:a16="http://schemas.microsoft.com/office/drawing/2014/main" id="{F5BF39A9-B7DC-4A64-889C-549C223AA1D5}"/>
              </a:ext>
            </a:extLst>
          </p:cNvPr>
          <p:cNvSpPr txBox="1"/>
          <p:nvPr/>
        </p:nvSpPr>
        <p:spPr>
          <a:xfrm>
            <a:off x="7788612" y="2473797"/>
            <a:ext cx="2179873" cy="338554"/>
          </a:xfrm>
          <a:prstGeom prst="rect">
            <a:avLst/>
          </a:prstGeom>
          <a:noFill/>
        </p:spPr>
        <p:txBody>
          <a:bodyPr wrap="square" rtlCol="0">
            <a:spAutoFit/>
          </a:bodyPr>
          <a:lstStyle/>
          <a:p>
            <a:pPr defTabSz="914377">
              <a:defRPr/>
            </a:pPr>
            <a:r>
              <a:rPr lang="en-US" sz="1600" b="1">
                <a:solidFill>
                  <a:srgbClr val="000000"/>
                </a:solidFill>
                <a:latin typeface="Arial" panose="020B0604020202020204"/>
              </a:rPr>
              <a:t>Primary Outcome</a:t>
            </a:r>
          </a:p>
        </p:txBody>
      </p:sp>
      <p:sp>
        <p:nvSpPr>
          <p:cNvPr id="29" name="Rounded Rectangle 79">
            <a:extLst>
              <a:ext uri="{FF2B5EF4-FFF2-40B4-BE49-F238E27FC236}">
                <a16:creationId xmlns="" xmlns:a16="http://schemas.microsoft.com/office/drawing/2014/main" id="{35BF925C-EC9D-46C1-B3F6-C47D506AE463}"/>
              </a:ext>
            </a:extLst>
          </p:cNvPr>
          <p:cNvSpPr/>
          <p:nvPr/>
        </p:nvSpPr>
        <p:spPr bwMode="auto">
          <a:xfrm>
            <a:off x="4606731" y="5158849"/>
            <a:ext cx="2167511" cy="627272"/>
          </a:xfrm>
          <a:prstGeom prst="roundRect">
            <a:avLst>
              <a:gd name="adj" fmla="val 0"/>
            </a:avLst>
          </a:prstGeom>
          <a:solidFill>
            <a:srgbClr val="FFFFFF"/>
          </a:solidFill>
          <a:ln w="25400" cap="flat" cmpd="sng" algn="ctr">
            <a:solidFill>
              <a:srgbClr val="000000"/>
            </a:solidFill>
            <a:prstDash val="soli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332" eaLnBrk="0" hangingPunct="0">
              <a:spcBef>
                <a:spcPts val="600"/>
              </a:spcBef>
              <a:buClr>
                <a:schemeClr val="accent1"/>
              </a:buClr>
              <a:defRPr/>
            </a:pPr>
            <a:r>
              <a:rPr lang="en-US" sz="1200" b="1" kern="0">
                <a:solidFill>
                  <a:srgbClr val="000000"/>
                </a:solidFill>
                <a:latin typeface="Arial"/>
                <a:cs typeface="Arial" pitchFamily="34" charset="0"/>
              </a:rPr>
              <a:t>4304 Randomized</a:t>
            </a:r>
          </a:p>
          <a:p>
            <a:pPr defTabSz="685766" eaLnBrk="0" hangingPunct="0">
              <a:defRPr/>
            </a:pPr>
            <a:r>
              <a:rPr lang="en-GB" sz="1200" b="1"/>
              <a:t>Median follow-up 2.4 years</a:t>
            </a:r>
          </a:p>
        </p:txBody>
      </p:sp>
      <p:sp>
        <p:nvSpPr>
          <p:cNvPr id="30" name="Rectangle 29">
            <a:extLst>
              <a:ext uri="{FF2B5EF4-FFF2-40B4-BE49-F238E27FC236}">
                <a16:creationId xmlns="" xmlns:a16="http://schemas.microsoft.com/office/drawing/2014/main" id="{CF3CB2F2-0E17-49F1-9789-8071DE6CA7D1}"/>
              </a:ext>
            </a:extLst>
          </p:cNvPr>
          <p:cNvSpPr>
            <a:spLocks/>
          </p:cNvSpPr>
          <p:nvPr/>
        </p:nvSpPr>
        <p:spPr>
          <a:xfrm>
            <a:off x="1372717" y="1259808"/>
            <a:ext cx="10819283" cy="60247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0" rtlCol="0" anchor="ctr"/>
          <a:lstStyle/>
          <a:p>
            <a:r>
              <a:rPr lang="en-US" sz="1300" b="1">
                <a:solidFill>
                  <a:schemeClr val="tx1"/>
                </a:solidFill>
              </a:rPr>
              <a:t>To assess whether treatment with dapagliflozin, compared with placebo, reduced the risk of renal and CV events in patients with </a:t>
            </a:r>
            <a:br>
              <a:rPr lang="en-US" sz="1300" b="1">
                <a:solidFill>
                  <a:schemeClr val="tx1"/>
                </a:solidFill>
              </a:rPr>
            </a:br>
            <a:r>
              <a:rPr lang="en-US" sz="1300" b="1">
                <a:solidFill>
                  <a:schemeClr val="tx1"/>
                </a:solidFill>
              </a:rPr>
              <a:t>CKD with or without T2D, and who were receiving standard of care including a stable dose of an </a:t>
            </a:r>
            <a:r>
              <a:rPr lang="en-US" sz="1300" b="1" err="1">
                <a:solidFill>
                  <a:schemeClr val="tx1"/>
                </a:solidFill>
              </a:rPr>
              <a:t>ACEi</a:t>
            </a:r>
            <a:r>
              <a:rPr lang="en-US" sz="1300" b="1">
                <a:solidFill>
                  <a:schemeClr val="tx1"/>
                </a:solidFill>
              </a:rPr>
              <a:t> or ARB</a:t>
            </a:r>
            <a:endParaRPr lang="en-AU" sz="1300" b="1">
              <a:solidFill>
                <a:schemeClr val="tx1"/>
              </a:solidFill>
            </a:endParaRPr>
          </a:p>
        </p:txBody>
      </p:sp>
      <p:sp>
        <p:nvSpPr>
          <p:cNvPr id="31" name="Rectangle 30">
            <a:extLst>
              <a:ext uri="{FF2B5EF4-FFF2-40B4-BE49-F238E27FC236}">
                <a16:creationId xmlns="" xmlns:a16="http://schemas.microsoft.com/office/drawing/2014/main" id="{16D87F68-B5D6-4850-92DC-9BFCFEF36A07}"/>
              </a:ext>
            </a:extLst>
          </p:cNvPr>
          <p:cNvSpPr/>
          <p:nvPr/>
        </p:nvSpPr>
        <p:spPr>
          <a:xfrm>
            <a:off x="457219" y="1259808"/>
            <a:ext cx="1038225" cy="602478"/>
          </a:xfrm>
          <a:prstGeom prst="rect">
            <a:avLst/>
          </a:prstGeom>
          <a:solidFill>
            <a:schemeClr val="accent2"/>
          </a:solidFill>
          <a:ln>
            <a:noFill/>
          </a:ln>
        </p:spPr>
        <p:txBody>
          <a:bodyPr wrap="none" anchor="ctr">
            <a:noAutofit/>
          </a:bodyPr>
          <a:lstStyle/>
          <a:p>
            <a:r>
              <a:rPr lang="en-GB" sz="1400" b="1">
                <a:solidFill>
                  <a:schemeClr val="bg1"/>
                </a:solidFill>
              </a:rPr>
              <a:t>Objective </a:t>
            </a:r>
            <a:endParaRPr lang="en-US" sz="1400">
              <a:solidFill>
                <a:schemeClr val="bg1"/>
              </a:solidFill>
            </a:endParaRPr>
          </a:p>
        </p:txBody>
      </p:sp>
      <p:sp>
        <p:nvSpPr>
          <p:cNvPr id="32" name="Rounded Rectangle 17">
            <a:extLst>
              <a:ext uri="{FF2B5EF4-FFF2-40B4-BE49-F238E27FC236}">
                <a16:creationId xmlns="" xmlns:a16="http://schemas.microsoft.com/office/drawing/2014/main" id="{CC65E90F-BE4C-4438-B331-7C01A7F7C2A3}"/>
              </a:ext>
            </a:extLst>
          </p:cNvPr>
          <p:cNvSpPr/>
          <p:nvPr/>
        </p:nvSpPr>
        <p:spPr bwMode="auto">
          <a:xfrm>
            <a:off x="443824" y="2005051"/>
            <a:ext cx="3174367" cy="4005224"/>
          </a:xfrm>
          <a:prstGeom prst="roundRect">
            <a:avLst>
              <a:gd name="adj" fmla="val 0"/>
            </a:avLst>
          </a:prstGeom>
          <a:solidFill>
            <a:schemeClr val="bg1"/>
          </a:solidFill>
          <a:ln w="28575">
            <a:solidFill>
              <a:schemeClr val="accent6"/>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182880" tIns="34291" rIns="68580" bIns="34291" numCol="1" rtlCol="0" anchor="ctr" anchorCtr="0" compatLnSpc="1">
            <a:prstTxWarp prst="textNoShape">
              <a:avLst/>
            </a:prstTxWarp>
          </a:bodyPr>
          <a:lstStyle/>
          <a:p>
            <a:pPr marL="87630" indent="-87630" algn="ctr" defTabSz="914377">
              <a:spcAft>
                <a:spcPts val="300"/>
              </a:spcAft>
              <a:defRPr/>
            </a:pPr>
            <a:r>
              <a:rPr lang="en-GB" sz="1600" b="1">
                <a:solidFill>
                  <a:schemeClr val="accent6">
                    <a:lumMod val="75000"/>
                  </a:schemeClr>
                </a:solidFill>
                <a:latin typeface="Arial" panose="020B0604020202020204"/>
              </a:rPr>
              <a:t>Key Inclusion Criteria</a:t>
            </a:r>
            <a:endParaRPr lang="en-US">
              <a:solidFill>
                <a:schemeClr val="accent6">
                  <a:lumMod val="75000"/>
                </a:schemeClr>
              </a:solidFill>
            </a:endParaRPr>
          </a:p>
          <a:p>
            <a:pPr marL="171450" indent="-171450" defTabSz="914377">
              <a:spcAft>
                <a:spcPts val="300"/>
              </a:spcAft>
              <a:buClr>
                <a:schemeClr val="accent1"/>
              </a:buClr>
              <a:buFont typeface="Arial" panose="020B0604020202020204" pitchFamily="34" charset="0"/>
              <a:buChar char="•"/>
              <a:defRPr/>
            </a:pPr>
            <a:r>
              <a:rPr lang="en-GB" sz="1400" b="1">
                <a:solidFill>
                  <a:srgbClr val="000000"/>
                </a:solidFill>
              </a:rPr>
              <a:t>≥18 years of age</a:t>
            </a:r>
            <a:endParaRPr lang="en-GB" sz="1400" b="1">
              <a:solidFill>
                <a:srgbClr val="000000"/>
              </a:solidFill>
              <a:cs typeface="Arial"/>
            </a:endParaRPr>
          </a:p>
          <a:p>
            <a:pPr marL="171450" indent="-171450" defTabSz="914377">
              <a:spcAft>
                <a:spcPts val="300"/>
              </a:spcAft>
              <a:buClr>
                <a:schemeClr val="accent1"/>
              </a:buClr>
              <a:buFont typeface="Arial" panose="020B0604020202020204" pitchFamily="34" charset="0"/>
              <a:buChar char="•"/>
              <a:defRPr/>
            </a:pPr>
            <a:r>
              <a:rPr lang="en-GB" sz="1400" b="1">
                <a:solidFill>
                  <a:srgbClr val="000000"/>
                </a:solidFill>
                <a:latin typeface="Arial" panose="020B0604020202020204"/>
              </a:rPr>
              <a:t>eGFR ≥25 to ≤75 </a:t>
            </a:r>
            <a:r>
              <a:rPr lang="en-US" sz="1300" b="1">
                <a:solidFill>
                  <a:srgbClr val="000000"/>
                </a:solidFill>
                <a:latin typeface="Arial" panose="020B0604020202020204"/>
              </a:rPr>
              <a:t>mL/min/1.73m</a:t>
            </a:r>
            <a:r>
              <a:rPr lang="en-US" sz="1300" b="1" baseline="30000">
                <a:solidFill>
                  <a:srgbClr val="000000"/>
                </a:solidFill>
                <a:latin typeface="Arial" panose="020B0604020202020204"/>
              </a:rPr>
              <a:t>2</a:t>
            </a:r>
            <a:r>
              <a:rPr lang="en-US" sz="1200" b="1">
                <a:solidFill>
                  <a:srgbClr val="000000"/>
                </a:solidFill>
                <a:latin typeface="Arial" panose="020B0604020202020204"/>
              </a:rPr>
              <a:t> </a:t>
            </a:r>
            <a:endParaRPr lang="en-US" sz="1200" b="1">
              <a:solidFill>
                <a:srgbClr val="000000"/>
              </a:solidFill>
              <a:latin typeface="Arial" panose="020B0604020202020204"/>
              <a:cs typeface="Arial"/>
            </a:endParaRPr>
          </a:p>
          <a:p>
            <a:pPr marL="171450" indent="-171450" defTabSz="914377">
              <a:spcAft>
                <a:spcPts val="300"/>
              </a:spcAft>
              <a:buClr>
                <a:schemeClr val="accent1"/>
              </a:buClr>
              <a:buFont typeface="Arial" panose="020B0604020202020204" pitchFamily="34" charset="0"/>
              <a:buChar char="•"/>
              <a:defRPr/>
            </a:pPr>
            <a:r>
              <a:rPr lang="en-GB" sz="1400" b="1">
                <a:solidFill>
                  <a:srgbClr val="000000"/>
                </a:solidFill>
                <a:latin typeface="Arial" panose="020B0604020202020204"/>
              </a:rPr>
              <a:t>UACR ≥200 to ≤5000 mg/g</a:t>
            </a:r>
            <a:endParaRPr lang="en-GB" sz="1400" b="1">
              <a:solidFill>
                <a:srgbClr val="000000"/>
              </a:solidFill>
              <a:latin typeface="Arial" panose="020B0604020202020204"/>
              <a:cs typeface="Arial"/>
            </a:endParaRPr>
          </a:p>
          <a:p>
            <a:pPr marL="171450" indent="-171450" defTabSz="914377">
              <a:spcAft>
                <a:spcPts val="300"/>
              </a:spcAft>
              <a:buClr>
                <a:schemeClr val="accent1"/>
              </a:buClr>
              <a:buFont typeface="Arial" panose="020B0604020202020204" pitchFamily="34" charset="0"/>
              <a:buChar char="•"/>
              <a:defRPr/>
            </a:pPr>
            <a:r>
              <a:rPr lang="en-GB" sz="1400" b="1">
                <a:solidFill>
                  <a:srgbClr val="000000"/>
                </a:solidFill>
                <a:latin typeface="Arial" panose="020B0604020202020204"/>
              </a:rPr>
              <a:t>Stable dose of </a:t>
            </a:r>
            <a:r>
              <a:rPr lang="en-GB" sz="1400" b="1" err="1">
                <a:solidFill>
                  <a:srgbClr val="000000"/>
                </a:solidFill>
                <a:latin typeface="Arial" panose="020B0604020202020204"/>
              </a:rPr>
              <a:t>ACEi</a:t>
            </a:r>
            <a:r>
              <a:rPr lang="en-GB" sz="1400" b="1">
                <a:solidFill>
                  <a:srgbClr val="000000"/>
                </a:solidFill>
                <a:latin typeface="Arial" panose="020B0604020202020204"/>
              </a:rPr>
              <a:t>/ARB for </a:t>
            </a:r>
            <a:br>
              <a:rPr lang="en-GB" sz="1400" b="1">
                <a:solidFill>
                  <a:srgbClr val="000000"/>
                </a:solidFill>
                <a:latin typeface="Arial" panose="020B0604020202020204"/>
              </a:rPr>
            </a:br>
            <a:r>
              <a:rPr lang="en-GB" sz="1400" b="1">
                <a:solidFill>
                  <a:srgbClr val="000000"/>
                </a:solidFill>
                <a:latin typeface="Arial" panose="020B0604020202020204"/>
              </a:rPr>
              <a:t>≥4 weeks</a:t>
            </a:r>
            <a:endParaRPr lang="en-GB" sz="1400" b="1">
              <a:solidFill>
                <a:srgbClr val="000000"/>
              </a:solidFill>
              <a:latin typeface="Arial" panose="020B0604020202020204"/>
              <a:cs typeface="Arial"/>
            </a:endParaRPr>
          </a:p>
          <a:p>
            <a:pPr marL="171450" indent="-171450" defTabSz="914377">
              <a:spcAft>
                <a:spcPts val="300"/>
              </a:spcAft>
              <a:buClr>
                <a:schemeClr val="accent1"/>
              </a:buClr>
              <a:buFont typeface="Arial" panose="020B0604020202020204" pitchFamily="34" charset="0"/>
              <a:buChar char="•"/>
              <a:defRPr/>
            </a:pPr>
            <a:r>
              <a:rPr lang="en-GB" sz="1400" b="1">
                <a:solidFill>
                  <a:srgbClr val="000000"/>
                </a:solidFill>
                <a:latin typeface="Arial" panose="020B0604020202020204"/>
                <a:cs typeface="Arial"/>
              </a:rPr>
              <a:t>With and without T2D</a:t>
            </a:r>
            <a:endParaRPr lang="en-GB" sz="1400" b="1">
              <a:solidFill>
                <a:srgbClr val="000000"/>
              </a:solidFill>
              <a:latin typeface="Arial" panose="020B0604020202020204"/>
            </a:endParaRPr>
          </a:p>
          <a:p>
            <a:pPr marL="87630" indent="-87630" algn="ctr" defTabSz="914377">
              <a:spcBef>
                <a:spcPts val="1200"/>
              </a:spcBef>
              <a:spcAft>
                <a:spcPts val="300"/>
              </a:spcAft>
              <a:defRPr/>
            </a:pPr>
            <a:r>
              <a:rPr lang="en-GB" sz="1600" b="1">
                <a:solidFill>
                  <a:schemeClr val="accent6">
                    <a:lumMod val="75000"/>
                  </a:schemeClr>
                </a:solidFill>
                <a:latin typeface="Arial" panose="020B0604020202020204"/>
              </a:rPr>
              <a:t>Key Exclusion Criteria</a:t>
            </a:r>
            <a:endParaRPr lang="en-GB" sz="1600" b="1">
              <a:solidFill>
                <a:schemeClr val="accent6">
                  <a:lumMod val="75000"/>
                </a:schemeClr>
              </a:solidFill>
              <a:latin typeface="Arial" panose="020B0604020202020204"/>
              <a:cs typeface="Arial"/>
            </a:endParaRPr>
          </a:p>
          <a:p>
            <a:pPr marL="171450" indent="-171450" defTabSz="914377">
              <a:spcAft>
                <a:spcPts val="300"/>
              </a:spcAft>
              <a:buClr>
                <a:schemeClr val="accent1"/>
              </a:buClr>
              <a:buFont typeface="Arial" panose="020B0604020202020204" pitchFamily="34" charset="0"/>
              <a:buChar char="•"/>
              <a:defRPr/>
            </a:pPr>
            <a:r>
              <a:rPr lang="en-US" sz="1400" b="1">
                <a:solidFill>
                  <a:srgbClr val="000000"/>
                </a:solidFill>
                <a:latin typeface="Arial" panose="020B0604020202020204"/>
              </a:rPr>
              <a:t>T1D</a:t>
            </a:r>
            <a:endParaRPr lang="en-US" sz="1400" b="1">
              <a:solidFill>
                <a:srgbClr val="000000"/>
              </a:solidFill>
              <a:latin typeface="Arial" panose="020B0604020202020204"/>
              <a:cs typeface="Arial"/>
            </a:endParaRPr>
          </a:p>
          <a:p>
            <a:pPr marL="171450" indent="-171450" defTabSz="914377">
              <a:spcAft>
                <a:spcPts val="300"/>
              </a:spcAft>
              <a:buClr>
                <a:schemeClr val="accent1"/>
              </a:buClr>
              <a:buFont typeface="Arial" panose="020B0604020202020204" pitchFamily="34" charset="0"/>
              <a:buChar char="•"/>
              <a:defRPr/>
            </a:pPr>
            <a:r>
              <a:rPr lang="en-US" sz="1400" b="1">
                <a:solidFill>
                  <a:srgbClr val="000000"/>
                </a:solidFill>
                <a:latin typeface="Arial" panose="020B0604020202020204"/>
                <a:cs typeface="Arial"/>
              </a:rPr>
              <a:t>Polycystic kidney disease, lupus nephritis, ANCA-associated vasculitis</a:t>
            </a:r>
          </a:p>
          <a:p>
            <a:pPr marL="171450" indent="-171450" defTabSz="914377">
              <a:spcAft>
                <a:spcPts val="300"/>
              </a:spcAft>
              <a:buClr>
                <a:schemeClr val="accent1"/>
              </a:buClr>
              <a:buFont typeface="Arial" panose="020B0604020202020204" pitchFamily="34" charset="0"/>
              <a:buChar char="•"/>
              <a:defRPr/>
            </a:pPr>
            <a:r>
              <a:rPr lang="en-US" sz="1400" b="1">
                <a:solidFill>
                  <a:srgbClr val="000000"/>
                </a:solidFill>
                <a:latin typeface="Arial" panose="020B0604020202020204"/>
                <a:cs typeface="Arial"/>
              </a:rPr>
              <a:t>Immunosuppressive therapy </a:t>
            </a:r>
            <a:r>
              <a:rPr lang="en-GB" sz="1400" b="1">
                <a:solidFill>
                  <a:srgbClr val="000000"/>
                </a:solidFill>
              </a:rPr>
              <a:t>≤6 months prior to enrollment</a:t>
            </a:r>
            <a:r>
              <a:rPr lang="en-US" sz="1400" b="1">
                <a:solidFill>
                  <a:srgbClr val="000000"/>
                </a:solidFill>
                <a:latin typeface="Arial" panose="020B0604020202020204"/>
                <a:cs typeface="Arial"/>
              </a:rPr>
              <a:t> </a:t>
            </a:r>
          </a:p>
        </p:txBody>
      </p:sp>
    </p:spTree>
    <p:extLst>
      <p:ext uri="{BB962C8B-B14F-4D97-AF65-F5344CB8AC3E}">
        <p14:creationId xmlns:p14="http://schemas.microsoft.com/office/powerpoint/2010/main" val="3012809157"/>
      </p:ext>
    </p:extLst>
  </p:cSld>
  <p:clrMapOvr>
    <a:masterClrMapping/>
  </p:clrMapOvr>
  <p:transition>
    <p:fade/>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TextBox 188">
            <a:extLst>
              <a:ext uri="{FF2B5EF4-FFF2-40B4-BE49-F238E27FC236}">
                <a16:creationId xmlns="" xmlns:a16="http://schemas.microsoft.com/office/drawing/2014/main" id="{F050EA3C-446D-4431-8D2F-12F96AEE90CE}"/>
              </a:ext>
            </a:extLst>
          </p:cNvPr>
          <p:cNvSpPr txBox="1"/>
          <p:nvPr/>
        </p:nvSpPr>
        <p:spPr>
          <a:xfrm>
            <a:off x="912427" y="4958308"/>
            <a:ext cx="1757751" cy="1617464"/>
          </a:xfrm>
          <a:prstGeom prst="roundRect">
            <a:avLst/>
          </a:prstGeom>
          <a:solidFill>
            <a:schemeClr val="bg1">
              <a:alpha val="50000"/>
            </a:schemeClr>
          </a:solidFill>
          <a:ln>
            <a:noFill/>
          </a:ln>
        </p:spPr>
        <p:txBody>
          <a:bodyPr wrap="square" rtlCol="0">
            <a:spAutoFit/>
          </a:bodyPr>
          <a:lstStyle/>
          <a:p>
            <a:pPr>
              <a:spcBef>
                <a:spcPts val="100"/>
              </a:spcBef>
              <a:spcAft>
                <a:spcPts val="200"/>
              </a:spcAft>
            </a:pPr>
            <a:r>
              <a:rPr lang="en-US" sz="1400" b="1"/>
              <a:t>Latin America</a:t>
            </a:r>
          </a:p>
          <a:p>
            <a:pPr>
              <a:spcBef>
                <a:spcPts val="100"/>
              </a:spcBef>
            </a:pPr>
            <a:r>
              <a:rPr lang="en-US" sz="1400"/>
              <a:t>Argentina (n=235)</a:t>
            </a:r>
          </a:p>
          <a:p>
            <a:pPr>
              <a:spcBef>
                <a:spcPts val="100"/>
              </a:spcBef>
            </a:pPr>
            <a:r>
              <a:rPr lang="en-US" sz="1400"/>
              <a:t>Brazil (n=302)</a:t>
            </a:r>
          </a:p>
          <a:p>
            <a:pPr>
              <a:spcBef>
                <a:spcPts val="100"/>
              </a:spcBef>
            </a:pPr>
            <a:r>
              <a:rPr lang="en-US" sz="1400"/>
              <a:t>Mexico (n=154)</a:t>
            </a:r>
          </a:p>
          <a:p>
            <a:pPr>
              <a:spcBef>
                <a:spcPts val="100"/>
              </a:spcBef>
            </a:pPr>
            <a:r>
              <a:rPr lang="en-US" sz="1400"/>
              <a:t>Peru (n=221)</a:t>
            </a:r>
          </a:p>
        </p:txBody>
      </p:sp>
      <p:sp>
        <p:nvSpPr>
          <p:cNvPr id="185" name="TextBox 184">
            <a:extLst>
              <a:ext uri="{FF2B5EF4-FFF2-40B4-BE49-F238E27FC236}">
                <a16:creationId xmlns="" xmlns:a16="http://schemas.microsoft.com/office/drawing/2014/main" id="{BE9044C4-21C8-42FA-90DF-C1CA85A99799}"/>
              </a:ext>
            </a:extLst>
          </p:cNvPr>
          <p:cNvSpPr txBox="1"/>
          <p:nvPr/>
        </p:nvSpPr>
        <p:spPr>
          <a:xfrm>
            <a:off x="351437" y="1227950"/>
            <a:ext cx="1999051" cy="1112361"/>
          </a:xfrm>
          <a:prstGeom prst="roundRect">
            <a:avLst/>
          </a:prstGeom>
          <a:solidFill>
            <a:schemeClr val="bg1">
              <a:alpha val="50000"/>
            </a:schemeClr>
          </a:solidFill>
          <a:ln>
            <a:noFill/>
          </a:ln>
        </p:spPr>
        <p:txBody>
          <a:bodyPr wrap="square" rtlCol="0">
            <a:spAutoFit/>
          </a:bodyPr>
          <a:lstStyle/>
          <a:p>
            <a:pPr>
              <a:spcBef>
                <a:spcPts val="100"/>
              </a:spcBef>
              <a:spcAft>
                <a:spcPts val="200"/>
              </a:spcAft>
            </a:pPr>
            <a:r>
              <a:rPr lang="en-US" sz="1400" b="1"/>
              <a:t>North America</a:t>
            </a:r>
          </a:p>
          <a:p>
            <a:pPr>
              <a:spcBef>
                <a:spcPts val="100"/>
              </a:spcBef>
            </a:pPr>
            <a:r>
              <a:rPr lang="en-US" sz="1400"/>
              <a:t>Canada (n=280)</a:t>
            </a:r>
          </a:p>
          <a:p>
            <a:pPr>
              <a:spcBef>
                <a:spcPts val="100"/>
              </a:spcBef>
            </a:pPr>
            <a:r>
              <a:rPr lang="en-US" sz="1400"/>
              <a:t>United States (n=533)</a:t>
            </a:r>
          </a:p>
        </p:txBody>
      </p:sp>
      <p:grpSp>
        <p:nvGrpSpPr>
          <p:cNvPr id="7" name="World Map">
            <a:extLst>
              <a:ext uri="{FF2B5EF4-FFF2-40B4-BE49-F238E27FC236}">
                <a16:creationId xmlns="" xmlns:a16="http://schemas.microsoft.com/office/drawing/2014/main" id="{7E4722C4-0DD4-4983-9FF4-9FA91554A38A}"/>
              </a:ext>
            </a:extLst>
          </p:cNvPr>
          <p:cNvGrpSpPr/>
          <p:nvPr>
            <p:custDataLst>
              <p:tags r:id="rId1"/>
            </p:custDataLst>
          </p:nvPr>
        </p:nvGrpSpPr>
        <p:grpSpPr>
          <a:xfrm>
            <a:off x="209551" y="1645860"/>
            <a:ext cx="10517004" cy="5131442"/>
            <a:chOff x="399011" y="834814"/>
            <a:chExt cx="8342794" cy="4070611"/>
          </a:xfrm>
          <a:solidFill>
            <a:schemeClr val="bg1">
              <a:lumMod val="75000"/>
            </a:schemeClr>
          </a:solidFill>
        </p:grpSpPr>
        <p:sp>
          <p:nvSpPr>
            <p:cNvPr id="8" name="Zimbabwe" descr="© INSCALE GmbH, 05.05.2010&#10;http://www.presentationload.com/">
              <a:extLst>
                <a:ext uri="{FF2B5EF4-FFF2-40B4-BE49-F238E27FC236}">
                  <a16:creationId xmlns="" xmlns:a16="http://schemas.microsoft.com/office/drawing/2014/main" id="{CD7AD59B-749E-41D0-9ED7-B448830EF3C4}"/>
                </a:ext>
              </a:extLst>
            </p:cNvPr>
            <p:cNvSpPr>
              <a:spLocks/>
            </p:cNvSpPr>
            <p:nvPr>
              <p:custDataLst>
                <p:tags r:id="rId2"/>
              </p:custDataLst>
            </p:nvPr>
          </p:nvSpPr>
          <p:spPr bwMode="gray">
            <a:xfrm>
              <a:off x="4909872" y="3695804"/>
              <a:ext cx="209015" cy="209016"/>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 name="Zambia" descr="© INSCALE GmbH, 05.05.2010&#10;http://www.presentationload.com/">
              <a:extLst>
                <a:ext uri="{FF2B5EF4-FFF2-40B4-BE49-F238E27FC236}">
                  <a16:creationId xmlns="" xmlns:a16="http://schemas.microsoft.com/office/drawing/2014/main" id="{72A5D0B6-061A-4AD7-B7DB-E1AEBAA25DDD}"/>
                </a:ext>
              </a:extLst>
            </p:cNvPr>
            <p:cNvSpPr>
              <a:spLocks/>
            </p:cNvSpPr>
            <p:nvPr>
              <p:custDataLst>
                <p:tags r:id="rId3"/>
              </p:custDataLst>
            </p:nvPr>
          </p:nvSpPr>
          <p:spPr bwMode="gray">
            <a:xfrm>
              <a:off x="4825375" y="3467518"/>
              <a:ext cx="315746" cy="302405"/>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 name="Yemen" descr="© INSCALE GmbH, 05.05.2010&#10;http://www.presentationload.com/">
              <a:extLst>
                <a:ext uri="{FF2B5EF4-FFF2-40B4-BE49-F238E27FC236}">
                  <a16:creationId xmlns="" xmlns:a16="http://schemas.microsoft.com/office/drawing/2014/main" id="{89C72BC2-66F4-4300-8B8C-DFE54E782A90}"/>
                </a:ext>
              </a:extLst>
            </p:cNvPr>
            <p:cNvSpPr>
              <a:spLocks/>
            </p:cNvSpPr>
            <p:nvPr>
              <p:custDataLst>
                <p:tags r:id="rId4"/>
              </p:custDataLst>
            </p:nvPr>
          </p:nvSpPr>
          <p:spPr bwMode="gray">
            <a:xfrm>
              <a:off x="5375336" y="2637386"/>
              <a:ext cx="277203" cy="189744"/>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 name="Western Sahara" descr="© INSCALE GmbH, 05.05.2010&#10;http://www.presentationload.com/">
              <a:extLst>
                <a:ext uri="{FF2B5EF4-FFF2-40B4-BE49-F238E27FC236}">
                  <a16:creationId xmlns="" xmlns:a16="http://schemas.microsoft.com/office/drawing/2014/main" id="{12833E06-EF57-4319-A678-568A6726BC1F}"/>
                </a:ext>
              </a:extLst>
            </p:cNvPr>
            <p:cNvSpPr>
              <a:spLocks/>
            </p:cNvSpPr>
            <p:nvPr>
              <p:custDataLst>
                <p:tags r:id="rId5"/>
              </p:custDataLst>
            </p:nvPr>
          </p:nvSpPr>
          <p:spPr bwMode="gray">
            <a:xfrm>
              <a:off x="3790679" y="2373523"/>
              <a:ext cx="226803" cy="194192"/>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 name="West Bank" descr="© INSCALE GmbH, 05.05.2010&#10;http://www.presentationload.com/">
              <a:extLst>
                <a:ext uri="{FF2B5EF4-FFF2-40B4-BE49-F238E27FC236}">
                  <a16:creationId xmlns="" xmlns:a16="http://schemas.microsoft.com/office/drawing/2014/main" id="{C6E80C95-7738-4295-A35B-7659E357B1B6}"/>
                </a:ext>
              </a:extLst>
            </p:cNvPr>
            <p:cNvSpPr>
              <a:spLocks/>
            </p:cNvSpPr>
            <p:nvPr>
              <p:custDataLst>
                <p:tags r:id="rId6"/>
              </p:custDataLst>
            </p:nvPr>
          </p:nvSpPr>
          <p:spPr bwMode="gray">
            <a:xfrm>
              <a:off x="5148532" y="2226767"/>
              <a:ext cx="16307" cy="35577"/>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 name="Uzbekistan" descr="© INSCALE GmbH, 05.05.2010&#10;http://www.presentationload.com/">
              <a:extLst>
                <a:ext uri="{FF2B5EF4-FFF2-40B4-BE49-F238E27FC236}">
                  <a16:creationId xmlns="" xmlns:a16="http://schemas.microsoft.com/office/drawing/2014/main" id="{187FE582-EE23-4979-97FA-AA5A31B2B502}"/>
                </a:ext>
              </a:extLst>
            </p:cNvPr>
            <p:cNvSpPr>
              <a:spLocks/>
            </p:cNvSpPr>
            <p:nvPr>
              <p:custDataLst>
                <p:tags r:id="rId7"/>
              </p:custDataLst>
            </p:nvPr>
          </p:nvSpPr>
          <p:spPr bwMode="gray">
            <a:xfrm>
              <a:off x="5618445" y="1830973"/>
              <a:ext cx="449160" cy="252004"/>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 name="Vietnam" descr="© INSCALE GmbH, 05.05.2010&#10;http://www.presentationload.com/">
              <a:extLst>
                <a:ext uri="{FF2B5EF4-FFF2-40B4-BE49-F238E27FC236}">
                  <a16:creationId xmlns="" xmlns:a16="http://schemas.microsoft.com/office/drawing/2014/main" id="{35A618B4-9FD0-40F0-9F88-E82C3F2BFD6F}"/>
                </a:ext>
              </a:extLst>
            </p:cNvPr>
            <p:cNvSpPr>
              <a:spLocks/>
            </p:cNvSpPr>
            <p:nvPr>
              <p:custDataLst>
                <p:tags r:id="rId8"/>
              </p:custDataLst>
            </p:nvPr>
          </p:nvSpPr>
          <p:spPr bwMode="gray">
            <a:xfrm>
              <a:off x="6940722" y="2503972"/>
              <a:ext cx="229767" cy="452126"/>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 name="Venezuela" descr="© INSCALE GmbH, 05.05.2010&#10;http://www.presentationload.com/">
              <a:extLst>
                <a:ext uri="{FF2B5EF4-FFF2-40B4-BE49-F238E27FC236}">
                  <a16:creationId xmlns="" xmlns:a16="http://schemas.microsoft.com/office/drawing/2014/main" id="{E00EEC9D-D09D-4718-B3E1-95CD7B9EB5A0}"/>
                </a:ext>
              </a:extLst>
            </p:cNvPr>
            <p:cNvSpPr>
              <a:spLocks noEditPoints="1"/>
            </p:cNvSpPr>
            <p:nvPr>
              <p:custDataLst>
                <p:tags r:id="rId9"/>
              </p:custDataLst>
            </p:nvPr>
          </p:nvSpPr>
          <p:spPr bwMode="gray">
            <a:xfrm>
              <a:off x="2263836" y="2846402"/>
              <a:ext cx="361698" cy="352806"/>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 name="USA (Alaska)" descr="© INSCALE GmbH, 05.05.2010&#10;http://www.presentationload.com/">
              <a:extLst>
                <a:ext uri="{FF2B5EF4-FFF2-40B4-BE49-F238E27FC236}">
                  <a16:creationId xmlns="" xmlns:a16="http://schemas.microsoft.com/office/drawing/2014/main" id="{73F57D2E-0AAE-4978-B761-1AB5D7836E54}"/>
                </a:ext>
              </a:extLst>
            </p:cNvPr>
            <p:cNvSpPr>
              <a:spLocks noEditPoints="1"/>
            </p:cNvSpPr>
            <p:nvPr>
              <p:custDataLst>
                <p:tags r:id="rId10"/>
              </p:custDataLst>
            </p:nvPr>
          </p:nvSpPr>
          <p:spPr bwMode="gray">
            <a:xfrm>
              <a:off x="399011" y="1107572"/>
              <a:ext cx="1165144" cy="504009"/>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 name="USA" descr="© INSCALE GmbH, 05.05.2010&#10;http://www.presentationload.com/">
              <a:extLst>
                <a:ext uri="{FF2B5EF4-FFF2-40B4-BE49-F238E27FC236}">
                  <a16:creationId xmlns="" xmlns:a16="http://schemas.microsoft.com/office/drawing/2014/main" id="{9E5B0500-A532-464A-9C6B-9BAFB375F31B}"/>
                </a:ext>
              </a:extLst>
            </p:cNvPr>
            <p:cNvSpPr>
              <a:spLocks noEditPoints="1"/>
            </p:cNvSpPr>
            <p:nvPr>
              <p:custDataLst>
                <p:tags r:id="rId11"/>
              </p:custDataLst>
            </p:nvPr>
          </p:nvSpPr>
          <p:spPr bwMode="gray">
            <a:xfrm>
              <a:off x="1160950" y="1713865"/>
              <a:ext cx="1485337" cy="736743"/>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8" name="Uruguay" descr="© INSCALE GmbH, 05.05.2010&#10;http://www.presentationload.com/">
              <a:extLst>
                <a:ext uri="{FF2B5EF4-FFF2-40B4-BE49-F238E27FC236}">
                  <a16:creationId xmlns="" xmlns:a16="http://schemas.microsoft.com/office/drawing/2014/main" id="{FBC873E6-0129-4E94-9812-CA218DFA55FE}"/>
                </a:ext>
              </a:extLst>
            </p:cNvPr>
            <p:cNvSpPr>
              <a:spLocks/>
            </p:cNvSpPr>
            <p:nvPr>
              <p:custDataLst>
                <p:tags r:id="rId12"/>
              </p:custDataLst>
            </p:nvPr>
          </p:nvSpPr>
          <p:spPr bwMode="gray">
            <a:xfrm>
              <a:off x="2745607" y="4139036"/>
              <a:ext cx="139343" cy="145273"/>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9" name="United Kingdom" descr="© INSCALE GmbH, 05.05.2010&#10;http://www.presentationload.com/">
              <a:extLst>
                <a:ext uri="{FF2B5EF4-FFF2-40B4-BE49-F238E27FC236}">
                  <a16:creationId xmlns="" xmlns:a16="http://schemas.microsoft.com/office/drawing/2014/main" id="{8BA8BFCE-79A3-4028-977B-94CE10539FA2}"/>
                </a:ext>
              </a:extLst>
            </p:cNvPr>
            <p:cNvSpPr>
              <a:spLocks noEditPoints="1"/>
            </p:cNvSpPr>
            <p:nvPr>
              <p:custDataLst>
                <p:tags r:id="rId13"/>
              </p:custDataLst>
            </p:nvPr>
          </p:nvSpPr>
          <p:spPr bwMode="gray">
            <a:xfrm>
              <a:off x="4094566" y="1386258"/>
              <a:ext cx="219391" cy="312783"/>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0" name="United Arab Emirates" descr="© INSCALE GmbH, 05.05.2010&#10;http://www.presentationload.com/">
              <a:extLst>
                <a:ext uri="{FF2B5EF4-FFF2-40B4-BE49-F238E27FC236}">
                  <a16:creationId xmlns="" xmlns:a16="http://schemas.microsoft.com/office/drawing/2014/main" id="{E23F1BC2-6681-42D3-9CCE-6B3C48AF20B5}"/>
                </a:ext>
              </a:extLst>
            </p:cNvPr>
            <p:cNvSpPr>
              <a:spLocks/>
            </p:cNvSpPr>
            <p:nvPr>
              <p:custDataLst>
                <p:tags r:id="rId14"/>
              </p:custDataLst>
            </p:nvPr>
          </p:nvSpPr>
          <p:spPr bwMode="gray">
            <a:xfrm>
              <a:off x="5599173" y="2407618"/>
              <a:ext cx="127484" cy="121556"/>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1" name="Ukraine" descr="© INSCALE GmbH, 05.05.2010&#10;http://www.presentationload.com/">
              <a:extLst>
                <a:ext uri="{FF2B5EF4-FFF2-40B4-BE49-F238E27FC236}">
                  <a16:creationId xmlns="" xmlns:a16="http://schemas.microsoft.com/office/drawing/2014/main" id="{000C2935-5B9D-472C-9D0E-E2CA3CAD3005}"/>
                </a:ext>
              </a:extLst>
            </p:cNvPr>
            <p:cNvSpPr>
              <a:spLocks/>
            </p:cNvSpPr>
            <p:nvPr>
              <p:custDataLst>
                <p:tags r:id="rId15"/>
              </p:custDataLst>
            </p:nvPr>
          </p:nvSpPr>
          <p:spPr bwMode="gray">
            <a:xfrm>
              <a:off x="4792763" y="1627887"/>
              <a:ext cx="423959" cy="237181"/>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2" name="Uganda" descr="© INSCALE GmbH, 05.05.2010&#10;http://www.presentationload.com/">
              <a:extLst>
                <a:ext uri="{FF2B5EF4-FFF2-40B4-BE49-F238E27FC236}">
                  <a16:creationId xmlns="" xmlns:a16="http://schemas.microsoft.com/office/drawing/2014/main" id="{EDC7ECEA-6C3C-405C-A7F3-F3FA446570E0}"/>
                </a:ext>
              </a:extLst>
            </p:cNvPr>
            <p:cNvSpPr>
              <a:spLocks noEditPoints="1"/>
            </p:cNvSpPr>
            <p:nvPr>
              <p:custDataLst>
                <p:tags r:id="rId16"/>
              </p:custDataLst>
            </p:nvPr>
          </p:nvSpPr>
          <p:spPr bwMode="gray">
            <a:xfrm>
              <a:off x="5034390" y="3090993"/>
              <a:ext cx="148236" cy="17492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3" name="Turkmenistan" descr="© INSCALE GmbH, 05.05.2010&#10;http://www.presentationload.com/">
              <a:extLst>
                <a:ext uri="{FF2B5EF4-FFF2-40B4-BE49-F238E27FC236}">
                  <a16:creationId xmlns="" xmlns:a16="http://schemas.microsoft.com/office/drawing/2014/main" id="{15A0A151-3123-4E6D-8A47-5D68AC5D888D}"/>
                </a:ext>
              </a:extLst>
            </p:cNvPr>
            <p:cNvSpPr>
              <a:spLocks/>
            </p:cNvSpPr>
            <p:nvPr>
              <p:custDataLst>
                <p:tags r:id="rId17"/>
              </p:custDataLst>
            </p:nvPr>
          </p:nvSpPr>
          <p:spPr bwMode="gray">
            <a:xfrm>
              <a:off x="5550255" y="1912504"/>
              <a:ext cx="382452" cy="229770"/>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4" name="Turkey" descr="© INSCALE GmbH, 05.05.2010&#10;http://www.presentationload.com/">
              <a:extLst>
                <a:ext uri="{FF2B5EF4-FFF2-40B4-BE49-F238E27FC236}">
                  <a16:creationId xmlns="" xmlns:a16="http://schemas.microsoft.com/office/drawing/2014/main" id="{E264D85C-E477-416E-9F0D-A0544C188B40}"/>
                </a:ext>
              </a:extLst>
            </p:cNvPr>
            <p:cNvSpPr>
              <a:spLocks noEditPoints="1"/>
            </p:cNvSpPr>
            <p:nvPr>
              <p:custDataLst>
                <p:tags r:id="rId18"/>
              </p:custDataLst>
            </p:nvPr>
          </p:nvSpPr>
          <p:spPr bwMode="gray">
            <a:xfrm>
              <a:off x="4880223" y="1930291"/>
              <a:ext cx="504007" cy="19270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5" name="Tunisia" descr="© INSCALE GmbH, 05.05.2010&#10;http://www.presentationload.com/">
              <a:extLst>
                <a:ext uri="{FF2B5EF4-FFF2-40B4-BE49-F238E27FC236}">
                  <a16:creationId xmlns="" xmlns:a16="http://schemas.microsoft.com/office/drawing/2014/main" id="{CC3E1520-A9C6-487F-B0BD-31429C7F05B7}"/>
                </a:ext>
              </a:extLst>
            </p:cNvPr>
            <p:cNvSpPr>
              <a:spLocks/>
            </p:cNvSpPr>
            <p:nvPr>
              <p:custDataLst>
                <p:tags r:id="rId19"/>
              </p:custDataLst>
            </p:nvPr>
          </p:nvSpPr>
          <p:spPr bwMode="gray">
            <a:xfrm>
              <a:off x="4441441" y="2078530"/>
              <a:ext cx="103766" cy="216428"/>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6" name="Togo" descr="© INSCALE GmbH, 05.05.2010&#10;http://www.presentationload.com/">
              <a:extLst>
                <a:ext uri="{FF2B5EF4-FFF2-40B4-BE49-F238E27FC236}">
                  <a16:creationId xmlns="" xmlns:a16="http://schemas.microsoft.com/office/drawing/2014/main" id="{4985298A-3A5E-433F-B846-184E345B3EE2}"/>
                </a:ext>
              </a:extLst>
            </p:cNvPr>
            <p:cNvSpPr>
              <a:spLocks/>
            </p:cNvSpPr>
            <p:nvPr>
              <p:custDataLst>
                <p:tags r:id="rId20"/>
              </p:custDataLst>
            </p:nvPr>
          </p:nvSpPr>
          <p:spPr bwMode="gray">
            <a:xfrm>
              <a:off x="4230944" y="2880496"/>
              <a:ext cx="53365" cy="152686"/>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7" name="Thailand" descr="© INSCALE GmbH, 05.05.2010&#10;http://www.presentationload.com/">
              <a:extLst>
                <a:ext uri="{FF2B5EF4-FFF2-40B4-BE49-F238E27FC236}">
                  <a16:creationId xmlns="" xmlns:a16="http://schemas.microsoft.com/office/drawing/2014/main" id="{2F4D38E8-3298-4482-8986-74B3AA413183}"/>
                </a:ext>
              </a:extLst>
            </p:cNvPr>
            <p:cNvSpPr>
              <a:spLocks/>
            </p:cNvSpPr>
            <p:nvPr>
              <p:custDataLst>
                <p:tags r:id="rId21"/>
              </p:custDataLst>
            </p:nvPr>
          </p:nvSpPr>
          <p:spPr bwMode="gray">
            <a:xfrm>
              <a:off x="6829542" y="2594397"/>
              <a:ext cx="234215" cy="450643"/>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8" name="Tanzania" descr="© INSCALE GmbH, 05.05.2010&#10;http://www.presentationload.com/">
              <a:extLst>
                <a:ext uri="{FF2B5EF4-FFF2-40B4-BE49-F238E27FC236}">
                  <a16:creationId xmlns="" xmlns:a16="http://schemas.microsoft.com/office/drawing/2014/main" id="{E5FFAF4F-C39B-4D98-8363-2FFC58C157A9}"/>
                </a:ext>
              </a:extLst>
            </p:cNvPr>
            <p:cNvSpPr>
              <a:spLocks noEditPoints="1"/>
            </p:cNvSpPr>
            <p:nvPr>
              <p:custDataLst>
                <p:tags r:id="rId22"/>
              </p:custDataLst>
            </p:nvPr>
          </p:nvSpPr>
          <p:spPr bwMode="gray">
            <a:xfrm>
              <a:off x="5032907" y="3249609"/>
              <a:ext cx="290545" cy="329088"/>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29" name="Tajikistan" descr="© INSCALE GmbH, 05.05.2010&#10;http://www.presentationload.com/">
              <a:extLst>
                <a:ext uri="{FF2B5EF4-FFF2-40B4-BE49-F238E27FC236}">
                  <a16:creationId xmlns="" xmlns:a16="http://schemas.microsoft.com/office/drawing/2014/main" id="{B9E7E47D-6E0A-49D1-AF9F-0D6F168C1DB6}"/>
                </a:ext>
              </a:extLst>
            </p:cNvPr>
            <p:cNvSpPr>
              <a:spLocks/>
            </p:cNvSpPr>
            <p:nvPr>
              <p:custDataLst>
                <p:tags r:id="rId23"/>
              </p:custDataLst>
            </p:nvPr>
          </p:nvSpPr>
          <p:spPr bwMode="gray">
            <a:xfrm>
              <a:off x="5937154" y="1967351"/>
              <a:ext cx="209015" cy="131932"/>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0" name="Taiwan" descr="© INSCALE GmbH, 05.05.2010&#10;http://www.presentationload.com/">
              <a:extLst>
                <a:ext uri="{FF2B5EF4-FFF2-40B4-BE49-F238E27FC236}">
                  <a16:creationId xmlns="" xmlns:a16="http://schemas.microsoft.com/office/drawing/2014/main" id="{17CB12A8-D704-48A1-BB1A-61A1629B097B}"/>
                </a:ext>
              </a:extLst>
            </p:cNvPr>
            <p:cNvSpPr>
              <a:spLocks/>
            </p:cNvSpPr>
            <p:nvPr>
              <p:custDataLst>
                <p:tags r:id="rId24"/>
              </p:custDataLst>
            </p:nvPr>
          </p:nvSpPr>
          <p:spPr bwMode="gray">
            <a:xfrm>
              <a:off x="7401738" y="2444677"/>
              <a:ext cx="45954" cy="102284"/>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1" name="Syria" descr="© INSCALE GmbH, 05.05.2010&#10;http://www.presentationload.com/">
              <a:extLst>
                <a:ext uri="{FF2B5EF4-FFF2-40B4-BE49-F238E27FC236}">
                  <a16:creationId xmlns="" xmlns:a16="http://schemas.microsoft.com/office/drawing/2014/main" id="{85428285-FF66-43CA-90E8-0AD9521022DD}"/>
                </a:ext>
              </a:extLst>
            </p:cNvPr>
            <p:cNvSpPr>
              <a:spLocks/>
            </p:cNvSpPr>
            <p:nvPr>
              <p:custDataLst>
                <p:tags r:id="rId25"/>
              </p:custDataLst>
            </p:nvPr>
          </p:nvSpPr>
          <p:spPr bwMode="gray">
            <a:xfrm>
              <a:off x="5152979" y="2075565"/>
              <a:ext cx="170473" cy="15713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2" name="Switzerland" descr="© INSCALE GmbH, 05.05.2010&#10;http://www.presentationload.com/">
              <a:extLst>
                <a:ext uri="{FF2B5EF4-FFF2-40B4-BE49-F238E27FC236}">
                  <a16:creationId xmlns="" xmlns:a16="http://schemas.microsoft.com/office/drawing/2014/main" id="{E7FA3D88-37E3-42CB-A555-9FF1455E990C}"/>
                </a:ext>
              </a:extLst>
            </p:cNvPr>
            <p:cNvSpPr>
              <a:spLocks/>
            </p:cNvSpPr>
            <p:nvPr>
              <p:custDataLst>
                <p:tags r:id="rId26"/>
              </p:custDataLst>
            </p:nvPr>
          </p:nvSpPr>
          <p:spPr bwMode="gray">
            <a:xfrm>
              <a:off x="4408829" y="1759818"/>
              <a:ext cx="109696" cy="6077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3" name="Sweden" descr="© INSCALE GmbH, 05.05.2010&#10;http://www.presentationload.com/">
              <a:extLst>
                <a:ext uri="{FF2B5EF4-FFF2-40B4-BE49-F238E27FC236}">
                  <a16:creationId xmlns="" xmlns:a16="http://schemas.microsoft.com/office/drawing/2014/main" id="{E039B861-B2B0-481E-A71A-44F17B39DE83}"/>
                </a:ext>
              </a:extLst>
            </p:cNvPr>
            <p:cNvSpPr>
              <a:spLocks noEditPoints="1"/>
            </p:cNvSpPr>
            <p:nvPr>
              <p:custDataLst>
                <p:tags r:id="rId27"/>
              </p:custDataLst>
            </p:nvPr>
          </p:nvSpPr>
          <p:spPr bwMode="gray">
            <a:xfrm>
              <a:off x="4533349" y="1163902"/>
              <a:ext cx="262381" cy="375042"/>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4" name="Swaziland" descr="© INSCALE GmbH, 05.05.2010&#10;http://www.presentationload.com/">
              <a:extLst>
                <a:ext uri="{FF2B5EF4-FFF2-40B4-BE49-F238E27FC236}">
                  <a16:creationId xmlns="" xmlns:a16="http://schemas.microsoft.com/office/drawing/2014/main" id="{B61DA259-A890-4222-B4BD-23F73FAAFE15}"/>
                </a:ext>
              </a:extLst>
            </p:cNvPr>
            <p:cNvSpPr>
              <a:spLocks/>
            </p:cNvSpPr>
            <p:nvPr>
              <p:custDataLst>
                <p:tags r:id="rId28"/>
              </p:custDataLst>
            </p:nvPr>
          </p:nvSpPr>
          <p:spPr bwMode="gray">
            <a:xfrm>
              <a:off x="5050696" y="4004139"/>
              <a:ext cx="38542" cy="50401"/>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5" name="Suriname" descr="© INSCALE GmbH, 05.05.2010&#10;http://www.presentationload.com/">
              <a:extLst>
                <a:ext uri="{FF2B5EF4-FFF2-40B4-BE49-F238E27FC236}">
                  <a16:creationId xmlns="" xmlns:a16="http://schemas.microsoft.com/office/drawing/2014/main" id="{B74B3E63-3973-42A4-8B64-08C56EB522B9}"/>
                </a:ext>
              </a:extLst>
            </p:cNvPr>
            <p:cNvSpPr>
              <a:spLocks/>
            </p:cNvSpPr>
            <p:nvPr>
              <p:custDataLst>
                <p:tags r:id="rId29"/>
              </p:custDataLst>
            </p:nvPr>
          </p:nvSpPr>
          <p:spPr bwMode="gray">
            <a:xfrm>
              <a:off x="2668524" y="3036146"/>
              <a:ext cx="111179" cy="127485"/>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6" name="Sudan">
              <a:extLst>
                <a:ext uri="{FF2B5EF4-FFF2-40B4-BE49-F238E27FC236}">
                  <a16:creationId xmlns="" xmlns:a16="http://schemas.microsoft.com/office/drawing/2014/main" id="{6ABB4AB4-5DB7-42FD-90FD-168F2C5CE0EB}"/>
                </a:ext>
              </a:extLst>
            </p:cNvPr>
            <p:cNvSpPr>
              <a:spLocks/>
            </p:cNvSpPr>
            <p:nvPr>
              <p:custDataLst>
                <p:tags r:id="rId30"/>
              </p:custDataLst>
            </p:nvPr>
          </p:nvSpPr>
          <p:spPr bwMode="auto">
            <a:xfrm>
              <a:off x="4814919" y="2510265"/>
              <a:ext cx="452944" cy="444363"/>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7" name="South Sudan">
              <a:extLst>
                <a:ext uri="{FF2B5EF4-FFF2-40B4-BE49-F238E27FC236}">
                  <a16:creationId xmlns="" xmlns:a16="http://schemas.microsoft.com/office/drawing/2014/main" id="{8F210A53-F0ED-45CD-8FF9-20F91C8CEE7C}"/>
                </a:ext>
              </a:extLst>
            </p:cNvPr>
            <p:cNvSpPr>
              <a:spLocks/>
            </p:cNvSpPr>
            <p:nvPr>
              <p:custDataLst>
                <p:tags r:id="rId31"/>
              </p:custDataLst>
            </p:nvPr>
          </p:nvSpPr>
          <p:spPr bwMode="auto">
            <a:xfrm>
              <a:off x="4877854" y="2841153"/>
              <a:ext cx="326120" cy="272722"/>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8" name="Sri Lanka" descr="© INSCALE GmbH, 05.05.2010&#10;http://www.presentationload.com/">
              <a:extLst>
                <a:ext uri="{FF2B5EF4-FFF2-40B4-BE49-F238E27FC236}">
                  <a16:creationId xmlns="" xmlns:a16="http://schemas.microsoft.com/office/drawing/2014/main" id="{5D2D24B4-30E0-4BE1-A478-FACDA28A863D}"/>
                </a:ext>
              </a:extLst>
            </p:cNvPr>
            <p:cNvSpPr>
              <a:spLocks/>
            </p:cNvSpPr>
            <p:nvPr>
              <p:custDataLst>
                <p:tags r:id="rId32"/>
              </p:custDataLst>
            </p:nvPr>
          </p:nvSpPr>
          <p:spPr bwMode="gray">
            <a:xfrm>
              <a:off x="6378902" y="2924967"/>
              <a:ext cx="65224" cy="115625"/>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39" name="Spain" descr="© INSCALE GmbH, 05.05.2010&#10;http://www.presentationload.com/">
              <a:extLst>
                <a:ext uri="{FF2B5EF4-FFF2-40B4-BE49-F238E27FC236}">
                  <a16:creationId xmlns="" xmlns:a16="http://schemas.microsoft.com/office/drawing/2014/main" id="{24906BEC-E815-42B9-837D-2DC4A9711125}"/>
                </a:ext>
              </a:extLst>
            </p:cNvPr>
            <p:cNvSpPr>
              <a:spLocks noEditPoints="1"/>
            </p:cNvSpPr>
            <p:nvPr>
              <p:custDataLst>
                <p:tags r:id="rId33"/>
              </p:custDataLst>
            </p:nvPr>
          </p:nvSpPr>
          <p:spPr bwMode="gray">
            <a:xfrm>
              <a:off x="4030823" y="1882856"/>
              <a:ext cx="332051" cy="234216"/>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0" name="South Africa" descr="© INSCALE GmbH, 05.05.2010&#10;http://www.presentationload.com/">
              <a:extLst>
                <a:ext uri="{FF2B5EF4-FFF2-40B4-BE49-F238E27FC236}">
                  <a16:creationId xmlns="" xmlns:a16="http://schemas.microsoft.com/office/drawing/2014/main" id="{AA6D17B9-155C-466E-B746-506C0BB60F97}"/>
                </a:ext>
              </a:extLst>
            </p:cNvPr>
            <p:cNvSpPr>
              <a:spLocks noEditPoints="1"/>
            </p:cNvSpPr>
            <p:nvPr>
              <p:custDataLst>
                <p:tags r:id="rId34"/>
              </p:custDataLst>
            </p:nvPr>
          </p:nvSpPr>
          <p:spPr bwMode="gray">
            <a:xfrm>
              <a:off x="4672692" y="3895926"/>
              <a:ext cx="429889" cy="386901"/>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1" name="Somalia" descr="© INSCALE GmbH, 05.05.2010&#10;http://www.presentationload.com/">
              <a:extLst>
                <a:ext uri="{FF2B5EF4-FFF2-40B4-BE49-F238E27FC236}">
                  <a16:creationId xmlns="" xmlns:a16="http://schemas.microsoft.com/office/drawing/2014/main" id="{79FFEEF5-A8A9-48D1-B1A5-AD56253FABA6}"/>
                </a:ext>
              </a:extLst>
            </p:cNvPr>
            <p:cNvSpPr>
              <a:spLocks/>
            </p:cNvSpPr>
            <p:nvPr>
              <p:custDataLst>
                <p:tags r:id="rId35"/>
              </p:custDataLst>
            </p:nvPr>
          </p:nvSpPr>
          <p:spPr bwMode="gray">
            <a:xfrm>
              <a:off x="5341240" y="2850849"/>
              <a:ext cx="271275" cy="41951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2" name="Solomon Islands" descr="© INSCALE GmbH, 05.05.2010&#10;http://www.presentationload.com/">
              <a:extLst>
                <a:ext uri="{FF2B5EF4-FFF2-40B4-BE49-F238E27FC236}">
                  <a16:creationId xmlns="" xmlns:a16="http://schemas.microsoft.com/office/drawing/2014/main" id="{2C00D439-853D-4EBC-926D-BB8B6D9EF550}"/>
                </a:ext>
              </a:extLst>
            </p:cNvPr>
            <p:cNvSpPr>
              <a:spLocks noEditPoints="1"/>
            </p:cNvSpPr>
            <p:nvPr>
              <p:custDataLst>
                <p:tags r:id="rId36"/>
              </p:custDataLst>
            </p:nvPr>
          </p:nvSpPr>
          <p:spPr bwMode="gray">
            <a:xfrm>
              <a:off x="8452741" y="3423046"/>
              <a:ext cx="140826" cy="131932"/>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3" name="Slovenia" descr="© INSCALE GmbH, 05.05.2010&#10;http://www.presentationload.com/">
              <a:extLst>
                <a:ext uri="{FF2B5EF4-FFF2-40B4-BE49-F238E27FC236}">
                  <a16:creationId xmlns="" xmlns:a16="http://schemas.microsoft.com/office/drawing/2014/main" id="{AF283656-3F53-49F8-9E6C-C99894F190B1}"/>
                </a:ext>
              </a:extLst>
            </p:cNvPr>
            <p:cNvSpPr>
              <a:spLocks/>
            </p:cNvSpPr>
            <p:nvPr>
              <p:custDataLst>
                <p:tags r:id="rId37"/>
              </p:custDataLst>
            </p:nvPr>
          </p:nvSpPr>
          <p:spPr bwMode="gray">
            <a:xfrm>
              <a:off x="4583748" y="1786501"/>
              <a:ext cx="80048" cy="45954"/>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4" name="Slovakia" descr="© INSCALE GmbH, 05.05.2010&#10;http://www.presentationload.com/">
              <a:extLst>
                <a:ext uri="{FF2B5EF4-FFF2-40B4-BE49-F238E27FC236}">
                  <a16:creationId xmlns="" xmlns:a16="http://schemas.microsoft.com/office/drawing/2014/main" id="{3F2B3505-5CE5-46D9-98D0-4D55B2A5C58C}"/>
                </a:ext>
              </a:extLst>
            </p:cNvPr>
            <p:cNvSpPr>
              <a:spLocks/>
            </p:cNvSpPr>
            <p:nvPr>
              <p:custDataLst>
                <p:tags r:id="rId38"/>
              </p:custDataLst>
            </p:nvPr>
          </p:nvSpPr>
          <p:spPr bwMode="gray">
            <a:xfrm>
              <a:off x="4665278" y="1709417"/>
              <a:ext cx="134897" cy="54848"/>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5" name="Sierra Leone" descr="© INSCALE GmbH, 05.05.2010&#10;http://www.presentationload.com/">
              <a:extLst>
                <a:ext uri="{FF2B5EF4-FFF2-40B4-BE49-F238E27FC236}">
                  <a16:creationId xmlns="" xmlns:a16="http://schemas.microsoft.com/office/drawing/2014/main" id="{DF18BF41-B4A9-4EC1-B5EC-DF71F5C0881B}"/>
                </a:ext>
              </a:extLst>
            </p:cNvPr>
            <p:cNvSpPr>
              <a:spLocks/>
            </p:cNvSpPr>
            <p:nvPr>
              <p:custDataLst>
                <p:tags r:id="rId39"/>
              </p:custDataLst>
            </p:nvPr>
          </p:nvSpPr>
          <p:spPr bwMode="gray">
            <a:xfrm>
              <a:off x="3879621" y="2910144"/>
              <a:ext cx="78566" cy="102284"/>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6" name="Serbia" descr="© INSCALE GmbH, 05.05.2010&#10;http://www.presentationload.com/">
              <a:extLst>
                <a:ext uri="{FF2B5EF4-FFF2-40B4-BE49-F238E27FC236}">
                  <a16:creationId xmlns="" xmlns:a16="http://schemas.microsoft.com/office/drawing/2014/main" id="{869D9501-D4F7-4C2B-B2AE-7FF8E42ED239}"/>
                </a:ext>
              </a:extLst>
            </p:cNvPr>
            <p:cNvSpPr>
              <a:spLocks/>
            </p:cNvSpPr>
            <p:nvPr>
              <p:custDataLst>
                <p:tags r:id="rId40"/>
              </p:custDataLst>
            </p:nvPr>
          </p:nvSpPr>
          <p:spPr bwMode="gray">
            <a:xfrm>
              <a:off x="4717162" y="1810219"/>
              <a:ext cx="103766" cy="113769"/>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7" name="Senegal" descr="© INSCALE GmbH, 05.05.2010&#10;http://www.presentationload.com/">
              <a:extLst>
                <a:ext uri="{FF2B5EF4-FFF2-40B4-BE49-F238E27FC236}">
                  <a16:creationId xmlns="" xmlns:a16="http://schemas.microsoft.com/office/drawing/2014/main" id="{55592EB5-FD9F-4304-9ADD-F4C54A1FE24A}"/>
                </a:ext>
              </a:extLst>
            </p:cNvPr>
            <p:cNvSpPr>
              <a:spLocks/>
            </p:cNvSpPr>
            <p:nvPr>
              <p:custDataLst>
                <p:tags r:id="rId41"/>
              </p:custDataLst>
            </p:nvPr>
          </p:nvSpPr>
          <p:spPr bwMode="gray">
            <a:xfrm>
              <a:off x="3801057" y="2704094"/>
              <a:ext cx="157132" cy="1393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8" name="Saudi Arabia" descr="© INSCALE GmbH, 05.05.2010&#10;http://www.presentationload.com/">
              <a:extLst>
                <a:ext uri="{FF2B5EF4-FFF2-40B4-BE49-F238E27FC236}">
                  <a16:creationId xmlns="" xmlns:a16="http://schemas.microsoft.com/office/drawing/2014/main" id="{FA9EF026-ABCC-4375-96B2-98EEAFD8C43F}"/>
                </a:ext>
              </a:extLst>
            </p:cNvPr>
            <p:cNvSpPr>
              <a:spLocks/>
            </p:cNvSpPr>
            <p:nvPr>
              <p:custDataLst>
                <p:tags r:id="rId42"/>
              </p:custDataLst>
            </p:nvPr>
          </p:nvSpPr>
          <p:spPr bwMode="gray">
            <a:xfrm>
              <a:off x="5148533" y="2235663"/>
              <a:ext cx="563301" cy="483255"/>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49" name="Rwanda" descr="© INSCALE GmbH, 05.05.2010&#10;http://www.presentationload.com/">
              <a:extLst>
                <a:ext uri="{FF2B5EF4-FFF2-40B4-BE49-F238E27FC236}">
                  <a16:creationId xmlns="" xmlns:a16="http://schemas.microsoft.com/office/drawing/2014/main" id="{E105B274-7A26-4A8A-9107-826BB25E6E1B}"/>
                </a:ext>
              </a:extLst>
            </p:cNvPr>
            <p:cNvSpPr>
              <a:spLocks/>
            </p:cNvSpPr>
            <p:nvPr>
              <p:custDataLst>
                <p:tags r:id="rId43"/>
              </p:custDataLst>
            </p:nvPr>
          </p:nvSpPr>
          <p:spPr bwMode="gray">
            <a:xfrm>
              <a:off x="5012154" y="3249609"/>
              <a:ext cx="56330" cy="56330"/>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0" name="Russia (Urup,Simushir)" descr="© INSCALE GmbH, 05.05.2010&#10;http://www.presentationload.com/">
              <a:extLst>
                <a:ext uri="{FF2B5EF4-FFF2-40B4-BE49-F238E27FC236}">
                  <a16:creationId xmlns="" xmlns:a16="http://schemas.microsoft.com/office/drawing/2014/main" id="{2C593878-F2DE-4CE7-BF0B-F77F332EF3D8}"/>
                </a:ext>
              </a:extLst>
            </p:cNvPr>
            <p:cNvSpPr>
              <a:spLocks noEditPoints="1"/>
            </p:cNvSpPr>
            <p:nvPr>
              <p:custDataLst>
                <p:tags r:id="rId44"/>
              </p:custDataLst>
            </p:nvPr>
          </p:nvSpPr>
          <p:spPr bwMode="gray">
            <a:xfrm>
              <a:off x="7804943" y="1429248"/>
              <a:ext cx="114143" cy="453608"/>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1" name="Russia" descr="© INSCALE GmbH, 05.05.2010&#10;http://www.presentationload.com/">
              <a:extLst>
                <a:ext uri="{FF2B5EF4-FFF2-40B4-BE49-F238E27FC236}">
                  <a16:creationId xmlns="" xmlns:a16="http://schemas.microsoft.com/office/drawing/2014/main" id="{109F49E6-12B7-4885-B56E-9F184643BCAA}"/>
                </a:ext>
              </a:extLst>
            </p:cNvPr>
            <p:cNvSpPr>
              <a:spLocks noEditPoints="1"/>
            </p:cNvSpPr>
            <p:nvPr>
              <p:custDataLst>
                <p:tags r:id="rId45"/>
              </p:custDataLst>
            </p:nvPr>
          </p:nvSpPr>
          <p:spPr bwMode="gray">
            <a:xfrm>
              <a:off x="4727539" y="867426"/>
              <a:ext cx="3430210" cy="1092513"/>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2" name="Romania" descr="© INSCALE GmbH, 05.05.2010&#10;http://www.presentationload.com/">
              <a:extLst>
                <a:ext uri="{FF2B5EF4-FFF2-40B4-BE49-F238E27FC236}">
                  <a16:creationId xmlns="" xmlns:a16="http://schemas.microsoft.com/office/drawing/2014/main" id="{D971D752-14AF-474E-BB70-458F07A6D881}"/>
                </a:ext>
              </a:extLst>
            </p:cNvPr>
            <p:cNvSpPr>
              <a:spLocks/>
            </p:cNvSpPr>
            <p:nvPr>
              <p:custDataLst>
                <p:tags r:id="rId46"/>
              </p:custDataLst>
            </p:nvPr>
          </p:nvSpPr>
          <p:spPr bwMode="gray">
            <a:xfrm>
              <a:off x="4749775" y="1747960"/>
              <a:ext cx="232733" cy="1393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3" name="Qatar" descr="© INSCALE GmbH, 05.05.2010&#10;http://www.presentationload.com/">
              <a:extLst>
                <a:ext uri="{FF2B5EF4-FFF2-40B4-BE49-F238E27FC236}">
                  <a16:creationId xmlns="" xmlns:a16="http://schemas.microsoft.com/office/drawing/2014/main" id="{8E69780B-80F9-4C23-96BD-EE9361B02DA2}"/>
                </a:ext>
              </a:extLst>
            </p:cNvPr>
            <p:cNvSpPr>
              <a:spLocks/>
            </p:cNvSpPr>
            <p:nvPr>
              <p:custDataLst>
                <p:tags r:id="rId47"/>
              </p:custDataLst>
            </p:nvPr>
          </p:nvSpPr>
          <p:spPr bwMode="gray">
            <a:xfrm>
              <a:off x="5579903" y="2416512"/>
              <a:ext cx="25201" cy="54848"/>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4" name="Puerto Rico" descr="© INSCALE GmbH, 05.05.2010&#10;http://www.presentationload.com/">
              <a:extLst>
                <a:ext uri="{FF2B5EF4-FFF2-40B4-BE49-F238E27FC236}">
                  <a16:creationId xmlns="" xmlns:a16="http://schemas.microsoft.com/office/drawing/2014/main" id="{03054EC8-30FA-44B2-985A-D20827591DA4}"/>
                </a:ext>
              </a:extLst>
            </p:cNvPr>
            <p:cNvSpPr>
              <a:spLocks/>
            </p:cNvSpPr>
            <p:nvPr>
              <p:custDataLst>
                <p:tags r:id="rId48"/>
              </p:custDataLst>
            </p:nvPr>
          </p:nvSpPr>
          <p:spPr bwMode="gray">
            <a:xfrm>
              <a:off x="2453580" y="2656657"/>
              <a:ext cx="51884" cy="22236"/>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5" name="Portugal" descr="© INSCALE GmbH, 05.05.2010&#10;http://www.presentationload.com/">
              <a:extLst>
                <a:ext uri="{FF2B5EF4-FFF2-40B4-BE49-F238E27FC236}">
                  <a16:creationId xmlns="" xmlns:a16="http://schemas.microsoft.com/office/drawing/2014/main" id="{334606AF-2E4F-4BF1-BC9E-B4795FFD5ADC}"/>
                </a:ext>
              </a:extLst>
            </p:cNvPr>
            <p:cNvSpPr>
              <a:spLocks/>
            </p:cNvSpPr>
            <p:nvPr>
              <p:custDataLst>
                <p:tags r:id="rId49"/>
              </p:custDataLst>
            </p:nvPr>
          </p:nvSpPr>
          <p:spPr bwMode="gray">
            <a:xfrm>
              <a:off x="4017483" y="1933256"/>
              <a:ext cx="85978" cy="155651"/>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6" name="Poland" descr="© INSCALE GmbH, 05.05.2010&#10;http://www.presentationload.com/">
              <a:extLst>
                <a:ext uri="{FF2B5EF4-FFF2-40B4-BE49-F238E27FC236}">
                  <a16:creationId xmlns="" xmlns:a16="http://schemas.microsoft.com/office/drawing/2014/main" id="{24E31B8E-FDE1-4008-B7B3-77732ABEA41D}"/>
                </a:ext>
              </a:extLst>
            </p:cNvPr>
            <p:cNvSpPr>
              <a:spLocks/>
            </p:cNvSpPr>
            <p:nvPr>
              <p:custDataLst>
                <p:tags r:id="rId50"/>
              </p:custDataLst>
            </p:nvPr>
          </p:nvSpPr>
          <p:spPr bwMode="gray">
            <a:xfrm>
              <a:off x="4600055" y="1555250"/>
              <a:ext cx="237180" cy="170474"/>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7" name="Philippines" descr="© INSCALE GmbH, 05.05.2010&#10;http://www.presentationload.com/">
              <a:extLst>
                <a:ext uri="{FF2B5EF4-FFF2-40B4-BE49-F238E27FC236}">
                  <a16:creationId xmlns="" xmlns:a16="http://schemas.microsoft.com/office/drawing/2014/main" id="{2793C58A-2548-4DC5-BFA2-7F9EECBAC2DE}"/>
                </a:ext>
              </a:extLst>
            </p:cNvPr>
            <p:cNvSpPr>
              <a:spLocks noEditPoints="1"/>
            </p:cNvSpPr>
            <p:nvPr>
              <p:custDataLst>
                <p:tags r:id="rId51"/>
              </p:custDataLst>
            </p:nvPr>
          </p:nvSpPr>
          <p:spPr bwMode="gray">
            <a:xfrm>
              <a:off x="7388398" y="2646281"/>
              <a:ext cx="271275" cy="45509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8" name="Peru" descr="© INSCALE GmbH, 05.05.2010&#10;http://www.presentationload.com/">
              <a:extLst>
                <a:ext uri="{FF2B5EF4-FFF2-40B4-BE49-F238E27FC236}">
                  <a16:creationId xmlns="" xmlns:a16="http://schemas.microsoft.com/office/drawing/2014/main" id="{066297D4-7BA8-4E68-9973-FDFB924DEE1C}"/>
                </a:ext>
              </a:extLst>
            </p:cNvPr>
            <p:cNvSpPr>
              <a:spLocks/>
            </p:cNvSpPr>
            <p:nvPr>
              <p:custDataLst>
                <p:tags r:id="rId52"/>
              </p:custDataLst>
            </p:nvPr>
          </p:nvSpPr>
          <p:spPr bwMode="gray">
            <a:xfrm>
              <a:off x="2041480" y="3216997"/>
              <a:ext cx="357252" cy="564787"/>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59" name="Paraguay" descr="© INSCALE GmbH, 05.05.2010&#10;http://www.presentationload.com/">
              <a:extLst>
                <a:ext uri="{FF2B5EF4-FFF2-40B4-BE49-F238E27FC236}">
                  <a16:creationId xmlns="" xmlns:a16="http://schemas.microsoft.com/office/drawing/2014/main" id="{A8960D88-93C8-4113-8542-911021C59F20}"/>
                </a:ext>
              </a:extLst>
            </p:cNvPr>
            <p:cNvSpPr>
              <a:spLocks/>
            </p:cNvSpPr>
            <p:nvPr>
              <p:custDataLst>
                <p:tags r:id="rId53"/>
              </p:custDataLst>
            </p:nvPr>
          </p:nvSpPr>
          <p:spPr bwMode="gray">
            <a:xfrm>
              <a:off x="2586993" y="3806984"/>
              <a:ext cx="226803" cy="256451"/>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0" name="Papua New Guinea" descr="© INSCALE GmbH, 05.05.2010&#10;http://www.presentationload.com/">
              <a:extLst>
                <a:ext uri="{FF2B5EF4-FFF2-40B4-BE49-F238E27FC236}">
                  <a16:creationId xmlns="" xmlns:a16="http://schemas.microsoft.com/office/drawing/2014/main" id="{93A4639D-BD62-4ED9-8EAA-FC65A2DC88F3}"/>
                </a:ext>
              </a:extLst>
            </p:cNvPr>
            <p:cNvSpPr>
              <a:spLocks noEditPoints="1"/>
            </p:cNvSpPr>
            <p:nvPr>
              <p:custDataLst>
                <p:tags r:id="rId54"/>
              </p:custDataLst>
            </p:nvPr>
          </p:nvSpPr>
          <p:spPr bwMode="gray">
            <a:xfrm>
              <a:off x="8022853" y="3274809"/>
              <a:ext cx="412099" cy="275723"/>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1" name="Panama" descr="© INSCALE GmbH, 05.05.2010&#10;http://www.presentationload.com/">
              <a:extLst>
                <a:ext uri="{FF2B5EF4-FFF2-40B4-BE49-F238E27FC236}">
                  <a16:creationId xmlns="" xmlns:a16="http://schemas.microsoft.com/office/drawing/2014/main" id="{42316235-795B-46DE-BFD1-C8D41E3CEBFE}"/>
                </a:ext>
              </a:extLst>
            </p:cNvPr>
            <p:cNvSpPr>
              <a:spLocks/>
            </p:cNvSpPr>
            <p:nvPr>
              <p:custDataLst>
                <p:tags r:id="rId55"/>
              </p:custDataLst>
            </p:nvPr>
          </p:nvSpPr>
          <p:spPr bwMode="gray">
            <a:xfrm>
              <a:off x="2002938" y="2924967"/>
              <a:ext cx="154167" cy="74119"/>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2" name="Pakistan" descr="© INSCALE GmbH, 05.05.2010&#10;http://www.presentationload.com/">
              <a:extLst>
                <a:ext uri="{FF2B5EF4-FFF2-40B4-BE49-F238E27FC236}">
                  <a16:creationId xmlns="" xmlns:a16="http://schemas.microsoft.com/office/drawing/2014/main" id="{324FE415-AC27-46F3-B3D9-68AD5B6837F1}"/>
                </a:ext>
              </a:extLst>
            </p:cNvPr>
            <p:cNvSpPr>
              <a:spLocks/>
            </p:cNvSpPr>
            <p:nvPr>
              <p:custDataLst>
                <p:tags r:id="rId56"/>
              </p:custDataLst>
            </p:nvPr>
          </p:nvSpPr>
          <p:spPr bwMode="gray">
            <a:xfrm>
              <a:off x="5825977" y="2087424"/>
              <a:ext cx="398759" cy="400242"/>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3" name="Parcel Islands" descr="© INSCALE GmbH, 05.05.2010&#10;http://www.presentationload.com/">
              <a:extLst>
                <a:ext uri="{FF2B5EF4-FFF2-40B4-BE49-F238E27FC236}">
                  <a16:creationId xmlns="" xmlns:a16="http://schemas.microsoft.com/office/drawing/2014/main" id="{0D39CD8B-F7A6-4A5D-9760-D008C4F66F78}"/>
                </a:ext>
              </a:extLst>
            </p:cNvPr>
            <p:cNvSpPr>
              <a:spLocks noEditPoints="1"/>
            </p:cNvSpPr>
            <p:nvPr>
              <p:custDataLst>
                <p:tags r:id="rId57"/>
              </p:custDataLst>
            </p:nvPr>
          </p:nvSpPr>
          <p:spPr bwMode="gray">
            <a:xfrm>
              <a:off x="7204583" y="2690751"/>
              <a:ext cx="35577" cy="23718"/>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4" name="Oman" descr="© INSCALE GmbH, 05.05.2010&#10;http://www.presentationload.com/">
              <a:extLst>
                <a:ext uri="{FF2B5EF4-FFF2-40B4-BE49-F238E27FC236}">
                  <a16:creationId xmlns="" xmlns:a16="http://schemas.microsoft.com/office/drawing/2014/main" id="{FADEDC83-87D0-425B-A1FA-8DA7209EFB1B}"/>
                </a:ext>
              </a:extLst>
            </p:cNvPr>
            <p:cNvSpPr>
              <a:spLocks/>
            </p:cNvSpPr>
            <p:nvPr>
              <p:custDataLst>
                <p:tags r:id="rId58"/>
              </p:custDataLst>
            </p:nvPr>
          </p:nvSpPr>
          <p:spPr bwMode="gray">
            <a:xfrm>
              <a:off x="5621409" y="2453571"/>
              <a:ext cx="204568" cy="254968"/>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5" name="Norway" descr="© INSCALE GmbH, 05.05.2010&#10;http://www.presentationload.com/">
              <a:extLst>
                <a:ext uri="{FF2B5EF4-FFF2-40B4-BE49-F238E27FC236}">
                  <a16:creationId xmlns="" xmlns:a16="http://schemas.microsoft.com/office/drawing/2014/main" id="{73E0B966-2391-4559-B279-E789500B6052}"/>
                </a:ext>
              </a:extLst>
            </p:cNvPr>
            <p:cNvSpPr>
              <a:spLocks noEditPoints="1"/>
            </p:cNvSpPr>
            <p:nvPr>
              <p:custDataLst>
                <p:tags r:id="rId59"/>
              </p:custDataLst>
            </p:nvPr>
          </p:nvSpPr>
          <p:spPr bwMode="gray">
            <a:xfrm>
              <a:off x="4399935" y="895592"/>
              <a:ext cx="515865" cy="567751"/>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6" name="Nigeria" descr="© INSCALE GmbH, 05.05.2010&#10;http://www.presentationload.com/">
              <a:extLst>
                <a:ext uri="{FF2B5EF4-FFF2-40B4-BE49-F238E27FC236}">
                  <a16:creationId xmlns="" xmlns:a16="http://schemas.microsoft.com/office/drawing/2014/main" id="{71BD2B05-06CE-4BD7-9EFC-7454462147D2}"/>
                </a:ext>
              </a:extLst>
            </p:cNvPr>
            <p:cNvSpPr>
              <a:spLocks/>
            </p:cNvSpPr>
            <p:nvPr>
              <p:custDataLst>
                <p:tags r:id="rId60"/>
              </p:custDataLst>
            </p:nvPr>
          </p:nvSpPr>
          <p:spPr bwMode="gray">
            <a:xfrm>
              <a:off x="4309510" y="2794518"/>
              <a:ext cx="317228" cy="292029"/>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7" name="Niger" descr="© INSCALE GmbH, 05.05.2010&#10;http://www.presentationload.com/">
              <a:extLst>
                <a:ext uri="{FF2B5EF4-FFF2-40B4-BE49-F238E27FC236}">
                  <a16:creationId xmlns="" xmlns:a16="http://schemas.microsoft.com/office/drawing/2014/main" id="{3E3E1C88-D428-46B4-AE73-50D9F906B415}"/>
                </a:ext>
              </a:extLst>
            </p:cNvPr>
            <p:cNvSpPr>
              <a:spLocks/>
            </p:cNvSpPr>
            <p:nvPr>
              <p:custDataLst>
                <p:tags r:id="rId61"/>
              </p:custDataLst>
            </p:nvPr>
          </p:nvSpPr>
          <p:spPr bwMode="gray">
            <a:xfrm>
              <a:off x="4242803" y="2501007"/>
              <a:ext cx="420993" cy="357254"/>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8" name="Nicaragua" descr="© INSCALE GmbH, 05.05.2010&#10;http://www.presentationload.com/">
              <a:extLst>
                <a:ext uri="{FF2B5EF4-FFF2-40B4-BE49-F238E27FC236}">
                  <a16:creationId xmlns="" xmlns:a16="http://schemas.microsoft.com/office/drawing/2014/main" id="{9BBDAFA6-DB0E-4A26-8BB3-E05B87DCC1C3}"/>
                </a:ext>
              </a:extLst>
            </p:cNvPr>
            <p:cNvSpPr>
              <a:spLocks/>
            </p:cNvSpPr>
            <p:nvPr>
              <p:custDataLst>
                <p:tags r:id="rId62"/>
              </p:custDataLst>
            </p:nvPr>
          </p:nvSpPr>
          <p:spPr bwMode="gray">
            <a:xfrm>
              <a:off x="1888796" y="2764871"/>
              <a:ext cx="123038" cy="126003"/>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69" name="New Zealand" descr="© INSCALE GmbH, 05.05.2010&#10;http://www.presentationload.com/">
              <a:extLst>
                <a:ext uri="{FF2B5EF4-FFF2-40B4-BE49-F238E27FC236}">
                  <a16:creationId xmlns="" xmlns:a16="http://schemas.microsoft.com/office/drawing/2014/main" id="{40F0CB48-0CB5-4C36-8319-C41788136040}"/>
                </a:ext>
              </a:extLst>
            </p:cNvPr>
            <p:cNvSpPr>
              <a:spLocks noEditPoints="1"/>
            </p:cNvSpPr>
            <p:nvPr>
              <p:custDataLst>
                <p:tags r:id="rId63"/>
              </p:custDataLst>
            </p:nvPr>
          </p:nvSpPr>
          <p:spPr bwMode="gray">
            <a:xfrm>
              <a:off x="8260033" y="4266520"/>
              <a:ext cx="481772" cy="372078"/>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0" name="Newfoundland" descr="© INSCALE GmbH, 05.05.2010&#10;http://www.presentationload.com/">
              <a:extLst>
                <a:ext uri="{FF2B5EF4-FFF2-40B4-BE49-F238E27FC236}">
                  <a16:creationId xmlns="" xmlns:a16="http://schemas.microsoft.com/office/drawing/2014/main" id="{679F522B-7F49-4CE0-93C8-E624BECD3968}"/>
                </a:ext>
              </a:extLst>
            </p:cNvPr>
            <p:cNvSpPr>
              <a:spLocks/>
            </p:cNvSpPr>
            <p:nvPr>
              <p:custDataLst>
                <p:tags r:id="rId64"/>
              </p:custDataLst>
            </p:nvPr>
          </p:nvSpPr>
          <p:spPr bwMode="gray">
            <a:xfrm>
              <a:off x="2855303" y="1653087"/>
              <a:ext cx="161579" cy="145273"/>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1" name="Netherlands" descr="© INSCALE GmbH, 05.05.2010&#10;http://www.presentationload.com/">
              <a:extLst>
                <a:ext uri="{FF2B5EF4-FFF2-40B4-BE49-F238E27FC236}">
                  <a16:creationId xmlns="" xmlns:a16="http://schemas.microsoft.com/office/drawing/2014/main" id="{FEFFA9B6-AFAF-44E5-9D74-2D1BAACF522C}"/>
                </a:ext>
              </a:extLst>
            </p:cNvPr>
            <p:cNvSpPr>
              <a:spLocks/>
            </p:cNvSpPr>
            <p:nvPr>
              <p:custDataLst>
                <p:tags r:id="rId65"/>
              </p:custDataLst>
            </p:nvPr>
          </p:nvSpPr>
          <p:spPr bwMode="gray">
            <a:xfrm>
              <a:off x="4340640" y="1595275"/>
              <a:ext cx="102284" cy="80048"/>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2" name="Nepal" descr="© INSCALE GmbH, 05.05.2010&#10;http://www.presentationload.com/">
              <a:extLst>
                <a:ext uri="{FF2B5EF4-FFF2-40B4-BE49-F238E27FC236}">
                  <a16:creationId xmlns="" xmlns:a16="http://schemas.microsoft.com/office/drawing/2014/main" id="{A456E13E-CFF8-471D-9594-81F54C1CFB12}"/>
                </a:ext>
              </a:extLst>
            </p:cNvPr>
            <p:cNvSpPr>
              <a:spLocks/>
            </p:cNvSpPr>
            <p:nvPr>
              <p:custDataLst>
                <p:tags r:id="rId66"/>
              </p:custDataLst>
            </p:nvPr>
          </p:nvSpPr>
          <p:spPr bwMode="gray">
            <a:xfrm>
              <a:off x="6327019" y="2287544"/>
              <a:ext cx="222356" cy="124520"/>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3" name="Namibia" descr="© INSCALE GmbH, 05.05.2010&#10;http://www.presentationload.com/">
              <a:extLst>
                <a:ext uri="{FF2B5EF4-FFF2-40B4-BE49-F238E27FC236}">
                  <a16:creationId xmlns="" xmlns:a16="http://schemas.microsoft.com/office/drawing/2014/main" id="{4803B496-1C47-4504-AF49-EE6E4BAA5EF2}"/>
                </a:ext>
              </a:extLst>
            </p:cNvPr>
            <p:cNvSpPr>
              <a:spLocks/>
            </p:cNvSpPr>
            <p:nvPr>
              <p:custDataLst>
                <p:tags r:id="rId67"/>
              </p:custDataLst>
            </p:nvPr>
          </p:nvSpPr>
          <p:spPr bwMode="gray">
            <a:xfrm>
              <a:off x="4548172" y="3735829"/>
              <a:ext cx="361698" cy="369113"/>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4" name="Myanmar" descr="© INSCALE GmbH, 05.05.2010&#10;http://www.presentationload.com/">
              <a:extLst>
                <a:ext uri="{FF2B5EF4-FFF2-40B4-BE49-F238E27FC236}">
                  <a16:creationId xmlns="" xmlns:a16="http://schemas.microsoft.com/office/drawing/2014/main" id="{082B7DB3-430E-4D81-9761-5E8F817AFE4F}"/>
                </a:ext>
              </a:extLst>
            </p:cNvPr>
            <p:cNvSpPr>
              <a:spLocks/>
            </p:cNvSpPr>
            <p:nvPr>
              <p:custDataLst>
                <p:tags r:id="rId68"/>
              </p:custDataLst>
            </p:nvPr>
          </p:nvSpPr>
          <p:spPr bwMode="gray">
            <a:xfrm>
              <a:off x="6676859" y="2346840"/>
              <a:ext cx="241627" cy="567751"/>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5" name="Mozambique" descr="© INSCALE GmbH, 05.05.2010&#10;http://www.presentationload.com/">
              <a:extLst>
                <a:ext uri="{FF2B5EF4-FFF2-40B4-BE49-F238E27FC236}">
                  <a16:creationId xmlns="" xmlns:a16="http://schemas.microsoft.com/office/drawing/2014/main" id="{95C54F62-5773-4A1E-943A-74B7B2F4808B}"/>
                </a:ext>
              </a:extLst>
            </p:cNvPr>
            <p:cNvSpPr>
              <a:spLocks/>
            </p:cNvSpPr>
            <p:nvPr>
              <p:custDataLst>
                <p:tags r:id="rId69"/>
              </p:custDataLst>
            </p:nvPr>
          </p:nvSpPr>
          <p:spPr bwMode="gray">
            <a:xfrm>
              <a:off x="5041802" y="3538673"/>
              <a:ext cx="289063" cy="506974"/>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6" name="Morocco" descr="© INSCALE GmbH, 05.05.2010&#10;http://www.presentationload.com/">
              <a:extLst>
                <a:ext uri="{FF2B5EF4-FFF2-40B4-BE49-F238E27FC236}">
                  <a16:creationId xmlns="" xmlns:a16="http://schemas.microsoft.com/office/drawing/2014/main" id="{6676D470-6726-4A40-986D-00E078D2C8BD}"/>
                </a:ext>
              </a:extLst>
            </p:cNvPr>
            <p:cNvSpPr>
              <a:spLocks/>
            </p:cNvSpPr>
            <p:nvPr>
              <p:custDataLst>
                <p:tags r:id="rId70"/>
              </p:custDataLst>
            </p:nvPr>
          </p:nvSpPr>
          <p:spPr bwMode="gray">
            <a:xfrm>
              <a:off x="3898892" y="2123001"/>
              <a:ext cx="321676" cy="250522"/>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7" name="Montenegro" descr="© INSCALE GmbH, 05.05.2010&#10;http://www.presentationload.com/">
              <a:extLst>
                <a:ext uri="{FF2B5EF4-FFF2-40B4-BE49-F238E27FC236}">
                  <a16:creationId xmlns="" xmlns:a16="http://schemas.microsoft.com/office/drawing/2014/main" id="{EE6AB552-6634-44D7-B575-51F5C2024D31}"/>
                </a:ext>
              </a:extLst>
            </p:cNvPr>
            <p:cNvSpPr>
              <a:spLocks/>
            </p:cNvSpPr>
            <p:nvPr>
              <p:custDataLst>
                <p:tags r:id="rId71"/>
              </p:custDataLst>
            </p:nvPr>
          </p:nvSpPr>
          <p:spPr bwMode="gray">
            <a:xfrm>
              <a:off x="4709750" y="1887303"/>
              <a:ext cx="42989" cy="51884"/>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8" name="Mongolia" descr="© INSCALE GmbH, 05.05.2010&#10;http://www.presentationload.com/">
              <a:extLst>
                <a:ext uri="{FF2B5EF4-FFF2-40B4-BE49-F238E27FC236}">
                  <a16:creationId xmlns="" xmlns:a16="http://schemas.microsoft.com/office/drawing/2014/main" id="{DD39C5D0-B697-45CB-AE00-A9A8CE546DA3}"/>
                </a:ext>
              </a:extLst>
            </p:cNvPr>
            <p:cNvSpPr>
              <a:spLocks/>
            </p:cNvSpPr>
            <p:nvPr>
              <p:custDataLst>
                <p:tags r:id="rId72"/>
              </p:custDataLst>
            </p:nvPr>
          </p:nvSpPr>
          <p:spPr bwMode="gray">
            <a:xfrm>
              <a:off x="6340360" y="1632334"/>
              <a:ext cx="796035" cy="315747"/>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79" name="Moldova" descr="© INSCALE GmbH, 05.05.2010&#10;http://www.presentationload.com/">
              <a:extLst>
                <a:ext uri="{FF2B5EF4-FFF2-40B4-BE49-F238E27FC236}">
                  <a16:creationId xmlns="" xmlns:a16="http://schemas.microsoft.com/office/drawing/2014/main" id="{180AC1B8-16B8-43BC-BC8F-18D73C5A3176}"/>
                </a:ext>
              </a:extLst>
            </p:cNvPr>
            <p:cNvSpPr>
              <a:spLocks/>
            </p:cNvSpPr>
            <p:nvPr>
              <p:custDataLst>
                <p:tags r:id="rId73"/>
              </p:custDataLst>
            </p:nvPr>
          </p:nvSpPr>
          <p:spPr bwMode="gray">
            <a:xfrm>
              <a:off x="4900976" y="1742029"/>
              <a:ext cx="81531" cy="9042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0" name="Mexico" descr="© INSCALE GmbH, 05.05.2010&#10;http://www.presentationload.com/">
              <a:extLst>
                <a:ext uri="{FF2B5EF4-FFF2-40B4-BE49-F238E27FC236}">
                  <a16:creationId xmlns="" xmlns:a16="http://schemas.microsoft.com/office/drawing/2014/main" id="{5156CA6F-99DF-40D5-88CF-84A0A72548AE}"/>
                </a:ext>
              </a:extLst>
            </p:cNvPr>
            <p:cNvSpPr>
              <a:spLocks/>
            </p:cNvSpPr>
            <p:nvPr>
              <p:custDataLst>
                <p:tags r:id="rId74"/>
              </p:custDataLst>
            </p:nvPr>
          </p:nvSpPr>
          <p:spPr bwMode="gray">
            <a:xfrm>
              <a:off x="1238034" y="2220838"/>
              <a:ext cx="705609" cy="552927"/>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1" name="Malta" descr="© INSCALE GmbH, 05.05.2010&#10;http://www.presentationload.com/">
              <a:extLst>
                <a:ext uri="{FF2B5EF4-FFF2-40B4-BE49-F238E27FC236}">
                  <a16:creationId xmlns="" xmlns:a16="http://schemas.microsoft.com/office/drawing/2014/main" id="{FE49F804-9177-4D01-9C08-2241100272F3}"/>
                </a:ext>
              </a:extLst>
            </p:cNvPr>
            <p:cNvSpPr>
              <a:spLocks/>
            </p:cNvSpPr>
            <p:nvPr>
              <p:custDataLst>
                <p:tags r:id="rId75"/>
              </p:custDataLst>
            </p:nvPr>
          </p:nvSpPr>
          <p:spPr bwMode="gray">
            <a:xfrm>
              <a:off x="4608948" y="2112624"/>
              <a:ext cx="11859" cy="10377"/>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2" name="Mauritania" descr="© INSCALE GmbH, 05.05.2010&#10;http://www.presentationload.com/">
              <a:extLst>
                <a:ext uri="{FF2B5EF4-FFF2-40B4-BE49-F238E27FC236}">
                  <a16:creationId xmlns="" xmlns:a16="http://schemas.microsoft.com/office/drawing/2014/main" id="{6DC630A2-B82B-409B-B428-D09D52DB9852}"/>
                </a:ext>
              </a:extLst>
            </p:cNvPr>
            <p:cNvSpPr>
              <a:spLocks/>
            </p:cNvSpPr>
            <p:nvPr>
              <p:custDataLst>
                <p:tags r:id="rId76"/>
              </p:custDataLst>
            </p:nvPr>
          </p:nvSpPr>
          <p:spPr bwMode="gray">
            <a:xfrm>
              <a:off x="3790680" y="2386865"/>
              <a:ext cx="324640" cy="380972"/>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3" name="Mali" descr="© INSCALE GmbH, 05.05.2010&#10;http://www.presentationload.com/">
              <a:extLst>
                <a:ext uri="{FF2B5EF4-FFF2-40B4-BE49-F238E27FC236}">
                  <a16:creationId xmlns="" xmlns:a16="http://schemas.microsoft.com/office/drawing/2014/main" id="{6778C243-36EC-472F-A228-B977BEB773B9}"/>
                </a:ext>
              </a:extLst>
            </p:cNvPr>
            <p:cNvSpPr>
              <a:spLocks/>
            </p:cNvSpPr>
            <p:nvPr>
              <p:custDataLst>
                <p:tags r:id="rId77"/>
              </p:custDataLst>
            </p:nvPr>
          </p:nvSpPr>
          <p:spPr bwMode="gray">
            <a:xfrm>
              <a:off x="3909270" y="2453571"/>
              <a:ext cx="440265" cy="45509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4" name="Malaysia" descr="© INSCALE GmbH, 05.05.2010&#10;http://www.presentationload.com/">
              <a:extLst>
                <a:ext uri="{FF2B5EF4-FFF2-40B4-BE49-F238E27FC236}">
                  <a16:creationId xmlns="" xmlns:a16="http://schemas.microsoft.com/office/drawing/2014/main" id="{50AF050B-B84E-4B4B-A770-F81AD2B8DD6D}"/>
                </a:ext>
              </a:extLst>
            </p:cNvPr>
            <p:cNvSpPr>
              <a:spLocks/>
            </p:cNvSpPr>
            <p:nvPr>
              <p:custDataLst>
                <p:tags r:id="rId78"/>
              </p:custDataLst>
            </p:nvPr>
          </p:nvSpPr>
          <p:spPr bwMode="gray">
            <a:xfrm>
              <a:off x="6928863" y="3012428"/>
              <a:ext cx="115625" cy="16602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5" name="Malaysia" descr="© INSCALE GmbH, 05.05.2010&#10;http://www.presentationload.com/">
              <a:extLst>
                <a:ext uri="{FF2B5EF4-FFF2-40B4-BE49-F238E27FC236}">
                  <a16:creationId xmlns="" xmlns:a16="http://schemas.microsoft.com/office/drawing/2014/main" id="{2E9E64FD-4F21-4E54-A886-EC81CC36B79F}"/>
                </a:ext>
              </a:extLst>
            </p:cNvPr>
            <p:cNvSpPr>
              <a:spLocks/>
            </p:cNvSpPr>
            <p:nvPr>
              <p:custDataLst>
                <p:tags r:id="rId79"/>
              </p:custDataLst>
            </p:nvPr>
          </p:nvSpPr>
          <p:spPr bwMode="gray">
            <a:xfrm>
              <a:off x="7200136" y="2993158"/>
              <a:ext cx="260898" cy="200121"/>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6" name="Malawi" descr="© INSCALE GmbH, 05.05.2010&#10;http://www.presentationload.com/">
              <a:extLst>
                <a:ext uri="{FF2B5EF4-FFF2-40B4-BE49-F238E27FC236}">
                  <a16:creationId xmlns="" xmlns:a16="http://schemas.microsoft.com/office/drawing/2014/main" id="{144A3A1B-A2DF-4305-A139-F0527A99C80D}"/>
                </a:ext>
              </a:extLst>
            </p:cNvPr>
            <p:cNvSpPr>
              <a:spLocks/>
            </p:cNvSpPr>
            <p:nvPr>
              <p:custDataLst>
                <p:tags r:id="rId80"/>
              </p:custDataLst>
            </p:nvPr>
          </p:nvSpPr>
          <p:spPr bwMode="gray">
            <a:xfrm>
              <a:off x="5111474" y="3506059"/>
              <a:ext cx="88942" cy="237181"/>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7" name="Madagascar" descr="© INSCALE GmbH, 05.05.2010&#10;http://www.presentationload.com/">
              <a:extLst>
                <a:ext uri="{FF2B5EF4-FFF2-40B4-BE49-F238E27FC236}">
                  <a16:creationId xmlns="" xmlns:a16="http://schemas.microsoft.com/office/drawing/2014/main" id="{AF5A6989-0BEE-4C1B-8DF4-24507132FFB5}"/>
                </a:ext>
              </a:extLst>
            </p:cNvPr>
            <p:cNvSpPr>
              <a:spLocks/>
            </p:cNvSpPr>
            <p:nvPr>
              <p:custDataLst>
                <p:tags r:id="rId81"/>
              </p:custDataLst>
            </p:nvPr>
          </p:nvSpPr>
          <p:spPr bwMode="gray">
            <a:xfrm>
              <a:off x="5370889" y="3593521"/>
              <a:ext cx="225320" cy="413584"/>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8" name="Macedonia" descr="© INSCALE GmbH, 05.05.2010&#10;http://www.presentationload.com/">
              <a:extLst>
                <a:ext uri="{FF2B5EF4-FFF2-40B4-BE49-F238E27FC236}">
                  <a16:creationId xmlns="" xmlns:a16="http://schemas.microsoft.com/office/drawing/2014/main" id="{2A8062D9-689A-4722-9021-AEEF6C03BBB9}"/>
                </a:ext>
              </a:extLst>
            </p:cNvPr>
            <p:cNvSpPr>
              <a:spLocks/>
            </p:cNvSpPr>
            <p:nvPr>
              <p:custDataLst>
                <p:tags r:id="rId82"/>
              </p:custDataLst>
            </p:nvPr>
          </p:nvSpPr>
          <p:spPr bwMode="gray">
            <a:xfrm>
              <a:off x="4763115" y="1922880"/>
              <a:ext cx="62260" cy="48919"/>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89" name="Luxembourg" descr="© INSCALE GmbH, 05.05.2010&#10;http://www.presentationload.com/">
              <a:extLst>
                <a:ext uri="{FF2B5EF4-FFF2-40B4-BE49-F238E27FC236}">
                  <a16:creationId xmlns="" xmlns:a16="http://schemas.microsoft.com/office/drawing/2014/main" id="{069F4D16-B044-44AD-A3F8-3FA9419B8AFB}"/>
                </a:ext>
              </a:extLst>
            </p:cNvPr>
            <p:cNvSpPr>
              <a:spLocks/>
            </p:cNvSpPr>
            <p:nvPr>
              <p:custDataLst>
                <p:tags r:id="rId83"/>
              </p:custDataLst>
            </p:nvPr>
          </p:nvSpPr>
          <p:spPr bwMode="gray">
            <a:xfrm>
              <a:off x="4402900" y="1693111"/>
              <a:ext cx="19271" cy="16307"/>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0" name="Lithuania" descr="© INSCALE GmbH, 05.05.2010&#10;http://www.presentationload.com/">
              <a:extLst>
                <a:ext uri="{FF2B5EF4-FFF2-40B4-BE49-F238E27FC236}">
                  <a16:creationId xmlns="" xmlns:a16="http://schemas.microsoft.com/office/drawing/2014/main" id="{8C749921-B83B-46E8-93F1-188869D315A0}"/>
                </a:ext>
              </a:extLst>
            </p:cNvPr>
            <p:cNvSpPr>
              <a:spLocks/>
            </p:cNvSpPr>
            <p:nvPr>
              <p:custDataLst>
                <p:tags r:id="rId84"/>
              </p:custDataLst>
            </p:nvPr>
          </p:nvSpPr>
          <p:spPr bwMode="gray">
            <a:xfrm>
              <a:off x="4752740" y="1507814"/>
              <a:ext cx="128967" cy="74119"/>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1" name="Liechtenstein" descr="© INSCALE GmbH, 05.05.2010&#10;http://www.presentationload.com/">
              <a:extLst>
                <a:ext uri="{FF2B5EF4-FFF2-40B4-BE49-F238E27FC236}">
                  <a16:creationId xmlns="" xmlns:a16="http://schemas.microsoft.com/office/drawing/2014/main" id="{CCFA4A6C-40E7-46E0-BB8C-E66F5D0F600B}"/>
                </a:ext>
              </a:extLst>
            </p:cNvPr>
            <p:cNvSpPr>
              <a:spLocks/>
            </p:cNvSpPr>
            <p:nvPr>
              <p:custDataLst>
                <p:tags r:id="rId85"/>
              </p:custDataLst>
            </p:nvPr>
          </p:nvSpPr>
          <p:spPr bwMode="gray">
            <a:xfrm>
              <a:off x="4488877" y="1776125"/>
              <a:ext cx="5929" cy="889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2" name="Libya" descr="© INSCALE GmbH, 05.05.2010&#10;http://www.presentationload.com/">
              <a:extLst>
                <a:ext uri="{FF2B5EF4-FFF2-40B4-BE49-F238E27FC236}">
                  <a16:creationId xmlns="" xmlns:a16="http://schemas.microsoft.com/office/drawing/2014/main" id="{67913006-FF0D-446D-B77F-533F1A424DD6}"/>
                </a:ext>
              </a:extLst>
            </p:cNvPr>
            <p:cNvSpPr>
              <a:spLocks/>
            </p:cNvSpPr>
            <p:nvPr>
              <p:custDataLst>
                <p:tags r:id="rId86"/>
              </p:custDataLst>
            </p:nvPr>
          </p:nvSpPr>
          <p:spPr bwMode="gray">
            <a:xfrm>
              <a:off x="4485913" y="2203049"/>
              <a:ext cx="416547" cy="420995"/>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3" name="Liberia" descr="© INSCALE GmbH, 05.05.2010&#10;http://www.presentationload.com/">
              <a:extLst>
                <a:ext uri="{FF2B5EF4-FFF2-40B4-BE49-F238E27FC236}">
                  <a16:creationId xmlns="" xmlns:a16="http://schemas.microsoft.com/office/drawing/2014/main" id="{2EBAEBF2-5272-4E78-B341-BFD773F7B424}"/>
                </a:ext>
              </a:extLst>
            </p:cNvPr>
            <p:cNvSpPr>
              <a:spLocks/>
            </p:cNvSpPr>
            <p:nvPr>
              <p:custDataLst>
                <p:tags r:id="rId87"/>
              </p:custDataLst>
            </p:nvPr>
          </p:nvSpPr>
          <p:spPr bwMode="gray">
            <a:xfrm>
              <a:off x="3918164" y="2956098"/>
              <a:ext cx="117108" cy="130449"/>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4" name="Lesotho" descr="© INSCALE GmbH, 05.05.2010&#10;http://www.presentationload.com/">
              <a:extLst>
                <a:ext uri="{FF2B5EF4-FFF2-40B4-BE49-F238E27FC236}">
                  <a16:creationId xmlns="" xmlns:a16="http://schemas.microsoft.com/office/drawing/2014/main" id="{3F9F5FF6-CF34-46AF-8476-6F57F3F1E372}"/>
                </a:ext>
              </a:extLst>
            </p:cNvPr>
            <p:cNvSpPr>
              <a:spLocks/>
            </p:cNvSpPr>
            <p:nvPr>
              <p:custDataLst>
                <p:tags r:id="rId88"/>
              </p:custDataLst>
            </p:nvPr>
          </p:nvSpPr>
          <p:spPr bwMode="gray">
            <a:xfrm>
              <a:off x="4945448" y="4093082"/>
              <a:ext cx="63743" cy="62260"/>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5" name="Lebanon" descr="© INSCALE GmbH, 05.05.2010&#10;http://www.presentationload.com/">
              <a:extLst>
                <a:ext uri="{FF2B5EF4-FFF2-40B4-BE49-F238E27FC236}">
                  <a16:creationId xmlns="" xmlns:a16="http://schemas.microsoft.com/office/drawing/2014/main" id="{32365FFE-B66A-4173-9E30-B0FB02CAAE06}"/>
                </a:ext>
              </a:extLst>
            </p:cNvPr>
            <p:cNvSpPr>
              <a:spLocks/>
            </p:cNvSpPr>
            <p:nvPr>
              <p:custDataLst>
                <p:tags r:id="rId89"/>
              </p:custDataLst>
            </p:nvPr>
          </p:nvSpPr>
          <p:spPr bwMode="gray">
            <a:xfrm>
              <a:off x="5141121" y="2160060"/>
              <a:ext cx="41506" cy="59295"/>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6" name="Latvia" descr="© INSCALE GmbH, 05.05.2010&#10;http://www.presentationload.com/">
              <a:extLst>
                <a:ext uri="{FF2B5EF4-FFF2-40B4-BE49-F238E27FC236}">
                  <a16:creationId xmlns="" xmlns:a16="http://schemas.microsoft.com/office/drawing/2014/main" id="{2D3AFC99-B02D-41FD-9975-4B1A0F898CC0}"/>
                </a:ext>
              </a:extLst>
            </p:cNvPr>
            <p:cNvSpPr>
              <a:spLocks/>
            </p:cNvSpPr>
            <p:nvPr>
              <p:custDataLst>
                <p:tags r:id="rId90"/>
              </p:custDataLst>
            </p:nvPr>
          </p:nvSpPr>
          <p:spPr bwMode="gray">
            <a:xfrm>
              <a:off x="4749775" y="1461860"/>
              <a:ext cx="161579" cy="6818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7" name="Laos" descr="© INSCALE GmbH, 05.05.2010&#10;http://www.presentationload.com/">
              <a:extLst>
                <a:ext uri="{FF2B5EF4-FFF2-40B4-BE49-F238E27FC236}">
                  <a16:creationId xmlns="" xmlns:a16="http://schemas.microsoft.com/office/drawing/2014/main" id="{EE3BB41E-4509-4FCD-82E7-F1E35770F48E}"/>
                </a:ext>
              </a:extLst>
            </p:cNvPr>
            <p:cNvSpPr>
              <a:spLocks/>
            </p:cNvSpPr>
            <p:nvPr>
              <p:custDataLst>
                <p:tags r:id="rId91"/>
              </p:custDataLst>
            </p:nvPr>
          </p:nvSpPr>
          <p:spPr bwMode="gray">
            <a:xfrm>
              <a:off x="6890321" y="2530655"/>
              <a:ext cx="228285" cy="263864"/>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8" name="Kyrgyzstan" descr="© INSCALE GmbH, 05.05.2010&#10;http://www.presentationload.com/">
              <a:extLst>
                <a:ext uri="{FF2B5EF4-FFF2-40B4-BE49-F238E27FC236}">
                  <a16:creationId xmlns="" xmlns:a16="http://schemas.microsoft.com/office/drawing/2014/main" id="{BBBBD6AF-248D-4B60-9C42-B12F77476A4B}"/>
                </a:ext>
              </a:extLst>
            </p:cNvPr>
            <p:cNvSpPr>
              <a:spLocks/>
            </p:cNvSpPr>
            <p:nvPr>
              <p:custDataLst>
                <p:tags r:id="rId92"/>
              </p:custDataLst>
            </p:nvPr>
          </p:nvSpPr>
          <p:spPr bwMode="gray">
            <a:xfrm>
              <a:off x="5980144" y="1900644"/>
              <a:ext cx="254967" cy="118590"/>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99" name="Kuwait" descr="© INSCALE GmbH, 05.05.2010&#10;http://www.presentationload.com/">
              <a:extLst>
                <a:ext uri="{FF2B5EF4-FFF2-40B4-BE49-F238E27FC236}">
                  <a16:creationId xmlns="" xmlns:a16="http://schemas.microsoft.com/office/drawing/2014/main" id="{DD93FC0E-56C5-4C32-B0E2-8584F2303AFC}"/>
                </a:ext>
              </a:extLst>
            </p:cNvPr>
            <p:cNvSpPr>
              <a:spLocks/>
            </p:cNvSpPr>
            <p:nvPr>
              <p:custDataLst>
                <p:tags r:id="rId93"/>
              </p:custDataLst>
            </p:nvPr>
          </p:nvSpPr>
          <p:spPr bwMode="gray">
            <a:xfrm>
              <a:off x="5455385" y="2300887"/>
              <a:ext cx="51884" cy="45954"/>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0" name="Kosovo" descr="© INSCALE GmbH, 05.05.2010&#10;http://www.presentationload.com/">
              <a:extLst>
                <a:ext uri="{FF2B5EF4-FFF2-40B4-BE49-F238E27FC236}">
                  <a16:creationId xmlns="" xmlns:a16="http://schemas.microsoft.com/office/drawing/2014/main" id="{14F45E64-2BD8-4AA0-84CB-86AD1EBBED15}"/>
                </a:ext>
              </a:extLst>
            </p:cNvPr>
            <p:cNvSpPr>
              <a:spLocks noEditPoints="1"/>
            </p:cNvSpPr>
            <p:nvPr>
              <p:custDataLst>
                <p:tags r:id="rId94"/>
              </p:custDataLst>
            </p:nvPr>
          </p:nvSpPr>
          <p:spPr bwMode="gray">
            <a:xfrm>
              <a:off x="4751078" y="1888485"/>
              <a:ext cx="48855" cy="49219"/>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1" name="Korea, South" descr="© INSCALE GmbH, 05.05.2010&#10;http://www.presentationload.com/">
              <a:extLst>
                <a:ext uri="{FF2B5EF4-FFF2-40B4-BE49-F238E27FC236}">
                  <a16:creationId xmlns="" xmlns:a16="http://schemas.microsoft.com/office/drawing/2014/main" id="{2516F42D-6692-4439-BC12-7EBAF2FBD88D}"/>
                </a:ext>
              </a:extLst>
            </p:cNvPr>
            <p:cNvSpPr>
              <a:spLocks noEditPoints="1"/>
            </p:cNvSpPr>
            <p:nvPr>
              <p:custDataLst>
                <p:tags r:id="rId95"/>
              </p:custDataLst>
            </p:nvPr>
          </p:nvSpPr>
          <p:spPr bwMode="gray">
            <a:xfrm>
              <a:off x="7434351" y="2041470"/>
              <a:ext cx="103766" cy="161579"/>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2" name="Korea, North" descr="© INSCALE GmbH, 05.05.2010&#10;http://www.presentationload.com/">
              <a:extLst>
                <a:ext uri="{FF2B5EF4-FFF2-40B4-BE49-F238E27FC236}">
                  <a16:creationId xmlns="" xmlns:a16="http://schemas.microsoft.com/office/drawing/2014/main" id="{02B703FD-0408-4CA1-A0FE-CA714E902E8A}"/>
                </a:ext>
              </a:extLst>
            </p:cNvPr>
            <p:cNvSpPr>
              <a:spLocks/>
            </p:cNvSpPr>
            <p:nvPr>
              <p:custDataLst>
                <p:tags r:id="rId96"/>
              </p:custDataLst>
            </p:nvPr>
          </p:nvSpPr>
          <p:spPr bwMode="gray">
            <a:xfrm>
              <a:off x="7348373" y="1908055"/>
              <a:ext cx="124519" cy="158615"/>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3" name="Kenya" descr="© INSCALE GmbH, 05.05.2010&#10;http://www.presentationload.com/">
              <a:extLst>
                <a:ext uri="{FF2B5EF4-FFF2-40B4-BE49-F238E27FC236}">
                  <a16:creationId xmlns="" xmlns:a16="http://schemas.microsoft.com/office/drawing/2014/main" id="{4ADDD626-C4F9-4842-8349-08EC93FBE3BD}"/>
                </a:ext>
              </a:extLst>
            </p:cNvPr>
            <p:cNvSpPr>
              <a:spLocks/>
            </p:cNvSpPr>
            <p:nvPr>
              <p:custDataLst>
                <p:tags r:id="rId97"/>
              </p:custDataLst>
            </p:nvPr>
          </p:nvSpPr>
          <p:spPr bwMode="gray">
            <a:xfrm>
              <a:off x="5152980" y="3074689"/>
              <a:ext cx="213462" cy="289065"/>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4" name="Kazakhstan" descr="© INSCALE GmbH, 05.05.2010&#10;http://www.presentationload.com/">
              <a:extLst>
                <a:ext uri="{FF2B5EF4-FFF2-40B4-BE49-F238E27FC236}">
                  <a16:creationId xmlns="" xmlns:a16="http://schemas.microsoft.com/office/drawing/2014/main" id="{AC16224C-24B3-4203-B672-2076E41C33EE}"/>
                </a:ext>
              </a:extLst>
            </p:cNvPr>
            <p:cNvSpPr>
              <a:spLocks noEditPoints="1"/>
            </p:cNvSpPr>
            <p:nvPr>
              <p:custDataLst>
                <p:tags r:id="rId98"/>
              </p:custDataLst>
            </p:nvPr>
          </p:nvSpPr>
          <p:spPr bwMode="gray">
            <a:xfrm>
              <a:off x="5370889" y="1538944"/>
              <a:ext cx="953166" cy="441749"/>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5" name="Jordan" descr="© INSCALE GmbH, 05.05.2010&#10;http://www.presentationload.com/">
              <a:extLst>
                <a:ext uri="{FF2B5EF4-FFF2-40B4-BE49-F238E27FC236}">
                  <a16:creationId xmlns="" xmlns:a16="http://schemas.microsoft.com/office/drawing/2014/main" id="{74DB34FA-53BD-4360-B4CF-EBC40EF60C55}"/>
                </a:ext>
              </a:extLst>
            </p:cNvPr>
            <p:cNvSpPr>
              <a:spLocks/>
            </p:cNvSpPr>
            <p:nvPr>
              <p:custDataLst>
                <p:tags r:id="rId99"/>
              </p:custDataLst>
            </p:nvPr>
          </p:nvSpPr>
          <p:spPr bwMode="gray">
            <a:xfrm>
              <a:off x="5152980" y="2201567"/>
              <a:ext cx="106731" cy="127485"/>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6" name="Jamaica" descr="© INSCALE GmbH, 05.05.2010&#10;http://www.presentationload.com/">
              <a:extLst>
                <a:ext uri="{FF2B5EF4-FFF2-40B4-BE49-F238E27FC236}">
                  <a16:creationId xmlns="" xmlns:a16="http://schemas.microsoft.com/office/drawing/2014/main" id="{4D8BB9C5-BE26-4C66-ABF4-C1D43F78CDD2}"/>
                </a:ext>
              </a:extLst>
            </p:cNvPr>
            <p:cNvSpPr>
              <a:spLocks/>
            </p:cNvSpPr>
            <p:nvPr>
              <p:custDataLst>
                <p:tags r:id="rId100"/>
              </p:custDataLst>
            </p:nvPr>
          </p:nvSpPr>
          <p:spPr bwMode="gray">
            <a:xfrm>
              <a:off x="2149694" y="2656657"/>
              <a:ext cx="59295" cy="19271"/>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7" name="Japan" descr="© INSCALE GmbH, 05.05.2010&#10;http://www.presentationload.com/">
              <a:extLst>
                <a:ext uri="{FF2B5EF4-FFF2-40B4-BE49-F238E27FC236}">
                  <a16:creationId xmlns="" xmlns:a16="http://schemas.microsoft.com/office/drawing/2014/main" id="{484C466E-3B42-4F02-85DC-88B97B5DBBDD}"/>
                </a:ext>
              </a:extLst>
            </p:cNvPr>
            <p:cNvSpPr>
              <a:spLocks noEditPoints="1"/>
            </p:cNvSpPr>
            <p:nvPr>
              <p:custDataLst>
                <p:tags r:id="rId101"/>
              </p:custDataLst>
            </p:nvPr>
          </p:nvSpPr>
          <p:spPr bwMode="gray">
            <a:xfrm>
              <a:off x="7493646" y="1830973"/>
              <a:ext cx="332051" cy="647800"/>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8" name="Italy" descr="© INSCALE GmbH, 05.05.2010&#10;http://www.presentationload.com/">
              <a:extLst>
                <a:ext uri="{FF2B5EF4-FFF2-40B4-BE49-F238E27FC236}">
                  <a16:creationId xmlns="" xmlns:a16="http://schemas.microsoft.com/office/drawing/2014/main" id="{131956AF-06CA-4BA3-8424-7921DA1558F2}"/>
                </a:ext>
              </a:extLst>
            </p:cNvPr>
            <p:cNvSpPr>
              <a:spLocks noEditPoints="1"/>
            </p:cNvSpPr>
            <p:nvPr>
              <p:custDataLst>
                <p:tags r:id="rId102"/>
              </p:custDataLst>
            </p:nvPr>
          </p:nvSpPr>
          <p:spPr bwMode="gray">
            <a:xfrm>
              <a:off x="4420688" y="1782054"/>
              <a:ext cx="294993" cy="314264"/>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09" name="Israel" descr="© INSCALE GmbH, 05.05.2010&#10;http://www.presentationload.com/">
              <a:extLst>
                <a:ext uri="{FF2B5EF4-FFF2-40B4-BE49-F238E27FC236}">
                  <a16:creationId xmlns="" xmlns:a16="http://schemas.microsoft.com/office/drawing/2014/main" id="{7E003D4D-887B-462B-837D-A96D8183DF28}"/>
                </a:ext>
              </a:extLst>
            </p:cNvPr>
            <p:cNvSpPr>
              <a:spLocks/>
            </p:cNvSpPr>
            <p:nvPr>
              <p:custDataLst>
                <p:tags r:id="rId103"/>
              </p:custDataLst>
            </p:nvPr>
          </p:nvSpPr>
          <p:spPr bwMode="gray">
            <a:xfrm>
              <a:off x="5130744" y="2197120"/>
              <a:ext cx="38542" cy="121556"/>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0" name="Ireland" descr="© INSCALE GmbH, 05.05.2010&#10;http://www.presentationload.com/">
              <a:extLst>
                <a:ext uri="{FF2B5EF4-FFF2-40B4-BE49-F238E27FC236}">
                  <a16:creationId xmlns="" xmlns:a16="http://schemas.microsoft.com/office/drawing/2014/main" id="{B9692815-0AB4-4D54-A4B9-6709B4CF6566}"/>
                </a:ext>
              </a:extLst>
            </p:cNvPr>
            <p:cNvSpPr>
              <a:spLocks/>
            </p:cNvSpPr>
            <p:nvPr>
              <p:custDataLst>
                <p:tags r:id="rId104"/>
              </p:custDataLst>
            </p:nvPr>
          </p:nvSpPr>
          <p:spPr bwMode="gray">
            <a:xfrm>
              <a:off x="4033788" y="1541909"/>
              <a:ext cx="106731" cy="112660"/>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1" name="Iraq" descr="© INSCALE GmbH, 05.05.2010&#10;http://www.presentationload.com/">
              <a:extLst>
                <a:ext uri="{FF2B5EF4-FFF2-40B4-BE49-F238E27FC236}">
                  <a16:creationId xmlns="" xmlns:a16="http://schemas.microsoft.com/office/drawing/2014/main" id="{3532D317-A157-4450-BEC4-7E8506AC0044}"/>
                </a:ext>
              </a:extLst>
            </p:cNvPr>
            <p:cNvSpPr>
              <a:spLocks/>
            </p:cNvSpPr>
            <p:nvPr>
              <p:custDataLst>
                <p:tags r:id="rId105"/>
              </p:custDataLst>
            </p:nvPr>
          </p:nvSpPr>
          <p:spPr bwMode="gray">
            <a:xfrm>
              <a:off x="5241923" y="2078530"/>
              <a:ext cx="259416" cy="250522"/>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2" name="Iran" descr="© INSCALE GmbH, 05.05.2010&#10;http://www.presentationload.com/">
              <a:extLst>
                <a:ext uri="{FF2B5EF4-FFF2-40B4-BE49-F238E27FC236}">
                  <a16:creationId xmlns="" xmlns:a16="http://schemas.microsoft.com/office/drawing/2014/main" id="{DC84AE8E-ACF1-4D18-A71D-21AED8F78EB7}"/>
                </a:ext>
              </a:extLst>
            </p:cNvPr>
            <p:cNvSpPr>
              <a:spLocks/>
            </p:cNvSpPr>
            <p:nvPr>
              <p:custDataLst>
                <p:tags r:id="rId106"/>
              </p:custDataLst>
            </p:nvPr>
          </p:nvSpPr>
          <p:spPr bwMode="gray">
            <a:xfrm>
              <a:off x="5353100" y="2002928"/>
              <a:ext cx="545513" cy="44767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3" name="Indonesia" descr="© INSCALE GmbH, 05.05.2010&#10;http://www.presentationload.com/">
              <a:extLst>
                <a:ext uri="{FF2B5EF4-FFF2-40B4-BE49-F238E27FC236}">
                  <a16:creationId xmlns="" xmlns:a16="http://schemas.microsoft.com/office/drawing/2014/main" id="{1337F4FF-AC29-4F1E-B70C-27BCCEAD5AD4}"/>
                </a:ext>
              </a:extLst>
            </p:cNvPr>
            <p:cNvSpPr>
              <a:spLocks noEditPoints="1"/>
            </p:cNvSpPr>
            <p:nvPr>
              <p:custDataLst>
                <p:tags r:id="rId107"/>
              </p:custDataLst>
            </p:nvPr>
          </p:nvSpPr>
          <p:spPr bwMode="gray">
            <a:xfrm>
              <a:off x="6801378" y="3045040"/>
              <a:ext cx="1237782" cy="493632"/>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4" name="India" descr="© INSCALE GmbH, 05.05.2010&#10;http://www.presentationload.com/">
              <a:extLst>
                <a:ext uri="{FF2B5EF4-FFF2-40B4-BE49-F238E27FC236}">
                  <a16:creationId xmlns="" xmlns:a16="http://schemas.microsoft.com/office/drawing/2014/main" id="{2D56EE28-11BA-487E-A542-78B602169859}"/>
                </a:ext>
              </a:extLst>
            </p:cNvPr>
            <p:cNvSpPr>
              <a:spLocks noEditPoints="1"/>
            </p:cNvSpPr>
            <p:nvPr>
              <p:custDataLst>
                <p:tags r:id="rId108"/>
              </p:custDataLst>
            </p:nvPr>
          </p:nvSpPr>
          <p:spPr bwMode="gray">
            <a:xfrm>
              <a:off x="6042403" y="2118554"/>
              <a:ext cx="741186" cy="893874"/>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5" name="Iceland" descr="© INSCALE GmbH, 05.05.2010&#10;http://www.presentationload.com/">
              <a:extLst>
                <a:ext uri="{FF2B5EF4-FFF2-40B4-BE49-F238E27FC236}">
                  <a16:creationId xmlns="" xmlns:a16="http://schemas.microsoft.com/office/drawing/2014/main" id="{6BA1E690-1B31-4A35-A3F5-9BD113D659F1}"/>
                </a:ext>
              </a:extLst>
            </p:cNvPr>
            <p:cNvSpPr>
              <a:spLocks/>
            </p:cNvSpPr>
            <p:nvPr>
              <p:custDataLst>
                <p:tags r:id="rId109"/>
              </p:custDataLst>
            </p:nvPr>
          </p:nvSpPr>
          <p:spPr bwMode="gray">
            <a:xfrm>
              <a:off x="3805503" y="1229127"/>
              <a:ext cx="216427" cy="84496"/>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6" name="Hungary" descr="© INSCALE GmbH, 05.05.2010&#10;http://www.presentationload.com/">
              <a:extLst>
                <a:ext uri="{FF2B5EF4-FFF2-40B4-BE49-F238E27FC236}">
                  <a16:creationId xmlns="" xmlns:a16="http://schemas.microsoft.com/office/drawing/2014/main" id="{2328A63D-E322-4D09-BF4E-F623C26E77A1}"/>
                </a:ext>
              </a:extLst>
            </p:cNvPr>
            <p:cNvSpPr>
              <a:spLocks/>
            </p:cNvSpPr>
            <p:nvPr>
              <p:custDataLst>
                <p:tags r:id="rId110"/>
              </p:custDataLst>
            </p:nvPr>
          </p:nvSpPr>
          <p:spPr bwMode="gray">
            <a:xfrm>
              <a:off x="4651939" y="1739065"/>
              <a:ext cx="161579" cy="84496"/>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7" name="Honduras" descr="© INSCALE GmbH, 05.05.2010&#10;http://www.presentationload.com/">
              <a:extLst>
                <a:ext uri="{FF2B5EF4-FFF2-40B4-BE49-F238E27FC236}">
                  <a16:creationId xmlns="" xmlns:a16="http://schemas.microsoft.com/office/drawing/2014/main" id="{61723660-8686-4048-BB71-A4330F28D22B}"/>
                </a:ext>
              </a:extLst>
            </p:cNvPr>
            <p:cNvSpPr>
              <a:spLocks/>
            </p:cNvSpPr>
            <p:nvPr>
              <p:custDataLst>
                <p:tags r:id="rId111"/>
              </p:custDataLst>
            </p:nvPr>
          </p:nvSpPr>
          <p:spPr bwMode="gray">
            <a:xfrm>
              <a:off x="1847289" y="2729294"/>
              <a:ext cx="168991" cy="93390"/>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8" name="Haiti" descr="© INSCALE GmbH, 05.05.2010&#10;http://www.presentationload.com/">
              <a:extLst>
                <a:ext uri="{FF2B5EF4-FFF2-40B4-BE49-F238E27FC236}">
                  <a16:creationId xmlns="" xmlns:a16="http://schemas.microsoft.com/office/drawing/2014/main" id="{AC519300-95AB-4863-82D0-F647436E24C1}"/>
                </a:ext>
              </a:extLst>
            </p:cNvPr>
            <p:cNvSpPr>
              <a:spLocks/>
            </p:cNvSpPr>
            <p:nvPr>
              <p:custDataLst>
                <p:tags r:id="rId112"/>
              </p:custDataLst>
            </p:nvPr>
          </p:nvSpPr>
          <p:spPr bwMode="gray">
            <a:xfrm>
              <a:off x="2262354" y="2610703"/>
              <a:ext cx="74119" cy="59295"/>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19" name="Guyane (French Guiana)" descr="© INSCALE GmbH, 05.05.2010&#10;http://www.presentationload.com/">
              <a:extLst>
                <a:ext uri="{FF2B5EF4-FFF2-40B4-BE49-F238E27FC236}">
                  <a16:creationId xmlns="" xmlns:a16="http://schemas.microsoft.com/office/drawing/2014/main" id="{E338D6AE-7815-4495-BB5F-77B10A17978D}"/>
                </a:ext>
              </a:extLst>
            </p:cNvPr>
            <p:cNvSpPr>
              <a:spLocks/>
            </p:cNvSpPr>
            <p:nvPr>
              <p:custDataLst>
                <p:tags r:id="rId113"/>
              </p:custDataLst>
            </p:nvPr>
          </p:nvSpPr>
          <p:spPr bwMode="gray">
            <a:xfrm>
              <a:off x="2760431" y="3042075"/>
              <a:ext cx="77083" cy="112660"/>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0" name="Guyana" descr="© INSCALE GmbH, 05.05.2010&#10;http://www.presentationload.com/">
              <a:extLst>
                <a:ext uri="{FF2B5EF4-FFF2-40B4-BE49-F238E27FC236}">
                  <a16:creationId xmlns="" xmlns:a16="http://schemas.microsoft.com/office/drawing/2014/main" id="{10A23F3A-DF27-4B57-BEBC-44FDFBB94527}"/>
                </a:ext>
              </a:extLst>
            </p:cNvPr>
            <p:cNvSpPr>
              <a:spLocks/>
            </p:cNvSpPr>
            <p:nvPr>
              <p:custDataLst>
                <p:tags r:id="rId114"/>
              </p:custDataLst>
            </p:nvPr>
          </p:nvSpPr>
          <p:spPr bwMode="gray">
            <a:xfrm>
              <a:off x="2579582" y="2960544"/>
              <a:ext cx="123038" cy="220874"/>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1" name="Guinea-Bissau" descr="© INSCALE GmbH, 05.05.2010&#10;http://www.presentationload.com/">
              <a:extLst>
                <a:ext uri="{FF2B5EF4-FFF2-40B4-BE49-F238E27FC236}">
                  <a16:creationId xmlns="" xmlns:a16="http://schemas.microsoft.com/office/drawing/2014/main" id="{987A8605-531E-40F6-A815-6CB26FBC51CB}"/>
                </a:ext>
              </a:extLst>
            </p:cNvPr>
            <p:cNvSpPr>
              <a:spLocks/>
            </p:cNvSpPr>
            <p:nvPr>
              <p:custDataLst>
                <p:tags r:id="rId115"/>
              </p:custDataLst>
            </p:nvPr>
          </p:nvSpPr>
          <p:spPr bwMode="gray">
            <a:xfrm>
              <a:off x="3799574" y="2828614"/>
              <a:ext cx="69672" cy="59295"/>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2" name="Guinea" descr="© INSCALE GmbH, 05.05.2010&#10;http://www.presentationload.com/">
              <a:extLst>
                <a:ext uri="{FF2B5EF4-FFF2-40B4-BE49-F238E27FC236}">
                  <a16:creationId xmlns="" xmlns:a16="http://schemas.microsoft.com/office/drawing/2014/main" id="{396DBDB2-EA4B-40E7-BBE9-8AC3D2C2CF6F}"/>
                </a:ext>
              </a:extLst>
            </p:cNvPr>
            <p:cNvSpPr>
              <a:spLocks/>
            </p:cNvSpPr>
            <p:nvPr>
              <p:custDataLst>
                <p:tags r:id="rId116"/>
              </p:custDataLst>
            </p:nvPr>
          </p:nvSpPr>
          <p:spPr bwMode="gray">
            <a:xfrm>
              <a:off x="3833669" y="2831578"/>
              <a:ext cx="197155" cy="16750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3" name="Guatemala" descr="© INSCALE GmbH, 05.05.2010&#10;http://www.presentationload.com/">
              <a:extLst>
                <a:ext uri="{FF2B5EF4-FFF2-40B4-BE49-F238E27FC236}">
                  <a16:creationId xmlns="" xmlns:a16="http://schemas.microsoft.com/office/drawing/2014/main" id="{C208CF9F-1E36-4B53-852A-3ED6D3020501}"/>
                </a:ext>
              </a:extLst>
            </p:cNvPr>
            <p:cNvSpPr>
              <a:spLocks/>
            </p:cNvSpPr>
            <p:nvPr>
              <p:custDataLst>
                <p:tags r:id="rId117"/>
              </p:custDataLst>
            </p:nvPr>
          </p:nvSpPr>
          <p:spPr bwMode="gray">
            <a:xfrm>
              <a:off x="1768724" y="2671482"/>
              <a:ext cx="112660" cy="127485"/>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4" name="Greenland" descr="© INSCALE GmbH, 05.05.2010&#10;http://www.presentationload.com/">
              <a:extLst>
                <a:ext uri="{FF2B5EF4-FFF2-40B4-BE49-F238E27FC236}">
                  <a16:creationId xmlns="" xmlns:a16="http://schemas.microsoft.com/office/drawing/2014/main" id="{65349B3E-87CA-4F70-A2E1-7B58A0AFB856}"/>
                </a:ext>
              </a:extLst>
            </p:cNvPr>
            <p:cNvSpPr>
              <a:spLocks noEditPoints="1"/>
            </p:cNvSpPr>
            <p:nvPr>
              <p:custDataLst>
                <p:tags r:id="rId118"/>
              </p:custDataLst>
            </p:nvPr>
          </p:nvSpPr>
          <p:spPr bwMode="gray">
            <a:xfrm>
              <a:off x="3076176" y="834814"/>
              <a:ext cx="1062861" cy="57812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5" name="Greece" descr="© INSCALE GmbH, 05.05.2010&#10;http://www.presentationload.com/">
              <a:extLst>
                <a:ext uri="{FF2B5EF4-FFF2-40B4-BE49-F238E27FC236}">
                  <a16:creationId xmlns="" xmlns:a16="http://schemas.microsoft.com/office/drawing/2014/main" id="{1F5B9C39-BF19-42CC-8FC1-99D5F93504BD}"/>
                </a:ext>
              </a:extLst>
            </p:cNvPr>
            <p:cNvSpPr>
              <a:spLocks noEditPoints="1"/>
            </p:cNvSpPr>
            <p:nvPr>
              <p:custDataLst>
                <p:tags r:id="rId119"/>
              </p:custDataLst>
            </p:nvPr>
          </p:nvSpPr>
          <p:spPr bwMode="gray">
            <a:xfrm>
              <a:off x="4761633" y="1938669"/>
              <a:ext cx="201602" cy="209016"/>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6" name="Ghana" descr="© INSCALE GmbH, 05.05.2010&#10;http://www.presentationload.com/">
              <a:extLst>
                <a:ext uri="{FF2B5EF4-FFF2-40B4-BE49-F238E27FC236}">
                  <a16:creationId xmlns="" xmlns:a16="http://schemas.microsoft.com/office/drawing/2014/main" id="{E2F465F4-69D9-4DFD-8DD4-68DA87236FD7}"/>
                </a:ext>
              </a:extLst>
            </p:cNvPr>
            <p:cNvSpPr>
              <a:spLocks/>
            </p:cNvSpPr>
            <p:nvPr>
              <p:custDataLst>
                <p:tags r:id="rId120"/>
              </p:custDataLst>
            </p:nvPr>
          </p:nvSpPr>
          <p:spPr bwMode="gray">
            <a:xfrm>
              <a:off x="4144967" y="2879014"/>
              <a:ext cx="123038" cy="195673"/>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7" name="Germany" descr="© INSCALE GmbH, 05.05.2010&#10;http://www.presentationload.com/">
              <a:extLst>
                <a:ext uri="{FF2B5EF4-FFF2-40B4-BE49-F238E27FC236}">
                  <a16:creationId xmlns="" xmlns:a16="http://schemas.microsoft.com/office/drawing/2014/main" id="{F5AEE4EB-3034-44B7-B160-FC43C005E212}"/>
                </a:ext>
              </a:extLst>
            </p:cNvPr>
            <p:cNvSpPr>
              <a:spLocks/>
            </p:cNvSpPr>
            <p:nvPr>
              <p:custDataLst>
                <p:tags r:id="rId121"/>
              </p:custDataLst>
            </p:nvPr>
          </p:nvSpPr>
          <p:spPr bwMode="gray">
            <a:xfrm>
              <a:off x="4408829" y="1552284"/>
              <a:ext cx="213462" cy="223839"/>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8" name="Georgia" descr="© INSCALE GmbH, 05.05.2010&#10;http://www.presentationload.com/">
              <a:extLst>
                <a:ext uri="{FF2B5EF4-FFF2-40B4-BE49-F238E27FC236}">
                  <a16:creationId xmlns="" xmlns:a16="http://schemas.microsoft.com/office/drawing/2014/main" id="{485E7B21-6234-4693-86F9-491912871851}"/>
                </a:ext>
              </a:extLst>
            </p:cNvPr>
            <p:cNvSpPr>
              <a:spLocks/>
            </p:cNvSpPr>
            <p:nvPr>
              <p:custDataLst>
                <p:tags r:id="rId122"/>
              </p:custDataLst>
            </p:nvPr>
          </p:nvSpPr>
          <p:spPr bwMode="gray">
            <a:xfrm>
              <a:off x="5237475" y="1887303"/>
              <a:ext cx="174919" cy="80048"/>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29" name="The Gambia" descr="© INSCALE GmbH, 05.05.2010&#10;http://www.presentationload.com/">
              <a:extLst>
                <a:ext uri="{FF2B5EF4-FFF2-40B4-BE49-F238E27FC236}">
                  <a16:creationId xmlns="" xmlns:a16="http://schemas.microsoft.com/office/drawing/2014/main" id="{0372770F-01B3-43D7-9BAD-7B804505A5D6}"/>
                </a:ext>
              </a:extLst>
            </p:cNvPr>
            <p:cNvSpPr>
              <a:spLocks/>
            </p:cNvSpPr>
            <p:nvPr>
              <p:custDataLst>
                <p:tags r:id="rId123"/>
              </p:custDataLst>
            </p:nvPr>
          </p:nvSpPr>
          <p:spPr bwMode="gray">
            <a:xfrm>
              <a:off x="3786233" y="2797483"/>
              <a:ext cx="81531" cy="19271"/>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0" name="Gabon" descr="© INSCALE GmbH, 05.05.2010&#10;http://www.presentationload.com/">
              <a:extLst>
                <a:ext uri="{FF2B5EF4-FFF2-40B4-BE49-F238E27FC236}">
                  <a16:creationId xmlns="" xmlns:a16="http://schemas.microsoft.com/office/drawing/2014/main" id="{2BF87F13-9207-408E-BDF8-25EAD8CC39DB}"/>
                </a:ext>
              </a:extLst>
            </p:cNvPr>
            <p:cNvSpPr>
              <a:spLocks/>
            </p:cNvSpPr>
            <p:nvPr>
              <p:custDataLst>
                <p:tags r:id="rId124"/>
              </p:custDataLst>
            </p:nvPr>
          </p:nvSpPr>
          <p:spPr bwMode="gray">
            <a:xfrm>
              <a:off x="4468124" y="3144360"/>
              <a:ext cx="158615" cy="194192"/>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1" name="France" descr="© INSCALE GmbH, 05.05.2010&#10;http://www.presentationload.com/">
              <a:extLst>
                <a:ext uri="{FF2B5EF4-FFF2-40B4-BE49-F238E27FC236}">
                  <a16:creationId xmlns="" xmlns:a16="http://schemas.microsoft.com/office/drawing/2014/main" id="{93DC3053-50B9-4E36-8026-77185570E417}"/>
                </a:ext>
              </a:extLst>
            </p:cNvPr>
            <p:cNvSpPr>
              <a:spLocks noEditPoints="1"/>
            </p:cNvSpPr>
            <p:nvPr>
              <p:custDataLst>
                <p:tags r:id="rId125"/>
              </p:custDataLst>
            </p:nvPr>
          </p:nvSpPr>
          <p:spPr bwMode="gray">
            <a:xfrm>
              <a:off x="4139485" y="1660499"/>
              <a:ext cx="345394" cy="297959"/>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2" name="Finland" descr="© INSCALE GmbH, 05.05.2010&#10;http://www.presentationload.com/">
              <a:extLst>
                <a:ext uri="{FF2B5EF4-FFF2-40B4-BE49-F238E27FC236}">
                  <a16:creationId xmlns="" xmlns:a16="http://schemas.microsoft.com/office/drawing/2014/main" id="{998163E8-7463-41B4-A737-012ECAC1AD66}"/>
                </a:ext>
              </a:extLst>
            </p:cNvPr>
            <p:cNvSpPr>
              <a:spLocks/>
            </p:cNvSpPr>
            <p:nvPr>
              <p:custDataLst>
                <p:tags r:id="rId126"/>
              </p:custDataLst>
            </p:nvPr>
          </p:nvSpPr>
          <p:spPr bwMode="gray">
            <a:xfrm>
              <a:off x="4715679" y="1138702"/>
              <a:ext cx="238663" cy="27127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3" name="Ethiopia" descr="© INSCALE GmbH, 05.05.2010&#10;http://www.presentationload.com/">
              <a:extLst>
                <a:ext uri="{FF2B5EF4-FFF2-40B4-BE49-F238E27FC236}">
                  <a16:creationId xmlns="" xmlns:a16="http://schemas.microsoft.com/office/drawing/2014/main" id="{8C38FBCF-A84C-499F-B16E-27A2D64BFCD8}"/>
                </a:ext>
              </a:extLst>
            </p:cNvPr>
            <p:cNvSpPr>
              <a:spLocks/>
            </p:cNvSpPr>
            <p:nvPr>
              <p:custDataLst>
                <p:tags r:id="rId127"/>
              </p:custDataLst>
            </p:nvPr>
          </p:nvSpPr>
          <p:spPr bwMode="gray">
            <a:xfrm>
              <a:off x="5124815" y="2763389"/>
              <a:ext cx="400241" cy="34984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4" name="Estonia" descr="© INSCALE GmbH, 05.05.2010&#10;http://www.presentationload.com/">
              <a:extLst>
                <a:ext uri="{FF2B5EF4-FFF2-40B4-BE49-F238E27FC236}">
                  <a16:creationId xmlns="" xmlns:a16="http://schemas.microsoft.com/office/drawing/2014/main" id="{297D8185-A803-47CD-A497-438E757B92C5}"/>
                </a:ext>
              </a:extLst>
            </p:cNvPr>
            <p:cNvSpPr>
              <a:spLocks noEditPoints="1"/>
            </p:cNvSpPr>
            <p:nvPr>
              <p:custDataLst>
                <p:tags r:id="rId128"/>
              </p:custDataLst>
            </p:nvPr>
          </p:nvSpPr>
          <p:spPr bwMode="gray">
            <a:xfrm>
              <a:off x="4763115" y="1418872"/>
              <a:ext cx="131932" cy="59295"/>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5" name="Eritrea" descr="© INSCALE GmbH, 05.05.2010&#10;http://www.presentationload.com/">
              <a:extLst>
                <a:ext uri="{FF2B5EF4-FFF2-40B4-BE49-F238E27FC236}">
                  <a16:creationId xmlns="" xmlns:a16="http://schemas.microsoft.com/office/drawing/2014/main" id="{68FEDCFA-31C0-4660-AC2C-88CA336D0C14}"/>
                </a:ext>
              </a:extLst>
            </p:cNvPr>
            <p:cNvSpPr>
              <a:spLocks/>
            </p:cNvSpPr>
            <p:nvPr>
              <p:custDataLst>
                <p:tags r:id="rId129"/>
              </p:custDataLst>
            </p:nvPr>
          </p:nvSpPr>
          <p:spPr bwMode="gray">
            <a:xfrm>
              <a:off x="5209310" y="2667033"/>
              <a:ext cx="182333" cy="173438"/>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6" name="Equatorial Guinea" descr="© INSCALE GmbH, 05.05.2010&#10;http://www.presentationload.com/">
              <a:extLst>
                <a:ext uri="{FF2B5EF4-FFF2-40B4-BE49-F238E27FC236}">
                  <a16:creationId xmlns="" xmlns:a16="http://schemas.microsoft.com/office/drawing/2014/main" id="{0619357E-C545-4635-9CDF-57046DE86AA3}"/>
                </a:ext>
              </a:extLst>
            </p:cNvPr>
            <p:cNvSpPr>
              <a:spLocks/>
            </p:cNvSpPr>
            <p:nvPr>
              <p:custDataLst>
                <p:tags r:id="rId130"/>
              </p:custDataLst>
            </p:nvPr>
          </p:nvSpPr>
          <p:spPr bwMode="gray">
            <a:xfrm>
              <a:off x="4485913" y="3147325"/>
              <a:ext cx="54848" cy="41506"/>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7" name="El Salvador" descr="© INSCALE GmbH, 05.05.2010&#10;http://www.presentationload.com/">
              <a:extLst>
                <a:ext uri="{FF2B5EF4-FFF2-40B4-BE49-F238E27FC236}">
                  <a16:creationId xmlns="" xmlns:a16="http://schemas.microsoft.com/office/drawing/2014/main" id="{E5C1DE53-9EEF-474F-BAD8-40BBA8018D79}"/>
                </a:ext>
              </a:extLst>
            </p:cNvPr>
            <p:cNvSpPr>
              <a:spLocks/>
            </p:cNvSpPr>
            <p:nvPr>
              <p:custDataLst>
                <p:tags r:id="rId131"/>
              </p:custDataLst>
            </p:nvPr>
          </p:nvSpPr>
          <p:spPr bwMode="gray">
            <a:xfrm>
              <a:off x="1820608" y="2776730"/>
              <a:ext cx="65224" cy="42989"/>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8" name="Egypt" descr="© INSCALE GmbH, 05.05.2010&#10;http://www.presentationload.com/">
              <a:extLst>
                <a:ext uri="{FF2B5EF4-FFF2-40B4-BE49-F238E27FC236}">
                  <a16:creationId xmlns="" xmlns:a16="http://schemas.microsoft.com/office/drawing/2014/main" id="{683E1A43-2634-4182-8AE0-C8A2AC88D98B}"/>
                </a:ext>
              </a:extLst>
            </p:cNvPr>
            <p:cNvSpPr>
              <a:spLocks/>
            </p:cNvSpPr>
            <p:nvPr>
              <p:custDataLst>
                <p:tags r:id="rId132"/>
              </p:custDataLst>
            </p:nvPr>
          </p:nvSpPr>
          <p:spPr bwMode="gray">
            <a:xfrm>
              <a:off x="4884671" y="2250485"/>
              <a:ext cx="299440" cy="305370"/>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39" name="Ecuador" descr="© INSCALE GmbH, 05.05.2010&#10;http://www.presentationload.com/">
              <a:extLst>
                <a:ext uri="{FF2B5EF4-FFF2-40B4-BE49-F238E27FC236}">
                  <a16:creationId xmlns="" xmlns:a16="http://schemas.microsoft.com/office/drawing/2014/main" id="{8DFD0665-51EC-433B-9238-191402ACD208}"/>
                </a:ext>
              </a:extLst>
            </p:cNvPr>
            <p:cNvSpPr>
              <a:spLocks noEditPoints="1"/>
            </p:cNvSpPr>
            <p:nvPr>
              <p:custDataLst>
                <p:tags r:id="rId133"/>
              </p:custDataLst>
            </p:nvPr>
          </p:nvSpPr>
          <p:spPr bwMode="gray">
            <a:xfrm>
              <a:off x="2045927" y="3169561"/>
              <a:ext cx="157132" cy="200121"/>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0" name="East Timor" descr="© INSCALE GmbH, 05.05.2010&#10;http://www.presentationload.com/">
              <a:extLst>
                <a:ext uri="{FF2B5EF4-FFF2-40B4-BE49-F238E27FC236}">
                  <a16:creationId xmlns="" xmlns:a16="http://schemas.microsoft.com/office/drawing/2014/main" id="{745EC459-ECBB-4564-9881-712F40FF074E}"/>
                </a:ext>
              </a:extLst>
            </p:cNvPr>
            <p:cNvSpPr>
              <a:spLocks noEditPoints="1"/>
            </p:cNvSpPr>
            <p:nvPr>
              <p:custDataLst>
                <p:tags r:id="rId134"/>
              </p:custDataLst>
            </p:nvPr>
          </p:nvSpPr>
          <p:spPr bwMode="gray">
            <a:xfrm>
              <a:off x="7570729" y="3470482"/>
              <a:ext cx="94872" cy="44471"/>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1" name="Dominican Republic" descr="© INSCALE GmbH, 05.05.2010&#10;http://www.presentationload.com/">
              <a:extLst>
                <a:ext uri="{FF2B5EF4-FFF2-40B4-BE49-F238E27FC236}">
                  <a16:creationId xmlns="" xmlns:a16="http://schemas.microsoft.com/office/drawing/2014/main" id="{1FBFD697-E698-4106-ABC6-C02E7D2FE722}"/>
                </a:ext>
              </a:extLst>
            </p:cNvPr>
            <p:cNvSpPr>
              <a:spLocks/>
            </p:cNvSpPr>
            <p:nvPr>
              <p:custDataLst>
                <p:tags r:id="rId135"/>
              </p:custDataLst>
            </p:nvPr>
          </p:nvSpPr>
          <p:spPr bwMode="gray">
            <a:xfrm>
              <a:off x="2326096" y="2610703"/>
              <a:ext cx="94872" cy="63743"/>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2" name="Djibouti" descr="© INSCALE GmbH, 05.05.2010&#10;http://www.presentationload.com/">
              <a:extLst>
                <a:ext uri="{FF2B5EF4-FFF2-40B4-BE49-F238E27FC236}">
                  <a16:creationId xmlns="" xmlns:a16="http://schemas.microsoft.com/office/drawing/2014/main" id="{0492349E-3427-40DF-8CE7-3B45D5E020B1}"/>
                </a:ext>
              </a:extLst>
            </p:cNvPr>
            <p:cNvSpPr>
              <a:spLocks/>
            </p:cNvSpPr>
            <p:nvPr>
              <p:custDataLst>
                <p:tags r:id="rId136"/>
              </p:custDataLst>
            </p:nvPr>
          </p:nvSpPr>
          <p:spPr bwMode="gray">
            <a:xfrm>
              <a:off x="5354583" y="2831578"/>
              <a:ext cx="44471" cy="51884"/>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3" name="Denmark" descr="© INSCALE GmbH, 05.05.2010&#10;http://www.presentationload.com/">
              <a:extLst>
                <a:ext uri="{FF2B5EF4-FFF2-40B4-BE49-F238E27FC236}">
                  <a16:creationId xmlns="" xmlns:a16="http://schemas.microsoft.com/office/drawing/2014/main" id="{B085D7B0-8DD2-4BA5-BD9D-CB514AACD8FB}"/>
                </a:ext>
              </a:extLst>
            </p:cNvPr>
            <p:cNvSpPr>
              <a:spLocks noEditPoints="1"/>
            </p:cNvSpPr>
            <p:nvPr>
              <p:custDataLst>
                <p:tags r:id="rId137"/>
              </p:custDataLst>
            </p:nvPr>
          </p:nvSpPr>
          <p:spPr bwMode="gray">
            <a:xfrm>
              <a:off x="4460712" y="1475202"/>
              <a:ext cx="105249" cy="88942"/>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4" name="Czech Republic" descr="© INSCALE GmbH, 05.05.2010&#10;http://www.presentationload.com/">
              <a:extLst>
                <a:ext uri="{FF2B5EF4-FFF2-40B4-BE49-F238E27FC236}">
                  <a16:creationId xmlns="" xmlns:a16="http://schemas.microsoft.com/office/drawing/2014/main" id="{837206B7-4B0D-4238-AD80-21927F50C803}"/>
                </a:ext>
              </a:extLst>
            </p:cNvPr>
            <p:cNvSpPr>
              <a:spLocks/>
            </p:cNvSpPr>
            <p:nvPr>
              <p:custDataLst>
                <p:tags r:id="rId138"/>
              </p:custDataLst>
            </p:nvPr>
          </p:nvSpPr>
          <p:spPr bwMode="gray">
            <a:xfrm>
              <a:off x="4554101" y="1666429"/>
              <a:ext cx="160096" cy="72637"/>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5" name="Cyprus" descr="© INSCALE GmbH, 05.05.2010&#10;http://www.presentationload.com/">
              <a:extLst>
                <a:ext uri="{FF2B5EF4-FFF2-40B4-BE49-F238E27FC236}">
                  <a16:creationId xmlns="" xmlns:a16="http://schemas.microsoft.com/office/drawing/2014/main" id="{3EC7A0A6-9C64-41D4-A855-076FC6387F5F}"/>
                </a:ext>
              </a:extLst>
            </p:cNvPr>
            <p:cNvSpPr>
              <a:spLocks/>
            </p:cNvSpPr>
            <p:nvPr>
              <p:custDataLst>
                <p:tags r:id="rId139"/>
              </p:custDataLst>
            </p:nvPr>
          </p:nvSpPr>
          <p:spPr bwMode="gray">
            <a:xfrm>
              <a:off x="5068484" y="2130414"/>
              <a:ext cx="56330" cy="32612"/>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6" name="Cuba" descr="© INSCALE GmbH, 05.05.2010&#10;http://www.presentationload.com/">
              <a:extLst>
                <a:ext uri="{FF2B5EF4-FFF2-40B4-BE49-F238E27FC236}">
                  <a16:creationId xmlns="" xmlns:a16="http://schemas.microsoft.com/office/drawing/2014/main" id="{E174EDDE-3F11-40E5-BC40-86B91507697E}"/>
                </a:ext>
              </a:extLst>
            </p:cNvPr>
            <p:cNvSpPr>
              <a:spLocks noEditPoints="1"/>
            </p:cNvSpPr>
            <p:nvPr>
              <p:custDataLst>
                <p:tags r:id="rId140"/>
              </p:custDataLst>
            </p:nvPr>
          </p:nvSpPr>
          <p:spPr bwMode="gray">
            <a:xfrm>
              <a:off x="1995527" y="2508420"/>
              <a:ext cx="280168" cy="102284"/>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7" name="Croatia" descr="© INSCALE GmbH, 05.05.2010&#10;http://www.presentationload.com/">
              <a:extLst>
                <a:ext uri="{FF2B5EF4-FFF2-40B4-BE49-F238E27FC236}">
                  <a16:creationId xmlns="" xmlns:a16="http://schemas.microsoft.com/office/drawing/2014/main" id="{C66611A1-5F52-49CA-AE41-AAD1EAA053A0}"/>
                </a:ext>
              </a:extLst>
            </p:cNvPr>
            <p:cNvSpPr>
              <a:spLocks/>
            </p:cNvSpPr>
            <p:nvPr>
              <p:custDataLst>
                <p:tags r:id="rId141"/>
              </p:custDataLst>
            </p:nvPr>
          </p:nvSpPr>
          <p:spPr bwMode="gray">
            <a:xfrm>
              <a:off x="4592644" y="1801325"/>
              <a:ext cx="139343" cy="103766"/>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8" name="Côte d'Ivoire" descr="© INSCALE GmbH, 05.05.2010&#10;http://www.presentationload.com/">
              <a:extLst>
                <a:ext uri="{FF2B5EF4-FFF2-40B4-BE49-F238E27FC236}">
                  <a16:creationId xmlns="" xmlns:a16="http://schemas.microsoft.com/office/drawing/2014/main" id="{9F1E0786-966C-4571-B62D-9392F4C9C593}"/>
                </a:ext>
              </a:extLst>
            </p:cNvPr>
            <p:cNvSpPr>
              <a:spLocks/>
            </p:cNvSpPr>
            <p:nvPr>
              <p:custDataLst>
                <p:tags r:id="rId142"/>
              </p:custDataLst>
            </p:nvPr>
          </p:nvSpPr>
          <p:spPr bwMode="gray">
            <a:xfrm>
              <a:off x="4001177" y="2890873"/>
              <a:ext cx="166026" cy="195673"/>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49" name="Costa Rica" descr="© INSCALE GmbH, 05.05.2010&#10;http://www.presentationload.com/">
              <a:extLst>
                <a:ext uri="{FF2B5EF4-FFF2-40B4-BE49-F238E27FC236}">
                  <a16:creationId xmlns="" xmlns:a16="http://schemas.microsoft.com/office/drawing/2014/main" id="{9374078D-D946-459C-9C80-591FE92BCF9B}"/>
                </a:ext>
              </a:extLst>
            </p:cNvPr>
            <p:cNvSpPr>
              <a:spLocks/>
            </p:cNvSpPr>
            <p:nvPr>
              <p:custDataLst>
                <p:tags r:id="rId143"/>
              </p:custDataLst>
            </p:nvPr>
          </p:nvSpPr>
          <p:spPr bwMode="gray">
            <a:xfrm>
              <a:off x="1925855" y="2876049"/>
              <a:ext cx="90425" cy="8746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0" name="Congo" descr="© INSCALE GmbH, 05.05.2010&#10;http://www.presentationload.com/">
              <a:extLst>
                <a:ext uri="{FF2B5EF4-FFF2-40B4-BE49-F238E27FC236}">
                  <a16:creationId xmlns="" xmlns:a16="http://schemas.microsoft.com/office/drawing/2014/main" id="{D9A52CAE-A449-4E60-A826-D376B34B2867}"/>
                </a:ext>
              </a:extLst>
            </p:cNvPr>
            <p:cNvSpPr>
              <a:spLocks/>
            </p:cNvSpPr>
            <p:nvPr>
              <p:custDataLst>
                <p:tags r:id="rId144"/>
              </p:custDataLst>
            </p:nvPr>
          </p:nvSpPr>
          <p:spPr bwMode="gray">
            <a:xfrm>
              <a:off x="4565961" y="3053935"/>
              <a:ext cx="511419" cy="575162"/>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1" name="Congo (Brazzaville)" descr="© INSCALE GmbH, 05.05.2010&#10;http://www.presentationload.com/">
              <a:extLst>
                <a:ext uri="{FF2B5EF4-FFF2-40B4-BE49-F238E27FC236}">
                  <a16:creationId xmlns="" xmlns:a16="http://schemas.microsoft.com/office/drawing/2014/main" id="{18D6A6DF-FC6A-4BFD-9CC6-0EF7AB64B60B}"/>
                </a:ext>
              </a:extLst>
            </p:cNvPr>
            <p:cNvSpPr>
              <a:spLocks/>
            </p:cNvSpPr>
            <p:nvPr>
              <p:custDataLst>
                <p:tags r:id="rId145"/>
              </p:custDataLst>
            </p:nvPr>
          </p:nvSpPr>
          <p:spPr bwMode="gray">
            <a:xfrm>
              <a:off x="4533349" y="3104336"/>
              <a:ext cx="203086" cy="265347"/>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2" name="Colombia" descr="© INSCALE GmbH, 05.05.2010&#10;http://www.presentationload.com/">
              <a:extLst>
                <a:ext uri="{FF2B5EF4-FFF2-40B4-BE49-F238E27FC236}">
                  <a16:creationId xmlns="" xmlns:a16="http://schemas.microsoft.com/office/drawing/2014/main" id="{C78FC268-00DC-4E22-962F-7130D2E983EA}"/>
                </a:ext>
              </a:extLst>
            </p:cNvPr>
            <p:cNvSpPr>
              <a:spLocks/>
            </p:cNvSpPr>
            <p:nvPr>
              <p:custDataLst>
                <p:tags r:id="rId146"/>
              </p:custDataLst>
            </p:nvPr>
          </p:nvSpPr>
          <p:spPr bwMode="gray">
            <a:xfrm>
              <a:off x="2100775" y="2837508"/>
              <a:ext cx="329086" cy="509938"/>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3" name="Chile" descr="© INSCALE GmbH, 05.05.2010&#10;http://www.presentationload.com/">
              <a:extLst>
                <a:ext uri="{FF2B5EF4-FFF2-40B4-BE49-F238E27FC236}">
                  <a16:creationId xmlns="" xmlns:a16="http://schemas.microsoft.com/office/drawing/2014/main" id="{441141C2-71D0-4203-880C-907DCC37623E}"/>
                </a:ext>
              </a:extLst>
            </p:cNvPr>
            <p:cNvSpPr>
              <a:spLocks noEditPoints="1"/>
            </p:cNvSpPr>
            <p:nvPr>
              <p:custDataLst>
                <p:tags r:id="rId147"/>
              </p:custDataLst>
            </p:nvPr>
          </p:nvSpPr>
          <p:spPr bwMode="gray">
            <a:xfrm>
              <a:off x="2366120" y="3756582"/>
              <a:ext cx="438782" cy="1148843"/>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4" name="China" descr="© INSCALE GmbH, 05.05.2010&#10;http://www.presentationload.com/">
              <a:extLst>
                <a:ext uri="{FF2B5EF4-FFF2-40B4-BE49-F238E27FC236}">
                  <a16:creationId xmlns="" xmlns:a16="http://schemas.microsoft.com/office/drawing/2014/main" id="{850F9C62-D779-410B-BB1E-A5DB6562E46A}"/>
                </a:ext>
              </a:extLst>
            </p:cNvPr>
            <p:cNvSpPr>
              <a:spLocks noEditPoints="1"/>
            </p:cNvSpPr>
            <p:nvPr>
              <p:custDataLst>
                <p:tags r:id="rId148"/>
              </p:custDataLst>
            </p:nvPr>
          </p:nvSpPr>
          <p:spPr bwMode="gray">
            <a:xfrm>
              <a:off x="6094286" y="1589345"/>
              <a:ext cx="1387500" cy="107175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5" name="Chad" descr="© INSCALE GmbH, 05.05.2010&#10;http://www.presentationload.com/">
              <a:extLst>
                <a:ext uri="{FF2B5EF4-FFF2-40B4-BE49-F238E27FC236}">
                  <a16:creationId xmlns="" xmlns:a16="http://schemas.microsoft.com/office/drawing/2014/main" id="{53B43AC6-D716-49D4-9B86-4791DC8BE0C7}"/>
                </a:ext>
              </a:extLst>
            </p:cNvPr>
            <p:cNvSpPr>
              <a:spLocks/>
            </p:cNvSpPr>
            <p:nvPr>
              <p:custDataLst>
                <p:tags r:id="rId149"/>
              </p:custDataLst>
            </p:nvPr>
          </p:nvSpPr>
          <p:spPr bwMode="gray">
            <a:xfrm>
              <a:off x="4595608" y="2501007"/>
              <a:ext cx="281650" cy="489185"/>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6" name="Central African Republic" descr="© INSCALE GmbH, 05.05.2010&#10;http://www.presentationload.com/">
              <a:extLst>
                <a:ext uri="{FF2B5EF4-FFF2-40B4-BE49-F238E27FC236}">
                  <a16:creationId xmlns="" xmlns:a16="http://schemas.microsoft.com/office/drawing/2014/main" id="{6A78FE4E-66F5-42EC-989F-5F6CD923B3F8}"/>
                </a:ext>
              </a:extLst>
            </p:cNvPr>
            <p:cNvSpPr>
              <a:spLocks/>
            </p:cNvSpPr>
            <p:nvPr>
              <p:custDataLst>
                <p:tags r:id="rId150"/>
              </p:custDataLst>
            </p:nvPr>
          </p:nvSpPr>
          <p:spPr bwMode="gray">
            <a:xfrm>
              <a:off x="4622291" y="2883461"/>
              <a:ext cx="346876" cy="265347"/>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7" name="Canada" descr="© INSCALE GmbH, 05.05.2010&#10;http://www.presentationload.com/">
              <a:extLst>
                <a:ext uri="{FF2B5EF4-FFF2-40B4-BE49-F238E27FC236}">
                  <a16:creationId xmlns="" xmlns:a16="http://schemas.microsoft.com/office/drawing/2014/main" id="{53FB345A-EB6C-40A5-8685-BBAA25ED4B03}"/>
                </a:ext>
              </a:extLst>
            </p:cNvPr>
            <p:cNvSpPr>
              <a:spLocks noEditPoints="1"/>
            </p:cNvSpPr>
            <p:nvPr>
              <p:custDataLst>
                <p:tags r:id="rId151"/>
              </p:custDataLst>
            </p:nvPr>
          </p:nvSpPr>
          <p:spPr bwMode="gray">
            <a:xfrm>
              <a:off x="1241000" y="843708"/>
              <a:ext cx="2112381" cy="1093995"/>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8" name="Cameroon" descr="© INSCALE GmbH, 05.05.2010&#10;http://www.presentationload.com/">
              <a:extLst>
                <a:ext uri="{FF2B5EF4-FFF2-40B4-BE49-F238E27FC236}">
                  <a16:creationId xmlns="" xmlns:a16="http://schemas.microsoft.com/office/drawing/2014/main" id="{2458B093-0E9D-4A9F-A311-DA1EA5D541F9}"/>
                </a:ext>
              </a:extLst>
            </p:cNvPr>
            <p:cNvSpPr>
              <a:spLocks/>
            </p:cNvSpPr>
            <p:nvPr>
              <p:custDataLst>
                <p:tags r:id="rId152"/>
              </p:custDataLst>
            </p:nvPr>
          </p:nvSpPr>
          <p:spPr bwMode="gray">
            <a:xfrm>
              <a:off x="4465160" y="2816755"/>
              <a:ext cx="207532" cy="35132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59" name="Cambodia" descr="© INSCALE GmbH, 05.05.2010&#10;http://www.presentationload.com/">
              <a:extLst>
                <a:ext uri="{FF2B5EF4-FFF2-40B4-BE49-F238E27FC236}">
                  <a16:creationId xmlns="" xmlns:a16="http://schemas.microsoft.com/office/drawing/2014/main" id="{ED96735C-18B1-48BA-BDB0-376C6F8EF298}"/>
                </a:ext>
              </a:extLst>
            </p:cNvPr>
            <p:cNvSpPr>
              <a:spLocks/>
            </p:cNvSpPr>
            <p:nvPr>
              <p:custDataLst>
                <p:tags r:id="rId153"/>
              </p:custDataLst>
            </p:nvPr>
          </p:nvSpPr>
          <p:spPr bwMode="gray">
            <a:xfrm>
              <a:off x="6979264" y="2773765"/>
              <a:ext cx="143790" cy="127485"/>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0" name="Burundi" descr="© INSCALE GmbH, 05.05.2010&#10;http://www.presentationload.com/">
              <a:extLst>
                <a:ext uri="{FF2B5EF4-FFF2-40B4-BE49-F238E27FC236}">
                  <a16:creationId xmlns="" xmlns:a16="http://schemas.microsoft.com/office/drawing/2014/main" id="{34543640-3939-42BF-A974-51E6A486642D}"/>
                </a:ext>
              </a:extLst>
            </p:cNvPr>
            <p:cNvSpPr>
              <a:spLocks/>
            </p:cNvSpPr>
            <p:nvPr>
              <p:custDataLst>
                <p:tags r:id="rId154"/>
              </p:custDataLst>
            </p:nvPr>
          </p:nvSpPr>
          <p:spPr bwMode="gray">
            <a:xfrm>
              <a:off x="5016603" y="3292597"/>
              <a:ext cx="50401" cy="63743"/>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1" name="Burkina Faso" descr="© INSCALE GmbH, 05.05.2010&#10;http://www.presentationload.com/">
              <a:extLst>
                <a:ext uri="{FF2B5EF4-FFF2-40B4-BE49-F238E27FC236}">
                  <a16:creationId xmlns="" xmlns:a16="http://schemas.microsoft.com/office/drawing/2014/main" id="{D5E78755-CC6F-4E75-9395-AEFF1BF8D592}"/>
                </a:ext>
              </a:extLst>
            </p:cNvPr>
            <p:cNvSpPr>
              <a:spLocks/>
            </p:cNvSpPr>
            <p:nvPr>
              <p:custDataLst>
                <p:tags r:id="rId155"/>
              </p:custDataLst>
            </p:nvPr>
          </p:nvSpPr>
          <p:spPr bwMode="gray">
            <a:xfrm>
              <a:off x="4085673" y="2758941"/>
              <a:ext cx="216427" cy="170474"/>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2" name="Bulgaria" descr="© INSCALE GmbH, 05.05.2010&#10;http://www.presentationload.com/">
              <a:extLst>
                <a:ext uri="{FF2B5EF4-FFF2-40B4-BE49-F238E27FC236}">
                  <a16:creationId xmlns="" xmlns:a16="http://schemas.microsoft.com/office/drawing/2014/main" id="{A5436B3C-E051-413C-B5AA-44F11C944146}"/>
                </a:ext>
              </a:extLst>
            </p:cNvPr>
            <p:cNvSpPr>
              <a:spLocks/>
            </p:cNvSpPr>
            <p:nvPr>
              <p:custDataLst>
                <p:tags r:id="rId156"/>
              </p:custDataLst>
            </p:nvPr>
          </p:nvSpPr>
          <p:spPr bwMode="gray">
            <a:xfrm>
              <a:off x="4807587" y="1870997"/>
              <a:ext cx="149720" cy="85978"/>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3" name="Brazil" descr="© INSCALE GmbH, 05.05.2010&#10;http://www.presentationload.com/">
              <a:extLst>
                <a:ext uri="{FF2B5EF4-FFF2-40B4-BE49-F238E27FC236}">
                  <a16:creationId xmlns="" xmlns:a16="http://schemas.microsoft.com/office/drawing/2014/main" id="{B223464D-7FA2-44C7-B818-8E6AF0FC37BB}"/>
                </a:ext>
              </a:extLst>
            </p:cNvPr>
            <p:cNvSpPr>
              <a:spLocks noEditPoints="1"/>
            </p:cNvSpPr>
            <p:nvPr>
              <p:custDataLst>
                <p:tags r:id="rId157"/>
              </p:custDataLst>
            </p:nvPr>
          </p:nvSpPr>
          <p:spPr bwMode="gray">
            <a:xfrm>
              <a:off x="2243083" y="3056900"/>
              <a:ext cx="1055450" cy="1193315"/>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4" name="Botswana" descr="© INSCALE GmbH, 05.05.2010&#10;http://www.presentationload.com/">
              <a:extLst>
                <a:ext uri="{FF2B5EF4-FFF2-40B4-BE49-F238E27FC236}">
                  <a16:creationId xmlns="" xmlns:a16="http://schemas.microsoft.com/office/drawing/2014/main" id="{C00D8FA5-2D81-4997-B147-B47763A1B61B}"/>
                </a:ext>
              </a:extLst>
            </p:cNvPr>
            <p:cNvSpPr>
              <a:spLocks/>
            </p:cNvSpPr>
            <p:nvPr>
              <p:custDataLst>
                <p:tags r:id="rId158"/>
              </p:custDataLst>
            </p:nvPr>
          </p:nvSpPr>
          <p:spPr bwMode="gray">
            <a:xfrm>
              <a:off x="4766081" y="3761029"/>
              <a:ext cx="246074" cy="277205"/>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5" name="Bosnia and Herzegovina" descr="© INSCALE GmbH, 05.05.2010&#10;http://www.presentationload.com/">
              <a:extLst>
                <a:ext uri="{FF2B5EF4-FFF2-40B4-BE49-F238E27FC236}">
                  <a16:creationId xmlns="" xmlns:a16="http://schemas.microsoft.com/office/drawing/2014/main" id="{B5AC0BE2-5387-4567-A55E-C4533DFC9EB6}"/>
                </a:ext>
              </a:extLst>
            </p:cNvPr>
            <p:cNvSpPr>
              <a:spLocks/>
            </p:cNvSpPr>
            <p:nvPr>
              <p:custDataLst>
                <p:tags r:id="rId159"/>
              </p:custDataLst>
            </p:nvPr>
          </p:nvSpPr>
          <p:spPr bwMode="gray">
            <a:xfrm>
              <a:off x="4638597" y="1836902"/>
              <a:ext cx="100801" cy="88942"/>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6" name="Bolivia" descr="© INSCALE GmbH, 05.05.2010&#10;http://www.presentationload.com/">
              <a:extLst>
                <a:ext uri="{FF2B5EF4-FFF2-40B4-BE49-F238E27FC236}">
                  <a16:creationId xmlns="" xmlns:a16="http://schemas.microsoft.com/office/drawing/2014/main" id="{4D277195-1568-4D09-8988-208A9D32CBA6}"/>
                </a:ext>
              </a:extLst>
            </p:cNvPr>
            <p:cNvSpPr>
              <a:spLocks/>
            </p:cNvSpPr>
            <p:nvPr>
              <p:custDataLst>
                <p:tags r:id="rId160"/>
              </p:custDataLst>
            </p:nvPr>
          </p:nvSpPr>
          <p:spPr bwMode="gray">
            <a:xfrm>
              <a:off x="2369085" y="3514955"/>
              <a:ext cx="337980" cy="401725"/>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7" name="Bhutan" descr="© INSCALE GmbH, 05.05.2010&#10;http://www.presentationload.com/">
              <a:extLst>
                <a:ext uri="{FF2B5EF4-FFF2-40B4-BE49-F238E27FC236}">
                  <a16:creationId xmlns="" xmlns:a16="http://schemas.microsoft.com/office/drawing/2014/main" id="{0B673D13-BAEE-4838-AA19-A682EF42B425}"/>
                </a:ext>
              </a:extLst>
            </p:cNvPr>
            <p:cNvSpPr>
              <a:spLocks/>
            </p:cNvSpPr>
            <p:nvPr>
              <p:custDataLst>
                <p:tags r:id="rId161"/>
              </p:custDataLst>
            </p:nvPr>
          </p:nvSpPr>
          <p:spPr bwMode="gray">
            <a:xfrm>
              <a:off x="6562717" y="2352770"/>
              <a:ext cx="88942" cy="50401"/>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8" name="Benin" descr="© INSCALE GmbH, 05.05.2010&#10;http://www.presentationload.com/">
              <a:extLst>
                <a:ext uri="{FF2B5EF4-FFF2-40B4-BE49-F238E27FC236}">
                  <a16:creationId xmlns="" xmlns:a16="http://schemas.microsoft.com/office/drawing/2014/main" id="{393DFFE7-9C68-4BFE-A81C-85E7D473BB76}"/>
                </a:ext>
              </a:extLst>
            </p:cNvPr>
            <p:cNvSpPr>
              <a:spLocks/>
            </p:cNvSpPr>
            <p:nvPr>
              <p:custDataLst>
                <p:tags r:id="rId162"/>
              </p:custDataLst>
            </p:nvPr>
          </p:nvSpPr>
          <p:spPr bwMode="gray">
            <a:xfrm>
              <a:off x="4256145" y="2840473"/>
              <a:ext cx="84496" cy="188262"/>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69" name="Belize" descr="© INSCALE GmbH, 05.05.2010&#10;http://www.presentationload.com/">
              <a:extLst>
                <a:ext uri="{FF2B5EF4-FFF2-40B4-BE49-F238E27FC236}">
                  <a16:creationId xmlns="" xmlns:a16="http://schemas.microsoft.com/office/drawing/2014/main" id="{9263B519-D124-4BDB-9ABC-CC252E75F35E}"/>
                </a:ext>
              </a:extLst>
            </p:cNvPr>
            <p:cNvSpPr>
              <a:spLocks/>
            </p:cNvSpPr>
            <p:nvPr>
              <p:custDataLst>
                <p:tags r:id="rId163"/>
              </p:custDataLst>
            </p:nvPr>
          </p:nvSpPr>
          <p:spPr bwMode="gray">
            <a:xfrm>
              <a:off x="1854703" y="2653693"/>
              <a:ext cx="41506" cy="80048"/>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0" name="Belgium" descr="© INSCALE GmbH, 05.05.2010&#10;http://www.presentationload.com/">
              <a:extLst>
                <a:ext uri="{FF2B5EF4-FFF2-40B4-BE49-F238E27FC236}">
                  <a16:creationId xmlns="" xmlns:a16="http://schemas.microsoft.com/office/drawing/2014/main" id="{175111E0-8908-4E05-8F1E-F5CFC748FA72}"/>
                </a:ext>
              </a:extLst>
            </p:cNvPr>
            <p:cNvSpPr>
              <a:spLocks/>
            </p:cNvSpPr>
            <p:nvPr>
              <p:custDataLst>
                <p:tags r:id="rId164"/>
              </p:custDataLst>
            </p:nvPr>
          </p:nvSpPr>
          <p:spPr bwMode="gray">
            <a:xfrm>
              <a:off x="4336193" y="1654570"/>
              <a:ext cx="84496" cy="57813"/>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1" name="Bangladesh" descr="© INSCALE GmbH, 05.05.2010&#10;http://www.presentationload.com/">
              <a:extLst>
                <a:ext uri="{FF2B5EF4-FFF2-40B4-BE49-F238E27FC236}">
                  <a16:creationId xmlns="" xmlns:a16="http://schemas.microsoft.com/office/drawing/2014/main" id="{C461F1AC-7EC4-4E9E-943C-E5585D6E8F45}"/>
                </a:ext>
              </a:extLst>
            </p:cNvPr>
            <p:cNvSpPr>
              <a:spLocks/>
            </p:cNvSpPr>
            <p:nvPr>
              <p:custDataLst>
                <p:tags r:id="rId165"/>
              </p:custDataLst>
            </p:nvPr>
          </p:nvSpPr>
          <p:spPr bwMode="gray">
            <a:xfrm>
              <a:off x="6550859" y="2407618"/>
              <a:ext cx="142308" cy="161579"/>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2" name="Bahrain" descr="© INSCALE GmbH, 05.05.2010&#10;http://www.presentationload.com/">
              <a:extLst>
                <a:ext uri="{FF2B5EF4-FFF2-40B4-BE49-F238E27FC236}">
                  <a16:creationId xmlns="" xmlns:a16="http://schemas.microsoft.com/office/drawing/2014/main" id="{2CC4851D-409A-49CE-9189-FC29BFC97C75}"/>
                </a:ext>
              </a:extLst>
            </p:cNvPr>
            <p:cNvSpPr>
              <a:spLocks/>
            </p:cNvSpPr>
            <p:nvPr>
              <p:custDataLst>
                <p:tags r:id="rId166"/>
              </p:custDataLst>
            </p:nvPr>
          </p:nvSpPr>
          <p:spPr bwMode="gray">
            <a:xfrm>
              <a:off x="5569528" y="2413548"/>
              <a:ext cx="10377" cy="20753"/>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3" name="Belarus" descr="© INSCALE GmbH, 05.05.2010&#10;http://www.presentationload.com/">
              <a:extLst>
                <a:ext uri="{FF2B5EF4-FFF2-40B4-BE49-F238E27FC236}">
                  <a16:creationId xmlns="" xmlns:a16="http://schemas.microsoft.com/office/drawing/2014/main" id="{F9CE0DFD-F2D4-49DA-B38F-B5254BF057AD}"/>
                </a:ext>
              </a:extLst>
            </p:cNvPr>
            <p:cNvSpPr>
              <a:spLocks/>
            </p:cNvSpPr>
            <p:nvPr>
              <p:custDataLst>
                <p:tags r:id="rId167"/>
              </p:custDataLst>
            </p:nvPr>
          </p:nvSpPr>
          <p:spPr bwMode="gray">
            <a:xfrm>
              <a:off x="4809071" y="1516708"/>
              <a:ext cx="216427" cy="140826"/>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4" name="Azerbaijan" descr="© INSCALE GmbH, 05.05.2010&#10;http://www.presentationload.com/">
              <a:extLst>
                <a:ext uri="{FF2B5EF4-FFF2-40B4-BE49-F238E27FC236}">
                  <a16:creationId xmlns="" xmlns:a16="http://schemas.microsoft.com/office/drawing/2014/main" id="{F5E2C8F1-4E23-4D97-91C6-9C80868CFB0F}"/>
                </a:ext>
              </a:extLst>
            </p:cNvPr>
            <p:cNvSpPr>
              <a:spLocks noEditPoints="1"/>
            </p:cNvSpPr>
            <p:nvPr>
              <p:custDataLst>
                <p:tags r:id="rId168"/>
              </p:custDataLst>
            </p:nvPr>
          </p:nvSpPr>
          <p:spPr bwMode="gray">
            <a:xfrm>
              <a:off x="5370891" y="1939187"/>
              <a:ext cx="136378" cy="109696"/>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5" name="Austria" descr="© INSCALE GmbH, 05.05.2010&#10;http://www.presentationload.com/">
              <a:extLst>
                <a:ext uri="{FF2B5EF4-FFF2-40B4-BE49-F238E27FC236}">
                  <a16:creationId xmlns="" xmlns:a16="http://schemas.microsoft.com/office/drawing/2014/main" id="{8ADC0482-BC2C-408F-9723-9DD76AD016F8}"/>
                </a:ext>
              </a:extLst>
            </p:cNvPr>
            <p:cNvSpPr>
              <a:spLocks/>
            </p:cNvSpPr>
            <p:nvPr>
              <p:custDataLst>
                <p:tags r:id="rId169"/>
              </p:custDataLst>
            </p:nvPr>
          </p:nvSpPr>
          <p:spPr bwMode="gray">
            <a:xfrm>
              <a:off x="4494808" y="1725724"/>
              <a:ext cx="173437" cy="7708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6" name="Australia" descr="© INSCALE GmbH, 05.05.2010&#10;http://www.presentationload.com/">
              <a:extLst>
                <a:ext uri="{FF2B5EF4-FFF2-40B4-BE49-F238E27FC236}">
                  <a16:creationId xmlns="" xmlns:a16="http://schemas.microsoft.com/office/drawing/2014/main" id="{5DD0557C-A2D7-4836-80E8-5AB21FB9E084}"/>
                </a:ext>
              </a:extLst>
            </p:cNvPr>
            <p:cNvSpPr>
              <a:spLocks noEditPoints="1"/>
            </p:cNvSpPr>
            <p:nvPr>
              <p:custDataLst>
                <p:tags r:id="rId170"/>
              </p:custDataLst>
            </p:nvPr>
          </p:nvSpPr>
          <p:spPr bwMode="gray">
            <a:xfrm>
              <a:off x="7170490" y="3543119"/>
              <a:ext cx="1076203" cy="1009500"/>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7" name="Armenia" descr="© INSCALE GmbH, 05.05.2010&#10;http://www.presentationload.com/">
              <a:extLst>
                <a:ext uri="{FF2B5EF4-FFF2-40B4-BE49-F238E27FC236}">
                  <a16:creationId xmlns="" xmlns:a16="http://schemas.microsoft.com/office/drawing/2014/main" id="{CBC6633A-3720-4E0F-BE27-26E250794482}"/>
                </a:ext>
              </a:extLst>
            </p:cNvPr>
            <p:cNvSpPr>
              <a:spLocks/>
            </p:cNvSpPr>
            <p:nvPr>
              <p:custDataLst>
                <p:tags r:id="rId171"/>
              </p:custDataLst>
            </p:nvPr>
          </p:nvSpPr>
          <p:spPr bwMode="gray">
            <a:xfrm>
              <a:off x="5332348" y="1955492"/>
              <a:ext cx="84496" cy="80048"/>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8" name="Argentina" descr="© INSCALE GmbH, 05.05.2010&#10;http://www.presentationload.com/">
              <a:extLst>
                <a:ext uri="{FF2B5EF4-FFF2-40B4-BE49-F238E27FC236}">
                  <a16:creationId xmlns="" xmlns:a16="http://schemas.microsoft.com/office/drawing/2014/main" id="{A00DAF02-4500-46ED-82C7-4E9A5D6B9068}"/>
                </a:ext>
              </a:extLst>
            </p:cNvPr>
            <p:cNvSpPr>
              <a:spLocks noEditPoints="1"/>
            </p:cNvSpPr>
            <p:nvPr>
              <p:custDataLst>
                <p:tags r:id="rId172"/>
              </p:custDataLst>
            </p:nvPr>
          </p:nvSpPr>
          <p:spPr bwMode="gray">
            <a:xfrm>
              <a:off x="2423933" y="3887030"/>
              <a:ext cx="413582" cy="9250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79" name="Angola" descr="© INSCALE GmbH, 05.05.2010&#10;http://www.presentationload.com/">
              <a:extLst>
                <a:ext uri="{FF2B5EF4-FFF2-40B4-BE49-F238E27FC236}">
                  <a16:creationId xmlns="" xmlns:a16="http://schemas.microsoft.com/office/drawing/2014/main" id="{715A9421-2A98-427B-BA0C-3CDE207B0E68}"/>
                </a:ext>
              </a:extLst>
            </p:cNvPr>
            <p:cNvSpPr>
              <a:spLocks noEditPoints="1"/>
            </p:cNvSpPr>
            <p:nvPr>
              <p:custDataLst>
                <p:tags r:id="rId173"/>
              </p:custDataLst>
            </p:nvPr>
          </p:nvSpPr>
          <p:spPr bwMode="gray">
            <a:xfrm>
              <a:off x="4548173" y="3348928"/>
              <a:ext cx="336498" cy="41951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80" name="Andorra" descr="© INSCALE GmbH, 05.05.2010&#10;http://www.presentationload.com/">
              <a:extLst>
                <a:ext uri="{FF2B5EF4-FFF2-40B4-BE49-F238E27FC236}">
                  <a16:creationId xmlns="" xmlns:a16="http://schemas.microsoft.com/office/drawing/2014/main" id="{5707DE1F-2F1A-455C-93E7-C06FAABB9689}"/>
                </a:ext>
              </a:extLst>
            </p:cNvPr>
            <p:cNvSpPr>
              <a:spLocks/>
            </p:cNvSpPr>
            <p:nvPr>
              <p:custDataLst>
                <p:tags r:id="rId174"/>
              </p:custDataLst>
            </p:nvPr>
          </p:nvSpPr>
          <p:spPr bwMode="gray">
            <a:xfrm>
              <a:off x="4293206" y="1916951"/>
              <a:ext cx="11859" cy="5929"/>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81" name="Algeria" descr="© INSCALE GmbH, 05.05.2010&#10;http://www.presentationload.com/">
              <a:extLst>
                <a:ext uri="{FF2B5EF4-FFF2-40B4-BE49-F238E27FC236}">
                  <a16:creationId xmlns="" xmlns:a16="http://schemas.microsoft.com/office/drawing/2014/main" id="{1C655D95-94D3-4BAF-B634-B8C3A2E168B0}"/>
                </a:ext>
              </a:extLst>
            </p:cNvPr>
            <p:cNvSpPr>
              <a:spLocks/>
            </p:cNvSpPr>
            <p:nvPr>
              <p:custDataLst>
                <p:tags r:id="rId175"/>
              </p:custDataLst>
            </p:nvPr>
          </p:nvSpPr>
          <p:spPr bwMode="gray">
            <a:xfrm>
              <a:off x="3996732" y="2082976"/>
              <a:ext cx="560338" cy="554408"/>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82" name="Albania" descr="© INSCALE GmbH, 05.05.2010&#10;http://www.presentationload.com/">
              <a:extLst>
                <a:ext uri="{FF2B5EF4-FFF2-40B4-BE49-F238E27FC236}">
                  <a16:creationId xmlns="" xmlns:a16="http://schemas.microsoft.com/office/drawing/2014/main" id="{8C7A9CB7-731C-4F62-8D8F-2210FDCB82C8}"/>
                </a:ext>
              </a:extLst>
            </p:cNvPr>
            <p:cNvSpPr>
              <a:spLocks/>
            </p:cNvSpPr>
            <p:nvPr>
              <p:custDataLst>
                <p:tags r:id="rId176"/>
              </p:custDataLst>
            </p:nvPr>
          </p:nvSpPr>
          <p:spPr bwMode="gray">
            <a:xfrm>
              <a:off x="4724577" y="1916949"/>
              <a:ext cx="54848" cy="93390"/>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sp>
          <p:nvSpPr>
            <p:cNvPr id="183" name="Afghanistan" descr="© INSCALE GmbH, 05.05.2010&#10;http://www.presentationload.com/">
              <a:extLst>
                <a:ext uri="{FF2B5EF4-FFF2-40B4-BE49-F238E27FC236}">
                  <a16:creationId xmlns="" xmlns:a16="http://schemas.microsoft.com/office/drawing/2014/main" id="{4BF24E3D-16DE-40D0-BDD0-233792B75514}"/>
                </a:ext>
              </a:extLst>
            </p:cNvPr>
            <p:cNvSpPr>
              <a:spLocks/>
            </p:cNvSpPr>
            <p:nvPr>
              <p:custDataLst>
                <p:tags r:id="rId177"/>
              </p:custDataLst>
            </p:nvPr>
          </p:nvSpPr>
          <p:spPr bwMode="gray">
            <a:xfrm>
              <a:off x="5791890" y="2041466"/>
              <a:ext cx="343911" cy="28016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bg1">
                <a:lumMod val="85000"/>
              </a:scheme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solidFill>
                  <a:schemeClr val="lt1"/>
                </a:solidFill>
              </a:endParaRPr>
            </a:p>
          </p:txBody>
        </p:sp>
      </p:grpSp>
      <p:sp>
        <p:nvSpPr>
          <p:cNvPr id="199" name="Rectangle 198">
            <a:extLst>
              <a:ext uri="{FF2B5EF4-FFF2-40B4-BE49-F238E27FC236}">
                <a16:creationId xmlns="" xmlns:a16="http://schemas.microsoft.com/office/drawing/2014/main" id="{B6F5FF66-0803-4CF8-ACAD-E4041A50C556}"/>
              </a:ext>
            </a:extLst>
          </p:cNvPr>
          <p:cNvSpPr/>
          <p:nvPr/>
        </p:nvSpPr>
        <p:spPr>
          <a:xfrm>
            <a:off x="9721192" y="2762598"/>
            <a:ext cx="2151829" cy="2338368"/>
          </a:xfrm>
          <a:prstGeom prst="rect">
            <a:avLst/>
          </a:prstGeom>
          <a:solidFill>
            <a:schemeClr val="accent6">
              <a:lumMod val="20000"/>
              <a:lumOff val="80000"/>
            </a:schemeClr>
          </a:solidFill>
          <a:ln>
            <a:noFill/>
          </a:ln>
          <a:effectLst>
            <a:innerShdw dist="76200" dir="10800000">
              <a:schemeClr val="accent2"/>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 xmlns:a16="http://schemas.microsoft.com/office/drawing/2014/main" id="{A88822A5-4CFA-4F81-8A0A-5D1C28DB044D}"/>
              </a:ext>
            </a:extLst>
          </p:cNvPr>
          <p:cNvSpPr>
            <a:spLocks noGrp="1"/>
          </p:cNvSpPr>
          <p:nvPr>
            <p:ph type="title"/>
          </p:nvPr>
        </p:nvSpPr>
        <p:spPr/>
        <p:txBody>
          <a:bodyPr>
            <a:normAutofit/>
          </a:bodyPr>
          <a:lstStyle/>
          <a:p>
            <a:r>
              <a:rPr lang="en-US"/>
              <a:t>Countries Participating in DAPA-CKD</a:t>
            </a:r>
            <a:r>
              <a:rPr lang="en-US" baseline="30000"/>
              <a:t>1,2</a:t>
            </a:r>
          </a:p>
        </p:txBody>
      </p:sp>
      <p:sp>
        <p:nvSpPr>
          <p:cNvPr id="184" name="Text Placeholder 183">
            <a:extLst>
              <a:ext uri="{FF2B5EF4-FFF2-40B4-BE49-F238E27FC236}">
                <a16:creationId xmlns="" xmlns:a16="http://schemas.microsoft.com/office/drawing/2014/main" id="{FB231AE1-876B-4A37-90C8-B1848C52A395}"/>
              </a:ext>
            </a:extLst>
          </p:cNvPr>
          <p:cNvSpPr>
            <a:spLocks noGrp="1"/>
          </p:cNvSpPr>
          <p:nvPr>
            <p:ph type="body" sz="quarter" idx="13"/>
          </p:nvPr>
        </p:nvSpPr>
        <p:spPr/>
        <p:txBody>
          <a:bodyPr/>
          <a:lstStyle/>
          <a:p>
            <a:r>
              <a:rPr lang="en-IN">
                <a:solidFill>
                  <a:srgbClr val="000000"/>
                </a:solidFill>
              </a:rPr>
              <a:t>1. </a:t>
            </a:r>
            <a:r>
              <a:rPr lang="en-IN" err="1">
                <a:solidFill>
                  <a:srgbClr val="000000"/>
                </a:solidFill>
              </a:rPr>
              <a:t>Heerspink</a:t>
            </a:r>
            <a:r>
              <a:rPr lang="en-IN">
                <a:solidFill>
                  <a:srgbClr val="000000"/>
                </a:solidFill>
              </a:rPr>
              <a:t> HJL et al. </a:t>
            </a:r>
            <a:r>
              <a:rPr lang="en-US" i="1">
                <a:solidFill>
                  <a:srgbClr val="000000"/>
                </a:solidFill>
              </a:rPr>
              <a:t>Nephrol Dial Transplant</a:t>
            </a:r>
            <a:r>
              <a:rPr lang="en-US">
                <a:solidFill>
                  <a:srgbClr val="000000"/>
                </a:solidFill>
              </a:rPr>
              <a:t>. 2020;35:274–282; 2. </a:t>
            </a:r>
            <a:r>
              <a:rPr lang="en-US">
                <a:ea typeface="+mn-lt"/>
                <a:cs typeface="+mn-lt"/>
              </a:rPr>
              <a:t>Heerspink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p:txBody>
      </p:sp>
      <p:sp>
        <p:nvSpPr>
          <p:cNvPr id="186" name="TextBox 185">
            <a:extLst>
              <a:ext uri="{FF2B5EF4-FFF2-40B4-BE49-F238E27FC236}">
                <a16:creationId xmlns="" xmlns:a16="http://schemas.microsoft.com/office/drawing/2014/main" id="{D60D8693-5F31-404E-8C5E-E9FD842A83C5}"/>
              </a:ext>
            </a:extLst>
          </p:cNvPr>
          <p:cNvSpPr txBox="1"/>
          <p:nvPr/>
        </p:nvSpPr>
        <p:spPr>
          <a:xfrm>
            <a:off x="3896631" y="1184199"/>
            <a:ext cx="1650055" cy="1580575"/>
          </a:xfrm>
          <a:prstGeom prst="roundRect">
            <a:avLst/>
          </a:prstGeom>
          <a:gradFill flip="none" rotWithShape="1">
            <a:gsLst>
              <a:gs pos="0">
                <a:schemeClr val="bg1">
                  <a:alpha val="10000"/>
                </a:schemeClr>
              </a:gs>
              <a:gs pos="100000">
                <a:schemeClr val="bg1">
                  <a:alpha val="0"/>
                </a:schemeClr>
              </a:gs>
            </a:gsLst>
            <a:lin ang="0" scaled="1"/>
            <a:tileRect/>
          </a:gradFill>
          <a:ln>
            <a:noFill/>
          </a:ln>
        </p:spPr>
        <p:txBody>
          <a:bodyPr wrap="square" rIns="0" bIns="0" rtlCol="0">
            <a:spAutoFit/>
          </a:bodyPr>
          <a:lstStyle/>
          <a:p>
            <a:pPr>
              <a:spcBef>
                <a:spcPts val="100"/>
              </a:spcBef>
              <a:spcAft>
                <a:spcPts val="200"/>
              </a:spcAft>
            </a:pPr>
            <a:r>
              <a:rPr lang="en-US" sz="1400" b="1"/>
              <a:t>Western Europe </a:t>
            </a:r>
          </a:p>
          <a:p>
            <a:pPr>
              <a:spcBef>
                <a:spcPts val="100"/>
              </a:spcBef>
            </a:pPr>
            <a:r>
              <a:rPr lang="en-US" sz="1400"/>
              <a:t>Denmark (n=45)</a:t>
            </a:r>
          </a:p>
          <a:p>
            <a:pPr>
              <a:spcBef>
                <a:spcPts val="100"/>
              </a:spcBef>
            </a:pPr>
            <a:r>
              <a:rPr lang="en-US" sz="1400"/>
              <a:t>Germany (n=138)</a:t>
            </a:r>
          </a:p>
          <a:p>
            <a:pPr>
              <a:spcBef>
                <a:spcPts val="100"/>
              </a:spcBef>
            </a:pPr>
            <a:r>
              <a:rPr lang="en-US" sz="1400"/>
              <a:t>Spain (n=260)</a:t>
            </a:r>
          </a:p>
          <a:p>
            <a:pPr>
              <a:spcBef>
                <a:spcPts val="100"/>
              </a:spcBef>
            </a:pPr>
            <a:r>
              <a:rPr lang="en-US" sz="1400"/>
              <a:t>Sweden (n=40)</a:t>
            </a:r>
          </a:p>
          <a:p>
            <a:pPr>
              <a:spcBef>
                <a:spcPts val="100"/>
              </a:spcBef>
            </a:pPr>
            <a:r>
              <a:rPr lang="en-US" sz="1400"/>
              <a:t>UK (n=60)</a:t>
            </a:r>
          </a:p>
        </p:txBody>
      </p:sp>
      <p:sp>
        <p:nvSpPr>
          <p:cNvPr id="187" name="TextBox 186">
            <a:extLst>
              <a:ext uri="{FF2B5EF4-FFF2-40B4-BE49-F238E27FC236}">
                <a16:creationId xmlns="" xmlns:a16="http://schemas.microsoft.com/office/drawing/2014/main" id="{C23AFB9B-D612-4170-ADB3-E39215F73610}"/>
              </a:ext>
            </a:extLst>
          </p:cNvPr>
          <p:cNvSpPr txBox="1"/>
          <p:nvPr/>
        </p:nvSpPr>
        <p:spPr>
          <a:xfrm>
            <a:off x="5418057" y="3026282"/>
            <a:ext cx="1718739" cy="1379101"/>
          </a:xfrm>
          <a:prstGeom prst="roundRect">
            <a:avLst/>
          </a:prstGeom>
          <a:solidFill>
            <a:schemeClr val="bg1">
              <a:alpha val="16000"/>
            </a:schemeClr>
          </a:solidFill>
          <a:ln>
            <a:noFill/>
          </a:ln>
        </p:spPr>
        <p:txBody>
          <a:bodyPr wrap="square" rtlCol="0">
            <a:spAutoFit/>
          </a:bodyPr>
          <a:lstStyle/>
          <a:p>
            <a:pPr>
              <a:spcBef>
                <a:spcPts val="100"/>
              </a:spcBef>
              <a:spcAft>
                <a:spcPts val="200"/>
              </a:spcAft>
            </a:pPr>
            <a:r>
              <a:rPr lang="en-US" sz="1400" b="1"/>
              <a:t>Eastern Europe </a:t>
            </a:r>
            <a:endParaRPr lang="en-US" sz="1400"/>
          </a:p>
          <a:p>
            <a:pPr>
              <a:spcBef>
                <a:spcPts val="100"/>
              </a:spcBef>
            </a:pPr>
            <a:r>
              <a:rPr lang="en-US" sz="1400"/>
              <a:t>Hungary (n=140)</a:t>
            </a:r>
          </a:p>
          <a:p>
            <a:pPr>
              <a:spcBef>
                <a:spcPts val="100"/>
              </a:spcBef>
            </a:pPr>
            <a:r>
              <a:rPr lang="en-US" sz="1400"/>
              <a:t>Poland (n=103)</a:t>
            </a:r>
          </a:p>
          <a:p>
            <a:pPr>
              <a:spcBef>
                <a:spcPts val="100"/>
              </a:spcBef>
            </a:pPr>
            <a:r>
              <a:rPr lang="en-US" sz="1400"/>
              <a:t>Russia (n=255)</a:t>
            </a:r>
          </a:p>
          <a:p>
            <a:pPr>
              <a:spcBef>
                <a:spcPts val="100"/>
              </a:spcBef>
            </a:pPr>
            <a:r>
              <a:rPr lang="en-US" sz="1400"/>
              <a:t>Ukraine (n=192)</a:t>
            </a:r>
          </a:p>
        </p:txBody>
      </p:sp>
      <p:sp>
        <p:nvSpPr>
          <p:cNvPr id="188" name="TextBox 187">
            <a:extLst>
              <a:ext uri="{FF2B5EF4-FFF2-40B4-BE49-F238E27FC236}">
                <a16:creationId xmlns="" xmlns:a16="http://schemas.microsoft.com/office/drawing/2014/main" id="{11A43D4E-CE23-4581-9FE8-474864985A1C}"/>
              </a:ext>
            </a:extLst>
          </p:cNvPr>
          <p:cNvSpPr txBox="1"/>
          <p:nvPr/>
        </p:nvSpPr>
        <p:spPr>
          <a:xfrm>
            <a:off x="7822498" y="3901915"/>
            <a:ext cx="1833311" cy="1867733"/>
          </a:xfrm>
          <a:prstGeom prst="roundRect">
            <a:avLst/>
          </a:prstGeom>
          <a:solidFill>
            <a:schemeClr val="bg1">
              <a:alpha val="15000"/>
            </a:schemeClr>
          </a:solidFill>
          <a:ln>
            <a:noFill/>
          </a:ln>
        </p:spPr>
        <p:txBody>
          <a:bodyPr wrap="square" lIns="0" rIns="0" rtlCol="0">
            <a:spAutoFit/>
          </a:bodyPr>
          <a:lstStyle/>
          <a:p>
            <a:pPr>
              <a:spcBef>
                <a:spcPts val="100"/>
              </a:spcBef>
              <a:spcAft>
                <a:spcPts val="200"/>
              </a:spcAft>
            </a:pPr>
            <a:r>
              <a:rPr lang="en-US" sz="1400" b="1"/>
              <a:t>Asia </a:t>
            </a:r>
            <a:endParaRPr lang="en-US" sz="1400"/>
          </a:p>
          <a:p>
            <a:pPr>
              <a:spcBef>
                <a:spcPts val="100"/>
              </a:spcBef>
            </a:pPr>
            <a:r>
              <a:rPr lang="en-US" sz="1400"/>
              <a:t>China (n=210)</a:t>
            </a:r>
          </a:p>
          <a:p>
            <a:pPr>
              <a:spcBef>
                <a:spcPts val="100"/>
              </a:spcBef>
            </a:pPr>
            <a:r>
              <a:rPr lang="en-US" sz="1400"/>
              <a:t>India (n=201)</a:t>
            </a:r>
          </a:p>
          <a:p>
            <a:pPr>
              <a:spcBef>
                <a:spcPts val="100"/>
              </a:spcBef>
            </a:pPr>
            <a:r>
              <a:rPr lang="en-US" sz="1400"/>
              <a:t>Japan (n=244)</a:t>
            </a:r>
          </a:p>
          <a:p>
            <a:pPr>
              <a:spcBef>
                <a:spcPts val="100"/>
              </a:spcBef>
            </a:pPr>
            <a:r>
              <a:rPr lang="en-US" sz="1400"/>
              <a:t>Philippines (n=115)</a:t>
            </a:r>
          </a:p>
          <a:p>
            <a:pPr>
              <a:spcBef>
                <a:spcPts val="100"/>
              </a:spcBef>
            </a:pPr>
            <a:r>
              <a:rPr lang="en-US" sz="1400"/>
              <a:t>South Korea (n=294)</a:t>
            </a:r>
          </a:p>
          <a:p>
            <a:pPr>
              <a:spcBef>
                <a:spcPts val="100"/>
              </a:spcBef>
            </a:pPr>
            <a:r>
              <a:rPr lang="en-US" sz="1400"/>
              <a:t>Vietnam (n=282)</a:t>
            </a:r>
          </a:p>
        </p:txBody>
      </p:sp>
      <p:sp>
        <p:nvSpPr>
          <p:cNvPr id="4" name="TextBox 190, chunk 1">
            <a:extLst>
              <a:ext uri="{FF2B5EF4-FFF2-40B4-BE49-F238E27FC236}">
                <a16:creationId xmlns="" xmlns:a16="http://schemas.microsoft.com/office/drawing/2014/main" id="{9842BF65-77AE-4851-A129-5629E36DE73E}"/>
              </a:ext>
            </a:extLst>
          </p:cNvPr>
          <p:cNvSpPr txBox="1"/>
          <p:nvPr/>
        </p:nvSpPr>
        <p:spPr>
          <a:xfrm>
            <a:off x="9779407" y="2968922"/>
            <a:ext cx="1417863" cy="584775"/>
          </a:xfrm>
          <a:prstGeom prst="rect">
            <a:avLst/>
          </a:prstGeom>
          <a:noFill/>
          <a:ln w="38100">
            <a:noFill/>
          </a:ln>
        </p:spPr>
        <p:txBody>
          <a:bodyPr wrap="square" rtlCol="0">
            <a:spAutoFit/>
          </a:bodyPr>
          <a:lstStyle>
            <a:defPPr>
              <a:defRPr lang="en-US"/>
            </a:defPPr>
            <a:lvl1pPr algn="r">
              <a:spcBef>
                <a:spcPts val="600"/>
              </a:spcBef>
              <a:buClr>
                <a:schemeClr val="accent1"/>
              </a:buClr>
              <a:defRPr sz="2400" b="1"/>
            </a:lvl1pPr>
          </a:lstStyle>
          <a:p>
            <a:pPr lvl="0">
              <a:lnSpc>
                <a:spcPct val="80000"/>
              </a:lnSpc>
              <a:spcBef>
                <a:spcPts val="0"/>
              </a:spcBef>
              <a:buClr>
                <a:srgbClr val="7F134C"/>
              </a:buClr>
            </a:pPr>
            <a:r>
              <a:rPr lang="en-US">
                <a:solidFill>
                  <a:schemeClr val="accent1"/>
                </a:solidFill>
              </a:rPr>
              <a:t>21</a:t>
            </a:r>
            <a:r>
              <a:rPr lang="en-US">
                <a:solidFill>
                  <a:srgbClr val="000000"/>
                </a:solidFill>
              </a:rPr>
              <a:t> </a:t>
            </a:r>
            <a:br>
              <a:rPr lang="en-US">
                <a:solidFill>
                  <a:srgbClr val="000000"/>
                </a:solidFill>
              </a:rPr>
            </a:br>
            <a:r>
              <a:rPr lang="en-US" sz="1600">
                <a:solidFill>
                  <a:srgbClr val="000000"/>
                </a:solidFill>
              </a:rPr>
              <a:t>Countries</a:t>
            </a:r>
          </a:p>
        </p:txBody>
      </p:sp>
      <p:sp>
        <p:nvSpPr>
          <p:cNvPr id="5" name="TextBox 190, chunk 2">
            <a:extLst>
              <a:ext uri="{FF2B5EF4-FFF2-40B4-BE49-F238E27FC236}">
                <a16:creationId xmlns="" xmlns:a16="http://schemas.microsoft.com/office/drawing/2014/main" id="{C14038C7-D305-4340-8398-7CE8F2E71B84}"/>
              </a:ext>
            </a:extLst>
          </p:cNvPr>
          <p:cNvSpPr txBox="1"/>
          <p:nvPr/>
        </p:nvSpPr>
        <p:spPr>
          <a:xfrm>
            <a:off x="9860428" y="3639558"/>
            <a:ext cx="1289656" cy="584775"/>
          </a:xfrm>
          <a:prstGeom prst="rect">
            <a:avLst/>
          </a:prstGeom>
          <a:noFill/>
          <a:ln w="38100">
            <a:noFill/>
          </a:ln>
        </p:spPr>
        <p:txBody>
          <a:bodyPr wrap="square" rtlCol="0">
            <a:spAutoFit/>
          </a:bodyPr>
          <a:lstStyle>
            <a:defPPr>
              <a:defRPr lang="en-US"/>
            </a:defPPr>
            <a:lvl1pPr algn="r">
              <a:spcBef>
                <a:spcPts val="600"/>
              </a:spcBef>
              <a:buClr>
                <a:schemeClr val="accent1"/>
              </a:buClr>
              <a:defRPr sz="2400" b="1"/>
            </a:lvl1pPr>
          </a:lstStyle>
          <a:p>
            <a:pPr lvl="0">
              <a:lnSpc>
                <a:spcPct val="80000"/>
              </a:lnSpc>
              <a:spcBef>
                <a:spcPts val="0"/>
              </a:spcBef>
              <a:buClr>
                <a:srgbClr val="7F134C"/>
              </a:buClr>
            </a:pPr>
            <a:r>
              <a:rPr lang="en-US">
                <a:solidFill>
                  <a:schemeClr val="accent1"/>
                </a:solidFill>
              </a:rPr>
              <a:t>386</a:t>
            </a:r>
            <a:r>
              <a:rPr lang="en-US" sz="1600">
                <a:solidFill>
                  <a:srgbClr val="000000"/>
                </a:solidFill>
              </a:rPr>
              <a:t> </a:t>
            </a:r>
            <a:br>
              <a:rPr lang="en-US" sz="1600">
                <a:solidFill>
                  <a:srgbClr val="000000"/>
                </a:solidFill>
              </a:rPr>
            </a:br>
            <a:r>
              <a:rPr lang="en-US" sz="1600">
                <a:solidFill>
                  <a:srgbClr val="000000"/>
                </a:solidFill>
              </a:rPr>
              <a:t>Sites</a:t>
            </a:r>
          </a:p>
        </p:txBody>
      </p:sp>
      <p:sp>
        <p:nvSpPr>
          <p:cNvPr id="6" name="TextBox 190, chunk 3">
            <a:extLst>
              <a:ext uri="{FF2B5EF4-FFF2-40B4-BE49-F238E27FC236}">
                <a16:creationId xmlns="" xmlns:a16="http://schemas.microsoft.com/office/drawing/2014/main" id="{094AAFA0-15C0-4E2A-82D7-6741FC538A34}"/>
              </a:ext>
            </a:extLst>
          </p:cNvPr>
          <p:cNvSpPr txBox="1"/>
          <p:nvPr/>
        </p:nvSpPr>
        <p:spPr>
          <a:xfrm>
            <a:off x="9721218" y="4389582"/>
            <a:ext cx="1417863" cy="584775"/>
          </a:xfrm>
          <a:prstGeom prst="rect">
            <a:avLst/>
          </a:prstGeom>
          <a:noFill/>
          <a:ln w="38100">
            <a:noFill/>
          </a:ln>
        </p:spPr>
        <p:txBody>
          <a:bodyPr wrap="square" rtlCol="0">
            <a:spAutoFit/>
          </a:bodyPr>
          <a:lstStyle>
            <a:defPPr>
              <a:defRPr lang="en-US"/>
            </a:defPPr>
            <a:lvl1pPr algn="r">
              <a:spcBef>
                <a:spcPts val="600"/>
              </a:spcBef>
              <a:buClr>
                <a:schemeClr val="accent1"/>
              </a:buClr>
              <a:defRPr sz="2400" b="1"/>
            </a:lvl1pPr>
          </a:lstStyle>
          <a:p>
            <a:pPr>
              <a:lnSpc>
                <a:spcPct val="80000"/>
              </a:lnSpc>
              <a:spcBef>
                <a:spcPts val="0"/>
              </a:spcBef>
            </a:pPr>
            <a:r>
              <a:rPr lang="en-US">
                <a:solidFill>
                  <a:schemeClr val="accent1"/>
                </a:solidFill>
              </a:rPr>
              <a:t>4304</a:t>
            </a:r>
            <a:r>
              <a:rPr lang="en-US" sz="1600">
                <a:solidFill>
                  <a:srgbClr val="000000"/>
                </a:solidFill>
              </a:rPr>
              <a:t> </a:t>
            </a:r>
            <a:br>
              <a:rPr lang="en-US" sz="1600">
                <a:solidFill>
                  <a:srgbClr val="000000"/>
                </a:solidFill>
              </a:rPr>
            </a:br>
            <a:r>
              <a:rPr lang="en-US" sz="1600">
                <a:solidFill>
                  <a:srgbClr val="000000"/>
                </a:solidFill>
              </a:rPr>
              <a:t>Participants</a:t>
            </a:r>
            <a:endParaRPr lang="en-US"/>
          </a:p>
        </p:txBody>
      </p:sp>
      <p:pic>
        <p:nvPicPr>
          <p:cNvPr id="194" name="Graphic 193" descr="City">
            <a:extLst>
              <a:ext uri="{FF2B5EF4-FFF2-40B4-BE49-F238E27FC236}">
                <a16:creationId xmlns="" xmlns:a16="http://schemas.microsoft.com/office/drawing/2014/main" id="{5CE95622-2260-413C-ACF3-4BF6843494BE}"/>
              </a:ext>
            </a:extLst>
          </p:cNvPr>
          <p:cNvPicPr>
            <a:picLocks noChangeAspect="1"/>
          </p:cNvPicPr>
          <p:nvPr/>
        </p:nvPicPr>
        <p:blipFill>
          <a:blip r:embed="rId180" cstate="print">
            <a:extLst>
              <a:ext uri="{28A0092B-C50C-407E-A947-70E740481C1C}">
                <a14:useLocalDpi xmlns:a14="http://schemas.microsoft.com/office/drawing/2010/main" val="0"/>
              </a:ext>
              <a:ext uri="{96DAC541-7B7A-43D3-8B79-37D633B846F1}">
                <asvg:svgBlip xmlns="" xmlns:asvg="http://schemas.microsoft.com/office/drawing/2016/SVG/main" r:embed="rId181"/>
              </a:ext>
            </a:extLst>
          </a:blip>
          <a:stretch>
            <a:fillRect/>
          </a:stretch>
        </p:blipFill>
        <p:spPr>
          <a:xfrm>
            <a:off x="11168948" y="3592022"/>
            <a:ext cx="591921" cy="591921"/>
          </a:xfrm>
          <a:prstGeom prst="rect">
            <a:avLst/>
          </a:prstGeom>
        </p:spPr>
      </p:pic>
      <p:pic>
        <p:nvPicPr>
          <p:cNvPr id="196" name="Graphic 195" descr="Earth globe Africa and Europe">
            <a:extLst>
              <a:ext uri="{FF2B5EF4-FFF2-40B4-BE49-F238E27FC236}">
                <a16:creationId xmlns="" xmlns:a16="http://schemas.microsoft.com/office/drawing/2014/main" id="{EA953EF4-71B3-4671-8619-92BB19FBD46F}"/>
              </a:ext>
            </a:extLst>
          </p:cNvPr>
          <p:cNvPicPr>
            <a:picLocks noChangeAspect="1"/>
          </p:cNvPicPr>
          <p:nvPr/>
        </p:nvPicPr>
        <p:blipFill>
          <a:blip r:embed="rId182" cstate="print">
            <a:extLst>
              <a:ext uri="{28A0092B-C50C-407E-A947-70E740481C1C}">
                <a14:useLocalDpi xmlns:a14="http://schemas.microsoft.com/office/drawing/2010/main" val="0"/>
              </a:ext>
              <a:ext uri="{96DAC541-7B7A-43D3-8B79-37D633B846F1}">
                <asvg:svgBlip xmlns="" xmlns:asvg="http://schemas.microsoft.com/office/drawing/2016/SVG/main" r:embed="rId183"/>
              </a:ext>
            </a:extLst>
          </a:blip>
          <a:stretch>
            <a:fillRect/>
          </a:stretch>
        </p:blipFill>
        <p:spPr>
          <a:xfrm>
            <a:off x="11185797" y="2931612"/>
            <a:ext cx="591921" cy="591921"/>
          </a:xfrm>
          <a:prstGeom prst="rect">
            <a:avLst/>
          </a:prstGeom>
        </p:spPr>
      </p:pic>
      <p:pic>
        <p:nvPicPr>
          <p:cNvPr id="198" name="Graphic 197" descr="Group">
            <a:extLst>
              <a:ext uri="{FF2B5EF4-FFF2-40B4-BE49-F238E27FC236}">
                <a16:creationId xmlns="" xmlns:a16="http://schemas.microsoft.com/office/drawing/2014/main" id="{A8DD8748-C259-4666-9FF5-407064311FAA}"/>
              </a:ext>
            </a:extLst>
          </p:cNvPr>
          <p:cNvPicPr>
            <a:picLocks noChangeAspect="1"/>
          </p:cNvPicPr>
          <p:nvPr/>
        </p:nvPicPr>
        <p:blipFill>
          <a:blip r:embed="rId184" cstate="print">
            <a:extLst>
              <a:ext uri="{28A0092B-C50C-407E-A947-70E740481C1C}">
                <a14:useLocalDpi xmlns:a14="http://schemas.microsoft.com/office/drawing/2010/main" val="0"/>
              </a:ext>
              <a:ext uri="{96DAC541-7B7A-43D3-8B79-37D633B846F1}">
                <asvg:svgBlip xmlns="" xmlns:asvg="http://schemas.microsoft.com/office/drawing/2016/SVG/main" r:embed="rId185"/>
              </a:ext>
            </a:extLst>
          </a:blip>
          <a:stretch>
            <a:fillRect/>
          </a:stretch>
        </p:blipFill>
        <p:spPr>
          <a:xfrm>
            <a:off x="11147721" y="4388423"/>
            <a:ext cx="591921" cy="591921"/>
          </a:xfrm>
          <a:prstGeom prst="rect">
            <a:avLst/>
          </a:prstGeom>
        </p:spPr>
      </p:pic>
      <p:pic>
        <p:nvPicPr>
          <p:cNvPr id="193" name="Picture 192">
            <a:hlinkClick r:id="rId186" action="ppaction://hlinksldjump"/>
            <a:extLst>
              <a:ext uri="{FF2B5EF4-FFF2-40B4-BE49-F238E27FC236}">
                <a16:creationId xmlns="" xmlns:a16="http://schemas.microsoft.com/office/drawing/2014/main" id="{35ED639D-1B02-7D4C-9227-C0F2C5EA3153}"/>
              </a:ext>
            </a:extLst>
          </p:cNvPr>
          <p:cNvPicPr>
            <a:picLocks noChangeAspect="1"/>
          </p:cNvPicPr>
          <p:nvPr/>
        </p:nvPicPr>
        <p:blipFill>
          <a:blip r:embed="rId187">
            <a:extLst>
              <a:ext uri="{28A0092B-C50C-407E-A947-70E740481C1C}">
                <a14:useLocalDpi xmlns:a14="http://schemas.microsoft.com/office/drawing/2010/main" val="0"/>
              </a:ext>
            </a:extLst>
          </a:blip>
          <a:stretch>
            <a:fillRect/>
          </a:stretch>
        </p:blipFill>
        <p:spPr>
          <a:xfrm>
            <a:off x="11272827" y="194400"/>
            <a:ext cx="530399" cy="530398"/>
          </a:xfrm>
          <a:prstGeom prst="rect">
            <a:avLst/>
          </a:prstGeom>
        </p:spPr>
      </p:pic>
    </p:spTree>
    <p:extLst>
      <p:ext uri="{BB962C8B-B14F-4D97-AF65-F5344CB8AC3E}">
        <p14:creationId xmlns:p14="http://schemas.microsoft.com/office/powerpoint/2010/main" val="445776160"/>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solidFill>
                  <a:schemeClr val="accent2">
                    <a:lumMod val="75000"/>
                  </a:schemeClr>
                </a:solidFill>
              </a:rPr>
              <a:t>CKD and HF are interconnected: CKD is associated with increased risk of HF and conversely HF is associated with risk of eGFR decline</a:t>
            </a:r>
            <a:endParaRPr lang="en-GB" dirty="0">
              <a:solidFill>
                <a:schemeClr val="accent2">
                  <a:lumMod val="75000"/>
                </a:schemeClr>
              </a:solidFill>
            </a:endParaRPr>
          </a:p>
        </p:txBody>
      </p:sp>
      <p:sp>
        <p:nvSpPr>
          <p:cNvPr id="5" name="TextBox 4">
            <a:extLst>
              <a:ext uri="{FF2B5EF4-FFF2-40B4-BE49-F238E27FC236}">
                <a16:creationId xmlns="" xmlns:a16="http://schemas.microsoft.com/office/drawing/2014/main" id="{CEA3E301-B758-4AB5-916D-28AEBBD9628E}"/>
              </a:ext>
            </a:extLst>
          </p:cNvPr>
          <p:cNvSpPr txBox="1"/>
          <p:nvPr/>
        </p:nvSpPr>
        <p:spPr>
          <a:xfrm>
            <a:off x="7362703" y="1315436"/>
            <a:ext cx="4641784" cy="338554"/>
          </a:xfrm>
          <a:prstGeom prst="rect">
            <a:avLst/>
          </a:prstGeom>
          <a:noFill/>
        </p:spPr>
        <p:txBody>
          <a:bodyPr wrap="square" rtlCol="0">
            <a:spAutoFit/>
          </a:bodyPr>
          <a:lstStyle/>
          <a:p>
            <a:pPr algn="ctr"/>
            <a:r>
              <a:rPr lang="en-US" sz="1600" b="1" dirty="0">
                <a:solidFill>
                  <a:srgbClr val="000000"/>
                </a:solidFill>
              </a:rPr>
              <a:t>HF is associated with rapid decline in </a:t>
            </a:r>
            <a:r>
              <a:rPr lang="en-US" sz="1600" b="1" dirty="0" err="1" smtClean="0">
                <a:solidFill>
                  <a:srgbClr val="000000"/>
                </a:solidFill>
              </a:rPr>
              <a:t>eGFR</a:t>
            </a:r>
            <a:endParaRPr lang="en-GB" sz="1600" b="1" baseline="30000" dirty="0">
              <a:solidFill>
                <a:srgbClr val="000000"/>
              </a:solidFill>
            </a:endParaRPr>
          </a:p>
        </p:txBody>
      </p:sp>
      <p:sp>
        <p:nvSpPr>
          <p:cNvPr id="6" name="Rectangle: Rounded Corners 8">
            <a:extLst>
              <a:ext uri="{FF2B5EF4-FFF2-40B4-BE49-F238E27FC236}">
                <a16:creationId xmlns="" xmlns:a16="http://schemas.microsoft.com/office/drawing/2014/main" id="{80F9F2C8-7AA3-40B3-879E-0E5C1AEC1DB7}"/>
              </a:ext>
            </a:extLst>
          </p:cNvPr>
          <p:cNvSpPr/>
          <p:nvPr/>
        </p:nvSpPr>
        <p:spPr>
          <a:xfrm>
            <a:off x="1370011" y="5194586"/>
            <a:ext cx="5400000" cy="720000"/>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rgbClr val="0D3759"/>
                </a:solidFill>
              </a:rPr>
              <a:t>CKD is associated with incident HF</a:t>
            </a:r>
          </a:p>
        </p:txBody>
      </p:sp>
      <p:sp>
        <p:nvSpPr>
          <p:cNvPr id="7" name="Rectangle: Rounded Corners 85">
            <a:extLst>
              <a:ext uri="{FF2B5EF4-FFF2-40B4-BE49-F238E27FC236}">
                <a16:creationId xmlns="" xmlns:a16="http://schemas.microsoft.com/office/drawing/2014/main" id="{0B678BFC-3982-4DEB-B434-530D4609FA8A}"/>
              </a:ext>
            </a:extLst>
          </p:cNvPr>
          <p:cNvSpPr/>
          <p:nvPr/>
        </p:nvSpPr>
        <p:spPr>
          <a:xfrm>
            <a:off x="8241105" y="5194586"/>
            <a:ext cx="3600000" cy="720000"/>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rgbClr val="0D3759"/>
                </a:solidFill>
              </a:rPr>
              <a:t>HF is associated with the risk of kidney function decline</a:t>
            </a:r>
            <a:endParaRPr lang="en-GB" b="1" dirty="0">
              <a:solidFill>
                <a:srgbClr val="0D3759"/>
              </a:solidFill>
            </a:endParaRPr>
          </a:p>
        </p:txBody>
      </p:sp>
      <p:sp>
        <p:nvSpPr>
          <p:cNvPr id="8" name="TextBox 7">
            <a:extLst>
              <a:ext uri="{FF2B5EF4-FFF2-40B4-BE49-F238E27FC236}">
                <a16:creationId xmlns="" xmlns:a16="http://schemas.microsoft.com/office/drawing/2014/main" id="{EFB6BE1A-C262-454F-8F68-B899BB9E38DA}"/>
              </a:ext>
            </a:extLst>
          </p:cNvPr>
          <p:cNvSpPr txBox="1"/>
          <p:nvPr/>
        </p:nvSpPr>
        <p:spPr>
          <a:xfrm rot="16200000">
            <a:off x="-532235" y="3079924"/>
            <a:ext cx="2016000" cy="523220"/>
          </a:xfrm>
          <a:prstGeom prst="rect">
            <a:avLst/>
          </a:prstGeom>
          <a:noFill/>
        </p:spPr>
        <p:txBody>
          <a:bodyPr wrap="square" rtlCol="0">
            <a:spAutoFit/>
          </a:bodyPr>
          <a:lstStyle/>
          <a:p>
            <a:pPr algn="ctr">
              <a:defRPr/>
            </a:pPr>
            <a:r>
              <a:rPr lang="en-US" sz="1400" b="1" kern="0" dirty="0">
                <a:solidFill>
                  <a:srgbClr val="000000"/>
                </a:solidFill>
              </a:rPr>
              <a:t>Cumulative incidence </a:t>
            </a:r>
            <a:br>
              <a:rPr lang="en-US" sz="1400" b="1" kern="0" dirty="0">
                <a:solidFill>
                  <a:srgbClr val="000000"/>
                </a:solidFill>
              </a:rPr>
            </a:br>
            <a:r>
              <a:rPr lang="en-US" sz="1400" b="1" kern="0" dirty="0">
                <a:solidFill>
                  <a:srgbClr val="000000"/>
                </a:solidFill>
              </a:rPr>
              <a:t>of HF (%)</a:t>
            </a:r>
          </a:p>
        </p:txBody>
      </p:sp>
      <p:sp>
        <p:nvSpPr>
          <p:cNvPr id="9" name="TextBox 8">
            <a:extLst>
              <a:ext uri="{FF2B5EF4-FFF2-40B4-BE49-F238E27FC236}">
                <a16:creationId xmlns="" xmlns:a16="http://schemas.microsoft.com/office/drawing/2014/main" id="{2E8AA549-9692-4EAB-B6EB-4FE880497EE6}"/>
              </a:ext>
            </a:extLst>
          </p:cNvPr>
          <p:cNvSpPr txBox="1"/>
          <p:nvPr/>
        </p:nvSpPr>
        <p:spPr>
          <a:xfrm>
            <a:off x="1737855" y="4831401"/>
            <a:ext cx="1054776" cy="215444"/>
          </a:xfrm>
          <a:prstGeom prst="rect">
            <a:avLst/>
          </a:prstGeom>
          <a:noFill/>
        </p:spPr>
        <p:txBody>
          <a:bodyPr wrap="none" lIns="0" tIns="0" rIns="0" bIns="0" rtlCol="0">
            <a:spAutoFit/>
          </a:bodyPr>
          <a:lstStyle/>
          <a:p>
            <a:pPr algn="ctr">
              <a:defRPr/>
            </a:pPr>
            <a:r>
              <a:rPr lang="en-GB" sz="1400" b="1" kern="0" dirty="0">
                <a:solidFill>
                  <a:srgbClr val="000000"/>
                </a:solidFill>
              </a:rPr>
              <a:t>Time (years)</a:t>
            </a:r>
            <a:endParaRPr lang="en-US" sz="1400" b="1" kern="0" dirty="0">
              <a:solidFill>
                <a:srgbClr val="000000"/>
              </a:solidFill>
            </a:endParaRPr>
          </a:p>
        </p:txBody>
      </p:sp>
      <p:sp>
        <p:nvSpPr>
          <p:cNvPr id="10" name="Rectangle 9">
            <a:extLst>
              <a:ext uri="{FF2B5EF4-FFF2-40B4-BE49-F238E27FC236}">
                <a16:creationId xmlns="" xmlns:a16="http://schemas.microsoft.com/office/drawing/2014/main" id="{81E94709-9D22-40DD-9CE1-416903504D25}"/>
              </a:ext>
            </a:extLst>
          </p:cNvPr>
          <p:cNvSpPr/>
          <p:nvPr/>
        </p:nvSpPr>
        <p:spPr>
          <a:xfrm>
            <a:off x="1249690" y="2264194"/>
            <a:ext cx="1244251" cy="512961"/>
          </a:xfrm>
          <a:prstGeom prst="rect">
            <a:avLst/>
          </a:prstGeom>
          <a:ln>
            <a:noFill/>
          </a:ln>
        </p:spPr>
        <p:txBody>
          <a:bodyPr wrap="none">
            <a:spAutoFit/>
          </a:bodyPr>
          <a:lstStyle/>
          <a:p>
            <a:pPr>
              <a:spcBef>
                <a:spcPts val="400"/>
              </a:spcBef>
              <a:defRPr/>
            </a:pPr>
            <a:r>
              <a:rPr lang="en-US" sz="1200" kern="0" dirty="0">
                <a:solidFill>
                  <a:srgbClr val="000000"/>
                </a:solidFill>
              </a:rPr>
              <a:t>CKD HFrEF</a:t>
            </a:r>
          </a:p>
          <a:p>
            <a:pPr>
              <a:spcBef>
                <a:spcPts val="400"/>
              </a:spcBef>
              <a:defRPr/>
            </a:pPr>
            <a:r>
              <a:rPr lang="en-US" sz="1200" kern="0" dirty="0">
                <a:solidFill>
                  <a:srgbClr val="000000"/>
                </a:solidFill>
              </a:rPr>
              <a:t>No CKD HFrEF</a:t>
            </a:r>
          </a:p>
        </p:txBody>
      </p:sp>
      <p:sp>
        <p:nvSpPr>
          <p:cNvPr id="11" name="Freeform 66">
            <a:extLst>
              <a:ext uri="{FF2B5EF4-FFF2-40B4-BE49-F238E27FC236}">
                <a16:creationId xmlns="" xmlns:a16="http://schemas.microsoft.com/office/drawing/2014/main" id="{9A4AF8BC-9821-445F-B45A-2177DFA96B0B}"/>
              </a:ext>
            </a:extLst>
          </p:cNvPr>
          <p:cNvSpPr/>
          <p:nvPr/>
        </p:nvSpPr>
        <p:spPr>
          <a:xfrm>
            <a:off x="924456" y="2164420"/>
            <a:ext cx="2668073" cy="2360227"/>
          </a:xfrm>
          <a:custGeom>
            <a:avLst/>
            <a:gdLst>
              <a:gd name="connsiteX0" fmla="*/ 0 w 4251960"/>
              <a:gd name="connsiteY0" fmla="*/ 0 h 2735580"/>
              <a:gd name="connsiteX1" fmla="*/ 0 w 4251960"/>
              <a:gd name="connsiteY1" fmla="*/ 2735580 h 2735580"/>
              <a:gd name="connsiteX2" fmla="*/ 4251960 w 4251960"/>
              <a:gd name="connsiteY2" fmla="*/ 2735580 h 2735580"/>
            </a:gdLst>
            <a:ahLst/>
            <a:cxnLst>
              <a:cxn ang="0">
                <a:pos x="connsiteX0" y="connsiteY0"/>
              </a:cxn>
              <a:cxn ang="0">
                <a:pos x="connsiteX1" y="connsiteY1"/>
              </a:cxn>
              <a:cxn ang="0">
                <a:pos x="connsiteX2" y="connsiteY2"/>
              </a:cxn>
            </a:cxnLst>
            <a:rect l="l" t="t" r="r" b="b"/>
            <a:pathLst>
              <a:path w="4251960" h="2735580">
                <a:moveTo>
                  <a:pt x="0" y="0"/>
                </a:moveTo>
                <a:lnTo>
                  <a:pt x="0" y="2735580"/>
                </a:lnTo>
                <a:lnTo>
                  <a:pt x="4251960" y="2735580"/>
                </a:lnTo>
              </a:path>
            </a:pathLst>
          </a:custGeom>
          <a:noFill/>
          <a:ln w="12700" cap="flat" cmpd="sng" algn="ctr">
            <a:solidFill>
              <a:schemeClr val="tx1"/>
            </a:solidFill>
            <a:prstDash val="solid"/>
          </a:ln>
          <a:effectLst/>
        </p:spPr>
        <p:txBody>
          <a:bodyPr rtlCol="0" anchor="ctr"/>
          <a:lstStyle/>
          <a:p>
            <a:pPr algn="ctr">
              <a:defRPr/>
            </a:pPr>
            <a:endParaRPr lang="en-US" sz="1200" kern="0" dirty="0">
              <a:solidFill>
                <a:srgbClr val="000000"/>
              </a:solidFill>
            </a:endParaRPr>
          </a:p>
        </p:txBody>
      </p:sp>
      <p:sp>
        <p:nvSpPr>
          <p:cNvPr id="12" name="TextBox 11">
            <a:extLst>
              <a:ext uri="{FF2B5EF4-FFF2-40B4-BE49-F238E27FC236}">
                <a16:creationId xmlns="" xmlns:a16="http://schemas.microsoft.com/office/drawing/2014/main" id="{8978A10D-6403-4806-A367-9CAADA1906D5}"/>
              </a:ext>
            </a:extLst>
          </p:cNvPr>
          <p:cNvSpPr txBox="1"/>
          <p:nvPr/>
        </p:nvSpPr>
        <p:spPr>
          <a:xfrm>
            <a:off x="874645" y="4637176"/>
            <a:ext cx="100499" cy="100116"/>
          </a:xfrm>
          <a:prstGeom prst="rect">
            <a:avLst/>
          </a:prstGeom>
          <a:noFill/>
        </p:spPr>
        <p:txBody>
          <a:bodyPr wrap="none" lIns="0" tIns="0" rIns="0" bIns="0" rtlCol="0">
            <a:noAutofit/>
          </a:bodyPr>
          <a:lstStyle/>
          <a:p>
            <a:pPr algn="ctr">
              <a:defRPr/>
            </a:pPr>
            <a:r>
              <a:rPr lang="en-GB" sz="1200" kern="0" dirty="0">
                <a:solidFill>
                  <a:srgbClr val="000000"/>
                </a:solidFill>
              </a:rPr>
              <a:t>0</a:t>
            </a:r>
            <a:endParaRPr lang="en-US" sz="1200" kern="0" dirty="0">
              <a:solidFill>
                <a:srgbClr val="000000"/>
              </a:solidFill>
            </a:endParaRPr>
          </a:p>
        </p:txBody>
      </p:sp>
      <p:cxnSp>
        <p:nvCxnSpPr>
          <p:cNvPr id="13" name="Straight Connector 12">
            <a:extLst>
              <a:ext uri="{FF2B5EF4-FFF2-40B4-BE49-F238E27FC236}">
                <a16:creationId xmlns="" xmlns:a16="http://schemas.microsoft.com/office/drawing/2014/main" id="{479803D2-F968-4E99-80D8-5E16A334A490}"/>
              </a:ext>
            </a:extLst>
          </p:cNvPr>
          <p:cNvCxnSpPr/>
          <p:nvPr/>
        </p:nvCxnSpPr>
        <p:spPr bwMode="auto">
          <a:xfrm rot="5400000" flipH="1">
            <a:off x="894866"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4" name="TextBox 13">
            <a:extLst>
              <a:ext uri="{FF2B5EF4-FFF2-40B4-BE49-F238E27FC236}">
                <a16:creationId xmlns="" xmlns:a16="http://schemas.microsoft.com/office/drawing/2014/main" id="{AD6ECCA7-65D6-4ECF-871F-1ECC5DF52A07}"/>
              </a:ext>
            </a:extLst>
          </p:cNvPr>
          <p:cNvSpPr txBox="1"/>
          <p:nvPr/>
        </p:nvSpPr>
        <p:spPr>
          <a:xfrm>
            <a:off x="1319161"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2</a:t>
            </a:r>
            <a:endParaRPr lang="en-US" sz="1200" kern="0" dirty="0">
              <a:solidFill>
                <a:srgbClr val="000000"/>
              </a:solidFill>
            </a:endParaRPr>
          </a:p>
        </p:txBody>
      </p:sp>
      <p:cxnSp>
        <p:nvCxnSpPr>
          <p:cNvPr id="15" name="Straight Connector 14">
            <a:extLst>
              <a:ext uri="{FF2B5EF4-FFF2-40B4-BE49-F238E27FC236}">
                <a16:creationId xmlns="" xmlns:a16="http://schemas.microsoft.com/office/drawing/2014/main" id="{99607215-167A-4D45-85E7-26C929A1ECF3}"/>
              </a:ext>
            </a:extLst>
          </p:cNvPr>
          <p:cNvCxnSpPr/>
          <p:nvPr/>
        </p:nvCxnSpPr>
        <p:spPr bwMode="auto">
          <a:xfrm rot="5400000" flipH="1">
            <a:off x="133985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6" name="TextBox 15">
            <a:extLst>
              <a:ext uri="{FF2B5EF4-FFF2-40B4-BE49-F238E27FC236}">
                <a16:creationId xmlns="" xmlns:a16="http://schemas.microsoft.com/office/drawing/2014/main" id="{75914909-2F97-4E7E-AB8D-2523FF791EE3}"/>
              </a:ext>
            </a:extLst>
          </p:cNvPr>
          <p:cNvSpPr txBox="1"/>
          <p:nvPr/>
        </p:nvSpPr>
        <p:spPr>
          <a:xfrm>
            <a:off x="1763674"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4</a:t>
            </a:r>
            <a:endParaRPr lang="en-US" sz="1200" kern="0" dirty="0">
              <a:solidFill>
                <a:srgbClr val="000000"/>
              </a:solidFill>
            </a:endParaRPr>
          </a:p>
        </p:txBody>
      </p:sp>
      <p:cxnSp>
        <p:nvCxnSpPr>
          <p:cNvPr id="17" name="Straight Connector 16">
            <a:extLst>
              <a:ext uri="{FF2B5EF4-FFF2-40B4-BE49-F238E27FC236}">
                <a16:creationId xmlns="" xmlns:a16="http://schemas.microsoft.com/office/drawing/2014/main" id="{C8249180-8DA2-4E2C-83BF-1E0BDD70178E}"/>
              </a:ext>
            </a:extLst>
          </p:cNvPr>
          <p:cNvCxnSpPr/>
          <p:nvPr/>
        </p:nvCxnSpPr>
        <p:spPr bwMode="auto">
          <a:xfrm rot="5400000" flipH="1">
            <a:off x="1784375"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8" name="TextBox 17">
            <a:extLst>
              <a:ext uri="{FF2B5EF4-FFF2-40B4-BE49-F238E27FC236}">
                <a16:creationId xmlns="" xmlns:a16="http://schemas.microsoft.com/office/drawing/2014/main" id="{51A88189-122F-433A-867F-061D68A205E4}"/>
              </a:ext>
            </a:extLst>
          </p:cNvPr>
          <p:cNvSpPr txBox="1"/>
          <p:nvPr/>
        </p:nvSpPr>
        <p:spPr>
          <a:xfrm>
            <a:off x="2208189"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6</a:t>
            </a:r>
            <a:endParaRPr lang="en-US" sz="1200" kern="0" dirty="0">
              <a:solidFill>
                <a:srgbClr val="000000"/>
              </a:solidFill>
            </a:endParaRPr>
          </a:p>
        </p:txBody>
      </p:sp>
      <p:cxnSp>
        <p:nvCxnSpPr>
          <p:cNvPr id="19" name="Straight Connector 18">
            <a:extLst>
              <a:ext uri="{FF2B5EF4-FFF2-40B4-BE49-F238E27FC236}">
                <a16:creationId xmlns="" xmlns:a16="http://schemas.microsoft.com/office/drawing/2014/main" id="{FEAB83DC-58BA-4953-9BE3-9E8A0735186B}"/>
              </a:ext>
            </a:extLst>
          </p:cNvPr>
          <p:cNvCxnSpPr/>
          <p:nvPr/>
        </p:nvCxnSpPr>
        <p:spPr bwMode="auto">
          <a:xfrm rot="5400000" flipH="1">
            <a:off x="2228891"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0" name="TextBox 19">
            <a:extLst>
              <a:ext uri="{FF2B5EF4-FFF2-40B4-BE49-F238E27FC236}">
                <a16:creationId xmlns="" xmlns:a16="http://schemas.microsoft.com/office/drawing/2014/main" id="{45D986B3-F5C5-4239-A1B7-229967A414FC}"/>
              </a:ext>
            </a:extLst>
          </p:cNvPr>
          <p:cNvSpPr txBox="1"/>
          <p:nvPr/>
        </p:nvSpPr>
        <p:spPr>
          <a:xfrm>
            <a:off x="2652705"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8</a:t>
            </a:r>
            <a:endParaRPr lang="en-US" sz="1200" kern="0" dirty="0">
              <a:solidFill>
                <a:srgbClr val="000000"/>
              </a:solidFill>
            </a:endParaRPr>
          </a:p>
        </p:txBody>
      </p:sp>
      <p:cxnSp>
        <p:nvCxnSpPr>
          <p:cNvPr id="21" name="Straight Connector 20">
            <a:extLst>
              <a:ext uri="{FF2B5EF4-FFF2-40B4-BE49-F238E27FC236}">
                <a16:creationId xmlns="" xmlns:a16="http://schemas.microsoft.com/office/drawing/2014/main" id="{89648EFE-C88D-407A-B910-A89F2107AF49}"/>
              </a:ext>
            </a:extLst>
          </p:cNvPr>
          <p:cNvCxnSpPr/>
          <p:nvPr/>
        </p:nvCxnSpPr>
        <p:spPr bwMode="auto">
          <a:xfrm rot="5400000" flipH="1">
            <a:off x="2673407"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2" name="TextBox 21">
            <a:extLst>
              <a:ext uri="{FF2B5EF4-FFF2-40B4-BE49-F238E27FC236}">
                <a16:creationId xmlns="" xmlns:a16="http://schemas.microsoft.com/office/drawing/2014/main" id="{1466DD7C-F930-49F0-8805-05641EA6911C}"/>
              </a:ext>
            </a:extLst>
          </p:cNvPr>
          <p:cNvSpPr txBox="1"/>
          <p:nvPr/>
        </p:nvSpPr>
        <p:spPr>
          <a:xfrm>
            <a:off x="3097221"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10</a:t>
            </a:r>
            <a:endParaRPr lang="en-US" sz="1200" kern="0" dirty="0">
              <a:solidFill>
                <a:srgbClr val="000000"/>
              </a:solidFill>
            </a:endParaRPr>
          </a:p>
        </p:txBody>
      </p:sp>
      <p:cxnSp>
        <p:nvCxnSpPr>
          <p:cNvPr id="23" name="Straight Connector 22">
            <a:extLst>
              <a:ext uri="{FF2B5EF4-FFF2-40B4-BE49-F238E27FC236}">
                <a16:creationId xmlns="" xmlns:a16="http://schemas.microsoft.com/office/drawing/2014/main" id="{A29CED30-2831-4DF3-9599-7413B69C6FCB}"/>
              </a:ext>
            </a:extLst>
          </p:cNvPr>
          <p:cNvCxnSpPr/>
          <p:nvPr/>
        </p:nvCxnSpPr>
        <p:spPr bwMode="auto">
          <a:xfrm rot="5400000" flipH="1">
            <a:off x="3117923"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4" name="TextBox 23">
            <a:extLst>
              <a:ext uri="{FF2B5EF4-FFF2-40B4-BE49-F238E27FC236}">
                <a16:creationId xmlns="" xmlns:a16="http://schemas.microsoft.com/office/drawing/2014/main" id="{7453DF9B-9016-4B8A-9782-6AFD67C3A52D}"/>
              </a:ext>
            </a:extLst>
          </p:cNvPr>
          <p:cNvSpPr txBox="1"/>
          <p:nvPr/>
        </p:nvSpPr>
        <p:spPr>
          <a:xfrm>
            <a:off x="3541737"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12</a:t>
            </a:r>
            <a:endParaRPr lang="en-US" sz="1200" kern="0" dirty="0">
              <a:solidFill>
                <a:srgbClr val="000000"/>
              </a:solidFill>
            </a:endParaRPr>
          </a:p>
        </p:txBody>
      </p:sp>
      <p:cxnSp>
        <p:nvCxnSpPr>
          <p:cNvPr id="25" name="Straight Connector 24">
            <a:extLst>
              <a:ext uri="{FF2B5EF4-FFF2-40B4-BE49-F238E27FC236}">
                <a16:creationId xmlns="" xmlns:a16="http://schemas.microsoft.com/office/drawing/2014/main" id="{9347EBE5-AE2B-44DA-B999-3306A030192E}"/>
              </a:ext>
            </a:extLst>
          </p:cNvPr>
          <p:cNvCxnSpPr/>
          <p:nvPr/>
        </p:nvCxnSpPr>
        <p:spPr bwMode="auto">
          <a:xfrm rot="5400000" flipH="1">
            <a:off x="356243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6" name="TextBox 25">
            <a:extLst>
              <a:ext uri="{FF2B5EF4-FFF2-40B4-BE49-F238E27FC236}">
                <a16:creationId xmlns="" xmlns:a16="http://schemas.microsoft.com/office/drawing/2014/main" id="{F96C7052-54A5-4FB7-9D74-85D83832EEE6}"/>
              </a:ext>
            </a:extLst>
          </p:cNvPr>
          <p:cNvSpPr txBox="1"/>
          <p:nvPr/>
        </p:nvSpPr>
        <p:spPr>
          <a:xfrm>
            <a:off x="757237" y="2066560"/>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6</a:t>
            </a:r>
            <a:endParaRPr lang="en-US" sz="1200" kern="0" dirty="0">
              <a:solidFill>
                <a:srgbClr val="000000"/>
              </a:solidFill>
            </a:endParaRPr>
          </a:p>
        </p:txBody>
      </p:sp>
      <p:sp>
        <p:nvSpPr>
          <p:cNvPr id="27" name="TextBox 26">
            <a:extLst>
              <a:ext uri="{FF2B5EF4-FFF2-40B4-BE49-F238E27FC236}">
                <a16:creationId xmlns="" xmlns:a16="http://schemas.microsoft.com/office/drawing/2014/main" id="{FDC0B03E-6AAC-45A7-A245-FEC5148630E5}"/>
              </a:ext>
            </a:extLst>
          </p:cNvPr>
          <p:cNvSpPr txBox="1"/>
          <p:nvPr/>
        </p:nvSpPr>
        <p:spPr>
          <a:xfrm>
            <a:off x="757237" y="2855132"/>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4</a:t>
            </a:r>
            <a:endParaRPr lang="en-US" sz="1200" kern="0" dirty="0">
              <a:solidFill>
                <a:srgbClr val="000000"/>
              </a:solidFill>
            </a:endParaRPr>
          </a:p>
        </p:txBody>
      </p:sp>
      <p:sp>
        <p:nvSpPr>
          <p:cNvPr id="28" name="TextBox 27">
            <a:extLst>
              <a:ext uri="{FF2B5EF4-FFF2-40B4-BE49-F238E27FC236}">
                <a16:creationId xmlns="" xmlns:a16="http://schemas.microsoft.com/office/drawing/2014/main" id="{23412A6E-938C-4FCC-86A3-F9DA52AC12FE}"/>
              </a:ext>
            </a:extLst>
          </p:cNvPr>
          <p:cNvSpPr txBox="1"/>
          <p:nvPr/>
        </p:nvSpPr>
        <p:spPr>
          <a:xfrm>
            <a:off x="757237" y="3643704"/>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2</a:t>
            </a:r>
            <a:endParaRPr lang="en-US" sz="1200" kern="0" dirty="0">
              <a:solidFill>
                <a:srgbClr val="000000"/>
              </a:solidFill>
            </a:endParaRPr>
          </a:p>
        </p:txBody>
      </p:sp>
      <p:sp>
        <p:nvSpPr>
          <p:cNvPr id="29" name="TextBox 28">
            <a:extLst>
              <a:ext uri="{FF2B5EF4-FFF2-40B4-BE49-F238E27FC236}">
                <a16:creationId xmlns="" xmlns:a16="http://schemas.microsoft.com/office/drawing/2014/main" id="{E79C3D7E-B12A-4450-8DF6-F2EAEE4ACCD1}"/>
              </a:ext>
            </a:extLst>
          </p:cNvPr>
          <p:cNvSpPr txBox="1"/>
          <p:nvPr/>
        </p:nvSpPr>
        <p:spPr>
          <a:xfrm>
            <a:off x="757237" y="4432276"/>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0</a:t>
            </a:r>
            <a:endParaRPr lang="en-US" sz="1200" kern="0" dirty="0">
              <a:solidFill>
                <a:srgbClr val="000000"/>
              </a:solidFill>
            </a:endParaRPr>
          </a:p>
        </p:txBody>
      </p:sp>
      <p:cxnSp>
        <p:nvCxnSpPr>
          <p:cNvPr id="30" name="Straight Connector 29">
            <a:extLst>
              <a:ext uri="{FF2B5EF4-FFF2-40B4-BE49-F238E27FC236}">
                <a16:creationId xmlns="" xmlns:a16="http://schemas.microsoft.com/office/drawing/2014/main" id="{7F974CBF-3A03-4345-AD86-20D80EB59B73}"/>
              </a:ext>
            </a:extLst>
          </p:cNvPr>
          <p:cNvCxnSpPr/>
          <p:nvPr/>
        </p:nvCxnSpPr>
        <p:spPr>
          <a:xfrm>
            <a:off x="1067473" y="2415484"/>
            <a:ext cx="147951" cy="0"/>
          </a:xfrm>
          <a:prstGeom prst="line">
            <a:avLst/>
          </a:prstGeom>
          <a:noFill/>
          <a:ln w="28575" cap="flat" cmpd="sng" algn="ctr">
            <a:solidFill>
              <a:schemeClr val="accent1"/>
            </a:solidFill>
            <a:prstDash val="solid"/>
          </a:ln>
          <a:effectLst/>
        </p:spPr>
      </p:cxnSp>
      <p:cxnSp>
        <p:nvCxnSpPr>
          <p:cNvPr id="31" name="Straight Connector 30">
            <a:extLst>
              <a:ext uri="{FF2B5EF4-FFF2-40B4-BE49-F238E27FC236}">
                <a16:creationId xmlns="" xmlns:a16="http://schemas.microsoft.com/office/drawing/2014/main" id="{657FD8A6-D629-498F-9DC4-5C4D715DEA0B}"/>
              </a:ext>
            </a:extLst>
          </p:cNvPr>
          <p:cNvCxnSpPr/>
          <p:nvPr/>
        </p:nvCxnSpPr>
        <p:spPr>
          <a:xfrm>
            <a:off x="1067473" y="2628364"/>
            <a:ext cx="147951" cy="0"/>
          </a:xfrm>
          <a:prstGeom prst="line">
            <a:avLst/>
          </a:prstGeom>
          <a:noFill/>
          <a:ln w="28575" cap="flat" cmpd="sng" algn="ctr">
            <a:solidFill>
              <a:schemeClr val="accent2"/>
            </a:solidFill>
            <a:prstDash val="solid"/>
          </a:ln>
          <a:effectLst/>
        </p:spPr>
      </p:cxnSp>
      <p:sp>
        <p:nvSpPr>
          <p:cNvPr id="32" name="TextBox 31">
            <a:extLst>
              <a:ext uri="{FF2B5EF4-FFF2-40B4-BE49-F238E27FC236}">
                <a16:creationId xmlns="" xmlns:a16="http://schemas.microsoft.com/office/drawing/2014/main" id="{146C7723-86BB-4F14-96BA-FF372986E413}"/>
              </a:ext>
            </a:extLst>
          </p:cNvPr>
          <p:cNvSpPr txBox="1"/>
          <p:nvPr/>
        </p:nvSpPr>
        <p:spPr>
          <a:xfrm rot="16200000">
            <a:off x="3018319" y="3079925"/>
            <a:ext cx="2016000" cy="523220"/>
          </a:xfrm>
          <a:prstGeom prst="rect">
            <a:avLst/>
          </a:prstGeom>
          <a:noFill/>
        </p:spPr>
        <p:txBody>
          <a:bodyPr wrap="square" rtlCol="0">
            <a:spAutoFit/>
          </a:bodyPr>
          <a:lstStyle/>
          <a:p>
            <a:pPr algn="ctr">
              <a:defRPr/>
            </a:pPr>
            <a:r>
              <a:rPr lang="en-US" sz="1400" b="1" kern="0" dirty="0">
                <a:solidFill>
                  <a:srgbClr val="000000"/>
                </a:solidFill>
              </a:rPr>
              <a:t>Cumulative incidence </a:t>
            </a:r>
            <a:br>
              <a:rPr lang="en-US" sz="1400" b="1" kern="0" dirty="0">
                <a:solidFill>
                  <a:srgbClr val="000000"/>
                </a:solidFill>
              </a:rPr>
            </a:br>
            <a:r>
              <a:rPr lang="en-US" sz="1400" b="1" kern="0" dirty="0">
                <a:solidFill>
                  <a:srgbClr val="000000"/>
                </a:solidFill>
              </a:rPr>
              <a:t>of HF (%)</a:t>
            </a:r>
          </a:p>
        </p:txBody>
      </p:sp>
      <p:sp>
        <p:nvSpPr>
          <p:cNvPr id="33" name="TextBox 32">
            <a:extLst>
              <a:ext uri="{FF2B5EF4-FFF2-40B4-BE49-F238E27FC236}">
                <a16:creationId xmlns="" xmlns:a16="http://schemas.microsoft.com/office/drawing/2014/main" id="{A2DEEC69-BCE9-46F0-9305-DE741B8A4B07}"/>
              </a:ext>
            </a:extLst>
          </p:cNvPr>
          <p:cNvSpPr txBox="1"/>
          <p:nvPr/>
        </p:nvSpPr>
        <p:spPr>
          <a:xfrm>
            <a:off x="5334013" y="4831401"/>
            <a:ext cx="1054776" cy="215444"/>
          </a:xfrm>
          <a:prstGeom prst="rect">
            <a:avLst/>
          </a:prstGeom>
          <a:noFill/>
        </p:spPr>
        <p:txBody>
          <a:bodyPr wrap="none" lIns="0" tIns="0" rIns="0" bIns="0" rtlCol="0">
            <a:spAutoFit/>
          </a:bodyPr>
          <a:lstStyle/>
          <a:p>
            <a:pPr algn="ctr">
              <a:defRPr/>
            </a:pPr>
            <a:r>
              <a:rPr lang="en-GB" sz="1400" b="1" kern="0" dirty="0">
                <a:solidFill>
                  <a:srgbClr val="000000"/>
                </a:solidFill>
              </a:rPr>
              <a:t>Time (years)</a:t>
            </a:r>
            <a:endParaRPr lang="en-US" sz="1400" b="1" kern="0" dirty="0">
              <a:solidFill>
                <a:srgbClr val="000000"/>
              </a:solidFill>
            </a:endParaRPr>
          </a:p>
        </p:txBody>
      </p:sp>
      <p:sp>
        <p:nvSpPr>
          <p:cNvPr id="34" name="Rectangle 33">
            <a:extLst>
              <a:ext uri="{FF2B5EF4-FFF2-40B4-BE49-F238E27FC236}">
                <a16:creationId xmlns="" xmlns:a16="http://schemas.microsoft.com/office/drawing/2014/main" id="{7662AD3E-70E4-4D93-B05A-1CB8531FC4E8}"/>
              </a:ext>
            </a:extLst>
          </p:cNvPr>
          <p:cNvSpPr/>
          <p:nvPr/>
        </p:nvSpPr>
        <p:spPr>
          <a:xfrm>
            <a:off x="4845818" y="2264194"/>
            <a:ext cx="1277914" cy="512961"/>
          </a:xfrm>
          <a:prstGeom prst="rect">
            <a:avLst/>
          </a:prstGeom>
          <a:ln>
            <a:noFill/>
          </a:ln>
        </p:spPr>
        <p:txBody>
          <a:bodyPr wrap="none">
            <a:spAutoFit/>
          </a:bodyPr>
          <a:lstStyle/>
          <a:p>
            <a:pPr>
              <a:spcBef>
                <a:spcPts val="400"/>
              </a:spcBef>
              <a:defRPr/>
            </a:pPr>
            <a:r>
              <a:rPr lang="en-US" sz="1200" kern="0" dirty="0">
                <a:solidFill>
                  <a:srgbClr val="000000"/>
                </a:solidFill>
              </a:rPr>
              <a:t>CKD HFpEF</a:t>
            </a:r>
          </a:p>
          <a:p>
            <a:pPr>
              <a:spcBef>
                <a:spcPts val="400"/>
              </a:spcBef>
              <a:defRPr/>
            </a:pPr>
            <a:r>
              <a:rPr lang="en-US" sz="1200" kern="0" dirty="0">
                <a:solidFill>
                  <a:srgbClr val="000000"/>
                </a:solidFill>
              </a:rPr>
              <a:t>No CKD HFpEF</a:t>
            </a:r>
          </a:p>
        </p:txBody>
      </p:sp>
      <p:sp>
        <p:nvSpPr>
          <p:cNvPr id="35" name="Freeform 66">
            <a:extLst>
              <a:ext uri="{FF2B5EF4-FFF2-40B4-BE49-F238E27FC236}">
                <a16:creationId xmlns="" xmlns:a16="http://schemas.microsoft.com/office/drawing/2014/main" id="{03A53DBE-8906-47B0-B688-F68A2EA963EF}"/>
              </a:ext>
            </a:extLst>
          </p:cNvPr>
          <p:cNvSpPr/>
          <p:nvPr/>
        </p:nvSpPr>
        <p:spPr>
          <a:xfrm>
            <a:off x="4520614" y="2161220"/>
            <a:ext cx="2668073" cy="2360227"/>
          </a:xfrm>
          <a:custGeom>
            <a:avLst/>
            <a:gdLst>
              <a:gd name="connsiteX0" fmla="*/ 0 w 4251960"/>
              <a:gd name="connsiteY0" fmla="*/ 0 h 2735580"/>
              <a:gd name="connsiteX1" fmla="*/ 0 w 4251960"/>
              <a:gd name="connsiteY1" fmla="*/ 2735580 h 2735580"/>
              <a:gd name="connsiteX2" fmla="*/ 4251960 w 4251960"/>
              <a:gd name="connsiteY2" fmla="*/ 2735580 h 2735580"/>
            </a:gdLst>
            <a:ahLst/>
            <a:cxnLst>
              <a:cxn ang="0">
                <a:pos x="connsiteX0" y="connsiteY0"/>
              </a:cxn>
              <a:cxn ang="0">
                <a:pos x="connsiteX1" y="connsiteY1"/>
              </a:cxn>
              <a:cxn ang="0">
                <a:pos x="connsiteX2" y="connsiteY2"/>
              </a:cxn>
            </a:cxnLst>
            <a:rect l="l" t="t" r="r" b="b"/>
            <a:pathLst>
              <a:path w="4251960" h="2735580">
                <a:moveTo>
                  <a:pt x="0" y="0"/>
                </a:moveTo>
                <a:lnTo>
                  <a:pt x="0" y="2735580"/>
                </a:lnTo>
                <a:lnTo>
                  <a:pt x="4251960" y="2735580"/>
                </a:lnTo>
              </a:path>
            </a:pathLst>
          </a:custGeom>
          <a:noFill/>
          <a:ln w="12700" cap="flat" cmpd="sng" algn="ctr">
            <a:solidFill>
              <a:schemeClr val="tx1"/>
            </a:solidFill>
            <a:prstDash val="solid"/>
          </a:ln>
          <a:effectLst/>
        </p:spPr>
        <p:txBody>
          <a:bodyPr rtlCol="0" anchor="ctr"/>
          <a:lstStyle/>
          <a:p>
            <a:pPr algn="ctr">
              <a:defRPr/>
            </a:pPr>
            <a:endParaRPr lang="en-US" sz="1200" kern="0" dirty="0">
              <a:solidFill>
                <a:srgbClr val="000000"/>
              </a:solidFill>
            </a:endParaRPr>
          </a:p>
        </p:txBody>
      </p:sp>
      <p:sp>
        <p:nvSpPr>
          <p:cNvPr id="36" name="TextBox 35">
            <a:extLst>
              <a:ext uri="{FF2B5EF4-FFF2-40B4-BE49-F238E27FC236}">
                <a16:creationId xmlns="" xmlns:a16="http://schemas.microsoft.com/office/drawing/2014/main" id="{36D15CE7-2CDA-40C8-9F6A-D79E064D0017}"/>
              </a:ext>
            </a:extLst>
          </p:cNvPr>
          <p:cNvSpPr txBox="1"/>
          <p:nvPr/>
        </p:nvSpPr>
        <p:spPr>
          <a:xfrm>
            <a:off x="4470801" y="4637176"/>
            <a:ext cx="100499" cy="100116"/>
          </a:xfrm>
          <a:prstGeom prst="rect">
            <a:avLst/>
          </a:prstGeom>
          <a:noFill/>
        </p:spPr>
        <p:txBody>
          <a:bodyPr wrap="none" lIns="0" tIns="0" rIns="0" bIns="0" rtlCol="0">
            <a:noAutofit/>
          </a:bodyPr>
          <a:lstStyle/>
          <a:p>
            <a:pPr algn="ctr">
              <a:defRPr/>
            </a:pPr>
            <a:r>
              <a:rPr lang="en-GB" sz="1200" kern="0" dirty="0">
                <a:solidFill>
                  <a:srgbClr val="000000"/>
                </a:solidFill>
              </a:rPr>
              <a:t>0</a:t>
            </a:r>
            <a:endParaRPr lang="en-US" sz="1200" kern="0" dirty="0">
              <a:solidFill>
                <a:srgbClr val="000000"/>
              </a:solidFill>
            </a:endParaRPr>
          </a:p>
        </p:txBody>
      </p:sp>
      <p:cxnSp>
        <p:nvCxnSpPr>
          <p:cNvPr id="37" name="Straight Connector 36">
            <a:extLst>
              <a:ext uri="{FF2B5EF4-FFF2-40B4-BE49-F238E27FC236}">
                <a16:creationId xmlns="" xmlns:a16="http://schemas.microsoft.com/office/drawing/2014/main" id="{5F95FAF0-D5A1-4BF6-A7B8-4FB0A09DD466}"/>
              </a:ext>
            </a:extLst>
          </p:cNvPr>
          <p:cNvCxnSpPr/>
          <p:nvPr/>
        </p:nvCxnSpPr>
        <p:spPr bwMode="auto">
          <a:xfrm rot="5400000" flipH="1">
            <a:off x="4491025"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38" name="TextBox 37">
            <a:extLst>
              <a:ext uri="{FF2B5EF4-FFF2-40B4-BE49-F238E27FC236}">
                <a16:creationId xmlns="" xmlns:a16="http://schemas.microsoft.com/office/drawing/2014/main" id="{5D2D33CC-9F85-4D01-82BE-1D8252371AD8}"/>
              </a:ext>
            </a:extLst>
          </p:cNvPr>
          <p:cNvSpPr txBox="1"/>
          <p:nvPr/>
        </p:nvSpPr>
        <p:spPr>
          <a:xfrm>
            <a:off x="4915317"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2</a:t>
            </a:r>
            <a:endParaRPr lang="en-US" sz="1200" kern="0" dirty="0">
              <a:solidFill>
                <a:srgbClr val="000000"/>
              </a:solidFill>
            </a:endParaRPr>
          </a:p>
        </p:txBody>
      </p:sp>
      <p:cxnSp>
        <p:nvCxnSpPr>
          <p:cNvPr id="39" name="Straight Connector 38">
            <a:extLst>
              <a:ext uri="{FF2B5EF4-FFF2-40B4-BE49-F238E27FC236}">
                <a16:creationId xmlns="" xmlns:a16="http://schemas.microsoft.com/office/drawing/2014/main" id="{B4F40B38-D8C0-493D-9D6E-6EE34DBAE331}"/>
              </a:ext>
            </a:extLst>
          </p:cNvPr>
          <p:cNvCxnSpPr/>
          <p:nvPr/>
        </p:nvCxnSpPr>
        <p:spPr bwMode="auto">
          <a:xfrm rot="5400000" flipH="1">
            <a:off x="493601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0" name="TextBox 39">
            <a:extLst>
              <a:ext uri="{FF2B5EF4-FFF2-40B4-BE49-F238E27FC236}">
                <a16:creationId xmlns="" xmlns:a16="http://schemas.microsoft.com/office/drawing/2014/main" id="{73CED420-A344-443E-9493-B6572BBDA0F9}"/>
              </a:ext>
            </a:extLst>
          </p:cNvPr>
          <p:cNvSpPr txBox="1"/>
          <p:nvPr/>
        </p:nvSpPr>
        <p:spPr>
          <a:xfrm>
            <a:off x="5359833"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4</a:t>
            </a:r>
            <a:endParaRPr lang="en-US" sz="1200" kern="0" dirty="0">
              <a:solidFill>
                <a:srgbClr val="000000"/>
              </a:solidFill>
            </a:endParaRPr>
          </a:p>
        </p:txBody>
      </p:sp>
      <p:cxnSp>
        <p:nvCxnSpPr>
          <p:cNvPr id="41" name="Straight Connector 40">
            <a:extLst>
              <a:ext uri="{FF2B5EF4-FFF2-40B4-BE49-F238E27FC236}">
                <a16:creationId xmlns="" xmlns:a16="http://schemas.microsoft.com/office/drawing/2014/main" id="{1B30CAC6-7356-4BA1-8793-E1C3077BE291}"/>
              </a:ext>
            </a:extLst>
          </p:cNvPr>
          <p:cNvCxnSpPr/>
          <p:nvPr/>
        </p:nvCxnSpPr>
        <p:spPr bwMode="auto">
          <a:xfrm rot="5400000" flipH="1">
            <a:off x="5380534"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2" name="TextBox 41">
            <a:extLst>
              <a:ext uri="{FF2B5EF4-FFF2-40B4-BE49-F238E27FC236}">
                <a16:creationId xmlns="" xmlns:a16="http://schemas.microsoft.com/office/drawing/2014/main" id="{96A1B9EC-1C7A-4826-9C76-C186AF82E99D}"/>
              </a:ext>
            </a:extLst>
          </p:cNvPr>
          <p:cNvSpPr txBox="1"/>
          <p:nvPr/>
        </p:nvSpPr>
        <p:spPr>
          <a:xfrm>
            <a:off x="5804349"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6</a:t>
            </a:r>
            <a:endParaRPr lang="en-US" sz="1200" kern="0" dirty="0">
              <a:solidFill>
                <a:srgbClr val="000000"/>
              </a:solidFill>
            </a:endParaRPr>
          </a:p>
        </p:txBody>
      </p:sp>
      <p:cxnSp>
        <p:nvCxnSpPr>
          <p:cNvPr id="43" name="Straight Connector 42">
            <a:extLst>
              <a:ext uri="{FF2B5EF4-FFF2-40B4-BE49-F238E27FC236}">
                <a16:creationId xmlns="" xmlns:a16="http://schemas.microsoft.com/office/drawing/2014/main" id="{60770807-5177-4FA4-BFDE-8B4A2B7F801F}"/>
              </a:ext>
            </a:extLst>
          </p:cNvPr>
          <p:cNvCxnSpPr/>
          <p:nvPr/>
        </p:nvCxnSpPr>
        <p:spPr bwMode="auto">
          <a:xfrm rot="5400000" flipH="1">
            <a:off x="582504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4" name="TextBox 43">
            <a:extLst>
              <a:ext uri="{FF2B5EF4-FFF2-40B4-BE49-F238E27FC236}">
                <a16:creationId xmlns="" xmlns:a16="http://schemas.microsoft.com/office/drawing/2014/main" id="{A0CB4E9B-D546-47F7-AEC5-CE7D6A299A70}"/>
              </a:ext>
            </a:extLst>
          </p:cNvPr>
          <p:cNvSpPr txBox="1"/>
          <p:nvPr/>
        </p:nvSpPr>
        <p:spPr>
          <a:xfrm>
            <a:off x="6248865"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8</a:t>
            </a:r>
            <a:endParaRPr lang="en-US" sz="1200" kern="0" dirty="0">
              <a:solidFill>
                <a:srgbClr val="000000"/>
              </a:solidFill>
            </a:endParaRPr>
          </a:p>
        </p:txBody>
      </p:sp>
      <p:cxnSp>
        <p:nvCxnSpPr>
          <p:cNvPr id="45" name="Straight Connector 44">
            <a:extLst>
              <a:ext uri="{FF2B5EF4-FFF2-40B4-BE49-F238E27FC236}">
                <a16:creationId xmlns="" xmlns:a16="http://schemas.microsoft.com/office/drawing/2014/main" id="{271B9AA2-20D1-48DC-B990-8B495F39361C}"/>
              </a:ext>
            </a:extLst>
          </p:cNvPr>
          <p:cNvCxnSpPr/>
          <p:nvPr/>
        </p:nvCxnSpPr>
        <p:spPr bwMode="auto">
          <a:xfrm rot="5400000" flipH="1">
            <a:off x="6269566"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6" name="TextBox 45">
            <a:extLst>
              <a:ext uri="{FF2B5EF4-FFF2-40B4-BE49-F238E27FC236}">
                <a16:creationId xmlns="" xmlns:a16="http://schemas.microsoft.com/office/drawing/2014/main" id="{CBC26A78-5178-4C21-A72B-1BCFF41C319E}"/>
              </a:ext>
            </a:extLst>
          </p:cNvPr>
          <p:cNvSpPr txBox="1"/>
          <p:nvPr/>
        </p:nvSpPr>
        <p:spPr>
          <a:xfrm>
            <a:off x="6693381" y="4637177"/>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10</a:t>
            </a:r>
            <a:endParaRPr lang="en-US" sz="1200" kern="0" dirty="0">
              <a:solidFill>
                <a:srgbClr val="000000"/>
              </a:solidFill>
            </a:endParaRPr>
          </a:p>
        </p:txBody>
      </p:sp>
      <p:cxnSp>
        <p:nvCxnSpPr>
          <p:cNvPr id="47" name="Straight Connector 46">
            <a:extLst>
              <a:ext uri="{FF2B5EF4-FFF2-40B4-BE49-F238E27FC236}">
                <a16:creationId xmlns="" xmlns:a16="http://schemas.microsoft.com/office/drawing/2014/main" id="{FD1D3A46-F076-469C-A2E6-416A39E4EDB3}"/>
              </a:ext>
            </a:extLst>
          </p:cNvPr>
          <p:cNvCxnSpPr/>
          <p:nvPr/>
        </p:nvCxnSpPr>
        <p:spPr bwMode="auto">
          <a:xfrm rot="5400000" flipH="1">
            <a:off x="6714081"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8" name="TextBox 47">
            <a:extLst>
              <a:ext uri="{FF2B5EF4-FFF2-40B4-BE49-F238E27FC236}">
                <a16:creationId xmlns="" xmlns:a16="http://schemas.microsoft.com/office/drawing/2014/main" id="{AEA55EF2-A2B3-445A-BE07-B89D552B9136}"/>
              </a:ext>
            </a:extLst>
          </p:cNvPr>
          <p:cNvSpPr txBox="1"/>
          <p:nvPr/>
        </p:nvSpPr>
        <p:spPr>
          <a:xfrm>
            <a:off x="7137897" y="4637176"/>
            <a:ext cx="100499" cy="146580"/>
          </a:xfrm>
          <a:prstGeom prst="rect">
            <a:avLst/>
          </a:prstGeom>
          <a:noFill/>
        </p:spPr>
        <p:txBody>
          <a:bodyPr wrap="none" lIns="0" tIns="0" rIns="0" bIns="0" rtlCol="0">
            <a:noAutofit/>
          </a:bodyPr>
          <a:lstStyle/>
          <a:p>
            <a:pPr algn="ctr">
              <a:defRPr/>
            </a:pPr>
            <a:r>
              <a:rPr lang="en-GB" sz="1200" kern="0" dirty="0">
                <a:solidFill>
                  <a:srgbClr val="000000"/>
                </a:solidFill>
              </a:rPr>
              <a:t>12</a:t>
            </a:r>
            <a:endParaRPr lang="en-US" sz="1200" kern="0" dirty="0">
              <a:solidFill>
                <a:srgbClr val="000000"/>
              </a:solidFill>
            </a:endParaRPr>
          </a:p>
        </p:txBody>
      </p:sp>
      <p:cxnSp>
        <p:nvCxnSpPr>
          <p:cNvPr id="49" name="Straight Connector 48">
            <a:extLst>
              <a:ext uri="{FF2B5EF4-FFF2-40B4-BE49-F238E27FC236}">
                <a16:creationId xmlns="" xmlns:a16="http://schemas.microsoft.com/office/drawing/2014/main" id="{F8919AB1-427E-4ABC-B449-F031EFC2BE4F}"/>
              </a:ext>
            </a:extLst>
          </p:cNvPr>
          <p:cNvCxnSpPr/>
          <p:nvPr/>
        </p:nvCxnSpPr>
        <p:spPr bwMode="auto">
          <a:xfrm rot="5400000" flipH="1">
            <a:off x="7158597" y="4549889"/>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50" name="TextBox 49">
            <a:extLst>
              <a:ext uri="{FF2B5EF4-FFF2-40B4-BE49-F238E27FC236}">
                <a16:creationId xmlns="" xmlns:a16="http://schemas.microsoft.com/office/drawing/2014/main" id="{17A9C5B1-DE08-464B-BFA3-364926579B06}"/>
              </a:ext>
            </a:extLst>
          </p:cNvPr>
          <p:cNvSpPr txBox="1"/>
          <p:nvPr/>
        </p:nvSpPr>
        <p:spPr>
          <a:xfrm>
            <a:off x="4353397" y="2066560"/>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6</a:t>
            </a:r>
            <a:endParaRPr lang="en-US" sz="1200" kern="0" dirty="0">
              <a:solidFill>
                <a:srgbClr val="000000"/>
              </a:solidFill>
            </a:endParaRPr>
          </a:p>
        </p:txBody>
      </p:sp>
      <p:sp>
        <p:nvSpPr>
          <p:cNvPr id="51" name="TextBox 50">
            <a:extLst>
              <a:ext uri="{FF2B5EF4-FFF2-40B4-BE49-F238E27FC236}">
                <a16:creationId xmlns="" xmlns:a16="http://schemas.microsoft.com/office/drawing/2014/main" id="{0F918A55-722E-47EE-9B40-9C1BAC33FE13}"/>
              </a:ext>
            </a:extLst>
          </p:cNvPr>
          <p:cNvSpPr txBox="1"/>
          <p:nvPr/>
        </p:nvSpPr>
        <p:spPr>
          <a:xfrm>
            <a:off x="4353397" y="2855132"/>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4</a:t>
            </a:r>
            <a:endParaRPr lang="en-US" sz="1200" kern="0" dirty="0">
              <a:solidFill>
                <a:srgbClr val="000000"/>
              </a:solidFill>
            </a:endParaRPr>
          </a:p>
        </p:txBody>
      </p:sp>
      <p:sp>
        <p:nvSpPr>
          <p:cNvPr id="52" name="TextBox 51">
            <a:extLst>
              <a:ext uri="{FF2B5EF4-FFF2-40B4-BE49-F238E27FC236}">
                <a16:creationId xmlns="" xmlns:a16="http://schemas.microsoft.com/office/drawing/2014/main" id="{E3ED5CB6-9A98-492F-BAA2-157724A4A7EC}"/>
              </a:ext>
            </a:extLst>
          </p:cNvPr>
          <p:cNvSpPr txBox="1"/>
          <p:nvPr/>
        </p:nvSpPr>
        <p:spPr>
          <a:xfrm>
            <a:off x="4353397" y="3643704"/>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2</a:t>
            </a:r>
            <a:endParaRPr lang="en-US" sz="1200" kern="0" dirty="0">
              <a:solidFill>
                <a:srgbClr val="000000"/>
              </a:solidFill>
            </a:endParaRPr>
          </a:p>
        </p:txBody>
      </p:sp>
      <p:sp>
        <p:nvSpPr>
          <p:cNvPr id="53" name="TextBox 52">
            <a:extLst>
              <a:ext uri="{FF2B5EF4-FFF2-40B4-BE49-F238E27FC236}">
                <a16:creationId xmlns="" xmlns:a16="http://schemas.microsoft.com/office/drawing/2014/main" id="{6C399CFA-228B-4F1A-87B4-DB447C1DE1C7}"/>
              </a:ext>
            </a:extLst>
          </p:cNvPr>
          <p:cNvSpPr txBox="1"/>
          <p:nvPr/>
        </p:nvSpPr>
        <p:spPr>
          <a:xfrm>
            <a:off x="4353397" y="4432276"/>
            <a:ext cx="84959" cy="184666"/>
          </a:xfrm>
          <a:prstGeom prst="rect">
            <a:avLst/>
          </a:prstGeom>
          <a:noFill/>
          <a:ln w="9525">
            <a:noFill/>
          </a:ln>
        </p:spPr>
        <p:txBody>
          <a:bodyPr wrap="none" lIns="0" tIns="0" rIns="0" bIns="0" rtlCol="0" anchor="ctr">
            <a:spAutoFit/>
          </a:bodyPr>
          <a:lstStyle/>
          <a:p>
            <a:pPr algn="r">
              <a:defRPr/>
            </a:pPr>
            <a:r>
              <a:rPr lang="en-GB" sz="1200" kern="0" dirty="0">
                <a:solidFill>
                  <a:srgbClr val="000000"/>
                </a:solidFill>
              </a:rPr>
              <a:t>0</a:t>
            </a:r>
            <a:endParaRPr lang="en-US" sz="1200" kern="0" dirty="0">
              <a:solidFill>
                <a:srgbClr val="000000"/>
              </a:solidFill>
            </a:endParaRPr>
          </a:p>
        </p:txBody>
      </p:sp>
      <p:cxnSp>
        <p:nvCxnSpPr>
          <p:cNvPr id="54" name="Straight Connector 53">
            <a:extLst>
              <a:ext uri="{FF2B5EF4-FFF2-40B4-BE49-F238E27FC236}">
                <a16:creationId xmlns="" xmlns:a16="http://schemas.microsoft.com/office/drawing/2014/main" id="{DB3E2191-DD2A-4FA6-ACAF-0A72848C697C}"/>
              </a:ext>
            </a:extLst>
          </p:cNvPr>
          <p:cNvCxnSpPr/>
          <p:nvPr/>
        </p:nvCxnSpPr>
        <p:spPr bwMode="auto">
          <a:xfrm flipH="1">
            <a:off x="890272" y="2172537"/>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5" name="Straight Connector 54">
            <a:extLst>
              <a:ext uri="{FF2B5EF4-FFF2-40B4-BE49-F238E27FC236}">
                <a16:creationId xmlns="" xmlns:a16="http://schemas.microsoft.com/office/drawing/2014/main" id="{1985F0B0-AB10-42DF-BCAD-20E2C27F246D}"/>
              </a:ext>
            </a:extLst>
          </p:cNvPr>
          <p:cNvCxnSpPr/>
          <p:nvPr/>
        </p:nvCxnSpPr>
        <p:spPr bwMode="auto">
          <a:xfrm flipH="1">
            <a:off x="890272" y="2953840"/>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6" name="Straight Connector 55">
            <a:extLst>
              <a:ext uri="{FF2B5EF4-FFF2-40B4-BE49-F238E27FC236}">
                <a16:creationId xmlns="" xmlns:a16="http://schemas.microsoft.com/office/drawing/2014/main" id="{E4D640B2-F56D-4E49-8437-A07DDEAC1361}"/>
              </a:ext>
            </a:extLst>
          </p:cNvPr>
          <p:cNvCxnSpPr/>
          <p:nvPr/>
        </p:nvCxnSpPr>
        <p:spPr bwMode="auto">
          <a:xfrm flipH="1">
            <a:off x="890272" y="3738952"/>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7" name="Straight Connector 56">
            <a:extLst>
              <a:ext uri="{FF2B5EF4-FFF2-40B4-BE49-F238E27FC236}">
                <a16:creationId xmlns="" xmlns:a16="http://schemas.microsoft.com/office/drawing/2014/main" id="{7A307550-F67F-4CB8-94D1-1E14D94D4C67}"/>
              </a:ext>
            </a:extLst>
          </p:cNvPr>
          <p:cNvCxnSpPr/>
          <p:nvPr/>
        </p:nvCxnSpPr>
        <p:spPr bwMode="auto">
          <a:xfrm flipH="1">
            <a:off x="890272" y="4524068"/>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58" name="Freeform 105">
            <a:extLst>
              <a:ext uri="{FF2B5EF4-FFF2-40B4-BE49-F238E27FC236}">
                <a16:creationId xmlns="" xmlns:a16="http://schemas.microsoft.com/office/drawing/2014/main" id="{74BA535E-B24D-41F5-82A1-B386D4A998E0}"/>
              </a:ext>
            </a:extLst>
          </p:cNvPr>
          <p:cNvSpPr/>
          <p:nvPr/>
        </p:nvSpPr>
        <p:spPr>
          <a:xfrm>
            <a:off x="928415" y="3690495"/>
            <a:ext cx="2673652" cy="832121"/>
          </a:xfrm>
          <a:custGeom>
            <a:avLst/>
            <a:gdLst>
              <a:gd name="connsiteX0" fmla="*/ 0 w 4260850"/>
              <a:gd name="connsiteY0" fmla="*/ 723900 h 723900"/>
              <a:gd name="connsiteX1" fmla="*/ 276225 w 4260850"/>
              <a:gd name="connsiteY1" fmla="*/ 708025 h 723900"/>
              <a:gd name="connsiteX2" fmla="*/ 581025 w 4260850"/>
              <a:gd name="connsiteY2" fmla="*/ 685800 h 723900"/>
              <a:gd name="connsiteX3" fmla="*/ 749300 w 4260850"/>
              <a:gd name="connsiteY3" fmla="*/ 679450 h 723900"/>
              <a:gd name="connsiteX4" fmla="*/ 920750 w 4260850"/>
              <a:gd name="connsiteY4" fmla="*/ 644525 h 723900"/>
              <a:gd name="connsiteX5" fmla="*/ 1044575 w 4260850"/>
              <a:gd name="connsiteY5" fmla="*/ 644525 h 723900"/>
              <a:gd name="connsiteX6" fmla="*/ 1165225 w 4260850"/>
              <a:gd name="connsiteY6" fmla="*/ 609600 h 723900"/>
              <a:gd name="connsiteX7" fmla="*/ 1298575 w 4260850"/>
              <a:gd name="connsiteY7" fmla="*/ 596900 h 723900"/>
              <a:gd name="connsiteX8" fmla="*/ 1393825 w 4260850"/>
              <a:gd name="connsiteY8" fmla="*/ 571500 h 723900"/>
              <a:gd name="connsiteX9" fmla="*/ 1679575 w 4260850"/>
              <a:gd name="connsiteY9" fmla="*/ 530225 h 723900"/>
              <a:gd name="connsiteX10" fmla="*/ 1720850 w 4260850"/>
              <a:gd name="connsiteY10" fmla="*/ 520700 h 723900"/>
              <a:gd name="connsiteX11" fmla="*/ 1863725 w 4260850"/>
              <a:gd name="connsiteY11" fmla="*/ 504825 h 723900"/>
              <a:gd name="connsiteX12" fmla="*/ 1958975 w 4260850"/>
              <a:gd name="connsiteY12" fmla="*/ 479425 h 723900"/>
              <a:gd name="connsiteX13" fmla="*/ 2057400 w 4260850"/>
              <a:gd name="connsiteY13" fmla="*/ 463550 h 723900"/>
              <a:gd name="connsiteX14" fmla="*/ 2184400 w 4260850"/>
              <a:gd name="connsiteY14" fmla="*/ 441325 h 723900"/>
              <a:gd name="connsiteX15" fmla="*/ 2336800 w 4260850"/>
              <a:gd name="connsiteY15" fmla="*/ 431800 h 723900"/>
              <a:gd name="connsiteX16" fmla="*/ 2517775 w 4260850"/>
              <a:gd name="connsiteY16" fmla="*/ 374650 h 723900"/>
              <a:gd name="connsiteX17" fmla="*/ 2651125 w 4260850"/>
              <a:gd name="connsiteY17" fmla="*/ 349250 h 723900"/>
              <a:gd name="connsiteX18" fmla="*/ 2835275 w 4260850"/>
              <a:gd name="connsiteY18" fmla="*/ 304800 h 723900"/>
              <a:gd name="connsiteX19" fmla="*/ 2924175 w 4260850"/>
              <a:gd name="connsiteY19" fmla="*/ 298450 h 723900"/>
              <a:gd name="connsiteX20" fmla="*/ 3019425 w 4260850"/>
              <a:gd name="connsiteY20" fmla="*/ 260350 h 723900"/>
              <a:gd name="connsiteX21" fmla="*/ 3327400 w 4260850"/>
              <a:gd name="connsiteY21" fmla="*/ 212725 h 723900"/>
              <a:gd name="connsiteX22" fmla="*/ 3536950 w 4260850"/>
              <a:gd name="connsiteY22" fmla="*/ 180975 h 723900"/>
              <a:gd name="connsiteX23" fmla="*/ 3724275 w 4260850"/>
              <a:gd name="connsiteY23" fmla="*/ 149225 h 723900"/>
              <a:gd name="connsiteX24" fmla="*/ 3911600 w 4260850"/>
              <a:gd name="connsiteY24" fmla="*/ 95250 h 723900"/>
              <a:gd name="connsiteX25" fmla="*/ 4079875 w 4260850"/>
              <a:gd name="connsiteY25" fmla="*/ 57150 h 723900"/>
              <a:gd name="connsiteX26" fmla="*/ 4260850 w 4260850"/>
              <a:gd name="connsiteY26"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60850" h="723900">
                <a:moveTo>
                  <a:pt x="0" y="723900"/>
                </a:moveTo>
                <a:lnTo>
                  <a:pt x="276225" y="708025"/>
                </a:lnTo>
                <a:lnTo>
                  <a:pt x="581025" y="685800"/>
                </a:lnTo>
                <a:lnTo>
                  <a:pt x="749300" y="679450"/>
                </a:lnTo>
                <a:lnTo>
                  <a:pt x="920750" y="644525"/>
                </a:lnTo>
                <a:lnTo>
                  <a:pt x="1044575" y="644525"/>
                </a:lnTo>
                <a:lnTo>
                  <a:pt x="1165225" y="609600"/>
                </a:lnTo>
                <a:lnTo>
                  <a:pt x="1298575" y="596900"/>
                </a:lnTo>
                <a:lnTo>
                  <a:pt x="1393825" y="571500"/>
                </a:lnTo>
                <a:lnTo>
                  <a:pt x="1679575" y="530225"/>
                </a:lnTo>
                <a:lnTo>
                  <a:pt x="1720850" y="520700"/>
                </a:lnTo>
                <a:lnTo>
                  <a:pt x="1863725" y="504825"/>
                </a:lnTo>
                <a:lnTo>
                  <a:pt x="1958975" y="479425"/>
                </a:lnTo>
                <a:lnTo>
                  <a:pt x="2057400" y="463550"/>
                </a:lnTo>
                <a:lnTo>
                  <a:pt x="2184400" y="441325"/>
                </a:lnTo>
                <a:lnTo>
                  <a:pt x="2336800" y="431800"/>
                </a:lnTo>
                <a:lnTo>
                  <a:pt x="2517775" y="374650"/>
                </a:lnTo>
                <a:lnTo>
                  <a:pt x="2651125" y="349250"/>
                </a:lnTo>
                <a:lnTo>
                  <a:pt x="2835275" y="304800"/>
                </a:lnTo>
                <a:lnTo>
                  <a:pt x="2924175" y="298450"/>
                </a:lnTo>
                <a:lnTo>
                  <a:pt x="3019425" y="260350"/>
                </a:lnTo>
                <a:lnTo>
                  <a:pt x="3327400" y="212725"/>
                </a:lnTo>
                <a:lnTo>
                  <a:pt x="3536950" y="180975"/>
                </a:lnTo>
                <a:lnTo>
                  <a:pt x="3724275" y="149225"/>
                </a:lnTo>
                <a:lnTo>
                  <a:pt x="3911600" y="95250"/>
                </a:lnTo>
                <a:lnTo>
                  <a:pt x="4079875" y="57150"/>
                </a:lnTo>
                <a:lnTo>
                  <a:pt x="4260850" y="0"/>
                </a:lnTo>
              </a:path>
            </a:pathLst>
          </a:custGeom>
          <a:noFill/>
          <a:ln w="28575" cap="flat" cmpd="sng" algn="ctr">
            <a:solidFill>
              <a:schemeClr val="accent2"/>
            </a:solidFill>
            <a:prstDash val="solid"/>
          </a:ln>
          <a:effectLst/>
        </p:spPr>
        <p:txBody>
          <a:bodyPr rtlCol="0" anchor="ctr"/>
          <a:lstStyle/>
          <a:p>
            <a:pPr algn="ctr">
              <a:defRPr/>
            </a:pPr>
            <a:endParaRPr lang="en-US" sz="1200" kern="0" dirty="0">
              <a:solidFill>
                <a:srgbClr val="000000"/>
              </a:solidFill>
            </a:endParaRPr>
          </a:p>
        </p:txBody>
      </p:sp>
      <p:sp>
        <p:nvSpPr>
          <p:cNvPr id="59" name="Freeform 110">
            <a:extLst>
              <a:ext uri="{FF2B5EF4-FFF2-40B4-BE49-F238E27FC236}">
                <a16:creationId xmlns="" xmlns:a16="http://schemas.microsoft.com/office/drawing/2014/main" id="{15F7DDF9-F6B9-4020-9231-371C87AC7FDB}"/>
              </a:ext>
            </a:extLst>
          </p:cNvPr>
          <p:cNvSpPr/>
          <p:nvPr/>
        </p:nvSpPr>
        <p:spPr>
          <a:xfrm>
            <a:off x="930407" y="2803622"/>
            <a:ext cx="2673652" cy="1718986"/>
          </a:xfrm>
          <a:custGeom>
            <a:avLst/>
            <a:gdLst>
              <a:gd name="connsiteX0" fmla="*/ 0 w 4260850"/>
              <a:gd name="connsiteY0" fmla="*/ 1495425 h 1495425"/>
              <a:gd name="connsiteX1" fmla="*/ 282575 w 4260850"/>
              <a:gd name="connsiteY1" fmla="*/ 1422400 h 1495425"/>
              <a:gd name="connsiteX2" fmla="*/ 552450 w 4260850"/>
              <a:gd name="connsiteY2" fmla="*/ 1384300 h 1495425"/>
              <a:gd name="connsiteX3" fmla="*/ 571500 w 4260850"/>
              <a:gd name="connsiteY3" fmla="*/ 1346200 h 1495425"/>
              <a:gd name="connsiteX4" fmla="*/ 654050 w 4260850"/>
              <a:gd name="connsiteY4" fmla="*/ 1304925 h 1495425"/>
              <a:gd name="connsiteX5" fmla="*/ 704850 w 4260850"/>
              <a:gd name="connsiteY5" fmla="*/ 1235075 h 1495425"/>
              <a:gd name="connsiteX6" fmla="*/ 901700 w 4260850"/>
              <a:gd name="connsiteY6" fmla="*/ 1193800 h 1495425"/>
              <a:gd name="connsiteX7" fmla="*/ 911225 w 4260850"/>
              <a:gd name="connsiteY7" fmla="*/ 1158875 h 1495425"/>
              <a:gd name="connsiteX8" fmla="*/ 1133475 w 4260850"/>
              <a:gd name="connsiteY8" fmla="*/ 1120775 h 1495425"/>
              <a:gd name="connsiteX9" fmla="*/ 1263650 w 4260850"/>
              <a:gd name="connsiteY9" fmla="*/ 1079500 h 1495425"/>
              <a:gd name="connsiteX10" fmla="*/ 1581150 w 4260850"/>
              <a:gd name="connsiteY10" fmla="*/ 1009650 h 1495425"/>
              <a:gd name="connsiteX11" fmla="*/ 1625600 w 4260850"/>
              <a:gd name="connsiteY11" fmla="*/ 971550 h 1495425"/>
              <a:gd name="connsiteX12" fmla="*/ 1711325 w 4260850"/>
              <a:gd name="connsiteY12" fmla="*/ 930275 h 1495425"/>
              <a:gd name="connsiteX13" fmla="*/ 1708150 w 4260850"/>
              <a:gd name="connsiteY13" fmla="*/ 892175 h 1495425"/>
              <a:gd name="connsiteX14" fmla="*/ 2101850 w 4260850"/>
              <a:gd name="connsiteY14" fmla="*/ 815975 h 1495425"/>
              <a:gd name="connsiteX15" fmla="*/ 2476500 w 4260850"/>
              <a:gd name="connsiteY15" fmla="*/ 781050 h 1495425"/>
              <a:gd name="connsiteX16" fmla="*/ 2498725 w 4260850"/>
              <a:gd name="connsiteY16" fmla="*/ 746125 h 1495425"/>
              <a:gd name="connsiteX17" fmla="*/ 2565400 w 4260850"/>
              <a:gd name="connsiteY17" fmla="*/ 708025 h 1495425"/>
              <a:gd name="connsiteX18" fmla="*/ 2771775 w 4260850"/>
              <a:gd name="connsiteY18" fmla="*/ 666750 h 1495425"/>
              <a:gd name="connsiteX19" fmla="*/ 2921000 w 4260850"/>
              <a:gd name="connsiteY19" fmla="*/ 584200 h 1495425"/>
              <a:gd name="connsiteX20" fmla="*/ 2936875 w 4260850"/>
              <a:gd name="connsiteY20" fmla="*/ 552450 h 1495425"/>
              <a:gd name="connsiteX21" fmla="*/ 2946400 w 4260850"/>
              <a:gd name="connsiteY21" fmla="*/ 514350 h 1495425"/>
              <a:gd name="connsiteX22" fmla="*/ 3003550 w 4260850"/>
              <a:gd name="connsiteY22" fmla="*/ 482600 h 1495425"/>
              <a:gd name="connsiteX23" fmla="*/ 3009900 w 4260850"/>
              <a:gd name="connsiteY23" fmla="*/ 438150 h 1495425"/>
              <a:gd name="connsiteX24" fmla="*/ 3114675 w 4260850"/>
              <a:gd name="connsiteY24" fmla="*/ 396875 h 1495425"/>
              <a:gd name="connsiteX25" fmla="*/ 3124200 w 4260850"/>
              <a:gd name="connsiteY25" fmla="*/ 365125 h 1495425"/>
              <a:gd name="connsiteX26" fmla="*/ 3289300 w 4260850"/>
              <a:gd name="connsiteY26" fmla="*/ 330200 h 1495425"/>
              <a:gd name="connsiteX27" fmla="*/ 3575050 w 4260850"/>
              <a:gd name="connsiteY27" fmla="*/ 292100 h 1495425"/>
              <a:gd name="connsiteX28" fmla="*/ 3997325 w 4260850"/>
              <a:gd name="connsiteY28" fmla="*/ 133350 h 1495425"/>
              <a:gd name="connsiteX29" fmla="*/ 4016375 w 4260850"/>
              <a:gd name="connsiteY29" fmla="*/ 63500 h 1495425"/>
              <a:gd name="connsiteX30" fmla="*/ 4229100 w 4260850"/>
              <a:gd name="connsiteY30" fmla="*/ 25400 h 1495425"/>
              <a:gd name="connsiteX31" fmla="*/ 4260850 w 4260850"/>
              <a:gd name="connsiteY31" fmla="*/ 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60850" h="1495425">
                <a:moveTo>
                  <a:pt x="0" y="1495425"/>
                </a:moveTo>
                <a:lnTo>
                  <a:pt x="282575" y="1422400"/>
                </a:lnTo>
                <a:lnTo>
                  <a:pt x="552450" y="1384300"/>
                </a:lnTo>
                <a:lnTo>
                  <a:pt x="571500" y="1346200"/>
                </a:lnTo>
                <a:lnTo>
                  <a:pt x="654050" y="1304925"/>
                </a:lnTo>
                <a:lnTo>
                  <a:pt x="704850" y="1235075"/>
                </a:lnTo>
                <a:lnTo>
                  <a:pt x="901700" y="1193800"/>
                </a:lnTo>
                <a:lnTo>
                  <a:pt x="911225" y="1158875"/>
                </a:lnTo>
                <a:lnTo>
                  <a:pt x="1133475" y="1120775"/>
                </a:lnTo>
                <a:lnTo>
                  <a:pt x="1263650" y="1079500"/>
                </a:lnTo>
                <a:lnTo>
                  <a:pt x="1581150" y="1009650"/>
                </a:lnTo>
                <a:lnTo>
                  <a:pt x="1625600" y="971550"/>
                </a:lnTo>
                <a:lnTo>
                  <a:pt x="1711325" y="930275"/>
                </a:lnTo>
                <a:lnTo>
                  <a:pt x="1708150" y="892175"/>
                </a:lnTo>
                <a:lnTo>
                  <a:pt x="2101850" y="815975"/>
                </a:lnTo>
                <a:lnTo>
                  <a:pt x="2476500" y="781050"/>
                </a:lnTo>
                <a:lnTo>
                  <a:pt x="2498725" y="746125"/>
                </a:lnTo>
                <a:lnTo>
                  <a:pt x="2565400" y="708025"/>
                </a:lnTo>
                <a:lnTo>
                  <a:pt x="2771775" y="666750"/>
                </a:lnTo>
                <a:lnTo>
                  <a:pt x="2921000" y="584200"/>
                </a:lnTo>
                <a:lnTo>
                  <a:pt x="2936875" y="552450"/>
                </a:lnTo>
                <a:lnTo>
                  <a:pt x="2946400" y="514350"/>
                </a:lnTo>
                <a:lnTo>
                  <a:pt x="3003550" y="482600"/>
                </a:lnTo>
                <a:lnTo>
                  <a:pt x="3009900" y="438150"/>
                </a:lnTo>
                <a:lnTo>
                  <a:pt x="3114675" y="396875"/>
                </a:lnTo>
                <a:lnTo>
                  <a:pt x="3124200" y="365125"/>
                </a:lnTo>
                <a:lnTo>
                  <a:pt x="3289300" y="330200"/>
                </a:lnTo>
                <a:lnTo>
                  <a:pt x="3575050" y="292100"/>
                </a:lnTo>
                <a:lnTo>
                  <a:pt x="3997325" y="133350"/>
                </a:lnTo>
                <a:lnTo>
                  <a:pt x="4016375" y="63500"/>
                </a:lnTo>
                <a:lnTo>
                  <a:pt x="4229100" y="25400"/>
                </a:lnTo>
                <a:lnTo>
                  <a:pt x="4260850" y="0"/>
                </a:lnTo>
              </a:path>
            </a:pathLst>
          </a:custGeom>
          <a:noFill/>
          <a:ln w="28575" cap="flat" cmpd="sng" algn="ctr">
            <a:solidFill>
              <a:schemeClr val="accent1"/>
            </a:solidFill>
            <a:prstDash val="solid"/>
          </a:ln>
          <a:effectLst/>
        </p:spPr>
        <p:txBody>
          <a:bodyPr rtlCol="0" anchor="ctr"/>
          <a:lstStyle/>
          <a:p>
            <a:pPr algn="ctr">
              <a:defRPr/>
            </a:pPr>
            <a:endParaRPr lang="en-US" sz="1200" kern="0" dirty="0">
              <a:solidFill>
                <a:srgbClr val="000000"/>
              </a:solidFill>
            </a:endParaRPr>
          </a:p>
        </p:txBody>
      </p:sp>
      <p:cxnSp>
        <p:nvCxnSpPr>
          <p:cNvPr id="60" name="Straight Connector 59">
            <a:extLst>
              <a:ext uri="{FF2B5EF4-FFF2-40B4-BE49-F238E27FC236}">
                <a16:creationId xmlns="" xmlns:a16="http://schemas.microsoft.com/office/drawing/2014/main" id="{82A73328-5ED3-448E-8DBE-11823DA2CC50}"/>
              </a:ext>
            </a:extLst>
          </p:cNvPr>
          <p:cNvCxnSpPr/>
          <p:nvPr/>
        </p:nvCxnSpPr>
        <p:spPr bwMode="auto">
          <a:xfrm flipH="1">
            <a:off x="4486428" y="2168727"/>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1" name="Straight Connector 60">
            <a:extLst>
              <a:ext uri="{FF2B5EF4-FFF2-40B4-BE49-F238E27FC236}">
                <a16:creationId xmlns="" xmlns:a16="http://schemas.microsoft.com/office/drawing/2014/main" id="{2680CF2A-D1EE-4500-98DB-C50D2F9270A2}"/>
              </a:ext>
            </a:extLst>
          </p:cNvPr>
          <p:cNvCxnSpPr/>
          <p:nvPr/>
        </p:nvCxnSpPr>
        <p:spPr bwMode="auto">
          <a:xfrm flipH="1">
            <a:off x="4486428" y="2953840"/>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2" name="Straight Connector 61">
            <a:extLst>
              <a:ext uri="{FF2B5EF4-FFF2-40B4-BE49-F238E27FC236}">
                <a16:creationId xmlns="" xmlns:a16="http://schemas.microsoft.com/office/drawing/2014/main" id="{961D1758-0D0B-457B-9538-2806E62257D5}"/>
              </a:ext>
            </a:extLst>
          </p:cNvPr>
          <p:cNvCxnSpPr/>
          <p:nvPr/>
        </p:nvCxnSpPr>
        <p:spPr bwMode="auto">
          <a:xfrm flipH="1">
            <a:off x="4486428" y="3738952"/>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3" name="Straight Connector 62">
            <a:extLst>
              <a:ext uri="{FF2B5EF4-FFF2-40B4-BE49-F238E27FC236}">
                <a16:creationId xmlns="" xmlns:a16="http://schemas.microsoft.com/office/drawing/2014/main" id="{32482497-8730-4357-AA7F-9DD495284525}"/>
              </a:ext>
            </a:extLst>
          </p:cNvPr>
          <p:cNvCxnSpPr/>
          <p:nvPr/>
        </p:nvCxnSpPr>
        <p:spPr bwMode="auto">
          <a:xfrm flipH="1">
            <a:off x="4486428" y="4524068"/>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64" name="Freeform 103">
            <a:extLst>
              <a:ext uri="{FF2B5EF4-FFF2-40B4-BE49-F238E27FC236}">
                <a16:creationId xmlns="" xmlns:a16="http://schemas.microsoft.com/office/drawing/2014/main" id="{2C590A85-EF52-4889-8EEE-BB0483733270}"/>
              </a:ext>
            </a:extLst>
          </p:cNvPr>
          <p:cNvSpPr/>
          <p:nvPr/>
        </p:nvSpPr>
        <p:spPr>
          <a:xfrm>
            <a:off x="4522581" y="2548146"/>
            <a:ext cx="2675643" cy="1978112"/>
          </a:xfrm>
          <a:custGeom>
            <a:avLst/>
            <a:gdLst>
              <a:gd name="connsiteX0" fmla="*/ 0 w 4264025"/>
              <a:gd name="connsiteY0" fmla="*/ 1720850 h 1720850"/>
              <a:gd name="connsiteX1" fmla="*/ 317500 w 4264025"/>
              <a:gd name="connsiteY1" fmla="*/ 1641475 h 1720850"/>
              <a:gd name="connsiteX2" fmla="*/ 317500 w 4264025"/>
              <a:gd name="connsiteY2" fmla="*/ 1606550 h 1720850"/>
              <a:gd name="connsiteX3" fmla="*/ 701675 w 4264025"/>
              <a:gd name="connsiteY3" fmla="*/ 1492250 h 1720850"/>
              <a:gd name="connsiteX4" fmla="*/ 1196975 w 4264025"/>
              <a:gd name="connsiteY4" fmla="*/ 1416050 h 1720850"/>
              <a:gd name="connsiteX5" fmla="*/ 1266825 w 4264025"/>
              <a:gd name="connsiteY5" fmla="*/ 1273175 h 1720850"/>
              <a:gd name="connsiteX6" fmla="*/ 1311275 w 4264025"/>
              <a:gd name="connsiteY6" fmla="*/ 1228725 h 1720850"/>
              <a:gd name="connsiteX7" fmla="*/ 1727200 w 4264025"/>
              <a:gd name="connsiteY7" fmla="*/ 1123950 h 1720850"/>
              <a:gd name="connsiteX8" fmla="*/ 1774825 w 4264025"/>
              <a:gd name="connsiteY8" fmla="*/ 1114425 h 1720850"/>
              <a:gd name="connsiteX9" fmla="*/ 1806575 w 4264025"/>
              <a:gd name="connsiteY9" fmla="*/ 1076325 h 1720850"/>
              <a:gd name="connsiteX10" fmla="*/ 1908175 w 4264025"/>
              <a:gd name="connsiteY10" fmla="*/ 1035050 h 1720850"/>
              <a:gd name="connsiteX11" fmla="*/ 1930400 w 4264025"/>
              <a:gd name="connsiteY11" fmla="*/ 1000125 h 1720850"/>
              <a:gd name="connsiteX12" fmla="*/ 1997075 w 4264025"/>
              <a:gd name="connsiteY12" fmla="*/ 968375 h 1720850"/>
              <a:gd name="connsiteX13" fmla="*/ 2044700 w 4264025"/>
              <a:gd name="connsiteY13" fmla="*/ 930275 h 1720850"/>
              <a:gd name="connsiteX14" fmla="*/ 2232025 w 4264025"/>
              <a:gd name="connsiteY14" fmla="*/ 889000 h 1720850"/>
              <a:gd name="connsiteX15" fmla="*/ 2298700 w 4264025"/>
              <a:gd name="connsiteY15" fmla="*/ 815975 h 1720850"/>
              <a:gd name="connsiteX16" fmla="*/ 2479675 w 4264025"/>
              <a:gd name="connsiteY16" fmla="*/ 771525 h 1720850"/>
              <a:gd name="connsiteX17" fmla="*/ 2682875 w 4264025"/>
              <a:gd name="connsiteY17" fmla="*/ 701675 h 1720850"/>
              <a:gd name="connsiteX18" fmla="*/ 2708275 w 4264025"/>
              <a:gd name="connsiteY18" fmla="*/ 663575 h 1720850"/>
              <a:gd name="connsiteX19" fmla="*/ 2981325 w 4264025"/>
              <a:gd name="connsiteY19" fmla="*/ 558800 h 1720850"/>
              <a:gd name="connsiteX20" fmla="*/ 3146425 w 4264025"/>
              <a:gd name="connsiteY20" fmla="*/ 508000 h 1720850"/>
              <a:gd name="connsiteX21" fmla="*/ 3787775 w 4264025"/>
              <a:gd name="connsiteY21" fmla="*/ 434975 h 1720850"/>
              <a:gd name="connsiteX22" fmla="*/ 3797300 w 4264025"/>
              <a:gd name="connsiteY22" fmla="*/ 377825 h 1720850"/>
              <a:gd name="connsiteX23" fmla="*/ 3860800 w 4264025"/>
              <a:gd name="connsiteY23" fmla="*/ 317500 h 1720850"/>
              <a:gd name="connsiteX24" fmla="*/ 3965575 w 4264025"/>
              <a:gd name="connsiteY24" fmla="*/ 282575 h 1720850"/>
              <a:gd name="connsiteX25" fmla="*/ 4010025 w 4264025"/>
              <a:gd name="connsiteY25" fmla="*/ 250825 h 1720850"/>
              <a:gd name="connsiteX26" fmla="*/ 4029075 w 4264025"/>
              <a:gd name="connsiteY26" fmla="*/ 177800 h 1720850"/>
              <a:gd name="connsiteX27" fmla="*/ 4070350 w 4264025"/>
              <a:gd name="connsiteY27" fmla="*/ 142875 h 1720850"/>
              <a:gd name="connsiteX28" fmla="*/ 4168775 w 4264025"/>
              <a:gd name="connsiteY28" fmla="*/ 85725 h 1720850"/>
              <a:gd name="connsiteX29" fmla="*/ 4219575 w 4264025"/>
              <a:gd name="connsiteY29" fmla="*/ 25400 h 1720850"/>
              <a:gd name="connsiteX30" fmla="*/ 4264025 w 4264025"/>
              <a:gd name="connsiteY30" fmla="*/ 0 h 172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64025" h="1720850">
                <a:moveTo>
                  <a:pt x="0" y="1720850"/>
                </a:moveTo>
                <a:lnTo>
                  <a:pt x="317500" y="1641475"/>
                </a:lnTo>
                <a:lnTo>
                  <a:pt x="317500" y="1606550"/>
                </a:lnTo>
                <a:lnTo>
                  <a:pt x="701675" y="1492250"/>
                </a:lnTo>
                <a:lnTo>
                  <a:pt x="1196975" y="1416050"/>
                </a:lnTo>
                <a:lnTo>
                  <a:pt x="1266825" y="1273175"/>
                </a:lnTo>
                <a:lnTo>
                  <a:pt x="1311275" y="1228725"/>
                </a:lnTo>
                <a:lnTo>
                  <a:pt x="1727200" y="1123950"/>
                </a:lnTo>
                <a:lnTo>
                  <a:pt x="1774825" y="1114425"/>
                </a:lnTo>
                <a:lnTo>
                  <a:pt x="1806575" y="1076325"/>
                </a:lnTo>
                <a:lnTo>
                  <a:pt x="1908175" y="1035050"/>
                </a:lnTo>
                <a:lnTo>
                  <a:pt x="1930400" y="1000125"/>
                </a:lnTo>
                <a:lnTo>
                  <a:pt x="1997075" y="968375"/>
                </a:lnTo>
                <a:lnTo>
                  <a:pt x="2044700" y="930275"/>
                </a:lnTo>
                <a:lnTo>
                  <a:pt x="2232025" y="889000"/>
                </a:lnTo>
                <a:lnTo>
                  <a:pt x="2298700" y="815975"/>
                </a:lnTo>
                <a:lnTo>
                  <a:pt x="2479675" y="771525"/>
                </a:lnTo>
                <a:lnTo>
                  <a:pt x="2682875" y="701675"/>
                </a:lnTo>
                <a:lnTo>
                  <a:pt x="2708275" y="663575"/>
                </a:lnTo>
                <a:lnTo>
                  <a:pt x="2981325" y="558800"/>
                </a:lnTo>
                <a:lnTo>
                  <a:pt x="3146425" y="508000"/>
                </a:lnTo>
                <a:lnTo>
                  <a:pt x="3787775" y="434975"/>
                </a:lnTo>
                <a:lnTo>
                  <a:pt x="3797300" y="377825"/>
                </a:lnTo>
                <a:lnTo>
                  <a:pt x="3860800" y="317500"/>
                </a:lnTo>
                <a:lnTo>
                  <a:pt x="3965575" y="282575"/>
                </a:lnTo>
                <a:lnTo>
                  <a:pt x="4010025" y="250825"/>
                </a:lnTo>
                <a:lnTo>
                  <a:pt x="4029075" y="177800"/>
                </a:lnTo>
                <a:lnTo>
                  <a:pt x="4070350" y="142875"/>
                </a:lnTo>
                <a:lnTo>
                  <a:pt x="4168775" y="85725"/>
                </a:lnTo>
                <a:lnTo>
                  <a:pt x="4219575" y="25400"/>
                </a:lnTo>
                <a:lnTo>
                  <a:pt x="4264025" y="0"/>
                </a:lnTo>
              </a:path>
            </a:pathLst>
          </a:custGeom>
          <a:noFill/>
          <a:ln w="28575" cap="flat" cmpd="sng" algn="ctr">
            <a:solidFill>
              <a:schemeClr val="accent1"/>
            </a:solidFill>
            <a:prstDash val="solid"/>
          </a:ln>
          <a:effectLst/>
        </p:spPr>
        <p:txBody>
          <a:bodyPr rtlCol="0" anchor="ctr"/>
          <a:lstStyle/>
          <a:p>
            <a:pPr algn="ctr">
              <a:defRPr/>
            </a:pPr>
            <a:endParaRPr lang="en-US" sz="1200" kern="0" dirty="0">
              <a:solidFill>
                <a:srgbClr val="000000"/>
              </a:solidFill>
            </a:endParaRPr>
          </a:p>
        </p:txBody>
      </p:sp>
      <p:sp>
        <p:nvSpPr>
          <p:cNvPr id="65" name="Freeform 104">
            <a:extLst>
              <a:ext uri="{FF2B5EF4-FFF2-40B4-BE49-F238E27FC236}">
                <a16:creationId xmlns="" xmlns:a16="http://schemas.microsoft.com/office/drawing/2014/main" id="{55943942-8B4E-4F18-8A88-D51FADD5AC73}"/>
              </a:ext>
            </a:extLst>
          </p:cNvPr>
          <p:cNvSpPr/>
          <p:nvPr/>
        </p:nvSpPr>
        <p:spPr>
          <a:xfrm>
            <a:off x="4524575" y="3719691"/>
            <a:ext cx="2679628" cy="806573"/>
          </a:xfrm>
          <a:custGeom>
            <a:avLst/>
            <a:gdLst>
              <a:gd name="connsiteX0" fmla="*/ 0 w 4270375"/>
              <a:gd name="connsiteY0" fmla="*/ 701675 h 701675"/>
              <a:gd name="connsiteX1" fmla="*/ 279400 w 4270375"/>
              <a:gd name="connsiteY1" fmla="*/ 660400 h 701675"/>
              <a:gd name="connsiteX2" fmla="*/ 606425 w 4270375"/>
              <a:gd name="connsiteY2" fmla="*/ 641350 h 701675"/>
              <a:gd name="connsiteX3" fmla="*/ 758825 w 4270375"/>
              <a:gd name="connsiteY3" fmla="*/ 638175 h 701675"/>
              <a:gd name="connsiteX4" fmla="*/ 927100 w 4270375"/>
              <a:gd name="connsiteY4" fmla="*/ 596900 h 701675"/>
              <a:gd name="connsiteX5" fmla="*/ 1009650 w 4270375"/>
              <a:gd name="connsiteY5" fmla="*/ 587375 h 701675"/>
              <a:gd name="connsiteX6" fmla="*/ 1101725 w 4270375"/>
              <a:gd name="connsiteY6" fmla="*/ 561975 h 701675"/>
              <a:gd name="connsiteX7" fmla="*/ 1203325 w 4270375"/>
              <a:gd name="connsiteY7" fmla="*/ 568325 h 701675"/>
              <a:gd name="connsiteX8" fmla="*/ 1390650 w 4270375"/>
              <a:gd name="connsiteY8" fmla="*/ 517525 h 701675"/>
              <a:gd name="connsiteX9" fmla="*/ 1482725 w 4270375"/>
              <a:gd name="connsiteY9" fmla="*/ 508000 h 701675"/>
              <a:gd name="connsiteX10" fmla="*/ 1520825 w 4270375"/>
              <a:gd name="connsiteY10" fmla="*/ 495300 h 701675"/>
              <a:gd name="connsiteX11" fmla="*/ 1670050 w 4270375"/>
              <a:gd name="connsiteY11" fmla="*/ 482600 h 701675"/>
              <a:gd name="connsiteX12" fmla="*/ 1711325 w 4270375"/>
              <a:gd name="connsiteY12" fmla="*/ 463550 h 701675"/>
              <a:gd name="connsiteX13" fmla="*/ 1812925 w 4270375"/>
              <a:gd name="connsiteY13" fmla="*/ 457200 h 701675"/>
              <a:gd name="connsiteX14" fmla="*/ 1841500 w 4270375"/>
              <a:gd name="connsiteY14" fmla="*/ 438150 h 701675"/>
              <a:gd name="connsiteX15" fmla="*/ 1892300 w 4270375"/>
              <a:gd name="connsiteY15" fmla="*/ 425450 h 701675"/>
              <a:gd name="connsiteX16" fmla="*/ 2041525 w 4270375"/>
              <a:gd name="connsiteY16" fmla="*/ 412750 h 701675"/>
              <a:gd name="connsiteX17" fmla="*/ 2120900 w 4270375"/>
              <a:gd name="connsiteY17" fmla="*/ 377825 h 701675"/>
              <a:gd name="connsiteX18" fmla="*/ 2266950 w 4270375"/>
              <a:gd name="connsiteY18" fmla="*/ 371475 h 701675"/>
              <a:gd name="connsiteX19" fmla="*/ 2409825 w 4270375"/>
              <a:gd name="connsiteY19" fmla="*/ 346075 h 701675"/>
              <a:gd name="connsiteX20" fmla="*/ 2549525 w 4270375"/>
              <a:gd name="connsiteY20" fmla="*/ 323850 h 701675"/>
              <a:gd name="connsiteX21" fmla="*/ 2654300 w 4270375"/>
              <a:gd name="connsiteY21" fmla="*/ 311150 h 701675"/>
              <a:gd name="connsiteX22" fmla="*/ 2698750 w 4270375"/>
              <a:gd name="connsiteY22" fmla="*/ 304800 h 701675"/>
              <a:gd name="connsiteX23" fmla="*/ 2730500 w 4270375"/>
              <a:gd name="connsiteY23" fmla="*/ 285750 h 701675"/>
              <a:gd name="connsiteX24" fmla="*/ 2822575 w 4270375"/>
              <a:gd name="connsiteY24" fmla="*/ 269875 h 701675"/>
              <a:gd name="connsiteX25" fmla="*/ 2914650 w 4270375"/>
              <a:gd name="connsiteY25" fmla="*/ 247650 h 701675"/>
              <a:gd name="connsiteX26" fmla="*/ 3013075 w 4270375"/>
              <a:gd name="connsiteY26" fmla="*/ 238125 h 701675"/>
              <a:gd name="connsiteX27" fmla="*/ 3238500 w 4270375"/>
              <a:gd name="connsiteY27" fmla="*/ 200025 h 701675"/>
              <a:gd name="connsiteX28" fmla="*/ 3390900 w 4270375"/>
              <a:gd name="connsiteY28" fmla="*/ 174625 h 701675"/>
              <a:gd name="connsiteX29" fmla="*/ 3495675 w 4270375"/>
              <a:gd name="connsiteY29" fmla="*/ 165100 h 701675"/>
              <a:gd name="connsiteX30" fmla="*/ 3527425 w 4270375"/>
              <a:gd name="connsiteY30" fmla="*/ 142875 h 701675"/>
              <a:gd name="connsiteX31" fmla="*/ 3625850 w 4270375"/>
              <a:gd name="connsiteY31" fmla="*/ 127000 h 701675"/>
              <a:gd name="connsiteX32" fmla="*/ 3717925 w 4270375"/>
              <a:gd name="connsiteY32" fmla="*/ 123825 h 701675"/>
              <a:gd name="connsiteX33" fmla="*/ 3898900 w 4270375"/>
              <a:gd name="connsiteY33" fmla="*/ 69850 h 701675"/>
              <a:gd name="connsiteX34" fmla="*/ 4133850 w 4270375"/>
              <a:gd name="connsiteY34" fmla="*/ 22225 h 701675"/>
              <a:gd name="connsiteX35" fmla="*/ 4187825 w 4270375"/>
              <a:gd name="connsiteY35" fmla="*/ 19050 h 701675"/>
              <a:gd name="connsiteX36" fmla="*/ 4270375 w 4270375"/>
              <a:gd name="connsiteY36" fmla="*/ 0 h 70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270375" h="701675">
                <a:moveTo>
                  <a:pt x="0" y="701675"/>
                </a:moveTo>
                <a:lnTo>
                  <a:pt x="279400" y="660400"/>
                </a:lnTo>
                <a:lnTo>
                  <a:pt x="606425" y="641350"/>
                </a:lnTo>
                <a:lnTo>
                  <a:pt x="758825" y="638175"/>
                </a:lnTo>
                <a:lnTo>
                  <a:pt x="927100" y="596900"/>
                </a:lnTo>
                <a:lnTo>
                  <a:pt x="1009650" y="587375"/>
                </a:lnTo>
                <a:lnTo>
                  <a:pt x="1101725" y="561975"/>
                </a:lnTo>
                <a:lnTo>
                  <a:pt x="1203325" y="568325"/>
                </a:lnTo>
                <a:lnTo>
                  <a:pt x="1390650" y="517525"/>
                </a:lnTo>
                <a:lnTo>
                  <a:pt x="1482725" y="508000"/>
                </a:lnTo>
                <a:lnTo>
                  <a:pt x="1520825" y="495300"/>
                </a:lnTo>
                <a:lnTo>
                  <a:pt x="1670050" y="482600"/>
                </a:lnTo>
                <a:lnTo>
                  <a:pt x="1711325" y="463550"/>
                </a:lnTo>
                <a:lnTo>
                  <a:pt x="1812925" y="457200"/>
                </a:lnTo>
                <a:lnTo>
                  <a:pt x="1841500" y="438150"/>
                </a:lnTo>
                <a:lnTo>
                  <a:pt x="1892300" y="425450"/>
                </a:lnTo>
                <a:lnTo>
                  <a:pt x="2041525" y="412750"/>
                </a:lnTo>
                <a:lnTo>
                  <a:pt x="2120900" y="377825"/>
                </a:lnTo>
                <a:lnTo>
                  <a:pt x="2266950" y="371475"/>
                </a:lnTo>
                <a:lnTo>
                  <a:pt x="2409825" y="346075"/>
                </a:lnTo>
                <a:lnTo>
                  <a:pt x="2549525" y="323850"/>
                </a:lnTo>
                <a:lnTo>
                  <a:pt x="2654300" y="311150"/>
                </a:lnTo>
                <a:lnTo>
                  <a:pt x="2698750" y="304800"/>
                </a:lnTo>
                <a:lnTo>
                  <a:pt x="2730500" y="285750"/>
                </a:lnTo>
                <a:lnTo>
                  <a:pt x="2822575" y="269875"/>
                </a:lnTo>
                <a:lnTo>
                  <a:pt x="2914650" y="247650"/>
                </a:lnTo>
                <a:lnTo>
                  <a:pt x="3013075" y="238125"/>
                </a:lnTo>
                <a:lnTo>
                  <a:pt x="3238500" y="200025"/>
                </a:lnTo>
                <a:lnTo>
                  <a:pt x="3390900" y="174625"/>
                </a:lnTo>
                <a:lnTo>
                  <a:pt x="3495675" y="165100"/>
                </a:lnTo>
                <a:lnTo>
                  <a:pt x="3527425" y="142875"/>
                </a:lnTo>
                <a:lnTo>
                  <a:pt x="3625850" y="127000"/>
                </a:lnTo>
                <a:lnTo>
                  <a:pt x="3717925" y="123825"/>
                </a:lnTo>
                <a:lnTo>
                  <a:pt x="3898900" y="69850"/>
                </a:lnTo>
                <a:lnTo>
                  <a:pt x="4133850" y="22225"/>
                </a:lnTo>
                <a:lnTo>
                  <a:pt x="4187825" y="19050"/>
                </a:lnTo>
                <a:lnTo>
                  <a:pt x="4270375" y="0"/>
                </a:lnTo>
              </a:path>
            </a:pathLst>
          </a:custGeom>
          <a:noFill/>
          <a:ln w="28575" cap="flat" cmpd="sng" algn="ctr">
            <a:solidFill>
              <a:schemeClr val="accent2"/>
            </a:solidFill>
            <a:prstDash val="solid"/>
          </a:ln>
          <a:effectLst/>
        </p:spPr>
        <p:txBody>
          <a:bodyPr rtlCol="0" anchor="ctr"/>
          <a:lstStyle/>
          <a:p>
            <a:pPr algn="ctr">
              <a:defRPr/>
            </a:pPr>
            <a:endParaRPr lang="en-US" sz="1200" kern="0" dirty="0">
              <a:solidFill>
                <a:srgbClr val="000000"/>
              </a:solidFill>
            </a:endParaRPr>
          </a:p>
        </p:txBody>
      </p:sp>
      <p:cxnSp>
        <p:nvCxnSpPr>
          <p:cNvPr id="66" name="Straight Connector 65">
            <a:extLst>
              <a:ext uri="{FF2B5EF4-FFF2-40B4-BE49-F238E27FC236}">
                <a16:creationId xmlns="" xmlns:a16="http://schemas.microsoft.com/office/drawing/2014/main" id="{60F4A1D7-4CCC-491D-8615-C0A10DD5DCC9}"/>
              </a:ext>
            </a:extLst>
          </p:cNvPr>
          <p:cNvCxnSpPr/>
          <p:nvPr/>
        </p:nvCxnSpPr>
        <p:spPr>
          <a:xfrm>
            <a:off x="4663631" y="2415484"/>
            <a:ext cx="147951" cy="0"/>
          </a:xfrm>
          <a:prstGeom prst="line">
            <a:avLst/>
          </a:prstGeom>
          <a:noFill/>
          <a:ln w="28575" cap="flat" cmpd="sng" algn="ctr">
            <a:solidFill>
              <a:schemeClr val="accent1"/>
            </a:solidFill>
            <a:prstDash val="solid"/>
          </a:ln>
          <a:effectLst/>
        </p:spPr>
      </p:cxnSp>
      <p:cxnSp>
        <p:nvCxnSpPr>
          <p:cNvPr id="67" name="Straight Connector 66">
            <a:extLst>
              <a:ext uri="{FF2B5EF4-FFF2-40B4-BE49-F238E27FC236}">
                <a16:creationId xmlns="" xmlns:a16="http://schemas.microsoft.com/office/drawing/2014/main" id="{E7A54428-20C8-4F94-A4E2-0CABE0FC423C}"/>
              </a:ext>
            </a:extLst>
          </p:cNvPr>
          <p:cNvCxnSpPr/>
          <p:nvPr/>
        </p:nvCxnSpPr>
        <p:spPr>
          <a:xfrm>
            <a:off x="4663631" y="2628364"/>
            <a:ext cx="147951" cy="0"/>
          </a:xfrm>
          <a:prstGeom prst="line">
            <a:avLst/>
          </a:prstGeom>
          <a:noFill/>
          <a:ln w="28575" cap="flat" cmpd="sng" algn="ctr">
            <a:solidFill>
              <a:schemeClr val="accent2"/>
            </a:solidFill>
            <a:prstDash val="solid"/>
          </a:ln>
          <a:effectLst/>
        </p:spPr>
      </p:cxnSp>
      <p:graphicFrame>
        <p:nvGraphicFramePr>
          <p:cNvPr id="68" name="Chart 67">
            <a:extLst>
              <a:ext uri="{FF2B5EF4-FFF2-40B4-BE49-F238E27FC236}">
                <a16:creationId xmlns="" xmlns:a16="http://schemas.microsoft.com/office/drawing/2014/main" id="{CC759306-27B3-42EE-B3DC-9AE090FD186C}"/>
              </a:ext>
            </a:extLst>
          </p:cNvPr>
          <p:cNvGraphicFramePr>
            <a:graphicFrameLocks noChangeAspect="1"/>
          </p:cNvGraphicFramePr>
          <p:nvPr>
            <p:extLst>
              <p:ext uri="{D42A27DB-BD31-4B8C-83A1-F6EECF244321}">
                <p14:modId xmlns:p14="http://schemas.microsoft.com/office/powerpoint/2010/main" val="998650181"/>
              </p:ext>
            </p:extLst>
          </p:nvPr>
        </p:nvGraphicFramePr>
        <p:xfrm>
          <a:off x="8340513" y="1576462"/>
          <a:ext cx="3401239" cy="3299304"/>
        </p:xfrm>
        <a:graphic>
          <a:graphicData uri="http://schemas.openxmlformats.org/drawingml/2006/chart">
            <c:chart xmlns:c="http://schemas.openxmlformats.org/drawingml/2006/chart" xmlns:r="http://schemas.openxmlformats.org/officeDocument/2006/relationships" r:id="rId3"/>
          </a:graphicData>
        </a:graphic>
      </p:graphicFrame>
      <p:sp>
        <p:nvSpPr>
          <p:cNvPr id="69" name="TextBox 68">
            <a:extLst>
              <a:ext uri="{FF2B5EF4-FFF2-40B4-BE49-F238E27FC236}">
                <a16:creationId xmlns="" xmlns:a16="http://schemas.microsoft.com/office/drawing/2014/main" id="{CEA3E301-B758-4AB5-916D-28AEBBD9628E}"/>
              </a:ext>
            </a:extLst>
          </p:cNvPr>
          <p:cNvSpPr txBox="1"/>
          <p:nvPr/>
        </p:nvSpPr>
        <p:spPr>
          <a:xfrm>
            <a:off x="5439674" y="1783547"/>
            <a:ext cx="843501" cy="338554"/>
          </a:xfrm>
          <a:prstGeom prst="rect">
            <a:avLst/>
          </a:prstGeom>
          <a:noFill/>
        </p:spPr>
        <p:txBody>
          <a:bodyPr wrap="none" rtlCol="0">
            <a:spAutoFit/>
          </a:bodyPr>
          <a:lstStyle/>
          <a:p>
            <a:r>
              <a:rPr lang="en-US" sz="1600" b="1" dirty="0" err="1">
                <a:solidFill>
                  <a:srgbClr val="000000"/>
                </a:solidFill>
              </a:rPr>
              <a:t>HFpEF</a:t>
            </a:r>
            <a:endParaRPr lang="en-GB" sz="1600" b="1" dirty="0">
              <a:solidFill>
                <a:srgbClr val="000000"/>
              </a:solidFill>
            </a:endParaRPr>
          </a:p>
        </p:txBody>
      </p:sp>
      <p:sp>
        <p:nvSpPr>
          <p:cNvPr id="70" name="TextBox 69">
            <a:extLst>
              <a:ext uri="{FF2B5EF4-FFF2-40B4-BE49-F238E27FC236}">
                <a16:creationId xmlns="" xmlns:a16="http://schemas.microsoft.com/office/drawing/2014/main" id="{BB4E11CD-9B25-42D1-9F83-220D15DD06B4}"/>
              </a:ext>
            </a:extLst>
          </p:cNvPr>
          <p:cNvSpPr txBox="1"/>
          <p:nvPr/>
        </p:nvSpPr>
        <p:spPr>
          <a:xfrm>
            <a:off x="1954607" y="1783547"/>
            <a:ext cx="798617" cy="338554"/>
          </a:xfrm>
          <a:prstGeom prst="rect">
            <a:avLst/>
          </a:prstGeom>
          <a:noFill/>
        </p:spPr>
        <p:txBody>
          <a:bodyPr wrap="none" rtlCol="0">
            <a:spAutoFit/>
          </a:bodyPr>
          <a:lstStyle/>
          <a:p>
            <a:r>
              <a:rPr lang="en-US" sz="1600" b="1" dirty="0" err="1">
                <a:solidFill>
                  <a:srgbClr val="000000"/>
                </a:solidFill>
              </a:rPr>
              <a:t>HFrEF</a:t>
            </a:r>
            <a:endParaRPr lang="en-GB" sz="1600" b="1" dirty="0">
              <a:solidFill>
                <a:srgbClr val="000000"/>
              </a:solidFill>
            </a:endParaRPr>
          </a:p>
        </p:txBody>
      </p:sp>
      <p:sp>
        <p:nvSpPr>
          <p:cNvPr id="71" name="Rectangle: Rounded Corners 17">
            <a:extLst>
              <a:ext uri="{FF2B5EF4-FFF2-40B4-BE49-F238E27FC236}">
                <a16:creationId xmlns="" xmlns:a16="http://schemas.microsoft.com/office/drawing/2014/main" id="{7D5698BF-8C67-4579-B7D0-37860D8E16A8}"/>
              </a:ext>
            </a:extLst>
          </p:cNvPr>
          <p:cNvSpPr/>
          <p:nvPr/>
        </p:nvSpPr>
        <p:spPr>
          <a:xfrm>
            <a:off x="313100" y="1122883"/>
            <a:ext cx="7764639" cy="645263"/>
          </a:xfrm>
          <a:prstGeom prst="roundRect">
            <a:avLst>
              <a:gd name="adj" fmla="val 16667"/>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r>
              <a:rPr lang="en-GB" sz="1600" b="1" dirty="0">
                <a:solidFill>
                  <a:srgbClr val="000000"/>
                </a:solidFill>
              </a:rPr>
              <a:t>Incidences of HF are higher in those with CKD than those </a:t>
            </a:r>
            <a:r>
              <a:rPr lang="en-GB" sz="1600" b="1" dirty="0" smtClean="0">
                <a:solidFill>
                  <a:srgbClr val="000000"/>
                </a:solidFill>
              </a:rPr>
              <a:t>without</a:t>
            </a:r>
            <a:endParaRPr lang="en-GB" sz="1600" b="1" baseline="30000" dirty="0">
              <a:solidFill>
                <a:srgbClr val="000000"/>
              </a:solidFill>
            </a:endParaRPr>
          </a:p>
        </p:txBody>
      </p:sp>
      <p:sp>
        <p:nvSpPr>
          <p:cNvPr id="3" name="Rectangle 2"/>
          <p:cNvSpPr/>
          <p:nvPr/>
        </p:nvSpPr>
        <p:spPr>
          <a:xfrm>
            <a:off x="7362701" y="1783547"/>
            <a:ext cx="4829299" cy="47441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3" name="Left-Right Arrow 72"/>
          <p:cNvSpPr/>
          <p:nvPr/>
        </p:nvSpPr>
        <p:spPr>
          <a:xfrm>
            <a:off x="7137905" y="5353306"/>
            <a:ext cx="939841" cy="402583"/>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4" name="Rectangle 73"/>
          <p:cNvSpPr/>
          <p:nvPr/>
        </p:nvSpPr>
        <p:spPr>
          <a:xfrm>
            <a:off x="6908369" y="5353306"/>
            <a:ext cx="1398896" cy="7021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6" name="Text Placeholder 3"/>
          <p:cNvSpPr txBox="1">
            <a:spLocks/>
          </p:cNvSpPr>
          <p:nvPr/>
        </p:nvSpPr>
        <p:spPr>
          <a:xfrm>
            <a:off x="8477644" y="6341422"/>
            <a:ext cx="3526845" cy="314696"/>
          </a:xfrm>
          <a:prstGeom prst="rect">
            <a:avLst/>
          </a:prstGeom>
        </p:spPr>
        <p:txBody>
          <a:bodyPr vert="horz" lIns="91440" tIns="45720" rIns="91440" bIns="45720" rtlCol="0" anchor="b">
            <a:noAutofit/>
          </a:bodyPr>
          <a:lstStyle>
            <a:lvl1pPr marL="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1pPr>
            <a:lvl2pPr marL="2286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2pPr>
            <a:lvl3pPr marL="4572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3pPr>
            <a:lvl4pPr marL="6858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4pPr>
            <a:lvl5pPr marL="9144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i="1" smtClean="0">
                <a:solidFill>
                  <a:schemeClr val="bg1">
                    <a:lumMod val="50000"/>
                  </a:schemeClr>
                </a:solidFill>
              </a:rPr>
              <a:t>Nayor M et al. Eur J Heart Fail. 2017;19:615</a:t>
            </a:r>
            <a:r>
              <a:rPr lang="en-GB" i="1" smtClean="0">
                <a:solidFill>
                  <a:schemeClr val="bg1">
                    <a:lumMod val="50000"/>
                  </a:schemeClr>
                </a:solidFill>
              </a:rPr>
              <a:t>–6</a:t>
            </a:r>
            <a:r>
              <a:rPr lang="fr-FR" i="1" smtClean="0">
                <a:solidFill>
                  <a:schemeClr val="bg1">
                    <a:lumMod val="50000"/>
                  </a:schemeClr>
                </a:solidFill>
              </a:rPr>
              <a:t>23</a:t>
            </a:r>
          </a:p>
          <a:p>
            <a:r>
              <a:rPr lang="en-US" i="1" smtClean="0">
                <a:solidFill>
                  <a:schemeClr val="bg1">
                    <a:lumMod val="50000"/>
                  </a:schemeClr>
                </a:solidFill>
              </a:rPr>
              <a:t>Circ Heart Fail. 2017;</a:t>
            </a:r>
            <a:r>
              <a:rPr lang="en-GB" i="1" smtClean="0">
                <a:solidFill>
                  <a:schemeClr val="bg1">
                    <a:lumMod val="50000"/>
                  </a:schemeClr>
                </a:solidFill>
              </a:rPr>
              <a:t>10:e003825.</a:t>
            </a:r>
            <a:endParaRPr lang="en-US" i="1" dirty="0">
              <a:solidFill>
                <a:schemeClr val="bg1">
                  <a:lumMod val="50000"/>
                </a:schemeClr>
              </a:solidFill>
            </a:endParaRPr>
          </a:p>
        </p:txBody>
      </p:sp>
    </p:spTree>
    <p:extLst>
      <p:ext uri="{BB962C8B-B14F-4D97-AF65-F5344CB8AC3E}">
        <p14:creationId xmlns:p14="http://schemas.microsoft.com/office/powerpoint/2010/main" val="3447966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4"/>
                                        </p:tgtEl>
                                      </p:cBhvr>
                                    </p:animEffect>
                                    <p:set>
                                      <p:cBhvr>
                                        <p:cTn id="10" dur="1" fill="hold">
                                          <p:stCondLst>
                                            <p:cond delay="499"/>
                                          </p:stCondLst>
                                        </p:cTn>
                                        <p:tgtEl>
                                          <p:spTgt spid="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a:xfrm>
            <a:off x="457200" y="1270369"/>
            <a:ext cx="11277600" cy="978729"/>
          </a:xfrm>
        </p:spPr>
        <p:txBody>
          <a:bodyPr/>
          <a:lstStyle/>
          <a:p>
            <a:r>
              <a:rPr lang="en-US"/>
              <a:t>DAPA-CKD: </a:t>
            </a:r>
            <a:br>
              <a:rPr lang="en-US"/>
            </a:br>
            <a:r>
              <a:rPr lang="en-US"/>
              <a:t>Baseline Characteristics</a:t>
            </a:r>
          </a:p>
        </p:txBody>
      </p:sp>
      <p:sp>
        <p:nvSpPr>
          <p:cNvPr id="13" name="Text Placeholder 12">
            <a:extLst>
              <a:ext uri="{FF2B5EF4-FFF2-40B4-BE49-F238E27FC236}">
                <a16:creationId xmlns="" xmlns:a16="http://schemas.microsoft.com/office/drawing/2014/main" id="{6908D69D-8B98-430E-999B-0E43837720AD}"/>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91227520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6693FF6-E5FB-4CB3-AF3A-AD23FC2415C4}"/>
              </a:ext>
            </a:extLst>
          </p:cNvPr>
          <p:cNvSpPr>
            <a:spLocks noGrp="1"/>
          </p:cNvSpPr>
          <p:nvPr>
            <p:ph type="title"/>
          </p:nvPr>
        </p:nvSpPr>
        <p:spPr/>
        <p:txBody>
          <a:bodyPr>
            <a:normAutofit/>
          </a:bodyPr>
          <a:lstStyle/>
          <a:p>
            <a:r>
              <a:rPr lang="en-GB"/>
              <a:t>Demographics and Baseline Characteristics</a:t>
            </a:r>
            <a:endParaRPr lang="en-US"/>
          </a:p>
        </p:txBody>
      </p:sp>
      <p:sp>
        <p:nvSpPr>
          <p:cNvPr id="4" name="Text Placeholder 3">
            <a:extLst>
              <a:ext uri="{FF2B5EF4-FFF2-40B4-BE49-F238E27FC236}">
                <a16:creationId xmlns="" xmlns:a16="http://schemas.microsoft.com/office/drawing/2014/main" id="{4C69BEE7-3FA7-4188-A555-FDD53610D14D}"/>
              </a:ext>
            </a:extLst>
          </p:cNvPr>
          <p:cNvSpPr>
            <a:spLocks noGrp="1"/>
          </p:cNvSpPr>
          <p:nvPr>
            <p:ph type="body" sz="quarter" idx="13"/>
          </p:nvPr>
        </p:nvSpPr>
        <p:spPr>
          <a:xfrm>
            <a:off x="457201" y="5852160"/>
            <a:ext cx="10812483" cy="1005840"/>
          </a:xfrm>
        </p:spPr>
        <p:txBody>
          <a:bodyPr/>
          <a:lstStyle/>
          <a:p>
            <a:r>
              <a:rPr lang="en-US" baseline="30000" err="1"/>
              <a:t>a</a:t>
            </a:r>
            <a:r>
              <a:rPr lang="en-US" err="1"/>
              <a:t>Race</a:t>
            </a:r>
            <a:r>
              <a:rPr lang="en-US"/>
              <a:t> was reported by the investigators; the designation ‘other’ includes Native Hawaiian or other Pacific Islander; American Indian or Alaska Native and Other.</a:t>
            </a:r>
            <a:endParaRPr lang="en-US">
              <a:solidFill>
                <a:srgbClr val="000000"/>
              </a:solidFill>
            </a:endParaRPr>
          </a:p>
          <a:p>
            <a:r>
              <a:rPr lang="en-US">
                <a:solidFill>
                  <a:srgbClr val="000000"/>
                </a:solidFill>
              </a:rPr>
              <a:t>BL = baseline.</a:t>
            </a:r>
          </a:p>
          <a:p>
            <a:r>
              <a:rPr lang="en-US">
                <a:ea typeface="+mn-lt"/>
                <a:cs typeface="+mn-lt"/>
              </a:rPr>
              <a:t>Heerspink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p:txBody>
      </p:sp>
      <p:graphicFrame>
        <p:nvGraphicFramePr>
          <p:cNvPr id="5" name="Content Placeholder 4">
            <a:extLst>
              <a:ext uri="{FF2B5EF4-FFF2-40B4-BE49-F238E27FC236}">
                <a16:creationId xmlns="" xmlns:a16="http://schemas.microsoft.com/office/drawing/2014/main" id="{58DB25AB-130D-4CEF-BC63-9C63E17E3665}"/>
              </a:ext>
            </a:extLst>
          </p:cNvPr>
          <p:cNvGraphicFramePr>
            <a:graphicFrameLocks/>
          </p:cNvGraphicFramePr>
          <p:nvPr/>
        </p:nvGraphicFramePr>
        <p:xfrm>
          <a:off x="457200" y="1254125"/>
          <a:ext cx="11277600" cy="4575177"/>
        </p:xfrm>
        <a:graphic>
          <a:graphicData uri="http://schemas.openxmlformats.org/drawingml/2006/table">
            <a:tbl>
              <a:tblPr firstRow="1">
                <a:tableStyleId>{21E4AEA4-8DFA-4A89-87EB-49C32662AFE0}</a:tableStyleId>
              </a:tblPr>
              <a:tblGrid>
                <a:gridCol w="4962032">
                  <a:extLst>
                    <a:ext uri="{9D8B030D-6E8A-4147-A177-3AD203B41FA5}">
                      <a16:colId xmlns="" xmlns:a16="http://schemas.microsoft.com/office/drawing/2014/main" val="20000"/>
                    </a:ext>
                  </a:extLst>
                </a:gridCol>
                <a:gridCol w="3157784">
                  <a:extLst>
                    <a:ext uri="{9D8B030D-6E8A-4147-A177-3AD203B41FA5}">
                      <a16:colId xmlns="" xmlns:a16="http://schemas.microsoft.com/office/drawing/2014/main" val="20001"/>
                    </a:ext>
                  </a:extLst>
                </a:gridCol>
                <a:gridCol w="3157784">
                  <a:extLst>
                    <a:ext uri="{9D8B030D-6E8A-4147-A177-3AD203B41FA5}">
                      <a16:colId xmlns="" xmlns:a16="http://schemas.microsoft.com/office/drawing/2014/main" val="20002"/>
                    </a:ext>
                  </a:extLst>
                </a:gridCol>
              </a:tblGrid>
              <a:tr h="488496">
                <a:tc>
                  <a:txBody>
                    <a:bodyPr/>
                    <a:lstStyle/>
                    <a:p>
                      <a:endParaRPr lang="en-US" sz="1200"/>
                    </a:p>
                  </a:txBody>
                  <a:tcPr marL="94793" marR="94793"/>
                </a:tc>
                <a:tc>
                  <a:txBody>
                    <a:bodyPr/>
                    <a:lstStyle/>
                    <a:p>
                      <a:pPr algn="ctr"/>
                      <a:r>
                        <a:rPr lang="en-US" sz="1200"/>
                        <a:t>Dapagliflozin 10 mg</a:t>
                      </a:r>
                      <a:r>
                        <a:rPr lang="en-US" sz="1200" baseline="0"/>
                        <a:t> </a:t>
                      </a:r>
                    </a:p>
                    <a:p>
                      <a:pPr algn="ctr"/>
                      <a:r>
                        <a:rPr lang="en-US" sz="1200" baseline="0"/>
                        <a:t>(n=2152)</a:t>
                      </a:r>
                      <a:endParaRPr lang="en-US" sz="1200"/>
                    </a:p>
                  </a:txBody>
                  <a:tcPr marL="94793" marR="94793"/>
                </a:tc>
                <a:tc>
                  <a:txBody>
                    <a:bodyPr/>
                    <a:lstStyle/>
                    <a:p>
                      <a:pPr algn="ctr"/>
                      <a:r>
                        <a:rPr lang="en-US" sz="1200"/>
                        <a:t>Placebo </a:t>
                      </a:r>
                    </a:p>
                    <a:p>
                      <a:pPr algn="ctr"/>
                      <a:r>
                        <a:rPr lang="en-US" sz="1200"/>
                        <a:t>(n=2152)</a:t>
                      </a:r>
                    </a:p>
                  </a:txBody>
                  <a:tcPr marL="94793" marR="94793"/>
                </a:tc>
                <a:extLst>
                  <a:ext uri="{0D108BD9-81ED-4DB2-BD59-A6C34878D82A}">
                    <a16:rowId xmlns="" xmlns:a16="http://schemas.microsoft.com/office/drawing/2014/main" val="10000"/>
                  </a:ext>
                </a:extLst>
              </a:tr>
              <a:tr h="293098">
                <a:tc>
                  <a:txBody>
                    <a:bodyPr/>
                    <a:lstStyle/>
                    <a:p>
                      <a:r>
                        <a:rPr lang="en-US" sz="1200" b="1"/>
                        <a:t>Age, years, mean</a:t>
                      </a:r>
                    </a:p>
                  </a:txBody>
                  <a:tcPr marL="94793" marR="94793">
                    <a:lnB w="12700" cap="flat" cmpd="sng" algn="ctr">
                      <a:solidFill>
                        <a:schemeClr val="bg1">
                          <a:lumMod val="75000"/>
                        </a:schemeClr>
                      </a:solidFill>
                      <a:prstDash val="solid"/>
                      <a:round/>
                      <a:headEnd type="none" w="med" len="med"/>
                      <a:tailEnd type="none" w="med" len="med"/>
                    </a:lnB>
                  </a:tcPr>
                </a:tc>
                <a:tc>
                  <a:txBody>
                    <a:bodyPr/>
                    <a:lstStyle/>
                    <a:p>
                      <a:pPr algn="r"/>
                      <a:r>
                        <a:rPr lang="en-US" sz="1200"/>
                        <a:t>61.8</a:t>
                      </a:r>
                    </a:p>
                  </a:txBody>
                  <a:tcPr marL="94793" marR="1463040">
                    <a:lnB w="12700" cap="flat" cmpd="sng" algn="ctr">
                      <a:solidFill>
                        <a:schemeClr val="bg1">
                          <a:lumMod val="75000"/>
                        </a:schemeClr>
                      </a:solidFill>
                      <a:prstDash val="solid"/>
                      <a:round/>
                      <a:headEnd type="none" w="med" len="med"/>
                      <a:tailEnd type="none" w="med" len="med"/>
                    </a:lnB>
                  </a:tcPr>
                </a:tc>
                <a:tc>
                  <a:txBody>
                    <a:bodyPr/>
                    <a:lstStyle/>
                    <a:p>
                      <a:pPr algn="r"/>
                      <a:r>
                        <a:rPr lang="en-US" sz="1200"/>
                        <a:t>61.9</a:t>
                      </a:r>
                    </a:p>
                  </a:txBody>
                  <a:tcPr marL="94793" marR="1463040">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1"/>
                  </a:ext>
                </a:extLst>
              </a:tr>
              <a:tr h="293098">
                <a:tc>
                  <a:txBody>
                    <a:bodyPr/>
                    <a:lstStyle/>
                    <a:p>
                      <a:r>
                        <a:rPr lang="en-US" sz="1200" b="1"/>
                        <a:t>Gender, female,</a:t>
                      </a:r>
                      <a:r>
                        <a:rPr lang="en-US" sz="1200" b="1" baseline="0"/>
                        <a:t> %</a:t>
                      </a:r>
                      <a:endParaRPr lang="en-US" sz="1200" b="1"/>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32.9</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33.3</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2"/>
                  </a:ext>
                </a:extLst>
              </a:tr>
              <a:tr h="1155701">
                <a:tc>
                  <a:txBody>
                    <a:bodyPr/>
                    <a:lstStyle/>
                    <a:p>
                      <a:pPr>
                        <a:lnSpc>
                          <a:spcPct val="110000"/>
                        </a:lnSpc>
                      </a:pPr>
                      <a:r>
                        <a:rPr lang="en-US" sz="1200" b="1" err="1"/>
                        <a:t>Race</a:t>
                      </a:r>
                      <a:r>
                        <a:rPr lang="en-US" sz="1200" b="1" baseline="30000" err="1"/>
                        <a:t>a</a:t>
                      </a:r>
                      <a:r>
                        <a:rPr lang="en-US" sz="1200" b="1"/>
                        <a:t>,</a:t>
                      </a:r>
                      <a:r>
                        <a:rPr lang="en-US" sz="1200" b="1" baseline="0"/>
                        <a:t> </a:t>
                      </a:r>
                      <a:r>
                        <a:rPr lang="en-US" sz="1200" b="1"/>
                        <a:t>%</a:t>
                      </a:r>
                    </a:p>
                    <a:p>
                      <a:pPr marL="0" indent="171450">
                        <a:lnSpc>
                          <a:spcPct val="110000"/>
                        </a:lnSpc>
                      </a:pPr>
                      <a:r>
                        <a:rPr lang="en-US" sz="1200"/>
                        <a:t>White</a:t>
                      </a:r>
                    </a:p>
                    <a:p>
                      <a:pPr marL="0" indent="171450">
                        <a:lnSpc>
                          <a:spcPct val="110000"/>
                        </a:lnSpc>
                      </a:pPr>
                      <a:r>
                        <a:rPr lang="en-US" sz="1200"/>
                        <a:t>Black</a:t>
                      </a:r>
                      <a:r>
                        <a:rPr lang="en-US" sz="1200" baseline="0"/>
                        <a:t> or African-American</a:t>
                      </a:r>
                    </a:p>
                    <a:p>
                      <a:pPr marL="0" indent="171450">
                        <a:lnSpc>
                          <a:spcPct val="110000"/>
                        </a:lnSpc>
                      </a:pPr>
                      <a:r>
                        <a:rPr lang="en-US" sz="1200" baseline="0"/>
                        <a:t>Asian</a:t>
                      </a:r>
                    </a:p>
                    <a:p>
                      <a:pPr marL="0" indent="171450">
                        <a:lnSpc>
                          <a:spcPct val="110000"/>
                        </a:lnSpc>
                      </a:pPr>
                      <a:r>
                        <a:rPr lang="en-US" sz="1200" baseline="0"/>
                        <a:t>Other</a:t>
                      </a:r>
                      <a:endParaRPr lang="en-US" sz="1200"/>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lnSpc>
                          <a:spcPct val="110000"/>
                        </a:lnSpc>
                      </a:pPr>
                      <a:endParaRPr lang="en-US" sz="1200"/>
                    </a:p>
                    <a:p>
                      <a:pPr algn="r">
                        <a:lnSpc>
                          <a:spcPct val="110000"/>
                        </a:lnSpc>
                      </a:pPr>
                      <a:r>
                        <a:rPr lang="en-US" sz="1200"/>
                        <a:t>52.2</a:t>
                      </a:r>
                    </a:p>
                    <a:p>
                      <a:pPr algn="r">
                        <a:lnSpc>
                          <a:spcPct val="110000"/>
                        </a:lnSpc>
                      </a:pPr>
                      <a:r>
                        <a:rPr lang="en-US" sz="1200"/>
                        <a:t>4.8</a:t>
                      </a:r>
                    </a:p>
                    <a:p>
                      <a:pPr algn="r">
                        <a:lnSpc>
                          <a:spcPct val="110000"/>
                        </a:lnSpc>
                      </a:pPr>
                      <a:r>
                        <a:rPr lang="en-US" sz="1200"/>
                        <a:t>34.8</a:t>
                      </a:r>
                    </a:p>
                    <a:p>
                      <a:pPr algn="r">
                        <a:lnSpc>
                          <a:spcPct val="110000"/>
                        </a:lnSpc>
                      </a:pPr>
                      <a:r>
                        <a:rPr lang="en-US" sz="1200"/>
                        <a:t>8.1</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lnSpc>
                          <a:spcPct val="110000"/>
                        </a:lnSpc>
                      </a:pPr>
                      <a:endParaRPr lang="en-US" sz="1200"/>
                    </a:p>
                    <a:p>
                      <a:pPr algn="r">
                        <a:lnSpc>
                          <a:spcPct val="110000"/>
                        </a:lnSpc>
                      </a:pPr>
                      <a:r>
                        <a:rPr lang="en-US" sz="1200"/>
                        <a:t>54.2</a:t>
                      </a:r>
                    </a:p>
                    <a:p>
                      <a:pPr algn="r">
                        <a:lnSpc>
                          <a:spcPct val="110000"/>
                        </a:lnSpc>
                      </a:pPr>
                      <a:r>
                        <a:rPr lang="en-US" sz="1200"/>
                        <a:t>4.0</a:t>
                      </a:r>
                    </a:p>
                    <a:p>
                      <a:pPr algn="r">
                        <a:lnSpc>
                          <a:spcPct val="110000"/>
                        </a:lnSpc>
                      </a:pPr>
                      <a:r>
                        <a:rPr lang="en-US" sz="1200"/>
                        <a:t>33.4</a:t>
                      </a:r>
                    </a:p>
                    <a:p>
                      <a:pPr algn="r">
                        <a:lnSpc>
                          <a:spcPct val="110000"/>
                        </a:lnSpc>
                      </a:pPr>
                      <a:r>
                        <a:rPr lang="en-US" sz="1200"/>
                        <a:t>8.4</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3"/>
                  </a:ext>
                </a:extLst>
              </a:tr>
              <a:tr h="293098">
                <a:tc>
                  <a:txBody>
                    <a:bodyPr/>
                    <a:lstStyle/>
                    <a:p>
                      <a:r>
                        <a:rPr lang="en-US" sz="1200" b="1"/>
                        <a:t>Weight, kg</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81.5</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82.0</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046113792"/>
                  </a:ext>
                </a:extLst>
              </a:tr>
              <a:tr h="293098">
                <a:tc>
                  <a:txBody>
                    <a:bodyPr/>
                    <a:lstStyle/>
                    <a:p>
                      <a:r>
                        <a:rPr lang="en-US" sz="1200" b="1"/>
                        <a:t>Body mass index, kg/m</a:t>
                      </a:r>
                      <a:r>
                        <a:rPr lang="en-US" sz="1200" b="1" baseline="30000"/>
                        <a:t>2</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29.4</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29.6</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155158539"/>
                  </a:ext>
                </a:extLst>
              </a:tr>
              <a:tr h="293098">
                <a:tc>
                  <a:txBody>
                    <a:bodyPr/>
                    <a:lstStyle/>
                    <a:p>
                      <a:r>
                        <a:rPr lang="en-US" sz="1200" b="1"/>
                        <a:t>Current smoker, %</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13.2</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14.0</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385744783"/>
                  </a:ext>
                </a:extLst>
              </a:tr>
              <a:tr h="293098">
                <a:tc gridSpan="3">
                  <a:txBody>
                    <a:bodyPr/>
                    <a:lstStyle/>
                    <a:p>
                      <a:r>
                        <a:rPr lang="en-US" sz="1200" b="1"/>
                        <a:t>Blood pressure, mmHg, mean</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pPr algn="r"/>
                      <a:endParaRPr lang="en-US" sz="1400"/>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pPr algn="r"/>
                      <a:endParaRPr lang="en-US" sz="1400"/>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831050327"/>
                  </a:ext>
                </a:extLst>
              </a:tr>
              <a:tr h="293098">
                <a:tc>
                  <a:txBody>
                    <a:bodyPr/>
                    <a:lstStyle/>
                    <a:p>
                      <a:pPr marL="0" indent="166688"/>
                      <a:r>
                        <a:rPr lang="en-US" sz="1200"/>
                        <a:t>Systolic b</a:t>
                      </a:r>
                      <a:r>
                        <a:rPr lang="en-US" sz="1200" b="0"/>
                        <a:t>lood pressure</a:t>
                      </a:r>
                      <a:endParaRPr lang="en-US" sz="1200" b="1" baseline="0"/>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136.7</a:t>
                      </a:r>
                      <a:endParaRPr lang="en-US" sz="1200" baseline="0"/>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137.4</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10499534"/>
                  </a:ext>
                </a:extLst>
              </a:tr>
              <a:tr h="293098">
                <a:tc>
                  <a:txBody>
                    <a:bodyPr/>
                    <a:lstStyle/>
                    <a:p>
                      <a:pPr marL="0" indent="166688"/>
                      <a:r>
                        <a:rPr lang="en-US" sz="1200" b="0" baseline="0"/>
                        <a:t>Diastolic blood pressure</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baseline="0"/>
                        <a:t>77.5</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77.5</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956465902"/>
                  </a:ext>
                </a:extLst>
              </a:tr>
              <a:tr h="293098">
                <a:tc>
                  <a:txBody>
                    <a:bodyPr/>
                    <a:lstStyle/>
                    <a:p>
                      <a:r>
                        <a:rPr lang="en-US" sz="1200" b="1"/>
                        <a:t>Hemoglobin, g/L</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128.6</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127.9</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358607518"/>
                  </a:ext>
                </a:extLst>
              </a:tr>
              <a:tr h="293098">
                <a:tc>
                  <a:txBody>
                    <a:bodyPr/>
                    <a:lstStyle/>
                    <a:p>
                      <a:r>
                        <a:rPr lang="en-US" sz="1200" b="1"/>
                        <a:t>Serum potassium, </a:t>
                      </a:r>
                      <a:r>
                        <a:rPr lang="en-US" sz="1200" b="1" err="1"/>
                        <a:t>mEq</a:t>
                      </a:r>
                      <a:r>
                        <a:rPr lang="en-US" sz="1200" b="1"/>
                        <a:t>/L</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4.6</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200"/>
                        <a:t>4.6</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918475212"/>
                  </a:ext>
                </a:extLst>
              </a:tr>
            </a:tbl>
          </a:graphicData>
        </a:graphic>
      </p:graphicFrame>
      <p:grpSp>
        <p:nvGrpSpPr>
          <p:cNvPr id="6" name="Group 5">
            <a:extLst>
              <a:ext uri="{FF2B5EF4-FFF2-40B4-BE49-F238E27FC236}">
                <a16:creationId xmlns="" xmlns:a16="http://schemas.microsoft.com/office/drawing/2014/main" id="{456BA4F0-2C4A-45DC-AB4C-00159A6820F4}"/>
              </a:ext>
            </a:extLst>
          </p:cNvPr>
          <p:cNvGrpSpPr/>
          <p:nvPr/>
        </p:nvGrpSpPr>
        <p:grpSpPr>
          <a:xfrm>
            <a:off x="-6291" y="-23678"/>
            <a:ext cx="3017520" cy="261610"/>
            <a:chOff x="-6290" y="-23678"/>
            <a:chExt cx="3017520" cy="261610"/>
          </a:xfrm>
          <a:solidFill>
            <a:schemeClr val="accent2"/>
          </a:solidFill>
        </p:grpSpPr>
        <p:sp>
          <p:nvSpPr>
            <p:cNvPr id="7" name="Freeform 13">
              <a:extLst>
                <a:ext uri="{FF2B5EF4-FFF2-40B4-BE49-F238E27FC236}">
                  <a16:creationId xmlns="" xmlns:a16="http://schemas.microsoft.com/office/drawing/2014/main" id="{230BF0EF-47BB-4836-A978-D9A0E627AFF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 name="Rectangle 7">
              <a:extLst>
                <a:ext uri="{FF2B5EF4-FFF2-40B4-BE49-F238E27FC236}">
                  <a16:creationId xmlns="" xmlns:a16="http://schemas.microsoft.com/office/drawing/2014/main" id="{49EDD598-8847-4402-9E76-6DC9DCD97D1F}"/>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2808953603"/>
      </p:ext>
    </p:extLst>
  </p:cSld>
  <p:clrMapOvr>
    <a:masterClrMapping/>
  </p:clrMapOvr>
  <p:transition>
    <p:fade/>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6693FF6-E5FB-4CB3-AF3A-AD23FC2415C4}"/>
              </a:ext>
            </a:extLst>
          </p:cNvPr>
          <p:cNvSpPr>
            <a:spLocks noGrp="1"/>
          </p:cNvSpPr>
          <p:nvPr>
            <p:ph type="title"/>
          </p:nvPr>
        </p:nvSpPr>
        <p:spPr/>
        <p:txBody>
          <a:bodyPr>
            <a:normAutofit/>
          </a:bodyPr>
          <a:lstStyle/>
          <a:p>
            <a:r>
              <a:rPr lang="en-US"/>
              <a:t>Renal Characteristics</a:t>
            </a:r>
          </a:p>
        </p:txBody>
      </p:sp>
      <p:sp>
        <p:nvSpPr>
          <p:cNvPr id="4" name="Text Placeholder 3">
            <a:extLst>
              <a:ext uri="{FF2B5EF4-FFF2-40B4-BE49-F238E27FC236}">
                <a16:creationId xmlns="" xmlns:a16="http://schemas.microsoft.com/office/drawing/2014/main" id="{4C69BEE7-3FA7-4188-A555-FDD53610D14D}"/>
              </a:ext>
            </a:extLst>
          </p:cNvPr>
          <p:cNvSpPr>
            <a:spLocks noGrp="1"/>
          </p:cNvSpPr>
          <p:nvPr>
            <p:ph type="body" sz="quarter" idx="13"/>
          </p:nvPr>
        </p:nvSpPr>
        <p:spPr/>
        <p:txBody>
          <a:bodyPr/>
          <a:lstStyle/>
          <a:p>
            <a:r>
              <a:rPr lang="en-US">
                <a:solidFill>
                  <a:srgbClr val="000000"/>
                </a:solidFill>
              </a:rPr>
              <a:t>CKD = chronic kidney disease; eGFR = estimated glomerular filtration rate; UACR = urinary albumin-to-creatinine ratio.</a:t>
            </a:r>
          </a:p>
          <a:p>
            <a:r>
              <a:rPr lang="en-US" err="1">
                <a:ea typeface="+mn-lt"/>
                <a:cs typeface="+mn-lt"/>
              </a:rPr>
              <a:t>Heerspink</a:t>
            </a:r>
            <a:r>
              <a:rPr lang="en-US">
                <a:ea typeface="+mn-lt"/>
                <a:cs typeface="+mn-lt"/>
              </a:rPr>
              <a:t>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p:txBody>
      </p:sp>
      <p:graphicFrame>
        <p:nvGraphicFramePr>
          <p:cNvPr id="5" name="Content Placeholder 4">
            <a:extLst>
              <a:ext uri="{FF2B5EF4-FFF2-40B4-BE49-F238E27FC236}">
                <a16:creationId xmlns="" xmlns:a16="http://schemas.microsoft.com/office/drawing/2014/main" id="{58DB25AB-130D-4CEF-BC63-9C63E17E3665}"/>
              </a:ext>
            </a:extLst>
          </p:cNvPr>
          <p:cNvGraphicFramePr>
            <a:graphicFrameLocks/>
          </p:cNvGraphicFramePr>
          <p:nvPr/>
        </p:nvGraphicFramePr>
        <p:xfrm>
          <a:off x="457200" y="1254122"/>
          <a:ext cx="11277600" cy="4598036"/>
        </p:xfrm>
        <a:graphic>
          <a:graphicData uri="http://schemas.openxmlformats.org/drawingml/2006/table">
            <a:tbl>
              <a:tblPr firstRow="1">
                <a:tableStyleId>{21E4AEA4-8DFA-4A89-87EB-49C32662AFE0}</a:tableStyleId>
              </a:tblPr>
              <a:tblGrid>
                <a:gridCol w="4962032">
                  <a:extLst>
                    <a:ext uri="{9D8B030D-6E8A-4147-A177-3AD203B41FA5}">
                      <a16:colId xmlns="" xmlns:a16="http://schemas.microsoft.com/office/drawing/2014/main" val="20000"/>
                    </a:ext>
                  </a:extLst>
                </a:gridCol>
                <a:gridCol w="3157784">
                  <a:extLst>
                    <a:ext uri="{9D8B030D-6E8A-4147-A177-3AD203B41FA5}">
                      <a16:colId xmlns="" xmlns:a16="http://schemas.microsoft.com/office/drawing/2014/main" val="20001"/>
                    </a:ext>
                  </a:extLst>
                </a:gridCol>
                <a:gridCol w="3157784">
                  <a:extLst>
                    <a:ext uri="{9D8B030D-6E8A-4147-A177-3AD203B41FA5}">
                      <a16:colId xmlns="" xmlns:a16="http://schemas.microsoft.com/office/drawing/2014/main" val="20002"/>
                    </a:ext>
                  </a:extLst>
                </a:gridCol>
              </a:tblGrid>
              <a:tr h="874352">
                <a:tc>
                  <a:txBody>
                    <a:bodyPr/>
                    <a:lstStyle/>
                    <a:p>
                      <a:endParaRPr lang="en-US" sz="1400"/>
                    </a:p>
                  </a:txBody>
                  <a:tcPr marL="94793" marR="94793"/>
                </a:tc>
                <a:tc>
                  <a:txBody>
                    <a:bodyPr/>
                    <a:lstStyle/>
                    <a:p>
                      <a:pPr algn="ctr"/>
                      <a:r>
                        <a:rPr lang="en-US" sz="1400"/>
                        <a:t>Dapagliflozin 10 mg</a:t>
                      </a:r>
                      <a:r>
                        <a:rPr lang="en-US" sz="1400" baseline="0"/>
                        <a:t> </a:t>
                      </a:r>
                    </a:p>
                    <a:p>
                      <a:pPr algn="ctr"/>
                      <a:r>
                        <a:rPr lang="en-US" sz="1400" baseline="0"/>
                        <a:t>(n=2152)</a:t>
                      </a:r>
                      <a:endParaRPr lang="en-US" sz="1400"/>
                    </a:p>
                  </a:txBody>
                  <a:tcPr marL="94793" marR="94793"/>
                </a:tc>
                <a:tc>
                  <a:txBody>
                    <a:bodyPr/>
                    <a:lstStyle/>
                    <a:p>
                      <a:pPr algn="ctr"/>
                      <a:r>
                        <a:rPr lang="en-US" sz="1400"/>
                        <a:t>Placebo </a:t>
                      </a:r>
                    </a:p>
                    <a:p>
                      <a:pPr algn="ctr"/>
                      <a:r>
                        <a:rPr lang="en-US" sz="1400"/>
                        <a:t>(n=2152)</a:t>
                      </a:r>
                    </a:p>
                  </a:txBody>
                  <a:tcPr marL="94793" marR="94793"/>
                </a:tc>
                <a:extLst>
                  <a:ext uri="{0D108BD9-81ED-4DB2-BD59-A6C34878D82A}">
                    <a16:rowId xmlns="" xmlns:a16="http://schemas.microsoft.com/office/drawing/2014/main" val="10000"/>
                  </a:ext>
                </a:extLst>
              </a:tr>
              <a:tr h="514324">
                <a:tc>
                  <a:txBody>
                    <a:bodyPr/>
                    <a:lstStyle/>
                    <a:p>
                      <a:r>
                        <a:rPr lang="en-US" sz="1400" b="1"/>
                        <a:t>eGFR, mL/min/1.73m</a:t>
                      </a:r>
                      <a:r>
                        <a:rPr lang="en-US" sz="1400" b="1" baseline="30000"/>
                        <a:t>2</a:t>
                      </a:r>
                      <a:r>
                        <a:rPr lang="en-US" sz="1400" b="1" baseline="0"/>
                        <a:t>, mean </a:t>
                      </a:r>
                      <a:endParaRPr lang="en-US" sz="1400" b="1"/>
                    </a:p>
                  </a:txBody>
                  <a:tcPr marL="94793" marR="94793" anchor="ctr">
                    <a:lnB w="12700" cap="flat" cmpd="sng" algn="ctr">
                      <a:solidFill>
                        <a:schemeClr val="bg1">
                          <a:lumMod val="75000"/>
                        </a:schemeClr>
                      </a:solidFill>
                      <a:prstDash val="solid"/>
                      <a:round/>
                      <a:headEnd type="none" w="med" len="med"/>
                      <a:tailEnd type="none" w="med" len="med"/>
                    </a:lnB>
                  </a:tcPr>
                </a:tc>
                <a:tc>
                  <a:txBody>
                    <a:bodyPr/>
                    <a:lstStyle/>
                    <a:p>
                      <a:pPr algn="r"/>
                      <a:r>
                        <a:rPr lang="en-US" sz="1400"/>
                        <a:t>43.2</a:t>
                      </a:r>
                    </a:p>
                  </a:txBody>
                  <a:tcPr marL="94793" marR="1463040" anchor="ctr">
                    <a:lnB w="12700" cap="flat" cmpd="sng" algn="ctr">
                      <a:solidFill>
                        <a:schemeClr val="bg1">
                          <a:lumMod val="75000"/>
                        </a:schemeClr>
                      </a:solidFill>
                      <a:prstDash val="solid"/>
                      <a:round/>
                      <a:headEnd type="none" w="med" len="med"/>
                      <a:tailEnd type="none" w="med" len="med"/>
                    </a:lnB>
                  </a:tcPr>
                </a:tc>
                <a:tc>
                  <a:txBody>
                    <a:bodyPr/>
                    <a:lstStyle/>
                    <a:p>
                      <a:pPr algn="r"/>
                      <a:r>
                        <a:rPr lang="en-US" sz="1400"/>
                        <a:t>43.0</a:t>
                      </a:r>
                    </a:p>
                  </a:txBody>
                  <a:tcPr marL="94793" marR="1463040" anchor="ctr">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4"/>
                  </a:ext>
                </a:extLst>
              </a:tr>
              <a:tr h="514324">
                <a:tc>
                  <a:txBody>
                    <a:bodyPr/>
                    <a:lstStyle/>
                    <a:p>
                      <a:pPr marL="0" indent="166688"/>
                      <a:r>
                        <a:rPr lang="en-US" sz="1400" b="0"/>
                        <a:t>eGFR ≥60 </a:t>
                      </a:r>
                      <a:r>
                        <a:rPr lang="en-US" sz="1400"/>
                        <a:t>mL/min/1.73m</a:t>
                      </a:r>
                      <a:r>
                        <a:rPr lang="en-US" sz="1400" baseline="30000"/>
                        <a:t>2</a:t>
                      </a:r>
                      <a:r>
                        <a:rPr lang="en-US" sz="1400" baseline="0"/>
                        <a:t>, %</a:t>
                      </a:r>
                      <a:endParaRPr lang="en-US" sz="1400" b="0"/>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10.9</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10.2</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8"/>
                  </a:ext>
                </a:extLst>
              </a:tr>
              <a:tr h="576032">
                <a:tc>
                  <a:txBody>
                    <a:bodyPr/>
                    <a:lstStyle/>
                    <a:p>
                      <a:pPr marL="0" marR="0" lvl="0" indent="166688" algn="l" defTabSz="914400" rtl="0" eaLnBrk="1" fontAlgn="auto" latinLnBrk="0" hangingPunct="1">
                        <a:lnSpc>
                          <a:spcPct val="100000"/>
                        </a:lnSpc>
                        <a:spcBef>
                          <a:spcPts val="0"/>
                        </a:spcBef>
                        <a:spcAft>
                          <a:spcPts val="0"/>
                        </a:spcAft>
                        <a:buClrTx/>
                        <a:buSzTx/>
                        <a:buFontTx/>
                        <a:buNone/>
                        <a:tabLst/>
                        <a:defRPr/>
                      </a:pPr>
                      <a:r>
                        <a:rPr lang="en-US" sz="1400" b="0"/>
                        <a:t>eGFR 45 to &lt;60 </a:t>
                      </a:r>
                      <a:r>
                        <a:rPr lang="en-US" sz="1400"/>
                        <a:t>mL/min/1.73m</a:t>
                      </a:r>
                      <a:r>
                        <a:rPr lang="en-US" sz="1400" baseline="30000"/>
                        <a:t>2</a:t>
                      </a:r>
                      <a:r>
                        <a:rPr lang="en-US" sz="1400" baseline="0"/>
                        <a:t>, %</a:t>
                      </a:r>
                      <a:endParaRPr lang="en-US" sz="1400" b="0"/>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30.0</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31.7</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414765246"/>
                  </a:ext>
                </a:extLst>
              </a:tr>
              <a:tr h="576032">
                <a:tc>
                  <a:txBody>
                    <a:bodyPr/>
                    <a:lstStyle/>
                    <a:p>
                      <a:pPr marL="0" marR="0" lvl="0" indent="166688" algn="l" defTabSz="914400" rtl="0" eaLnBrk="1" fontAlgn="auto" latinLnBrk="0" hangingPunct="1">
                        <a:lnSpc>
                          <a:spcPct val="100000"/>
                        </a:lnSpc>
                        <a:spcBef>
                          <a:spcPts val="0"/>
                        </a:spcBef>
                        <a:spcAft>
                          <a:spcPts val="0"/>
                        </a:spcAft>
                        <a:buClrTx/>
                        <a:buSzTx/>
                        <a:buFontTx/>
                        <a:buNone/>
                        <a:tabLst/>
                        <a:defRPr/>
                      </a:pPr>
                      <a:r>
                        <a:rPr lang="en-US" sz="1400" b="0"/>
                        <a:t>eGFR 30 to &lt;45 </a:t>
                      </a:r>
                      <a:r>
                        <a:rPr lang="en-US" sz="1400"/>
                        <a:t>mL/min/1.73m</a:t>
                      </a:r>
                      <a:r>
                        <a:rPr lang="en-US" sz="1400" baseline="30000"/>
                        <a:t>2</a:t>
                      </a:r>
                      <a:r>
                        <a:rPr lang="en-US" sz="1400" baseline="0"/>
                        <a:t>, %</a:t>
                      </a:r>
                      <a:endParaRPr lang="en-US" sz="1400" b="0"/>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45.5</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42.7</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970852354"/>
                  </a:ext>
                </a:extLst>
              </a:tr>
              <a:tr h="514324">
                <a:tc>
                  <a:txBody>
                    <a:bodyPr/>
                    <a:lstStyle/>
                    <a:p>
                      <a:pPr marL="0" marR="0" lvl="0" indent="225425" algn="l" defTabSz="914400" rtl="0" eaLnBrk="1" fontAlgn="auto" latinLnBrk="0" hangingPunct="1">
                        <a:lnSpc>
                          <a:spcPct val="100000"/>
                        </a:lnSpc>
                        <a:spcBef>
                          <a:spcPts val="0"/>
                        </a:spcBef>
                        <a:spcAft>
                          <a:spcPts val="0"/>
                        </a:spcAft>
                        <a:buClrTx/>
                        <a:buSzTx/>
                        <a:buFontTx/>
                        <a:buNone/>
                        <a:tabLst/>
                        <a:defRPr/>
                      </a:pPr>
                      <a:r>
                        <a:rPr lang="en-US" sz="1400" b="0"/>
                        <a:t>eGFR &lt;30 </a:t>
                      </a:r>
                      <a:r>
                        <a:rPr lang="en-US" sz="1400"/>
                        <a:t>mL/min/1.73m</a:t>
                      </a:r>
                      <a:r>
                        <a:rPr lang="en-US" sz="1400" baseline="30000"/>
                        <a:t>2</a:t>
                      </a:r>
                      <a:r>
                        <a:rPr lang="en-US" sz="1400" baseline="0"/>
                        <a:t>, %</a:t>
                      </a:r>
                      <a:endParaRPr lang="en-US" sz="1400" b="0"/>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13.6</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15.4</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487743062"/>
                  </a:ext>
                </a:extLst>
              </a:tr>
              <a:tr h="514324">
                <a:tc>
                  <a:txBody>
                    <a:bodyPr/>
                    <a:lstStyle/>
                    <a:p>
                      <a:r>
                        <a:rPr lang="en-US" sz="1400" b="1"/>
                        <a:t>UACR, mg/g, median</a:t>
                      </a:r>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965</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934</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010409501"/>
                  </a:ext>
                </a:extLst>
              </a:tr>
              <a:tr h="514324">
                <a:tc>
                  <a:txBody>
                    <a:bodyPr/>
                    <a:lstStyle/>
                    <a:p>
                      <a:pPr marL="0" indent="11113">
                        <a:tabLst/>
                      </a:pPr>
                      <a:r>
                        <a:rPr lang="en-US" sz="1400" b="1"/>
                        <a:t>UACR &gt;1000 mg/g, %</a:t>
                      </a:r>
                    </a:p>
                  </a:txBody>
                  <a:tcPr marL="94793" marR="94793"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48.7</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47.9</a:t>
                      </a:r>
                    </a:p>
                  </a:txBody>
                  <a:tcPr marL="94793" marR="146304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058763767"/>
                  </a:ext>
                </a:extLst>
              </a:tr>
            </a:tbl>
          </a:graphicData>
        </a:graphic>
      </p:graphicFrame>
      <p:grpSp>
        <p:nvGrpSpPr>
          <p:cNvPr id="6" name="Group 5">
            <a:extLst>
              <a:ext uri="{FF2B5EF4-FFF2-40B4-BE49-F238E27FC236}">
                <a16:creationId xmlns="" xmlns:a16="http://schemas.microsoft.com/office/drawing/2014/main" id="{A1FD40C9-AF27-4232-8E0E-053F1DDBA552}"/>
              </a:ext>
            </a:extLst>
          </p:cNvPr>
          <p:cNvGrpSpPr/>
          <p:nvPr/>
        </p:nvGrpSpPr>
        <p:grpSpPr>
          <a:xfrm>
            <a:off x="-6291" y="-23678"/>
            <a:ext cx="3017520" cy="261610"/>
            <a:chOff x="-6290" y="-23678"/>
            <a:chExt cx="3017520" cy="261610"/>
          </a:xfrm>
          <a:solidFill>
            <a:schemeClr val="accent2"/>
          </a:solidFill>
        </p:grpSpPr>
        <p:sp>
          <p:nvSpPr>
            <p:cNvPr id="7" name="Freeform 13">
              <a:extLst>
                <a:ext uri="{FF2B5EF4-FFF2-40B4-BE49-F238E27FC236}">
                  <a16:creationId xmlns="" xmlns:a16="http://schemas.microsoft.com/office/drawing/2014/main" id="{6E010A0A-EE9D-47D2-BC45-71F408F4956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 name="Rectangle 7">
              <a:extLst>
                <a:ext uri="{FF2B5EF4-FFF2-40B4-BE49-F238E27FC236}">
                  <a16:creationId xmlns="" xmlns:a16="http://schemas.microsoft.com/office/drawing/2014/main" id="{79AE44A3-6715-498F-9C9F-B88DD335F059}"/>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406704308"/>
      </p:ext>
    </p:extLst>
  </p:cSld>
  <p:clrMapOvr>
    <a:masterClrMapping/>
  </p:clrMapOvr>
  <p:transition>
    <p:fade/>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6693FF6-E5FB-4CB3-AF3A-AD23FC2415C4}"/>
              </a:ext>
            </a:extLst>
          </p:cNvPr>
          <p:cNvSpPr>
            <a:spLocks noGrp="1"/>
          </p:cNvSpPr>
          <p:nvPr>
            <p:ph type="title"/>
          </p:nvPr>
        </p:nvSpPr>
        <p:spPr/>
        <p:txBody>
          <a:bodyPr>
            <a:normAutofit/>
          </a:bodyPr>
          <a:lstStyle/>
          <a:p>
            <a:r>
              <a:rPr lang="en-GB"/>
              <a:t>Medical History and Baseline Medications</a:t>
            </a:r>
            <a:endParaRPr lang="en-US"/>
          </a:p>
        </p:txBody>
      </p:sp>
      <p:sp>
        <p:nvSpPr>
          <p:cNvPr id="4" name="Text Placeholder 3">
            <a:extLst>
              <a:ext uri="{FF2B5EF4-FFF2-40B4-BE49-F238E27FC236}">
                <a16:creationId xmlns="" xmlns:a16="http://schemas.microsoft.com/office/drawing/2014/main" id="{4C69BEE7-3FA7-4188-A555-FDD53610D14D}"/>
              </a:ext>
            </a:extLst>
          </p:cNvPr>
          <p:cNvSpPr>
            <a:spLocks noGrp="1"/>
          </p:cNvSpPr>
          <p:nvPr>
            <p:ph type="body" sz="quarter" idx="13"/>
          </p:nvPr>
        </p:nvSpPr>
        <p:spPr/>
        <p:txBody>
          <a:bodyPr/>
          <a:lstStyle/>
          <a:p>
            <a:r>
              <a:rPr lang="en-US" err="1">
                <a:solidFill>
                  <a:srgbClr val="000000"/>
                </a:solidFill>
              </a:rPr>
              <a:t>ACEi</a:t>
            </a:r>
            <a:r>
              <a:rPr lang="en-US">
                <a:solidFill>
                  <a:srgbClr val="000000"/>
                </a:solidFill>
              </a:rPr>
              <a:t> = angiotensin-converting enzyme inhibitor; ARB = angiotensin-receptor blocker; BL = baseline; CKD = chronic kidney disease; CV = cardiovascular.</a:t>
            </a:r>
          </a:p>
          <a:p>
            <a:r>
              <a:rPr lang="en-US">
                <a:ea typeface="+mn-lt"/>
                <a:cs typeface="+mn-lt"/>
              </a:rPr>
              <a:t>Heerspink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p>
        </p:txBody>
      </p:sp>
      <p:graphicFrame>
        <p:nvGraphicFramePr>
          <p:cNvPr id="5" name="Content Placeholder 4">
            <a:extLst>
              <a:ext uri="{FF2B5EF4-FFF2-40B4-BE49-F238E27FC236}">
                <a16:creationId xmlns="" xmlns:a16="http://schemas.microsoft.com/office/drawing/2014/main" id="{58DB25AB-130D-4CEF-BC63-9C63E17E3665}"/>
              </a:ext>
            </a:extLst>
          </p:cNvPr>
          <p:cNvGraphicFramePr>
            <a:graphicFrameLocks/>
          </p:cNvGraphicFramePr>
          <p:nvPr/>
        </p:nvGraphicFramePr>
        <p:xfrm>
          <a:off x="457200" y="1254123"/>
          <a:ext cx="11277600" cy="4598038"/>
        </p:xfrm>
        <a:graphic>
          <a:graphicData uri="http://schemas.openxmlformats.org/drawingml/2006/table">
            <a:tbl>
              <a:tblPr firstRow="1">
                <a:tableStyleId>{21E4AEA4-8DFA-4A89-87EB-49C32662AFE0}</a:tableStyleId>
              </a:tblPr>
              <a:tblGrid>
                <a:gridCol w="4962032">
                  <a:extLst>
                    <a:ext uri="{9D8B030D-6E8A-4147-A177-3AD203B41FA5}">
                      <a16:colId xmlns="" xmlns:a16="http://schemas.microsoft.com/office/drawing/2014/main" val="20000"/>
                    </a:ext>
                  </a:extLst>
                </a:gridCol>
                <a:gridCol w="3157784">
                  <a:extLst>
                    <a:ext uri="{9D8B030D-6E8A-4147-A177-3AD203B41FA5}">
                      <a16:colId xmlns="" xmlns:a16="http://schemas.microsoft.com/office/drawing/2014/main" val="20001"/>
                    </a:ext>
                  </a:extLst>
                </a:gridCol>
                <a:gridCol w="3157784">
                  <a:extLst>
                    <a:ext uri="{9D8B030D-6E8A-4147-A177-3AD203B41FA5}">
                      <a16:colId xmlns="" xmlns:a16="http://schemas.microsoft.com/office/drawing/2014/main" val="20002"/>
                    </a:ext>
                  </a:extLst>
                </a:gridCol>
              </a:tblGrid>
              <a:tr h="726006">
                <a:tc>
                  <a:txBody>
                    <a:bodyPr/>
                    <a:lstStyle/>
                    <a:p>
                      <a:endParaRPr lang="en-US" sz="1200"/>
                    </a:p>
                  </a:txBody>
                  <a:tcPr marL="94793" marR="94793"/>
                </a:tc>
                <a:tc>
                  <a:txBody>
                    <a:bodyPr/>
                    <a:lstStyle/>
                    <a:p>
                      <a:pPr algn="ctr"/>
                      <a:r>
                        <a:rPr lang="en-US" sz="1200"/>
                        <a:t>Dapagliflozin 10 mg</a:t>
                      </a:r>
                      <a:r>
                        <a:rPr lang="en-US" sz="1200" baseline="0"/>
                        <a:t> </a:t>
                      </a:r>
                    </a:p>
                    <a:p>
                      <a:pPr algn="ctr"/>
                      <a:r>
                        <a:rPr lang="en-US" sz="1200" baseline="0"/>
                        <a:t>(n=2152)</a:t>
                      </a:r>
                      <a:endParaRPr lang="en-US" sz="1200"/>
                    </a:p>
                  </a:txBody>
                  <a:tcPr marL="94793" marR="94793"/>
                </a:tc>
                <a:tc>
                  <a:txBody>
                    <a:bodyPr/>
                    <a:lstStyle/>
                    <a:p>
                      <a:pPr algn="ctr"/>
                      <a:r>
                        <a:rPr lang="en-US" sz="1200"/>
                        <a:t>Placebo </a:t>
                      </a:r>
                    </a:p>
                    <a:p>
                      <a:pPr algn="ctr"/>
                      <a:r>
                        <a:rPr lang="en-US" sz="1200"/>
                        <a:t>(n=2152)</a:t>
                      </a:r>
                    </a:p>
                  </a:txBody>
                  <a:tcPr marL="94793" marR="94793"/>
                </a:tc>
                <a:extLst>
                  <a:ext uri="{0D108BD9-81ED-4DB2-BD59-A6C34878D82A}">
                    <a16:rowId xmlns="" xmlns:a16="http://schemas.microsoft.com/office/drawing/2014/main" val="10000"/>
                  </a:ext>
                </a:extLst>
              </a:tr>
              <a:tr h="484004">
                <a:tc>
                  <a:txBody>
                    <a:bodyPr/>
                    <a:lstStyle/>
                    <a:p>
                      <a:r>
                        <a:rPr lang="en-US" sz="1400" b="1"/>
                        <a:t>Type 2 diabetes,</a:t>
                      </a:r>
                      <a:r>
                        <a:rPr lang="en-US" sz="1400" b="1" baseline="0"/>
                        <a:t> %</a:t>
                      </a:r>
                      <a:endParaRPr lang="en-US" sz="1400" b="1"/>
                    </a:p>
                  </a:txBody>
                  <a:tcPr marL="94793" marR="94793">
                    <a:lnB w="12700" cap="flat" cmpd="sng" algn="ctr">
                      <a:solidFill>
                        <a:schemeClr val="bg1">
                          <a:lumMod val="75000"/>
                        </a:schemeClr>
                      </a:solidFill>
                      <a:prstDash val="solid"/>
                      <a:round/>
                      <a:headEnd type="none" w="med" len="med"/>
                      <a:tailEnd type="none" w="med" len="med"/>
                    </a:lnB>
                  </a:tcPr>
                </a:tc>
                <a:tc>
                  <a:txBody>
                    <a:bodyPr/>
                    <a:lstStyle/>
                    <a:p>
                      <a:pPr algn="r"/>
                      <a:r>
                        <a:rPr lang="en-US" sz="1400"/>
                        <a:t>67.6</a:t>
                      </a:r>
                    </a:p>
                  </a:txBody>
                  <a:tcPr marL="94793" marR="1463040">
                    <a:lnB w="12700" cap="flat" cmpd="sng" algn="ctr">
                      <a:solidFill>
                        <a:schemeClr val="bg1">
                          <a:lumMod val="75000"/>
                        </a:schemeClr>
                      </a:solidFill>
                      <a:prstDash val="solid"/>
                      <a:round/>
                      <a:headEnd type="none" w="med" len="med"/>
                      <a:tailEnd type="none" w="med" len="med"/>
                    </a:lnB>
                  </a:tcPr>
                </a:tc>
                <a:tc>
                  <a:txBody>
                    <a:bodyPr/>
                    <a:lstStyle/>
                    <a:p>
                      <a:pPr algn="r"/>
                      <a:r>
                        <a:rPr lang="en-US" sz="1400"/>
                        <a:t>67.4</a:t>
                      </a:r>
                    </a:p>
                  </a:txBody>
                  <a:tcPr marL="94793" marR="1463040">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4"/>
                  </a:ext>
                </a:extLst>
              </a:tr>
              <a:tr h="484004">
                <a:tc>
                  <a:txBody>
                    <a:bodyPr/>
                    <a:lstStyle/>
                    <a:p>
                      <a:r>
                        <a:rPr lang="en-US" sz="1400" b="1"/>
                        <a:t>CV disease, %</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37.8</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37.0</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8"/>
                  </a:ext>
                </a:extLst>
              </a:tr>
              <a:tr h="484004">
                <a:tc>
                  <a:txBody>
                    <a:bodyPr/>
                    <a:lstStyle/>
                    <a:p>
                      <a:r>
                        <a:rPr lang="en-US" sz="1400" b="1"/>
                        <a:t>Heart failure, %</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10.9</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10.8</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414765246"/>
                  </a:ext>
                </a:extLst>
              </a:tr>
              <a:tr h="484004">
                <a:tc gridSpan="3">
                  <a:txBody>
                    <a:bodyPr/>
                    <a:lstStyle/>
                    <a:p>
                      <a:r>
                        <a:rPr lang="en-US" sz="1400" b="1"/>
                        <a:t>Prior medication, %</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pPr algn="r"/>
                      <a:endParaRPr lang="en-US" sz="1400"/>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pPr algn="r"/>
                      <a:endParaRPr lang="en-US" sz="1400"/>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010409501"/>
                  </a:ext>
                </a:extLst>
              </a:tr>
              <a:tr h="484004">
                <a:tc>
                  <a:txBody>
                    <a:bodyPr/>
                    <a:lstStyle/>
                    <a:p>
                      <a:pPr marL="0" indent="166688"/>
                      <a:r>
                        <a:rPr lang="en-US" sz="1400" b="0" err="1"/>
                        <a:t>ACEi</a:t>
                      </a:r>
                      <a:endParaRPr lang="en-US" sz="1400" b="0"/>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31.3</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31.6</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058763767"/>
                  </a:ext>
                </a:extLst>
              </a:tr>
              <a:tr h="484004">
                <a:tc>
                  <a:txBody>
                    <a:bodyPr/>
                    <a:lstStyle/>
                    <a:p>
                      <a:pPr marL="0" indent="166688"/>
                      <a:r>
                        <a:rPr lang="en-US" sz="1400" b="0"/>
                        <a:t>ARB</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67.1</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66.3</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259448076"/>
                  </a:ext>
                </a:extLst>
              </a:tr>
              <a:tr h="484004">
                <a:tc>
                  <a:txBody>
                    <a:bodyPr/>
                    <a:lstStyle/>
                    <a:p>
                      <a:pPr marL="0" indent="166688"/>
                      <a:r>
                        <a:rPr lang="en-US" sz="1400" b="0"/>
                        <a:t>Diuretic </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43.1</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44.3</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3869877344"/>
                  </a:ext>
                </a:extLst>
              </a:tr>
              <a:tr h="484004">
                <a:tc>
                  <a:txBody>
                    <a:bodyPr/>
                    <a:lstStyle/>
                    <a:p>
                      <a:pPr marL="0" indent="166688"/>
                      <a:r>
                        <a:rPr lang="en-US" sz="1400" b="0"/>
                        <a:t>Statin</a:t>
                      </a:r>
                    </a:p>
                  </a:txBody>
                  <a:tcPr marL="94793" marR="94793">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64.8</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a:r>
                        <a:rPr lang="en-US" sz="1400"/>
                        <a:t>65.0</a:t>
                      </a:r>
                    </a:p>
                  </a:txBody>
                  <a:tcPr marL="94793" marR="1463040">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grpSp>
        <p:nvGrpSpPr>
          <p:cNvPr id="6" name="Group 5">
            <a:extLst>
              <a:ext uri="{FF2B5EF4-FFF2-40B4-BE49-F238E27FC236}">
                <a16:creationId xmlns="" xmlns:a16="http://schemas.microsoft.com/office/drawing/2014/main" id="{B5D09DA3-A334-4C3A-9E41-9FE9A3552767}"/>
              </a:ext>
            </a:extLst>
          </p:cNvPr>
          <p:cNvGrpSpPr/>
          <p:nvPr/>
        </p:nvGrpSpPr>
        <p:grpSpPr>
          <a:xfrm>
            <a:off x="-6291" y="-23678"/>
            <a:ext cx="3017520" cy="261610"/>
            <a:chOff x="-6290" y="-23678"/>
            <a:chExt cx="3017520" cy="261610"/>
          </a:xfrm>
          <a:solidFill>
            <a:schemeClr val="accent2"/>
          </a:solidFill>
        </p:grpSpPr>
        <p:sp>
          <p:nvSpPr>
            <p:cNvPr id="7" name="Freeform 13">
              <a:extLst>
                <a:ext uri="{FF2B5EF4-FFF2-40B4-BE49-F238E27FC236}">
                  <a16:creationId xmlns="" xmlns:a16="http://schemas.microsoft.com/office/drawing/2014/main" id="{6FB79661-EF9B-45E3-9432-51155EE85ABD}"/>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 name="Rectangle 7">
              <a:extLst>
                <a:ext uri="{FF2B5EF4-FFF2-40B4-BE49-F238E27FC236}">
                  <a16:creationId xmlns="" xmlns:a16="http://schemas.microsoft.com/office/drawing/2014/main" id="{06D0B3A7-D280-4C98-95A1-F1729FEC0EB3}"/>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973560832"/>
      </p:ext>
    </p:extLst>
  </p:cSld>
  <p:clrMapOvr>
    <a:masterClrMapping/>
  </p:clrMapOvr>
  <p:transition>
    <p:fade/>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 xmlns:a16="http://schemas.microsoft.com/office/drawing/2014/main" id="{9AF04072-81F7-4D9E-AFCA-716302A73C7A}"/>
              </a:ext>
            </a:extLst>
          </p:cNvPr>
          <p:cNvSpPr>
            <a:spLocks noGrp="1"/>
          </p:cNvSpPr>
          <p:nvPr>
            <p:ph type="title"/>
          </p:nvPr>
        </p:nvSpPr>
        <p:spPr>
          <a:xfrm>
            <a:off x="457200" y="228601"/>
            <a:ext cx="11277600" cy="800100"/>
          </a:xfrm>
        </p:spPr>
        <p:txBody>
          <a:bodyPr>
            <a:normAutofit fontScale="90000"/>
          </a:bodyPr>
          <a:lstStyle/>
          <a:p>
            <a:r>
              <a:rPr lang="en-US"/>
              <a:t>Diabetes Status and Investigator-reported Cause of Kidney Disease</a:t>
            </a:r>
            <a:br>
              <a:rPr lang="en-US"/>
            </a:br>
            <a:r>
              <a:rPr lang="en-US"/>
              <a:t>at Baseline </a:t>
            </a:r>
          </a:p>
        </p:txBody>
      </p:sp>
      <p:sp>
        <p:nvSpPr>
          <p:cNvPr id="3" name="Text Placeholder 2"/>
          <p:cNvSpPr>
            <a:spLocks noGrp="1"/>
          </p:cNvSpPr>
          <p:nvPr>
            <p:ph type="body" sz="quarter" idx="13"/>
          </p:nvPr>
        </p:nvSpPr>
        <p:spPr/>
        <p:txBody>
          <a:bodyPr/>
          <a:lstStyle/>
          <a:p>
            <a:r>
              <a:rPr lang="en-US"/>
              <a:t>Wheeler DC et al. </a:t>
            </a:r>
            <a:r>
              <a:rPr lang="en-US" i="1"/>
              <a:t>Nephrol Dial Transplant</a:t>
            </a:r>
            <a:r>
              <a:rPr lang="en-US"/>
              <a:t>. 2020;35:1700–1711.</a:t>
            </a:r>
          </a:p>
        </p:txBody>
      </p:sp>
      <p:graphicFrame>
        <p:nvGraphicFramePr>
          <p:cNvPr id="5" name="Chart 4"/>
          <p:cNvGraphicFramePr/>
          <p:nvPr/>
        </p:nvGraphicFramePr>
        <p:xfrm>
          <a:off x="6593881" y="1992644"/>
          <a:ext cx="4866299" cy="401426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3560735" y="3542374"/>
            <a:ext cx="839972" cy="307777"/>
          </a:xfrm>
          <a:prstGeom prst="rect">
            <a:avLst/>
          </a:prstGeom>
          <a:noFill/>
        </p:spPr>
        <p:txBody>
          <a:bodyPr wrap="square" rtlCol="0">
            <a:spAutoFit/>
          </a:bodyPr>
          <a:lstStyle/>
          <a:p>
            <a:r>
              <a:rPr lang="en-GB" sz="1400">
                <a:solidFill>
                  <a:schemeClr val="bg1"/>
                </a:solidFill>
              </a:rPr>
              <a:t>58.3%</a:t>
            </a:r>
          </a:p>
        </p:txBody>
      </p:sp>
      <p:sp>
        <p:nvSpPr>
          <p:cNvPr id="8" name="TextBox 7"/>
          <p:cNvSpPr txBox="1"/>
          <p:nvPr/>
        </p:nvSpPr>
        <p:spPr>
          <a:xfrm>
            <a:off x="2260266" y="1510177"/>
            <a:ext cx="1915909" cy="369332"/>
          </a:xfrm>
          <a:prstGeom prst="rect">
            <a:avLst/>
          </a:prstGeom>
          <a:noFill/>
        </p:spPr>
        <p:txBody>
          <a:bodyPr wrap="none" rtlCol="0">
            <a:spAutoFit/>
          </a:bodyPr>
          <a:lstStyle/>
          <a:p>
            <a:r>
              <a:rPr lang="en-GB" b="1"/>
              <a:t>Diabetes Status</a:t>
            </a:r>
          </a:p>
        </p:txBody>
      </p:sp>
      <p:graphicFrame>
        <p:nvGraphicFramePr>
          <p:cNvPr id="11" name="Chart 10"/>
          <p:cNvGraphicFramePr/>
          <p:nvPr/>
        </p:nvGraphicFramePr>
        <p:xfrm>
          <a:off x="1143001" y="1740732"/>
          <a:ext cx="4224131" cy="3593268"/>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p:cNvSpPr txBox="1"/>
          <p:nvPr/>
        </p:nvSpPr>
        <p:spPr>
          <a:xfrm>
            <a:off x="7505147" y="1281365"/>
            <a:ext cx="3043815" cy="665439"/>
          </a:xfrm>
          <a:prstGeom prst="rect">
            <a:avLst/>
          </a:prstGeom>
          <a:noFill/>
        </p:spPr>
        <p:txBody>
          <a:bodyPr wrap="square" rtlCol="0">
            <a:spAutoFit/>
          </a:bodyPr>
          <a:lstStyle/>
          <a:p>
            <a:pPr algn="ctr">
              <a:defRPr sz="1862" b="0" i="0" u="none" strike="noStrike" kern="1200" spc="0" baseline="0">
                <a:solidFill>
                  <a:srgbClr val="303A5F"/>
                </a:solidFill>
                <a:latin typeface="+mn-lt"/>
                <a:ea typeface="+mn-ea"/>
                <a:cs typeface="+mn-cs"/>
              </a:defRPr>
            </a:pPr>
            <a:r>
              <a:rPr lang="en-GB" b="1"/>
              <a:t>Investigator-reported Cause of Kidney Disease</a:t>
            </a:r>
            <a:endParaRPr lang="en-GB"/>
          </a:p>
        </p:txBody>
      </p:sp>
      <p:sp>
        <p:nvSpPr>
          <p:cNvPr id="19" name="TextBox 18"/>
          <p:cNvSpPr txBox="1"/>
          <p:nvPr/>
        </p:nvSpPr>
        <p:spPr>
          <a:xfrm>
            <a:off x="9282187" y="3558186"/>
            <a:ext cx="839972" cy="307777"/>
          </a:xfrm>
          <a:prstGeom prst="rect">
            <a:avLst/>
          </a:prstGeom>
          <a:noFill/>
        </p:spPr>
        <p:txBody>
          <a:bodyPr wrap="square" rtlCol="0">
            <a:spAutoFit/>
          </a:bodyPr>
          <a:lstStyle/>
          <a:p>
            <a:r>
              <a:rPr lang="en-GB" sz="1400">
                <a:solidFill>
                  <a:schemeClr val="bg1"/>
                </a:solidFill>
              </a:rPr>
              <a:t>58.3%</a:t>
            </a:r>
          </a:p>
        </p:txBody>
      </p:sp>
      <p:sp>
        <p:nvSpPr>
          <p:cNvPr id="20" name="TextBox 19"/>
          <p:cNvSpPr txBox="1"/>
          <p:nvPr/>
        </p:nvSpPr>
        <p:spPr>
          <a:xfrm>
            <a:off x="8406627" y="2495171"/>
            <a:ext cx="839972" cy="307777"/>
          </a:xfrm>
          <a:prstGeom prst="rect">
            <a:avLst/>
          </a:prstGeom>
          <a:noFill/>
        </p:spPr>
        <p:txBody>
          <a:bodyPr wrap="square" rtlCol="0">
            <a:spAutoFit/>
          </a:bodyPr>
          <a:lstStyle/>
          <a:p>
            <a:r>
              <a:rPr lang="en-GB" sz="1400">
                <a:solidFill>
                  <a:schemeClr val="bg1"/>
                </a:solidFill>
              </a:rPr>
              <a:t>9.6%</a:t>
            </a:r>
          </a:p>
        </p:txBody>
      </p:sp>
      <p:grpSp>
        <p:nvGrpSpPr>
          <p:cNvPr id="14" name="Group 13">
            <a:extLst>
              <a:ext uri="{FF2B5EF4-FFF2-40B4-BE49-F238E27FC236}">
                <a16:creationId xmlns="" xmlns:a16="http://schemas.microsoft.com/office/drawing/2014/main" id="{143B9399-9A50-458B-B328-ADE794B7A6C0}"/>
              </a:ext>
            </a:extLst>
          </p:cNvPr>
          <p:cNvGrpSpPr/>
          <p:nvPr/>
        </p:nvGrpSpPr>
        <p:grpSpPr>
          <a:xfrm>
            <a:off x="-6291" y="-23678"/>
            <a:ext cx="3017520" cy="261610"/>
            <a:chOff x="-6290" y="-23678"/>
            <a:chExt cx="3017520" cy="261610"/>
          </a:xfrm>
          <a:solidFill>
            <a:schemeClr val="accent2"/>
          </a:solidFill>
        </p:grpSpPr>
        <p:sp>
          <p:nvSpPr>
            <p:cNvPr id="18" name="Freeform 13">
              <a:extLst>
                <a:ext uri="{FF2B5EF4-FFF2-40B4-BE49-F238E27FC236}">
                  <a16:creationId xmlns="" xmlns:a16="http://schemas.microsoft.com/office/drawing/2014/main" id="{BA4B3507-652A-40F0-BB51-9B75CBAF8490}"/>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1" name="Rectangle 20">
              <a:extLst>
                <a:ext uri="{FF2B5EF4-FFF2-40B4-BE49-F238E27FC236}">
                  <a16:creationId xmlns="" xmlns:a16="http://schemas.microsoft.com/office/drawing/2014/main" id="{F86B0E52-7DFE-4754-B307-A1D0D5ACD72A}"/>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547807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A461A58-8555-4A14-8D67-6F2BC34D6CE1}"/>
              </a:ext>
            </a:extLst>
          </p:cNvPr>
          <p:cNvSpPr>
            <a:spLocks noGrp="1"/>
          </p:cNvSpPr>
          <p:nvPr>
            <p:ph type="title"/>
          </p:nvPr>
        </p:nvSpPr>
        <p:spPr/>
        <p:txBody>
          <a:bodyPr/>
          <a:lstStyle/>
          <a:p>
            <a:r>
              <a:rPr lang="en-US"/>
              <a:t>Etiology of CKD</a:t>
            </a:r>
          </a:p>
        </p:txBody>
      </p:sp>
      <p:sp>
        <p:nvSpPr>
          <p:cNvPr id="5" name="Text Placeholder 4">
            <a:extLst>
              <a:ext uri="{FF2B5EF4-FFF2-40B4-BE49-F238E27FC236}">
                <a16:creationId xmlns="" xmlns:a16="http://schemas.microsoft.com/office/drawing/2014/main" id="{5C6F5E2D-1C3D-4E19-BC6E-8C84658F93D5}"/>
              </a:ext>
            </a:extLst>
          </p:cNvPr>
          <p:cNvSpPr>
            <a:spLocks noGrp="1"/>
          </p:cNvSpPr>
          <p:nvPr>
            <p:ph type="body" sz="quarter" idx="13"/>
          </p:nvPr>
        </p:nvSpPr>
        <p:spPr/>
        <p:txBody>
          <a:bodyPr/>
          <a:lstStyle/>
          <a:p>
            <a:r>
              <a:rPr lang="en-US"/>
              <a:t>HTN = hypertensive; IgA = immunoglobulin A; T2D = type 2 diabetes.</a:t>
            </a:r>
          </a:p>
          <a:p>
            <a:r>
              <a:rPr lang="en-US"/>
              <a:t>Wheeler DC et al. </a:t>
            </a:r>
            <a:r>
              <a:rPr lang="en-US" i="1"/>
              <a:t>Nephrol Dial Transplant</a:t>
            </a:r>
            <a:r>
              <a:rPr lang="en-US"/>
              <a:t>. 2020;35:1700–1711. </a:t>
            </a:r>
          </a:p>
        </p:txBody>
      </p:sp>
      <p:graphicFrame>
        <p:nvGraphicFramePr>
          <p:cNvPr id="13" name="Content Placeholder 10">
            <a:extLst>
              <a:ext uri="{FF2B5EF4-FFF2-40B4-BE49-F238E27FC236}">
                <a16:creationId xmlns="" xmlns:a16="http://schemas.microsoft.com/office/drawing/2014/main" id="{72334A55-0A51-4055-8570-CD1CB8EA4677}"/>
              </a:ext>
            </a:extLst>
          </p:cNvPr>
          <p:cNvGraphicFramePr>
            <a:graphicFrameLocks noGrp="1"/>
          </p:cNvGraphicFramePr>
          <p:nvPr>
            <p:ph idx="4294967295"/>
          </p:nvPr>
        </p:nvGraphicFramePr>
        <p:xfrm>
          <a:off x="304800" y="285750"/>
          <a:ext cx="11277600" cy="6326188"/>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 xmlns:a16="http://schemas.microsoft.com/office/drawing/2014/main" id="{59F57AE3-D1B7-4358-832F-4E9D9B8F21D5}"/>
              </a:ext>
            </a:extLst>
          </p:cNvPr>
          <p:cNvSpPr txBox="1"/>
          <p:nvPr/>
        </p:nvSpPr>
        <p:spPr>
          <a:xfrm>
            <a:off x="3251473" y="1972954"/>
            <a:ext cx="2448699" cy="938719"/>
          </a:xfrm>
          <a:prstGeom prst="rect">
            <a:avLst/>
          </a:prstGeom>
          <a:noFill/>
        </p:spPr>
        <p:txBody>
          <a:bodyPr wrap="square" lIns="91440" tIns="45720" rIns="91440" bIns="45720" rtlCol="0" anchor="t">
            <a:spAutoFit/>
          </a:bodyPr>
          <a:lstStyle/>
          <a:p>
            <a:pPr defTabSz="746125">
              <a:buClr>
                <a:schemeClr val="accent1"/>
              </a:buClr>
            </a:pPr>
            <a:r>
              <a:rPr lang="en-US" sz="1000" b="1">
                <a:solidFill>
                  <a:schemeClr val="accent3">
                    <a:lumMod val="50000"/>
                  </a:schemeClr>
                </a:solidFill>
              </a:rPr>
              <a:t>Chronic glomerulonephritis</a:t>
            </a:r>
            <a:endParaRPr lang="en-US" sz="1000"/>
          </a:p>
          <a:p>
            <a:pPr defTabSz="746125">
              <a:buClr>
                <a:schemeClr val="accent1"/>
              </a:buClr>
            </a:pPr>
            <a:r>
              <a:rPr lang="en-US" sz="900"/>
              <a:t>IgA nephropathy (6.3%)</a:t>
            </a:r>
            <a:endParaRPr lang="en-US" sz="900">
              <a:cs typeface="Arial"/>
            </a:endParaRPr>
          </a:p>
          <a:p>
            <a:pPr defTabSz="746125">
              <a:buClr>
                <a:schemeClr val="accent1"/>
              </a:buClr>
            </a:pPr>
            <a:r>
              <a:rPr lang="en-US" sz="900"/>
              <a:t>Focal segmental glomerulosclerosis (2.7%)</a:t>
            </a:r>
            <a:endParaRPr lang="en-US" sz="900">
              <a:cs typeface="Arial"/>
            </a:endParaRPr>
          </a:p>
          <a:p>
            <a:pPr defTabSz="746125">
              <a:buClr>
                <a:schemeClr val="accent1"/>
              </a:buClr>
            </a:pPr>
            <a:r>
              <a:rPr lang="en-US" sz="900"/>
              <a:t>Membranous nephropathy (1.0%)</a:t>
            </a:r>
            <a:endParaRPr lang="en-US" sz="900">
              <a:cs typeface="Arial"/>
            </a:endParaRPr>
          </a:p>
          <a:p>
            <a:pPr defTabSz="746125">
              <a:buClr>
                <a:schemeClr val="accent1"/>
              </a:buClr>
            </a:pPr>
            <a:r>
              <a:rPr lang="en-US" sz="900"/>
              <a:t>Minimal change disease (0.3%)</a:t>
            </a:r>
            <a:endParaRPr lang="en-US" sz="900">
              <a:cs typeface="Arial"/>
            </a:endParaRPr>
          </a:p>
          <a:p>
            <a:pPr defTabSz="746125">
              <a:buClr>
                <a:schemeClr val="accent1"/>
              </a:buClr>
            </a:pPr>
            <a:r>
              <a:rPr lang="en-US" sz="900"/>
              <a:t>Other (5.9%) </a:t>
            </a:r>
            <a:endParaRPr lang="en-US" sz="900">
              <a:cs typeface="Arial"/>
            </a:endParaRPr>
          </a:p>
        </p:txBody>
      </p:sp>
      <p:sp>
        <p:nvSpPr>
          <p:cNvPr id="15" name="TextBox 14">
            <a:extLst>
              <a:ext uri="{FF2B5EF4-FFF2-40B4-BE49-F238E27FC236}">
                <a16:creationId xmlns="" xmlns:a16="http://schemas.microsoft.com/office/drawing/2014/main" id="{91A9963E-6FFF-4ABC-9CB3-C6C639A9F8F9}"/>
              </a:ext>
            </a:extLst>
          </p:cNvPr>
          <p:cNvSpPr txBox="1"/>
          <p:nvPr/>
        </p:nvSpPr>
        <p:spPr>
          <a:xfrm>
            <a:off x="6481004" y="1172861"/>
            <a:ext cx="2511111" cy="938719"/>
          </a:xfrm>
          <a:prstGeom prst="rect">
            <a:avLst/>
          </a:prstGeom>
          <a:noFill/>
        </p:spPr>
        <p:txBody>
          <a:bodyPr wrap="square" rtlCol="0">
            <a:spAutoFit/>
          </a:bodyPr>
          <a:lstStyle/>
          <a:p>
            <a:pPr defTabSz="746125">
              <a:buClr>
                <a:schemeClr val="accent1"/>
              </a:buClr>
            </a:pPr>
            <a:r>
              <a:rPr lang="en-US" sz="1000" b="1">
                <a:solidFill>
                  <a:schemeClr val="accent3">
                    <a:lumMod val="50000"/>
                  </a:schemeClr>
                </a:solidFill>
              </a:rPr>
              <a:t>Chronic glomerulonephritis</a:t>
            </a:r>
            <a:endParaRPr lang="en-US" sz="1000"/>
          </a:p>
          <a:p>
            <a:pPr defTabSz="746125">
              <a:buClr>
                <a:schemeClr val="accent1"/>
              </a:buClr>
            </a:pPr>
            <a:r>
              <a:rPr lang="en-US" sz="900"/>
              <a:t>IgA nephropathy (1.3%)</a:t>
            </a:r>
          </a:p>
          <a:p>
            <a:pPr defTabSz="746125">
              <a:buClr>
                <a:schemeClr val="accent1"/>
              </a:buClr>
            </a:pPr>
            <a:r>
              <a:rPr lang="en-US" sz="900"/>
              <a:t>Focal segmental glomerulosclerosis (0.8%)</a:t>
            </a:r>
          </a:p>
          <a:p>
            <a:pPr defTabSz="746125">
              <a:buClr>
                <a:schemeClr val="accent1"/>
              </a:buClr>
            </a:pPr>
            <a:r>
              <a:rPr lang="en-US" sz="900"/>
              <a:t>Membranous nephropathy (0.3%)</a:t>
            </a:r>
          </a:p>
          <a:p>
            <a:pPr defTabSz="746125">
              <a:buClr>
                <a:schemeClr val="accent1"/>
              </a:buClr>
            </a:pPr>
            <a:r>
              <a:rPr lang="en-US" sz="900"/>
              <a:t>Minimal change disease (0.1%)</a:t>
            </a:r>
          </a:p>
          <a:p>
            <a:pPr defTabSz="746125">
              <a:buClr>
                <a:schemeClr val="accent1"/>
              </a:buClr>
            </a:pPr>
            <a:r>
              <a:rPr lang="en-US" sz="900"/>
              <a:t>Other (0.9%) </a:t>
            </a:r>
          </a:p>
        </p:txBody>
      </p:sp>
      <p:sp>
        <p:nvSpPr>
          <p:cNvPr id="16" name="TextBox 15">
            <a:extLst>
              <a:ext uri="{FF2B5EF4-FFF2-40B4-BE49-F238E27FC236}">
                <a16:creationId xmlns="" xmlns:a16="http://schemas.microsoft.com/office/drawing/2014/main" id="{41C68E99-990C-46C5-983E-04929360B99E}"/>
              </a:ext>
            </a:extLst>
          </p:cNvPr>
          <p:cNvSpPr txBox="1"/>
          <p:nvPr/>
        </p:nvSpPr>
        <p:spPr>
          <a:xfrm>
            <a:off x="9714394" y="3031530"/>
            <a:ext cx="2448697" cy="938719"/>
          </a:xfrm>
          <a:prstGeom prst="rect">
            <a:avLst/>
          </a:prstGeom>
          <a:noFill/>
        </p:spPr>
        <p:txBody>
          <a:bodyPr wrap="square" rtlCol="0">
            <a:spAutoFit/>
          </a:bodyPr>
          <a:lstStyle/>
          <a:p>
            <a:pPr defTabSz="746125">
              <a:buClr>
                <a:schemeClr val="accent1"/>
              </a:buClr>
            </a:pPr>
            <a:r>
              <a:rPr lang="en-US" sz="1000" b="1">
                <a:solidFill>
                  <a:schemeClr val="accent3">
                    <a:lumMod val="50000"/>
                  </a:schemeClr>
                </a:solidFill>
              </a:rPr>
              <a:t>Chronic glomerulonephritis </a:t>
            </a:r>
          </a:p>
          <a:p>
            <a:pPr defTabSz="746125">
              <a:buClr>
                <a:schemeClr val="accent1"/>
              </a:buClr>
            </a:pPr>
            <a:r>
              <a:rPr lang="en-US" sz="900"/>
              <a:t>IgA nephropathy (16.6%)</a:t>
            </a:r>
          </a:p>
          <a:p>
            <a:pPr defTabSz="746125">
              <a:buClr>
                <a:schemeClr val="accent1"/>
              </a:buClr>
            </a:pPr>
            <a:r>
              <a:rPr lang="en-US" sz="900"/>
              <a:t>Focal segmental glomerulosclerosis (6.7%)</a:t>
            </a:r>
          </a:p>
          <a:p>
            <a:pPr defTabSz="746125">
              <a:buClr>
                <a:schemeClr val="accent1"/>
              </a:buClr>
            </a:pPr>
            <a:r>
              <a:rPr lang="en-US" sz="900"/>
              <a:t>Membranous nephropathy (2.4%)</a:t>
            </a:r>
          </a:p>
          <a:p>
            <a:pPr defTabSz="746125">
              <a:buClr>
                <a:schemeClr val="accent1"/>
              </a:buClr>
            </a:pPr>
            <a:r>
              <a:rPr lang="en-US" sz="900"/>
              <a:t>Minimal change disease (0.6%)</a:t>
            </a:r>
          </a:p>
          <a:p>
            <a:pPr defTabSz="746125">
              <a:buClr>
                <a:schemeClr val="accent1"/>
              </a:buClr>
            </a:pPr>
            <a:r>
              <a:rPr lang="en-US" sz="900"/>
              <a:t>Other (16.5%) </a:t>
            </a:r>
          </a:p>
        </p:txBody>
      </p:sp>
      <p:sp>
        <p:nvSpPr>
          <p:cNvPr id="18" name="Right Bracket 17">
            <a:extLst>
              <a:ext uri="{FF2B5EF4-FFF2-40B4-BE49-F238E27FC236}">
                <a16:creationId xmlns="" xmlns:a16="http://schemas.microsoft.com/office/drawing/2014/main" id="{B5910B40-2502-4350-98C6-528501D360E1}"/>
              </a:ext>
            </a:extLst>
          </p:cNvPr>
          <p:cNvSpPr/>
          <p:nvPr/>
        </p:nvSpPr>
        <p:spPr>
          <a:xfrm>
            <a:off x="6464745" y="1890417"/>
            <a:ext cx="45719" cy="137160"/>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Right Bracket 18">
            <a:extLst>
              <a:ext uri="{FF2B5EF4-FFF2-40B4-BE49-F238E27FC236}">
                <a16:creationId xmlns="" xmlns:a16="http://schemas.microsoft.com/office/drawing/2014/main" id="{B4A6F5E5-81A2-4D4B-A57D-D50587A5A5AF}"/>
              </a:ext>
            </a:extLst>
          </p:cNvPr>
          <p:cNvSpPr/>
          <p:nvPr/>
        </p:nvSpPr>
        <p:spPr>
          <a:xfrm>
            <a:off x="9707143" y="2670235"/>
            <a:ext cx="45719" cy="1645920"/>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Right Bracket 19">
            <a:extLst>
              <a:ext uri="{FF2B5EF4-FFF2-40B4-BE49-F238E27FC236}">
                <a16:creationId xmlns="" xmlns:a16="http://schemas.microsoft.com/office/drawing/2014/main" id="{1A7025D1-6F6B-4877-9BA3-7C709E629EB3}"/>
              </a:ext>
            </a:extLst>
          </p:cNvPr>
          <p:cNvSpPr/>
          <p:nvPr/>
        </p:nvSpPr>
        <p:spPr>
          <a:xfrm>
            <a:off x="6464745" y="2061402"/>
            <a:ext cx="45719" cy="228600"/>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Right Bracket 20">
            <a:extLst>
              <a:ext uri="{FF2B5EF4-FFF2-40B4-BE49-F238E27FC236}">
                <a16:creationId xmlns="" xmlns:a16="http://schemas.microsoft.com/office/drawing/2014/main" id="{4111C2B4-FB3E-47E2-9B55-31A8650E4EF2}"/>
              </a:ext>
            </a:extLst>
          </p:cNvPr>
          <p:cNvSpPr/>
          <p:nvPr/>
        </p:nvSpPr>
        <p:spPr>
          <a:xfrm>
            <a:off x="9709755" y="4375263"/>
            <a:ext cx="45719" cy="1371600"/>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Right Bracket 21">
            <a:extLst>
              <a:ext uri="{FF2B5EF4-FFF2-40B4-BE49-F238E27FC236}">
                <a16:creationId xmlns="" xmlns:a16="http://schemas.microsoft.com/office/drawing/2014/main" id="{62E54AC7-6AA1-47FD-AE36-3525268B756E}"/>
              </a:ext>
            </a:extLst>
          </p:cNvPr>
          <p:cNvSpPr/>
          <p:nvPr/>
        </p:nvSpPr>
        <p:spPr>
          <a:xfrm>
            <a:off x="3245137" y="3499374"/>
            <a:ext cx="45675" cy="2286000"/>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a:p>
        </p:txBody>
      </p:sp>
      <p:sp>
        <p:nvSpPr>
          <p:cNvPr id="23" name="Right Bracket 22">
            <a:extLst>
              <a:ext uri="{FF2B5EF4-FFF2-40B4-BE49-F238E27FC236}">
                <a16:creationId xmlns="" xmlns:a16="http://schemas.microsoft.com/office/drawing/2014/main" id="{93247606-DF06-4CA8-AA64-D49D02835138}"/>
              </a:ext>
            </a:extLst>
          </p:cNvPr>
          <p:cNvSpPr/>
          <p:nvPr/>
        </p:nvSpPr>
        <p:spPr>
          <a:xfrm>
            <a:off x="3245137" y="2869149"/>
            <a:ext cx="45675" cy="603504"/>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a:p>
        </p:txBody>
      </p:sp>
      <p:sp>
        <p:nvSpPr>
          <p:cNvPr id="24" name="Right Bracket 23">
            <a:extLst>
              <a:ext uri="{FF2B5EF4-FFF2-40B4-BE49-F238E27FC236}">
                <a16:creationId xmlns="" xmlns:a16="http://schemas.microsoft.com/office/drawing/2014/main" id="{C7C28211-6B9B-4E5C-B1B7-1CC80A0D9E57}"/>
              </a:ext>
            </a:extLst>
          </p:cNvPr>
          <p:cNvSpPr/>
          <p:nvPr/>
        </p:nvSpPr>
        <p:spPr>
          <a:xfrm>
            <a:off x="3246209" y="2223789"/>
            <a:ext cx="45719" cy="603504"/>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Right Bracket 24">
            <a:extLst>
              <a:ext uri="{FF2B5EF4-FFF2-40B4-BE49-F238E27FC236}">
                <a16:creationId xmlns="" xmlns:a16="http://schemas.microsoft.com/office/drawing/2014/main" id="{047C957A-D7AB-4EBA-B7C9-5E7A1D319E91}"/>
              </a:ext>
            </a:extLst>
          </p:cNvPr>
          <p:cNvSpPr/>
          <p:nvPr/>
        </p:nvSpPr>
        <p:spPr>
          <a:xfrm>
            <a:off x="6464740" y="2302806"/>
            <a:ext cx="45675" cy="3474720"/>
          </a:xfrm>
          <a:prstGeom prst="rightBracket">
            <a:avLst>
              <a:gd name="adj" fmla="val 0"/>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a:p>
        </p:txBody>
      </p:sp>
      <p:sp>
        <p:nvSpPr>
          <p:cNvPr id="26" name="TextBox 1">
            <a:extLst>
              <a:ext uri="{FF2B5EF4-FFF2-40B4-BE49-F238E27FC236}">
                <a16:creationId xmlns="" xmlns:a16="http://schemas.microsoft.com/office/drawing/2014/main" id="{77D3719E-8655-481B-A5CE-E1913CE5275E}"/>
              </a:ext>
            </a:extLst>
          </p:cNvPr>
          <p:cNvSpPr txBox="1"/>
          <p:nvPr/>
        </p:nvSpPr>
        <p:spPr>
          <a:xfrm>
            <a:off x="3251476" y="3047579"/>
            <a:ext cx="1913029"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buClr>
                <a:schemeClr val="accent1"/>
              </a:buClr>
            </a:pPr>
            <a:r>
              <a:rPr lang="en-US" sz="1000" b="1">
                <a:solidFill>
                  <a:schemeClr val="accent2"/>
                </a:solidFill>
              </a:rPr>
              <a:t>Ischemic/HTN nephropathy</a:t>
            </a:r>
            <a:endParaRPr lang="en-US" sz="1000"/>
          </a:p>
        </p:txBody>
      </p:sp>
      <p:sp>
        <p:nvSpPr>
          <p:cNvPr id="27" name="TextBox 2">
            <a:extLst>
              <a:ext uri="{FF2B5EF4-FFF2-40B4-BE49-F238E27FC236}">
                <a16:creationId xmlns="" xmlns:a16="http://schemas.microsoft.com/office/drawing/2014/main" id="{A2FB55D4-4055-4AAD-9E9D-3F222F378888}"/>
              </a:ext>
            </a:extLst>
          </p:cNvPr>
          <p:cNvSpPr txBox="1"/>
          <p:nvPr/>
        </p:nvSpPr>
        <p:spPr>
          <a:xfrm>
            <a:off x="6480997" y="2075476"/>
            <a:ext cx="2062931"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buClr>
                <a:schemeClr val="accent1"/>
              </a:buClr>
            </a:pPr>
            <a:r>
              <a:rPr lang="en-US" sz="1000" b="1">
                <a:solidFill>
                  <a:schemeClr val="accent2"/>
                </a:solidFill>
              </a:rPr>
              <a:t>Ischemic/HTN nephropathy</a:t>
            </a:r>
            <a:endParaRPr lang="en-US" sz="1000"/>
          </a:p>
        </p:txBody>
      </p:sp>
      <p:sp>
        <p:nvSpPr>
          <p:cNvPr id="28" name="TextBox 1">
            <a:extLst>
              <a:ext uri="{FF2B5EF4-FFF2-40B4-BE49-F238E27FC236}">
                <a16:creationId xmlns="" xmlns:a16="http://schemas.microsoft.com/office/drawing/2014/main" id="{60BDBF58-6185-4606-B173-0DF3B2527388}"/>
              </a:ext>
            </a:extLst>
          </p:cNvPr>
          <p:cNvSpPr txBox="1"/>
          <p:nvPr/>
        </p:nvSpPr>
        <p:spPr>
          <a:xfrm>
            <a:off x="6480999" y="3924750"/>
            <a:ext cx="1414076"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buClr>
                <a:schemeClr val="accent1"/>
              </a:buClr>
            </a:pPr>
            <a:r>
              <a:rPr lang="en-US" sz="1000" b="1">
                <a:solidFill>
                  <a:schemeClr val="accent1"/>
                </a:solidFill>
              </a:rPr>
              <a:t>Diabetic nephropathy</a:t>
            </a:r>
            <a:endParaRPr lang="en-US" sz="1000"/>
          </a:p>
        </p:txBody>
      </p:sp>
      <p:sp>
        <p:nvSpPr>
          <p:cNvPr id="29" name="TextBox 1">
            <a:extLst>
              <a:ext uri="{FF2B5EF4-FFF2-40B4-BE49-F238E27FC236}">
                <a16:creationId xmlns="" xmlns:a16="http://schemas.microsoft.com/office/drawing/2014/main" id="{8D1C460B-4110-4D79-9702-DC9581D9788C}"/>
              </a:ext>
            </a:extLst>
          </p:cNvPr>
          <p:cNvSpPr txBox="1"/>
          <p:nvPr/>
        </p:nvSpPr>
        <p:spPr>
          <a:xfrm>
            <a:off x="3251475" y="4526978"/>
            <a:ext cx="1579652"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buClr>
                <a:schemeClr val="accent1"/>
              </a:buClr>
            </a:pPr>
            <a:r>
              <a:rPr lang="en-US" sz="1000" b="1">
                <a:solidFill>
                  <a:schemeClr val="accent1"/>
                </a:solidFill>
              </a:rPr>
              <a:t>Diabetic nephropathy</a:t>
            </a:r>
            <a:endParaRPr lang="en-US" sz="1000"/>
          </a:p>
        </p:txBody>
      </p:sp>
      <p:sp>
        <p:nvSpPr>
          <p:cNvPr id="30" name="TextBox 2">
            <a:extLst>
              <a:ext uri="{FF2B5EF4-FFF2-40B4-BE49-F238E27FC236}">
                <a16:creationId xmlns="" xmlns:a16="http://schemas.microsoft.com/office/drawing/2014/main" id="{D85C1A2F-AFF8-43EB-8920-D73AC1DE74B9}"/>
              </a:ext>
            </a:extLst>
          </p:cNvPr>
          <p:cNvSpPr txBox="1"/>
          <p:nvPr/>
        </p:nvSpPr>
        <p:spPr>
          <a:xfrm>
            <a:off x="9714368" y="4888517"/>
            <a:ext cx="2020432"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buClr>
                <a:schemeClr val="accent1"/>
              </a:buClr>
            </a:pPr>
            <a:r>
              <a:rPr lang="en-US" sz="1000" b="1">
                <a:solidFill>
                  <a:schemeClr val="accent2"/>
                </a:solidFill>
              </a:rPr>
              <a:t>Ischemic/HTN nephropathy</a:t>
            </a:r>
            <a:endParaRPr lang="en-US" sz="1000"/>
          </a:p>
        </p:txBody>
      </p:sp>
      <p:grpSp>
        <p:nvGrpSpPr>
          <p:cNvPr id="31" name="Group 30">
            <a:extLst>
              <a:ext uri="{FF2B5EF4-FFF2-40B4-BE49-F238E27FC236}">
                <a16:creationId xmlns="" xmlns:a16="http://schemas.microsoft.com/office/drawing/2014/main" id="{7DA6EAC9-6977-4908-BF6B-D0A931B43637}"/>
              </a:ext>
            </a:extLst>
          </p:cNvPr>
          <p:cNvGrpSpPr/>
          <p:nvPr/>
        </p:nvGrpSpPr>
        <p:grpSpPr>
          <a:xfrm>
            <a:off x="-6291" y="-23678"/>
            <a:ext cx="3017520" cy="261610"/>
            <a:chOff x="-6290" y="-23678"/>
            <a:chExt cx="3017520" cy="261610"/>
          </a:xfrm>
          <a:solidFill>
            <a:schemeClr val="accent2"/>
          </a:solidFill>
        </p:grpSpPr>
        <p:sp>
          <p:nvSpPr>
            <p:cNvPr id="32" name="Freeform 13">
              <a:extLst>
                <a:ext uri="{FF2B5EF4-FFF2-40B4-BE49-F238E27FC236}">
                  <a16:creationId xmlns="" xmlns:a16="http://schemas.microsoft.com/office/drawing/2014/main" id="{4A89F47E-EC21-4576-8142-63013FEA9B5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33" name="Rectangle 32">
              <a:extLst>
                <a:ext uri="{FF2B5EF4-FFF2-40B4-BE49-F238E27FC236}">
                  <a16:creationId xmlns="" xmlns:a16="http://schemas.microsoft.com/office/drawing/2014/main" id="{F8FDBFAC-93AE-49F8-A07B-F69A6B643CE8}"/>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934176949"/>
      </p:ext>
    </p:extLst>
  </p:cSld>
  <p:clrMapOvr>
    <a:masterClrMapping/>
  </p:clrMapOvr>
  <p:transition advClick="0">
    <p:fade/>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3B1BA9F-5B57-4BDE-927E-9273FE1C69A4}"/>
              </a:ext>
            </a:extLst>
          </p:cNvPr>
          <p:cNvSpPr>
            <a:spLocks noGrp="1"/>
          </p:cNvSpPr>
          <p:nvPr>
            <p:ph type="title"/>
          </p:nvPr>
        </p:nvSpPr>
        <p:spPr>
          <a:xfrm>
            <a:off x="457200" y="1270369"/>
            <a:ext cx="11277600" cy="978729"/>
          </a:xfrm>
        </p:spPr>
        <p:txBody>
          <a:bodyPr/>
          <a:lstStyle/>
          <a:p>
            <a:r>
              <a:rPr lang="en-US"/>
              <a:t>DAPA-CKD: </a:t>
            </a:r>
            <a:br>
              <a:rPr lang="en-US"/>
            </a:br>
            <a:r>
              <a:rPr lang="en-US"/>
              <a:t>Primary Endpoint</a:t>
            </a:r>
          </a:p>
        </p:txBody>
      </p:sp>
      <p:sp>
        <p:nvSpPr>
          <p:cNvPr id="3" name="Text Placeholder 2">
            <a:extLst>
              <a:ext uri="{FF2B5EF4-FFF2-40B4-BE49-F238E27FC236}">
                <a16:creationId xmlns="" xmlns:a16="http://schemas.microsoft.com/office/drawing/2014/main" id="{B52021AE-4850-46E8-AF53-F77C732035AD}"/>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413841832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 xmlns:a16="http://schemas.microsoft.com/office/drawing/2014/main" id="{9D87EE27-C092-46BF-ADBF-578093467501}"/>
              </a:ext>
            </a:extLst>
          </p:cNvPr>
          <p:cNvSpPr>
            <a:spLocks noGrp="1"/>
          </p:cNvSpPr>
          <p:nvPr>
            <p:ph type="title"/>
          </p:nvPr>
        </p:nvSpPr>
        <p:spPr/>
        <p:txBody>
          <a:bodyPr>
            <a:normAutofit fontScale="90000"/>
          </a:bodyPr>
          <a:lstStyle/>
          <a:p>
            <a:r>
              <a:rPr lang="en-GB"/>
              <a:t>Primary Composite Outcome: </a:t>
            </a:r>
            <a:br>
              <a:rPr lang="en-GB"/>
            </a:br>
            <a:r>
              <a:rPr lang="en-GB"/>
              <a:t>Sustained ≥50% eGFR Decline, ESKD, Renal or CV Death</a:t>
            </a:r>
            <a:r>
              <a:rPr lang="en-GB" baseline="30000"/>
              <a:t>a,1</a:t>
            </a:r>
            <a:endParaRPr lang="en-GB"/>
          </a:p>
        </p:txBody>
      </p:sp>
      <p:sp>
        <p:nvSpPr>
          <p:cNvPr id="6" name="Content Placeholder 5">
            <a:extLst>
              <a:ext uri="{FF2B5EF4-FFF2-40B4-BE49-F238E27FC236}">
                <a16:creationId xmlns="" xmlns:a16="http://schemas.microsoft.com/office/drawing/2014/main" id="{C33A8183-D09D-4C43-A98F-76658649B472}"/>
              </a:ext>
            </a:extLst>
          </p:cNvPr>
          <p:cNvSpPr>
            <a:spLocks noGrp="1"/>
          </p:cNvSpPr>
          <p:nvPr>
            <p:ph type="body" sz="quarter" idx="13"/>
          </p:nvPr>
        </p:nvSpPr>
        <p:spPr>
          <a:xfrm>
            <a:off x="457200" y="5852160"/>
            <a:ext cx="11277600" cy="1005840"/>
          </a:xfrm>
        </p:spPr>
        <p:txBody>
          <a:bodyPr/>
          <a:lstStyle/>
          <a:p>
            <a:endParaRPr lang="en-GB" sz="900" dirty="0"/>
          </a:p>
          <a:p>
            <a:r>
              <a:rPr lang="en-US" sz="900" b="1" spc="-31" baseline="30000" dirty="0" err="1"/>
              <a:t>a</a:t>
            </a:r>
            <a:r>
              <a:rPr lang="en-US" sz="900" dirty="0" err="1">
                <a:solidFill>
                  <a:srgbClr val="000000"/>
                </a:solidFill>
                <a:cs typeface="Arial"/>
              </a:rPr>
              <a:t>ESKD</a:t>
            </a:r>
            <a:r>
              <a:rPr lang="en-US" sz="900" dirty="0">
                <a:solidFill>
                  <a:srgbClr val="000000"/>
                </a:solidFill>
                <a:cs typeface="Arial"/>
              </a:rPr>
              <a:t> defined as </a:t>
            </a:r>
            <a:r>
              <a:rPr lang="en-US" sz="900" dirty="0"/>
              <a:t>the need for maintenance dialysis (peritoneal or hemodialysis) for at least 28 days and renal transplantation or sustained eGFR &lt;15mL/min/1.73m</a:t>
            </a:r>
            <a:r>
              <a:rPr lang="en-US" sz="900" baseline="30000" dirty="0"/>
              <a:t>2</a:t>
            </a:r>
            <a:r>
              <a:rPr lang="en-US" sz="900" dirty="0"/>
              <a:t> for at least 28 days. Renal death was defined as death due to ESKD when dialysis treatment was deliberately withheld for any reason.</a:t>
            </a:r>
            <a:r>
              <a:rPr lang="en-US" sz="900" baseline="30000" dirty="0"/>
              <a:t>2</a:t>
            </a:r>
            <a:r>
              <a:rPr lang="en-GB" sz="900" dirty="0"/>
              <a:t>; </a:t>
            </a:r>
            <a:r>
              <a:rPr lang="en-GB" sz="900" baseline="30000" dirty="0"/>
              <a:t>b</a:t>
            </a:r>
            <a:r>
              <a:rPr lang="en-GB" sz="900" dirty="0"/>
              <a:t>95% CI, 15 to 27.</a:t>
            </a:r>
          </a:p>
          <a:p>
            <a:r>
              <a:rPr lang="en-GB" sz="900" dirty="0"/>
              <a:t>ARR = absolute risk reduction; CV</a:t>
            </a:r>
            <a:r>
              <a:rPr lang="en-US" sz="900" dirty="0">
                <a:solidFill>
                  <a:srgbClr val="000000"/>
                </a:solidFill>
              </a:rPr>
              <a:t> = cardiovascular;</a:t>
            </a:r>
            <a:r>
              <a:rPr lang="en-US" sz="900" dirty="0">
                <a:ea typeface="+mn-lt"/>
                <a:cs typeface="+mn-lt"/>
              </a:rPr>
              <a:t> </a:t>
            </a:r>
            <a:r>
              <a:rPr lang="en-GB" sz="900" dirty="0">
                <a:ea typeface="+mn-lt"/>
                <a:cs typeface="+mn-lt"/>
              </a:rPr>
              <a:t>DAPA = dapagliflozin; </a:t>
            </a:r>
            <a:r>
              <a:rPr lang="en-US" sz="900" dirty="0">
                <a:solidFill>
                  <a:srgbClr val="000000"/>
                </a:solidFill>
              </a:rPr>
              <a:t> eGFR = estimated glomerular filtration rate; ESKD = end-stage kidney disease; </a:t>
            </a:r>
            <a:r>
              <a:rPr lang="en-GB" sz="900" dirty="0"/>
              <a:t>HR = hazard ratio; ; NNT = number needed to treat; RRR = relative risk reduction. </a:t>
            </a:r>
            <a:endParaRPr lang="en-US" sz="900" dirty="0"/>
          </a:p>
          <a:p>
            <a:r>
              <a:rPr lang="en-US" sz="900" dirty="0">
                <a:ea typeface="+mn-lt"/>
                <a:cs typeface="+mn-lt"/>
              </a:rPr>
              <a:t>1. </a:t>
            </a:r>
            <a:r>
              <a:rPr lang="en-US" sz="900" dirty="0" err="1">
                <a:ea typeface="+mn-lt"/>
                <a:cs typeface="+mn-lt"/>
              </a:rPr>
              <a:t>Heerspink</a:t>
            </a:r>
            <a:r>
              <a:rPr lang="en-US" sz="900" dirty="0">
                <a:ea typeface="+mn-lt"/>
                <a:cs typeface="+mn-lt"/>
              </a:rPr>
              <a:t> HJL et al. </a:t>
            </a:r>
            <a:r>
              <a:rPr lang="en-US" sz="900" i="1" dirty="0">
                <a:ea typeface="+mn-lt"/>
                <a:cs typeface="+mn-lt"/>
              </a:rPr>
              <a:t>N </a:t>
            </a:r>
            <a:r>
              <a:rPr lang="en-US" sz="900" i="1" dirty="0" err="1">
                <a:ea typeface="+mn-lt"/>
                <a:cs typeface="+mn-lt"/>
              </a:rPr>
              <a:t>Engl</a:t>
            </a:r>
            <a:r>
              <a:rPr lang="en-US" sz="900" i="1" dirty="0">
                <a:ea typeface="+mn-lt"/>
                <a:cs typeface="+mn-lt"/>
              </a:rPr>
              <a:t> J Med</a:t>
            </a:r>
            <a:r>
              <a:rPr lang="en-US" sz="900" dirty="0">
                <a:ea typeface="+mn-lt"/>
                <a:cs typeface="+mn-lt"/>
              </a:rPr>
              <a:t>. 2020; 383:1436-1446; 2</a:t>
            </a:r>
            <a:r>
              <a:rPr lang="en-US" sz="900" dirty="0"/>
              <a:t>. </a:t>
            </a:r>
            <a:r>
              <a:rPr lang="en-IN" sz="900" dirty="0" err="1">
                <a:solidFill>
                  <a:srgbClr val="000000"/>
                </a:solidFill>
              </a:rPr>
              <a:t>Heerspink</a:t>
            </a:r>
            <a:r>
              <a:rPr lang="en-IN" sz="900" dirty="0">
                <a:solidFill>
                  <a:srgbClr val="000000"/>
                </a:solidFill>
              </a:rPr>
              <a:t> HJL et al. </a:t>
            </a:r>
            <a:r>
              <a:rPr lang="en-US" sz="900" i="1" dirty="0">
                <a:solidFill>
                  <a:srgbClr val="000000"/>
                </a:solidFill>
              </a:rPr>
              <a:t>Nephrol Dial Transplant</a:t>
            </a:r>
            <a:r>
              <a:rPr lang="en-US" sz="900" dirty="0">
                <a:solidFill>
                  <a:srgbClr val="000000"/>
                </a:solidFill>
              </a:rPr>
              <a:t>. 2020;35:274–282.</a:t>
            </a:r>
            <a:endParaRPr lang="en-US" sz="900" dirty="0">
              <a:ea typeface="+mn-lt"/>
              <a:cs typeface="+mn-lt"/>
            </a:endParaRPr>
          </a:p>
        </p:txBody>
      </p:sp>
      <p:sp>
        <p:nvSpPr>
          <p:cNvPr id="11" name="TextBox 10">
            <a:extLst>
              <a:ext uri="{FF2B5EF4-FFF2-40B4-BE49-F238E27FC236}">
                <a16:creationId xmlns="" xmlns:a16="http://schemas.microsoft.com/office/drawing/2014/main" id="{0ACCAA0F-0236-438A-8E4F-8C7956D0C3C5}"/>
              </a:ext>
            </a:extLst>
          </p:cNvPr>
          <p:cNvSpPr txBox="1">
            <a:spLocks/>
          </p:cNvSpPr>
          <p:nvPr/>
        </p:nvSpPr>
        <p:spPr>
          <a:xfrm>
            <a:off x="2678326" y="5613410"/>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2152</a:t>
            </a:r>
          </a:p>
        </p:txBody>
      </p:sp>
      <p:sp>
        <p:nvSpPr>
          <p:cNvPr id="12" name="TextBox 11">
            <a:extLst>
              <a:ext uri="{FF2B5EF4-FFF2-40B4-BE49-F238E27FC236}">
                <a16:creationId xmlns="" xmlns:a16="http://schemas.microsoft.com/office/drawing/2014/main" id="{26EE20B6-7A1D-4A08-BDAC-0822BE3FC8F9}"/>
              </a:ext>
            </a:extLst>
          </p:cNvPr>
          <p:cNvSpPr txBox="1">
            <a:spLocks/>
          </p:cNvSpPr>
          <p:nvPr/>
        </p:nvSpPr>
        <p:spPr>
          <a:xfrm>
            <a:off x="3431649" y="5613410"/>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2001</a:t>
            </a:r>
          </a:p>
        </p:txBody>
      </p:sp>
      <p:sp>
        <p:nvSpPr>
          <p:cNvPr id="14" name="TextBox 13">
            <a:extLst>
              <a:ext uri="{FF2B5EF4-FFF2-40B4-BE49-F238E27FC236}">
                <a16:creationId xmlns="" xmlns:a16="http://schemas.microsoft.com/office/drawing/2014/main" id="{B9451B9E-C611-42F3-A843-12766E6CC46B}"/>
              </a:ext>
            </a:extLst>
          </p:cNvPr>
          <p:cNvSpPr txBox="1">
            <a:spLocks/>
          </p:cNvSpPr>
          <p:nvPr/>
        </p:nvSpPr>
        <p:spPr>
          <a:xfrm>
            <a:off x="4184948" y="561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1955</a:t>
            </a:r>
          </a:p>
        </p:txBody>
      </p:sp>
      <p:sp>
        <p:nvSpPr>
          <p:cNvPr id="15" name="TextBox 14">
            <a:extLst>
              <a:ext uri="{FF2B5EF4-FFF2-40B4-BE49-F238E27FC236}">
                <a16:creationId xmlns="" xmlns:a16="http://schemas.microsoft.com/office/drawing/2014/main" id="{A22FC25A-34A5-4976-8602-6B7FF6C1078F}"/>
              </a:ext>
            </a:extLst>
          </p:cNvPr>
          <p:cNvSpPr txBox="1">
            <a:spLocks/>
          </p:cNvSpPr>
          <p:nvPr/>
        </p:nvSpPr>
        <p:spPr>
          <a:xfrm>
            <a:off x="5021903" y="5613391"/>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1898</a:t>
            </a:r>
          </a:p>
        </p:txBody>
      </p:sp>
      <p:sp>
        <p:nvSpPr>
          <p:cNvPr id="17" name="TextBox 16">
            <a:extLst>
              <a:ext uri="{FF2B5EF4-FFF2-40B4-BE49-F238E27FC236}">
                <a16:creationId xmlns="" xmlns:a16="http://schemas.microsoft.com/office/drawing/2014/main" id="{B342F8D8-3BFA-486E-A21F-3C1FE0D953EC}"/>
              </a:ext>
            </a:extLst>
          </p:cNvPr>
          <p:cNvSpPr txBox="1"/>
          <p:nvPr/>
        </p:nvSpPr>
        <p:spPr>
          <a:xfrm>
            <a:off x="5858859" y="561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1841</a:t>
            </a:r>
          </a:p>
        </p:txBody>
      </p:sp>
      <p:sp>
        <p:nvSpPr>
          <p:cNvPr id="18" name="TextBox 17">
            <a:extLst>
              <a:ext uri="{FF2B5EF4-FFF2-40B4-BE49-F238E27FC236}">
                <a16:creationId xmlns="" xmlns:a16="http://schemas.microsoft.com/office/drawing/2014/main" id="{706D033E-BAFF-444B-8679-AC63540FFE7A}"/>
              </a:ext>
            </a:extLst>
          </p:cNvPr>
          <p:cNvSpPr txBox="1"/>
          <p:nvPr/>
        </p:nvSpPr>
        <p:spPr>
          <a:xfrm>
            <a:off x="6695813" y="561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1701</a:t>
            </a:r>
          </a:p>
        </p:txBody>
      </p:sp>
      <p:sp>
        <p:nvSpPr>
          <p:cNvPr id="20" name="TextBox 19">
            <a:extLst>
              <a:ext uri="{FF2B5EF4-FFF2-40B4-BE49-F238E27FC236}">
                <a16:creationId xmlns="" xmlns:a16="http://schemas.microsoft.com/office/drawing/2014/main" id="{90D93D45-42BD-4CAC-A90B-EFE27CA4A772}"/>
              </a:ext>
            </a:extLst>
          </p:cNvPr>
          <p:cNvSpPr txBox="1"/>
          <p:nvPr/>
        </p:nvSpPr>
        <p:spPr>
          <a:xfrm>
            <a:off x="7532768" y="561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1288</a:t>
            </a:r>
          </a:p>
        </p:txBody>
      </p:sp>
      <p:sp>
        <p:nvSpPr>
          <p:cNvPr id="21" name="TextBox 20">
            <a:extLst>
              <a:ext uri="{FF2B5EF4-FFF2-40B4-BE49-F238E27FC236}">
                <a16:creationId xmlns="" xmlns:a16="http://schemas.microsoft.com/office/drawing/2014/main" id="{B16E384C-52CF-4D00-A8BD-B73320DF0D6D}"/>
              </a:ext>
            </a:extLst>
          </p:cNvPr>
          <p:cNvSpPr txBox="1"/>
          <p:nvPr/>
        </p:nvSpPr>
        <p:spPr>
          <a:xfrm>
            <a:off x="8369723" y="561341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831</a:t>
            </a:r>
          </a:p>
        </p:txBody>
      </p:sp>
      <p:sp>
        <p:nvSpPr>
          <p:cNvPr id="23" name="TextBox 22">
            <a:extLst>
              <a:ext uri="{FF2B5EF4-FFF2-40B4-BE49-F238E27FC236}">
                <a16:creationId xmlns="" xmlns:a16="http://schemas.microsoft.com/office/drawing/2014/main" id="{45EB9B2C-F7E7-4AF0-82E6-12FC4F1B9F00}"/>
              </a:ext>
            </a:extLst>
          </p:cNvPr>
          <p:cNvSpPr txBox="1"/>
          <p:nvPr/>
        </p:nvSpPr>
        <p:spPr>
          <a:xfrm>
            <a:off x="9206679" y="561341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309</a:t>
            </a:r>
          </a:p>
        </p:txBody>
      </p:sp>
      <p:sp>
        <p:nvSpPr>
          <p:cNvPr id="24" name="TextBox 23">
            <a:extLst>
              <a:ext uri="{FF2B5EF4-FFF2-40B4-BE49-F238E27FC236}">
                <a16:creationId xmlns="" xmlns:a16="http://schemas.microsoft.com/office/drawing/2014/main" id="{66B6D084-57CD-448E-9F55-7F182BD26529}"/>
              </a:ext>
            </a:extLst>
          </p:cNvPr>
          <p:cNvSpPr txBox="1">
            <a:spLocks/>
          </p:cNvSpPr>
          <p:nvPr/>
        </p:nvSpPr>
        <p:spPr>
          <a:xfrm>
            <a:off x="2678326" y="5751891"/>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2152</a:t>
            </a:r>
          </a:p>
        </p:txBody>
      </p:sp>
      <p:sp>
        <p:nvSpPr>
          <p:cNvPr id="25" name="TextBox 24">
            <a:extLst>
              <a:ext uri="{FF2B5EF4-FFF2-40B4-BE49-F238E27FC236}">
                <a16:creationId xmlns="" xmlns:a16="http://schemas.microsoft.com/office/drawing/2014/main" id="{F5805729-B203-4680-9F64-20762B05024D}"/>
              </a:ext>
            </a:extLst>
          </p:cNvPr>
          <p:cNvSpPr txBox="1">
            <a:spLocks/>
          </p:cNvSpPr>
          <p:nvPr/>
        </p:nvSpPr>
        <p:spPr>
          <a:xfrm>
            <a:off x="3431649" y="5751891"/>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1993</a:t>
            </a:r>
          </a:p>
        </p:txBody>
      </p:sp>
      <p:sp>
        <p:nvSpPr>
          <p:cNvPr id="27" name="TextBox 26">
            <a:extLst>
              <a:ext uri="{FF2B5EF4-FFF2-40B4-BE49-F238E27FC236}">
                <a16:creationId xmlns="" xmlns:a16="http://schemas.microsoft.com/office/drawing/2014/main" id="{6A6E09B3-8FA0-4DA3-8872-1E952F0B87CC}"/>
              </a:ext>
            </a:extLst>
          </p:cNvPr>
          <p:cNvSpPr txBox="1">
            <a:spLocks/>
          </p:cNvSpPr>
          <p:nvPr/>
        </p:nvSpPr>
        <p:spPr>
          <a:xfrm>
            <a:off x="4184948" y="575187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1936</a:t>
            </a:r>
          </a:p>
        </p:txBody>
      </p:sp>
      <p:sp>
        <p:nvSpPr>
          <p:cNvPr id="28" name="TextBox 27">
            <a:extLst>
              <a:ext uri="{FF2B5EF4-FFF2-40B4-BE49-F238E27FC236}">
                <a16:creationId xmlns="" xmlns:a16="http://schemas.microsoft.com/office/drawing/2014/main" id="{54F17451-BC83-4D82-91C6-DAE6F870FABC}"/>
              </a:ext>
            </a:extLst>
          </p:cNvPr>
          <p:cNvSpPr txBox="1">
            <a:spLocks/>
          </p:cNvSpPr>
          <p:nvPr/>
        </p:nvSpPr>
        <p:spPr>
          <a:xfrm>
            <a:off x="5021903" y="5751872"/>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1858</a:t>
            </a:r>
          </a:p>
        </p:txBody>
      </p:sp>
      <p:sp>
        <p:nvSpPr>
          <p:cNvPr id="30" name="TextBox 29">
            <a:extLst>
              <a:ext uri="{FF2B5EF4-FFF2-40B4-BE49-F238E27FC236}">
                <a16:creationId xmlns="" xmlns:a16="http://schemas.microsoft.com/office/drawing/2014/main" id="{66A47857-6C4F-4548-95AF-D2921D334792}"/>
              </a:ext>
            </a:extLst>
          </p:cNvPr>
          <p:cNvSpPr txBox="1"/>
          <p:nvPr/>
        </p:nvSpPr>
        <p:spPr>
          <a:xfrm>
            <a:off x="5858859" y="575187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1791</a:t>
            </a:r>
          </a:p>
        </p:txBody>
      </p:sp>
      <p:sp>
        <p:nvSpPr>
          <p:cNvPr id="31" name="TextBox 30">
            <a:extLst>
              <a:ext uri="{FF2B5EF4-FFF2-40B4-BE49-F238E27FC236}">
                <a16:creationId xmlns="" xmlns:a16="http://schemas.microsoft.com/office/drawing/2014/main" id="{944BE6D9-C713-44EE-8529-9D1C39ABD68E}"/>
              </a:ext>
            </a:extLst>
          </p:cNvPr>
          <p:cNvSpPr txBox="1"/>
          <p:nvPr/>
        </p:nvSpPr>
        <p:spPr>
          <a:xfrm>
            <a:off x="6695813" y="575187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1664</a:t>
            </a:r>
          </a:p>
        </p:txBody>
      </p:sp>
      <p:sp>
        <p:nvSpPr>
          <p:cNvPr id="33" name="TextBox 32">
            <a:extLst>
              <a:ext uri="{FF2B5EF4-FFF2-40B4-BE49-F238E27FC236}">
                <a16:creationId xmlns="" xmlns:a16="http://schemas.microsoft.com/office/drawing/2014/main" id="{02206FD9-5BC5-44BC-B4DB-427BC4C74688}"/>
              </a:ext>
            </a:extLst>
          </p:cNvPr>
          <p:cNvSpPr txBox="1"/>
          <p:nvPr/>
        </p:nvSpPr>
        <p:spPr>
          <a:xfrm>
            <a:off x="7532768" y="575187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1232</a:t>
            </a:r>
          </a:p>
        </p:txBody>
      </p:sp>
      <p:sp>
        <p:nvSpPr>
          <p:cNvPr id="34" name="TextBox 33">
            <a:extLst>
              <a:ext uri="{FF2B5EF4-FFF2-40B4-BE49-F238E27FC236}">
                <a16:creationId xmlns="" xmlns:a16="http://schemas.microsoft.com/office/drawing/2014/main" id="{B801EAD3-69FA-4AE9-A853-54D410B66182}"/>
              </a:ext>
            </a:extLst>
          </p:cNvPr>
          <p:cNvSpPr txBox="1"/>
          <p:nvPr/>
        </p:nvSpPr>
        <p:spPr>
          <a:xfrm>
            <a:off x="8369723" y="575189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774</a:t>
            </a:r>
          </a:p>
        </p:txBody>
      </p:sp>
      <p:sp>
        <p:nvSpPr>
          <p:cNvPr id="36" name="TextBox 35">
            <a:extLst>
              <a:ext uri="{FF2B5EF4-FFF2-40B4-BE49-F238E27FC236}">
                <a16:creationId xmlns="" xmlns:a16="http://schemas.microsoft.com/office/drawing/2014/main" id="{73881466-27E0-47F6-BF45-3588B1A001DE}"/>
              </a:ext>
            </a:extLst>
          </p:cNvPr>
          <p:cNvSpPr txBox="1"/>
          <p:nvPr/>
        </p:nvSpPr>
        <p:spPr>
          <a:xfrm>
            <a:off x="9206679" y="575189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270</a:t>
            </a:r>
          </a:p>
        </p:txBody>
      </p:sp>
      <p:sp>
        <p:nvSpPr>
          <p:cNvPr id="38" name="TextBox 37">
            <a:extLst>
              <a:ext uri="{FF2B5EF4-FFF2-40B4-BE49-F238E27FC236}">
                <a16:creationId xmlns="" xmlns:a16="http://schemas.microsoft.com/office/drawing/2014/main" id="{AE069E6F-4AA7-4D5F-949F-66DBBCC47517}"/>
              </a:ext>
            </a:extLst>
          </p:cNvPr>
          <p:cNvSpPr txBox="1">
            <a:spLocks/>
          </p:cNvSpPr>
          <p:nvPr/>
        </p:nvSpPr>
        <p:spPr>
          <a:xfrm>
            <a:off x="1679934" y="5613410"/>
            <a:ext cx="767838" cy="246221"/>
          </a:xfrm>
          <a:prstGeom prst="rect">
            <a:avLst/>
          </a:prstGeom>
          <a:noFill/>
        </p:spPr>
        <p:txBody>
          <a:bodyPr wrap="none" lIns="0" rIns="0" rtlCol="0">
            <a:spAutoFit/>
          </a:bodyPr>
          <a:lstStyle/>
          <a:p>
            <a:pPr algn="r">
              <a:buClr>
                <a:schemeClr val="accent1"/>
              </a:buClr>
            </a:pPr>
            <a:r>
              <a:rPr lang="en-US" sz="1000" b="1">
                <a:solidFill>
                  <a:schemeClr val="accent1"/>
                </a:solidFill>
              </a:rPr>
              <a:t>DAPA 10 mg</a:t>
            </a:r>
          </a:p>
        </p:txBody>
      </p:sp>
      <p:sp>
        <p:nvSpPr>
          <p:cNvPr id="39" name="TextBox 38">
            <a:extLst>
              <a:ext uri="{FF2B5EF4-FFF2-40B4-BE49-F238E27FC236}">
                <a16:creationId xmlns="" xmlns:a16="http://schemas.microsoft.com/office/drawing/2014/main" id="{D4A2AD52-C946-48B0-A568-7FE0BA6C5ED4}"/>
              </a:ext>
            </a:extLst>
          </p:cNvPr>
          <p:cNvSpPr txBox="1">
            <a:spLocks/>
          </p:cNvSpPr>
          <p:nvPr/>
        </p:nvSpPr>
        <p:spPr>
          <a:xfrm>
            <a:off x="1958854" y="5751891"/>
            <a:ext cx="488915" cy="246221"/>
          </a:xfrm>
          <a:prstGeom prst="rect">
            <a:avLst/>
          </a:prstGeom>
          <a:noFill/>
        </p:spPr>
        <p:txBody>
          <a:bodyPr wrap="none" lIns="0" rIns="0" rtlCol="0">
            <a:spAutoFit/>
          </a:bodyPr>
          <a:lstStyle/>
          <a:p>
            <a:pPr algn="r">
              <a:buClr>
                <a:schemeClr val="accent1"/>
              </a:buClr>
            </a:pPr>
            <a:r>
              <a:rPr lang="en-US" sz="1000" b="1">
                <a:solidFill>
                  <a:schemeClr val="bg1">
                    <a:lumMod val="50000"/>
                  </a:schemeClr>
                </a:solidFill>
              </a:rPr>
              <a:t>Placebo</a:t>
            </a:r>
          </a:p>
        </p:txBody>
      </p:sp>
      <p:sp>
        <p:nvSpPr>
          <p:cNvPr id="40" name="TextBox 39">
            <a:extLst>
              <a:ext uri="{FF2B5EF4-FFF2-40B4-BE49-F238E27FC236}">
                <a16:creationId xmlns="" xmlns:a16="http://schemas.microsoft.com/office/drawing/2014/main" id="{4D156331-772E-4DDF-91E3-579E178A4380}"/>
              </a:ext>
            </a:extLst>
          </p:cNvPr>
          <p:cNvSpPr txBox="1">
            <a:spLocks/>
          </p:cNvSpPr>
          <p:nvPr/>
        </p:nvSpPr>
        <p:spPr>
          <a:xfrm>
            <a:off x="8916928" y="3354578"/>
            <a:ext cx="1206612" cy="584775"/>
          </a:xfrm>
          <a:prstGeom prst="rect">
            <a:avLst/>
          </a:prstGeom>
          <a:noFill/>
        </p:spPr>
        <p:txBody>
          <a:bodyPr wrap="none" lIns="0" rIns="0" rtlCol="0">
            <a:spAutoFit/>
          </a:bodyPr>
          <a:lstStyle/>
          <a:p>
            <a:pPr algn="r">
              <a:buClr>
                <a:schemeClr val="accent1"/>
              </a:buClr>
            </a:pPr>
            <a:r>
              <a:rPr lang="en-US" sz="1600" b="1">
                <a:solidFill>
                  <a:schemeClr val="accent1"/>
                </a:solidFill>
              </a:rPr>
              <a:t>DAPA 10 mg</a:t>
            </a:r>
            <a:br>
              <a:rPr lang="en-US" sz="1600" b="1">
                <a:solidFill>
                  <a:schemeClr val="accent1"/>
                </a:solidFill>
              </a:rPr>
            </a:br>
            <a:r>
              <a:rPr lang="en-US" sz="1600" b="1">
                <a:solidFill>
                  <a:schemeClr val="accent1"/>
                </a:solidFill>
              </a:rPr>
              <a:t>197 events</a:t>
            </a:r>
          </a:p>
        </p:txBody>
      </p:sp>
      <p:sp>
        <p:nvSpPr>
          <p:cNvPr id="41" name="TextBox 40">
            <a:extLst>
              <a:ext uri="{FF2B5EF4-FFF2-40B4-BE49-F238E27FC236}">
                <a16:creationId xmlns="" xmlns:a16="http://schemas.microsoft.com/office/drawing/2014/main" id="{7275BECD-B0AE-4773-AFE7-8509C4F4D949}"/>
              </a:ext>
            </a:extLst>
          </p:cNvPr>
          <p:cNvSpPr txBox="1">
            <a:spLocks/>
          </p:cNvSpPr>
          <p:nvPr/>
        </p:nvSpPr>
        <p:spPr>
          <a:xfrm>
            <a:off x="8996055" y="1213814"/>
            <a:ext cx="1048364" cy="584775"/>
          </a:xfrm>
          <a:prstGeom prst="rect">
            <a:avLst/>
          </a:prstGeom>
          <a:noFill/>
        </p:spPr>
        <p:txBody>
          <a:bodyPr wrap="none" lIns="0" rIns="0" rtlCol="0">
            <a:spAutoFit/>
          </a:bodyPr>
          <a:lstStyle/>
          <a:p>
            <a:pPr algn="r">
              <a:buClr>
                <a:schemeClr val="accent1"/>
              </a:buClr>
            </a:pPr>
            <a:r>
              <a:rPr lang="en-US" sz="1600" b="1">
                <a:solidFill>
                  <a:schemeClr val="bg1">
                    <a:lumMod val="50000"/>
                  </a:schemeClr>
                </a:solidFill>
              </a:rPr>
              <a:t>Placebo</a:t>
            </a:r>
            <a:br>
              <a:rPr lang="en-US" sz="1600" b="1">
                <a:solidFill>
                  <a:schemeClr val="bg1">
                    <a:lumMod val="50000"/>
                  </a:schemeClr>
                </a:solidFill>
              </a:rPr>
            </a:br>
            <a:r>
              <a:rPr lang="en-US" sz="1600" b="1">
                <a:solidFill>
                  <a:schemeClr val="bg1">
                    <a:lumMod val="50000"/>
                  </a:schemeClr>
                </a:solidFill>
              </a:rPr>
              <a:t>312 events</a:t>
            </a:r>
          </a:p>
        </p:txBody>
      </p:sp>
      <p:cxnSp>
        <p:nvCxnSpPr>
          <p:cNvPr id="44" name="Straight Connector 43">
            <a:extLst>
              <a:ext uri="{FF2B5EF4-FFF2-40B4-BE49-F238E27FC236}">
                <a16:creationId xmlns="" xmlns:a16="http://schemas.microsoft.com/office/drawing/2014/main" id="{CD9C68C3-B9FD-4952-BA67-545A0B6C46CE}"/>
              </a:ext>
            </a:extLst>
          </p:cNvPr>
          <p:cNvCxnSpPr/>
          <p:nvPr/>
        </p:nvCxnSpPr>
        <p:spPr>
          <a:xfrm>
            <a:off x="2647088" y="1282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C05D4C72-B937-467F-BB12-ED4D747C1B92}"/>
              </a:ext>
            </a:extLst>
          </p:cNvPr>
          <p:cNvCxnSpPr/>
          <p:nvPr/>
        </p:nvCxnSpPr>
        <p:spPr>
          <a:xfrm>
            <a:off x="2647088" y="192164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 xmlns:a16="http://schemas.microsoft.com/office/drawing/2014/main" id="{732383DB-18CB-40E0-B4C5-72F0E081CB30}"/>
              </a:ext>
            </a:extLst>
          </p:cNvPr>
          <p:cNvCxnSpPr/>
          <p:nvPr/>
        </p:nvCxnSpPr>
        <p:spPr>
          <a:xfrm>
            <a:off x="2647088" y="256058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 xmlns:a16="http://schemas.microsoft.com/office/drawing/2014/main" id="{CB0C9977-C932-4665-8944-4FFAB0FE3DEB}"/>
              </a:ext>
            </a:extLst>
          </p:cNvPr>
          <p:cNvCxnSpPr/>
          <p:nvPr/>
        </p:nvCxnSpPr>
        <p:spPr>
          <a:xfrm>
            <a:off x="2647088" y="31995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B87DF22D-1CCA-4925-B0BB-856D6A2569DA}"/>
              </a:ext>
            </a:extLst>
          </p:cNvPr>
          <p:cNvCxnSpPr/>
          <p:nvPr/>
        </p:nvCxnSpPr>
        <p:spPr>
          <a:xfrm>
            <a:off x="2647088" y="383845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115182CF-C76F-49CF-9D22-B8E1359C9C84}"/>
              </a:ext>
            </a:extLst>
          </p:cNvPr>
          <p:cNvCxnSpPr/>
          <p:nvPr/>
        </p:nvCxnSpPr>
        <p:spPr>
          <a:xfrm>
            <a:off x="2647088" y="447739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87B991FD-07AE-43A3-A26F-F9BA499AEC00}"/>
              </a:ext>
            </a:extLst>
          </p:cNvPr>
          <p:cNvCxnSpPr/>
          <p:nvPr/>
        </p:nvCxnSpPr>
        <p:spPr>
          <a:xfrm>
            <a:off x="2647088" y="511633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 xmlns:a16="http://schemas.microsoft.com/office/drawing/2014/main" id="{5DCC7EEC-960C-4AB0-9D8C-03CF8C7E2080}"/>
              </a:ext>
            </a:extLst>
          </p:cNvPr>
          <p:cNvSpPr txBox="1"/>
          <p:nvPr/>
        </p:nvSpPr>
        <p:spPr>
          <a:xfrm>
            <a:off x="2467594" y="4997793"/>
            <a:ext cx="255198" cy="246221"/>
          </a:xfrm>
          <a:prstGeom prst="rect">
            <a:avLst/>
          </a:prstGeom>
          <a:noFill/>
        </p:spPr>
        <p:txBody>
          <a:bodyPr wrap="none" rtlCol="0">
            <a:spAutoFit/>
          </a:bodyPr>
          <a:lstStyle/>
          <a:p>
            <a:pPr algn="r">
              <a:buClr>
                <a:schemeClr val="accent1"/>
              </a:buClr>
            </a:pPr>
            <a:r>
              <a:rPr lang="en-US" sz="1000"/>
              <a:t>0</a:t>
            </a:r>
          </a:p>
        </p:txBody>
      </p:sp>
      <p:sp>
        <p:nvSpPr>
          <p:cNvPr id="52" name="TextBox 51">
            <a:extLst>
              <a:ext uri="{FF2B5EF4-FFF2-40B4-BE49-F238E27FC236}">
                <a16:creationId xmlns="" xmlns:a16="http://schemas.microsoft.com/office/drawing/2014/main" id="{6877CC7F-2FC7-4138-885E-AD0D91BF52EF}"/>
              </a:ext>
            </a:extLst>
          </p:cNvPr>
          <p:cNvSpPr txBox="1"/>
          <p:nvPr/>
        </p:nvSpPr>
        <p:spPr>
          <a:xfrm>
            <a:off x="2467594" y="4357076"/>
            <a:ext cx="255198" cy="246221"/>
          </a:xfrm>
          <a:prstGeom prst="rect">
            <a:avLst/>
          </a:prstGeom>
          <a:noFill/>
        </p:spPr>
        <p:txBody>
          <a:bodyPr wrap="none" rtlCol="0">
            <a:spAutoFit/>
          </a:bodyPr>
          <a:lstStyle/>
          <a:p>
            <a:pPr algn="r">
              <a:buClr>
                <a:schemeClr val="accent1"/>
              </a:buClr>
            </a:pPr>
            <a:r>
              <a:rPr lang="en-US" sz="1000"/>
              <a:t>4</a:t>
            </a:r>
          </a:p>
        </p:txBody>
      </p:sp>
      <p:sp>
        <p:nvSpPr>
          <p:cNvPr id="53" name="TextBox 52">
            <a:extLst>
              <a:ext uri="{FF2B5EF4-FFF2-40B4-BE49-F238E27FC236}">
                <a16:creationId xmlns="" xmlns:a16="http://schemas.microsoft.com/office/drawing/2014/main" id="{D3C52B95-19D9-43D3-9687-B3B3D1E1011E}"/>
              </a:ext>
            </a:extLst>
          </p:cNvPr>
          <p:cNvSpPr txBox="1"/>
          <p:nvPr/>
        </p:nvSpPr>
        <p:spPr>
          <a:xfrm>
            <a:off x="2467594" y="3716324"/>
            <a:ext cx="255198" cy="246221"/>
          </a:xfrm>
          <a:prstGeom prst="rect">
            <a:avLst/>
          </a:prstGeom>
          <a:noFill/>
        </p:spPr>
        <p:txBody>
          <a:bodyPr wrap="none" rtlCol="0">
            <a:spAutoFit/>
          </a:bodyPr>
          <a:lstStyle/>
          <a:p>
            <a:pPr algn="r">
              <a:buClr>
                <a:schemeClr val="accent1"/>
              </a:buClr>
            </a:pPr>
            <a:r>
              <a:rPr lang="en-US" sz="1000"/>
              <a:t>8</a:t>
            </a:r>
          </a:p>
        </p:txBody>
      </p:sp>
      <p:sp>
        <p:nvSpPr>
          <p:cNvPr id="54" name="TextBox 53">
            <a:extLst>
              <a:ext uri="{FF2B5EF4-FFF2-40B4-BE49-F238E27FC236}">
                <a16:creationId xmlns="" xmlns:a16="http://schemas.microsoft.com/office/drawing/2014/main" id="{8FE10CDF-E619-4F17-AEB2-F00652D11DD8}"/>
              </a:ext>
            </a:extLst>
          </p:cNvPr>
          <p:cNvSpPr txBox="1"/>
          <p:nvPr/>
        </p:nvSpPr>
        <p:spPr>
          <a:xfrm>
            <a:off x="2397062" y="3075642"/>
            <a:ext cx="325730" cy="246221"/>
          </a:xfrm>
          <a:prstGeom prst="rect">
            <a:avLst/>
          </a:prstGeom>
          <a:noFill/>
        </p:spPr>
        <p:txBody>
          <a:bodyPr wrap="none" rtlCol="0">
            <a:spAutoFit/>
          </a:bodyPr>
          <a:lstStyle/>
          <a:p>
            <a:pPr algn="r">
              <a:buClr>
                <a:schemeClr val="accent1"/>
              </a:buClr>
            </a:pPr>
            <a:r>
              <a:rPr lang="en-US" sz="1000"/>
              <a:t>12</a:t>
            </a:r>
          </a:p>
        </p:txBody>
      </p:sp>
      <p:sp>
        <p:nvSpPr>
          <p:cNvPr id="55" name="TextBox 54">
            <a:extLst>
              <a:ext uri="{FF2B5EF4-FFF2-40B4-BE49-F238E27FC236}">
                <a16:creationId xmlns="" xmlns:a16="http://schemas.microsoft.com/office/drawing/2014/main" id="{69102061-3275-449C-8756-7537FE04AB6E}"/>
              </a:ext>
            </a:extLst>
          </p:cNvPr>
          <p:cNvSpPr txBox="1"/>
          <p:nvPr/>
        </p:nvSpPr>
        <p:spPr>
          <a:xfrm>
            <a:off x="2397062" y="2434925"/>
            <a:ext cx="325730" cy="246221"/>
          </a:xfrm>
          <a:prstGeom prst="rect">
            <a:avLst/>
          </a:prstGeom>
          <a:noFill/>
        </p:spPr>
        <p:txBody>
          <a:bodyPr wrap="none" rtlCol="0">
            <a:spAutoFit/>
          </a:bodyPr>
          <a:lstStyle/>
          <a:p>
            <a:pPr algn="r">
              <a:buClr>
                <a:schemeClr val="accent1"/>
              </a:buClr>
            </a:pPr>
            <a:r>
              <a:rPr lang="en-US" sz="1000"/>
              <a:t>16</a:t>
            </a:r>
          </a:p>
        </p:txBody>
      </p:sp>
      <p:sp>
        <p:nvSpPr>
          <p:cNvPr id="56" name="TextBox 55">
            <a:extLst>
              <a:ext uri="{FF2B5EF4-FFF2-40B4-BE49-F238E27FC236}">
                <a16:creationId xmlns="" xmlns:a16="http://schemas.microsoft.com/office/drawing/2014/main" id="{9A3E96CE-CAFE-4AE8-B452-36EA04CD0933}"/>
              </a:ext>
            </a:extLst>
          </p:cNvPr>
          <p:cNvSpPr txBox="1"/>
          <p:nvPr/>
        </p:nvSpPr>
        <p:spPr>
          <a:xfrm>
            <a:off x="2397062" y="1794172"/>
            <a:ext cx="325730" cy="246221"/>
          </a:xfrm>
          <a:prstGeom prst="rect">
            <a:avLst/>
          </a:prstGeom>
          <a:noFill/>
        </p:spPr>
        <p:txBody>
          <a:bodyPr wrap="none" rtlCol="0">
            <a:spAutoFit/>
          </a:bodyPr>
          <a:lstStyle/>
          <a:p>
            <a:pPr algn="r">
              <a:buClr>
                <a:schemeClr val="accent1"/>
              </a:buClr>
            </a:pPr>
            <a:r>
              <a:rPr lang="en-US" sz="1000"/>
              <a:t>20</a:t>
            </a:r>
          </a:p>
        </p:txBody>
      </p:sp>
      <p:sp>
        <p:nvSpPr>
          <p:cNvPr id="57" name="TextBox 56">
            <a:extLst>
              <a:ext uri="{FF2B5EF4-FFF2-40B4-BE49-F238E27FC236}">
                <a16:creationId xmlns="" xmlns:a16="http://schemas.microsoft.com/office/drawing/2014/main" id="{2D7AF2ED-5DEC-484F-ADA2-7A9C45DEBA04}"/>
              </a:ext>
            </a:extLst>
          </p:cNvPr>
          <p:cNvSpPr txBox="1"/>
          <p:nvPr/>
        </p:nvSpPr>
        <p:spPr>
          <a:xfrm>
            <a:off x="2397062" y="1153491"/>
            <a:ext cx="325730" cy="246221"/>
          </a:xfrm>
          <a:prstGeom prst="rect">
            <a:avLst/>
          </a:prstGeom>
          <a:noFill/>
        </p:spPr>
        <p:txBody>
          <a:bodyPr wrap="none" rtlCol="0">
            <a:spAutoFit/>
          </a:bodyPr>
          <a:lstStyle/>
          <a:p>
            <a:pPr algn="r">
              <a:buClr>
                <a:schemeClr val="accent1"/>
              </a:buClr>
            </a:pPr>
            <a:r>
              <a:rPr lang="en-US" sz="1000"/>
              <a:t>24</a:t>
            </a:r>
          </a:p>
        </p:txBody>
      </p:sp>
      <p:sp>
        <p:nvSpPr>
          <p:cNvPr id="58" name="TextBox 57">
            <a:extLst>
              <a:ext uri="{FF2B5EF4-FFF2-40B4-BE49-F238E27FC236}">
                <a16:creationId xmlns="" xmlns:a16="http://schemas.microsoft.com/office/drawing/2014/main" id="{E6E9F941-15E8-43F7-A86C-3A7AFD6FBE73}"/>
              </a:ext>
            </a:extLst>
          </p:cNvPr>
          <p:cNvSpPr txBox="1"/>
          <p:nvPr/>
        </p:nvSpPr>
        <p:spPr>
          <a:xfrm>
            <a:off x="2645035" y="5229665"/>
            <a:ext cx="255198" cy="246221"/>
          </a:xfrm>
          <a:prstGeom prst="rect">
            <a:avLst/>
          </a:prstGeom>
          <a:noFill/>
        </p:spPr>
        <p:txBody>
          <a:bodyPr wrap="none" rtlCol="0">
            <a:spAutoFit/>
          </a:bodyPr>
          <a:lstStyle/>
          <a:p>
            <a:pPr algn="ctr">
              <a:buClr>
                <a:schemeClr val="accent1"/>
              </a:buClr>
            </a:pPr>
            <a:r>
              <a:rPr lang="en-US" sz="1000"/>
              <a:t>0</a:t>
            </a:r>
          </a:p>
        </p:txBody>
      </p:sp>
      <p:cxnSp>
        <p:nvCxnSpPr>
          <p:cNvPr id="59" name="Straight Connector 58">
            <a:extLst>
              <a:ext uri="{FF2B5EF4-FFF2-40B4-BE49-F238E27FC236}">
                <a16:creationId xmlns="" xmlns:a16="http://schemas.microsoft.com/office/drawing/2014/main" id="{5D80FD2D-3C34-4FE4-91FA-F68EF1AA1299}"/>
              </a:ext>
            </a:extLst>
          </p:cNvPr>
          <p:cNvCxnSpPr>
            <a:cxnSpLocks/>
          </p:cNvCxnSpPr>
          <p:nvPr/>
        </p:nvCxnSpPr>
        <p:spPr>
          <a:xfrm rot="16200000">
            <a:off x="2731831"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 xmlns:a16="http://schemas.microsoft.com/office/drawing/2014/main" id="{EBDAA1AF-DE8A-43B5-8591-31029B458E90}"/>
              </a:ext>
            </a:extLst>
          </p:cNvPr>
          <p:cNvCxnSpPr>
            <a:cxnSpLocks/>
          </p:cNvCxnSpPr>
          <p:nvPr/>
        </p:nvCxnSpPr>
        <p:spPr>
          <a:xfrm rot="16200000">
            <a:off x="3553603"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 xmlns:a16="http://schemas.microsoft.com/office/drawing/2014/main" id="{8B818580-D5E8-45A4-9293-076F31E98CFA}"/>
              </a:ext>
            </a:extLst>
          </p:cNvPr>
          <p:cNvCxnSpPr>
            <a:cxnSpLocks/>
          </p:cNvCxnSpPr>
          <p:nvPr/>
        </p:nvCxnSpPr>
        <p:spPr>
          <a:xfrm rot="16200000">
            <a:off x="4380292"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 xmlns:a16="http://schemas.microsoft.com/office/drawing/2014/main" id="{4123D18D-93E1-4795-AC9F-C2E3E1AA8249}"/>
              </a:ext>
            </a:extLst>
          </p:cNvPr>
          <p:cNvCxnSpPr>
            <a:cxnSpLocks/>
          </p:cNvCxnSpPr>
          <p:nvPr/>
        </p:nvCxnSpPr>
        <p:spPr>
          <a:xfrm rot="16200000">
            <a:off x="5213103"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 xmlns:a16="http://schemas.microsoft.com/office/drawing/2014/main" id="{8FF3A725-913A-4F53-870C-AE1F428A1C10}"/>
              </a:ext>
            </a:extLst>
          </p:cNvPr>
          <p:cNvCxnSpPr>
            <a:cxnSpLocks/>
          </p:cNvCxnSpPr>
          <p:nvPr/>
        </p:nvCxnSpPr>
        <p:spPr>
          <a:xfrm rot="16200000">
            <a:off x="6033835"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 xmlns:a16="http://schemas.microsoft.com/office/drawing/2014/main" id="{0DBC86C4-B6F3-49A8-8A5B-C6FEA95A9DA8}"/>
              </a:ext>
            </a:extLst>
          </p:cNvPr>
          <p:cNvCxnSpPr>
            <a:cxnSpLocks/>
          </p:cNvCxnSpPr>
          <p:nvPr/>
        </p:nvCxnSpPr>
        <p:spPr>
          <a:xfrm rot="16200000">
            <a:off x="6838315"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 xmlns:a16="http://schemas.microsoft.com/office/drawing/2014/main" id="{EEA4398F-A0ED-4F1B-BF88-2EBD3A474523}"/>
              </a:ext>
            </a:extLst>
          </p:cNvPr>
          <p:cNvCxnSpPr>
            <a:cxnSpLocks/>
          </p:cNvCxnSpPr>
          <p:nvPr/>
        </p:nvCxnSpPr>
        <p:spPr>
          <a:xfrm rot="16200000">
            <a:off x="8480331"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 xmlns:a16="http://schemas.microsoft.com/office/drawing/2014/main" id="{F531801C-1115-4D84-8E01-7505EFEC2E42}"/>
              </a:ext>
            </a:extLst>
          </p:cNvPr>
          <p:cNvCxnSpPr>
            <a:cxnSpLocks/>
          </p:cNvCxnSpPr>
          <p:nvPr/>
        </p:nvCxnSpPr>
        <p:spPr>
          <a:xfrm rot="16200000">
            <a:off x="7652625"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 xmlns:a16="http://schemas.microsoft.com/office/drawing/2014/main" id="{351AC06C-CBD2-4D60-9266-B9C3A24F98C5}"/>
              </a:ext>
            </a:extLst>
          </p:cNvPr>
          <p:cNvCxnSpPr>
            <a:cxnSpLocks/>
          </p:cNvCxnSpPr>
          <p:nvPr/>
        </p:nvCxnSpPr>
        <p:spPr>
          <a:xfrm rot="16200000">
            <a:off x="9308132"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 xmlns:a16="http://schemas.microsoft.com/office/drawing/2014/main" id="{5E74F1AF-3C4E-4035-8627-CC2B87F52E32}"/>
              </a:ext>
            </a:extLst>
          </p:cNvPr>
          <p:cNvSpPr txBox="1"/>
          <p:nvPr/>
        </p:nvSpPr>
        <p:spPr>
          <a:xfrm>
            <a:off x="3471723" y="5229665"/>
            <a:ext cx="255198" cy="246221"/>
          </a:xfrm>
          <a:prstGeom prst="rect">
            <a:avLst/>
          </a:prstGeom>
          <a:noFill/>
        </p:spPr>
        <p:txBody>
          <a:bodyPr wrap="none" rtlCol="0">
            <a:spAutoFit/>
          </a:bodyPr>
          <a:lstStyle/>
          <a:p>
            <a:pPr algn="ctr">
              <a:buClr>
                <a:schemeClr val="accent1"/>
              </a:buClr>
            </a:pPr>
            <a:r>
              <a:rPr lang="en-US" sz="1000"/>
              <a:t>4</a:t>
            </a:r>
          </a:p>
        </p:txBody>
      </p:sp>
      <p:sp>
        <p:nvSpPr>
          <p:cNvPr id="73" name="TextBox 72">
            <a:extLst>
              <a:ext uri="{FF2B5EF4-FFF2-40B4-BE49-F238E27FC236}">
                <a16:creationId xmlns="" xmlns:a16="http://schemas.microsoft.com/office/drawing/2014/main" id="{7428B229-E994-4FDB-95CD-6500132B1B3C}"/>
              </a:ext>
            </a:extLst>
          </p:cNvPr>
          <p:cNvSpPr txBox="1"/>
          <p:nvPr/>
        </p:nvSpPr>
        <p:spPr>
          <a:xfrm>
            <a:off x="4298439" y="5229665"/>
            <a:ext cx="255199" cy="246221"/>
          </a:xfrm>
          <a:prstGeom prst="rect">
            <a:avLst/>
          </a:prstGeom>
          <a:noFill/>
        </p:spPr>
        <p:txBody>
          <a:bodyPr wrap="square" rtlCol="0">
            <a:spAutoFit/>
          </a:bodyPr>
          <a:lstStyle/>
          <a:p>
            <a:pPr algn="ctr">
              <a:buClr>
                <a:schemeClr val="accent1"/>
              </a:buClr>
            </a:pPr>
            <a:r>
              <a:rPr lang="en-US" sz="1000"/>
              <a:t>8</a:t>
            </a:r>
          </a:p>
        </p:txBody>
      </p:sp>
      <p:sp>
        <p:nvSpPr>
          <p:cNvPr id="75" name="TextBox 74">
            <a:extLst>
              <a:ext uri="{FF2B5EF4-FFF2-40B4-BE49-F238E27FC236}">
                <a16:creationId xmlns="" xmlns:a16="http://schemas.microsoft.com/office/drawing/2014/main" id="{2F7AC70B-898C-41CE-B823-63AF2D84002E}"/>
              </a:ext>
            </a:extLst>
          </p:cNvPr>
          <p:cNvSpPr txBox="1">
            <a:spLocks/>
          </p:cNvSpPr>
          <p:nvPr/>
        </p:nvSpPr>
        <p:spPr>
          <a:xfrm>
            <a:off x="5075943" y="5229646"/>
            <a:ext cx="365760" cy="246221"/>
          </a:xfrm>
          <a:prstGeom prst="rect">
            <a:avLst/>
          </a:prstGeom>
          <a:noFill/>
        </p:spPr>
        <p:txBody>
          <a:bodyPr wrap="square" rtlCol="0">
            <a:spAutoFit/>
          </a:bodyPr>
          <a:lstStyle/>
          <a:p>
            <a:pPr algn="ctr">
              <a:buClr>
                <a:schemeClr val="accent1"/>
              </a:buClr>
            </a:pPr>
            <a:r>
              <a:rPr lang="en-US" sz="1000"/>
              <a:t>12</a:t>
            </a:r>
          </a:p>
        </p:txBody>
      </p:sp>
      <p:sp>
        <p:nvSpPr>
          <p:cNvPr id="77" name="TextBox 76">
            <a:extLst>
              <a:ext uri="{FF2B5EF4-FFF2-40B4-BE49-F238E27FC236}">
                <a16:creationId xmlns="" xmlns:a16="http://schemas.microsoft.com/office/drawing/2014/main" id="{955227BE-ED0C-4AE4-A63A-559D0F6C2122}"/>
              </a:ext>
            </a:extLst>
          </p:cNvPr>
          <p:cNvSpPr txBox="1"/>
          <p:nvPr/>
        </p:nvSpPr>
        <p:spPr>
          <a:xfrm>
            <a:off x="5896675" y="5229645"/>
            <a:ext cx="365760" cy="246221"/>
          </a:xfrm>
          <a:prstGeom prst="rect">
            <a:avLst/>
          </a:prstGeom>
          <a:noFill/>
        </p:spPr>
        <p:txBody>
          <a:bodyPr wrap="square" rtlCol="0">
            <a:spAutoFit/>
          </a:bodyPr>
          <a:lstStyle/>
          <a:p>
            <a:pPr algn="ctr">
              <a:buClr>
                <a:schemeClr val="accent1"/>
              </a:buClr>
            </a:pPr>
            <a:r>
              <a:rPr lang="en-US" sz="1000"/>
              <a:t>16</a:t>
            </a:r>
          </a:p>
        </p:txBody>
      </p:sp>
      <p:sp>
        <p:nvSpPr>
          <p:cNvPr id="78" name="TextBox 77">
            <a:extLst>
              <a:ext uri="{FF2B5EF4-FFF2-40B4-BE49-F238E27FC236}">
                <a16:creationId xmlns="" xmlns:a16="http://schemas.microsoft.com/office/drawing/2014/main" id="{70B34C72-B2D3-40BF-A8EC-573AC1B93F67}"/>
              </a:ext>
            </a:extLst>
          </p:cNvPr>
          <p:cNvSpPr txBox="1"/>
          <p:nvPr/>
        </p:nvSpPr>
        <p:spPr>
          <a:xfrm>
            <a:off x="6701155" y="5229645"/>
            <a:ext cx="365760" cy="246221"/>
          </a:xfrm>
          <a:prstGeom prst="rect">
            <a:avLst/>
          </a:prstGeom>
          <a:noFill/>
        </p:spPr>
        <p:txBody>
          <a:bodyPr wrap="square" rtlCol="0">
            <a:spAutoFit/>
          </a:bodyPr>
          <a:lstStyle/>
          <a:p>
            <a:pPr algn="ctr">
              <a:buClr>
                <a:schemeClr val="accent1"/>
              </a:buClr>
            </a:pPr>
            <a:r>
              <a:rPr lang="en-US" sz="1000"/>
              <a:t>20</a:t>
            </a:r>
          </a:p>
        </p:txBody>
      </p:sp>
      <p:sp>
        <p:nvSpPr>
          <p:cNvPr id="79" name="TextBox 78">
            <a:extLst>
              <a:ext uri="{FF2B5EF4-FFF2-40B4-BE49-F238E27FC236}">
                <a16:creationId xmlns="" xmlns:a16="http://schemas.microsoft.com/office/drawing/2014/main" id="{D4D571B8-9DE6-42A3-8587-6F9F40D3BDA4}"/>
              </a:ext>
            </a:extLst>
          </p:cNvPr>
          <p:cNvSpPr txBox="1"/>
          <p:nvPr/>
        </p:nvSpPr>
        <p:spPr>
          <a:xfrm>
            <a:off x="7515465" y="5229645"/>
            <a:ext cx="365760" cy="246221"/>
          </a:xfrm>
          <a:prstGeom prst="rect">
            <a:avLst/>
          </a:prstGeom>
          <a:noFill/>
        </p:spPr>
        <p:txBody>
          <a:bodyPr wrap="square" rtlCol="0">
            <a:spAutoFit/>
          </a:bodyPr>
          <a:lstStyle/>
          <a:p>
            <a:pPr algn="ctr">
              <a:buClr>
                <a:schemeClr val="accent1"/>
              </a:buClr>
            </a:pPr>
            <a:r>
              <a:rPr lang="en-US" sz="1000"/>
              <a:t>24</a:t>
            </a:r>
          </a:p>
        </p:txBody>
      </p:sp>
      <p:sp>
        <p:nvSpPr>
          <p:cNvPr id="80" name="TextBox 79">
            <a:extLst>
              <a:ext uri="{FF2B5EF4-FFF2-40B4-BE49-F238E27FC236}">
                <a16:creationId xmlns="" xmlns:a16="http://schemas.microsoft.com/office/drawing/2014/main" id="{62DD300F-1EBC-4D34-A5E8-4E4DB101C595}"/>
              </a:ext>
            </a:extLst>
          </p:cNvPr>
          <p:cNvSpPr txBox="1"/>
          <p:nvPr/>
        </p:nvSpPr>
        <p:spPr>
          <a:xfrm>
            <a:off x="8343171" y="5229645"/>
            <a:ext cx="365760" cy="246221"/>
          </a:xfrm>
          <a:prstGeom prst="rect">
            <a:avLst/>
          </a:prstGeom>
          <a:noFill/>
        </p:spPr>
        <p:txBody>
          <a:bodyPr wrap="square" rtlCol="0">
            <a:spAutoFit/>
          </a:bodyPr>
          <a:lstStyle/>
          <a:p>
            <a:pPr algn="ctr">
              <a:buClr>
                <a:schemeClr val="accent1"/>
              </a:buClr>
            </a:pPr>
            <a:r>
              <a:rPr lang="en-US" sz="1000"/>
              <a:t>28</a:t>
            </a:r>
          </a:p>
        </p:txBody>
      </p:sp>
      <p:sp>
        <p:nvSpPr>
          <p:cNvPr id="83" name="TextBox 82">
            <a:extLst>
              <a:ext uri="{FF2B5EF4-FFF2-40B4-BE49-F238E27FC236}">
                <a16:creationId xmlns="" xmlns:a16="http://schemas.microsoft.com/office/drawing/2014/main" id="{A19AEE5B-C6DB-4636-BFB6-1B984072ECB3}"/>
              </a:ext>
            </a:extLst>
          </p:cNvPr>
          <p:cNvSpPr txBox="1"/>
          <p:nvPr/>
        </p:nvSpPr>
        <p:spPr>
          <a:xfrm>
            <a:off x="9182099" y="5229645"/>
            <a:ext cx="365760" cy="246221"/>
          </a:xfrm>
          <a:prstGeom prst="rect">
            <a:avLst/>
          </a:prstGeom>
          <a:noFill/>
        </p:spPr>
        <p:txBody>
          <a:bodyPr wrap="square" rtlCol="0">
            <a:spAutoFit/>
          </a:bodyPr>
          <a:lstStyle/>
          <a:p>
            <a:pPr algn="ctr">
              <a:buClr>
                <a:schemeClr val="accent1"/>
              </a:buClr>
            </a:pPr>
            <a:r>
              <a:rPr lang="en-US" sz="1000"/>
              <a:t>32</a:t>
            </a:r>
          </a:p>
        </p:txBody>
      </p:sp>
      <p:sp>
        <p:nvSpPr>
          <p:cNvPr id="84" name="TextBox 83">
            <a:extLst>
              <a:ext uri="{FF2B5EF4-FFF2-40B4-BE49-F238E27FC236}">
                <a16:creationId xmlns="" xmlns:a16="http://schemas.microsoft.com/office/drawing/2014/main" id="{83CE378C-399E-47A9-89F7-6E7463A6CAD9}"/>
              </a:ext>
            </a:extLst>
          </p:cNvPr>
          <p:cNvSpPr txBox="1"/>
          <p:nvPr/>
        </p:nvSpPr>
        <p:spPr>
          <a:xfrm>
            <a:off x="4862303" y="5379489"/>
            <a:ext cx="2440271" cy="276999"/>
          </a:xfrm>
          <a:prstGeom prst="rect">
            <a:avLst/>
          </a:prstGeom>
          <a:noFill/>
        </p:spPr>
        <p:txBody>
          <a:bodyPr wrap="square" rtlCol="0">
            <a:spAutoFit/>
          </a:bodyPr>
          <a:lstStyle/>
          <a:p>
            <a:pPr algn="ctr">
              <a:buClr>
                <a:schemeClr val="accent1"/>
              </a:buClr>
            </a:pPr>
            <a:r>
              <a:rPr lang="en-US" sz="1200" b="1"/>
              <a:t>Months from Randomization</a:t>
            </a:r>
          </a:p>
        </p:txBody>
      </p:sp>
      <p:sp>
        <p:nvSpPr>
          <p:cNvPr id="85" name="TextBox 84">
            <a:extLst>
              <a:ext uri="{FF2B5EF4-FFF2-40B4-BE49-F238E27FC236}">
                <a16:creationId xmlns="" xmlns:a16="http://schemas.microsoft.com/office/drawing/2014/main" id="{CECDA116-F1B5-4636-8E3B-0AB9C7AB3CC0}"/>
              </a:ext>
            </a:extLst>
          </p:cNvPr>
          <p:cNvSpPr txBox="1"/>
          <p:nvPr/>
        </p:nvSpPr>
        <p:spPr>
          <a:xfrm rot="16200000">
            <a:off x="1204773" y="2981270"/>
            <a:ext cx="2035548" cy="276999"/>
          </a:xfrm>
          <a:prstGeom prst="rect">
            <a:avLst/>
          </a:prstGeom>
          <a:noFill/>
        </p:spPr>
        <p:txBody>
          <a:bodyPr wrap="square" rtlCol="0">
            <a:spAutoFit/>
          </a:bodyPr>
          <a:lstStyle/>
          <a:p>
            <a:pPr algn="ctr">
              <a:buClr>
                <a:schemeClr val="accent1"/>
              </a:buClr>
            </a:pPr>
            <a:r>
              <a:rPr lang="en-US" sz="1200" b="1"/>
              <a:t>Cumulative Incidence %</a:t>
            </a:r>
          </a:p>
        </p:txBody>
      </p:sp>
      <p:sp>
        <p:nvSpPr>
          <p:cNvPr id="86" name="TextBox 85">
            <a:extLst>
              <a:ext uri="{FF2B5EF4-FFF2-40B4-BE49-F238E27FC236}">
                <a16:creationId xmlns="" xmlns:a16="http://schemas.microsoft.com/office/drawing/2014/main" id="{39E545D3-E9E3-4DE8-9F3F-C1A7FC259AB0}"/>
              </a:ext>
            </a:extLst>
          </p:cNvPr>
          <p:cNvSpPr txBox="1">
            <a:spLocks/>
          </p:cNvSpPr>
          <p:nvPr/>
        </p:nvSpPr>
        <p:spPr>
          <a:xfrm>
            <a:off x="1901172" y="5482354"/>
            <a:ext cx="546623" cy="246221"/>
          </a:xfrm>
          <a:prstGeom prst="rect">
            <a:avLst/>
          </a:prstGeom>
          <a:noFill/>
        </p:spPr>
        <p:txBody>
          <a:bodyPr wrap="none" lIns="0" rIns="0" rtlCol="0">
            <a:spAutoFit/>
          </a:bodyPr>
          <a:lstStyle/>
          <a:p>
            <a:pPr algn="r">
              <a:buClr>
                <a:schemeClr val="accent1"/>
              </a:buClr>
            </a:pPr>
            <a:r>
              <a:rPr lang="en-US" sz="1000" b="1"/>
              <a:t>N at Risk</a:t>
            </a:r>
          </a:p>
        </p:txBody>
      </p:sp>
      <p:sp>
        <p:nvSpPr>
          <p:cNvPr id="91" name="TextBox 90">
            <a:extLst>
              <a:ext uri="{FF2B5EF4-FFF2-40B4-BE49-F238E27FC236}">
                <a16:creationId xmlns="" xmlns:a16="http://schemas.microsoft.com/office/drawing/2014/main" id="{F2AC57F8-E7B4-4300-A459-5ABA95C5FAB3}"/>
              </a:ext>
            </a:extLst>
          </p:cNvPr>
          <p:cNvSpPr txBox="1"/>
          <p:nvPr/>
        </p:nvSpPr>
        <p:spPr>
          <a:xfrm>
            <a:off x="10233435" y="2970496"/>
            <a:ext cx="1035860" cy="338554"/>
          </a:xfrm>
          <a:prstGeom prst="rect">
            <a:avLst/>
          </a:prstGeom>
          <a:noFill/>
        </p:spPr>
        <p:txBody>
          <a:bodyPr wrap="none" lIns="91440" tIns="45720" rIns="91440" bIns="45720" rtlCol="0" anchor="t">
            <a:spAutoFit/>
          </a:bodyPr>
          <a:lstStyle/>
          <a:p>
            <a:pPr algn="ctr">
              <a:buClr>
                <a:schemeClr val="accent1"/>
              </a:buClr>
            </a:pPr>
            <a:r>
              <a:rPr lang="en-US" sz="1600" b="1">
                <a:solidFill>
                  <a:schemeClr val="accent1"/>
                </a:solidFill>
              </a:rPr>
              <a:t>NNT=19</a:t>
            </a:r>
            <a:r>
              <a:rPr lang="en-US" sz="1600" b="1" baseline="30000">
                <a:solidFill>
                  <a:schemeClr val="accent1"/>
                </a:solidFill>
              </a:rPr>
              <a:t>b</a:t>
            </a:r>
            <a:endParaRPr lang="en-US" sz="1600" b="1">
              <a:solidFill>
                <a:schemeClr val="accent1"/>
              </a:solidFill>
            </a:endParaRPr>
          </a:p>
        </p:txBody>
      </p:sp>
      <p:grpSp>
        <p:nvGrpSpPr>
          <p:cNvPr id="2" name="Group 1">
            <a:extLst>
              <a:ext uri="{FF2B5EF4-FFF2-40B4-BE49-F238E27FC236}">
                <a16:creationId xmlns="" xmlns:a16="http://schemas.microsoft.com/office/drawing/2014/main" id="{B3C72C28-6E4F-4730-9A38-50689AD20725}"/>
              </a:ext>
            </a:extLst>
          </p:cNvPr>
          <p:cNvGrpSpPr/>
          <p:nvPr/>
        </p:nvGrpSpPr>
        <p:grpSpPr>
          <a:xfrm>
            <a:off x="10122139" y="1843123"/>
            <a:ext cx="1258452" cy="973312"/>
            <a:chOff x="9899048" y="2450896"/>
            <a:chExt cx="1258452" cy="973312"/>
          </a:xfrm>
        </p:grpSpPr>
        <p:pic>
          <p:nvPicPr>
            <p:cNvPr id="7" name="Picture 7" descr="A picture containing drawing&#10;&#10;Description automatically generated">
              <a:extLst>
                <a:ext uri="{FF2B5EF4-FFF2-40B4-BE49-F238E27FC236}">
                  <a16:creationId xmlns="" xmlns:a16="http://schemas.microsoft.com/office/drawing/2014/main" id="{C9C24AC3-CDD3-4BC3-8797-6DC2A25CDAE0}"/>
                </a:ext>
              </a:extLst>
            </p:cNvPr>
            <p:cNvPicPr>
              <a:picLocks noChangeAspect="1"/>
            </p:cNvPicPr>
            <p:nvPr/>
          </p:nvPicPr>
          <p:blipFill>
            <a:blip r:embed="rId3"/>
            <a:stretch>
              <a:fillRect/>
            </a:stretch>
          </p:blipFill>
          <p:spPr>
            <a:xfrm>
              <a:off x="9982728" y="2450896"/>
              <a:ext cx="1153582" cy="973312"/>
            </a:xfrm>
            <a:prstGeom prst="rect">
              <a:avLst/>
            </a:prstGeom>
          </p:spPr>
        </p:pic>
        <p:sp>
          <p:nvSpPr>
            <p:cNvPr id="8" name="TextBox 7">
              <a:extLst>
                <a:ext uri="{FF2B5EF4-FFF2-40B4-BE49-F238E27FC236}">
                  <a16:creationId xmlns="" xmlns:a16="http://schemas.microsoft.com/office/drawing/2014/main" id="{3BA3D9D8-3038-4A5E-A10F-4654FF40C6B1}"/>
                </a:ext>
              </a:extLst>
            </p:cNvPr>
            <p:cNvSpPr txBox="1"/>
            <p:nvPr/>
          </p:nvSpPr>
          <p:spPr>
            <a:xfrm>
              <a:off x="9899048" y="2579352"/>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chemeClr val="accent1"/>
                </a:buClr>
                <a:buFont typeface="Arial" panose="020B0604020202020204" pitchFamily="34" charset="0"/>
              </a:pPr>
              <a:r>
                <a:rPr lang="en-US" sz="1600" b="1">
                  <a:solidFill>
                    <a:srgbClr val="FFFFFF"/>
                  </a:solidFill>
                </a:rPr>
                <a:t>39%</a:t>
              </a:r>
              <a:r>
                <a:rPr lang="en-US" sz="1600">
                  <a:cs typeface="Arial"/>
                </a:rPr>
                <a:t>​</a:t>
              </a:r>
              <a:endParaRPr lang="en-US">
                <a:solidFill>
                  <a:srgbClr val="000000"/>
                </a:solidFill>
                <a:cs typeface="Arial" panose="020B0604020202020204"/>
              </a:endParaRPr>
            </a:p>
            <a:p>
              <a:pPr marL="229870" indent="-229870" algn="ctr">
                <a:buClr>
                  <a:schemeClr val="accent1"/>
                </a:buClr>
                <a:buFont typeface="Arial" panose="020B0604020202020204" pitchFamily="34" charset="0"/>
              </a:pPr>
              <a:r>
                <a:rPr lang="en-US" sz="1600" b="1">
                  <a:solidFill>
                    <a:srgbClr val="FFFFFF"/>
                  </a:solidFill>
                </a:rPr>
                <a:t>RRR</a:t>
              </a:r>
              <a:endParaRPr lang="en-US" sz="1600">
                <a:cs typeface="Arial" panose="020B0604020202020204"/>
              </a:endParaRPr>
            </a:p>
          </p:txBody>
        </p:sp>
      </p:grpSp>
      <p:sp>
        <p:nvSpPr>
          <p:cNvPr id="70" name="Freeform: Shape 69">
            <a:extLst>
              <a:ext uri="{FF2B5EF4-FFF2-40B4-BE49-F238E27FC236}">
                <a16:creationId xmlns="" xmlns:a16="http://schemas.microsoft.com/office/drawing/2014/main" id="{4250628E-B3A9-4550-AB92-D9E064645DB5}"/>
              </a:ext>
            </a:extLst>
          </p:cNvPr>
          <p:cNvSpPr/>
          <p:nvPr/>
        </p:nvSpPr>
        <p:spPr>
          <a:xfrm>
            <a:off x="2801850" y="1795997"/>
            <a:ext cx="6581553" cy="3312041"/>
          </a:xfrm>
          <a:custGeom>
            <a:avLst/>
            <a:gdLst>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125 w 6581553"/>
              <a:gd name="connsiteY151" fmla="*/ 180753 h 3312041"/>
              <a:gd name="connsiteX152" fmla="*/ 6523074 w 6581553"/>
              <a:gd name="connsiteY152" fmla="*/ 180753 h 3312041"/>
              <a:gd name="connsiteX153" fmla="*/ 6523074 w 6581553"/>
              <a:gd name="connsiteY153" fmla="*/ 138223 h 3312041"/>
              <a:gd name="connsiteX154" fmla="*/ 6560288 w 6581553"/>
              <a:gd name="connsiteY154" fmla="*/ 138223 h 3312041"/>
              <a:gd name="connsiteX155" fmla="*/ 6560288 w 6581553"/>
              <a:gd name="connsiteY155" fmla="*/ 95693 h 3312041"/>
              <a:gd name="connsiteX156" fmla="*/ 6581553 w 6581553"/>
              <a:gd name="connsiteY156" fmla="*/ 95693 h 3312041"/>
              <a:gd name="connsiteX157" fmla="*/ 6581553 w 6581553"/>
              <a:gd name="connsiteY157"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487965 w 6581553"/>
              <a:gd name="connsiteY151" fmla="*/ 197422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2252 w 6581553"/>
              <a:gd name="connsiteY151" fmla="*/ 214090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14158 w 6581553"/>
              <a:gd name="connsiteY151" fmla="*/ 211709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014 w 6581553"/>
              <a:gd name="connsiteY151" fmla="*/ 218853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014 w 6581553"/>
              <a:gd name="connsiteY151" fmla="*/ 218853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28246 w 6581553"/>
              <a:gd name="connsiteY114" fmla="*/ 1357091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11577 w 6581553"/>
              <a:gd name="connsiteY114" fmla="*/ 134280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28246 w 6581553"/>
              <a:gd name="connsiteY114" fmla="*/ 1314228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63965 w 6581553"/>
              <a:gd name="connsiteY114" fmla="*/ 132375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63965 w 6581553"/>
              <a:gd name="connsiteY114" fmla="*/ 132375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30628 w 6581553"/>
              <a:gd name="connsiteY114" fmla="*/ 1326134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69446 w 6581553"/>
              <a:gd name="connsiteY116" fmla="*/ 1163157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69446 w 6581553"/>
              <a:gd name="connsiteY116" fmla="*/ 1163157 h 3312041"/>
              <a:gd name="connsiteX117" fmla="*/ 4980800 w 6581553"/>
              <a:gd name="connsiteY117" fmla="*/ 1125777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6581553" h="3312041">
                <a:moveTo>
                  <a:pt x="0" y="3312041"/>
                </a:moveTo>
                <a:lnTo>
                  <a:pt x="95693" y="3312041"/>
                </a:lnTo>
                <a:lnTo>
                  <a:pt x="95693" y="3285460"/>
                </a:lnTo>
                <a:lnTo>
                  <a:pt x="143539" y="3285460"/>
                </a:lnTo>
                <a:lnTo>
                  <a:pt x="143539" y="3280144"/>
                </a:lnTo>
                <a:lnTo>
                  <a:pt x="143539" y="3274827"/>
                </a:lnTo>
                <a:lnTo>
                  <a:pt x="393404" y="3274827"/>
                </a:lnTo>
                <a:lnTo>
                  <a:pt x="398721" y="3258879"/>
                </a:lnTo>
                <a:lnTo>
                  <a:pt x="425302" y="3258879"/>
                </a:lnTo>
                <a:lnTo>
                  <a:pt x="446567" y="3237613"/>
                </a:lnTo>
                <a:lnTo>
                  <a:pt x="643269" y="3237613"/>
                </a:lnTo>
                <a:lnTo>
                  <a:pt x="728330" y="3216348"/>
                </a:lnTo>
                <a:lnTo>
                  <a:pt x="802758" y="3216348"/>
                </a:lnTo>
                <a:lnTo>
                  <a:pt x="802758" y="3179134"/>
                </a:lnTo>
                <a:lnTo>
                  <a:pt x="855921" y="3179134"/>
                </a:lnTo>
                <a:lnTo>
                  <a:pt x="855921" y="3147237"/>
                </a:lnTo>
                <a:lnTo>
                  <a:pt x="1015409" y="3147237"/>
                </a:lnTo>
                <a:lnTo>
                  <a:pt x="1015409" y="3131288"/>
                </a:lnTo>
                <a:lnTo>
                  <a:pt x="1185530" y="3131288"/>
                </a:lnTo>
                <a:lnTo>
                  <a:pt x="1185530" y="3110023"/>
                </a:lnTo>
                <a:lnTo>
                  <a:pt x="1360967" y="3110023"/>
                </a:lnTo>
                <a:lnTo>
                  <a:pt x="1382232" y="3083441"/>
                </a:lnTo>
                <a:lnTo>
                  <a:pt x="1509823" y="3083441"/>
                </a:lnTo>
                <a:lnTo>
                  <a:pt x="1525772" y="3067492"/>
                </a:lnTo>
                <a:lnTo>
                  <a:pt x="1573618" y="3067492"/>
                </a:lnTo>
                <a:lnTo>
                  <a:pt x="1573618" y="3030279"/>
                </a:lnTo>
                <a:lnTo>
                  <a:pt x="1632097" y="3030279"/>
                </a:lnTo>
                <a:lnTo>
                  <a:pt x="1632097" y="2993065"/>
                </a:lnTo>
                <a:lnTo>
                  <a:pt x="1663995" y="2993065"/>
                </a:lnTo>
                <a:lnTo>
                  <a:pt x="1663995" y="2950534"/>
                </a:lnTo>
                <a:lnTo>
                  <a:pt x="1722474" y="2950534"/>
                </a:lnTo>
                <a:lnTo>
                  <a:pt x="1722474" y="2908004"/>
                </a:lnTo>
                <a:lnTo>
                  <a:pt x="1765004" y="2908004"/>
                </a:lnTo>
                <a:lnTo>
                  <a:pt x="1765004" y="2892055"/>
                </a:lnTo>
                <a:lnTo>
                  <a:pt x="1828800" y="2892055"/>
                </a:lnTo>
                <a:lnTo>
                  <a:pt x="1828800" y="2860158"/>
                </a:lnTo>
                <a:lnTo>
                  <a:pt x="1903228" y="2860158"/>
                </a:lnTo>
                <a:lnTo>
                  <a:pt x="1903228" y="2833576"/>
                </a:lnTo>
                <a:lnTo>
                  <a:pt x="1977655" y="2833576"/>
                </a:lnTo>
                <a:lnTo>
                  <a:pt x="1977655" y="2812311"/>
                </a:lnTo>
                <a:lnTo>
                  <a:pt x="2062716" y="2812311"/>
                </a:lnTo>
                <a:lnTo>
                  <a:pt x="2062716" y="2791046"/>
                </a:lnTo>
                <a:lnTo>
                  <a:pt x="2153093" y="2791046"/>
                </a:lnTo>
                <a:lnTo>
                  <a:pt x="2153093" y="2764465"/>
                </a:lnTo>
                <a:lnTo>
                  <a:pt x="2222204" y="2764465"/>
                </a:lnTo>
                <a:lnTo>
                  <a:pt x="2222204" y="2727251"/>
                </a:lnTo>
                <a:lnTo>
                  <a:pt x="2328530" y="2727251"/>
                </a:lnTo>
                <a:lnTo>
                  <a:pt x="2397642" y="2658139"/>
                </a:lnTo>
                <a:lnTo>
                  <a:pt x="2434855" y="2658139"/>
                </a:lnTo>
                <a:lnTo>
                  <a:pt x="2434855" y="2604976"/>
                </a:lnTo>
                <a:lnTo>
                  <a:pt x="2461437" y="2604976"/>
                </a:lnTo>
                <a:lnTo>
                  <a:pt x="2461437" y="2567762"/>
                </a:lnTo>
                <a:lnTo>
                  <a:pt x="2493335" y="2567762"/>
                </a:lnTo>
                <a:lnTo>
                  <a:pt x="2493335" y="2546497"/>
                </a:lnTo>
                <a:lnTo>
                  <a:pt x="2530549" y="2546497"/>
                </a:lnTo>
                <a:lnTo>
                  <a:pt x="2530549" y="2514600"/>
                </a:lnTo>
                <a:lnTo>
                  <a:pt x="2594344" y="2514600"/>
                </a:lnTo>
                <a:lnTo>
                  <a:pt x="2620925" y="2488018"/>
                </a:lnTo>
                <a:lnTo>
                  <a:pt x="2759149" y="2488018"/>
                </a:lnTo>
                <a:lnTo>
                  <a:pt x="2769781" y="2472069"/>
                </a:lnTo>
                <a:lnTo>
                  <a:pt x="2828260" y="2472069"/>
                </a:lnTo>
                <a:lnTo>
                  <a:pt x="2849525" y="2450804"/>
                </a:lnTo>
                <a:lnTo>
                  <a:pt x="2945218" y="2450804"/>
                </a:lnTo>
                <a:lnTo>
                  <a:pt x="2961167" y="2424223"/>
                </a:lnTo>
                <a:lnTo>
                  <a:pt x="3131288" y="2424223"/>
                </a:lnTo>
                <a:lnTo>
                  <a:pt x="3152553" y="2392325"/>
                </a:lnTo>
                <a:lnTo>
                  <a:pt x="3221665" y="2392325"/>
                </a:lnTo>
                <a:lnTo>
                  <a:pt x="3253562" y="2355111"/>
                </a:lnTo>
                <a:lnTo>
                  <a:pt x="3253562" y="2296632"/>
                </a:lnTo>
                <a:lnTo>
                  <a:pt x="3312042" y="2296632"/>
                </a:lnTo>
                <a:lnTo>
                  <a:pt x="3312042" y="2248786"/>
                </a:lnTo>
                <a:lnTo>
                  <a:pt x="3333307" y="2248786"/>
                </a:lnTo>
                <a:lnTo>
                  <a:pt x="3338623" y="2206255"/>
                </a:lnTo>
                <a:lnTo>
                  <a:pt x="3354572" y="2184990"/>
                </a:lnTo>
                <a:lnTo>
                  <a:pt x="3354572" y="2158409"/>
                </a:lnTo>
                <a:lnTo>
                  <a:pt x="3429000" y="2158409"/>
                </a:lnTo>
                <a:lnTo>
                  <a:pt x="3492795" y="2094613"/>
                </a:lnTo>
                <a:lnTo>
                  <a:pt x="3662916" y="2094613"/>
                </a:lnTo>
                <a:lnTo>
                  <a:pt x="3684181" y="2062716"/>
                </a:lnTo>
                <a:lnTo>
                  <a:pt x="3747976" y="2062716"/>
                </a:lnTo>
                <a:lnTo>
                  <a:pt x="3806455" y="2052083"/>
                </a:lnTo>
                <a:lnTo>
                  <a:pt x="3891516" y="2052083"/>
                </a:lnTo>
                <a:lnTo>
                  <a:pt x="3918097" y="2025502"/>
                </a:lnTo>
                <a:lnTo>
                  <a:pt x="4013790" y="2025502"/>
                </a:lnTo>
                <a:lnTo>
                  <a:pt x="4013790" y="1993604"/>
                </a:lnTo>
                <a:lnTo>
                  <a:pt x="4029739" y="1993604"/>
                </a:lnTo>
                <a:lnTo>
                  <a:pt x="4029739" y="1956390"/>
                </a:lnTo>
                <a:lnTo>
                  <a:pt x="4072269" y="1956390"/>
                </a:lnTo>
                <a:lnTo>
                  <a:pt x="4072269" y="1913860"/>
                </a:lnTo>
                <a:lnTo>
                  <a:pt x="4098851" y="1881962"/>
                </a:lnTo>
                <a:lnTo>
                  <a:pt x="4098851" y="1839432"/>
                </a:lnTo>
                <a:lnTo>
                  <a:pt x="4120116" y="1818167"/>
                </a:lnTo>
                <a:lnTo>
                  <a:pt x="4120116" y="1743739"/>
                </a:lnTo>
                <a:lnTo>
                  <a:pt x="4152014" y="1717158"/>
                </a:lnTo>
                <a:lnTo>
                  <a:pt x="4178595" y="1717158"/>
                </a:lnTo>
                <a:lnTo>
                  <a:pt x="4178595" y="1663995"/>
                </a:lnTo>
                <a:lnTo>
                  <a:pt x="4210493" y="1626781"/>
                </a:lnTo>
                <a:lnTo>
                  <a:pt x="4300869" y="1626781"/>
                </a:lnTo>
                <a:lnTo>
                  <a:pt x="4300869" y="1600200"/>
                </a:lnTo>
                <a:lnTo>
                  <a:pt x="4407195" y="1600200"/>
                </a:lnTo>
                <a:lnTo>
                  <a:pt x="4407195" y="1557669"/>
                </a:lnTo>
                <a:lnTo>
                  <a:pt x="4572000" y="1557669"/>
                </a:lnTo>
                <a:lnTo>
                  <a:pt x="4598581" y="1531088"/>
                </a:lnTo>
                <a:lnTo>
                  <a:pt x="4657060" y="1531088"/>
                </a:lnTo>
                <a:lnTo>
                  <a:pt x="4662376" y="1520455"/>
                </a:lnTo>
                <a:lnTo>
                  <a:pt x="4736804" y="1520455"/>
                </a:lnTo>
                <a:lnTo>
                  <a:pt x="4763386" y="1493874"/>
                </a:lnTo>
                <a:lnTo>
                  <a:pt x="4814722" y="1484349"/>
                </a:lnTo>
                <a:lnTo>
                  <a:pt x="4848446" y="1430079"/>
                </a:lnTo>
                <a:lnTo>
                  <a:pt x="4885660" y="1430079"/>
                </a:lnTo>
                <a:lnTo>
                  <a:pt x="4885660" y="1387548"/>
                </a:lnTo>
                <a:lnTo>
                  <a:pt x="4885660" y="1387548"/>
                </a:lnTo>
                <a:lnTo>
                  <a:pt x="4922321" y="1386607"/>
                </a:lnTo>
                <a:lnTo>
                  <a:pt x="4915011" y="1329788"/>
                </a:lnTo>
                <a:lnTo>
                  <a:pt x="4940153" y="1318990"/>
                </a:lnTo>
                <a:cubicBezTo>
                  <a:pt x="4939710" y="1292224"/>
                  <a:pt x="4951172" y="1263077"/>
                  <a:pt x="4950729" y="1236311"/>
                </a:cubicBezTo>
                <a:lnTo>
                  <a:pt x="4969446" y="1163157"/>
                </a:lnTo>
                <a:lnTo>
                  <a:pt x="4980800" y="1125777"/>
                </a:lnTo>
                <a:lnTo>
                  <a:pt x="5013251" y="1063255"/>
                </a:lnTo>
                <a:lnTo>
                  <a:pt x="5039832" y="1063255"/>
                </a:lnTo>
                <a:lnTo>
                  <a:pt x="5039832" y="1041990"/>
                </a:lnTo>
                <a:lnTo>
                  <a:pt x="5135525" y="967562"/>
                </a:lnTo>
                <a:lnTo>
                  <a:pt x="5183372" y="967562"/>
                </a:lnTo>
                <a:lnTo>
                  <a:pt x="5199321" y="951613"/>
                </a:lnTo>
                <a:lnTo>
                  <a:pt x="5358809" y="951613"/>
                </a:lnTo>
                <a:lnTo>
                  <a:pt x="5401339" y="935665"/>
                </a:lnTo>
                <a:lnTo>
                  <a:pt x="5566144" y="935665"/>
                </a:lnTo>
                <a:lnTo>
                  <a:pt x="5582093" y="914400"/>
                </a:lnTo>
                <a:lnTo>
                  <a:pt x="5656521" y="914400"/>
                </a:lnTo>
                <a:lnTo>
                  <a:pt x="5656521" y="887818"/>
                </a:lnTo>
                <a:lnTo>
                  <a:pt x="5693735" y="887818"/>
                </a:lnTo>
                <a:lnTo>
                  <a:pt x="5693735" y="839972"/>
                </a:lnTo>
                <a:lnTo>
                  <a:pt x="5720316" y="818706"/>
                </a:lnTo>
                <a:lnTo>
                  <a:pt x="5720316" y="797441"/>
                </a:lnTo>
                <a:lnTo>
                  <a:pt x="5741581" y="760227"/>
                </a:lnTo>
                <a:lnTo>
                  <a:pt x="5741581" y="632637"/>
                </a:lnTo>
                <a:lnTo>
                  <a:pt x="5757530" y="595423"/>
                </a:lnTo>
                <a:lnTo>
                  <a:pt x="5805376" y="558209"/>
                </a:lnTo>
                <a:lnTo>
                  <a:pt x="5805376" y="494413"/>
                </a:lnTo>
                <a:lnTo>
                  <a:pt x="5858539" y="494413"/>
                </a:lnTo>
                <a:lnTo>
                  <a:pt x="5858539" y="441251"/>
                </a:lnTo>
                <a:lnTo>
                  <a:pt x="5948916" y="441251"/>
                </a:lnTo>
                <a:lnTo>
                  <a:pt x="5948916" y="398720"/>
                </a:lnTo>
                <a:lnTo>
                  <a:pt x="5991446" y="398720"/>
                </a:lnTo>
                <a:lnTo>
                  <a:pt x="5991446" y="361506"/>
                </a:lnTo>
                <a:lnTo>
                  <a:pt x="6023344" y="361506"/>
                </a:lnTo>
                <a:lnTo>
                  <a:pt x="6023344" y="345558"/>
                </a:lnTo>
                <a:lnTo>
                  <a:pt x="6315739" y="345558"/>
                </a:lnTo>
                <a:lnTo>
                  <a:pt x="6315739" y="265813"/>
                </a:lnTo>
                <a:lnTo>
                  <a:pt x="6469911" y="265813"/>
                </a:lnTo>
                <a:lnTo>
                  <a:pt x="6469911" y="217967"/>
                </a:lnTo>
                <a:lnTo>
                  <a:pt x="6469911" y="217967"/>
                </a:lnTo>
                <a:lnTo>
                  <a:pt x="6507014" y="218853"/>
                </a:lnTo>
                <a:lnTo>
                  <a:pt x="6507125" y="180753"/>
                </a:lnTo>
                <a:lnTo>
                  <a:pt x="6523074" y="180753"/>
                </a:lnTo>
                <a:lnTo>
                  <a:pt x="6523074" y="138223"/>
                </a:lnTo>
                <a:lnTo>
                  <a:pt x="6560288" y="138223"/>
                </a:lnTo>
                <a:lnTo>
                  <a:pt x="6560288" y="95693"/>
                </a:lnTo>
                <a:lnTo>
                  <a:pt x="6581553" y="95693"/>
                </a:lnTo>
                <a:lnTo>
                  <a:pt x="6581553" y="0"/>
                </a:lnTo>
              </a:path>
            </a:pathLst>
          </a:cu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 xmlns:a16="http://schemas.microsoft.com/office/drawing/2014/main" id="{B2B3BC4C-BAF0-4577-AA8E-7A3B761C27F4}"/>
              </a:ext>
            </a:extLst>
          </p:cNvPr>
          <p:cNvSpPr/>
          <p:nvPr/>
        </p:nvSpPr>
        <p:spPr>
          <a:xfrm>
            <a:off x="2738555" y="1282718"/>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 xmlns:a16="http://schemas.microsoft.com/office/drawing/2014/main" id="{8B5C63A5-0BED-4B75-ACC1-0185B777A332}"/>
              </a:ext>
            </a:extLst>
          </p:cNvPr>
          <p:cNvGrpSpPr/>
          <p:nvPr/>
        </p:nvGrpSpPr>
        <p:grpSpPr>
          <a:xfrm>
            <a:off x="2808839" y="3098634"/>
            <a:ext cx="6566620" cy="2010422"/>
            <a:chOff x="3010711" y="3407884"/>
            <a:chExt cx="6566620" cy="2010422"/>
          </a:xfrm>
        </p:grpSpPr>
        <p:sp>
          <p:nvSpPr>
            <p:cNvPr id="87" name="Freeform: Shape 86">
              <a:extLst>
                <a:ext uri="{FF2B5EF4-FFF2-40B4-BE49-F238E27FC236}">
                  <a16:creationId xmlns="" xmlns:a16="http://schemas.microsoft.com/office/drawing/2014/main" id="{C10F0DAF-23C1-448F-A41C-F15A359E1973}"/>
                </a:ext>
              </a:extLst>
            </p:cNvPr>
            <p:cNvSpPr/>
            <p:nvPr/>
          </p:nvSpPr>
          <p:spPr>
            <a:xfrm>
              <a:off x="3010711" y="3813243"/>
              <a:ext cx="5752181" cy="1605063"/>
            </a:xfrm>
            <a:custGeom>
              <a:avLst/>
              <a:gdLst>
                <a:gd name="connsiteX0" fmla="*/ 0 w 5744183"/>
                <a:gd name="connsiteY0" fmla="*/ 1605063 h 1605063"/>
                <a:gd name="connsiteX1" fmla="*/ 92412 w 5744183"/>
                <a:gd name="connsiteY1" fmla="*/ 1605063 h 1605063"/>
                <a:gd name="connsiteX2" fmla="*/ 92412 w 5744183"/>
                <a:gd name="connsiteY2" fmla="*/ 1595336 h 1605063"/>
                <a:gd name="connsiteX3" fmla="*/ 175098 w 5744183"/>
                <a:gd name="connsiteY3" fmla="*/ 1595336 h 1605063"/>
                <a:gd name="connsiteX4" fmla="*/ 175098 w 5744183"/>
                <a:gd name="connsiteY4" fmla="*/ 1585608 h 1605063"/>
                <a:gd name="connsiteX5" fmla="*/ 286966 w 5744183"/>
                <a:gd name="connsiteY5" fmla="*/ 1585608 h 1605063"/>
                <a:gd name="connsiteX6" fmla="*/ 286966 w 5744183"/>
                <a:gd name="connsiteY6" fmla="*/ 1566153 h 1605063"/>
                <a:gd name="connsiteX7" fmla="*/ 384242 w 5744183"/>
                <a:gd name="connsiteY7" fmla="*/ 1566153 h 1605063"/>
                <a:gd name="connsiteX8" fmla="*/ 389106 w 5744183"/>
                <a:gd name="connsiteY8" fmla="*/ 1571017 h 1605063"/>
                <a:gd name="connsiteX9" fmla="*/ 423153 w 5744183"/>
                <a:gd name="connsiteY9" fmla="*/ 1571017 h 1605063"/>
                <a:gd name="connsiteX10" fmla="*/ 428017 w 5744183"/>
                <a:gd name="connsiteY10" fmla="*/ 1541834 h 1605063"/>
                <a:gd name="connsiteX11" fmla="*/ 583659 w 5744183"/>
                <a:gd name="connsiteY11" fmla="*/ 1541834 h 1605063"/>
                <a:gd name="connsiteX12" fmla="*/ 583659 w 5744183"/>
                <a:gd name="connsiteY12" fmla="*/ 1527242 h 1605063"/>
                <a:gd name="connsiteX13" fmla="*/ 797668 w 5744183"/>
                <a:gd name="connsiteY13" fmla="*/ 1527242 h 1605063"/>
                <a:gd name="connsiteX14" fmla="*/ 797668 w 5744183"/>
                <a:gd name="connsiteY14" fmla="*/ 1507787 h 1605063"/>
                <a:gd name="connsiteX15" fmla="*/ 899808 w 5744183"/>
                <a:gd name="connsiteY15" fmla="*/ 1507787 h 1605063"/>
                <a:gd name="connsiteX16" fmla="*/ 899808 w 5744183"/>
                <a:gd name="connsiteY16" fmla="*/ 1498059 h 1605063"/>
                <a:gd name="connsiteX17" fmla="*/ 1001949 w 5744183"/>
                <a:gd name="connsiteY17" fmla="*/ 1498059 h 1605063"/>
                <a:gd name="connsiteX18" fmla="*/ 1006812 w 5744183"/>
                <a:gd name="connsiteY18" fmla="*/ 1493196 h 1605063"/>
                <a:gd name="connsiteX19" fmla="*/ 1045723 w 5744183"/>
                <a:gd name="connsiteY19" fmla="*/ 1493196 h 1605063"/>
                <a:gd name="connsiteX20" fmla="*/ 1045723 w 5744183"/>
                <a:gd name="connsiteY20" fmla="*/ 1473740 h 1605063"/>
                <a:gd name="connsiteX21" fmla="*/ 1074906 w 5744183"/>
                <a:gd name="connsiteY21" fmla="*/ 1473740 h 1605063"/>
                <a:gd name="connsiteX22" fmla="*/ 1074906 w 5744183"/>
                <a:gd name="connsiteY22" fmla="*/ 1459148 h 1605063"/>
                <a:gd name="connsiteX23" fmla="*/ 1498059 w 5744183"/>
                <a:gd name="connsiteY23" fmla="*/ 1459148 h 1605063"/>
                <a:gd name="connsiteX24" fmla="*/ 1502923 w 5744183"/>
                <a:gd name="connsiteY24" fmla="*/ 1454284 h 1605063"/>
                <a:gd name="connsiteX25" fmla="*/ 1561289 w 5744183"/>
                <a:gd name="connsiteY25" fmla="*/ 1454284 h 1605063"/>
                <a:gd name="connsiteX26" fmla="*/ 1561289 w 5744183"/>
                <a:gd name="connsiteY26" fmla="*/ 1434829 h 1605063"/>
                <a:gd name="connsiteX27" fmla="*/ 1590472 w 5744183"/>
                <a:gd name="connsiteY27" fmla="*/ 1434829 h 1605063"/>
                <a:gd name="connsiteX28" fmla="*/ 1590472 w 5744183"/>
                <a:gd name="connsiteY28" fmla="*/ 1420238 h 1605063"/>
                <a:gd name="connsiteX29" fmla="*/ 1605063 w 5744183"/>
                <a:gd name="connsiteY29" fmla="*/ 1420238 h 1605063"/>
                <a:gd name="connsiteX30" fmla="*/ 1605063 w 5744183"/>
                <a:gd name="connsiteY30" fmla="*/ 1410510 h 1605063"/>
                <a:gd name="connsiteX31" fmla="*/ 1624519 w 5744183"/>
                <a:gd name="connsiteY31" fmla="*/ 1410510 h 1605063"/>
                <a:gd name="connsiteX32" fmla="*/ 1624519 w 5744183"/>
                <a:gd name="connsiteY32" fmla="*/ 1366736 h 1605063"/>
                <a:gd name="connsiteX33" fmla="*/ 1678021 w 5744183"/>
                <a:gd name="connsiteY33" fmla="*/ 1366736 h 1605063"/>
                <a:gd name="connsiteX34" fmla="*/ 1682885 w 5744183"/>
                <a:gd name="connsiteY34" fmla="*/ 1361872 h 1605063"/>
                <a:gd name="connsiteX35" fmla="*/ 1702340 w 5744183"/>
                <a:gd name="connsiteY35" fmla="*/ 1357008 h 1605063"/>
                <a:gd name="connsiteX36" fmla="*/ 1702340 w 5744183"/>
                <a:gd name="connsiteY36" fmla="*/ 1347280 h 1605063"/>
                <a:gd name="connsiteX37" fmla="*/ 1716932 w 5744183"/>
                <a:gd name="connsiteY37" fmla="*/ 1347280 h 1605063"/>
                <a:gd name="connsiteX38" fmla="*/ 1716932 w 5744183"/>
                <a:gd name="connsiteY38" fmla="*/ 1337553 h 1605063"/>
                <a:gd name="connsiteX39" fmla="*/ 1736387 w 5744183"/>
                <a:gd name="connsiteY39" fmla="*/ 1337553 h 1605063"/>
                <a:gd name="connsiteX40" fmla="*/ 1736387 w 5744183"/>
                <a:gd name="connsiteY40" fmla="*/ 1322961 h 1605063"/>
                <a:gd name="connsiteX41" fmla="*/ 1809344 w 5744183"/>
                <a:gd name="connsiteY41" fmla="*/ 1322961 h 1605063"/>
                <a:gd name="connsiteX42" fmla="*/ 1809344 w 5744183"/>
                <a:gd name="connsiteY42" fmla="*/ 1308370 h 1605063"/>
                <a:gd name="connsiteX43" fmla="*/ 1999034 w 5744183"/>
                <a:gd name="connsiteY43" fmla="*/ 1308370 h 1605063"/>
                <a:gd name="connsiteX44" fmla="*/ 2003898 w 5744183"/>
                <a:gd name="connsiteY44" fmla="*/ 1298642 h 1605063"/>
                <a:gd name="connsiteX45" fmla="*/ 2023353 w 5744183"/>
                <a:gd name="connsiteY45" fmla="*/ 1298642 h 1605063"/>
                <a:gd name="connsiteX46" fmla="*/ 2033080 w 5744183"/>
                <a:gd name="connsiteY46" fmla="*/ 1284051 h 1605063"/>
                <a:gd name="connsiteX47" fmla="*/ 2052536 w 5744183"/>
                <a:gd name="connsiteY47" fmla="*/ 1284051 h 1605063"/>
                <a:gd name="connsiteX48" fmla="*/ 2052536 w 5744183"/>
                <a:gd name="connsiteY48" fmla="*/ 1269459 h 1605063"/>
                <a:gd name="connsiteX49" fmla="*/ 2081719 w 5744183"/>
                <a:gd name="connsiteY49" fmla="*/ 1269459 h 1605063"/>
                <a:gd name="connsiteX50" fmla="*/ 2081719 w 5744183"/>
                <a:gd name="connsiteY50" fmla="*/ 1264595 h 1605063"/>
                <a:gd name="connsiteX51" fmla="*/ 2106038 w 5744183"/>
                <a:gd name="connsiteY51" fmla="*/ 1264595 h 1605063"/>
                <a:gd name="connsiteX52" fmla="*/ 2115766 w 5744183"/>
                <a:gd name="connsiteY52" fmla="*/ 1250004 h 1605063"/>
                <a:gd name="connsiteX53" fmla="*/ 2154676 w 5744183"/>
                <a:gd name="connsiteY53" fmla="*/ 1250004 h 1605063"/>
                <a:gd name="connsiteX54" fmla="*/ 2154676 w 5744183"/>
                <a:gd name="connsiteY54" fmla="*/ 1245140 h 1605063"/>
                <a:gd name="connsiteX55" fmla="*/ 2266544 w 5744183"/>
                <a:gd name="connsiteY55" fmla="*/ 1245140 h 1605063"/>
                <a:gd name="connsiteX56" fmla="*/ 2266544 w 5744183"/>
                <a:gd name="connsiteY56" fmla="*/ 1230548 h 1605063"/>
                <a:gd name="connsiteX57" fmla="*/ 2383276 w 5744183"/>
                <a:gd name="connsiteY57" fmla="*/ 1230548 h 1605063"/>
                <a:gd name="connsiteX58" fmla="*/ 2383276 w 5744183"/>
                <a:gd name="connsiteY58" fmla="*/ 1211093 h 1605063"/>
                <a:gd name="connsiteX59" fmla="*/ 2431915 w 5744183"/>
                <a:gd name="connsiteY59" fmla="*/ 1211093 h 1605063"/>
                <a:gd name="connsiteX60" fmla="*/ 2431915 w 5744183"/>
                <a:gd name="connsiteY60" fmla="*/ 1196502 h 1605063"/>
                <a:gd name="connsiteX61" fmla="*/ 2441642 w 5744183"/>
                <a:gd name="connsiteY61" fmla="*/ 1196502 h 1605063"/>
                <a:gd name="connsiteX62" fmla="*/ 2441642 w 5744183"/>
                <a:gd name="connsiteY62" fmla="*/ 1186774 h 1605063"/>
                <a:gd name="connsiteX63" fmla="*/ 2451370 w 5744183"/>
                <a:gd name="connsiteY63" fmla="*/ 1177046 h 1605063"/>
                <a:gd name="connsiteX64" fmla="*/ 2456234 w 5744183"/>
                <a:gd name="connsiteY64" fmla="*/ 1172182 h 1605063"/>
                <a:gd name="connsiteX65" fmla="*/ 2470825 w 5744183"/>
                <a:gd name="connsiteY65" fmla="*/ 1172182 h 1605063"/>
                <a:gd name="connsiteX66" fmla="*/ 2470825 w 5744183"/>
                <a:gd name="connsiteY66" fmla="*/ 1157591 h 1605063"/>
                <a:gd name="connsiteX67" fmla="*/ 2500008 w 5744183"/>
                <a:gd name="connsiteY67" fmla="*/ 1157591 h 1605063"/>
                <a:gd name="connsiteX68" fmla="*/ 2500008 w 5744183"/>
                <a:gd name="connsiteY68" fmla="*/ 1128408 h 1605063"/>
                <a:gd name="connsiteX69" fmla="*/ 2509736 w 5744183"/>
                <a:gd name="connsiteY69" fmla="*/ 1128408 h 1605063"/>
                <a:gd name="connsiteX70" fmla="*/ 2509736 w 5744183"/>
                <a:gd name="connsiteY70" fmla="*/ 1099225 h 1605063"/>
                <a:gd name="connsiteX71" fmla="*/ 2572966 w 5744183"/>
                <a:gd name="connsiteY71" fmla="*/ 1099225 h 1605063"/>
                <a:gd name="connsiteX72" fmla="*/ 2582693 w 5744183"/>
                <a:gd name="connsiteY72" fmla="*/ 1089498 h 1605063"/>
                <a:gd name="connsiteX73" fmla="*/ 2587557 w 5744183"/>
                <a:gd name="connsiteY73" fmla="*/ 1084634 h 1605063"/>
                <a:gd name="connsiteX74" fmla="*/ 2733472 w 5744183"/>
                <a:gd name="connsiteY74" fmla="*/ 1084634 h 1605063"/>
                <a:gd name="connsiteX75" fmla="*/ 2738336 w 5744183"/>
                <a:gd name="connsiteY75" fmla="*/ 1079770 h 1605063"/>
                <a:gd name="connsiteX76" fmla="*/ 2752927 w 5744183"/>
                <a:gd name="connsiteY76" fmla="*/ 1065179 h 1605063"/>
                <a:gd name="connsiteX77" fmla="*/ 3030166 w 5744183"/>
                <a:gd name="connsiteY77" fmla="*/ 1065179 h 1605063"/>
                <a:gd name="connsiteX78" fmla="*/ 3039893 w 5744183"/>
                <a:gd name="connsiteY78" fmla="*/ 1045723 h 1605063"/>
                <a:gd name="connsiteX79" fmla="*/ 3122578 w 5744183"/>
                <a:gd name="connsiteY79" fmla="*/ 1045723 h 1605063"/>
                <a:gd name="connsiteX80" fmla="*/ 3137170 w 5744183"/>
                <a:gd name="connsiteY80" fmla="*/ 1031131 h 1605063"/>
                <a:gd name="connsiteX81" fmla="*/ 3185808 w 5744183"/>
                <a:gd name="connsiteY81" fmla="*/ 1031131 h 1605063"/>
                <a:gd name="connsiteX82" fmla="*/ 3185808 w 5744183"/>
                <a:gd name="connsiteY82" fmla="*/ 1021404 h 1605063"/>
                <a:gd name="connsiteX83" fmla="*/ 3205263 w 5744183"/>
                <a:gd name="connsiteY83" fmla="*/ 1021404 h 1605063"/>
                <a:gd name="connsiteX84" fmla="*/ 3205263 w 5744183"/>
                <a:gd name="connsiteY84" fmla="*/ 997085 h 1605063"/>
                <a:gd name="connsiteX85" fmla="*/ 3239310 w 5744183"/>
                <a:gd name="connsiteY85" fmla="*/ 997085 h 1605063"/>
                <a:gd name="connsiteX86" fmla="*/ 3268493 w 5744183"/>
                <a:gd name="connsiteY86" fmla="*/ 967902 h 1605063"/>
                <a:gd name="connsiteX87" fmla="*/ 3292812 w 5744183"/>
                <a:gd name="connsiteY87" fmla="*/ 933855 h 1605063"/>
                <a:gd name="connsiteX88" fmla="*/ 3302540 w 5744183"/>
                <a:gd name="connsiteY88" fmla="*/ 924127 h 1605063"/>
                <a:gd name="connsiteX89" fmla="*/ 3302540 w 5744183"/>
                <a:gd name="connsiteY89" fmla="*/ 856034 h 1605063"/>
                <a:gd name="connsiteX90" fmla="*/ 3317132 w 5744183"/>
                <a:gd name="connsiteY90" fmla="*/ 856034 h 1605063"/>
                <a:gd name="connsiteX91" fmla="*/ 3317132 w 5744183"/>
                <a:gd name="connsiteY91" fmla="*/ 826851 h 1605063"/>
                <a:gd name="connsiteX92" fmla="*/ 3346315 w 5744183"/>
                <a:gd name="connsiteY92" fmla="*/ 826851 h 1605063"/>
                <a:gd name="connsiteX93" fmla="*/ 3351178 w 5744183"/>
                <a:gd name="connsiteY93" fmla="*/ 807395 h 1605063"/>
                <a:gd name="connsiteX94" fmla="*/ 3365770 w 5744183"/>
                <a:gd name="connsiteY94" fmla="*/ 797668 h 1605063"/>
                <a:gd name="connsiteX95" fmla="*/ 3370634 w 5744183"/>
                <a:gd name="connsiteY95" fmla="*/ 787940 h 1605063"/>
                <a:gd name="connsiteX96" fmla="*/ 3375498 w 5744183"/>
                <a:gd name="connsiteY96" fmla="*/ 787940 h 1605063"/>
                <a:gd name="connsiteX97" fmla="*/ 3385225 w 5744183"/>
                <a:gd name="connsiteY97" fmla="*/ 778212 h 1605063"/>
                <a:gd name="connsiteX98" fmla="*/ 3429000 w 5744183"/>
                <a:gd name="connsiteY98" fmla="*/ 778212 h 1605063"/>
                <a:gd name="connsiteX99" fmla="*/ 3429000 w 5744183"/>
                <a:gd name="connsiteY99" fmla="*/ 758757 h 1605063"/>
                <a:gd name="connsiteX100" fmla="*/ 3555459 w 5744183"/>
                <a:gd name="connsiteY100" fmla="*/ 758757 h 1605063"/>
                <a:gd name="connsiteX101" fmla="*/ 3565187 w 5744183"/>
                <a:gd name="connsiteY101" fmla="*/ 758757 h 1605063"/>
                <a:gd name="connsiteX102" fmla="*/ 3589506 w 5744183"/>
                <a:gd name="connsiteY102" fmla="*/ 758757 h 1605063"/>
                <a:gd name="connsiteX103" fmla="*/ 3589506 w 5744183"/>
                <a:gd name="connsiteY103" fmla="*/ 739302 h 1605063"/>
                <a:gd name="connsiteX104" fmla="*/ 3613825 w 5744183"/>
                <a:gd name="connsiteY104" fmla="*/ 739302 h 1605063"/>
                <a:gd name="connsiteX105" fmla="*/ 3623553 w 5744183"/>
                <a:gd name="connsiteY105" fmla="*/ 729574 h 1605063"/>
                <a:gd name="connsiteX106" fmla="*/ 3647872 w 5744183"/>
                <a:gd name="connsiteY106" fmla="*/ 729574 h 1605063"/>
                <a:gd name="connsiteX107" fmla="*/ 3647872 w 5744183"/>
                <a:gd name="connsiteY107" fmla="*/ 714983 h 1605063"/>
                <a:gd name="connsiteX108" fmla="*/ 3677055 w 5744183"/>
                <a:gd name="connsiteY108" fmla="*/ 714983 h 1605063"/>
                <a:gd name="connsiteX109" fmla="*/ 3686783 w 5744183"/>
                <a:gd name="connsiteY109" fmla="*/ 705255 h 1605063"/>
                <a:gd name="connsiteX110" fmla="*/ 3822970 w 5744183"/>
                <a:gd name="connsiteY110" fmla="*/ 705255 h 1605063"/>
                <a:gd name="connsiteX111" fmla="*/ 3822970 w 5744183"/>
                <a:gd name="connsiteY111" fmla="*/ 690663 h 1605063"/>
                <a:gd name="connsiteX112" fmla="*/ 3881336 w 5744183"/>
                <a:gd name="connsiteY112" fmla="*/ 690663 h 1605063"/>
                <a:gd name="connsiteX113" fmla="*/ 3886200 w 5744183"/>
                <a:gd name="connsiteY113" fmla="*/ 685799 h 1605063"/>
                <a:gd name="connsiteX114" fmla="*/ 4017523 w 5744183"/>
                <a:gd name="connsiteY114" fmla="*/ 685799 h 1605063"/>
                <a:gd name="connsiteX115" fmla="*/ 4017523 w 5744183"/>
                <a:gd name="connsiteY115" fmla="*/ 676072 h 1605063"/>
                <a:gd name="connsiteX116" fmla="*/ 4032115 w 5744183"/>
                <a:gd name="connsiteY116" fmla="*/ 676072 h 1605063"/>
                <a:gd name="connsiteX117" fmla="*/ 4032115 w 5744183"/>
                <a:gd name="connsiteY117" fmla="*/ 651753 h 1605063"/>
                <a:gd name="connsiteX118" fmla="*/ 4041843 w 5744183"/>
                <a:gd name="connsiteY118" fmla="*/ 642025 h 1605063"/>
                <a:gd name="connsiteX119" fmla="*/ 4056434 w 5744183"/>
                <a:gd name="connsiteY119" fmla="*/ 627434 h 1605063"/>
                <a:gd name="connsiteX120" fmla="*/ 4061298 w 5744183"/>
                <a:gd name="connsiteY120" fmla="*/ 622570 h 1605063"/>
                <a:gd name="connsiteX121" fmla="*/ 4061298 w 5744183"/>
                <a:gd name="connsiteY121" fmla="*/ 603114 h 1605063"/>
                <a:gd name="connsiteX122" fmla="*/ 4080753 w 5744183"/>
                <a:gd name="connsiteY122" fmla="*/ 603114 h 1605063"/>
                <a:gd name="connsiteX123" fmla="*/ 4090480 w 5744183"/>
                <a:gd name="connsiteY123" fmla="*/ 603114 h 1605063"/>
                <a:gd name="connsiteX124" fmla="*/ 4100208 w 5744183"/>
                <a:gd name="connsiteY124" fmla="*/ 593386 h 1605063"/>
                <a:gd name="connsiteX125" fmla="*/ 4109936 w 5744183"/>
                <a:gd name="connsiteY125" fmla="*/ 583658 h 1605063"/>
                <a:gd name="connsiteX126" fmla="*/ 4109936 w 5744183"/>
                <a:gd name="connsiteY126" fmla="*/ 559340 h 1605063"/>
                <a:gd name="connsiteX127" fmla="*/ 4139119 w 5744183"/>
                <a:gd name="connsiteY127" fmla="*/ 559340 h 1605063"/>
                <a:gd name="connsiteX128" fmla="*/ 4139119 w 5744183"/>
                <a:gd name="connsiteY128" fmla="*/ 544748 h 1605063"/>
                <a:gd name="connsiteX129" fmla="*/ 4168302 w 5744183"/>
                <a:gd name="connsiteY129" fmla="*/ 544748 h 1605063"/>
                <a:gd name="connsiteX130" fmla="*/ 4168302 w 5744183"/>
                <a:gd name="connsiteY130" fmla="*/ 520429 h 1605063"/>
                <a:gd name="connsiteX131" fmla="*/ 4178029 w 5744183"/>
                <a:gd name="connsiteY131" fmla="*/ 520429 h 1605063"/>
                <a:gd name="connsiteX132" fmla="*/ 4178029 w 5744183"/>
                <a:gd name="connsiteY132" fmla="*/ 496110 h 1605063"/>
                <a:gd name="connsiteX133" fmla="*/ 4231532 w 5744183"/>
                <a:gd name="connsiteY133" fmla="*/ 496110 h 1605063"/>
                <a:gd name="connsiteX134" fmla="*/ 4231532 w 5744183"/>
                <a:gd name="connsiteY134" fmla="*/ 486383 h 1605063"/>
                <a:gd name="connsiteX135" fmla="*/ 4250987 w 5744183"/>
                <a:gd name="connsiteY135" fmla="*/ 486383 h 1605063"/>
                <a:gd name="connsiteX136" fmla="*/ 4250987 w 5744183"/>
                <a:gd name="connsiteY136" fmla="*/ 476655 h 1605063"/>
                <a:gd name="connsiteX137" fmla="*/ 4396902 w 5744183"/>
                <a:gd name="connsiteY137" fmla="*/ 476655 h 1605063"/>
                <a:gd name="connsiteX138" fmla="*/ 4396902 w 5744183"/>
                <a:gd name="connsiteY138" fmla="*/ 462063 h 1605063"/>
                <a:gd name="connsiteX139" fmla="*/ 4533089 w 5744183"/>
                <a:gd name="connsiteY139" fmla="*/ 462063 h 1605063"/>
                <a:gd name="connsiteX140" fmla="*/ 4542816 w 5744183"/>
                <a:gd name="connsiteY140" fmla="*/ 452336 h 1605063"/>
                <a:gd name="connsiteX141" fmla="*/ 4586591 w 5744183"/>
                <a:gd name="connsiteY141" fmla="*/ 452336 h 1605063"/>
                <a:gd name="connsiteX142" fmla="*/ 4606046 w 5744183"/>
                <a:gd name="connsiteY142" fmla="*/ 432881 h 1605063"/>
                <a:gd name="connsiteX143" fmla="*/ 4615774 w 5744183"/>
                <a:gd name="connsiteY143" fmla="*/ 423153 h 1605063"/>
                <a:gd name="connsiteX144" fmla="*/ 4795736 w 5744183"/>
                <a:gd name="connsiteY144" fmla="*/ 423153 h 1605063"/>
                <a:gd name="connsiteX145" fmla="*/ 4795736 w 5744183"/>
                <a:gd name="connsiteY145" fmla="*/ 403697 h 1605063"/>
                <a:gd name="connsiteX146" fmla="*/ 4834646 w 5744183"/>
                <a:gd name="connsiteY146" fmla="*/ 403697 h 1605063"/>
                <a:gd name="connsiteX147" fmla="*/ 4834646 w 5744183"/>
                <a:gd name="connsiteY147" fmla="*/ 374514 h 1605063"/>
                <a:gd name="connsiteX148" fmla="*/ 4844374 w 5744183"/>
                <a:gd name="connsiteY148" fmla="*/ 374514 h 1605063"/>
                <a:gd name="connsiteX149" fmla="*/ 4878421 w 5744183"/>
                <a:gd name="connsiteY149" fmla="*/ 374514 h 1605063"/>
                <a:gd name="connsiteX150" fmla="*/ 4878421 w 5744183"/>
                <a:gd name="connsiteY150" fmla="*/ 374514 h 1605063"/>
                <a:gd name="connsiteX151" fmla="*/ 4912468 w 5744183"/>
                <a:gd name="connsiteY151" fmla="*/ 340467 h 1605063"/>
                <a:gd name="connsiteX152" fmla="*/ 4912468 w 5744183"/>
                <a:gd name="connsiteY152" fmla="*/ 311285 h 1605063"/>
                <a:gd name="connsiteX153" fmla="*/ 4927059 w 5744183"/>
                <a:gd name="connsiteY153" fmla="*/ 311285 h 1605063"/>
                <a:gd name="connsiteX154" fmla="*/ 4927059 w 5744183"/>
                <a:gd name="connsiteY154" fmla="*/ 286966 h 1605063"/>
                <a:gd name="connsiteX155" fmla="*/ 4936787 w 5744183"/>
                <a:gd name="connsiteY155" fmla="*/ 277238 h 1605063"/>
                <a:gd name="connsiteX156" fmla="*/ 4936787 w 5744183"/>
                <a:gd name="connsiteY156" fmla="*/ 262646 h 1605063"/>
                <a:gd name="connsiteX157" fmla="*/ 4941650 w 5744183"/>
                <a:gd name="connsiteY157" fmla="*/ 257783 h 1605063"/>
                <a:gd name="connsiteX158" fmla="*/ 4951378 w 5744183"/>
                <a:gd name="connsiteY158" fmla="*/ 257783 h 1605063"/>
                <a:gd name="connsiteX159" fmla="*/ 4951378 w 5744183"/>
                <a:gd name="connsiteY159" fmla="*/ 248055 h 1605063"/>
                <a:gd name="connsiteX160" fmla="*/ 4995153 w 5744183"/>
                <a:gd name="connsiteY160" fmla="*/ 248055 h 1605063"/>
                <a:gd name="connsiteX161" fmla="*/ 4995153 w 5744183"/>
                <a:gd name="connsiteY161" fmla="*/ 233463 h 1605063"/>
                <a:gd name="connsiteX162" fmla="*/ 5004880 w 5744183"/>
                <a:gd name="connsiteY162" fmla="*/ 223736 h 1605063"/>
                <a:gd name="connsiteX163" fmla="*/ 5014608 w 5744183"/>
                <a:gd name="connsiteY163" fmla="*/ 214008 h 1605063"/>
                <a:gd name="connsiteX164" fmla="*/ 5131340 w 5744183"/>
                <a:gd name="connsiteY164" fmla="*/ 214008 h 1605063"/>
                <a:gd name="connsiteX165" fmla="*/ 5131340 w 5744183"/>
                <a:gd name="connsiteY165" fmla="*/ 184825 h 1605063"/>
                <a:gd name="connsiteX166" fmla="*/ 5214025 w 5744183"/>
                <a:gd name="connsiteY166" fmla="*/ 184825 h 1605063"/>
                <a:gd name="connsiteX167" fmla="*/ 5214025 w 5744183"/>
                <a:gd name="connsiteY167" fmla="*/ 175097 h 1605063"/>
                <a:gd name="connsiteX168" fmla="*/ 5233480 w 5744183"/>
                <a:gd name="connsiteY168" fmla="*/ 175097 h 1605063"/>
                <a:gd name="connsiteX169" fmla="*/ 5233480 w 5744183"/>
                <a:gd name="connsiteY169" fmla="*/ 155642 h 1605063"/>
                <a:gd name="connsiteX170" fmla="*/ 5262663 w 5744183"/>
                <a:gd name="connsiteY170" fmla="*/ 155642 h 1605063"/>
                <a:gd name="connsiteX171" fmla="*/ 5262663 w 5744183"/>
                <a:gd name="connsiteY171" fmla="*/ 141051 h 1605063"/>
                <a:gd name="connsiteX172" fmla="*/ 5286983 w 5744183"/>
                <a:gd name="connsiteY172" fmla="*/ 141051 h 1605063"/>
                <a:gd name="connsiteX173" fmla="*/ 5286983 w 5744183"/>
                <a:gd name="connsiteY173" fmla="*/ 126459 h 1605063"/>
                <a:gd name="connsiteX174" fmla="*/ 5296710 w 5744183"/>
                <a:gd name="connsiteY174" fmla="*/ 126459 h 1605063"/>
                <a:gd name="connsiteX175" fmla="*/ 5296710 w 5744183"/>
                <a:gd name="connsiteY175" fmla="*/ 121595 h 1605063"/>
                <a:gd name="connsiteX176" fmla="*/ 5350212 w 5744183"/>
                <a:gd name="connsiteY176" fmla="*/ 121595 h 1605063"/>
                <a:gd name="connsiteX177" fmla="*/ 5350212 w 5744183"/>
                <a:gd name="connsiteY177" fmla="*/ 111868 h 1605063"/>
                <a:gd name="connsiteX178" fmla="*/ 5374532 w 5744183"/>
                <a:gd name="connsiteY178" fmla="*/ 111868 h 1605063"/>
                <a:gd name="connsiteX179" fmla="*/ 5374532 w 5744183"/>
                <a:gd name="connsiteY179" fmla="*/ 82685 h 1605063"/>
                <a:gd name="connsiteX180" fmla="*/ 5481536 w 5744183"/>
                <a:gd name="connsiteY180" fmla="*/ 82685 h 1605063"/>
                <a:gd name="connsiteX181" fmla="*/ 5481536 w 5744183"/>
                <a:gd name="connsiteY181" fmla="*/ 63229 h 1605063"/>
                <a:gd name="connsiteX182" fmla="*/ 5666361 w 5744183"/>
                <a:gd name="connsiteY182" fmla="*/ 63229 h 1605063"/>
                <a:gd name="connsiteX183" fmla="*/ 5666361 w 5744183"/>
                <a:gd name="connsiteY183" fmla="*/ 43774 h 1605063"/>
                <a:gd name="connsiteX184" fmla="*/ 5695544 w 5744183"/>
                <a:gd name="connsiteY184" fmla="*/ 43774 h 1605063"/>
                <a:gd name="connsiteX185" fmla="*/ 5695544 w 5744183"/>
                <a:gd name="connsiteY185" fmla="*/ 14591 h 1605063"/>
                <a:gd name="connsiteX186" fmla="*/ 5705272 w 5744183"/>
                <a:gd name="connsiteY186" fmla="*/ 14591 h 1605063"/>
                <a:gd name="connsiteX187" fmla="*/ 5705272 w 5744183"/>
                <a:gd name="connsiteY187" fmla="*/ 0 h 1605063"/>
                <a:gd name="connsiteX188" fmla="*/ 5744183 w 5744183"/>
                <a:gd name="connsiteY188" fmla="*/ 0 h 1605063"/>
                <a:gd name="connsiteX0" fmla="*/ 0 w 5744183"/>
                <a:gd name="connsiteY0" fmla="*/ 1605063 h 1605063"/>
                <a:gd name="connsiteX1" fmla="*/ 92412 w 5744183"/>
                <a:gd name="connsiteY1" fmla="*/ 1605063 h 1605063"/>
                <a:gd name="connsiteX2" fmla="*/ 92412 w 5744183"/>
                <a:gd name="connsiteY2" fmla="*/ 1595336 h 1605063"/>
                <a:gd name="connsiteX3" fmla="*/ 175098 w 5744183"/>
                <a:gd name="connsiteY3" fmla="*/ 1595336 h 1605063"/>
                <a:gd name="connsiteX4" fmla="*/ 175098 w 5744183"/>
                <a:gd name="connsiteY4" fmla="*/ 1585608 h 1605063"/>
                <a:gd name="connsiteX5" fmla="*/ 286966 w 5744183"/>
                <a:gd name="connsiteY5" fmla="*/ 1585608 h 1605063"/>
                <a:gd name="connsiteX6" fmla="*/ 286966 w 5744183"/>
                <a:gd name="connsiteY6" fmla="*/ 1566153 h 1605063"/>
                <a:gd name="connsiteX7" fmla="*/ 384242 w 5744183"/>
                <a:gd name="connsiteY7" fmla="*/ 1566153 h 1605063"/>
                <a:gd name="connsiteX8" fmla="*/ 389106 w 5744183"/>
                <a:gd name="connsiteY8" fmla="*/ 1571017 h 1605063"/>
                <a:gd name="connsiteX9" fmla="*/ 423153 w 5744183"/>
                <a:gd name="connsiteY9" fmla="*/ 1571017 h 1605063"/>
                <a:gd name="connsiteX10" fmla="*/ 428017 w 5744183"/>
                <a:gd name="connsiteY10" fmla="*/ 1541834 h 1605063"/>
                <a:gd name="connsiteX11" fmla="*/ 583659 w 5744183"/>
                <a:gd name="connsiteY11" fmla="*/ 1541834 h 1605063"/>
                <a:gd name="connsiteX12" fmla="*/ 583659 w 5744183"/>
                <a:gd name="connsiteY12" fmla="*/ 1527242 h 1605063"/>
                <a:gd name="connsiteX13" fmla="*/ 797668 w 5744183"/>
                <a:gd name="connsiteY13" fmla="*/ 1527242 h 1605063"/>
                <a:gd name="connsiteX14" fmla="*/ 797668 w 5744183"/>
                <a:gd name="connsiteY14" fmla="*/ 1507787 h 1605063"/>
                <a:gd name="connsiteX15" fmla="*/ 899808 w 5744183"/>
                <a:gd name="connsiteY15" fmla="*/ 1507787 h 1605063"/>
                <a:gd name="connsiteX16" fmla="*/ 899808 w 5744183"/>
                <a:gd name="connsiteY16" fmla="*/ 1498059 h 1605063"/>
                <a:gd name="connsiteX17" fmla="*/ 1001949 w 5744183"/>
                <a:gd name="connsiteY17" fmla="*/ 1498059 h 1605063"/>
                <a:gd name="connsiteX18" fmla="*/ 1006812 w 5744183"/>
                <a:gd name="connsiteY18" fmla="*/ 1493196 h 1605063"/>
                <a:gd name="connsiteX19" fmla="*/ 1045723 w 5744183"/>
                <a:gd name="connsiteY19" fmla="*/ 1493196 h 1605063"/>
                <a:gd name="connsiteX20" fmla="*/ 1045723 w 5744183"/>
                <a:gd name="connsiteY20" fmla="*/ 1473740 h 1605063"/>
                <a:gd name="connsiteX21" fmla="*/ 1074906 w 5744183"/>
                <a:gd name="connsiteY21" fmla="*/ 1473740 h 1605063"/>
                <a:gd name="connsiteX22" fmla="*/ 1074906 w 5744183"/>
                <a:gd name="connsiteY22" fmla="*/ 1459148 h 1605063"/>
                <a:gd name="connsiteX23" fmla="*/ 1498059 w 5744183"/>
                <a:gd name="connsiteY23" fmla="*/ 1459148 h 1605063"/>
                <a:gd name="connsiteX24" fmla="*/ 1502923 w 5744183"/>
                <a:gd name="connsiteY24" fmla="*/ 1454284 h 1605063"/>
                <a:gd name="connsiteX25" fmla="*/ 1561289 w 5744183"/>
                <a:gd name="connsiteY25" fmla="*/ 1454284 h 1605063"/>
                <a:gd name="connsiteX26" fmla="*/ 1561289 w 5744183"/>
                <a:gd name="connsiteY26" fmla="*/ 1434829 h 1605063"/>
                <a:gd name="connsiteX27" fmla="*/ 1590472 w 5744183"/>
                <a:gd name="connsiteY27" fmla="*/ 1434829 h 1605063"/>
                <a:gd name="connsiteX28" fmla="*/ 1590472 w 5744183"/>
                <a:gd name="connsiteY28" fmla="*/ 1420238 h 1605063"/>
                <a:gd name="connsiteX29" fmla="*/ 1605063 w 5744183"/>
                <a:gd name="connsiteY29" fmla="*/ 1420238 h 1605063"/>
                <a:gd name="connsiteX30" fmla="*/ 1605063 w 5744183"/>
                <a:gd name="connsiteY30" fmla="*/ 1410510 h 1605063"/>
                <a:gd name="connsiteX31" fmla="*/ 1624519 w 5744183"/>
                <a:gd name="connsiteY31" fmla="*/ 1410510 h 1605063"/>
                <a:gd name="connsiteX32" fmla="*/ 1624519 w 5744183"/>
                <a:gd name="connsiteY32" fmla="*/ 1366736 h 1605063"/>
                <a:gd name="connsiteX33" fmla="*/ 1678021 w 5744183"/>
                <a:gd name="connsiteY33" fmla="*/ 1366736 h 1605063"/>
                <a:gd name="connsiteX34" fmla="*/ 1682885 w 5744183"/>
                <a:gd name="connsiteY34" fmla="*/ 1361872 h 1605063"/>
                <a:gd name="connsiteX35" fmla="*/ 1702340 w 5744183"/>
                <a:gd name="connsiteY35" fmla="*/ 1357008 h 1605063"/>
                <a:gd name="connsiteX36" fmla="*/ 1702340 w 5744183"/>
                <a:gd name="connsiteY36" fmla="*/ 1347280 h 1605063"/>
                <a:gd name="connsiteX37" fmla="*/ 1716932 w 5744183"/>
                <a:gd name="connsiteY37" fmla="*/ 1347280 h 1605063"/>
                <a:gd name="connsiteX38" fmla="*/ 1716932 w 5744183"/>
                <a:gd name="connsiteY38" fmla="*/ 1337553 h 1605063"/>
                <a:gd name="connsiteX39" fmla="*/ 1736387 w 5744183"/>
                <a:gd name="connsiteY39" fmla="*/ 1337553 h 1605063"/>
                <a:gd name="connsiteX40" fmla="*/ 1736387 w 5744183"/>
                <a:gd name="connsiteY40" fmla="*/ 1322961 h 1605063"/>
                <a:gd name="connsiteX41" fmla="*/ 1809344 w 5744183"/>
                <a:gd name="connsiteY41" fmla="*/ 1322961 h 1605063"/>
                <a:gd name="connsiteX42" fmla="*/ 1809344 w 5744183"/>
                <a:gd name="connsiteY42" fmla="*/ 1308370 h 1605063"/>
                <a:gd name="connsiteX43" fmla="*/ 1999034 w 5744183"/>
                <a:gd name="connsiteY43" fmla="*/ 1308370 h 1605063"/>
                <a:gd name="connsiteX44" fmla="*/ 2003898 w 5744183"/>
                <a:gd name="connsiteY44" fmla="*/ 1298642 h 1605063"/>
                <a:gd name="connsiteX45" fmla="*/ 2023353 w 5744183"/>
                <a:gd name="connsiteY45" fmla="*/ 1298642 h 1605063"/>
                <a:gd name="connsiteX46" fmla="*/ 2033080 w 5744183"/>
                <a:gd name="connsiteY46" fmla="*/ 1284051 h 1605063"/>
                <a:gd name="connsiteX47" fmla="*/ 2052536 w 5744183"/>
                <a:gd name="connsiteY47" fmla="*/ 1284051 h 1605063"/>
                <a:gd name="connsiteX48" fmla="*/ 2052536 w 5744183"/>
                <a:gd name="connsiteY48" fmla="*/ 1269459 h 1605063"/>
                <a:gd name="connsiteX49" fmla="*/ 2081719 w 5744183"/>
                <a:gd name="connsiteY49" fmla="*/ 1269459 h 1605063"/>
                <a:gd name="connsiteX50" fmla="*/ 2081719 w 5744183"/>
                <a:gd name="connsiteY50" fmla="*/ 1264595 h 1605063"/>
                <a:gd name="connsiteX51" fmla="*/ 2106038 w 5744183"/>
                <a:gd name="connsiteY51" fmla="*/ 1264595 h 1605063"/>
                <a:gd name="connsiteX52" fmla="*/ 2115766 w 5744183"/>
                <a:gd name="connsiteY52" fmla="*/ 1250004 h 1605063"/>
                <a:gd name="connsiteX53" fmla="*/ 2154676 w 5744183"/>
                <a:gd name="connsiteY53" fmla="*/ 1250004 h 1605063"/>
                <a:gd name="connsiteX54" fmla="*/ 2154676 w 5744183"/>
                <a:gd name="connsiteY54" fmla="*/ 1245140 h 1605063"/>
                <a:gd name="connsiteX55" fmla="*/ 2266544 w 5744183"/>
                <a:gd name="connsiteY55" fmla="*/ 1245140 h 1605063"/>
                <a:gd name="connsiteX56" fmla="*/ 2266544 w 5744183"/>
                <a:gd name="connsiteY56" fmla="*/ 1230548 h 1605063"/>
                <a:gd name="connsiteX57" fmla="*/ 2383276 w 5744183"/>
                <a:gd name="connsiteY57" fmla="*/ 1230548 h 1605063"/>
                <a:gd name="connsiteX58" fmla="*/ 2383276 w 5744183"/>
                <a:gd name="connsiteY58" fmla="*/ 1211093 h 1605063"/>
                <a:gd name="connsiteX59" fmla="*/ 2431915 w 5744183"/>
                <a:gd name="connsiteY59" fmla="*/ 1211093 h 1605063"/>
                <a:gd name="connsiteX60" fmla="*/ 2431915 w 5744183"/>
                <a:gd name="connsiteY60" fmla="*/ 1196502 h 1605063"/>
                <a:gd name="connsiteX61" fmla="*/ 2441642 w 5744183"/>
                <a:gd name="connsiteY61" fmla="*/ 1196502 h 1605063"/>
                <a:gd name="connsiteX62" fmla="*/ 2441642 w 5744183"/>
                <a:gd name="connsiteY62" fmla="*/ 1186774 h 1605063"/>
                <a:gd name="connsiteX63" fmla="*/ 2451370 w 5744183"/>
                <a:gd name="connsiteY63" fmla="*/ 1177046 h 1605063"/>
                <a:gd name="connsiteX64" fmla="*/ 2456234 w 5744183"/>
                <a:gd name="connsiteY64" fmla="*/ 1172182 h 1605063"/>
                <a:gd name="connsiteX65" fmla="*/ 2470825 w 5744183"/>
                <a:gd name="connsiteY65" fmla="*/ 1172182 h 1605063"/>
                <a:gd name="connsiteX66" fmla="*/ 2470825 w 5744183"/>
                <a:gd name="connsiteY66" fmla="*/ 1157591 h 1605063"/>
                <a:gd name="connsiteX67" fmla="*/ 2500008 w 5744183"/>
                <a:gd name="connsiteY67" fmla="*/ 1157591 h 1605063"/>
                <a:gd name="connsiteX68" fmla="*/ 2500008 w 5744183"/>
                <a:gd name="connsiteY68" fmla="*/ 1128408 h 1605063"/>
                <a:gd name="connsiteX69" fmla="*/ 2509736 w 5744183"/>
                <a:gd name="connsiteY69" fmla="*/ 1128408 h 1605063"/>
                <a:gd name="connsiteX70" fmla="*/ 2509736 w 5744183"/>
                <a:gd name="connsiteY70" fmla="*/ 1099225 h 1605063"/>
                <a:gd name="connsiteX71" fmla="*/ 2572966 w 5744183"/>
                <a:gd name="connsiteY71" fmla="*/ 1099225 h 1605063"/>
                <a:gd name="connsiteX72" fmla="*/ 2582693 w 5744183"/>
                <a:gd name="connsiteY72" fmla="*/ 1089498 h 1605063"/>
                <a:gd name="connsiteX73" fmla="*/ 2587557 w 5744183"/>
                <a:gd name="connsiteY73" fmla="*/ 1084634 h 1605063"/>
                <a:gd name="connsiteX74" fmla="*/ 2733472 w 5744183"/>
                <a:gd name="connsiteY74" fmla="*/ 1084634 h 1605063"/>
                <a:gd name="connsiteX75" fmla="*/ 2738336 w 5744183"/>
                <a:gd name="connsiteY75" fmla="*/ 1079770 h 1605063"/>
                <a:gd name="connsiteX76" fmla="*/ 2752927 w 5744183"/>
                <a:gd name="connsiteY76" fmla="*/ 1065179 h 1605063"/>
                <a:gd name="connsiteX77" fmla="*/ 3030166 w 5744183"/>
                <a:gd name="connsiteY77" fmla="*/ 1065179 h 1605063"/>
                <a:gd name="connsiteX78" fmla="*/ 3039893 w 5744183"/>
                <a:gd name="connsiteY78" fmla="*/ 1045723 h 1605063"/>
                <a:gd name="connsiteX79" fmla="*/ 3122578 w 5744183"/>
                <a:gd name="connsiteY79" fmla="*/ 1045723 h 1605063"/>
                <a:gd name="connsiteX80" fmla="*/ 3137170 w 5744183"/>
                <a:gd name="connsiteY80" fmla="*/ 1031131 h 1605063"/>
                <a:gd name="connsiteX81" fmla="*/ 3185808 w 5744183"/>
                <a:gd name="connsiteY81" fmla="*/ 1031131 h 1605063"/>
                <a:gd name="connsiteX82" fmla="*/ 3185808 w 5744183"/>
                <a:gd name="connsiteY82" fmla="*/ 1021404 h 1605063"/>
                <a:gd name="connsiteX83" fmla="*/ 3205263 w 5744183"/>
                <a:gd name="connsiteY83" fmla="*/ 1021404 h 1605063"/>
                <a:gd name="connsiteX84" fmla="*/ 3205263 w 5744183"/>
                <a:gd name="connsiteY84" fmla="*/ 997085 h 1605063"/>
                <a:gd name="connsiteX85" fmla="*/ 3239310 w 5744183"/>
                <a:gd name="connsiteY85" fmla="*/ 997085 h 1605063"/>
                <a:gd name="connsiteX86" fmla="*/ 3268493 w 5744183"/>
                <a:gd name="connsiteY86" fmla="*/ 967902 h 1605063"/>
                <a:gd name="connsiteX87" fmla="*/ 3292812 w 5744183"/>
                <a:gd name="connsiteY87" fmla="*/ 933855 h 1605063"/>
                <a:gd name="connsiteX88" fmla="*/ 3302540 w 5744183"/>
                <a:gd name="connsiteY88" fmla="*/ 924127 h 1605063"/>
                <a:gd name="connsiteX89" fmla="*/ 3302540 w 5744183"/>
                <a:gd name="connsiteY89" fmla="*/ 856034 h 1605063"/>
                <a:gd name="connsiteX90" fmla="*/ 3317132 w 5744183"/>
                <a:gd name="connsiteY90" fmla="*/ 856034 h 1605063"/>
                <a:gd name="connsiteX91" fmla="*/ 3317132 w 5744183"/>
                <a:gd name="connsiteY91" fmla="*/ 826851 h 1605063"/>
                <a:gd name="connsiteX92" fmla="*/ 3346315 w 5744183"/>
                <a:gd name="connsiteY92" fmla="*/ 826851 h 1605063"/>
                <a:gd name="connsiteX93" fmla="*/ 3351178 w 5744183"/>
                <a:gd name="connsiteY93" fmla="*/ 807395 h 1605063"/>
                <a:gd name="connsiteX94" fmla="*/ 3365770 w 5744183"/>
                <a:gd name="connsiteY94" fmla="*/ 797668 h 1605063"/>
                <a:gd name="connsiteX95" fmla="*/ 3370634 w 5744183"/>
                <a:gd name="connsiteY95" fmla="*/ 787940 h 1605063"/>
                <a:gd name="connsiteX96" fmla="*/ 3375498 w 5744183"/>
                <a:gd name="connsiteY96" fmla="*/ 787940 h 1605063"/>
                <a:gd name="connsiteX97" fmla="*/ 3385225 w 5744183"/>
                <a:gd name="connsiteY97" fmla="*/ 778212 h 1605063"/>
                <a:gd name="connsiteX98" fmla="*/ 3429000 w 5744183"/>
                <a:gd name="connsiteY98" fmla="*/ 778212 h 1605063"/>
                <a:gd name="connsiteX99" fmla="*/ 3429000 w 5744183"/>
                <a:gd name="connsiteY99" fmla="*/ 758757 h 1605063"/>
                <a:gd name="connsiteX100" fmla="*/ 3555459 w 5744183"/>
                <a:gd name="connsiteY100" fmla="*/ 758757 h 1605063"/>
                <a:gd name="connsiteX101" fmla="*/ 3565187 w 5744183"/>
                <a:gd name="connsiteY101" fmla="*/ 758757 h 1605063"/>
                <a:gd name="connsiteX102" fmla="*/ 3589506 w 5744183"/>
                <a:gd name="connsiteY102" fmla="*/ 758757 h 1605063"/>
                <a:gd name="connsiteX103" fmla="*/ 3589506 w 5744183"/>
                <a:gd name="connsiteY103" fmla="*/ 739302 h 1605063"/>
                <a:gd name="connsiteX104" fmla="*/ 3613825 w 5744183"/>
                <a:gd name="connsiteY104" fmla="*/ 739302 h 1605063"/>
                <a:gd name="connsiteX105" fmla="*/ 3623553 w 5744183"/>
                <a:gd name="connsiteY105" fmla="*/ 729574 h 1605063"/>
                <a:gd name="connsiteX106" fmla="*/ 3647872 w 5744183"/>
                <a:gd name="connsiteY106" fmla="*/ 729574 h 1605063"/>
                <a:gd name="connsiteX107" fmla="*/ 3647872 w 5744183"/>
                <a:gd name="connsiteY107" fmla="*/ 714983 h 1605063"/>
                <a:gd name="connsiteX108" fmla="*/ 3677055 w 5744183"/>
                <a:gd name="connsiteY108" fmla="*/ 714983 h 1605063"/>
                <a:gd name="connsiteX109" fmla="*/ 3686783 w 5744183"/>
                <a:gd name="connsiteY109" fmla="*/ 705255 h 1605063"/>
                <a:gd name="connsiteX110" fmla="*/ 3822970 w 5744183"/>
                <a:gd name="connsiteY110" fmla="*/ 705255 h 1605063"/>
                <a:gd name="connsiteX111" fmla="*/ 3822970 w 5744183"/>
                <a:gd name="connsiteY111" fmla="*/ 690663 h 1605063"/>
                <a:gd name="connsiteX112" fmla="*/ 3881336 w 5744183"/>
                <a:gd name="connsiteY112" fmla="*/ 690663 h 1605063"/>
                <a:gd name="connsiteX113" fmla="*/ 3886200 w 5744183"/>
                <a:gd name="connsiteY113" fmla="*/ 685799 h 1605063"/>
                <a:gd name="connsiteX114" fmla="*/ 4017523 w 5744183"/>
                <a:gd name="connsiteY114" fmla="*/ 685799 h 1605063"/>
                <a:gd name="connsiteX115" fmla="*/ 4017523 w 5744183"/>
                <a:gd name="connsiteY115" fmla="*/ 676072 h 1605063"/>
                <a:gd name="connsiteX116" fmla="*/ 4032115 w 5744183"/>
                <a:gd name="connsiteY116" fmla="*/ 676072 h 1605063"/>
                <a:gd name="connsiteX117" fmla="*/ 4032115 w 5744183"/>
                <a:gd name="connsiteY117" fmla="*/ 651753 h 1605063"/>
                <a:gd name="connsiteX118" fmla="*/ 4041843 w 5744183"/>
                <a:gd name="connsiteY118" fmla="*/ 642025 h 1605063"/>
                <a:gd name="connsiteX119" fmla="*/ 4056434 w 5744183"/>
                <a:gd name="connsiteY119" fmla="*/ 627434 h 1605063"/>
                <a:gd name="connsiteX120" fmla="*/ 4061298 w 5744183"/>
                <a:gd name="connsiteY120" fmla="*/ 622570 h 1605063"/>
                <a:gd name="connsiteX121" fmla="*/ 4061298 w 5744183"/>
                <a:gd name="connsiteY121" fmla="*/ 603114 h 1605063"/>
                <a:gd name="connsiteX122" fmla="*/ 4080753 w 5744183"/>
                <a:gd name="connsiteY122" fmla="*/ 603114 h 1605063"/>
                <a:gd name="connsiteX123" fmla="*/ 4090480 w 5744183"/>
                <a:gd name="connsiteY123" fmla="*/ 603114 h 1605063"/>
                <a:gd name="connsiteX124" fmla="*/ 4100208 w 5744183"/>
                <a:gd name="connsiteY124" fmla="*/ 593386 h 1605063"/>
                <a:gd name="connsiteX125" fmla="*/ 4109936 w 5744183"/>
                <a:gd name="connsiteY125" fmla="*/ 583658 h 1605063"/>
                <a:gd name="connsiteX126" fmla="*/ 4109936 w 5744183"/>
                <a:gd name="connsiteY126" fmla="*/ 559340 h 1605063"/>
                <a:gd name="connsiteX127" fmla="*/ 4139119 w 5744183"/>
                <a:gd name="connsiteY127" fmla="*/ 559340 h 1605063"/>
                <a:gd name="connsiteX128" fmla="*/ 4139119 w 5744183"/>
                <a:gd name="connsiteY128" fmla="*/ 544748 h 1605063"/>
                <a:gd name="connsiteX129" fmla="*/ 4168302 w 5744183"/>
                <a:gd name="connsiteY129" fmla="*/ 544748 h 1605063"/>
                <a:gd name="connsiteX130" fmla="*/ 4168302 w 5744183"/>
                <a:gd name="connsiteY130" fmla="*/ 520429 h 1605063"/>
                <a:gd name="connsiteX131" fmla="*/ 4178029 w 5744183"/>
                <a:gd name="connsiteY131" fmla="*/ 520429 h 1605063"/>
                <a:gd name="connsiteX132" fmla="*/ 4178029 w 5744183"/>
                <a:gd name="connsiteY132" fmla="*/ 496110 h 1605063"/>
                <a:gd name="connsiteX133" fmla="*/ 4231532 w 5744183"/>
                <a:gd name="connsiteY133" fmla="*/ 496110 h 1605063"/>
                <a:gd name="connsiteX134" fmla="*/ 4231532 w 5744183"/>
                <a:gd name="connsiteY134" fmla="*/ 486383 h 1605063"/>
                <a:gd name="connsiteX135" fmla="*/ 4250987 w 5744183"/>
                <a:gd name="connsiteY135" fmla="*/ 486383 h 1605063"/>
                <a:gd name="connsiteX136" fmla="*/ 4250987 w 5744183"/>
                <a:gd name="connsiteY136" fmla="*/ 476655 h 1605063"/>
                <a:gd name="connsiteX137" fmla="*/ 4396902 w 5744183"/>
                <a:gd name="connsiteY137" fmla="*/ 476655 h 1605063"/>
                <a:gd name="connsiteX138" fmla="*/ 4396902 w 5744183"/>
                <a:gd name="connsiteY138" fmla="*/ 462063 h 1605063"/>
                <a:gd name="connsiteX139" fmla="*/ 4533089 w 5744183"/>
                <a:gd name="connsiteY139" fmla="*/ 462063 h 1605063"/>
                <a:gd name="connsiteX140" fmla="*/ 4542816 w 5744183"/>
                <a:gd name="connsiteY140" fmla="*/ 452336 h 1605063"/>
                <a:gd name="connsiteX141" fmla="*/ 4586591 w 5744183"/>
                <a:gd name="connsiteY141" fmla="*/ 452336 h 1605063"/>
                <a:gd name="connsiteX142" fmla="*/ 4606046 w 5744183"/>
                <a:gd name="connsiteY142" fmla="*/ 432881 h 1605063"/>
                <a:gd name="connsiteX143" fmla="*/ 4615774 w 5744183"/>
                <a:gd name="connsiteY143" fmla="*/ 423153 h 1605063"/>
                <a:gd name="connsiteX144" fmla="*/ 4795736 w 5744183"/>
                <a:gd name="connsiteY144" fmla="*/ 423153 h 1605063"/>
                <a:gd name="connsiteX145" fmla="*/ 4795736 w 5744183"/>
                <a:gd name="connsiteY145" fmla="*/ 403697 h 1605063"/>
                <a:gd name="connsiteX146" fmla="*/ 4834646 w 5744183"/>
                <a:gd name="connsiteY146" fmla="*/ 403697 h 1605063"/>
                <a:gd name="connsiteX147" fmla="*/ 4834646 w 5744183"/>
                <a:gd name="connsiteY147" fmla="*/ 374514 h 1605063"/>
                <a:gd name="connsiteX148" fmla="*/ 4844374 w 5744183"/>
                <a:gd name="connsiteY148" fmla="*/ 374514 h 1605063"/>
                <a:gd name="connsiteX149" fmla="*/ 4878421 w 5744183"/>
                <a:gd name="connsiteY149" fmla="*/ 374514 h 1605063"/>
                <a:gd name="connsiteX150" fmla="*/ 4883285 w 5744183"/>
                <a:gd name="connsiteY150" fmla="*/ 350195 h 1605063"/>
                <a:gd name="connsiteX151" fmla="*/ 4912468 w 5744183"/>
                <a:gd name="connsiteY151" fmla="*/ 340467 h 1605063"/>
                <a:gd name="connsiteX152" fmla="*/ 4912468 w 5744183"/>
                <a:gd name="connsiteY152" fmla="*/ 311285 h 1605063"/>
                <a:gd name="connsiteX153" fmla="*/ 4927059 w 5744183"/>
                <a:gd name="connsiteY153" fmla="*/ 311285 h 1605063"/>
                <a:gd name="connsiteX154" fmla="*/ 4927059 w 5744183"/>
                <a:gd name="connsiteY154" fmla="*/ 286966 h 1605063"/>
                <a:gd name="connsiteX155" fmla="*/ 4936787 w 5744183"/>
                <a:gd name="connsiteY155" fmla="*/ 277238 h 1605063"/>
                <a:gd name="connsiteX156" fmla="*/ 4936787 w 5744183"/>
                <a:gd name="connsiteY156" fmla="*/ 262646 h 1605063"/>
                <a:gd name="connsiteX157" fmla="*/ 4941650 w 5744183"/>
                <a:gd name="connsiteY157" fmla="*/ 257783 h 1605063"/>
                <a:gd name="connsiteX158" fmla="*/ 4951378 w 5744183"/>
                <a:gd name="connsiteY158" fmla="*/ 257783 h 1605063"/>
                <a:gd name="connsiteX159" fmla="*/ 4951378 w 5744183"/>
                <a:gd name="connsiteY159" fmla="*/ 248055 h 1605063"/>
                <a:gd name="connsiteX160" fmla="*/ 4995153 w 5744183"/>
                <a:gd name="connsiteY160" fmla="*/ 248055 h 1605063"/>
                <a:gd name="connsiteX161" fmla="*/ 4995153 w 5744183"/>
                <a:gd name="connsiteY161" fmla="*/ 233463 h 1605063"/>
                <a:gd name="connsiteX162" fmla="*/ 5004880 w 5744183"/>
                <a:gd name="connsiteY162" fmla="*/ 223736 h 1605063"/>
                <a:gd name="connsiteX163" fmla="*/ 5014608 w 5744183"/>
                <a:gd name="connsiteY163" fmla="*/ 214008 h 1605063"/>
                <a:gd name="connsiteX164" fmla="*/ 5131340 w 5744183"/>
                <a:gd name="connsiteY164" fmla="*/ 214008 h 1605063"/>
                <a:gd name="connsiteX165" fmla="*/ 5131340 w 5744183"/>
                <a:gd name="connsiteY165" fmla="*/ 184825 h 1605063"/>
                <a:gd name="connsiteX166" fmla="*/ 5214025 w 5744183"/>
                <a:gd name="connsiteY166" fmla="*/ 184825 h 1605063"/>
                <a:gd name="connsiteX167" fmla="*/ 5214025 w 5744183"/>
                <a:gd name="connsiteY167" fmla="*/ 175097 h 1605063"/>
                <a:gd name="connsiteX168" fmla="*/ 5233480 w 5744183"/>
                <a:gd name="connsiteY168" fmla="*/ 175097 h 1605063"/>
                <a:gd name="connsiteX169" fmla="*/ 5233480 w 5744183"/>
                <a:gd name="connsiteY169" fmla="*/ 155642 h 1605063"/>
                <a:gd name="connsiteX170" fmla="*/ 5262663 w 5744183"/>
                <a:gd name="connsiteY170" fmla="*/ 155642 h 1605063"/>
                <a:gd name="connsiteX171" fmla="*/ 5262663 w 5744183"/>
                <a:gd name="connsiteY171" fmla="*/ 141051 h 1605063"/>
                <a:gd name="connsiteX172" fmla="*/ 5286983 w 5744183"/>
                <a:gd name="connsiteY172" fmla="*/ 141051 h 1605063"/>
                <a:gd name="connsiteX173" fmla="*/ 5286983 w 5744183"/>
                <a:gd name="connsiteY173" fmla="*/ 126459 h 1605063"/>
                <a:gd name="connsiteX174" fmla="*/ 5296710 w 5744183"/>
                <a:gd name="connsiteY174" fmla="*/ 126459 h 1605063"/>
                <a:gd name="connsiteX175" fmla="*/ 5296710 w 5744183"/>
                <a:gd name="connsiteY175" fmla="*/ 121595 h 1605063"/>
                <a:gd name="connsiteX176" fmla="*/ 5350212 w 5744183"/>
                <a:gd name="connsiteY176" fmla="*/ 121595 h 1605063"/>
                <a:gd name="connsiteX177" fmla="*/ 5350212 w 5744183"/>
                <a:gd name="connsiteY177" fmla="*/ 111868 h 1605063"/>
                <a:gd name="connsiteX178" fmla="*/ 5374532 w 5744183"/>
                <a:gd name="connsiteY178" fmla="*/ 111868 h 1605063"/>
                <a:gd name="connsiteX179" fmla="*/ 5374532 w 5744183"/>
                <a:gd name="connsiteY179" fmla="*/ 82685 h 1605063"/>
                <a:gd name="connsiteX180" fmla="*/ 5481536 w 5744183"/>
                <a:gd name="connsiteY180" fmla="*/ 82685 h 1605063"/>
                <a:gd name="connsiteX181" fmla="*/ 5481536 w 5744183"/>
                <a:gd name="connsiteY181" fmla="*/ 63229 h 1605063"/>
                <a:gd name="connsiteX182" fmla="*/ 5666361 w 5744183"/>
                <a:gd name="connsiteY182" fmla="*/ 63229 h 1605063"/>
                <a:gd name="connsiteX183" fmla="*/ 5666361 w 5744183"/>
                <a:gd name="connsiteY183" fmla="*/ 43774 h 1605063"/>
                <a:gd name="connsiteX184" fmla="*/ 5695544 w 5744183"/>
                <a:gd name="connsiteY184" fmla="*/ 43774 h 1605063"/>
                <a:gd name="connsiteX185" fmla="*/ 5695544 w 5744183"/>
                <a:gd name="connsiteY185" fmla="*/ 14591 h 1605063"/>
                <a:gd name="connsiteX186" fmla="*/ 5705272 w 5744183"/>
                <a:gd name="connsiteY186" fmla="*/ 14591 h 1605063"/>
                <a:gd name="connsiteX187" fmla="*/ 5705272 w 5744183"/>
                <a:gd name="connsiteY187" fmla="*/ 0 h 1605063"/>
                <a:gd name="connsiteX188" fmla="*/ 5744183 w 5744183"/>
                <a:gd name="connsiteY188" fmla="*/ 0 h 1605063"/>
                <a:gd name="connsiteX0" fmla="*/ 0 w 5752181"/>
                <a:gd name="connsiteY0" fmla="*/ 1605063 h 1605063"/>
                <a:gd name="connsiteX1" fmla="*/ 92412 w 5752181"/>
                <a:gd name="connsiteY1" fmla="*/ 1605063 h 1605063"/>
                <a:gd name="connsiteX2" fmla="*/ 92412 w 5752181"/>
                <a:gd name="connsiteY2" fmla="*/ 1595336 h 1605063"/>
                <a:gd name="connsiteX3" fmla="*/ 175098 w 5752181"/>
                <a:gd name="connsiteY3" fmla="*/ 1595336 h 1605063"/>
                <a:gd name="connsiteX4" fmla="*/ 175098 w 5752181"/>
                <a:gd name="connsiteY4" fmla="*/ 1585608 h 1605063"/>
                <a:gd name="connsiteX5" fmla="*/ 286966 w 5752181"/>
                <a:gd name="connsiteY5" fmla="*/ 1585608 h 1605063"/>
                <a:gd name="connsiteX6" fmla="*/ 286966 w 5752181"/>
                <a:gd name="connsiteY6" fmla="*/ 1566153 h 1605063"/>
                <a:gd name="connsiteX7" fmla="*/ 384242 w 5752181"/>
                <a:gd name="connsiteY7" fmla="*/ 1566153 h 1605063"/>
                <a:gd name="connsiteX8" fmla="*/ 389106 w 5752181"/>
                <a:gd name="connsiteY8" fmla="*/ 1571017 h 1605063"/>
                <a:gd name="connsiteX9" fmla="*/ 423153 w 5752181"/>
                <a:gd name="connsiteY9" fmla="*/ 1571017 h 1605063"/>
                <a:gd name="connsiteX10" fmla="*/ 428017 w 5752181"/>
                <a:gd name="connsiteY10" fmla="*/ 1541834 h 1605063"/>
                <a:gd name="connsiteX11" fmla="*/ 583659 w 5752181"/>
                <a:gd name="connsiteY11" fmla="*/ 1541834 h 1605063"/>
                <a:gd name="connsiteX12" fmla="*/ 583659 w 5752181"/>
                <a:gd name="connsiteY12" fmla="*/ 1527242 h 1605063"/>
                <a:gd name="connsiteX13" fmla="*/ 797668 w 5752181"/>
                <a:gd name="connsiteY13" fmla="*/ 1527242 h 1605063"/>
                <a:gd name="connsiteX14" fmla="*/ 797668 w 5752181"/>
                <a:gd name="connsiteY14" fmla="*/ 1507787 h 1605063"/>
                <a:gd name="connsiteX15" fmla="*/ 899808 w 5752181"/>
                <a:gd name="connsiteY15" fmla="*/ 1507787 h 1605063"/>
                <a:gd name="connsiteX16" fmla="*/ 899808 w 5752181"/>
                <a:gd name="connsiteY16" fmla="*/ 1498059 h 1605063"/>
                <a:gd name="connsiteX17" fmla="*/ 1001949 w 5752181"/>
                <a:gd name="connsiteY17" fmla="*/ 1498059 h 1605063"/>
                <a:gd name="connsiteX18" fmla="*/ 1006812 w 5752181"/>
                <a:gd name="connsiteY18" fmla="*/ 1493196 h 1605063"/>
                <a:gd name="connsiteX19" fmla="*/ 1045723 w 5752181"/>
                <a:gd name="connsiteY19" fmla="*/ 1493196 h 1605063"/>
                <a:gd name="connsiteX20" fmla="*/ 1045723 w 5752181"/>
                <a:gd name="connsiteY20" fmla="*/ 1473740 h 1605063"/>
                <a:gd name="connsiteX21" fmla="*/ 1074906 w 5752181"/>
                <a:gd name="connsiteY21" fmla="*/ 1473740 h 1605063"/>
                <a:gd name="connsiteX22" fmla="*/ 1074906 w 5752181"/>
                <a:gd name="connsiteY22" fmla="*/ 1459148 h 1605063"/>
                <a:gd name="connsiteX23" fmla="*/ 1498059 w 5752181"/>
                <a:gd name="connsiteY23" fmla="*/ 1459148 h 1605063"/>
                <a:gd name="connsiteX24" fmla="*/ 1502923 w 5752181"/>
                <a:gd name="connsiteY24" fmla="*/ 1454284 h 1605063"/>
                <a:gd name="connsiteX25" fmla="*/ 1561289 w 5752181"/>
                <a:gd name="connsiteY25" fmla="*/ 1454284 h 1605063"/>
                <a:gd name="connsiteX26" fmla="*/ 1561289 w 5752181"/>
                <a:gd name="connsiteY26" fmla="*/ 1434829 h 1605063"/>
                <a:gd name="connsiteX27" fmla="*/ 1590472 w 5752181"/>
                <a:gd name="connsiteY27" fmla="*/ 1434829 h 1605063"/>
                <a:gd name="connsiteX28" fmla="*/ 1590472 w 5752181"/>
                <a:gd name="connsiteY28" fmla="*/ 1420238 h 1605063"/>
                <a:gd name="connsiteX29" fmla="*/ 1605063 w 5752181"/>
                <a:gd name="connsiteY29" fmla="*/ 1420238 h 1605063"/>
                <a:gd name="connsiteX30" fmla="*/ 1605063 w 5752181"/>
                <a:gd name="connsiteY30" fmla="*/ 1410510 h 1605063"/>
                <a:gd name="connsiteX31" fmla="*/ 1624519 w 5752181"/>
                <a:gd name="connsiteY31" fmla="*/ 1410510 h 1605063"/>
                <a:gd name="connsiteX32" fmla="*/ 1624519 w 5752181"/>
                <a:gd name="connsiteY32" fmla="*/ 1366736 h 1605063"/>
                <a:gd name="connsiteX33" fmla="*/ 1678021 w 5752181"/>
                <a:gd name="connsiteY33" fmla="*/ 1366736 h 1605063"/>
                <a:gd name="connsiteX34" fmla="*/ 1682885 w 5752181"/>
                <a:gd name="connsiteY34" fmla="*/ 1361872 h 1605063"/>
                <a:gd name="connsiteX35" fmla="*/ 1702340 w 5752181"/>
                <a:gd name="connsiteY35" fmla="*/ 1357008 h 1605063"/>
                <a:gd name="connsiteX36" fmla="*/ 1702340 w 5752181"/>
                <a:gd name="connsiteY36" fmla="*/ 1347280 h 1605063"/>
                <a:gd name="connsiteX37" fmla="*/ 1716932 w 5752181"/>
                <a:gd name="connsiteY37" fmla="*/ 1347280 h 1605063"/>
                <a:gd name="connsiteX38" fmla="*/ 1716932 w 5752181"/>
                <a:gd name="connsiteY38" fmla="*/ 1337553 h 1605063"/>
                <a:gd name="connsiteX39" fmla="*/ 1736387 w 5752181"/>
                <a:gd name="connsiteY39" fmla="*/ 1337553 h 1605063"/>
                <a:gd name="connsiteX40" fmla="*/ 1736387 w 5752181"/>
                <a:gd name="connsiteY40" fmla="*/ 1322961 h 1605063"/>
                <a:gd name="connsiteX41" fmla="*/ 1809344 w 5752181"/>
                <a:gd name="connsiteY41" fmla="*/ 1322961 h 1605063"/>
                <a:gd name="connsiteX42" fmla="*/ 1809344 w 5752181"/>
                <a:gd name="connsiteY42" fmla="*/ 1308370 h 1605063"/>
                <a:gd name="connsiteX43" fmla="*/ 1999034 w 5752181"/>
                <a:gd name="connsiteY43" fmla="*/ 1308370 h 1605063"/>
                <a:gd name="connsiteX44" fmla="*/ 2003898 w 5752181"/>
                <a:gd name="connsiteY44" fmla="*/ 1298642 h 1605063"/>
                <a:gd name="connsiteX45" fmla="*/ 2023353 w 5752181"/>
                <a:gd name="connsiteY45" fmla="*/ 1298642 h 1605063"/>
                <a:gd name="connsiteX46" fmla="*/ 2033080 w 5752181"/>
                <a:gd name="connsiteY46" fmla="*/ 1284051 h 1605063"/>
                <a:gd name="connsiteX47" fmla="*/ 2052536 w 5752181"/>
                <a:gd name="connsiteY47" fmla="*/ 1284051 h 1605063"/>
                <a:gd name="connsiteX48" fmla="*/ 2052536 w 5752181"/>
                <a:gd name="connsiteY48" fmla="*/ 1269459 h 1605063"/>
                <a:gd name="connsiteX49" fmla="*/ 2081719 w 5752181"/>
                <a:gd name="connsiteY49" fmla="*/ 1269459 h 1605063"/>
                <a:gd name="connsiteX50" fmla="*/ 2081719 w 5752181"/>
                <a:gd name="connsiteY50" fmla="*/ 1264595 h 1605063"/>
                <a:gd name="connsiteX51" fmla="*/ 2106038 w 5752181"/>
                <a:gd name="connsiteY51" fmla="*/ 1264595 h 1605063"/>
                <a:gd name="connsiteX52" fmla="*/ 2115766 w 5752181"/>
                <a:gd name="connsiteY52" fmla="*/ 1250004 h 1605063"/>
                <a:gd name="connsiteX53" fmla="*/ 2154676 w 5752181"/>
                <a:gd name="connsiteY53" fmla="*/ 1250004 h 1605063"/>
                <a:gd name="connsiteX54" fmla="*/ 2154676 w 5752181"/>
                <a:gd name="connsiteY54" fmla="*/ 1245140 h 1605063"/>
                <a:gd name="connsiteX55" fmla="*/ 2266544 w 5752181"/>
                <a:gd name="connsiteY55" fmla="*/ 1245140 h 1605063"/>
                <a:gd name="connsiteX56" fmla="*/ 2266544 w 5752181"/>
                <a:gd name="connsiteY56" fmla="*/ 1230548 h 1605063"/>
                <a:gd name="connsiteX57" fmla="*/ 2383276 w 5752181"/>
                <a:gd name="connsiteY57" fmla="*/ 1230548 h 1605063"/>
                <a:gd name="connsiteX58" fmla="*/ 2383276 w 5752181"/>
                <a:gd name="connsiteY58" fmla="*/ 1211093 h 1605063"/>
                <a:gd name="connsiteX59" fmla="*/ 2431915 w 5752181"/>
                <a:gd name="connsiteY59" fmla="*/ 1211093 h 1605063"/>
                <a:gd name="connsiteX60" fmla="*/ 2431915 w 5752181"/>
                <a:gd name="connsiteY60" fmla="*/ 1196502 h 1605063"/>
                <a:gd name="connsiteX61" fmla="*/ 2441642 w 5752181"/>
                <a:gd name="connsiteY61" fmla="*/ 1196502 h 1605063"/>
                <a:gd name="connsiteX62" fmla="*/ 2441642 w 5752181"/>
                <a:gd name="connsiteY62" fmla="*/ 1186774 h 1605063"/>
                <a:gd name="connsiteX63" fmla="*/ 2451370 w 5752181"/>
                <a:gd name="connsiteY63" fmla="*/ 1177046 h 1605063"/>
                <a:gd name="connsiteX64" fmla="*/ 2456234 w 5752181"/>
                <a:gd name="connsiteY64" fmla="*/ 1172182 h 1605063"/>
                <a:gd name="connsiteX65" fmla="*/ 2470825 w 5752181"/>
                <a:gd name="connsiteY65" fmla="*/ 1172182 h 1605063"/>
                <a:gd name="connsiteX66" fmla="*/ 2470825 w 5752181"/>
                <a:gd name="connsiteY66" fmla="*/ 1157591 h 1605063"/>
                <a:gd name="connsiteX67" fmla="*/ 2500008 w 5752181"/>
                <a:gd name="connsiteY67" fmla="*/ 1157591 h 1605063"/>
                <a:gd name="connsiteX68" fmla="*/ 2500008 w 5752181"/>
                <a:gd name="connsiteY68" fmla="*/ 1128408 h 1605063"/>
                <a:gd name="connsiteX69" fmla="*/ 2509736 w 5752181"/>
                <a:gd name="connsiteY69" fmla="*/ 1128408 h 1605063"/>
                <a:gd name="connsiteX70" fmla="*/ 2509736 w 5752181"/>
                <a:gd name="connsiteY70" fmla="*/ 1099225 h 1605063"/>
                <a:gd name="connsiteX71" fmla="*/ 2572966 w 5752181"/>
                <a:gd name="connsiteY71" fmla="*/ 1099225 h 1605063"/>
                <a:gd name="connsiteX72" fmla="*/ 2582693 w 5752181"/>
                <a:gd name="connsiteY72" fmla="*/ 1089498 h 1605063"/>
                <a:gd name="connsiteX73" fmla="*/ 2587557 w 5752181"/>
                <a:gd name="connsiteY73" fmla="*/ 1084634 h 1605063"/>
                <a:gd name="connsiteX74" fmla="*/ 2733472 w 5752181"/>
                <a:gd name="connsiteY74" fmla="*/ 1084634 h 1605063"/>
                <a:gd name="connsiteX75" fmla="*/ 2738336 w 5752181"/>
                <a:gd name="connsiteY75" fmla="*/ 1079770 h 1605063"/>
                <a:gd name="connsiteX76" fmla="*/ 2752927 w 5752181"/>
                <a:gd name="connsiteY76" fmla="*/ 1065179 h 1605063"/>
                <a:gd name="connsiteX77" fmla="*/ 3030166 w 5752181"/>
                <a:gd name="connsiteY77" fmla="*/ 1065179 h 1605063"/>
                <a:gd name="connsiteX78" fmla="*/ 3039893 w 5752181"/>
                <a:gd name="connsiteY78" fmla="*/ 1045723 h 1605063"/>
                <a:gd name="connsiteX79" fmla="*/ 3122578 w 5752181"/>
                <a:gd name="connsiteY79" fmla="*/ 1045723 h 1605063"/>
                <a:gd name="connsiteX80" fmla="*/ 3137170 w 5752181"/>
                <a:gd name="connsiteY80" fmla="*/ 1031131 h 1605063"/>
                <a:gd name="connsiteX81" fmla="*/ 3185808 w 5752181"/>
                <a:gd name="connsiteY81" fmla="*/ 1031131 h 1605063"/>
                <a:gd name="connsiteX82" fmla="*/ 3185808 w 5752181"/>
                <a:gd name="connsiteY82" fmla="*/ 1021404 h 1605063"/>
                <a:gd name="connsiteX83" fmla="*/ 3205263 w 5752181"/>
                <a:gd name="connsiteY83" fmla="*/ 1021404 h 1605063"/>
                <a:gd name="connsiteX84" fmla="*/ 3205263 w 5752181"/>
                <a:gd name="connsiteY84" fmla="*/ 997085 h 1605063"/>
                <a:gd name="connsiteX85" fmla="*/ 3239310 w 5752181"/>
                <a:gd name="connsiteY85" fmla="*/ 997085 h 1605063"/>
                <a:gd name="connsiteX86" fmla="*/ 3268493 w 5752181"/>
                <a:gd name="connsiteY86" fmla="*/ 967902 h 1605063"/>
                <a:gd name="connsiteX87" fmla="*/ 3292812 w 5752181"/>
                <a:gd name="connsiteY87" fmla="*/ 933855 h 1605063"/>
                <a:gd name="connsiteX88" fmla="*/ 3302540 w 5752181"/>
                <a:gd name="connsiteY88" fmla="*/ 924127 h 1605063"/>
                <a:gd name="connsiteX89" fmla="*/ 3302540 w 5752181"/>
                <a:gd name="connsiteY89" fmla="*/ 856034 h 1605063"/>
                <a:gd name="connsiteX90" fmla="*/ 3317132 w 5752181"/>
                <a:gd name="connsiteY90" fmla="*/ 856034 h 1605063"/>
                <a:gd name="connsiteX91" fmla="*/ 3317132 w 5752181"/>
                <a:gd name="connsiteY91" fmla="*/ 826851 h 1605063"/>
                <a:gd name="connsiteX92" fmla="*/ 3346315 w 5752181"/>
                <a:gd name="connsiteY92" fmla="*/ 826851 h 1605063"/>
                <a:gd name="connsiteX93" fmla="*/ 3351178 w 5752181"/>
                <a:gd name="connsiteY93" fmla="*/ 807395 h 1605063"/>
                <a:gd name="connsiteX94" fmla="*/ 3365770 w 5752181"/>
                <a:gd name="connsiteY94" fmla="*/ 797668 h 1605063"/>
                <a:gd name="connsiteX95" fmla="*/ 3370634 w 5752181"/>
                <a:gd name="connsiteY95" fmla="*/ 787940 h 1605063"/>
                <a:gd name="connsiteX96" fmla="*/ 3375498 w 5752181"/>
                <a:gd name="connsiteY96" fmla="*/ 787940 h 1605063"/>
                <a:gd name="connsiteX97" fmla="*/ 3385225 w 5752181"/>
                <a:gd name="connsiteY97" fmla="*/ 778212 h 1605063"/>
                <a:gd name="connsiteX98" fmla="*/ 3429000 w 5752181"/>
                <a:gd name="connsiteY98" fmla="*/ 778212 h 1605063"/>
                <a:gd name="connsiteX99" fmla="*/ 3429000 w 5752181"/>
                <a:gd name="connsiteY99" fmla="*/ 758757 h 1605063"/>
                <a:gd name="connsiteX100" fmla="*/ 3555459 w 5752181"/>
                <a:gd name="connsiteY100" fmla="*/ 758757 h 1605063"/>
                <a:gd name="connsiteX101" fmla="*/ 3565187 w 5752181"/>
                <a:gd name="connsiteY101" fmla="*/ 758757 h 1605063"/>
                <a:gd name="connsiteX102" fmla="*/ 3589506 w 5752181"/>
                <a:gd name="connsiteY102" fmla="*/ 758757 h 1605063"/>
                <a:gd name="connsiteX103" fmla="*/ 3589506 w 5752181"/>
                <a:gd name="connsiteY103" fmla="*/ 739302 h 1605063"/>
                <a:gd name="connsiteX104" fmla="*/ 3613825 w 5752181"/>
                <a:gd name="connsiteY104" fmla="*/ 739302 h 1605063"/>
                <a:gd name="connsiteX105" fmla="*/ 3623553 w 5752181"/>
                <a:gd name="connsiteY105" fmla="*/ 729574 h 1605063"/>
                <a:gd name="connsiteX106" fmla="*/ 3647872 w 5752181"/>
                <a:gd name="connsiteY106" fmla="*/ 729574 h 1605063"/>
                <a:gd name="connsiteX107" fmla="*/ 3647872 w 5752181"/>
                <a:gd name="connsiteY107" fmla="*/ 714983 h 1605063"/>
                <a:gd name="connsiteX108" fmla="*/ 3677055 w 5752181"/>
                <a:gd name="connsiteY108" fmla="*/ 714983 h 1605063"/>
                <a:gd name="connsiteX109" fmla="*/ 3686783 w 5752181"/>
                <a:gd name="connsiteY109" fmla="*/ 705255 h 1605063"/>
                <a:gd name="connsiteX110" fmla="*/ 3822970 w 5752181"/>
                <a:gd name="connsiteY110" fmla="*/ 705255 h 1605063"/>
                <a:gd name="connsiteX111" fmla="*/ 3822970 w 5752181"/>
                <a:gd name="connsiteY111" fmla="*/ 690663 h 1605063"/>
                <a:gd name="connsiteX112" fmla="*/ 3881336 w 5752181"/>
                <a:gd name="connsiteY112" fmla="*/ 690663 h 1605063"/>
                <a:gd name="connsiteX113" fmla="*/ 3886200 w 5752181"/>
                <a:gd name="connsiteY113" fmla="*/ 685799 h 1605063"/>
                <a:gd name="connsiteX114" fmla="*/ 4017523 w 5752181"/>
                <a:gd name="connsiteY114" fmla="*/ 685799 h 1605063"/>
                <a:gd name="connsiteX115" fmla="*/ 4017523 w 5752181"/>
                <a:gd name="connsiteY115" fmla="*/ 676072 h 1605063"/>
                <a:gd name="connsiteX116" fmla="*/ 4032115 w 5752181"/>
                <a:gd name="connsiteY116" fmla="*/ 676072 h 1605063"/>
                <a:gd name="connsiteX117" fmla="*/ 4032115 w 5752181"/>
                <a:gd name="connsiteY117" fmla="*/ 651753 h 1605063"/>
                <a:gd name="connsiteX118" fmla="*/ 4041843 w 5752181"/>
                <a:gd name="connsiteY118" fmla="*/ 642025 h 1605063"/>
                <a:gd name="connsiteX119" fmla="*/ 4056434 w 5752181"/>
                <a:gd name="connsiteY119" fmla="*/ 627434 h 1605063"/>
                <a:gd name="connsiteX120" fmla="*/ 4061298 w 5752181"/>
                <a:gd name="connsiteY120" fmla="*/ 622570 h 1605063"/>
                <a:gd name="connsiteX121" fmla="*/ 4061298 w 5752181"/>
                <a:gd name="connsiteY121" fmla="*/ 603114 h 1605063"/>
                <a:gd name="connsiteX122" fmla="*/ 4080753 w 5752181"/>
                <a:gd name="connsiteY122" fmla="*/ 603114 h 1605063"/>
                <a:gd name="connsiteX123" fmla="*/ 4090480 w 5752181"/>
                <a:gd name="connsiteY123" fmla="*/ 603114 h 1605063"/>
                <a:gd name="connsiteX124" fmla="*/ 4100208 w 5752181"/>
                <a:gd name="connsiteY124" fmla="*/ 593386 h 1605063"/>
                <a:gd name="connsiteX125" fmla="*/ 4109936 w 5752181"/>
                <a:gd name="connsiteY125" fmla="*/ 583658 h 1605063"/>
                <a:gd name="connsiteX126" fmla="*/ 4109936 w 5752181"/>
                <a:gd name="connsiteY126" fmla="*/ 559340 h 1605063"/>
                <a:gd name="connsiteX127" fmla="*/ 4139119 w 5752181"/>
                <a:gd name="connsiteY127" fmla="*/ 559340 h 1605063"/>
                <a:gd name="connsiteX128" fmla="*/ 4139119 w 5752181"/>
                <a:gd name="connsiteY128" fmla="*/ 544748 h 1605063"/>
                <a:gd name="connsiteX129" fmla="*/ 4168302 w 5752181"/>
                <a:gd name="connsiteY129" fmla="*/ 544748 h 1605063"/>
                <a:gd name="connsiteX130" fmla="*/ 4168302 w 5752181"/>
                <a:gd name="connsiteY130" fmla="*/ 520429 h 1605063"/>
                <a:gd name="connsiteX131" fmla="*/ 4178029 w 5752181"/>
                <a:gd name="connsiteY131" fmla="*/ 520429 h 1605063"/>
                <a:gd name="connsiteX132" fmla="*/ 4178029 w 5752181"/>
                <a:gd name="connsiteY132" fmla="*/ 496110 h 1605063"/>
                <a:gd name="connsiteX133" fmla="*/ 4231532 w 5752181"/>
                <a:gd name="connsiteY133" fmla="*/ 496110 h 1605063"/>
                <a:gd name="connsiteX134" fmla="*/ 4231532 w 5752181"/>
                <a:gd name="connsiteY134" fmla="*/ 486383 h 1605063"/>
                <a:gd name="connsiteX135" fmla="*/ 4250987 w 5752181"/>
                <a:gd name="connsiteY135" fmla="*/ 486383 h 1605063"/>
                <a:gd name="connsiteX136" fmla="*/ 4250987 w 5752181"/>
                <a:gd name="connsiteY136" fmla="*/ 476655 h 1605063"/>
                <a:gd name="connsiteX137" fmla="*/ 4396902 w 5752181"/>
                <a:gd name="connsiteY137" fmla="*/ 476655 h 1605063"/>
                <a:gd name="connsiteX138" fmla="*/ 4396902 w 5752181"/>
                <a:gd name="connsiteY138" fmla="*/ 462063 h 1605063"/>
                <a:gd name="connsiteX139" fmla="*/ 4533089 w 5752181"/>
                <a:gd name="connsiteY139" fmla="*/ 462063 h 1605063"/>
                <a:gd name="connsiteX140" fmla="*/ 4542816 w 5752181"/>
                <a:gd name="connsiteY140" fmla="*/ 452336 h 1605063"/>
                <a:gd name="connsiteX141" fmla="*/ 4586591 w 5752181"/>
                <a:gd name="connsiteY141" fmla="*/ 452336 h 1605063"/>
                <a:gd name="connsiteX142" fmla="*/ 4606046 w 5752181"/>
                <a:gd name="connsiteY142" fmla="*/ 432881 h 1605063"/>
                <a:gd name="connsiteX143" fmla="*/ 4615774 w 5752181"/>
                <a:gd name="connsiteY143" fmla="*/ 423153 h 1605063"/>
                <a:gd name="connsiteX144" fmla="*/ 4795736 w 5752181"/>
                <a:gd name="connsiteY144" fmla="*/ 423153 h 1605063"/>
                <a:gd name="connsiteX145" fmla="*/ 4795736 w 5752181"/>
                <a:gd name="connsiteY145" fmla="*/ 403697 h 1605063"/>
                <a:gd name="connsiteX146" fmla="*/ 4834646 w 5752181"/>
                <a:gd name="connsiteY146" fmla="*/ 403697 h 1605063"/>
                <a:gd name="connsiteX147" fmla="*/ 4834646 w 5752181"/>
                <a:gd name="connsiteY147" fmla="*/ 374514 h 1605063"/>
                <a:gd name="connsiteX148" fmla="*/ 4844374 w 5752181"/>
                <a:gd name="connsiteY148" fmla="*/ 374514 h 1605063"/>
                <a:gd name="connsiteX149" fmla="*/ 4878421 w 5752181"/>
                <a:gd name="connsiteY149" fmla="*/ 374514 h 1605063"/>
                <a:gd name="connsiteX150" fmla="*/ 4883285 w 5752181"/>
                <a:gd name="connsiteY150" fmla="*/ 350195 h 1605063"/>
                <a:gd name="connsiteX151" fmla="*/ 4912468 w 5752181"/>
                <a:gd name="connsiteY151" fmla="*/ 340467 h 1605063"/>
                <a:gd name="connsiteX152" fmla="*/ 4912468 w 5752181"/>
                <a:gd name="connsiteY152" fmla="*/ 311285 h 1605063"/>
                <a:gd name="connsiteX153" fmla="*/ 4927059 w 5752181"/>
                <a:gd name="connsiteY153" fmla="*/ 311285 h 1605063"/>
                <a:gd name="connsiteX154" fmla="*/ 4927059 w 5752181"/>
                <a:gd name="connsiteY154" fmla="*/ 286966 h 1605063"/>
                <a:gd name="connsiteX155" fmla="*/ 4936787 w 5752181"/>
                <a:gd name="connsiteY155" fmla="*/ 277238 h 1605063"/>
                <a:gd name="connsiteX156" fmla="*/ 4936787 w 5752181"/>
                <a:gd name="connsiteY156" fmla="*/ 262646 h 1605063"/>
                <a:gd name="connsiteX157" fmla="*/ 4941650 w 5752181"/>
                <a:gd name="connsiteY157" fmla="*/ 257783 h 1605063"/>
                <a:gd name="connsiteX158" fmla="*/ 4951378 w 5752181"/>
                <a:gd name="connsiteY158" fmla="*/ 257783 h 1605063"/>
                <a:gd name="connsiteX159" fmla="*/ 4951378 w 5752181"/>
                <a:gd name="connsiteY159" fmla="*/ 248055 h 1605063"/>
                <a:gd name="connsiteX160" fmla="*/ 4995153 w 5752181"/>
                <a:gd name="connsiteY160" fmla="*/ 248055 h 1605063"/>
                <a:gd name="connsiteX161" fmla="*/ 4995153 w 5752181"/>
                <a:gd name="connsiteY161" fmla="*/ 233463 h 1605063"/>
                <a:gd name="connsiteX162" fmla="*/ 5004880 w 5752181"/>
                <a:gd name="connsiteY162" fmla="*/ 223736 h 1605063"/>
                <a:gd name="connsiteX163" fmla="*/ 5014608 w 5752181"/>
                <a:gd name="connsiteY163" fmla="*/ 214008 h 1605063"/>
                <a:gd name="connsiteX164" fmla="*/ 5131340 w 5752181"/>
                <a:gd name="connsiteY164" fmla="*/ 214008 h 1605063"/>
                <a:gd name="connsiteX165" fmla="*/ 5131340 w 5752181"/>
                <a:gd name="connsiteY165" fmla="*/ 184825 h 1605063"/>
                <a:gd name="connsiteX166" fmla="*/ 5214025 w 5752181"/>
                <a:gd name="connsiteY166" fmla="*/ 184825 h 1605063"/>
                <a:gd name="connsiteX167" fmla="*/ 5214025 w 5752181"/>
                <a:gd name="connsiteY167" fmla="*/ 175097 h 1605063"/>
                <a:gd name="connsiteX168" fmla="*/ 5233480 w 5752181"/>
                <a:gd name="connsiteY168" fmla="*/ 175097 h 1605063"/>
                <a:gd name="connsiteX169" fmla="*/ 5233480 w 5752181"/>
                <a:gd name="connsiteY169" fmla="*/ 155642 h 1605063"/>
                <a:gd name="connsiteX170" fmla="*/ 5262663 w 5752181"/>
                <a:gd name="connsiteY170" fmla="*/ 155642 h 1605063"/>
                <a:gd name="connsiteX171" fmla="*/ 5262663 w 5752181"/>
                <a:gd name="connsiteY171" fmla="*/ 141051 h 1605063"/>
                <a:gd name="connsiteX172" fmla="*/ 5286983 w 5752181"/>
                <a:gd name="connsiteY172" fmla="*/ 141051 h 1605063"/>
                <a:gd name="connsiteX173" fmla="*/ 5286983 w 5752181"/>
                <a:gd name="connsiteY173" fmla="*/ 126459 h 1605063"/>
                <a:gd name="connsiteX174" fmla="*/ 5296710 w 5752181"/>
                <a:gd name="connsiteY174" fmla="*/ 126459 h 1605063"/>
                <a:gd name="connsiteX175" fmla="*/ 5296710 w 5752181"/>
                <a:gd name="connsiteY175" fmla="*/ 121595 h 1605063"/>
                <a:gd name="connsiteX176" fmla="*/ 5350212 w 5752181"/>
                <a:gd name="connsiteY176" fmla="*/ 121595 h 1605063"/>
                <a:gd name="connsiteX177" fmla="*/ 5350212 w 5752181"/>
                <a:gd name="connsiteY177" fmla="*/ 111868 h 1605063"/>
                <a:gd name="connsiteX178" fmla="*/ 5374532 w 5752181"/>
                <a:gd name="connsiteY178" fmla="*/ 111868 h 1605063"/>
                <a:gd name="connsiteX179" fmla="*/ 5374532 w 5752181"/>
                <a:gd name="connsiteY179" fmla="*/ 82685 h 1605063"/>
                <a:gd name="connsiteX180" fmla="*/ 5481536 w 5752181"/>
                <a:gd name="connsiteY180" fmla="*/ 82685 h 1605063"/>
                <a:gd name="connsiteX181" fmla="*/ 5481536 w 5752181"/>
                <a:gd name="connsiteY181" fmla="*/ 63229 h 1605063"/>
                <a:gd name="connsiteX182" fmla="*/ 5666361 w 5752181"/>
                <a:gd name="connsiteY182" fmla="*/ 63229 h 1605063"/>
                <a:gd name="connsiteX183" fmla="*/ 5666361 w 5752181"/>
                <a:gd name="connsiteY183" fmla="*/ 43774 h 1605063"/>
                <a:gd name="connsiteX184" fmla="*/ 5695544 w 5752181"/>
                <a:gd name="connsiteY184" fmla="*/ 43774 h 1605063"/>
                <a:gd name="connsiteX185" fmla="*/ 5695544 w 5752181"/>
                <a:gd name="connsiteY185" fmla="*/ 14591 h 1605063"/>
                <a:gd name="connsiteX186" fmla="*/ 5705272 w 5752181"/>
                <a:gd name="connsiteY186" fmla="*/ 14591 h 1605063"/>
                <a:gd name="connsiteX187" fmla="*/ 5705272 w 5752181"/>
                <a:gd name="connsiteY187" fmla="*/ 0 h 1605063"/>
                <a:gd name="connsiteX188" fmla="*/ 5752181 w 5752181"/>
                <a:gd name="connsiteY188" fmla="*/ 0 h 16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752181" h="1605063">
                  <a:moveTo>
                    <a:pt x="0" y="1605063"/>
                  </a:moveTo>
                  <a:lnTo>
                    <a:pt x="92412" y="1605063"/>
                  </a:lnTo>
                  <a:lnTo>
                    <a:pt x="92412" y="1595336"/>
                  </a:lnTo>
                  <a:lnTo>
                    <a:pt x="175098" y="1595336"/>
                  </a:lnTo>
                  <a:lnTo>
                    <a:pt x="175098" y="1585608"/>
                  </a:lnTo>
                  <a:lnTo>
                    <a:pt x="286966" y="1585608"/>
                  </a:lnTo>
                  <a:lnTo>
                    <a:pt x="286966" y="1566153"/>
                  </a:lnTo>
                  <a:lnTo>
                    <a:pt x="384242" y="1566153"/>
                  </a:lnTo>
                  <a:lnTo>
                    <a:pt x="389106" y="1571017"/>
                  </a:lnTo>
                  <a:lnTo>
                    <a:pt x="423153" y="1571017"/>
                  </a:lnTo>
                  <a:lnTo>
                    <a:pt x="428017" y="1541834"/>
                  </a:lnTo>
                  <a:lnTo>
                    <a:pt x="583659" y="1541834"/>
                  </a:lnTo>
                  <a:lnTo>
                    <a:pt x="583659" y="1527242"/>
                  </a:lnTo>
                  <a:lnTo>
                    <a:pt x="797668" y="1527242"/>
                  </a:lnTo>
                  <a:lnTo>
                    <a:pt x="797668" y="1507787"/>
                  </a:lnTo>
                  <a:lnTo>
                    <a:pt x="899808" y="1507787"/>
                  </a:lnTo>
                  <a:lnTo>
                    <a:pt x="899808" y="1498059"/>
                  </a:lnTo>
                  <a:lnTo>
                    <a:pt x="1001949" y="1498059"/>
                  </a:lnTo>
                  <a:lnTo>
                    <a:pt x="1006812" y="1493196"/>
                  </a:lnTo>
                  <a:lnTo>
                    <a:pt x="1045723" y="1493196"/>
                  </a:lnTo>
                  <a:lnTo>
                    <a:pt x="1045723" y="1473740"/>
                  </a:lnTo>
                  <a:lnTo>
                    <a:pt x="1074906" y="1473740"/>
                  </a:lnTo>
                  <a:lnTo>
                    <a:pt x="1074906" y="1459148"/>
                  </a:lnTo>
                  <a:lnTo>
                    <a:pt x="1498059" y="1459148"/>
                  </a:lnTo>
                  <a:lnTo>
                    <a:pt x="1502923" y="1454284"/>
                  </a:lnTo>
                  <a:lnTo>
                    <a:pt x="1561289" y="1454284"/>
                  </a:lnTo>
                  <a:lnTo>
                    <a:pt x="1561289" y="1434829"/>
                  </a:lnTo>
                  <a:lnTo>
                    <a:pt x="1590472" y="1434829"/>
                  </a:lnTo>
                  <a:lnTo>
                    <a:pt x="1590472" y="1420238"/>
                  </a:lnTo>
                  <a:lnTo>
                    <a:pt x="1605063" y="1420238"/>
                  </a:lnTo>
                  <a:lnTo>
                    <a:pt x="1605063" y="1410510"/>
                  </a:lnTo>
                  <a:lnTo>
                    <a:pt x="1624519" y="1410510"/>
                  </a:lnTo>
                  <a:lnTo>
                    <a:pt x="1624519" y="1366736"/>
                  </a:lnTo>
                  <a:lnTo>
                    <a:pt x="1678021" y="1366736"/>
                  </a:lnTo>
                  <a:lnTo>
                    <a:pt x="1682885" y="1361872"/>
                  </a:lnTo>
                  <a:lnTo>
                    <a:pt x="1702340" y="1357008"/>
                  </a:lnTo>
                  <a:lnTo>
                    <a:pt x="1702340" y="1347280"/>
                  </a:lnTo>
                  <a:lnTo>
                    <a:pt x="1716932" y="1347280"/>
                  </a:lnTo>
                  <a:lnTo>
                    <a:pt x="1716932" y="1337553"/>
                  </a:lnTo>
                  <a:lnTo>
                    <a:pt x="1736387" y="1337553"/>
                  </a:lnTo>
                  <a:lnTo>
                    <a:pt x="1736387" y="1322961"/>
                  </a:lnTo>
                  <a:lnTo>
                    <a:pt x="1809344" y="1322961"/>
                  </a:lnTo>
                  <a:lnTo>
                    <a:pt x="1809344" y="1308370"/>
                  </a:lnTo>
                  <a:lnTo>
                    <a:pt x="1999034" y="1308370"/>
                  </a:lnTo>
                  <a:lnTo>
                    <a:pt x="2003898" y="1298642"/>
                  </a:lnTo>
                  <a:lnTo>
                    <a:pt x="2023353" y="1298642"/>
                  </a:lnTo>
                  <a:lnTo>
                    <a:pt x="2033080" y="1284051"/>
                  </a:lnTo>
                  <a:lnTo>
                    <a:pt x="2052536" y="1284051"/>
                  </a:lnTo>
                  <a:lnTo>
                    <a:pt x="2052536" y="1269459"/>
                  </a:lnTo>
                  <a:lnTo>
                    <a:pt x="2081719" y="1269459"/>
                  </a:lnTo>
                  <a:lnTo>
                    <a:pt x="2081719" y="1264595"/>
                  </a:lnTo>
                  <a:lnTo>
                    <a:pt x="2106038" y="1264595"/>
                  </a:lnTo>
                  <a:lnTo>
                    <a:pt x="2115766" y="1250004"/>
                  </a:lnTo>
                  <a:lnTo>
                    <a:pt x="2154676" y="1250004"/>
                  </a:lnTo>
                  <a:lnTo>
                    <a:pt x="2154676" y="1245140"/>
                  </a:lnTo>
                  <a:lnTo>
                    <a:pt x="2266544" y="1245140"/>
                  </a:lnTo>
                  <a:lnTo>
                    <a:pt x="2266544" y="1230548"/>
                  </a:lnTo>
                  <a:lnTo>
                    <a:pt x="2383276" y="1230548"/>
                  </a:lnTo>
                  <a:lnTo>
                    <a:pt x="2383276" y="1211093"/>
                  </a:lnTo>
                  <a:lnTo>
                    <a:pt x="2431915" y="1211093"/>
                  </a:lnTo>
                  <a:lnTo>
                    <a:pt x="2431915" y="1196502"/>
                  </a:lnTo>
                  <a:lnTo>
                    <a:pt x="2441642" y="1196502"/>
                  </a:lnTo>
                  <a:lnTo>
                    <a:pt x="2441642" y="1186774"/>
                  </a:lnTo>
                  <a:lnTo>
                    <a:pt x="2451370" y="1177046"/>
                  </a:lnTo>
                  <a:lnTo>
                    <a:pt x="2456234" y="1172182"/>
                  </a:lnTo>
                  <a:lnTo>
                    <a:pt x="2470825" y="1172182"/>
                  </a:lnTo>
                  <a:lnTo>
                    <a:pt x="2470825" y="1157591"/>
                  </a:lnTo>
                  <a:lnTo>
                    <a:pt x="2500008" y="1157591"/>
                  </a:lnTo>
                  <a:lnTo>
                    <a:pt x="2500008" y="1128408"/>
                  </a:lnTo>
                  <a:lnTo>
                    <a:pt x="2509736" y="1128408"/>
                  </a:lnTo>
                  <a:lnTo>
                    <a:pt x="2509736" y="1099225"/>
                  </a:lnTo>
                  <a:lnTo>
                    <a:pt x="2572966" y="1099225"/>
                  </a:lnTo>
                  <a:lnTo>
                    <a:pt x="2582693" y="1089498"/>
                  </a:lnTo>
                  <a:lnTo>
                    <a:pt x="2587557" y="1084634"/>
                  </a:lnTo>
                  <a:lnTo>
                    <a:pt x="2733472" y="1084634"/>
                  </a:lnTo>
                  <a:lnTo>
                    <a:pt x="2738336" y="1079770"/>
                  </a:lnTo>
                  <a:lnTo>
                    <a:pt x="2752927" y="1065179"/>
                  </a:lnTo>
                  <a:lnTo>
                    <a:pt x="3030166" y="1065179"/>
                  </a:lnTo>
                  <a:lnTo>
                    <a:pt x="3039893" y="1045723"/>
                  </a:lnTo>
                  <a:lnTo>
                    <a:pt x="3122578" y="1045723"/>
                  </a:lnTo>
                  <a:lnTo>
                    <a:pt x="3137170" y="1031131"/>
                  </a:lnTo>
                  <a:lnTo>
                    <a:pt x="3185808" y="1031131"/>
                  </a:lnTo>
                  <a:lnTo>
                    <a:pt x="3185808" y="1021404"/>
                  </a:lnTo>
                  <a:lnTo>
                    <a:pt x="3205263" y="1021404"/>
                  </a:lnTo>
                  <a:lnTo>
                    <a:pt x="3205263" y="997085"/>
                  </a:lnTo>
                  <a:lnTo>
                    <a:pt x="3239310" y="997085"/>
                  </a:lnTo>
                  <a:lnTo>
                    <a:pt x="3268493" y="967902"/>
                  </a:lnTo>
                  <a:lnTo>
                    <a:pt x="3292812" y="933855"/>
                  </a:lnTo>
                  <a:lnTo>
                    <a:pt x="3302540" y="924127"/>
                  </a:lnTo>
                  <a:lnTo>
                    <a:pt x="3302540" y="856034"/>
                  </a:lnTo>
                  <a:lnTo>
                    <a:pt x="3317132" y="856034"/>
                  </a:lnTo>
                  <a:lnTo>
                    <a:pt x="3317132" y="826851"/>
                  </a:lnTo>
                  <a:lnTo>
                    <a:pt x="3346315" y="826851"/>
                  </a:lnTo>
                  <a:lnTo>
                    <a:pt x="3351178" y="807395"/>
                  </a:lnTo>
                  <a:lnTo>
                    <a:pt x="3365770" y="797668"/>
                  </a:lnTo>
                  <a:lnTo>
                    <a:pt x="3370634" y="787940"/>
                  </a:lnTo>
                  <a:lnTo>
                    <a:pt x="3375498" y="787940"/>
                  </a:lnTo>
                  <a:lnTo>
                    <a:pt x="3385225" y="778212"/>
                  </a:lnTo>
                  <a:lnTo>
                    <a:pt x="3429000" y="778212"/>
                  </a:lnTo>
                  <a:lnTo>
                    <a:pt x="3429000" y="758757"/>
                  </a:lnTo>
                  <a:lnTo>
                    <a:pt x="3555459" y="758757"/>
                  </a:lnTo>
                  <a:lnTo>
                    <a:pt x="3565187" y="758757"/>
                  </a:lnTo>
                  <a:lnTo>
                    <a:pt x="3589506" y="758757"/>
                  </a:lnTo>
                  <a:lnTo>
                    <a:pt x="3589506" y="739302"/>
                  </a:lnTo>
                  <a:lnTo>
                    <a:pt x="3613825" y="739302"/>
                  </a:lnTo>
                  <a:lnTo>
                    <a:pt x="3623553" y="729574"/>
                  </a:lnTo>
                  <a:lnTo>
                    <a:pt x="3647872" y="729574"/>
                  </a:lnTo>
                  <a:lnTo>
                    <a:pt x="3647872" y="714983"/>
                  </a:lnTo>
                  <a:lnTo>
                    <a:pt x="3677055" y="714983"/>
                  </a:lnTo>
                  <a:lnTo>
                    <a:pt x="3686783" y="705255"/>
                  </a:lnTo>
                  <a:lnTo>
                    <a:pt x="3822970" y="705255"/>
                  </a:lnTo>
                  <a:lnTo>
                    <a:pt x="3822970" y="690663"/>
                  </a:lnTo>
                  <a:lnTo>
                    <a:pt x="3881336" y="690663"/>
                  </a:lnTo>
                  <a:lnTo>
                    <a:pt x="3886200" y="685799"/>
                  </a:lnTo>
                  <a:lnTo>
                    <a:pt x="4017523" y="685799"/>
                  </a:lnTo>
                  <a:lnTo>
                    <a:pt x="4017523" y="676072"/>
                  </a:lnTo>
                  <a:lnTo>
                    <a:pt x="4032115" y="676072"/>
                  </a:lnTo>
                  <a:lnTo>
                    <a:pt x="4032115" y="651753"/>
                  </a:lnTo>
                  <a:lnTo>
                    <a:pt x="4041843" y="642025"/>
                  </a:lnTo>
                  <a:lnTo>
                    <a:pt x="4056434" y="627434"/>
                  </a:lnTo>
                  <a:lnTo>
                    <a:pt x="4061298" y="622570"/>
                  </a:lnTo>
                  <a:lnTo>
                    <a:pt x="4061298" y="603114"/>
                  </a:lnTo>
                  <a:lnTo>
                    <a:pt x="4080753" y="603114"/>
                  </a:lnTo>
                  <a:lnTo>
                    <a:pt x="4090480" y="603114"/>
                  </a:lnTo>
                  <a:lnTo>
                    <a:pt x="4100208" y="593386"/>
                  </a:lnTo>
                  <a:lnTo>
                    <a:pt x="4109936" y="583658"/>
                  </a:lnTo>
                  <a:lnTo>
                    <a:pt x="4109936" y="559340"/>
                  </a:lnTo>
                  <a:lnTo>
                    <a:pt x="4139119" y="559340"/>
                  </a:lnTo>
                  <a:lnTo>
                    <a:pt x="4139119" y="544748"/>
                  </a:lnTo>
                  <a:lnTo>
                    <a:pt x="4168302" y="544748"/>
                  </a:lnTo>
                  <a:lnTo>
                    <a:pt x="4168302" y="520429"/>
                  </a:lnTo>
                  <a:lnTo>
                    <a:pt x="4178029" y="520429"/>
                  </a:lnTo>
                  <a:lnTo>
                    <a:pt x="4178029" y="496110"/>
                  </a:lnTo>
                  <a:lnTo>
                    <a:pt x="4231532" y="496110"/>
                  </a:lnTo>
                  <a:lnTo>
                    <a:pt x="4231532" y="486383"/>
                  </a:lnTo>
                  <a:lnTo>
                    <a:pt x="4250987" y="486383"/>
                  </a:lnTo>
                  <a:lnTo>
                    <a:pt x="4250987" y="476655"/>
                  </a:lnTo>
                  <a:lnTo>
                    <a:pt x="4396902" y="476655"/>
                  </a:lnTo>
                  <a:lnTo>
                    <a:pt x="4396902" y="462063"/>
                  </a:lnTo>
                  <a:lnTo>
                    <a:pt x="4533089" y="462063"/>
                  </a:lnTo>
                  <a:lnTo>
                    <a:pt x="4542816" y="452336"/>
                  </a:lnTo>
                  <a:lnTo>
                    <a:pt x="4586591" y="452336"/>
                  </a:lnTo>
                  <a:lnTo>
                    <a:pt x="4606046" y="432881"/>
                  </a:lnTo>
                  <a:lnTo>
                    <a:pt x="4615774" y="423153"/>
                  </a:lnTo>
                  <a:lnTo>
                    <a:pt x="4795736" y="423153"/>
                  </a:lnTo>
                  <a:lnTo>
                    <a:pt x="4795736" y="403697"/>
                  </a:lnTo>
                  <a:lnTo>
                    <a:pt x="4834646" y="403697"/>
                  </a:lnTo>
                  <a:lnTo>
                    <a:pt x="4834646" y="374514"/>
                  </a:lnTo>
                  <a:lnTo>
                    <a:pt x="4844374" y="374514"/>
                  </a:lnTo>
                  <a:cubicBezTo>
                    <a:pt x="4855723" y="374514"/>
                    <a:pt x="4871936" y="378567"/>
                    <a:pt x="4878421" y="374514"/>
                  </a:cubicBezTo>
                  <a:cubicBezTo>
                    <a:pt x="4884906" y="370461"/>
                    <a:pt x="4881664" y="358301"/>
                    <a:pt x="4883285" y="350195"/>
                  </a:cubicBezTo>
                  <a:lnTo>
                    <a:pt x="4912468" y="340467"/>
                  </a:lnTo>
                  <a:lnTo>
                    <a:pt x="4912468" y="311285"/>
                  </a:lnTo>
                  <a:lnTo>
                    <a:pt x="4927059" y="311285"/>
                  </a:lnTo>
                  <a:lnTo>
                    <a:pt x="4927059" y="286966"/>
                  </a:lnTo>
                  <a:lnTo>
                    <a:pt x="4936787" y="277238"/>
                  </a:lnTo>
                  <a:lnTo>
                    <a:pt x="4936787" y="262646"/>
                  </a:lnTo>
                  <a:lnTo>
                    <a:pt x="4941650" y="257783"/>
                  </a:lnTo>
                  <a:lnTo>
                    <a:pt x="4951378" y="257783"/>
                  </a:lnTo>
                  <a:lnTo>
                    <a:pt x="4951378" y="248055"/>
                  </a:lnTo>
                  <a:lnTo>
                    <a:pt x="4995153" y="248055"/>
                  </a:lnTo>
                  <a:lnTo>
                    <a:pt x="4995153" y="233463"/>
                  </a:lnTo>
                  <a:lnTo>
                    <a:pt x="5004880" y="223736"/>
                  </a:lnTo>
                  <a:lnTo>
                    <a:pt x="5014608" y="214008"/>
                  </a:lnTo>
                  <a:lnTo>
                    <a:pt x="5131340" y="214008"/>
                  </a:lnTo>
                  <a:lnTo>
                    <a:pt x="5131340" y="184825"/>
                  </a:lnTo>
                  <a:lnTo>
                    <a:pt x="5214025" y="184825"/>
                  </a:lnTo>
                  <a:lnTo>
                    <a:pt x="5214025" y="175097"/>
                  </a:lnTo>
                  <a:lnTo>
                    <a:pt x="5233480" y="175097"/>
                  </a:lnTo>
                  <a:lnTo>
                    <a:pt x="5233480" y="155642"/>
                  </a:lnTo>
                  <a:lnTo>
                    <a:pt x="5262663" y="155642"/>
                  </a:lnTo>
                  <a:lnTo>
                    <a:pt x="5262663" y="141051"/>
                  </a:lnTo>
                  <a:lnTo>
                    <a:pt x="5286983" y="141051"/>
                  </a:lnTo>
                  <a:lnTo>
                    <a:pt x="5286983" y="126459"/>
                  </a:lnTo>
                  <a:lnTo>
                    <a:pt x="5296710" y="126459"/>
                  </a:lnTo>
                  <a:lnTo>
                    <a:pt x="5296710" y="121595"/>
                  </a:lnTo>
                  <a:lnTo>
                    <a:pt x="5350212" y="121595"/>
                  </a:lnTo>
                  <a:lnTo>
                    <a:pt x="5350212" y="111868"/>
                  </a:lnTo>
                  <a:lnTo>
                    <a:pt x="5374532" y="111868"/>
                  </a:lnTo>
                  <a:lnTo>
                    <a:pt x="5374532" y="82685"/>
                  </a:lnTo>
                  <a:lnTo>
                    <a:pt x="5481536" y="82685"/>
                  </a:lnTo>
                  <a:lnTo>
                    <a:pt x="5481536" y="63229"/>
                  </a:lnTo>
                  <a:lnTo>
                    <a:pt x="5666361" y="63229"/>
                  </a:lnTo>
                  <a:lnTo>
                    <a:pt x="5666361" y="43774"/>
                  </a:lnTo>
                  <a:lnTo>
                    <a:pt x="5695544" y="43774"/>
                  </a:lnTo>
                  <a:lnTo>
                    <a:pt x="5695544" y="14591"/>
                  </a:lnTo>
                  <a:lnTo>
                    <a:pt x="5705272" y="14591"/>
                  </a:lnTo>
                  <a:lnTo>
                    <a:pt x="5705272" y="0"/>
                  </a:lnTo>
                  <a:lnTo>
                    <a:pt x="5752181"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 xmlns:a16="http://schemas.microsoft.com/office/drawing/2014/main" id="{A0E6496C-1F1A-4A3A-879A-BB7FFC7536A2}"/>
                </a:ext>
              </a:extLst>
            </p:cNvPr>
            <p:cNvSpPr/>
            <p:nvPr/>
          </p:nvSpPr>
          <p:spPr>
            <a:xfrm>
              <a:off x="8763389" y="3407884"/>
              <a:ext cx="813942" cy="401286"/>
            </a:xfrm>
            <a:custGeom>
              <a:avLst/>
              <a:gdLst>
                <a:gd name="connsiteX0" fmla="*/ 0 w 829937"/>
                <a:gd name="connsiteY0" fmla="*/ 403952 h 403952"/>
                <a:gd name="connsiteX1" fmla="*/ 0 w 829937"/>
                <a:gd name="connsiteY1" fmla="*/ 330506 h 403952"/>
                <a:gd name="connsiteX2" fmla="*/ 29378 w 829937"/>
                <a:gd name="connsiteY2" fmla="*/ 330506 h 403952"/>
                <a:gd name="connsiteX3" fmla="*/ 29378 w 829937"/>
                <a:gd name="connsiteY3" fmla="*/ 293783 h 403952"/>
                <a:gd name="connsiteX4" fmla="*/ 47740 w 829937"/>
                <a:gd name="connsiteY4" fmla="*/ 293783 h 403952"/>
                <a:gd name="connsiteX5" fmla="*/ 47740 w 829937"/>
                <a:gd name="connsiteY5" fmla="*/ 257061 h 403952"/>
                <a:gd name="connsiteX6" fmla="*/ 55084 w 829937"/>
                <a:gd name="connsiteY6" fmla="*/ 257061 h 403952"/>
                <a:gd name="connsiteX7" fmla="*/ 55084 w 829937"/>
                <a:gd name="connsiteY7" fmla="*/ 246044 h 403952"/>
                <a:gd name="connsiteX8" fmla="*/ 146891 w 829937"/>
                <a:gd name="connsiteY8" fmla="*/ 246044 h 403952"/>
                <a:gd name="connsiteX9" fmla="*/ 146891 w 829937"/>
                <a:gd name="connsiteY9" fmla="*/ 224010 h 403952"/>
                <a:gd name="connsiteX10" fmla="*/ 161580 w 829937"/>
                <a:gd name="connsiteY10" fmla="*/ 224010 h 403952"/>
                <a:gd name="connsiteX11" fmla="*/ 161580 w 829937"/>
                <a:gd name="connsiteY11" fmla="*/ 201976 h 403952"/>
                <a:gd name="connsiteX12" fmla="*/ 495759 w 829937"/>
                <a:gd name="connsiteY12" fmla="*/ 201976 h 403952"/>
                <a:gd name="connsiteX13" fmla="*/ 495759 w 829937"/>
                <a:gd name="connsiteY13" fmla="*/ 168926 h 403952"/>
                <a:gd name="connsiteX14" fmla="*/ 774853 w 829937"/>
                <a:gd name="connsiteY14" fmla="*/ 168926 h 403952"/>
                <a:gd name="connsiteX15" fmla="*/ 774853 w 829937"/>
                <a:gd name="connsiteY15" fmla="*/ 135875 h 403952"/>
                <a:gd name="connsiteX16" fmla="*/ 789542 w 829937"/>
                <a:gd name="connsiteY16" fmla="*/ 135875 h 403952"/>
                <a:gd name="connsiteX17" fmla="*/ 789542 w 829937"/>
                <a:gd name="connsiteY17" fmla="*/ 88135 h 403952"/>
                <a:gd name="connsiteX18" fmla="*/ 818920 w 829937"/>
                <a:gd name="connsiteY18" fmla="*/ 88135 h 403952"/>
                <a:gd name="connsiteX19" fmla="*/ 818920 w 829937"/>
                <a:gd name="connsiteY19" fmla="*/ 44068 h 403952"/>
                <a:gd name="connsiteX20" fmla="*/ 829937 w 829937"/>
                <a:gd name="connsiteY20" fmla="*/ 44068 h 403952"/>
                <a:gd name="connsiteX21" fmla="*/ 829937 w 829937"/>
                <a:gd name="connsiteY21" fmla="*/ 0 h 403952"/>
                <a:gd name="connsiteX0" fmla="*/ 10663 w 829937"/>
                <a:gd name="connsiteY0" fmla="*/ 401286 h 401286"/>
                <a:gd name="connsiteX1" fmla="*/ 0 w 829937"/>
                <a:gd name="connsiteY1" fmla="*/ 330506 h 401286"/>
                <a:gd name="connsiteX2" fmla="*/ 29378 w 829937"/>
                <a:gd name="connsiteY2" fmla="*/ 330506 h 401286"/>
                <a:gd name="connsiteX3" fmla="*/ 29378 w 829937"/>
                <a:gd name="connsiteY3" fmla="*/ 293783 h 401286"/>
                <a:gd name="connsiteX4" fmla="*/ 47740 w 829937"/>
                <a:gd name="connsiteY4" fmla="*/ 293783 h 401286"/>
                <a:gd name="connsiteX5" fmla="*/ 47740 w 829937"/>
                <a:gd name="connsiteY5" fmla="*/ 257061 h 401286"/>
                <a:gd name="connsiteX6" fmla="*/ 55084 w 829937"/>
                <a:gd name="connsiteY6" fmla="*/ 257061 h 401286"/>
                <a:gd name="connsiteX7" fmla="*/ 55084 w 829937"/>
                <a:gd name="connsiteY7" fmla="*/ 246044 h 401286"/>
                <a:gd name="connsiteX8" fmla="*/ 146891 w 829937"/>
                <a:gd name="connsiteY8" fmla="*/ 246044 h 401286"/>
                <a:gd name="connsiteX9" fmla="*/ 146891 w 829937"/>
                <a:gd name="connsiteY9" fmla="*/ 224010 h 401286"/>
                <a:gd name="connsiteX10" fmla="*/ 161580 w 829937"/>
                <a:gd name="connsiteY10" fmla="*/ 224010 h 401286"/>
                <a:gd name="connsiteX11" fmla="*/ 161580 w 829937"/>
                <a:gd name="connsiteY11" fmla="*/ 201976 h 401286"/>
                <a:gd name="connsiteX12" fmla="*/ 495759 w 829937"/>
                <a:gd name="connsiteY12" fmla="*/ 201976 h 401286"/>
                <a:gd name="connsiteX13" fmla="*/ 495759 w 829937"/>
                <a:gd name="connsiteY13" fmla="*/ 168926 h 401286"/>
                <a:gd name="connsiteX14" fmla="*/ 774853 w 829937"/>
                <a:gd name="connsiteY14" fmla="*/ 168926 h 401286"/>
                <a:gd name="connsiteX15" fmla="*/ 774853 w 829937"/>
                <a:gd name="connsiteY15" fmla="*/ 135875 h 401286"/>
                <a:gd name="connsiteX16" fmla="*/ 789542 w 829937"/>
                <a:gd name="connsiteY16" fmla="*/ 135875 h 401286"/>
                <a:gd name="connsiteX17" fmla="*/ 789542 w 829937"/>
                <a:gd name="connsiteY17" fmla="*/ 88135 h 401286"/>
                <a:gd name="connsiteX18" fmla="*/ 818920 w 829937"/>
                <a:gd name="connsiteY18" fmla="*/ 88135 h 401286"/>
                <a:gd name="connsiteX19" fmla="*/ 818920 w 829937"/>
                <a:gd name="connsiteY19" fmla="*/ 44068 h 401286"/>
                <a:gd name="connsiteX20" fmla="*/ 829937 w 829937"/>
                <a:gd name="connsiteY20" fmla="*/ 44068 h 401286"/>
                <a:gd name="connsiteX21" fmla="*/ 829937 w 829937"/>
                <a:gd name="connsiteY21" fmla="*/ 0 h 401286"/>
                <a:gd name="connsiteX0" fmla="*/ 0 w 819274"/>
                <a:gd name="connsiteY0" fmla="*/ 401286 h 401286"/>
                <a:gd name="connsiteX1" fmla="*/ 5333 w 819274"/>
                <a:gd name="connsiteY1" fmla="*/ 330506 h 401286"/>
                <a:gd name="connsiteX2" fmla="*/ 18715 w 819274"/>
                <a:gd name="connsiteY2" fmla="*/ 330506 h 401286"/>
                <a:gd name="connsiteX3" fmla="*/ 18715 w 819274"/>
                <a:gd name="connsiteY3" fmla="*/ 293783 h 401286"/>
                <a:gd name="connsiteX4" fmla="*/ 37077 w 819274"/>
                <a:gd name="connsiteY4" fmla="*/ 293783 h 401286"/>
                <a:gd name="connsiteX5" fmla="*/ 37077 w 819274"/>
                <a:gd name="connsiteY5" fmla="*/ 257061 h 401286"/>
                <a:gd name="connsiteX6" fmla="*/ 44421 w 819274"/>
                <a:gd name="connsiteY6" fmla="*/ 257061 h 401286"/>
                <a:gd name="connsiteX7" fmla="*/ 44421 w 819274"/>
                <a:gd name="connsiteY7" fmla="*/ 246044 h 401286"/>
                <a:gd name="connsiteX8" fmla="*/ 136228 w 819274"/>
                <a:gd name="connsiteY8" fmla="*/ 246044 h 401286"/>
                <a:gd name="connsiteX9" fmla="*/ 136228 w 819274"/>
                <a:gd name="connsiteY9" fmla="*/ 224010 h 401286"/>
                <a:gd name="connsiteX10" fmla="*/ 150917 w 819274"/>
                <a:gd name="connsiteY10" fmla="*/ 224010 h 401286"/>
                <a:gd name="connsiteX11" fmla="*/ 150917 w 819274"/>
                <a:gd name="connsiteY11" fmla="*/ 201976 h 401286"/>
                <a:gd name="connsiteX12" fmla="*/ 485096 w 819274"/>
                <a:gd name="connsiteY12" fmla="*/ 201976 h 401286"/>
                <a:gd name="connsiteX13" fmla="*/ 485096 w 819274"/>
                <a:gd name="connsiteY13" fmla="*/ 168926 h 401286"/>
                <a:gd name="connsiteX14" fmla="*/ 764190 w 819274"/>
                <a:gd name="connsiteY14" fmla="*/ 168926 h 401286"/>
                <a:gd name="connsiteX15" fmla="*/ 764190 w 819274"/>
                <a:gd name="connsiteY15" fmla="*/ 135875 h 401286"/>
                <a:gd name="connsiteX16" fmla="*/ 778879 w 819274"/>
                <a:gd name="connsiteY16" fmla="*/ 135875 h 401286"/>
                <a:gd name="connsiteX17" fmla="*/ 778879 w 819274"/>
                <a:gd name="connsiteY17" fmla="*/ 88135 h 401286"/>
                <a:gd name="connsiteX18" fmla="*/ 808257 w 819274"/>
                <a:gd name="connsiteY18" fmla="*/ 88135 h 401286"/>
                <a:gd name="connsiteX19" fmla="*/ 808257 w 819274"/>
                <a:gd name="connsiteY19" fmla="*/ 44068 h 401286"/>
                <a:gd name="connsiteX20" fmla="*/ 819274 w 819274"/>
                <a:gd name="connsiteY20" fmla="*/ 44068 h 401286"/>
                <a:gd name="connsiteX21" fmla="*/ 819274 w 819274"/>
                <a:gd name="connsiteY21" fmla="*/ 0 h 401286"/>
                <a:gd name="connsiteX0" fmla="*/ 5331 w 813941"/>
                <a:gd name="connsiteY0" fmla="*/ 401286 h 401286"/>
                <a:gd name="connsiteX1" fmla="*/ 0 w 813941"/>
                <a:gd name="connsiteY1" fmla="*/ 330506 h 401286"/>
                <a:gd name="connsiteX2" fmla="*/ 13382 w 813941"/>
                <a:gd name="connsiteY2" fmla="*/ 330506 h 401286"/>
                <a:gd name="connsiteX3" fmla="*/ 13382 w 813941"/>
                <a:gd name="connsiteY3" fmla="*/ 293783 h 401286"/>
                <a:gd name="connsiteX4" fmla="*/ 31744 w 813941"/>
                <a:gd name="connsiteY4" fmla="*/ 293783 h 401286"/>
                <a:gd name="connsiteX5" fmla="*/ 31744 w 813941"/>
                <a:gd name="connsiteY5" fmla="*/ 257061 h 401286"/>
                <a:gd name="connsiteX6" fmla="*/ 39088 w 813941"/>
                <a:gd name="connsiteY6" fmla="*/ 257061 h 401286"/>
                <a:gd name="connsiteX7" fmla="*/ 39088 w 813941"/>
                <a:gd name="connsiteY7" fmla="*/ 246044 h 401286"/>
                <a:gd name="connsiteX8" fmla="*/ 130895 w 813941"/>
                <a:gd name="connsiteY8" fmla="*/ 246044 h 401286"/>
                <a:gd name="connsiteX9" fmla="*/ 130895 w 813941"/>
                <a:gd name="connsiteY9" fmla="*/ 224010 h 401286"/>
                <a:gd name="connsiteX10" fmla="*/ 145584 w 813941"/>
                <a:gd name="connsiteY10" fmla="*/ 224010 h 401286"/>
                <a:gd name="connsiteX11" fmla="*/ 145584 w 813941"/>
                <a:gd name="connsiteY11" fmla="*/ 201976 h 401286"/>
                <a:gd name="connsiteX12" fmla="*/ 479763 w 813941"/>
                <a:gd name="connsiteY12" fmla="*/ 201976 h 401286"/>
                <a:gd name="connsiteX13" fmla="*/ 479763 w 813941"/>
                <a:gd name="connsiteY13" fmla="*/ 168926 h 401286"/>
                <a:gd name="connsiteX14" fmla="*/ 758857 w 813941"/>
                <a:gd name="connsiteY14" fmla="*/ 168926 h 401286"/>
                <a:gd name="connsiteX15" fmla="*/ 758857 w 813941"/>
                <a:gd name="connsiteY15" fmla="*/ 135875 h 401286"/>
                <a:gd name="connsiteX16" fmla="*/ 773546 w 813941"/>
                <a:gd name="connsiteY16" fmla="*/ 135875 h 401286"/>
                <a:gd name="connsiteX17" fmla="*/ 773546 w 813941"/>
                <a:gd name="connsiteY17" fmla="*/ 88135 h 401286"/>
                <a:gd name="connsiteX18" fmla="*/ 802924 w 813941"/>
                <a:gd name="connsiteY18" fmla="*/ 88135 h 401286"/>
                <a:gd name="connsiteX19" fmla="*/ 802924 w 813941"/>
                <a:gd name="connsiteY19" fmla="*/ 44068 h 401286"/>
                <a:gd name="connsiteX20" fmla="*/ 813941 w 813941"/>
                <a:gd name="connsiteY20" fmla="*/ 44068 h 401286"/>
                <a:gd name="connsiteX21" fmla="*/ 813941 w 813941"/>
                <a:gd name="connsiteY21" fmla="*/ 0 h 401286"/>
                <a:gd name="connsiteX0" fmla="*/ 0 w 816608"/>
                <a:gd name="connsiteY0" fmla="*/ 401286 h 401286"/>
                <a:gd name="connsiteX1" fmla="*/ 2667 w 816608"/>
                <a:gd name="connsiteY1" fmla="*/ 330506 h 401286"/>
                <a:gd name="connsiteX2" fmla="*/ 16049 w 816608"/>
                <a:gd name="connsiteY2" fmla="*/ 330506 h 401286"/>
                <a:gd name="connsiteX3" fmla="*/ 16049 w 816608"/>
                <a:gd name="connsiteY3" fmla="*/ 293783 h 401286"/>
                <a:gd name="connsiteX4" fmla="*/ 34411 w 816608"/>
                <a:gd name="connsiteY4" fmla="*/ 293783 h 401286"/>
                <a:gd name="connsiteX5" fmla="*/ 34411 w 816608"/>
                <a:gd name="connsiteY5" fmla="*/ 257061 h 401286"/>
                <a:gd name="connsiteX6" fmla="*/ 41755 w 816608"/>
                <a:gd name="connsiteY6" fmla="*/ 257061 h 401286"/>
                <a:gd name="connsiteX7" fmla="*/ 41755 w 816608"/>
                <a:gd name="connsiteY7" fmla="*/ 246044 h 401286"/>
                <a:gd name="connsiteX8" fmla="*/ 133562 w 816608"/>
                <a:gd name="connsiteY8" fmla="*/ 246044 h 401286"/>
                <a:gd name="connsiteX9" fmla="*/ 133562 w 816608"/>
                <a:gd name="connsiteY9" fmla="*/ 224010 h 401286"/>
                <a:gd name="connsiteX10" fmla="*/ 148251 w 816608"/>
                <a:gd name="connsiteY10" fmla="*/ 224010 h 401286"/>
                <a:gd name="connsiteX11" fmla="*/ 148251 w 816608"/>
                <a:gd name="connsiteY11" fmla="*/ 201976 h 401286"/>
                <a:gd name="connsiteX12" fmla="*/ 482430 w 816608"/>
                <a:gd name="connsiteY12" fmla="*/ 201976 h 401286"/>
                <a:gd name="connsiteX13" fmla="*/ 482430 w 816608"/>
                <a:gd name="connsiteY13" fmla="*/ 168926 h 401286"/>
                <a:gd name="connsiteX14" fmla="*/ 761524 w 816608"/>
                <a:gd name="connsiteY14" fmla="*/ 168926 h 401286"/>
                <a:gd name="connsiteX15" fmla="*/ 761524 w 816608"/>
                <a:gd name="connsiteY15" fmla="*/ 135875 h 401286"/>
                <a:gd name="connsiteX16" fmla="*/ 776213 w 816608"/>
                <a:gd name="connsiteY16" fmla="*/ 135875 h 401286"/>
                <a:gd name="connsiteX17" fmla="*/ 776213 w 816608"/>
                <a:gd name="connsiteY17" fmla="*/ 88135 h 401286"/>
                <a:gd name="connsiteX18" fmla="*/ 805591 w 816608"/>
                <a:gd name="connsiteY18" fmla="*/ 88135 h 401286"/>
                <a:gd name="connsiteX19" fmla="*/ 805591 w 816608"/>
                <a:gd name="connsiteY19" fmla="*/ 44068 h 401286"/>
                <a:gd name="connsiteX20" fmla="*/ 816608 w 816608"/>
                <a:gd name="connsiteY20" fmla="*/ 44068 h 401286"/>
                <a:gd name="connsiteX21" fmla="*/ 816608 w 816608"/>
                <a:gd name="connsiteY21" fmla="*/ 0 h 401286"/>
                <a:gd name="connsiteX0" fmla="*/ 5331 w 813941"/>
                <a:gd name="connsiteY0" fmla="*/ 401286 h 401286"/>
                <a:gd name="connsiteX1" fmla="*/ 0 w 813941"/>
                <a:gd name="connsiteY1" fmla="*/ 330506 h 401286"/>
                <a:gd name="connsiteX2" fmla="*/ 13382 w 813941"/>
                <a:gd name="connsiteY2" fmla="*/ 330506 h 401286"/>
                <a:gd name="connsiteX3" fmla="*/ 13382 w 813941"/>
                <a:gd name="connsiteY3" fmla="*/ 293783 h 401286"/>
                <a:gd name="connsiteX4" fmla="*/ 31744 w 813941"/>
                <a:gd name="connsiteY4" fmla="*/ 293783 h 401286"/>
                <a:gd name="connsiteX5" fmla="*/ 31744 w 813941"/>
                <a:gd name="connsiteY5" fmla="*/ 257061 h 401286"/>
                <a:gd name="connsiteX6" fmla="*/ 39088 w 813941"/>
                <a:gd name="connsiteY6" fmla="*/ 257061 h 401286"/>
                <a:gd name="connsiteX7" fmla="*/ 39088 w 813941"/>
                <a:gd name="connsiteY7" fmla="*/ 246044 h 401286"/>
                <a:gd name="connsiteX8" fmla="*/ 130895 w 813941"/>
                <a:gd name="connsiteY8" fmla="*/ 246044 h 401286"/>
                <a:gd name="connsiteX9" fmla="*/ 130895 w 813941"/>
                <a:gd name="connsiteY9" fmla="*/ 224010 h 401286"/>
                <a:gd name="connsiteX10" fmla="*/ 145584 w 813941"/>
                <a:gd name="connsiteY10" fmla="*/ 224010 h 401286"/>
                <a:gd name="connsiteX11" fmla="*/ 145584 w 813941"/>
                <a:gd name="connsiteY11" fmla="*/ 201976 h 401286"/>
                <a:gd name="connsiteX12" fmla="*/ 479763 w 813941"/>
                <a:gd name="connsiteY12" fmla="*/ 201976 h 401286"/>
                <a:gd name="connsiteX13" fmla="*/ 479763 w 813941"/>
                <a:gd name="connsiteY13" fmla="*/ 168926 h 401286"/>
                <a:gd name="connsiteX14" fmla="*/ 758857 w 813941"/>
                <a:gd name="connsiteY14" fmla="*/ 168926 h 401286"/>
                <a:gd name="connsiteX15" fmla="*/ 758857 w 813941"/>
                <a:gd name="connsiteY15" fmla="*/ 135875 h 401286"/>
                <a:gd name="connsiteX16" fmla="*/ 773546 w 813941"/>
                <a:gd name="connsiteY16" fmla="*/ 135875 h 401286"/>
                <a:gd name="connsiteX17" fmla="*/ 773546 w 813941"/>
                <a:gd name="connsiteY17" fmla="*/ 88135 h 401286"/>
                <a:gd name="connsiteX18" fmla="*/ 802924 w 813941"/>
                <a:gd name="connsiteY18" fmla="*/ 88135 h 401286"/>
                <a:gd name="connsiteX19" fmla="*/ 802924 w 813941"/>
                <a:gd name="connsiteY19" fmla="*/ 44068 h 401286"/>
                <a:gd name="connsiteX20" fmla="*/ 813941 w 813941"/>
                <a:gd name="connsiteY20" fmla="*/ 44068 h 401286"/>
                <a:gd name="connsiteX21" fmla="*/ 813941 w 813941"/>
                <a:gd name="connsiteY21" fmla="*/ 0 h 401286"/>
                <a:gd name="connsiteX0" fmla="*/ 0 w 813942"/>
                <a:gd name="connsiteY0" fmla="*/ 401286 h 401286"/>
                <a:gd name="connsiteX1" fmla="*/ 1 w 813942"/>
                <a:gd name="connsiteY1" fmla="*/ 330506 h 401286"/>
                <a:gd name="connsiteX2" fmla="*/ 13383 w 813942"/>
                <a:gd name="connsiteY2" fmla="*/ 330506 h 401286"/>
                <a:gd name="connsiteX3" fmla="*/ 13383 w 813942"/>
                <a:gd name="connsiteY3" fmla="*/ 293783 h 401286"/>
                <a:gd name="connsiteX4" fmla="*/ 31745 w 813942"/>
                <a:gd name="connsiteY4" fmla="*/ 293783 h 401286"/>
                <a:gd name="connsiteX5" fmla="*/ 31745 w 813942"/>
                <a:gd name="connsiteY5" fmla="*/ 257061 h 401286"/>
                <a:gd name="connsiteX6" fmla="*/ 39089 w 813942"/>
                <a:gd name="connsiteY6" fmla="*/ 257061 h 401286"/>
                <a:gd name="connsiteX7" fmla="*/ 39089 w 813942"/>
                <a:gd name="connsiteY7" fmla="*/ 246044 h 401286"/>
                <a:gd name="connsiteX8" fmla="*/ 130896 w 813942"/>
                <a:gd name="connsiteY8" fmla="*/ 246044 h 401286"/>
                <a:gd name="connsiteX9" fmla="*/ 130896 w 813942"/>
                <a:gd name="connsiteY9" fmla="*/ 224010 h 401286"/>
                <a:gd name="connsiteX10" fmla="*/ 145585 w 813942"/>
                <a:gd name="connsiteY10" fmla="*/ 224010 h 401286"/>
                <a:gd name="connsiteX11" fmla="*/ 145585 w 813942"/>
                <a:gd name="connsiteY11" fmla="*/ 201976 h 401286"/>
                <a:gd name="connsiteX12" fmla="*/ 479764 w 813942"/>
                <a:gd name="connsiteY12" fmla="*/ 201976 h 401286"/>
                <a:gd name="connsiteX13" fmla="*/ 479764 w 813942"/>
                <a:gd name="connsiteY13" fmla="*/ 168926 h 401286"/>
                <a:gd name="connsiteX14" fmla="*/ 758858 w 813942"/>
                <a:gd name="connsiteY14" fmla="*/ 168926 h 401286"/>
                <a:gd name="connsiteX15" fmla="*/ 758858 w 813942"/>
                <a:gd name="connsiteY15" fmla="*/ 135875 h 401286"/>
                <a:gd name="connsiteX16" fmla="*/ 773547 w 813942"/>
                <a:gd name="connsiteY16" fmla="*/ 135875 h 401286"/>
                <a:gd name="connsiteX17" fmla="*/ 773547 w 813942"/>
                <a:gd name="connsiteY17" fmla="*/ 88135 h 401286"/>
                <a:gd name="connsiteX18" fmla="*/ 802925 w 813942"/>
                <a:gd name="connsiteY18" fmla="*/ 88135 h 401286"/>
                <a:gd name="connsiteX19" fmla="*/ 802925 w 813942"/>
                <a:gd name="connsiteY19" fmla="*/ 44068 h 401286"/>
                <a:gd name="connsiteX20" fmla="*/ 813942 w 813942"/>
                <a:gd name="connsiteY20" fmla="*/ 44068 h 401286"/>
                <a:gd name="connsiteX21" fmla="*/ 813942 w 813942"/>
                <a:gd name="connsiteY21" fmla="*/ 0 h 40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3942" h="401286">
                  <a:moveTo>
                    <a:pt x="0" y="401286"/>
                  </a:moveTo>
                  <a:cubicBezTo>
                    <a:pt x="0" y="377693"/>
                    <a:pt x="1" y="354099"/>
                    <a:pt x="1" y="330506"/>
                  </a:cubicBezTo>
                  <a:lnTo>
                    <a:pt x="13383" y="330506"/>
                  </a:lnTo>
                  <a:lnTo>
                    <a:pt x="13383" y="293783"/>
                  </a:lnTo>
                  <a:lnTo>
                    <a:pt x="31745" y="293783"/>
                  </a:lnTo>
                  <a:lnTo>
                    <a:pt x="31745" y="257061"/>
                  </a:lnTo>
                  <a:lnTo>
                    <a:pt x="39089" y="257061"/>
                  </a:lnTo>
                  <a:lnTo>
                    <a:pt x="39089" y="246044"/>
                  </a:lnTo>
                  <a:lnTo>
                    <a:pt x="130896" y="246044"/>
                  </a:lnTo>
                  <a:lnTo>
                    <a:pt x="130896" y="224010"/>
                  </a:lnTo>
                  <a:lnTo>
                    <a:pt x="145585" y="224010"/>
                  </a:lnTo>
                  <a:lnTo>
                    <a:pt x="145585" y="201976"/>
                  </a:lnTo>
                  <a:lnTo>
                    <a:pt x="479764" y="201976"/>
                  </a:lnTo>
                  <a:lnTo>
                    <a:pt x="479764" y="168926"/>
                  </a:lnTo>
                  <a:lnTo>
                    <a:pt x="758858" y="168926"/>
                  </a:lnTo>
                  <a:lnTo>
                    <a:pt x="758858" y="135875"/>
                  </a:lnTo>
                  <a:lnTo>
                    <a:pt x="773547" y="135875"/>
                  </a:lnTo>
                  <a:lnTo>
                    <a:pt x="773547" y="88135"/>
                  </a:lnTo>
                  <a:lnTo>
                    <a:pt x="802925" y="88135"/>
                  </a:lnTo>
                  <a:lnTo>
                    <a:pt x="802925" y="44068"/>
                  </a:lnTo>
                  <a:lnTo>
                    <a:pt x="813942" y="44068"/>
                  </a:lnTo>
                  <a:lnTo>
                    <a:pt x="813942"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76" name="Table 75">
            <a:extLst>
              <a:ext uri="{FF2B5EF4-FFF2-40B4-BE49-F238E27FC236}">
                <a16:creationId xmlns="" xmlns:a16="http://schemas.microsoft.com/office/drawing/2014/main" id="{9EF9BCE5-AEFF-41B7-921E-499E44CB54F8}"/>
              </a:ext>
            </a:extLst>
          </p:cNvPr>
          <p:cNvGraphicFramePr>
            <a:graphicFrameLocks noGrp="1"/>
          </p:cNvGraphicFramePr>
          <p:nvPr>
            <p:extLst>
              <p:ext uri="{D42A27DB-BD31-4B8C-83A1-F6EECF244321}">
                <p14:modId xmlns:p14="http://schemas.microsoft.com/office/powerpoint/2010/main" val="101750438"/>
              </p:ext>
            </p:extLst>
          </p:nvPr>
        </p:nvGraphicFramePr>
        <p:xfrm>
          <a:off x="3035103" y="1307714"/>
          <a:ext cx="4109204" cy="445008"/>
        </p:xfrm>
        <a:graphic>
          <a:graphicData uri="http://schemas.openxmlformats.org/drawingml/2006/table">
            <a:tbl>
              <a:tblPr firstRow="1" bandRow="1">
                <a:tableStyleId>{21E4AEA4-8DFA-4A89-87EB-49C32662AFE0}</a:tableStyleId>
              </a:tblPr>
              <a:tblGrid>
                <a:gridCol w="698376">
                  <a:extLst>
                    <a:ext uri="{9D8B030D-6E8A-4147-A177-3AD203B41FA5}">
                      <a16:colId xmlns="" xmlns:a16="http://schemas.microsoft.com/office/drawing/2014/main" val="3143954805"/>
                    </a:ext>
                  </a:extLst>
                </a:gridCol>
                <a:gridCol w="799935">
                  <a:extLst>
                    <a:ext uri="{9D8B030D-6E8A-4147-A177-3AD203B41FA5}">
                      <a16:colId xmlns="" xmlns:a16="http://schemas.microsoft.com/office/drawing/2014/main" val="1745384678"/>
                    </a:ext>
                  </a:extLst>
                </a:gridCol>
                <a:gridCol w="1422173">
                  <a:extLst>
                    <a:ext uri="{9D8B030D-6E8A-4147-A177-3AD203B41FA5}">
                      <a16:colId xmlns="" xmlns:a16="http://schemas.microsoft.com/office/drawing/2014/main" val="4187720962"/>
                    </a:ext>
                  </a:extLst>
                </a:gridCol>
                <a:gridCol w="1188720">
                  <a:extLst>
                    <a:ext uri="{9D8B030D-6E8A-4147-A177-3AD203B41FA5}">
                      <a16:colId xmlns="" xmlns:a16="http://schemas.microsoft.com/office/drawing/2014/main" val="98296621"/>
                    </a:ext>
                  </a:extLst>
                </a:gridCol>
              </a:tblGrid>
              <a:tr h="313382">
                <a:tc>
                  <a:txBody>
                    <a:bodyPr/>
                    <a:lstStyle/>
                    <a:p>
                      <a:pPr algn="ctr"/>
                      <a:r>
                        <a:rPr lang="en-US" sz="1400" b="1">
                          <a:solidFill>
                            <a:schemeClr val="tx1"/>
                          </a:solidFill>
                        </a:rPr>
                        <a:t>DAPA</a:t>
                      </a:r>
                    </a:p>
                    <a:p>
                      <a:pPr algn="ctr"/>
                      <a:r>
                        <a:rPr lang="en-US" sz="1400" b="0">
                          <a:solidFill>
                            <a:schemeClr val="tx1"/>
                          </a:solidFill>
                        </a:rPr>
                        <a:t>9.2%</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14.5%</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rPr>
                        <a:t>HR (95% CI)</a:t>
                      </a:r>
                    </a:p>
                    <a:p>
                      <a:pPr algn="ctr"/>
                      <a:r>
                        <a:rPr lang="en-US" sz="1400" b="0">
                          <a:solidFill>
                            <a:schemeClr val="tx1"/>
                          </a:solidFill>
                        </a:rPr>
                        <a:t>0.61 (0.51-0.72)</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n-US" sz="1400" b="0" dirty="0">
                          <a:solidFill>
                            <a:schemeClr val="tx1"/>
                          </a:solidFill>
                        </a:rPr>
                        <a:t>&lt;0.001</a:t>
                      </a: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sp>
        <p:nvSpPr>
          <p:cNvPr id="89" name="TextBox 88">
            <a:extLst>
              <a:ext uri="{FF2B5EF4-FFF2-40B4-BE49-F238E27FC236}">
                <a16:creationId xmlns="" xmlns:a16="http://schemas.microsoft.com/office/drawing/2014/main" id="{E563AF88-7AB5-4782-803D-9928474CD8C9}"/>
              </a:ext>
            </a:extLst>
          </p:cNvPr>
          <p:cNvSpPr txBox="1"/>
          <p:nvPr/>
        </p:nvSpPr>
        <p:spPr>
          <a:xfrm>
            <a:off x="10239513" y="2831148"/>
            <a:ext cx="1005783" cy="339519"/>
          </a:xfrm>
          <a:prstGeom prst="rect">
            <a:avLst/>
          </a:prstGeom>
          <a:noFill/>
        </p:spPr>
        <p:txBody>
          <a:bodyPr wrap="none" lIns="0" tIns="0" rIns="0" bIns="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400" b="1" i="0" u="none" strike="noStrike" kern="1200" cap="none" spc="0" normalizeH="0" baseline="0" noProof="0">
                <a:ln>
                  <a:noFill/>
                </a:ln>
                <a:effectLst/>
                <a:uLnTx/>
                <a:uFillTx/>
                <a:ea typeface="+mn-ea"/>
                <a:cs typeface="+mn-cs"/>
              </a:rPr>
              <a:t>5.3% ARR</a:t>
            </a:r>
          </a:p>
        </p:txBody>
      </p:sp>
      <p:grpSp>
        <p:nvGrpSpPr>
          <p:cNvPr id="74" name="Group 73">
            <a:extLst>
              <a:ext uri="{FF2B5EF4-FFF2-40B4-BE49-F238E27FC236}">
                <a16:creationId xmlns="" xmlns:a16="http://schemas.microsoft.com/office/drawing/2014/main" id="{BC3EA46C-6791-49B1-8C2C-37CF5CF01739}"/>
              </a:ext>
            </a:extLst>
          </p:cNvPr>
          <p:cNvGrpSpPr/>
          <p:nvPr/>
        </p:nvGrpSpPr>
        <p:grpSpPr>
          <a:xfrm>
            <a:off x="-6291" y="-23678"/>
            <a:ext cx="3017520" cy="261610"/>
            <a:chOff x="-6290" y="-23678"/>
            <a:chExt cx="3017520" cy="261610"/>
          </a:xfrm>
          <a:solidFill>
            <a:schemeClr val="accent2"/>
          </a:solidFill>
        </p:grpSpPr>
        <p:sp>
          <p:nvSpPr>
            <p:cNvPr id="90" name="Freeform 13">
              <a:extLst>
                <a:ext uri="{FF2B5EF4-FFF2-40B4-BE49-F238E27FC236}">
                  <a16:creationId xmlns="" xmlns:a16="http://schemas.microsoft.com/office/drawing/2014/main" id="{93086EC1-ADCB-455C-AA75-A916C298174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92" name="Rectangle 91">
              <a:extLst>
                <a:ext uri="{FF2B5EF4-FFF2-40B4-BE49-F238E27FC236}">
                  <a16:creationId xmlns="" xmlns:a16="http://schemas.microsoft.com/office/drawing/2014/main" id="{1B684F10-B812-4CA7-B640-D6FAFC495552}"/>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470687545"/>
      </p:ext>
    </p:extLst>
  </p:cSld>
  <p:clrMapOvr>
    <a:masterClrMapping/>
  </p:clrMapOvr>
  <p:transition>
    <p:fade/>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7ECB8BC-2025-4935-B23A-C1F32316E5F2}"/>
              </a:ext>
            </a:extLst>
          </p:cNvPr>
          <p:cNvSpPr>
            <a:spLocks noGrp="1"/>
          </p:cNvSpPr>
          <p:nvPr>
            <p:ph type="title"/>
          </p:nvPr>
        </p:nvSpPr>
        <p:spPr>
          <a:xfrm>
            <a:off x="457200" y="228601"/>
            <a:ext cx="11277600" cy="800100"/>
          </a:xfrm>
        </p:spPr>
        <p:txBody>
          <a:bodyPr>
            <a:normAutofit fontScale="90000"/>
          </a:bodyPr>
          <a:lstStyle/>
          <a:p>
            <a:r>
              <a:rPr lang="en-GB"/>
              <a:t>Primary Composite Outcome: </a:t>
            </a:r>
            <a:br>
              <a:rPr lang="en-GB"/>
            </a:br>
            <a:r>
              <a:rPr lang="en-GB"/>
              <a:t>All Components Contributed to the Observed Treatment Effect</a:t>
            </a:r>
            <a:r>
              <a:rPr lang="en-GB" baseline="30000"/>
              <a:t>1</a:t>
            </a:r>
            <a:endParaRPr lang="en-GB"/>
          </a:p>
        </p:txBody>
      </p:sp>
      <p:sp>
        <p:nvSpPr>
          <p:cNvPr id="12" name="Text Placeholder 11">
            <a:extLst>
              <a:ext uri="{FF2B5EF4-FFF2-40B4-BE49-F238E27FC236}">
                <a16:creationId xmlns="" xmlns:a16="http://schemas.microsoft.com/office/drawing/2014/main" id="{81E1AC85-94D7-4A34-95DA-70D6F7047D7D}"/>
              </a:ext>
            </a:extLst>
          </p:cNvPr>
          <p:cNvSpPr>
            <a:spLocks noGrp="1"/>
          </p:cNvSpPr>
          <p:nvPr>
            <p:ph type="body" sz="quarter" idx="13"/>
          </p:nvPr>
        </p:nvSpPr>
        <p:spPr>
          <a:xfrm>
            <a:off x="457218" y="5852160"/>
            <a:ext cx="11734801" cy="1005840"/>
          </a:xfrm>
        </p:spPr>
        <p:txBody>
          <a:bodyPr/>
          <a:lstStyle/>
          <a:p>
            <a:r>
              <a:rPr lang="en-US" baseline="30000" dirty="0" err="1"/>
              <a:t>a</a:t>
            </a:r>
            <a:r>
              <a:rPr lang="en-US" dirty="0" err="1"/>
              <a:t>There</a:t>
            </a:r>
            <a:r>
              <a:rPr lang="en-US" dirty="0"/>
              <a:t> were 69 endpoint events for dapagliflozin and 100 endpoint events for placebo for the combined chronic dialysis and renal transplantation endpoint (HR 0.66; 95% CI 0.49, 0.90). </a:t>
            </a:r>
          </a:p>
          <a:p>
            <a:r>
              <a:rPr lang="en-US" dirty="0"/>
              <a:t>C</a:t>
            </a:r>
            <a:r>
              <a:rPr lang="en-US" dirty="0">
                <a:solidFill>
                  <a:srgbClr val="000000"/>
                </a:solidFill>
              </a:rPr>
              <a:t>V = cardiovascular; DAPA = dapagliflozin; eGFR = estimated glomerular filtration rate; ESKD = end-stage kidney disease; HR = hazard ratio; </a:t>
            </a:r>
            <a:r>
              <a:rPr lang="en-US" dirty="0"/>
              <a:t>NC = not calculable.</a:t>
            </a:r>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 </a:t>
            </a:r>
          </a:p>
        </p:txBody>
      </p:sp>
      <p:graphicFrame>
        <p:nvGraphicFramePr>
          <p:cNvPr id="11" name="Table 6">
            <a:extLst>
              <a:ext uri="{FF2B5EF4-FFF2-40B4-BE49-F238E27FC236}">
                <a16:creationId xmlns="" xmlns:a16="http://schemas.microsoft.com/office/drawing/2014/main" id="{F70E6648-5FC6-4609-A8E3-8C9675B80B0F}"/>
              </a:ext>
            </a:extLst>
          </p:cNvPr>
          <p:cNvGraphicFramePr>
            <a:graphicFrameLocks noGrp="1"/>
          </p:cNvGraphicFramePr>
          <p:nvPr>
            <p:extLst>
              <p:ext uri="{D42A27DB-BD31-4B8C-83A1-F6EECF244321}">
                <p14:modId xmlns:p14="http://schemas.microsoft.com/office/powerpoint/2010/main" val="1052170921"/>
              </p:ext>
            </p:extLst>
          </p:nvPr>
        </p:nvGraphicFramePr>
        <p:xfrm>
          <a:off x="457201" y="1257307"/>
          <a:ext cx="11277603" cy="4445505"/>
        </p:xfrm>
        <a:graphic>
          <a:graphicData uri="http://schemas.openxmlformats.org/drawingml/2006/table">
            <a:tbl>
              <a:tblPr firstRow="1">
                <a:tableStyleId>{21E4AEA4-8DFA-4A89-87EB-49C32662AFE0}</a:tableStyleId>
              </a:tblPr>
              <a:tblGrid>
                <a:gridCol w="2472235">
                  <a:extLst>
                    <a:ext uri="{9D8B030D-6E8A-4147-A177-3AD203B41FA5}">
                      <a16:colId xmlns="" xmlns:a16="http://schemas.microsoft.com/office/drawing/2014/main" val="212774987"/>
                    </a:ext>
                  </a:extLst>
                </a:gridCol>
                <a:gridCol w="3884683">
                  <a:extLst>
                    <a:ext uri="{9D8B030D-6E8A-4147-A177-3AD203B41FA5}">
                      <a16:colId xmlns="" xmlns:a16="http://schemas.microsoft.com/office/drawing/2014/main" val="1913653543"/>
                    </a:ext>
                  </a:extLst>
                </a:gridCol>
                <a:gridCol w="1115224">
                  <a:extLst>
                    <a:ext uri="{9D8B030D-6E8A-4147-A177-3AD203B41FA5}">
                      <a16:colId xmlns="" xmlns:a16="http://schemas.microsoft.com/office/drawing/2014/main" val="4154604543"/>
                    </a:ext>
                  </a:extLst>
                </a:gridCol>
                <a:gridCol w="1070220">
                  <a:extLst>
                    <a:ext uri="{9D8B030D-6E8A-4147-A177-3AD203B41FA5}">
                      <a16:colId xmlns="" xmlns:a16="http://schemas.microsoft.com/office/drawing/2014/main" val="3546306"/>
                    </a:ext>
                  </a:extLst>
                </a:gridCol>
                <a:gridCol w="768923">
                  <a:extLst>
                    <a:ext uri="{9D8B030D-6E8A-4147-A177-3AD203B41FA5}">
                      <a16:colId xmlns="" xmlns:a16="http://schemas.microsoft.com/office/drawing/2014/main" val="2609612865"/>
                    </a:ext>
                  </a:extLst>
                </a:gridCol>
                <a:gridCol w="900007">
                  <a:extLst>
                    <a:ext uri="{9D8B030D-6E8A-4147-A177-3AD203B41FA5}">
                      <a16:colId xmlns="" xmlns:a16="http://schemas.microsoft.com/office/drawing/2014/main" val="3286639567"/>
                    </a:ext>
                  </a:extLst>
                </a:gridCol>
                <a:gridCol w="1066311">
                  <a:extLst>
                    <a:ext uri="{9D8B030D-6E8A-4147-A177-3AD203B41FA5}">
                      <a16:colId xmlns="" xmlns:a16="http://schemas.microsoft.com/office/drawing/2014/main" val="2836511149"/>
                    </a:ext>
                  </a:extLst>
                </a:gridCol>
              </a:tblGrid>
              <a:tr h="437128">
                <a:tc gridSpan="2">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gridSpan="2">
                  <a:txBody>
                    <a:bodyPr/>
                    <a:lstStyle/>
                    <a:p>
                      <a:pPr algn="ctr"/>
                      <a:r>
                        <a:rPr lang="en-US" sz="1100" b="1"/>
                        <a:t>Number of Events (%)</a:t>
                      </a:r>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100" b="1"/>
                    </a:p>
                  </a:txBody>
                  <a:tcPr anchor="b">
                    <a:lnB w="12700" cap="flat" cmpd="sng" algn="ctr">
                      <a:solidFill>
                        <a:schemeClr val="bg1"/>
                      </a:solidFill>
                      <a:prstDash val="solid"/>
                      <a:round/>
                      <a:headEnd type="none" w="med" len="med"/>
                      <a:tailEnd type="none" w="med" len="med"/>
                    </a:lnB>
                  </a:tcPr>
                </a:tc>
                <a:tc gridSpan="3">
                  <a:txBody>
                    <a:bodyPr/>
                    <a:lstStyle/>
                    <a:p>
                      <a:pPr algn="ctr"/>
                      <a:endParaRPr lang="en-US" sz="11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2046412"/>
                  </a:ext>
                </a:extLst>
              </a:tr>
              <a:tr h="608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rPr>
                        <a:t>HR (95% CI)</a:t>
                      </a:r>
                    </a:p>
                  </a:txBody>
                  <a:tcPr anchor="b">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rPr>
                        <a:t>DAPA 10 mg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rPr>
                        <a:t>Placebo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HR</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95% CI</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p-value</a:t>
                      </a:r>
                      <a:r>
                        <a:rPr lang="en-US" sz="1100" b="1" baseline="30000">
                          <a:solidFill>
                            <a:schemeClr val="bg1"/>
                          </a:solidFill>
                        </a:rPr>
                        <a:t>2</a:t>
                      </a:r>
                      <a:endParaRPr lang="en-US" sz="11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28210683"/>
                  </a:ext>
                </a:extLst>
              </a:tr>
              <a:tr h="352065">
                <a:tc gridSpan="7">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t>Primary Composite Outcome</a:t>
                      </a:r>
                    </a:p>
                  </a:txBody>
                  <a:tcPr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hMerge="1">
                  <a:txBody>
                    <a:bodyPr/>
                    <a:lstStyle/>
                    <a:p>
                      <a:endParaRPr lang="en-US" sz="1000"/>
                    </a:p>
                  </a:txBody>
                  <a:tcPr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tc hMerge="1">
                  <a:txBody>
                    <a:bodyPr/>
                    <a:lstStyle/>
                    <a:p>
                      <a:pPr algn="r"/>
                      <a:endParaRPr lang="en-US" sz="1100"/>
                    </a:p>
                  </a:txBody>
                  <a:tcPr marL="45720" marR="36576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tc hMerge="1">
                  <a:txBody>
                    <a:bodyPr/>
                    <a:lstStyle/>
                    <a:p>
                      <a:pPr algn="r"/>
                      <a:endParaRPr lang="en-US" sz="1100"/>
                    </a:p>
                  </a:txBody>
                  <a:tcPr marL="45720" marR="36576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tc hMerge="1">
                  <a:txBody>
                    <a:bodyPr/>
                    <a:lstStyle/>
                    <a:p>
                      <a:pPr algn="ctr"/>
                      <a:endParaRPr lang="en-US" sz="11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tc hMerge="1">
                  <a:txBody>
                    <a:bodyPr/>
                    <a:lstStyle/>
                    <a:p>
                      <a:pPr algn="ctr"/>
                      <a:endParaRPr lang="en-US" sz="11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tc hMerge="1">
                  <a:txBody>
                    <a:bodyPr/>
                    <a:lstStyle/>
                    <a:p>
                      <a:pPr algn="ctr"/>
                      <a:endParaRPr lang="en-US" sz="11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7E8EA"/>
                    </a:solidFill>
                  </a:tcPr>
                </a:tc>
                <a:extLst>
                  <a:ext uri="{0D108BD9-81ED-4DB2-BD59-A6C34878D82A}">
                    <a16:rowId xmlns="" xmlns:a16="http://schemas.microsoft.com/office/drawing/2014/main" val="1723345362"/>
                  </a:ext>
                </a:extLst>
              </a:tr>
              <a:tr h="3520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b="1"/>
                        <a:t>Composite of ≥50% eGFR Decline, ESKD, or Renal or CV Death</a:t>
                      </a:r>
                    </a:p>
                  </a:txBody>
                  <a:tcPr marR="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endParaRPr lang="en-US" sz="1000"/>
                    </a:p>
                  </a:txBody>
                  <a:tcPr marR="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pPr algn="r"/>
                      <a:r>
                        <a:rPr lang="en-US" sz="1100"/>
                        <a:t>197 (9.2)</a:t>
                      </a:r>
                    </a:p>
                  </a:txBody>
                  <a:tcPr marL="45720" marR="36576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pPr algn="r"/>
                      <a:r>
                        <a:rPr lang="en-US" sz="1100"/>
                        <a:t>312 (14.5)</a:t>
                      </a:r>
                    </a:p>
                  </a:txBody>
                  <a:tcPr marL="45720" marR="36576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pPr algn="ctr"/>
                      <a:r>
                        <a:rPr lang="en-US" sz="1100"/>
                        <a:t>0.61</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pPr algn="ctr"/>
                      <a:r>
                        <a:rPr lang="en-US" sz="1100"/>
                        <a:t>(0.51, 0.72)</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tc>
                  <a:txBody>
                    <a:bodyPr/>
                    <a:lstStyle/>
                    <a:p>
                      <a:pPr algn="ctr"/>
                      <a:r>
                        <a:rPr lang="en-US" sz="1100" dirty="0"/>
                        <a:t>&lt;0.001</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noFill/>
                  </a:tcPr>
                </a:tc>
                <a:extLst>
                  <a:ext uri="{0D108BD9-81ED-4DB2-BD59-A6C34878D82A}">
                    <a16:rowId xmlns="" xmlns:a16="http://schemas.microsoft.com/office/drawing/2014/main" val="3733721382"/>
                  </a:ext>
                </a:extLst>
              </a:tr>
              <a:tr h="329497">
                <a:tc gridSpan="7">
                  <a:txBody>
                    <a:bodyPr/>
                    <a:lstStyle/>
                    <a:p>
                      <a:r>
                        <a:rPr lang="en-US" sz="1100" b="1"/>
                        <a:t>Components of the Primary Composite Outcome</a:t>
                      </a:r>
                    </a:p>
                  </a:txBody>
                  <a:tcPr marR="0" anchor="ctr">
                    <a:lnL w="12700" cmpd="sng">
                      <a:noFill/>
                    </a:lnL>
                    <a:lnR w="12700" cmpd="sng">
                      <a:noFill/>
                    </a:lnR>
                    <a:lnT w="38100" cap="flat" cmpd="sng" algn="ctr">
                      <a:noFill/>
                      <a:prstDash val="solid"/>
                      <a:round/>
                      <a:headEnd type="none" w="med" len="med"/>
                      <a:tailEnd type="none" w="med" len="med"/>
                    </a:lnT>
                    <a:lnB w="38100" cap="flat" cmpd="sng" algn="ctr">
                      <a:noFill/>
                      <a:prstDash val="solid"/>
                      <a:round/>
                      <a:headEnd type="none" w="med" len="med"/>
                      <a:tailEnd type="none" w="med" len="med"/>
                    </a:lnB>
                    <a:solidFill>
                      <a:schemeClr val="bg1">
                        <a:lumMod val="85000"/>
                      </a:schemeClr>
                    </a:solidFill>
                  </a:tcPr>
                </a:tc>
                <a:tc hMerge="1">
                  <a:txBody>
                    <a:bodyPr/>
                    <a:lstStyle/>
                    <a:p>
                      <a:endParaRPr lang="en-US" sz="1000"/>
                    </a:p>
                  </a:txBody>
                  <a:tcPr marR="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tc hMerge="1">
                  <a:txBody>
                    <a:bodyPr/>
                    <a:lstStyle/>
                    <a:p>
                      <a:pPr algn="r"/>
                      <a:endParaRPr lang="en-US" sz="1100"/>
                    </a:p>
                  </a:txBody>
                  <a:tcPr marL="45720" marR="36576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tc hMerge="1">
                  <a:txBody>
                    <a:bodyPr/>
                    <a:lstStyle/>
                    <a:p>
                      <a:pPr algn="r"/>
                      <a:endParaRPr lang="en-US" sz="1100"/>
                    </a:p>
                  </a:txBody>
                  <a:tcPr marL="45720" marR="36576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tc hMerge="1">
                  <a:txBody>
                    <a:bodyPr/>
                    <a:lstStyle/>
                    <a:p>
                      <a:pPr algn="ctr"/>
                      <a:endParaRPr lang="en-US" sz="1100"/>
                    </a:p>
                  </a:txBody>
                  <a:tcPr marL="45720" marR="4572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tc hMerge="1">
                  <a:txBody>
                    <a:bodyPr/>
                    <a:lstStyle/>
                    <a:p>
                      <a:pPr algn="ctr"/>
                      <a:endParaRPr lang="en-US" sz="1100"/>
                    </a:p>
                  </a:txBody>
                  <a:tcPr marL="45720" marR="4572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tc hMerge="1">
                  <a:txBody>
                    <a:bodyPr/>
                    <a:lstStyle/>
                    <a:p>
                      <a:pPr algn="r"/>
                      <a:endParaRPr lang="en-US" sz="1100"/>
                    </a:p>
                  </a:txBody>
                  <a:tcPr marL="45720" marR="274320" anchor="ctr">
                    <a:lnL w="12700" cmpd="sng">
                      <a:noFill/>
                    </a:lnL>
                    <a:lnR w="12700" cmpd="sng">
                      <a:noFill/>
                    </a:lnR>
                    <a:lnT w="38100" cap="flat" cmpd="sng" algn="ctr">
                      <a:solidFill>
                        <a:schemeClr val="bg1">
                          <a:lumMod val="75000"/>
                        </a:schemeClr>
                      </a:solidFill>
                      <a:prstDash val="solid"/>
                      <a:round/>
                      <a:headEnd type="none" w="med" len="med"/>
                      <a:tailEnd type="none" w="med" len="med"/>
                    </a:lnT>
                    <a:lnB w="38100" cap="flat" cmpd="sng" algn="ctr">
                      <a:solidFill>
                        <a:schemeClr val="bg1">
                          <a:lumMod val="75000"/>
                        </a:schemeClr>
                      </a:solidFill>
                      <a:prstDash val="solid"/>
                      <a:round/>
                      <a:headEnd type="none" w="med" len="med"/>
                      <a:tailEnd type="none" w="med" len="med"/>
                    </a:lnB>
                    <a:noFill/>
                  </a:tcPr>
                </a:tc>
                <a:extLst>
                  <a:ext uri="{0D108BD9-81ED-4DB2-BD59-A6C34878D82A}">
                    <a16:rowId xmlns="" xmlns:a16="http://schemas.microsoft.com/office/drawing/2014/main" val="1934430610"/>
                  </a:ext>
                </a:extLst>
              </a:tr>
              <a:tr h="329497">
                <a:tc>
                  <a:txBody>
                    <a:bodyPr/>
                    <a:lstStyle/>
                    <a:p>
                      <a:r>
                        <a:rPr lang="en-US" sz="1100" b="1"/>
                        <a:t>≥50% eGFR Decline</a:t>
                      </a:r>
                    </a:p>
                  </a:txBody>
                  <a:tcPr marR="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endParaRPr lang="en-US" sz="1000"/>
                    </a:p>
                  </a:txBody>
                  <a:tcPr marR="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pPr algn="r"/>
                      <a:r>
                        <a:rPr lang="en-US" sz="1100"/>
                        <a:t>112 (5.2)</a:t>
                      </a:r>
                    </a:p>
                  </a:txBody>
                  <a:tcPr marL="45720" marR="36576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pPr algn="r"/>
                      <a:r>
                        <a:rPr lang="en-US" sz="1100"/>
                        <a:t>201 (9.3)</a:t>
                      </a:r>
                    </a:p>
                  </a:txBody>
                  <a:tcPr marL="45720" marR="36576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pPr algn="ctr"/>
                      <a:r>
                        <a:rPr lang="en-US" sz="1100"/>
                        <a:t>0.53</a:t>
                      </a:r>
                    </a:p>
                  </a:txBody>
                  <a:tcPr marL="45720" marR="4572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pPr algn="ctr"/>
                      <a:r>
                        <a:rPr lang="en-US" sz="1100"/>
                        <a:t>(0.42, 0.67)</a:t>
                      </a:r>
                    </a:p>
                  </a:txBody>
                  <a:tcPr marL="45720" marR="45720" anchor="ctr">
                    <a:lnL w="12700" cmpd="sng">
                      <a:noFill/>
                    </a:lnL>
                    <a:lnR w="12700" cmpd="sng">
                      <a:noFill/>
                    </a:lnR>
                    <a:lnT w="38100" cap="flat" cmpd="sng" algn="ctr">
                      <a:noFill/>
                      <a:prstDash val="solid"/>
                      <a:round/>
                      <a:headEnd type="none" w="med" len="med"/>
                      <a:tailEnd type="none" w="med" len="med"/>
                    </a:lnT>
                    <a:lnB w="12700" cmpd="sng">
                      <a:noFill/>
                    </a:lnB>
                    <a:noFill/>
                  </a:tcPr>
                </a:tc>
                <a:tc>
                  <a:txBody>
                    <a:bodyPr/>
                    <a:lstStyle/>
                    <a:p>
                      <a:pPr algn="r"/>
                      <a:endParaRPr lang="en-US" sz="1100" dirty="0"/>
                    </a:p>
                  </a:txBody>
                  <a:tcPr marL="45720" marR="274320" anchor="ctr">
                    <a:lnL w="12700" cmpd="sng">
                      <a:noFill/>
                    </a:lnL>
                    <a:lnR w="12700" cmpd="sng">
                      <a:noFill/>
                    </a:lnR>
                    <a:lnT w="38100" cap="flat" cmpd="sng" algn="ctr">
                      <a:noFill/>
                      <a:prstDash val="solid"/>
                      <a:round/>
                      <a:headEnd type="none" w="med" len="med"/>
                      <a:tailEnd type="none" w="med" len="med"/>
                    </a:lnT>
                    <a:lnB w="12700" cmpd="sng">
                      <a:noFill/>
                    </a:lnB>
                    <a:noFill/>
                  </a:tcPr>
                </a:tc>
                <a:extLst>
                  <a:ext uri="{0D108BD9-81ED-4DB2-BD59-A6C34878D82A}">
                    <a16:rowId xmlns="" xmlns:a16="http://schemas.microsoft.com/office/drawing/2014/main" val="452836156"/>
                  </a:ext>
                </a:extLst>
              </a:tr>
              <a:tr h="329497">
                <a:tc>
                  <a:txBody>
                    <a:bodyPr/>
                    <a:lstStyle/>
                    <a:p>
                      <a:r>
                        <a:rPr lang="en-US" sz="1100" b="1"/>
                        <a:t>ESKD</a:t>
                      </a:r>
                    </a:p>
                  </a:txBody>
                  <a:tcPr marR="0" anchor="ctr">
                    <a:lnL w="12700" cmpd="sng">
                      <a:noFill/>
                    </a:lnL>
                    <a:lnR w="12700" cmpd="sng">
                      <a:noFill/>
                    </a:lnR>
                    <a:lnT w="12700" cmpd="sng">
                      <a:noFill/>
                    </a:lnT>
                    <a:lnB w="12700" cmpd="sng">
                      <a:noFill/>
                    </a:lnB>
                    <a:noFill/>
                  </a:tcPr>
                </a:tc>
                <a:tc>
                  <a:txBody>
                    <a:bodyPr/>
                    <a:lstStyle/>
                    <a:p>
                      <a:endParaRPr lang="en-US" sz="1000"/>
                    </a:p>
                  </a:txBody>
                  <a:tcPr marR="0" anchor="ctr">
                    <a:lnL w="12700" cmpd="sng">
                      <a:noFill/>
                    </a:lnL>
                    <a:lnR w="12700" cmpd="sng">
                      <a:noFill/>
                    </a:lnR>
                    <a:lnT w="12700" cmpd="sng">
                      <a:noFill/>
                    </a:lnT>
                    <a:lnB w="12700" cmpd="sng">
                      <a:noFill/>
                    </a:lnB>
                    <a:noFill/>
                  </a:tcPr>
                </a:tc>
                <a:tc>
                  <a:txBody>
                    <a:bodyPr/>
                    <a:lstStyle/>
                    <a:p>
                      <a:pPr algn="r"/>
                      <a:r>
                        <a:rPr lang="en-US" sz="1100"/>
                        <a:t>109 (5.1)</a:t>
                      </a:r>
                    </a:p>
                  </a:txBody>
                  <a:tcPr marL="45720" marR="365760" anchor="ctr">
                    <a:lnL w="12700" cmpd="sng">
                      <a:noFill/>
                    </a:lnL>
                    <a:lnR w="12700" cmpd="sng">
                      <a:noFill/>
                    </a:lnR>
                    <a:lnT w="12700" cmpd="sng">
                      <a:noFill/>
                    </a:lnT>
                    <a:lnB w="12700" cmpd="sng">
                      <a:noFill/>
                    </a:lnB>
                    <a:noFill/>
                  </a:tcPr>
                </a:tc>
                <a:tc>
                  <a:txBody>
                    <a:bodyPr/>
                    <a:lstStyle/>
                    <a:p>
                      <a:pPr algn="r"/>
                      <a:r>
                        <a:rPr lang="en-US" sz="1100"/>
                        <a:t>161 (7.5)</a:t>
                      </a:r>
                    </a:p>
                  </a:txBody>
                  <a:tcPr marL="45720" marR="365760" anchor="ctr">
                    <a:lnL w="12700" cmpd="sng">
                      <a:noFill/>
                    </a:lnL>
                    <a:lnR w="12700" cmpd="sng">
                      <a:noFill/>
                    </a:lnR>
                    <a:lnT w="12700" cmpd="sng">
                      <a:noFill/>
                    </a:lnT>
                    <a:lnB w="12700" cmpd="sng">
                      <a:noFill/>
                    </a:lnB>
                    <a:noFill/>
                  </a:tcPr>
                </a:tc>
                <a:tc>
                  <a:txBody>
                    <a:bodyPr/>
                    <a:lstStyle/>
                    <a:p>
                      <a:pPr algn="ctr"/>
                      <a:r>
                        <a:rPr lang="en-US" sz="1100"/>
                        <a:t>0.64</a:t>
                      </a:r>
                    </a:p>
                  </a:txBody>
                  <a:tcPr marL="45720" marR="45720" anchor="ctr">
                    <a:lnL w="12700" cmpd="sng">
                      <a:noFill/>
                    </a:lnL>
                    <a:lnR w="12700" cmpd="sng">
                      <a:noFill/>
                    </a:lnR>
                    <a:lnT w="12700" cmpd="sng">
                      <a:noFill/>
                    </a:lnT>
                    <a:lnB w="12700" cmpd="sng">
                      <a:noFill/>
                    </a:lnB>
                    <a:noFill/>
                  </a:tcPr>
                </a:tc>
                <a:tc>
                  <a:txBody>
                    <a:bodyPr/>
                    <a:lstStyle/>
                    <a:p>
                      <a:pPr algn="ctr"/>
                      <a:r>
                        <a:rPr lang="en-US" sz="1100"/>
                        <a:t>(0.50, 0.82)</a:t>
                      </a:r>
                    </a:p>
                  </a:txBody>
                  <a:tcPr marL="45720" marR="45720" anchor="ctr">
                    <a:lnL w="12700" cmpd="sng">
                      <a:noFill/>
                    </a:lnL>
                    <a:lnR w="12700" cmpd="sng">
                      <a:noFill/>
                    </a:lnR>
                    <a:lnT w="12700" cmpd="sng">
                      <a:noFill/>
                    </a:lnT>
                    <a:lnB w="12700" cmpd="sng">
                      <a:noFill/>
                    </a:lnB>
                    <a:noFill/>
                  </a:tcPr>
                </a:tc>
                <a:tc>
                  <a:txBody>
                    <a:bodyPr/>
                    <a:lstStyle/>
                    <a:p>
                      <a:pPr algn="r"/>
                      <a:endParaRPr lang="en-US" sz="1100" dirty="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22178486"/>
                  </a:ext>
                </a:extLst>
              </a:tr>
              <a:tr h="329497">
                <a:tc>
                  <a:txBody>
                    <a:bodyPr/>
                    <a:lstStyle/>
                    <a:p>
                      <a:pPr marL="166688" lvl="1" indent="0"/>
                      <a:r>
                        <a:rPr lang="en-US" sz="1050"/>
                        <a:t>eGFR &lt;15mL/min/1.73m</a:t>
                      </a:r>
                      <a:r>
                        <a:rPr lang="en-US" sz="1050" baseline="30000"/>
                        <a:t>2</a:t>
                      </a:r>
                    </a:p>
                  </a:txBody>
                  <a:tcPr marR="0" anchor="ctr">
                    <a:lnL w="12700" cmpd="sng">
                      <a:noFill/>
                    </a:lnL>
                    <a:lnR w="12700" cmpd="sng">
                      <a:noFill/>
                    </a:lnR>
                    <a:lnT w="12700" cmpd="sng">
                      <a:noFill/>
                    </a:lnT>
                    <a:lnB w="12700" cmpd="sng">
                      <a:noFill/>
                    </a:lnB>
                    <a:noFill/>
                  </a:tcPr>
                </a:tc>
                <a:tc>
                  <a:txBody>
                    <a:bodyPr/>
                    <a:lstStyle/>
                    <a:p>
                      <a:endParaRPr lang="en-US" sz="1000" baseline="30000"/>
                    </a:p>
                  </a:txBody>
                  <a:tcPr marR="0" anchor="ctr">
                    <a:lnL w="12700" cmpd="sng">
                      <a:noFill/>
                    </a:lnL>
                    <a:lnR w="12700" cmpd="sng">
                      <a:noFill/>
                    </a:lnR>
                    <a:lnT w="12700" cmpd="sng">
                      <a:noFill/>
                    </a:lnT>
                    <a:lnB w="12700" cmpd="sng">
                      <a:noFill/>
                    </a:lnB>
                    <a:noFill/>
                  </a:tcPr>
                </a:tc>
                <a:tc>
                  <a:txBody>
                    <a:bodyPr/>
                    <a:lstStyle/>
                    <a:p>
                      <a:pPr algn="r"/>
                      <a:r>
                        <a:rPr lang="en-US" sz="1100"/>
                        <a:t>84 (3.9)</a:t>
                      </a:r>
                    </a:p>
                  </a:txBody>
                  <a:tcPr marL="45720" marR="365760" anchor="ctr">
                    <a:lnL w="12700" cmpd="sng">
                      <a:noFill/>
                    </a:lnL>
                    <a:lnR w="12700" cmpd="sng">
                      <a:noFill/>
                    </a:lnR>
                    <a:lnT w="12700" cmpd="sng">
                      <a:noFill/>
                    </a:lnT>
                    <a:lnB w="12700" cmpd="sng">
                      <a:noFill/>
                    </a:lnB>
                    <a:noFill/>
                  </a:tcPr>
                </a:tc>
                <a:tc>
                  <a:txBody>
                    <a:bodyPr/>
                    <a:lstStyle/>
                    <a:p>
                      <a:pPr algn="r"/>
                      <a:r>
                        <a:rPr lang="en-US" sz="1100"/>
                        <a:t>120 (5.6)</a:t>
                      </a:r>
                    </a:p>
                  </a:txBody>
                  <a:tcPr marL="45720" marR="365760" anchor="ctr">
                    <a:lnL w="12700" cmpd="sng">
                      <a:noFill/>
                    </a:lnL>
                    <a:lnR w="12700" cmpd="sng">
                      <a:noFill/>
                    </a:lnR>
                    <a:lnT w="12700" cmpd="sng">
                      <a:noFill/>
                    </a:lnT>
                    <a:lnB w="12700" cmpd="sng">
                      <a:noFill/>
                    </a:lnB>
                    <a:noFill/>
                  </a:tcPr>
                </a:tc>
                <a:tc>
                  <a:txBody>
                    <a:bodyPr/>
                    <a:lstStyle/>
                    <a:p>
                      <a:pPr algn="ctr"/>
                      <a:r>
                        <a:rPr lang="en-US" sz="1100"/>
                        <a:t>0.67</a:t>
                      </a:r>
                    </a:p>
                  </a:txBody>
                  <a:tcPr marL="45720" marR="45720" anchor="ctr">
                    <a:lnL w="12700" cmpd="sng">
                      <a:noFill/>
                    </a:lnL>
                    <a:lnR w="12700" cmpd="sng">
                      <a:noFill/>
                    </a:lnR>
                    <a:lnT w="12700" cmpd="sng">
                      <a:noFill/>
                    </a:lnT>
                    <a:lnB w="12700" cmpd="sng">
                      <a:noFill/>
                    </a:lnB>
                    <a:noFill/>
                  </a:tcPr>
                </a:tc>
                <a:tc>
                  <a:txBody>
                    <a:bodyPr/>
                    <a:lstStyle/>
                    <a:p>
                      <a:pPr algn="ctr"/>
                      <a:r>
                        <a:rPr lang="en-US" sz="1100"/>
                        <a:t>(0.51, 0.88)</a:t>
                      </a:r>
                    </a:p>
                  </a:txBody>
                  <a:tcPr marL="45720" marR="45720" anchor="ctr">
                    <a:lnL w="12700" cmpd="sng">
                      <a:noFill/>
                    </a:lnL>
                    <a:lnR w="12700" cmpd="sng">
                      <a:noFill/>
                    </a:lnR>
                    <a:lnT w="12700" cmpd="sng">
                      <a:noFill/>
                    </a:lnT>
                    <a:lnB w="12700" cmpd="sng">
                      <a:noFill/>
                    </a:lnB>
                    <a:noFill/>
                  </a:tcPr>
                </a:tc>
                <a:tc>
                  <a:txBody>
                    <a:bodyPr/>
                    <a:lstStyle/>
                    <a:p>
                      <a:pPr algn="r"/>
                      <a:endParaRPr lang="en-US" sz="1100" dirty="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918506865"/>
                  </a:ext>
                </a:extLst>
              </a:tr>
              <a:tr h="329497">
                <a:tc>
                  <a:txBody>
                    <a:bodyPr/>
                    <a:lstStyle/>
                    <a:p>
                      <a:pPr marL="166688" lvl="1" indent="0"/>
                      <a:r>
                        <a:rPr lang="en-US" sz="1050"/>
                        <a:t>Chronic </a:t>
                      </a:r>
                      <a:r>
                        <a:rPr lang="en-US" sz="1050" err="1"/>
                        <a:t>Dialysis</a:t>
                      </a:r>
                      <a:r>
                        <a:rPr lang="en-US" sz="1050" baseline="30000" err="1"/>
                        <a:t>a</a:t>
                      </a:r>
                      <a:endParaRPr lang="en-US" sz="1050" baseline="30000"/>
                    </a:p>
                  </a:txBody>
                  <a:tcPr marR="0" anchor="ctr">
                    <a:lnL w="12700" cmpd="sng">
                      <a:noFill/>
                    </a:lnL>
                    <a:lnR w="12700" cmpd="sng">
                      <a:noFill/>
                    </a:lnR>
                    <a:lnT w="12700" cmpd="sng">
                      <a:noFill/>
                    </a:lnT>
                    <a:lnB w="12700" cmpd="sng">
                      <a:noFill/>
                    </a:lnB>
                    <a:noFill/>
                  </a:tcPr>
                </a:tc>
                <a:tc>
                  <a:txBody>
                    <a:bodyPr/>
                    <a:lstStyle/>
                    <a:p>
                      <a:endParaRPr lang="en-US" sz="1000"/>
                    </a:p>
                  </a:txBody>
                  <a:tcPr marR="0" anchor="ctr">
                    <a:lnL w="12700" cmpd="sng">
                      <a:noFill/>
                    </a:lnL>
                    <a:lnR w="12700" cmpd="sng">
                      <a:noFill/>
                    </a:lnR>
                    <a:lnT w="12700" cmpd="sng">
                      <a:noFill/>
                    </a:lnT>
                    <a:lnB w="12700" cmpd="sng">
                      <a:noFill/>
                    </a:lnB>
                    <a:noFill/>
                  </a:tcPr>
                </a:tc>
                <a:tc>
                  <a:txBody>
                    <a:bodyPr/>
                    <a:lstStyle/>
                    <a:p>
                      <a:pPr algn="r"/>
                      <a:r>
                        <a:rPr lang="en-US" sz="1100"/>
                        <a:t>68 (3.2)</a:t>
                      </a:r>
                    </a:p>
                  </a:txBody>
                  <a:tcPr marL="45720" marR="365760" anchor="ctr">
                    <a:lnL w="12700" cmpd="sng">
                      <a:noFill/>
                    </a:lnL>
                    <a:lnR w="12700" cmpd="sng">
                      <a:noFill/>
                    </a:lnR>
                    <a:lnT w="12700" cmpd="sng">
                      <a:noFill/>
                    </a:lnT>
                    <a:lnB w="12700" cmpd="sng">
                      <a:noFill/>
                    </a:lnB>
                    <a:noFill/>
                  </a:tcPr>
                </a:tc>
                <a:tc>
                  <a:txBody>
                    <a:bodyPr/>
                    <a:lstStyle/>
                    <a:p>
                      <a:pPr algn="r"/>
                      <a:r>
                        <a:rPr lang="en-US" sz="1100"/>
                        <a:t>99 (4.6)</a:t>
                      </a:r>
                    </a:p>
                  </a:txBody>
                  <a:tcPr marL="45720" marR="365760" anchor="ctr">
                    <a:lnL w="12700" cmpd="sng">
                      <a:noFill/>
                    </a:lnL>
                    <a:lnR w="12700" cmpd="sng">
                      <a:noFill/>
                    </a:lnR>
                    <a:lnT w="12700" cmpd="sng">
                      <a:noFill/>
                    </a:lnT>
                    <a:lnB w="12700" cmpd="sng">
                      <a:noFill/>
                    </a:lnB>
                    <a:noFill/>
                  </a:tcPr>
                </a:tc>
                <a:tc>
                  <a:txBody>
                    <a:bodyPr/>
                    <a:lstStyle/>
                    <a:p>
                      <a:pPr algn="ctr"/>
                      <a:r>
                        <a:rPr lang="en-US" sz="1100"/>
                        <a:t>0.66</a:t>
                      </a:r>
                    </a:p>
                  </a:txBody>
                  <a:tcPr marL="45720" marR="45720" anchor="ctr">
                    <a:lnL w="12700" cmpd="sng">
                      <a:noFill/>
                    </a:lnL>
                    <a:lnR w="12700" cmpd="sng">
                      <a:noFill/>
                    </a:lnR>
                    <a:lnT w="12700" cmpd="sng">
                      <a:noFill/>
                    </a:lnT>
                    <a:lnB w="12700" cmpd="sng">
                      <a:noFill/>
                    </a:lnB>
                    <a:noFill/>
                  </a:tcPr>
                </a:tc>
                <a:tc>
                  <a:txBody>
                    <a:bodyPr/>
                    <a:lstStyle/>
                    <a:p>
                      <a:pPr algn="ctr"/>
                      <a:r>
                        <a:rPr lang="en-US" sz="1100"/>
                        <a:t>(0.48, 0.90)</a:t>
                      </a:r>
                    </a:p>
                  </a:txBody>
                  <a:tcPr marL="45720" marR="45720" anchor="ctr">
                    <a:lnL w="12700" cmpd="sng">
                      <a:noFill/>
                    </a:lnL>
                    <a:lnR w="12700" cmpd="sng">
                      <a:noFill/>
                    </a:lnR>
                    <a:lnT w="12700" cmpd="sng">
                      <a:noFill/>
                    </a:lnT>
                    <a:lnB w="12700" cmpd="sng">
                      <a:noFill/>
                    </a:lnB>
                    <a:noFill/>
                  </a:tcPr>
                </a:tc>
                <a:tc>
                  <a:txBody>
                    <a:bodyPr/>
                    <a:lstStyle/>
                    <a:p>
                      <a:pPr algn="r"/>
                      <a:endParaRPr lang="en-US" sz="1100" dirty="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887040047"/>
                  </a:ext>
                </a:extLst>
              </a:tr>
              <a:tr h="329497">
                <a:tc>
                  <a:txBody>
                    <a:bodyPr/>
                    <a:lstStyle/>
                    <a:p>
                      <a:pPr marL="166688" lvl="1" indent="0"/>
                      <a:r>
                        <a:rPr lang="en-US" sz="1050" err="1"/>
                        <a:t>Transplantation</a:t>
                      </a:r>
                      <a:r>
                        <a:rPr lang="en-US" sz="1050" baseline="30000" err="1"/>
                        <a:t>a</a:t>
                      </a:r>
                      <a:endParaRPr lang="en-US" sz="1050"/>
                    </a:p>
                  </a:txBody>
                  <a:tcPr marR="0" anchor="ctr">
                    <a:lnL w="12700" cmpd="sng">
                      <a:noFill/>
                    </a:lnL>
                    <a:lnR w="12700" cmpd="sng">
                      <a:noFill/>
                    </a:lnR>
                    <a:lnT w="12700" cmpd="sng">
                      <a:noFill/>
                    </a:lnT>
                    <a:lnB w="12700" cmpd="sng">
                      <a:noFill/>
                    </a:lnB>
                    <a:noFill/>
                  </a:tcPr>
                </a:tc>
                <a:tc>
                  <a:txBody>
                    <a:bodyPr/>
                    <a:lstStyle/>
                    <a:p>
                      <a:endParaRPr lang="en-US" sz="1000"/>
                    </a:p>
                  </a:txBody>
                  <a:tcPr marR="0" anchor="ctr">
                    <a:lnL w="12700" cmpd="sng">
                      <a:noFill/>
                    </a:lnL>
                    <a:lnR w="12700" cmpd="sng">
                      <a:noFill/>
                    </a:lnR>
                    <a:lnT w="12700" cmpd="sng">
                      <a:noFill/>
                    </a:lnT>
                    <a:lnB w="12700" cmpd="sng">
                      <a:noFill/>
                    </a:lnB>
                    <a:noFill/>
                  </a:tcPr>
                </a:tc>
                <a:tc>
                  <a:txBody>
                    <a:bodyPr/>
                    <a:lstStyle/>
                    <a:p>
                      <a:pPr algn="r"/>
                      <a:r>
                        <a:rPr lang="en-US" sz="1100"/>
                        <a:t>3 (0.1)</a:t>
                      </a:r>
                    </a:p>
                  </a:txBody>
                  <a:tcPr marL="45720" marR="365760" anchor="ctr">
                    <a:lnL w="12700" cmpd="sng">
                      <a:noFill/>
                    </a:lnL>
                    <a:lnR w="12700" cmpd="sng">
                      <a:noFill/>
                    </a:lnR>
                    <a:lnT w="12700" cmpd="sng">
                      <a:noFill/>
                    </a:lnT>
                    <a:lnB w="12700" cmpd="sng">
                      <a:noFill/>
                    </a:lnB>
                    <a:noFill/>
                  </a:tcPr>
                </a:tc>
                <a:tc>
                  <a:txBody>
                    <a:bodyPr/>
                    <a:lstStyle/>
                    <a:p>
                      <a:pPr algn="r"/>
                      <a:r>
                        <a:rPr lang="en-US" sz="1100"/>
                        <a:t>8 (0.4)</a:t>
                      </a:r>
                    </a:p>
                  </a:txBody>
                  <a:tcPr marL="45720" marR="365760" anchor="ctr">
                    <a:lnL w="12700" cmpd="sng">
                      <a:noFill/>
                    </a:lnL>
                    <a:lnR w="12700" cmpd="sng">
                      <a:noFill/>
                    </a:lnR>
                    <a:lnT w="12700" cmpd="sng">
                      <a:noFill/>
                    </a:lnT>
                    <a:lnB w="12700" cmpd="sng">
                      <a:noFill/>
                    </a:lnB>
                    <a:noFill/>
                  </a:tcPr>
                </a:tc>
                <a:tc>
                  <a:txBody>
                    <a:bodyPr/>
                    <a:lstStyle/>
                    <a:p>
                      <a:pPr algn="ctr"/>
                      <a:r>
                        <a:rPr lang="en-US" sz="1100"/>
                        <a:t>NC</a:t>
                      </a:r>
                    </a:p>
                  </a:txBody>
                  <a:tcPr marL="45720" marR="45720" anchor="ctr">
                    <a:lnL w="12700" cmpd="sng">
                      <a:noFill/>
                    </a:lnL>
                    <a:lnR w="12700" cmpd="sng">
                      <a:noFill/>
                    </a:lnR>
                    <a:lnT w="12700" cmpd="sng">
                      <a:noFill/>
                    </a:lnT>
                    <a:lnB w="12700" cmpd="sng">
                      <a:noFill/>
                    </a:lnB>
                    <a:noFill/>
                  </a:tcPr>
                </a:tc>
                <a:tc>
                  <a:txBody>
                    <a:bodyPr/>
                    <a:lstStyle/>
                    <a:p>
                      <a:pPr algn="ctr"/>
                      <a:endParaRPr lang="en-US" sz="1100"/>
                    </a:p>
                  </a:txBody>
                  <a:tcPr marL="45720" marR="45720" anchor="ctr">
                    <a:lnL w="12700" cmpd="sng">
                      <a:noFill/>
                    </a:lnL>
                    <a:lnR w="12700" cmpd="sng">
                      <a:noFill/>
                    </a:lnR>
                    <a:lnT w="12700" cmpd="sng">
                      <a:noFill/>
                    </a:lnT>
                    <a:lnB w="12700" cmpd="sng">
                      <a:noFill/>
                    </a:lnB>
                    <a:noFill/>
                  </a:tcPr>
                </a:tc>
                <a:tc>
                  <a:txBody>
                    <a:bodyPr/>
                    <a:lstStyle/>
                    <a:p>
                      <a:pPr algn="r"/>
                      <a:endParaRPr lang="en-US" sz="110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741009635"/>
                  </a:ext>
                </a:extLst>
              </a:tr>
              <a:tr h="329497">
                <a:tc>
                  <a:txBody>
                    <a:bodyPr/>
                    <a:lstStyle/>
                    <a:p>
                      <a:r>
                        <a:rPr lang="en-US" sz="1100" b="1"/>
                        <a:t>Renal Death</a:t>
                      </a:r>
                    </a:p>
                  </a:txBody>
                  <a:tcPr marR="0" anchor="ctr">
                    <a:lnL w="12700" cmpd="sng">
                      <a:noFill/>
                    </a:lnL>
                    <a:lnR w="12700" cmpd="sng">
                      <a:noFill/>
                    </a:lnR>
                    <a:lnT w="12700" cmpd="sng">
                      <a:noFill/>
                    </a:lnT>
                    <a:lnB w="12700" cmpd="sng">
                      <a:noFill/>
                    </a:lnB>
                    <a:noFill/>
                  </a:tcPr>
                </a:tc>
                <a:tc>
                  <a:txBody>
                    <a:bodyPr/>
                    <a:lstStyle/>
                    <a:p>
                      <a:endParaRPr lang="en-US" sz="1000"/>
                    </a:p>
                  </a:txBody>
                  <a:tcPr marR="0" anchor="ctr">
                    <a:lnL w="12700" cmpd="sng">
                      <a:noFill/>
                    </a:lnL>
                    <a:lnR w="12700" cmpd="sng">
                      <a:noFill/>
                    </a:lnR>
                    <a:lnT w="12700" cmpd="sng">
                      <a:noFill/>
                    </a:lnT>
                    <a:lnB w="12700" cmpd="sng">
                      <a:noFill/>
                    </a:lnB>
                    <a:noFill/>
                  </a:tcPr>
                </a:tc>
                <a:tc>
                  <a:txBody>
                    <a:bodyPr/>
                    <a:lstStyle/>
                    <a:p>
                      <a:pPr algn="r"/>
                      <a:r>
                        <a:rPr lang="en-US" sz="1100"/>
                        <a:t>2 (&lt;0.1)</a:t>
                      </a:r>
                    </a:p>
                  </a:txBody>
                  <a:tcPr marL="45720" marR="365760" anchor="ctr">
                    <a:lnL w="12700" cmpd="sng">
                      <a:noFill/>
                    </a:lnL>
                    <a:lnR w="12700" cmpd="sng">
                      <a:noFill/>
                    </a:lnR>
                    <a:lnT w="12700" cmpd="sng">
                      <a:noFill/>
                    </a:lnT>
                    <a:lnB w="12700" cmpd="sng">
                      <a:noFill/>
                    </a:lnB>
                    <a:noFill/>
                  </a:tcPr>
                </a:tc>
                <a:tc>
                  <a:txBody>
                    <a:bodyPr/>
                    <a:lstStyle/>
                    <a:p>
                      <a:pPr algn="r"/>
                      <a:r>
                        <a:rPr lang="en-US" sz="1100"/>
                        <a:t>6 (0.3)</a:t>
                      </a:r>
                    </a:p>
                  </a:txBody>
                  <a:tcPr marL="45720" marR="365760" anchor="ctr">
                    <a:lnL w="12700" cmpd="sng">
                      <a:noFill/>
                    </a:lnL>
                    <a:lnR w="12700" cmpd="sng">
                      <a:noFill/>
                    </a:lnR>
                    <a:lnT w="12700" cmpd="sng">
                      <a:noFill/>
                    </a:lnT>
                    <a:lnB w="12700" cmpd="sng">
                      <a:noFill/>
                    </a:lnB>
                    <a:noFill/>
                  </a:tcPr>
                </a:tc>
                <a:tc>
                  <a:txBody>
                    <a:bodyPr/>
                    <a:lstStyle/>
                    <a:p>
                      <a:pPr algn="ctr"/>
                      <a:r>
                        <a:rPr lang="en-US" sz="1100"/>
                        <a:t>NC</a:t>
                      </a:r>
                    </a:p>
                  </a:txBody>
                  <a:tcPr marL="45720" marR="45720" anchor="ctr">
                    <a:lnL w="12700" cmpd="sng">
                      <a:noFill/>
                    </a:lnL>
                    <a:lnR w="12700" cmpd="sng">
                      <a:noFill/>
                    </a:lnR>
                    <a:lnT w="12700" cmpd="sng">
                      <a:noFill/>
                    </a:lnT>
                    <a:lnB w="12700" cmpd="sng">
                      <a:noFill/>
                    </a:lnB>
                    <a:noFill/>
                  </a:tcPr>
                </a:tc>
                <a:tc>
                  <a:txBody>
                    <a:bodyPr/>
                    <a:lstStyle/>
                    <a:p>
                      <a:pPr algn="ctr"/>
                      <a:endParaRPr lang="en-US" sz="1100"/>
                    </a:p>
                  </a:txBody>
                  <a:tcPr marL="45720" marR="45720" anchor="ctr">
                    <a:lnL w="12700" cmpd="sng">
                      <a:noFill/>
                    </a:lnL>
                    <a:lnR w="12700" cmpd="sng">
                      <a:noFill/>
                    </a:lnR>
                    <a:lnT w="12700" cmpd="sng">
                      <a:noFill/>
                    </a:lnT>
                    <a:lnB w="12700" cmpd="sng">
                      <a:noFill/>
                    </a:lnB>
                    <a:noFill/>
                  </a:tcPr>
                </a:tc>
                <a:tc>
                  <a:txBody>
                    <a:bodyPr/>
                    <a:lstStyle/>
                    <a:p>
                      <a:pPr algn="r"/>
                      <a:endParaRPr lang="en-US" sz="110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819479607"/>
                  </a:ext>
                </a:extLst>
              </a:tr>
              <a:tr h="329497">
                <a:tc>
                  <a:txBody>
                    <a:bodyPr/>
                    <a:lstStyle/>
                    <a:p>
                      <a:r>
                        <a:rPr lang="en-US" sz="1100" b="1"/>
                        <a:t>CV Death</a:t>
                      </a:r>
                    </a:p>
                  </a:txBody>
                  <a:tcPr marR="0" anchor="ctr">
                    <a:lnL w="12700" cmpd="sng">
                      <a:noFill/>
                    </a:lnL>
                    <a:lnR w="12700" cmpd="sng">
                      <a:noFill/>
                    </a:lnR>
                    <a:lnT w="12700" cmpd="sng">
                      <a:noFill/>
                    </a:lnT>
                    <a:lnB w="12700" cmpd="sng">
                      <a:noFill/>
                    </a:lnB>
                    <a:noFill/>
                  </a:tcPr>
                </a:tc>
                <a:tc>
                  <a:txBody>
                    <a:bodyPr/>
                    <a:lstStyle/>
                    <a:p>
                      <a:endParaRPr lang="en-US" sz="1000"/>
                    </a:p>
                  </a:txBody>
                  <a:tcPr marR="0" anchor="ctr">
                    <a:lnL w="12700" cmpd="sng">
                      <a:noFill/>
                    </a:lnL>
                    <a:lnR w="12700" cmpd="sng">
                      <a:noFill/>
                    </a:lnR>
                    <a:lnT w="12700" cmpd="sng">
                      <a:noFill/>
                    </a:lnT>
                    <a:lnB w="12700" cmpd="sng">
                      <a:noFill/>
                    </a:lnB>
                    <a:noFill/>
                  </a:tcPr>
                </a:tc>
                <a:tc>
                  <a:txBody>
                    <a:bodyPr/>
                    <a:lstStyle/>
                    <a:p>
                      <a:pPr algn="r"/>
                      <a:r>
                        <a:rPr lang="en-US" sz="1100"/>
                        <a:t>65 (3.0)</a:t>
                      </a:r>
                    </a:p>
                  </a:txBody>
                  <a:tcPr marL="45720" marR="365760" anchor="ctr">
                    <a:lnL w="12700" cmpd="sng">
                      <a:noFill/>
                    </a:lnL>
                    <a:lnR w="12700" cmpd="sng">
                      <a:noFill/>
                    </a:lnR>
                    <a:lnT w="12700" cmpd="sng">
                      <a:noFill/>
                    </a:lnT>
                    <a:lnB w="12700" cmpd="sng">
                      <a:noFill/>
                    </a:lnB>
                    <a:noFill/>
                  </a:tcPr>
                </a:tc>
                <a:tc>
                  <a:txBody>
                    <a:bodyPr/>
                    <a:lstStyle/>
                    <a:p>
                      <a:pPr algn="r"/>
                      <a:r>
                        <a:rPr lang="en-US" sz="1100"/>
                        <a:t>80 (3.7)</a:t>
                      </a:r>
                    </a:p>
                  </a:txBody>
                  <a:tcPr marL="45720" marR="365760" anchor="ctr">
                    <a:lnL w="12700" cmpd="sng">
                      <a:noFill/>
                    </a:lnL>
                    <a:lnR w="12700" cmpd="sng">
                      <a:noFill/>
                    </a:lnR>
                    <a:lnT w="12700" cmpd="sng">
                      <a:noFill/>
                    </a:lnT>
                    <a:lnB w="12700" cmpd="sng">
                      <a:noFill/>
                    </a:lnB>
                    <a:noFill/>
                  </a:tcPr>
                </a:tc>
                <a:tc>
                  <a:txBody>
                    <a:bodyPr/>
                    <a:lstStyle/>
                    <a:p>
                      <a:pPr algn="ctr"/>
                      <a:r>
                        <a:rPr lang="en-US" sz="1100"/>
                        <a:t>0.81</a:t>
                      </a:r>
                    </a:p>
                  </a:txBody>
                  <a:tcPr marL="45720" marR="45720" anchor="ctr">
                    <a:lnL w="12700" cmpd="sng">
                      <a:noFill/>
                    </a:lnL>
                    <a:lnR w="12700" cmpd="sng">
                      <a:noFill/>
                    </a:lnR>
                    <a:lnT w="12700" cmpd="sng">
                      <a:noFill/>
                    </a:lnT>
                    <a:lnB w="12700" cmpd="sng">
                      <a:noFill/>
                    </a:lnB>
                    <a:noFill/>
                  </a:tcPr>
                </a:tc>
                <a:tc>
                  <a:txBody>
                    <a:bodyPr/>
                    <a:lstStyle/>
                    <a:p>
                      <a:pPr algn="ctr"/>
                      <a:r>
                        <a:rPr lang="en-US" sz="1100"/>
                        <a:t>(0.58, 1.12)</a:t>
                      </a:r>
                    </a:p>
                  </a:txBody>
                  <a:tcPr marL="45720" marR="45720" anchor="ctr">
                    <a:lnL w="12700" cmpd="sng">
                      <a:noFill/>
                    </a:lnL>
                    <a:lnR w="12700" cmpd="sng">
                      <a:noFill/>
                    </a:lnR>
                    <a:lnT w="12700" cmpd="sng">
                      <a:noFill/>
                    </a:lnT>
                    <a:lnB w="12700" cmpd="sng">
                      <a:noFill/>
                    </a:lnB>
                    <a:noFill/>
                  </a:tcPr>
                </a:tc>
                <a:tc>
                  <a:txBody>
                    <a:bodyPr/>
                    <a:lstStyle/>
                    <a:p>
                      <a:pPr algn="r"/>
                      <a:endParaRPr lang="en-US" sz="1100" dirty="0"/>
                    </a:p>
                  </a:txBody>
                  <a:tcPr marL="45720" marR="2743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06870116"/>
                  </a:ext>
                </a:extLst>
              </a:tr>
            </a:tbl>
          </a:graphicData>
        </a:graphic>
      </p:graphicFrame>
      <p:cxnSp>
        <p:nvCxnSpPr>
          <p:cNvPr id="15" name="Straight Connector 14">
            <a:extLst>
              <a:ext uri="{FF2B5EF4-FFF2-40B4-BE49-F238E27FC236}">
                <a16:creationId xmlns="" xmlns:a16="http://schemas.microsoft.com/office/drawing/2014/main" id="{0E465189-904B-484C-9B63-C26592140959}"/>
              </a:ext>
            </a:extLst>
          </p:cNvPr>
          <p:cNvCxnSpPr>
            <a:cxnSpLocks/>
          </p:cNvCxnSpPr>
          <p:nvPr/>
        </p:nvCxnSpPr>
        <p:spPr>
          <a:xfrm>
            <a:off x="2821179" y="5724162"/>
            <a:ext cx="423035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C3951038-FB9D-4C5A-8BFC-11D90F3B8ADE}"/>
              </a:ext>
            </a:extLst>
          </p:cNvPr>
          <p:cNvCxnSpPr>
            <a:cxnSpLocks/>
          </p:cNvCxnSpPr>
          <p:nvPr/>
        </p:nvCxnSpPr>
        <p:spPr>
          <a:xfrm>
            <a:off x="2822211" y="572434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 xmlns:a16="http://schemas.microsoft.com/office/drawing/2014/main" id="{8E965E0D-A715-45C4-9C84-BAF32054353F}"/>
              </a:ext>
            </a:extLst>
          </p:cNvPr>
          <p:cNvCxnSpPr/>
          <p:nvPr/>
        </p:nvCxnSpPr>
        <p:spPr>
          <a:xfrm>
            <a:off x="4648643" y="572434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2496C885-344B-4AA3-B369-4DC4B549A256}"/>
              </a:ext>
            </a:extLst>
          </p:cNvPr>
          <p:cNvCxnSpPr/>
          <p:nvPr/>
        </p:nvCxnSpPr>
        <p:spPr>
          <a:xfrm>
            <a:off x="7051531" y="5719229"/>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CABBD5AF-2FAE-4A9A-8C05-48ADBAD5221E}"/>
              </a:ext>
            </a:extLst>
          </p:cNvPr>
          <p:cNvCxnSpPr>
            <a:cxnSpLocks/>
          </p:cNvCxnSpPr>
          <p:nvPr/>
        </p:nvCxnSpPr>
        <p:spPr>
          <a:xfrm>
            <a:off x="6083125" y="2657477"/>
            <a:ext cx="0" cy="304875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 xmlns:a16="http://schemas.microsoft.com/office/drawing/2014/main" id="{0E06DB8E-6475-4826-8CBF-94E3EFB46CB4}"/>
              </a:ext>
            </a:extLst>
          </p:cNvPr>
          <p:cNvSpPr txBox="1"/>
          <p:nvPr/>
        </p:nvSpPr>
        <p:spPr>
          <a:xfrm>
            <a:off x="2628891" y="5769849"/>
            <a:ext cx="386644" cy="215444"/>
          </a:xfrm>
          <a:prstGeom prst="rect">
            <a:avLst/>
          </a:prstGeom>
          <a:noFill/>
        </p:spPr>
        <p:txBody>
          <a:bodyPr wrap="none" rtlCol="0">
            <a:spAutoFit/>
          </a:bodyPr>
          <a:lstStyle/>
          <a:p>
            <a:pPr algn="ctr">
              <a:buClr>
                <a:schemeClr val="accent1"/>
              </a:buClr>
            </a:pPr>
            <a:r>
              <a:rPr lang="en-US" sz="800"/>
              <a:t>0.30</a:t>
            </a:r>
          </a:p>
        </p:txBody>
      </p:sp>
      <p:sp>
        <p:nvSpPr>
          <p:cNvPr id="26" name="TextBox 25">
            <a:extLst>
              <a:ext uri="{FF2B5EF4-FFF2-40B4-BE49-F238E27FC236}">
                <a16:creationId xmlns="" xmlns:a16="http://schemas.microsoft.com/office/drawing/2014/main" id="{71A2EF46-3626-4255-AC2E-D3A8F8B6E2EC}"/>
              </a:ext>
            </a:extLst>
          </p:cNvPr>
          <p:cNvSpPr txBox="1"/>
          <p:nvPr/>
        </p:nvSpPr>
        <p:spPr>
          <a:xfrm>
            <a:off x="4455323" y="5769849"/>
            <a:ext cx="386644" cy="215444"/>
          </a:xfrm>
          <a:prstGeom prst="rect">
            <a:avLst/>
          </a:prstGeom>
          <a:noFill/>
        </p:spPr>
        <p:txBody>
          <a:bodyPr wrap="none" rtlCol="0">
            <a:spAutoFit/>
          </a:bodyPr>
          <a:lstStyle/>
          <a:p>
            <a:pPr algn="ctr">
              <a:buClr>
                <a:schemeClr val="accent1"/>
              </a:buClr>
            </a:pPr>
            <a:r>
              <a:rPr lang="en-US" sz="800"/>
              <a:t>0.60</a:t>
            </a:r>
          </a:p>
        </p:txBody>
      </p:sp>
      <p:sp>
        <p:nvSpPr>
          <p:cNvPr id="27" name="TextBox 26">
            <a:extLst>
              <a:ext uri="{FF2B5EF4-FFF2-40B4-BE49-F238E27FC236}">
                <a16:creationId xmlns="" xmlns:a16="http://schemas.microsoft.com/office/drawing/2014/main" id="{3079A985-ECA0-4762-AB4D-ECAF9B35B7E9}"/>
              </a:ext>
            </a:extLst>
          </p:cNvPr>
          <p:cNvSpPr txBox="1"/>
          <p:nvPr/>
        </p:nvSpPr>
        <p:spPr>
          <a:xfrm>
            <a:off x="5893967" y="5769849"/>
            <a:ext cx="386644" cy="215444"/>
          </a:xfrm>
          <a:prstGeom prst="rect">
            <a:avLst/>
          </a:prstGeom>
          <a:noFill/>
        </p:spPr>
        <p:txBody>
          <a:bodyPr wrap="none" rtlCol="0">
            <a:spAutoFit/>
          </a:bodyPr>
          <a:lstStyle/>
          <a:p>
            <a:pPr algn="ctr">
              <a:buClr>
                <a:schemeClr val="accent1"/>
              </a:buClr>
            </a:pPr>
            <a:r>
              <a:rPr lang="en-US" sz="800"/>
              <a:t>1.00</a:t>
            </a:r>
          </a:p>
        </p:txBody>
      </p:sp>
      <p:sp>
        <p:nvSpPr>
          <p:cNvPr id="28" name="TextBox 27">
            <a:extLst>
              <a:ext uri="{FF2B5EF4-FFF2-40B4-BE49-F238E27FC236}">
                <a16:creationId xmlns="" xmlns:a16="http://schemas.microsoft.com/office/drawing/2014/main" id="{C6B8E62D-4771-4F00-94D7-C11E82893D59}"/>
              </a:ext>
            </a:extLst>
          </p:cNvPr>
          <p:cNvSpPr txBox="1"/>
          <p:nvPr/>
        </p:nvSpPr>
        <p:spPr>
          <a:xfrm>
            <a:off x="6862767" y="5769849"/>
            <a:ext cx="386644" cy="215444"/>
          </a:xfrm>
          <a:prstGeom prst="rect">
            <a:avLst/>
          </a:prstGeom>
          <a:noFill/>
        </p:spPr>
        <p:txBody>
          <a:bodyPr wrap="none" rtlCol="0">
            <a:spAutoFit/>
          </a:bodyPr>
          <a:lstStyle/>
          <a:p>
            <a:pPr algn="ctr">
              <a:buClr>
                <a:schemeClr val="accent1"/>
              </a:buClr>
            </a:pPr>
            <a:r>
              <a:rPr lang="en-US" sz="800"/>
              <a:t>1.25</a:t>
            </a:r>
          </a:p>
        </p:txBody>
      </p:sp>
      <p:sp>
        <p:nvSpPr>
          <p:cNvPr id="29" name="TextBox 28">
            <a:extLst>
              <a:ext uri="{FF2B5EF4-FFF2-40B4-BE49-F238E27FC236}">
                <a16:creationId xmlns="" xmlns:a16="http://schemas.microsoft.com/office/drawing/2014/main" id="{BDE162FF-7B95-4E9D-8F1E-1D65998C4DD6}"/>
              </a:ext>
            </a:extLst>
          </p:cNvPr>
          <p:cNvSpPr txBox="1"/>
          <p:nvPr/>
        </p:nvSpPr>
        <p:spPr>
          <a:xfrm>
            <a:off x="4725060" y="5960320"/>
            <a:ext cx="1358064" cy="246221"/>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30" name="TextBox 29">
            <a:extLst>
              <a:ext uri="{FF2B5EF4-FFF2-40B4-BE49-F238E27FC236}">
                <a16:creationId xmlns="" xmlns:a16="http://schemas.microsoft.com/office/drawing/2014/main" id="{114B3A8A-EA0D-4F6F-9ED9-A7D430162EE2}"/>
              </a:ext>
            </a:extLst>
          </p:cNvPr>
          <p:cNvSpPr txBox="1"/>
          <p:nvPr/>
        </p:nvSpPr>
        <p:spPr>
          <a:xfrm>
            <a:off x="6089488" y="5960320"/>
            <a:ext cx="1079143" cy="246221"/>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31" name="Straight Arrow Connector 30">
            <a:extLst>
              <a:ext uri="{FF2B5EF4-FFF2-40B4-BE49-F238E27FC236}">
                <a16:creationId xmlns="" xmlns:a16="http://schemas.microsoft.com/office/drawing/2014/main" id="{9951FEE0-1671-4182-A3B2-7FDF0BB66222}"/>
              </a:ext>
            </a:extLst>
          </p:cNvPr>
          <p:cNvCxnSpPr/>
          <p:nvPr/>
        </p:nvCxnSpPr>
        <p:spPr>
          <a:xfrm>
            <a:off x="6191855" y="6242016"/>
            <a:ext cx="633047"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 xmlns:a16="http://schemas.microsoft.com/office/drawing/2014/main" id="{072560B0-F17E-45C5-A72D-9AADC4EBC935}"/>
              </a:ext>
            </a:extLst>
          </p:cNvPr>
          <p:cNvCxnSpPr>
            <a:cxnSpLocks/>
          </p:cNvCxnSpPr>
          <p:nvPr/>
        </p:nvCxnSpPr>
        <p:spPr>
          <a:xfrm flipH="1">
            <a:off x="5345663" y="6242016"/>
            <a:ext cx="6330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 xmlns:a16="http://schemas.microsoft.com/office/drawing/2014/main" id="{714FF2B1-1928-4DEA-821A-4CA833808F4E}"/>
              </a:ext>
            </a:extLst>
          </p:cNvPr>
          <p:cNvGrpSpPr/>
          <p:nvPr/>
        </p:nvGrpSpPr>
        <p:grpSpPr>
          <a:xfrm>
            <a:off x="4017525" y="4470085"/>
            <a:ext cx="1770435" cy="76489"/>
            <a:chOff x="5109117" y="4288885"/>
            <a:chExt cx="1770434" cy="76489"/>
          </a:xfrm>
        </p:grpSpPr>
        <p:cxnSp>
          <p:nvCxnSpPr>
            <p:cNvPr id="34" name="Straight Connector 33">
              <a:extLst>
                <a:ext uri="{FF2B5EF4-FFF2-40B4-BE49-F238E27FC236}">
                  <a16:creationId xmlns="" xmlns:a16="http://schemas.microsoft.com/office/drawing/2014/main" id="{5E1D84C6-4AB5-4409-8018-BC1647BF62C6}"/>
                </a:ext>
              </a:extLst>
            </p:cNvPr>
            <p:cNvCxnSpPr>
              <a:cxnSpLocks/>
            </p:cNvCxnSpPr>
            <p:nvPr/>
          </p:nvCxnSpPr>
          <p:spPr>
            <a:xfrm>
              <a:off x="5109117" y="4327129"/>
              <a:ext cx="177043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 xmlns:a16="http://schemas.microsoft.com/office/drawing/2014/main" id="{E45C3883-CFDA-487B-9339-4E183D3E1F6A}"/>
                </a:ext>
              </a:extLst>
            </p:cNvPr>
            <p:cNvSpPr/>
            <p:nvPr/>
          </p:nvSpPr>
          <p:spPr>
            <a:xfrm>
              <a:off x="5968920" y="4288885"/>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 xmlns:a16="http://schemas.microsoft.com/office/drawing/2014/main" id="{AA5C551A-CDCD-4616-98F1-5242F36D74A4}"/>
              </a:ext>
            </a:extLst>
          </p:cNvPr>
          <p:cNvGrpSpPr/>
          <p:nvPr/>
        </p:nvGrpSpPr>
        <p:grpSpPr>
          <a:xfrm>
            <a:off x="4130751" y="3776867"/>
            <a:ext cx="1404260" cy="76489"/>
            <a:chOff x="5108805" y="3362652"/>
            <a:chExt cx="1404260" cy="76489"/>
          </a:xfrm>
        </p:grpSpPr>
        <p:cxnSp>
          <p:nvCxnSpPr>
            <p:cNvPr id="37" name="Straight Connector 36">
              <a:extLst>
                <a:ext uri="{FF2B5EF4-FFF2-40B4-BE49-F238E27FC236}">
                  <a16:creationId xmlns="" xmlns:a16="http://schemas.microsoft.com/office/drawing/2014/main" id="{9E764C65-D3EB-4CA7-BD91-B023C21229E1}"/>
                </a:ext>
              </a:extLst>
            </p:cNvPr>
            <p:cNvCxnSpPr>
              <a:cxnSpLocks/>
            </p:cNvCxnSpPr>
            <p:nvPr/>
          </p:nvCxnSpPr>
          <p:spPr>
            <a:xfrm>
              <a:off x="5108805" y="3400896"/>
              <a:ext cx="14042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 xmlns:a16="http://schemas.microsoft.com/office/drawing/2014/main" id="{70A71C01-F655-4D8B-94FA-352484DA88C4}"/>
                </a:ext>
              </a:extLst>
            </p:cNvPr>
            <p:cNvSpPr/>
            <p:nvPr/>
          </p:nvSpPr>
          <p:spPr>
            <a:xfrm>
              <a:off x="5769341" y="33626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 xmlns:a16="http://schemas.microsoft.com/office/drawing/2014/main" id="{A59DAB55-2AB3-485A-9FB5-E9E291F82B9E}"/>
              </a:ext>
            </a:extLst>
          </p:cNvPr>
          <p:cNvGrpSpPr/>
          <p:nvPr/>
        </p:nvGrpSpPr>
        <p:grpSpPr>
          <a:xfrm>
            <a:off x="3700631" y="3514863"/>
            <a:ext cx="1253184" cy="76489"/>
            <a:chOff x="5263575" y="2825671"/>
            <a:chExt cx="1253184" cy="76489"/>
          </a:xfrm>
        </p:grpSpPr>
        <p:cxnSp>
          <p:nvCxnSpPr>
            <p:cNvPr id="40" name="Straight Connector 39">
              <a:extLst>
                <a:ext uri="{FF2B5EF4-FFF2-40B4-BE49-F238E27FC236}">
                  <a16:creationId xmlns="" xmlns:a16="http://schemas.microsoft.com/office/drawing/2014/main" id="{534078FA-BEC2-41B7-9DBA-0073CDEA2612}"/>
                </a:ext>
              </a:extLst>
            </p:cNvPr>
            <p:cNvCxnSpPr>
              <a:cxnSpLocks/>
            </p:cNvCxnSpPr>
            <p:nvPr/>
          </p:nvCxnSpPr>
          <p:spPr>
            <a:xfrm>
              <a:off x="5263575" y="2863915"/>
              <a:ext cx="125318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 xmlns:a16="http://schemas.microsoft.com/office/drawing/2014/main" id="{7F39C6AC-333E-409E-BDE6-57922187797D}"/>
                </a:ext>
              </a:extLst>
            </p:cNvPr>
            <p:cNvSpPr/>
            <p:nvPr/>
          </p:nvSpPr>
          <p:spPr>
            <a:xfrm>
              <a:off x="5821376" y="282567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41">
            <a:extLst>
              <a:ext uri="{FF2B5EF4-FFF2-40B4-BE49-F238E27FC236}">
                <a16:creationId xmlns="" xmlns:a16="http://schemas.microsoft.com/office/drawing/2014/main" id="{05935094-913A-4C1D-AE57-1F2D2EEFE17C}"/>
              </a:ext>
            </a:extLst>
          </p:cNvPr>
          <p:cNvGrpSpPr/>
          <p:nvPr/>
        </p:nvGrpSpPr>
        <p:grpSpPr>
          <a:xfrm>
            <a:off x="4182222" y="2802932"/>
            <a:ext cx="992705" cy="76489"/>
            <a:chOff x="4892241" y="2091270"/>
            <a:chExt cx="992705" cy="76489"/>
          </a:xfrm>
        </p:grpSpPr>
        <p:cxnSp>
          <p:nvCxnSpPr>
            <p:cNvPr id="43" name="Straight Connector 42">
              <a:extLst>
                <a:ext uri="{FF2B5EF4-FFF2-40B4-BE49-F238E27FC236}">
                  <a16:creationId xmlns="" xmlns:a16="http://schemas.microsoft.com/office/drawing/2014/main" id="{EAE24AF3-B832-4C9D-BAE0-2291C606C8D7}"/>
                </a:ext>
              </a:extLst>
            </p:cNvPr>
            <p:cNvCxnSpPr>
              <a:cxnSpLocks/>
            </p:cNvCxnSpPr>
            <p:nvPr/>
          </p:nvCxnSpPr>
          <p:spPr>
            <a:xfrm>
              <a:off x="4892241" y="2129514"/>
              <a:ext cx="99270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 xmlns:a16="http://schemas.microsoft.com/office/drawing/2014/main" id="{EDC7782C-98EE-4A57-81CE-A49F5513BB62}"/>
                </a:ext>
              </a:extLst>
            </p:cNvPr>
            <p:cNvSpPr/>
            <p:nvPr/>
          </p:nvSpPr>
          <p:spPr>
            <a:xfrm>
              <a:off x="5369569" y="209127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 xmlns:a16="http://schemas.microsoft.com/office/drawing/2014/main" id="{FECE8FC2-2D08-4604-BF92-063999066821}"/>
              </a:ext>
            </a:extLst>
          </p:cNvPr>
          <p:cNvGrpSpPr/>
          <p:nvPr/>
        </p:nvGrpSpPr>
        <p:grpSpPr>
          <a:xfrm>
            <a:off x="4182199" y="4144852"/>
            <a:ext cx="1544644" cy="76489"/>
            <a:chOff x="5326446" y="3362652"/>
            <a:chExt cx="1544644" cy="76489"/>
          </a:xfrm>
        </p:grpSpPr>
        <p:cxnSp>
          <p:nvCxnSpPr>
            <p:cNvPr id="46" name="Straight Connector 45">
              <a:extLst>
                <a:ext uri="{FF2B5EF4-FFF2-40B4-BE49-F238E27FC236}">
                  <a16:creationId xmlns="" xmlns:a16="http://schemas.microsoft.com/office/drawing/2014/main" id="{FC1759C8-C241-494A-B025-4DBFD5D03626}"/>
                </a:ext>
              </a:extLst>
            </p:cNvPr>
            <p:cNvCxnSpPr>
              <a:cxnSpLocks/>
            </p:cNvCxnSpPr>
            <p:nvPr/>
          </p:nvCxnSpPr>
          <p:spPr>
            <a:xfrm>
              <a:off x="5326446" y="3400896"/>
              <a:ext cx="15446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 xmlns:a16="http://schemas.microsoft.com/office/drawing/2014/main" id="{7C68AD1C-CCF1-44A1-A245-F5839A250362}"/>
                </a:ext>
              </a:extLst>
            </p:cNvPr>
            <p:cNvSpPr/>
            <p:nvPr/>
          </p:nvSpPr>
          <p:spPr>
            <a:xfrm>
              <a:off x="6059992" y="33626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8" name="Straight Connector 47">
            <a:extLst>
              <a:ext uri="{FF2B5EF4-FFF2-40B4-BE49-F238E27FC236}">
                <a16:creationId xmlns="" xmlns:a16="http://schemas.microsoft.com/office/drawing/2014/main" id="{5A83E39E-9EAB-49F1-A4CE-D767ED4D8317}"/>
              </a:ext>
            </a:extLst>
          </p:cNvPr>
          <p:cNvCxnSpPr>
            <a:cxnSpLocks/>
          </p:cNvCxnSpPr>
          <p:nvPr/>
        </p:nvCxnSpPr>
        <p:spPr>
          <a:xfrm>
            <a:off x="4553529" y="5534169"/>
            <a:ext cx="186266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 xmlns:a16="http://schemas.microsoft.com/office/drawing/2014/main" id="{7BF69CCD-1DB7-4BA8-B099-9C17E3906F2D}"/>
              </a:ext>
            </a:extLst>
          </p:cNvPr>
          <p:cNvSpPr/>
          <p:nvPr/>
        </p:nvSpPr>
        <p:spPr>
          <a:xfrm>
            <a:off x="5458546" y="549480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 xmlns:a16="http://schemas.microsoft.com/office/drawing/2014/main" id="{5E1443F3-F890-4DA6-8857-9D6AC9CF69F1}"/>
              </a:ext>
            </a:extLst>
          </p:cNvPr>
          <p:cNvCxnSpPr>
            <a:cxnSpLocks/>
          </p:cNvCxnSpPr>
          <p:nvPr/>
        </p:nvCxnSpPr>
        <p:spPr>
          <a:xfrm>
            <a:off x="6083125" y="572434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82AD3182-9B08-4ABD-BD68-667CD608A84D}"/>
              </a:ext>
            </a:extLst>
          </p:cNvPr>
          <p:cNvCxnSpPr>
            <a:cxnSpLocks/>
          </p:cNvCxnSpPr>
          <p:nvPr/>
        </p:nvCxnSpPr>
        <p:spPr>
          <a:xfrm>
            <a:off x="4695272" y="2386366"/>
            <a:ext cx="1" cy="331986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 xmlns:a16="http://schemas.microsoft.com/office/drawing/2014/main" id="{1A4D5F4F-3DD6-4444-B4D9-75BA57995785}"/>
              </a:ext>
            </a:extLst>
          </p:cNvPr>
          <p:cNvGrpSpPr/>
          <p:nvPr/>
        </p:nvGrpSpPr>
        <p:grpSpPr>
          <a:xfrm>
            <a:off x="-6291" y="-23678"/>
            <a:ext cx="3017520" cy="261610"/>
            <a:chOff x="-6290" y="-23678"/>
            <a:chExt cx="3017520" cy="261610"/>
          </a:xfrm>
          <a:solidFill>
            <a:schemeClr val="accent2"/>
          </a:solidFill>
        </p:grpSpPr>
        <p:sp>
          <p:nvSpPr>
            <p:cNvPr id="53" name="Freeform 13">
              <a:extLst>
                <a:ext uri="{FF2B5EF4-FFF2-40B4-BE49-F238E27FC236}">
                  <a16:creationId xmlns="" xmlns:a16="http://schemas.microsoft.com/office/drawing/2014/main" id="{8A71DEFA-0332-4014-B6E3-6CE1C67A9B8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54" name="Rectangle 53">
              <a:extLst>
                <a:ext uri="{FF2B5EF4-FFF2-40B4-BE49-F238E27FC236}">
                  <a16:creationId xmlns="" xmlns:a16="http://schemas.microsoft.com/office/drawing/2014/main" id="{898B8821-8D60-4FF3-B7A3-4493110BB654}"/>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254263878"/>
      </p:ext>
    </p:extLst>
  </p:cSld>
  <p:clrMapOvr>
    <a:masterClrMapping/>
  </p:clrMapOvr>
  <p:transition>
    <p:fade/>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6">
            <a:extLst>
              <a:ext uri="{FF2B5EF4-FFF2-40B4-BE49-F238E27FC236}">
                <a16:creationId xmlns="" xmlns:a16="http://schemas.microsoft.com/office/drawing/2014/main" id="{8F0E5733-50D7-468A-B4EA-2574C65F7F38}"/>
              </a:ext>
            </a:extLst>
          </p:cNvPr>
          <p:cNvGraphicFramePr>
            <a:graphicFrameLocks noGrp="1"/>
          </p:cNvGraphicFramePr>
          <p:nvPr>
            <p:extLst>
              <p:ext uri="{D42A27DB-BD31-4B8C-83A1-F6EECF244321}">
                <p14:modId xmlns:p14="http://schemas.microsoft.com/office/powerpoint/2010/main" val="353840925"/>
              </p:ext>
            </p:extLst>
          </p:nvPr>
        </p:nvGraphicFramePr>
        <p:xfrm>
          <a:off x="457207" y="1257310"/>
          <a:ext cx="11277604" cy="3532969"/>
        </p:xfrm>
        <a:graphic>
          <a:graphicData uri="http://schemas.openxmlformats.org/drawingml/2006/table">
            <a:tbl>
              <a:tblPr firstRow="1">
                <a:tableStyleId>{21E4AEA4-8DFA-4A89-87EB-49C32662AFE0}</a:tableStyleId>
              </a:tblPr>
              <a:tblGrid>
                <a:gridCol w="1956384">
                  <a:extLst>
                    <a:ext uri="{9D8B030D-6E8A-4147-A177-3AD203B41FA5}">
                      <a16:colId xmlns="" xmlns:a16="http://schemas.microsoft.com/office/drawing/2014/main" val="212774987"/>
                    </a:ext>
                  </a:extLst>
                </a:gridCol>
                <a:gridCol w="732067">
                  <a:extLst>
                    <a:ext uri="{9D8B030D-6E8A-4147-A177-3AD203B41FA5}">
                      <a16:colId xmlns="" xmlns:a16="http://schemas.microsoft.com/office/drawing/2014/main" val="1827767185"/>
                    </a:ext>
                  </a:extLst>
                </a:gridCol>
                <a:gridCol w="176707">
                  <a:extLst>
                    <a:ext uri="{9D8B030D-6E8A-4147-A177-3AD203B41FA5}">
                      <a16:colId xmlns="" xmlns:a16="http://schemas.microsoft.com/office/drawing/2014/main" val="1531907822"/>
                    </a:ext>
                  </a:extLst>
                </a:gridCol>
                <a:gridCol w="2229816">
                  <a:extLst>
                    <a:ext uri="{9D8B030D-6E8A-4147-A177-3AD203B41FA5}">
                      <a16:colId xmlns="" xmlns:a16="http://schemas.microsoft.com/office/drawing/2014/main" val="1772312381"/>
                    </a:ext>
                  </a:extLst>
                </a:gridCol>
                <a:gridCol w="1239289">
                  <a:extLst>
                    <a:ext uri="{9D8B030D-6E8A-4147-A177-3AD203B41FA5}">
                      <a16:colId xmlns="" xmlns:a16="http://schemas.microsoft.com/office/drawing/2014/main" val="4154604543"/>
                    </a:ext>
                  </a:extLst>
                </a:gridCol>
                <a:gridCol w="1239289">
                  <a:extLst>
                    <a:ext uri="{9D8B030D-6E8A-4147-A177-3AD203B41FA5}">
                      <a16:colId xmlns="" xmlns:a16="http://schemas.microsoft.com/office/drawing/2014/main" val="678470334"/>
                    </a:ext>
                  </a:extLst>
                </a:gridCol>
                <a:gridCol w="1239289">
                  <a:extLst>
                    <a:ext uri="{9D8B030D-6E8A-4147-A177-3AD203B41FA5}">
                      <a16:colId xmlns="" xmlns:a16="http://schemas.microsoft.com/office/drawing/2014/main" val="2609612865"/>
                    </a:ext>
                  </a:extLst>
                </a:gridCol>
                <a:gridCol w="1314540">
                  <a:extLst>
                    <a:ext uri="{9D8B030D-6E8A-4147-A177-3AD203B41FA5}">
                      <a16:colId xmlns="" xmlns:a16="http://schemas.microsoft.com/office/drawing/2014/main" val="3286639567"/>
                    </a:ext>
                  </a:extLst>
                </a:gridCol>
                <a:gridCol w="1150223">
                  <a:extLst>
                    <a:ext uri="{9D8B030D-6E8A-4147-A177-3AD203B41FA5}">
                      <a16:colId xmlns="" xmlns:a16="http://schemas.microsoft.com/office/drawing/2014/main" val="2836511149"/>
                    </a:ext>
                  </a:extLst>
                </a:gridCol>
              </a:tblGrid>
              <a:tr h="344482">
                <a:tc gridSpan="4">
                  <a:txBody>
                    <a:bodyPr/>
                    <a:lstStyle/>
                    <a:p>
                      <a:pPr algn="ctr"/>
                      <a:endParaRPr lang="en-US" sz="12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gridSpan="2">
                  <a:txBody>
                    <a:bodyPr/>
                    <a:lstStyle/>
                    <a:p>
                      <a:pPr algn="ctr"/>
                      <a:r>
                        <a:rPr lang="en-US" sz="1200" b="1"/>
                        <a:t>Number of Events</a:t>
                      </a:r>
                    </a:p>
                  </a:txBody>
                  <a:tcPr anchor="b">
                    <a:lnB w="12700" cap="flat" cmpd="sng" algn="ctr">
                      <a:solidFill>
                        <a:schemeClr val="bg1"/>
                      </a:solidFill>
                      <a:prstDash val="solid"/>
                      <a:round/>
                      <a:headEnd type="none" w="med" len="med"/>
                      <a:tailEnd type="none" w="med" len="med"/>
                    </a:lnB>
                  </a:tcPr>
                </a:tc>
                <a:tc hMerge="1">
                  <a:txBody>
                    <a:bodyPr/>
                    <a:lstStyle/>
                    <a:p>
                      <a:endParaRPr lang="en-US" sz="1000" b="1"/>
                    </a:p>
                  </a:txBody>
                  <a:tcPr anchor="b"/>
                </a:tc>
                <a:tc gridSpan="3">
                  <a:txBody>
                    <a:bodyPr/>
                    <a:lstStyle/>
                    <a:p>
                      <a:pPr algn="ctr"/>
                      <a:endParaRPr lang="en-US" sz="12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2046412"/>
                  </a:ext>
                </a:extLst>
              </a:tr>
              <a:tr h="559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a:solidFill>
                          <a:schemeClr val="bg1"/>
                        </a:solidFill>
                      </a:endParaRPr>
                    </a:p>
                  </a:txBody>
                  <a:tcPr anchor="b">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HR (95% CI)</a:t>
                      </a:r>
                    </a:p>
                  </a:txBody>
                  <a:tcPr anchor="b">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a:solidFill>
                            <a:schemeClr val="bg1"/>
                          </a:solidFill>
                        </a:rPr>
                        <a:t>DAPA 10 mg (</a:t>
                      </a:r>
                      <a:r>
                        <a:rPr lang="pt-BR" sz="1200" b="1" err="1">
                          <a:solidFill>
                            <a:schemeClr val="bg1"/>
                          </a:solidFill>
                        </a:rPr>
                        <a:t>n</a:t>
                      </a:r>
                      <a:r>
                        <a:rPr lang="pt-BR" sz="1200" b="1">
                          <a:solidFill>
                            <a:schemeClr val="bg1"/>
                          </a:solidFill>
                        </a:rPr>
                        <a:t>=2152)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Placebo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HR</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95% CI</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p-value</a:t>
                      </a:r>
                    </a:p>
                    <a:p>
                      <a:pPr algn="ctr"/>
                      <a:r>
                        <a:rPr lang="en-US" sz="1200" b="1">
                          <a:solidFill>
                            <a:schemeClr val="bg1"/>
                          </a:solidFill>
                        </a:rPr>
                        <a:t>Interaction</a:t>
                      </a:r>
                      <a:r>
                        <a:rPr lang="en-US" sz="1200" b="1" baseline="30000">
                          <a:solidFill>
                            <a:schemeClr val="bg1"/>
                          </a:solidFill>
                        </a:rPr>
                        <a:t>2</a:t>
                      </a:r>
                      <a:endParaRPr lang="en-US" sz="12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28210683"/>
                  </a:ext>
                </a:extLst>
              </a:tr>
              <a:tr h="238973">
                <a:tc gridSpan="9">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t>Composite of ≥50% eGFR Decline, ESKD, or Renal or CV Death</a:t>
                      </a:r>
                    </a:p>
                  </a:txBody>
                  <a:tcPr marR="0" marT="0" marB="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solidFill>
                      <a:schemeClr val="bg1">
                        <a:lumMod val="85000"/>
                      </a:schemeClr>
                    </a:solidFill>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 xmlns:a16="http://schemas.microsoft.com/office/drawing/2014/main" val="74439411"/>
                  </a:ext>
                </a:extLst>
              </a:tr>
              <a:tr h="238973">
                <a:tc>
                  <a:txBody>
                    <a:bodyPr/>
                    <a:lstStyle/>
                    <a:p>
                      <a:pPr marL="166688" indent="0"/>
                      <a:r>
                        <a:rPr lang="en-US" sz="1200"/>
                        <a:t>All Patients</a:t>
                      </a:r>
                    </a:p>
                  </a:txBody>
                  <a:tcPr marR="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gridSpan="3">
                  <a:txBody>
                    <a:bodyPr/>
                    <a:lstStyle/>
                    <a:p>
                      <a:endParaRPr lang="en-US" sz="1200"/>
                    </a:p>
                  </a:txBody>
                  <a:tcPr marR="0" marT="0" marB="0" anchor="ctr">
                    <a:lnL w="12700" cmpd="sng">
                      <a:noFill/>
                    </a:lnL>
                    <a:lnR w="12700" cmpd="sng">
                      <a:noFill/>
                    </a:lnR>
                    <a:lnT w="12700" cmpd="sng">
                      <a:noFill/>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197</a:t>
                      </a:r>
                    </a:p>
                  </a:txBody>
                  <a:tcPr marL="45720" marR="45720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r>
                        <a:rPr lang="en-US" sz="1200"/>
                        <a:t>312</a:t>
                      </a:r>
                    </a:p>
                  </a:txBody>
                  <a:tcPr marL="45720" marR="45720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200"/>
                        <a:t>0.61</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200"/>
                        <a:t>(0.51, 0.72)</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endParaRPr lang="en-US" sz="1200"/>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extLst>
                  <a:ext uri="{0D108BD9-81ED-4DB2-BD59-A6C34878D82A}">
                    <a16:rowId xmlns="" xmlns:a16="http://schemas.microsoft.com/office/drawing/2014/main" val="3733721382"/>
                  </a:ext>
                </a:extLst>
              </a:tr>
              <a:tr h="238973">
                <a:tc gridSpan="8">
                  <a:txBody>
                    <a:bodyPr/>
                    <a:lstStyle/>
                    <a:p>
                      <a:r>
                        <a:rPr lang="en-US" sz="1200" b="1"/>
                        <a:t>T2D at Baseline</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r>
                        <a:rPr lang="en-US" sz="1200" dirty="0"/>
                        <a:t>0.24</a:t>
                      </a:r>
                      <a:r>
                        <a:rPr lang="en-US" sz="1200" baseline="30000" dirty="0"/>
                        <a:t>2</a:t>
                      </a: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452836156"/>
                  </a:ext>
                </a:extLst>
              </a:tr>
              <a:tr h="238973">
                <a:tc gridSpan="2">
                  <a:txBody>
                    <a:bodyPr/>
                    <a:lstStyle/>
                    <a:p>
                      <a:pPr marL="166688" indent="0"/>
                      <a:r>
                        <a:rPr lang="en-US" sz="1200"/>
                        <a:t>Yes</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2">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152</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229</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0.64</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(0.52, 0.79)</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22178486"/>
                  </a:ext>
                </a:extLst>
              </a:tr>
              <a:tr h="238973">
                <a:tc gridSpan="2">
                  <a:txBody>
                    <a:bodyPr/>
                    <a:lstStyle/>
                    <a:p>
                      <a:pPr marL="166688" indent="0"/>
                      <a:r>
                        <a:rPr lang="en-US" sz="1200"/>
                        <a:t>No</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45</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83</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0.50</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(0.35, 0.72)</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689726768"/>
                  </a:ext>
                </a:extLst>
              </a:tr>
              <a:tr h="238973">
                <a:tc gridSpan="8">
                  <a:txBody>
                    <a:bodyPr/>
                    <a:lstStyle/>
                    <a:p>
                      <a:r>
                        <a:rPr lang="en-US" sz="1200" b="1"/>
                        <a:t>UACR (mg/g) at Baseline</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a:txBody>
                    <a:bodyPr/>
                    <a:lstStyle/>
                    <a:p>
                      <a:pPr algn="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65548124"/>
                  </a:ext>
                </a:extLst>
              </a:tr>
              <a:tr h="238973">
                <a:tc gridSpan="3">
                  <a:txBody>
                    <a:bodyPr/>
                    <a:lstStyle/>
                    <a:p>
                      <a:pPr marL="166688" indent="0"/>
                      <a:r>
                        <a:rPr lang="en-US" sz="1200"/>
                        <a:t>≤1000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44</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84</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0.54</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(0.37, 0.77)</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07176065"/>
                  </a:ext>
                </a:extLst>
              </a:tr>
              <a:tr h="238973">
                <a:tc gridSpan="3">
                  <a:txBody>
                    <a:bodyPr/>
                    <a:lstStyle/>
                    <a:p>
                      <a:pPr marL="166688" indent="0"/>
                      <a:r>
                        <a:rPr lang="en-US" sz="1200"/>
                        <a:t>&gt;1000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153</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228</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0.62</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(0.50, 0.76)</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80026402"/>
                  </a:ext>
                </a:extLst>
              </a:tr>
              <a:tr h="238973">
                <a:tc gridSpan="8">
                  <a:txBody>
                    <a:bodyPr/>
                    <a:lstStyle/>
                    <a:p>
                      <a:r>
                        <a:rPr lang="en-US" sz="1200" b="1"/>
                        <a:t>eGFR (mL/min/1.73m</a:t>
                      </a:r>
                      <a:r>
                        <a:rPr lang="en-US" sz="1200" b="1" baseline="30000"/>
                        <a:t>2</a:t>
                      </a:r>
                      <a:r>
                        <a:rPr lang="en-US" sz="1200" b="1" baseline="0"/>
                        <a:t>) at Baseline</a:t>
                      </a:r>
                      <a:endParaRPr lang="en-US" sz="1200" b="1" baseline="30000"/>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918506865"/>
                  </a:ext>
                </a:extLst>
              </a:tr>
              <a:tr h="238973">
                <a:tc gridSpan="2">
                  <a:txBody>
                    <a:bodyPr/>
                    <a:lstStyle/>
                    <a:p>
                      <a:pPr marL="166688" indent="0"/>
                      <a:r>
                        <a:rPr lang="en-US" sz="1200" baseline="0"/>
                        <a:t>&lt;45</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2">
                  <a:txBody>
                    <a:bodyPr/>
                    <a:lstStyle/>
                    <a:p>
                      <a:endParaRPr lang="en-US" sz="12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152</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217</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0.63</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(0.51, 0.78)</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62980573"/>
                  </a:ext>
                </a:extLst>
              </a:tr>
              <a:tr h="238973">
                <a:tc gridSpan="2">
                  <a:txBody>
                    <a:bodyPr/>
                    <a:lstStyle/>
                    <a:p>
                      <a:pPr marL="166688" indent="0"/>
                      <a:r>
                        <a:rPr lang="en-US" sz="1200" baseline="0"/>
                        <a:t>≥45</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2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45</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95</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0.49</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(0.34, 0.69)</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dirty="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677641562"/>
                  </a:ext>
                </a:extLst>
              </a:tr>
            </a:tbl>
          </a:graphicData>
        </a:graphic>
      </p:graphicFrame>
      <p:sp>
        <p:nvSpPr>
          <p:cNvPr id="2" name="Title 1">
            <a:extLst>
              <a:ext uri="{FF2B5EF4-FFF2-40B4-BE49-F238E27FC236}">
                <a16:creationId xmlns="" xmlns:a16="http://schemas.microsoft.com/office/drawing/2014/main" id="{D7ECB8BC-2025-4935-B23A-C1F32316E5F2}"/>
              </a:ext>
            </a:extLst>
          </p:cNvPr>
          <p:cNvSpPr>
            <a:spLocks noGrp="1"/>
          </p:cNvSpPr>
          <p:nvPr>
            <p:ph type="title"/>
          </p:nvPr>
        </p:nvSpPr>
        <p:spPr/>
        <p:txBody>
          <a:bodyPr>
            <a:normAutofit fontScale="90000"/>
          </a:bodyPr>
          <a:lstStyle/>
          <a:p>
            <a:r>
              <a:rPr lang="en-GB"/>
              <a:t>Primary Composite Outcome: </a:t>
            </a:r>
            <a:br>
              <a:rPr lang="en-GB"/>
            </a:br>
            <a:r>
              <a:rPr lang="en-US"/>
              <a:t>Treatment Benefit Consistent Across Prespecified Subgroups</a:t>
            </a:r>
            <a:r>
              <a:rPr lang="en-US" baseline="30000"/>
              <a:t>1</a:t>
            </a:r>
            <a:endParaRPr lang="en-GB"/>
          </a:p>
        </p:txBody>
      </p:sp>
      <p:sp>
        <p:nvSpPr>
          <p:cNvPr id="14" name="Text Placeholder 13">
            <a:extLst>
              <a:ext uri="{FF2B5EF4-FFF2-40B4-BE49-F238E27FC236}">
                <a16:creationId xmlns="" xmlns:a16="http://schemas.microsoft.com/office/drawing/2014/main" id="{803F0E72-E7F7-4AE0-AE2F-62F7AE726775}"/>
              </a:ext>
            </a:extLst>
          </p:cNvPr>
          <p:cNvSpPr>
            <a:spLocks noGrp="1"/>
          </p:cNvSpPr>
          <p:nvPr>
            <p:ph type="body" sz="quarter" idx="13"/>
          </p:nvPr>
        </p:nvSpPr>
        <p:spPr>
          <a:xfrm>
            <a:off x="457216" y="5861587"/>
            <a:ext cx="11106151" cy="1005840"/>
          </a:xfrm>
        </p:spPr>
        <p:txBody>
          <a:bodyPr/>
          <a:lstStyle/>
          <a:p>
            <a:r>
              <a:rPr lang="en-US" dirty="0">
                <a:solidFill>
                  <a:srgbClr val="000000"/>
                </a:solidFill>
              </a:rPr>
              <a:t>CV = cardiovascular; DAPA = dapagliflozin; eGFR = estimated glomerular filtration rate; ESKD = end-stage kidney disease; HR = hazard ratio; T2D = type 2 diabetes; UACR = urinary albumin-to-creatinine ratio.</a:t>
            </a:r>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 2.Wheeler DC et al, Lancet Diabetes Endocrinol 2021; 9:22-31</a:t>
            </a:r>
          </a:p>
        </p:txBody>
      </p:sp>
      <p:grpSp>
        <p:nvGrpSpPr>
          <p:cNvPr id="6" name="Group 5">
            <a:extLst>
              <a:ext uri="{FF2B5EF4-FFF2-40B4-BE49-F238E27FC236}">
                <a16:creationId xmlns="" xmlns:a16="http://schemas.microsoft.com/office/drawing/2014/main" id="{561AED50-7BD4-43E0-A829-FC51C1B72626}"/>
              </a:ext>
            </a:extLst>
          </p:cNvPr>
          <p:cNvGrpSpPr/>
          <p:nvPr/>
        </p:nvGrpSpPr>
        <p:grpSpPr>
          <a:xfrm>
            <a:off x="2689479" y="2128268"/>
            <a:ext cx="3128011" cy="3282658"/>
            <a:chOff x="4734552" y="1756793"/>
            <a:chExt cx="3128008" cy="3282658"/>
          </a:xfrm>
        </p:grpSpPr>
        <p:cxnSp>
          <p:nvCxnSpPr>
            <p:cNvPr id="5" name="Straight Connector 4">
              <a:extLst>
                <a:ext uri="{FF2B5EF4-FFF2-40B4-BE49-F238E27FC236}">
                  <a16:creationId xmlns="" xmlns:a16="http://schemas.microsoft.com/office/drawing/2014/main" id="{5C6AF4D8-ABAD-4DEB-BD91-431C623507CB}"/>
                </a:ext>
              </a:extLst>
            </p:cNvPr>
            <p:cNvCxnSpPr>
              <a:cxnSpLocks/>
            </p:cNvCxnSpPr>
            <p:nvPr/>
          </p:nvCxnSpPr>
          <p:spPr>
            <a:xfrm>
              <a:off x="4927874" y="4790272"/>
              <a:ext cx="273680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 xmlns:a16="http://schemas.microsoft.com/office/drawing/2014/main" id="{1443FA6E-F90C-47BE-A9F0-3C69E7C7CBDA}"/>
                </a:ext>
              </a:extLst>
            </p:cNvPr>
            <p:cNvCxnSpPr/>
            <p:nvPr/>
          </p:nvCxnSpPr>
          <p:spPr>
            <a:xfrm>
              <a:off x="4927874" y="479027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3492F892-7A54-42AE-A8EB-78FFE6F1CC11}"/>
                </a:ext>
              </a:extLst>
            </p:cNvPr>
            <p:cNvCxnSpPr/>
            <p:nvPr/>
          </p:nvCxnSpPr>
          <p:spPr>
            <a:xfrm>
              <a:off x="6558447" y="479027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AF17AFDA-038E-4B41-90F9-49D1485D2084}"/>
                </a:ext>
              </a:extLst>
            </p:cNvPr>
            <p:cNvCxnSpPr/>
            <p:nvPr/>
          </p:nvCxnSpPr>
          <p:spPr>
            <a:xfrm>
              <a:off x="7392917" y="4782918"/>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F97FC128-28CB-4697-AFC6-BB2E9D538DAB}"/>
                </a:ext>
              </a:extLst>
            </p:cNvPr>
            <p:cNvCxnSpPr/>
            <p:nvPr/>
          </p:nvCxnSpPr>
          <p:spPr>
            <a:xfrm>
              <a:off x="7664680" y="4785156"/>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 xmlns:a16="http://schemas.microsoft.com/office/drawing/2014/main" id="{145FA9E6-03DC-4B63-9393-04CE19DF4CC6}"/>
                </a:ext>
              </a:extLst>
            </p:cNvPr>
            <p:cNvSpPr txBox="1"/>
            <p:nvPr/>
          </p:nvSpPr>
          <p:spPr>
            <a:xfrm>
              <a:off x="4734552" y="4824007"/>
              <a:ext cx="386644" cy="215444"/>
            </a:xfrm>
            <a:prstGeom prst="rect">
              <a:avLst/>
            </a:prstGeom>
            <a:noFill/>
          </p:spPr>
          <p:txBody>
            <a:bodyPr wrap="none" rtlCol="0">
              <a:spAutoFit/>
            </a:bodyPr>
            <a:lstStyle/>
            <a:p>
              <a:pPr algn="ctr">
                <a:buClr>
                  <a:schemeClr val="accent1"/>
                </a:buClr>
              </a:pPr>
              <a:r>
                <a:rPr lang="en-US" sz="800"/>
                <a:t>0.13</a:t>
              </a:r>
            </a:p>
          </p:txBody>
        </p:sp>
        <p:sp>
          <p:nvSpPr>
            <p:cNvPr id="23" name="TextBox 22">
              <a:extLst>
                <a:ext uri="{FF2B5EF4-FFF2-40B4-BE49-F238E27FC236}">
                  <a16:creationId xmlns="" xmlns:a16="http://schemas.microsoft.com/office/drawing/2014/main" id="{8D7D746D-3A42-4A90-A1F0-1E3177328F02}"/>
                </a:ext>
              </a:extLst>
            </p:cNvPr>
            <p:cNvSpPr txBox="1"/>
            <p:nvPr/>
          </p:nvSpPr>
          <p:spPr>
            <a:xfrm>
              <a:off x="6365099" y="4824007"/>
              <a:ext cx="386644" cy="215444"/>
            </a:xfrm>
            <a:prstGeom prst="rect">
              <a:avLst/>
            </a:prstGeom>
            <a:noFill/>
          </p:spPr>
          <p:txBody>
            <a:bodyPr wrap="none" rtlCol="0">
              <a:spAutoFit/>
            </a:bodyPr>
            <a:lstStyle/>
            <a:p>
              <a:pPr algn="ctr">
                <a:buClr>
                  <a:schemeClr val="accent1"/>
                </a:buClr>
              </a:pPr>
              <a:r>
                <a:rPr lang="en-US" sz="800"/>
                <a:t>0.50</a:t>
              </a:r>
            </a:p>
          </p:txBody>
        </p:sp>
        <p:sp>
          <p:nvSpPr>
            <p:cNvPr id="24" name="TextBox 23">
              <a:extLst>
                <a:ext uri="{FF2B5EF4-FFF2-40B4-BE49-F238E27FC236}">
                  <a16:creationId xmlns="" xmlns:a16="http://schemas.microsoft.com/office/drawing/2014/main" id="{9C4A1871-5F51-440C-BC03-DB0A11CF7902}"/>
                </a:ext>
              </a:extLst>
            </p:cNvPr>
            <p:cNvSpPr txBox="1"/>
            <p:nvPr/>
          </p:nvSpPr>
          <p:spPr>
            <a:xfrm>
              <a:off x="7196396" y="4824007"/>
              <a:ext cx="386644" cy="215444"/>
            </a:xfrm>
            <a:prstGeom prst="rect">
              <a:avLst/>
            </a:prstGeom>
            <a:noFill/>
          </p:spPr>
          <p:txBody>
            <a:bodyPr wrap="none" rtlCol="0">
              <a:spAutoFit/>
            </a:bodyPr>
            <a:lstStyle/>
            <a:p>
              <a:pPr algn="ctr">
                <a:buClr>
                  <a:schemeClr val="accent1"/>
                </a:buClr>
              </a:pPr>
              <a:r>
                <a:rPr lang="en-US" sz="800"/>
                <a:t>1.00</a:t>
              </a:r>
            </a:p>
          </p:txBody>
        </p:sp>
        <p:sp>
          <p:nvSpPr>
            <p:cNvPr id="25" name="TextBox 24">
              <a:extLst>
                <a:ext uri="{FF2B5EF4-FFF2-40B4-BE49-F238E27FC236}">
                  <a16:creationId xmlns="" xmlns:a16="http://schemas.microsoft.com/office/drawing/2014/main" id="{A2EDA5C8-3958-4FC5-8216-DB577463B712}"/>
                </a:ext>
              </a:extLst>
            </p:cNvPr>
            <p:cNvSpPr txBox="1"/>
            <p:nvPr/>
          </p:nvSpPr>
          <p:spPr>
            <a:xfrm>
              <a:off x="7475916" y="4824007"/>
              <a:ext cx="386644" cy="215444"/>
            </a:xfrm>
            <a:prstGeom prst="rect">
              <a:avLst/>
            </a:prstGeom>
            <a:noFill/>
          </p:spPr>
          <p:txBody>
            <a:bodyPr wrap="none" rtlCol="0">
              <a:spAutoFit/>
            </a:bodyPr>
            <a:lstStyle/>
            <a:p>
              <a:pPr algn="ctr">
                <a:buClr>
                  <a:schemeClr val="accent1"/>
                </a:buClr>
              </a:pPr>
              <a:r>
                <a:rPr lang="en-US" sz="800"/>
                <a:t>1.25</a:t>
              </a:r>
            </a:p>
          </p:txBody>
        </p:sp>
        <p:grpSp>
          <p:nvGrpSpPr>
            <p:cNvPr id="77" name="Group 76">
              <a:extLst>
                <a:ext uri="{FF2B5EF4-FFF2-40B4-BE49-F238E27FC236}">
                  <a16:creationId xmlns="" xmlns:a16="http://schemas.microsoft.com/office/drawing/2014/main" id="{472C3ED0-842F-49BB-B3C1-28E55A460BDD}"/>
                </a:ext>
              </a:extLst>
            </p:cNvPr>
            <p:cNvGrpSpPr/>
            <p:nvPr/>
          </p:nvGrpSpPr>
          <p:grpSpPr>
            <a:xfrm>
              <a:off x="6082539" y="4270527"/>
              <a:ext cx="862853" cy="76489"/>
              <a:chOff x="5020083" y="4241291"/>
              <a:chExt cx="862853" cy="76489"/>
            </a:xfrm>
          </p:grpSpPr>
          <p:cxnSp>
            <p:nvCxnSpPr>
              <p:cNvPr id="53" name="Straight Connector 52">
                <a:extLst>
                  <a:ext uri="{FF2B5EF4-FFF2-40B4-BE49-F238E27FC236}">
                    <a16:creationId xmlns="" xmlns:a16="http://schemas.microsoft.com/office/drawing/2014/main" id="{283F4558-5162-4C89-9EDF-08B4390935E0}"/>
                  </a:ext>
                </a:extLst>
              </p:cNvPr>
              <p:cNvCxnSpPr>
                <a:cxnSpLocks/>
              </p:cNvCxnSpPr>
              <p:nvPr/>
            </p:nvCxnSpPr>
            <p:spPr>
              <a:xfrm>
                <a:off x="5020083" y="4279535"/>
                <a:ext cx="86285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 xmlns:a16="http://schemas.microsoft.com/office/drawing/2014/main" id="{44B7E8DB-4A1F-4727-B879-179A8D5DC50A}"/>
                  </a:ext>
                </a:extLst>
              </p:cNvPr>
              <p:cNvSpPr/>
              <p:nvPr/>
            </p:nvSpPr>
            <p:spPr>
              <a:xfrm>
                <a:off x="5419870" y="424129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 xmlns:a16="http://schemas.microsoft.com/office/drawing/2014/main" id="{6800831D-F516-4AB6-A4D3-49398A03D3E8}"/>
                </a:ext>
              </a:extLst>
            </p:cNvPr>
            <p:cNvGrpSpPr/>
            <p:nvPr/>
          </p:nvGrpSpPr>
          <p:grpSpPr>
            <a:xfrm>
              <a:off x="6573607" y="4048507"/>
              <a:ext cx="519787" cy="76489"/>
              <a:chOff x="5511151" y="3934152"/>
              <a:chExt cx="519787" cy="76489"/>
            </a:xfrm>
          </p:grpSpPr>
          <p:cxnSp>
            <p:nvCxnSpPr>
              <p:cNvPr id="52" name="Straight Connector 51">
                <a:extLst>
                  <a:ext uri="{FF2B5EF4-FFF2-40B4-BE49-F238E27FC236}">
                    <a16:creationId xmlns="" xmlns:a16="http://schemas.microsoft.com/office/drawing/2014/main" id="{EA51305B-B9DD-44C8-BDBE-4222AAAB54B3}"/>
                  </a:ext>
                </a:extLst>
              </p:cNvPr>
              <p:cNvCxnSpPr>
                <a:cxnSpLocks/>
              </p:cNvCxnSpPr>
              <p:nvPr/>
            </p:nvCxnSpPr>
            <p:spPr>
              <a:xfrm>
                <a:off x="5511151" y="3972396"/>
                <a:ext cx="5197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 xmlns:a16="http://schemas.microsoft.com/office/drawing/2014/main" id="{FE2E563F-BB9B-4A93-8AD4-838F00A80A07}"/>
                  </a:ext>
                </a:extLst>
              </p:cNvPr>
              <p:cNvSpPr/>
              <p:nvPr/>
            </p:nvSpPr>
            <p:spPr>
              <a:xfrm>
                <a:off x="5739950" y="39341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 xmlns:a16="http://schemas.microsoft.com/office/drawing/2014/main" id="{271849FE-9C1B-44B9-B80C-B1E85012324E}"/>
                </a:ext>
              </a:extLst>
            </p:cNvPr>
            <p:cNvGrpSpPr/>
            <p:nvPr/>
          </p:nvGrpSpPr>
          <p:grpSpPr>
            <a:xfrm>
              <a:off x="6557316" y="3553861"/>
              <a:ext cx="498299" cy="76489"/>
              <a:chOff x="5494860" y="3225721"/>
              <a:chExt cx="498299" cy="76489"/>
            </a:xfrm>
          </p:grpSpPr>
          <p:cxnSp>
            <p:nvCxnSpPr>
              <p:cNvPr id="51" name="Straight Connector 50">
                <a:extLst>
                  <a:ext uri="{FF2B5EF4-FFF2-40B4-BE49-F238E27FC236}">
                    <a16:creationId xmlns="" xmlns:a16="http://schemas.microsoft.com/office/drawing/2014/main" id="{402149DA-1F83-4D9F-8A9F-A56866BF1EA8}"/>
                  </a:ext>
                </a:extLst>
              </p:cNvPr>
              <p:cNvCxnSpPr>
                <a:cxnSpLocks/>
              </p:cNvCxnSpPr>
              <p:nvPr/>
            </p:nvCxnSpPr>
            <p:spPr>
              <a:xfrm>
                <a:off x="5494860" y="3263965"/>
                <a:ext cx="49829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 xmlns:a16="http://schemas.microsoft.com/office/drawing/2014/main" id="{C35E20CB-0600-4E45-AF57-A455C408FF6E}"/>
                  </a:ext>
                </a:extLst>
              </p:cNvPr>
              <p:cNvSpPr/>
              <p:nvPr/>
            </p:nvSpPr>
            <p:spPr>
              <a:xfrm>
                <a:off x="5716871" y="322572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73">
              <a:extLst>
                <a:ext uri="{FF2B5EF4-FFF2-40B4-BE49-F238E27FC236}">
                  <a16:creationId xmlns="" xmlns:a16="http://schemas.microsoft.com/office/drawing/2014/main" id="{809D0456-46B6-4329-B596-DE2A215A17CE}"/>
                </a:ext>
              </a:extLst>
            </p:cNvPr>
            <p:cNvGrpSpPr/>
            <p:nvPr/>
          </p:nvGrpSpPr>
          <p:grpSpPr>
            <a:xfrm>
              <a:off x="6185080" y="3356359"/>
              <a:ext cx="870535" cy="76489"/>
              <a:chOff x="5122624" y="2970350"/>
              <a:chExt cx="870535" cy="76489"/>
            </a:xfrm>
          </p:grpSpPr>
          <p:cxnSp>
            <p:nvCxnSpPr>
              <p:cNvPr id="50" name="Straight Connector 49">
                <a:extLst>
                  <a:ext uri="{FF2B5EF4-FFF2-40B4-BE49-F238E27FC236}">
                    <a16:creationId xmlns="" xmlns:a16="http://schemas.microsoft.com/office/drawing/2014/main" id="{B82907C1-F3F2-4C2E-9DEA-527C63618927}"/>
                  </a:ext>
                </a:extLst>
              </p:cNvPr>
              <p:cNvCxnSpPr>
                <a:cxnSpLocks/>
              </p:cNvCxnSpPr>
              <p:nvPr/>
            </p:nvCxnSpPr>
            <p:spPr>
              <a:xfrm>
                <a:off x="5122624" y="3008594"/>
                <a:ext cx="8705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 xmlns:a16="http://schemas.microsoft.com/office/drawing/2014/main" id="{0EBC804C-66E1-422D-8C17-8A7B6E26457E}"/>
                  </a:ext>
                </a:extLst>
              </p:cNvPr>
              <p:cNvSpPr/>
              <p:nvPr/>
            </p:nvSpPr>
            <p:spPr>
              <a:xfrm>
                <a:off x="5538628" y="297035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 xmlns:a16="http://schemas.microsoft.com/office/drawing/2014/main" id="{616B1187-5373-4E06-864C-ECF6F73F406E}"/>
                </a:ext>
              </a:extLst>
            </p:cNvPr>
            <p:cNvGrpSpPr/>
            <p:nvPr/>
          </p:nvGrpSpPr>
          <p:grpSpPr>
            <a:xfrm>
              <a:off x="6118733" y="2813457"/>
              <a:ext cx="872402" cy="76489"/>
              <a:chOff x="5056277" y="2224620"/>
              <a:chExt cx="872402" cy="76489"/>
            </a:xfrm>
          </p:grpSpPr>
          <p:cxnSp>
            <p:nvCxnSpPr>
              <p:cNvPr id="49" name="Straight Connector 48">
                <a:extLst>
                  <a:ext uri="{FF2B5EF4-FFF2-40B4-BE49-F238E27FC236}">
                    <a16:creationId xmlns="" xmlns:a16="http://schemas.microsoft.com/office/drawing/2014/main" id="{9EDC28E7-CB35-4E3B-9494-5C32C36580C4}"/>
                  </a:ext>
                </a:extLst>
              </p:cNvPr>
              <p:cNvCxnSpPr>
                <a:cxnSpLocks/>
              </p:cNvCxnSpPr>
              <p:nvPr/>
            </p:nvCxnSpPr>
            <p:spPr>
              <a:xfrm>
                <a:off x="5056277" y="2262864"/>
                <a:ext cx="8724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 xmlns:a16="http://schemas.microsoft.com/office/drawing/2014/main" id="{EF4C4195-BB31-4E43-A121-8E29D3013F3B}"/>
                  </a:ext>
                </a:extLst>
              </p:cNvPr>
              <p:cNvSpPr/>
              <p:nvPr/>
            </p:nvSpPr>
            <p:spPr>
              <a:xfrm>
                <a:off x="5457746" y="222462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a:extLst>
                <a:ext uri="{FF2B5EF4-FFF2-40B4-BE49-F238E27FC236}">
                  <a16:creationId xmlns="" xmlns:a16="http://schemas.microsoft.com/office/drawing/2014/main" id="{269614BF-E3D9-410C-AAE8-50ADA22E6405}"/>
                </a:ext>
              </a:extLst>
            </p:cNvPr>
            <p:cNvGrpSpPr/>
            <p:nvPr/>
          </p:nvGrpSpPr>
          <p:grpSpPr>
            <a:xfrm>
              <a:off x="6596520" y="2650928"/>
              <a:ext cx="496874" cy="76489"/>
              <a:chOff x="5534064" y="1968263"/>
              <a:chExt cx="496874" cy="76489"/>
            </a:xfrm>
          </p:grpSpPr>
          <p:cxnSp>
            <p:nvCxnSpPr>
              <p:cNvPr id="48" name="Straight Connector 47">
                <a:extLst>
                  <a:ext uri="{FF2B5EF4-FFF2-40B4-BE49-F238E27FC236}">
                    <a16:creationId xmlns="" xmlns:a16="http://schemas.microsoft.com/office/drawing/2014/main" id="{E72DADD6-9CFB-4A55-9D39-6BC3782AAB29}"/>
                  </a:ext>
                </a:extLst>
              </p:cNvPr>
              <p:cNvCxnSpPr>
                <a:cxnSpLocks/>
              </p:cNvCxnSpPr>
              <p:nvPr/>
            </p:nvCxnSpPr>
            <p:spPr>
              <a:xfrm>
                <a:off x="5534064" y="1996982"/>
                <a:ext cx="49687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 xmlns:a16="http://schemas.microsoft.com/office/drawing/2014/main" id="{AF0ACB6C-4105-4B70-9C0B-72814110707F}"/>
                  </a:ext>
                </a:extLst>
              </p:cNvPr>
              <p:cNvSpPr/>
              <p:nvPr/>
            </p:nvSpPr>
            <p:spPr>
              <a:xfrm>
                <a:off x="5761287" y="1968263"/>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 xmlns:a16="http://schemas.microsoft.com/office/drawing/2014/main" id="{88EF8AC5-E8A5-4708-918B-E50D22E3B9D3}"/>
                </a:ext>
              </a:extLst>
            </p:cNvPr>
            <p:cNvGrpSpPr/>
            <p:nvPr/>
          </p:nvGrpSpPr>
          <p:grpSpPr>
            <a:xfrm>
              <a:off x="6579695" y="2110995"/>
              <a:ext cx="411440" cy="76489"/>
              <a:chOff x="5517239" y="1239550"/>
              <a:chExt cx="411440" cy="76489"/>
            </a:xfrm>
          </p:grpSpPr>
          <p:sp>
            <p:nvSpPr>
              <p:cNvPr id="42" name="Rectangle 41">
                <a:extLst>
                  <a:ext uri="{FF2B5EF4-FFF2-40B4-BE49-F238E27FC236}">
                    <a16:creationId xmlns="" xmlns:a16="http://schemas.microsoft.com/office/drawing/2014/main" id="{DF53B510-7BDF-4C2C-8212-6F6218AC6B04}"/>
                  </a:ext>
                </a:extLst>
              </p:cNvPr>
              <p:cNvSpPr/>
              <p:nvPr/>
            </p:nvSpPr>
            <p:spPr>
              <a:xfrm>
                <a:off x="5684715" y="123955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 xmlns:a16="http://schemas.microsoft.com/office/drawing/2014/main" id="{A7D4D534-3645-405C-A5C4-6FBBF4CE3654}"/>
                  </a:ext>
                </a:extLst>
              </p:cNvPr>
              <p:cNvCxnSpPr>
                <a:cxnSpLocks/>
              </p:cNvCxnSpPr>
              <p:nvPr/>
            </p:nvCxnSpPr>
            <p:spPr>
              <a:xfrm>
                <a:off x="5517239" y="1277794"/>
                <a:ext cx="41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 name="Straight Connector 19">
              <a:extLst>
                <a:ext uri="{FF2B5EF4-FFF2-40B4-BE49-F238E27FC236}">
                  <a16:creationId xmlns="" xmlns:a16="http://schemas.microsoft.com/office/drawing/2014/main" id="{A5926AB8-720D-4CC8-8377-0CA71A7BD8EF}"/>
                </a:ext>
              </a:extLst>
            </p:cNvPr>
            <p:cNvCxnSpPr>
              <a:cxnSpLocks/>
            </p:cNvCxnSpPr>
            <p:nvPr/>
          </p:nvCxnSpPr>
          <p:spPr>
            <a:xfrm>
              <a:off x="7389719" y="1756793"/>
              <a:ext cx="1" cy="30133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 xmlns:a16="http://schemas.microsoft.com/office/drawing/2014/main" id="{B3A72990-03D2-4504-A263-163592B44A19}"/>
              </a:ext>
            </a:extLst>
          </p:cNvPr>
          <p:cNvSpPr txBox="1"/>
          <p:nvPr/>
        </p:nvSpPr>
        <p:spPr>
          <a:xfrm>
            <a:off x="3996929" y="5630224"/>
            <a:ext cx="1358064" cy="246221"/>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45" name="TextBox 44">
            <a:extLst>
              <a:ext uri="{FF2B5EF4-FFF2-40B4-BE49-F238E27FC236}">
                <a16:creationId xmlns="" xmlns:a16="http://schemas.microsoft.com/office/drawing/2014/main" id="{998DA76B-CD54-4503-9E43-AA272F4E2248}"/>
              </a:ext>
            </a:extLst>
          </p:cNvPr>
          <p:cNvSpPr txBox="1"/>
          <p:nvPr/>
        </p:nvSpPr>
        <p:spPr>
          <a:xfrm>
            <a:off x="5361371" y="5630224"/>
            <a:ext cx="1079143" cy="246221"/>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46" name="Straight Arrow Connector 45">
            <a:extLst>
              <a:ext uri="{FF2B5EF4-FFF2-40B4-BE49-F238E27FC236}">
                <a16:creationId xmlns="" xmlns:a16="http://schemas.microsoft.com/office/drawing/2014/main" id="{ECC49CE4-5DD2-4064-8903-E5DE8FE733CF}"/>
              </a:ext>
            </a:extLst>
          </p:cNvPr>
          <p:cNvCxnSpPr/>
          <p:nvPr/>
        </p:nvCxnSpPr>
        <p:spPr>
          <a:xfrm>
            <a:off x="5463725" y="5947545"/>
            <a:ext cx="633047"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 xmlns:a16="http://schemas.microsoft.com/office/drawing/2014/main" id="{12E9735C-4F1F-4B21-BC7A-3940B72A4657}"/>
              </a:ext>
            </a:extLst>
          </p:cNvPr>
          <p:cNvCxnSpPr>
            <a:cxnSpLocks/>
          </p:cNvCxnSpPr>
          <p:nvPr/>
        </p:nvCxnSpPr>
        <p:spPr>
          <a:xfrm flipH="1">
            <a:off x="4617533" y="5947545"/>
            <a:ext cx="6330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 xmlns:a16="http://schemas.microsoft.com/office/drawing/2014/main" id="{8869E41B-0BCD-4CC7-8379-9DB0F936EC38}"/>
              </a:ext>
            </a:extLst>
          </p:cNvPr>
          <p:cNvGrpSpPr/>
          <p:nvPr/>
        </p:nvGrpSpPr>
        <p:grpSpPr>
          <a:xfrm>
            <a:off x="-6291" y="-23678"/>
            <a:ext cx="3017520" cy="261610"/>
            <a:chOff x="-6290" y="-23678"/>
            <a:chExt cx="3017520" cy="261610"/>
          </a:xfrm>
          <a:solidFill>
            <a:schemeClr val="accent2"/>
          </a:solidFill>
        </p:grpSpPr>
        <p:sp>
          <p:nvSpPr>
            <p:cNvPr id="56" name="Freeform 13">
              <a:extLst>
                <a:ext uri="{FF2B5EF4-FFF2-40B4-BE49-F238E27FC236}">
                  <a16:creationId xmlns="" xmlns:a16="http://schemas.microsoft.com/office/drawing/2014/main" id="{7B61EB80-E68C-4C27-B90A-2A74AE4D9090}"/>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57" name="Rectangle 56">
              <a:extLst>
                <a:ext uri="{FF2B5EF4-FFF2-40B4-BE49-F238E27FC236}">
                  <a16:creationId xmlns="" xmlns:a16="http://schemas.microsoft.com/office/drawing/2014/main" id="{0D6EB589-2D05-41AE-9DBD-318282BAD6AA}"/>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2073118270"/>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6156" t="40933" r="8328" b="3151"/>
          <a:stretch/>
        </p:blipFill>
        <p:spPr bwMode="auto">
          <a:xfrm>
            <a:off x="1353747" y="1082744"/>
            <a:ext cx="9971381" cy="5033048"/>
          </a:xfrm>
          <a:prstGeom prst="rect">
            <a:avLst/>
          </a:prstGeom>
          <a:noFill/>
          <a:ln w="9525">
            <a:solidFill>
              <a:schemeClr val="bg1">
                <a:lumMod val="85000"/>
              </a:schemeClr>
            </a:solidFill>
            <a:miter lim="800000"/>
            <a:headEnd/>
            <a:tailEnd/>
          </a:ln>
          <a:effectLst>
            <a:glow rad="114300">
              <a:schemeClr val="bg1">
                <a:lumMod val="85000"/>
                <a:alpha val="38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Rectangle 3"/>
          <p:cNvSpPr/>
          <p:nvPr/>
        </p:nvSpPr>
        <p:spPr>
          <a:xfrm>
            <a:off x="9335389" y="6570933"/>
            <a:ext cx="2817627" cy="276999"/>
          </a:xfrm>
          <a:prstGeom prst="rect">
            <a:avLst/>
          </a:prstGeom>
        </p:spPr>
        <p:txBody>
          <a:bodyPr wrap="square">
            <a:spAutoFit/>
          </a:bodyPr>
          <a:lstStyle/>
          <a:p>
            <a:r>
              <a:rPr lang="en-US" sz="1200" i="1" dirty="0">
                <a:solidFill>
                  <a:schemeClr val="bg1">
                    <a:lumMod val="95000"/>
                  </a:schemeClr>
                </a:solidFill>
              </a:rPr>
              <a:t>Can J Kidney Health </a:t>
            </a:r>
            <a:r>
              <a:rPr lang="en-US" sz="1200" i="1" dirty="0" smtClean="0">
                <a:solidFill>
                  <a:schemeClr val="bg1">
                    <a:lumMod val="95000"/>
                  </a:schemeClr>
                </a:solidFill>
              </a:rPr>
              <a:t>Dis. </a:t>
            </a:r>
            <a:r>
              <a:rPr lang="en-US" sz="1200" i="1" dirty="0">
                <a:solidFill>
                  <a:schemeClr val="bg1">
                    <a:lumMod val="95000"/>
                  </a:schemeClr>
                </a:solidFill>
              </a:rPr>
              <a:t>2014 Dec 19;1:33</a:t>
            </a:r>
            <a:endParaRPr lang="el-GR" sz="1200" i="1" dirty="0">
              <a:solidFill>
                <a:schemeClr val="bg1">
                  <a:lumMod val="95000"/>
                </a:schemeClr>
              </a:solidFill>
            </a:endParaRPr>
          </a:p>
        </p:txBody>
      </p:sp>
      <p:sp>
        <p:nvSpPr>
          <p:cNvPr id="7" name="Up Arrow Callout 6"/>
          <p:cNvSpPr/>
          <p:nvPr/>
        </p:nvSpPr>
        <p:spPr>
          <a:xfrm rot="16200000">
            <a:off x="4220255" y="3844989"/>
            <a:ext cx="616688" cy="1847401"/>
          </a:xfrm>
          <a:prstGeom prst="upArrowCallou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TextBox 8"/>
          <p:cNvSpPr txBox="1"/>
          <p:nvPr/>
        </p:nvSpPr>
        <p:spPr>
          <a:xfrm>
            <a:off x="4249920" y="4460344"/>
            <a:ext cx="1202380" cy="584775"/>
          </a:xfrm>
          <a:prstGeom prst="rect">
            <a:avLst/>
          </a:prstGeom>
          <a:noFill/>
        </p:spPr>
        <p:txBody>
          <a:bodyPr wrap="none" rtlCol="0">
            <a:spAutoFit/>
          </a:bodyPr>
          <a:lstStyle/>
          <a:p>
            <a:r>
              <a:rPr lang="en-US" sz="3200" b="1" dirty="0" smtClean="0">
                <a:effectLst>
                  <a:outerShdw blurRad="38100" dist="38100" dir="2700000" algn="tl">
                    <a:srgbClr val="000000">
                      <a:alpha val="43137"/>
                    </a:srgbClr>
                  </a:outerShdw>
                </a:effectLst>
              </a:rPr>
              <a:t>-3 </a:t>
            </a:r>
            <a:r>
              <a:rPr lang="en-US" sz="3200" b="1" dirty="0" err="1" smtClean="0">
                <a:effectLst>
                  <a:outerShdw blurRad="38100" dist="38100" dir="2700000" algn="tl">
                    <a:srgbClr val="000000">
                      <a:alpha val="43137"/>
                    </a:srgbClr>
                  </a:outerShdw>
                </a:effectLst>
              </a:rPr>
              <a:t>yrs</a:t>
            </a:r>
            <a:r>
              <a:rPr lang="en-US" sz="3200" b="1" dirty="0" smtClean="0">
                <a:effectLst>
                  <a:outerShdw blurRad="38100" dist="38100" dir="2700000" algn="tl">
                    <a:srgbClr val="000000">
                      <a:alpha val="43137"/>
                    </a:srgbClr>
                  </a:outerShdw>
                </a:effectLst>
              </a:rPr>
              <a:t> </a:t>
            </a:r>
            <a:endParaRPr lang="el-GR" sz="3200" b="1" dirty="0">
              <a:effectLst>
                <a:outerShdw blurRad="38100" dist="38100" dir="2700000" algn="tl">
                  <a:srgbClr val="000000">
                    <a:alpha val="43137"/>
                  </a:srgbClr>
                </a:outerShdw>
              </a:effectLst>
            </a:endParaRPr>
          </a:p>
        </p:txBody>
      </p:sp>
      <p:sp>
        <p:nvSpPr>
          <p:cNvPr id="10" name="Up Arrow Callout 9"/>
          <p:cNvSpPr/>
          <p:nvPr/>
        </p:nvSpPr>
        <p:spPr>
          <a:xfrm rot="16200000">
            <a:off x="8333123" y="742936"/>
            <a:ext cx="616688" cy="2006891"/>
          </a:xfrm>
          <a:prstGeom prst="upArrowCallou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TextBox 10"/>
          <p:cNvSpPr txBox="1"/>
          <p:nvPr/>
        </p:nvSpPr>
        <p:spPr>
          <a:xfrm>
            <a:off x="8283050" y="1453994"/>
            <a:ext cx="1410771" cy="584775"/>
          </a:xfrm>
          <a:prstGeom prst="rect">
            <a:avLst/>
          </a:prstGeom>
          <a:noFill/>
        </p:spPr>
        <p:txBody>
          <a:bodyPr wrap="none" rtlCol="0">
            <a:spAutoFit/>
          </a:bodyPr>
          <a:lstStyle/>
          <a:p>
            <a:r>
              <a:rPr lang="en-US" sz="3200" b="1" dirty="0" smtClean="0">
                <a:effectLst>
                  <a:outerShdw blurRad="38100" dist="38100" dir="2700000" algn="tl">
                    <a:srgbClr val="000000">
                      <a:alpha val="43137"/>
                    </a:srgbClr>
                  </a:outerShdw>
                </a:effectLst>
              </a:rPr>
              <a:t>-20 </a:t>
            </a:r>
            <a:r>
              <a:rPr lang="en-US" sz="3200" b="1" dirty="0" err="1" smtClean="0">
                <a:effectLst>
                  <a:outerShdw blurRad="38100" dist="38100" dir="2700000" algn="tl">
                    <a:srgbClr val="000000">
                      <a:alpha val="43137"/>
                    </a:srgbClr>
                  </a:outerShdw>
                </a:effectLst>
              </a:rPr>
              <a:t>yrs</a:t>
            </a:r>
            <a:r>
              <a:rPr lang="en-US" sz="3200" b="1" dirty="0" smtClean="0">
                <a:effectLst>
                  <a:outerShdw blurRad="38100" dist="38100" dir="2700000" algn="tl">
                    <a:srgbClr val="000000">
                      <a:alpha val="43137"/>
                    </a:srgbClr>
                  </a:outerShdw>
                </a:effectLst>
              </a:rPr>
              <a:t> </a:t>
            </a:r>
            <a:endParaRPr lang="el-GR" sz="3200" b="1" dirty="0">
              <a:effectLst>
                <a:outerShdw blurRad="38100" dist="38100" dir="2700000" algn="tl">
                  <a:srgbClr val="000000">
                    <a:alpha val="43137"/>
                  </a:srgbClr>
                </a:outerShdw>
              </a:effectLst>
            </a:endParaRPr>
          </a:p>
        </p:txBody>
      </p:sp>
      <p:sp>
        <p:nvSpPr>
          <p:cNvPr id="12" name="Rectangle 11"/>
          <p:cNvSpPr/>
          <p:nvPr/>
        </p:nvSpPr>
        <p:spPr>
          <a:xfrm>
            <a:off x="9513917" y="6336466"/>
            <a:ext cx="2609427" cy="276999"/>
          </a:xfrm>
          <a:prstGeom prst="rect">
            <a:avLst/>
          </a:prstGeom>
        </p:spPr>
        <p:txBody>
          <a:bodyPr wrap="square">
            <a:spAutoFit/>
          </a:bodyPr>
          <a:lstStyle/>
          <a:p>
            <a:r>
              <a:rPr lang="en-US" sz="1200" i="1" dirty="0" smtClean="0">
                <a:solidFill>
                  <a:schemeClr val="bg1">
                    <a:lumMod val="95000"/>
                  </a:schemeClr>
                </a:solidFill>
              </a:rPr>
              <a:t>Kidney </a:t>
            </a:r>
            <a:r>
              <a:rPr lang="en-US" sz="1200" i="1" dirty="0" err="1">
                <a:solidFill>
                  <a:schemeClr val="bg1">
                    <a:lumMod val="95000"/>
                  </a:schemeClr>
                </a:solidFill>
              </a:rPr>
              <a:t>Int</a:t>
            </a:r>
            <a:r>
              <a:rPr lang="en-US" sz="1200" i="1" dirty="0">
                <a:solidFill>
                  <a:schemeClr val="bg1">
                    <a:lumMod val="95000"/>
                  </a:schemeClr>
                </a:solidFill>
              </a:rPr>
              <a:t> </a:t>
            </a:r>
            <a:r>
              <a:rPr lang="en-US" sz="1200" i="1" dirty="0" err="1">
                <a:solidFill>
                  <a:schemeClr val="bg1">
                    <a:lumMod val="95000"/>
                  </a:schemeClr>
                </a:solidFill>
              </a:rPr>
              <a:t>Suppl</a:t>
            </a:r>
            <a:r>
              <a:rPr lang="en-US" sz="1200" i="1" dirty="0">
                <a:solidFill>
                  <a:schemeClr val="bg1">
                    <a:lumMod val="95000"/>
                  </a:schemeClr>
                </a:solidFill>
              </a:rPr>
              <a:t> (2011). 2013; 3:19–62.</a:t>
            </a:r>
            <a:endParaRPr lang="el-GR" sz="1200" i="1" dirty="0">
              <a:solidFill>
                <a:schemeClr val="bg1">
                  <a:lumMod val="95000"/>
                </a:schemeClr>
              </a:solidFill>
            </a:endParaRPr>
          </a:p>
        </p:txBody>
      </p:sp>
      <p:pic>
        <p:nvPicPr>
          <p:cNvPr id="1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7658" t="3946" r="8259" b="69407"/>
          <a:stretch/>
        </p:blipFill>
        <p:spPr bwMode="auto">
          <a:xfrm>
            <a:off x="5664660" y="2932551"/>
            <a:ext cx="6127545" cy="1651324"/>
          </a:xfrm>
          <a:prstGeom prst="rect">
            <a:avLst/>
          </a:prstGeom>
          <a:noFill/>
          <a:ln w="9525">
            <a:solidFill>
              <a:schemeClr val="bg1">
                <a:lumMod val="85000"/>
              </a:schemeClr>
            </a:solidFill>
            <a:miter lim="800000"/>
            <a:headEnd/>
            <a:tailEnd/>
          </a:ln>
          <a:effectLst>
            <a:glow rad="127000">
              <a:schemeClr val="bg1">
                <a:lumMod val="95000"/>
                <a:alpha val="37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2" name="Rectangle 1"/>
          <p:cNvSpPr/>
          <p:nvPr/>
        </p:nvSpPr>
        <p:spPr>
          <a:xfrm>
            <a:off x="2475185" y="256249"/>
            <a:ext cx="7560468" cy="584775"/>
          </a:xfrm>
          <a:prstGeom prst="rect">
            <a:avLst/>
          </a:prstGeom>
        </p:spPr>
        <p:txBody>
          <a:bodyPr wrap="none">
            <a:spAutoFit/>
          </a:bodyPr>
          <a:lstStyle/>
          <a:p>
            <a:r>
              <a:rPr lang="en-US" sz="3200" b="1" i="1" dirty="0" smtClean="0">
                <a:solidFill>
                  <a:schemeClr val="accent1">
                    <a:lumMod val="20000"/>
                    <a:lumOff val="80000"/>
                  </a:schemeClr>
                </a:solidFill>
              </a:rPr>
              <a:t>Unmet </a:t>
            </a:r>
            <a:r>
              <a:rPr lang="en-US" sz="3200" b="1" i="1" dirty="0">
                <a:solidFill>
                  <a:schemeClr val="accent1">
                    <a:lumMod val="20000"/>
                    <a:lumOff val="80000"/>
                  </a:schemeClr>
                </a:solidFill>
              </a:rPr>
              <a:t>need for effective treatment of CKD </a:t>
            </a:r>
            <a:endParaRPr lang="el-GR" sz="3200" b="1" i="1" dirty="0">
              <a:solidFill>
                <a:schemeClr val="accent1">
                  <a:lumMod val="20000"/>
                  <a:lumOff val="80000"/>
                </a:schemeClr>
              </a:solidFill>
            </a:endParaRPr>
          </a:p>
        </p:txBody>
      </p:sp>
    </p:spTree>
    <p:extLst>
      <p:ext uri="{BB962C8B-B14F-4D97-AF65-F5344CB8AC3E}">
        <p14:creationId xmlns:p14="http://schemas.microsoft.com/office/powerpoint/2010/main" val="253490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0" grpId="0" animBg="1"/>
      <p:bldP spid="11"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7ECB8BC-2025-4935-B23A-C1F32316E5F2}"/>
              </a:ext>
            </a:extLst>
          </p:cNvPr>
          <p:cNvSpPr>
            <a:spLocks noGrp="1"/>
          </p:cNvSpPr>
          <p:nvPr>
            <p:ph type="title"/>
          </p:nvPr>
        </p:nvSpPr>
        <p:spPr/>
        <p:txBody>
          <a:bodyPr>
            <a:normAutofit/>
          </a:bodyPr>
          <a:lstStyle/>
          <a:p>
            <a:r>
              <a:rPr lang="en-GB" sz="2400"/>
              <a:t>Primary Composite Outcome: </a:t>
            </a:r>
            <a:br>
              <a:rPr lang="en-GB" sz="2400"/>
            </a:br>
            <a:r>
              <a:rPr lang="en-US" sz="2400"/>
              <a:t>Treatment Benefit Consistent Across Prespecified Subgroups</a:t>
            </a:r>
            <a:r>
              <a:rPr lang="en-US" sz="2400" baseline="30000"/>
              <a:t>1</a:t>
            </a:r>
            <a:endParaRPr lang="en-GB" sz="2400"/>
          </a:p>
        </p:txBody>
      </p:sp>
      <p:sp>
        <p:nvSpPr>
          <p:cNvPr id="10" name="Text Placeholder 9">
            <a:extLst>
              <a:ext uri="{FF2B5EF4-FFF2-40B4-BE49-F238E27FC236}">
                <a16:creationId xmlns="" xmlns:a16="http://schemas.microsoft.com/office/drawing/2014/main" id="{DE424AF5-329A-4A66-8868-BDE619911497}"/>
              </a:ext>
            </a:extLst>
          </p:cNvPr>
          <p:cNvSpPr>
            <a:spLocks noGrp="1"/>
          </p:cNvSpPr>
          <p:nvPr>
            <p:ph type="body" sz="quarter" idx="13"/>
          </p:nvPr>
        </p:nvSpPr>
        <p:spPr/>
        <p:txBody>
          <a:bodyPr/>
          <a:lstStyle/>
          <a:p>
            <a:r>
              <a:rPr lang="en-US" dirty="0">
                <a:solidFill>
                  <a:srgbClr val="000000"/>
                </a:solidFill>
              </a:rPr>
              <a:t>CV = cardiovascular; DAPA = dapagliflozin; eGFR = estimated glomerular filtration rate; ESKD = end-stage kidney disease; HR = hazard ratio.</a:t>
            </a:r>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 </a:t>
            </a:r>
          </a:p>
        </p:txBody>
      </p:sp>
      <p:sp>
        <p:nvSpPr>
          <p:cNvPr id="15" name="Content Placeholder 5">
            <a:extLst>
              <a:ext uri="{FF2B5EF4-FFF2-40B4-BE49-F238E27FC236}">
                <a16:creationId xmlns="" xmlns:a16="http://schemas.microsoft.com/office/drawing/2014/main" id="{71A175FF-BA1C-4FFC-AE29-E5A302B91A34}"/>
              </a:ext>
            </a:extLst>
          </p:cNvPr>
          <p:cNvSpPr txBox="1">
            <a:spLocks/>
          </p:cNvSpPr>
          <p:nvPr/>
        </p:nvSpPr>
        <p:spPr>
          <a:xfrm>
            <a:off x="316083" y="1077851"/>
            <a:ext cx="9408000" cy="2157984"/>
          </a:xfrm>
          <a:prstGeom prst="rect">
            <a:avLst/>
          </a:prstGeom>
        </p:spPr>
        <p:txBody>
          <a:bodyPr/>
          <a:lstStyle>
            <a:lvl1pPr marL="180000" indent="-180000" algn="l" defTabSz="457200" rtl="0" eaLnBrk="1" latinLnBrk="0" hangingPunct="1">
              <a:lnSpc>
                <a:spcPct val="100000"/>
              </a:lnSpc>
              <a:spcBef>
                <a:spcPts val="0"/>
              </a:spcBef>
              <a:buClr>
                <a:srgbClr val="830051"/>
              </a:buClr>
              <a:buFont typeface="Arial" pitchFamily="34" charset="0"/>
              <a:buChar char="•"/>
              <a:defRPr sz="1800" kern="1200">
                <a:solidFill>
                  <a:schemeClr val="tx1"/>
                </a:solidFill>
                <a:latin typeface="Arial" pitchFamily="34" charset="0"/>
                <a:ea typeface="+mn-ea"/>
                <a:cs typeface="Arial" pitchFamily="34" charset="0"/>
              </a:defRPr>
            </a:lvl1pPr>
            <a:lvl2pPr marL="540000" indent="-180000" algn="l" defTabSz="457200" rtl="0" eaLnBrk="1" latinLnBrk="0" hangingPunct="1">
              <a:lnSpc>
                <a:spcPct val="100000"/>
              </a:lnSpc>
              <a:spcBef>
                <a:spcPts val="0"/>
              </a:spcBef>
              <a:buFont typeface="Arial"/>
              <a:buChar char="–"/>
              <a:defRPr sz="1800" kern="1200" baseline="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1400" kern="1200" baseline="0">
                <a:solidFill>
                  <a:schemeClr val="tx1"/>
                </a:solidFill>
                <a:latin typeface="Arial" pitchFamily="34" charset="0"/>
                <a:ea typeface="+mn-ea"/>
                <a:cs typeface="Arial" pitchFamily="34" charset="0"/>
              </a:defRPr>
            </a:lvl3pPr>
            <a:lvl4pPr marL="622800" indent="-1800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4pPr>
            <a:lvl5pPr marL="622800" indent="-2286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09585">
              <a:buNone/>
              <a:defRPr/>
            </a:pPr>
            <a:endParaRPr lang="en-GB" sz="2400">
              <a:solidFill>
                <a:srgbClr val="000000"/>
              </a:solidFill>
            </a:endParaRPr>
          </a:p>
        </p:txBody>
      </p:sp>
      <p:graphicFrame>
        <p:nvGraphicFramePr>
          <p:cNvPr id="8" name="Table 6">
            <a:extLst>
              <a:ext uri="{FF2B5EF4-FFF2-40B4-BE49-F238E27FC236}">
                <a16:creationId xmlns="" xmlns:a16="http://schemas.microsoft.com/office/drawing/2014/main" id="{AA93875A-4855-4A5B-B585-1DE91AE63F0D}"/>
              </a:ext>
            </a:extLst>
          </p:cNvPr>
          <p:cNvGraphicFramePr>
            <a:graphicFrameLocks noGrp="1"/>
          </p:cNvGraphicFramePr>
          <p:nvPr>
            <p:extLst>
              <p:ext uri="{D42A27DB-BD31-4B8C-83A1-F6EECF244321}">
                <p14:modId xmlns:p14="http://schemas.microsoft.com/office/powerpoint/2010/main" val="1176542751"/>
              </p:ext>
            </p:extLst>
          </p:nvPr>
        </p:nvGraphicFramePr>
        <p:xfrm>
          <a:off x="457201" y="1257300"/>
          <a:ext cx="11277603" cy="4374060"/>
        </p:xfrm>
        <a:graphic>
          <a:graphicData uri="http://schemas.openxmlformats.org/drawingml/2006/table">
            <a:tbl>
              <a:tblPr firstRow="1">
                <a:tableStyleId>{21E4AEA4-8DFA-4A89-87EB-49C32662AFE0}</a:tableStyleId>
              </a:tblPr>
              <a:tblGrid>
                <a:gridCol w="2448543">
                  <a:extLst>
                    <a:ext uri="{9D8B030D-6E8A-4147-A177-3AD203B41FA5}">
                      <a16:colId xmlns="" xmlns:a16="http://schemas.microsoft.com/office/drawing/2014/main" val="212774987"/>
                    </a:ext>
                  </a:extLst>
                </a:gridCol>
                <a:gridCol w="693413">
                  <a:extLst>
                    <a:ext uri="{9D8B030D-6E8A-4147-A177-3AD203B41FA5}">
                      <a16:colId xmlns="" xmlns:a16="http://schemas.microsoft.com/office/drawing/2014/main" val="1827767185"/>
                    </a:ext>
                  </a:extLst>
                </a:gridCol>
                <a:gridCol w="167376">
                  <a:extLst>
                    <a:ext uri="{9D8B030D-6E8A-4147-A177-3AD203B41FA5}">
                      <a16:colId xmlns="" xmlns:a16="http://schemas.microsoft.com/office/drawing/2014/main" val="1531907822"/>
                    </a:ext>
                  </a:extLst>
                </a:gridCol>
                <a:gridCol w="191287">
                  <a:extLst>
                    <a:ext uri="{9D8B030D-6E8A-4147-A177-3AD203B41FA5}">
                      <a16:colId xmlns="" xmlns:a16="http://schemas.microsoft.com/office/drawing/2014/main" val="1772312381"/>
                    </a:ext>
                  </a:extLst>
                </a:gridCol>
                <a:gridCol w="1920796">
                  <a:extLst>
                    <a:ext uri="{9D8B030D-6E8A-4147-A177-3AD203B41FA5}">
                      <a16:colId xmlns="" xmlns:a16="http://schemas.microsoft.com/office/drawing/2014/main" val="2726415157"/>
                    </a:ext>
                  </a:extLst>
                </a:gridCol>
                <a:gridCol w="1342584">
                  <a:extLst>
                    <a:ext uri="{9D8B030D-6E8A-4147-A177-3AD203B41FA5}">
                      <a16:colId xmlns="" xmlns:a16="http://schemas.microsoft.com/office/drawing/2014/main" val="4154604543"/>
                    </a:ext>
                  </a:extLst>
                </a:gridCol>
                <a:gridCol w="1163213">
                  <a:extLst>
                    <a:ext uri="{9D8B030D-6E8A-4147-A177-3AD203B41FA5}">
                      <a16:colId xmlns="" xmlns:a16="http://schemas.microsoft.com/office/drawing/2014/main" val="678470334"/>
                    </a:ext>
                  </a:extLst>
                </a:gridCol>
                <a:gridCol w="1015767">
                  <a:extLst>
                    <a:ext uri="{9D8B030D-6E8A-4147-A177-3AD203B41FA5}">
                      <a16:colId xmlns="" xmlns:a16="http://schemas.microsoft.com/office/drawing/2014/main" val="2609612865"/>
                    </a:ext>
                  </a:extLst>
                </a:gridCol>
                <a:gridCol w="1245133">
                  <a:extLst>
                    <a:ext uri="{9D8B030D-6E8A-4147-A177-3AD203B41FA5}">
                      <a16:colId xmlns="" xmlns:a16="http://schemas.microsoft.com/office/drawing/2014/main" val="3286639567"/>
                    </a:ext>
                  </a:extLst>
                </a:gridCol>
                <a:gridCol w="1089491">
                  <a:extLst>
                    <a:ext uri="{9D8B030D-6E8A-4147-A177-3AD203B41FA5}">
                      <a16:colId xmlns="" xmlns:a16="http://schemas.microsoft.com/office/drawing/2014/main" val="2836511149"/>
                    </a:ext>
                  </a:extLst>
                </a:gridCol>
              </a:tblGrid>
              <a:tr h="206117">
                <a:tc gridSpan="5">
                  <a:txBody>
                    <a:bodyPr/>
                    <a:lstStyle/>
                    <a:p>
                      <a:pPr algn="ctr"/>
                      <a:endParaRPr lang="en-US" sz="105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gridSpan="2">
                  <a:txBody>
                    <a:bodyPr/>
                    <a:lstStyle/>
                    <a:p>
                      <a:pPr algn="ctr"/>
                      <a:r>
                        <a:rPr lang="en-US" sz="1050" b="1"/>
                        <a:t>Number of Events</a:t>
                      </a:r>
                    </a:p>
                  </a:txBody>
                  <a:tcPr anchor="b">
                    <a:lnB w="12700" cap="flat" cmpd="sng" algn="ctr">
                      <a:solidFill>
                        <a:schemeClr val="bg1"/>
                      </a:solidFill>
                      <a:prstDash val="solid"/>
                      <a:round/>
                      <a:headEnd type="none" w="med" len="med"/>
                      <a:tailEnd type="none" w="med" len="med"/>
                    </a:lnB>
                  </a:tcPr>
                </a:tc>
                <a:tc hMerge="1">
                  <a:txBody>
                    <a:bodyPr/>
                    <a:lstStyle/>
                    <a:p>
                      <a:endParaRPr lang="en-US" sz="1000" b="1"/>
                    </a:p>
                  </a:txBody>
                  <a:tcPr anchor="b"/>
                </a:tc>
                <a:tc gridSpan="3">
                  <a:txBody>
                    <a:bodyPr/>
                    <a:lstStyle/>
                    <a:p>
                      <a:pPr algn="ctr"/>
                      <a:endParaRPr lang="en-US" sz="105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2046412"/>
                  </a:ext>
                </a:extLst>
              </a:tr>
              <a:tr h="33493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1">
                        <a:solidFill>
                          <a:schemeClr val="bg1"/>
                        </a:solidFill>
                      </a:endParaRPr>
                    </a:p>
                  </a:txBody>
                  <a:tcPr anchor="b">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a:solidFill>
                            <a:schemeClr val="bg1"/>
                          </a:solidFill>
                        </a:rPr>
                        <a:t>HR (95% CI)</a:t>
                      </a:r>
                    </a:p>
                  </a:txBody>
                  <a:tcPr anchor="b">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50" b="1">
                          <a:solidFill>
                            <a:schemeClr val="bg1"/>
                          </a:solidFill>
                        </a:rPr>
                        <a:t>DAPA 10 mg (</a:t>
                      </a:r>
                      <a:r>
                        <a:rPr lang="pt-BR" sz="1050" b="1" err="1">
                          <a:solidFill>
                            <a:schemeClr val="bg1"/>
                          </a:solidFill>
                        </a:rPr>
                        <a:t>n</a:t>
                      </a:r>
                      <a:r>
                        <a:rPr lang="pt-BR" sz="1050" b="1">
                          <a:solidFill>
                            <a:schemeClr val="bg1"/>
                          </a:solidFill>
                        </a:rPr>
                        <a:t>=2152)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a:solidFill>
                            <a:schemeClr val="bg1"/>
                          </a:solidFill>
                        </a:rPr>
                        <a:t>Placebo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HR</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95% CI</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dirty="0">
                          <a:solidFill>
                            <a:schemeClr val="bg1"/>
                          </a:solidFill>
                        </a:rPr>
                        <a:t>p-value</a:t>
                      </a:r>
                    </a:p>
                    <a:p>
                      <a:pPr algn="ctr"/>
                      <a:r>
                        <a:rPr lang="en-US" sz="1050" b="1" dirty="0">
                          <a:solidFill>
                            <a:schemeClr val="bg1"/>
                          </a:solidFill>
                        </a:rPr>
                        <a:t>Interaction</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28210683"/>
                  </a:ext>
                </a:extLst>
              </a:tr>
              <a:tr h="176720">
                <a:tc gridSpan="10">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b="1"/>
                        <a:t>Composite of ≥50% eGFR Decline, ESKD, or Renal or CV Death</a:t>
                      </a:r>
                    </a:p>
                  </a:txBody>
                  <a:tcPr marR="0" marT="0" marB="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solidFill>
                      <a:schemeClr val="bg1">
                        <a:lumMod val="85000"/>
                      </a:schemeClr>
                    </a:solidFill>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 xmlns:a16="http://schemas.microsoft.com/office/drawing/2014/main" val="74439411"/>
                  </a:ext>
                </a:extLst>
              </a:tr>
              <a:tr h="176720">
                <a:tc>
                  <a:txBody>
                    <a:bodyPr/>
                    <a:lstStyle/>
                    <a:p>
                      <a:pPr marL="109538" indent="0"/>
                      <a:r>
                        <a:rPr lang="en-US" sz="1050"/>
                        <a:t>All Patients</a:t>
                      </a:r>
                    </a:p>
                  </a:txBody>
                  <a:tcPr marR="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gridSpan="4">
                  <a:txBody>
                    <a:bodyPr/>
                    <a:lstStyle/>
                    <a:p>
                      <a:endParaRPr lang="en-US" sz="1050"/>
                    </a:p>
                  </a:txBody>
                  <a:tcPr marR="0" marT="0" marB="0" anchor="ctr">
                    <a:lnL w="12700" cmpd="sng">
                      <a:noFill/>
                    </a:lnL>
                    <a:lnR w="12700" cmpd="sng">
                      <a:noFill/>
                    </a:lnR>
                    <a:lnT w="12700" cmpd="sng">
                      <a:noFill/>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197</a:t>
                      </a:r>
                    </a:p>
                  </a:txBody>
                  <a:tcPr marL="45720" marR="54864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r>
                        <a:rPr lang="en-US" sz="1050"/>
                        <a:t>312</a:t>
                      </a:r>
                    </a:p>
                  </a:txBody>
                  <a:tcPr marL="45720" marR="54864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050"/>
                        <a:t>0.61</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050"/>
                        <a:t>(0.51, 0.72)</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endParaRPr lang="en-US" sz="1050"/>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extLst>
                  <a:ext uri="{0D108BD9-81ED-4DB2-BD59-A6C34878D82A}">
                    <a16:rowId xmlns="" xmlns:a16="http://schemas.microsoft.com/office/drawing/2014/main" val="3733721382"/>
                  </a:ext>
                </a:extLst>
              </a:tr>
              <a:tr h="176720">
                <a:tc gridSpan="9">
                  <a:txBody>
                    <a:bodyPr/>
                    <a:lstStyle/>
                    <a:p>
                      <a:r>
                        <a:rPr lang="en-US" sz="1050" b="1"/>
                        <a:t>Age (years)</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452836156"/>
                  </a:ext>
                </a:extLst>
              </a:tr>
              <a:tr h="176720">
                <a:tc gridSpan="2">
                  <a:txBody>
                    <a:bodyPr/>
                    <a:lstStyle/>
                    <a:p>
                      <a:pPr marL="109538" indent="0"/>
                      <a:r>
                        <a:rPr lang="en-US" sz="1050"/>
                        <a:t>≤65</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3">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122</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191</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0.64</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(0.51, 0.80)</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22178486"/>
                  </a:ext>
                </a:extLst>
              </a:tr>
              <a:tr h="176720">
                <a:tc gridSpan="2">
                  <a:txBody>
                    <a:bodyPr/>
                    <a:lstStyle/>
                    <a:p>
                      <a:pPr marL="109538" indent="0"/>
                      <a:r>
                        <a:rPr lang="en-US" sz="1050"/>
                        <a:t>&gt;65</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3">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75</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121</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0.58</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(0.43, 0.77)</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689726768"/>
                  </a:ext>
                </a:extLst>
              </a:tr>
              <a:tr h="176720">
                <a:tc gridSpan="9">
                  <a:txBody>
                    <a:bodyPr/>
                    <a:lstStyle/>
                    <a:p>
                      <a:r>
                        <a:rPr lang="en-US" sz="1050" b="1"/>
                        <a:t>Gender</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65548124"/>
                  </a:ext>
                </a:extLst>
              </a:tr>
              <a:tr h="176720">
                <a:tc gridSpan="3">
                  <a:txBody>
                    <a:bodyPr/>
                    <a:lstStyle/>
                    <a:p>
                      <a:pPr marL="109538" indent="0"/>
                      <a:r>
                        <a:rPr lang="en-US" sz="1050"/>
                        <a:t>Male</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126</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209</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0.57</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(0.46, 0.72)</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07176065"/>
                  </a:ext>
                </a:extLst>
              </a:tr>
              <a:tr h="176720">
                <a:tc gridSpan="3">
                  <a:txBody>
                    <a:bodyPr/>
                    <a:lstStyle/>
                    <a:p>
                      <a:pPr marL="109538" indent="0"/>
                      <a:r>
                        <a:rPr lang="en-US" sz="1050"/>
                        <a:t>Female</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71</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103</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0.65</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(0.48, 0.88)</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80026402"/>
                  </a:ext>
                </a:extLst>
              </a:tr>
              <a:tr h="176720">
                <a:tc gridSpan="9">
                  <a:txBody>
                    <a:bodyPr/>
                    <a:lstStyle/>
                    <a:p>
                      <a:r>
                        <a:rPr lang="en-US" sz="1050" b="1"/>
                        <a:t>Race</a:t>
                      </a:r>
                      <a:endParaRPr lang="en-US" sz="1050" b="1" baseline="30000"/>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918506865"/>
                  </a:ext>
                </a:extLst>
              </a:tr>
              <a:tr h="176720">
                <a:tc gridSpan="2">
                  <a:txBody>
                    <a:bodyPr/>
                    <a:lstStyle/>
                    <a:p>
                      <a:pPr marL="109538" indent="0"/>
                      <a:r>
                        <a:rPr lang="en-US" sz="1050" baseline="0"/>
                        <a:t>White</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3">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110</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174</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0.62</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(0.49, 0.79)</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62980573"/>
                  </a:ext>
                </a:extLst>
              </a:tr>
              <a:tr h="176720">
                <a:tc gridSpan="2">
                  <a:txBody>
                    <a:bodyPr/>
                    <a:lstStyle/>
                    <a:p>
                      <a:pPr marL="109538" indent="0"/>
                      <a:r>
                        <a:rPr lang="en-US" sz="1050" baseline="0"/>
                        <a:t>Black</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3">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7</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14</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0.33</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(0.13, 0.81)</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677641562"/>
                  </a:ext>
                </a:extLst>
              </a:tr>
              <a:tr h="176720">
                <a:tc gridSpan="2">
                  <a:txBody>
                    <a:bodyPr/>
                    <a:lstStyle/>
                    <a:p>
                      <a:pPr marL="109538" indent="0"/>
                      <a:r>
                        <a:rPr lang="en-US" sz="1050" baseline="0"/>
                        <a:t>Asian</a:t>
                      </a:r>
                    </a:p>
                  </a:txBody>
                  <a:tcPr marR="0" marT="0" marB="0" anchor="ctr">
                    <a:lnL w="12700" cmpd="sng">
                      <a:noFill/>
                    </a:lnL>
                    <a:lnR w="12700" cmpd="sng">
                      <a:noFill/>
                    </a:lnR>
                    <a:lnT w="12700" cmpd="sng">
                      <a:noFill/>
                    </a:lnT>
                    <a:lnB w="12700" cmpd="sng">
                      <a:noFill/>
                    </a:lnB>
                    <a:noFill/>
                  </a:tcPr>
                </a:tc>
                <a:tc hMerge="1">
                  <a:txBody>
                    <a:bodyPr/>
                    <a:lstStyle/>
                    <a:p>
                      <a:endParaRPr lang="en-US"/>
                    </a:p>
                  </a:txBody>
                  <a:tcPr/>
                </a:tc>
                <a:tc gridSpan="3">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a:txBody>
                    <a:bodyPr/>
                    <a:lstStyle/>
                    <a:p>
                      <a:pPr algn="r"/>
                      <a:r>
                        <a:rPr lang="en-US" sz="1050"/>
                        <a:t>53</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77</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0.66</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(0.46, 0.93)</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341604419"/>
                  </a:ext>
                </a:extLst>
              </a:tr>
              <a:tr h="176720">
                <a:tc gridSpan="2">
                  <a:txBody>
                    <a:bodyPr/>
                    <a:lstStyle/>
                    <a:p>
                      <a:pPr marL="109538" indent="0"/>
                      <a:r>
                        <a:rPr lang="en-US" sz="1050" baseline="0"/>
                        <a:t>Other</a:t>
                      </a:r>
                    </a:p>
                  </a:txBody>
                  <a:tcPr marR="0" marT="0" marB="0" anchor="ctr">
                    <a:lnL w="12700" cmpd="sng">
                      <a:noFill/>
                    </a:lnL>
                    <a:lnR w="12700" cmpd="sng">
                      <a:noFill/>
                    </a:lnR>
                    <a:lnT w="12700" cmpd="sng">
                      <a:noFill/>
                    </a:lnT>
                    <a:lnB w="12700" cmpd="sng">
                      <a:noFill/>
                    </a:lnB>
                    <a:noFill/>
                  </a:tcPr>
                </a:tc>
                <a:tc hMerge="1">
                  <a:txBody>
                    <a:bodyPr/>
                    <a:lstStyle/>
                    <a:p>
                      <a:endParaRPr lang="en-US"/>
                    </a:p>
                  </a:txBody>
                  <a:tcPr/>
                </a:tc>
                <a:tc gridSpan="3">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a:txBody>
                    <a:bodyPr/>
                    <a:lstStyle/>
                    <a:p>
                      <a:pPr algn="r"/>
                      <a:r>
                        <a:rPr lang="en-US" sz="1050"/>
                        <a:t>27</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47</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0.54</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(0.33, 0.86)</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205178035"/>
                  </a:ext>
                </a:extLst>
              </a:tr>
              <a:tr h="176720">
                <a:tc gridSpan="9">
                  <a:txBody>
                    <a:bodyPr/>
                    <a:lstStyle/>
                    <a:p>
                      <a:r>
                        <a:rPr lang="en-US" sz="1050" b="1"/>
                        <a:t>Geographic Region</a:t>
                      </a:r>
                      <a:endParaRPr lang="en-US" sz="1050" b="1" baseline="30000"/>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43640163"/>
                  </a:ext>
                </a:extLst>
              </a:tr>
              <a:tr h="176720">
                <a:tc gridSpan="4">
                  <a:txBody>
                    <a:bodyPr/>
                    <a:lstStyle/>
                    <a:p>
                      <a:pPr marL="109538" indent="0"/>
                      <a:r>
                        <a:rPr lang="en-US" sz="1050" baseline="0"/>
                        <a:t>Asia</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50</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69</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0.70</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(0.48, 1.00)</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196136382"/>
                  </a:ext>
                </a:extLst>
              </a:tr>
              <a:tr h="176720">
                <a:tc gridSpan="4">
                  <a:txBody>
                    <a:bodyPr/>
                    <a:lstStyle/>
                    <a:p>
                      <a:pPr marL="109538" indent="0"/>
                      <a:r>
                        <a:rPr lang="en-US" sz="1050" baseline="0"/>
                        <a:t>Europe</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05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57</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89</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0.60</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(0.43, 0.85)</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118030940"/>
                  </a:ext>
                </a:extLst>
              </a:tr>
              <a:tr h="176720">
                <a:tc gridSpan="4">
                  <a:txBody>
                    <a:bodyPr/>
                    <a:lstStyle/>
                    <a:p>
                      <a:pPr marL="109538" indent="0"/>
                      <a:r>
                        <a:rPr lang="en-US" sz="1050"/>
                        <a:t>North America</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050"/>
                        <a:t>35</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69</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0.51</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(0.34, 0.76)</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741009635"/>
                  </a:ext>
                </a:extLst>
              </a:tr>
              <a:tr h="176720">
                <a:tc gridSpan="4">
                  <a:txBody>
                    <a:bodyPr/>
                    <a:lstStyle/>
                    <a:p>
                      <a:pPr marL="109538" indent="0"/>
                      <a:r>
                        <a:rPr lang="en-US" sz="1050"/>
                        <a:t>Latin America</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1050"/>
                        <a:t>55</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85</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0.61</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(0.43, 0.86)</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819479607"/>
                  </a:ext>
                </a:extLst>
              </a:tr>
              <a:tr h="176720">
                <a:tc gridSpan="9">
                  <a:txBody>
                    <a:bodyPr/>
                    <a:lstStyle/>
                    <a:p>
                      <a:r>
                        <a:rPr lang="en-US" sz="1050" b="1"/>
                        <a:t>Systolic Blood Pressure (mmHg) at Baseline</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3768074834"/>
                  </a:ext>
                </a:extLst>
              </a:tr>
              <a:tr h="176720">
                <a:tc gridSpan="4">
                  <a:txBody>
                    <a:bodyPr/>
                    <a:lstStyle/>
                    <a:p>
                      <a:pPr marL="109538" indent="0"/>
                      <a:r>
                        <a:rPr lang="en-US" sz="1050" dirty="0"/>
                        <a:t>≤130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tc>
                <a:tc hMerge="1">
                  <a:txBody>
                    <a:bodyPr/>
                    <a:lstStyle/>
                    <a:p>
                      <a:endParaRPr lang="en-US" sz="1000"/>
                    </a:p>
                  </a:txBody>
                  <a:tcPr marR="0" marT="0" marB="0" anchor="ctr"/>
                </a:tc>
                <a:tc hMerge="1">
                  <a:txBody>
                    <a:bodyPr/>
                    <a:lstStyle/>
                    <a:p>
                      <a:endParaRPr lang="en-US" sz="1000"/>
                    </a:p>
                  </a:txBody>
                  <a:tcPr marR="0" marT="0" marB="0" anchor="ctr"/>
                </a:tc>
                <a:tc>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1050"/>
                        <a:t>46</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96</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0.44</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t>(0.31, 0.63)</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4132681946"/>
                  </a:ext>
                </a:extLst>
              </a:tr>
              <a:tr h="176720">
                <a:tc gridSpan="4">
                  <a:txBody>
                    <a:bodyPr/>
                    <a:lstStyle/>
                    <a:p>
                      <a:pPr marL="109538" indent="0"/>
                      <a:r>
                        <a:rPr lang="en-US" sz="1050"/>
                        <a:t>&gt;130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tc>
                <a:tc hMerge="1">
                  <a:txBody>
                    <a:bodyPr/>
                    <a:lstStyle/>
                    <a:p>
                      <a:endParaRPr lang="en-US" sz="1000"/>
                    </a:p>
                  </a:txBody>
                  <a:tcPr marR="0" marT="0" marB="0" anchor="ctr"/>
                </a:tc>
                <a:tc hMerge="1">
                  <a:txBody>
                    <a:bodyPr/>
                    <a:lstStyle/>
                    <a:p>
                      <a:endParaRPr lang="en-US" sz="1000"/>
                    </a:p>
                  </a:txBody>
                  <a:tcPr marR="0" marT="0" marB="0" anchor="ctr"/>
                </a:tc>
                <a:tc>
                  <a:txBody>
                    <a:bodyPr/>
                    <a:lstStyle/>
                    <a:p>
                      <a:endParaRPr lang="en-US" sz="1050"/>
                    </a:p>
                  </a:txBody>
                  <a:tcPr marR="0" marT="0" marB="0" anchor="ctr">
                    <a:lnL w="12700" cmpd="sng">
                      <a:noFill/>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1050"/>
                        <a:t>151</a:t>
                      </a:r>
                    </a:p>
                  </a:txBody>
                  <a:tcPr marL="45720" marR="548640" marT="0" marB="0" anchor="ctr">
                    <a:lnL w="12700" cmpd="sng">
                      <a:noFill/>
                    </a:lnL>
                    <a:lnR w="12700" cmpd="sng">
                      <a:noFill/>
                    </a:lnR>
                    <a:lnT w="12700" cmpd="sng">
                      <a:noFill/>
                    </a:lnT>
                    <a:lnB w="12700" cmpd="sng">
                      <a:noFill/>
                    </a:lnB>
                    <a:noFill/>
                  </a:tcPr>
                </a:tc>
                <a:tc>
                  <a:txBody>
                    <a:bodyPr/>
                    <a:lstStyle/>
                    <a:p>
                      <a:pPr algn="r"/>
                      <a:r>
                        <a:rPr lang="en-US" sz="1050"/>
                        <a:t>216</a:t>
                      </a:r>
                    </a:p>
                  </a:txBody>
                  <a:tcPr marL="45720" marR="548640" marT="0" marB="0" anchor="ctr">
                    <a:lnL w="12700" cmpd="sng">
                      <a:noFill/>
                    </a:lnL>
                    <a:lnR w="12700" cmpd="sng">
                      <a:noFill/>
                    </a:lnR>
                    <a:lnT w="12700" cmpd="sng">
                      <a:noFill/>
                    </a:lnT>
                    <a:lnB w="12700" cmpd="sng">
                      <a:noFill/>
                    </a:lnB>
                    <a:noFill/>
                  </a:tcPr>
                </a:tc>
                <a:tc>
                  <a:txBody>
                    <a:bodyPr/>
                    <a:lstStyle/>
                    <a:p>
                      <a:pPr algn="ctr"/>
                      <a:r>
                        <a:rPr lang="en-US" sz="1050"/>
                        <a:t>0.68</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050"/>
                        <a:t>(0.56, 0.84)</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050" dirty="0"/>
                    </a:p>
                  </a:txBody>
                  <a:tcPr marL="45720" marR="36576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585572964"/>
                  </a:ext>
                </a:extLst>
              </a:tr>
            </a:tbl>
          </a:graphicData>
        </a:graphic>
      </p:graphicFrame>
      <p:grpSp>
        <p:nvGrpSpPr>
          <p:cNvPr id="3" name="Group 3">
            <a:extLst>
              <a:ext uri="{FF2B5EF4-FFF2-40B4-BE49-F238E27FC236}">
                <a16:creationId xmlns="" xmlns:a16="http://schemas.microsoft.com/office/drawing/2014/main" id="{2FE478C7-DB81-4B59-B2FA-55F9C1C2398E}"/>
              </a:ext>
            </a:extLst>
          </p:cNvPr>
          <p:cNvGrpSpPr/>
          <p:nvPr/>
        </p:nvGrpSpPr>
        <p:grpSpPr>
          <a:xfrm>
            <a:off x="2627861" y="2089298"/>
            <a:ext cx="3128011" cy="3913923"/>
            <a:chOff x="2627857" y="2089298"/>
            <a:chExt cx="3128008" cy="3913923"/>
          </a:xfrm>
        </p:grpSpPr>
        <p:cxnSp>
          <p:nvCxnSpPr>
            <p:cNvPr id="11" name="Straight Connector 10">
              <a:extLst>
                <a:ext uri="{FF2B5EF4-FFF2-40B4-BE49-F238E27FC236}">
                  <a16:creationId xmlns="" xmlns:a16="http://schemas.microsoft.com/office/drawing/2014/main" id="{BD789D8A-0685-48B6-8112-FA8B76FB68B3}"/>
                </a:ext>
              </a:extLst>
            </p:cNvPr>
            <p:cNvCxnSpPr>
              <a:cxnSpLocks/>
            </p:cNvCxnSpPr>
            <p:nvPr/>
          </p:nvCxnSpPr>
          <p:spPr>
            <a:xfrm>
              <a:off x="2821179" y="5706234"/>
              <a:ext cx="273680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 xmlns:a16="http://schemas.microsoft.com/office/drawing/2014/main" id="{1EC3519E-68BA-4585-A225-013A2B3E5728}"/>
                </a:ext>
              </a:extLst>
            </p:cNvPr>
            <p:cNvCxnSpPr/>
            <p:nvPr/>
          </p:nvCxnSpPr>
          <p:spPr>
            <a:xfrm>
              <a:off x="2821179" y="5706417"/>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 xmlns:a16="http://schemas.microsoft.com/office/drawing/2014/main" id="{6BED98F8-E5B2-4751-9ECA-CD9307FC2235}"/>
                </a:ext>
              </a:extLst>
            </p:cNvPr>
            <p:cNvCxnSpPr/>
            <p:nvPr/>
          </p:nvCxnSpPr>
          <p:spPr>
            <a:xfrm>
              <a:off x="4451752" y="5706417"/>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04FC5AB3-844C-4F7C-9F9A-D04A9C74E20D}"/>
                </a:ext>
              </a:extLst>
            </p:cNvPr>
            <p:cNvCxnSpPr/>
            <p:nvPr/>
          </p:nvCxnSpPr>
          <p:spPr>
            <a:xfrm>
              <a:off x="5557985" y="5701301"/>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 xmlns:a16="http://schemas.microsoft.com/office/drawing/2014/main" id="{5E01CD7F-B974-4E56-AAC7-B02AAEEF5147}"/>
                </a:ext>
              </a:extLst>
            </p:cNvPr>
            <p:cNvSpPr txBox="1"/>
            <p:nvPr/>
          </p:nvSpPr>
          <p:spPr>
            <a:xfrm>
              <a:off x="2627857" y="5787777"/>
              <a:ext cx="386644" cy="215444"/>
            </a:xfrm>
            <a:prstGeom prst="rect">
              <a:avLst/>
            </a:prstGeom>
            <a:noFill/>
          </p:spPr>
          <p:txBody>
            <a:bodyPr wrap="none" rtlCol="0">
              <a:spAutoFit/>
            </a:bodyPr>
            <a:lstStyle/>
            <a:p>
              <a:pPr algn="ctr">
                <a:buClr>
                  <a:schemeClr val="accent1"/>
                </a:buClr>
              </a:pPr>
              <a:r>
                <a:rPr lang="en-US" sz="800"/>
                <a:t>0.13</a:t>
              </a:r>
            </a:p>
          </p:txBody>
        </p:sp>
        <p:sp>
          <p:nvSpPr>
            <p:cNvPr id="21" name="TextBox 20">
              <a:extLst>
                <a:ext uri="{FF2B5EF4-FFF2-40B4-BE49-F238E27FC236}">
                  <a16:creationId xmlns="" xmlns:a16="http://schemas.microsoft.com/office/drawing/2014/main" id="{FD322062-0C5B-4689-8360-0E124EDF31B3}"/>
                </a:ext>
              </a:extLst>
            </p:cNvPr>
            <p:cNvSpPr txBox="1"/>
            <p:nvPr/>
          </p:nvSpPr>
          <p:spPr>
            <a:xfrm>
              <a:off x="4258404" y="5787777"/>
              <a:ext cx="386644" cy="215444"/>
            </a:xfrm>
            <a:prstGeom prst="rect">
              <a:avLst/>
            </a:prstGeom>
            <a:noFill/>
          </p:spPr>
          <p:txBody>
            <a:bodyPr wrap="none" rtlCol="0">
              <a:spAutoFit/>
            </a:bodyPr>
            <a:lstStyle/>
            <a:p>
              <a:pPr algn="ctr">
                <a:buClr>
                  <a:schemeClr val="accent1"/>
                </a:buClr>
              </a:pPr>
              <a:r>
                <a:rPr lang="en-US" sz="800"/>
                <a:t>0.50</a:t>
              </a:r>
            </a:p>
          </p:txBody>
        </p:sp>
        <p:sp>
          <p:nvSpPr>
            <p:cNvPr id="22" name="TextBox 21">
              <a:extLst>
                <a:ext uri="{FF2B5EF4-FFF2-40B4-BE49-F238E27FC236}">
                  <a16:creationId xmlns="" xmlns:a16="http://schemas.microsoft.com/office/drawing/2014/main" id="{AE2D1FB9-ABE3-45F5-9AE4-7BFD2E0DB603}"/>
                </a:ext>
              </a:extLst>
            </p:cNvPr>
            <p:cNvSpPr txBox="1"/>
            <p:nvPr/>
          </p:nvSpPr>
          <p:spPr>
            <a:xfrm>
              <a:off x="5089701" y="5787777"/>
              <a:ext cx="386644" cy="215444"/>
            </a:xfrm>
            <a:prstGeom prst="rect">
              <a:avLst/>
            </a:prstGeom>
            <a:noFill/>
          </p:spPr>
          <p:txBody>
            <a:bodyPr wrap="none" rtlCol="0">
              <a:spAutoFit/>
            </a:bodyPr>
            <a:lstStyle/>
            <a:p>
              <a:pPr algn="ctr">
                <a:buClr>
                  <a:schemeClr val="accent1"/>
                </a:buClr>
              </a:pPr>
              <a:r>
                <a:rPr lang="en-US" sz="800"/>
                <a:t>1.00</a:t>
              </a:r>
            </a:p>
          </p:txBody>
        </p:sp>
        <p:sp>
          <p:nvSpPr>
            <p:cNvPr id="23" name="TextBox 22">
              <a:extLst>
                <a:ext uri="{FF2B5EF4-FFF2-40B4-BE49-F238E27FC236}">
                  <a16:creationId xmlns="" xmlns:a16="http://schemas.microsoft.com/office/drawing/2014/main" id="{96BB05C1-D3AB-4503-AADF-051B47B09A53}"/>
                </a:ext>
              </a:extLst>
            </p:cNvPr>
            <p:cNvSpPr txBox="1"/>
            <p:nvPr/>
          </p:nvSpPr>
          <p:spPr>
            <a:xfrm>
              <a:off x="5369221" y="5787777"/>
              <a:ext cx="386644" cy="215444"/>
            </a:xfrm>
            <a:prstGeom prst="rect">
              <a:avLst/>
            </a:prstGeom>
            <a:noFill/>
          </p:spPr>
          <p:txBody>
            <a:bodyPr wrap="none" rtlCol="0">
              <a:spAutoFit/>
            </a:bodyPr>
            <a:lstStyle/>
            <a:p>
              <a:pPr algn="ctr">
                <a:buClr>
                  <a:schemeClr val="accent1"/>
                </a:buClr>
              </a:pPr>
              <a:r>
                <a:rPr lang="en-US" sz="800"/>
                <a:t>1.25</a:t>
              </a:r>
            </a:p>
          </p:txBody>
        </p:sp>
        <p:grpSp>
          <p:nvGrpSpPr>
            <p:cNvPr id="28" name="Group 27">
              <a:extLst>
                <a:ext uri="{FF2B5EF4-FFF2-40B4-BE49-F238E27FC236}">
                  <a16:creationId xmlns="" xmlns:a16="http://schemas.microsoft.com/office/drawing/2014/main" id="{AA085CAA-5ED1-4D1A-8AD4-B23AE451585B}"/>
                </a:ext>
              </a:extLst>
            </p:cNvPr>
            <p:cNvGrpSpPr/>
            <p:nvPr/>
          </p:nvGrpSpPr>
          <p:grpSpPr>
            <a:xfrm>
              <a:off x="4274810" y="4981465"/>
              <a:ext cx="842255" cy="76489"/>
              <a:chOff x="5619498" y="5647725"/>
              <a:chExt cx="842255" cy="76489"/>
            </a:xfrm>
          </p:grpSpPr>
          <p:cxnSp>
            <p:nvCxnSpPr>
              <p:cNvPr id="59" name="Straight Connector 58">
                <a:extLst>
                  <a:ext uri="{FF2B5EF4-FFF2-40B4-BE49-F238E27FC236}">
                    <a16:creationId xmlns="" xmlns:a16="http://schemas.microsoft.com/office/drawing/2014/main" id="{011C7CF7-8BD1-4F08-9969-7D3B138920B4}"/>
                  </a:ext>
                </a:extLst>
              </p:cNvPr>
              <p:cNvCxnSpPr>
                <a:cxnSpLocks/>
              </p:cNvCxnSpPr>
              <p:nvPr/>
            </p:nvCxnSpPr>
            <p:spPr>
              <a:xfrm>
                <a:off x="5619498" y="5684804"/>
                <a:ext cx="84225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 xmlns:a16="http://schemas.microsoft.com/office/drawing/2014/main" id="{AE46BF94-CF93-4AD5-AD91-DA83E300D8F0}"/>
                  </a:ext>
                </a:extLst>
              </p:cNvPr>
              <p:cNvSpPr/>
              <p:nvPr/>
            </p:nvSpPr>
            <p:spPr>
              <a:xfrm>
                <a:off x="6001695" y="5647725"/>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 xmlns:a16="http://schemas.microsoft.com/office/drawing/2014/main" id="{B7865B79-FA59-459C-A75B-57537120BD22}"/>
                </a:ext>
              </a:extLst>
            </p:cNvPr>
            <p:cNvGrpSpPr/>
            <p:nvPr/>
          </p:nvGrpSpPr>
          <p:grpSpPr>
            <a:xfrm>
              <a:off x="3994110" y="4801466"/>
              <a:ext cx="992207" cy="76489"/>
              <a:chOff x="4910986" y="5276297"/>
              <a:chExt cx="992207" cy="76489"/>
            </a:xfrm>
          </p:grpSpPr>
          <p:cxnSp>
            <p:nvCxnSpPr>
              <p:cNvPr id="57" name="Straight Connector 56">
                <a:extLst>
                  <a:ext uri="{FF2B5EF4-FFF2-40B4-BE49-F238E27FC236}">
                    <a16:creationId xmlns="" xmlns:a16="http://schemas.microsoft.com/office/drawing/2014/main" id="{1BF45320-6967-4CF0-B81C-942C77752375}"/>
                  </a:ext>
                </a:extLst>
              </p:cNvPr>
              <p:cNvCxnSpPr>
                <a:cxnSpLocks/>
              </p:cNvCxnSpPr>
              <p:nvPr/>
            </p:nvCxnSpPr>
            <p:spPr>
              <a:xfrm>
                <a:off x="4910986" y="5317388"/>
                <a:ext cx="99220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 xmlns:a16="http://schemas.microsoft.com/office/drawing/2014/main" id="{B2752F8E-DC96-4372-B4FE-40C5ADE5C773}"/>
                  </a:ext>
                </a:extLst>
              </p:cNvPr>
              <p:cNvSpPr/>
              <p:nvPr/>
            </p:nvSpPr>
            <p:spPr>
              <a:xfrm>
                <a:off x="5348491" y="5276297"/>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 xmlns:a16="http://schemas.microsoft.com/office/drawing/2014/main" id="{5C3DB27D-F3AE-44D4-9546-548C4E9B65F9}"/>
                </a:ext>
              </a:extLst>
            </p:cNvPr>
            <p:cNvGrpSpPr/>
            <p:nvPr/>
          </p:nvGrpSpPr>
          <p:grpSpPr>
            <a:xfrm>
              <a:off x="4270452" y="4621468"/>
              <a:ext cx="819250" cy="76489"/>
              <a:chOff x="5409397" y="4650472"/>
              <a:chExt cx="819250" cy="76489"/>
            </a:xfrm>
          </p:grpSpPr>
          <p:cxnSp>
            <p:nvCxnSpPr>
              <p:cNvPr id="55" name="Straight Connector 54">
                <a:extLst>
                  <a:ext uri="{FF2B5EF4-FFF2-40B4-BE49-F238E27FC236}">
                    <a16:creationId xmlns="" xmlns:a16="http://schemas.microsoft.com/office/drawing/2014/main" id="{72DEE04C-53AB-483B-A0F1-2EC416A58C3B}"/>
                  </a:ext>
                </a:extLst>
              </p:cNvPr>
              <p:cNvCxnSpPr>
                <a:cxnSpLocks/>
              </p:cNvCxnSpPr>
              <p:nvPr/>
            </p:nvCxnSpPr>
            <p:spPr>
              <a:xfrm>
                <a:off x="5409397" y="4688716"/>
                <a:ext cx="8192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 xmlns:a16="http://schemas.microsoft.com/office/drawing/2014/main" id="{C9D4CD1A-D48E-4CE0-84ED-65B8CA7F7065}"/>
                  </a:ext>
                </a:extLst>
              </p:cNvPr>
              <p:cNvSpPr/>
              <p:nvPr/>
            </p:nvSpPr>
            <p:spPr>
              <a:xfrm>
                <a:off x="5777378" y="465047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 xmlns:a16="http://schemas.microsoft.com/office/drawing/2014/main" id="{6AA7DF11-5B47-48AF-AD3B-F0A1350B621A}"/>
                </a:ext>
              </a:extLst>
            </p:cNvPr>
            <p:cNvGrpSpPr/>
            <p:nvPr/>
          </p:nvGrpSpPr>
          <p:grpSpPr>
            <a:xfrm>
              <a:off x="4408823" y="4441470"/>
              <a:ext cx="874201" cy="76489"/>
              <a:chOff x="5557567" y="4288885"/>
              <a:chExt cx="874201" cy="76489"/>
            </a:xfrm>
          </p:grpSpPr>
          <p:cxnSp>
            <p:nvCxnSpPr>
              <p:cNvPr id="53" name="Straight Connector 52">
                <a:extLst>
                  <a:ext uri="{FF2B5EF4-FFF2-40B4-BE49-F238E27FC236}">
                    <a16:creationId xmlns="" xmlns:a16="http://schemas.microsoft.com/office/drawing/2014/main" id="{D9BEC227-7A7F-4494-9AE8-AAB08B1C6150}"/>
                  </a:ext>
                </a:extLst>
              </p:cNvPr>
              <p:cNvCxnSpPr>
                <a:cxnSpLocks/>
              </p:cNvCxnSpPr>
              <p:nvPr/>
            </p:nvCxnSpPr>
            <p:spPr>
              <a:xfrm>
                <a:off x="5557567" y="4327129"/>
                <a:ext cx="8742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 xmlns:a16="http://schemas.microsoft.com/office/drawing/2014/main" id="{E146FB2D-B945-4312-80B4-E9ABD3D40580}"/>
                  </a:ext>
                </a:extLst>
              </p:cNvPr>
              <p:cNvSpPr/>
              <p:nvPr/>
            </p:nvSpPr>
            <p:spPr>
              <a:xfrm>
                <a:off x="5968920" y="4288885"/>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 xmlns:a16="http://schemas.microsoft.com/office/drawing/2014/main" id="{3115FDBF-F69C-4D67-92CD-FFF31AC204DD}"/>
                </a:ext>
              </a:extLst>
            </p:cNvPr>
            <p:cNvGrpSpPr/>
            <p:nvPr/>
          </p:nvGrpSpPr>
          <p:grpSpPr>
            <a:xfrm>
              <a:off x="2826312" y="3721478"/>
              <a:ext cx="2196047" cy="76489"/>
              <a:chOff x="5020083" y="3622166"/>
              <a:chExt cx="2196047" cy="76489"/>
            </a:xfrm>
          </p:grpSpPr>
          <p:cxnSp>
            <p:nvCxnSpPr>
              <p:cNvPr id="51" name="Straight Connector 50">
                <a:extLst>
                  <a:ext uri="{FF2B5EF4-FFF2-40B4-BE49-F238E27FC236}">
                    <a16:creationId xmlns="" xmlns:a16="http://schemas.microsoft.com/office/drawing/2014/main" id="{417941EB-42C7-4380-85D7-106A3E4244E6}"/>
                  </a:ext>
                </a:extLst>
              </p:cNvPr>
              <p:cNvCxnSpPr>
                <a:cxnSpLocks/>
              </p:cNvCxnSpPr>
              <p:nvPr/>
            </p:nvCxnSpPr>
            <p:spPr>
              <a:xfrm>
                <a:off x="5020083" y="3660410"/>
                <a:ext cx="21960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 xmlns:a16="http://schemas.microsoft.com/office/drawing/2014/main" id="{78E0EEFF-E872-4C24-9BBE-F4F411087EE7}"/>
                  </a:ext>
                </a:extLst>
              </p:cNvPr>
              <p:cNvSpPr/>
              <p:nvPr/>
            </p:nvSpPr>
            <p:spPr>
              <a:xfrm>
                <a:off x="6089342" y="3622166"/>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 xmlns:a16="http://schemas.microsoft.com/office/drawing/2014/main" id="{D22EC5AF-D440-4FD9-ACAF-D538405D9AC1}"/>
                </a:ext>
              </a:extLst>
            </p:cNvPr>
            <p:cNvGrpSpPr/>
            <p:nvPr/>
          </p:nvGrpSpPr>
          <p:grpSpPr>
            <a:xfrm>
              <a:off x="4424458" y="3541480"/>
              <a:ext cx="562241" cy="76489"/>
              <a:chOff x="5511151" y="3362652"/>
              <a:chExt cx="562241" cy="76489"/>
            </a:xfrm>
          </p:grpSpPr>
          <p:cxnSp>
            <p:nvCxnSpPr>
              <p:cNvPr id="49" name="Straight Connector 48">
                <a:extLst>
                  <a:ext uri="{FF2B5EF4-FFF2-40B4-BE49-F238E27FC236}">
                    <a16:creationId xmlns="" xmlns:a16="http://schemas.microsoft.com/office/drawing/2014/main" id="{F3261365-CF54-44A5-8C83-C136D724CF87}"/>
                  </a:ext>
                </a:extLst>
              </p:cNvPr>
              <p:cNvCxnSpPr>
                <a:cxnSpLocks/>
              </p:cNvCxnSpPr>
              <p:nvPr/>
            </p:nvCxnSpPr>
            <p:spPr>
              <a:xfrm>
                <a:off x="5511151" y="3400896"/>
                <a:ext cx="5622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 xmlns:a16="http://schemas.microsoft.com/office/drawing/2014/main" id="{8226C220-87EE-4DBD-A519-4BA0F42A693E}"/>
                  </a:ext>
                </a:extLst>
              </p:cNvPr>
              <p:cNvSpPr/>
              <p:nvPr/>
            </p:nvSpPr>
            <p:spPr>
              <a:xfrm>
                <a:off x="5769341" y="33626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 xmlns:a16="http://schemas.microsoft.com/office/drawing/2014/main" id="{A3E2FBFB-03D9-4A71-9D44-9D94F85A70C6}"/>
                </a:ext>
              </a:extLst>
            </p:cNvPr>
            <p:cNvGrpSpPr/>
            <p:nvPr/>
          </p:nvGrpSpPr>
          <p:grpSpPr>
            <a:xfrm>
              <a:off x="4408166" y="3181484"/>
              <a:ext cx="731759" cy="76489"/>
              <a:chOff x="5494860" y="2825671"/>
              <a:chExt cx="731759" cy="76489"/>
            </a:xfrm>
          </p:grpSpPr>
          <p:cxnSp>
            <p:nvCxnSpPr>
              <p:cNvPr id="47" name="Straight Connector 46">
                <a:extLst>
                  <a:ext uri="{FF2B5EF4-FFF2-40B4-BE49-F238E27FC236}">
                    <a16:creationId xmlns="" xmlns:a16="http://schemas.microsoft.com/office/drawing/2014/main" id="{F8315FC8-3FEA-4DBF-92D7-4B4563C057AD}"/>
                  </a:ext>
                </a:extLst>
              </p:cNvPr>
              <p:cNvCxnSpPr>
                <a:cxnSpLocks/>
              </p:cNvCxnSpPr>
              <p:nvPr/>
            </p:nvCxnSpPr>
            <p:spPr>
              <a:xfrm>
                <a:off x="5494860" y="2863915"/>
                <a:ext cx="73175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 xmlns:a16="http://schemas.microsoft.com/office/drawing/2014/main" id="{C39FBE97-7E92-47B3-9DC6-1640EF232192}"/>
                  </a:ext>
                </a:extLst>
              </p:cNvPr>
              <p:cNvSpPr/>
              <p:nvPr/>
            </p:nvSpPr>
            <p:spPr>
              <a:xfrm>
                <a:off x="5821376" y="282567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 xmlns:a16="http://schemas.microsoft.com/office/drawing/2014/main" id="{4FB9DF68-4AB4-4E19-8D2C-8C58333C0B05}"/>
                </a:ext>
              </a:extLst>
            </p:cNvPr>
            <p:cNvGrpSpPr/>
            <p:nvPr/>
          </p:nvGrpSpPr>
          <p:grpSpPr>
            <a:xfrm>
              <a:off x="4352702" y="3001486"/>
              <a:ext cx="538270" cy="76489"/>
              <a:chOff x="5122624" y="2570300"/>
              <a:chExt cx="538270" cy="76489"/>
            </a:xfrm>
          </p:grpSpPr>
          <p:cxnSp>
            <p:nvCxnSpPr>
              <p:cNvPr id="45" name="Straight Connector 44">
                <a:extLst>
                  <a:ext uri="{FF2B5EF4-FFF2-40B4-BE49-F238E27FC236}">
                    <a16:creationId xmlns="" xmlns:a16="http://schemas.microsoft.com/office/drawing/2014/main" id="{8DBA70F8-6227-4B8B-84E3-7860AAE40BFC}"/>
                  </a:ext>
                </a:extLst>
              </p:cNvPr>
              <p:cNvCxnSpPr>
                <a:cxnSpLocks/>
              </p:cNvCxnSpPr>
              <p:nvPr/>
            </p:nvCxnSpPr>
            <p:spPr>
              <a:xfrm>
                <a:off x="5122624" y="2608544"/>
                <a:ext cx="538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 xmlns:a16="http://schemas.microsoft.com/office/drawing/2014/main" id="{788C6FED-9580-4BAF-A69E-98E696D818EA}"/>
                  </a:ext>
                </a:extLst>
              </p:cNvPr>
              <p:cNvSpPr/>
              <p:nvPr/>
            </p:nvSpPr>
            <p:spPr>
              <a:xfrm>
                <a:off x="5352484" y="257030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 xmlns:a16="http://schemas.microsoft.com/office/drawing/2014/main" id="{ABD07E3F-F6A7-40F9-AB77-A8279D9FA9BB}"/>
                </a:ext>
              </a:extLst>
            </p:cNvPr>
            <p:cNvGrpSpPr/>
            <p:nvPr/>
          </p:nvGrpSpPr>
          <p:grpSpPr>
            <a:xfrm>
              <a:off x="4270032" y="2708165"/>
              <a:ext cx="716667" cy="76489"/>
              <a:chOff x="5056277" y="2091270"/>
              <a:chExt cx="716667" cy="76489"/>
            </a:xfrm>
          </p:grpSpPr>
          <p:cxnSp>
            <p:nvCxnSpPr>
              <p:cNvPr id="43" name="Straight Connector 42">
                <a:extLst>
                  <a:ext uri="{FF2B5EF4-FFF2-40B4-BE49-F238E27FC236}">
                    <a16:creationId xmlns="" xmlns:a16="http://schemas.microsoft.com/office/drawing/2014/main" id="{15FD8CF0-FB6B-4EA9-BB65-4508888AE3ED}"/>
                  </a:ext>
                </a:extLst>
              </p:cNvPr>
              <p:cNvCxnSpPr>
                <a:cxnSpLocks/>
              </p:cNvCxnSpPr>
              <p:nvPr/>
            </p:nvCxnSpPr>
            <p:spPr>
              <a:xfrm>
                <a:off x="5056277" y="2129514"/>
                <a:ext cx="71666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 xmlns:a16="http://schemas.microsoft.com/office/drawing/2014/main" id="{806B3834-D95E-44F8-A1DD-B3CEE6D21D37}"/>
                  </a:ext>
                </a:extLst>
              </p:cNvPr>
              <p:cNvSpPr/>
              <p:nvPr/>
            </p:nvSpPr>
            <p:spPr>
              <a:xfrm>
                <a:off x="5369569" y="209127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 xmlns:a16="http://schemas.microsoft.com/office/drawing/2014/main" id="{16DC3550-B72E-4BC6-90F4-7833B6F9ED60}"/>
                </a:ext>
              </a:extLst>
            </p:cNvPr>
            <p:cNvGrpSpPr/>
            <p:nvPr/>
          </p:nvGrpSpPr>
          <p:grpSpPr>
            <a:xfrm>
              <a:off x="4476761" y="2528167"/>
              <a:ext cx="545598" cy="76489"/>
              <a:chOff x="5534064" y="1825388"/>
              <a:chExt cx="545598" cy="76489"/>
            </a:xfrm>
          </p:grpSpPr>
          <p:cxnSp>
            <p:nvCxnSpPr>
              <p:cNvPr id="41" name="Straight Connector 40">
                <a:extLst>
                  <a:ext uri="{FF2B5EF4-FFF2-40B4-BE49-F238E27FC236}">
                    <a16:creationId xmlns="" xmlns:a16="http://schemas.microsoft.com/office/drawing/2014/main" id="{42CB236C-D632-4342-95F3-D8078BC237F5}"/>
                  </a:ext>
                </a:extLst>
              </p:cNvPr>
              <p:cNvCxnSpPr>
                <a:cxnSpLocks/>
              </p:cNvCxnSpPr>
              <p:nvPr/>
            </p:nvCxnSpPr>
            <p:spPr>
              <a:xfrm>
                <a:off x="5534064" y="1863632"/>
                <a:ext cx="5455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 xmlns:a16="http://schemas.microsoft.com/office/drawing/2014/main" id="{F8A64C2C-EF8C-4418-88B2-73243160FDA3}"/>
                  </a:ext>
                </a:extLst>
              </p:cNvPr>
              <p:cNvSpPr/>
              <p:nvPr/>
            </p:nvSpPr>
            <p:spPr>
              <a:xfrm>
                <a:off x="5761287" y="1825388"/>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 xmlns:a16="http://schemas.microsoft.com/office/drawing/2014/main" id="{A7E0D010-F03C-4D9E-8706-93DFCBDFE51B}"/>
                </a:ext>
              </a:extLst>
            </p:cNvPr>
            <p:cNvGrpSpPr/>
            <p:nvPr/>
          </p:nvGrpSpPr>
          <p:grpSpPr>
            <a:xfrm>
              <a:off x="4479532" y="2139596"/>
              <a:ext cx="411440" cy="76489"/>
              <a:chOff x="5533569" y="1277650"/>
              <a:chExt cx="411440" cy="76489"/>
            </a:xfrm>
          </p:grpSpPr>
          <p:cxnSp>
            <p:nvCxnSpPr>
              <p:cNvPr id="40" name="Straight Connector 39">
                <a:extLst>
                  <a:ext uri="{FF2B5EF4-FFF2-40B4-BE49-F238E27FC236}">
                    <a16:creationId xmlns="" xmlns:a16="http://schemas.microsoft.com/office/drawing/2014/main" id="{FF9F7A89-8441-4EA7-AEEE-2BD79E2C1F8B}"/>
                  </a:ext>
                </a:extLst>
              </p:cNvPr>
              <p:cNvCxnSpPr>
                <a:cxnSpLocks/>
              </p:cNvCxnSpPr>
              <p:nvPr/>
            </p:nvCxnSpPr>
            <p:spPr>
              <a:xfrm>
                <a:off x="5533569" y="1315894"/>
                <a:ext cx="41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 xmlns:a16="http://schemas.microsoft.com/office/drawing/2014/main" id="{14E32F26-B0BF-4B07-840D-AC9C4150BB0B}"/>
                  </a:ext>
                </a:extLst>
              </p:cNvPr>
              <p:cNvSpPr/>
              <p:nvPr/>
            </p:nvSpPr>
            <p:spPr>
              <a:xfrm>
                <a:off x="5707577" y="127765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63">
              <a:extLst>
                <a:ext uri="{FF2B5EF4-FFF2-40B4-BE49-F238E27FC236}">
                  <a16:creationId xmlns="" xmlns:a16="http://schemas.microsoft.com/office/drawing/2014/main" id="{5FB8C3BF-1B53-4396-807B-5C0BCF111B28}"/>
                </a:ext>
              </a:extLst>
            </p:cNvPr>
            <p:cNvGrpSpPr/>
            <p:nvPr/>
          </p:nvGrpSpPr>
          <p:grpSpPr>
            <a:xfrm>
              <a:off x="4352320" y="3901476"/>
              <a:ext cx="856185" cy="76489"/>
              <a:chOff x="5511151" y="3362652"/>
              <a:chExt cx="856185" cy="76489"/>
            </a:xfrm>
          </p:grpSpPr>
          <p:cxnSp>
            <p:nvCxnSpPr>
              <p:cNvPr id="65" name="Straight Connector 64">
                <a:extLst>
                  <a:ext uri="{FF2B5EF4-FFF2-40B4-BE49-F238E27FC236}">
                    <a16:creationId xmlns="" xmlns:a16="http://schemas.microsoft.com/office/drawing/2014/main" id="{73CB7634-A181-4EE9-862F-033EDB8C191F}"/>
                  </a:ext>
                </a:extLst>
              </p:cNvPr>
              <p:cNvCxnSpPr>
                <a:cxnSpLocks/>
              </p:cNvCxnSpPr>
              <p:nvPr/>
            </p:nvCxnSpPr>
            <p:spPr>
              <a:xfrm>
                <a:off x="5511151" y="3400896"/>
                <a:ext cx="85618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 xmlns:a16="http://schemas.microsoft.com/office/drawing/2014/main" id="{7E953CA0-EA3C-4199-9FEF-057FA3960F52}"/>
                  </a:ext>
                </a:extLst>
              </p:cNvPr>
              <p:cNvSpPr/>
              <p:nvPr/>
            </p:nvSpPr>
            <p:spPr>
              <a:xfrm>
                <a:off x="5899973" y="33626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 xmlns:a16="http://schemas.microsoft.com/office/drawing/2014/main" id="{7C8B30DF-7D42-4377-B3AE-91793D912C1C}"/>
                </a:ext>
              </a:extLst>
            </p:cNvPr>
            <p:cNvGrpSpPr/>
            <p:nvPr/>
          </p:nvGrpSpPr>
          <p:grpSpPr>
            <a:xfrm>
              <a:off x="3950445" y="4081474"/>
              <a:ext cx="1139257" cy="76489"/>
              <a:chOff x="5511151" y="3362652"/>
              <a:chExt cx="1139257" cy="76489"/>
            </a:xfrm>
          </p:grpSpPr>
          <p:cxnSp>
            <p:nvCxnSpPr>
              <p:cNvPr id="68" name="Straight Connector 67">
                <a:extLst>
                  <a:ext uri="{FF2B5EF4-FFF2-40B4-BE49-F238E27FC236}">
                    <a16:creationId xmlns="" xmlns:a16="http://schemas.microsoft.com/office/drawing/2014/main" id="{40BACBBC-8DDE-41AC-9A10-5A3F5A5CB9DF}"/>
                  </a:ext>
                </a:extLst>
              </p:cNvPr>
              <p:cNvCxnSpPr>
                <a:cxnSpLocks/>
              </p:cNvCxnSpPr>
              <p:nvPr/>
            </p:nvCxnSpPr>
            <p:spPr>
              <a:xfrm>
                <a:off x="5511151" y="3400896"/>
                <a:ext cx="113925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 xmlns:a16="http://schemas.microsoft.com/office/drawing/2014/main" id="{101C32AD-DB4F-4CE0-88EA-13215BE6D174}"/>
                  </a:ext>
                </a:extLst>
              </p:cNvPr>
              <p:cNvSpPr/>
              <p:nvPr/>
            </p:nvSpPr>
            <p:spPr>
              <a:xfrm>
                <a:off x="6059992" y="33626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4" name="Straight Connector 73">
              <a:extLst>
                <a:ext uri="{FF2B5EF4-FFF2-40B4-BE49-F238E27FC236}">
                  <a16:creationId xmlns="" xmlns:a16="http://schemas.microsoft.com/office/drawing/2014/main" id="{A457A2AA-4D40-4375-A13B-5BAD46BEE7A9}"/>
                </a:ext>
              </a:extLst>
            </p:cNvPr>
            <p:cNvCxnSpPr>
              <a:cxnSpLocks/>
            </p:cNvCxnSpPr>
            <p:nvPr/>
          </p:nvCxnSpPr>
          <p:spPr>
            <a:xfrm>
              <a:off x="5283024" y="2089298"/>
              <a:ext cx="0" cy="36169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 xmlns:a16="http://schemas.microsoft.com/office/drawing/2014/main" id="{BC74C77D-0D9B-4A78-9C96-7396103187A4}"/>
                </a:ext>
              </a:extLst>
            </p:cNvPr>
            <p:cNvCxnSpPr/>
            <p:nvPr/>
          </p:nvCxnSpPr>
          <p:spPr>
            <a:xfrm>
              <a:off x="5283024" y="5706417"/>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 name="Straight Connector 69">
            <a:extLst>
              <a:ext uri="{FF2B5EF4-FFF2-40B4-BE49-F238E27FC236}">
                <a16:creationId xmlns="" xmlns:a16="http://schemas.microsoft.com/office/drawing/2014/main" id="{974143C6-C779-4ED5-AD59-33B1ED776897}"/>
              </a:ext>
            </a:extLst>
          </p:cNvPr>
          <p:cNvCxnSpPr>
            <a:cxnSpLocks/>
          </p:cNvCxnSpPr>
          <p:nvPr/>
        </p:nvCxnSpPr>
        <p:spPr>
          <a:xfrm>
            <a:off x="4636841" y="5486427"/>
            <a:ext cx="488339" cy="233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 xmlns:a16="http://schemas.microsoft.com/office/drawing/2014/main" id="{C7B47DDF-3E12-481E-BA2D-60167BB2AF0C}"/>
              </a:ext>
            </a:extLst>
          </p:cNvPr>
          <p:cNvSpPr/>
          <p:nvPr/>
        </p:nvSpPr>
        <p:spPr>
          <a:xfrm>
            <a:off x="4852508" y="5449388"/>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a:extLst>
              <a:ext uri="{FF2B5EF4-FFF2-40B4-BE49-F238E27FC236}">
                <a16:creationId xmlns="" xmlns:a16="http://schemas.microsoft.com/office/drawing/2014/main" id="{46FA3302-3864-45F5-864B-CB2B07CF29CA}"/>
              </a:ext>
            </a:extLst>
          </p:cNvPr>
          <p:cNvCxnSpPr>
            <a:cxnSpLocks/>
          </p:cNvCxnSpPr>
          <p:nvPr/>
        </p:nvCxnSpPr>
        <p:spPr>
          <a:xfrm flipV="1">
            <a:off x="3928354" y="5352106"/>
            <a:ext cx="868377" cy="56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 xmlns:a16="http://schemas.microsoft.com/office/drawing/2014/main" id="{27DE95A1-7121-400C-AEBD-4970F436D878}"/>
              </a:ext>
            </a:extLst>
          </p:cNvPr>
          <p:cNvSpPr/>
          <p:nvPr/>
        </p:nvSpPr>
        <p:spPr>
          <a:xfrm>
            <a:off x="4329937" y="5316749"/>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 xmlns:a16="http://schemas.microsoft.com/office/drawing/2014/main" id="{BF4C4611-06CA-4DFD-AE21-05591BB5F6B8}"/>
              </a:ext>
            </a:extLst>
          </p:cNvPr>
          <p:cNvSpPr txBox="1"/>
          <p:nvPr/>
        </p:nvSpPr>
        <p:spPr>
          <a:xfrm>
            <a:off x="3937656" y="6036625"/>
            <a:ext cx="1358064" cy="246221"/>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77" name="TextBox 76">
            <a:extLst>
              <a:ext uri="{FF2B5EF4-FFF2-40B4-BE49-F238E27FC236}">
                <a16:creationId xmlns="" xmlns:a16="http://schemas.microsoft.com/office/drawing/2014/main" id="{61878F76-F5AC-4932-8396-BD90D9943C64}"/>
              </a:ext>
            </a:extLst>
          </p:cNvPr>
          <p:cNvSpPr txBox="1"/>
          <p:nvPr/>
        </p:nvSpPr>
        <p:spPr>
          <a:xfrm>
            <a:off x="5302098" y="6036625"/>
            <a:ext cx="1079143" cy="246221"/>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78" name="Straight Arrow Connector 77">
            <a:extLst>
              <a:ext uri="{FF2B5EF4-FFF2-40B4-BE49-F238E27FC236}">
                <a16:creationId xmlns="" xmlns:a16="http://schemas.microsoft.com/office/drawing/2014/main" id="{52BBE218-21A2-48E0-B551-17538E87A0E1}"/>
              </a:ext>
            </a:extLst>
          </p:cNvPr>
          <p:cNvCxnSpPr/>
          <p:nvPr/>
        </p:nvCxnSpPr>
        <p:spPr>
          <a:xfrm>
            <a:off x="5404451" y="6353946"/>
            <a:ext cx="633047"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 xmlns:a16="http://schemas.microsoft.com/office/drawing/2014/main" id="{77EBEB5F-68A8-493B-AEB5-5712027EC20B}"/>
              </a:ext>
            </a:extLst>
          </p:cNvPr>
          <p:cNvCxnSpPr>
            <a:cxnSpLocks/>
          </p:cNvCxnSpPr>
          <p:nvPr/>
        </p:nvCxnSpPr>
        <p:spPr>
          <a:xfrm flipH="1">
            <a:off x="4558259" y="6353946"/>
            <a:ext cx="6330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80" name="Group 79">
            <a:extLst>
              <a:ext uri="{FF2B5EF4-FFF2-40B4-BE49-F238E27FC236}">
                <a16:creationId xmlns="" xmlns:a16="http://schemas.microsoft.com/office/drawing/2014/main" id="{A3ECA467-7E35-42A4-8ACD-620B9C47D65D}"/>
              </a:ext>
            </a:extLst>
          </p:cNvPr>
          <p:cNvGrpSpPr/>
          <p:nvPr/>
        </p:nvGrpSpPr>
        <p:grpSpPr>
          <a:xfrm>
            <a:off x="-6291" y="-23678"/>
            <a:ext cx="3017520" cy="261610"/>
            <a:chOff x="-6290" y="-23678"/>
            <a:chExt cx="3017520" cy="261610"/>
          </a:xfrm>
          <a:solidFill>
            <a:schemeClr val="accent2"/>
          </a:solidFill>
        </p:grpSpPr>
        <p:sp>
          <p:nvSpPr>
            <p:cNvPr id="81" name="Freeform 13">
              <a:extLst>
                <a:ext uri="{FF2B5EF4-FFF2-40B4-BE49-F238E27FC236}">
                  <a16:creationId xmlns="" xmlns:a16="http://schemas.microsoft.com/office/drawing/2014/main" id="{BBEDDCAE-C40E-4766-BF21-CBBCFE6926E2}"/>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2" name="Rectangle 81">
              <a:extLst>
                <a:ext uri="{FF2B5EF4-FFF2-40B4-BE49-F238E27FC236}">
                  <a16:creationId xmlns="" xmlns:a16="http://schemas.microsoft.com/office/drawing/2014/main" id="{F5498DB2-CA07-4F81-AFC1-D5C9E26DFDBC}"/>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645296270"/>
      </p:ext>
    </p:extLst>
  </p:cSld>
  <p:clrMapOvr>
    <a:masterClrMapping/>
  </p:clrMapOvr>
  <p:transition>
    <p:fade/>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3B1BA9F-5B57-4BDE-927E-9273FE1C69A4}"/>
              </a:ext>
            </a:extLst>
          </p:cNvPr>
          <p:cNvSpPr>
            <a:spLocks noGrp="1"/>
          </p:cNvSpPr>
          <p:nvPr>
            <p:ph type="title"/>
          </p:nvPr>
        </p:nvSpPr>
        <p:spPr>
          <a:xfrm>
            <a:off x="457200" y="1270369"/>
            <a:ext cx="11277600" cy="978729"/>
          </a:xfrm>
        </p:spPr>
        <p:txBody>
          <a:bodyPr/>
          <a:lstStyle/>
          <a:p>
            <a:r>
              <a:rPr lang="en-US"/>
              <a:t>DAPA-CKD: </a:t>
            </a:r>
            <a:br>
              <a:rPr lang="en-US"/>
            </a:br>
            <a:r>
              <a:rPr lang="en-US"/>
              <a:t>Secondary and Exploratory Endpoints</a:t>
            </a:r>
          </a:p>
        </p:txBody>
      </p:sp>
      <p:sp>
        <p:nvSpPr>
          <p:cNvPr id="3" name="Text Placeholder 2">
            <a:extLst>
              <a:ext uri="{FF2B5EF4-FFF2-40B4-BE49-F238E27FC236}">
                <a16:creationId xmlns="" xmlns:a16="http://schemas.microsoft.com/office/drawing/2014/main" id="{B52021AE-4850-46E8-AF53-F77C732035AD}"/>
              </a:ext>
            </a:extLst>
          </p:cNvPr>
          <p:cNvSpPr>
            <a:spLocks noGrp="1"/>
          </p:cNvSpPr>
          <p:nvPr>
            <p:ph type="body" sz="quarter" idx="13"/>
          </p:nvPr>
        </p:nvSpPr>
        <p:spPr/>
        <p:txBody>
          <a:bodyPr/>
          <a:lstStyle/>
          <a:p>
            <a:r>
              <a:rPr lang="el-GR" dirty="0"/>
              <a:t> </a:t>
            </a:r>
            <a:endParaRPr lang="en-US" dirty="0"/>
          </a:p>
        </p:txBody>
      </p:sp>
    </p:spTree>
    <p:extLst>
      <p:ext uri="{BB962C8B-B14F-4D97-AF65-F5344CB8AC3E}">
        <p14:creationId xmlns:p14="http://schemas.microsoft.com/office/powerpoint/2010/main" val="66676909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FB23F14-DE3C-439E-B82D-69FF77978A08}"/>
              </a:ext>
            </a:extLst>
          </p:cNvPr>
          <p:cNvSpPr>
            <a:spLocks noGrp="1"/>
          </p:cNvSpPr>
          <p:nvPr>
            <p:ph type="title"/>
          </p:nvPr>
        </p:nvSpPr>
        <p:spPr/>
        <p:txBody>
          <a:bodyPr>
            <a:normAutofit/>
          </a:bodyPr>
          <a:lstStyle/>
          <a:p>
            <a:r>
              <a:rPr lang="en-US" dirty="0"/>
              <a:t>Secondary Outcome: All-cause Mortality</a:t>
            </a:r>
            <a:r>
              <a:rPr lang="en-US" baseline="30000" dirty="0"/>
              <a:t>1</a:t>
            </a:r>
            <a:r>
              <a:rPr lang="el-GR" baseline="30000" dirty="0"/>
              <a:t>,2</a:t>
            </a:r>
            <a:endParaRPr lang="en-US" dirty="0"/>
          </a:p>
        </p:txBody>
      </p:sp>
      <p:sp>
        <p:nvSpPr>
          <p:cNvPr id="4" name="Text Placeholder 3">
            <a:extLst>
              <a:ext uri="{FF2B5EF4-FFF2-40B4-BE49-F238E27FC236}">
                <a16:creationId xmlns="" xmlns:a16="http://schemas.microsoft.com/office/drawing/2014/main" id="{6F15C664-5661-4441-8ED3-54C19FFC480C}"/>
              </a:ext>
            </a:extLst>
          </p:cNvPr>
          <p:cNvSpPr>
            <a:spLocks noGrp="1"/>
          </p:cNvSpPr>
          <p:nvPr>
            <p:ph type="body" sz="quarter" idx="13"/>
          </p:nvPr>
        </p:nvSpPr>
        <p:spPr/>
        <p:txBody>
          <a:bodyPr/>
          <a:lstStyle/>
          <a:p>
            <a:r>
              <a:rPr lang="en-GB" dirty="0"/>
              <a:t>ARR = absolute risk reduction; DAPA = dapagliflozin; HR = hazard ratio; RRR = relative risk reduction.</a:t>
            </a:r>
            <a:endParaRPr lang="en-US" dirty="0"/>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r>
              <a:rPr lang="en-US" sz="1000" dirty="0">
                <a:solidFill>
                  <a:srgbClr val="000000"/>
                </a:solidFill>
                <a:latin typeface="Arial" panose="020B0604020202020204"/>
              </a:rPr>
              <a:t> 2. </a:t>
            </a:r>
            <a:r>
              <a:rPr lang="en-IN" sz="1000" dirty="0" err="1">
                <a:solidFill>
                  <a:srgbClr val="000000"/>
                </a:solidFill>
                <a:latin typeface="Arial" panose="020B0604020202020204"/>
              </a:rPr>
              <a:t>Heerspink</a:t>
            </a:r>
            <a:r>
              <a:rPr lang="en-IN" sz="1000" dirty="0">
                <a:solidFill>
                  <a:srgbClr val="000000"/>
                </a:solidFill>
                <a:latin typeface="Arial" panose="020B0604020202020204"/>
              </a:rPr>
              <a:t> HJL et al. </a:t>
            </a:r>
            <a:r>
              <a:rPr lang="en-US" sz="1000" i="1" dirty="0">
                <a:solidFill>
                  <a:srgbClr val="000000"/>
                </a:solidFill>
                <a:latin typeface="Arial" panose="020B0604020202020204"/>
              </a:rPr>
              <a:t>Nephrol Dial Transplant</a:t>
            </a:r>
            <a:r>
              <a:rPr lang="en-US" sz="1000" dirty="0">
                <a:solidFill>
                  <a:srgbClr val="000000"/>
                </a:solidFill>
                <a:latin typeface="Arial" panose="020B0604020202020204"/>
              </a:rPr>
              <a:t>. 2020;35:274–282.</a:t>
            </a:r>
            <a:endParaRPr lang="en-US" dirty="0">
              <a:ea typeface="+mn-lt"/>
              <a:cs typeface="+mn-lt"/>
            </a:endParaRPr>
          </a:p>
        </p:txBody>
      </p:sp>
      <p:sp>
        <p:nvSpPr>
          <p:cNvPr id="7" name="TextBox 6">
            <a:extLst>
              <a:ext uri="{FF2B5EF4-FFF2-40B4-BE49-F238E27FC236}">
                <a16:creationId xmlns="" xmlns:a16="http://schemas.microsoft.com/office/drawing/2014/main" id="{BD5D6024-E83E-46A1-BA83-539C16854C1E}"/>
              </a:ext>
            </a:extLst>
          </p:cNvPr>
          <p:cNvSpPr txBox="1">
            <a:spLocks/>
          </p:cNvSpPr>
          <p:nvPr/>
        </p:nvSpPr>
        <p:spPr>
          <a:xfrm>
            <a:off x="2880202" y="5793419"/>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2152</a:t>
            </a:r>
          </a:p>
        </p:txBody>
      </p:sp>
      <p:sp>
        <p:nvSpPr>
          <p:cNvPr id="8" name="TextBox 7">
            <a:extLst>
              <a:ext uri="{FF2B5EF4-FFF2-40B4-BE49-F238E27FC236}">
                <a16:creationId xmlns="" xmlns:a16="http://schemas.microsoft.com/office/drawing/2014/main" id="{2FD82861-7725-49D0-9CCD-1EEA1639C729}"/>
              </a:ext>
            </a:extLst>
          </p:cNvPr>
          <p:cNvSpPr txBox="1">
            <a:spLocks/>
          </p:cNvSpPr>
          <p:nvPr/>
        </p:nvSpPr>
        <p:spPr>
          <a:xfrm>
            <a:off x="3633524" y="5793419"/>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2039</a:t>
            </a:r>
          </a:p>
        </p:txBody>
      </p:sp>
      <p:sp>
        <p:nvSpPr>
          <p:cNvPr id="9" name="TextBox 8">
            <a:extLst>
              <a:ext uri="{FF2B5EF4-FFF2-40B4-BE49-F238E27FC236}">
                <a16:creationId xmlns="" xmlns:a16="http://schemas.microsoft.com/office/drawing/2014/main" id="{145ABD15-8B24-42D3-8D60-B1F4410DA3B2}"/>
              </a:ext>
            </a:extLst>
          </p:cNvPr>
          <p:cNvSpPr txBox="1">
            <a:spLocks/>
          </p:cNvSpPr>
          <p:nvPr/>
        </p:nvSpPr>
        <p:spPr>
          <a:xfrm>
            <a:off x="4386823" y="579339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2029</a:t>
            </a:r>
          </a:p>
        </p:txBody>
      </p:sp>
      <p:sp>
        <p:nvSpPr>
          <p:cNvPr id="10" name="TextBox 9">
            <a:extLst>
              <a:ext uri="{FF2B5EF4-FFF2-40B4-BE49-F238E27FC236}">
                <a16:creationId xmlns="" xmlns:a16="http://schemas.microsoft.com/office/drawing/2014/main" id="{977DE56A-4957-4508-9500-DB19BDEA5E18}"/>
              </a:ext>
            </a:extLst>
          </p:cNvPr>
          <p:cNvSpPr txBox="1">
            <a:spLocks/>
          </p:cNvSpPr>
          <p:nvPr/>
        </p:nvSpPr>
        <p:spPr>
          <a:xfrm>
            <a:off x="5223779" y="579340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2017</a:t>
            </a:r>
          </a:p>
        </p:txBody>
      </p:sp>
      <p:sp>
        <p:nvSpPr>
          <p:cNvPr id="11" name="TextBox 10">
            <a:extLst>
              <a:ext uri="{FF2B5EF4-FFF2-40B4-BE49-F238E27FC236}">
                <a16:creationId xmlns="" xmlns:a16="http://schemas.microsoft.com/office/drawing/2014/main" id="{D87C3539-9C9E-41DF-ABE4-7A626EC64F3C}"/>
              </a:ext>
            </a:extLst>
          </p:cNvPr>
          <p:cNvSpPr txBox="1"/>
          <p:nvPr/>
        </p:nvSpPr>
        <p:spPr>
          <a:xfrm>
            <a:off x="6060733" y="579339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1998</a:t>
            </a:r>
          </a:p>
        </p:txBody>
      </p:sp>
      <p:sp>
        <p:nvSpPr>
          <p:cNvPr id="12" name="TextBox 11">
            <a:extLst>
              <a:ext uri="{FF2B5EF4-FFF2-40B4-BE49-F238E27FC236}">
                <a16:creationId xmlns="" xmlns:a16="http://schemas.microsoft.com/office/drawing/2014/main" id="{E759F4BF-0E1D-4CCB-ACEB-C62AB2CA2CC9}"/>
              </a:ext>
            </a:extLst>
          </p:cNvPr>
          <p:cNvSpPr txBox="1"/>
          <p:nvPr/>
        </p:nvSpPr>
        <p:spPr>
          <a:xfrm>
            <a:off x="6897688" y="579339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1925</a:t>
            </a:r>
          </a:p>
        </p:txBody>
      </p:sp>
      <p:sp>
        <p:nvSpPr>
          <p:cNvPr id="13" name="TextBox 12">
            <a:extLst>
              <a:ext uri="{FF2B5EF4-FFF2-40B4-BE49-F238E27FC236}">
                <a16:creationId xmlns="" xmlns:a16="http://schemas.microsoft.com/office/drawing/2014/main" id="{BEE72AF0-C1A0-4EF1-BEEB-5041E0E4268E}"/>
              </a:ext>
            </a:extLst>
          </p:cNvPr>
          <p:cNvSpPr txBox="1"/>
          <p:nvPr/>
        </p:nvSpPr>
        <p:spPr>
          <a:xfrm>
            <a:off x="7734643" y="579339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1531</a:t>
            </a:r>
          </a:p>
        </p:txBody>
      </p:sp>
      <p:sp>
        <p:nvSpPr>
          <p:cNvPr id="14" name="TextBox 13">
            <a:extLst>
              <a:ext uri="{FF2B5EF4-FFF2-40B4-BE49-F238E27FC236}">
                <a16:creationId xmlns="" xmlns:a16="http://schemas.microsoft.com/office/drawing/2014/main" id="{0207D027-5A3D-4693-8EC2-3E9D7D965AF9}"/>
              </a:ext>
            </a:extLst>
          </p:cNvPr>
          <p:cNvSpPr txBox="1"/>
          <p:nvPr/>
        </p:nvSpPr>
        <p:spPr>
          <a:xfrm>
            <a:off x="8571599" y="579339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1028</a:t>
            </a:r>
          </a:p>
        </p:txBody>
      </p:sp>
      <p:sp>
        <p:nvSpPr>
          <p:cNvPr id="15" name="TextBox 14">
            <a:extLst>
              <a:ext uri="{FF2B5EF4-FFF2-40B4-BE49-F238E27FC236}">
                <a16:creationId xmlns="" xmlns:a16="http://schemas.microsoft.com/office/drawing/2014/main" id="{59072F28-3FA1-4D5F-9DA5-A2FEA366C5F5}"/>
              </a:ext>
            </a:extLst>
          </p:cNvPr>
          <p:cNvSpPr txBox="1"/>
          <p:nvPr/>
        </p:nvSpPr>
        <p:spPr>
          <a:xfrm>
            <a:off x="9408553" y="5793419"/>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398</a:t>
            </a:r>
          </a:p>
        </p:txBody>
      </p:sp>
      <p:sp>
        <p:nvSpPr>
          <p:cNvPr id="16" name="TextBox 15">
            <a:extLst>
              <a:ext uri="{FF2B5EF4-FFF2-40B4-BE49-F238E27FC236}">
                <a16:creationId xmlns="" xmlns:a16="http://schemas.microsoft.com/office/drawing/2014/main" id="{B8B0A962-49AA-4DFD-891A-6998C16335C7}"/>
              </a:ext>
            </a:extLst>
          </p:cNvPr>
          <p:cNvSpPr txBox="1">
            <a:spLocks/>
          </p:cNvSpPr>
          <p:nvPr/>
        </p:nvSpPr>
        <p:spPr>
          <a:xfrm>
            <a:off x="2880202" y="6003150"/>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2152</a:t>
            </a:r>
          </a:p>
        </p:txBody>
      </p:sp>
      <p:sp>
        <p:nvSpPr>
          <p:cNvPr id="17" name="TextBox 16">
            <a:extLst>
              <a:ext uri="{FF2B5EF4-FFF2-40B4-BE49-F238E27FC236}">
                <a16:creationId xmlns="" xmlns:a16="http://schemas.microsoft.com/office/drawing/2014/main" id="{72C1D92F-947F-46FF-B371-73C49A338403}"/>
              </a:ext>
            </a:extLst>
          </p:cNvPr>
          <p:cNvSpPr txBox="1">
            <a:spLocks/>
          </p:cNvSpPr>
          <p:nvPr/>
        </p:nvSpPr>
        <p:spPr>
          <a:xfrm>
            <a:off x="3633524" y="6003150"/>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2035</a:t>
            </a:r>
          </a:p>
        </p:txBody>
      </p:sp>
      <p:sp>
        <p:nvSpPr>
          <p:cNvPr id="18" name="TextBox 17">
            <a:extLst>
              <a:ext uri="{FF2B5EF4-FFF2-40B4-BE49-F238E27FC236}">
                <a16:creationId xmlns="" xmlns:a16="http://schemas.microsoft.com/office/drawing/2014/main" id="{67A3183A-6F3C-4CF0-AACF-CC5D298BFF89}"/>
              </a:ext>
            </a:extLst>
          </p:cNvPr>
          <p:cNvSpPr txBox="1">
            <a:spLocks/>
          </p:cNvSpPr>
          <p:nvPr/>
        </p:nvSpPr>
        <p:spPr>
          <a:xfrm>
            <a:off x="4386823" y="600313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2018</a:t>
            </a:r>
          </a:p>
        </p:txBody>
      </p:sp>
      <p:sp>
        <p:nvSpPr>
          <p:cNvPr id="19" name="TextBox 18">
            <a:extLst>
              <a:ext uri="{FF2B5EF4-FFF2-40B4-BE49-F238E27FC236}">
                <a16:creationId xmlns="" xmlns:a16="http://schemas.microsoft.com/office/drawing/2014/main" id="{6F4A4062-461C-4E4A-B062-8A8FB16FABC0}"/>
              </a:ext>
            </a:extLst>
          </p:cNvPr>
          <p:cNvSpPr txBox="1">
            <a:spLocks/>
          </p:cNvSpPr>
          <p:nvPr/>
        </p:nvSpPr>
        <p:spPr>
          <a:xfrm>
            <a:off x="5223779" y="600313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1993</a:t>
            </a:r>
          </a:p>
        </p:txBody>
      </p:sp>
      <p:sp>
        <p:nvSpPr>
          <p:cNvPr id="20" name="TextBox 19">
            <a:extLst>
              <a:ext uri="{FF2B5EF4-FFF2-40B4-BE49-F238E27FC236}">
                <a16:creationId xmlns="" xmlns:a16="http://schemas.microsoft.com/office/drawing/2014/main" id="{863FACA0-3A1A-4C7E-BAD4-756D52562E2F}"/>
              </a:ext>
            </a:extLst>
          </p:cNvPr>
          <p:cNvSpPr txBox="1"/>
          <p:nvPr/>
        </p:nvSpPr>
        <p:spPr>
          <a:xfrm>
            <a:off x="6060733" y="600313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1972</a:t>
            </a:r>
          </a:p>
        </p:txBody>
      </p:sp>
      <p:sp>
        <p:nvSpPr>
          <p:cNvPr id="21" name="TextBox 20">
            <a:extLst>
              <a:ext uri="{FF2B5EF4-FFF2-40B4-BE49-F238E27FC236}">
                <a16:creationId xmlns="" xmlns:a16="http://schemas.microsoft.com/office/drawing/2014/main" id="{713C1777-0D71-40D1-8DD3-08544A67F3CB}"/>
              </a:ext>
            </a:extLst>
          </p:cNvPr>
          <p:cNvSpPr txBox="1"/>
          <p:nvPr/>
        </p:nvSpPr>
        <p:spPr>
          <a:xfrm>
            <a:off x="6897688" y="600313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1902</a:t>
            </a:r>
          </a:p>
        </p:txBody>
      </p:sp>
      <p:sp>
        <p:nvSpPr>
          <p:cNvPr id="22" name="TextBox 21">
            <a:extLst>
              <a:ext uri="{FF2B5EF4-FFF2-40B4-BE49-F238E27FC236}">
                <a16:creationId xmlns="" xmlns:a16="http://schemas.microsoft.com/office/drawing/2014/main" id="{238CD106-D37E-4962-9227-861263C09E9D}"/>
              </a:ext>
            </a:extLst>
          </p:cNvPr>
          <p:cNvSpPr txBox="1"/>
          <p:nvPr/>
        </p:nvSpPr>
        <p:spPr>
          <a:xfrm>
            <a:off x="7734643" y="600313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1502</a:t>
            </a:r>
          </a:p>
        </p:txBody>
      </p:sp>
      <p:sp>
        <p:nvSpPr>
          <p:cNvPr id="23" name="TextBox 22">
            <a:extLst>
              <a:ext uri="{FF2B5EF4-FFF2-40B4-BE49-F238E27FC236}">
                <a16:creationId xmlns="" xmlns:a16="http://schemas.microsoft.com/office/drawing/2014/main" id="{EB6CAB19-735A-403B-B5FA-0BB2A143793B}"/>
              </a:ext>
            </a:extLst>
          </p:cNvPr>
          <p:cNvSpPr txBox="1"/>
          <p:nvPr/>
        </p:nvSpPr>
        <p:spPr>
          <a:xfrm>
            <a:off x="8571599" y="600313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1009</a:t>
            </a:r>
          </a:p>
        </p:txBody>
      </p:sp>
      <p:sp>
        <p:nvSpPr>
          <p:cNvPr id="24" name="TextBox 23">
            <a:extLst>
              <a:ext uri="{FF2B5EF4-FFF2-40B4-BE49-F238E27FC236}">
                <a16:creationId xmlns="" xmlns:a16="http://schemas.microsoft.com/office/drawing/2014/main" id="{6E16D311-025E-4578-BDF4-DD2A9B0B494A}"/>
              </a:ext>
            </a:extLst>
          </p:cNvPr>
          <p:cNvSpPr txBox="1"/>
          <p:nvPr/>
        </p:nvSpPr>
        <p:spPr>
          <a:xfrm>
            <a:off x="9408553" y="6003150"/>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379</a:t>
            </a:r>
          </a:p>
        </p:txBody>
      </p:sp>
      <p:sp>
        <p:nvSpPr>
          <p:cNvPr id="26" name="TextBox 25">
            <a:extLst>
              <a:ext uri="{FF2B5EF4-FFF2-40B4-BE49-F238E27FC236}">
                <a16:creationId xmlns="" xmlns:a16="http://schemas.microsoft.com/office/drawing/2014/main" id="{84D376A3-10D2-4933-BB72-08327414C062}"/>
              </a:ext>
            </a:extLst>
          </p:cNvPr>
          <p:cNvSpPr txBox="1">
            <a:spLocks/>
          </p:cNvSpPr>
          <p:nvPr/>
        </p:nvSpPr>
        <p:spPr>
          <a:xfrm>
            <a:off x="1881826" y="5793419"/>
            <a:ext cx="767838" cy="246221"/>
          </a:xfrm>
          <a:prstGeom prst="rect">
            <a:avLst/>
          </a:prstGeom>
          <a:noFill/>
        </p:spPr>
        <p:txBody>
          <a:bodyPr wrap="none" lIns="0" rIns="0" rtlCol="0">
            <a:spAutoFit/>
          </a:bodyPr>
          <a:lstStyle/>
          <a:p>
            <a:pPr algn="r">
              <a:buClr>
                <a:schemeClr val="accent1"/>
              </a:buClr>
            </a:pPr>
            <a:r>
              <a:rPr lang="en-US" sz="1000" b="1">
                <a:solidFill>
                  <a:schemeClr val="accent1"/>
                </a:solidFill>
              </a:rPr>
              <a:t>DAPA 10 mg</a:t>
            </a:r>
          </a:p>
        </p:txBody>
      </p:sp>
      <p:sp>
        <p:nvSpPr>
          <p:cNvPr id="27" name="TextBox 26">
            <a:extLst>
              <a:ext uri="{FF2B5EF4-FFF2-40B4-BE49-F238E27FC236}">
                <a16:creationId xmlns="" xmlns:a16="http://schemas.microsoft.com/office/drawing/2014/main" id="{5092B356-948A-4CBC-A10A-74FD24FEF3D2}"/>
              </a:ext>
            </a:extLst>
          </p:cNvPr>
          <p:cNvSpPr txBox="1">
            <a:spLocks/>
          </p:cNvSpPr>
          <p:nvPr/>
        </p:nvSpPr>
        <p:spPr>
          <a:xfrm>
            <a:off x="2160729" y="6003150"/>
            <a:ext cx="488915" cy="246221"/>
          </a:xfrm>
          <a:prstGeom prst="rect">
            <a:avLst/>
          </a:prstGeom>
          <a:noFill/>
        </p:spPr>
        <p:txBody>
          <a:bodyPr wrap="none" lIns="0" rIns="0" rtlCol="0">
            <a:spAutoFit/>
          </a:bodyPr>
          <a:lstStyle/>
          <a:p>
            <a:pPr algn="r">
              <a:buClr>
                <a:schemeClr val="accent1"/>
              </a:buClr>
            </a:pPr>
            <a:r>
              <a:rPr lang="en-US" sz="1000" b="1">
                <a:solidFill>
                  <a:schemeClr val="bg1">
                    <a:lumMod val="50000"/>
                  </a:schemeClr>
                </a:solidFill>
              </a:rPr>
              <a:t>Placebo</a:t>
            </a:r>
          </a:p>
        </p:txBody>
      </p:sp>
      <p:sp>
        <p:nvSpPr>
          <p:cNvPr id="28" name="TextBox 27">
            <a:extLst>
              <a:ext uri="{FF2B5EF4-FFF2-40B4-BE49-F238E27FC236}">
                <a16:creationId xmlns="" xmlns:a16="http://schemas.microsoft.com/office/drawing/2014/main" id="{B77B3FEB-4160-484D-A47C-D84D6DC3D64E}"/>
              </a:ext>
            </a:extLst>
          </p:cNvPr>
          <p:cNvSpPr txBox="1">
            <a:spLocks/>
          </p:cNvSpPr>
          <p:nvPr/>
        </p:nvSpPr>
        <p:spPr>
          <a:xfrm>
            <a:off x="8958837" y="3617921"/>
            <a:ext cx="1206612" cy="584775"/>
          </a:xfrm>
          <a:prstGeom prst="rect">
            <a:avLst/>
          </a:prstGeom>
          <a:noFill/>
        </p:spPr>
        <p:txBody>
          <a:bodyPr wrap="none" lIns="0" rIns="0" rtlCol="0">
            <a:spAutoFit/>
          </a:bodyPr>
          <a:lstStyle/>
          <a:p>
            <a:pPr algn="r">
              <a:buClr>
                <a:schemeClr val="accent1"/>
              </a:buClr>
            </a:pPr>
            <a:r>
              <a:rPr lang="en-US" sz="1600" b="1">
                <a:solidFill>
                  <a:schemeClr val="accent1"/>
                </a:solidFill>
              </a:rPr>
              <a:t>DAPA 10 mg</a:t>
            </a:r>
            <a:br>
              <a:rPr lang="en-US" sz="1600" b="1">
                <a:solidFill>
                  <a:schemeClr val="accent1"/>
                </a:solidFill>
              </a:rPr>
            </a:br>
            <a:r>
              <a:rPr lang="en-US" sz="1600" b="1">
                <a:solidFill>
                  <a:schemeClr val="accent1"/>
                </a:solidFill>
              </a:rPr>
              <a:t>101 events</a:t>
            </a:r>
          </a:p>
        </p:txBody>
      </p:sp>
      <p:sp>
        <p:nvSpPr>
          <p:cNvPr id="29" name="TextBox 28">
            <a:extLst>
              <a:ext uri="{FF2B5EF4-FFF2-40B4-BE49-F238E27FC236}">
                <a16:creationId xmlns="" xmlns:a16="http://schemas.microsoft.com/office/drawing/2014/main" id="{95BAA1AA-9E38-419D-A42D-3472FEEA960C}"/>
              </a:ext>
            </a:extLst>
          </p:cNvPr>
          <p:cNvSpPr txBox="1">
            <a:spLocks/>
          </p:cNvSpPr>
          <p:nvPr/>
        </p:nvSpPr>
        <p:spPr>
          <a:xfrm>
            <a:off x="9158303" y="1815027"/>
            <a:ext cx="1048364" cy="584775"/>
          </a:xfrm>
          <a:prstGeom prst="rect">
            <a:avLst/>
          </a:prstGeom>
          <a:noFill/>
        </p:spPr>
        <p:txBody>
          <a:bodyPr wrap="none" lIns="0" rIns="0" rtlCol="0">
            <a:spAutoFit/>
          </a:bodyPr>
          <a:lstStyle/>
          <a:p>
            <a:pPr algn="r">
              <a:buClr>
                <a:schemeClr val="accent1"/>
              </a:buClr>
            </a:pPr>
            <a:r>
              <a:rPr lang="en-US" sz="1600" b="1">
                <a:solidFill>
                  <a:schemeClr val="bg1">
                    <a:lumMod val="50000"/>
                  </a:schemeClr>
                </a:solidFill>
              </a:rPr>
              <a:t>Placebo</a:t>
            </a:r>
            <a:br>
              <a:rPr lang="en-US" sz="1600" b="1">
                <a:solidFill>
                  <a:schemeClr val="bg1">
                    <a:lumMod val="50000"/>
                  </a:schemeClr>
                </a:solidFill>
              </a:rPr>
            </a:br>
            <a:r>
              <a:rPr lang="en-US" sz="1600" b="1">
                <a:solidFill>
                  <a:schemeClr val="bg1">
                    <a:lumMod val="50000"/>
                  </a:schemeClr>
                </a:solidFill>
              </a:rPr>
              <a:t>146 events</a:t>
            </a:r>
          </a:p>
        </p:txBody>
      </p:sp>
      <p:sp>
        <p:nvSpPr>
          <p:cNvPr id="30" name="Freeform: Shape 29">
            <a:extLst>
              <a:ext uri="{FF2B5EF4-FFF2-40B4-BE49-F238E27FC236}">
                <a16:creationId xmlns="" xmlns:a16="http://schemas.microsoft.com/office/drawing/2014/main" id="{EB51E02E-F1AF-4B97-8FBB-591EC5FC6A7A}"/>
              </a:ext>
            </a:extLst>
          </p:cNvPr>
          <p:cNvSpPr/>
          <p:nvPr/>
        </p:nvSpPr>
        <p:spPr>
          <a:xfrm>
            <a:off x="2940412" y="1401470"/>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1" name="Straight Connector 30">
            <a:extLst>
              <a:ext uri="{FF2B5EF4-FFF2-40B4-BE49-F238E27FC236}">
                <a16:creationId xmlns="" xmlns:a16="http://schemas.microsoft.com/office/drawing/2014/main" id="{556B48D9-A2DB-4220-908D-0508BE83619C}"/>
              </a:ext>
            </a:extLst>
          </p:cNvPr>
          <p:cNvCxnSpPr/>
          <p:nvPr/>
        </p:nvCxnSpPr>
        <p:spPr>
          <a:xfrm>
            <a:off x="2848963" y="140145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 xmlns:a16="http://schemas.microsoft.com/office/drawing/2014/main" id="{5DCF8519-8577-404F-9386-13EA7EE139F5}"/>
              </a:ext>
            </a:extLst>
          </p:cNvPr>
          <p:cNvCxnSpPr/>
          <p:nvPr/>
        </p:nvCxnSpPr>
        <p:spPr>
          <a:xfrm>
            <a:off x="2848963" y="204039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A2B5D4CF-6DD1-4217-8522-66440661B4AA}"/>
              </a:ext>
            </a:extLst>
          </p:cNvPr>
          <p:cNvCxnSpPr/>
          <p:nvPr/>
        </p:nvCxnSpPr>
        <p:spPr>
          <a:xfrm>
            <a:off x="2848963" y="267933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 xmlns:a16="http://schemas.microsoft.com/office/drawing/2014/main" id="{C731F9AE-F723-4EEA-8D9B-500C43ECD509}"/>
              </a:ext>
            </a:extLst>
          </p:cNvPr>
          <p:cNvCxnSpPr/>
          <p:nvPr/>
        </p:nvCxnSpPr>
        <p:spPr>
          <a:xfrm>
            <a:off x="2848963" y="331827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 xmlns:a16="http://schemas.microsoft.com/office/drawing/2014/main" id="{30A4FA2E-16BF-4DD9-8E2E-75CC030CD162}"/>
              </a:ext>
            </a:extLst>
          </p:cNvPr>
          <p:cNvCxnSpPr/>
          <p:nvPr/>
        </p:nvCxnSpPr>
        <p:spPr>
          <a:xfrm>
            <a:off x="2848963" y="395720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 xmlns:a16="http://schemas.microsoft.com/office/drawing/2014/main" id="{8564B6D1-C433-4B6F-9F1E-649F7B0863D5}"/>
              </a:ext>
            </a:extLst>
          </p:cNvPr>
          <p:cNvCxnSpPr/>
          <p:nvPr/>
        </p:nvCxnSpPr>
        <p:spPr>
          <a:xfrm>
            <a:off x="2848963" y="459614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 xmlns:a16="http://schemas.microsoft.com/office/drawing/2014/main" id="{1B6E1BEA-816D-46A8-AEBC-6C13EAA5BF60}"/>
              </a:ext>
            </a:extLst>
          </p:cNvPr>
          <p:cNvCxnSpPr/>
          <p:nvPr/>
        </p:nvCxnSpPr>
        <p:spPr>
          <a:xfrm>
            <a:off x="2848963" y="52350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 xmlns:a16="http://schemas.microsoft.com/office/drawing/2014/main" id="{DADF9E70-6B26-4546-BE2B-008E3D0D3619}"/>
              </a:ext>
            </a:extLst>
          </p:cNvPr>
          <p:cNvSpPr txBox="1"/>
          <p:nvPr/>
        </p:nvSpPr>
        <p:spPr>
          <a:xfrm>
            <a:off x="2669470" y="5116543"/>
            <a:ext cx="255198" cy="246221"/>
          </a:xfrm>
          <a:prstGeom prst="rect">
            <a:avLst/>
          </a:prstGeom>
          <a:noFill/>
        </p:spPr>
        <p:txBody>
          <a:bodyPr wrap="none" rtlCol="0">
            <a:spAutoFit/>
          </a:bodyPr>
          <a:lstStyle/>
          <a:p>
            <a:pPr algn="r">
              <a:buClr>
                <a:schemeClr val="accent1"/>
              </a:buClr>
            </a:pPr>
            <a:r>
              <a:rPr lang="en-US" sz="1000"/>
              <a:t>0</a:t>
            </a:r>
          </a:p>
        </p:txBody>
      </p:sp>
      <p:sp>
        <p:nvSpPr>
          <p:cNvPr id="39" name="TextBox 38">
            <a:extLst>
              <a:ext uri="{FF2B5EF4-FFF2-40B4-BE49-F238E27FC236}">
                <a16:creationId xmlns="" xmlns:a16="http://schemas.microsoft.com/office/drawing/2014/main" id="{44B9AB74-725A-49A5-BA3A-BA16ABF831F2}"/>
              </a:ext>
            </a:extLst>
          </p:cNvPr>
          <p:cNvSpPr txBox="1"/>
          <p:nvPr/>
        </p:nvSpPr>
        <p:spPr>
          <a:xfrm>
            <a:off x="2669470" y="4475826"/>
            <a:ext cx="255198" cy="246221"/>
          </a:xfrm>
          <a:prstGeom prst="rect">
            <a:avLst/>
          </a:prstGeom>
          <a:noFill/>
        </p:spPr>
        <p:txBody>
          <a:bodyPr wrap="none" rtlCol="0">
            <a:spAutoFit/>
          </a:bodyPr>
          <a:lstStyle/>
          <a:p>
            <a:pPr algn="r">
              <a:buClr>
                <a:schemeClr val="accent1"/>
              </a:buClr>
            </a:pPr>
            <a:r>
              <a:rPr lang="en-US" sz="1000"/>
              <a:t>2</a:t>
            </a:r>
          </a:p>
        </p:txBody>
      </p:sp>
      <p:sp>
        <p:nvSpPr>
          <p:cNvPr id="40" name="TextBox 39">
            <a:extLst>
              <a:ext uri="{FF2B5EF4-FFF2-40B4-BE49-F238E27FC236}">
                <a16:creationId xmlns="" xmlns:a16="http://schemas.microsoft.com/office/drawing/2014/main" id="{BB0BCAC5-1D89-48F9-A3DD-97D067856F92}"/>
              </a:ext>
            </a:extLst>
          </p:cNvPr>
          <p:cNvSpPr txBox="1"/>
          <p:nvPr/>
        </p:nvSpPr>
        <p:spPr>
          <a:xfrm>
            <a:off x="2669470" y="3835076"/>
            <a:ext cx="255198" cy="246221"/>
          </a:xfrm>
          <a:prstGeom prst="rect">
            <a:avLst/>
          </a:prstGeom>
          <a:noFill/>
        </p:spPr>
        <p:txBody>
          <a:bodyPr wrap="none" rtlCol="0">
            <a:spAutoFit/>
          </a:bodyPr>
          <a:lstStyle/>
          <a:p>
            <a:pPr algn="r">
              <a:buClr>
                <a:schemeClr val="accent1"/>
              </a:buClr>
            </a:pPr>
            <a:r>
              <a:rPr lang="en-US" sz="1000"/>
              <a:t>4</a:t>
            </a:r>
          </a:p>
        </p:txBody>
      </p:sp>
      <p:sp>
        <p:nvSpPr>
          <p:cNvPr id="41" name="TextBox 40">
            <a:extLst>
              <a:ext uri="{FF2B5EF4-FFF2-40B4-BE49-F238E27FC236}">
                <a16:creationId xmlns="" xmlns:a16="http://schemas.microsoft.com/office/drawing/2014/main" id="{A32A34B6-5D46-4829-886F-456790CDB42C}"/>
              </a:ext>
            </a:extLst>
          </p:cNvPr>
          <p:cNvSpPr txBox="1"/>
          <p:nvPr/>
        </p:nvSpPr>
        <p:spPr>
          <a:xfrm>
            <a:off x="2669470" y="3194392"/>
            <a:ext cx="255198" cy="246221"/>
          </a:xfrm>
          <a:prstGeom prst="rect">
            <a:avLst/>
          </a:prstGeom>
          <a:noFill/>
        </p:spPr>
        <p:txBody>
          <a:bodyPr wrap="none" rtlCol="0">
            <a:spAutoFit/>
          </a:bodyPr>
          <a:lstStyle/>
          <a:p>
            <a:pPr algn="r">
              <a:buClr>
                <a:schemeClr val="accent1"/>
              </a:buClr>
            </a:pPr>
            <a:r>
              <a:rPr lang="en-US" sz="1000"/>
              <a:t>6</a:t>
            </a:r>
          </a:p>
        </p:txBody>
      </p:sp>
      <p:sp>
        <p:nvSpPr>
          <p:cNvPr id="42" name="TextBox 41">
            <a:extLst>
              <a:ext uri="{FF2B5EF4-FFF2-40B4-BE49-F238E27FC236}">
                <a16:creationId xmlns="" xmlns:a16="http://schemas.microsoft.com/office/drawing/2014/main" id="{DFA2748D-92CE-450F-B7D2-9360EA54206F}"/>
              </a:ext>
            </a:extLst>
          </p:cNvPr>
          <p:cNvSpPr txBox="1"/>
          <p:nvPr/>
        </p:nvSpPr>
        <p:spPr>
          <a:xfrm>
            <a:off x="2669470" y="2553675"/>
            <a:ext cx="255198" cy="246221"/>
          </a:xfrm>
          <a:prstGeom prst="rect">
            <a:avLst/>
          </a:prstGeom>
          <a:noFill/>
        </p:spPr>
        <p:txBody>
          <a:bodyPr wrap="none" rtlCol="0">
            <a:spAutoFit/>
          </a:bodyPr>
          <a:lstStyle/>
          <a:p>
            <a:pPr algn="r">
              <a:buClr>
                <a:schemeClr val="accent1"/>
              </a:buClr>
            </a:pPr>
            <a:r>
              <a:rPr lang="en-US" sz="1000"/>
              <a:t>8</a:t>
            </a:r>
          </a:p>
        </p:txBody>
      </p:sp>
      <p:sp>
        <p:nvSpPr>
          <p:cNvPr id="43" name="TextBox 42">
            <a:extLst>
              <a:ext uri="{FF2B5EF4-FFF2-40B4-BE49-F238E27FC236}">
                <a16:creationId xmlns="" xmlns:a16="http://schemas.microsoft.com/office/drawing/2014/main" id="{01218672-F504-4EE6-BFFD-4DA1C57C46BA}"/>
              </a:ext>
            </a:extLst>
          </p:cNvPr>
          <p:cNvSpPr txBox="1"/>
          <p:nvPr/>
        </p:nvSpPr>
        <p:spPr>
          <a:xfrm>
            <a:off x="2598938" y="1912919"/>
            <a:ext cx="325730" cy="246221"/>
          </a:xfrm>
          <a:prstGeom prst="rect">
            <a:avLst/>
          </a:prstGeom>
          <a:noFill/>
        </p:spPr>
        <p:txBody>
          <a:bodyPr wrap="none" rtlCol="0">
            <a:spAutoFit/>
          </a:bodyPr>
          <a:lstStyle/>
          <a:p>
            <a:pPr algn="r">
              <a:buClr>
                <a:schemeClr val="accent1"/>
              </a:buClr>
            </a:pPr>
            <a:r>
              <a:rPr lang="en-US" sz="1000"/>
              <a:t>10</a:t>
            </a:r>
          </a:p>
        </p:txBody>
      </p:sp>
      <p:sp>
        <p:nvSpPr>
          <p:cNvPr id="44" name="TextBox 43">
            <a:extLst>
              <a:ext uri="{FF2B5EF4-FFF2-40B4-BE49-F238E27FC236}">
                <a16:creationId xmlns="" xmlns:a16="http://schemas.microsoft.com/office/drawing/2014/main" id="{77F48E83-8F7B-4693-8CB0-C9AA56CA517B}"/>
              </a:ext>
            </a:extLst>
          </p:cNvPr>
          <p:cNvSpPr txBox="1"/>
          <p:nvPr/>
        </p:nvSpPr>
        <p:spPr>
          <a:xfrm>
            <a:off x="2598938" y="1272241"/>
            <a:ext cx="325730" cy="246221"/>
          </a:xfrm>
          <a:prstGeom prst="rect">
            <a:avLst/>
          </a:prstGeom>
          <a:noFill/>
        </p:spPr>
        <p:txBody>
          <a:bodyPr wrap="none" rtlCol="0">
            <a:spAutoFit/>
          </a:bodyPr>
          <a:lstStyle/>
          <a:p>
            <a:pPr algn="r">
              <a:buClr>
                <a:schemeClr val="accent1"/>
              </a:buClr>
            </a:pPr>
            <a:r>
              <a:rPr lang="en-US" sz="1000"/>
              <a:t>12</a:t>
            </a:r>
          </a:p>
        </p:txBody>
      </p:sp>
      <p:sp>
        <p:nvSpPr>
          <p:cNvPr id="45" name="TextBox 44">
            <a:extLst>
              <a:ext uri="{FF2B5EF4-FFF2-40B4-BE49-F238E27FC236}">
                <a16:creationId xmlns="" xmlns:a16="http://schemas.microsoft.com/office/drawing/2014/main" id="{140FDEAF-B1C3-4EA7-9ACE-95547ADDB96A}"/>
              </a:ext>
            </a:extLst>
          </p:cNvPr>
          <p:cNvSpPr txBox="1"/>
          <p:nvPr/>
        </p:nvSpPr>
        <p:spPr>
          <a:xfrm>
            <a:off x="2846910" y="5348415"/>
            <a:ext cx="255198" cy="246221"/>
          </a:xfrm>
          <a:prstGeom prst="rect">
            <a:avLst/>
          </a:prstGeom>
          <a:noFill/>
        </p:spPr>
        <p:txBody>
          <a:bodyPr wrap="none" rtlCol="0">
            <a:spAutoFit/>
          </a:bodyPr>
          <a:lstStyle/>
          <a:p>
            <a:pPr algn="ctr">
              <a:buClr>
                <a:schemeClr val="accent1"/>
              </a:buClr>
            </a:pPr>
            <a:r>
              <a:rPr lang="en-US" sz="1000"/>
              <a:t>0</a:t>
            </a:r>
          </a:p>
        </p:txBody>
      </p:sp>
      <p:cxnSp>
        <p:nvCxnSpPr>
          <p:cNvPr id="46" name="Straight Connector 45">
            <a:extLst>
              <a:ext uri="{FF2B5EF4-FFF2-40B4-BE49-F238E27FC236}">
                <a16:creationId xmlns="" xmlns:a16="http://schemas.microsoft.com/office/drawing/2014/main" id="{B6D167A0-628A-4B50-8ADD-553C92514A33}"/>
              </a:ext>
            </a:extLst>
          </p:cNvPr>
          <p:cNvCxnSpPr>
            <a:cxnSpLocks/>
          </p:cNvCxnSpPr>
          <p:nvPr/>
        </p:nvCxnSpPr>
        <p:spPr>
          <a:xfrm rot="16200000">
            <a:off x="2933705"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 xmlns:a16="http://schemas.microsoft.com/office/drawing/2014/main" id="{D24760D5-3730-4771-BC31-6EF0BF402C98}"/>
              </a:ext>
            </a:extLst>
          </p:cNvPr>
          <p:cNvCxnSpPr>
            <a:cxnSpLocks/>
          </p:cNvCxnSpPr>
          <p:nvPr/>
        </p:nvCxnSpPr>
        <p:spPr>
          <a:xfrm rot="16200000">
            <a:off x="375547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3E12F5EB-1038-412A-B66E-24D151782EEC}"/>
              </a:ext>
            </a:extLst>
          </p:cNvPr>
          <p:cNvCxnSpPr>
            <a:cxnSpLocks/>
          </p:cNvCxnSpPr>
          <p:nvPr/>
        </p:nvCxnSpPr>
        <p:spPr>
          <a:xfrm rot="16200000">
            <a:off x="458216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E98BBE55-4AE3-4546-8738-E03B72EECD7D}"/>
              </a:ext>
            </a:extLst>
          </p:cNvPr>
          <p:cNvCxnSpPr>
            <a:cxnSpLocks/>
          </p:cNvCxnSpPr>
          <p:nvPr/>
        </p:nvCxnSpPr>
        <p:spPr>
          <a:xfrm rot="16200000">
            <a:off x="5414979"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545A1B88-E0BF-4AA3-AA10-884DB681A09C}"/>
              </a:ext>
            </a:extLst>
          </p:cNvPr>
          <p:cNvCxnSpPr>
            <a:cxnSpLocks/>
          </p:cNvCxnSpPr>
          <p:nvPr/>
        </p:nvCxnSpPr>
        <p:spPr>
          <a:xfrm rot="16200000">
            <a:off x="6235711"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88C11BE0-B588-4108-BB08-60604D083C01}"/>
              </a:ext>
            </a:extLst>
          </p:cNvPr>
          <p:cNvCxnSpPr>
            <a:cxnSpLocks/>
          </p:cNvCxnSpPr>
          <p:nvPr/>
        </p:nvCxnSpPr>
        <p:spPr>
          <a:xfrm rot="16200000">
            <a:off x="7040189"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 xmlns:a16="http://schemas.microsoft.com/office/drawing/2014/main" id="{7AEFF952-BBA6-4CA1-9111-6451C7C6F9D1}"/>
              </a:ext>
            </a:extLst>
          </p:cNvPr>
          <p:cNvCxnSpPr>
            <a:cxnSpLocks/>
          </p:cNvCxnSpPr>
          <p:nvPr/>
        </p:nvCxnSpPr>
        <p:spPr>
          <a:xfrm rot="16200000">
            <a:off x="8682205"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 xmlns:a16="http://schemas.microsoft.com/office/drawing/2014/main" id="{34366D6B-1644-4D0D-B3B4-5B52B2B54DF3}"/>
              </a:ext>
            </a:extLst>
          </p:cNvPr>
          <p:cNvCxnSpPr>
            <a:cxnSpLocks/>
          </p:cNvCxnSpPr>
          <p:nvPr/>
        </p:nvCxnSpPr>
        <p:spPr>
          <a:xfrm rot="16200000">
            <a:off x="7854500"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3F164A23-02CD-4A5B-B8CC-F9EC0645AB01}"/>
              </a:ext>
            </a:extLst>
          </p:cNvPr>
          <p:cNvCxnSpPr>
            <a:cxnSpLocks/>
          </p:cNvCxnSpPr>
          <p:nvPr/>
        </p:nvCxnSpPr>
        <p:spPr>
          <a:xfrm rot="16200000">
            <a:off x="951000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 xmlns:a16="http://schemas.microsoft.com/office/drawing/2014/main" id="{1A97941F-5E2F-47E4-8BE9-1B42275C840D}"/>
              </a:ext>
            </a:extLst>
          </p:cNvPr>
          <p:cNvSpPr txBox="1"/>
          <p:nvPr/>
        </p:nvSpPr>
        <p:spPr>
          <a:xfrm>
            <a:off x="3673598" y="5348415"/>
            <a:ext cx="255198" cy="246221"/>
          </a:xfrm>
          <a:prstGeom prst="rect">
            <a:avLst/>
          </a:prstGeom>
          <a:noFill/>
        </p:spPr>
        <p:txBody>
          <a:bodyPr wrap="none" rtlCol="0">
            <a:spAutoFit/>
          </a:bodyPr>
          <a:lstStyle/>
          <a:p>
            <a:pPr algn="ctr">
              <a:buClr>
                <a:schemeClr val="accent1"/>
              </a:buClr>
            </a:pPr>
            <a:r>
              <a:rPr lang="en-US" sz="1000"/>
              <a:t>4</a:t>
            </a:r>
          </a:p>
        </p:txBody>
      </p:sp>
      <p:sp>
        <p:nvSpPr>
          <p:cNvPr id="56" name="TextBox 55">
            <a:extLst>
              <a:ext uri="{FF2B5EF4-FFF2-40B4-BE49-F238E27FC236}">
                <a16:creationId xmlns="" xmlns:a16="http://schemas.microsoft.com/office/drawing/2014/main" id="{D63932D0-6745-49E7-8984-22AEFC743280}"/>
              </a:ext>
            </a:extLst>
          </p:cNvPr>
          <p:cNvSpPr txBox="1"/>
          <p:nvPr/>
        </p:nvSpPr>
        <p:spPr>
          <a:xfrm>
            <a:off x="4500314" y="5348415"/>
            <a:ext cx="255199" cy="246221"/>
          </a:xfrm>
          <a:prstGeom prst="rect">
            <a:avLst/>
          </a:prstGeom>
          <a:noFill/>
        </p:spPr>
        <p:txBody>
          <a:bodyPr wrap="square" rtlCol="0">
            <a:spAutoFit/>
          </a:bodyPr>
          <a:lstStyle/>
          <a:p>
            <a:pPr algn="ctr">
              <a:buClr>
                <a:schemeClr val="accent1"/>
              </a:buClr>
            </a:pPr>
            <a:r>
              <a:rPr lang="en-US" sz="1000"/>
              <a:t>8</a:t>
            </a:r>
          </a:p>
        </p:txBody>
      </p:sp>
      <p:sp>
        <p:nvSpPr>
          <p:cNvPr id="57" name="TextBox 56">
            <a:extLst>
              <a:ext uri="{FF2B5EF4-FFF2-40B4-BE49-F238E27FC236}">
                <a16:creationId xmlns="" xmlns:a16="http://schemas.microsoft.com/office/drawing/2014/main" id="{F38A3FCC-183E-4362-AB4C-CCAFA1789C24}"/>
              </a:ext>
            </a:extLst>
          </p:cNvPr>
          <p:cNvSpPr txBox="1">
            <a:spLocks/>
          </p:cNvSpPr>
          <p:nvPr/>
        </p:nvSpPr>
        <p:spPr>
          <a:xfrm>
            <a:off x="5277819" y="5348396"/>
            <a:ext cx="365760" cy="246221"/>
          </a:xfrm>
          <a:prstGeom prst="rect">
            <a:avLst/>
          </a:prstGeom>
          <a:noFill/>
        </p:spPr>
        <p:txBody>
          <a:bodyPr wrap="square" rtlCol="0">
            <a:spAutoFit/>
          </a:bodyPr>
          <a:lstStyle/>
          <a:p>
            <a:pPr algn="ctr">
              <a:buClr>
                <a:schemeClr val="accent1"/>
              </a:buClr>
            </a:pPr>
            <a:r>
              <a:rPr lang="en-US" sz="1000"/>
              <a:t>12</a:t>
            </a:r>
          </a:p>
        </p:txBody>
      </p:sp>
      <p:sp>
        <p:nvSpPr>
          <p:cNvPr id="58" name="TextBox 57">
            <a:extLst>
              <a:ext uri="{FF2B5EF4-FFF2-40B4-BE49-F238E27FC236}">
                <a16:creationId xmlns="" xmlns:a16="http://schemas.microsoft.com/office/drawing/2014/main" id="{96C85B94-EE38-4450-83BF-5A910F81FCDE}"/>
              </a:ext>
            </a:extLst>
          </p:cNvPr>
          <p:cNvSpPr txBox="1"/>
          <p:nvPr/>
        </p:nvSpPr>
        <p:spPr>
          <a:xfrm>
            <a:off x="6098551" y="5348395"/>
            <a:ext cx="365760" cy="246221"/>
          </a:xfrm>
          <a:prstGeom prst="rect">
            <a:avLst/>
          </a:prstGeom>
          <a:noFill/>
        </p:spPr>
        <p:txBody>
          <a:bodyPr wrap="square" rtlCol="0">
            <a:spAutoFit/>
          </a:bodyPr>
          <a:lstStyle/>
          <a:p>
            <a:pPr algn="ctr">
              <a:buClr>
                <a:schemeClr val="accent1"/>
              </a:buClr>
            </a:pPr>
            <a:r>
              <a:rPr lang="en-US" sz="1000"/>
              <a:t>16</a:t>
            </a:r>
          </a:p>
        </p:txBody>
      </p:sp>
      <p:sp>
        <p:nvSpPr>
          <p:cNvPr id="59" name="TextBox 58">
            <a:extLst>
              <a:ext uri="{FF2B5EF4-FFF2-40B4-BE49-F238E27FC236}">
                <a16:creationId xmlns="" xmlns:a16="http://schemas.microsoft.com/office/drawing/2014/main" id="{590A0077-E0F3-41C4-A46A-45BB9FD4AD6D}"/>
              </a:ext>
            </a:extLst>
          </p:cNvPr>
          <p:cNvSpPr txBox="1"/>
          <p:nvPr/>
        </p:nvSpPr>
        <p:spPr>
          <a:xfrm>
            <a:off x="6903029" y="5348395"/>
            <a:ext cx="365760" cy="246221"/>
          </a:xfrm>
          <a:prstGeom prst="rect">
            <a:avLst/>
          </a:prstGeom>
          <a:noFill/>
        </p:spPr>
        <p:txBody>
          <a:bodyPr wrap="square" rtlCol="0">
            <a:spAutoFit/>
          </a:bodyPr>
          <a:lstStyle/>
          <a:p>
            <a:pPr algn="ctr">
              <a:buClr>
                <a:schemeClr val="accent1"/>
              </a:buClr>
            </a:pPr>
            <a:r>
              <a:rPr lang="en-US" sz="1000"/>
              <a:t>20</a:t>
            </a:r>
          </a:p>
        </p:txBody>
      </p:sp>
      <p:sp>
        <p:nvSpPr>
          <p:cNvPr id="60" name="TextBox 59">
            <a:extLst>
              <a:ext uri="{FF2B5EF4-FFF2-40B4-BE49-F238E27FC236}">
                <a16:creationId xmlns="" xmlns:a16="http://schemas.microsoft.com/office/drawing/2014/main" id="{08898D3B-CAE6-497E-AC06-E53FD7BA5469}"/>
              </a:ext>
            </a:extLst>
          </p:cNvPr>
          <p:cNvSpPr txBox="1"/>
          <p:nvPr/>
        </p:nvSpPr>
        <p:spPr>
          <a:xfrm>
            <a:off x="7717340" y="5348395"/>
            <a:ext cx="365760" cy="246221"/>
          </a:xfrm>
          <a:prstGeom prst="rect">
            <a:avLst/>
          </a:prstGeom>
          <a:noFill/>
        </p:spPr>
        <p:txBody>
          <a:bodyPr wrap="square" rtlCol="0">
            <a:spAutoFit/>
          </a:bodyPr>
          <a:lstStyle/>
          <a:p>
            <a:pPr algn="ctr">
              <a:buClr>
                <a:schemeClr val="accent1"/>
              </a:buClr>
            </a:pPr>
            <a:r>
              <a:rPr lang="en-US" sz="1000"/>
              <a:t>24</a:t>
            </a:r>
          </a:p>
        </p:txBody>
      </p:sp>
      <p:sp>
        <p:nvSpPr>
          <p:cNvPr id="61" name="TextBox 60">
            <a:extLst>
              <a:ext uri="{FF2B5EF4-FFF2-40B4-BE49-F238E27FC236}">
                <a16:creationId xmlns="" xmlns:a16="http://schemas.microsoft.com/office/drawing/2014/main" id="{8401CF8C-9E6F-424F-BAEA-9ECECEB20F0E}"/>
              </a:ext>
            </a:extLst>
          </p:cNvPr>
          <p:cNvSpPr txBox="1"/>
          <p:nvPr/>
        </p:nvSpPr>
        <p:spPr>
          <a:xfrm>
            <a:off x="8545045" y="5348395"/>
            <a:ext cx="365760" cy="246221"/>
          </a:xfrm>
          <a:prstGeom prst="rect">
            <a:avLst/>
          </a:prstGeom>
          <a:noFill/>
        </p:spPr>
        <p:txBody>
          <a:bodyPr wrap="square" rtlCol="0">
            <a:spAutoFit/>
          </a:bodyPr>
          <a:lstStyle/>
          <a:p>
            <a:pPr algn="ctr">
              <a:buClr>
                <a:schemeClr val="accent1"/>
              </a:buClr>
            </a:pPr>
            <a:r>
              <a:rPr lang="en-US" sz="1000"/>
              <a:t>28</a:t>
            </a:r>
          </a:p>
        </p:txBody>
      </p:sp>
      <p:sp>
        <p:nvSpPr>
          <p:cNvPr id="62" name="TextBox 61">
            <a:extLst>
              <a:ext uri="{FF2B5EF4-FFF2-40B4-BE49-F238E27FC236}">
                <a16:creationId xmlns="" xmlns:a16="http://schemas.microsoft.com/office/drawing/2014/main" id="{091F5ABF-97F7-4F60-A196-37C326FA502D}"/>
              </a:ext>
            </a:extLst>
          </p:cNvPr>
          <p:cNvSpPr txBox="1"/>
          <p:nvPr/>
        </p:nvSpPr>
        <p:spPr>
          <a:xfrm>
            <a:off x="9383973" y="5348395"/>
            <a:ext cx="365760" cy="246221"/>
          </a:xfrm>
          <a:prstGeom prst="rect">
            <a:avLst/>
          </a:prstGeom>
          <a:noFill/>
        </p:spPr>
        <p:txBody>
          <a:bodyPr wrap="square" rtlCol="0">
            <a:spAutoFit/>
          </a:bodyPr>
          <a:lstStyle/>
          <a:p>
            <a:pPr algn="ctr">
              <a:buClr>
                <a:schemeClr val="accent1"/>
              </a:buClr>
            </a:pPr>
            <a:r>
              <a:rPr lang="en-US" sz="1000"/>
              <a:t>32</a:t>
            </a:r>
          </a:p>
        </p:txBody>
      </p:sp>
      <p:sp>
        <p:nvSpPr>
          <p:cNvPr id="63" name="TextBox 62">
            <a:extLst>
              <a:ext uri="{FF2B5EF4-FFF2-40B4-BE49-F238E27FC236}">
                <a16:creationId xmlns="" xmlns:a16="http://schemas.microsoft.com/office/drawing/2014/main" id="{8D8FE80A-7BEB-414C-9647-4BBC2F89B6BD}"/>
              </a:ext>
            </a:extLst>
          </p:cNvPr>
          <p:cNvSpPr txBox="1"/>
          <p:nvPr/>
        </p:nvSpPr>
        <p:spPr>
          <a:xfrm>
            <a:off x="5064176" y="5569489"/>
            <a:ext cx="2440271" cy="276999"/>
          </a:xfrm>
          <a:prstGeom prst="rect">
            <a:avLst/>
          </a:prstGeom>
          <a:noFill/>
        </p:spPr>
        <p:txBody>
          <a:bodyPr wrap="square" rtlCol="0">
            <a:spAutoFit/>
          </a:bodyPr>
          <a:lstStyle/>
          <a:p>
            <a:pPr algn="ctr">
              <a:buClr>
                <a:schemeClr val="accent1"/>
              </a:buClr>
            </a:pPr>
            <a:r>
              <a:rPr lang="en-US" sz="1200" b="1"/>
              <a:t>Months from Randomization</a:t>
            </a:r>
          </a:p>
        </p:txBody>
      </p:sp>
      <p:sp>
        <p:nvSpPr>
          <p:cNvPr id="64" name="TextBox 63">
            <a:extLst>
              <a:ext uri="{FF2B5EF4-FFF2-40B4-BE49-F238E27FC236}">
                <a16:creationId xmlns="" xmlns:a16="http://schemas.microsoft.com/office/drawing/2014/main" id="{46D2A8E1-58BD-49FD-825C-B247F8C89F53}"/>
              </a:ext>
            </a:extLst>
          </p:cNvPr>
          <p:cNvSpPr txBox="1"/>
          <p:nvPr/>
        </p:nvSpPr>
        <p:spPr>
          <a:xfrm rot="16200000">
            <a:off x="1406647" y="3100020"/>
            <a:ext cx="2035548" cy="276999"/>
          </a:xfrm>
          <a:prstGeom prst="rect">
            <a:avLst/>
          </a:prstGeom>
          <a:noFill/>
        </p:spPr>
        <p:txBody>
          <a:bodyPr wrap="square" rtlCol="0">
            <a:spAutoFit/>
          </a:bodyPr>
          <a:lstStyle/>
          <a:p>
            <a:pPr algn="ctr">
              <a:buClr>
                <a:schemeClr val="accent1"/>
              </a:buClr>
            </a:pPr>
            <a:r>
              <a:rPr lang="en-US" sz="1200" b="1"/>
              <a:t>Cumulative Incidence %</a:t>
            </a:r>
          </a:p>
        </p:txBody>
      </p:sp>
      <p:sp>
        <p:nvSpPr>
          <p:cNvPr id="65" name="TextBox 64">
            <a:extLst>
              <a:ext uri="{FF2B5EF4-FFF2-40B4-BE49-F238E27FC236}">
                <a16:creationId xmlns="" xmlns:a16="http://schemas.microsoft.com/office/drawing/2014/main" id="{0F5DABAE-90D6-4239-B62D-FCA901F9F5F7}"/>
              </a:ext>
            </a:extLst>
          </p:cNvPr>
          <p:cNvSpPr txBox="1">
            <a:spLocks/>
          </p:cNvSpPr>
          <p:nvPr/>
        </p:nvSpPr>
        <p:spPr>
          <a:xfrm>
            <a:off x="2103039" y="5602264"/>
            <a:ext cx="546623" cy="246221"/>
          </a:xfrm>
          <a:prstGeom prst="rect">
            <a:avLst/>
          </a:prstGeom>
          <a:noFill/>
        </p:spPr>
        <p:txBody>
          <a:bodyPr wrap="none" lIns="0" rIns="0" rtlCol="0">
            <a:spAutoFit/>
          </a:bodyPr>
          <a:lstStyle/>
          <a:p>
            <a:pPr algn="r">
              <a:buClr>
                <a:schemeClr val="accent1"/>
              </a:buClr>
            </a:pPr>
            <a:r>
              <a:rPr lang="en-US" sz="1000" b="1"/>
              <a:t>N at Risk</a:t>
            </a:r>
          </a:p>
        </p:txBody>
      </p:sp>
      <p:grpSp>
        <p:nvGrpSpPr>
          <p:cNvPr id="76" name="Group 75">
            <a:extLst>
              <a:ext uri="{FF2B5EF4-FFF2-40B4-BE49-F238E27FC236}">
                <a16:creationId xmlns="" xmlns:a16="http://schemas.microsoft.com/office/drawing/2014/main" id="{3AB544A3-7854-4DB5-9EBA-6C0C28B43014}"/>
              </a:ext>
            </a:extLst>
          </p:cNvPr>
          <p:cNvGrpSpPr/>
          <p:nvPr/>
        </p:nvGrpSpPr>
        <p:grpSpPr>
          <a:xfrm>
            <a:off x="10052599" y="2398657"/>
            <a:ext cx="1258452" cy="973312"/>
            <a:chOff x="10080189" y="2806377"/>
            <a:chExt cx="1258452" cy="973312"/>
          </a:xfrm>
        </p:grpSpPr>
        <p:pic>
          <p:nvPicPr>
            <p:cNvPr id="6" name="Picture 7" descr="A picture containing drawing&#10;&#10;Description automatically generated">
              <a:extLst>
                <a:ext uri="{FF2B5EF4-FFF2-40B4-BE49-F238E27FC236}">
                  <a16:creationId xmlns="" xmlns:a16="http://schemas.microsoft.com/office/drawing/2014/main" id="{927A39E5-5128-42CD-A9DA-9B0B1C46BADD}"/>
                </a:ext>
              </a:extLst>
            </p:cNvPr>
            <p:cNvPicPr>
              <a:picLocks noChangeAspect="1"/>
            </p:cNvPicPr>
            <p:nvPr/>
          </p:nvPicPr>
          <p:blipFill>
            <a:blip r:embed="rId3"/>
            <a:stretch>
              <a:fillRect/>
            </a:stretch>
          </p:blipFill>
          <p:spPr>
            <a:xfrm>
              <a:off x="10163869" y="2806377"/>
              <a:ext cx="1153582" cy="973312"/>
            </a:xfrm>
            <a:prstGeom prst="rect">
              <a:avLst/>
            </a:prstGeom>
          </p:spPr>
        </p:pic>
        <p:sp>
          <p:nvSpPr>
            <p:cNvPr id="66" name="TextBox 65">
              <a:extLst>
                <a:ext uri="{FF2B5EF4-FFF2-40B4-BE49-F238E27FC236}">
                  <a16:creationId xmlns="" xmlns:a16="http://schemas.microsoft.com/office/drawing/2014/main" id="{73AE57CD-1CD7-4B26-A98E-4CEB5B0693D8}"/>
                </a:ext>
              </a:extLst>
            </p:cNvPr>
            <p:cNvSpPr txBox="1"/>
            <p:nvPr/>
          </p:nvSpPr>
          <p:spPr>
            <a:xfrm>
              <a:off x="10080189" y="2831600"/>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chemeClr val="accent1"/>
                </a:buClr>
                <a:buFont typeface="Arial" panose="020B0604020202020204" pitchFamily="34" charset="0"/>
              </a:pPr>
              <a:r>
                <a:rPr lang="en-US" sz="1600" b="1">
                  <a:solidFill>
                    <a:srgbClr val="FFFFFF"/>
                  </a:solidFill>
                </a:rPr>
                <a:t>31%</a:t>
              </a:r>
              <a:r>
                <a:rPr lang="en-US" sz="1600">
                  <a:cs typeface="Arial"/>
                </a:rPr>
                <a:t>​</a:t>
              </a:r>
              <a:endParaRPr lang="en-US">
                <a:solidFill>
                  <a:srgbClr val="000000"/>
                </a:solidFill>
                <a:cs typeface="Arial" panose="020B0604020202020204"/>
              </a:endParaRPr>
            </a:p>
            <a:p>
              <a:pPr marL="229870" indent="-229870" algn="ctr">
                <a:buClr>
                  <a:schemeClr val="accent1"/>
                </a:buClr>
                <a:buFont typeface="Arial" panose="020B0604020202020204" pitchFamily="34" charset="0"/>
              </a:pPr>
              <a:r>
                <a:rPr lang="en-US" sz="1600" b="1">
                  <a:solidFill>
                    <a:srgbClr val="FFFFFF"/>
                  </a:solidFill>
                </a:rPr>
                <a:t>RRR</a:t>
              </a:r>
              <a:endParaRPr lang="en-US" sz="1600">
                <a:cs typeface="Arial" panose="020B0604020202020204"/>
              </a:endParaRPr>
            </a:p>
          </p:txBody>
        </p:sp>
      </p:grpSp>
      <p:sp>
        <p:nvSpPr>
          <p:cNvPr id="71" name="Freeform: Shape 70">
            <a:extLst>
              <a:ext uri="{FF2B5EF4-FFF2-40B4-BE49-F238E27FC236}">
                <a16:creationId xmlns="" xmlns:a16="http://schemas.microsoft.com/office/drawing/2014/main" id="{E75399E9-53F2-4F9A-A987-F0F1BC9F60CE}"/>
              </a:ext>
            </a:extLst>
          </p:cNvPr>
          <p:cNvSpPr/>
          <p:nvPr/>
        </p:nvSpPr>
        <p:spPr>
          <a:xfrm>
            <a:off x="2995924" y="2479185"/>
            <a:ext cx="6557029" cy="2756985"/>
          </a:xfrm>
          <a:custGeom>
            <a:avLst/>
            <a:gdLst>
              <a:gd name="connsiteX0" fmla="*/ 0 w 6557029"/>
              <a:gd name="connsiteY0" fmla="*/ 2756985 h 2756985"/>
              <a:gd name="connsiteX1" fmla="*/ 119469 w 6557029"/>
              <a:gd name="connsiteY1" fmla="*/ 2756985 h 2756985"/>
              <a:gd name="connsiteX2" fmla="*/ 119469 w 6557029"/>
              <a:gd name="connsiteY2" fmla="*/ 2743200 h 2756985"/>
              <a:gd name="connsiteX3" fmla="*/ 188394 w 6557029"/>
              <a:gd name="connsiteY3" fmla="*/ 2743200 h 2756985"/>
              <a:gd name="connsiteX4" fmla="*/ 188394 w 6557029"/>
              <a:gd name="connsiteY4" fmla="*/ 2729415 h 2756985"/>
              <a:gd name="connsiteX5" fmla="*/ 284888 w 6557029"/>
              <a:gd name="connsiteY5" fmla="*/ 2729415 h 2756985"/>
              <a:gd name="connsiteX6" fmla="*/ 284888 w 6557029"/>
              <a:gd name="connsiteY6" fmla="*/ 2706441 h 2756985"/>
              <a:gd name="connsiteX7" fmla="*/ 390572 w 6557029"/>
              <a:gd name="connsiteY7" fmla="*/ 2706441 h 2756985"/>
              <a:gd name="connsiteX8" fmla="*/ 390572 w 6557029"/>
              <a:gd name="connsiteY8" fmla="*/ 2692656 h 2756985"/>
              <a:gd name="connsiteX9" fmla="*/ 431927 w 6557029"/>
              <a:gd name="connsiteY9" fmla="*/ 2692656 h 2756985"/>
              <a:gd name="connsiteX10" fmla="*/ 431927 w 6557029"/>
              <a:gd name="connsiteY10" fmla="*/ 2660491 h 2756985"/>
              <a:gd name="connsiteX11" fmla="*/ 546802 w 6557029"/>
              <a:gd name="connsiteY11" fmla="*/ 2660491 h 2756985"/>
              <a:gd name="connsiteX12" fmla="*/ 546802 w 6557029"/>
              <a:gd name="connsiteY12" fmla="*/ 2646706 h 2756985"/>
              <a:gd name="connsiteX13" fmla="*/ 744386 w 6557029"/>
              <a:gd name="connsiteY13" fmla="*/ 2646706 h 2756985"/>
              <a:gd name="connsiteX14" fmla="*/ 744386 w 6557029"/>
              <a:gd name="connsiteY14" fmla="*/ 2614541 h 2756985"/>
              <a:gd name="connsiteX15" fmla="*/ 804120 w 6557029"/>
              <a:gd name="connsiteY15" fmla="*/ 2614541 h 2756985"/>
              <a:gd name="connsiteX16" fmla="*/ 804120 w 6557029"/>
              <a:gd name="connsiteY16" fmla="*/ 2591566 h 2756985"/>
              <a:gd name="connsiteX17" fmla="*/ 877640 w 6557029"/>
              <a:gd name="connsiteY17" fmla="*/ 2591566 h 2756985"/>
              <a:gd name="connsiteX18" fmla="*/ 877640 w 6557029"/>
              <a:gd name="connsiteY18" fmla="*/ 2573186 h 2756985"/>
              <a:gd name="connsiteX19" fmla="*/ 964944 w 6557029"/>
              <a:gd name="connsiteY19" fmla="*/ 2573186 h 2756985"/>
              <a:gd name="connsiteX20" fmla="*/ 964944 w 6557029"/>
              <a:gd name="connsiteY20" fmla="*/ 2559401 h 2756985"/>
              <a:gd name="connsiteX21" fmla="*/ 1015489 w 6557029"/>
              <a:gd name="connsiteY21" fmla="*/ 2559401 h 2756985"/>
              <a:gd name="connsiteX22" fmla="*/ 1015489 w 6557029"/>
              <a:gd name="connsiteY22" fmla="*/ 2545616 h 2756985"/>
              <a:gd name="connsiteX23" fmla="*/ 1061439 w 6557029"/>
              <a:gd name="connsiteY23" fmla="*/ 2545616 h 2756985"/>
              <a:gd name="connsiteX24" fmla="*/ 1061439 w 6557029"/>
              <a:gd name="connsiteY24" fmla="*/ 2522642 h 2756985"/>
              <a:gd name="connsiteX25" fmla="*/ 1093604 w 6557029"/>
              <a:gd name="connsiteY25" fmla="*/ 2522642 h 2756985"/>
              <a:gd name="connsiteX26" fmla="*/ 1098199 w 6557029"/>
              <a:gd name="connsiteY26" fmla="*/ 2518047 h 2756985"/>
              <a:gd name="connsiteX27" fmla="*/ 1157933 w 6557029"/>
              <a:gd name="connsiteY27" fmla="*/ 2518047 h 2756985"/>
              <a:gd name="connsiteX28" fmla="*/ 1157933 w 6557029"/>
              <a:gd name="connsiteY28" fmla="*/ 2499667 h 2756985"/>
              <a:gd name="connsiteX29" fmla="*/ 1217668 w 6557029"/>
              <a:gd name="connsiteY29" fmla="*/ 2499667 h 2756985"/>
              <a:gd name="connsiteX30" fmla="*/ 1217668 w 6557029"/>
              <a:gd name="connsiteY30" fmla="*/ 2485882 h 2756985"/>
              <a:gd name="connsiteX31" fmla="*/ 1277403 w 6557029"/>
              <a:gd name="connsiteY31" fmla="*/ 2485882 h 2756985"/>
              <a:gd name="connsiteX32" fmla="*/ 1277403 w 6557029"/>
              <a:gd name="connsiteY32" fmla="*/ 2467502 h 2756985"/>
              <a:gd name="connsiteX33" fmla="*/ 1346327 w 6557029"/>
              <a:gd name="connsiteY33" fmla="*/ 2467502 h 2756985"/>
              <a:gd name="connsiteX34" fmla="*/ 1355517 w 6557029"/>
              <a:gd name="connsiteY34" fmla="*/ 2458312 h 2756985"/>
              <a:gd name="connsiteX35" fmla="*/ 1424442 w 6557029"/>
              <a:gd name="connsiteY35" fmla="*/ 2458312 h 2756985"/>
              <a:gd name="connsiteX36" fmla="*/ 1424442 w 6557029"/>
              <a:gd name="connsiteY36" fmla="*/ 2421552 h 2756985"/>
              <a:gd name="connsiteX37" fmla="*/ 1470392 w 6557029"/>
              <a:gd name="connsiteY37" fmla="*/ 2421552 h 2756985"/>
              <a:gd name="connsiteX38" fmla="*/ 1470392 w 6557029"/>
              <a:gd name="connsiteY38" fmla="*/ 2389387 h 2756985"/>
              <a:gd name="connsiteX39" fmla="*/ 1488771 w 6557029"/>
              <a:gd name="connsiteY39" fmla="*/ 2389387 h 2756985"/>
              <a:gd name="connsiteX40" fmla="*/ 1488771 w 6557029"/>
              <a:gd name="connsiteY40" fmla="*/ 2357223 h 2756985"/>
              <a:gd name="connsiteX41" fmla="*/ 1557696 w 6557029"/>
              <a:gd name="connsiteY41" fmla="*/ 2357223 h 2756985"/>
              <a:gd name="connsiteX42" fmla="*/ 1557696 w 6557029"/>
              <a:gd name="connsiteY42" fmla="*/ 2329653 h 2756985"/>
              <a:gd name="connsiteX43" fmla="*/ 1773660 w 6557029"/>
              <a:gd name="connsiteY43" fmla="*/ 2329653 h 2756985"/>
              <a:gd name="connsiteX44" fmla="*/ 1773660 w 6557029"/>
              <a:gd name="connsiteY44" fmla="*/ 2311273 h 2756985"/>
              <a:gd name="connsiteX45" fmla="*/ 1828800 w 6557029"/>
              <a:gd name="connsiteY45" fmla="*/ 2311273 h 2756985"/>
              <a:gd name="connsiteX46" fmla="*/ 1828800 w 6557029"/>
              <a:gd name="connsiteY46" fmla="*/ 2288298 h 2756985"/>
              <a:gd name="connsiteX47" fmla="*/ 1879344 w 6557029"/>
              <a:gd name="connsiteY47" fmla="*/ 2288298 h 2756985"/>
              <a:gd name="connsiteX48" fmla="*/ 1879344 w 6557029"/>
              <a:gd name="connsiteY48" fmla="*/ 2251538 h 2756985"/>
              <a:gd name="connsiteX49" fmla="*/ 1939079 w 6557029"/>
              <a:gd name="connsiteY49" fmla="*/ 2251538 h 2756985"/>
              <a:gd name="connsiteX50" fmla="*/ 1939079 w 6557029"/>
              <a:gd name="connsiteY50" fmla="*/ 2223968 h 2756985"/>
              <a:gd name="connsiteX51" fmla="*/ 1952864 w 6557029"/>
              <a:gd name="connsiteY51" fmla="*/ 2223968 h 2756985"/>
              <a:gd name="connsiteX52" fmla="*/ 1952864 w 6557029"/>
              <a:gd name="connsiteY52" fmla="*/ 2205588 h 2756985"/>
              <a:gd name="connsiteX53" fmla="*/ 2003409 w 6557029"/>
              <a:gd name="connsiteY53" fmla="*/ 2205588 h 2756985"/>
              <a:gd name="connsiteX54" fmla="*/ 2003409 w 6557029"/>
              <a:gd name="connsiteY54" fmla="*/ 2187208 h 2756985"/>
              <a:gd name="connsiteX55" fmla="*/ 2076928 w 6557029"/>
              <a:gd name="connsiteY55" fmla="*/ 2187208 h 2756985"/>
              <a:gd name="connsiteX56" fmla="*/ 2076928 w 6557029"/>
              <a:gd name="connsiteY56" fmla="*/ 2159639 h 2756985"/>
              <a:gd name="connsiteX57" fmla="*/ 2095308 w 6557029"/>
              <a:gd name="connsiteY57" fmla="*/ 2159639 h 2756985"/>
              <a:gd name="connsiteX58" fmla="*/ 2095308 w 6557029"/>
              <a:gd name="connsiteY58" fmla="*/ 2145854 h 2756985"/>
              <a:gd name="connsiteX59" fmla="*/ 2145853 w 6557029"/>
              <a:gd name="connsiteY59" fmla="*/ 2145854 h 2756985"/>
              <a:gd name="connsiteX60" fmla="*/ 2145853 w 6557029"/>
              <a:gd name="connsiteY60" fmla="*/ 2122879 h 2756985"/>
              <a:gd name="connsiteX61" fmla="*/ 2200993 w 6557029"/>
              <a:gd name="connsiteY61" fmla="*/ 2122879 h 2756985"/>
              <a:gd name="connsiteX62" fmla="*/ 2200993 w 6557029"/>
              <a:gd name="connsiteY62" fmla="*/ 2104499 h 2756985"/>
              <a:gd name="connsiteX63" fmla="*/ 2214778 w 6557029"/>
              <a:gd name="connsiteY63" fmla="*/ 2104499 h 2756985"/>
              <a:gd name="connsiteX64" fmla="*/ 2214778 w 6557029"/>
              <a:gd name="connsiteY64" fmla="*/ 2049359 h 2756985"/>
              <a:gd name="connsiteX65" fmla="*/ 2228562 w 6557029"/>
              <a:gd name="connsiteY65" fmla="*/ 2049359 h 2756985"/>
              <a:gd name="connsiteX66" fmla="*/ 2228562 w 6557029"/>
              <a:gd name="connsiteY66" fmla="*/ 2017194 h 2756985"/>
              <a:gd name="connsiteX67" fmla="*/ 2311272 w 6557029"/>
              <a:gd name="connsiteY67" fmla="*/ 2017194 h 2756985"/>
              <a:gd name="connsiteX68" fmla="*/ 2311272 w 6557029"/>
              <a:gd name="connsiteY68" fmla="*/ 1998814 h 2756985"/>
              <a:gd name="connsiteX69" fmla="*/ 2334247 w 6557029"/>
              <a:gd name="connsiteY69" fmla="*/ 1998814 h 2756985"/>
              <a:gd name="connsiteX70" fmla="*/ 2334247 w 6557029"/>
              <a:gd name="connsiteY70" fmla="*/ 1985030 h 2756985"/>
              <a:gd name="connsiteX71" fmla="*/ 2380197 w 6557029"/>
              <a:gd name="connsiteY71" fmla="*/ 1985030 h 2756985"/>
              <a:gd name="connsiteX72" fmla="*/ 2380197 w 6557029"/>
              <a:gd name="connsiteY72" fmla="*/ 1966650 h 2756985"/>
              <a:gd name="connsiteX73" fmla="*/ 2398577 w 6557029"/>
              <a:gd name="connsiteY73" fmla="*/ 1966650 h 2756985"/>
              <a:gd name="connsiteX74" fmla="*/ 2398577 w 6557029"/>
              <a:gd name="connsiteY74" fmla="*/ 1943675 h 2756985"/>
              <a:gd name="connsiteX75" fmla="*/ 2412361 w 6557029"/>
              <a:gd name="connsiteY75" fmla="*/ 1943675 h 2756985"/>
              <a:gd name="connsiteX76" fmla="*/ 2412361 w 6557029"/>
              <a:gd name="connsiteY76" fmla="*/ 1929890 h 2756985"/>
              <a:gd name="connsiteX77" fmla="*/ 2499666 w 6557029"/>
              <a:gd name="connsiteY77" fmla="*/ 1929890 h 2756985"/>
              <a:gd name="connsiteX78" fmla="*/ 2499666 w 6557029"/>
              <a:gd name="connsiteY78" fmla="*/ 1916105 h 2756985"/>
              <a:gd name="connsiteX79" fmla="*/ 2706440 w 6557029"/>
              <a:gd name="connsiteY79" fmla="*/ 1916105 h 2756985"/>
              <a:gd name="connsiteX80" fmla="*/ 2706440 w 6557029"/>
              <a:gd name="connsiteY80" fmla="*/ 1897725 h 2756985"/>
              <a:gd name="connsiteX81" fmla="*/ 2734010 w 6557029"/>
              <a:gd name="connsiteY81" fmla="*/ 1897725 h 2756985"/>
              <a:gd name="connsiteX82" fmla="*/ 2734010 w 6557029"/>
              <a:gd name="connsiteY82" fmla="*/ 1874750 h 2756985"/>
              <a:gd name="connsiteX83" fmla="*/ 2752390 w 6557029"/>
              <a:gd name="connsiteY83" fmla="*/ 1874750 h 2756985"/>
              <a:gd name="connsiteX84" fmla="*/ 2752390 w 6557029"/>
              <a:gd name="connsiteY84" fmla="*/ 1860965 h 2756985"/>
              <a:gd name="connsiteX85" fmla="*/ 2789149 w 6557029"/>
              <a:gd name="connsiteY85" fmla="*/ 1860965 h 2756985"/>
              <a:gd name="connsiteX86" fmla="*/ 2789149 w 6557029"/>
              <a:gd name="connsiteY86" fmla="*/ 1833395 h 2756985"/>
              <a:gd name="connsiteX87" fmla="*/ 2835099 w 6557029"/>
              <a:gd name="connsiteY87" fmla="*/ 1833395 h 2756985"/>
              <a:gd name="connsiteX88" fmla="*/ 2835099 w 6557029"/>
              <a:gd name="connsiteY88" fmla="*/ 1792041 h 2756985"/>
              <a:gd name="connsiteX89" fmla="*/ 2890239 w 6557029"/>
              <a:gd name="connsiteY89" fmla="*/ 1792041 h 2756985"/>
              <a:gd name="connsiteX90" fmla="*/ 2890239 w 6557029"/>
              <a:gd name="connsiteY90" fmla="*/ 1769066 h 2756985"/>
              <a:gd name="connsiteX91" fmla="*/ 2931594 w 6557029"/>
              <a:gd name="connsiteY91" fmla="*/ 1769066 h 2756985"/>
              <a:gd name="connsiteX92" fmla="*/ 2931594 w 6557029"/>
              <a:gd name="connsiteY92" fmla="*/ 1746091 h 2756985"/>
              <a:gd name="connsiteX93" fmla="*/ 3051063 w 6557029"/>
              <a:gd name="connsiteY93" fmla="*/ 1746091 h 2756985"/>
              <a:gd name="connsiteX94" fmla="*/ 3051063 w 6557029"/>
              <a:gd name="connsiteY94" fmla="*/ 1718521 h 2756985"/>
              <a:gd name="connsiteX95" fmla="*/ 3101608 w 6557029"/>
              <a:gd name="connsiteY95" fmla="*/ 1718521 h 2756985"/>
              <a:gd name="connsiteX96" fmla="*/ 3101608 w 6557029"/>
              <a:gd name="connsiteY96" fmla="*/ 1695546 h 2756985"/>
              <a:gd name="connsiteX97" fmla="*/ 3115393 w 6557029"/>
              <a:gd name="connsiteY97" fmla="*/ 1695546 h 2756985"/>
              <a:gd name="connsiteX98" fmla="*/ 3115393 w 6557029"/>
              <a:gd name="connsiteY98" fmla="*/ 1677166 h 2756985"/>
              <a:gd name="connsiteX99" fmla="*/ 3211887 w 6557029"/>
              <a:gd name="connsiteY99" fmla="*/ 1677166 h 2756985"/>
              <a:gd name="connsiteX100" fmla="*/ 3211887 w 6557029"/>
              <a:gd name="connsiteY100" fmla="*/ 1645001 h 2756985"/>
              <a:gd name="connsiteX101" fmla="*/ 3253242 w 6557029"/>
              <a:gd name="connsiteY101" fmla="*/ 1645001 h 2756985"/>
              <a:gd name="connsiteX102" fmla="*/ 3253242 w 6557029"/>
              <a:gd name="connsiteY102" fmla="*/ 1626622 h 2756985"/>
              <a:gd name="connsiteX103" fmla="*/ 3331356 w 6557029"/>
              <a:gd name="connsiteY103" fmla="*/ 1626622 h 2756985"/>
              <a:gd name="connsiteX104" fmla="*/ 3345141 w 6557029"/>
              <a:gd name="connsiteY104" fmla="*/ 1612837 h 2756985"/>
              <a:gd name="connsiteX105" fmla="*/ 3437041 w 6557029"/>
              <a:gd name="connsiteY105" fmla="*/ 1612837 h 2756985"/>
              <a:gd name="connsiteX106" fmla="*/ 3437041 w 6557029"/>
              <a:gd name="connsiteY106" fmla="*/ 1589862 h 2756985"/>
              <a:gd name="connsiteX107" fmla="*/ 3464611 w 6557029"/>
              <a:gd name="connsiteY107" fmla="*/ 1589862 h 2756985"/>
              <a:gd name="connsiteX108" fmla="*/ 3464611 w 6557029"/>
              <a:gd name="connsiteY108" fmla="*/ 1571482 h 2756985"/>
              <a:gd name="connsiteX109" fmla="*/ 3496775 w 6557029"/>
              <a:gd name="connsiteY109" fmla="*/ 1571482 h 2756985"/>
              <a:gd name="connsiteX110" fmla="*/ 3496775 w 6557029"/>
              <a:gd name="connsiteY110" fmla="*/ 1557697 h 2756985"/>
              <a:gd name="connsiteX111" fmla="*/ 3524345 w 6557029"/>
              <a:gd name="connsiteY111" fmla="*/ 1557697 h 2756985"/>
              <a:gd name="connsiteX112" fmla="*/ 3524345 w 6557029"/>
              <a:gd name="connsiteY112" fmla="*/ 1539317 h 2756985"/>
              <a:gd name="connsiteX113" fmla="*/ 3694359 w 6557029"/>
              <a:gd name="connsiteY113" fmla="*/ 1539317 h 2756985"/>
              <a:gd name="connsiteX114" fmla="*/ 3694359 w 6557029"/>
              <a:gd name="connsiteY114" fmla="*/ 1511747 h 2756985"/>
              <a:gd name="connsiteX115" fmla="*/ 3781664 w 6557029"/>
              <a:gd name="connsiteY115" fmla="*/ 1511747 h 2756985"/>
              <a:gd name="connsiteX116" fmla="*/ 3781664 w 6557029"/>
              <a:gd name="connsiteY116" fmla="*/ 1484177 h 2756985"/>
              <a:gd name="connsiteX117" fmla="*/ 3832209 w 6557029"/>
              <a:gd name="connsiteY117" fmla="*/ 1484177 h 2756985"/>
              <a:gd name="connsiteX118" fmla="*/ 3832209 w 6557029"/>
              <a:gd name="connsiteY118" fmla="*/ 1456607 h 2756985"/>
              <a:gd name="connsiteX119" fmla="*/ 3868968 w 6557029"/>
              <a:gd name="connsiteY119" fmla="*/ 1456607 h 2756985"/>
              <a:gd name="connsiteX120" fmla="*/ 3868968 w 6557029"/>
              <a:gd name="connsiteY120" fmla="*/ 1452012 h 2756985"/>
              <a:gd name="connsiteX121" fmla="*/ 3951678 w 6557029"/>
              <a:gd name="connsiteY121" fmla="*/ 1452012 h 2756985"/>
              <a:gd name="connsiteX122" fmla="*/ 3951678 w 6557029"/>
              <a:gd name="connsiteY122" fmla="*/ 1433633 h 2756985"/>
              <a:gd name="connsiteX123" fmla="*/ 4002223 w 6557029"/>
              <a:gd name="connsiteY123" fmla="*/ 1433633 h 2756985"/>
              <a:gd name="connsiteX124" fmla="*/ 4002223 w 6557029"/>
              <a:gd name="connsiteY124" fmla="*/ 1406063 h 2756985"/>
              <a:gd name="connsiteX125" fmla="*/ 4057362 w 6557029"/>
              <a:gd name="connsiteY125" fmla="*/ 1406063 h 2756985"/>
              <a:gd name="connsiteX126" fmla="*/ 4057362 w 6557029"/>
              <a:gd name="connsiteY126" fmla="*/ 1373898 h 2756985"/>
              <a:gd name="connsiteX127" fmla="*/ 4112502 w 6557029"/>
              <a:gd name="connsiteY127" fmla="*/ 1373898 h 2756985"/>
              <a:gd name="connsiteX128" fmla="*/ 4112502 w 6557029"/>
              <a:gd name="connsiteY128" fmla="*/ 1346328 h 2756985"/>
              <a:gd name="connsiteX129" fmla="*/ 4130882 w 6557029"/>
              <a:gd name="connsiteY129" fmla="*/ 1346328 h 2756985"/>
              <a:gd name="connsiteX130" fmla="*/ 4130882 w 6557029"/>
              <a:gd name="connsiteY130" fmla="*/ 1332543 h 2756985"/>
              <a:gd name="connsiteX131" fmla="*/ 4167642 w 6557029"/>
              <a:gd name="connsiteY131" fmla="*/ 1332543 h 2756985"/>
              <a:gd name="connsiteX132" fmla="*/ 4167642 w 6557029"/>
              <a:gd name="connsiteY132" fmla="*/ 1323353 h 2756985"/>
              <a:gd name="connsiteX133" fmla="*/ 4190617 w 6557029"/>
              <a:gd name="connsiteY133" fmla="*/ 1323353 h 2756985"/>
              <a:gd name="connsiteX134" fmla="*/ 4190617 w 6557029"/>
              <a:gd name="connsiteY134" fmla="*/ 1304973 h 2756985"/>
              <a:gd name="connsiteX135" fmla="*/ 4351441 w 6557029"/>
              <a:gd name="connsiteY135" fmla="*/ 1304973 h 2756985"/>
              <a:gd name="connsiteX136" fmla="*/ 4351441 w 6557029"/>
              <a:gd name="connsiteY136" fmla="*/ 1286593 h 2756985"/>
              <a:gd name="connsiteX137" fmla="*/ 4401986 w 6557029"/>
              <a:gd name="connsiteY137" fmla="*/ 1286593 h 2756985"/>
              <a:gd name="connsiteX138" fmla="*/ 4401986 w 6557029"/>
              <a:gd name="connsiteY138" fmla="*/ 1263618 h 2756985"/>
              <a:gd name="connsiteX139" fmla="*/ 4438745 w 6557029"/>
              <a:gd name="connsiteY139" fmla="*/ 1263618 h 2756985"/>
              <a:gd name="connsiteX140" fmla="*/ 4438745 w 6557029"/>
              <a:gd name="connsiteY140" fmla="*/ 1240644 h 2756985"/>
              <a:gd name="connsiteX141" fmla="*/ 4461720 w 6557029"/>
              <a:gd name="connsiteY141" fmla="*/ 1240644 h 2756985"/>
              <a:gd name="connsiteX142" fmla="*/ 4461720 w 6557029"/>
              <a:gd name="connsiteY142" fmla="*/ 1203884 h 2756985"/>
              <a:gd name="connsiteX143" fmla="*/ 4535240 w 6557029"/>
              <a:gd name="connsiteY143" fmla="*/ 1203884 h 2756985"/>
              <a:gd name="connsiteX144" fmla="*/ 4535240 w 6557029"/>
              <a:gd name="connsiteY144" fmla="*/ 1185504 h 2756985"/>
              <a:gd name="connsiteX145" fmla="*/ 4696064 w 6557029"/>
              <a:gd name="connsiteY145" fmla="*/ 1185504 h 2756985"/>
              <a:gd name="connsiteX146" fmla="*/ 4696064 w 6557029"/>
              <a:gd name="connsiteY146" fmla="*/ 1162529 h 2756985"/>
              <a:gd name="connsiteX147" fmla="*/ 4737419 w 6557029"/>
              <a:gd name="connsiteY147" fmla="*/ 1162529 h 2756985"/>
              <a:gd name="connsiteX148" fmla="*/ 4737419 w 6557029"/>
              <a:gd name="connsiteY148" fmla="*/ 1134959 h 2756985"/>
              <a:gd name="connsiteX149" fmla="*/ 4751204 w 6557029"/>
              <a:gd name="connsiteY149" fmla="*/ 1134959 h 2756985"/>
              <a:gd name="connsiteX150" fmla="*/ 4751204 w 6557029"/>
              <a:gd name="connsiteY150" fmla="*/ 1111984 h 2756985"/>
              <a:gd name="connsiteX151" fmla="*/ 4925813 w 6557029"/>
              <a:gd name="connsiteY151" fmla="*/ 1111984 h 2756985"/>
              <a:gd name="connsiteX152" fmla="*/ 4925813 w 6557029"/>
              <a:gd name="connsiteY152" fmla="*/ 1089009 h 2756985"/>
              <a:gd name="connsiteX153" fmla="*/ 4962572 w 6557029"/>
              <a:gd name="connsiteY153" fmla="*/ 1089009 h 2756985"/>
              <a:gd name="connsiteX154" fmla="*/ 4962572 w 6557029"/>
              <a:gd name="connsiteY154" fmla="*/ 1056845 h 2756985"/>
              <a:gd name="connsiteX155" fmla="*/ 4962572 w 6557029"/>
              <a:gd name="connsiteY155" fmla="*/ 1056845 h 2756985"/>
              <a:gd name="connsiteX156" fmla="*/ 4994737 w 6557029"/>
              <a:gd name="connsiteY156" fmla="*/ 1024680 h 2756985"/>
              <a:gd name="connsiteX157" fmla="*/ 5059067 w 6557029"/>
              <a:gd name="connsiteY157" fmla="*/ 1024680 h 2756985"/>
              <a:gd name="connsiteX158" fmla="*/ 5059067 w 6557029"/>
              <a:gd name="connsiteY158" fmla="*/ 1006300 h 2756985"/>
              <a:gd name="connsiteX159" fmla="*/ 5100422 w 6557029"/>
              <a:gd name="connsiteY159" fmla="*/ 1006300 h 2756985"/>
              <a:gd name="connsiteX160" fmla="*/ 5100422 w 6557029"/>
              <a:gd name="connsiteY160" fmla="*/ 964945 h 2756985"/>
              <a:gd name="connsiteX161" fmla="*/ 5137182 w 6557029"/>
              <a:gd name="connsiteY161" fmla="*/ 964945 h 2756985"/>
              <a:gd name="connsiteX162" fmla="*/ 5137182 w 6557029"/>
              <a:gd name="connsiteY162" fmla="*/ 941970 h 2756985"/>
              <a:gd name="connsiteX163" fmla="*/ 5169346 w 6557029"/>
              <a:gd name="connsiteY163" fmla="*/ 941970 h 2756985"/>
              <a:gd name="connsiteX164" fmla="*/ 5169346 w 6557029"/>
              <a:gd name="connsiteY164" fmla="*/ 923590 h 2756985"/>
              <a:gd name="connsiteX165" fmla="*/ 5169346 w 6557029"/>
              <a:gd name="connsiteY165" fmla="*/ 923590 h 2756985"/>
              <a:gd name="connsiteX166" fmla="*/ 5196915 w 6557029"/>
              <a:gd name="connsiteY166" fmla="*/ 896021 h 2756985"/>
              <a:gd name="connsiteX167" fmla="*/ 5252056 w 6557029"/>
              <a:gd name="connsiteY167" fmla="*/ 896021 h 2756985"/>
              <a:gd name="connsiteX168" fmla="*/ 5252056 w 6557029"/>
              <a:gd name="connsiteY168" fmla="*/ 882236 h 2756985"/>
              <a:gd name="connsiteX169" fmla="*/ 5316386 w 6557029"/>
              <a:gd name="connsiteY169" fmla="*/ 882236 h 2756985"/>
              <a:gd name="connsiteX170" fmla="*/ 5316386 w 6557029"/>
              <a:gd name="connsiteY170" fmla="*/ 804121 h 2756985"/>
              <a:gd name="connsiteX171" fmla="*/ 5334765 w 6557029"/>
              <a:gd name="connsiteY171" fmla="*/ 804121 h 2756985"/>
              <a:gd name="connsiteX172" fmla="*/ 5334765 w 6557029"/>
              <a:gd name="connsiteY172" fmla="*/ 785741 h 2756985"/>
              <a:gd name="connsiteX173" fmla="*/ 5348550 w 6557029"/>
              <a:gd name="connsiteY173" fmla="*/ 785741 h 2756985"/>
              <a:gd name="connsiteX174" fmla="*/ 5348550 w 6557029"/>
              <a:gd name="connsiteY174" fmla="*/ 785741 h 2756985"/>
              <a:gd name="connsiteX175" fmla="*/ 5348550 w 6557029"/>
              <a:gd name="connsiteY175" fmla="*/ 758171 h 2756985"/>
              <a:gd name="connsiteX176" fmla="*/ 5449640 w 6557029"/>
              <a:gd name="connsiteY176" fmla="*/ 758171 h 2756985"/>
              <a:gd name="connsiteX177" fmla="*/ 5449640 w 6557029"/>
              <a:gd name="connsiteY177" fmla="*/ 739791 h 2756985"/>
              <a:gd name="connsiteX178" fmla="*/ 5481805 w 6557029"/>
              <a:gd name="connsiteY178" fmla="*/ 739791 h 2756985"/>
              <a:gd name="connsiteX179" fmla="*/ 5481805 w 6557029"/>
              <a:gd name="connsiteY179" fmla="*/ 707627 h 2756985"/>
              <a:gd name="connsiteX180" fmla="*/ 5592084 w 6557029"/>
              <a:gd name="connsiteY180" fmla="*/ 707627 h 2756985"/>
              <a:gd name="connsiteX181" fmla="*/ 5592084 w 6557029"/>
              <a:gd name="connsiteY181" fmla="*/ 707627 h 2756985"/>
              <a:gd name="connsiteX182" fmla="*/ 5592084 w 6557029"/>
              <a:gd name="connsiteY182" fmla="*/ 675462 h 2756985"/>
              <a:gd name="connsiteX183" fmla="*/ 5670199 w 6557029"/>
              <a:gd name="connsiteY183" fmla="*/ 675462 h 2756985"/>
              <a:gd name="connsiteX184" fmla="*/ 5670199 w 6557029"/>
              <a:gd name="connsiteY184" fmla="*/ 652487 h 2756985"/>
              <a:gd name="connsiteX185" fmla="*/ 5711553 w 6557029"/>
              <a:gd name="connsiteY185" fmla="*/ 652487 h 2756985"/>
              <a:gd name="connsiteX186" fmla="*/ 5711553 w 6557029"/>
              <a:gd name="connsiteY186" fmla="*/ 624917 h 2756985"/>
              <a:gd name="connsiteX187" fmla="*/ 5762098 w 6557029"/>
              <a:gd name="connsiteY187" fmla="*/ 624917 h 2756985"/>
              <a:gd name="connsiteX188" fmla="*/ 5762098 w 6557029"/>
              <a:gd name="connsiteY188" fmla="*/ 597347 h 2756985"/>
              <a:gd name="connsiteX189" fmla="*/ 5798858 w 6557029"/>
              <a:gd name="connsiteY189" fmla="*/ 597347 h 2756985"/>
              <a:gd name="connsiteX190" fmla="*/ 5798858 w 6557029"/>
              <a:gd name="connsiteY190" fmla="*/ 560587 h 2756985"/>
              <a:gd name="connsiteX191" fmla="*/ 5840213 w 6557029"/>
              <a:gd name="connsiteY191" fmla="*/ 560587 h 2756985"/>
              <a:gd name="connsiteX192" fmla="*/ 5840213 w 6557029"/>
              <a:gd name="connsiteY192" fmla="*/ 533017 h 2756985"/>
              <a:gd name="connsiteX193" fmla="*/ 5863188 w 6557029"/>
              <a:gd name="connsiteY193" fmla="*/ 533017 h 2756985"/>
              <a:gd name="connsiteX194" fmla="*/ 5863188 w 6557029"/>
              <a:gd name="connsiteY194" fmla="*/ 482473 h 2756985"/>
              <a:gd name="connsiteX195" fmla="*/ 5890757 w 6557029"/>
              <a:gd name="connsiteY195" fmla="*/ 482473 h 2756985"/>
              <a:gd name="connsiteX196" fmla="*/ 5890757 w 6557029"/>
              <a:gd name="connsiteY196" fmla="*/ 431928 h 2756985"/>
              <a:gd name="connsiteX197" fmla="*/ 5982657 w 6557029"/>
              <a:gd name="connsiteY197" fmla="*/ 431928 h 2756985"/>
              <a:gd name="connsiteX198" fmla="*/ 5982657 w 6557029"/>
              <a:gd name="connsiteY198" fmla="*/ 408953 h 2756985"/>
              <a:gd name="connsiteX199" fmla="*/ 6033202 w 6557029"/>
              <a:gd name="connsiteY199" fmla="*/ 408953 h 2756985"/>
              <a:gd name="connsiteX200" fmla="*/ 6033202 w 6557029"/>
              <a:gd name="connsiteY200" fmla="*/ 358408 h 2756985"/>
              <a:gd name="connsiteX201" fmla="*/ 6111316 w 6557029"/>
              <a:gd name="connsiteY201" fmla="*/ 358408 h 2756985"/>
              <a:gd name="connsiteX202" fmla="*/ 6111316 w 6557029"/>
              <a:gd name="connsiteY202" fmla="*/ 275699 h 2756985"/>
              <a:gd name="connsiteX203" fmla="*/ 6189431 w 6557029"/>
              <a:gd name="connsiteY203" fmla="*/ 275699 h 2756985"/>
              <a:gd name="connsiteX204" fmla="*/ 6189431 w 6557029"/>
              <a:gd name="connsiteY204" fmla="*/ 234344 h 2756985"/>
              <a:gd name="connsiteX205" fmla="*/ 6235381 w 6557029"/>
              <a:gd name="connsiteY205" fmla="*/ 234344 h 2756985"/>
              <a:gd name="connsiteX206" fmla="*/ 6235381 w 6557029"/>
              <a:gd name="connsiteY206" fmla="*/ 174609 h 2756985"/>
              <a:gd name="connsiteX207" fmla="*/ 6313495 w 6557029"/>
              <a:gd name="connsiteY207" fmla="*/ 174609 h 2756985"/>
              <a:gd name="connsiteX208" fmla="*/ 6313495 w 6557029"/>
              <a:gd name="connsiteY208" fmla="*/ 124065 h 2756985"/>
              <a:gd name="connsiteX209" fmla="*/ 6327280 w 6557029"/>
              <a:gd name="connsiteY209" fmla="*/ 124065 h 2756985"/>
              <a:gd name="connsiteX210" fmla="*/ 6327280 w 6557029"/>
              <a:gd name="connsiteY210" fmla="*/ 73520 h 2756985"/>
              <a:gd name="connsiteX211" fmla="*/ 6511079 w 6557029"/>
              <a:gd name="connsiteY211" fmla="*/ 73520 h 2756985"/>
              <a:gd name="connsiteX212" fmla="*/ 6511079 w 6557029"/>
              <a:gd name="connsiteY212" fmla="*/ 0 h 2756985"/>
              <a:gd name="connsiteX213" fmla="*/ 6557029 w 6557029"/>
              <a:gd name="connsiteY213" fmla="*/ 0 h 275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6557029" h="2756985">
                <a:moveTo>
                  <a:pt x="0" y="2756985"/>
                </a:moveTo>
                <a:lnTo>
                  <a:pt x="119469" y="2756985"/>
                </a:lnTo>
                <a:lnTo>
                  <a:pt x="119469" y="2743200"/>
                </a:lnTo>
                <a:lnTo>
                  <a:pt x="188394" y="2743200"/>
                </a:lnTo>
                <a:lnTo>
                  <a:pt x="188394" y="2729415"/>
                </a:lnTo>
                <a:lnTo>
                  <a:pt x="284888" y="2729415"/>
                </a:lnTo>
                <a:lnTo>
                  <a:pt x="284888" y="2706441"/>
                </a:lnTo>
                <a:lnTo>
                  <a:pt x="390572" y="2706441"/>
                </a:lnTo>
                <a:lnTo>
                  <a:pt x="390572" y="2692656"/>
                </a:lnTo>
                <a:lnTo>
                  <a:pt x="431927" y="2692656"/>
                </a:lnTo>
                <a:lnTo>
                  <a:pt x="431927" y="2660491"/>
                </a:lnTo>
                <a:lnTo>
                  <a:pt x="546802" y="2660491"/>
                </a:lnTo>
                <a:lnTo>
                  <a:pt x="546802" y="2646706"/>
                </a:lnTo>
                <a:lnTo>
                  <a:pt x="744386" y="2646706"/>
                </a:lnTo>
                <a:lnTo>
                  <a:pt x="744386" y="2614541"/>
                </a:lnTo>
                <a:lnTo>
                  <a:pt x="804120" y="2614541"/>
                </a:lnTo>
                <a:lnTo>
                  <a:pt x="804120" y="2591566"/>
                </a:lnTo>
                <a:lnTo>
                  <a:pt x="877640" y="2591566"/>
                </a:lnTo>
                <a:lnTo>
                  <a:pt x="877640" y="2573186"/>
                </a:lnTo>
                <a:lnTo>
                  <a:pt x="964944" y="2573186"/>
                </a:lnTo>
                <a:lnTo>
                  <a:pt x="964944" y="2559401"/>
                </a:lnTo>
                <a:lnTo>
                  <a:pt x="1015489" y="2559401"/>
                </a:lnTo>
                <a:lnTo>
                  <a:pt x="1015489" y="2545616"/>
                </a:lnTo>
                <a:lnTo>
                  <a:pt x="1061439" y="2545616"/>
                </a:lnTo>
                <a:lnTo>
                  <a:pt x="1061439" y="2522642"/>
                </a:lnTo>
                <a:lnTo>
                  <a:pt x="1093604" y="2522642"/>
                </a:lnTo>
                <a:lnTo>
                  <a:pt x="1098199" y="2518047"/>
                </a:lnTo>
                <a:lnTo>
                  <a:pt x="1157933" y="2518047"/>
                </a:lnTo>
                <a:lnTo>
                  <a:pt x="1157933" y="2499667"/>
                </a:lnTo>
                <a:lnTo>
                  <a:pt x="1217668" y="2499667"/>
                </a:lnTo>
                <a:lnTo>
                  <a:pt x="1217668" y="2485882"/>
                </a:lnTo>
                <a:lnTo>
                  <a:pt x="1277403" y="2485882"/>
                </a:lnTo>
                <a:lnTo>
                  <a:pt x="1277403" y="2467502"/>
                </a:lnTo>
                <a:lnTo>
                  <a:pt x="1346327" y="2467502"/>
                </a:lnTo>
                <a:lnTo>
                  <a:pt x="1355517" y="2458312"/>
                </a:lnTo>
                <a:lnTo>
                  <a:pt x="1424442" y="2458312"/>
                </a:lnTo>
                <a:lnTo>
                  <a:pt x="1424442" y="2421552"/>
                </a:lnTo>
                <a:lnTo>
                  <a:pt x="1470392" y="2421552"/>
                </a:lnTo>
                <a:lnTo>
                  <a:pt x="1470392" y="2389387"/>
                </a:lnTo>
                <a:lnTo>
                  <a:pt x="1488771" y="2389387"/>
                </a:lnTo>
                <a:lnTo>
                  <a:pt x="1488771" y="2357223"/>
                </a:lnTo>
                <a:lnTo>
                  <a:pt x="1557696" y="2357223"/>
                </a:lnTo>
                <a:lnTo>
                  <a:pt x="1557696" y="2329653"/>
                </a:lnTo>
                <a:lnTo>
                  <a:pt x="1773660" y="2329653"/>
                </a:lnTo>
                <a:lnTo>
                  <a:pt x="1773660" y="2311273"/>
                </a:lnTo>
                <a:lnTo>
                  <a:pt x="1828800" y="2311273"/>
                </a:lnTo>
                <a:lnTo>
                  <a:pt x="1828800" y="2288298"/>
                </a:lnTo>
                <a:lnTo>
                  <a:pt x="1879344" y="2288298"/>
                </a:lnTo>
                <a:lnTo>
                  <a:pt x="1879344" y="2251538"/>
                </a:lnTo>
                <a:lnTo>
                  <a:pt x="1939079" y="2251538"/>
                </a:lnTo>
                <a:lnTo>
                  <a:pt x="1939079" y="2223968"/>
                </a:lnTo>
                <a:lnTo>
                  <a:pt x="1952864" y="2223968"/>
                </a:lnTo>
                <a:lnTo>
                  <a:pt x="1952864" y="2205588"/>
                </a:lnTo>
                <a:lnTo>
                  <a:pt x="2003409" y="2205588"/>
                </a:lnTo>
                <a:lnTo>
                  <a:pt x="2003409" y="2187208"/>
                </a:lnTo>
                <a:lnTo>
                  <a:pt x="2076928" y="2187208"/>
                </a:lnTo>
                <a:lnTo>
                  <a:pt x="2076928" y="2159639"/>
                </a:lnTo>
                <a:lnTo>
                  <a:pt x="2095308" y="2159639"/>
                </a:lnTo>
                <a:lnTo>
                  <a:pt x="2095308" y="2145854"/>
                </a:lnTo>
                <a:lnTo>
                  <a:pt x="2145853" y="2145854"/>
                </a:lnTo>
                <a:lnTo>
                  <a:pt x="2145853" y="2122879"/>
                </a:lnTo>
                <a:lnTo>
                  <a:pt x="2200993" y="2122879"/>
                </a:lnTo>
                <a:lnTo>
                  <a:pt x="2200993" y="2104499"/>
                </a:lnTo>
                <a:lnTo>
                  <a:pt x="2214778" y="2104499"/>
                </a:lnTo>
                <a:lnTo>
                  <a:pt x="2214778" y="2049359"/>
                </a:lnTo>
                <a:lnTo>
                  <a:pt x="2228562" y="2049359"/>
                </a:lnTo>
                <a:lnTo>
                  <a:pt x="2228562" y="2017194"/>
                </a:lnTo>
                <a:lnTo>
                  <a:pt x="2311272" y="2017194"/>
                </a:lnTo>
                <a:lnTo>
                  <a:pt x="2311272" y="1998814"/>
                </a:lnTo>
                <a:lnTo>
                  <a:pt x="2334247" y="1998814"/>
                </a:lnTo>
                <a:lnTo>
                  <a:pt x="2334247" y="1985030"/>
                </a:lnTo>
                <a:lnTo>
                  <a:pt x="2380197" y="1985030"/>
                </a:lnTo>
                <a:lnTo>
                  <a:pt x="2380197" y="1966650"/>
                </a:lnTo>
                <a:lnTo>
                  <a:pt x="2398577" y="1966650"/>
                </a:lnTo>
                <a:lnTo>
                  <a:pt x="2398577" y="1943675"/>
                </a:lnTo>
                <a:lnTo>
                  <a:pt x="2412361" y="1943675"/>
                </a:lnTo>
                <a:lnTo>
                  <a:pt x="2412361" y="1929890"/>
                </a:lnTo>
                <a:lnTo>
                  <a:pt x="2499666" y="1929890"/>
                </a:lnTo>
                <a:lnTo>
                  <a:pt x="2499666" y="1916105"/>
                </a:lnTo>
                <a:lnTo>
                  <a:pt x="2706440" y="1916105"/>
                </a:lnTo>
                <a:lnTo>
                  <a:pt x="2706440" y="1897725"/>
                </a:lnTo>
                <a:lnTo>
                  <a:pt x="2734010" y="1897725"/>
                </a:lnTo>
                <a:lnTo>
                  <a:pt x="2734010" y="1874750"/>
                </a:lnTo>
                <a:lnTo>
                  <a:pt x="2752390" y="1874750"/>
                </a:lnTo>
                <a:lnTo>
                  <a:pt x="2752390" y="1860965"/>
                </a:lnTo>
                <a:lnTo>
                  <a:pt x="2789149" y="1860965"/>
                </a:lnTo>
                <a:lnTo>
                  <a:pt x="2789149" y="1833395"/>
                </a:lnTo>
                <a:lnTo>
                  <a:pt x="2835099" y="1833395"/>
                </a:lnTo>
                <a:lnTo>
                  <a:pt x="2835099" y="1792041"/>
                </a:lnTo>
                <a:lnTo>
                  <a:pt x="2890239" y="1792041"/>
                </a:lnTo>
                <a:lnTo>
                  <a:pt x="2890239" y="1769066"/>
                </a:lnTo>
                <a:lnTo>
                  <a:pt x="2931594" y="1769066"/>
                </a:lnTo>
                <a:lnTo>
                  <a:pt x="2931594" y="1746091"/>
                </a:lnTo>
                <a:lnTo>
                  <a:pt x="3051063" y="1746091"/>
                </a:lnTo>
                <a:lnTo>
                  <a:pt x="3051063" y="1718521"/>
                </a:lnTo>
                <a:lnTo>
                  <a:pt x="3101608" y="1718521"/>
                </a:lnTo>
                <a:lnTo>
                  <a:pt x="3101608" y="1695546"/>
                </a:lnTo>
                <a:lnTo>
                  <a:pt x="3115393" y="1695546"/>
                </a:lnTo>
                <a:lnTo>
                  <a:pt x="3115393" y="1677166"/>
                </a:lnTo>
                <a:lnTo>
                  <a:pt x="3211887" y="1677166"/>
                </a:lnTo>
                <a:lnTo>
                  <a:pt x="3211887" y="1645001"/>
                </a:lnTo>
                <a:lnTo>
                  <a:pt x="3253242" y="1645001"/>
                </a:lnTo>
                <a:lnTo>
                  <a:pt x="3253242" y="1626622"/>
                </a:lnTo>
                <a:lnTo>
                  <a:pt x="3331356" y="1626622"/>
                </a:lnTo>
                <a:lnTo>
                  <a:pt x="3345141" y="1612837"/>
                </a:lnTo>
                <a:lnTo>
                  <a:pt x="3437041" y="1612837"/>
                </a:lnTo>
                <a:lnTo>
                  <a:pt x="3437041" y="1589862"/>
                </a:lnTo>
                <a:lnTo>
                  <a:pt x="3464611" y="1589862"/>
                </a:lnTo>
                <a:lnTo>
                  <a:pt x="3464611" y="1571482"/>
                </a:lnTo>
                <a:lnTo>
                  <a:pt x="3496775" y="1571482"/>
                </a:lnTo>
                <a:lnTo>
                  <a:pt x="3496775" y="1557697"/>
                </a:lnTo>
                <a:lnTo>
                  <a:pt x="3524345" y="1557697"/>
                </a:lnTo>
                <a:lnTo>
                  <a:pt x="3524345" y="1539317"/>
                </a:lnTo>
                <a:lnTo>
                  <a:pt x="3694359" y="1539317"/>
                </a:lnTo>
                <a:lnTo>
                  <a:pt x="3694359" y="1511747"/>
                </a:lnTo>
                <a:lnTo>
                  <a:pt x="3781664" y="1511747"/>
                </a:lnTo>
                <a:lnTo>
                  <a:pt x="3781664" y="1484177"/>
                </a:lnTo>
                <a:lnTo>
                  <a:pt x="3832209" y="1484177"/>
                </a:lnTo>
                <a:lnTo>
                  <a:pt x="3832209" y="1456607"/>
                </a:lnTo>
                <a:lnTo>
                  <a:pt x="3868968" y="1456607"/>
                </a:lnTo>
                <a:lnTo>
                  <a:pt x="3868968" y="1452012"/>
                </a:lnTo>
                <a:lnTo>
                  <a:pt x="3951678" y="1452012"/>
                </a:lnTo>
                <a:lnTo>
                  <a:pt x="3951678" y="1433633"/>
                </a:lnTo>
                <a:lnTo>
                  <a:pt x="4002223" y="1433633"/>
                </a:lnTo>
                <a:lnTo>
                  <a:pt x="4002223" y="1406063"/>
                </a:lnTo>
                <a:lnTo>
                  <a:pt x="4057362" y="1406063"/>
                </a:lnTo>
                <a:lnTo>
                  <a:pt x="4057362" y="1373898"/>
                </a:lnTo>
                <a:lnTo>
                  <a:pt x="4112502" y="1373898"/>
                </a:lnTo>
                <a:lnTo>
                  <a:pt x="4112502" y="1346328"/>
                </a:lnTo>
                <a:lnTo>
                  <a:pt x="4130882" y="1346328"/>
                </a:lnTo>
                <a:lnTo>
                  <a:pt x="4130882" y="1332543"/>
                </a:lnTo>
                <a:lnTo>
                  <a:pt x="4167642" y="1332543"/>
                </a:lnTo>
                <a:lnTo>
                  <a:pt x="4167642" y="1323353"/>
                </a:lnTo>
                <a:lnTo>
                  <a:pt x="4190617" y="1323353"/>
                </a:lnTo>
                <a:lnTo>
                  <a:pt x="4190617" y="1304973"/>
                </a:lnTo>
                <a:lnTo>
                  <a:pt x="4351441" y="1304973"/>
                </a:lnTo>
                <a:lnTo>
                  <a:pt x="4351441" y="1286593"/>
                </a:lnTo>
                <a:lnTo>
                  <a:pt x="4401986" y="1286593"/>
                </a:lnTo>
                <a:lnTo>
                  <a:pt x="4401986" y="1263618"/>
                </a:lnTo>
                <a:lnTo>
                  <a:pt x="4438745" y="1263618"/>
                </a:lnTo>
                <a:lnTo>
                  <a:pt x="4438745" y="1240644"/>
                </a:lnTo>
                <a:lnTo>
                  <a:pt x="4461720" y="1240644"/>
                </a:lnTo>
                <a:lnTo>
                  <a:pt x="4461720" y="1203884"/>
                </a:lnTo>
                <a:lnTo>
                  <a:pt x="4535240" y="1203884"/>
                </a:lnTo>
                <a:lnTo>
                  <a:pt x="4535240" y="1185504"/>
                </a:lnTo>
                <a:lnTo>
                  <a:pt x="4696064" y="1185504"/>
                </a:lnTo>
                <a:lnTo>
                  <a:pt x="4696064" y="1162529"/>
                </a:lnTo>
                <a:lnTo>
                  <a:pt x="4737419" y="1162529"/>
                </a:lnTo>
                <a:lnTo>
                  <a:pt x="4737419" y="1134959"/>
                </a:lnTo>
                <a:lnTo>
                  <a:pt x="4751204" y="1134959"/>
                </a:lnTo>
                <a:lnTo>
                  <a:pt x="4751204" y="1111984"/>
                </a:lnTo>
                <a:lnTo>
                  <a:pt x="4925813" y="1111984"/>
                </a:lnTo>
                <a:lnTo>
                  <a:pt x="4925813" y="1089009"/>
                </a:lnTo>
                <a:lnTo>
                  <a:pt x="4962572" y="1089009"/>
                </a:lnTo>
                <a:lnTo>
                  <a:pt x="4962572" y="1056845"/>
                </a:lnTo>
                <a:lnTo>
                  <a:pt x="4962572" y="1056845"/>
                </a:lnTo>
                <a:lnTo>
                  <a:pt x="4994737" y="1024680"/>
                </a:lnTo>
                <a:lnTo>
                  <a:pt x="5059067" y="1024680"/>
                </a:lnTo>
                <a:lnTo>
                  <a:pt x="5059067" y="1006300"/>
                </a:lnTo>
                <a:lnTo>
                  <a:pt x="5100422" y="1006300"/>
                </a:lnTo>
                <a:lnTo>
                  <a:pt x="5100422" y="964945"/>
                </a:lnTo>
                <a:lnTo>
                  <a:pt x="5137182" y="964945"/>
                </a:lnTo>
                <a:lnTo>
                  <a:pt x="5137182" y="941970"/>
                </a:lnTo>
                <a:lnTo>
                  <a:pt x="5169346" y="941970"/>
                </a:lnTo>
                <a:lnTo>
                  <a:pt x="5169346" y="923590"/>
                </a:lnTo>
                <a:lnTo>
                  <a:pt x="5169346" y="923590"/>
                </a:lnTo>
                <a:lnTo>
                  <a:pt x="5196915" y="896021"/>
                </a:lnTo>
                <a:lnTo>
                  <a:pt x="5252056" y="896021"/>
                </a:lnTo>
                <a:lnTo>
                  <a:pt x="5252056" y="882236"/>
                </a:lnTo>
                <a:lnTo>
                  <a:pt x="5316386" y="882236"/>
                </a:lnTo>
                <a:lnTo>
                  <a:pt x="5316386" y="804121"/>
                </a:lnTo>
                <a:lnTo>
                  <a:pt x="5334765" y="804121"/>
                </a:lnTo>
                <a:lnTo>
                  <a:pt x="5334765" y="785741"/>
                </a:lnTo>
                <a:lnTo>
                  <a:pt x="5348550" y="785741"/>
                </a:lnTo>
                <a:lnTo>
                  <a:pt x="5348550" y="785741"/>
                </a:lnTo>
                <a:lnTo>
                  <a:pt x="5348550" y="758171"/>
                </a:lnTo>
                <a:lnTo>
                  <a:pt x="5449640" y="758171"/>
                </a:lnTo>
                <a:lnTo>
                  <a:pt x="5449640" y="739791"/>
                </a:lnTo>
                <a:lnTo>
                  <a:pt x="5481805" y="739791"/>
                </a:lnTo>
                <a:lnTo>
                  <a:pt x="5481805" y="707627"/>
                </a:lnTo>
                <a:lnTo>
                  <a:pt x="5592084" y="707627"/>
                </a:lnTo>
                <a:lnTo>
                  <a:pt x="5592084" y="707627"/>
                </a:lnTo>
                <a:lnTo>
                  <a:pt x="5592084" y="675462"/>
                </a:lnTo>
                <a:lnTo>
                  <a:pt x="5670199" y="675462"/>
                </a:lnTo>
                <a:lnTo>
                  <a:pt x="5670199" y="652487"/>
                </a:lnTo>
                <a:lnTo>
                  <a:pt x="5711553" y="652487"/>
                </a:lnTo>
                <a:lnTo>
                  <a:pt x="5711553" y="624917"/>
                </a:lnTo>
                <a:lnTo>
                  <a:pt x="5762098" y="624917"/>
                </a:lnTo>
                <a:lnTo>
                  <a:pt x="5762098" y="597347"/>
                </a:lnTo>
                <a:lnTo>
                  <a:pt x="5798858" y="597347"/>
                </a:lnTo>
                <a:lnTo>
                  <a:pt x="5798858" y="560587"/>
                </a:lnTo>
                <a:lnTo>
                  <a:pt x="5840213" y="560587"/>
                </a:lnTo>
                <a:lnTo>
                  <a:pt x="5840213" y="533017"/>
                </a:lnTo>
                <a:lnTo>
                  <a:pt x="5863188" y="533017"/>
                </a:lnTo>
                <a:lnTo>
                  <a:pt x="5863188" y="482473"/>
                </a:lnTo>
                <a:lnTo>
                  <a:pt x="5890757" y="482473"/>
                </a:lnTo>
                <a:lnTo>
                  <a:pt x="5890757" y="431928"/>
                </a:lnTo>
                <a:lnTo>
                  <a:pt x="5982657" y="431928"/>
                </a:lnTo>
                <a:lnTo>
                  <a:pt x="5982657" y="408953"/>
                </a:lnTo>
                <a:lnTo>
                  <a:pt x="6033202" y="408953"/>
                </a:lnTo>
                <a:lnTo>
                  <a:pt x="6033202" y="358408"/>
                </a:lnTo>
                <a:lnTo>
                  <a:pt x="6111316" y="358408"/>
                </a:lnTo>
                <a:lnTo>
                  <a:pt x="6111316" y="275699"/>
                </a:lnTo>
                <a:lnTo>
                  <a:pt x="6189431" y="275699"/>
                </a:lnTo>
                <a:lnTo>
                  <a:pt x="6189431" y="234344"/>
                </a:lnTo>
                <a:lnTo>
                  <a:pt x="6235381" y="234344"/>
                </a:lnTo>
                <a:lnTo>
                  <a:pt x="6235381" y="174609"/>
                </a:lnTo>
                <a:lnTo>
                  <a:pt x="6313495" y="174609"/>
                </a:lnTo>
                <a:lnTo>
                  <a:pt x="6313495" y="124065"/>
                </a:lnTo>
                <a:lnTo>
                  <a:pt x="6327280" y="124065"/>
                </a:lnTo>
                <a:lnTo>
                  <a:pt x="6327280" y="73520"/>
                </a:lnTo>
                <a:lnTo>
                  <a:pt x="6511079" y="73520"/>
                </a:lnTo>
                <a:lnTo>
                  <a:pt x="6511079" y="0"/>
                </a:lnTo>
                <a:lnTo>
                  <a:pt x="6557029"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 xmlns:a16="http://schemas.microsoft.com/office/drawing/2014/main" id="{4F310492-A283-4B76-A2C0-6ACA83BF1595}"/>
              </a:ext>
            </a:extLst>
          </p:cNvPr>
          <p:cNvGrpSpPr/>
          <p:nvPr/>
        </p:nvGrpSpPr>
        <p:grpSpPr>
          <a:xfrm>
            <a:off x="2986737" y="3444125"/>
            <a:ext cx="6566219" cy="1792040"/>
            <a:chOff x="2986734" y="3634625"/>
            <a:chExt cx="6566219" cy="1792040"/>
          </a:xfrm>
        </p:grpSpPr>
        <p:sp>
          <p:nvSpPr>
            <p:cNvPr id="74" name="Freeform: Shape 73">
              <a:extLst>
                <a:ext uri="{FF2B5EF4-FFF2-40B4-BE49-F238E27FC236}">
                  <a16:creationId xmlns="" xmlns:a16="http://schemas.microsoft.com/office/drawing/2014/main" id="{6B7A3D91-7A8F-48C4-BBFF-770FC2AA8704}"/>
                </a:ext>
              </a:extLst>
            </p:cNvPr>
            <p:cNvSpPr/>
            <p:nvPr/>
          </p:nvSpPr>
          <p:spPr>
            <a:xfrm>
              <a:off x="2986734" y="3809234"/>
              <a:ext cx="5853998" cy="1617431"/>
            </a:xfrm>
            <a:custGeom>
              <a:avLst/>
              <a:gdLst>
                <a:gd name="connsiteX0" fmla="*/ 0 w 5853998"/>
                <a:gd name="connsiteY0" fmla="*/ 1617431 h 1617431"/>
                <a:gd name="connsiteX1" fmla="*/ 137849 w 5853998"/>
                <a:gd name="connsiteY1" fmla="*/ 1617431 h 1617431"/>
                <a:gd name="connsiteX2" fmla="*/ 137849 w 5853998"/>
                <a:gd name="connsiteY2" fmla="*/ 1608241 h 1617431"/>
                <a:gd name="connsiteX3" fmla="*/ 202179 w 5853998"/>
                <a:gd name="connsiteY3" fmla="*/ 1608241 h 1617431"/>
                <a:gd name="connsiteX4" fmla="*/ 202179 w 5853998"/>
                <a:gd name="connsiteY4" fmla="*/ 1585267 h 1617431"/>
                <a:gd name="connsiteX5" fmla="*/ 294078 w 5853998"/>
                <a:gd name="connsiteY5" fmla="*/ 1585267 h 1617431"/>
                <a:gd name="connsiteX6" fmla="*/ 294078 w 5853998"/>
                <a:gd name="connsiteY6" fmla="*/ 1571482 h 1617431"/>
                <a:gd name="connsiteX7" fmla="*/ 431927 w 5853998"/>
                <a:gd name="connsiteY7" fmla="*/ 1571482 h 1617431"/>
                <a:gd name="connsiteX8" fmla="*/ 431927 w 5853998"/>
                <a:gd name="connsiteY8" fmla="*/ 1553102 h 1617431"/>
                <a:gd name="connsiteX9" fmla="*/ 468687 w 5853998"/>
                <a:gd name="connsiteY9" fmla="*/ 1553102 h 1617431"/>
                <a:gd name="connsiteX10" fmla="*/ 468687 w 5853998"/>
                <a:gd name="connsiteY10" fmla="*/ 1534722 h 1617431"/>
                <a:gd name="connsiteX11" fmla="*/ 611131 w 5853998"/>
                <a:gd name="connsiteY11" fmla="*/ 1534722 h 1617431"/>
                <a:gd name="connsiteX12" fmla="*/ 611131 w 5853998"/>
                <a:gd name="connsiteY12" fmla="*/ 1511747 h 1617431"/>
                <a:gd name="connsiteX13" fmla="*/ 703031 w 5853998"/>
                <a:gd name="connsiteY13" fmla="*/ 1511747 h 1617431"/>
                <a:gd name="connsiteX14" fmla="*/ 703031 w 5853998"/>
                <a:gd name="connsiteY14" fmla="*/ 1497962 h 1617431"/>
                <a:gd name="connsiteX15" fmla="*/ 726006 w 5853998"/>
                <a:gd name="connsiteY15" fmla="*/ 1497962 h 1617431"/>
                <a:gd name="connsiteX16" fmla="*/ 726006 w 5853998"/>
                <a:gd name="connsiteY16" fmla="*/ 1479582 h 1617431"/>
                <a:gd name="connsiteX17" fmla="*/ 804120 w 5853998"/>
                <a:gd name="connsiteY17" fmla="*/ 1479582 h 1617431"/>
                <a:gd name="connsiteX18" fmla="*/ 804120 w 5853998"/>
                <a:gd name="connsiteY18" fmla="*/ 1465797 h 1617431"/>
                <a:gd name="connsiteX19" fmla="*/ 941970 w 5853998"/>
                <a:gd name="connsiteY19" fmla="*/ 1465797 h 1617431"/>
                <a:gd name="connsiteX20" fmla="*/ 941970 w 5853998"/>
                <a:gd name="connsiteY20" fmla="*/ 1447417 h 1617431"/>
                <a:gd name="connsiteX21" fmla="*/ 1024679 w 5853998"/>
                <a:gd name="connsiteY21" fmla="*/ 1447417 h 1617431"/>
                <a:gd name="connsiteX22" fmla="*/ 1024679 w 5853998"/>
                <a:gd name="connsiteY22" fmla="*/ 1438227 h 1617431"/>
                <a:gd name="connsiteX23" fmla="*/ 1047654 w 5853998"/>
                <a:gd name="connsiteY23" fmla="*/ 1438227 h 1617431"/>
                <a:gd name="connsiteX24" fmla="*/ 1047654 w 5853998"/>
                <a:gd name="connsiteY24" fmla="*/ 1419847 h 1617431"/>
                <a:gd name="connsiteX25" fmla="*/ 1066034 w 5853998"/>
                <a:gd name="connsiteY25" fmla="*/ 1419847 h 1617431"/>
                <a:gd name="connsiteX26" fmla="*/ 1066034 w 5853998"/>
                <a:gd name="connsiteY26" fmla="*/ 1410657 h 1617431"/>
                <a:gd name="connsiteX27" fmla="*/ 1089009 w 5853998"/>
                <a:gd name="connsiteY27" fmla="*/ 1410657 h 1617431"/>
                <a:gd name="connsiteX28" fmla="*/ 1089009 w 5853998"/>
                <a:gd name="connsiteY28" fmla="*/ 1369303 h 1617431"/>
                <a:gd name="connsiteX29" fmla="*/ 1350922 w 5853998"/>
                <a:gd name="connsiteY29" fmla="*/ 1369303 h 1617431"/>
                <a:gd name="connsiteX30" fmla="*/ 1350922 w 5853998"/>
                <a:gd name="connsiteY30" fmla="*/ 1355518 h 1617431"/>
                <a:gd name="connsiteX31" fmla="*/ 1369302 w 5853998"/>
                <a:gd name="connsiteY31" fmla="*/ 1355518 h 1617431"/>
                <a:gd name="connsiteX32" fmla="*/ 1369302 w 5853998"/>
                <a:gd name="connsiteY32" fmla="*/ 1337138 h 1617431"/>
                <a:gd name="connsiteX33" fmla="*/ 1507151 w 5853998"/>
                <a:gd name="connsiteY33" fmla="*/ 1337138 h 1617431"/>
                <a:gd name="connsiteX34" fmla="*/ 1507151 w 5853998"/>
                <a:gd name="connsiteY34" fmla="*/ 1323353 h 1617431"/>
                <a:gd name="connsiteX35" fmla="*/ 1741495 w 5853998"/>
                <a:gd name="connsiteY35" fmla="*/ 1323353 h 1617431"/>
                <a:gd name="connsiteX36" fmla="*/ 1741495 w 5853998"/>
                <a:gd name="connsiteY36" fmla="*/ 1309568 h 1617431"/>
                <a:gd name="connsiteX37" fmla="*/ 1769065 w 5853998"/>
                <a:gd name="connsiteY37" fmla="*/ 1309568 h 1617431"/>
                <a:gd name="connsiteX38" fmla="*/ 1769065 w 5853998"/>
                <a:gd name="connsiteY38" fmla="*/ 1295783 h 1617431"/>
                <a:gd name="connsiteX39" fmla="*/ 1815015 w 5853998"/>
                <a:gd name="connsiteY39" fmla="*/ 1295783 h 1617431"/>
                <a:gd name="connsiteX40" fmla="*/ 1815015 w 5853998"/>
                <a:gd name="connsiteY40" fmla="*/ 1272808 h 1617431"/>
                <a:gd name="connsiteX41" fmla="*/ 2017194 w 5853998"/>
                <a:gd name="connsiteY41" fmla="*/ 1272808 h 1617431"/>
                <a:gd name="connsiteX42" fmla="*/ 2017194 w 5853998"/>
                <a:gd name="connsiteY42" fmla="*/ 1231453 h 1617431"/>
                <a:gd name="connsiteX43" fmla="*/ 2044763 w 5853998"/>
                <a:gd name="connsiteY43" fmla="*/ 1231453 h 1617431"/>
                <a:gd name="connsiteX44" fmla="*/ 2044763 w 5853998"/>
                <a:gd name="connsiteY44" fmla="*/ 1208479 h 1617431"/>
                <a:gd name="connsiteX45" fmla="*/ 2067738 w 5853998"/>
                <a:gd name="connsiteY45" fmla="*/ 1208479 h 1617431"/>
                <a:gd name="connsiteX46" fmla="*/ 2067738 w 5853998"/>
                <a:gd name="connsiteY46" fmla="*/ 1199289 h 1617431"/>
                <a:gd name="connsiteX47" fmla="*/ 2109093 w 5853998"/>
                <a:gd name="connsiteY47" fmla="*/ 1199289 h 1617431"/>
                <a:gd name="connsiteX48" fmla="*/ 2118283 w 5853998"/>
                <a:gd name="connsiteY48" fmla="*/ 1190099 h 1617431"/>
                <a:gd name="connsiteX49" fmla="*/ 2274512 w 5853998"/>
                <a:gd name="connsiteY49" fmla="*/ 1190099 h 1617431"/>
                <a:gd name="connsiteX50" fmla="*/ 2274512 w 5853998"/>
                <a:gd name="connsiteY50" fmla="*/ 1176314 h 1617431"/>
                <a:gd name="connsiteX51" fmla="*/ 2334247 w 5853998"/>
                <a:gd name="connsiteY51" fmla="*/ 1176314 h 1617431"/>
                <a:gd name="connsiteX52" fmla="*/ 2334247 w 5853998"/>
                <a:gd name="connsiteY52" fmla="*/ 1157934 h 1617431"/>
                <a:gd name="connsiteX53" fmla="*/ 2403172 w 5853998"/>
                <a:gd name="connsiteY53" fmla="*/ 1157934 h 1617431"/>
                <a:gd name="connsiteX54" fmla="*/ 2403172 w 5853998"/>
                <a:gd name="connsiteY54" fmla="*/ 1139554 h 1617431"/>
                <a:gd name="connsiteX55" fmla="*/ 2481286 w 5853998"/>
                <a:gd name="connsiteY55" fmla="*/ 1139554 h 1617431"/>
                <a:gd name="connsiteX56" fmla="*/ 2481286 w 5853998"/>
                <a:gd name="connsiteY56" fmla="*/ 1125769 h 1617431"/>
                <a:gd name="connsiteX57" fmla="*/ 2499666 w 5853998"/>
                <a:gd name="connsiteY57" fmla="*/ 1125769 h 1617431"/>
                <a:gd name="connsiteX58" fmla="*/ 2499666 w 5853998"/>
                <a:gd name="connsiteY58" fmla="*/ 1075224 h 1617431"/>
                <a:gd name="connsiteX59" fmla="*/ 2550211 w 5853998"/>
                <a:gd name="connsiteY59" fmla="*/ 1075224 h 1617431"/>
                <a:gd name="connsiteX60" fmla="*/ 2559401 w 5853998"/>
                <a:gd name="connsiteY60" fmla="*/ 1066034 h 1617431"/>
                <a:gd name="connsiteX61" fmla="*/ 2577781 w 5853998"/>
                <a:gd name="connsiteY61" fmla="*/ 1066034 h 1617431"/>
                <a:gd name="connsiteX62" fmla="*/ 2577781 w 5853998"/>
                <a:gd name="connsiteY62" fmla="*/ 1047654 h 1617431"/>
                <a:gd name="connsiteX63" fmla="*/ 2752390 w 5853998"/>
                <a:gd name="connsiteY63" fmla="*/ 1047654 h 1617431"/>
                <a:gd name="connsiteX64" fmla="*/ 2752390 w 5853998"/>
                <a:gd name="connsiteY64" fmla="*/ 1029275 h 1617431"/>
                <a:gd name="connsiteX65" fmla="*/ 2770770 w 5853998"/>
                <a:gd name="connsiteY65" fmla="*/ 1029275 h 1617431"/>
                <a:gd name="connsiteX66" fmla="*/ 2770770 w 5853998"/>
                <a:gd name="connsiteY66" fmla="*/ 1001705 h 1617431"/>
                <a:gd name="connsiteX67" fmla="*/ 2881049 w 5853998"/>
                <a:gd name="connsiteY67" fmla="*/ 1001705 h 1617431"/>
                <a:gd name="connsiteX68" fmla="*/ 2881049 w 5853998"/>
                <a:gd name="connsiteY68" fmla="*/ 983325 h 1617431"/>
                <a:gd name="connsiteX69" fmla="*/ 2931594 w 5853998"/>
                <a:gd name="connsiteY69" fmla="*/ 983325 h 1617431"/>
                <a:gd name="connsiteX70" fmla="*/ 2931594 w 5853998"/>
                <a:gd name="connsiteY70" fmla="*/ 951160 h 1617431"/>
                <a:gd name="connsiteX71" fmla="*/ 2968353 w 5853998"/>
                <a:gd name="connsiteY71" fmla="*/ 951160 h 1617431"/>
                <a:gd name="connsiteX72" fmla="*/ 2968353 w 5853998"/>
                <a:gd name="connsiteY72" fmla="*/ 941970 h 1617431"/>
                <a:gd name="connsiteX73" fmla="*/ 2977543 w 5853998"/>
                <a:gd name="connsiteY73" fmla="*/ 941970 h 1617431"/>
                <a:gd name="connsiteX74" fmla="*/ 2986733 w 5853998"/>
                <a:gd name="connsiteY74" fmla="*/ 932780 h 1617431"/>
                <a:gd name="connsiteX75" fmla="*/ 2995923 w 5853998"/>
                <a:gd name="connsiteY75" fmla="*/ 923590 h 1617431"/>
                <a:gd name="connsiteX76" fmla="*/ 2995923 w 5853998"/>
                <a:gd name="connsiteY76" fmla="*/ 909805 h 1617431"/>
                <a:gd name="connsiteX77" fmla="*/ 3069443 w 5853998"/>
                <a:gd name="connsiteY77" fmla="*/ 909805 h 1617431"/>
                <a:gd name="connsiteX78" fmla="*/ 3069443 w 5853998"/>
                <a:gd name="connsiteY78" fmla="*/ 891425 h 1617431"/>
                <a:gd name="connsiteX79" fmla="*/ 3083228 w 5853998"/>
                <a:gd name="connsiteY79" fmla="*/ 877640 h 1617431"/>
                <a:gd name="connsiteX80" fmla="*/ 3129178 w 5853998"/>
                <a:gd name="connsiteY80" fmla="*/ 877640 h 1617431"/>
                <a:gd name="connsiteX81" fmla="*/ 3129178 w 5853998"/>
                <a:gd name="connsiteY81" fmla="*/ 859260 h 1617431"/>
                <a:gd name="connsiteX82" fmla="*/ 3193507 w 5853998"/>
                <a:gd name="connsiteY82" fmla="*/ 859260 h 1617431"/>
                <a:gd name="connsiteX83" fmla="*/ 3193507 w 5853998"/>
                <a:gd name="connsiteY83" fmla="*/ 845476 h 1617431"/>
                <a:gd name="connsiteX84" fmla="*/ 3395686 w 5853998"/>
                <a:gd name="connsiteY84" fmla="*/ 845476 h 1617431"/>
                <a:gd name="connsiteX85" fmla="*/ 3395686 w 5853998"/>
                <a:gd name="connsiteY85" fmla="*/ 827096 h 1617431"/>
                <a:gd name="connsiteX86" fmla="*/ 3437041 w 5853998"/>
                <a:gd name="connsiteY86" fmla="*/ 827096 h 1617431"/>
                <a:gd name="connsiteX87" fmla="*/ 3437041 w 5853998"/>
                <a:gd name="connsiteY87" fmla="*/ 808716 h 1617431"/>
                <a:gd name="connsiteX88" fmla="*/ 3455421 w 5853998"/>
                <a:gd name="connsiteY88" fmla="*/ 808716 h 1617431"/>
                <a:gd name="connsiteX89" fmla="*/ 3455421 w 5853998"/>
                <a:gd name="connsiteY89" fmla="*/ 799526 h 1617431"/>
                <a:gd name="connsiteX90" fmla="*/ 3496776 w 5853998"/>
                <a:gd name="connsiteY90" fmla="*/ 799526 h 1617431"/>
                <a:gd name="connsiteX91" fmla="*/ 3496776 w 5853998"/>
                <a:gd name="connsiteY91" fmla="*/ 776551 h 1617431"/>
                <a:gd name="connsiteX92" fmla="*/ 3561105 w 5853998"/>
                <a:gd name="connsiteY92" fmla="*/ 776551 h 1617431"/>
                <a:gd name="connsiteX93" fmla="*/ 3561105 w 5853998"/>
                <a:gd name="connsiteY93" fmla="*/ 762766 h 1617431"/>
                <a:gd name="connsiteX94" fmla="*/ 3593270 w 5853998"/>
                <a:gd name="connsiteY94" fmla="*/ 762766 h 1617431"/>
                <a:gd name="connsiteX95" fmla="*/ 3593270 w 5853998"/>
                <a:gd name="connsiteY95" fmla="*/ 753576 h 1617431"/>
                <a:gd name="connsiteX96" fmla="*/ 3607055 w 5853998"/>
                <a:gd name="connsiteY96" fmla="*/ 753576 h 1617431"/>
                <a:gd name="connsiteX97" fmla="*/ 3607055 w 5853998"/>
                <a:gd name="connsiteY97" fmla="*/ 735196 h 1617431"/>
                <a:gd name="connsiteX98" fmla="*/ 3666790 w 5853998"/>
                <a:gd name="connsiteY98" fmla="*/ 735196 h 1617431"/>
                <a:gd name="connsiteX99" fmla="*/ 3666790 w 5853998"/>
                <a:gd name="connsiteY99" fmla="*/ 726006 h 1617431"/>
                <a:gd name="connsiteX100" fmla="*/ 3694359 w 5853998"/>
                <a:gd name="connsiteY100" fmla="*/ 726006 h 1617431"/>
                <a:gd name="connsiteX101" fmla="*/ 3694359 w 5853998"/>
                <a:gd name="connsiteY101" fmla="*/ 712221 h 1617431"/>
                <a:gd name="connsiteX102" fmla="*/ 3818424 w 5853998"/>
                <a:gd name="connsiteY102" fmla="*/ 712221 h 1617431"/>
                <a:gd name="connsiteX103" fmla="*/ 3818424 w 5853998"/>
                <a:gd name="connsiteY103" fmla="*/ 684651 h 1617431"/>
                <a:gd name="connsiteX104" fmla="*/ 3827614 w 5853998"/>
                <a:gd name="connsiteY104" fmla="*/ 684651 h 1617431"/>
                <a:gd name="connsiteX105" fmla="*/ 3827614 w 5853998"/>
                <a:gd name="connsiteY105" fmla="*/ 661677 h 1617431"/>
                <a:gd name="connsiteX106" fmla="*/ 3896538 w 5853998"/>
                <a:gd name="connsiteY106" fmla="*/ 661677 h 1617431"/>
                <a:gd name="connsiteX107" fmla="*/ 3891943 w 5853998"/>
                <a:gd name="connsiteY107" fmla="*/ 657082 h 1617431"/>
                <a:gd name="connsiteX108" fmla="*/ 3905728 w 5853998"/>
                <a:gd name="connsiteY108" fmla="*/ 657082 h 1617431"/>
                <a:gd name="connsiteX109" fmla="*/ 3905728 w 5853998"/>
                <a:gd name="connsiteY109" fmla="*/ 643297 h 1617431"/>
                <a:gd name="connsiteX110" fmla="*/ 3928703 w 5853998"/>
                <a:gd name="connsiteY110" fmla="*/ 643297 h 1617431"/>
                <a:gd name="connsiteX111" fmla="*/ 3928703 w 5853998"/>
                <a:gd name="connsiteY111" fmla="*/ 634107 h 1617431"/>
                <a:gd name="connsiteX112" fmla="*/ 3947083 w 5853998"/>
                <a:gd name="connsiteY112" fmla="*/ 615727 h 1617431"/>
                <a:gd name="connsiteX113" fmla="*/ 4038983 w 5853998"/>
                <a:gd name="connsiteY113" fmla="*/ 615727 h 1617431"/>
                <a:gd name="connsiteX114" fmla="*/ 4038983 w 5853998"/>
                <a:gd name="connsiteY114" fmla="*/ 606537 h 1617431"/>
                <a:gd name="connsiteX115" fmla="*/ 4107907 w 5853998"/>
                <a:gd name="connsiteY115" fmla="*/ 606537 h 1617431"/>
                <a:gd name="connsiteX116" fmla="*/ 4107907 w 5853998"/>
                <a:gd name="connsiteY116" fmla="*/ 588157 h 1617431"/>
                <a:gd name="connsiteX117" fmla="*/ 4140072 w 5853998"/>
                <a:gd name="connsiteY117" fmla="*/ 588157 h 1617431"/>
                <a:gd name="connsiteX118" fmla="*/ 4140072 w 5853998"/>
                <a:gd name="connsiteY118" fmla="*/ 583562 h 1617431"/>
                <a:gd name="connsiteX119" fmla="*/ 4264136 w 5853998"/>
                <a:gd name="connsiteY119" fmla="*/ 583562 h 1617431"/>
                <a:gd name="connsiteX120" fmla="*/ 4264136 w 5853998"/>
                <a:gd name="connsiteY120" fmla="*/ 565182 h 1617431"/>
                <a:gd name="connsiteX121" fmla="*/ 4319276 w 5853998"/>
                <a:gd name="connsiteY121" fmla="*/ 565182 h 1617431"/>
                <a:gd name="connsiteX122" fmla="*/ 4319276 w 5853998"/>
                <a:gd name="connsiteY122" fmla="*/ 542207 h 1617431"/>
                <a:gd name="connsiteX123" fmla="*/ 4401986 w 5853998"/>
                <a:gd name="connsiteY123" fmla="*/ 542207 h 1617431"/>
                <a:gd name="connsiteX124" fmla="*/ 4401986 w 5853998"/>
                <a:gd name="connsiteY124" fmla="*/ 528422 h 1617431"/>
                <a:gd name="connsiteX125" fmla="*/ 4415771 w 5853998"/>
                <a:gd name="connsiteY125" fmla="*/ 514637 h 1617431"/>
                <a:gd name="connsiteX126" fmla="*/ 4544430 w 5853998"/>
                <a:gd name="connsiteY126" fmla="*/ 514637 h 1617431"/>
                <a:gd name="connsiteX127" fmla="*/ 4544430 w 5853998"/>
                <a:gd name="connsiteY127" fmla="*/ 487068 h 1617431"/>
                <a:gd name="connsiteX128" fmla="*/ 4709849 w 5853998"/>
                <a:gd name="connsiteY128" fmla="*/ 487068 h 1617431"/>
                <a:gd name="connsiteX129" fmla="*/ 4719039 w 5853998"/>
                <a:gd name="connsiteY129" fmla="*/ 477878 h 1617431"/>
                <a:gd name="connsiteX130" fmla="*/ 5150967 w 5853998"/>
                <a:gd name="connsiteY130" fmla="*/ 477878 h 1617431"/>
                <a:gd name="connsiteX131" fmla="*/ 5150967 w 5853998"/>
                <a:gd name="connsiteY131" fmla="*/ 459498 h 1617431"/>
                <a:gd name="connsiteX132" fmla="*/ 5224486 w 5853998"/>
                <a:gd name="connsiteY132" fmla="*/ 459498 h 1617431"/>
                <a:gd name="connsiteX133" fmla="*/ 5224486 w 5853998"/>
                <a:gd name="connsiteY133" fmla="*/ 436523 h 1617431"/>
                <a:gd name="connsiteX134" fmla="*/ 5275031 w 5853998"/>
                <a:gd name="connsiteY134" fmla="*/ 436523 h 1617431"/>
                <a:gd name="connsiteX135" fmla="*/ 5275031 w 5853998"/>
                <a:gd name="connsiteY135" fmla="*/ 404358 h 1617431"/>
                <a:gd name="connsiteX136" fmla="*/ 5288816 w 5853998"/>
                <a:gd name="connsiteY136" fmla="*/ 390573 h 1617431"/>
                <a:gd name="connsiteX137" fmla="*/ 5288816 w 5853998"/>
                <a:gd name="connsiteY137" fmla="*/ 372193 h 1617431"/>
                <a:gd name="connsiteX138" fmla="*/ 5298006 w 5853998"/>
                <a:gd name="connsiteY138" fmla="*/ 372193 h 1617431"/>
                <a:gd name="connsiteX139" fmla="*/ 5298006 w 5853998"/>
                <a:gd name="connsiteY139" fmla="*/ 340028 h 1617431"/>
                <a:gd name="connsiteX140" fmla="*/ 5311791 w 5853998"/>
                <a:gd name="connsiteY140" fmla="*/ 340028 h 1617431"/>
                <a:gd name="connsiteX141" fmla="*/ 5311791 w 5853998"/>
                <a:gd name="connsiteY141" fmla="*/ 303269 h 1617431"/>
                <a:gd name="connsiteX142" fmla="*/ 5353145 w 5853998"/>
                <a:gd name="connsiteY142" fmla="*/ 303269 h 1617431"/>
                <a:gd name="connsiteX143" fmla="*/ 5353145 w 5853998"/>
                <a:gd name="connsiteY143" fmla="*/ 271104 h 1617431"/>
                <a:gd name="connsiteX144" fmla="*/ 5371525 w 5853998"/>
                <a:gd name="connsiteY144" fmla="*/ 271104 h 1617431"/>
                <a:gd name="connsiteX145" fmla="*/ 5371525 w 5853998"/>
                <a:gd name="connsiteY145" fmla="*/ 220559 h 1617431"/>
                <a:gd name="connsiteX146" fmla="*/ 5468020 w 5853998"/>
                <a:gd name="connsiteY146" fmla="*/ 220559 h 1617431"/>
                <a:gd name="connsiteX147" fmla="*/ 5468020 w 5853998"/>
                <a:gd name="connsiteY147" fmla="*/ 183799 h 1617431"/>
                <a:gd name="connsiteX148" fmla="*/ 5495590 w 5853998"/>
                <a:gd name="connsiteY148" fmla="*/ 183799 h 1617431"/>
                <a:gd name="connsiteX149" fmla="*/ 5495590 w 5853998"/>
                <a:gd name="connsiteY149" fmla="*/ 174609 h 1617431"/>
                <a:gd name="connsiteX150" fmla="*/ 5674794 w 5853998"/>
                <a:gd name="connsiteY150" fmla="*/ 174609 h 1617431"/>
                <a:gd name="connsiteX151" fmla="*/ 5674794 w 5853998"/>
                <a:gd name="connsiteY151" fmla="*/ 133254 h 1617431"/>
                <a:gd name="connsiteX152" fmla="*/ 5693174 w 5853998"/>
                <a:gd name="connsiteY152" fmla="*/ 133254 h 1617431"/>
                <a:gd name="connsiteX153" fmla="*/ 5693174 w 5853998"/>
                <a:gd name="connsiteY153" fmla="*/ 114875 h 1617431"/>
                <a:gd name="connsiteX154" fmla="*/ 5743718 w 5853998"/>
                <a:gd name="connsiteY154" fmla="*/ 114875 h 1617431"/>
                <a:gd name="connsiteX155" fmla="*/ 5743718 w 5853998"/>
                <a:gd name="connsiteY155" fmla="*/ 82710 h 1617431"/>
                <a:gd name="connsiteX156" fmla="*/ 5775883 w 5853998"/>
                <a:gd name="connsiteY156" fmla="*/ 82710 h 1617431"/>
                <a:gd name="connsiteX157" fmla="*/ 5775883 w 5853998"/>
                <a:gd name="connsiteY157" fmla="*/ 50545 h 1617431"/>
                <a:gd name="connsiteX158" fmla="*/ 5798858 w 5853998"/>
                <a:gd name="connsiteY158" fmla="*/ 50545 h 1617431"/>
                <a:gd name="connsiteX159" fmla="*/ 5798858 w 5853998"/>
                <a:gd name="connsiteY159" fmla="*/ 27570 h 1617431"/>
                <a:gd name="connsiteX160" fmla="*/ 5831023 w 5853998"/>
                <a:gd name="connsiteY160" fmla="*/ 27570 h 1617431"/>
                <a:gd name="connsiteX161" fmla="*/ 5831023 w 5853998"/>
                <a:gd name="connsiteY161" fmla="*/ 0 h 1617431"/>
                <a:gd name="connsiteX162" fmla="*/ 5853998 w 5853998"/>
                <a:gd name="connsiteY162" fmla="*/ 0 h 1617431"/>
                <a:gd name="connsiteX163" fmla="*/ 5853998 w 5853998"/>
                <a:gd name="connsiteY163" fmla="*/ 0 h 16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853998" h="1617431">
                  <a:moveTo>
                    <a:pt x="0" y="1617431"/>
                  </a:moveTo>
                  <a:lnTo>
                    <a:pt x="137849" y="1617431"/>
                  </a:lnTo>
                  <a:lnTo>
                    <a:pt x="137849" y="1608241"/>
                  </a:lnTo>
                  <a:lnTo>
                    <a:pt x="202179" y="1608241"/>
                  </a:lnTo>
                  <a:lnTo>
                    <a:pt x="202179" y="1585267"/>
                  </a:lnTo>
                  <a:lnTo>
                    <a:pt x="294078" y="1585267"/>
                  </a:lnTo>
                  <a:lnTo>
                    <a:pt x="294078" y="1571482"/>
                  </a:lnTo>
                  <a:lnTo>
                    <a:pt x="431927" y="1571482"/>
                  </a:lnTo>
                  <a:lnTo>
                    <a:pt x="431927" y="1553102"/>
                  </a:lnTo>
                  <a:lnTo>
                    <a:pt x="468687" y="1553102"/>
                  </a:lnTo>
                  <a:lnTo>
                    <a:pt x="468687" y="1534722"/>
                  </a:lnTo>
                  <a:lnTo>
                    <a:pt x="611131" y="1534722"/>
                  </a:lnTo>
                  <a:lnTo>
                    <a:pt x="611131" y="1511747"/>
                  </a:lnTo>
                  <a:lnTo>
                    <a:pt x="703031" y="1511747"/>
                  </a:lnTo>
                  <a:lnTo>
                    <a:pt x="703031" y="1497962"/>
                  </a:lnTo>
                  <a:lnTo>
                    <a:pt x="726006" y="1497962"/>
                  </a:lnTo>
                  <a:lnTo>
                    <a:pt x="726006" y="1479582"/>
                  </a:lnTo>
                  <a:lnTo>
                    <a:pt x="804120" y="1479582"/>
                  </a:lnTo>
                  <a:lnTo>
                    <a:pt x="804120" y="1465797"/>
                  </a:lnTo>
                  <a:lnTo>
                    <a:pt x="941970" y="1465797"/>
                  </a:lnTo>
                  <a:lnTo>
                    <a:pt x="941970" y="1447417"/>
                  </a:lnTo>
                  <a:lnTo>
                    <a:pt x="1024679" y="1447417"/>
                  </a:lnTo>
                  <a:lnTo>
                    <a:pt x="1024679" y="1438227"/>
                  </a:lnTo>
                  <a:lnTo>
                    <a:pt x="1047654" y="1438227"/>
                  </a:lnTo>
                  <a:lnTo>
                    <a:pt x="1047654" y="1419847"/>
                  </a:lnTo>
                  <a:lnTo>
                    <a:pt x="1066034" y="1419847"/>
                  </a:lnTo>
                  <a:lnTo>
                    <a:pt x="1066034" y="1410657"/>
                  </a:lnTo>
                  <a:lnTo>
                    <a:pt x="1089009" y="1410657"/>
                  </a:lnTo>
                  <a:lnTo>
                    <a:pt x="1089009" y="1369303"/>
                  </a:lnTo>
                  <a:lnTo>
                    <a:pt x="1350922" y="1369303"/>
                  </a:lnTo>
                  <a:lnTo>
                    <a:pt x="1350922" y="1355518"/>
                  </a:lnTo>
                  <a:lnTo>
                    <a:pt x="1369302" y="1355518"/>
                  </a:lnTo>
                  <a:lnTo>
                    <a:pt x="1369302" y="1337138"/>
                  </a:lnTo>
                  <a:lnTo>
                    <a:pt x="1507151" y="1337138"/>
                  </a:lnTo>
                  <a:lnTo>
                    <a:pt x="1507151" y="1323353"/>
                  </a:lnTo>
                  <a:lnTo>
                    <a:pt x="1741495" y="1323353"/>
                  </a:lnTo>
                  <a:lnTo>
                    <a:pt x="1741495" y="1309568"/>
                  </a:lnTo>
                  <a:lnTo>
                    <a:pt x="1769065" y="1309568"/>
                  </a:lnTo>
                  <a:lnTo>
                    <a:pt x="1769065" y="1295783"/>
                  </a:lnTo>
                  <a:lnTo>
                    <a:pt x="1815015" y="1295783"/>
                  </a:lnTo>
                  <a:lnTo>
                    <a:pt x="1815015" y="1272808"/>
                  </a:lnTo>
                  <a:lnTo>
                    <a:pt x="2017194" y="1272808"/>
                  </a:lnTo>
                  <a:lnTo>
                    <a:pt x="2017194" y="1231453"/>
                  </a:lnTo>
                  <a:lnTo>
                    <a:pt x="2044763" y="1231453"/>
                  </a:lnTo>
                  <a:lnTo>
                    <a:pt x="2044763" y="1208479"/>
                  </a:lnTo>
                  <a:lnTo>
                    <a:pt x="2067738" y="1208479"/>
                  </a:lnTo>
                  <a:lnTo>
                    <a:pt x="2067738" y="1199289"/>
                  </a:lnTo>
                  <a:lnTo>
                    <a:pt x="2109093" y="1199289"/>
                  </a:lnTo>
                  <a:lnTo>
                    <a:pt x="2118283" y="1190099"/>
                  </a:lnTo>
                  <a:lnTo>
                    <a:pt x="2274512" y="1190099"/>
                  </a:lnTo>
                  <a:lnTo>
                    <a:pt x="2274512" y="1176314"/>
                  </a:lnTo>
                  <a:lnTo>
                    <a:pt x="2334247" y="1176314"/>
                  </a:lnTo>
                  <a:lnTo>
                    <a:pt x="2334247" y="1157934"/>
                  </a:lnTo>
                  <a:lnTo>
                    <a:pt x="2403172" y="1157934"/>
                  </a:lnTo>
                  <a:lnTo>
                    <a:pt x="2403172" y="1139554"/>
                  </a:lnTo>
                  <a:lnTo>
                    <a:pt x="2481286" y="1139554"/>
                  </a:lnTo>
                  <a:lnTo>
                    <a:pt x="2481286" y="1125769"/>
                  </a:lnTo>
                  <a:lnTo>
                    <a:pt x="2499666" y="1125769"/>
                  </a:lnTo>
                  <a:lnTo>
                    <a:pt x="2499666" y="1075224"/>
                  </a:lnTo>
                  <a:lnTo>
                    <a:pt x="2550211" y="1075224"/>
                  </a:lnTo>
                  <a:lnTo>
                    <a:pt x="2559401" y="1066034"/>
                  </a:lnTo>
                  <a:lnTo>
                    <a:pt x="2577781" y="1066034"/>
                  </a:lnTo>
                  <a:lnTo>
                    <a:pt x="2577781" y="1047654"/>
                  </a:lnTo>
                  <a:lnTo>
                    <a:pt x="2752390" y="1047654"/>
                  </a:lnTo>
                  <a:lnTo>
                    <a:pt x="2752390" y="1029275"/>
                  </a:lnTo>
                  <a:lnTo>
                    <a:pt x="2770770" y="1029275"/>
                  </a:lnTo>
                  <a:lnTo>
                    <a:pt x="2770770" y="1001705"/>
                  </a:lnTo>
                  <a:lnTo>
                    <a:pt x="2881049" y="1001705"/>
                  </a:lnTo>
                  <a:lnTo>
                    <a:pt x="2881049" y="983325"/>
                  </a:lnTo>
                  <a:lnTo>
                    <a:pt x="2931594" y="983325"/>
                  </a:lnTo>
                  <a:lnTo>
                    <a:pt x="2931594" y="951160"/>
                  </a:lnTo>
                  <a:lnTo>
                    <a:pt x="2968353" y="951160"/>
                  </a:lnTo>
                  <a:lnTo>
                    <a:pt x="2968353" y="941970"/>
                  </a:lnTo>
                  <a:lnTo>
                    <a:pt x="2977543" y="941970"/>
                  </a:lnTo>
                  <a:lnTo>
                    <a:pt x="2986733" y="932780"/>
                  </a:lnTo>
                  <a:lnTo>
                    <a:pt x="2995923" y="923590"/>
                  </a:lnTo>
                  <a:lnTo>
                    <a:pt x="2995923" y="909805"/>
                  </a:lnTo>
                  <a:lnTo>
                    <a:pt x="3069443" y="909805"/>
                  </a:lnTo>
                  <a:lnTo>
                    <a:pt x="3069443" y="891425"/>
                  </a:lnTo>
                  <a:lnTo>
                    <a:pt x="3083228" y="877640"/>
                  </a:lnTo>
                  <a:lnTo>
                    <a:pt x="3129178" y="877640"/>
                  </a:lnTo>
                  <a:lnTo>
                    <a:pt x="3129178" y="859260"/>
                  </a:lnTo>
                  <a:lnTo>
                    <a:pt x="3193507" y="859260"/>
                  </a:lnTo>
                  <a:lnTo>
                    <a:pt x="3193507" y="845476"/>
                  </a:lnTo>
                  <a:lnTo>
                    <a:pt x="3395686" y="845476"/>
                  </a:lnTo>
                  <a:lnTo>
                    <a:pt x="3395686" y="827096"/>
                  </a:lnTo>
                  <a:lnTo>
                    <a:pt x="3437041" y="827096"/>
                  </a:lnTo>
                  <a:lnTo>
                    <a:pt x="3437041" y="808716"/>
                  </a:lnTo>
                  <a:lnTo>
                    <a:pt x="3455421" y="808716"/>
                  </a:lnTo>
                  <a:lnTo>
                    <a:pt x="3455421" y="799526"/>
                  </a:lnTo>
                  <a:lnTo>
                    <a:pt x="3496776" y="799526"/>
                  </a:lnTo>
                  <a:lnTo>
                    <a:pt x="3496776" y="776551"/>
                  </a:lnTo>
                  <a:lnTo>
                    <a:pt x="3561105" y="776551"/>
                  </a:lnTo>
                  <a:lnTo>
                    <a:pt x="3561105" y="762766"/>
                  </a:lnTo>
                  <a:lnTo>
                    <a:pt x="3593270" y="762766"/>
                  </a:lnTo>
                  <a:lnTo>
                    <a:pt x="3593270" y="753576"/>
                  </a:lnTo>
                  <a:lnTo>
                    <a:pt x="3607055" y="753576"/>
                  </a:lnTo>
                  <a:lnTo>
                    <a:pt x="3607055" y="735196"/>
                  </a:lnTo>
                  <a:lnTo>
                    <a:pt x="3666790" y="735196"/>
                  </a:lnTo>
                  <a:lnTo>
                    <a:pt x="3666790" y="726006"/>
                  </a:lnTo>
                  <a:lnTo>
                    <a:pt x="3694359" y="726006"/>
                  </a:lnTo>
                  <a:lnTo>
                    <a:pt x="3694359" y="712221"/>
                  </a:lnTo>
                  <a:lnTo>
                    <a:pt x="3818424" y="712221"/>
                  </a:lnTo>
                  <a:lnTo>
                    <a:pt x="3818424" y="684651"/>
                  </a:lnTo>
                  <a:lnTo>
                    <a:pt x="3827614" y="684651"/>
                  </a:lnTo>
                  <a:lnTo>
                    <a:pt x="3827614" y="661677"/>
                  </a:lnTo>
                  <a:lnTo>
                    <a:pt x="3896538" y="661677"/>
                  </a:lnTo>
                  <a:lnTo>
                    <a:pt x="3891943" y="657082"/>
                  </a:lnTo>
                  <a:lnTo>
                    <a:pt x="3905728" y="657082"/>
                  </a:lnTo>
                  <a:lnTo>
                    <a:pt x="3905728" y="643297"/>
                  </a:lnTo>
                  <a:lnTo>
                    <a:pt x="3928703" y="643297"/>
                  </a:lnTo>
                  <a:lnTo>
                    <a:pt x="3928703" y="634107"/>
                  </a:lnTo>
                  <a:lnTo>
                    <a:pt x="3947083" y="615727"/>
                  </a:lnTo>
                  <a:lnTo>
                    <a:pt x="4038983" y="615727"/>
                  </a:lnTo>
                  <a:lnTo>
                    <a:pt x="4038983" y="606537"/>
                  </a:lnTo>
                  <a:lnTo>
                    <a:pt x="4107907" y="606537"/>
                  </a:lnTo>
                  <a:lnTo>
                    <a:pt x="4107907" y="588157"/>
                  </a:lnTo>
                  <a:lnTo>
                    <a:pt x="4140072" y="588157"/>
                  </a:lnTo>
                  <a:lnTo>
                    <a:pt x="4140072" y="583562"/>
                  </a:lnTo>
                  <a:lnTo>
                    <a:pt x="4264136" y="583562"/>
                  </a:lnTo>
                  <a:lnTo>
                    <a:pt x="4264136" y="565182"/>
                  </a:lnTo>
                  <a:lnTo>
                    <a:pt x="4319276" y="565182"/>
                  </a:lnTo>
                  <a:lnTo>
                    <a:pt x="4319276" y="542207"/>
                  </a:lnTo>
                  <a:lnTo>
                    <a:pt x="4401986" y="542207"/>
                  </a:lnTo>
                  <a:lnTo>
                    <a:pt x="4401986" y="528422"/>
                  </a:lnTo>
                  <a:lnTo>
                    <a:pt x="4415771" y="514637"/>
                  </a:lnTo>
                  <a:lnTo>
                    <a:pt x="4544430" y="514637"/>
                  </a:lnTo>
                  <a:lnTo>
                    <a:pt x="4544430" y="487068"/>
                  </a:lnTo>
                  <a:lnTo>
                    <a:pt x="4709849" y="487068"/>
                  </a:lnTo>
                  <a:lnTo>
                    <a:pt x="4719039" y="477878"/>
                  </a:lnTo>
                  <a:lnTo>
                    <a:pt x="5150967" y="477878"/>
                  </a:lnTo>
                  <a:lnTo>
                    <a:pt x="5150967" y="459498"/>
                  </a:lnTo>
                  <a:lnTo>
                    <a:pt x="5224486" y="459498"/>
                  </a:lnTo>
                  <a:lnTo>
                    <a:pt x="5224486" y="436523"/>
                  </a:lnTo>
                  <a:lnTo>
                    <a:pt x="5275031" y="436523"/>
                  </a:lnTo>
                  <a:lnTo>
                    <a:pt x="5275031" y="404358"/>
                  </a:lnTo>
                  <a:lnTo>
                    <a:pt x="5288816" y="390573"/>
                  </a:lnTo>
                  <a:lnTo>
                    <a:pt x="5288816" y="372193"/>
                  </a:lnTo>
                  <a:lnTo>
                    <a:pt x="5298006" y="372193"/>
                  </a:lnTo>
                  <a:lnTo>
                    <a:pt x="5298006" y="340028"/>
                  </a:lnTo>
                  <a:lnTo>
                    <a:pt x="5311791" y="340028"/>
                  </a:lnTo>
                  <a:lnTo>
                    <a:pt x="5311791" y="303269"/>
                  </a:lnTo>
                  <a:lnTo>
                    <a:pt x="5353145" y="303269"/>
                  </a:lnTo>
                  <a:lnTo>
                    <a:pt x="5353145" y="271104"/>
                  </a:lnTo>
                  <a:lnTo>
                    <a:pt x="5371525" y="271104"/>
                  </a:lnTo>
                  <a:lnTo>
                    <a:pt x="5371525" y="220559"/>
                  </a:lnTo>
                  <a:lnTo>
                    <a:pt x="5468020" y="220559"/>
                  </a:lnTo>
                  <a:lnTo>
                    <a:pt x="5468020" y="183799"/>
                  </a:lnTo>
                  <a:lnTo>
                    <a:pt x="5495590" y="183799"/>
                  </a:lnTo>
                  <a:lnTo>
                    <a:pt x="5495590" y="174609"/>
                  </a:lnTo>
                  <a:lnTo>
                    <a:pt x="5674794" y="174609"/>
                  </a:lnTo>
                  <a:lnTo>
                    <a:pt x="5674794" y="133254"/>
                  </a:lnTo>
                  <a:lnTo>
                    <a:pt x="5693174" y="133254"/>
                  </a:lnTo>
                  <a:lnTo>
                    <a:pt x="5693174" y="114875"/>
                  </a:lnTo>
                  <a:lnTo>
                    <a:pt x="5743718" y="114875"/>
                  </a:lnTo>
                  <a:lnTo>
                    <a:pt x="5743718" y="82710"/>
                  </a:lnTo>
                  <a:lnTo>
                    <a:pt x="5775883" y="82710"/>
                  </a:lnTo>
                  <a:lnTo>
                    <a:pt x="5775883" y="50545"/>
                  </a:lnTo>
                  <a:lnTo>
                    <a:pt x="5798858" y="50545"/>
                  </a:lnTo>
                  <a:lnTo>
                    <a:pt x="5798858" y="27570"/>
                  </a:lnTo>
                  <a:lnTo>
                    <a:pt x="5831023" y="27570"/>
                  </a:lnTo>
                  <a:lnTo>
                    <a:pt x="5831023" y="0"/>
                  </a:lnTo>
                  <a:lnTo>
                    <a:pt x="5853998" y="0"/>
                  </a:lnTo>
                  <a:lnTo>
                    <a:pt x="5853998" y="0"/>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 xmlns:a16="http://schemas.microsoft.com/office/drawing/2014/main" id="{4AA903AD-7354-45AF-868A-1DE43303EB41}"/>
                </a:ext>
              </a:extLst>
            </p:cNvPr>
            <p:cNvSpPr/>
            <p:nvPr/>
          </p:nvSpPr>
          <p:spPr>
            <a:xfrm>
              <a:off x="8831542" y="3634625"/>
              <a:ext cx="721411" cy="174609"/>
            </a:xfrm>
            <a:custGeom>
              <a:avLst/>
              <a:gdLst>
                <a:gd name="connsiteX0" fmla="*/ 0 w 721411"/>
                <a:gd name="connsiteY0" fmla="*/ 174609 h 174609"/>
                <a:gd name="connsiteX1" fmla="*/ 32165 w 721411"/>
                <a:gd name="connsiteY1" fmla="*/ 142444 h 174609"/>
                <a:gd name="connsiteX2" fmla="*/ 32165 w 721411"/>
                <a:gd name="connsiteY2" fmla="*/ 96495 h 174609"/>
                <a:gd name="connsiteX3" fmla="*/ 431927 w 721411"/>
                <a:gd name="connsiteY3" fmla="*/ 96495 h 174609"/>
                <a:gd name="connsiteX4" fmla="*/ 431927 w 721411"/>
                <a:gd name="connsiteY4" fmla="*/ 32165 h 174609"/>
                <a:gd name="connsiteX5" fmla="*/ 445712 w 721411"/>
                <a:gd name="connsiteY5" fmla="*/ 32165 h 174609"/>
                <a:gd name="connsiteX6" fmla="*/ 445712 w 721411"/>
                <a:gd name="connsiteY6" fmla="*/ 0 h 174609"/>
                <a:gd name="connsiteX7" fmla="*/ 721411 w 721411"/>
                <a:gd name="connsiteY7" fmla="*/ 0 h 17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411" h="174609">
                  <a:moveTo>
                    <a:pt x="0" y="174609"/>
                  </a:moveTo>
                  <a:lnTo>
                    <a:pt x="32165" y="142444"/>
                  </a:lnTo>
                  <a:lnTo>
                    <a:pt x="32165" y="96495"/>
                  </a:lnTo>
                  <a:lnTo>
                    <a:pt x="431927" y="96495"/>
                  </a:lnTo>
                  <a:lnTo>
                    <a:pt x="431927" y="32165"/>
                  </a:lnTo>
                  <a:lnTo>
                    <a:pt x="445712" y="32165"/>
                  </a:lnTo>
                  <a:lnTo>
                    <a:pt x="445712" y="0"/>
                  </a:lnTo>
                  <a:lnTo>
                    <a:pt x="721411" y="0"/>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72" name="Table 71">
            <a:extLst>
              <a:ext uri="{FF2B5EF4-FFF2-40B4-BE49-F238E27FC236}">
                <a16:creationId xmlns="" xmlns:a16="http://schemas.microsoft.com/office/drawing/2014/main" id="{A0877CF1-9C07-44BE-84A2-7A93F6AEF932}"/>
              </a:ext>
            </a:extLst>
          </p:cNvPr>
          <p:cNvGraphicFramePr>
            <a:graphicFrameLocks noGrp="1"/>
          </p:cNvGraphicFramePr>
          <p:nvPr>
            <p:extLst>
              <p:ext uri="{D42A27DB-BD31-4B8C-83A1-F6EECF244321}">
                <p14:modId xmlns:p14="http://schemas.microsoft.com/office/powerpoint/2010/main" val="3516965922"/>
              </p:ext>
            </p:extLst>
          </p:nvPr>
        </p:nvGraphicFramePr>
        <p:xfrm>
          <a:off x="3236979" y="1426464"/>
          <a:ext cx="3652004" cy="445008"/>
        </p:xfrm>
        <a:graphic>
          <a:graphicData uri="http://schemas.openxmlformats.org/drawingml/2006/table">
            <a:tbl>
              <a:tblPr firstRow="1" bandRow="1">
                <a:tableStyleId>{21E4AEA4-8DFA-4A89-87EB-49C32662AFE0}</a:tableStyleId>
              </a:tblPr>
              <a:tblGrid>
                <a:gridCol w="698376">
                  <a:extLst>
                    <a:ext uri="{9D8B030D-6E8A-4147-A177-3AD203B41FA5}">
                      <a16:colId xmlns="" xmlns:a16="http://schemas.microsoft.com/office/drawing/2014/main" val="3143954805"/>
                    </a:ext>
                  </a:extLst>
                </a:gridCol>
                <a:gridCol w="799935">
                  <a:extLst>
                    <a:ext uri="{9D8B030D-6E8A-4147-A177-3AD203B41FA5}">
                      <a16:colId xmlns="" xmlns:a16="http://schemas.microsoft.com/office/drawing/2014/main" val="1745384678"/>
                    </a:ext>
                  </a:extLst>
                </a:gridCol>
                <a:gridCol w="1422173">
                  <a:extLst>
                    <a:ext uri="{9D8B030D-6E8A-4147-A177-3AD203B41FA5}">
                      <a16:colId xmlns="" xmlns:a16="http://schemas.microsoft.com/office/drawing/2014/main" val="4187720962"/>
                    </a:ext>
                  </a:extLst>
                </a:gridCol>
                <a:gridCol w="731520">
                  <a:extLst>
                    <a:ext uri="{9D8B030D-6E8A-4147-A177-3AD203B41FA5}">
                      <a16:colId xmlns="" xmlns:a16="http://schemas.microsoft.com/office/drawing/2014/main" val="98296621"/>
                    </a:ext>
                  </a:extLst>
                </a:gridCol>
              </a:tblGrid>
              <a:tr h="313382">
                <a:tc>
                  <a:txBody>
                    <a:bodyPr/>
                    <a:lstStyle/>
                    <a:p>
                      <a:pPr algn="ctr"/>
                      <a:r>
                        <a:rPr lang="en-US" sz="1400" b="1">
                          <a:solidFill>
                            <a:schemeClr val="tx1"/>
                          </a:solidFill>
                        </a:rPr>
                        <a:t>DAPA</a:t>
                      </a:r>
                    </a:p>
                    <a:p>
                      <a:pPr algn="ctr"/>
                      <a:r>
                        <a:rPr lang="en-US" sz="1400" b="0">
                          <a:solidFill>
                            <a:schemeClr val="tx1"/>
                          </a:solidFill>
                        </a:rPr>
                        <a:t>4.7%</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6.8%</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rPr>
                        <a:t>HR (95% CI)</a:t>
                      </a:r>
                    </a:p>
                    <a:p>
                      <a:pPr algn="ctr"/>
                      <a:r>
                        <a:rPr lang="en-US" sz="1400" b="0">
                          <a:solidFill>
                            <a:schemeClr val="tx1"/>
                          </a:solidFill>
                        </a:rPr>
                        <a:t>0.69 (0.53-0.88)</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n-US" sz="1400" b="0" dirty="0">
                          <a:solidFill>
                            <a:schemeClr val="tx1"/>
                          </a:solidFill>
                        </a:rPr>
                        <a:t>0.00</a:t>
                      </a:r>
                      <a:r>
                        <a:rPr lang="el-GR" sz="1400" b="0" dirty="0">
                          <a:solidFill>
                            <a:schemeClr val="tx1"/>
                          </a:solidFill>
                        </a:rPr>
                        <a:t>4</a:t>
                      </a:r>
                      <a:endParaRPr lang="en-US" sz="1400" b="0" dirty="0">
                        <a:solidFill>
                          <a:schemeClr val="tx1"/>
                        </a:solidFill>
                      </a:endParaRP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sp>
        <p:nvSpPr>
          <p:cNvPr id="77" name="TextBox 76">
            <a:extLst>
              <a:ext uri="{FF2B5EF4-FFF2-40B4-BE49-F238E27FC236}">
                <a16:creationId xmlns="" xmlns:a16="http://schemas.microsoft.com/office/drawing/2014/main" id="{73F8D7E0-C03A-4FED-AE69-96B07533B15A}"/>
              </a:ext>
            </a:extLst>
          </p:cNvPr>
          <p:cNvSpPr txBox="1"/>
          <p:nvPr/>
        </p:nvSpPr>
        <p:spPr>
          <a:xfrm>
            <a:off x="9432911" y="3396995"/>
            <a:ext cx="2560320" cy="339519"/>
          </a:xfrm>
          <a:prstGeom prst="rect">
            <a:avLst/>
          </a:prstGeom>
          <a:noFill/>
        </p:spPr>
        <p:txBody>
          <a:bodyPr wrap="none" lIns="0" tIns="0" rIns="0" bIns="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lang="en-US" sz="1400" b="1"/>
              <a:t>2</a:t>
            </a:r>
            <a:r>
              <a:rPr kumimoji="0" lang="en-US" sz="1400" b="1" i="0" u="none" strike="noStrike" kern="1200" cap="none" spc="0" normalizeH="0" baseline="0" noProof="0">
                <a:ln>
                  <a:noFill/>
                </a:ln>
                <a:effectLst/>
                <a:uLnTx/>
                <a:uFillTx/>
                <a:ea typeface="+mn-ea"/>
                <a:cs typeface="+mn-cs"/>
              </a:rPr>
              <a:t>.</a:t>
            </a:r>
            <a:r>
              <a:rPr lang="en-US" sz="1400" b="1"/>
              <a:t>1</a:t>
            </a:r>
            <a:r>
              <a:rPr kumimoji="0" lang="en-US" sz="1400" b="1" i="0" u="none" strike="noStrike" kern="1200" cap="none" spc="0" normalizeH="0" baseline="0" noProof="0">
                <a:ln>
                  <a:noFill/>
                </a:ln>
                <a:effectLst/>
                <a:uLnTx/>
                <a:uFillTx/>
                <a:ea typeface="+mn-ea"/>
                <a:cs typeface="+mn-cs"/>
              </a:rPr>
              <a:t>% ARR</a:t>
            </a:r>
          </a:p>
        </p:txBody>
      </p:sp>
      <p:grpSp>
        <p:nvGrpSpPr>
          <p:cNvPr id="78" name="Group 77">
            <a:extLst>
              <a:ext uri="{FF2B5EF4-FFF2-40B4-BE49-F238E27FC236}">
                <a16:creationId xmlns="" xmlns:a16="http://schemas.microsoft.com/office/drawing/2014/main" id="{618EDBB6-FC7A-4043-B15D-CE41CA0AA169}"/>
              </a:ext>
            </a:extLst>
          </p:cNvPr>
          <p:cNvGrpSpPr/>
          <p:nvPr/>
        </p:nvGrpSpPr>
        <p:grpSpPr>
          <a:xfrm>
            <a:off x="-6291" y="-23678"/>
            <a:ext cx="3017520" cy="261610"/>
            <a:chOff x="-6290" y="-23678"/>
            <a:chExt cx="3017520" cy="261610"/>
          </a:xfrm>
          <a:solidFill>
            <a:schemeClr val="accent2"/>
          </a:solidFill>
        </p:grpSpPr>
        <p:sp>
          <p:nvSpPr>
            <p:cNvPr id="79" name="Freeform 13">
              <a:extLst>
                <a:ext uri="{FF2B5EF4-FFF2-40B4-BE49-F238E27FC236}">
                  <a16:creationId xmlns="" xmlns:a16="http://schemas.microsoft.com/office/drawing/2014/main" id="{4C69518D-016A-4292-8F09-A9B4F020745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0" name="Rectangle 79">
              <a:extLst>
                <a:ext uri="{FF2B5EF4-FFF2-40B4-BE49-F238E27FC236}">
                  <a16:creationId xmlns="" xmlns:a16="http://schemas.microsoft.com/office/drawing/2014/main" id="{F5788AED-1940-49D6-BF5E-66178B002CF8}"/>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724415606"/>
      </p:ext>
    </p:extLst>
  </p:cSld>
  <p:clrMapOvr>
    <a:masterClrMapping/>
  </p:clrMapOvr>
  <p:transition>
    <p:fade/>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808403A-247D-428A-ABA9-A645381837B5}"/>
              </a:ext>
            </a:extLst>
          </p:cNvPr>
          <p:cNvSpPr>
            <a:spLocks noGrp="1"/>
          </p:cNvSpPr>
          <p:nvPr>
            <p:ph type="title"/>
          </p:nvPr>
        </p:nvSpPr>
        <p:spPr/>
        <p:txBody>
          <a:bodyPr>
            <a:normAutofit fontScale="90000"/>
          </a:bodyPr>
          <a:lstStyle/>
          <a:p>
            <a:r>
              <a:rPr lang="en-GB"/>
              <a:t>Secondary Outcome – All-cause Mortality: </a:t>
            </a:r>
            <a:br>
              <a:rPr lang="en-GB"/>
            </a:br>
            <a:r>
              <a:rPr lang="en-US"/>
              <a:t>Treatment Benefit Consistent Across Prespecified Subgroups</a:t>
            </a:r>
            <a:r>
              <a:rPr lang="en-US" baseline="30000"/>
              <a:t>1</a:t>
            </a:r>
            <a:endParaRPr lang="en-US"/>
          </a:p>
        </p:txBody>
      </p:sp>
      <p:sp>
        <p:nvSpPr>
          <p:cNvPr id="3" name="Slide Number Placeholder 2">
            <a:extLst>
              <a:ext uri="{FF2B5EF4-FFF2-40B4-BE49-F238E27FC236}">
                <a16:creationId xmlns="" xmlns:a16="http://schemas.microsoft.com/office/drawing/2014/main" id="{D72D7C2B-82F5-4C4E-BC9F-EB167D660595}"/>
              </a:ext>
            </a:extLst>
          </p:cNvPr>
          <p:cNvSpPr>
            <a:spLocks noGrp="1"/>
          </p:cNvSpPr>
          <p:nvPr>
            <p:ph type="sldNum" sz="quarter" idx="12"/>
          </p:nvPr>
        </p:nvSpPr>
        <p:spPr/>
        <p:txBody>
          <a:bodyPr/>
          <a:lstStyle/>
          <a:p>
            <a:fld id="{CC7432E5-F8E0-41AE-9A6B-AD730338B005}" type="slidenum">
              <a:rPr lang="en-US" smtClean="0"/>
              <a:pPr/>
              <a:t>122</a:t>
            </a:fld>
            <a:endParaRPr lang="en-US"/>
          </a:p>
        </p:txBody>
      </p:sp>
      <p:sp>
        <p:nvSpPr>
          <p:cNvPr id="4" name="Text Placeholder 3">
            <a:extLst>
              <a:ext uri="{FF2B5EF4-FFF2-40B4-BE49-F238E27FC236}">
                <a16:creationId xmlns="" xmlns:a16="http://schemas.microsoft.com/office/drawing/2014/main" id="{F9C4E2A5-A45F-4663-AB9B-B33BADA23514}"/>
              </a:ext>
            </a:extLst>
          </p:cNvPr>
          <p:cNvSpPr>
            <a:spLocks noGrp="1"/>
          </p:cNvSpPr>
          <p:nvPr>
            <p:ph type="body" sz="quarter" idx="13"/>
          </p:nvPr>
        </p:nvSpPr>
        <p:spPr/>
        <p:txBody>
          <a:bodyPr/>
          <a:lstStyle/>
          <a:p>
            <a:r>
              <a:rPr lang="en-US"/>
              <a:t>DAPA = dapagliflozin; eGFR = estimated glomerular filtration rate.</a:t>
            </a:r>
          </a:p>
          <a:p>
            <a:r>
              <a:rPr lang="en-US"/>
              <a:t>Heerspink HJL et al. </a:t>
            </a:r>
            <a:r>
              <a:rPr lang="en-US" i="1"/>
              <a:t>Eur Heart J</a:t>
            </a:r>
            <a:r>
              <a:rPr lang="en-US"/>
              <a:t>. 2021;42:1216-1227.</a:t>
            </a:r>
          </a:p>
        </p:txBody>
      </p:sp>
      <p:graphicFrame>
        <p:nvGraphicFramePr>
          <p:cNvPr id="6" name="Table 4">
            <a:extLst>
              <a:ext uri="{FF2B5EF4-FFF2-40B4-BE49-F238E27FC236}">
                <a16:creationId xmlns="" xmlns:a16="http://schemas.microsoft.com/office/drawing/2014/main" id="{89F18231-3FD3-4A5C-BA14-86BC0DD2BBED}"/>
              </a:ext>
            </a:extLst>
          </p:cNvPr>
          <p:cNvGraphicFramePr>
            <a:graphicFrameLocks noGrp="1"/>
          </p:cNvGraphicFramePr>
          <p:nvPr/>
        </p:nvGraphicFramePr>
        <p:xfrm>
          <a:off x="468103" y="1257300"/>
          <a:ext cx="11277599" cy="4229102"/>
        </p:xfrm>
        <a:graphic>
          <a:graphicData uri="http://schemas.openxmlformats.org/drawingml/2006/table">
            <a:tbl>
              <a:tblPr firstRow="1">
                <a:tableStyleId>{21E4AEA4-8DFA-4A89-87EB-49C32662AFE0}</a:tableStyleId>
              </a:tblPr>
              <a:tblGrid>
                <a:gridCol w="1591257">
                  <a:extLst>
                    <a:ext uri="{9D8B030D-6E8A-4147-A177-3AD203B41FA5}">
                      <a16:colId xmlns="" xmlns:a16="http://schemas.microsoft.com/office/drawing/2014/main" val="1636540545"/>
                    </a:ext>
                  </a:extLst>
                </a:gridCol>
                <a:gridCol w="1081985">
                  <a:extLst>
                    <a:ext uri="{9D8B030D-6E8A-4147-A177-3AD203B41FA5}">
                      <a16:colId xmlns="" xmlns:a16="http://schemas.microsoft.com/office/drawing/2014/main" val="2582042434"/>
                    </a:ext>
                  </a:extLst>
                </a:gridCol>
                <a:gridCol w="1081985">
                  <a:extLst>
                    <a:ext uri="{9D8B030D-6E8A-4147-A177-3AD203B41FA5}">
                      <a16:colId xmlns="" xmlns:a16="http://schemas.microsoft.com/office/drawing/2014/main" val="2596998062"/>
                    </a:ext>
                  </a:extLst>
                </a:gridCol>
                <a:gridCol w="1081985">
                  <a:extLst>
                    <a:ext uri="{9D8B030D-6E8A-4147-A177-3AD203B41FA5}">
                      <a16:colId xmlns="" xmlns:a16="http://schemas.microsoft.com/office/drawing/2014/main" val="3172932732"/>
                    </a:ext>
                  </a:extLst>
                </a:gridCol>
                <a:gridCol w="1081985">
                  <a:extLst>
                    <a:ext uri="{9D8B030D-6E8A-4147-A177-3AD203B41FA5}">
                      <a16:colId xmlns="" xmlns:a16="http://schemas.microsoft.com/office/drawing/2014/main" val="1990370285"/>
                    </a:ext>
                  </a:extLst>
                </a:gridCol>
                <a:gridCol w="3253315">
                  <a:extLst>
                    <a:ext uri="{9D8B030D-6E8A-4147-A177-3AD203B41FA5}">
                      <a16:colId xmlns="" xmlns:a16="http://schemas.microsoft.com/office/drawing/2014/main" val="2153896383"/>
                    </a:ext>
                  </a:extLst>
                </a:gridCol>
                <a:gridCol w="1162951">
                  <a:extLst>
                    <a:ext uri="{9D8B030D-6E8A-4147-A177-3AD203B41FA5}">
                      <a16:colId xmlns="" xmlns:a16="http://schemas.microsoft.com/office/drawing/2014/main" val="1818306006"/>
                    </a:ext>
                  </a:extLst>
                </a:gridCol>
                <a:gridCol w="942136">
                  <a:extLst>
                    <a:ext uri="{9D8B030D-6E8A-4147-A177-3AD203B41FA5}">
                      <a16:colId xmlns="" xmlns:a16="http://schemas.microsoft.com/office/drawing/2014/main" val="374944095"/>
                    </a:ext>
                  </a:extLst>
                </a:gridCol>
              </a:tblGrid>
              <a:tr h="292776">
                <a:tc>
                  <a:txBody>
                    <a:bodyPr/>
                    <a:lstStyle/>
                    <a:p>
                      <a:pPr algn="ctr"/>
                      <a:endParaRPr lang="en-US" sz="1050"/>
                    </a:p>
                  </a:txBody>
                  <a:tcPr marL="0" marR="0" anchor="b">
                    <a:lnB w="12700" cap="flat" cmpd="sng" algn="ctr">
                      <a:solidFill>
                        <a:schemeClr val="bg1"/>
                      </a:solidFill>
                      <a:prstDash val="solid"/>
                      <a:round/>
                      <a:headEnd type="none" w="med" len="med"/>
                      <a:tailEnd type="none" w="med" len="med"/>
                    </a:lnB>
                  </a:tcPr>
                </a:tc>
                <a:tc gridSpan="2">
                  <a:txBody>
                    <a:bodyPr/>
                    <a:lstStyle/>
                    <a:p>
                      <a:pPr algn="ctr"/>
                      <a:r>
                        <a:rPr lang="en-US" sz="1050"/>
                        <a:t>No. of Patients/Total No.</a:t>
                      </a:r>
                    </a:p>
                  </a:txBody>
                  <a:tcPr marL="0" marR="0" anchor="b">
                    <a:lnB w="12700" cap="flat" cmpd="sng" algn="ctr">
                      <a:solidFill>
                        <a:schemeClr val="bg1"/>
                      </a:solidFill>
                      <a:prstDash val="solid"/>
                      <a:round/>
                      <a:headEnd type="none" w="med" len="med"/>
                      <a:tailEnd type="none" w="med" len="med"/>
                    </a:lnB>
                  </a:tcPr>
                </a:tc>
                <a:tc hMerge="1">
                  <a:txBody>
                    <a:bodyPr/>
                    <a:lstStyle/>
                    <a:p>
                      <a:pPr algn="ctr"/>
                      <a:endParaRPr lang="en-US" sz="1000"/>
                    </a:p>
                  </a:txBody>
                  <a:tcPr anchor="b"/>
                </a:tc>
                <a:tc gridSpan="2">
                  <a:txBody>
                    <a:bodyPr/>
                    <a:lstStyle/>
                    <a:p>
                      <a:pPr algn="ctr"/>
                      <a:r>
                        <a:rPr lang="en-US" sz="1050"/>
                        <a:t>Events per 100 Patient-years</a:t>
                      </a:r>
                    </a:p>
                  </a:txBody>
                  <a:tcPr marL="0" marR="0" anchor="b">
                    <a:lnB w="12700" cap="flat" cmpd="sng" algn="ctr">
                      <a:solidFill>
                        <a:schemeClr val="bg1"/>
                      </a:solidFill>
                      <a:prstDash val="solid"/>
                      <a:round/>
                      <a:headEnd type="none" w="med" len="med"/>
                      <a:tailEnd type="none" w="med" len="med"/>
                    </a:lnB>
                  </a:tcPr>
                </a:tc>
                <a:tc hMerge="1">
                  <a:txBody>
                    <a:bodyPr/>
                    <a:lstStyle/>
                    <a:p>
                      <a:pPr algn="ctr"/>
                      <a:endParaRPr lang="en-US" sz="1000"/>
                    </a:p>
                  </a:txBody>
                  <a:tcPr anchor="b"/>
                </a:tc>
                <a:tc>
                  <a:txBody>
                    <a:bodyPr/>
                    <a:lstStyle/>
                    <a:p>
                      <a:pPr algn="ctr"/>
                      <a:endParaRPr lang="en-US" sz="1050"/>
                    </a:p>
                  </a:txBody>
                  <a:tcPr marL="0" marR="0" anchor="b">
                    <a:lnR w="12700" cmpd="sng">
                      <a:noFill/>
                    </a:lnR>
                    <a:lnB w="12700" cap="flat" cmpd="sng" algn="ctr">
                      <a:solidFill>
                        <a:schemeClr val="bg1"/>
                      </a:solidFill>
                      <a:prstDash val="solid"/>
                      <a:round/>
                      <a:headEnd type="none" w="med" len="med"/>
                      <a:tailEnd type="none" w="med" len="med"/>
                    </a:lnB>
                  </a:tcPr>
                </a:tc>
                <a:tc>
                  <a:txBody>
                    <a:bodyPr/>
                    <a:lstStyle/>
                    <a:p>
                      <a:pPr algn="ctr"/>
                      <a:endParaRPr lang="en-US" sz="1050"/>
                    </a:p>
                  </a:txBody>
                  <a:tcPr marL="0" marR="0" anchor="b">
                    <a:lnL w="12700" cmpd="sng">
                      <a:noFill/>
                    </a:lnL>
                    <a:lnR w="12700" cmpd="sng">
                      <a:noFill/>
                    </a:lnR>
                    <a:lnB w="12700" cap="flat" cmpd="sng" algn="ctr">
                      <a:solidFill>
                        <a:schemeClr val="bg1"/>
                      </a:solidFill>
                      <a:prstDash val="solid"/>
                      <a:round/>
                      <a:headEnd type="none" w="med" len="med"/>
                      <a:tailEnd type="none" w="med" len="med"/>
                    </a:lnB>
                  </a:tcPr>
                </a:tc>
                <a:tc>
                  <a:txBody>
                    <a:bodyPr/>
                    <a:lstStyle/>
                    <a:p>
                      <a:pPr algn="ctr"/>
                      <a:endParaRPr lang="en-US" sz="1050"/>
                    </a:p>
                  </a:txBody>
                  <a:tcPr marL="0" marR="0" anchor="b">
                    <a:lnL w="12700" cmpd="sng">
                      <a:noFill/>
                    </a:lnL>
                    <a:lnR w="12700" cmpd="sng">
                      <a:noFill/>
                    </a:lnR>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553154778"/>
                  </a:ext>
                </a:extLst>
              </a:tr>
              <a:tr h="476376">
                <a:tc>
                  <a:txBody>
                    <a:bodyPr/>
                    <a:lstStyle/>
                    <a:p>
                      <a:pPr algn="ctr"/>
                      <a:endParaRPr lang="en-US" sz="1050" b="1">
                        <a:solidFill>
                          <a:schemeClr val="bg1"/>
                        </a:solidFill>
                      </a:endParaRP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DAPA</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Placebo</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DAPA</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Placebo</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endParaRPr lang="en-US" sz="1050" b="1">
                        <a:solidFill>
                          <a:schemeClr val="bg1"/>
                        </a:solidFill>
                      </a:endParaRP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Hazard Ratio</a:t>
                      </a:r>
                      <a:br>
                        <a:rPr lang="en-US" sz="1050" b="1">
                          <a:solidFill>
                            <a:schemeClr val="bg1"/>
                          </a:solidFill>
                        </a:rPr>
                      </a:br>
                      <a:r>
                        <a:rPr lang="en-US" sz="1050" b="1">
                          <a:solidFill>
                            <a:schemeClr val="bg1"/>
                          </a:solidFill>
                        </a:rPr>
                        <a:t>(95% CI)</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a:solidFill>
                            <a:schemeClr val="bg1"/>
                          </a:solidFill>
                        </a:rPr>
                        <a:t>p-value for Interaction</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3079801189"/>
                  </a:ext>
                </a:extLst>
              </a:tr>
              <a:tr h="266150">
                <a:tc>
                  <a:txBody>
                    <a:bodyPr/>
                    <a:lstStyle/>
                    <a:p>
                      <a:r>
                        <a:rPr lang="en-US" sz="1050" b="1"/>
                        <a:t>Overall</a:t>
                      </a:r>
                    </a:p>
                  </a:txBody>
                  <a:tcPr marR="0" marT="0" marB="0" anchor="ctr">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101/2152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146/2152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2.2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3.2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0.69 (0.53, 0.88)</a:t>
                      </a:r>
                    </a:p>
                  </a:txBody>
                  <a:tcPr marL="0" marR="0"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extLst>
                  <a:ext uri="{0D108BD9-81ED-4DB2-BD59-A6C34878D82A}">
                    <a16:rowId xmlns="" xmlns:a16="http://schemas.microsoft.com/office/drawing/2014/main" val="2078497260"/>
                  </a:ext>
                </a:extLst>
              </a:tr>
              <a:tr h="266150">
                <a:tc>
                  <a:txBody>
                    <a:bodyPr/>
                    <a:lstStyle/>
                    <a:p>
                      <a:r>
                        <a:rPr lang="en-US" sz="1050" b="1"/>
                        <a:t>Type 2 Diabetes</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29541899"/>
                  </a:ext>
                </a:extLst>
              </a:tr>
              <a:tr h="266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a:t>Yes</a:t>
                      </a:r>
                    </a:p>
                  </a:txBody>
                  <a:tcPr marR="0" marT="0" marB="0" anchor="ctr">
                    <a:lnR w="12700" cmpd="sng">
                      <a:noFill/>
                    </a:lnR>
                    <a:lnT w="12700" cmpd="sng">
                      <a:noFill/>
                    </a:lnT>
                    <a:lnB w="12700" cmpd="sng">
                      <a:noFill/>
                    </a:lnB>
                    <a:noFill/>
                  </a:tcPr>
                </a:tc>
                <a:tc>
                  <a:txBody>
                    <a:bodyPr/>
                    <a:lstStyle/>
                    <a:p>
                      <a:pPr algn="ctr"/>
                      <a:r>
                        <a:rPr lang="en-US" sz="1050"/>
                        <a:t>84/1455</a:t>
                      </a:r>
                    </a:p>
                  </a:txBody>
                  <a:tcPr marT="0" marB="0" anchor="ctr">
                    <a:lnL w="12700" cmpd="sng">
                      <a:noFill/>
                    </a:lnL>
                    <a:lnR w="12700" cmpd="sng">
                      <a:noFill/>
                    </a:lnR>
                    <a:lnT w="12700" cmpd="sng">
                      <a:noFill/>
                    </a:lnT>
                    <a:lnB w="12700" cmpd="sng">
                      <a:noFill/>
                    </a:lnB>
                    <a:noFill/>
                  </a:tcPr>
                </a:tc>
                <a:tc>
                  <a:txBody>
                    <a:bodyPr/>
                    <a:lstStyle/>
                    <a:p>
                      <a:pPr algn="ctr"/>
                      <a:r>
                        <a:rPr lang="en-US" sz="1050"/>
                        <a:t>113/1451</a:t>
                      </a:r>
                    </a:p>
                  </a:txBody>
                  <a:tcPr marT="0" marB="0" anchor="ctr">
                    <a:lnL w="12700" cmpd="sng">
                      <a:noFill/>
                    </a:lnL>
                    <a:lnR w="12700" cmpd="sng">
                      <a:noFill/>
                    </a:lnR>
                    <a:lnT w="12700" cmpd="sng">
                      <a:noFill/>
                    </a:lnT>
                    <a:lnB w="12700" cmpd="sng">
                      <a:noFill/>
                    </a:lnB>
                    <a:noFill/>
                  </a:tcPr>
                </a:tc>
                <a:tc>
                  <a:txBody>
                    <a:bodyPr/>
                    <a:lstStyle/>
                    <a:p>
                      <a:pPr algn="ctr"/>
                      <a:r>
                        <a:rPr lang="en-US" sz="1050"/>
                        <a:t>2.6</a:t>
                      </a:r>
                    </a:p>
                  </a:txBody>
                  <a:tcPr marT="0" marB="0" anchor="ctr">
                    <a:lnL w="12700" cmpd="sng">
                      <a:noFill/>
                    </a:lnL>
                    <a:lnR w="12700" cmpd="sng">
                      <a:noFill/>
                    </a:lnR>
                    <a:lnT w="12700" cmpd="sng">
                      <a:noFill/>
                    </a:lnT>
                    <a:lnB w="12700" cmpd="sng">
                      <a:noFill/>
                    </a:lnB>
                    <a:noFill/>
                  </a:tcPr>
                </a:tc>
                <a:tc>
                  <a:txBody>
                    <a:bodyPr/>
                    <a:lstStyle/>
                    <a:p>
                      <a:pPr algn="ctr"/>
                      <a:r>
                        <a:rPr lang="en-US" sz="1050"/>
                        <a:t>3.5</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0.74 (0.56, 0.98)</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0.250</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768891387"/>
                  </a:ext>
                </a:extLst>
              </a:tr>
              <a:tr h="266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a:t>No</a:t>
                      </a:r>
                    </a:p>
                  </a:txBody>
                  <a:tcPr marR="0" marT="0" marB="0" anchor="ctr">
                    <a:lnR w="12700" cmpd="sng">
                      <a:noFill/>
                    </a:lnR>
                    <a:lnT w="12700" cmpd="sng">
                      <a:noFill/>
                    </a:lnT>
                    <a:lnB w="12700" cmpd="sng">
                      <a:noFill/>
                    </a:lnB>
                    <a:noFill/>
                  </a:tcPr>
                </a:tc>
                <a:tc>
                  <a:txBody>
                    <a:bodyPr/>
                    <a:lstStyle/>
                    <a:p>
                      <a:pPr algn="ctr"/>
                      <a:r>
                        <a:rPr lang="en-US" sz="1050"/>
                        <a:t>17/697</a:t>
                      </a:r>
                    </a:p>
                  </a:txBody>
                  <a:tcPr marT="0" marB="0" anchor="ctr">
                    <a:lnL w="12700" cmpd="sng">
                      <a:noFill/>
                    </a:lnL>
                    <a:lnR w="12700" cmpd="sng">
                      <a:noFill/>
                    </a:lnR>
                    <a:lnT w="12700" cmpd="sng">
                      <a:noFill/>
                    </a:lnT>
                    <a:lnB w="12700" cmpd="sng">
                      <a:noFill/>
                    </a:lnB>
                    <a:noFill/>
                  </a:tcPr>
                </a:tc>
                <a:tc>
                  <a:txBody>
                    <a:bodyPr/>
                    <a:lstStyle/>
                    <a:p>
                      <a:pPr algn="ctr"/>
                      <a:r>
                        <a:rPr lang="en-US" sz="1050"/>
                        <a:t>33/701</a:t>
                      </a:r>
                    </a:p>
                  </a:txBody>
                  <a:tcPr marT="0" marB="0" anchor="ctr">
                    <a:lnL w="12700" cmpd="sng">
                      <a:noFill/>
                    </a:lnL>
                    <a:lnR w="12700" cmpd="sng">
                      <a:noFill/>
                    </a:lnR>
                    <a:lnT w="12700" cmpd="sng">
                      <a:noFill/>
                    </a:lnT>
                    <a:lnB w="12700" cmpd="sng">
                      <a:noFill/>
                    </a:lnB>
                    <a:noFill/>
                  </a:tcPr>
                </a:tc>
                <a:tc>
                  <a:txBody>
                    <a:bodyPr/>
                    <a:lstStyle/>
                    <a:p>
                      <a:pPr algn="ctr"/>
                      <a:r>
                        <a:rPr lang="en-US" sz="1050"/>
                        <a:t>1.2</a:t>
                      </a:r>
                    </a:p>
                  </a:txBody>
                  <a:tcPr marT="0" marB="0" anchor="ctr">
                    <a:lnL w="12700" cmpd="sng">
                      <a:noFill/>
                    </a:lnL>
                    <a:lnR w="12700" cmpd="sng">
                      <a:noFill/>
                    </a:lnR>
                    <a:lnT w="12700" cmpd="sng">
                      <a:noFill/>
                    </a:lnT>
                    <a:lnB w="12700" cmpd="sng">
                      <a:noFill/>
                    </a:lnB>
                    <a:noFill/>
                  </a:tcPr>
                </a:tc>
                <a:tc>
                  <a:txBody>
                    <a:bodyPr/>
                    <a:lstStyle/>
                    <a:p>
                      <a:pPr algn="ctr"/>
                      <a:r>
                        <a:rPr lang="en-US" sz="1050"/>
                        <a:t>2.3</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0.52 (0.29, 0.93)</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633343112"/>
                  </a:ext>
                </a:extLst>
              </a:tr>
              <a:tr h="266150">
                <a:tc>
                  <a:txBody>
                    <a:bodyPr/>
                    <a:lstStyle/>
                    <a:p>
                      <a:r>
                        <a:rPr lang="en-US" sz="1050" b="1"/>
                        <a:t>eGFR</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23378323"/>
                  </a:ext>
                </a:extLst>
              </a:tr>
              <a:tr h="266150">
                <a:tc>
                  <a:txBody>
                    <a:bodyPr/>
                    <a:lstStyle/>
                    <a:p>
                      <a:r>
                        <a:rPr lang="en-US" sz="1050"/>
                        <a:t>&lt;45 mL/min/1.73m</a:t>
                      </a:r>
                      <a:r>
                        <a:rPr lang="en-US" sz="1050" baseline="30000"/>
                        <a:t>2</a:t>
                      </a:r>
                    </a:p>
                  </a:txBody>
                  <a:tcPr marR="0" marT="0" marB="0" anchor="ctr">
                    <a:lnR w="12700" cmpd="sng">
                      <a:noFill/>
                    </a:lnR>
                    <a:lnT w="12700" cmpd="sng">
                      <a:noFill/>
                    </a:lnT>
                    <a:lnB w="12700" cmpd="sng">
                      <a:noFill/>
                    </a:lnB>
                    <a:noFill/>
                  </a:tcPr>
                </a:tc>
                <a:tc>
                  <a:txBody>
                    <a:bodyPr/>
                    <a:lstStyle/>
                    <a:p>
                      <a:pPr algn="ctr"/>
                      <a:r>
                        <a:rPr lang="en-US" sz="1050"/>
                        <a:t>67/1272</a:t>
                      </a:r>
                    </a:p>
                  </a:txBody>
                  <a:tcPr marT="0" marB="0" anchor="ctr">
                    <a:lnL w="12700" cmpd="sng">
                      <a:noFill/>
                    </a:lnL>
                    <a:lnR w="12700" cmpd="sng">
                      <a:noFill/>
                    </a:lnR>
                    <a:lnT w="12700" cmpd="sng">
                      <a:noFill/>
                    </a:lnT>
                    <a:lnB w="12700" cmpd="sng">
                      <a:noFill/>
                    </a:lnB>
                    <a:noFill/>
                  </a:tcPr>
                </a:tc>
                <a:tc>
                  <a:txBody>
                    <a:bodyPr/>
                    <a:lstStyle/>
                    <a:p>
                      <a:pPr algn="ctr"/>
                      <a:r>
                        <a:rPr lang="en-US" sz="1050"/>
                        <a:t>94/1250</a:t>
                      </a:r>
                    </a:p>
                  </a:txBody>
                  <a:tcPr marT="0" marB="0" anchor="ctr">
                    <a:lnL w="12700" cmpd="sng">
                      <a:noFill/>
                    </a:lnL>
                    <a:lnR w="12700" cmpd="sng">
                      <a:noFill/>
                    </a:lnR>
                    <a:lnT w="12700" cmpd="sng">
                      <a:noFill/>
                    </a:lnT>
                    <a:lnB w="12700" cmpd="sng">
                      <a:noFill/>
                    </a:lnB>
                    <a:noFill/>
                  </a:tcPr>
                </a:tc>
                <a:tc>
                  <a:txBody>
                    <a:bodyPr/>
                    <a:lstStyle/>
                    <a:p>
                      <a:pPr algn="ctr"/>
                      <a:r>
                        <a:rPr lang="en-US" sz="1050"/>
                        <a:t>2.5</a:t>
                      </a:r>
                    </a:p>
                  </a:txBody>
                  <a:tcPr marT="0" marB="0" anchor="ctr">
                    <a:lnL w="12700" cmpd="sng">
                      <a:noFill/>
                    </a:lnL>
                    <a:lnR w="12700" cmpd="sng">
                      <a:noFill/>
                    </a:lnR>
                    <a:lnT w="12700" cmpd="sng">
                      <a:noFill/>
                    </a:lnT>
                    <a:lnB w="12700" cmpd="sng">
                      <a:noFill/>
                    </a:lnB>
                    <a:noFill/>
                  </a:tcPr>
                </a:tc>
                <a:tc>
                  <a:txBody>
                    <a:bodyPr/>
                    <a:lstStyle/>
                    <a:p>
                      <a:pPr algn="ctr"/>
                      <a:r>
                        <a:rPr lang="en-US" sz="1050"/>
                        <a:t>3.6</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0.68 (0.50, 0.93)</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0.963</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921709146"/>
                  </a:ext>
                </a:extLst>
              </a:tr>
              <a:tr h="266150">
                <a:tc>
                  <a:txBody>
                    <a:bodyPr/>
                    <a:lstStyle/>
                    <a:p>
                      <a:pPr marL="0" indent="0"/>
                      <a:r>
                        <a:rPr lang="en-US" sz="1050" baseline="0"/>
                        <a:t>≥45 mL/min/1.73m</a:t>
                      </a:r>
                      <a:r>
                        <a:rPr lang="en-US" sz="1050" baseline="30000"/>
                        <a:t>2</a:t>
                      </a:r>
                    </a:p>
                  </a:txBody>
                  <a:tcPr marR="0" marT="0" marB="0" anchor="ctr">
                    <a:lnR w="12700" cmpd="sng">
                      <a:noFill/>
                    </a:lnR>
                    <a:lnT w="12700" cmpd="sng">
                      <a:noFill/>
                    </a:lnT>
                    <a:lnB w="12700" cmpd="sng">
                      <a:noFill/>
                    </a:lnB>
                    <a:noFill/>
                  </a:tcPr>
                </a:tc>
                <a:tc>
                  <a:txBody>
                    <a:bodyPr/>
                    <a:lstStyle/>
                    <a:p>
                      <a:pPr algn="ctr"/>
                      <a:r>
                        <a:rPr lang="en-US" sz="1050"/>
                        <a:t>34/880</a:t>
                      </a:r>
                    </a:p>
                  </a:txBody>
                  <a:tcPr marT="0" marB="0" anchor="ctr">
                    <a:lnL w="12700" cmpd="sng">
                      <a:noFill/>
                    </a:lnL>
                    <a:lnR w="12700" cmpd="sng">
                      <a:noFill/>
                    </a:lnR>
                    <a:lnT w="12700" cmpd="sng">
                      <a:noFill/>
                    </a:lnT>
                    <a:lnB w="12700" cmpd="sng">
                      <a:noFill/>
                    </a:lnB>
                    <a:noFill/>
                  </a:tcPr>
                </a:tc>
                <a:tc>
                  <a:txBody>
                    <a:bodyPr/>
                    <a:lstStyle/>
                    <a:p>
                      <a:pPr algn="ctr"/>
                      <a:r>
                        <a:rPr lang="en-US" sz="1050"/>
                        <a:t>52/902</a:t>
                      </a:r>
                    </a:p>
                  </a:txBody>
                  <a:tcPr marT="0" marB="0" anchor="ctr">
                    <a:lnL w="12700" cmpd="sng">
                      <a:noFill/>
                    </a:lnL>
                    <a:lnR w="12700" cmpd="sng">
                      <a:noFill/>
                    </a:lnR>
                    <a:lnT w="12700" cmpd="sng">
                      <a:noFill/>
                    </a:lnT>
                    <a:lnB w="12700" cmpd="sng">
                      <a:noFill/>
                    </a:lnB>
                    <a:noFill/>
                  </a:tcPr>
                </a:tc>
                <a:tc>
                  <a:txBody>
                    <a:bodyPr/>
                    <a:lstStyle/>
                    <a:p>
                      <a:pPr algn="ctr"/>
                      <a:r>
                        <a:rPr lang="en-US" sz="1050"/>
                        <a:t>1.7</a:t>
                      </a:r>
                    </a:p>
                  </a:txBody>
                  <a:tcPr marT="0" marB="0" anchor="ctr">
                    <a:lnL w="12700" cmpd="sng">
                      <a:noFill/>
                    </a:lnL>
                    <a:lnR w="12700" cmpd="sng">
                      <a:noFill/>
                    </a:lnR>
                    <a:lnT w="12700" cmpd="sng">
                      <a:noFill/>
                    </a:lnT>
                    <a:lnB w="12700" cmpd="sng">
                      <a:noFill/>
                    </a:lnB>
                    <a:noFill/>
                  </a:tcPr>
                </a:tc>
                <a:tc>
                  <a:txBody>
                    <a:bodyPr/>
                    <a:lstStyle/>
                    <a:p>
                      <a:pPr algn="ctr"/>
                      <a:r>
                        <a:rPr lang="en-US" sz="1050"/>
                        <a:t>2.6</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0.67 (0.43, 1.03)</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127469941"/>
                  </a:ext>
                </a:extLst>
              </a:tr>
              <a:tr h="266150">
                <a:tc gridSpan="3">
                  <a:txBody>
                    <a:bodyPr/>
                    <a:lstStyle/>
                    <a:p>
                      <a:r>
                        <a:rPr lang="en-US" sz="1050" b="1"/>
                        <a:t>Urinary Albumin-to-creatinine Ratio</a:t>
                      </a:r>
                    </a:p>
                  </a:txBody>
                  <a:tcPr marR="0" marT="0" marB="0" anchor="ctr">
                    <a:lnR w="12700" cmpd="sng">
                      <a:noFill/>
                    </a:lnR>
                    <a:lnT w="12700" cmpd="sng">
                      <a:noFill/>
                    </a:lnT>
                    <a:lnB w="12700" cmpd="sng">
                      <a:noFill/>
                    </a:lnB>
                    <a:solidFill>
                      <a:schemeClr val="bg1">
                        <a:lumMod val="85000"/>
                      </a:schemeClr>
                    </a:solidFill>
                  </a:tcPr>
                </a:tc>
                <a:tc hMerge="1">
                  <a:txBody>
                    <a:bodyPr/>
                    <a:lstStyle/>
                    <a:p>
                      <a:pPr algn="ctr"/>
                      <a:endParaRPr lang="en-US" sz="1000"/>
                    </a:p>
                  </a:txBody>
                  <a:tcPr marT="0" marB="0" anchor="ctr">
                    <a:lnL w="12700" cmpd="sng">
                      <a:noFill/>
                    </a:lnL>
                    <a:lnR w="12700" cmpd="sng">
                      <a:noFill/>
                    </a:lnR>
                    <a:lnT w="12700" cmpd="sng">
                      <a:noFill/>
                    </a:lnT>
                    <a:lnB w="12700" cmpd="sng">
                      <a:noFill/>
                    </a:lnB>
                    <a:solidFill>
                      <a:schemeClr val="bg1">
                        <a:lumMod val="85000"/>
                      </a:schemeClr>
                    </a:solidFill>
                  </a:tcPr>
                </a:tc>
                <a:tc hMerge="1">
                  <a:txBody>
                    <a:bodyPr/>
                    <a:lstStyle/>
                    <a:p>
                      <a:pPr algn="ctr"/>
                      <a:endParaRPr lang="en-US" sz="10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816080749"/>
                  </a:ext>
                </a:extLst>
              </a:tr>
              <a:tr h="266150">
                <a:tc>
                  <a:txBody>
                    <a:bodyPr/>
                    <a:lstStyle/>
                    <a:p>
                      <a:r>
                        <a:rPr lang="en-US" sz="1050"/>
                        <a:t>≤1000</a:t>
                      </a:r>
                    </a:p>
                  </a:txBody>
                  <a:tcPr marR="0" marT="0" marB="0" anchor="ctr">
                    <a:lnR w="12700" cmpd="sng">
                      <a:noFill/>
                    </a:lnR>
                    <a:lnT w="12700" cmpd="sng">
                      <a:noFill/>
                    </a:lnT>
                    <a:lnB w="12700" cmpd="sng">
                      <a:noFill/>
                    </a:lnB>
                    <a:noFill/>
                  </a:tcPr>
                </a:tc>
                <a:tc>
                  <a:txBody>
                    <a:bodyPr/>
                    <a:lstStyle/>
                    <a:p>
                      <a:pPr algn="ctr"/>
                      <a:r>
                        <a:rPr lang="en-US" sz="1050"/>
                        <a:t>46/1104</a:t>
                      </a:r>
                    </a:p>
                  </a:txBody>
                  <a:tcPr marT="0" marB="0" anchor="ctr">
                    <a:lnL w="12700" cmpd="sng">
                      <a:noFill/>
                    </a:lnL>
                    <a:lnR w="12700" cmpd="sng">
                      <a:noFill/>
                    </a:lnR>
                    <a:lnT w="12700" cmpd="sng">
                      <a:noFill/>
                    </a:lnT>
                    <a:lnB w="12700" cmpd="sng">
                      <a:noFill/>
                    </a:lnB>
                    <a:noFill/>
                  </a:tcPr>
                </a:tc>
                <a:tc>
                  <a:txBody>
                    <a:bodyPr/>
                    <a:lstStyle/>
                    <a:p>
                      <a:pPr algn="ctr"/>
                      <a:r>
                        <a:rPr lang="en-US" sz="1050"/>
                        <a:t>70/1121</a:t>
                      </a:r>
                    </a:p>
                  </a:txBody>
                  <a:tcPr marT="0" marB="0" anchor="ctr">
                    <a:lnL w="12700" cmpd="sng">
                      <a:noFill/>
                    </a:lnL>
                    <a:lnR w="12700" cmpd="sng">
                      <a:noFill/>
                    </a:lnR>
                    <a:lnT w="12700" cmpd="sng">
                      <a:noFill/>
                    </a:lnT>
                    <a:lnB w="12700" cmpd="sng">
                      <a:noFill/>
                    </a:lnB>
                    <a:noFill/>
                  </a:tcPr>
                </a:tc>
                <a:tc>
                  <a:txBody>
                    <a:bodyPr/>
                    <a:lstStyle/>
                    <a:p>
                      <a:pPr algn="ctr"/>
                      <a:r>
                        <a:rPr lang="en-US" sz="1050"/>
                        <a:t>1.9</a:t>
                      </a:r>
                    </a:p>
                  </a:txBody>
                  <a:tcPr marT="0" marB="0" anchor="ctr">
                    <a:lnL w="12700" cmpd="sng">
                      <a:noFill/>
                    </a:lnL>
                    <a:lnR w="12700" cmpd="sng">
                      <a:noFill/>
                    </a:lnR>
                    <a:lnT w="12700" cmpd="sng">
                      <a:noFill/>
                    </a:lnT>
                    <a:lnB w="12700" cmpd="sng">
                      <a:noFill/>
                    </a:lnB>
                    <a:noFill/>
                  </a:tcPr>
                </a:tc>
                <a:tc>
                  <a:txBody>
                    <a:bodyPr/>
                    <a:lstStyle/>
                    <a:p>
                      <a:pPr algn="ctr"/>
                      <a:r>
                        <a:rPr lang="en-US" sz="1050"/>
                        <a:t>2.7</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0.68 (0.47, 0.98)</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0.915</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721345228"/>
                  </a:ext>
                </a:extLst>
              </a:tr>
              <a:tr h="266150">
                <a:tc>
                  <a:txBody>
                    <a:bodyPr/>
                    <a:lstStyle/>
                    <a:p>
                      <a:r>
                        <a:rPr lang="en-US" sz="1050"/>
                        <a:t>&gt;1000</a:t>
                      </a:r>
                    </a:p>
                  </a:txBody>
                  <a:tcPr marR="0" marT="0" marB="0" anchor="ctr">
                    <a:lnR w="12700" cmpd="sng">
                      <a:noFill/>
                    </a:lnR>
                    <a:lnT w="12700" cmpd="sng">
                      <a:noFill/>
                    </a:lnT>
                    <a:lnB w="12700" cmpd="sng">
                      <a:noFill/>
                    </a:lnB>
                    <a:noFill/>
                  </a:tcPr>
                </a:tc>
                <a:tc>
                  <a:txBody>
                    <a:bodyPr/>
                    <a:lstStyle/>
                    <a:p>
                      <a:pPr algn="ctr"/>
                      <a:r>
                        <a:rPr lang="en-US" sz="1050"/>
                        <a:t>55/1048</a:t>
                      </a:r>
                    </a:p>
                  </a:txBody>
                  <a:tcPr marT="0" marB="0" anchor="ctr">
                    <a:lnL w="12700" cmpd="sng">
                      <a:noFill/>
                    </a:lnL>
                    <a:lnR w="12700" cmpd="sng">
                      <a:noFill/>
                    </a:lnR>
                    <a:lnT w="12700" cmpd="sng">
                      <a:noFill/>
                    </a:lnT>
                    <a:lnB w="12700" cmpd="sng">
                      <a:noFill/>
                    </a:lnB>
                    <a:noFill/>
                  </a:tcPr>
                </a:tc>
                <a:tc>
                  <a:txBody>
                    <a:bodyPr/>
                    <a:lstStyle/>
                    <a:p>
                      <a:pPr algn="ctr"/>
                      <a:r>
                        <a:rPr lang="en-US" sz="1050"/>
                        <a:t>76/1031</a:t>
                      </a:r>
                    </a:p>
                  </a:txBody>
                  <a:tcPr marT="0" marB="0" anchor="ctr">
                    <a:lnL w="12700" cmpd="sng">
                      <a:noFill/>
                    </a:lnL>
                    <a:lnR w="12700" cmpd="sng">
                      <a:noFill/>
                    </a:lnR>
                    <a:lnT w="12700" cmpd="sng">
                      <a:noFill/>
                    </a:lnT>
                    <a:lnB w="12700" cmpd="sng">
                      <a:noFill/>
                    </a:lnB>
                    <a:noFill/>
                  </a:tcPr>
                </a:tc>
                <a:tc>
                  <a:txBody>
                    <a:bodyPr/>
                    <a:lstStyle/>
                    <a:p>
                      <a:pPr algn="ctr"/>
                      <a:r>
                        <a:rPr lang="en-US" sz="1050"/>
                        <a:t>2.4</a:t>
                      </a:r>
                    </a:p>
                  </a:txBody>
                  <a:tcPr marT="0" marB="0" anchor="ctr">
                    <a:lnL w="12700" cmpd="sng">
                      <a:noFill/>
                    </a:lnL>
                    <a:lnR w="12700" cmpd="sng">
                      <a:noFill/>
                    </a:lnR>
                    <a:lnT w="12700" cmpd="sng">
                      <a:noFill/>
                    </a:lnT>
                    <a:lnB w="12700" cmpd="sng">
                      <a:noFill/>
                    </a:lnB>
                    <a:noFill/>
                  </a:tcPr>
                </a:tc>
                <a:tc>
                  <a:txBody>
                    <a:bodyPr/>
                    <a:lstStyle/>
                    <a:p>
                      <a:pPr algn="ctr"/>
                      <a:r>
                        <a:rPr lang="en-US" sz="1050"/>
                        <a:t>3.5</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0.69 (0.49, 0.98)</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15666808"/>
                  </a:ext>
                </a:extLst>
              </a:tr>
              <a:tr h="266150">
                <a:tc gridSpan="2">
                  <a:txBody>
                    <a:bodyPr/>
                    <a:lstStyle/>
                    <a:p>
                      <a:r>
                        <a:rPr lang="en-US" sz="1050" b="1"/>
                        <a:t>Systolic Blood Pressure</a:t>
                      </a:r>
                    </a:p>
                  </a:txBody>
                  <a:tcPr marR="0" marT="0" marB="0" anchor="ctr">
                    <a:lnR w="12700" cmpd="sng">
                      <a:noFill/>
                    </a:lnR>
                    <a:lnT w="12700" cmpd="sng">
                      <a:noFill/>
                    </a:lnT>
                    <a:lnB w="12700" cmpd="sng">
                      <a:noFill/>
                    </a:lnB>
                    <a:solidFill>
                      <a:schemeClr val="bg1">
                        <a:lumMod val="85000"/>
                      </a:schemeClr>
                    </a:solidFill>
                  </a:tcPr>
                </a:tc>
                <a:tc hMerge="1">
                  <a:txBody>
                    <a:bodyPr/>
                    <a:lstStyle/>
                    <a:p>
                      <a:pPr algn="ctr"/>
                      <a:endParaRPr lang="en-US" sz="10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923647704"/>
                  </a:ext>
                </a:extLst>
              </a:tr>
              <a:tr h="266150">
                <a:tc>
                  <a:txBody>
                    <a:bodyPr/>
                    <a:lstStyle/>
                    <a:p>
                      <a:r>
                        <a:rPr lang="en-US" sz="1050"/>
                        <a:t>≤130</a:t>
                      </a:r>
                    </a:p>
                  </a:txBody>
                  <a:tcPr marR="0" marT="0" marB="0" anchor="ctr">
                    <a:lnR w="12700" cmpd="sng">
                      <a:noFill/>
                    </a:lnR>
                    <a:lnT w="12700" cmpd="sng">
                      <a:noFill/>
                    </a:lnT>
                    <a:lnB w="12700" cmpd="sng">
                      <a:noFill/>
                    </a:lnB>
                    <a:noFill/>
                  </a:tcPr>
                </a:tc>
                <a:tc>
                  <a:txBody>
                    <a:bodyPr/>
                    <a:lstStyle/>
                    <a:p>
                      <a:pPr algn="ctr"/>
                      <a:r>
                        <a:rPr lang="en-US" sz="1050"/>
                        <a:t>29/793</a:t>
                      </a:r>
                    </a:p>
                  </a:txBody>
                  <a:tcPr marT="0" marB="0" anchor="ctr">
                    <a:lnL w="12700" cmpd="sng">
                      <a:noFill/>
                    </a:lnL>
                    <a:lnR w="12700" cmpd="sng">
                      <a:noFill/>
                    </a:lnR>
                    <a:lnT w="12700" cmpd="sng">
                      <a:noFill/>
                    </a:lnT>
                    <a:lnB w="12700" cmpd="sng">
                      <a:noFill/>
                    </a:lnB>
                    <a:noFill/>
                  </a:tcPr>
                </a:tc>
                <a:tc>
                  <a:txBody>
                    <a:bodyPr/>
                    <a:lstStyle/>
                    <a:p>
                      <a:pPr algn="ctr"/>
                      <a:r>
                        <a:rPr lang="en-US" sz="1050"/>
                        <a:t>42/749</a:t>
                      </a:r>
                    </a:p>
                  </a:txBody>
                  <a:tcPr marT="0" marB="0" anchor="ctr">
                    <a:lnL w="12700" cmpd="sng">
                      <a:noFill/>
                    </a:lnL>
                    <a:lnR w="12700" cmpd="sng">
                      <a:noFill/>
                    </a:lnR>
                    <a:lnT w="12700" cmpd="sng">
                      <a:noFill/>
                    </a:lnT>
                    <a:lnB w="12700" cmpd="sng">
                      <a:noFill/>
                    </a:lnB>
                    <a:noFill/>
                  </a:tcPr>
                </a:tc>
                <a:tc>
                  <a:txBody>
                    <a:bodyPr/>
                    <a:lstStyle/>
                    <a:p>
                      <a:pPr algn="ctr"/>
                      <a:r>
                        <a:rPr lang="en-US" sz="1050"/>
                        <a:t>1.7</a:t>
                      </a:r>
                    </a:p>
                  </a:txBody>
                  <a:tcPr marT="0" marB="0" anchor="ctr">
                    <a:lnL w="12700" cmpd="sng">
                      <a:noFill/>
                    </a:lnL>
                    <a:lnR w="12700" cmpd="sng">
                      <a:noFill/>
                    </a:lnR>
                    <a:lnT w="12700" cmpd="sng">
                      <a:noFill/>
                    </a:lnT>
                    <a:lnB w="12700" cmpd="sng">
                      <a:noFill/>
                    </a:lnB>
                    <a:noFill/>
                  </a:tcPr>
                </a:tc>
                <a:tc>
                  <a:txBody>
                    <a:bodyPr/>
                    <a:lstStyle/>
                    <a:p>
                      <a:pPr algn="ctr"/>
                      <a:r>
                        <a:rPr lang="en-US" sz="1050"/>
                        <a:t>2.7</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0.65 (0.41, 1.05)</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0.825</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402881633"/>
                  </a:ext>
                </a:extLst>
              </a:tr>
              <a:tr h="266150">
                <a:tc>
                  <a:txBody>
                    <a:bodyPr/>
                    <a:lstStyle/>
                    <a:p>
                      <a:r>
                        <a:rPr lang="en-US" sz="1050"/>
                        <a:t>&gt;130</a:t>
                      </a:r>
                    </a:p>
                  </a:txBody>
                  <a:tcPr marR="0" marT="0" marB="0" anchor="ctr">
                    <a:lnR w="12700" cmpd="sng">
                      <a:noFill/>
                    </a:lnR>
                    <a:lnT w="12700" cmpd="sng">
                      <a:noFill/>
                    </a:lnT>
                    <a:lnB w="12700" cmpd="sng">
                      <a:noFill/>
                    </a:lnB>
                    <a:noFill/>
                  </a:tcPr>
                </a:tc>
                <a:tc>
                  <a:txBody>
                    <a:bodyPr/>
                    <a:lstStyle/>
                    <a:p>
                      <a:pPr algn="ctr"/>
                      <a:r>
                        <a:rPr lang="en-US" sz="1050"/>
                        <a:t>72/1359</a:t>
                      </a:r>
                    </a:p>
                  </a:txBody>
                  <a:tcPr marT="0" marB="0" anchor="ctr">
                    <a:lnL w="12700" cmpd="sng">
                      <a:noFill/>
                    </a:lnL>
                    <a:lnR w="12700" cmpd="sng">
                      <a:noFill/>
                    </a:lnR>
                    <a:lnT w="12700" cmpd="sng">
                      <a:noFill/>
                    </a:lnT>
                    <a:lnB w="12700" cmpd="sng">
                      <a:noFill/>
                    </a:lnB>
                    <a:noFill/>
                  </a:tcPr>
                </a:tc>
                <a:tc>
                  <a:txBody>
                    <a:bodyPr/>
                    <a:lstStyle/>
                    <a:p>
                      <a:pPr algn="ctr"/>
                      <a:r>
                        <a:rPr lang="en-US" sz="1050"/>
                        <a:t>104/1403</a:t>
                      </a:r>
                    </a:p>
                  </a:txBody>
                  <a:tcPr marT="0" marB="0" anchor="ctr">
                    <a:lnL w="12700" cmpd="sng">
                      <a:noFill/>
                    </a:lnL>
                    <a:lnR w="12700" cmpd="sng">
                      <a:noFill/>
                    </a:lnR>
                    <a:lnT w="12700" cmpd="sng">
                      <a:noFill/>
                    </a:lnT>
                    <a:lnB w="12700" cmpd="sng">
                      <a:noFill/>
                    </a:lnB>
                    <a:noFill/>
                  </a:tcPr>
                </a:tc>
                <a:tc>
                  <a:txBody>
                    <a:bodyPr/>
                    <a:lstStyle/>
                    <a:p>
                      <a:pPr algn="ctr"/>
                      <a:r>
                        <a:rPr lang="en-US" sz="1050"/>
                        <a:t>2.4</a:t>
                      </a:r>
                    </a:p>
                  </a:txBody>
                  <a:tcPr marT="0" marB="0" anchor="ctr">
                    <a:lnL w="12700" cmpd="sng">
                      <a:noFill/>
                    </a:lnL>
                    <a:lnR w="12700" cmpd="sng">
                      <a:noFill/>
                    </a:lnR>
                    <a:lnT w="12700" cmpd="sng">
                      <a:noFill/>
                    </a:lnT>
                    <a:lnB w="12700" cmpd="sng">
                      <a:noFill/>
                    </a:lnB>
                    <a:noFill/>
                  </a:tcPr>
                </a:tc>
                <a:tc>
                  <a:txBody>
                    <a:bodyPr/>
                    <a:lstStyle/>
                    <a:p>
                      <a:pPr algn="ctr"/>
                      <a:r>
                        <a:rPr lang="en-US" sz="1050"/>
                        <a:t>3.4</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0.70 (0.52, 0.95)</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14152355"/>
                  </a:ext>
                </a:extLst>
              </a:tr>
            </a:tbl>
          </a:graphicData>
        </a:graphic>
      </p:graphicFrame>
      <p:grpSp>
        <p:nvGrpSpPr>
          <p:cNvPr id="20" name="Group 19">
            <a:extLst>
              <a:ext uri="{FF2B5EF4-FFF2-40B4-BE49-F238E27FC236}">
                <a16:creationId xmlns="" xmlns:a16="http://schemas.microsoft.com/office/drawing/2014/main" id="{8D7E59E0-1C78-7040-A437-849898BA5ED9}"/>
              </a:ext>
            </a:extLst>
          </p:cNvPr>
          <p:cNvGrpSpPr/>
          <p:nvPr/>
        </p:nvGrpSpPr>
        <p:grpSpPr>
          <a:xfrm>
            <a:off x="6249501" y="1862391"/>
            <a:ext cx="3118358" cy="4222336"/>
            <a:chOff x="6249500" y="1862391"/>
            <a:chExt cx="3118360" cy="4222336"/>
          </a:xfrm>
        </p:grpSpPr>
        <p:grpSp>
          <p:nvGrpSpPr>
            <p:cNvPr id="7" name="Group 6">
              <a:extLst>
                <a:ext uri="{FF2B5EF4-FFF2-40B4-BE49-F238E27FC236}">
                  <a16:creationId xmlns="" xmlns:a16="http://schemas.microsoft.com/office/drawing/2014/main" id="{2A5FB44B-B48F-4616-9DEF-B735DC61CA43}"/>
                </a:ext>
              </a:extLst>
            </p:cNvPr>
            <p:cNvGrpSpPr/>
            <p:nvPr/>
          </p:nvGrpSpPr>
          <p:grpSpPr>
            <a:xfrm>
              <a:off x="6924302" y="5742628"/>
              <a:ext cx="2443558" cy="342099"/>
              <a:chOff x="5962399" y="6157737"/>
              <a:chExt cx="2443558" cy="317341"/>
            </a:xfrm>
          </p:grpSpPr>
          <p:sp>
            <p:nvSpPr>
              <p:cNvPr id="8" name="TextBox 7">
                <a:extLst>
                  <a:ext uri="{FF2B5EF4-FFF2-40B4-BE49-F238E27FC236}">
                    <a16:creationId xmlns="" xmlns:a16="http://schemas.microsoft.com/office/drawing/2014/main" id="{A42FE5BF-54F4-4B8D-B399-7E65E8B78D87}"/>
                  </a:ext>
                </a:extLst>
              </p:cNvPr>
              <p:cNvSpPr txBox="1"/>
              <p:nvPr/>
            </p:nvSpPr>
            <p:spPr>
              <a:xfrm>
                <a:off x="5962399" y="6157737"/>
                <a:ext cx="1358064" cy="228402"/>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9" name="TextBox 8">
                <a:extLst>
                  <a:ext uri="{FF2B5EF4-FFF2-40B4-BE49-F238E27FC236}">
                    <a16:creationId xmlns="" xmlns:a16="http://schemas.microsoft.com/office/drawing/2014/main" id="{91667113-50FC-4D14-BCB5-A48F0B3F2E19}"/>
                  </a:ext>
                </a:extLst>
              </p:cNvPr>
              <p:cNvSpPr txBox="1"/>
              <p:nvPr/>
            </p:nvSpPr>
            <p:spPr>
              <a:xfrm>
                <a:off x="7326815" y="6157737"/>
                <a:ext cx="1079142" cy="228402"/>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10" name="Straight Arrow Connector 9">
                <a:extLst>
                  <a:ext uri="{FF2B5EF4-FFF2-40B4-BE49-F238E27FC236}">
                    <a16:creationId xmlns="" xmlns:a16="http://schemas.microsoft.com/office/drawing/2014/main" id="{1C9DC5DB-890C-4B3D-A702-DBE1BBA19ABD}"/>
                  </a:ext>
                </a:extLst>
              </p:cNvPr>
              <p:cNvCxnSpPr/>
              <p:nvPr/>
            </p:nvCxnSpPr>
            <p:spPr>
              <a:xfrm>
                <a:off x="7429169" y="6475078"/>
                <a:ext cx="633046"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 xmlns:a16="http://schemas.microsoft.com/office/drawing/2014/main" id="{80340489-F531-4F04-AFB9-72712A9FEA78}"/>
                  </a:ext>
                </a:extLst>
              </p:cNvPr>
              <p:cNvCxnSpPr>
                <a:cxnSpLocks/>
              </p:cNvCxnSpPr>
              <p:nvPr/>
            </p:nvCxnSpPr>
            <p:spPr>
              <a:xfrm flipH="1">
                <a:off x="6582977" y="6475078"/>
                <a:ext cx="63304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 xmlns:a16="http://schemas.microsoft.com/office/drawing/2014/main" id="{1D309BFA-16B1-4045-9D13-810D325CACF9}"/>
                </a:ext>
              </a:extLst>
            </p:cNvPr>
            <p:cNvGrpSpPr/>
            <p:nvPr/>
          </p:nvGrpSpPr>
          <p:grpSpPr>
            <a:xfrm>
              <a:off x="6249500" y="1862391"/>
              <a:ext cx="2846340" cy="4043909"/>
              <a:chOff x="6249500" y="1862391"/>
              <a:chExt cx="2846340" cy="3765527"/>
            </a:xfrm>
          </p:grpSpPr>
          <p:sp>
            <p:nvSpPr>
              <p:cNvPr id="14" name="TextBox 13">
                <a:extLst>
                  <a:ext uri="{FF2B5EF4-FFF2-40B4-BE49-F238E27FC236}">
                    <a16:creationId xmlns="" xmlns:a16="http://schemas.microsoft.com/office/drawing/2014/main" id="{06C9F17A-614B-4E51-8C6F-8590CD5DF468}"/>
                  </a:ext>
                </a:extLst>
              </p:cNvPr>
              <p:cNvSpPr txBox="1"/>
              <p:nvPr/>
            </p:nvSpPr>
            <p:spPr>
              <a:xfrm>
                <a:off x="8159024" y="5318911"/>
                <a:ext cx="360996" cy="229271"/>
              </a:xfrm>
              <a:prstGeom prst="rect">
                <a:avLst/>
              </a:prstGeom>
              <a:noFill/>
            </p:spPr>
            <p:txBody>
              <a:bodyPr wrap="none" rtlCol="0">
                <a:spAutoFit/>
              </a:bodyPr>
              <a:lstStyle/>
              <a:p>
                <a:pPr algn="ctr">
                  <a:buClr>
                    <a:schemeClr val="accent1"/>
                  </a:buClr>
                </a:pPr>
                <a:r>
                  <a:rPr lang="en-US" sz="1000"/>
                  <a:t>1.0</a:t>
                </a:r>
              </a:p>
            </p:txBody>
          </p:sp>
          <p:sp>
            <p:nvSpPr>
              <p:cNvPr id="15" name="TextBox 14">
                <a:extLst>
                  <a:ext uri="{FF2B5EF4-FFF2-40B4-BE49-F238E27FC236}">
                    <a16:creationId xmlns="" xmlns:a16="http://schemas.microsoft.com/office/drawing/2014/main" id="{3F6C4C0C-7788-4E96-9DB7-9706D06C3D35}"/>
                  </a:ext>
                </a:extLst>
              </p:cNvPr>
              <p:cNvSpPr txBox="1"/>
              <p:nvPr/>
            </p:nvSpPr>
            <p:spPr>
              <a:xfrm>
                <a:off x="8734844" y="5318911"/>
                <a:ext cx="360996" cy="229271"/>
              </a:xfrm>
              <a:prstGeom prst="rect">
                <a:avLst/>
              </a:prstGeom>
              <a:noFill/>
            </p:spPr>
            <p:txBody>
              <a:bodyPr wrap="none" rtlCol="0">
                <a:spAutoFit/>
              </a:bodyPr>
              <a:lstStyle/>
              <a:p>
                <a:pPr algn="ctr">
                  <a:buClr>
                    <a:schemeClr val="accent1"/>
                  </a:buClr>
                </a:pPr>
                <a:r>
                  <a:rPr lang="en-US" sz="1000"/>
                  <a:t>2.0</a:t>
                </a:r>
              </a:p>
            </p:txBody>
          </p:sp>
          <p:sp>
            <p:nvSpPr>
              <p:cNvPr id="17" name="TextBox 16">
                <a:extLst>
                  <a:ext uri="{FF2B5EF4-FFF2-40B4-BE49-F238E27FC236}">
                    <a16:creationId xmlns="" xmlns:a16="http://schemas.microsoft.com/office/drawing/2014/main" id="{07232C10-BB3E-714D-8CA1-FBB0A8C58371}"/>
                  </a:ext>
                </a:extLst>
              </p:cNvPr>
              <p:cNvSpPr txBox="1"/>
              <p:nvPr/>
            </p:nvSpPr>
            <p:spPr>
              <a:xfrm>
                <a:off x="7586401" y="5318911"/>
                <a:ext cx="360996" cy="229271"/>
              </a:xfrm>
              <a:prstGeom prst="rect">
                <a:avLst/>
              </a:prstGeom>
              <a:noFill/>
            </p:spPr>
            <p:txBody>
              <a:bodyPr wrap="none" rtlCol="0">
                <a:spAutoFit/>
              </a:bodyPr>
              <a:lstStyle/>
              <a:p>
                <a:pPr algn="ctr">
                  <a:buClr>
                    <a:schemeClr val="accent1"/>
                  </a:buClr>
                </a:pPr>
                <a:r>
                  <a:rPr lang="en-US" sz="1000"/>
                  <a:t>0.5</a:t>
                </a:r>
              </a:p>
            </p:txBody>
          </p:sp>
          <p:sp>
            <p:nvSpPr>
              <p:cNvPr id="19" name="TextBox 18">
                <a:extLst>
                  <a:ext uri="{FF2B5EF4-FFF2-40B4-BE49-F238E27FC236}">
                    <a16:creationId xmlns="" xmlns:a16="http://schemas.microsoft.com/office/drawing/2014/main" id="{2FFFA3F9-27C9-E845-8A29-9B557EF0A2D6}"/>
                  </a:ext>
                </a:extLst>
              </p:cNvPr>
              <p:cNvSpPr txBox="1"/>
              <p:nvPr/>
            </p:nvSpPr>
            <p:spPr>
              <a:xfrm>
                <a:off x="6249500" y="5318911"/>
                <a:ext cx="360996" cy="229271"/>
              </a:xfrm>
              <a:prstGeom prst="rect">
                <a:avLst/>
              </a:prstGeom>
              <a:noFill/>
            </p:spPr>
            <p:txBody>
              <a:bodyPr wrap="none" rtlCol="0">
                <a:spAutoFit/>
              </a:bodyPr>
              <a:lstStyle/>
              <a:p>
                <a:pPr algn="ctr">
                  <a:buClr>
                    <a:schemeClr val="accent1"/>
                  </a:buClr>
                </a:pPr>
                <a:r>
                  <a:rPr lang="en-US" sz="1000"/>
                  <a:t>0.1</a:t>
                </a:r>
              </a:p>
            </p:txBody>
          </p:sp>
          <p:graphicFrame>
            <p:nvGraphicFramePr>
              <p:cNvPr id="18" name="Chart 17">
                <a:extLst>
                  <a:ext uri="{FF2B5EF4-FFF2-40B4-BE49-F238E27FC236}">
                    <a16:creationId xmlns="" xmlns:a16="http://schemas.microsoft.com/office/drawing/2014/main" id="{00000000-0008-0000-0000-000004000000}"/>
                  </a:ext>
                </a:extLst>
              </p:cNvPr>
              <p:cNvGraphicFramePr>
                <a:graphicFrameLocks/>
              </p:cNvGraphicFramePr>
              <p:nvPr/>
            </p:nvGraphicFramePr>
            <p:xfrm>
              <a:off x="6333985" y="1862391"/>
              <a:ext cx="2657475" cy="3765527"/>
            </p:xfrm>
            <a:graphic>
              <a:graphicData uri="http://schemas.openxmlformats.org/drawingml/2006/chart">
                <c:chart xmlns:c="http://schemas.openxmlformats.org/drawingml/2006/chart" xmlns:r="http://schemas.openxmlformats.org/officeDocument/2006/relationships" r:id="rId3"/>
              </a:graphicData>
            </a:graphic>
          </p:graphicFrame>
        </p:grpSp>
      </p:grpSp>
      <p:grpSp>
        <p:nvGrpSpPr>
          <p:cNvPr id="21" name="Group 20">
            <a:extLst>
              <a:ext uri="{FF2B5EF4-FFF2-40B4-BE49-F238E27FC236}">
                <a16:creationId xmlns="" xmlns:a16="http://schemas.microsoft.com/office/drawing/2014/main" id="{0E5A3C38-3F73-4741-8E21-D8E90D621573}"/>
              </a:ext>
            </a:extLst>
          </p:cNvPr>
          <p:cNvGrpSpPr/>
          <p:nvPr/>
        </p:nvGrpSpPr>
        <p:grpSpPr>
          <a:xfrm>
            <a:off x="-6291" y="-23678"/>
            <a:ext cx="3017520" cy="261610"/>
            <a:chOff x="-6290" y="-23678"/>
            <a:chExt cx="3017520" cy="261610"/>
          </a:xfrm>
          <a:solidFill>
            <a:schemeClr val="accent2"/>
          </a:solidFill>
        </p:grpSpPr>
        <p:sp>
          <p:nvSpPr>
            <p:cNvPr id="22" name="Freeform 13">
              <a:extLst>
                <a:ext uri="{FF2B5EF4-FFF2-40B4-BE49-F238E27FC236}">
                  <a16:creationId xmlns="" xmlns:a16="http://schemas.microsoft.com/office/drawing/2014/main" id="{DEE8B5E9-F05D-4862-8686-435D97912DD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3" name="Rectangle 22">
              <a:extLst>
                <a:ext uri="{FF2B5EF4-FFF2-40B4-BE49-F238E27FC236}">
                  <a16:creationId xmlns="" xmlns:a16="http://schemas.microsoft.com/office/drawing/2014/main" id="{81194CAB-6D61-4025-87B9-AC737B3A1097}"/>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1769118705"/>
      </p:ext>
    </p:extLst>
  </p:cSld>
  <p:clrMapOvr>
    <a:masterClrMapping/>
  </p:clrMapOvr>
  <p:transition>
    <p:fade/>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ext Placeholder 6">
            <a:extLst>
              <a:ext uri="{FF2B5EF4-FFF2-40B4-BE49-F238E27FC236}">
                <a16:creationId xmlns="" xmlns:a16="http://schemas.microsoft.com/office/drawing/2014/main" id="{32092FD2-63B4-4AA6-A8C4-EF4F0A6D5629}"/>
              </a:ext>
            </a:extLst>
          </p:cNvPr>
          <p:cNvSpPr>
            <a:spLocks noGrp="1"/>
          </p:cNvSpPr>
          <p:nvPr>
            <p:ph type="body" sz="quarter" idx="13"/>
          </p:nvPr>
        </p:nvSpPr>
        <p:spPr/>
        <p:txBody>
          <a:bodyPr/>
          <a:lstStyle/>
          <a:p>
            <a:r>
              <a:rPr lang="en-US"/>
              <a:t>DAPA = dapagliflozin; No = number; </a:t>
            </a:r>
          </a:p>
          <a:p>
            <a:r>
              <a:rPr lang="en-US"/>
              <a:t>Heerspink HJL et al. </a:t>
            </a:r>
            <a:r>
              <a:rPr lang="en-US" i="1"/>
              <a:t>Eur Heart J</a:t>
            </a:r>
            <a:r>
              <a:rPr lang="en-US"/>
              <a:t>. 2021;42:1216-1227.</a:t>
            </a:r>
          </a:p>
        </p:txBody>
      </p:sp>
      <p:sp>
        <p:nvSpPr>
          <p:cNvPr id="6" name="Title 5">
            <a:extLst>
              <a:ext uri="{FF2B5EF4-FFF2-40B4-BE49-F238E27FC236}">
                <a16:creationId xmlns="" xmlns:a16="http://schemas.microsoft.com/office/drawing/2014/main" id="{0B0F780D-0416-4355-A538-B98BAF96A49B}"/>
              </a:ext>
            </a:extLst>
          </p:cNvPr>
          <p:cNvSpPr>
            <a:spLocks noGrp="1"/>
          </p:cNvSpPr>
          <p:nvPr>
            <p:ph type="title"/>
          </p:nvPr>
        </p:nvSpPr>
        <p:spPr/>
        <p:txBody>
          <a:bodyPr>
            <a:normAutofit fontScale="90000"/>
          </a:bodyPr>
          <a:lstStyle/>
          <a:p>
            <a:r>
              <a:rPr lang="en-GB"/>
              <a:t>Secondary Outcome – All-cause Mortality: </a:t>
            </a:r>
            <a:br>
              <a:rPr lang="en-GB"/>
            </a:br>
            <a:r>
              <a:rPr lang="en-US"/>
              <a:t>Treatment Benefit Consistent Across Prespecified Subgroups</a:t>
            </a:r>
            <a:r>
              <a:rPr lang="en-US" baseline="30000"/>
              <a:t>1</a:t>
            </a:r>
            <a:endParaRPr lang="en-US"/>
          </a:p>
        </p:txBody>
      </p:sp>
      <p:sp>
        <p:nvSpPr>
          <p:cNvPr id="4" name="Slide Number Placeholder 3">
            <a:extLst>
              <a:ext uri="{FF2B5EF4-FFF2-40B4-BE49-F238E27FC236}">
                <a16:creationId xmlns="" xmlns:a16="http://schemas.microsoft.com/office/drawing/2014/main" id="{E5429995-E272-4B3B-820D-438A63B664A0}"/>
              </a:ext>
            </a:extLst>
          </p:cNvPr>
          <p:cNvSpPr>
            <a:spLocks noGrp="1"/>
          </p:cNvSpPr>
          <p:nvPr>
            <p:ph type="sldNum" sz="quarter" idx="12"/>
          </p:nvPr>
        </p:nvSpPr>
        <p:spPr/>
        <p:txBody>
          <a:bodyPr/>
          <a:lstStyle/>
          <a:p>
            <a:fld id="{CC7432E5-F8E0-41AE-9A6B-AD730338B005}" type="slidenum">
              <a:rPr lang="en-US" smtClean="0"/>
              <a:pPr/>
              <a:t>123</a:t>
            </a:fld>
            <a:endParaRPr lang="en-US"/>
          </a:p>
        </p:txBody>
      </p:sp>
      <p:graphicFrame>
        <p:nvGraphicFramePr>
          <p:cNvPr id="3" name="Table 4">
            <a:extLst>
              <a:ext uri="{FF2B5EF4-FFF2-40B4-BE49-F238E27FC236}">
                <a16:creationId xmlns="" xmlns:a16="http://schemas.microsoft.com/office/drawing/2014/main" id="{FB2292D4-E41D-4CAB-A260-44A57B6EA17E}"/>
              </a:ext>
            </a:extLst>
          </p:cNvPr>
          <p:cNvGraphicFramePr>
            <a:graphicFrameLocks noGrp="1"/>
          </p:cNvGraphicFramePr>
          <p:nvPr/>
        </p:nvGraphicFramePr>
        <p:xfrm>
          <a:off x="468102" y="1257311"/>
          <a:ext cx="11277601" cy="4016457"/>
        </p:xfrm>
        <a:graphic>
          <a:graphicData uri="http://schemas.openxmlformats.org/drawingml/2006/table">
            <a:tbl>
              <a:tblPr firstRow="1">
                <a:tableStyleId>{21E4AEA4-8DFA-4A89-87EB-49C32662AFE0}</a:tableStyleId>
              </a:tblPr>
              <a:tblGrid>
                <a:gridCol w="1591257">
                  <a:extLst>
                    <a:ext uri="{9D8B030D-6E8A-4147-A177-3AD203B41FA5}">
                      <a16:colId xmlns="" xmlns:a16="http://schemas.microsoft.com/office/drawing/2014/main" val="1636540545"/>
                    </a:ext>
                  </a:extLst>
                </a:gridCol>
                <a:gridCol w="1081985">
                  <a:extLst>
                    <a:ext uri="{9D8B030D-6E8A-4147-A177-3AD203B41FA5}">
                      <a16:colId xmlns="" xmlns:a16="http://schemas.microsoft.com/office/drawing/2014/main" val="2582042434"/>
                    </a:ext>
                  </a:extLst>
                </a:gridCol>
                <a:gridCol w="1081985">
                  <a:extLst>
                    <a:ext uri="{9D8B030D-6E8A-4147-A177-3AD203B41FA5}">
                      <a16:colId xmlns="" xmlns:a16="http://schemas.microsoft.com/office/drawing/2014/main" val="2596998062"/>
                    </a:ext>
                  </a:extLst>
                </a:gridCol>
                <a:gridCol w="1081985">
                  <a:extLst>
                    <a:ext uri="{9D8B030D-6E8A-4147-A177-3AD203B41FA5}">
                      <a16:colId xmlns="" xmlns:a16="http://schemas.microsoft.com/office/drawing/2014/main" val="3172932732"/>
                    </a:ext>
                  </a:extLst>
                </a:gridCol>
                <a:gridCol w="1081985">
                  <a:extLst>
                    <a:ext uri="{9D8B030D-6E8A-4147-A177-3AD203B41FA5}">
                      <a16:colId xmlns="" xmlns:a16="http://schemas.microsoft.com/office/drawing/2014/main" val="1990370285"/>
                    </a:ext>
                  </a:extLst>
                </a:gridCol>
                <a:gridCol w="3253316">
                  <a:extLst>
                    <a:ext uri="{9D8B030D-6E8A-4147-A177-3AD203B41FA5}">
                      <a16:colId xmlns="" xmlns:a16="http://schemas.microsoft.com/office/drawing/2014/main" val="2153896383"/>
                    </a:ext>
                  </a:extLst>
                </a:gridCol>
                <a:gridCol w="1162951">
                  <a:extLst>
                    <a:ext uri="{9D8B030D-6E8A-4147-A177-3AD203B41FA5}">
                      <a16:colId xmlns="" xmlns:a16="http://schemas.microsoft.com/office/drawing/2014/main" val="1818306006"/>
                    </a:ext>
                  </a:extLst>
                </a:gridCol>
                <a:gridCol w="942137">
                  <a:extLst>
                    <a:ext uri="{9D8B030D-6E8A-4147-A177-3AD203B41FA5}">
                      <a16:colId xmlns="" xmlns:a16="http://schemas.microsoft.com/office/drawing/2014/main" val="374944095"/>
                    </a:ext>
                  </a:extLst>
                </a:gridCol>
              </a:tblGrid>
              <a:tr h="256449">
                <a:tc>
                  <a:txBody>
                    <a:bodyPr/>
                    <a:lstStyle/>
                    <a:p>
                      <a:pPr algn="ctr"/>
                      <a:endParaRPr lang="en-US" sz="1050"/>
                    </a:p>
                  </a:txBody>
                  <a:tcPr marL="0" marR="0" anchor="b">
                    <a:lnB w="12700" cap="flat" cmpd="sng" algn="ctr">
                      <a:solidFill>
                        <a:schemeClr val="bg1"/>
                      </a:solidFill>
                      <a:prstDash val="solid"/>
                      <a:round/>
                      <a:headEnd type="none" w="med" len="med"/>
                      <a:tailEnd type="none" w="med" len="med"/>
                    </a:lnB>
                  </a:tcPr>
                </a:tc>
                <a:tc gridSpan="2">
                  <a:txBody>
                    <a:bodyPr/>
                    <a:lstStyle/>
                    <a:p>
                      <a:pPr algn="ctr"/>
                      <a:r>
                        <a:rPr lang="en-US" sz="1050"/>
                        <a:t>No. of Patients/Total No.</a:t>
                      </a:r>
                    </a:p>
                  </a:txBody>
                  <a:tcPr marL="0" marR="0" anchor="b">
                    <a:lnB w="12700" cap="flat" cmpd="sng" algn="ctr">
                      <a:solidFill>
                        <a:schemeClr val="bg1"/>
                      </a:solidFill>
                      <a:prstDash val="solid"/>
                      <a:round/>
                      <a:headEnd type="none" w="med" len="med"/>
                      <a:tailEnd type="none" w="med" len="med"/>
                    </a:lnB>
                  </a:tcPr>
                </a:tc>
                <a:tc hMerge="1">
                  <a:txBody>
                    <a:bodyPr/>
                    <a:lstStyle/>
                    <a:p>
                      <a:pPr algn="ctr"/>
                      <a:endParaRPr lang="en-US" sz="1000"/>
                    </a:p>
                  </a:txBody>
                  <a:tcPr anchor="b"/>
                </a:tc>
                <a:tc gridSpan="2">
                  <a:txBody>
                    <a:bodyPr/>
                    <a:lstStyle/>
                    <a:p>
                      <a:pPr algn="ctr"/>
                      <a:r>
                        <a:rPr lang="en-US" sz="1050"/>
                        <a:t>Events per 100 Patient-years</a:t>
                      </a:r>
                    </a:p>
                  </a:txBody>
                  <a:tcPr marL="0" marR="0" anchor="b">
                    <a:lnB w="12700" cap="flat" cmpd="sng" algn="ctr">
                      <a:solidFill>
                        <a:schemeClr val="bg1"/>
                      </a:solidFill>
                      <a:prstDash val="solid"/>
                      <a:round/>
                      <a:headEnd type="none" w="med" len="med"/>
                      <a:tailEnd type="none" w="med" len="med"/>
                    </a:lnB>
                  </a:tcPr>
                </a:tc>
                <a:tc hMerge="1">
                  <a:txBody>
                    <a:bodyPr/>
                    <a:lstStyle/>
                    <a:p>
                      <a:pPr algn="ctr"/>
                      <a:endParaRPr lang="en-US" sz="1000"/>
                    </a:p>
                  </a:txBody>
                  <a:tcPr anchor="b"/>
                </a:tc>
                <a:tc>
                  <a:txBody>
                    <a:bodyPr/>
                    <a:lstStyle/>
                    <a:p>
                      <a:pPr algn="ctr"/>
                      <a:endParaRPr lang="en-US" sz="1050"/>
                    </a:p>
                  </a:txBody>
                  <a:tcPr marL="0" marR="0" anchor="b">
                    <a:lnR w="12700" cmpd="sng">
                      <a:noFill/>
                    </a:lnR>
                    <a:lnB w="12700" cap="flat" cmpd="sng" algn="ctr">
                      <a:solidFill>
                        <a:schemeClr val="bg1"/>
                      </a:solidFill>
                      <a:prstDash val="solid"/>
                      <a:round/>
                      <a:headEnd type="none" w="med" len="med"/>
                      <a:tailEnd type="none" w="med" len="med"/>
                    </a:lnB>
                  </a:tcPr>
                </a:tc>
                <a:tc>
                  <a:txBody>
                    <a:bodyPr/>
                    <a:lstStyle/>
                    <a:p>
                      <a:pPr algn="ctr"/>
                      <a:endParaRPr lang="en-US" sz="1050"/>
                    </a:p>
                  </a:txBody>
                  <a:tcPr marL="0" marR="0" anchor="b">
                    <a:lnL w="12700" cmpd="sng">
                      <a:noFill/>
                    </a:lnL>
                    <a:lnR w="12700" cmpd="sng">
                      <a:noFill/>
                    </a:lnR>
                    <a:lnB w="12700" cap="flat" cmpd="sng" algn="ctr">
                      <a:solidFill>
                        <a:schemeClr val="bg1"/>
                      </a:solidFill>
                      <a:prstDash val="solid"/>
                      <a:round/>
                      <a:headEnd type="none" w="med" len="med"/>
                      <a:tailEnd type="none" w="med" len="med"/>
                    </a:lnB>
                  </a:tcPr>
                </a:tc>
                <a:tc>
                  <a:txBody>
                    <a:bodyPr/>
                    <a:lstStyle/>
                    <a:p>
                      <a:pPr algn="ctr"/>
                      <a:endParaRPr lang="en-US" sz="1050"/>
                    </a:p>
                  </a:txBody>
                  <a:tcPr marL="0" marR="0" anchor="b">
                    <a:lnL w="12700" cmpd="sng">
                      <a:noFill/>
                    </a:lnL>
                    <a:lnR w="12700" cmpd="sng">
                      <a:noFill/>
                    </a:lnR>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553154778"/>
                  </a:ext>
                </a:extLst>
              </a:tr>
              <a:tr h="419644">
                <a:tc>
                  <a:txBody>
                    <a:bodyPr/>
                    <a:lstStyle/>
                    <a:p>
                      <a:pPr algn="ctr"/>
                      <a:endParaRPr lang="en-US" sz="1050" b="1">
                        <a:solidFill>
                          <a:schemeClr val="bg1"/>
                        </a:solidFill>
                      </a:endParaRP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DAPA</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Placebo</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DAPA</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Placebo</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endParaRPr lang="en-US" sz="1050" b="1">
                        <a:solidFill>
                          <a:schemeClr val="bg1"/>
                        </a:solidFill>
                      </a:endParaRP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50" b="1">
                          <a:solidFill>
                            <a:schemeClr val="bg1"/>
                          </a:solidFill>
                        </a:rPr>
                        <a:t>Hazard Ratio</a:t>
                      </a:r>
                      <a:br>
                        <a:rPr lang="en-US" sz="1050" b="1">
                          <a:solidFill>
                            <a:schemeClr val="bg1"/>
                          </a:solidFill>
                        </a:rPr>
                      </a:br>
                      <a:r>
                        <a:rPr lang="en-US" sz="1050" b="1">
                          <a:solidFill>
                            <a:schemeClr val="bg1"/>
                          </a:solidFill>
                        </a:rPr>
                        <a:t>(95% CI)</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a:solidFill>
                            <a:schemeClr val="bg1"/>
                          </a:solidFill>
                        </a:rPr>
                        <a:t>p-value for Interaction</a:t>
                      </a:r>
                    </a:p>
                  </a:txBody>
                  <a:tcPr marL="0" marR="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3079801189"/>
                  </a:ext>
                </a:extLst>
              </a:tr>
              <a:tr h="196492">
                <a:tc>
                  <a:txBody>
                    <a:bodyPr/>
                    <a:lstStyle/>
                    <a:p>
                      <a:r>
                        <a:rPr lang="en-US" sz="1050" b="1"/>
                        <a:t>Overall</a:t>
                      </a:r>
                    </a:p>
                  </a:txBody>
                  <a:tcPr marR="0" marT="0" marB="0" anchor="ctr">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101/2152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146/2152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2.2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3.2</a:t>
                      </a:r>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r>
                        <a:rPr lang="en-US" sz="1050"/>
                        <a:t>0.69 (0.53, 0.88)</a:t>
                      </a:r>
                    </a:p>
                  </a:txBody>
                  <a:tcPr marL="0" marR="0"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extLst>
                  <a:ext uri="{0D108BD9-81ED-4DB2-BD59-A6C34878D82A}">
                    <a16:rowId xmlns="" xmlns:a16="http://schemas.microsoft.com/office/drawing/2014/main" val="2078497260"/>
                  </a:ext>
                </a:extLst>
              </a:tr>
              <a:tr h="196492">
                <a:tc>
                  <a:txBody>
                    <a:bodyPr/>
                    <a:lstStyle/>
                    <a:p>
                      <a:r>
                        <a:rPr lang="en-US" sz="1050" b="1"/>
                        <a:t>Age</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29541899"/>
                  </a:ext>
                </a:extLst>
              </a:tr>
              <a:tr h="1964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a:t>≤65 years</a:t>
                      </a:r>
                    </a:p>
                  </a:txBody>
                  <a:tcPr marR="0" marT="0" marB="0" anchor="ctr">
                    <a:lnR w="12700" cmpd="sng">
                      <a:noFill/>
                    </a:lnR>
                    <a:lnT w="12700" cmpd="sng">
                      <a:noFill/>
                    </a:lnT>
                    <a:lnB w="12700" cmpd="sng">
                      <a:noFill/>
                    </a:lnB>
                    <a:noFill/>
                  </a:tcPr>
                </a:tc>
                <a:tc>
                  <a:txBody>
                    <a:bodyPr/>
                    <a:lstStyle/>
                    <a:p>
                      <a:pPr algn="ctr"/>
                      <a:r>
                        <a:rPr lang="en-US" sz="1050"/>
                        <a:t>44/1247</a:t>
                      </a:r>
                    </a:p>
                  </a:txBody>
                  <a:tcPr marT="0" marB="0" anchor="ctr">
                    <a:lnL w="12700" cmpd="sng">
                      <a:noFill/>
                    </a:lnL>
                    <a:lnR w="12700" cmpd="sng">
                      <a:noFill/>
                    </a:lnR>
                    <a:lnT w="12700" cmpd="sng">
                      <a:noFill/>
                    </a:lnT>
                    <a:lnB w="12700" cmpd="sng">
                      <a:noFill/>
                    </a:lnB>
                    <a:noFill/>
                  </a:tcPr>
                </a:tc>
                <a:tc>
                  <a:txBody>
                    <a:bodyPr/>
                    <a:lstStyle/>
                    <a:p>
                      <a:pPr algn="ctr"/>
                      <a:r>
                        <a:rPr lang="en-US" sz="1050"/>
                        <a:t>63/1239</a:t>
                      </a:r>
                    </a:p>
                  </a:txBody>
                  <a:tcPr marT="0" marB="0" anchor="ctr">
                    <a:lnL w="12700" cmpd="sng">
                      <a:noFill/>
                    </a:lnL>
                    <a:lnR w="12700" cmpd="sng">
                      <a:noFill/>
                    </a:lnR>
                    <a:lnT w="12700" cmpd="sng">
                      <a:noFill/>
                    </a:lnT>
                    <a:lnB w="12700" cmpd="sng">
                      <a:noFill/>
                    </a:lnB>
                    <a:noFill/>
                  </a:tcPr>
                </a:tc>
                <a:tc>
                  <a:txBody>
                    <a:bodyPr/>
                    <a:lstStyle/>
                    <a:p>
                      <a:pPr algn="ctr"/>
                      <a:r>
                        <a:rPr lang="en-US" sz="1050"/>
                        <a:t>1.6</a:t>
                      </a:r>
                    </a:p>
                  </a:txBody>
                  <a:tcPr marT="0" marB="0" anchor="ctr">
                    <a:lnL w="12700" cmpd="sng">
                      <a:noFill/>
                    </a:lnL>
                    <a:lnR w="12700" cmpd="sng">
                      <a:noFill/>
                    </a:lnR>
                    <a:lnT w="12700" cmpd="sng">
                      <a:noFill/>
                    </a:lnT>
                    <a:lnB w="12700" cmpd="sng">
                      <a:noFill/>
                    </a:lnB>
                    <a:noFill/>
                  </a:tcPr>
                </a:tc>
                <a:tc>
                  <a:txBody>
                    <a:bodyPr/>
                    <a:lstStyle/>
                    <a:p>
                      <a:pPr algn="ctr"/>
                      <a:r>
                        <a:rPr lang="en-US" sz="1050"/>
                        <a:t>2.4</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0.70 (0.48, 1.04)</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0.833</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768891387"/>
                  </a:ext>
                </a:extLst>
              </a:tr>
              <a:tr h="1964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a:t>&gt;65 years</a:t>
                      </a:r>
                    </a:p>
                  </a:txBody>
                  <a:tcPr marR="0" marT="0" marB="0" anchor="ctr">
                    <a:lnR w="12700" cmpd="sng">
                      <a:noFill/>
                    </a:lnR>
                    <a:lnT w="12700" cmpd="sng">
                      <a:noFill/>
                    </a:lnT>
                    <a:lnB w="12700" cmpd="sng">
                      <a:noFill/>
                    </a:lnB>
                    <a:noFill/>
                  </a:tcPr>
                </a:tc>
                <a:tc>
                  <a:txBody>
                    <a:bodyPr/>
                    <a:lstStyle/>
                    <a:p>
                      <a:pPr algn="ctr"/>
                      <a:r>
                        <a:rPr lang="en-US" sz="1050"/>
                        <a:t>57/905</a:t>
                      </a:r>
                    </a:p>
                  </a:txBody>
                  <a:tcPr marT="0" marB="0" anchor="ctr">
                    <a:lnL w="12700" cmpd="sng">
                      <a:noFill/>
                    </a:lnL>
                    <a:lnR w="12700" cmpd="sng">
                      <a:noFill/>
                    </a:lnR>
                    <a:lnT w="12700" cmpd="sng">
                      <a:noFill/>
                    </a:lnT>
                    <a:lnB w="12700" cmpd="sng">
                      <a:noFill/>
                    </a:lnB>
                    <a:noFill/>
                  </a:tcPr>
                </a:tc>
                <a:tc>
                  <a:txBody>
                    <a:bodyPr/>
                    <a:lstStyle/>
                    <a:p>
                      <a:pPr algn="ctr"/>
                      <a:r>
                        <a:rPr lang="en-US" sz="1050"/>
                        <a:t>83/913</a:t>
                      </a:r>
                    </a:p>
                  </a:txBody>
                  <a:tcPr marT="0" marB="0" anchor="ctr">
                    <a:lnL w="12700" cmpd="sng">
                      <a:noFill/>
                    </a:lnL>
                    <a:lnR w="12700" cmpd="sng">
                      <a:noFill/>
                    </a:lnR>
                    <a:lnT w="12700" cmpd="sng">
                      <a:noFill/>
                    </a:lnT>
                    <a:lnB w="12700" cmpd="sng">
                      <a:noFill/>
                    </a:lnB>
                    <a:noFill/>
                  </a:tcPr>
                </a:tc>
                <a:tc>
                  <a:txBody>
                    <a:bodyPr/>
                    <a:lstStyle/>
                    <a:p>
                      <a:pPr algn="ctr"/>
                      <a:r>
                        <a:rPr lang="en-US" sz="1050"/>
                        <a:t>2.8</a:t>
                      </a:r>
                    </a:p>
                  </a:txBody>
                  <a:tcPr marT="0" marB="0" anchor="ctr">
                    <a:lnL w="12700" cmpd="sng">
                      <a:noFill/>
                    </a:lnL>
                    <a:lnR w="12700" cmpd="sng">
                      <a:noFill/>
                    </a:lnR>
                    <a:lnT w="12700" cmpd="sng">
                      <a:noFill/>
                    </a:lnT>
                    <a:lnB w="12700" cmpd="sng">
                      <a:noFill/>
                    </a:lnB>
                    <a:noFill/>
                  </a:tcPr>
                </a:tc>
                <a:tc>
                  <a:txBody>
                    <a:bodyPr/>
                    <a:lstStyle/>
                    <a:p>
                      <a:pPr algn="ctr"/>
                      <a:r>
                        <a:rPr lang="en-US" sz="1050"/>
                        <a:t>4.2</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0.66 (0.47, 0.93)</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633343112"/>
                  </a:ext>
                </a:extLst>
              </a:tr>
              <a:tr h="196492">
                <a:tc>
                  <a:txBody>
                    <a:bodyPr/>
                    <a:lstStyle/>
                    <a:p>
                      <a:r>
                        <a:rPr lang="en-US" sz="1050" b="1"/>
                        <a:t>Sex</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23378323"/>
                  </a:ext>
                </a:extLst>
              </a:tr>
              <a:tr h="196492">
                <a:tc>
                  <a:txBody>
                    <a:bodyPr/>
                    <a:lstStyle/>
                    <a:p>
                      <a:r>
                        <a:rPr lang="en-US" sz="1050"/>
                        <a:t>Female</a:t>
                      </a:r>
                    </a:p>
                  </a:txBody>
                  <a:tcPr marR="0" marT="0" marB="0" anchor="ctr">
                    <a:lnR w="12700" cmpd="sng">
                      <a:noFill/>
                    </a:lnR>
                    <a:lnT w="12700" cmpd="sng">
                      <a:noFill/>
                    </a:lnT>
                    <a:lnB w="12700" cmpd="sng">
                      <a:noFill/>
                    </a:lnB>
                    <a:noFill/>
                  </a:tcPr>
                </a:tc>
                <a:tc>
                  <a:txBody>
                    <a:bodyPr/>
                    <a:lstStyle/>
                    <a:p>
                      <a:pPr algn="ctr"/>
                      <a:r>
                        <a:rPr lang="en-US" sz="1050"/>
                        <a:t>31/709</a:t>
                      </a:r>
                    </a:p>
                  </a:txBody>
                  <a:tcPr marT="0" marB="0" anchor="ctr">
                    <a:lnL w="12700" cmpd="sng">
                      <a:noFill/>
                    </a:lnL>
                    <a:lnR w="12700" cmpd="sng">
                      <a:noFill/>
                    </a:lnR>
                    <a:lnT w="12700" cmpd="sng">
                      <a:noFill/>
                    </a:lnT>
                    <a:lnB w="12700" cmpd="sng">
                      <a:noFill/>
                    </a:lnB>
                    <a:noFill/>
                  </a:tcPr>
                </a:tc>
                <a:tc>
                  <a:txBody>
                    <a:bodyPr/>
                    <a:lstStyle/>
                    <a:p>
                      <a:pPr algn="ctr"/>
                      <a:r>
                        <a:rPr lang="en-US" sz="1050"/>
                        <a:t>45/716</a:t>
                      </a:r>
                    </a:p>
                  </a:txBody>
                  <a:tcPr marT="0" marB="0" anchor="ctr">
                    <a:lnL w="12700" cmpd="sng">
                      <a:noFill/>
                    </a:lnL>
                    <a:lnR w="12700" cmpd="sng">
                      <a:noFill/>
                    </a:lnR>
                    <a:lnT w="12700" cmpd="sng">
                      <a:noFill/>
                    </a:lnT>
                    <a:lnB w="12700" cmpd="sng">
                      <a:noFill/>
                    </a:lnB>
                    <a:noFill/>
                  </a:tcPr>
                </a:tc>
                <a:tc>
                  <a:txBody>
                    <a:bodyPr/>
                    <a:lstStyle/>
                    <a:p>
                      <a:pPr algn="ctr"/>
                      <a:r>
                        <a:rPr lang="en-US" sz="1050"/>
                        <a:t>2.0</a:t>
                      </a:r>
                    </a:p>
                  </a:txBody>
                  <a:tcPr marT="0" marB="0" anchor="ctr">
                    <a:lnL w="12700" cmpd="sng">
                      <a:noFill/>
                    </a:lnL>
                    <a:lnR w="12700" cmpd="sng">
                      <a:noFill/>
                    </a:lnR>
                    <a:lnT w="12700" cmpd="sng">
                      <a:noFill/>
                    </a:lnT>
                    <a:lnB w="12700" cmpd="sng">
                      <a:noFill/>
                    </a:lnB>
                    <a:noFill/>
                  </a:tcPr>
                </a:tc>
                <a:tc>
                  <a:txBody>
                    <a:bodyPr/>
                    <a:lstStyle/>
                    <a:p>
                      <a:pPr algn="ctr"/>
                      <a:r>
                        <a:rPr lang="en-US" sz="1050"/>
                        <a:t>2.9</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0.66 (0.42, 1.05)</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0.821</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921709146"/>
                  </a:ext>
                </a:extLst>
              </a:tr>
              <a:tr h="196492">
                <a:tc>
                  <a:txBody>
                    <a:bodyPr/>
                    <a:lstStyle/>
                    <a:p>
                      <a:r>
                        <a:rPr lang="en-US" sz="1050"/>
                        <a:t>Male</a:t>
                      </a:r>
                    </a:p>
                  </a:txBody>
                  <a:tcPr marR="0" marT="0" marB="0" anchor="ctr">
                    <a:lnR w="12700" cmpd="sng">
                      <a:noFill/>
                    </a:lnR>
                    <a:lnT w="12700" cmpd="sng">
                      <a:noFill/>
                    </a:lnT>
                    <a:lnB w="12700" cmpd="sng">
                      <a:noFill/>
                    </a:lnB>
                    <a:noFill/>
                  </a:tcPr>
                </a:tc>
                <a:tc>
                  <a:txBody>
                    <a:bodyPr/>
                    <a:lstStyle/>
                    <a:p>
                      <a:pPr algn="ctr"/>
                      <a:r>
                        <a:rPr lang="en-US" sz="1050"/>
                        <a:t>70/1443</a:t>
                      </a:r>
                    </a:p>
                  </a:txBody>
                  <a:tcPr marT="0" marB="0" anchor="ctr">
                    <a:lnL w="12700" cmpd="sng">
                      <a:noFill/>
                    </a:lnL>
                    <a:lnR w="12700" cmpd="sng">
                      <a:noFill/>
                    </a:lnR>
                    <a:lnT w="12700" cmpd="sng">
                      <a:noFill/>
                    </a:lnT>
                    <a:lnB w="12700" cmpd="sng">
                      <a:noFill/>
                    </a:lnB>
                    <a:noFill/>
                  </a:tcPr>
                </a:tc>
                <a:tc>
                  <a:txBody>
                    <a:bodyPr/>
                    <a:lstStyle/>
                    <a:p>
                      <a:pPr algn="ctr"/>
                      <a:r>
                        <a:rPr lang="en-US" sz="1050"/>
                        <a:t>101/1436</a:t>
                      </a:r>
                    </a:p>
                  </a:txBody>
                  <a:tcPr marT="0" marB="0" anchor="ctr">
                    <a:lnL w="12700" cmpd="sng">
                      <a:noFill/>
                    </a:lnL>
                    <a:lnR w="12700" cmpd="sng">
                      <a:noFill/>
                    </a:lnR>
                    <a:lnT w="12700" cmpd="sng">
                      <a:noFill/>
                    </a:lnT>
                    <a:lnB w="12700" cmpd="sng">
                      <a:noFill/>
                    </a:lnB>
                    <a:noFill/>
                  </a:tcPr>
                </a:tc>
                <a:tc>
                  <a:txBody>
                    <a:bodyPr/>
                    <a:lstStyle/>
                    <a:p>
                      <a:pPr algn="ctr"/>
                      <a:r>
                        <a:rPr lang="en-US" sz="1050"/>
                        <a:t>2.3</a:t>
                      </a:r>
                    </a:p>
                  </a:txBody>
                  <a:tcPr marT="0" marB="0" anchor="ctr">
                    <a:lnL w="12700" cmpd="sng">
                      <a:noFill/>
                    </a:lnL>
                    <a:lnR w="12700" cmpd="sng">
                      <a:noFill/>
                    </a:lnR>
                    <a:lnT w="12700" cmpd="sng">
                      <a:noFill/>
                    </a:lnT>
                    <a:lnB w="12700" cmpd="sng">
                      <a:noFill/>
                    </a:lnB>
                    <a:noFill/>
                  </a:tcPr>
                </a:tc>
                <a:tc>
                  <a:txBody>
                    <a:bodyPr/>
                    <a:lstStyle/>
                    <a:p>
                      <a:pPr algn="ctr"/>
                      <a:r>
                        <a:rPr lang="en-US" sz="1050"/>
                        <a:t>3.3</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0.70 (0.52, 0.96)</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127469941"/>
                  </a:ext>
                </a:extLst>
              </a:tr>
              <a:tr h="196492">
                <a:tc>
                  <a:txBody>
                    <a:bodyPr/>
                    <a:lstStyle/>
                    <a:p>
                      <a:r>
                        <a:rPr lang="en-US" sz="1050" b="1"/>
                        <a:t>Race</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816080749"/>
                  </a:ext>
                </a:extLst>
              </a:tr>
              <a:tr h="196492">
                <a:tc>
                  <a:txBody>
                    <a:bodyPr/>
                    <a:lstStyle/>
                    <a:p>
                      <a:r>
                        <a:rPr lang="en-US" sz="1050"/>
                        <a:t>White</a:t>
                      </a:r>
                    </a:p>
                  </a:txBody>
                  <a:tcPr marR="0" marT="0" marB="0" anchor="ctr">
                    <a:lnR w="12700" cmpd="sng">
                      <a:noFill/>
                    </a:lnR>
                    <a:lnT w="12700" cmpd="sng">
                      <a:noFill/>
                    </a:lnT>
                    <a:lnB w="12700" cmpd="sng">
                      <a:noFill/>
                    </a:lnB>
                    <a:noFill/>
                  </a:tcPr>
                </a:tc>
                <a:tc>
                  <a:txBody>
                    <a:bodyPr/>
                    <a:lstStyle/>
                    <a:p>
                      <a:pPr algn="ctr"/>
                      <a:r>
                        <a:rPr lang="en-US" sz="1050"/>
                        <a:t>69/1124</a:t>
                      </a:r>
                    </a:p>
                  </a:txBody>
                  <a:tcPr marT="0" marB="0" anchor="ctr">
                    <a:lnL w="12700" cmpd="sng">
                      <a:noFill/>
                    </a:lnL>
                    <a:lnR w="12700" cmpd="sng">
                      <a:noFill/>
                    </a:lnR>
                    <a:lnT w="12700" cmpd="sng">
                      <a:noFill/>
                    </a:lnT>
                    <a:lnB w="12700" cmpd="sng">
                      <a:noFill/>
                    </a:lnB>
                    <a:noFill/>
                  </a:tcPr>
                </a:tc>
                <a:tc>
                  <a:txBody>
                    <a:bodyPr/>
                    <a:lstStyle/>
                    <a:p>
                      <a:pPr algn="ctr"/>
                      <a:r>
                        <a:rPr lang="en-US" sz="1050"/>
                        <a:t>97/1166</a:t>
                      </a:r>
                    </a:p>
                  </a:txBody>
                  <a:tcPr marT="0" marB="0" anchor="ctr">
                    <a:lnL w="12700" cmpd="sng">
                      <a:noFill/>
                    </a:lnL>
                    <a:lnR w="12700" cmpd="sng">
                      <a:noFill/>
                    </a:lnR>
                    <a:lnT w="12700" cmpd="sng">
                      <a:noFill/>
                    </a:lnT>
                    <a:lnB w="12700" cmpd="sng">
                      <a:noFill/>
                    </a:lnB>
                    <a:noFill/>
                  </a:tcPr>
                </a:tc>
                <a:tc>
                  <a:txBody>
                    <a:bodyPr/>
                    <a:lstStyle/>
                    <a:p>
                      <a:pPr algn="ctr"/>
                      <a:r>
                        <a:rPr lang="en-US" sz="1050"/>
                        <a:t>2.7</a:t>
                      </a:r>
                    </a:p>
                  </a:txBody>
                  <a:tcPr marT="0" marB="0" anchor="ctr">
                    <a:lnL w="12700" cmpd="sng">
                      <a:noFill/>
                    </a:lnL>
                    <a:lnR w="12700" cmpd="sng">
                      <a:noFill/>
                    </a:lnR>
                    <a:lnT w="12700" cmpd="sng">
                      <a:noFill/>
                    </a:lnT>
                    <a:lnB w="12700" cmpd="sng">
                      <a:noFill/>
                    </a:lnB>
                    <a:noFill/>
                  </a:tcPr>
                </a:tc>
                <a:tc>
                  <a:txBody>
                    <a:bodyPr/>
                    <a:lstStyle/>
                    <a:p>
                      <a:pPr algn="ctr"/>
                      <a:r>
                        <a:rPr lang="en-US" sz="1050"/>
                        <a:t>3.6</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0.73 (0.54, 0.99)</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0.701</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721345228"/>
                  </a:ext>
                </a:extLst>
              </a:tr>
              <a:tr h="196492">
                <a:tc>
                  <a:txBody>
                    <a:bodyPr/>
                    <a:lstStyle/>
                    <a:p>
                      <a:r>
                        <a:rPr lang="en-US" sz="1050"/>
                        <a:t>Black</a:t>
                      </a:r>
                    </a:p>
                  </a:txBody>
                  <a:tcPr marR="0" marT="0" marB="0" anchor="ctr">
                    <a:lnR w="12700" cmpd="sng">
                      <a:noFill/>
                    </a:lnR>
                    <a:lnT w="12700" cmpd="sng">
                      <a:noFill/>
                    </a:lnT>
                    <a:lnB w="12700" cmpd="sng">
                      <a:noFill/>
                    </a:lnB>
                    <a:noFill/>
                  </a:tcPr>
                </a:tc>
                <a:tc>
                  <a:txBody>
                    <a:bodyPr/>
                    <a:lstStyle/>
                    <a:p>
                      <a:pPr algn="ctr"/>
                      <a:r>
                        <a:rPr lang="en-US" sz="1050"/>
                        <a:t>4/104</a:t>
                      </a:r>
                    </a:p>
                  </a:txBody>
                  <a:tcPr marT="0" marB="0" anchor="ctr">
                    <a:lnL w="12700" cmpd="sng">
                      <a:noFill/>
                    </a:lnL>
                    <a:lnR w="12700" cmpd="sng">
                      <a:noFill/>
                    </a:lnR>
                    <a:lnT w="12700" cmpd="sng">
                      <a:noFill/>
                    </a:lnT>
                    <a:lnB w="12700" cmpd="sng">
                      <a:noFill/>
                    </a:lnB>
                    <a:noFill/>
                  </a:tcPr>
                </a:tc>
                <a:tc>
                  <a:txBody>
                    <a:bodyPr/>
                    <a:lstStyle/>
                    <a:p>
                      <a:pPr algn="ctr"/>
                      <a:r>
                        <a:rPr lang="en-US" sz="1050"/>
                        <a:t>8/87</a:t>
                      </a:r>
                    </a:p>
                  </a:txBody>
                  <a:tcPr marT="0" marB="0" anchor="ctr">
                    <a:lnL w="12700" cmpd="sng">
                      <a:noFill/>
                    </a:lnL>
                    <a:lnR w="12700" cmpd="sng">
                      <a:noFill/>
                    </a:lnR>
                    <a:lnT w="12700" cmpd="sng">
                      <a:noFill/>
                    </a:lnT>
                    <a:lnB w="12700" cmpd="sng">
                      <a:noFill/>
                    </a:lnB>
                    <a:noFill/>
                  </a:tcPr>
                </a:tc>
                <a:tc>
                  <a:txBody>
                    <a:bodyPr/>
                    <a:lstStyle/>
                    <a:p>
                      <a:pPr algn="ctr"/>
                      <a:r>
                        <a:rPr lang="en-US" sz="1050"/>
                        <a:t>1.6</a:t>
                      </a:r>
                    </a:p>
                  </a:txBody>
                  <a:tcPr marT="0" marB="0" anchor="ctr">
                    <a:lnL w="12700" cmpd="sng">
                      <a:noFill/>
                    </a:lnL>
                    <a:lnR w="12700" cmpd="sng">
                      <a:noFill/>
                    </a:lnR>
                    <a:lnT w="12700" cmpd="sng">
                      <a:noFill/>
                    </a:lnT>
                    <a:lnB w="12700" cmpd="sng">
                      <a:noFill/>
                    </a:lnB>
                    <a:noFill/>
                  </a:tcPr>
                </a:tc>
                <a:tc>
                  <a:txBody>
                    <a:bodyPr/>
                    <a:lstStyle/>
                    <a:p>
                      <a:pPr algn="ctr"/>
                      <a:r>
                        <a:rPr lang="en-US" sz="1050"/>
                        <a:t>4.1</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0.35 (0.10, 1.20)</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15666808"/>
                  </a:ext>
                </a:extLst>
              </a:tr>
              <a:tr h="196492">
                <a:tc>
                  <a:txBody>
                    <a:bodyPr/>
                    <a:lstStyle/>
                    <a:p>
                      <a:r>
                        <a:rPr lang="en-US" sz="1050"/>
                        <a:t>Asian</a:t>
                      </a:r>
                    </a:p>
                  </a:txBody>
                  <a:tcPr marR="0" marT="0" marB="0" anchor="ctr">
                    <a:lnR w="12700" cmpd="sng">
                      <a:noFill/>
                    </a:lnR>
                    <a:lnT w="12700" cmpd="sng">
                      <a:noFill/>
                    </a:lnT>
                    <a:lnB w="12700" cmpd="sng">
                      <a:noFill/>
                    </a:lnB>
                    <a:noFill/>
                  </a:tcPr>
                </a:tc>
                <a:tc>
                  <a:txBody>
                    <a:bodyPr/>
                    <a:lstStyle/>
                    <a:p>
                      <a:pPr algn="ctr"/>
                      <a:r>
                        <a:rPr lang="en-US" sz="1050"/>
                        <a:t>17/749</a:t>
                      </a:r>
                    </a:p>
                  </a:txBody>
                  <a:tcPr marT="0" marB="0" anchor="ctr">
                    <a:lnL w="12700" cmpd="sng">
                      <a:noFill/>
                    </a:lnL>
                    <a:lnR w="12700" cmpd="sng">
                      <a:noFill/>
                    </a:lnR>
                    <a:lnT w="12700" cmpd="sng">
                      <a:noFill/>
                    </a:lnT>
                    <a:lnB w="12700" cmpd="sng">
                      <a:noFill/>
                    </a:lnB>
                    <a:noFill/>
                  </a:tcPr>
                </a:tc>
                <a:tc>
                  <a:txBody>
                    <a:bodyPr/>
                    <a:lstStyle/>
                    <a:p>
                      <a:pPr algn="ctr"/>
                      <a:r>
                        <a:rPr lang="en-US" sz="1050"/>
                        <a:t>22/718</a:t>
                      </a:r>
                    </a:p>
                  </a:txBody>
                  <a:tcPr marT="0" marB="0" anchor="ctr">
                    <a:lnL w="12700" cmpd="sng">
                      <a:noFill/>
                    </a:lnL>
                    <a:lnR w="12700" cmpd="sng">
                      <a:noFill/>
                    </a:lnR>
                    <a:lnT w="12700" cmpd="sng">
                      <a:noFill/>
                    </a:lnT>
                    <a:lnB w="12700" cmpd="sng">
                      <a:noFill/>
                    </a:lnB>
                    <a:noFill/>
                  </a:tcPr>
                </a:tc>
                <a:tc>
                  <a:txBody>
                    <a:bodyPr/>
                    <a:lstStyle/>
                    <a:p>
                      <a:pPr algn="ctr"/>
                      <a:r>
                        <a:rPr lang="en-US" sz="1050"/>
                        <a:t>1.2</a:t>
                      </a:r>
                    </a:p>
                  </a:txBody>
                  <a:tcPr marT="0" marB="0" anchor="ctr">
                    <a:lnL w="12700" cmpd="sng">
                      <a:noFill/>
                    </a:lnL>
                    <a:lnR w="12700" cmpd="sng">
                      <a:noFill/>
                    </a:lnR>
                    <a:lnT w="12700" cmpd="sng">
                      <a:noFill/>
                    </a:lnT>
                    <a:lnB w="12700" cmpd="sng">
                      <a:noFill/>
                    </a:lnB>
                    <a:noFill/>
                  </a:tcPr>
                </a:tc>
                <a:tc>
                  <a:txBody>
                    <a:bodyPr/>
                    <a:lstStyle/>
                    <a:p>
                      <a:pPr algn="ctr"/>
                      <a:r>
                        <a:rPr lang="en-US" sz="1050"/>
                        <a:t>1.6</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0.74 (0.39, 1.39)</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122309617"/>
                  </a:ext>
                </a:extLst>
              </a:tr>
              <a:tr h="196492">
                <a:tc>
                  <a:txBody>
                    <a:bodyPr/>
                    <a:lstStyle/>
                    <a:p>
                      <a:r>
                        <a:rPr lang="en-US" sz="1050"/>
                        <a:t>Other</a:t>
                      </a:r>
                    </a:p>
                  </a:txBody>
                  <a:tcPr marR="0" marT="0" marB="0" anchor="ctr">
                    <a:lnR w="12700" cmpd="sng">
                      <a:noFill/>
                    </a:lnR>
                    <a:lnT w="12700" cmpd="sng">
                      <a:noFill/>
                    </a:lnT>
                    <a:lnB w="12700" cmpd="sng">
                      <a:noFill/>
                    </a:lnB>
                    <a:noFill/>
                  </a:tcPr>
                </a:tc>
                <a:tc>
                  <a:txBody>
                    <a:bodyPr/>
                    <a:lstStyle/>
                    <a:p>
                      <a:pPr algn="ctr"/>
                      <a:r>
                        <a:rPr lang="en-US" sz="1050"/>
                        <a:t>11/175</a:t>
                      </a:r>
                    </a:p>
                  </a:txBody>
                  <a:tcPr marT="0" marB="0" anchor="ctr">
                    <a:lnL w="12700" cmpd="sng">
                      <a:noFill/>
                    </a:lnL>
                    <a:lnR w="12700" cmpd="sng">
                      <a:noFill/>
                    </a:lnR>
                    <a:lnT w="12700" cmpd="sng">
                      <a:noFill/>
                    </a:lnT>
                    <a:lnB w="12700" cmpd="sng">
                      <a:noFill/>
                    </a:lnB>
                    <a:noFill/>
                  </a:tcPr>
                </a:tc>
                <a:tc>
                  <a:txBody>
                    <a:bodyPr/>
                    <a:lstStyle/>
                    <a:p>
                      <a:pPr algn="ctr"/>
                      <a:r>
                        <a:rPr lang="en-US" sz="1050"/>
                        <a:t>19/181</a:t>
                      </a:r>
                    </a:p>
                  </a:txBody>
                  <a:tcPr marT="0" marB="0" anchor="ctr">
                    <a:lnL w="12700" cmpd="sng">
                      <a:noFill/>
                    </a:lnL>
                    <a:lnR w="12700" cmpd="sng">
                      <a:noFill/>
                    </a:lnR>
                    <a:lnT w="12700" cmpd="sng">
                      <a:noFill/>
                    </a:lnT>
                    <a:lnB w="12700" cmpd="sng">
                      <a:noFill/>
                    </a:lnB>
                    <a:noFill/>
                  </a:tcPr>
                </a:tc>
                <a:tc>
                  <a:txBody>
                    <a:bodyPr/>
                    <a:lstStyle/>
                    <a:p>
                      <a:pPr algn="ctr"/>
                      <a:r>
                        <a:rPr lang="en-US" sz="1050"/>
                        <a:t>2.7</a:t>
                      </a:r>
                    </a:p>
                  </a:txBody>
                  <a:tcPr marT="0" marB="0" anchor="ctr">
                    <a:lnL w="12700" cmpd="sng">
                      <a:noFill/>
                    </a:lnL>
                    <a:lnR w="12700" cmpd="sng">
                      <a:noFill/>
                    </a:lnR>
                    <a:lnT w="12700" cmpd="sng">
                      <a:noFill/>
                    </a:lnT>
                    <a:lnB w="12700" cmpd="sng">
                      <a:noFill/>
                    </a:lnB>
                    <a:noFill/>
                  </a:tcPr>
                </a:tc>
                <a:tc>
                  <a:txBody>
                    <a:bodyPr/>
                    <a:lstStyle/>
                    <a:p>
                      <a:pPr algn="ctr"/>
                      <a:r>
                        <a:rPr lang="en-US" sz="1050"/>
                        <a:t>4.6</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0.59 (0.28, 1.25)</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626015313"/>
                  </a:ext>
                </a:extLst>
              </a:tr>
              <a:tr h="196492">
                <a:tc>
                  <a:txBody>
                    <a:bodyPr/>
                    <a:lstStyle/>
                    <a:p>
                      <a:r>
                        <a:rPr lang="en-US" sz="1050" b="1"/>
                        <a:t>Geographic Region</a:t>
                      </a:r>
                    </a:p>
                  </a:txBody>
                  <a:tcPr marR="0" marT="0" marB="0" anchor="ctr">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endParaRPr lang="en-US" sz="105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050"/>
                    </a:p>
                  </a:txBody>
                  <a:tcPr marL="0" marR="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923647704"/>
                  </a:ext>
                </a:extLst>
              </a:tr>
              <a:tr h="196492">
                <a:tc>
                  <a:txBody>
                    <a:bodyPr/>
                    <a:lstStyle/>
                    <a:p>
                      <a:r>
                        <a:rPr lang="en-US" sz="1050"/>
                        <a:t>Asia</a:t>
                      </a:r>
                    </a:p>
                  </a:txBody>
                  <a:tcPr marR="0" marT="0" marB="0" anchor="ctr">
                    <a:lnR w="12700" cmpd="sng">
                      <a:noFill/>
                    </a:lnR>
                    <a:lnT w="12700" cmpd="sng">
                      <a:noFill/>
                    </a:lnT>
                    <a:lnB w="12700" cmpd="sng">
                      <a:noFill/>
                    </a:lnB>
                    <a:noFill/>
                  </a:tcPr>
                </a:tc>
                <a:tc>
                  <a:txBody>
                    <a:bodyPr/>
                    <a:lstStyle/>
                    <a:p>
                      <a:pPr algn="ctr"/>
                      <a:r>
                        <a:rPr lang="en-US" sz="1050"/>
                        <a:t>16/692</a:t>
                      </a:r>
                    </a:p>
                  </a:txBody>
                  <a:tcPr marT="0" marB="0" anchor="ctr">
                    <a:lnL w="12700" cmpd="sng">
                      <a:noFill/>
                    </a:lnL>
                    <a:lnR w="12700" cmpd="sng">
                      <a:noFill/>
                    </a:lnR>
                    <a:lnT w="12700" cmpd="sng">
                      <a:noFill/>
                    </a:lnT>
                    <a:lnB w="12700" cmpd="sng">
                      <a:noFill/>
                    </a:lnB>
                    <a:noFill/>
                  </a:tcPr>
                </a:tc>
                <a:tc>
                  <a:txBody>
                    <a:bodyPr/>
                    <a:lstStyle/>
                    <a:p>
                      <a:pPr algn="ctr"/>
                      <a:r>
                        <a:rPr lang="en-US" sz="1050"/>
                        <a:t>20/654</a:t>
                      </a:r>
                    </a:p>
                  </a:txBody>
                  <a:tcPr marT="0" marB="0" anchor="ctr">
                    <a:lnL w="12700" cmpd="sng">
                      <a:noFill/>
                    </a:lnL>
                    <a:lnR w="12700" cmpd="sng">
                      <a:noFill/>
                    </a:lnR>
                    <a:lnT w="12700" cmpd="sng">
                      <a:noFill/>
                    </a:lnT>
                    <a:lnB w="12700" cmpd="sng">
                      <a:noFill/>
                    </a:lnB>
                    <a:noFill/>
                  </a:tcPr>
                </a:tc>
                <a:tc>
                  <a:txBody>
                    <a:bodyPr/>
                    <a:lstStyle/>
                    <a:p>
                      <a:pPr algn="ctr"/>
                      <a:r>
                        <a:rPr lang="en-US" sz="1050"/>
                        <a:t>1.2</a:t>
                      </a:r>
                    </a:p>
                  </a:txBody>
                  <a:tcPr marT="0" marB="0" anchor="ctr">
                    <a:lnL w="12700" cmpd="sng">
                      <a:noFill/>
                    </a:lnL>
                    <a:lnR w="12700" cmpd="sng">
                      <a:noFill/>
                    </a:lnR>
                    <a:lnT w="12700" cmpd="sng">
                      <a:noFill/>
                    </a:lnT>
                    <a:lnB w="12700" cmpd="sng">
                      <a:noFill/>
                    </a:lnB>
                    <a:noFill/>
                  </a:tcPr>
                </a:tc>
                <a:tc>
                  <a:txBody>
                    <a:bodyPr/>
                    <a:lstStyle/>
                    <a:p>
                      <a:pPr algn="ctr"/>
                      <a:r>
                        <a:rPr lang="en-US" sz="1050"/>
                        <a:t>1.7</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0.75 (0.39, 1.46)</a:t>
                      </a:r>
                    </a:p>
                  </a:txBody>
                  <a:tcPr marL="0" marR="0" marT="0" marB="0" anchor="ctr">
                    <a:lnL w="12700" cmpd="sng">
                      <a:noFill/>
                    </a:lnL>
                    <a:lnR w="12700" cmpd="sng">
                      <a:noFill/>
                    </a:lnR>
                    <a:lnT w="12700" cmpd="sng">
                      <a:noFill/>
                    </a:lnT>
                    <a:lnB w="12700" cmpd="sng">
                      <a:noFill/>
                    </a:lnB>
                    <a:noFill/>
                  </a:tcPr>
                </a:tc>
                <a:tc>
                  <a:txBody>
                    <a:bodyPr/>
                    <a:lstStyle/>
                    <a:p>
                      <a:pPr algn="ctr"/>
                      <a:r>
                        <a:rPr lang="en-US" sz="1050"/>
                        <a:t>0.988</a:t>
                      </a:r>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402881633"/>
                  </a:ext>
                </a:extLst>
              </a:tr>
              <a:tr h="196492">
                <a:tc>
                  <a:txBody>
                    <a:bodyPr/>
                    <a:lstStyle/>
                    <a:p>
                      <a:r>
                        <a:rPr lang="en-US" sz="1050"/>
                        <a:t>Europe</a:t>
                      </a:r>
                    </a:p>
                  </a:txBody>
                  <a:tcPr marR="0" marT="0" marB="0" anchor="ctr">
                    <a:lnR w="12700" cmpd="sng">
                      <a:noFill/>
                    </a:lnR>
                    <a:lnT w="12700" cmpd="sng">
                      <a:noFill/>
                    </a:lnT>
                    <a:lnB w="12700" cmpd="sng">
                      <a:noFill/>
                    </a:lnB>
                    <a:noFill/>
                  </a:tcPr>
                </a:tc>
                <a:tc>
                  <a:txBody>
                    <a:bodyPr/>
                    <a:lstStyle/>
                    <a:p>
                      <a:pPr algn="ctr"/>
                      <a:r>
                        <a:rPr lang="en-US" sz="1050"/>
                        <a:t>32/610</a:t>
                      </a:r>
                    </a:p>
                  </a:txBody>
                  <a:tcPr marT="0" marB="0" anchor="ctr">
                    <a:lnL w="12700" cmpd="sng">
                      <a:noFill/>
                    </a:lnL>
                    <a:lnR w="12700" cmpd="sng">
                      <a:noFill/>
                    </a:lnR>
                    <a:lnT w="12700" cmpd="sng">
                      <a:noFill/>
                    </a:lnT>
                    <a:lnB w="12700" cmpd="sng">
                      <a:noFill/>
                    </a:lnB>
                    <a:noFill/>
                  </a:tcPr>
                </a:tc>
                <a:tc>
                  <a:txBody>
                    <a:bodyPr/>
                    <a:lstStyle/>
                    <a:p>
                      <a:pPr algn="ctr"/>
                      <a:r>
                        <a:rPr lang="en-US" sz="1050"/>
                        <a:t>46/623</a:t>
                      </a:r>
                    </a:p>
                  </a:txBody>
                  <a:tcPr marT="0" marB="0" anchor="ctr">
                    <a:lnL w="12700" cmpd="sng">
                      <a:noFill/>
                    </a:lnL>
                    <a:lnR w="12700" cmpd="sng">
                      <a:noFill/>
                    </a:lnR>
                    <a:lnT w="12700" cmpd="sng">
                      <a:noFill/>
                    </a:lnT>
                    <a:lnB w="12700" cmpd="sng">
                      <a:noFill/>
                    </a:lnB>
                    <a:noFill/>
                  </a:tcPr>
                </a:tc>
                <a:tc>
                  <a:txBody>
                    <a:bodyPr/>
                    <a:lstStyle/>
                    <a:p>
                      <a:pPr algn="ctr"/>
                      <a:r>
                        <a:rPr lang="en-US" sz="1050"/>
                        <a:t>2.3</a:t>
                      </a:r>
                    </a:p>
                  </a:txBody>
                  <a:tcPr marT="0" marB="0" anchor="ctr">
                    <a:lnL w="12700" cmpd="sng">
                      <a:noFill/>
                    </a:lnL>
                    <a:lnR w="12700" cmpd="sng">
                      <a:noFill/>
                    </a:lnR>
                    <a:lnT w="12700" cmpd="sng">
                      <a:noFill/>
                    </a:lnT>
                    <a:lnB w="12700" cmpd="sng">
                      <a:noFill/>
                    </a:lnB>
                    <a:noFill/>
                  </a:tcPr>
                </a:tc>
                <a:tc>
                  <a:txBody>
                    <a:bodyPr/>
                    <a:lstStyle/>
                    <a:p>
                      <a:pPr algn="ctr"/>
                      <a:r>
                        <a:rPr lang="en-US" sz="1050"/>
                        <a:t>3.2</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0.71 (0.45, 1.11)</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14152355"/>
                  </a:ext>
                </a:extLst>
              </a:tr>
              <a:tr h="196492">
                <a:tc>
                  <a:txBody>
                    <a:bodyPr/>
                    <a:lstStyle/>
                    <a:p>
                      <a:r>
                        <a:rPr lang="en-US" sz="1050"/>
                        <a:t>North America</a:t>
                      </a:r>
                    </a:p>
                  </a:txBody>
                  <a:tcPr marR="0" marT="0" marB="0" anchor="ctr">
                    <a:lnR w="12700" cmpd="sng">
                      <a:noFill/>
                    </a:lnR>
                    <a:lnT w="12700" cmpd="sng">
                      <a:noFill/>
                    </a:lnT>
                    <a:lnB w="12700" cmpd="sng">
                      <a:noFill/>
                    </a:lnB>
                    <a:noFill/>
                  </a:tcPr>
                </a:tc>
                <a:tc>
                  <a:txBody>
                    <a:bodyPr/>
                    <a:lstStyle/>
                    <a:p>
                      <a:pPr algn="ctr"/>
                      <a:r>
                        <a:rPr lang="en-US" sz="1050"/>
                        <a:t>23/401</a:t>
                      </a:r>
                    </a:p>
                  </a:txBody>
                  <a:tcPr marT="0" marB="0" anchor="ctr">
                    <a:lnL w="12700" cmpd="sng">
                      <a:noFill/>
                    </a:lnL>
                    <a:lnR w="12700" cmpd="sng">
                      <a:noFill/>
                    </a:lnR>
                    <a:lnT w="12700" cmpd="sng">
                      <a:noFill/>
                    </a:lnT>
                    <a:lnB w="12700" cmpd="sng">
                      <a:noFill/>
                    </a:lnB>
                    <a:noFill/>
                  </a:tcPr>
                </a:tc>
                <a:tc>
                  <a:txBody>
                    <a:bodyPr/>
                    <a:lstStyle/>
                    <a:p>
                      <a:pPr algn="ctr"/>
                      <a:r>
                        <a:rPr lang="en-US" sz="1050"/>
                        <a:t>35/412</a:t>
                      </a:r>
                    </a:p>
                  </a:txBody>
                  <a:tcPr marT="0" marB="0" anchor="ctr">
                    <a:lnL w="12700" cmpd="sng">
                      <a:noFill/>
                    </a:lnL>
                    <a:lnR w="12700" cmpd="sng">
                      <a:noFill/>
                    </a:lnR>
                    <a:lnT w="12700" cmpd="sng">
                      <a:noFill/>
                    </a:lnT>
                    <a:lnB w="12700" cmpd="sng">
                      <a:noFill/>
                    </a:lnB>
                    <a:noFill/>
                  </a:tcPr>
                </a:tc>
                <a:tc>
                  <a:txBody>
                    <a:bodyPr/>
                    <a:lstStyle/>
                    <a:p>
                      <a:pPr algn="ctr"/>
                      <a:r>
                        <a:rPr lang="en-US" sz="1050"/>
                        <a:t>2.5</a:t>
                      </a:r>
                    </a:p>
                  </a:txBody>
                  <a:tcPr marT="0" marB="0" anchor="ctr">
                    <a:lnL w="12700" cmpd="sng">
                      <a:noFill/>
                    </a:lnL>
                    <a:lnR w="12700" cmpd="sng">
                      <a:noFill/>
                    </a:lnR>
                    <a:lnT w="12700" cmpd="sng">
                      <a:noFill/>
                    </a:lnT>
                    <a:lnB w="12700" cmpd="sng">
                      <a:noFill/>
                    </a:lnB>
                    <a:noFill/>
                  </a:tcPr>
                </a:tc>
                <a:tc>
                  <a:txBody>
                    <a:bodyPr/>
                    <a:lstStyle/>
                    <a:p>
                      <a:pPr algn="ctr"/>
                      <a:r>
                        <a:rPr lang="en-US" sz="1050"/>
                        <a:t>3.7</a:t>
                      </a:r>
                    </a:p>
                  </a:txBody>
                  <a:tcPr marT="0" marB="0" anchor="ctr">
                    <a:lnL w="12700" cmpd="sng">
                      <a:noFill/>
                    </a:lnL>
                    <a:lnR w="12700" cmpd="sng">
                      <a:noFill/>
                    </a:lnR>
                    <a:lnT w="12700" cmpd="sng">
                      <a:noFill/>
                    </a:lnT>
                    <a:lnB w="12700" cmpd="sng">
                      <a:noFill/>
                    </a:lnB>
                    <a:noFill/>
                  </a:tcPr>
                </a:tc>
                <a:tc>
                  <a:txBody>
                    <a:bodyPr/>
                    <a:lstStyle/>
                    <a:p>
                      <a:endParaRPr lang="en-US" sz="1050"/>
                    </a:p>
                  </a:txBody>
                  <a:tcPr marT="0" marB="0" anchor="ctr">
                    <a:lnL w="12700" cmpd="sng">
                      <a:noFill/>
                    </a:lnL>
                    <a:lnR w="12700" cmpd="sng">
                      <a:noFill/>
                    </a:lnR>
                    <a:lnT w="12700" cmpd="sng">
                      <a:noFill/>
                    </a:lnT>
                    <a:lnB w="12700" cmpd="sng">
                      <a:noFill/>
                    </a:lnB>
                    <a:noFill/>
                  </a:tcPr>
                </a:tc>
                <a:tc>
                  <a:txBody>
                    <a:bodyPr/>
                    <a:lstStyle/>
                    <a:p>
                      <a:pPr algn="ctr"/>
                      <a:r>
                        <a:rPr lang="en-US" sz="1050"/>
                        <a:t>0.65 (0.38, 1.10)</a:t>
                      </a:r>
                    </a:p>
                  </a:txBody>
                  <a:tcPr marL="0" marR="0" marT="0" marB="0" anchor="ctr">
                    <a:lnL w="12700" cmpd="sng">
                      <a:noFill/>
                    </a:lnL>
                    <a:lnR w="12700" cmpd="sng">
                      <a:noFill/>
                    </a:lnR>
                    <a:lnT w="12700" cmpd="sng">
                      <a:noFill/>
                    </a:lnT>
                    <a:lnB w="12700" cmpd="sng">
                      <a:noFill/>
                    </a:lnB>
                    <a:noFill/>
                  </a:tcPr>
                </a:tc>
                <a:tc>
                  <a:txBody>
                    <a:bodyPr/>
                    <a:lstStyle/>
                    <a:p>
                      <a:pPr algn="ctr"/>
                      <a:endParaRPr lang="en-US" sz="1050"/>
                    </a:p>
                  </a:txBody>
                  <a:tcPr marL="0" marR="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163076475"/>
                  </a:ext>
                </a:extLst>
              </a:tr>
              <a:tr h="196492">
                <a:tc>
                  <a:txBody>
                    <a:bodyPr/>
                    <a:lstStyle/>
                    <a:p>
                      <a:r>
                        <a:rPr lang="en-US" sz="1050"/>
                        <a:t>Latin America</a:t>
                      </a:r>
                    </a:p>
                  </a:txBody>
                  <a:tcPr marR="0" marT="0" marB="0" anchor="ctr">
                    <a:lnR w="12700" cmpd="sng">
                      <a:noFill/>
                    </a:lnR>
                    <a:lnT w="12700" cmpd="sng">
                      <a:noFill/>
                    </a:lnT>
                    <a:noFill/>
                  </a:tcPr>
                </a:tc>
                <a:tc>
                  <a:txBody>
                    <a:bodyPr/>
                    <a:lstStyle/>
                    <a:p>
                      <a:pPr algn="ctr"/>
                      <a:r>
                        <a:rPr lang="en-US" sz="1050"/>
                        <a:t>30/449</a:t>
                      </a:r>
                    </a:p>
                  </a:txBody>
                  <a:tcPr marT="0" marB="0" anchor="ctr">
                    <a:lnL w="12700" cmpd="sng">
                      <a:noFill/>
                    </a:lnL>
                    <a:lnR w="12700" cmpd="sng">
                      <a:noFill/>
                    </a:lnR>
                    <a:lnT w="12700" cmpd="sng">
                      <a:noFill/>
                    </a:lnT>
                    <a:noFill/>
                  </a:tcPr>
                </a:tc>
                <a:tc>
                  <a:txBody>
                    <a:bodyPr/>
                    <a:lstStyle/>
                    <a:p>
                      <a:pPr algn="ctr"/>
                      <a:r>
                        <a:rPr lang="en-US" sz="1050"/>
                        <a:t>45/463</a:t>
                      </a:r>
                    </a:p>
                  </a:txBody>
                  <a:tcPr marT="0" marB="0" anchor="ctr">
                    <a:lnL w="12700" cmpd="sng">
                      <a:noFill/>
                    </a:lnL>
                    <a:lnR w="12700" cmpd="sng">
                      <a:noFill/>
                    </a:lnR>
                    <a:lnT w="12700" cmpd="sng">
                      <a:noFill/>
                    </a:lnT>
                    <a:noFill/>
                  </a:tcPr>
                </a:tc>
                <a:tc>
                  <a:txBody>
                    <a:bodyPr/>
                    <a:lstStyle/>
                    <a:p>
                      <a:pPr algn="ctr"/>
                      <a:r>
                        <a:rPr lang="en-US" sz="1050"/>
                        <a:t>2.9</a:t>
                      </a:r>
                    </a:p>
                  </a:txBody>
                  <a:tcPr marT="0" marB="0" anchor="ctr">
                    <a:lnL w="12700" cmpd="sng">
                      <a:noFill/>
                    </a:lnL>
                    <a:lnR w="12700" cmpd="sng">
                      <a:noFill/>
                    </a:lnR>
                    <a:lnT w="12700" cmpd="sng">
                      <a:noFill/>
                    </a:lnT>
                    <a:noFill/>
                  </a:tcPr>
                </a:tc>
                <a:tc>
                  <a:txBody>
                    <a:bodyPr/>
                    <a:lstStyle/>
                    <a:p>
                      <a:pPr algn="ctr"/>
                      <a:r>
                        <a:rPr lang="en-US" sz="1050"/>
                        <a:t>4.2</a:t>
                      </a:r>
                    </a:p>
                  </a:txBody>
                  <a:tcPr marT="0" marB="0" anchor="ctr">
                    <a:lnL w="12700" cmpd="sng">
                      <a:noFill/>
                    </a:lnL>
                    <a:lnR w="12700" cmpd="sng">
                      <a:noFill/>
                    </a:lnR>
                    <a:lnT w="12700" cmpd="sng">
                      <a:noFill/>
                    </a:lnT>
                    <a:noFill/>
                  </a:tcPr>
                </a:tc>
                <a:tc>
                  <a:txBody>
                    <a:bodyPr/>
                    <a:lstStyle/>
                    <a:p>
                      <a:endParaRPr lang="en-US" sz="1050"/>
                    </a:p>
                  </a:txBody>
                  <a:tcPr marT="0" marB="0" anchor="ctr">
                    <a:lnL w="12700" cmpd="sng">
                      <a:noFill/>
                    </a:lnL>
                    <a:lnR w="12700" cmpd="sng">
                      <a:noFill/>
                    </a:lnR>
                    <a:lnT w="12700" cmpd="sng">
                      <a:noFill/>
                    </a:lnT>
                    <a:noFill/>
                  </a:tcPr>
                </a:tc>
                <a:tc>
                  <a:txBody>
                    <a:bodyPr/>
                    <a:lstStyle/>
                    <a:p>
                      <a:pPr algn="ctr"/>
                      <a:r>
                        <a:rPr lang="en-US" sz="1050"/>
                        <a:t>0.67 (0.42, 1.07)</a:t>
                      </a:r>
                    </a:p>
                  </a:txBody>
                  <a:tcPr marL="0" marR="0" marT="0" marB="0" anchor="ctr">
                    <a:lnL w="12700" cmpd="sng">
                      <a:noFill/>
                    </a:lnL>
                    <a:lnR w="12700" cmpd="sng">
                      <a:noFill/>
                    </a:lnR>
                    <a:lnT w="12700" cmpd="sng">
                      <a:noFill/>
                    </a:lnT>
                    <a:noFill/>
                  </a:tcPr>
                </a:tc>
                <a:tc>
                  <a:txBody>
                    <a:bodyPr/>
                    <a:lstStyle/>
                    <a:p>
                      <a:pPr algn="ctr"/>
                      <a:endParaRPr lang="en-US" sz="1050"/>
                    </a:p>
                  </a:txBody>
                  <a:tcPr marL="0" marR="0" marT="0" marB="0" anchor="ctr">
                    <a:lnL w="12700" cmpd="sng">
                      <a:noFill/>
                    </a:lnL>
                    <a:lnR w="12700" cmpd="sng">
                      <a:noFill/>
                    </a:lnR>
                    <a:lnT w="12700" cmpd="sng">
                      <a:noFill/>
                    </a:lnT>
                    <a:noFill/>
                  </a:tcPr>
                </a:tc>
                <a:extLst>
                  <a:ext uri="{0D108BD9-81ED-4DB2-BD59-A6C34878D82A}">
                    <a16:rowId xmlns="" xmlns:a16="http://schemas.microsoft.com/office/drawing/2014/main" val="232773137"/>
                  </a:ext>
                </a:extLst>
              </a:tr>
            </a:tbl>
          </a:graphicData>
        </a:graphic>
      </p:graphicFrame>
      <p:grpSp>
        <p:nvGrpSpPr>
          <p:cNvPr id="18" name="Group 17">
            <a:extLst>
              <a:ext uri="{FF2B5EF4-FFF2-40B4-BE49-F238E27FC236}">
                <a16:creationId xmlns="" xmlns:a16="http://schemas.microsoft.com/office/drawing/2014/main" id="{7A06FD42-A667-0C4E-B0D4-064A4F539823}"/>
              </a:ext>
            </a:extLst>
          </p:cNvPr>
          <p:cNvGrpSpPr/>
          <p:nvPr/>
        </p:nvGrpSpPr>
        <p:grpSpPr>
          <a:xfrm>
            <a:off x="6330065" y="1807552"/>
            <a:ext cx="3171526" cy="4008870"/>
            <a:chOff x="6249497" y="2058183"/>
            <a:chExt cx="3171528" cy="3930880"/>
          </a:xfrm>
        </p:grpSpPr>
        <p:grpSp>
          <p:nvGrpSpPr>
            <p:cNvPr id="22" name="Group 21">
              <a:extLst>
                <a:ext uri="{FF2B5EF4-FFF2-40B4-BE49-F238E27FC236}">
                  <a16:creationId xmlns="" xmlns:a16="http://schemas.microsoft.com/office/drawing/2014/main" id="{0CCB5B95-9521-4243-984B-19EC70E099DF}"/>
                </a:ext>
              </a:extLst>
            </p:cNvPr>
            <p:cNvGrpSpPr/>
            <p:nvPr/>
          </p:nvGrpSpPr>
          <p:grpSpPr>
            <a:xfrm>
              <a:off x="6977467" y="5742656"/>
              <a:ext cx="2443558" cy="246407"/>
              <a:chOff x="6015564" y="6157737"/>
              <a:chExt cx="2443558" cy="228574"/>
            </a:xfrm>
          </p:grpSpPr>
          <p:sp>
            <p:nvSpPr>
              <p:cNvPr id="29" name="TextBox 28">
                <a:extLst>
                  <a:ext uri="{FF2B5EF4-FFF2-40B4-BE49-F238E27FC236}">
                    <a16:creationId xmlns="" xmlns:a16="http://schemas.microsoft.com/office/drawing/2014/main" id="{EFAFF774-6744-3842-A13C-749C299CBADC}"/>
                  </a:ext>
                </a:extLst>
              </p:cNvPr>
              <p:cNvSpPr txBox="1"/>
              <p:nvPr/>
            </p:nvSpPr>
            <p:spPr>
              <a:xfrm>
                <a:off x="6015564" y="6157737"/>
                <a:ext cx="1358064" cy="223958"/>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30" name="TextBox 29">
                <a:extLst>
                  <a:ext uri="{FF2B5EF4-FFF2-40B4-BE49-F238E27FC236}">
                    <a16:creationId xmlns="" xmlns:a16="http://schemas.microsoft.com/office/drawing/2014/main" id="{0831D7FC-3AE5-2E4F-A99E-A8F0A57BC79B}"/>
                  </a:ext>
                </a:extLst>
              </p:cNvPr>
              <p:cNvSpPr txBox="1"/>
              <p:nvPr/>
            </p:nvSpPr>
            <p:spPr>
              <a:xfrm>
                <a:off x="7379980" y="6157737"/>
                <a:ext cx="1079142" cy="223958"/>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31" name="Straight Arrow Connector 30">
                <a:extLst>
                  <a:ext uri="{FF2B5EF4-FFF2-40B4-BE49-F238E27FC236}">
                    <a16:creationId xmlns="" xmlns:a16="http://schemas.microsoft.com/office/drawing/2014/main" id="{3F534D64-A207-BB46-91D6-55A56D81BC79}"/>
                  </a:ext>
                </a:extLst>
              </p:cNvPr>
              <p:cNvCxnSpPr/>
              <p:nvPr/>
            </p:nvCxnSpPr>
            <p:spPr>
              <a:xfrm>
                <a:off x="7482334" y="6386311"/>
                <a:ext cx="633046"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 xmlns:a16="http://schemas.microsoft.com/office/drawing/2014/main" id="{CE99731B-424C-604C-A0E9-1EF721C48151}"/>
                  </a:ext>
                </a:extLst>
              </p:cNvPr>
              <p:cNvCxnSpPr>
                <a:cxnSpLocks/>
              </p:cNvCxnSpPr>
              <p:nvPr/>
            </p:nvCxnSpPr>
            <p:spPr>
              <a:xfrm flipH="1">
                <a:off x="6636142" y="6386311"/>
                <a:ext cx="63304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 xmlns:a16="http://schemas.microsoft.com/office/drawing/2014/main" id="{EDF944FA-E39B-094A-8B9A-89B17B45D1FD}"/>
                </a:ext>
              </a:extLst>
            </p:cNvPr>
            <p:cNvGrpSpPr/>
            <p:nvPr/>
          </p:nvGrpSpPr>
          <p:grpSpPr>
            <a:xfrm>
              <a:off x="6249497" y="2058183"/>
              <a:ext cx="2846341" cy="3848118"/>
              <a:chOff x="6249497" y="2044705"/>
              <a:chExt cx="2846341" cy="3583214"/>
            </a:xfrm>
          </p:grpSpPr>
          <p:sp>
            <p:nvSpPr>
              <p:cNvPr id="24" name="TextBox 23">
                <a:extLst>
                  <a:ext uri="{FF2B5EF4-FFF2-40B4-BE49-F238E27FC236}">
                    <a16:creationId xmlns="" xmlns:a16="http://schemas.microsoft.com/office/drawing/2014/main" id="{0BBA6C8B-60C6-0C47-99C4-C0B8BBAB1E8B}"/>
                  </a:ext>
                </a:extLst>
              </p:cNvPr>
              <p:cNvSpPr txBox="1"/>
              <p:nvPr/>
            </p:nvSpPr>
            <p:spPr>
              <a:xfrm>
                <a:off x="8159019" y="5318911"/>
                <a:ext cx="360996" cy="224811"/>
              </a:xfrm>
              <a:prstGeom prst="rect">
                <a:avLst/>
              </a:prstGeom>
              <a:noFill/>
            </p:spPr>
            <p:txBody>
              <a:bodyPr wrap="none" rtlCol="0">
                <a:spAutoFit/>
              </a:bodyPr>
              <a:lstStyle/>
              <a:p>
                <a:pPr algn="ctr">
                  <a:buClr>
                    <a:schemeClr val="accent1"/>
                  </a:buClr>
                </a:pPr>
                <a:r>
                  <a:rPr lang="en-US" sz="1000"/>
                  <a:t>1.0</a:t>
                </a:r>
              </a:p>
            </p:txBody>
          </p:sp>
          <p:sp>
            <p:nvSpPr>
              <p:cNvPr id="25" name="TextBox 24">
                <a:extLst>
                  <a:ext uri="{FF2B5EF4-FFF2-40B4-BE49-F238E27FC236}">
                    <a16:creationId xmlns="" xmlns:a16="http://schemas.microsoft.com/office/drawing/2014/main" id="{8F0B91C1-D7E1-E641-900E-7F50B03D87C1}"/>
                  </a:ext>
                </a:extLst>
              </p:cNvPr>
              <p:cNvSpPr txBox="1"/>
              <p:nvPr/>
            </p:nvSpPr>
            <p:spPr>
              <a:xfrm>
                <a:off x="8734842" y="5318911"/>
                <a:ext cx="360996" cy="224811"/>
              </a:xfrm>
              <a:prstGeom prst="rect">
                <a:avLst/>
              </a:prstGeom>
              <a:noFill/>
            </p:spPr>
            <p:txBody>
              <a:bodyPr wrap="none" rtlCol="0">
                <a:spAutoFit/>
              </a:bodyPr>
              <a:lstStyle/>
              <a:p>
                <a:pPr algn="ctr">
                  <a:buClr>
                    <a:schemeClr val="accent1"/>
                  </a:buClr>
                </a:pPr>
                <a:r>
                  <a:rPr lang="en-US" sz="1000"/>
                  <a:t>2.0</a:t>
                </a:r>
              </a:p>
            </p:txBody>
          </p:sp>
          <p:sp>
            <p:nvSpPr>
              <p:cNvPr id="26" name="TextBox 25">
                <a:extLst>
                  <a:ext uri="{FF2B5EF4-FFF2-40B4-BE49-F238E27FC236}">
                    <a16:creationId xmlns="" xmlns:a16="http://schemas.microsoft.com/office/drawing/2014/main" id="{C4BCD8E9-4534-294A-9BF9-C8143E9E4F5A}"/>
                  </a:ext>
                </a:extLst>
              </p:cNvPr>
              <p:cNvSpPr txBox="1"/>
              <p:nvPr/>
            </p:nvSpPr>
            <p:spPr>
              <a:xfrm>
                <a:off x="7586398" y="5318911"/>
                <a:ext cx="360996" cy="224811"/>
              </a:xfrm>
              <a:prstGeom prst="rect">
                <a:avLst/>
              </a:prstGeom>
              <a:noFill/>
            </p:spPr>
            <p:txBody>
              <a:bodyPr wrap="none" rtlCol="0">
                <a:spAutoFit/>
              </a:bodyPr>
              <a:lstStyle/>
              <a:p>
                <a:pPr algn="ctr">
                  <a:buClr>
                    <a:schemeClr val="accent1"/>
                  </a:buClr>
                </a:pPr>
                <a:r>
                  <a:rPr lang="en-US" sz="1000"/>
                  <a:t>0.5</a:t>
                </a:r>
              </a:p>
            </p:txBody>
          </p:sp>
          <p:sp>
            <p:nvSpPr>
              <p:cNvPr id="27" name="TextBox 26">
                <a:extLst>
                  <a:ext uri="{FF2B5EF4-FFF2-40B4-BE49-F238E27FC236}">
                    <a16:creationId xmlns="" xmlns:a16="http://schemas.microsoft.com/office/drawing/2014/main" id="{A042EE9E-51EB-0648-94CF-D996ED51B384}"/>
                  </a:ext>
                </a:extLst>
              </p:cNvPr>
              <p:cNvSpPr txBox="1"/>
              <p:nvPr/>
            </p:nvSpPr>
            <p:spPr>
              <a:xfrm>
                <a:off x="6249497" y="5318911"/>
                <a:ext cx="360996" cy="224811"/>
              </a:xfrm>
              <a:prstGeom prst="rect">
                <a:avLst/>
              </a:prstGeom>
              <a:noFill/>
            </p:spPr>
            <p:txBody>
              <a:bodyPr wrap="none" rtlCol="0">
                <a:spAutoFit/>
              </a:bodyPr>
              <a:lstStyle/>
              <a:p>
                <a:pPr algn="ctr">
                  <a:buClr>
                    <a:schemeClr val="accent1"/>
                  </a:buClr>
                </a:pPr>
                <a:r>
                  <a:rPr lang="en-US" sz="1000"/>
                  <a:t>0.1</a:t>
                </a:r>
              </a:p>
            </p:txBody>
          </p:sp>
          <p:graphicFrame>
            <p:nvGraphicFramePr>
              <p:cNvPr id="28" name="Chart 27">
                <a:extLst>
                  <a:ext uri="{FF2B5EF4-FFF2-40B4-BE49-F238E27FC236}">
                    <a16:creationId xmlns="" xmlns:a16="http://schemas.microsoft.com/office/drawing/2014/main" id="{8E7270B0-1CF4-DE4E-9068-508C882C21CE}"/>
                  </a:ext>
                </a:extLst>
              </p:cNvPr>
              <p:cNvGraphicFramePr>
                <a:graphicFrameLocks/>
              </p:cNvGraphicFramePr>
              <p:nvPr/>
            </p:nvGraphicFramePr>
            <p:xfrm>
              <a:off x="6333985" y="2044705"/>
              <a:ext cx="2657475" cy="3583214"/>
            </p:xfrm>
            <a:graphic>
              <a:graphicData uri="http://schemas.openxmlformats.org/drawingml/2006/chart">
                <c:chart xmlns:c="http://schemas.openxmlformats.org/drawingml/2006/chart" xmlns:r="http://schemas.openxmlformats.org/officeDocument/2006/relationships" r:id="rId3"/>
              </a:graphicData>
            </a:graphic>
          </p:graphicFrame>
        </p:grpSp>
      </p:grpSp>
      <p:grpSp>
        <p:nvGrpSpPr>
          <p:cNvPr id="33" name="Group 32">
            <a:extLst>
              <a:ext uri="{FF2B5EF4-FFF2-40B4-BE49-F238E27FC236}">
                <a16:creationId xmlns="" xmlns:a16="http://schemas.microsoft.com/office/drawing/2014/main" id="{3396253F-F512-48F0-85DD-29D241992561}"/>
              </a:ext>
            </a:extLst>
          </p:cNvPr>
          <p:cNvGrpSpPr/>
          <p:nvPr/>
        </p:nvGrpSpPr>
        <p:grpSpPr>
          <a:xfrm>
            <a:off x="-6291" y="-23678"/>
            <a:ext cx="3017520" cy="261610"/>
            <a:chOff x="-6290" y="-23678"/>
            <a:chExt cx="3017520" cy="261610"/>
          </a:xfrm>
          <a:solidFill>
            <a:schemeClr val="accent2"/>
          </a:solidFill>
        </p:grpSpPr>
        <p:sp>
          <p:nvSpPr>
            <p:cNvPr id="34" name="Freeform 13">
              <a:extLst>
                <a:ext uri="{FF2B5EF4-FFF2-40B4-BE49-F238E27FC236}">
                  <a16:creationId xmlns="" xmlns:a16="http://schemas.microsoft.com/office/drawing/2014/main" id="{44EE20F2-154A-426A-BCA0-CD54AC330F8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35" name="Rectangle 34">
              <a:extLst>
                <a:ext uri="{FF2B5EF4-FFF2-40B4-BE49-F238E27FC236}">
                  <a16:creationId xmlns="" xmlns:a16="http://schemas.microsoft.com/office/drawing/2014/main" id="{B3E64933-5CC9-4C45-9588-F49AAF60C355}"/>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3374938649"/>
      </p:ext>
    </p:extLst>
  </p:cSld>
  <p:clrMapOvr>
    <a:masterClrMapping/>
  </p:clrMapOvr>
  <p:transition>
    <p:fade/>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8CEDD77-0BF2-42BD-8CE2-4660AC1632F4}"/>
              </a:ext>
            </a:extLst>
          </p:cNvPr>
          <p:cNvSpPr>
            <a:spLocks noGrp="1"/>
          </p:cNvSpPr>
          <p:nvPr>
            <p:ph type="title"/>
          </p:nvPr>
        </p:nvSpPr>
        <p:spPr/>
        <p:txBody>
          <a:bodyPr>
            <a:normAutofit fontScale="90000"/>
          </a:bodyPr>
          <a:lstStyle/>
          <a:p>
            <a:r>
              <a:rPr lang="en-US"/>
              <a:t>Secondary Renal-Specific Composite Outcome: </a:t>
            </a:r>
            <a:br>
              <a:rPr lang="en-US"/>
            </a:br>
            <a:r>
              <a:rPr lang="en-US"/>
              <a:t>Sustained ≥50% eGFR Decline, ESKD, or Renal Death</a:t>
            </a:r>
            <a:r>
              <a:rPr lang="en-US" baseline="30000"/>
              <a:t>a,1</a:t>
            </a:r>
          </a:p>
        </p:txBody>
      </p:sp>
      <p:sp>
        <p:nvSpPr>
          <p:cNvPr id="4" name="Text Placeholder 3">
            <a:extLst>
              <a:ext uri="{FF2B5EF4-FFF2-40B4-BE49-F238E27FC236}">
                <a16:creationId xmlns="" xmlns:a16="http://schemas.microsoft.com/office/drawing/2014/main" id="{C9068F91-EEBE-4E91-B6A5-58496CC8BB22}"/>
              </a:ext>
            </a:extLst>
          </p:cNvPr>
          <p:cNvSpPr>
            <a:spLocks noGrp="1"/>
          </p:cNvSpPr>
          <p:nvPr>
            <p:ph type="body" sz="quarter" idx="13"/>
          </p:nvPr>
        </p:nvSpPr>
        <p:spPr>
          <a:xfrm>
            <a:off x="457211" y="5852160"/>
            <a:ext cx="10366513" cy="1005840"/>
          </a:xfrm>
        </p:spPr>
        <p:txBody>
          <a:bodyPr/>
          <a:lstStyle/>
          <a:p>
            <a:r>
              <a:rPr lang="en-US" sz="900" b="1" spc="-31" baseline="30000" dirty="0" err="1"/>
              <a:t>a</a:t>
            </a:r>
            <a:r>
              <a:rPr lang="en-US" sz="900" dirty="0" err="1">
                <a:solidFill>
                  <a:srgbClr val="000000"/>
                </a:solidFill>
                <a:cs typeface="Arial"/>
              </a:rPr>
              <a:t>ESKD</a:t>
            </a:r>
            <a:r>
              <a:rPr lang="en-US" sz="900" dirty="0">
                <a:solidFill>
                  <a:srgbClr val="000000"/>
                </a:solidFill>
                <a:cs typeface="Arial"/>
              </a:rPr>
              <a:t> defined as </a:t>
            </a:r>
            <a:r>
              <a:rPr lang="en-US" sz="900" dirty="0"/>
              <a:t>the need for maintenance dialysis (peritoneal or hemodialysis) for at least 28 days and renal transplantation or sustained eGFR &lt;15mL/min/1.73m</a:t>
            </a:r>
            <a:r>
              <a:rPr lang="en-US" sz="900" baseline="30000" dirty="0"/>
              <a:t>2</a:t>
            </a:r>
            <a:r>
              <a:rPr lang="en-US" sz="900" dirty="0"/>
              <a:t> for at least 28 days. Renal death was defined as death due to ESKD when dialysis treatment was deliberately withheld for any reason.</a:t>
            </a:r>
            <a:r>
              <a:rPr lang="en-US" sz="900" baseline="30000" dirty="0"/>
              <a:t>2</a:t>
            </a:r>
            <a:r>
              <a:rPr lang="en-GB" sz="900" baseline="30000" dirty="0"/>
              <a:t>  </a:t>
            </a:r>
          </a:p>
          <a:p>
            <a:r>
              <a:rPr lang="en-GB" sz="900" dirty="0"/>
              <a:t>ARR = absolute risk reduction; DAPA = dapagliflozin; </a:t>
            </a:r>
            <a:r>
              <a:rPr lang="en-US" sz="900" dirty="0">
                <a:solidFill>
                  <a:srgbClr val="000000"/>
                </a:solidFill>
              </a:rPr>
              <a:t>eGFR = estimated glomerular filtration rate; ESKD = end-stage kidney disease; </a:t>
            </a:r>
            <a:r>
              <a:rPr lang="en-GB" sz="900" dirty="0"/>
              <a:t>HR = hazard ratio; RRR = relative risk reduction.  </a:t>
            </a:r>
            <a:endParaRPr lang="en-US" sz="900" dirty="0"/>
          </a:p>
          <a:p>
            <a:r>
              <a:rPr lang="en-US" sz="900" dirty="0">
                <a:ea typeface="+mn-lt"/>
                <a:cs typeface="+mn-lt"/>
              </a:rPr>
              <a:t>1. </a:t>
            </a:r>
            <a:r>
              <a:rPr lang="en-US" sz="900" dirty="0" err="1">
                <a:ea typeface="+mn-lt"/>
                <a:cs typeface="+mn-lt"/>
              </a:rPr>
              <a:t>Heerspink</a:t>
            </a:r>
            <a:r>
              <a:rPr lang="en-US" sz="900" dirty="0">
                <a:ea typeface="+mn-lt"/>
                <a:cs typeface="+mn-lt"/>
              </a:rPr>
              <a:t> HJL et al. </a:t>
            </a:r>
            <a:r>
              <a:rPr lang="en-US" sz="900" i="1" dirty="0">
                <a:ea typeface="+mn-lt"/>
                <a:cs typeface="+mn-lt"/>
              </a:rPr>
              <a:t>N </a:t>
            </a:r>
            <a:r>
              <a:rPr lang="en-US" sz="900" i="1" dirty="0" err="1">
                <a:ea typeface="+mn-lt"/>
                <a:cs typeface="+mn-lt"/>
              </a:rPr>
              <a:t>Engl</a:t>
            </a:r>
            <a:r>
              <a:rPr lang="en-US" sz="900" i="1" dirty="0">
                <a:ea typeface="+mn-lt"/>
                <a:cs typeface="+mn-lt"/>
              </a:rPr>
              <a:t> J Med</a:t>
            </a:r>
            <a:r>
              <a:rPr lang="en-US" sz="900" dirty="0">
                <a:ea typeface="+mn-lt"/>
                <a:cs typeface="+mn-lt"/>
              </a:rPr>
              <a:t>. 2020; 383:1436-1446;</a:t>
            </a:r>
            <a:r>
              <a:rPr lang="en-US" sz="900" dirty="0"/>
              <a:t>.2. </a:t>
            </a:r>
            <a:r>
              <a:rPr lang="en-US" sz="900" dirty="0" err="1"/>
              <a:t>Heerspink</a:t>
            </a:r>
            <a:r>
              <a:rPr lang="en-US" sz="900" dirty="0"/>
              <a:t> HJL et al. </a:t>
            </a:r>
            <a:r>
              <a:rPr lang="el-GR" sz="900" dirty="0"/>
              <a:t>Ν </a:t>
            </a:r>
            <a:r>
              <a:rPr lang="en-US" sz="900" dirty="0"/>
              <a:t>Nephrol Dial Transplant. 2020;35:274–282.</a:t>
            </a:r>
            <a:endParaRPr lang="en-US" sz="900" dirty="0">
              <a:ea typeface="+mn-lt"/>
              <a:cs typeface="+mn-lt"/>
            </a:endParaRPr>
          </a:p>
        </p:txBody>
      </p:sp>
      <p:sp>
        <p:nvSpPr>
          <p:cNvPr id="74" name="TextBox 73">
            <a:extLst>
              <a:ext uri="{FF2B5EF4-FFF2-40B4-BE49-F238E27FC236}">
                <a16:creationId xmlns="" xmlns:a16="http://schemas.microsoft.com/office/drawing/2014/main" id="{77781ED4-5F8C-4FB6-9256-0EE500F46135}"/>
              </a:ext>
            </a:extLst>
          </p:cNvPr>
          <p:cNvSpPr txBox="1">
            <a:spLocks/>
          </p:cNvSpPr>
          <p:nvPr/>
        </p:nvSpPr>
        <p:spPr>
          <a:xfrm>
            <a:off x="2880202" y="5803410"/>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2152</a:t>
            </a:r>
          </a:p>
        </p:txBody>
      </p:sp>
      <p:sp>
        <p:nvSpPr>
          <p:cNvPr id="75" name="TextBox 74">
            <a:extLst>
              <a:ext uri="{FF2B5EF4-FFF2-40B4-BE49-F238E27FC236}">
                <a16:creationId xmlns="" xmlns:a16="http://schemas.microsoft.com/office/drawing/2014/main" id="{1E39BB66-779A-4B67-B33E-3DA924286692}"/>
              </a:ext>
            </a:extLst>
          </p:cNvPr>
          <p:cNvSpPr txBox="1">
            <a:spLocks/>
          </p:cNvSpPr>
          <p:nvPr/>
        </p:nvSpPr>
        <p:spPr>
          <a:xfrm>
            <a:off x="3633524" y="5803410"/>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2001</a:t>
            </a:r>
          </a:p>
        </p:txBody>
      </p:sp>
      <p:sp>
        <p:nvSpPr>
          <p:cNvPr id="76" name="TextBox 75">
            <a:extLst>
              <a:ext uri="{FF2B5EF4-FFF2-40B4-BE49-F238E27FC236}">
                <a16:creationId xmlns="" xmlns:a16="http://schemas.microsoft.com/office/drawing/2014/main" id="{26B8A64B-0F6C-48ED-A887-E32D40321901}"/>
              </a:ext>
            </a:extLst>
          </p:cNvPr>
          <p:cNvSpPr txBox="1">
            <a:spLocks/>
          </p:cNvSpPr>
          <p:nvPr/>
        </p:nvSpPr>
        <p:spPr>
          <a:xfrm>
            <a:off x="4386823" y="580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1955</a:t>
            </a:r>
          </a:p>
        </p:txBody>
      </p:sp>
      <p:sp>
        <p:nvSpPr>
          <p:cNvPr id="77" name="TextBox 76">
            <a:extLst>
              <a:ext uri="{FF2B5EF4-FFF2-40B4-BE49-F238E27FC236}">
                <a16:creationId xmlns="" xmlns:a16="http://schemas.microsoft.com/office/drawing/2014/main" id="{376351C9-7137-4346-8FF1-CDB9C8E1C736}"/>
              </a:ext>
            </a:extLst>
          </p:cNvPr>
          <p:cNvSpPr txBox="1">
            <a:spLocks/>
          </p:cNvSpPr>
          <p:nvPr/>
        </p:nvSpPr>
        <p:spPr>
          <a:xfrm>
            <a:off x="5223779" y="5803391"/>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1898</a:t>
            </a:r>
          </a:p>
        </p:txBody>
      </p:sp>
      <p:sp>
        <p:nvSpPr>
          <p:cNvPr id="78" name="TextBox 77">
            <a:extLst>
              <a:ext uri="{FF2B5EF4-FFF2-40B4-BE49-F238E27FC236}">
                <a16:creationId xmlns="" xmlns:a16="http://schemas.microsoft.com/office/drawing/2014/main" id="{83065E5D-5942-487A-93E9-0A85E3F53A7C}"/>
              </a:ext>
            </a:extLst>
          </p:cNvPr>
          <p:cNvSpPr txBox="1"/>
          <p:nvPr/>
        </p:nvSpPr>
        <p:spPr>
          <a:xfrm>
            <a:off x="6060733" y="580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1841</a:t>
            </a:r>
          </a:p>
        </p:txBody>
      </p:sp>
      <p:sp>
        <p:nvSpPr>
          <p:cNvPr id="79" name="TextBox 78">
            <a:extLst>
              <a:ext uri="{FF2B5EF4-FFF2-40B4-BE49-F238E27FC236}">
                <a16:creationId xmlns="" xmlns:a16="http://schemas.microsoft.com/office/drawing/2014/main" id="{24CA5075-C9D7-495B-A3D4-364683DA906F}"/>
              </a:ext>
            </a:extLst>
          </p:cNvPr>
          <p:cNvSpPr txBox="1"/>
          <p:nvPr/>
        </p:nvSpPr>
        <p:spPr>
          <a:xfrm>
            <a:off x="6897688" y="580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1701</a:t>
            </a:r>
          </a:p>
        </p:txBody>
      </p:sp>
      <p:sp>
        <p:nvSpPr>
          <p:cNvPr id="80" name="TextBox 79">
            <a:extLst>
              <a:ext uri="{FF2B5EF4-FFF2-40B4-BE49-F238E27FC236}">
                <a16:creationId xmlns="" xmlns:a16="http://schemas.microsoft.com/office/drawing/2014/main" id="{97B22624-69A6-434B-BEC0-A25C88B508DD}"/>
              </a:ext>
            </a:extLst>
          </p:cNvPr>
          <p:cNvSpPr txBox="1"/>
          <p:nvPr/>
        </p:nvSpPr>
        <p:spPr>
          <a:xfrm>
            <a:off x="7734643" y="580339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1288</a:t>
            </a:r>
          </a:p>
        </p:txBody>
      </p:sp>
      <p:sp>
        <p:nvSpPr>
          <p:cNvPr id="81" name="TextBox 80">
            <a:extLst>
              <a:ext uri="{FF2B5EF4-FFF2-40B4-BE49-F238E27FC236}">
                <a16:creationId xmlns="" xmlns:a16="http://schemas.microsoft.com/office/drawing/2014/main" id="{C1AC301D-790C-42C6-9002-8A647BF66F88}"/>
              </a:ext>
            </a:extLst>
          </p:cNvPr>
          <p:cNvSpPr txBox="1"/>
          <p:nvPr/>
        </p:nvSpPr>
        <p:spPr>
          <a:xfrm>
            <a:off x="8571599" y="580341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831</a:t>
            </a:r>
          </a:p>
        </p:txBody>
      </p:sp>
      <p:sp>
        <p:nvSpPr>
          <p:cNvPr id="82" name="TextBox 81">
            <a:extLst>
              <a:ext uri="{FF2B5EF4-FFF2-40B4-BE49-F238E27FC236}">
                <a16:creationId xmlns="" xmlns:a16="http://schemas.microsoft.com/office/drawing/2014/main" id="{EF718873-B6BA-47E6-B6DA-6D03C2D2F73A}"/>
              </a:ext>
            </a:extLst>
          </p:cNvPr>
          <p:cNvSpPr txBox="1"/>
          <p:nvPr/>
        </p:nvSpPr>
        <p:spPr>
          <a:xfrm>
            <a:off x="9408553" y="5803410"/>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309</a:t>
            </a:r>
          </a:p>
        </p:txBody>
      </p:sp>
      <p:sp>
        <p:nvSpPr>
          <p:cNvPr id="83" name="TextBox 82">
            <a:extLst>
              <a:ext uri="{FF2B5EF4-FFF2-40B4-BE49-F238E27FC236}">
                <a16:creationId xmlns="" xmlns:a16="http://schemas.microsoft.com/office/drawing/2014/main" id="{CA079A5E-64F0-4705-9BDA-3E32E05C59C0}"/>
              </a:ext>
            </a:extLst>
          </p:cNvPr>
          <p:cNvSpPr txBox="1">
            <a:spLocks/>
          </p:cNvSpPr>
          <p:nvPr/>
        </p:nvSpPr>
        <p:spPr>
          <a:xfrm>
            <a:off x="2880202" y="6013141"/>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2152</a:t>
            </a:r>
          </a:p>
        </p:txBody>
      </p:sp>
      <p:sp>
        <p:nvSpPr>
          <p:cNvPr id="84" name="TextBox 83">
            <a:extLst>
              <a:ext uri="{FF2B5EF4-FFF2-40B4-BE49-F238E27FC236}">
                <a16:creationId xmlns="" xmlns:a16="http://schemas.microsoft.com/office/drawing/2014/main" id="{991C12AD-84B6-479F-AFE7-50A101F4D423}"/>
              </a:ext>
            </a:extLst>
          </p:cNvPr>
          <p:cNvSpPr txBox="1">
            <a:spLocks/>
          </p:cNvSpPr>
          <p:nvPr/>
        </p:nvSpPr>
        <p:spPr>
          <a:xfrm>
            <a:off x="3633524" y="6013141"/>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1993</a:t>
            </a:r>
          </a:p>
        </p:txBody>
      </p:sp>
      <p:sp>
        <p:nvSpPr>
          <p:cNvPr id="85" name="TextBox 84">
            <a:extLst>
              <a:ext uri="{FF2B5EF4-FFF2-40B4-BE49-F238E27FC236}">
                <a16:creationId xmlns="" xmlns:a16="http://schemas.microsoft.com/office/drawing/2014/main" id="{3B4478DB-EA2B-4333-8025-4118C03936EA}"/>
              </a:ext>
            </a:extLst>
          </p:cNvPr>
          <p:cNvSpPr txBox="1">
            <a:spLocks/>
          </p:cNvSpPr>
          <p:nvPr/>
        </p:nvSpPr>
        <p:spPr>
          <a:xfrm>
            <a:off x="4386823" y="601312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1936</a:t>
            </a:r>
          </a:p>
        </p:txBody>
      </p:sp>
      <p:sp>
        <p:nvSpPr>
          <p:cNvPr id="86" name="TextBox 85">
            <a:extLst>
              <a:ext uri="{FF2B5EF4-FFF2-40B4-BE49-F238E27FC236}">
                <a16:creationId xmlns="" xmlns:a16="http://schemas.microsoft.com/office/drawing/2014/main" id="{B59DF2F4-8099-45B7-B563-CB902BE22000}"/>
              </a:ext>
            </a:extLst>
          </p:cNvPr>
          <p:cNvSpPr txBox="1">
            <a:spLocks/>
          </p:cNvSpPr>
          <p:nvPr/>
        </p:nvSpPr>
        <p:spPr>
          <a:xfrm>
            <a:off x="5223779" y="6013122"/>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1858</a:t>
            </a:r>
          </a:p>
        </p:txBody>
      </p:sp>
      <p:sp>
        <p:nvSpPr>
          <p:cNvPr id="87" name="TextBox 86">
            <a:extLst>
              <a:ext uri="{FF2B5EF4-FFF2-40B4-BE49-F238E27FC236}">
                <a16:creationId xmlns="" xmlns:a16="http://schemas.microsoft.com/office/drawing/2014/main" id="{70ABF67F-9088-4C2D-A260-4D67E3252741}"/>
              </a:ext>
            </a:extLst>
          </p:cNvPr>
          <p:cNvSpPr txBox="1"/>
          <p:nvPr/>
        </p:nvSpPr>
        <p:spPr>
          <a:xfrm>
            <a:off x="6060733" y="601312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1791</a:t>
            </a:r>
          </a:p>
        </p:txBody>
      </p:sp>
      <p:sp>
        <p:nvSpPr>
          <p:cNvPr id="88" name="TextBox 87">
            <a:extLst>
              <a:ext uri="{FF2B5EF4-FFF2-40B4-BE49-F238E27FC236}">
                <a16:creationId xmlns="" xmlns:a16="http://schemas.microsoft.com/office/drawing/2014/main" id="{F2769688-2E09-40BD-B183-2623644A4A44}"/>
              </a:ext>
            </a:extLst>
          </p:cNvPr>
          <p:cNvSpPr txBox="1"/>
          <p:nvPr/>
        </p:nvSpPr>
        <p:spPr>
          <a:xfrm>
            <a:off x="6897688" y="601312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1664</a:t>
            </a:r>
          </a:p>
        </p:txBody>
      </p:sp>
      <p:sp>
        <p:nvSpPr>
          <p:cNvPr id="89" name="TextBox 88">
            <a:extLst>
              <a:ext uri="{FF2B5EF4-FFF2-40B4-BE49-F238E27FC236}">
                <a16:creationId xmlns="" xmlns:a16="http://schemas.microsoft.com/office/drawing/2014/main" id="{0CD2AFA9-F66B-4D5C-9A63-C8269A18F8E8}"/>
              </a:ext>
            </a:extLst>
          </p:cNvPr>
          <p:cNvSpPr txBox="1"/>
          <p:nvPr/>
        </p:nvSpPr>
        <p:spPr>
          <a:xfrm>
            <a:off x="7734643" y="601312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1232</a:t>
            </a:r>
          </a:p>
        </p:txBody>
      </p:sp>
      <p:sp>
        <p:nvSpPr>
          <p:cNvPr id="90" name="TextBox 89">
            <a:extLst>
              <a:ext uri="{FF2B5EF4-FFF2-40B4-BE49-F238E27FC236}">
                <a16:creationId xmlns="" xmlns:a16="http://schemas.microsoft.com/office/drawing/2014/main" id="{1B64F2B3-63B2-4691-96EA-EB7B29409342}"/>
              </a:ext>
            </a:extLst>
          </p:cNvPr>
          <p:cNvSpPr txBox="1"/>
          <p:nvPr/>
        </p:nvSpPr>
        <p:spPr>
          <a:xfrm>
            <a:off x="8571599" y="601314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774</a:t>
            </a:r>
          </a:p>
        </p:txBody>
      </p:sp>
      <p:sp>
        <p:nvSpPr>
          <p:cNvPr id="91" name="TextBox 90">
            <a:extLst>
              <a:ext uri="{FF2B5EF4-FFF2-40B4-BE49-F238E27FC236}">
                <a16:creationId xmlns="" xmlns:a16="http://schemas.microsoft.com/office/drawing/2014/main" id="{3FACEC06-3022-41A9-B05E-B73F6A079FE1}"/>
              </a:ext>
            </a:extLst>
          </p:cNvPr>
          <p:cNvSpPr txBox="1"/>
          <p:nvPr/>
        </p:nvSpPr>
        <p:spPr>
          <a:xfrm>
            <a:off x="9408553" y="6013141"/>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270</a:t>
            </a:r>
          </a:p>
        </p:txBody>
      </p:sp>
      <p:sp>
        <p:nvSpPr>
          <p:cNvPr id="92" name="TextBox 91">
            <a:extLst>
              <a:ext uri="{FF2B5EF4-FFF2-40B4-BE49-F238E27FC236}">
                <a16:creationId xmlns="" xmlns:a16="http://schemas.microsoft.com/office/drawing/2014/main" id="{348C4292-4EBB-4FDA-85BB-60A4471FFFB1}"/>
              </a:ext>
            </a:extLst>
          </p:cNvPr>
          <p:cNvSpPr txBox="1">
            <a:spLocks/>
          </p:cNvSpPr>
          <p:nvPr/>
        </p:nvSpPr>
        <p:spPr>
          <a:xfrm>
            <a:off x="1881826" y="5803410"/>
            <a:ext cx="767838" cy="246221"/>
          </a:xfrm>
          <a:prstGeom prst="rect">
            <a:avLst/>
          </a:prstGeom>
          <a:noFill/>
        </p:spPr>
        <p:txBody>
          <a:bodyPr wrap="none" lIns="0" rIns="0" rtlCol="0">
            <a:spAutoFit/>
          </a:bodyPr>
          <a:lstStyle/>
          <a:p>
            <a:pPr algn="r">
              <a:buClr>
                <a:schemeClr val="accent1"/>
              </a:buClr>
            </a:pPr>
            <a:r>
              <a:rPr lang="en-US" sz="1000" b="1">
                <a:solidFill>
                  <a:schemeClr val="accent1"/>
                </a:solidFill>
              </a:rPr>
              <a:t>DAPA 10 mg</a:t>
            </a:r>
          </a:p>
        </p:txBody>
      </p:sp>
      <p:sp>
        <p:nvSpPr>
          <p:cNvPr id="93" name="TextBox 92">
            <a:extLst>
              <a:ext uri="{FF2B5EF4-FFF2-40B4-BE49-F238E27FC236}">
                <a16:creationId xmlns="" xmlns:a16="http://schemas.microsoft.com/office/drawing/2014/main" id="{DF2B6EC3-2A7B-4838-8DA6-28830BA60E6A}"/>
              </a:ext>
            </a:extLst>
          </p:cNvPr>
          <p:cNvSpPr txBox="1">
            <a:spLocks/>
          </p:cNvSpPr>
          <p:nvPr/>
        </p:nvSpPr>
        <p:spPr>
          <a:xfrm>
            <a:off x="2160729" y="6013141"/>
            <a:ext cx="488915" cy="246221"/>
          </a:xfrm>
          <a:prstGeom prst="rect">
            <a:avLst/>
          </a:prstGeom>
          <a:noFill/>
        </p:spPr>
        <p:txBody>
          <a:bodyPr wrap="none" lIns="0" rIns="0" rtlCol="0">
            <a:spAutoFit/>
          </a:bodyPr>
          <a:lstStyle/>
          <a:p>
            <a:pPr algn="r">
              <a:buClr>
                <a:schemeClr val="accent1"/>
              </a:buClr>
            </a:pPr>
            <a:r>
              <a:rPr lang="en-US" sz="1000" b="1">
                <a:solidFill>
                  <a:schemeClr val="bg1">
                    <a:lumMod val="50000"/>
                  </a:schemeClr>
                </a:solidFill>
              </a:rPr>
              <a:t>Placebo</a:t>
            </a:r>
          </a:p>
        </p:txBody>
      </p:sp>
      <p:sp>
        <p:nvSpPr>
          <p:cNvPr id="94" name="TextBox 93">
            <a:extLst>
              <a:ext uri="{FF2B5EF4-FFF2-40B4-BE49-F238E27FC236}">
                <a16:creationId xmlns="" xmlns:a16="http://schemas.microsoft.com/office/drawing/2014/main" id="{9AA8F433-002F-458C-9D1F-30E22F67E421}"/>
              </a:ext>
            </a:extLst>
          </p:cNvPr>
          <p:cNvSpPr txBox="1">
            <a:spLocks/>
          </p:cNvSpPr>
          <p:nvPr/>
        </p:nvSpPr>
        <p:spPr>
          <a:xfrm>
            <a:off x="8989117" y="3627150"/>
            <a:ext cx="1206612" cy="584775"/>
          </a:xfrm>
          <a:prstGeom prst="rect">
            <a:avLst/>
          </a:prstGeom>
          <a:noFill/>
        </p:spPr>
        <p:txBody>
          <a:bodyPr wrap="none" lIns="0" rIns="0" rtlCol="0">
            <a:spAutoFit/>
          </a:bodyPr>
          <a:lstStyle/>
          <a:p>
            <a:pPr algn="r">
              <a:buClr>
                <a:schemeClr val="accent1"/>
              </a:buClr>
            </a:pPr>
            <a:r>
              <a:rPr lang="en-US" sz="1600" b="1">
                <a:solidFill>
                  <a:schemeClr val="accent1"/>
                </a:solidFill>
              </a:rPr>
              <a:t>DAPA 10 mg</a:t>
            </a:r>
            <a:br>
              <a:rPr lang="en-US" sz="1600" b="1">
                <a:solidFill>
                  <a:schemeClr val="accent1"/>
                </a:solidFill>
              </a:rPr>
            </a:br>
            <a:r>
              <a:rPr lang="en-US" sz="1600" b="1">
                <a:solidFill>
                  <a:schemeClr val="accent1"/>
                </a:solidFill>
              </a:rPr>
              <a:t>142 events</a:t>
            </a:r>
          </a:p>
        </p:txBody>
      </p:sp>
      <p:sp>
        <p:nvSpPr>
          <p:cNvPr id="95" name="TextBox 94">
            <a:extLst>
              <a:ext uri="{FF2B5EF4-FFF2-40B4-BE49-F238E27FC236}">
                <a16:creationId xmlns="" xmlns:a16="http://schemas.microsoft.com/office/drawing/2014/main" id="{097F76FB-0B51-4E21-823C-FF99BB7E0F45}"/>
              </a:ext>
            </a:extLst>
          </p:cNvPr>
          <p:cNvSpPr txBox="1">
            <a:spLocks/>
          </p:cNvSpPr>
          <p:nvPr/>
        </p:nvSpPr>
        <p:spPr>
          <a:xfrm>
            <a:off x="9209508" y="1311323"/>
            <a:ext cx="1048364" cy="584775"/>
          </a:xfrm>
          <a:prstGeom prst="rect">
            <a:avLst/>
          </a:prstGeom>
          <a:noFill/>
        </p:spPr>
        <p:txBody>
          <a:bodyPr wrap="none" lIns="0" rIns="0" rtlCol="0">
            <a:spAutoFit/>
          </a:bodyPr>
          <a:lstStyle/>
          <a:p>
            <a:pPr algn="r">
              <a:buClr>
                <a:schemeClr val="accent1"/>
              </a:buClr>
            </a:pPr>
            <a:r>
              <a:rPr lang="en-US" sz="1600" b="1">
                <a:solidFill>
                  <a:schemeClr val="bg1">
                    <a:lumMod val="50000"/>
                  </a:schemeClr>
                </a:solidFill>
              </a:rPr>
              <a:t>Placebo</a:t>
            </a:r>
            <a:br>
              <a:rPr lang="en-US" sz="1600" b="1">
                <a:solidFill>
                  <a:schemeClr val="bg1">
                    <a:lumMod val="50000"/>
                  </a:schemeClr>
                </a:solidFill>
              </a:rPr>
            </a:br>
            <a:r>
              <a:rPr lang="en-US" sz="1600" b="1">
                <a:solidFill>
                  <a:schemeClr val="bg1">
                    <a:lumMod val="50000"/>
                  </a:schemeClr>
                </a:solidFill>
              </a:rPr>
              <a:t>243 events</a:t>
            </a:r>
          </a:p>
        </p:txBody>
      </p:sp>
      <p:sp>
        <p:nvSpPr>
          <p:cNvPr id="96" name="Freeform: Shape 95">
            <a:extLst>
              <a:ext uri="{FF2B5EF4-FFF2-40B4-BE49-F238E27FC236}">
                <a16:creationId xmlns="" xmlns:a16="http://schemas.microsoft.com/office/drawing/2014/main" id="{1F544564-D84E-42CE-A7E5-E4432AB93343}"/>
              </a:ext>
            </a:extLst>
          </p:cNvPr>
          <p:cNvSpPr/>
          <p:nvPr/>
        </p:nvSpPr>
        <p:spPr>
          <a:xfrm>
            <a:off x="2940412" y="1401470"/>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7" name="Straight Connector 96">
            <a:extLst>
              <a:ext uri="{FF2B5EF4-FFF2-40B4-BE49-F238E27FC236}">
                <a16:creationId xmlns="" xmlns:a16="http://schemas.microsoft.com/office/drawing/2014/main" id="{3750911C-75CE-4005-8A36-B599C982BDE8}"/>
              </a:ext>
            </a:extLst>
          </p:cNvPr>
          <p:cNvCxnSpPr/>
          <p:nvPr/>
        </p:nvCxnSpPr>
        <p:spPr>
          <a:xfrm>
            <a:off x="2848963" y="140145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 xmlns:a16="http://schemas.microsoft.com/office/drawing/2014/main" id="{49E5A401-0880-4FCC-973B-0E3811D21F69}"/>
              </a:ext>
            </a:extLst>
          </p:cNvPr>
          <p:cNvCxnSpPr/>
          <p:nvPr/>
        </p:nvCxnSpPr>
        <p:spPr>
          <a:xfrm>
            <a:off x="2848963" y="216818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 xmlns:a16="http://schemas.microsoft.com/office/drawing/2014/main" id="{E5577007-50C6-48EF-A12E-DE1C5AB259A3}"/>
              </a:ext>
            </a:extLst>
          </p:cNvPr>
          <p:cNvCxnSpPr/>
          <p:nvPr/>
        </p:nvCxnSpPr>
        <p:spPr>
          <a:xfrm>
            <a:off x="2848963" y="293490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 xmlns:a16="http://schemas.microsoft.com/office/drawing/2014/main" id="{A3CFB0C9-AF6E-4EB9-BDEE-2929EE7144A0}"/>
              </a:ext>
            </a:extLst>
          </p:cNvPr>
          <p:cNvCxnSpPr/>
          <p:nvPr/>
        </p:nvCxnSpPr>
        <p:spPr>
          <a:xfrm>
            <a:off x="2848963" y="370163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 xmlns:a16="http://schemas.microsoft.com/office/drawing/2014/main" id="{8D39C38B-6B56-4C2E-9ECB-FD8EA3177FB3}"/>
              </a:ext>
            </a:extLst>
          </p:cNvPr>
          <p:cNvCxnSpPr/>
          <p:nvPr/>
        </p:nvCxnSpPr>
        <p:spPr>
          <a:xfrm>
            <a:off x="2848963" y="446836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 xmlns:a16="http://schemas.microsoft.com/office/drawing/2014/main" id="{923F5C74-7136-45F5-AA16-B1884E0CF8A3}"/>
              </a:ext>
            </a:extLst>
          </p:cNvPr>
          <p:cNvCxnSpPr/>
          <p:nvPr/>
        </p:nvCxnSpPr>
        <p:spPr>
          <a:xfrm>
            <a:off x="2848963" y="52350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 xmlns:a16="http://schemas.microsoft.com/office/drawing/2014/main" id="{57B43DF6-A122-4034-8DF1-927535259D20}"/>
              </a:ext>
            </a:extLst>
          </p:cNvPr>
          <p:cNvSpPr txBox="1"/>
          <p:nvPr/>
        </p:nvSpPr>
        <p:spPr>
          <a:xfrm>
            <a:off x="2669470" y="5116543"/>
            <a:ext cx="255198" cy="246221"/>
          </a:xfrm>
          <a:prstGeom prst="rect">
            <a:avLst/>
          </a:prstGeom>
          <a:noFill/>
        </p:spPr>
        <p:txBody>
          <a:bodyPr wrap="none" rtlCol="0">
            <a:spAutoFit/>
          </a:bodyPr>
          <a:lstStyle/>
          <a:p>
            <a:pPr algn="r">
              <a:buClr>
                <a:schemeClr val="accent1"/>
              </a:buClr>
            </a:pPr>
            <a:r>
              <a:rPr lang="en-US" sz="1000"/>
              <a:t>0</a:t>
            </a:r>
          </a:p>
        </p:txBody>
      </p:sp>
      <p:sp>
        <p:nvSpPr>
          <p:cNvPr id="104" name="TextBox 103">
            <a:extLst>
              <a:ext uri="{FF2B5EF4-FFF2-40B4-BE49-F238E27FC236}">
                <a16:creationId xmlns="" xmlns:a16="http://schemas.microsoft.com/office/drawing/2014/main" id="{C92534F5-BB63-4BD6-8D81-329D3E4BEE2C}"/>
              </a:ext>
            </a:extLst>
          </p:cNvPr>
          <p:cNvSpPr txBox="1"/>
          <p:nvPr/>
        </p:nvSpPr>
        <p:spPr>
          <a:xfrm>
            <a:off x="2669470" y="4347681"/>
            <a:ext cx="255198" cy="246221"/>
          </a:xfrm>
          <a:prstGeom prst="rect">
            <a:avLst/>
          </a:prstGeom>
          <a:noFill/>
        </p:spPr>
        <p:txBody>
          <a:bodyPr wrap="none" rtlCol="0">
            <a:spAutoFit/>
          </a:bodyPr>
          <a:lstStyle/>
          <a:p>
            <a:pPr algn="r">
              <a:buClr>
                <a:schemeClr val="accent1"/>
              </a:buClr>
            </a:pPr>
            <a:r>
              <a:rPr lang="en-US" sz="1000"/>
              <a:t>4</a:t>
            </a:r>
          </a:p>
        </p:txBody>
      </p:sp>
      <p:sp>
        <p:nvSpPr>
          <p:cNvPr id="105" name="TextBox 104">
            <a:extLst>
              <a:ext uri="{FF2B5EF4-FFF2-40B4-BE49-F238E27FC236}">
                <a16:creationId xmlns="" xmlns:a16="http://schemas.microsoft.com/office/drawing/2014/main" id="{B7BB2601-0436-43C6-B888-CEC894473894}"/>
              </a:ext>
            </a:extLst>
          </p:cNvPr>
          <p:cNvSpPr txBox="1"/>
          <p:nvPr/>
        </p:nvSpPr>
        <p:spPr>
          <a:xfrm>
            <a:off x="2669470" y="3578789"/>
            <a:ext cx="255198" cy="246221"/>
          </a:xfrm>
          <a:prstGeom prst="rect">
            <a:avLst/>
          </a:prstGeom>
          <a:noFill/>
        </p:spPr>
        <p:txBody>
          <a:bodyPr wrap="none" rtlCol="0">
            <a:spAutoFit/>
          </a:bodyPr>
          <a:lstStyle/>
          <a:p>
            <a:pPr algn="r">
              <a:buClr>
                <a:schemeClr val="accent1"/>
              </a:buClr>
            </a:pPr>
            <a:r>
              <a:rPr lang="en-US" sz="1000"/>
              <a:t>8</a:t>
            </a:r>
          </a:p>
        </p:txBody>
      </p:sp>
      <p:sp>
        <p:nvSpPr>
          <p:cNvPr id="106" name="TextBox 105">
            <a:extLst>
              <a:ext uri="{FF2B5EF4-FFF2-40B4-BE49-F238E27FC236}">
                <a16:creationId xmlns="" xmlns:a16="http://schemas.microsoft.com/office/drawing/2014/main" id="{9FA025A0-472A-4003-934C-D6BE35748BCB}"/>
              </a:ext>
            </a:extLst>
          </p:cNvPr>
          <p:cNvSpPr txBox="1"/>
          <p:nvPr/>
        </p:nvSpPr>
        <p:spPr>
          <a:xfrm>
            <a:off x="2598938" y="2809961"/>
            <a:ext cx="325730" cy="246221"/>
          </a:xfrm>
          <a:prstGeom prst="rect">
            <a:avLst/>
          </a:prstGeom>
          <a:noFill/>
        </p:spPr>
        <p:txBody>
          <a:bodyPr wrap="none" rtlCol="0">
            <a:spAutoFit/>
          </a:bodyPr>
          <a:lstStyle/>
          <a:p>
            <a:pPr algn="r">
              <a:buClr>
                <a:schemeClr val="accent1"/>
              </a:buClr>
            </a:pPr>
            <a:r>
              <a:rPr lang="en-US" sz="1000"/>
              <a:t>12</a:t>
            </a:r>
          </a:p>
        </p:txBody>
      </p:sp>
      <p:sp>
        <p:nvSpPr>
          <p:cNvPr id="107" name="TextBox 106">
            <a:extLst>
              <a:ext uri="{FF2B5EF4-FFF2-40B4-BE49-F238E27FC236}">
                <a16:creationId xmlns="" xmlns:a16="http://schemas.microsoft.com/office/drawing/2014/main" id="{2F0790D0-66D3-4B3B-A80D-4DFD9BDBA835}"/>
              </a:ext>
            </a:extLst>
          </p:cNvPr>
          <p:cNvSpPr txBox="1"/>
          <p:nvPr/>
        </p:nvSpPr>
        <p:spPr>
          <a:xfrm>
            <a:off x="2598938" y="2041077"/>
            <a:ext cx="325730" cy="246221"/>
          </a:xfrm>
          <a:prstGeom prst="rect">
            <a:avLst/>
          </a:prstGeom>
          <a:noFill/>
        </p:spPr>
        <p:txBody>
          <a:bodyPr wrap="none" rtlCol="0">
            <a:spAutoFit/>
          </a:bodyPr>
          <a:lstStyle/>
          <a:p>
            <a:pPr algn="r">
              <a:buClr>
                <a:schemeClr val="accent1"/>
              </a:buClr>
            </a:pPr>
            <a:r>
              <a:rPr lang="en-US" sz="1000"/>
              <a:t>16</a:t>
            </a:r>
          </a:p>
        </p:txBody>
      </p:sp>
      <p:sp>
        <p:nvSpPr>
          <p:cNvPr id="108" name="TextBox 107">
            <a:extLst>
              <a:ext uri="{FF2B5EF4-FFF2-40B4-BE49-F238E27FC236}">
                <a16:creationId xmlns="" xmlns:a16="http://schemas.microsoft.com/office/drawing/2014/main" id="{A010EBAD-912E-4DFE-B563-DFC7D47B9FB6}"/>
              </a:ext>
            </a:extLst>
          </p:cNvPr>
          <p:cNvSpPr txBox="1"/>
          <p:nvPr/>
        </p:nvSpPr>
        <p:spPr>
          <a:xfrm>
            <a:off x="2598938" y="1272241"/>
            <a:ext cx="325730" cy="246221"/>
          </a:xfrm>
          <a:prstGeom prst="rect">
            <a:avLst/>
          </a:prstGeom>
          <a:noFill/>
        </p:spPr>
        <p:txBody>
          <a:bodyPr wrap="none" rtlCol="0">
            <a:spAutoFit/>
          </a:bodyPr>
          <a:lstStyle/>
          <a:p>
            <a:pPr algn="r">
              <a:buClr>
                <a:schemeClr val="accent1"/>
              </a:buClr>
            </a:pPr>
            <a:r>
              <a:rPr lang="en-US" sz="1000"/>
              <a:t>20</a:t>
            </a:r>
          </a:p>
        </p:txBody>
      </p:sp>
      <p:sp>
        <p:nvSpPr>
          <p:cNvPr id="109" name="TextBox 108">
            <a:extLst>
              <a:ext uri="{FF2B5EF4-FFF2-40B4-BE49-F238E27FC236}">
                <a16:creationId xmlns="" xmlns:a16="http://schemas.microsoft.com/office/drawing/2014/main" id="{53C5ACFD-6140-41CA-9404-086449E234EA}"/>
              </a:ext>
            </a:extLst>
          </p:cNvPr>
          <p:cNvSpPr txBox="1"/>
          <p:nvPr/>
        </p:nvSpPr>
        <p:spPr>
          <a:xfrm>
            <a:off x="2846910" y="5348415"/>
            <a:ext cx="255198" cy="246221"/>
          </a:xfrm>
          <a:prstGeom prst="rect">
            <a:avLst/>
          </a:prstGeom>
          <a:noFill/>
        </p:spPr>
        <p:txBody>
          <a:bodyPr wrap="none" rtlCol="0">
            <a:spAutoFit/>
          </a:bodyPr>
          <a:lstStyle/>
          <a:p>
            <a:pPr algn="ctr">
              <a:buClr>
                <a:schemeClr val="accent1"/>
              </a:buClr>
            </a:pPr>
            <a:r>
              <a:rPr lang="en-US" sz="1000"/>
              <a:t>0</a:t>
            </a:r>
          </a:p>
        </p:txBody>
      </p:sp>
      <p:cxnSp>
        <p:nvCxnSpPr>
          <p:cNvPr id="110" name="Straight Connector 109">
            <a:extLst>
              <a:ext uri="{FF2B5EF4-FFF2-40B4-BE49-F238E27FC236}">
                <a16:creationId xmlns="" xmlns:a16="http://schemas.microsoft.com/office/drawing/2014/main" id="{07ED937E-AA5F-4430-84B4-0D1BB4DB66D2}"/>
              </a:ext>
            </a:extLst>
          </p:cNvPr>
          <p:cNvCxnSpPr>
            <a:cxnSpLocks/>
          </p:cNvCxnSpPr>
          <p:nvPr/>
        </p:nvCxnSpPr>
        <p:spPr>
          <a:xfrm rot="16200000">
            <a:off x="2933705"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 xmlns:a16="http://schemas.microsoft.com/office/drawing/2014/main" id="{923A74DD-A12B-40CD-A4E0-DBD2E4FE081F}"/>
              </a:ext>
            </a:extLst>
          </p:cNvPr>
          <p:cNvCxnSpPr>
            <a:cxnSpLocks/>
          </p:cNvCxnSpPr>
          <p:nvPr/>
        </p:nvCxnSpPr>
        <p:spPr>
          <a:xfrm rot="16200000">
            <a:off x="375547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 xmlns:a16="http://schemas.microsoft.com/office/drawing/2014/main" id="{9EAD6B79-673A-4921-9581-4EC385AB2957}"/>
              </a:ext>
            </a:extLst>
          </p:cNvPr>
          <p:cNvCxnSpPr>
            <a:cxnSpLocks/>
          </p:cNvCxnSpPr>
          <p:nvPr/>
        </p:nvCxnSpPr>
        <p:spPr>
          <a:xfrm rot="16200000">
            <a:off x="458216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 xmlns:a16="http://schemas.microsoft.com/office/drawing/2014/main" id="{E6BD135D-808A-44D9-B6F9-8D93070402CB}"/>
              </a:ext>
            </a:extLst>
          </p:cNvPr>
          <p:cNvCxnSpPr>
            <a:cxnSpLocks/>
          </p:cNvCxnSpPr>
          <p:nvPr/>
        </p:nvCxnSpPr>
        <p:spPr>
          <a:xfrm rot="16200000">
            <a:off x="5414979"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 xmlns:a16="http://schemas.microsoft.com/office/drawing/2014/main" id="{61F7BF69-55D5-4450-8103-07BCB292E336}"/>
              </a:ext>
            </a:extLst>
          </p:cNvPr>
          <p:cNvCxnSpPr>
            <a:cxnSpLocks/>
          </p:cNvCxnSpPr>
          <p:nvPr/>
        </p:nvCxnSpPr>
        <p:spPr>
          <a:xfrm rot="16200000">
            <a:off x="6235711"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 xmlns:a16="http://schemas.microsoft.com/office/drawing/2014/main" id="{BB1CEB7D-7735-4DB1-89C2-59CAE6A88206}"/>
              </a:ext>
            </a:extLst>
          </p:cNvPr>
          <p:cNvCxnSpPr>
            <a:cxnSpLocks/>
          </p:cNvCxnSpPr>
          <p:nvPr/>
        </p:nvCxnSpPr>
        <p:spPr>
          <a:xfrm rot="16200000">
            <a:off x="7040189"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 xmlns:a16="http://schemas.microsoft.com/office/drawing/2014/main" id="{9DC0C29B-C792-47B8-8A59-A43AF9A0FA15}"/>
              </a:ext>
            </a:extLst>
          </p:cNvPr>
          <p:cNvCxnSpPr>
            <a:cxnSpLocks/>
          </p:cNvCxnSpPr>
          <p:nvPr/>
        </p:nvCxnSpPr>
        <p:spPr>
          <a:xfrm rot="16200000">
            <a:off x="8682205"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 xmlns:a16="http://schemas.microsoft.com/office/drawing/2014/main" id="{730361DD-B8A3-4BAF-8AE8-3685AC101D5A}"/>
              </a:ext>
            </a:extLst>
          </p:cNvPr>
          <p:cNvCxnSpPr>
            <a:cxnSpLocks/>
          </p:cNvCxnSpPr>
          <p:nvPr/>
        </p:nvCxnSpPr>
        <p:spPr>
          <a:xfrm rot="16200000">
            <a:off x="7854500"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 xmlns:a16="http://schemas.microsoft.com/office/drawing/2014/main" id="{2CEF0229-D889-4922-9E4E-3E0D68BAF1DD}"/>
              </a:ext>
            </a:extLst>
          </p:cNvPr>
          <p:cNvCxnSpPr>
            <a:cxnSpLocks/>
          </p:cNvCxnSpPr>
          <p:nvPr/>
        </p:nvCxnSpPr>
        <p:spPr>
          <a:xfrm rot="16200000">
            <a:off x="951000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 xmlns:a16="http://schemas.microsoft.com/office/drawing/2014/main" id="{53CB6A55-4F7D-441A-9493-7C08EAF38FBB}"/>
              </a:ext>
            </a:extLst>
          </p:cNvPr>
          <p:cNvSpPr txBox="1"/>
          <p:nvPr/>
        </p:nvSpPr>
        <p:spPr>
          <a:xfrm>
            <a:off x="3673598" y="5348415"/>
            <a:ext cx="255198" cy="246221"/>
          </a:xfrm>
          <a:prstGeom prst="rect">
            <a:avLst/>
          </a:prstGeom>
          <a:noFill/>
        </p:spPr>
        <p:txBody>
          <a:bodyPr wrap="none" rtlCol="0">
            <a:spAutoFit/>
          </a:bodyPr>
          <a:lstStyle/>
          <a:p>
            <a:pPr algn="ctr">
              <a:buClr>
                <a:schemeClr val="accent1"/>
              </a:buClr>
            </a:pPr>
            <a:r>
              <a:rPr lang="en-US" sz="1000"/>
              <a:t>4</a:t>
            </a:r>
          </a:p>
        </p:txBody>
      </p:sp>
      <p:sp>
        <p:nvSpPr>
          <p:cNvPr id="120" name="TextBox 119">
            <a:extLst>
              <a:ext uri="{FF2B5EF4-FFF2-40B4-BE49-F238E27FC236}">
                <a16:creationId xmlns="" xmlns:a16="http://schemas.microsoft.com/office/drawing/2014/main" id="{8493D66F-71F9-464F-857F-2B29E36C6C9B}"/>
              </a:ext>
            </a:extLst>
          </p:cNvPr>
          <p:cNvSpPr txBox="1"/>
          <p:nvPr/>
        </p:nvSpPr>
        <p:spPr>
          <a:xfrm>
            <a:off x="4500314" y="5348415"/>
            <a:ext cx="255199" cy="246221"/>
          </a:xfrm>
          <a:prstGeom prst="rect">
            <a:avLst/>
          </a:prstGeom>
          <a:noFill/>
        </p:spPr>
        <p:txBody>
          <a:bodyPr wrap="square" rtlCol="0">
            <a:spAutoFit/>
          </a:bodyPr>
          <a:lstStyle/>
          <a:p>
            <a:pPr algn="ctr">
              <a:buClr>
                <a:schemeClr val="accent1"/>
              </a:buClr>
            </a:pPr>
            <a:r>
              <a:rPr lang="en-US" sz="1000"/>
              <a:t>8</a:t>
            </a:r>
          </a:p>
        </p:txBody>
      </p:sp>
      <p:sp>
        <p:nvSpPr>
          <p:cNvPr id="121" name="TextBox 120">
            <a:extLst>
              <a:ext uri="{FF2B5EF4-FFF2-40B4-BE49-F238E27FC236}">
                <a16:creationId xmlns="" xmlns:a16="http://schemas.microsoft.com/office/drawing/2014/main" id="{99312422-4706-4FEE-8F5F-6B6375186073}"/>
              </a:ext>
            </a:extLst>
          </p:cNvPr>
          <p:cNvSpPr txBox="1">
            <a:spLocks/>
          </p:cNvSpPr>
          <p:nvPr/>
        </p:nvSpPr>
        <p:spPr>
          <a:xfrm>
            <a:off x="5277819" y="5348396"/>
            <a:ext cx="365760" cy="246221"/>
          </a:xfrm>
          <a:prstGeom prst="rect">
            <a:avLst/>
          </a:prstGeom>
          <a:noFill/>
        </p:spPr>
        <p:txBody>
          <a:bodyPr wrap="square" rtlCol="0">
            <a:spAutoFit/>
          </a:bodyPr>
          <a:lstStyle/>
          <a:p>
            <a:pPr algn="ctr">
              <a:buClr>
                <a:schemeClr val="accent1"/>
              </a:buClr>
            </a:pPr>
            <a:r>
              <a:rPr lang="en-US" sz="1000"/>
              <a:t>12</a:t>
            </a:r>
          </a:p>
        </p:txBody>
      </p:sp>
      <p:sp>
        <p:nvSpPr>
          <p:cNvPr id="122" name="TextBox 121">
            <a:extLst>
              <a:ext uri="{FF2B5EF4-FFF2-40B4-BE49-F238E27FC236}">
                <a16:creationId xmlns="" xmlns:a16="http://schemas.microsoft.com/office/drawing/2014/main" id="{698EDD92-37F9-43B1-A8A5-3FCBF91E3B2F}"/>
              </a:ext>
            </a:extLst>
          </p:cNvPr>
          <p:cNvSpPr txBox="1"/>
          <p:nvPr/>
        </p:nvSpPr>
        <p:spPr>
          <a:xfrm>
            <a:off x="6098551" y="5348395"/>
            <a:ext cx="365760" cy="246221"/>
          </a:xfrm>
          <a:prstGeom prst="rect">
            <a:avLst/>
          </a:prstGeom>
          <a:noFill/>
        </p:spPr>
        <p:txBody>
          <a:bodyPr wrap="square" rtlCol="0">
            <a:spAutoFit/>
          </a:bodyPr>
          <a:lstStyle/>
          <a:p>
            <a:pPr algn="ctr">
              <a:buClr>
                <a:schemeClr val="accent1"/>
              </a:buClr>
            </a:pPr>
            <a:r>
              <a:rPr lang="en-US" sz="1000"/>
              <a:t>16</a:t>
            </a:r>
          </a:p>
        </p:txBody>
      </p:sp>
      <p:sp>
        <p:nvSpPr>
          <p:cNvPr id="123" name="TextBox 122">
            <a:extLst>
              <a:ext uri="{FF2B5EF4-FFF2-40B4-BE49-F238E27FC236}">
                <a16:creationId xmlns="" xmlns:a16="http://schemas.microsoft.com/office/drawing/2014/main" id="{65E316D6-9AEA-41F9-8896-8CD0D86873FF}"/>
              </a:ext>
            </a:extLst>
          </p:cNvPr>
          <p:cNvSpPr txBox="1"/>
          <p:nvPr/>
        </p:nvSpPr>
        <p:spPr>
          <a:xfrm>
            <a:off x="6903029" y="5348395"/>
            <a:ext cx="365760" cy="246221"/>
          </a:xfrm>
          <a:prstGeom prst="rect">
            <a:avLst/>
          </a:prstGeom>
          <a:noFill/>
        </p:spPr>
        <p:txBody>
          <a:bodyPr wrap="square" rtlCol="0">
            <a:spAutoFit/>
          </a:bodyPr>
          <a:lstStyle/>
          <a:p>
            <a:pPr algn="ctr">
              <a:buClr>
                <a:schemeClr val="accent1"/>
              </a:buClr>
            </a:pPr>
            <a:r>
              <a:rPr lang="en-US" sz="1000"/>
              <a:t>20</a:t>
            </a:r>
          </a:p>
        </p:txBody>
      </p:sp>
      <p:sp>
        <p:nvSpPr>
          <p:cNvPr id="124" name="TextBox 123">
            <a:extLst>
              <a:ext uri="{FF2B5EF4-FFF2-40B4-BE49-F238E27FC236}">
                <a16:creationId xmlns="" xmlns:a16="http://schemas.microsoft.com/office/drawing/2014/main" id="{DF5A5B64-9315-4589-A8A7-35991A6AC619}"/>
              </a:ext>
            </a:extLst>
          </p:cNvPr>
          <p:cNvSpPr txBox="1"/>
          <p:nvPr/>
        </p:nvSpPr>
        <p:spPr>
          <a:xfrm>
            <a:off x="7717340" y="5348395"/>
            <a:ext cx="365760" cy="246221"/>
          </a:xfrm>
          <a:prstGeom prst="rect">
            <a:avLst/>
          </a:prstGeom>
          <a:noFill/>
        </p:spPr>
        <p:txBody>
          <a:bodyPr wrap="square" rtlCol="0">
            <a:spAutoFit/>
          </a:bodyPr>
          <a:lstStyle/>
          <a:p>
            <a:pPr algn="ctr">
              <a:buClr>
                <a:schemeClr val="accent1"/>
              </a:buClr>
            </a:pPr>
            <a:r>
              <a:rPr lang="en-US" sz="1000"/>
              <a:t>24</a:t>
            </a:r>
          </a:p>
        </p:txBody>
      </p:sp>
      <p:sp>
        <p:nvSpPr>
          <p:cNvPr id="125" name="TextBox 124">
            <a:extLst>
              <a:ext uri="{FF2B5EF4-FFF2-40B4-BE49-F238E27FC236}">
                <a16:creationId xmlns="" xmlns:a16="http://schemas.microsoft.com/office/drawing/2014/main" id="{32901C9A-4DBB-4B29-A659-7A6C892A6B3E}"/>
              </a:ext>
            </a:extLst>
          </p:cNvPr>
          <p:cNvSpPr txBox="1"/>
          <p:nvPr/>
        </p:nvSpPr>
        <p:spPr>
          <a:xfrm>
            <a:off x="8545045" y="5348395"/>
            <a:ext cx="365760" cy="246221"/>
          </a:xfrm>
          <a:prstGeom prst="rect">
            <a:avLst/>
          </a:prstGeom>
          <a:noFill/>
        </p:spPr>
        <p:txBody>
          <a:bodyPr wrap="square" rtlCol="0">
            <a:spAutoFit/>
          </a:bodyPr>
          <a:lstStyle/>
          <a:p>
            <a:pPr algn="ctr">
              <a:buClr>
                <a:schemeClr val="accent1"/>
              </a:buClr>
            </a:pPr>
            <a:r>
              <a:rPr lang="en-US" sz="1000"/>
              <a:t>28</a:t>
            </a:r>
          </a:p>
        </p:txBody>
      </p:sp>
      <p:sp>
        <p:nvSpPr>
          <p:cNvPr id="126" name="TextBox 125">
            <a:extLst>
              <a:ext uri="{FF2B5EF4-FFF2-40B4-BE49-F238E27FC236}">
                <a16:creationId xmlns="" xmlns:a16="http://schemas.microsoft.com/office/drawing/2014/main" id="{B9A25301-668F-487E-A6CD-B224BC4D0509}"/>
              </a:ext>
            </a:extLst>
          </p:cNvPr>
          <p:cNvSpPr txBox="1"/>
          <p:nvPr/>
        </p:nvSpPr>
        <p:spPr>
          <a:xfrm>
            <a:off x="9383973" y="5348395"/>
            <a:ext cx="365760" cy="246221"/>
          </a:xfrm>
          <a:prstGeom prst="rect">
            <a:avLst/>
          </a:prstGeom>
          <a:noFill/>
        </p:spPr>
        <p:txBody>
          <a:bodyPr wrap="square" rtlCol="0">
            <a:spAutoFit/>
          </a:bodyPr>
          <a:lstStyle/>
          <a:p>
            <a:pPr algn="ctr">
              <a:buClr>
                <a:schemeClr val="accent1"/>
              </a:buClr>
            </a:pPr>
            <a:r>
              <a:rPr lang="en-US" sz="1000"/>
              <a:t>32</a:t>
            </a:r>
          </a:p>
        </p:txBody>
      </p:sp>
      <p:sp>
        <p:nvSpPr>
          <p:cNvPr id="127" name="TextBox 126">
            <a:extLst>
              <a:ext uri="{FF2B5EF4-FFF2-40B4-BE49-F238E27FC236}">
                <a16:creationId xmlns="" xmlns:a16="http://schemas.microsoft.com/office/drawing/2014/main" id="{17789819-9E4E-4E56-A578-863C1C6075AB}"/>
              </a:ext>
            </a:extLst>
          </p:cNvPr>
          <p:cNvSpPr txBox="1"/>
          <p:nvPr/>
        </p:nvSpPr>
        <p:spPr>
          <a:xfrm>
            <a:off x="5064176" y="5569489"/>
            <a:ext cx="2440271" cy="276999"/>
          </a:xfrm>
          <a:prstGeom prst="rect">
            <a:avLst/>
          </a:prstGeom>
          <a:noFill/>
        </p:spPr>
        <p:txBody>
          <a:bodyPr wrap="square" rtlCol="0">
            <a:spAutoFit/>
          </a:bodyPr>
          <a:lstStyle/>
          <a:p>
            <a:pPr algn="ctr">
              <a:buClr>
                <a:schemeClr val="accent1"/>
              </a:buClr>
            </a:pPr>
            <a:r>
              <a:rPr lang="en-US" sz="1200" b="1"/>
              <a:t>Months from Randomization</a:t>
            </a:r>
          </a:p>
        </p:txBody>
      </p:sp>
      <p:sp>
        <p:nvSpPr>
          <p:cNvPr id="128" name="TextBox 127">
            <a:extLst>
              <a:ext uri="{FF2B5EF4-FFF2-40B4-BE49-F238E27FC236}">
                <a16:creationId xmlns="" xmlns:a16="http://schemas.microsoft.com/office/drawing/2014/main" id="{C6ED77B8-41A0-454B-81F0-B2567663E14D}"/>
              </a:ext>
            </a:extLst>
          </p:cNvPr>
          <p:cNvSpPr txBox="1"/>
          <p:nvPr/>
        </p:nvSpPr>
        <p:spPr>
          <a:xfrm rot="16200000">
            <a:off x="1406647" y="3100020"/>
            <a:ext cx="2035548" cy="276999"/>
          </a:xfrm>
          <a:prstGeom prst="rect">
            <a:avLst/>
          </a:prstGeom>
          <a:noFill/>
        </p:spPr>
        <p:txBody>
          <a:bodyPr wrap="square" rtlCol="0">
            <a:spAutoFit/>
          </a:bodyPr>
          <a:lstStyle/>
          <a:p>
            <a:pPr algn="ctr">
              <a:buClr>
                <a:schemeClr val="accent1"/>
              </a:buClr>
            </a:pPr>
            <a:r>
              <a:rPr lang="en-US" sz="1200" b="1"/>
              <a:t>Cumulative Incidence %</a:t>
            </a:r>
          </a:p>
        </p:txBody>
      </p:sp>
      <p:sp>
        <p:nvSpPr>
          <p:cNvPr id="129" name="TextBox 128">
            <a:extLst>
              <a:ext uri="{FF2B5EF4-FFF2-40B4-BE49-F238E27FC236}">
                <a16:creationId xmlns="" xmlns:a16="http://schemas.microsoft.com/office/drawing/2014/main" id="{F3D0C65F-C155-4CAC-A534-1A7F6FEEDCA3}"/>
              </a:ext>
            </a:extLst>
          </p:cNvPr>
          <p:cNvSpPr txBox="1">
            <a:spLocks/>
          </p:cNvSpPr>
          <p:nvPr/>
        </p:nvSpPr>
        <p:spPr>
          <a:xfrm>
            <a:off x="2103039" y="5591113"/>
            <a:ext cx="546623" cy="246221"/>
          </a:xfrm>
          <a:prstGeom prst="rect">
            <a:avLst/>
          </a:prstGeom>
          <a:noFill/>
        </p:spPr>
        <p:txBody>
          <a:bodyPr wrap="none" lIns="0" rIns="0" rtlCol="0">
            <a:spAutoFit/>
          </a:bodyPr>
          <a:lstStyle/>
          <a:p>
            <a:pPr algn="r">
              <a:buClr>
                <a:schemeClr val="accent1"/>
              </a:buClr>
            </a:pPr>
            <a:r>
              <a:rPr lang="en-US" sz="1000" b="1"/>
              <a:t>N at Risk</a:t>
            </a:r>
          </a:p>
        </p:txBody>
      </p:sp>
      <p:grpSp>
        <p:nvGrpSpPr>
          <p:cNvPr id="8" name="Group 7">
            <a:extLst>
              <a:ext uri="{FF2B5EF4-FFF2-40B4-BE49-F238E27FC236}">
                <a16:creationId xmlns="" xmlns:a16="http://schemas.microsoft.com/office/drawing/2014/main" id="{B5C3B965-5D34-4640-A52B-68C8663F002F}"/>
              </a:ext>
            </a:extLst>
          </p:cNvPr>
          <p:cNvGrpSpPr/>
          <p:nvPr/>
        </p:nvGrpSpPr>
        <p:grpSpPr>
          <a:xfrm>
            <a:off x="10089119" y="2158940"/>
            <a:ext cx="1258452" cy="973312"/>
            <a:chOff x="9872990" y="2533062"/>
            <a:chExt cx="1258452" cy="973312"/>
          </a:xfrm>
        </p:grpSpPr>
        <p:pic>
          <p:nvPicPr>
            <p:cNvPr id="6" name="Picture 7" descr="A picture containing drawing&#10;&#10;Description automatically generated">
              <a:extLst>
                <a:ext uri="{FF2B5EF4-FFF2-40B4-BE49-F238E27FC236}">
                  <a16:creationId xmlns="" xmlns:a16="http://schemas.microsoft.com/office/drawing/2014/main" id="{0AC96E5F-FAE5-486A-80DA-EF1898604154}"/>
                </a:ext>
              </a:extLst>
            </p:cNvPr>
            <p:cNvPicPr>
              <a:picLocks noChangeAspect="1"/>
            </p:cNvPicPr>
            <p:nvPr/>
          </p:nvPicPr>
          <p:blipFill>
            <a:blip r:embed="rId3"/>
            <a:stretch>
              <a:fillRect/>
            </a:stretch>
          </p:blipFill>
          <p:spPr>
            <a:xfrm>
              <a:off x="9956670" y="2533062"/>
              <a:ext cx="1153582" cy="973312"/>
            </a:xfrm>
            <a:prstGeom prst="rect">
              <a:avLst/>
            </a:prstGeom>
          </p:spPr>
        </p:pic>
        <p:sp>
          <p:nvSpPr>
            <p:cNvPr id="7" name="TextBox 6">
              <a:extLst>
                <a:ext uri="{FF2B5EF4-FFF2-40B4-BE49-F238E27FC236}">
                  <a16:creationId xmlns="" xmlns:a16="http://schemas.microsoft.com/office/drawing/2014/main" id="{037023BF-5117-4F4C-9C7F-7CCDC64AA0CA}"/>
                </a:ext>
              </a:extLst>
            </p:cNvPr>
            <p:cNvSpPr txBox="1"/>
            <p:nvPr/>
          </p:nvSpPr>
          <p:spPr>
            <a:xfrm>
              <a:off x="9872990" y="2661518"/>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chemeClr val="accent1"/>
                </a:buClr>
                <a:buFont typeface="Arial" panose="020B0604020202020204" pitchFamily="34" charset="0"/>
              </a:pPr>
              <a:r>
                <a:rPr lang="en-US" sz="1600" b="1">
                  <a:solidFill>
                    <a:srgbClr val="FFFFFF"/>
                  </a:solidFill>
                </a:rPr>
                <a:t>44%</a:t>
              </a:r>
              <a:r>
                <a:rPr lang="en-US" sz="1600">
                  <a:cs typeface="Arial"/>
                </a:rPr>
                <a:t>​</a:t>
              </a:r>
              <a:endParaRPr lang="en-US">
                <a:solidFill>
                  <a:srgbClr val="000000"/>
                </a:solidFill>
                <a:cs typeface="Arial" panose="020B0604020202020204"/>
              </a:endParaRPr>
            </a:p>
            <a:p>
              <a:pPr marL="229870" indent="-229870" algn="ctr">
                <a:buClr>
                  <a:schemeClr val="accent1"/>
                </a:buClr>
                <a:buFont typeface="Arial" panose="020B0604020202020204" pitchFamily="34" charset="0"/>
              </a:pPr>
              <a:r>
                <a:rPr lang="en-US" sz="1600" b="1">
                  <a:solidFill>
                    <a:srgbClr val="FFFFFF"/>
                  </a:solidFill>
                </a:rPr>
                <a:t>RRR</a:t>
              </a:r>
              <a:endParaRPr lang="en-US" sz="1600">
                <a:cs typeface="Arial" panose="020B0604020202020204"/>
              </a:endParaRPr>
            </a:p>
          </p:txBody>
        </p:sp>
      </p:grpSp>
      <p:grpSp>
        <p:nvGrpSpPr>
          <p:cNvPr id="68" name="Group 67">
            <a:extLst>
              <a:ext uri="{FF2B5EF4-FFF2-40B4-BE49-F238E27FC236}">
                <a16:creationId xmlns="" xmlns:a16="http://schemas.microsoft.com/office/drawing/2014/main" id="{3663FFBB-2F06-4C42-B449-67EF2E912ADE}"/>
              </a:ext>
            </a:extLst>
          </p:cNvPr>
          <p:cNvGrpSpPr/>
          <p:nvPr/>
        </p:nvGrpSpPr>
        <p:grpSpPr>
          <a:xfrm>
            <a:off x="3001253" y="1966915"/>
            <a:ext cx="6552323" cy="3261669"/>
            <a:chOff x="3001252" y="2157413"/>
            <a:chExt cx="6552323" cy="3261669"/>
          </a:xfrm>
        </p:grpSpPr>
        <p:sp>
          <p:nvSpPr>
            <p:cNvPr id="70" name="Freeform: Shape 69">
              <a:extLst>
                <a:ext uri="{FF2B5EF4-FFF2-40B4-BE49-F238E27FC236}">
                  <a16:creationId xmlns="" xmlns:a16="http://schemas.microsoft.com/office/drawing/2014/main" id="{E1F9BE80-C39D-4D8F-902B-85D33B4D2A45}"/>
                </a:ext>
              </a:extLst>
            </p:cNvPr>
            <p:cNvSpPr/>
            <p:nvPr/>
          </p:nvSpPr>
          <p:spPr>
            <a:xfrm>
              <a:off x="3001252" y="4100775"/>
              <a:ext cx="4083946" cy="1318307"/>
            </a:xfrm>
            <a:custGeom>
              <a:avLst/>
              <a:gdLst>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13198 w 4083946"/>
                <a:gd name="connsiteY56" fmla="*/ 701227 h 1318307"/>
                <a:gd name="connsiteX57" fmla="*/ 2558076 w 4083946"/>
                <a:gd name="connsiteY57" fmla="*/ 656349 h 1318307"/>
                <a:gd name="connsiteX58" fmla="*/ 2558076 w 4083946"/>
                <a:gd name="connsiteY58" fmla="*/ 633910 h 1318307"/>
                <a:gd name="connsiteX59" fmla="*/ 2670272 w 4083946"/>
                <a:gd name="connsiteY59" fmla="*/ 633910 h 1318307"/>
                <a:gd name="connsiteX60" fmla="*/ 2670272 w 4083946"/>
                <a:gd name="connsiteY60" fmla="*/ 605861 h 1318307"/>
                <a:gd name="connsiteX61" fmla="*/ 2889055 w 4083946"/>
                <a:gd name="connsiteY61" fmla="*/ 605861 h 1318307"/>
                <a:gd name="connsiteX62" fmla="*/ 2900274 w 4083946"/>
                <a:gd name="connsiteY62" fmla="*/ 589031 h 1318307"/>
                <a:gd name="connsiteX63" fmla="*/ 3096618 w 4083946"/>
                <a:gd name="connsiteY63" fmla="*/ 589031 h 1318307"/>
                <a:gd name="connsiteX64" fmla="*/ 3096618 w 4083946"/>
                <a:gd name="connsiteY64" fmla="*/ 583421 h 1318307"/>
                <a:gd name="connsiteX65" fmla="*/ 3124667 w 4083946"/>
                <a:gd name="connsiteY65" fmla="*/ 583421 h 1318307"/>
                <a:gd name="connsiteX66" fmla="*/ 3130277 w 4083946"/>
                <a:gd name="connsiteY66" fmla="*/ 577811 h 1318307"/>
                <a:gd name="connsiteX67" fmla="*/ 3180765 w 4083946"/>
                <a:gd name="connsiteY67" fmla="*/ 577811 h 1318307"/>
                <a:gd name="connsiteX68" fmla="*/ 3180765 w 4083946"/>
                <a:gd name="connsiteY68" fmla="*/ 555372 h 1318307"/>
                <a:gd name="connsiteX69" fmla="*/ 3214424 w 4083946"/>
                <a:gd name="connsiteY69" fmla="*/ 555372 h 1318307"/>
                <a:gd name="connsiteX70" fmla="*/ 3214424 w 4083946"/>
                <a:gd name="connsiteY70" fmla="*/ 527323 h 1318307"/>
                <a:gd name="connsiteX71" fmla="*/ 3225644 w 4083946"/>
                <a:gd name="connsiteY71" fmla="*/ 527323 h 1318307"/>
                <a:gd name="connsiteX72" fmla="*/ 3225644 w 4083946"/>
                <a:gd name="connsiteY72" fmla="*/ 454396 h 1318307"/>
                <a:gd name="connsiteX73" fmla="*/ 3281742 w 4083946"/>
                <a:gd name="connsiteY73" fmla="*/ 454396 h 1318307"/>
                <a:gd name="connsiteX74" fmla="*/ 3281742 w 4083946"/>
                <a:gd name="connsiteY74" fmla="*/ 454396 h 1318307"/>
                <a:gd name="connsiteX75" fmla="*/ 3281742 w 4083946"/>
                <a:gd name="connsiteY75" fmla="*/ 415127 h 1318307"/>
                <a:gd name="connsiteX76" fmla="*/ 3304181 w 4083946"/>
                <a:gd name="connsiteY76" fmla="*/ 415127 h 1318307"/>
                <a:gd name="connsiteX77" fmla="*/ 3304181 w 4083946"/>
                <a:gd name="connsiteY77" fmla="*/ 364638 h 1318307"/>
                <a:gd name="connsiteX78" fmla="*/ 3321011 w 4083946"/>
                <a:gd name="connsiteY78" fmla="*/ 364638 h 1318307"/>
                <a:gd name="connsiteX79" fmla="*/ 3321011 w 4083946"/>
                <a:gd name="connsiteY79" fmla="*/ 319760 h 1318307"/>
                <a:gd name="connsiteX80" fmla="*/ 3343450 w 4083946"/>
                <a:gd name="connsiteY80" fmla="*/ 319760 h 1318307"/>
                <a:gd name="connsiteX81" fmla="*/ 3343450 w 4083946"/>
                <a:gd name="connsiteY81" fmla="*/ 291711 h 1318307"/>
                <a:gd name="connsiteX82" fmla="*/ 3365889 w 4083946"/>
                <a:gd name="connsiteY82" fmla="*/ 291711 h 1318307"/>
                <a:gd name="connsiteX83" fmla="*/ 3365889 w 4083946"/>
                <a:gd name="connsiteY83" fmla="*/ 258052 h 1318307"/>
                <a:gd name="connsiteX84" fmla="*/ 3489305 w 4083946"/>
                <a:gd name="connsiteY84" fmla="*/ 258052 h 1318307"/>
                <a:gd name="connsiteX85" fmla="*/ 3489305 w 4083946"/>
                <a:gd name="connsiteY85" fmla="*/ 230003 h 1318307"/>
                <a:gd name="connsiteX86" fmla="*/ 3506135 w 4083946"/>
                <a:gd name="connsiteY86" fmla="*/ 230003 h 1318307"/>
                <a:gd name="connsiteX87" fmla="*/ 3506135 w 4083946"/>
                <a:gd name="connsiteY87" fmla="*/ 218783 h 1318307"/>
                <a:gd name="connsiteX88" fmla="*/ 3635160 w 4083946"/>
                <a:gd name="connsiteY88" fmla="*/ 218783 h 1318307"/>
                <a:gd name="connsiteX89" fmla="*/ 3635160 w 4083946"/>
                <a:gd name="connsiteY89" fmla="*/ 213173 h 1318307"/>
                <a:gd name="connsiteX90" fmla="*/ 3898822 w 4083946"/>
                <a:gd name="connsiteY90" fmla="*/ 213173 h 1318307"/>
                <a:gd name="connsiteX91" fmla="*/ 3898822 w 4083946"/>
                <a:gd name="connsiteY91" fmla="*/ 179515 h 1318307"/>
                <a:gd name="connsiteX92" fmla="*/ 4016628 w 4083946"/>
                <a:gd name="connsiteY92" fmla="*/ 179515 h 1318307"/>
                <a:gd name="connsiteX93" fmla="*/ 4016628 w 4083946"/>
                <a:gd name="connsiteY93" fmla="*/ 129026 h 1318307"/>
                <a:gd name="connsiteX94" fmla="*/ 4044677 w 4083946"/>
                <a:gd name="connsiteY94" fmla="*/ 129026 h 1318307"/>
                <a:gd name="connsiteX95" fmla="*/ 4044677 w 4083946"/>
                <a:gd name="connsiteY95" fmla="*/ 84148 h 1318307"/>
                <a:gd name="connsiteX96" fmla="*/ 4067116 w 4083946"/>
                <a:gd name="connsiteY96" fmla="*/ 84148 h 1318307"/>
                <a:gd name="connsiteX97" fmla="*/ 4067116 w 4083946"/>
                <a:gd name="connsiteY97" fmla="*/ 61708 h 1318307"/>
                <a:gd name="connsiteX98" fmla="*/ 4083946 w 4083946"/>
                <a:gd name="connsiteY98" fmla="*/ 61708 h 1318307"/>
                <a:gd name="connsiteX99" fmla="*/ 4083946 w 4083946"/>
                <a:gd name="connsiteY99"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13198 w 4083946"/>
                <a:gd name="connsiteY56" fmla="*/ 701227 h 1318307"/>
                <a:gd name="connsiteX57" fmla="*/ 2532773 w 4083946"/>
                <a:gd name="connsiteY57" fmla="*/ 683156 h 1318307"/>
                <a:gd name="connsiteX58" fmla="*/ 2558076 w 4083946"/>
                <a:gd name="connsiteY58" fmla="*/ 656349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13198 w 4083946"/>
                <a:gd name="connsiteY56" fmla="*/ 701227 h 1318307"/>
                <a:gd name="connsiteX57" fmla="*/ 2532773 w 4083946"/>
                <a:gd name="connsiteY57" fmla="*/ 683156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13198 w 4083946"/>
                <a:gd name="connsiteY56" fmla="*/ 701227 h 1318307"/>
                <a:gd name="connsiteX57" fmla="*/ 2525629 w 4083946"/>
                <a:gd name="connsiteY57" fmla="*/ 687918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34630 w 4083946"/>
                <a:gd name="connsiteY56" fmla="*/ 696464 h 1318307"/>
                <a:gd name="connsiteX57" fmla="*/ 2525629 w 4083946"/>
                <a:gd name="connsiteY57" fmla="*/ 687918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513198 w 4083946"/>
                <a:gd name="connsiteY55" fmla="*/ 701227 h 1318307"/>
                <a:gd name="connsiteX56" fmla="*/ 2534630 w 4083946"/>
                <a:gd name="connsiteY56" fmla="*/ 696464 h 1318307"/>
                <a:gd name="connsiteX57" fmla="*/ 2589923 w 4083946"/>
                <a:gd name="connsiteY57" fmla="*/ 690299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77479 w 4083946"/>
                <a:gd name="connsiteY55" fmla="*/ 691702 h 1318307"/>
                <a:gd name="connsiteX56" fmla="*/ 2534630 w 4083946"/>
                <a:gd name="connsiteY56" fmla="*/ 696464 h 1318307"/>
                <a:gd name="connsiteX57" fmla="*/ 2589923 w 4083946"/>
                <a:gd name="connsiteY57" fmla="*/ 690299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34630 w 4083946"/>
                <a:gd name="connsiteY56" fmla="*/ 696464 h 1318307"/>
                <a:gd name="connsiteX57" fmla="*/ 2589923 w 4083946"/>
                <a:gd name="connsiteY57" fmla="*/ 690299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89923 w 4083946"/>
                <a:gd name="connsiteY57" fmla="*/ 690299 h 1318307"/>
                <a:gd name="connsiteX58" fmla="*/ 2527119 w 4083946"/>
                <a:gd name="connsiteY58" fmla="*/ 653968 h 1318307"/>
                <a:gd name="connsiteX59" fmla="*/ 2558076 w 4083946"/>
                <a:gd name="connsiteY59" fmla="*/ 633910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58076 w 4083946"/>
                <a:gd name="connsiteY58" fmla="*/ 633910 h 1318307"/>
                <a:gd name="connsiteX59" fmla="*/ 2670272 w 4083946"/>
                <a:gd name="connsiteY59" fmla="*/ 633910 h 1318307"/>
                <a:gd name="connsiteX60" fmla="*/ 2670272 w 4083946"/>
                <a:gd name="connsiteY60" fmla="*/ 605861 h 1318307"/>
                <a:gd name="connsiteX61" fmla="*/ 2889055 w 4083946"/>
                <a:gd name="connsiteY61" fmla="*/ 605861 h 1318307"/>
                <a:gd name="connsiteX62" fmla="*/ 2900274 w 4083946"/>
                <a:gd name="connsiteY62" fmla="*/ 589031 h 1318307"/>
                <a:gd name="connsiteX63" fmla="*/ 3096618 w 4083946"/>
                <a:gd name="connsiteY63" fmla="*/ 589031 h 1318307"/>
                <a:gd name="connsiteX64" fmla="*/ 3096618 w 4083946"/>
                <a:gd name="connsiteY64" fmla="*/ 583421 h 1318307"/>
                <a:gd name="connsiteX65" fmla="*/ 3124667 w 4083946"/>
                <a:gd name="connsiteY65" fmla="*/ 583421 h 1318307"/>
                <a:gd name="connsiteX66" fmla="*/ 3130277 w 4083946"/>
                <a:gd name="connsiteY66" fmla="*/ 577811 h 1318307"/>
                <a:gd name="connsiteX67" fmla="*/ 3180765 w 4083946"/>
                <a:gd name="connsiteY67" fmla="*/ 577811 h 1318307"/>
                <a:gd name="connsiteX68" fmla="*/ 3180765 w 4083946"/>
                <a:gd name="connsiteY68" fmla="*/ 555372 h 1318307"/>
                <a:gd name="connsiteX69" fmla="*/ 3214424 w 4083946"/>
                <a:gd name="connsiteY69" fmla="*/ 555372 h 1318307"/>
                <a:gd name="connsiteX70" fmla="*/ 3214424 w 4083946"/>
                <a:gd name="connsiteY70" fmla="*/ 527323 h 1318307"/>
                <a:gd name="connsiteX71" fmla="*/ 3225644 w 4083946"/>
                <a:gd name="connsiteY71" fmla="*/ 527323 h 1318307"/>
                <a:gd name="connsiteX72" fmla="*/ 3225644 w 4083946"/>
                <a:gd name="connsiteY72" fmla="*/ 454396 h 1318307"/>
                <a:gd name="connsiteX73" fmla="*/ 3281742 w 4083946"/>
                <a:gd name="connsiteY73" fmla="*/ 454396 h 1318307"/>
                <a:gd name="connsiteX74" fmla="*/ 3281742 w 4083946"/>
                <a:gd name="connsiteY74" fmla="*/ 454396 h 1318307"/>
                <a:gd name="connsiteX75" fmla="*/ 3281742 w 4083946"/>
                <a:gd name="connsiteY75" fmla="*/ 415127 h 1318307"/>
                <a:gd name="connsiteX76" fmla="*/ 3304181 w 4083946"/>
                <a:gd name="connsiteY76" fmla="*/ 415127 h 1318307"/>
                <a:gd name="connsiteX77" fmla="*/ 3304181 w 4083946"/>
                <a:gd name="connsiteY77" fmla="*/ 364638 h 1318307"/>
                <a:gd name="connsiteX78" fmla="*/ 3321011 w 4083946"/>
                <a:gd name="connsiteY78" fmla="*/ 364638 h 1318307"/>
                <a:gd name="connsiteX79" fmla="*/ 3321011 w 4083946"/>
                <a:gd name="connsiteY79" fmla="*/ 319760 h 1318307"/>
                <a:gd name="connsiteX80" fmla="*/ 3343450 w 4083946"/>
                <a:gd name="connsiteY80" fmla="*/ 319760 h 1318307"/>
                <a:gd name="connsiteX81" fmla="*/ 3343450 w 4083946"/>
                <a:gd name="connsiteY81" fmla="*/ 291711 h 1318307"/>
                <a:gd name="connsiteX82" fmla="*/ 3365889 w 4083946"/>
                <a:gd name="connsiteY82" fmla="*/ 291711 h 1318307"/>
                <a:gd name="connsiteX83" fmla="*/ 3365889 w 4083946"/>
                <a:gd name="connsiteY83" fmla="*/ 258052 h 1318307"/>
                <a:gd name="connsiteX84" fmla="*/ 3489305 w 4083946"/>
                <a:gd name="connsiteY84" fmla="*/ 258052 h 1318307"/>
                <a:gd name="connsiteX85" fmla="*/ 3489305 w 4083946"/>
                <a:gd name="connsiteY85" fmla="*/ 230003 h 1318307"/>
                <a:gd name="connsiteX86" fmla="*/ 3506135 w 4083946"/>
                <a:gd name="connsiteY86" fmla="*/ 230003 h 1318307"/>
                <a:gd name="connsiteX87" fmla="*/ 3506135 w 4083946"/>
                <a:gd name="connsiteY87" fmla="*/ 218783 h 1318307"/>
                <a:gd name="connsiteX88" fmla="*/ 3635160 w 4083946"/>
                <a:gd name="connsiteY88" fmla="*/ 218783 h 1318307"/>
                <a:gd name="connsiteX89" fmla="*/ 3635160 w 4083946"/>
                <a:gd name="connsiteY89" fmla="*/ 213173 h 1318307"/>
                <a:gd name="connsiteX90" fmla="*/ 3898822 w 4083946"/>
                <a:gd name="connsiteY90" fmla="*/ 213173 h 1318307"/>
                <a:gd name="connsiteX91" fmla="*/ 3898822 w 4083946"/>
                <a:gd name="connsiteY91" fmla="*/ 179515 h 1318307"/>
                <a:gd name="connsiteX92" fmla="*/ 4016628 w 4083946"/>
                <a:gd name="connsiteY92" fmla="*/ 179515 h 1318307"/>
                <a:gd name="connsiteX93" fmla="*/ 4016628 w 4083946"/>
                <a:gd name="connsiteY93" fmla="*/ 129026 h 1318307"/>
                <a:gd name="connsiteX94" fmla="*/ 4044677 w 4083946"/>
                <a:gd name="connsiteY94" fmla="*/ 129026 h 1318307"/>
                <a:gd name="connsiteX95" fmla="*/ 4044677 w 4083946"/>
                <a:gd name="connsiteY95" fmla="*/ 84148 h 1318307"/>
                <a:gd name="connsiteX96" fmla="*/ 4067116 w 4083946"/>
                <a:gd name="connsiteY96" fmla="*/ 84148 h 1318307"/>
                <a:gd name="connsiteX97" fmla="*/ 4067116 w 4083946"/>
                <a:gd name="connsiteY97" fmla="*/ 61708 h 1318307"/>
                <a:gd name="connsiteX98" fmla="*/ 4083946 w 4083946"/>
                <a:gd name="connsiteY98" fmla="*/ 61708 h 1318307"/>
                <a:gd name="connsiteX99" fmla="*/ 4083946 w 4083946"/>
                <a:gd name="connsiteY99"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670272 w 4083946"/>
                <a:gd name="connsiteY59" fmla="*/ 633910 h 1318307"/>
                <a:gd name="connsiteX60" fmla="*/ 2670272 w 4083946"/>
                <a:gd name="connsiteY60" fmla="*/ 605861 h 1318307"/>
                <a:gd name="connsiteX61" fmla="*/ 2889055 w 4083946"/>
                <a:gd name="connsiteY61" fmla="*/ 605861 h 1318307"/>
                <a:gd name="connsiteX62" fmla="*/ 2900274 w 4083946"/>
                <a:gd name="connsiteY62" fmla="*/ 589031 h 1318307"/>
                <a:gd name="connsiteX63" fmla="*/ 3096618 w 4083946"/>
                <a:gd name="connsiteY63" fmla="*/ 589031 h 1318307"/>
                <a:gd name="connsiteX64" fmla="*/ 3096618 w 4083946"/>
                <a:gd name="connsiteY64" fmla="*/ 583421 h 1318307"/>
                <a:gd name="connsiteX65" fmla="*/ 3124667 w 4083946"/>
                <a:gd name="connsiteY65" fmla="*/ 583421 h 1318307"/>
                <a:gd name="connsiteX66" fmla="*/ 3130277 w 4083946"/>
                <a:gd name="connsiteY66" fmla="*/ 577811 h 1318307"/>
                <a:gd name="connsiteX67" fmla="*/ 3180765 w 4083946"/>
                <a:gd name="connsiteY67" fmla="*/ 577811 h 1318307"/>
                <a:gd name="connsiteX68" fmla="*/ 3180765 w 4083946"/>
                <a:gd name="connsiteY68" fmla="*/ 555372 h 1318307"/>
                <a:gd name="connsiteX69" fmla="*/ 3214424 w 4083946"/>
                <a:gd name="connsiteY69" fmla="*/ 555372 h 1318307"/>
                <a:gd name="connsiteX70" fmla="*/ 3214424 w 4083946"/>
                <a:gd name="connsiteY70" fmla="*/ 527323 h 1318307"/>
                <a:gd name="connsiteX71" fmla="*/ 3225644 w 4083946"/>
                <a:gd name="connsiteY71" fmla="*/ 527323 h 1318307"/>
                <a:gd name="connsiteX72" fmla="*/ 3225644 w 4083946"/>
                <a:gd name="connsiteY72" fmla="*/ 454396 h 1318307"/>
                <a:gd name="connsiteX73" fmla="*/ 3281742 w 4083946"/>
                <a:gd name="connsiteY73" fmla="*/ 454396 h 1318307"/>
                <a:gd name="connsiteX74" fmla="*/ 3281742 w 4083946"/>
                <a:gd name="connsiteY74" fmla="*/ 454396 h 1318307"/>
                <a:gd name="connsiteX75" fmla="*/ 3281742 w 4083946"/>
                <a:gd name="connsiteY75" fmla="*/ 415127 h 1318307"/>
                <a:gd name="connsiteX76" fmla="*/ 3304181 w 4083946"/>
                <a:gd name="connsiteY76" fmla="*/ 415127 h 1318307"/>
                <a:gd name="connsiteX77" fmla="*/ 3304181 w 4083946"/>
                <a:gd name="connsiteY77" fmla="*/ 364638 h 1318307"/>
                <a:gd name="connsiteX78" fmla="*/ 3321011 w 4083946"/>
                <a:gd name="connsiteY78" fmla="*/ 364638 h 1318307"/>
                <a:gd name="connsiteX79" fmla="*/ 3321011 w 4083946"/>
                <a:gd name="connsiteY79" fmla="*/ 319760 h 1318307"/>
                <a:gd name="connsiteX80" fmla="*/ 3343450 w 4083946"/>
                <a:gd name="connsiteY80" fmla="*/ 319760 h 1318307"/>
                <a:gd name="connsiteX81" fmla="*/ 3343450 w 4083946"/>
                <a:gd name="connsiteY81" fmla="*/ 291711 h 1318307"/>
                <a:gd name="connsiteX82" fmla="*/ 3365889 w 4083946"/>
                <a:gd name="connsiteY82" fmla="*/ 291711 h 1318307"/>
                <a:gd name="connsiteX83" fmla="*/ 3365889 w 4083946"/>
                <a:gd name="connsiteY83" fmla="*/ 258052 h 1318307"/>
                <a:gd name="connsiteX84" fmla="*/ 3489305 w 4083946"/>
                <a:gd name="connsiteY84" fmla="*/ 258052 h 1318307"/>
                <a:gd name="connsiteX85" fmla="*/ 3489305 w 4083946"/>
                <a:gd name="connsiteY85" fmla="*/ 230003 h 1318307"/>
                <a:gd name="connsiteX86" fmla="*/ 3506135 w 4083946"/>
                <a:gd name="connsiteY86" fmla="*/ 230003 h 1318307"/>
                <a:gd name="connsiteX87" fmla="*/ 3506135 w 4083946"/>
                <a:gd name="connsiteY87" fmla="*/ 218783 h 1318307"/>
                <a:gd name="connsiteX88" fmla="*/ 3635160 w 4083946"/>
                <a:gd name="connsiteY88" fmla="*/ 218783 h 1318307"/>
                <a:gd name="connsiteX89" fmla="*/ 3635160 w 4083946"/>
                <a:gd name="connsiteY89" fmla="*/ 213173 h 1318307"/>
                <a:gd name="connsiteX90" fmla="*/ 3898822 w 4083946"/>
                <a:gd name="connsiteY90" fmla="*/ 213173 h 1318307"/>
                <a:gd name="connsiteX91" fmla="*/ 3898822 w 4083946"/>
                <a:gd name="connsiteY91" fmla="*/ 179515 h 1318307"/>
                <a:gd name="connsiteX92" fmla="*/ 4016628 w 4083946"/>
                <a:gd name="connsiteY92" fmla="*/ 179515 h 1318307"/>
                <a:gd name="connsiteX93" fmla="*/ 4016628 w 4083946"/>
                <a:gd name="connsiteY93" fmla="*/ 129026 h 1318307"/>
                <a:gd name="connsiteX94" fmla="*/ 4044677 w 4083946"/>
                <a:gd name="connsiteY94" fmla="*/ 129026 h 1318307"/>
                <a:gd name="connsiteX95" fmla="*/ 4044677 w 4083946"/>
                <a:gd name="connsiteY95" fmla="*/ 84148 h 1318307"/>
                <a:gd name="connsiteX96" fmla="*/ 4067116 w 4083946"/>
                <a:gd name="connsiteY96" fmla="*/ 84148 h 1318307"/>
                <a:gd name="connsiteX97" fmla="*/ 4067116 w 4083946"/>
                <a:gd name="connsiteY97" fmla="*/ 61708 h 1318307"/>
                <a:gd name="connsiteX98" fmla="*/ 4083946 w 4083946"/>
                <a:gd name="connsiteY98" fmla="*/ 61708 h 1318307"/>
                <a:gd name="connsiteX99" fmla="*/ 4083946 w 4083946"/>
                <a:gd name="connsiteY99"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618498 w 4083946"/>
                <a:gd name="connsiteY59" fmla="*/ 642675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3625 h 1318307"/>
                <a:gd name="connsiteX60" fmla="*/ 2670272 w 4083946"/>
                <a:gd name="connsiteY60" fmla="*/ 633910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3625 h 1318307"/>
                <a:gd name="connsiteX60" fmla="*/ 2670272 w 4083946"/>
                <a:gd name="connsiteY60" fmla="*/ 626766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8388 h 1318307"/>
                <a:gd name="connsiteX60" fmla="*/ 2670272 w 4083946"/>
                <a:gd name="connsiteY60" fmla="*/ 626766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8388 h 1318307"/>
                <a:gd name="connsiteX60" fmla="*/ 2670272 w 4083946"/>
                <a:gd name="connsiteY60" fmla="*/ 626766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8388 h 1318307"/>
                <a:gd name="connsiteX60" fmla="*/ 2670272 w 4083946"/>
                <a:gd name="connsiteY60" fmla="*/ 626766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5391 w 4083946"/>
                <a:gd name="connsiteY48" fmla="*/ 807814 h 1318307"/>
                <a:gd name="connsiteX49" fmla="*/ 2412220 w 4083946"/>
                <a:gd name="connsiteY49" fmla="*/ 807814 h 1318307"/>
                <a:gd name="connsiteX50" fmla="*/ 2412220 w 4083946"/>
                <a:gd name="connsiteY50" fmla="*/ 757326 h 1318307"/>
                <a:gd name="connsiteX51" fmla="*/ 2434660 w 4083946"/>
                <a:gd name="connsiteY51" fmla="*/ 757326 h 1318307"/>
                <a:gd name="connsiteX52" fmla="*/ 2434660 w 4083946"/>
                <a:gd name="connsiteY52" fmla="*/ 729277 h 1318307"/>
                <a:gd name="connsiteX53" fmla="*/ 2485148 w 4083946"/>
                <a:gd name="connsiteY53" fmla="*/ 729277 h 1318307"/>
                <a:gd name="connsiteX54" fmla="*/ 2485148 w 4083946"/>
                <a:gd name="connsiteY54" fmla="*/ 729277 h 1318307"/>
                <a:gd name="connsiteX55" fmla="*/ 2487004 w 4083946"/>
                <a:gd name="connsiteY55" fmla="*/ 691702 h 1318307"/>
                <a:gd name="connsiteX56" fmla="*/ 2527487 w 4083946"/>
                <a:gd name="connsiteY56" fmla="*/ 689320 h 1318307"/>
                <a:gd name="connsiteX57" fmla="*/ 2527119 w 4083946"/>
                <a:gd name="connsiteY57" fmla="*/ 653968 h 1318307"/>
                <a:gd name="connsiteX58" fmla="*/ 2562838 w 4083946"/>
                <a:gd name="connsiteY58" fmla="*/ 657723 h 1318307"/>
                <a:gd name="connsiteX59" fmla="*/ 2556585 w 4083946"/>
                <a:gd name="connsiteY59" fmla="*/ 628388 h 1318307"/>
                <a:gd name="connsiteX60" fmla="*/ 2670272 w 4083946"/>
                <a:gd name="connsiteY60" fmla="*/ 626766 h 1318307"/>
                <a:gd name="connsiteX61" fmla="*/ 2670272 w 4083946"/>
                <a:gd name="connsiteY61" fmla="*/ 605861 h 1318307"/>
                <a:gd name="connsiteX62" fmla="*/ 2889055 w 4083946"/>
                <a:gd name="connsiteY62" fmla="*/ 605861 h 1318307"/>
                <a:gd name="connsiteX63" fmla="*/ 2900274 w 4083946"/>
                <a:gd name="connsiteY63" fmla="*/ 589031 h 1318307"/>
                <a:gd name="connsiteX64" fmla="*/ 3096618 w 4083946"/>
                <a:gd name="connsiteY64" fmla="*/ 589031 h 1318307"/>
                <a:gd name="connsiteX65" fmla="*/ 3096618 w 4083946"/>
                <a:gd name="connsiteY65" fmla="*/ 583421 h 1318307"/>
                <a:gd name="connsiteX66" fmla="*/ 3124667 w 4083946"/>
                <a:gd name="connsiteY66" fmla="*/ 583421 h 1318307"/>
                <a:gd name="connsiteX67" fmla="*/ 3130277 w 4083946"/>
                <a:gd name="connsiteY67" fmla="*/ 577811 h 1318307"/>
                <a:gd name="connsiteX68" fmla="*/ 3180765 w 4083946"/>
                <a:gd name="connsiteY68" fmla="*/ 577811 h 1318307"/>
                <a:gd name="connsiteX69" fmla="*/ 3180765 w 4083946"/>
                <a:gd name="connsiteY69" fmla="*/ 555372 h 1318307"/>
                <a:gd name="connsiteX70" fmla="*/ 3214424 w 4083946"/>
                <a:gd name="connsiteY70" fmla="*/ 555372 h 1318307"/>
                <a:gd name="connsiteX71" fmla="*/ 3214424 w 4083946"/>
                <a:gd name="connsiteY71" fmla="*/ 527323 h 1318307"/>
                <a:gd name="connsiteX72" fmla="*/ 3225644 w 4083946"/>
                <a:gd name="connsiteY72" fmla="*/ 527323 h 1318307"/>
                <a:gd name="connsiteX73" fmla="*/ 3225644 w 4083946"/>
                <a:gd name="connsiteY73" fmla="*/ 454396 h 1318307"/>
                <a:gd name="connsiteX74" fmla="*/ 3281742 w 4083946"/>
                <a:gd name="connsiteY74" fmla="*/ 454396 h 1318307"/>
                <a:gd name="connsiteX75" fmla="*/ 3281742 w 4083946"/>
                <a:gd name="connsiteY75" fmla="*/ 454396 h 1318307"/>
                <a:gd name="connsiteX76" fmla="*/ 3281742 w 4083946"/>
                <a:gd name="connsiteY76" fmla="*/ 415127 h 1318307"/>
                <a:gd name="connsiteX77" fmla="*/ 3304181 w 4083946"/>
                <a:gd name="connsiteY77" fmla="*/ 415127 h 1318307"/>
                <a:gd name="connsiteX78" fmla="*/ 3304181 w 4083946"/>
                <a:gd name="connsiteY78" fmla="*/ 364638 h 1318307"/>
                <a:gd name="connsiteX79" fmla="*/ 3321011 w 4083946"/>
                <a:gd name="connsiteY79" fmla="*/ 364638 h 1318307"/>
                <a:gd name="connsiteX80" fmla="*/ 3321011 w 4083946"/>
                <a:gd name="connsiteY80" fmla="*/ 319760 h 1318307"/>
                <a:gd name="connsiteX81" fmla="*/ 3343450 w 4083946"/>
                <a:gd name="connsiteY81" fmla="*/ 319760 h 1318307"/>
                <a:gd name="connsiteX82" fmla="*/ 3343450 w 4083946"/>
                <a:gd name="connsiteY82" fmla="*/ 291711 h 1318307"/>
                <a:gd name="connsiteX83" fmla="*/ 3365889 w 4083946"/>
                <a:gd name="connsiteY83" fmla="*/ 291711 h 1318307"/>
                <a:gd name="connsiteX84" fmla="*/ 3365889 w 4083946"/>
                <a:gd name="connsiteY84" fmla="*/ 258052 h 1318307"/>
                <a:gd name="connsiteX85" fmla="*/ 3489305 w 4083946"/>
                <a:gd name="connsiteY85" fmla="*/ 258052 h 1318307"/>
                <a:gd name="connsiteX86" fmla="*/ 3489305 w 4083946"/>
                <a:gd name="connsiteY86" fmla="*/ 230003 h 1318307"/>
                <a:gd name="connsiteX87" fmla="*/ 3506135 w 4083946"/>
                <a:gd name="connsiteY87" fmla="*/ 230003 h 1318307"/>
                <a:gd name="connsiteX88" fmla="*/ 3506135 w 4083946"/>
                <a:gd name="connsiteY88" fmla="*/ 218783 h 1318307"/>
                <a:gd name="connsiteX89" fmla="*/ 3635160 w 4083946"/>
                <a:gd name="connsiteY89" fmla="*/ 218783 h 1318307"/>
                <a:gd name="connsiteX90" fmla="*/ 3635160 w 4083946"/>
                <a:gd name="connsiteY90" fmla="*/ 213173 h 1318307"/>
                <a:gd name="connsiteX91" fmla="*/ 3898822 w 4083946"/>
                <a:gd name="connsiteY91" fmla="*/ 213173 h 1318307"/>
                <a:gd name="connsiteX92" fmla="*/ 3898822 w 4083946"/>
                <a:gd name="connsiteY92" fmla="*/ 179515 h 1318307"/>
                <a:gd name="connsiteX93" fmla="*/ 4016628 w 4083946"/>
                <a:gd name="connsiteY93" fmla="*/ 179515 h 1318307"/>
                <a:gd name="connsiteX94" fmla="*/ 4016628 w 4083946"/>
                <a:gd name="connsiteY94" fmla="*/ 129026 h 1318307"/>
                <a:gd name="connsiteX95" fmla="*/ 4044677 w 4083946"/>
                <a:gd name="connsiteY95" fmla="*/ 129026 h 1318307"/>
                <a:gd name="connsiteX96" fmla="*/ 4044677 w 4083946"/>
                <a:gd name="connsiteY96" fmla="*/ 84148 h 1318307"/>
                <a:gd name="connsiteX97" fmla="*/ 4067116 w 4083946"/>
                <a:gd name="connsiteY97" fmla="*/ 84148 h 1318307"/>
                <a:gd name="connsiteX98" fmla="*/ 4067116 w 4083946"/>
                <a:gd name="connsiteY98" fmla="*/ 61708 h 1318307"/>
                <a:gd name="connsiteX99" fmla="*/ 4083946 w 4083946"/>
                <a:gd name="connsiteY99" fmla="*/ 61708 h 1318307"/>
                <a:gd name="connsiteX100" fmla="*/ 4083946 w 4083946"/>
                <a:gd name="connsiteY100"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80373 w 4083946"/>
                <a:gd name="connsiteY48" fmla="*/ 826031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30277 w 4083946"/>
                <a:gd name="connsiteY68" fmla="*/ 577811 h 1318307"/>
                <a:gd name="connsiteX69" fmla="*/ 3180765 w 4083946"/>
                <a:gd name="connsiteY69" fmla="*/ 577811 h 1318307"/>
                <a:gd name="connsiteX70" fmla="*/ 3180765 w 4083946"/>
                <a:gd name="connsiteY70" fmla="*/ 555372 h 1318307"/>
                <a:gd name="connsiteX71" fmla="*/ 3214424 w 4083946"/>
                <a:gd name="connsiteY71" fmla="*/ 555372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30277 w 4083946"/>
                <a:gd name="connsiteY68" fmla="*/ 577811 h 1318307"/>
                <a:gd name="connsiteX69" fmla="*/ 3180765 w 4083946"/>
                <a:gd name="connsiteY69" fmla="*/ 577811 h 1318307"/>
                <a:gd name="connsiteX70" fmla="*/ 3180765 w 4083946"/>
                <a:gd name="connsiteY70" fmla="*/ 555372 h 1318307"/>
                <a:gd name="connsiteX71" fmla="*/ 3214424 w 4083946"/>
                <a:gd name="connsiteY71" fmla="*/ 555372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77811 h 1318307"/>
                <a:gd name="connsiteX70" fmla="*/ 3180765 w 4083946"/>
                <a:gd name="connsiteY70" fmla="*/ 555372 h 1318307"/>
                <a:gd name="connsiteX71" fmla="*/ 3214424 w 4083946"/>
                <a:gd name="connsiteY71" fmla="*/ 555372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55372 h 1318307"/>
                <a:gd name="connsiteX71" fmla="*/ 3214424 w 4083946"/>
                <a:gd name="connsiteY71" fmla="*/ 555372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4424 w 4083946"/>
                <a:gd name="connsiteY71" fmla="*/ 555372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13173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03648 h 1318307"/>
                <a:gd name="connsiteX92" fmla="*/ 3898822 w 4083946"/>
                <a:gd name="connsiteY92" fmla="*/ 213173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03648 h 1318307"/>
                <a:gd name="connsiteX92" fmla="*/ 3896440 w 4083946"/>
                <a:gd name="connsiteY92" fmla="*/ 206029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18783 h 1318307"/>
                <a:gd name="connsiteX90" fmla="*/ 3635160 w 4083946"/>
                <a:gd name="connsiteY90" fmla="*/ 218783 h 1318307"/>
                <a:gd name="connsiteX91" fmla="*/ 3635160 w 4083946"/>
                <a:gd name="connsiteY91" fmla="*/ 203648 h 1318307"/>
                <a:gd name="connsiteX92" fmla="*/ 3896440 w 4083946"/>
                <a:gd name="connsiteY92" fmla="*/ 206029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09258 h 1318307"/>
                <a:gd name="connsiteX90" fmla="*/ 3635160 w 4083946"/>
                <a:gd name="connsiteY90" fmla="*/ 218783 h 1318307"/>
                <a:gd name="connsiteX91" fmla="*/ 3635160 w 4083946"/>
                <a:gd name="connsiteY91" fmla="*/ 203648 h 1318307"/>
                <a:gd name="connsiteX92" fmla="*/ 3896440 w 4083946"/>
                <a:gd name="connsiteY92" fmla="*/ 206029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 name="connsiteX0" fmla="*/ 0 w 4083946"/>
                <a:gd name="connsiteY0" fmla="*/ 1318307 h 1318307"/>
                <a:gd name="connsiteX1" fmla="*/ 89757 w 4083946"/>
                <a:gd name="connsiteY1" fmla="*/ 1318307 h 1318307"/>
                <a:gd name="connsiteX2" fmla="*/ 89757 w 4083946"/>
                <a:gd name="connsiteY2" fmla="*/ 1295868 h 1318307"/>
                <a:gd name="connsiteX3" fmla="*/ 392687 w 4083946"/>
                <a:gd name="connsiteY3" fmla="*/ 1295868 h 1318307"/>
                <a:gd name="connsiteX4" fmla="*/ 392687 w 4083946"/>
                <a:gd name="connsiteY4" fmla="*/ 1295868 h 1318307"/>
                <a:gd name="connsiteX5" fmla="*/ 392687 w 4083946"/>
                <a:gd name="connsiteY5" fmla="*/ 1273429 h 1318307"/>
                <a:gd name="connsiteX6" fmla="*/ 583420 w 4083946"/>
                <a:gd name="connsiteY6" fmla="*/ 1273429 h 1318307"/>
                <a:gd name="connsiteX7" fmla="*/ 583420 w 4083946"/>
                <a:gd name="connsiteY7" fmla="*/ 1256599 h 1318307"/>
                <a:gd name="connsiteX8" fmla="*/ 768544 w 4083946"/>
                <a:gd name="connsiteY8" fmla="*/ 1256599 h 1318307"/>
                <a:gd name="connsiteX9" fmla="*/ 774154 w 4083946"/>
                <a:gd name="connsiteY9" fmla="*/ 1250989 h 1318307"/>
                <a:gd name="connsiteX10" fmla="*/ 807813 w 4083946"/>
                <a:gd name="connsiteY10" fmla="*/ 1250989 h 1318307"/>
                <a:gd name="connsiteX11" fmla="*/ 807813 w 4083946"/>
                <a:gd name="connsiteY11" fmla="*/ 1222940 h 1318307"/>
                <a:gd name="connsiteX12" fmla="*/ 841472 w 4083946"/>
                <a:gd name="connsiteY12" fmla="*/ 1222940 h 1318307"/>
                <a:gd name="connsiteX13" fmla="*/ 841472 w 4083946"/>
                <a:gd name="connsiteY13" fmla="*/ 1183672 h 1318307"/>
                <a:gd name="connsiteX14" fmla="*/ 998547 w 4083946"/>
                <a:gd name="connsiteY14" fmla="*/ 1183672 h 1318307"/>
                <a:gd name="connsiteX15" fmla="*/ 998547 w 4083946"/>
                <a:gd name="connsiteY15" fmla="*/ 1178062 h 1318307"/>
                <a:gd name="connsiteX16" fmla="*/ 1335136 w 4083946"/>
                <a:gd name="connsiteY16" fmla="*/ 1178062 h 1318307"/>
                <a:gd name="connsiteX17" fmla="*/ 1335136 w 4083946"/>
                <a:gd name="connsiteY17" fmla="*/ 1166842 h 1318307"/>
                <a:gd name="connsiteX18" fmla="*/ 1559528 w 4083946"/>
                <a:gd name="connsiteY18" fmla="*/ 1166842 h 1318307"/>
                <a:gd name="connsiteX19" fmla="*/ 1559528 w 4083946"/>
                <a:gd name="connsiteY19" fmla="*/ 1138793 h 1318307"/>
                <a:gd name="connsiteX20" fmla="*/ 1576358 w 4083946"/>
                <a:gd name="connsiteY20" fmla="*/ 1138793 h 1318307"/>
                <a:gd name="connsiteX21" fmla="*/ 1576358 w 4083946"/>
                <a:gd name="connsiteY21" fmla="*/ 1116354 h 1318307"/>
                <a:gd name="connsiteX22" fmla="*/ 1626846 w 4083946"/>
                <a:gd name="connsiteY22" fmla="*/ 1116354 h 1318307"/>
                <a:gd name="connsiteX23" fmla="*/ 1626846 w 4083946"/>
                <a:gd name="connsiteY23" fmla="*/ 1071475 h 1318307"/>
                <a:gd name="connsiteX24" fmla="*/ 1660505 w 4083946"/>
                <a:gd name="connsiteY24" fmla="*/ 1071475 h 1318307"/>
                <a:gd name="connsiteX25" fmla="*/ 1660505 w 4083946"/>
                <a:gd name="connsiteY25" fmla="*/ 1032207 h 1318307"/>
                <a:gd name="connsiteX26" fmla="*/ 1699774 w 4083946"/>
                <a:gd name="connsiteY26" fmla="*/ 1032207 h 1318307"/>
                <a:gd name="connsiteX27" fmla="*/ 1699774 w 4083946"/>
                <a:gd name="connsiteY27" fmla="*/ 1009767 h 1318307"/>
                <a:gd name="connsiteX28" fmla="*/ 1727823 w 4083946"/>
                <a:gd name="connsiteY28" fmla="*/ 1009767 h 1318307"/>
                <a:gd name="connsiteX29" fmla="*/ 1727823 w 4083946"/>
                <a:gd name="connsiteY29" fmla="*/ 976108 h 1318307"/>
                <a:gd name="connsiteX30" fmla="*/ 1800750 w 4083946"/>
                <a:gd name="connsiteY30" fmla="*/ 976108 h 1318307"/>
                <a:gd name="connsiteX31" fmla="*/ 1800750 w 4083946"/>
                <a:gd name="connsiteY31" fmla="*/ 959279 h 1318307"/>
                <a:gd name="connsiteX32" fmla="*/ 1884898 w 4083946"/>
                <a:gd name="connsiteY32" fmla="*/ 959279 h 1318307"/>
                <a:gd name="connsiteX33" fmla="*/ 1884898 w 4083946"/>
                <a:gd name="connsiteY33" fmla="*/ 953669 h 1318307"/>
                <a:gd name="connsiteX34" fmla="*/ 1946606 w 4083946"/>
                <a:gd name="connsiteY34" fmla="*/ 953669 h 1318307"/>
                <a:gd name="connsiteX35" fmla="*/ 1946606 w 4083946"/>
                <a:gd name="connsiteY35" fmla="*/ 942450 h 1318307"/>
                <a:gd name="connsiteX36" fmla="*/ 2019533 w 4083946"/>
                <a:gd name="connsiteY36" fmla="*/ 942450 h 1318307"/>
                <a:gd name="connsiteX37" fmla="*/ 2019533 w 4083946"/>
                <a:gd name="connsiteY37" fmla="*/ 925620 h 1318307"/>
                <a:gd name="connsiteX38" fmla="*/ 2075631 w 4083946"/>
                <a:gd name="connsiteY38" fmla="*/ 925620 h 1318307"/>
                <a:gd name="connsiteX39" fmla="*/ 2075631 w 4083946"/>
                <a:gd name="connsiteY39" fmla="*/ 908791 h 1318307"/>
                <a:gd name="connsiteX40" fmla="*/ 2103681 w 4083946"/>
                <a:gd name="connsiteY40" fmla="*/ 908791 h 1318307"/>
                <a:gd name="connsiteX41" fmla="*/ 2103681 w 4083946"/>
                <a:gd name="connsiteY41" fmla="*/ 908791 h 1318307"/>
                <a:gd name="connsiteX42" fmla="*/ 2103681 w 4083946"/>
                <a:gd name="connsiteY42" fmla="*/ 875132 h 1318307"/>
                <a:gd name="connsiteX43" fmla="*/ 2255146 w 4083946"/>
                <a:gd name="connsiteY43" fmla="*/ 875132 h 1318307"/>
                <a:gd name="connsiteX44" fmla="*/ 2255146 w 4083946"/>
                <a:gd name="connsiteY44" fmla="*/ 858302 h 1318307"/>
                <a:gd name="connsiteX45" fmla="*/ 2361732 w 4083946"/>
                <a:gd name="connsiteY45" fmla="*/ 858302 h 1318307"/>
                <a:gd name="connsiteX46" fmla="*/ 2361732 w 4083946"/>
                <a:gd name="connsiteY46" fmla="*/ 841473 h 1318307"/>
                <a:gd name="connsiteX47" fmla="*/ 2361732 w 4083946"/>
                <a:gd name="connsiteY47" fmla="*/ 841473 h 1318307"/>
                <a:gd name="connsiteX48" fmla="*/ 2392279 w 4083946"/>
                <a:gd name="connsiteY48" fmla="*/ 840319 h 1318307"/>
                <a:gd name="connsiteX49" fmla="*/ 2395391 w 4083946"/>
                <a:gd name="connsiteY49" fmla="*/ 807814 h 1318307"/>
                <a:gd name="connsiteX50" fmla="*/ 2412220 w 4083946"/>
                <a:gd name="connsiteY50" fmla="*/ 807814 h 1318307"/>
                <a:gd name="connsiteX51" fmla="*/ 2412220 w 4083946"/>
                <a:gd name="connsiteY51" fmla="*/ 757326 h 1318307"/>
                <a:gd name="connsiteX52" fmla="*/ 2434660 w 4083946"/>
                <a:gd name="connsiteY52" fmla="*/ 757326 h 1318307"/>
                <a:gd name="connsiteX53" fmla="*/ 2434660 w 4083946"/>
                <a:gd name="connsiteY53" fmla="*/ 729277 h 1318307"/>
                <a:gd name="connsiteX54" fmla="*/ 2485148 w 4083946"/>
                <a:gd name="connsiteY54" fmla="*/ 729277 h 1318307"/>
                <a:gd name="connsiteX55" fmla="*/ 2485148 w 4083946"/>
                <a:gd name="connsiteY55" fmla="*/ 729277 h 1318307"/>
                <a:gd name="connsiteX56" fmla="*/ 2487004 w 4083946"/>
                <a:gd name="connsiteY56" fmla="*/ 691702 h 1318307"/>
                <a:gd name="connsiteX57" fmla="*/ 2527487 w 4083946"/>
                <a:gd name="connsiteY57" fmla="*/ 689320 h 1318307"/>
                <a:gd name="connsiteX58" fmla="*/ 2527119 w 4083946"/>
                <a:gd name="connsiteY58" fmla="*/ 653968 h 1318307"/>
                <a:gd name="connsiteX59" fmla="*/ 2562838 w 4083946"/>
                <a:gd name="connsiteY59" fmla="*/ 657723 h 1318307"/>
                <a:gd name="connsiteX60" fmla="*/ 2556585 w 4083946"/>
                <a:gd name="connsiteY60" fmla="*/ 628388 h 1318307"/>
                <a:gd name="connsiteX61" fmla="*/ 2670272 w 4083946"/>
                <a:gd name="connsiteY61" fmla="*/ 626766 h 1318307"/>
                <a:gd name="connsiteX62" fmla="*/ 2670272 w 4083946"/>
                <a:gd name="connsiteY62" fmla="*/ 605861 h 1318307"/>
                <a:gd name="connsiteX63" fmla="*/ 2889055 w 4083946"/>
                <a:gd name="connsiteY63" fmla="*/ 605861 h 1318307"/>
                <a:gd name="connsiteX64" fmla="*/ 2900274 w 4083946"/>
                <a:gd name="connsiteY64" fmla="*/ 589031 h 1318307"/>
                <a:gd name="connsiteX65" fmla="*/ 3096618 w 4083946"/>
                <a:gd name="connsiteY65" fmla="*/ 589031 h 1318307"/>
                <a:gd name="connsiteX66" fmla="*/ 3096618 w 4083946"/>
                <a:gd name="connsiteY66" fmla="*/ 583421 h 1318307"/>
                <a:gd name="connsiteX67" fmla="*/ 3124667 w 4083946"/>
                <a:gd name="connsiteY67" fmla="*/ 583421 h 1318307"/>
                <a:gd name="connsiteX68" fmla="*/ 3125515 w 4083946"/>
                <a:gd name="connsiteY68" fmla="*/ 565905 h 1318307"/>
                <a:gd name="connsiteX69" fmla="*/ 3180765 w 4083946"/>
                <a:gd name="connsiteY69" fmla="*/ 565904 h 1318307"/>
                <a:gd name="connsiteX70" fmla="*/ 3180765 w 4083946"/>
                <a:gd name="connsiteY70" fmla="*/ 548229 h 1318307"/>
                <a:gd name="connsiteX71" fmla="*/ 3219186 w 4083946"/>
                <a:gd name="connsiteY71" fmla="*/ 543466 h 1318307"/>
                <a:gd name="connsiteX72" fmla="*/ 3214424 w 4083946"/>
                <a:gd name="connsiteY72" fmla="*/ 527323 h 1318307"/>
                <a:gd name="connsiteX73" fmla="*/ 3225644 w 4083946"/>
                <a:gd name="connsiteY73" fmla="*/ 527323 h 1318307"/>
                <a:gd name="connsiteX74" fmla="*/ 3225644 w 4083946"/>
                <a:gd name="connsiteY74" fmla="*/ 454396 h 1318307"/>
                <a:gd name="connsiteX75" fmla="*/ 3281742 w 4083946"/>
                <a:gd name="connsiteY75" fmla="*/ 454396 h 1318307"/>
                <a:gd name="connsiteX76" fmla="*/ 3281742 w 4083946"/>
                <a:gd name="connsiteY76" fmla="*/ 454396 h 1318307"/>
                <a:gd name="connsiteX77" fmla="*/ 3281742 w 4083946"/>
                <a:gd name="connsiteY77" fmla="*/ 415127 h 1318307"/>
                <a:gd name="connsiteX78" fmla="*/ 3304181 w 4083946"/>
                <a:gd name="connsiteY78" fmla="*/ 415127 h 1318307"/>
                <a:gd name="connsiteX79" fmla="*/ 3304181 w 4083946"/>
                <a:gd name="connsiteY79" fmla="*/ 364638 h 1318307"/>
                <a:gd name="connsiteX80" fmla="*/ 3321011 w 4083946"/>
                <a:gd name="connsiteY80" fmla="*/ 364638 h 1318307"/>
                <a:gd name="connsiteX81" fmla="*/ 3321011 w 4083946"/>
                <a:gd name="connsiteY81" fmla="*/ 319760 h 1318307"/>
                <a:gd name="connsiteX82" fmla="*/ 3343450 w 4083946"/>
                <a:gd name="connsiteY82" fmla="*/ 319760 h 1318307"/>
                <a:gd name="connsiteX83" fmla="*/ 3343450 w 4083946"/>
                <a:gd name="connsiteY83" fmla="*/ 291711 h 1318307"/>
                <a:gd name="connsiteX84" fmla="*/ 3365889 w 4083946"/>
                <a:gd name="connsiteY84" fmla="*/ 291711 h 1318307"/>
                <a:gd name="connsiteX85" fmla="*/ 3365889 w 4083946"/>
                <a:gd name="connsiteY85" fmla="*/ 258052 h 1318307"/>
                <a:gd name="connsiteX86" fmla="*/ 3489305 w 4083946"/>
                <a:gd name="connsiteY86" fmla="*/ 258052 h 1318307"/>
                <a:gd name="connsiteX87" fmla="*/ 3489305 w 4083946"/>
                <a:gd name="connsiteY87" fmla="*/ 230003 h 1318307"/>
                <a:gd name="connsiteX88" fmla="*/ 3506135 w 4083946"/>
                <a:gd name="connsiteY88" fmla="*/ 230003 h 1318307"/>
                <a:gd name="connsiteX89" fmla="*/ 3506135 w 4083946"/>
                <a:gd name="connsiteY89" fmla="*/ 209258 h 1318307"/>
                <a:gd name="connsiteX90" fmla="*/ 3630397 w 4083946"/>
                <a:gd name="connsiteY90" fmla="*/ 209258 h 1318307"/>
                <a:gd name="connsiteX91" fmla="*/ 3635160 w 4083946"/>
                <a:gd name="connsiteY91" fmla="*/ 203648 h 1318307"/>
                <a:gd name="connsiteX92" fmla="*/ 3896440 w 4083946"/>
                <a:gd name="connsiteY92" fmla="*/ 206029 h 1318307"/>
                <a:gd name="connsiteX93" fmla="*/ 3898822 w 4083946"/>
                <a:gd name="connsiteY93" fmla="*/ 179515 h 1318307"/>
                <a:gd name="connsiteX94" fmla="*/ 4016628 w 4083946"/>
                <a:gd name="connsiteY94" fmla="*/ 179515 h 1318307"/>
                <a:gd name="connsiteX95" fmla="*/ 4016628 w 4083946"/>
                <a:gd name="connsiteY95" fmla="*/ 129026 h 1318307"/>
                <a:gd name="connsiteX96" fmla="*/ 4044677 w 4083946"/>
                <a:gd name="connsiteY96" fmla="*/ 129026 h 1318307"/>
                <a:gd name="connsiteX97" fmla="*/ 4044677 w 4083946"/>
                <a:gd name="connsiteY97" fmla="*/ 84148 h 1318307"/>
                <a:gd name="connsiteX98" fmla="*/ 4067116 w 4083946"/>
                <a:gd name="connsiteY98" fmla="*/ 84148 h 1318307"/>
                <a:gd name="connsiteX99" fmla="*/ 4067116 w 4083946"/>
                <a:gd name="connsiteY99" fmla="*/ 61708 h 1318307"/>
                <a:gd name="connsiteX100" fmla="*/ 4083946 w 4083946"/>
                <a:gd name="connsiteY100" fmla="*/ 61708 h 1318307"/>
                <a:gd name="connsiteX101" fmla="*/ 4083946 w 4083946"/>
                <a:gd name="connsiteY101" fmla="*/ 0 h 131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083946" h="1318307">
                  <a:moveTo>
                    <a:pt x="0" y="1318307"/>
                  </a:moveTo>
                  <a:lnTo>
                    <a:pt x="89757" y="1318307"/>
                  </a:lnTo>
                  <a:lnTo>
                    <a:pt x="89757" y="1295868"/>
                  </a:lnTo>
                  <a:lnTo>
                    <a:pt x="392687" y="1295868"/>
                  </a:lnTo>
                  <a:lnTo>
                    <a:pt x="392687" y="1295868"/>
                  </a:lnTo>
                  <a:lnTo>
                    <a:pt x="392687" y="1273429"/>
                  </a:lnTo>
                  <a:lnTo>
                    <a:pt x="583420" y="1273429"/>
                  </a:lnTo>
                  <a:lnTo>
                    <a:pt x="583420" y="1256599"/>
                  </a:lnTo>
                  <a:lnTo>
                    <a:pt x="768544" y="1256599"/>
                  </a:lnTo>
                  <a:lnTo>
                    <a:pt x="774154" y="1250989"/>
                  </a:lnTo>
                  <a:lnTo>
                    <a:pt x="807813" y="1250989"/>
                  </a:lnTo>
                  <a:lnTo>
                    <a:pt x="807813" y="1222940"/>
                  </a:lnTo>
                  <a:lnTo>
                    <a:pt x="841472" y="1222940"/>
                  </a:lnTo>
                  <a:lnTo>
                    <a:pt x="841472" y="1183672"/>
                  </a:lnTo>
                  <a:lnTo>
                    <a:pt x="998547" y="1183672"/>
                  </a:lnTo>
                  <a:lnTo>
                    <a:pt x="998547" y="1178062"/>
                  </a:lnTo>
                  <a:lnTo>
                    <a:pt x="1335136" y="1178062"/>
                  </a:lnTo>
                  <a:lnTo>
                    <a:pt x="1335136" y="1166842"/>
                  </a:lnTo>
                  <a:lnTo>
                    <a:pt x="1559528" y="1166842"/>
                  </a:lnTo>
                  <a:lnTo>
                    <a:pt x="1559528" y="1138793"/>
                  </a:lnTo>
                  <a:lnTo>
                    <a:pt x="1576358" y="1138793"/>
                  </a:lnTo>
                  <a:lnTo>
                    <a:pt x="1576358" y="1116354"/>
                  </a:lnTo>
                  <a:lnTo>
                    <a:pt x="1626846" y="1116354"/>
                  </a:lnTo>
                  <a:lnTo>
                    <a:pt x="1626846" y="1071475"/>
                  </a:lnTo>
                  <a:lnTo>
                    <a:pt x="1660505" y="1071475"/>
                  </a:lnTo>
                  <a:lnTo>
                    <a:pt x="1660505" y="1032207"/>
                  </a:lnTo>
                  <a:lnTo>
                    <a:pt x="1699774" y="1032207"/>
                  </a:lnTo>
                  <a:lnTo>
                    <a:pt x="1699774" y="1009767"/>
                  </a:lnTo>
                  <a:lnTo>
                    <a:pt x="1727823" y="1009767"/>
                  </a:lnTo>
                  <a:lnTo>
                    <a:pt x="1727823" y="976108"/>
                  </a:lnTo>
                  <a:lnTo>
                    <a:pt x="1800750" y="976108"/>
                  </a:lnTo>
                  <a:lnTo>
                    <a:pt x="1800750" y="959279"/>
                  </a:lnTo>
                  <a:lnTo>
                    <a:pt x="1884898" y="959279"/>
                  </a:lnTo>
                  <a:lnTo>
                    <a:pt x="1884898" y="953669"/>
                  </a:lnTo>
                  <a:lnTo>
                    <a:pt x="1946606" y="953669"/>
                  </a:lnTo>
                  <a:lnTo>
                    <a:pt x="1946606" y="942450"/>
                  </a:lnTo>
                  <a:lnTo>
                    <a:pt x="2019533" y="942450"/>
                  </a:lnTo>
                  <a:lnTo>
                    <a:pt x="2019533" y="925620"/>
                  </a:lnTo>
                  <a:lnTo>
                    <a:pt x="2075631" y="925620"/>
                  </a:lnTo>
                  <a:lnTo>
                    <a:pt x="2075631" y="908791"/>
                  </a:lnTo>
                  <a:lnTo>
                    <a:pt x="2103681" y="908791"/>
                  </a:lnTo>
                  <a:lnTo>
                    <a:pt x="2103681" y="908791"/>
                  </a:lnTo>
                  <a:lnTo>
                    <a:pt x="2103681" y="875132"/>
                  </a:lnTo>
                  <a:lnTo>
                    <a:pt x="2255146" y="875132"/>
                  </a:lnTo>
                  <a:lnTo>
                    <a:pt x="2255146" y="858302"/>
                  </a:lnTo>
                  <a:lnTo>
                    <a:pt x="2361732" y="858302"/>
                  </a:lnTo>
                  <a:lnTo>
                    <a:pt x="2361732" y="841473"/>
                  </a:lnTo>
                  <a:lnTo>
                    <a:pt x="2361732" y="841473"/>
                  </a:lnTo>
                  <a:lnTo>
                    <a:pt x="2392279" y="840319"/>
                  </a:lnTo>
                  <a:lnTo>
                    <a:pt x="2395391" y="807814"/>
                  </a:lnTo>
                  <a:lnTo>
                    <a:pt x="2412220" y="807814"/>
                  </a:lnTo>
                  <a:lnTo>
                    <a:pt x="2412220" y="757326"/>
                  </a:lnTo>
                  <a:lnTo>
                    <a:pt x="2434660" y="757326"/>
                  </a:lnTo>
                  <a:lnTo>
                    <a:pt x="2434660" y="729277"/>
                  </a:lnTo>
                  <a:lnTo>
                    <a:pt x="2485148" y="729277"/>
                  </a:lnTo>
                  <a:lnTo>
                    <a:pt x="2485148" y="729277"/>
                  </a:lnTo>
                  <a:cubicBezTo>
                    <a:pt x="2485457" y="723015"/>
                    <a:pt x="2479948" y="698361"/>
                    <a:pt x="2487004" y="691702"/>
                  </a:cubicBezTo>
                  <a:cubicBezTo>
                    <a:pt x="2494060" y="685043"/>
                    <a:pt x="2520801" y="695609"/>
                    <a:pt x="2527487" y="689320"/>
                  </a:cubicBezTo>
                  <a:cubicBezTo>
                    <a:pt x="2534173" y="683031"/>
                    <a:pt x="2522021" y="663203"/>
                    <a:pt x="2527119" y="653968"/>
                  </a:cubicBezTo>
                  <a:lnTo>
                    <a:pt x="2562838" y="657723"/>
                  </a:lnTo>
                  <a:lnTo>
                    <a:pt x="2556585" y="628388"/>
                  </a:lnTo>
                  <a:lnTo>
                    <a:pt x="2670272" y="626766"/>
                  </a:lnTo>
                  <a:lnTo>
                    <a:pt x="2670272" y="605861"/>
                  </a:lnTo>
                  <a:lnTo>
                    <a:pt x="2889055" y="605861"/>
                  </a:lnTo>
                  <a:lnTo>
                    <a:pt x="2900274" y="589031"/>
                  </a:lnTo>
                  <a:lnTo>
                    <a:pt x="3096618" y="589031"/>
                  </a:lnTo>
                  <a:lnTo>
                    <a:pt x="3096618" y="583421"/>
                  </a:lnTo>
                  <a:lnTo>
                    <a:pt x="3124667" y="583421"/>
                  </a:lnTo>
                  <a:cubicBezTo>
                    <a:pt x="3124950" y="577582"/>
                    <a:pt x="3125232" y="571744"/>
                    <a:pt x="3125515" y="565905"/>
                  </a:cubicBezTo>
                  <a:lnTo>
                    <a:pt x="3180765" y="565904"/>
                  </a:lnTo>
                  <a:lnTo>
                    <a:pt x="3180765" y="548229"/>
                  </a:lnTo>
                  <a:lnTo>
                    <a:pt x="3219186" y="543466"/>
                  </a:lnTo>
                  <a:lnTo>
                    <a:pt x="3214424" y="527323"/>
                  </a:lnTo>
                  <a:lnTo>
                    <a:pt x="3225644" y="527323"/>
                  </a:lnTo>
                  <a:lnTo>
                    <a:pt x="3225644" y="454396"/>
                  </a:lnTo>
                  <a:lnTo>
                    <a:pt x="3281742" y="454396"/>
                  </a:lnTo>
                  <a:lnTo>
                    <a:pt x="3281742" y="454396"/>
                  </a:lnTo>
                  <a:lnTo>
                    <a:pt x="3281742" y="415127"/>
                  </a:lnTo>
                  <a:lnTo>
                    <a:pt x="3304181" y="415127"/>
                  </a:lnTo>
                  <a:lnTo>
                    <a:pt x="3304181" y="364638"/>
                  </a:lnTo>
                  <a:lnTo>
                    <a:pt x="3321011" y="364638"/>
                  </a:lnTo>
                  <a:lnTo>
                    <a:pt x="3321011" y="319760"/>
                  </a:lnTo>
                  <a:lnTo>
                    <a:pt x="3343450" y="319760"/>
                  </a:lnTo>
                  <a:lnTo>
                    <a:pt x="3343450" y="291711"/>
                  </a:lnTo>
                  <a:lnTo>
                    <a:pt x="3365889" y="291711"/>
                  </a:lnTo>
                  <a:lnTo>
                    <a:pt x="3365889" y="258052"/>
                  </a:lnTo>
                  <a:lnTo>
                    <a:pt x="3489305" y="258052"/>
                  </a:lnTo>
                  <a:lnTo>
                    <a:pt x="3489305" y="230003"/>
                  </a:lnTo>
                  <a:lnTo>
                    <a:pt x="3506135" y="230003"/>
                  </a:lnTo>
                  <a:lnTo>
                    <a:pt x="3506135" y="209258"/>
                  </a:lnTo>
                  <a:lnTo>
                    <a:pt x="3630397" y="209258"/>
                  </a:lnTo>
                  <a:lnTo>
                    <a:pt x="3635160" y="203648"/>
                  </a:lnTo>
                  <a:lnTo>
                    <a:pt x="3896440" y="206029"/>
                  </a:lnTo>
                  <a:lnTo>
                    <a:pt x="3898822" y="179515"/>
                  </a:lnTo>
                  <a:lnTo>
                    <a:pt x="4016628" y="179515"/>
                  </a:lnTo>
                  <a:lnTo>
                    <a:pt x="4016628" y="129026"/>
                  </a:lnTo>
                  <a:lnTo>
                    <a:pt x="4044677" y="129026"/>
                  </a:lnTo>
                  <a:lnTo>
                    <a:pt x="4044677" y="84148"/>
                  </a:lnTo>
                  <a:lnTo>
                    <a:pt x="4067116" y="84148"/>
                  </a:lnTo>
                  <a:lnTo>
                    <a:pt x="4067116" y="61708"/>
                  </a:lnTo>
                  <a:lnTo>
                    <a:pt x="4083946" y="61708"/>
                  </a:lnTo>
                  <a:lnTo>
                    <a:pt x="4083946"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 xmlns:a16="http://schemas.microsoft.com/office/drawing/2014/main" id="{F2409776-6957-4785-BAC6-82B917749B17}"/>
                </a:ext>
              </a:extLst>
            </p:cNvPr>
            <p:cNvSpPr/>
            <p:nvPr/>
          </p:nvSpPr>
          <p:spPr>
            <a:xfrm>
              <a:off x="7079456" y="2471738"/>
              <a:ext cx="2371725" cy="1638300"/>
            </a:xfrm>
            <a:custGeom>
              <a:avLst/>
              <a:gdLst>
                <a:gd name="connsiteX0" fmla="*/ 0 w 2371725"/>
                <a:gd name="connsiteY0" fmla="*/ 1631156 h 1631156"/>
                <a:gd name="connsiteX1" fmla="*/ 61913 w 2371725"/>
                <a:gd name="connsiteY1" fmla="*/ 1631156 h 1631156"/>
                <a:gd name="connsiteX2" fmla="*/ 14288 w 2371725"/>
                <a:gd name="connsiteY2" fmla="*/ 1516856 h 1631156"/>
                <a:gd name="connsiteX3" fmla="*/ 40482 w 2371725"/>
                <a:gd name="connsiteY3" fmla="*/ 1516856 h 1631156"/>
                <a:gd name="connsiteX4" fmla="*/ 40482 w 2371725"/>
                <a:gd name="connsiteY4" fmla="*/ 1473993 h 1631156"/>
                <a:gd name="connsiteX5" fmla="*/ 76200 w 2371725"/>
                <a:gd name="connsiteY5" fmla="*/ 1473993 h 1631156"/>
                <a:gd name="connsiteX6" fmla="*/ 76200 w 2371725"/>
                <a:gd name="connsiteY6" fmla="*/ 1426368 h 1631156"/>
                <a:gd name="connsiteX7" fmla="*/ 90488 w 2371725"/>
                <a:gd name="connsiteY7" fmla="*/ 1426368 h 1631156"/>
                <a:gd name="connsiteX8" fmla="*/ 90488 w 2371725"/>
                <a:gd name="connsiteY8" fmla="*/ 1402556 h 1631156"/>
                <a:gd name="connsiteX9" fmla="*/ 147638 w 2371725"/>
                <a:gd name="connsiteY9" fmla="*/ 1402556 h 1631156"/>
                <a:gd name="connsiteX10" fmla="*/ 147638 w 2371725"/>
                <a:gd name="connsiteY10" fmla="*/ 1381125 h 1631156"/>
                <a:gd name="connsiteX11" fmla="*/ 200025 w 2371725"/>
                <a:gd name="connsiteY11" fmla="*/ 1381125 h 1631156"/>
                <a:gd name="connsiteX12" fmla="*/ 200025 w 2371725"/>
                <a:gd name="connsiteY12" fmla="*/ 1354931 h 1631156"/>
                <a:gd name="connsiteX13" fmla="*/ 233363 w 2371725"/>
                <a:gd name="connsiteY13" fmla="*/ 1354931 h 1631156"/>
                <a:gd name="connsiteX14" fmla="*/ 233363 w 2371725"/>
                <a:gd name="connsiteY14" fmla="*/ 1335881 h 1631156"/>
                <a:gd name="connsiteX15" fmla="*/ 304800 w 2371725"/>
                <a:gd name="connsiteY15" fmla="*/ 1335881 h 1631156"/>
                <a:gd name="connsiteX16" fmla="*/ 304800 w 2371725"/>
                <a:gd name="connsiteY16" fmla="*/ 1314450 h 1631156"/>
                <a:gd name="connsiteX17" fmla="*/ 521494 w 2371725"/>
                <a:gd name="connsiteY17" fmla="*/ 1314450 h 1631156"/>
                <a:gd name="connsiteX18" fmla="*/ 521494 w 2371725"/>
                <a:gd name="connsiteY18" fmla="*/ 1304925 h 1631156"/>
                <a:gd name="connsiteX19" fmla="*/ 547688 w 2371725"/>
                <a:gd name="connsiteY19" fmla="*/ 1304925 h 1631156"/>
                <a:gd name="connsiteX20" fmla="*/ 547688 w 2371725"/>
                <a:gd name="connsiteY20" fmla="*/ 1281112 h 1631156"/>
                <a:gd name="connsiteX21" fmla="*/ 671513 w 2371725"/>
                <a:gd name="connsiteY21" fmla="*/ 1281112 h 1631156"/>
                <a:gd name="connsiteX22" fmla="*/ 671513 w 2371725"/>
                <a:gd name="connsiteY22" fmla="*/ 1264443 h 1631156"/>
                <a:gd name="connsiteX23" fmla="*/ 692944 w 2371725"/>
                <a:gd name="connsiteY23" fmla="*/ 1264443 h 1631156"/>
                <a:gd name="connsiteX24" fmla="*/ 692944 w 2371725"/>
                <a:gd name="connsiteY24" fmla="*/ 1231106 h 1631156"/>
                <a:gd name="connsiteX25" fmla="*/ 745332 w 2371725"/>
                <a:gd name="connsiteY25" fmla="*/ 1231106 h 1631156"/>
                <a:gd name="connsiteX26" fmla="*/ 745332 w 2371725"/>
                <a:gd name="connsiteY26" fmla="*/ 1193006 h 1631156"/>
                <a:gd name="connsiteX27" fmla="*/ 776288 w 2371725"/>
                <a:gd name="connsiteY27" fmla="*/ 1193006 h 1631156"/>
                <a:gd name="connsiteX28" fmla="*/ 776288 w 2371725"/>
                <a:gd name="connsiteY28" fmla="*/ 1145381 h 1631156"/>
                <a:gd name="connsiteX29" fmla="*/ 790575 w 2371725"/>
                <a:gd name="connsiteY29" fmla="*/ 1145381 h 1631156"/>
                <a:gd name="connsiteX30" fmla="*/ 790575 w 2371725"/>
                <a:gd name="connsiteY30" fmla="*/ 1090612 h 1631156"/>
                <a:gd name="connsiteX31" fmla="*/ 821532 w 2371725"/>
                <a:gd name="connsiteY31" fmla="*/ 1090612 h 1631156"/>
                <a:gd name="connsiteX32" fmla="*/ 821532 w 2371725"/>
                <a:gd name="connsiteY32" fmla="*/ 1059656 h 1631156"/>
                <a:gd name="connsiteX33" fmla="*/ 835820 w 2371725"/>
                <a:gd name="connsiteY33" fmla="*/ 1045368 h 1631156"/>
                <a:gd name="connsiteX34" fmla="*/ 835820 w 2371725"/>
                <a:gd name="connsiteY34" fmla="*/ 962025 h 1631156"/>
                <a:gd name="connsiteX35" fmla="*/ 835820 w 2371725"/>
                <a:gd name="connsiteY35" fmla="*/ 962025 h 1631156"/>
                <a:gd name="connsiteX36" fmla="*/ 859632 w 2371725"/>
                <a:gd name="connsiteY36" fmla="*/ 962025 h 1631156"/>
                <a:gd name="connsiteX37" fmla="*/ 859632 w 2371725"/>
                <a:gd name="connsiteY37" fmla="*/ 900112 h 1631156"/>
                <a:gd name="connsiteX38" fmla="*/ 869157 w 2371725"/>
                <a:gd name="connsiteY38" fmla="*/ 900112 h 1631156"/>
                <a:gd name="connsiteX39" fmla="*/ 869157 w 2371725"/>
                <a:gd name="connsiteY39" fmla="*/ 857250 h 1631156"/>
                <a:gd name="connsiteX40" fmla="*/ 885825 w 2371725"/>
                <a:gd name="connsiteY40" fmla="*/ 857250 h 1631156"/>
                <a:gd name="connsiteX41" fmla="*/ 885825 w 2371725"/>
                <a:gd name="connsiteY41" fmla="*/ 788193 h 1631156"/>
                <a:gd name="connsiteX42" fmla="*/ 916782 w 2371725"/>
                <a:gd name="connsiteY42" fmla="*/ 788193 h 1631156"/>
                <a:gd name="connsiteX43" fmla="*/ 916782 w 2371725"/>
                <a:gd name="connsiteY43" fmla="*/ 762000 h 1631156"/>
                <a:gd name="connsiteX44" fmla="*/ 933450 w 2371725"/>
                <a:gd name="connsiteY44" fmla="*/ 762000 h 1631156"/>
                <a:gd name="connsiteX45" fmla="*/ 933450 w 2371725"/>
                <a:gd name="connsiteY45" fmla="*/ 731043 h 1631156"/>
                <a:gd name="connsiteX46" fmla="*/ 964407 w 2371725"/>
                <a:gd name="connsiteY46" fmla="*/ 731043 h 1631156"/>
                <a:gd name="connsiteX47" fmla="*/ 964407 w 2371725"/>
                <a:gd name="connsiteY47" fmla="*/ 707231 h 1631156"/>
                <a:gd name="connsiteX48" fmla="*/ 1109663 w 2371725"/>
                <a:gd name="connsiteY48" fmla="*/ 707231 h 1631156"/>
                <a:gd name="connsiteX49" fmla="*/ 1109663 w 2371725"/>
                <a:gd name="connsiteY49" fmla="*/ 707231 h 1631156"/>
                <a:gd name="connsiteX50" fmla="*/ 1278732 w 2371725"/>
                <a:gd name="connsiteY50" fmla="*/ 707231 h 1631156"/>
                <a:gd name="connsiteX51" fmla="*/ 1278732 w 2371725"/>
                <a:gd name="connsiteY51" fmla="*/ 671512 h 1631156"/>
                <a:gd name="connsiteX52" fmla="*/ 1433513 w 2371725"/>
                <a:gd name="connsiteY52" fmla="*/ 671512 h 1631156"/>
                <a:gd name="connsiteX53" fmla="*/ 1438275 w 2371725"/>
                <a:gd name="connsiteY53" fmla="*/ 666750 h 1631156"/>
                <a:gd name="connsiteX54" fmla="*/ 1552575 w 2371725"/>
                <a:gd name="connsiteY54" fmla="*/ 666750 h 1631156"/>
                <a:gd name="connsiteX55" fmla="*/ 1552575 w 2371725"/>
                <a:gd name="connsiteY55" fmla="*/ 619125 h 1631156"/>
                <a:gd name="connsiteX56" fmla="*/ 1595438 w 2371725"/>
                <a:gd name="connsiteY56" fmla="*/ 619125 h 1631156"/>
                <a:gd name="connsiteX57" fmla="*/ 1595438 w 2371725"/>
                <a:gd name="connsiteY57" fmla="*/ 581025 h 1631156"/>
                <a:gd name="connsiteX58" fmla="*/ 1612107 w 2371725"/>
                <a:gd name="connsiteY58" fmla="*/ 581025 h 1631156"/>
                <a:gd name="connsiteX59" fmla="*/ 1612107 w 2371725"/>
                <a:gd name="connsiteY59" fmla="*/ 550068 h 1631156"/>
                <a:gd name="connsiteX60" fmla="*/ 1621632 w 2371725"/>
                <a:gd name="connsiteY60" fmla="*/ 540543 h 1631156"/>
                <a:gd name="connsiteX61" fmla="*/ 1621632 w 2371725"/>
                <a:gd name="connsiteY61" fmla="*/ 500062 h 1631156"/>
                <a:gd name="connsiteX62" fmla="*/ 1621632 w 2371725"/>
                <a:gd name="connsiteY62" fmla="*/ 500062 h 1631156"/>
                <a:gd name="connsiteX63" fmla="*/ 1650207 w 2371725"/>
                <a:gd name="connsiteY63" fmla="*/ 500062 h 1631156"/>
                <a:gd name="connsiteX64" fmla="*/ 1650207 w 2371725"/>
                <a:gd name="connsiteY64" fmla="*/ 354806 h 1631156"/>
                <a:gd name="connsiteX65" fmla="*/ 1666875 w 2371725"/>
                <a:gd name="connsiteY65" fmla="*/ 354806 h 1631156"/>
                <a:gd name="connsiteX66" fmla="*/ 1666875 w 2371725"/>
                <a:gd name="connsiteY66" fmla="*/ 297656 h 1631156"/>
                <a:gd name="connsiteX67" fmla="*/ 1697832 w 2371725"/>
                <a:gd name="connsiteY67" fmla="*/ 297656 h 1631156"/>
                <a:gd name="connsiteX68" fmla="*/ 1697832 w 2371725"/>
                <a:gd name="connsiteY68" fmla="*/ 207168 h 1631156"/>
                <a:gd name="connsiteX69" fmla="*/ 1754982 w 2371725"/>
                <a:gd name="connsiteY69" fmla="*/ 207168 h 1631156"/>
                <a:gd name="connsiteX70" fmla="*/ 1754982 w 2371725"/>
                <a:gd name="connsiteY70" fmla="*/ 183356 h 1631156"/>
                <a:gd name="connsiteX71" fmla="*/ 1764507 w 2371725"/>
                <a:gd name="connsiteY71" fmla="*/ 173831 h 1631156"/>
                <a:gd name="connsiteX72" fmla="*/ 1764507 w 2371725"/>
                <a:gd name="connsiteY72" fmla="*/ 138112 h 1631156"/>
                <a:gd name="connsiteX73" fmla="*/ 1838325 w 2371725"/>
                <a:gd name="connsiteY73" fmla="*/ 138112 h 1631156"/>
                <a:gd name="connsiteX74" fmla="*/ 1838325 w 2371725"/>
                <a:gd name="connsiteY74" fmla="*/ 85725 h 1631156"/>
                <a:gd name="connsiteX75" fmla="*/ 2181225 w 2371725"/>
                <a:gd name="connsiteY75" fmla="*/ 85725 h 1631156"/>
                <a:gd name="connsiteX76" fmla="*/ 2181225 w 2371725"/>
                <a:gd name="connsiteY76" fmla="*/ 45243 h 1631156"/>
                <a:gd name="connsiteX77" fmla="*/ 2214563 w 2371725"/>
                <a:gd name="connsiteY77" fmla="*/ 45243 h 1631156"/>
                <a:gd name="connsiteX78" fmla="*/ 2214563 w 2371725"/>
                <a:gd name="connsiteY78" fmla="*/ 0 h 1631156"/>
                <a:gd name="connsiteX79" fmla="*/ 2371725 w 2371725"/>
                <a:gd name="connsiteY79" fmla="*/ 0 h 1631156"/>
                <a:gd name="connsiteX80" fmla="*/ 2371725 w 2371725"/>
                <a:gd name="connsiteY80" fmla="*/ 2381 h 1631156"/>
                <a:gd name="connsiteX0" fmla="*/ 0 w 2371725"/>
                <a:gd name="connsiteY0" fmla="*/ 1631156 h 1638300"/>
                <a:gd name="connsiteX1" fmla="*/ 16670 w 2371725"/>
                <a:gd name="connsiteY1" fmla="*/ 1638300 h 1638300"/>
                <a:gd name="connsiteX2" fmla="*/ 14288 w 2371725"/>
                <a:gd name="connsiteY2" fmla="*/ 1516856 h 1638300"/>
                <a:gd name="connsiteX3" fmla="*/ 40482 w 2371725"/>
                <a:gd name="connsiteY3" fmla="*/ 1516856 h 1638300"/>
                <a:gd name="connsiteX4" fmla="*/ 40482 w 2371725"/>
                <a:gd name="connsiteY4" fmla="*/ 1473993 h 1638300"/>
                <a:gd name="connsiteX5" fmla="*/ 76200 w 2371725"/>
                <a:gd name="connsiteY5" fmla="*/ 1473993 h 1638300"/>
                <a:gd name="connsiteX6" fmla="*/ 76200 w 2371725"/>
                <a:gd name="connsiteY6" fmla="*/ 1426368 h 1638300"/>
                <a:gd name="connsiteX7" fmla="*/ 90488 w 2371725"/>
                <a:gd name="connsiteY7" fmla="*/ 1426368 h 1638300"/>
                <a:gd name="connsiteX8" fmla="*/ 90488 w 2371725"/>
                <a:gd name="connsiteY8" fmla="*/ 1402556 h 1638300"/>
                <a:gd name="connsiteX9" fmla="*/ 147638 w 2371725"/>
                <a:gd name="connsiteY9" fmla="*/ 1402556 h 1638300"/>
                <a:gd name="connsiteX10" fmla="*/ 147638 w 2371725"/>
                <a:gd name="connsiteY10" fmla="*/ 1381125 h 1638300"/>
                <a:gd name="connsiteX11" fmla="*/ 200025 w 2371725"/>
                <a:gd name="connsiteY11" fmla="*/ 1381125 h 1638300"/>
                <a:gd name="connsiteX12" fmla="*/ 200025 w 2371725"/>
                <a:gd name="connsiteY12" fmla="*/ 1354931 h 1638300"/>
                <a:gd name="connsiteX13" fmla="*/ 233363 w 2371725"/>
                <a:gd name="connsiteY13" fmla="*/ 1354931 h 1638300"/>
                <a:gd name="connsiteX14" fmla="*/ 233363 w 2371725"/>
                <a:gd name="connsiteY14" fmla="*/ 1335881 h 1638300"/>
                <a:gd name="connsiteX15" fmla="*/ 304800 w 2371725"/>
                <a:gd name="connsiteY15" fmla="*/ 1335881 h 1638300"/>
                <a:gd name="connsiteX16" fmla="*/ 304800 w 2371725"/>
                <a:gd name="connsiteY16" fmla="*/ 1314450 h 1638300"/>
                <a:gd name="connsiteX17" fmla="*/ 521494 w 2371725"/>
                <a:gd name="connsiteY17" fmla="*/ 1314450 h 1638300"/>
                <a:gd name="connsiteX18" fmla="*/ 521494 w 2371725"/>
                <a:gd name="connsiteY18" fmla="*/ 1304925 h 1638300"/>
                <a:gd name="connsiteX19" fmla="*/ 547688 w 2371725"/>
                <a:gd name="connsiteY19" fmla="*/ 1304925 h 1638300"/>
                <a:gd name="connsiteX20" fmla="*/ 547688 w 2371725"/>
                <a:gd name="connsiteY20" fmla="*/ 1281112 h 1638300"/>
                <a:gd name="connsiteX21" fmla="*/ 671513 w 2371725"/>
                <a:gd name="connsiteY21" fmla="*/ 1281112 h 1638300"/>
                <a:gd name="connsiteX22" fmla="*/ 671513 w 2371725"/>
                <a:gd name="connsiteY22" fmla="*/ 1264443 h 1638300"/>
                <a:gd name="connsiteX23" fmla="*/ 692944 w 2371725"/>
                <a:gd name="connsiteY23" fmla="*/ 1264443 h 1638300"/>
                <a:gd name="connsiteX24" fmla="*/ 692944 w 2371725"/>
                <a:gd name="connsiteY24" fmla="*/ 1231106 h 1638300"/>
                <a:gd name="connsiteX25" fmla="*/ 745332 w 2371725"/>
                <a:gd name="connsiteY25" fmla="*/ 1231106 h 1638300"/>
                <a:gd name="connsiteX26" fmla="*/ 745332 w 2371725"/>
                <a:gd name="connsiteY26" fmla="*/ 1193006 h 1638300"/>
                <a:gd name="connsiteX27" fmla="*/ 776288 w 2371725"/>
                <a:gd name="connsiteY27" fmla="*/ 1193006 h 1638300"/>
                <a:gd name="connsiteX28" fmla="*/ 776288 w 2371725"/>
                <a:gd name="connsiteY28" fmla="*/ 1145381 h 1638300"/>
                <a:gd name="connsiteX29" fmla="*/ 790575 w 2371725"/>
                <a:gd name="connsiteY29" fmla="*/ 1145381 h 1638300"/>
                <a:gd name="connsiteX30" fmla="*/ 790575 w 2371725"/>
                <a:gd name="connsiteY30" fmla="*/ 1090612 h 1638300"/>
                <a:gd name="connsiteX31" fmla="*/ 821532 w 2371725"/>
                <a:gd name="connsiteY31" fmla="*/ 1090612 h 1638300"/>
                <a:gd name="connsiteX32" fmla="*/ 821532 w 2371725"/>
                <a:gd name="connsiteY32" fmla="*/ 1059656 h 1638300"/>
                <a:gd name="connsiteX33" fmla="*/ 835820 w 2371725"/>
                <a:gd name="connsiteY33" fmla="*/ 1045368 h 1638300"/>
                <a:gd name="connsiteX34" fmla="*/ 835820 w 2371725"/>
                <a:gd name="connsiteY34" fmla="*/ 962025 h 1638300"/>
                <a:gd name="connsiteX35" fmla="*/ 835820 w 2371725"/>
                <a:gd name="connsiteY35" fmla="*/ 962025 h 1638300"/>
                <a:gd name="connsiteX36" fmla="*/ 859632 w 2371725"/>
                <a:gd name="connsiteY36" fmla="*/ 962025 h 1638300"/>
                <a:gd name="connsiteX37" fmla="*/ 859632 w 2371725"/>
                <a:gd name="connsiteY37" fmla="*/ 900112 h 1638300"/>
                <a:gd name="connsiteX38" fmla="*/ 869157 w 2371725"/>
                <a:gd name="connsiteY38" fmla="*/ 900112 h 1638300"/>
                <a:gd name="connsiteX39" fmla="*/ 869157 w 2371725"/>
                <a:gd name="connsiteY39" fmla="*/ 857250 h 1638300"/>
                <a:gd name="connsiteX40" fmla="*/ 885825 w 2371725"/>
                <a:gd name="connsiteY40" fmla="*/ 857250 h 1638300"/>
                <a:gd name="connsiteX41" fmla="*/ 885825 w 2371725"/>
                <a:gd name="connsiteY41" fmla="*/ 788193 h 1638300"/>
                <a:gd name="connsiteX42" fmla="*/ 916782 w 2371725"/>
                <a:gd name="connsiteY42" fmla="*/ 788193 h 1638300"/>
                <a:gd name="connsiteX43" fmla="*/ 916782 w 2371725"/>
                <a:gd name="connsiteY43" fmla="*/ 762000 h 1638300"/>
                <a:gd name="connsiteX44" fmla="*/ 933450 w 2371725"/>
                <a:gd name="connsiteY44" fmla="*/ 762000 h 1638300"/>
                <a:gd name="connsiteX45" fmla="*/ 933450 w 2371725"/>
                <a:gd name="connsiteY45" fmla="*/ 731043 h 1638300"/>
                <a:gd name="connsiteX46" fmla="*/ 964407 w 2371725"/>
                <a:gd name="connsiteY46" fmla="*/ 731043 h 1638300"/>
                <a:gd name="connsiteX47" fmla="*/ 964407 w 2371725"/>
                <a:gd name="connsiteY47" fmla="*/ 707231 h 1638300"/>
                <a:gd name="connsiteX48" fmla="*/ 1109663 w 2371725"/>
                <a:gd name="connsiteY48" fmla="*/ 707231 h 1638300"/>
                <a:gd name="connsiteX49" fmla="*/ 1109663 w 2371725"/>
                <a:gd name="connsiteY49" fmla="*/ 707231 h 1638300"/>
                <a:gd name="connsiteX50" fmla="*/ 1278732 w 2371725"/>
                <a:gd name="connsiteY50" fmla="*/ 707231 h 1638300"/>
                <a:gd name="connsiteX51" fmla="*/ 1278732 w 2371725"/>
                <a:gd name="connsiteY51" fmla="*/ 671512 h 1638300"/>
                <a:gd name="connsiteX52" fmla="*/ 1433513 w 2371725"/>
                <a:gd name="connsiteY52" fmla="*/ 671512 h 1638300"/>
                <a:gd name="connsiteX53" fmla="*/ 1438275 w 2371725"/>
                <a:gd name="connsiteY53" fmla="*/ 666750 h 1638300"/>
                <a:gd name="connsiteX54" fmla="*/ 1552575 w 2371725"/>
                <a:gd name="connsiteY54" fmla="*/ 666750 h 1638300"/>
                <a:gd name="connsiteX55" fmla="*/ 1552575 w 2371725"/>
                <a:gd name="connsiteY55" fmla="*/ 619125 h 1638300"/>
                <a:gd name="connsiteX56" fmla="*/ 1595438 w 2371725"/>
                <a:gd name="connsiteY56" fmla="*/ 619125 h 1638300"/>
                <a:gd name="connsiteX57" fmla="*/ 1595438 w 2371725"/>
                <a:gd name="connsiteY57" fmla="*/ 581025 h 1638300"/>
                <a:gd name="connsiteX58" fmla="*/ 1612107 w 2371725"/>
                <a:gd name="connsiteY58" fmla="*/ 581025 h 1638300"/>
                <a:gd name="connsiteX59" fmla="*/ 1612107 w 2371725"/>
                <a:gd name="connsiteY59" fmla="*/ 550068 h 1638300"/>
                <a:gd name="connsiteX60" fmla="*/ 1621632 w 2371725"/>
                <a:gd name="connsiteY60" fmla="*/ 540543 h 1638300"/>
                <a:gd name="connsiteX61" fmla="*/ 1621632 w 2371725"/>
                <a:gd name="connsiteY61" fmla="*/ 500062 h 1638300"/>
                <a:gd name="connsiteX62" fmla="*/ 1621632 w 2371725"/>
                <a:gd name="connsiteY62" fmla="*/ 500062 h 1638300"/>
                <a:gd name="connsiteX63" fmla="*/ 1650207 w 2371725"/>
                <a:gd name="connsiteY63" fmla="*/ 500062 h 1638300"/>
                <a:gd name="connsiteX64" fmla="*/ 1650207 w 2371725"/>
                <a:gd name="connsiteY64" fmla="*/ 354806 h 1638300"/>
                <a:gd name="connsiteX65" fmla="*/ 1666875 w 2371725"/>
                <a:gd name="connsiteY65" fmla="*/ 354806 h 1638300"/>
                <a:gd name="connsiteX66" fmla="*/ 1666875 w 2371725"/>
                <a:gd name="connsiteY66" fmla="*/ 297656 h 1638300"/>
                <a:gd name="connsiteX67" fmla="*/ 1697832 w 2371725"/>
                <a:gd name="connsiteY67" fmla="*/ 297656 h 1638300"/>
                <a:gd name="connsiteX68" fmla="*/ 1697832 w 2371725"/>
                <a:gd name="connsiteY68" fmla="*/ 207168 h 1638300"/>
                <a:gd name="connsiteX69" fmla="*/ 1754982 w 2371725"/>
                <a:gd name="connsiteY69" fmla="*/ 207168 h 1638300"/>
                <a:gd name="connsiteX70" fmla="*/ 1754982 w 2371725"/>
                <a:gd name="connsiteY70" fmla="*/ 183356 h 1638300"/>
                <a:gd name="connsiteX71" fmla="*/ 1764507 w 2371725"/>
                <a:gd name="connsiteY71" fmla="*/ 173831 h 1638300"/>
                <a:gd name="connsiteX72" fmla="*/ 1764507 w 2371725"/>
                <a:gd name="connsiteY72" fmla="*/ 138112 h 1638300"/>
                <a:gd name="connsiteX73" fmla="*/ 1838325 w 2371725"/>
                <a:gd name="connsiteY73" fmla="*/ 138112 h 1638300"/>
                <a:gd name="connsiteX74" fmla="*/ 1838325 w 2371725"/>
                <a:gd name="connsiteY74" fmla="*/ 85725 h 1638300"/>
                <a:gd name="connsiteX75" fmla="*/ 2181225 w 2371725"/>
                <a:gd name="connsiteY75" fmla="*/ 85725 h 1638300"/>
                <a:gd name="connsiteX76" fmla="*/ 2181225 w 2371725"/>
                <a:gd name="connsiteY76" fmla="*/ 45243 h 1638300"/>
                <a:gd name="connsiteX77" fmla="*/ 2214563 w 2371725"/>
                <a:gd name="connsiteY77" fmla="*/ 45243 h 1638300"/>
                <a:gd name="connsiteX78" fmla="*/ 2214563 w 2371725"/>
                <a:gd name="connsiteY78" fmla="*/ 0 h 1638300"/>
                <a:gd name="connsiteX79" fmla="*/ 2371725 w 2371725"/>
                <a:gd name="connsiteY79" fmla="*/ 0 h 1638300"/>
                <a:gd name="connsiteX80" fmla="*/ 2371725 w 2371725"/>
                <a:gd name="connsiteY80" fmla="*/ 2381 h 163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371725" h="1638300">
                  <a:moveTo>
                    <a:pt x="0" y="1631156"/>
                  </a:moveTo>
                  <a:lnTo>
                    <a:pt x="16670" y="1638300"/>
                  </a:lnTo>
                  <a:lnTo>
                    <a:pt x="14288" y="1516856"/>
                  </a:lnTo>
                  <a:lnTo>
                    <a:pt x="40482" y="1516856"/>
                  </a:lnTo>
                  <a:lnTo>
                    <a:pt x="40482" y="1473993"/>
                  </a:lnTo>
                  <a:lnTo>
                    <a:pt x="76200" y="1473993"/>
                  </a:lnTo>
                  <a:lnTo>
                    <a:pt x="76200" y="1426368"/>
                  </a:lnTo>
                  <a:lnTo>
                    <a:pt x="90488" y="1426368"/>
                  </a:lnTo>
                  <a:lnTo>
                    <a:pt x="90488" y="1402556"/>
                  </a:lnTo>
                  <a:lnTo>
                    <a:pt x="147638" y="1402556"/>
                  </a:lnTo>
                  <a:lnTo>
                    <a:pt x="147638" y="1381125"/>
                  </a:lnTo>
                  <a:lnTo>
                    <a:pt x="200025" y="1381125"/>
                  </a:lnTo>
                  <a:lnTo>
                    <a:pt x="200025" y="1354931"/>
                  </a:lnTo>
                  <a:lnTo>
                    <a:pt x="233363" y="1354931"/>
                  </a:lnTo>
                  <a:lnTo>
                    <a:pt x="233363" y="1335881"/>
                  </a:lnTo>
                  <a:lnTo>
                    <a:pt x="304800" y="1335881"/>
                  </a:lnTo>
                  <a:lnTo>
                    <a:pt x="304800" y="1314450"/>
                  </a:lnTo>
                  <a:lnTo>
                    <a:pt x="521494" y="1314450"/>
                  </a:lnTo>
                  <a:lnTo>
                    <a:pt x="521494" y="1304925"/>
                  </a:lnTo>
                  <a:lnTo>
                    <a:pt x="547688" y="1304925"/>
                  </a:lnTo>
                  <a:lnTo>
                    <a:pt x="547688" y="1281112"/>
                  </a:lnTo>
                  <a:lnTo>
                    <a:pt x="671513" y="1281112"/>
                  </a:lnTo>
                  <a:lnTo>
                    <a:pt x="671513" y="1264443"/>
                  </a:lnTo>
                  <a:lnTo>
                    <a:pt x="692944" y="1264443"/>
                  </a:lnTo>
                  <a:lnTo>
                    <a:pt x="692944" y="1231106"/>
                  </a:lnTo>
                  <a:lnTo>
                    <a:pt x="745332" y="1231106"/>
                  </a:lnTo>
                  <a:lnTo>
                    <a:pt x="745332" y="1193006"/>
                  </a:lnTo>
                  <a:lnTo>
                    <a:pt x="776288" y="1193006"/>
                  </a:lnTo>
                  <a:lnTo>
                    <a:pt x="776288" y="1145381"/>
                  </a:lnTo>
                  <a:lnTo>
                    <a:pt x="790575" y="1145381"/>
                  </a:lnTo>
                  <a:lnTo>
                    <a:pt x="790575" y="1090612"/>
                  </a:lnTo>
                  <a:lnTo>
                    <a:pt x="821532" y="1090612"/>
                  </a:lnTo>
                  <a:lnTo>
                    <a:pt x="821532" y="1059656"/>
                  </a:lnTo>
                  <a:lnTo>
                    <a:pt x="835820" y="1045368"/>
                  </a:lnTo>
                  <a:lnTo>
                    <a:pt x="835820" y="962025"/>
                  </a:lnTo>
                  <a:lnTo>
                    <a:pt x="835820" y="962025"/>
                  </a:lnTo>
                  <a:lnTo>
                    <a:pt x="859632" y="962025"/>
                  </a:lnTo>
                  <a:lnTo>
                    <a:pt x="859632" y="900112"/>
                  </a:lnTo>
                  <a:lnTo>
                    <a:pt x="869157" y="900112"/>
                  </a:lnTo>
                  <a:lnTo>
                    <a:pt x="869157" y="857250"/>
                  </a:lnTo>
                  <a:lnTo>
                    <a:pt x="885825" y="857250"/>
                  </a:lnTo>
                  <a:lnTo>
                    <a:pt x="885825" y="788193"/>
                  </a:lnTo>
                  <a:lnTo>
                    <a:pt x="916782" y="788193"/>
                  </a:lnTo>
                  <a:lnTo>
                    <a:pt x="916782" y="762000"/>
                  </a:lnTo>
                  <a:lnTo>
                    <a:pt x="933450" y="762000"/>
                  </a:lnTo>
                  <a:lnTo>
                    <a:pt x="933450" y="731043"/>
                  </a:lnTo>
                  <a:lnTo>
                    <a:pt x="964407" y="731043"/>
                  </a:lnTo>
                  <a:lnTo>
                    <a:pt x="964407" y="707231"/>
                  </a:lnTo>
                  <a:lnTo>
                    <a:pt x="1109663" y="707231"/>
                  </a:lnTo>
                  <a:lnTo>
                    <a:pt x="1109663" y="707231"/>
                  </a:lnTo>
                  <a:lnTo>
                    <a:pt x="1278732" y="707231"/>
                  </a:lnTo>
                  <a:lnTo>
                    <a:pt x="1278732" y="671512"/>
                  </a:lnTo>
                  <a:lnTo>
                    <a:pt x="1433513" y="671512"/>
                  </a:lnTo>
                  <a:lnTo>
                    <a:pt x="1438275" y="666750"/>
                  </a:lnTo>
                  <a:lnTo>
                    <a:pt x="1552575" y="666750"/>
                  </a:lnTo>
                  <a:lnTo>
                    <a:pt x="1552575" y="619125"/>
                  </a:lnTo>
                  <a:lnTo>
                    <a:pt x="1595438" y="619125"/>
                  </a:lnTo>
                  <a:lnTo>
                    <a:pt x="1595438" y="581025"/>
                  </a:lnTo>
                  <a:lnTo>
                    <a:pt x="1612107" y="581025"/>
                  </a:lnTo>
                  <a:lnTo>
                    <a:pt x="1612107" y="550068"/>
                  </a:lnTo>
                  <a:lnTo>
                    <a:pt x="1621632" y="540543"/>
                  </a:lnTo>
                  <a:lnTo>
                    <a:pt x="1621632" y="500062"/>
                  </a:lnTo>
                  <a:lnTo>
                    <a:pt x="1621632" y="500062"/>
                  </a:lnTo>
                  <a:lnTo>
                    <a:pt x="1650207" y="500062"/>
                  </a:lnTo>
                  <a:lnTo>
                    <a:pt x="1650207" y="354806"/>
                  </a:lnTo>
                  <a:lnTo>
                    <a:pt x="1666875" y="354806"/>
                  </a:lnTo>
                  <a:lnTo>
                    <a:pt x="1666875" y="297656"/>
                  </a:lnTo>
                  <a:lnTo>
                    <a:pt x="1697832" y="297656"/>
                  </a:lnTo>
                  <a:lnTo>
                    <a:pt x="1697832" y="207168"/>
                  </a:lnTo>
                  <a:lnTo>
                    <a:pt x="1754982" y="207168"/>
                  </a:lnTo>
                  <a:lnTo>
                    <a:pt x="1754982" y="183356"/>
                  </a:lnTo>
                  <a:lnTo>
                    <a:pt x="1764507" y="173831"/>
                  </a:lnTo>
                  <a:lnTo>
                    <a:pt x="1764507" y="138112"/>
                  </a:lnTo>
                  <a:lnTo>
                    <a:pt x="1838325" y="138112"/>
                  </a:lnTo>
                  <a:lnTo>
                    <a:pt x="1838325" y="85725"/>
                  </a:lnTo>
                  <a:lnTo>
                    <a:pt x="2181225" y="85725"/>
                  </a:lnTo>
                  <a:lnTo>
                    <a:pt x="2181225" y="45243"/>
                  </a:lnTo>
                  <a:lnTo>
                    <a:pt x="2214563" y="45243"/>
                  </a:lnTo>
                  <a:lnTo>
                    <a:pt x="2214563" y="0"/>
                  </a:lnTo>
                  <a:lnTo>
                    <a:pt x="2371725" y="0"/>
                  </a:lnTo>
                  <a:lnTo>
                    <a:pt x="2371725" y="2381"/>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 xmlns:a16="http://schemas.microsoft.com/office/drawing/2014/main" id="{22DF20D2-19AA-4C28-A6FE-AD6BD494F451}"/>
                </a:ext>
              </a:extLst>
            </p:cNvPr>
            <p:cNvSpPr/>
            <p:nvPr/>
          </p:nvSpPr>
          <p:spPr>
            <a:xfrm>
              <a:off x="9451181" y="2157413"/>
              <a:ext cx="102394" cy="311943"/>
            </a:xfrm>
            <a:custGeom>
              <a:avLst/>
              <a:gdLst>
                <a:gd name="connsiteX0" fmla="*/ 0 w 102394"/>
                <a:gd name="connsiteY0" fmla="*/ 311943 h 311943"/>
                <a:gd name="connsiteX1" fmla="*/ 0 w 102394"/>
                <a:gd name="connsiteY1" fmla="*/ 261937 h 311943"/>
                <a:gd name="connsiteX2" fmla="*/ 35719 w 102394"/>
                <a:gd name="connsiteY2" fmla="*/ 261937 h 311943"/>
                <a:gd name="connsiteX3" fmla="*/ 35719 w 102394"/>
                <a:gd name="connsiteY3" fmla="*/ 185737 h 311943"/>
                <a:gd name="connsiteX4" fmla="*/ 78582 w 102394"/>
                <a:gd name="connsiteY4" fmla="*/ 185737 h 311943"/>
                <a:gd name="connsiteX5" fmla="*/ 78582 w 102394"/>
                <a:gd name="connsiteY5" fmla="*/ 130968 h 311943"/>
                <a:gd name="connsiteX6" fmla="*/ 102394 w 102394"/>
                <a:gd name="connsiteY6" fmla="*/ 130968 h 311943"/>
                <a:gd name="connsiteX7" fmla="*/ 102394 w 102394"/>
                <a:gd name="connsiteY7" fmla="*/ 0 h 31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94" h="311943">
                  <a:moveTo>
                    <a:pt x="0" y="311943"/>
                  </a:moveTo>
                  <a:lnTo>
                    <a:pt x="0" y="261937"/>
                  </a:lnTo>
                  <a:lnTo>
                    <a:pt x="35719" y="261937"/>
                  </a:lnTo>
                  <a:lnTo>
                    <a:pt x="35719" y="185737"/>
                  </a:lnTo>
                  <a:lnTo>
                    <a:pt x="78582" y="185737"/>
                  </a:lnTo>
                  <a:lnTo>
                    <a:pt x="78582" y="130968"/>
                  </a:lnTo>
                  <a:lnTo>
                    <a:pt x="102394" y="130968"/>
                  </a:lnTo>
                  <a:lnTo>
                    <a:pt x="102394"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 name="Freeform: Shape 131">
            <a:extLst>
              <a:ext uri="{FF2B5EF4-FFF2-40B4-BE49-F238E27FC236}">
                <a16:creationId xmlns="" xmlns:a16="http://schemas.microsoft.com/office/drawing/2014/main" id="{4104652C-CCFD-4BDC-BF86-16D50D1EB3EF}"/>
              </a:ext>
            </a:extLst>
          </p:cNvPr>
          <p:cNvSpPr/>
          <p:nvPr/>
        </p:nvSpPr>
        <p:spPr>
          <a:xfrm>
            <a:off x="2988860" y="3371566"/>
            <a:ext cx="6564573" cy="1851546"/>
          </a:xfrm>
          <a:custGeom>
            <a:avLst/>
            <a:gdLst>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5433 w 6564573"/>
              <a:gd name="connsiteY147" fmla="*/ 131928 h 1851546"/>
              <a:gd name="connsiteX148" fmla="*/ 6505433 w 6564573"/>
              <a:gd name="connsiteY148" fmla="*/ 131928 h 1851546"/>
              <a:gd name="connsiteX149" fmla="*/ 6532728 w 6564573"/>
              <a:gd name="connsiteY149" fmla="*/ 104633 h 1851546"/>
              <a:gd name="connsiteX150" fmla="*/ 6532728 w 6564573"/>
              <a:gd name="connsiteY150" fmla="*/ 45492 h 1851546"/>
              <a:gd name="connsiteX151" fmla="*/ 6564573 w 6564573"/>
              <a:gd name="connsiteY151" fmla="*/ 45492 h 1851546"/>
              <a:gd name="connsiteX152" fmla="*/ 6564573 w 6564573"/>
              <a:gd name="connsiteY152" fmla="*/ 0 h 1851546"/>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5433 w 6564573"/>
              <a:gd name="connsiteY147" fmla="*/ 131928 h 1851546"/>
              <a:gd name="connsiteX148" fmla="*/ 6505433 w 6564573"/>
              <a:gd name="connsiteY148" fmla="*/ 131928 h 1851546"/>
              <a:gd name="connsiteX149" fmla="*/ 6520416 w 6564573"/>
              <a:gd name="connsiteY149" fmla="*/ 119724 h 1851546"/>
              <a:gd name="connsiteX150" fmla="*/ 6532728 w 6564573"/>
              <a:gd name="connsiteY150" fmla="*/ 104633 h 1851546"/>
              <a:gd name="connsiteX151" fmla="*/ 6532728 w 6564573"/>
              <a:gd name="connsiteY151" fmla="*/ 45492 h 1851546"/>
              <a:gd name="connsiteX152" fmla="*/ 6564573 w 6564573"/>
              <a:gd name="connsiteY152" fmla="*/ 45492 h 1851546"/>
              <a:gd name="connsiteX153" fmla="*/ 6564573 w 6564573"/>
              <a:gd name="connsiteY153" fmla="*/ 0 h 1851546"/>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5433 w 6564573"/>
              <a:gd name="connsiteY147" fmla="*/ 131928 h 1851546"/>
              <a:gd name="connsiteX148" fmla="*/ 6505433 w 6564573"/>
              <a:gd name="connsiteY148" fmla="*/ 131928 h 1851546"/>
              <a:gd name="connsiteX149" fmla="*/ 6508321 w 6564573"/>
              <a:gd name="connsiteY149" fmla="*/ 102790 h 1851546"/>
              <a:gd name="connsiteX150" fmla="*/ 6532728 w 6564573"/>
              <a:gd name="connsiteY150" fmla="*/ 104633 h 1851546"/>
              <a:gd name="connsiteX151" fmla="*/ 6532728 w 6564573"/>
              <a:gd name="connsiteY151" fmla="*/ 45492 h 1851546"/>
              <a:gd name="connsiteX152" fmla="*/ 6564573 w 6564573"/>
              <a:gd name="connsiteY152" fmla="*/ 45492 h 1851546"/>
              <a:gd name="connsiteX153" fmla="*/ 6564573 w 6564573"/>
              <a:gd name="connsiteY153" fmla="*/ 0 h 1851546"/>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5433 w 6564573"/>
              <a:gd name="connsiteY147" fmla="*/ 131928 h 1851546"/>
              <a:gd name="connsiteX148" fmla="*/ 6505433 w 6564573"/>
              <a:gd name="connsiteY148" fmla="*/ 144023 h 1851546"/>
              <a:gd name="connsiteX149" fmla="*/ 6508321 w 6564573"/>
              <a:gd name="connsiteY149" fmla="*/ 102790 h 1851546"/>
              <a:gd name="connsiteX150" fmla="*/ 6532728 w 6564573"/>
              <a:gd name="connsiteY150" fmla="*/ 104633 h 1851546"/>
              <a:gd name="connsiteX151" fmla="*/ 6532728 w 6564573"/>
              <a:gd name="connsiteY151" fmla="*/ 45492 h 1851546"/>
              <a:gd name="connsiteX152" fmla="*/ 6564573 w 6564573"/>
              <a:gd name="connsiteY152" fmla="*/ 45492 h 1851546"/>
              <a:gd name="connsiteX153" fmla="*/ 6564573 w 6564573"/>
              <a:gd name="connsiteY153" fmla="*/ 0 h 1851546"/>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5433 w 6564573"/>
              <a:gd name="connsiteY147" fmla="*/ 131928 h 1851546"/>
              <a:gd name="connsiteX148" fmla="*/ 6508321 w 6564573"/>
              <a:gd name="connsiteY148" fmla="*/ 102790 h 1851546"/>
              <a:gd name="connsiteX149" fmla="*/ 6532728 w 6564573"/>
              <a:gd name="connsiteY149" fmla="*/ 104633 h 1851546"/>
              <a:gd name="connsiteX150" fmla="*/ 6532728 w 6564573"/>
              <a:gd name="connsiteY150" fmla="*/ 45492 h 1851546"/>
              <a:gd name="connsiteX151" fmla="*/ 6564573 w 6564573"/>
              <a:gd name="connsiteY151" fmla="*/ 45492 h 1851546"/>
              <a:gd name="connsiteX152" fmla="*/ 6564573 w 6564573"/>
              <a:gd name="connsiteY152" fmla="*/ 0 h 1851546"/>
              <a:gd name="connsiteX0" fmla="*/ 0 w 6564573"/>
              <a:gd name="connsiteY0" fmla="*/ 1851546 h 1851546"/>
              <a:gd name="connsiteX1" fmla="*/ 109182 w 6564573"/>
              <a:gd name="connsiteY1" fmla="*/ 1851546 h 1851546"/>
              <a:gd name="connsiteX2" fmla="*/ 109182 w 6564573"/>
              <a:gd name="connsiteY2" fmla="*/ 1833349 h 1851546"/>
              <a:gd name="connsiteX3" fmla="*/ 377588 w 6564573"/>
              <a:gd name="connsiteY3" fmla="*/ 1833349 h 1851546"/>
              <a:gd name="connsiteX4" fmla="*/ 382137 w 6564573"/>
              <a:gd name="connsiteY4" fmla="*/ 1833349 h 1851546"/>
              <a:gd name="connsiteX5" fmla="*/ 600501 w 6564573"/>
              <a:gd name="connsiteY5" fmla="*/ 1833349 h 1851546"/>
              <a:gd name="connsiteX6" fmla="*/ 609600 w 6564573"/>
              <a:gd name="connsiteY6" fmla="*/ 1824250 h 1851546"/>
              <a:gd name="connsiteX7" fmla="*/ 918949 w 6564573"/>
              <a:gd name="connsiteY7" fmla="*/ 1824250 h 1851546"/>
              <a:gd name="connsiteX8" fmla="*/ 918949 w 6564573"/>
              <a:gd name="connsiteY8" fmla="*/ 1796955 h 1851546"/>
              <a:gd name="connsiteX9" fmla="*/ 1564943 w 6564573"/>
              <a:gd name="connsiteY9" fmla="*/ 1796955 h 1851546"/>
              <a:gd name="connsiteX10" fmla="*/ 1564943 w 6564573"/>
              <a:gd name="connsiteY10" fmla="*/ 1787856 h 1851546"/>
              <a:gd name="connsiteX11" fmla="*/ 1583140 w 6564573"/>
              <a:gd name="connsiteY11" fmla="*/ 1787856 h 1851546"/>
              <a:gd name="connsiteX12" fmla="*/ 1583140 w 6564573"/>
              <a:gd name="connsiteY12" fmla="*/ 1774209 h 1851546"/>
              <a:gd name="connsiteX13" fmla="*/ 1601337 w 6564573"/>
              <a:gd name="connsiteY13" fmla="*/ 1774209 h 1851546"/>
              <a:gd name="connsiteX14" fmla="*/ 1601337 w 6564573"/>
              <a:gd name="connsiteY14" fmla="*/ 1756012 h 1851546"/>
              <a:gd name="connsiteX15" fmla="*/ 1633182 w 6564573"/>
              <a:gd name="connsiteY15" fmla="*/ 1756012 h 1851546"/>
              <a:gd name="connsiteX16" fmla="*/ 1633182 w 6564573"/>
              <a:gd name="connsiteY16" fmla="*/ 1696871 h 1851546"/>
              <a:gd name="connsiteX17" fmla="*/ 1665027 w 6564573"/>
              <a:gd name="connsiteY17" fmla="*/ 1696871 h 1851546"/>
              <a:gd name="connsiteX18" fmla="*/ 1665027 w 6564573"/>
              <a:gd name="connsiteY18" fmla="*/ 1678674 h 1851546"/>
              <a:gd name="connsiteX19" fmla="*/ 1715068 w 6564573"/>
              <a:gd name="connsiteY19" fmla="*/ 1678674 h 1851546"/>
              <a:gd name="connsiteX20" fmla="*/ 1715068 w 6564573"/>
              <a:gd name="connsiteY20" fmla="*/ 1665027 h 1851546"/>
              <a:gd name="connsiteX21" fmla="*/ 1746913 w 6564573"/>
              <a:gd name="connsiteY21" fmla="*/ 1665027 h 1851546"/>
              <a:gd name="connsiteX22" fmla="*/ 1746913 w 6564573"/>
              <a:gd name="connsiteY22" fmla="*/ 1665027 h 1851546"/>
              <a:gd name="connsiteX23" fmla="*/ 1746913 w 6564573"/>
              <a:gd name="connsiteY23" fmla="*/ 1646830 h 1851546"/>
              <a:gd name="connsiteX24" fmla="*/ 1787856 w 6564573"/>
              <a:gd name="connsiteY24" fmla="*/ 1646830 h 1851546"/>
              <a:gd name="connsiteX25" fmla="*/ 1787856 w 6564573"/>
              <a:gd name="connsiteY25" fmla="*/ 1633182 h 1851546"/>
              <a:gd name="connsiteX26" fmla="*/ 2115403 w 6564573"/>
              <a:gd name="connsiteY26" fmla="*/ 1633182 h 1851546"/>
              <a:gd name="connsiteX27" fmla="*/ 2115403 w 6564573"/>
              <a:gd name="connsiteY27" fmla="*/ 1619534 h 1851546"/>
              <a:gd name="connsiteX28" fmla="*/ 2142698 w 6564573"/>
              <a:gd name="connsiteY28" fmla="*/ 1619534 h 1851546"/>
              <a:gd name="connsiteX29" fmla="*/ 2142698 w 6564573"/>
              <a:gd name="connsiteY29" fmla="*/ 1605886 h 1851546"/>
              <a:gd name="connsiteX30" fmla="*/ 2169994 w 6564573"/>
              <a:gd name="connsiteY30" fmla="*/ 1605886 h 1851546"/>
              <a:gd name="connsiteX31" fmla="*/ 2392907 w 6564573"/>
              <a:gd name="connsiteY31" fmla="*/ 1605886 h 1851546"/>
              <a:gd name="connsiteX32" fmla="*/ 2392907 w 6564573"/>
              <a:gd name="connsiteY32" fmla="*/ 1592238 h 1851546"/>
              <a:gd name="connsiteX33" fmla="*/ 2433850 w 6564573"/>
              <a:gd name="connsiteY33" fmla="*/ 1592238 h 1851546"/>
              <a:gd name="connsiteX34" fmla="*/ 2433850 w 6564573"/>
              <a:gd name="connsiteY34" fmla="*/ 1555844 h 1851546"/>
              <a:gd name="connsiteX35" fmla="*/ 2456597 w 6564573"/>
              <a:gd name="connsiteY35" fmla="*/ 1555844 h 1851546"/>
              <a:gd name="connsiteX36" fmla="*/ 2456597 w 6564573"/>
              <a:gd name="connsiteY36" fmla="*/ 1537647 h 1851546"/>
              <a:gd name="connsiteX37" fmla="*/ 2474794 w 6564573"/>
              <a:gd name="connsiteY37" fmla="*/ 1537647 h 1851546"/>
              <a:gd name="connsiteX38" fmla="*/ 2474794 w 6564573"/>
              <a:gd name="connsiteY38" fmla="*/ 1528549 h 1851546"/>
              <a:gd name="connsiteX39" fmla="*/ 2511188 w 6564573"/>
              <a:gd name="connsiteY39" fmla="*/ 1528549 h 1851546"/>
              <a:gd name="connsiteX40" fmla="*/ 2511188 w 6564573"/>
              <a:gd name="connsiteY40" fmla="*/ 1496704 h 1851546"/>
              <a:gd name="connsiteX41" fmla="*/ 2579427 w 6564573"/>
              <a:gd name="connsiteY41" fmla="*/ 1496704 h 1851546"/>
              <a:gd name="connsiteX42" fmla="*/ 2588525 w 6564573"/>
              <a:gd name="connsiteY42" fmla="*/ 1487606 h 1851546"/>
              <a:gd name="connsiteX43" fmla="*/ 2729552 w 6564573"/>
              <a:gd name="connsiteY43" fmla="*/ 1487606 h 1851546"/>
              <a:gd name="connsiteX44" fmla="*/ 2729552 w 6564573"/>
              <a:gd name="connsiteY44" fmla="*/ 1473958 h 1851546"/>
              <a:gd name="connsiteX45" fmla="*/ 2847833 w 6564573"/>
              <a:gd name="connsiteY45" fmla="*/ 1473958 h 1851546"/>
              <a:gd name="connsiteX46" fmla="*/ 2847833 w 6564573"/>
              <a:gd name="connsiteY46" fmla="*/ 1460310 h 1851546"/>
              <a:gd name="connsiteX47" fmla="*/ 3020704 w 6564573"/>
              <a:gd name="connsiteY47" fmla="*/ 1460310 h 1851546"/>
              <a:gd name="connsiteX48" fmla="*/ 3020704 w 6564573"/>
              <a:gd name="connsiteY48" fmla="*/ 1451212 h 1851546"/>
              <a:gd name="connsiteX49" fmla="*/ 3043450 w 6564573"/>
              <a:gd name="connsiteY49" fmla="*/ 1451212 h 1851546"/>
              <a:gd name="connsiteX50" fmla="*/ 3043450 w 6564573"/>
              <a:gd name="connsiteY50" fmla="*/ 1437564 h 1851546"/>
              <a:gd name="connsiteX51" fmla="*/ 3198125 w 6564573"/>
              <a:gd name="connsiteY51" fmla="*/ 1437564 h 1851546"/>
              <a:gd name="connsiteX52" fmla="*/ 3198125 w 6564573"/>
              <a:gd name="connsiteY52" fmla="*/ 1392071 h 1851546"/>
              <a:gd name="connsiteX53" fmla="*/ 3234519 w 6564573"/>
              <a:gd name="connsiteY53" fmla="*/ 1392071 h 1851546"/>
              <a:gd name="connsiteX54" fmla="*/ 3234519 w 6564573"/>
              <a:gd name="connsiteY54" fmla="*/ 1373874 h 1851546"/>
              <a:gd name="connsiteX55" fmla="*/ 3257265 w 6564573"/>
              <a:gd name="connsiteY55" fmla="*/ 1373874 h 1851546"/>
              <a:gd name="connsiteX56" fmla="*/ 3257265 w 6564573"/>
              <a:gd name="connsiteY56" fmla="*/ 1355677 h 1851546"/>
              <a:gd name="connsiteX57" fmla="*/ 3275462 w 6564573"/>
              <a:gd name="connsiteY57" fmla="*/ 1355677 h 1851546"/>
              <a:gd name="connsiteX58" fmla="*/ 3275462 w 6564573"/>
              <a:gd name="connsiteY58" fmla="*/ 1337480 h 1851546"/>
              <a:gd name="connsiteX59" fmla="*/ 3289110 w 6564573"/>
              <a:gd name="connsiteY59" fmla="*/ 1337480 h 1851546"/>
              <a:gd name="connsiteX60" fmla="*/ 3289110 w 6564573"/>
              <a:gd name="connsiteY60" fmla="*/ 1301086 h 1851546"/>
              <a:gd name="connsiteX61" fmla="*/ 3307307 w 6564573"/>
              <a:gd name="connsiteY61" fmla="*/ 1301086 h 1851546"/>
              <a:gd name="connsiteX62" fmla="*/ 3307307 w 6564573"/>
              <a:gd name="connsiteY62" fmla="*/ 1219200 h 1851546"/>
              <a:gd name="connsiteX63" fmla="*/ 3311856 w 6564573"/>
              <a:gd name="connsiteY63" fmla="*/ 1219200 h 1851546"/>
              <a:gd name="connsiteX64" fmla="*/ 3311856 w 6564573"/>
              <a:gd name="connsiteY64" fmla="*/ 1191904 h 1851546"/>
              <a:gd name="connsiteX65" fmla="*/ 3343701 w 6564573"/>
              <a:gd name="connsiteY65" fmla="*/ 1191904 h 1851546"/>
              <a:gd name="connsiteX66" fmla="*/ 3343701 w 6564573"/>
              <a:gd name="connsiteY66" fmla="*/ 1182806 h 1851546"/>
              <a:gd name="connsiteX67" fmla="*/ 3361898 w 6564573"/>
              <a:gd name="connsiteY67" fmla="*/ 1182806 h 1851546"/>
              <a:gd name="connsiteX68" fmla="*/ 3361898 w 6564573"/>
              <a:gd name="connsiteY68" fmla="*/ 1155510 h 1851546"/>
              <a:gd name="connsiteX69" fmla="*/ 3389194 w 6564573"/>
              <a:gd name="connsiteY69" fmla="*/ 1155510 h 1851546"/>
              <a:gd name="connsiteX70" fmla="*/ 3389194 w 6564573"/>
              <a:gd name="connsiteY70" fmla="*/ 1141862 h 1851546"/>
              <a:gd name="connsiteX71" fmla="*/ 3402841 w 6564573"/>
              <a:gd name="connsiteY71" fmla="*/ 1141862 h 1851546"/>
              <a:gd name="connsiteX72" fmla="*/ 3402841 w 6564573"/>
              <a:gd name="connsiteY72" fmla="*/ 1123665 h 1851546"/>
              <a:gd name="connsiteX73" fmla="*/ 3443785 w 6564573"/>
              <a:gd name="connsiteY73" fmla="*/ 1123665 h 1851546"/>
              <a:gd name="connsiteX74" fmla="*/ 3443785 w 6564573"/>
              <a:gd name="connsiteY74" fmla="*/ 1114567 h 1851546"/>
              <a:gd name="connsiteX75" fmla="*/ 3593910 w 6564573"/>
              <a:gd name="connsiteY75" fmla="*/ 1114567 h 1851546"/>
              <a:gd name="connsiteX76" fmla="*/ 3593910 w 6564573"/>
              <a:gd name="connsiteY76" fmla="*/ 1091821 h 1851546"/>
              <a:gd name="connsiteX77" fmla="*/ 4012441 w 6564573"/>
              <a:gd name="connsiteY77" fmla="*/ 1091821 h 1851546"/>
              <a:gd name="connsiteX78" fmla="*/ 4012441 w 6564573"/>
              <a:gd name="connsiteY78" fmla="*/ 1069074 h 1851546"/>
              <a:gd name="connsiteX79" fmla="*/ 4026089 w 6564573"/>
              <a:gd name="connsiteY79" fmla="*/ 1069074 h 1851546"/>
              <a:gd name="connsiteX80" fmla="*/ 4035188 w 6564573"/>
              <a:gd name="connsiteY80" fmla="*/ 1059975 h 1851546"/>
              <a:gd name="connsiteX81" fmla="*/ 4053385 w 6564573"/>
              <a:gd name="connsiteY81" fmla="*/ 1059975 h 1851546"/>
              <a:gd name="connsiteX82" fmla="*/ 4053385 w 6564573"/>
              <a:gd name="connsiteY82" fmla="*/ 1032680 h 1851546"/>
              <a:gd name="connsiteX83" fmla="*/ 4062483 w 6564573"/>
              <a:gd name="connsiteY83" fmla="*/ 1032680 h 1851546"/>
              <a:gd name="connsiteX84" fmla="*/ 4062483 w 6564573"/>
              <a:gd name="connsiteY84" fmla="*/ 1005385 h 1851546"/>
              <a:gd name="connsiteX85" fmla="*/ 4107976 w 6564573"/>
              <a:gd name="connsiteY85" fmla="*/ 1005385 h 1851546"/>
              <a:gd name="connsiteX86" fmla="*/ 4107976 w 6564573"/>
              <a:gd name="connsiteY86" fmla="*/ 978089 h 1851546"/>
              <a:gd name="connsiteX87" fmla="*/ 4126173 w 6564573"/>
              <a:gd name="connsiteY87" fmla="*/ 978089 h 1851546"/>
              <a:gd name="connsiteX88" fmla="*/ 4126173 w 6564573"/>
              <a:gd name="connsiteY88" fmla="*/ 959892 h 1851546"/>
              <a:gd name="connsiteX89" fmla="*/ 4158018 w 6564573"/>
              <a:gd name="connsiteY89" fmla="*/ 959892 h 1851546"/>
              <a:gd name="connsiteX90" fmla="*/ 4158018 w 6564573"/>
              <a:gd name="connsiteY90" fmla="*/ 918949 h 1851546"/>
              <a:gd name="connsiteX91" fmla="*/ 4176215 w 6564573"/>
              <a:gd name="connsiteY91" fmla="*/ 918949 h 1851546"/>
              <a:gd name="connsiteX92" fmla="*/ 4176215 w 6564573"/>
              <a:gd name="connsiteY92" fmla="*/ 900752 h 1851546"/>
              <a:gd name="connsiteX93" fmla="*/ 4212609 w 6564573"/>
              <a:gd name="connsiteY93" fmla="*/ 900752 h 1851546"/>
              <a:gd name="connsiteX94" fmla="*/ 4212609 w 6564573"/>
              <a:gd name="connsiteY94" fmla="*/ 882555 h 1851546"/>
              <a:gd name="connsiteX95" fmla="*/ 4253552 w 6564573"/>
              <a:gd name="connsiteY95" fmla="*/ 882555 h 1851546"/>
              <a:gd name="connsiteX96" fmla="*/ 4253552 w 6564573"/>
              <a:gd name="connsiteY96" fmla="*/ 873456 h 1851546"/>
              <a:gd name="connsiteX97" fmla="*/ 4426424 w 6564573"/>
              <a:gd name="connsiteY97" fmla="*/ 873456 h 1851546"/>
              <a:gd name="connsiteX98" fmla="*/ 4426424 w 6564573"/>
              <a:gd name="connsiteY98" fmla="*/ 850710 h 1851546"/>
              <a:gd name="connsiteX99" fmla="*/ 4558352 w 6564573"/>
              <a:gd name="connsiteY99" fmla="*/ 850710 h 1851546"/>
              <a:gd name="connsiteX100" fmla="*/ 4558352 w 6564573"/>
              <a:gd name="connsiteY100" fmla="*/ 841612 h 1851546"/>
              <a:gd name="connsiteX101" fmla="*/ 4590197 w 6564573"/>
              <a:gd name="connsiteY101" fmla="*/ 841612 h 1851546"/>
              <a:gd name="connsiteX102" fmla="*/ 4590197 w 6564573"/>
              <a:gd name="connsiteY102" fmla="*/ 832513 h 1851546"/>
              <a:gd name="connsiteX103" fmla="*/ 4794913 w 6564573"/>
              <a:gd name="connsiteY103" fmla="*/ 832513 h 1851546"/>
              <a:gd name="connsiteX104" fmla="*/ 4794913 w 6564573"/>
              <a:gd name="connsiteY104" fmla="*/ 800668 h 1851546"/>
              <a:gd name="connsiteX105" fmla="*/ 4813110 w 6564573"/>
              <a:gd name="connsiteY105" fmla="*/ 800668 h 1851546"/>
              <a:gd name="connsiteX106" fmla="*/ 4817659 w 6564573"/>
              <a:gd name="connsiteY106" fmla="*/ 796119 h 1851546"/>
              <a:gd name="connsiteX107" fmla="*/ 4835856 w 6564573"/>
              <a:gd name="connsiteY107" fmla="*/ 796119 h 1851546"/>
              <a:gd name="connsiteX108" fmla="*/ 4835856 w 6564573"/>
              <a:gd name="connsiteY108" fmla="*/ 759725 h 1851546"/>
              <a:gd name="connsiteX109" fmla="*/ 4867701 w 6564573"/>
              <a:gd name="connsiteY109" fmla="*/ 759725 h 1851546"/>
              <a:gd name="connsiteX110" fmla="*/ 4867701 w 6564573"/>
              <a:gd name="connsiteY110" fmla="*/ 732430 h 1851546"/>
              <a:gd name="connsiteX111" fmla="*/ 4885898 w 6564573"/>
              <a:gd name="connsiteY111" fmla="*/ 732430 h 1851546"/>
              <a:gd name="connsiteX112" fmla="*/ 4885898 w 6564573"/>
              <a:gd name="connsiteY112" fmla="*/ 718782 h 1851546"/>
              <a:gd name="connsiteX113" fmla="*/ 4908644 w 6564573"/>
              <a:gd name="connsiteY113" fmla="*/ 718782 h 1851546"/>
              <a:gd name="connsiteX114" fmla="*/ 4908644 w 6564573"/>
              <a:gd name="connsiteY114" fmla="*/ 659641 h 1851546"/>
              <a:gd name="connsiteX115" fmla="*/ 4922292 w 6564573"/>
              <a:gd name="connsiteY115" fmla="*/ 659641 h 1851546"/>
              <a:gd name="connsiteX116" fmla="*/ 4922292 w 6564573"/>
              <a:gd name="connsiteY116" fmla="*/ 636895 h 1851546"/>
              <a:gd name="connsiteX117" fmla="*/ 4940489 w 6564573"/>
              <a:gd name="connsiteY117" fmla="*/ 636895 h 1851546"/>
              <a:gd name="connsiteX118" fmla="*/ 4940489 w 6564573"/>
              <a:gd name="connsiteY118" fmla="*/ 623247 h 1851546"/>
              <a:gd name="connsiteX119" fmla="*/ 4958686 w 6564573"/>
              <a:gd name="connsiteY119" fmla="*/ 623247 h 1851546"/>
              <a:gd name="connsiteX120" fmla="*/ 4958686 w 6564573"/>
              <a:gd name="connsiteY120" fmla="*/ 609600 h 1851546"/>
              <a:gd name="connsiteX121" fmla="*/ 4999630 w 6564573"/>
              <a:gd name="connsiteY121" fmla="*/ 609600 h 1851546"/>
              <a:gd name="connsiteX122" fmla="*/ 4999630 w 6564573"/>
              <a:gd name="connsiteY122" fmla="*/ 555009 h 1851546"/>
              <a:gd name="connsiteX123" fmla="*/ 5236191 w 6564573"/>
              <a:gd name="connsiteY123" fmla="*/ 555009 h 1851546"/>
              <a:gd name="connsiteX124" fmla="*/ 5245289 w 6564573"/>
              <a:gd name="connsiteY124" fmla="*/ 545911 h 1851546"/>
              <a:gd name="connsiteX125" fmla="*/ 5663821 w 6564573"/>
              <a:gd name="connsiteY125" fmla="*/ 545911 h 1851546"/>
              <a:gd name="connsiteX126" fmla="*/ 5663821 w 6564573"/>
              <a:gd name="connsiteY126" fmla="*/ 514065 h 1851546"/>
              <a:gd name="connsiteX127" fmla="*/ 5695665 w 6564573"/>
              <a:gd name="connsiteY127" fmla="*/ 514065 h 1851546"/>
              <a:gd name="connsiteX128" fmla="*/ 5695665 w 6564573"/>
              <a:gd name="connsiteY128" fmla="*/ 495868 h 1851546"/>
              <a:gd name="connsiteX129" fmla="*/ 5700215 w 6564573"/>
              <a:gd name="connsiteY129" fmla="*/ 495868 h 1851546"/>
              <a:gd name="connsiteX130" fmla="*/ 5700215 w 6564573"/>
              <a:gd name="connsiteY130" fmla="*/ 482221 h 1851546"/>
              <a:gd name="connsiteX131" fmla="*/ 5736609 w 6564573"/>
              <a:gd name="connsiteY131" fmla="*/ 482221 h 1851546"/>
              <a:gd name="connsiteX132" fmla="*/ 5736609 w 6564573"/>
              <a:gd name="connsiteY132" fmla="*/ 409433 h 1851546"/>
              <a:gd name="connsiteX133" fmla="*/ 5745708 w 6564573"/>
              <a:gd name="connsiteY133" fmla="*/ 400334 h 1851546"/>
              <a:gd name="connsiteX134" fmla="*/ 5745708 w 6564573"/>
              <a:gd name="connsiteY134" fmla="*/ 359391 h 1851546"/>
              <a:gd name="connsiteX135" fmla="*/ 5773003 w 6564573"/>
              <a:gd name="connsiteY135" fmla="*/ 359391 h 1851546"/>
              <a:gd name="connsiteX136" fmla="*/ 5773003 w 6564573"/>
              <a:gd name="connsiteY136" fmla="*/ 322997 h 1851546"/>
              <a:gd name="connsiteX137" fmla="*/ 5782101 w 6564573"/>
              <a:gd name="connsiteY137" fmla="*/ 322997 h 1851546"/>
              <a:gd name="connsiteX138" fmla="*/ 5782101 w 6564573"/>
              <a:gd name="connsiteY138" fmla="*/ 286603 h 1851546"/>
              <a:gd name="connsiteX139" fmla="*/ 5863988 w 6564573"/>
              <a:gd name="connsiteY139" fmla="*/ 286603 h 1851546"/>
              <a:gd name="connsiteX140" fmla="*/ 5863988 w 6564573"/>
              <a:gd name="connsiteY140" fmla="*/ 263856 h 1851546"/>
              <a:gd name="connsiteX141" fmla="*/ 5891283 w 6564573"/>
              <a:gd name="connsiteY141" fmla="*/ 263856 h 1851546"/>
              <a:gd name="connsiteX142" fmla="*/ 5891283 w 6564573"/>
              <a:gd name="connsiteY142" fmla="*/ 236561 h 1851546"/>
              <a:gd name="connsiteX143" fmla="*/ 6223379 w 6564573"/>
              <a:gd name="connsiteY143" fmla="*/ 236561 h 1851546"/>
              <a:gd name="connsiteX144" fmla="*/ 6223379 w 6564573"/>
              <a:gd name="connsiteY144" fmla="*/ 200167 h 1851546"/>
              <a:gd name="connsiteX145" fmla="*/ 6496334 w 6564573"/>
              <a:gd name="connsiteY145" fmla="*/ 200167 h 1851546"/>
              <a:gd name="connsiteX146" fmla="*/ 6496334 w 6564573"/>
              <a:gd name="connsiteY146" fmla="*/ 141027 h 1851546"/>
              <a:gd name="connsiteX147" fmla="*/ 6507852 w 6564573"/>
              <a:gd name="connsiteY147" fmla="*/ 141604 h 1851546"/>
              <a:gd name="connsiteX148" fmla="*/ 6508321 w 6564573"/>
              <a:gd name="connsiteY148" fmla="*/ 102790 h 1851546"/>
              <a:gd name="connsiteX149" fmla="*/ 6532728 w 6564573"/>
              <a:gd name="connsiteY149" fmla="*/ 104633 h 1851546"/>
              <a:gd name="connsiteX150" fmla="*/ 6532728 w 6564573"/>
              <a:gd name="connsiteY150" fmla="*/ 45492 h 1851546"/>
              <a:gd name="connsiteX151" fmla="*/ 6564573 w 6564573"/>
              <a:gd name="connsiteY151" fmla="*/ 45492 h 1851546"/>
              <a:gd name="connsiteX152" fmla="*/ 6564573 w 6564573"/>
              <a:gd name="connsiteY152" fmla="*/ 0 h 185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6564573" h="1851546">
                <a:moveTo>
                  <a:pt x="0" y="1851546"/>
                </a:moveTo>
                <a:lnTo>
                  <a:pt x="109182" y="1851546"/>
                </a:lnTo>
                <a:lnTo>
                  <a:pt x="109182" y="1833349"/>
                </a:lnTo>
                <a:lnTo>
                  <a:pt x="377588" y="1833349"/>
                </a:lnTo>
                <a:lnTo>
                  <a:pt x="382137" y="1833349"/>
                </a:lnTo>
                <a:lnTo>
                  <a:pt x="600501" y="1833349"/>
                </a:lnTo>
                <a:lnTo>
                  <a:pt x="609600" y="1824250"/>
                </a:lnTo>
                <a:lnTo>
                  <a:pt x="918949" y="1824250"/>
                </a:lnTo>
                <a:lnTo>
                  <a:pt x="918949" y="1796955"/>
                </a:lnTo>
                <a:lnTo>
                  <a:pt x="1564943" y="1796955"/>
                </a:lnTo>
                <a:lnTo>
                  <a:pt x="1564943" y="1787856"/>
                </a:lnTo>
                <a:lnTo>
                  <a:pt x="1583140" y="1787856"/>
                </a:lnTo>
                <a:lnTo>
                  <a:pt x="1583140" y="1774209"/>
                </a:lnTo>
                <a:lnTo>
                  <a:pt x="1601337" y="1774209"/>
                </a:lnTo>
                <a:lnTo>
                  <a:pt x="1601337" y="1756012"/>
                </a:lnTo>
                <a:lnTo>
                  <a:pt x="1633182" y="1756012"/>
                </a:lnTo>
                <a:lnTo>
                  <a:pt x="1633182" y="1696871"/>
                </a:lnTo>
                <a:lnTo>
                  <a:pt x="1665027" y="1696871"/>
                </a:lnTo>
                <a:lnTo>
                  <a:pt x="1665027" y="1678674"/>
                </a:lnTo>
                <a:lnTo>
                  <a:pt x="1715068" y="1678674"/>
                </a:lnTo>
                <a:lnTo>
                  <a:pt x="1715068" y="1665027"/>
                </a:lnTo>
                <a:lnTo>
                  <a:pt x="1746913" y="1665027"/>
                </a:lnTo>
                <a:lnTo>
                  <a:pt x="1746913" y="1665027"/>
                </a:lnTo>
                <a:lnTo>
                  <a:pt x="1746913" y="1646830"/>
                </a:lnTo>
                <a:lnTo>
                  <a:pt x="1787856" y="1646830"/>
                </a:lnTo>
                <a:lnTo>
                  <a:pt x="1787856" y="1633182"/>
                </a:lnTo>
                <a:lnTo>
                  <a:pt x="2115403" y="1633182"/>
                </a:lnTo>
                <a:lnTo>
                  <a:pt x="2115403" y="1619534"/>
                </a:lnTo>
                <a:lnTo>
                  <a:pt x="2142698" y="1619534"/>
                </a:lnTo>
                <a:lnTo>
                  <a:pt x="2142698" y="1605886"/>
                </a:lnTo>
                <a:lnTo>
                  <a:pt x="2169994" y="1605886"/>
                </a:lnTo>
                <a:lnTo>
                  <a:pt x="2392907" y="1605886"/>
                </a:lnTo>
                <a:lnTo>
                  <a:pt x="2392907" y="1592238"/>
                </a:lnTo>
                <a:lnTo>
                  <a:pt x="2433850" y="1592238"/>
                </a:lnTo>
                <a:lnTo>
                  <a:pt x="2433850" y="1555844"/>
                </a:lnTo>
                <a:lnTo>
                  <a:pt x="2456597" y="1555844"/>
                </a:lnTo>
                <a:lnTo>
                  <a:pt x="2456597" y="1537647"/>
                </a:lnTo>
                <a:lnTo>
                  <a:pt x="2474794" y="1537647"/>
                </a:lnTo>
                <a:lnTo>
                  <a:pt x="2474794" y="1528549"/>
                </a:lnTo>
                <a:lnTo>
                  <a:pt x="2511188" y="1528549"/>
                </a:lnTo>
                <a:lnTo>
                  <a:pt x="2511188" y="1496704"/>
                </a:lnTo>
                <a:lnTo>
                  <a:pt x="2579427" y="1496704"/>
                </a:lnTo>
                <a:lnTo>
                  <a:pt x="2588525" y="1487606"/>
                </a:lnTo>
                <a:lnTo>
                  <a:pt x="2729552" y="1487606"/>
                </a:lnTo>
                <a:lnTo>
                  <a:pt x="2729552" y="1473958"/>
                </a:lnTo>
                <a:lnTo>
                  <a:pt x="2847833" y="1473958"/>
                </a:lnTo>
                <a:lnTo>
                  <a:pt x="2847833" y="1460310"/>
                </a:lnTo>
                <a:lnTo>
                  <a:pt x="3020704" y="1460310"/>
                </a:lnTo>
                <a:lnTo>
                  <a:pt x="3020704" y="1451212"/>
                </a:lnTo>
                <a:lnTo>
                  <a:pt x="3043450" y="1451212"/>
                </a:lnTo>
                <a:lnTo>
                  <a:pt x="3043450" y="1437564"/>
                </a:lnTo>
                <a:lnTo>
                  <a:pt x="3198125" y="1437564"/>
                </a:lnTo>
                <a:lnTo>
                  <a:pt x="3198125" y="1392071"/>
                </a:lnTo>
                <a:lnTo>
                  <a:pt x="3234519" y="1392071"/>
                </a:lnTo>
                <a:lnTo>
                  <a:pt x="3234519" y="1373874"/>
                </a:lnTo>
                <a:lnTo>
                  <a:pt x="3257265" y="1373874"/>
                </a:lnTo>
                <a:lnTo>
                  <a:pt x="3257265" y="1355677"/>
                </a:lnTo>
                <a:lnTo>
                  <a:pt x="3275462" y="1355677"/>
                </a:lnTo>
                <a:lnTo>
                  <a:pt x="3275462" y="1337480"/>
                </a:lnTo>
                <a:lnTo>
                  <a:pt x="3289110" y="1337480"/>
                </a:lnTo>
                <a:lnTo>
                  <a:pt x="3289110" y="1301086"/>
                </a:lnTo>
                <a:lnTo>
                  <a:pt x="3307307" y="1301086"/>
                </a:lnTo>
                <a:lnTo>
                  <a:pt x="3307307" y="1219200"/>
                </a:lnTo>
                <a:lnTo>
                  <a:pt x="3311856" y="1219200"/>
                </a:lnTo>
                <a:lnTo>
                  <a:pt x="3311856" y="1191904"/>
                </a:lnTo>
                <a:lnTo>
                  <a:pt x="3343701" y="1191904"/>
                </a:lnTo>
                <a:lnTo>
                  <a:pt x="3343701" y="1182806"/>
                </a:lnTo>
                <a:lnTo>
                  <a:pt x="3361898" y="1182806"/>
                </a:lnTo>
                <a:lnTo>
                  <a:pt x="3361898" y="1155510"/>
                </a:lnTo>
                <a:lnTo>
                  <a:pt x="3389194" y="1155510"/>
                </a:lnTo>
                <a:lnTo>
                  <a:pt x="3389194" y="1141862"/>
                </a:lnTo>
                <a:lnTo>
                  <a:pt x="3402841" y="1141862"/>
                </a:lnTo>
                <a:lnTo>
                  <a:pt x="3402841" y="1123665"/>
                </a:lnTo>
                <a:lnTo>
                  <a:pt x="3443785" y="1123665"/>
                </a:lnTo>
                <a:lnTo>
                  <a:pt x="3443785" y="1114567"/>
                </a:lnTo>
                <a:lnTo>
                  <a:pt x="3593910" y="1114567"/>
                </a:lnTo>
                <a:lnTo>
                  <a:pt x="3593910" y="1091821"/>
                </a:lnTo>
                <a:lnTo>
                  <a:pt x="4012441" y="1091821"/>
                </a:lnTo>
                <a:lnTo>
                  <a:pt x="4012441" y="1069074"/>
                </a:lnTo>
                <a:lnTo>
                  <a:pt x="4026089" y="1069074"/>
                </a:lnTo>
                <a:lnTo>
                  <a:pt x="4035188" y="1059975"/>
                </a:lnTo>
                <a:lnTo>
                  <a:pt x="4053385" y="1059975"/>
                </a:lnTo>
                <a:lnTo>
                  <a:pt x="4053385" y="1032680"/>
                </a:lnTo>
                <a:lnTo>
                  <a:pt x="4062483" y="1032680"/>
                </a:lnTo>
                <a:lnTo>
                  <a:pt x="4062483" y="1005385"/>
                </a:lnTo>
                <a:lnTo>
                  <a:pt x="4107976" y="1005385"/>
                </a:lnTo>
                <a:lnTo>
                  <a:pt x="4107976" y="978089"/>
                </a:lnTo>
                <a:lnTo>
                  <a:pt x="4126173" y="978089"/>
                </a:lnTo>
                <a:lnTo>
                  <a:pt x="4126173" y="959892"/>
                </a:lnTo>
                <a:lnTo>
                  <a:pt x="4158018" y="959892"/>
                </a:lnTo>
                <a:lnTo>
                  <a:pt x="4158018" y="918949"/>
                </a:lnTo>
                <a:lnTo>
                  <a:pt x="4176215" y="918949"/>
                </a:lnTo>
                <a:lnTo>
                  <a:pt x="4176215" y="900752"/>
                </a:lnTo>
                <a:lnTo>
                  <a:pt x="4212609" y="900752"/>
                </a:lnTo>
                <a:lnTo>
                  <a:pt x="4212609" y="882555"/>
                </a:lnTo>
                <a:lnTo>
                  <a:pt x="4253552" y="882555"/>
                </a:lnTo>
                <a:lnTo>
                  <a:pt x="4253552" y="873456"/>
                </a:lnTo>
                <a:lnTo>
                  <a:pt x="4426424" y="873456"/>
                </a:lnTo>
                <a:lnTo>
                  <a:pt x="4426424" y="850710"/>
                </a:lnTo>
                <a:lnTo>
                  <a:pt x="4558352" y="850710"/>
                </a:lnTo>
                <a:lnTo>
                  <a:pt x="4558352" y="841612"/>
                </a:lnTo>
                <a:lnTo>
                  <a:pt x="4590197" y="841612"/>
                </a:lnTo>
                <a:lnTo>
                  <a:pt x="4590197" y="832513"/>
                </a:lnTo>
                <a:lnTo>
                  <a:pt x="4794913" y="832513"/>
                </a:lnTo>
                <a:lnTo>
                  <a:pt x="4794913" y="800668"/>
                </a:lnTo>
                <a:lnTo>
                  <a:pt x="4813110" y="800668"/>
                </a:lnTo>
                <a:lnTo>
                  <a:pt x="4817659" y="796119"/>
                </a:lnTo>
                <a:lnTo>
                  <a:pt x="4835856" y="796119"/>
                </a:lnTo>
                <a:lnTo>
                  <a:pt x="4835856" y="759725"/>
                </a:lnTo>
                <a:lnTo>
                  <a:pt x="4867701" y="759725"/>
                </a:lnTo>
                <a:lnTo>
                  <a:pt x="4867701" y="732430"/>
                </a:lnTo>
                <a:lnTo>
                  <a:pt x="4885898" y="732430"/>
                </a:lnTo>
                <a:lnTo>
                  <a:pt x="4885898" y="718782"/>
                </a:lnTo>
                <a:lnTo>
                  <a:pt x="4908644" y="718782"/>
                </a:lnTo>
                <a:lnTo>
                  <a:pt x="4908644" y="659641"/>
                </a:lnTo>
                <a:lnTo>
                  <a:pt x="4922292" y="659641"/>
                </a:lnTo>
                <a:lnTo>
                  <a:pt x="4922292" y="636895"/>
                </a:lnTo>
                <a:lnTo>
                  <a:pt x="4940489" y="636895"/>
                </a:lnTo>
                <a:lnTo>
                  <a:pt x="4940489" y="623247"/>
                </a:lnTo>
                <a:lnTo>
                  <a:pt x="4958686" y="623247"/>
                </a:lnTo>
                <a:lnTo>
                  <a:pt x="4958686" y="609600"/>
                </a:lnTo>
                <a:lnTo>
                  <a:pt x="4999630" y="609600"/>
                </a:lnTo>
                <a:lnTo>
                  <a:pt x="4999630" y="555009"/>
                </a:lnTo>
                <a:lnTo>
                  <a:pt x="5236191" y="555009"/>
                </a:lnTo>
                <a:lnTo>
                  <a:pt x="5245289" y="545911"/>
                </a:lnTo>
                <a:lnTo>
                  <a:pt x="5663821" y="545911"/>
                </a:lnTo>
                <a:lnTo>
                  <a:pt x="5663821" y="514065"/>
                </a:lnTo>
                <a:lnTo>
                  <a:pt x="5695665" y="514065"/>
                </a:lnTo>
                <a:lnTo>
                  <a:pt x="5695665" y="495868"/>
                </a:lnTo>
                <a:lnTo>
                  <a:pt x="5700215" y="495868"/>
                </a:lnTo>
                <a:lnTo>
                  <a:pt x="5700215" y="482221"/>
                </a:lnTo>
                <a:lnTo>
                  <a:pt x="5736609" y="482221"/>
                </a:lnTo>
                <a:lnTo>
                  <a:pt x="5736609" y="409433"/>
                </a:lnTo>
                <a:lnTo>
                  <a:pt x="5745708" y="400334"/>
                </a:lnTo>
                <a:lnTo>
                  <a:pt x="5745708" y="359391"/>
                </a:lnTo>
                <a:lnTo>
                  <a:pt x="5773003" y="359391"/>
                </a:lnTo>
                <a:lnTo>
                  <a:pt x="5773003" y="322997"/>
                </a:lnTo>
                <a:lnTo>
                  <a:pt x="5782101" y="322997"/>
                </a:lnTo>
                <a:lnTo>
                  <a:pt x="5782101" y="286603"/>
                </a:lnTo>
                <a:lnTo>
                  <a:pt x="5863988" y="286603"/>
                </a:lnTo>
                <a:lnTo>
                  <a:pt x="5863988" y="263856"/>
                </a:lnTo>
                <a:lnTo>
                  <a:pt x="5891283" y="263856"/>
                </a:lnTo>
                <a:lnTo>
                  <a:pt x="5891283" y="236561"/>
                </a:lnTo>
                <a:lnTo>
                  <a:pt x="6223379" y="236561"/>
                </a:lnTo>
                <a:lnTo>
                  <a:pt x="6223379" y="200167"/>
                </a:lnTo>
                <a:lnTo>
                  <a:pt x="6496334" y="200167"/>
                </a:lnTo>
                <a:lnTo>
                  <a:pt x="6496334" y="141027"/>
                </a:lnTo>
                <a:cubicBezTo>
                  <a:pt x="6499367" y="137994"/>
                  <a:pt x="6505854" y="147977"/>
                  <a:pt x="6507852" y="141604"/>
                </a:cubicBezTo>
                <a:cubicBezTo>
                  <a:pt x="6509850" y="135231"/>
                  <a:pt x="6503772" y="107339"/>
                  <a:pt x="6508321" y="102790"/>
                </a:cubicBezTo>
                <a:lnTo>
                  <a:pt x="6532728" y="104633"/>
                </a:lnTo>
                <a:lnTo>
                  <a:pt x="6532728" y="45492"/>
                </a:lnTo>
                <a:lnTo>
                  <a:pt x="6564573" y="45492"/>
                </a:lnTo>
                <a:lnTo>
                  <a:pt x="6564573"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 xmlns:a16="http://schemas.microsoft.com/office/drawing/2014/main" id="{BF84C49D-844C-492C-B67C-3C978A91BE2E}"/>
              </a:ext>
            </a:extLst>
          </p:cNvPr>
          <p:cNvSpPr txBox="1"/>
          <p:nvPr/>
        </p:nvSpPr>
        <p:spPr>
          <a:xfrm>
            <a:off x="9469428" y="3140822"/>
            <a:ext cx="2560320" cy="339519"/>
          </a:xfrm>
          <a:prstGeom prst="rect">
            <a:avLst/>
          </a:prstGeom>
          <a:noFill/>
        </p:spPr>
        <p:txBody>
          <a:bodyPr wrap="none" lIns="0" tIns="0" rIns="0" bIns="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lang="en-US" sz="1400" b="1"/>
              <a:t>4</a:t>
            </a:r>
            <a:r>
              <a:rPr kumimoji="0" lang="en-US" sz="1400" b="1" i="0" u="none" strike="noStrike" kern="1200" cap="none" spc="0" normalizeH="0" baseline="0" noProof="0">
                <a:ln>
                  <a:noFill/>
                </a:ln>
                <a:effectLst/>
                <a:uLnTx/>
                <a:uFillTx/>
                <a:ea typeface="+mn-ea"/>
                <a:cs typeface="+mn-cs"/>
              </a:rPr>
              <a:t>.</a:t>
            </a:r>
            <a:r>
              <a:rPr lang="en-US" sz="1400" b="1"/>
              <a:t>7</a:t>
            </a:r>
            <a:r>
              <a:rPr kumimoji="0" lang="en-US" sz="1400" b="1" i="0" u="none" strike="noStrike" kern="1200" cap="none" spc="0" normalizeH="0" baseline="0" noProof="0">
                <a:ln>
                  <a:noFill/>
                </a:ln>
                <a:effectLst/>
                <a:uLnTx/>
                <a:uFillTx/>
                <a:ea typeface="+mn-ea"/>
                <a:cs typeface="+mn-cs"/>
              </a:rPr>
              <a:t>% ARR</a:t>
            </a:r>
          </a:p>
        </p:txBody>
      </p:sp>
      <p:graphicFrame>
        <p:nvGraphicFramePr>
          <p:cNvPr id="131" name="Table 130">
            <a:extLst>
              <a:ext uri="{FF2B5EF4-FFF2-40B4-BE49-F238E27FC236}">
                <a16:creationId xmlns="" xmlns:a16="http://schemas.microsoft.com/office/drawing/2014/main" id="{203CD9C3-62C1-4EDA-8762-500A8BAD6788}"/>
              </a:ext>
            </a:extLst>
          </p:cNvPr>
          <p:cNvGraphicFramePr>
            <a:graphicFrameLocks noGrp="1"/>
          </p:cNvGraphicFramePr>
          <p:nvPr>
            <p:extLst>
              <p:ext uri="{D42A27DB-BD31-4B8C-83A1-F6EECF244321}">
                <p14:modId xmlns:p14="http://schemas.microsoft.com/office/powerpoint/2010/main" val="2191366249"/>
              </p:ext>
            </p:extLst>
          </p:nvPr>
        </p:nvGraphicFramePr>
        <p:xfrm>
          <a:off x="3236998" y="1426464"/>
          <a:ext cx="4109207" cy="445008"/>
        </p:xfrm>
        <a:graphic>
          <a:graphicData uri="http://schemas.openxmlformats.org/drawingml/2006/table">
            <a:tbl>
              <a:tblPr firstRow="1" bandRow="1">
                <a:tableStyleId>{21E4AEA4-8DFA-4A89-87EB-49C32662AFE0}</a:tableStyleId>
              </a:tblPr>
              <a:tblGrid>
                <a:gridCol w="834281">
                  <a:extLst>
                    <a:ext uri="{9D8B030D-6E8A-4147-A177-3AD203B41FA5}">
                      <a16:colId xmlns="" xmlns:a16="http://schemas.microsoft.com/office/drawing/2014/main" val="3143954805"/>
                    </a:ext>
                  </a:extLst>
                </a:gridCol>
                <a:gridCol w="827315">
                  <a:extLst>
                    <a:ext uri="{9D8B030D-6E8A-4147-A177-3AD203B41FA5}">
                      <a16:colId xmlns="" xmlns:a16="http://schemas.microsoft.com/office/drawing/2014/main" val="1745384678"/>
                    </a:ext>
                  </a:extLst>
                </a:gridCol>
                <a:gridCol w="1306287">
                  <a:extLst>
                    <a:ext uri="{9D8B030D-6E8A-4147-A177-3AD203B41FA5}">
                      <a16:colId xmlns="" xmlns:a16="http://schemas.microsoft.com/office/drawing/2014/main" val="4187720962"/>
                    </a:ext>
                  </a:extLst>
                </a:gridCol>
                <a:gridCol w="1141323">
                  <a:extLst>
                    <a:ext uri="{9D8B030D-6E8A-4147-A177-3AD203B41FA5}">
                      <a16:colId xmlns="" xmlns:a16="http://schemas.microsoft.com/office/drawing/2014/main" val="98296621"/>
                    </a:ext>
                  </a:extLst>
                </a:gridCol>
              </a:tblGrid>
              <a:tr h="313382">
                <a:tc>
                  <a:txBody>
                    <a:bodyPr/>
                    <a:lstStyle/>
                    <a:p>
                      <a:pPr algn="ctr"/>
                      <a:r>
                        <a:rPr lang="en-US" sz="1400" b="1">
                          <a:solidFill>
                            <a:schemeClr val="tx1"/>
                          </a:solidFill>
                        </a:rPr>
                        <a:t>DAPA</a:t>
                      </a:r>
                    </a:p>
                    <a:p>
                      <a:pPr algn="ctr"/>
                      <a:r>
                        <a:rPr lang="en-US" sz="1400" b="0">
                          <a:solidFill>
                            <a:schemeClr val="tx1"/>
                          </a:solidFill>
                        </a:rPr>
                        <a:t>6.6%</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11.3%</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rPr>
                        <a:t>HR (95% CI)</a:t>
                      </a:r>
                    </a:p>
                    <a:p>
                      <a:pPr algn="ctr"/>
                      <a:r>
                        <a:rPr lang="en-US" sz="1400" b="0">
                          <a:solidFill>
                            <a:schemeClr val="tx1"/>
                          </a:solidFill>
                        </a:rPr>
                        <a:t>0.56 (0.45-0.68)</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l-GR" sz="1400" b="0" dirty="0">
                          <a:solidFill>
                            <a:schemeClr val="tx1"/>
                          </a:solidFill>
                        </a:rPr>
                        <a:t>&lt;0.001</a:t>
                      </a:r>
                      <a:endParaRPr lang="en-US" sz="1400" b="0" dirty="0">
                        <a:solidFill>
                          <a:schemeClr val="tx1"/>
                        </a:solidFill>
                      </a:endParaRP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grpSp>
        <p:nvGrpSpPr>
          <p:cNvPr id="71" name="Group 70">
            <a:extLst>
              <a:ext uri="{FF2B5EF4-FFF2-40B4-BE49-F238E27FC236}">
                <a16:creationId xmlns="" xmlns:a16="http://schemas.microsoft.com/office/drawing/2014/main" id="{EF13B83F-09B6-4728-9466-A998452C52C4}"/>
              </a:ext>
            </a:extLst>
          </p:cNvPr>
          <p:cNvGrpSpPr/>
          <p:nvPr/>
        </p:nvGrpSpPr>
        <p:grpSpPr>
          <a:xfrm>
            <a:off x="-6291" y="-23678"/>
            <a:ext cx="3017520" cy="261610"/>
            <a:chOff x="-6290" y="-23678"/>
            <a:chExt cx="3017520" cy="261610"/>
          </a:xfrm>
          <a:solidFill>
            <a:schemeClr val="accent2"/>
          </a:solidFill>
        </p:grpSpPr>
        <p:sp>
          <p:nvSpPr>
            <p:cNvPr id="133" name="Freeform 13">
              <a:extLst>
                <a:ext uri="{FF2B5EF4-FFF2-40B4-BE49-F238E27FC236}">
                  <a16:creationId xmlns="" xmlns:a16="http://schemas.microsoft.com/office/drawing/2014/main" id="{BB5FB225-CA71-4261-857F-DA540AFCC15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34" name="Rectangle 133">
              <a:extLst>
                <a:ext uri="{FF2B5EF4-FFF2-40B4-BE49-F238E27FC236}">
                  <a16:creationId xmlns="" xmlns:a16="http://schemas.microsoft.com/office/drawing/2014/main" id="{E66D65A1-AE3D-4948-A763-D85953BB6B19}"/>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1160102632"/>
      </p:ext>
    </p:extLst>
  </p:cSld>
  <p:clrMapOvr>
    <a:masterClrMapping/>
  </p:clrMapOvr>
  <p:transition>
    <p:fade/>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A7DA464-68A1-42A5-BF80-4282D2AC68D0}"/>
              </a:ext>
            </a:extLst>
          </p:cNvPr>
          <p:cNvSpPr>
            <a:spLocks noGrp="1"/>
          </p:cNvSpPr>
          <p:nvPr>
            <p:ph type="title"/>
          </p:nvPr>
        </p:nvSpPr>
        <p:spPr/>
        <p:txBody>
          <a:bodyPr>
            <a:normAutofit fontScale="90000"/>
          </a:bodyPr>
          <a:lstStyle/>
          <a:p>
            <a:r>
              <a:rPr lang="en-US"/>
              <a:t>Reductions in the Renal-Specific Outcome With Dapagliflozin Were Similar Across Different eGFR Thresholds</a:t>
            </a:r>
          </a:p>
        </p:txBody>
      </p:sp>
      <p:sp>
        <p:nvSpPr>
          <p:cNvPr id="3" name="Slide Number Placeholder 2">
            <a:extLst>
              <a:ext uri="{FF2B5EF4-FFF2-40B4-BE49-F238E27FC236}">
                <a16:creationId xmlns="" xmlns:a16="http://schemas.microsoft.com/office/drawing/2014/main" id="{ED79DF19-DBC2-429F-B4E1-6445BAF54AF6}"/>
              </a:ext>
            </a:extLst>
          </p:cNvPr>
          <p:cNvSpPr>
            <a:spLocks noGrp="1"/>
          </p:cNvSpPr>
          <p:nvPr>
            <p:ph type="sldNum" sz="quarter" idx="12"/>
          </p:nvPr>
        </p:nvSpPr>
        <p:spPr/>
        <p:txBody>
          <a:bodyPr/>
          <a:lstStyle/>
          <a:p>
            <a:fld id="{CC7432E5-F8E0-41AE-9A6B-AD730338B005}" type="slidenum">
              <a:rPr lang="en-US" smtClean="0"/>
              <a:pPr/>
              <a:t>125</a:t>
            </a:fld>
            <a:endParaRPr lang="en-US"/>
          </a:p>
        </p:txBody>
      </p:sp>
      <p:sp>
        <p:nvSpPr>
          <p:cNvPr id="4" name="Text Placeholder 3">
            <a:extLst>
              <a:ext uri="{FF2B5EF4-FFF2-40B4-BE49-F238E27FC236}">
                <a16:creationId xmlns="" xmlns:a16="http://schemas.microsoft.com/office/drawing/2014/main" id="{2E16D3DF-41CF-490D-B3F5-4F38E82D7B3A}"/>
              </a:ext>
            </a:extLst>
          </p:cNvPr>
          <p:cNvSpPr>
            <a:spLocks noGrp="1"/>
          </p:cNvSpPr>
          <p:nvPr>
            <p:ph type="body" sz="quarter" idx="13"/>
          </p:nvPr>
        </p:nvSpPr>
        <p:spPr/>
        <p:txBody>
          <a:bodyPr/>
          <a:lstStyle/>
          <a:p>
            <a:endParaRPr lang="en-US"/>
          </a:p>
          <a:p>
            <a:r>
              <a:rPr lang="en-US"/>
              <a:t>eGFR = estimated glomerular filtration rate; HR = hazard ratio; ESKD = end-stage kidney disease; T2D = type 2 diabetes.</a:t>
            </a:r>
          </a:p>
          <a:p>
            <a:r>
              <a:rPr lang="en-US" err="1"/>
              <a:t>Jongs</a:t>
            </a:r>
            <a:r>
              <a:rPr lang="en-US"/>
              <a:t> N et al. Poster presented at: ASN Kidney Week; November 3-6, 2022; Orlando, FL. Poster SA-PO886.</a:t>
            </a:r>
            <a:endParaRPr lang="en-US" b="1"/>
          </a:p>
        </p:txBody>
      </p:sp>
      <p:grpSp>
        <p:nvGrpSpPr>
          <p:cNvPr id="5" name="Group 4">
            <a:extLst>
              <a:ext uri="{FF2B5EF4-FFF2-40B4-BE49-F238E27FC236}">
                <a16:creationId xmlns="" xmlns:a16="http://schemas.microsoft.com/office/drawing/2014/main" id="{280C87BC-E8BB-469A-AA6D-491FE54952DB}"/>
              </a:ext>
            </a:extLst>
          </p:cNvPr>
          <p:cNvGrpSpPr/>
          <p:nvPr/>
        </p:nvGrpSpPr>
        <p:grpSpPr>
          <a:xfrm>
            <a:off x="-6291" y="-23678"/>
            <a:ext cx="3017520" cy="261610"/>
            <a:chOff x="-6290" y="-23678"/>
            <a:chExt cx="3017520" cy="261610"/>
          </a:xfrm>
          <a:solidFill>
            <a:schemeClr val="accent2"/>
          </a:solidFill>
        </p:grpSpPr>
        <p:sp>
          <p:nvSpPr>
            <p:cNvPr id="6" name="Freeform 13">
              <a:extLst>
                <a:ext uri="{FF2B5EF4-FFF2-40B4-BE49-F238E27FC236}">
                  <a16:creationId xmlns="" xmlns:a16="http://schemas.microsoft.com/office/drawing/2014/main" id="{9A53F5D2-3445-4A61-995D-D1EBDA4F62A1}"/>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7" name="Rectangle 6">
              <a:extLst>
                <a:ext uri="{FF2B5EF4-FFF2-40B4-BE49-F238E27FC236}">
                  <a16:creationId xmlns="" xmlns:a16="http://schemas.microsoft.com/office/drawing/2014/main" id="{B1A6B97C-B206-4770-A5B4-7AEEA091E349}"/>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grpSp>
        <p:nvGrpSpPr>
          <p:cNvPr id="12" name="Group 11">
            <a:extLst>
              <a:ext uri="{FF2B5EF4-FFF2-40B4-BE49-F238E27FC236}">
                <a16:creationId xmlns="" xmlns:a16="http://schemas.microsoft.com/office/drawing/2014/main" id="{E98B6B04-9B03-4EE0-9F9E-21ED1BC78854}"/>
              </a:ext>
            </a:extLst>
          </p:cNvPr>
          <p:cNvGrpSpPr/>
          <p:nvPr/>
        </p:nvGrpSpPr>
        <p:grpSpPr>
          <a:xfrm>
            <a:off x="933051" y="1797942"/>
            <a:ext cx="4837908" cy="3988646"/>
            <a:chOff x="3677238" y="1351364"/>
            <a:chExt cx="4837908" cy="3988646"/>
          </a:xfrm>
        </p:grpSpPr>
        <p:grpSp>
          <p:nvGrpSpPr>
            <p:cNvPr id="74" name="object 132">
              <a:extLst>
                <a:ext uri="{FF2B5EF4-FFF2-40B4-BE49-F238E27FC236}">
                  <a16:creationId xmlns="" xmlns:a16="http://schemas.microsoft.com/office/drawing/2014/main" id="{DB1D712F-74B9-42AE-845C-648DB8F8BD6D}"/>
                </a:ext>
              </a:extLst>
            </p:cNvPr>
            <p:cNvGrpSpPr/>
            <p:nvPr/>
          </p:nvGrpSpPr>
          <p:grpSpPr>
            <a:xfrm>
              <a:off x="3691572" y="1351364"/>
              <a:ext cx="4823574" cy="3599815"/>
              <a:chOff x="10111190" y="3972508"/>
              <a:chExt cx="4824095" cy="3599935"/>
            </a:xfrm>
          </p:grpSpPr>
          <p:sp>
            <p:nvSpPr>
              <p:cNvPr id="75" name="object 133">
                <a:extLst>
                  <a:ext uri="{FF2B5EF4-FFF2-40B4-BE49-F238E27FC236}">
                    <a16:creationId xmlns="" xmlns:a16="http://schemas.microsoft.com/office/drawing/2014/main" id="{461D90BD-BA15-4720-B780-4C113A8E8800}"/>
                  </a:ext>
                </a:extLst>
              </p:cNvPr>
              <p:cNvSpPr/>
              <p:nvPr/>
            </p:nvSpPr>
            <p:spPr>
              <a:xfrm>
                <a:off x="10111633" y="4283290"/>
                <a:ext cx="4822825" cy="1082675"/>
              </a:xfrm>
              <a:custGeom>
                <a:avLst/>
                <a:gdLst/>
                <a:ahLst/>
                <a:cxnLst/>
                <a:rect l="l" t="t" r="r" b="b"/>
                <a:pathLst>
                  <a:path w="4822825" h="1082675">
                    <a:moveTo>
                      <a:pt x="4822677" y="0"/>
                    </a:moveTo>
                    <a:lnTo>
                      <a:pt x="0" y="0"/>
                    </a:lnTo>
                    <a:lnTo>
                      <a:pt x="0" y="1082601"/>
                    </a:lnTo>
                    <a:lnTo>
                      <a:pt x="4822677" y="1082601"/>
                    </a:lnTo>
                    <a:lnTo>
                      <a:pt x="4822677" y="0"/>
                    </a:lnTo>
                    <a:close/>
                  </a:path>
                </a:pathLst>
              </a:custGeom>
              <a:solidFill>
                <a:schemeClr val="bg1">
                  <a:lumMod val="95000"/>
                </a:schemeClr>
              </a:solidFill>
            </p:spPr>
            <p:txBody>
              <a:bodyPr wrap="square" lIns="0" tIns="0" rIns="0" bIns="0" rtlCol="0"/>
              <a:lstStyle/>
              <a:p>
                <a:endParaRPr/>
              </a:p>
            </p:txBody>
          </p:sp>
          <p:sp>
            <p:nvSpPr>
              <p:cNvPr id="76" name="object 134">
                <a:extLst>
                  <a:ext uri="{FF2B5EF4-FFF2-40B4-BE49-F238E27FC236}">
                    <a16:creationId xmlns="" xmlns:a16="http://schemas.microsoft.com/office/drawing/2014/main" id="{8EB93A8E-8BC1-43A1-9DB8-6AC363BE9B19}"/>
                  </a:ext>
                </a:extLst>
              </p:cNvPr>
              <p:cNvSpPr/>
              <p:nvPr/>
            </p:nvSpPr>
            <p:spPr>
              <a:xfrm>
                <a:off x="10111190" y="5365673"/>
                <a:ext cx="4824095" cy="1082675"/>
              </a:xfrm>
              <a:custGeom>
                <a:avLst/>
                <a:gdLst/>
                <a:ahLst/>
                <a:cxnLst/>
                <a:rect l="l" t="t" r="r" b="b"/>
                <a:pathLst>
                  <a:path w="4824094" h="1082675">
                    <a:moveTo>
                      <a:pt x="4824025" y="0"/>
                    </a:moveTo>
                    <a:lnTo>
                      <a:pt x="0" y="0"/>
                    </a:lnTo>
                    <a:lnTo>
                      <a:pt x="0" y="1082601"/>
                    </a:lnTo>
                    <a:lnTo>
                      <a:pt x="4824025" y="1082601"/>
                    </a:lnTo>
                    <a:lnTo>
                      <a:pt x="4824025" y="0"/>
                    </a:lnTo>
                    <a:close/>
                  </a:path>
                </a:pathLst>
              </a:custGeom>
              <a:solidFill>
                <a:schemeClr val="bg1"/>
              </a:solidFill>
            </p:spPr>
            <p:txBody>
              <a:bodyPr wrap="square" lIns="0" tIns="0" rIns="0" bIns="0" rtlCol="0"/>
              <a:lstStyle/>
              <a:p>
                <a:endParaRPr/>
              </a:p>
            </p:txBody>
          </p:sp>
          <p:sp>
            <p:nvSpPr>
              <p:cNvPr id="77" name="object 135">
                <a:extLst>
                  <a:ext uri="{FF2B5EF4-FFF2-40B4-BE49-F238E27FC236}">
                    <a16:creationId xmlns="" xmlns:a16="http://schemas.microsoft.com/office/drawing/2014/main" id="{263DD598-1D60-4E3B-A1E5-40D9E6036E43}"/>
                  </a:ext>
                </a:extLst>
              </p:cNvPr>
              <p:cNvSpPr/>
              <p:nvPr/>
            </p:nvSpPr>
            <p:spPr>
              <a:xfrm>
                <a:off x="10111633" y="6448493"/>
                <a:ext cx="4822825" cy="1123950"/>
              </a:xfrm>
              <a:custGeom>
                <a:avLst/>
                <a:gdLst/>
                <a:ahLst/>
                <a:cxnLst/>
                <a:rect l="l" t="t" r="r" b="b"/>
                <a:pathLst>
                  <a:path w="4822825" h="1123950">
                    <a:moveTo>
                      <a:pt x="4822677" y="0"/>
                    </a:moveTo>
                    <a:lnTo>
                      <a:pt x="0" y="0"/>
                    </a:lnTo>
                    <a:lnTo>
                      <a:pt x="0" y="1123431"/>
                    </a:lnTo>
                    <a:lnTo>
                      <a:pt x="4822677" y="1123431"/>
                    </a:lnTo>
                    <a:lnTo>
                      <a:pt x="4822677" y="0"/>
                    </a:lnTo>
                    <a:close/>
                  </a:path>
                </a:pathLst>
              </a:custGeom>
              <a:solidFill>
                <a:schemeClr val="bg1">
                  <a:lumMod val="95000"/>
                </a:schemeClr>
              </a:solidFill>
            </p:spPr>
            <p:txBody>
              <a:bodyPr wrap="square" lIns="0" tIns="0" rIns="0" bIns="0" rtlCol="0"/>
              <a:lstStyle/>
              <a:p>
                <a:endParaRPr/>
              </a:p>
            </p:txBody>
          </p:sp>
          <p:sp>
            <p:nvSpPr>
              <p:cNvPr id="78" name="object 136">
                <a:extLst>
                  <a:ext uri="{FF2B5EF4-FFF2-40B4-BE49-F238E27FC236}">
                    <a16:creationId xmlns="" xmlns:a16="http://schemas.microsoft.com/office/drawing/2014/main" id="{F228DCAB-1DA6-4677-B0E8-FD8F09AE5830}"/>
                  </a:ext>
                </a:extLst>
              </p:cNvPr>
              <p:cNvSpPr/>
              <p:nvPr/>
            </p:nvSpPr>
            <p:spPr>
              <a:xfrm>
                <a:off x="10111441" y="3972508"/>
                <a:ext cx="4823460" cy="309880"/>
              </a:xfrm>
              <a:custGeom>
                <a:avLst/>
                <a:gdLst/>
                <a:ahLst/>
                <a:cxnLst/>
                <a:rect l="l" t="t" r="r" b="b"/>
                <a:pathLst>
                  <a:path w="4823459" h="309879">
                    <a:moveTo>
                      <a:pt x="4822869" y="0"/>
                    </a:moveTo>
                    <a:lnTo>
                      <a:pt x="0" y="0"/>
                    </a:lnTo>
                    <a:lnTo>
                      <a:pt x="0" y="309695"/>
                    </a:lnTo>
                    <a:lnTo>
                      <a:pt x="4822869" y="309695"/>
                    </a:lnTo>
                    <a:lnTo>
                      <a:pt x="4822869" y="0"/>
                    </a:lnTo>
                    <a:close/>
                  </a:path>
                </a:pathLst>
              </a:custGeom>
              <a:solidFill>
                <a:schemeClr val="accent2"/>
              </a:solidFill>
            </p:spPr>
            <p:txBody>
              <a:bodyPr wrap="square" lIns="0" tIns="0" rIns="0" bIns="0" rtlCol="0"/>
              <a:lstStyle/>
              <a:p>
                <a:endParaRPr/>
              </a:p>
            </p:txBody>
          </p:sp>
        </p:grpSp>
        <p:sp>
          <p:nvSpPr>
            <p:cNvPr id="79" name="object 137">
              <a:extLst>
                <a:ext uri="{FF2B5EF4-FFF2-40B4-BE49-F238E27FC236}">
                  <a16:creationId xmlns="" xmlns:a16="http://schemas.microsoft.com/office/drawing/2014/main" id="{AC995925-6762-43DF-A67C-90949C6E483C}"/>
                </a:ext>
              </a:extLst>
            </p:cNvPr>
            <p:cNvSpPr txBox="1"/>
            <p:nvPr/>
          </p:nvSpPr>
          <p:spPr>
            <a:xfrm>
              <a:off x="3762838" y="3970290"/>
              <a:ext cx="205232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panose="020B0604020202020204" pitchFamily="34" charset="0"/>
                  <a:cs typeface="Arial" panose="020B0604020202020204" pitchFamily="34" charset="0"/>
                </a:rPr>
                <a:t>≥</a:t>
              </a:r>
              <a:r>
                <a:rPr sz="750" b="1">
                  <a:solidFill>
                    <a:srgbClr val="231F20"/>
                  </a:solidFill>
                  <a:latin typeface="Arial"/>
                  <a:cs typeface="Arial"/>
                </a:rPr>
                <a:t>57%</a:t>
              </a:r>
              <a:r>
                <a:rPr sz="750" b="1" spc="5">
                  <a:solidFill>
                    <a:srgbClr val="231F20"/>
                  </a:solidFill>
                  <a:latin typeface="Arial"/>
                  <a:cs typeface="Arial"/>
                </a:rPr>
                <a:t> </a:t>
              </a:r>
              <a:r>
                <a:rPr sz="750" b="1">
                  <a:solidFill>
                    <a:srgbClr val="231F20"/>
                  </a:solidFill>
                  <a:latin typeface="Arial"/>
                  <a:cs typeface="Arial"/>
                </a:rPr>
                <a:t>eGFR decline,</a:t>
              </a:r>
              <a:r>
                <a:rPr sz="750" b="1" spc="5">
                  <a:solidFill>
                    <a:srgbClr val="231F20"/>
                  </a:solidFill>
                  <a:latin typeface="Arial"/>
                  <a:cs typeface="Arial"/>
                </a:rPr>
                <a:t> </a:t>
              </a:r>
              <a:r>
                <a:rPr sz="750" b="1">
                  <a:solidFill>
                    <a:srgbClr val="231F20"/>
                  </a:solidFill>
                  <a:latin typeface="Arial"/>
                  <a:cs typeface="Arial"/>
                </a:rPr>
                <a:t>ESKD</a:t>
              </a:r>
              <a:r>
                <a:rPr lang="en-US" sz="750" b="1">
                  <a:solidFill>
                    <a:srgbClr val="231F20"/>
                  </a:solidFill>
                  <a:latin typeface="Arial"/>
                  <a:cs typeface="Arial"/>
                </a:rPr>
                <a:t>, or</a:t>
              </a:r>
              <a:r>
                <a:rPr sz="750" b="1" spc="5">
                  <a:solidFill>
                    <a:srgbClr val="231F20"/>
                  </a:solidFill>
                  <a:latin typeface="Arial"/>
                  <a:cs typeface="Arial"/>
                </a:rPr>
                <a:t> </a:t>
              </a:r>
              <a:r>
                <a:rPr sz="750" b="1">
                  <a:solidFill>
                    <a:srgbClr val="231F20"/>
                  </a:solidFill>
                  <a:latin typeface="Arial"/>
                  <a:cs typeface="Arial"/>
                </a:rPr>
                <a:t>kidney</a:t>
              </a:r>
              <a:r>
                <a:rPr sz="750" b="1" spc="5">
                  <a:solidFill>
                    <a:srgbClr val="231F20"/>
                  </a:solidFill>
                  <a:latin typeface="Arial"/>
                  <a:cs typeface="Arial"/>
                </a:rPr>
                <a:t> </a:t>
              </a:r>
              <a:r>
                <a:rPr sz="750" b="1" spc="-10">
                  <a:solidFill>
                    <a:srgbClr val="231F20"/>
                  </a:solidFill>
                  <a:latin typeface="Arial"/>
                  <a:cs typeface="Arial"/>
                </a:rPr>
                <a:t>death</a:t>
              </a:r>
              <a:endParaRPr sz="750">
                <a:latin typeface="Arial"/>
                <a:cs typeface="Arial"/>
              </a:endParaRPr>
            </a:p>
          </p:txBody>
        </p:sp>
        <p:sp>
          <p:nvSpPr>
            <p:cNvPr id="80" name="object 138">
              <a:extLst>
                <a:ext uri="{FF2B5EF4-FFF2-40B4-BE49-F238E27FC236}">
                  <a16:creationId xmlns="" xmlns:a16="http://schemas.microsoft.com/office/drawing/2014/main" id="{C9BA3E0C-5D9F-4E8E-8B7F-C5775969D198}"/>
                </a:ext>
              </a:extLst>
            </p:cNvPr>
            <p:cNvSpPr txBox="1"/>
            <p:nvPr/>
          </p:nvSpPr>
          <p:spPr>
            <a:xfrm>
              <a:off x="3762838" y="1765893"/>
              <a:ext cx="2419351" cy="79714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panose="020B0604020202020204" pitchFamily="34" charset="0"/>
                  <a:cs typeface="Arial" panose="020B0604020202020204" pitchFamily="34" charset="0"/>
                </a:rPr>
                <a:t>≥</a:t>
              </a:r>
              <a:r>
                <a:rPr sz="750" b="1">
                  <a:solidFill>
                    <a:srgbClr val="231F20"/>
                  </a:solidFill>
                  <a:latin typeface="Arial"/>
                  <a:cs typeface="Arial"/>
                </a:rPr>
                <a:t>40%</a:t>
              </a:r>
              <a:r>
                <a:rPr sz="750" b="1" spc="5">
                  <a:solidFill>
                    <a:srgbClr val="231F20"/>
                  </a:solidFill>
                  <a:latin typeface="Arial"/>
                  <a:cs typeface="Arial"/>
                </a:rPr>
                <a:t> </a:t>
              </a:r>
              <a:r>
                <a:rPr sz="750" b="1">
                  <a:solidFill>
                    <a:srgbClr val="231F20"/>
                  </a:solidFill>
                  <a:latin typeface="Arial"/>
                  <a:cs typeface="Arial"/>
                </a:rPr>
                <a:t>eGFR decline,</a:t>
              </a:r>
              <a:r>
                <a:rPr sz="750" b="1" spc="5">
                  <a:solidFill>
                    <a:srgbClr val="231F20"/>
                  </a:solidFill>
                  <a:latin typeface="Arial"/>
                  <a:cs typeface="Arial"/>
                </a:rPr>
                <a:t> </a:t>
              </a:r>
              <a:r>
                <a:rPr sz="750" b="1">
                  <a:solidFill>
                    <a:srgbClr val="231F20"/>
                  </a:solidFill>
                  <a:latin typeface="Arial"/>
                  <a:cs typeface="Arial"/>
                </a:rPr>
                <a:t>ESKD</a:t>
              </a:r>
              <a:r>
                <a:rPr lang="en-US" sz="750" b="1">
                  <a:solidFill>
                    <a:srgbClr val="231F20"/>
                  </a:solidFill>
                  <a:latin typeface="Arial"/>
                  <a:cs typeface="Arial"/>
                </a:rPr>
                <a:t>, or</a:t>
              </a:r>
              <a:r>
                <a:rPr sz="750" b="1" spc="5">
                  <a:solidFill>
                    <a:srgbClr val="231F20"/>
                  </a:solidFill>
                  <a:latin typeface="Arial"/>
                  <a:cs typeface="Arial"/>
                </a:rPr>
                <a:t> </a:t>
              </a:r>
              <a:r>
                <a:rPr sz="750" b="1">
                  <a:solidFill>
                    <a:srgbClr val="231F20"/>
                  </a:solidFill>
                  <a:latin typeface="Arial"/>
                  <a:cs typeface="Arial"/>
                </a:rPr>
                <a:t>kidney</a:t>
              </a:r>
              <a:r>
                <a:rPr sz="750" b="1" spc="5">
                  <a:solidFill>
                    <a:srgbClr val="231F20"/>
                  </a:solidFill>
                  <a:latin typeface="Arial"/>
                  <a:cs typeface="Arial"/>
                </a:rPr>
                <a:t> </a:t>
              </a:r>
              <a:r>
                <a:rPr sz="750" b="1" spc="-10">
                  <a:solidFill>
                    <a:srgbClr val="231F20"/>
                  </a:solidFill>
                  <a:latin typeface="Arial"/>
                  <a:cs typeface="Arial"/>
                </a:rPr>
                <a:t>death</a:t>
              </a:r>
              <a:endParaRPr sz="750">
                <a:latin typeface="Arial"/>
                <a:cs typeface="Arial"/>
              </a:endParaRPr>
            </a:p>
            <a:p>
              <a:pPr marL="92075" marR="5080" algn="just">
                <a:lnSpc>
                  <a:spcPct val="192900"/>
                </a:lnSpc>
                <a:spcBef>
                  <a:spcPts val="40"/>
                </a:spcBef>
                <a:tabLst>
                  <a:tab pos="1351280" algn="l"/>
                  <a:tab pos="1404620" algn="l"/>
                  <a:tab pos="2059939" algn="l"/>
                </a:tabLst>
              </a:pPr>
              <a:r>
                <a:rPr sz="1125" spc="-15" baseline="3703">
                  <a:solidFill>
                    <a:srgbClr val="231F20"/>
                  </a:solidFill>
                  <a:latin typeface="Arial"/>
                  <a:cs typeface="Arial"/>
                </a:rPr>
                <a:t>Overall</a:t>
              </a:r>
              <a:r>
                <a:rPr sz="1125" baseline="3703">
                  <a:solidFill>
                    <a:srgbClr val="231F20"/>
                  </a:solidFill>
                  <a:latin typeface="Arial"/>
                  <a:cs typeface="Arial"/>
                </a:rPr>
                <a:t>	</a:t>
              </a:r>
              <a:r>
                <a:rPr sz="750">
                  <a:solidFill>
                    <a:srgbClr val="231F20"/>
                  </a:solidFill>
                  <a:latin typeface="Arial"/>
                  <a:cs typeface="Arial"/>
                </a:rPr>
                <a:t>235/2152</a:t>
              </a:r>
              <a:r>
                <a:rPr sz="750" spc="459">
                  <a:solidFill>
                    <a:srgbClr val="231F20"/>
                  </a:solidFill>
                  <a:latin typeface="Arial"/>
                  <a:cs typeface="Arial"/>
                </a:rPr>
                <a:t>   </a:t>
              </a:r>
              <a:r>
                <a:rPr sz="750" spc="-10">
                  <a:solidFill>
                    <a:srgbClr val="231F20"/>
                  </a:solidFill>
                  <a:latin typeface="Arial"/>
                  <a:cs typeface="Arial"/>
                </a:rPr>
                <a:t>345/2152</a:t>
              </a:r>
              <a:r>
                <a:rPr sz="750">
                  <a:solidFill>
                    <a:srgbClr val="231F20"/>
                  </a:solidFill>
                  <a:latin typeface="Arial"/>
                  <a:cs typeface="Arial"/>
                </a:rPr>
                <a:t> </a:t>
              </a:r>
              <a:r>
                <a:rPr lang="en-US" sz="750">
                  <a:solidFill>
                    <a:srgbClr val="231F20"/>
                  </a:solidFill>
                  <a:latin typeface="Arial"/>
                  <a:cs typeface="Arial"/>
                </a:rPr>
                <a:t>    W</a:t>
              </a:r>
              <a:r>
                <a:rPr sz="1125" baseline="3703">
                  <a:solidFill>
                    <a:srgbClr val="231F20"/>
                  </a:solidFill>
                  <a:latin typeface="Arial"/>
                  <a:cs typeface="Arial"/>
                </a:rPr>
                <a:t>ith </a:t>
              </a:r>
              <a:r>
                <a:rPr lang="en-US" sz="1125" baseline="3703">
                  <a:solidFill>
                    <a:srgbClr val="231F20"/>
                  </a:solidFill>
                  <a:latin typeface="Arial"/>
                  <a:cs typeface="Arial"/>
                </a:rPr>
                <a:t>T2D</a:t>
              </a:r>
              <a:r>
                <a:rPr sz="1125" baseline="3703">
                  <a:solidFill>
                    <a:srgbClr val="231F20"/>
                  </a:solidFill>
                  <a:latin typeface="Arial"/>
                  <a:cs typeface="Arial"/>
                </a:rPr>
                <a:t>	</a:t>
              </a:r>
              <a:r>
                <a:rPr sz="750">
                  <a:solidFill>
                    <a:srgbClr val="231F20"/>
                  </a:solidFill>
                  <a:latin typeface="Arial"/>
                  <a:cs typeface="Arial"/>
                </a:rPr>
                <a:t>173/1455</a:t>
              </a:r>
              <a:r>
                <a:rPr sz="750" spc="459">
                  <a:solidFill>
                    <a:srgbClr val="231F20"/>
                  </a:solidFill>
                  <a:latin typeface="Arial"/>
                  <a:cs typeface="Arial"/>
                </a:rPr>
                <a:t>   </a:t>
              </a:r>
              <a:r>
                <a:rPr sz="750" spc="-10">
                  <a:solidFill>
                    <a:srgbClr val="231F20"/>
                  </a:solidFill>
                  <a:latin typeface="Arial"/>
                  <a:cs typeface="Arial"/>
                </a:rPr>
                <a:t>248/1451</a:t>
              </a:r>
              <a:r>
                <a:rPr sz="750">
                  <a:solidFill>
                    <a:srgbClr val="231F20"/>
                  </a:solidFill>
                  <a:latin typeface="Arial"/>
                  <a:cs typeface="Arial"/>
                </a:rPr>
                <a:t> </a:t>
              </a:r>
              <a:r>
                <a:rPr lang="en-US" sz="750">
                  <a:solidFill>
                    <a:srgbClr val="231F20"/>
                  </a:solidFill>
                  <a:latin typeface="Arial"/>
                  <a:cs typeface="Arial"/>
                </a:rPr>
                <a:t>W</a:t>
              </a:r>
              <a:r>
                <a:rPr sz="1125" baseline="3703">
                  <a:solidFill>
                    <a:srgbClr val="231F20"/>
                  </a:solidFill>
                  <a:latin typeface="Arial"/>
                  <a:cs typeface="Arial"/>
                </a:rPr>
                <a:t>ithout </a:t>
              </a:r>
              <a:r>
                <a:rPr lang="en-US" sz="1125" baseline="3703">
                  <a:solidFill>
                    <a:srgbClr val="231F20"/>
                  </a:solidFill>
                  <a:latin typeface="Arial"/>
                  <a:cs typeface="Arial"/>
                </a:rPr>
                <a:t>T2D</a:t>
              </a:r>
              <a:r>
                <a:rPr sz="1125" baseline="3703">
                  <a:solidFill>
                    <a:srgbClr val="231F20"/>
                  </a:solidFill>
                  <a:latin typeface="Arial"/>
                  <a:cs typeface="Arial"/>
                </a:rPr>
                <a:t>		</a:t>
              </a:r>
              <a:r>
                <a:rPr sz="750" spc="-10">
                  <a:solidFill>
                    <a:srgbClr val="231F20"/>
                  </a:solidFill>
                  <a:latin typeface="Arial"/>
                  <a:cs typeface="Arial"/>
                </a:rPr>
                <a:t>62/697</a:t>
              </a:r>
              <a:r>
                <a:rPr sz="750">
                  <a:solidFill>
                    <a:srgbClr val="231F20"/>
                  </a:solidFill>
                  <a:latin typeface="Arial"/>
                  <a:cs typeface="Arial"/>
                </a:rPr>
                <a:t>	</a:t>
              </a:r>
              <a:r>
                <a:rPr sz="750" spc="-10">
                  <a:solidFill>
                    <a:srgbClr val="231F20"/>
                  </a:solidFill>
                  <a:latin typeface="Arial"/>
                  <a:cs typeface="Arial"/>
                </a:rPr>
                <a:t>97/701</a:t>
              </a:r>
              <a:endParaRPr sz="750">
                <a:latin typeface="Arial"/>
                <a:cs typeface="Arial"/>
              </a:endParaRPr>
            </a:p>
          </p:txBody>
        </p:sp>
        <p:sp>
          <p:nvSpPr>
            <p:cNvPr id="81" name="object 139">
              <a:extLst>
                <a:ext uri="{FF2B5EF4-FFF2-40B4-BE49-F238E27FC236}">
                  <a16:creationId xmlns="" xmlns:a16="http://schemas.microsoft.com/office/drawing/2014/main" id="{3DF7224B-2CA8-4032-A681-388715DE35C5}"/>
                </a:ext>
              </a:extLst>
            </p:cNvPr>
            <p:cNvSpPr txBox="1"/>
            <p:nvPr/>
          </p:nvSpPr>
          <p:spPr>
            <a:xfrm>
              <a:off x="3762838" y="2868091"/>
              <a:ext cx="2419351" cy="79714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panose="020B0604020202020204" pitchFamily="34" charset="0"/>
                  <a:cs typeface="Arial" panose="020B0604020202020204" pitchFamily="34" charset="0"/>
                </a:rPr>
                <a:t>≥</a:t>
              </a:r>
              <a:r>
                <a:rPr sz="750" b="1">
                  <a:solidFill>
                    <a:srgbClr val="231F20"/>
                  </a:solidFill>
                  <a:latin typeface="Arial"/>
                  <a:cs typeface="Arial"/>
                </a:rPr>
                <a:t>50%</a:t>
              </a:r>
              <a:r>
                <a:rPr sz="750" b="1" spc="5">
                  <a:solidFill>
                    <a:srgbClr val="231F20"/>
                  </a:solidFill>
                  <a:latin typeface="Arial"/>
                  <a:cs typeface="Arial"/>
                </a:rPr>
                <a:t> </a:t>
              </a:r>
              <a:r>
                <a:rPr sz="750" b="1">
                  <a:solidFill>
                    <a:srgbClr val="231F20"/>
                  </a:solidFill>
                  <a:latin typeface="Arial"/>
                  <a:cs typeface="Arial"/>
                </a:rPr>
                <a:t>eGFR decline,</a:t>
              </a:r>
              <a:r>
                <a:rPr sz="750" b="1" spc="5">
                  <a:solidFill>
                    <a:srgbClr val="231F20"/>
                  </a:solidFill>
                  <a:latin typeface="Arial"/>
                  <a:cs typeface="Arial"/>
                </a:rPr>
                <a:t> </a:t>
              </a:r>
              <a:r>
                <a:rPr sz="750" b="1">
                  <a:solidFill>
                    <a:srgbClr val="231F20"/>
                  </a:solidFill>
                  <a:latin typeface="Arial"/>
                  <a:cs typeface="Arial"/>
                </a:rPr>
                <a:t>ESKD</a:t>
              </a:r>
              <a:r>
                <a:rPr lang="en-US" sz="750" b="1">
                  <a:solidFill>
                    <a:srgbClr val="231F20"/>
                  </a:solidFill>
                  <a:latin typeface="Arial"/>
                  <a:cs typeface="Arial"/>
                </a:rPr>
                <a:t>, or</a:t>
              </a:r>
              <a:r>
                <a:rPr sz="750" b="1" spc="5">
                  <a:solidFill>
                    <a:srgbClr val="231F20"/>
                  </a:solidFill>
                  <a:latin typeface="Arial"/>
                  <a:cs typeface="Arial"/>
                </a:rPr>
                <a:t> </a:t>
              </a:r>
              <a:r>
                <a:rPr sz="750" b="1">
                  <a:solidFill>
                    <a:srgbClr val="231F20"/>
                  </a:solidFill>
                  <a:latin typeface="Arial"/>
                  <a:cs typeface="Arial"/>
                </a:rPr>
                <a:t>kidney</a:t>
              </a:r>
              <a:r>
                <a:rPr sz="750" b="1" spc="5">
                  <a:solidFill>
                    <a:srgbClr val="231F20"/>
                  </a:solidFill>
                  <a:latin typeface="Arial"/>
                  <a:cs typeface="Arial"/>
                </a:rPr>
                <a:t> </a:t>
              </a:r>
              <a:r>
                <a:rPr sz="750" b="1" spc="-10">
                  <a:solidFill>
                    <a:srgbClr val="231F20"/>
                  </a:solidFill>
                  <a:latin typeface="Arial"/>
                  <a:cs typeface="Arial"/>
                </a:rPr>
                <a:t>death</a:t>
              </a:r>
              <a:endParaRPr sz="750">
                <a:latin typeface="Arial"/>
                <a:cs typeface="Arial"/>
              </a:endParaRPr>
            </a:p>
            <a:p>
              <a:pPr marL="92075" marR="5080" algn="just">
                <a:lnSpc>
                  <a:spcPct val="192900"/>
                </a:lnSpc>
                <a:spcBef>
                  <a:spcPts val="40"/>
                </a:spcBef>
                <a:tabLst>
                  <a:tab pos="1351280" algn="l"/>
                  <a:tab pos="1404620" algn="l"/>
                  <a:tab pos="2059939" algn="l"/>
                </a:tabLst>
              </a:pPr>
              <a:r>
                <a:rPr sz="1125" spc="-15" baseline="3703">
                  <a:solidFill>
                    <a:srgbClr val="231F20"/>
                  </a:solidFill>
                  <a:latin typeface="Arial"/>
                  <a:cs typeface="Arial"/>
                </a:rPr>
                <a:t>Overall</a:t>
              </a:r>
              <a:r>
                <a:rPr sz="1125" baseline="3703">
                  <a:solidFill>
                    <a:srgbClr val="231F20"/>
                  </a:solidFill>
                  <a:latin typeface="Arial"/>
                  <a:cs typeface="Arial"/>
                </a:rPr>
                <a:t>	</a:t>
              </a:r>
              <a:r>
                <a:rPr sz="750">
                  <a:solidFill>
                    <a:srgbClr val="231F20"/>
                  </a:solidFill>
                  <a:latin typeface="Arial"/>
                  <a:cs typeface="Arial"/>
                </a:rPr>
                <a:t>142/2152</a:t>
              </a:r>
              <a:r>
                <a:rPr sz="750" spc="459">
                  <a:solidFill>
                    <a:srgbClr val="231F20"/>
                  </a:solidFill>
                  <a:latin typeface="Arial"/>
                  <a:cs typeface="Arial"/>
                </a:rPr>
                <a:t>   </a:t>
              </a:r>
              <a:r>
                <a:rPr sz="750" spc="-10">
                  <a:solidFill>
                    <a:srgbClr val="231F20"/>
                  </a:solidFill>
                  <a:latin typeface="Arial"/>
                  <a:cs typeface="Arial"/>
                </a:rPr>
                <a:t>243/2152</a:t>
              </a:r>
              <a:r>
                <a:rPr sz="750">
                  <a:solidFill>
                    <a:srgbClr val="231F20"/>
                  </a:solidFill>
                  <a:latin typeface="Arial"/>
                  <a:cs typeface="Arial"/>
                </a:rPr>
                <a:t> </a:t>
              </a:r>
              <a:r>
                <a:rPr lang="en-US" sz="750">
                  <a:solidFill>
                    <a:srgbClr val="231F20"/>
                  </a:solidFill>
                  <a:latin typeface="Arial"/>
                  <a:cs typeface="Arial"/>
                </a:rPr>
                <a:t>W</a:t>
              </a:r>
              <a:r>
                <a:rPr sz="1125" baseline="3703">
                  <a:solidFill>
                    <a:srgbClr val="231F20"/>
                  </a:solidFill>
                  <a:latin typeface="Arial"/>
                  <a:cs typeface="Arial"/>
                </a:rPr>
                <a:t>ith </a:t>
              </a:r>
              <a:r>
                <a:rPr lang="en-US" sz="1125" baseline="3703">
                  <a:solidFill>
                    <a:srgbClr val="231F20"/>
                  </a:solidFill>
                  <a:latin typeface="Arial"/>
                  <a:cs typeface="Arial"/>
                </a:rPr>
                <a:t>T2D</a:t>
              </a:r>
              <a:r>
                <a:rPr sz="1125" baseline="3703">
                  <a:solidFill>
                    <a:srgbClr val="231F20"/>
                  </a:solidFill>
                  <a:latin typeface="Arial"/>
                  <a:cs typeface="Arial"/>
                </a:rPr>
                <a:t>	</a:t>
              </a:r>
              <a:r>
                <a:rPr sz="750">
                  <a:solidFill>
                    <a:srgbClr val="231F20"/>
                  </a:solidFill>
                  <a:latin typeface="Arial"/>
                  <a:cs typeface="Arial"/>
                </a:rPr>
                <a:t>103/1455</a:t>
              </a:r>
              <a:r>
                <a:rPr sz="750" spc="459">
                  <a:solidFill>
                    <a:srgbClr val="231F20"/>
                  </a:solidFill>
                  <a:latin typeface="Arial"/>
                  <a:cs typeface="Arial"/>
                </a:rPr>
                <a:t>   </a:t>
              </a:r>
              <a:r>
                <a:rPr sz="750" spc="-10">
                  <a:solidFill>
                    <a:srgbClr val="231F20"/>
                  </a:solidFill>
                  <a:latin typeface="Arial"/>
                  <a:cs typeface="Arial"/>
                </a:rPr>
                <a:t>173/1451</a:t>
              </a:r>
              <a:r>
                <a:rPr sz="750">
                  <a:solidFill>
                    <a:srgbClr val="231F20"/>
                  </a:solidFill>
                  <a:latin typeface="Arial"/>
                  <a:cs typeface="Arial"/>
                </a:rPr>
                <a:t> </a:t>
              </a:r>
              <a:r>
                <a:rPr lang="en-US" sz="1125" baseline="3703">
                  <a:solidFill>
                    <a:srgbClr val="231F20"/>
                  </a:solidFill>
                  <a:latin typeface="Arial"/>
                  <a:cs typeface="Arial"/>
                </a:rPr>
                <a:t>W</a:t>
              </a:r>
              <a:r>
                <a:rPr sz="1125" baseline="3703">
                  <a:solidFill>
                    <a:srgbClr val="231F20"/>
                  </a:solidFill>
                  <a:latin typeface="Arial"/>
                  <a:cs typeface="Arial"/>
                </a:rPr>
                <a:t>ithout </a:t>
              </a:r>
              <a:r>
                <a:rPr lang="en-US" sz="1125" baseline="3703">
                  <a:solidFill>
                    <a:srgbClr val="231F20"/>
                  </a:solidFill>
                  <a:latin typeface="Arial"/>
                  <a:cs typeface="Arial"/>
                </a:rPr>
                <a:t>T2D</a:t>
              </a:r>
              <a:r>
                <a:rPr sz="1125" baseline="3703">
                  <a:solidFill>
                    <a:srgbClr val="231F20"/>
                  </a:solidFill>
                  <a:latin typeface="Arial"/>
                  <a:cs typeface="Arial"/>
                </a:rPr>
                <a:t>		</a:t>
              </a:r>
              <a:r>
                <a:rPr sz="750" spc="-10">
                  <a:solidFill>
                    <a:srgbClr val="231F20"/>
                  </a:solidFill>
                  <a:latin typeface="Arial"/>
                  <a:cs typeface="Arial"/>
                </a:rPr>
                <a:t>39/697</a:t>
              </a:r>
              <a:r>
                <a:rPr sz="750">
                  <a:solidFill>
                    <a:srgbClr val="231F20"/>
                  </a:solidFill>
                  <a:latin typeface="Arial"/>
                  <a:cs typeface="Arial"/>
                </a:rPr>
                <a:t>	</a:t>
              </a:r>
              <a:r>
                <a:rPr sz="750" spc="-10">
                  <a:solidFill>
                    <a:srgbClr val="231F20"/>
                  </a:solidFill>
                  <a:latin typeface="Arial"/>
                  <a:cs typeface="Arial"/>
                </a:rPr>
                <a:t>70/701</a:t>
              </a:r>
              <a:endParaRPr sz="750">
                <a:latin typeface="Arial"/>
                <a:cs typeface="Arial"/>
              </a:endParaRPr>
            </a:p>
          </p:txBody>
        </p:sp>
        <p:sp>
          <p:nvSpPr>
            <p:cNvPr id="82" name="object 140">
              <a:extLst>
                <a:ext uri="{FF2B5EF4-FFF2-40B4-BE49-F238E27FC236}">
                  <a16:creationId xmlns="" xmlns:a16="http://schemas.microsoft.com/office/drawing/2014/main" id="{3ABA53C3-BA7B-48A7-AB96-B98CB5AEA880}"/>
                </a:ext>
              </a:extLst>
            </p:cNvPr>
            <p:cNvSpPr txBox="1"/>
            <p:nvPr/>
          </p:nvSpPr>
          <p:spPr>
            <a:xfrm>
              <a:off x="3842675" y="4196192"/>
              <a:ext cx="2339340" cy="574388"/>
            </a:xfrm>
            <a:prstGeom prst="rect">
              <a:avLst/>
            </a:prstGeom>
          </p:spPr>
          <p:txBody>
            <a:bodyPr vert="horz" wrap="square" lIns="0" tIns="13335" rIns="0" bIns="0" rtlCol="0">
              <a:spAutoFit/>
            </a:bodyPr>
            <a:lstStyle/>
            <a:p>
              <a:pPr marL="12700">
                <a:lnSpc>
                  <a:spcPct val="100000"/>
                </a:lnSpc>
                <a:spcBef>
                  <a:spcPts val="105"/>
                </a:spcBef>
                <a:tabLst>
                  <a:tab pos="1271270" algn="l"/>
                  <a:tab pos="1926589" algn="l"/>
                </a:tabLst>
              </a:pPr>
              <a:r>
                <a:rPr sz="1125" spc="-15" baseline="3703">
                  <a:solidFill>
                    <a:srgbClr val="231F20"/>
                  </a:solidFill>
                  <a:latin typeface="Arial"/>
                  <a:cs typeface="Arial"/>
                </a:rPr>
                <a:t>Overall</a:t>
              </a:r>
              <a:r>
                <a:rPr sz="1125" baseline="3703">
                  <a:solidFill>
                    <a:srgbClr val="231F20"/>
                  </a:solidFill>
                  <a:latin typeface="Arial"/>
                  <a:cs typeface="Arial"/>
                </a:rPr>
                <a:t>	</a:t>
              </a:r>
              <a:r>
                <a:rPr sz="750" spc="-10">
                  <a:solidFill>
                    <a:srgbClr val="231F20"/>
                  </a:solidFill>
                  <a:latin typeface="Arial"/>
                  <a:cs typeface="Arial"/>
                </a:rPr>
                <a:t>120/2152</a:t>
              </a:r>
              <a:r>
                <a:rPr sz="750">
                  <a:solidFill>
                    <a:srgbClr val="231F20"/>
                  </a:solidFill>
                  <a:latin typeface="Arial"/>
                  <a:cs typeface="Arial"/>
                </a:rPr>
                <a:t>	</a:t>
              </a:r>
              <a:r>
                <a:rPr sz="750" spc="-10">
                  <a:solidFill>
                    <a:srgbClr val="231F20"/>
                  </a:solidFill>
                  <a:latin typeface="Arial"/>
                  <a:cs typeface="Arial"/>
                </a:rPr>
                <a:t>192/2152</a:t>
              </a:r>
              <a:endParaRPr sz="750">
                <a:latin typeface="Arial"/>
                <a:cs typeface="Arial"/>
              </a:endParaRPr>
            </a:p>
            <a:p>
              <a:pPr marL="12700" marR="5080">
                <a:lnSpc>
                  <a:spcPct val="192900"/>
                </a:lnSpc>
                <a:tabLst>
                  <a:tab pos="1297940" algn="l"/>
                  <a:tab pos="1324610" algn="l"/>
                  <a:tab pos="1926589" algn="l"/>
                  <a:tab pos="1979930" algn="l"/>
                </a:tabLst>
              </a:pPr>
              <a:r>
                <a:rPr lang="en-US" sz="1125" baseline="3703">
                  <a:solidFill>
                    <a:srgbClr val="231F20"/>
                  </a:solidFill>
                  <a:latin typeface="Arial"/>
                  <a:cs typeface="Arial"/>
                </a:rPr>
                <a:t>W</a:t>
              </a:r>
              <a:r>
                <a:rPr sz="1125" baseline="3703">
                  <a:solidFill>
                    <a:srgbClr val="231F20"/>
                  </a:solidFill>
                  <a:latin typeface="Arial"/>
                  <a:cs typeface="Arial"/>
                </a:rPr>
                <a:t>ith </a:t>
              </a:r>
              <a:r>
                <a:rPr lang="en-US" sz="1125" baseline="3703">
                  <a:solidFill>
                    <a:srgbClr val="231F20"/>
                  </a:solidFill>
                  <a:latin typeface="Arial"/>
                  <a:cs typeface="Arial"/>
                </a:rPr>
                <a:t>T2D</a:t>
              </a:r>
              <a:r>
                <a:rPr sz="1125" baseline="3703">
                  <a:solidFill>
                    <a:srgbClr val="231F20"/>
                  </a:solidFill>
                  <a:latin typeface="Arial"/>
                  <a:cs typeface="Arial"/>
                </a:rPr>
                <a:t>	</a:t>
              </a:r>
              <a:r>
                <a:rPr sz="750" spc="-10">
                  <a:solidFill>
                    <a:srgbClr val="231F20"/>
                  </a:solidFill>
                  <a:latin typeface="Arial"/>
                  <a:cs typeface="Arial"/>
                </a:rPr>
                <a:t>88/1455</a:t>
              </a:r>
              <a:r>
                <a:rPr sz="750">
                  <a:solidFill>
                    <a:srgbClr val="231F20"/>
                  </a:solidFill>
                  <a:latin typeface="Arial"/>
                  <a:cs typeface="Arial"/>
                </a:rPr>
                <a:t>	</a:t>
              </a:r>
              <a:r>
                <a:rPr sz="750" spc="-10">
                  <a:solidFill>
                    <a:srgbClr val="231F20"/>
                  </a:solidFill>
                  <a:latin typeface="Arial"/>
                  <a:cs typeface="Arial"/>
                </a:rPr>
                <a:t>134/1451</a:t>
              </a:r>
              <a:r>
                <a:rPr sz="750">
                  <a:solidFill>
                    <a:srgbClr val="231F20"/>
                  </a:solidFill>
                  <a:latin typeface="Arial"/>
                  <a:cs typeface="Arial"/>
                </a:rPr>
                <a:t> </a:t>
              </a:r>
              <a:r>
                <a:rPr lang="en-US" sz="750">
                  <a:solidFill>
                    <a:srgbClr val="231F20"/>
                  </a:solidFill>
                  <a:latin typeface="Arial"/>
                  <a:cs typeface="Arial"/>
                </a:rPr>
                <a:t>       </a:t>
              </a:r>
              <a:r>
                <a:rPr lang="en-US" sz="1125" baseline="3703">
                  <a:solidFill>
                    <a:srgbClr val="231F20"/>
                  </a:solidFill>
                  <a:latin typeface="Arial"/>
                  <a:cs typeface="Arial"/>
                </a:rPr>
                <a:t>W</a:t>
              </a:r>
              <a:r>
                <a:rPr sz="1125" baseline="3703">
                  <a:solidFill>
                    <a:srgbClr val="231F20"/>
                  </a:solidFill>
                  <a:latin typeface="Arial"/>
                  <a:cs typeface="Arial"/>
                </a:rPr>
                <a:t>ithout </a:t>
              </a:r>
              <a:r>
                <a:rPr lang="en-US" sz="1125" baseline="3703">
                  <a:solidFill>
                    <a:srgbClr val="231F20"/>
                  </a:solidFill>
                  <a:latin typeface="Arial"/>
                  <a:cs typeface="Arial"/>
                </a:rPr>
                <a:t>T2D</a:t>
              </a:r>
              <a:r>
                <a:rPr sz="1125" baseline="3703">
                  <a:solidFill>
                    <a:srgbClr val="231F20"/>
                  </a:solidFill>
                  <a:latin typeface="Arial"/>
                  <a:cs typeface="Arial"/>
                </a:rPr>
                <a:t>		</a:t>
              </a:r>
              <a:r>
                <a:rPr sz="750" spc="-10">
                  <a:solidFill>
                    <a:srgbClr val="231F20"/>
                  </a:solidFill>
                  <a:latin typeface="Arial"/>
                  <a:cs typeface="Arial"/>
                </a:rPr>
                <a:t>32/697</a:t>
              </a:r>
              <a:r>
                <a:rPr sz="750">
                  <a:solidFill>
                    <a:srgbClr val="231F20"/>
                  </a:solidFill>
                  <a:latin typeface="Arial"/>
                  <a:cs typeface="Arial"/>
                </a:rPr>
                <a:t>		</a:t>
              </a:r>
              <a:r>
                <a:rPr sz="750" spc="-10">
                  <a:solidFill>
                    <a:srgbClr val="231F20"/>
                  </a:solidFill>
                  <a:latin typeface="Arial"/>
                  <a:cs typeface="Arial"/>
                </a:rPr>
                <a:t>58/701</a:t>
              </a:r>
              <a:endParaRPr sz="750">
                <a:latin typeface="Arial"/>
                <a:cs typeface="Arial"/>
              </a:endParaRPr>
            </a:p>
          </p:txBody>
        </p:sp>
        <p:grpSp>
          <p:nvGrpSpPr>
            <p:cNvPr id="10" name="Group 9">
              <a:extLst>
                <a:ext uri="{FF2B5EF4-FFF2-40B4-BE49-F238E27FC236}">
                  <a16:creationId xmlns="" xmlns:a16="http://schemas.microsoft.com/office/drawing/2014/main" id="{9E2310C5-8F01-4CB8-9915-609C65E22355}"/>
                </a:ext>
              </a:extLst>
            </p:cNvPr>
            <p:cNvGrpSpPr/>
            <p:nvPr/>
          </p:nvGrpSpPr>
          <p:grpSpPr>
            <a:xfrm>
              <a:off x="6284737" y="1653825"/>
              <a:ext cx="1381760" cy="3328670"/>
              <a:chOff x="6284737" y="1653825"/>
              <a:chExt cx="1381760" cy="3328670"/>
            </a:xfrm>
          </p:grpSpPr>
          <p:sp>
            <p:nvSpPr>
              <p:cNvPr id="84" name="object 142">
                <a:extLst>
                  <a:ext uri="{FF2B5EF4-FFF2-40B4-BE49-F238E27FC236}">
                    <a16:creationId xmlns="" xmlns:a16="http://schemas.microsoft.com/office/drawing/2014/main" id="{7140F68A-08B8-421F-9F8A-664F171133BA}"/>
                  </a:ext>
                </a:extLst>
              </p:cNvPr>
              <p:cNvSpPr/>
              <p:nvPr/>
            </p:nvSpPr>
            <p:spPr>
              <a:xfrm>
                <a:off x="7163189" y="1653825"/>
                <a:ext cx="0" cy="3303363"/>
              </a:xfrm>
              <a:custGeom>
                <a:avLst/>
                <a:gdLst/>
                <a:ahLst/>
                <a:cxnLst/>
                <a:rect l="l" t="t" r="r" b="b"/>
                <a:pathLst>
                  <a:path h="3300095">
                    <a:moveTo>
                      <a:pt x="0" y="0"/>
                    </a:moveTo>
                    <a:lnTo>
                      <a:pt x="0" y="3299535"/>
                    </a:lnTo>
                  </a:path>
                </a:pathLst>
              </a:custGeom>
              <a:ln w="6389">
                <a:solidFill>
                  <a:schemeClr val="tx2"/>
                </a:solidFill>
                <a:prstDash val="sysDash"/>
              </a:ln>
            </p:spPr>
            <p:txBody>
              <a:bodyPr wrap="square" lIns="0" tIns="0" rIns="0" bIns="0" rtlCol="0"/>
              <a:lstStyle/>
              <a:p>
                <a:endParaRPr/>
              </a:p>
            </p:txBody>
          </p:sp>
          <p:sp>
            <p:nvSpPr>
              <p:cNvPr id="85" name="object 143">
                <a:extLst>
                  <a:ext uri="{FF2B5EF4-FFF2-40B4-BE49-F238E27FC236}">
                    <a16:creationId xmlns="" xmlns:a16="http://schemas.microsoft.com/office/drawing/2014/main" id="{B035F925-58E8-4137-B831-E7452BEFB44C}"/>
                  </a:ext>
                </a:extLst>
              </p:cNvPr>
              <p:cNvSpPr/>
              <p:nvPr/>
            </p:nvSpPr>
            <p:spPr>
              <a:xfrm>
                <a:off x="6284737" y="4956628"/>
                <a:ext cx="1381760" cy="25425"/>
              </a:xfrm>
              <a:custGeom>
                <a:avLst/>
                <a:gdLst/>
                <a:ahLst/>
                <a:cxnLst/>
                <a:rect l="l" t="t" r="r" b="b"/>
                <a:pathLst>
                  <a:path w="1373505" h="25400">
                    <a:moveTo>
                      <a:pt x="0" y="24868"/>
                    </a:moveTo>
                    <a:lnTo>
                      <a:pt x="0" y="0"/>
                    </a:lnTo>
                    <a:lnTo>
                      <a:pt x="1373179" y="0"/>
                    </a:lnTo>
                    <a:lnTo>
                      <a:pt x="1373179" y="24868"/>
                    </a:lnTo>
                  </a:path>
                </a:pathLst>
              </a:custGeom>
              <a:ln w="8306">
                <a:solidFill>
                  <a:schemeClr val="accent1"/>
                </a:solidFill>
              </a:ln>
            </p:spPr>
            <p:txBody>
              <a:bodyPr wrap="square" lIns="0" tIns="0" rIns="0" bIns="0" rtlCol="0"/>
              <a:lstStyle/>
              <a:p>
                <a:endParaRPr/>
              </a:p>
            </p:txBody>
          </p:sp>
          <p:sp>
            <p:nvSpPr>
              <p:cNvPr id="86" name="object 144">
                <a:extLst>
                  <a:ext uri="{FF2B5EF4-FFF2-40B4-BE49-F238E27FC236}">
                    <a16:creationId xmlns="" xmlns:a16="http://schemas.microsoft.com/office/drawing/2014/main" id="{AC03E7EE-2B7F-4590-A06E-DF58B82C5F80}"/>
                  </a:ext>
                </a:extLst>
              </p:cNvPr>
              <p:cNvSpPr/>
              <p:nvPr/>
            </p:nvSpPr>
            <p:spPr>
              <a:xfrm>
                <a:off x="7163021" y="4957070"/>
                <a:ext cx="0" cy="25425"/>
              </a:xfrm>
              <a:custGeom>
                <a:avLst/>
                <a:gdLst/>
                <a:ahLst/>
                <a:cxnLst/>
                <a:rect l="l" t="t" r="r" b="b"/>
                <a:pathLst>
                  <a:path h="25400">
                    <a:moveTo>
                      <a:pt x="0" y="24938"/>
                    </a:moveTo>
                    <a:lnTo>
                      <a:pt x="0" y="0"/>
                    </a:lnTo>
                  </a:path>
                </a:pathLst>
              </a:custGeom>
              <a:ln w="8306">
                <a:solidFill>
                  <a:schemeClr val="accent1"/>
                </a:solidFill>
              </a:ln>
            </p:spPr>
            <p:txBody>
              <a:bodyPr wrap="square" lIns="0" tIns="0" rIns="0" bIns="0" rtlCol="0"/>
              <a:lstStyle/>
              <a:p>
                <a:endParaRPr/>
              </a:p>
            </p:txBody>
          </p:sp>
          <p:sp>
            <p:nvSpPr>
              <p:cNvPr id="87" name="object 145">
                <a:extLst>
                  <a:ext uri="{FF2B5EF4-FFF2-40B4-BE49-F238E27FC236}">
                    <a16:creationId xmlns="" xmlns:a16="http://schemas.microsoft.com/office/drawing/2014/main" id="{7D1B281B-E498-4E9B-A396-2C6343040C32}"/>
                  </a:ext>
                </a:extLst>
              </p:cNvPr>
              <p:cNvSpPr/>
              <p:nvPr/>
            </p:nvSpPr>
            <p:spPr>
              <a:xfrm>
                <a:off x="6716671" y="2065957"/>
                <a:ext cx="249138" cy="0"/>
              </a:xfrm>
              <a:custGeom>
                <a:avLst/>
                <a:gdLst/>
                <a:ahLst/>
                <a:cxnLst/>
                <a:rect l="l" t="t" r="r" b="b"/>
                <a:pathLst>
                  <a:path w="247650">
                    <a:moveTo>
                      <a:pt x="247160" y="0"/>
                    </a:moveTo>
                    <a:lnTo>
                      <a:pt x="0" y="0"/>
                    </a:lnTo>
                  </a:path>
                </a:pathLst>
              </a:custGeom>
              <a:ln w="8306">
                <a:solidFill>
                  <a:schemeClr val="accent1"/>
                </a:solidFill>
              </a:ln>
            </p:spPr>
            <p:txBody>
              <a:bodyPr wrap="square" lIns="0" tIns="0" rIns="0" bIns="0" rtlCol="0"/>
              <a:lstStyle/>
              <a:p>
                <a:endParaRPr/>
              </a:p>
            </p:txBody>
          </p:sp>
          <p:sp>
            <p:nvSpPr>
              <p:cNvPr id="88" name="object 146">
                <a:extLst>
                  <a:ext uri="{FF2B5EF4-FFF2-40B4-BE49-F238E27FC236}">
                    <a16:creationId xmlns="" xmlns:a16="http://schemas.microsoft.com/office/drawing/2014/main" id="{D658DDF2-E130-40AD-955E-5B0018CDDD5F}"/>
                  </a:ext>
                </a:extLst>
              </p:cNvPr>
              <p:cNvSpPr/>
              <p:nvPr/>
            </p:nvSpPr>
            <p:spPr>
              <a:xfrm>
                <a:off x="6716670" y="2042446"/>
                <a:ext cx="249138" cy="47037"/>
              </a:xfrm>
              <a:custGeom>
                <a:avLst/>
                <a:gdLst/>
                <a:ahLst/>
                <a:cxnLst/>
                <a:rect l="l" t="t" r="r" b="b"/>
                <a:pathLst>
                  <a:path w="247650" h="46989">
                    <a:moveTo>
                      <a:pt x="0" y="0"/>
                    </a:moveTo>
                    <a:lnTo>
                      <a:pt x="0" y="46369"/>
                    </a:lnTo>
                  </a:path>
                  <a:path w="247650" h="46989">
                    <a:moveTo>
                      <a:pt x="247160" y="0"/>
                    </a:moveTo>
                    <a:lnTo>
                      <a:pt x="247160" y="46369"/>
                    </a:lnTo>
                  </a:path>
                </a:pathLst>
              </a:custGeom>
              <a:solidFill>
                <a:schemeClr val="accent1"/>
              </a:solidFill>
              <a:ln w="6389">
                <a:solidFill>
                  <a:schemeClr val="accent1"/>
                </a:solidFill>
              </a:ln>
            </p:spPr>
            <p:txBody>
              <a:bodyPr wrap="square" lIns="0" tIns="0" rIns="0" bIns="0" rtlCol="0"/>
              <a:lstStyle/>
              <a:p>
                <a:endParaRPr/>
              </a:p>
            </p:txBody>
          </p:sp>
          <p:sp>
            <p:nvSpPr>
              <p:cNvPr id="89" name="object 147">
                <a:extLst>
                  <a:ext uri="{FF2B5EF4-FFF2-40B4-BE49-F238E27FC236}">
                    <a16:creationId xmlns="" xmlns:a16="http://schemas.microsoft.com/office/drawing/2014/main" id="{E1677038-FB63-4F4D-B508-488F5768A59D}"/>
                  </a:ext>
                </a:extLst>
              </p:cNvPr>
              <p:cNvSpPr/>
              <p:nvPr/>
            </p:nvSpPr>
            <p:spPr>
              <a:xfrm>
                <a:off x="6815732" y="2042652"/>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90" name="object 148">
                <a:extLst>
                  <a:ext uri="{FF2B5EF4-FFF2-40B4-BE49-F238E27FC236}">
                    <a16:creationId xmlns="" xmlns:a16="http://schemas.microsoft.com/office/drawing/2014/main" id="{9F7A9EB7-E24F-4B61-9C29-DE2D92FF6789}"/>
                  </a:ext>
                </a:extLst>
              </p:cNvPr>
              <p:cNvSpPr/>
              <p:nvPr/>
            </p:nvSpPr>
            <p:spPr>
              <a:xfrm>
                <a:off x="6535441" y="2511802"/>
                <a:ext cx="472085" cy="0"/>
              </a:xfrm>
              <a:custGeom>
                <a:avLst/>
                <a:gdLst/>
                <a:ahLst/>
                <a:cxnLst/>
                <a:rect l="l" t="t" r="r" b="b"/>
                <a:pathLst>
                  <a:path w="469265">
                    <a:moveTo>
                      <a:pt x="469057" y="0"/>
                    </a:moveTo>
                    <a:lnTo>
                      <a:pt x="0" y="0"/>
                    </a:lnTo>
                  </a:path>
                </a:pathLst>
              </a:custGeom>
              <a:ln w="8306">
                <a:solidFill>
                  <a:schemeClr val="accent1"/>
                </a:solidFill>
              </a:ln>
            </p:spPr>
            <p:txBody>
              <a:bodyPr wrap="square" lIns="0" tIns="0" rIns="0" bIns="0" rtlCol="0"/>
              <a:lstStyle/>
              <a:p>
                <a:endParaRPr/>
              </a:p>
            </p:txBody>
          </p:sp>
          <p:sp>
            <p:nvSpPr>
              <p:cNvPr id="91" name="object 149">
                <a:extLst>
                  <a:ext uri="{FF2B5EF4-FFF2-40B4-BE49-F238E27FC236}">
                    <a16:creationId xmlns="" xmlns:a16="http://schemas.microsoft.com/office/drawing/2014/main" id="{02DE3D7A-A9C1-434E-9A1B-6764A4C8CFC7}"/>
                  </a:ext>
                </a:extLst>
              </p:cNvPr>
              <p:cNvSpPr/>
              <p:nvPr/>
            </p:nvSpPr>
            <p:spPr>
              <a:xfrm>
                <a:off x="6535415" y="2488297"/>
                <a:ext cx="472085" cy="47037"/>
              </a:xfrm>
              <a:custGeom>
                <a:avLst/>
                <a:gdLst/>
                <a:ahLst/>
                <a:cxnLst/>
                <a:rect l="l" t="t" r="r" b="b"/>
                <a:pathLst>
                  <a:path w="469265" h="46989">
                    <a:moveTo>
                      <a:pt x="0" y="0"/>
                    </a:moveTo>
                    <a:lnTo>
                      <a:pt x="0" y="46369"/>
                    </a:lnTo>
                  </a:path>
                  <a:path w="469265" h="46989">
                    <a:moveTo>
                      <a:pt x="469082" y="0"/>
                    </a:moveTo>
                    <a:lnTo>
                      <a:pt x="469082" y="46369"/>
                    </a:lnTo>
                  </a:path>
                </a:pathLst>
              </a:custGeom>
              <a:solidFill>
                <a:schemeClr val="accent1"/>
              </a:solidFill>
              <a:ln w="6389">
                <a:solidFill>
                  <a:schemeClr val="accent1"/>
                </a:solidFill>
              </a:ln>
            </p:spPr>
            <p:txBody>
              <a:bodyPr wrap="square" lIns="0" tIns="0" rIns="0" bIns="0" rtlCol="0"/>
              <a:lstStyle/>
              <a:p>
                <a:endParaRPr/>
              </a:p>
            </p:txBody>
          </p:sp>
          <p:sp>
            <p:nvSpPr>
              <p:cNvPr id="92" name="object 150">
                <a:extLst>
                  <a:ext uri="{FF2B5EF4-FFF2-40B4-BE49-F238E27FC236}">
                    <a16:creationId xmlns="" xmlns:a16="http://schemas.microsoft.com/office/drawing/2014/main" id="{B73ED491-5E17-47FE-A712-4945B545B7E3}"/>
                  </a:ext>
                </a:extLst>
              </p:cNvPr>
              <p:cNvSpPr/>
              <p:nvPr/>
            </p:nvSpPr>
            <p:spPr>
              <a:xfrm>
                <a:off x="6748302" y="2488503"/>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93" name="object 151">
                <a:extLst>
                  <a:ext uri="{FF2B5EF4-FFF2-40B4-BE49-F238E27FC236}">
                    <a16:creationId xmlns="" xmlns:a16="http://schemas.microsoft.com/office/drawing/2014/main" id="{18C66750-298E-4DAB-8905-678129866C66}"/>
                  </a:ext>
                </a:extLst>
              </p:cNvPr>
              <p:cNvSpPr/>
              <p:nvPr/>
            </p:nvSpPr>
            <p:spPr>
              <a:xfrm>
                <a:off x="6716684" y="2286641"/>
                <a:ext cx="285551" cy="0"/>
              </a:xfrm>
              <a:custGeom>
                <a:avLst/>
                <a:gdLst/>
                <a:ahLst/>
                <a:cxnLst/>
                <a:rect l="l" t="t" r="r" b="b"/>
                <a:pathLst>
                  <a:path w="283844">
                    <a:moveTo>
                      <a:pt x="283255" y="0"/>
                    </a:moveTo>
                    <a:lnTo>
                      <a:pt x="0" y="0"/>
                    </a:lnTo>
                  </a:path>
                </a:pathLst>
              </a:custGeom>
              <a:ln w="8306">
                <a:solidFill>
                  <a:schemeClr val="accent1"/>
                </a:solidFill>
              </a:ln>
            </p:spPr>
            <p:txBody>
              <a:bodyPr wrap="square" lIns="0" tIns="0" rIns="0" bIns="0" rtlCol="0"/>
              <a:lstStyle/>
              <a:p>
                <a:endParaRPr/>
              </a:p>
            </p:txBody>
          </p:sp>
          <p:sp>
            <p:nvSpPr>
              <p:cNvPr id="94" name="object 152">
                <a:extLst>
                  <a:ext uri="{FF2B5EF4-FFF2-40B4-BE49-F238E27FC236}">
                    <a16:creationId xmlns="" xmlns:a16="http://schemas.microsoft.com/office/drawing/2014/main" id="{98A9E5F4-225A-480F-A56E-4A43FC4F32E6}"/>
                  </a:ext>
                </a:extLst>
              </p:cNvPr>
              <p:cNvSpPr/>
              <p:nvPr/>
            </p:nvSpPr>
            <p:spPr>
              <a:xfrm>
                <a:off x="6716670" y="2263130"/>
                <a:ext cx="285551" cy="47037"/>
              </a:xfrm>
              <a:custGeom>
                <a:avLst/>
                <a:gdLst/>
                <a:ahLst/>
                <a:cxnLst/>
                <a:rect l="l" t="t" r="r" b="b"/>
                <a:pathLst>
                  <a:path w="283844" h="46989">
                    <a:moveTo>
                      <a:pt x="0" y="0"/>
                    </a:moveTo>
                    <a:lnTo>
                      <a:pt x="0" y="46369"/>
                    </a:lnTo>
                  </a:path>
                  <a:path w="283844" h="46989">
                    <a:moveTo>
                      <a:pt x="283268" y="0"/>
                    </a:moveTo>
                    <a:lnTo>
                      <a:pt x="283268" y="46369"/>
                    </a:lnTo>
                  </a:path>
                </a:pathLst>
              </a:custGeom>
              <a:solidFill>
                <a:schemeClr val="accent1"/>
              </a:solidFill>
              <a:ln w="6389">
                <a:solidFill>
                  <a:schemeClr val="accent1"/>
                </a:solidFill>
              </a:ln>
            </p:spPr>
            <p:txBody>
              <a:bodyPr wrap="square" lIns="0" tIns="0" rIns="0" bIns="0" rtlCol="0"/>
              <a:lstStyle/>
              <a:p>
                <a:endParaRPr/>
              </a:p>
            </p:txBody>
          </p:sp>
          <p:sp>
            <p:nvSpPr>
              <p:cNvPr id="95" name="object 153">
                <a:extLst>
                  <a:ext uri="{FF2B5EF4-FFF2-40B4-BE49-F238E27FC236}">
                    <a16:creationId xmlns="" xmlns:a16="http://schemas.microsoft.com/office/drawing/2014/main" id="{EF9FF6DA-C4AA-4687-BA08-3D5543DEEEF5}"/>
                  </a:ext>
                </a:extLst>
              </p:cNvPr>
              <p:cNvSpPr/>
              <p:nvPr/>
            </p:nvSpPr>
            <p:spPr>
              <a:xfrm>
                <a:off x="6835337" y="2263336"/>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96" name="object 154">
                <a:extLst>
                  <a:ext uri="{FF2B5EF4-FFF2-40B4-BE49-F238E27FC236}">
                    <a16:creationId xmlns="" xmlns:a16="http://schemas.microsoft.com/office/drawing/2014/main" id="{0A8614C1-CB92-4E1E-BE76-54A51C816031}"/>
                  </a:ext>
                </a:extLst>
              </p:cNvPr>
              <p:cNvSpPr/>
              <p:nvPr/>
            </p:nvSpPr>
            <p:spPr>
              <a:xfrm>
                <a:off x="6582943" y="3168813"/>
                <a:ext cx="305354" cy="0"/>
              </a:xfrm>
              <a:custGeom>
                <a:avLst/>
                <a:gdLst/>
                <a:ahLst/>
                <a:cxnLst/>
                <a:rect l="l" t="t" r="r" b="b"/>
                <a:pathLst>
                  <a:path w="303530">
                    <a:moveTo>
                      <a:pt x="303197" y="0"/>
                    </a:moveTo>
                    <a:lnTo>
                      <a:pt x="0" y="0"/>
                    </a:lnTo>
                  </a:path>
                </a:pathLst>
              </a:custGeom>
              <a:ln w="8306">
                <a:solidFill>
                  <a:schemeClr val="accent1"/>
                </a:solidFill>
              </a:ln>
            </p:spPr>
            <p:txBody>
              <a:bodyPr wrap="square" lIns="0" tIns="0" rIns="0" bIns="0" rtlCol="0"/>
              <a:lstStyle/>
              <a:p>
                <a:endParaRPr/>
              </a:p>
            </p:txBody>
          </p:sp>
          <p:sp>
            <p:nvSpPr>
              <p:cNvPr id="97" name="object 155">
                <a:extLst>
                  <a:ext uri="{FF2B5EF4-FFF2-40B4-BE49-F238E27FC236}">
                    <a16:creationId xmlns="" xmlns:a16="http://schemas.microsoft.com/office/drawing/2014/main" id="{C26A2EB2-F56A-4F95-8039-34B55098B765}"/>
                  </a:ext>
                </a:extLst>
              </p:cNvPr>
              <p:cNvSpPr/>
              <p:nvPr/>
            </p:nvSpPr>
            <p:spPr>
              <a:xfrm>
                <a:off x="6582944" y="3145301"/>
                <a:ext cx="305354" cy="47037"/>
              </a:xfrm>
              <a:custGeom>
                <a:avLst/>
                <a:gdLst/>
                <a:ahLst/>
                <a:cxnLst/>
                <a:rect l="l" t="t" r="r" b="b"/>
                <a:pathLst>
                  <a:path w="303530" h="46989">
                    <a:moveTo>
                      <a:pt x="0" y="0"/>
                    </a:moveTo>
                    <a:lnTo>
                      <a:pt x="0" y="46369"/>
                    </a:lnTo>
                  </a:path>
                  <a:path w="303530" h="46989">
                    <a:moveTo>
                      <a:pt x="303197" y="0"/>
                    </a:moveTo>
                    <a:lnTo>
                      <a:pt x="303197" y="46369"/>
                    </a:lnTo>
                  </a:path>
                </a:pathLst>
              </a:custGeom>
              <a:solidFill>
                <a:schemeClr val="accent1"/>
              </a:solidFill>
              <a:ln w="6389">
                <a:solidFill>
                  <a:schemeClr val="accent1"/>
                </a:solidFill>
              </a:ln>
            </p:spPr>
            <p:txBody>
              <a:bodyPr wrap="square" lIns="0" tIns="0" rIns="0" bIns="0" rtlCol="0"/>
              <a:lstStyle/>
              <a:p>
                <a:endParaRPr/>
              </a:p>
            </p:txBody>
          </p:sp>
          <p:sp>
            <p:nvSpPr>
              <p:cNvPr id="98" name="object 156">
                <a:extLst>
                  <a:ext uri="{FF2B5EF4-FFF2-40B4-BE49-F238E27FC236}">
                    <a16:creationId xmlns="" xmlns:a16="http://schemas.microsoft.com/office/drawing/2014/main" id="{8DD5490B-D36E-4C7D-9DFA-F3A44E273FF5}"/>
                  </a:ext>
                </a:extLst>
              </p:cNvPr>
              <p:cNvSpPr/>
              <p:nvPr/>
            </p:nvSpPr>
            <p:spPr>
              <a:xfrm>
                <a:off x="6719139" y="3145507"/>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99" name="object 157">
                <a:extLst>
                  <a:ext uri="{FF2B5EF4-FFF2-40B4-BE49-F238E27FC236}">
                    <a16:creationId xmlns="" xmlns:a16="http://schemas.microsoft.com/office/drawing/2014/main" id="{95011EB8-EBA6-4717-84F2-04C16CE13E6B}"/>
                  </a:ext>
                </a:extLst>
              </p:cNvPr>
              <p:cNvSpPr/>
              <p:nvPr/>
            </p:nvSpPr>
            <p:spPr>
              <a:xfrm>
                <a:off x="6380734" y="3607417"/>
                <a:ext cx="573657" cy="0"/>
              </a:xfrm>
              <a:custGeom>
                <a:avLst/>
                <a:gdLst/>
                <a:ahLst/>
                <a:cxnLst/>
                <a:rect l="l" t="t" r="r" b="b"/>
                <a:pathLst>
                  <a:path w="570230">
                    <a:moveTo>
                      <a:pt x="570114" y="0"/>
                    </a:moveTo>
                    <a:lnTo>
                      <a:pt x="0" y="0"/>
                    </a:lnTo>
                  </a:path>
                </a:pathLst>
              </a:custGeom>
              <a:ln w="8306">
                <a:solidFill>
                  <a:schemeClr val="accent1"/>
                </a:solidFill>
              </a:ln>
            </p:spPr>
            <p:txBody>
              <a:bodyPr wrap="square" lIns="0" tIns="0" rIns="0" bIns="0" rtlCol="0"/>
              <a:lstStyle/>
              <a:p>
                <a:endParaRPr/>
              </a:p>
            </p:txBody>
          </p:sp>
          <p:sp>
            <p:nvSpPr>
              <p:cNvPr id="100" name="object 158">
                <a:extLst>
                  <a:ext uri="{FF2B5EF4-FFF2-40B4-BE49-F238E27FC236}">
                    <a16:creationId xmlns="" xmlns:a16="http://schemas.microsoft.com/office/drawing/2014/main" id="{5739DB35-555A-40E4-8942-5B2843F3FD46}"/>
                  </a:ext>
                </a:extLst>
              </p:cNvPr>
              <p:cNvSpPr/>
              <p:nvPr/>
            </p:nvSpPr>
            <p:spPr>
              <a:xfrm>
                <a:off x="6380706" y="3583905"/>
                <a:ext cx="573657" cy="47037"/>
              </a:xfrm>
              <a:custGeom>
                <a:avLst/>
                <a:gdLst/>
                <a:ahLst/>
                <a:cxnLst/>
                <a:rect l="l" t="t" r="r" b="b"/>
                <a:pathLst>
                  <a:path w="570230" h="46989">
                    <a:moveTo>
                      <a:pt x="0" y="0"/>
                    </a:moveTo>
                    <a:lnTo>
                      <a:pt x="0" y="46369"/>
                    </a:lnTo>
                  </a:path>
                  <a:path w="570230" h="46989">
                    <a:moveTo>
                      <a:pt x="570140" y="0"/>
                    </a:moveTo>
                    <a:lnTo>
                      <a:pt x="570140" y="46369"/>
                    </a:lnTo>
                  </a:path>
                </a:pathLst>
              </a:custGeom>
              <a:solidFill>
                <a:schemeClr val="accent1"/>
              </a:solidFill>
              <a:ln w="6389">
                <a:solidFill>
                  <a:schemeClr val="accent1"/>
                </a:solidFill>
              </a:ln>
            </p:spPr>
            <p:txBody>
              <a:bodyPr wrap="square" lIns="0" tIns="0" rIns="0" bIns="0" rtlCol="0"/>
              <a:lstStyle/>
              <a:p>
                <a:endParaRPr/>
              </a:p>
            </p:txBody>
          </p:sp>
          <p:sp>
            <p:nvSpPr>
              <p:cNvPr id="101" name="object 159">
                <a:extLst>
                  <a:ext uri="{FF2B5EF4-FFF2-40B4-BE49-F238E27FC236}">
                    <a16:creationId xmlns="" xmlns:a16="http://schemas.microsoft.com/office/drawing/2014/main" id="{ED1E2219-65A2-4B0D-AD76-5EFD32E596A1}"/>
                  </a:ext>
                </a:extLst>
              </p:cNvPr>
              <p:cNvSpPr/>
              <p:nvPr/>
            </p:nvSpPr>
            <p:spPr>
              <a:xfrm>
                <a:off x="6651877" y="3584111"/>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102" name="object 160">
                <a:extLst>
                  <a:ext uri="{FF2B5EF4-FFF2-40B4-BE49-F238E27FC236}">
                    <a16:creationId xmlns="" xmlns:a16="http://schemas.microsoft.com/office/drawing/2014/main" id="{8F0B6809-097B-4B9B-BFA6-1FA646279340}"/>
                  </a:ext>
                </a:extLst>
              </p:cNvPr>
              <p:cNvSpPr/>
              <p:nvPr/>
            </p:nvSpPr>
            <p:spPr>
              <a:xfrm>
                <a:off x="6582956" y="3389509"/>
                <a:ext cx="352627" cy="0"/>
              </a:xfrm>
              <a:custGeom>
                <a:avLst/>
                <a:gdLst/>
                <a:ahLst/>
                <a:cxnLst/>
                <a:rect l="l" t="t" r="r" b="b"/>
                <a:pathLst>
                  <a:path w="350519">
                    <a:moveTo>
                      <a:pt x="350428" y="0"/>
                    </a:moveTo>
                    <a:lnTo>
                      <a:pt x="0" y="0"/>
                    </a:lnTo>
                  </a:path>
                </a:pathLst>
              </a:custGeom>
              <a:ln w="8306">
                <a:solidFill>
                  <a:schemeClr val="accent1"/>
                </a:solidFill>
              </a:ln>
            </p:spPr>
            <p:txBody>
              <a:bodyPr wrap="square" lIns="0" tIns="0" rIns="0" bIns="0" rtlCol="0"/>
              <a:lstStyle/>
              <a:p>
                <a:endParaRPr/>
              </a:p>
            </p:txBody>
          </p:sp>
          <p:sp>
            <p:nvSpPr>
              <p:cNvPr id="103" name="object 161">
                <a:extLst>
                  <a:ext uri="{FF2B5EF4-FFF2-40B4-BE49-F238E27FC236}">
                    <a16:creationId xmlns="" xmlns:a16="http://schemas.microsoft.com/office/drawing/2014/main" id="{A699014B-D28F-46A2-A702-96ED3BBA6A20}"/>
                  </a:ext>
                </a:extLst>
              </p:cNvPr>
              <p:cNvSpPr/>
              <p:nvPr/>
            </p:nvSpPr>
            <p:spPr>
              <a:xfrm>
                <a:off x="6582944" y="3365998"/>
                <a:ext cx="352627" cy="47037"/>
              </a:xfrm>
              <a:custGeom>
                <a:avLst/>
                <a:gdLst/>
                <a:ahLst/>
                <a:cxnLst/>
                <a:rect l="l" t="t" r="r" b="b"/>
                <a:pathLst>
                  <a:path w="350519" h="46989">
                    <a:moveTo>
                      <a:pt x="0" y="0"/>
                    </a:moveTo>
                    <a:lnTo>
                      <a:pt x="0" y="46369"/>
                    </a:lnTo>
                  </a:path>
                  <a:path w="350519" h="46989">
                    <a:moveTo>
                      <a:pt x="350441" y="0"/>
                    </a:moveTo>
                    <a:lnTo>
                      <a:pt x="350441" y="46369"/>
                    </a:lnTo>
                  </a:path>
                </a:pathLst>
              </a:custGeom>
              <a:solidFill>
                <a:schemeClr val="accent1"/>
              </a:solidFill>
              <a:ln w="6389">
                <a:solidFill>
                  <a:schemeClr val="accent1"/>
                </a:solidFill>
              </a:ln>
            </p:spPr>
            <p:txBody>
              <a:bodyPr wrap="square" lIns="0" tIns="0" rIns="0" bIns="0" rtlCol="0"/>
              <a:lstStyle/>
              <a:p>
                <a:endParaRPr/>
              </a:p>
            </p:txBody>
          </p:sp>
          <p:sp>
            <p:nvSpPr>
              <p:cNvPr id="104" name="object 162">
                <a:extLst>
                  <a:ext uri="{FF2B5EF4-FFF2-40B4-BE49-F238E27FC236}">
                    <a16:creationId xmlns="" xmlns:a16="http://schemas.microsoft.com/office/drawing/2014/main" id="{FAF43D0D-40F8-4EBF-B6AE-E356624F49D1}"/>
                  </a:ext>
                </a:extLst>
              </p:cNvPr>
              <p:cNvSpPr/>
              <p:nvPr/>
            </p:nvSpPr>
            <p:spPr>
              <a:xfrm>
                <a:off x="6733853" y="3366203"/>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105" name="object 163">
                <a:extLst>
                  <a:ext uri="{FF2B5EF4-FFF2-40B4-BE49-F238E27FC236}">
                    <a16:creationId xmlns="" xmlns:a16="http://schemas.microsoft.com/office/drawing/2014/main" id="{1C8A36E1-0234-4470-9F1C-9690E3CAA2EF}"/>
                  </a:ext>
                </a:extLst>
              </p:cNvPr>
              <p:cNvSpPr/>
              <p:nvPr/>
            </p:nvSpPr>
            <p:spPr>
              <a:xfrm>
                <a:off x="6616549" y="4270382"/>
                <a:ext cx="337934" cy="0"/>
              </a:xfrm>
              <a:custGeom>
                <a:avLst/>
                <a:gdLst/>
                <a:ahLst/>
                <a:cxnLst/>
                <a:rect l="l" t="t" r="r" b="b"/>
                <a:pathLst>
                  <a:path w="335915">
                    <a:moveTo>
                      <a:pt x="335707" y="0"/>
                    </a:moveTo>
                    <a:lnTo>
                      <a:pt x="0" y="0"/>
                    </a:lnTo>
                  </a:path>
                </a:pathLst>
              </a:custGeom>
              <a:ln w="8306">
                <a:solidFill>
                  <a:schemeClr val="accent1"/>
                </a:solidFill>
              </a:ln>
            </p:spPr>
            <p:txBody>
              <a:bodyPr wrap="square" lIns="0" tIns="0" rIns="0" bIns="0" rtlCol="0"/>
              <a:lstStyle/>
              <a:p>
                <a:endParaRPr/>
              </a:p>
            </p:txBody>
          </p:sp>
          <p:sp>
            <p:nvSpPr>
              <p:cNvPr id="106" name="object 164">
                <a:extLst>
                  <a:ext uri="{FF2B5EF4-FFF2-40B4-BE49-F238E27FC236}">
                    <a16:creationId xmlns="" xmlns:a16="http://schemas.microsoft.com/office/drawing/2014/main" id="{2F658514-E985-4CD2-A224-99F21F1552C5}"/>
                  </a:ext>
                </a:extLst>
              </p:cNvPr>
              <p:cNvSpPr/>
              <p:nvPr/>
            </p:nvSpPr>
            <p:spPr>
              <a:xfrm>
                <a:off x="6616549" y="4246877"/>
                <a:ext cx="337934" cy="47037"/>
              </a:xfrm>
              <a:custGeom>
                <a:avLst/>
                <a:gdLst/>
                <a:ahLst/>
                <a:cxnLst/>
                <a:rect l="l" t="t" r="r" b="b"/>
                <a:pathLst>
                  <a:path w="335915" h="46990">
                    <a:moveTo>
                      <a:pt x="0" y="0"/>
                    </a:moveTo>
                    <a:lnTo>
                      <a:pt x="0" y="46375"/>
                    </a:lnTo>
                  </a:path>
                  <a:path w="335915" h="46990">
                    <a:moveTo>
                      <a:pt x="335707" y="0"/>
                    </a:moveTo>
                    <a:lnTo>
                      <a:pt x="335707" y="46375"/>
                    </a:lnTo>
                  </a:path>
                </a:pathLst>
              </a:custGeom>
              <a:solidFill>
                <a:schemeClr val="accent1"/>
              </a:solidFill>
              <a:ln w="6389">
                <a:solidFill>
                  <a:schemeClr val="accent1"/>
                </a:solidFill>
              </a:ln>
            </p:spPr>
            <p:txBody>
              <a:bodyPr wrap="square" lIns="0" tIns="0" rIns="0" bIns="0" rtlCol="0"/>
              <a:lstStyle/>
              <a:p>
                <a:endParaRPr/>
              </a:p>
            </p:txBody>
          </p:sp>
          <p:sp>
            <p:nvSpPr>
              <p:cNvPr id="107" name="object 165">
                <a:extLst>
                  <a:ext uri="{FF2B5EF4-FFF2-40B4-BE49-F238E27FC236}">
                    <a16:creationId xmlns="" xmlns:a16="http://schemas.microsoft.com/office/drawing/2014/main" id="{BD2E3818-7E68-4B07-997F-E124ABABFBDB}"/>
                  </a:ext>
                </a:extLst>
              </p:cNvPr>
              <p:cNvSpPr/>
              <p:nvPr/>
            </p:nvSpPr>
            <p:spPr>
              <a:xfrm>
                <a:off x="6761043" y="4247082"/>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108" name="object 166">
                <a:extLst>
                  <a:ext uri="{FF2B5EF4-FFF2-40B4-BE49-F238E27FC236}">
                    <a16:creationId xmlns="" xmlns:a16="http://schemas.microsoft.com/office/drawing/2014/main" id="{7C5E374F-4AEF-436A-91A9-FB8AE83EE13A}"/>
                  </a:ext>
                </a:extLst>
              </p:cNvPr>
              <p:cNvSpPr/>
              <p:nvPr/>
            </p:nvSpPr>
            <p:spPr>
              <a:xfrm>
                <a:off x="6333218" y="4717013"/>
                <a:ext cx="642011" cy="0"/>
              </a:xfrm>
              <a:custGeom>
                <a:avLst/>
                <a:gdLst/>
                <a:ahLst/>
                <a:cxnLst/>
                <a:rect l="l" t="t" r="r" b="b"/>
                <a:pathLst>
                  <a:path w="638175">
                    <a:moveTo>
                      <a:pt x="637594" y="0"/>
                    </a:moveTo>
                    <a:lnTo>
                      <a:pt x="0" y="0"/>
                    </a:lnTo>
                  </a:path>
                </a:pathLst>
              </a:custGeom>
              <a:ln w="8306">
                <a:solidFill>
                  <a:schemeClr val="accent1"/>
                </a:solidFill>
              </a:ln>
            </p:spPr>
            <p:txBody>
              <a:bodyPr wrap="square" lIns="0" tIns="0" rIns="0" bIns="0" rtlCol="0"/>
              <a:lstStyle/>
              <a:p>
                <a:endParaRPr/>
              </a:p>
            </p:txBody>
          </p:sp>
          <p:sp>
            <p:nvSpPr>
              <p:cNvPr id="109" name="object 167">
                <a:extLst>
                  <a:ext uri="{FF2B5EF4-FFF2-40B4-BE49-F238E27FC236}">
                    <a16:creationId xmlns="" xmlns:a16="http://schemas.microsoft.com/office/drawing/2014/main" id="{D1AA025E-2DCB-47EA-80E6-66EE9B2110F7}"/>
                  </a:ext>
                </a:extLst>
              </p:cNvPr>
              <p:cNvSpPr/>
              <p:nvPr/>
            </p:nvSpPr>
            <p:spPr>
              <a:xfrm>
                <a:off x="6333191" y="4693495"/>
                <a:ext cx="642011" cy="47037"/>
              </a:xfrm>
              <a:custGeom>
                <a:avLst/>
                <a:gdLst/>
                <a:ahLst/>
                <a:cxnLst/>
                <a:rect l="l" t="t" r="r" b="b"/>
                <a:pathLst>
                  <a:path w="638175" h="46990">
                    <a:moveTo>
                      <a:pt x="0" y="0"/>
                    </a:moveTo>
                    <a:lnTo>
                      <a:pt x="0" y="46381"/>
                    </a:lnTo>
                  </a:path>
                  <a:path w="638175" h="46990">
                    <a:moveTo>
                      <a:pt x="637620" y="0"/>
                    </a:moveTo>
                    <a:lnTo>
                      <a:pt x="637620" y="46381"/>
                    </a:lnTo>
                  </a:path>
                </a:pathLst>
              </a:custGeom>
              <a:solidFill>
                <a:schemeClr val="accent1"/>
              </a:solidFill>
              <a:ln w="6389">
                <a:solidFill>
                  <a:schemeClr val="accent1"/>
                </a:solidFill>
              </a:ln>
            </p:spPr>
            <p:txBody>
              <a:bodyPr wrap="square" lIns="0" tIns="0" rIns="0" bIns="0" rtlCol="0"/>
              <a:lstStyle/>
              <a:p>
                <a:endParaRPr/>
              </a:p>
            </p:txBody>
          </p:sp>
          <p:sp>
            <p:nvSpPr>
              <p:cNvPr id="110" name="object 168">
                <a:extLst>
                  <a:ext uri="{FF2B5EF4-FFF2-40B4-BE49-F238E27FC236}">
                    <a16:creationId xmlns="" xmlns:a16="http://schemas.microsoft.com/office/drawing/2014/main" id="{38C8F938-991D-4C46-892A-6844FD095669}"/>
                  </a:ext>
                </a:extLst>
              </p:cNvPr>
              <p:cNvSpPr/>
              <p:nvPr/>
            </p:nvSpPr>
            <p:spPr>
              <a:xfrm>
                <a:off x="6637292" y="4693701"/>
                <a:ext cx="46634" cy="46401"/>
              </a:xfrm>
              <a:custGeom>
                <a:avLst/>
                <a:gdLst/>
                <a:ahLst/>
                <a:cxnLst/>
                <a:rect l="l" t="t" r="r" b="b"/>
                <a:pathLst>
                  <a:path w="46355" h="46354">
                    <a:moveTo>
                      <a:pt x="46222" y="0"/>
                    </a:moveTo>
                    <a:lnTo>
                      <a:pt x="0" y="0"/>
                    </a:lnTo>
                    <a:lnTo>
                      <a:pt x="0" y="46234"/>
                    </a:lnTo>
                    <a:lnTo>
                      <a:pt x="46222" y="46234"/>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111" name="object 169">
                <a:extLst>
                  <a:ext uri="{FF2B5EF4-FFF2-40B4-BE49-F238E27FC236}">
                    <a16:creationId xmlns="" xmlns:a16="http://schemas.microsoft.com/office/drawing/2014/main" id="{579D44DB-EF03-4EE3-908E-024CCD0A53C8}"/>
                  </a:ext>
                </a:extLst>
              </p:cNvPr>
              <p:cNvSpPr/>
              <p:nvPr/>
            </p:nvSpPr>
            <p:spPr>
              <a:xfrm>
                <a:off x="6645964" y="4491085"/>
                <a:ext cx="380735" cy="0"/>
              </a:xfrm>
              <a:custGeom>
                <a:avLst/>
                <a:gdLst/>
                <a:ahLst/>
                <a:cxnLst/>
                <a:rect l="l" t="t" r="r" b="b"/>
                <a:pathLst>
                  <a:path w="378459">
                    <a:moveTo>
                      <a:pt x="377871" y="0"/>
                    </a:moveTo>
                    <a:lnTo>
                      <a:pt x="0" y="0"/>
                    </a:lnTo>
                  </a:path>
                </a:pathLst>
              </a:custGeom>
              <a:ln w="8306">
                <a:solidFill>
                  <a:schemeClr val="accent1"/>
                </a:solidFill>
              </a:ln>
            </p:spPr>
            <p:txBody>
              <a:bodyPr wrap="square" lIns="0" tIns="0" rIns="0" bIns="0" rtlCol="0"/>
              <a:lstStyle/>
              <a:p>
                <a:endParaRPr/>
              </a:p>
            </p:txBody>
          </p:sp>
          <p:sp>
            <p:nvSpPr>
              <p:cNvPr id="112" name="object 170">
                <a:extLst>
                  <a:ext uri="{FF2B5EF4-FFF2-40B4-BE49-F238E27FC236}">
                    <a16:creationId xmlns="" xmlns:a16="http://schemas.microsoft.com/office/drawing/2014/main" id="{237F1D0E-B988-4DA9-B804-27DCF9C1C11C}"/>
                  </a:ext>
                </a:extLst>
              </p:cNvPr>
              <p:cNvSpPr/>
              <p:nvPr/>
            </p:nvSpPr>
            <p:spPr>
              <a:xfrm>
                <a:off x="6645944" y="4467580"/>
                <a:ext cx="380735" cy="47037"/>
              </a:xfrm>
              <a:custGeom>
                <a:avLst/>
                <a:gdLst/>
                <a:ahLst/>
                <a:cxnLst/>
                <a:rect l="l" t="t" r="r" b="b"/>
                <a:pathLst>
                  <a:path w="378459" h="46990">
                    <a:moveTo>
                      <a:pt x="0" y="0"/>
                    </a:moveTo>
                    <a:lnTo>
                      <a:pt x="0" y="46369"/>
                    </a:lnTo>
                  </a:path>
                  <a:path w="378459" h="46990">
                    <a:moveTo>
                      <a:pt x="377891" y="0"/>
                    </a:moveTo>
                    <a:lnTo>
                      <a:pt x="377891" y="46369"/>
                    </a:lnTo>
                  </a:path>
                </a:pathLst>
              </a:custGeom>
              <a:solidFill>
                <a:schemeClr val="accent1"/>
              </a:solidFill>
              <a:ln w="6389">
                <a:solidFill>
                  <a:schemeClr val="accent1"/>
                </a:solidFill>
              </a:ln>
            </p:spPr>
            <p:txBody>
              <a:bodyPr wrap="square" lIns="0" tIns="0" rIns="0" bIns="0" rtlCol="0"/>
              <a:lstStyle/>
              <a:p>
                <a:endParaRPr/>
              </a:p>
            </p:txBody>
          </p:sp>
          <p:sp>
            <p:nvSpPr>
              <p:cNvPr id="113" name="object 171">
                <a:extLst>
                  <a:ext uri="{FF2B5EF4-FFF2-40B4-BE49-F238E27FC236}">
                    <a16:creationId xmlns="" xmlns:a16="http://schemas.microsoft.com/office/drawing/2014/main" id="{3633057F-9180-4139-A323-93C272237978}"/>
                  </a:ext>
                </a:extLst>
              </p:cNvPr>
              <p:cNvSpPr/>
              <p:nvPr/>
            </p:nvSpPr>
            <p:spPr>
              <a:xfrm>
                <a:off x="6814060" y="4467786"/>
                <a:ext cx="46634" cy="46401"/>
              </a:xfrm>
              <a:custGeom>
                <a:avLst/>
                <a:gdLst/>
                <a:ahLst/>
                <a:cxnLst/>
                <a:rect l="l" t="t" r="r" b="b"/>
                <a:pathLst>
                  <a:path w="46355" h="46354">
                    <a:moveTo>
                      <a:pt x="46222" y="0"/>
                    </a:moveTo>
                    <a:lnTo>
                      <a:pt x="0" y="0"/>
                    </a:lnTo>
                    <a:lnTo>
                      <a:pt x="0" y="46228"/>
                    </a:lnTo>
                    <a:lnTo>
                      <a:pt x="46222" y="46228"/>
                    </a:lnTo>
                    <a:lnTo>
                      <a:pt x="46222" y="0"/>
                    </a:lnTo>
                    <a:close/>
                  </a:path>
                </a:pathLst>
              </a:custGeom>
              <a:solidFill>
                <a:schemeClr val="accent1"/>
              </a:solidFill>
              <a:ln>
                <a:solidFill>
                  <a:schemeClr val="accent1"/>
                </a:solidFill>
              </a:ln>
            </p:spPr>
            <p:txBody>
              <a:bodyPr wrap="square" lIns="0" tIns="0" rIns="0" bIns="0" rtlCol="0"/>
              <a:lstStyle/>
              <a:p>
                <a:endParaRPr/>
              </a:p>
            </p:txBody>
          </p:sp>
          <p:sp>
            <p:nvSpPr>
              <p:cNvPr id="114" name="object 172">
                <a:extLst>
                  <a:ext uri="{FF2B5EF4-FFF2-40B4-BE49-F238E27FC236}">
                    <a16:creationId xmlns="" xmlns:a16="http://schemas.microsoft.com/office/drawing/2014/main" id="{1BD01D17-86EF-4C19-A843-4CDD7B9B07C4}"/>
                  </a:ext>
                </a:extLst>
              </p:cNvPr>
              <p:cNvSpPr/>
              <p:nvPr/>
            </p:nvSpPr>
            <p:spPr>
              <a:xfrm>
                <a:off x="6575944" y="4954103"/>
                <a:ext cx="984416" cy="19069"/>
              </a:xfrm>
              <a:custGeom>
                <a:avLst/>
                <a:gdLst/>
                <a:ahLst/>
                <a:cxnLst/>
                <a:rect l="l" t="t" r="r" b="b"/>
                <a:pathLst>
                  <a:path w="978534" h="19050">
                    <a:moveTo>
                      <a:pt x="500730" y="0"/>
                    </a:moveTo>
                    <a:lnTo>
                      <a:pt x="500730" y="18989"/>
                    </a:lnTo>
                  </a:path>
                  <a:path w="978534" h="19050">
                    <a:moveTo>
                      <a:pt x="453025" y="0"/>
                    </a:moveTo>
                    <a:lnTo>
                      <a:pt x="453025" y="18989"/>
                    </a:lnTo>
                  </a:path>
                  <a:path w="978534" h="19050">
                    <a:moveTo>
                      <a:pt x="396318" y="0"/>
                    </a:moveTo>
                    <a:lnTo>
                      <a:pt x="396318" y="18989"/>
                    </a:lnTo>
                  </a:path>
                  <a:path w="978534" h="19050">
                    <a:moveTo>
                      <a:pt x="542639" y="0"/>
                    </a:moveTo>
                    <a:lnTo>
                      <a:pt x="542639" y="18989"/>
                    </a:lnTo>
                  </a:path>
                  <a:path w="978534" h="19050">
                    <a:moveTo>
                      <a:pt x="332493" y="0"/>
                    </a:moveTo>
                    <a:lnTo>
                      <a:pt x="332493" y="18989"/>
                    </a:lnTo>
                  </a:path>
                  <a:path w="978534" h="19050">
                    <a:moveTo>
                      <a:pt x="249569" y="0"/>
                    </a:moveTo>
                    <a:lnTo>
                      <a:pt x="249569" y="18989"/>
                    </a:lnTo>
                  </a:path>
                  <a:path w="978534" h="19050">
                    <a:moveTo>
                      <a:pt x="147873" y="0"/>
                    </a:moveTo>
                    <a:lnTo>
                      <a:pt x="147873" y="18989"/>
                    </a:lnTo>
                  </a:path>
                  <a:path w="978534" h="19050">
                    <a:moveTo>
                      <a:pt x="978241" y="0"/>
                    </a:moveTo>
                    <a:lnTo>
                      <a:pt x="978241" y="18989"/>
                    </a:lnTo>
                  </a:path>
                  <a:path w="978534" h="19050">
                    <a:moveTo>
                      <a:pt x="831920" y="0"/>
                    </a:moveTo>
                    <a:lnTo>
                      <a:pt x="831920" y="18989"/>
                    </a:lnTo>
                  </a:path>
                  <a:path w="978534" h="19050">
                    <a:moveTo>
                      <a:pt x="0" y="0"/>
                    </a:moveTo>
                    <a:lnTo>
                      <a:pt x="0" y="18989"/>
                    </a:lnTo>
                  </a:path>
                </a:pathLst>
              </a:custGeom>
              <a:ln w="6389">
                <a:solidFill>
                  <a:schemeClr val="accent1"/>
                </a:solidFill>
              </a:ln>
            </p:spPr>
            <p:txBody>
              <a:bodyPr wrap="square" lIns="0" tIns="0" rIns="0" bIns="0" rtlCol="0"/>
              <a:lstStyle/>
              <a:p>
                <a:endParaRPr/>
              </a:p>
            </p:txBody>
          </p:sp>
        </p:grpSp>
        <p:sp>
          <p:nvSpPr>
            <p:cNvPr id="115" name="object 173">
              <a:extLst>
                <a:ext uri="{FF2B5EF4-FFF2-40B4-BE49-F238E27FC236}">
                  <a16:creationId xmlns="" xmlns:a16="http://schemas.microsoft.com/office/drawing/2014/main" id="{76B2E5EE-7445-41EA-B231-17F692B73175}"/>
                </a:ext>
              </a:extLst>
            </p:cNvPr>
            <p:cNvSpPr txBox="1"/>
            <p:nvPr/>
          </p:nvSpPr>
          <p:spPr>
            <a:xfrm>
              <a:off x="5003309" y="1364114"/>
              <a:ext cx="622300" cy="263534"/>
            </a:xfrm>
            <a:prstGeom prst="rect">
              <a:avLst/>
            </a:prstGeom>
          </p:spPr>
          <p:txBody>
            <a:bodyPr vert="horz" wrap="square" lIns="0" tIns="19685" rIns="0" bIns="0" rtlCol="0">
              <a:spAutoFit/>
            </a:bodyPr>
            <a:lstStyle/>
            <a:p>
              <a:pPr algn="ctr">
                <a:lnSpc>
                  <a:spcPct val="100000"/>
                </a:lnSpc>
                <a:spcBef>
                  <a:spcPts val="155"/>
                </a:spcBef>
              </a:pPr>
              <a:r>
                <a:rPr sz="750" b="1" spc="-10">
                  <a:solidFill>
                    <a:srgbClr val="FFFFFF"/>
                  </a:solidFill>
                  <a:latin typeface="Arial"/>
                  <a:cs typeface="Arial"/>
                </a:rPr>
                <a:t>Dapagliflozin</a:t>
              </a:r>
              <a:endParaRPr sz="750">
                <a:latin typeface="Arial"/>
                <a:cs typeface="Arial"/>
              </a:endParaRPr>
            </a:p>
            <a:p>
              <a:pPr algn="ctr">
                <a:lnSpc>
                  <a:spcPct val="100000"/>
                </a:lnSpc>
                <a:spcBef>
                  <a:spcPts val="55"/>
                </a:spcBef>
              </a:pPr>
              <a:r>
                <a:rPr sz="750" spc="-25">
                  <a:solidFill>
                    <a:srgbClr val="FFFFFF"/>
                  </a:solidFill>
                  <a:latin typeface="Arial"/>
                  <a:cs typeface="Arial"/>
                </a:rPr>
                <a:t>n/N</a:t>
              </a:r>
              <a:endParaRPr sz="750">
                <a:latin typeface="Arial"/>
                <a:cs typeface="Arial"/>
              </a:endParaRPr>
            </a:p>
          </p:txBody>
        </p:sp>
        <p:sp>
          <p:nvSpPr>
            <p:cNvPr id="116" name="object 174">
              <a:extLst>
                <a:ext uri="{FF2B5EF4-FFF2-40B4-BE49-F238E27FC236}">
                  <a16:creationId xmlns="" xmlns:a16="http://schemas.microsoft.com/office/drawing/2014/main" id="{3E63AB20-6F8F-4591-BF9F-E108F7395322}"/>
                </a:ext>
              </a:extLst>
            </p:cNvPr>
            <p:cNvSpPr txBox="1"/>
            <p:nvPr/>
          </p:nvSpPr>
          <p:spPr>
            <a:xfrm>
              <a:off x="5773026" y="1364114"/>
              <a:ext cx="393065" cy="263534"/>
            </a:xfrm>
            <a:prstGeom prst="rect">
              <a:avLst/>
            </a:prstGeom>
          </p:spPr>
          <p:txBody>
            <a:bodyPr vert="horz" wrap="square" lIns="0" tIns="19685" rIns="0" bIns="0" rtlCol="0">
              <a:spAutoFit/>
            </a:bodyPr>
            <a:lstStyle/>
            <a:p>
              <a:pPr algn="ctr">
                <a:lnSpc>
                  <a:spcPct val="100000"/>
                </a:lnSpc>
                <a:spcBef>
                  <a:spcPts val="155"/>
                </a:spcBef>
              </a:pPr>
              <a:r>
                <a:rPr sz="750" b="1" spc="-10">
                  <a:solidFill>
                    <a:srgbClr val="FFFFFF"/>
                  </a:solidFill>
                  <a:latin typeface="Arial"/>
                  <a:cs typeface="Arial"/>
                </a:rPr>
                <a:t>Placebo</a:t>
              </a:r>
              <a:endParaRPr sz="750">
                <a:latin typeface="Arial"/>
                <a:cs typeface="Arial"/>
              </a:endParaRPr>
            </a:p>
            <a:p>
              <a:pPr algn="ctr">
                <a:lnSpc>
                  <a:spcPct val="100000"/>
                </a:lnSpc>
                <a:spcBef>
                  <a:spcPts val="55"/>
                </a:spcBef>
              </a:pPr>
              <a:r>
                <a:rPr sz="750" spc="-25">
                  <a:solidFill>
                    <a:srgbClr val="FFFFFF"/>
                  </a:solidFill>
                  <a:latin typeface="Arial"/>
                  <a:cs typeface="Arial"/>
                </a:rPr>
                <a:t>n/N</a:t>
              </a:r>
              <a:endParaRPr sz="750">
                <a:latin typeface="Arial"/>
                <a:cs typeface="Arial"/>
              </a:endParaRPr>
            </a:p>
          </p:txBody>
        </p:sp>
        <p:sp>
          <p:nvSpPr>
            <p:cNvPr id="117" name="object 175">
              <a:extLst>
                <a:ext uri="{FF2B5EF4-FFF2-40B4-BE49-F238E27FC236}">
                  <a16:creationId xmlns="" xmlns:a16="http://schemas.microsoft.com/office/drawing/2014/main" id="{C73778EA-8357-48E4-BDB3-2C3FCCC2891D}"/>
                </a:ext>
              </a:extLst>
            </p:cNvPr>
            <p:cNvSpPr txBox="1"/>
            <p:nvPr/>
          </p:nvSpPr>
          <p:spPr>
            <a:xfrm>
              <a:off x="7602005" y="1991792"/>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0.64 (0.54</a:t>
              </a:r>
              <a:r>
                <a:rPr lang="en-US" sz="750">
                  <a:solidFill>
                    <a:srgbClr val="231F20"/>
                  </a:solidFill>
                  <a:latin typeface="Arial"/>
                  <a:cs typeface="Arial"/>
                </a:rPr>
                <a:t>-</a:t>
              </a:r>
              <a:r>
                <a:rPr sz="750" spc="-10">
                  <a:solidFill>
                    <a:srgbClr val="231F20"/>
                  </a:solidFill>
                  <a:latin typeface="Arial"/>
                  <a:cs typeface="Arial"/>
                </a:rPr>
                <a:t>0.76)</a:t>
              </a:r>
              <a:endParaRPr sz="750">
                <a:latin typeface="Arial"/>
                <a:cs typeface="Arial"/>
              </a:endParaRPr>
            </a:p>
          </p:txBody>
        </p:sp>
        <p:sp>
          <p:nvSpPr>
            <p:cNvPr id="118" name="object 176">
              <a:extLst>
                <a:ext uri="{FF2B5EF4-FFF2-40B4-BE49-F238E27FC236}">
                  <a16:creationId xmlns="" xmlns:a16="http://schemas.microsoft.com/office/drawing/2014/main" id="{7FDE24A8-4F31-476F-A18C-F85C2AC30E55}"/>
                </a:ext>
              </a:extLst>
            </p:cNvPr>
            <p:cNvSpPr txBox="1"/>
            <p:nvPr/>
          </p:nvSpPr>
          <p:spPr>
            <a:xfrm>
              <a:off x="7602005" y="2212232"/>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0.66 (0.54</a:t>
              </a:r>
              <a:r>
                <a:rPr lang="en-US" sz="750">
                  <a:solidFill>
                    <a:srgbClr val="231F20"/>
                  </a:solidFill>
                  <a:latin typeface="Arial"/>
                  <a:cs typeface="Arial"/>
                </a:rPr>
                <a:t>-</a:t>
              </a:r>
              <a:r>
                <a:rPr sz="750" spc="-10">
                  <a:solidFill>
                    <a:srgbClr val="231F20"/>
                  </a:solidFill>
                  <a:latin typeface="Arial"/>
                  <a:cs typeface="Arial"/>
                </a:rPr>
                <a:t>0.80)</a:t>
              </a:r>
              <a:endParaRPr sz="750">
                <a:latin typeface="Arial"/>
                <a:cs typeface="Arial"/>
              </a:endParaRPr>
            </a:p>
          </p:txBody>
        </p:sp>
        <p:sp>
          <p:nvSpPr>
            <p:cNvPr id="119" name="object 177">
              <a:extLst>
                <a:ext uri="{FF2B5EF4-FFF2-40B4-BE49-F238E27FC236}">
                  <a16:creationId xmlns="" xmlns:a16="http://schemas.microsoft.com/office/drawing/2014/main" id="{1F4A0D91-BBD8-4B86-82CD-7E3BB09345E7}"/>
                </a:ext>
              </a:extLst>
            </p:cNvPr>
            <p:cNvSpPr txBox="1"/>
            <p:nvPr/>
          </p:nvSpPr>
          <p:spPr>
            <a:xfrm>
              <a:off x="7602005" y="2432672"/>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0.58 (0.42</a:t>
              </a:r>
              <a:r>
                <a:rPr lang="en-US" sz="750">
                  <a:solidFill>
                    <a:srgbClr val="231F20"/>
                  </a:solidFill>
                  <a:latin typeface="Arial"/>
                  <a:cs typeface="Arial"/>
                </a:rPr>
                <a:t>-</a:t>
              </a:r>
              <a:r>
                <a:rPr sz="750" spc="-10">
                  <a:solidFill>
                    <a:srgbClr val="231F20"/>
                  </a:solidFill>
                  <a:latin typeface="Arial"/>
                  <a:cs typeface="Arial"/>
                </a:rPr>
                <a:t>0.80)</a:t>
              </a:r>
              <a:endParaRPr sz="750">
                <a:latin typeface="Arial"/>
                <a:cs typeface="Arial"/>
              </a:endParaRPr>
            </a:p>
          </p:txBody>
        </p:sp>
        <p:sp>
          <p:nvSpPr>
            <p:cNvPr id="120" name="object 178">
              <a:extLst>
                <a:ext uri="{FF2B5EF4-FFF2-40B4-BE49-F238E27FC236}">
                  <a16:creationId xmlns="" xmlns:a16="http://schemas.microsoft.com/office/drawing/2014/main" id="{C6E208E7-88D4-492C-BA56-E394D7DC29DD}"/>
                </a:ext>
              </a:extLst>
            </p:cNvPr>
            <p:cNvSpPr txBox="1"/>
            <p:nvPr/>
          </p:nvSpPr>
          <p:spPr>
            <a:xfrm>
              <a:off x="7602005" y="3093991"/>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0.56 (0.45</a:t>
              </a:r>
              <a:r>
                <a:rPr lang="en-US" sz="750">
                  <a:solidFill>
                    <a:srgbClr val="231F20"/>
                  </a:solidFill>
                  <a:latin typeface="Arial"/>
                  <a:cs typeface="Arial"/>
                </a:rPr>
                <a:t>-</a:t>
              </a:r>
              <a:r>
                <a:rPr sz="750" spc="-10">
                  <a:solidFill>
                    <a:srgbClr val="231F20"/>
                  </a:solidFill>
                  <a:latin typeface="Arial"/>
                  <a:cs typeface="Arial"/>
                </a:rPr>
                <a:t>0.68)</a:t>
              </a:r>
              <a:endParaRPr sz="750">
                <a:latin typeface="Arial"/>
                <a:cs typeface="Arial"/>
              </a:endParaRPr>
            </a:p>
          </p:txBody>
        </p:sp>
        <p:sp>
          <p:nvSpPr>
            <p:cNvPr id="121" name="object 179">
              <a:extLst>
                <a:ext uri="{FF2B5EF4-FFF2-40B4-BE49-F238E27FC236}">
                  <a16:creationId xmlns="" xmlns:a16="http://schemas.microsoft.com/office/drawing/2014/main" id="{113AE795-9798-4D35-83FD-284254755E20}"/>
                </a:ext>
              </a:extLst>
            </p:cNvPr>
            <p:cNvSpPr txBox="1"/>
            <p:nvPr/>
          </p:nvSpPr>
          <p:spPr>
            <a:xfrm>
              <a:off x="7602005" y="3314430"/>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0.57 (0.45</a:t>
              </a:r>
              <a:r>
                <a:rPr lang="en-US" sz="750">
                  <a:solidFill>
                    <a:srgbClr val="231F20"/>
                  </a:solidFill>
                  <a:latin typeface="Arial"/>
                  <a:cs typeface="Arial"/>
                </a:rPr>
                <a:t>-</a:t>
              </a:r>
              <a:r>
                <a:rPr sz="750" spc="-10">
                  <a:solidFill>
                    <a:srgbClr val="231F20"/>
                  </a:solidFill>
                  <a:latin typeface="Arial"/>
                  <a:cs typeface="Arial"/>
                </a:rPr>
                <a:t>0.73)</a:t>
              </a:r>
              <a:endParaRPr sz="750">
                <a:latin typeface="Arial"/>
                <a:cs typeface="Arial"/>
              </a:endParaRPr>
            </a:p>
          </p:txBody>
        </p:sp>
        <p:sp>
          <p:nvSpPr>
            <p:cNvPr id="122" name="object 180">
              <a:extLst>
                <a:ext uri="{FF2B5EF4-FFF2-40B4-BE49-F238E27FC236}">
                  <a16:creationId xmlns="" xmlns:a16="http://schemas.microsoft.com/office/drawing/2014/main" id="{ADE3AE3E-37C1-4BAA-B874-905073F1232E}"/>
                </a:ext>
              </a:extLst>
            </p:cNvPr>
            <p:cNvSpPr txBox="1"/>
            <p:nvPr/>
          </p:nvSpPr>
          <p:spPr>
            <a:xfrm>
              <a:off x="7602005" y="3534870"/>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0.51 (0.34</a:t>
              </a:r>
              <a:r>
                <a:rPr lang="en-US" sz="750">
                  <a:solidFill>
                    <a:srgbClr val="231F20"/>
                  </a:solidFill>
                  <a:latin typeface="Arial"/>
                  <a:cs typeface="Arial"/>
                </a:rPr>
                <a:t>-</a:t>
              </a:r>
              <a:r>
                <a:rPr sz="750" spc="-10">
                  <a:solidFill>
                    <a:srgbClr val="231F20"/>
                  </a:solidFill>
                  <a:latin typeface="Arial"/>
                  <a:cs typeface="Arial"/>
                </a:rPr>
                <a:t>0.75)</a:t>
              </a:r>
              <a:endParaRPr sz="750">
                <a:latin typeface="Arial"/>
                <a:cs typeface="Arial"/>
              </a:endParaRPr>
            </a:p>
          </p:txBody>
        </p:sp>
        <p:sp>
          <p:nvSpPr>
            <p:cNvPr id="123" name="object 181">
              <a:extLst>
                <a:ext uri="{FF2B5EF4-FFF2-40B4-BE49-F238E27FC236}">
                  <a16:creationId xmlns="" xmlns:a16="http://schemas.microsoft.com/office/drawing/2014/main" id="{0A2C08ED-69CC-4447-A32D-F53513A147A7}"/>
                </a:ext>
              </a:extLst>
            </p:cNvPr>
            <p:cNvSpPr txBox="1"/>
            <p:nvPr/>
          </p:nvSpPr>
          <p:spPr>
            <a:xfrm>
              <a:off x="7602005" y="4196189"/>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0.59 (0.47</a:t>
              </a:r>
              <a:r>
                <a:rPr lang="en-US" sz="750">
                  <a:solidFill>
                    <a:srgbClr val="231F20"/>
                  </a:solidFill>
                  <a:latin typeface="Arial"/>
                  <a:cs typeface="Arial"/>
                </a:rPr>
                <a:t>-</a:t>
              </a:r>
              <a:r>
                <a:rPr sz="750" spc="-10">
                  <a:solidFill>
                    <a:srgbClr val="231F20"/>
                  </a:solidFill>
                  <a:latin typeface="Arial"/>
                  <a:cs typeface="Arial"/>
                </a:rPr>
                <a:t>0.75)</a:t>
              </a:r>
              <a:endParaRPr sz="750">
                <a:latin typeface="Arial"/>
                <a:cs typeface="Arial"/>
              </a:endParaRPr>
            </a:p>
          </p:txBody>
        </p:sp>
        <p:sp>
          <p:nvSpPr>
            <p:cNvPr id="124" name="object 182">
              <a:extLst>
                <a:ext uri="{FF2B5EF4-FFF2-40B4-BE49-F238E27FC236}">
                  <a16:creationId xmlns="" xmlns:a16="http://schemas.microsoft.com/office/drawing/2014/main" id="{ACC99037-B9A5-4EF7-869A-3D1BFAF9AFD0}"/>
                </a:ext>
              </a:extLst>
            </p:cNvPr>
            <p:cNvSpPr txBox="1"/>
            <p:nvPr/>
          </p:nvSpPr>
          <p:spPr>
            <a:xfrm>
              <a:off x="7602005" y="4416629"/>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0.64 (0.49</a:t>
              </a:r>
              <a:r>
                <a:rPr lang="en-US" sz="750">
                  <a:solidFill>
                    <a:srgbClr val="231F20"/>
                  </a:solidFill>
                  <a:latin typeface="Arial"/>
                  <a:cs typeface="Arial"/>
                </a:rPr>
                <a:t>-</a:t>
              </a:r>
              <a:r>
                <a:rPr sz="750" spc="-10">
                  <a:solidFill>
                    <a:srgbClr val="231F20"/>
                  </a:solidFill>
                  <a:latin typeface="Arial"/>
                  <a:cs typeface="Arial"/>
                </a:rPr>
                <a:t>0.83)</a:t>
              </a:r>
              <a:endParaRPr sz="750">
                <a:latin typeface="Arial"/>
                <a:cs typeface="Arial"/>
              </a:endParaRPr>
            </a:p>
          </p:txBody>
        </p:sp>
        <p:sp>
          <p:nvSpPr>
            <p:cNvPr id="125" name="object 183">
              <a:extLst>
                <a:ext uri="{FF2B5EF4-FFF2-40B4-BE49-F238E27FC236}">
                  <a16:creationId xmlns="" xmlns:a16="http://schemas.microsoft.com/office/drawing/2014/main" id="{5B823750-5996-418F-ACDB-E5F45FDF8463}"/>
                </a:ext>
              </a:extLst>
            </p:cNvPr>
            <p:cNvSpPr txBox="1"/>
            <p:nvPr/>
          </p:nvSpPr>
          <p:spPr>
            <a:xfrm>
              <a:off x="7602005" y="4637068"/>
              <a:ext cx="728980" cy="128881"/>
            </a:xfrm>
            <a:prstGeom prst="rect">
              <a:avLst/>
            </a:prstGeom>
          </p:spPr>
          <p:txBody>
            <a:bodyPr vert="horz" wrap="square" lIns="0" tIns="13335" rIns="0" bIns="0" rtlCol="0">
              <a:spAutoFit/>
            </a:bodyPr>
            <a:lstStyle/>
            <a:p>
              <a:pPr marL="12700">
                <a:lnSpc>
                  <a:spcPct val="100000"/>
                </a:lnSpc>
                <a:spcBef>
                  <a:spcPts val="105"/>
                </a:spcBef>
              </a:pPr>
              <a:r>
                <a:rPr sz="750">
                  <a:solidFill>
                    <a:srgbClr val="231F20"/>
                  </a:solidFill>
                  <a:latin typeface="Arial"/>
                  <a:cs typeface="Arial"/>
                </a:rPr>
                <a:t>0.50 (0.32</a:t>
              </a:r>
              <a:r>
                <a:rPr lang="en-US" sz="750">
                  <a:solidFill>
                    <a:srgbClr val="231F20"/>
                  </a:solidFill>
                  <a:latin typeface="Arial"/>
                  <a:cs typeface="Arial"/>
                </a:rPr>
                <a:t>-</a:t>
              </a:r>
              <a:r>
                <a:rPr sz="750" spc="-10">
                  <a:solidFill>
                    <a:srgbClr val="231F20"/>
                  </a:solidFill>
                  <a:latin typeface="Arial"/>
                  <a:cs typeface="Arial"/>
                </a:rPr>
                <a:t>0.77)</a:t>
              </a:r>
              <a:endParaRPr sz="750">
                <a:latin typeface="Arial"/>
                <a:cs typeface="Arial"/>
              </a:endParaRPr>
            </a:p>
          </p:txBody>
        </p:sp>
        <p:sp>
          <p:nvSpPr>
            <p:cNvPr id="126" name="object 184">
              <a:extLst>
                <a:ext uri="{FF2B5EF4-FFF2-40B4-BE49-F238E27FC236}">
                  <a16:creationId xmlns="" xmlns:a16="http://schemas.microsoft.com/office/drawing/2014/main" id="{ABE1F120-3D8C-4370-91EC-F4A94CA372BD}"/>
                </a:ext>
              </a:extLst>
            </p:cNvPr>
            <p:cNvSpPr txBox="1"/>
            <p:nvPr/>
          </p:nvSpPr>
          <p:spPr>
            <a:xfrm>
              <a:off x="7660757" y="1374082"/>
              <a:ext cx="611505" cy="244298"/>
            </a:xfrm>
            <a:prstGeom prst="rect">
              <a:avLst/>
            </a:prstGeom>
          </p:spPr>
          <p:txBody>
            <a:bodyPr vert="horz" wrap="square" lIns="0" tIns="13335" rIns="0" bIns="0" rtlCol="0">
              <a:spAutoFit/>
            </a:bodyPr>
            <a:lstStyle/>
            <a:p>
              <a:pPr marL="116205" marR="5080" indent="-104139" algn="ctr">
                <a:lnSpc>
                  <a:spcPct val="100000"/>
                </a:lnSpc>
                <a:spcBef>
                  <a:spcPts val="105"/>
                </a:spcBef>
              </a:pPr>
              <a:r>
                <a:rPr lang="en-US" sz="750" b="1">
                  <a:solidFill>
                    <a:srgbClr val="FFFFFF"/>
                  </a:solidFill>
                  <a:latin typeface="Arial"/>
                  <a:cs typeface="Arial"/>
                </a:rPr>
                <a:t>   HR</a:t>
              </a:r>
              <a:br>
                <a:rPr lang="en-US" sz="750" b="1">
                  <a:solidFill>
                    <a:srgbClr val="FFFFFF"/>
                  </a:solidFill>
                  <a:latin typeface="Arial"/>
                  <a:cs typeface="Arial"/>
                </a:rPr>
              </a:br>
              <a:r>
                <a:rPr sz="750" b="1">
                  <a:solidFill>
                    <a:srgbClr val="FFFFFF"/>
                  </a:solidFill>
                  <a:latin typeface="Arial"/>
                  <a:cs typeface="Arial"/>
                </a:rPr>
                <a:t>(95% </a:t>
              </a:r>
              <a:r>
                <a:rPr sz="750" b="1" spc="-25">
                  <a:solidFill>
                    <a:srgbClr val="FFFFFF"/>
                  </a:solidFill>
                  <a:latin typeface="Arial"/>
                  <a:cs typeface="Arial"/>
                </a:rPr>
                <a:t>CI)</a:t>
              </a:r>
              <a:endParaRPr sz="750">
                <a:latin typeface="Arial"/>
                <a:cs typeface="Arial"/>
              </a:endParaRPr>
            </a:p>
          </p:txBody>
        </p:sp>
        <p:grpSp>
          <p:nvGrpSpPr>
            <p:cNvPr id="127" name="object 185">
              <a:extLst>
                <a:ext uri="{FF2B5EF4-FFF2-40B4-BE49-F238E27FC236}">
                  <a16:creationId xmlns="" xmlns:a16="http://schemas.microsoft.com/office/drawing/2014/main" id="{6CC71D76-9D0A-4DEF-979B-38FD4BA0A5DB}"/>
                </a:ext>
              </a:extLst>
            </p:cNvPr>
            <p:cNvGrpSpPr/>
            <p:nvPr/>
          </p:nvGrpSpPr>
          <p:grpSpPr>
            <a:xfrm>
              <a:off x="7194673" y="5156313"/>
              <a:ext cx="485775" cy="33655"/>
              <a:chOff x="13614291" y="7777457"/>
              <a:chExt cx="485725" cy="33655"/>
            </a:xfrm>
          </p:grpSpPr>
          <p:sp>
            <p:nvSpPr>
              <p:cNvPr id="128" name="object 186">
                <a:extLst>
                  <a:ext uri="{FF2B5EF4-FFF2-40B4-BE49-F238E27FC236}">
                    <a16:creationId xmlns="" xmlns:a16="http://schemas.microsoft.com/office/drawing/2014/main" id="{72D9E7E1-4EC2-41BC-A806-B0445C8CE3CF}"/>
                  </a:ext>
                </a:extLst>
              </p:cNvPr>
              <p:cNvSpPr/>
              <p:nvPr/>
            </p:nvSpPr>
            <p:spPr>
              <a:xfrm>
                <a:off x="13614291" y="7794032"/>
                <a:ext cx="461645" cy="0"/>
              </a:xfrm>
              <a:custGeom>
                <a:avLst/>
                <a:gdLst/>
                <a:ahLst/>
                <a:cxnLst/>
                <a:rect l="l" t="t" r="r" b="b"/>
                <a:pathLst>
                  <a:path w="461644">
                    <a:moveTo>
                      <a:pt x="0" y="0"/>
                    </a:moveTo>
                    <a:lnTo>
                      <a:pt x="461364" y="0"/>
                    </a:lnTo>
                  </a:path>
                </a:pathLst>
              </a:custGeom>
              <a:ln w="8306">
                <a:solidFill>
                  <a:srgbClr val="231F20"/>
                </a:solidFill>
              </a:ln>
            </p:spPr>
            <p:txBody>
              <a:bodyPr wrap="square" lIns="0" tIns="0" rIns="0" bIns="0" rtlCol="0"/>
              <a:lstStyle/>
              <a:p>
                <a:endParaRPr/>
              </a:p>
            </p:txBody>
          </p:sp>
          <p:sp>
            <p:nvSpPr>
              <p:cNvPr id="129" name="object 187">
                <a:extLst>
                  <a:ext uri="{FF2B5EF4-FFF2-40B4-BE49-F238E27FC236}">
                    <a16:creationId xmlns="" xmlns:a16="http://schemas.microsoft.com/office/drawing/2014/main" id="{129A18C6-30A9-4743-9A5C-91B202DD0035}"/>
                  </a:ext>
                </a:extLst>
              </p:cNvPr>
              <p:cNvSpPr/>
              <p:nvPr/>
            </p:nvSpPr>
            <p:spPr>
              <a:xfrm>
                <a:off x="14070807" y="7777457"/>
                <a:ext cx="29209" cy="33655"/>
              </a:xfrm>
              <a:custGeom>
                <a:avLst/>
                <a:gdLst/>
                <a:ahLst/>
                <a:cxnLst/>
                <a:rect l="l" t="t" r="r" b="b"/>
                <a:pathLst>
                  <a:path w="29209" h="33654">
                    <a:moveTo>
                      <a:pt x="0" y="0"/>
                    </a:moveTo>
                    <a:lnTo>
                      <a:pt x="0" y="33142"/>
                    </a:lnTo>
                    <a:lnTo>
                      <a:pt x="28695" y="16574"/>
                    </a:lnTo>
                    <a:lnTo>
                      <a:pt x="0" y="0"/>
                    </a:lnTo>
                    <a:close/>
                  </a:path>
                </a:pathLst>
              </a:custGeom>
              <a:solidFill>
                <a:srgbClr val="231F20"/>
              </a:solidFill>
            </p:spPr>
            <p:txBody>
              <a:bodyPr wrap="square" lIns="0" tIns="0" rIns="0" bIns="0" rtlCol="0"/>
              <a:lstStyle/>
              <a:p>
                <a:endParaRPr/>
              </a:p>
            </p:txBody>
          </p:sp>
        </p:grpSp>
        <p:grpSp>
          <p:nvGrpSpPr>
            <p:cNvPr id="130" name="object 188">
              <a:extLst>
                <a:ext uri="{FF2B5EF4-FFF2-40B4-BE49-F238E27FC236}">
                  <a16:creationId xmlns="" xmlns:a16="http://schemas.microsoft.com/office/drawing/2014/main" id="{975C5468-ECA6-40ED-9C63-1A2CFC8E774D}"/>
                </a:ext>
              </a:extLst>
            </p:cNvPr>
            <p:cNvGrpSpPr/>
            <p:nvPr/>
          </p:nvGrpSpPr>
          <p:grpSpPr>
            <a:xfrm>
              <a:off x="6277375" y="5156313"/>
              <a:ext cx="858519" cy="33655"/>
              <a:chOff x="12696993" y="7777457"/>
              <a:chExt cx="858230" cy="33655"/>
            </a:xfrm>
          </p:grpSpPr>
          <p:sp>
            <p:nvSpPr>
              <p:cNvPr id="131" name="object 189">
                <a:extLst>
                  <a:ext uri="{FF2B5EF4-FFF2-40B4-BE49-F238E27FC236}">
                    <a16:creationId xmlns="" xmlns:a16="http://schemas.microsoft.com/office/drawing/2014/main" id="{6748EEE5-A30E-4495-BEE0-8F47D9D2B4AC}"/>
                  </a:ext>
                </a:extLst>
              </p:cNvPr>
              <p:cNvSpPr/>
              <p:nvPr/>
            </p:nvSpPr>
            <p:spPr>
              <a:xfrm>
                <a:off x="12720833" y="7794032"/>
                <a:ext cx="834390" cy="0"/>
              </a:xfrm>
              <a:custGeom>
                <a:avLst/>
                <a:gdLst/>
                <a:ahLst/>
                <a:cxnLst/>
                <a:rect l="l" t="t" r="r" b="b"/>
                <a:pathLst>
                  <a:path w="834390">
                    <a:moveTo>
                      <a:pt x="0" y="0"/>
                    </a:moveTo>
                    <a:lnTo>
                      <a:pt x="834079" y="0"/>
                    </a:lnTo>
                  </a:path>
                </a:pathLst>
              </a:custGeom>
              <a:ln w="8306">
                <a:solidFill>
                  <a:srgbClr val="231F20"/>
                </a:solidFill>
              </a:ln>
            </p:spPr>
            <p:txBody>
              <a:bodyPr wrap="square" lIns="0" tIns="0" rIns="0" bIns="0" rtlCol="0"/>
              <a:lstStyle/>
              <a:p>
                <a:endParaRPr/>
              </a:p>
            </p:txBody>
          </p:sp>
          <p:sp>
            <p:nvSpPr>
              <p:cNvPr id="132" name="object 190">
                <a:extLst>
                  <a:ext uri="{FF2B5EF4-FFF2-40B4-BE49-F238E27FC236}">
                    <a16:creationId xmlns="" xmlns:a16="http://schemas.microsoft.com/office/drawing/2014/main" id="{7771AAA2-873D-4A8B-A403-BE13AE26A5EA}"/>
                  </a:ext>
                </a:extLst>
              </p:cNvPr>
              <p:cNvSpPr/>
              <p:nvPr/>
            </p:nvSpPr>
            <p:spPr>
              <a:xfrm>
                <a:off x="12696993" y="7777457"/>
                <a:ext cx="29209" cy="33655"/>
              </a:xfrm>
              <a:custGeom>
                <a:avLst/>
                <a:gdLst/>
                <a:ahLst/>
                <a:cxnLst/>
                <a:rect l="l" t="t" r="r" b="b"/>
                <a:pathLst>
                  <a:path w="29209" h="33654">
                    <a:moveTo>
                      <a:pt x="28689" y="0"/>
                    </a:moveTo>
                    <a:lnTo>
                      <a:pt x="0" y="16574"/>
                    </a:lnTo>
                    <a:lnTo>
                      <a:pt x="28689" y="33142"/>
                    </a:lnTo>
                    <a:lnTo>
                      <a:pt x="28689" y="0"/>
                    </a:lnTo>
                    <a:close/>
                  </a:path>
                </a:pathLst>
              </a:custGeom>
              <a:solidFill>
                <a:srgbClr val="231F20"/>
              </a:solidFill>
            </p:spPr>
            <p:txBody>
              <a:bodyPr wrap="square" lIns="0" tIns="0" rIns="0" bIns="0" rtlCol="0"/>
              <a:lstStyle/>
              <a:p>
                <a:endParaRPr/>
              </a:p>
            </p:txBody>
          </p:sp>
        </p:grpSp>
        <p:sp>
          <p:nvSpPr>
            <p:cNvPr id="133" name="object 191">
              <a:extLst>
                <a:ext uri="{FF2B5EF4-FFF2-40B4-BE49-F238E27FC236}">
                  <a16:creationId xmlns="" xmlns:a16="http://schemas.microsoft.com/office/drawing/2014/main" id="{06C1D4B2-AE29-49AB-8753-79D3DFC3DD24}"/>
                </a:ext>
              </a:extLst>
            </p:cNvPr>
            <p:cNvSpPr txBox="1"/>
            <p:nvPr/>
          </p:nvSpPr>
          <p:spPr>
            <a:xfrm>
              <a:off x="3677238" y="4972602"/>
              <a:ext cx="4148455" cy="367408"/>
            </a:xfrm>
            <a:prstGeom prst="rect">
              <a:avLst/>
            </a:prstGeom>
          </p:spPr>
          <p:txBody>
            <a:bodyPr vert="horz" wrap="square" lIns="0" tIns="13335" rIns="0" bIns="0" rtlCol="0">
              <a:spAutoFit/>
            </a:bodyPr>
            <a:lstStyle/>
            <a:p>
              <a:pPr marL="2543175">
                <a:lnSpc>
                  <a:spcPct val="100000"/>
                </a:lnSpc>
                <a:spcBef>
                  <a:spcPts val="105"/>
                </a:spcBef>
                <a:tabLst>
                  <a:tab pos="2907665" algn="l"/>
                  <a:tab pos="3457575" algn="l"/>
                  <a:tab pos="3957954" algn="l"/>
                </a:tabLst>
              </a:pPr>
              <a:r>
                <a:rPr sz="750" b="1" spc="-25">
                  <a:solidFill>
                    <a:srgbClr val="231F20"/>
                  </a:solidFill>
                  <a:latin typeface="Arial"/>
                  <a:cs typeface="Arial"/>
                </a:rPr>
                <a:t>0.3</a:t>
              </a:r>
              <a:r>
                <a:rPr sz="750" b="1">
                  <a:solidFill>
                    <a:srgbClr val="231F20"/>
                  </a:solidFill>
                  <a:latin typeface="Arial"/>
                  <a:cs typeface="Arial"/>
                </a:rPr>
                <a:t>	</a:t>
              </a:r>
              <a:r>
                <a:rPr sz="750" b="1" spc="-25">
                  <a:solidFill>
                    <a:srgbClr val="231F20"/>
                  </a:solidFill>
                  <a:latin typeface="Arial"/>
                  <a:cs typeface="Arial"/>
                </a:rPr>
                <a:t>0.5</a:t>
              </a:r>
              <a:r>
                <a:rPr sz="750" b="1">
                  <a:solidFill>
                    <a:srgbClr val="231F20"/>
                  </a:solidFill>
                  <a:latin typeface="Arial"/>
                  <a:cs typeface="Arial"/>
                </a:rPr>
                <a:t>	</a:t>
              </a:r>
              <a:r>
                <a:rPr sz="750" b="1" spc="-50">
                  <a:solidFill>
                    <a:srgbClr val="231F20"/>
                  </a:solidFill>
                  <a:latin typeface="Arial"/>
                  <a:cs typeface="Arial"/>
                </a:rPr>
                <a:t>1</a:t>
              </a:r>
              <a:r>
                <a:rPr sz="750" b="1">
                  <a:solidFill>
                    <a:srgbClr val="231F20"/>
                  </a:solidFill>
                  <a:latin typeface="Arial"/>
                  <a:cs typeface="Arial"/>
                </a:rPr>
                <a:t>	</a:t>
              </a:r>
              <a:r>
                <a:rPr sz="750" b="1" spc="-50">
                  <a:solidFill>
                    <a:srgbClr val="231F20"/>
                  </a:solidFill>
                  <a:latin typeface="Arial"/>
                  <a:cs typeface="Arial"/>
                </a:rPr>
                <a:t>2</a:t>
              </a:r>
              <a:endParaRPr sz="750">
                <a:latin typeface="Arial"/>
                <a:cs typeface="Arial"/>
              </a:endParaRPr>
            </a:p>
            <a:p>
              <a:pPr>
                <a:lnSpc>
                  <a:spcPct val="100000"/>
                </a:lnSpc>
              </a:pPr>
              <a:endParaRPr sz="800">
                <a:latin typeface="Arial"/>
                <a:cs typeface="Arial"/>
              </a:endParaRPr>
            </a:p>
            <a:p>
              <a:pPr marL="2609215">
                <a:lnSpc>
                  <a:spcPct val="100000"/>
                </a:lnSpc>
                <a:spcBef>
                  <a:spcPts val="5"/>
                </a:spcBef>
              </a:pPr>
              <a:r>
                <a:rPr sz="750">
                  <a:solidFill>
                    <a:srgbClr val="231F20"/>
                  </a:solidFill>
                  <a:latin typeface="Arial"/>
                  <a:cs typeface="Arial"/>
                </a:rPr>
                <a:t>Dapagliflozin better</a:t>
              </a:r>
              <a:r>
                <a:rPr sz="750" spc="480">
                  <a:solidFill>
                    <a:srgbClr val="231F20"/>
                  </a:solidFill>
                  <a:latin typeface="Arial"/>
                  <a:cs typeface="Arial"/>
                </a:rPr>
                <a:t> </a:t>
              </a:r>
              <a:r>
                <a:rPr sz="750">
                  <a:solidFill>
                    <a:srgbClr val="231F20"/>
                  </a:solidFill>
                  <a:latin typeface="Arial"/>
                  <a:cs typeface="Arial"/>
                </a:rPr>
                <a:t>Placebo </a:t>
              </a:r>
              <a:r>
                <a:rPr sz="750" spc="-10">
                  <a:solidFill>
                    <a:srgbClr val="231F20"/>
                  </a:solidFill>
                  <a:latin typeface="Arial"/>
                  <a:cs typeface="Arial"/>
                </a:rPr>
                <a:t>better</a:t>
              </a:r>
              <a:endParaRPr sz="750">
                <a:latin typeface="Arial"/>
                <a:cs typeface="Arial"/>
              </a:endParaRPr>
            </a:p>
          </p:txBody>
        </p:sp>
      </p:grpSp>
      <p:grpSp>
        <p:nvGrpSpPr>
          <p:cNvPr id="14" name="Group 13">
            <a:extLst>
              <a:ext uri="{FF2B5EF4-FFF2-40B4-BE49-F238E27FC236}">
                <a16:creationId xmlns="" xmlns:a16="http://schemas.microsoft.com/office/drawing/2014/main" id="{67DFEE1E-7DCC-42D0-9D1C-AEFAFFC0042B}"/>
              </a:ext>
            </a:extLst>
          </p:cNvPr>
          <p:cNvGrpSpPr>
            <a:grpSpLocks noChangeAspect="1"/>
          </p:cNvGrpSpPr>
          <p:nvPr/>
        </p:nvGrpSpPr>
        <p:grpSpPr>
          <a:xfrm>
            <a:off x="7423963" y="2231747"/>
            <a:ext cx="3916175" cy="2779572"/>
            <a:chOff x="8795537" y="2061283"/>
            <a:chExt cx="3200400" cy="2271538"/>
          </a:xfrm>
        </p:grpSpPr>
        <p:graphicFrame>
          <p:nvGraphicFramePr>
            <p:cNvPr id="11" name="Chart 10">
              <a:extLst>
                <a:ext uri="{FF2B5EF4-FFF2-40B4-BE49-F238E27FC236}">
                  <a16:creationId xmlns="" xmlns:a16="http://schemas.microsoft.com/office/drawing/2014/main" id="{EC5C41A5-7EF5-4DD1-91CE-60A443F1A2B6}"/>
                </a:ext>
              </a:extLst>
            </p:cNvPr>
            <p:cNvGraphicFramePr>
              <a:graphicFrameLocks noChangeAspect="1"/>
            </p:cNvGraphicFramePr>
            <p:nvPr/>
          </p:nvGraphicFramePr>
          <p:xfrm>
            <a:off x="8795537" y="2061283"/>
            <a:ext cx="3200400" cy="2133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 xmlns:a16="http://schemas.microsoft.com/office/drawing/2014/main" id="{044E4936-2424-4F8A-A8D2-1697BE591809}"/>
                </a:ext>
              </a:extLst>
            </p:cNvPr>
            <p:cNvSpPr txBox="1"/>
            <p:nvPr/>
          </p:nvSpPr>
          <p:spPr>
            <a:xfrm>
              <a:off x="9937898" y="4131603"/>
              <a:ext cx="1127051" cy="201218"/>
            </a:xfrm>
            <a:prstGeom prst="rect">
              <a:avLst/>
            </a:prstGeom>
            <a:noFill/>
          </p:spPr>
          <p:txBody>
            <a:bodyPr wrap="square" rtlCol="0">
              <a:spAutoFit/>
            </a:bodyPr>
            <a:lstStyle/>
            <a:p>
              <a:pPr algn="ctr">
                <a:buClr>
                  <a:schemeClr val="accent1"/>
                </a:buClr>
              </a:pPr>
              <a:r>
                <a:rPr lang="en-US" sz="1000" b="1"/>
                <a:t>eGFR decline</a:t>
              </a:r>
            </a:p>
          </p:txBody>
        </p:sp>
        <p:sp>
          <p:nvSpPr>
            <p:cNvPr id="169" name="TextBox 168">
              <a:extLst>
                <a:ext uri="{FF2B5EF4-FFF2-40B4-BE49-F238E27FC236}">
                  <a16:creationId xmlns="" xmlns:a16="http://schemas.microsoft.com/office/drawing/2014/main" id="{20BEF8E8-CA2E-46CE-BF6A-3CC818519F5E}"/>
                </a:ext>
              </a:extLst>
            </p:cNvPr>
            <p:cNvSpPr txBox="1"/>
            <p:nvPr/>
          </p:nvSpPr>
          <p:spPr>
            <a:xfrm rot="5400000" flipV="1">
              <a:off x="8112644" y="3133604"/>
              <a:ext cx="1645920" cy="201218"/>
            </a:xfrm>
            <a:prstGeom prst="rect">
              <a:avLst/>
            </a:prstGeom>
            <a:noFill/>
          </p:spPr>
          <p:txBody>
            <a:bodyPr wrap="square" rtlCol="0">
              <a:spAutoFit/>
            </a:bodyPr>
            <a:lstStyle/>
            <a:p>
              <a:pPr algn="ctr">
                <a:buClr>
                  <a:schemeClr val="accent1"/>
                </a:buClr>
              </a:pPr>
              <a:r>
                <a:rPr lang="en-US" sz="1000" b="1"/>
                <a:t>Events</a:t>
              </a:r>
            </a:p>
          </p:txBody>
        </p:sp>
      </p:grpSp>
      <p:sp>
        <p:nvSpPr>
          <p:cNvPr id="9" name="TextBox 8">
            <a:extLst>
              <a:ext uri="{FF2B5EF4-FFF2-40B4-BE49-F238E27FC236}">
                <a16:creationId xmlns="" xmlns:a16="http://schemas.microsoft.com/office/drawing/2014/main" id="{53352057-DF08-46F9-B220-BB3006508DA7}"/>
              </a:ext>
            </a:extLst>
          </p:cNvPr>
          <p:cNvSpPr txBox="1"/>
          <p:nvPr/>
        </p:nvSpPr>
        <p:spPr>
          <a:xfrm>
            <a:off x="7595331" y="1924652"/>
            <a:ext cx="2926080" cy="276999"/>
          </a:xfrm>
          <a:prstGeom prst="rect">
            <a:avLst/>
          </a:prstGeom>
          <a:noFill/>
        </p:spPr>
        <p:txBody>
          <a:bodyPr wrap="square" rtlCol="0">
            <a:spAutoFit/>
          </a:bodyPr>
          <a:lstStyle/>
          <a:p>
            <a:pPr algn="ctr">
              <a:buClr>
                <a:schemeClr val="accent1"/>
              </a:buClr>
            </a:pPr>
            <a:r>
              <a:rPr lang="en-US" sz="1200" b="1"/>
              <a:t>Events of eGFR Decline by Threshold</a:t>
            </a:r>
          </a:p>
        </p:txBody>
      </p:sp>
      <p:sp>
        <p:nvSpPr>
          <p:cNvPr id="83" name="TextBox 82">
            <a:extLst>
              <a:ext uri="{FF2B5EF4-FFF2-40B4-BE49-F238E27FC236}">
                <a16:creationId xmlns="" xmlns:a16="http://schemas.microsoft.com/office/drawing/2014/main" id="{B562EB62-B097-4EF3-931C-3FBE5CE6A24F}"/>
              </a:ext>
            </a:extLst>
          </p:cNvPr>
          <p:cNvSpPr txBox="1"/>
          <p:nvPr/>
        </p:nvSpPr>
        <p:spPr>
          <a:xfrm>
            <a:off x="798657" y="1428815"/>
            <a:ext cx="5120640" cy="276999"/>
          </a:xfrm>
          <a:prstGeom prst="rect">
            <a:avLst/>
          </a:prstGeom>
          <a:noFill/>
        </p:spPr>
        <p:txBody>
          <a:bodyPr wrap="square" rtlCol="0">
            <a:spAutoFit/>
          </a:bodyPr>
          <a:lstStyle/>
          <a:p>
            <a:pPr algn="ctr">
              <a:buClr>
                <a:schemeClr val="accent1"/>
              </a:buClr>
            </a:pPr>
            <a:r>
              <a:rPr lang="en-US" sz="1200" b="1"/>
              <a:t>Renal-Specific Outcome Across Different eGFR Decline Thresholds</a:t>
            </a:r>
          </a:p>
        </p:txBody>
      </p:sp>
      <p:graphicFrame>
        <p:nvGraphicFramePr>
          <p:cNvPr id="134" name="Table 16">
            <a:extLst>
              <a:ext uri="{FF2B5EF4-FFF2-40B4-BE49-F238E27FC236}">
                <a16:creationId xmlns="" xmlns:a16="http://schemas.microsoft.com/office/drawing/2014/main" id="{76E18A92-3939-47BC-B2D9-48CFB2E904AD}"/>
              </a:ext>
            </a:extLst>
          </p:cNvPr>
          <p:cNvGraphicFramePr>
            <a:graphicFrameLocks noGrp="1"/>
          </p:cNvGraphicFramePr>
          <p:nvPr/>
        </p:nvGraphicFramePr>
        <p:xfrm>
          <a:off x="6575820" y="4601553"/>
          <a:ext cx="4552373" cy="457200"/>
        </p:xfrm>
        <a:graphic>
          <a:graphicData uri="http://schemas.openxmlformats.org/drawingml/2006/table">
            <a:tbl>
              <a:tblPr firstRow="1" bandRow="1">
                <a:tableStyleId>{21E4AEA4-8DFA-4A89-87EB-49C32662AFE0}</a:tableStyleId>
              </a:tblPr>
              <a:tblGrid>
                <a:gridCol w="1086855">
                  <a:extLst>
                    <a:ext uri="{9D8B030D-6E8A-4147-A177-3AD203B41FA5}">
                      <a16:colId xmlns="" xmlns:a16="http://schemas.microsoft.com/office/drawing/2014/main" val="556065879"/>
                    </a:ext>
                  </a:extLst>
                </a:gridCol>
                <a:gridCol w="1316501">
                  <a:extLst>
                    <a:ext uri="{9D8B030D-6E8A-4147-A177-3AD203B41FA5}">
                      <a16:colId xmlns="" xmlns:a16="http://schemas.microsoft.com/office/drawing/2014/main" val="2125454404"/>
                    </a:ext>
                  </a:extLst>
                </a:gridCol>
                <a:gridCol w="1143177">
                  <a:extLst>
                    <a:ext uri="{9D8B030D-6E8A-4147-A177-3AD203B41FA5}">
                      <a16:colId xmlns="" xmlns:a16="http://schemas.microsoft.com/office/drawing/2014/main" val="2056057780"/>
                    </a:ext>
                  </a:extLst>
                </a:gridCol>
                <a:gridCol w="1005840">
                  <a:extLst>
                    <a:ext uri="{9D8B030D-6E8A-4147-A177-3AD203B41FA5}">
                      <a16:colId xmlns="" xmlns:a16="http://schemas.microsoft.com/office/drawing/2014/main" val="2032604238"/>
                    </a:ext>
                  </a:extLst>
                </a:gridCol>
              </a:tblGrid>
              <a:tr h="0">
                <a:tc>
                  <a:txBody>
                    <a:bodyPr/>
                    <a:lstStyle/>
                    <a:p>
                      <a:r>
                        <a:rPr lang="en-US" sz="900" b="0">
                          <a:solidFill>
                            <a:schemeClr val="bg1"/>
                          </a:solidFill>
                          <a:latin typeface="+mn-lt"/>
                        </a:rPr>
                        <a:t>eGFR decline</a:t>
                      </a:r>
                    </a:p>
                  </a:txBody>
                  <a:tcPr>
                    <a:lnB w="12700" cap="flat" cmpd="sng" algn="ctr">
                      <a:solidFill>
                        <a:schemeClr val="bg1"/>
                      </a:solidFill>
                      <a:prstDash val="solid"/>
                      <a:round/>
                      <a:headEnd type="none" w="med" len="med"/>
                      <a:tailEnd type="none" w="med" len="med"/>
                    </a:lnB>
                    <a:solidFill>
                      <a:schemeClr val="accent2"/>
                    </a:solidFill>
                  </a:tcPr>
                </a:tc>
                <a:tc>
                  <a:txBody>
                    <a:bodyPr/>
                    <a:lstStyle/>
                    <a:p>
                      <a:pPr algn="l"/>
                      <a:r>
                        <a:rPr lang="en-US" sz="900" b="0">
                          <a:solidFill>
                            <a:schemeClr val="tx1"/>
                          </a:solidFill>
                          <a:latin typeface="+mn-lt"/>
                          <a:cs typeface="Arial" panose="020B0604020202020204" pitchFamily="34" charset="0"/>
                        </a:rPr>
                        <a:t>        ≥40%</a:t>
                      </a:r>
                      <a:endParaRPr lang="en-US" sz="900" b="0">
                        <a:solidFill>
                          <a:schemeClr val="tx1"/>
                        </a:solidFill>
                        <a:latin typeface="+mn-lt"/>
                      </a:endParaRPr>
                    </a:p>
                  </a:txBody>
                  <a:tcPr>
                    <a:lnB w="12700" cap="flat" cmpd="sng" algn="ctr">
                      <a:solidFill>
                        <a:schemeClr val="bg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solidFill>
                            <a:schemeClr val="tx1"/>
                          </a:solidFill>
                          <a:latin typeface="+mn-lt"/>
                          <a:cs typeface="Arial" panose="020B0604020202020204" pitchFamily="34" charset="0"/>
                        </a:rPr>
                        <a:t>     ≥50%</a:t>
                      </a:r>
                      <a:endParaRPr lang="en-US" sz="900" b="0">
                        <a:solidFill>
                          <a:schemeClr val="tx1"/>
                        </a:solidFill>
                        <a:latin typeface="+mn-lt"/>
                      </a:endParaRPr>
                    </a:p>
                  </a:txBody>
                  <a:tcPr>
                    <a:lnB w="12700" cap="flat" cmpd="sng" algn="ctr">
                      <a:solidFill>
                        <a:schemeClr val="bg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0">
                          <a:solidFill>
                            <a:schemeClr val="tx1"/>
                          </a:solidFill>
                          <a:latin typeface="+mn-lt"/>
                          <a:cs typeface="Arial" panose="020B0604020202020204" pitchFamily="34" charset="0"/>
                        </a:rPr>
                        <a:t>≥57%</a:t>
                      </a:r>
                      <a:endParaRPr lang="en-US" sz="900" b="0">
                        <a:solidFill>
                          <a:schemeClr val="tx1"/>
                        </a:solidFill>
                        <a:latin typeface="+mn-lt"/>
                      </a:endParaRPr>
                    </a:p>
                  </a:txBody>
                  <a:tcPr>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 xmlns:a16="http://schemas.microsoft.com/office/drawing/2014/main" val="1809193319"/>
                  </a:ext>
                </a:extLst>
              </a:tr>
              <a:tr h="0">
                <a:tc>
                  <a:txBody>
                    <a:bodyPr/>
                    <a:lstStyle/>
                    <a:p>
                      <a:r>
                        <a:rPr lang="en-US" sz="900">
                          <a:solidFill>
                            <a:schemeClr val="bg1"/>
                          </a:solidFill>
                        </a:rPr>
                        <a:t>HR (95% CI)</a:t>
                      </a:r>
                    </a:p>
                  </a:txBody>
                  <a:tcPr>
                    <a:lnT w="12700" cap="flat" cmpd="sng" algn="ctr">
                      <a:solidFill>
                        <a:schemeClr val="bg1"/>
                      </a:solidFill>
                      <a:prstDash val="solid"/>
                      <a:round/>
                      <a:headEnd type="none" w="med" len="med"/>
                      <a:tailEnd type="none" w="med" len="med"/>
                    </a:lnT>
                    <a:solidFill>
                      <a:schemeClr val="accent2"/>
                    </a:solidFill>
                  </a:tcPr>
                </a:tc>
                <a:tc>
                  <a:txBody>
                    <a:bodyPr/>
                    <a:lstStyle/>
                    <a:p>
                      <a:pPr algn="l"/>
                      <a:r>
                        <a:rPr lang="en-US" sz="900">
                          <a:solidFill>
                            <a:schemeClr val="tx1"/>
                          </a:solidFill>
                        </a:rPr>
                        <a:t>  0.63 (0.53-0.74)</a:t>
                      </a:r>
                    </a:p>
                  </a:txBody>
                  <a:tcPr>
                    <a:lnT w="12700" cap="flat" cmpd="sng" algn="ctr">
                      <a:solidFill>
                        <a:schemeClr val="bg1"/>
                      </a:solidFill>
                      <a:prstDash val="solid"/>
                      <a:round/>
                      <a:headEnd type="none" w="med" len="med"/>
                      <a:tailEnd type="none" w="med" len="med"/>
                    </a:lnT>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a:solidFill>
                            <a:schemeClr val="tx1"/>
                          </a:solidFill>
                        </a:rPr>
                        <a:t>0.53 (0.42-0.67)</a:t>
                      </a:r>
                    </a:p>
                  </a:txBody>
                  <a:tcPr>
                    <a:lnT w="12700" cap="flat" cmpd="sng" algn="ctr">
                      <a:solidFill>
                        <a:schemeClr val="bg1"/>
                      </a:solidFill>
                      <a:prstDash val="solid"/>
                      <a:round/>
                      <a:headEnd type="none" w="med" len="med"/>
                      <a:tailEnd type="none" w="med" len="med"/>
                    </a:lnT>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a:solidFill>
                            <a:schemeClr val="tx1"/>
                          </a:solidFill>
                        </a:rPr>
                        <a:t>0.61 (0.46-0.82)</a:t>
                      </a:r>
                    </a:p>
                  </a:txBody>
                  <a:tcPr>
                    <a:lnT w="12700" cap="flat" cmpd="sng" algn="ctr">
                      <a:solidFill>
                        <a:schemeClr val="bg1"/>
                      </a:solidFill>
                      <a:prstDash val="solid"/>
                      <a:round/>
                      <a:headEnd type="none" w="med" len="med"/>
                      <a:tailEnd type="none" w="med" len="med"/>
                    </a:lnT>
                    <a:solidFill>
                      <a:schemeClr val="bg1"/>
                    </a:solidFill>
                  </a:tcPr>
                </a:tc>
                <a:extLst>
                  <a:ext uri="{0D108BD9-81ED-4DB2-BD59-A6C34878D82A}">
                    <a16:rowId xmlns="" xmlns:a16="http://schemas.microsoft.com/office/drawing/2014/main" val="3958013332"/>
                  </a:ext>
                </a:extLst>
              </a:tr>
            </a:tbl>
          </a:graphicData>
        </a:graphic>
      </p:graphicFrame>
    </p:spTree>
    <p:extLst>
      <p:ext uri="{BB962C8B-B14F-4D97-AF65-F5344CB8AC3E}">
        <p14:creationId xmlns:p14="http://schemas.microsoft.com/office/powerpoint/2010/main" val="3135241789"/>
      </p:ext>
    </p:extLst>
  </p:cSld>
  <p:clrMapOvr>
    <a:masterClrMapping/>
  </p:clrMapOvr>
  <p:transition>
    <p:fade/>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C819FFA6-7E9E-40F1-B9BC-ED28D9B38D6D}"/>
              </a:ext>
            </a:extLst>
          </p:cNvPr>
          <p:cNvSpPr>
            <a:spLocks noGrp="1"/>
          </p:cNvSpPr>
          <p:nvPr>
            <p:ph type="title"/>
          </p:nvPr>
        </p:nvSpPr>
        <p:spPr/>
        <p:txBody>
          <a:bodyPr>
            <a:normAutofit fontScale="90000"/>
          </a:bodyPr>
          <a:lstStyle/>
          <a:p>
            <a:r>
              <a:rPr lang="en-US" dirty="0"/>
              <a:t>Secondary Composite Outcome: </a:t>
            </a:r>
            <a:br>
              <a:rPr lang="en-US" dirty="0"/>
            </a:br>
            <a:r>
              <a:rPr lang="en-US" dirty="0"/>
              <a:t>CV Death or Hospitalization for Heart Failure</a:t>
            </a:r>
          </a:p>
        </p:txBody>
      </p:sp>
      <p:sp>
        <p:nvSpPr>
          <p:cNvPr id="14" name="Text Placeholder 13">
            <a:extLst>
              <a:ext uri="{FF2B5EF4-FFF2-40B4-BE49-F238E27FC236}">
                <a16:creationId xmlns="" xmlns:a16="http://schemas.microsoft.com/office/drawing/2014/main" id="{4D327818-E80E-40DE-BECE-34A81B83649D}"/>
              </a:ext>
            </a:extLst>
          </p:cNvPr>
          <p:cNvSpPr>
            <a:spLocks noGrp="1"/>
          </p:cNvSpPr>
          <p:nvPr>
            <p:ph type="body" sz="quarter" idx="13"/>
          </p:nvPr>
        </p:nvSpPr>
        <p:spPr/>
        <p:txBody>
          <a:bodyPr/>
          <a:lstStyle/>
          <a:p>
            <a:r>
              <a:rPr lang="en-GB" dirty="0"/>
              <a:t>ARR = absolute risk reduction; CV = cardiovascular; DAPA = dapagliflozin; HR = hazard ratio; RRR = relative risk reduction.</a:t>
            </a:r>
            <a:endParaRPr lang="en-US" dirty="0"/>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 2.</a:t>
            </a:r>
            <a:r>
              <a:rPr lang="en-IN" sz="1000" dirty="0">
                <a:solidFill>
                  <a:srgbClr val="000000"/>
                </a:solidFill>
                <a:latin typeface="Arial" panose="020B0604020202020204"/>
              </a:rPr>
              <a:t> </a:t>
            </a:r>
            <a:r>
              <a:rPr lang="en-IN" sz="1000" dirty="0" err="1">
                <a:solidFill>
                  <a:srgbClr val="000000"/>
                </a:solidFill>
                <a:latin typeface="Arial" panose="020B0604020202020204"/>
              </a:rPr>
              <a:t>Heerspink</a:t>
            </a:r>
            <a:r>
              <a:rPr lang="en-IN" sz="1000" dirty="0">
                <a:solidFill>
                  <a:srgbClr val="000000"/>
                </a:solidFill>
                <a:latin typeface="Arial" panose="020B0604020202020204"/>
              </a:rPr>
              <a:t> HJL et al. </a:t>
            </a:r>
            <a:r>
              <a:rPr lang="en-US" sz="1000" i="1" dirty="0">
                <a:solidFill>
                  <a:srgbClr val="000000"/>
                </a:solidFill>
                <a:latin typeface="Arial" panose="020B0604020202020204"/>
              </a:rPr>
              <a:t>Nephrol Dial Transplant</a:t>
            </a:r>
            <a:r>
              <a:rPr lang="en-US" sz="1000" dirty="0">
                <a:solidFill>
                  <a:srgbClr val="000000"/>
                </a:solidFill>
                <a:latin typeface="Arial" panose="020B0604020202020204"/>
              </a:rPr>
              <a:t>. 2020;35:274–282</a:t>
            </a:r>
            <a:r>
              <a:rPr lang="en-US" dirty="0"/>
              <a:t>.</a:t>
            </a:r>
            <a:endParaRPr lang="en-US" dirty="0">
              <a:ea typeface="+mn-lt"/>
              <a:cs typeface="+mn-lt"/>
            </a:endParaRPr>
          </a:p>
        </p:txBody>
      </p:sp>
      <p:sp>
        <p:nvSpPr>
          <p:cNvPr id="15" name="Content Placeholder 5">
            <a:extLst>
              <a:ext uri="{FF2B5EF4-FFF2-40B4-BE49-F238E27FC236}">
                <a16:creationId xmlns="" xmlns:a16="http://schemas.microsoft.com/office/drawing/2014/main" id="{71A175FF-BA1C-4FFC-AE29-E5A302B91A34}"/>
              </a:ext>
            </a:extLst>
          </p:cNvPr>
          <p:cNvSpPr txBox="1">
            <a:spLocks/>
          </p:cNvSpPr>
          <p:nvPr/>
        </p:nvSpPr>
        <p:spPr>
          <a:xfrm>
            <a:off x="316083" y="1826713"/>
            <a:ext cx="9408000" cy="2157984"/>
          </a:xfrm>
          <a:prstGeom prst="rect">
            <a:avLst/>
          </a:prstGeom>
        </p:spPr>
        <p:txBody>
          <a:bodyPr/>
          <a:lstStyle>
            <a:lvl1pPr marL="180000" indent="-180000" algn="l" defTabSz="457200" rtl="0" eaLnBrk="1" latinLnBrk="0" hangingPunct="1">
              <a:lnSpc>
                <a:spcPct val="100000"/>
              </a:lnSpc>
              <a:spcBef>
                <a:spcPts val="0"/>
              </a:spcBef>
              <a:buClr>
                <a:srgbClr val="830051"/>
              </a:buClr>
              <a:buFont typeface="Arial" pitchFamily="34" charset="0"/>
              <a:buChar char="•"/>
              <a:defRPr sz="1800" kern="1200">
                <a:solidFill>
                  <a:schemeClr val="tx1"/>
                </a:solidFill>
                <a:latin typeface="Arial" pitchFamily="34" charset="0"/>
                <a:ea typeface="+mn-ea"/>
                <a:cs typeface="Arial" pitchFamily="34" charset="0"/>
              </a:defRPr>
            </a:lvl1pPr>
            <a:lvl2pPr marL="540000" indent="-180000" algn="l" defTabSz="457200" rtl="0" eaLnBrk="1" latinLnBrk="0" hangingPunct="1">
              <a:lnSpc>
                <a:spcPct val="100000"/>
              </a:lnSpc>
              <a:spcBef>
                <a:spcPts val="0"/>
              </a:spcBef>
              <a:buFont typeface="Arial"/>
              <a:buChar char="–"/>
              <a:defRPr sz="1800" kern="1200" baseline="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1400" kern="1200" baseline="0">
                <a:solidFill>
                  <a:schemeClr val="tx1"/>
                </a:solidFill>
                <a:latin typeface="Arial" pitchFamily="34" charset="0"/>
                <a:ea typeface="+mn-ea"/>
                <a:cs typeface="Arial" pitchFamily="34" charset="0"/>
              </a:defRPr>
            </a:lvl3pPr>
            <a:lvl4pPr marL="622800" indent="-1800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4pPr>
            <a:lvl5pPr marL="622800" indent="-2286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09585">
              <a:buNone/>
              <a:defRPr/>
            </a:pPr>
            <a:endParaRPr lang="en-GB" sz="2400">
              <a:solidFill>
                <a:srgbClr val="000000"/>
              </a:solidFill>
            </a:endParaRPr>
          </a:p>
        </p:txBody>
      </p:sp>
      <p:sp>
        <p:nvSpPr>
          <p:cNvPr id="45" name="TextBox 44">
            <a:extLst>
              <a:ext uri="{FF2B5EF4-FFF2-40B4-BE49-F238E27FC236}">
                <a16:creationId xmlns="" xmlns:a16="http://schemas.microsoft.com/office/drawing/2014/main" id="{C1112C08-4506-46E9-9030-F78285A63B5D}"/>
              </a:ext>
            </a:extLst>
          </p:cNvPr>
          <p:cNvSpPr txBox="1">
            <a:spLocks/>
          </p:cNvSpPr>
          <p:nvPr/>
        </p:nvSpPr>
        <p:spPr>
          <a:xfrm>
            <a:off x="9081903" y="3262905"/>
            <a:ext cx="1206612" cy="584775"/>
          </a:xfrm>
          <a:prstGeom prst="rect">
            <a:avLst/>
          </a:prstGeom>
          <a:noFill/>
        </p:spPr>
        <p:txBody>
          <a:bodyPr wrap="none" lIns="0" rIns="0" rtlCol="0">
            <a:spAutoFit/>
          </a:bodyPr>
          <a:lstStyle/>
          <a:p>
            <a:pPr algn="r">
              <a:buClr>
                <a:schemeClr val="accent1"/>
              </a:buClr>
            </a:pPr>
            <a:r>
              <a:rPr lang="en-US" sz="1600" b="1">
                <a:solidFill>
                  <a:schemeClr val="accent1"/>
                </a:solidFill>
              </a:rPr>
              <a:t>DAPA 10 mg</a:t>
            </a:r>
            <a:br>
              <a:rPr lang="en-US" sz="1600" b="1">
                <a:solidFill>
                  <a:schemeClr val="accent1"/>
                </a:solidFill>
              </a:rPr>
            </a:br>
            <a:r>
              <a:rPr lang="en-US" sz="1600" b="1">
                <a:solidFill>
                  <a:schemeClr val="accent1"/>
                </a:solidFill>
              </a:rPr>
              <a:t>100 events</a:t>
            </a:r>
          </a:p>
        </p:txBody>
      </p:sp>
      <p:sp>
        <p:nvSpPr>
          <p:cNvPr id="46" name="TextBox 45">
            <a:extLst>
              <a:ext uri="{FF2B5EF4-FFF2-40B4-BE49-F238E27FC236}">
                <a16:creationId xmlns="" xmlns:a16="http://schemas.microsoft.com/office/drawing/2014/main" id="{584F5374-9708-4832-A9BE-B4AE618DB531}"/>
              </a:ext>
            </a:extLst>
          </p:cNvPr>
          <p:cNvSpPr txBox="1">
            <a:spLocks/>
          </p:cNvSpPr>
          <p:nvPr/>
        </p:nvSpPr>
        <p:spPr>
          <a:xfrm>
            <a:off x="9161027" y="1645484"/>
            <a:ext cx="1048364" cy="584775"/>
          </a:xfrm>
          <a:prstGeom prst="rect">
            <a:avLst/>
          </a:prstGeom>
          <a:noFill/>
        </p:spPr>
        <p:txBody>
          <a:bodyPr wrap="none" lIns="0" rIns="0" rtlCol="0">
            <a:spAutoFit/>
          </a:bodyPr>
          <a:lstStyle/>
          <a:p>
            <a:pPr algn="r">
              <a:buClr>
                <a:schemeClr val="accent1"/>
              </a:buClr>
            </a:pPr>
            <a:r>
              <a:rPr lang="en-US" sz="1600" b="1">
                <a:solidFill>
                  <a:schemeClr val="bg1">
                    <a:lumMod val="50000"/>
                  </a:schemeClr>
                </a:solidFill>
              </a:rPr>
              <a:t>Placebo</a:t>
            </a:r>
            <a:br>
              <a:rPr lang="en-US" sz="1600" b="1">
                <a:solidFill>
                  <a:schemeClr val="bg1">
                    <a:lumMod val="50000"/>
                  </a:schemeClr>
                </a:solidFill>
              </a:rPr>
            </a:br>
            <a:r>
              <a:rPr lang="en-US" sz="1600" b="1">
                <a:solidFill>
                  <a:schemeClr val="bg1">
                    <a:lumMod val="50000"/>
                  </a:schemeClr>
                </a:solidFill>
              </a:rPr>
              <a:t>138 events</a:t>
            </a:r>
          </a:p>
        </p:txBody>
      </p:sp>
      <p:sp>
        <p:nvSpPr>
          <p:cNvPr id="213" name="TextBox 212">
            <a:extLst>
              <a:ext uri="{FF2B5EF4-FFF2-40B4-BE49-F238E27FC236}">
                <a16:creationId xmlns="" xmlns:a16="http://schemas.microsoft.com/office/drawing/2014/main" id="{527C8B7C-D71D-4178-A2C4-5A8D8D66CCEE}"/>
              </a:ext>
            </a:extLst>
          </p:cNvPr>
          <p:cNvSpPr txBox="1">
            <a:spLocks/>
          </p:cNvSpPr>
          <p:nvPr/>
        </p:nvSpPr>
        <p:spPr>
          <a:xfrm>
            <a:off x="2880202" y="5818394"/>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2152</a:t>
            </a:r>
          </a:p>
        </p:txBody>
      </p:sp>
      <p:sp>
        <p:nvSpPr>
          <p:cNvPr id="214" name="TextBox 213">
            <a:extLst>
              <a:ext uri="{FF2B5EF4-FFF2-40B4-BE49-F238E27FC236}">
                <a16:creationId xmlns="" xmlns:a16="http://schemas.microsoft.com/office/drawing/2014/main" id="{2FFB7200-B711-42C7-B2AB-C42FFCCE5C03}"/>
              </a:ext>
            </a:extLst>
          </p:cNvPr>
          <p:cNvSpPr txBox="1">
            <a:spLocks/>
          </p:cNvSpPr>
          <p:nvPr/>
        </p:nvSpPr>
        <p:spPr>
          <a:xfrm>
            <a:off x="3633524" y="5818394"/>
            <a:ext cx="282129" cy="246221"/>
          </a:xfrm>
          <a:prstGeom prst="rect">
            <a:avLst/>
          </a:prstGeom>
          <a:noFill/>
        </p:spPr>
        <p:txBody>
          <a:bodyPr wrap="none" lIns="0" rIns="0" rtlCol="0">
            <a:spAutoFit/>
          </a:bodyPr>
          <a:lstStyle/>
          <a:p>
            <a:pPr algn="ctr">
              <a:buClr>
                <a:schemeClr val="accent1"/>
              </a:buClr>
            </a:pPr>
            <a:r>
              <a:rPr lang="en-US" sz="1000">
                <a:solidFill>
                  <a:schemeClr val="accent1"/>
                </a:solidFill>
              </a:rPr>
              <a:t>2035</a:t>
            </a:r>
          </a:p>
        </p:txBody>
      </p:sp>
      <p:sp>
        <p:nvSpPr>
          <p:cNvPr id="215" name="TextBox 214">
            <a:extLst>
              <a:ext uri="{FF2B5EF4-FFF2-40B4-BE49-F238E27FC236}">
                <a16:creationId xmlns="" xmlns:a16="http://schemas.microsoft.com/office/drawing/2014/main" id="{F8FB8C17-B841-4A67-BA3E-C43A7086AF7B}"/>
              </a:ext>
            </a:extLst>
          </p:cNvPr>
          <p:cNvSpPr txBox="1">
            <a:spLocks/>
          </p:cNvSpPr>
          <p:nvPr/>
        </p:nvSpPr>
        <p:spPr>
          <a:xfrm>
            <a:off x="4386823" y="581837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2021</a:t>
            </a:r>
          </a:p>
        </p:txBody>
      </p:sp>
      <p:sp>
        <p:nvSpPr>
          <p:cNvPr id="216" name="TextBox 215">
            <a:extLst>
              <a:ext uri="{FF2B5EF4-FFF2-40B4-BE49-F238E27FC236}">
                <a16:creationId xmlns="" xmlns:a16="http://schemas.microsoft.com/office/drawing/2014/main" id="{4D0C57FA-52FD-4361-AFA4-B521D9BBF7E7}"/>
              </a:ext>
            </a:extLst>
          </p:cNvPr>
          <p:cNvSpPr txBox="1">
            <a:spLocks/>
          </p:cNvSpPr>
          <p:nvPr/>
        </p:nvSpPr>
        <p:spPr>
          <a:xfrm>
            <a:off x="5223779" y="5818375"/>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2003</a:t>
            </a:r>
          </a:p>
        </p:txBody>
      </p:sp>
      <p:sp>
        <p:nvSpPr>
          <p:cNvPr id="217" name="TextBox 216">
            <a:extLst>
              <a:ext uri="{FF2B5EF4-FFF2-40B4-BE49-F238E27FC236}">
                <a16:creationId xmlns="" xmlns:a16="http://schemas.microsoft.com/office/drawing/2014/main" id="{04D5E3CD-D0EB-4675-9D90-828491184EAF}"/>
              </a:ext>
            </a:extLst>
          </p:cNvPr>
          <p:cNvSpPr txBox="1"/>
          <p:nvPr/>
        </p:nvSpPr>
        <p:spPr>
          <a:xfrm>
            <a:off x="6060733" y="581837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1975</a:t>
            </a:r>
          </a:p>
        </p:txBody>
      </p:sp>
      <p:sp>
        <p:nvSpPr>
          <p:cNvPr id="218" name="TextBox 217">
            <a:extLst>
              <a:ext uri="{FF2B5EF4-FFF2-40B4-BE49-F238E27FC236}">
                <a16:creationId xmlns="" xmlns:a16="http://schemas.microsoft.com/office/drawing/2014/main" id="{5ADD3FE2-8D56-476D-BFEB-F1440F71BEC7}"/>
              </a:ext>
            </a:extLst>
          </p:cNvPr>
          <p:cNvSpPr txBox="1"/>
          <p:nvPr/>
        </p:nvSpPr>
        <p:spPr>
          <a:xfrm>
            <a:off x="6897688" y="581837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1895</a:t>
            </a:r>
          </a:p>
        </p:txBody>
      </p:sp>
      <p:sp>
        <p:nvSpPr>
          <p:cNvPr id="219" name="TextBox 218">
            <a:extLst>
              <a:ext uri="{FF2B5EF4-FFF2-40B4-BE49-F238E27FC236}">
                <a16:creationId xmlns="" xmlns:a16="http://schemas.microsoft.com/office/drawing/2014/main" id="{8AABF139-74E1-47A5-8517-C71208737C42}"/>
              </a:ext>
            </a:extLst>
          </p:cNvPr>
          <p:cNvSpPr txBox="1"/>
          <p:nvPr/>
        </p:nvSpPr>
        <p:spPr>
          <a:xfrm>
            <a:off x="7734643" y="581837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1502</a:t>
            </a:r>
          </a:p>
        </p:txBody>
      </p:sp>
      <p:sp>
        <p:nvSpPr>
          <p:cNvPr id="220" name="TextBox 219">
            <a:extLst>
              <a:ext uri="{FF2B5EF4-FFF2-40B4-BE49-F238E27FC236}">
                <a16:creationId xmlns="" xmlns:a16="http://schemas.microsoft.com/office/drawing/2014/main" id="{247877B0-E998-4AF8-A26E-9927E714D613}"/>
              </a:ext>
            </a:extLst>
          </p:cNvPr>
          <p:cNvSpPr txBox="1"/>
          <p:nvPr/>
        </p:nvSpPr>
        <p:spPr>
          <a:xfrm>
            <a:off x="8571599" y="581837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1003</a:t>
            </a:r>
          </a:p>
        </p:txBody>
      </p:sp>
      <p:sp>
        <p:nvSpPr>
          <p:cNvPr id="221" name="TextBox 220">
            <a:extLst>
              <a:ext uri="{FF2B5EF4-FFF2-40B4-BE49-F238E27FC236}">
                <a16:creationId xmlns="" xmlns:a16="http://schemas.microsoft.com/office/drawing/2014/main" id="{671561EE-C71A-45E2-B4E5-F5358CDD6DD0}"/>
              </a:ext>
            </a:extLst>
          </p:cNvPr>
          <p:cNvSpPr txBox="1"/>
          <p:nvPr/>
        </p:nvSpPr>
        <p:spPr>
          <a:xfrm>
            <a:off x="9408553" y="5818394"/>
            <a:ext cx="365760" cy="246221"/>
          </a:xfrm>
          <a:prstGeom prst="rect">
            <a:avLst/>
          </a:prstGeom>
          <a:noFill/>
        </p:spPr>
        <p:txBody>
          <a:bodyPr wrap="square" lIns="0" rIns="0" rtlCol="0">
            <a:spAutoFit/>
          </a:bodyPr>
          <a:lstStyle/>
          <a:p>
            <a:pPr algn="ctr">
              <a:buClr>
                <a:schemeClr val="accent1"/>
              </a:buClr>
            </a:pPr>
            <a:r>
              <a:rPr lang="en-US" sz="1000">
                <a:solidFill>
                  <a:schemeClr val="accent1"/>
                </a:solidFill>
              </a:rPr>
              <a:t>384</a:t>
            </a:r>
          </a:p>
        </p:txBody>
      </p:sp>
      <p:sp>
        <p:nvSpPr>
          <p:cNvPr id="222" name="TextBox 221">
            <a:extLst>
              <a:ext uri="{FF2B5EF4-FFF2-40B4-BE49-F238E27FC236}">
                <a16:creationId xmlns="" xmlns:a16="http://schemas.microsoft.com/office/drawing/2014/main" id="{251E852A-0D89-4648-8083-D1625515D6B5}"/>
              </a:ext>
            </a:extLst>
          </p:cNvPr>
          <p:cNvSpPr txBox="1">
            <a:spLocks/>
          </p:cNvSpPr>
          <p:nvPr/>
        </p:nvSpPr>
        <p:spPr>
          <a:xfrm>
            <a:off x="2880202" y="6028125"/>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2152</a:t>
            </a:r>
          </a:p>
        </p:txBody>
      </p:sp>
      <p:sp>
        <p:nvSpPr>
          <p:cNvPr id="223" name="TextBox 222">
            <a:extLst>
              <a:ext uri="{FF2B5EF4-FFF2-40B4-BE49-F238E27FC236}">
                <a16:creationId xmlns="" xmlns:a16="http://schemas.microsoft.com/office/drawing/2014/main" id="{1F275BA1-A6BB-4F23-BBAA-E1DD58E26DC4}"/>
              </a:ext>
            </a:extLst>
          </p:cNvPr>
          <p:cNvSpPr txBox="1">
            <a:spLocks/>
          </p:cNvSpPr>
          <p:nvPr/>
        </p:nvSpPr>
        <p:spPr>
          <a:xfrm>
            <a:off x="3633524" y="6028125"/>
            <a:ext cx="282129" cy="246221"/>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2023</a:t>
            </a:r>
          </a:p>
        </p:txBody>
      </p:sp>
      <p:sp>
        <p:nvSpPr>
          <p:cNvPr id="224" name="TextBox 223">
            <a:extLst>
              <a:ext uri="{FF2B5EF4-FFF2-40B4-BE49-F238E27FC236}">
                <a16:creationId xmlns="" xmlns:a16="http://schemas.microsoft.com/office/drawing/2014/main" id="{ABEA5C34-979A-4CDD-8226-AEC6CE675CE9}"/>
              </a:ext>
            </a:extLst>
          </p:cNvPr>
          <p:cNvSpPr txBox="1">
            <a:spLocks/>
          </p:cNvSpPr>
          <p:nvPr/>
        </p:nvSpPr>
        <p:spPr>
          <a:xfrm>
            <a:off x="4386823" y="602810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1989</a:t>
            </a:r>
          </a:p>
        </p:txBody>
      </p:sp>
      <p:sp>
        <p:nvSpPr>
          <p:cNvPr id="225" name="TextBox 224">
            <a:extLst>
              <a:ext uri="{FF2B5EF4-FFF2-40B4-BE49-F238E27FC236}">
                <a16:creationId xmlns="" xmlns:a16="http://schemas.microsoft.com/office/drawing/2014/main" id="{63898BFE-BCDE-47EB-99E2-4C1BE82CE182}"/>
              </a:ext>
            </a:extLst>
          </p:cNvPr>
          <p:cNvSpPr txBox="1">
            <a:spLocks/>
          </p:cNvSpPr>
          <p:nvPr/>
        </p:nvSpPr>
        <p:spPr>
          <a:xfrm>
            <a:off x="5223779" y="6028106"/>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1957</a:t>
            </a:r>
          </a:p>
        </p:txBody>
      </p:sp>
      <p:sp>
        <p:nvSpPr>
          <p:cNvPr id="226" name="TextBox 225">
            <a:extLst>
              <a:ext uri="{FF2B5EF4-FFF2-40B4-BE49-F238E27FC236}">
                <a16:creationId xmlns="" xmlns:a16="http://schemas.microsoft.com/office/drawing/2014/main" id="{BAF3B03E-5726-426C-934A-949B5D98C294}"/>
              </a:ext>
            </a:extLst>
          </p:cNvPr>
          <p:cNvSpPr txBox="1"/>
          <p:nvPr/>
        </p:nvSpPr>
        <p:spPr>
          <a:xfrm>
            <a:off x="6060733" y="602810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1927</a:t>
            </a:r>
          </a:p>
        </p:txBody>
      </p:sp>
      <p:sp>
        <p:nvSpPr>
          <p:cNvPr id="227" name="TextBox 226">
            <a:extLst>
              <a:ext uri="{FF2B5EF4-FFF2-40B4-BE49-F238E27FC236}">
                <a16:creationId xmlns="" xmlns:a16="http://schemas.microsoft.com/office/drawing/2014/main" id="{024E5E74-AF93-42EE-B2E1-6F927B69EFC8}"/>
              </a:ext>
            </a:extLst>
          </p:cNvPr>
          <p:cNvSpPr txBox="1"/>
          <p:nvPr/>
        </p:nvSpPr>
        <p:spPr>
          <a:xfrm>
            <a:off x="6897688" y="602810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1853</a:t>
            </a:r>
          </a:p>
        </p:txBody>
      </p:sp>
      <p:sp>
        <p:nvSpPr>
          <p:cNvPr id="228" name="TextBox 227">
            <a:extLst>
              <a:ext uri="{FF2B5EF4-FFF2-40B4-BE49-F238E27FC236}">
                <a16:creationId xmlns="" xmlns:a16="http://schemas.microsoft.com/office/drawing/2014/main" id="{48575BAE-1D5B-4274-99D6-A4EF5F63BCB0}"/>
              </a:ext>
            </a:extLst>
          </p:cNvPr>
          <p:cNvSpPr txBox="1"/>
          <p:nvPr/>
        </p:nvSpPr>
        <p:spPr>
          <a:xfrm>
            <a:off x="7734643" y="602810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1451</a:t>
            </a:r>
          </a:p>
        </p:txBody>
      </p:sp>
      <p:sp>
        <p:nvSpPr>
          <p:cNvPr id="229" name="TextBox 228">
            <a:extLst>
              <a:ext uri="{FF2B5EF4-FFF2-40B4-BE49-F238E27FC236}">
                <a16:creationId xmlns="" xmlns:a16="http://schemas.microsoft.com/office/drawing/2014/main" id="{57E52823-1BD9-4F98-B1AB-E4317B315F4B}"/>
              </a:ext>
            </a:extLst>
          </p:cNvPr>
          <p:cNvSpPr txBox="1"/>
          <p:nvPr/>
        </p:nvSpPr>
        <p:spPr>
          <a:xfrm>
            <a:off x="8571599" y="602812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976</a:t>
            </a:r>
          </a:p>
        </p:txBody>
      </p:sp>
      <p:sp>
        <p:nvSpPr>
          <p:cNvPr id="230" name="TextBox 229">
            <a:extLst>
              <a:ext uri="{FF2B5EF4-FFF2-40B4-BE49-F238E27FC236}">
                <a16:creationId xmlns="" xmlns:a16="http://schemas.microsoft.com/office/drawing/2014/main" id="{5C202E59-EC7C-4FCD-B4BC-6BEE39633E50}"/>
              </a:ext>
            </a:extLst>
          </p:cNvPr>
          <p:cNvSpPr txBox="1"/>
          <p:nvPr/>
        </p:nvSpPr>
        <p:spPr>
          <a:xfrm>
            <a:off x="9408553" y="6028125"/>
            <a:ext cx="365760" cy="246221"/>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360</a:t>
            </a:r>
          </a:p>
        </p:txBody>
      </p:sp>
      <p:sp>
        <p:nvSpPr>
          <p:cNvPr id="231" name="TextBox 230">
            <a:extLst>
              <a:ext uri="{FF2B5EF4-FFF2-40B4-BE49-F238E27FC236}">
                <a16:creationId xmlns="" xmlns:a16="http://schemas.microsoft.com/office/drawing/2014/main" id="{BAED520A-7427-415B-9FBE-497C32FB0F43}"/>
              </a:ext>
            </a:extLst>
          </p:cNvPr>
          <p:cNvSpPr txBox="1">
            <a:spLocks/>
          </p:cNvSpPr>
          <p:nvPr/>
        </p:nvSpPr>
        <p:spPr>
          <a:xfrm>
            <a:off x="1881826" y="5818394"/>
            <a:ext cx="767838" cy="246221"/>
          </a:xfrm>
          <a:prstGeom prst="rect">
            <a:avLst/>
          </a:prstGeom>
          <a:noFill/>
        </p:spPr>
        <p:txBody>
          <a:bodyPr wrap="none" lIns="0" rIns="0" rtlCol="0">
            <a:spAutoFit/>
          </a:bodyPr>
          <a:lstStyle/>
          <a:p>
            <a:pPr algn="r">
              <a:buClr>
                <a:schemeClr val="accent1"/>
              </a:buClr>
            </a:pPr>
            <a:r>
              <a:rPr lang="en-US" sz="1000" b="1">
                <a:solidFill>
                  <a:schemeClr val="accent1"/>
                </a:solidFill>
              </a:rPr>
              <a:t>DAPA 10 mg</a:t>
            </a:r>
          </a:p>
        </p:txBody>
      </p:sp>
      <p:sp>
        <p:nvSpPr>
          <p:cNvPr id="232" name="TextBox 231">
            <a:extLst>
              <a:ext uri="{FF2B5EF4-FFF2-40B4-BE49-F238E27FC236}">
                <a16:creationId xmlns="" xmlns:a16="http://schemas.microsoft.com/office/drawing/2014/main" id="{8E2DFEDA-655D-4C18-B738-475777A6F812}"/>
              </a:ext>
            </a:extLst>
          </p:cNvPr>
          <p:cNvSpPr txBox="1">
            <a:spLocks/>
          </p:cNvSpPr>
          <p:nvPr/>
        </p:nvSpPr>
        <p:spPr>
          <a:xfrm>
            <a:off x="2160729" y="6028125"/>
            <a:ext cx="488915" cy="246221"/>
          </a:xfrm>
          <a:prstGeom prst="rect">
            <a:avLst/>
          </a:prstGeom>
          <a:noFill/>
        </p:spPr>
        <p:txBody>
          <a:bodyPr wrap="none" lIns="0" rIns="0" rtlCol="0">
            <a:spAutoFit/>
          </a:bodyPr>
          <a:lstStyle/>
          <a:p>
            <a:pPr algn="r">
              <a:buClr>
                <a:schemeClr val="accent1"/>
              </a:buClr>
            </a:pPr>
            <a:r>
              <a:rPr lang="en-US" sz="1000" b="1">
                <a:solidFill>
                  <a:schemeClr val="bg1">
                    <a:lumMod val="50000"/>
                  </a:schemeClr>
                </a:solidFill>
              </a:rPr>
              <a:t>Placebo</a:t>
            </a:r>
          </a:p>
        </p:txBody>
      </p:sp>
      <p:sp>
        <p:nvSpPr>
          <p:cNvPr id="233" name="Freeform: Shape 232">
            <a:extLst>
              <a:ext uri="{FF2B5EF4-FFF2-40B4-BE49-F238E27FC236}">
                <a16:creationId xmlns="" xmlns:a16="http://schemas.microsoft.com/office/drawing/2014/main" id="{23EC30D2-1A60-4C0E-BE43-06378687B872}"/>
              </a:ext>
            </a:extLst>
          </p:cNvPr>
          <p:cNvSpPr/>
          <p:nvPr/>
        </p:nvSpPr>
        <p:spPr>
          <a:xfrm>
            <a:off x="2940412" y="1401470"/>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 name="Straight Connector 233">
            <a:extLst>
              <a:ext uri="{FF2B5EF4-FFF2-40B4-BE49-F238E27FC236}">
                <a16:creationId xmlns="" xmlns:a16="http://schemas.microsoft.com/office/drawing/2014/main" id="{14D3A5FC-E079-4569-920F-421742496E13}"/>
              </a:ext>
            </a:extLst>
          </p:cNvPr>
          <p:cNvCxnSpPr/>
          <p:nvPr/>
        </p:nvCxnSpPr>
        <p:spPr>
          <a:xfrm>
            <a:off x="2848963" y="140145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 xmlns:a16="http://schemas.microsoft.com/office/drawing/2014/main" id="{BECF95A5-B1DC-4DCD-A622-E105FE971F6B}"/>
              </a:ext>
            </a:extLst>
          </p:cNvPr>
          <p:cNvCxnSpPr/>
          <p:nvPr/>
        </p:nvCxnSpPr>
        <p:spPr>
          <a:xfrm>
            <a:off x="2848963" y="216818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9FA20E34-03BB-49EE-ADB9-C356778AB09F}"/>
              </a:ext>
            </a:extLst>
          </p:cNvPr>
          <p:cNvCxnSpPr/>
          <p:nvPr/>
        </p:nvCxnSpPr>
        <p:spPr>
          <a:xfrm>
            <a:off x="2848963" y="293490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 xmlns:a16="http://schemas.microsoft.com/office/drawing/2014/main" id="{5F1EC8B1-C583-42B8-8CC5-E332A372A690}"/>
              </a:ext>
            </a:extLst>
          </p:cNvPr>
          <p:cNvCxnSpPr/>
          <p:nvPr/>
        </p:nvCxnSpPr>
        <p:spPr>
          <a:xfrm>
            <a:off x="2848963" y="370163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 xmlns:a16="http://schemas.microsoft.com/office/drawing/2014/main" id="{0FBB8454-254F-48F0-BEE7-7409E98AC47D}"/>
              </a:ext>
            </a:extLst>
          </p:cNvPr>
          <p:cNvCxnSpPr/>
          <p:nvPr/>
        </p:nvCxnSpPr>
        <p:spPr>
          <a:xfrm>
            <a:off x="2848963" y="446836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 xmlns:a16="http://schemas.microsoft.com/office/drawing/2014/main" id="{88C0BF3D-F3D1-439D-A694-2DB8C5743CFD}"/>
              </a:ext>
            </a:extLst>
          </p:cNvPr>
          <p:cNvCxnSpPr/>
          <p:nvPr/>
        </p:nvCxnSpPr>
        <p:spPr>
          <a:xfrm>
            <a:off x="2848963" y="52350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TextBox 239">
            <a:extLst>
              <a:ext uri="{FF2B5EF4-FFF2-40B4-BE49-F238E27FC236}">
                <a16:creationId xmlns="" xmlns:a16="http://schemas.microsoft.com/office/drawing/2014/main" id="{AD0E6B65-E8AF-4E56-8358-CC62FF71DB6D}"/>
              </a:ext>
            </a:extLst>
          </p:cNvPr>
          <p:cNvSpPr txBox="1"/>
          <p:nvPr/>
        </p:nvSpPr>
        <p:spPr>
          <a:xfrm>
            <a:off x="2669470" y="5116543"/>
            <a:ext cx="255198" cy="246221"/>
          </a:xfrm>
          <a:prstGeom prst="rect">
            <a:avLst/>
          </a:prstGeom>
          <a:noFill/>
        </p:spPr>
        <p:txBody>
          <a:bodyPr wrap="none" rtlCol="0">
            <a:spAutoFit/>
          </a:bodyPr>
          <a:lstStyle/>
          <a:p>
            <a:pPr algn="r">
              <a:buClr>
                <a:schemeClr val="accent1"/>
              </a:buClr>
            </a:pPr>
            <a:r>
              <a:rPr lang="en-US" sz="1000"/>
              <a:t>0</a:t>
            </a:r>
          </a:p>
        </p:txBody>
      </p:sp>
      <p:sp>
        <p:nvSpPr>
          <p:cNvPr id="241" name="TextBox 240">
            <a:extLst>
              <a:ext uri="{FF2B5EF4-FFF2-40B4-BE49-F238E27FC236}">
                <a16:creationId xmlns="" xmlns:a16="http://schemas.microsoft.com/office/drawing/2014/main" id="{4CF78F73-617B-4CAF-9DBB-C3F22E5ACEC6}"/>
              </a:ext>
            </a:extLst>
          </p:cNvPr>
          <p:cNvSpPr txBox="1"/>
          <p:nvPr/>
        </p:nvSpPr>
        <p:spPr>
          <a:xfrm>
            <a:off x="2669470" y="4347681"/>
            <a:ext cx="255198" cy="246221"/>
          </a:xfrm>
          <a:prstGeom prst="rect">
            <a:avLst/>
          </a:prstGeom>
          <a:noFill/>
        </p:spPr>
        <p:txBody>
          <a:bodyPr wrap="none" rtlCol="0">
            <a:spAutoFit/>
          </a:bodyPr>
          <a:lstStyle/>
          <a:p>
            <a:pPr algn="r">
              <a:buClr>
                <a:schemeClr val="accent1"/>
              </a:buClr>
            </a:pPr>
            <a:r>
              <a:rPr lang="en-US" sz="1000"/>
              <a:t>2</a:t>
            </a:r>
          </a:p>
        </p:txBody>
      </p:sp>
      <p:sp>
        <p:nvSpPr>
          <p:cNvPr id="242" name="TextBox 241">
            <a:extLst>
              <a:ext uri="{FF2B5EF4-FFF2-40B4-BE49-F238E27FC236}">
                <a16:creationId xmlns="" xmlns:a16="http://schemas.microsoft.com/office/drawing/2014/main" id="{D6669706-1DE1-45EB-932F-5B8666E91112}"/>
              </a:ext>
            </a:extLst>
          </p:cNvPr>
          <p:cNvSpPr txBox="1"/>
          <p:nvPr/>
        </p:nvSpPr>
        <p:spPr>
          <a:xfrm>
            <a:off x="2669470" y="3578789"/>
            <a:ext cx="255198" cy="246221"/>
          </a:xfrm>
          <a:prstGeom prst="rect">
            <a:avLst/>
          </a:prstGeom>
          <a:noFill/>
        </p:spPr>
        <p:txBody>
          <a:bodyPr wrap="none" rtlCol="0">
            <a:spAutoFit/>
          </a:bodyPr>
          <a:lstStyle/>
          <a:p>
            <a:pPr algn="r">
              <a:buClr>
                <a:schemeClr val="accent1"/>
              </a:buClr>
            </a:pPr>
            <a:r>
              <a:rPr lang="en-US" sz="1000"/>
              <a:t>4</a:t>
            </a:r>
          </a:p>
        </p:txBody>
      </p:sp>
      <p:sp>
        <p:nvSpPr>
          <p:cNvPr id="243" name="TextBox 242">
            <a:extLst>
              <a:ext uri="{FF2B5EF4-FFF2-40B4-BE49-F238E27FC236}">
                <a16:creationId xmlns="" xmlns:a16="http://schemas.microsoft.com/office/drawing/2014/main" id="{FF42EC4D-5938-4BEB-BAAB-34D5EC549D9A}"/>
              </a:ext>
            </a:extLst>
          </p:cNvPr>
          <p:cNvSpPr txBox="1"/>
          <p:nvPr/>
        </p:nvSpPr>
        <p:spPr>
          <a:xfrm>
            <a:off x="2669470" y="2809961"/>
            <a:ext cx="255198" cy="246221"/>
          </a:xfrm>
          <a:prstGeom prst="rect">
            <a:avLst/>
          </a:prstGeom>
          <a:noFill/>
        </p:spPr>
        <p:txBody>
          <a:bodyPr wrap="none" rtlCol="0">
            <a:spAutoFit/>
          </a:bodyPr>
          <a:lstStyle/>
          <a:p>
            <a:pPr algn="r">
              <a:buClr>
                <a:schemeClr val="accent1"/>
              </a:buClr>
            </a:pPr>
            <a:r>
              <a:rPr lang="en-US" sz="1000"/>
              <a:t>6</a:t>
            </a:r>
          </a:p>
        </p:txBody>
      </p:sp>
      <p:sp>
        <p:nvSpPr>
          <p:cNvPr id="244" name="TextBox 243">
            <a:extLst>
              <a:ext uri="{FF2B5EF4-FFF2-40B4-BE49-F238E27FC236}">
                <a16:creationId xmlns="" xmlns:a16="http://schemas.microsoft.com/office/drawing/2014/main" id="{24662603-B9F1-4F66-A7F7-56F293ADDB87}"/>
              </a:ext>
            </a:extLst>
          </p:cNvPr>
          <p:cNvSpPr txBox="1"/>
          <p:nvPr/>
        </p:nvSpPr>
        <p:spPr>
          <a:xfrm>
            <a:off x="2669470" y="2041077"/>
            <a:ext cx="255198" cy="246221"/>
          </a:xfrm>
          <a:prstGeom prst="rect">
            <a:avLst/>
          </a:prstGeom>
          <a:noFill/>
        </p:spPr>
        <p:txBody>
          <a:bodyPr wrap="none" rtlCol="0">
            <a:spAutoFit/>
          </a:bodyPr>
          <a:lstStyle/>
          <a:p>
            <a:pPr algn="r">
              <a:buClr>
                <a:schemeClr val="accent1"/>
              </a:buClr>
            </a:pPr>
            <a:r>
              <a:rPr lang="en-US" sz="1000"/>
              <a:t>8</a:t>
            </a:r>
          </a:p>
        </p:txBody>
      </p:sp>
      <p:sp>
        <p:nvSpPr>
          <p:cNvPr id="245" name="TextBox 244">
            <a:extLst>
              <a:ext uri="{FF2B5EF4-FFF2-40B4-BE49-F238E27FC236}">
                <a16:creationId xmlns="" xmlns:a16="http://schemas.microsoft.com/office/drawing/2014/main" id="{85461CDA-AABC-4243-A524-993AC3BC17DE}"/>
              </a:ext>
            </a:extLst>
          </p:cNvPr>
          <p:cNvSpPr txBox="1"/>
          <p:nvPr/>
        </p:nvSpPr>
        <p:spPr>
          <a:xfrm>
            <a:off x="2598938" y="1272241"/>
            <a:ext cx="325730" cy="246221"/>
          </a:xfrm>
          <a:prstGeom prst="rect">
            <a:avLst/>
          </a:prstGeom>
          <a:noFill/>
        </p:spPr>
        <p:txBody>
          <a:bodyPr wrap="none" rtlCol="0">
            <a:spAutoFit/>
          </a:bodyPr>
          <a:lstStyle/>
          <a:p>
            <a:pPr algn="r">
              <a:buClr>
                <a:schemeClr val="accent1"/>
              </a:buClr>
            </a:pPr>
            <a:r>
              <a:rPr lang="en-US" sz="1000"/>
              <a:t>10</a:t>
            </a:r>
          </a:p>
        </p:txBody>
      </p:sp>
      <p:sp>
        <p:nvSpPr>
          <p:cNvPr id="246" name="TextBox 245">
            <a:extLst>
              <a:ext uri="{FF2B5EF4-FFF2-40B4-BE49-F238E27FC236}">
                <a16:creationId xmlns="" xmlns:a16="http://schemas.microsoft.com/office/drawing/2014/main" id="{838BC3F8-82FC-4A29-8E73-E179E6D724C8}"/>
              </a:ext>
            </a:extLst>
          </p:cNvPr>
          <p:cNvSpPr txBox="1"/>
          <p:nvPr/>
        </p:nvSpPr>
        <p:spPr>
          <a:xfrm>
            <a:off x="2846910" y="5348415"/>
            <a:ext cx="255198" cy="246221"/>
          </a:xfrm>
          <a:prstGeom prst="rect">
            <a:avLst/>
          </a:prstGeom>
          <a:noFill/>
        </p:spPr>
        <p:txBody>
          <a:bodyPr wrap="none" rtlCol="0">
            <a:spAutoFit/>
          </a:bodyPr>
          <a:lstStyle/>
          <a:p>
            <a:pPr algn="ctr">
              <a:buClr>
                <a:schemeClr val="accent1"/>
              </a:buClr>
            </a:pPr>
            <a:r>
              <a:rPr lang="en-US" sz="1000"/>
              <a:t>0</a:t>
            </a:r>
          </a:p>
        </p:txBody>
      </p:sp>
      <p:cxnSp>
        <p:nvCxnSpPr>
          <p:cNvPr id="247" name="Straight Connector 246">
            <a:extLst>
              <a:ext uri="{FF2B5EF4-FFF2-40B4-BE49-F238E27FC236}">
                <a16:creationId xmlns="" xmlns:a16="http://schemas.microsoft.com/office/drawing/2014/main" id="{B78CB0E1-BC75-4394-B416-D9157D9570B4}"/>
              </a:ext>
            </a:extLst>
          </p:cNvPr>
          <p:cNvCxnSpPr>
            <a:cxnSpLocks/>
          </p:cNvCxnSpPr>
          <p:nvPr/>
        </p:nvCxnSpPr>
        <p:spPr>
          <a:xfrm rot="16200000">
            <a:off x="2933705"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 xmlns:a16="http://schemas.microsoft.com/office/drawing/2014/main" id="{52182DE9-597E-4BC5-8B7E-812643AEE73F}"/>
              </a:ext>
            </a:extLst>
          </p:cNvPr>
          <p:cNvCxnSpPr>
            <a:cxnSpLocks/>
          </p:cNvCxnSpPr>
          <p:nvPr/>
        </p:nvCxnSpPr>
        <p:spPr>
          <a:xfrm rot="16200000">
            <a:off x="375547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 xmlns:a16="http://schemas.microsoft.com/office/drawing/2014/main" id="{DFE0A376-860C-435A-AD10-155046C4EA8E}"/>
              </a:ext>
            </a:extLst>
          </p:cNvPr>
          <p:cNvCxnSpPr>
            <a:cxnSpLocks/>
          </p:cNvCxnSpPr>
          <p:nvPr/>
        </p:nvCxnSpPr>
        <p:spPr>
          <a:xfrm rot="16200000">
            <a:off x="458216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4D97EECD-F164-43D4-BF9B-4226AC3B9B4E}"/>
              </a:ext>
            </a:extLst>
          </p:cNvPr>
          <p:cNvCxnSpPr>
            <a:cxnSpLocks/>
          </p:cNvCxnSpPr>
          <p:nvPr/>
        </p:nvCxnSpPr>
        <p:spPr>
          <a:xfrm rot="16200000">
            <a:off x="5414979"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C49DD8D3-D9F7-4ECE-8F2D-937FD56B787C}"/>
              </a:ext>
            </a:extLst>
          </p:cNvPr>
          <p:cNvCxnSpPr>
            <a:cxnSpLocks/>
          </p:cNvCxnSpPr>
          <p:nvPr/>
        </p:nvCxnSpPr>
        <p:spPr>
          <a:xfrm rot="16200000">
            <a:off x="6235711"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 xmlns:a16="http://schemas.microsoft.com/office/drawing/2014/main" id="{FDC0B625-0D17-460A-AEAD-DE4EF4A9EAC0}"/>
              </a:ext>
            </a:extLst>
          </p:cNvPr>
          <p:cNvCxnSpPr>
            <a:cxnSpLocks/>
          </p:cNvCxnSpPr>
          <p:nvPr/>
        </p:nvCxnSpPr>
        <p:spPr>
          <a:xfrm rot="16200000">
            <a:off x="7040189"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 xmlns:a16="http://schemas.microsoft.com/office/drawing/2014/main" id="{8592DC37-AF5B-4A43-872F-DF195EA50DCE}"/>
              </a:ext>
            </a:extLst>
          </p:cNvPr>
          <p:cNvCxnSpPr>
            <a:cxnSpLocks/>
          </p:cNvCxnSpPr>
          <p:nvPr/>
        </p:nvCxnSpPr>
        <p:spPr>
          <a:xfrm rot="16200000">
            <a:off x="8682205"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 xmlns:a16="http://schemas.microsoft.com/office/drawing/2014/main" id="{BC867584-F357-4F0F-AFA8-71E9ECF3CEDF}"/>
              </a:ext>
            </a:extLst>
          </p:cNvPr>
          <p:cNvCxnSpPr>
            <a:cxnSpLocks/>
          </p:cNvCxnSpPr>
          <p:nvPr/>
        </p:nvCxnSpPr>
        <p:spPr>
          <a:xfrm rot="16200000">
            <a:off x="7854500"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4E6E630B-94F2-47A4-8B5B-06680F9D36B3}"/>
              </a:ext>
            </a:extLst>
          </p:cNvPr>
          <p:cNvCxnSpPr>
            <a:cxnSpLocks/>
          </p:cNvCxnSpPr>
          <p:nvPr/>
        </p:nvCxnSpPr>
        <p:spPr>
          <a:xfrm rot="16200000">
            <a:off x="951000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TextBox 255">
            <a:extLst>
              <a:ext uri="{FF2B5EF4-FFF2-40B4-BE49-F238E27FC236}">
                <a16:creationId xmlns="" xmlns:a16="http://schemas.microsoft.com/office/drawing/2014/main" id="{04C492F0-0F87-4F92-AE55-6B323A13B8A4}"/>
              </a:ext>
            </a:extLst>
          </p:cNvPr>
          <p:cNvSpPr txBox="1"/>
          <p:nvPr/>
        </p:nvSpPr>
        <p:spPr>
          <a:xfrm>
            <a:off x="3673598" y="5348415"/>
            <a:ext cx="255198" cy="246221"/>
          </a:xfrm>
          <a:prstGeom prst="rect">
            <a:avLst/>
          </a:prstGeom>
          <a:noFill/>
        </p:spPr>
        <p:txBody>
          <a:bodyPr wrap="none" rtlCol="0">
            <a:spAutoFit/>
          </a:bodyPr>
          <a:lstStyle/>
          <a:p>
            <a:pPr algn="ctr">
              <a:buClr>
                <a:schemeClr val="accent1"/>
              </a:buClr>
            </a:pPr>
            <a:r>
              <a:rPr lang="en-US" sz="1000"/>
              <a:t>4</a:t>
            </a:r>
          </a:p>
        </p:txBody>
      </p:sp>
      <p:sp>
        <p:nvSpPr>
          <p:cNvPr id="257" name="TextBox 256">
            <a:extLst>
              <a:ext uri="{FF2B5EF4-FFF2-40B4-BE49-F238E27FC236}">
                <a16:creationId xmlns="" xmlns:a16="http://schemas.microsoft.com/office/drawing/2014/main" id="{47F0CAF3-9F01-4AA6-A75F-2B5A873FD6BA}"/>
              </a:ext>
            </a:extLst>
          </p:cNvPr>
          <p:cNvSpPr txBox="1"/>
          <p:nvPr/>
        </p:nvSpPr>
        <p:spPr>
          <a:xfrm>
            <a:off x="4500314" y="5348415"/>
            <a:ext cx="255199" cy="246221"/>
          </a:xfrm>
          <a:prstGeom prst="rect">
            <a:avLst/>
          </a:prstGeom>
          <a:noFill/>
        </p:spPr>
        <p:txBody>
          <a:bodyPr wrap="square" rtlCol="0">
            <a:spAutoFit/>
          </a:bodyPr>
          <a:lstStyle/>
          <a:p>
            <a:pPr algn="ctr">
              <a:buClr>
                <a:schemeClr val="accent1"/>
              </a:buClr>
            </a:pPr>
            <a:r>
              <a:rPr lang="en-US" sz="1000"/>
              <a:t>8</a:t>
            </a:r>
          </a:p>
        </p:txBody>
      </p:sp>
      <p:sp>
        <p:nvSpPr>
          <p:cNvPr id="258" name="TextBox 257">
            <a:extLst>
              <a:ext uri="{FF2B5EF4-FFF2-40B4-BE49-F238E27FC236}">
                <a16:creationId xmlns="" xmlns:a16="http://schemas.microsoft.com/office/drawing/2014/main" id="{569FED91-D440-4481-BD44-D7AEEA07B4AE}"/>
              </a:ext>
            </a:extLst>
          </p:cNvPr>
          <p:cNvSpPr txBox="1">
            <a:spLocks/>
          </p:cNvSpPr>
          <p:nvPr/>
        </p:nvSpPr>
        <p:spPr>
          <a:xfrm>
            <a:off x="5277819" y="5348396"/>
            <a:ext cx="365760" cy="246221"/>
          </a:xfrm>
          <a:prstGeom prst="rect">
            <a:avLst/>
          </a:prstGeom>
          <a:noFill/>
        </p:spPr>
        <p:txBody>
          <a:bodyPr wrap="square" rtlCol="0">
            <a:spAutoFit/>
          </a:bodyPr>
          <a:lstStyle/>
          <a:p>
            <a:pPr algn="ctr">
              <a:buClr>
                <a:schemeClr val="accent1"/>
              </a:buClr>
            </a:pPr>
            <a:r>
              <a:rPr lang="en-US" sz="1000"/>
              <a:t>12</a:t>
            </a:r>
          </a:p>
        </p:txBody>
      </p:sp>
      <p:sp>
        <p:nvSpPr>
          <p:cNvPr id="259" name="TextBox 258">
            <a:extLst>
              <a:ext uri="{FF2B5EF4-FFF2-40B4-BE49-F238E27FC236}">
                <a16:creationId xmlns="" xmlns:a16="http://schemas.microsoft.com/office/drawing/2014/main" id="{B76DAA52-1A92-4832-9E21-84723D387A2C}"/>
              </a:ext>
            </a:extLst>
          </p:cNvPr>
          <p:cNvSpPr txBox="1"/>
          <p:nvPr/>
        </p:nvSpPr>
        <p:spPr>
          <a:xfrm>
            <a:off x="6098551" y="5348395"/>
            <a:ext cx="365760" cy="246221"/>
          </a:xfrm>
          <a:prstGeom prst="rect">
            <a:avLst/>
          </a:prstGeom>
          <a:noFill/>
        </p:spPr>
        <p:txBody>
          <a:bodyPr wrap="square" rtlCol="0">
            <a:spAutoFit/>
          </a:bodyPr>
          <a:lstStyle/>
          <a:p>
            <a:pPr algn="ctr">
              <a:buClr>
                <a:schemeClr val="accent1"/>
              </a:buClr>
            </a:pPr>
            <a:r>
              <a:rPr lang="en-US" sz="1000"/>
              <a:t>16</a:t>
            </a:r>
          </a:p>
        </p:txBody>
      </p:sp>
      <p:sp>
        <p:nvSpPr>
          <p:cNvPr id="260" name="TextBox 259">
            <a:extLst>
              <a:ext uri="{FF2B5EF4-FFF2-40B4-BE49-F238E27FC236}">
                <a16:creationId xmlns="" xmlns:a16="http://schemas.microsoft.com/office/drawing/2014/main" id="{C6C24649-5492-4001-95AF-910BC7F4210F}"/>
              </a:ext>
            </a:extLst>
          </p:cNvPr>
          <p:cNvSpPr txBox="1"/>
          <p:nvPr/>
        </p:nvSpPr>
        <p:spPr>
          <a:xfrm>
            <a:off x="6903029" y="5348395"/>
            <a:ext cx="365760" cy="246221"/>
          </a:xfrm>
          <a:prstGeom prst="rect">
            <a:avLst/>
          </a:prstGeom>
          <a:noFill/>
        </p:spPr>
        <p:txBody>
          <a:bodyPr wrap="square" rtlCol="0">
            <a:spAutoFit/>
          </a:bodyPr>
          <a:lstStyle/>
          <a:p>
            <a:pPr algn="ctr">
              <a:buClr>
                <a:schemeClr val="accent1"/>
              </a:buClr>
            </a:pPr>
            <a:r>
              <a:rPr lang="en-US" sz="1000"/>
              <a:t>20</a:t>
            </a:r>
          </a:p>
        </p:txBody>
      </p:sp>
      <p:sp>
        <p:nvSpPr>
          <p:cNvPr id="261" name="TextBox 260">
            <a:extLst>
              <a:ext uri="{FF2B5EF4-FFF2-40B4-BE49-F238E27FC236}">
                <a16:creationId xmlns="" xmlns:a16="http://schemas.microsoft.com/office/drawing/2014/main" id="{695D9E5C-1490-44F7-A52B-D1DE5594D979}"/>
              </a:ext>
            </a:extLst>
          </p:cNvPr>
          <p:cNvSpPr txBox="1"/>
          <p:nvPr/>
        </p:nvSpPr>
        <p:spPr>
          <a:xfrm>
            <a:off x="7717340" y="5348395"/>
            <a:ext cx="365760" cy="246221"/>
          </a:xfrm>
          <a:prstGeom prst="rect">
            <a:avLst/>
          </a:prstGeom>
          <a:noFill/>
        </p:spPr>
        <p:txBody>
          <a:bodyPr wrap="square" rtlCol="0">
            <a:spAutoFit/>
          </a:bodyPr>
          <a:lstStyle/>
          <a:p>
            <a:pPr algn="ctr">
              <a:buClr>
                <a:schemeClr val="accent1"/>
              </a:buClr>
            </a:pPr>
            <a:r>
              <a:rPr lang="en-US" sz="1000"/>
              <a:t>24</a:t>
            </a:r>
          </a:p>
        </p:txBody>
      </p:sp>
      <p:sp>
        <p:nvSpPr>
          <p:cNvPr id="262" name="TextBox 261">
            <a:extLst>
              <a:ext uri="{FF2B5EF4-FFF2-40B4-BE49-F238E27FC236}">
                <a16:creationId xmlns="" xmlns:a16="http://schemas.microsoft.com/office/drawing/2014/main" id="{6F9D185C-6ECA-4E7F-AF72-1C5390AB392A}"/>
              </a:ext>
            </a:extLst>
          </p:cNvPr>
          <p:cNvSpPr txBox="1"/>
          <p:nvPr/>
        </p:nvSpPr>
        <p:spPr>
          <a:xfrm>
            <a:off x="8545045" y="5348395"/>
            <a:ext cx="365760" cy="246221"/>
          </a:xfrm>
          <a:prstGeom prst="rect">
            <a:avLst/>
          </a:prstGeom>
          <a:noFill/>
        </p:spPr>
        <p:txBody>
          <a:bodyPr wrap="square" rtlCol="0">
            <a:spAutoFit/>
          </a:bodyPr>
          <a:lstStyle/>
          <a:p>
            <a:pPr algn="ctr">
              <a:buClr>
                <a:schemeClr val="accent1"/>
              </a:buClr>
            </a:pPr>
            <a:r>
              <a:rPr lang="en-US" sz="1000"/>
              <a:t>28</a:t>
            </a:r>
          </a:p>
        </p:txBody>
      </p:sp>
      <p:sp>
        <p:nvSpPr>
          <p:cNvPr id="263" name="TextBox 262">
            <a:extLst>
              <a:ext uri="{FF2B5EF4-FFF2-40B4-BE49-F238E27FC236}">
                <a16:creationId xmlns="" xmlns:a16="http://schemas.microsoft.com/office/drawing/2014/main" id="{A4DE025A-D39C-4EB5-940D-D7A5E495083E}"/>
              </a:ext>
            </a:extLst>
          </p:cNvPr>
          <p:cNvSpPr txBox="1"/>
          <p:nvPr/>
        </p:nvSpPr>
        <p:spPr>
          <a:xfrm>
            <a:off x="9383973" y="5348395"/>
            <a:ext cx="365760" cy="246221"/>
          </a:xfrm>
          <a:prstGeom prst="rect">
            <a:avLst/>
          </a:prstGeom>
          <a:noFill/>
        </p:spPr>
        <p:txBody>
          <a:bodyPr wrap="square" rtlCol="0">
            <a:spAutoFit/>
          </a:bodyPr>
          <a:lstStyle/>
          <a:p>
            <a:pPr algn="ctr">
              <a:buClr>
                <a:schemeClr val="accent1"/>
              </a:buClr>
            </a:pPr>
            <a:r>
              <a:rPr lang="en-US" sz="1000"/>
              <a:t>32</a:t>
            </a:r>
          </a:p>
        </p:txBody>
      </p:sp>
      <p:sp>
        <p:nvSpPr>
          <p:cNvPr id="264" name="TextBox 263">
            <a:extLst>
              <a:ext uri="{FF2B5EF4-FFF2-40B4-BE49-F238E27FC236}">
                <a16:creationId xmlns="" xmlns:a16="http://schemas.microsoft.com/office/drawing/2014/main" id="{92C087D8-CBED-46D1-92A5-95F1D32AF429}"/>
              </a:ext>
            </a:extLst>
          </p:cNvPr>
          <p:cNvSpPr txBox="1"/>
          <p:nvPr/>
        </p:nvSpPr>
        <p:spPr>
          <a:xfrm>
            <a:off x="5064176" y="5578633"/>
            <a:ext cx="2440271" cy="276999"/>
          </a:xfrm>
          <a:prstGeom prst="rect">
            <a:avLst/>
          </a:prstGeom>
          <a:noFill/>
        </p:spPr>
        <p:txBody>
          <a:bodyPr wrap="square" rtlCol="0">
            <a:spAutoFit/>
          </a:bodyPr>
          <a:lstStyle/>
          <a:p>
            <a:pPr algn="ctr">
              <a:buClr>
                <a:schemeClr val="accent1"/>
              </a:buClr>
            </a:pPr>
            <a:r>
              <a:rPr lang="en-US" sz="1200" b="1"/>
              <a:t>Months from Randomization</a:t>
            </a:r>
          </a:p>
        </p:txBody>
      </p:sp>
      <p:sp>
        <p:nvSpPr>
          <p:cNvPr id="265" name="TextBox 264">
            <a:extLst>
              <a:ext uri="{FF2B5EF4-FFF2-40B4-BE49-F238E27FC236}">
                <a16:creationId xmlns="" xmlns:a16="http://schemas.microsoft.com/office/drawing/2014/main" id="{2088432B-C6F0-4772-8CE2-6E921EAFE1F0}"/>
              </a:ext>
            </a:extLst>
          </p:cNvPr>
          <p:cNvSpPr txBox="1"/>
          <p:nvPr/>
        </p:nvSpPr>
        <p:spPr>
          <a:xfrm rot="16200000">
            <a:off x="1406647" y="3100020"/>
            <a:ext cx="2035548" cy="276999"/>
          </a:xfrm>
          <a:prstGeom prst="rect">
            <a:avLst/>
          </a:prstGeom>
          <a:noFill/>
        </p:spPr>
        <p:txBody>
          <a:bodyPr wrap="square" rtlCol="0">
            <a:spAutoFit/>
          </a:bodyPr>
          <a:lstStyle/>
          <a:p>
            <a:pPr algn="ctr">
              <a:buClr>
                <a:schemeClr val="accent1"/>
              </a:buClr>
            </a:pPr>
            <a:r>
              <a:rPr lang="en-US" sz="1200" b="1"/>
              <a:t>Cumulative Incidence %</a:t>
            </a:r>
          </a:p>
        </p:txBody>
      </p:sp>
      <p:sp>
        <p:nvSpPr>
          <p:cNvPr id="266" name="TextBox 265">
            <a:extLst>
              <a:ext uri="{FF2B5EF4-FFF2-40B4-BE49-F238E27FC236}">
                <a16:creationId xmlns="" xmlns:a16="http://schemas.microsoft.com/office/drawing/2014/main" id="{895B0F6F-E365-4983-BCE5-61AABBB9CDCB}"/>
              </a:ext>
            </a:extLst>
          </p:cNvPr>
          <p:cNvSpPr txBox="1">
            <a:spLocks/>
          </p:cNvSpPr>
          <p:nvPr/>
        </p:nvSpPr>
        <p:spPr>
          <a:xfrm>
            <a:off x="2103039" y="5616088"/>
            <a:ext cx="546623" cy="246221"/>
          </a:xfrm>
          <a:prstGeom prst="rect">
            <a:avLst/>
          </a:prstGeom>
          <a:noFill/>
        </p:spPr>
        <p:txBody>
          <a:bodyPr wrap="none" lIns="0" rIns="0" rtlCol="0">
            <a:spAutoFit/>
          </a:bodyPr>
          <a:lstStyle/>
          <a:p>
            <a:pPr algn="r">
              <a:buClr>
                <a:schemeClr val="accent1"/>
              </a:buClr>
            </a:pPr>
            <a:r>
              <a:rPr lang="en-US" sz="1000" b="1"/>
              <a:t>N at Risk</a:t>
            </a:r>
          </a:p>
        </p:txBody>
      </p:sp>
      <p:grpSp>
        <p:nvGrpSpPr>
          <p:cNvPr id="5" name="Group 4">
            <a:extLst>
              <a:ext uri="{FF2B5EF4-FFF2-40B4-BE49-F238E27FC236}">
                <a16:creationId xmlns="" xmlns:a16="http://schemas.microsoft.com/office/drawing/2014/main" id="{F22015B9-F6B5-4B91-BC4F-2DEF0D82353F}"/>
              </a:ext>
            </a:extLst>
          </p:cNvPr>
          <p:cNvGrpSpPr/>
          <p:nvPr/>
        </p:nvGrpSpPr>
        <p:grpSpPr>
          <a:xfrm>
            <a:off x="10209391" y="2160810"/>
            <a:ext cx="1258452" cy="973312"/>
            <a:chOff x="10074594" y="2442625"/>
            <a:chExt cx="1258452" cy="973312"/>
          </a:xfrm>
        </p:grpSpPr>
        <p:pic>
          <p:nvPicPr>
            <p:cNvPr id="2" name="Picture 7" descr="A picture containing drawing&#10;&#10;Description automatically generated">
              <a:extLst>
                <a:ext uri="{FF2B5EF4-FFF2-40B4-BE49-F238E27FC236}">
                  <a16:creationId xmlns="" xmlns:a16="http://schemas.microsoft.com/office/drawing/2014/main" id="{63F339C8-9C9F-452C-8982-B63D72803ADA}"/>
                </a:ext>
              </a:extLst>
            </p:cNvPr>
            <p:cNvPicPr>
              <a:picLocks noChangeAspect="1"/>
            </p:cNvPicPr>
            <p:nvPr/>
          </p:nvPicPr>
          <p:blipFill>
            <a:blip r:embed="rId3"/>
            <a:stretch>
              <a:fillRect/>
            </a:stretch>
          </p:blipFill>
          <p:spPr>
            <a:xfrm>
              <a:off x="10158274" y="2442625"/>
              <a:ext cx="1153582" cy="973312"/>
            </a:xfrm>
            <a:prstGeom prst="rect">
              <a:avLst/>
            </a:prstGeom>
          </p:spPr>
        </p:pic>
        <p:sp>
          <p:nvSpPr>
            <p:cNvPr id="4" name="TextBox 3">
              <a:extLst>
                <a:ext uri="{FF2B5EF4-FFF2-40B4-BE49-F238E27FC236}">
                  <a16:creationId xmlns="" xmlns:a16="http://schemas.microsoft.com/office/drawing/2014/main" id="{E281D700-1E5D-4DB5-A4C5-AAECB2AE0E94}"/>
                </a:ext>
              </a:extLst>
            </p:cNvPr>
            <p:cNvSpPr txBox="1"/>
            <p:nvPr/>
          </p:nvSpPr>
          <p:spPr>
            <a:xfrm>
              <a:off x="10074594" y="2467848"/>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chemeClr val="accent1"/>
                </a:buClr>
                <a:buFont typeface="Arial" panose="020B0604020202020204" pitchFamily="34" charset="0"/>
              </a:pPr>
              <a:r>
                <a:rPr lang="en-US" sz="1600" b="1">
                  <a:solidFill>
                    <a:srgbClr val="FFFFFF"/>
                  </a:solidFill>
                </a:rPr>
                <a:t>29%</a:t>
              </a:r>
              <a:r>
                <a:rPr lang="en-US" sz="1600">
                  <a:cs typeface="Arial"/>
                </a:rPr>
                <a:t>​</a:t>
              </a:r>
              <a:endParaRPr lang="en-US">
                <a:solidFill>
                  <a:srgbClr val="000000"/>
                </a:solidFill>
                <a:cs typeface="Arial" panose="020B0604020202020204"/>
              </a:endParaRPr>
            </a:p>
            <a:p>
              <a:pPr marL="229870" indent="-229870" algn="ctr">
                <a:buClr>
                  <a:schemeClr val="accent1"/>
                </a:buClr>
                <a:buFont typeface="Arial" panose="020B0604020202020204" pitchFamily="34" charset="0"/>
              </a:pPr>
              <a:r>
                <a:rPr lang="en-US" sz="1600" b="1">
                  <a:solidFill>
                    <a:srgbClr val="FFFFFF"/>
                  </a:solidFill>
                </a:rPr>
                <a:t>RRR</a:t>
              </a:r>
              <a:endParaRPr lang="en-US" sz="1600">
                <a:cs typeface="Arial" panose="020B0604020202020204"/>
              </a:endParaRPr>
            </a:p>
          </p:txBody>
        </p:sp>
      </p:grpSp>
      <p:sp>
        <p:nvSpPr>
          <p:cNvPr id="68" name="Freeform: Shape 67">
            <a:extLst>
              <a:ext uri="{FF2B5EF4-FFF2-40B4-BE49-F238E27FC236}">
                <a16:creationId xmlns="" xmlns:a16="http://schemas.microsoft.com/office/drawing/2014/main" id="{0A7548A2-C396-4804-996A-82AF308C0086}"/>
              </a:ext>
            </a:extLst>
          </p:cNvPr>
          <p:cNvSpPr/>
          <p:nvPr/>
        </p:nvSpPr>
        <p:spPr>
          <a:xfrm>
            <a:off x="3001267" y="2297718"/>
            <a:ext cx="6548135" cy="2942084"/>
          </a:xfrm>
          <a:custGeom>
            <a:avLst/>
            <a:gdLst>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2746 w 6535435"/>
              <a:gd name="connsiteY185" fmla="*/ 274881 h 2939544"/>
              <a:gd name="connsiteX186" fmla="*/ 5952014 w 6535435"/>
              <a:gd name="connsiteY186" fmla="*/ 235613 h 2939544"/>
              <a:gd name="connsiteX187" fmla="*/ 5952014 w 6535435"/>
              <a:gd name="connsiteY187" fmla="*/ 15146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52014 w 6535435"/>
              <a:gd name="connsiteY185" fmla="*/ 235613 h 2939544"/>
              <a:gd name="connsiteX186" fmla="*/ 5952014 w 6535435"/>
              <a:gd name="connsiteY186" fmla="*/ 151465 h 2939544"/>
              <a:gd name="connsiteX187" fmla="*/ 6294213 w 6535435"/>
              <a:gd name="connsiteY187" fmla="*/ 151465 h 2939544"/>
              <a:gd name="connsiteX188" fmla="*/ 6294213 w 6535435"/>
              <a:gd name="connsiteY188" fmla="*/ 84148 h 2939544"/>
              <a:gd name="connsiteX189" fmla="*/ 6496166 w 6535435"/>
              <a:gd name="connsiteY189" fmla="*/ 84148 h 2939544"/>
              <a:gd name="connsiteX190" fmla="*/ 6496166 w 6535435"/>
              <a:gd name="connsiteY190" fmla="*/ 0 h 2939544"/>
              <a:gd name="connsiteX191" fmla="*/ 6535435 w 6535435"/>
              <a:gd name="connsiteY191"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33143 w 6535435"/>
              <a:gd name="connsiteY185" fmla="*/ 260302 h 2939544"/>
              <a:gd name="connsiteX186" fmla="*/ 5952014 w 6535435"/>
              <a:gd name="connsiteY186" fmla="*/ 235613 h 2939544"/>
              <a:gd name="connsiteX187" fmla="*/ 5952014 w 6535435"/>
              <a:gd name="connsiteY187" fmla="*/ 15146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33143 w 6535435"/>
              <a:gd name="connsiteY185" fmla="*/ 260302 h 2939544"/>
              <a:gd name="connsiteX186" fmla="*/ 5978214 w 6535435"/>
              <a:gd name="connsiteY186" fmla="*/ 235613 h 2939544"/>
              <a:gd name="connsiteX187" fmla="*/ 5952014 w 6535435"/>
              <a:gd name="connsiteY187" fmla="*/ 15146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33143 w 6535435"/>
              <a:gd name="connsiteY185" fmla="*/ 26030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4802 w 6535435"/>
              <a:gd name="connsiteY185" fmla="*/ 24720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7379 w 6535435"/>
              <a:gd name="connsiteY183" fmla="*/ 274881 h 2939544"/>
              <a:gd name="connsiteX184" fmla="*/ 5912746 w 6535435"/>
              <a:gd name="connsiteY184" fmla="*/ 27488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9999 w 6535435"/>
              <a:gd name="connsiteY183" fmla="*/ 282741 h 2939544"/>
              <a:gd name="connsiteX184" fmla="*/ 5912746 w 6535435"/>
              <a:gd name="connsiteY184" fmla="*/ 27488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9999 w 6535435"/>
              <a:gd name="connsiteY183" fmla="*/ 282741 h 2939544"/>
              <a:gd name="connsiteX184" fmla="*/ 5915366 w 6535435"/>
              <a:gd name="connsiteY184" fmla="*/ 27750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9999 w 6535435"/>
              <a:gd name="connsiteY183" fmla="*/ 282741 h 2939544"/>
              <a:gd name="connsiteX184" fmla="*/ 5915366 w 6535435"/>
              <a:gd name="connsiteY184" fmla="*/ 27750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9999 w 6535435"/>
              <a:gd name="connsiteY183" fmla="*/ 282741 h 2939544"/>
              <a:gd name="connsiteX184" fmla="*/ 5915366 w 6535435"/>
              <a:gd name="connsiteY184" fmla="*/ 27750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35435"/>
              <a:gd name="connsiteY0" fmla="*/ 2939544 h 2939544"/>
              <a:gd name="connsiteX1" fmla="*/ 50488 w 6535435"/>
              <a:gd name="connsiteY1" fmla="*/ 2939544 h 2939544"/>
              <a:gd name="connsiteX2" fmla="*/ 140245 w 6535435"/>
              <a:gd name="connsiteY2" fmla="*/ 2939544 h 2939544"/>
              <a:gd name="connsiteX3" fmla="*/ 140245 w 6535435"/>
              <a:gd name="connsiteY3" fmla="*/ 2900275 h 2939544"/>
              <a:gd name="connsiteX4" fmla="*/ 173904 w 6535435"/>
              <a:gd name="connsiteY4" fmla="*/ 2900275 h 2939544"/>
              <a:gd name="connsiteX5" fmla="*/ 173904 w 6535435"/>
              <a:gd name="connsiteY5" fmla="*/ 2872226 h 2939544"/>
              <a:gd name="connsiteX6" fmla="*/ 235612 w 6535435"/>
              <a:gd name="connsiteY6" fmla="*/ 2872226 h 2939544"/>
              <a:gd name="connsiteX7" fmla="*/ 235612 w 6535435"/>
              <a:gd name="connsiteY7" fmla="*/ 2844177 h 2939544"/>
              <a:gd name="connsiteX8" fmla="*/ 258051 w 6535435"/>
              <a:gd name="connsiteY8" fmla="*/ 2844177 h 2939544"/>
              <a:gd name="connsiteX9" fmla="*/ 258051 w 6535435"/>
              <a:gd name="connsiteY9" fmla="*/ 2844177 h 2939544"/>
              <a:gd name="connsiteX10" fmla="*/ 280490 w 6535435"/>
              <a:gd name="connsiteY10" fmla="*/ 2821738 h 2939544"/>
              <a:gd name="connsiteX11" fmla="*/ 280490 w 6535435"/>
              <a:gd name="connsiteY11" fmla="*/ 2793689 h 2939544"/>
              <a:gd name="connsiteX12" fmla="*/ 336588 w 6535435"/>
              <a:gd name="connsiteY12" fmla="*/ 2793689 h 2939544"/>
              <a:gd name="connsiteX13" fmla="*/ 336588 w 6535435"/>
              <a:gd name="connsiteY13" fmla="*/ 2782469 h 2939544"/>
              <a:gd name="connsiteX14" fmla="*/ 336588 w 6535435"/>
              <a:gd name="connsiteY14" fmla="*/ 2771249 h 2939544"/>
              <a:gd name="connsiteX15" fmla="*/ 398296 w 6535435"/>
              <a:gd name="connsiteY15" fmla="*/ 2771249 h 2939544"/>
              <a:gd name="connsiteX16" fmla="*/ 398296 w 6535435"/>
              <a:gd name="connsiteY16" fmla="*/ 2760030 h 2939544"/>
              <a:gd name="connsiteX17" fmla="*/ 437565 w 6535435"/>
              <a:gd name="connsiteY17" fmla="*/ 2760030 h 2939544"/>
              <a:gd name="connsiteX18" fmla="*/ 437565 w 6535435"/>
              <a:gd name="connsiteY18" fmla="*/ 2743200 h 2939544"/>
              <a:gd name="connsiteX19" fmla="*/ 499273 w 6535435"/>
              <a:gd name="connsiteY19" fmla="*/ 2743200 h 2939544"/>
              <a:gd name="connsiteX20" fmla="*/ 499273 w 6535435"/>
              <a:gd name="connsiteY20" fmla="*/ 2726371 h 2939544"/>
              <a:gd name="connsiteX21" fmla="*/ 549761 w 6535435"/>
              <a:gd name="connsiteY21" fmla="*/ 2726371 h 2939544"/>
              <a:gd name="connsiteX22" fmla="*/ 549761 w 6535435"/>
              <a:gd name="connsiteY22" fmla="*/ 2692712 h 2939544"/>
              <a:gd name="connsiteX23" fmla="*/ 611469 w 6535435"/>
              <a:gd name="connsiteY23" fmla="*/ 2692712 h 2939544"/>
              <a:gd name="connsiteX24" fmla="*/ 622689 w 6535435"/>
              <a:gd name="connsiteY24" fmla="*/ 2681492 h 2939544"/>
              <a:gd name="connsiteX25" fmla="*/ 729276 w 6535435"/>
              <a:gd name="connsiteY25" fmla="*/ 2681492 h 2939544"/>
              <a:gd name="connsiteX26" fmla="*/ 729276 w 6535435"/>
              <a:gd name="connsiteY26" fmla="*/ 2636614 h 2939544"/>
              <a:gd name="connsiteX27" fmla="*/ 802203 w 6535435"/>
              <a:gd name="connsiteY27" fmla="*/ 2636614 h 2939544"/>
              <a:gd name="connsiteX28" fmla="*/ 802203 w 6535435"/>
              <a:gd name="connsiteY28" fmla="*/ 2602955 h 2939544"/>
              <a:gd name="connsiteX29" fmla="*/ 813423 w 6535435"/>
              <a:gd name="connsiteY29" fmla="*/ 2591735 h 2939544"/>
              <a:gd name="connsiteX30" fmla="*/ 813423 w 6535435"/>
              <a:gd name="connsiteY30" fmla="*/ 2574906 h 2939544"/>
              <a:gd name="connsiteX31" fmla="*/ 875131 w 6535435"/>
              <a:gd name="connsiteY31" fmla="*/ 2574906 h 2939544"/>
              <a:gd name="connsiteX32" fmla="*/ 875131 w 6535435"/>
              <a:gd name="connsiteY32" fmla="*/ 2558076 h 2939544"/>
              <a:gd name="connsiteX33" fmla="*/ 1004157 w 6535435"/>
              <a:gd name="connsiteY33" fmla="*/ 2558076 h 2939544"/>
              <a:gd name="connsiteX34" fmla="*/ 1004157 w 6535435"/>
              <a:gd name="connsiteY34" fmla="*/ 2524417 h 2939544"/>
              <a:gd name="connsiteX35" fmla="*/ 1026596 w 6535435"/>
              <a:gd name="connsiteY35" fmla="*/ 2524417 h 2939544"/>
              <a:gd name="connsiteX36" fmla="*/ 1026596 w 6535435"/>
              <a:gd name="connsiteY36" fmla="*/ 2479539 h 2939544"/>
              <a:gd name="connsiteX37" fmla="*/ 1043425 w 6535435"/>
              <a:gd name="connsiteY37" fmla="*/ 2479539 h 2939544"/>
              <a:gd name="connsiteX38" fmla="*/ 1043425 w 6535435"/>
              <a:gd name="connsiteY38" fmla="*/ 2445880 h 2939544"/>
              <a:gd name="connsiteX39" fmla="*/ 1133182 w 6535435"/>
              <a:gd name="connsiteY39" fmla="*/ 2445880 h 2939544"/>
              <a:gd name="connsiteX40" fmla="*/ 1144402 w 6535435"/>
              <a:gd name="connsiteY40" fmla="*/ 2434660 h 2939544"/>
              <a:gd name="connsiteX41" fmla="*/ 1189281 w 6535435"/>
              <a:gd name="connsiteY41" fmla="*/ 2434660 h 2939544"/>
              <a:gd name="connsiteX42" fmla="*/ 1189281 w 6535435"/>
              <a:gd name="connsiteY42" fmla="*/ 2406611 h 2939544"/>
              <a:gd name="connsiteX43" fmla="*/ 1374404 w 6535435"/>
              <a:gd name="connsiteY43" fmla="*/ 2406611 h 2939544"/>
              <a:gd name="connsiteX44" fmla="*/ 1374404 w 6535435"/>
              <a:gd name="connsiteY44" fmla="*/ 2311244 h 2939544"/>
              <a:gd name="connsiteX45" fmla="*/ 1402454 w 6535435"/>
              <a:gd name="connsiteY45" fmla="*/ 2311244 h 2939544"/>
              <a:gd name="connsiteX46" fmla="*/ 1402454 w 6535435"/>
              <a:gd name="connsiteY46" fmla="*/ 2277586 h 2939544"/>
              <a:gd name="connsiteX47" fmla="*/ 1447332 w 6535435"/>
              <a:gd name="connsiteY47" fmla="*/ 2277586 h 2939544"/>
              <a:gd name="connsiteX48" fmla="*/ 1447332 w 6535435"/>
              <a:gd name="connsiteY48" fmla="*/ 2243927 h 2939544"/>
              <a:gd name="connsiteX49" fmla="*/ 1469771 w 6535435"/>
              <a:gd name="connsiteY49" fmla="*/ 2243927 h 2939544"/>
              <a:gd name="connsiteX50" fmla="*/ 1469771 w 6535435"/>
              <a:gd name="connsiteY50" fmla="*/ 2215878 h 2939544"/>
              <a:gd name="connsiteX51" fmla="*/ 1497820 w 6535435"/>
              <a:gd name="connsiteY51" fmla="*/ 2215878 h 2939544"/>
              <a:gd name="connsiteX52" fmla="*/ 1497820 w 6535435"/>
              <a:gd name="connsiteY52" fmla="*/ 2199048 h 2939544"/>
              <a:gd name="connsiteX53" fmla="*/ 1525869 w 6535435"/>
              <a:gd name="connsiteY53" fmla="*/ 2199048 h 2939544"/>
              <a:gd name="connsiteX54" fmla="*/ 1525869 w 6535435"/>
              <a:gd name="connsiteY54" fmla="*/ 2176609 h 2939544"/>
              <a:gd name="connsiteX55" fmla="*/ 1542699 w 6535435"/>
              <a:gd name="connsiteY55" fmla="*/ 2176609 h 2939544"/>
              <a:gd name="connsiteX56" fmla="*/ 1542699 w 6535435"/>
              <a:gd name="connsiteY56" fmla="*/ 2165389 h 2939544"/>
              <a:gd name="connsiteX57" fmla="*/ 1649285 w 6535435"/>
              <a:gd name="connsiteY57" fmla="*/ 2165389 h 2939544"/>
              <a:gd name="connsiteX58" fmla="*/ 1649285 w 6535435"/>
              <a:gd name="connsiteY58" fmla="*/ 2137340 h 2939544"/>
              <a:gd name="connsiteX59" fmla="*/ 1817580 w 6535435"/>
              <a:gd name="connsiteY59" fmla="*/ 2137340 h 2939544"/>
              <a:gd name="connsiteX60" fmla="*/ 1817580 w 6535435"/>
              <a:gd name="connsiteY60" fmla="*/ 2114901 h 2939544"/>
              <a:gd name="connsiteX61" fmla="*/ 1879288 w 6535435"/>
              <a:gd name="connsiteY61" fmla="*/ 2114901 h 2939544"/>
              <a:gd name="connsiteX62" fmla="*/ 1879288 w 6535435"/>
              <a:gd name="connsiteY62" fmla="*/ 2081242 h 2939544"/>
              <a:gd name="connsiteX63" fmla="*/ 1957825 w 6535435"/>
              <a:gd name="connsiteY63" fmla="*/ 2081242 h 2939544"/>
              <a:gd name="connsiteX64" fmla="*/ 1957825 w 6535435"/>
              <a:gd name="connsiteY64" fmla="*/ 2019534 h 2939544"/>
              <a:gd name="connsiteX65" fmla="*/ 2142949 w 6535435"/>
              <a:gd name="connsiteY65" fmla="*/ 2019534 h 2939544"/>
              <a:gd name="connsiteX66" fmla="*/ 2142949 w 6535435"/>
              <a:gd name="connsiteY66" fmla="*/ 1991485 h 2939544"/>
              <a:gd name="connsiteX67" fmla="*/ 2187828 w 6535435"/>
              <a:gd name="connsiteY67" fmla="*/ 1991485 h 2939544"/>
              <a:gd name="connsiteX68" fmla="*/ 2187828 w 6535435"/>
              <a:gd name="connsiteY68" fmla="*/ 1957826 h 2939544"/>
              <a:gd name="connsiteX69" fmla="*/ 2204657 w 6535435"/>
              <a:gd name="connsiteY69" fmla="*/ 1957826 h 2939544"/>
              <a:gd name="connsiteX70" fmla="*/ 2204657 w 6535435"/>
              <a:gd name="connsiteY70" fmla="*/ 1896118 h 2939544"/>
              <a:gd name="connsiteX71" fmla="*/ 2238316 w 6535435"/>
              <a:gd name="connsiteY71" fmla="*/ 1896118 h 2939544"/>
              <a:gd name="connsiteX72" fmla="*/ 2238316 w 6535435"/>
              <a:gd name="connsiteY72" fmla="*/ 1862459 h 2939544"/>
              <a:gd name="connsiteX73" fmla="*/ 2305634 w 6535435"/>
              <a:gd name="connsiteY73" fmla="*/ 1862459 h 2939544"/>
              <a:gd name="connsiteX74" fmla="*/ 2305634 w 6535435"/>
              <a:gd name="connsiteY74" fmla="*/ 1845630 h 2939544"/>
              <a:gd name="connsiteX75" fmla="*/ 2322463 w 6535435"/>
              <a:gd name="connsiteY75" fmla="*/ 1845630 h 2939544"/>
              <a:gd name="connsiteX76" fmla="*/ 2322463 w 6535435"/>
              <a:gd name="connsiteY76" fmla="*/ 1806361 h 2939544"/>
              <a:gd name="connsiteX77" fmla="*/ 2356122 w 6535435"/>
              <a:gd name="connsiteY77" fmla="*/ 1806361 h 2939544"/>
              <a:gd name="connsiteX78" fmla="*/ 2356122 w 6535435"/>
              <a:gd name="connsiteY78" fmla="*/ 1789532 h 2939544"/>
              <a:gd name="connsiteX79" fmla="*/ 2372952 w 6535435"/>
              <a:gd name="connsiteY79" fmla="*/ 1789532 h 2939544"/>
              <a:gd name="connsiteX80" fmla="*/ 2372952 w 6535435"/>
              <a:gd name="connsiteY80" fmla="*/ 1767092 h 2939544"/>
              <a:gd name="connsiteX81" fmla="*/ 2541246 w 6535435"/>
              <a:gd name="connsiteY81" fmla="*/ 1767092 h 2939544"/>
              <a:gd name="connsiteX82" fmla="*/ 2541246 w 6535435"/>
              <a:gd name="connsiteY82" fmla="*/ 1733433 h 2939544"/>
              <a:gd name="connsiteX83" fmla="*/ 2591735 w 6535435"/>
              <a:gd name="connsiteY83" fmla="*/ 1733433 h 2939544"/>
              <a:gd name="connsiteX84" fmla="*/ 2591735 w 6535435"/>
              <a:gd name="connsiteY84" fmla="*/ 1710994 h 2939544"/>
              <a:gd name="connsiteX85" fmla="*/ 2703931 w 6535435"/>
              <a:gd name="connsiteY85" fmla="*/ 1710994 h 2939544"/>
              <a:gd name="connsiteX86" fmla="*/ 2703931 w 6535435"/>
              <a:gd name="connsiteY86" fmla="*/ 1677335 h 2939544"/>
              <a:gd name="connsiteX87" fmla="*/ 2720760 w 6535435"/>
              <a:gd name="connsiteY87" fmla="*/ 1677335 h 2939544"/>
              <a:gd name="connsiteX88" fmla="*/ 2720760 w 6535435"/>
              <a:gd name="connsiteY88" fmla="*/ 1649286 h 2939544"/>
              <a:gd name="connsiteX89" fmla="*/ 2754419 w 6535435"/>
              <a:gd name="connsiteY89" fmla="*/ 1649286 h 2939544"/>
              <a:gd name="connsiteX90" fmla="*/ 2754419 w 6535435"/>
              <a:gd name="connsiteY90" fmla="*/ 1638067 h 2939544"/>
              <a:gd name="connsiteX91" fmla="*/ 2771249 w 6535435"/>
              <a:gd name="connsiteY91" fmla="*/ 1638067 h 2939544"/>
              <a:gd name="connsiteX92" fmla="*/ 2771249 w 6535435"/>
              <a:gd name="connsiteY92" fmla="*/ 1615627 h 2939544"/>
              <a:gd name="connsiteX93" fmla="*/ 2804908 w 6535435"/>
              <a:gd name="connsiteY93" fmla="*/ 1615627 h 2939544"/>
              <a:gd name="connsiteX94" fmla="*/ 2804908 w 6535435"/>
              <a:gd name="connsiteY94" fmla="*/ 1593188 h 2939544"/>
              <a:gd name="connsiteX95" fmla="*/ 2827347 w 6535435"/>
              <a:gd name="connsiteY95" fmla="*/ 1593188 h 2939544"/>
              <a:gd name="connsiteX96" fmla="*/ 2827347 w 6535435"/>
              <a:gd name="connsiteY96" fmla="*/ 1565139 h 2939544"/>
              <a:gd name="connsiteX97" fmla="*/ 2866615 w 6535435"/>
              <a:gd name="connsiteY97" fmla="*/ 1565139 h 2939544"/>
              <a:gd name="connsiteX98" fmla="*/ 2866615 w 6535435"/>
              <a:gd name="connsiteY98" fmla="*/ 1525870 h 2939544"/>
              <a:gd name="connsiteX99" fmla="*/ 2922714 w 6535435"/>
              <a:gd name="connsiteY99" fmla="*/ 1525870 h 2939544"/>
              <a:gd name="connsiteX100" fmla="*/ 2922714 w 6535435"/>
              <a:gd name="connsiteY100" fmla="*/ 1503431 h 2939544"/>
              <a:gd name="connsiteX101" fmla="*/ 3057349 w 6535435"/>
              <a:gd name="connsiteY101" fmla="*/ 1503431 h 2939544"/>
              <a:gd name="connsiteX102" fmla="*/ 3057349 w 6535435"/>
              <a:gd name="connsiteY102" fmla="*/ 1447333 h 2939544"/>
              <a:gd name="connsiteX103" fmla="*/ 3180765 w 6535435"/>
              <a:gd name="connsiteY103" fmla="*/ 1447333 h 2939544"/>
              <a:gd name="connsiteX104" fmla="*/ 3180765 w 6535435"/>
              <a:gd name="connsiteY104" fmla="*/ 1424894 h 2939544"/>
              <a:gd name="connsiteX105" fmla="*/ 3248083 w 6535435"/>
              <a:gd name="connsiteY105" fmla="*/ 1424894 h 2939544"/>
              <a:gd name="connsiteX106" fmla="*/ 3248083 w 6535435"/>
              <a:gd name="connsiteY106" fmla="*/ 1413674 h 2939544"/>
              <a:gd name="connsiteX107" fmla="*/ 3276132 w 6535435"/>
              <a:gd name="connsiteY107" fmla="*/ 1413674 h 2939544"/>
              <a:gd name="connsiteX108" fmla="*/ 3276132 w 6535435"/>
              <a:gd name="connsiteY108" fmla="*/ 1385625 h 2939544"/>
              <a:gd name="connsiteX109" fmla="*/ 3382719 w 6535435"/>
              <a:gd name="connsiteY109" fmla="*/ 1385625 h 2939544"/>
              <a:gd name="connsiteX110" fmla="*/ 3382719 w 6535435"/>
              <a:gd name="connsiteY110" fmla="*/ 1368795 h 2939544"/>
              <a:gd name="connsiteX111" fmla="*/ 3427597 w 6535435"/>
              <a:gd name="connsiteY111" fmla="*/ 1368795 h 2939544"/>
              <a:gd name="connsiteX112" fmla="*/ 3427597 w 6535435"/>
              <a:gd name="connsiteY112" fmla="*/ 1351966 h 2939544"/>
              <a:gd name="connsiteX113" fmla="*/ 3483695 w 6535435"/>
              <a:gd name="connsiteY113" fmla="*/ 1351966 h 2939544"/>
              <a:gd name="connsiteX114" fmla="*/ 3483695 w 6535435"/>
              <a:gd name="connsiteY114" fmla="*/ 1335136 h 2939544"/>
              <a:gd name="connsiteX115" fmla="*/ 3517354 w 6535435"/>
              <a:gd name="connsiteY115" fmla="*/ 1335136 h 2939544"/>
              <a:gd name="connsiteX116" fmla="*/ 3517354 w 6535435"/>
              <a:gd name="connsiteY116" fmla="*/ 1284648 h 2939544"/>
              <a:gd name="connsiteX117" fmla="*/ 3539793 w 6535435"/>
              <a:gd name="connsiteY117" fmla="*/ 1284648 h 2939544"/>
              <a:gd name="connsiteX118" fmla="*/ 3539793 w 6535435"/>
              <a:gd name="connsiteY118" fmla="*/ 1256599 h 2939544"/>
              <a:gd name="connsiteX119" fmla="*/ 3741747 w 6535435"/>
              <a:gd name="connsiteY119" fmla="*/ 1256599 h 2939544"/>
              <a:gd name="connsiteX120" fmla="*/ 3741747 w 6535435"/>
              <a:gd name="connsiteY120" fmla="*/ 1228550 h 2939544"/>
              <a:gd name="connsiteX121" fmla="*/ 3865163 w 6535435"/>
              <a:gd name="connsiteY121" fmla="*/ 1228550 h 2939544"/>
              <a:gd name="connsiteX122" fmla="*/ 3865163 w 6535435"/>
              <a:gd name="connsiteY122" fmla="*/ 1194891 h 2939544"/>
              <a:gd name="connsiteX123" fmla="*/ 3915651 w 6535435"/>
              <a:gd name="connsiteY123" fmla="*/ 1194891 h 2939544"/>
              <a:gd name="connsiteX124" fmla="*/ 3915651 w 6535435"/>
              <a:gd name="connsiteY124" fmla="*/ 1172452 h 2939544"/>
              <a:gd name="connsiteX125" fmla="*/ 3977359 w 6535435"/>
              <a:gd name="connsiteY125" fmla="*/ 1172452 h 2939544"/>
              <a:gd name="connsiteX126" fmla="*/ 3977359 w 6535435"/>
              <a:gd name="connsiteY126" fmla="*/ 1127573 h 2939544"/>
              <a:gd name="connsiteX127" fmla="*/ 4100775 w 6535435"/>
              <a:gd name="connsiteY127" fmla="*/ 1127573 h 2939544"/>
              <a:gd name="connsiteX128" fmla="*/ 4100775 w 6535435"/>
              <a:gd name="connsiteY128" fmla="*/ 1071475 h 2939544"/>
              <a:gd name="connsiteX129" fmla="*/ 4123214 w 6535435"/>
              <a:gd name="connsiteY129" fmla="*/ 1071475 h 2939544"/>
              <a:gd name="connsiteX130" fmla="*/ 4123214 w 6535435"/>
              <a:gd name="connsiteY130" fmla="*/ 1054646 h 2939544"/>
              <a:gd name="connsiteX131" fmla="*/ 4145654 w 6535435"/>
              <a:gd name="connsiteY131" fmla="*/ 1054646 h 2939544"/>
              <a:gd name="connsiteX132" fmla="*/ 4145654 w 6535435"/>
              <a:gd name="connsiteY132" fmla="*/ 1032206 h 2939544"/>
              <a:gd name="connsiteX133" fmla="*/ 4190532 w 6535435"/>
              <a:gd name="connsiteY133" fmla="*/ 1032206 h 2939544"/>
              <a:gd name="connsiteX134" fmla="*/ 4190532 w 6535435"/>
              <a:gd name="connsiteY134" fmla="*/ 987328 h 2939544"/>
              <a:gd name="connsiteX135" fmla="*/ 4218581 w 6535435"/>
              <a:gd name="connsiteY135" fmla="*/ 987328 h 2939544"/>
              <a:gd name="connsiteX136" fmla="*/ 4218581 w 6535435"/>
              <a:gd name="connsiteY136" fmla="*/ 964889 h 2939544"/>
              <a:gd name="connsiteX137" fmla="*/ 4285899 w 6535435"/>
              <a:gd name="connsiteY137" fmla="*/ 964889 h 2939544"/>
              <a:gd name="connsiteX138" fmla="*/ 4285899 w 6535435"/>
              <a:gd name="connsiteY138" fmla="*/ 942449 h 2939544"/>
              <a:gd name="connsiteX139" fmla="*/ 4302728 w 6535435"/>
              <a:gd name="connsiteY139" fmla="*/ 925620 h 2939544"/>
              <a:gd name="connsiteX140" fmla="*/ 4308338 w 6535435"/>
              <a:gd name="connsiteY140" fmla="*/ 920010 h 2939544"/>
              <a:gd name="connsiteX141" fmla="*/ 4364436 w 6535435"/>
              <a:gd name="connsiteY141" fmla="*/ 920010 h 2939544"/>
              <a:gd name="connsiteX142" fmla="*/ 4364436 w 6535435"/>
              <a:gd name="connsiteY142" fmla="*/ 903181 h 2939544"/>
              <a:gd name="connsiteX143" fmla="*/ 4392485 w 6535435"/>
              <a:gd name="connsiteY143" fmla="*/ 903181 h 2939544"/>
              <a:gd name="connsiteX144" fmla="*/ 4392485 w 6535435"/>
              <a:gd name="connsiteY144" fmla="*/ 875132 h 2939544"/>
              <a:gd name="connsiteX145" fmla="*/ 4409315 w 6535435"/>
              <a:gd name="connsiteY145" fmla="*/ 875132 h 2939544"/>
              <a:gd name="connsiteX146" fmla="*/ 4409315 w 6535435"/>
              <a:gd name="connsiteY146" fmla="*/ 841473 h 2939544"/>
              <a:gd name="connsiteX147" fmla="*/ 4499072 w 6535435"/>
              <a:gd name="connsiteY147" fmla="*/ 841473 h 2939544"/>
              <a:gd name="connsiteX148" fmla="*/ 4499072 w 6535435"/>
              <a:gd name="connsiteY148" fmla="*/ 830253 h 2939544"/>
              <a:gd name="connsiteX149" fmla="*/ 4695415 w 6535435"/>
              <a:gd name="connsiteY149" fmla="*/ 830253 h 2939544"/>
              <a:gd name="connsiteX150" fmla="*/ 4695415 w 6535435"/>
              <a:gd name="connsiteY150" fmla="*/ 807814 h 2939544"/>
              <a:gd name="connsiteX151" fmla="*/ 4712245 w 6535435"/>
              <a:gd name="connsiteY151" fmla="*/ 807814 h 2939544"/>
              <a:gd name="connsiteX152" fmla="*/ 4712245 w 6535435"/>
              <a:gd name="connsiteY152" fmla="*/ 785375 h 2939544"/>
              <a:gd name="connsiteX153" fmla="*/ 4807612 w 6535435"/>
              <a:gd name="connsiteY153" fmla="*/ 785375 h 2939544"/>
              <a:gd name="connsiteX154" fmla="*/ 4807612 w 6535435"/>
              <a:gd name="connsiteY154" fmla="*/ 762935 h 2939544"/>
              <a:gd name="connsiteX155" fmla="*/ 4869320 w 6535435"/>
              <a:gd name="connsiteY155" fmla="*/ 762935 h 2939544"/>
              <a:gd name="connsiteX156" fmla="*/ 4869320 w 6535435"/>
              <a:gd name="connsiteY156" fmla="*/ 746106 h 2939544"/>
              <a:gd name="connsiteX157" fmla="*/ 4931028 w 6535435"/>
              <a:gd name="connsiteY157" fmla="*/ 746106 h 2939544"/>
              <a:gd name="connsiteX158" fmla="*/ 4931028 w 6535435"/>
              <a:gd name="connsiteY158" fmla="*/ 706837 h 2939544"/>
              <a:gd name="connsiteX159" fmla="*/ 4987126 w 6535435"/>
              <a:gd name="connsiteY159" fmla="*/ 706837 h 2939544"/>
              <a:gd name="connsiteX160" fmla="*/ 4987126 w 6535435"/>
              <a:gd name="connsiteY160" fmla="*/ 695617 h 2939544"/>
              <a:gd name="connsiteX161" fmla="*/ 5037614 w 6535435"/>
              <a:gd name="connsiteY161" fmla="*/ 695617 h 2939544"/>
              <a:gd name="connsiteX162" fmla="*/ 5037614 w 6535435"/>
              <a:gd name="connsiteY162" fmla="*/ 656349 h 2939544"/>
              <a:gd name="connsiteX163" fmla="*/ 5076883 w 6535435"/>
              <a:gd name="connsiteY163" fmla="*/ 656349 h 2939544"/>
              <a:gd name="connsiteX164" fmla="*/ 5076883 w 6535435"/>
              <a:gd name="connsiteY164" fmla="*/ 605860 h 2939544"/>
              <a:gd name="connsiteX165" fmla="*/ 5144201 w 6535435"/>
              <a:gd name="connsiteY165" fmla="*/ 605860 h 2939544"/>
              <a:gd name="connsiteX166" fmla="*/ 5144201 w 6535435"/>
              <a:gd name="connsiteY166" fmla="*/ 589031 h 2939544"/>
              <a:gd name="connsiteX167" fmla="*/ 5177860 w 6535435"/>
              <a:gd name="connsiteY167" fmla="*/ 589031 h 2939544"/>
              <a:gd name="connsiteX168" fmla="*/ 5177860 w 6535435"/>
              <a:gd name="connsiteY168" fmla="*/ 549762 h 2939544"/>
              <a:gd name="connsiteX169" fmla="*/ 5194689 w 6535435"/>
              <a:gd name="connsiteY169" fmla="*/ 549762 h 2939544"/>
              <a:gd name="connsiteX170" fmla="*/ 5194689 w 6535435"/>
              <a:gd name="connsiteY170" fmla="*/ 532933 h 2939544"/>
              <a:gd name="connsiteX171" fmla="*/ 5295666 w 6535435"/>
              <a:gd name="connsiteY171" fmla="*/ 532933 h 2939544"/>
              <a:gd name="connsiteX172" fmla="*/ 5295666 w 6535435"/>
              <a:gd name="connsiteY172" fmla="*/ 493664 h 2939544"/>
              <a:gd name="connsiteX173" fmla="*/ 5514449 w 6535435"/>
              <a:gd name="connsiteY173" fmla="*/ 493664 h 2939544"/>
              <a:gd name="connsiteX174" fmla="*/ 5514449 w 6535435"/>
              <a:gd name="connsiteY174" fmla="*/ 465615 h 2939544"/>
              <a:gd name="connsiteX175" fmla="*/ 5570547 w 6535435"/>
              <a:gd name="connsiteY175" fmla="*/ 465615 h 2939544"/>
              <a:gd name="connsiteX176" fmla="*/ 5570547 w 6535435"/>
              <a:gd name="connsiteY176" fmla="*/ 392687 h 2939544"/>
              <a:gd name="connsiteX177" fmla="*/ 5682743 w 6535435"/>
              <a:gd name="connsiteY177" fmla="*/ 392687 h 2939544"/>
              <a:gd name="connsiteX178" fmla="*/ 5682743 w 6535435"/>
              <a:gd name="connsiteY178" fmla="*/ 364638 h 2939544"/>
              <a:gd name="connsiteX179" fmla="*/ 5727622 w 6535435"/>
              <a:gd name="connsiteY179" fmla="*/ 364638 h 2939544"/>
              <a:gd name="connsiteX180" fmla="*/ 5727622 w 6535435"/>
              <a:gd name="connsiteY180" fmla="*/ 319760 h 2939544"/>
              <a:gd name="connsiteX181" fmla="*/ 5817379 w 6535435"/>
              <a:gd name="connsiteY181" fmla="*/ 319760 h 2939544"/>
              <a:gd name="connsiteX182" fmla="*/ 5817379 w 6535435"/>
              <a:gd name="connsiteY182" fmla="*/ 319760 h 2939544"/>
              <a:gd name="connsiteX183" fmla="*/ 5819999 w 6535435"/>
              <a:gd name="connsiteY183" fmla="*/ 282741 h 2939544"/>
              <a:gd name="connsiteX184" fmla="*/ 5915366 w 6535435"/>
              <a:gd name="connsiteY184" fmla="*/ 277501 h 2939544"/>
              <a:gd name="connsiteX185" fmla="*/ 5914802 w 6535435"/>
              <a:gd name="connsiteY185" fmla="*/ 241962 h 2939544"/>
              <a:gd name="connsiteX186" fmla="*/ 5978214 w 6535435"/>
              <a:gd name="connsiteY186" fmla="*/ 235613 h 2939544"/>
              <a:gd name="connsiteX187" fmla="*/ 5975594 w 6535435"/>
              <a:gd name="connsiteY187" fmla="*/ 146225 h 2939544"/>
              <a:gd name="connsiteX188" fmla="*/ 6294213 w 6535435"/>
              <a:gd name="connsiteY188" fmla="*/ 151465 h 2939544"/>
              <a:gd name="connsiteX189" fmla="*/ 6294213 w 6535435"/>
              <a:gd name="connsiteY189" fmla="*/ 84148 h 2939544"/>
              <a:gd name="connsiteX190" fmla="*/ 6496166 w 6535435"/>
              <a:gd name="connsiteY190" fmla="*/ 84148 h 2939544"/>
              <a:gd name="connsiteX191" fmla="*/ 6496166 w 6535435"/>
              <a:gd name="connsiteY191" fmla="*/ 0 h 2939544"/>
              <a:gd name="connsiteX192" fmla="*/ 6535435 w 6535435"/>
              <a:gd name="connsiteY192" fmla="*/ 0 h 2939544"/>
              <a:gd name="connsiteX0" fmla="*/ 0 w 6548135"/>
              <a:gd name="connsiteY0" fmla="*/ 2942084 h 2942084"/>
              <a:gd name="connsiteX1" fmla="*/ 50488 w 6548135"/>
              <a:gd name="connsiteY1" fmla="*/ 2942084 h 2942084"/>
              <a:gd name="connsiteX2" fmla="*/ 140245 w 6548135"/>
              <a:gd name="connsiteY2" fmla="*/ 2942084 h 2942084"/>
              <a:gd name="connsiteX3" fmla="*/ 140245 w 6548135"/>
              <a:gd name="connsiteY3" fmla="*/ 2902815 h 2942084"/>
              <a:gd name="connsiteX4" fmla="*/ 173904 w 6548135"/>
              <a:gd name="connsiteY4" fmla="*/ 2902815 h 2942084"/>
              <a:gd name="connsiteX5" fmla="*/ 173904 w 6548135"/>
              <a:gd name="connsiteY5" fmla="*/ 2874766 h 2942084"/>
              <a:gd name="connsiteX6" fmla="*/ 235612 w 6548135"/>
              <a:gd name="connsiteY6" fmla="*/ 2874766 h 2942084"/>
              <a:gd name="connsiteX7" fmla="*/ 235612 w 6548135"/>
              <a:gd name="connsiteY7" fmla="*/ 2846717 h 2942084"/>
              <a:gd name="connsiteX8" fmla="*/ 258051 w 6548135"/>
              <a:gd name="connsiteY8" fmla="*/ 2846717 h 2942084"/>
              <a:gd name="connsiteX9" fmla="*/ 258051 w 6548135"/>
              <a:gd name="connsiteY9" fmla="*/ 2846717 h 2942084"/>
              <a:gd name="connsiteX10" fmla="*/ 280490 w 6548135"/>
              <a:gd name="connsiteY10" fmla="*/ 2824278 h 2942084"/>
              <a:gd name="connsiteX11" fmla="*/ 280490 w 6548135"/>
              <a:gd name="connsiteY11" fmla="*/ 2796229 h 2942084"/>
              <a:gd name="connsiteX12" fmla="*/ 336588 w 6548135"/>
              <a:gd name="connsiteY12" fmla="*/ 2796229 h 2942084"/>
              <a:gd name="connsiteX13" fmla="*/ 336588 w 6548135"/>
              <a:gd name="connsiteY13" fmla="*/ 2785009 h 2942084"/>
              <a:gd name="connsiteX14" fmla="*/ 336588 w 6548135"/>
              <a:gd name="connsiteY14" fmla="*/ 2773789 h 2942084"/>
              <a:gd name="connsiteX15" fmla="*/ 398296 w 6548135"/>
              <a:gd name="connsiteY15" fmla="*/ 2773789 h 2942084"/>
              <a:gd name="connsiteX16" fmla="*/ 398296 w 6548135"/>
              <a:gd name="connsiteY16" fmla="*/ 2762570 h 2942084"/>
              <a:gd name="connsiteX17" fmla="*/ 437565 w 6548135"/>
              <a:gd name="connsiteY17" fmla="*/ 2762570 h 2942084"/>
              <a:gd name="connsiteX18" fmla="*/ 437565 w 6548135"/>
              <a:gd name="connsiteY18" fmla="*/ 2745740 h 2942084"/>
              <a:gd name="connsiteX19" fmla="*/ 499273 w 6548135"/>
              <a:gd name="connsiteY19" fmla="*/ 2745740 h 2942084"/>
              <a:gd name="connsiteX20" fmla="*/ 499273 w 6548135"/>
              <a:gd name="connsiteY20" fmla="*/ 2728911 h 2942084"/>
              <a:gd name="connsiteX21" fmla="*/ 549761 w 6548135"/>
              <a:gd name="connsiteY21" fmla="*/ 2728911 h 2942084"/>
              <a:gd name="connsiteX22" fmla="*/ 549761 w 6548135"/>
              <a:gd name="connsiteY22" fmla="*/ 2695252 h 2942084"/>
              <a:gd name="connsiteX23" fmla="*/ 611469 w 6548135"/>
              <a:gd name="connsiteY23" fmla="*/ 2695252 h 2942084"/>
              <a:gd name="connsiteX24" fmla="*/ 622689 w 6548135"/>
              <a:gd name="connsiteY24" fmla="*/ 2684032 h 2942084"/>
              <a:gd name="connsiteX25" fmla="*/ 729276 w 6548135"/>
              <a:gd name="connsiteY25" fmla="*/ 2684032 h 2942084"/>
              <a:gd name="connsiteX26" fmla="*/ 729276 w 6548135"/>
              <a:gd name="connsiteY26" fmla="*/ 2639154 h 2942084"/>
              <a:gd name="connsiteX27" fmla="*/ 802203 w 6548135"/>
              <a:gd name="connsiteY27" fmla="*/ 2639154 h 2942084"/>
              <a:gd name="connsiteX28" fmla="*/ 802203 w 6548135"/>
              <a:gd name="connsiteY28" fmla="*/ 2605495 h 2942084"/>
              <a:gd name="connsiteX29" fmla="*/ 813423 w 6548135"/>
              <a:gd name="connsiteY29" fmla="*/ 2594275 h 2942084"/>
              <a:gd name="connsiteX30" fmla="*/ 813423 w 6548135"/>
              <a:gd name="connsiteY30" fmla="*/ 2577446 h 2942084"/>
              <a:gd name="connsiteX31" fmla="*/ 875131 w 6548135"/>
              <a:gd name="connsiteY31" fmla="*/ 2577446 h 2942084"/>
              <a:gd name="connsiteX32" fmla="*/ 875131 w 6548135"/>
              <a:gd name="connsiteY32" fmla="*/ 2560616 h 2942084"/>
              <a:gd name="connsiteX33" fmla="*/ 1004157 w 6548135"/>
              <a:gd name="connsiteY33" fmla="*/ 2560616 h 2942084"/>
              <a:gd name="connsiteX34" fmla="*/ 1004157 w 6548135"/>
              <a:gd name="connsiteY34" fmla="*/ 2526957 h 2942084"/>
              <a:gd name="connsiteX35" fmla="*/ 1026596 w 6548135"/>
              <a:gd name="connsiteY35" fmla="*/ 2526957 h 2942084"/>
              <a:gd name="connsiteX36" fmla="*/ 1026596 w 6548135"/>
              <a:gd name="connsiteY36" fmla="*/ 2482079 h 2942084"/>
              <a:gd name="connsiteX37" fmla="*/ 1043425 w 6548135"/>
              <a:gd name="connsiteY37" fmla="*/ 2482079 h 2942084"/>
              <a:gd name="connsiteX38" fmla="*/ 1043425 w 6548135"/>
              <a:gd name="connsiteY38" fmla="*/ 2448420 h 2942084"/>
              <a:gd name="connsiteX39" fmla="*/ 1133182 w 6548135"/>
              <a:gd name="connsiteY39" fmla="*/ 2448420 h 2942084"/>
              <a:gd name="connsiteX40" fmla="*/ 1144402 w 6548135"/>
              <a:gd name="connsiteY40" fmla="*/ 2437200 h 2942084"/>
              <a:gd name="connsiteX41" fmla="*/ 1189281 w 6548135"/>
              <a:gd name="connsiteY41" fmla="*/ 2437200 h 2942084"/>
              <a:gd name="connsiteX42" fmla="*/ 1189281 w 6548135"/>
              <a:gd name="connsiteY42" fmla="*/ 2409151 h 2942084"/>
              <a:gd name="connsiteX43" fmla="*/ 1374404 w 6548135"/>
              <a:gd name="connsiteY43" fmla="*/ 2409151 h 2942084"/>
              <a:gd name="connsiteX44" fmla="*/ 1374404 w 6548135"/>
              <a:gd name="connsiteY44" fmla="*/ 2313784 h 2942084"/>
              <a:gd name="connsiteX45" fmla="*/ 1402454 w 6548135"/>
              <a:gd name="connsiteY45" fmla="*/ 2313784 h 2942084"/>
              <a:gd name="connsiteX46" fmla="*/ 1402454 w 6548135"/>
              <a:gd name="connsiteY46" fmla="*/ 2280126 h 2942084"/>
              <a:gd name="connsiteX47" fmla="*/ 1447332 w 6548135"/>
              <a:gd name="connsiteY47" fmla="*/ 2280126 h 2942084"/>
              <a:gd name="connsiteX48" fmla="*/ 1447332 w 6548135"/>
              <a:gd name="connsiteY48" fmla="*/ 2246467 h 2942084"/>
              <a:gd name="connsiteX49" fmla="*/ 1469771 w 6548135"/>
              <a:gd name="connsiteY49" fmla="*/ 2246467 h 2942084"/>
              <a:gd name="connsiteX50" fmla="*/ 1469771 w 6548135"/>
              <a:gd name="connsiteY50" fmla="*/ 2218418 h 2942084"/>
              <a:gd name="connsiteX51" fmla="*/ 1497820 w 6548135"/>
              <a:gd name="connsiteY51" fmla="*/ 2218418 h 2942084"/>
              <a:gd name="connsiteX52" fmla="*/ 1497820 w 6548135"/>
              <a:gd name="connsiteY52" fmla="*/ 2201588 h 2942084"/>
              <a:gd name="connsiteX53" fmla="*/ 1525869 w 6548135"/>
              <a:gd name="connsiteY53" fmla="*/ 2201588 h 2942084"/>
              <a:gd name="connsiteX54" fmla="*/ 1525869 w 6548135"/>
              <a:gd name="connsiteY54" fmla="*/ 2179149 h 2942084"/>
              <a:gd name="connsiteX55" fmla="*/ 1542699 w 6548135"/>
              <a:gd name="connsiteY55" fmla="*/ 2179149 h 2942084"/>
              <a:gd name="connsiteX56" fmla="*/ 1542699 w 6548135"/>
              <a:gd name="connsiteY56" fmla="*/ 2167929 h 2942084"/>
              <a:gd name="connsiteX57" fmla="*/ 1649285 w 6548135"/>
              <a:gd name="connsiteY57" fmla="*/ 2167929 h 2942084"/>
              <a:gd name="connsiteX58" fmla="*/ 1649285 w 6548135"/>
              <a:gd name="connsiteY58" fmla="*/ 2139880 h 2942084"/>
              <a:gd name="connsiteX59" fmla="*/ 1817580 w 6548135"/>
              <a:gd name="connsiteY59" fmla="*/ 2139880 h 2942084"/>
              <a:gd name="connsiteX60" fmla="*/ 1817580 w 6548135"/>
              <a:gd name="connsiteY60" fmla="*/ 2117441 h 2942084"/>
              <a:gd name="connsiteX61" fmla="*/ 1879288 w 6548135"/>
              <a:gd name="connsiteY61" fmla="*/ 2117441 h 2942084"/>
              <a:gd name="connsiteX62" fmla="*/ 1879288 w 6548135"/>
              <a:gd name="connsiteY62" fmla="*/ 2083782 h 2942084"/>
              <a:gd name="connsiteX63" fmla="*/ 1957825 w 6548135"/>
              <a:gd name="connsiteY63" fmla="*/ 2083782 h 2942084"/>
              <a:gd name="connsiteX64" fmla="*/ 1957825 w 6548135"/>
              <a:gd name="connsiteY64" fmla="*/ 2022074 h 2942084"/>
              <a:gd name="connsiteX65" fmla="*/ 2142949 w 6548135"/>
              <a:gd name="connsiteY65" fmla="*/ 2022074 h 2942084"/>
              <a:gd name="connsiteX66" fmla="*/ 2142949 w 6548135"/>
              <a:gd name="connsiteY66" fmla="*/ 1994025 h 2942084"/>
              <a:gd name="connsiteX67" fmla="*/ 2187828 w 6548135"/>
              <a:gd name="connsiteY67" fmla="*/ 1994025 h 2942084"/>
              <a:gd name="connsiteX68" fmla="*/ 2187828 w 6548135"/>
              <a:gd name="connsiteY68" fmla="*/ 1960366 h 2942084"/>
              <a:gd name="connsiteX69" fmla="*/ 2204657 w 6548135"/>
              <a:gd name="connsiteY69" fmla="*/ 1960366 h 2942084"/>
              <a:gd name="connsiteX70" fmla="*/ 2204657 w 6548135"/>
              <a:gd name="connsiteY70" fmla="*/ 1898658 h 2942084"/>
              <a:gd name="connsiteX71" fmla="*/ 2238316 w 6548135"/>
              <a:gd name="connsiteY71" fmla="*/ 1898658 h 2942084"/>
              <a:gd name="connsiteX72" fmla="*/ 2238316 w 6548135"/>
              <a:gd name="connsiteY72" fmla="*/ 1864999 h 2942084"/>
              <a:gd name="connsiteX73" fmla="*/ 2305634 w 6548135"/>
              <a:gd name="connsiteY73" fmla="*/ 1864999 h 2942084"/>
              <a:gd name="connsiteX74" fmla="*/ 2305634 w 6548135"/>
              <a:gd name="connsiteY74" fmla="*/ 1848170 h 2942084"/>
              <a:gd name="connsiteX75" fmla="*/ 2322463 w 6548135"/>
              <a:gd name="connsiteY75" fmla="*/ 1848170 h 2942084"/>
              <a:gd name="connsiteX76" fmla="*/ 2322463 w 6548135"/>
              <a:gd name="connsiteY76" fmla="*/ 1808901 h 2942084"/>
              <a:gd name="connsiteX77" fmla="*/ 2356122 w 6548135"/>
              <a:gd name="connsiteY77" fmla="*/ 1808901 h 2942084"/>
              <a:gd name="connsiteX78" fmla="*/ 2356122 w 6548135"/>
              <a:gd name="connsiteY78" fmla="*/ 1792072 h 2942084"/>
              <a:gd name="connsiteX79" fmla="*/ 2372952 w 6548135"/>
              <a:gd name="connsiteY79" fmla="*/ 1792072 h 2942084"/>
              <a:gd name="connsiteX80" fmla="*/ 2372952 w 6548135"/>
              <a:gd name="connsiteY80" fmla="*/ 1769632 h 2942084"/>
              <a:gd name="connsiteX81" fmla="*/ 2541246 w 6548135"/>
              <a:gd name="connsiteY81" fmla="*/ 1769632 h 2942084"/>
              <a:gd name="connsiteX82" fmla="*/ 2541246 w 6548135"/>
              <a:gd name="connsiteY82" fmla="*/ 1735973 h 2942084"/>
              <a:gd name="connsiteX83" fmla="*/ 2591735 w 6548135"/>
              <a:gd name="connsiteY83" fmla="*/ 1735973 h 2942084"/>
              <a:gd name="connsiteX84" fmla="*/ 2591735 w 6548135"/>
              <a:gd name="connsiteY84" fmla="*/ 1713534 h 2942084"/>
              <a:gd name="connsiteX85" fmla="*/ 2703931 w 6548135"/>
              <a:gd name="connsiteY85" fmla="*/ 1713534 h 2942084"/>
              <a:gd name="connsiteX86" fmla="*/ 2703931 w 6548135"/>
              <a:gd name="connsiteY86" fmla="*/ 1679875 h 2942084"/>
              <a:gd name="connsiteX87" fmla="*/ 2720760 w 6548135"/>
              <a:gd name="connsiteY87" fmla="*/ 1679875 h 2942084"/>
              <a:gd name="connsiteX88" fmla="*/ 2720760 w 6548135"/>
              <a:gd name="connsiteY88" fmla="*/ 1651826 h 2942084"/>
              <a:gd name="connsiteX89" fmla="*/ 2754419 w 6548135"/>
              <a:gd name="connsiteY89" fmla="*/ 1651826 h 2942084"/>
              <a:gd name="connsiteX90" fmla="*/ 2754419 w 6548135"/>
              <a:gd name="connsiteY90" fmla="*/ 1640607 h 2942084"/>
              <a:gd name="connsiteX91" fmla="*/ 2771249 w 6548135"/>
              <a:gd name="connsiteY91" fmla="*/ 1640607 h 2942084"/>
              <a:gd name="connsiteX92" fmla="*/ 2771249 w 6548135"/>
              <a:gd name="connsiteY92" fmla="*/ 1618167 h 2942084"/>
              <a:gd name="connsiteX93" fmla="*/ 2804908 w 6548135"/>
              <a:gd name="connsiteY93" fmla="*/ 1618167 h 2942084"/>
              <a:gd name="connsiteX94" fmla="*/ 2804908 w 6548135"/>
              <a:gd name="connsiteY94" fmla="*/ 1595728 h 2942084"/>
              <a:gd name="connsiteX95" fmla="*/ 2827347 w 6548135"/>
              <a:gd name="connsiteY95" fmla="*/ 1595728 h 2942084"/>
              <a:gd name="connsiteX96" fmla="*/ 2827347 w 6548135"/>
              <a:gd name="connsiteY96" fmla="*/ 1567679 h 2942084"/>
              <a:gd name="connsiteX97" fmla="*/ 2866615 w 6548135"/>
              <a:gd name="connsiteY97" fmla="*/ 1567679 h 2942084"/>
              <a:gd name="connsiteX98" fmla="*/ 2866615 w 6548135"/>
              <a:gd name="connsiteY98" fmla="*/ 1528410 h 2942084"/>
              <a:gd name="connsiteX99" fmla="*/ 2922714 w 6548135"/>
              <a:gd name="connsiteY99" fmla="*/ 1528410 h 2942084"/>
              <a:gd name="connsiteX100" fmla="*/ 2922714 w 6548135"/>
              <a:gd name="connsiteY100" fmla="*/ 1505971 h 2942084"/>
              <a:gd name="connsiteX101" fmla="*/ 3057349 w 6548135"/>
              <a:gd name="connsiteY101" fmla="*/ 1505971 h 2942084"/>
              <a:gd name="connsiteX102" fmla="*/ 3057349 w 6548135"/>
              <a:gd name="connsiteY102" fmla="*/ 1449873 h 2942084"/>
              <a:gd name="connsiteX103" fmla="*/ 3180765 w 6548135"/>
              <a:gd name="connsiteY103" fmla="*/ 1449873 h 2942084"/>
              <a:gd name="connsiteX104" fmla="*/ 3180765 w 6548135"/>
              <a:gd name="connsiteY104" fmla="*/ 1427434 h 2942084"/>
              <a:gd name="connsiteX105" fmla="*/ 3248083 w 6548135"/>
              <a:gd name="connsiteY105" fmla="*/ 1427434 h 2942084"/>
              <a:gd name="connsiteX106" fmla="*/ 3248083 w 6548135"/>
              <a:gd name="connsiteY106" fmla="*/ 1416214 h 2942084"/>
              <a:gd name="connsiteX107" fmla="*/ 3276132 w 6548135"/>
              <a:gd name="connsiteY107" fmla="*/ 1416214 h 2942084"/>
              <a:gd name="connsiteX108" fmla="*/ 3276132 w 6548135"/>
              <a:gd name="connsiteY108" fmla="*/ 1388165 h 2942084"/>
              <a:gd name="connsiteX109" fmla="*/ 3382719 w 6548135"/>
              <a:gd name="connsiteY109" fmla="*/ 1388165 h 2942084"/>
              <a:gd name="connsiteX110" fmla="*/ 3382719 w 6548135"/>
              <a:gd name="connsiteY110" fmla="*/ 1371335 h 2942084"/>
              <a:gd name="connsiteX111" fmla="*/ 3427597 w 6548135"/>
              <a:gd name="connsiteY111" fmla="*/ 1371335 h 2942084"/>
              <a:gd name="connsiteX112" fmla="*/ 3427597 w 6548135"/>
              <a:gd name="connsiteY112" fmla="*/ 1354506 h 2942084"/>
              <a:gd name="connsiteX113" fmla="*/ 3483695 w 6548135"/>
              <a:gd name="connsiteY113" fmla="*/ 1354506 h 2942084"/>
              <a:gd name="connsiteX114" fmla="*/ 3483695 w 6548135"/>
              <a:gd name="connsiteY114" fmla="*/ 1337676 h 2942084"/>
              <a:gd name="connsiteX115" fmla="*/ 3517354 w 6548135"/>
              <a:gd name="connsiteY115" fmla="*/ 1337676 h 2942084"/>
              <a:gd name="connsiteX116" fmla="*/ 3517354 w 6548135"/>
              <a:gd name="connsiteY116" fmla="*/ 1287188 h 2942084"/>
              <a:gd name="connsiteX117" fmla="*/ 3539793 w 6548135"/>
              <a:gd name="connsiteY117" fmla="*/ 1287188 h 2942084"/>
              <a:gd name="connsiteX118" fmla="*/ 3539793 w 6548135"/>
              <a:gd name="connsiteY118" fmla="*/ 1259139 h 2942084"/>
              <a:gd name="connsiteX119" fmla="*/ 3741747 w 6548135"/>
              <a:gd name="connsiteY119" fmla="*/ 1259139 h 2942084"/>
              <a:gd name="connsiteX120" fmla="*/ 3741747 w 6548135"/>
              <a:gd name="connsiteY120" fmla="*/ 1231090 h 2942084"/>
              <a:gd name="connsiteX121" fmla="*/ 3865163 w 6548135"/>
              <a:gd name="connsiteY121" fmla="*/ 1231090 h 2942084"/>
              <a:gd name="connsiteX122" fmla="*/ 3865163 w 6548135"/>
              <a:gd name="connsiteY122" fmla="*/ 1197431 h 2942084"/>
              <a:gd name="connsiteX123" fmla="*/ 3915651 w 6548135"/>
              <a:gd name="connsiteY123" fmla="*/ 1197431 h 2942084"/>
              <a:gd name="connsiteX124" fmla="*/ 3915651 w 6548135"/>
              <a:gd name="connsiteY124" fmla="*/ 1174992 h 2942084"/>
              <a:gd name="connsiteX125" fmla="*/ 3977359 w 6548135"/>
              <a:gd name="connsiteY125" fmla="*/ 1174992 h 2942084"/>
              <a:gd name="connsiteX126" fmla="*/ 3977359 w 6548135"/>
              <a:gd name="connsiteY126" fmla="*/ 1130113 h 2942084"/>
              <a:gd name="connsiteX127" fmla="*/ 4100775 w 6548135"/>
              <a:gd name="connsiteY127" fmla="*/ 1130113 h 2942084"/>
              <a:gd name="connsiteX128" fmla="*/ 4100775 w 6548135"/>
              <a:gd name="connsiteY128" fmla="*/ 1074015 h 2942084"/>
              <a:gd name="connsiteX129" fmla="*/ 4123214 w 6548135"/>
              <a:gd name="connsiteY129" fmla="*/ 1074015 h 2942084"/>
              <a:gd name="connsiteX130" fmla="*/ 4123214 w 6548135"/>
              <a:gd name="connsiteY130" fmla="*/ 1057186 h 2942084"/>
              <a:gd name="connsiteX131" fmla="*/ 4145654 w 6548135"/>
              <a:gd name="connsiteY131" fmla="*/ 1057186 h 2942084"/>
              <a:gd name="connsiteX132" fmla="*/ 4145654 w 6548135"/>
              <a:gd name="connsiteY132" fmla="*/ 1034746 h 2942084"/>
              <a:gd name="connsiteX133" fmla="*/ 4190532 w 6548135"/>
              <a:gd name="connsiteY133" fmla="*/ 1034746 h 2942084"/>
              <a:gd name="connsiteX134" fmla="*/ 4190532 w 6548135"/>
              <a:gd name="connsiteY134" fmla="*/ 989868 h 2942084"/>
              <a:gd name="connsiteX135" fmla="*/ 4218581 w 6548135"/>
              <a:gd name="connsiteY135" fmla="*/ 989868 h 2942084"/>
              <a:gd name="connsiteX136" fmla="*/ 4218581 w 6548135"/>
              <a:gd name="connsiteY136" fmla="*/ 967429 h 2942084"/>
              <a:gd name="connsiteX137" fmla="*/ 4285899 w 6548135"/>
              <a:gd name="connsiteY137" fmla="*/ 967429 h 2942084"/>
              <a:gd name="connsiteX138" fmla="*/ 4285899 w 6548135"/>
              <a:gd name="connsiteY138" fmla="*/ 944989 h 2942084"/>
              <a:gd name="connsiteX139" fmla="*/ 4302728 w 6548135"/>
              <a:gd name="connsiteY139" fmla="*/ 928160 h 2942084"/>
              <a:gd name="connsiteX140" fmla="*/ 4308338 w 6548135"/>
              <a:gd name="connsiteY140" fmla="*/ 922550 h 2942084"/>
              <a:gd name="connsiteX141" fmla="*/ 4364436 w 6548135"/>
              <a:gd name="connsiteY141" fmla="*/ 922550 h 2942084"/>
              <a:gd name="connsiteX142" fmla="*/ 4364436 w 6548135"/>
              <a:gd name="connsiteY142" fmla="*/ 905721 h 2942084"/>
              <a:gd name="connsiteX143" fmla="*/ 4392485 w 6548135"/>
              <a:gd name="connsiteY143" fmla="*/ 905721 h 2942084"/>
              <a:gd name="connsiteX144" fmla="*/ 4392485 w 6548135"/>
              <a:gd name="connsiteY144" fmla="*/ 877672 h 2942084"/>
              <a:gd name="connsiteX145" fmla="*/ 4409315 w 6548135"/>
              <a:gd name="connsiteY145" fmla="*/ 877672 h 2942084"/>
              <a:gd name="connsiteX146" fmla="*/ 4409315 w 6548135"/>
              <a:gd name="connsiteY146" fmla="*/ 844013 h 2942084"/>
              <a:gd name="connsiteX147" fmla="*/ 4499072 w 6548135"/>
              <a:gd name="connsiteY147" fmla="*/ 844013 h 2942084"/>
              <a:gd name="connsiteX148" fmla="*/ 4499072 w 6548135"/>
              <a:gd name="connsiteY148" fmla="*/ 832793 h 2942084"/>
              <a:gd name="connsiteX149" fmla="*/ 4695415 w 6548135"/>
              <a:gd name="connsiteY149" fmla="*/ 832793 h 2942084"/>
              <a:gd name="connsiteX150" fmla="*/ 4695415 w 6548135"/>
              <a:gd name="connsiteY150" fmla="*/ 810354 h 2942084"/>
              <a:gd name="connsiteX151" fmla="*/ 4712245 w 6548135"/>
              <a:gd name="connsiteY151" fmla="*/ 810354 h 2942084"/>
              <a:gd name="connsiteX152" fmla="*/ 4712245 w 6548135"/>
              <a:gd name="connsiteY152" fmla="*/ 787915 h 2942084"/>
              <a:gd name="connsiteX153" fmla="*/ 4807612 w 6548135"/>
              <a:gd name="connsiteY153" fmla="*/ 787915 h 2942084"/>
              <a:gd name="connsiteX154" fmla="*/ 4807612 w 6548135"/>
              <a:gd name="connsiteY154" fmla="*/ 765475 h 2942084"/>
              <a:gd name="connsiteX155" fmla="*/ 4869320 w 6548135"/>
              <a:gd name="connsiteY155" fmla="*/ 765475 h 2942084"/>
              <a:gd name="connsiteX156" fmla="*/ 4869320 w 6548135"/>
              <a:gd name="connsiteY156" fmla="*/ 748646 h 2942084"/>
              <a:gd name="connsiteX157" fmla="*/ 4931028 w 6548135"/>
              <a:gd name="connsiteY157" fmla="*/ 748646 h 2942084"/>
              <a:gd name="connsiteX158" fmla="*/ 4931028 w 6548135"/>
              <a:gd name="connsiteY158" fmla="*/ 709377 h 2942084"/>
              <a:gd name="connsiteX159" fmla="*/ 4987126 w 6548135"/>
              <a:gd name="connsiteY159" fmla="*/ 709377 h 2942084"/>
              <a:gd name="connsiteX160" fmla="*/ 4987126 w 6548135"/>
              <a:gd name="connsiteY160" fmla="*/ 698157 h 2942084"/>
              <a:gd name="connsiteX161" fmla="*/ 5037614 w 6548135"/>
              <a:gd name="connsiteY161" fmla="*/ 698157 h 2942084"/>
              <a:gd name="connsiteX162" fmla="*/ 5037614 w 6548135"/>
              <a:gd name="connsiteY162" fmla="*/ 658889 h 2942084"/>
              <a:gd name="connsiteX163" fmla="*/ 5076883 w 6548135"/>
              <a:gd name="connsiteY163" fmla="*/ 658889 h 2942084"/>
              <a:gd name="connsiteX164" fmla="*/ 5076883 w 6548135"/>
              <a:gd name="connsiteY164" fmla="*/ 608400 h 2942084"/>
              <a:gd name="connsiteX165" fmla="*/ 5144201 w 6548135"/>
              <a:gd name="connsiteY165" fmla="*/ 608400 h 2942084"/>
              <a:gd name="connsiteX166" fmla="*/ 5144201 w 6548135"/>
              <a:gd name="connsiteY166" fmla="*/ 591571 h 2942084"/>
              <a:gd name="connsiteX167" fmla="*/ 5177860 w 6548135"/>
              <a:gd name="connsiteY167" fmla="*/ 591571 h 2942084"/>
              <a:gd name="connsiteX168" fmla="*/ 5177860 w 6548135"/>
              <a:gd name="connsiteY168" fmla="*/ 552302 h 2942084"/>
              <a:gd name="connsiteX169" fmla="*/ 5194689 w 6548135"/>
              <a:gd name="connsiteY169" fmla="*/ 552302 h 2942084"/>
              <a:gd name="connsiteX170" fmla="*/ 5194689 w 6548135"/>
              <a:gd name="connsiteY170" fmla="*/ 535473 h 2942084"/>
              <a:gd name="connsiteX171" fmla="*/ 5295666 w 6548135"/>
              <a:gd name="connsiteY171" fmla="*/ 535473 h 2942084"/>
              <a:gd name="connsiteX172" fmla="*/ 5295666 w 6548135"/>
              <a:gd name="connsiteY172" fmla="*/ 496204 h 2942084"/>
              <a:gd name="connsiteX173" fmla="*/ 5514449 w 6548135"/>
              <a:gd name="connsiteY173" fmla="*/ 496204 h 2942084"/>
              <a:gd name="connsiteX174" fmla="*/ 5514449 w 6548135"/>
              <a:gd name="connsiteY174" fmla="*/ 468155 h 2942084"/>
              <a:gd name="connsiteX175" fmla="*/ 5570547 w 6548135"/>
              <a:gd name="connsiteY175" fmla="*/ 468155 h 2942084"/>
              <a:gd name="connsiteX176" fmla="*/ 5570547 w 6548135"/>
              <a:gd name="connsiteY176" fmla="*/ 395227 h 2942084"/>
              <a:gd name="connsiteX177" fmla="*/ 5682743 w 6548135"/>
              <a:gd name="connsiteY177" fmla="*/ 395227 h 2942084"/>
              <a:gd name="connsiteX178" fmla="*/ 5682743 w 6548135"/>
              <a:gd name="connsiteY178" fmla="*/ 367178 h 2942084"/>
              <a:gd name="connsiteX179" fmla="*/ 5727622 w 6548135"/>
              <a:gd name="connsiteY179" fmla="*/ 367178 h 2942084"/>
              <a:gd name="connsiteX180" fmla="*/ 5727622 w 6548135"/>
              <a:gd name="connsiteY180" fmla="*/ 322300 h 2942084"/>
              <a:gd name="connsiteX181" fmla="*/ 5817379 w 6548135"/>
              <a:gd name="connsiteY181" fmla="*/ 322300 h 2942084"/>
              <a:gd name="connsiteX182" fmla="*/ 5817379 w 6548135"/>
              <a:gd name="connsiteY182" fmla="*/ 322300 h 2942084"/>
              <a:gd name="connsiteX183" fmla="*/ 5819999 w 6548135"/>
              <a:gd name="connsiteY183" fmla="*/ 285281 h 2942084"/>
              <a:gd name="connsiteX184" fmla="*/ 5915366 w 6548135"/>
              <a:gd name="connsiteY184" fmla="*/ 280041 h 2942084"/>
              <a:gd name="connsiteX185" fmla="*/ 5914802 w 6548135"/>
              <a:gd name="connsiteY185" fmla="*/ 244502 h 2942084"/>
              <a:gd name="connsiteX186" fmla="*/ 5978214 w 6548135"/>
              <a:gd name="connsiteY186" fmla="*/ 238153 h 2942084"/>
              <a:gd name="connsiteX187" fmla="*/ 5975594 w 6548135"/>
              <a:gd name="connsiteY187" fmla="*/ 148765 h 2942084"/>
              <a:gd name="connsiteX188" fmla="*/ 6294213 w 6548135"/>
              <a:gd name="connsiteY188" fmla="*/ 154005 h 2942084"/>
              <a:gd name="connsiteX189" fmla="*/ 6294213 w 6548135"/>
              <a:gd name="connsiteY189" fmla="*/ 86688 h 2942084"/>
              <a:gd name="connsiteX190" fmla="*/ 6496166 w 6548135"/>
              <a:gd name="connsiteY190" fmla="*/ 86688 h 2942084"/>
              <a:gd name="connsiteX191" fmla="*/ 6496166 w 6548135"/>
              <a:gd name="connsiteY191" fmla="*/ 2540 h 2942084"/>
              <a:gd name="connsiteX192" fmla="*/ 6548135 w 6548135"/>
              <a:gd name="connsiteY192" fmla="*/ 0 h 294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6548135" h="2942084">
                <a:moveTo>
                  <a:pt x="0" y="2942084"/>
                </a:moveTo>
                <a:lnTo>
                  <a:pt x="50488" y="2942084"/>
                </a:lnTo>
                <a:lnTo>
                  <a:pt x="140245" y="2942084"/>
                </a:lnTo>
                <a:lnTo>
                  <a:pt x="140245" y="2902815"/>
                </a:lnTo>
                <a:lnTo>
                  <a:pt x="173904" y="2902815"/>
                </a:lnTo>
                <a:lnTo>
                  <a:pt x="173904" y="2874766"/>
                </a:lnTo>
                <a:lnTo>
                  <a:pt x="235612" y="2874766"/>
                </a:lnTo>
                <a:lnTo>
                  <a:pt x="235612" y="2846717"/>
                </a:lnTo>
                <a:lnTo>
                  <a:pt x="258051" y="2846717"/>
                </a:lnTo>
                <a:lnTo>
                  <a:pt x="258051" y="2846717"/>
                </a:lnTo>
                <a:lnTo>
                  <a:pt x="280490" y="2824278"/>
                </a:lnTo>
                <a:lnTo>
                  <a:pt x="280490" y="2796229"/>
                </a:lnTo>
                <a:lnTo>
                  <a:pt x="336588" y="2796229"/>
                </a:lnTo>
                <a:lnTo>
                  <a:pt x="336588" y="2785009"/>
                </a:lnTo>
                <a:lnTo>
                  <a:pt x="336588" y="2773789"/>
                </a:lnTo>
                <a:lnTo>
                  <a:pt x="398296" y="2773789"/>
                </a:lnTo>
                <a:lnTo>
                  <a:pt x="398296" y="2762570"/>
                </a:lnTo>
                <a:lnTo>
                  <a:pt x="437565" y="2762570"/>
                </a:lnTo>
                <a:lnTo>
                  <a:pt x="437565" y="2745740"/>
                </a:lnTo>
                <a:lnTo>
                  <a:pt x="499273" y="2745740"/>
                </a:lnTo>
                <a:lnTo>
                  <a:pt x="499273" y="2728911"/>
                </a:lnTo>
                <a:lnTo>
                  <a:pt x="549761" y="2728911"/>
                </a:lnTo>
                <a:lnTo>
                  <a:pt x="549761" y="2695252"/>
                </a:lnTo>
                <a:lnTo>
                  <a:pt x="611469" y="2695252"/>
                </a:lnTo>
                <a:lnTo>
                  <a:pt x="622689" y="2684032"/>
                </a:lnTo>
                <a:lnTo>
                  <a:pt x="729276" y="2684032"/>
                </a:lnTo>
                <a:lnTo>
                  <a:pt x="729276" y="2639154"/>
                </a:lnTo>
                <a:lnTo>
                  <a:pt x="802203" y="2639154"/>
                </a:lnTo>
                <a:lnTo>
                  <a:pt x="802203" y="2605495"/>
                </a:lnTo>
                <a:lnTo>
                  <a:pt x="813423" y="2594275"/>
                </a:lnTo>
                <a:lnTo>
                  <a:pt x="813423" y="2577446"/>
                </a:lnTo>
                <a:lnTo>
                  <a:pt x="875131" y="2577446"/>
                </a:lnTo>
                <a:lnTo>
                  <a:pt x="875131" y="2560616"/>
                </a:lnTo>
                <a:lnTo>
                  <a:pt x="1004157" y="2560616"/>
                </a:lnTo>
                <a:lnTo>
                  <a:pt x="1004157" y="2526957"/>
                </a:lnTo>
                <a:lnTo>
                  <a:pt x="1026596" y="2526957"/>
                </a:lnTo>
                <a:lnTo>
                  <a:pt x="1026596" y="2482079"/>
                </a:lnTo>
                <a:lnTo>
                  <a:pt x="1043425" y="2482079"/>
                </a:lnTo>
                <a:lnTo>
                  <a:pt x="1043425" y="2448420"/>
                </a:lnTo>
                <a:lnTo>
                  <a:pt x="1133182" y="2448420"/>
                </a:lnTo>
                <a:lnTo>
                  <a:pt x="1144402" y="2437200"/>
                </a:lnTo>
                <a:lnTo>
                  <a:pt x="1189281" y="2437200"/>
                </a:lnTo>
                <a:lnTo>
                  <a:pt x="1189281" y="2409151"/>
                </a:lnTo>
                <a:lnTo>
                  <a:pt x="1374404" y="2409151"/>
                </a:lnTo>
                <a:lnTo>
                  <a:pt x="1374404" y="2313784"/>
                </a:lnTo>
                <a:lnTo>
                  <a:pt x="1402454" y="2313784"/>
                </a:lnTo>
                <a:lnTo>
                  <a:pt x="1402454" y="2280126"/>
                </a:lnTo>
                <a:lnTo>
                  <a:pt x="1447332" y="2280126"/>
                </a:lnTo>
                <a:lnTo>
                  <a:pt x="1447332" y="2246467"/>
                </a:lnTo>
                <a:lnTo>
                  <a:pt x="1469771" y="2246467"/>
                </a:lnTo>
                <a:lnTo>
                  <a:pt x="1469771" y="2218418"/>
                </a:lnTo>
                <a:lnTo>
                  <a:pt x="1497820" y="2218418"/>
                </a:lnTo>
                <a:lnTo>
                  <a:pt x="1497820" y="2201588"/>
                </a:lnTo>
                <a:lnTo>
                  <a:pt x="1525869" y="2201588"/>
                </a:lnTo>
                <a:lnTo>
                  <a:pt x="1525869" y="2179149"/>
                </a:lnTo>
                <a:lnTo>
                  <a:pt x="1542699" y="2179149"/>
                </a:lnTo>
                <a:lnTo>
                  <a:pt x="1542699" y="2167929"/>
                </a:lnTo>
                <a:lnTo>
                  <a:pt x="1649285" y="2167929"/>
                </a:lnTo>
                <a:lnTo>
                  <a:pt x="1649285" y="2139880"/>
                </a:lnTo>
                <a:lnTo>
                  <a:pt x="1817580" y="2139880"/>
                </a:lnTo>
                <a:lnTo>
                  <a:pt x="1817580" y="2117441"/>
                </a:lnTo>
                <a:lnTo>
                  <a:pt x="1879288" y="2117441"/>
                </a:lnTo>
                <a:lnTo>
                  <a:pt x="1879288" y="2083782"/>
                </a:lnTo>
                <a:lnTo>
                  <a:pt x="1957825" y="2083782"/>
                </a:lnTo>
                <a:lnTo>
                  <a:pt x="1957825" y="2022074"/>
                </a:lnTo>
                <a:lnTo>
                  <a:pt x="2142949" y="2022074"/>
                </a:lnTo>
                <a:lnTo>
                  <a:pt x="2142949" y="1994025"/>
                </a:lnTo>
                <a:lnTo>
                  <a:pt x="2187828" y="1994025"/>
                </a:lnTo>
                <a:lnTo>
                  <a:pt x="2187828" y="1960366"/>
                </a:lnTo>
                <a:lnTo>
                  <a:pt x="2204657" y="1960366"/>
                </a:lnTo>
                <a:lnTo>
                  <a:pt x="2204657" y="1898658"/>
                </a:lnTo>
                <a:lnTo>
                  <a:pt x="2238316" y="1898658"/>
                </a:lnTo>
                <a:lnTo>
                  <a:pt x="2238316" y="1864999"/>
                </a:lnTo>
                <a:lnTo>
                  <a:pt x="2305634" y="1864999"/>
                </a:lnTo>
                <a:lnTo>
                  <a:pt x="2305634" y="1848170"/>
                </a:lnTo>
                <a:lnTo>
                  <a:pt x="2322463" y="1848170"/>
                </a:lnTo>
                <a:lnTo>
                  <a:pt x="2322463" y="1808901"/>
                </a:lnTo>
                <a:lnTo>
                  <a:pt x="2356122" y="1808901"/>
                </a:lnTo>
                <a:lnTo>
                  <a:pt x="2356122" y="1792072"/>
                </a:lnTo>
                <a:lnTo>
                  <a:pt x="2372952" y="1792072"/>
                </a:lnTo>
                <a:lnTo>
                  <a:pt x="2372952" y="1769632"/>
                </a:lnTo>
                <a:lnTo>
                  <a:pt x="2541246" y="1769632"/>
                </a:lnTo>
                <a:lnTo>
                  <a:pt x="2541246" y="1735973"/>
                </a:lnTo>
                <a:lnTo>
                  <a:pt x="2591735" y="1735973"/>
                </a:lnTo>
                <a:lnTo>
                  <a:pt x="2591735" y="1713534"/>
                </a:lnTo>
                <a:lnTo>
                  <a:pt x="2703931" y="1713534"/>
                </a:lnTo>
                <a:lnTo>
                  <a:pt x="2703931" y="1679875"/>
                </a:lnTo>
                <a:lnTo>
                  <a:pt x="2720760" y="1679875"/>
                </a:lnTo>
                <a:lnTo>
                  <a:pt x="2720760" y="1651826"/>
                </a:lnTo>
                <a:lnTo>
                  <a:pt x="2754419" y="1651826"/>
                </a:lnTo>
                <a:lnTo>
                  <a:pt x="2754419" y="1640607"/>
                </a:lnTo>
                <a:lnTo>
                  <a:pt x="2771249" y="1640607"/>
                </a:lnTo>
                <a:lnTo>
                  <a:pt x="2771249" y="1618167"/>
                </a:lnTo>
                <a:lnTo>
                  <a:pt x="2804908" y="1618167"/>
                </a:lnTo>
                <a:lnTo>
                  <a:pt x="2804908" y="1595728"/>
                </a:lnTo>
                <a:lnTo>
                  <a:pt x="2827347" y="1595728"/>
                </a:lnTo>
                <a:lnTo>
                  <a:pt x="2827347" y="1567679"/>
                </a:lnTo>
                <a:lnTo>
                  <a:pt x="2866615" y="1567679"/>
                </a:lnTo>
                <a:lnTo>
                  <a:pt x="2866615" y="1528410"/>
                </a:lnTo>
                <a:lnTo>
                  <a:pt x="2922714" y="1528410"/>
                </a:lnTo>
                <a:lnTo>
                  <a:pt x="2922714" y="1505971"/>
                </a:lnTo>
                <a:lnTo>
                  <a:pt x="3057349" y="1505971"/>
                </a:lnTo>
                <a:lnTo>
                  <a:pt x="3057349" y="1449873"/>
                </a:lnTo>
                <a:lnTo>
                  <a:pt x="3180765" y="1449873"/>
                </a:lnTo>
                <a:lnTo>
                  <a:pt x="3180765" y="1427434"/>
                </a:lnTo>
                <a:lnTo>
                  <a:pt x="3248083" y="1427434"/>
                </a:lnTo>
                <a:lnTo>
                  <a:pt x="3248083" y="1416214"/>
                </a:lnTo>
                <a:lnTo>
                  <a:pt x="3276132" y="1416214"/>
                </a:lnTo>
                <a:lnTo>
                  <a:pt x="3276132" y="1388165"/>
                </a:lnTo>
                <a:lnTo>
                  <a:pt x="3382719" y="1388165"/>
                </a:lnTo>
                <a:lnTo>
                  <a:pt x="3382719" y="1371335"/>
                </a:lnTo>
                <a:lnTo>
                  <a:pt x="3427597" y="1371335"/>
                </a:lnTo>
                <a:lnTo>
                  <a:pt x="3427597" y="1354506"/>
                </a:lnTo>
                <a:lnTo>
                  <a:pt x="3483695" y="1354506"/>
                </a:lnTo>
                <a:lnTo>
                  <a:pt x="3483695" y="1337676"/>
                </a:lnTo>
                <a:lnTo>
                  <a:pt x="3517354" y="1337676"/>
                </a:lnTo>
                <a:lnTo>
                  <a:pt x="3517354" y="1287188"/>
                </a:lnTo>
                <a:lnTo>
                  <a:pt x="3539793" y="1287188"/>
                </a:lnTo>
                <a:lnTo>
                  <a:pt x="3539793" y="1259139"/>
                </a:lnTo>
                <a:lnTo>
                  <a:pt x="3741747" y="1259139"/>
                </a:lnTo>
                <a:lnTo>
                  <a:pt x="3741747" y="1231090"/>
                </a:lnTo>
                <a:lnTo>
                  <a:pt x="3865163" y="1231090"/>
                </a:lnTo>
                <a:lnTo>
                  <a:pt x="3865163" y="1197431"/>
                </a:lnTo>
                <a:lnTo>
                  <a:pt x="3915651" y="1197431"/>
                </a:lnTo>
                <a:lnTo>
                  <a:pt x="3915651" y="1174992"/>
                </a:lnTo>
                <a:lnTo>
                  <a:pt x="3977359" y="1174992"/>
                </a:lnTo>
                <a:lnTo>
                  <a:pt x="3977359" y="1130113"/>
                </a:lnTo>
                <a:lnTo>
                  <a:pt x="4100775" y="1130113"/>
                </a:lnTo>
                <a:lnTo>
                  <a:pt x="4100775" y="1074015"/>
                </a:lnTo>
                <a:lnTo>
                  <a:pt x="4123214" y="1074015"/>
                </a:lnTo>
                <a:lnTo>
                  <a:pt x="4123214" y="1057186"/>
                </a:lnTo>
                <a:lnTo>
                  <a:pt x="4145654" y="1057186"/>
                </a:lnTo>
                <a:lnTo>
                  <a:pt x="4145654" y="1034746"/>
                </a:lnTo>
                <a:lnTo>
                  <a:pt x="4190532" y="1034746"/>
                </a:lnTo>
                <a:lnTo>
                  <a:pt x="4190532" y="989868"/>
                </a:lnTo>
                <a:lnTo>
                  <a:pt x="4218581" y="989868"/>
                </a:lnTo>
                <a:lnTo>
                  <a:pt x="4218581" y="967429"/>
                </a:lnTo>
                <a:lnTo>
                  <a:pt x="4285899" y="967429"/>
                </a:lnTo>
                <a:lnTo>
                  <a:pt x="4285899" y="944989"/>
                </a:lnTo>
                <a:lnTo>
                  <a:pt x="4302728" y="928160"/>
                </a:lnTo>
                <a:lnTo>
                  <a:pt x="4308338" y="922550"/>
                </a:lnTo>
                <a:lnTo>
                  <a:pt x="4364436" y="922550"/>
                </a:lnTo>
                <a:lnTo>
                  <a:pt x="4364436" y="905721"/>
                </a:lnTo>
                <a:lnTo>
                  <a:pt x="4392485" y="905721"/>
                </a:lnTo>
                <a:lnTo>
                  <a:pt x="4392485" y="877672"/>
                </a:lnTo>
                <a:lnTo>
                  <a:pt x="4409315" y="877672"/>
                </a:lnTo>
                <a:lnTo>
                  <a:pt x="4409315" y="844013"/>
                </a:lnTo>
                <a:lnTo>
                  <a:pt x="4499072" y="844013"/>
                </a:lnTo>
                <a:lnTo>
                  <a:pt x="4499072" y="832793"/>
                </a:lnTo>
                <a:lnTo>
                  <a:pt x="4695415" y="832793"/>
                </a:lnTo>
                <a:lnTo>
                  <a:pt x="4695415" y="810354"/>
                </a:lnTo>
                <a:lnTo>
                  <a:pt x="4712245" y="810354"/>
                </a:lnTo>
                <a:lnTo>
                  <a:pt x="4712245" y="787915"/>
                </a:lnTo>
                <a:lnTo>
                  <a:pt x="4807612" y="787915"/>
                </a:lnTo>
                <a:lnTo>
                  <a:pt x="4807612" y="765475"/>
                </a:lnTo>
                <a:lnTo>
                  <a:pt x="4869320" y="765475"/>
                </a:lnTo>
                <a:lnTo>
                  <a:pt x="4869320" y="748646"/>
                </a:lnTo>
                <a:lnTo>
                  <a:pt x="4931028" y="748646"/>
                </a:lnTo>
                <a:lnTo>
                  <a:pt x="4931028" y="709377"/>
                </a:lnTo>
                <a:lnTo>
                  <a:pt x="4987126" y="709377"/>
                </a:lnTo>
                <a:lnTo>
                  <a:pt x="4987126" y="698157"/>
                </a:lnTo>
                <a:lnTo>
                  <a:pt x="5037614" y="698157"/>
                </a:lnTo>
                <a:lnTo>
                  <a:pt x="5037614" y="658889"/>
                </a:lnTo>
                <a:lnTo>
                  <a:pt x="5076883" y="658889"/>
                </a:lnTo>
                <a:lnTo>
                  <a:pt x="5076883" y="608400"/>
                </a:lnTo>
                <a:lnTo>
                  <a:pt x="5144201" y="608400"/>
                </a:lnTo>
                <a:lnTo>
                  <a:pt x="5144201" y="591571"/>
                </a:lnTo>
                <a:lnTo>
                  <a:pt x="5177860" y="591571"/>
                </a:lnTo>
                <a:lnTo>
                  <a:pt x="5177860" y="552302"/>
                </a:lnTo>
                <a:lnTo>
                  <a:pt x="5194689" y="552302"/>
                </a:lnTo>
                <a:lnTo>
                  <a:pt x="5194689" y="535473"/>
                </a:lnTo>
                <a:lnTo>
                  <a:pt x="5295666" y="535473"/>
                </a:lnTo>
                <a:lnTo>
                  <a:pt x="5295666" y="496204"/>
                </a:lnTo>
                <a:lnTo>
                  <a:pt x="5514449" y="496204"/>
                </a:lnTo>
                <a:lnTo>
                  <a:pt x="5514449" y="468155"/>
                </a:lnTo>
                <a:lnTo>
                  <a:pt x="5570547" y="468155"/>
                </a:lnTo>
                <a:lnTo>
                  <a:pt x="5570547" y="395227"/>
                </a:lnTo>
                <a:lnTo>
                  <a:pt x="5682743" y="395227"/>
                </a:lnTo>
                <a:lnTo>
                  <a:pt x="5682743" y="367178"/>
                </a:lnTo>
                <a:lnTo>
                  <a:pt x="5727622" y="367178"/>
                </a:lnTo>
                <a:lnTo>
                  <a:pt x="5727622" y="322300"/>
                </a:lnTo>
                <a:lnTo>
                  <a:pt x="5817379" y="322300"/>
                </a:lnTo>
                <a:lnTo>
                  <a:pt x="5817379" y="322300"/>
                </a:lnTo>
                <a:cubicBezTo>
                  <a:pt x="5817816" y="316130"/>
                  <a:pt x="5819126" y="297621"/>
                  <a:pt x="5819999" y="285281"/>
                </a:cubicBezTo>
                <a:cubicBezTo>
                  <a:pt x="5851788" y="285281"/>
                  <a:pt x="5899565" y="286838"/>
                  <a:pt x="5915366" y="280041"/>
                </a:cubicBezTo>
                <a:cubicBezTo>
                  <a:pt x="5918467" y="252924"/>
                  <a:pt x="5914117" y="253728"/>
                  <a:pt x="5914802" y="244502"/>
                </a:cubicBezTo>
                <a:cubicBezTo>
                  <a:pt x="5938559" y="247626"/>
                  <a:pt x="5957077" y="240269"/>
                  <a:pt x="5978214" y="238153"/>
                </a:cubicBezTo>
                <a:cubicBezTo>
                  <a:pt x="5977341" y="208357"/>
                  <a:pt x="5976467" y="178561"/>
                  <a:pt x="5975594" y="148765"/>
                </a:cubicBezTo>
                <a:lnTo>
                  <a:pt x="6294213" y="154005"/>
                </a:lnTo>
                <a:lnTo>
                  <a:pt x="6294213" y="86688"/>
                </a:lnTo>
                <a:lnTo>
                  <a:pt x="6496166" y="86688"/>
                </a:lnTo>
                <a:lnTo>
                  <a:pt x="6496166" y="2540"/>
                </a:lnTo>
                <a:lnTo>
                  <a:pt x="6548135"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 xmlns:a16="http://schemas.microsoft.com/office/drawing/2014/main" id="{8399CD0E-4C59-47EB-A721-A5DD2014CB82}"/>
              </a:ext>
            </a:extLst>
          </p:cNvPr>
          <p:cNvSpPr/>
          <p:nvPr/>
        </p:nvSpPr>
        <p:spPr>
          <a:xfrm>
            <a:off x="2984311" y="2989428"/>
            <a:ext cx="6581180" cy="2256430"/>
          </a:xfrm>
          <a:custGeom>
            <a:avLst/>
            <a:gdLst>
              <a:gd name="connsiteX0" fmla="*/ 0 w 6555475"/>
              <a:gd name="connsiteY0" fmla="*/ 2256430 h 2256430"/>
              <a:gd name="connsiteX1" fmla="*/ 200168 w 6555475"/>
              <a:gd name="connsiteY1" fmla="*/ 2256430 h 2256430"/>
              <a:gd name="connsiteX2" fmla="*/ 200168 w 6555475"/>
              <a:gd name="connsiteY2" fmla="*/ 2242782 h 2256430"/>
              <a:gd name="connsiteX3" fmla="*/ 295702 w 6555475"/>
              <a:gd name="connsiteY3" fmla="*/ 2242782 h 2256430"/>
              <a:gd name="connsiteX4" fmla="*/ 295702 w 6555475"/>
              <a:gd name="connsiteY4" fmla="*/ 2229135 h 2256430"/>
              <a:gd name="connsiteX5" fmla="*/ 432180 w 6555475"/>
              <a:gd name="connsiteY5" fmla="*/ 2229135 h 2256430"/>
              <a:gd name="connsiteX6" fmla="*/ 432180 w 6555475"/>
              <a:gd name="connsiteY6" fmla="*/ 2201839 h 2256430"/>
              <a:gd name="connsiteX7" fmla="*/ 454926 w 6555475"/>
              <a:gd name="connsiteY7" fmla="*/ 2201839 h 2256430"/>
              <a:gd name="connsiteX8" fmla="*/ 454926 w 6555475"/>
              <a:gd name="connsiteY8" fmla="*/ 2188191 h 2256430"/>
              <a:gd name="connsiteX9" fmla="*/ 477672 w 6555475"/>
              <a:gd name="connsiteY9" fmla="*/ 2188191 h 2256430"/>
              <a:gd name="connsiteX10" fmla="*/ 477672 w 6555475"/>
              <a:gd name="connsiteY10" fmla="*/ 2169994 h 2256430"/>
              <a:gd name="connsiteX11" fmla="*/ 550460 w 6555475"/>
              <a:gd name="connsiteY11" fmla="*/ 2169994 h 2256430"/>
              <a:gd name="connsiteX12" fmla="*/ 550460 w 6555475"/>
              <a:gd name="connsiteY12" fmla="*/ 2151797 h 2256430"/>
              <a:gd name="connsiteX13" fmla="*/ 568657 w 6555475"/>
              <a:gd name="connsiteY13" fmla="*/ 2151797 h 2256430"/>
              <a:gd name="connsiteX14" fmla="*/ 568657 w 6555475"/>
              <a:gd name="connsiteY14" fmla="*/ 2129051 h 2256430"/>
              <a:gd name="connsiteX15" fmla="*/ 609600 w 6555475"/>
              <a:gd name="connsiteY15" fmla="*/ 2129051 h 2256430"/>
              <a:gd name="connsiteX16" fmla="*/ 609600 w 6555475"/>
              <a:gd name="connsiteY16" fmla="*/ 2110854 h 2256430"/>
              <a:gd name="connsiteX17" fmla="*/ 805218 w 6555475"/>
              <a:gd name="connsiteY17" fmla="*/ 2110854 h 2256430"/>
              <a:gd name="connsiteX18" fmla="*/ 805218 w 6555475"/>
              <a:gd name="connsiteY18" fmla="*/ 2088108 h 2256430"/>
              <a:gd name="connsiteX19" fmla="*/ 937147 w 6555475"/>
              <a:gd name="connsiteY19" fmla="*/ 2088108 h 2256430"/>
              <a:gd name="connsiteX20" fmla="*/ 937147 w 6555475"/>
              <a:gd name="connsiteY20" fmla="*/ 2069911 h 2256430"/>
              <a:gd name="connsiteX21" fmla="*/ 1005386 w 6555475"/>
              <a:gd name="connsiteY21" fmla="*/ 2069911 h 2256430"/>
              <a:gd name="connsiteX22" fmla="*/ 1005386 w 6555475"/>
              <a:gd name="connsiteY22" fmla="*/ 2056263 h 2256430"/>
              <a:gd name="connsiteX23" fmla="*/ 1050878 w 6555475"/>
              <a:gd name="connsiteY23" fmla="*/ 2056263 h 2256430"/>
              <a:gd name="connsiteX24" fmla="*/ 1050878 w 6555475"/>
              <a:gd name="connsiteY24" fmla="*/ 2033517 h 2256430"/>
              <a:gd name="connsiteX25" fmla="*/ 1078174 w 6555475"/>
              <a:gd name="connsiteY25" fmla="*/ 2033517 h 2256430"/>
              <a:gd name="connsiteX26" fmla="*/ 1078174 w 6555475"/>
              <a:gd name="connsiteY26" fmla="*/ 2010771 h 2256430"/>
              <a:gd name="connsiteX27" fmla="*/ 1105469 w 6555475"/>
              <a:gd name="connsiteY27" fmla="*/ 2010771 h 2256430"/>
              <a:gd name="connsiteX28" fmla="*/ 1105469 w 6555475"/>
              <a:gd name="connsiteY28" fmla="*/ 1974376 h 2256430"/>
              <a:gd name="connsiteX29" fmla="*/ 1501254 w 6555475"/>
              <a:gd name="connsiteY29" fmla="*/ 1974376 h 2256430"/>
              <a:gd name="connsiteX30" fmla="*/ 1501254 w 6555475"/>
              <a:gd name="connsiteY30" fmla="*/ 1956179 h 2256430"/>
              <a:gd name="connsiteX31" fmla="*/ 1564944 w 6555475"/>
              <a:gd name="connsiteY31" fmla="*/ 1956179 h 2256430"/>
              <a:gd name="connsiteX32" fmla="*/ 1564944 w 6555475"/>
              <a:gd name="connsiteY32" fmla="*/ 1937982 h 2256430"/>
              <a:gd name="connsiteX33" fmla="*/ 1637732 w 6555475"/>
              <a:gd name="connsiteY33" fmla="*/ 1937982 h 2256430"/>
              <a:gd name="connsiteX34" fmla="*/ 1637732 w 6555475"/>
              <a:gd name="connsiteY34" fmla="*/ 1919785 h 2256430"/>
              <a:gd name="connsiteX35" fmla="*/ 1824251 w 6555475"/>
              <a:gd name="connsiteY35" fmla="*/ 1919785 h 2256430"/>
              <a:gd name="connsiteX36" fmla="*/ 1824251 w 6555475"/>
              <a:gd name="connsiteY36" fmla="*/ 1901588 h 2256430"/>
              <a:gd name="connsiteX37" fmla="*/ 2006221 w 6555475"/>
              <a:gd name="connsiteY37" fmla="*/ 1901588 h 2256430"/>
              <a:gd name="connsiteX38" fmla="*/ 2006221 w 6555475"/>
              <a:gd name="connsiteY38" fmla="*/ 1874293 h 2256430"/>
              <a:gd name="connsiteX39" fmla="*/ 2024418 w 6555475"/>
              <a:gd name="connsiteY39" fmla="*/ 1874293 h 2256430"/>
              <a:gd name="connsiteX40" fmla="*/ 2024418 w 6555475"/>
              <a:gd name="connsiteY40" fmla="*/ 1851547 h 2256430"/>
              <a:gd name="connsiteX41" fmla="*/ 2038066 w 6555475"/>
              <a:gd name="connsiteY41" fmla="*/ 1851547 h 2256430"/>
              <a:gd name="connsiteX42" fmla="*/ 2038066 w 6555475"/>
              <a:gd name="connsiteY42" fmla="*/ 1828800 h 2256430"/>
              <a:gd name="connsiteX43" fmla="*/ 2147248 w 6555475"/>
              <a:gd name="connsiteY43" fmla="*/ 1828800 h 2256430"/>
              <a:gd name="connsiteX44" fmla="*/ 2147248 w 6555475"/>
              <a:gd name="connsiteY44" fmla="*/ 1806054 h 2256430"/>
              <a:gd name="connsiteX45" fmla="*/ 2215487 w 6555475"/>
              <a:gd name="connsiteY45" fmla="*/ 1806054 h 2256430"/>
              <a:gd name="connsiteX46" fmla="*/ 2215487 w 6555475"/>
              <a:gd name="connsiteY46" fmla="*/ 1787857 h 2256430"/>
              <a:gd name="connsiteX47" fmla="*/ 2270078 w 6555475"/>
              <a:gd name="connsiteY47" fmla="*/ 1787857 h 2256430"/>
              <a:gd name="connsiteX48" fmla="*/ 2270078 w 6555475"/>
              <a:gd name="connsiteY48" fmla="*/ 1751463 h 2256430"/>
              <a:gd name="connsiteX49" fmla="*/ 2338317 w 6555475"/>
              <a:gd name="connsiteY49" fmla="*/ 1751463 h 2256430"/>
              <a:gd name="connsiteX50" fmla="*/ 2338317 w 6555475"/>
              <a:gd name="connsiteY50" fmla="*/ 1737815 h 2256430"/>
              <a:gd name="connsiteX51" fmla="*/ 2392908 w 6555475"/>
              <a:gd name="connsiteY51" fmla="*/ 1737815 h 2256430"/>
              <a:gd name="connsiteX52" fmla="*/ 2392908 w 6555475"/>
              <a:gd name="connsiteY52" fmla="*/ 1715069 h 2256430"/>
              <a:gd name="connsiteX53" fmla="*/ 2474794 w 6555475"/>
              <a:gd name="connsiteY53" fmla="*/ 1715069 h 2256430"/>
              <a:gd name="connsiteX54" fmla="*/ 2474794 w 6555475"/>
              <a:gd name="connsiteY54" fmla="*/ 1701421 h 2256430"/>
              <a:gd name="connsiteX55" fmla="*/ 2474794 w 6555475"/>
              <a:gd name="connsiteY55" fmla="*/ 1687773 h 2256430"/>
              <a:gd name="connsiteX56" fmla="*/ 2492991 w 6555475"/>
              <a:gd name="connsiteY56" fmla="*/ 1687773 h 2256430"/>
              <a:gd name="connsiteX57" fmla="*/ 2492991 w 6555475"/>
              <a:gd name="connsiteY57" fmla="*/ 1651379 h 2256430"/>
              <a:gd name="connsiteX58" fmla="*/ 2511189 w 6555475"/>
              <a:gd name="connsiteY58" fmla="*/ 1651379 h 2256430"/>
              <a:gd name="connsiteX59" fmla="*/ 2511189 w 6555475"/>
              <a:gd name="connsiteY59" fmla="*/ 1633182 h 2256430"/>
              <a:gd name="connsiteX60" fmla="*/ 2529386 w 6555475"/>
              <a:gd name="connsiteY60" fmla="*/ 1633182 h 2256430"/>
              <a:gd name="connsiteX61" fmla="*/ 2529386 w 6555475"/>
              <a:gd name="connsiteY61" fmla="*/ 1614985 h 2256430"/>
              <a:gd name="connsiteX62" fmla="*/ 2533936 w 6555475"/>
              <a:gd name="connsiteY62" fmla="*/ 1619535 h 2256430"/>
              <a:gd name="connsiteX63" fmla="*/ 2533936 w 6555475"/>
              <a:gd name="connsiteY63" fmla="*/ 1596788 h 2256430"/>
              <a:gd name="connsiteX64" fmla="*/ 2574878 w 6555475"/>
              <a:gd name="connsiteY64" fmla="*/ 1596788 h 2256430"/>
              <a:gd name="connsiteX65" fmla="*/ 2574878 w 6555475"/>
              <a:gd name="connsiteY65" fmla="*/ 1564944 h 2256430"/>
              <a:gd name="connsiteX66" fmla="*/ 2734102 w 6555475"/>
              <a:gd name="connsiteY66" fmla="*/ 1564944 h 2256430"/>
              <a:gd name="connsiteX67" fmla="*/ 2734102 w 6555475"/>
              <a:gd name="connsiteY67" fmla="*/ 1537648 h 2256430"/>
              <a:gd name="connsiteX68" fmla="*/ 2752299 w 6555475"/>
              <a:gd name="connsiteY68" fmla="*/ 1537648 h 2256430"/>
              <a:gd name="connsiteX69" fmla="*/ 2752299 w 6555475"/>
              <a:gd name="connsiteY69" fmla="*/ 1514902 h 2256430"/>
              <a:gd name="connsiteX70" fmla="*/ 2897875 w 6555475"/>
              <a:gd name="connsiteY70" fmla="*/ 1514902 h 2256430"/>
              <a:gd name="connsiteX71" fmla="*/ 2897875 w 6555475"/>
              <a:gd name="connsiteY71" fmla="*/ 1487606 h 2256430"/>
              <a:gd name="connsiteX72" fmla="*/ 2916072 w 6555475"/>
              <a:gd name="connsiteY72" fmla="*/ 1487606 h 2256430"/>
              <a:gd name="connsiteX73" fmla="*/ 2916072 w 6555475"/>
              <a:gd name="connsiteY73" fmla="*/ 1451212 h 2256430"/>
              <a:gd name="connsiteX74" fmla="*/ 2961565 w 6555475"/>
              <a:gd name="connsiteY74" fmla="*/ 1451212 h 2256430"/>
              <a:gd name="connsiteX75" fmla="*/ 2961565 w 6555475"/>
              <a:gd name="connsiteY75" fmla="*/ 1433015 h 2256430"/>
              <a:gd name="connsiteX76" fmla="*/ 2979762 w 6555475"/>
              <a:gd name="connsiteY76" fmla="*/ 1433015 h 2256430"/>
              <a:gd name="connsiteX77" fmla="*/ 2979762 w 6555475"/>
              <a:gd name="connsiteY77" fmla="*/ 1419368 h 2256430"/>
              <a:gd name="connsiteX78" fmla="*/ 2993409 w 6555475"/>
              <a:gd name="connsiteY78" fmla="*/ 1419368 h 2256430"/>
              <a:gd name="connsiteX79" fmla="*/ 2993409 w 6555475"/>
              <a:gd name="connsiteY79" fmla="*/ 1396621 h 2256430"/>
              <a:gd name="connsiteX80" fmla="*/ 3129887 w 6555475"/>
              <a:gd name="connsiteY80" fmla="*/ 1396621 h 2256430"/>
              <a:gd name="connsiteX81" fmla="*/ 3129887 w 6555475"/>
              <a:gd name="connsiteY81" fmla="*/ 1373875 h 2256430"/>
              <a:gd name="connsiteX82" fmla="*/ 3239069 w 6555475"/>
              <a:gd name="connsiteY82" fmla="*/ 1373875 h 2256430"/>
              <a:gd name="connsiteX83" fmla="*/ 3239069 w 6555475"/>
              <a:gd name="connsiteY83" fmla="*/ 1360227 h 2256430"/>
              <a:gd name="connsiteX84" fmla="*/ 3280012 w 6555475"/>
              <a:gd name="connsiteY84" fmla="*/ 1360227 h 2256430"/>
              <a:gd name="connsiteX85" fmla="*/ 3280012 w 6555475"/>
              <a:gd name="connsiteY85" fmla="*/ 1319284 h 2256430"/>
              <a:gd name="connsiteX86" fmla="*/ 3384645 w 6555475"/>
              <a:gd name="connsiteY86" fmla="*/ 1319284 h 2256430"/>
              <a:gd name="connsiteX87" fmla="*/ 3393744 w 6555475"/>
              <a:gd name="connsiteY87" fmla="*/ 1310185 h 2256430"/>
              <a:gd name="connsiteX88" fmla="*/ 3402842 w 6555475"/>
              <a:gd name="connsiteY88" fmla="*/ 1301087 h 2256430"/>
              <a:gd name="connsiteX89" fmla="*/ 3402842 w 6555475"/>
              <a:gd name="connsiteY89" fmla="*/ 1301087 h 2256430"/>
              <a:gd name="connsiteX90" fmla="*/ 3416490 w 6555475"/>
              <a:gd name="connsiteY90" fmla="*/ 1287439 h 2256430"/>
              <a:gd name="connsiteX91" fmla="*/ 3416490 w 6555475"/>
              <a:gd name="connsiteY91" fmla="*/ 1269242 h 2256430"/>
              <a:gd name="connsiteX92" fmla="*/ 3443786 w 6555475"/>
              <a:gd name="connsiteY92" fmla="*/ 1269242 h 2256430"/>
              <a:gd name="connsiteX93" fmla="*/ 3443786 w 6555475"/>
              <a:gd name="connsiteY93" fmla="*/ 1255594 h 2256430"/>
              <a:gd name="connsiteX94" fmla="*/ 3457433 w 6555475"/>
              <a:gd name="connsiteY94" fmla="*/ 1255594 h 2256430"/>
              <a:gd name="connsiteX95" fmla="*/ 3457433 w 6555475"/>
              <a:gd name="connsiteY95" fmla="*/ 1241947 h 2256430"/>
              <a:gd name="connsiteX96" fmla="*/ 3566615 w 6555475"/>
              <a:gd name="connsiteY96" fmla="*/ 1241947 h 2256430"/>
              <a:gd name="connsiteX97" fmla="*/ 3566615 w 6555475"/>
              <a:gd name="connsiteY97" fmla="*/ 1210102 h 2256430"/>
              <a:gd name="connsiteX98" fmla="*/ 3662150 w 6555475"/>
              <a:gd name="connsiteY98" fmla="*/ 1210102 h 2256430"/>
              <a:gd name="connsiteX99" fmla="*/ 3662150 w 6555475"/>
              <a:gd name="connsiteY99" fmla="*/ 1196454 h 2256430"/>
              <a:gd name="connsiteX100" fmla="*/ 3680347 w 6555475"/>
              <a:gd name="connsiteY100" fmla="*/ 1196454 h 2256430"/>
              <a:gd name="connsiteX101" fmla="*/ 3680347 w 6555475"/>
              <a:gd name="connsiteY101" fmla="*/ 1182806 h 2256430"/>
              <a:gd name="connsiteX102" fmla="*/ 3830472 w 6555475"/>
              <a:gd name="connsiteY102" fmla="*/ 1182806 h 2256430"/>
              <a:gd name="connsiteX103" fmla="*/ 3830472 w 6555475"/>
              <a:gd name="connsiteY103" fmla="*/ 1146412 h 2256430"/>
              <a:gd name="connsiteX104" fmla="*/ 3875965 w 6555475"/>
              <a:gd name="connsiteY104" fmla="*/ 1146412 h 2256430"/>
              <a:gd name="connsiteX105" fmla="*/ 3875965 w 6555475"/>
              <a:gd name="connsiteY105" fmla="*/ 1123666 h 2256430"/>
              <a:gd name="connsiteX106" fmla="*/ 3916908 w 6555475"/>
              <a:gd name="connsiteY106" fmla="*/ 1123666 h 2256430"/>
              <a:gd name="connsiteX107" fmla="*/ 3916908 w 6555475"/>
              <a:gd name="connsiteY107" fmla="*/ 1100920 h 2256430"/>
              <a:gd name="connsiteX108" fmla="*/ 4026090 w 6555475"/>
              <a:gd name="connsiteY108" fmla="*/ 1100920 h 2256430"/>
              <a:gd name="connsiteX109" fmla="*/ 4026090 w 6555475"/>
              <a:gd name="connsiteY109" fmla="*/ 1082723 h 2256430"/>
              <a:gd name="connsiteX110" fmla="*/ 4130723 w 6555475"/>
              <a:gd name="connsiteY110" fmla="*/ 1082723 h 2256430"/>
              <a:gd name="connsiteX111" fmla="*/ 4130723 w 6555475"/>
              <a:gd name="connsiteY111" fmla="*/ 1064526 h 2256430"/>
              <a:gd name="connsiteX112" fmla="*/ 4289947 w 6555475"/>
              <a:gd name="connsiteY112" fmla="*/ 1064526 h 2256430"/>
              <a:gd name="connsiteX113" fmla="*/ 4289947 w 6555475"/>
              <a:gd name="connsiteY113" fmla="*/ 1041779 h 2256430"/>
              <a:gd name="connsiteX114" fmla="*/ 4344538 w 6555475"/>
              <a:gd name="connsiteY114" fmla="*/ 1041779 h 2256430"/>
              <a:gd name="connsiteX115" fmla="*/ 4344538 w 6555475"/>
              <a:gd name="connsiteY115" fmla="*/ 1028132 h 2256430"/>
              <a:gd name="connsiteX116" fmla="*/ 4376383 w 6555475"/>
              <a:gd name="connsiteY116" fmla="*/ 1028132 h 2256430"/>
              <a:gd name="connsiteX117" fmla="*/ 4376383 w 6555475"/>
              <a:gd name="connsiteY117" fmla="*/ 1009935 h 2256430"/>
              <a:gd name="connsiteX118" fmla="*/ 4540156 w 6555475"/>
              <a:gd name="connsiteY118" fmla="*/ 1009935 h 2256430"/>
              <a:gd name="connsiteX119" fmla="*/ 4540156 w 6555475"/>
              <a:gd name="connsiteY119" fmla="*/ 982639 h 2256430"/>
              <a:gd name="connsiteX120" fmla="*/ 4822209 w 6555475"/>
              <a:gd name="connsiteY120" fmla="*/ 982639 h 2256430"/>
              <a:gd name="connsiteX121" fmla="*/ 4822209 w 6555475"/>
              <a:gd name="connsiteY121" fmla="*/ 959893 h 2256430"/>
              <a:gd name="connsiteX122" fmla="*/ 4872251 w 6555475"/>
              <a:gd name="connsiteY122" fmla="*/ 959893 h 2256430"/>
              <a:gd name="connsiteX123" fmla="*/ 4872251 w 6555475"/>
              <a:gd name="connsiteY123" fmla="*/ 959893 h 2256430"/>
              <a:gd name="connsiteX124" fmla="*/ 4894997 w 6555475"/>
              <a:gd name="connsiteY124" fmla="*/ 937147 h 2256430"/>
              <a:gd name="connsiteX125" fmla="*/ 4976884 w 6555475"/>
              <a:gd name="connsiteY125" fmla="*/ 937147 h 2256430"/>
              <a:gd name="connsiteX126" fmla="*/ 4976884 w 6555475"/>
              <a:gd name="connsiteY126" fmla="*/ 909851 h 2256430"/>
              <a:gd name="connsiteX127" fmla="*/ 5131559 w 6555475"/>
              <a:gd name="connsiteY127" fmla="*/ 909851 h 2256430"/>
              <a:gd name="connsiteX128" fmla="*/ 5131559 w 6555475"/>
              <a:gd name="connsiteY128" fmla="*/ 882556 h 2256430"/>
              <a:gd name="connsiteX129" fmla="*/ 5208896 w 6555475"/>
              <a:gd name="connsiteY129" fmla="*/ 882556 h 2256430"/>
              <a:gd name="connsiteX130" fmla="*/ 5208896 w 6555475"/>
              <a:gd name="connsiteY130" fmla="*/ 859809 h 2256430"/>
              <a:gd name="connsiteX131" fmla="*/ 5254389 w 6555475"/>
              <a:gd name="connsiteY131" fmla="*/ 859809 h 2256430"/>
              <a:gd name="connsiteX132" fmla="*/ 5254389 w 6555475"/>
              <a:gd name="connsiteY132" fmla="*/ 859809 h 2256430"/>
              <a:gd name="connsiteX133" fmla="*/ 5277135 w 6555475"/>
              <a:gd name="connsiteY133" fmla="*/ 837063 h 2256430"/>
              <a:gd name="connsiteX134" fmla="*/ 5277135 w 6555475"/>
              <a:gd name="connsiteY134" fmla="*/ 800669 h 2256430"/>
              <a:gd name="connsiteX135" fmla="*/ 5290783 w 6555475"/>
              <a:gd name="connsiteY135" fmla="*/ 800669 h 2256430"/>
              <a:gd name="connsiteX136" fmla="*/ 5290783 w 6555475"/>
              <a:gd name="connsiteY136" fmla="*/ 773373 h 2256430"/>
              <a:gd name="connsiteX137" fmla="*/ 5313529 w 6555475"/>
              <a:gd name="connsiteY137" fmla="*/ 773373 h 2256430"/>
              <a:gd name="connsiteX138" fmla="*/ 5313529 w 6555475"/>
              <a:gd name="connsiteY138" fmla="*/ 746078 h 2256430"/>
              <a:gd name="connsiteX139" fmla="*/ 5349923 w 6555475"/>
              <a:gd name="connsiteY139" fmla="*/ 746078 h 2256430"/>
              <a:gd name="connsiteX140" fmla="*/ 5349923 w 6555475"/>
              <a:gd name="connsiteY140" fmla="*/ 714233 h 2256430"/>
              <a:gd name="connsiteX141" fmla="*/ 5359021 w 6555475"/>
              <a:gd name="connsiteY141" fmla="*/ 714233 h 2256430"/>
              <a:gd name="connsiteX142" fmla="*/ 5359021 w 6555475"/>
              <a:gd name="connsiteY142" fmla="*/ 682388 h 2256430"/>
              <a:gd name="connsiteX143" fmla="*/ 5377218 w 6555475"/>
              <a:gd name="connsiteY143" fmla="*/ 682388 h 2256430"/>
              <a:gd name="connsiteX144" fmla="*/ 5377218 w 6555475"/>
              <a:gd name="connsiteY144" fmla="*/ 627797 h 2256430"/>
              <a:gd name="connsiteX145" fmla="*/ 5481851 w 6555475"/>
              <a:gd name="connsiteY145" fmla="*/ 627797 h 2256430"/>
              <a:gd name="connsiteX146" fmla="*/ 5481851 w 6555475"/>
              <a:gd name="connsiteY146" fmla="*/ 595953 h 2256430"/>
              <a:gd name="connsiteX147" fmla="*/ 5613780 w 6555475"/>
              <a:gd name="connsiteY147" fmla="*/ 595953 h 2256430"/>
              <a:gd name="connsiteX148" fmla="*/ 5613780 w 6555475"/>
              <a:gd name="connsiteY148" fmla="*/ 559559 h 2256430"/>
              <a:gd name="connsiteX149" fmla="*/ 5663821 w 6555475"/>
              <a:gd name="connsiteY149" fmla="*/ 559559 h 2256430"/>
              <a:gd name="connsiteX150" fmla="*/ 5663821 w 6555475"/>
              <a:gd name="connsiteY150" fmla="*/ 532263 h 2256430"/>
              <a:gd name="connsiteX151" fmla="*/ 5672920 w 6555475"/>
              <a:gd name="connsiteY151" fmla="*/ 532263 h 2256430"/>
              <a:gd name="connsiteX152" fmla="*/ 5672920 w 6555475"/>
              <a:gd name="connsiteY152" fmla="*/ 491320 h 2256430"/>
              <a:gd name="connsiteX153" fmla="*/ 5718412 w 6555475"/>
              <a:gd name="connsiteY153" fmla="*/ 491320 h 2256430"/>
              <a:gd name="connsiteX154" fmla="*/ 5718412 w 6555475"/>
              <a:gd name="connsiteY154" fmla="*/ 459475 h 2256430"/>
              <a:gd name="connsiteX155" fmla="*/ 5868538 w 6555475"/>
              <a:gd name="connsiteY155" fmla="*/ 459475 h 2256430"/>
              <a:gd name="connsiteX156" fmla="*/ 5868538 w 6555475"/>
              <a:gd name="connsiteY156" fmla="*/ 418532 h 2256430"/>
              <a:gd name="connsiteX157" fmla="*/ 5895833 w 6555475"/>
              <a:gd name="connsiteY157" fmla="*/ 418532 h 2256430"/>
              <a:gd name="connsiteX158" fmla="*/ 5895833 w 6555475"/>
              <a:gd name="connsiteY158" fmla="*/ 368490 h 2256430"/>
              <a:gd name="connsiteX159" fmla="*/ 6009565 w 6555475"/>
              <a:gd name="connsiteY159" fmla="*/ 368490 h 2256430"/>
              <a:gd name="connsiteX160" fmla="*/ 6009565 w 6555475"/>
              <a:gd name="connsiteY160" fmla="*/ 327547 h 2256430"/>
              <a:gd name="connsiteX161" fmla="*/ 6073254 w 6555475"/>
              <a:gd name="connsiteY161" fmla="*/ 327547 h 2256430"/>
              <a:gd name="connsiteX162" fmla="*/ 6073254 w 6555475"/>
              <a:gd name="connsiteY162" fmla="*/ 277505 h 2256430"/>
              <a:gd name="connsiteX163" fmla="*/ 6141493 w 6555475"/>
              <a:gd name="connsiteY163" fmla="*/ 277505 h 2256430"/>
              <a:gd name="connsiteX164" fmla="*/ 6141493 w 6555475"/>
              <a:gd name="connsiteY164" fmla="*/ 227463 h 2256430"/>
              <a:gd name="connsiteX165" fmla="*/ 6282520 w 6555475"/>
              <a:gd name="connsiteY165" fmla="*/ 227463 h 2256430"/>
              <a:gd name="connsiteX166" fmla="*/ 6282520 w 6555475"/>
              <a:gd name="connsiteY166" fmla="*/ 159224 h 2256430"/>
              <a:gd name="connsiteX167" fmla="*/ 6328012 w 6555475"/>
              <a:gd name="connsiteY167" fmla="*/ 159224 h 2256430"/>
              <a:gd name="connsiteX168" fmla="*/ 6328012 w 6555475"/>
              <a:gd name="connsiteY168" fmla="*/ 86436 h 2256430"/>
              <a:gd name="connsiteX169" fmla="*/ 6528180 w 6555475"/>
              <a:gd name="connsiteY169" fmla="*/ 86436 h 2256430"/>
              <a:gd name="connsiteX170" fmla="*/ 6528180 w 6555475"/>
              <a:gd name="connsiteY170" fmla="*/ 0 h 2256430"/>
              <a:gd name="connsiteX171" fmla="*/ 6555475 w 6555475"/>
              <a:gd name="connsiteY171" fmla="*/ 0 h 2256430"/>
              <a:gd name="connsiteX0" fmla="*/ 0 w 6584853"/>
              <a:gd name="connsiteY0" fmla="*/ 2256430 h 2256430"/>
              <a:gd name="connsiteX1" fmla="*/ 200168 w 6584853"/>
              <a:gd name="connsiteY1" fmla="*/ 2256430 h 2256430"/>
              <a:gd name="connsiteX2" fmla="*/ 200168 w 6584853"/>
              <a:gd name="connsiteY2" fmla="*/ 2242782 h 2256430"/>
              <a:gd name="connsiteX3" fmla="*/ 295702 w 6584853"/>
              <a:gd name="connsiteY3" fmla="*/ 2242782 h 2256430"/>
              <a:gd name="connsiteX4" fmla="*/ 295702 w 6584853"/>
              <a:gd name="connsiteY4" fmla="*/ 2229135 h 2256430"/>
              <a:gd name="connsiteX5" fmla="*/ 432180 w 6584853"/>
              <a:gd name="connsiteY5" fmla="*/ 2229135 h 2256430"/>
              <a:gd name="connsiteX6" fmla="*/ 432180 w 6584853"/>
              <a:gd name="connsiteY6" fmla="*/ 2201839 h 2256430"/>
              <a:gd name="connsiteX7" fmla="*/ 454926 w 6584853"/>
              <a:gd name="connsiteY7" fmla="*/ 2201839 h 2256430"/>
              <a:gd name="connsiteX8" fmla="*/ 454926 w 6584853"/>
              <a:gd name="connsiteY8" fmla="*/ 2188191 h 2256430"/>
              <a:gd name="connsiteX9" fmla="*/ 477672 w 6584853"/>
              <a:gd name="connsiteY9" fmla="*/ 2188191 h 2256430"/>
              <a:gd name="connsiteX10" fmla="*/ 477672 w 6584853"/>
              <a:gd name="connsiteY10" fmla="*/ 2169994 h 2256430"/>
              <a:gd name="connsiteX11" fmla="*/ 550460 w 6584853"/>
              <a:gd name="connsiteY11" fmla="*/ 2169994 h 2256430"/>
              <a:gd name="connsiteX12" fmla="*/ 550460 w 6584853"/>
              <a:gd name="connsiteY12" fmla="*/ 2151797 h 2256430"/>
              <a:gd name="connsiteX13" fmla="*/ 568657 w 6584853"/>
              <a:gd name="connsiteY13" fmla="*/ 2151797 h 2256430"/>
              <a:gd name="connsiteX14" fmla="*/ 568657 w 6584853"/>
              <a:gd name="connsiteY14" fmla="*/ 2129051 h 2256430"/>
              <a:gd name="connsiteX15" fmla="*/ 609600 w 6584853"/>
              <a:gd name="connsiteY15" fmla="*/ 2129051 h 2256430"/>
              <a:gd name="connsiteX16" fmla="*/ 609600 w 6584853"/>
              <a:gd name="connsiteY16" fmla="*/ 2110854 h 2256430"/>
              <a:gd name="connsiteX17" fmla="*/ 805218 w 6584853"/>
              <a:gd name="connsiteY17" fmla="*/ 2110854 h 2256430"/>
              <a:gd name="connsiteX18" fmla="*/ 805218 w 6584853"/>
              <a:gd name="connsiteY18" fmla="*/ 2088108 h 2256430"/>
              <a:gd name="connsiteX19" fmla="*/ 937147 w 6584853"/>
              <a:gd name="connsiteY19" fmla="*/ 2088108 h 2256430"/>
              <a:gd name="connsiteX20" fmla="*/ 937147 w 6584853"/>
              <a:gd name="connsiteY20" fmla="*/ 2069911 h 2256430"/>
              <a:gd name="connsiteX21" fmla="*/ 1005386 w 6584853"/>
              <a:gd name="connsiteY21" fmla="*/ 2069911 h 2256430"/>
              <a:gd name="connsiteX22" fmla="*/ 1005386 w 6584853"/>
              <a:gd name="connsiteY22" fmla="*/ 2056263 h 2256430"/>
              <a:gd name="connsiteX23" fmla="*/ 1050878 w 6584853"/>
              <a:gd name="connsiteY23" fmla="*/ 2056263 h 2256430"/>
              <a:gd name="connsiteX24" fmla="*/ 1050878 w 6584853"/>
              <a:gd name="connsiteY24" fmla="*/ 2033517 h 2256430"/>
              <a:gd name="connsiteX25" fmla="*/ 1078174 w 6584853"/>
              <a:gd name="connsiteY25" fmla="*/ 2033517 h 2256430"/>
              <a:gd name="connsiteX26" fmla="*/ 1078174 w 6584853"/>
              <a:gd name="connsiteY26" fmla="*/ 2010771 h 2256430"/>
              <a:gd name="connsiteX27" fmla="*/ 1105469 w 6584853"/>
              <a:gd name="connsiteY27" fmla="*/ 2010771 h 2256430"/>
              <a:gd name="connsiteX28" fmla="*/ 1105469 w 6584853"/>
              <a:gd name="connsiteY28" fmla="*/ 1974376 h 2256430"/>
              <a:gd name="connsiteX29" fmla="*/ 1501254 w 6584853"/>
              <a:gd name="connsiteY29" fmla="*/ 1974376 h 2256430"/>
              <a:gd name="connsiteX30" fmla="*/ 1501254 w 6584853"/>
              <a:gd name="connsiteY30" fmla="*/ 1956179 h 2256430"/>
              <a:gd name="connsiteX31" fmla="*/ 1564944 w 6584853"/>
              <a:gd name="connsiteY31" fmla="*/ 1956179 h 2256430"/>
              <a:gd name="connsiteX32" fmla="*/ 1564944 w 6584853"/>
              <a:gd name="connsiteY32" fmla="*/ 1937982 h 2256430"/>
              <a:gd name="connsiteX33" fmla="*/ 1637732 w 6584853"/>
              <a:gd name="connsiteY33" fmla="*/ 1937982 h 2256430"/>
              <a:gd name="connsiteX34" fmla="*/ 1637732 w 6584853"/>
              <a:gd name="connsiteY34" fmla="*/ 1919785 h 2256430"/>
              <a:gd name="connsiteX35" fmla="*/ 1824251 w 6584853"/>
              <a:gd name="connsiteY35" fmla="*/ 1919785 h 2256430"/>
              <a:gd name="connsiteX36" fmla="*/ 1824251 w 6584853"/>
              <a:gd name="connsiteY36" fmla="*/ 1901588 h 2256430"/>
              <a:gd name="connsiteX37" fmla="*/ 2006221 w 6584853"/>
              <a:gd name="connsiteY37" fmla="*/ 1901588 h 2256430"/>
              <a:gd name="connsiteX38" fmla="*/ 2006221 w 6584853"/>
              <a:gd name="connsiteY38" fmla="*/ 1874293 h 2256430"/>
              <a:gd name="connsiteX39" fmla="*/ 2024418 w 6584853"/>
              <a:gd name="connsiteY39" fmla="*/ 1874293 h 2256430"/>
              <a:gd name="connsiteX40" fmla="*/ 2024418 w 6584853"/>
              <a:gd name="connsiteY40" fmla="*/ 1851547 h 2256430"/>
              <a:gd name="connsiteX41" fmla="*/ 2038066 w 6584853"/>
              <a:gd name="connsiteY41" fmla="*/ 1851547 h 2256430"/>
              <a:gd name="connsiteX42" fmla="*/ 2038066 w 6584853"/>
              <a:gd name="connsiteY42" fmla="*/ 1828800 h 2256430"/>
              <a:gd name="connsiteX43" fmla="*/ 2147248 w 6584853"/>
              <a:gd name="connsiteY43" fmla="*/ 1828800 h 2256430"/>
              <a:gd name="connsiteX44" fmla="*/ 2147248 w 6584853"/>
              <a:gd name="connsiteY44" fmla="*/ 1806054 h 2256430"/>
              <a:gd name="connsiteX45" fmla="*/ 2215487 w 6584853"/>
              <a:gd name="connsiteY45" fmla="*/ 1806054 h 2256430"/>
              <a:gd name="connsiteX46" fmla="*/ 2215487 w 6584853"/>
              <a:gd name="connsiteY46" fmla="*/ 1787857 h 2256430"/>
              <a:gd name="connsiteX47" fmla="*/ 2270078 w 6584853"/>
              <a:gd name="connsiteY47" fmla="*/ 1787857 h 2256430"/>
              <a:gd name="connsiteX48" fmla="*/ 2270078 w 6584853"/>
              <a:gd name="connsiteY48" fmla="*/ 1751463 h 2256430"/>
              <a:gd name="connsiteX49" fmla="*/ 2338317 w 6584853"/>
              <a:gd name="connsiteY49" fmla="*/ 1751463 h 2256430"/>
              <a:gd name="connsiteX50" fmla="*/ 2338317 w 6584853"/>
              <a:gd name="connsiteY50" fmla="*/ 1737815 h 2256430"/>
              <a:gd name="connsiteX51" fmla="*/ 2392908 w 6584853"/>
              <a:gd name="connsiteY51" fmla="*/ 1737815 h 2256430"/>
              <a:gd name="connsiteX52" fmla="*/ 2392908 w 6584853"/>
              <a:gd name="connsiteY52" fmla="*/ 1715069 h 2256430"/>
              <a:gd name="connsiteX53" fmla="*/ 2474794 w 6584853"/>
              <a:gd name="connsiteY53" fmla="*/ 1715069 h 2256430"/>
              <a:gd name="connsiteX54" fmla="*/ 2474794 w 6584853"/>
              <a:gd name="connsiteY54" fmla="*/ 1701421 h 2256430"/>
              <a:gd name="connsiteX55" fmla="*/ 2474794 w 6584853"/>
              <a:gd name="connsiteY55" fmla="*/ 1687773 h 2256430"/>
              <a:gd name="connsiteX56" fmla="*/ 2492991 w 6584853"/>
              <a:gd name="connsiteY56" fmla="*/ 1687773 h 2256430"/>
              <a:gd name="connsiteX57" fmla="*/ 2492991 w 6584853"/>
              <a:gd name="connsiteY57" fmla="*/ 1651379 h 2256430"/>
              <a:gd name="connsiteX58" fmla="*/ 2511189 w 6584853"/>
              <a:gd name="connsiteY58" fmla="*/ 1651379 h 2256430"/>
              <a:gd name="connsiteX59" fmla="*/ 2511189 w 6584853"/>
              <a:gd name="connsiteY59" fmla="*/ 1633182 h 2256430"/>
              <a:gd name="connsiteX60" fmla="*/ 2529386 w 6584853"/>
              <a:gd name="connsiteY60" fmla="*/ 1633182 h 2256430"/>
              <a:gd name="connsiteX61" fmla="*/ 2529386 w 6584853"/>
              <a:gd name="connsiteY61" fmla="*/ 1614985 h 2256430"/>
              <a:gd name="connsiteX62" fmla="*/ 2533936 w 6584853"/>
              <a:gd name="connsiteY62" fmla="*/ 1619535 h 2256430"/>
              <a:gd name="connsiteX63" fmla="*/ 2533936 w 6584853"/>
              <a:gd name="connsiteY63" fmla="*/ 1596788 h 2256430"/>
              <a:gd name="connsiteX64" fmla="*/ 2574878 w 6584853"/>
              <a:gd name="connsiteY64" fmla="*/ 1596788 h 2256430"/>
              <a:gd name="connsiteX65" fmla="*/ 2574878 w 6584853"/>
              <a:gd name="connsiteY65" fmla="*/ 1564944 h 2256430"/>
              <a:gd name="connsiteX66" fmla="*/ 2734102 w 6584853"/>
              <a:gd name="connsiteY66" fmla="*/ 1564944 h 2256430"/>
              <a:gd name="connsiteX67" fmla="*/ 2734102 w 6584853"/>
              <a:gd name="connsiteY67" fmla="*/ 1537648 h 2256430"/>
              <a:gd name="connsiteX68" fmla="*/ 2752299 w 6584853"/>
              <a:gd name="connsiteY68" fmla="*/ 1537648 h 2256430"/>
              <a:gd name="connsiteX69" fmla="*/ 2752299 w 6584853"/>
              <a:gd name="connsiteY69" fmla="*/ 1514902 h 2256430"/>
              <a:gd name="connsiteX70" fmla="*/ 2897875 w 6584853"/>
              <a:gd name="connsiteY70" fmla="*/ 1514902 h 2256430"/>
              <a:gd name="connsiteX71" fmla="*/ 2897875 w 6584853"/>
              <a:gd name="connsiteY71" fmla="*/ 1487606 h 2256430"/>
              <a:gd name="connsiteX72" fmla="*/ 2916072 w 6584853"/>
              <a:gd name="connsiteY72" fmla="*/ 1487606 h 2256430"/>
              <a:gd name="connsiteX73" fmla="*/ 2916072 w 6584853"/>
              <a:gd name="connsiteY73" fmla="*/ 1451212 h 2256430"/>
              <a:gd name="connsiteX74" fmla="*/ 2961565 w 6584853"/>
              <a:gd name="connsiteY74" fmla="*/ 1451212 h 2256430"/>
              <a:gd name="connsiteX75" fmla="*/ 2961565 w 6584853"/>
              <a:gd name="connsiteY75" fmla="*/ 1433015 h 2256430"/>
              <a:gd name="connsiteX76" fmla="*/ 2979762 w 6584853"/>
              <a:gd name="connsiteY76" fmla="*/ 1433015 h 2256430"/>
              <a:gd name="connsiteX77" fmla="*/ 2979762 w 6584853"/>
              <a:gd name="connsiteY77" fmla="*/ 1419368 h 2256430"/>
              <a:gd name="connsiteX78" fmla="*/ 2993409 w 6584853"/>
              <a:gd name="connsiteY78" fmla="*/ 1419368 h 2256430"/>
              <a:gd name="connsiteX79" fmla="*/ 2993409 w 6584853"/>
              <a:gd name="connsiteY79" fmla="*/ 1396621 h 2256430"/>
              <a:gd name="connsiteX80" fmla="*/ 3129887 w 6584853"/>
              <a:gd name="connsiteY80" fmla="*/ 1396621 h 2256430"/>
              <a:gd name="connsiteX81" fmla="*/ 3129887 w 6584853"/>
              <a:gd name="connsiteY81" fmla="*/ 1373875 h 2256430"/>
              <a:gd name="connsiteX82" fmla="*/ 3239069 w 6584853"/>
              <a:gd name="connsiteY82" fmla="*/ 1373875 h 2256430"/>
              <a:gd name="connsiteX83" fmla="*/ 3239069 w 6584853"/>
              <a:gd name="connsiteY83" fmla="*/ 1360227 h 2256430"/>
              <a:gd name="connsiteX84" fmla="*/ 3280012 w 6584853"/>
              <a:gd name="connsiteY84" fmla="*/ 1360227 h 2256430"/>
              <a:gd name="connsiteX85" fmla="*/ 3280012 w 6584853"/>
              <a:gd name="connsiteY85" fmla="*/ 1319284 h 2256430"/>
              <a:gd name="connsiteX86" fmla="*/ 3384645 w 6584853"/>
              <a:gd name="connsiteY86" fmla="*/ 1319284 h 2256430"/>
              <a:gd name="connsiteX87" fmla="*/ 3393744 w 6584853"/>
              <a:gd name="connsiteY87" fmla="*/ 1310185 h 2256430"/>
              <a:gd name="connsiteX88" fmla="*/ 3402842 w 6584853"/>
              <a:gd name="connsiteY88" fmla="*/ 1301087 h 2256430"/>
              <a:gd name="connsiteX89" fmla="*/ 3402842 w 6584853"/>
              <a:gd name="connsiteY89" fmla="*/ 1301087 h 2256430"/>
              <a:gd name="connsiteX90" fmla="*/ 3416490 w 6584853"/>
              <a:gd name="connsiteY90" fmla="*/ 1287439 h 2256430"/>
              <a:gd name="connsiteX91" fmla="*/ 3416490 w 6584853"/>
              <a:gd name="connsiteY91" fmla="*/ 1269242 h 2256430"/>
              <a:gd name="connsiteX92" fmla="*/ 3443786 w 6584853"/>
              <a:gd name="connsiteY92" fmla="*/ 1269242 h 2256430"/>
              <a:gd name="connsiteX93" fmla="*/ 3443786 w 6584853"/>
              <a:gd name="connsiteY93" fmla="*/ 1255594 h 2256430"/>
              <a:gd name="connsiteX94" fmla="*/ 3457433 w 6584853"/>
              <a:gd name="connsiteY94" fmla="*/ 1255594 h 2256430"/>
              <a:gd name="connsiteX95" fmla="*/ 3457433 w 6584853"/>
              <a:gd name="connsiteY95" fmla="*/ 1241947 h 2256430"/>
              <a:gd name="connsiteX96" fmla="*/ 3566615 w 6584853"/>
              <a:gd name="connsiteY96" fmla="*/ 1241947 h 2256430"/>
              <a:gd name="connsiteX97" fmla="*/ 3566615 w 6584853"/>
              <a:gd name="connsiteY97" fmla="*/ 1210102 h 2256430"/>
              <a:gd name="connsiteX98" fmla="*/ 3662150 w 6584853"/>
              <a:gd name="connsiteY98" fmla="*/ 1210102 h 2256430"/>
              <a:gd name="connsiteX99" fmla="*/ 3662150 w 6584853"/>
              <a:gd name="connsiteY99" fmla="*/ 1196454 h 2256430"/>
              <a:gd name="connsiteX100" fmla="*/ 3680347 w 6584853"/>
              <a:gd name="connsiteY100" fmla="*/ 1196454 h 2256430"/>
              <a:gd name="connsiteX101" fmla="*/ 3680347 w 6584853"/>
              <a:gd name="connsiteY101" fmla="*/ 1182806 h 2256430"/>
              <a:gd name="connsiteX102" fmla="*/ 3830472 w 6584853"/>
              <a:gd name="connsiteY102" fmla="*/ 1182806 h 2256430"/>
              <a:gd name="connsiteX103" fmla="*/ 3830472 w 6584853"/>
              <a:gd name="connsiteY103" fmla="*/ 1146412 h 2256430"/>
              <a:gd name="connsiteX104" fmla="*/ 3875965 w 6584853"/>
              <a:gd name="connsiteY104" fmla="*/ 1146412 h 2256430"/>
              <a:gd name="connsiteX105" fmla="*/ 3875965 w 6584853"/>
              <a:gd name="connsiteY105" fmla="*/ 1123666 h 2256430"/>
              <a:gd name="connsiteX106" fmla="*/ 3916908 w 6584853"/>
              <a:gd name="connsiteY106" fmla="*/ 1123666 h 2256430"/>
              <a:gd name="connsiteX107" fmla="*/ 3916908 w 6584853"/>
              <a:gd name="connsiteY107" fmla="*/ 1100920 h 2256430"/>
              <a:gd name="connsiteX108" fmla="*/ 4026090 w 6584853"/>
              <a:gd name="connsiteY108" fmla="*/ 1100920 h 2256430"/>
              <a:gd name="connsiteX109" fmla="*/ 4026090 w 6584853"/>
              <a:gd name="connsiteY109" fmla="*/ 1082723 h 2256430"/>
              <a:gd name="connsiteX110" fmla="*/ 4130723 w 6584853"/>
              <a:gd name="connsiteY110" fmla="*/ 1082723 h 2256430"/>
              <a:gd name="connsiteX111" fmla="*/ 4130723 w 6584853"/>
              <a:gd name="connsiteY111" fmla="*/ 1064526 h 2256430"/>
              <a:gd name="connsiteX112" fmla="*/ 4289947 w 6584853"/>
              <a:gd name="connsiteY112" fmla="*/ 1064526 h 2256430"/>
              <a:gd name="connsiteX113" fmla="*/ 4289947 w 6584853"/>
              <a:gd name="connsiteY113" fmla="*/ 1041779 h 2256430"/>
              <a:gd name="connsiteX114" fmla="*/ 4344538 w 6584853"/>
              <a:gd name="connsiteY114" fmla="*/ 1041779 h 2256430"/>
              <a:gd name="connsiteX115" fmla="*/ 4344538 w 6584853"/>
              <a:gd name="connsiteY115" fmla="*/ 1028132 h 2256430"/>
              <a:gd name="connsiteX116" fmla="*/ 4376383 w 6584853"/>
              <a:gd name="connsiteY116" fmla="*/ 1028132 h 2256430"/>
              <a:gd name="connsiteX117" fmla="*/ 4376383 w 6584853"/>
              <a:gd name="connsiteY117" fmla="*/ 1009935 h 2256430"/>
              <a:gd name="connsiteX118" fmla="*/ 4540156 w 6584853"/>
              <a:gd name="connsiteY118" fmla="*/ 1009935 h 2256430"/>
              <a:gd name="connsiteX119" fmla="*/ 4540156 w 6584853"/>
              <a:gd name="connsiteY119" fmla="*/ 982639 h 2256430"/>
              <a:gd name="connsiteX120" fmla="*/ 4822209 w 6584853"/>
              <a:gd name="connsiteY120" fmla="*/ 982639 h 2256430"/>
              <a:gd name="connsiteX121" fmla="*/ 4822209 w 6584853"/>
              <a:gd name="connsiteY121" fmla="*/ 959893 h 2256430"/>
              <a:gd name="connsiteX122" fmla="*/ 4872251 w 6584853"/>
              <a:gd name="connsiteY122" fmla="*/ 959893 h 2256430"/>
              <a:gd name="connsiteX123" fmla="*/ 4872251 w 6584853"/>
              <a:gd name="connsiteY123" fmla="*/ 959893 h 2256430"/>
              <a:gd name="connsiteX124" fmla="*/ 4894997 w 6584853"/>
              <a:gd name="connsiteY124" fmla="*/ 937147 h 2256430"/>
              <a:gd name="connsiteX125" fmla="*/ 4976884 w 6584853"/>
              <a:gd name="connsiteY125" fmla="*/ 937147 h 2256430"/>
              <a:gd name="connsiteX126" fmla="*/ 4976884 w 6584853"/>
              <a:gd name="connsiteY126" fmla="*/ 909851 h 2256430"/>
              <a:gd name="connsiteX127" fmla="*/ 5131559 w 6584853"/>
              <a:gd name="connsiteY127" fmla="*/ 909851 h 2256430"/>
              <a:gd name="connsiteX128" fmla="*/ 5131559 w 6584853"/>
              <a:gd name="connsiteY128" fmla="*/ 882556 h 2256430"/>
              <a:gd name="connsiteX129" fmla="*/ 5208896 w 6584853"/>
              <a:gd name="connsiteY129" fmla="*/ 882556 h 2256430"/>
              <a:gd name="connsiteX130" fmla="*/ 5208896 w 6584853"/>
              <a:gd name="connsiteY130" fmla="*/ 859809 h 2256430"/>
              <a:gd name="connsiteX131" fmla="*/ 5254389 w 6584853"/>
              <a:gd name="connsiteY131" fmla="*/ 859809 h 2256430"/>
              <a:gd name="connsiteX132" fmla="*/ 5254389 w 6584853"/>
              <a:gd name="connsiteY132" fmla="*/ 859809 h 2256430"/>
              <a:gd name="connsiteX133" fmla="*/ 5277135 w 6584853"/>
              <a:gd name="connsiteY133" fmla="*/ 837063 h 2256430"/>
              <a:gd name="connsiteX134" fmla="*/ 5277135 w 6584853"/>
              <a:gd name="connsiteY134" fmla="*/ 800669 h 2256430"/>
              <a:gd name="connsiteX135" fmla="*/ 5290783 w 6584853"/>
              <a:gd name="connsiteY135" fmla="*/ 800669 h 2256430"/>
              <a:gd name="connsiteX136" fmla="*/ 5290783 w 6584853"/>
              <a:gd name="connsiteY136" fmla="*/ 773373 h 2256430"/>
              <a:gd name="connsiteX137" fmla="*/ 5313529 w 6584853"/>
              <a:gd name="connsiteY137" fmla="*/ 773373 h 2256430"/>
              <a:gd name="connsiteX138" fmla="*/ 5313529 w 6584853"/>
              <a:gd name="connsiteY138" fmla="*/ 746078 h 2256430"/>
              <a:gd name="connsiteX139" fmla="*/ 5349923 w 6584853"/>
              <a:gd name="connsiteY139" fmla="*/ 746078 h 2256430"/>
              <a:gd name="connsiteX140" fmla="*/ 5349923 w 6584853"/>
              <a:gd name="connsiteY140" fmla="*/ 714233 h 2256430"/>
              <a:gd name="connsiteX141" fmla="*/ 5359021 w 6584853"/>
              <a:gd name="connsiteY141" fmla="*/ 714233 h 2256430"/>
              <a:gd name="connsiteX142" fmla="*/ 5359021 w 6584853"/>
              <a:gd name="connsiteY142" fmla="*/ 682388 h 2256430"/>
              <a:gd name="connsiteX143" fmla="*/ 5377218 w 6584853"/>
              <a:gd name="connsiteY143" fmla="*/ 682388 h 2256430"/>
              <a:gd name="connsiteX144" fmla="*/ 5377218 w 6584853"/>
              <a:gd name="connsiteY144" fmla="*/ 627797 h 2256430"/>
              <a:gd name="connsiteX145" fmla="*/ 5481851 w 6584853"/>
              <a:gd name="connsiteY145" fmla="*/ 627797 h 2256430"/>
              <a:gd name="connsiteX146" fmla="*/ 5481851 w 6584853"/>
              <a:gd name="connsiteY146" fmla="*/ 595953 h 2256430"/>
              <a:gd name="connsiteX147" fmla="*/ 5613780 w 6584853"/>
              <a:gd name="connsiteY147" fmla="*/ 595953 h 2256430"/>
              <a:gd name="connsiteX148" fmla="*/ 5613780 w 6584853"/>
              <a:gd name="connsiteY148" fmla="*/ 559559 h 2256430"/>
              <a:gd name="connsiteX149" fmla="*/ 5663821 w 6584853"/>
              <a:gd name="connsiteY149" fmla="*/ 559559 h 2256430"/>
              <a:gd name="connsiteX150" fmla="*/ 5663821 w 6584853"/>
              <a:gd name="connsiteY150" fmla="*/ 532263 h 2256430"/>
              <a:gd name="connsiteX151" fmla="*/ 5672920 w 6584853"/>
              <a:gd name="connsiteY151" fmla="*/ 532263 h 2256430"/>
              <a:gd name="connsiteX152" fmla="*/ 5672920 w 6584853"/>
              <a:gd name="connsiteY152" fmla="*/ 491320 h 2256430"/>
              <a:gd name="connsiteX153" fmla="*/ 5718412 w 6584853"/>
              <a:gd name="connsiteY153" fmla="*/ 491320 h 2256430"/>
              <a:gd name="connsiteX154" fmla="*/ 5718412 w 6584853"/>
              <a:gd name="connsiteY154" fmla="*/ 459475 h 2256430"/>
              <a:gd name="connsiteX155" fmla="*/ 5868538 w 6584853"/>
              <a:gd name="connsiteY155" fmla="*/ 459475 h 2256430"/>
              <a:gd name="connsiteX156" fmla="*/ 5868538 w 6584853"/>
              <a:gd name="connsiteY156" fmla="*/ 418532 h 2256430"/>
              <a:gd name="connsiteX157" fmla="*/ 5895833 w 6584853"/>
              <a:gd name="connsiteY157" fmla="*/ 418532 h 2256430"/>
              <a:gd name="connsiteX158" fmla="*/ 5895833 w 6584853"/>
              <a:gd name="connsiteY158" fmla="*/ 368490 h 2256430"/>
              <a:gd name="connsiteX159" fmla="*/ 6009565 w 6584853"/>
              <a:gd name="connsiteY159" fmla="*/ 368490 h 2256430"/>
              <a:gd name="connsiteX160" fmla="*/ 6009565 w 6584853"/>
              <a:gd name="connsiteY160" fmla="*/ 327547 h 2256430"/>
              <a:gd name="connsiteX161" fmla="*/ 6073254 w 6584853"/>
              <a:gd name="connsiteY161" fmla="*/ 327547 h 2256430"/>
              <a:gd name="connsiteX162" fmla="*/ 6073254 w 6584853"/>
              <a:gd name="connsiteY162" fmla="*/ 277505 h 2256430"/>
              <a:gd name="connsiteX163" fmla="*/ 6141493 w 6584853"/>
              <a:gd name="connsiteY163" fmla="*/ 277505 h 2256430"/>
              <a:gd name="connsiteX164" fmla="*/ 6141493 w 6584853"/>
              <a:gd name="connsiteY164" fmla="*/ 227463 h 2256430"/>
              <a:gd name="connsiteX165" fmla="*/ 6282520 w 6584853"/>
              <a:gd name="connsiteY165" fmla="*/ 227463 h 2256430"/>
              <a:gd name="connsiteX166" fmla="*/ 6282520 w 6584853"/>
              <a:gd name="connsiteY166" fmla="*/ 159224 h 2256430"/>
              <a:gd name="connsiteX167" fmla="*/ 6328012 w 6584853"/>
              <a:gd name="connsiteY167" fmla="*/ 159224 h 2256430"/>
              <a:gd name="connsiteX168" fmla="*/ 6328012 w 6584853"/>
              <a:gd name="connsiteY168" fmla="*/ 86436 h 2256430"/>
              <a:gd name="connsiteX169" fmla="*/ 6528180 w 6584853"/>
              <a:gd name="connsiteY169" fmla="*/ 86436 h 2256430"/>
              <a:gd name="connsiteX170" fmla="*/ 6528180 w 6584853"/>
              <a:gd name="connsiteY170" fmla="*/ 0 h 2256430"/>
              <a:gd name="connsiteX171" fmla="*/ 6584853 w 6584853"/>
              <a:gd name="connsiteY171" fmla="*/ 3673 h 2256430"/>
              <a:gd name="connsiteX0" fmla="*/ 0 w 6581180"/>
              <a:gd name="connsiteY0" fmla="*/ 2260102 h 2260102"/>
              <a:gd name="connsiteX1" fmla="*/ 200168 w 6581180"/>
              <a:gd name="connsiteY1" fmla="*/ 2260102 h 2260102"/>
              <a:gd name="connsiteX2" fmla="*/ 200168 w 6581180"/>
              <a:gd name="connsiteY2" fmla="*/ 2246454 h 2260102"/>
              <a:gd name="connsiteX3" fmla="*/ 295702 w 6581180"/>
              <a:gd name="connsiteY3" fmla="*/ 2246454 h 2260102"/>
              <a:gd name="connsiteX4" fmla="*/ 295702 w 6581180"/>
              <a:gd name="connsiteY4" fmla="*/ 2232807 h 2260102"/>
              <a:gd name="connsiteX5" fmla="*/ 432180 w 6581180"/>
              <a:gd name="connsiteY5" fmla="*/ 2232807 h 2260102"/>
              <a:gd name="connsiteX6" fmla="*/ 432180 w 6581180"/>
              <a:gd name="connsiteY6" fmla="*/ 2205511 h 2260102"/>
              <a:gd name="connsiteX7" fmla="*/ 454926 w 6581180"/>
              <a:gd name="connsiteY7" fmla="*/ 2205511 h 2260102"/>
              <a:gd name="connsiteX8" fmla="*/ 454926 w 6581180"/>
              <a:gd name="connsiteY8" fmla="*/ 2191863 h 2260102"/>
              <a:gd name="connsiteX9" fmla="*/ 477672 w 6581180"/>
              <a:gd name="connsiteY9" fmla="*/ 2191863 h 2260102"/>
              <a:gd name="connsiteX10" fmla="*/ 477672 w 6581180"/>
              <a:gd name="connsiteY10" fmla="*/ 2173666 h 2260102"/>
              <a:gd name="connsiteX11" fmla="*/ 550460 w 6581180"/>
              <a:gd name="connsiteY11" fmla="*/ 2173666 h 2260102"/>
              <a:gd name="connsiteX12" fmla="*/ 550460 w 6581180"/>
              <a:gd name="connsiteY12" fmla="*/ 2155469 h 2260102"/>
              <a:gd name="connsiteX13" fmla="*/ 568657 w 6581180"/>
              <a:gd name="connsiteY13" fmla="*/ 2155469 h 2260102"/>
              <a:gd name="connsiteX14" fmla="*/ 568657 w 6581180"/>
              <a:gd name="connsiteY14" fmla="*/ 2132723 h 2260102"/>
              <a:gd name="connsiteX15" fmla="*/ 609600 w 6581180"/>
              <a:gd name="connsiteY15" fmla="*/ 2132723 h 2260102"/>
              <a:gd name="connsiteX16" fmla="*/ 609600 w 6581180"/>
              <a:gd name="connsiteY16" fmla="*/ 2114526 h 2260102"/>
              <a:gd name="connsiteX17" fmla="*/ 805218 w 6581180"/>
              <a:gd name="connsiteY17" fmla="*/ 2114526 h 2260102"/>
              <a:gd name="connsiteX18" fmla="*/ 805218 w 6581180"/>
              <a:gd name="connsiteY18" fmla="*/ 2091780 h 2260102"/>
              <a:gd name="connsiteX19" fmla="*/ 937147 w 6581180"/>
              <a:gd name="connsiteY19" fmla="*/ 2091780 h 2260102"/>
              <a:gd name="connsiteX20" fmla="*/ 937147 w 6581180"/>
              <a:gd name="connsiteY20" fmla="*/ 2073583 h 2260102"/>
              <a:gd name="connsiteX21" fmla="*/ 1005386 w 6581180"/>
              <a:gd name="connsiteY21" fmla="*/ 2073583 h 2260102"/>
              <a:gd name="connsiteX22" fmla="*/ 1005386 w 6581180"/>
              <a:gd name="connsiteY22" fmla="*/ 2059935 h 2260102"/>
              <a:gd name="connsiteX23" fmla="*/ 1050878 w 6581180"/>
              <a:gd name="connsiteY23" fmla="*/ 2059935 h 2260102"/>
              <a:gd name="connsiteX24" fmla="*/ 1050878 w 6581180"/>
              <a:gd name="connsiteY24" fmla="*/ 2037189 h 2260102"/>
              <a:gd name="connsiteX25" fmla="*/ 1078174 w 6581180"/>
              <a:gd name="connsiteY25" fmla="*/ 2037189 h 2260102"/>
              <a:gd name="connsiteX26" fmla="*/ 1078174 w 6581180"/>
              <a:gd name="connsiteY26" fmla="*/ 2014443 h 2260102"/>
              <a:gd name="connsiteX27" fmla="*/ 1105469 w 6581180"/>
              <a:gd name="connsiteY27" fmla="*/ 2014443 h 2260102"/>
              <a:gd name="connsiteX28" fmla="*/ 1105469 w 6581180"/>
              <a:gd name="connsiteY28" fmla="*/ 1978048 h 2260102"/>
              <a:gd name="connsiteX29" fmla="*/ 1501254 w 6581180"/>
              <a:gd name="connsiteY29" fmla="*/ 1978048 h 2260102"/>
              <a:gd name="connsiteX30" fmla="*/ 1501254 w 6581180"/>
              <a:gd name="connsiteY30" fmla="*/ 1959851 h 2260102"/>
              <a:gd name="connsiteX31" fmla="*/ 1564944 w 6581180"/>
              <a:gd name="connsiteY31" fmla="*/ 1959851 h 2260102"/>
              <a:gd name="connsiteX32" fmla="*/ 1564944 w 6581180"/>
              <a:gd name="connsiteY32" fmla="*/ 1941654 h 2260102"/>
              <a:gd name="connsiteX33" fmla="*/ 1637732 w 6581180"/>
              <a:gd name="connsiteY33" fmla="*/ 1941654 h 2260102"/>
              <a:gd name="connsiteX34" fmla="*/ 1637732 w 6581180"/>
              <a:gd name="connsiteY34" fmla="*/ 1923457 h 2260102"/>
              <a:gd name="connsiteX35" fmla="*/ 1824251 w 6581180"/>
              <a:gd name="connsiteY35" fmla="*/ 1923457 h 2260102"/>
              <a:gd name="connsiteX36" fmla="*/ 1824251 w 6581180"/>
              <a:gd name="connsiteY36" fmla="*/ 1905260 h 2260102"/>
              <a:gd name="connsiteX37" fmla="*/ 2006221 w 6581180"/>
              <a:gd name="connsiteY37" fmla="*/ 1905260 h 2260102"/>
              <a:gd name="connsiteX38" fmla="*/ 2006221 w 6581180"/>
              <a:gd name="connsiteY38" fmla="*/ 1877965 h 2260102"/>
              <a:gd name="connsiteX39" fmla="*/ 2024418 w 6581180"/>
              <a:gd name="connsiteY39" fmla="*/ 1877965 h 2260102"/>
              <a:gd name="connsiteX40" fmla="*/ 2024418 w 6581180"/>
              <a:gd name="connsiteY40" fmla="*/ 1855219 h 2260102"/>
              <a:gd name="connsiteX41" fmla="*/ 2038066 w 6581180"/>
              <a:gd name="connsiteY41" fmla="*/ 1855219 h 2260102"/>
              <a:gd name="connsiteX42" fmla="*/ 2038066 w 6581180"/>
              <a:gd name="connsiteY42" fmla="*/ 1832472 h 2260102"/>
              <a:gd name="connsiteX43" fmla="*/ 2147248 w 6581180"/>
              <a:gd name="connsiteY43" fmla="*/ 1832472 h 2260102"/>
              <a:gd name="connsiteX44" fmla="*/ 2147248 w 6581180"/>
              <a:gd name="connsiteY44" fmla="*/ 1809726 h 2260102"/>
              <a:gd name="connsiteX45" fmla="*/ 2215487 w 6581180"/>
              <a:gd name="connsiteY45" fmla="*/ 1809726 h 2260102"/>
              <a:gd name="connsiteX46" fmla="*/ 2215487 w 6581180"/>
              <a:gd name="connsiteY46" fmla="*/ 1791529 h 2260102"/>
              <a:gd name="connsiteX47" fmla="*/ 2270078 w 6581180"/>
              <a:gd name="connsiteY47" fmla="*/ 1791529 h 2260102"/>
              <a:gd name="connsiteX48" fmla="*/ 2270078 w 6581180"/>
              <a:gd name="connsiteY48" fmla="*/ 1755135 h 2260102"/>
              <a:gd name="connsiteX49" fmla="*/ 2338317 w 6581180"/>
              <a:gd name="connsiteY49" fmla="*/ 1755135 h 2260102"/>
              <a:gd name="connsiteX50" fmla="*/ 2338317 w 6581180"/>
              <a:gd name="connsiteY50" fmla="*/ 1741487 h 2260102"/>
              <a:gd name="connsiteX51" fmla="*/ 2392908 w 6581180"/>
              <a:gd name="connsiteY51" fmla="*/ 1741487 h 2260102"/>
              <a:gd name="connsiteX52" fmla="*/ 2392908 w 6581180"/>
              <a:gd name="connsiteY52" fmla="*/ 1718741 h 2260102"/>
              <a:gd name="connsiteX53" fmla="*/ 2474794 w 6581180"/>
              <a:gd name="connsiteY53" fmla="*/ 1718741 h 2260102"/>
              <a:gd name="connsiteX54" fmla="*/ 2474794 w 6581180"/>
              <a:gd name="connsiteY54" fmla="*/ 1705093 h 2260102"/>
              <a:gd name="connsiteX55" fmla="*/ 2474794 w 6581180"/>
              <a:gd name="connsiteY55" fmla="*/ 1691445 h 2260102"/>
              <a:gd name="connsiteX56" fmla="*/ 2492991 w 6581180"/>
              <a:gd name="connsiteY56" fmla="*/ 1691445 h 2260102"/>
              <a:gd name="connsiteX57" fmla="*/ 2492991 w 6581180"/>
              <a:gd name="connsiteY57" fmla="*/ 1655051 h 2260102"/>
              <a:gd name="connsiteX58" fmla="*/ 2511189 w 6581180"/>
              <a:gd name="connsiteY58" fmla="*/ 1655051 h 2260102"/>
              <a:gd name="connsiteX59" fmla="*/ 2511189 w 6581180"/>
              <a:gd name="connsiteY59" fmla="*/ 1636854 h 2260102"/>
              <a:gd name="connsiteX60" fmla="*/ 2529386 w 6581180"/>
              <a:gd name="connsiteY60" fmla="*/ 1636854 h 2260102"/>
              <a:gd name="connsiteX61" fmla="*/ 2529386 w 6581180"/>
              <a:gd name="connsiteY61" fmla="*/ 1618657 h 2260102"/>
              <a:gd name="connsiteX62" fmla="*/ 2533936 w 6581180"/>
              <a:gd name="connsiteY62" fmla="*/ 1623207 h 2260102"/>
              <a:gd name="connsiteX63" fmla="*/ 2533936 w 6581180"/>
              <a:gd name="connsiteY63" fmla="*/ 1600460 h 2260102"/>
              <a:gd name="connsiteX64" fmla="*/ 2574878 w 6581180"/>
              <a:gd name="connsiteY64" fmla="*/ 1600460 h 2260102"/>
              <a:gd name="connsiteX65" fmla="*/ 2574878 w 6581180"/>
              <a:gd name="connsiteY65" fmla="*/ 1568616 h 2260102"/>
              <a:gd name="connsiteX66" fmla="*/ 2734102 w 6581180"/>
              <a:gd name="connsiteY66" fmla="*/ 1568616 h 2260102"/>
              <a:gd name="connsiteX67" fmla="*/ 2734102 w 6581180"/>
              <a:gd name="connsiteY67" fmla="*/ 1541320 h 2260102"/>
              <a:gd name="connsiteX68" fmla="*/ 2752299 w 6581180"/>
              <a:gd name="connsiteY68" fmla="*/ 1541320 h 2260102"/>
              <a:gd name="connsiteX69" fmla="*/ 2752299 w 6581180"/>
              <a:gd name="connsiteY69" fmla="*/ 1518574 h 2260102"/>
              <a:gd name="connsiteX70" fmla="*/ 2897875 w 6581180"/>
              <a:gd name="connsiteY70" fmla="*/ 1518574 h 2260102"/>
              <a:gd name="connsiteX71" fmla="*/ 2897875 w 6581180"/>
              <a:gd name="connsiteY71" fmla="*/ 1491278 h 2260102"/>
              <a:gd name="connsiteX72" fmla="*/ 2916072 w 6581180"/>
              <a:gd name="connsiteY72" fmla="*/ 1491278 h 2260102"/>
              <a:gd name="connsiteX73" fmla="*/ 2916072 w 6581180"/>
              <a:gd name="connsiteY73" fmla="*/ 1454884 h 2260102"/>
              <a:gd name="connsiteX74" fmla="*/ 2961565 w 6581180"/>
              <a:gd name="connsiteY74" fmla="*/ 1454884 h 2260102"/>
              <a:gd name="connsiteX75" fmla="*/ 2961565 w 6581180"/>
              <a:gd name="connsiteY75" fmla="*/ 1436687 h 2260102"/>
              <a:gd name="connsiteX76" fmla="*/ 2979762 w 6581180"/>
              <a:gd name="connsiteY76" fmla="*/ 1436687 h 2260102"/>
              <a:gd name="connsiteX77" fmla="*/ 2979762 w 6581180"/>
              <a:gd name="connsiteY77" fmla="*/ 1423040 h 2260102"/>
              <a:gd name="connsiteX78" fmla="*/ 2993409 w 6581180"/>
              <a:gd name="connsiteY78" fmla="*/ 1423040 h 2260102"/>
              <a:gd name="connsiteX79" fmla="*/ 2993409 w 6581180"/>
              <a:gd name="connsiteY79" fmla="*/ 1400293 h 2260102"/>
              <a:gd name="connsiteX80" fmla="*/ 3129887 w 6581180"/>
              <a:gd name="connsiteY80" fmla="*/ 1400293 h 2260102"/>
              <a:gd name="connsiteX81" fmla="*/ 3129887 w 6581180"/>
              <a:gd name="connsiteY81" fmla="*/ 1377547 h 2260102"/>
              <a:gd name="connsiteX82" fmla="*/ 3239069 w 6581180"/>
              <a:gd name="connsiteY82" fmla="*/ 1377547 h 2260102"/>
              <a:gd name="connsiteX83" fmla="*/ 3239069 w 6581180"/>
              <a:gd name="connsiteY83" fmla="*/ 1363899 h 2260102"/>
              <a:gd name="connsiteX84" fmla="*/ 3280012 w 6581180"/>
              <a:gd name="connsiteY84" fmla="*/ 1363899 h 2260102"/>
              <a:gd name="connsiteX85" fmla="*/ 3280012 w 6581180"/>
              <a:gd name="connsiteY85" fmla="*/ 1322956 h 2260102"/>
              <a:gd name="connsiteX86" fmla="*/ 3384645 w 6581180"/>
              <a:gd name="connsiteY86" fmla="*/ 1322956 h 2260102"/>
              <a:gd name="connsiteX87" fmla="*/ 3393744 w 6581180"/>
              <a:gd name="connsiteY87" fmla="*/ 1313857 h 2260102"/>
              <a:gd name="connsiteX88" fmla="*/ 3402842 w 6581180"/>
              <a:gd name="connsiteY88" fmla="*/ 1304759 h 2260102"/>
              <a:gd name="connsiteX89" fmla="*/ 3402842 w 6581180"/>
              <a:gd name="connsiteY89" fmla="*/ 1304759 h 2260102"/>
              <a:gd name="connsiteX90" fmla="*/ 3416490 w 6581180"/>
              <a:gd name="connsiteY90" fmla="*/ 1291111 h 2260102"/>
              <a:gd name="connsiteX91" fmla="*/ 3416490 w 6581180"/>
              <a:gd name="connsiteY91" fmla="*/ 1272914 h 2260102"/>
              <a:gd name="connsiteX92" fmla="*/ 3443786 w 6581180"/>
              <a:gd name="connsiteY92" fmla="*/ 1272914 h 2260102"/>
              <a:gd name="connsiteX93" fmla="*/ 3443786 w 6581180"/>
              <a:gd name="connsiteY93" fmla="*/ 1259266 h 2260102"/>
              <a:gd name="connsiteX94" fmla="*/ 3457433 w 6581180"/>
              <a:gd name="connsiteY94" fmla="*/ 1259266 h 2260102"/>
              <a:gd name="connsiteX95" fmla="*/ 3457433 w 6581180"/>
              <a:gd name="connsiteY95" fmla="*/ 1245619 h 2260102"/>
              <a:gd name="connsiteX96" fmla="*/ 3566615 w 6581180"/>
              <a:gd name="connsiteY96" fmla="*/ 1245619 h 2260102"/>
              <a:gd name="connsiteX97" fmla="*/ 3566615 w 6581180"/>
              <a:gd name="connsiteY97" fmla="*/ 1213774 h 2260102"/>
              <a:gd name="connsiteX98" fmla="*/ 3662150 w 6581180"/>
              <a:gd name="connsiteY98" fmla="*/ 1213774 h 2260102"/>
              <a:gd name="connsiteX99" fmla="*/ 3662150 w 6581180"/>
              <a:gd name="connsiteY99" fmla="*/ 1200126 h 2260102"/>
              <a:gd name="connsiteX100" fmla="*/ 3680347 w 6581180"/>
              <a:gd name="connsiteY100" fmla="*/ 1200126 h 2260102"/>
              <a:gd name="connsiteX101" fmla="*/ 3680347 w 6581180"/>
              <a:gd name="connsiteY101" fmla="*/ 1186478 h 2260102"/>
              <a:gd name="connsiteX102" fmla="*/ 3830472 w 6581180"/>
              <a:gd name="connsiteY102" fmla="*/ 1186478 h 2260102"/>
              <a:gd name="connsiteX103" fmla="*/ 3830472 w 6581180"/>
              <a:gd name="connsiteY103" fmla="*/ 1150084 h 2260102"/>
              <a:gd name="connsiteX104" fmla="*/ 3875965 w 6581180"/>
              <a:gd name="connsiteY104" fmla="*/ 1150084 h 2260102"/>
              <a:gd name="connsiteX105" fmla="*/ 3875965 w 6581180"/>
              <a:gd name="connsiteY105" fmla="*/ 1127338 h 2260102"/>
              <a:gd name="connsiteX106" fmla="*/ 3916908 w 6581180"/>
              <a:gd name="connsiteY106" fmla="*/ 1127338 h 2260102"/>
              <a:gd name="connsiteX107" fmla="*/ 3916908 w 6581180"/>
              <a:gd name="connsiteY107" fmla="*/ 1104592 h 2260102"/>
              <a:gd name="connsiteX108" fmla="*/ 4026090 w 6581180"/>
              <a:gd name="connsiteY108" fmla="*/ 1104592 h 2260102"/>
              <a:gd name="connsiteX109" fmla="*/ 4026090 w 6581180"/>
              <a:gd name="connsiteY109" fmla="*/ 1086395 h 2260102"/>
              <a:gd name="connsiteX110" fmla="*/ 4130723 w 6581180"/>
              <a:gd name="connsiteY110" fmla="*/ 1086395 h 2260102"/>
              <a:gd name="connsiteX111" fmla="*/ 4130723 w 6581180"/>
              <a:gd name="connsiteY111" fmla="*/ 1068198 h 2260102"/>
              <a:gd name="connsiteX112" fmla="*/ 4289947 w 6581180"/>
              <a:gd name="connsiteY112" fmla="*/ 1068198 h 2260102"/>
              <a:gd name="connsiteX113" fmla="*/ 4289947 w 6581180"/>
              <a:gd name="connsiteY113" fmla="*/ 1045451 h 2260102"/>
              <a:gd name="connsiteX114" fmla="*/ 4344538 w 6581180"/>
              <a:gd name="connsiteY114" fmla="*/ 1045451 h 2260102"/>
              <a:gd name="connsiteX115" fmla="*/ 4344538 w 6581180"/>
              <a:gd name="connsiteY115" fmla="*/ 1031804 h 2260102"/>
              <a:gd name="connsiteX116" fmla="*/ 4376383 w 6581180"/>
              <a:gd name="connsiteY116" fmla="*/ 1031804 h 2260102"/>
              <a:gd name="connsiteX117" fmla="*/ 4376383 w 6581180"/>
              <a:gd name="connsiteY117" fmla="*/ 1013607 h 2260102"/>
              <a:gd name="connsiteX118" fmla="*/ 4540156 w 6581180"/>
              <a:gd name="connsiteY118" fmla="*/ 1013607 h 2260102"/>
              <a:gd name="connsiteX119" fmla="*/ 4540156 w 6581180"/>
              <a:gd name="connsiteY119" fmla="*/ 986311 h 2260102"/>
              <a:gd name="connsiteX120" fmla="*/ 4822209 w 6581180"/>
              <a:gd name="connsiteY120" fmla="*/ 986311 h 2260102"/>
              <a:gd name="connsiteX121" fmla="*/ 4822209 w 6581180"/>
              <a:gd name="connsiteY121" fmla="*/ 963565 h 2260102"/>
              <a:gd name="connsiteX122" fmla="*/ 4872251 w 6581180"/>
              <a:gd name="connsiteY122" fmla="*/ 963565 h 2260102"/>
              <a:gd name="connsiteX123" fmla="*/ 4872251 w 6581180"/>
              <a:gd name="connsiteY123" fmla="*/ 963565 h 2260102"/>
              <a:gd name="connsiteX124" fmla="*/ 4894997 w 6581180"/>
              <a:gd name="connsiteY124" fmla="*/ 940819 h 2260102"/>
              <a:gd name="connsiteX125" fmla="*/ 4976884 w 6581180"/>
              <a:gd name="connsiteY125" fmla="*/ 940819 h 2260102"/>
              <a:gd name="connsiteX126" fmla="*/ 4976884 w 6581180"/>
              <a:gd name="connsiteY126" fmla="*/ 913523 h 2260102"/>
              <a:gd name="connsiteX127" fmla="*/ 5131559 w 6581180"/>
              <a:gd name="connsiteY127" fmla="*/ 913523 h 2260102"/>
              <a:gd name="connsiteX128" fmla="*/ 5131559 w 6581180"/>
              <a:gd name="connsiteY128" fmla="*/ 886228 h 2260102"/>
              <a:gd name="connsiteX129" fmla="*/ 5208896 w 6581180"/>
              <a:gd name="connsiteY129" fmla="*/ 886228 h 2260102"/>
              <a:gd name="connsiteX130" fmla="*/ 5208896 w 6581180"/>
              <a:gd name="connsiteY130" fmla="*/ 863481 h 2260102"/>
              <a:gd name="connsiteX131" fmla="*/ 5254389 w 6581180"/>
              <a:gd name="connsiteY131" fmla="*/ 863481 h 2260102"/>
              <a:gd name="connsiteX132" fmla="*/ 5254389 w 6581180"/>
              <a:gd name="connsiteY132" fmla="*/ 863481 h 2260102"/>
              <a:gd name="connsiteX133" fmla="*/ 5277135 w 6581180"/>
              <a:gd name="connsiteY133" fmla="*/ 840735 h 2260102"/>
              <a:gd name="connsiteX134" fmla="*/ 5277135 w 6581180"/>
              <a:gd name="connsiteY134" fmla="*/ 804341 h 2260102"/>
              <a:gd name="connsiteX135" fmla="*/ 5290783 w 6581180"/>
              <a:gd name="connsiteY135" fmla="*/ 804341 h 2260102"/>
              <a:gd name="connsiteX136" fmla="*/ 5290783 w 6581180"/>
              <a:gd name="connsiteY136" fmla="*/ 777045 h 2260102"/>
              <a:gd name="connsiteX137" fmla="*/ 5313529 w 6581180"/>
              <a:gd name="connsiteY137" fmla="*/ 777045 h 2260102"/>
              <a:gd name="connsiteX138" fmla="*/ 5313529 w 6581180"/>
              <a:gd name="connsiteY138" fmla="*/ 749750 h 2260102"/>
              <a:gd name="connsiteX139" fmla="*/ 5349923 w 6581180"/>
              <a:gd name="connsiteY139" fmla="*/ 749750 h 2260102"/>
              <a:gd name="connsiteX140" fmla="*/ 5349923 w 6581180"/>
              <a:gd name="connsiteY140" fmla="*/ 717905 h 2260102"/>
              <a:gd name="connsiteX141" fmla="*/ 5359021 w 6581180"/>
              <a:gd name="connsiteY141" fmla="*/ 717905 h 2260102"/>
              <a:gd name="connsiteX142" fmla="*/ 5359021 w 6581180"/>
              <a:gd name="connsiteY142" fmla="*/ 686060 h 2260102"/>
              <a:gd name="connsiteX143" fmla="*/ 5377218 w 6581180"/>
              <a:gd name="connsiteY143" fmla="*/ 686060 h 2260102"/>
              <a:gd name="connsiteX144" fmla="*/ 5377218 w 6581180"/>
              <a:gd name="connsiteY144" fmla="*/ 631469 h 2260102"/>
              <a:gd name="connsiteX145" fmla="*/ 5481851 w 6581180"/>
              <a:gd name="connsiteY145" fmla="*/ 631469 h 2260102"/>
              <a:gd name="connsiteX146" fmla="*/ 5481851 w 6581180"/>
              <a:gd name="connsiteY146" fmla="*/ 599625 h 2260102"/>
              <a:gd name="connsiteX147" fmla="*/ 5613780 w 6581180"/>
              <a:gd name="connsiteY147" fmla="*/ 599625 h 2260102"/>
              <a:gd name="connsiteX148" fmla="*/ 5613780 w 6581180"/>
              <a:gd name="connsiteY148" fmla="*/ 563231 h 2260102"/>
              <a:gd name="connsiteX149" fmla="*/ 5663821 w 6581180"/>
              <a:gd name="connsiteY149" fmla="*/ 563231 h 2260102"/>
              <a:gd name="connsiteX150" fmla="*/ 5663821 w 6581180"/>
              <a:gd name="connsiteY150" fmla="*/ 535935 h 2260102"/>
              <a:gd name="connsiteX151" fmla="*/ 5672920 w 6581180"/>
              <a:gd name="connsiteY151" fmla="*/ 535935 h 2260102"/>
              <a:gd name="connsiteX152" fmla="*/ 5672920 w 6581180"/>
              <a:gd name="connsiteY152" fmla="*/ 494992 h 2260102"/>
              <a:gd name="connsiteX153" fmla="*/ 5718412 w 6581180"/>
              <a:gd name="connsiteY153" fmla="*/ 494992 h 2260102"/>
              <a:gd name="connsiteX154" fmla="*/ 5718412 w 6581180"/>
              <a:gd name="connsiteY154" fmla="*/ 463147 h 2260102"/>
              <a:gd name="connsiteX155" fmla="*/ 5868538 w 6581180"/>
              <a:gd name="connsiteY155" fmla="*/ 463147 h 2260102"/>
              <a:gd name="connsiteX156" fmla="*/ 5868538 w 6581180"/>
              <a:gd name="connsiteY156" fmla="*/ 422204 h 2260102"/>
              <a:gd name="connsiteX157" fmla="*/ 5895833 w 6581180"/>
              <a:gd name="connsiteY157" fmla="*/ 422204 h 2260102"/>
              <a:gd name="connsiteX158" fmla="*/ 5895833 w 6581180"/>
              <a:gd name="connsiteY158" fmla="*/ 372162 h 2260102"/>
              <a:gd name="connsiteX159" fmla="*/ 6009565 w 6581180"/>
              <a:gd name="connsiteY159" fmla="*/ 372162 h 2260102"/>
              <a:gd name="connsiteX160" fmla="*/ 6009565 w 6581180"/>
              <a:gd name="connsiteY160" fmla="*/ 331219 h 2260102"/>
              <a:gd name="connsiteX161" fmla="*/ 6073254 w 6581180"/>
              <a:gd name="connsiteY161" fmla="*/ 331219 h 2260102"/>
              <a:gd name="connsiteX162" fmla="*/ 6073254 w 6581180"/>
              <a:gd name="connsiteY162" fmla="*/ 281177 h 2260102"/>
              <a:gd name="connsiteX163" fmla="*/ 6141493 w 6581180"/>
              <a:gd name="connsiteY163" fmla="*/ 281177 h 2260102"/>
              <a:gd name="connsiteX164" fmla="*/ 6141493 w 6581180"/>
              <a:gd name="connsiteY164" fmla="*/ 231135 h 2260102"/>
              <a:gd name="connsiteX165" fmla="*/ 6282520 w 6581180"/>
              <a:gd name="connsiteY165" fmla="*/ 231135 h 2260102"/>
              <a:gd name="connsiteX166" fmla="*/ 6282520 w 6581180"/>
              <a:gd name="connsiteY166" fmla="*/ 162896 h 2260102"/>
              <a:gd name="connsiteX167" fmla="*/ 6328012 w 6581180"/>
              <a:gd name="connsiteY167" fmla="*/ 162896 h 2260102"/>
              <a:gd name="connsiteX168" fmla="*/ 6328012 w 6581180"/>
              <a:gd name="connsiteY168" fmla="*/ 90108 h 2260102"/>
              <a:gd name="connsiteX169" fmla="*/ 6528180 w 6581180"/>
              <a:gd name="connsiteY169" fmla="*/ 90108 h 2260102"/>
              <a:gd name="connsiteX170" fmla="*/ 6528180 w 6581180"/>
              <a:gd name="connsiteY170" fmla="*/ 3672 h 2260102"/>
              <a:gd name="connsiteX171" fmla="*/ 6581180 w 6581180"/>
              <a:gd name="connsiteY171" fmla="*/ 0 h 2260102"/>
              <a:gd name="connsiteX0" fmla="*/ 0 w 6581180"/>
              <a:gd name="connsiteY0" fmla="*/ 2256430 h 2256430"/>
              <a:gd name="connsiteX1" fmla="*/ 200168 w 6581180"/>
              <a:gd name="connsiteY1" fmla="*/ 2256430 h 2256430"/>
              <a:gd name="connsiteX2" fmla="*/ 200168 w 6581180"/>
              <a:gd name="connsiteY2" fmla="*/ 2242782 h 2256430"/>
              <a:gd name="connsiteX3" fmla="*/ 295702 w 6581180"/>
              <a:gd name="connsiteY3" fmla="*/ 2242782 h 2256430"/>
              <a:gd name="connsiteX4" fmla="*/ 295702 w 6581180"/>
              <a:gd name="connsiteY4" fmla="*/ 2229135 h 2256430"/>
              <a:gd name="connsiteX5" fmla="*/ 432180 w 6581180"/>
              <a:gd name="connsiteY5" fmla="*/ 2229135 h 2256430"/>
              <a:gd name="connsiteX6" fmla="*/ 432180 w 6581180"/>
              <a:gd name="connsiteY6" fmla="*/ 2201839 h 2256430"/>
              <a:gd name="connsiteX7" fmla="*/ 454926 w 6581180"/>
              <a:gd name="connsiteY7" fmla="*/ 2201839 h 2256430"/>
              <a:gd name="connsiteX8" fmla="*/ 454926 w 6581180"/>
              <a:gd name="connsiteY8" fmla="*/ 2188191 h 2256430"/>
              <a:gd name="connsiteX9" fmla="*/ 477672 w 6581180"/>
              <a:gd name="connsiteY9" fmla="*/ 2188191 h 2256430"/>
              <a:gd name="connsiteX10" fmla="*/ 477672 w 6581180"/>
              <a:gd name="connsiteY10" fmla="*/ 2169994 h 2256430"/>
              <a:gd name="connsiteX11" fmla="*/ 550460 w 6581180"/>
              <a:gd name="connsiteY11" fmla="*/ 2169994 h 2256430"/>
              <a:gd name="connsiteX12" fmla="*/ 550460 w 6581180"/>
              <a:gd name="connsiteY12" fmla="*/ 2151797 h 2256430"/>
              <a:gd name="connsiteX13" fmla="*/ 568657 w 6581180"/>
              <a:gd name="connsiteY13" fmla="*/ 2151797 h 2256430"/>
              <a:gd name="connsiteX14" fmla="*/ 568657 w 6581180"/>
              <a:gd name="connsiteY14" fmla="*/ 2129051 h 2256430"/>
              <a:gd name="connsiteX15" fmla="*/ 609600 w 6581180"/>
              <a:gd name="connsiteY15" fmla="*/ 2129051 h 2256430"/>
              <a:gd name="connsiteX16" fmla="*/ 609600 w 6581180"/>
              <a:gd name="connsiteY16" fmla="*/ 2110854 h 2256430"/>
              <a:gd name="connsiteX17" fmla="*/ 805218 w 6581180"/>
              <a:gd name="connsiteY17" fmla="*/ 2110854 h 2256430"/>
              <a:gd name="connsiteX18" fmla="*/ 805218 w 6581180"/>
              <a:gd name="connsiteY18" fmla="*/ 2088108 h 2256430"/>
              <a:gd name="connsiteX19" fmla="*/ 937147 w 6581180"/>
              <a:gd name="connsiteY19" fmla="*/ 2088108 h 2256430"/>
              <a:gd name="connsiteX20" fmla="*/ 937147 w 6581180"/>
              <a:gd name="connsiteY20" fmla="*/ 2069911 h 2256430"/>
              <a:gd name="connsiteX21" fmla="*/ 1005386 w 6581180"/>
              <a:gd name="connsiteY21" fmla="*/ 2069911 h 2256430"/>
              <a:gd name="connsiteX22" fmla="*/ 1005386 w 6581180"/>
              <a:gd name="connsiteY22" fmla="*/ 2056263 h 2256430"/>
              <a:gd name="connsiteX23" fmla="*/ 1050878 w 6581180"/>
              <a:gd name="connsiteY23" fmla="*/ 2056263 h 2256430"/>
              <a:gd name="connsiteX24" fmla="*/ 1050878 w 6581180"/>
              <a:gd name="connsiteY24" fmla="*/ 2033517 h 2256430"/>
              <a:gd name="connsiteX25" fmla="*/ 1078174 w 6581180"/>
              <a:gd name="connsiteY25" fmla="*/ 2033517 h 2256430"/>
              <a:gd name="connsiteX26" fmla="*/ 1078174 w 6581180"/>
              <a:gd name="connsiteY26" fmla="*/ 2010771 h 2256430"/>
              <a:gd name="connsiteX27" fmla="*/ 1105469 w 6581180"/>
              <a:gd name="connsiteY27" fmla="*/ 2010771 h 2256430"/>
              <a:gd name="connsiteX28" fmla="*/ 1105469 w 6581180"/>
              <a:gd name="connsiteY28" fmla="*/ 1974376 h 2256430"/>
              <a:gd name="connsiteX29" fmla="*/ 1501254 w 6581180"/>
              <a:gd name="connsiteY29" fmla="*/ 1974376 h 2256430"/>
              <a:gd name="connsiteX30" fmla="*/ 1501254 w 6581180"/>
              <a:gd name="connsiteY30" fmla="*/ 1956179 h 2256430"/>
              <a:gd name="connsiteX31" fmla="*/ 1564944 w 6581180"/>
              <a:gd name="connsiteY31" fmla="*/ 1956179 h 2256430"/>
              <a:gd name="connsiteX32" fmla="*/ 1564944 w 6581180"/>
              <a:gd name="connsiteY32" fmla="*/ 1937982 h 2256430"/>
              <a:gd name="connsiteX33" fmla="*/ 1637732 w 6581180"/>
              <a:gd name="connsiteY33" fmla="*/ 1937982 h 2256430"/>
              <a:gd name="connsiteX34" fmla="*/ 1637732 w 6581180"/>
              <a:gd name="connsiteY34" fmla="*/ 1919785 h 2256430"/>
              <a:gd name="connsiteX35" fmla="*/ 1824251 w 6581180"/>
              <a:gd name="connsiteY35" fmla="*/ 1919785 h 2256430"/>
              <a:gd name="connsiteX36" fmla="*/ 1824251 w 6581180"/>
              <a:gd name="connsiteY36" fmla="*/ 1901588 h 2256430"/>
              <a:gd name="connsiteX37" fmla="*/ 2006221 w 6581180"/>
              <a:gd name="connsiteY37" fmla="*/ 1901588 h 2256430"/>
              <a:gd name="connsiteX38" fmla="*/ 2006221 w 6581180"/>
              <a:gd name="connsiteY38" fmla="*/ 1874293 h 2256430"/>
              <a:gd name="connsiteX39" fmla="*/ 2024418 w 6581180"/>
              <a:gd name="connsiteY39" fmla="*/ 1874293 h 2256430"/>
              <a:gd name="connsiteX40" fmla="*/ 2024418 w 6581180"/>
              <a:gd name="connsiteY40" fmla="*/ 1851547 h 2256430"/>
              <a:gd name="connsiteX41" fmla="*/ 2038066 w 6581180"/>
              <a:gd name="connsiteY41" fmla="*/ 1851547 h 2256430"/>
              <a:gd name="connsiteX42" fmla="*/ 2038066 w 6581180"/>
              <a:gd name="connsiteY42" fmla="*/ 1828800 h 2256430"/>
              <a:gd name="connsiteX43" fmla="*/ 2147248 w 6581180"/>
              <a:gd name="connsiteY43" fmla="*/ 1828800 h 2256430"/>
              <a:gd name="connsiteX44" fmla="*/ 2147248 w 6581180"/>
              <a:gd name="connsiteY44" fmla="*/ 1806054 h 2256430"/>
              <a:gd name="connsiteX45" fmla="*/ 2215487 w 6581180"/>
              <a:gd name="connsiteY45" fmla="*/ 1806054 h 2256430"/>
              <a:gd name="connsiteX46" fmla="*/ 2215487 w 6581180"/>
              <a:gd name="connsiteY46" fmla="*/ 1787857 h 2256430"/>
              <a:gd name="connsiteX47" fmla="*/ 2270078 w 6581180"/>
              <a:gd name="connsiteY47" fmla="*/ 1787857 h 2256430"/>
              <a:gd name="connsiteX48" fmla="*/ 2270078 w 6581180"/>
              <a:gd name="connsiteY48" fmla="*/ 1751463 h 2256430"/>
              <a:gd name="connsiteX49" fmla="*/ 2338317 w 6581180"/>
              <a:gd name="connsiteY49" fmla="*/ 1751463 h 2256430"/>
              <a:gd name="connsiteX50" fmla="*/ 2338317 w 6581180"/>
              <a:gd name="connsiteY50" fmla="*/ 1737815 h 2256430"/>
              <a:gd name="connsiteX51" fmla="*/ 2392908 w 6581180"/>
              <a:gd name="connsiteY51" fmla="*/ 1737815 h 2256430"/>
              <a:gd name="connsiteX52" fmla="*/ 2392908 w 6581180"/>
              <a:gd name="connsiteY52" fmla="*/ 1715069 h 2256430"/>
              <a:gd name="connsiteX53" fmla="*/ 2474794 w 6581180"/>
              <a:gd name="connsiteY53" fmla="*/ 1715069 h 2256430"/>
              <a:gd name="connsiteX54" fmla="*/ 2474794 w 6581180"/>
              <a:gd name="connsiteY54" fmla="*/ 1701421 h 2256430"/>
              <a:gd name="connsiteX55" fmla="*/ 2474794 w 6581180"/>
              <a:gd name="connsiteY55" fmla="*/ 1687773 h 2256430"/>
              <a:gd name="connsiteX56" fmla="*/ 2492991 w 6581180"/>
              <a:gd name="connsiteY56" fmla="*/ 1687773 h 2256430"/>
              <a:gd name="connsiteX57" fmla="*/ 2492991 w 6581180"/>
              <a:gd name="connsiteY57" fmla="*/ 1651379 h 2256430"/>
              <a:gd name="connsiteX58" fmla="*/ 2511189 w 6581180"/>
              <a:gd name="connsiteY58" fmla="*/ 1651379 h 2256430"/>
              <a:gd name="connsiteX59" fmla="*/ 2511189 w 6581180"/>
              <a:gd name="connsiteY59" fmla="*/ 1633182 h 2256430"/>
              <a:gd name="connsiteX60" fmla="*/ 2529386 w 6581180"/>
              <a:gd name="connsiteY60" fmla="*/ 1633182 h 2256430"/>
              <a:gd name="connsiteX61" fmla="*/ 2529386 w 6581180"/>
              <a:gd name="connsiteY61" fmla="*/ 1614985 h 2256430"/>
              <a:gd name="connsiteX62" fmla="*/ 2533936 w 6581180"/>
              <a:gd name="connsiteY62" fmla="*/ 1619535 h 2256430"/>
              <a:gd name="connsiteX63" fmla="*/ 2533936 w 6581180"/>
              <a:gd name="connsiteY63" fmla="*/ 1596788 h 2256430"/>
              <a:gd name="connsiteX64" fmla="*/ 2574878 w 6581180"/>
              <a:gd name="connsiteY64" fmla="*/ 1596788 h 2256430"/>
              <a:gd name="connsiteX65" fmla="*/ 2574878 w 6581180"/>
              <a:gd name="connsiteY65" fmla="*/ 1564944 h 2256430"/>
              <a:gd name="connsiteX66" fmla="*/ 2734102 w 6581180"/>
              <a:gd name="connsiteY66" fmla="*/ 1564944 h 2256430"/>
              <a:gd name="connsiteX67" fmla="*/ 2734102 w 6581180"/>
              <a:gd name="connsiteY67" fmla="*/ 1537648 h 2256430"/>
              <a:gd name="connsiteX68" fmla="*/ 2752299 w 6581180"/>
              <a:gd name="connsiteY68" fmla="*/ 1537648 h 2256430"/>
              <a:gd name="connsiteX69" fmla="*/ 2752299 w 6581180"/>
              <a:gd name="connsiteY69" fmla="*/ 1514902 h 2256430"/>
              <a:gd name="connsiteX70" fmla="*/ 2897875 w 6581180"/>
              <a:gd name="connsiteY70" fmla="*/ 1514902 h 2256430"/>
              <a:gd name="connsiteX71" fmla="*/ 2897875 w 6581180"/>
              <a:gd name="connsiteY71" fmla="*/ 1487606 h 2256430"/>
              <a:gd name="connsiteX72" fmla="*/ 2916072 w 6581180"/>
              <a:gd name="connsiteY72" fmla="*/ 1487606 h 2256430"/>
              <a:gd name="connsiteX73" fmla="*/ 2916072 w 6581180"/>
              <a:gd name="connsiteY73" fmla="*/ 1451212 h 2256430"/>
              <a:gd name="connsiteX74" fmla="*/ 2961565 w 6581180"/>
              <a:gd name="connsiteY74" fmla="*/ 1451212 h 2256430"/>
              <a:gd name="connsiteX75" fmla="*/ 2961565 w 6581180"/>
              <a:gd name="connsiteY75" fmla="*/ 1433015 h 2256430"/>
              <a:gd name="connsiteX76" fmla="*/ 2979762 w 6581180"/>
              <a:gd name="connsiteY76" fmla="*/ 1433015 h 2256430"/>
              <a:gd name="connsiteX77" fmla="*/ 2979762 w 6581180"/>
              <a:gd name="connsiteY77" fmla="*/ 1419368 h 2256430"/>
              <a:gd name="connsiteX78" fmla="*/ 2993409 w 6581180"/>
              <a:gd name="connsiteY78" fmla="*/ 1419368 h 2256430"/>
              <a:gd name="connsiteX79" fmla="*/ 2993409 w 6581180"/>
              <a:gd name="connsiteY79" fmla="*/ 1396621 h 2256430"/>
              <a:gd name="connsiteX80" fmla="*/ 3129887 w 6581180"/>
              <a:gd name="connsiteY80" fmla="*/ 1396621 h 2256430"/>
              <a:gd name="connsiteX81" fmla="*/ 3129887 w 6581180"/>
              <a:gd name="connsiteY81" fmla="*/ 1373875 h 2256430"/>
              <a:gd name="connsiteX82" fmla="*/ 3239069 w 6581180"/>
              <a:gd name="connsiteY82" fmla="*/ 1373875 h 2256430"/>
              <a:gd name="connsiteX83" fmla="*/ 3239069 w 6581180"/>
              <a:gd name="connsiteY83" fmla="*/ 1360227 h 2256430"/>
              <a:gd name="connsiteX84" fmla="*/ 3280012 w 6581180"/>
              <a:gd name="connsiteY84" fmla="*/ 1360227 h 2256430"/>
              <a:gd name="connsiteX85" fmla="*/ 3280012 w 6581180"/>
              <a:gd name="connsiteY85" fmla="*/ 1319284 h 2256430"/>
              <a:gd name="connsiteX86" fmla="*/ 3384645 w 6581180"/>
              <a:gd name="connsiteY86" fmla="*/ 1319284 h 2256430"/>
              <a:gd name="connsiteX87" fmla="*/ 3393744 w 6581180"/>
              <a:gd name="connsiteY87" fmla="*/ 1310185 h 2256430"/>
              <a:gd name="connsiteX88" fmla="*/ 3402842 w 6581180"/>
              <a:gd name="connsiteY88" fmla="*/ 1301087 h 2256430"/>
              <a:gd name="connsiteX89" fmla="*/ 3402842 w 6581180"/>
              <a:gd name="connsiteY89" fmla="*/ 1301087 h 2256430"/>
              <a:gd name="connsiteX90" fmla="*/ 3416490 w 6581180"/>
              <a:gd name="connsiteY90" fmla="*/ 1287439 h 2256430"/>
              <a:gd name="connsiteX91" fmla="*/ 3416490 w 6581180"/>
              <a:gd name="connsiteY91" fmla="*/ 1269242 h 2256430"/>
              <a:gd name="connsiteX92" fmla="*/ 3443786 w 6581180"/>
              <a:gd name="connsiteY92" fmla="*/ 1269242 h 2256430"/>
              <a:gd name="connsiteX93" fmla="*/ 3443786 w 6581180"/>
              <a:gd name="connsiteY93" fmla="*/ 1255594 h 2256430"/>
              <a:gd name="connsiteX94" fmla="*/ 3457433 w 6581180"/>
              <a:gd name="connsiteY94" fmla="*/ 1255594 h 2256430"/>
              <a:gd name="connsiteX95" fmla="*/ 3457433 w 6581180"/>
              <a:gd name="connsiteY95" fmla="*/ 1241947 h 2256430"/>
              <a:gd name="connsiteX96" fmla="*/ 3566615 w 6581180"/>
              <a:gd name="connsiteY96" fmla="*/ 1241947 h 2256430"/>
              <a:gd name="connsiteX97" fmla="*/ 3566615 w 6581180"/>
              <a:gd name="connsiteY97" fmla="*/ 1210102 h 2256430"/>
              <a:gd name="connsiteX98" fmla="*/ 3662150 w 6581180"/>
              <a:gd name="connsiteY98" fmla="*/ 1210102 h 2256430"/>
              <a:gd name="connsiteX99" fmla="*/ 3662150 w 6581180"/>
              <a:gd name="connsiteY99" fmla="*/ 1196454 h 2256430"/>
              <a:gd name="connsiteX100" fmla="*/ 3680347 w 6581180"/>
              <a:gd name="connsiteY100" fmla="*/ 1196454 h 2256430"/>
              <a:gd name="connsiteX101" fmla="*/ 3680347 w 6581180"/>
              <a:gd name="connsiteY101" fmla="*/ 1182806 h 2256430"/>
              <a:gd name="connsiteX102" fmla="*/ 3830472 w 6581180"/>
              <a:gd name="connsiteY102" fmla="*/ 1182806 h 2256430"/>
              <a:gd name="connsiteX103" fmla="*/ 3830472 w 6581180"/>
              <a:gd name="connsiteY103" fmla="*/ 1146412 h 2256430"/>
              <a:gd name="connsiteX104" fmla="*/ 3875965 w 6581180"/>
              <a:gd name="connsiteY104" fmla="*/ 1146412 h 2256430"/>
              <a:gd name="connsiteX105" fmla="*/ 3875965 w 6581180"/>
              <a:gd name="connsiteY105" fmla="*/ 1123666 h 2256430"/>
              <a:gd name="connsiteX106" fmla="*/ 3916908 w 6581180"/>
              <a:gd name="connsiteY106" fmla="*/ 1123666 h 2256430"/>
              <a:gd name="connsiteX107" fmla="*/ 3916908 w 6581180"/>
              <a:gd name="connsiteY107" fmla="*/ 1100920 h 2256430"/>
              <a:gd name="connsiteX108" fmla="*/ 4026090 w 6581180"/>
              <a:gd name="connsiteY108" fmla="*/ 1100920 h 2256430"/>
              <a:gd name="connsiteX109" fmla="*/ 4026090 w 6581180"/>
              <a:gd name="connsiteY109" fmla="*/ 1082723 h 2256430"/>
              <a:gd name="connsiteX110" fmla="*/ 4130723 w 6581180"/>
              <a:gd name="connsiteY110" fmla="*/ 1082723 h 2256430"/>
              <a:gd name="connsiteX111" fmla="*/ 4130723 w 6581180"/>
              <a:gd name="connsiteY111" fmla="*/ 1064526 h 2256430"/>
              <a:gd name="connsiteX112" fmla="*/ 4289947 w 6581180"/>
              <a:gd name="connsiteY112" fmla="*/ 1064526 h 2256430"/>
              <a:gd name="connsiteX113" fmla="*/ 4289947 w 6581180"/>
              <a:gd name="connsiteY113" fmla="*/ 1041779 h 2256430"/>
              <a:gd name="connsiteX114" fmla="*/ 4344538 w 6581180"/>
              <a:gd name="connsiteY114" fmla="*/ 1041779 h 2256430"/>
              <a:gd name="connsiteX115" fmla="*/ 4344538 w 6581180"/>
              <a:gd name="connsiteY115" fmla="*/ 1028132 h 2256430"/>
              <a:gd name="connsiteX116" fmla="*/ 4376383 w 6581180"/>
              <a:gd name="connsiteY116" fmla="*/ 1028132 h 2256430"/>
              <a:gd name="connsiteX117" fmla="*/ 4376383 w 6581180"/>
              <a:gd name="connsiteY117" fmla="*/ 1009935 h 2256430"/>
              <a:gd name="connsiteX118" fmla="*/ 4540156 w 6581180"/>
              <a:gd name="connsiteY118" fmla="*/ 1009935 h 2256430"/>
              <a:gd name="connsiteX119" fmla="*/ 4540156 w 6581180"/>
              <a:gd name="connsiteY119" fmla="*/ 982639 h 2256430"/>
              <a:gd name="connsiteX120" fmla="*/ 4822209 w 6581180"/>
              <a:gd name="connsiteY120" fmla="*/ 982639 h 2256430"/>
              <a:gd name="connsiteX121" fmla="*/ 4822209 w 6581180"/>
              <a:gd name="connsiteY121" fmla="*/ 959893 h 2256430"/>
              <a:gd name="connsiteX122" fmla="*/ 4872251 w 6581180"/>
              <a:gd name="connsiteY122" fmla="*/ 959893 h 2256430"/>
              <a:gd name="connsiteX123" fmla="*/ 4872251 w 6581180"/>
              <a:gd name="connsiteY123" fmla="*/ 959893 h 2256430"/>
              <a:gd name="connsiteX124" fmla="*/ 4894997 w 6581180"/>
              <a:gd name="connsiteY124" fmla="*/ 937147 h 2256430"/>
              <a:gd name="connsiteX125" fmla="*/ 4976884 w 6581180"/>
              <a:gd name="connsiteY125" fmla="*/ 937147 h 2256430"/>
              <a:gd name="connsiteX126" fmla="*/ 4976884 w 6581180"/>
              <a:gd name="connsiteY126" fmla="*/ 909851 h 2256430"/>
              <a:gd name="connsiteX127" fmla="*/ 5131559 w 6581180"/>
              <a:gd name="connsiteY127" fmla="*/ 909851 h 2256430"/>
              <a:gd name="connsiteX128" fmla="*/ 5131559 w 6581180"/>
              <a:gd name="connsiteY128" fmla="*/ 882556 h 2256430"/>
              <a:gd name="connsiteX129" fmla="*/ 5208896 w 6581180"/>
              <a:gd name="connsiteY129" fmla="*/ 882556 h 2256430"/>
              <a:gd name="connsiteX130" fmla="*/ 5208896 w 6581180"/>
              <a:gd name="connsiteY130" fmla="*/ 859809 h 2256430"/>
              <a:gd name="connsiteX131" fmla="*/ 5254389 w 6581180"/>
              <a:gd name="connsiteY131" fmla="*/ 859809 h 2256430"/>
              <a:gd name="connsiteX132" fmla="*/ 5254389 w 6581180"/>
              <a:gd name="connsiteY132" fmla="*/ 859809 h 2256430"/>
              <a:gd name="connsiteX133" fmla="*/ 5277135 w 6581180"/>
              <a:gd name="connsiteY133" fmla="*/ 837063 h 2256430"/>
              <a:gd name="connsiteX134" fmla="*/ 5277135 w 6581180"/>
              <a:gd name="connsiteY134" fmla="*/ 800669 h 2256430"/>
              <a:gd name="connsiteX135" fmla="*/ 5290783 w 6581180"/>
              <a:gd name="connsiteY135" fmla="*/ 800669 h 2256430"/>
              <a:gd name="connsiteX136" fmla="*/ 5290783 w 6581180"/>
              <a:gd name="connsiteY136" fmla="*/ 773373 h 2256430"/>
              <a:gd name="connsiteX137" fmla="*/ 5313529 w 6581180"/>
              <a:gd name="connsiteY137" fmla="*/ 773373 h 2256430"/>
              <a:gd name="connsiteX138" fmla="*/ 5313529 w 6581180"/>
              <a:gd name="connsiteY138" fmla="*/ 746078 h 2256430"/>
              <a:gd name="connsiteX139" fmla="*/ 5349923 w 6581180"/>
              <a:gd name="connsiteY139" fmla="*/ 746078 h 2256430"/>
              <a:gd name="connsiteX140" fmla="*/ 5349923 w 6581180"/>
              <a:gd name="connsiteY140" fmla="*/ 714233 h 2256430"/>
              <a:gd name="connsiteX141" fmla="*/ 5359021 w 6581180"/>
              <a:gd name="connsiteY141" fmla="*/ 714233 h 2256430"/>
              <a:gd name="connsiteX142" fmla="*/ 5359021 w 6581180"/>
              <a:gd name="connsiteY142" fmla="*/ 682388 h 2256430"/>
              <a:gd name="connsiteX143" fmla="*/ 5377218 w 6581180"/>
              <a:gd name="connsiteY143" fmla="*/ 682388 h 2256430"/>
              <a:gd name="connsiteX144" fmla="*/ 5377218 w 6581180"/>
              <a:gd name="connsiteY144" fmla="*/ 627797 h 2256430"/>
              <a:gd name="connsiteX145" fmla="*/ 5481851 w 6581180"/>
              <a:gd name="connsiteY145" fmla="*/ 627797 h 2256430"/>
              <a:gd name="connsiteX146" fmla="*/ 5481851 w 6581180"/>
              <a:gd name="connsiteY146" fmla="*/ 595953 h 2256430"/>
              <a:gd name="connsiteX147" fmla="*/ 5613780 w 6581180"/>
              <a:gd name="connsiteY147" fmla="*/ 595953 h 2256430"/>
              <a:gd name="connsiteX148" fmla="*/ 5613780 w 6581180"/>
              <a:gd name="connsiteY148" fmla="*/ 559559 h 2256430"/>
              <a:gd name="connsiteX149" fmla="*/ 5663821 w 6581180"/>
              <a:gd name="connsiteY149" fmla="*/ 559559 h 2256430"/>
              <a:gd name="connsiteX150" fmla="*/ 5663821 w 6581180"/>
              <a:gd name="connsiteY150" fmla="*/ 532263 h 2256430"/>
              <a:gd name="connsiteX151" fmla="*/ 5672920 w 6581180"/>
              <a:gd name="connsiteY151" fmla="*/ 532263 h 2256430"/>
              <a:gd name="connsiteX152" fmla="*/ 5672920 w 6581180"/>
              <a:gd name="connsiteY152" fmla="*/ 491320 h 2256430"/>
              <a:gd name="connsiteX153" fmla="*/ 5718412 w 6581180"/>
              <a:gd name="connsiteY153" fmla="*/ 491320 h 2256430"/>
              <a:gd name="connsiteX154" fmla="*/ 5718412 w 6581180"/>
              <a:gd name="connsiteY154" fmla="*/ 459475 h 2256430"/>
              <a:gd name="connsiteX155" fmla="*/ 5868538 w 6581180"/>
              <a:gd name="connsiteY155" fmla="*/ 459475 h 2256430"/>
              <a:gd name="connsiteX156" fmla="*/ 5868538 w 6581180"/>
              <a:gd name="connsiteY156" fmla="*/ 418532 h 2256430"/>
              <a:gd name="connsiteX157" fmla="*/ 5895833 w 6581180"/>
              <a:gd name="connsiteY157" fmla="*/ 418532 h 2256430"/>
              <a:gd name="connsiteX158" fmla="*/ 5895833 w 6581180"/>
              <a:gd name="connsiteY158" fmla="*/ 368490 h 2256430"/>
              <a:gd name="connsiteX159" fmla="*/ 6009565 w 6581180"/>
              <a:gd name="connsiteY159" fmla="*/ 368490 h 2256430"/>
              <a:gd name="connsiteX160" fmla="*/ 6009565 w 6581180"/>
              <a:gd name="connsiteY160" fmla="*/ 327547 h 2256430"/>
              <a:gd name="connsiteX161" fmla="*/ 6073254 w 6581180"/>
              <a:gd name="connsiteY161" fmla="*/ 327547 h 2256430"/>
              <a:gd name="connsiteX162" fmla="*/ 6073254 w 6581180"/>
              <a:gd name="connsiteY162" fmla="*/ 277505 h 2256430"/>
              <a:gd name="connsiteX163" fmla="*/ 6141493 w 6581180"/>
              <a:gd name="connsiteY163" fmla="*/ 277505 h 2256430"/>
              <a:gd name="connsiteX164" fmla="*/ 6141493 w 6581180"/>
              <a:gd name="connsiteY164" fmla="*/ 227463 h 2256430"/>
              <a:gd name="connsiteX165" fmla="*/ 6282520 w 6581180"/>
              <a:gd name="connsiteY165" fmla="*/ 227463 h 2256430"/>
              <a:gd name="connsiteX166" fmla="*/ 6282520 w 6581180"/>
              <a:gd name="connsiteY166" fmla="*/ 159224 h 2256430"/>
              <a:gd name="connsiteX167" fmla="*/ 6328012 w 6581180"/>
              <a:gd name="connsiteY167" fmla="*/ 159224 h 2256430"/>
              <a:gd name="connsiteX168" fmla="*/ 6328012 w 6581180"/>
              <a:gd name="connsiteY168" fmla="*/ 86436 h 2256430"/>
              <a:gd name="connsiteX169" fmla="*/ 6528180 w 6581180"/>
              <a:gd name="connsiteY169" fmla="*/ 86436 h 2256430"/>
              <a:gd name="connsiteX170" fmla="*/ 6528180 w 6581180"/>
              <a:gd name="connsiteY170" fmla="*/ 0 h 2256430"/>
              <a:gd name="connsiteX171" fmla="*/ 6581180 w 6581180"/>
              <a:gd name="connsiteY171" fmla="*/ 0 h 225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6581180" h="2256430">
                <a:moveTo>
                  <a:pt x="0" y="2256430"/>
                </a:moveTo>
                <a:lnTo>
                  <a:pt x="200168" y="2256430"/>
                </a:lnTo>
                <a:lnTo>
                  <a:pt x="200168" y="2242782"/>
                </a:lnTo>
                <a:lnTo>
                  <a:pt x="295702" y="2242782"/>
                </a:lnTo>
                <a:lnTo>
                  <a:pt x="295702" y="2229135"/>
                </a:lnTo>
                <a:lnTo>
                  <a:pt x="432180" y="2229135"/>
                </a:lnTo>
                <a:lnTo>
                  <a:pt x="432180" y="2201839"/>
                </a:lnTo>
                <a:lnTo>
                  <a:pt x="454926" y="2201839"/>
                </a:lnTo>
                <a:lnTo>
                  <a:pt x="454926" y="2188191"/>
                </a:lnTo>
                <a:lnTo>
                  <a:pt x="477672" y="2188191"/>
                </a:lnTo>
                <a:lnTo>
                  <a:pt x="477672" y="2169994"/>
                </a:lnTo>
                <a:lnTo>
                  <a:pt x="550460" y="2169994"/>
                </a:lnTo>
                <a:lnTo>
                  <a:pt x="550460" y="2151797"/>
                </a:lnTo>
                <a:lnTo>
                  <a:pt x="568657" y="2151797"/>
                </a:lnTo>
                <a:lnTo>
                  <a:pt x="568657" y="2129051"/>
                </a:lnTo>
                <a:lnTo>
                  <a:pt x="609600" y="2129051"/>
                </a:lnTo>
                <a:lnTo>
                  <a:pt x="609600" y="2110854"/>
                </a:lnTo>
                <a:lnTo>
                  <a:pt x="805218" y="2110854"/>
                </a:lnTo>
                <a:lnTo>
                  <a:pt x="805218" y="2088108"/>
                </a:lnTo>
                <a:lnTo>
                  <a:pt x="937147" y="2088108"/>
                </a:lnTo>
                <a:lnTo>
                  <a:pt x="937147" y="2069911"/>
                </a:lnTo>
                <a:lnTo>
                  <a:pt x="1005386" y="2069911"/>
                </a:lnTo>
                <a:lnTo>
                  <a:pt x="1005386" y="2056263"/>
                </a:lnTo>
                <a:lnTo>
                  <a:pt x="1050878" y="2056263"/>
                </a:lnTo>
                <a:lnTo>
                  <a:pt x="1050878" y="2033517"/>
                </a:lnTo>
                <a:lnTo>
                  <a:pt x="1078174" y="2033517"/>
                </a:lnTo>
                <a:lnTo>
                  <a:pt x="1078174" y="2010771"/>
                </a:lnTo>
                <a:lnTo>
                  <a:pt x="1105469" y="2010771"/>
                </a:lnTo>
                <a:lnTo>
                  <a:pt x="1105469" y="1974376"/>
                </a:lnTo>
                <a:lnTo>
                  <a:pt x="1501254" y="1974376"/>
                </a:lnTo>
                <a:lnTo>
                  <a:pt x="1501254" y="1956179"/>
                </a:lnTo>
                <a:lnTo>
                  <a:pt x="1564944" y="1956179"/>
                </a:lnTo>
                <a:lnTo>
                  <a:pt x="1564944" y="1937982"/>
                </a:lnTo>
                <a:lnTo>
                  <a:pt x="1637732" y="1937982"/>
                </a:lnTo>
                <a:lnTo>
                  <a:pt x="1637732" y="1919785"/>
                </a:lnTo>
                <a:lnTo>
                  <a:pt x="1824251" y="1919785"/>
                </a:lnTo>
                <a:lnTo>
                  <a:pt x="1824251" y="1901588"/>
                </a:lnTo>
                <a:lnTo>
                  <a:pt x="2006221" y="1901588"/>
                </a:lnTo>
                <a:lnTo>
                  <a:pt x="2006221" y="1874293"/>
                </a:lnTo>
                <a:lnTo>
                  <a:pt x="2024418" y="1874293"/>
                </a:lnTo>
                <a:lnTo>
                  <a:pt x="2024418" y="1851547"/>
                </a:lnTo>
                <a:lnTo>
                  <a:pt x="2038066" y="1851547"/>
                </a:lnTo>
                <a:lnTo>
                  <a:pt x="2038066" y="1828800"/>
                </a:lnTo>
                <a:lnTo>
                  <a:pt x="2147248" y="1828800"/>
                </a:lnTo>
                <a:lnTo>
                  <a:pt x="2147248" y="1806054"/>
                </a:lnTo>
                <a:lnTo>
                  <a:pt x="2215487" y="1806054"/>
                </a:lnTo>
                <a:lnTo>
                  <a:pt x="2215487" y="1787857"/>
                </a:lnTo>
                <a:lnTo>
                  <a:pt x="2270078" y="1787857"/>
                </a:lnTo>
                <a:lnTo>
                  <a:pt x="2270078" y="1751463"/>
                </a:lnTo>
                <a:lnTo>
                  <a:pt x="2338317" y="1751463"/>
                </a:lnTo>
                <a:lnTo>
                  <a:pt x="2338317" y="1737815"/>
                </a:lnTo>
                <a:lnTo>
                  <a:pt x="2392908" y="1737815"/>
                </a:lnTo>
                <a:lnTo>
                  <a:pt x="2392908" y="1715069"/>
                </a:lnTo>
                <a:lnTo>
                  <a:pt x="2474794" y="1715069"/>
                </a:lnTo>
                <a:lnTo>
                  <a:pt x="2474794" y="1701421"/>
                </a:lnTo>
                <a:lnTo>
                  <a:pt x="2474794" y="1687773"/>
                </a:lnTo>
                <a:lnTo>
                  <a:pt x="2492991" y="1687773"/>
                </a:lnTo>
                <a:lnTo>
                  <a:pt x="2492991" y="1651379"/>
                </a:lnTo>
                <a:lnTo>
                  <a:pt x="2511189" y="1651379"/>
                </a:lnTo>
                <a:lnTo>
                  <a:pt x="2511189" y="1633182"/>
                </a:lnTo>
                <a:lnTo>
                  <a:pt x="2529386" y="1633182"/>
                </a:lnTo>
                <a:lnTo>
                  <a:pt x="2529386" y="1614985"/>
                </a:lnTo>
                <a:lnTo>
                  <a:pt x="2533936" y="1619535"/>
                </a:lnTo>
                <a:lnTo>
                  <a:pt x="2533936" y="1596788"/>
                </a:lnTo>
                <a:lnTo>
                  <a:pt x="2574878" y="1596788"/>
                </a:lnTo>
                <a:lnTo>
                  <a:pt x="2574878" y="1564944"/>
                </a:lnTo>
                <a:lnTo>
                  <a:pt x="2734102" y="1564944"/>
                </a:lnTo>
                <a:lnTo>
                  <a:pt x="2734102" y="1537648"/>
                </a:lnTo>
                <a:lnTo>
                  <a:pt x="2752299" y="1537648"/>
                </a:lnTo>
                <a:lnTo>
                  <a:pt x="2752299" y="1514902"/>
                </a:lnTo>
                <a:lnTo>
                  <a:pt x="2897875" y="1514902"/>
                </a:lnTo>
                <a:lnTo>
                  <a:pt x="2897875" y="1487606"/>
                </a:lnTo>
                <a:lnTo>
                  <a:pt x="2916072" y="1487606"/>
                </a:lnTo>
                <a:lnTo>
                  <a:pt x="2916072" y="1451212"/>
                </a:lnTo>
                <a:lnTo>
                  <a:pt x="2961565" y="1451212"/>
                </a:lnTo>
                <a:lnTo>
                  <a:pt x="2961565" y="1433015"/>
                </a:lnTo>
                <a:lnTo>
                  <a:pt x="2979762" y="1433015"/>
                </a:lnTo>
                <a:lnTo>
                  <a:pt x="2979762" y="1419368"/>
                </a:lnTo>
                <a:lnTo>
                  <a:pt x="2993409" y="1419368"/>
                </a:lnTo>
                <a:lnTo>
                  <a:pt x="2993409" y="1396621"/>
                </a:lnTo>
                <a:lnTo>
                  <a:pt x="3129887" y="1396621"/>
                </a:lnTo>
                <a:lnTo>
                  <a:pt x="3129887" y="1373875"/>
                </a:lnTo>
                <a:lnTo>
                  <a:pt x="3239069" y="1373875"/>
                </a:lnTo>
                <a:lnTo>
                  <a:pt x="3239069" y="1360227"/>
                </a:lnTo>
                <a:lnTo>
                  <a:pt x="3280012" y="1360227"/>
                </a:lnTo>
                <a:lnTo>
                  <a:pt x="3280012" y="1319284"/>
                </a:lnTo>
                <a:lnTo>
                  <a:pt x="3384645" y="1319284"/>
                </a:lnTo>
                <a:lnTo>
                  <a:pt x="3393744" y="1310185"/>
                </a:lnTo>
                <a:lnTo>
                  <a:pt x="3402842" y="1301087"/>
                </a:lnTo>
                <a:lnTo>
                  <a:pt x="3402842" y="1301087"/>
                </a:lnTo>
                <a:lnTo>
                  <a:pt x="3416490" y="1287439"/>
                </a:lnTo>
                <a:lnTo>
                  <a:pt x="3416490" y="1269242"/>
                </a:lnTo>
                <a:lnTo>
                  <a:pt x="3443786" y="1269242"/>
                </a:lnTo>
                <a:lnTo>
                  <a:pt x="3443786" y="1255594"/>
                </a:lnTo>
                <a:lnTo>
                  <a:pt x="3457433" y="1255594"/>
                </a:lnTo>
                <a:lnTo>
                  <a:pt x="3457433" y="1241947"/>
                </a:lnTo>
                <a:lnTo>
                  <a:pt x="3566615" y="1241947"/>
                </a:lnTo>
                <a:lnTo>
                  <a:pt x="3566615" y="1210102"/>
                </a:lnTo>
                <a:lnTo>
                  <a:pt x="3662150" y="1210102"/>
                </a:lnTo>
                <a:lnTo>
                  <a:pt x="3662150" y="1196454"/>
                </a:lnTo>
                <a:lnTo>
                  <a:pt x="3680347" y="1196454"/>
                </a:lnTo>
                <a:lnTo>
                  <a:pt x="3680347" y="1182806"/>
                </a:lnTo>
                <a:lnTo>
                  <a:pt x="3830472" y="1182806"/>
                </a:lnTo>
                <a:lnTo>
                  <a:pt x="3830472" y="1146412"/>
                </a:lnTo>
                <a:lnTo>
                  <a:pt x="3875965" y="1146412"/>
                </a:lnTo>
                <a:lnTo>
                  <a:pt x="3875965" y="1123666"/>
                </a:lnTo>
                <a:lnTo>
                  <a:pt x="3916908" y="1123666"/>
                </a:lnTo>
                <a:lnTo>
                  <a:pt x="3916908" y="1100920"/>
                </a:lnTo>
                <a:lnTo>
                  <a:pt x="4026090" y="1100920"/>
                </a:lnTo>
                <a:lnTo>
                  <a:pt x="4026090" y="1082723"/>
                </a:lnTo>
                <a:lnTo>
                  <a:pt x="4130723" y="1082723"/>
                </a:lnTo>
                <a:lnTo>
                  <a:pt x="4130723" y="1064526"/>
                </a:lnTo>
                <a:lnTo>
                  <a:pt x="4289947" y="1064526"/>
                </a:lnTo>
                <a:lnTo>
                  <a:pt x="4289947" y="1041779"/>
                </a:lnTo>
                <a:lnTo>
                  <a:pt x="4344538" y="1041779"/>
                </a:lnTo>
                <a:lnTo>
                  <a:pt x="4344538" y="1028132"/>
                </a:lnTo>
                <a:lnTo>
                  <a:pt x="4376383" y="1028132"/>
                </a:lnTo>
                <a:lnTo>
                  <a:pt x="4376383" y="1009935"/>
                </a:lnTo>
                <a:lnTo>
                  <a:pt x="4540156" y="1009935"/>
                </a:lnTo>
                <a:lnTo>
                  <a:pt x="4540156" y="982639"/>
                </a:lnTo>
                <a:lnTo>
                  <a:pt x="4822209" y="982639"/>
                </a:lnTo>
                <a:lnTo>
                  <a:pt x="4822209" y="959893"/>
                </a:lnTo>
                <a:lnTo>
                  <a:pt x="4872251" y="959893"/>
                </a:lnTo>
                <a:lnTo>
                  <a:pt x="4872251" y="959893"/>
                </a:lnTo>
                <a:lnTo>
                  <a:pt x="4894997" y="937147"/>
                </a:lnTo>
                <a:lnTo>
                  <a:pt x="4976884" y="937147"/>
                </a:lnTo>
                <a:lnTo>
                  <a:pt x="4976884" y="909851"/>
                </a:lnTo>
                <a:lnTo>
                  <a:pt x="5131559" y="909851"/>
                </a:lnTo>
                <a:lnTo>
                  <a:pt x="5131559" y="882556"/>
                </a:lnTo>
                <a:lnTo>
                  <a:pt x="5208896" y="882556"/>
                </a:lnTo>
                <a:lnTo>
                  <a:pt x="5208896" y="859809"/>
                </a:lnTo>
                <a:lnTo>
                  <a:pt x="5254389" y="859809"/>
                </a:lnTo>
                <a:lnTo>
                  <a:pt x="5254389" y="859809"/>
                </a:lnTo>
                <a:lnTo>
                  <a:pt x="5277135" y="837063"/>
                </a:lnTo>
                <a:lnTo>
                  <a:pt x="5277135" y="800669"/>
                </a:lnTo>
                <a:lnTo>
                  <a:pt x="5290783" y="800669"/>
                </a:lnTo>
                <a:lnTo>
                  <a:pt x="5290783" y="773373"/>
                </a:lnTo>
                <a:lnTo>
                  <a:pt x="5313529" y="773373"/>
                </a:lnTo>
                <a:lnTo>
                  <a:pt x="5313529" y="746078"/>
                </a:lnTo>
                <a:lnTo>
                  <a:pt x="5349923" y="746078"/>
                </a:lnTo>
                <a:lnTo>
                  <a:pt x="5349923" y="714233"/>
                </a:lnTo>
                <a:lnTo>
                  <a:pt x="5359021" y="714233"/>
                </a:lnTo>
                <a:lnTo>
                  <a:pt x="5359021" y="682388"/>
                </a:lnTo>
                <a:lnTo>
                  <a:pt x="5377218" y="682388"/>
                </a:lnTo>
                <a:lnTo>
                  <a:pt x="5377218" y="627797"/>
                </a:lnTo>
                <a:lnTo>
                  <a:pt x="5481851" y="627797"/>
                </a:lnTo>
                <a:lnTo>
                  <a:pt x="5481851" y="595953"/>
                </a:lnTo>
                <a:lnTo>
                  <a:pt x="5613780" y="595953"/>
                </a:lnTo>
                <a:lnTo>
                  <a:pt x="5613780" y="559559"/>
                </a:lnTo>
                <a:lnTo>
                  <a:pt x="5663821" y="559559"/>
                </a:lnTo>
                <a:lnTo>
                  <a:pt x="5663821" y="532263"/>
                </a:lnTo>
                <a:lnTo>
                  <a:pt x="5672920" y="532263"/>
                </a:lnTo>
                <a:lnTo>
                  <a:pt x="5672920" y="491320"/>
                </a:lnTo>
                <a:lnTo>
                  <a:pt x="5718412" y="491320"/>
                </a:lnTo>
                <a:lnTo>
                  <a:pt x="5718412" y="459475"/>
                </a:lnTo>
                <a:lnTo>
                  <a:pt x="5868538" y="459475"/>
                </a:lnTo>
                <a:lnTo>
                  <a:pt x="5868538" y="418532"/>
                </a:lnTo>
                <a:lnTo>
                  <a:pt x="5895833" y="418532"/>
                </a:lnTo>
                <a:lnTo>
                  <a:pt x="5895833" y="368490"/>
                </a:lnTo>
                <a:lnTo>
                  <a:pt x="6009565" y="368490"/>
                </a:lnTo>
                <a:lnTo>
                  <a:pt x="6009565" y="327547"/>
                </a:lnTo>
                <a:lnTo>
                  <a:pt x="6073254" y="327547"/>
                </a:lnTo>
                <a:lnTo>
                  <a:pt x="6073254" y="277505"/>
                </a:lnTo>
                <a:lnTo>
                  <a:pt x="6141493" y="277505"/>
                </a:lnTo>
                <a:lnTo>
                  <a:pt x="6141493" y="227463"/>
                </a:lnTo>
                <a:lnTo>
                  <a:pt x="6282520" y="227463"/>
                </a:lnTo>
                <a:lnTo>
                  <a:pt x="6282520" y="159224"/>
                </a:lnTo>
                <a:lnTo>
                  <a:pt x="6328012" y="159224"/>
                </a:lnTo>
                <a:lnTo>
                  <a:pt x="6328012" y="86436"/>
                </a:lnTo>
                <a:lnTo>
                  <a:pt x="6528180" y="86436"/>
                </a:lnTo>
                <a:lnTo>
                  <a:pt x="6528180" y="0"/>
                </a:lnTo>
                <a:lnTo>
                  <a:pt x="6581180"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7" name="Table 66">
            <a:extLst>
              <a:ext uri="{FF2B5EF4-FFF2-40B4-BE49-F238E27FC236}">
                <a16:creationId xmlns="" xmlns:a16="http://schemas.microsoft.com/office/drawing/2014/main" id="{C04C15D4-59FB-421A-A710-B913F7CC4C4A}"/>
              </a:ext>
            </a:extLst>
          </p:cNvPr>
          <p:cNvGraphicFramePr>
            <a:graphicFrameLocks noGrp="1"/>
          </p:cNvGraphicFramePr>
          <p:nvPr>
            <p:extLst>
              <p:ext uri="{D42A27DB-BD31-4B8C-83A1-F6EECF244321}">
                <p14:modId xmlns:p14="http://schemas.microsoft.com/office/powerpoint/2010/main" val="2141121896"/>
              </p:ext>
            </p:extLst>
          </p:nvPr>
        </p:nvGraphicFramePr>
        <p:xfrm>
          <a:off x="3236977" y="1426464"/>
          <a:ext cx="3652003" cy="445008"/>
        </p:xfrm>
        <a:graphic>
          <a:graphicData uri="http://schemas.openxmlformats.org/drawingml/2006/table">
            <a:tbl>
              <a:tblPr firstRow="1" bandRow="1">
                <a:tableStyleId>{21E4AEA4-8DFA-4A89-87EB-49C32662AFE0}</a:tableStyleId>
              </a:tblPr>
              <a:tblGrid>
                <a:gridCol w="698376">
                  <a:extLst>
                    <a:ext uri="{9D8B030D-6E8A-4147-A177-3AD203B41FA5}">
                      <a16:colId xmlns="" xmlns:a16="http://schemas.microsoft.com/office/drawing/2014/main" val="3143954805"/>
                    </a:ext>
                  </a:extLst>
                </a:gridCol>
                <a:gridCol w="734619">
                  <a:extLst>
                    <a:ext uri="{9D8B030D-6E8A-4147-A177-3AD203B41FA5}">
                      <a16:colId xmlns="" xmlns:a16="http://schemas.microsoft.com/office/drawing/2014/main" val="1745384678"/>
                    </a:ext>
                  </a:extLst>
                </a:gridCol>
                <a:gridCol w="1487488">
                  <a:extLst>
                    <a:ext uri="{9D8B030D-6E8A-4147-A177-3AD203B41FA5}">
                      <a16:colId xmlns="" xmlns:a16="http://schemas.microsoft.com/office/drawing/2014/main" val="4187720962"/>
                    </a:ext>
                  </a:extLst>
                </a:gridCol>
                <a:gridCol w="731520">
                  <a:extLst>
                    <a:ext uri="{9D8B030D-6E8A-4147-A177-3AD203B41FA5}">
                      <a16:colId xmlns="" xmlns:a16="http://schemas.microsoft.com/office/drawing/2014/main" val="98296621"/>
                    </a:ext>
                  </a:extLst>
                </a:gridCol>
              </a:tblGrid>
              <a:tr h="313382">
                <a:tc>
                  <a:txBody>
                    <a:bodyPr/>
                    <a:lstStyle/>
                    <a:p>
                      <a:pPr algn="ctr"/>
                      <a:r>
                        <a:rPr lang="en-US" sz="1400" b="1">
                          <a:solidFill>
                            <a:schemeClr val="tx1"/>
                          </a:solidFill>
                        </a:rPr>
                        <a:t>DAPA</a:t>
                      </a:r>
                    </a:p>
                    <a:p>
                      <a:pPr algn="ctr"/>
                      <a:r>
                        <a:rPr lang="en-US" sz="1400" b="0">
                          <a:solidFill>
                            <a:schemeClr val="tx1"/>
                          </a:solidFill>
                        </a:rPr>
                        <a:t>4.6%</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6.4%</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rPr>
                        <a:t>HR (95% CI)</a:t>
                      </a:r>
                    </a:p>
                    <a:p>
                      <a:pPr algn="ctr"/>
                      <a:r>
                        <a:rPr lang="en-US" sz="1400" b="0">
                          <a:solidFill>
                            <a:schemeClr val="tx1"/>
                          </a:solidFill>
                        </a:rPr>
                        <a:t>0.71 (0.55-0.92)</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n-US" sz="1400" b="0" dirty="0">
                          <a:solidFill>
                            <a:schemeClr val="tx1"/>
                          </a:solidFill>
                        </a:rPr>
                        <a:t>0.009</a:t>
                      </a: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sp>
        <p:nvSpPr>
          <p:cNvPr id="70" name="TextBox 69">
            <a:extLst>
              <a:ext uri="{FF2B5EF4-FFF2-40B4-BE49-F238E27FC236}">
                <a16:creationId xmlns="" xmlns:a16="http://schemas.microsoft.com/office/drawing/2014/main" id="{7C85CA96-ABF3-4917-9F11-58C60B6C33B4}"/>
              </a:ext>
            </a:extLst>
          </p:cNvPr>
          <p:cNvSpPr txBox="1"/>
          <p:nvPr/>
        </p:nvSpPr>
        <p:spPr>
          <a:xfrm>
            <a:off x="9582432" y="3134162"/>
            <a:ext cx="2560320" cy="339519"/>
          </a:xfrm>
          <a:prstGeom prst="rect">
            <a:avLst/>
          </a:prstGeom>
          <a:noFill/>
        </p:spPr>
        <p:txBody>
          <a:bodyPr wrap="none" lIns="0" tIns="0" rIns="0" bIns="0" rtlCol="0">
            <a:no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400" b="1" i="0" u="none" strike="noStrike" kern="1200" cap="none" spc="0" normalizeH="0" baseline="0" noProof="0">
                <a:ln>
                  <a:noFill/>
                </a:ln>
                <a:effectLst/>
                <a:uLnTx/>
                <a:uFillTx/>
                <a:ea typeface="+mn-ea"/>
                <a:cs typeface="+mn-cs"/>
              </a:rPr>
              <a:t>1.8% ARR</a:t>
            </a:r>
          </a:p>
        </p:txBody>
      </p:sp>
      <p:grpSp>
        <p:nvGrpSpPr>
          <p:cNvPr id="69" name="Group 68">
            <a:extLst>
              <a:ext uri="{FF2B5EF4-FFF2-40B4-BE49-F238E27FC236}">
                <a16:creationId xmlns="" xmlns:a16="http://schemas.microsoft.com/office/drawing/2014/main" id="{CF114736-538C-4ECC-8A46-90CC07D3B5C1}"/>
              </a:ext>
            </a:extLst>
          </p:cNvPr>
          <p:cNvGrpSpPr/>
          <p:nvPr/>
        </p:nvGrpSpPr>
        <p:grpSpPr>
          <a:xfrm>
            <a:off x="-6291" y="-23678"/>
            <a:ext cx="3017520" cy="261610"/>
            <a:chOff x="-6290" y="-23678"/>
            <a:chExt cx="3017520" cy="261610"/>
          </a:xfrm>
          <a:solidFill>
            <a:schemeClr val="accent2"/>
          </a:solidFill>
        </p:grpSpPr>
        <p:sp>
          <p:nvSpPr>
            <p:cNvPr id="72" name="Freeform 13">
              <a:extLst>
                <a:ext uri="{FF2B5EF4-FFF2-40B4-BE49-F238E27FC236}">
                  <a16:creationId xmlns="" xmlns:a16="http://schemas.microsoft.com/office/drawing/2014/main" id="{42CD7682-DEF9-4CE5-BA49-028657B31726}"/>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73" name="Rectangle 72">
              <a:extLst>
                <a:ext uri="{FF2B5EF4-FFF2-40B4-BE49-F238E27FC236}">
                  <a16:creationId xmlns="" xmlns:a16="http://schemas.microsoft.com/office/drawing/2014/main" id="{95409EB1-8A6F-4DCF-A37C-6D3C2BBF3344}"/>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577857188"/>
      </p:ext>
    </p:extLst>
  </p:cSld>
  <p:clrMapOvr>
    <a:masterClrMapping/>
  </p:clrMapOvr>
  <p:transition>
    <p:fade/>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 xmlns:a16="http://schemas.microsoft.com/office/drawing/2014/main" id="{523B525D-DB34-4654-8603-B2051230CF91}"/>
              </a:ext>
            </a:extLst>
          </p:cNvPr>
          <p:cNvSpPr>
            <a:spLocks noGrp="1"/>
          </p:cNvSpPr>
          <p:nvPr>
            <p:ph type="title"/>
          </p:nvPr>
        </p:nvSpPr>
        <p:spPr>
          <a:xfrm>
            <a:off x="296597" y="277750"/>
            <a:ext cx="11530363" cy="800100"/>
          </a:xfrm>
        </p:spPr>
        <p:txBody>
          <a:bodyPr>
            <a:normAutofit fontScale="90000"/>
          </a:bodyPr>
          <a:lstStyle/>
          <a:p>
            <a:r>
              <a:rPr lang="en-GB" dirty="0"/>
              <a:t/>
            </a:r>
            <a:br>
              <a:rPr lang="en-GB" dirty="0"/>
            </a:br>
            <a:r>
              <a:rPr lang="en-US" sz="2700" dirty="0"/>
              <a:t>Statistical Significance Achieved for the Primary and All Secondary Outcomes</a:t>
            </a:r>
            <a:r>
              <a:rPr lang="en-US" sz="2700" baseline="30000" dirty="0"/>
              <a:t>1,2</a:t>
            </a:r>
            <a:endParaRPr lang="en-GB" dirty="0"/>
          </a:p>
        </p:txBody>
      </p:sp>
      <p:sp>
        <p:nvSpPr>
          <p:cNvPr id="12" name="Text Placeholder 11">
            <a:extLst>
              <a:ext uri="{FF2B5EF4-FFF2-40B4-BE49-F238E27FC236}">
                <a16:creationId xmlns="" xmlns:a16="http://schemas.microsoft.com/office/drawing/2014/main" id="{2C670CAC-2155-49B0-948B-EA6626EED393}"/>
              </a:ext>
            </a:extLst>
          </p:cNvPr>
          <p:cNvSpPr>
            <a:spLocks noGrp="1"/>
          </p:cNvSpPr>
          <p:nvPr>
            <p:ph type="body" sz="quarter" idx="13"/>
          </p:nvPr>
        </p:nvSpPr>
        <p:spPr>
          <a:xfrm>
            <a:off x="457203" y="5852160"/>
            <a:ext cx="10700084" cy="1005840"/>
          </a:xfrm>
        </p:spPr>
        <p:txBody>
          <a:bodyPr/>
          <a:lstStyle/>
          <a:p>
            <a:r>
              <a:rPr lang="en-GB" dirty="0">
                <a:ea typeface="+mn-lt"/>
                <a:cs typeface="+mn-lt"/>
              </a:rPr>
              <a:t>CV</a:t>
            </a:r>
            <a:r>
              <a:rPr lang="en-US" dirty="0">
                <a:ea typeface="+mn-lt"/>
                <a:cs typeface="+mn-lt"/>
              </a:rPr>
              <a:t> = cardiovascular;</a:t>
            </a:r>
            <a:r>
              <a:rPr lang="en-US" dirty="0">
                <a:cs typeface="Arial"/>
              </a:rPr>
              <a:t> </a:t>
            </a:r>
            <a:r>
              <a:rPr lang="en-GB" dirty="0">
                <a:cs typeface="Arial"/>
              </a:rPr>
              <a:t>DAPA = dapagliflozin; </a:t>
            </a:r>
            <a:r>
              <a:rPr lang="en-US" dirty="0">
                <a:ea typeface="+mn-lt"/>
                <a:cs typeface="+mn-lt"/>
              </a:rPr>
              <a:t>eGFR = estimated glomerular filtration rate; ESKD = end-stage kidney disease; HF = heart failure</a:t>
            </a:r>
            <a:r>
              <a:rPr lang="en-GB" dirty="0">
                <a:ea typeface="+mn-lt"/>
                <a:cs typeface="+mn-lt"/>
              </a:rPr>
              <a:t>. </a:t>
            </a:r>
            <a:endParaRPr lang="en-US" dirty="0">
              <a:ea typeface="+mn-lt"/>
              <a:cs typeface="+mn-lt"/>
            </a:endParaRPr>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a:t>
            </a:r>
            <a:r>
              <a:rPr lang="el-GR" dirty="0">
                <a:ea typeface="+mn-lt"/>
                <a:cs typeface="+mn-lt"/>
              </a:rPr>
              <a:t> 2. </a:t>
            </a:r>
            <a:r>
              <a:rPr lang="en-US" dirty="0">
                <a:ea typeface="+mn-lt"/>
                <a:cs typeface="+mn-lt"/>
              </a:rPr>
              <a:t>Summary of Product Characteristics Dapagliflozin 10mg (February 2023)</a:t>
            </a:r>
          </a:p>
        </p:txBody>
      </p:sp>
      <p:sp>
        <p:nvSpPr>
          <p:cNvPr id="15" name="Content Placeholder 5">
            <a:extLst>
              <a:ext uri="{FF2B5EF4-FFF2-40B4-BE49-F238E27FC236}">
                <a16:creationId xmlns="" xmlns:a16="http://schemas.microsoft.com/office/drawing/2014/main" id="{71A175FF-BA1C-4FFC-AE29-E5A302B91A34}"/>
              </a:ext>
            </a:extLst>
          </p:cNvPr>
          <p:cNvSpPr txBox="1">
            <a:spLocks/>
          </p:cNvSpPr>
          <p:nvPr/>
        </p:nvSpPr>
        <p:spPr>
          <a:xfrm>
            <a:off x="316083" y="1077851"/>
            <a:ext cx="9408000" cy="2157984"/>
          </a:xfrm>
          <a:prstGeom prst="rect">
            <a:avLst/>
          </a:prstGeom>
        </p:spPr>
        <p:txBody>
          <a:bodyPr/>
          <a:lstStyle>
            <a:lvl1pPr marL="180000" indent="-180000" algn="l" defTabSz="457200" rtl="0" eaLnBrk="1" latinLnBrk="0" hangingPunct="1">
              <a:lnSpc>
                <a:spcPct val="100000"/>
              </a:lnSpc>
              <a:spcBef>
                <a:spcPts val="0"/>
              </a:spcBef>
              <a:buClr>
                <a:srgbClr val="830051"/>
              </a:buClr>
              <a:buFont typeface="Arial" pitchFamily="34" charset="0"/>
              <a:buChar char="•"/>
              <a:defRPr sz="1800" kern="1200">
                <a:solidFill>
                  <a:schemeClr val="tx1"/>
                </a:solidFill>
                <a:latin typeface="Arial" pitchFamily="34" charset="0"/>
                <a:ea typeface="+mn-ea"/>
                <a:cs typeface="Arial" pitchFamily="34" charset="0"/>
              </a:defRPr>
            </a:lvl1pPr>
            <a:lvl2pPr marL="540000" indent="-180000" algn="l" defTabSz="457200" rtl="0" eaLnBrk="1" latinLnBrk="0" hangingPunct="1">
              <a:lnSpc>
                <a:spcPct val="100000"/>
              </a:lnSpc>
              <a:spcBef>
                <a:spcPts val="0"/>
              </a:spcBef>
              <a:buFont typeface="Arial"/>
              <a:buChar char="–"/>
              <a:defRPr sz="1800" kern="1200" baseline="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1400" kern="1200" baseline="0">
                <a:solidFill>
                  <a:schemeClr val="tx1"/>
                </a:solidFill>
                <a:latin typeface="Arial" pitchFamily="34" charset="0"/>
                <a:ea typeface="+mn-ea"/>
                <a:cs typeface="Arial" pitchFamily="34" charset="0"/>
              </a:defRPr>
            </a:lvl3pPr>
            <a:lvl4pPr marL="622800" indent="-1800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4pPr>
            <a:lvl5pPr marL="622800" indent="-2286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09585">
              <a:buNone/>
              <a:defRPr/>
            </a:pPr>
            <a:endParaRPr lang="en-GB" sz="2400">
              <a:solidFill>
                <a:srgbClr val="000000"/>
              </a:solidFill>
            </a:endParaRPr>
          </a:p>
        </p:txBody>
      </p:sp>
      <p:sp>
        <p:nvSpPr>
          <p:cNvPr id="11" name="Content Placeholder 5">
            <a:extLst>
              <a:ext uri="{FF2B5EF4-FFF2-40B4-BE49-F238E27FC236}">
                <a16:creationId xmlns="" xmlns:a16="http://schemas.microsoft.com/office/drawing/2014/main" id="{8B271B5F-708B-456A-B729-D910510683B9}"/>
              </a:ext>
            </a:extLst>
          </p:cNvPr>
          <p:cNvSpPr txBox="1">
            <a:spLocks/>
          </p:cNvSpPr>
          <p:nvPr/>
        </p:nvSpPr>
        <p:spPr>
          <a:xfrm>
            <a:off x="316083" y="1077851"/>
            <a:ext cx="9408000" cy="2157984"/>
          </a:xfrm>
          <a:prstGeom prst="rect">
            <a:avLst/>
          </a:prstGeom>
        </p:spPr>
        <p:txBody>
          <a:bodyPr/>
          <a:lstStyle>
            <a:lvl1pPr marL="180000" indent="-180000" algn="l" defTabSz="457200" rtl="0" eaLnBrk="1" latinLnBrk="0" hangingPunct="1">
              <a:lnSpc>
                <a:spcPct val="100000"/>
              </a:lnSpc>
              <a:spcBef>
                <a:spcPts val="0"/>
              </a:spcBef>
              <a:buClr>
                <a:srgbClr val="830051"/>
              </a:buClr>
              <a:buFont typeface="Arial" pitchFamily="34" charset="0"/>
              <a:buChar char="•"/>
              <a:defRPr sz="1800" kern="1200">
                <a:solidFill>
                  <a:schemeClr val="tx1"/>
                </a:solidFill>
                <a:latin typeface="Arial" pitchFamily="34" charset="0"/>
                <a:ea typeface="+mn-ea"/>
                <a:cs typeface="Arial" pitchFamily="34" charset="0"/>
              </a:defRPr>
            </a:lvl1pPr>
            <a:lvl2pPr marL="540000" indent="-180000" algn="l" defTabSz="457200" rtl="0" eaLnBrk="1" latinLnBrk="0" hangingPunct="1">
              <a:lnSpc>
                <a:spcPct val="100000"/>
              </a:lnSpc>
              <a:spcBef>
                <a:spcPts val="0"/>
              </a:spcBef>
              <a:buFont typeface="Arial"/>
              <a:buChar char="–"/>
              <a:defRPr sz="1800" kern="1200" baseline="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1400" kern="1200" baseline="0">
                <a:solidFill>
                  <a:schemeClr val="tx1"/>
                </a:solidFill>
                <a:latin typeface="Arial" pitchFamily="34" charset="0"/>
                <a:ea typeface="+mn-ea"/>
                <a:cs typeface="Arial" pitchFamily="34" charset="0"/>
              </a:defRPr>
            </a:lvl3pPr>
            <a:lvl4pPr marL="622800" indent="-1800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4pPr>
            <a:lvl5pPr marL="622800" indent="-2286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09585">
              <a:buNone/>
              <a:defRPr/>
            </a:pPr>
            <a:endParaRPr lang="en-GB" sz="2400">
              <a:solidFill>
                <a:srgbClr val="000000"/>
              </a:solidFill>
            </a:endParaRPr>
          </a:p>
        </p:txBody>
      </p:sp>
      <p:sp>
        <p:nvSpPr>
          <p:cNvPr id="20" name="Content Placeholder 5">
            <a:extLst>
              <a:ext uri="{FF2B5EF4-FFF2-40B4-BE49-F238E27FC236}">
                <a16:creationId xmlns="" xmlns:a16="http://schemas.microsoft.com/office/drawing/2014/main" id="{CD08BE81-AD93-40BB-A9E0-74DCE4B5FDC8}"/>
              </a:ext>
            </a:extLst>
          </p:cNvPr>
          <p:cNvSpPr txBox="1">
            <a:spLocks/>
          </p:cNvSpPr>
          <p:nvPr/>
        </p:nvSpPr>
        <p:spPr>
          <a:xfrm>
            <a:off x="316083" y="1077851"/>
            <a:ext cx="9408000" cy="2157984"/>
          </a:xfrm>
          <a:prstGeom prst="rect">
            <a:avLst/>
          </a:prstGeom>
        </p:spPr>
        <p:txBody>
          <a:bodyPr/>
          <a:lstStyle>
            <a:lvl1pPr marL="180000" indent="-180000" algn="l" defTabSz="457200" rtl="0" eaLnBrk="1" latinLnBrk="0" hangingPunct="1">
              <a:lnSpc>
                <a:spcPct val="100000"/>
              </a:lnSpc>
              <a:spcBef>
                <a:spcPts val="0"/>
              </a:spcBef>
              <a:buClr>
                <a:srgbClr val="830051"/>
              </a:buClr>
              <a:buFont typeface="Arial" pitchFamily="34" charset="0"/>
              <a:buChar char="•"/>
              <a:defRPr sz="1800" kern="1200">
                <a:solidFill>
                  <a:schemeClr val="tx1"/>
                </a:solidFill>
                <a:latin typeface="Arial" pitchFamily="34" charset="0"/>
                <a:ea typeface="+mn-ea"/>
                <a:cs typeface="Arial" pitchFamily="34" charset="0"/>
              </a:defRPr>
            </a:lvl1pPr>
            <a:lvl2pPr marL="540000" indent="-180000" algn="l" defTabSz="457200" rtl="0" eaLnBrk="1" latinLnBrk="0" hangingPunct="1">
              <a:lnSpc>
                <a:spcPct val="100000"/>
              </a:lnSpc>
              <a:spcBef>
                <a:spcPts val="0"/>
              </a:spcBef>
              <a:buFont typeface="Arial"/>
              <a:buChar char="–"/>
              <a:defRPr sz="1800" kern="1200" baseline="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1400" kern="1200" baseline="0">
                <a:solidFill>
                  <a:schemeClr val="tx1"/>
                </a:solidFill>
                <a:latin typeface="Arial" pitchFamily="34" charset="0"/>
                <a:ea typeface="+mn-ea"/>
                <a:cs typeface="Arial" pitchFamily="34" charset="0"/>
              </a:defRPr>
            </a:lvl3pPr>
            <a:lvl4pPr marL="622800" indent="-1800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4pPr>
            <a:lvl5pPr marL="622800" indent="-228600" algn="l" defTabSz="457200" rtl="0" eaLnBrk="1" latinLnBrk="0" hangingPunct="1">
              <a:spcBef>
                <a:spcPct val="20000"/>
              </a:spcBef>
              <a:buFont typeface="Arial"/>
              <a:buChar char="»"/>
              <a:defRPr sz="14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09585">
              <a:buNone/>
              <a:defRPr/>
            </a:pPr>
            <a:endParaRPr lang="en-GB" sz="2400">
              <a:solidFill>
                <a:srgbClr val="000000"/>
              </a:solidFill>
            </a:endParaRPr>
          </a:p>
        </p:txBody>
      </p:sp>
      <p:graphicFrame>
        <p:nvGraphicFramePr>
          <p:cNvPr id="21" name="Table 6">
            <a:extLst>
              <a:ext uri="{FF2B5EF4-FFF2-40B4-BE49-F238E27FC236}">
                <a16:creationId xmlns="" xmlns:a16="http://schemas.microsoft.com/office/drawing/2014/main" id="{A1516595-940C-49C6-B16A-9056EAA7B39C}"/>
              </a:ext>
            </a:extLst>
          </p:cNvPr>
          <p:cNvGraphicFramePr>
            <a:graphicFrameLocks noGrp="1"/>
          </p:cNvGraphicFramePr>
          <p:nvPr>
            <p:extLst>
              <p:ext uri="{D42A27DB-BD31-4B8C-83A1-F6EECF244321}">
                <p14:modId xmlns:p14="http://schemas.microsoft.com/office/powerpoint/2010/main" val="3055958811"/>
              </p:ext>
            </p:extLst>
          </p:nvPr>
        </p:nvGraphicFramePr>
        <p:xfrm>
          <a:off x="457222" y="1257300"/>
          <a:ext cx="11277601" cy="3186440"/>
        </p:xfrm>
        <a:graphic>
          <a:graphicData uri="http://schemas.openxmlformats.org/drawingml/2006/table">
            <a:tbl>
              <a:tblPr firstRow="1">
                <a:tableStyleId>{21E4AEA4-8DFA-4A89-87EB-49C32662AFE0}</a:tableStyleId>
              </a:tblPr>
              <a:tblGrid>
                <a:gridCol w="2498132">
                  <a:extLst>
                    <a:ext uri="{9D8B030D-6E8A-4147-A177-3AD203B41FA5}">
                      <a16:colId xmlns="" xmlns:a16="http://schemas.microsoft.com/office/drawing/2014/main" val="212774987"/>
                    </a:ext>
                  </a:extLst>
                </a:gridCol>
                <a:gridCol w="4398043">
                  <a:extLst>
                    <a:ext uri="{9D8B030D-6E8A-4147-A177-3AD203B41FA5}">
                      <a16:colId xmlns="" xmlns:a16="http://schemas.microsoft.com/office/drawing/2014/main" val="1913653543"/>
                    </a:ext>
                  </a:extLst>
                </a:gridCol>
                <a:gridCol w="1074585">
                  <a:extLst>
                    <a:ext uri="{9D8B030D-6E8A-4147-A177-3AD203B41FA5}">
                      <a16:colId xmlns="" xmlns:a16="http://schemas.microsoft.com/office/drawing/2014/main" val="4154604543"/>
                    </a:ext>
                  </a:extLst>
                </a:gridCol>
                <a:gridCol w="1041351">
                  <a:extLst>
                    <a:ext uri="{9D8B030D-6E8A-4147-A177-3AD203B41FA5}">
                      <a16:colId xmlns="" xmlns:a16="http://schemas.microsoft.com/office/drawing/2014/main" val="3546306"/>
                    </a:ext>
                  </a:extLst>
                </a:gridCol>
                <a:gridCol w="686848">
                  <a:extLst>
                    <a:ext uri="{9D8B030D-6E8A-4147-A177-3AD203B41FA5}">
                      <a16:colId xmlns="" xmlns:a16="http://schemas.microsoft.com/office/drawing/2014/main" val="2609612865"/>
                    </a:ext>
                  </a:extLst>
                </a:gridCol>
                <a:gridCol w="841943">
                  <a:extLst>
                    <a:ext uri="{9D8B030D-6E8A-4147-A177-3AD203B41FA5}">
                      <a16:colId xmlns="" xmlns:a16="http://schemas.microsoft.com/office/drawing/2014/main" val="3286639567"/>
                    </a:ext>
                  </a:extLst>
                </a:gridCol>
                <a:gridCol w="736699">
                  <a:extLst>
                    <a:ext uri="{9D8B030D-6E8A-4147-A177-3AD203B41FA5}">
                      <a16:colId xmlns="" xmlns:a16="http://schemas.microsoft.com/office/drawing/2014/main" val="2836511149"/>
                    </a:ext>
                  </a:extLst>
                </a:gridCol>
              </a:tblGrid>
              <a:tr h="345012">
                <a:tc gridSpan="2">
                  <a:txBody>
                    <a:bodyPr/>
                    <a:lstStyle/>
                    <a:p>
                      <a:pPr algn="ctr"/>
                      <a:endParaRPr lang="en-US" sz="11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gridSpan="2">
                  <a:txBody>
                    <a:bodyPr/>
                    <a:lstStyle/>
                    <a:p>
                      <a:pPr algn="ctr"/>
                      <a:r>
                        <a:rPr lang="en-US" sz="1100" b="1"/>
                        <a:t>Number of Events (%)</a:t>
                      </a:r>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100" b="1"/>
                    </a:p>
                  </a:txBody>
                  <a:tcPr anchor="b">
                    <a:lnB w="12700" cap="flat" cmpd="sng" algn="ctr">
                      <a:solidFill>
                        <a:schemeClr val="bg1"/>
                      </a:solidFill>
                      <a:prstDash val="solid"/>
                      <a:round/>
                      <a:headEnd type="none" w="med" len="med"/>
                      <a:tailEnd type="none" w="med" len="med"/>
                    </a:lnB>
                  </a:tcPr>
                </a:tc>
                <a:tc gridSpan="3">
                  <a:txBody>
                    <a:bodyPr/>
                    <a:lstStyle/>
                    <a:p>
                      <a:pPr algn="ctr"/>
                      <a:endParaRPr lang="en-US" sz="11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2046412"/>
                  </a:ext>
                </a:extLst>
              </a:tr>
              <a:tr h="51042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100" b="1">
                        <a:solidFill>
                          <a:schemeClr val="bg1"/>
                        </a:solidFill>
                      </a:endParaRPr>
                    </a:p>
                  </a:txBody>
                  <a:tcPr anchor="b">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rPr>
                        <a:t>HR (95% CI)</a:t>
                      </a:r>
                    </a:p>
                  </a:txBody>
                  <a:tcPr anchor="b">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DAPA 10 mg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Placebo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Hazard Ratio</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95% CI</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100" b="1">
                          <a:solidFill>
                            <a:schemeClr val="bg1"/>
                          </a:solidFill>
                        </a:rPr>
                        <a:t>p-value</a:t>
                      </a:r>
                      <a:r>
                        <a:rPr lang="en-US" sz="1100" b="1" baseline="30000">
                          <a:solidFill>
                            <a:schemeClr val="bg1"/>
                          </a:solidFill>
                        </a:rPr>
                        <a:t>2</a:t>
                      </a:r>
                      <a:endParaRPr lang="en-US" sz="11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28210683"/>
                  </a:ext>
                </a:extLst>
              </a:tr>
              <a:tr h="368643">
                <a:tc gridSpan="7">
                  <a:txBody>
                    <a:bodyPr/>
                    <a:lstStyle/>
                    <a:p>
                      <a:r>
                        <a:rPr lang="en-US" sz="1100" b="1"/>
                        <a:t>Primary Composite Outcome</a:t>
                      </a:r>
                    </a:p>
                  </a:txBody>
                  <a:tcPr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hMerge="1">
                  <a:txBody>
                    <a:bodyPr/>
                    <a:lstStyle/>
                    <a:p>
                      <a:endParaRPr lang="en-US" sz="1000"/>
                    </a:p>
                  </a:txBody>
                  <a:tcPr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 xmlns:a16="http://schemas.microsoft.com/office/drawing/2014/main" val="3418823909"/>
                  </a:ext>
                </a:extLst>
              </a:tr>
              <a:tr h="368643">
                <a:tc>
                  <a:txBody>
                    <a:bodyPr/>
                    <a:lstStyle/>
                    <a:p>
                      <a:r>
                        <a:rPr lang="en-US" sz="1050"/>
                        <a:t>Composite of ≥50% eGFR Decline, ESKD, and Renal or CV Death</a:t>
                      </a:r>
                    </a:p>
                  </a:txBody>
                  <a:tcPr marR="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endParaRPr lang="en-US" sz="1050"/>
                    </a:p>
                  </a:txBody>
                  <a:tcPr marR="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050"/>
                        <a:t>197 (9.2)</a:t>
                      </a:r>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050"/>
                        <a:t>312 (14.5)</a:t>
                      </a:r>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050"/>
                        <a:t>0.61</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050"/>
                        <a:t>(0.51, 0.72)</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r"/>
                      <a:r>
                        <a:rPr lang="en-US" sz="1050" dirty="0"/>
                        <a:t>&lt;0.001</a:t>
                      </a:r>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extLst>
                  <a:ext uri="{0D108BD9-81ED-4DB2-BD59-A6C34878D82A}">
                    <a16:rowId xmlns="" xmlns:a16="http://schemas.microsoft.com/office/drawing/2014/main" val="3733721382"/>
                  </a:ext>
                </a:extLst>
              </a:tr>
              <a:tr h="382905">
                <a:tc gridSpan="7">
                  <a:txBody>
                    <a:bodyPr/>
                    <a:lstStyle/>
                    <a:p>
                      <a:r>
                        <a:rPr lang="en-US" sz="1100" b="1"/>
                        <a:t>Secondary Outcomes</a:t>
                      </a:r>
                    </a:p>
                  </a:txBody>
                  <a:tcPr marR="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sz="1000"/>
                    </a:p>
                  </a:txBody>
                  <a:tcPr marR="0" anchor="ctr">
                    <a:lnL w="12700" cmpd="sng">
                      <a:noFill/>
                    </a:lnL>
                    <a:lnR w="12700" cmpd="sng">
                      <a:noFill/>
                    </a:lnR>
                    <a:lnT w="12700" cmpd="sng">
                      <a:noFill/>
                    </a:lnT>
                    <a:lnB w="12700" cmpd="sng">
                      <a:noFill/>
                    </a:lnB>
                    <a:noFill/>
                  </a:tcPr>
                </a:tc>
                <a:tc hMerge="1">
                  <a:txBody>
                    <a:bodyPr/>
                    <a:lstStyle/>
                    <a:p>
                      <a:pPr algn="r"/>
                      <a:endParaRPr lang="en-US" sz="1000"/>
                    </a:p>
                  </a:txBody>
                  <a:tcPr marL="45720" marR="0" anchor="ctr">
                    <a:lnL w="12700" cmpd="sng">
                      <a:noFill/>
                    </a:lnL>
                    <a:lnR w="12700" cmpd="sng">
                      <a:noFill/>
                    </a:lnR>
                    <a:lnT w="12700" cmpd="sng">
                      <a:noFill/>
                    </a:lnT>
                    <a:lnB w="12700" cmpd="sng">
                      <a:noFill/>
                    </a:lnB>
                    <a:noFill/>
                  </a:tcPr>
                </a:tc>
                <a:tc hMerge="1">
                  <a:txBody>
                    <a:bodyPr/>
                    <a:lstStyle/>
                    <a:p>
                      <a:pPr algn="r"/>
                      <a:endParaRPr lang="en-US" sz="1000"/>
                    </a:p>
                  </a:txBody>
                  <a:tcPr marL="45720" marR="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r"/>
                      <a:endParaRPr lang="en-US" sz="1000"/>
                    </a:p>
                  </a:txBody>
                  <a:tcPr marL="45720" marR="457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682695637"/>
                  </a:ext>
                </a:extLst>
              </a:tr>
              <a:tr h="382905">
                <a:tc>
                  <a:txBody>
                    <a:bodyPr/>
                    <a:lstStyle/>
                    <a:p>
                      <a:r>
                        <a:rPr lang="en-US" sz="1050"/>
                        <a:t>Composite of ≥50% eGFR Decline, ESKD, or Renal Death</a:t>
                      </a:r>
                    </a:p>
                  </a:txBody>
                  <a:tcPr marR="0" anchor="ctr">
                    <a:lnL w="12700" cmpd="sng">
                      <a:noFill/>
                    </a:lnL>
                    <a:lnR w="12700" cmpd="sng">
                      <a:noFill/>
                    </a:lnR>
                    <a:lnT w="12700" cmpd="sng">
                      <a:noFill/>
                    </a:lnT>
                    <a:lnB w="12700" cmpd="sng">
                      <a:noFill/>
                    </a:lnB>
                    <a:noFill/>
                  </a:tcPr>
                </a:tc>
                <a:tc>
                  <a:txBody>
                    <a:bodyPr/>
                    <a:lstStyle/>
                    <a:p>
                      <a:endParaRPr lang="en-US" sz="1050"/>
                    </a:p>
                  </a:txBody>
                  <a:tcPr marR="0" anchor="ctr">
                    <a:lnL w="12700" cmpd="sng">
                      <a:noFill/>
                    </a:lnL>
                    <a:lnR w="12700" cmpd="sng">
                      <a:noFill/>
                    </a:lnR>
                    <a:lnT w="12700" cmpd="sng">
                      <a:noFill/>
                    </a:lnT>
                    <a:lnB w="12700" cmpd="sng">
                      <a:noFill/>
                    </a:lnB>
                    <a:noFill/>
                  </a:tcPr>
                </a:tc>
                <a:tc>
                  <a:txBody>
                    <a:bodyPr/>
                    <a:lstStyle/>
                    <a:p>
                      <a:pPr algn="ctr"/>
                      <a:r>
                        <a:rPr lang="en-US" sz="1050"/>
                        <a:t>142 (6.6)</a:t>
                      </a:r>
                    </a:p>
                  </a:txBody>
                  <a:tcPr marL="45720" marR="0" anchor="ctr">
                    <a:lnL w="12700" cmpd="sng">
                      <a:noFill/>
                    </a:lnL>
                    <a:lnR w="12700" cmpd="sng">
                      <a:noFill/>
                    </a:lnR>
                    <a:lnT w="12700" cmpd="sng">
                      <a:noFill/>
                    </a:lnT>
                    <a:lnB w="12700" cmpd="sng">
                      <a:noFill/>
                    </a:lnB>
                    <a:noFill/>
                  </a:tcPr>
                </a:tc>
                <a:tc>
                  <a:txBody>
                    <a:bodyPr/>
                    <a:lstStyle/>
                    <a:p>
                      <a:pPr algn="ctr"/>
                      <a:r>
                        <a:rPr lang="en-US" sz="1050"/>
                        <a:t>243 (11.3)</a:t>
                      </a:r>
                    </a:p>
                  </a:txBody>
                  <a:tcPr marL="45720" marR="0" anchor="ctr">
                    <a:lnL w="12700" cmpd="sng">
                      <a:noFill/>
                    </a:lnL>
                    <a:lnR w="12700" cmpd="sng">
                      <a:noFill/>
                    </a:lnR>
                    <a:lnT w="12700" cmpd="sng">
                      <a:noFill/>
                    </a:lnT>
                    <a:lnB w="12700" cmpd="sng">
                      <a:noFill/>
                    </a:lnB>
                    <a:noFill/>
                  </a:tcPr>
                </a:tc>
                <a:tc>
                  <a:txBody>
                    <a:bodyPr/>
                    <a:lstStyle/>
                    <a:p>
                      <a:pPr algn="ctr"/>
                      <a:r>
                        <a:rPr lang="en-US" sz="1050"/>
                        <a:t>0.56</a:t>
                      </a:r>
                    </a:p>
                  </a:txBody>
                  <a:tcPr marL="45720" marR="45720" anchor="ctr">
                    <a:lnL w="12700" cmpd="sng">
                      <a:noFill/>
                    </a:lnL>
                    <a:lnR w="12700" cmpd="sng">
                      <a:noFill/>
                    </a:lnR>
                    <a:lnT w="12700" cmpd="sng">
                      <a:noFill/>
                    </a:lnT>
                    <a:lnB w="12700" cmpd="sng">
                      <a:noFill/>
                    </a:lnB>
                    <a:noFill/>
                  </a:tcPr>
                </a:tc>
                <a:tc>
                  <a:txBody>
                    <a:bodyPr/>
                    <a:lstStyle/>
                    <a:p>
                      <a:pPr algn="ctr"/>
                      <a:r>
                        <a:rPr lang="en-US" sz="1050"/>
                        <a:t>(0.45, 0.68)</a:t>
                      </a:r>
                    </a:p>
                  </a:txBody>
                  <a:tcPr marL="45720" marR="45720" anchor="ctr">
                    <a:lnL w="12700" cmpd="sng">
                      <a:noFill/>
                    </a:lnL>
                    <a:lnR w="12700" cmpd="sng">
                      <a:noFill/>
                    </a:lnR>
                    <a:lnT w="12700" cmpd="sng">
                      <a:noFill/>
                    </a:lnT>
                    <a:lnB w="12700" cmpd="sng">
                      <a:noFill/>
                    </a:lnB>
                    <a:noFill/>
                  </a:tcPr>
                </a:tc>
                <a:tc>
                  <a:txBody>
                    <a:bodyPr/>
                    <a:lstStyle/>
                    <a:p>
                      <a:pPr algn="r"/>
                      <a:r>
                        <a:rPr lang="en-US" sz="1050" dirty="0"/>
                        <a:t>&lt;0.001</a:t>
                      </a:r>
                    </a:p>
                  </a:txBody>
                  <a:tcPr marL="45720" marR="457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452836156"/>
                  </a:ext>
                </a:extLst>
              </a:tr>
              <a:tr h="345012">
                <a:tc>
                  <a:txBody>
                    <a:bodyPr/>
                    <a:lstStyle/>
                    <a:p>
                      <a:r>
                        <a:rPr lang="en-US" sz="1050"/>
                        <a:t>Composite of CV Death or Hospitalization for HF</a:t>
                      </a:r>
                    </a:p>
                  </a:txBody>
                  <a:tcPr marR="0" anchor="ctr">
                    <a:lnL w="12700" cmpd="sng">
                      <a:noFill/>
                    </a:lnL>
                    <a:lnR w="12700" cmpd="sng">
                      <a:noFill/>
                    </a:lnR>
                    <a:lnT w="12700" cmpd="sng">
                      <a:noFill/>
                    </a:lnT>
                    <a:lnB w="12700" cmpd="sng">
                      <a:noFill/>
                    </a:lnB>
                    <a:noFill/>
                  </a:tcPr>
                </a:tc>
                <a:tc>
                  <a:txBody>
                    <a:bodyPr/>
                    <a:lstStyle/>
                    <a:p>
                      <a:endParaRPr lang="en-US" sz="1050"/>
                    </a:p>
                  </a:txBody>
                  <a:tcPr marR="0" anchor="ctr">
                    <a:lnL w="12700" cmpd="sng">
                      <a:noFill/>
                    </a:lnL>
                    <a:lnR w="12700" cmpd="sng">
                      <a:noFill/>
                    </a:lnR>
                    <a:lnT w="12700" cmpd="sng">
                      <a:noFill/>
                    </a:lnT>
                    <a:lnB w="12700" cmpd="sng">
                      <a:noFill/>
                    </a:lnB>
                    <a:noFill/>
                  </a:tcPr>
                </a:tc>
                <a:tc>
                  <a:txBody>
                    <a:bodyPr/>
                    <a:lstStyle/>
                    <a:p>
                      <a:pPr algn="ctr"/>
                      <a:r>
                        <a:rPr lang="en-US" sz="1050"/>
                        <a:t>100 (4.6)</a:t>
                      </a:r>
                    </a:p>
                  </a:txBody>
                  <a:tcPr marL="45720" marR="0" anchor="ctr">
                    <a:lnL w="12700" cmpd="sng">
                      <a:noFill/>
                    </a:lnL>
                    <a:lnR w="12700" cmpd="sng">
                      <a:noFill/>
                    </a:lnR>
                    <a:lnT w="12700" cmpd="sng">
                      <a:noFill/>
                    </a:lnT>
                    <a:lnB w="12700" cmpd="sng">
                      <a:noFill/>
                    </a:lnB>
                    <a:noFill/>
                  </a:tcPr>
                </a:tc>
                <a:tc>
                  <a:txBody>
                    <a:bodyPr/>
                    <a:lstStyle/>
                    <a:p>
                      <a:pPr algn="ctr"/>
                      <a:r>
                        <a:rPr lang="en-US" sz="1050"/>
                        <a:t>138 (6.4)</a:t>
                      </a:r>
                    </a:p>
                  </a:txBody>
                  <a:tcPr marL="45720" marR="0" anchor="ctr">
                    <a:lnL w="12700" cmpd="sng">
                      <a:noFill/>
                    </a:lnL>
                    <a:lnR w="12700" cmpd="sng">
                      <a:noFill/>
                    </a:lnR>
                    <a:lnT w="12700" cmpd="sng">
                      <a:noFill/>
                    </a:lnT>
                    <a:lnB w="12700" cmpd="sng">
                      <a:noFill/>
                    </a:lnB>
                    <a:noFill/>
                  </a:tcPr>
                </a:tc>
                <a:tc>
                  <a:txBody>
                    <a:bodyPr/>
                    <a:lstStyle/>
                    <a:p>
                      <a:pPr algn="ctr"/>
                      <a:r>
                        <a:rPr lang="en-US" sz="1050"/>
                        <a:t>0.71</a:t>
                      </a:r>
                    </a:p>
                  </a:txBody>
                  <a:tcPr marL="45720" marR="45720" anchor="ctr">
                    <a:lnL w="12700" cmpd="sng">
                      <a:noFill/>
                    </a:lnL>
                    <a:lnR w="12700" cmpd="sng">
                      <a:noFill/>
                    </a:lnR>
                    <a:lnT w="12700" cmpd="sng">
                      <a:noFill/>
                    </a:lnT>
                    <a:lnB w="12700" cmpd="sng">
                      <a:noFill/>
                    </a:lnB>
                    <a:noFill/>
                  </a:tcPr>
                </a:tc>
                <a:tc>
                  <a:txBody>
                    <a:bodyPr/>
                    <a:lstStyle/>
                    <a:p>
                      <a:pPr algn="ctr"/>
                      <a:r>
                        <a:rPr lang="en-US" sz="1050"/>
                        <a:t>(0.55, 0.92)</a:t>
                      </a:r>
                    </a:p>
                  </a:txBody>
                  <a:tcPr marL="45720" marR="45720" anchor="ctr">
                    <a:lnL w="12700" cmpd="sng">
                      <a:noFill/>
                    </a:lnL>
                    <a:lnR w="12700" cmpd="sng">
                      <a:noFill/>
                    </a:lnR>
                    <a:lnT w="12700" cmpd="sng">
                      <a:noFill/>
                    </a:lnT>
                    <a:lnB w="12700" cmpd="sng">
                      <a:noFill/>
                    </a:lnB>
                    <a:noFill/>
                  </a:tcPr>
                </a:tc>
                <a:tc>
                  <a:txBody>
                    <a:bodyPr/>
                    <a:lstStyle/>
                    <a:p>
                      <a:pPr algn="r"/>
                      <a:r>
                        <a:rPr lang="en-US" sz="1050" dirty="0"/>
                        <a:t>0.009</a:t>
                      </a:r>
                    </a:p>
                  </a:txBody>
                  <a:tcPr marL="45720" marR="457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22178486"/>
                  </a:ext>
                </a:extLst>
              </a:tr>
              <a:tr h="345012">
                <a:tc>
                  <a:txBody>
                    <a:bodyPr/>
                    <a:lstStyle/>
                    <a:p>
                      <a:r>
                        <a:rPr lang="en-US" sz="1050"/>
                        <a:t>All-cause mortality</a:t>
                      </a:r>
                      <a:endParaRPr lang="en-US" sz="1050" baseline="30000"/>
                    </a:p>
                  </a:txBody>
                  <a:tcPr marR="0" anchor="ctr">
                    <a:lnL w="12700" cmpd="sng">
                      <a:noFill/>
                    </a:lnL>
                    <a:lnR w="12700" cmpd="sng">
                      <a:noFill/>
                    </a:lnR>
                    <a:lnT w="12700" cmpd="sng">
                      <a:noFill/>
                    </a:lnT>
                    <a:lnB w="12700" cmpd="sng">
                      <a:noFill/>
                    </a:lnB>
                    <a:noFill/>
                  </a:tcPr>
                </a:tc>
                <a:tc>
                  <a:txBody>
                    <a:bodyPr/>
                    <a:lstStyle/>
                    <a:p>
                      <a:endParaRPr lang="en-US" sz="1050" baseline="30000"/>
                    </a:p>
                  </a:txBody>
                  <a:tcPr marR="0" anchor="ctr">
                    <a:lnL w="12700" cmpd="sng">
                      <a:noFill/>
                    </a:lnL>
                    <a:lnR w="12700" cmpd="sng">
                      <a:noFill/>
                    </a:lnR>
                    <a:lnT w="12700" cmpd="sng">
                      <a:noFill/>
                    </a:lnT>
                    <a:lnB w="12700" cmpd="sng">
                      <a:noFill/>
                    </a:lnB>
                    <a:noFill/>
                  </a:tcPr>
                </a:tc>
                <a:tc>
                  <a:txBody>
                    <a:bodyPr/>
                    <a:lstStyle/>
                    <a:p>
                      <a:pPr algn="ctr"/>
                      <a:r>
                        <a:rPr lang="en-US" sz="1050"/>
                        <a:t>101 (4.7)</a:t>
                      </a:r>
                    </a:p>
                  </a:txBody>
                  <a:tcPr marL="45720" marR="0" anchor="ctr">
                    <a:lnL w="12700" cmpd="sng">
                      <a:noFill/>
                    </a:lnL>
                    <a:lnR w="12700" cmpd="sng">
                      <a:noFill/>
                    </a:lnR>
                    <a:lnT w="12700" cmpd="sng">
                      <a:noFill/>
                    </a:lnT>
                    <a:lnB w="12700" cmpd="sng">
                      <a:noFill/>
                    </a:lnB>
                    <a:noFill/>
                  </a:tcPr>
                </a:tc>
                <a:tc>
                  <a:txBody>
                    <a:bodyPr/>
                    <a:lstStyle/>
                    <a:p>
                      <a:pPr algn="ctr"/>
                      <a:r>
                        <a:rPr lang="en-US" sz="1050"/>
                        <a:t>146 (6.8)</a:t>
                      </a:r>
                    </a:p>
                  </a:txBody>
                  <a:tcPr marL="45720" marR="0" anchor="ctr">
                    <a:lnL w="12700" cmpd="sng">
                      <a:noFill/>
                    </a:lnL>
                    <a:lnR w="12700" cmpd="sng">
                      <a:noFill/>
                    </a:lnR>
                    <a:lnT w="12700" cmpd="sng">
                      <a:noFill/>
                    </a:lnT>
                    <a:lnB w="12700" cmpd="sng">
                      <a:noFill/>
                    </a:lnB>
                    <a:noFill/>
                  </a:tcPr>
                </a:tc>
                <a:tc>
                  <a:txBody>
                    <a:bodyPr/>
                    <a:lstStyle/>
                    <a:p>
                      <a:pPr algn="ctr"/>
                      <a:r>
                        <a:rPr lang="en-US" sz="1050"/>
                        <a:t>0.69</a:t>
                      </a:r>
                    </a:p>
                  </a:txBody>
                  <a:tcPr marL="45720" marR="45720" anchor="ctr">
                    <a:lnL w="12700" cmpd="sng">
                      <a:noFill/>
                    </a:lnL>
                    <a:lnR w="12700" cmpd="sng">
                      <a:noFill/>
                    </a:lnR>
                    <a:lnT w="12700" cmpd="sng">
                      <a:noFill/>
                    </a:lnT>
                    <a:lnB w="12700" cmpd="sng">
                      <a:noFill/>
                    </a:lnB>
                    <a:noFill/>
                  </a:tcPr>
                </a:tc>
                <a:tc>
                  <a:txBody>
                    <a:bodyPr/>
                    <a:lstStyle/>
                    <a:p>
                      <a:pPr algn="ctr"/>
                      <a:r>
                        <a:rPr lang="en-US" sz="1050"/>
                        <a:t>(0.53, 0.88)</a:t>
                      </a:r>
                    </a:p>
                  </a:txBody>
                  <a:tcPr marL="45720" marR="45720" anchor="ctr">
                    <a:lnL w="12700" cmpd="sng">
                      <a:noFill/>
                    </a:lnL>
                    <a:lnR w="12700" cmpd="sng">
                      <a:noFill/>
                    </a:lnR>
                    <a:lnT w="12700" cmpd="sng">
                      <a:noFill/>
                    </a:lnT>
                    <a:lnB w="12700" cmpd="sng">
                      <a:noFill/>
                    </a:lnB>
                    <a:noFill/>
                  </a:tcPr>
                </a:tc>
                <a:tc>
                  <a:txBody>
                    <a:bodyPr/>
                    <a:lstStyle/>
                    <a:p>
                      <a:pPr algn="r"/>
                      <a:r>
                        <a:rPr lang="en-US" sz="1050" dirty="0"/>
                        <a:t>0.00</a:t>
                      </a:r>
                      <a:r>
                        <a:rPr lang="el-GR" sz="1050" dirty="0"/>
                        <a:t>4</a:t>
                      </a:r>
                      <a:endParaRPr lang="en-US" sz="1050" dirty="0"/>
                    </a:p>
                  </a:txBody>
                  <a:tcPr marL="45720" marR="4572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918506865"/>
                  </a:ext>
                </a:extLst>
              </a:tr>
            </a:tbl>
          </a:graphicData>
        </a:graphic>
      </p:graphicFrame>
      <p:graphicFrame>
        <p:nvGraphicFramePr>
          <p:cNvPr id="22" name="Chart 21">
            <a:extLst>
              <a:ext uri="{FF2B5EF4-FFF2-40B4-BE49-F238E27FC236}">
                <a16:creationId xmlns="" xmlns:a16="http://schemas.microsoft.com/office/drawing/2014/main" id="{7F334B87-0DC6-4ECB-BC11-671617AD1D14}"/>
              </a:ext>
            </a:extLst>
          </p:cNvPr>
          <p:cNvGraphicFramePr>
            <a:graphicFrameLocks/>
          </p:cNvGraphicFramePr>
          <p:nvPr/>
        </p:nvGraphicFramePr>
        <p:xfrm>
          <a:off x="2644331" y="2354598"/>
          <a:ext cx="4751508" cy="255059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 xmlns:a16="http://schemas.microsoft.com/office/drawing/2014/main" id="{C1516A8E-E2CA-4099-8AB6-4BA6AB846BE5}"/>
              </a:ext>
            </a:extLst>
          </p:cNvPr>
          <p:cNvSpPr txBox="1"/>
          <p:nvPr/>
        </p:nvSpPr>
        <p:spPr>
          <a:xfrm>
            <a:off x="4780271" y="5122224"/>
            <a:ext cx="1358064" cy="246221"/>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14" name="TextBox 13">
            <a:extLst>
              <a:ext uri="{FF2B5EF4-FFF2-40B4-BE49-F238E27FC236}">
                <a16:creationId xmlns="" xmlns:a16="http://schemas.microsoft.com/office/drawing/2014/main" id="{C62901B6-1194-4D32-9485-B821F1A2719C}"/>
              </a:ext>
            </a:extLst>
          </p:cNvPr>
          <p:cNvSpPr txBox="1"/>
          <p:nvPr/>
        </p:nvSpPr>
        <p:spPr>
          <a:xfrm>
            <a:off x="6131837" y="5122224"/>
            <a:ext cx="1079143" cy="246221"/>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16" name="Straight Arrow Connector 15">
            <a:extLst>
              <a:ext uri="{FF2B5EF4-FFF2-40B4-BE49-F238E27FC236}">
                <a16:creationId xmlns="" xmlns:a16="http://schemas.microsoft.com/office/drawing/2014/main" id="{9CF99AD9-3C40-4CC4-A747-F7534E32E9AA}"/>
              </a:ext>
            </a:extLst>
          </p:cNvPr>
          <p:cNvCxnSpPr/>
          <p:nvPr/>
        </p:nvCxnSpPr>
        <p:spPr>
          <a:xfrm>
            <a:off x="6234191" y="5439545"/>
            <a:ext cx="633047"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 xmlns:a16="http://schemas.microsoft.com/office/drawing/2014/main" id="{40AB88AE-2FC4-498F-82DC-45C6C0F3BB4F}"/>
              </a:ext>
            </a:extLst>
          </p:cNvPr>
          <p:cNvCxnSpPr>
            <a:cxnSpLocks/>
          </p:cNvCxnSpPr>
          <p:nvPr/>
        </p:nvCxnSpPr>
        <p:spPr>
          <a:xfrm flipH="1">
            <a:off x="5387999" y="5439545"/>
            <a:ext cx="6330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 xmlns:a16="http://schemas.microsoft.com/office/drawing/2014/main" id="{A664C877-392D-4021-ACA7-FAE5F55E51DA}"/>
              </a:ext>
            </a:extLst>
          </p:cNvPr>
          <p:cNvGrpSpPr/>
          <p:nvPr/>
        </p:nvGrpSpPr>
        <p:grpSpPr>
          <a:xfrm>
            <a:off x="-6291" y="-23678"/>
            <a:ext cx="3017520" cy="261610"/>
            <a:chOff x="-6290" y="-23678"/>
            <a:chExt cx="3017520" cy="261610"/>
          </a:xfrm>
          <a:solidFill>
            <a:schemeClr val="accent2"/>
          </a:solidFill>
        </p:grpSpPr>
        <p:sp>
          <p:nvSpPr>
            <p:cNvPr id="19" name="Freeform 13">
              <a:extLst>
                <a:ext uri="{FF2B5EF4-FFF2-40B4-BE49-F238E27FC236}">
                  <a16:creationId xmlns="" xmlns:a16="http://schemas.microsoft.com/office/drawing/2014/main" id="{82977174-E3B7-442B-9D58-F744154371BD}"/>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3" name="Rectangle 22">
              <a:extLst>
                <a:ext uri="{FF2B5EF4-FFF2-40B4-BE49-F238E27FC236}">
                  <a16:creationId xmlns="" xmlns:a16="http://schemas.microsoft.com/office/drawing/2014/main" id="{5875F37F-E385-4FB5-8A1E-B8574CD5AAFA}"/>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2511462704"/>
      </p:ext>
    </p:extLst>
  </p:cSld>
  <p:clrMapOvr>
    <a:masterClrMapping/>
  </p:clrMapOvr>
  <p:transition>
    <p:fade/>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15D0AC0-173B-483A-8203-9151472BE764}"/>
              </a:ext>
            </a:extLst>
          </p:cNvPr>
          <p:cNvSpPr>
            <a:spLocks noGrp="1"/>
          </p:cNvSpPr>
          <p:nvPr>
            <p:ph type="title"/>
          </p:nvPr>
        </p:nvSpPr>
        <p:spPr/>
        <p:txBody>
          <a:bodyPr/>
          <a:lstStyle/>
          <a:p>
            <a:r>
              <a:rPr lang="en-US"/>
              <a:t>Change From Baseline in eGFR in the Overall Population</a:t>
            </a:r>
            <a:r>
              <a:rPr lang="en-US" baseline="30000"/>
              <a:t>1,2</a:t>
            </a:r>
            <a:endParaRPr lang="en-US"/>
          </a:p>
        </p:txBody>
      </p:sp>
      <p:sp>
        <p:nvSpPr>
          <p:cNvPr id="3" name="Slide Number Placeholder 2">
            <a:extLst>
              <a:ext uri="{FF2B5EF4-FFF2-40B4-BE49-F238E27FC236}">
                <a16:creationId xmlns="" xmlns:a16="http://schemas.microsoft.com/office/drawing/2014/main" id="{8B506DC4-F0D0-4D94-B4A5-3370CB89F304}"/>
              </a:ext>
            </a:extLst>
          </p:cNvPr>
          <p:cNvSpPr>
            <a:spLocks noGrp="1"/>
          </p:cNvSpPr>
          <p:nvPr>
            <p:ph type="sldNum" sz="quarter" idx="12"/>
          </p:nvPr>
        </p:nvSpPr>
        <p:spPr/>
        <p:txBody>
          <a:bodyPr/>
          <a:lstStyle/>
          <a:p>
            <a:fld id="{CC7432E5-F8E0-41AE-9A6B-AD730338B005}" type="slidenum">
              <a:rPr lang="en-US" smtClean="0"/>
              <a:pPr/>
              <a:t>128</a:t>
            </a:fld>
            <a:endParaRPr lang="en-US"/>
          </a:p>
        </p:txBody>
      </p:sp>
      <p:sp>
        <p:nvSpPr>
          <p:cNvPr id="4" name="Text Placeholder 3">
            <a:extLst>
              <a:ext uri="{FF2B5EF4-FFF2-40B4-BE49-F238E27FC236}">
                <a16:creationId xmlns="" xmlns:a16="http://schemas.microsoft.com/office/drawing/2014/main" id="{B9D6F370-BB31-4483-AA5E-1CD1E8EB1BF7}"/>
              </a:ext>
            </a:extLst>
          </p:cNvPr>
          <p:cNvSpPr>
            <a:spLocks noGrp="1"/>
          </p:cNvSpPr>
          <p:nvPr>
            <p:ph type="body" sz="quarter" idx="13"/>
          </p:nvPr>
        </p:nvSpPr>
        <p:spPr>
          <a:xfrm>
            <a:off x="457200" y="5872916"/>
            <a:ext cx="10058400" cy="1005840"/>
          </a:xfrm>
        </p:spPr>
        <p:txBody>
          <a:bodyPr/>
          <a:lstStyle/>
          <a:p>
            <a:r>
              <a:rPr lang="en-US">
                <a:ea typeface="+mn-lt"/>
                <a:cs typeface="+mn-lt"/>
              </a:rPr>
              <a:t>BL = baseline; CKD = chronic kidney disease; DAPA= dapagliflozin; eGFR = estimated glomerular filtration rate; PBO = placebo. </a:t>
            </a:r>
          </a:p>
          <a:p>
            <a:r>
              <a:rPr lang="en-US">
                <a:ea typeface="+mn-lt"/>
                <a:cs typeface="+mn-lt"/>
              </a:rPr>
              <a:t>1. </a:t>
            </a:r>
            <a:r>
              <a:rPr lang="en-US" err="1">
                <a:ea typeface="+mn-lt"/>
                <a:cs typeface="+mn-lt"/>
              </a:rPr>
              <a:t>Heerspink</a:t>
            </a:r>
            <a:r>
              <a:rPr lang="en-US">
                <a:ea typeface="+mn-lt"/>
                <a:cs typeface="+mn-lt"/>
              </a:rPr>
              <a:t>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 2. </a:t>
            </a:r>
            <a:r>
              <a:rPr lang="en-US" err="1"/>
              <a:t>Heerspink</a:t>
            </a:r>
            <a:r>
              <a:rPr lang="en-US"/>
              <a:t> HJL et al. </a:t>
            </a:r>
            <a:r>
              <a:rPr lang="en-US" i="1"/>
              <a:t>Lancet Diabetes Endocrinol</a:t>
            </a:r>
            <a:r>
              <a:rPr lang="en-US"/>
              <a:t>. 2021;9:743-754.</a:t>
            </a:r>
            <a:endParaRPr lang="en-US">
              <a:ea typeface="+mn-lt"/>
              <a:cs typeface="+mn-lt"/>
            </a:endParaRPr>
          </a:p>
        </p:txBody>
      </p:sp>
      <p:cxnSp>
        <p:nvCxnSpPr>
          <p:cNvPr id="15" name="Straight Connector 14">
            <a:extLst>
              <a:ext uri="{FF2B5EF4-FFF2-40B4-BE49-F238E27FC236}">
                <a16:creationId xmlns="" xmlns:a16="http://schemas.microsoft.com/office/drawing/2014/main" id="{87B25082-883E-40DB-B784-19F47EF9FFFA}"/>
              </a:ext>
            </a:extLst>
          </p:cNvPr>
          <p:cNvCxnSpPr>
            <a:cxnSpLocks/>
          </p:cNvCxnSpPr>
          <p:nvPr/>
        </p:nvCxnSpPr>
        <p:spPr>
          <a:xfrm flipH="1">
            <a:off x="2817597" y="4400984"/>
            <a:ext cx="723613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 xmlns:a16="http://schemas.microsoft.com/office/drawing/2014/main" id="{23479674-A83B-45E6-B48E-E2E188DA4866}"/>
              </a:ext>
            </a:extLst>
          </p:cNvPr>
          <p:cNvCxnSpPr>
            <a:cxnSpLocks/>
          </p:cNvCxnSpPr>
          <p:nvPr/>
        </p:nvCxnSpPr>
        <p:spPr>
          <a:xfrm>
            <a:off x="2881603" y="1582273"/>
            <a:ext cx="0" cy="28803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 xmlns:a16="http://schemas.microsoft.com/office/drawing/2014/main" id="{86BF0ACD-39B5-4287-A473-C18E6F01F46A}"/>
              </a:ext>
            </a:extLst>
          </p:cNvPr>
          <p:cNvSpPr txBox="1"/>
          <p:nvPr/>
        </p:nvSpPr>
        <p:spPr>
          <a:xfrm>
            <a:off x="2689517" y="4510163"/>
            <a:ext cx="384171" cy="153888"/>
          </a:xfrm>
          <a:prstGeom prst="rect">
            <a:avLst/>
          </a:prstGeom>
          <a:noFill/>
        </p:spPr>
        <p:txBody>
          <a:bodyPr wrap="square" lIns="0" tIns="0" rIns="0" bIns="0" rtlCol="0" anchor="ctr">
            <a:spAutoFit/>
          </a:bodyPr>
          <a:lstStyle/>
          <a:p>
            <a:pPr algn="ctr">
              <a:buClr>
                <a:schemeClr val="accent1"/>
              </a:buClr>
            </a:pPr>
            <a:r>
              <a:rPr lang="en-US" sz="1000"/>
              <a:t>0</a:t>
            </a:r>
          </a:p>
        </p:txBody>
      </p:sp>
      <p:grpSp>
        <p:nvGrpSpPr>
          <p:cNvPr id="5" name="Group 4">
            <a:extLst>
              <a:ext uri="{FF2B5EF4-FFF2-40B4-BE49-F238E27FC236}">
                <a16:creationId xmlns="" xmlns:a16="http://schemas.microsoft.com/office/drawing/2014/main" id="{7ABB449B-7651-44B1-9A11-6C1930BA09B4}"/>
              </a:ext>
            </a:extLst>
          </p:cNvPr>
          <p:cNvGrpSpPr/>
          <p:nvPr/>
        </p:nvGrpSpPr>
        <p:grpSpPr>
          <a:xfrm>
            <a:off x="3486133" y="4396435"/>
            <a:ext cx="384171" cy="267616"/>
            <a:chOff x="3486132" y="4396435"/>
            <a:chExt cx="384170" cy="267616"/>
          </a:xfrm>
        </p:grpSpPr>
        <p:cxnSp>
          <p:nvCxnSpPr>
            <p:cNvPr id="23" name="Straight Connector 22">
              <a:extLst>
                <a:ext uri="{FF2B5EF4-FFF2-40B4-BE49-F238E27FC236}">
                  <a16:creationId xmlns="" xmlns:a16="http://schemas.microsoft.com/office/drawing/2014/main" id="{CE6CFDAD-A8CF-43B2-A428-9B1406658EF2}"/>
                </a:ext>
              </a:extLst>
            </p:cNvPr>
            <p:cNvCxnSpPr>
              <a:cxnSpLocks/>
            </p:cNvCxnSpPr>
            <p:nvPr/>
          </p:nvCxnSpPr>
          <p:spPr>
            <a:xfrm rot="5400000" flipH="1">
              <a:off x="364621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 xmlns:a16="http://schemas.microsoft.com/office/drawing/2014/main" id="{05B5EED6-73AA-4409-BF89-E097ADD507B6}"/>
                </a:ext>
              </a:extLst>
            </p:cNvPr>
            <p:cNvSpPr txBox="1"/>
            <p:nvPr/>
          </p:nvSpPr>
          <p:spPr>
            <a:xfrm>
              <a:off x="3486132" y="4510163"/>
              <a:ext cx="384170" cy="153888"/>
            </a:xfrm>
            <a:prstGeom prst="rect">
              <a:avLst/>
            </a:prstGeom>
            <a:noFill/>
          </p:spPr>
          <p:txBody>
            <a:bodyPr wrap="square" lIns="0" tIns="0" rIns="0" bIns="0" rtlCol="0" anchor="ctr">
              <a:spAutoFit/>
            </a:bodyPr>
            <a:lstStyle/>
            <a:p>
              <a:pPr algn="ctr">
                <a:buClr>
                  <a:schemeClr val="accent1"/>
                </a:buClr>
              </a:pPr>
              <a:r>
                <a:rPr lang="en-US" sz="1000"/>
                <a:t>4</a:t>
              </a:r>
            </a:p>
          </p:txBody>
        </p:sp>
      </p:grpSp>
      <p:cxnSp>
        <p:nvCxnSpPr>
          <p:cNvPr id="24" name="Straight Connector 23">
            <a:extLst>
              <a:ext uri="{FF2B5EF4-FFF2-40B4-BE49-F238E27FC236}">
                <a16:creationId xmlns="" xmlns:a16="http://schemas.microsoft.com/office/drawing/2014/main" id="{DBF0B096-4F34-4FE7-86C4-57F55D481634}"/>
              </a:ext>
            </a:extLst>
          </p:cNvPr>
          <p:cNvCxnSpPr>
            <a:cxnSpLocks/>
          </p:cNvCxnSpPr>
          <p:nvPr/>
        </p:nvCxnSpPr>
        <p:spPr>
          <a:xfrm rot="5400000" flipH="1">
            <a:off x="444282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 xmlns:a16="http://schemas.microsoft.com/office/drawing/2014/main" id="{BE30F90B-C513-488B-90F4-7493C733B8C1}"/>
              </a:ext>
            </a:extLst>
          </p:cNvPr>
          <p:cNvSpPr txBox="1"/>
          <p:nvPr/>
        </p:nvSpPr>
        <p:spPr>
          <a:xfrm>
            <a:off x="4282745" y="4510163"/>
            <a:ext cx="384171" cy="153888"/>
          </a:xfrm>
          <a:prstGeom prst="rect">
            <a:avLst/>
          </a:prstGeom>
          <a:noFill/>
        </p:spPr>
        <p:txBody>
          <a:bodyPr wrap="square" lIns="0" tIns="0" rIns="0" bIns="0" rtlCol="0" anchor="ctr">
            <a:spAutoFit/>
          </a:bodyPr>
          <a:lstStyle/>
          <a:p>
            <a:pPr algn="ctr">
              <a:buClr>
                <a:schemeClr val="accent1"/>
              </a:buClr>
            </a:pPr>
            <a:r>
              <a:rPr lang="en-US" sz="1000"/>
              <a:t>8</a:t>
            </a:r>
          </a:p>
        </p:txBody>
      </p:sp>
      <p:cxnSp>
        <p:nvCxnSpPr>
          <p:cNvPr id="25" name="Straight Connector 24">
            <a:extLst>
              <a:ext uri="{FF2B5EF4-FFF2-40B4-BE49-F238E27FC236}">
                <a16:creationId xmlns="" xmlns:a16="http://schemas.microsoft.com/office/drawing/2014/main" id="{A72104D0-2377-4091-A695-8941FD0005C6}"/>
              </a:ext>
            </a:extLst>
          </p:cNvPr>
          <p:cNvCxnSpPr>
            <a:cxnSpLocks/>
          </p:cNvCxnSpPr>
          <p:nvPr/>
        </p:nvCxnSpPr>
        <p:spPr>
          <a:xfrm rot="5400000" flipH="1">
            <a:off x="523944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 xmlns:a16="http://schemas.microsoft.com/office/drawing/2014/main" id="{300FA175-FF8D-434F-B44A-6EFC20534A9A}"/>
              </a:ext>
            </a:extLst>
          </p:cNvPr>
          <p:cNvSpPr txBox="1"/>
          <p:nvPr/>
        </p:nvSpPr>
        <p:spPr>
          <a:xfrm>
            <a:off x="5079361" y="4510163"/>
            <a:ext cx="384171" cy="153888"/>
          </a:xfrm>
          <a:prstGeom prst="rect">
            <a:avLst/>
          </a:prstGeom>
          <a:noFill/>
        </p:spPr>
        <p:txBody>
          <a:bodyPr wrap="square" lIns="0" tIns="0" rIns="0" bIns="0" rtlCol="0" anchor="ctr">
            <a:spAutoFit/>
          </a:bodyPr>
          <a:lstStyle/>
          <a:p>
            <a:pPr algn="ctr">
              <a:buClr>
                <a:schemeClr val="accent1"/>
              </a:buClr>
            </a:pPr>
            <a:r>
              <a:rPr lang="en-US" sz="1000"/>
              <a:t>12</a:t>
            </a:r>
          </a:p>
        </p:txBody>
      </p:sp>
      <p:cxnSp>
        <p:nvCxnSpPr>
          <p:cNvPr id="26" name="Straight Connector 25">
            <a:extLst>
              <a:ext uri="{FF2B5EF4-FFF2-40B4-BE49-F238E27FC236}">
                <a16:creationId xmlns="" xmlns:a16="http://schemas.microsoft.com/office/drawing/2014/main" id="{EFB7CBAE-550A-4399-BD38-148EA8901CDF}"/>
              </a:ext>
            </a:extLst>
          </p:cNvPr>
          <p:cNvCxnSpPr>
            <a:cxnSpLocks/>
          </p:cNvCxnSpPr>
          <p:nvPr/>
        </p:nvCxnSpPr>
        <p:spPr>
          <a:xfrm rot="5400000" flipH="1">
            <a:off x="6036055"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 xmlns:a16="http://schemas.microsoft.com/office/drawing/2014/main" id="{2CC07076-C9D1-46CD-BC54-FC62D7B1B6A8}"/>
              </a:ext>
            </a:extLst>
          </p:cNvPr>
          <p:cNvSpPr txBox="1"/>
          <p:nvPr/>
        </p:nvSpPr>
        <p:spPr>
          <a:xfrm>
            <a:off x="5875973" y="4510163"/>
            <a:ext cx="384171" cy="153888"/>
          </a:xfrm>
          <a:prstGeom prst="rect">
            <a:avLst/>
          </a:prstGeom>
          <a:noFill/>
        </p:spPr>
        <p:txBody>
          <a:bodyPr wrap="square" lIns="0" tIns="0" rIns="0" bIns="0" rtlCol="0" anchor="ctr">
            <a:spAutoFit/>
          </a:bodyPr>
          <a:lstStyle/>
          <a:p>
            <a:pPr algn="ctr">
              <a:buClr>
                <a:schemeClr val="accent1"/>
              </a:buClr>
            </a:pPr>
            <a:r>
              <a:rPr lang="en-US" sz="1000"/>
              <a:t>16</a:t>
            </a:r>
          </a:p>
        </p:txBody>
      </p:sp>
      <p:cxnSp>
        <p:nvCxnSpPr>
          <p:cNvPr id="27" name="Straight Connector 26">
            <a:extLst>
              <a:ext uri="{FF2B5EF4-FFF2-40B4-BE49-F238E27FC236}">
                <a16:creationId xmlns="" xmlns:a16="http://schemas.microsoft.com/office/drawing/2014/main" id="{0E1132E3-5E25-44AE-85E7-F3F06A14E328}"/>
              </a:ext>
            </a:extLst>
          </p:cNvPr>
          <p:cNvCxnSpPr>
            <a:cxnSpLocks/>
          </p:cNvCxnSpPr>
          <p:nvPr/>
        </p:nvCxnSpPr>
        <p:spPr>
          <a:xfrm rot="5400000" flipH="1">
            <a:off x="683266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 xmlns:a16="http://schemas.microsoft.com/office/drawing/2014/main" id="{4E64AFF7-3EA8-4094-8DFE-BDDE33FB9079}"/>
              </a:ext>
            </a:extLst>
          </p:cNvPr>
          <p:cNvSpPr txBox="1"/>
          <p:nvPr/>
        </p:nvSpPr>
        <p:spPr>
          <a:xfrm>
            <a:off x="6672589" y="4510163"/>
            <a:ext cx="384171" cy="153888"/>
          </a:xfrm>
          <a:prstGeom prst="rect">
            <a:avLst/>
          </a:prstGeom>
          <a:noFill/>
        </p:spPr>
        <p:txBody>
          <a:bodyPr wrap="square" lIns="0" tIns="0" rIns="0" bIns="0" rtlCol="0" anchor="ctr">
            <a:spAutoFit/>
          </a:bodyPr>
          <a:lstStyle/>
          <a:p>
            <a:pPr algn="ctr">
              <a:buClr>
                <a:schemeClr val="accent1"/>
              </a:buClr>
            </a:pPr>
            <a:r>
              <a:rPr lang="en-US" sz="1000"/>
              <a:t>20</a:t>
            </a:r>
          </a:p>
        </p:txBody>
      </p:sp>
      <p:cxnSp>
        <p:nvCxnSpPr>
          <p:cNvPr id="28" name="Straight Connector 27">
            <a:extLst>
              <a:ext uri="{FF2B5EF4-FFF2-40B4-BE49-F238E27FC236}">
                <a16:creationId xmlns="" xmlns:a16="http://schemas.microsoft.com/office/drawing/2014/main" id="{9A7B7338-22E9-424A-A649-4047F650196C}"/>
              </a:ext>
            </a:extLst>
          </p:cNvPr>
          <p:cNvCxnSpPr>
            <a:cxnSpLocks/>
          </p:cNvCxnSpPr>
          <p:nvPr/>
        </p:nvCxnSpPr>
        <p:spPr>
          <a:xfrm rot="5400000" flipH="1">
            <a:off x="762928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 xmlns:a16="http://schemas.microsoft.com/office/drawing/2014/main" id="{9489DFFC-9F39-42E0-BE8E-F614FAED6FEE}"/>
              </a:ext>
            </a:extLst>
          </p:cNvPr>
          <p:cNvSpPr txBox="1"/>
          <p:nvPr/>
        </p:nvSpPr>
        <p:spPr>
          <a:xfrm>
            <a:off x="7469201" y="4510163"/>
            <a:ext cx="384171" cy="153888"/>
          </a:xfrm>
          <a:prstGeom prst="rect">
            <a:avLst/>
          </a:prstGeom>
          <a:noFill/>
        </p:spPr>
        <p:txBody>
          <a:bodyPr wrap="square" lIns="0" tIns="0" rIns="0" bIns="0" rtlCol="0" anchor="ctr">
            <a:spAutoFit/>
          </a:bodyPr>
          <a:lstStyle/>
          <a:p>
            <a:pPr algn="ctr">
              <a:buClr>
                <a:schemeClr val="accent1"/>
              </a:buClr>
            </a:pPr>
            <a:r>
              <a:rPr lang="en-US" sz="1000"/>
              <a:t>24</a:t>
            </a:r>
          </a:p>
        </p:txBody>
      </p:sp>
      <p:cxnSp>
        <p:nvCxnSpPr>
          <p:cNvPr id="29" name="Straight Connector 28">
            <a:extLst>
              <a:ext uri="{FF2B5EF4-FFF2-40B4-BE49-F238E27FC236}">
                <a16:creationId xmlns="" xmlns:a16="http://schemas.microsoft.com/office/drawing/2014/main" id="{7487224A-06EA-4125-9270-C46BD0ADF9BE}"/>
              </a:ext>
            </a:extLst>
          </p:cNvPr>
          <p:cNvCxnSpPr>
            <a:cxnSpLocks/>
          </p:cNvCxnSpPr>
          <p:nvPr/>
        </p:nvCxnSpPr>
        <p:spPr>
          <a:xfrm rot="5400000" flipH="1">
            <a:off x="842589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 xmlns:a16="http://schemas.microsoft.com/office/drawing/2014/main" id="{0B3B6045-4DEE-4DBB-9591-ED1F1AB2C231}"/>
              </a:ext>
            </a:extLst>
          </p:cNvPr>
          <p:cNvSpPr txBox="1"/>
          <p:nvPr/>
        </p:nvSpPr>
        <p:spPr>
          <a:xfrm>
            <a:off x="8265817" y="4510163"/>
            <a:ext cx="384171" cy="153888"/>
          </a:xfrm>
          <a:prstGeom prst="rect">
            <a:avLst/>
          </a:prstGeom>
          <a:noFill/>
        </p:spPr>
        <p:txBody>
          <a:bodyPr wrap="square" lIns="0" tIns="0" rIns="0" bIns="0" rtlCol="0" anchor="ctr">
            <a:spAutoFit/>
          </a:bodyPr>
          <a:lstStyle/>
          <a:p>
            <a:pPr algn="ctr">
              <a:buClr>
                <a:schemeClr val="accent1"/>
              </a:buClr>
            </a:pPr>
            <a:r>
              <a:rPr lang="en-US" sz="1000"/>
              <a:t>28</a:t>
            </a:r>
          </a:p>
        </p:txBody>
      </p:sp>
      <p:cxnSp>
        <p:nvCxnSpPr>
          <p:cNvPr id="30" name="Straight Connector 29">
            <a:extLst>
              <a:ext uri="{FF2B5EF4-FFF2-40B4-BE49-F238E27FC236}">
                <a16:creationId xmlns="" xmlns:a16="http://schemas.microsoft.com/office/drawing/2014/main" id="{5012630D-B889-4CDB-8CEA-DC7EEADBD79B}"/>
              </a:ext>
            </a:extLst>
          </p:cNvPr>
          <p:cNvCxnSpPr>
            <a:cxnSpLocks/>
          </p:cNvCxnSpPr>
          <p:nvPr/>
        </p:nvCxnSpPr>
        <p:spPr>
          <a:xfrm rot="5400000" flipH="1">
            <a:off x="922251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 xmlns:a16="http://schemas.microsoft.com/office/drawing/2014/main" id="{B51C7A8C-6B23-4031-BFC3-8731A228BAF2}"/>
              </a:ext>
            </a:extLst>
          </p:cNvPr>
          <p:cNvSpPr txBox="1"/>
          <p:nvPr/>
        </p:nvSpPr>
        <p:spPr>
          <a:xfrm>
            <a:off x="9062429" y="4510163"/>
            <a:ext cx="384171" cy="153888"/>
          </a:xfrm>
          <a:prstGeom prst="rect">
            <a:avLst/>
          </a:prstGeom>
          <a:noFill/>
        </p:spPr>
        <p:txBody>
          <a:bodyPr wrap="square" lIns="0" tIns="0" rIns="0" bIns="0" rtlCol="0" anchor="ctr">
            <a:spAutoFit/>
          </a:bodyPr>
          <a:lstStyle/>
          <a:p>
            <a:pPr algn="ctr">
              <a:buClr>
                <a:schemeClr val="accent1"/>
              </a:buClr>
            </a:pPr>
            <a:r>
              <a:rPr lang="en-US" sz="1000"/>
              <a:t>32</a:t>
            </a:r>
          </a:p>
        </p:txBody>
      </p:sp>
      <p:cxnSp>
        <p:nvCxnSpPr>
          <p:cNvPr id="31" name="Straight Connector 30">
            <a:extLst>
              <a:ext uri="{FF2B5EF4-FFF2-40B4-BE49-F238E27FC236}">
                <a16:creationId xmlns="" xmlns:a16="http://schemas.microsoft.com/office/drawing/2014/main" id="{A69E090E-11F5-46DD-9371-21AA38B3A0C0}"/>
              </a:ext>
            </a:extLst>
          </p:cNvPr>
          <p:cNvCxnSpPr>
            <a:cxnSpLocks/>
          </p:cNvCxnSpPr>
          <p:nvPr/>
        </p:nvCxnSpPr>
        <p:spPr>
          <a:xfrm rot="5400000" flipH="1">
            <a:off x="1001912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 xmlns:a16="http://schemas.microsoft.com/office/drawing/2014/main" id="{4CB33AC8-F32C-4B40-8F12-33FC6FCDCB4E}"/>
              </a:ext>
            </a:extLst>
          </p:cNvPr>
          <p:cNvSpPr txBox="1"/>
          <p:nvPr/>
        </p:nvSpPr>
        <p:spPr>
          <a:xfrm>
            <a:off x="9859049" y="4510163"/>
            <a:ext cx="384171" cy="153888"/>
          </a:xfrm>
          <a:prstGeom prst="rect">
            <a:avLst/>
          </a:prstGeom>
          <a:noFill/>
        </p:spPr>
        <p:txBody>
          <a:bodyPr wrap="square" lIns="0" tIns="0" rIns="0" bIns="0" rtlCol="0" anchor="ctr">
            <a:spAutoFit/>
          </a:bodyPr>
          <a:lstStyle/>
          <a:p>
            <a:pPr algn="ctr">
              <a:buClr>
                <a:schemeClr val="accent1"/>
              </a:buClr>
            </a:pPr>
            <a:r>
              <a:rPr lang="en-US" sz="1000"/>
              <a:t>36</a:t>
            </a:r>
          </a:p>
        </p:txBody>
      </p:sp>
      <p:sp>
        <p:nvSpPr>
          <p:cNvPr id="54" name="TextBox 53">
            <a:extLst>
              <a:ext uri="{FF2B5EF4-FFF2-40B4-BE49-F238E27FC236}">
                <a16:creationId xmlns="" xmlns:a16="http://schemas.microsoft.com/office/drawing/2014/main" id="{192D1EEC-D5C5-4863-AF17-A8DDD20F0F2A}"/>
              </a:ext>
            </a:extLst>
          </p:cNvPr>
          <p:cNvSpPr txBox="1"/>
          <p:nvPr/>
        </p:nvSpPr>
        <p:spPr>
          <a:xfrm>
            <a:off x="2490913" y="4309965"/>
            <a:ext cx="384171" cy="153888"/>
          </a:xfrm>
          <a:prstGeom prst="rect">
            <a:avLst/>
          </a:prstGeom>
          <a:noFill/>
        </p:spPr>
        <p:txBody>
          <a:bodyPr wrap="square" lIns="0" tIns="0" rIns="0" bIns="0" rtlCol="0" anchor="ctr">
            <a:spAutoFit/>
          </a:bodyPr>
          <a:lstStyle/>
          <a:p>
            <a:pPr algn="ctr">
              <a:buClr>
                <a:schemeClr val="accent1"/>
              </a:buClr>
            </a:pPr>
            <a:r>
              <a:rPr lang="en-US" sz="1000"/>
              <a:t>-15</a:t>
            </a:r>
          </a:p>
        </p:txBody>
      </p:sp>
      <p:cxnSp>
        <p:nvCxnSpPr>
          <p:cNvPr id="17" name="Straight Connector 16">
            <a:extLst>
              <a:ext uri="{FF2B5EF4-FFF2-40B4-BE49-F238E27FC236}">
                <a16:creationId xmlns="" xmlns:a16="http://schemas.microsoft.com/office/drawing/2014/main" id="{75C817D4-B4F9-4E27-9C47-F57A0E1826B7}"/>
              </a:ext>
            </a:extLst>
          </p:cNvPr>
          <p:cNvCxnSpPr>
            <a:cxnSpLocks/>
          </p:cNvCxnSpPr>
          <p:nvPr/>
        </p:nvCxnSpPr>
        <p:spPr>
          <a:xfrm flipH="1">
            <a:off x="2817595" y="3447532"/>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 xmlns:a16="http://schemas.microsoft.com/office/drawing/2014/main" id="{7CC1DC9C-39FB-470C-80F5-72F0049F6C42}"/>
              </a:ext>
            </a:extLst>
          </p:cNvPr>
          <p:cNvSpPr txBox="1"/>
          <p:nvPr/>
        </p:nvSpPr>
        <p:spPr>
          <a:xfrm>
            <a:off x="2490913" y="3370588"/>
            <a:ext cx="384171" cy="153888"/>
          </a:xfrm>
          <a:prstGeom prst="rect">
            <a:avLst/>
          </a:prstGeom>
          <a:noFill/>
        </p:spPr>
        <p:txBody>
          <a:bodyPr wrap="square" lIns="0" tIns="0" rIns="0" bIns="0" rtlCol="0" anchor="ctr">
            <a:spAutoFit/>
          </a:bodyPr>
          <a:lstStyle/>
          <a:p>
            <a:pPr algn="ctr">
              <a:buClr>
                <a:schemeClr val="accent1"/>
              </a:buClr>
            </a:pPr>
            <a:r>
              <a:rPr lang="en-US" sz="1000"/>
              <a:t>-10</a:t>
            </a:r>
          </a:p>
        </p:txBody>
      </p:sp>
      <p:cxnSp>
        <p:nvCxnSpPr>
          <p:cNvPr id="18" name="Straight Connector 17">
            <a:extLst>
              <a:ext uri="{FF2B5EF4-FFF2-40B4-BE49-F238E27FC236}">
                <a16:creationId xmlns="" xmlns:a16="http://schemas.microsoft.com/office/drawing/2014/main" id="{0B0FF584-3994-4E6A-84E6-58B1263FD829}"/>
              </a:ext>
            </a:extLst>
          </p:cNvPr>
          <p:cNvCxnSpPr>
            <a:cxnSpLocks/>
          </p:cNvCxnSpPr>
          <p:nvPr/>
        </p:nvCxnSpPr>
        <p:spPr>
          <a:xfrm flipH="1">
            <a:off x="2817595" y="2538726"/>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 xmlns:a16="http://schemas.microsoft.com/office/drawing/2014/main" id="{E5F3D802-EDF3-4A2B-8A9F-13730F4315A8}"/>
              </a:ext>
            </a:extLst>
          </p:cNvPr>
          <p:cNvSpPr txBox="1"/>
          <p:nvPr/>
        </p:nvSpPr>
        <p:spPr>
          <a:xfrm>
            <a:off x="2490913" y="2461782"/>
            <a:ext cx="384171" cy="153888"/>
          </a:xfrm>
          <a:prstGeom prst="rect">
            <a:avLst/>
          </a:prstGeom>
          <a:noFill/>
        </p:spPr>
        <p:txBody>
          <a:bodyPr wrap="square" lIns="0" tIns="0" rIns="0" bIns="0" rtlCol="0" anchor="ctr">
            <a:spAutoFit/>
          </a:bodyPr>
          <a:lstStyle/>
          <a:p>
            <a:pPr algn="ctr">
              <a:buClr>
                <a:schemeClr val="accent1"/>
              </a:buClr>
            </a:pPr>
            <a:r>
              <a:rPr lang="en-US" sz="1000"/>
              <a:t>-5</a:t>
            </a:r>
          </a:p>
        </p:txBody>
      </p:sp>
      <p:cxnSp>
        <p:nvCxnSpPr>
          <p:cNvPr id="19" name="Straight Connector 18">
            <a:extLst>
              <a:ext uri="{FF2B5EF4-FFF2-40B4-BE49-F238E27FC236}">
                <a16:creationId xmlns="" xmlns:a16="http://schemas.microsoft.com/office/drawing/2014/main" id="{C31387A3-5A5C-4DA1-9AE4-AC3715F39356}"/>
              </a:ext>
            </a:extLst>
          </p:cNvPr>
          <p:cNvCxnSpPr>
            <a:cxnSpLocks/>
          </p:cNvCxnSpPr>
          <p:nvPr/>
        </p:nvCxnSpPr>
        <p:spPr>
          <a:xfrm flipH="1">
            <a:off x="2817595" y="1572357"/>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 xmlns:a16="http://schemas.microsoft.com/office/drawing/2014/main" id="{CC2F76FB-B65D-454F-A38F-BF806267B4D5}"/>
              </a:ext>
            </a:extLst>
          </p:cNvPr>
          <p:cNvSpPr txBox="1"/>
          <p:nvPr/>
        </p:nvSpPr>
        <p:spPr>
          <a:xfrm>
            <a:off x="2490913" y="1495413"/>
            <a:ext cx="384171" cy="153888"/>
          </a:xfrm>
          <a:prstGeom prst="rect">
            <a:avLst/>
          </a:prstGeom>
          <a:noFill/>
        </p:spPr>
        <p:txBody>
          <a:bodyPr wrap="square" lIns="0" tIns="0" rIns="0" bIns="0" rtlCol="0" anchor="ctr">
            <a:spAutoFit/>
          </a:bodyPr>
          <a:lstStyle/>
          <a:p>
            <a:pPr algn="ctr">
              <a:buClr>
                <a:schemeClr val="accent1"/>
              </a:buClr>
            </a:pPr>
            <a:r>
              <a:rPr lang="en-US" sz="1000"/>
              <a:t>0</a:t>
            </a:r>
          </a:p>
        </p:txBody>
      </p:sp>
      <p:sp>
        <p:nvSpPr>
          <p:cNvPr id="62" name="TextBox 61">
            <a:extLst>
              <a:ext uri="{FF2B5EF4-FFF2-40B4-BE49-F238E27FC236}">
                <a16:creationId xmlns="" xmlns:a16="http://schemas.microsoft.com/office/drawing/2014/main" id="{4C2943B1-7F87-4244-9DDD-603F41B7AFDA}"/>
              </a:ext>
            </a:extLst>
          </p:cNvPr>
          <p:cNvSpPr txBox="1"/>
          <p:nvPr/>
        </p:nvSpPr>
        <p:spPr>
          <a:xfrm>
            <a:off x="5144701" y="4758027"/>
            <a:ext cx="2581931" cy="184666"/>
          </a:xfrm>
          <a:prstGeom prst="rect">
            <a:avLst/>
          </a:prstGeom>
          <a:noFill/>
        </p:spPr>
        <p:txBody>
          <a:bodyPr wrap="square" lIns="0" tIns="0" rIns="0" bIns="0" rtlCol="0" anchor="ctr">
            <a:spAutoFit/>
          </a:bodyPr>
          <a:lstStyle/>
          <a:p>
            <a:pPr algn="ctr">
              <a:buClr>
                <a:schemeClr val="accent1"/>
              </a:buClr>
            </a:pPr>
            <a:r>
              <a:rPr lang="en-US" sz="1200" b="1"/>
              <a:t>Months Since Randomization</a:t>
            </a:r>
          </a:p>
        </p:txBody>
      </p:sp>
      <p:sp>
        <p:nvSpPr>
          <p:cNvPr id="63" name="TextBox 62">
            <a:extLst>
              <a:ext uri="{FF2B5EF4-FFF2-40B4-BE49-F238E27FC236}">
                <a16:creationId xmlns="" xmlns:a16="http://schemas.microsoft.com/office/drawing/2014/main" id="{F4847ABD-6343-4633-9C3C-0A5ADB267D73}"/>
              </a:ext>
            </a:extLst>
          </p:cNvPr>
          <p:cNvSpPr txBox="1"/>
          <p:nvPr/>
        </p:nvSpPr>
        <p:spPr>
          <a:xfrm rot="16200000">
            <a:off x="1012178" y="2837807"/>
            <a:ext cx="2581931" cy="369332"/>
          </a:xfrm>
          <a:prstGeom prst="rect">
            <a:avLst/>
          </a:prstGeom>
          <a:noFill/>
        </p:spPr>
        <p:txBody>
          <a:bodyPr wrap="square" lIns="0" tIns="0" rIns="0" bIns="0" rtlCol="0" anchor="ctr">
            <a:spAutoFit/>
          </a:bodyPr>
          <a:lstStyle/>
          <a:p>
            <a:pPr algn="ctr">
              <a:buClr>
                <a:schemeClr val="accent1"/>
              </a:buClr>
            </a:pPr>
            <a:r>
              <a:rPr lang="en-US" sz="1200" b="1"/>
              <a:t>Least-Squares Mean Change in eGFR (mL/1.73m</a:t>
            </a:r>
            <a:r>
              <a:rPr lang="en-US" sz="1200" b="1" baseline="30000"/>
              <a:t>2</a:t>
            </a:r>
            <a:r>
              <a:rPr lang="en-US" sz="1200" b="1"/>
              <a:t>)</a:t>
            </a:r>
          </a:p>
        </p:txBody>
      </p:sp>
      <p:sp>
        <p:nvSpPr>
          <p:cNvPr id="142" name="Line 7">
            <a:extLst>
              <a:ext uri="{FF2B5EF4-FFF2-40B4-BE49-F238E27FC236}">
                <a16:creationId xmlns="" xmlns:a16="http://schemas.microsoft.com/office/drawing/2014/main" id="{42DDABF9-6391-4F02-971E-8A75904B79C4}"/>
              </a:ext>
            </a:extLst>
          </p:cNvPr>
          <p:cNvSpPr>
            <a:spLocks noChangeShapeType="1"/>
          </p:cNvSpPr>
          <p:nvPr/>
        </p:nvSpPr>
        <p:spPr bwMode="auto">
          <a:xfrm>
            <a:off x="5269941" y="2312378"/>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7">
            <a:extLst>
              <a:ext uri="{FF2B5EF4-FFF2-40B4-BE49-F238E27FC236}">
                <a16:creationId xmlns="" xmlns:a16="http://schemas.microsoft.com/office/drawing/2014/main" id="{5C92837E-517D-494B-BADA-A0D55073B78E}"/>
              </a:ext>
            </a:extLst>
          </p:cNvPr>
          <p:cNvSpPr>
            <a:spLocks noChangeShapeType="1"/>
          </p:cNvSpPr>
          <p:nvPr/>
        </p:nvSpPr>
        <p:spPr bwMode="auto">
          <a:xfrm rot="5400000">
            <a:off x="5269941" y="2280374"/>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7">
            <a:extLst>
              <a:ext uri="{FF2B5EF4-FFF2-40B4-BE49-F238E27FC236}">
                <a16:creationId xmlns="" xmlns:a16="http://schemas.microsoft.com/office/drawing/2014/main" id="{92BAD49B-276F-4271-98CD-7CACB58762AF}"/>
              </a:ext>
            </a:extLst>
          </p:cNvPr>
          <p:cNvSpPr>
            <a:spLocks noChangeShapeType="1"/>
          </p:cNvSpPr>
          <p:nvPr/>
        </p:nvSpPr>
        <p:spPr bwMode="auto">
          <a:xfrm rot="5400000">
            <a:off x="5269941" y="2356775"/>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7">
            <a:extLst>
              <a:ext uri="{FF2B5EF4-FFF2-40B4-BE49-F238E27FC236}">
                <a16:creationId xmlns="" xmlns:a16="http://schemas.microsoft.com/office/drawing/2014/main" id="{40186387-E378-483E-AF33-20338C60C03E}"/>
              </a:ext>
            </a:extLst>
          </p:cNvPr>
          <p:cNvSpPr>
            <a:spLocks noChangeShapeType="1"/>
          </p:cNvSpPr>
          <p:nvPr/>
        </p:nvSpPr>
        <p:spPr bwMode="auto">
          <a:xfrm>
            <a:off x="6068059" y="2610455"/>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7">
            <a:extLst>
              <a:ext uri="{FF2B5EF4-FFF2-40B4-BE49-F238E27FC236}">
                <a16:creationId xmlns="" xmlns:a16="http://schemas.microsoft.com/office/drawing/2014/main" id="{3E73F50A-8EC8-4298-9054-0DB6B975A159}"/>
              </a:ext>
            </a:extLst>
          </p:cNvPr>
          <p:cNvSpPr>
            <a:spLocks noChangeShapeType="1"/>
          </p:cNvSpPr>
          <p:nvPr/>
        </p:nvSpPr>
        <p:spPr bwMode="auto">
          <a:xfrm rot="5400000">
            <a:off x="6068059" y="2571308"/>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7">
            <a:extLst>
              <a:ext uri="{FF2B5EF4-FFF2-40B4-BE49-F238E27FC236}">
                <a16:creationId xmlns="" xmlns:a16="http://schemas.microsoft.com/office/drawing/2014/main" id="{18808FCC-1CA3-49A1-AEC7-A2A3D881BD7D}"/>
              </a:ext>
            </a:extLst>
          </p:cNvPr>
          <p:cNvSpPr>
            <a:spLocks noChangeShapeType="1"/>
          </p:cNvSpPr>
          <p:nvPr/>
        </p:nvSpPr>
        <p:spPr bwMode="auto">
          <a:xfrm rot="5400000">
            <a:off x="6068059" y="2654852"/>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7">
            <a:extLst>
              <a:ext uri="{FF2B5EF4-FFF2-40B4-BE49-F238E27FC236}">
                <a16:creationId xmlns="" xmlns:a16="http://schemas.microsoft.com/office/drawing/2014/main" id="{B5E0F1A6-2079-4D53-84FD-F514E23AD2EB}"/>
              </a:ext>
            </a:extLst>
          </p:cNvPr>
          <p:cNvSpPr>
            <a:spLocks noChangeShapeType="1"/>
          </p:cNvSpPr>
          <p:nvPr/>
        </p:nvSpPr>
        <p:spPr bwMode="auto">
          <a:xfrm>
            <a:off x="4474831" y="2045036"/>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7">
            <a:extLst>
              <a:ext uri="{FF2B5EF4-FFF2-40B4-BE49-F238E27FC236}">
                <a16:creationId xmlns="" xmlns:a16="http://schemas.microsoft.com/office/drawing/2014/main" id="{08976CAB-6FE9-4540-843C-228E6B71556D}"/>
              </a:ext>
            </a:extLst>
          </p:cNvPr>
          <p:cNvSpPr>
            <a:spLocks noChangeShapeType="1"/>
          </p:cNvSpPr>
          <p:nvPr/>
        </p:nvSpPr>
        <p:spPr bwMode="auto">
          <a:xfrm rot="5400000">
            <a:off x="4474831" y="2013032"/>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7">
            <a:extLst>
              <a:ext uri="{FF2B5EF4-FFF2-40B4-BE49-F238E27FC236}">
                <a16:creationId xmlns="" xmlns:a16="http://schemas.microsoft.com/office/drawing/2014/main" id="{0C84F7FC-2F73-42DA-925D-28666B940BF4}"/>
              </a:ext>
            </a:extLst>
          </p:cNvPr>
          <p:cNvSpPr>
            <a:spLocks noChangeShapeType="1"/>
          </p:cNvSpPr>
          <p:nvPr/>
        </p:nvSpPr>
        <p:spPr bwMode="auto">
          <a:xfrm rot="5400000">
            <a:off x="4474831" y="208943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7">
            <a:extLst>
              <a:ext uri="{FF2B5EF4-FFF2-40B4-BE49-F238E27FC236}">
                <a16:creationId xmlns="" xmlns:a16="http://schemas.microsoft.com/office/drawing/2014/main" id="{FF2246B7-7F07-4E95-89BF-C885B676769B}"/>
              </a:ext>
            </a:extLst>
          </p:cNvPr>
          <p:cNvSpPr>
            <a:spLocks noChangeShapeType="1"/>
          </p:cNvSpPr>
          <p:nvPr/>
        </p:nvSpPr>
        <p:spPr bwMode="auto">
          <a:xfrm>
            <a:off x="6864673" y="2773137"/>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7">
            <a:extLst>
              <a:ext uri="{FF2B5EF4-FFF2-40B4-BE49-F238E27FC236}">
                <a16:creationId xmlns="" xmlns:a16="http://schemas.microsoft.com/office/drawing/2014/main" id="{35C6814F-D99D-413C-9169-7510C504EB73}"/>
              </a:ext>
            </a:extLst>
          </p:cNvPr>
          <p:cNvSpPr>
            <a:spLocks noChangeShapeType="1"/>
          </p:cNvSpPr>
          <p:nvPr/>
        </p:nvSpPr>
        <p:spPr bwMode="auto">
          <a:xfrm rot="5400000">
            <a:off x="6864673" y="2736371"/>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7">
            <a:extLst>
              <a:ext uri="{FF2B5EF4-FFF2-40B4-BE49-F238E27FC236}">
                <a16:creationId xmlns="" xmlns:a16="http://schemas.microsoft.com/office/drawing/2014/main" id="{559AC2C3-7B4E-45F0-8637-F17F803F8C9B}"/>
              </a:ext>
            </a:extLst>
          </p:cNvPr>
          <p:cNvSpPr>
            <a:spLocks noChangeShapeType="1"/>
          </p:cNvSpPr>
          <p:nvPr/>
        </p:nvSpPr>
        <p:spPr bwMode="auto">
          <a:xfrm rot="5400000">
            <a:off x="6864673" y="2824677"/>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7">
            <a:extLst>
              <a:ext uri="{FF2B5EF4-FFF2-40B4-BE49-F238E27FC236}">
                <a16:creationId xmlns="" xmlns:a16="http://schemas.microsoft.com/office/drawing/2014/main" id="{5B3E3ACA-71EE-479C-848C-4EE1E15FDCA3}"/>
              </a:ext>
            </a:extLst>
          </p:cNvPr>
          <p:cNvSpPr>
            <a:spLocks noChangeShapeType="1"/>
          </p:cNvSpPr>
          <p:nvPr/>
        </p:nvSpPr>
        <p:spPr bwMode="auto">
          <a:xfrm>
            <a:off x="7661287" y="2975418"/>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7">
            <a:extLst>
              <a:ext uri="{FF2B5EF4-FFF2-40B4-BE49-F238E27FC236}">
                <a16:creationId xmlns="" xmlns:a16="http://schemas.microsoft.com/office/drawing/2014/main" id="{888581FF-339C-482D-ACCA-A38771E70667}"/>
              </a:ext>
            </a:extLst>
          </p:cNvPr>
          <p:cNvSpPr>
            <a:spLocks noChangeShapeType="1"/>
          </p:cNvSpPr>
          <p:nvPr/>
        </p:nvSpPr>
        <p:spPr bwMode="auto">
          <a:xfrm rot="5400000">
            <a:off x="7661287" y="2931509"/>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7">
            <a:extLst>
              <a:ext uri="{FF2B5EF4-FFF2-40B4-BE49-F238E27FC236}">
                <a16:creationId xmlns="" xmlns:a16="http://schemas.microsoft.com/office/drawing/2014/main" id="{9B102744-1D6B-4136-9BD5-5DFBC47C9DF3}"/>
              </a:ext>
            </a:extLst>
          </p:cNvPr>
          <p:cNvSpPr>
            <a:spLocks noChangeShapeType="1"/>
          </p:cNvSpPr>
          <p:nvPr/>
        </p:nvSpPr>
        <p:spPr bwMode="auto">
          <a:xfrm rot="5400000">
            <a:off x="7661287" y="3031720"/>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
            <a:extLst>
              <a:ext uri="{FF2B5EF4-FFF2-40B4-BE49-F238E27FC236}">
                <a16:creationId xmlns="" xmlns:a16="http://schemas.microsoft.com/office/drawing/2014/main" id="{AF549C3C-879B-4D73-8BB3-454AD4BEBD68}"/>
              </a:ext>
            </a:extLst>
          </p:cNvPr>
          <p:cNvSpPr>
            <a:spLocks noChangeShapeType="1"/>
          </p:cNvSpPr>
          <p:nvPr/>
        </p:nvSpPr>
        <p:spPr bwMode="auto">
          <a:xfrm>
            <a:off x="8457901" y="3182702"/>
            <a:ext cx="0" cy="114497"/>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
            <a:extLst>
              <a:ext uri="{FF2B5EF4-FFF2-40B4-BE49-F238E27FC236}">
                <a16:creationId xmlns="" xmlns:a16="http://schemas.microsoft.com/office/drawing/2014/main" id="{DAE31461-F213-4D9C-B668-A8D12F72CE56}"/>
              </a:ext>
            </a:extLst>
          </p:cNvPr>
          <p:cNvSpPr>
            <a:spLocks noChangeShapeType="1"/>
          </p:cNvSpPr>
          <p:nvPr/>
        </p:nvSpPr>
        <p:spPr bwMode="auto">
          <a:xfrm rot="5400000">
            <a:off x="8457901" y="3150658"/>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7">
            <a:extLst>
              <a:ext uri="{FF2B5EF4-FFF2-40B4-BE49-F238E27FC236}">
                <a16:creationId xmlns="" xmlns:a16="http://schemas.microsoft.com/office/drawing/2014/main" id="{6A76A3BD-5588-4E0B-9D4C-49FADA3C6B0E}"/>
              </a:ext>
            </a:extLst>
          </p:cNvPr>
          <p:cNvSpPr>
            <a:spLocks noChangeShapeType="1"/>
          </p:cNvSpPr>
          <p:nvPr/>
        </p:nvSpPr>
        <p:spPr bwMode="auto">
          <a:xfrm rot="5400000">
            <a:off x="8457901" y="326039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
            <a:extLst>
              <a:ext uri="{FF2B5EF4-FFF2-40B4-BE49-F238E27FC236}">
                <a16:creationId xmlns="" xmlns:a16="http://schemas.microsoft.com/office/drawing/2014/main" id="{2E96D3C2-D950-421E-9F32-0D205507D66F}"/>
              </a:ext>
            </a:extLst>
          </p:cNvPr>
          <p:cNvSpPr>
            <a:spLocks noChangeShapeType="1"/>
          </p:cNvSpPr>
          <p:nvPr/>
        </p:nvSpPr>
        <p:spPr bwMode="auto">
          <a:xfrm>
            <a:off x="9254515" y="3429025"/>
            <a:ext cx="0" cy="13592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
            <a:extLst>
              <a:ext uri="{FF2B5EF4-FFF2-40B4-BE49-F238E27FC236}">
                <a16:creationId xmlns="" xmlns:a16="http://schemas.microsoft.com/office/drawing/2014/main" id="{88425830-4CA9-4773-BE13-6B9B64041F85}"/>
              </a:ext>
            </a:extLst>
          </p:cNvPr>
          <p:cNvSpPr>
            <a:spLocks noChangeShapeType="1"/>
          </p:cNvSpPr>
          <p:nvPr/>
        </p:nvSpPr>
        <p:spPr bwMode="auto">
          <a:xfrm rot="5400000">
            <a:off x="9254515" y="3394639"/>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
            <a:extLst>
              <a:ext uri="{FF2B5EF4-FFF2-40B4-BE49-F238E27FC236}">
                <a16:creationId xmlns="" xmlns:a16="http://schemas.microsoft.com/office/drawing/2014/main" id="{2536EAFF-164F-4098-9810-50363837EB12}"/>
              </a:ext>
            </a:extLst>
          </p:cNvPr>
          <p:cNvSpPr>
            <a:spLocks noChangeShapeType="1"/>
          </p:cNvSpPr>
          <p:nvPr/>
        </p:nvSpPr>
        <p:spPr bwMode="auto">
          <a:xfrm rot="5400000">
            <a:off x="9254515" y="352580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
            <a:extLst>
              <a:ext uri="{FF2B5EF4-FFF2-40B4-BE49-F238E27FC236}">
                <a16:creationId xmlns="" xmlns:a16="http://schemas.microsoft.com/office/drawing/2014/main" id="{0B7F4391-5510-4741-B946-E6727AF915A4}"/>
              </a:ext>
            </a:extLst>
          </p:cNvPr>
          <p:cNvSpPr>
            <a:spLocks noChangeShapeType="1"/>
          </p:cNvSpPr>
          <p:nvPr/>
        </p:nvSpPr>
        <p:spPr bwMode="auto">
          <a:xfrm>
            <a:off x="10055895" y="3619156"/>
            <a:ext cx="0" cy="195457"/>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
            <a:extLst>
              <a:ext uri="{FF2B5EF4-FFF2-40B4-BE49-F238E27FC236}">
                <a16:creationId xmlns="" xmlns:a16="http://schemas.microsoft.com/office/drawing/2014/main" id="{F680E23A-D1D9-44E6-A9A5-EF762669D61A}"/>
              </a:ext>
            </a:extLst>
          </p:cNvPr>
          <p:cNvSpPr>
            <a:spLocks noChangeShapeType="1"/>
          </p:cNvSpPr>
          <p:nvPr/>
        </p:nvSpPr>
        <p:spPr bwMode="auto">
          <a:xfrm rot="5400000">
            <a:off x="10055895" y="3587149"/>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
            <a:extLst>
              <a:ext uri="{FF2B5EF4-FFF2-40B4-BE49-F238E27FC236}">
                <a16:creationId xmlns="" xmlns:a16="http://schemas.microsoft.com/office/drawing/2014/main" id="{1D533661-1D44-46F7-91FC-E33E7BAA005F}"/>
              </a:ext>
            </a:extLst>
          </p:cNvPr>
          <p:cNvSpPr>
            <a:spLocks noChangeShapeType="1"/>
          </p:cNvSpPr>
          <p:nvPr/>
        </p:nvSpPr>
        <p:spPr bwMode="auto">
          <a:xfrm rot="5400000">
            <a:off x="10055895" y="3789750"/>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placebo">
            <a:extLst>
              <a:ext uri="{FF2B5EF4-FFF2-40B4-BE49-F238E27FC236}">
                <a16:creationId xmlns="" xmlns:a16="http://schemas.microsoft.com/office/drawing/2014/main" id="{20E0AD2F-D59D-46A1-B4ED-E700748C7711}"/>
              </a:ext>
            </a:extLst>
          </p:cNvPr>
          <p:cNvSpPr/>
          <p:nvPr/>
        </p:nvSpPr>
        <p:spPr>
          <a:xfrm>
            <a:off x="2868951" y="1585096"/>
            <a:ext cx="7185500" cy="2133389"/>
          </a:xfrm>
          <a:custGeom>
            <a:avLst/>
            <a:gdLst>
              <a:gd name="connsiteX0" fmla="*/ 0 w 7168829"/>
              <a:gd name="connsiteY0" fmla="*/ 0 h 2126098"/>
              <a:gd name="connsiteX1" fmla="*/ 103113 w 7168829"/>
              <a:gd name="connsiteY1" fmla="*/ 152215 h 2126098"/>
              <a:gd name="connsiteX2" fmla="*/ 397723 w 7168829"/>
              <a:gd name="connsiteY2" fmla="*/ 250418 h 2126098"/>
              <a:gd name="connsiteX3" fmla="*/ 790535 w 7168829"/>
              <a:gd name="connsiteY3" fmla="*/ 328981 h 2126098"/>
              <a:gd name="connsiteX4" fmla="*/ 1581071 w 7168829"/>
              <a:gd name="connsiteY4" fmla="*/ 500836 h 2126098"/>
              <a:gd name="connsiteX5" fmla="*/ 2386337 w 7168829"/>
              <a:gd name="connsiteY5" fmla="*/ 765985 h 2126098"/>
              <a:gd name="connsiteX6" fmla="*/ 3181782 w 7168829"/>
              <a:gd name="connsiteY6" fmla="*/ 1070414 h 2126098"/>
              <a:gd name="connsiteX7" fmla="*/ 3972317 w 7168829"/>
              <a:gd name="connsiteY7" fmla="*/ 1232450 h 2126098"/>
              <a:gd name="connsiteX8" fmla="*/ 4772673 w 7168829"/>
              <a:gd name="connsiteY8" fmla="*/ 1448497 h 2126098"/>
              <a:gd name="connsiteX9" fmla="*/ 5558299 w 7168829"/>
              <a:gd name="connsiteY9" fmla="*/ 1664544 h 2126098"/>
              <a:gd name="connsiteX10" fmla="*/ 6368474 w 7168829"/>
              <a:gd name="connsiteY10" fmla="*/ 1924782 h 2126098"/>
              <a:gd name="connsiteX11" fmla="*/ 7168830 w 7168829"/>
              <a:gd name="connsiteY11" fmla="*/ 2131009 h 2126098"/>
              <a:gd name="connsiteX0" fmla="*/ 0 w 7183118"/>
              <a:gd name="connsiteY0" fmla="*/ 0 h 2116721"/>
              <a:gd name="connsiteX1" fmla="*/ 117401 w 7183118"/>
              <a:gd name="connsiteY1" fmla="*/ 137927 h 2116721"/>
              <a:gd name="connsiteX2" fmla="*/ 412011 w 7183118"/>
              <a:gd name="connsiteY2" fmla="*/ 236130 h 2116721"/>
              <a:gd name="connsiteX3" fmla="*/ 804823 w 7183118"/>
              <a:gd name="connsiteY3" fmla="*/ 314693 h 2116721"/>
              <a:gd name="connsiteX4" fmla="*/ 1595359 w 7183118"/>
              <a:gd name="connsiteY4" fmla="*/ 486548 h 2116721"/>
              <a:gd name="connsiteX5" fmla="*/ 2400625 w 7183118"/>
              <a:gd name="connsiteY5" fmla="*/ 751697 h 2116721"/>
              <a:gd name="connsiteX6" fmla="*/ 3196070 w 7183118"/>
              <a:gd name="connsiteY6" fmla="*/ 1056126 h 2116721"/>
              <a:gd name="connsiteX7" fmla="*/ 3986605 w 7183118"/>
              <a:gd name="connsiteY7" fmla="*/ 1218162 h 2116721"/>
              <a:gd name="connsiteX8" fmla="*/ 4786961 w 7183118"/>
              <a:gd name="connsiteY8" fmla="*/ 1434209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12011 w 7183118"/>
              <a:gd name="connsiteY2" fmla="*/ 236130 h 2116721"/>
              <a:gd name="connsiteX3" fmla="*/ 804823 w 7183118"/>
              <a:gd name="connsiteY3" fmla="*/ 314693 h 2116721"/>
              <a:gd name="connsiteX4" fmla="*/ 1595359 w 7183118"/>
              <a:gd name="connsiteY4" fmla="*/ 486548 h 2116721"/>
              <a:gd name="connsiteX5" fmla="*/ 2400625 w 7183118"/>
              <a:gd name="connsiteY5" fmla="*/ 751697 h 2116721"/>
              <a:gd name="connsiteX6" fmla="*/ 3196070 w 7183118"/>
              <a:gd name="connsiteY6" fmla="*/ 1056126 h 2116721"/>
              <a:gd name="connsiteX7" fmla="*/ 3986605 w 7183118"/>
              <a:gd name="connsiteY7" fmla="*/ 1218162 h 2116721"/>
              <a:gd name="connsiteX8" fmla="*/ 4786961 w 7183118"/>
              <a:gd name="connsiteY8" fmla="*/ 1434209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595359 w 7183118"/>
              <a:gd name="connsiteY4" fmla="*/ 486548 h 2116721"/>
              <a:gd name="connsiteX5" fmla="*/ 2400625 w 7183118"/>
              <a:gd name="connsiteY5" fmla="*/ 751697 h 2116721"/>
              <a:gd name="connsiteX6" fmla="*/ 3196070 w 7183118"/>
              <a:gd name="connsiteY6" fmla="*/ 1056126 h 2116721"/>
              <a:gd name="connsiteX7" fmla="*/ 3986605 w 7183118"/>
              <a:gd name="connsiteY7" fmla="*/ 1218162 h 2116721"/>
              <a:gd name="connsiteX8" fmla="*/ 4786961 w 7183118"/>
              <a:gd name="connsiteY8" fmla="*/ 1434209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609646 w 7183118"/>
              <a:gd name="connsiteY4" fmla="*/ 491311 h 2116721"/>
              <a:gd name="connsiteX5" fmla="*/ 2400625 w 7183118"/>
              <a:gd name="connsiteY5" fmla="*/ 751697 h 2116721"/>
              <a:gd name="connsiteX6" fmla="*/ 3196070 w 7183118"/>
              <a:gd name="connsiteY6" fmla="*/ 1056126 h 2116721"/>
              <a:gd name="connsiteX7" fmla="*/ 3986605 w 7183118"/>
              <a:gd name="connsiteY7" fmla="*/ 1218162 h 2116721"/>
              <a:gd name="connsiteX8" fmla="*/ 4786961 w 7183118"/>
              <a:gd name="connsiteY8" fmla="*/ 1434209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609646 w 7183118"/>
              <a:gd name="connsiteY4" fmla="*/ 491311 h 2116721"/>
              <a:gd name="connsiteX5" fmla="*/ 2400625 w 7183118"/>
              <a:gd name="connsiteY5" fmla="*/ 751697 h 2116721"/>
              <a:gd name="connsiteX6" fmla="*/ 3196070 w 7183118"/>
              <a:gd name="connsiteY6" fmla="*/ 1056126 h 2116721"/>
              <a:gd name="connsiteX7" fmla="*/ 4000893 w 7183118"/>
              <a:gd name="connsiteY7" fmla="*/ 1227687 h 2116721"/>
              <a:gd name="connsiteX8" fmla="*/ 4786961 w 7183118"/>
              <a:gd name="connsiteY8" fmla="*/ 1434209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609646 w 7183118"/>
              <a:gd name="connsiteY4" fmla="*/ 491311 h 2116721"/>
              <a:gd name="connsiteX5" fmla="*/ 2400625 w 7183118"/>
              <a:gd name="connsiteY5" fmla="*/ 751697 h 2116721"/>
              <a:gd name="connsiteX6" fmla="*/ 3196070 w 7183118"/>
              <a:gd name="connsiteY6" fmla="*/ 1056126 h 2116721"/>
              <a:gd name="connsiteX7" fmla="*/ 4000893 w 7183118"/>
              <a:gd name="connsiteY7" fmla="*/ 1227687 h 2116721"/>
              <a:gd name="connsiteX8" fmla="*/ 4796486 w 7183118"/>
              <a:gd name="connsiteY8" fmla="*/ 1438971 h 2116721"/>
              <a:gd name="connsiteX9" fmla="*/ 5572587 w 7183118"/>
              <a:gd name="connsiteY9" fmla="*/ 1650256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609646 w 7183118"/>
              <a:gd name="connsiteY4" fmla="*/ 491311 h 2116721"/>
              <a:gd name="connsiteX5" fmla="*/ 2400625 w 7183118"/>
              <a:gd name="connsiteY5" fmla="*/ 751697 h 2116721"/>
              <a:gd name="connsiteX6" fmla="*/ 3196070 w 7183118"/>
              <a:gd name="connsiteY6" fmla="*/ 1056126 h 2116721"/>
              <a:gd name="connsiteX7" fmla="*/ 4000893 w 7183118"/>
              <a:gd name="connsiteY7" fmla="*/ 1227687 h 2116721"/>
              <a:gd name="connsiteX8" fmla="*/ 4796486 w 7183118"/>
              <a:gd name="connsiteY8" fmla="*/ 1438971 h 2116721"/>
              <a:gd name="connsiteX9" fmla="*/ 5591637 w 7183118"/>
              <a:gd name="connsiteY9" fmla="*/ 1655018 h 2116721"/>
              <a:gd name="connsiteX10" fmla="*/ 6382762 w 7183118"/>
              <a:gd name="connsiteY10" fmla="*/ 1910494 h 2116721"/>
              <a:gd name="connsiteX11" fmla="*/ 7183118 w 7183118"/>
              <a:gd name="connsiteY11" fmla="*/ 2116721 h 2116721"/>
              <a:gd name="connsiteX0" fmla="*/ 0 w 7183118"/>
              <a:gd name="connsiteY0" fmla="*/ 0 h 2116721"/>
              <a:gd name="connsiteX1" fmla="*/ 93589 w 7183118"/>
              <a:gd name="connsiteY1" fmla="*/ 156977 h 2116721"/>
              <a:gd name="connsiteX2" fmla="*/ 402486 w 7183118"/>
              <a:gd name="connsiteY2" fmla="*/ 236130 h 2116721"/>
              <a:gd name="connsiteX3" fmla="*/ 804823 w 7183118"/>
              <a:gd name="connsiteY3" fmla="*/ 314693 h 2116721"/>
              <a:gd name="connsiteX4" fmla="*/ 1609646 w 7183118"/>
              <a:gd name="connsiteY4" fmla="*/ 491311 h 2116721"/>
              <a:gd name="connsiteX5" fmla="*/ 2400625 w 7183118"/>
              <a:gd name="connsiteY5" fmla="*/ 751697 h 2116721"/>
              <a:gd name="connsiteX6" fmla="*/ 3196070 w 7183118"/>
              <a:gd name="connsiteY6" fmla="*/ 1056126 h 2116721"/>
              <a:gd name="connsiteX7" fmla="*/ 4000893 w 7183118"/>
              <a:gd name="connsiteY7" fmla="*/ 1227687 h 2116721"/>
              <a:gd name="connsiteX8" fmla="*/ 4796486 w 7183118"/>
              <a:gd name="connsiteY8" fmla="*/ 1438971 h 2116721"/>
              <a:gd name="connsiteX9" fmla="*/ 5591637 w 7183118"/>
              <a:gd name="connsiteY9" fmla="*/ 1655018 h 2116721"/>
              <a:gd name="connsiteX10" fmla="*/ 6387524 w 7183118"/>
              <a:gd name="connsiteY10" fmla="*/ 1903350 h 2116721"/>
              <a:gd name="connsiteX11" fmla="*/ 7183118 w 7183118"/>
              <a:gd name="connsiteY11" fmla="*/ 2116721 h 2116721"/>
              <a:gd name="connsiteX0" fmla="*/ 0 w 7185499"/>
              <a:gd name="connsiteY0" fmla="*/ 0 h 2133389"/>
              <a:gd name="connsiteX1" fmla="*/ 93589 w 7185499"/>
              <a:gd name="connsiteY1" fmla="*/ 156977 h 2133389"/>
              <a:gd name="connsiteX2" fmla="*/ 402486 w 7185499"/>
              <a:gd name="connsiteY2" fmla="*/ 236130 h 2133389"/>
              <a:gd name="connsiteX3" fmla="*/ 804823 w 7185499"/>
              <a:gd name="connsiteY3" fmla="*/ 314693 h 2133389"/>
              <a:gd name="connsiteX4" fmla="*/ 1609646 w 7185499"/>
              <a:gd name="connsiteY4" fmla="*/ 491311 h 2133389"/>
              <a:gd name="connsiteX5" fmla="*/ 2400625 w 7185499"/>
              <a:gd name="connsiteY5" fmla="*/ 751697 h 2133389"/>
              <a:gd name="connsiteX6" fmla="*/ 3196070 w 7185499"/>
              <a:gd name="connsiteY6" fmla="*/ 1056126 h 2133389"/>
              <a:gd name="connsiteX7" fmla="*/ 4000893 w 7185499"/>
              <a:gd name="connsiteY7" fmla="*/ 1227687 h 2133389"/>
              <a:gd name="connsiteX8" fmla="*/ 4796486 w 7185499"/>
              <a:gd name="connsiteY8" fmla="*/ 1438971 h 2133389"/>
              <a:gd name="connsiteX9" fmla="*/ 5591637 w 7185499"/>
              <a:gd name="connsiteY9" fmla="*/ 1655018 h 2133389"/>
              <a:gd name="connsiteX10" fmla="*/ 6387524 w 7185499"/>
              <a:gd name="connsiteY10" fmla="*/ 1903350 h 2133389"/>
              <a:gd name="connsiteX11" fmla="*/ 7185499 w 7185499"/>
              <a:gd name="connsiteY11" fmla="*/ 2133389 h 2133389"/>
              <a:gd name="connsiteX0" fmla="*/ 0 w 7185499"/>
              <a:gd name="connsiteY0" fmla="*/ 0 h 2133389"/>
              <a:gd name="connsiteX1" fmla="*/ 93589 w 7185499"/>
              <a:gd name="connsiteY1" fmla="*/ 156977 h 2133389"/>
              <a:gd name="connsiteX2" fmla="*/ 402486 w 7185499"/>
              <a:gd name="connsiteY2" fmla="*/ 236130 h 2133389"/>
              <a:gd name="connsiteX3" fmla="*/ 804823 w 7185499"/>
              <a:gd name="connsiteY3" fmla="*/ 314693 h 2133389"/>
              <a:gd name="connsiteX4" fmla="*/ 1609646 w 7185499"/>
              <a:gd name="connsiteY4" fmla="*/ 491311 h 2133389"/>
              <a:gd name="connsiteX5" fmla="*/ 2403006 w 7185499"/>
              <a:gd name="connsiteY5" fmla="*/ 763603 h 2133389"/>
              <a:gd name="connsiteX6" fmla="*/ 3196070 w 7185499"/>
              <a:gd name="connsiteY6" fmla="*/ 1056126 h 2133389"/>
              <a:gd name="connsiteX7" fmla="*/ 4000893 w 7185499"/>
              <a:gd name="connsiteY7" fmla="*/ 1227687 h 2133389"/>
              <a:gd name="connsiteX8" fmla="*/ 4796486 w 7185499"/>
              <a:gd name="connsiteY8" fmla="*/ 1438971 h 2133389"/>
              <a:gd name="connsiteX9" fmla="*/ 5591637 w 7185499"/>
              <a:gd name="connsiteY9" fmla="*/ 1655018 h 2133389"/>
              <a:gd name="connsiteX10" fmla="*/ 6387524 w 7185499"/>
              <a:gd name="connsiteY10" fmla="*/ 1903350 h 2133389"/>
              <a:gd name="connsiteX11" fmla="*/ 7185499 w 7185499"/>
              <a:gd name="connsiteY11" fmla="*/ 2133389 h 2133389"/>
              <a:gd name="connsiteX0" fmla="*/ 0 w 7185499"/>
              <a:gd name="connsiteY0" fmla="*/ 0 h 2133389"/>
              <a:gd name="connsiteX1" fmla="*/ 93589 w 7185499"/>
              <a:gd name="connsiteY1" fmla="*/ 156977 h 2133389"/>
              <a:gd name="connsiteX2" fmla="*/ 402486 w 7185499"/>
              <a:gd name="connsiteY2" fmla="*/ 236130 h 2133389"/>
              <a:gd name="connsiteX3" fmla="*/ 804823 w 7185499"/>
              <a:gd name="connsiteY3" fmla="*/ 314693 h 2133389"/>
              <a:gd name="connsiteX4" fmla="*/ 1609646 w 7185499"/>
              <a:gd name="connsiteY4" fmla="*/ 491311 h 2133389"/>
              <a:gd name="connsiteX5" fmla="*/ 2403006 w 7185499"/>
              <a:gd name="connsiteY5" fmla="*/ 763603 h 2133389"/>
              <a:gd name="connsiteX6" fmla="*/ 3196071 w 7185499"/>
              <a:gd name="connsiteY6" fmla="*/ 1068032 h 2133389"/>
              <a:gd name="connsiteX7" fmla="*/ 4000893 w 7185499"/>
              <a:gd name="connsiteY7" fmla="*/ 1227687 h 2133389"/>
              <a:gd name="connsiteX8" fmla="*/ 4796486 w 7185499"/>
              <a:gd name="connsiteY8" fmla="*/ 1438971 h 2133389"/>
              <a:gd name="connsiteX9" fmla="*/ 5591637 w 7185499"/>
              <a:gd name="connsiteY9" fmla="*/ 1655018 h 2133389"/>
              <a:gd name="connsiteX10" fmla="*/ 6387524 w 7185499"/>
              <a:gd name="connsiteY10" fmla="*/ 1903350 h 2133389"/>
              <a:gd name="connsiteX11" fmla="*/ 7185499 w 7185499"/>
              <a:gd name="connsiteY11" fmla="*/ 2133389 h 2133389"/>
              <a:gd name="connsiteX0" fmla="*/ 0 w 7185499"/>
              <a:gd name="connsiteY0" fmla="*/ 0 h 2133389"/>
              <a:gd name="connsiteX1" fmla="*/ 93589 w 7185499"/>
              <a:gd name="connsiteY1" fmla="*/ 156977 h 2133389"/>
              <a:gd name="connsiteX2" fmla="*/ 402486 w 7185499"/>
              <a:gd name="connsiteY2" fmla="*/ 236130 h 2133389"/>
              <a:gd name="connsiteX3" fmla="*/ 804823 w 7185499"/>
              <a:gd name="connsiteY3" fmla="*/ 314693 h 2133389"/>
              <a:gd name="connsiteX4" fmla="*/ 1609646 w 7185499"/>
              <a:gd name="connsiteY4" fmla="*/ 491311 h 2133389"/>
              <a:gd name="connsiteX5" fmla="*/ 2403006 w 7185499"/>
              <a:gd name="connsiteY5" fmla="*/ 763603 h 2133389"/>
              <a:gd name="connsiteX6" fmla="*/ 3196072 w 7185499"/>
              <a:gd name="connsiteY6" fmla="*/ 1060888 h 2133389"/>
              <a:gd name="connsiteX7" fmla="*/ 4000893 w 7185499"/>
              <a:gd name="connsiteY7" fmla="*/ 1227687 h 2133389"/>
              <a:gd name="connsiteX8" fmla="*/ 4796486 w 7185499"/>
              <a:gd name="connsiteY8" fmla="*/ 1438971 h 2133389"/>
              <a:gd name="connsiteX9" fmla="*/ 5591637 w 7185499"/>
              <a:gd name="connsiteY9" fmla="*/ 1655018 h 2133389"/>
              <a:gd name="connsiteX10" fmla="*/ 6387524 w 7185499"/>
              <a:gd name="connsiteY10" fmla="*/ 1903350 h 2133389"/>
              <a:gd name="connsiteX11" fmla="*/ 7185499 w 7185499"/>
              <a:gd name="connsiteY11" fmla="*/ 2133389 h 213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85499" h="2133389">
                <a:moveTo>
                  <a:pt x="0" y="0"/>
                </a:moveTo>
                <a:lnTo>
                  <a:pt x="93589" y="156977"/>
                </a:lnTo>
                <a:lnTo>
                  <a:pt x="402486" y="236130"/>
                </a:lnTo>
                <a:lnTo>
                  <a:pt x="804823" y="314693"/>
                </a:lnTo>
                <a:lnTo>
                  <a:pt x="1609646" y="491311"/>
                </a:lnTo>
                <a:lnTo>
                  <a:pt x="2403006" y="763603"/>
                </a:lnTo>
                <a:lnTo>
                  <a:pt x="3196072" y="1060888"/>
                </a:lnTo>
                <a:lnTo>
                  <a:pt x="4000893" y="1227687"/>
                </a:lnTo>
                <a:lnTo>
                  <a:pt x="4796486" y="1438971"/>
                </a:lnTo>
                <a:lnTo>
                  <a:pt x="5591637" y="1655018"/>
                </a:lnTo>
                <a:lnTo>
                  <a:pt x="6387524" y="1903350"/>
                </a:lnTo>
                <a:lnTo>
                  <a:pt x="7185499" y="2133389"/>
                </a:lnTo>
              </a:path>
            </a:pathLst>
          </a:custGeom>
          <a:noFill/>
          <a:ln w="28575" cap="flat">
            <a:solidFill>
              <a:schemeClr val="bg1">
                <a:lumMod val="50000"/>
              </a:schemeClr>
            </a:solidFill>
            <a:prstDash val="solid"/>
            <a:miter/>
          </a:ln>
        </p:spPr>
        <p:txBody>
          <a:bodyPr rtlCol="0" anchor="ctr"/>
          <a:lstStyle/>
          <a:p>
            <a:endParaRPr lang="en-US"/>
          </a:p>
        </p:txBody>
      </p:sp>
      <p:sp>
        <p:nvSpPr>
          <p:cNvPr id="162" name="Rectangle: Rounded Corners 161">
            <a:extLst>
              <a:ext uri="{FF2B5EF4-FFF2-40B4-BE49-F238E27FC236}">
                <a16:creationId xmlns="" xmlns:a16="http://schemas.microsoft.com/office/drawing/2014/main" id="{427BF587-D956-4CCA-A48A-9C06C7878D8F}"/>
              </a:ext>
            </a:extLst>
          </p:cNvPr>
          <p:cNvSpPr/>
          <p:nvPr/>
        </p:nvSpPr>
        <p:spPr>
          <a:xfrm>
            <a:off x="2840843" y="1552880"/>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Rounded Corners 162">
            <a:extLst>
              <a:ext uri="{FF2B5EF4-FFF2-40B4-BE49-F238E27FC236}">
                <a16:creationId xmlns="" xmlns:a16="http://schemas.microsoft.com/office/drawing/2014/main" id="{A6C7EA44-D594-4D60-8387-C2BE41F4EA6D}"/>
              </a:ext>
            </a:extLst>
          </p:cNvPr>
          <p:cNvSpPr/>
          <p:nvPr/>
        </p:nvSpPr>
        <p:spPr>
          <a:xfrm>
            <a:off x="2941243" y="1708030"/>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Rounded Corners 163">
            <a:extLst>
              <a:ext uri="{FF2B5EF4-FFF2-40B4-BE49-F238E27FC236}">
                <a16:creationId xmlns="" xmlns:a16="http://schemas.microsoft.com/office/drawing/2014/main" id="{C060535B-FD8B-4A5F-9F21-3584F45BD856}"/>
              </a:ext>
            </a:extLst>
          </p:cNvPr>
          <p:cNvSpPr/>
          <p:nvPr/>
        </p:nvSpPr>
        <p:spPr>
          <a:xfrm>
            <a:off x="3242619" y="1791372"/>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Rounded Corners 164">
            <a:extLst>
              <a:ext uri="{FF2B5EF4-FFF2-40B4-BE49-F238E27FC236}">
                <a16:creationId xmlns="" xmlns:a16="http://schemas.microsoft.com/office/drawing/2014/main" id="{03CAF056-9D3E-45B8-8B95-A5CAF308BD88}"/>
              </a:ext>
            </a:extLst>
          </p:cNvPr>
          <p:cNvSpPr/>
          <p:nvPr/>
        </p:nvSpPr>
        <p:spPr>
          <a:xfrm>
            <a:off x="3639428" y="1862808"/>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Rounded Corners 165">
            <a:extLst>
              <a:ext uri="{FF2B5EF4-FFF2-40B4-BE49-F238E27FC236}">
                <a16:creationId xmlns="" xmlns:a16="http://schemas.microsoft.com/office/drawing/2014/main" id="{7FE5720A-016C-4711-A033-4763F394686B}"/>
              </a:ext>
            </a:extLst>
          </p:cNvPr>
          <p:cNvSpPr/>
          <p:nvPr/>
        </p:nvSpPr>
        <p:spPr>
          <a:xfrm>
            <a:off x="4440591" y="2048841"/>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Rounded Corners 166">
            <a:extLst>
              <a:ext uri="{FF2B5EF4-FFF2-40B4-BE49-F238E27FC236}">
                <a16:creationId xmlns="" xmlns:a16="http://schemas.microsoft.com/office/drawing/2014/main" id="{936AB719-BBA0-4B53-B00D-0C3CC926A0BC}"/>
              </a:ext>
            </a:extLst>
          </p:cNvPr>
          <p:cNvSpPr/>
          <p:nvPr/>
        </p:nvSpPr>
        <p:spPr>
          <a:xfrm>
            <a:off x="5234484" y="2311165"/>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Rounded Corners 167">
            <a:extLst>
              <a:ext uri="{FF2B5EF4-FFF2-40B4-BE49-F238E27FC236}">
                <a16:creationId xmlns="" xmlns:a16="http://schemas.microsoft.com/office/drawing/2014/main" id="{12295DA6-43ED-4E1C-A8E8-24E377DA2CAA}"/>
              </a:ext>
            </a:extLst>
          </p:cNvPr>
          <p:cNvSpPr/>
          <p:nvPr/>
        </p:nvSpPr>
        <p:spPr>
          <a:xfrm>
            <a:off x="6030157" y="2609493"/>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Rectangle: Rounded Corners 168">
            <a:extLst>
              <a:ext uri="{FF2B5EF4-FFF2-40B4-BE49-F238E27FC236}">
                <a16:creationId xmlns="" xmlns:a16="http://schemas.microsoft.com/office/drawing/2014/main" id="{D43EAE12-68A5-41DC-87D8-4E2AB72C7F68}"/>
              </a:ext>
            </a:extLst>
          </p:cNvPr>
          <p:cNvSpPr/>
          <p:nvPr/>
        </p:nvSpPr>
        <p:spPr>
          <a:xfrm>
            <a:off x="6829732" y="2781177"/>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Rounded Corners 169">
            <a:extLst>
              <a:ext uri="{FF2B5EF4-FFF2-40B4-BE49-F238E27FC236}">
                <a16:creationId xmlns="" xmlns:a16="http://schemas.microsoft.com/office/drawing/2014/main" id="{450D2F70-780E-4540-997B-EB7F8D737769}"/>
              </a:ext>
            </a:extLst>
          </p:cNvPr>
          <p:cNvSpPr/>
          <p:nvPr/>
        </p:nvSpPr>
        <p:spPr>
          <a:xfrm>
            <a:off x="7627280" y="2987508"/>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Rounded Corners 170">
            <a:extLst>
              <a:ext uri="{FF2B5EF4-FFF2-40B4-BE49-F238E27FC236}">
                <a16:creationId xmlns="" xmlns:a16="http://schemas.microsoft.com/office/drawing/2014/main" id="{DE965109-2A19-4106-8DF8-A52A33ADD07B}"/>
              </a:ext>
            </a:extLst>
          </p:cNvPr>
          <p:cNvSpPr/>
          <p:nvPr/>
        </p:nvSpPr>
        <p:spPr>
          <a:xfrm>
            <a:off x="8421747" y="3204294"/>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Rounded Corners 171">
            <a:extLst>
              <a:ext uri="{FF2B5EF4-FFF2-40B4-BE49-F238E27FC236}">
                <a16:creationId xmlns="" xmlns:a16="http://schemas.microsoft.com/office/drawing/2014/main" id="{65B3FF86-05F8-4BFE-BB7B-C1B7029AF854}"/>
              </a:ext>
            </a:extLst>
          </p:cNvPr>
          <p:cNvSpPr/>
          <p:nvPr/>
        </p:nvSpPr>
        <p:spPr>
          <a:xfrm>
            <a:off x="9223081" y="3453328"/>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Rounded Corners 172">
            <a:extLst>
              <a:ext uri="{FF2B5EF4-FFF2-40B4-BE49-F238E27FC236}">
                <a16:creationId xmlns="" xmlns:a16="http://schemas.microsoft.com/office/drawing/2014/main" id="{38562143-52C1-4E10-B537-2580DCDE3C8F}"/>
              </a:ext>
            </a:extLst>
          </p:cNvPr>
          <p:cNvSpPr/>
          <p:nvPr/>
        </p:nvSpPr>
        <p:spPr>
          <a:xfrm>
            <a:off x="10019699" y="3681982"/>
            <a:ext cx="73152" cy="7315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Line 7">
            <a:extLst>
              <a:ext uri="{FF2B5EF4-FFF2-40B4-BE49-F238E27FC236}">
                <a16:creationId xmlns="" xmlns:a16="http://schemas.microsoft.com/office/drawing/2014/main" id="{2EE30341-201A-43FA-A1B2-CB14AC50D9CA}"/>
              </a:ext>
            </a:extLst>
          </p:cNvPr>
          <p:cNvSpPr>
            <a:spLocks noChangeShapeType="1"/>
          </p:cNvSpPr>
          <p:nvPr/>
        </p:nvSpPr>
        <p:spPr bwMode="auto">
          <a:xfrm>
            <a:off x="5271445" y="2355486"/>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7">
            <a:extLst>
              <a:ext uri="{FF2B5EF4-FFF2-40B4-BE49-F238E27FC236}">
                <a16:creationId xmlns="" xmlns:a16="http://schemas.microsoft.com/office/drawing/2014/main" id="{89390D4D-4968-41D9-9F93-A6B3C350EFC8}"/>
              </a:ext>
            </a:extLst>
          </p:cNvPr>
          <p:cNvSpPr>
            <a:spLocks noChangeShapeType="1"/>
          </p:cNvSpPr>
          <p:nvPr/>
        </p:nvSpPr>
        <p:spPr bwMode="auto">
          <a:xfrm rot="5400000">
            <a:off x="5271445" y="2323482"/>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7">
            <a:extLst>
              <a:ext uri="{FF2B5EF4-FFF2-40B4-BE49-F238E27FC236}">
                <a16:creationId xmlns="" xmlns:a16="http://schemas.microsoft.com/office/drawing/2014/main" id="{F6CD0E7E-B151-4974-8F16-63D3565CA6C7}"/>
              </a:ext>
            </a:extLst>
          </p:cNvPr>
          <p:cNvSpPr>
            <a:spLocks noChangeShapeType="1"/>
          </p:cNvSpPr>
          <p:nvPr/>
        </p:nvSpPr>
        <p:spPr bwMode="auto">
          <a:xfrm rot="5400000">
            <a:off x="5271445" y="239988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7">
            <a:extLst>
              <a:ext uri="{FF2B5EF4-FFF2-40B4-BE49-F238E27FC236}">
                <a16:creationId xmlns="" xmlns:a16="http://schemas.microsoft.com/office/drawing/2014/main" id="{B5BDB5D9-2D19-4E8C-8388-83D3EA0E9143}"/>
              </a:ext>
            </a:extLst>
          </p:cNvPr>
          <p:cNvSpPr>
            <a:spLocks noChangeShapeType="1"/>
          </p:cNvSpPr>
          <p:nvPr/>
        </p:nvSpPr>
        <p:spPr bwMode="auto">
          <a:xfrm>
            <a:off x="6068059" y="2518868"/>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7">
            <a:extLst>
              <a:ext uri="{FF2B5EF4-FFF2-40B4-BE49-F238E27FC236}">
                <a16:creationId xmlns="" xmlns:a16="http://schemas.microsoft.com/office/drawing/2014/main" id="{9A0ED43C-3496-4CAC-AF12-BEB96A659960}"/>
              </a:ext>
            </a:extLst>
          </p:cNvPr>
          <p:cNvSpPr>
            <a:spLocks noChangeShapeType="1"/>
          </p:cNvSpPr>
          <p:nvPr/>
        </p:nvSpPr>
        <p:spPr bwMode="auto">
          <a:xfrm rot="5400000">
            <a:off x="6068059" y="2486864"/>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7">
            <a:extLst>
              <a:ext uri="{FF2B5EF4-FFF2-40B4-BE49-F238E27FC236}">
                <a16:creationId xmlns="" xmlns:a16="http://schemas.microsoft.com/office/drawing/2014/main" id="{1EDA0276-1145-4814-B820-4AD0B643D06E}"/>
              </a:ext>
            </a:extLst>
          </p:cNvPr>
          <p:cNvSpPr>
            <a:spLocks noChangeShapeType="1"/>
          </p:cNvSpPr>
          <p:nvPr/>
        </p:nvSpPr>
        <p:spPr bwMode="auto">
          <a:xfrm rot="5400000">
            <a:off x="6068059" y="2563265"/>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7">
            <a:extLst>
              <a:ext uri="{FF2B5EF4-FFF2-40B4-BE49-F238E27FC236}">
                <a16:creationId xmlns="" xmlns:a16="http://schemas.microsoft.com/office/drawing/2014/main" id="{6787BC44-D497-403B-A7B4-987F248BD2F8}"/>
              </a:ext>
            </a:extLst>
          </p:cNvPr>
          <p:cNvSpPr>
            <a:spLocks noChangeShapeType="1"/>
          </p:cNvSpPr>
          <p:nvPr/>
        </p:nvSpPr>
        <p:spPr bwMode="auto">
          <a:xfrm>
            <a:off x="4474831" y="2239297"/>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7">
            <a:extLst>
              <a:ext uri="{FF2B5EF4-FFF2-40B4-BE49-F238E27FC236}">
                <a16:creationId xmlns="" xmlns:a16="http://schemas.microsoft.com/office/drawing/2014/main" id="{7D7C06C2-B31B-45E8-AA71-2A998B68768F}"/>
              </a:ext>
            </a:extLst>
          </p:cNvPr>
          <p:cNvSpPr>
            <a:spLocks noChangeShapeType="1"/>
          </p:cNvSpPr>
          <p:nvPr/>
        </p:nvSpPr>
        <p:spPr bwMode="auto">
          <a:xfrm rot="5400000">
            <a:off x="4474831" y="220729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7">
            <a:extLst>
              <a:ext uri="{FF2B5EF4-FFF2-40B4-BE49-F238E27FC236}">
                <a16:creationId xmlns="" xmlns:a16="http://schemas.microsoft.com/office/drawing/2014/main" id="{A7332CA1-F54F-4F61-85C5-55BD14830C84}"/>
              </a:ext>
            </a:extLst>
          </p:cNvPr>
          <p:cNvSpPr>
            <a:spLocks noChangeShapeType="1"/>
          </p:cNvSpPr>
          <p:nvPr/>
        </p:nvSpPr>
        <p:spPr bwMode="auto">
          <a:xfrm rot="5400000">
            <a:off x="4474831" y="2283694"/>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7">
            <a:extLst>
              <a:ext uri="{FF2B5EF4-FFF2-40B4-BE49-F238E27FC236}">
                <a16:creationId xmlns="" xmlns:a16="http://schemas.microsoft.com/office/drawing/2014/main" id="{3FFA3DED-494C-445E-A73B-AF319893C091}"/>
              </a:ext>
            </a:extLst>
          </p:cNvPr>
          <p:cNvSpPr>
            <a:spLocks noChangeShapeType="1"/>
          </p:cNvSpPr>
          <p:nvPr/>
        </p:nvSpPr>
        <p:spPr bwMode="auto">
          <a:xfrm>
            <a:off x="6864673" y="2623640"/>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7">
            <a:extLst>
              <a:ext uri="{FF2B5EF4-FFF2-40B4-BE49-F238E27FC236}">
                <a16:creationId xmlns="" xmlns:a16="http://schemas.microsoft.com/office/drawing/2014/main" id="{3A1BEA95-7F62-43C3-95E4-468149D5989C}"/>
              </a:ext>
            </a:extLst>
          </p:cNvPr>
          <p:cNvSpPr>
            <a:spLocks noChangeShapeType="1"/>
          </p:cNvSpPr>
          <p:nvPr/>
        </p:nvSpPr>
        <p:spPr bwMode="auto">
          <a:xfrm rot="5400000">
            <a:off x="6864673" y="2591636"/>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7">
            <a:extLst>
              <a:ext uri="{FF2B5EF4-FFF2-40B4-BE49-F238E27FC236}">
                <a16:creationId xmlns="" xmlns:a16="http://schemas.microsoft.com/office/drawing/2014/main" id="{37DB731E-E2CF-4018-919C-EF727482DEA1}"/>
              </a:ext>
            </a:extLst>
          </p:cNvPr>
          <p:cNvSpPr>
            <a:spLocks noChangeShapeType="1"/>
          </p:cNvSpPr>
          <p:nvPr/>
        </p:nvSpPr>
        <p:spPr bwMode="auto">
          <a:xfrm rot="5400000">
            <a:off x="6864673" y="2668037"/>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7">
            <a:extLst>
              <a:ext uri="{FF2B5EF4-FFF2-40B4-BE49-F238E27FC236}">
                <a16:creationId xmlns="" xmlns:a16="http://schemas.microsoft.com/office/drawing/2014/main" id="{B663AF49-F533-4292-8F2E-9EC20D9C02E9}"/>
              </a:ext>
            </a:extLst>
          </p:cNvPr>
          <p:cNvSpPr>
            <a:spLocks noChangeShapeType="1"/>
          </p:cNvSpPr>
          <p:nvPr/>
        </p:nvSpPr>
        <p:spPr bwMode="auto">
          <a:xfrm>
            <a:off x="7661287" y="2781453"/>
            <a:ext cx="0" cy="8830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7">
            <a:extLst>
              <a:ext uri="{FF2B5EF4-FFF2-40B4-BE49-F238E27FC236}">
                <a16:creationId xmlns="" xmlns:a16="http://schemas.microsoft.com/office/drawing/2014/main" id="{29BC3967-C7EA-40FD-8696-EAE02327DFAC}"/>
              </a:ext>
            </a:extLst>
          </p:cNvPr>
          <p:cNvSpPr>
            <a:spLocks noChangeShapeType="1"/>
          </p:cNvSpPr>
          <p:nvPr/>
        </p:nvSpPr>
        <p:spPr bwMode="auto">
          <a:xfrm rot="5400000">
            <a:off x="7661287" y="2742306"/>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7">
            <a:extLst>
              <a:ext uri="{FF2B5EF4-FFF2-40B4-BE49-F238E27FC236}">
                <a16:creationId xmlns="" xmlns:a16="http://schemas.microsoft.com/office/drawing/2014/main" id="{C2D2400D-34A2-4BEB-ADFA-68FBA5C758AD}"/>
              </a:ext>
            </a:extLst>
          </p:cNvPr>
          <p:cNvSpPr>
            <a:spLocks noChangeShapeType="1"/>
          </p:cNvSpPr>
          <p:nvPr/>
        </p:nvSpPr>
        <p:spPr bwMode="auto">
          <a:xfrm rot="5400000">
            <a:off x="7661287" y="2832993"/>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7">
            <a:extLst>
              <a:ext uri="{FF2B5EF4-FFF2-40B4-BE49-F238E27FC236}">
                <a16:creationId xmlns="" xmlns:a16="http://schemas.microsoft.com/office/drawing/2014/main" id="{AEFBD16E-8990-42C8-9F44-B651739334D3}"/>
              </a:ext>
            </a:extLst>
          </p:cNvPr>
          <p:cNvSpPr>
            <a:spLocks noChangeShapeType="1"/>
          </p:cNvSpPr>
          <p:nvPr/>
        </p:nvSpPr>
        <p:spPr bwMode="auto">
          <a:xfrm>
            <a:off x="8457901" y="2919901"/>
            <a:ext cx="0" cy="114497"/>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7">
            <a:extLst>
              <a:ext uri="{FF2B5EF4-FFF2-40B4-BE49-F238E27FC236}">
                <a16:creationId xmlns="" xmlns:a16="http://schemas.microsoft.com/office/drawing/2014/main" id="{1AFB3D7E-5CA4-42B9-879D-39F3E4444856}"/>
              </a:ext>
            </a:extLst>
          </p:cNvPr>
          <p:cNvSpPr>
            <a:spLocks noChangeShapeType="1"/>
          </p:cNvSpPr>
          <p:nvPr/>
        </p:nvSpPr>
        <p:spPr bwMode="auto">
          <a:xfrm rot="5400000">
            <a:off x="8457901" y="2887857"/>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7">
            <a:extLst>
              <a:ext uri="{FF2B5EF4-FFF2-40B4-BE49-F238E27FC236}">
                <a16:creationId xmlns="" xmlns:a16="http://schemas.microsoft.com/office/drawing/2014/main" id="{76E16C11-466E-4CEE-B678-ABC5748AEBCF}"/>
              </a:ext>
            </a:extLst>
          </p:cNvPr>
          <p:cNvSpPr>
            <a:spLocks noChangeShapeType="1"/>
          </p:cNvSpPr>
          <p:nvPr/>
        </p:nvSpPr>
        <p:spPr bwMode="auto">
          <a:xfrm rot="5400000">
            <a:off x="8457901" y="2997592"/>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7">
            <a:extLst>
              <a:ext uri="{FF2B5EF4-FFF2-40B4-BE49-F238E27FC236}">
                <a16:creationId xmlns="" xmlns:a16="http://schemas.microsoft.com/office/drawing/2014/main" id="{0FF1F315-3310-442F-B3E0-6F062C9A09DB}"/>
              </a:ext>
            </a:extLst>
          </p:cNvPr>
          <p:cNvSpPr>
            <a:spLocks noChangeShapeType="1"/>
          </p:cNvSpPr>
          <p:nvPr/>
        </p:nvSpPr>
        <p:spPr bwMode="auto">
          <a:xfrm>
            <a:off x="9254515" y="3091790"/>
            <a:ext cx="0" cy="13592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7">
            <a:extLst>
              <a:ext uri="{FF2B5EF4-FFF2-40B4-BE49-F238E27FC236}">
                <a16:creationId xmlns="" xmlns:a16="http://schemas.microsoft.com/office/drawing/2014/main" id="{1C3A2D23-C298-40AC-BE58-B936ADD6E603}"/>
              </a:ext>
            </a:extLst>
          </p:cNvPr>
          <p:cNvSpPr>
            <a:spLocks noChangeShapeType="1"/>
          </p:cNvSpPr>
          <p:nvPr/>
        </p:nvSpPr>
        <p:spPr bwMode="auto">
          <a:xfrm rot="5400000">
            <a:off x="9254515" y="3059785"/>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7">
            <a:extLst>
              <a:ext uri="{FF2B5EF4-FFF2-40B4-BE49-F238E27FC236}">
                <a16:creationId xmlns="" xmlns:a16="http://schemas.microsoft.com/office/drawing/2014/main" id="{155BECBF-9558-40A7-BF6B-6786B9DC6C2D}"/>
              </a:ext>
            </a:extLst>
          </p:cNvPr>
          <p:cNvSpPr>
            <a:spLocks noChangeShapeType="1"/>
          </p:cNvSpPr>
          <p:nvPr/>
        </p:nvSpPr>
        <p:spPr bwMode="auto">
          <a:xfrm rot="5400000">
            <a:off x="9254515" y="3190949"/>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7">
            <a:extLst>
              <a:ext uri="{FF2B5EF4-FFF2-40B4-BE49-F238E27FC236}">
                <a16:creationId xmlns="" xmlns:a16="http://schemas.microsoft.com/office/drawing/2014/main" id="{DC2D1395-4D11-4BB8-9953-A775D9A50E27}"/>
              </a:ext>
            </a:extLst>
          </p:cNvPr>
          <p:cNvSpPr>
            <a:spLocks noChangeShapeType="1"/>
          </p:cNvSpPr>
          <p:nvPr/>
        </p:nvSpPr>
        <p:spPr bwMode="auto">
          <a:xfrm>
            <a:off x="10055895" y="3118020"/>
            <a:ext cx="0" cy="195457"/>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7">
            <a:extLst>
              <a:ext uri="{FF2B5EF4-FFF2-40B4-BE49-F238E27FC236}">
                <a16:creationId xmlns="" xmlns:a16="http://schemas.microsoft.com/office/drawing/2014/main" id="{0E19BA44-88DB-4788-999C-F44B84EE1D04}"/>
              </a:ext>
            </a:extLst>
          </p:cNvPr>
          <p:cNvSpPr>
            <a:spLocks noChangeShapeType="1"/>
          </p:cNvSpPr>
          <p:nvPr/>
        </p:nvSpPr>
        <p:spPr bwMode="auto">
          <a:xfrm rot="5400000">
            <a:off x="10055895" y="3085976"/>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7">
            <a:extLst>
              <a:ext uri="{FF2B5EF4-FFF2-40B4-BE49-F238E27FC236}">
                <a16:creationId xmlns="" xmlns:a16="http://schemas.microsoft.com/office/drawing/2014/main" id="{5B0F54B7-33E9-4A93-BEBB-BF014DABA7A8}"/>
              </a:ext>
            </a:extLst>
          </p:cNvPr>
          <p:cNvSpPr>
            <a:spLocks noChangeShapeType="1"/>
          </p:cNvSpPr>
          <p:nvPr/>
        </p:nvSpPr>
        <p:spPr bwMode="auto">
          <a:xfrm rot="5400000">
            <a:off x="10055895" y="3281434"/>
            <a:ext cx="0" cy="6400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dapa">
            <a:extLst>
              <a:ext uri="{FF2B5EF4-FFF2-40B4-BE49-F238E27FC236}">
                <a16:creationId xmlns="" xmlns:a16="http://schemas.microsoft.com/office/drawing/2014/main" id="{66C2273B-D43E-4937-B9C2-20F6636191DC}"/>
              </a:ext>
            </a:extLst>
          </p:cNvPr>
          <p:cNvSpPr>
            <a:spLocks/>
          </p:cNvSpPr>
          <p:nvPr/>
        </p:nvSpPr>
        <p:spPr bwMode="auto">
          <a:xfrm>
            <a:off x="2878993" y="1592076"/>
            <a:ext cx="7187035" cy="1620973"/>
          </a:xfrm>
          <a:custGeom>
            <a:avLst/>
            <a:gdLst>
              <a:gd name="T0" fmla="*/ 7665 w 7665"/>
              <a:gd name="T1" fmla="*/ 1760 h 1760"/>
              <a:gd name="T2" fmla="*/ 6807 w 7665"/>
              <a:gd name="T3" fmla="*/ 1705 h 1760"/>
              <a:gd name="T4" fmla="*/ 5957 w 7665"/>
              <a:gd name="T5" fmla="*/ 1505 h 1760"/>
              <a:gd name="T6" fmla="*/ 5107 w 7665"/>
              <a:gd name="T7" fmla="*/ 1331 h 1760"/>
              <a:gd name="T8" fmla="*/ 4256 w 7665"/>
              <a:gd name="T9" fmla="*/ 1163 h 1760"/>
              <a:gd name="T10" fmla="*/ 3406 w 7665"/>
              <a:gd name="T11" fmla="*/ 1057 h 1760"/>
              <a:gd name="T12" fmla="*/ 2561 w 7665"/>
              <a:gd name="T13" fmla="*/ 878 h 1760"/>
              <a:gd name="T14" fmla="*/ 1706 w 7665"/>
              <a:gd name="T15" fmla="*/ 752 h 1760"/>
              <a:gd name="T16" fmla="*/ 855 w 7665"/>
              <a:gd name="T17" fmla="*/ 621 h 1760"/>
              <a:gd name="T18" fmla="*/ 425 w 7665"/>
              <a:gd name="T19" fmla="*/ 689 h 1760"/>
              <a:gd name="T20" fmla="*/ 115 w 7665"/>
              <a:gd name="T21" fmla="*/ 799 h 1760"/>
              <a:gd name="T22" fmla="*/ 0 w 7665"/>
              <a:gd name="T23" fmla="*/ 0 h 1760"/>
              <a:gd name="connsiteX0" fmla="*/ 9990 w 9990"/>
              <a:gd name="connsiteY0" fmla="*/ 9870 h 9870"/>
              <a:gd name="connsiteX1" fmla="*/ 8871 w 9990"/>
              <a:gd name="connsiteY1" fmla="*/ 9558 h 9870"/>
              <a:gd name="connsiteX2" fmla="*/ 7762 w 9990"/>
              <a:gd name="connsiteY2" fmla="*/ 8421 h 9870"/>
              <a:gd name="connsiteX3" fmla="*/ 6653 w 9990"/>
              <a:gd name="connsiteY3" fmla="*/ 7433 h 9870"/>
              <a:gd name="connsiteX4" fmla="*/ 5543 w 9990"/>
              <a:gd name="connsiteY4" fmla="*/ 6478 h 9870"/>
              <a:gd name="connsiteX5" fmla="*/ 4434 w 9990"/>
              <a:gd name="connsiteY5" fmla="*/ 5876 h 9870"/>
              <a:gd name="connsiteX6" fmla="*/ 3331 w 9990"/>
              <a:gd name="connsiteY6" fmla="*/ 4859 h 9870"/>
              <a:gd name="connsiteX7" fmla="*/ 2216 w 9990"/>
              <a:gd name="connsiteY7" fmla="*/ 4143 h 9870"/>
              <a:gd name="connsiteX8" fmla="*/ 1105 w 9990"/>
              <a:gd name="connsiteY8" fmla="*/ 3398 h 9870"/>
              <a:gd name="connsiteX9" fmla="*/ 544 w 9990"/>
              <a:gd name="connsiteY9" fmla="*/ 3785 h 9870"/>
              <a:gd name="connsiteX10" fmla="*/ 140 w 9990"/>
              <a:gd name="connsiteY10" fmla="*/ 4410 h 9870"/>
              <a:gd name="connsiteX11" fmla="*/ 0 w 9990"/>
              <a:gd name="connsiteY11" fmla="*/ 0 h 9870"/>
              <a:gd name="connsiteX0" fmla="*/ 10000 w 10000"/>
              <a:gd name="connsiteY0" fmla="*/ 10000 h 10000"/>
              <a:gd name="connsiteX1" fmla="*/ 8880 w 10000"/>
              <a:gd name="connsiteY1" fmla="*/ 9684 h 10000"/>
              <a:gd name="connsiteX2" fmla="*/ 7770 w 10000"/>
              <a:gd name="connsiteY2" fmla="*/ 8532 h 10000"/>
              <a:gd name="connsiteX3" fmla="*/ 6660 w 10000"/>
              <a:gd name="connsiteY3" fmla="*/ 7531 h 10000"/>
              <a:gd name="connsiteX4" fmla="*/ 5549 w 10000"/>
              <a:gd name="connsiteY4" fmla="*/ 6563 h 10000"/>
              <a:gd name="connsiteX5" fmla="*/ 4438 w 10000"/>
              <a:gd name="connsiteY5" fmla="*/ 5953 h 10000"/>
              <a:gd name="connsiteX6" fmla="*/ 3334 w 10000"/>
              <a:gd name="connsiteY6" fmla="*/ 4923 h 10000"/>
              <a:gd name="connsiteX7" fmla="*/ 2218 w 10000"/>
              <a:gd name="connsiteY7" fmla="*/ 4198 h 10000"/>
              <a:gd name="connsiteX8" fmla="*/ 1106 w 10000"/>
              <a:gd name="connsiteY8" fmla="*/ 3443 h 10000"/>
              <a:gd name="connsiteX9" fmla="*/ 545 w 10000"/>
              <a:gd name="connsiteY9" fmla="*/ 3835 h 10000"/>
              <a:gd name="connsiteX10" fmla="*/ 147 w 10000"/>
              <a:gd name="connsiteY10" fmla="*/ 4556 h 10000"/>
              <a:gd name="connsiteX11" fmla="*/ 0 w 10000"/>
              <a:gd name="connsiteY11" fmla="*/ 0 h 10000"/>
              <a:gd name="connsiteX0" fmla="*/ 10000 w 10000"/>
              <a:gd name="connsiteY0" fmla="*/ 10000 h 10000"/>
              <a:gd name="connsiteX1" fmla="*/ 8880 w 10000"/>
              <a:gd name="connsiteY1" fmla="*/ 9684 h 10000"/>
              <a:gd name="connsiteX2" fmla="*/ 7770 w 10000"/>
              <a:gd name="connsiteY2" fmla="*/ 8532 h 10000"/>
              <a:gd name="connsiteX3" fmla="*/ 6660 w 10000"/>
              <a:gd name="connsiteY3" fmla="*/ 7531 h 10000"/>
              <a:gd name="connsiteX4" fmla="*/ 5549 w 10000"/>
              <a:gd name="connsiteY4" fmla="*/ 6563 h 10000"/>
              <a:gd name="connsiteX5" fmla="*/ 4438 w 10000"/>
              <a:gd name="connsiteY5" fmla="*/ 5953 h 10000"/>
              <a:gd name="connsiteX6" fmla="*/ 3334 w 10000"/>
              <a:gd name="connsiteY6" fmla="*/ 4923 h 10000"/>
              <a:gd name="connsiteX7" fmla="*/ 2218 w 10000"/>
              <a:gd name="connsiteY7" fmla="*/ 4198 h 10000"/>
              <a:gd name="connsiteX8" fmla="*/ 1106 w 10000"/>
              <a:gd name="connsiteY8" fmla="*/ 3443 h 10000"/>
              <a:gd name="connsiteX9" fmla="*/ 558 w 10000"/>
              <a:gd name="connsiteY9" fmla="*/ 3850 h 10000"/>
              <a:gd name="connsiteX10" fmla="*/ 147 w 10000"/>
              <a:gd name="connsiteY10" fmla="*/ 4556 h 10000"/>
              <a:gd name="connsiteX11" fmla="*/ 0 w 10000"/>
              <a:gd name="connsiteY11" fmla="*/ 0 h 10000"/>
              <a:gd name="connsiteX0" fmla="*/ 10000 w 10000"/>
              <a:gd name="connsiteY0" fmla="*/ 10000 h 10000"/>
              <a:gd name="connsiteX1" fmla="*/ 8880 w 10000"/>
              <a:gd name="connsiteY1" fmla="*/ 9684 h 10000"/>
              <a:gd name="connsiteX2" fmla="*/ 7770 w 10000"/>
              <a:gd name="connsiteY2" fmla="*/ 8532 h 10000"/>
              <a:gd name="connsiteX3" fmla="*/ 6660 w 10000"/>
              <a:gd name="connsiteY3" fmla="*/ 7531 h 10000"/>
              <a:gd name="connsiteX4" fmla="*/ 5549 w 10000"/>
              <a:gd name="connsiteY4" fmla="*/ 6563 h 10000"/>
              <a:gd name="connsiteX5" fmla="*/ 4438 w 10000"/>
              <a:gd name="connsiteY5" fmla="*/ 5953 h 10000"/>
              <a:gd name="connsiteX6" fmla="*/ 3334 w 10000"/>
              <a:gd name="connsiteY6" fmla="*/ 4923 h 10000"/>
              <a:gd name="connsiteX7" fmla="*/ 2218 w 10000"/>
              <a:gd name="connsiteY7" fmla="*/ 4198 h 10000"/>
              <a:gd name="connsiteX8" fmla="*/ 1106 w 10000"/>
              <a:gd name="connsiteY8" fmla="*/ 3501 h 10000"/>
              <a:gd name="connsiteX9" fmla="*/ 558 w 10000"/>
              <a:gd name="connsiteY9" fmla="*/ 3850 h 10000"/>
              <a:gd name="connsiteX10" fmla="*/ 147 w 10000"/>
              <a:gd name="connsiteY10" fmla="*/ 4556 h 10000"/>
              <a:gd name="connsiteX11" fmla="*/ 0 w 10000"/>
              <a:gd name="connsiteY11" fmla="*/ 0 h 10000"/>
              <a:gd name="connsiteX0" fmla="*/ 10000 w 10000"/>
              <a:gd name="connsiteY0" fmla="*/ 10000 h 10000"/>
              <a:gd name="connsiteX1" fmla="*/ 8880 w 10000"/>
              <a:gd name="connsiteY1" fmla="*/ 9684 h 10000"/>
              <a:gd name="connsiteX2" fmla="*/ 7770 w 10000"/>
              <a:gd name="connsiteY2" fmla="*/ 8532 h 10000"/>
              <a:gd name="connsiteX3" fmla="*/ 6660 w 10000"/>
              <a:gd name="connsiteY3" fmla="*/ 7531 h 10000"/>
              <a:gd name="connsiteX4" fmla="*/ 5549 w 10000"/>
              <a:gd name="connsiteY4" fmla="*/ 6563 h 10000"/>
              <a:gd name="connsiteX5" fmla="*/ 4438 w 10000"/>
              <a:gd name="connsiteY5" fmla="*/ 5953 h 10000"/>
              <a:gd name="connsiteX6" fmla="*/ 3334 w 10000"/>
              <a:gd name="connsiteY6" fmla="*/ 4923 h 10000"/>
              <a:gd name="connsiteX7" fmla="*/ 2218 w 10000"/>
              <a:gd name="connsiteY7" fmla="*/ 4198 h 10000"/>
              <a:gd name="connsiteX8" fmla="*/ 1106 w 10000"/>
              <a:gd name="connsiteY8" fmla="*/ 3501 h 10000"/>
              <a:gd name="connsiteX9" fmla="*/ 558 w 10000"/>
              <a:gd name="connsiteY9" fmla="*/ 3850 h 10000"/>
              <a:gd name="connsiteX10" fmla="*/ 147 w 10000"/>
              <a:gd name="connsiteY10" fmla="*/ 4556 h 10000"/>
              <a:gd name="connsiteX11" fmla="*/ 0 w 10000"/>
              <a:gd name="connsiteY11" fmla="*/ 0 h 10000"/>
              <a:gd name="connsiteX0" fmla="*/ 10000 w 10000"/>
              <a:gd name="connsiteY0" fmla="*/ 9942 h 9942"/>
              <a:gd name="connsiteX1" fmla="*/ 8880 w 10000"/>
              <a:gd name="connsiteY1" fmla="*/ 9626 h 9942"/>
              <a:gd name="connsiteX2" fmla="*/ 7770 w 10000"/>
              <a:gd name="connsiteY2" fmla="*/ 8474 h 9942"/>
              <a:gd name="connsiteX3" fmla="*/ 6660 w 10000"/>
              <a:gd name="connsiteY3" fmla="*/ 7473 h 9942"/>
              <a:gd name="connsiteX4" fmla="*/ 5549 w 10000"/>
              <a:gd name="connsiteY4" fmla="*/ 6505 h 9942"/>
              <a:gd name="connsiteX5" fmla="*/ 4438 w 10000"/>
              <a:gd name="connsiteY5" fmla="*/ 5895 h 9942"/>
              <a:gd name="connsiteX6" fmla="*/ 3334 w 10000"/>
              <a:gd name="connsiteY6" fmla="*/ 4865 h 9942"/>
              <a:gd name="connsiteX7" fmla="*/ 2218 w 10000"/>
              <a:gd name="connsiteY7" fmla="*/ 4140 h 9942"/>
              <a:gd name="connsiteX8" fmla="*/ 1106 w 10000"/>
              <a:gd name="connsiteY8" fmla="*/ 3443 h 9942"/>
              <a:gd name="connsiteX9" fmla="*/ 558 w 10000"/>
              <a:gd name="connsiteY9" fmla="*/ 3792 h 9942"/>
              <a:gd name="connsiteX10" fmla="*/ 147 w 10000"/>
              <a:gd name="connsiteY10" fmla="*/ 4498 h 9942"/>
              <a:gd name="connsiteX11" fmla="*/ 0 w 10000"/>
              <a:gd name="connsiteY11" fmla="*/ 0 h 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42">
                <a:moveTo>
                  <a:pt x="10000" y="9942"/>
                </a:moveTo>
                <a:lnTo>
                  <a:pt x="8880" y="9626"/>
                </a:lnTo>
                <a:lnTo>
                  <a:pt x="7770" y="8474"/>
                </a:lnTo>
                <a:lnTo>
                  <a:pt x="6660" y="7473"/>
                </a:lnTo>
                <a:lnTo>
                  <a:pt x="5549" y="6505"/>
                </a:lnTo>
                <a:lnTo>
                  <a:pt x="4438" y="5895"/>
                </a:lnTo>
                <a:lnTo>
                  <a:pt x="3334" y="4865"/>
                </a:lnTo>
                <a:lnTo>
                  <a:pt x="2218" y="4140"/>
                </a:lnTo>
                <a:lnTo>
                  <a:pt x="1106" y="3443"/>
                </a:lnTo>
                <a:lnTo>
                  <a:pt x="558" y="3792"/>
                </a:lnTo>
                <a:lnTo>
                  <a:pt x="147" y="4498"/>
                </a:lnTo>
                <a:cubicBezTo>
                  <a:pt x="97" y="2965"/>
                  <a:pt x="50" y="1533"/>
                  <a:pt x="0" y="0"/>
                </a:cubicBezTo>
              </a:path>
            </a:pathLst>
          </a:custGeom>
          <a:noFill/>
          <a:ln w="285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79">
            <a:extLst>
              <a:ext uri="{FF2B5EF4-FFF2-40B4-BE49-F238E27FC236}">
                <a16:creationId xmlns="" xmlns:a16="http://schemas.microsoft.com/office/drawing/2014/main" id="{AE83B867-4CD3-4CDE-806C-3D3D170FB2FF}"/>
              </a:ext>
            </a:extLst>
          </p:cNvPr>
          <p:cNvSpPr/>
          <p:nvPr/>
        </p:nvSpPr>
        <p:spPr>
          <a:xfrm>
            <a:off x="2838517" y="1555523"/>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 xmlns:a16="http://schemas.microsoft.com/office/drawing/2014/main" id="{80199BE5-7FC8-42C9-A532-F01A8538D3A1}"/>
              </a:ext>
            </a:extLst>
          </p:cNvPr>
          <p:cNvSpPr/>
          <p:nvPr/>
        </p:nvSpPr>
        <p:spPr>
          <a:xfrm>
            <a:off x="2935625" y="2284574"/>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 xmlns:a16="http://schemas.microsoft.com/office/drawing/2014/main" id="{BE8AA96E-5D88-4DD0-9A5E-5FD7EC284A83}"/>
              </a:ext>
            </a:extLst>
          </p:cNvPr>
          <p:cNvSpPr/>
          <p:nvPr/>
        </p:nvSpPr>
        <p:spPr>
          <a:xfrm>
            <a:off x="3238441" y="2175403"/>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 xmlns:a16="http://schemas.microsoft.com/office/drawing/2014/main" id="{B427AB92-D35A-4198-9E03-A93B35674EE0}"/>
              </a:ext>
            </a:extLst>
          </p:cNvPr>
          <p:cNvSpPr/>
          <p:nvPr/>
        </p:nvSpPr>
        <p:spPr>
          <a:xfrm>
            <a:off x="3635983" y="2114748"/>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 xmlns:a16="http://schemas.microsoft.com/office/drawing/2014/main" id="{04BEFA78-D887-40BC-8B31-612B7CD9EC12}"/>
              </a:ext>
            </a:extLst>
          </p:cNvPr>
          <p:cNvSpPr/>
          <p:nvPr/>
        </p:nvSpPr>
        <p:spPr>
          <a:xfrm>
            <a:off x="4433479" y="2236648"/>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 xmlns:a16="http://schemas.microsoft.com/office/drawing/2014/main" id="{7B0E8B3C-5E12-4575-9980-826953EBB109}"/>
              </a:ext>
            </a:extLst>
          </p:cNvPr>
          <p:cNvSpPr/>
          <p:nvPr/>
        </p:nvSpPr>
        <p:spPr>
          <a:xfrm>
            <a:off x="5229236" y="2351910"/>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 xmlns:a16="http://schemas.microsoft.com/office/drawing/2014/main" id="{4CCABB47-13A3-4496-9ECD-889FE1666DD4}"/>
              </a:ext>
            </a:extLst>
          </p:cNvPr>
          <p:cNvSpPr/>
          <p:nvPr/>
        </p:nvSpPr>
        <p:spPr>
          <a:xfrm>
            <a:off x="6027265" y="2514040"/>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 xmlns:a16="http://schemas.microsoft.com/office/drawing/2014/main" id="{50DC632B-9508-40F6-BB53-AA68BC0798FD}"/>
              </a:ext>
            </a:extLst>
          </p:cNvPr>
          <p:cNvSpPr/>
          <p:nvPr/>
        </p:nvSpPr>
        <p:spPr>
          <a:xfrm>
            <a:off x="6823207" y="2613960"/>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 xmlns:a16="http://schemas.microsoft.com/office/drawing/2014/main" id="{71A998FD-40A4-4D51-9405-877A54C86BA0}"/>
              </a:ext>
            </a:extLst>
          </p:cNvPr>
          <p:cNvSpPr/>
          <p:nvPr/>
        </p:nvSpPr>
        <p:spPr>
          <a:xfrm>
            <a:off x="7623821" y="2771126"/>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 xmlns:a16="http://schemas.microsoft.com/office/drawing/2014/main" id="{975970E6-7EA7-4533-B4DF-32ABB0AABA09}"/>
              </a:ext>
            </a:extLst>
          </p:cNvPr>
          <p:cNvSpPr/>
          <p:nvPr/>
        </p:nvSpPr>
        <p:spPr>
          <a:xfrm>
            <a:off x="8413196" y="2933052"/>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 xmlns:a16="http://schemas.microsoft.com/office/drawing/2014/main" id="{EA3F4BC2-F704-4A58-8484-99C40787714D}"/>
              </a:ext>
            </a:extLst>
          </p:cNvPr>
          <p:cNvSpPr/>
          <p:nvPr/>
        </p:nvSpPr>
        <p:spPr>
          <a:xfrm>
            <a:off x="9217811" y="3114749"/>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 xmlns:a16="http://schemas.microsoft.com/office/drawing/2014/main" id="{C96CFAE2-BC09-4181-95A9-D2C3EB3758E5}"/>
              </a:ext>
            </a:extLst>
          </p:cNvPr>
          <p:cNvSpPr/>
          <p:nvPr/>
        </p:nvSpPr>
        <p:spPr>
          <a:xfrm>
            <a:off x="10014539" y="3162372"/>
            <a:ext cx="73152" cy="7315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86" name="Table 186">
            <a:extLst>
              <a:ext uri="{FF2B5EF4-FFF2-40B4-BE49-F238E27FC236}">
                <a16:creationId xmlns="" xmlns:a16="http://schemas.microsoft.com/office/drawing/2014/main" id="{7309DD1D-A679-4C2A-B85D-0ED98493689C}"/>
              </a:ext>
            </a:extLst>
          </p:cNvPr>
          <p:cNvGraphicFramePr>
            <a:graphicFrameLocks noGrp="1"/>
          </p:cNvGraphicFramePr>
          <p:nvPr/>
        </p:nvGraphicFramePr>
        <p:xfrm>
          <a:off x="1648896" y="4795726"/>
          <a:ext cx="8561455" cy="640080"/>
        </p:xfrm>
        <a:graphic>
          <a:graphicData uri="http://schemas.openxmlformats.org/drawingml/2006/table">
            <a:tbl>
              <a:tblPr>
                <a:tableStyleId>{2D5ABB26-0587-4C30-8999-92F81FD0307C}</a:tableStyleId>
              </a:tblPr>
              <a:tblGrid>
                <a:gridCol w="1097280">
                  <a:extLst>
                    <a:ext uri="{9D8B030D-6E8A-4147-A177-3AD203B41FA5}">
                      <a16:colId xmlns="" xmlns:a16="http://schemas.microsoft.com/office/drawing/2014/main" val="2410450131"/>
                    </a:ext>
                  </a:extLst>
                </a:gridCol>
                <a:gridCol w="384048">
                  <a:extLst>
                    <a:ext uri="{9D8B030D-6E8A-4147-A177-3AD203B41FA5}">
                      <a16:colId xmlns="" xmlns:a16="http://schemas.microsoft.com/office/drawing/2014/main" val="937700958"/>
                    </a:ext>
                  </a:extLst>
                </a:gridCol>
                <a:gridCol w="393192">
                  <a:extLst>
                    <a:ext uri="{9D8B030D-6E8A-4147-A177-3AD203B41FA5}">
                      <a16:colId xmlns="" xmlns:a16="http://schemas.microsoft.com/office/drawing/2014/main" val="3739316572"/>
                    </a:ext>
                  </a:extLst>
                </a:gridCol>
                <a:gridCol w="804672">
                  <a:extLst>
                    <a:ext uri="{9D8B030D-6E8A-4147-A177-3AD203B41FA5}">
                      <a16:colId xmlns="" xmlns:a16="http://schemas.microsoft.com/office/drawing/2014/main" val="1023035336"/>
                    </a:ext>
                  </a:extLst>
                </a:gridCol>
                <a:gridCol w="795528">
                  <a:extLst>
                    <a:ext uri="{9D8B030D-6E8A-4147-A177-3AD203B41FA5}">
                      <a16:colId xmlns="" xmlns:a16="http://schemas.microsoft.com/office/drawing/2014/main" val="553816442"/>
                    </a:ext>
                  </a:extLst>
                </a:gridCol>
                <a:gridCol w="804673">
                  <a:extLst>
                    <a:ext uri="{9D8B030D-6E8A-4147-A177-3AD203B41FA5}">
                      <a16:colId xmlns="" xmlns:a16="http://schemas.microsoft.com/office/drawing/2014/main" val="2357390352"/>
                    </a:ext>
                  </a:extLst>
                </a:gridCol>
                <a:gridCol w="781051">
                  <a:extLst>
                    <a:ext uri="{9D8B030D-6E8A-4147-A177-3AD203B41FA5}">
                      <a16:colId xmlns="" xmlns:a16="http://schemas.microsoft.com/office/drawing/2014/main" val="1753561286"/>
                    </a:ext>
                  </a:extLst>
                </a:gridCol>
                <a:gridCol w="781051">
                  <a:extLst>
                    <a:ext uri="{9D8B030D-6E8A-4147-A177-3AD203B41FA5}">
                      <a16:colId xmlns="" xmlns:a16="http://schemas.microsoft.com/office/drawing/2014/main" val="2623906895"/>
                    </a:ext>
                  </a:extLst>
                </a:gridCol>
                <a:gridCol w="841248">
                  <a:extLst>
                    <a:ext uri="{9D8B030D-6E8A-4147-A177-3AD203B41FA5}">
                      <a16:colId xmlns="" xmlns:a16="http://schemas.microsoft.com/office/drawing/2014/main" val="2155096348"/>
                    </a:ext>
                  </a:extLst>
                </a:gridCol>
                <a:gridCol w="813816">
                  <a:extLst>
                    <a:ext uri="{9D8B030D-6E8A-4147-A177-3AD203B41FA5}">
                      <a16:colId xmlns="" xmlns:a16="http://schemas.microsoft.com/office/drawing/2014/main" val="3814120700"/>
                    </a:ext>
                  </a:extLst>
                </a:gridCol>
                <a:gridCol w="790575">
                  <a:extLst>
                    <a:ext uri="{9D8B030D-6E8A-4147-A177-3AD203B41FA5}">
                      <a16:colId xmlns="" xmlns:a16="http://schemas.microsoft.com/office/drawing/2014/main" val="3560445000"/>
                    </a:ext>
                  </a:extLst>
                </a:gridCol>
                <a:gridCol w="274320">
                  <a:extLst>
                    <a:ext uri="{9D8B030D-6E8A-4147-A177-3AD203B41FA5}">
                      <a16:colId xmlns="" xmlns:a16="http://schemas.microsoft.com/office/drawing/2014/main" val="1038998038"/>
                    </a:ext>
                  </a:extLst>
                </a:gridCol>
              </a:tblGrid>
              <a:tr h="91440">
                <a:tc>
                  <a:txBody>
                    <a:bodyPr/>
                    <a:lstStyle/>
                    <a:p>
                      <a:pPr algn="r"/>
                      <a:r>
                        <a:rPr lang="en-US" sz="1000" b="1"/>
                        <a:t>No. of Patients</a:t>
                      </a:r>
                    </a:p>
                  </a:txBody>
                  <a:tcPr marL="0" marR="1828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11">
                  <a:txBody>
                    <a:bodyPr/>
                    <a:lstStyle/>
                    <a:p>
                      <a:pPr algn="ctr"/>
                      <a:endParaRPr lang="en-US" sz="80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73042728"/>
                  </a:ext>
                </a:extLst>
              </a:tr>
              <a:tr h="0">
                <a:tc>
                  <a:txBody>
                    <a:bodyPr/>
                    <a:lstStyle/>
                    <a:p>
                      <a:pPr algn="r"/>
                      <a:r>
                        <a:rPr lang="en-US" sz="1000" b="1">
                          <a:solidFill>
                            <a:schemeClr val="accent1"/>
                          </a:solidFill>
                        </a:rPr>
                        <a:t>Dapagliflozin</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2031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2001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1896</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1832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1785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1705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1482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978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496</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157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616388560"/>
                  </a:ext>
                </a:extLst>
              </a:tr>
              <a:tr h="0">
                <a:tc>
                  <a:txBody>
                    <a:bodyPr/>
                    <a:lstStyle/>
                    <a:p>
                      <a:pPr algn="r"/>
                      <a:r>
                        <a:rPr lang="en-US" sz="1000" b="1">
                          <a:solidFill>
                            <a:schemeClr val="bg1">
                              <a:lumMod val="50000"/>
                            </a:schemeClr>
                          </a:solidFill>
                        </a:rPr>
                        <a:t>Placebo</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2029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1981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1866</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1795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1753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1672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1443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935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447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157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404807631"/>
                  </a:ext>
                </a:extLst>
              </a:tr>
            </a:tbl>
          </a:graphicData>
        </a:graphic>
      </p:graphicFrame>
      <p:sp>
        <p:nvSpPr>
          <p:cNvPr id="113" name="Rectangle 112">
            <a:extLst>
              <a:ext uri="{FF2B5EF4-FFF2-40B4-BE49-F238E27FC236}">
                <a16:creationId xmlns="" xmlns:a16="http://schemas.microsoft.com/office/drawing/2014/main" id="{CB3819CD-4450-DC4F-8232-1BC80F9A4CEA}"/>
              </a:ext>
            </a:extLst>
          </p:cNvPr>
          <p:cNvSpPr/>
          <p:nvPr/>
        </p:nvSpPr>
        <p:spPr>
          <a:xfrm>
            <a:off x="3877847" y="3984931"/>
            <a:ext cx="6661937" cy="430887"/>
          </a:xfrm>
          <a:prstGeom prst="rect">
            <a:avLst/>
          </a:prstGeom>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Total eGFR slope </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difference: 0.95mL/min/1.73m</a:t>
            </a:r>
            <a:r>
              <a:rPr kumimoji="0" lang="en-US" sz="1100" b="0" i="0" u="none" strike="noStrike" kern="1200" cap="none" spc="0" normalizeH="0" baseline="30000" noProof="0">
                <a:ln>
                  <a:noFill/>
                </a:ln>
                <a:solidFill>
                  <a:srgbClr val="303A5F"/>
                </a:solidFill>
                <a:effectLst/>
                <a:uLnTx/>
                <a:uFillTx/>
                <a:latin typeface="Arial"/>
                <a:ea typeface="Calibri" panose="020F0502020204030204" pitchFamily="34" charset="0"/>
                <a:cs typeface="Calibri" panose="020F0502020204030204" pitchFamily="34" charset="0"/>
              </a:rPr>
              <a:t>2</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Times New Roman" panose="02020603050405020304" pitchFamily="18" charset="0"/>
              </a:rPr>
              <a:t>/year</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 (95% CI, 0.63, 1.27)</a:t>
            </a:r>
            <a:endPar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Times New Roman" panose="02020603050405020304" pitchFamily="18" charset="0"/>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Chronic eGFR slope </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difference: 1.95 mL/min/1.73m</a:t>
            </a:r>
            <a:r>
              <a:rPr kumimoji="0" lang="en-US" sz="1100" b="0" i="0" u="none" strike="noStrike" kern="1200" cap="none" spc="0" normalizeH="0" baseline="30000" noProof="0">
                <a:ln>
                  <a:noFill/>
                </a:ln>
                <a:solidFill>
                  <a:srgbClr val="303A5F"/>
                </a:solidFill>
                <a:effectLst/>
                <a:uLnTx/>
                <a:uFillTx/>
                <a:latin typeface="Arial"/>
                <a:ea typeface="Calibri" panose="020F0502020204030204" pitchFamily="34" charset="0"/>
                <a:cs typeface="Calibri" panose="020F0502020204030204" pitchFamily="34" charset="0"/>
              </a:rPr>
              <a:t>2</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Times New Roman" panose="02020603050405020304" pitchFamily="18" charset="0"/>
              </a:rPr>
              <a:t>/year</a:t>
            </a:r>
            <a:r>
              <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Calibri" panose="020F0502020204030204" pitchFamily="34" charset="0"/>
              </a:rPr>
              <a:t> (95% CI, 1.63, 2.26)</a:t>
            </a:r>
            <a:endParaRPr kumimoji="0" lang="en-US" sz="1100" b="0" i="0" u="none" strike="noStrike" kern="1200" cap="none" spc="0" normalizeH="0" baseline="0" noProof="0">
              <a:ln>
                <a:noFill/>
              </a:ln>
              <a:solidFill>
                <a:srgbClr val="303A5F"/>
              </a:solidFill>
              <a:effectLst/>
              <a:uLnTx/>
              <a:uFillTx/>
              <a:latin typeface="Arial"/>
              <a:ea typeface="Calibri" panose="020F0502020204030204" pitchFamily="34" charset="0"/>
              <a:cs typeface="Times New Roman" panose="02020603050405020304" pitchFamily="18" charset="0"/>
            </a:endParaRPr>
          </a:p>
        </p:txBody>
      </p:sp>
      <p:sp>
        <p:nvSpPr>
          <p:cNvPr id="114" name="Rectangle 113">
            <a:extLst>
              <a:ext uri="{FF2B5EF4-FFF2-40B4-BE49-F238E27FC236}">
                <a16:creationId xmlns="" xmlns:a16="http://schemas.microsoft.com/office/drawing/2014/main" id="{4B63588D-8444-4946-8987-5CA2B281FBD2}"/>
              </a:ext>
            </a:extLst>
          </p:cNvPr>
          <p:cNvSpPr/>
          <p:nvPr/>
        </p:nvSpPr>
        <p:spPr>
          <a:xfrm>
            <a:off x="8783183" y="3845998"/>
            <a:ext cx="3095399" cy="169277"/>
          </a:xfrm>
          <a:prstGeom prst="rect">
            <a:avLst/>
          </a:prstGeom>
        </p:spPr>
        <p:txBody>
          <a:bodyPr wrap="none"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1100" b="1">
                <a:solidFill>
                  <a:schemeClr val="bg1">
                    <a:lumMod val="50000"/>
                  </a:schemeClr>
                </a:solidFill>
                <a:latin typeface="Arial" panose="020B0604020202020204" pitchFamily="34" charset="0"/>
                <a:ea typeface="Calibri" panose="020F0502020204030204" pitchFamily="34" charset="0"/>
                <a:cs typeface="Arial" panose="020B0604020202020204" pitchFamily="34" charset="0"/>
              </a:rPr>
              <a:t>PBO </a:t>
            </a:r>
            <a:r>
              <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Chronic: –3.63 ± 0.11 mL/min/1.73m</a:t>
            </a:r>
            <a:r>
              <a:rPr kumimoji="0" lang="en-US" sz="1100" b="1" i="0" u="none" strike="noStrike" kern="1200" cap="none" spc="0" normalizeH="0" baseline="3000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2</a:t>
            </a:r>
            <a:r>
              <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/year</a:t>
            </a:r>
            <a:endPar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ＭＳ Ｐゴシック" pitchFamily="-105" charset="-128"/>
              <a:cs typeface="Arial" panose="020B0604020202020204" pitchFamily="34" charset="0"/>
            </a:endParaRPr>
          </a:p>
        </p:txBody>
      </p:sp>
      <p:sp>
        <p:nvSpPr>
          <p:cNvPr id="115" name="Rectangle 114">
            <a:extLst>
              <a:ext uri="{FF2B5EF4-FFF2-40B4-BE49-F238E27FC236}">
                <a16:creationId xmlns="" xmlns:a16="http://schemas.microsoft.com/office/drawing/2014/main" id="{62425B3B-E9E8-AE4E-94A7-9AC84AFAB4FD}"/>
              </a:ext>
            </a:extLst>
          </p:cNvPr>
          <p:cNvSpPr/>
          <p:nvPr/>
        </p:nvSpPr>
        <p:spPr>
          <a:xfrm>
            <a:off x="8783159" y="2745023"/>
            <a:ext cx="3881772" cy="169277"/>
          </a:xfrm>
          <a:prstGeom prst="rect">
            <a:avLst/>
          </a:prstGeom>
        </p:spPr>
        <p:txBody>
          <a:bodyPr wrap="square" lIns="0" tIns="0" rIns="0" bIns="0"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DAPA Chronic: –1.68 ± 0.11 mL/min/1.73m</a:t>
            </a:r>
            <a:r>
              <a:rPr kumimoji="0" lang="en-US" sz="1100" b="1" i="0" u="none" strike="noStrike" kern="1200" cap="none" spc="0" normalizeH="0" baseline="3000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2</a:t>
            </a:r>
            <a:r>
              <a:rPr kumimoji="0" lang="en-US"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/year</a:t>
            </a:r>
          </a:p>
        </p:txBody>
      </p:sp>
      <p:sp>
        <p:nvSpPr>
          <p:cNvPr id="116" name="Rectangle 115">
            <a:extLst>
              <a:ext uri="{FF2B5EF4-FFF2-40B4-BE49-F238E27FC236}">
                <a16:creationId xmlns="" xmlns:a16="http://schemas.microsoft.com/office/drawing/2014/main" id="{DD871809-E954-A240-8B8F-547590BC4BF7}"/>
              </a:ext>
            </a:extLst>
          </p:cNvPr>
          <p:cNvSpPr/>
          <p:nvPr/>
        </p:nvSpPr>
        <p:spPr>
          <a:xfrm>
            <a:off x="3079788" y="1400764"/>
            <a:ext cx="2951129" cy="338554"/>
          </a:xfrm>
          <a:prstGeom prst="rect">
            <a:avLst/>
          </a:prstGeom>
        </p:spPr>
        <p:txBody>
          <a:bodyPr wrap="none"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PBO eGFR change from baseline to Week 2:</a:t>
            </a:r>
            <a:br>
              <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br>
            <a:r>
              <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–0.6 ± 0.1 mL/min/1.73m</a:t>
            </a:r>
            <a:r>
              <a:rPr kumimoji="0" lang="en-US" sz="1100" b="1" i="0" u="none" strike="noStrike" kern="1200" cap="none" spc="0" normalizeH="0" baseline="30000" noProof="0">
                <a:ln>
                  <a:noFill/>
                </a:ln>
                <a:solidFill>
                  <a:schemeClr val="bg1">
                    <a:lumMod val="50000"/>
                  </a:schemeClr>
                </a:solidFill>
                <a:effectLst/>
                <a:uLnTx/>
                <a:uFillTx/>
                <a:latin typeface="Arial" panose="020B0604020202020204" pitchFamily="34" charset="0"/>
                <a:ea typeface="Calibri" panose="020F0502020204030204" pitchFamily="34" charset="0"/>
                <a:cs typeface="Arial" panose="020B0604020202020204" pitchFamily="34" charset="0"/>
              </a:rPr>
              <a:t>2</a:t>
            </a:r>
            <a:endPar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ＭＳ Ｐゴシック" pitchFamily="-105" charset="-128"/>
              <a:cs typeface="Arial" panose="020B0604020202020204" pitchFamily="34" charset="0"/>
            </a:endParaRPr>
          </a:p>
        </p:txBody>
      </p:sp>
      <p:sp>
        <p:nvSpPr>
          <p:cNvPr id="117" name="Rectangle 116">
            <a:extLst>
              <a:ext uri="{FF2B5EF4-FFF2-40B4-BE49-F238E27FC236}">
                <a16:creationId xmlns="" xmlns:a16="http://schemas.microsoft.com/office/drawing/2014/main" id="{12EAED61-1CAC-F24D-BC3B-542C7DCF1261}"/>
              </a:ext>
            </a:extLst>
          </p:cNvPr>
          <p:cNvSpPr/>
          <p:nvPr/>
        </p:nvSpPr>
        <p:spPr>
          <a:xfrm>
            <a:off x="3073691" y="2690869"/>
            <a:ext cx="3047309" cy="338554"/>
          </a:xfrm>
          <a:prstGeom prst="rect">
            <a:avLst/>
          </a:prstGeom>
        </p:spPr>
        <p:txBody>
          <a:bodyPr wrap="none" lIns="0" tIns="0" rIns="0" bIns="0"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DAPA eGFR change from baseline to Week 2:</a:t>
            </a:r>
            <a:br>
              <a:rPr kumimoji="0" lang="en-GB"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br>
            <a:r>
              <a:rPr kumimoji="0" lang="en-GB"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–3.1 ± 0.1 mL/min/1.73m</a:t>
            </a:r>
            <a:r>
              <a:rPr kumimoji="0" lang="en-GB" sz="1100" b="1" i="0" u="none" strike="noStrike" kern="1200" cap="none" spc="0" normalizeH="0" baseline="3000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2</a:t>
            </a:r>
            <a:endParaRPr kumimoji="0" lang="en-US"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endParaRPr>
          </a:p>
        </p:txBody>
      </p:sp>
      <p:grpSp>
        <p:nvGrpSpPr>
          <p:cNvPr id="147" name="Group 146">
            <a:extLst>
              <a:ext uri="{FF2B5EF4-FFF2-40B4-BE49-F238E27FC236}">
                <a16:creationId xmlns="" xmlns:a16="http://schemas.microsoft.com/office/drawing/2014/main" id="{D9FD76BF-881D-48E6-85F9-2F4D743766B7}"/>
              </a:ext>
            </a:extLst>
          </p:cNvPr>
          <p:cNvGrpSpPr/>
          <p:nvPr/>
        </p:nvGrpSpPr>
        <p:grpSpPr>
          <a:xfrm>
            <a:off x="3073381" y="4394634"/>
            <a:ext cx="384171" cy="267616"/>
            <a:chOff x="3486132" y="4396435"/>
            <a:chExt cx="384170" cy="267616"/>
          </a:xfrm>
        </p:grpSpPr>
        <p:cxnSp>
          <p:nvCxnSpPr>
            <p:cNvPr id="148" name="Straight Connector 147">
              <a:extLst>
                <a:ext uri="{FF2B5EF4-FFF2-40B4-BE49-F238E27FC236}">
                  <a16:creationId xmlns="" xmlns:a16="http://schemas.microsoft.com/office/drawing/2014/main" id="{1203E963-1AE7-4949-B679-BB042506BD4A}"/>
                </a:ext>
              </a:extLst>
            </p:cNvPr>
            <p:cNvCxnSpPr>
              <a:cxnSpLocks/>
            </p:cNvCxnSpPr>
            <p:nvPr/>
          </p:nvCxnSpPr>
          <p:spPr>
            <a:xfrm rot="5400000" flipH="1">
              <a:off x="364621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 xmlns:a16="http://schemas.microsoft.com/office/drawing/2014/main" id="{4BD19B3C-514E-4BD1-A5D2-B0D949D9FF2E}"/>
                </a:ext>
              </a:extLst>
            </p:cNvPr>
            <p:cNvSpPr txBox="1"/>
            <p:nvPr/>
          </p:nvSpPr>
          <p:spPr>
            <a:xfrm>
              <a:off x="3486132" y="4510163"/>
              <a:ext cx="384170" cy="153888"/>
            </a:xfrm>
            <a:prstGeom prst="rect">
              <a:avLst/>
            </a:prstGeom>
            <a:noFill/>
          </p:spPr>
          <p:txBody>
            <a:bodyPr wrap="square" lIns="0" tIns="0" rIns="0" bIns="0" rtlCol="0" anchor="ctr">
              <a:spAutoFit/>
            </a:bodyPr>
            <a:lstStyle/>
            <a:p>
              <a:pPr algn="ctr">
                <a:buClr>
                  <a:schemeClr val="accent1"/>
                </a:buClr>
              </a:pPr>
              <a:r>
                <a:rPr lang="en-US" sz="1000"/>
                <a:t>2</a:t>
              </a:r>
            </a:p>
          </p:txBody>
        </p:sp>
      </p:grpSp>
      <p:grpSp>
        <p:nvGrpSpPr>
          <p:cNvPr id="174" name="Group 173">
            <a:extLst>
              <a:ext uri="{FF2B5EF4-FFF2-40B4-BE49-F238E27FC236}">
                <a16:creationId xmlns="" xmlns:a16="http://schemas.microsoft.com/office/drawing/2014/main" id="{F8339B65-2015-4227-8CE6-7EC2AFC609C5}"/>
              </a:ext>
            </a:extLst>
          </p:cNvPr>
          <p:cNvGrpSpPr/>
          <p:nvPr/>
        </p:nvGrpSpPr>
        <p:grpSpPr>
          <a:xfrm>
            <a:off x="-6291" y="-23678"/>
            <a:ext cx="3017520" cy="261610"/>
            <a:chOff x="-6290" y="-23678"/>
            <a:chExt cx="3017520" cy="261610"/>
          </a:xfrm>
          <a:solidFill>
            <a:schemeClr val="accent2"/>
          </a:solidFill>
        </p:grpSpPr>
        <p:sp>
          <p:nvSpPr>
            <p:cNvPr id="175" name="Freeform 13">
              <a:extLst>
                <a:ext uri="{FF2B5EF4-FFF2-40B4-BE49-F238E27FC236}">
                  <a16:creationId xmlns="" xmlns:a16="http://schemas.microsoft.com/office/drawing/2014/main" id="{C561374C-224E-448A-90B0-864E00B9110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6" name="Rectangle 175">
              <a:extLst>
                <a:ext uri="{FF2B5EF4-FFF2-40B4-BE49-F238E27FC236}">
                  <a16:creationId xmlns="" xmlns:a16="http://schemas.microsoft.com/office/drawing/2014/main" id="{4A4525B2-881D-4641-9470-C958ADCE968C}"/>
                </a:ext>
              </a:extLst>
            </p:cNvPr>
            <p:cNvSpPr/>
            <p:nvPr/>
          </p:nvSpPr>
          <p:spPr>
            <a:xfrm>
              <a:off x="421277" y="-23678"/>
              <a:ext cx="2114681" cy="261610"/>
            </a:xfrm>
            <a:prstGeom prst="rect">
              <a:avLst/>
            </a:prstGeom>
            <a:noFill/>
          </p:spPr>
          <p:txBody>
            <a:bodyPr wrap="none">
              <a:spAutoFit/>
            </a:bodyPr>
            <a:lstStyle/>
            <a:p>
              <a:pPr algn="ctr"/>
              <a:r>
                <a:rPr lang="en-US" sz="1100" b="1">
                  <a:solidFill>
                    <a:schemeClr val="bg1"/>
                  </a:solidFill>
                </a:rPr>
                <a:t>DAPA-CKD – Effect on eGFR</a:t>
              </a:r>
            </a:p>
          </p:txBody>
        </p:sp>
      </p:grpSp>
    </p:spTree>
    <p:extLst>
      <p:ext uri="{BB962C8B-B14F-4D97-AF65-F5344CB8AC3E}">
        <p14:creationId xmlns:p14="http://schemas.microsoft.com/office/powerpoint/2010/main" val="4292487044"/>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5999" y="797442"/>
            <a:ext cx="7929911" cy="5636256"/>
          </a:xfrm>
          <a:prstGeom prst="rect">
            <a:avLst/>
          </a:prstGeom>
          <a:noFill/>
          <a:ln>
            <a:noFill/>
          </a:ln>
          <a:effectLst>
            <a:glow rad="127000">
              <a:schemeClr val="bg1">
                <a:lumMod val="7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p:nvSpPr>
        <p:spPr>
          <a:xfrm>
            <a:off x="9454619" y="6569159"/>
            <a:ext cx="2749279" cy="276999"/>
          </a:xfrm>
          <a:prstGeom prst="rect">
            <a:avLst/>
          </a:prstGeom>
        </p:spPr>
        <p:txBody>
          <a:bodyPr wrap="square">
            <a:spAutoFit/>
          </a:bodyPr>
          <a:lstStyle/>
          <a:p>
            <a:r>
              <a:rPr lang="en-US" sz="1200" i="1" dirty="0">
                <a:solidFill>
                  <a:schemeClr val="bg1">
                    <a:lumMod val="50000"/>
                  </a:schemeClr>
                </a:solidFill>
                <a:latin typeface="Arial" pitchFamily="34" charset="0"/>
                <a:cs typeface="Arial" pitchFamily="34" charset="0"/>
              </a:rPr>
              <a:t>Heart Fail Rev. 2021; 26(3): </a:t>
            </a:r>
            <a:r>
              <a:rPr lang="en-US" sz="1200" i="1" dirty="0" smtClean="0">
                <a:solidFill>
                  <a:schemeClr val="bg1">
                    <a:lumMod val="50000"/>
                  </a:schemeClr>
                </a:solidFill>
                <a:latin typeface="Arial" pitchFamily="34" charset="0"/>
                <a:cs typeface="Arial" pitchFamily="34" charset="0"/>
              </a:rPr>
              <a:t>603–622</a:t>
            </a:r>
            <a:endParaRPr lang="el-GR" sz="1200" i="1" dirty="0">
              <a:solidFill>
                <a:schemeClr val="bg1">
                  <a:lumMod val="50000"/>
                </a:schemeClr>
              </a:solidFill>
              <a:latin typeface="Arial" pitchFamily="34" charset="0"/>
              <a:cs typeface="Arial" pitchFamily="34" charset="0"/>
            </a:endParaRPr>
          </a:p>
        </p:txBody>
      </p:sp>
      <p:sp>
        <p:nvSpPr>
          <p:cNvPr id="3" name="Rectangle 2"/>
          <p:cNvSpPr/>
          <p:nvPr/>
        </p:nvSpPr>
        <p:spPr>
          <a:xfrm>
            <a:off x="2398817" y="4692"/>
            <a:ext cx="7327075" cy="584775"/>
          </a:xfrm>
          <a:prstGeom prst="rect">
            <a:avLst/>
          </a:prstGeom>
        </p:spPr>
        <p:txBody>
          <a:bodyPr wrap="square">
            <a:spAutoFit/>
          </a:bodyPr>
          <a:lstStyle/>
          <a:p>
            <a:pPr lvl="0"/>
            <a:r>
              <a:rPr lang="en-US" sz="3200" b="1" dirty="0">
                <a:solidFill>
                  <a:srgbClr val="731353"/>
                </a:solidFill>
                <a:effectLst>
                  <a:outerShdw blurRad="38100" dist="38100" dir="2700000" algn="tl">
                    <a:srgbClr val="000000">
                      <a:alpha val="43137"/>
                    </a:srgbClr>
                  </a:outerShdw>
                </a:effectLst>
              </a:rPr>
              <a:t>Mechanisms of action of SGLT2 inhibitors</a:t>
            </a:r>
            <a:endParaRPr lang="el-GR" sz="3200" b="1" dirty="0">
              <a:solidFill>
                <a:srgbClr val="731353"/>
              </a:solidFill>
              <a:effectLst>
                <a:outerShdw blurRad="38100" dist="38100" dir="2700000" algn="tl">
                  <a:srgbClr val="000000">
                    <a:alpha val="43137"/>
                  </a:srgbClr>
                </a:outerShdw>
              </a:effectLst>
            </a:endParaRPr>
          </a:p>
        </p:txBody>
      </p:sp>
      <p:sp>
        <p:nvSpPr>
          <p:cNvPr id="6" name="Rectangle 5"/>
          <p:cNvSpPr/>
          <p:nvPr/>
        </p:nvSpPr>
        <p:spPr>
          <a:xfrm>
            <a:off x="-43956" y="1554607"/>
            <a:ext cx="2239789" cy="2962802"/>
          </a:xfrm>
          <a:prstGeom prst="rect">
            <a:avLst/>
          </a:prstGeom>
          <a:solidFill>
            <a:schemeClr val="bg1">
              <a:lumMod val="95000"/>
            </a:schemeClr>
          </a:solidFill>
          <a:ln>
            <a:solidFill>
              <a:schemeClr val="bg1">
                <a:lumMod val="75000"/>
              </a:schemeClr>
            </a:solidFill>
          </a:ln>
          <a:effectLst>
            <a:glow rad="1270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 name="TextBox 7"/>
          <p:cNvSpPr txBox="1"/>
          <p:nvPr/>
        </p:nvSpPr>
        <p:spPr>
          <a:xfrm>
            <a:off x="-102784" y="1567018"/>
            <a:ext cx="2357440" cy="2677656"/>
          </a:xfrm>
          <a:prstGeom prst="rect">
            <a:avLst/>
          </a:prstGeom>
          <a:noFill/>
        </p:spPr>
        <p:txBody>
          <a:bodyPr wrap="none" rtlCol="0">
            <a:spAutoFit/>
          </a:bodyPr>
          <a:lstStyle/>
          <a:p>
            <a:endParaRPr lang="en-US" sz="1400" b="1" dirty="0" smtClean="0"/>
          </a:p>
          <a:p>
            <a:r>
              <a:rPr lang="el-GR" sz="1400" b="1" dirty="0" smtClean="0"/>
              <a:t>↑</a:t>
            </a:r>
            <a:r>
              <a:rPr lang="en-US" sz="1400" b="1" dirty="0" smtClean="0"/>
              <a:t> Sodium to distal nephron </a:t>
            </a:r>
          </a:p>
          <a:p>
            <a:r>
              <a:rPr lang="en-US" sz="1400" b="1" dirty="0"/>
              <a:t>↑Afferent </a:t>
            </a:r>
            <a:r>
              <a:rPr lang="en-US" sz="1400" b="1" dirty="0" smtClean="0"/>
              <a:t>Vasoconstriction </a:t>
            </a:r>
          </a:p>
          <a:p>
            <a:r>
              <a:rPr lang="en-US" sz="1400" b="1" dirty="0" smtClean="0"/>
              <a:t>↓</a:t>
            </a:r>
            <a:r>
              <a:rPr lang="en-US" sz="1400" b="1" dirty="0" err="1" smtClean="0"/>
              <a:t>Intraglomerular</a:t>
            </a:r>
            <a:r>
              <a:rPr lang="en-US" sz="1400" b="1" dirty="0" smtClean="0"/>
              <a:t> P</a:t>
            </a:r>
          </a:p>
          <a:p>
            <a:r>
              <a:rPr lang="en-US" sz="1400" b="1" dirty="0" smtClean="0"/>
              <a:t>↓Glomerular </a:t>
            </a:r>
            <a:r>
              <a:rPr lang="en-US" sz="1400" b="1" dirty="0" err="1" smtClean="0"/>
              <a:t>hyperfiltration</a:t>
            </a:r>
            <a:r>
              <a:rPr lang="en-US" sz="1400" b="1" dirty="0" smtClean="0"/>
              <a:t> </a:t>
            </a:r>
          </a:p>
          <a:p>
            <a:endParaRPr lang="en-US" sz="1400" b="1" dirty="0"/>
          </a:p>
          <a:p>
            <a:r>
              <a:rPr lang="en-US" sz="1400" b="1" dirty="0" smtClean="0"/>
              <a:t>↓SNS activity</a:t>
            </a:r>
          </a:p>
          <a:p>
            <a:r>
              <a:rPr lang="en-US" sz="1400" b="1" dirty="0" smtClean="0"/>
              <a:t>↓Inflammation </a:t>
            </a:r>
          </a:p>
          <a:p>
            <a:endParaRPr lang="en-US" sz="1400" b="1" dirty="0"/>
          </a:p>
          <a:p>
            <a:r>
              <a:rPr lang="en-US" sz="1400" b="1" dirty="0" smtClean="0"/>
              <a:t>↑</a:t>
            </a:r>
            <a:r>
              <a:rPr lang="en-US" sz="1400" b="1" dirty="0" err="1" smtClean="0"/>
              <a:t>erythropoesis</a:t>
            </a:r>
            <a:r>
              <a:rPr lang="en-US" sz="1400" b="1" dirty="0" smtClean="0"/>
              <a:t> </a:t>
            </a:r>
          </a:p>
          <a:p>
            <a:r>
              <a:rPr lang="en-US" sz="1400" b="1" dirty="0" smtClean="0"/>
              <a:t>↓O</a:t>
            </a:r>
            <a:r>
              <a:rPr lang="en-US" sz="1100" b="1" dirty="0" smtClean="0"/>
              <a:t>2</a:t>
            </a:r>
            <a:r>
              <a:rPr lang="en-US" sz="1400" b="1" dirty="0" smtClean="0"/>
              <a:t> needs</a:t>
            </a:r>
            <a:endParaRPr lang="en-US" sz="1100" b="1" dirty="0" smtClean="0"/>
          </a:p>
          <a:p>
            <a:endParaRPr lang="el-GR" sz="1400" b="1" dirty="0"/>
          </a:p>
        </p:txBody>
      </p:sp>
    </p:spTree>
    <p:extLst>
      <p:ext uri="{BB962C8B-B14F-4D97-AF65-F5344CB8AC3E}">
        <p14:creationId xmlns:p14="http://schemas.microsoft.com/office/powerpoint/2010/main" val="284275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AD90276-1C60-4BAB-9589-AD22F0631B8B}"/>
              </a:ext>
            </a:extLst>
          </p:cNvPr>
          <p:cNvSpPr>
            <a:spLocks noGrp="1"/>
          </p:cNvSpPr>
          <p:nvPr>
            <p:ph type="title"/>
          </p:nvPr>
        </p:nvSpPr>
        <p:spPr>
          <a:xfrm>
            <a:off x="457200" y="1270369"/>
            <a:ext cx="11277600" cy="978729"/>
          </a:xfrm>
        </p:spPr>
        <p:txBody>
          <a:bodyPr/>
          <a:lstStyle/>
          <a:p>
            <a:r>
              <a:rPr lang="en-US"/>
              <a:t>DAPA-CKD: </a:t>
            </a:r>
            <a:br>
              <a:rPr lang="en-US"/>
            </a:br>
            <a:r>
              <a:rPr lang="en-US"/>
              <a:t>Safety</a:t>
            </a:r>
          </a:p>
        </p:txBody>
      </p:sp>
      <p:sp>
        <p:nvSpPr>
          <p:cNvPr id="6" name="Text Placeholder 5">
            <a:extLst>
              <a:ext uri="{FF2B5EF4-FFF2-40B4-BE49-F238E27FC236}">
                <a16:creationId xmlns="" xmlns:a16="http://schemas.microsoft.com/office/drawing/2014/main" id="{E1BC430C-CB24-A546-9774-D7CB591C7A78}"/>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511529988"/>
      </p:ext>
    </p:extLst>
  </p:cSld>
  <p:clrMapOvr>
    <a:masterClrMapping/>
  </p:clrMapOvr>
  <p:transition>
    <p:fade/>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54E10A1-3A8E-49BF-95F9-14F896035147}"/>
              </a:ext>
            </a:extLst>
          </p:cNvPr>
          <p:cNvSpPr>
            <a:spLocks noGrp="1"/>
          </p:cNvSpPr>
          <p:nvPr>
            <p:ph type="title"/>
          </p:nvPr>
        </p:nvSpPr>
        <p:spPr/>
        <p:txBody>
          <a:bodyPr/>
          <a:lstStyle/>
          <a:p>
            <a:r>
              <a:rPr lang="en-US"/>
              <a:t>Safety Outcomes</a:t>
            </a:r>
            <a:r>
              <a:rPr lang="en-US" baseline="30000"/>
              <a:t>1</a:t>
            </a:r>
            <a:endParaRPr lang="en-US"/>
          </a:p>
        </p:txBody>
      </p:sp>
      <p:sp>
        <p:nvSpPr>
          <p:cNvPr id="4" name="Text Placeholder 3">
            <a:extLst>
              <a:ext uri="{FF2B5EF4-FFF2-40B4-BE49-F238E27FC236}">
                <a16:creationId xmlns="" xmlns:a16="http://schemas.microsoft.com/office/drawing/2014/main" id="{BC139BA7-F71F-49E5-90FD-112DE26976E2}"/>
              </a:ext>
            </a:extLst>
          </p:cNvPr>
          <p:cNvSpPr>
            <a:spLocks noGrp="1"/>
          </p:cNvSpPr>
          <p:nvPr>
            <p:ph type="body" sz="quarter" idx="13"/>
          </p:nvPr>
        </p:nvSpPr>
        <p:spPr>
          <a:xfrm>
            <a:off x="457200" y="5852160"/>
            <a:ext cx="11277600" cy="1005840"/>
          </a:xfrm>
        </p:spPr>
        <p:txBody>
          <a:bodyPr/>
          <a:lstStyle/>
          <a:p>
            <a:r>
              <a:rPr lang="en-US" baseline="30000" dirty="0" err="1"/>
              <a:t>a</a:t>
            </a:r>
            <a:r>
              <a:rPr lang="en-US" dirty="0" err="1"/>
              <a:t>Safety</a:t>
            </a:r>
            <a:r>
              <a:rPr lang="en-US" dirty="0"/>
              <a:t> outcomes reported in participants on and off treatment; </a:t>
            </a:r>
            <a:r>
              <a:rPr lang="en-US" baseline="30000" dirty="0"/>
              <a:t>b</a:t>
            </a:r>
            <a:r>
              <a:rPr lang="en-GB" dirty="0"/>
              <a:t>Surgical or spontaneous/non-surgical amputation, excluding amputation due to trauma; </a:t>
            </a:r>
            <a:br>
              <a:rPr lang="en-GB" dirty="0"/>
            </a:br>
            <a:r>
              <a:rPr lang="en-GB" baseline="30000" dirty="0" err="1"/>
              <a:t>c</a:t>
            </a:r>
            <a:r>
              <a:rPr lang="en-GB" dirty="0" err="1"/>
              <a:t>Based</a:t>
            </a:r>
            <a:r>
              <a:rPr lang="en-GB" dirty="0"/>
              <a:t> on pre-defined list of preferred terms; </a:t>
            </a:r>
            <a:r>
              <a:rPr lang="en-GB" baseline="30000" dirty="0" err="1"/>
              <a:t>d</a:t>
            </a:r>
            <a:r>
              <a:rPr lang="en-GB" dirty="0" err="1"/>
              <a:t>Adverse</a:t>
            </a:r>
            <a:r>
              <a:rPr lang="en-GB" dirty="0"/>
              <a:t> events with the following criteria confirmed by the investigator: </a:t>
            </a:r>
            <a:r>
              <a:rPr lang="en-GB" dirty="0" err="1"/>
              <a:t>i</a:t>
            </a:r>
            <a:r>
              <a:rPr lang="en-GB" dirty="0"/>
              <a:t>) symptoms of severe impairment in consciousness or </a:t>
            </a:r>
            <a:r>
              <a:rPr lang="en-GB" dirty="0" err="1"/>
              <a:t>behavior</a:t>
            </a:r>
            <a:r>
              <a:rPr lang="en-GB" dirty="0"/>
              <a:t>, </a:t>
            </a:r>
            <a:br>
              <a:rPr lang="en-GB" dirty="0"/>
            </a:br>
            <a:r>
              <a:rPr lang="en-GB" dirty="0"/>
              <a:t>ii) need of external assistance, iii) intervention to treat </a:t>
            </a:r>
            <a:r>
              <a:rPr lang="en-GB" dirty="0" err="1"/>
              <a:t>hypoglycemia</a:t>
            </a:r>
            <a:r>
              <a:rPr lang="en-GB" dirty="0"/>
              <a:t>, iv) prompt recovery of acute symptoms following the intervention.</a:t>
            </a:r>
          </a:p>
          <a:p>
            <a:r>
              <a:rPr lang="en-US" dirty="0">
                <a:ea typeface="+mn-lt"/>
                <a:cs typeface="+mn-lt"/>
              </a:rPr>
              <a:t>1. </a:t>
            </a:r>
            <a:r>
              <a:rPr lang="en-US" dirty="0" err="1">
                <a:ea typeface="+mn-lt"/>
                <a:cs typeface="+mn-lt"/>
              </a:rPr>
              <a:t>Heerspink</a:t>
            </a:r>
            <a:r>
              <a:rPr lang="en-US" dirty="0">
                <a:ea typeface="+mn-lt"/>
                <a:cs typeface="+mn-lt"/>
              </a:rPr>
              <a:t> HJL et al. </a:t>
            </a:r>
            <a:r>
              <a:rPr lang="en-US" i="1" dirty="0">
                <a:ea typeface="+mn-lt"/>
                <a:cs typeface="+mn-lt"/>
              </a:rPr>
              <a:t>N </a:t>
            </a:r>
            <a:r>
              <a:rPr lang="en-US" i="1" dirty="0" err="1">
                <a:ea typeface="+mn-lt"/>
                <a:cs typeface="+mn-lt"/>
              </a:rPr>
              <a:t>Engl</a:t>
            </a:r>
            <a:r>
              <a:rPr lang="en-US" i="1" dirty="0">
                <a:ea typeface="+mn-lt"/>
                <a:cs typeface="+mn-lt"/>
              </a:rPr>
              <a:t> J Med</a:t>
            </a:r>
            <a:r>
              <a:rPr lang="en-US" dirty="0">
                <a:ea typeface="+mn-lt"/>
                <a:cs typeface="+mn-lt"/>
              </a:rPr>
              <a:t>. 2020; 383:1436-1446; </a:t>
            </a:r>
          </a:p>
        </p:txBody>
      </p:sp>
      <p:graphicFrame>
        <p:nvGraphicFramePr>
          <p:cNvPr id="5" name="Content Placeholder 7">
            <a:extLst>
              <a:ext uri="{FF2B5EF4-FFF2-40B4-BE49-F238E27FC236}">
                <a16:creationId xmlns="" xmlns:a16="http://schemas.microsoft.com/office/drawing/2014/main" id="{9B9830F4-EAC2-4A00-8E44-0F6BC96A8959}"/>
              </a:ext>
            </a:extLst>
          </p:cNvPr>
          <p:cNvGraphicFramePr>
            <a:graphicFrameLocks/>
          </p:cNvGraphicFramePr>
          <p:nvPr>
            <p:extLst>
              <p:ext uri="{D42A27DB-BD31-4B8C-83A1-F6EECF244321}">
                <p14:modId xmlns:p14="http://schemas.microsoft.com/office/powerpoint/2010/main" val="2549663630"/>
              </p:ext>
            </p:extLst>
          </p:nvPr>
        </p:nvGraphicFramePr>
        <p:xfrm>
          <a:off x="457200" y="1376313"/>
          <a:ext cx="11090637" cy="4452987"/>
        </p:xfrm>
        <a:graphic>
          <a:graphicData uri="http://schemas.openxmlformats.org/drawingml/2006/table">
            <a:tbl>
              <a:tblPr firstRow="1">
                <a:tableStyleId>{21E4AEA4-8DFA-4A89-87EB-49C32662AFE0}</a:tableStyleId>
              </a:tblPr>
              <a:tblGrid>
                <a:gridCol w="5473511">
                  <a:extLst>
                    <a:ext uri="{9D8B030D-6E8A-4147-A177-3AD203B41FA5}">
                      <a16:colId xmlns="" xmlns:a16="http://schemas.microsoft.com/office/drawing/2014/main" val="20000"/>
                    </a:ext>
                  </a:extLst>
                </a:gridCol>
                <a:gridCol w="2893811">
                  <a:extLst>
                    <a:ext uri="{9D8B030D-6E8A-4147-A177-3AD203B41FA5}">
                      <a16:colId xmlns="" xmlns:a16="http://schemas.microsoft.com/office/drawing/2014/main" val="20001"/>
                    </a:ext>
                  </a:extLst>
                </a:gridCol>
                <a:gridCol w="1457656">
                  <a:extLst>
                    <a:ext uri="{9D8B030D-6E8A-4147-A177-3AD203B41FA5}">
                      <a16:colId xmlns="" xmlns:a16="http://schemas.microsoft.com/office/drawing/2014/main" val="20002"/>
                    </a:ext>
                  </a:extLst>
                </a:gridCol>
                <a:gridCol w="1265659">
                  <a:extLst>
                    <a:ext uri="{9D8B030D-6E8A-4147-A177-3AD203B41FA5}">
                      <a16:colId xmlns="" xmlns:a16="http://schemas.microsoft.com/office/drawing/2014/main" val="624520554"/>
                    </a:ext>
                  </a:extLst>
                </a:gridCol>
              </a:tblGrid>
              <a:tr h="735066">
                <a:tc>
                  <a:txBody>
                    <a:bodyPr/>
                    <a:lstStyle/>
                    <a:p>
                      <a:pPr algn="l"/>
                      <a:r>
                        <a:rPr lang="en-GB" sz="1800"/>
                        <a:t>Safety </a:t>
                      </a:r>
                      <a:r>
                        <a:rPr lang="en-GB" sz="1800" err="1"/>
                        <a:t>Outcomes</a:t>
                      </a:r>
                      <a:r>
                        <a:rPr lang="en-GB" sz="1800" baseline="30000" err="1"/>
                        <a:t>a</a:t>
                      </a:r>
                      <a:r>
                        <a:rPr lang="en-GB" sz="1800"/>
                        <a:t>, n (%)</a:t>
                      </a:r>
                      <a:endParaRPr lang="en-GB" sz="1800" b="1">
                        <a:latin typeface="+mn-lt"/>
                      </a:endParaRPr>
                    </a:p>
                  </a:txBody>
                  <a:tcPr anchor="b"/>
                </a:tc>
                <a:tc>
                  <a:txBody>
                    <a:bodyPr/>
                    <a:lstStyle/>
                    <a:p>
                      <a:pPr algn="ctr"/>
                      <a:r>
                        <a:rPr lang="en-GB" sz="1800"/>
                        <a:t>Dapagliflozin 10 mg</a:t>
                      </a:r>
                    </a:p>
                    <a:p>
                      <a:pPr algn="ctr"/>
                      <a:r>
                        <a:rPr lang="en-GB" sz="1800"/>
                        <a:t>(n=2149)</a:t>
                      </a:r>
                      <a:endParaRPr lang="en-GB" sz="1800" b="1">
                        <a:latin typeface="+mn-lt"/>
                      </a:endParaRPr>
                    </a:p>
                  </a:txBody>
                  <a:tcPr anchor="b"/>
                </a:tc>
                <a:tc>
                  <a:txBody>
                    <a:bodyPr/>
                    <a:lstStyle/>
                    <a:p>
                      <a:pPr algn="ctr"/>
                      <a:r>
                        <a:rPr lang="en-GB" sz="1800"/>
                        <a:t>Placebo </a:t>
                      </a:r>
                    </a:p>
                    <a:p>
                      <a:pPr algn="ctr"/>
                      <a:r>
                        <a:rPr lang="en-GB" sz="1800"/>
                        <a:t>(n=2149)</a:t>
                      </a:r>
                      <a:endParaRPr lang="en-GB" sz="1800" b="1">
                        <a:latin typeface="+mn-lt"/>
                      </a:endParaRPr>
                    </a:p>
                  </a:txBody>
                  <a:tcPr anchor="b"/>
                </a:tc>
                <a:tc>
                  <a:txBody>
                    <a:bodyPr/>
                    <a:lstStyle/>
                    <a:p>
                      <a:pPr algn="ctr"/>
                      <a:endParaRPr lang="en-GB" sz="1800" b="1" dirty="0">
                        <a:latin typeface="+mn-lt"/>
                      </a:endParaRPr>
                    </a:p>
                  </a:txBody>
                  <a:tcPr anchor="b"/>
                </a:tc>
                <a:extLst>
                  <a:ext uri="{0D108BD9-81ED-4DB2-BD59-A6C34878D82A}">
                    <a16:rowId xmlns="" xmlns:a16="http://schemas.microsoft.com/office/drawing/2014/main" val="10000"/>
                  </a:ext>
                </a:extLst>
              </a:tr>
              <a:tr h="425872">
                <a:tc>
                  <a:txBody>
                    <a:bodyPr/>
                    <a:lstStyle/>
                    <a:p>
                      <a:pPr indent="102870" algn="l">
                        <a:spcAft>
                          <a:spcPts val="0"/>
                        </a:spcAft>
                      </a:pPr>
                      <a:r>
                        <a:rPr lang="en-GB" sz="1600" b="1">
                          <a:effectLst/>
                        </a:rPr>
                        <a:t>Discontinuation of study drug</a:t>
                      </a:r>
                      <a:endParaRPr lang="en-GB" sz="1600" b="1">
                        <a:effectLst/>
                        <a:latin typeface="+mn-lt"/>
                      </a:endParaRPr>
                    </a:p>
                  </a:txBody>
                  <a:tcPr marL="68580" marR="68580" marT="0" marB="0" anchor="ctr">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274 (12.7)</a:t>
                      </a:r>
                      <a:endParaRPr lang="en-GB" sz="1600">
                        <a:effectLst/>
                        <a:latin typeface="+mn-lt"/>
                      </a:endParaRPr>
                    </a:p>
                  </a:txBody>
                  <a:tcPr marL="68580" marR="68580" marT="0" marB="0" anchor="ctr">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309 (14.4)</a:t>
                      </a:r>
                      <a:endParaRPr lang="en-GB" sz="1600">
                        <a:effectLst/>
                        <a:latin typeface="+mn-lt"/>
                      </a:endParaRPr>
                    </a:p>
                  </a:txBody>
                  <a:tcPr marL="68580" marR="68580" marT="0" marB="0" anchor="ctr">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endParaRPr lang="en-GB" sz="1600" dirty="0">
                        <a:effectLst/>
                        <a:latin typeface="+mn-lt"/>
                      </a:endParaRPr>
                    </a:p>
                  </a:txBody>
                  <a:tcPr marL="68580" marR="68580" marT="0" marB="0" anchor="ctr">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4"/>
                  </a:ext>
                </a:extLst>
              </a:tr>
              <a:tr h="425872">
                <a:tc>
                  <a:txBody>
                    <a:bodyPr/>
                    <a:lstStyle/>
                    <a:p>
                      <a:pPr indent="102870" algn="l">
                        <a:spcAft>
                          <a:spcPts val="0"/>
                        </a:spcAft>
                      </a:pPr>
                      <a:r>
                        <a:rPr lang="en-GB" sz="1600" b="1">
                          <a:effectLst/>
                        </a:rPr>
                        <a:t>Discontinuation due to adverse event</a:t>
                      </a:r>
                      <a:endParaRPr lang="en-GB" sz="1600" b="1">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118 (5.5)</a:t>
                      </a:r>
                      <a:endParaRPr lang="en-GB" sz="160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123 (5.7)</a:t>
                      </a:r>
                      <a:endParaRPr lang="en-GB" sz="160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endParaRPr lang="en-GB" sz="1600" dirty="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1"/>
                  </a:ext>
                </a:extLst>
              </a:tr>
              <a:tr h="425872">
                <a:tc>
                  <a:txBody>
                    <a:bodyPr/>
                    <a:lstStyle/>
                    <a:p>
                      <a:pPr indent="102870" algn="l">
                        <a:spcAft>
                          <a:spcPts val="0"/>
                        </a:spcAft>
                      </a:pPr>
                      <a:r>
                        <a:rPr lang="en-GB" sz="1600" b="1">
                          <a:effectLst/>
                        </a:rPr>
                        <a:t>Any serious adverse event</a:t>
                      </a:r>
                      <a:endParaRPr lang="en-GB" sz="1600" b="1">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633 (29.5)</a:t>
                      </a:r>
                      <a:endParaRPr lang="en-GB" sz="160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r>
                        <a:rPr lang="en-GB" sz="1600">
                          <a:effectLst/>
                        </a:rPr>
                        <a:t>729 (33.9)</a:t>
                      </a:r>
                      <a:endParaRPr lang="en-GB" sz="160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spcAft>
                          <a:spcPts val="0"/>
                        </a:spcAft>
                      </a:pPr>
                      <a:endParaRPr lang="en-GB" sz="1600" dirty="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2"/>
                  </a:ext>
                </a:extLst>
              </a:tr>
              <a:tr h="2160529">
                <a:tc>
                  <a:txBody>
                    <a:bodyPr/>
                    <a:lstStyle/>
                    <a:p>
                      <a:pPr indent="102870" algn="l">
                        <a:lnSpc>
                          <a:spcPct val="110000"/>
                        </a:lnSpc>
                        <a:spcAft>
                          <a:spcPts val="0"/>
                        </a:spcAft>
                      </a:pPr>
                      <a:r>
                        <a:rPr lang="en-GB" sz="1600" b="1" dirty="0">
                          <a:effectLst/>
                        </a:rPr>
                        <a:t>Adverse events of interest</a:t>
                      </a: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err="1">
                          <a:effectLst/>
                        </a:rPr>
                        <a:t>Amputation</a:t>
                      </a:r>
                      <a:r>
                        <a:rPr lang="en-GB" sz="1600" baseline="30000" dirty="0" err="1">
                          <a:effectLst/>
                        </a:rPr>
                        <a:t>b</a:t>
                      </a:r>
                      <a:endParaRPr lang="en-GB" sz="1600" baseline="30000" dirty="0">
                        <a:effectLst/>
                      </a:endParaRP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a:effectLst/>
                        </a:rPr>
                        <a:t>Any definite or probable diabetic ketoacidosis</a:t>
                      </a: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err="1">
                          <a:effectLst/>
                        </a:rPr>
                        <a:t>Fracture</a:t>
                      </a:r>
                      <a:r>
                        <a:rPr lang="en-GB" sz="1600" baseline="30000" dirty="0" err="1">
                          <a:effectLst/>
                        </a:rPr>
                        <a:t>c</a:t>
                      </a:r>
                      <a:endParaRPr lang="en-GB" sz="1600" baseline="30000" dirty="0">
                        <a:effectLst/>
                      </a:endParaRP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a:effectLst/>
                        </a:rPr>
                        <a:t>Renal-related adverse </a:t>
                      </a:r>
                      <a:r>
                        <a:rPr lang="en-GB" sz="1600" dirty="0" err="1">
                          <a:effectLst/>
                        </a:rPr>
                        <a:t>event</a:t>
                      </a:r>
                      <a:r>
                        <a:rPr lang="en-GB" sz="1600" baseline="30000" dirty="0" err="1">
                          <a:effectLst/>
                        </a:rPr>
                        <a:t>c</a:t>
                      </a:r>
                      <a:endParaRPr lang="en-GB" sz="1600" baseline="30000" dirty="0">
                        <a:effectLst/>
                      </a:endParaRP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a:effectLst/>
                        </a:rPr>
                        <a:t>Major </a:t>
                      </a:r>
                      <a:r>
                        <a:rPr lang="en-GB" sz="1600" dirty="0" err="1">
                          <a:effectLst/>
                        </a:rPr>
                        <a:t>hypoglycemia</a:t>
                      </a:r>
                      <a:r>
                        <a:rPr lang="en-GB" sz="1600" baseline="30000" dirty="0" err="1">
                          <a:effectLst/>
                        </a:rPr>
                        <a:t>d</a:t>
                      </a:r>
                      <a:endParaRPr lang="en-GB" sz="1600" dirty="0">
                        <a:effectLst/>
                      </a:endParaRPr>
                    </a:p>
                    <a:p>
                      <a:pPr marL="144000" marR="0" indent="102870" algn="l" defTabSz="914354" rtl="0" eaLnBrk="1" fontAlgn="auto" latinLnBrk="0" hangingPunct="1">
                        <a:lnSpc>
                          <a:spcPct val="110000"/>
                        </a:lnSpc>
                        <a:spcBef>
                          <a:spcPts val="0"/>
                        </a:spcBef>
                        <a:spcAft>
                          <a:spcPts val="0"/>
                        </a:spcAft>
                        <a:buClrTx/>
                        <a:buSzTx/>
                        <a:buFontTx/>
                        <a:buNone/>
                        <a:tabLst/>
                        <a:defRPr/>
                      </a:pPr>
                      <a:r>
                        <a:rPr lang="en-GB" sz="1600" dirty="0">
                          <a:effectLst/>
                        </a:rPr>
                        <a:t>Volume </a:t>
                      </a:r>
                      <a:r>
                        <a:rPr lang="en-GB" sz="1600" dirty="0" err="1">
                          <a:effectLst/>
                        </a:rPr>
                        <a:t>depletion</a:t>
                      </a:r>
                      <a:r>
                        <a:rPr lang="en-GB" sz="1600" baseline="30000" dirty="0" err="1">
                          <a:effectLst/>
                        </a:rPr>
                        <a:t>c</a:t>
                      </a:r>
                      <a:endParaRPr lang="en-GB" sz="1600" baseline="30000" dirty="0">
                        <a:effectLst/>
                      </a:endParaRPr>
                    </a:p>
                    <a:p>
                      <a:pPr marL="288000" marR="0" indent="102870" algn="l" defTabSz="914354" rtl="0" eaLnBrk="1" fontAlgn="auto" latinLnBrk="0" hangingPunct="1">
                        <a:lnSpc>
                          <a:spcPct val="110000"/>
                        </a:lnSpc>
                        <a:spcBef>
                          <a:spcPts val="0"/>
                        </a:spcBef>
                        <a:spcAft>
                          <a:spcPts val="0"/>
                        </a:spcAft>
                        <a:buClrTx/>
                        <a:buSzTx/>
                        <a:buFontTx/>
                        <a:buNone/>
                        <a:tabLst/>
                        <a:defRPr/>
                      </a:pPr>
                      <a:r>
                        <a:rPr lang="en-GB" sz="1600" dirty="0">
                          <a:effectLst/>
                        </a:rPr>
                        <a:t>Serious adverse event</a:t>
                      </a:r>
                      <a:r>
                        <a:rPr lang="en-GB" sz="1600" dirty="0"/>
                        <a:t>s of volume depletion</a:t>
                      </a:r>
                      <a:endParaRPr lang="en-GB" sz="1600" b="0" dirty="0">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lnSpc>
                          <a:spcPct val="110000"/>
                        </a:lnSpc>
                        <a:spcAft>
                          <a:spcPts val="0"/>
                        </a:spcAft>
                      </a:pPr>
                      <a:r>
                        <a:rPr lang="en-GB" sz="1600">
                          <a:effectLst/>
                        </a:rPr>
                        <a:t> </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35 (1.6)</a:t>
                      </a:r>
                    </a:p>
                    <a:p>
                      <a:pPr algn="ctr">
                        <a:lnSpc>
                          <a:spcPct val="110000"/>
                        </a:lnSpc>
                        <a:spcAft>
                          <a:spcPts val="0"/>
                        </a:spcAft>
                      </a:pPr>
                      <a:r>
                        <a:rPr lang="en-GB" sz="1600">
                          <a:effectLst/>
                        </a:rPr>
                        <a:t>0</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85 (4.0)</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155 (7.2)</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14 (0.7)</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127 (5.9)</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22 (1.0)</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lnSpc>
                          <a:spcPct val="110000"/>
                        </a:lnSpc>
                        <a:spcAft>
                          <a:spcPts val="0"/>
                        </a:spcAft>
                      </a:pPr>
                      <a:endParaRPr lang="en-GB" sz="1600">
                        <a:effectLst/>
                      </a:endParaRP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39 (1.8)</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2 (0.1)</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 69 (3.2)</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188 (8.7)</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28 (1.3)</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90 (4.2)</a:t>
                      </a:r>
                    </a:p>
                    <a:p>
                      <a:pPr marL="0" marR="0" indent="0" algn="ctr" defTabSz="914354" rtl="0" eaLnBrk="1" fontAlgn="auto" latinLnBrk="0" hangingPunct="1">
                        <a:lnSpc>
                          <a:spcPct val="110000"/>
                        </a:lnSpc>
                        <a:spcBef>
                          <a:spcPts val="0"/>
                        </a:spcBef>
                        <a:spcAft>
                          <a:spcPts val="0"/>
                        </a:spcAft>
                        <a:buClrTx/>
                        <a:buSzTx/>
                        <a:buFontTx/>
                        <a:buNone/>
                        <a:tabLst/>
                        <a:defRPr/>
                      </a:pPr>
                      <a:r>
                        <a:rPr lang="en-GB" sz="1600">
                          <a:effectLst/>
                        </a:rPr>
                        <a:t>18 (0.8)</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0" marR="0" indent="0" algn="ctr" defTabSz="914354" rtl="0" eaLnBrk="1" fontAlgn="auto" latinLnBrk="0" hangingPunct="1">
                        <a:lnSpc>
                          <a:spcPct val="110000"/>
                        </a:lnSpc>
                        <a:spcBef>
                          <a:spcPts val="0"/>
                        </a:spcBef>
                        <a:spcAft>
                          <a:spcPts val="0"/>
                        </a:spcAft>
                        <a:buClrTx/>
                        <a:buSzTx/>
                        <a:buFontTx/>
                        <a:buNone/>
                        <a:tabLst/>
                        <a:defRPr/>
                      </a:pPr>
                      <a:endParaRPr lang="en-GB" sz="1600" dirty="0">
                        <a:solidFill>
                          <a:schemeClr val="tx1"/>
                        </a:solidFill>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0003"/>
                  </a:ext>
                </a:extLst>
              </a:tr>
              <a:tr h="279776">
                <a:tc>
                  <a:txBody>
                    <a:bodyPr/>
                    <a:lstStyle/>
                    <a:p>
                      <a:pPr marL="127000" marR="0" lvl="0" indent="0" algn="l" defTabSz="914354" rtl="0" eaLnBrk="1" fontAlgn="auto" latinLnBrk="0" hangingPunct="1">
                        <a:lnSpc>
                          <a:spcPct val="110000"/>
                        </a:lnSpc>
                        <a:spcBef>
                          <a:spcPts val="0"/>
                        </a:spcBef>
                        <a:spcAft>
                          <a:spcPts val="0"/>
                        </a:spcAft>
                        <a:buClrTx/>
                        <a:buSzTx/>
                        <a:buFontTx/>
                        <a:buNone/>
                        <a:tabLst/>
                        <a:defRPr/>
                      </a:pPr>
                      <a:r>
                        <a:rPr lang="en-GB" sz="1600" b="1"/>
                        <a:t>Fournier’s Gangrene</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0" marR="0" indent="0" algn="ctr" defTabSz="914354" rtl="0" eaLnBrk="1" fontAlgn="auto" latinLnBrk="0" hangingPunct="1">
                        <a:lnSpc>
                          <a:spcPct val="110000"/>
                        </a:lnSpc>
                        <a:spcBef>
                          <a:spcPts val="0"/>
                        </a:spcBef>
                        <a:spcAft>
                          <a:spcPts val="0"/>
                        </a:spcAft>
                        <a:buClrTx/>
                        <a:buSzTx/>
                        <a:buFontTx/>
                        <a:buNone/>
                        <a:tabLst/>
                        <a:defRPr/>
                      </a:pPr>
                      <a:r>
                        <a:rPr lang="en-GB" sz="1600">
                          <a:solidFill>
                            <a:schemeClr val="tx1"/>
                          </a:solidFill>
                          <a:effectLst/>
                          <a:latin typeface="+mn-lt"/>
                        </a:rPr>
                        <a:t>0</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0" marR="0" indent="0" algn="ctr" defTabSz="914354" rtl="0" eaLnBrk="1" fontAlgn="auto" latinLnBrk="0" hangingPunct="1">
                        <a:lnSpc>
                          <a:spcPct val="110000"/>
                        </a:lnSpc>
                        <a:spcBef>
                          <a:spcPts val="0"/>
                        </a:spcBef>
                        <a:spcAft>
                          <a:spcPts val="0"/>
                        </a:spcAft>
                        <a:buClrTx/>
                        <a:buSzTx/>
                        <a:buFontTx/>
                        <a:buNone/>
                        <a:tabLst/>
                        <a:defRPr/>
                      </a:pPr>
                      <a:r>
                        <a:rPr lang="en-GB" sz="1600">
                          <a:solidFill>
                            <a:schemeClr val="tx1"/>
                          </a:solidFill>
                          <a:effectLst/>
                          <a:latin typeface="+mn-lt"/>
                        </a:rPr>
                        <a:t>1(&lt;0.1)</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0" marR="0" indent="0" algn="ctr" defTabSz="914354" rtl="0" eaLnBrk="1" fontAlgn="auto" latinLnBrk="0" hangingPunct="1">
                        <a:lnSpc>
                          <a:spcPct val="110000"/>
                        </a:lnSpc>
                        <a:spcBef>
                          <a:spcPts val="0"/>
                        </a:spcBef>
                        <a:spcAft>
                          <a:spcPts val="0"/>
                        </a:spcAft>
                        <a:buClrTx/>
                        <a:buSzTx/>
                        <a:buFontTx/>
                        <a:buNone/>
                        <a:tabLst/>
                        <a:defRPr/>
                      </a:pPr>
                      <a:endParaRPr lang="en-GB" sz="1600" dirty="0">
                        <a:solidFill>
                          <a:schemeClr val="tx1"/>
                        </a:solidFill>
                        <a:effectLst/>
                        <a:latin typeface="+mn-lt"/>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 xmlns:a16="http://schemas.microsoft.com/office/drawing/2014/main" val="1893795901"/>
                  </a:ext>
                </a:extLst>
              </a:tr>
            </a:tbl>
          </a:graphicData>
        </a:graphic>
      </p:graphicFrame>
      <p:grpSp>
        <p:nvGrpSpPr>
          <p:cNvPr id="6" name="Group 5">
            <a:extLst>
              <a:ext uri="{FF2B5EF4-FFF2-40B4-BE49-F238E27FC236}">
                <a16:creationId xmlns="" xmlns:a16="http://schemas.microsoft.com/office/drawing/2014/main" id="{5F47009C-A5D2-4070-BD7D-6134F47A0946}"/>
              </a:ext>
            </a:extLst>
          </p:cNvPr>
          <p:cNvGrpSpPr/>
          <p:nvPr/>
        </p:nvGrpSpPr>
        <p:grpSpPr>
          <a:xfrm>
            <a:off x="-6291" y="-23678"/>
            <a:ext cx="3017520" cy="261610"/>
            <a:chOff x="-6290" y="-23678"/>
            <a:chExt cx="3017520" cy="261610"/>
          </a:xfrm>
          <a:solidFill>
            <a:schemeClr val="accent2"/>
          </a:solidFill>
        </p:grpSpPr>
        <p:sp>
          <p:nvSpPr>
            <p:cNvPr id="7" name="Freeform 13">
              <a:extLst>
                <a:ext uri="{FF2B5EF4-FFF2-40B4-BE49-F238E27FC236}">
                  <a16:creationId xmlns="" xmlns:a16="http://schemas.microsoft.com/office/drawing/2014/main" id="{2EED96A1-A8C6-4E9F-87B9-118641EC9B22}"/>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 name="Rectangle 7">
              <a:extLst>
                <a:ext uri="{FF2B5EF4-FFF2-40B4-BE49-F238E27FC236}">
                  <a16:creationId xmlns="" xmlns:a16="http://schemas.microsoft.com/office/drawing/2014/main" id="{EFF7DB4B-92B6-442E-AF44-6EE77F7AB570}"/>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1145565911"/>
      </p:ext>
    </p:extLst>
  </p:cSld>
  <p:clrMapOvr>
    <a:masterClrMapping/>
  </p:clrMapOvr>
  <p:transition>
    <p:fade/>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3B74F8A8-8FFE-4F57-BC46-0AFDD9781EED}"/>
              </a:ext>
            </a:extLst>
          </p:cNvPr>
          <p:cNvSpPr>
            <a:spLocks noGrp="1"/>
          </p:cNvSpPr>
          <p:nvPr>
            <p:ph type="title"/>
          </p:nvPr>
        </p:nvSpPr>
        <p:spPr/>
        <p:txBody>
          <a:bodyPr>
            <a:normAutofit/>
          </a:bodyPr>
          <a:lstStyle/>
          <a:p>
            <a:r>
              <a:rPr lang="en-US"/>
              <a:t>Cumulative Incidence of </a:t>
            </a:r>
            <a:r>
              <a:rPr lang="en-US" err="1"/>
              <a:t>AKI</a:t>
            </a:r>
            <a:r>
              <a:rPr lang="en-US" baseline="30000" err="1"/>
              <a:t>a</a:t>
            </a:r>
            <a:endParaRPr lang="en-US"/>
          </a:p>
        </p:txBody>
      </p:sp>
      <p:sp>
        <p:nvSpPr>
          <p:cNvPr id="3" name="Text Placeholder 2"/>
          <p:cNvSpPr>
            <a:spLocks noGrp="1"/>
          </p:cNvSpPr>
          <p:nvPr>
            <p:ph type="body" sz="quarter" idx="13"/>
          </p:nvPr>
        </p:nvSpPr>
        <p:spPr/>
        <p:txBody>
          <a:bodyPr/>
          <a:lstStyle/>
          <a:p>
            <a:r>
              <a:rPr lang="en-US" baseline="30000" err="1"/>
              <a:t>a</a:t>
            </a:r>
            <a:r>
              <a:rPr lang="en-US" err="1"/>
              <a:t>Pre</a:t>
            </a:r>
            <a:r>
              <a:rPr lang="en-US"/>
              <a:t>-specified exploratory endpoint.</a:t>
            </a:r>
            <a:r>
              <a:rPr lang="en-US" baseline="30000"/>
              <a:t> </a:t>
            </a:r>
            <a:r>
              <a:rPr lang="en-US"/>
              <a:t>Defined as doubling of serum creatinine since last central laboratory result. Referred to as “abrupt decline” in the publication; </a:t>
            </a:r>
            <a:r>
              <a:rPr lang="en-US" baseline="30000" err="1"/>
              <a:t>b</a:t>
            </a:r>
            <a:r>
              <a:rPr lang="en-US" err="1"/>
              <a:t>Subdistribution</a:t>
            </a:r>
            <a:r>
              <a:rPr lang="en-US"/>
              <a:t> HR, 0.69; 95% CI, 0.50 to 0.95; p=0.02 using the Fine-Gray model which accounted for the competing risk of death.  </a:t>
            </a:r>
          </a:p>
          <a:p>
            <a:r>
              <a:rPr lang="en-US"/>
              <a:t>AKI = acute kidney injury; CI = confidence interval.</a:t>
            </a:r>
          </a:p>
          <a:p>
            <a:r>
              <a:rPr lang="en-GB" err="1"/>
              <a:t>Heerspink</a:t>
            </a:r>
            <a:r>
              <a:rPr lang="en-GB"/>
              <a:t> HJL et al. </a:t>
            </a:r>
            <a:r>
              <a:rPr lang="en-GB" i="1"/>
              <a:t>Kidney Int</a:t>
            </a:r>
            <a:r>
              <a:rPr lang="en-GB"/>
              <a:t>. 2022;101:174-184. </a:t>
            </a:r>
          </a:p>
        </p:txBody>
      </p:sp>
      <p:grpSp>
        <p:nvGrpSpPr>
          <p:cNvPr id="2" name="Group 1">
            <a:extLst>
              <a:ext uri="{FF2B5EF4-FFF2-40B4-BE49-F238E27FC236}">
                <a16:creationId xmlns="" xmlns:a16="http://schemas.microsoft.com/office/drawing/2014/main" id="{613198A9-6123-0C49-86A2-6F2FBDFD7E1A}"/>
              </a:ext>
            </a:extLst>
          </p:cNvPr>
          <p:cNvGrpSpPr/>
          <p:nvPr/>
        </p:nvGrpSpPr>
        <p:grpSpPr>
          <a:xfrm>
            <a:off x="1283911" y="1272207"/>
            <a:ext cx="9203167" cy="4577878"/>
            <a:chOff x="1283905" y="1272201"/>
            <a:chExt cx="9203160" cy="4999825"/>
          </a:xfrm>
        </p:grpSpPr>
        <p:grpSp>
          <p:nvGrpSpPr>
            <p:cNvPr id="45" name="Group 44">
              <a:extLst>
                <a:ext uri="{FF2B5EF4-FFF2-40B4-BE49-F238E27FC236}">
                  <a16:creationId xmlns="" xmlns:a16="http://schemas.microsoft.com/office/drawing/2014/main" id="{1D42B993-BD81-4D5E-BABD-5114955FAB91}"/>
                </a:ext>
              </a:extLst>
            </p:cNvPr>
            <p:cNvGrpSpPr/>
            <p:nvPr/>
          </p:nvGrpSpPr>
          <p:grpSpPr>
            <a:xfrm>
              <a:off x="2823135" y="3183254"/>
              <a:ext cx="6561530" cy="2058111"/>
              <a:chOff x="2988235" y="3183254"/>
              <a:chExt cx="6561530" cy="2058111"/>
            </a:xfrm>
          </p:grpSpPr>
          <p:sp>
            <p:nvSpPr>
              <p:cNvPr id="7" name="Freeform: Shape 6">
                <a:extLst>
                  <a:ext uri="{FF2B5EF4-FFF2-40B4-BE49-F238E27FC236}">
                    <a16:creationId xmlns="" xmlns:a16="http://schemas.microsoft.com/office/drawing/2014/main" id="{8639159D-56DC-4B94-AA7B-B8DEDF424BC9}"/>
                  </a:ext>
                </a:extLst>
              </p:cNvPr>
              <p:cNvSpPr/>
              <p:nvPr/>
            </p:nvSpPr>
            <p:spPr>
              <a:xfrm>
                <a:off x="2988235" y="3514165"/>
                <a:ext cx="5617883" cy="1727200"/>
              </a:xfrm>
              <a:custGeom>
                <a:avLst/>
                <a:gdLst>
                  <a:gd name="connsiteX0" fmla="*/ 0 w 5617883"/>
                  <a:gd name="connsiteY0" fmla="*/ 1727200 h 1727200"/>
                  <a:gd name="connsiteX1" fmla="*/ 89647 w 5617883"/>
                  <a:gd name="connsiteY1" fmla="*/ 1727200 h 1727200"/>
                  <a:gd name="connsiteX2" fmla="*/ 89647 w 5617883"/>
                  <a:gd name="connsiteY2" fmla="*/ 1619623 h 1727200"/>
                  <a:gd name="connsiteX3" fmla="*/ 107577 w 5617883"/>
                  <a:gd name="connsiteY3" fmla="*/ 1619623 h 1727200"/>
                  <a:gd name="connsiteX4" fmla="*/ 107577 w 5617883"/>
                  <a:gd name="connsiteY4" fmla="*/ 1595717 h 1727200"/>
                  <a:gd name="connsiteX5" fmla="*/ 215153 w 5617883"/>
                  <a:gd name="connsiteY5" fmla="*/ 1595717 h 1727200"/>
                  <a:gd name="connsiteX6" fmla="*/ 215153 w 5617883"/>
                  <a:gd name="connsiteY6" fmla="*/ 1583764 h 1727200"/>
                  <a:gd name="connsiteX7" fmla="*/ 256989 w 5617883"/>
                  <a:gd name="connsiteY7" fmla="*/ 1583764 h 1727200"/>
                  <a:gd name="connsiteX8" fmla="*/ 256989 w 5617883"/>
                  <a:gd name="connsiteY8" fmla="*/ 1559859 h 1727200"/>
                  <a:gd name="connsiteX9" fmla="*/ 280894 w 5617883"/>
                  <a:gd name="connsiteY9" fmla="*/ 1559859 h 1727200"/>
                  <a:gd name="connsiteX10" fmla="*/ 280894 w 5617883"/>
                  <a:gd name="connsiteY10" fmla="*/ 1535953 h 1727200"/>
                  <a:gd name="connsiteX11" fmla="*/ 310777 w 5617883"/>
                  <a:gd name="connsiteY11" fmla="*/ 1535953 h 1727200"/>
                  <a:gd name="connsiteX12" fmla="*/ 310777 w 5617883"/>
                  <a:gd name="connsiteY12" fmla="*/ 1512047 h 1727200"/>
                  <a:gd name="connsiteX13" fmla="*/ 346636 w 5617883"/>
                  <a:gd name="connsiteY13" fmla="*/ 1512047 h 1727200"/>
                  <a:gd name="connsiteX14" fmla="*/ 346636 w 5617883"/>
                  <a:gd name="connsiteY14" fmla="*/ 1488141 h 1727200"/>
                  <a:gd name="connsiteX15" fmla="*/ 394447 w 5617883"/>
                  <a:gd name="connsiteY15" fmla="*/ 1488141 h 1727200"/>
                  <a:gd name="connsiteX16" fmla="*/ 394447 w 5617883"/>
                  <a:gd name="connsiteY16" fmla="*/ 1470211 h 1727200"/>
                  <a:gd name="connsiteX17" fmla="*/ 424330 w 5617883"/>
                  <a:gd name="connsiteY17" fmla="*/ 1470211 h 1727200"/>
                  <a:gd name="connsiteX18" fmla="*/ 424330 w 5617883"/>
                  <a:gd name="connsiteY18" fmla="*/ 1440329 h 1727200"/>
                  <a:gd name="connsiteX19" fmla="*/ 442259 w 5617883"/>
                  <a:gd name="connsiteY19" fmla="*/ 1440329 h 1727200"/>
                  <a:gd name="connsiteX20" fmla="*/ 442259 w 5617883"/>
                  <a:gd name="connsiteY20" fmla="*/ 1416423 h 1727200"/>
                  <a:gd name="connsiteX21" fmla="*/ 484094 w 5617883"/>
                  <a:gd name="connsiteY21" fmla="*/ 1416423 h 1727200"/>
                  <a:gd name="connsiteX22" fmla="*/ 490071 w 5617883"/>
                  <a:gd name="connsiteY22" fmla="*/ 1410446 h 1727200"/>
                  <a:gd name="connsiteX23" fmla="*/ 794871 w 5617883"/>
                  <a:gd name="connsiteY23" fmla="*/ 1410446 h 1727200"/>
                  <a:gd name="connsiteX24" fmla="*/ 794871 w 5617883"/>
                  <a:gd name="connsiteY24" fmla="*/ 1386541 h 1727200"/>
                  <a:gd name="connsiteX25" fmla="*/ 998071 w 5617883"/>
                  <a:gd name="connsiteY25" fmla="*/ 1386541 h 1727200"/>
                  <a:gd name="connsiteX26" fmla="*/ 998071 w 5617883"/>
                  <a:gd name="connsiteY26" fmla="*/ 1368611 h 1727200"/>
                  <a:gd name="connsiteX27" fmla="*/ 1087718 w 5617883"/>
                  <a:gd name="connsiteY27" fmla="*/ 1368611 h 1727200"/>
                  <a:gd name="connsiteX28" fmla="*/ 1087718 w 5617883"/>
                  <a:gd name="connsiteY28" fmla="*/ 1332753 h 1727200"/>
                  <a:gd name="connsiteX29" fmla="*/ 1512047 w 5617883"/>
                  <a:gd name="connsiteY29" fmla="*/ 1332753 h 1727200"/>
                  <a:gd name="connsiteX30" fmla="*/ 1512047 w 5617883"/>
                  <a:gd name="connsiteY30" fmla="*/ 1302870 h 1727200"/>
                  <a:gd name="connsiteX31" fmla="*/ 1559859 w 5617883"/>
                  <a:gd name="connsiteY31" fmla="*/ 1302870 h 1727200"/>
                  <a:gd name="connsiteX32" fmla="*/ 1559859 w 5617883"/>
                  <a:gd name="connsiteY32" fmla="*/ 1284941 h 1727200"/>
                  <a:gd name="connsiteX33" fmla="*/ 1583765 w 5617883"/>
                  <a:gd name="connsiteY33" fmla="*/ 1284941 h 1727200"/>
                  <a:gd name="connsiteX34" fmla="*/ 1583765 w 5617883"/>
                  <a:gd name="connsiteY34" fmla="*/ 1261035 h 1727200"/>
                  <a:gd name="connsiteX35" fmla="*/ 1619624 w 5617883"/>
                  <a:gd name="connsiteY35" fmla="*/ 1261035 h 1727200"/>
                  <a:gd name="connsiteX36" fmla="*/ 1625600 w 5617883"/>
                  <a:gd name="connsiteY36" fmla="*/ 1255059 h 1727200"/>
                  <a:gd name="connsiteX37" fmla="*/ 1649506 w 5617883"/>
                  <a:gd name="connsiteY37" fmla="*/ 1255059 h 1727200"/>
                  <a:gd name="connsiteX38" fmla="*/ 1649506 w 5617883"/>
                  <a:gd name="connsiteY38" fmla="*/ 1225176 h 1727200"/>
                  <a:gd name="connsiteX39" fmla="*/ 1697318 w 5617883"/>
                  <a:gd name="connsiteY39" fmla="*/ 1225176 h 1727200"/>
                  <a:gd name="connsiteX40" fmla="*/ 1709271 w 5617883"/>
                  <a:gd name="connsiteY40" fmla="*/ 1213223 h 1727200"/>
                  <a:gd name="connsiteX41" fmla="*/ 1852706 w 5617883"/>
                  <a:gd name="connsiteY41" fmla="*/ 1213223 h 1727200"/>
                  <a:gd name="connsiteX42" fmla="*/ 1852706 w 5617883"/>
                  <a:gd name="connsiteY42" fmla="*/ 1201270 h 1727200"/>
                  <a:gd name="connsiteX43" fmla="*/ 1924424 w 5617883"/>
                  <a:gd name="connsiteY43" fmla="*/ 1201270 h 1727200"/>
                  <a:gd name="connsiteX44" fmla="*/ 1924424 w 5617883"/>
                  <a:gd name="connsiteY44" fmla="*/ 1183341 h 1727200"/>
                  <a:gd name="connsiteX45" fmla="*/ 1954306 w 5617883"/>
                  <a:gd name="connsiteY45" fmla="*/ 1183341 h 1727200"/>
                  <a:gd name="connsiteX46" fmla="*/ 1954306 w 5617883"/>
                  <a:gd name="connsiteY46" fmla="*/ 1153459 h 1727200"/>
                  <a:gd name="connsiteX47" fmla="*/ 2032000 w 5617883"/>
                  <a:gd name="connsiteY47" fmla="*/ 1153459 h 1727200"/>
                  <a:gd name="connsiteX48" fmla="*/ 2032000 w 5617883"/>
                  <a:gd name="connsiteY48" fmla="*/ 1141506 h 1727200"/>
                  <a:gd name="connsiteX49" fmla="*/ 2235200 w 5617883"/>
                  <a:gd name="connsiteY49" fmla="*/ 1141506 h 1727200"/>
                  <a:gd name="connsiteX50" fmla="*/ 2235200 w 5617883"/>
                  <a:gd name="connsiteY50" fmla="*/ 1123576 h 1727200"/>
                  <a:gd name="connsiteX51" fmla="*/ 2360706 w 5617883"/>
                  <a:gd name="connsiteY51" fmla="*/ 1123576 h 1727200"/>
                  <a:gd name="connsiteX52" fmla="*/ 2360706 w 5617883"/>
                  <a:gd name="connsiteY52" fmla="*/ 1093694 h 1727200"/>
                  <a:gd name="connsiteX53" fmla="*/ 2384612 w 5617883"/>
                  <a:gd name="connsiteY53" fmla="*/ 1093694 h 1727200"/>
                  <a:gd name="connsiteX54" fmla="*/ 2384612 w 5617883"/>
                  <a:gd name="connsiteY54" fmla="*/ 1075764 h 1727200"/>
                  <a:gd name="connsiteX55" fmla="*/ 2426447 w 5617883"/>
                  <a:gd name="connsiteY55" fmla="*/ 1075764 h 1727200"/>
                  <a:gd name="connsiteX56" fmla="*/ 2432423 w 5617883"/>
                  <a:gd name="connsiteY56" fmla="*/ 1069788 h 1727200"/>
                  <a:gd name="connsiteX57" fmla="*/ 2462306 w 5617883"/>
                  <a:gd name="connsiteY57" fmla="*/ 1069788 h 1727200"/>
                  <a:gd name="connsiteX58" fmla="*/ 2462306 w 5617883"/>
                  <a:gd name="connsiteY58" fmla="*/ 1051859 h 1727200"/>
                  <a:gd name="connsiteX59" fmla="*/ 2492189 w 5617883"/>
                  <a:gd name="connsiteY59" fmla="*/ 1051859 h 1727200"/>
                  <a:gd name="connsiteX60" fmla="*/ 2510118 w 5617883"/>
                  <a:gd name="connsiteY60" fmla="*/ 1033930 h 1727200"/>
                  <a:gd name="connsiteX61" fmla="*/ 2510118 w 5617883"/>
                  <a:gd name="connsiteY61" fmla="*/ 1021976 h 1727200"/>
                  <a:gd name="connsiteX62" fmla="*/ 2540000 w 5617883"/>
                  <a:gd name="connsiteY62" fmla="*/ 1021976 h 1727200"/>
                  <a:gd name="connsiteX63" fmla="*/ 2540000 w 5617883"/>
                  <a:gd name="connsiteY63" fmla="*/ 1021976 h 1727200"/>
                  <a:gd name="connsiteX64" fmla="*/ 2563906 w 5617883"/>
                  <a:gd name="connsiteY64" fmla="*/ 1021976 h 1727200"/>
                  <a:gd name="connsiteX65" fmla="*/ 2563906 w 5617883"/>
                  <a:gd name="connsiteY65" fmla="*/ 998070 h 1727200"/>
                  <a:gd name="connsiteX66" fmla="*/ 2623671 w 5617883"/>
                  <a:gd name="connsiteY66" fmla="*/ 998070 h 1727200"/>
                  <a:gd name="connsiteX67" fmla="*/ 2623671 w 5617883"/>
                  <a:gd name="connsiteY67" fmla="*/ 986117 h 1727200"/>
                  <a:gd name="connsiteX68" fmla="*/ 2665506 w 5617883"/>
                  <a:gd name="connsiteY68" fmla="*/ 986117 h 1727200"/>
                  <a:gd name="connsiteX69" fmla="*/ 2665506 w 5617883"/>
                  <a:gd name="connsiteY69" fmla="*/ 962211 h 1727200"/>
                  <a:gd name="connsiteX70" fmla="*/ 2713318 w 5617883"/>
                  <a:gd name="connsiteY70" fmla="*/ 962211 h 1727200"/>
                  <a:gd name="connsiteX71" fmla="*/ 2713318 w 5617883"/>
                  <a:gd name="connsiteY71" fmla="*/ 938306 h 1727200"/>
                  <a:gd name="connsiteX72" fmla="*/ 2725271 w 5617883"/>
                  <a:gd name="connsiteY72" fmla="*/ 938306 h 1727200"/>
                  <a:gd name="connsiteX73" fmla="*/ 2725271 w 5617883"/>
                  <a:gd name="connsiteY73" fmla="*/ 920376 h 1727200"/>
                  <a:gd name="connsiteX74" fmla="*/ 2791012 w 5617883"/>
                  <a:gd name="connsiteY74" fmla="*/ 920376 h 1727200"/>
                  <a:gd name="connsiteX75" fmla="*/ 2791012 w 5617883"/>
                  <a:gd name="connsiteY75" fmla="*/ 890494 h 1727200"/>
                  <a:gd name="connsiteX76" fmla="*/ 3257177 w 5617883"/>
                  <a:gd name="connsiteY76" fmla="*/ 890494 h 1727200"/>
                  <a:gd name="connsiteX77" fmla="*/ 3257177 w 5617883"/>
                  <a:gd name="connsiteY77" fmla="*/ 866588 h 1727200"/>
                  <a:gd name="connsiteX78" fmla="*/ 3281083 w 5617883"/>
                  <a:gd name="connsiteY78" fmla="*/ 866588 h 1727200"/>
                  <a:gd name="connsiteX79" fmla="*/ 3281083 w 5617883"/>
                  <a:gd name="connsiteY79" fmla="*/ 854635 h 1727200"/>
                  <a:gd name="connsiteX80" fmla="*/ 3299012 w 5617883"/>
                  <a:gd name="connsiteY80" fmla="*/ 854635 h 1727200"/>
                  <a:gd name="connsiteX81" fmla="*/ 3299012 w 5617883"/>
                  <a:gd name="connsiteY81" fmla="*/ 836706 h 1727200"/>
                  <a:gd name="connsiteX82" fmla="*/ 3358777 w 5617883"/>
                  <a:gd name="connsiteY82" fmla="*/ 836706 h 1727200"/>
                  <a:gd name="connsiteX83" fmla="*/ 3358777 w 5617883"/>
                  <a:gd name="connsiteY83" fmla="*/ 794870 h 1727200"/>
                  <a:gd name="connsiteX84" fmla="*/ 3478306 w 5617883"/>
                  <a:gd name="connsiteY84" fmla="*/ 794870 h 1727200"/>
                  <a:gd name="connsiteX85" fmla="*/ 3496236 w 5617883"/>
                  <a:gd name="connsiteY85" fmla="*/ 776940 h 1727200"/>
                  <a:gd name="connsiteX86" fmla="*/ 3723341 w 5617883"/>
                  <a:gd name="connsiteY86" fmla="*/ 776940 h 1727200"/>
                  <a:gd name="connsiteX87" fmla="*/ 3723341 w 5617883"/>
                  <a:gd name="connsiteY87" fmla="*/ 747059 h 1727200"/>
                  <a:gd name="connsiteX88" fmla="*/ 4022165 w 5617883"/>
                  <a:gd name="connsiteY88" fmla="*/ 747059 h 1727200"/>
                  <a:gd name="connsiteX89" fmla="*/ 4022165 w 5617883"/>
                  <a:gd name="connsiteY89" fmla="*/ 729129 h 1727200"/>
                  <a:gd name="connsiteX90" fmla="*/ 4117789 w 5617883"/>
                  <a:gd name="connsiteY90" fmla="*/ 729129 h 1727200"/>
                  <a:gd name="connsiteX91" fmla="*/ 4117789 w 5617883"/>
                  <a:gd name="connsiteY91" fmla="*/ 705223 h 1727200"/>
                  <a:gd name="connsiteX92" fmla="*/ 4141694 w 5617883"/>
                  <a:gd name="connsiteY92" fmla="*/ 705223 h 1727200"/>
                  <a:gd name="connsiteX93" fmla="*/ 4141694 w 5617883"/>
                  <a:gd name="connsiteY93" fmla="*/ 681317 h 1727200"/>
                  <a:gd name="connsiteX94" fmla="*/ 4213412 w 5617883"/>
                  <a:gd name="connsiteY94" fmla="*/ 681317 h 1727200"/>
                  <a:gd name="connsiteX95" fmla="*/ 4213412 w 5617883"/>
                  <a:gd name="connsiteY95" fmla="*/ 657411 h 1727200"/>
                  <a:gd name="connsiteX96" fmla="*/ 4237318 w 5617883"/>
                  <a:gd name="connsiteY96" fmla="*/ 657411 h 1727200"/>
                  <a:gd name="connsiteX97" fmla="*/ 4237318 w 5617883"/>
                  <a:gd name="connsiteY97" fmla="*/ 633506 h 1727200"/>
                  <a:gd name="connsiteX98" fmla="*/ 4267200 w 5617883"/>
                  <a:gd name="connsiteY98" fmla="*/ 633506 h 1727200"/>
                  <a:gd name="connsiteX99" fmla="*/ 4267200 w 5617883"/>
                  <a:gd name="connsiteY99" fmla="*/ 597647 h 1727200"/>
                  <a:gd name="connsiteX100" fmla="*/ 4583953 w 5617883"/>
                  <a:gd name="connsiteY100" fmla="*/ 597647 h 1727200"/>
                  <a:gd name="connsiteX101" fmla="*/ 4595906 w 5617883"/>
                  <a:gd name="connsiteY101" fmla="*/ 585694 h 1727200"/>
                  <a:gd name="connsiteX102" fmla="*/ 4631765 w 5617883"/>
                  <a:gd name="connsiteY102" fmla="*/ 585694 h 1727200"/>
                  <a:gd name="connsiteX103" fmla="*/ 4631765 w 5617883"/>
                  <a:gd name="connsiteY103" fmla="*/ 561788 h 1727200"/>
                  <a:gd name="connsiteX104" fmla="*/ 4655671 w 5617883"/>
                  <a:gd name="connsiteY104" fmla="*/ 561788 h 1727200"/>
                  <a:gd name="connsiteX105" fmla="*/ 4655671 w 5617883"/>
                  <a:gd name="connsiteY105" fmla="*/ 537882 h 1727200"/>
                  <a:gd name="connsiteX106" fmla="*/ 4679577 w 5617883"/>
                  <a:gd name="connsiteY106" fmla="*/ 537882 h 1727200"/>
                  <a:gd name="connsiteX107" fmla="*/ 4679577 w 5617883"/>
                  <a:gd name="connsiteY107" fmla="*/ 513976 h 1727200"/>
                  <a:gd name="connsiteX108" fmla="*/ 4697506 w 5617883"/>
                  <a:gd name="connsiteY108" fmla="*/ 513976 h 1727200"/>
                  <a:gd name="connsiteX109" fmla="*/ 4697506 w 5617883"/>
                  <a:gd name="connsiteY109" fmla="*/ 513976 h 1727200"/>
                  <a:gd name="connsiteX110" fmla="*/ 4739341 w 5617883"/>
                  <a:gd name="connsiteY110" fmla="*/ 472141 h 1727200"/>
                  <a:gd name="connsiteX111" fmla="*/ 4739341 w 5617883"/>
                  <a:gd name="connsiteY111" fmla="*/ 448235 h 1727200"/>
                  <a:gd name="connsiteX112" fmla="*/ 4763247 w 5617883"/>
                  <a:gd name="connsiteY112" fmla="*/ 448235 h 1727200"/>
                  <a:gd name="connsiteX113" fmla="*/ 4763247 w 5617883"/>
                  <a:gd name="connsiteY113" fmla="*/ 424329 h 1727200"/>
                  <a:gd name="connsiteX114" fmla="*/ 4787153 w 5617883"/>
                  <a:gd name="connsiteY114" fmla="*/ 424329 h 1727200"/>
                  <a:gd name="connsiteX115" fmla="*/ 4787153 w 5617883"/>
                  <a:gd name="connsiteY115" fmla="*/ 406400 h 1727200"/>
                  <a:gd name="connsiteX116" fmla="*/ 4787153 w 5617883"/>
                  <a:gd name="connsiteY116" fmla="*/ 406400 h 1727200"/>
                  <a:gd name="connsiteX117" fmla="*/ 4811059 w 5617883"/>
                  <a:gd name="connsiteY117" fmla="*/ 382494 h 1727200"/>
                  <a:gd name="connsiteX118" fmla="*/ 4942541 w 5617883"/>
                  <a:gd name="connsiteY118" fmla="*/ 382494 h 1727200"/>
                  <a:gd name="connsiteX119" fmla="*/ 4942541 w 5617883"/>
                  <a:gd name="connsiteY119" fmla="*/ 292847 h 1727200"/>
                  <a:gd name="connsiteX120" fmla="*/ 4954494 w 5617883"/>
                  <a:gd name="connsiteY120" fmla="*/ 292847 h 1727200"/>
                  <a:gd name="connsiteX121" fmla="*/ 4954494 w 5617883"/>
                  <a:gd name="connsiteY121" fmla="*/ 280894 h 1727200"/>
                  <a:gd name="connsiteX122" fmla="*/ 4996330 w 5617883"/>
                  <a:gd name="connsiteY122" fmla="*/ 280894 h 1727200"/>
                  <a:gd name="connsiteX123" fmla="*/ 4996330 w 5617883"/>
                  <a:gd name="connsiteY123" fmla="*/ 262964 h 1727200"/>
                  <a:gd name="connsiteX124" fmla="*/ 5026212 w 5617883"/>
                  <a:gd name="connsiteY124" fmla="*/ 262964 h 1727200"/>
                  <a:gd name="connsiteX125" fmla="*/ 5026212 w 5617883"/>
                  <a:gd name="connsiteY125" fmla="*/ 245035 h 1727200"/>
                  <a:gd name="connsiteX126" fmla="*/ 5175624 w 5617883"/>
                  <a:gd name="connsiteY126" fmla="*/ 245035 h 1727200"/>
                  <a:gd name="connsiteX127" fmla="*/ 5175624 w 5617883"/>
                  <a:gd name="connsiteY127" fmla="*/ 221129 h 1727200"/>
                  <a:gd name="connsiteX128" fmla="*/ 5205506 w 5617883"/>
                  <a:gd name="connsiteY128" fmla="*/ 221129 h 1727200"/>
                  <a:gd name="connsiteX129" fmla="*/ 5205506 w 5617883"/>
                  <a:gd name="connsiteY129" fmla="*/ 185270 h 1727200"/>
                  <a:gd name="connsiteX130" fmla="*/ 5253318 w 5617883"/>
                  <a:gd name="connsiteY130" fmla="*/ 185270 h 1727200"/>
                  <a:gd name="connsiteX131" fmla="*/ 5253318 w 5617883"/>
                  <a:gd name="connsiteY131" fmla="*/ 173317 h 1727200"/>
                  <a:gd name="connsiteX132" fmla="*/ 5289177 w 5617883"/>
                  <a:gd name="connsiteY132" fmla="*/ 173317 h 1727200"/>
                  <a:gd name="connsiteX133" fmla="*/ 5289177 w 5617883"/>
                  <a:gd name="connsiteY133" fmla="*/ 125506 h 1727200"/>
                  <a:gd name="connsiteX134" fmla="*/ 5354918 w 5617883"/>
                  <a:gd name="connsiteY134" fmla="*/ 125506 h 1727200"/>
                  <a:gd name="connsiteX135" fmla="*/ 5354918 w 5617883"/>
                  <a:gd name="connsiteY135" fmla="*/ 95623 h 1727200"/>
                  <a:gd name="connsiteX136" fmla="*/ 5378824 w 5617883"/>
                  <a:gd name="connsiteY136" fmla="*/ 95623 h 1727200"/>
                  <a:gd name="connsiteX137" fmla="*/ 5378824 w 5617883"/>
                  <a:gd name="connsiteY137" fmla="*/ 77694 h 1727200"/>
                  <a:gd name="connsiteX138" fmla="*/ 5396753 w 5617883"/>
                  <a:gd name="connsiteY138" fmla="*/ 77694 h 1727200"/>
                  <a:gd name="connsiteX139" fmla="*/ 5396753 w 5617883"/>
                  <a:gd name="connsiteY139" fmla="*/ 29882 h 1727200"/>
                  <a:gd name="connsiteX140" fmla="*/ 5617883 w 5617883"/>
                  <a:gd name="connsiteY140" fmla="*/ 29882 h 1727200"/>
                  <a:gd name="connsiteX141" fmla="*/ 5617883 w 5617883"/>
                  <a:gd name="connsiteY141" fmla="*/ 0 h 1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5617883" h="1727200">
                    <a:moveTo>
                      <a:pt x="0" y="1727200"/>
                    </a:moveTo>
                    <a:lnTo>
                      <a:pt x="89647" y="1727200"/>
                    </a:lnTo>
                    <a:lnTo>
                      <a:pt x="89647" y="1619623"/>
                    </a:lnTo>
                    <a:lnTo>
                      <a:pt x="107577" y="1619623"/>
                    </a:lnTo>
                    <a:lnTo>
                      <a:pt x="107577" y="1595717"/>
                    </a:lnTo>
                    <a:lnTo>
                      <a:pt x="215153" y="1595717"/>
                    </a:lnTo>
                    <a:lnTo>
                      <a:pt x="215153" y="1583764"/>
                    </a:lnTo>
                    <a:lnTo>
                      <a:pt x="256989" y="1583764"/>
                    </a:lnTo>
                    <a:lnTo>
                      <a:pt x="256989" y="1559859"/>
                    </a:lnTo>
                    <a:lnTo>
                      <a:pt x="280894" y="1559859"/>
                    </a:lnTo>
                    <a:lnTo>
                      <a:pt x="280894" y="1535953"/>
                    </a:lnTo>
                    <a:lnTo>
                      <a:pt x="310777" y="1535953"/>
                    </a:lnTo>
                    <a:lnTo>
                      <a:pt x="310777" y="1512047"/>
                    </a:lnTo>
                    <a:lnTo>
                      <a:pt x="346636" y="1512047"/>
                    </a:lnTo>
                    <a:lnTo>
                      <a:pt x="346636" y="1488141"/>
                    </a:lnTo>
                    <a:lnTo>
                      <a:pt x="394447" y="1488141"/>
                    </a:lnTo>
                    <a:lnTo>
                      <a:pt x="394447" y="1470211"/>
                    </a:lnTo>
                    <a:lnTo>
                      <a:pt x="424330" y="1470211"/>
                    </a:lnTo>
                    <a:lnTo>
                      <a:pt x="424330" y="1440329"/>
                    </a:lnTo>
                    <a:lnTo>
                      <a:pt x="442259" y="1440329"/>
                    </a:lnTo>
                    <a:lnTo>
                      <a:pt x="442259" y="1416423"/>
                    </a:lnTo>
                    <a:lnTo>
                      <a:pt x="484094" y="1416423"/>
                    </a:lnTo>
                    <a:lnTo>
                      <a:pt x="490071" y="1410446"/>
                    </a:lnTo>
                    <a:lnTo>
                      <a:pt x="794871" y="1410446"/>
                    </a:lnTo>
                    <a:lnTo>
                      <a:pt x="794871" y="1386541"/>
                    </a:lnTo>
                    <a:lnTo>
                      <a:pt x="998071" y="1386541"/>
                    </a:lnTo>
                    <a:lnTo>
                      <a:pt x="998071" y="1368611"/>
                    </a:lnTo>
                    <a:lnTo>
                      <a:pt x="1087718" y="1368611"/>
                    </a:lnTo>
                    <a:lnTo>
                      <a:pt x="1087718" y="1332753"/>
                    </a:lnTo>
                    <a:lnTo>
                      <a:pt x="1512047" y="1332753"/>
                    </a:lnTo>
                    <a:lnTo>
                      <a:pt x="1512047" y="1302870"/>
                    </a:lnTo>
                    <a:lnTo>
                      <a:pt x="1559859" y="1302870"/>
                    </a:lnTo>
                    <a:lnTo>
                      <a:pt x="1559859" y="1284941"/>
                    </a:lnTo>
                    <a:lnTo>
                      <a:pt x="1583765" y="1284941"/>
                    </a:lnTo>
                    <a:lnTo>
                      <a:pt x="1583765" y="1261035"/>
                    </a:lnTo>
                    <a:lnTo>
                      <a:pt x="1619624" y="1261035"/>
                    </a:lnTo>
                    <a:lnTo>
                      <a:pt x="1625600" y="1255059"/>
                    </a:lnTo>
                    <a:lnTo>
                      <a:pt x="1649506" y="1255059"/>
                    </a:lnTo>
                    <a:lnTo>
                      <a:pt x="1649506" y="1225176"/>
                    </a:lnTo>
                    <a:lnTo>
                      <a:pt x="1697318" y="1225176"/>
                    </a:lnTo>
                    <a:lnTo>
                      <a:pt x="1709271" y="1213223"/>
                    </a:lnTo>
                    <a:lnTo>
                      <a:pt x="1852706" y="1213223"/>
                    </a:lnTo>
                    <a:lnTo>
                      <a:pt x="1852706" y="1201270"/>
                    </a:lnTo>
                    <a:lnTo>
                      <a:pt x="1924424" y="1201270"/>
                    </a:lnTo>
                    <a:lnTo>
                      <a:pt x="1924424" y="1183341"/>
                    </a:lnTo>
                    <a:lnTo>
                      <a:pt x="1954306" y="1183341"/>
                    </a:lnTo>
                    <a:lnTo>
                      <a:pt x="1954306" y="1153459"/>
                    </a:lnTo>
                    <a:lnTo>
                      <a:pt x="2032000" y="1153459"/>
                    </a:lnTo>
                    <a:lnTo>
                      <a:pt x="2032000" y="1141506"/>
                    </a:lnTo>
                    <a:lnTo>
                      <a:pt x="2235200" y="1141506"/>
                    </a:lnTo>
                    <a:lnTo>
                      <a:pt x="2235200" y="1123576"/>
                    </a:lnTo>
                    <a:lnTo>
                      <a:pt x="2360706" y="1123576"/>
                    </a:lnTo>
                    <a:lnTo>
                      <a:pt x="2360706" y="1093694"/>
                    </a:lnTo>
                    <a:lnTo>
                      <a:pt x="2384612" y="1093694"/>
                    </a:lnTo>
                    <a:lnTo>
                      <a:pt x="2384612" y="1075764"/>
                    </a:lnTo>
                    <a:lnTo>
                      <a:pt x="2426447" y="1075764"/>
                    </a:lnTo>
                    <a:lnTo>
                      <a:pt x="2432423" y="1069788"/>
                    </a:lnTo>
                    <a:lnTo>
                      <a:pt x="2462306" y="1069788"/>
                    </a:lnTo>
                    <a:lnTo>
                      <a:pt x="2462306" y="1051859"/>
                    </a:lnTo>
                    <a:lnTo>
                      <a:pt x="2492189" y="1051859"/>
                    </a:lnTo>
                    <a:lnTo>
                      <a:pt x="2510118" y="1033930"/>
                    </a:lnTo>
                    <a:lnTo>
                      <a:pt x="2510118" y="1021976"/>
                    </a:lnTo>
                    <a:lnTo>
                      <a:pt x="2540000" y="1021976"/>
                    </a:lnTo>
                    <a:lnTo>
                      <a:pt x="2540000" y="1021976"/>
                    </a:lnTo>
                    <a:lnTo>
                      <a:pt x="2563906" y="1021976"/>
                    </a:lnTo>
                    <a:lnTo>
                      <a:pt x="2563906" y="998070"/>
                    </a:lnTo>
                    <a:lnTo>
                      <a:pt x="2623671" y="998070"/>
                    </a:lnTo>
                    <a:lnTo>
                      <a:pt x="2623671" y="986117"/>
                    </a:lnTo>
                    <a:lnTo>
                      <a:pt x="2665506" y="986117"/>
                    </a:lnTo>
                    <a:lnTo>
                      <a:pt x="2665506" y="962211"/>
                    </a:lnTo>
                    <a:lnTo>
                      <a:pt x="2713318" y="962211"/>
                    </a:lnTo>
                    <a:lnTo>
                      <a:pt x="2713318" y="938306"/>
                    </a:lnTo>
                    <a:lnTo>
                      <a:pt x="2725271" y="938306"/>
                    </a:lnTo>
                    <a:lnTo>
                      <a:pt x="2725271" y="920376"/>
                    </a:lnTo>
                    <a:lnTo>
                      <a:pt x="2791012" y="920376"/>
                    </a:lnTo>
                    <a:lnTo>
                      <a:pt x="2791012" y="890494"/>
                    </a:lnTo>
                    <a:lnTo>
                      <a:pt x="3257177" y="890494"/>
                    </a:lnTo>
                    <a:lnTo>
                      <a:pt x="3257177" y="866588"/>
                    </a:lnTo>
                    <a:lnTo>
                      <a:pt x="3281083" y="866588"/>
                    </a:lnTo>
                    <a:lnTo>
                      <a:pt x="3281083" y="854635"/>
                    </a:lnTo>
                    <a:lnTo>
                      <a:pt x="3299012" y="854635"/>
                    </a:lnTo>
                    <a:lnTo>
                      <a:pt x="3299012" y="836706"/>
                    </a:lnTo>
                    <a:lnTo>
                      <a:pt x="3358777" y="836706"/>
                    </a:lnTo>
                    <a:lnTo>
                      <a:pt x="3358777" y="794870"/>
                    </a:lnTo>
                    <a:lnTo>
                      <a:pt x="3478306" y="794870"/>
                    </a:lnTo>
                    <a:lnTo>
                      <a:pt x="3496236" y="776940"/>
                    </a:lnTo>
                    <a:lnTo>
                      <a:pt x="3723341" y="776940"/>
                    </a:lnTo>
                    <a:lnTo>
                      <a:pt x="3723341" y="747059"/>
                    </a:lnTo>
                    <a:lnTo>
                      <a:pt x="4022165" y="747059"/>
                    </a:lnTo>
                    <a:lnTo>
                      <a:pt x="4022165" y="729129"/>
                    </a:lnTo>
                    <a:lnTo>
                      <a:pt x="4117789" y="729129"/>
                    </a:lnTo>
                    <a:lnTo>
                      <a:pt x="4117789" y="705223"/>
                    </a:lnTo>
                    <a:lnTo>
                      <a:pt x="4141694" y="705223"/>
                    </a:lnTo>
                    <a:lnTo>
                      <a:pt x="4141694" y="681317"/>
                    </a:lnTo>
                    <a:lnTo>
                      <a:pt x="4213412" y="681317"/>
                    </a:lnTo>
                    <a:lnTo>
                      <a:pt x="4213412" y="657411"/>
                    </a:lnTo>
                    <a:lnTo>
                      <a:pt x="4237318" y="657411"/>
                    </a:lnTo>
                    <a:lnTo>
                      <a:pt x="4237318" y="633506"/>
                    </a:lnTo>
                    <a:lnTo>
                      <a:pt x="4267200" y="633506"/>
                    </a:lnTo>
                    <a:lnTo>
                      <a:pt x="4267200" y="597647"/>
                    </a:lnTo>
                    <a:lnTo>
                      <a:pt x="4583953" y="597647"/>
                    </a:lnTo>
                    <a:lnTo>
                      <a:pt x="4595906" y="585694"/>
                    </a:lnTo>
                    <a:lnTo>
                      <a:pt x="4631765" y="585694"/>
                    </a:lnTo>
                    <a:lnTo>
                      <a:pt x="4631765" y="561788"/>
                    </a:lnTo>
                    <a:lnTo>
                      <a:pt x="4655671" y="561788"/>
                    </a:lnTo>
                    <a:lnTo>
                      <a:pt x="4655671" y="537882"/>
                    </a:lnTo>
                    <a:lnTo>
                      <a:pt x="4679577" y="537882"/>
                    </a:lnTo>
                    <a:lnTo>
                      <a:pt x="4679577" y="513976"/>
                    </a:lnTo>
                    <a:lnTo>
                      <a:pt x="4697506" y="513976"/>
                    </a:lnTo>
                    <a:lnTo>
                      <a:pt x="4697506" y="513976"/>
                    </a:lnTo>
                    <a:lnTo>
                      <a:pt x="4739341" y="472141"/>
                    </a:lnTo>
                    <a:lnTo>
                      <a:pt x="4739341" y="448235"/>
                    </a:lnTo>
                    <a:lnTo>
                      <a:pt x="4763247" y="448235"/>
                    </a:lnTo>
                    <a:lnTo>
                      <a:pt x="4763247" y="424329"/>
                    </a:lnTo>
                    <a:lnTo>
                      <a:pt x="4787153" y="424329"/>
                    </a:lnTo>
                    <a:lnTo>
                      <a:pt x="4787153" y="406400"/>
                    </a:lnTo>
                    <a:lnTo>
                      <a:pt x="4787153" y="406400"/>
                    </a:lnTo>
                    <a:lnTo>
                      <a:pt x="4811059" y="382494"/>
                    </a:lnTo>
                    <a:lnTo>
                      <a:pt x="4942541" y="382494"/>
                    </a:lnTo>
                    <a:lnTo>
                      <a:pt x="4942541" y="292847"/>
                    </a:lnTo>
                    <a:lnTo>
                      <a:pt x="4954494" y="292847"/>
                    </a:lnTo>
                    <a:lnTo>
                      <a:pt x="4954494" y="280894"/>
                    </a:lnTo>
                    <a:lnTo>
                      <a:pt x="4996330" y="280894"/>
                    </a:lnTo>
                    <a:lnTo>
                      <a:pt x="4996330" y="262964"/>
                    </a:lnTo>
                    <a:lnTo>
                      <a:pt x="5026212" y="262964"/>
                    </a:lnTo>
                    <a:lnTo>
                      <a:pt x="5026212" y="245035"/>
                    </a:lnTo>
                    <a:lnTo>
                      <a:pt x="5175624" y="245035"/>
                    </a:lnTo>
                    <a:lnTo>
                      <a:pt x="5175624" y="221129"/>
                    </a:lnTo>
                    <a:lnTo>
                      <a:pt x="5205506" y="221129"/>
                    </a:lnTo>
                    <a:lnTo>
                      <a:pt x="5205506" y="185270"/>
                    </a:lnTo>
                    <a:lnTo>
                      <a:pt x="5253318" y="185270"/>
                    </a:lnTo>
                    <a:lnTo>
                      <a:pt x="5253318" y="173317"/>
                    </a:lnTo>
                    <a:lnTo>
                      <a:pt x="5289177" y="173317"/>
                    </a:lnTo>
                    <a:lnTo>
                      <a:pt x="5289177" y="125506"/>
                    </a:lnTo>
                    <a:lnTo>
                      <a:pt x="5354918" y="125506"/>
                    </a:lnTo>
                    <a:lnTo>
                      <a:pt x="5354918" y="95623"/>
                    </a:lnTo>
                    <a:lnTo>
                      <a:pt x="5378824" y="95623"/>
                    </a:lnTo>
                    <a:lnTo>
                      <a:pt x="5378824" y="77694"/>
                    </a:lnTo>
                    <a:lnTo>
                      <a:pt x="5396753" y="77694"/>
                    </a:lnTo>
                    <a:lnTo>
                      <a:pt x="5396753" y="29882"/>
                    </a:lnTo>
                    <a:lnTo>
                      <a:pt x="5617883" y="29882"/>
                    </a:lnTo>
                    <a:lnTo>
                      <a:pt x="5617883" y="0"/>
                    </a:lnTo>
                  </a:path>
                </a:pathLst>
              </a:cu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 xmlns:a16="http://schemas.microsoft.com/office/drawing/2014/main" id="{273B9EB7-4499-4735-9637-5C79949184EC}"/>
                  </a:ext>
                </a:extLst>
              </p:cNvPr>
              <p:cNvSpPr/>
              <p:nvPr/>
            </p:nvSpPr>
            <p:spPr>
              <a:xfrm>
                <a:off x="8618220" y="3183254"/>
                <a:ext cx="931545" cy="360045"/>
              </a:xfrm>
              <a:custGeom>
                <a:avLst/>
                <a:gdLst>
                  <a:gd name="connsiteX0" fmla="*/ 0 w 948690"/>
                  <a:gd name="connsiteY0" fmla="*/ 354330 h 354330"/>
                  <a:gd name="connsiteX1" fmla="*/ 40005 w 948690"/>
                  <a:gd name="connsiteY1" fmla="*/ 314325 h 354330"/>
                  <a:gd name="connsiteX2" fmla="*/ 65723 w 948690"/>
                  <a:gd name="connsiteY2" fmla="*/ 288607 h 354330"/>
                  <a:gd name="connsiteX3" fmla="*/ 65723 w 948690"/>
                  <a:gd name="connsiteY3" fmla="*/ 251460 h 354330"/>
                  <a:gd name="connsiteX4" fmla="*/ 145733 w 948690"/>
                  <a:gd name="connsiteY4" fmla="*/ 251460 h 354330"/>
                  <a:gd name="connsiteX5" fmla="*/ 145733 w 948690"/>
                  <a:gd name="connsiteY5" fmla="*/ 220028 h 354330"/>
                  <a:gd name="connsiteX6" fmla="*/ 177165 w 948690"/>
                  <a:gd name="connsiteY6" fmla="*/ 220028 h 354330"/>
                  <a:gd name="connsiteX7" fmla="*/ 177165 w 948690"/>
                  <a:gd name="connsiteY7" fmla="*/ 191453 h 354330"/>
                  <a:gd name="connsiteX8" fmla="*/ 217170 w 948690"/>
                  <a:gd name="connsiteY8" fmla="*/ 191453 h 354330"/>
                  <a:gd name="connsiteX9" fmla="*/ 217170 w 948690"/>
                  <a:gd name="connsiteY9" fmla="*/ 154305 h 354330"/>
                  <a:gd name="connsiteX10" fmla="*/ 234315 w 948690"/>
                  <a:gd name="connsiteY10" fmla="*/ 154305 h 354330"/>
                  <a:gd name="connsiteX11" fmla="*/ 234315 w 948690"/>
                  <a:gd name="connsiteY11" fmla="*/ 105728 h 354330"/>
                  <a:gd name="connsiteX12" fmla="*/ 260033 w 948690"/>
                  <a:gd name="connsiteY12" fmla="*/ 105728 h 354330"/>
                  <a:gd name="connsiteX13" fmla="*/ 260033 w 948690"/>
                  <a:gd name="connsiteY13" fmla="*/ 51435 h 354330"/>
                  <a:gd name="connsiteX14" fmla="*/ 482918 w 948690"/>
                  <a:gd name="connsiteY14" fmla="*/ 51435 h 354330"/>
                  <a:gd name="connsiteX15" fmla="*/ 482918 w 948690"/>
                  <a:gd name="connsiteY15" fmla="*/ 28575 h 354330"/>
                  <a:gd name="connsiteX16" fmla="*/ 505778 w 948690"/>
                  <a:gd name="connsiteY16" fmla="*/ 28575 h 354330"/>
                  <a:gd name="connsiteX17" fmla="*/ 505778 w 948690"/>
                  <a:gd name="connsiteY17" fmla="*/ 0 h 354330"/>
                  <a:gd name="connsiteX18" fmla="*/ 948690 w 948690"/>
                  <a:gd name="connsiteY18" fmla="*/ 0 h 354330"/>
                  <a:gd name="connsiteX0" fmla="*/ 0 w 948690"/>
                  <a:gd name="connsiteY0" fmla="*/ 354330 h 354330"/>
                  <a:gd name="connsiteX1" fmla="*/ 31432 w 948690"/>
                  <a:gd name="connsiteY1" fmla="*/ 282892 h 354330"/>
                  <a:gd name="connsiteX2" fmla="*/ 65723 w 948690"/>
                  <a:gd name="connsiteY2" fmla="*/ 288607 h 354330"/>
                  <a:gd name="connsiteX3" fmla="*/ 65723 w 948690"/>
                  <a:gd name="connsiteY3" fmla="*/ 251460 h 354330"/>
                  <a:gd name="connsiteX4" fmla="*/ 145733 w 948690"/>
                  <a:gd name="connsiteY4" fmla="*/ 251460 h 354330"/>
                  <a:gd name="connsiteX5" fmla="*/ 145733 w 948690"/>
                  <a:gd name="connsiteY5" fmla="*/ 220028 h 354330"/>
                  <a:gd name="connsiteX6" fmla="*/ 177165 w 948690"/>
                  <a:gd name="connsiteY6" fmla="*/ 220028 h 354330"/>
                  <a:gd name="connsiteX7" fmla="*/ 177165 w 948690"/>
                  <a:gd name="connsiteY7" fmla="*/ 191453 h 354330"/>
                  <a:gd name="connsiteX8" fmla="*/ 217170 w 948690"/>
                  <a:gd name="connsiteY8" fmla="*/ 191453 h 354330"/>
                  <a:gd name="connsiteX9" fmla="*/ 217170 w 948690"/>
                  <a:gd name="connsiteY9" fmla="*/ 154305 h 354330"/>
                  <a:gd name="connsiteX10" fmla="*/ 234315 w 948690"/>
                  <a:gd name="connsiteY10" fmla="*/ 154305 h 354330"/>
                  <a:gd name="connsiteX11" fmla="*/ 234315 w 948690"/>
                  <a:gd name="connsiteY11" fmla="*/ 105728 h 354330"/>
                  <a:gd name="connsiteX12" fmla="*/ 260033 w 948690"/>
                  <a:gd name="connsiteY12" fmla="*/ 105728 h 354330"/>
                  <a:gd name="connsiteX13" fmla="*/ 260033 w 948690"/>
                  <a:gd name="connsiteY13" fmla="*/ 51435 h 354330"/>
                  <a:gd name="connsiteX14" fmla="*/ 482918 w 948690"/>
                  <a:gd name="connsiteY14" fmla="*/ 51435 h 354330"/>
                  <a:gd name="connsiteX15" fmla="*/ 482918 w 948690"/>
                  <a:gd name="connsiteY15" fmla="*/ 28575 h 354330"/>
                  <a:gd name="connsiteX16" fmla="*/ 505778 w 948690"/>
                  <a:gd name="connsiteY16" fmla="*/ 28575 h 354330"/>
                  <a:gd name="connsiteX17" fmla="*/ 505778 w 948690"/>
                  <a:gd name="connsiteY17" fmla="*/ 0 h 354330"/>
                  <a:gd name="connsiteX18" fmla="*/ 948690 w 948690"/>
                  <a:gd name="connsiteY18" fmla="*/ 0 h 354330"/>
                  <a:gd name="connsiteX0" fmla="*/ 0 w 948690"/>
                  <a:gd name="connsiteY0" fmla="*/ 354330 h 354330"/>
                  <a:gd name="connsiteX1" fmla="*/ 5715 w 948690"/>
                  <a:gd name="connsiteY1" fmla="*/ 331470 h 354330"/>
                  <a:gd name="connsiteX2" fmla="*/ 31432 w 948690"/>
                  <a:gd name="connsiteY2" fmla="*/ 282892 h 354330"/>
                  <a:gd name="connsiteX3" fmla="*/ 65723 w 948690"/>
                  <a:gd name="connsiteY3" fmla="*/ 288607 h 354330"/>
                  <a:gd name="connsiteX4" fmla="*/ 65723 w 948690"/>
                  <a:gd name="connsiteY4" fmla="*/ 251460 h 354330"/>
                  <a:gd name="connsiteX5" fmla="*/ 145733 w 948690"/>
                  <a:gd name="connsiteY5" fmla="*/ 251460 h 354330"/>
                  <a:gd name="connsiteX6" fmla="*/ 145733 w 948690"/>
                  <a:gd name="connsiteY6" fmla="*/ 220028 h 354330"/>
                  <a:gd name="connsiteX7" fmla="*/ 177165 w 948690"/>
                  <a:gd name="connsiteY7" fmla="*/ 220028 h 354330"/>
                  <a:gd name="connsiteX8" fmla="*/ 177165 w 948690"/>
                  <a:gd name="connsiteY8" fmla="*/ 191453 h 354330"/>
                  <a:gd name="connsiteX9" fmla="*/ 217170 w 948690"/>
                  <a:gd name="connsiteY9" fmla="*/ 191453 h 354330"/>
                  <a:gd name="connsiteX10" fmla="*/ 217170 w 948690"/>
                  <a:gd name="connsiteY10" fmla="*/ 154305 h 354330"/>
                  <a:gd name="connsiteX11" fmla="*/ 234315 w 948690"/>
                  <a:gd name="connsiteY11" fmla="*/ 154305 h 354330"/>
                  <a:gd name="connsiteX12" fmla="*/ 234315 w 948690"/>
                  <a:gd name="connsiteY12" fmla="*/ 105728 h 354330"/>
                  <a:gd name="connsiteX13" fmla="*/ 260033 w 948690"/>
                  <a:gd name="connsiteY13" fmla="*/ 105728 h 354330"/>
                  <a:gd name="connsiteX14" fmla="*/ 260033 w 948690"/>
                  <a:gd name="connsiteY14" fmla="*/ 51435 h 354330"/>
                  <a:gd name="connsiteX15" fmla="*/ 482918 w 948690"/>
                  <a:gd name="connsiteY15" fmla="*/ 51435 h 354330"/>
                  <a:gd name="connsiteX16" fmla="*/ 482918 w 948690"/>
                  <a:gd name="connsiteY16" fmla="*/ 28575 h 354330"/>
                  <a:gd name="connsiteX17" fmla="*/ 505778 w 948690"/>
                  <a:gd name="connsiteY17" fmla="*/ 28575 h 354330"/>
                  <a:gd name="connsiteX18" fmla="*/ 505778 w 948690"/>
                  <a:gd name="connsiteY18" fmla="*/ 0 h 354330"/>
                  <a:gd name="connsiteX19" fmla="*/ 948690 w 948690"/>
                  <a:gd name="connsiteY19" fmla="*/ 0 h 354330"/>
                  <a:gd name="connsiteX0" fmla="*/ 0 w 948690"/>
                  <a:gd name="connsiteY0" fmla="*/ 354330 h 354330"/>
                  <a:gd name="connsiteX1" fmla="*/ 42862 w 948690"/>
                  <a:gd name="connsiteY1" fmla="*/ 328612 h 354330"/>
                  <a:gd name="connsiteX2" fmla="*/ 31432 w 948690"/>
                  <a:gd name="connsiteY2" fmla="*/ 282892 h 354330"/>
                  <a:gd name="connsiteX3" fmla="*/ 65723 w 948690"/>
                  <a:gd name="connsiteY3" fmla="*/ 288607 h 354330"/>
                  <a:gd name="connsiteX4" fmla="*/ 65723 w 948690"/>
                  <a:gd name="connsiteY4" fmla="*/ 251460 h 354330"/>
                  <a:gd name="connsiteX5" fmla="*/ 145733 w 948690"/>
                  <a:gd name="connsiteY5" fmla="*/ 251460 h 354330"/>
                  <a:gd name="connsiteX6" fmla="*/ 145733 w 948690"/>
                  <a:gd name="connsiteY6" fmla="*/ 220028 h 354330"/>
                  <a:gd name="connsiteX7" fmla="*/ 177165 w 948690"/>
                  <a:gd name="connsiteY7" fmla="*/ 220028 h 354330"/>
                  <a:gd name="connsiteX8" fmla="*/ 177165 w 948690"/>
                  <a:gd name="connsiteY8" fmla="*/ 191453 h 354330"/>
                  <a:gd name="connsiteX9" fmla="*/ 217170 w 948690"/>
                  <a:gd name="connsiteY9" fmla="*/ 191453 h 354330"/>
                  <a:gd name="connsiteX10" fmla="*/ 217170 w 948690"/>
                  <a:gd name="connsiteY10" fmla="*/ 154305 h 354330"/>
                  <a:gd name="connsiteX11" fmla="*/ 234315 w 948690"/>
                  <a:gd name="connsiteY11" fmla="*/ 154305 h 354330"/>
                  <a:gd name="connsiteX12" fmla="*/ 234315 w 948690"/>
                  <a:gd name="connsiteY12" fmla="*/ 105728 h 354330"/>
                  <a:gd name="connsiteX13" fmla="*/ 260033 w 948690"/>
                  <a:gd name="connsiteY13" fmla="*/ 105728 h 354330"/>
                  <a:gd name="connsiteX14" fmla="*/ 260033 w 948690"/>
                  <a:gd name="connsiteY14" fmla="*/ 51435 h 354330"/>
                  <a:gd name="connsiteX15" fmla="*/ 482918 w 948690"/>
                  <a:gd name="connsiteY15" fmla="*/ 51435 h 354330"/>
                  <a:gd name="connsiteX16" fmla="*/ 482918 w 948690"/>
                  <a:gd name="connsiteY16" fmla="*/ 28575 h 354330"/>
                  <a:gd name="connsiteX17" fmla="*/ 505778 w 948690"/>
                  <a:gd name="connsiteY17" fmla="*/ 28575 h 354330"/>
                  <a:gd name="connsiteX18" fmla="*/ 505778 w 948690"/>
                  <a:gd name="connsiteY18" fmla="*/ 0 h 354330"/>
                  <a:gd name="connsiteX19" fmla="*/ 948690 w 948690"/>
                  <a:gd name="connsiteY19" fmla="*/ 0 h 354330"/>
                  <a:gd name="connsiteX0" fmla="*/ 0 w 948690"/>
                  <a:gd name="connsiteY0" fmla="*/ 354330 h 354330"/>
                  <a:gd name="connsiteX1" fmla="*/ 22860 w 948690"/>
                  <a:gd name="connsiteY1" fmla="*/ 328612 h 354330"/>
                  <a:gd name="connsiteX2" fmla="*/ 31432 w 948690"/>
                  <a:gd name="connsiteY2" fmla="*/ 282892 h 354330"/>
                  <a:gd name="connsiteX3" fmla="*/ 65723 w 948690"/>
                  <a:gd name="connsiteY3" fmla="*/ 288607 h 354330"/>
                  <a:gd name="connsiteX4" fmla="*/ 65723 w 948690"/>
                  <a:gd name="connsiteY4" fmla="*/ 251460 h 354330"/>
                  <a:gd name="connsiteX5" fmla="*/ 145733 w 948690"/>
                  <a:gd name="connsiteY5" fmla="*/ 251460 h 354330"/>
                  <a:gd name="connsiteX6" fmla="*/ 145733 w 948690"/>
                  <a:gd name="connsiteY6" fmla="*/ 220028 h 354330"/>
                  <a:gd name="connsiteX7" fmla="*/ 177165 w 948690"/>
                  <a:gd name="connsiteY7" fmla="*/ 220028 h 354330"/>
                  <a:gd name="connsiteX8" fmla="*/ 177165 w 948690"/>
                  <a:gd name="connsiteY8" fmla="*/ 191453 h 354330"/>
                  <a:gd name="connsiteX9" fmla="*/ 217170 w 948690"/>
                  <a:gd name="connsiteY9" fmla="*/ 191453 h 354330"/>
                  <a:gd name="connsiteX10" fmla="*/ 217170 w 948690"/>
                  <a:gd name="connsiteY10" fmla="*/ 154305 h 354330"/>
                  <a:gd name="connsiteX11" fmla="*/ 234315 w 948690"/>
                  <a:gd name="connsiteY11" fmla="*/ 154305 h 354330"/>
                  <a:gd name="connsiteX12" fmla="*/ 234315 w 948690"/>
                  <a:gd name="connsiteY12" fmla="*/ 105728 h 354330"/>
                  <a:gd name="connsiteX13" fmla="*/ 260033 w 948690"/>
                  <a:gd name="connsiteY13" fmla="*/ 105728 h 354330"/>
                  <a:gd name="connsiteX14" fmla="*/ 260033 w 948690"/>
                  <a:gd name="connsiteY14" fmla="*/ 51435 h 354330"/>
                  <a:gd name="connsiteX15" fmla="*/ 482918 w 948690"/>
                  <a:gd name="connsiteY15" fmla="*/ 51435 h 354330"/>
                  <a:gd name="connsiteX16" fmla="*/ 482918 w 948690"/>
                  <a:gd name="connsiteY16" fmla="*/ 28575 h 354330"/>
                  <a:gd name="connsiteX17" fmla="*/ 505778 w 948690"/>
                  <a:gd name="connsiteY17" fmla="*/ 28575 h 354330"/>
                  <a:gd name="connsiteX18" fmla="*/ 505778 w 948690"/>
                  <a:gd name="connsiteY18" fmla="*/ 0 h 354330"/>
                  <a:gd name="connsiteX19" fmla="*/ 948690 w 948690"/>
                  <a:gd name="connsiteY19" fmla="*/ 0 h 354330"/>
                  <a:gd name="connsiteX0" fmla="*/ 0 w 931545"/>
                  <a:gd name="connsiteY0" fmla="*/ 365760 h 365760"/>
                  <a:gd name="connsiteX1" fmla="*/ 5715 w 931545"/>
                  <a:gd name="connsiteY1" fmla="*/ 328612 h 365760"/>
                  <a:gd name="connsiteX2" fmla="*/ 14287 w 931545"/>
                  <a:gd name="connsiteY2" fmla="*/ 282892 h 365760"/>
                  <a:gd name="connsiteX3" fmla="*/ 48578 w 931545"/>
                  <a:gd name="connsiteY3" fmla="*/ 288607 h 365760"/>
                  <a:gd name="connsiteX4" fmla="*/ 48578 w 931545"/>
                  <a:gd name="connsiteY4" fmla="*/ 251460 h 365760"/>
                  <a:gd name="connsiteX5" fmla="*/ 128588 w 931545"/>
                  <a:gd name="connsiteY5" fmla="*/ 251460 h 365760"/>
                  <a:gd name="connsiteX6" fmla="*/ 128588 w 931545"/>
                  <a:gd name="connsiteY6" fmla="*/ 220028 h 365760"/>
                  <a:gd name="connsiteX7" fmla="*/ 160020 w 931545"/>
                  <a:gd name="connsiteY7" fmla="*/ 220028 h 365760"/>
                  <a:gd name="connsiteX8" fmla="*/ 160020 w 931545"/>
                  <a:gd name="connsiteY8" fmla="*/ 191453 h 365760"/>
                  <a:gd name="connsiteX9" fmla="*/ 200025 w 931545"/>
                  <a:gd name="connsiteY9" fmla="*/ 191453 h 365760"/>
                  <a:gd name="connsiteX10" fmla="*/ 200025 w 931545"/>
                  <a:gd name="connsiteY10" fmla="*/ 154305 h 365760"/>
                  <a:gd name="connsiteX11" fmla="*/ 217170 w 931545"/>
                  <a:gd name="connsiteY11" fmla="*/ 154305 h 365760"/>
                  <a:gd name="connsiteX12" fmla="*/ 217170 w 931545"/>
                  <a:gd name="connsiteY12" fmla="*/ 105728 h 365760"/>
                  <a:gd name="connsiteX13" fmla="*/ 242888 w 931545"/>
                  <a:gd name="connsiteY13" fmla="*/ 105728 h 365760"/>
                  <a:gd name="connsiteX14" fmla="*/ 242888 w 931545"/>
                  <a:gd name="connsiteY14" fmla="*/ 51435 h 365760"/>
                  <a:gd name="connsiteX15" fmla="*/ 465773 w 931545"/>
                  <a:gd name="connsiteY15" fmla="*/ 51435 h 365760"/>
                  <a:gd name="connsiteX16" fmla="*/ 465773 w 931545"/>
                  <a:gd name="connsiteY16" fmla="*/ 28575 h 365760"/>
                  <a:gd name="connsiteX17" fmla="*/ 488633 w 931545"/>
                  <a:gd name="connsiteY17" fmla="*/ 28575 h 365760"/>
                  <a:gd name="connsiteX18" fmla="*/ 488633 w 931545"/>
                  <a:gd name="connsiteY18" fmla="*/ 0 h 365760"/>
                  <a:gd name="connsiteX19" fmla="*/ 931545 w 931545"/>
                  <a:gd name="connsiteY19" fmla="*/ 0 h 365760"/>
                  <a:gd name="connsiteX0" fmla="*/ 0 w 931545"/>
                  <a:gd name="connsiteY0" fmla="*/ 360045 h 360045"/>
                  <a:gd name="connsiteX1" fmla="*/ 5715 w 931545"/>
                  <a:gd name="connsiteY1" fmla="*/ 328612 h 360045"/>
                  <a:gd name="connsiteX2" fmla="*/ 14287 w 931545"/>
                  <a:gd name="connsiteY2" fmla="*/ 282892 h 360045"/>
                  <a:gd name="connsiteX3" fmla="*/ 48578 w 931545"/>
                  <a:gd name="connsiteY3" fmla="*/ 288607 h 360045"/>
                  <a:gd name="connsiteX4" fmla="*/ 48578 w 931545"/>
                  <a:gd name="connsiteY4" fmla="*/ 251460 h 360045"/>
                  <a:gd name="connsiteX5" fmla="*/ 128588 w 931545"/>
                  <a:gd name="connsiteY5" fmla="*/ 251460 h 360045"/>
                  <a:gd name="connsiteX6" fmla="*/ 128588 w 931545"/>
                  <a:gd name="connsiteY6" fmla="*/ 220028 h 360045"/>
                  <a:gd name="connsiteX7" fmla="*/ 160020 w 931545"/>
                  <a:gd name="connsiteY7" fmla="*/ 220028 h 360045"/>
                  <a:gd name="connsiteX8" fmla="*/ 160020 w 931545"/>
                  <a:gd name="connsiteY8" fmla="*/ 191453 h 360045"/>
                  <a:gd name="connsiteX9" fmla="*/ 200025 w 931545"/>
                  <a:gd name="connsiteY9" fmla="*/ 191453 h 360045"/>
                  <a:gd name="connsiteX10" fmla="*/ 200025 w 931545"/>
                  <a:gd name="connsiteY10" fmla="*/ 154305 h 360045"/>
                  <a:gd name="connsiteX11" fmla="*/ 217170 w 931545"/>
                  <a:gd name="connsiteY11" fmla="*/ 154305 h 360045"/>
                  <a:gd name="connsiteX12" fmla="*/ 217170 w 931545"/>
                  <a:gd name="connsiteY12" fmla="*/ 105728 h 360045"/>
                  <a:gd name="connsiteX13" fmla="*/ 242888 w 931545"/>
                  <a:gd name="connsiteY13" fmla="*/ 105728 h 360045"/>
                  <a:gd name="connsiteX14" fmla="*/ 242888 w 931545"/>
                  <a:gd name="connsiteY14" fmla="*/ 51435 h 360045"/>
                  <a:gd name="connsiteX15" fmla="*/ 465773 w 931545"/>
                  <a:gd name="connsiteY15" fmla="*/ 51435 h 360045"/>
                  <a:gd name="connsiteX16" fmla="*/ 465773 w 931545"/>
                  <a:gd name="connsiteY16" fmla="*/ 28575 h 360045"/>
                  <a:gd name="connsiteX17" fmla="*/ 488633 w 931545"/>
                  <a:gd name="connsiteY17" fmla="*/ 28575 h 360045"/>
                  <a:gd name="connsiteX18" fmla="*/ 488633 w 931545"/>
                  <a:gd name="connsiteY18" fmla="*/ 0 h 360045"/>
                  <a:gd name="connsiteX19" fmla="*/ 931545 w 931545"/>
                  <a:gd name="connsiteY19" fmla="*/ 0 h 360045"/>
                  <a:gd name="connsiteX0" fmla="*/ 0 w 931545"/>
                  <a:gd name="connsiteY0" fmla="*/ 360045 h 365760"/>
                  <a:gd name="connsiteX1" fmla="*/ 14287 w 931545"/>
                  <a:gd name="connsiteY1" fmla="*/ 365760 h 365760"/>
                  <a:gd name="connsiteX2" fmla="*/ 14287 w 931545"/>
                  <a:gd name="connsiteY2" fmla="*/ 282892 h 365760"/>
                  <a:gd name="connsiteX3" fmla="*/ 48578 w 931545"/>
                  <a:gd name="connsiteY3" fmla="*/ 288607 h 365760"/>
                  <a:gd name="connsiteX4" fmla="*/ 48578 w 931545"/>
                  <a:gd name="connsiteY4" fmla="*/ 251460 h 365760"/>
                  <a:gd name="connsiteX5" fmla="*/ 128588 w 931545"/>
                  <a:gd name="connsiteY5" fmla="*/ 251460 h 365760"/>
                  <a:gd name="connsiteX6" fmla="*/ 128588 w 931545"/>
                  <a:gd name="connsiteY6" fmla="*/ 220028 h 365760"/>
                  <a:gd name="connsiteX7" fmla="*/ 160020 w 931545"/>
                  <a:gd name="connsiteY7" fmla="*/ 220028 h 365760"/>
                  <a:gd name="connsiteX8" fmla="*/ 160020 w 931545"/>
                  <a:gd name="connsiteY8" fmla="*/ 191453 h 365760"/>
                  <a:gd name="connsiteX9" fmla="*/ 200025 w 931545"/>
                  <a:gd name="connsiteY9" fmla="*/ 191453 h 365760"/>
                  <a:gd name="connsiteX10" fmla="*/ 200025 w 931545"/>
                  <a:gd name="connsiteY10" fmla="*/ 154305 h 365760"/>
                  <a:gd name="connsiteX11" fmla="*/ 217170 w 931545"/>
                  <a:gd name="connsiteY11" fmla="*/ 154305 h 365760"/>
                  <a:gd name="connsiteX12" fmla="*/ 217170 w 931545"/>
                  <a:gd name="connsiteY12" fmla="*/ 105728 h 365760"/>
                  <a:gd name="connsiteX13" fmla="*/ 242888 w 931545"/>
                  <a:gd name="connsiteY13" fmla="*/ 105728 h 365760"/>
                  <a:gd name="connsiteX14" fmla="*/ 242888 w 931545"/>
                  <a:gd name="connsiteY14" fmla="*/ 51435 h 365760"/>
                  <a:gd name="connsiteX15" fmla="*/ 465773 w 931545"/>
                  <a:gd name="connsiteY15" fmla="*/ 51435 h 365760"/>
                  <a:gd name="connsiteX16" fmla="*/ 465773 w 931545"/>
                  <a:gd name="connsiteY16" fmla="*/ 28575 h 365760"/>
                  <a:gd name="connsiteX17" fmla="*/ 488633 w 931545"/>
                  <a:gd name="connsiteY17" fmla="*/ 28575 h 365760"/>
                  <a:gd name="connsiteX18" fmla="*/ 488633 w 931545"/>
                  <a:gd name="connsiteY18" fmla="*/ 0 h 365760"/>
                  <a:gd name="connsiteX19" fmla="*/ 931545 w 931545"/>
                  <a:gd name="connsiteY19" fmla="*/ 0 h 365760"/>
                  <a:gd name="connsiteX0" fmla="*/ 0 w 931545"/>
                  <a:gd name="connsiteY0" fmla="*/ 360045 h 360045"/>
                  <a:gd name="connsiteX1" fmla="*/ 11430 w 931545"/>
                  <a:gd name="connsiteY1" fmla="*/ 360045 h 360045"/>
                  <a:gd name="connsiteX2" fmla="*/ 14287 w 931545"/>
                  <a:gd name="connsiteY2" fmla="*/ 282892 h 360045"/>
                  <a:gd name="connsiteX3" fmla="*/ 48578 w 931545"/>
                  <a:gd name="connsiteY3" fmla="*/ 288607 h 360045"/>
                  <a:gd name="connsiteX4" fmla="*/ 48578 w 931545"/>
                  <a:gd name="connsiteY4" fmla="*/ 251460 h 360045"/>
                  <a:gd name="connsiteX5" fmla="*/ 128588 w 931545"/>
                  <a:gd name="connsiteY5" fmla="*/ 251460 h 360045"/>
                  <a:gd name="connsiteX6" fmla="*/ 128588 w 931545"/>
                  <a:gd name="connsiteY6" fmla="*/ 220028 h 360045"/>
                  <a:gd name="connsiteX7" fmla="*/ 160020 w 931545"/>
                  <a:gd name="connsiteY7" fmla="*/ 220028 h 360045"/>
                  <a:gd name="connsiteX8" fmla="*/ 160020 w 931545"/>
                  <a:gd name="connsiteY8" fmla="*/ 191453 h 360045"/>
                  <a:gd name="connsiteX9" fmla="*/ 200025 w 931545"/>
                  <a:gd name="connsiteY9" fmla="*/ 191453 h 360045"/>
                  <a:gd name="connsiteX10" fmla="*/ 200025 w 931545"/>
                  <a:gd name="connsiteY10" fmla="*/ 154305 h 360045"/>
                  <a:gd name="connsiteX11" fmla="*/ 217170 w 931545"/>
                  <a:gd name="connsiteY11" fmla="*/ 154305 h 360045"/>
                  <a:gd name="connsiteX12" fmla="*/ 217170 w 931545"/>
                  <a:gd name="connsiteY12" fmla="*/ 105728 h 360045"/>
                  <a:gd name="connsiteX13" fmla="*/ 242888 w 931545"/>
                  <a:gd name="connsiteY13" fmla="*/ 105728 h 360045"/>
                  <a:gd name="connsiteX14" fmla="*/ 242888 w 931545"/>
                  <a:gd name="connsiteY14" fmla="*/ 51435 h 360045"/>
                  <a:gd name="connsiteX15" fmla="*/ 465773 w 931545"/>
                  <a:gd name="connsiteY15" fmla="*/ 51435 h 360045"/>
                  <a:gd name="connsiteX16" fmla="*/ 465773 w 931545"/>
                  <a:gd name="connsiteY16" fmla="*/ 28575 h 360045"/>
                  <a:gd name="connsiteX17" fmla="*/ 488633 w 931545"/>
                  <a:gd name="connsiteY17" fmla="*/ 28575 h 360045"/>
                  <a:gd name="connsiteX18" fmla="*/ 488633 w 931545"/>
                  <a:gd name="connsiteY18" fmla="*/ 0 h 360045"/>
                  <a:gd name="connsiteX19" fmla="*/ 931545 w 931545"/>
                  <a:gd name="connsiteY19" fmla="*/ 0 h 360045"/>
                  <a:gd name="connsiteX0" fmla="*/ 0 w 931545"/>
                  <a:gd name="connsiteY0" fmla="*/ 360045 h 360045"/>
                  <a:gd name="connsiteX1" fmla="*/ 11430 w 931545"/>
                  <a:gd name="connsiteY1" fmla="*/ 360045 h 360045"/>
                  <a:gd name="connsiteX2" fmla="*/ 14287 w 931545"/>
                  <a:gd name="connsiteY2" fmla="*/ 294322 h 360045"/>
                  <a:gd name="connsiteX3" fmla="*/ 48578 w 931545"/>
                  <a:gd name="connsiteY3" fmla="*/ 288607 h 360045"/>
                  <a:gd name="connsiteX4" fmla="*/ 48578 w 931545"/>
                  <a:gd name="connsiteY4" fmla="*/ 251460 h 360045"/>
                  <a:gd name="connsiteX5" fmla="*/ 128588 w 931545"/>
                  <a:gd name="connsiteY5" fmla="*/ 251460 h 360045"/>
                  <a:gd name="connsiteX6" fmla="*/ 128588 w 931545"/>
                  <a:gd name="connsiteY6" fmla="*/ 220028 h 360045"/>
                  <a:gd name="connsiteX7" fmla="*/ 160020 w 931545"/>
                  <a:gd name="connsiteY7" fmla="*/ 220028 h 360045"/>
                  <a:gd name="connsiteX8" fmla="*/ 160020 w 931545"/>
                  <a:gd name="connsiteY8" fmla="*/ 191453 h 360045"/>
                  <a:gd name="connsiteX9" fmla="*/ 200025 w 931545"/>
                  <a:gd name="connsiteY9" fmla="*/ 191453 h 360045"/>
                  <a:gd name="connsiteX10" fmla="*/ 200025 w 931545"/>
                  <a:gd name="connsiteY10" fmla="*/ 154305 h 360045"/>
                  <a:gd name="connsiteX11" fmla="*/ 217170 w 931545"/>
                  <a:gd name="connsiteY11" fmla="*/ 154305 h 360045"/>
                  <a:gd name="connsiteX12" fmla="*/ 217170 w 931545"/>
                  <a:gd name="connsiteY12" fmla="*/ 105728 h 360045"/>
                  <a:gd name="connsiteX13" fmla="*/ 242888 w 931545"/>
                  <a:gd name="connsiteY13" fmla="*/ 105728 h 360045"/>
                  <a:gd name="connsiteX14" fmla="*/ 242888 w 931545"/>
                  <a:gd name="connsiteY14" fmla="*/ 51435 h 360045"/>
                  <a:gd name="connsiteX15" fmla="*/ 465773 w 931545"/>
                  <a:gd name="connsiteY15" fmla="*/ 51435 h 360045"/>
                  <a:gd name="connsiteX16" fmla="*/ 465773 w 931545"/>
                  <a:gd name="connsiteY16" fmla="*/ 28575 h 360045"/>
                  <a:gd name="connsiteX17" fmla="*/ 488633 w 931545"/>
                  <a:gd name="connsiteY17" fmla="*/ 28575 h 360045"/>
                  <a:gd name="connsiteX18" fmla="*/ 488633 w 931545"/>
                  <a:gd name="connsiteY18" fmla="*/ 0 h 360045"/>
                  <a:gd name="connsiteX19" fmla="*/ 931545 w 931545"/>
                  <a:gd name="connsiteY19" fmla="*/ 0 h 360045"/>
                  <a:gd name="connsiteX0" fmla="*/ 0 w 931545"/>
                  <a:gd name="connsiteY0" fmla="*/ 360045 h 360045"/>
                  <a:gd name="connsiteX1" fmla="*/ 11430 w 931545"/>
                  <a:gd name="connsiteY1" fmla="*/ 360045 h 360045"/>
                  <a:gd name="connsiteX2" fmla="*/ 11429 w 931545"/>
                  <a:gd name="connsiteY2" fmla="*/ 288607 h 360045"/>
                  <a:gd name="connsiteX3" fmla="*/ 48578 w 931545"/>
                  <a:gd name="connsiteY3" fmla="*/ 288607 h 360045"/>
                  <a:gd name="connsiteX4" fmla="*/ 48578 w 931545"/>
                  <a:gd name="connsiteY4" fmla="*/ 251460 h 360045"/>
                  <a:gd name="connsiteX5" fmla="*/ 128588 w 931545"/>
                  <a:gd name="connsiteY5" fmla="*/ 251460 h 360045"/>
                  <a:gd name="connsiteX6" fmla="*/ 128588 w 931545"/>
                  <a:gd name="connsiteY6" fmla="*/ 220028 h 360045"/>
                  <a:gd name="connsiteX7" fmla="*/ 160020 w 931545"/>
                  <a:gd name="connsiteY7" fmla="*/ 220028 h 360045"/>
                  <a:gd name="connsiteX8" fmla="*/ 160020 w 931545"/>
                  <a:gd name="connsiteY8" fmla="*/ 191453 h 360045"/>
                  <a:gd name="connsiteX9" fmla="*/ 200025 w 931545"/>
                  <a:gd name="connsiteY9" fmla="*/ 191453 h 360045"/>
                  <a:gd name="connsiteX10" fmla="*/ 200025 w 931545"/>
                  <a:gd name="connsiteY10" fmla="*/ 154305 h 360045"/>
                  <a:gd name="connsiteX11" fmla="*/ 217170 w 931545"/>
                  <a:gd name="connsiteY11" fmla="*/ 154305 h 360045"/>
                  <a:gd name="connsiteX12" fmla="*/ 217170 w 931545"/>
                  <a:gd name="connsiteY12" fmla="*/ 105728 h 360045"/>
                  <a:gd name="connsiteX13" fmla="*/ 242888 w 931545"/>
                  <a:gd name="connsiteY13" fmla="*/ 105728 h 360045"/>
                  <a:gd name="connsiteX14" fmla="*/ 242888 w 931545"/>
                  <a:gd name="connsiteY14" fmla="*/ 51435 h 360045"/>
                  <a:gd name="connsiteX15" fmla="*/ 465773 w 931545"/>
                  <a:gd name="connsiteY15" fmla="*/ 51435 h 360045"/>
                  <a:gd name="connsiteX16" fmla="*/ 465773 w 931545"/>
                  <a:gd name="connsiteY16" fmla="*/ 28575 h 360045"/>
                  <a:gd name="connsiteX17" fmla="*/ 488633 w 931545"/>
                  <a:gd name="connsiteY17" fmla="*/ 28575 h 360045"/>
                  <a:gd name="connsiteX18" fmla="*/ 488633 w 931545"/>
                  <a:gd name="connsiteY18" fmla="*/ 0 h 360045"/>
                  <a:gd name="connsiteX19" fmla="*/ 931545 w 931545"/>
                  <a:gd name="connsiteY19" fmla="*/ 0 h 36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1545" h="360045">
                    <a:moveTo>
                      <a:pt x="0" y="360045"/>
                    </a:moveTo>
                    <a:lnTo>
                      <a:pt x="11430" y="360045"/>
                    </a:lnTo>
                    <a:cubicBezTo>
                      <a:pt x="11430" y="336232"/>
                      <a:pt x="11429" y="312420"/>
                      <a:pt x="11429" y="288607"/>
                    </a:cubicBezTo>
                    <a:lnTo>
                      <a:pt x="48578" y="288607"/>
                    </a:lnTo>
                    <a:lnTo>
                      <a:pt x="48578" y="251460"/>
                    </a:lnTo>
                    <a:lnTo>
                      <a:pt x="128588" y="251460"/>
                    </a:lnTo>
                    <a:lnTo>
                      <a:pt x="128588" y="220028"/>
                    </a:lnTo>
                    <a:lnTo>
                      <a:pt x="160020" y="220028"/>
                    </a:lnTo>
                    <a:lnTo>
                      <a:pt x="160020" y="191453"/>
                    </a:lnTo>
                    <a:lnTo>
                      <a:pt x="200025" y="191453"/>
                    </a:lnTo>
                    <a:lnTo>
                      <a:pt x="200025" y="154305"/>
                    </a:lnTo>
                    <a:lnTo>
                      <a:pt x="217170" y="154305"/>
                    </a:lnTo>
                    <a:lnTo>
                      <a:pt x="217170" y="105728"/>
                    </a:lnTo>
                    <a:lnTo>
                      <a:pt x="242888" y="105728"/>
                    </a:lnTo>
                    <a:lnTo>
                      <a:pt x="242888" y="51435"/>
                    </a:lnTo>
                    <a:lnTo>
                      <a:pt x="465773" y="51435"/>
                    </a:lnTo>
                    <a:lnTo>
                      <a:pt x="465773" y="28575"/>
                    </a:lnTo>
                    <a:lnTo>
                      <a:pt x="488633" y="28575"/>
                    </a:lnTo>
                    <a:lnTo>
                      <a:pt x="488633" y="0"/>
                    </a:lnTo>
                    <a:lnTo>
                      <a:pt x="931545" y="0"/>
                    </a:lnTo>
                  </a:path>
                </a:pathLst>
              </a:cu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 xmlns:a16="http://schemas.microsoft.com/office/drawing/2014/main" id="{E0ABFBF1-75FC-4414-BB5E-ACDD5A2DCEE5}"/>
                </a:ext>
              </a:extLst>
            </p:cNvPr>
            <p:cNvSpPr txBox="1">
              <a:spLocks/>
            </p:cNvSpPr>
            <p:nvPr/>
          </p:nvSpPr>
          <p:spPr>
            <a:xfrm>
              <a:off x="8558653" y="4334506"/>
              <a:ext cx="1928412" cy="840361"/>
            </a:xfrm>
            <a:prstGeom prst="rect">
              <a:avLst/>
            </a:prstGeom>
            <a:noFill/>
          </p:spPr>
          <p:txBody>
            <a:bodyPr wrap="none" lIns="0" rIns="0" rtlCol="0">
              <a:spAutoFit/>
            </a:bodyPr>
            <a:lstStyle/>
            <a:p>
              <a:pPr>
                <a:buClr>
                  <a:schemeClr val="accent1"/>
                </a:buClr>
              </a:pPr>
              <a:r>
                <a:rPr lang="en-US" sz="1600" b="1">
                  <a:solidFill>
                    <a:schemeClr val="accent1"/>
                  </a:solidFill>
                </a:rPr>
                <a:t>Dapagliflozin 10 mg</a:t>
              </a:r>
              <a:br>
                <a:rPr lang="en-US" sz="1600" b="1">
                  <a:solidFill>
                    <a:schemeClr val="accent1"/>
                  </a:solidFill>
                </a:rPr>
              </a:br>
              <a:r>
                <a:rPr lang="en-US" sz="1400" b="1">
                  <a:solidFill>
                    <a:schemeClr val="accent1"/>
                  </a:solidFill>
                </a:rPr>
                <a:t>2.9%</a:t>
              </a:r>
              <a:br>
                <a:rPr lang="en-US" sz="1400" b="1">
                  <a:solidFill>
                    <a:schemeClr val="accent1"/>
                  </a:solidFill>
                </a:rPr>
              </a:br>
              <a:r>
                <a:rPr lang="en-US" sz="1400" b="1">
                  <a:solidFill>
                    <a:schemeClr val="accent1"/>
                  </a:solidFill>
                </a:rPr>
                <a:t>(n=63)</a:t>
              </a:r>
              <a:endParaRPr lang="en-US" sz="1600" b="1">
                <a:solidFill>
                  <a:schemeClr val="accent1"/>
                </a:solidFill>
              </a:endParaRPr>
            </a:p>
          </p:txBody>
        </p:sp>
        <p:sp>
          <p:nvSpPr>
            <p:cNvPr id="31" name="TextBox 30">
              <a:extLst>
                <a:ext uri="{FF2B5EF4-FFF2-40B4-BE49-F238E27FC236}">
                  <a16:creationId xmlns="" xmlns:a16="http://schemas.microsoft.com/office/drawing/2014/main" id="{F681A812-9AB2-4995-BA2D-3B271EB9BA2E}"/>
                </a:ext>
              </a:extLst>
            </p:cNvPr>
            <p:cNvSpPr txBox="1">
              <a:spLocks/>
            </p:cNvSpPr>
            <p:nvPr/>
          </p:nvSpPr>
          <p:spPr>
            <a:xfrm>
              <a:off x="8557172" y="2386326"/>
              <a:ext cx="785470" cy="840361"/>
            </a:xfrm>
            <a:prstGeom prst="rect">
              <a:avLst/>
            </a:prstGeom>
            <a:noFill/>
          </p:spPr>
          <p:txBody>
            <a:bodyPr wrap="none" lIns="0" rIns="0" rtlCol="0">
              <a:spAutoFit/>
            </a:bodyPr>
            <a:lstStyle/>
            <a:p>
              <a:pPr>
                <a:buClr>
                  <a:schemeClr val="accent1"/>
                </a:buClr>
              </a:pPr>
              <a:r>
                <a:rPr lang="en-US" sz="1600" b="1">
                  <a:solidFill>
                    <a:schemeClr val="bg1">
                      <a:lumMod val="50000"/>
                    </a:schemeClr>
                  </a:solidFill>
                </a:rPr>
                <a:t>Placebo</a:t>
              </a:r>
              <a:br>
                <a:rPr lang="en-US" sz="1600" b="1">
                  <a:solidFill>
                    <a:schemeClr val="bg1">
                      <a:lumMod val="50000"/>
                    </a:schemeClr>
                  </a:solidFill>
                </a:rPr>
              </a:br>
              <a:r>
                <a:rPr lang="en-US" sz="1400" b="1">
                  <a:solidFill>
                    <a:schemeClr val="bg1">
                      <a:lumMod val="50000"/>
                    </a:schemeClr>
                  </a:solidFill>
                </a:rPr>
                <a:t>4.2%</a:t>
              </a:r>
              <a:br>
                <a:rPr lang="en-US" sz="1400" b="1">
                  <a:solidFill>
                    <a:schemeClr val="bg1">
                      <a:lumMod val="50000"/>
                    </a:schemeClr>
                  </a:solidFill>
                </a:rPr>
              </a:br>
              <a:r>
                <a:rPr lang="en-US" sz="1400" b="1">
                  <a:solidFill>
                    <a:schemeClr val="bg1">
                      <a:lumMod val="50000"/>
                    </a:schemeClr>
                  </a:solidFill>
                </a:rPr>
                <a:t>(n=91)</a:t>
              </a:r>
              <a:endParaRPr lang="en-US" sz="1600" b="1">
                <a:solidFill>
                  <a:schemeClr val="bg1">
                    <a:lumMod val="50000"/>
                  </a:schemeClr>
                </a:solidFill>
              </a:endParaRPr>
            </a:p>
          </p:txBody>
        </p:sp>
        <p:sp>
          <p:nvSpPr>
            <p:cNvPr id="32" name="Freeform: Shape 31">
              <a:extLst>
                <a:ext uri="{FF2B5EF4-FFF2-40B4-BE49-F238E27FC236}">
                  <a16:creationId xmlns="" xmlns:a16="http://schemas.microsoft.com/office/drawing/2014/main" id="{C2070E36-8B88-4408-9F79-654ABC2458B3}"/>
                </a:ext>
              </a:extLst>
            </p:cNvPr>
            <p:cNvSpPr/>
            <p:nvPr/>
          </p:nvSpPr>
          <p:spPr>
            <a:xfrm>
              <a:off x="2775304" y="1401456"/>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 xmlns:a16="http://schemas.microsoft.com/office/drawing/2014/main" id="{4FDD076C-993D-43C7-98CE-86BDD8CCB5EF}"/>
                </a:ext>
              </a:extLst>
            </p:cNvPr>
            <p:cNvGrpSpPr/>
            <p:nvPr/>
          </p:nvGrpSpPr>
          <p:grpSpPr>
            <a:xfrm>
              <a:off x="2683863" y="1401456"/>
              <a:ext cx="91440" cy="3833630"/>
              <a:chOff x="2848963" y="1401456"/>
              <a:chExt cx="91440" cy="3833630"/>
            </a:xfrm>
          </p:grpSpPr>
          <p:cxnSp>
            <p:nvCxnSpPr>
              <p:cNvPr id="33" name="Straight Connector 32">
                <a:extLst>
                  <a:ext uri="{FF2B5EF4-FFF2-40B4-BE49-F238E27FC236}">
                    <a16:creationId xmlns="" xmlns:a16="http://schemas.microsoft.com/office/drawing/2014/main" id="{C6437388-42DA-4AF3-B11F-7498B6B088CE}"/>
                  </a:ext>
                </a:extLst>
              </p:cNvPr>
              <p:cNvCxnSpPr/>
              <p:nvPr/>
            </p:nvCxnSpPr>
            <p:spPr>
              <a:xfrm>
                <a:off x="2848963" y="140145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 xmlns:a16="http://schemas.microsoft.com/office/drawing/2014/main" id="{EE617DCB-F9EA-49E3-ABE4-E9221CBCF1AF}"/>
                  </a:ext>
                </a:extLst>
              </p:cNvPr>
              <p:cNvCxnSpPr/>
              <p:nvPr/>
            </p:nvCxnSpPr>
            <p:spPr>
              <a:xfrm>
                <a:off x="2848963" y="216818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 xmlns:a16="http://schemas.microsoft.com/office/drawing/2014/main" id="{543DB804-9D42-4598-8981-1E0B41D8FF03}"/>
                  </a:ext>
                </a:extLst>
              </p:cNvPr>
              <p:cNvCxnSpPr/>
              <p:nvPr/>
            </p:nvCxnSpPr>
            <p:spPr>
              <a:xfrm>
                <a:off x="2848963" y="293490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 xmlns:a16="http://schemas.microsoft.com/office/drawing/2014/main" id="{78FB4B58-A8DF-4EEC-8643-ACBB3830F46C}"/>
                  </a:ext>
                </a:extLst>
              </p:cNvPr>
              <p:cNvCxnSpPr/>
              <p:nvPr/>
            </p:nvCxnSpPr>
            <p:spPr>
              <a:xfrm>
                <a:off x="2848963" y="370163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 xmlns:a16="http://schemas.microsoft.com/office/drawing/2014/main" id="{F99DB23F-EFF5-4F1A-8A50-80A72F947B80}"/>
                  </a:ext>
                </a:extLst>
              </p:cNvPr>
              <p:cNvCxnSpPr/>
              <p:nvPr/>
            </p:nvCxnSpPr>
            <p:spPr>
              <a:xfrm>
                <a:off x="2848963" y="446836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 xmlns:a16="http://schemas.microsoft.com/office/drawing/2014/main" id="{CE5E287B-13F3-4609-8C0A-2E8943D3439E}"/>
                  </a:ext>
                </a:extLst>
              </p:cNvPr>
              <p:cNvCxnSpPr/>
              <p:nvPr/>
            </p:nvCxnSpPr>
            <p:spPr>
              <a:xfrm>
                <a:off x="2848963" y="52350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TextBox 39">
              <a:extLst>
                <a:ext uri="{FF2B5EF4-FFF2-40B4-BE49-F238E27FC236}">
                  <a16:creationId xmlns="" xmlns:a16="http://schemas.microsoft.com/office/drawing/2014/main" id="{75CFE1E5-9CC2-4C0F-9A91-CEA13667402A}"/>
                </a:ext>
              </a:extLst>
            </p:cNvPr>
            <p:cNvSpPr txBox="1"/>
            <p:nvPr/>
          </p:nvSpPr>
          <p:spPr>
            <a:xfrm>
              <a:off x="2504377" y="5116503"/>
              <a:ext cx="255198" cy="268915"/>
            </a:xfrm>
            <a:prstGeom prst="rect">
              <a:avLst/>
            </a:prstGeom>
            <a:noFill/>
          </p:spPr>
          <p:txBody>
            <a:bodyPr wrap="none" rtlCol="0">
              <a:spAutoFit/>
            </a:bodyPr>
            <a:lstStyle/>
            <a:p>
              <a:pPr algn="r">
                <a:buClr>
                  <a:schemeClr val="accent1"/>
                </a:buClr>
              </a:pPr>
              <a:r>
                <a:rPr lang="en-US" sz="1000"/>
                <a:t>0</a:t>
              </a:r>
            </a:p>
          </p:txBody>
        </p:sp>
        <p:sp>
          <p:nvSpPr>
            <p:cNvPr id="41" name="TextBox 40">
              <a:extLst>
                <a:ext uri="{FF2B5EF4-FFF2-40B4-BE49-F238E27FC236}">
                  <a16:creationId xmlns="" xmlns:a16="http://schemas.microsoft.com/office/drawing/2014/main" id="{22B2EC88-1701-4A93-B4E6-6AAA0AAC7877}"/>
                </a:ext>
              </a:extLst>
            </p:cNvPr>
            <p:cNvSpPr txBox="1"/>
            <p:nvPr/>
          </p:nvSpPr>
          <p:spPr>
            <a:xfrm>
              <a:off x="2504377" y="4347641"/>
              <a:ext cx="255198" cy="268915"/>
            </a:xfrm>
            <a:prstGeom prst="rect">
              <a:avLst/>
            </a:prstGeom>
            <a:noFill/>
          </p:spPr>
          <p:txBody>
            <a:bodyPr wrap="none" rtlCol="0">
              <a:spAutoFit/>
            </a:bodyPr>
            <a:lstStyle/>
            <a:p>
              <a:pPr algn="r">
                <a:buClr>
                  <a:schemeClr val="accent1"/>
                </a:buClr>
              </a:pPr>
              <a:r>
                <a:rPr lang="en-US" sz="1000"/>
                <a:t>2</a:t>
              </a:r>
            </a:p>
          </p:txBody>
        </p:sp>
        <p:sp>
          <p:nvSpPr>
            <p:cNvPr id="42" name="TextBox 41">
              <a:extLst>
                <a:ext uri="{FF2B5EF4-FFF2-40B4-BE49-F238E27FC236}">
                  <a16:creationId xmlns="" xmlns:a16="http://schemas.microsoft.com/office/drawing/2014/main" id="{27D2DE4F-6683-445C-BA8C-136CF09BA03D}"/>
                </a:ext>
              </a:extLst>
            </p:cNvPr>
            <p:cNvSpPr txBox="1"/>
            <p:nvPr/>
          </p:nvSpPr>
          <p:spPr>
            <a:xfrm>
              <a:off x="2504377" y="3578781"/>
              <a:ext cx="255198" cy="268915"/>
            </a:xfrm>
            <a:prstGeom prst="rect">
              <a:avLst/>
            </a:prstGeom>
            <a:noFill/>
          </p:spPr>
          <p:txBody>
            <a:bodyPr wrap="none" rtlCol="0">
              <a:spAutoFit/>
            </a:bodyPr>
            <a:lstStyle/>
            <a:p>
              <a:pPr algn="r">
                <a:buClr>
                  <a:schemeClr val="accent1"/>
                </a:buClr>
              </a:pPr>
              <a:r>
                <a:rPr lang="en-US" sz="1000"/>
                <a:t>4</a:t>
              </a:r>
            </a:p>
          </p:txBody>
        </p:sp>
        <p:sp>
          <p:nvSpPr>
            <p:cNvPr id="43" name="TextBox 42">
              <a:extLst>
                <a:ext uri="{FF2B5EF4-FFF2-40B4-BE49-F238E27FC236}">
                  <a16:creationId xmlns="" xmlns:a16="http://schemas.microsoft.com/office/drawing/2014/main" id="{0F20CBCE-0239-46A8-959E-290DB92C7473}"/>
                </a:ext>
              </a:extLst>
            </p:cNvPr>
            <p:cNvSpPr txBox="1"/>
            <p:nvPr/>
          </p:nvSpPr>
          <p:spPr>
            <a:xfrm>
              <a:off x="2504377" y="2809921"/>
              <a:ext cx="255198" cy="268915"/>
            </a:xfrm>
            <a:prstGeom prst="rect">
              <a:avLst/>
            </a:prstGeom>
            <a:noFill/>
          </p:spPr>
          <p:txBody>
            <a:bodyPr wrap="none" rtlCol="0">
              <a:spAutoFit/>
            </a:bodyPr>
            <a:lstStyle/>
            <a:p>
              <a:pPr algn="r">
                <a:buClr>
                  <a:schemeClr val="accent1"/>
                </a:buClr>
              </a:pPr>
              <a:r>
                <a:rPr lang="en-US" sz="1000"/>
                <a:t>6</a:t>
              </a:r>
            </a:p>
          </p:txBody>
        </p:sp>
        <p:sp>
          <p:nvSpPr>
            <p:cNvPr id="44" name="TextBox 43">
              <a:extLst>
                <a:ext uri="{FF2B5EF4-FFF2-40B4-BE49-F238E27FC236}">
                  <a16:creationId xmlns="" xmlns:a16="http://schemas.microsoft.com/office/drawing/2014/main" id="{7D287C8A-BE8E-47DD-8EF4-50AF8B20EFF5}"/>
                </a:ext>
              </a:extLst>
            </p:cNvPr>
            <p:cNvSpPr txBox="1"/>
            <p:nvPr/>
          </p:nvSpPr>
          <p:spPr>
            <a:xfrm>
              <a:off x="2504377" y="2041061"/>
              <a:ext cx="255198" cy="268915"/>
            </a:xfrm>
            <a:prstGeom prst="rect">
              <a:avLst/>
            </a:prstGeom>
            <a:noFill/>
          </p:spPr>
          <p:txBody>
            <a:bodyPr wrap="none" rtlCol="0">
              <a:spAutoFit/>
            </a:bodyPr>
            <a:lstStyle/>
            <a:p>
              <a:pPr algn="r">
                <a:buClr>
                  <a:schemeClr val="accent1"/>
                </a:buClr>
              </a:pPr>
              <a:r>
                <a:rPr lang="en-US" sz="1000"/>
                <a:t>8</a:t>
              </a:r>
            </a:p>
          </p:txBody>
        </p:sp>
        <p:sp>
          <p:nvSpPr>
            <p:cNvPr id="46" name="TextBox 45">
              <a:extLst>
                <a:ext uri="{FF2B5EF4-FFF2-40B4-BE49-F238E27FC236}">
                  <a16:creationId xmlns="" xmlns:a16="http://schemas.microsoft.com/office/drawing/2014/main" id="{E4676E9B-0ADD-45D6-B61A-E75CFBDAF491}"/>
                </a:ext>
              </a:extLst>
            </p:cNvPr>
            <p:cNvSpPr txBox="1"/>
            <p:nvPr/>
          </p:nvSpPr>
          <p:spPr>
            <a:xfrm>
              <a:off x="2433845" y="1272201"/>
              <a:ext cx="325730" cy="268915"/>
            </a:xfrm>
            <a:prstGeom prst="rect">
              <a:avLst/>
            </a:prstGeom>
            <a:noFill/>
          </p:spPr>
          <p:txBody>
            <a:bodyPr wrap="none" rtlCol="0">
              <a:spAutoFit/>
            </a:bodyPr>
            <a:lstStyle/>
            <a:p>
              <a:pPr algn="r">
                <a:buClr>
                  <a:schemeClr val="accent1"/>
                </a:buClr>
              </a:pPr>
              <a:r>
                <a:rPr lang="en-US" sz="1000"/>
                <a:t>10</a:t>
              </a:r>
            </a:p>
          </p:txBody>
        </p:sp>
        <p:sp>
          <p:nvSpPr>
            <p:cNvPr id="47" name="TextBox 46">
              <a:extLst>
                <a:ext uri="{FF2B5EF4-FFF2-40B4-BE49-F238E27FC236}">
                  <a16:creationId xmlns="" xmlns:a16="http://schemas.microsoft.com/office/drawing/2014/main" id="{1D94CA43-06F5-4C74-A992-E7E97FC9AE1E}"/>
                </a:ext>
              </a:extLst>
            </p:cNvPr>
            <p:cNvSpPr txBox="1"/>
            <p:nvPr/>
          </p:nvSpPr>
          <p:spPr>
            <a:xfrm>
              <a:off x="2681804" y="5348375"/>
              <a:ext cx="255198" cy="268915"/>
            </a:xfrm>
            <a:prstGeom prst="rect">
              <a:avLst/>
            </a:prstGeom>
            <a:noFill/>
          </p:spPr>
          <p:txBody>
            <a:bodyPr wrap="none" rtlCol="0">
              <a:spAutoFit/>
            </a:bodyPr>
            <a:lstStyle/>
            <a:p>
              <a:pPr algn="ctr">
                <a:buClr>
                  <a:schemeClr val="accent1"/>
                </a:buClr>
              </a:pPr>
              <a:r>
                <a:rPr lang="en-US" sz="1000"/>
                <a:t>0</a:t>
              </a:r>
            </a:p>
          </p:txBody>
        </p:sp>
        <p:cxnSp>
          <p:nvCxnSpPr>
            <p:cNvPr id="48" name="Straight Connector 47">
              <a:extLst>
                <a:ext uri="{FF2B5EF4-FFF2-40B4-BE49-F238E27FC236}">
                  <a16:creationId xmlns="" xmlns:a16="http://schemas.microsoft.com/office/drawing/2014/main" id="{19E7D657-B6D0-4B67-9E54-95DC38EA1541}"/>
                </a:ext>
              </a:extLst>
            </p:cNvPr>
            <p:cNvCxnSpPr>
              <a:cxnSpLocks/>
            </p:cNvCxnSpPr>
            <p:nvPr/>
          </p:nvCxnSpPr>
          <p:spPr>
            <a:xfrm rot="16200000">
              <a:off x="2768605"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F9FC5C33-7BD4-4B8F-89AC-AC437BBC4E16}"/>
                </a:ext>
              </a:extLst>
            </p:cNvPr>
            <p:cNvCxnSpPr>
              <a:cxnSpLocks/>
            </p:cNvCxnSpPr>
            <p:nvPr/>
          </p:nvCxnSpPr>
          <p:spPr>
            <a:xfrm rot="16200000">
              <a:off x="359037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F807FE21-38C2-4423-A0B9-2ADC1DF986A6}"/>
                </a:ext>
              </a:extLst>
            </p:cNvPr>
            <p:cNvCxnSpPr>
              <a:cxnSpLocks/>
            </p:cNvCxnSpPr>
            <p:nvPr/>
          </p:nvCxnSpPr>
          <p:spPr>
            <a:xfrm rot="16200000">
              <a:off x="441706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C34A98B1-3E77-4070-81E5-853603B061DE}"/>
                </a:ext>
              </a:extLst>
            </p:cNvPr>
            <p:cNvCxnSpPr>
              <a:cxnSpLocks/>
            </p:cNvCxnSpPr>
            <p:nvPr/>
          </p:nvCxnSpPr>
          <p:spPr>
            <a:xfrm rot="16200000">
              <a:off x="5249878"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 xmlns:a16="http://schemas.microsoft.com/office/drawing/2014/main" id="{E41ECC22-C6CA-44F1-A84B-3F09DF4F8222}"/>
                </a:ext>
              </a:extLst>
            </p:cNvPr>
            <p:cNvCxnSpPr>
              <a:cxnSpLocks/>
            </p:cNvCxnSpPr>
            <p:nvPr/>
          </p:nvCxnSpPr>
          <p:spPr>
            <a:xfrm rot="16200000">
              <a:off x="6070610"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 xmlns:a16="http://schemas.microsoft.com/office/drawing/2014/main" id="{5001C068-2516-4BA4-BC94-CEE51FEFE502}"/>
                </a:ext>
              </a:extLst>
            </p:cNvPr>
            <p:cNvCxnSpPr>
              <a:cxnSpLocks/>
            </p:cNvCxnSpPr>
            <p:nvPr/>
          </p:nvCxnSpPr>
          <p:spPr>
            <a:xfrm rot="16200000">
              <a:off x="6875089"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04474F62-E0D4-473E-932A-E6A790F7FB05}"/>
                </a:ext>
              </a:extLst>
            </p:cNvPr>
            <p:cNvCxnSpPr>
              <a:cxnSpLocks/>
            </p:cNvCxnSpPr>
            <p:nvPr/>
          </p:nvCxnSpPr>
          <p:spPr>
            <a:xfrm rot="16200000">
              <a:off x="8517105"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 xmlns:a16="http://schemas.microsoft.com/office/drawing/2014/main" id="{D8DA4730-3EA6-41F9-9338-08802B1635C8}"/>
                </a:ext>
              </a:extLst>
            </p:cNvPr>
            <p:cNvCxnSpPr>
              <a:cxnSpLocks/>
            </p:cNvCxnSpPr>
            <p:nvPr/>
          </p:nvCxnSpPr>
          <p:spPr>
            <a:xfrm rot="16200000">
              <a:off x="7689400"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 xmlns:a16="http://schemas.microsoft.com/office/drawing/2014/main" id="{B204BBC7-1959-40A9-A644-22F4F41C6CDA}"/>
                </a:ext>
              </a:extLst>
            </p:cNvPr>
            <p:cNvCxnSpPr>
              <a:cxnSpLocks/>
            </p:cNvCxnSpPr>
            <p:nvPr/>
          </p:nvCxnSpPr>
          <p:spPr>
            <a:xfrm rot="16200000">
              <a:off x="934490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 xmlns:a16="http://schemas.microsoft.com/office/drawing/2014/main" id="{F85B0932-912D-47A3-A4A2-39CC4433358C}"/>
                </a:ext>
              </a:extLst>
            </p:cNvPr>
            <p:cNvSpPr txBox="1"/>
            <p:nvPr/>
          </p:nvSpPr>
          <p:spPr>
            <a:xfrm>
              <a:off x="3508490" y="5348375"/>
              <a:ext cx="255198" cy="268915"/>
            </a:xfrm>
            <a:prstGeom prst="rect">
              <a:avLst/>
            </a:prstGeom>
            <a:noFill/>
          </p:spPr>
          <p:txBody>
            <a:bodyPr wrap="none" rtlCol="0">
              <a:spAutoFit/>
            </a:bodyPr>
            <a:lstStyle/>
            <a:p>
              <a:pPr algn="ctr">
                <a:buClr>
                  <a:schemeClr val="accent1"/>
                </a:buClr>
              </a:pPr>
              <a:r>
                <a:rPr lang="en-US" sz="1000"/>
                <a:t>4</a:t>
              </a:r>
            </a:p>
          </p:txBody>
        </p:sp>
        <p:sp>
          <p:nvSpPr>
            <p:cNvPr id="58" name="TextBox 57">
              <a:extLst>
                <a:ext uri="{FF2B5EF4-FFF2-40B4-BE49-F238E27FC236}">
                  <a16:creationId xmlns="" xmlns:a16="http://schemas.microsoft.com/office/drawing/2014/main" id="{CD6B8C11-042F-4AAB-A75F-50656DD81108}"/>
                </a:ext>
              </a:extLst>
            </p:cNvPr>
            <p:cNvSpPr txBox="1"/>
            <p:nvPr/>
          </p:nvSpPr>
          <p:spPr>
            <a:xfrm>
              <a:off x="4335189" y="5348375"/>
              <a:ext cx="255199" cy="268915"/>
            </a:xfrm>
            <a:prstGeom prst="rect">
              <a:avLst/>
            </a:prstGeom>
            <a:noFill/>
          </p:spPr>
          <p:txBody>
            <a:bodyPr wrap="square" rtlCol="0">
              <a:spAutoFit/>
            </a:bodyPr>
            <a:lstStyle/>
            <a:p>
              <a:pPr algn="ctr">
                <a:buClr>
                  <a:schemeClr val="accent1"/>
                </a:buClr>
              </a:pPr>
              <a:r>
                <a:rPr lang="en-US" sz="1000"/>
                <a:t>8</a:t>
              </a:r>
            </a:p>
          </p:txBody>
        </p:sp>
        <p:sp>
          <p:nvSpPr>
            <p:cNvPr id="59" name="TextBox 58">
              <a:extLst>
                <a:ext uri="{FF2B5EF4-FFF2-40B4-BE49-F238E27FC236}">
                  <a16:creationId xmlns="" xmlns:a16="http://schemas.microsoft.com/office/drawing/2014/main" id="{1AE2C888-0316-4B21-AAA6-6538E27F4AF4}"/>
                </a:ext>
              </a:extLst>
            </p:cNvPr>
            <p:cNvSpPr txBox="1">
              <a:spLocks/>
            </p:cNvSpPr>
            <p:nvPr/>
          </p:nvSpPr>
          <p:spPr>
            <a:xfrm>
              <a:off x="5112713" y="5348376"/>
              <a:ext cx="365760" cy="268915"/>
            </a:xfrm>
            <a:prstGeom prst="rect">
              <a:avLst/>
            </a:prstGeom>
            <a:noFill/>
          </p:spPr>
          <p:txBody>
            <a:bodyPr wrap="square" rtlCol="0">
              <a:spAutoFit/>
            </a:bodyPr>
            <a:lstStyle/>
            <a:p>
              <a:pPr algn="ctr">
                <a:buClr>
                  <a:schemeClr val="accent1"/>
                </a:buClr>
              </a:pPr>
              <a:r>
                <a:rPr lang="en-US" sz="1000"/>
                <a:t>12</a:t>
              </a:r>
            </a:p>
          </p:txBody>
        </p:sp>
        <p:sp>
          <p:nvSpPr>
            <p:cNvPr id="60" name="TextBox 59">
              <a:extLst>
                <a:ext uri="{FF2B5EF4-FFF2-40B4-BE49-F238E27FC236}">
                  <a16:creationId xmlns="" xmlns:a16="http://schemas.microsoft.com/office/drawing/2014/main" id="{0F62DFE1-06B1-4635-AF6C-0151226CCDBF}"/>
                </a:ext>
              </a:extLst>
            </p:cNvPr>
            <p:cNvSpPr txBox="1"/>
            <p:nvPr/>
          </p:nvSpPr>
          <p:spPr>
            <a:xfrm>
              <a:off x="5933454" y="5348375"/>
              <a:ext cx="365760" cy="268915"/>
            </a:xfrm>
            <a:prstGeom prst="rect">
              <a:avLst/>
            </a:prstGeom>
            <a:noFill/>
          </p:spPr>
          <p:txBody>
            <a:bodyPr wrap="square" rtlCol="0">
              <a:spAutoFit/>
            </a:bodyPr>
            <a:lstStyle/>
            <a:p>
              <a:pPr algn="ctr">
                <a:buClr>
                  <a:schemeClr val="accent1"/>
                </a:buClr>
              </a:pPr>
              <a:r>
                <a:rPr lang="en-US" sz="1000"/>
                <a:t>16</a:t>
              </a:r>
            </a:p>
          </p:txBody>
        </p:sp>
        <p:sp>
          <p:nvSpPr>
            <p:cNvPr id="61" name="TextBox 60">
              <a:extLst>
                <a:ext uri="{FF2B5EF4-FFF2-40B4-BE49-F238E27FC236}">
                  <a16:creationId xmlns="" xmlns:a16="http://schemas.microsoft.com/office/drawing/2014/main" id="{B32B3ADE-CC1C-455B-9DAC-7A8CD6C06750}"/>
                </a:ext>
              </a:extLst>
            </p:cNvPr>
            <p:cNvSpPr txBox="1"/>
            <p:nvPr/>
          </p:nvSpPr>
          <p:spPr>
            <a:xfrm>
              <a:off x="6737928" y="5348375"/>
              <a:ext cx="365760" cy="268915"/>
            </a:xfrm>
            <a:prstGeom prst="rect">
              <a:avLst/>
            </a:prstGeom>
            <a:noFill/>
          </p:spPr>
          <p:txBody>
            <a:bodyPr wrap="square" rtlCol="0">
              <a:spAutoFit/>
            </a:bodyPr>
            <a:lstStyle/>
            <a:p>
              <a:pPr algn="ctr">
                <a:buClr>
                  <a:schemeClr val="accent1"/>
                </a:buClr>
              </a:pPr>
              <a:r>
                <a:rPr lang="en-US" sz="1000"/>
                <a:t>20</a:t>
              </a:r>
            </a:p>
          </p:txBody>
        </p:sp>
        <p:sp>
          <p:nvSpPr>
            <p:cNvPr id="62" name="TextBox 61">
              <a:extLst>
                <a:ext uri="{FF2B5EF4-FFF2-40B4-BE49-F238E27FC236}">
                  <a16:creationId xmlns="" xmlns:a16="http://schemas.microsoft.com/office/drawing/2014/main" id="{387A59E9-C819-4491-9E3B-1E28101C47B2}"/>
                </a:ext>
              </a:extLst>
            </p:cNvPr>
            <p:cNvSpPr txBox="1"/>
            <p:nvPr/>
          </p:nvSpPr>
          <p:spPr>
            <a:xfrm>
              <a:off x="7552234" y="5348375"/>
              <a:ext cx="365760" cy="268915"/>
            </a:xfrm>
            <a:prstGeom prst="rect">
              <a:avLst/>
            </a:prstGeom>
            <a:noFill/>
          </p:spPr>
          <p:txBody>
            <a:bodyPr wrap="square" rtlCol="0">
              <a:spAutoFit/>
            </a:bodyPr>
            <a:lstStyle/>
            <a:p>
              <a:pPr algn="ctr">
                <a:buClr>
                  <a:schemeClr val="accent1"/>
                </a:buClr>
              </a:pPr>
              <a:r>
                <a:rPr lang="en-US" sz="1000"/>
                <a:t>24</a:t>
              </a:r>
            </a:p>
          </p:txBody>
        </p:sp>
        <p:sp>
          <p:nvSpPr>
            <p:cNvPr id="63" name="TextBox 62">
              <a:extLst>
                <a:ext uri="{FF2B5EF4-FFF2-40B4-BE49-F238E27FC236}">
                  <a16:creationId xmlns="" xmlns:a16="http://schemas.microsoft.com/office/drawing/2014/main" id="{7DA1F193-AB68-40C6-B021-72A4D33565ED}"/>
                </a:ext>
              </a:extLst>
            </p:cNvPr>
            <p:cNvSpPr txBox="1"/>
            <p:nvPr/>
          </p:nvSpPr>
          <p:spPr>
            <a:xfrm>
              <a:off x="8379946" y="5348375"/>
              <a:ext cx="365760" cy="268915"/>
            </a:xfrm>
            <a:prstGeom prst="rect">
              <a:avLst/>
            </a:prstGeom>
            <a:noFill/>
          </p:spPr>
          <p:txBody>
            <a:bodyPr wrap="square" rtlCol="0">
              <a:spAutoFit/>
            </a:bodyPr>
            <a:lstStyle/>
            <a:p>
              <a:pPr algn="ctr">
                <a:buClr>
                  <a:schemeClr val="accent1"/>
                </a:buClr>
              </a:pPr>
              <a:r>
                <a:rPr lang="en-US" sz="1000"/>
                <a:t>28</a:t>
              </a:r>
            </a:p>
          </p:txBody>
        </p:sp>
        <p:sp>
          <p:nvSpPr>
            <p:cNvPr id="64" name="TextBox 63">
              <a:extLst>
                <a:ext uri="{FF2B5EF4-FFF2-40B4-BE49-F238E27FC236}">
                  <a16:creationId xmlns="" xmlns:a16="http://schemas.microsoft.com/office/drawing/2014/main" id="{C2AFC8C8-95B3-489C-83D1-53E65DF49F50}"/>
                </a:ext>
              </a:extLst>
            </p:cNvPr>
            <p:cNvSpPr txBox="1"/>
            <p:nvPr/>
          </p:nvSpPr>
          <p:spPr>
            <a:xfrm>
              <a:off x="9218872" y="5348375"/>
              <a:ext cx="365760" cy="268915"/>
            </a:xfrm>
            <a:prstGeom prst="rect">
              <a:avLst/>
            </a:prstGeom>
            <a:noFill/>
          </p:spPr>
          <p:txBody>
            <a:bodyPr wrap="square" rtlCol="0">
              <a:spAutoFit/>
            </a:bodyPr>
            <a:lstStyle/>
            <a:p>
              <a:pPr algn="ctr">
                <a:buClr>
                  <a:schemeClr val="accent1"/>
                </a:buClr>
              </a:pPr>
              <a:r>
                <a:rPr lang="en-US" sz="1000"/>
                <a:t>32</a:t>
              </a:r>
            </a:p>
          </p:txBody>
        </p:sp>
        <p:sp>
          <p:nvSpPr>
            <p:cNvPr id="65" name="TextBox 64">
              <a:extLst>
                <a:ext uri="{FF2B5EF4-FFF2-40B4-BE49-F238E27FC236}">
                  <a16:creationId xmlns="" xmlns:a16="http://schemas.microsoft.com/office/drawing/2014/main" id="{EE647695-B7DD-459E-B7C1-CFDC8F831C26}"/>
                </a:ext>
              </a:extLst>
            </p:cNvPr>
            <p:cNvSpPr txBox="1"/>
            <p:nvPr/>
          </p:nvSpPr>
          <p:spPr>
            <a:xfrm>
              <a:off x="4899052" y="5569449"/>
              <a:ext cx="2440270" cy="302530"/>
            </a:xfrm>
            <a:prstGeom prst="rect">
              <a:avLst/>
            </a:prstGeom>
            <a:noFill/>
          </p:spPr>
          <p:txBody>
            <a:bodyPr wrap="square" rtlCol="0">
              <a:spAutoFit/>
            </a:bodyPr>
            <a:lstStyle/>
            <a:p>
              <a:pPr algn="ctr">
                <a:buClr>
                  <a:schemeClr val="accent1"/>
                </a:buClr>
              </a:pPr>
              <a:r>
                <a:rPr lang="en-US" sz="1200" b="1"/>
                <a:t>Months from Randomization</a:t>
              </a:r>
            </a:p>
          </p:txBody>
        </p:sp>
        <p:sp>
          <p:nvSpPr>
            <p:cNvPr id="66" name="TextBox 65">
              <a:extLst>
                <a:ext uri="{FF2B5EF4-FFF2-40B4-BE49-F238E27FC236}">
                  <a16:creationId xmlns="" xmlns:a16="http://schemas.microsoft.com/office/drawing/2014/main" id="{A7883094-8EED-4C3E-9244-487178811703}"/>
                </a:ext>
              </a:extLst>
            </p:cNvPr>
            <p:cNvSpPr txBox="1"/>
            <p:nvPr/>
          </p:nvSpPr>
          <p:spPr>
            <a:xfrm rot="16200000">
              <a:off x="1241550" y="3007668"/>
              <a:ext cx="2035548" cy="461665"/>
            </a:xfrm>
            <a:prstGeom prst="rect">
              <a:avLst/>
            </a:prstGeom>
            <a:noFill/>
          </p:spPr>
          <p:txBody>
            <a:bodyPr wrap="square" rtlCol="0">
              <a:spAutoFit/>
            </a:bodyPr>
            <a:lstStyle/>
            <a:p>
              <a:pPr algn="ctr">
                <a:buClr>
                  <a:schemeClr val="accent1"/>
                </a:buClr>
              </a:pPr>
              <a:r>
                <a:rPr lang="en-US" sz="1200" b="1"/>
                <a:t>Cumulative Incidence %</a:t>
              </a:r>
            </a:p>
          </p:txBody>
        </p:sp>
        <p:grpSp>
          <p:nvGrpSpPr>
            <p:cNvPr id="69" name="Group 68">
              <a:extLst>
                <a:ext uri="{FF2B5EF4-FFF2-40B4-BE49-F238E27FC236}">
                  <a16:creationId xmlns="" xmlns:a16="http://schemas.microsoft.com/office/drawing/2014/main" id="{72A02201-615B-4903-8E19-4103134CB540}"/>
                </a:ext>
              </a:extLst>
            </p:cNvPr>
            <p:cNvGrpSpPr/>
            <p:nvPr/>
          </p:nvGrpSpPr>
          <p:grpSpPr>
            <a:xfrm>
              <a:off x="1283905" y="5602224"/>
              <a:ext cx="8325308" cy="669802"/>
              <a:chOff x="1449005" y="5602224"/>
              <a:chExt cx="8325308" cy="669802"/>
            </a:xfrm>
          </p:grpSpPr>
          <p:sp>
            <p:nvSpPr>
              <p:cNvPr id="8" name="TextBox 7">
                <a:extLst>
                  <a:ext uri="{FF2B5EF4-FFF2-40B4-BE49-F238E27FC236}">
                    <a16:creationId xmlns="" xmlns:a16="http://schemas.microsoft.com/office/drawing/2014/main" id="{E54E1C02-8D4F-4C1C-9C92-5CE9726E3D61}"/>
                  </a:ext>
                </a:extLst>
              </p:cNvPr>
              <p:cNvSpPr txBox="1">
                <a:spLocks/>
              </p:cNvSpPr>
              <p:nvPr/>
            </p:nvSpPr>
            <p:spPr>
              <a:xfrm>
                <a:off x="2880186" y="5793379"/>
                <a:ext cx="282129" cy="268915"/>
              </a:xfrm>
              <a:prstGeom prst="rect">
                <a:avLst/>
              </a:prstGeom>
              <a:noFill/>
            </p:spPr>
            <p:txBody>
              <a:bodyPr wrap="none" lIns="0" rIns="0" rtlCol="0">
                <a:spAutoFit/>
              </a:bodyPr>
              <a:lstStyle/>
              <a:p>
                <a:pPr algn="ctr">
                  <a:buClr>
                    <a:schemeClr val="accent1"/>
                  </a:buClr>
                </a:pPr>
                <a:r>
                  <a:rPr lang="en-US" sz="1000">
                    <a:solidFill>
                      <a:schemeClr val="accent1"/>
                    </a:solidFill>
                  </a:rPr>
                  <a:t>2152</a:t>
                </a:r>
              </a:p>
            </p:txBody>
          </p:sp>
          <p:sp>
            <p:nvSpPr>
              <p:cNvPr id="11" name="TextBox 10">
                <a:extLst>
                  <a:ext uri="{FF2B5EF4-FFF2-40B4-BE49-F238E27FC236}">
                    <a16:creationId xmlns="" xmlns:a16="http://schemas.microsoft.com/office/drawing/2014/main" id="{5C09B047-FFE1-4D24-BF5C-EF7376ECE267}"/>
                  </a:ext>
                </a:extLst>
              </p:cNvPr>
              <p:cNvSpPr txBox="1">
                <a:spLocks/>
              </p:cNvSpPr>
              <p:nvPr/>
            </p:nvSpPr>
            <p:spPr>
              <a:xfrm>
                <a:off x="3633509" y="5793379"/>
                <a:ext cx="282129" cy="268915"/>
              </a:xfrm>
              <a:prstGeom prst="rect">
                <a:avLst/>
              </a:prstGeom>
              <a:noFill/>
            </p:spPr>
            <p:txBody>
              <a:bodyPr wrap="none" lIns="0" rIns="0" rtlCol="0">
                <a:spAutoFit/>
              </a:bodyPr>
              <a:lstStyle/>
              <a:p>
                <a:pPr algn="ctr">
                  <a:buClr>
                    <a:schemeClr val="accent1"/>
                  </a:buClr>
                </a:pPr>
                <a:r>
                  <a:rPr lang="en-US" sz="1000">
                    <a:solidFill>
                      <a:schemeClr val="accent1"/>
                    </a:solidFill>
                  </a:rPr>
                  <a:t>2031</a:t>
                </a:r>
              </a:p>
            </p:txBody>
          </p:sp>
          <p:sp>
            <p:nvSpPr>
              <p:cNvPr id="12" name="TextBox 11">
                <a:extLst>
                  <a:ext uri="{FF2B5EF4-FFF2-40B4-BE49-F238E27FC236}">
                    <a16:creationId xmlns="" xmlns:a16="http://schemas.microsoft.com/office/drawing/2014/main" id="{F3FE434D-4EF6-457D-82D2-9E9C02636D15}"/>
                  </a:ext>
                </a:extLst>
              </p:cNvPr>
              <p:cNvSpPr txBox="1">
                <a:spLocks/>
              </p:cNvSpPr>
              <p:nvPr/>
            </p:nvSpPr>
            <p:spPr>
              <a:xfrm>
                <a:off x="4386822"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2017</a:t>
                </a:r>
              </a:p>
            </p:txBody>
          </p:sp>
          <p:sp>
            <p:nvSpPr>
              <p:cNvPr id="13" name="TextBox 12">
                <a:extLst>
                  <a:ext uri="{FF2B5EF4-FFF2-40B4-BE49-F238E27FC236}">
                    <a16:creationId xmlns="" xmlns:a16="http://schemas.microsoft.com/office/drawing/2014/main" id="{84FECFCE-C02D-46EA-8A7A-34631F4E65EA}"/>
                  </a:ext>
                </a:extLst>
              </p:cNvPr>
              <p:cNvSpPr txBox="1">
                <a:spLocks/>
              </p:cNvSpPr>
              <p:nvPr/>
            </p:nvSpPr>
            <p:spPr>
              <a:xfrm>
                <a:off x="5223773" y="5793380"/>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1998</a:t>
                </a:r>
              </a:p>
            </p:txBody>
          </p:sp>
          <p:sp>
            <p:nvSpPr>
              <p:cNvPr id="14" name="TextBox 13">
                <a:extLst>
                  <a:ext uri="{FF2B5EF4-FFF2-40B4-BE49-F238E27FC236}">
                    <a16:creationId xmlns="" xmlns:a16="http://schemas.microsoft.com/office/drawing/2014/main" id="{73894076-7428-4DCA-8C78-7E3B60BC5AFC}"/>
                  </a:ext>
                </a:extLst>
              </p:cNvPr>
              <p:cNvSpPr txBox="1"/>
              <p:nvPr/>
            </p:nvSpPr>
            <p:spPr>
              <a:xfrm>
                <a:off x="6060733"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1965</a:t>
                </a:r>
              </a:p>
            </p:txBody>
          </p:sp>
          <p:sp>
            <p:nvSpPr>
              <p:cNvPr id="15" name="TextBox 14">
                <a:extLst>
                  <a:ext uri="{FF2B5EF4-FFF2-40B4-BE49-F238E27FC236}">
                    <a16:creationId xmlns="" xmlns:a16="http://schemas.microsoft.com/office/drawing/2014/main" id="{37B8A8BF-79AE-4077-BDBE-ED67E377C826}"/>
                  </a:ext>
                </a:extLst>
              </p:cNvPr>
              <p:cNvSpPr txBox="1"/>
              <p:nvPr/>
            </p:nvSpPr>
            <p:spPr>
              <a:xfrm>
                <a:off x="6897687"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1881</a:t>
                </a:r>
              </a:p>
            </p:txBody>
          </p:sp>
          <p:sp>
            <p:nvSpPr>
              <p:cNvPr id="16" name="TextBox 15">
                <a:extLst>
                  <a:ext uri="{FF2B5EF4-FFF2-40B4-BE49-F238E27FC236}">
                    <a16:creationId xmlns="" xmlns:a16="http://schemas.microsoft.com/office/drawing/2014/main" id="{67BB8866-43F6-498B-8820-A901CCCE2DE1}"/>
                  </a:ext>
                </a:extLst>
              </p:cNvPr>
              <p:cNvSpPr txBox="1"/>
              <p:nvPr/>
            </p:nvSpPr>
            <p:spPr>
              <a:xfrm>
                <a:off x="7734645"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1484</a:t>
                </a:r>
              </a:p>
            </p:txBody>
          </p:sp>
          <p:sp>
            <p:nvSpPr>
              <p:cNvPr id="17" name="TextBox 16">
                <a:extLst>
                  <a:ext uri="{FF2B5EF4-FFF2-40B4-BE49-F238E27FC236}">
                    <a16:creationId xmlns="" xmlns:a16="http://schemas.microsoft.com/office/drawing/2014/main" id="{18CEC78B-B32B-4E5D-AEE7-1D44AAC1B25F}"/>
                  </a:ext>
                </a:extLst>
              </p:cNvPr>
              <p:cNvSpPr txBox="1"/>
              <p:nvPr/>
            </p:nvSpPr>
            <p:spPr>
              <a:xfrm>
                <a:off x="8571599"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1000</a:t>
                </a:r>
              </a:p>
            </p:txBody>
          </p:sp>
          <p:sp>
            <p:nvSpPr>
              <p:cNvPr id="18" name="TextBox 17">
                <a:extLst>
                  <a:ext uri="{FF2B5EF4-FFF2-40B4-BE49-F238E27FC236}">
                    <a16:creationId xmlns="" xmlns:a16="http://schemas.microsoft.com/office/drawing/2014/main" id="{D00A86DC-5BE1-4581-9A0C-7171181DF0B9}"/>
                  </a:ext>
                </a:extLst>
              </p:cNvPr>
              <p:cNvSpPr txBox="1"/>
              <p:nvPr/>
            </p:nvSpPr>
            <p:spPr>
              <a:xfrm>
                <a:off x="9408553" y="5793379"/>
                <a:ext cx="365760" cy="268915"/>
              </a:xfrm>
              <a:prstGeom prst="rect">
                <a:avLst/>
              </a:prstGeom>
              <a:noFill/>
            </p:spPr>
            <p:txBody>
              <a:bodyPr wrap="square" lIns="0" rIns="0" rtlCol="0">
                <a:spAutoFit/>
              </a:bodyPr>
              <a:lstStyle/>
              <a:p>
                <a:pPr algn="ctr">
                  <a:buClr>
                    <a:schemeClr val="accent1"/>
                  </a:buClr>
                </a:pPr>
                <a:r>
                  <a:rPr lang="en-US" sz="1000">
                    <a:solidFill>
                      <a:schemeClr val="accent1"/>
                    </a:solidFill>
                  </a:rPr>
                  <a:t>375</a:t>
                </a:r>
              </a:p>
            </p:txBody>
          </p:sp>
          <p:sp>
            <p:nvSpPr>
              <p:cNvPr id="19" name="TextBox 18">
                <a:extLst>
                  <a:ext uri="{FF2B5EF4-FFF2-40B4-BE49-F238E27FC236}">
                    <a16:creationId xmlns="" xmlns:a16="http://schemas.microsoft.com/office/drawing/2014/main" id="{1D11561A-4998-4DAC-AF66-F635F55C6ED9}"/>
                  </a:ext>
                </a:extLst>
              </p:cNvPr>
              <p:cNvSpPr txBox="1">
                <a:spLocks/>
              </p:cNvSpPr>
              <p:nvPr/>
            </p:nvSpPr>
            <p:spPr>
              <a:xfrm>
                <a:off x="2880186" y="6003110"/>
                <a:ext cx="282129" cy="268915"/>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2152</a:t>
                </a:r>
              </a:p>
            </p:txBody>
          </p:sp>
          <p:sp>
            <p:nvSpPr>
              <p:cNvPr id="20" name="TextBox 19">
                <a:extLst>
                  <a:ext uri="{FF2B5EF4-FFF2-40B4-BE49-F238E27FC236}">
                    <a16:creationId xmlns="" xmlns:a16="http://schemas.microsoft.com/office/drawing/2014/main" id="{46A14FE3-6499-45DF-9E9D-93BB56F11FB4}"/>
                  </a:ext>
                </a:extLst>
              </p:cNvPr>
              <p:cNvSpPr txBox="1">
                <a:spLocks/>
              </p:cNvSpPr>
              <p:nvPr/>
            </p:nvSpPr>
            <p:spPr>
              <a:xfrm>
                <a:off x="3633509" y="6003110"/>
                <a:ext cx="282129" cy="268915"/>
              </a:xfrm>
              <a:prstGeom prst="rect">
                <a:avLst/>
              </a:prstGeom>
              <a:noFill/>
            </p:spPr>
            <p:txBody>
              <a:bodyPr wrap="none" lIns="0" rIns="0" rtlCol="0">
                <a:spAutoFit/>
              </a:bodyPr>
              <a:lstStyle/>
              <a:p>
                <a:pPr algn="ctr">
                  <a:buClr>
                    <a:schemeClr val="accent1"/>
                  </a:buClr>
                </a:pPr>
                <a:r>
                  <a:rPr lang="en-US" sz="1000">
                    <a:solidFill>
                      <a:schemeClr val="bg1">
                        <a:lumMod val="50000"/>
                      </a:schemeClr>
                    </a:solidFill>
                  </a:rPr>
                  <a:t>2015</a:t>
                </a:r>
              </a:p>
            </p:txBody>
          </p:sp>
          <p:sp>
            <p:nvSpPr>
              <p:cNvPr id="21" name="TextBox 20">
                <a:extLst>
                  <a:ext uri="{FF2B5EF4-FFF2-40B4-BE49-F238E27FC236}">
                    <a16:creationId xmlns="" xmlns:a16="http://schemas.microsoft.com/office/drawing/2014/main" id="{DB7A646C-640A-4FC6-83D9-BC4BAA3B2533}"/>
                  </a:ext>
                </a:extLst>
              </p:cNvPr>
              <p:cNvSpPr txBox="1">
                <a:spLocks/>
              </p:cNvSpPr>
              <p:nvPr/>
            </p:nvSpPr>
            <p:spPr>
              <a:xfrm>
                <a:off x="4386822"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1989</a:t>
                </a:r>
              </a:p>
            </p:txBody>
          </p:sp>
          <p:sp>
            <p:nvSpPr>
              <p:cNvPr id="22" name="TextBox 21">
                <a:extLst>
                  <a:ext uri="{FF2B5EF4-FFF2-40B4-BE49-F238E27FC236}">
                    <a16:creationId xmlns="" xmlns:a16="http://schemas.microsoft.com/office/drawing/2014/main" id="{FD436813-A06F-4E9C-B1CE-C62CFABB6920}"/>
                  </a:ext>
                </a:extLst>
              </p:cNvPr>
              <p:cNvSpPr txBox="1">
                <a:spLocks/>
              </p:cNvSpPr>
              <p:nvPr/>
            </p:nvSpPr>
            <p:spPr>
              <a:xfrm>
                <a:off x="5223773" y="6003111"/>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1958</a:t>
                </a:r>
              </a:p>
            </p:txBody>
          </p:sp>
          <p:sp>
            <p:nvSpPr>
              <p:cNvPr id="23" name="TextBox 22">
                <a:extLst>
                  <a:ext uri="{FF2B5EF4-FFF2-40B4-BE49-F238E27FC236}">
                    <a16:creationId xmlns="" xmlns:a16="http://schemas.microsoft.com/office/drawing/2014/main" id="{912653D5-A499-490D-A59A-29C85A9BAA21}"/>
                  </a:ext>
                </a:extLst>
              </p:cNvPr>
              <p:cNvSpPr txBox="1"/>
              <p:nvPr/>
            </p:nvSpPr>
            <p:spPr>
              <a:xfrm>
                <a:off x="6060733"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1930</a:t>
                </a:r>
              </a:p>
            </p:txBody>
          </p:sp>
          <p:sp>
            <p:nvSpPr>
              <p:cNvPr id="24" name="TextBox 23">
                <a:extLst>
                  <a:ext uri="{FF2B5EF4-FFF2-40B4-BE49-F238E27FC236}">
                    <a16:creationId xmlns="" xmlns:a16="http://schemas.microsoft.com/office/drawing/2014/main" id="{3B22BF4B-2E9E-4F4A-8B49-0AE8420859B8}"/>
                  </a:ext>
                </a:extLst>
              </p:cNvPr>
              <p:cNvSpPr txBox="1"/>
              <p:nvPr/>
            </p:nvSpPr>
            <p:spPr>
              <a:xfrm>
                <a:off x="6897687"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1850</a:t>
                </a:r>
              </a:p>
            </p:txBody>
          </p:sp>
          <p:sp>
            <p:nvSpPr>
              <p:cNvPr id="25" name="TextBox 24">
                <a:extLst>
                  <a:ext uri="{FF2B5EF4-FFF2-40B4-BE49-F238E27FC236}">
                    <a16:creationId xmlns="" xmlns:a16="http://schemas.microsoft.com/office/drawing/2014/main" id="{2325FC22-36C6-4962-B8B8-860CD1313267}"/>
                  </a:ext>
                </a:extLst>
              </p:cNvPr>
              <p:cNvSpPr txBox="1"/>
              <p:nvPr/>
            </p:nvSpPr>
            <p:spPr>
              <a:xfrm>
                <a:off x="7734645"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1445</a:t>
                </a:r>
              </a:p>
            </p:txBody>
          </p:sp>
          <p:sp>
            <p:nvSpPr>
              <p:cNvPr id="26" name="TextBox 25">
                <a:extLst>
                  <a:ext uri="{FF2B5EF4-FFF2-40B4-BE49-F238E27FC236}">
                    <a16:creationId xmlns="" xmlns:a16="http://schemas.microsoft.com/office/drawing/2014/main" id="{B74E28DE-45CA-4508-9DAD-983AD8D64FBF}"/>
                  </a:ext>
                </a:extLst>
              </p:cNvPr>
              <p:cNvSpPr txBox="1"/>
              <p:nvPr/>
            </p:nvSpPr>
            <p:spPr>
              <a:xfrm>
                <a:off x="8571598"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969</a:t>
                </a:r>
              </a:p>
            </p:txBody>
          </p:sp>
          <p:sp>
            <p:nvSpPr>
              <p:cNvPr id="27" name="TextBox 26">
                <a:extLst>
                  <a:ext uri="{FF2B5EF4-FFF2-40B4-BE49-F238E27FC236}">
                    <a16:creationId xmlns="" xmlns:a16="http://schemas.microsoft.com/office/drawing/2014/main" id="{5E417BF1-3BC1-4AD8-BB4B-5122BD8AC5B0}"/>
                  </a:ext>
                </a:extLst>
              </p:cNvPr>
              <p:cNvSpPr txBox="1"/>
              <p:nvPr/>
            </p:nvSpPr>
            <p:spPr>
              <a:xfrm>
                <a:off x="9408553" y="6003110"/>
                <a:ext cx="365760" cy="268915"/>
              </a:xfrm>
              <a:prstGeom prst="rect">
                <a:avLst/>
              </a:prstGeom>
              <a:noFill/>
            </p:spPr>
            <p:txBody>
              <a:bodyPr wrap="square" lIns="0" rIns="0" rtlCol="0">
                <a:spAutoFit/>
              </a:bodyPr>
              <a:lstStyle/>
              <a:p>
                <a:pPr algn="ctr">
                  <a:buClr>
                    <a:schemeClr val="accent1"/>
                  </a:buClr>
                </a:pPr>
                <a:r>
                  <a:rPr lang="en-US" sz="1000">
                    <a:solidFill>
                      <a:schemeClr val="bg1">
                        <a:lumMod val="50000"/>
                      </a:schemeClr>
                    </a:solidFill>
                  </a:rPr>
                  <a:t>358</a:t>
                </a:r>
              </a:p>
            </p:txBody>
          </p:sp>
          <p:sp>
            <p:nvSpPr>
              <p:cNvPr id="28" name="TextBox 27">
                <a:extLst>
                  <a:ext uri="{FF2B5EF4-FFF2-40B4-BE49-F238E27FC236}">
                    <a16:creationId xmlns="" xmlns:a16="http://schemas.microsoft.com/office/drawing/2014/main" id="{6936C90F-F78D-4842-A345-24D6CE427575}"/>
                  </a:ext>
                </a:extLst>
              </p:cNvPr>
              <p:cNvSpPr txBox="1">
                <a:spLocks/>
              </p:cNvSpPr>
              <p:nvPr/>
            </p:nvSpPr>
            <p:spPr>
              <a:xfrm>
                <a:off x="1449005" y="5793379"/>
                <a:ext cx="1200648" cy="268915"/>
              </a:xfrm>
              <a:prstGeom prst="rect">
                <a:avLst/>
              </a:prstGeom>
              <a:noFill/>
            </p:spPr>
            <p:txBody>
              <a:bodyPr wrap="none" lIns="0" rIns="0" rtlCol="0">
                <a:spAutoFit/>
              </a:bodyPr>
              <a:lstStyle/>
              <a:p>
                <a:pPr algn="r">
                  <a:buClr>
                    <a:schemeClr val="accent1"/>
                  </a:buClr>
                </a:pPr>
                <a:r>
                  <a:rPr lang="en-US" sz="1000" b="1">
                    <a:solidFill>
                      <a:schemeClr val="accent1"/>
                    </a:solidFill>
                  </a:rPr>
                  <a:t>Dapagliflozin 10 mg</a:t>
                </a:r>
              </a:p>
            </p:txBody>
          </p:sp>
          <p:sp>
            <p:nvSpPr>
              <p:cNvPr id="29" name="TextBox 28">
                <a:extLst>
                  <a:ext uri="{FF2B5EF4-FFF2-40B4-BE49-F238E27FC236}">
                    <a16:creationId xmlns="" xmlns:a16="http://schemas.microsoft.com/office/drawing/2014/main" id="{C58208D8-9387-4927-B6AC-BDFA241BDBA7}"/>
                  </a:ext>
                </a:extLst>
              </p:cNvPr>
              <p:cNvSpPr txBox="1">
                <a:spLocks/>
              </p:cNvSpPr>
              <p:nvPr/>
            </p:nvSpPr>
            <p:spPr>
              <a:xfrm>
                <a:off x="2160728" y="6003110"/>
                <a:ext cx="488915" cy="268915"/>
              </a:xfrm>
              <a:prstGeom prst="rect">
                <a:avLst/>
              </a:prstGeom>
              <a:noFill/>
            </p:spPr>
            <p:txBody>
              <a:bodyPr wrap="none" lIns="0" rIns="0" rtlCol="0">
                <a:spAutoFit/>
              </a:bodyPr>
              <a:lstStyle/>
              <a:p>
                <a:pPr algn="r">
                  <a:buClr>
                    <a:schemeClr val="accent1"/>
                  </a:buClr>
                </a:pPr>
                <a:r>
                  <a:rPr lang="en-US" sz="1000" b="1">
                    <a:solidFill>
                      <a:schemeClr val="bg1">
                        <a:lumMod val="50000"/>
                      </a:schemeClr>
                    </a:solidFill>
                  </a:rPr>
                  <a:t>Placebo</a:t>
                </a:r>
              </a:p>
            </p:txBody>
          </p:sp>
          <p:sp>
            <p:nvSpPr>
              <p:cNvPr id="67" name="TextBox 66">
                <a:extLst>
                  <a:ext uri="{FF2B5EF4-FFF2-40B4-BE49-F238E27FC236}">
                    <a16:creationId xmlns="" xmlns:a16="http://schemas.microsoft.com/office/drawing/2014/main" id="{1EFF6A91-A9A3-4DD6-9813-D2EB029619AB}"/>
                  </a:ext>
                </a:extLst>
              </p:cNvPr>
              <p:cNvSpPr txBox="1">
                <a:spLocks/>
              </p:cNvSpPr>
              <p:nvPr/>
            </p:nvSpPr>
            <p:spPr>
              <a:xfrm>
                <a:off x="2103045" y="5602224"/>
                <a:ext cx="546623" cy="268915"/>
              </a:xfrm>
              <a:prstGeom prst="rect">
                <a:avLst/>
              </a:prstGeom>
              <a:noFill/>
            </p:spPr>
            <p:txBody>
              <a:bodyPr wrap="none" lIns="0" rIns="0" rtlCol="0">
                <a:spAutoFit/>
              </a:bodyPr>
              <a:lstStyle/>
              <a:p>
                <a:pPr algn="r">
                  <a:buClr>
                    <a:schemeClr val="accent1"/>
                  </a:buClr>
                </a:pPr>
                <a:r>
                  <a:rPr lang="en-US" sz="1000" b="1"/>
                  <a:t>N at Risk</a:t>
                </a:r>
              </a:p>
            </p:txBody>
          </p:sp>
        </p:grpSp>
        <p:sp>
          <p:nvSpPr>
            <p:cNvPr id="34" name="TextBox 33">
              <a:extLst>
                <a:ext uri="{FF2B5EF4-FFF2-40B4-BE49-F238E27FC236}">
                  <a16:creationId xmlns="" xmlns:a16="http://schemas.microsoft.com/office/drawing/2014/main" id="{A7927BB8-66A1-4C39-AE8F-9C208E294807}"/>
                </a:ext>
              </a:extLst>
            </p:cNvPr>
            <p:cNvSpPr txBox="1"/>
            <p:nvPr/>
          </p:nvSpPr>
          <p:spPr>
            <a:xfrm>
              <a:off x="2771616" y="1361336"/>
              <a:ext cx="4570479" cy="369759"/>
            </a:xfrm>
            <a:prstGeom prst="rect">
              <a:avLst/>
            </a:prstGeom>
            <a:noFill/>
          </p:spPr>
          <p:txBody>
            <a:bodyPr wrap="none" rtlCol="0">
              <a:spAutoFit/>
            </a:bodyPr>
            <a:lstStyle/>
            <a:p>
              <a:pPr>
                <a:buClr>
                  <a:schemeClr val="accent1"/>
                </a:buClr>
              </a:pPr>
              <a:r>
                <a:rPr lang="en-US" sz="1600"/>
                <a:t>Hazard Ratio, 0.68 (95% CI, 0.49-0.94; p=0.02)</a:t>
              </a:r>
              <a:r>
                <a:rPr lang="en-US" sz="1600" baseline="30000"/>
                <a:t>b</a:t>
              </a:r>
              <a:endParaRPr lang="en-US" sz="1600"/>
            </a:p>
          </p:txBody>
        </p:sp>
        <p:sp>
          <p:nvSpPr>
            <p:cNvPr id="68" name="Freeform: Shape 67">
              <a:extLst>
                <a:ext uri="{FF2B5EF4-FFF2-40B4-BE49-F238E27FC236}">
                  <a16:creationId xmlns="" xmlns:a16="http://schemas.microsoft.com/office/drawing/2014/main" id="{2A5E5E0E-67B9-4048-B7B6-1EB8C5C14606}"/>
                </a:ext>
              </a:extLst>
            </p:cNvPr>
            <p:cNvSpPr/>
            <p:nvPr/>
          </p:nvSpPr>
          <p:spPr>
            <a:xfrm>
              <a:off x="2828823" y="3768213"/>
              <a:ext cx="6570406" cy="1452716"/>
            </a:xfrm>
            <a:custGeom>
              <a:avLst/>
              <a:gdLst>
                <a:gd name="connsiteX0" fmla="*/ 0 w 6570406"/>
                <a:gd name="connsiteY0" fmla="*/ 1452716 h 1452716"/>
                <a:gd name="connsiteX1" fmla="*/ 117987 w 6570406"/>
                <a:gd name="connsiteY1" fmla="*/ 1452716 h 1452716"/>
                <a:gd name="connsiteX2" fmla="*/ 132735 w 6570406"/>
                <a:gd name="connsiteY2" fmla="*/ 1452716 h 1452716"/>
                <a:gd name="connsiteX3" fmla="*/ 368709 w 6570406"/>
                <a:gd name="connsiteY3" fmla="*/ 1452716 h 1452716"/>
                <a:gd name="connsiteX4" fmla="*/ 368709 w 6570406"/>
                <a:gd name="connsiteY4" fmla="*/ 1430593 h 1452716"/>
                <a:gd name="connsiteX5" fmla="*/ 398206 w 6570406"/>
                <a:gd name="connsiteY5" fmla="*/ 1430593 h 1452716"/>
                <a:gd name="connsiteX6" fmla="*/ 398206 w 6570406"/>
                <a:gd name="connsiteY6" fmla="*/ 1408471 h 1452716"/>
                <a:gd name="connsiteX7" fmla="*/ 412955 w 6570406"/>
                <a:gd name="connsiteY7" fmla="*/ 1393722 h 1452716"/>
                <a:gd name="connsiteX8" fmla="*/ 427703 w 6570406"/>
                <a:gd name="connsiteY8" fmla="*/ 1378974 h 1452716"/>
                <a:gd name="connsiteX9" fmla="*/ 567812 w 6570406"/>
                <a:gd name="connsiteY9" fmla="*/ 1378974 h 1452716"/>
                <a:gd name="connsiteX10" fmla="*/ 589935 w 6570406"/>
                <a:gd name="connsiteY10" fmla="*/ 1356851 h 1452716"/>
                <a:gd name="connsiteX11" fmla="*/ 656303 w 6570406"/>
                <a:gd name="connsiteY11" fmla="*/ 1356851 h 1452716"/>
                <a:gd name="connsiteX12" fmla="*/ 656303 w 6570406"/>
                <a:gd name="connsiteY12" fmla="*/ 1319981 h 1452716"/>
                <a:gd name="connsiteX13" fmla="*/ 1150374 w 6570406"/>
                <a:gd name="connsiteY13" fmla="*/ 1319981 h 1452716"/>
                <a:gd name="connsiteX14" fmla="*/ 1150374 w 6570406"/>
                <a:gd name="connsiteY14" fmla="*/ 1290484 h 1452716"/>
                <a:gd name="connsiteX15" fmla="*/ 1489587 w 6570406"/>
                <a:gd name="connsiteY15" fmla="*/ 1290484 h 1452716"/>
                <a:gd name="connsiteX16" fmla="*/ 1489587 w 6570406"/>
                <a:gd name="connsiteY16" fmla="*/ 1268361 h 1452716"/>
                <a:gd name="connsiteX17" fmla="*/ 1555954 w 6570406"/>
                <a:gd name="connsiteY17" fmla="*/ 1268361 h 1452716"/>
                <a:gd name="connsiteX18" fmla="*/ 1555954 w 6570406"/>
                <a:gd name="connsiteY18" fmla="*/ 1253613 h 1452716"/>
                <a:gd name="connsiteX19" fmla="*/ 1673942 w 6570406"/>
                <a:gd name="connsiteY19" fmla="*/ 1253613 h 1452716"/>
                <a:gd name="connsiteX20" fmla="*/ 1688691 w 6570406"/>
                <a:gd name="connsiteY20" fmla="*/ 1238864 h 1452716"/>
                <a:gd name="connsiteX21" fmla="*/ 1718187 w 6570406"/>
                <a:gd name="connsiteY21" fmla="*/ 1238864 h 1452716"/>
                <a:gd name="connsiteX22" fmla="*/ 1718187 w 6570406"/>
                <a:gd name="connsiteY22" fmla="*/ 1224116 h 1452716"/>
                <a:gd name="connsiteX23" fmla="*/ 1865671 w 6570406"/>
                <a:gd name="connsiteY23" fmla="*/ 1224116 h 1452716"/>
                <a:gd name="connsiteX24" fmla="*/ 1865671 w 6570406"/>
                <a:gd name="connsiteY24" fmla="*/ 1201993 h 1452716"/>
                <a:gd name="connsiteX25" fmla="*/ 2027903 w 6570406"/>
                <a:gd name="connsiteY25" fmla="*/ 1201993 h 1452716"/>
                <a:gd name="connsiteX26" fmla="*/ 2042651 w 6570406"/>
                <a:gd name="connsiteY26" fmla="*/ 1187245 h 1452716"/>
                <a:gd name="connsiteX27" fmla="*/ 2396612 w 6570406"/>
                <a:gd name="connsiteY27" fmla="*/ 1187245 h 1452716"/>
                <a:gd name="connsiteX28" fmla="*/ 2396612 w 6570406"/>
                <a:gd name="connsiteY28" fmla="*/ 1172497 h 1452716"/>
                <a:gd name="connsiteX29" fmla="*/ 2411361 w 6570406"/>
                <a:gd name="connsiteY29" fmla="*/ 1172497 h 1452716"/>
                <a:gd name="connsiteX30" fmla="*/ 2411361 w 6570406"/>
                <a:gd name="connsiteY30" fmla="*/ 1143000 h 1452716"/>
                <a:gd name="connsiteX31" fmla="*/ 2485103 w 6570406"/>
                <a:gd name="connsiteY31" fmla="*/ 1143000 h 1452716"/>
                <a:gd name="connsiteX32" fmla="*/ 2485103 w 6570406"/>
                <a:gd name="connsiteY32" fmla="*/ 1113503 h 1452716"/>
                <a:gd name="connsiteX33" fmla="*/ 2507225 w 6570406"/>
                <a:gd name="connsiteY33" fmla="*/ 1113503 h 1452716"/>
                <a:gd name="connsiteX34" fmla="*/ 2507225 w 6570406"/>
                <a:gd name="connsiteY34" fmla="*/ 1091381 h 1452716"/>
                <a:gd name="connsiteX35" fmla="*/ 2536722 w 6570406"/>
                <a:gd name="connsiteY35" fmla="*/ 1091381 h 1452716"/>
                <a:gd name="connsiteX36" fmla="*/ 2536722 w 6570406"/>
                <a:gd name="connsiteY36" fmla="*/ 1076632 h 1452716"/>
                <a:gd name="connsiteX37" fmla="*/ 2566219 w 6570406"/>
                <a:gd name="connsiteY37" fmla="*/ 1076632 h 1452716"/>
                <a:gd name="connsiteX38" fmla="*/ 2566219 w 6570406"/>
                <a:gd name="connsiteY38" fmla="*/ 1061884 h 1452716"/>
                <a:gd name="connsiteX39" fmla="*/ 2757948 w 6570406"/>
                <a:gd name="connsiteY39" fmla="*/ 1061884 h 1452716"/>
                <a:gd name="connsiteX40" fmla="*/ 2757948 w 6570406"/>
                <a:gd name="connsiteY40" fmla="*/ 1025013 h 1452716"/>
                <a:gd name="connsiteX41" fmla="*/ 2780071 w 6570406"/>
                <a:gd name="connsiteY41" fmla="*/ 1025013 h 1452716"/>
                <a:gd name="connsiteX42" fmla="*/ 2780071 w 6570406"/>
                <a:gd name="connsiteY42" fmla="*/ 1002890 h 1452716"/>
                <a:gd name="connsiteX43" fmla="*/ 2875935 w 6570406"/>
                <a:gd name="connsiteY43" fmla="*/ 1002890 h 1452716"/>
                <a:gd name="connsiteX44" fmla="*/ 2875935 w 6570406"/>
                <a:gd name="connsiteY44" fmla="*/ 988142 h 1452716"/>
                <a:gd name="connsiteX45" fmla="*/ 3001296 w 6570406"/>
                <a:gd name="connsiteY45" fmla="*/ 988142 h 1452716"/>
                <a:gd name="connsiteX46" fmla="*/ 3001296 w 6570406"/>
                <a:gd name="connsiteY46" fmla="*/ 966019 h 1452716"/>
                <a:gd name="connsiteX47" fmla="*/ 3023419 w 6570406"/>
                <a:gd name="connsiteY47" fmla="*/ 966019 h 1452716"/>
                <a:gd name="connsiteX48" fmla="*/ 3023419 w 6570406"/>
                <a:gd name="connsiteY48" fmla="*/ 943897 h 1452716"/>
                <a:gd name="connsiteX49" fmla="*/ 3038167 w 6570406"/>
                <a:gd name="connsiteY49" fmla="*/ 943897 h 1452716"/>
                <a:gd name="connsiteX50" fmla="*/ 3038167 w 6570406"/>
                <a:gd name="connsiteY50" fmla="*/ 929148 h 1452716"/>
                <a:gd name="connsiteX51" fmla="*/ 3170903 w 6570406"/>
                <a:gd name="connsiteY51" fmla="*/ 929148 h 1452716"/>
                <a:gd name="connsiteX52" fmla="*/ 3185651 w 6570406"/>
                <a:gd name="connsiteY52" fmla="*/ 914400 h 1452716"/>
                <a:gd name="connsiteX53" fmla="*/ 3207774 w 6570406"/>
                <a:gd name="connsiteY53" fmla="*/ 892277 h 1452716"/>
                <a:gd name="connsiteX54" fmla="*/ 3605980 w 6570406"/>
                <a:gd name="connsiteY54" fmla="*/ 892277 h 1452716"/>
                <a:gd name="connsiteX55" fmla="*/ 3605980 w 6570406"/>
                <a:gd name="connsiteY55" fmla="*/ 862781 h 1452716"/>
                <a:gd name="connsiteX56" fmla="*/ 3886200 w 6570406"/>
                <a:gd name="connsiteY56" fmla="*/ 862781 h 1452716"/>
                <a:gd name="connsiteX57" fmla="*/ 3886200 w 6570406"/>
                <a:gd name="connsiteY57" fmla="*/ 840658 h 1452716"/>
                <a:gd name="connsiteX58" fmla="*/ 3915696 w 6570406"/>
                <a:gd name="connsiteY58" fmla="*/ 840658 h 1452716"/>
                <a:gd name="connsiteX59" fmla="*/ 3915696 w 6570406"/>
                <a:gd name="connsiteY59" fmla="*/ 811161 h 1452716"/>
                <a:gd name="connsiteX60" fmla="*/ 3959942 w 6570406"/>
                <a:gd name="connsiteY60" fmla="*/ 811161 h 1452716"/>
                <a:gd name="connsiteX61" fmla="*/ 3959942 w 6570406"/>
                <a:gd name="connsiteY61" fmla="*/ 789039 h 1452716"/>
                <a:gd name="connsiteX62" fmla="*/ 4033683 w 6570406"/>
                <a:gd name="connsiteY62" fmla="*/ 789039 h 1452716"/>
                <a:gd name="connsiteX63" fmla="*/ 4033683 w 6570406"/>
                <a:gd name="connsiteY63" fmla="*/ 759542 h 1452716"/>
                <a:gd name="connsiteX64" fmla="*/ 4092677 w 6570406"/>
                <a:gd name="connsiteY64" fmla="*/ 759542 h 1452716"/>
                <a:gd name="connsiteX65" fmla="*/ 4092677 w 6570406"/>
                <a:gd name="connsiteY65" fmla="*/ 752168 h 1452716"/>
                <a:gd name="connsiteX66" fmla="*/ 4107425 w 6570406"/>
                <a:gd name="connsiteY66" fmla="*/ 752168 h 1452716"/>
                <a:gd name="connsiteX67" fmla="*/ 4114800 w 6570406"/>
                <a:gd name="connsiteY67" fmla="*/ 744793 h 1452716"/>
                <a:gd name="connsiteX68" fmla="*/ 4136922 w 6570406"/>
                <a:gd name="connsiteY68" fmla="*/ 744793 h 1452716"/>
                <a:gd name="connsiteX69" fmla="*/ 4136922 w 6570406"/>
                <a:gd name="connsiteY69" fmla="*/ 722671 h 1452716"/>
                <a:gd name="connsiteX70" fmla="*/ 4218038 w 6570406"/>
                <a:gd name="connsiteY70" fmla="*/ 722671 h 1452716"/>
                <a:gd name="connsiteX71" fmla="*/ 4232787 w 6570406"/>
                <a:gd name="connsiteY71" fmla="*/ 707922 h 1452716"/>
                <a:gd name="connsiteX72" fmla="*/ 4299154 w 6570406"/>
                <a:gd name="connsiteY72" fmla="*/ 707922 h 1452716"/>
                <a:gd name="connsiteX73" fmla="*/ 4299154 w 6570406"/>
                <a:gd name="connsiteY73" fmla="*/ 685800 h 1452716"/>
                <a:gd name="connsiteX74" fmla="*/ 4336025 w 6570406"/>
                <a:gd name="connsiteY74" fmla="*/ 685800 h 1452716"/>
                <a:gd name="connsiteX75" fmla="*/ 4343400 w 6570406"/>
                <a:gd name="connsiteY75" fmla="*/ 678425 h 1452716"/>
                <a:gd name="connsiteX76" fmla="*/ 4380271 w 6570406"/>
                <a:gd name="connsiteY76" fmla="*/ 678425 h 1452716"/>
                <a:gd name="connsiteX77" fmla="*/ 4380271 w 6570406"/>
                <a:gd name="connsiteY77" fmla="*/ 656303 h 1452716"/>
                <a:gd name="connsiteX78" fmla="*/ 4461387 w 6570406"/>
                <a:gd name="connsiteY78" fmla="*/ 656303 h 1452716"/>
                <a:gd name="connsiteX79" fmla="*/ 4461387 w 6570406"/>
                <a:gd name="connsiteY79" fmla="*/ 634181 h 1452716"/>
                <a:gd name="connsiteX80" fmla="*/ 4483509 w 6570406"/>
                <a:gd name="connsiteY80" fmla="*/ 634181 h 1452716"/>
                <a:gd name="connsiteX81" fmla="*/ 4483509 w 6570406"/>
                <a:gd name="connsiteY81" fmla="*/ 619432 h 1452716"/>
                <a:gd name="connsiteX82" fmla="*/ 4616245 w 6570406"/>
                <a:gd name="connsiteY82" fmla="*/ 619432 h 1452716"/>
                <a:gd name="connsiteX83" fmla="*/ 4616245 w 6570406"/>
                <a:gd name="connsiteY83" fmla="*/ 597310 h 1452716"/>
                <a:gd name="connsiteX84" fmla="*/ 4682612 w 6570406"/>
                <a:gd name="connsiteY84" fmla="*/ 597310 h 1452716"/>
                <a:gd name="connsiteX85" fmla="*/ 4682612 w 6570406"/>
                <a:gd name="connsiteY85" fmla="*/ 567813 h 1452716"/>
                <a:gd name="connsiteX86" fmla="*/ 4763729 w 6570406"/>
                <a:gd name="connsiteY86" fmla="*/ 567813 h 1452716"/>
                <a:gd name="connsiteX87" fmla="*/ 4763729 w 6570406"/>
                <a:gd name="connsiteY87" fmla="*/ 545690 h 1452716"/>
                <a:gd name="connsiteX88" fmla="*/ 4911212 w 6570406"/>
                <a:gd name="connsiteY88" fmla="*/ 545690 h 1452716"/>
                <a:gd name="connsiteX89" fmla="*/ 4925961 w 6570406"/>
                <a:gd name="connsiteY89" fmla="*/ 530941 h 1452716"/>
                <a:gd name="connsiteX90" fmla="*/ 5243051 w 6570406"/>
                <a:gd name="connsiteY90" fmla="*/ 530941 h 1452716"/>
                <a:gd name="connsiteX91" fmla="*/ 5243051 w 6570406"/>
                <a:gd name="connsiteY91" fmla="*/ 494071 h 1452716"/>
                <a:gd name="connsiteX92" fmla="*/ 5375787 w 6570406"/>
                <a:gd name="connsiteY92" fmla="*/ 494071 h 1452716"/>
                <a:gd name="connsiteX93" fmla="*/ 5383161 w 6570406"/>
                <a:gd name="connsiteY93" fmla="*/ 486697 h 1452716"/>
                <a:gd name="connsiteX94" fmla="*/ 5412658 w 6570406"/>
                <a:gd name="connsiteY94" fmla="*/ 486697 h 1452716"/>
                <a:gd name="connsiteX95" fmla="*/ 5412658 w 6570406"/>
                <a:gd name="connsiteY95" fmla="*/ 427703 h 1452716"/>
                <a:gd name="connsiteX96" fmla="*/ 5501148 w 6570406"/>
                <a:gd name="connsiteY96" fmla="*/ 427703 h 1452716"/>
                <a:gd name="connsiteX97" fmla="*/ 5501148 w 6570406"/>
                <a:gd name="connsiteY97" fmla="*/ 405581 h 1452716"/>
                <a:gd name="connsiteX98" fmla="*/ 5619135 w 6570406"/>
                <a:gd name="connsiteY98" fmla="*/ 405581 h 1452716"/>
                <a:gd name="connsiteX99" fmla="*/ 5619135 w 6570406"/>
                <a:gd name="connsiteY99" fmla="*/ 376084 h 1452716"/>
                <a:gd name="connsiteX100" fmla="*/ 5648632 w 6570406"/>
                <a:gd name="connsiteY100" fmla="*/ 376084 h 1452716"/>
                <a:gd name="connsiteX101" fmla="*/ 5648632 w 6570406"/>
                <a:gd name="connsiteY101" fmla="*/ 346587 h 1452716"/>
                <a:gd name="connsiteX102" fmla="*/ 5678129 w 6570406"/>
                <a:gd name="connsiteY102" fmla="*/ 346587 h 1452716"/>
                <a:gd name="connsiteX103" fmla="*/ 5678129 w 6570406"/>
                <a:gd name="connsiteY103" fmla="*/ 309716 h 1452716"/>
                <a:gd name="connsiteX104" fmla="*/ 5707625 w 6570406"/>
                <a:gd name="connsiteY104" fmla="*/ 309716 h 1452716"/>
                <a:gd name="connsiteX105" fmla="*/ 5707625 w 6570406"/>
                <a:gd name="connsiteY105" fmla="*/ 287593 h 1452716"/>
                <a:gd name="connsiteX106" fmla="*/ 5737122 w 6570406"/>
                <a:gd name="connsiteY106" fmla="*/ 287593 h 1452716"/>
                <a:gd name="connsiteX107" fmla="*/ 5737122 w 6570406"/>
                <a:gd name="connsiteY107" fmla="*/ 250722 h 1452716"/>
                <a:gd name="connsiteX108" fmla="*/ 5751871 w 6570406"/>
                <a:gd name="connsiteY108" fmla="*/ 250722 h 1452716"/>
                <a:gd name="connsiteX109" fmla="*/ 5766619 w 6570406"/>
                <a:gd name="connsiteY109" fmla="*/ 235974 h 1452716"/>
                <a:gd name="connsiteX110" fmla="*/ 5781367 w 6570406"/>
                <a:gd name="connsiteY110" fmla="*/ 221226 h 1452716"/>
                <a:gd name="connsiteX111" fmla="*/ 5781367 w 6570406"/>
                <a:gd name="connsiteY111" fmla="*/ 221226 h 1452716"/>
                <a:gd name="connsiteX112" fmla="*/ 5781367 w 6570406"/>
                <a:gd name="connsiteY112" fmla="*/ 184355 h 1452716"/>
                <a:gd name="connsiteX113" fmla="*/ 6098458 w 6570406"/>
                <a:gd name="connsiteY113" fmla="*/ 184355 h 1452716"/>
                <a:gd name="connsiteX114" fmla="*/ 6098458 w 6570406"/>
                <a:gd name="connsiteY114" fmla="*/ 125361 h 1452716"/>
                <a:gd name="connsiteX115" fmla="*/ 6157451 w 6570406"/>
                <a:gd name="connsiteY115" fmla="*/ 125361 h 1452716"/>
                <a:gd name="connsiteX116" fmla="*/ 6157451 w 6570406"/>
                <a:gd name="connsiteY116" fmla="*/ 66368 h 1452716"/>
                <a:gd name="connsiteX117" fmla="*/ 6253316 w 6570406"/>
                <a:gd name="connsiteY117" fmla="*/ 66368 h 1452716"/>
                <a:gd name="connsiteX118" fmla="*/ 6253316 w 6570406"/>
                <a:gd name="connsiteY118" fmla="*/ 0 h 1452716"/>
                <a:gd name="connsiteX119" fmla="*/ 6570406 w 6570406"/>
                <a:gd name="connsiteY119" fmla="*/ 0 h 145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570406" h="1452716">
                  <a:moveTo>
                    <a:pt x="0" y="1452716"/>
                  </a:moveTo>
                  <a:lnTo>
                    <a:pt x="117987" y="1452716"/>
                  </a:lnTo>
                  <a:lnTo>
                    <a:pt x="132735" y="1452716"/>
                  </a:lnTo>
                  <a:lnTo>
                    <a:pt x="368709" y="1452716"/>
                  </a:lnTo>
                  <a:lnTo>
                    <a:pt x="368709" y="1430593"/>
                  </a:lnTo>
                  <a:lnTo>
                    <a:pt x="398206" y="1430593"/>
                  </a:lnTo>
                  <a:lnTo>
                    <a:pt x="398206" y="1408471"/>
                  </a:lnTo>
                  <a:lnTo>
                    <a:pt x="412955" y="1393722"/>
                  </a:lnTo>
                  <a:lnTo>
                    <a:pt x="427703" y="1378974"/>
                  </a:lnTo>
                  <a:lnTo>
                    <a:pt x="567812" y="1378974"/>
                  </a:lnTo>
                  <a:lnTo>
                    <a:pt x="589935" y="1356851"/>
                  </a:lnTo>
                  <a:lnTo>
                    <a:pt x="656303" y="1356851"/>
                  </a:lnTo>
                  <a:lnTo>
                    <a:pt x="656303" y="1319981"/>
                  </a:lnTo>
                  <a:lnTo>
                    <a:pt x="1150374" y="1319981"/>
                  </a:lnTo>
                  <a:lnTo>
                    <a:pt x="1150374" y="1290484"/>
                  </a:lnTo>
                  <a:lnTo>
                    <a:pt x="1489587" y="1290484"/>
                  </a:lnTo>
                  <a:lnTo>
                    <a:pt x="1489587" y="1268361"/>
                  </a:lnTo>
                  <a:lnTo>
                    <a:pt x="1555954" y="1268361"/>
                  </a:lnTo>
                  <a:lnTo>
                    <a:pt x="1555954" y="1253613"/>
                  </a:lnTo>
                  <a:lnTo>
                    <a:pt x="1673942" y="1253613"/>
                  </a:lnTo>
                  <a:lnTo>
                    <a:pt x="1688691" y="1238864"/>
                  </a:lnTo>
                  <a:lnTo>
                    <a:pt x="1718187" y="1238864"/>
                  </a:lnTo>
                  <a:lnTo>
                    <a:pt x="1718187" y="1224116"/>
                  </a:lnTo>
                  <a:lnTo>
                    <a:pt x="1865671" y="1224116"/>
                  </a:lnTo>
                  <a:lnTo>
                    <a:pt x="1865671" y="1201993"/>
                  </a:lnTo>
                  <a:lnTo>
                    <a:pt x="2027903" y="1201993"/>
                  </a:lnTo>
                  <a:lnTo>
                    <a:pt x="2042651" y="1187245"/>
                  </a:lnTo>
                  <a:lnTo>
                    <a:pt x="2396612" y="1187245"/>
                  </a:lnTo>
                  <a:lnTo>
                    <a:pt x="2396612" y="1172497"/>
                  </a:lnTo>
                  <a:lnTo>
                    <a:pt x="2411361" y="1172497"/>
                  </a:lnTo>
                  <a:lnTo>
                    <a:pt x="2411361" y="1143000"/>
                  </a:lnTo>
                  <a:lnTo>
                    <a:pt x="2485103" y="1143000"/>
                  </a:lnTo>
                  <a:lnTo>
                    <a:pt x="2485103" y="1113503"/>
                  </a:lnTo>
                  <a:lnTo>
                    <a:pt x="2507225" y="1113503"/>
                  </a:lnTo>
                  <a:lnTo>
                    <a:pt x="2507225" y="1091381"/>
                  </a:lnTo>
                  <a:lnTo>
                    <a:pt x="2536722" y="1091381"/>
                  </a:lnTo>
                  <a:lnTo>
                    <a:pt x="2536722" y="1076632"/>
                  </a:lnTo>
                  <a:lnTo>
                    <a:pt x="2566219" y="1076632"/>
                  </a:lnTo>
                  <a:lnTo>
                    <a:pt x="2566219" y="1061884"/>
                  </a:lnTo>
                  <a:lnTo>
                    <a:pt x="2757948" y="1061884"/>
                  </a:lnTo>
                  <a:lnTo>
                    <a:pt x="2757948" y="1025013"/>
                  </a:lnTo>
                  <a:lnTo>
                    <a:pt x="2780071" y="1025013"/>
                  </a:lnTo>
                  <a:lnTo>
                    <a:pt x="2780071" y="1002890"/>
                  </a:lnTo>
                  <a:lnTo>
                    <a:pt x="2875935" y="1002890"/>
                  </a:lnTo>
                  <a:lnTo>
                    <a:pt x="2875935" y="988142"/>
                  </a:lnTo>
                  <a:lnTo>
                    <a:pt x="3001296" y="988142"/>
                  </a:lnTo>
                  <a:lnTo>
                    <a:pt x="3001296" y="966019"/>
                  </a:lnTo>
                  <a:lnTo>
                    <a:pt x="3023419" y="966019"/>
                  </a:lnTo>
                  <a:lnTo>
                    <a:pt x="3023419" y="943897"/>
                  </a:lnTo>
                  <a:lnTo>
                    <a:pt x="3038167" y="943897"/>
                  </a:lnTo>
                  <a:lnTo>
                    <a:pt x="3038167" y="929148"/>
                  </a:lnTo>
                  <a:lnTo>
                    <a:pt x="3170903" y="929148"/>
                  </a:lnTo>
                  <a:lnTo>
                    <a:pt x="3185651" y="914400"/>
                  </a:lnTo>
                  <a:lnTo>
                    <a:pt x="3207774" y="892277"/>
                  </a:lnTo>
                  <a:lnTo>
                    <a:pt x="3605980" y="892277"/>
                  </a:lnTo>
                  <a:lnTo>
                    <a:pt x="3605980" y="862781"/>
                  </a:lnTo>
                  <a:lnTo>
                    <a:pt x="3886200" y="862781"/>
                  </a:lnTo>
                  <a:lnTo>
                    <a:pt x="3886200" y="840658"/>
                  </a:lnTo>
                  <a:lnTo>
                    <a:pt x="3915696" y="840658"/>
                  </a:lnTo>
                  <a:lnTo>
                    <a:pt x="3915696" y="811161"/>
                  </a:lnTo>
                  <a:lnTo>
                    <a:pt x="3959942" y="811161"/>
                  </a:lnTo>
                  <a:lnTo>
                    <a:pt x="3959942" y="789039"/>
                  </a:lnTo>
                  <a:lnTo>
                    <a:pt x="4033683" y="789039"/>
                  </a:lnTo>
                  <a:lnTo>
                    <a:pt x="4033683" y="759542"/>
                  </a:lnTo>
                  <a:lnTo>
                    <a:pt x="4092677" y="759542"/>
                  </a:lnTo>
                  <a:lnTo>
                    <a:pt x="4092677" y="752168"/>
                  </a:lnTo>
                  <a:lnTo>
                    <a:pt x="4107425" y="752168"/>
                  </a:lnTo>
                  <a:lnTo>
                    <a:pt x="4114800" y="744793"/>
                  </a:lnTo>
                  <a:lnTo>
                    <a:pt x="4136922" y="744793"/>
                  </a:lnTo>
                  <a:lnTo>
                    <a:pt x="4136922" y="722671"/>
                  </a:lnTo>
                  <a:lnTo>
                    <a:pt x="4218038" y="722671"/>
                  </a:lnTo>
                  <a:lnTo>
                    <a:pt x="4232787" y="707922"/>
                  </a:lnTo>
                  <a:lnTo>
                    <a:pt x="4299154" y="707922"/>
                  </a:lnTo>
                  <a:lnTo>
                    <a:pt x="4299154" y="685800"/>
                  </a:lnTo>
                  <a:lnTo>
                    <a:pt x="4336025" y="685800"/>
                  </a:lnTo>
                  <a:lnTo>
                    <a:pt x="4343400" y="678425"/>
                  </a:lnTo>
                  <a:lnTo>
                    <a:pt x="4380271" y="678425"/>
                  </a:lnTo>
                  <a:lnTo>
                    <a:pt x="4380271" y="656303"/>
                  </a:lnTo>
                  <a:lnTo>
                    <a:pt x="4461387" y="656303"/>
                  </a:lnTo>
                  <a:lnTo>
                    <a:pt x="4461387" y="634181"/>
                  </a:lnTo>
                  <a:lnTo>
                    <a:pt x="4483509" y="634181"/>
                  </a:lnTo>
                  <a:lnTo>
                    <a:pt x="4483509" y="619432"/>
                  </a:lnTo>
                  <a:lnTo>
                    <a:pt x="4616245" y="619432"/>
                  </a:lnTo>
                  <a:lnTo>
                    <a:pt x="4616245" y="597310"/>
                  </a:lnTo>
                  <a:lnTo>
                    <a:pt x="4682612" y="597310"/>
                  </a:lnTo>
                  <a:lnTo>
                    <a:pt x="4682612" y="567813"/>
                  </a:lnTo>
                  <a:lnTo>
                    <a:pt x="4763729" y="567813"/>
                  </a:lnTo>
                  <a:lnTo>
                    <a:pt x="4763729" y="545690"/>
                  </a:lnTo>
                  <a:lnTo>
                    <a:pt x="4911212" y="545690"/>
                  </a:lnTo>
                  <a:lnTo>
                    <a:pt x="4925961" y="530941"/>
                  </a:lnTo>
                  <a:lnTo>
                    <a:pt x="5243051" y="530941"/>
                  </a:lnTo>
                  <a:lnTo>
                    <a:pt x="5243051" y="494071"/>
                  </a:lnTo>
                  <a:lnTo>
                    <a:pt x="5375787" y="494071"/>
                  </a:lnTo>
                  <a:lnTo>
                    <a:pt x="5383161" y="486697"/>
                  </a:lnTo>
                  <a:lnTo>
                    <a:pt x="5412658" y="486697"/>
                  </a:lnTo>
                  <a:lnTo>
                    <a:pt x="5412658" y="427703"/>
                  </a:lnTo>
                  <a:lnTo>
                    <a:pt x="5501148" y="427703"/>
                  </a:lnTo>
                  <a:lnTo>
                    <a:pt x="5501148" y="405581"/>
                  </a:lnTo>
                  <a:lnTo>
                    <a:pt x="5619135" y="405581"/>
                  </a:lnTo>
                  <a:lnTo>
                    <a:pt x="5619135" y="376084"/>
                  </a:lnTo>
                  <a:lnTo>
                    <a:pt x="5648632" y="376084"/>
                  </a:lnTo>
                  <a:lnTo>
                    <a:pt x="5648632" y="346587"/>
                  </a:lnTo>
                  <a:lnTo>
                    <a:pt x="5678129" y="346587"/>
                  </a:lnTo>
                  <a:lnTo>
                    <a:pt x="5678129" y="309716"/>
                  </a:lnTo>
                  <a:lnTo>
                    <a:pt x="5707625" y="309716"/>
                  </a:lnTo>
                  <a:lnTo>
                    <a:pt x="5707625" y="287593"/>
                  </a:lnTo>
                  <a:lnTo>
                    <a:pt x="5737122" y="287593"/>
                  </a:lnTo>
                  <a:lnTo>
                    <a:pt x="5737122" y="250722"/>
                  </a:lnTo>
                  <a:lnTo>
                    <a:pt x="5751871" y="250722"/>
                  </a:lnTo>
                  <a:lnTo>
                    <a:pt x="5766619" y="235974"/>
                  </a:lnTo>
                  <a:lnTo>
                    <a:pt x="5781367" y="221226"/>
                  </a:lnTo>
                  <a:lnTo>
                    <a:pt x="5781367" y="221226"/>
                  </a:lnTo>
                  <a:lnTo>
                    <a:pt x="5781367" y="184355"/>
                  </a:lnTo>
                  <a:lnTo>
                    <a:pt x="6098458" y="184355"/>
                  </a:lnTo>
                  <a:lnTo>
                    <a:pt x="6098458" y="125361"/>
                  </a:lnTo>
                  <a:lnTo>
                    <a:pt x="6157451" y="125361"/>
                  </a:lnTo>
                  <a:lnTo>
                    <a:pt x="6157451" y="66368"/>
                  </a:lnTo>
                  <a:lnTo>
                    <a:pt x="6253316" y="66368"/>
                  </a:lnTo>
                  <a:lnTo>
                    <a:pt x="6253316" y="0"/>
                  </a:lnTo>
                  <a:lnTo>
                    <a:pt x="6570406"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 xmlns:a16="http://schemas.microsoft.com/office/drawing/2014/main" id="{97AD5592-DB30-46F4-A63E-F94E902581CC}"/>
              </a:ext>
            </a:extLst>
          </p:cNvPr>
          <p:cNvGrpSpPr/>
          <p:nvPr/>
        </p:nvGrpSpPr>
        <p:grpSpPr>
          <a:xfrm>
            <a:off x="-6291" y="-23678"/>
            <a:ext cx="3017520" cy="261610"/>
            <a:chOff x="-6290" y="-23678"/>
            <a:chExt cx="3017520" cy="261610"/>
          </a:xfrm>
          <a:solidFill>
            <a:schemeClr val="accent2"/>
          </a:solidFill>
        </p:grpSpPr>
        <p:sp>
          <p:nvSpPr>
            <p:cNvPr id="71" name="Freeform 13">
              <a:extLst>
                <a:ext uri="{FF2B5EF4-FFF2-40B4-BE49-F238E27FC236}">
                  <a16:creationId xmlns="" xmlns:a16="http://schemas.microsoft.com/office/drawing/2014/main" id="{F0EA0078-7EF2-4796-B2D1-2463BA408786}"/>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72" name="Rectangle 71">
              <a:extLst>
                <a:ext uri="{FF2B5EF4-FFF2-40B4-BE49-F238E27FC236}">
                  <a16:creationId xmlns="" xmlns:a16="http://schemas.microsoft.com/office/drawing/2014/main" id="{7F037D37-0C6C-4E96-87E0-B8547EC407B1}"/>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1755000174"/>
      </p:ext>
    </p:extLst>
  </p:cSld>
  <p:clrMapOvr>
    <a:masterClrMapping/>
  </p:clrMapOvr>
  <p:transition>
    <p:fade/>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D6D1379F-CA94-A041-81E9-DC16CDD028A5}"/>
              </a:ext>
            </a:extLst>
          </p:cNvPr>
          <p:cNvSpPr>
            <a:spLocks noGrp="1"/>
          </p:cNvSpPr>
          <p:nvPr>
            <p:ph type="title"/>
          </p:nvPr>
        </p:nvSpPr>
        <p:spPr/>
        <p:txBody>
          <a:bodyPr>
            <a:normAutofit/>
          </a:bodyPr>
          <a:lstStyle/>
          <a:p>
            <a:r>
              <a:rPr lang="en-GB"/>
              <a:t>AKI by Baseline </a:t>
            </a:r>
            <a:r>
              <a:rPr lang="en-GB" err="1"/>
              <a:t>Subgroups</a:t>
            </a:r>
            <a:r>
              <a:rPr lang="en-GB" baseline="30000" err="1"/>
              <a:t>a</a:t>
            </a:r>
            <a:endParaRPr lang="en-GB"/>
          </a:p>
        </p:txBody>
      </p:sp>
      <p:sp>
        <p:nvSpPr>
          <p:cNvPr id="3" name="Text Placeholder 2"/>
          <p:cNvSpPr>
            <a:spLocks noGrp="1"/>
          </p:cNvSpPr>
          <p:nvPr>
            <p:ph type="body" sz="quarter" idx="13"/>
          </p:nvPr>
        </p:nvSpPr>
        <p:spPr/>
        <p:txBody>
          <a:bodyPr/>
          <a:lstStyle/>
          <a:p>
            <a:r>
              <a:rPr lang="en-US" baseline="30000" err="1"/>
              <a:t>a</a:t>
            </a:r>
            <a:r>
              <a:rPr lang="en-US" err="1"/>
              <a:t>Pre</a:t>
            </a:r>
            <a:r>
              <a:rPr lang="en-US"/>
              <a:t>-specified exploratory endpoint.</a:t>
            </a:r>
            <a:r>
              <a:rPr lang="en-US" baseline="30000"/>
              <a:t> </a:t>
            </a:r>
            <a:r>
              <a:rPr lang="en-US"/>
              <a:t>Defined as doubling of serum creatinine since last central laboratory result.</a:t>
            </a:r>
            <a:endParaRPr lang="en-GB"/>
          </a:p>
          <a:p>
            <a:r>
              <a:rPr lang="en-GB"/>
              <a:t>AKI = acute kidney injury; CI = confidence interval; DAPA= dapagliflozin; eGFR = estimated glomerular filtration rate; PBO = placebo; T2D = type 2 diabetes; UACR = urinary albumin-to-creatinine ratio.</a:t>
            </a:r>
          </a:p>
          <a:p>
            <a:r>
              <a:rPr lang="en-GB" err="1"/>
              <a:t>Heerspink</a:t>
            </a:r>
            <a:r>
              <a:rPr lang="en-GB"/>
              <a:t> HJL et al. </a:t>
            </a:r>
            <a:r>
              <a:rPr lang="en-GB" i="1"/>
              <a:t>Kidney Int</a:t>
            </a:r>
            <a:r>
              <a:rPr lang="en-GB"/>
              <a:t>. 2022;101:174-184. </a:t>
            </a:r>
          </a:p>
        </p:txBody>
      </p:sp>
      <p:graphicFrame>
        <p:nvGraphicFramePr>
          <p:cNvPr id="9" name="Content Placeholder 8">
            <a:extLst>
              <a:ext uri="{FF2B5EF4-FFF2-40B4-BE49-F238E27FC236}">
                <a16:creationId xmlns="" xmlns:a16="http://schemas.microsoft.com/office/drawing/2014/main" id="{EBC2D7C2-EDE6-1748-AE7F-9FB93C9F0EA8}"/>
              </a:ext>
            </a:extLst>
          </p:cNvPr>
          <p:cNvGraphicFramePr>
            <a:graphicFrameLocks noGrp="1"/>
          </p:cNvGraphicFramePr>
          <p:nvPr>
            <p:ph idx="1"/>
          </p:nvPr>
        </p:nvGraphicFramePr>
        <p:xfrm>
          <a:off x="4943489" y="1284288"/>
          <a:ext cx="6749987" cy="4244692"/>
        </p:xfrm>
        <a:graphic>
          <a:graphicData uri="http://schemas.openxmlformats.org/drawingml/2006/table">
            <a:tbl>
              <a:tblPr firstRow="1">
                <a:tableStyleId>{21E4AEA4-8DFA-4A89-87EB-49C32662AFE0}</a:tableStyleId>
              </a:tblPr>
              <a:tblGrid>
                <a:gridCol w="1529080">
                  <a:extLst>
                    <a:ext uri="{9D8B030D-6E8A-4147-A177-3AD203B41FA5}">
                      <a16:colId xmlns="" xmlns:a16="http://schemas.microsoft.com/office/drawing/2014/main" val="1678888695"/>
                    </a:ext>
                  </a:extLst>
                </a:gridCol>
                <a:gridCol w="674467">
                  <a:extLst>
                    <a:ext uri="{9D8B030D-6E8A-4147-A177-3AD203B41FA5}">
                      <a16:colId xmlns="" xmlns:a16="http://schemas.microsoft.com/office/drawing/2014/main" val="3891499949"/>
                    </a:ext>
                  </a:extLst>
                </a:gridCol>
                <a:gridCol w="920971">
                  <a:extLst>
                    <a:ext uri="{9D8B030D-6E8A-4147-A177-3AD203B41FA5}">
                      <a16:colId xmlns="" xmlns:a16="http://schemas.microsoft.com/office/drawing/2014/main" val="3226525420"/>
                    </a:ext>
                  </a:extLst>
                </a:gridCol>
                <a:gridCol w="1682655">
                  <a:extLst>
                    <a:ext uri="{9D8B030D-6E8A-4147-A177-3AD203B41FA5}">
                      <a16:colId xmlns="" xmlns:a16="http://schemas.microsoft.com/office/drawing/2014/main" val="734811335"/>
                    </a:ext>
                  </a:extLst>
                </a:gridCol>
                <a:gridCol w="1047751">
                  <a:extLst>
                    <a:ext uri="{9D8B030D-6E8A-4147-A177-3AD203B41FA5}">
                      <a16:colId xmlns="" xmlns:a16="http://schemas.microsoft.com/office/drawing/2014/main" val="1783972375"/>
                    </a:ext>
                  </a:extLst>
                </a:gridCol>
                <a:gridCol w="895063">
                  <a:extLst>
                    <a:ext uri="{9D8B030D-6E8A-4147-A177-3AD203B41FA5}">
                      <a16:colId xmlns="" xmlns:a16="http://schemas.microsoft.com/office/drawing/2014/main" val="1942626005"/>
                    </a:ext>
                  </a:extLst>
                </a:gridCol>
              </a:tblGrid>
              <a:tr h="173531">
                <a:tc rowSpan="2">
                  <a:txBody>
                    <a:bodyPr/>
                    <a:lstStyle/>
                    <a:p>
                      <a:endParaRPr lang="en-GB" sz="1050" b="1" i="0">
                        <a:solidFill>
                          <a:schemeClr val="bg1"/>
                        </a:solidFill>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i="0" spc="0">
                          <a:solidFill>
                            <a:schemeClr val="bg1"/>
                          </a:solidFill>
                        </a:rPr>
                        <a:t>Events/100 patient years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50" i="0" spc="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rowSpan="2">
                  <a:txBody>
                    <a:bodyPr/>
                    <a:lstStyle/>
                    <a:p>
                      <a:endParaRPr lang="en-GB" sz="1050" i="0">
                        <a:solidFill>
                          <a:schemeClr val="bg1"/>
                        </a:solidFill>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rowSpan="2">
                  <a:txBody>
                    <a:bodyPr/>
                    <a:lstStyle/>
                    <a:p>
                      <a:pPr algn="ctr"/>
                      <a:r>
                        <a:rPr lang="en-GB" sz="1050" b="1" i="0">
                          <a:solidFill>
                            <a:schemeClr val="bg1"/>
                          </a:solidFill>
                        </a:rPr>
                        <a:t>Hazard ratio</a:t>
                      </a:r>
                    </a:p>
                    <a:p>
                      <a:pPr algn="ctr"/>
                      <a:r>
                        <a:rPr lang="en-GB" sz="1050" b="1" i="0">
                          <a:solidFill>
                            <a:schemeClr val="bg1"/>
                          </a:solidFill>
                        </a:rPr>
                        <a:t>(95% CI)</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rowSpan="2">
                  <a:txBody>
                    <a:bodyPr/>
                    <a:lstStyle/>
                    <a:p>
                      <a:pPr algn="ctr"/>
                      <a:r>
                        <a:rPr lang="en-GB" sz="1050" b="1" i="0">
                          <a:solidFill>
                            <a:schemeClr val="bg1"/>
                          </a:solidFill>
                        </a:rPr>
                        <a:t>P value for interaction</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2174821445"/>
                  </a:ext>
                </a:extLst>
              </a:tr>
              <a:tr h="173531">
                <a:tc vMerge="1">
                  <a:txBody>
                    <a:bodyPr/>
                    <a:lstStyle/>
                    <a:p>
                      <a:endParaRPr lang="en-GB" sz="1050" b="1" i="0">
                        <a:solidFill>
                          <a:schemeClr val="bg1"/>
                        </a:solidFill>
                      </a:endParaRPr>
                    </a:p>
                  </a:txBody>
                  <a:tcPr marT="0" marB="0" anchor="ctr">
                    <a:lnT w="12700" cap="flat" cmpd="sng" algn="ctr">
                      <a:solidFill>
                        <a:schemeClr val="bg1"/>
                      </a:solidFill>
                      <a:prstDash val="solid"/>
                      <a:round/>
                      <a:headEnd type="none" w="med" len="med"/>
                      <a:tailEnd type="none" w="med" len="med"/>
                    </a:lnT>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i="0" spc="0">
                          <a:solidFill>
                            <a:schemeClr val="bg1"/>
                          </a:solidFill>
                        </a:rPr>
                        <a:t>DAPA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i="0" spc="0">
                          <a:solidFill>
                            <a:schemeClr val="bg1"/>
                          </a:solidFill>
                        </a:rPr>
                        <a:t>PBO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vMerge="1">
                  <a:txBody>
                    <a:bodyPr/>
                    <a:lstStyle/>
                    <a:p>
                      <a:endParaRPr lang="en-GB" sz="1050" i="0">
                        <a:solidFill>
                          <a:schemeClr val="bg1"/>
                        </a:solidFill>
                      </a:endParaRPr>
                    </a:p>
                  </a:txBody>
                  <a:tcPr marT="0" marB="0" anchor="ctr">
                    <a:lnT w="12700" cap="flat" cmpd="sng" algn="ctr">
                      <a:solidFill>
                        <a:schemeClr val="bg1"/>
                      </a:solidFill>
                      <a:prstDash val="solid"/>
                      <a:round/>
                      <a:headEnd type="none" w="med" len="med"/>
                      <a:tailEnd type="none" w="med" len="med"/>
                    </a:lnT>
                    <a:solidFill>
                      <a:schemeClr val="accent2"/>
                    </a:solidFill>
                  </a:tcPr>
                </a:tc>
                <a:tc vMerge="1">
                  <a:txBody>
                    <a:bodyPr/>
                    <a:lstStyle/>
                    <a:p>
                      <a:pPr algn="ctr"/>
                      <a:endParaRPr lang="en-GB" sz="1050" b="1" i="0">
                        <a:solidFill>
                          <a:schemeClr val="bg1"/>
                        </a:solidFill>
                      </a:endParaRPr>
                    </a:p>
                  </a:txBody>
                  <a:tcPr marT="0" marB="0" anchor="ctr">
                    <a:lnT w="12700" cap="flat" cmpd="sng" algn="ctr">
                      <a:solidFill>
                        <a:schemeClr val="bg1"/>
                      </a:solidFill>
                      <a:prstDash val="solid"/>
                      <a:round/>
                      <a:headEnd type="none" w="med" len="med"/>
                      <a:tailEnd type="none" w="med" len="med"/>
                    </a:lnT>
                    <a:solidFill>
                      <a:schemeClr val="accent2"/>
                    </a:solidFill>
                  </a:tcPr>
                </a:tc>
                <a:tc vMerge="1">
                  <a:txBody>
                    <a:bodyPr/>
                    <a:lstStyle/>
                    <a:p>
                      <a:endParaRPr lang="en-US"/>
                    </a:p>
                  </a:txBody>
                  <a:tcPr/>
                </a:tc>
                <a:extLst>
                  <a:ext uri="{0D108BD9-81ED-4DB2-BD59-A6C34878D82A}">
                    <a16:rowId xmlns="" xmlns:a16="http://schemas.microsoft.com/office/drawing/2014/main" val="339979965"/>
                  </a:ext>
                </a:extLst>
              </a:tr>
              <a:tr h="175417">
                <a:tc>
                  <a:txBody>
                    <a:bodyPr/>
                    <a:lstStyle/>
                    <a:p>
                      <a:pPr marL="0"/>
                      <a:r>
                        <a:rPr lang="en-GB" sz="1050" b="1"/>
                        <a:t>Overall</a:t>
                      </a:r>
                    </a:p>
                  </a:txBody>
                  <a:tcPr marT="0" marB="0" anchor="ctr">
                    <a:lnT w="12700" cap="flat" cmpd="sng" algn="ctr">
                      <a:solidFill>
                        <a:schemeClr val="bg1"/>
                      </a:solidFill>
                      <a:prstDash val="solid"/>
                      <a:round/>
                      <a:headEnd type="none" w="med" len="med"/>
                      <a:tailEnd type="none" w="med" len="med"/>
                    </a:lnT>
                  </a:tcPr>
                </a:tc>
                <a:tc>
                  <a:txBody>
                    <a:bodyPr/>
                    <a:lstStyle/>
                    <a:p>
                      <a:pPr algn="ctr"/>
                      <a:r>
                        <a:rPr lang="en-GB" sz="1050"/>
                        <a:t>1.4</a:t>
                      </a:r>
                    </a:p>
                  </a:txBody>
                  <a:tcPr marT="0" marB="0" anchor="ctr">
                    <a:lnT w="12700" cap="flat" cmpd="sng" algn="ctr">
                      <a:solidFill>
                        <a:schemeClr val="bg1"/>
                      </a:solidFill>
                      <a:prstDash val="solid"/>
                      <a:round/>
                      <a:headEnd type="none" w="med" len="med"/>
                      <a:tailEnd type="none" w="med" len="med"/>
                    </a:lnT>
                  </a:tcPr>
                </a:tc>
                <a:tc>
                  <a:txBody>
                    <a:bodyPr/>
                    <a:lstStyle/>
                    <a:p>
                      <a:pPr algn="ctr" fontAlgn="b"/>
                      <a:r>
                        <a:rPr lang="en-US" sz="1100" b="0" i="0" u="none" strike="noStrike">
                          <a:solidFill>
                            <a:srgbClr val="000000"/>
                          </a:solidFill>
                          <a:effectLst/>
                          <a:latin typeface="Arial" panose="020B0604020202020204" pitchFamily="34" charset="0"/>
                        </a:rPr>
                        <a:t>2.0</a:t>
                      </a:r>
                    </a:p>
                  </a:txBody>
                  <a:tcPr marL="9525" marR="9525" marT="9525" marB="0" anchor="b">
                    <a:lnT w="12700" cap="flat" cmpd="sng" algn="ctr">
                      <a:solidFill>
                        <a:schemeClr val="bg1"/>
                      </a:solidFill>
                      <a:prstDash val="solid"/>
                      <a:round/>
                      <a:headEnd type="none" w="med" len="med"/>
                      <a:tailEnd type="none" w="med" len="med"/>
                    </a:lnT>
                  </a:tcPr>
                </a:tc>
                <a:tc>
                  <a:txBody>
                    <a:bodyPr/>
                    <a:lstStyle/>
                    <a:p>
                      <a:endParaRPr lang="en-GB" sz="1050" b="0"/>
                    </a:p>
                  </a:txBody>
                  <a:tcPr marT="0" marB="0" anchor="ctr">
                    <a:lnT w="12700" cap="flat" cmpd="sng" algn="ctr">
                      <a:solidFill>
                        <a:schemeClr val="bg1"/>
                      </a:solidFill>
                      <a:prstDash val="solid"/>
                      <a:round/>
                      <a:headEnd type="none" w="med" len="med"/>
                      <a:tailEnd type="none" w="med" len="med"/>
                    </a:lnT>
                  </a:tcPr>
                </a:tc>
                <a:tc>
                  <a:txBody>
                    <a:bodyPr/>
                    <a:lstStyle/>
                    <a:p>
                      <a:pPr algn="r" fontAlgn="b"/>
                      <a:r>
                        <a:rPr lang="en-US" sz="1100" b="0" i="0" u="none" strike="noStrike">
                          <a:solidFill>
                            <a:srgbClr val="000000"/>
                          </a:solidFill>
                          <a:effectLst/>
                          <a:latin typeface="Arial" panose="020B0604020202020204" pitchFamily="34" charset="0"/>
                        </a:rPr>
                        <a:t>0.68 (0.49-0.94)</a:t>
                      </a:r>
                    </a:p>
                  </a:txBody>
                  <a:tcPr marL="9525" marR="9525" marT="9525" marB="0" anchor="b">
                    <a:lnT w="12700" cap="flat" cmpd="sng" algn="ctr">
                      <a:solidFill>
                        <a:schemeClr val="bg1"/>
                      </a:solidFill>
                      <a:prstDash val="solid"/>
                      <a:round/>
                      <a:headEnd type="none" w="med" len="med"/>
                      <a:tailEnd type="none" w="med" len="med"/>
                    </a:lnT>
                  </a:tcP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lnT w="12700"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3308006200"/>
                  </a:ext>
                </a:extLst>
              </a:tr>
              <a:tr h="175417">
                <a:tc>
                  <a:txBody>
                    <a:bodyPr/>
                    <a:lstStyle/>
                    <a:p>
                      <a:pPr marL="0"/>
                      <a:r>
                        <a:rPr lang="en-GB" sz="1050" b="1" baseline="0"/>
                        <a:t>Age (years)</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0.45</a:t>
                      </a:r>
                    </a:p>
                  </a:txBody>
                  <a:tcPr marL="9525" marR="9525" marT="9525" marB="0" anchor="b"/>
                </a:tc>
                <a:extLst>
                  <a:ext uri="{0D108BD9-81ED-4DB2-BD59-A6C34878D82A}">
                    <a16:rowId xmlns="" xmlns:a16="http://schemas.microsoft.com/office/drawing/2014/main" val="868234317"/>
                  </a:ext>
                </a:extLst>
              </a:tr>
              <a:tr h="175417">
                <a:tc>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≤65</a:t>
                      </a:r>
                    </a:p>
                  </a:txBody>
                  <a:tcPr marT="0" marB="0" anchor="ctr">
                    <a:noFill/>
                  </a:tcPr>
                </a:tc>
                <a:tc>
                  <a:txBody>
                    <a:bodyPr/>
                    <a:lstStyle/>
                    <a:p>
                      <a:pPr algn="ctr"/>
                      <a:r>
                        <a:rPr lang="en-GB" sz="1050"/>
                        <a:t>1.3</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1.7</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0.77 (0.49-1.21)</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510193726"/>
                  </a:ext>
                </a:extLst>
              </a:tr>
              <a:tr h="175417">
                <a:tc>
                  <a:txBody>
                    <a:bodyPr/>
                    <a:lstStyle/>
                    <a:p>
                      <a:pPr marL="12065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&gt;65</a:t>
                      </a:r>
                    </a:p>
                  </a:txBody>
                  <a:tcPr marT="0" marB="0" anchor="ctr">
                    <a:noFill/>
                  </a:tcPr>
                </a:tc>
                <a:tc>
                  <a:txBody>
                    <a:bodyPr/>
                    <a:lstStyle/>
                    <a:p>
                      <a:pPr algn="ctr"/>
                      <a:r>
                        <a:rPr lang="en-GB" sz="1050"/>
                        <a:t>1.5</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2.4</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0.61 (0.39-0.98)</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612050212"/>
                  </a:ext>
                </a:extLst>
              </a:tr>
              <a:tr h="175417">
                <a:tc>
                  <a:txBody>
                    <a:bodyPr/>
                    <a:lstStyle/>
                    <a:p>
                      <a:pPr marL="11113" indent="0">
                        <a:tabLst/>
                      </a:pPr>
                      <a:r>
                        <a:rPr lang="en-GB" sz="1050" b="1"/>
                        <a:t>Gender</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b="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0.05</a:t>
                      </a:r>
                    </a:p>
                  </a:txBody>
                  <a:tcPr marL="9525" marR="9525" marT="9525" marB="0" anchor="b"/>
                </a:tc>
                <a:extLst>
                  <a:ext uri="{0D108BD9-81ED-4DB2-BD59-A6C34878D82A}">
                    <a16:rowId xmlns="" xmlns:a16="http://schemas.microsoft.com/office/drawing/2014/main" val="2071534317"/>
                  </a:ext>
                </a:extLst>
              </a:tr>
              <a:tr h="175417">
                <a:tc>
                  <a:txBody>
                    <a:bodyPr/>
                    <a:lstStyle/>
                    <a:p>
                      <a:pPr marL="114300" indent="0">
                        <a:tabLst/>
                      </a:pPr>
                      <a:r>
                        <a:rPr lang="en-GB" sz="1050" b="0" baseline="0"/>
                        <a:t>Male</a:t>
                      </a:r>
                    </a:p>
                  </a:txBody>
                  <a:tcPr marT="0" marB="0" anchor="ctr">
                    <a:noFill/>
                  </a:tcPr>
                </a:tc>
                <a:tc>
                  <a:txBody>
                    <a:bodyPr/>
                    <a:lstStyle/>
                    <a:p>
                      <a:pPr algn="ctr"/>
                      <a:r>
                        <a:rPr lang="en-GB" sz="1050"/>
                        <a:t>1.4</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1.6</a:t>
                      </a:r>
                    </a:p>
                  </a:txBody>
                  <a:tcPr marL="9525" marR="9525" marT="9525" marB="0" anchor="b">
                    <a:noFill/>
                  </a:tcPr>
                </a:tc>
                <a:tc>
                  <a:txBody>
                    <a:bodyPr/>
                    <a:lstStyle/>
                    <a:p>
                      <a:endParaRPr lang="en-GB" sz="1050" b="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0.89 (0.59-1.33)</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212740433"/>
                  </a:ext>
                </a:extLst>
              </a:tr>
              <a:tr h="175417">
                <a:tc>
                  <a:txBody>
                    <a:bodyPr/>
                    <a:lstStyle/>
                    <a:p>
                      <a:pPr marL="114300" indent="0">
                        <a:tabLst/>
                      </a:pPr>
                      <a:r>
                        <a:rPr lang="en-GB" sz="1050" b="0" baseline="0"/>
                        <a:t>Female</a:t>
                      </a:r>
                    </a:p>
                  </a:txBody>
                  <a:tcPr marT="0" marB="0" anchor="ctr">
                    <a:noFill/>
                  </a:tcPr>
                </a:tc>
                <a:tc>
                  <a:txBody>
                    <a:bodyPr/>
                    <a:lstStyle/>
                    <a:p>
                      <a:pPr algn="ctr"/>
                      <a:r>
                        <a:rPr lang="en-GB" sz="1050"/>
                        <a:t>1.3</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2.8</a:t>
                      </a:r>
                    </a:p>
                  </a:txBody>
                  <a:tcPr marL="9525" marR="9525" marT="9525" marB="0" anchor="b">
                    <a:noFill/>
                  </a:tcPr>
                </a:tc>
                <a:tc>
                  <a:txBody>
                    <a:bodyPr/>
                    <a:lstStyle/>
                    <a:p>
                      <a:endParaRPr lang="en-GB" sz="1050" b="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0.46 (0.27-0.79)</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436345558"/>
                  </a:ext>
                </a:extLst>
              </a:tr>
              <a:tr h="175417">
                <a:tc>
                  <a:txBody>
                    <a:bodyPr/>
                    <a:lstStyle/>
                    <a:p>
                      <a:pPr marL="11113" marR="0" lvl="0" indent="0" algn="l" defTabSz="914354" rtl="0" eaLnBrk="1" fontAlgn="auto" latinLnBrk="0" hangingPunct="1">
                        <a:lnSpc>
                          <a:spcPct val="100000"/>
                        </a:lnSpc>
                        <a:spcBef>
                          <a:spcPts val="0"/>
                        </a:spcBef>
                        <a:spcAft>
                          <a:spcPts val="0"/>
                        </a:spcAft>
                        <a:buClrTx/>
                        <a:buSzTx/>
                        <a:buFontTx/>
                        <a:buNone/>
                        <a:tabLst/>
                        <a:defRPr/>
                      </a:pPr>
                      <a:r>
                        <a:rPr lang="en-GB" sz="1050" b="1" baseline="0"/>
                        <a:t>T2D</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b="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0.77</a:t>
                      </a:r>
                    </a:p>
                  </a:txBody>
                  <a:tcPr marL="9525" marR="9525" marT="9525" marB="0" anchor="b"/>
                </a:tc>
                <a:extLst>
                  <a:ext uri="{0D108BD9-81ED-4DB2-BD59-A6C34878D82A}">
                    <a16:rowId xmlns="" xmlns:a16="http://schemas.microsoft.com/office/drawing/2014/main" val="2547164061"/>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No</a:t>
                      </a:r>
                    </a:p>
                  </a:txBody>
                  <a:tcPr marT="0" marB="0" anchor="ctr">
                    <a:noFill/>
                  </a:tcPr>
                </a:tc>
                <a:tc>
                  <a:txBody>
                    <a:bodyPr/>
                    <a:lstStyle/>
                    <a:p>
                      <a:pPr algn="ctr"/>
                      <a:r>
                        <a:rPr lang="en-GB" sz="1050"/>
                        <a:t>1.1</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1.5</a:t>
                      </a:r>
                    </a:p>
                  </a:txBody>
                  <a:tcPr marL="9525" marR="9525" marT="9525" marB="0" anchor="b">
                    <a:noFill/>
                  </a:tcPr>
                </a:tc>
                <a:tc>
                  <a:txBody>
                    <a:bodyPr/>
                    <a:lstStyle/>
                    <a:p>
                      <a:endParaRPr lang="en-GB" sz="1050" b="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0.75 (0.39-1.43)</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1161002291"/>
                  </a:ext>
                </a:extLst>
              </a:tr>
              <a:tr h="175417">
                <a:tc>
                  <a:txBody>
                    <a:bodyPr/>
                    <a:lstStyle/>
                    <a:p>
                      <a:pPr marL="114300" indent="0">
                        <a:tabLst/>
                      </a:pPr>
                      <a:r>
                        <a:rPr lang="en-GB" sz="1050" b="0" baseline="0">
                          <a:solidFill>
                            <a:schemeClr val="tx1"/>
                          </a:solidFill>
                        </a:rPr>
                        <a:t>Yes</a:t>
                      </a:r>
                    </a:p>
                  </a:txBody>
                  <a:tcPr marT="0" marB="0" anchor="ctr">
                    <a:noFill/>
                  </a:tcPr>
                </a:tc>
                <a:tc>
                  <a:txBody>
                    <a:bodyPr/>
                    <a:lstStyle/>
                    <a:p>
                      <a:pPr algn="ctr"/>
                      <a:r>
                        <a:rPr lang="en-GB" sz="1050"/>
                        <a:t>1.5</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2.2</a:t>
                      </a:r>
                    </a:p>
                  </a:txBody>
                  <a:tcPr marL="9525" marR="9525" marT="9525" marB="0" anchor="b">
                    <a:noFill/>
                  </a:tcPr>
                </a:tc>
                <a:tc>
                  <a:txBody>
                    <a:bodyPr/>
                    <a:lstStyle/>
                    <a:p>
                      <a:endParaRPr lang="en-GB" sz="1050" b="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0.66 (0.46-0.96)</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969767078"/>
                  </a:ext>
                </a:extLst>
              </a:tr>
              <a:tr h="175417">
                <a:tc>
                  <a:txBody>
                    <a:bodyPr/>
                    <a:lstStyle/>
                    <a:p>
                      <a:pPr marL="0"/>
                      <a:r>
                        <a:rPr lang="en-GB" sz="1050" b="1" baseline="0">
                          <a:solidFill>
                            <a:schemeClr val="tx1"/>
                          </a:solidFill>
                        </a:rPr>
                        <a:t>eGFR</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b="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0.49</a:t>
                      </a:r>
                    </a:p>
                  </a:txBody>
                  <a:tcPr marL="9525" marR="9525" marT="9525" marB="0" anchor="b"/>
                </a:tc>
                <a:extLst>
                  <a:ext uri="{0D108BD9-81ED-4DB2-BD59-A6C34878D82A}">
                    <a16:rowId xmlns="" xmlns:a16="http://schemas.microsoft.com/office/drawing/2014/main" val="1088451734"/>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 typeface="+mj-lt"/>
                        <a:buNone/>
                        <a:tabLst/>
                        <a:defRPr/>
                      </a:pPr>
                      <a:r>
                        <a:rPr lang="en-GB" sz="1050" b="0" baseline="0"/>
                        <a:t>&lt;45 mL/min/1.73 m</a:t>
                      </a:r>
                      <a:r>
                        <a:rPr lang="en-GB" sz="1050" b="0" baseline="30000"/>
                        <a:t>2</a:t>
                      </a:r>
                      <a:endParaRPr lang="en-GB" sz="1050" b="0" baseline="0"/>
                    </a:p>
                  </a:txBody>
                  <a:tcPr marT="0" marB="0" anchor="ctr">
                    <a:noFill/>
                  </a:tcPr>
                </a:tc>
                <a:tc>
                  <a:txBody>
                    <a:bodyPr/>
                    <a:lstStyle/>
                    <a:p>
                      <a:pPr algn="ctr"/>
                      <a:r>
                        <a:rPr lang="en-GB" sz="1050"/>
                        <a:t>1.4</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2.3</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0.62 (0.41-0.94)</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432588257"/>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≥45 mL/min/1.73 m</a:t>
                      </a:r>
                      <a:r>
                        <a:rPr lang="en-GB" sz="1050" b="0" baseline="30000"/>
                        <a:t>2</a:t>
                      </a:r>
                      <a:endParaRPr lang="en-GB" sz="1050" b="0" baseline="0"/>
                    </a:p>
                  </a:txBody>
                  <a:tcPr marT="0" marB="0" anchor="ctr">
                    <a:noFill/>
                  </a:tcPr>
                </a:tc>
                <a:tc>
                  <a:txBody>
                    <a:bodyPr/>
                    <a:lstStyle/>
                    <a:p>
                      <a:pPr algn="ctr"/>
                      <a:r>
                        <a:rPr lang="en-GB" sz="1050"/>
                        <a:t>1.3</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1.7</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0.80 (0.47-1.34)</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1451790292"/>
                  </a:ext>
                </a:extLst>
              </a:tr>
              <a:tr h="175417">
                <a:tc>
                  <a:txBody>
                    <a:bodyPr/>
                    <a:lstStyle/>
                    <a:p>
                      <a:pPr marL="11113" marR="0" lvl="0" indent="0" algn="l" defTabSz="914354" rtl="0" eaLnBrk="1" fontAlgn="auto" latinLnBrk="0" hangingPunct="1">
                        <a:lnSpc>
                          <a:spcPct val="100000"/>
                        </a:lnSpc>
                        <a:spcBef>
                          <a:spcPts val="0"/>
                        </a:spcBef>
                        <a:spcAft>
                          <a:spcPts val="0"/>
                        </a:spcAft>
                        <a:buClrTx/>
                        <a:buSzTx/>
                        <a:buFontTx/>
                        <a:buNone/>
                        <a:tabLst/>
                        <a:defRPr/>
                      </a:pPr>
                      <a:r>
                        <a:rPr lang="en-GB" sz="1050" b="1" baseline="0"/>
                        <a:t>UACR</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0.86</a:t>
                      </a:r>
                    </a:p>
                  </a:txBody>
                  <a:tcPr marL="9525" marR="9525" marT="9525" marB="0" anchor="b"/>
                </a:tc>
                <a:extLst>
                  <a:ext uri="{0D108BD9-81ED-4DB2-BD59-A6C34878D82A}">
                    <a16:rowId xmlns="" xmlns:a16="http://schemas.microsoft.com/office/drawing/2014/main" val="1154085778"/>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≤1000 mg/g</a:t>
                      </a:r>
                    </a:p>
                  </a:txBody>
                  <a:tcPr marT="0" marB="0" anchor="ctr">
                    <a:noFill/>
                  </a:tcPr>
                </a:tc>
                <a:tc>
                  <a:txBody>
                    <a:bodyPr/>
                    <a:lstStyle/>
                    <a:p>
                      <a:pPr algn="ctr"/>
                      <a:r>
                        <a:rPr lang="en-GB" sz="1050"/>
                        <a:t>1.2</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1.8</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0.67 (0.41-1.07)</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3646425032"/>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&gt;1000 mg/g</a:t>
                      </a:r>
                    </a:p>
                  </a:txBody>
                  <a:tcPr marT="0" marB="0" anchor="ctr">
                    <a:noFill/>
                  </a:tcPr>
                </a:tc>
                <a:tc>
                  <a:txBody>
                    <a:bodyPr/>
                    <a:lstStyle/>
                    <a:p>
                      <a:pPr algn="ctr"/>
                      <a:r>
                        <a:rPr lang="en-GB" sz="1050"/>
                        <a:t>1.6</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2.2</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0.70 (0.45-1.08)</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172754219"/>
                  </a:ext>
                </a:extLst>
              </a:tr>
              <a:tr h="175417">
                <a:tc>
                  <a:txBody>
                    <a:bodyPr/>
                    <a:lstStyle/>
                    <a:p>
                      <a:pPr marL="11113" marR="0" lvl="0" indent="0" algn="l" defTabSz="914354" rtl="0" eaLnBrk="1" fontAlgn="auto" latinLnBrk="0" hangingPunct="1">
                        <a:lnSpc>
                          <a:spcPct val="100000"/>
                        </a:lnSpc>
                        <a:spcBef>
                          <a:spcPts val="0"/>
                        </a:spcBef>
                        <a:spcAft>
                          <a:spcPts val="0"/>
                        </a:spcAft>
                        <a:buClrTx/>
                        <a:buSzTx/>
                        <a:buFontTx/>
                        <a:buNone/>
                        <a:tabLst/>
                        <a:defRPr/>
                      </a:pPr>
                      <a:r>
                        <a:rPr lang="en-GB" sz="1050" b="1" baseline="0"/>
                        <a:t>Diuretic use</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0.66</a:t>
                      </a:r>
                    </a:p>
                  </a:txBody>
                  <a:tcPr marL="9525" marR="9525" marT="9525" marB="0" anchor="b"/>
                </a:tc>
                <a:extLst>
                  <a:ext uri="{0D108BD9-81ED-4DB2-BD59-A6C34878D82A}">
                    <a16:rowId xmlns="" xmlns:a16="http://schemas.microsoft.com/office/drawing/2014/main" val="1760885448"/>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No</a:t>
                      </a:r>
                    </a:p>
                  </a:txBody>
                  <a:tcPr marT="0" marB="0" anchor="ctr">
                    <a:noFill/>
                  </a:tcPr>
                </a:tc>
                <a:tc>
                  <a:txBody>
                    <a:bodyPr/>
                    <a:lstStyle/>
                    <a:p>
                      <a:pPr algn="ctr"/>
                      <a:r>
                        <a:rPr lang="en-GB" sz="1050"/>
                        <a:t>1.0</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1.5</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0.63 (0.38-1.04)</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4250379997"/>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Yes</a:t>
                      </a:r>
                    </a:p>
                  </a:txBody>
                  <a:tcPr marT="0" marB="0" anchor="ctr">
                    <a:noFill/>
                  </a:tcPr>
                </a:tc>
                <a:tc>
                  <a:txBody>
                    <a:bodyPr/>
                    <a:lstStyle/>
                    <a:p>
                      <a:pPr algn="ctr"/>
                      <a:r>
                        <a:rPr lang="en-GB" sz="1050"/>
                        <a:t>1.9</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2.6</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0.73 (0.48-1.11)</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1391503078"/>
                  </a:ext>
                </a:extLst>
              </a:tr>
              <a:tr h="175417">
                <a:tc>
                  <a:txBody>
                    <a:bodyPr/>
                    <a:lstStyle/>
                    <a:p>
                      <a:pPr marL="11113" marR="0" lvl="0" indent="0" algn="l" defTabSz="914354" rtl="0" eaLnBrk="1" fontAlgn="auto" latinLnBrk="0" hangingPunct="1">
                        <a:lnSpc>
                          <a:spcPct val="100000"/>
                        </a:lnSpc>
                        <a:spcBef>
                          <a:spcPts val="0"/>
                        </a:spcBef>
                        <a:spcAft>
                          <a:spcPts val="0"/>
                        </a:spcAft>
                        <a:buClrTx/>
                        <a:buSzTx/>
                        <a:buFontTx/>
                        <a:buNone/>
                        <a:tabLst/>
                        <a:defRPr/>
                      </a:pPr>
                      <a:r>
                        <a:rPr lang="en-GB" sz="1050" b="1" baseline="0"/>
                        <a:t>Heart failure</a:t>
                      </a:r>
                    </a:p>
                  </a:txBody>
                  <a:tcPr marT="0" marB="0" anchor="ctr"/>
                </a:tc>
                <a:tc>
                  <a:txBody>
                    <a:bodyPr/>
                    <a:lstStyle/>
                    <a:p>
                      <a:pPr algn="ctr"/>
                      <a:endParaRPr lang="en-GB" sz="1050"/>
                    </a:p>
                  </a:txBody>
                  <a:tcPr marT="0" marB="0" anchor="ct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endParaRPr lang="en-GB" sz="1050"/>
                    </a:p>
                  </a:txBody>
                  <a:tcPr marT="0" marB="0" anchor="ctr"/>
                </a:tc>
                <a:tc>
                  <a:txBody>
                    <a:bodyPr/>
                    <a:lstStyle/>
                    <a:p>
                      <a:pPr algn="l" fontAlgn="b"/>
                      <a:endParaRPr lang="en-US" sz="1100" b="0" i="0" u="none" strike="noStrike">
                        <a:solidFill>
                          <a:srgbClr val="000000"/>
                        </a:solidFill>
                        <a:effectLst/>
                        <a:latin typeface="Arial" panose="020B0604020202020204" pitchFamily="34" charset="0"/>
                      </a:endParaRPr>
                    </a:p>
                  </a:txBody>
                  <a:tcPr marL="9525" marR="9525" marT="9525" marB="0" anchor="b"/>
                </a:tc>
                <a:tc>
                  <a:txBody>
                    <a:bodyPr/>
                    <a:lstStyle/>
                    <a:p>
                      <a:pPr algn="ctr" fontAlgn="b"/>
                      <a:r>
                        <a:rPr lang="en-US" sz="1100" b="1" i="0" u="none" strike="noStrike">
                          <a:solidFill>
                            <a:srgbClr val="000000"/>
                          </a:solidFill>
                          <a:effectLst/>
                          <a:latin typeface="Arial" panose="020B0604020202020204" pitchFamily="34" charset="0"/>
                        </a:rPr>
                        <a:t>0.71</a:t>
                      </a:r>
                    </a:p>
                  </a:txBody>
                  <a:tcPr marL="9525" marR="9525" marT="9525" marB="0" anchor="b"/>
                </a:tc>
                <a:extLst>
                  <a:ext uri="{0D108BD9-81ED-4DB2-BD59-A6C34878D82A}">
                    <a16:rowId xmlns="" xmlns:a16="http://schemas.microsoft.com/office/drawing/2014/main" val="1093953113"/>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No</a:t>
                      </a:r>
                    </a:p>
                  </a:txBody>
                  <a:tcPr marT="0" marB="0" anchor="ctr">
                    <a:noFill/>
                  </a:tcPr>
                </a:tc>
                <a:tc>
                  <a:txBody>
                    <a:bodyPr/>
                    <a:lstStyle/>
                    <a:p>
                      <a:pPr algn="ctr"/>
                      <a:r>
                        <a:rPr lang="en-GB" sz="1050"/>
                        <a:t>1.1</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1.7</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0.65 (0.45-0.95)</a:t>
                      </a:r>
                    </a:p>
                  </a:txBody>
                  <a:tcPr marL="9525" marR="9525" marT="9525" marB="0" anchor="b">
                    <a:noFill/>
                  </a:tcPr>
                </a:tc>
                <a:tc>
                  <a:txBody>
                    <a:bodyPr/>
                    <a:lstStyle/>
                    <a:p>
                      <a:pPr algn="ctr" fontAlgn="b"/>
                      <a:endParaRPr lang="en-US" sz="1100" b="1"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1845429080"/>
                  </a:ext>
                </a:extLst>
              </a:tr>
              <a:tr h="175417">
                <a:tc>
                  <a:txBody>
                    <a:bodyPr/>
                    <a:lstStyle/>
                    <a:p>
                      <a:pPr marL="114300" marR="0" lvl="0" indent="0" algn="l" defTabSz="914354" rtl="0" eaLnBrk="1" fontAlgn="auto" latinLnBrk="0" hangingPunct="1">
                        <a:lnSpc>
                          <a:spcPct val="100000"/>
                        </a:lnSpc>
                        <a:spcBef>
                          <a:spcPts val="0"/>
                        </a:spcBef>
                        <a:spcAft>
                          <a:spcPts val="0"/>
                        </a:spcAft>
                        <a:buClrTx/>
                        <a:buSzTx/>
                        <a:buFontTx/>
                        <a:buNone/>
                        <a:tabLst/>
                        <a:defRPr/>
                      </a:pPr>
                      <a:r>
                        <a:rPr lang="en-GB" sz="1050" b="0" baseline="0"/>
                        <a:t>Yes</a:t>
                      </a:r>
                    </a:p>
                  </a:txBody>
                  <a:tcPr marT="0" marB="0" anchor="ctr">
                    <a:noFill/>
                  </a:tcPr>
                </a:tc>
                <a:tc>
                  <a:txBody>
                    <a:bodyPr/>
                    <a:lstStyle/>
                    <a:p>
                      <a:pPr algn="ctr"/>
                      <a:r>
                        <a:rPr lang="en-GB" sz="1050"/>
                        <a:t>3.3</a:t>
                      </a:r>
                    </a:p>
                  </a:txBody>
                  <a:tcPr marT="0" marB="0" anchor="ctr">
                    <a:noFill/>
                  </a:tcPr>
                </a:tc>
                <a:tc>
                  <a:txBody>
                    <a:bodyPr/>
                    <a:lstStyle/>
                    <a:p>
                      <a:pPr algn="ctr" fontAlgn="b"/>
                      <a:r>
                        <a:rPr lang="en-US" sz="1100" b="0" i="0" u="none" strike="noStrike">
                          <a:solidFill>
                            <a:srgbClr val="000000"/>
                          </a:solidFill>
                          <a:effectLst/>
                          <a:latin typeface="Arial" panose="020B0604020202020204" pitchFamily="34" charset="0"/>
                        </a:rPr>
                        <a:t>4.3</a:t>
                      </a:r>
                    </a:p>
                  </a:txBody>
                  <a:tcPr marL="9525" marR="9525" marT="9525" marB="0" anchor="b">
                    <a:noFill/>
                  </a:tcPr>
                </a:tc>
                <a:tc>
                  <a:txBody>
                    <a:bodyPr/>
                    <a:lstStyle/>
                    <a:p>
                      <a:endParaRPr lang="en-GB" sz="1050"/>
                    </a:p>
                  </a:txBody>
                  <a:tcPr marT="0" marB="0" anchor="ctr">
                    <a:noFill/>
                  </a:tcPr>
                </a:tc>
                <a:tc>
                  <a:txBody>
                    <a:bodyPr/>
                    <a:lstStyle/>
                    <a:p>
                      <a:pPr algn="r" fontAlgn="b"/>
                      <a:r>
                        <a:rPr lang="en-US" sz="1100" b="0" i="0" u="none" strike="noStrike">
                          <a:solidFill>
                            <a:srgbClr val="000000"/>
                          </a:solidFill>
                          <a:effectLst/>
                          <a:latin typeface="Arial" panose="020B0604020202020204" pitchFamily="34" charset="0"/>
                        </a:rPr>
                        <a:t>0.77 (0.41-1.47)</a:t>
                      </a:r>
                    </a:p>
                  </a:txBody>
                  <a:tcPr marL="9525" marR="9525" marT="9525" marB="0" anchor="b">
                    <a:noFill/>
                  </a:tcPr>
                </a:tc>
                <a:tc>
                  <a:txBody>
                    <a:bodyPr/>
                    <a:lstStyle/>
                    <a:p>
                      <a:pPr algn="ctr" fontAlgn="b"/>
                      <a:endParaRPr lang="en-US" sz="1100" b="0" i="0" u="none" strike="noStrike">
                        <a:solidFill>
                          <a:srgbClr val="000000"/>
                        </a:solidFill>
                        <a:effectLst/>
                        <a:latin typeface="Arial" panose="020B0604020202020204" pitchFamily="34" charset="0"/>
                      </a:endParaRPr>
                    </a:p>
                  </a:txBody>
                  <a:tcPr marL="9525" marR="9525" marT="9525" marB="0" anchor="b">
                    <a:noFill/>
                  </a:tcPr>
                </a:tc>
                <a:extLst>
                  <a:ext uri="{0D108BD9-81ED-4DB2-BD59-A6C34878D82A}">
                    <a16:rowId xmlns="" xmlns:a16="http://schemas.microsoft.com/office/drawing/2014/main" val="2459911009"/>
                  </a:ext>
                </a:extLst>
              </a:tr>
            </a:tbl>
          </a:graphicData>
        </a:graphic>
      </p:graphicFrame>
      <p:grpSp>
        <p:nvGrpSpPr>
          <p:cNvPr id="10" name="Group 9">
            <a:extLst>
              <a:ext uri="{FF2B5EF4-FFF2-40B4-BE49-F238E27FC236}">
                <a16:creationId xmlns="" xmlns:a16="http://schemas.microsoft.com/office/drawing/2014/main" id="{181EEFCD-FFD0-0346-87B2-06DAD66D7382}"/>
              </a:ext>
            </a:extLst>
          </p:cNvPr>
          <p:cNvGrpSpPr/>
          <p:nvPr/>
        </p:nvGrpSpPr>
        <p:grpSpPr>
          <a:xfrm>
            <a:off x="7880957" y="1567104"/>
            <a:ext cx="2169935" cy="4579574"/>
            <a:chOff x="7284898" y="-605381"/>
            <a:chExt cx="2169937" cy="4583411"/>
          </a:xfrm>
        </p:grpSpPr>
        <p:grpSp>
          <p:nvGrpSpPr>
            <p:cNvPr id="11" name="Group 10">
              <a:extLst>
                <a:ext uri="{FF2B5EF4-FFF2-40B4-BE49-F238E27FC236}">
                  <a16:creationId xmlns="" xmlns:a16="http://schemas.microsoft.com/office/drawing/2014/main" id="{F43009C9-6F4B-CA4A-B72E-A8C6EE919FDF}"/>
                </a:ext>
              </a:extLst>
            </p:cNvPr>
            <p:cNvGrpSpPr/>
            <p:nvPr/>
          </p:nvGrpSpPr>
          <p:grpSpPr>
            <a:xfrm>
              <a:off x="7339058" y="-605381"/>
              <a:ext cx="2042510" cy="4583411"/>
              <a:chOff x="7061585" y="729260"/>
              <a:chExt cx="2042510" cy="4583411"/>
            </a:xfrm>
          </p:grpSpPr>
          <p:sp>
            <p:nvSpPr>
              <p:cNvPr id="17" name="TextBox 16">
                <a:extLst>
                  <a:ext uri="{FF2B5EF4-FFF2-40B4-BE49-F238E27FC236}">
                    <a16:creationId xmlns="" xmlns:a16="http://schemas.microsoft.com/office/drawing/2014/main" id="{D2FFCBE2-71BC-BA45-AE6A-A7951F7C37EC}"/>
                  </a:ext>
                </a:extLst>
              </p:cNvPr>
              <p:cNvSpPr txBox="1"/>
              <p:nvPr/>
            </p:nvSpPr>
            <p:spPr>
              <a:xfrm>
                <a:off x="8062157" y="5050842"/>
                <a:ext cx="1007654" cy="261829"/>
              </a:xfrm>
              <a:prstGeom prst="rect">
                <a:avLst/>
              </a:prstGeom>
              <a:noFill/>
            </p:spPr>
            <p:txBody>
              <a:bodyPr wrap="square" rtlCol="0">
                <a:spAutoFit/>
              </a:bodyPr>
              <a:lstStyle/>
              <a:p>
                <a:pPr algn="r">
                  <a:buClr>
                    <a:schemeClr val="accent1"/>
                  </a:buClr>
                </a:pPr>
                <a:r>
                  <a:rPr lang="en-US" sz="1100" b="1"/>
                  <a:t>PBO Better</a:t>
                </a:r>
              </a:p>
            </p:txBody>
          </p:sp>
          <p:sp>
            <p:nvSpPr>
              <p:cNvPr id="18" name="TextBox 17">
                <a:extLst>
                  <a:ext uri="{FF2B5EF4-FFF2-40B4-BE49-F238E27FC236}">
                    <a16:creationId xmlns="" xmlns:a16="http://schemas.microsoft.com/office/drawing/2014/main" id="{FDE54C6B-C025-2A4A-82CD-7CEF8C02DB79}"/>
                  </a:ext>
                </a:extLst>
              </p:cNvPr>
              <p:cNvSpPr txBox="1"/>
              <p:nvPr/>
            </p:nvSpPr>
            <p:spPr>
              <a:xfrm>
                <a:off x="7061585" y="5050841"/>
                <a:ext cx="1165512" cy="261829"/>
              </a:xfrm>
              <a:prstGeom prst="rect">
                <a:avLst/>
              </a:prstGeom>
              <a:noFill/>
            </p:spPr>
            <p:txBody>
              <a:bodyPr wrap="square" rtlCol="0">
                <a:spAutoFit/>
              </a:bodyPr>
              <a:lstStyle/>
              <a:p>
                <a:pPr>
                  <a:buClr>
                    <a:schemeClr val="accent1"/>
                  </a:buClr>
                </a:pPr>
                <a:r>
                  <a:rPr lang="en-US" sz="1100" b="1"/>
                  <a:t>DAPA Better</a:t>
                </a:r>
              </a:p>
            </p:txBody>
          </p:sp>
          <p:cxnSp>
            <p:nvCxnSpPr>
              <p:cNvPr id="19" name="Straight Arrow Connector 18">
                <a:extLst>
                  <a:ext uri="{FF2B5EF4-FFF2-40B4-BE49-F238E27FC236}">
                    <a16:creationId xmlns="" xmlns:a16="http://schemas.microsoft.com/office/drawing/2014/main" id="{B7BEAA49-9B2A-5A4A-935A-27C7878B1219}"/>
                  </a:ext>
                </a:extLst>
              </p:cNvPr>
              <p:cNvCxnSpPr>
                <a:cxnSpLocks/>
              </p:cNvCxnSpPr>
              <p:nvPr/>
            </p:nvCxnSpPr>
            <p:spPr>
              <a:xfrm>
                <a:off x="8213285" y="5021391"/>
                <a:ext cx="54864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 xmlns:a16="http://schemas.microsoft.com/office/drawing/2014/main" id="{CA0EA1B1-178C-7E4B-9C7C-F9D3A1061D4A}"/>
                  </a:ext>
                </a:extLst>
              </p:cNvPr>
              <p:cNvCxnSpPr>
                <a:cxnSpLocks/>
              </p:cNvCxnSpPr>
              <p:nvPr/>
            </p:nvCxnSpPr>
            <p:spPr>
              <a:xfrm>
                <a:off x="7069772" y="5021391"/>
                <a:ext cx="914400"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Content Placeholder 21">
                <a:extLst>
                  <a:ext uri="{FF2B5EF4-FFF2-40B4-BE49-F238E27FC236}">
                    <a16:creationId xmlns="" xmlns:a16="http://schemas.microsoft.com/office/drawing/2014/main" id="{E0765225-14F6-6043-8083-1CEFA3049E72}"/>
                  </a:ext>
                </a:extLst>
              </p:cNvPr>
              <p:cNvGraphicFramePr>
                <a:graphicFrameLocks/>
              </p:cNvGraphicFramePr>
              <p:nvPr/>
            </p:nvGraphicFramePr>
            <p:xfrm>
              <a:off x="7098687" y="729260"/>
              <a:ext cx="2005408" cy="4209766"/>
            </p:xfrm>
            <a:graphic>
              <a:graphicData uri="http://schemas.openxmlformats.org/drawingml/2006/chart">
                <c:chart xmlns:c="http://schemas.openxmlformats.org/drawingml/2006/chart" xmlns:r="http://schemas.openxmlformats.org/officeDocument/2006/relationships" r:id="rId3"/>
              </a:graphicData>
            </a:graphic>
          </p:graphicFrame>
        </p:grpSp>
        <p:sp>
          <p:nvSpPr>
            <p:cNvPr id="12" name="TextBox 11">
              <a:extLst>
                <a:ext uri="{FF2B5EF4-FFF2-40B4-BE49-F238E27FC236}">
                  <a16:creationId xmlns="" xmlns:a16="http://schemas.microsoft.com/office/drawing/2014/main" id="{22BD518E-D500-ED48-914E-11418A99E7FB}"/>
                </a:ext>
              </a:extLst>
            </p:cNvPr>
            <p:cNvSpPr txBox="1"/>
            <p:nvPr/>
          </p:nvSpPr>
          <p:spPr>
            <a:xfrm>
              <a:off x="7284898" y="3462580"/>
              <a:ext cx="344966" cy="231025"/>
            </a:xfrm>
            <a:prstGeom prst="rect">
              <a:avLst/>
            </a:prstGeom>
            <a:noFill/>
          </p:spPr>
          <p:txBody>
            <a:bodyPr wrap="none" rtlCol="0">
              <a:spAutoFit/>
            </a:bodyPr>
            <a:lstStyle/>
            <a:p>
              <a:pPr>
                <a:buClr>
                  <a:schemeClr val="accent1"/>
                </a:buClr>
              </a:pPr>
              <a:r>
                <a:rPr lang="en-US" sz="900" b="1"/>
                <a:t>0.2</a:t>
              </a:r>
            </a:p>
          </p:txBody>
        </p:sp>
        <p:sp>
          <p:nvSpPr>
            <p:cNvPr id="13" name="TextBox 12">
              <a:extLst>
                <a:ext uri="{FF2B5EF4-FFF2-40B4-BE49-F238E27FC236}">
                  <a16:creationId xmlns="" xmlns:a16="http://schemas.microsoft.com/office/drawing/2014/main" id="{C9D43834-E75E-5D46-9F73-5CAB22B5D748}"/>
                </a:ext>
              </a:extLst>
            </p:cNvPr>
            <p:cNvSpPr txBox="1"/>
            <p:nvPr/>
          </p:nvSpPr>
          <p:spPr>
            <a:xfrm>
              <a:off x="7814384" y="3462580"/>
              <a:ext cx="344966" cy="231025"/>
            </a:xfrm>
            <a:prstGeom prst="rect">
              <a:avLst/>
            </a:prstGeom>
            <a:noFill/>
          </p:spPr>
          <p:txBody>
            <a:bodyPr wrap="none" rtlCol="0">
              <a:spAutoFit/>
            </a:bodyPr>
            <a:lstStyle/>
            <a:p>
              <a:pPr>
                <a:buClr>
                  <a:schemeClr val="accent1"/>
                </a:buClr>
              </a:pPr>
              <a:r>
                <a:rPr lang="en-US" sz="900" b="1"/>
                <a:t>0.5</a:t>
              </a:r>
            </a:p>
          </p:txBody>
        </p:sp>
        <p:sp>
          <p:nvSpPr>
            <p:cNvPr id="14" name="TextBox 13">
              <a:extLst>
                <a:ext uri="{FF2B5EF4-FFF2-40B4-BE49-F238E27FC236}">
                  <a16:creationId xmlns="" xmlns:a16="http://schemas.microsoft.com/office/drawing/2014/main" id="{A22249B5-A1C8-3041-970F-ED34B6AFDF53}"/>
                </a:ext>
              </a:extLst>
            </p:cNvPr>
            <p:cNvSpPr txBox="1"/>
            <p:nvPr/>
          </p:nvSpPr>
          <p:spPr>
            <a:xfrm>
              <a:off x="8261847" y="3462580"/>
              <a:ext cx="248786" cy="231025"/>
            </a:xfrm>
            <a:prstGeom prst="rect">
              <a:avLst/>
            </a:prstGeom>
            <a:noFill/>
          </p:spPr>
          <p:txBody>
            <a:bodyPr wrap="none" rtlCol="0">
              <a:spAutoFit/>
            </a:bodyPr>
            <a:lstStyle/>
            <a:p>
              <a:pPr>
                <a:buClr>
                  <a:schemeClr val="accent1"/>
                </a:buClr>
              </a:pPr>
              <a:r>
                <a:rPr lang="en-US" sz="900" b="1"/>
                <a:t>1</a:t>
              </a:r>
            </a:p>
          </p:txBody>
        </p:sp>
        <p:sp>
          <p:nvSpPr>
            <p:cNvPr id="15" name="TextBox 14">
              <a:extLst>
                <a:ext uri="{FF2B5EF4-FFF2-40B4-BE49-F238E27FC236}">
                  <a16:creationId xmlns="" xmlns:a16="http://schemas.microsoft.com/office/drawing/2014/main" id="{14B1F689-DE38-354C-94DF-B8EF48D8D70B}"/>
                </a:ext>
              </a:extLst>
            </p:cNvPr>
            <p:cNvSpPr txBox="1"/>
            <p:nvPr/>
          </p:nvSpPr>
          <p:spPr>
            <a:xfrm>
              <a:off x="8661098" y="3462580"/>
              <a:ext cx="248786" cy="231025"/>
            </a:xfrm>
            <a:prstGeom prst="rect">
              <a:avLst/>
            </a:prstGeom>
            <a:noFill/>
          </p:spPr>
          <p:txBody>
            <a:bodyPr wrap="none" rtlCol="0">
              <a:spAutoFit/>
            </a:bodyPr>
            <a:lstStyle/>
            <a:p>
              <a:pPr>
                <a:buClr>
                  <a:schemeClr val="accent1"/>
                </a:buClr>
              </a:pPr>
              <a:r>
                <a:rPr lang="en-US" sz="900" b="1"/>
                <a:t>2</a:t>
              </a:r>
            </a:p>
          </p:txBody>
        </p:sp>
        <p:sp>
          <p:nvSpPr>
            <p:cNvPr id="16" name="TextBox 15">
              <a:extLst>
                <a:ext uri="{FF2B5EF4-FFF2-40B4-BE49-F238E27FC236}">
                  <a16:creationId xmlns="" xmlns:a16="http://schemas.microsoft.com/office/drawing/2014/main" id="{899E695D-9809-E94D-A7ED-75DF1F63D0C8}"/>
                </a:ext>
              </a:extLst>
            </p:cNvPr>
            <p:cNvSpPr txBox="1"/>
            <p:nvPr/>
          </p:nvSpPr>
          <p:spPr>
            <a:xfrm>
              <a:off x="9206049" y="3462580"/>
              <a:ext cx="248786" cy="231025"/>
            </a:xfrm>
            <a:prstGeom prst="rect">
              <a:avLst/>
            </a:prstGeom>
            <a:noFill/>
          </p:spPr>
          <p:txBody>
            <a:bodyPr wrap="none" rtlCol="0">
              <a:spAutoFit/>
            </a:bodyPr>
            <a:lstStyle/>
            <a:p>
              <a:pPr>
                <a:buClr>
                  <a:schemeClr val="accent1"/>
                </a:buClr>
              </a:pPr>
              <a:r>
                <a:rPr lang="en-US" sz="900" b="1"/>
                <a:t>5</a:t>
              </a:r>
            </a:p>
          </p:txBody>
        </p:sp>
      </p:grpSp>
      <p:sp>
        <p:nvSpPr>
          <p:cNvPr id="2" name="Rectangle 1">
            <a:extLst>
              <a:ext uri="{FF2B5EF4-FFF2-40B4-BE49-F238E27FC236}">
                <a16:creationId xmlns="" xmlns:a16="http://schemas.microsoft.com/office/drawing/2014/main" id="{7DADF660-4A10-C747-9561-ACC794DC350B}"/>
              </a:ext>
            </a:extLst>
          </p:cNvPr>
          <p:cNvSpPr/>
          <p:nvPr/>
        </p:nvSpPr>
        <p:spPr>
          <a:xfrm>
            <a:off x="469099" y="2690336"/>
            <a:ext cx="4030609" cy="1477328"/>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r>
              <a:rPr lang="en-GB"/>
              <a:t>There was no heterogeneity in the effect of dapagliflozin on AKI based on age, diabetes status, baseline eGFR, degree of albuminuria, diuretic treatment, or presence of heart failure</a:t>
            </a:r>
          </a:p>
        </p:txBody>
      </p:sp>
      <p:sp>
        <p:nvSpPr>
          <p:cNvPr id="4" name="Triangle 3">
            <a:extLst>
              <a:ext uri="{FF2B5EF4-FFF2-40B4-BE49-F238E27FC236}">
                <a16:creationId xmlns="" xmlns:a16="http://schemas.microsoft.com/office/drawing/2014/main" id="{B66FF03C-6D85-F341-8FFA-858ED37FA296}"/>
              </a:ext>
            </a:extLst>
          </p:cNvPr>
          <p:cNvSpPr>
            <a:spLocks noChangeAspect="1"/>
          </p:cNvSpPr>
          <p:nvPr/>
        </p:nvSpPr>
        <p:spPr>
          <a:xfrm rot="5400000">
            <a:off x="4499299" y="3178034"/>
            <a:ext cx="458023" cy="4572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 xmlns:a16="http://schemas.microsoft.com/office/drawing/2014/main" id="{492AAF61-0B08-4C00-B5F5-D0EE5DE01C56}"/>
              </a:ext>
            </a:extLst>
          </p:cNvPr>
          <p:cNvGrpSpPr/>
          <p:nvPr/>
        </p:nvGrpSpPr>
        <p:grpSpPr>
          <a:xfrm>
            <a:off x="-6291" y="-23678"/>
            <a:ext cx="3017520" cy="261610"/>
            <a:chOff x="-6290" y="-23678"/>
            <a:chExt cx="3017520" cy="261610"/>
          </a:xfrm>
          <a:solidFill>
            <a:schemeClr val="accent2"/>
          </a:solidFill>
        </p:grpSpPr>
        <p:sp>
          <p:nvSpPr>
            <p:cNvPr id="27" name="Freeform 13">
              <a:extLst>
                <a:ext uri="{FF2B5EF4-FFF2-40B4-BE49-F238E27FC236}">
                  <a16:creationId xmlns="" xmlns:a16="http://schemas.microsoft.com/office/drawing/2014/main" id="{6219BC56-CDBF-488E-A530-972135C2308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8" name="Rectangle 27">
              <a:extLst>
                <a:ext uri="{FF2B5EF4-FFF2-40B4-BE49-F238E27FC236}">
                  <a16:creationId xmlns="" xmlns:a16="http://schemas.microsoft.com/office/drawing/2014/main" id="{AE67833B-352D-44FA-8AF7-DE08B26B5C67}"/>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2688513734"/>
      </p:ext>
    </p:extLst>
  </p:cSld>
  <p:clrMapOvr>
    <a:masterClrMapping/>
  </p:clrMapOvr>
  <p:transition>
    <p:fade/>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T2D Status</a:t>
            </a:r>
            <a:r>
              <a:rPr lang="en-US"/>
              <a:t/>
            </a:r>
            <a:br>
              <a:rPr lang="en-US"/>
            </a:b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prespecified secondary analysis from DAPA-CKD, the effect of dapagliflozin versus placebo was assessed according to baseline T2D status.</a:t>
            </a:r>
            <a:r>
              <a:rPr lang="en-GB" baseline="30000"/>
              <a:t>1</a:t>
            </a:r>
            <a:endParaRPr lang="en-GB"/>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ea typeface="+mn-lt"/>
                <a:cs typeface="+mn-lt"/>
              </a:rPr>
              <a:t>T2D = type 2 diabetes.</a:t>
            </a:r>
          </a:p>
          <a:p>
            <a:r>
              <a:rPr lang="en-US"/>
              <a:t>Wheeler DC et al. </a:t>
            </a:r>
            <a:r>
              <a:rPr lang="en-US" i="1"/>
              <a:t>Lancet Diabetes Endocrinol. </a:t>
            </a:r>
            <a:r>
              <a:rPr lang="en-US"/>
              <a:t>2021;9:22–31</a:t>
            </a:r>
            <a:endParaRPr lang="en-GB">
              <a:solidFill>
                <a:schemeClr val="tx1"/>
              </a:solidFill>
              <a:highlight>
                <a:srgbClr val="FFFF00"/>
              </a:highlight>
            </a:endParaRPr>
          </a:p>
        </p:txBody>
      </p:sp>
    </p:spTree>
    <p:extLst>
      <p:ext uri="{BB962C8B-B14F-4D97-AF65-F5344CB8AC3E}">
        <p14:creationId xmlns:p14="http://schemas.microsoft.com/office/powerpoint/2010/main" val="3346191986"/>
      </p:ext>
    </p:extLst>
  </p:cSld>
  <p:clrMapOvr>
    <a:masterClrMapping/>
  </p:clrMapOvr>
  <p:transition>
    <p:fade/>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GB"/>
              <a:t>Demographics and Baseline Characteristics by Diabetes Status at Baseline (All Randomized Patients)</a:t>
            </a:r>
            <a:endParaRPr lang="en-US">
              <a:highlight>
                <a:srgbClr val="FFFF00"/>
              </a:highlight>
            </a:endParaRP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134</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baseline="30000"/>
              <a:t>a</a:t>
            </a:r>
            <a:r>
              <a:rPr lang="en-US"/>
              <a:t> n=2899; </a:t>
            </a:r>
            <a:r>
              <a:rPr lang="en-US" baseline="30000"/>
              <a:t>b </a:t>
            </a:r>
            <a:r>
              <a:rPr lang="en-US"/>
              <a:t>n=1397.</a:t>
            </a:r>
            <a:endParaRPr lang="en-US" baseline="30000"/>
          </a:p>
          <a:p>
            <a:r>
              <a:rPr lang="en-US"/>
              <a:t>BMI = body mass index; T2D = Type 2 diabetes.</a:t>
            </a:r>
          </a:p>
          <a:p>
            <a:r>
              <a:rPr lang="en-US"/>
              <a:t>1. Wheeler DC et al. </a:t>
            </a:r>
            <a:r>
              <a:rPr lang="en-US" i="1"/>
              <a:t>Lancet Diabetes Endocrinol. </a:t>
            </a:r>
            <a:r>
              <a:rPr lang="en-US"/>
              <a:t>2021;9:22–31; 2. Wheeler DC et al. </a:t>
            </a:r>
            <a:r>
              <a:rPr lang="en-US" i="1"/>
              <a:t>Nephrol Dial Transplant</a:t>
            </a:r>
            <a:r>
              <a:rPr lang="en-US"/>
              <a:t>. 2020;35:1700–1711. </a:t>
            </a:r>
          </a:p>
        </p:txBody>
      </p:sp>
      <p:graphicFrame>
        <p:nvGraphicFramePr>
          <p:cNvPr id="5" name="Table 4">
            <a:extLst>
              <a:ext uri="{FF2B5EF4-FFF2-40B4-BE49-F238E27FC236}">
                <a16:creationId xmlns="" xmlns:a16="http://schemas.microsoft.com/office/drawing/2014/main" id="{19B8712F-4DCF-426A-853A-6A552BF263FF}"/>
              </a:ext>
            </a:extLst>
          </p:cNvPr>
          <p:cNvGraphicFramePr>
            <a:graphicFrameLocks noGrp="1"/>
          </p:cNvGraphicFramePr>
          <p:nvPr/>
        </p:nvGraphicFramePr>
        <p:xfrm>
          <a:off x="457222" y="1257303"/>
          <a:ext cx="11277601" cy="4799575"/>
        </p:xfrm>
        <a:graphic>
          <a:graphicData uri="http://schemas.openxmlformats.org/drawingml/2006/table">
            <a:tbl>
              <a:tblPr firstRow="1">
                <a:tableStyleId>{21E4AEA4-8DFA-4A89-87EB-49C32662AFE0}</a:tableStyleId>
              </a:tblPr>
              <a:tblGrid>
                <a:gridCol w="4914779">
                  <a:extLst>
                    <a:ext uri="{9D8B030D-6E8A-4147-A177-3AD203B41FA5}">
                      <a16:colId xmlns="" xmlns:a16="http://schemas.microsoft.com/office/drawing/2014/main" val="1052054637"/>
                    </a:ext>
                  </a:extLst>
                </a:gridCol>
                <a:gridCol w="1734495">
                  <a:extLst>
                    <a:ext uri="{9D8B030D-6E8A-4147-A177-3AD203B41FA5}">
                      <a16:colId xmlns="" xmlns:a16="http://schemas.microsoft.com/office/drawing/2014/main" val="3045386763"/>
                    </a:ext>
                  </a:extLst>
                </a:gridCol>
                <a:gridCol w="1499921">
                  <a:extLst>
                    <a:ext uri="{9D8B030D-6E8A-4147-A177-3AD203B41FA5}">
                      <a16:colId xmlns="" xmlns:a16="http://schemas.microsoft.com/office/drawing/2014/main" val="2690844633"/>
                    </a:ext>
                  </a:extLst>
                </a:gridCol>
                <a:gridCol w="1628485">
                  <a:extLst>
                    <a:ext uri="{9D8B030D-6E8A-4147-A177-3AD203B41FA5}">
                      <a16:colId xmlns="" xmlns:a16="http://schemas.microsoft.com/office/drawing/2014/main" val="246576816"/>
                    </a:ext>
                  </a:extLst>
                </a:gridCol>
                <a:gridCol w="1499921">
                  <a:extLst>
                    <a:ext uri="{9D8B030D-6E8A-4147-A177-3AD203B41FA5}">
                      <a16:colId xmlns="" xmlns:a16="http://schemas.microsoft.com/office/drawing/2014/main" val="581155046"/>
                    </a:ext>
                  </a:extLst>
                </a:gridCol>
              </a:tblGrid>
              <a:tr h="243932">
                <a:tc>
                  <a:txBody>
                    <a:bodyPr/>
                    <a:lstStyle/>
                    <a:p>
                      <a:pPr marL="0" marR="0">
                        <a:lnSpc>
                          <a:spcPct val="100000"/>
                        </a:lnSpc>
                        <a:spcBef>
                          <a:spcPts val="0"/>
                        </a:spcBef>
                        <a:spcAft>
                          <a:spcPts val="0"/>
                        </a:spcAft>
                      </a:pPr>
                      <a:r>
                        <a:rPr lang="en-GB" sz="1200">
                          <a:effectLst/>
                        </a:rPr>
                        <a:t>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B w="12700" cap="flat" cmpd="sng" algn="ctr">
                      <a:solidFill>
                        <a:schemeClr val="bg1"/>
                      </a:solidFill>
                      <a:prstDash val="solid"/>
                      <a:round/>
                      <a:headEnd type="none" w="med" len="med"/>
                      <a:tailEnd type="none" w="med" len="med"/>
                    </a:lnB>
                  </a:tcPr>
                </a:tc>
                <a:tc gridSpan="2">
                  <a:txBody>
                    <a:bodyPr/>
                    <a:lstStyle/>
                    <a:p>
                      <a:pPr marL="0" marR="0" algn="ctr">
                        <a:lnSpc>
                          <a:spcPct val="100000"/>
                        </a:lnSpc>
                        <a:spcBef>
                          <a:spcPts val="0"/>
                        </a:spcBef>
                        <a:spcAft>
                          <a:spcPts val="0"/>
                        </a:spcAft>
                      </a:pPr>
                      <a:r>
                        <a:rPr lang="en-GB" sz="1200">
                          <a:effectLst/>
                        </a:rPr>
                        <a:t>Type 2 Diabetes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marL="0" marR="0" algn="ctr">
                        <a:lnSpc>
                          <a:spcPct val="100000"/>
                        </a:lnSpc>
                        <a:spcBef>
                          <a:spcPts val="0"/>
                        </a:spcBef>
                        <a:spcAft>
                          <a:spcPts val="0"/>
                        </a:spcAft>
                      </a:pPr>
                      <a:r>
                        <a:rPr lang="en-GB" sz="1200">
                          <a:effectLst/>
                        </a:rPr>
                        <a:t>Without Type 2 Diabetes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B w="12700" cap="flat" cmpd="sng" algn="ctr">
                      <a:solidFill>
                        <a:schemeClr val="bg1"/>
                      </a:solidFill>
                      <a:prstDash val="solid"/>
                      <a:round/>
                      <a:headEnd type="none" w="med" len="med"/>
                      <a:tailEnd type="none" w="med" len="med"/>
                    </a:lnB>
                  </a:tcPr>
                </a:tc>
                <a:tc hMerge="1">
                  <a:txBody>
                    <a:bodyPr/>
                    <a:lstStyle/>
                    <a:p>
                      <a:endParaRPr lang="en-US"/>
                    </a:p>
                  </a:txBody>
                  <a:tcPr/>
                </a:tc>
                <a:extLst>
                  <a:ext uri="{0D108BD9-81ED-4DB2-BD59-A6C34878D82A}">
                    <a16:rowId xmlns="" xmlns:a16="http://schemas.microsoft.com/office/drawing/2014/main" val="4177811722"/>
                  </a:ext>
                </a:extLst>
              </a:tr>
              <a:tr h="437968">
                <a:tc>
                  <a:txBody>
                    <a:bodyPr/>
                    <a:lstStyle/>
                    <a:p>
                      <a:pPr marL="0" marR="0">
                        <a:lnSpc>
                          <a:spcPct val="100000"/>
                        </a:lnSpc>
                        <a:spcBef>
                          <a:spcPts val="0"/>
                        </a:spcBef>
                        <a:spcAft>
                          <a:spcPts val="0"/>
                        </a:spcAft>
                      </a:pPr>
                      <a:r>
                        <a:rPr lang="en-GB" sz="1200" b="1">
                          <a:solidFill>
                            <a:schemeClr val="bg1"/>
                          </a:solidFill>
                          <a:effectLst/>
                        </a:rPr>
                        <a:t>Characteristic</a:t>
                      </a:r>
                      <a:r>
                        <a:rPr lang="en-GB" sz="1200" b="1" baseline="30000">
                          <a:solidFill>
                            <a:schemeClr val="bg1"/>
                          </a:solidFill>
                          <a:effectLst/>
                        </a:rPr>
                        <a:t>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Dapagliflozin 10 mg</a:t>
                      </a:r>
                      <a:r>
                        <a:rPr lang="en-US" sz="1200" b="1">
                          <a:solidFill>
                            <a:schemeClr val="bg1"/>
                          </a:solidFill>
                          <a:effectLst/>
                        </a:rPr>
                        <a:t/>
                      </a:r>
                      <a:br>
                        <a:rPr lang="en-US" sz="1200" b="1">
                          <a:solidFill>
                            <a:schemeClr val="bg1"/>
                          </a:solidFill>
                          <a:effectLst/>
                        </a:rPr>
                      </a:br>
                      <a:r>
                        <a:rPr lang="en-GB" sz="1200" b="1">
                          <a:solidFill>
                            <a:schemeClr val="bg1"/>
                          </a:solidFill>
                          <a:effectLst/>
                        </a:rPr>
                        <a:t>(n=1455)</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Placebo</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(n=1451)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Dapagliflozin 10 mg</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(n=697)</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Placebo</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(n=701)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27432" marB="27432"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4229792005"/>
                  </a:ext>
                </a:extLst>
              </a:tr>
              <a:tr h="259697">
                <a:tc>
                  <a:txBody>
                    <a:bodyPr/>
                    <a:lstStyle/>
                    <a:p>
                      <a:pPr marL="0" marR="0">
                        <a:lnSpc>
                          <a:spcPct val="150000"/>
                        </a:lnSpc>
                        <a:spcBef>
                          <a:spcPts val="0"/>
                        </a:spcBef>
                        <a:spcAft>
                          <a:spcPts val="0"/>
                        </a:spcAft>
                      </a:pPr>
                      <a:r>
                        <a:rPr lang="en-GB" sz="1200" b="1">
                          <a:effectLst/>
                        </a:rPr>
                        <a:t>Age (years), mean (SD)</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64.1 (9.8)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64.7 (9.5)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56.9 (14.6)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56.0 (14.6)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lnT w="28575"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2043768101"/>
                  </a:ext>
                </a:extLst>
              </a:tr>
              <a:tr h="259697">
                <a:tc>
                  <a:txBody>
                    <a:bodyPr/>
                    <a:lstStyle/>
                    <a:p>
                      <a:pPr marL="0" marR="0">
                        <a:lnSpc>
                          <a:spcPct val="150000"/>
                        </a:lnSpc>
                        <a:spcBef>
                          <a:spcPts val="0"/>
                        </a:spcBef>
                        <a:spcAft>
                          <a:spcPts val="0"/>
                        </a:spcAft>
                      </a:pPr>
                      <a:r>
                        <a:rPr lang="en-GB" sz="1200" b="1">
                          <a:effectLst/>
                        </a:rPr>
                        <a:t>Female sex, n (%)</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494 (34)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471 (32)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215 (31)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245 (35)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1321553168"/>
                  </a:ext>
                </a:extLst>
              </a:tr>
              <a:tr h="259697">
                <a:tc gridSpan="5">
                  <a:txBody>
                    <a:bodyPr/>
                    <a:lstStyle/>
                    <a:p>
                      <a:pPr marL="0" marR="0">
                        <a:lnSpc>
                          <a:spcPct val="150000"/>
                        </a:lnSpc>
                        <a:spcBef>
                          <a:spcPts val="0"/>
                        </a:spcBef>
                        <a:spcAft>
                          <a:spcPts val="0"/>
                        </a:spcAft>
                      </a:pPr>
                      <a:r>
                        <a:rPr lang="en-GB" sz="1200" b="1">
                          <a:effectLst/>
                        </a:rPr>
                        <a:t>Race, n (%)</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657398609"/>
                  </a:ext>
                </a:extLst>
              </a:tr>
              <a:tr h="259697">
                <a:tc>
                  <a:txBody>
                    <a:bodyPr/>
                    <a:lstStyle/>
                    <a:p>
                      <a:pPr marL="0" marR="0" indent="180340">
                        <a:lnSpc>
                          <a:spcPct val="150000"/>
                        </a:lnSpc>
                        <a:spcBef>
                          <a:spcPts val="0"/>
                        </a:spcBef>
                        <a:spcAft>
                          <a:spcPts val="0"/>
                        </a:spcAft>
                        <a:tabLst>
                          <a:tab pos="114300" algn="l"/>
                        </a:tabLst>
                      </a:pPr>
                      <a:r>
                        <a:rPr lang="en-GB" sz="1200">
                          <a:effectLst/>
                        </a:rPr>
                        <a:t>White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751 (52)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790 (54)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373 (54)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376 (54)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3732563369"/>
                  </a:ext>
                </a:extLst>
              </a:tr>
              <a:tr h="259697">
                <a:tc>
                  <a:txBody>
                    <a:bodyPr/>
                    <a:lstStyle/>
                    <a:p>
                      <a:pPr marL="0" marR="0" indent="180340">
                        <a:lnSpc>
                          <a:spcPct val="150000"/>
                        </a:lnSpc>
                        <a:spcBef>
                          <a:spcPts val="0"/>
                        </a:spcBef>
                        <a:spcAft>
                          <a:spcPts val="0"/>
                        </a:spcAft>
                        <a:tabLst>
                          <a:tab pos="114300" algn="l"/>
                        </a:tabLst>
                      </a:pPr>
                      <a:r>
                        <a:rPr lang="en-GB" sz="1200">
                          <a:effectLst/>
                        </a:rPr>
                        <a:t>Black or African American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76 (5)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61 (4)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28 (4)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26 (4)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120448859"/>
                  </a:ext>
                </a:extLst>
              </a:tr>
              <a:tr h="259697">
                <a:tc>
                  <a:txBody>
                    <a:bodyPr/>
                    <a:lstStyle/>
                    <a:p>
                      <a:pPr marL="0" marR="0" indent="180340">
                        <a:lnSpc>
                          <a:spcPct val="150000"/>
                        </a:lnSpc>
                        <a:spcBef>
                          <a:spcPts val="0"/>
                        </a:spcBef>
                        <a:spcAft>
                          <a:spcPts val="0"/>
                        </a:spcAft>
                        <a:tabLst>
                          <a:tab pos="114300" algn="l"/>
                        </a:tabLst>
                      </a:pPr>
                      <a:r>
                        <a:rPr lang="en-GB" sz="1200">
                          <a:effectLst/>
                        </a:rPr>
                        <a:t>Asian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481 (33)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451 (31)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268 (38)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267 (38)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278668205"/>
                  </a:ext>
                </a:extLst>
              </a:tr>
              <a:tr h="259697">
                <a:tc>
                  <a:txBody>
                    <a:bodyPr/>
                    <a:lstStyle/>
                    <a:p>
                      <a:pPr marL="0" marR="0" indent="180340">
                        <a:lnSpc>
                          <a:spcPct val="150000"/>
                        </a:lnSpc>
                        <a:spcBef>
                          <a:spcPts val="0"/>
                        </a:spcBef>
                        <a:spcAft>
                          <a:spcPts val="0"/>
                        </a:spcAft>
                        <a:tabLst>
                          <a:tab pos="114300" algn="l"/>
                        </a:tabLst>
                      </a:pPr>
                      <a:r>
                        <a:rPr lang="en-GB" sz="1200">
                          <a:effectLst/>
                        </a:rPr>
                        <a:t>Other</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147 (10)</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149 (10)</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28 (4)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32 (5)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1201365164"/>
                  </a:ext>
                </a:extLst>
              </a:tr>
              <a:tr h="259697">
                <a:tc>
                  <a:txBody>
                    <a:bodyPr/>
                    <a:lstStyle/>
                    <a:p>
                      <a:pPr marL="0" marR="0">
                        <a:lnSpc>
                          <a:spcPct val="150000"/>
                        </a:lnSpc>
                        <a:spcBef>
                          <a:spcPts val="0"/>
                        </a:spcBef>
                        <a:spcAft>
                          <a:spcPts val="0"/>
                        </a:spcAft>
                      </a:pPr>
                      <a:r>
                        <a:rPr lang="en-GB" sz="1200" b="1">
                          <a:effectLst/>
                        </a:rPr>
                        <a:t>Weight (kg), mean (SD) </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83.2 (20.9)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83.8 (21.2)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77.9 (17.8)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78.3 (19.9)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2284084704"/>
                  </a:ext>
                </a:extLst>
              </a:tr>
              <a:tr h="277195">
                <a:tc>
                  <a:txBody>
                    <a:bodyPr/>
                    <a:lstStyle/>
                    <a:p>
                      <a:pPr marL="11113" lvl="1" indent="0" algn="l" fontAlgn="auto">
                        <a:tabLst/>
                      </a:pPr>
                      <a:r>
                        <a:rPr lang="en-GB" sz="1200" b="1" i="0">
                          <a:solidFill>
                            <a:srgbClr val="000000"/>
                          </a:solidFill>
                          <a:effectLst/>
                          <a:latin typeface="+mn-lt"/>
                        </a:rPr>
                        <a:t>BMI, kg/m</a:t>
                      </a:r>
                      <a:r>
                        <a:rPr lang="en-GB" sz="1200" b="1" i="0" baseline="30000">
                          <a:solidFill>
                            <a:srgbClr val="000000"/>
                          </a:solidFill>
                          <a:effectLst/>
                          <a:latin typeface="+mn-lt"/>
                        </a:rPr>
                        <a:t>2</a:t>
                      </a:r>
                      <a:r>
                        <a:rPr lang="en-GB" sz="1200" b="1" i="0" baseline="0">
                          <a:solidFill>
                            <a:srgbClr val="000000"/>
                          </a:solidFill>
                          <a:effectLst/>
                          <a:latin typeface="+mn-lt"/>
                        </a:rPr>
                        <a:t>, mean</a:t>
                      </a:r>
                    </a:p>
                  </a:txBody>
                  <a:tcPr marL="43563" marR="43563" marT="21781" marB="21781" anchor="ctr"/>
                </a:tc>
                <a:tc gridSpan="2">
                  <a:txBody>
                    <a:bodyPr/>
                    <a:lstStyle/>
                    <a:p>
                      <a:pPr algn="ctr" fontAlgn="base"/>
                      <a:r>
                        <a:rPr lang="en-GB" sz="1200" b="0" i="0">
                          <a:solidFill>
                            <a:srgbClr val="000000"/>
                          </a:solidFill>
                          <a:effectLst/>
                          <a:latin typeface="+mn-lt"/>
                        </a:rPr>
                        <a:t>30.3</a:t>
                      </a:r>
                      <a:r>
                        <a:rPr lang="en-GB" sz="1200" b="0" i="0" baseline="30000">
                          <a:solidFill>
                            <a:srgbClr val="000000"/>
                          </a:solidFill>
                          <a:effectLst/>
                          <a:latin typeface="+mn-lt"/>
                        </a:rPr>
                        <a:t>2,a</a:t>
                      </a:r>
                      <a:endParaRPr lang="en-GB" sz="1200" b="0" i="0">
                        <a:solidFill>
                          <a:srgbClr val="000000"/>
                        </a:solidFill>
                        <a:effectLst/>
                        <a:latin typeface="+mn-lt"/>
                      </a:endParaRPr>
                    </a:p>
                  </a:txBody>
                  <a:tcPr marL="45720" marR="45720" anchor="ctr"/>
                </a:tc>
                <a:tc hMerge="1">
                  <a:txBody>
                    <a:bodyPr/>
                    <a:lstStyle/>
                    <a:p>
                      <a:pPr algn="ctr" fontAlgn="base"/>
                      <a:endParaRPr lang="en-GB" sz="1400" b="1" i="0">
                        <a:solidFill>
                          <a:srgbClr val="000000"/>
                        </a:solidFill>
                        <a:effectLst/>
                        <a:latin typeface="+mn-lt"/>
                      </a:endParaRPr>
                    </a:p>
                  </a:txBody>
                  <a:tcPr marL="43562" marR="1188720" marT="21781" marB="21781" anchor="ctr"/>
                </a:tc>
                <a:tc gridSpan="2">
                  <a:txBody>
                    <a:bodyPr/>
                    <a:lstStyle/>
                    <a:p>
                      <a:pPr algn="ctr" fontAlgn="base"/>
                      <a:r>
                        <a:rPr lang="en-GB" sz="1200" b="0" i="0">
                          <a:solidFill>
                            <a:srgbClr val="000000"/>
                          </a:solidFill>
                          <a:effectLst/>
                          <a:latin typeface="+mn-lt"/>
                        </a:rPr>
                        <a:t>27.9</a:t>
                      </a:r>
                      <a:r>
                        <a:rPr lang="en-GB" sz="1200" b="0" i="0" baseline="30000">
                          <a:solidFill>
                            <a:srgbClr val="000000"/>
                          </a:solidFill>
                          <a:effectLst/>
                          <a:latin typeface="+mn-lt"/>
                        </a:rPr>
                        <a:t>2,b</a:t>
                      </a:r>
                      <a:endParaRPr lang="en-GB" sz="1200" b="0" i="0">
                        <a:solidFill>
                          <a:srgbClr val="000000"/>
                        </a:solidFill>
                        <a:effectLst/>
                        <a:latin typeface="+mn-lt"/>
                      </a:endParaRPr>
                    </a:p>
                  </a:txBody>
                  <a:tcPr marL="45720" marR="45720" anchor="ctr"/>
                </a:tc>
                <a:tc hMerge="1">
                  <a:txBody>
                    <a:bodyPr/>
                    <a:lstStyle/>
                    <a:p>
                      <a:pPr marL="0" marR="0" algn="ctr">
                        <a:lnSpc>
                          <a:spcPct val="150000"/>
                        </a:lnSpc>
                        <a:spcBef>
                          <a:spcPts val="0"/>
                        </a:spcBef>
                        <a:spcAft>
                          <a:spcPts val="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2950259223"/>
                  </a:ext>
                </a:extLst>
              </a:tr>
              <a:tr h="259697">
                <a:tc>
                  <a:txBody>
                    <a:bodyPr/>
                    <a:lstStyle/>
                    <a:p>
                      <a:pPr marL="0" marR="0">
                        <a:lnSpc>
                          <a:spcPct val="150000"/>
                        </a:lnSpc>
                        <a:spcBef>
                          <a:spcPts val="0"/>
                        </a:spcBef>
                        <a:spcAft>
                          <a:spcPts val="0"/>
                        </a:spcAft>
                      </a:pPr>
                      <a:r>
                        <a:rPr lang="en-GB" sz="1200" b="1">
                          <a:effectLst/>
                        </a:rPr>
                        <a:t>Current smoker, n (%)</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nchor="ctr"/>
                </a:tc>
                <a:tc>
                  <a:txBody>
                    <a:bodyPr/>
                    <a:lstStyle/>
                    <a:p>
                      <a:pPr marL="0" marR="0" algn="ctr">
                        <a:lnSpc>
                          <a:spcPct val="150000"/>
                        </a:lnSpc>
                        <a:spcBef>
                          <a:spcPts val="0"/>
                        </a:spcBef>
                        <a:spcAft>
                          <a:spcPts val="0"/>
                        </a:spcAft>
                      </a:pPr>
                      <a:r>
                        <a:rPr lang="en-GB" sz="1200">
                          <a:effectLst/>
                        </a:rPr>
                        <a:t>195 (13)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200 (14)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88 (13)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101 (14)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553451754"/>
                  </a:ext>
                </a:extLst>
              </a:tr>
              <a:tr h="259697">
                <a:tc gridSpan="5">
                  <a:txBody>
                    <a:bodyPr/>
                    <a:lstStyle/>
                    <a:p>
                      <a:pPr marL="0" marR="0">
                        <a:lnSpc>
                          <a:spcPct val="150000"/>
                        </a:lnSpc>
                        <a:spcBef>
                          <a:spcPts val="0"/>
                        </a:spcBef>
                        <a:spcAft>
                          <a:spcPts val="0"/>
                        </a:spcAft>
                      </a:pPr>
                      <a:r>
                        <a:rPr lang="en-GB" sz="1200" b="1">
                          <a:effectLst/>
                        </a:rPr>
                        <a:t>Blood pressure (mmHg), mean (SD)</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172773680"/>
                  </a:ext>
                </a:extLst>
              </a:tr>
              <a:tr h="259697">
                <a:tc>
                  <a:txBody>
                    <a:bodyPr/>
                    <a:lstStyle/>
                    <a:p>
                      <a:pPr marL="0" marR="0" indent="156845">
                        <a:lnSpc>
                          <a:spcPct val="150000"/>
                        </a:lnSpc>
                        <a:spcBef>
                          <a:spcPts val="0"/>
                        </a:spcBef>
                        <a:spcAft>
                          <a:spcPts val="0"/>
                        </a:spcAft>
                      </a:pPr>
                      <a:r>
                        <a:rPr lang="en-GB" sz="1200">
                          <a:effectLst/>
                        </a:rPr>
                        <a:t>Systolic</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138.8 (17.6)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139.6 (17.1)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132.3 (16.4)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132.9 (16.9)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3965848293"/>
                  </a:ext>
                </a:extLst>
              </a:tr>
              <a:tr h="259697">
                <a:tc>
                  <a:txBody>
                    <a:bodyPr/>
                    <a:lstStyle/>
                    <a:p>
                      <a:pPr marL="0" marR="0" indent="156845">
                        <a:lnSpc>
                          <a:spcPct val="150000"/>
                        </a:lnSpc>
                        <a:spcBef>
                          <a:spcPts val="0"/>
                        </a:spcBef>
                        <a:spcAft>
                          <a:spcPts val="0"/>
                        </a:spcAft>
                      </a:pPr>
                      <a:r>
                        <a:rPr lang="en-GB" sz="1200">
                          <a:effectLst/>
                        </a:rPr>
                        <a:t>Diastolic</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76.5 (10.4)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76.5 (9.9)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79.6 (10.9)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79.6 (10.8)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1711423678"/>
                  </a:ext>
                </a:extLst>
              </a:tr>
              <a:tr h="259697">
                <a:tc>
                  <a:txBody>
                    <a:bodyPr/>
                    <a:lstStyle/>
                    <a:p>
                      <a:pPr marL="0" marR="0">
                        <a:lnSpc>
                          <a:spcPct val="150000"/>
                        </a:lnSpc>
                        <a:spcBef>
                          <a:spcPts val="0"/>
                        </a:spcBef>
                        <a:spcAft>
                          <a:spcPts val="0"/>
                        </a:spcAft>
                      </a:pPr>
                      <a:r>
                        <a:rPr lang="en-GB" sz="1200" b="1" err="1">
                          <a:effectLst/>
                        </a:rPr>
                        <a:t>Hemoglobin</a:t>
                      </a:r>
                      <a:r>
                        <a:rPr lang="en-GB" sz="1200" b="1">
                          <a:effectLst/>
                        </a:rPr>
                        <a:t> (g/L), mean (SD)</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nchor="ctr"/>
                </a:tc>
                <a:tc>
                  <a:txBody>
                    <a:bodyPr/>
                    <a:lstStyle/>
                    <a:p>
                      <a:pPr marL="0" marR="0" algn="ctr">
                        <a:lnSpc>
                          <a:spcPct val="150000"/>
                        </a:lnSpc>
                        <a:spcBef>
                          <a:spcPts val="0"/>
                        </a:spcBef>
                        <a:spcAft>
                          <a:spcPts val="0"/>
                        </a:spcAft>
                      </a:pPr>
                      <a:r>
                        <a:rPr lang="en-GB" sz="1200">
                          <a:effectLst/>
                        </a:rPr>
                        <a:t>126.3 (17.8)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125.6 (18.0)</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133.4 (17.9)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132.7 (17.2)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611789070"/>
                  </a:ext>
                </a:extLst>
              </a:tr>
              <a:tr h="259697">
                <a:tc>
                  <a:txBody>
                    <a:bodyPr/>
                    <a:lstStyle/>
                    <a:p>
                      <a:pPr marL="0" marR="0">
                        <a:lnSpc>
                          <a:spcPct val="150000"/>
                        </a:lnSpc>
                        <a:spcBef>
                          <a:spcPts val="0"/>
                        </a:spcBef>
                        <a:spcAft>
                          <a:spcPts val="0"/>
                        </a:spcAft>
                      </a:pPr>
                      <a:r>
                        <a:rPr lang="en-GB" sz="1200" b="1">
                          <a:effectLst/>
                        </a:rPr>
                        <a:t>Serum potassium (mmol/L), mean (SD)</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nchor="ctr"/>
                </a:tc>
                <a:tc>
                  <a:txBody>
                    <a:bodyPr/>
                    <a:lstStyle/>
                    <a:p>
                      <a:pPr marL="0" marR="0" algn="ctr">
                        <a:lnSpc>
                          <a:spcPct val="150000"/>
                        </a:lnSpc>
                        <a:spcBef>
                          <a:spcPts val="0"/>
                        </a:spcBef>
                        <a:spcAft>
                          <a:spcPts val="0"/>
                        </a:spcAft>
                      </a:pPr>
                      <a:r>
                        <a:rPr lang="en-GB" sz="1200">
                          <a:effectLst/>
                        </a:rPr>
                        <a:t>4.7 (0.6)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4.7 (0.6)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4.6 (0.5)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tc>
                  <a:txBody>
                    <a:bodyPr/>
                    <a:lstStyle/>
                    <a:p>
                      <a:pPr marL="0" marR="0" algn="ctr">
                        <a:lnSpc>
                          <a:spcPct val="150000"/>
                        </a:lnSpc>
                        <a:spcBef>
                          <a:spcPts val="0"/>
                        </a:spcBef>
                        <a:spcAft>
                          <a:spcPts val="0"/>
                        </a:spcAft>
                      </a:pPr>
                      <a:r>
                        <a:rPr lang="en-GB" sz="1200">
                          <a:effectLst/>
                        </a:rPr>
                        <a:t>4.6 (0.5)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35396" marR="35396" marT="0" marB="0"/>
                </a:tc>
                <a:extLst>
                  <a:ext uri="{0D108BD9-81ED-4DB2-BD59-A6C34878D82A}">
                    <a16:rowId xmlns="" xmlns:a16="http://schemas.microsoft.com/office/drawing/2014/main" val="3017273344"/>
                  </a:ext>
                </a:extLst>
              </a:tr>
            </a:tbl>
          </a:graphicData>
        </a:graphic>
      </p:graphicFrame>
      <p:grpSp>
        <p:nvGrpSpPr>
          <p:cNvPr id="13" name="Group 12">
            <a:extLst>
              <a:ext uri="{FF2B5EF4-FFF2-40B4-BE49-F238E27FC236}">
                <a16:creationId xmlns="" xmlns:a16="http://schemas.microsoft.com/office/drawing/2014/main" id="{C9507E6A-2B90-46E2-B956-7092A38D4FE8}"/>
              </a:ext>
            </a:extLst>
          </p:cNvPr>
          <p:cNvGrpSpPr/>
          <p:nvPr/>
        </p:nvGrpSpPr>
        <p:grpSpPr>
          <a:xfrm>
            <a:off x="-6291" y="-23678"/>
            <a:ext cx="3017520" cy="261610"/>
            <a:chOff x="-6290" y="-23678"/>
            <a:chExt cx="3017520" cy="261610"/>
          </a:xfrm>
          <a:solidFill>
            <a:schemeClr val="accent2"/>
          </a:solidFill>
        </p:grpSpPr>
        <p:sp>
          <p:nvSpPr>
            <p:cNvPr id="14" name="Freeform 13">
              <a:extLst>
                <a:ext uri="{FF2B5EF4-FFF2-40B4-BE49-F238E27FC236}">
                  <a16:creationId xmlns="" xmlns:a16="http://schemas.microsoft.com/office/drawing/2014/main" id="{4E833710-35BD-424E-96A6-18800BD21B7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 name="Rectangle 14">
              <a:extLst>
                <a:ext uri="{FF2B5EF4-FFF2-40B4-BE49-F238E27FC236}">
                  <a16:creationId xmlns="" xmlns:a16="http://schemas.microsoft.com/office/drawing/2014/main" id="{3DE6129F-4B30-44E7-B100-F0C9592EB987}"/>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698961868"/>
      </p:ext>
    </p:extLst>
  </p:cSld>
  <p:clrMapOvr>
    <a:masterClrMapping/>
  </p:clrMapOvr>
  <p:transition>
    <p:fade/>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GB"/>
              <a:t>Renal Characteristics by Diabetes Status at Baseline (All Randomized Patients)</a:t>
            </a:r>
            <a:endParaRPr lang="en-US"/>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135</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a:t>eGFR = estimated glomerular filtration rate; IQR = interquartile range; T2D = type 2 diabetes; UACR = urinary albumin-to-creatinine ratio. </a:t>
            </a:r>
          </a:p>
          <a:p>
            <a:r>
              <a:rPr lang="en-US"/>
              <a:t>1. Wheeler DC et al. </a:t>
            </a:r>
            <a:r>
              <a:rPr lang="en-US" i="1"/>
              <a:t>Lancet Diabetes Endocrinol. </a:t>
            </a:r>
            <a:r>
              <a:rPr lang="en-US"/>
              <a:t>2021;9:22–31; 2. Wheeler DC et al. </a:t>
            </a:r>
            <a:r>
              <a:rPr lang="en-US" i="1"/>
              <a:t>Nephrol Dial Transplant</a:t>
            </a:r>
            <a:r>
              <a:rPr lang="en-US"/>
              <a:t>. 2020;35:1700–1711. </a:t>
            </a:r>
          </a:p>
        </p:txBody>
      </p:sp>
      <p:graphicFrame>
        <p:nvGraphicFramePr>
          <p:cNvPr id="5" name="Table 4">
            <a:extLst>
              <a:ext uri="{FF2B5EF4-FFF2-40B4-BE49-F238E27FC236}">
                <a16:creationId xmlns="" xmlns:a16="http://schemas.microsoft.com/office/drawing/2014/main" id="{19B8712F-4DCF-426A-853A-6A552BF263FF}"/>
              </a:ext>
            </a:extLst>
          </p:cNvPr>
          <p:cNvGraphicFramePr>
            <a:graphicFrameLocks noGrp="1"/>
          </p:cNvGraphicFramePr>
          <p:nvPr/>
        </p:nvGraphicFramePr>
        <p:xfrm>
          <a:off x="457205" y="1257310"/>
          <a:ext cx="11277603" cy="4571995"/>
        </p:xfrm>
        <a:graphic>
          <a:graphicData uri="http://schemas.openxmlformats.org/drawingml/2006/table">
            <a:tbl>
              <a:tblPr firstRow="1">
                <a:tableStyleId>{21E4AEA4-8DFA-4A89-87EB-49C32662AFE0}</a:tableStyleId>
              </a:tblPr>
              <a:tblGrid>
                <a:gridCol w="4806177">
                  <a:extLst>
                    <a:ext uri="{9D8B030D-6E8A-4147-A177-3AD203B41FA5}">
                      <a16:colId xmlns="" xmlns:a16="http://schemas.microsoft.com/office/drawing/2014/main" val="1052054637"/>
                    </a:ext>
                  </a:extLst>
                </a:gridCol>
                <a:gridCol w="1683835">
                  <a:extLst>
                    <a:ext uri="{9D8B030D-6E8A-4147-A177-3AD203B41FA5}">
                      <a16:colId xmlns="" xmlns:a16="http://schemas.microsoft.com/office/drawing/2014/main" val="2703604796"/>
                    </a:ext>
                  </a:extLst>
                </a:gridCol>
                <a:gridCol w="1622995">
                  <a:extLst>
                    <a:ext uri="{9D8B030D-6E8A-4147-A177-3AD203B41FA5}">
                      <a16:colId xmlns="" xmlns:a16="http://schemas.microsoft.com/office/drawing/2014/main" val="2384151822"/>
                    </a:ext>
                  </a:extLst>
                </a:gridCol>
                <a:gridCol w="1647324">
                  <a:extLst>
                    <a:ext uri="{9D8B030D-6E8A-4147-A177-3AD203B41FA5}">
                      <a16:colId xmlns="" xmlns:a16="http://schemas.microsoft.com/office/drawing/2014/main" val="246576816"/>
                    </a:ext>
                  </a:extLst>
                </a:gridCol>
                <a:gridCol w="1517271">
                  <a:extLst>
                    <a:ext uri="{9D8B030D-6E8A-4147-A177-3AD203B41FA5}">
                      <a16:colId xmlns="" xmlns:a16="http://schemas.microsoft.com/office/drawing/2014/main" val="581155046"/>
                    </a:ext>
                  </a:extLst>
                </a:gridCol>
              </a:tblGrid>
              <a:tr h="306089">
                <a:tc>
                  <a:txBody>
                    <a:bodyPr/>
                    <a:lstStyle/>
                    <a:p>
                      <a:pPr marL="0" marR="0">
                        <a:lnSpc>
                          <a:spcPct val="100000"/>
                        </a:lnSpc>
                        <a:spcBef>
                          <a:spcPts val="0"/>
                        </a:spcBef>
                        <a:spcAft>
                          <a:spcPts val="0"/>
                        </a:spcAft>
                      </a:pPr>
                      <a:r>
                        <a:rPr lang="en-GB" sz="1200">
                          <a:effectLst/>
                        </a:rPr>
                        <a:t>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B w="12700" cap="flat" cmpd="sng" algn="ctr">
                      <a:solidFill>
                        <a:schemeClr val="bg1"/>
                      </a:solidFill>
                      <a:prstDash val="solid"/>
                      <a:round/>
                      <a:headEnd type="none" w="med" len="med"/>
                      <a:tailEnd type="none" w="med" len="med"/>
                    </a:lnB>
                  </a:tcPr>
                </a:tc>
                <a:tc gridSpan="2">
                  <a:txBody>
                    <a:bodyPr/>
                    <a:lstStyle/>
                    <a:p>
                      <a:pPr marL="0" marR="0" algn="ctr">
                        <a:lnSpc>
                          <a:spcPct val="100000"/>
                        </a:lnSpc>
                        <a:spcBef>
                          <a:spcPts val="0"/>
                        </a:spcBef>
                        <a:spcAft>
                          <a:spcPts val="0"/>
                        </a:spcAft>
                      </a:pPr>
                      <a:r>
                        <a:rPr lang="en-GB" sz="1200">
                          <a:effectLst/>
                        </a:rPr>
                        <a:t>Type 2 Diabetes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marL="0" marR="0" algn="ctr">
                        <a:lnSpc>
                          <a:spcPct val="100000"/>
                        </a:lnSpc>
                        <a:spcBef>
                          <a:spcPts val="0"/>
                        </a:spcBef>
                        <a:spcAft>
                          <a:spcPts val="0"/>
                        </a:spcAft>
                      </a:pPr>
                      <a:r>
                        <a:rPr lang="en-GB" sz="1200">
                          <a:effectLst/>
                        </a:rPr>
                        <a:t>Without Type 2 Diabetes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B w="12700" cap="flat" cmpd="sng" algn="ctr">
                      <a:solidFill>
                        <a:schemeClr val="bg1"/>
                      </a:solidFill>
                      <a:prstDash val="solid"/>
                      <a:round/>
                      <a:headEnd type="none" w="med" len="med"/>
                      <a:tailEnd type="none" w="med" len="med"/>
                    </a:lnB>
                  </a:tcPr>
                </a:tc>
                <a:tc hMerge="1">
                  <a:txBody>
                    <a:bodyPr/>
                    <a:lstStyle/>
                    <a:p>
                      <a:endParaRPr lang="en-US"/>
                    </a:p>
                  </a:txBody>
                  <a:tcPr/>
                </a:tc>
                <a:extLst>
                  <a:ext uri="{0D108BD9-81ED-4DB2-BD59-A6C34878D82A}">
                    <a16:rowId xmlns="" xmlns:a16="http://schemas.microsoft.com/office/drawing/2014/main" val="4177811722"/>
                  </a:ext>
                </a:extLst>
              </a:tr>
              <a:tr h="510148">
                <a:tc>
                  <a:txBody>
                    <a:bodyPr/>
                    <a:lstStyle/>
                    <a:p>
                      <a:pPr marL="0" marR="0">
                        <a:lnSpc>
                          <a:spcPct val="100000"/>
                        </a:lnSpc>
                        <a:spcBef>
                          <a:spcPts val="0"/>
                        </a:spcBef>
                        <a:spcAft>
                          <a:spcPts val="0"/>
                        </a:spcAft>
                      </a:pPr>
                      <a:r>
                        <a:rPr lang="en-GB" sz="1200" b="1">
                          <a:solidFill>
                            <a:schemeClr val="bg1"/>
                          </a:solidFill>
                          <a:effectLst/>
                        </a:rPr>
                        <a:t>Characteristic</a:t>
                      </a:r>
                      <a:r>
                        <a:rPr lang="en-GB" sz="1200" b="1" baseline="30000">
                          <a:solidFill>
                            <a:schemeClr val="bg1"/>
                          </a:solidFill>
                          <a:effectLst/>
                        </a:rPr>
                        <a:t>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Dapagliflozin 10 mg</a:t>
                      </a:r>
                      <a:r>
                        <a:rPr lang="en-US" sz="1200" b="1">
                          <a:solidFill>
                            <a:schemeClr val="bg1"/>
                          </a:solidFill>
                          <a:effectLst/>
                        </a:rPr>
                        <a:t/>
                      </a:r>
                      <a:br>
                        <a:rPr lang="en-US" sz="1200" b="1">
                          <a:solidFill>
                            <a:schemeClr val="bg1"/>
                          </a:solidFill>
                          <a:effectLst/>
                        </a:rPr>
                      </a:br>
                      <a:r>
                        <a:rPr lang="en-GB" sz="1200" b="1">
                          <a:solidFill>
                            <a:schemeClr val="bg1"/>
                          </a:solidFill>
                          <a:effectLst/>
                        </a:rPr>
                        <a:t>(n=1455)</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Placebo</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(n=1451)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Dapagliflozin 10 mg</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(n=697)</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200" b="1">
                          <a:solidFill>
                            <a:schemeClr val="bg1"/>
                          </a:solidFill>
                          <a:effectLst/>
                        </a:rPr>
                        <a:t>Placebo</a:t>
                      </a:r>
                      <a:endParaRPr lang="en-US" sz="1200" b="1">
                        <a:solidFill>
                          <a:schemeClr val="bg1"/>
                        </a:solidFill>
                        <a:effectLst/>
                      </a:endParaRPr>
                    </a:p>
                    <a:p>
                      <a:pPr marL="0" marR="0" algn="ctr">
                        <a:lnSpc>
                          <a:spcPct val="100000"/>
                        </a:lnSpc>
                        <a:spcBef>
                          <a:spcPts val="0"/>
                        </a:spcBef>
                        <a:spcAft>
                          <a:spcPts val="0"/>
                        </a:spcAft>
                      </a:pPr>
                      <a:r>
                        <a:rPr lang="en-GB" sz="1200" b="1">
                          <a:solidFill>
                            <a:schemeClr val="bg1"/>
                          </a:solidFill>
                          <a:effectLst/>
                        </a:rPr>
                        <a:t>(n=701)</a:t>
                      </a:r>
                      <a:endParaRPr lang="en-US" sz="12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4229792005"/>
                  </a:ext>
                </a:extLst>
              </a:tr>
              <a:tr h="376518">
                <a:tc>
                  <a:txBody>
                    <a:bodyPr/>
                    <a:lstStyle/>
                    <a:p>
                      <a:pPr marL="0" lvl="1" indent="0" algn="l" fontAlgn="base"/>
                      <a:r>
                        <a:rPr lang="en-GB" sz="1200" b="1" i="0">
                          <a:solidFill>
                            <a:srgbClr val="000000"/>
                          </a:solidFill>
                          <a:effectLst/>
                          <a:latin typeface="+mn-lt"/>
                        </a:rPr>
                        <a:t>Serum creatinine, mg/dL, mean</a:t>
                      </a: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gridSpan="2">
                  <a:txBody>
                    <a:bodyPr/>
                    <a:lstStyle/>
                    <a:p>
                      <a:pPr marL="0" lvl="1" indent="0" algn="ctr" fontAlgn="base"/>
                      <a:r>
                        <a:rPr lang="en-US" sz="1200">
                          <a:latin typeface="+mn-lt"/>
                        </a:rPr>
                        <a:t>1.6</a:t>
                      </a:r>
                      <a:r>
                        <a:rPr lang="en-US" sz="1200" baseline="30000">
                          <a:latin typeface="+mn-lt"/>
                        </a:rPr>
                        <a:t>2</a:t>
                      </a:r>
                      <a:endParaRPr lang="en-GB" sz="1200" b="1" i="0">
                        <a:solidFill>
                          <a:srgbClr val="000000"/>
                        </a:solidFill>
                        <a:effectLst/>
                        <a:latin typeface="+mn-lt"/>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hMerge="1">
                  <a:txBody>
                    <a:bodyPr/>
                    <a:lstStyle/>
                    <a:p>
                      <a:pPr marL="0" lvl="1" indent="0" algn="ctr" fontAlgn="base"/>
                      <a:endParaRPr lang="en-GB" sz="1200" b="1" i="0">
                        <a:solidFill>
                          <a:srgbClr val="000000"/>
                        </a:solidFill>
                        <a:effectLst/>
                        <a:latin typeface="+mn-lt"/>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gridSpan="2">
                  <a:txBody>
                    <a:bodyPr/>
                    <a:lstStyle/>
                    <a:p>
                      <a:pPr algn="ctr"/>
                      <a:r>
                        <a:rPr lang="en-US" sz="1200">
                          <a:latin typeface="+mn-lt"/>
                        </a:rPr>
                        <a:t>1.8</a:t>
                      </a:r>
                      <a:r>
                        <a:rPr lang="en-US" sz="1200" baseline="30000">
                          <a:latin typeface="+mn-lt"/>
                        </a:rPr>
                        <a:t>2</a:t>
                      </a:r>
                      <a:endParaRPr lang="en-US" sz="1200">
                        <a:latin typeface="+mn-lt"/>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hMerge="1">
                  <a:txBody>
                    <a:bodyPr/>
                    <a:lstStyle/>
                    <a:p>
                      <a:pPr marL="0" marR="0" algn="ctr">
                        <a:lnSpc>
                          <a:spcPct val="150000"/>
                        </a:lnSpc>
                        <a:spcBef>
                          <a:spcPts val="0"/>
                        </a:spcBef>
                        <a:spcAft>
                          <a:spcPts val="0"/>
                        </a:spcAft>
                      </a:pP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92726983"/>
                  </a:ext>
                </a:extLst>
              </a:tr>
              <a:tr h="375172">
                <a:tc>
                  <a:txBody>
                    <a:bodyPr/>
                    <a:lstStyle/>
                    <a:p>
                      <a:pPr marL="0" marR="0">
                        <a:lnSpc>
                          <a:spcPct val="150000"/>
                        </a:lnSpc>
                        <a:spcBef>
                          <a:spcPts val="0"/>
                        </a:spcBef>
                        <a:spcAft>
                          <a:spcPts val="0"/>
                        </a:spcAft>
                      </a:pPr>
                      <a:r>
                        <a:rPr lang="en-GB" sz="1200" b="1">
                          <a:effectLst/>
                        </a:rPr>
                        <a:t>eGFR (mL/min/1.73m</a:t>
                      </a:r>
                      <a:r>
                        <a:rPr lang="en-GB" sz="1200" b="1" baseline="30000">
                          <a:effectLst/>
                        </a:rPr>
                        <a:t>2</a:t>
                      </a:r>
                      <a:r>
                        <a:rPr lang="en-GB" sz="1200" b="1">
                          <a:effectLst/>
                        </a:rPr>
                        <a:t>)</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44.0 (12.6)</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43.6 (12.6)</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41.7 (11.5)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41.8 (11.9)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983602017"/>
                  </a:ext>
                </a:extLst>
              </a:tr>
              <a:tr h="375172">
                <a:tc>
                  <a:txBody>
                    <a:bodyPr/>
                    <a:lstStyle/>
                    <a:p>
                      <a:pPr marL="0" marR="0" indent="217170">
                        <a:lnSpc>
                          <a:spcPct val="150000"/>
                        </a:lnSpc>
                        <a:spcBef>
                          <a:spcPts val="0"/>
                        </a:spcBef>
                        <a:spcAft>
                          <a:spcPts val="0"/>
                        </a:spcAft>
                      </a:pPr>
                      <a:r>
                        <a:rPr lang="en-GB" sz="1200">
                          <a:effectLst/>
                        </a:rPr>
                        <a:t>eGFR ≥60 mL/min/1.73m</a:t>
                      </a:r>
                      <a:r>
                        <a:rPr lang="en-GB" sz="1200" baseline="30000">
                          <a:effectLst/>
                        </a:rPr>
                        <a:t>2</a:t>
                      </a:r>
                      <a:r>
                        <a:rPr lang="en-GB" sz="1200">
                          <a:effectLst/>
                        </a:rPr>
                        <a:t>, 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179 (12)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169 (12)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55 (8)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51 (7)</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57463049"/>
                  </a:ext>
                </a:extLst>
              </a:tr>
              <a:tr h="375172">
                <a:tc>
                  <a:txBody>
                    <a:bodyPr/>
                    <a:lstStyle/>
                    <a:p>
                      <a:pPr marL="0" marR="0" indent="217170">
                        <a:lnSpc>
                          <a:spcPct val="150000"/>
                        </a:lnSpc>
                        <a:spcBef>
                          <a:spcPts val="0"/>
                        </a:spcBef>
                        <a:spcAft>
                          <a:spcPts val="0"/>
                        </a:spcAft>
                      </a:pPr>
                      <a:r>
                        <a:rPr lang="en-GB" sz="1200">
                          <a:effectLst/>
                        </a:rPr>
                        <a:t>eGFR 45 to &lt;60 mL/min/1.73m</a:t>
                      </a:r>
                      <a:r>
                        <a:rPr lang="en-GB" sz="1200" baseline="30000">
                          <a:effectLst/>
                        </a:rPr>
                        <a:t>2</a:t>
                      </a:r>
                      <a:r>
                        <a:rPr lang="en-GB" sz="1200">
                          <a:effectLst/>
                        </a:rPr>
                        <a:t>, 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450 (31)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468 (32)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196 (28)</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214 (31)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53447365"/>
                  </a:ext>
                </a:extLst>
              </a:tr>
              <a:tr h="375172">
                <a:tc>
                  <a:txBody>
                    <a:bodyPr/>
                    <a:lstStyle/>
                    <a:p>
                      <a:pPr marL="0" marR="0" indent="217170">
                        <a:lnSpc>
                          <a:spcPct val="150000"/>
                        </a:lnSpc>
                        <a:spcBef>
                          <a:spcPts val="0"/>
                        </a:spcBef>
                        <a:spcAft>
                          <a:spcPts val="0"/>
                        </a:spcAft>
                      </a:pPr>
                      <a:r>
                        <a:rPr lang="en-GB" sz="1200">
                          <a:effectLst/>
                        </a:rPr>
                        <a:t>eGFR 30 to &lt;45 mL/min/1.73m</a:t>
                      </a:r>
                      <a:r>
                        <a:rPr lang="en-GB" sz="1200" baseline="30000">
                          <a:effectLst/>
                        </a:rPr>
                        <a:t>2</a:t>
                      </a:r>
                      <a:r>
                        <a:rPr lang="en-GB" sz="1200">
                          <a:effectLst/>
                        </a:rPr>
                        <a:t>, 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0" algn="ctr">
                        <a:lnSpc>
                          <a:spcPct val="150000"/>
                        </a:lnSpc>
                        <a:spcBef>
                          <a:spcPts val="0"/>
                        </a:spcBef>
                        <a:spcAft>
                          <a:spcPts val="0"/>
                        </a:spcAft>
                      </a:pPr>
                      <a:r>
                        <a:rPr lang="en-GB" sz="1200">
                          <a:effectLst/>
                        </a:rPr>
                        <a:t>636 (44)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603 (42)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343 (49)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316 (45)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3654672344"/>
                  </a:ext>
                </a:extLst>
              </a:tr>
              <a:tr h="375172">
                <a:tc>
                  <a:txBody>
                    <a:bodyPr/>
                    <a:lstStyle/>
                    <a:p>
                      <a:pPr marL="0" marR="0" indent="217170">
                        <a:lnSpc>
                          <a:spcPct val="150000"/>
                        </a:lnSpc>
                        <a:spcBef>
                          <a:spcPts val="0"/>
                        </a:spcBef>
                        <a:spcAft>
                          <a:spcPts val="0"/>
                        </a:spcAft>
                      </a:pPr>
                      <a:r>
                        <a:rPr lang="en-GB" sz="1200">
                          <a:effectLst/>
                        </a:rPr>
                        <a:t>eGFR &lt;30 mL/min/1.73m</a:t>
                      </a:r>
                      <a:r>
                        <a:rPr lang="en-GB" sz="1200" baseline="30000">
                          <a:effectLst/>
                        </a:rPr>
                        <a:t>2</a:t>
                      </a:r>
                      <a:r>
                        <a:rPr lang="en-GB" sz="1200">
                          <a:effectLst/>
                        </a:rPr>
                        <a:t>, 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190 (13)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indent="9525" algn="ctr">
                        <a:lnSpc>
                          <a:spcPct val="150000"/>
                        </a:lnSpc>
                        <a:spcBef>
                          <a:spcPts val="0"/>
                        </a:spcBef>
                        <a:spcAft>
                          <a:spcPts val="0"/>
                        </a:spcAft>
                        <a:tabLst/>
                      </a:pPr>
                      <a:r>
                        <a:rPr lang="en-GB" sz="1200">
                          <a:effectLst/>
                        </a:rPr>
                        <a:t>211 (15)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103 (15)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GB" sz="1200">
                          <a:effectLst/>
                        </a:rPr>
                        <a:t>120 (17)</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3070313485"/>
                  </a:ext>
                </a:extLst>
              </a:tr>
              <a:tr h="375172">
                <a:tc>
                  <a:txBody>
                    <a:bodyPr/>
                    <a:lstStyle/>
                    <a:p>
                      <a:pPr marL="0" marR="0">
                        <a:lnSpc>
                          <a:spcPct val="150000"/>
                        </a:lnSpc>
                        <a:spcBef>
                          <a:spcPts val="0"/>
                        </a:spcBef>
                        <a:spcAft>
                          <a:spcPts val="0"/>
                        </a:spcAft>
                      </a:pPr>
                      <a:r>
                        <a:rPr lang="en-GB" sz="1200" b="1">
                          <a:effectLst/>
                        </a:rPr>
                        <a:t>UACR (mg/g), median (IQR)</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1024.5 (472.5-2111.0)</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1004.5 (493.3-2017.0)</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870.5 (472.0-1533.5)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200">
                          <a:effectLst/>
                        </a:rPr>
                        <a:t>841.5 (458.5-1554.5)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T w="28575"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2021868837"/>
                  </a:ext>
                </a:extLst>
              </a:tr>
              <a:tr h="376518">
                <a:tc>
                  <a:txBody>
                    <a:bodyPr/>
                    <a:lstStyle/>
                    <a:p>
                      <a:pPr marL="238125" lvl="1" indent="0" algn="l" fontAlgn="base">
                        <a:tabLst/>
                      </a:pPr>
                      <a:r>
                        <a:rPr lang="en-GB" sz="1200" b="0" i="0">
                          <a:solidFill>
                            <a:srgbClr val="000000"/>
                          </a:solidFill>
                          <a:effectLst/>
                          <a:latin typeface="+mn-lt"/>
                        </a:rPr>
                        <a:t>UACR 30-300 mg/g (Stage A2), %</a:t>
                      </a:r>
                    </a:p>
                  </a:txBody>
                  <a:tcPr marL="45720" marR="45720" anchor="ctr"/>
                </a:tc>
                <a:tc gridSpan="2">
                  <a:txBody>
                    <a:bodyPr/>
                    <a:lstStyle/>
                    <a:p>
                      <a:pPr algn="ctr"/>
                      <a:r>
                        <a:rPr lang="en-US" sz="1200">
                          <a:latin typeface="+mn-lt"/>
                        </a:rPr>
                        <a:t>10.6</a:t>
                      </a:r>
                      <a:r>
                        <a:rPr lang="en-US" sz="1200" baseline="30000">
                          <a:latin typeface="+mn-lt"/>
                        </a:rPr>
                        <a:t>2</a:t>
                      </a:r>
                      <a:endParaRPr lang="en-US" sz="1200">
                        <a:latin typeface="+mn-lt"/>
                      </a:endParaRPr>
                    </a:p>
                  </a:txBody>
                  <a:tcPr marL="45720" marR="45720" anchor="ctr"/>
                </a:tc>
                <a:tc hMerge="1">
                  <a:txBody>
                    <a:bodyPr/>
                    <a:lstStyle/>
                    <a:p>
                      <a:pPr algn="ctr"/>
                      <a:endParaRPr lang="en-US" sz="1200">
                        <a:latin typeface="+mn-lt"/>
                      </a:endParaRPr>
                    </a:p>
                  </a:txBody>
                  <a:tcPr marL="45720" marR="45720" anchor="ctr"/>
                </a:tc>
                <a:tc gridSpan="2">
                  <a:txBody>
                    <a:bodyPr/>
                    <a:lstStyle/>
                    <a:p>
                      <a:pPr algn="ctr"/>
                      <a:r>
                        <a:rPr lang="en-US" sz="1200">
                          <a:latin typeface="+mn-lt"/>
                        </a:rPr>
                        <a:t>9.7</a:t>
                      </a:r>
                      <a:r>
                        <a:rPr lang="en-US" sz="1200" baseline="30000">
                          <a:latin typeface="+mn-lt"/>
                        </a:rPr>
                        <a:t>2</a:t>
                      </a:r>
                      <a:endParaRPr lang="en-US" sz="1200">
                        <a:latin typeface="+mn-lt"/>
                      </a:endParaRPr>
                    </a:p>
                  </a:txBody>
                  <a:tcPr marL="45720" marR="45720" anchor="ctr"/>
                </a:tc>
                <a:tc hMerge="1">
                  <a:txBody>
                    <a:bodyPr/>
                    <a:lstStyle/>
                    <a:p>
                      <a:pPr marL="0" marR="0" algn="ctr">
                        <a:lnSpc>
                          <a:spcPct val="150000"/>
                        </a:lnSpc>
                        <a:spcBef>
                          <a:spcPts val="0"/>
                        </a:spcBef>
                        <a:spcAft>
                          <a:spcPts val="0"/>
                        </a:spcAft>
                      </a:pP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extLst>
                  <a:ext uri="{0D108BD9-81ED-4DB2-BD59-A6C34878D82A}">
                    <a16:rowId xmlns="" xmlns:a16="http://schemas.microsoft.com/office/drawing/2014/main" val="2476495650"/>
                  </a:ext>
                </a:extLst>
              </a:tr>
              <a:tr h="376518">
                <a:tc>
                  <a:txBody>
                    <a:bodyPr/>
                    <a:lstStyle/>
                    <a:p>
                      <a:pPr marL="238125" lvl="1" indent="0" algn="l" fontAlgn="base">
                        <a:tabLst/>
                      </a:pPr>
                      <a:r>
                        <a:rPr lang="en-GB" sz="1200" b="0" i="0">
                          <a:solidFill>
                            <a:srgbClr val="000000"/>
                          </a:solidFill>
                          <a:effectLst/>
                          <a:latin typeface="+mn-lt"/>
                        </a:rPr>
                        <a:t>UACR &gt;300 mg/g (Stage A3), %</a:t>
                      </a:r>
                    </a:p>
                  </a:txBody>
                  <a:tcPr marL="45720" marR="45720" anchor="ctr"/>
                </a:tc>
                <a:tc gridSpan="2">
                  <a:txBody>
                    <a:bodyPr/>
                    <a:lstStyle/>
                    <a:p>
                      <a:pPr algn="ctr"/>
                      <a:r>
                        <a:rPr lang="en-US" sz="1200">
                          <a:latin typeface="+mn-lt"/>
                        </a:rPr>
                        <a:t>89.4</a:t>
                      </a:r>
                      <a:r>
                        <a:rPr lang="en-US" sz="1200" baseline="30000">
                          <a:latin typeface="+mn-lt"/>
                        </a:rPr>
                        <a:t>2</a:t>
                      </a:r>
                      <a:endParaRPr lang="en-US" sz="1200">
                        <a:latin typeface="+mn-lt"/>
                      </a:endParaRPr>
                    </a:p>
                  </a:txBody>
                  <a:tcPr marL="45720" marR="45720" anchor="ctr"/>
                </a:tc>
                <a:tc hMerge="1">
                  <a:txBody>
                    <a:bodyPr/>
                    <a:lstStyle/>
                    <a:p>
                      <a:pPr algn="ctr"/>
                      <a:endParaRPr lang="en-US" sz="1200">
                        <a:latin typeface="+mn-lt"/>
                      </a:endParaRPr>
                    </a:p>
                  </a:txBody>
                  <a:tcPr marL="45720" marR="45720" anchor="ctr"/>
                </a:tc>
                <a:tc gridSpan="2">
                  <a:txBody>
                    <a:bodyPr/>
                    <a:lstStyle/>
                    <a:p>
                      <a:pPr algn="ctr"/>
                      <a:r>
                        <a:rPr lang="en-US" sz="1200">
                          <a:latin typeface="+mn-lt"/>
                        </a:rPr>
                        <a:t>90.3</a:t>
                      </a:r>
                      <a:r>
                        <a:rPr lang="en-US" sz="1200" baseline="30000">
                          <a:latin typeface="+mn-lt"/>
                        </a:rPr>
                        <a:t>2</a:t>
                      </a:r>
                      <a:endParaRPr lang="en-US" sz="1200">
                        <a:latin typeface="+mn-lt"/>
                      </a:endParaRPr>
                    </a:p>
                  </a:txBody>
                  <a:tcPr marL="45720" marR="45720" anchor="ctr"/>
                </a:tc>
                <a:tc hMerge="1">
                  <a:txBody>
                    <a:bodyPr/>
                    <a:lstStyle/>
                    <a:p>
                      <a:pPr marL="0" marR="0" algn="ctr">
                        <a:lnSpc>
                          <a:spcPct val="150000"/>
                        </a:lnSpc>
                        <a:spcBef>
                          <a:spcPts val="0"/>
                        </a:spcBef>
                        <a:spcAft>
                          <a:spcPts val="0"/>
                        </a:spcAft>
                      </a:pP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extLst>
                  <a:ext uri="{0D108BD9-81ED-4DB2-BD59-A6C34878D82A}">
                    <a16:rowId xmlns="" xmlns:a16="http://schemas.microsoft.com/office/drawing/2014/main" val="2002387796"/>
                  </a:ext>
                </a:extLst>
              </a:tr>
              <a:tr h="375172">
                <a:tc>
                  <a:txBody>
                    <a:bodyPr/>
                    <a:lstStyle/>
                    <a:p>
                      <a:pPr marL="238125" marR="0" indent="0">
                        <a:lnSpc>
                          <a:spcPct val="150000"/>
                        </a:lnSpc>
                        <a:spcBef>
                          <a:spcPts val="0"/>
                        </a:spcBef>
                        <a:spcAft>
                          <a:spcPts val="0"/>
                        </a:spcAft>
                        <a:tabLst>
                          <a:tab pos="114300" algn="l"/>
                        </a:tabLst>
                      </a:pPr>
                      <a:r>
                        <a:rPr lang="en-GB" sz="1200" b="0">
                          <a:effectLst/>
                        </a:rPr>
                        <a:t>UACR &gt;1000 mg/g, n (%)</a:t>
                      </a:r>
                      <a:endParaRPr lang="en-US" sz="1200" b="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tc>
                <a:tc>
                  <a:txBody>
                    <a:bodyPr/>
                    <a:lstStyle/>
                    <a:p>
                      <a:pPr marL="0" marR="0" algn="ctr">
                        <a:lnSpc>
                          <a:spcPct val="150000"/>
                        </a:lnSpc>
                        <a:spcBef>
                          <a:spcPts val="0"/>
                        </a:spcBef>
                        <a:spcAft>
                          <a:spcPts val="0"/>
                        </a:spcAft>
                        <a:tabLst>
                          <a:tab pos="114300" algn="l"/>
                        </a:tabLst>
                      </a:pPr>
                      <a:r>
                        <a:rPr lang="en-GB" sz="1200">
                          <a:effectLst/>
                        </a:rPr>
                        <a:t>741 (51)</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tc>
                  <a:txBody>
                    <a:bodyPr/>
                    <a:lstStyle/>
                    <a:p>
                      <a:pPr marL="0" marR="0" algn="ctr">
                        <a:lnSpc>
                          <a:spcPct val="150000"/>
                        </a:lnSpc>
                        <a:spcBef>
                          <a:spcPts val="0"/>
                        </a:spcBef>
                        <a:spcAft>
                          <a:spcPts val="0"/>
                        </a:spcAft>
                      </a:pPr>
                      <a:r>
                        <a:rPr lang="en-GB" sz="1200">
                          <a:effectLst/>
                        </a:rPr>
                        <a:t>732 (50)</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tc>
                  <a:txBody>
                    <a:bodyPr/>
                    <a:lstStyle/>
                    <a:p>
                      <a:pPr marL="0" marR="0" algn="ctr">
                        <a:lnSpc>
                          <a:spcPct val="150000"/>
                        </a:lnSpc>
                        <a:spcBef>
                          <a:spcPts val="0"/>
                        </a:spcBef>
                        <a:spcAft>
                          <a:spcPts val="0"/>
                        </a:spcAft>
                      </a:pPr>
                      <a:r>
                        <a:rPr lang="en-GB" sz="1200">
                          <a:effectLst/>
                        </a:rPr>
                        <a:t>307 (44)</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tc>
                  <a:txBody>
                    <a:bodyPr/>
                    <a:lstStyle/>
                    <a:p>
                      <a:pPr marL="0" marR="0" algn="ctr">
                        <a:lnSpc>
                          <a:spcPct val="150000"/>
                        </a:lnSpc>
                        <a:spcBef>
                          <a:spcPts val="0"/>
                        </a:spcBef>
                        <a:spcAft>
                          <a:spcPts val="0"/>
                        </a:spcAft>
                      </a:pPr>
                      <a:r>
                        <a:rPr lang="en-GB" sz="1200">
                          <a:effectLst/>
                        </a:rPr>
                        <a:t>299 (43)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tc>
                <a:extLst>
                  <a:ext uri="{0D108BD9-81ED-4DB2-BD59-A6C34878D82A}">
                    <a16:rowId xmlns="" xmlns:a16="http://schemas.microsoft.com/office/drawing/2014/main" val="4251690039"/>
                  </a:ext>
                </a:extLst>
              </a:tr>
            </a:tbl>
          </a:graphicData>
        </a:graphic>
      </p:graphicFrame>
      <p:grpSp>
        <p:nvGrpSpPr>
          <p:cNvPr id="13" name="Group 12">
            <a:extLst>
              <a:ext uri="{FF2B5EF4-FFF2-40B4-BE49-F238E27FC236}">
                <a16:creationId xmlns="" xmlns:a16="http://schemas.microsoft.com/office/drawing/2014/main" id="{6B1FE41E-5022-4D2D-A62D-32FFD1265006}"/>
              </a:ext>
            </a:extLst>
          </p:cNvPr>
          <p:cNvGrpSpPr/>
          <p:nvPr/>
        </p:nvGrpSpPr>
        <p:grpSpPr>
          <a:xfrm>
            <a:off x="-6291" y="-23678"/>
            <a:ext cx="3017520" cy="261610"/>
            <a:chOff x="-6290" y="-23678"/>
            <a:chExt cx="3017520" cy="261610"/>
          </a:xfrm>
          <a:solidFill>
            <a:schemeClr val="accent2"/>
          </a:solidFill>
        </p:grpSpPr>
        <p:sp>
          <p:nvSpPr>
            <p:cNvPr id="14" name="Freeform 13">
              <a:extLst>
                <a:ext uri="{FF2B5EF4-FFF2-40B4-BE49-F238E27FC236}">
                  <a16:creationId xmlns="" xmlns:a16="http://schemas.microsoft.com/office/drawing/2014/main" id="{1FA47487-9E92-4186-B18C-AA45B43ECB3D}"/>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 name="Rectangle 14">
              <a:extLst>
                <a:ext uri="{FF2B5EF4-FFF2-40B4-BE49-F238E27FC236}">
                  <a16:creationId xmlns="" xmlns:a16="http://schemas.microsoft.com/office/drawing/2014/main" id="{1B7F920F-1D43-4020-BED5-21D67A012565}"/>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3757465191"/>
      </p:ext>
    </p:extLst>
  </p:cSld>
  <p:clrMapOvr>
    <a:masterClrMapping/>
  </p:clrMapOvr>
  <p:transition>
    <p:fade/>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GB"/>
              <a:t>Medical History and Baseline Medications by Diabetes Status at Baseline (All Randomized Patients)</a:t>
            </a:r>
            <a:endParaRPr lang="en-US">
              <a:highlight>
                <a:srgbClr val="FFFF00"/>
              </a:highlight>
            </a:endParaRP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136</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baseline="30000" err="1"/>
              <a:t>a</a:t>
            </a:r>
            <a:r>
              <a:rPr lang="en-US" err="1"/>
              <a:t>Dapagliflozin</a:t>
            </a:r>
            <a:r>
              <a:rPr lang="en-US"/>
              <a:t> n=1444; placebo n=1442. </a:t>
            </a:r>
          </a:p>
          <a:p>
            <a:r>
              <a:rPr lang="en-US"/>
              <a:t>ACE = angiotensin converting enzyme; ARB = angiotensin receptor blocker; BMI = body mass index; DPP4 = dipeptidyl peptidase-4; GLP-1 = glucagon-like peptide-1; HbA1c = glycated hemoglobin.</a:t>
            </a:r>
          </a:p>
          <a:p>
            <a:r>
              <a:rPr lang="en-US"/>
              <a:t>1. Wheeler DC et al. </a:t>
            </a:r>
            <a:r>
              <a:rPr lang="en-US" i="1"/>
              <a:t>Lancet Diabetes Endocrinol. </a:t>
            </a:r>
            <a:r>
              <a:rPr lang="en-US"/>
              <a:t>2021;9:22–31; 2. Wheeler DC et al. </a:t>
            </a:r>
            <a:r>
              <a:rPr lang="en-US" i="1"/>
              <a:t>Nephrol Dial Transplant</a:t>
            </a:r>
            <a:r>
              <a:rPr lang="en-US"/>
              <a:t>. 2020;35:1700–1711. </a:t>
            </a:r>
          </a:p>
        </p:txBody>
      </p:sp>
      <p:graphicFrame>
        <p:nvGraphicFramePr>
          <p:cNvPr id="5" name="Table 4">
            <a:extLst>
              <a:ext uri="{FF2B5EF4-FFF2-40B4-BE49-F238E27FC236}">
                <a16:creationId xmlns="" xmlns:a16="http://schemas.microsoft.com/office/drawing/2014/main" id="{19B8712F-4DCF-426A-853A-6A552BF263FF}"/>
              </a:ext>
            </a:extLst>
          </p:cNvPr>
          <p:cNvGraphicFramePr>
            <a:graphicFrameLocks noGrp="1"/>
          </p:cNvGraphicFramePr>
          <p:nvPr/>
        </p:nvGraphicFramePr>
        <p:xfrm>
          <a:off x="457222" y="1257311"/>
          <a:ext cx="11277601" cy="4610879"/>
        </p:xfrm>
        <a:graphic>
          <a:graphicData uri="http://schemas.openxmlformats.org/drawingml/2006/table">
            <a:tbl>
              <a:tblPr firstRow="1">
                <a:tableStyleId>{21E4AEA4-8DFA-4A89-87EB-49C32662AFE0}</a:tableStyleId>
              </a:tblPr>
              <a:tblGrid>
                <a:gridCol w="4914779">
                  <a:extLst>
                    <a:ext uri="{9D8B030D-6E8A-4147-A177-3AD203B41FA5}">
                      <a16:colId xmlns="" xmlns:a16="http://schemas.microsoft.com/office/drawing/2014/main" val="1052054637"/>
                    </a:ext>
                  </a:extLst>
                </a:gridCol>
                <a:gridCol w="1734495">
                  <a:extLst>
                    <a:ext uri="{9D8B030D-6E8A-4147-A177-3AD203B41FA5}">
                      <a16:colId xmlns="" xmlns:a16="http://schemas.microsoft.com/office/drawing/2014/main" val="3045386763"/>
                    </a:ext>
                  </a:extLst>
                </a:gridCol>
                <a:gridCol w="1499921">
                  <a:extLst>
                    <a:ext uri="{9D8B030D-6E8A-4147-A177-3AD203B41FA5}">
                      <a16:colId xmlns="" xmlns:a16="http://schemas.microsoft.com/office/drawing/2014/main" val="2690844633"/>
                    </a:ext>
                  </a:extLst>
                </a:gridCol>
                <a:gridCol w="1628485">
                  <a:extLst>
                    <a:ext uri="{9D8B030D-6E8A-4147-A177-3AD203B41FA5}">
                      <a16:colId xmlns="" xmlns:a16="http://schemas.microsoft.com/office/drawing/2014/main" val="246576816"/>
                    </a:ext>
                  </a:extLst>
                </a:gridCol>
                <a:gridCol w="1499921">
                  <a:extLst>
                    <a:ext uri="{9D8B030D-6E8A-4147-A177-3AD203B41FA5}">
                      <a16:colId xmlns="" xmlns:a16="http://schemas.microsoft.com/office/drawing/2014/main" val="581155046"/>
                    </a:ext>
                  </a:extLst>
                </a:gridCol>
              </a:tblGrid>
              <a:tr h="168536">
                <a:tc>
                  <a:txBody>
                    <a:bodyPr/>
                    <a:lstStyle/>
                    <a:p>
                      <a:pPr marL="0" marR="0">
                        <a:lnSpc>
                          <a:spcPct val="100000"/>
                        </a:lnSpc>
                        <a:spcBef>
                          <a:spcPts val="0"/>
                        </a:spcBef>
                        <a:spcAft>
                          <a:spcPts val="0"/>
                        </a:spcAft>
                      </a:pPr>
                      <a:r>
                        <a:rPr lang="en-GB" sz="1000">
                          <a:effectLst/>
                        </a:rPr>
                        <a:t> </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B w="12700" cap="flat" cmpd="sng" algn="ctr">
                      <a:solidFill>
                        <a:schemeClr val="bg1"/>
                      </a:solidFill>
                      <a:prstDash val="solid"/>
                      <a:round/>
                      <a:headEnd type="none" w="med" len="med"/>
                      <a:tailEnd type="none" w="med" len="med"/>
                    </a:lnB>
                  </a:tcPr>
                </a:tc>
                <a:tc gridSpan="2">
                  <a:txBody>
                    <a:bodyPr/>
                    <a:lstStyle/>
                    <a:p>
                      <a:pPr marL="0" marR="0" algn="ctr">
                        <a:lnSpc>
                          <a:spcPct val="100000"/>
                        </a:lnSpc>
                        <a:spcBef>
                          <a:spcPts val="0"/>
                        </a:spcBef>
                        <a:spcAft>
                          <a:spcPts val="0"/>
                        </a:spcAft>
                      </a:pPr>
                      <a:r>
                        <a:rPr lang="en-GB" sz="1000">
                          <a:effectLst/>
                        </a:rPr>
                        <a:t>Type 2 Diabetes</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marL="0" marR="0" algn="ctr">
                        <a:lnSpc>
                          <a:spcPct val="100000"/>
                        </a:lnSpc>
                        <a:spcBef>
                          <a:spcPts val="0"/>
                        </a:spcBef>
                        <a:spcAft>
                          <a:spcPts val="0"/>
                        </a:spcAft>
                      </a:pPr>
                      <a:r>
                        <a:rPr lang="en-GB" sz="1000">
                          <a:effectLst/>
                        </a:rPr>
                        <a:t>Without Type 2 Diabetes</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B w="12700" cap="flat" cmpd="sng" algn="ctr">
                      <a:solidFill>
                        <a:schemeClr val="bg1"/>
                      </a:solidFill>
                      <a:prstDash val="solid"/>
                      <a:round/>
                      <a:headEnd type="none" w="med" len="med"/>
                      <a:tailEnd type="none" w="med" len="med"/>
                    </a:lnB>
                  </a:tcPr>
                </a:tc>
                <a:tc hMerge="1">
                  <a:txBody>
                    <a:bodyPr/>
                    <a:lstStyle/>
                    <a:p>
                      <a:endParaRPr lang="en-US"/>
                    </a:p>
                  </a:txBody>
                  <a:tcPr/>
                </a:tc>
                <a:extLst>
                  <a:ext uri="{0D108BD9-81ED-4DB2-BD59-A6C34878D82A}">
                    <a16:rowId xmlns="" xmlns:a16="http://schemas.microsoft.com/office/drawing/2014/main" val="4177811722"/>
                  </a:ext>
                </a:extLst>
              </a:tr>
              <a:tr h="337073">
                <a:tc>
                  <a:txBody>
                    <a:bodyPr/>
                    <a:lstStyle/>
                    <a:p>
                      <a:pPr marL="0" marR="0">
                        <a:lnSpc>
                          <a:spcPct val="100000"/>
                        </a:lnSpc>
                        <a:spcBef>
                          <a:spcPts val="0"/>
                        </a:spcBef>
                        <a:spcAft>
                          <a:spcPts val="0"/>
                        </a:spcAft>
                      </a:pPr>
                      <a:r>
                        <a:rPr lang="en-GB" sz="1000" b="1">
                          <a:solidFill>
                            <a:schemeClr val="bg1"/>
                          </a:solidFill>
                          <a:effectLst/>
                        </a:rPr>
                        <a:t>Characteristic</a:t>
                      </a:r>
                      <a:r>
                        <a:rPr lang="en-GB" sz="1000" b="1" baseline="30000">
                          <a:solidFill>
                            <a:schemeClr val="bg1"/>
                          </a:solidFill>
                          <a:effectLst/>
                        </a:rPr>
                        <a:t>1</a:t>
                      </a:r>
                      <a:endParaRPr lang="en-US" sz="10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000" b="1">
                          <a:solidFill>
                            <a:schemeClr val="bg1"/>
                          </a:solidFill>
                          <a:effectLst/>
                        </a:rPr>
                        <a:t>Dapagliflozin 10 mg</a:t>
                      </a:r>
                      <a:r>
                        <a:rPr lang="en-US" sz="1000" b="1">
                          <a:solidFill>
                            <a:schemeClr val="bg1"/>
                          </a:solidFill>
                          <a:effectLst/>
                        </a:rPr>
                        <a:t/>
                      </a:r>
                      <a:br>
                        <a:rPr lang="en-US" sz="1000" b="1">
                          <a:solidFill>
                            <a:schemeClr val="bg1"/>
                          </a:solidFill>
                          <a:effectLst/>
                        </a:rPr>
                      </a:br>
                      <a:r>
                        <a:rPr lang="en-GB" sz="1000" b="1">
                          <a:solidFill>
                            <a:schemeClr val="bg1"/>
                          </a:solidFill>
                          <a:effectLst/>
                        </a:rPr>
                        <a:t>(n=1455)</a:t>
                      </a:r>
                      <a:endParaRPr lang="en-US" sz="10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000" b="1">
                          <a:solidFill>
                            <a:schemeClr val="bg1"/>
                          </a:solidFill>
                          <a:effectLst/>
                        </a:rPr>
                        <a:t>Placebo</a:t>
                      </a:r>
                      <a:endParaRPr lang="en-US" sz="1000" b="1">
                        <a:solidFill>
                          <a:schemeClr val="bg1"/>
                        </a:solidFill>
                        <a:effectLst/>
                      </a:endParaRPr>
                    </a:p>
                    <a:p>
                      <a:pPr marL="0" marR="0" algn="ctr">
                        <a:lnSpc>
                          <a:spcPct val="100000"/>
                        </a:lnSpc>
                        <a:spcBef>
                          <a:spcPts val="0"/>
                        </a:spcBef>
                        <a:spcAft>
                          <a:spcPts val="0"/>
                        </a:spcAft>
                      </a:pPr>
                      <a:r>
                        <a:rPr lang="en-GB" sz="1000" b="1">
                          <a:solidFill>
                            <a:schemeClr val="bg1"/>
                          </a:solidFill>
                          <a:effectLst/>
                        </a:rPr>
                        <a:t>(n=1451)</a:t>
                      </a:r>
                      <a:endParaRPr lang="en-US" sz="10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000" b="1">
                          <a:solidFill>
                            <a:schemeClr val="bg1"/>
                          </a:solidFill>
                          <a:effectLst/>
                        </a:rPr>
                        <a:t>Dapagliflozin 10 mg</a:t>
                      </a:r>
                      <a:endParaRPr lang="en-US" sz="1000" b="1">
                        <a:solidFill>
                          <a:schemeClr val="bg1"/>
                        </a:solidFill>
                        <a:effectLst/>
                      </a:endParaRPr>
                    </a:p>
                    <a:p>
                      <a:pPr marL="0" marR="0" algn="ctr">
                        <a:lnSpc>
                          <a:spcPct val="100000"/>
                        </a:lnSpc>
                        <a:spcBef>
                          <a:spcPts val="0"/>
                        </a:spcBef>
                        <a:spcAft>
                          <a:spcPts val="0"/>
                        </a:spcAft>
                      </a:pPr>
                      <a:r>
                        <a:rPr lang="en-GB" sz="1000" b="1">
                          <a:solidFill>
                            <a:schemeClr val="bg1"/>
                          </a:solidFill>
                          <a:effectLst/>
                        </a:rPr>
                        <a:t>(n=697)</a:t>
                      </a:r>
                      <a:endParaRPr lang="en-US" sz="10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0000"/>
                        </a:lnSpc>
                        <a:spcBef>
                          <a:spcPts val="0"/>
                        </a:spcBef>
                        <a:spcAft>
                          <a:spcPts val="0"/>
                        </a:spcAft>
                      </a:pPr>
                      <a:r>
                        <a:rPr lang="en-GB" sz="1000" b="1">
                          <a:solidFill>
                            <a:schemeClr val="bg1"/>
                          </a:solidFill>
                          <a:effectLst/>
                        </a:rPr>
                        <a:t>Placebo</a:t>
                      </a:r>
                      <a:endParaRPr lang="en-US" sz="1000" b="1">
                        <a:solidFill>
                          <a:schemeClr val="bg1"/>
                        </a:solidFill>
                        <a:effectLst/>
                      </a:endParaRPr>
                    </a:p>
                    <a:p>
                      <a:pPr marL="0" marR="0" algn="ctr">
                        <a:lnSpc>
                          <a:spcPct val="100000"/>
                        </a:lnSpc>
                        <a:spcBef>
                          <a:spcPts val="0"/>
                        </a:spcBef>
                        <a:spcAft>
                          <a:spcPts val="0"/>
                        </a:spcAft>
                      </a:pPr>
                      <a:r>
                        <a:rPr lang="en-GB" sz="1000" b="1">
                          <a:solidFill>
                            <a:schemeClr val="bg1"/>
                          </a:solidFill>
                          <a:effectLst/>
                        </a:rPr>
                        <a:t>(n=701)</a:t>
                      </a:r>
                      <a:endParaRPr lang="en-US" sz="1000" b="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4229792005"/>
                  </a:ext>
                </a:extLst>
              </a:tr>
              <a:tr h="225609">
                <a:tc>
                  <a:txBody>
                    <a:bodyPr/>
                    <a:lstStyle/>
                    <a:p>
                      <a:pPr marL="0" marR="0">
                        <a:lnSpc>
                          <a:spcPct val="150000"/>
                        </a:lnSpc>
                        <a:spcBef>
                          <a:spcPts val="0"/>
                        </a:spcBef>
                        <a:spcAft>
                          <a:spcPts val="0"/>
                        </a:spcAft>
                        <a:tabLst>
                          <a:tab pos="114300" algn="l"/>
                        </a:tabLst>
                      </a:pPr>
                      <a:r>
                        <a:rPr lang="en-GB" sz="1000" b="1">
                          <a:effectLst/>
                        </a:rPr>
                        <a:t>HbA1c (%), mean (SD)</a:t>
                      </a:r>
                      <a:endParaRPr lang="en-US" sz="1000" b="1">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000">
                          <a:effectLst/>
                        </a:rPr>
                        <a:t>7.8 (1.7)</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000">
                          <a:effectLst/>
                        </a:rPr>
                        <a:t>7.8 (1.6)</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000">
                          <a:effectLst/>
                        </a:rPr>
                        <a:t>5.6 (0.4)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lnT w="28575" cap="flat" cmpd="sng" algn="ctr">
                      <a:solidFill>
                        <a:schemeClr val="bg1"/>
                      </a:solidFill>
                      <a:prstDash val="solid"/>
                      <a:round/>
                      <a:headEnd type="none" w="med" len="med"/>
                      <a:tailEnd type="none" w="med" len="med"/>
                    </a:lnT>
                  </a:tcPr>
                </a:tc>
                <a:tc>
                  <a:txBody>
                    <a:bodyPr/>
                    <a:lstStyle/>
                    <a:p>
                      <a:pPr marL="0" marR="0" algn="ctr">
                        <a:lnSpc>
                          <a:spcPct val="150000"/>
                        </a:lnSpc>
                        <a:spcBef>
                          <a:spcPts val="0"/>
                        </a:spcBef>
                        <a:spcAft>
                          <a:spcPts val="0"/>
                        </a:spcAft>
                      </a:pPr>
                      <a:r>
                        <a:rPr lang="en-GB" sz="1000">
                          <a:effectLst/>
                        </a:rPr>
                        <a:t>5.6 (0.4)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lnT w="28575"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3319174714"/>
                  </a:ext>
                </a:extLst>
              </a:tr>
              <a:tr h="225609">
                <a:tc>
                  <a:txBody>
                    <a:bodyPr/>
                    <a:lstStyle/>
                    <a:p>
                      <a:pPr marL="0" marR="0">
                        <a:lnSpc>
                          <a:spcPct val="150000"/>
                        </a:lnSpc>
                        <a:spcBef>
                          <a:spcPts val="0"/>
                        </a:spcBef>
                        <a:spcAft>
                          <a:spcPts val="0"/>
                        </a:spcAft>
                        <a:tabLst>
                          <a:tab pos="114300" algn="l"/>
                        </a:tabLst>
                      </a:pPr>
                      <a:r>
                        <a:rPr lang="en-GB" sz="1000" b="1">
                          <a:effectLst/>
                        </a:rPr>
                        <a:t>HbA1c (mmol/mol), mean (SD)</a:t>
                      </a:r>
                      <a:endParaRPr lang="en-US" sz="1000" b="1">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62 (18.6)</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62 (17.5)</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38 (4.4)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38 (4.4)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3691820089"/>
                  </a:ext>
                </a:extLst>
              </a:tr>
              <a:tr h="226694">
                <a:tc>
                  <a:txBody>
                    <a:bodyPr/>
                    <a:lstStyle/>
                    <a:p>
                      <a:pPr marL="11113" lvl="1" indent="0" algn="l" fontAlgn="base">
                        <a:tabLst/>
                      </a:pPr>
                      <a:r>
                        <a:rPr lang="en-GB" sz="1000" b="1" i="0">
                          <a:solidFill>
                            <a:srgbClr val="000000"/>
                          </a:solidFill>
                          <a:effectLst/>
                          <a:latin typeface="+mn-lt"/>
                        </a:rPr>
                        <a:t>Obese (BMI ≥30 kg/m</a:t>
                      </a:r>
                      <a:r>
                        <a:rPr lang="en-GB" sz="1000" b="1" i="0" baseline="30000">
                          <a:solidFill>
                            <a:srgbClr val="000000"/>
                          </a:solidFill>
                          <a:effectLst/>
                          <a:latin typeface="+mn-lt"/>
                        </a:rPr>
                        <a:t>2</a:t>
                      </a:r>
                      <a:r>
                        <a:rPr lang="en-GB" sz="1000" b="1" i="0" baseline="0">
                          <a:solidFill>
                            <a:srgbClr val="000000"/>
                          </a:solidFill>
                          <a:effectLst/>
                          <a:latin typeface="+mn-lt"/>
                        </a:rPr>
                        <a:t>), %</a:t>
                      </a:r>
                      <a:endParaRPr lang="en-GB" sz="1000" b="1" i="0" baseline="30000">
                        <a:solidFill>
                          <a:srgbClr val="000000"/>
                        </a:solidFill>
                        <a:effectLst/>
                        <a:latin typeface="+mn-lt"/>
                      </a:endParaRPr>
                    </a:p>
                  </a:txBody>
                  <a:tcPr marR="0" marT="0" marB="0" anchor="ctr"/>
                </a:tc>
                <a:tc gridSpan="2">
                  <a:txBody>
                    <a:bodyPr/>
                    <a:lstStyle/>
                    <a:p>
                      <a:pPr algn="ctr"/>
                      <a:r>
                        <a:rPr lang="en-US" sz="1000">
                          <a:latin typeface="+mn-lt"/>
                        </a:rPr>
                        <a:t>49.4</a:t>
                      </a:r>
                      <a:r>
                        <a:rPr lang="en-US" sz="1000" baseline="30000">
                          <a:latin typeface="+mn-lt"/>
                        </a:rPr>
                        <a:t>2</a:t>
                      </a:r>
                      <a:endParaRPr lang="en-US" sz="1000">
                        <a:latin typeface="+mn-lt"/>
                      </a:endParaRPr>
                    </a:p>
                  </a:txBody>
                  <a:tcPr marR="0" marT="0" marB="0" anchor="ctr"/>
                </a:tc>
                <a:tc hMerge="1">
                  <a:txBody>
                    <a:bodyPr/>
                    <a:lstStyle/>
                    <a:p>
                      <a:pPr algn="ctr"/>
                      <a:endParaRPr lang="en-US" sz="1000">
                        <a:latin typeface="+mn-lt"/>
                      </a:endParaRPr>
                    </a:p>
                  </a:txBody>
                  <a:tcPr marR="0" marT="0" marB="0" anchor="ctr"/>
                </a:tc>
                <a:tc gridSpan="2">
                  <a:txBody>
                    <a:bodyPr/>
                    <a:lstStyle/>
                    <a:p>
                      <a:pPr algn="ctr"/>
                      <a:r>
                        <a:rPr lang="en-US" sz="1000">
                          <a:latin typeface="+mn-lt"/>
                        </a:rPr>
                        <a:t>34.3</a:t>
                      </a:r>
                      <a:r>
                        <a:rPr lang="en-US" sz="1000" baseline="30000">
                          <a:latin typeface="+mn-lt"/>
                        </a:rPr>
                        <a:t>2</a:t>
                      </a:r>
                      <a:endParaRPr lang="en-US" sz="1000">
                        <a:latin typeface="+mn-lt"/>
                      </a:endParaRPr>
                    </a:p>
                  </a:txBody>
                  <a:tcPr marR="0" marT="0" marB="0" anchor="ctr"/>
                </a:tc>
                <a:tc hMerge="1">
                  <a:txBody>
                    <a:bodyPr/>
                    <a:lstStyle/>
                    <a:p>
                      <a:pPr marL="0" marR="0" algn="ctr">
                        <a:lnSpc>
                          <a:spcPct val="150000"/>
                        </a:lnSpc>
                        <a:spcBef>
                          <a:spcPts val="0"/>
                        </a:spcBef>
                        <a:spcAft>
                          <a:spcPts val="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2092810375"/>
                  </a:ext>
                </a:extLst>
              </a:tr>
              <a:tr h="226694">
                <a:tc>
                  <a:txBody>
                    <a:bodyPr/>
                    <a:lstStyle/>
                    <a:p>
                      <a:pPr marL="11113" lvl="1" indent="0" algn="l" fontAlgn="auto">
                        <a:tabLst/>
                      </a:pPr>
                      <a:r>
                        <a:rPr lang="en-GB" sz="1000" b="1" i="0">
                          <a:solidFill>
                            <a:srgbClr val="000000"/>
                          </a:solidFill>
                          <a:effectLst/>
                          <a:latin typeface="+mn-lt"/>
                        </a:rPr>
                        <a:t>​Hypertension, %</a:t>
                      </a:r>
                    </a:p>
                  </a:txBody>
                  <a:tcPr marR="0" marT="0" marB="0" anchor="ctr"/>
                </a:tc>
                <a:tc gridSpan="2">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GB" sz="1000" b="0" i="0">
                          <a:solidFill>
                            <a:srgbClr val="000000"/>
                          </a:solidFill>
                          <a:effectLst/>
                          <a:latin typeface="+mn-lt"/>
                        </a:rPr>
                        <a:t>98.3</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endParaRPr lang="en-GB" sz="1000" b="0" i="0">
                        <a:solidFill>
                          <a:srgbClr val="000000"/>
                        </a:solidFill>
                        <a:effectLst/>
                        <a:latin typeface="+mn-lt"/>
                      </a:endParaRPr>
                    </a:p>
                  </a:txBody>
                  <a:tcPr marR="0" marT="0" marB="0" anchor="ctr"/>
                </a:tc>
                <a:tc gridSpan="2">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GB" sz="1000" b="0" i="0">
                          <a:solidFill>
                            <a:srgbClr val="000000"/>
                          </a:solidFill>
                          <a:effectLst/>
                          <a:latin typeface="+mn-lt"/>
                        </a:rPr>
                        <a:t>90.5</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marL="0" marR="0" algn="ctr">
                        <a:lnSpc>
                          <a:spcPct val="150000"/>
                        </a:lnSpc>
                        <a:spcBef>
                          <a:spcPts val="0"/>
                        </a:spcBef>
                        <a:spcAft>
                          <a:spcPts val="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4291206952"/>
                  </a:ext>
                </a:extLst>
              </a:tr>
              <a:tr h="226694">
                <a:tc>
                  <a:txBody>
                    <a:bodyPr/>
                    <a:lstStyle/>
                    <a:p>
                      <a:pPr marL="11113" lvl="1" indent="0" algn="l" fontAlgn="auto">
                        <a:tabLst/>
                      </a:pPr>
                      <a:r>
                        <a:rPr lang="en-GB" sz="1000" b="0" i="0">
                          <a:solidFill>
                            <a:srgbClr val="000000"/>
                          </a:solidFill>
                          <a:effectLst/>
                          <a:latin typeface="+mn-lt"/>
                        </a:rPr>
                        <a:t>​</a:t>
                      </a:r>
                      <a:r>
                        <a:rPr lang="en-GB" sz="1000" b="1" i="0">
                          <a:solidFill>
                            <a:srgbClr val="000000"/>
                          </a:solidFill>
                          <a:effectLst/>
                          <a:latin typeface="+mn-lt"/>
                        </a:rPr>
                        <a:t>Any history of CV disease, %</a:t>
                      </a:r>
                    </a:p>
                  </a:txBody>
                  <a:tcPr marR="0" marT="0" marB="0" anchor="ctr"/>
                </a:tc>
                <a:tc gridSpan="2">
                  <a:txBody>
                    <a:bodyPr/>
                    <a:lstStyle/>
                    <a:p>
                      <a:pPr algn="ctr" fontAlgn="base"/>
                      <a:r>
                        <a:rPr lang="en-GB" sz="1000" b="0" i="0">
                          <a:solidFill>
                            <a:srgbClr val="000000"/>
                          </a:solidFill>
                          <a:effectLst/>
                          <a:latin typeface="+mn-lt"/>
                        </a:rPr>
                        <a:t>44.1</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algn="ctr" fontAlgn="base"/>
                      <a:endParaRPr lang="en-GB" sz="1000" b="0" i="0">
                        <a:solidFill>
                          <a:srgbClr val="000000"/>
                        </a:solidFill>
                        <a:effectLst/>
                        <a:latin typeface="+mn-lt"/>
                      </a:endParaRPr>
                    </a:p>
                  </a:txBody>
                  <a:tcPr marR="0" marT="0" marB="0" anchor="ctr"/>
                </a:tc>
                <a:tc gridSpan="2">
                  <a:txBody>
                    <a:bodyPr/>
                    <a:lstStyle/>
                    <a:p>
                      <a:pPr algn="ctr" fontAlgn="base"/>
                      <a:r>
                        <a:rPr lang="en-GB" sz="1000" b="0" i="0">
                          <a:solidFill>
                            <a:srgbClr val="000000"/>
                          </a:solidFill>
                          <a:effectLst/>
                          <a:latin typeface="+mn-lt"/>
                        </a:rPr>
                        <a:t>23.5</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marL="0" marR="0" algn="ctr">
                        <a:lnSpc>
                          <a:spcPct val="150000"/>
                        </a:lnSpc>
                        <a:spcBef>
                          <a:spcPts val="0"/>
                        </a:spcBef>
                        <a:spcAft>
                          <a:spcPts val="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532906589"/>
                  </a:ext>
                </a:extLst>
              </a:tr>
              <a:tr h="226694">
                <a:tc>
                  <a:txBody>
                    <a:bodyPr/>
                    <a:lstStyle/>
                    <a:p>
                      <a:pPr marL="11113" lvl="1" indent="0" algn="l" fontAlgn="auto">
                        <a:tabLst/>
                      </a:pPr>
                      <a:r>
                        <a:rPr lang="en-GB" sz="1000" b="1" i="0">
                          <a:solidFill>
                            <a:srgbClr val="000000"/>
                          </a:solidFill>
                          <a:effectLst/>
                          <a:latin typeface="+mn-lt"/>
                        </a:rPr>
                        <a:t>Myocardial infarction, %</a:t>
                      </a:r>
                    </a:p>
                  </a:txBody>
                  <a:tcPr marR="0" marT="0" marB="0" anchor="ctr"/>
                </a:tc>
                <a:tc gridSpan="2">
                  <a:txBody>
                    <a:bodyPr/>
                    <a:lstStyle/>
                    <a:p>
                      <a:pPr algn="ctr" fontAlgn="base"/>
                      <a:r>
                        <a:rPr lang="en-GB" sz="1000" b="0" i="0">
                          <a:solidFill>
                            <a:srgbClr val="000000"/>
                          </a:solidFill>
                          <a:effectLst/>
                          <a:latin typeface="+mn-lt"/>
                        </a:rPr>
                        <a:t>11.0</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algn="ctr" fontAlgn="base"/>
                      <a:endParaRPr lang="en-GB" sz="1000" b="0" i="0">
                        <a:solidFill>
                          <a:srgbClr val="000000"/>
                        </a:solidFill>
                        <a:effectLst/>
                        <a:latin typeface="+mn-lt"/>
                      </a:endParaRPr>
                    </a:p>
                  </a:txBody>
                  <a:tcPr marR="0" marT="0" marB="0" anchor="ctr"/>
                </a:tc>
                <a:tc gridSpan="2">
                  <a:txBody>
                    <a:bodyPr/>
                    <a:lstStyle/>
                    <a:p>
                      <a:pPr algn="ctr" fontAlgn="base"/>
                      <a:r>
                        <a:rPr lang="en-GB" sz="1000" b="0" i="0">
                          <a:solidFill>
                            <a:srgbClr val="000000"/>
                          </a:solidFill>
                          <a:effectLst/>
                          <a:latin typeface="+mn-lt"/>
                        </a:rPr>
                        <a:t>5.1</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marL="0" marR="0" algn="ctr">
                        <a:lnSpc>
                          <a:spcPct val="150000"/>
                        </a:lnSpc>
                        <a:spcBef>
                          <a:spcPts val="0"/>
                        </a:spcBef>
                        <a:spcAft>
                          <a:spcPts val="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365445677"/>
                  </a:ext>
                </a:extLst>
              </a:tr>
              <a:tr h="226694">
                <a:tc>
                  <a:txBody>
                    <a:bodyPr/>
                    <a:lstStyle/>
                    <a:p>
                      <a:pPr marL="11113" lvl="1" indent="0" algn="l" fontAlgn="auto">
                        <a:tabLst/>
                      </a:pPr>
                      <a:r>
                        <a:rPr lang="en-GB" sz="1000" b="1" i="0">
                          <a:solidFill>
                            <a:srgbClr val="000000"/>
                          </a:solidFill>
                          <a:effectLst/>
                          <a:latin typeface="+mn-lt"/>
                        </a:rPr>
                        <a:t>Stroke, %</a:t>
                      </a:r>
                    </a:p>
                  </a:txBody>
                  <a:tcPr marR="0" marT="0" marB="0" anchor="ctr"/>
                </a:tc>
                <a:tc gridSpan="2">
                  <a:txBody>
                    <a:bodyPr/>
                    <a:lstStyle/>
                    <a:p>
                      <a:pPr algn="ctr" fontAlgn="base"/>
                      <a:r>
                        <a:rPr lang="en-GB" sz="1000" b="0" i="0">
                          <a:solidFill>
                            <a:srgbClr val="000000"/>
                          </a:solidFill>
                          <a:effectLst/>
                          <a:latin typeface="+mn-lt"/>
                        </a:rPr>
                        <a:t>7.9</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algn="ctr" fontAlgn="base"/>
                      <a:endParaRPr lang="en-GB" sz="1000" b="0" i="0">
                        <a:solidFill>
                          <a:srgbClr val="000000"/>
                        </a:solidFill>
                        <a:effectLst/>
                        <a:latin typeface="+mn-lt"/>
                      </a:endParaRPr>
                    </a:p>
                  </a:txBody>
                  <a:tcPr marR="0" marT="0" marB="0" anchor="ctr"/>
                </a:tc>
                <a:tc gridSpan="2">
                  <a:txBody>
                    <a:bodyPr/>
                    <a:lstStyle/>
                    <a:p>
                      <a:pPr algn="ctr" fontAlgn="base"/>
                      <a:r>
                        <a:rPr lang="en-GB" sz="1000" b="0" i="0">
                          <a:solidFill>
                            <a:srgbClr val="000000"/>
                          </a:solidFill>
                          <a:effectLst/>
                          <a:latin typeface="+mn-lt"/>
                        </a:rPr>
                        <a:t>4.9</a:t>
                      </a:r>
                      <a:r>
                        <a:rPr lang="en-US" sz="1000" baseline="30000">
                          <a:latin typeface="+mn-lt"/>
                        </a:rPr>
                        <a:t>2</a:t>
                      </a:r>
                      <a:endParaRPr lang="en-GB" sz="1000" b="0" i="0">
                        <a:solidFill>
                          <a:srgbClr val="000000"/>
                        </a:solidFill>
                        <a:effectLst/>
                        <a:latin typeface="+mn-lt"/>
                      </a:endParaRPr>
                    </a:p>
                  </a:txBody>
                  <a:tcPr marR="0" marT="0" marB="0" anchor="ctr"/>
                </a:tc>
                <a:tc hMerge="1">
                  <a:txBody>
                    <a:bodyPr/>
                    <a:lstStyle/>
                    <a:p>
                      <a:pPr marL="0" marR="0" algn="ctr">
                        <a:lnSpc>
                          <a:spcPct val="150000"/>
                        </a:lnSpc>
                        <a:spcBef>
                          <a:spcPts val="0"/>
                        </a:spcBef>
                        <a:spcAft>
                          <a:spcPts val="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520785371"/>
                  </a:ext>
                </a:extLst>
              </a:tr>
              <a:tr h="225609">
                <a:tc>
                  <a:txBody>
                    <a:bodyPr/>
                    <a:lstStyle/>
                    <a:p>
                      <a:pPr marL="0" marR="0">
                        <a:lnSpc>
                          <a:spcPct val="150000"/>
                        </a:lnSpc>
                        <a:spcBef>
                          <a:spcPts val="0"/>
                        </a:spcBef>
                        <a:spcAft>
                          <a:spcPts val="0"/>
                        </a:spcAft>
                        <a:tabLst>
                          <a:tab pos="114300" algn="l"/>
                        </a:tabLst>
                      </a:pPr>
                      <a:r>
                        <a:rPr lang="en-GB" sz="1000" b="1">
                          <a:effectLst/>
                        </a:rPr>
                        <a:t>Heart failure, n (%)</a:t>
                      </a:r>
                      <a:endParaRPr lang="en-US" sz="1000" b="1">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177 (12)</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184 (13)</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58 (8)</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49 (7)</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574970870"/>
                  </a:ext>
                </a:extLst>
              </a:tr>
              <a:tr h="225609">
                <a:tc gridSpan="5">
                  <a:txBody>
                    <a:bodyPr/>
                    <a:lstStyle/>
                    <a:p>
                      <a:pPr marL="0" marR="0">
                        <a:lnSpc>
                          <a:spcPct val="150000"/>
                        </a:lnSpc>
                        <a:spcBef>
                          <a:spcPts val="0"/>
                        </a:spcBef>
                        <a:spcAft>
                          <a:spcPts val="0"/>
                        </a:spcAft>
                      </a:pPr>
                      <a:r>
                        <a:rPr lang="en-GB" sz="1000" b="1">
                          <a:effectLst/>
                        </a:rPr>
                        <a:t>Prior medication, n (%)</a:t>
                      </a:r>
                      <a:endParaRPr lang="en-US" sz="1000" b="1">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094925089"/>
                  </a:ext>
                </a:extLst>
              </a:tr>
              <a:tr h="225609">
                <a:tc>
                  <a:txBody>
                    <a:bodyPr/>
                    <a:lstStyle/>
                    <a:p>
                      <a:pPr marL="0" marR="0" indent="180340">
                        <a:lnSpc>
                          <a:spcPct val="150000"/>
                        </a:lnSpc>
                        <a:spcBef>
                          <a:spcPts val="0"/>
                        </a:spcBef>
                        <a:spcAft>
                          <a:spcPts val="0"/>
                        </a:spcAft>
                        <a:tabLst>
                          <a:tab pos="114300" algn="l"/>
                        </a:tabLst>
                      </a:pPr>
                      <a:r>
                        <a:rPr lang="en-GB" sz="1000">
                          <a:effectLst/>
                        </a:rPr>
                        <a:t>ACE inhibitor</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451 (31)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443 (31)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222 (32)</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238 (34)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3595700623"/>
                  </a:ext>
                </a:extLst>
              </a:tr>
              <a:tr h="225609">
                <a:tc>
                  <a:txBody>
                    <a:bodyPr/>
                    <a:lstStyle/>
                    <a:p>
                      <a:pPr marL="0" marR="0" indent="180340">
                        <a:lnSpc>
                          <a:spcPct val="150000"/>
                        </a:lnSpc>
                        <a:spcBef>
                          <a:spcPts val="0"/>
                        </a:spcBef>
                        <a:spcAft>
                          <a:spcPts val="0"/>
                        </a:spcAft>
                        <a:tabLst>
                          <a:tab pos="114300" algn="l"/>
                        </a:tabLst>
                      </a:pPr>
                      <a:r>
                        <a:rPr lang="en-GB" sz="1000">
                          <a:effectLst/>
                        </a:rPr>
                        <a:t>ARB</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984 (68)</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974 (67)</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460 (66)</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452 (64)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716191587"/>
                  </a:ext>
                </a:extLst>
              </a:tr>
              <a:tr h="225609">
                <a:tc>
                  <a:txBody>
                    <a:bodyPr/>
                    <a:lstStyle/>
                    <a:p>
                      <a:pPr marL="0" marR="0" indent="180340">
                        <a:lnSpc>
                          <a:spcPct val="150000"/>
                        </a:lnSpc>
                        <a:spcBef>
                          <a:spcPts val="0"/>
                        </a:spcBef>
                        <a:spcAft>
                          <a:spcPts val="0"/>
                        </a:spcAft>
                      </a:pPr>
                      <a:r>
                        <a:rPr lang="en-GB" sz="1000">
                          <a:effectLst/>
                        </a:rPr>
                        <a:t>Diuretic</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718 (49)</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747 (51)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210 (30)</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207 (30)</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3173402369"/>
                  </a:ext>
                </a:extLst>
              </a:tr>
              <a:tr h="225609">
                <a:tc>
                  <a:txBody>
                    <a:bodyPr/>
                    <a:lstStyle/>
                    <a:p>
                      <a:pPr marL="0" marR="0" indent="180340">
                        <a:lnSpc>
                          <a:spcPct val="150000"/>
                        </a:lnSpc>
                        <a:spcBef>
                          <a:spcPts val="0"/>
                        </a:spcBef>
                        <a:spcAft>
                          <a:spcPts val="0"/>
                        </a:spcAft>
                      </a:pPr>
                      <a:r>
                        <a:rPr lang="en-GB" sz="1000">
                          <a:effectLst/>
                        </a:rPr>
                        <a:t>Statin</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1039 (71)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1043 (72)</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356 (51)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356 (51)</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3634714162"/>
                  </a:ext>
                </a:extLst>
              </a:tr>
              <a:tr h="225609">
                <a:tc>
                  <a:txBody>
                    <a:bodyPr/>
                    <a:lstStyle/>
                    <a:p>
                      <a:pPr marL="0" marR="0" indent="180340">
                        <a:lnSpc>
                          <a:spcPct val="150000"/>
                        </a:lnSpc>
                        <a:spcBef>
                          <a:spcPts val="0"/>
                        </a:spcBef>
                        <a:spcAft>
                          <a:spcPts val="0"/>
                        </a:spcAft>
                      </a:pPr>
                      <a:r>
                        <a:rPr lang="en-GB" sz="1000">
                          <a:effectLst/>
                        </a:rPr>
                        <a:t>Metformin (biguanides)</a:t>
                      </a:r>
                      <a:r>
                        <a:rPr lang="en-GB" sz="1000" baseline="30000">
                          <a:effectLst/>
                        </a:rPr>
                        <a:t>c</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629 (44)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613 (43)</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2066886891"/>
                  </a:ext>
                </a:extLst>
              </a:tr>
              <a:tr h="225609">
                <a:tc>
                  <a:txBody>
                    <a:bodyPr/>
                    <a:lstStyle/>
                    <a:p>
                      <a:pPr marL="0" marR="0" indent="180340">
                        <a:lnSpc>
                          <a:spcPct val="150000"/>
                        </a:lnSpc>
                        <a:spcBef>
                          <a:spcPts val="0"/>
                        </a:spcBef>
                        <a:spcAft>
                          <a:spcPts val="0"/>
                        </a:spcAft>
                      </a:pPr>
                      <a:r>
                        <a:rPr lang="en-GB" sz="1000">
                          <a:effectLst/>
                        </a:rPr>
                        <a:t>SU </a:t>
                      </a:r>
                      <a:r>
                        <a:rPr lang="en-GB" sz="1000" err="1">
                          <a:effectLst/>
                        </a:rPr>
                        <a:t>derivative</a:t>
                      </a:r>
                      <a:r>
                        <a:rPr lang="en-GB" sz="1000" baseline="30000" err="1">
                          <a:effectLst/>
                        </a:rPr>
                        <a:t>c</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389 (27)</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385 (27)</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620189468"/>
                  </a:ext>
                </a:extLst>
              </a:tr>
              <a:tr h="225609">
                <a:tc>
                  <a:txBody>
                    <a:bodyPr/>
                    <a:lstStyle/>
                    <a:p>
                      <a:pPr marL="0" marR="0" indent="180340">
                        <a:lnSpc>
                          <a:spcPct val="150000"/>
                        </a:lnSpc>
                        <a:spcBef>
                          <a:spcPts val="0"/>
                        </a:spcBef>
                        <a:spcAft>
                          <a:spcPts val="0"/>
                        </a:spcAft>
                      </a:pPr>
                      <a:r>
                        <a:rPr lang="en-GB" sz="1000">
                          <a:effectLst/>
                        </a:rPr>
                        <a:t>DPP4 </a:t>
                      </a:r>
                      <a:r>
                        <a:rPr lang="en-GB" sz="1000" err="1">
                          <a:effectLst/>
                        </a:rPr>
                        <a:t>inhibitor</a:t>
                      </a:r>
                      <a:r>
                        <a:rPr lang="en-GB" sz="1000" baseline="30000" err="1">
                          <a:effectLst/>
                        </a:rPr>
                        <a:t>c</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364 (25)</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378 (26)</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2456604531"/>
                  </a:ext>
                </a:extLst>
              </a:tr>
              <a:tr h="225609">
                <a:tc>
                  <a:txBody>
                    <a:bodyPr/>
                    <a:lstStyle/>
                    <a:p>
                      <a:pPr marL="0" marR="0" indent="180340">
                        <a:lnSpc>
                          <a:spcPct val="150000"/>
                        </a:lnSpc>
                        <a:spcBef>
                          <a:spcPts val="0"/>
                        </a:spcBef>
                        <a:spcAft>
                          <a:spcPts val="0"/>
                        </a:spcAft>
                      </a:pPr>
                      <a:r>
                        <a:rPr lang="en-GB" sz="1000">
                          <a:effectLst/>
                        </a:rPr>
                        <a:t>GLP-1 </a:t>
                      </a:r>
                      <a:r>
                        <a:rPr lang="en-GB" sz="1000" err="1">
                          <a:effectLst/>
                        </a:rPr>
                        <a:t>analog</a:t>
                      </a:r>
                      <a:r>
                        <a:rPr lang="en-GB" sz="1000" baseline="30000" err="1">
                          <a:effectLst/>
                        </a:rPr>
                        <a:t>c</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63 (4)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59 (4)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1351358685"/>
                  </a:ext>
                </a:extLst>
              </a:tr>
              <a:tr h="225609">
                <a:tc>
                  <a:txBody>
                    <a:bodyPr/>
                    <a:lstStyle/>
                    <a:p>
                      <a:pPr marL="0" marR="0" indent="180340">
                        <a:lnSpc>
                          <a:spcPct val="150000"/>
                        </a:lnSpc>
                        <a:spcBef>
                          <a:spcPts val="0"/>
                        </a:spcBef>
                        <a:spcAft>
                          <a:spcPts val="0"/>
                        </a:spcAft>
                      </a:pPr>
                      <a:r>
                        <a:rPr lang="en-GB" sz="1000" err="1">
                          <a:effectLst/>
                        </a:rPr>
                        <a:t>Insulin</a:t>
                      </a:r>
                      <a:r>
                        <a:rPr lang="en-GB" sz="1000" baseline="30000" err="1">
                          <a:effectLst/>
                        </a:rPr>
                        <a:t>a</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nchor="ctr"/>
                </a:tc>
                <a:tc>
                  <a:txBody>
                    <a:bodyPr/>
                    <a:lstStyle/>
                    <a:p>
                      <a:pPr marL="0" marR="0" algn="ctr">
                        <a:lnSpc>
                          <a:spcPct val="150000"/>
                        </a:lnSpc>
                        <a:spcBef>
                          <a:spcPts val="0"/>
                        </a:spcBef>
                        <a:spcAft>
                          <a:spcPts val="0"/>
                        </a:spcAft>
                      </a:pPr>
                      <a:r>
                        <a:rPr lang="en-GB" sz="1000">
                          <a:effectLst/>
                        </a:rPr>
                        <a:t>814 (56)</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784 (54)</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tc>
                  <a:txBody>
                    <a:bodyPr/>
                    <a:lstStyle/>
                    <a:p>
                      <a:pPr marL="0" marR="0" algn="ctr">
                        <a:lnSpc>
                          <a:spcPct val="150000"/>
                        </a:lnSpc>
                        <a:spcBef>
                          <a:spcPts val="0"/>
                        </a:spcBef>
                        <a:spcAft>
                          <a:spcPts val="0"/>
                        </a:spcAft>
                      </a:pPr>
                      <a:r>
                        <a:rPr lang="en-GB" sz="1000">
                          <a:effectLst/>
                        </a:rPr>
                        <a:t>-</a:t>
                      </a:r>
                      <a:endParaRPr lang="en-US" sz="1000">
                        <a:effectLst/>
                        <a:latin typeface="Calibri" panose="020F0502020204030204" pitchFamily="34" charset="0"/>
                        <a:ea typeface="Calibri" panose="020F0502020204030204" pitchFamily="34" charset="0"/>
                        <a:cs typeface="Times New Roman" panose="02020603050405020304" pitchFamily="18" charset="0"/>
                      </a:endParaRPr>
                    </a:p>
                  </a:txBody>
                  <a:tcPr marR="0" marT="0" marB="0"/>
                </a:tc>
                <a:extLst>
                  <a:ext uri="{0D108BD9-81ED-4DB2-BD59-A6C34878D82A}">
                    <a16:rowId xmlns="" xmlns:a16="http://schemas.microsoft.com/office/drawing/2014/main" val="2584324558"/>
                  </a:ext>
                </a:extLst>
              </a:tr>
            </a:tbl>
          </a:graphicData>
        </a:graphic>
      </p:graphicFrame>
      <p:grpSp>
        <p:nvGrpSpPr>
          <p:cNvPr id="13" name="Group 12">
            <a:extLst>
              <a:ext uri="{FF2B5EF4-FFF2-40B4-BE49-F238E27FC236}">
                <a16:creationId xmlns="" xmlns:a16="http://schemas.microsoft.com/office/drawing/2014/main" id="{4936283F-F1A6-4116-8469-BBDA582488FD}"/>
              </a:ext>
            </a:extLst>
          </p:cNvPr>
          <p:cNvGrpSpPr/>
          <p:nvPr/>
        </p:nvGrpSpPr>
        <p:grpSpPr>
          <a:xfrm>
            <a:off x="-6291" y="-23678"/>
            <a:ext cx="3017520" cy="261610"/>
            <a:chOff x="-6290" y="-23678"/>
            <a:chExt cx="3017520" cy="261610"/>
          </a:xfrm>
          <a:solidFill>
            <a:schemeClr val="accent2"/>
          </a:solidFill>
        </p:grpSpPr>
        <p:sp>
          <p:nvSpPr>
            <p:cNvPr id="14" name="Freeform 13">
              <a:extLst>
                <a:ext uri="{FF2B5EF4-FFF2-40B4-BE49-F238E27FC236}">
                  <a16:creationId xmlns="" xmlns:a16="http://schemas.microsoft.com/office/drawing/2014/main" id="{2709C245-6B2A-4F4F-9B92-862E67D051E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 name="Rectangle 14">
              <a:extLst>
                <a:ext uri="{FF2B5EF4-FFF2-40B4-BE49-F238E27FC236}">
                  <a16:creationId xmlns="" xmlns:a16="http://schemas.microsoft.com/office/drawing/2014/main" id="{076B5C72-C4BB-4B30-B280-68A711DDB54D}"/>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323334583"/>
      </p:ext>
    </p:extLst>
  </p:cSld>
  <p:clrMapOvr>
    <a:masterClrMapping/>
  </p:clrMapOvr>
  <p:transition>
    <p:fade/>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 xmlns:a16="http://schemas.microsoft.com/office/drawing/2014/main" id="{4B9DF1B6-F055-468C-A285-36C6C69A3265}"/>
              </a:ext>
            </a:extLst>
          </p:cNvPr>
          <p:cNvGrpSpPr/>
          <p:nvPr/>
        </p:nvGrpSpPr>
        <p:grpSpPr>
          <a:xfrm>
            <a:off x="6646414" y="1257299"/>
            <a:ext cx="3203435" cy="5418138"/>
            <a:chOff x="7398813" y="1257299"/>
            <a:chExt cx="3203433" cy="5418138"/>
          </a:xfrm>
        </p:grpSpPr>
        <p:cxnSp>
          <p:nvCxnSpPr>
            <p:cNvPr id="77" name="Straight Connector 76">
              <a:extLst>
                <a:ext uri="{FF2B5EF4-FFF2-40B4-BE49-F238E27FC236}">
                  <a16:creationId xmlns="" xmlns:a16="http://schemas.microsoft.com/office/drawing/2014/main" id="{891C9924-2E84-40A5-A1D1-C8F47FB0374A}"/>
                </a:ext>
              </a:extLst>
            </p:cNvPr>
            <p:cNvCxnSpPr>
              <a:cxnSpLocks/>
            </p:cNvCxnSpPr>
            <p:nvPr/>
          </p:nvCxnSpPr>
          <p:spPr>
            <a:xfrm>
              <a:off x="7581331" y="6059376"/>
              <a:ext cx="26897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 xmlns:a16="http://schemas.microsoft.com/office/drawing/2014/main" id="{9A826C0A-1947-4D13-958C-6D1AC4BD25FC}"/>
                </a:ext>
              </a:extLst>
            </p:cNvPr>
            <p:cNvCxnSpPr/>
            <p:nvPr/>
          </p:nvCxnSpPr>
          <p:spPr>
            <a:xfrm>
              <a:off x="758793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 xmlns:a16="http://schemas.microsoft.com/office/drawing/2014/main" id="{94C3F767-4090-44FC-B158-7799C362AB78}"/>
                </a:ext>
              </a:extLst>
            </p:cNvPr>
            <p:cNvCxnSpPr/>
            <p:nvPr/>
          </p:nvCxnSpPr>
          <p:spPr>
            <a:xfrm>
              <a:off x="8650832"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 xmlns:a16="http://schemas.microsoft.com/office/drawing/2014/main" id="{4FB3DDD3-6BC1-4611-BDF1-6A5E1FAE88CE}"/>
                </a:ext>
              </a:extLst>
            </p:cNvPr>
            <p:cNvCxnSpPr/>
            <p:nvPr/>
          </p:nvCxnSpPr>
          <p:spPr>
            <a:xfrm>
              <a:off x="9460851"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 xmlns:a16="http://schemas.microsoft.com/office/drawing/2014/main" id="{F4A2A3DA-788B-413D-B207-F7CB8B10535B}"/>
                </a:ext>
              </a:extLst>
            </p:cNvPr>
            <p:cNvCxnSpPr>
              <a:cxnSpLocks/>
            </p:cNvCxnSpPr>
            <p:nvPr/>
          </p:nvCxnSpPr>
          <p:spPr>
            <a:xfrm>
              <a:off x="9460851" y="1257299"/>
              <a:ext cx="0" cy="48020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 xmlns:a16="http://schemas.microsoft.com/office/drawing/2014/main" id="{18778B57-8774-4EF6-81A7-B5E14442CF5A}"/>
                </a:ext>
              </a:extLst>
            </p:cNvPr>
            <p:cNvCxnSpPr/>
            <p:nvPr/>
          </p:nvCxnSpPr>
          <p:spPr>
            <a:xfrm>
              <a:off x="10267666"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 xmlns:a16="http://schemas.microsoft.com/office/drawing/2014/main" id="{E3A54348-4CA6-47CC-B9AB-2B58BADBD05A}"/>
                </a:ext>
              </a:extLst>
            </p:cNvPr>
            <p:cNvSpPr txBox="1"/>
            <p:nvPr/>
          </p:nvSpPr>
          <p:spPr>
            <a:xfrm>
              <a:off x="7398813" y="6091129"/>
              <a:ext cx="380232" cy="261610"/>
            </a:xfrm>
            <a:prstGeom prst="rect">
              <a:avLst/>
            </a:prstGeom>
            <a:noFill/>
          </p:spPr>
          <p:txBody>
            <a:bodyPr wrap="none" rtlCol="0">
              <a:spAutoFit/>
            </a:bodyPr>
            <a:lstStyle/>
            <a:p>
              <a:pPr algn="ctr">
                <a:buClr>
                  <a:schemeClr val="accent1"/>
                </a:buClr>
              </a:pPr>
              <a:r>
                <a:rPr lang="en-US" sz="1100"/>
                <a:t>0.2</a:t>
              </a:r>
            </a:p>
          </p:txBody>
        </p:sp>
        <p:sp>
          <p:nvSpPr>
            <p:cNvPr id="90" name="TextBox 89">
              <a:extLst>
                <a:ext uri="{FF2B5EF4-FFF2-40B4-BE49-F238E27FC236}">
                  <a16:creationId xmlns="" xmlns:a16="http://schemas.microsoft.com/office/drawing/2014/main" id="{C4F09583-D92D-49DC-BAA1-B3D07DEAD849}"/>
                </a:ext>
              </a:extLst>
            </p:cNvPr>
            <p:cNvSpPr txBox="1"/>
            <p:nvPr/>
          </p:nvSpPr>
          <p:spPr>
            <a:xfrm>
              <a:off x="8463742" y="6091129"/>
              <a:ext cx="380232" cy="261610"/>
            </a:xfrm>
            <a:prstGeom prst="rect">
              <a:avLst/>
            </a:prstGeom>
            <a:noFill/>
          </p:spPr>
          <p:txBody>
            <a:bodyPr wrap="none" rtlCol="0">
              <a:spAutoFit/>
            </a:bodyPr>
            <a:lstStyle/>
            <a:p>
              <a:pPr algn="ctr">
                <a:buClr>
                  <a:schemeClr val="accent1"/>
                </a:buClr>
              </a:pPr>
              <a:r>
                <a:rPr lang="en-US" sz="1100"/>
                <a:t>0.5</a:t>
              </a:r>
            </a:p>
          </p:txBody>
        </p:sp>
        <p:sp>
          <p:nvSpPr>
            <p:cNvPr id="92" name="TextBox 91">
              <a:extLst>
                <a:ext uri="{FF2B5EF4-FFF2-40B4-BE49-F238E27FC236}">
                  <a16:creationId xmlns="" xmlns:a16="http://schemas.microsoft.com/office/drawing/2014/main" id="{5533E957-C39C-48B9-BB11-A472DF26CC4A}"/>
                </a:ext>
              </a:extLst>
            </p:cNvPr>
            <p:cNvSpPr txBox="1"/>
            <p:nvPr/>
          </p:nvSpPr>
          <p:spPr>
            <a:xfrm>
              <a:off x="10079922" y="6091129"/>
              <a:ext cx="380232" cy="261610"/>
            </a:xfrm>
            <a:prstGeom prst="rect">
              <a:avLst/>
            </a:prstGeom>
            <a:noFill/>
          </p:spPr>
          <p:txBody>
            <a:bodyPr wrap="none" rtlCol="0">
              <a:spAutoFit/>
            </a:bodyPr>
            <a:lstStyle/>
            <a:p>
              <a:pPr algn="ctr">
                <a:buClr>
                  <a:schemeClr val="accent1"/>
                </a:buClr>
              </a:pPr>
              <a:r>
                <a:rPr lang="en-US" sz="1100"/>
                <a:t>2.0</a:t>
              </a:r>
            </a:p>
          </p:txBody>
        </p:sp>
        <p:sp>
          <p:nvSpPr>
            <p:cNvPr id="93" name="TextBox 92">
              <a:extLst>
                <a:ext uri="{FF2B5EF4-FFF2-40B4-BE49-F238E27FC236}">
                  <a16:creationId xmlns="" xmlns:a16="http://schemas.microsoft.com/office/drawing/2014/main" id="{74ECAE95-6354-4E1C-91AF-7386C344BD7F}"/>
                </a:ext>
              </a:extLst>
            </p:cNvPr>
            <p:cNvSpPr txBox="1"/>
            <p:nvPr/>
          </p:nvSpPr>
          <p:spPr>
            <a:xfrm>
              <a:off x="9430131" y="6413827"/>
              <a:ext cx="1172115" cy="261610"/>
            </a:xfrm>
            <a:prstGeom prst="rect">
              <a:avLst/>
            </a:prstGeom>
            <a:noFill/>
          </p:spPr>
          <p:txBody>
            <a:bodyPr wrap="none" rtlCol="0">
              <a:spAutoFit/>
            </a:bodyPr>
            <a:lstStyle/>
            <a:p>
              <a:pPr>
                <a:buClr>
                  <a:schemeClr val="accent1"/>
                </a:buClr>
              </a:pPr>
              <a:r>
                <a:rPr lang="en-US" sz="1100" b="1"/>
                <a:t>Placebo Better</a:t>
              </a:r>
            </a:p>
          </p:txBody>
        </p:sp>
        <p:sp>
          <p:nvSpPr>
            <p:cNvPr id="94" name="TextBox 93">
              <a:extLst>
                <a:ext uri="{FF2B5EF4-FFF2-40B4-BE49-F238E27FC236}">
                  <a16:creationId xmlns="" xmlns:a16="http://schemas.microsoft.com/office/drawing/2014/main" id="{9B0C369F-E0AB-48EF-9F4B-E675972B4B37}"/>
                </a:ext>
              </a:extLst>
            </p:cNvPr>
            <p:cNvSpPr txBox="1"/>
            <p:nvPr/>
          </p:nvSpPr>
          <p:spPr>
            <a:xfrm>
              <a:off x="7976564" y="6413827"/>
              <a:ext cx="1507143" cy="261610"/>
            </a:xfrm>
            <a:prstGeom prst="rect">
              <a:avLst/>
            </a:prstGeom>
            <a:noFill/>
          </p:spPr>
          <p:txBody>
            <a:bodyPr wrap="none" rtlCol="0">
              <a:spAutoFit/>
            </a:bodyPr>
            <a:lstStyle/>
            <a:p>
              <a:pPr algn="ctr">
                <a:buClr>
                  <a:schemeClr val="accent1"/>
                </a:buClr>
              </a:pPr>
              <a:r>
                <a:rPr lang="en-US" sz="1100" b="1"/>
                <a:t>Dapagliflozin Better</a:t>
              </a:r>
            </a:p>
          </p:txBody>
        </p:sp>
        <p:cxnSp>
          <p:nvCxnSpPr>
            <p:cNvPr id="95" name="Straight Arrow Connector 94">
              <a:extLst>
                <a:ext uri="{FF2B5EF4-FFF2-40B4-BE49-F238E27FC236}">
                  <a16:creationId xmlns="" xmlns:a16="http://schemas.microsoft.com/office/drawing/2014/main" id="{E7693970-08BC-4125-9488-4469F808A4BB}"/>
                </a:ext>
              </a:extLst>
            </p:cNvPr>
            <p:cNvCxnSpPr/>
            <p:nvPr/>
          </p:nvCxnSpPr>
          <p:spPr>
            <a:xfrm>
              <a:off x="9483706" y="63825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 xmlns:a16="http://schemas.microsoft.com/office/drawing/2014/main" id="{976E16FE-2130-4896-ABFC-5D76EFDD8B0F}"/>
                </a:ext>
              </a:extLst>
            </p:cNvPr>
            <p:cNvCxnSpPr>
              <a:cxnSpLocks/>
            </p:cNvCxnSpPr>
            <p:nvPr/>
          </p:nvCxnSpPr>
          <p:spPr>
            <a:xfrm flipH="1">
              <a:off x="8027156" y="63825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9" name="Title 8">
            <a:extLst>
              <a:ext uri="{FF2B5EF4-FFF2-40B4-BE49-F238E27FC236}">
                <a16:creationId xmlns="" xmlns:a16="http://schemas.microsoft.com/office/drawing/2014/main" id="{C41EE958-745D-421A-86EF-21805029DD5F}"/>
              </a:ext>
            </a:extLst>
          </p:cNvPr>
          <p:cNvSpPr>
            <a:spLocks noGrp="1"/>
          </p:cNvSpPr>
          <p:nvPr>
            <p:ph type="title"/>
          </p:nvPr>
        </p:nvSpPr>
        <p:spPr/>
        <p:txBody>
          <a:bodyPr>
            <a:normAutofit/>
          </a:bodyPr>
          <a:lstStyle/>
          <a:p>
            <a:r>
              <a:rPr lang="en-US"/>
              <a:t>Primary and Secondary Outcomes by Diabetes Status</a:t>
            </a:r>
          </a:p>
        </p:txBody>
      </p:sp>
      <p:sp>
        <p:nvSpPr>
          <p:cNvPr id="3" name="Text Placeholder 2"/>
          <p:cNvSpPr>
            <a:spLocks noGrp="1"/>
          </p:cNvSpPr>
          <p:nvPr>
            <p:ph type="body" sz="quarter" idx="13"/>
          </p:nvPr>
        </p:nvSpPr>
        <p:spPr/>
        <p:txBody>
          <a:bodyPr/>
          <a:lstStyle/>
          <a:p>
            <a:r>
              <a:rPr lang="en-GB"/>
              <a:t>CV = cardiovascular; </a:t>
            </a:r>
            <a:r>
              <a:rPr lang="en-GB" err="1"/>
              <a:t>hHF</a:t>
            </a:r>
            <a:r>
              <a:rPr lang="en-GB"/>
              <a:t> = hospitalization for heart failure; T2D = type 2 diabetes.</a:t>
            </a:r>
          </a:p>
          <a:p>
            <a:r>
              <a:rPr lang="en-US"/>
              <a:t>Wheeler DC et al. </a:t>
            </a:r>
            <a:r>
              <a:rPr lang="en-US" i="1"/>
              <a:t>Lancet Diabetes Endocrinol. </a:t>
            </a:r>
            <a:r>
              <a:rPr lang="en-US"/>
              <a:t>2021;9:22–31.</a:t>
            </a:r>
            <a:endParaRPr lang="en-GB"/>
          </a:p>
        </p:txBody>
      </p:sp>
      <p:graphicFrame>
        <p:nvGraphicFramePr>
          <p:cNvPr id="6" name="Table 5"/>
          <p:cNvGraphicFramePr>
            <a:graphicFrameLocks noGrp="1"/>
          </p:cNvGraphicFramePr>
          <p:nvPr/>
        </p:nvGraphicFramePr>
        <p:xfrm>
          <a:off x="457201" y="1257300"/>
          <a:ext cx="11277603" cy="4701050"/>
        </p:xfrm>
        <a:graphic>
          <a:graphicData uri="http://schemas.openxmlformats.org/drawingml/2006/table">
            <a:tbl>
              <a:tblPr bandRow="1">
                <a:tableStyleId>{2D5ABB26-0587-4C30-8999-92F81FD0307C}</a:tableStyleId>
              </a:tblPr>
              <a:tblGrid>
                <a:gridCol w="2207343">
                  <a:extLst>
                    <a:ext uri="{9D8B030D-6E8A-4147-A177-3AD203B41FA5}">
                      <a16:colId xmlns="" xmlns:a16="http://schemas.microsoft.com/office/drawing/2014/main" val="1678888695"/>
                    </a:ext>
                  </a:extLst>
                </a:gridCol>
                <a:gridCol w="879476">
                  <a:extLst>
                    <a:ext uri="{9D8B030D-6E8A-4147-A177-3AD203B41FA5}">
                      <a16:colId xmlns="" xmlns:a16="http://schemas.microsoft.com/office/drawing/2014/main" val="3891499949"/>
                    </a:ext>
                  </a:extLst>
                </a:gridCol>
                <a:gridCol w="1095051">
                  <a:extLst>
                    <a:ext uri="{9D8B030D-6E8A-4147-A177-3AD203B41FA5}">
                      <a16:colId xmlns="" xmlns:a16="http://schemas.microsoft.com/office/drawing/2014/main" val="2160607708"/>
                    </a:ext>
                  </a:extLst>
                </a:gridCol>
                <a:gridCol w="1077493">
                  <a:extLst>
                    <a:ext uri="{9D8B030D-6E8A-4147-A177-3AD203B41FA5}">
                      <a16:colId xmlns="" xmlns:a16="http://schemas.microsoft.com/office/drawing/2014/main" val="1467438116"/>
                    </a:ext>
                  </a:extLst>
                </a:gridCol>
                <a:gridCol w="1069075">
                  <a:extLst>
                    <a:ext uri="{9D8B030D-6E8A-4147-A177-3AD203B41FA5}">
                      <a16:colId xmlns="" xmlns:a16="http://schemas.microsoft.com/office/drawing/2014/main" val="1589561817"/>
                    </a:ext>
                  </a:extLst>
                </a:gridCol>
                <a:gridCol w="2395731">
                  <a:extLst>
                    <a:ext uri="{9D8B030D-6E8A-4147-A177-3AD203B41FA5}">
                      <a16:colId xmlns="" xmlns:a16="http://schemas.microsoft.com/office/drawing/2014/main" val="734811335"/>
                    </a:ext>
                  </a:extLst>
                </a:gridCol>
                <a:gridCol w="1487164">
                  <a:extLst>
                    <a:ext uri="{9D8B030D-6E8A-4147-A177-3AD203B41FA5}">
                      <a16:colId xmlns="" xmlns:a16="http://schemas.microsoft.com/office/drawing/2014/main" val="1783972375"/>
                    </a:ext>
                  </a:extLst>
                </a:gridCol>
                <a:gridCol w="1066269">
                  <a:extLst>
                    <a:ext uri="{9D8B030D-6E8A-4147-A177-3AD203B41FA5}">
                      <a16:colId xmlns="" xmlns:a16="http://schemas.microsoft.com/office/drawing/2014/main" val="2858814517"/>
                    </a:ext>
                  </a:extLst>
                </a:gridCol>
              </a:tblGrid>
              <a:tr h="419736">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endParaRP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gridSpan="2">
                  <a:txBody>
                    <a:bodyPr/>
                    <a:lstStyle/>
                    <a:p>
                      <a:pPr algn="ctr"/>
                      <a:r>
                        <a:rPr lang="en-GB" sz="1200" b="1">
                          <a:solidFill>
                            <a:schemeClr val="bg1"/>
                          </a:solidFill>
                        </a:rPr>
                        <a:t>Dapagliflozin 10 mg</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hMerge="1">
                  <a:txBody>
                    <a:bodyPr/>
                    <a:lstStyle/>
                    <a:p>
                      <a:pPr algn="ctr"/>
                      <a:endParaRPr lang="en-GB" sz="1200" b="1">
                        <a:solidFill>
                          <a:schemeClr val="tx1"/>
                        </a:solidFill>
                      </a:endParaRPr>
                    </a:p>
                  </a:txBody>
                  <a:tcPr marL="0" marR="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b="1">
                          <a:solidFill>
                            <a:schemeClr val="bg1"/>
                          </a:solidFill>
                        </a:rPr>
                        <a:t>Placebo</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hMerge="1">
                  <a:txBody>
                    <a:bodyPr/>
                    <a:lstStyle/>
                    <a:p>
                      <a:pPr algn="ctr"/>
                      <a:endParaRPr lang="en-GB" sz="1200" b="1">
                        <a:solidFill>
                          <a:schemeClr val="tx1"/>
                        </a:solidFill>
                      </a:endParaRPr>
                    </a:p>
                  </a:txBody>
                  <a:tcPr marL="0" marR="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b="1">
                        <a:solidFill>
                          <a:schemeClr val="bg1"/>
                        </a:solidFill>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Hazard Ratio </a:t>
                      </a:r>
                    </a:p>
                    <a:p>
                      <a:pPr algn="ctr"/>
                      <a:r>
                        <a:rPr lang="en-GB" sz="1200" b="1">
                          <a:solidFill>
                            <a:schemeClr val="bg1"/>
                          </a:solidFill>
                        </a:rPr>
                        <a:t>(95% CI)</a:t>
                      </a: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P-value for Interaction</a:t>
                      </a: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extLst>
                  <a:ext uri="{0D108BD9-81ED-4DB2-BD59-A6C34878D82A}">
                    <a16:rowId xmlns="" xmlns:a16="http://schemas.microsoft.com/office/drawing/2014/main" val="501014792"/>
                  </a:ext>
                </a:extLst>
              </a:tr>
              <a:tr h="251842">
                <a:tc>
                  <a:txBody>
                    <a:bodyPr/>
                    <a:lstStyle/>
                    <a:p>
                      <a:endParaRPr lang="en-GB" sz="1200" b="1"/>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4">
                  <a:txBody>
                    <a:bodyPr/>
                    <a:lstStyle/>
                    <a:p>
                      <a:pPr algn="ctr"/>
                      <a:r>
                        <a:rPr lang="en-GB" sz="1200"/>
                        <a:t>No. of</a:t>
                      </a:r>
                      <a:r>
                        <a:rPr lang="en-GB" sz="1200" baseline="0"/>
                        <a:t> </a:t>
                      </a:r>
                      <a:r>
                        <a:rPr lang="en-GB" sz="1200"/>
                        <a:t>patients with event/total no. patients</a:t>
                      </a:r>
                      <a:endParaRPr lang="en-GB" sz="1200" i="1"/>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en-GB" sz="1400"/>
                    </a:p>
                  </a:txBody>
                  <a:tcPr/>
                </a:tc>
                <a:tc hMerge="1">
                  <a:txBody>
                    <a:bodyPr/>
                    <a:lstStyle/>
                    <a:p>
                      <a:pPr algn="ctr"/>
                      <a:endParaRPr lang="en-GB" sz="1200" i="1" kern="1200" baseline="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GB"/>
                    </a:p>
                  </a:txBody>
                  <a:tcPr/>
                </a:tc>
                <a:tc>
                  <a:txBody>
                    <a:bodyPr/>
                    <a:lstStyle/>
                    <a:p>
                      <a:endParaRPr lang="en-GB" sz="1200"/>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339979965"/>
                  </a:ext>
                </a:extLst>
              </a:tr>
              <a:tr h="251842">
                <a:tc>
                  <a:txBody>
                    <a:bodyPr/>
                    <a:lstStyle/>
                    <a:p>
                      <a:r>
                        <a:rPr lang="en-GB" sz="1200" b="1"/>
                        <a:t>Primary</a:t>
                      </a:r>
                      <a:r>
                        <a:rPr lang="en-GB" sz="1200" b="1" baseline="0"/>
                        <a:t> outcome</a:t>
                      </a: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b="1" kern="1200">
                        <a:solidFill>
                          <a:schemeClr val="tx1"/>
                        </a:solidFill>
                        <a:latin typeface="+mn-lt"/>
                        <a:ea typeface="+mn-ea"/>
                        <a:cs typeface="+mn-cs"/>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0.24</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2165060829"/>
                  </a:ext>
                </a:extLst>
              </a:tr>
              <a:tr h="251842">
                <a:tc>
                  <a:txBody>
                    <a:bodyPr/>
                    <a:lstStyle/>
                    <a:p>
                      <a:pPr marL="180000"/>
                      <a:r>
                        <a:rPr lang="en-GB" sz="1200"/>
                        <a:t>Overall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197/2152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312/2152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0.61 (0.51, 0.72)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868234317"/>
                  </a:ext>
                </a:extLst>
              </a:tr>
              <a:tr h="251842">
                <a:tc>
                  <a:txBody>
                    <a:bodyPr/>
                    <a:lstStyle/>
                    <a:p>
                      <a:pPr marL="180000"/>
                      <a:r>
                        <a:rPr lang="en-GB" sz="1200"/>
                        <a:t>With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152/1455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229/1451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0.64 (0.52, 0.79)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612050212"/>
                  </a:ext>
                </a:extLst>
              </a:tr>
              <a:tr h="251842">
                <a:tc>
                  <a:txBody>
                    <a:bodyPr/>
                    <a:lstStyle/>
                    <a:p>
                      <a:pPr marL="180000"/>
                      <a:r>
                        <a:rPr lang="en-GB" sz="1200"/>
                        <a:t>Without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45/697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83/701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0.50 (0.35, 0.72)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291104103"/>
                  </a:ext>
                </a:extLst>
              </a:tr>
              <a:tr h="251842">
                <a:tc>
                  <a:txBody>
                    <a:bodyPr/>
                    <a:lstStyle/>
                    <a:p>
                      <a:r>
                        <a:rPr lang="en-GB" sz="1200" b="1"/>
                        <a:t>Renal-specific outcome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2212740433"/>
                  </a:ext>
                </a:extLst>
              </a:tr>
              <a:tr h="251842">
                <a:tc>
                  <a:txBody>
                    <a:bodyPr/>
                    <a:lstStyle/>
                    <a:p>
                      <a:pPr marL="180000"/>
                      <a:r>
                        <a:rPr lang="en-GB" sz="1200"/>
                        <a:t>Overall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142/2152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aseline="30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243/2152</a:t>
                      </a:r>
                      <a:endParaRPr lang="en-GB" sz="1200" baseline="300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aseline="30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0.56 (0.45, 0.68)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815206171"/>
                  </a:ext>
                </a:extLst>
              </a:tr>
              <a:tr h="251842">
                <a:tc>
                  <a:txBody>
                    <a:bodyPr/>
                    <a:lstStyle/>
                    <a:p>
                      <a:pPr marL="180000"/>
                      <a:r>
                        <a:rPr lang="en-GB" sz="1200"/>
                        <a:t>With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103/1455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173/1451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0.57 (0.45, 0.73)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585080233"/>
                  </a:ext>
                </a:extLst>
              </a:tr>
              <a:tr h="251842">
                <a:tc>
                  <a:txBody>
                    <a:bodyPr/>
                    <a:lstStyle/>
                    <a:p>
                      <a:pPr marL="180000"/>
                      <a:r>
                        <a:rPr lang="en-GB" sz="1200"/>
                        <a:t>Without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39/697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70/701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0.51 (0.34, 0.75)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3270109346"/>
                  </a:ext>
                </a:extLst>
              </a:tr>
              <a:tr h="251842">
                <a:tc>
                  <a:txBody>
                    <a:bodyPr/>
                    <a:lstStyle/>
                    <a:p>
                      <a:r>
                        <a:rPr lang="en-GB" sz="1200" b="1"/>
                        <a:t>CV death or </a:t>
                      </a:r>
                      <a:r>
                        <a:rPr lang="en-GB" sz="1200" b="1" err="1"/>
                        <a:t>hHF</a:t>
                      </a:r>
                      <a:endParaRPr lang="en-GB" sz="1200" b="1"/>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2085528683"/>
                  </a:ext>
                </a:extLst>
              </a:tr>
              <a:tr h="251842">
                <a:tc>
                  <a:txBody>
                    <a:bodyPr/>
                    <a:lstStyle/>
                    <a:p>
                      <a:pPr marL="180000"/>
                      <a:r>
                        <a:rPr lang="en-GB" sz="1200"/>
                        <a:t>Overall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100/2152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138/2152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0.71 (0.55, 0.92)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3002977767"/>
                  </a:ext>
                </a:extLst>
              </a:tr>
              <a:tr h="251842">
                <a:tc>
                  <a:txBody>
                    <a:bodyPr/>
                    <a:lstStyle/>
                    <a:p>
                      <a:pPr marL="180000"/>
                      <a:r>
                        <a:rPr lang="en-GB" sz="1200"/>
                        <a:t>With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85/1455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119/1451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0.70 (0.53, 0.92)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650319035"/>
                  </a:ext>
                </a:extLst>
              </a:tr>
              <a:tr h="251842">
                <a:tc>
                  <a:txBody>
                    <a:bodyPr/>
                    <a:lstStyle/>
                    <a:p>
                      <a:pPr marL="180000"/>
                      <a:r>
                        <a:rPr lang="en-GB" sz="1200"/>
                        <a:t>Without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15/697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19/701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0.79 (0.40, 1.55)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3980704559"/>
                  </a:ext>
                </a:extLst>
              </a:tr>
              <a:tr h="251842">
                <a:tc>
                  <a:txBody>
                    <a:bodyPr/>
                    <a:lstStyle/>
                    <a:p>
                      <a:r>
                        <a:rPr lang="en-GB" sz="1200" b="1">
                          <a:solidFill>
                            <a:schemeClr val="tx1"/>
                          </a:solidFill>
                        </a:rPr>
                        <a:t>All-cause mortality</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0.25</a:t>
                      </a:r>
                      <a:endParaRPr lang="en-GB" sz="1200">
                        <a:solidFill>
                          <a:schemeClr val="tx1"/>
                        </a:solidFill>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3641760407"/>
                  </a:ext>
                </a:extLst>
              </a:tr>
              <a:tr h="251842">
                <a:tc>
                  <a:txBody>
                    <a:bodyPr/>
                    <a:lstStyle/>
                    <a:p>
                      <a:pPr marL="180000"/>
                      <a:r>
                        <a:rPr lang="en-GB" sz="1200"/>
                        <a:t>Overall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101/2152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146/2152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0.69 (0.53, 0.88)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928283763"/>
                  </a:ext>
                </a:extLst>
              </a:tr>
              <a:tr h="251842">
                <a:tc>
                  <a:txBody>
                    <a:bodyPr/>
                    <a:lstStyle/>
                    <a:p>
                      <a:pPr marL="180000"/>
                      <a:r>
                        <a:rPr lang="en-GB" sz="1200"/>
                        <a:t>With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84/1455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113/1451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0.74 (0.56, 0.98)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331155970"/>
                  </a:ext>
                </a:extLst>
              </a:tr>
              <a:tr h="251842">
                <a:tc>
                  <a:txBody>
                    <a:bodyPr/>
                    <a:lstStyle/>
                    <a:p>
                      <a:pPr marL="180000"/>
                      <a:r>
                        <a:rPr lang="en-GB" sz="1200"/>
                        <a:t>Without type 2 diabetes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200"/>
                        <a:t>17/697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GB" sz="1200"/>
                        <a:t>33/701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en-GB" sz="12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0.52 (0.29, 0.93)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58397274"/>
                  </a:ext>
                </a:extLst>
              </a:tr>
            </a:tbl>
          </a:graphicData>
        </a:graphic>
      </p:graphicFrame>
      <p:grpSp>
        <p:nvGrpSpPr>
          <p:cNvPr id="103" name="Group 102">
            <a:extLst>
              <a:ext uri="{FF2B5EF4-FFF2-40B4-BE49-F238E27FC236}">
                <a16:creationId xmlns="" xmlns:a16="http://schemas.microsoft.com/office/drawing/2014/main" id="{EF50A1D4-6D7B-4D49-8C60-4788CC007178}"/>
              </a:ext>
            </a:extLst>
          </p:cNvPr>
          <p:cNvGrpSpPr/>
          <p:nvPr/>
        </p:nvGrpSpPr>
        <p:grpSpPr>
          <a:xfrm>
            <a:off x="7263025" y="2256764"/>
            <a:ext cx="1953339" cy="3649757"/>
            <a:chOff x="7263024" y="2256759"/>
            <a:chExt cx="1953338" cy="3649757"/>
          </a:xfrm>
        </p:grpSpPr>
        <p:grpSp>
          <p:nvGrpSpPr>
            <p:cNvPr id="17" name="Group 16">
              <a:extLst>
                <a:ext uri="{FF2B5EF4-FFF2-40B4-BE49-F238E27FC236}">
                  <a16:creationId xmlns="" xmlns:a16="http://schemas.microsoft.com/office/drawing/2014/main" id="{DC87268D-7EB6-4707-BB53-9DE94E503DBC}"/>
                </a:ext>
              </a:extLst>
            </p:cNvPr>
            <p:cNvGrpSpPr/>
            <p:nvPr/>
          </p:nvGrpSpPr>
          <p:grpSpPr>
            <a:xfrm>
              <a:off x="7780982" y="3524088"/>
              <a:ext cx="565125" cy="89187"/>
              <a:chOff x="10462776" y="6419015"/>
              <a:chExt cx="510024" cy="89187"/>
            </a:xfrm>
          </p:grpSpPr>
          <p:cxnSp>
            <p:nvCxnSpPr>
              <p:cNvPr id="74" name="Straight Connector 73">
                <a:extLst>
                  <a:ext uri="{FF2B5EF4-FFF2-40B4-BE49-F238E27FC236}">
                    <a16:creationId xmlns="" xmlns:a16="http://schemas.microsoft.com/office/drawing/2014/main" id="{82A7DE10-D7E4-4026-97BB-F71BAB0BE5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 xmlns:a16="http://schemas.microsoft.com/office/drawing/2014/main" id="{84B5665A-9746-4775-8A7D-0BD58E1B3895}"/>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 xmlns:a16="http://schemas.microsoft.com/office/drawing/2014/main" id="{F5DC1B2A-8BAF-4327-B6A4-25E49E0998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 xmlns:a16="http://schemas.microsoft.com/office/drawing/2014/main" id="{FE48AAED-1DCA-40FD-9FD4-4E42B0854A13}"/>
                </a:ext>
              </a:extLst>
            </p:cNvPr>
            <p:cNvSpPr/>
            <p:nvPr/>
          </p:nvSpPr>
          <p:spPr>
            <a:xfrm>
              <a:off x="7988718" y="3515225"/>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 xmlns:a16="http://schemas.microsoft.com/office/drawing/2014/main" id="{A53CE405-3C1E-4FB9-A371-EBDD637B9456}"/>
                </a:ext>
              </a:extLst>
            </p:cNvPr>
            <p:cNvGrpSpPr/>
            <p:nvPr/>
          </p:nvGrpSpPr>
          <p:grpSpPr>
            <a:xfrm>
              <a:off x="7779142" y="3266335"/>
              <a:ext cx="482234" cy="89187"/>
              <a:chOff x="10462776" y="6419015"/>
              <a:chExt cx="510024" cy="89187"/>
            </a:xfrm>
          </p:grpSpPr>
          <p:cxnSp>
            <p:nvCxnSpPr>
              <p:cNvPr id="71" name="Straight Connector 70">
                <a:extLst>
                  <a:ext uri="{FF2B5EF4-FFF2-40B4-BE49-F238E27FC236}">
                    <a16:creationId xmlns="" xmlns:a16="http://schemas.microsoft.com/office/drawing/2014/main" id="{E9DA070B-D075-4FCA-8CA9-053B3597919A}"/>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 xmlns:a16="http://schemas.microsoft.com/office/drawing/2014/main" id="{4A817E52-90DE-4254-AA71-CA85763E4E65}"/>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 xmlns:a16="http://schemas.microsoft.com/office/drawing/2014/main" id="{81AC9EDB-23FC-4248-AB25-36CD83BD1178}"/>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 name="Rectangle 19">
              <a:extLst>
                <a:ext uri="{FF2B5EF4-FFF2-40B4-BE49-F238E27FC236}">
                  <a16:creationId xmlns="" xmlns:a16="http://schemas.microsoft.com/office/drawing/2014/main" id="{AE6F9D76-BABF-40DC-87ED-AC7234C4ED9E}"/>
                </a:ext>
              </a:extLst>
            </p:cNvPr>
            <p:cNvSpPr/>
            <p:nvPr/>
          </p:nvSpPr>
          <p:spPr>
            <a:xfrm>
              <a:off x="7976058" y="325747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 xmlns:a16="http://schemas.microsoft.com/office/drawing/2014/main" id="{D0A2B900-31CD-4665-AD68-5274FF657A82}"/>
                </a:ext>
              </a:extLst>
            </p:cNvPr>
            <p:cNvGrpSpPr/>
            <p:nvPr/>
          </p:nvGrpSpPr>
          <p:grpSpPr>
            <a:xfrm>
              <a:off x="7489365" y="2754236"/>
              <a:ext cx="835769" cy="89187"/>
              <a:chOff x="10462776" y="6419015"/>
              <a:chExt cx="510024" cy="89187"/>
            </a:xfrm>
          </p:grpSpPr>
          <p:cxnSp>
            <p:nvCxnSpPr>
              <p:cNvPr id="68" name="Straight Connector 67">
                <a:extLst>
                  <a:ext uri="{FF2B5EF4-FFF2-40B4-BE49-F238E27FC236}">
                    <a16:creationId xmlns="" xmlns:a16="http://schemas.microsoft.com/office/drawing/2014/main" id="{8ACB969E-D985-4F9A-AD95-7D99A7E171B2}"/>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 xmlns:a16="http://schemas.microsoft.com/office/drawing/2014/main" id="{CC51A0CD-BCC0-4175-8E3E-DCD23B89AAB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 xmlns:a16="http://schemas.microsoft.com/office/drawing/2014/main" id="{0FE9F482-CA24-4873-91F9-71129ECF5C3A}"/>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 name="Rectangle 21">
              <a:extLst>
                <a:ext uri="{FF2B5EF4-FFF2-40B4-BE49-F238E27FC236}">
                  <a16:creationId xmlns="" xmlns:a16="http://schemas.microsoft.com/office/drawing/2014/main" id="{3F8DF0FF-0F9F-440D-A944-6BE6068E84D5}"/>
                </a:ext>
              </a:extLst>
            </p:cNvPr>
            <p:cNvSpPr/>
            <p:nvPr/>
          </p:nvSpPr>
          <p:spPr>
            <a:xfrm>
              <a:off x="7847755" y="274537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 xmlns:a16="http://schemas.microsoft.com/office/drawing/2014/main" id="{8FD72BC2-E8D0-4C45-93A1-9819C66D704B}"/>
                </a:ext>
              </a:extLst>
            </p:cNvPr>
            <p:cNvGrpSpPr/>
            <p:nvPr/>
          </p:nvGrpSpPr>
          <p:grpSpPr>
            <a:xfrm>
              <a:off x="7941092" y="2515615"/>
              <a:ext cx="500048" cy="89187"/>
              <a:chOff x="10462776" y="6419015"/>
              <a:chExt cx="510024" cy="89187"/>
            </a:xfrm>
          </p:grpSpPr>
          <p:cxnSp>
            <p:nvCxnSpPr>
              <p:cNvPr id="65" name="Straight Connector 64">
                <a:extLst>
                  <a:ext uri="{FF2B5EF4-FFF2-40B4-BE49-F238E27FC236}">
                    <a16:creationId xmlns="" xmlns:a16="http://schemas.microsoft.com/office/drawing/2014/main" id="{6D16FCEA-E759-4D65-AE80-EAD9ABEFA22D}"/>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 xmlns:a16="http://schemas.microsoft.com/office/drawing/2014/main" id="{0FAE3F56-9EA3-4541-95F3-93E2ACE134D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 xmlns:a16="http://schemas.microsoft.com/office/drawing/2014/main" id="{BB4B51EB-A2D8-4DAD-98F7-8A68129B01B7}"/>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 name="Rectangle 23">
              <a:extLst>
                <a:ext uri="{FF2B5EF4-FFF2-40B4-BE49-F238E27FC236}">
                  <a16:creationId xmlns="" xmlns:a16="http://schemas.microsoft.com/office/drawing/2014/main" id="{BB07397C-0603-4454-926B-7FAA4629F118}"/>
                </a:ext>
              </a:extLst>
            </p:cNvPr>
            <p:cNvSpPr/>
            <p:nvPr/>
          </p:nvSpPr>
          <p:spPr>
            <a:xfrm>
              <a:off x="8143169" y="250675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 xmlns:a16="http://schemas.microsoft.com/office/drawing/2014/main" id="{019236B9-08A7-482C-830F-6FBAAB2BAB19}"/>
                </a:ext>
              </a:extLst>
            </p:cNvPr>
            <p:cNvGrpSpPr/>
            <p:nvPr/>
          </p:nvGrpSpPr>
          <p:grpSpPr>
            <a:xfrm>
              <a:off x="7927362" y="2265622"/>
              <a:ext cx="401184" cy="89187"/>
              <a:chOff x="10462776" y="6419015"/>
              <a:chExt cx="510024" cy="89187"/>
            </a:xfrm>
          </p:grpSpPr>
          <p:cxnSp>
            <p:nvCxnSpPr>
              <p:cNvPr id="62" name="Straight Connector 61">
                <a:extLst>
                  <a:ext uri="{FF2B5EF4-FFF2-40B4-BE49-F238E27FC236}">
                    <a16:creationId xmlns="" xmlns:a16="http://schemas.microsoft.com/office/drawing/2014/main" id="{47BDAD1C-E97A-4A9E-8583-08F9255E5245}"/>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 xmlns:a16="http://schemas.microsoft.com/office/drawing/2014/main" id="{CDD17AD7-5EAE-42DC-B697-52B59CF0CCC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 xmlns:a16="http://schemas.microsoft.com/office/drawing/2014/main" id="{506122DB-4AFC-4A63-B73E-BE917CB2A1D7}"/>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6" name="Rectangle 25">
              <a:extLst>
                <a:ext uri="{FF2B5EF4-FFF2-40B4-BE49-F238E27FC236}">
                  <a16:creationId xmlns="" xmlns:a16="http://schemas.microsoft.com/office/drawing/2014/main" id="{C04E300F-1506-4BF9-8B29-DB6A7C780108}"/>
                </a:ext>
              </a:extLst>
            </p:cNvPr>
            <p:cNvSpPr/>
            <p:nvPr/>
          </p:nvSpPr>
          <p:spPr>
            <a:xfrm>
              <a:off x="8074847" y="2256759"/>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 xmlns:a16="http://schemas.microsoft.com/office/drawing/2014/main" id="{43698FA4-B4E8-4F5D-B522-23029ACA91FD}"/>
                </a:ext>
              </a:extLst>
            </p:cNvPr>
            <p:cNvGrpSpPr/>
            <p:nvPr/>
          </p:nvGrpSpPr>
          <p:grpSpPr>
            <a:xfrm>
              <a:off x="7263024" y="5808467"/>
              <a:ext cx="1361281" cy="89187"/>
              <a:chOff x="10462776" y="6419015"/>
              <a:chExt cx="510024" cy="89187"/>
            </a:xfrm>
          </p:grpSpPr>
          <p:cxnSp>
            <p:nvCxnSpPr>
              <p:cNvPr id="56" name="Straight Connector 55">
                <a:extLst>
                  <a:ext uri="{FF2B5EF4-FFF2-40B4-BE49-F238E27FC236}">
                    <a16:creationId xmlns="" xmlns:a16="http://schemas.microsoft.com/office/drawing/2014/main" id="{E80E4A31-3089-4EFC-890A-DFE5EA15F69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 xmlns:a16="http://schemas.microsoft.com/office/drawing/2014/main" id="{B7202564-CB79-4793-BE17-16814FE54C4E}"/>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 xmlns:a16="http://schemas.microsoft.com/office/drawing/2014/main" id="{8483B916-E0A3-4E2D-A8C7-E68E21C44C5B}"/>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0" name="Rectangle 29">
              <a:extLst>
                <a:ext uri="{FF2B5EF4-FFF2-40B4-BE49-F238E27FC236}">
                  <a16:creationId xmlns="" xmlns:a16="http://schemas.microsoft.com/office/drawing/2014/main" id="{BEDAA0BC-E53C-4B55-8939-2662945FC497}"/>
                </a:ext>
              </a:extLst>
            </p:cNvPr>
            <p:cNvSpPr/>
            <p:nvPr/>
          </p:nvSpPr>
          <p:spPr>
            <a:xfrm>
              <a:off x="7883004" y="579960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 xmlns:a16="http://schemas.microsoft.com/office/drawing/2014/main" id="{36CFC59C-DE2A-437A-BCEA-B7261746965B}"/>
                </a:ext>
              </a:extLst>
            </p:cNvPr>
            <p:cNvGrpSpPr/>
            <p:nvPr/>
          </p:nvGrpSpPr>
          <p:grpSpPr>
            <a:xfrm>
              <a:off x="7443056" y="3772606"/>
              <a:ext cx="931295" cy="89187"/>
              <a:chOff x="10462776" y="6419015"/>
              <a:chExt cx="510024" cy="89187"/>
            </a:xfrm>
          </p:grpSpPr>
          <p:cxnSp>
            <p:nvCxnSpPr>
              <p:cNvPr id="53" name="Straight Connector 52">
                <a:extLst>
                  <a:ext uri="{FF2B5EF4-FFF2-40B4-BE49-F238E27FC236}">
                    <a16:creationId xmlns="" xmlns:a16="http://schemas.microsoft.com/office/drawing/2014/main" id="{C825E8C1-13CF-4D8B-A521-03C62BF07A1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521E5C9D-9AD2-4F18-9C98-1BC7C044716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 xmlns:a16="http://schemas.microsoft.com/office/drawing/2014/main" id="{91E54B1E-A814-4523-897D-0D09434E2AA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2" name="Rectangle 31">
              <a:extLst>
                <a:ext uri="{FF2B5EF4-FFF2-40B4-BE49-F238E27FC236}">
                  <a16:creationId xmlns="" xmlns:a16="http://schemas.microsoft.com/office/drawing/2014/main" id="{1C4A12BD-6AFC-420E-B1E6-28F8D7ED9A7C}"/>
                </a:ext>
              </a:extLst>
            </p:cNvPr>
            <p:cNvSpPr/>
            <p:nvPr/>
          </p:nvSpPr>
          <p:spPr>
            <a:xfrm>
              <a:off x="7865156" y="376374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 xmlns:a16="http://schemas.microsoft.com/office/drawing/2014/main" id="{BB22EC43-EEFC-4D18-9576-99735B2B9656}"/>
                </a:ext>
              </a:extLst>
            </p:cNvPr>
            <p:cNvGrpSpPr/>
            <p:nvPr/>
          </p:nvGrpSpPr>
          <p:grpSpPr>
            <a:xfrm>
              <a:off x="8013290" y="4271438"/>
              <a:ext cx="604437" cy="89187"/>
              <a:chOff x="10462776" y="6419015"/>
              <a:chExt cx="510024" cy="89187"/>
            </a:xfrm>
          </p:grpSpPr>
          <p:cxnSp>
            <p:nvCxnSpPr>
              <p:cNvPr id="50" name="Straight Connector 49">
                <a:extLst>
                  <a:ext uri="{FF2B5EF4-FFF2-40B4-BE49-F238E27FC236}">
                    <a16:creationId xmlns="" xmlns:a16="http://schemas.microsoft.com/office/drawing/2014/main" id="{D17BA4BC-9BEE-45D9-9DE5-29EE67E63132}"/>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6133D6D4-0BA5-498A-9C78-056C53DB775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 xmlns:a16="http://schemas.microsoft.com/office/drawing/2014/main" id="{F4DD807F-418D-428B-95AA-93779269EFE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4" name="Rectangle 33">
              <a:extLst>
                <a:ext uri="{FF2B5EF4-FFF2-40B4-BE49-F238E27FC236}">
                  <a16:creationId xmlns="" xmlns:a16="http://schemas.microsoft.com/office/drawing/2014/main" id="{3E032ED9-D0C1-4E89-BD57-92448408A39E}"/>
                </a:ext>
              </a:extLst>
            </p:cNvPr>
            <p:cNvSpPr/>
            <p:nvPr/>
          </p:nvSpPr>
          <p:spPr>
            <a:xfrm>
              <a:off x="8260401" y="4262575"/>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a:extLst>
                <a:ext uri="{FF2B5EF4-FFF2-40B4-BE49-F238E27FC236}">
                  <a16:creationId xmlns="" xmlns:a16="http://schemas.microsoft.com/office/drawing/2014/main" id="{8BA3CE6F-1590-4536-9727-9D4138DE275F}"/>
                </a:ext>
              </a:extLst>
            </p:cNvPr>
            <p:cNvGrpSpPr/>
            <p:nvPr/>
          </p:nvGrpSpPr>
          <p:grpSpPr>
            <a:xfrm>
              <a:off x="7963669" y="4519763"/>
              <a:ext cx="657347" cy="89187"/>
              <a:chOff x="10462776" y="6419015"/>
              <a:chExt cx="510024" cy="89187"/>
            </a:xfrm>
          </p:grpSpPr>
          <p:cxnSp>
            <p:nvCxnSpPr>
              <p:cNvPr id="47" name="Straight Connector 46">
                <a:extLst>
                  <a:ext uri="{FF2B5EF4-FFF2-40B4-BE49-F238E27FC236}">
                    <a16:creationId xmlns="" xmlns:a16="http://schemas.microsoft.com/office/drawing/2014/main" id="{5A994602-443E-436B-905A-859B5E2DF05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6BC51592-C8E9-4A15-B89A-64C29A5B3D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AE5B2A6A-6AE0-4CF6-9703-821E67744A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6" name="Rectangle 35">
              <a:extLst>
                <a:ext uri="{FF2B5EF4-FFF2-40B4-BE49-F238E27FC236}">
                  <a16:creationId xmlns="" xmlns:a16="http://schemas.microsoft.com/office/drawing/2014/main" id="{10F37F7A-8478-4182-B477-827CEC06918A}"/>
                </a:ext>
              </a:extLst>
            </p:cNvPr>
            <p:cNvSpPr/>
            <p:nvPr/>
          </p:nvSpPr>
          <p:spPr>
            <a:xfrm>
              <a:off x="8238061" y="451090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 xmlns:a16="http://schemas.microsoft.com/office/drawing/2014/main" id="{6CDFD821-B96E-491A-8493-B41C18D66F98}"/>
                </a:ext>
              </a:extLst>
            </p:cNvPr>
            <p:cNvGrpSpPr/>
            <p:nvPr/>
          </p:nvGrpSpPr>
          <p:grpSpPr>
            <a:xfrm>
              <a:off x="7651205" y="4780015"/>
              <a:ext cx="1565157" cy="89187"/>
              <a:chOff x="10462776" y="6419015"/>
              <a:chExt cx="510024" cy="89187"/>
            </a:xfrm>
          </p:grpSpPr>
          <p:cxnSp>
            <p:nvCxnSpPr>
              <p:cNvPr id="44" name="Straight Connector 43">
                <a:extLst>
                  <a:ext uri="{FF2B5EF4-FFF2-40B4-BE49-F238E27FC236}">
                    <a16:creationId xmlns="" xmlns:a16="http://schemas.microsoft.com/office/drawing/2014/main" id="{85DDCAA7-B694-4E7C-802C-674A24A327A3}"/>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177E521B-AE48-4D6E-99B4-80B8053109D1}"/>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 xmlns:a16="http://schemas.microsoft.com/office/drawing/2014/main" id="{ADD1AB5D-0B5D-4984-9A42-613EBC464F1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8" name="Rectangle 37">
              <a:extLst>
                <a:ext uri="{FF2B5EF4-FFF2-40B4-BE49-F238E27FC236}">
                  <a16:creationId xmlns="" xmlns:a16="http://schemas.microsoft.com/office/drawing/2014/main" id="{D678CC72-7A74-4CE7-866D-C3AC87B0BB97}"/>
                </a:ext>
              </a:extLst>
            </p:cNvPr>
            <p:cNvSpPr/>
            <p:nvPr/>
          </p:nvSpPr>
          <p:spPr>
            <a:xfrm>
              <a:off x="8375099" y="477115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 xmlns:a16="http://schemas.microsoft.com/office/drawing/2014/main" id="{089FC65A-211C-4C07-9B78-08BB9AA90E38}"/>
                </a:ext>
              </a:extLst>
            </p:cNvPr>
            <p:cNvGrpSpPr/>
            <p:nvPr/>
          </p:nvGrpSpPr>
          <p:grpSpPr>
            <a:xfrm>
              <a:off x="8043877" y="5545059"/>
              <a:ext cx="649502" cy="89187"/>
              <a:chOff x="10462776" y="6419015"/>
              <a:chExt cx="510024" cy="89187"/>
            </a:xfrm>
          </p:grpSpPr>
          <p:cxnSp>
            <p:nvCxnSpPr>
              <p:cNvPr id="41" name="Straight Connector 40">
                <a:extLst>
                  <a:ext uri="{FF2B5EF4-FFF2-40B4-BE49-F238E27FC236}">
                    <a16:creationId xmlns="" xmlns:a16="http://schemas.microsoft.com/office/drawing/2014/main" id="{61CDDB4D-7E77-4797-8562-DE0106AAF755}"/>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 xmlns:a16="http://schemas.microsoft.com/office/drawing/2014/main" id="{FC2855A6-BB18-4606-9930-269B6A2D8F67}"/>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 xmlns:a16="http://schemas.microsoft.com/office/drawing/2014/main" id="{5D4161E3-5958-4E37-82D8-2C6185A27A7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40" name="Rectangle 39">
              <a:extLst>
                <a:ext uri="{FF2B5EF4-FFF2-40B4-BE49-F238E27FC236}">
                  <a16:creationId xmlns="" xmlns:a16="http://schemas.microsoft.com/office/drawing/2014/main" id="{2B1DE24E-94A3-4B65-8BBA-AE4299BAD5AE}"/>
                </a:ext>
              </a:extLst>
            </p:cNvPr>
            <p:cNvSpPr/>
            <p:nvPr/>
          </p:nvSpPr>
          <p:spPr>
            <a:xfrm>
              <a:off x="8315654" y="553619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a:extLst>
                <a:ext uri="{FF2B5EF4-FFF2-40B4-BE49-F238E27FC236}">
                  <a16:creationId xmlns="" xmlns:a16="http://schemas.microsoft.com/office/drawing/2014/main" id="{CEB0B711-342B-4479-A5BD-C6F4D0AF095B}"/>
                </a:ext>
              </a:extLst>
            </p:cNvPr>
            <p:cNvGrpSpPr/>
            <p:nvPr/>
          </p:nvGrpSpPr>
          <p:grpSpPr>
            <a:xfrm>
              <a:off x="7967461" y="5280369"/>
              <a:ext cx="587772" cy="89187"/>
              <a:chOff x="10462776" y="6419015"/>
              <a:chExt cx="510024" cy="89187"/>
            </a:xfrm>
          </p:grpSpPr>
          <p:cxnSp>
            <p:nvCxnSpPr>
              <p:cNvPr id="99" name="Straight Connector 98">
                <a:extLst>
                  <a:ext uri="{FF2B5EF4-FFF2-40B4-BE49-F238E27FC236}">
                    <a16:creationId xmlns="" xmlns:a16="http://schemas.microsoft.com/office/drawing/2014/main" id="{4D8DF14A-457A-4930-8B43-638BD2B31855}"/>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 xmlns:a16="http://schemas.microsoft.com/office/drawing/2014/main" id="{4FBDB2A2-0FFB-45F9-9995-FCAD509003C7}"/>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 xmlns:a16="http://schemas.microsoft.com/office/drawing/2014/main" id="{AE11AA79-A046-410F-9EF0-D8468FC5C75B}"/>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02" name="Rectangle 101">
              <a:extLst>
                <a:ext uri="{FF2B5EF4-FFF2-40B4-BE49-F238E27FC236}">
                  <a16:creationId xmlns="" xmlns:a16="http://schemas.microsoft.com/office/drawing/2014/main" id="{7715C7E0-CBEE-4EF4-B5D4-C43BBCC16F22}"/>
                </a:ext>
              </a:extLst>
            </p:cNvPr>
            <p:cNvSpPr/>
            <p:nvPr/>
          </p:nvSpPr>
          <p:spPr>
            <a:xfrm>
              <a:off x="8235946" y="527150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6" name="TextBox 105">
            <a:extLst>
              <a:ext uri="{FF2B5EF4-FFF2-40B4-BE49-F238E27FC236}">
                <a16:creationId xmlns="" xmlns:a16="http://schemas.microsoft.com/office/drawing/2014/main" id="{995C5693-1379-D74C-B7DF-9345FD32E633}"/>
              </a:ext>
            </a:extLst>
          </p:cNvPr>
          <p:cNvSpPr txBox="1"/>
          <p:nvPr/>
        </p:nvSpPr>
        <p:spPr>
          <a:xfrm>
            <a:off x="8519453" y="6091129"/>
            <a:ext cx="380232" cy="261610"/>
          </a:xfrm>
          <a:prstGeom prst="rect">
            <a:avLst/>
          </a:prstGeom>
          <a:noFill/>
        </p:spPr>
        <p:txBody>
          <a:bodyPr wrap="none" rtlCol="0">
            <a:spAutoFit/>
          </a:bodyPr>
          <a:lstStyle/>
          <a:p>
            <a:pPr algn="ctr">
              <a:buClr>
                <a:schemeClr val="accent1"/>
              </a:buClr>
            </a:pPr>
            <a:r>
              <a:rPr lang="en-US" sz="1100"/>
              <a:t>1.0</a:t>
            </a:r>
          </a:p>
        </p:txBody>
      </p:sp>
      <p:grpSp>
        <p:nvGrpSpPr>
          <p:cNvPr id="107" name="Group 106">
            <a:extLst>
              <a:ext uri="{FF2B5EF4-FFF2-40B4-BE49-F238E27FC236}">
                <a16:creationId xmlns="" xmlns:a16="http://schemas.microsoft.com/office/drawing/2014/main" id="{773CD02B-1FAF-4E00-96CD-C8FC45DBFB7C}"/>
              </a:ext>
            </a:extLst>
          </p:cNvPr>
          <p:cNvGrpSpPr/>
          <p:nvPr/>
        </p:nvGrpSpPr>
        <p:grpSpPr>
          <a:xfrm>
            <a:off x="-6291" y="-23678"/>
            <a:ext cx="3017520" cy="261610"/>
            <a:chOff x="-6290" y="-23678"/>
            <a:chExt cx="3017520" cy="261610"/>
          </a:xfrm>
          <a:solidFill>
            <a:schemeClr val="accent2"/>
          </a:solidFill>
        </p:grpSpPr>
        <p:sp>
          <p:nvSpPr>
            <p:cNvPr id="108" name="Freeform 13">
              <a:extLst>
                <a:ext uri="{FF2B5EF4-FFF2-40B4-BE49-F238E27FC236}">
                  <a16:creationId xmlns="" xmlns:a16="http://schemas.microsoft.com/office/drawing/2014/main" id="{005C4AD6-B5E2-4F41-A027-3818AF17BA0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09" name="Rectangle 108">
              <a:extLst>
                <a:ext uri="{FF2B5EF4-FFF2-40B4-BE49-F238E27FC236}">
                  <a16:creationId xmlns="" xmlns:a16="http://schemas.microsoft.com/office/drawing/2014/main" id="{337A566F-26A4-45BF-B7DA-59727930A3FF}"/>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2411319785"/>
      </p:ext>
    </p:extLst>
  </p:cSld>
  <p:clrMapOvr>
    <a:masterClrMapping/>
  </p:clrMapOvr>
  <p:transition>
    <p:fade/>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Freeform: Shape 274">
            <a:extLst>
              <a:ext uri="{FF2B5EF4-FFF2-40B4-BE49-F238E27FC236}">
                <a16:creationId xmlns="" xmlns:a16="http://schemas.microsoft.com/office/drawing/2014/main" id="{DF4DF891-055E-4BB3-8A5C-5AF1CA39B812}"/>
              </a:ext>
            </a:extLst>
          </p:cNvPr>
          <p:cNvSpPr/>
          <p:nvPr/>
        </p:nvSpPr>
        <p:spPr>
          <a:xfrm>
            <a:off x="7172328" y="3457575"/>
            <a:ext cx="4505325" cy="1157288"/>
          </a:xfrm>
          <a:custGeom>
            <a:avLst/>
            <a:gdLst>
              <a:gd name="connsiteX0" fmla="*/ 0 w 4505325"/>
              <a:gd name="connsiteY0" fmla="*/ 1157288 h 1157288"/>
              <a:gd name="connsiteX1" fmla="*/ 80963 w 4505325"/>
              <a:gd name="connsiteY1" fmla="*/ 1157288 h 1157288"/>
              <a:gd name="connsiteX2" fmla="*/ 80963 w 4505325"/>
              <a:gd name="connsiteY2" fmla="*/ 1147763 h 1157288"/>
              <a:gd name="connsiteX3" fmla="*/ 147638 w 4505325"/>
              <a:gd name="connsiteY3" fmla="*/ 1147763 h 1157288"/>
              <a:gd name="connsiteX4" fmla="*/ 147638 w 4505325"/>
              <a:gd name="connsiteY4" fmla="*/ 1133475 h 1157288"/>
              <a:gd name="connsiteX5" fmla="*/ 404813 w 4505325"/>
              <a:gd name="connsiteY5" fmla="*/ 1133475 h 1157288"/>
              <a:gd name="connsiteX6" fmla="*/ 404813 w 4505325"/>
              <a:gd name="connsiteY6" fmla="*/ 1119188 h 1157288"/>
              <a:gd name="connsiteX7" fmla="*/ 557213 w 4505325"/>
              <a:gd name="connsiteY7" fmla="*/ 1119188 h 1157288"/>
              <a:gd name="connsiteX8" fmla="*/ 557213 w 4505325"/>
              <a:gd name="connsiteY8" fmla="*/ 1095375 h 1157288"/>
              <a:gd name="connsiteX9" fmla="*/ 652463 w 4505325"/>
              <a:gd name="connsiteY9" fmla="*/ 1095375 h 1157288"/>
              <a:gd name="connsiteX10" fmla="*/ 652463 w 4505325"/>
              <a:gd name="connsiteY10" fmla="*/ 1081088 h 1157288"/>
              <a:gd name="connsiteX11" fmla="*/ 719138 w 4505325"/>
              <a:gd name="connsiteY11" fmla="*/ 1081088 h 1157288"/>
              <a:gd name="connsiteX12" fmla="*/ 719138 w 4505325"/>
              <a:gd name="connsiteY12" fmla="*/ 1071563 h 1157288"/>
              <a:gd name="connsiteX13" fmla="*/ 1033463 w 4505325"/>
              <a:gd name="connsiteY13" fmla="*/ 1071563 h 1157288"/>
              <a:gd name="connsiteX14" fmla="*/ 1033463 w 4505325"/>
              <a:gd name="connsiteY14" fmla="*/ 1057275 h 1157288"/>
              <a:gd name="connsiteX15" fmla="*/ 1085850 w 4505325"/>
              <a:gd name="connsiteY15" fmla="*/ 1057275 h 1157288"/>
              <a:gd name="connsiteX16" fmla="*/ 1085850 w 4505325"/>
              <a:gd name="connsiteY16" fmla="*/ 1033463 h 1157288"/>
              <a:gd name="connsiteX17" fmla="*/ 1114425 w 4505325"/>
              <a:gd name="connsiteY17" fmla="*/ 1033463 h 1157288"/>
              <a:gd name="connsiteX18" fmla="*/ 1114425 w 4505325"/>
              <a:gd name="connsiteY18" fmla="*/ 995363 h 1157288"/>
              <a:gd name="connsiteX19" fmla="*/ 1171575 w 4505325"/>
              <a:gd name="connsiteY19" fmla="*/ 995363 h 1157288"/>
              <a:gd name="connsiteX20" fmla="*/ 1176338 w 4505325"/>
              <a:gd name="connsiteY20" fmla="*/ 990600 h 1157288"/>
              <a:gd name="connsiteX21" fmla="*/ 1233488 w 4505325"/>
              <a:gd name="connsiteY21" fmla="*/ 990600 h 1157288"/>
              <a:gd name="connsiteX22" fmla="*/ 1233488 w 4505325"/>
              <a:gd name="connsiteY22" fmla="*/ 966788 h 1157288"/>
              <a:gd name="connsiteX23" fmla="*/ 1385888 w 4505325"/>
              <a:gd name="connsiteY23" fmla="*/ 966788 h 1157288"/>
              <a:gd name="connsiteX24" fmla="*/ 1400175 w 4505325"/>
              <a:gd name="connsiteY24" fmla="*/ 952501 h 1157288"/>
              <a:gd name="connsiteX25" fmla="*/ 1476375 w 4505325"/>
              <a:gd name="connsiteY25" fmla="*/ 952501 h 1157288"/>
              <a:gd name="connsiteX26" fmla="*/ 1476375 w 4505325"/>
              <a:gd name="connsiteY26" fmla="*/ 933450 h 1157288"/>
              <a:gd name="connsiteX27" fmla="*/ 1643063 w 4505325"/>
              <a:gd name="connsiteY27" fmla="*/ 933450 h 1157288"/>
              <a:gd name="connsiteX28" fmla="*/ 1643063 w 4505325"/>
              <a:gd name="connsiteY28" fmla="*/ 919163 h 1157288"/>
              <a:gd name="connsiteX29" fmla="*/ 1676400 w 4505325"/>
              <a:gd name="connsiteY29" fmla="*/ 919163 h 1157288"/>
              <a:gd name="connsiteX30" fmla="*/ 1676400 w 4505325"/>
              <a:gd name="connsiteY30" fmla="*/ 871538 h 1157288"/>
              <a:gd name="connsiteX31" fmla="*/ 1676400 w 4505325"/>
              <a:gd name="connsiteY31" fmla="*/ 828675 h 1157288"/>
              <a:gd name="connsiteX32" fmla="*/ 2228850 w 4505325"/>
              <a:gd name="connsiteY32" fmla="*/ 828675 h 1157288"/>
              <a:gd name="connsiteX33" fmla="*/ 2243138 w 4505325"/>
              <a:gd name="connsiteY33" fmla="*/ 814387 h 1157288"/>
              <a:gd name="connsiteX34" fmla="*/ 2243138 w 4505325"/>
              <a:gd name="connsiteY34" fmla="*/ 795338 h 1157288"/>
              <a:gd name="connsiteX35" fmla="*/ 2243138 w 4505325"/>
              <a:gd name="connsiteY35" fmla="*/ 766763 h 1157288"/>
              <a:gd name="connsiteX36" fmla="*/ 2266950 w 4505325"/>
              <a:gd name="connsiteY36" fmla="*/ 766763 h 1157288"/>
              <a:gd name="connsiteX37" fmla="*/ 2266950 w 4505325"/>
              <a:gd name="connsiteY37" fmla="*/ 747713 h 1157288"/>
              <a:gd name="connsiteX38" fmla="*/ 2286000 w 4505325"/>
              <a:gd name="connsiteY38" fmla="*/ 728663 h 1157288"/>
              <a:gd name="connsiteX39" fmla="*/ 2305050 w 4505325"/>
              <a:gd name="connsiteY39" fmla="*/ 709613 h 1157288"/>
              <a:gd name="connsiteX40" fmla="*/ 2305050 w 4505325"/>
              <a:gd name="connsiteY40" fmla="*/ 690563 h 1157288"/>
              <a:gd name="connsiteX41" fmla="*/ 2628900 w 4505325"/>
              <a:gd name="connsiteY41" fmla="*/ 690563 h 1157288"/>
              <a:gd name="connsiteX42" fmla="*/ 2628900 w 4505325"/>
              <a:gd name="connsiteY42" fmla="*/ 671513 h 1157288"/>
              <a:gd name="connsiteX43" fmla="*/ 2809875 w 4505325"/>
              <a:gd name="connsiteY43" fmla="*/ 671513 h 1157288"/>
              <a:gd name="connsiteX44" fmla="*/ 2809875 w 4505325"/>
              <a:gd name="connsiteY44" fmla="*/ 652463 h 1157288"/>
              <a:gd name="connsiteX45" fmla="*/ 2833688 w 4505325"/>
              <a:gd name="connsiteY45" fmla="*/ 652463 h 1157288"/>
              <a:gd name="connsiteX46" fmla="*/ 2833688 w 4505325"/>
              <a:gd name="connsiteY46" fmla="*/ 623888 h 1157288"/>
              <a:gd name="connsiteX47" fmla="*/ 3133725 w 4505325"/>
              <a:gd name="connsiteY47" fmla="*/ 623888 h 1157288"/>
              <a:gd name="connsiteX48" fmla="*/ 3133725 w 4505325"/>
              <a:gd name="connsiteY48" fmla="*/ 609600 h 1157288"/>
              <a:gd name="connsiteX49" fmla="*/ 3143250 w 4505325"/>
              <a:gd name="connsiteY49" fmla="*/ 609600 h 1157288"/>
              <a:gd name="connsiteX50" fmla="*/ 3143250 w 4505325"/>
              <a:gd name="connsiteY50" fmla="*/ 600075 h 1157288"/>
              <a:gd name="connsiteX51" fmla="*/ 3152775 w 4505325"/>
              <a:gd name="connsiteY51" fmla="*/ 590550 h 1157288"/>
              <a:gd name="connsiteX52" fmla="*/ 3152775 w 4505325"/>
              <a:gd name="connsiteY52" fmla="*/ 561975 h 1157288"/>
              <a:gd name="connsiteX53" fmla="*/ 3305175 w 4505325"/>
              <a:gd name="connsiteY53" fmla="*/ 561975 h 1157288"/>
              <a:gd name="connsiteX54" fmla="*/ 3305175 w 4505325"/>
              <a:gd name="connsiteY54" fmla="*/ 538163 h 1157288"/>
              <a:gd name="connsiteX55" fmla="*/ 3305175 w 4505325"/>
              <a:gd name="connsiteY55" fmla="*/ 523875 h 1157288"/>
              <a:gd name="connsiteX56" fmla="*/ 3319463 w 4505325"/>
              <a:gd name="connsiteY56" fmla="*/ 509587 h 1157288"/>
              <a:gd name="connsiteX57" fmla="*/ 3362325 w 4505325"/>
              <a:gd name="connsiteY57" fmla="*/ 509587 h 1157288"/>
              <a:gd name="connsiteX58" fmla="*/ 3362325 w 4505325"/>
              <a:gd name="connsiteY58" fmla="*/ 495300 h 1157288"/>
              <a:gd name="connsiteX59" fmla="*/ 3381375 w 4505325"/>
              <a:gd name="connsiteY59" fmla="*/ 495300 h 1157288"/>
              <a:gd name="connsiteX60" fmla="*/ 3381375 w 4505325"/>
              <a:gd name="connsiteY60" fmla="*/ 423863 h 1157288"/>
              <a:gd name="connsiteX61" fmla="*/ 3395663 w 4505325"/>
              <a:gd name="connsiteY61" fmla="*/ 423863 h 1157288"/>
              <a:gd name="connsiteX62" fmla="*/ 3395663 w 4505325"/>
              <a:gd name="connsiteY62" fmla="*/ 423863 h 1157288"/>
              <a:gd name="connsiteX63" fmla="*/ 3395663 w 4505325"/>
              <a:gd name="connsiteY63" fmla="*/ 400050 h 1157288"/>
              <a:gd name="connsiteX64" fmla="*/ 3905250 w 4505325"/>
              <a:gd name="connsiteY64" fmla="*/ 400050 h 1157288"/>
              <a:gd name="connsiteX65" fmla="*/ 3905250 w 4505325"/>
              <a:gd name="connsiteY65" fmla="*/ 347663 h 1157288"/>
              <a:gd name="connsiteX66" fmla="*/ 3933825 w 4505325"/>
              <a:gd name="connsiteY66" fmla="*/ 347663 h 1157288"/>
              <a:gd name="connsiteX67" fmla="*/ 3933825 w 4505325"/>
              <a:gd name="connsiteY67" fmla="*/ 323850 h 1157288"/>
              <a:gd name="connsiteX68" fmla="*/ 3981450 w 4505325"/>
              <a:gd name="connsiteY68" fmla="*/ 323850 h 1157288"/>
              <a:gd name="connsiteX69" fmla="*/ 3981450 w 4505325"/>
              <a:gd name="connsiteY69" fmla="*/ 285750 h 1157288"/>
              <a:gd name="connsiteX70" fmla="*/ 4276725 w 4505325"/>
              <a:gd name="connsiteY70" fmla="*/ 285750 h 1157288"/>
              <a:gd name="connsiteX71" fmla="*/ 4276725 w 4505325"/>
              <a:gd name="connsiteY71" fmla="*/ 214313 h 1157288"/>
              <a:gd name="connsiteX72" fmla="*/ 4457700 w 4505325"/>
              <a:gd name="connsiteY72" fmla="*/ 214313 h 1157288"/>
              <a:gd name="connsiteX73" fmla="*/ 4457700 w 4505325"/>
              <a:gd name="connsiteY73" fmla="*/ 104775 h 1157288"/>
              <a:gd name="connsiteX74" fmla="*/ 4505325 w 4505325"/>
              <a:gd name="connsiteY74" fmla="*/ 104775 h 1157288"/>
              <a:gd name="connsiteX75" fmla="*/ 4505325 w 4505325"/>
              <a:gd name="connsiteY75" fmla="*/ 0 h 1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505325" h="1157288">
                <a:moveTo>
                  <a:pt x="0" y="1157288"/>
                </a:moveTo>
                <a:lnTo>
                  <a:pt x="80963" y="1157288"/>
                </a:lnTo>
                <a:lnTo>
                  <a:pt x="80963" y="1147763"/>
                </a:lnTo>
                <a:lnTo>
                  <a:pt x="147638" y="1147763"/>
                </a:lnTo>
                <a:lnTo>
                  <a:pt x="147638" y="1133475"/>
                </a:lnTo>
                <a:lnTo>
                  <a:pt x="404813" y="1133475"/>
                </a:lnTo>
                <a:lnTo>
                  <a:pt x="404813" y="1119188"/>
                </a:lnTo>
                <a:lnTo>
                  <a:pt x="557213" y="1119188"/>
                </a:lnTo>
                <a:lnTo>
                  <a:pt x="557213" y="1095375"/>
                </a:lnTo>
                <a:lnTo>
                  <a:pt x="652463" y="1095375"/>
                </a:lnTo>
                <a:lnTo>
                  <a:pt x="652463" y="1081088"/>
                </a:lnTo>
                <a:lnTo>
                  <a:pt x="719138" y="1081088"/>
                </a:lnTo>
                <a:lnTo>
                  <a:pt x="719138" y="1071563"/>
                </a:lnTo>
                <a:lnTo>
                  <a:pt x="1033463" y="1071563"/>
                </a:lnTo>
                <a:lnTo>
                  <a:pt x="1033463" y="1057275"/>
                </a:lnTo>
                <a:lnTo>
                  <a:pt x="1085850" y="1057275"/>
                </a:lnTo>
                <a:lnTo>
                  <a:pt x="1085850" y="1033463"/>
                </a:lnTo>
                <a:lnTo>
                  <a:pt x="1114425" y="1033463"/>
                </a:lnTo>
                <a:lnTo>
                  <a:pt x="1114425" y="995363"/>
                </a:lnTo>
                <a:lnTo>
                  <a:pt x="1171575" y="995363"/>
                </a:lnTo>
                <a:lnTo>
                  <a:pt x="1176338" y="990600"/>
                </a:lnTo>
                <a:lnTo>
                  <a:pt x="1233488" y="990600"/>
                </a:lnTo>
                <a:lnTo>
                  <a:pt x="1233488" y="966788"/>
                </a:lnTo>
                <a:lnTo>
                  <a:pt x="1385888" y="966788"/>
                </a:lnTo>
                <a:lnTo>
                  <a:pt x="1400175" y="952501"/>
                </a:lnTo>
                <a:lnTo>
                  <a:pt x="1476375" y="952501"/>
                </a:lnTo>
                <a:lnTo>
                  <a:pt x="1476375" y="933450"/>
                </a:lnTo>
                <a:lnTo>
                  <a:pt x="1643063" y="933450"/>
                </a:lnTo>
                <a:lnTo>
                  <a:pt x="1643063" y="919163"/>
                </a:lnTo>
                <a:lnTo>
                  <a:pt x="1676400" y="919163"/>
                </a:lnTo>
                <a:lnTo>
                  <a:pt x="1676400" y="871538"/>
                </a:lnTo>
                <a:lnTo>
                  <a:pt x="1676400" y="828675"/>
                </a:lnTo>
                <a:lnTo>
                  <a:pt x="2228850" y="828675"/>
                </a:lnTo>
                <a:lnTo>
                  <a:pt x="2243138" y="814387"/>
                </a:lnTo>
                <a:lnTo>
                  <a:pt x="2243138" y="795338"/>
                </a:lnTo>
                <a:lnTo>
                  <a:pt x="2243138" y="766763"/>
                </a:lnTo>
                <a:lnTo>
                  <a:pt x="2266950" y="766763"/>
                </a:lnTo>
                <a:lnTo>
                  <a:pt x="2266950" y="747713"/>
                </a:lnTo>
                <a:lnTo>
                  <a:pt x="2286000" y="728663"/>
                </a:lnTo>
                <a:lnTo>
                  <a:pt x="2305050" y="709613"/>
                </a:lnTo>
                <a:lnTo>
                  <a:pt x="2305050" y="690563"/>
                </a:lnTo>
                <a:lnTo>
                  <a:pt x="2628900" y="690563"/>
                </a:lnTo>
                <a:lnTo>
                  <a:pt x="2628900" y="671513"/>
                </a:lnTo>
                <a:lnTo>
                  <a:pt x="2809875" y="671513"/>
                </a:lnTo>
                <a:lnTo>
                  <a:pt x="2809875" y="652463"/>
                </a:lnTo>
                <a:lnTo>
                  <a:pt x="2833688" y="652463"/>
                </a:lnTo>
                <a:lnTo>
                  <a:pt x="2833688" y="623888"/>
                </a:lnTo>
                <a:lnTo>
                  <a:pt x="3133725" y="623888"/>
                </a:lnTo>
                <a:lnTo>
                  <a:pt x="3133725" y="609600"/>
                </a:lnTo>
                <a:lnTo>
                  <a:pt x="3143250" y="609600"/>
                </a:lnTo>
                <a:lnTo>
                  <a:pt x="3143250" y="600075"/>
                </a:lnTo>
                <a:lnTo>
                  <a:pt x="3152775" y="590550"/>
                </a:lnTo>
                <a:lnTo>
                  <a:pt x="3152775" y="561975"/>
                </a:lnTo>
                <a:lnTo>
                  <a:pt x="3305175" y="561975"/>
                </a:lnTo>
                <a:lnTo>
                  <a:pt x="3305175" y="538163"/>
                </a:lnTo>
                <a:lnTo>
                  <a:pt x="3305175" y="523875"/>
                </a:lnTo>
                <a:lnTo>
                  <a:pt x="3319463" y="509587"/>
                </a:lnTo>
                <a:lnTo>
                  <a:pt x="3362325" y="509587"/>
                </a:lnTo>
                <a:lnTo>
                  <a:pt x="3362325" y="495300"/>
                </a:lnTo>
                <a:lnTo>
                  <a:pt x="3381375" y="495300"/>
                </a:lnTo>
                <a:lnTo>
                  <a:pt x="3381375" y="423863"/>
                </a:lnTo>
                <a:lnTo>
                  <a:pt x="3395663" y="423863"/>
                </a:lnTo>
                <a:lnTo>
                  <a:pt x="3395663" y="423863"/>
                </a:lnTo>
                <a:lnTo>
                  <a:pt x="3395663" y="400050"/>
                </a:lnTo>
                <a:lnTo>
                  <a:pt x="3905250" y="400050"/>
                </a:lnTo>
                <a:lnTo>
                  <a:pt x="3905250" y="347663"/>
                </a:lnTo>
                <a:lnTo>
                  <a:pt x="3933825" y="347663"/>
                </a:lnTo>
                <a:lnTo>
                  <a:pt x="3933825" y="323850"/>
                </a:lnTo>
                <a:lnTo>
                  <a:pt x="3981450" y="323850"/>
                </a:lnTo>
                <a:lnTo>
                  <a:pt x="3981450" y="285750"/>
                </a:lnTo>
                <a:lnTo>
                  <a:pt x="4276725" y="285750"/>
                </a:lnTo>
                <a:lnTo>
                  <a:pt x="4276725" y="214313"/>
                </a:lnTo>
                <a:lnTo>
                  <a:pt x="4457700" y="214313"/>
                </a:lnTo>
                <a:lnTo>
                  <a:pt x="4457700" y="104775"/>
                </a:lnTo>
                <a:lnTo>
                  <a:pt x="4505325" y="104775"/>
                </a:lnTo>
                <a:lnTo>
                  <a:pt x="450532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 xmlns:a16="http://schemas.microsoft.com/office/drawing/2014/main" id="{DC6C7996-B16D-489B-8786-393226EF79CA}"/>
              </a:ext>
            </a:extLst>
          </p:cNvPr>
          <p:cNvSpPr/>
          <p:nvPr/>
        </p:nvSpPr>
        <p:spPr>
          <a:xfrm>
            <a:off x="1369433" y="2296834"/>
            <a:ext cx="4524331" cy="2318502"/>
          </a:xfrm>
          <a:custGeom>
            <a:avLst/>
            <a:gdLst>
              <a:gd name="connsiteX0" fmla="*/ 0 w 4524330"/>
              <a:gd name="connsiteY0" fmla="*/ 2318502 h 2318502"/>
              <a:gd name="connsiteX1" fmla="*/ 138677 w 4524330"/>
              <a:gd name="connsiteY1" fmla="*/ 2318502 h 2318502"/>
              <a:gd name="connsiteX2" fmla="*/ 138677 w 4524330"/>
              <a:gd name="connsiteY2" fmla="*/ 2301168 h 2318502"/>
              <a:gd name="connsiteX3" fmla="*/ 273020 w 4524330"/>
              <a:gd name="connsiteY3" fmla="*/ 2301168 h 2318502"/>
              <a:gd name="connsiteX4" fmla="*/ 273020 w 4524330"/>
              <a:gd name="connsiteY4" fmla="*/ 2292501 h 2318502"/>
              <a:gd name="connsiteX5" fmla="*/ 277354 w 4524330"/>
              <a:gd name="connsiteY5" fmla="*/ 2288167 h 2318502"/>
              <a:gd name="connsiteX6" fmla="*/ 277354 w 4524330"/>
              <a:gd name="connsiteY6" fmla="*/ 2275166 h 2318502"/>
              <a:gd name="connsiteX7" fmla="*/ 303356 w 4524330"/>
              <a:gd name="connsiteY7" fmla="*/ 2275166 h 2318502"/>
              <a:gd name="connsiteX8" fmla="*/ 303356 w 4524330"/>
              <a:gd name="connsiteY8" fmla="*/ 2262165 h 2318502"/>
              <a:gd name="connsiteX9" fmla="*/ 364027 w 4524330"/>
              <a:gd name="connsiteY9" fmla="*/ 2262165 h 2318502"/>
              <a:gd name="connsiteX10" fmla="*/ 364027 w 4524330"/>
              <a:gd name="connsiteY10" fmla="*/ 2253498 h 2318502"/>
              <a:gd name="connsiteX11" fmla="*/ 528705 w 4524330"/>
              <a:gd name="connsiteY11" fmla="*/ 2253498 h 2318502"/>
              <a:gd name="connsiteX12" fmla="*/ 528705 w 4524330"/>
              <a:gd name="connsiteY12" fmla="*/ 2240497 h 2318502"/>
              <a:gd name="connsiteX13" fmla="*/ 563375 w 4524330"/>
              <a:gd name="connsiteY13" fmla="*/ 2240497 h 2318502"/>
              <a:gd name="connsiteX14" fmla="*/ 563375 w 4524330"/>
              <a:gd name="connsiteY14" fmla="*/ 2227496 h 2318502"/>
              <a:gd name="connsiteX15" fmla="*/ 606711 w 4524330"/>
              <a:gd name="connsiteY15" fmla="*/ 2227496 h 2318502"/>
              <a:gd name="connsiteX16" fmla="*/ 606711 w 4524330"/>
              <a:gd name="connsiteY16" fmla="*/ 2201494 h 2318502"/>
              <a:gd name="connsiteX17" fmla="*/ 710719 w 4524330"/>
              <a:gd name="connsiteY17" fmla="*/ 2201494 h 2318502"/>
              <a:gd name="connsiteX18" fmla="*/ 710719 w 4524330"/>
              <a:gd name="connsiteY18" fmla="*/ 2188493 h 2318502"/>
              <a:gd name="connsiteX19" fmla="*/ 745388 w 4524330"/>
              <a:gd name="connsiteY19" fmla="*/ 2188493 h 2318502"/>
              <a:gd name="connsiteX20" fmla="*/ 749722 w 4524330"/>
              <a:gd name="connsiteY20" fmla="*/ 2184159 h 2318502"/>
              <a:gd name="connsiteX21" fmla="*/ 962070 w 4524330"/>
              <a:gd name="connsiteY21" fmla="*/ 2184159 h 2318502"/>
              <a:gd name="connsiteX22" fmla="*/ 962070 w 4524330"/>
              <a:gd name="connsiteY22" fmla="*/ 2153824 h 2318502"/>
              <a:gd name="connsiteX23" fmla="*/ 988072 w 4524330"/>
              <a:gd name="connsiteY23" fmla="*/ 2153824 h 2318502"/>
              <a:gd name="connsiteX24" fmla="*/ 992406 w 4524330"/>
              <a:gd name="connsiteY24" fmla="*/ 2149490 h 2318502"/>
              <a:gd name="connsiteX25" fmla="*/ 1092080 w 4524330"/>
              <a:gd name="connsiteY25" fmla="*/ 2149490 h 2318502"/>
              <a:gd name="connsiteX26" fmla="*/ 1092080 w 4524330"/>
              <a:gd name="connsiteY26" fmla="*/ 2136489 h 2318502"/>
              <a:gd name="connsiteX27" fmla="*/ 1122415 w 4524330"/>
              <a:gd name="connsiteY27" fmla="*/ 2136489 h 2318502"/>
              <a:gd name="connsiteX28" fmla="*/ 1122415 w 4524330"/>
              <a:gd name="connsiteY28" fmla="*/ 2097486 h 2318502"/>
              <a:gd name="connsiteX29" fmla="*/ 1161418 w 4524330"/>
              <a:gd name="connsiteY29" fmla="*/ 2097486 h 2318502"/>
              <a:gd name="connsiteX30" fmla="*/ 1161418 w 4524330"/>
              <a:gd name="connsiteY30" fmla="*/ 2075818 h 2318502"/>
              <a:gd name="connsiteX31" fmla="*/ 1243758 w 4524330"/>
              <a:gd name="connsiteY31" fmla="*/ 2075818 h 2318502"/>
              <a:gd name="connsiteX32" fmla="*/ 1243758 w 4524330"/>
              <a:gd name="connsiteY32" fmla="*/ 2067151 h 2318502"/>
              <a:gd name="connsiteX33" fmla="*/ 1300095 w 4524330"/>
              <a:gd name="connsiteY33" fmla="*/ 2067151 h 2318502"/>
              <a:gd name="connsiteX34" fmla="*/ 1300095 w 4524330"/>
              <a:gd name="connsiteY34" fmla="*/ 2049816 h 2318502"/>
              <a:gd name="connsiteX35" fmla="*/ 1317430 w 4524330"/>
              <a:gd name="connsiteY35" fmla="*/ 2049816 h 2318502"/>
              <a:gd name="connsiteX36" fmla="*/ 1317430 w 4524330"/>
              <a:gd name="connsiteY36" fmla="*/ 2028148 h 2318502"/>
              <a:gd name="connsiteX37" fmla="*/ 1408436 w 4524330"/>
              <a:gd name="connsiteY37" fmla="*/ 2028148 h 2318502"/>
              <a:gd name="connsiteX38" fmla="*/ 1408436 w 4524330"/>
              <a:gd name="connsiteY38" fmla="*/ 2019481 h 2318502"/>
              <a:gd name="connsiteX39" fmla="*/ 1508110 w 4524330"/>
              <a:gd name="connsiteY39" fmla="*/ 2019481 h 2318502"/>
              <a:gd name="connsiteX40" fmla="*/ 1508110 w 4524330"/>
              <a:gd name="connsiteY40" fmla="*/ 1997812 h 2318502"/>
              <a:gd name="connsiteX41" fmla="*/ 1529778 w 4524330"/>
              <a:gd name="connsiteY41" fmla="*/ 1997812 h 2318502"/>
              <a:gd name="connsiteX42" fmla="*/ 1529778 w 4524330"/>
              <a:gd name="connsiteY42" fmla="*/ 1993479 h 2318502"/>
              <a:gd name="connsiteX43" fmla="*/ 1577449 w 4524330"/>
              <a:gd name="connsiteY43" fmla="*/ 1993479 h 2318502"/>
              <a:gd name="connsiteX44" fmla="*/ 1577449 w 4524330"/>
              <a:gd name="connsiteY44" fmla="*/ 1963143 h 2318502"/>
              <a:gd name="connsiteX45" fmla="*/ 1646787 w 4524330"/>
              <a:gd name="connsiteY45" fmla="*/ 1963143 h 2318502"/>
              <a:gd name="connsiteX46" fmla="*/ 1646787 w 4524330"/>
              <a:gd name="connsiteY46" fmla="*/ 1941475 h 2318502"/>
              <a:gd name="connsiteX47" fmla="*/ 1659788 w 4524330"/>
              <a:gd name="connsiteY47" fmla="*/ 1941475 h 2318502"/>
              <a:gd name="connsiteX48" fmla="*/ 1659788 w 4524330"/>
              <a:gd name="connsiteY48" fmla="*/ 1924140 h 2318502"/>
              <a:gd name="connsiteX49" fmla="*/ 1681456 w 4524330"/>
              <a:gd name="connsiteY49" fmla="*/ 1924140 h 2318502"/>
              <a:gd name="connsiteX50" fmla="*/ 1681456 w 4524330"/>
              <a:gd name="connsiteY50" fmla="*/ 1915473 h 2318502"/>
              <a:gd name="connsiteX51" fmla="*/ 1694457 w 4524330"/>
              <a:gd name="connsiteY51" fmla="*/ 1915473 h 2318502"/>
              <a:gd name="connsiteX52" fmla="*/ 1694457 w 4524330"/>
              <a:gd name="connsiteY52" fmla="*/ 1889471 h 2318502"/>
              <a:gd name="connsiteX53" fmla="*/ 1733460 w 4524330"/>
              <a:gd name="connsiteY53" fmla="*/ 1889471 h 2318502"/>
              <a:gd name="connsiteX54" fmla="*/ 1733460 w 4524330"/>
              <a:gd name="connsiteY54" fmla="*/ 1859136 h 2318502"/>
              <a:gd name="connsiteX55" fmla="*/ 1763795 w 4524330"/>
              <a:gd name="connsiteY55" fmla="*/ 1859136 h 2318502"/>
              <a:gd name="connsiteX56" fmla="*/ 1763795 w 4524330"/>
              <a:gd name="connsiteY56" fmla="*/ 1850468 h 2318502"/>
              <a:gd name="connsiteX57" fmla="*/ 1815799 w 4524330"/>
              <a:gd name="connsiteY57" fmla="*/ 1850468 h 2318502"/>
              <a:gd name="connsiteX58" fmla="*/ 1815799 w 4524330"/>
              <a:gd name="connsiteY58" fmla="*/ 1815799 h 2318502"/>
              <a:gd name="connsiteX59" fmla="*/ 1867803 w 4524330"/>
              <a:gd name="connsiteY59" fmla="*/ 1815799 h 2318502"/>
              <a:gd name="connsiteX60" fmla="*/ 1867803 w 4524330"/>
              <a:gd name="connsiteY60" fmla="*/ 1789797 h 2318502"/>
              <a:gd name="connsiteX61" fmla="*/ 1919807 w 4524330"/>
              <a:gd name="connsiteY61" fmla="*/ 1789797 h 2318502"/>
              <a:gd name="connsiteX62" fmla="*/ 1924140 w 4524330"/>
              <a:gd name="connsiteY62" fmla="*/ 1785464 h 2318502"/>
              <a:gd name="connsiteX63" fmla="*/ 1958810 w 4524330"/>
              <a:gd name="connsiteY63" fmla="*/ 1785464 h 2318502"/>
              <a:gd name="connsiteX64" fmla="*/ 1958810 w 4524330"/>
              <a:gd name="connsiteY64" fmla="*/ 1759462 h 2318502"/>
              <a:gd name="connsiteX65" fmla="*/ 2036815 w 4524330"/>
              <a:gd name="connsiteY65" fmla="*/ 1759462 h 2318502"/>
              <a:gd name="connsiteX66" fmla="*/ 2036815 w 4524330"/>
              <a:gd name="connsiteY66" fmla="*/ 1746461 h 2318502"/>
              <a:gd name="connsiteX67" fmla="*/ 2179826 w 4524330"/>
              <a:gd name="connsiteY67" fmla="*/ 1746461 h 2318502"/>
              <a:gd name="connsiteX68" fmla="*/ 2179826 w 4524330"/>
              <a:gd name="connsiteY68" fmla="*/ 1737793 h 2318502"/>
              <a:gd name="connsiteX69" fmla="*/ 2192827 w 4524330"/>
              <a:gd name="connsiteY69" fmla="*/ 1737793 h 2318502"/>
              <a:gd name="connsiteX70" fmla="*/ 2192827 w 4524330"/>
              <a:gd name="connsiteY70" fmla="*/ 1716125 h 2318502"/>
              <a:gd name="connsiteX71" fmla="*/ 2218829 w 4524330"/>
              <a:gd name="connsiteY71" fmla="*/ 1716125 h 2318502"/>
              <a:gd name="connsiteX72" fmla="*/ 2218829 w 4524330"/>
              <a:gd name="connsiteY72" fmla="*/ 1681456 h 2318502"/>
              <a:gd name="connsiteX73" fmla="*/ 2275166 w 4524330"/>
              <a:gd name="connsiteY73" fmla="*/ 1681456 h 2318502"/>
              <a:gd name="connsiteX74" fmla="*/ 2275166 w 4524330"/>
              <a:gd name="connsiteY74" fmla="*/ 1633786 h 2318502"/>
              <a:gd name="connsiteX75" fmla="*/ 2279500 w 4524330"/>
              <a:gd name="connsiteY75" fmla="*/ 1629452 h 2318502"/>
              <a:gd name="connsiteX76" fmla="*/ 2279500 w 4524330"/>
              <a:gd name="connsiteY76" fmla="*/ 1599117 h 2318502"/>
              <a:gd name="connsiteX77" fmla="*/ 2301168 w 4524330"/>
              <a:gd name="connsiteY77" fmla="*/ 1599117 h 2318502"/>
              <a:gd name="connsiteX78" fmla="*/ 2301168 w 4524330"/>
              <a:gd name="connsiteY78" fmla="*/ 1577448 h 2318502"/>
              <a:gd name="connsiteX79" fmla="*/ 2318503 w 4524330"/>
              <a:gd name="connsiteY79" fmla="*/ 1577448 h 2318502"/>
              <a:gd name="connsiteX80" fmla="*/ 2318503 w 4524330"/>
              <a:gd name="connsiteY80" fmla="*/ 1542779 h 2318502"/>
              <a:gd name="connsiteX81" fmla="*/ 2353172 w 4524330"/>
              <a:gd name="connsiteY81" fmla="*/ 1542779 h 2318502"/>
              <a:gd name="connsiteX82" fmla="*/ 2353172 w 4524330"/>
              <a:gd name="connsiteY82" fmla="*/ 1521111 h 2318502"/>
              <a:gd name="connsiteX83" fmla="*/ 2366173 w 4524330"/>
              <a:gd name="connsiteY83" fmla="*/ 1521111 h 2318502"/>
              <a:gd name="connsiteX84" fmla="*/ 2366173 w 4524330"/>
              <a:gd name="connsiteY84" fmla="*/ 1512444 h 2318502"/>
              <a:gd name="connsiteX85" fmla="*/ 2387841 w 4524330"/>
              <a:gd name="connsiteY85" fmla="*/ 1512444 h 2318502"/>
              <a:gd name="connsiteX86" fmla="*/ 2387841 w 4524330"/>
              <a:gd name="connsiteY86" fmla="*/ 1503776 h 2318502"/>
              <a:gd name="connsiteX87" fmla="*/ 2439845 w 4524330"/>
              <a:gd name="connsiteY87" fmla="*/ 1503776 h 2318502"/>
              <a:gd name="connsiteX88" fmla="*/ 2439845 w 4524330"/>
              <a:gd name="connsiteY88" fmla="*/ 1495109 h 2318502"/>
              <a:gd name="connsiteX89" fmla="*/ 2470180 w 4524330"/>
              <a:gd name="connsiteY89" fmla="*/ 1495109 h 2318502"/>
              <a:gd name="connsiteX90" fmla="*/ 2470180 w 4524330"/>
              <a:gd name="connsiteY90" fmla="*/ 1473441 h 2318502"/>
              <a:gd name="connsiteX91" fmla="*/ 2509183 w 4524330"/>
              <a:gd name="connsiteY91" fmla="*/ 1473441 h 2318502"/>
              <a:gd name="connsiteX92" fmla="*/ 2595856 w 4524330"/>
              <a:gd name="connsiteY92" fmla="*/ 1473441 h 2318502"/>
              <a:gd name="connsiteX93" fmla="*/ 2595856 w 4524330"/>
              <a:gd name="connsiteY93" fmla="*/ 1456106 h 2318502"/>
              <a:gd name="connsiteX94" fmla="*/ 2595856 w 4524330"/>
              <a:gd name="connsiteY94" fmla="*/ 1456106 h 2318502"/>
              <a:gd name="connsiteX95" fmla="*/ 2621858 w 4524330"/>
              <a:gd name="connsiteY95" fmla="*/ 1430104 h 2318502"/>
              <a:gd name="connsiteX96" fmla="*/ 2704197 w 4524330"/>
              <a:gd name="connsiteY96" fmla="*/ 1430104 h 2318502"/>
              <a:gd name="connsiteX97" fmla="*/ 2704197 w 4524330"/>
              <a:gd name="connsiteY97" fmla="*/ 1434438 h 2318502"/>
              <a:gd name="connsiteX98" fmla="*/ 2712864 w 4524330"/>
              <a:gd name="connsiteY98" fmla="*/ 1425771 h 2318502"/>
              <a:gd name="connsiteX99" fmla="*/ 2760535 w 4524330"/>
              <a:gd name="connsiteY99" fmla="*/ 1425771 h 2318502"/>
              <a:gd name="connsiteX100" fmla="*/ 2760535 w 4524330"/>
              <a:gd name="connsiteY100" fmla="*/ 1399769 h 2318502"/>
              <a:gd name="connsiteX101" fmla="*/ 2773536 w 4524330"/>
              <a:gd name="connsiteY101" fmla="*/ 1399769 h 2318502"/>
              <a:gd name="connsiteX102" fmla="*/ 2773536 w 4524330"/>
              <a:gd name="connsiteY102" fmla="*/ 1378101 h 2318502"/>
              <a:gd name="connsiteX103" fmla="*/ 2777869 w 4524330"/>
              <a:gd name="connsiteY103" fmla="*/ 1378101 h 2318502"/>
              <a:gd name="connsiteX104" fmla="*/ 2777869 w 4524330"/>
              <a:gd name="connsiteY104" fmla="*/ 1360766 h 2318502"/>
              <a:gd name="connsiteX105" fmla="*/ 2803871 w 4524330"/>
              <a:gd name="connsiteY105" fmla="*/ 1360766 h 2318502"/>
              <a:gd name="connsiteX106" fmla="*/ 2803871 w 4524330"/>
              <a:gd name="connsiteY106" fmla="*/ 1360766 h 2318502"/>
              <a:gd name="connsiteX107" fmla="*/ 2803871 w 4524330"/>
              <a:gd name="connsiteY107" fmla="*/ 1334764 h 2318502"/>
              <a:gd name="connsiteX108" fmla="*/ 2803871 w 4524330"/>
              <a:gd name="connsiteY108" fmla="*/ 1308762 h 2318502"/>
              <a:gd name="connsiteX109" fmla="*/ 2834207 w 4524330"/>
              <a:gd name="connsiteY109" fmla="*/ 1308762 h 2318502"/>
              <a:gd name="connsiteX110" fmla="*/ 2834207 w 4524330"/>
              <a:gd name="connsiteY110" fmla="*/ 1230757 h 2318502"/>
              <a:gd name="connsiteX111" fmla="*/ 2851541 w 4524330"/>
              <a:gd name="connsiteY111" fmla="*/ 1230757 h 2318502"/>
              <a:gd name="connsiteX112" fmla="*/ 2851541 w 4524330"/>
              <a:gd name="connsiteY112" fmla="*/ 1213422 h 2318502"/>
              <a:gd name="connsiteX113" fmla="*/ 2864542 w 4524330"/>
              <a:gd name="connsiteY113" fmla="*/ 1213422 h 2318502"/>
              <a:gd name="connsiteX114" fmla="*/ 2864542 w 4524330"/>
              <a:gd name="connsiteY114" fmla="*/ 1191754 h 2318502"/>
              <a:gd name="connsiteX115" fmla="*/ 2881877 w 4524330"/>
              <a:gd name="connsiteY115" fmla="*/ 1191754 h 2318502"/>
              <a:gd name="connsiteX116" fmla="*/ 2881877 w 4524330"/>
              <a:gd name="connsiteY116" fmla="*/ 1165752 h 2318502"/>
              <a:gd name="connsiteX117" fmla="*/ 2894878 w 4524330"/>
              <a:gd name="connsiteY117" fmla="*/ 1165752 h 2318502"/>
              <a:gd name="connsiteX118" fmla="*/ 2894878 w 4524330"/>
              <a:gd name="connsiteY118" fmla="*/ 1157084 h 2318502"/>
              <a:gd name="connsiteX119" fmla="*/ 2942548 w 4524330"/>
              <a:gd name="connsiteY119" fmla="*/ 1157084 h 2318502"/>
              <a:gd name="connsiteX120" fmla="*/ 2942548 w 4524330"/>
              <a:gd name="connsiteY120" fmla="*/ 1118082 h 2318502"/>
              <a:gd name="connsiteX121" fmla="*/ 2959883 w 4524330"/>
              <a:gd name="connsiteY121" fmla="*/ 1118082 h 2318502"/>
              <a:gd name="connsiteX122" fmla="*/ 2959883 w 4524330"/>
              <a:gd name="connsiteY122" fmla="*/ 1109414 h 2318502"/>
              <a:gd name="connsiteX123" fmla="*/ 3024887 w 4524330"/>
              <a:gd name="connsiteY123" fmla="*/ 1109414 h 2318502"/>
              <a:gd name="connsiteX124" fmla="*/ 3024887 w 4524330"/>
              <a:gd name="connsiteY124" fmla="*/ 1092080 h 2318502"/>
              <a:gd name="connsiteX125" fmla="*/ 3076891 w 4524330"/>
              <a:gd name="connsiteY125" fmla="*/ 1092080 h 2318502"/>
              <a:gd name="connsiteX126" fmla="*/ 3076891 w 4524330"/>
              <a:gd name="connsiteY126" fmla="*/ 1079079 h 2318502"/>
              <a:gd name="connsiteX127" fmla="*/ 3202567 w 4524330"/>
              <a:gd name="connsiteY127" fmla="*/ 1079079 h 2318502"/>
              <a:gd name="connsiteX128" fmla="*/ 3202567 w 4524330"/>
              <a:gd name="connsiteY128" fmla="*/ 1061744 h 2318502"/>
              <a:gd name="connsiteX129" fmla="*/ 3254571 w 4524330"/>
              <a:gd name="connsiteY129" fmla="*/ 1061744 h 2318502"/>
              <a:gd name="connsiteX130" fmla="*/ 3254571 w 4524330"/>
              <a:gd name="connsiteY130" fmla="*/ 1040076 h 2318502"/>
              <a:gd name="connsiteX131" fmla="*/ 3310908 w 4524330"/>
              <a:gd name="connsiteY131" fmla="*/ 1040076 h 2318502"/>
              <a:gd name="connsiteX132" fmla="*/ 3310908 w 4524330"/>
              <a:gd name="connsiteY132" fmla="*/ 1027075 h 2318502"/>
              <a:gd name="connsiteX133" fmla="*/ 3349911 w 4524330"/>
              <a:gd name="connsiteY133" fmla="*/ 1027075 h 2318502"/>
              <a:gd name="connsiteX134" fmla="*/ 3349911 w 4524330"/>
              <a:gd name="connsiteY134" fmla="*/ 1005407 h 2318502"/>
              <a:gd name="connsiteX135" fmla="*/ 3362912 w 4524330"/>
              <a:gd name="connsiteY135" fmla="*/ 1005407 h 2318502"/>
              <a:gd name="connsiteX136" fmla="*/ 3362912 w 4524330"/>
              <a:gd name="connsiteY136" fmla="*/ 957737 h 2318502"/>
              <a:gd name="connsiteX137" fmla="*/ 3371580 w 4524330"/>
              <a:gd name="connsiteY137" fmla="*/ 949069 h 2318502"/>
              <a:gd name="connsiteX138" fmla="*/ 3371580 w 4524330"/>
              <a:gd name="connsiteY138" fmla="*/ 901399 h 2318502"/>
              <a:gd name="connsiteX139" fmla="*/ 3393248 w 4524330"/>
              <a:gd name="connsiteY139" fmla="*/ 901399 h 2318502"/>
              <a:gd name="connsiteX140" fmla="*/ 3393248 w 4524330"/>
              <a:gd name="connsiteY140" fmla="*/ 858063 h 2318502"/>
              <a:gd name="connsiteX141" fmla="*/ 3406249 w 4524330"/>
              <a:gd name="connsiteY141" fmla="*/ 858063 h 2318502"/>
              <a:gd name="connsiteX142" fmla="*/ 3406249 w 4524330"/>
              <a:gd name="connsiteY142" fmla="*/ 814726 h 2318502"/>
              <a:gd name="connsiteX143" fmla="*/ 3419249 w 4524330"/>
              <a:gd name="connsiteY143" fmla="*/ 814726 h 2318502"/>
              <a:gd name="connsiteX144" fmla="*/ 3419249 w 4524330"/>
              <a:gd name="connsiteY144" fmla="*/ 767056 h 2318502"/>
              <a:gd name="connsiteX145" fmla="*/ 3427916 w 4524330"/>
              <a:gd name="connsiteY145" fmla="*/ 758389 h 2318502"/>
              <a:gd name="connsiteX146" fmla="*/ 3427916 w 4524330"/>
              <a:gd name="connsiteY146" fmla="*/ 723720 h 2318502"/>
              <a:gd name="connsiteX147" fmla="*/ 3436584 w 4524330"/>
              <a:gd name="connsiteY147" fmla="*/ 723720 h 2318502"/>
              <a:gd name="connsiteX148" fmla="*/ 3436584 w 4524330"/>
              <a:gd name="connsiteY148" fmla="*/ 693384 h 2318502"/>
              <a:gd name="connsiteX149" fmla="*/ 3462586 w 4524330"/>
              <a:gd name="connsiteY149" fmla="*/ 693384 h 2318502"/>
              <a:gd name="connsiteX150" fmla="*/ 3462586 w 4524330"/>
              <a:gd name="connsiteY150" fmla="*/ 671716 h 2318502"/>
              <a:gd name="connsiteX151" fmla="*/ 3484254 w 4524330"/>
              <a:gd name="connsiteY151" fmla="*/ 671716 h 2318502"/>
              <a:gd name="connsiteX152" fmla="*/ 3484254 w 4524330"/>
              <a:gd name="connsiteY152" fmla="*/ 641380 h 2318502"/>
              <a:gd name="connsiteX153" fmla="*/ 3497255 w 4524330"/>
              <a:gd name="connsiteY153" fmla="*/ 641380 h 2318502"/>
              <a:gd name="connsiteX154" fmla="*/ 3497255 w 4524330"/>
              <a:gd name="connsiteY154" fmla="*/ 619712 h 2318502"/>
              <a:gd name="connsiteX155" fmla="*/ 3523257 w 4524330"/>
              <a:gd name="connsiteY155" fmla="*/ 619712 h 2318502"/>
              <a:gd name="connsiteX156" fmla="*/ 3523257 w 4524330"/>
              <a:gd name="connsiteY156" fmla="*/ 593710 h 2318502"/>
              <a:gd name="connsiteX157" fmla="*/ 3666267 w 4524330"/>
              <a:gd name="connsiteY157" fmla="*/ 593710 h 2318502"/>
              <a:gd name="connsiteX158" fmla="*/ 3666267 w 4524330"/>
              <a:gd name="connsiteY158" fmla="*/ 585043 h 2318502"/>
              <a:gd name="connsiteX159" fmla="*/ 3761608 w 4524330"/>
              <a:gd name="connsiteY159" fmla="*/ 585043 h 2318502"/>
              <a:gd name="connsiteX160" fmla="*/ 3761608 w 4524330"/>
              <a:gd name="connsiteY160" fmla="*/ 559041 h 2318502"/>
              <a:gd name="connsiteX161" fmla="*/ 3878616 w 4524330"/>
              <a:gd name="connsiteY161" fmla="*/ 559041 h 2318502"/>
              <a:gd name="connsiteX162" fmla="*/ 3878616 w 4524330"/>
              <a:gd name="connsiteY162" fmla="*/ 559041 h 2318502"/>
              <a:gd name="connsiteX163" fmla="*/ 3887284 w 4524330"/>
              <a:gd name="connsiteY163" fmla="*/ 550373 h 2318502"/>
              <a:gd name="connsiteX164" fmla="*/ 3887284 w 4524330"/>
              <a:gd name="connsiteY164" fmla="*/ 533039 h 2318502"/>
              <a:gd name="connsiteX165" fmla="*/ 3921953 w 4524330"/>
              <a:gd name="connsiteY165" fmla="*/ 533039 h 2318502"/>
              <a:gd name="connsiteX166" fmla="*/ 3921953 w 4524330"/>
              <a:gd name="connsiteY166" fmla="*/ 515704 h 2318502"/>
              <a:gd name="connsiteX167" fmla="*/ 3952288 w 4524330"/>
              <a:gd name="connsiteY167" fmla="*/ 515704 h 2318502"/>
              <a:gd name="connsiteX168" fmla="*/ 3952288 w 4524330"/>
              <a:gd name="connsiteY168" fmla="*/ 455033 h 2318502"/>
              <a:gd name="connsiteX169" fmla="*/ 3960955 w 4524330"/>
              <a:gd name="connsiteY169" fmla="*/ 446366 h 2318502"/>
              <a:gd name="connsiteX170" fmla="*/ 3960955 w 4524330"/>
              <a:gd name="connsiteY170" fmla="*/ 398696 h 2318502"/>
              <a:gd name="connsiteX171" fmla="*/ 3973957 w 4524330"/>
              <a:gd name="connsiteY171" fmla="*/ 398696 h 2318502"/>
              <a:gd name="connsiteX172" fmla="*/ 3973957 w 4524330"/>
              <a:gd name="connsiteY172" fmla="*/ 338025 h 2318502"/>
              <a:gd name="connsiteX173" fmla="*/ 3982624 w 4524330"/>
              <a:gd name="connsiteY173" fmla="*/ 329358 h 2318502"/>
              <a:gd name="connsiteX174" fmla="*/ 3982624 w 4524330"/>
              <a:gd name="connsiteY174" fmla="*/ 320690 h 2318502"/>
              <a:gd name="connsiteX175" fmla="*/ 4025960 w 4524330"/>
              <a:gd name="connsiteY175" fmla="*/ 320690 h 2318502"/>
              <a:gd name="connsiteX176" fmla="*/ 4025960 w 4524330"/>
              <a:gd name="connsiteY176" fmla="*/ 251352 h 2318502"/>
              <a:gd name="connsiteX177" fmla="*/ 4069297 w 4524330"/>
              <a:gd name="connsiteY177" fmla="*/ 251352 h 2318502"/>
              <a:gd name="connsiteX178" fmla="*/ 4069297 w 4524330"/>
              <a:gd name="connsiteY178" fmla="*/ 234017 h 2318502"/>
              <a:gd name="connsiteX179" fmla="*/ 4086631 w 4524330"/>
              <a:gd name="connsiteY179" fmla="*/ 234017 h 2318502"/>
              <a:gd name="connsiteX180" fmla="*/ 4086631 w 4524330"/>
              <a:gd name="connsiteY180" fmla="*/ 221016 h 2318502"/>
              <a:gd name="connsiteX181" fmla="*/ 4116967 w 4524330"/>
              <a:gd name="connsiteY181" fmla="*/ 221016 h 2318502"/>
              <a:gd name="connsiteX182" fmla="*/ 4116967 w 4524330"/>
              <a:gd name="connsiteY182" fmla="*/ 186347 h 2318502"/>
              <a:gd name="connsiteX183" fmla="*/ 4316315 w 4524330"/>
              <a:gd name="connsiteY183" fmla="*/ 186347 h 2318502"/>
              <a:gd name="connsiteX184" fmla="*/ 4316315 w 4524330"/>
              <a:gd name="connsiteY184" fmla="*/ 156011 h 2318502"/>
              <a:gd name="connsiteX185" fmla="*/ 4333649 w 4524330"/>
              <a:gd name="connsiteY185" fmla="*/ 156011 h 2318502"/>
              <a:gd name="connsiteX186" fmla="*/ 4333649 w 4524330"/>
              <a:gd name="connsiteY186" fmla="*/ 125676 h 2318502"/>
              <a:gd name="connsiteX187" fmla="*/ 4355318 w 4524330"/>
              <a:gd name="connsiteY187" fmla="*/ 125676 h 2318502"/>
              <a:gd name="connsiteX188" fmla="*/ 4355318 w 4524330"/>
              <a:gd name="connsiteY188" fmla="*/ 99674 h 2318502"/>
              <a:gd name="connsiteX189" fmla="*/ 4446324 w 4524330"/>
              <a:gd name="connsiteY189" fmla="*/ 99674 h 2318502"/>
              <a:gd name="connsiteX190" fmla="*/ 4446324 w 4524330"/>
              <a:gd name="connsiteY190" fmla="*/ 52004 h 2318502"/>
              <a:gd name="connsiteX191" fmla="*/ 4472326 w 4524330"/>
              <a:gd name="connsiteY191" fmla="*/ 52004 h 2318502"/>
              <a:gd name="connsiteX192" fmla="*/ 4472326 w 4524330"/>
              <a:gd name="connsiteY192" fmla="*/ 0 h 2318502"/>
              <a:gd name="connsiteX193" fmla="*/ 4524330 w 4524330"/>
              <a:gd name="connsiteY193" fmla="*/ 0 h 231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4524330" h="2318502">
                <a:moveTo>
                  <a:pt x="0" y="2318502"/>
                </a:moveTo>
                <a:lnTo>
                  <a:pt x="138677" y="2318502"/>
                </a:lnTo>
                <a:lnTo>
                  <a:pt x="138677" y="2301168"/>
                </a:lnTo>
                <a:lnTo>
                  <a:pt x="273020" y="2301168"/>
                </a:lnTo>
                <a:lnTo>
                  <a:pt x="273020" y="2292501"/>
                </a:lnTo>
                <a:lnTo>
                  <a:pt x="277354" y="2288167"/>
                </a:lnTo>
                <a:lnTo>
                  <a:pt x="277354" y="2275166"/>
                </a:lnTo>
                <a:lnTo>
                  <a:pt x="303356" y="2275166"/>
                </a:lnTo>
                <a:lnTo>
                  <a:pt x="303356" y="2262165"/>
                </a:lnTo>
                <a:lnTo>
                  <a:pt x="364027" y="2262165"/>
                </a:lnTo>
                <a:lnTo>
                  <a:pt x="364027" y="2253498"/>
                </a:lnTo>
                <a:lnTo>
                  <a:pt x="528705" y="2253498"/>
                </a:lnTo>
                <a:lnTo>
                  <a:pt x="528705" y="2240497"/>
                </a:lnTo>
                <a:lnTo>
                  <a:pt x="563375" y="2240497"/>
                </a:lnTo>
                <a:lnTo>
                  <a:pt x="563375" y="2227496"/>
                </a:lnTo>
                <a:lnTo>
                  <a:pt x="606711" y="2227496"/>
                </a:lnTo>
                <a:lnTo>
                  <a:pt x="606711" y="2201494"/>
                </a:lnTo>
                <a:lnTo>
                  <a:pt x="710719" y="2201494"/>
                </a:lnTo>
                <a:lnTo>
                  <a:pt x="710719" y="2188493"/>
                </a:lnTo>
                <a:lnTo>
                  <a:pt x="745388" y="2188493"/>
                </a:lnTo>
                <a:lnTo>
                  <a:pt x="749722" y="2184159"/>
                </a:lnTo>
                <a:lnTo>
                  <a:pt x="962070" y="2184159"/>
                </a:lnTo>
                <a:lnTo>
                  <a:pt x="962070" y="2153824"/>
                </a:lnTo>
                <a:lnTo>
                  <a:pt x="988072" y="2153824"/>
                </a:lnTo>
                <a:lnTo>
                  <a:pt x="992406" y="2149490"/>
                </a:lnTo>
                <a:lnTo>
                  <a:pt x="1092080" y="2149490"/>
                </a:lnTo>
                <a:lnTo>
                  <a:pt x="1092080" y="2136489"/>
                </a:lnTo>
                <a:lnTo>
                  <a:pt x="1122415" y="2136489"/>
                </a:lnTo>
                <a:lnTo>
                  <a:pt x="1122415" y="2097486"/>
                </a:lnTo>
                <a:lnTo>
                  <a:pt x="1161418" y="2097486"/>
                </a:lnTo>
                <a:lnTo>
                  <a:pt x="1161418" y="2075818"/>
                </a:lnTo>
                <a:lnTo>
                  <a:pt x="1243758" y="2075818"/>
                </a:lnTo>
                <a:lnTo>
                  <a:pt x="1243758" y="2067151"/>
                </a:lnTo>
                <a:lnTo>
                  <a:pt x="1300095" y="2067151"/>
                </a:lnTo>
                <a:lnTo>
                  <a:pt x="1300095" y="2049816"/>
                </a:lnTo>
                <a:lnTo>
                  <a:pt x="1317430" y="2049816"/>
                </a:lnTo>
                <a:lnTo>
                  <a:pt x="1317430" y="2028148"/>
                </a:lnTo>
                <a:lnTo>
                  <a:pt x="1408436" y="2028148"/>
                </a:lnTo>
                <a:lnTo>
                  <a:pt x="1408436" y="2019481"/>
                </a:lnTo>
                <a:lnTo>
                  <a:pt x="1508110" y="2019481"/>
                </a:lnTo>
                <a:lnTo>
                  <a:pt x="1508110" y="1997812"/>
                </a:lnTo>
                <a:lnTo>
                  <a:pt x="1529778" y="1997812"/>
                </a:lnTo>
                <a:lnTo>
                  <a:pt x="1529778" y="1993479"/>
                </a:lnTo>
                <a:lnTo>
                  <a:pt x="1577449" y="1993479"/>
                </a:lnTo>
                <a:lnTo>
                  <a:pt x="1577449" y="1963143"/>
                </a:lnTo>
                <a:lnTo>
                  <a:pt x="1646787" y="1963143"/>
                </a:lnTo>
                <a:lnTo>
                  <a:pt x="1646787" y="1941475"/>
                </a:lnTo>
                <a:lnTo>
                  <a:pt x="1659788" y="1941475"/>
                </a:lnTo>
                <a:lnTo>
                  <a:pt x="1659788" y="1924140"/>
                </a:lnTo>
                <a:lnTo>
                  <a:pt x="1681456" y="1924140"/>
                </a:lnTo>
                <a:lnTo>
                  <a:pt x="1681456" y="1915473"/>
                </a:lnTo>
                <a:lnTo>
                  <a:pt x="1694457" y="1915473"/>
                </a:lnTo>
                <a:lnTo>
                  <a:pt x="1694457" y="1889471"/>
                </a:lnTo>
                <a:lnTo>
                  <a:pt x="1733460" y="1889471"/>
                </a:lnTo>
                <a:lnTo>
                  <a:pt x="1733460" y="1859136"/>
                </a:lnTo>
                <a:lnTo>
                  <a:pt x="1763795" y="1859136"/>
                </a:lnTo>
                <a:lnTo>
                  <a:pt x="1763795" y="1850468"/>
                </a:lnTo>
                <a:lnTo>
                  <a:pt x="1815799" y="1850468"/>
                </a:lnTo>
                <a:lnTo>
                  <a:pt x="1815799" y="1815799"/>
                </a:lnTo>
                <a:lnTo>
                  <a:pt x="1867803" y="1815799"/>
                </a:lnTo>
                <a:lnTo>
                  <a:pt x="1867803" y="1789797"/>
                </a:lnTo>
                <a:lnTo>
                  <a:pt x="1919807" y="1789797"/>
                </a:lnTo>
                <a:lnTo>
                  <a:pt x="1924140" y="1785464"/>
                </a:lnTo>
                <a:lnTo>
                  <a:pt x="1958810" y="1785464"/>
                </a:lnTo>
                <a:lnTo>
                  <a:pt x="1958810" y="1759462"/>
                </a:lnTo>
                <a:lnTo>
                  <a:pt x="2036815" y="1759462"/>
                </a:lnTo>
                <a:lnTo>
                  <a:pt x="2036815" y="1746461"/>
                </a:lnTo>
                <a:lnTo>
                  <a:pt x="2179826" y="1746461"/>
                </a:lnTo>
                <a:lnTo>
                  <a:pt x="2179826" y="1737793"/>
                </a:lnTo>
                <a:lnTo>
                  <a:pt x="2192827" y="1737793"/>
                </a:lnTo>
                <a:lnTo>
                  <a:pt x="2192827" y="1716125"/>
                </a:lnTo>
                <a:lnTo>
                  <a:pt x="2218829" y="1716125"/>
                </a:lnTo>
                <a:lnTo>
                  <a:pt x="2218829" y="1681456"/>
                </a:lnTo>
                <a:lnTo>
                  <a:pt x="2275166" y="1681456"/>
                </a:lnTo>
                <a:lnTo>
                  <a:pt x="2275166" y="1633786"/>
                </a:lnTo>
                <a:lnTo>
                  <a:pt x="2279500" y="1629452"/>
                </a:lnTo>
                <a:lnTo>
                  <a:pt x="2279500" y="1599117"/>
                </a:lnTo>
                <a:lnTo>
                  <a:pt x="2301168" y="1599117"/>
                </a:lnTo>
                <a:lnTo>
                  <a:pt x="2301168" y="1577448"/>
                </a:lnTo>
                <a:lnTo>
                  <a:pt x="2318503" y="1577448"/>
                </a:lnTo>
                <a:lnTo>
                  <a:pt x="2318503" y="1542779"/>
                </a:lnTo>
                <a:lnTo>
                  <a:pt x="2353172" y="1542779"/>
                </a:lnTo>
                <a:lnTo>
                  <a:pt x="2353172" y="1521111"/>
                </a:lnTo>
                <a:lnTo>
                  <a:pt x="2366173" y="1521111"/>
                </a:lnTo>
                <a:lnTo>
                  <a:pt x="2366173" y="1512444"/>
                </a:lnTo>
                <a:lnTo>
                  <a:pt x="2387841" y="1512444"/>
                </a:lnTo>
                <a:lnTo>
                  <a:pt x="2387841" y="1503776"/>
                </a:lnTo>
                <a:lnTo>
                  <a:pt x="2439845" y="1503776"/>
                </a:lnTo>
                <a:lnTo>
                  <a:pt x="2439845" y="1495109"/>
                </a:lnTo>
                <a:lnTo>
                  <a:pt x="2470180" y="1495109"/>
                </a:lnTo>
                <a:lnTo>
                  <a:pt x="2470180" y="1473441"/>
                </a:lnTo>
                <a:lnTo>
                  <a:pt x="2509183" y="1473441"/>
                </a:lnTo>
                <a:lnTo>
                  <a:pt x="2595856" y="1473441"/>
                </a:lnTo>
                <a:lnTo>
                  <a:pt x="2595856" y="1456106"/>
                </a:lnTo>
                <a:lnTo>
                  <a:pt x="2595856" y="1456106"/>
                </a:lnTo>
                <a:lnTo>
                  <a:pt x="2621858" y="1430104"/>
                </a:lnTo>
                <a:lnTo>
                  <a:pt x="2704197" y="1430104"/>
                </a:lnTo>
                <a:lnTo>
                  <a:pt x="2704197" y="1434438"/>
                </a:lnTo>
                <a:lnTo>
                  <a:pt x="2712864" y="1425771"/>
                </a:lnTo>
                <a:lnTo>
                  <a:pt x="2760535" y="1425771"/>
                </a:lnTo>
                <a:lnTo>
                  <a:pt x="2760535" y="1399769"/>
                </a:lnTo>
                <a:lnTo>
                  <a:pt x="2773536" y="1399769"/>
                </a:lnTo>
                <a:lnTo>
                  <a:pt x="2773536" y="1378101"/>
                </a:lnTo>
                <a:lnTo>
                  <a:pt x="2777869" y="1378101"/>
                </a:lnTo>
                <a:lnTo>
                  <a:pt x="2777869" y="1360766"/>
                </a:lnTo>
                <a:lnTo>
                  <a:pt x="2803871" y="1360766"/>
                </a:lnTo>
                <a:lnTo>
                  <a:pt x="2803871" y="1360766"/>
                </a:lnTo>
                <a:lnTo>
                  <a:pt x="2803871" y="1334764"/>
                </a:lnTo>
                <a:lnTo>
                  <a:pt x="2803871" y="1308762"/>
                </a:lnTo>
                <a:lnTo>
                  <a:pt x="2834207" y="1308762"/>
                </a:lnTo>
                <a:lnTo>
                  <a:pt x="2834207" y="1230757"/>
                </a:lnTo>
                <a:lnTo>
                  <a:pt x="2851541" y="1230757"/>
                </a:lnTo>
                <a:lnTo>
                  <a:pt x="2851541" y="1213422"/>
                </a:lnTo>
                <a:lnTo>
                  <a:pt x="2864542" y="1213422"/>
                </a:lnTo>
                <a:lnTo>
                  <a:pt x="2864542" y="1191754"/>
                </a:lnTo>
                <a:lnTo>
                  <a:pt x="2881877" y="1191754"/>
                </a:lnTo>
                <a:lnTo>
                  <a:pt x="2881877" y="1165752"/>
                </a:lnTo>
                <a:lnTo>
                  <a:pt x="2894878" y="1165752"/>
                </a:lnTo>
                <a:lnTo>
                  <a:pt x="2894878" y="1157084"/>
                </a:lnTo>
                <a:lnTo>
                  <a:pt x="2942548" y="1157084"/>
                </a:lnTo>
                <a:lnTo>
                  <a:pt x="2942548" y="1118082"/>
                </a:lnTo>
                <a:lnTo>
                  <a:pt x="2959883" y="1118082"/>
                </a:lnTo>
                <a:lnTo>
                  <a:pt x="2959883" y="1109414"/>
                </a:lnTo>
                <a:lnTo>
                  <a:pt x="3024887" y="1109414"/>
                </a:lnTo>
                <a:lnTo>
                  <a:pt x="3024887" y="1092080"/>
                </a:lnTo>
                <a:lnTo>
                  <a:pt x="3076891" y="1092080"/>
                </a:lnTo>
                <a:lnTo>
                  <a:pt x="3076891" y="1079079"/>
                </a:lnTo>
                <a:lnTo>
                  <a:pt x="3202567" y="1079079"/>
                </a:lnTo>
                <a:lnTo>
                  <a:pt x="3202567" y="1061744"/>
                </a:lnTo>
                <a:lnTo>
                  <a:pt x="3254571" y="1061744"/>
                </a:lnTo>
                <a:lnTo>
                  <a:pt x="3254571" y="1040076"/>
                </a:lnTo>
                <a:lnTo>
                  <a:pt x="3310908" y="1040076"/>
                </a:lnTo>
                <a:lnTo>
                  <a:pt x="3310908" y="1027075"/>
                </a:lnTo>
                <a:lnTo>
                  <a:pt x="3349911" y="1027075"/>
                </a:lnTo>
                <a:lnTo>
                  <a:pt x="3349911" y="1005407"/>
                </a:lnTo>
                <a:lnTo>
                  <a:pt x="3362912" y="1005407"/>
                </a:lnTo>
                <a:lnTo>
                  <a:pt x="3362912" y="957737"/>
                </a:lnTo>
                <a:lnTo>
                  <a:pt x="3371580" y="949069"/>
                </a:lnTo>
                <a:lnTo>
                  <a:pt x="3371580" y="901399"/>
                </a:lnTo>
                <a:lnTo>
                  <a:pt x="3393248" y="901399"/>
                </a:lnTo>
                <a:lnTo>
                  <a:pt x="3393248" y="858063"/>
                </a:lnTo>
                <a:lnTo>
                  <a:pt x="3406249" y="858063"/>
                </a:lnTo>
                <a:lnTo>
                  <a:pt x="3406249" y="814726"/>
                </a:lnTo>
                <a:lnTo>
                  <a:pt x="3419249" y="814726"/>
                </a:lnTo>
                <a:lnTo>
                  <a:pt x="3419249" y="767056"/>
                </a:lnTo>
                <a:lnTo>
                  <a:pt x="3427916" y="758389"/>
                </a:lnTo>
                <a:lnTo>
                  <a:pt x="3427916" y="723720"/>
                </a:lnTo>
                <a:lnTo>
                  <a:pt x="3436584" y="723720"/>
                </a:lnTo>
                <a:lnTo>
                  <a:pt x="3436584" y="693384"/>
                </a:lnTo>
                <a:lnTo>
                  <a:pt x="3462586" y="693384"/>
                </a:lnTo>
                <a:lnTo>
                  <a:pt x="3462586" y="671716"/>
                </a:lnTo>
                <a:lnTo>
                  <a:pt x="3484254" y="671716"/>
                </a:lnTo>
                <a:lnTo>
                  <a:pt x="3484254" y="641380"/>
                </a:lnTo>
                <a:lnTo>
                  <a:pt x="3497255" y="641380"/>
                </a:lnTo>
                <a:lnTo>
                  <a:pt x="3497255" y="619712"/>
                </a:lnTo>
                <a:lnTo>
                  <a:pt x="3523257" y="619712"/>
                </a:lnTo>
                <a:lnTo>
                  <a:pt x="3523257" y="593710"/>
                </a:lnTo>
                <a:lnTo>
                  <a:pt x="3666267" y="593710"/>
                </a:lnTo>
                <a:lnTo>
                  <a:pt x="3666267" y="585043"/>
                </a:lnTo>
                <a:lnTo>
                  <a:pt x="3761608" y="585043"/>
                </a:lnTo>
                <a:lnTo>
                  <a:pt x="3761608" y="559041"/>
                </a:lnTo>
                <a:lnTo>
                  <a:pt x="3878616" y="559041"/>
                </a:lnTo>
                <a:lnTo>
                  <a:pt x="3878616" y="559041"/>
                </a:lnTo>
                <a:lnTo>
                  <a:pt x="3887284" y="550373"/>
                </a:lnTo>
                <a:lnTo>
                  <a:pt x="3887284" y="533039"/>
                </a:lnTo>
                <a:lnTo>
                  <a:pt x="3921953" y="533039"/>
                </a:lnTo>
                <a:lnTo>
                  <a:pt x="3921953" y="515704"/>
                </a:lnTo>
                <a:lnTo>
                  <a:pt x="3952288" y="515704"/>
                </a:lnTo>
                <a:lnTo>
                  <a:pt x="3952288" y="455033"/>
                </a:lnTo>
                <a:lnTo>
                  <a:pt x="3960955" y="446366"/>
                </a:lnTo>
                <a:lnTo>
                  <a:pt x="3960955" y="398696"/>
                </a:lnTo>
                <a:lnTo>
                  <a:pt x="3973957" y="398696"/>
                </a:lnTo>
                <a:lnTo>
                  <a:pt x="3973957" y="338025"/>
                </a:lnTo>
                <a:lnTo>
                  <a:pt x="3982624" y="329358"/>
                </a:lnTo>
                <a:lnTo>
                  <a:pt x="3982624" y="320690"/>
                </a:lnTo>
                <a:lnTo>
                  <a:pt x="4025960" y="320690"/>
                </a:lnTo>
                <a:lnTo>
                  <a:pt x="4025960" y="251352"/>
                </a:lnTo>
                <a:lnTo>
                  <a:pt x="4069297" y="251352"/>
                </a:lnTo>
                <a:lnTo>
                  <a:pt x="4069297" y="234017"/>
                </a:lnTo>
                <a:lnTo>
                  <a:pt x="4086631" y="234017"/>
                </a:lnTo>
                <a:lnTo>
                  <a:pt x="4086631" y="221016"/>
                </a:lnTo>
                <a:lnTo>
                  <a:pt x="4116967" y="221016"/>
                </a:lnTo>
                <a:lnTo>
                  <a:pt x="4116967" y="186347"/>
                </a:lnTo>
                <a:lnTo>
                  <a:pt x="4316315" y="186347"/>
                </a:lnTo>
                <a:lnTo>
                  <a:pt x="4316315" y="156011"/>
                </a:lnTo>
                <a:lnTo>
                  <a:pt x="4333649" y="156011"/>
                </a:lnTo>
                <a:lnTo>
                  <a:pt x="4333649" y="125676"/>
                </a:lnTo>
                <a:lnTo>
                  <a:pt x="4355318" y="125676"/>
                </a:lnTo>
                <a:lnTo>
                  <a:pt x="4355318" y="99674"/>
                </a:lnTo>
                <a:lnTo>
                  <a:pt x="4446324" y="99674"/>
                </a:lnTo>
                <a:lnTo>
                  <a:pt x="4446324" y="52004"/>
                </a:lnTo>
                <a:lnTo>
                  <a:pt x="4472326" y="52004"/>
                </a:lnTo>
                <a:lnTo>
                  <a:pt x="4472326" y="0"/>
                </a:lnTo>
                <a:lnTo>
                  <a:pt x="4524330"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US"/>
              <a:t>Primary Outcome (</a:t>
            </a:r>
            <a:r>
              <a:rPr lang="en-GB"/>
              <a:t>Sustained ≥50% eGFR Decline, ESKD, Renal or CV </a:t>
            </a:r>
            <a:r>
              <a:rPr lang="en-GB" err="1"/>
              <a:t>Death</a:t>
            </a:r>
            <a:r>
              <a:rPr lang="en-GB" baseline="30000" err="1"/>
              <a:t>a</a:t>
            </a:r>
            <a:r>
              <a:rPr lang="en-US"/>
              <a:t>) by Diabetes Status</a:t>
            </a: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138</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b="1" spc="-31" baseline="30000" err="1"/>
              <a:t>a</a:t>
            </a:r>
            <a:r>
              <a:rPr lang="en-US" err="1">
                <a:solidFill>
                  <a:srgbClr val="000000"/>
                </a:solidFill>
                <a:cs typeface="Arial"/>
              </a:rPr>
              <a:t>ESKD</a:t>
            </a:r>
            <a:r>
              <a:rPr lang="en-US">
                <a:solidFill>
                  <a:srgbClr val="000000"/>
                </a:solidFill>
                <a:cs typeface="Arial"/>
              </a:rPr>
              <a:t> defined as </a:t>
            </a:r>
            <a:r>
              <a:rPr lang="en-US"/>
              <a:t>the need for maintenance dialysis (peritoneal or hemodialysis) for at least 28 days and renal transplantation or sustained eGFR &lt;15mL/min/1.73m</a:t>
            </a:r>
            <a:r>
              <a:rPr lang="en-US" baseline="30000"/>
              <a:t>2</a:t>
            </a:r>
            <a:r>
              <a:rPr lang="en-US"/>
              <a:t> for at least 28 days. Renal death was defined as death due to ESKD when dialysis treatment was deliberately withheld for any reason.</a:t>
            </a:r>
            <a:r>
              <a:rPr lang="en-US" baseline="30000"/>
              <a:t>2</a:t>
            </a:r>
            <a:endParaRPr lang="en-GB"/>
          </a:p>
          <a:p>
            <a:r>
              <a:rPr lang="en-US"/>
              <a:t>CV= cardiovascular; ESKD = end-stage kidney disease; eGFR = estimated glomerular filtration rate; T2D = type 2 diabetes.</a:t>
            </a:r>
          </a:p>
          <a:p>
            <a:r>
              <a:rPr lang="en-US"/>
              <a:t>1. Wheeler DC et al. </a:t>
            </a:r>
            <a:r>
              <a:rPr lang="en-US" i="1"/>
              <a:t>Lancet Diabetes Endocrinol. </a:t>
            </a:r>
            <a:r>
              <a:rPr lang="en-US"/>
              <a:t>2021;9:22–31; 2. </a:t>
            </a:r>
            <a:r>
              <a:rPr lang="en-IN" err="1">
                <a:solidFill>
                  <a:srgbClr val="000000"/>
                </a:solidFill>
              </a:rPr>
              <a:t>Heerspink</a:t>
            </a:r>
            <a:r>
              <a:rPr lang="en-IN">
                <a:solidFill>
                  <a:srgbClr val="000000"/>
                </a:solidFill>
              </a:rPr>
              <a:t> HJL et al. </a:t>
            </a:r>
            <a:r>
              <a:rPr lang="en-US" i="1">
                <a:solidFill>
                  <a:srgbClr val="000000"/>
                </a:solidFill>
              </a:rPr>
              <a:t>Nephrol Dial Transplant</a:t>
            </a:r>
            <a:r>
              <a:rPr lang="en-US">
                <a:solidFill>
                  <a:srgbClr val="000000"/>
                </a:solidFill>
              </a:rPr>
              <a:t>. 2020;35:274–282.</a:t>
            </a:r>
            <a:endParaRPr lang="en-US">
              <a:ea typeface="+mn-lt"/>
              <a:cs typeface="+mn-lt"/>
            </a:endParaRPr>
          </a:p>
        </p:txBody>
      </p:sp>
      <p:grpSp>
        <p:nvGrpSpPr>
          <p:cNvPr id="87" name="Group 86">
            <a:extLst>
              <a:ext uri="{FF2B5EF4-FFF2-40B4-BE49-F238E27FC236}">
                <a16:creationId xmlns="" xmlns:a16="http://schemas.microsoft.com/office/drawing/2014/main" id="{B4A38A83-84E0-4B91-8299-6CC9E01D428C}"/>
              </a:ext>
            </a:extLst>
          </p:cNvPr>
          <p:cNvGrpSpPr/>
          <p:nvPr/>
        </p:nvGrpSpPr>
        <p:grpSpPr>
          <a:xfrm>
            <a:off x="328101" y="1886804"/>
            <a:ext cx="5740631" cy="3504310"/>
            <a:chOff x="328096" y="1886804"/>
            <a:chExt cx="5740629" cy="3504310"/>
          </a:xfrm>
        </p:grpSpPr>
        <p:sp>
          <p:nvSpPr>
            <p:cNvPr id="13" name="Freeform: Shape 12">
              <a:extLst>
                <a:ext uri="{FF2B5EF4-FFF2-40B4-BE49-F238E27FC236}">
                  <a16:creationId xmlns="" xmlns:a16="http://schemas.microsoft.com/office/drawing/2014/main" id="{97FD62C7-0023-4ED2-9558-B40AB30507CC}"/>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4" name="Straight Connector 13">
              <a:extLst>
                <a:ext uri="{FF2B5EF4-FFF2-40B4-BE49-F238E27FC236}">
                  <a16:creationId xmlns="" xmlns:a16="http://schemas.microsoft.com/office/drawing/2014/main" id="{A8AF506D-A9AB-48E9-9193-75E0C72A1A80}"/>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 xmlns:a16="http://schemas.microsoft.com/office/drawing/2014/main" id="{549399EC-CC77-4394-B5D9-6BED9DABEB22}"/>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 xmlns:a16="http://schemas.microsoft.com/office/drawing/2014/main" id="{17025DB0-1A79-4333-A828-7DDAABD97BBE}"/>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AE9C1BD3-8FD5-4E62-8C6D-7F485F4BA0D9}"/>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 xmlns:a16="http://schemas.microsoft.com/office/drawing/2014/main" id="{3CA2C8AD-9056-4BBF-9E60-1336504032AD}"/>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AF7983F8-490A-4A8B-9F5D-29386EFBABE8}"/>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FF7A4630-CD6A-4F5E-8651-F60150E2994F}"/>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0B2CD24E-2D7C-4B2F-A4DB-4468A631E9FD}"/>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84D469FA-FF70-4F4F-B667-AEC7D12DCC49}"/>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EB934F52-86F5-4DBA-B579-22B9F4A2C732}"/>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17258C72-5EDC-44E3-A011-44BBDAF883B0}"/>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4E976857-F2AA-480D-9496-A5C91E4667B8}"/>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a:extLst>
                <a:ext uri="{FF2B5EF4-FFF2-40B4-BE49-F238E27FC236}">
                  <a16:creationId xmlns="" xmlns:a16="http://schemas.microsoft.com/office/drawing/2014/main" id="{BB8DF3C4-FAFC-414F-9219-114851740172}"/>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8" name="TextBox 27">
              <a:extLst>
                <a:ext uri="{FF2B5EF4-FFF2-40B4-BE49-F238E27FC236}">
                  <a16:creationId xmlns="" xmlns:a16="http://schemas.microsoft.com/office/drawing/2014/main" id="{1BA5B7AD-5806-47FA-BE17-34D57EE1D76E}"/>
                </a:ext>
              </a:extLst>
            </p:cNvPr>
            <p:cNvSpPr txBox="1"/>
            <p:nvPr/>
          </p:nvSpPr>
          <p:spPr>
            <a:xfrm>
              <a:off x="1090267" y="4507390"/>
              <a:ext cx="248786" cy="230832"/>
            </a:xfrm>
            <a:prstGeom prst="rect">
              <a:avLst/>
            </a:prstGeom>
            <a:noFill/>
          </p:spPr>
          <p:txBody>
            <a:bodyPr wrap="none" rtlCol="0">
              <a:spAutoFit/>
            </a:bodyPr>
            <a:lstStyle/>
            <a:p>
              <a:pPr algn="r">
                <a:buClr>
                  <a:schemeClr val="accent1"/>
                </a:buClr>
              </a:pPr>
              <a:r>
                <a:rPr lang="en-US" sz="900"/>
                <a:t>0</a:t>
              </a:r>
            </a:p>
          </p:txBody>
        </p:sp>
        <p:sp>
          <p:nvSpPr>
            <p:cNvPr id="30" name="TextBox 29">
              <a:extLst>
                <a:ext uri="{FF2B5EF4-FFF2-40B4-BE49-F238E27FC236}">
                  <a16:creationId xmlns="" xmlns:a16="http://schemas.microsoft.com/office/drawing/2014/main" id="{A07BF4A4-A2AB-415F-901C-40C1E6B51B63}"/>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31" name="TextBox 30">
              <a:extLst>
                <a:ext uri="{FF2B5EF4-FFF2-40B4-BE49-F238E27FC236}">
                  <a16:creationId xmlns="" xmlns:a16="http://schemas.microsoft.com/office/drawing/2014/main" id="{1209E198-C0F2-4F8E-9A48-32F9EAC58A94}"/>
                </a:ext>
              </a:extLst>
            </p:cNvPr>
            <p:cNvSpPr txBox="1"/>
            <p:nvPr/>
          </p:nvSpPr>
          <p:spPr>
            <a:xfrm>
              <a:off x="1090267" y="4070624"/>
              <a:ext cx="248786" cy="230832"/>
            </a:xfrm>
            <a:prstGeom prst="rect">
              <a:avLst/>
            </a:prstGeom>
            <a:noFill/>
          </p:spPr>
          <p:txBody>
            <a:bodyPr wrap="none" rtlCol="0">
              <a:spAutoFit/>
            </a:bodyPr>
            <a:lstStyle/>
            <a:p>
              <a:pPr algn="r">
                <a:buClr>
                  <a:schemeClr val="accent1"/>
                </a:buClr>
              </a:pPr>
              <a:r>
                <a:rPr lang="en-US" sz="900"/>
                <a:t>4</a:t>
              </a:r>
            </a:p>
          </p:txBody>
        </p:sp>
        <p:sp>
          <p:nvSpPr>
            <p:cNvPr id="32" name="TextBox 31">
              <a:extLst>
                <a:ext uri="{FF2B5EF4-FFF2-40B4-BE49-F238E27FC236}">
                  <a16:creationId xmlns="" xmlns:a16="http://schemas.microsoft.com/office/drawing/2014/main" id="{164BD1C5-DE02-449F-B70E-AE79765D5582}"/>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33" name="TextBox 32">
              <a:extLst>
                <a:ext uri="{FF2B5EF4-FFF2-40B4-BE49-F238E27FC236}">
                  <a16:creationId xmlns="" xmlns:a16="http://schemas.microsoft.com/office/drawing/2014/main" id="{43FA4854-8034-441E-9164-5755E0F90892}"/>
                </a:ext>
              </a:extLst>
            </p:cNvPr>
            <p:cNvSpPr txBox="1"/>
            <p:nvPr/>
          </p:nvSpPr>
          <p:spPr>
            <a:xfrm>
              <a:off x="2714837" y="4822995"/>
              <a:ext cx="2058576"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4" name="TextBox 33">
              <a:extLst>
                <a:ext uri="{FF2B5EF4-FFF2-40B4-BE49-F238E27FC236}">
                  <a16:creationId xmlns="" xmlns:a16="http://schemas.microsoft.com/office/drawing/2014/main" id="{7FE84482-9B55-4E0F-AF35-4CC2DCC01009}"/>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35" name="TextBox 34">
              <a:extLst>
                <a:ext uri="{FF2B5EF4-FFF2-40B4-BE49-F238E27FC236}">
                  <a16:creationId xmlns="" xmlns:a16="http://schemas.microsoft.com/office/drawing/2014/main" id="{0DCA8D3A-94E9-4B02-8BCF-81895D60B980}"/>
                </a:ext>
              </a:extLst>
            </p:cNvPr>
            <p:cNvSpPr txBox="1"/>
            <p:nvPr/>
          </p:nvSpPr>
          <p:spPr>
            <a:xfrm>
              <a:off x="1261463" y="4712357"/>
              <a:ext cx="248786" cy="230832"/>
            </a:xfrm>
            <a:prstGeom prst="rect">
              <a:avLst/>
            </a:prstGeom>
            <a:noFill/>
          </p:spPr>
          <p:txBody>
            <a:bodyPr wrap="none" rtlCol="0">
              <a:spAutoFit/>
            </a:bodyPr>
            <a:lstStyle/>
            <a:p>
              <a:pPr algn="ctr">
                <a:buClr>
                  <a:schemeClr val="accent1"/>
                </a:buClr>
              </a:pPr>
              <a:r>
                <a:rPr lang="en-US" sz="900"/>
                <a:t>0</a:t>
              </a:r>
            </a:p>
          </p:txBody>
        </p:sp>
        <p:sp>
          <p:nvSpPr>
            <p:cNvPr id="36" name="TextBox 35">
              <a:extLst>
                <a:ext uri="{FF2B5EF4-FFF2-40B4-BE49-F238E27FC236}">
                  <a16:creationId xmlns="" xmlns:a16="http://schemas.microsoft.com/office/drawing/2014/main" id="{24C05199-ADEF-4BFD-9035-48C23F163D35}"/>
                </a:ext>
              </a:extLst>
            </p:cNvPr>
            <p:cNvSpPr txBox="1"/>
            <p:nvPr/>
          </p:nvSpPr>
          <p:spPr>
            <a:xfrm>
              <a:off x="1823553" y="4712357"/>
              <a:ext cx="248786" cy="230832"/>
            </a:xfrm>
            <a:prstGeom prst="rect">
              <a:avLst/>
            </a:prstGeom>
            <a:noFill/>
          </p:spPr>
          <p:txBody>
            <a:bodyPr wrap="none" rtlCol="0">
              <a:spAutoFit/>
            </a:bodyPr>
            <a:lstStyle/>
            <a:p>
              <a:pPr algn="ctr">
                <a:buClr>
                  <a:schemeClr val="accent1"/>
                </a:buClr>
              </a:pPr>
              <a:r>
                <a:rPr lang="en-US" sz="900"/>
                <a:t>4</a:t>
              </a:r>
            </a:p>
          </p:txBody>
        </p:sp>
        <p:sp>
          <p:nvSpPr>
            <p:cNvPr id="37" name="TextBox 36">
              <a:extLst>
                <a:ext uri="{FF2B5EF4-FFF2-40B4-BE49-F238E27FC236}">
                  <a16:creationId xmlns="" xmlns:a16="http://schemas.microsoft.com/office/drawing/2014/main" id="{F4F3B016-3AC1-4CD2-AF6D-FFA88767EB78}"/>
                </a:ext>
              </a:extLst>
            </p:cNvPr>
            <p:cNvSpPr txBox="1"/>
            <p:nvPr/>
          </p:nvSpPr>
          <p:spPr>
            <a:xfrm>
              <a:off x="2923781" y="4712357"/>
              <a:ext cx="312906" cy="230832"/>
            </a:xfrm>
            <a:prstGeom prst="rect">
              <a:avLst/>
            </a:prstGeom>
            <a:noFill/>
          </p:spPr>
          <p:txBody>
            <a:bodyPr wrap="none" rtlCol="0">
              <a:spAutoFit/>
            </a:bodyPr>
            <a:lstStyle/>
            <a:p>
              <a:pPr algn="ctr">
                <a:buClr>
                  <a:schemeClr val="accent1"/>
                </a:buClr>
              </a:pPr>
              <a:r>
                <a:rPr lang="en-US" sz="900"/>
                <a:t>12</a:t>
              </a:r>
            </a:p>
          </p:txBody>
        </p:sp>
        <p:sp>
          <p:nvSpPr>
            <p:cNvPr id="38" name="TextBox 37">
              <a:extLst>
                <a:ext uri="{FF2B5EF4-FFF2-40B4-BE49-F238E27FC236}">
                  <a16:creationId xmlns="" xmlns:a16="http://schemas.microsoft.com/office/drawing/2014/main" id="{A9022272-29F9-4C64-94B7-9FD5525A16A8}"/>
                </a:ext>
              </a:extLst>
            </p:cNvPr>
            <p:cNvSpPr txBox="1"/>
            <p:nvPr/>
          </p:nvSpPr>
          <p:spPr>
            <a:xfrm>
              <a:off x="3483777" y="4712357"/>
              <a:ext cx="312906" cy="230832"/>
            </a:xfrm>
            <a:prstGeom prst="rect">
              <a:avLst/>
            </a:prstGeom>
            <a:noFill/>
          </p:spPr>
          <p:txBody>
            <a:bodyPr wrap="none" rtlCol="0">
              <a:spAutoFit/>
            </a:bodyPr>
            <a:lstStyle/>
            <a:p>
              <a:pPr algn="ctr">
                <a:buClr>
                  <a:schemeClr val="accent1"/>
                </a:buClr>
              </a:pPr>
              <a:r>
                <a:rPr lang="en-US" sz="900"/>
                <a:t>16</a:t>
              </a:r>
            </a:p>
          </p:txBody>
        </p:sp>
        <p:sp>
          <p:nvSpPr>
            <p:cNvPr id="39" name="TextBox 38">
              <a:extLst>
                <a:ext uri="{FF2B5EF4-FFF2-40B4-BE49-F238E27FC236}">
                  <a16:creationId xmlns="" xmlns:a16="http://schemas.microsoft.com/office/drawing/2014/main" id="{9ED41C49-4868-4D55-BBCD-731F77595775}"/>
                </a:ext>
              </a:extLst>
            </p:cNvPr>
            <p:cNvSpPr txBox="1"/>
            <p:nvPr/>
          </p:nvSpPr>
          <p:spPr>
            <a:xfrm>
              <a:off x="4043771" y="4712357"/>
              <a:ext cx="312906" cy="230832"/>
            </a:xfrm>
            <a:prstGeom prst="rect">
              <a:avLst/>
            </a:prstGeom>
            <a:noFill/>
          </p:spPr>
          <p:txBody>
            <a:bodyPr wrap="none" rtlCol="0">
              <a:spAutoFit/>
            </a:bodyPr>
            <a:lstStyle/>
            <a:p>
              <a:pPr algn="ctr">
                <a:buClr>
                  <a:schemeClr val="accent1"/>
                </a:buClr>
              </a:pPr>
              <a:r>
                <a:rPr lang="en-US" sz="900"/>
                <a:t>20</a:t>
              </a:r>
            </a:p>
          </p:txBody>
        </p:sp>
        <p:sp>
          <p:nvSpPr>
            <p:cNvPr id="40" name="TextBox 39">
              <a:extLst>
                <a:ext uri="{FF2B5EF4-FFF2-40B4-BE49-F238E27FC236}">
                  <a16:creationId xmlns="" xmlns:a16="http://schemas.microsoft.com/office/drawing/2014/main" id="{38DA63FA-6C41-47A3-AC31-B365D154396B}"/>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41" name="TextBox 40">
              <a:extLst>
                <a:ext uri="{FF2B5EF4-FFF2-40B4-BE49-F238E27FC236}">
                  <a16:creationId xmlns="" xmlns:a16="http://schemas.microsoft.com/office/drawing/2014/main" id="{ADC704AE-9B04-414E-A54B-60FCDA25E0F0}"/>
                </a:ext>
              </a:extLst>
            </p:cNvPr>
            <p:cNvSpPr txBox="1"/>
            <p:nvPr/>
          </p:nvSpPr>
          <p:spPr>
            <a:xfrm>
              <a:off x="5163763" y="4712357"/>
              <a:ext cx="312906" cy="230832"/>
            </a:xfrm>
            <a:prstGeom prst="rect">
              <a:avLst/>
            </a:prstGeom>
            <a:noFill/>
          </p:spPr>
          <p:txBody>
            <a:bodyPr wrap="none" rtlCol="0">
              <a:spAutoFit/>
            </a:bodyPr>
            <a:lstStyle/>
            <a:p>
              <a:pPr algn="ctr">
                <a:buClr>
                  <a:schemeClr val="accent1"/>
                </a:buClr>
              </a:pPr>
              <a:r>
                <a:rPr lang="en-US" sz="900"/>
                <a:t>28</a:t>
              </a:r>
            </a:p>
          </p:txBody>
        </p:sp>
        <p:sp>
          <p:nvSpPr>
            <p:cNvPr id="42" name="TextBox 41">
              <a:extLst>
                <a:ext uri="{FF2B5EF4-FFF2-40B4-BE49-F238E27FC236}">
                  <a16:creationId xmlns="" xmlns:a16="http://schemas.microsoft.com/office/drawing/2014/main" id="{60CA34BF-5057-4774-9DA9-DDC435902E4F}"/>
                </a:ext>
              </a:extLst>
            </p:cNvPr>
            <p:cNvSpPr txBox="1"/>
            <p:nvPr/>
          </p:nvSpPr>
          <p:spPr>
            <a:xfrm>
              <a:off x="5723756" y="4712357"/>
              <a:ext cx="312906" cy="230832"/>
            </a:xfrm>
            <a:prstGeom prst="rect">
              <a:avLst/>
            </a:prstGeom>
            <a:noFill/>
          </p:spPr>
          <p:txBody>
            <a:bodyPr wrap="none" rtlCol="0">
              <a:spAutoFit/>
            </a:bodyPr>
            <a:lstStyle/>
            <a:p>
              <a:pPr algn="ctr">
                <a:buClr>
                  <a:schemeClr val="accent1"/>
                </a:buClr>
              </a:pPr>
              <a:r>
                <a:rPr lang="en-US" sz="900"/>
                <a:t>32</a:t>
              </a:r>
            </a:p>
          </p:txBody>
        </p:sp>
        <p:sp>
          <p:nvSpPr>
            <p:cNvPr id="43" name="TextBox 42">
              <a:extLst>
                <a:ext uri="{FF2B5EF4-FFF2-40B4-BE49-F238E27FC236}">
                  <a16:creationId xmlns="" xmlns:a16="http://schemas.microsoft.com/office/drawing/2014/main" id="{B6AE9141-147C-4832-950B-98337282EBDE}"/>
                </a:ext>
              </a:extLst>
            </p:cNvPr>
            <p:cNvSpPr txBox="1"/>
            <p:nvPr/>
          </p:nvSpPr>
          <p:spPr>
            <a:xfrm>
              <a:off x="1165283"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1455</a:t>
              </a:r>
            </a:p>
          </p:txBody>
        </p:sp>
        <p:sp>
          <p:nvSpPr>
            <p:cNvPr id="44" name="TextBox 43">
              <a:extLst>
                <a:ext uri="{FF2B5EF4-FFF2-40B4-BE49-F238E27FC236}">
                  <a16:creationId xmlns="" xmlns:a16="http://schemas.microsoft.com/office/drawing/2014/main" id="{3511FAD1-242A-4D6A-B725-9BF665CBE426}"/>
                </a:ext>
              </a:extLst>
            </p:cNvPr>
            <p:cNvSpPr txBox="1"/>
            <p:nvPr/>
          </p:nvSpPr>
          <p:spPr>
            <a:xfrm>
              <a:off x="172156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1383</a:t>
              </a:r>
            </a:p>
          </p:txBody>
        </p:sp>
        <p:sp>
          <p:nvSpPr>
            <p:cNvPr id="45" name="TextBox 44">
              <a:extLst>
                <a:ext uri="{FF2B5EF4-FFF2-40B4-BE49-F238E27FC236}">
                  <a16:creationId xmlns="" xmlns:a16="http://schemas.microsoft.com/office/drawing/2014/main" id="{0F76978E-39B9-4DBA-99A5-FF72A7800A64}"/>
                </a:ext>
              </a:extLst>
            </p:cNvPr>
            <p:cNvSpPr txBox="1"/>
            <p:nvPr/>
          </p:nvSpPr>
          <p:spPr>
            <a:xfrm>
              <a:off x="2288792"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1349</a:t>
              </a:r>
            </a:p>
          </p:txBody>
        </p:sp>
        <p:sp>
          <p:nvSpPr>
            <p:cNvPr id="46" name="TextBox 45">
              <a:extLst>
                <a:ext uri="{FF2B5EF4-FFF2-40B4-BE49-F238E27FC236}">
                  <a16:creationId xmlns="" xmlns:a16="http://schemas.microsoft.com/office/drawing/2014/main" id="{992F6AD7-2B7E-4857-BECA-527CB31547B8}"/>
                </a:ext>
              </a:extLst>
            </p:cNvPr>
            <p:cNvSpPr txBox="1"/>
            <p:nvPr/>
          </p:nvSpPr>
          <p:spPr>
            <a:xfrm>
              <a:off x="342852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1262</a:t>
              </a:r>
            </a:p>
          </p:txBody>
        </p:sp>
        <p:sp>
          <p:nvSpPr>
            <p:cNvPr id="47" name="TextBox 46">
              <a:extLst>
                <a:ext uri="{FF2B5EF4-FFF2-40B4-BE49-F238E27FC236}">
                  <a16:creationId xmlns="" xmlns:a16="http://schemas.microsoft.com/office/drawing/2014/main" id="{9E7D6055-F468-47D3-9062-24ED6F4C7639}"/>
                </a:ext>
              </a:extLst>
            </p:cNvPr>
            <p:cNvSpPr txBox="1"/>
            <p:nvPr/>
          </p:nvSpPr>
          <p:spPr>
            <a:xfrm>
              <a:off x="397817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1155</a:t>
              </a:r>
            </a:p>
          </p:txBody>
        </p:sp>
        <p:sp>
          <p:nvSpPr>
            <p:cNvPr id="48" name="TextBox 47">
              <a:extLst>
                <a:ext uri="{FF2B5EF4-FFF2-40B4-BE49-F238E27FC236}">
                  <a16:creationId xmlns="" xmlns:a16="http://schemas.microsoft.com/office/drawing/2014/main" id="{7E497A3A-12C1-4031-95C1-5263419274DF}"/>
                </a:ext>
              </a:extLst>
            </p:cNvPr>
            <p:cNvSpPr txBox="1"/>
            <p:nvPr/>
          </p:nvSpPr>
          <p:spPr>
            <a:xfrm>
              <a:off x="457930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910</a:t>
              </a:r>
            </a:p>
          </p:txBody>
        </p:sp>
        <p:sp>
          <p:nvSpPr>
            <p:cNvPr id="49" name="TextBox 48">
              <a:extLst>
                <a:ext uri="{FF2B5EF4-FFF2-40B4-BE49-F238E27FC236}">
                  <a16:creationId xmlns="" xmlns:a16="http://schemas.microsoft.com/office/drawing/2014/main" id="{65DE4054-D1EB-4CE4-99BA-3B4FB34BC170}"/>
                </a:ext>
              </a:extLst>
            </p:cNvPr>
            <p:cNvSpPr txBox="1"/>
            <p:nvPr/>
          </p:nvSpPr>
          <p:spPr>
            <a:xfrm>
              <a:off x="514667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580</a:t>
              </a:r>
            </a:p>
          </p:txBody>
        </p:sp>
        <p:sp>
          <p:nvSpPr>
            <p:cNvPr id="50" name="TextBox 49">
              <a:extLst>
                <a:ext uri="{FF2B5EF4-FFF2-40B4-BE49-F238E27FC236}">
                  <a16:creationId xmlns="" xmlns:a16="http://schemas.microsoft.com/office/drawing/2014/main" id="{32478FE2-EE98-4DF6-B62D-388D0845A2A9}"/>
                </a:ext>
              </a:extLst>
            </p:cNvPr>
            <p:cNvSpPr txBox="1"/>
            <p:nvPr/>
          </p:nvSpPr>
          <p:spPr>
            <a:xfrm>
              <a:off x="56916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215</a:t>
              </a:r>
            </a:p>
          </p:txBody>
        </p:sp>
        <p:sp>
          <p:nvSpPr>
            <p:cNvPr id="51" name="TextBox 50">
              <a:extLst>
                <a:ext uri="{FF2B5EF4-FFF2-40B4-BE49-F238E27FC236}">
                  <a16:creationId xmlns="" xmlns:a16="http://schemas.microsoft.com/office/drawing/2014/main" id="{86BC7E98-17CB-4E21-8475-D53FABDF7ECB}"/>
                </a:ext>
              </a:extLst>
            </p:cNvPr>
            <p:cNvSpPr txBox="1"/>
            <p:nvPr/>
          </p:nvSpPr>
          <p:spPr>
            <a:xfrm>
              <a:off x="1165283"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1451</a:t>
              </a:r>
            </a:p>
          </p:txBody>
        </p:sp>
        <p:sp>
          <p:nvSpPr>
            <p:cNvPr id="52" name="TextBox 51">
              <a:extLst>
                <a:ext uri="{FF2B5EF4-FFF2-40B4-BE49-F238E27FC236}">
                  <a16:creationId xmlns="" xmlns:a16="http://schemas.microsoft.com/office/drawing/2014/main" id="{8D329CCB-2983-4318-99D5-35028DF8DC0B}"/>
                </a:ext>
              </a:extLst>
            </p:cNvPr>
            <p:cNvSpPr txBox="1"/>
            <p:nvPr/>
          </p:nvSpPr>
          <p:spPr>
            <a:xfrm>
              <a:off x="1721539"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1360</a:t>
              </a:r>
            </a:p>
          </p:txBody>
        </p:sp>
        <p:sp>
          <p:nvSpPr>
            <p:cNvPr id="53" name="TextBox 52">
              <a:extLst>
                <a:ext uri="{FF2B5EF4-FFF2-40B4-BE49-F238E27FC236}">
                  <a16:creationId xmlns="" xmlns:a16="http://schemas.microsoft.com/office/drawing/2014/main" id="{86285A87-92EB-4745-8CD0-F3F182D024DB}"/>
                </a:ext>
              </a:extLst>
            </p:cNvPr>
            <p:cNvSpPr txBox="1"/>
            <p:nvPr/>
          </p:nvSpPr>
          <p:spPr>
            <a:xfrm>
              <a:off x="2288814"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1321</a:t>
              </a:r>
            </a:p>
          </p:txBody>
        </p:sp>
        <p:sp>
          <p:nvSpPr>
            <p:cNvPr id="54" name="TextBox 53">
              <a:extLst>
                <a:ext uri="{FF2B5EF4-FFF2-40B4-BE49-F238E27FC236}">
                  <a16:creationId xmlns="" xmlns:a16="http://schemas.microsoft.com/office/drawing/2014/main" id="{8A1001BE-2CC9-48CB-A106-4458F9F4A3CB}"/>
                </a:ext>
              </a:extLst>
            </p:cNvPr>
            <p:cNvSpPr txBox="1"/>
            <p:nvPr/>
          </p:nvSpPr>
          <p:spPr>
            <a:xfrm>
              <a:off x="3428546"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1224</a:t>
              </a:r>
            </a:p>
          </p:txBody>
        </p:sp>
        <p:sp>
          <p:nvSpPr>
            <p:cNvPr id="55" name="TextBox 54">
              <a:extLst>
                <a:ext uri="{FF2B5EF4-FFF2-40B4-BE49-F238E27FC236}">
                  <a16:creationId xmlns="" xmlns:a16="http://schemas.microsoft.com/office/drawing/2014/main" id="{7AE45432-0220-4C87-9FF5-6F55A78CC537}"/>
                </a:ext>
              </a:extLst>
            </p:cNvPr>
            <p:cNvSpPr txBox="1"/>
            <p:nvPr/>
          </p:nvSpPr>
          <p:spPr>
            <a:xfrm>
              <a:off x="3978170"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1130</a:t>
              </a:r>
            </a:p>
          </p:txBody>
        </p:sp>
        <p:sp>
          <p:nvSpPr>
            <p:cNvPr id="56" name="TextBox 55">
              <a:extLst>
                <a:ext uri="{FF2B5EF4-FFF2-40B4-BE49-F238E27FC236}">
                  <a16:creationId xmlns="" xmlns:a16="http://schemas.microsoft.com/office/drawing/2014/main" id="{B14E7633-6AC3-478D-913D-CADBD6F9B9F3}"/>
                </a:ext>
              </a:extLst>
            </p:cNvPr>
            <p:cNvSpPr txBox="1"/>
            <p:nvPr/>
          </p:nvSpPr>
          <p:spPr>
            <a:xfrm>
              <a:off x="457930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868</a:t>
              </a:r>
            </a:p>
          </p:txBody>
        </p:sp>
        <p:sp>
          <p:nvSpPr>
            <p:cNvPr id="57" name="TextBox 56">
              <a:extLst>
                <a:ext uri="{FF2B5EF4-FFF2-40B4-BE49-F238E27FC236}">
                  <a16:creationId xmlns="" xmlns:a16="http://schemas.microsoft.com/office/drawing/2014/main" id="{DC0D9600-883D-48DA-9C92-30EA31BB467B}"/>
                </a:ext>
              </a:extLst>
            </p:cNvPr>
            <p:cNvSpPr txBox="1"/>
            <p:nvPr/>
          </p:nvSpPr>
          <p:spPr>
            <a:xfrm>
              <a:off x="514667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545</a:t>
              </a:r>
            </a:p>
          </p:txBody>
        </p:sp>
        <p:sp>
          <p:nvSpPr>
            <p:cNvPr id="58" name="TextBox 57">
              <a:extLst>
                <a:ext uri="{FF2B5EF4-FFF2-40B4-BE49-F238E27FC236}">
                  <a16:creationId xmlns="" xmlns:a16="http://schemas.microsoft.com/office/drawing/2014/main" id="{B5AC8EAF-8409-4768-A6E4-5EE47BD46CFA}"/>
                </a:ext>
              </a:extLst>
            </p:cNvPr>
            <p:cNvSpPr txBox="1"/>
            <p:nvPr/>
          </p:nvSpPr>
          <p:spPr>
            <a:xfrm>
              <a:off x="5691698"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190</a:t>
              </a:r>
            </a:p>
          </p:txBody>
        </p:sp>
        <p:sp>
          <p:nvSpPr>
            <p:cNvPr id="59" name="TextBox 58">
              <a:extLst>
                <a:ext uri="{FF2B5EF4-FFF2-40B4-BE49-F238E27FC236}">
                  <a16:creationId xmlns="" xmlns:a16="http://schemas.microsoft.com/office/drawing/2014/main" id="{4049BF83-D9F5-4B7C-BE40-1440538D462E}"/>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60" name="TextBox 59">
              <a:extLst>
                <a:ext uri="{FF2B5EF4-FFF2-40B4-BE49-F238E27FC236}">
                  <a16:creationId xmlns="" xmlns:a16="http://schemas.microsoft.com/office/drawing/2014/main" id="{F7709D3C-DBD5-450A-B927-5DD20818E7A6}"/>
                </a:ext>
              </a:extLst>
            </p:cNvPr>
            <p:cNvSpPr txBox="1"/>
            <p:nvPr/>
          </p:nvSpPr>
          <p:spPr>
            <a:xfrm>
              <a:off x="603809"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61" name="TextBox 60">
              <a:extLst>
                <a:ext uri="{FF2B5EF4-FFF2-40B4-BE49-F238E27FC236}">
                  <a16:creationId xmlns="" xmlns:a16="http://schemas.microsoft.com/office/drawing/2014/main" id="{414B40E1-C3F3-4B02-B42A-2E8E5B7BDF38}"/>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62" name="TextBox 61">
              <a:extLst>
                <a:ext uri="{FF2B5EF4-FFF2-40B4-BE49-F238E27FC236}">
                  <a16:creationId xmlns="" xmlns:a16="http://schemas.microsoft.com/office/drawing/2014/main" id="{8234DC0F-A2BD-49AA-9F37-4FC5475E17FA}"/>
                </a:ext>
              </a:extLst>
            </p:cNvPr>
            <p:cNvSpPr txBox="1"/>
            <p:nvPr/>
          </p:nvSpPr>
          <p:spPr>
            <a:xfrm>
              <a:off x="1405372" y="1936355"/>
              <a:ext cx="2217273" cy="230832"/>
            </a:xfrm>
            <a:prstGeom prst="rect">
              <a:avLst/>
            </a:prstGeom>
            <a:noFill/>
          </p:spPr>
          <p:txBody>
            <a:bodyPr wrap="none" rtlCol="0">
              <a:spAutoFit/>
            </a:bodyPr>
            <a:lstStyle/>
            <a:p>
              <a:pPr algn="r">
                <a:buClr>
                  <a:schemeClr val="accent1"/>
                </a:buClr>
              </a:pPr>
              <a:r>
                <a:rPr lang="en-US" sz="900" b="1"/>
                <a:t>Hazard Ratio, 0.64 (95% CI, 0.52-0.79)</a:t>
              </a:r>
            </a:p>
          </p:txBody>
        </p:sp>
        <p:cxnSp>
          <p:nvCxnSpPr>
            <p:cNvPr id="67" name="Straight Connector 66">
              <a:extLst>
                <a:ext uri="{FF2B5EF4-FFF2-40B4-BE49-F238E27FC236}">
                  <a16:creationId xmlns="" xmlns:a16="http://schemas.microsoft.com/office/drawing/2014/main" id="{A762AEC8-2300-488A-B29B-B5402EA577A1}"/>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8" name="TextBox 67">
              <a:extLst>
                <a:ext uri="{FF2B5EF4-FFF2-40B4-BE49-F238E27FC236}">
                  <a16:creationId xmlns="" xmlns:a16="http://schemas.microsoft.com/office/drawing/2014/main" id="{C2DB6E06-AA8E-444F-BECB-C21D713DADA9}"/>
                </a:ext>
              </a:extLst>
            </p:cNvPr>
            <p:cNvSpPr txBox="1"/>
            <p:nvPr/>
          </p:nvSpPr>
          <p:spPr>
            <a:xfrm>
              <a:off x="2385595"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69" name="Straight Connector 68">
              <a:extLst>
                <a:ext uri="{FF2B5EF4-FFF2-40B4-BE49-F238E27FC236}">
                  <a16:creationId xmlns="" xmlns:a16="http://schemas.microsoft.com/office/drawing/2014/main" id="{9573CCB6-0CA2-4BCC-9F29-B4F875A13E24}"/>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1" name="Straight Connector 70">
              <a:extLst>
                <a:ext uri="{FF2B5EF4-FFF2-40B4-BE49-F238E27FC236}">
                  <a16:creationId xmlns="" xmlns:a16="http://schemas.microsoft.com/office/drawing/2014/main" id="{1F7CC0E2-7B71-459D-B580-ABB1714F3DD3}"/>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3" name="Straight Connector 72">
              <a:extLst>
                <a:ext uri="{FF2B5EF4-FFF2-40B4-BE49-F238E27FC236}">
                  <a16:creationId xmlns="" xmlns:a16="http://schemas.microsoft.com/office/drawing/2014/main" id="{979E10DC-A269-4BF4-B255-22702861253A}"/>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4" name="Straight Connector 73">
              <a:extLst>
                <a:ext uri="{FF2B5EF4-FFF2-40B4-BE49-F238E27FC236}">
                  <a16:creationId xmlns="" xmlns:a16="http://schemas.microsoft.com/office/drawing/2014/main" id="{50FEA681-5FE3-4AB0-BE95-B8860983D0E0}"/>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Connector 74">
              <a:extLst>
                <a:ext uri="{FF2B5EF4-FFF2-40B4-BE49-F238E27FC236}">
                  <a16:creationId xmlns="" xmlns:a16="http://schemas.microsoft.com/office/drawing/2014/main" id="{F54E24F2-E80E-4198-970E-E244C36AF624}"/>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6" name="Straight Connector 75">
              <a:extLst>
                <a:ext uri="{FF2B5EF4-FFF2-40B4-BE49-F238E27FC236}">
                  <a16:creationId xmlns="" xmlns:a16="http://schemas.microsoft.com/office/drawing/2014/main" id="{DB8CC55B-3AC9-405E-82A5-1D1394E2B416}"/>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7" name="Straight Connector 76">
              <a:extLst>
                <a:ext uri="{FF2B5EF4-FFF2-40B4-BE49-F238E27FC236}">
                  <a16:creationId xmlns="" xmlns:a16="http://schemas.microsoft.com/office/drawing/2014/main" id="{9116C83C-A136-478E-8CDE-797064421211}"/>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8" name="Straight Connector 77">
              <a:extLst>
                <a:ext uri="{FF2B5EF4-FFF2-40B4-BE49-F238E27FC236}">
                  <a16:creationId xmlns="" xmlns:a16="http://schemas.microsoft.com/office/drawing/2014/main" id="{91DF6995-3070-474E-A850-467D84333740}"/>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9" name="TextBox 78">
              <a:extLst>
                <a:ext uri="{FF2B5EF4-FFF2-40B4-BE49-F238E27FC236}">
                  <a16:creationId xmlns="" xmlns:a16="http://schemas.microsoft.com/office/drawing/2014/main" id="{AF78BED6-CD84-45CD-A001-835A1E62B959}"/>
                </a:ext>
              </a:extLst>
            </p:cNvPr>
            <p:cNvSpPr txBox="1"/>
            <p:nvPr/>
          </p:nvSpPr>
          <p:spPr>
            <a:xfrm>
              <a:off x="1090266" y="3633860"/>
              <a:ext cx="248786" cy="230832"/>
            </a:xfrm>
            <a:prstGeom prst="rect">
              <a:avLst/>
            </a:prstGeom>
            <a:noFill/>
          </p:spPr>
          <p:txBody>
            <a:bodyPr wrap="none" rtlCol="0">
              <a:spAutoFit/>
            </a:bodyPr>
            <a:lstStyle/>
            <a:p>
              <a:pPr algn="r">
                <a:buClr>
                  <a:schemeClr val="accent1"/>
                </a:buClr>
              </a:pPr>
              <a:r>
                <a:rPr lang="en-US" sz="900"/>
                <a:t>8</a:t>
              </a:r>
            </a:p>
          </p:txBody>
        </p:sp>
        <p:sp>
          <p:nvSpPr>
            <p:cNvPr id="80" name="TextBox 79">
              <a:extLst>
                <a:ext uri="{FF2B5EF4-FFF2-40B4-BE49-F238E27FC236}">
                  <a16:creationId xmlns="" xmlns:a16="http://schemas.microsoft.com/office/drawing/2014/main" id="{A4FEBCDA-6A3C-4983-B779-30596AFDBBBF}"/>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81" name="TextBox 80">
              <a:extLst>
                <a:ext uri="{FF2B5EF4-FFF2-40B4-BE49-F238E27FC236}">
                  <a16:creationId xmlns="" xmlns:a16="http://schemas.microsoft.com/office/drawing/2014/main" id="{E6782558-08D3-4B90-B929-CB5B43D74590}"/>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82" name="TextBox 81">
              <a:extLst>
                <a:ext uri="{FF2B5EF4-FFF2-40B4-BE49-F238E27FC236}">
                  <a16:creationId xmlns="" xmlns:a16="http://schemas.microsoft.com/office/drawing/2014/main" id="{2A4BE577-F163-4569-95E2-CCB32222A759}"/>
                </a:ext>
              </a:extLst>
            </p:cNvPr>
            <p:cNvSpPr txBox="1"/>
            <p:nvPr/>
          </p:nvSpPr>
          <p:spPr>
            <a:xfrm>
              <a:off x="4562107" y="2438984"/>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83" name="TextBox 82">
              <a:extLst>
                <a:ext uri="{FF2B5EF4-FFF2-40B4-BE49-F238E27FC236}">
                  <a16:creationId xmlns="" xmlns:a16="http://schemas.microsoft.com/office/drawing/2014/main" id="{46E956B9-5593-48DE-A612-46FE4203990B}"/>
                </a:ext>
              </a:extLst>
            </p:cNvPr>
            <p:cNvSpPr txBox="1"/>
            <p:nvPr/>
          </p:nvSpPr>
          <p:spPr>
            <a:xfrm>
              <a:off x="4928422" y="3503055"/>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84" name="TextBox 83">
              <a:extLst>
                <a:ext uri="{FF2B5EF4-FFF2-40B4-BE49-F238E27FC236}">
                  <a16:creationId xmlns="" xmlns:a16="http://schemas.microsoft.com/office/drawing/2014/main" id="{E01BA147-B4AE-4361-AFFD-A16E7F32852B}"/>
                </a:ext>
              </a:extLst>
            </p:cNvPr>
            <p:cNvSpPr txBox="1"/>
            <p:nvPr/>
          </p:nvSpPr>
          <p:spPr>
            <a:xfrm>
              <a:off x="2849657" y="5014964"/>
              <a:ext cx="441146" cy="230832"/>
            </a:xfrm>
            <a:prstGeom prst="rect">
              <a:avLst/>
            </a:prstGeom>
            <a:noFill/>
          </p:spPr>
          <p:txBody>
            <a:bodyPr wrap="none" rtlCol="0">
              <a:spAutoFit/>
            </a:bodyPr>
            <a:lstStyle/>
            <a:p>
              <a:pPr algn="ctr">
                <a:buClr>
                  <a:schemeClr val="accent1"/>
                </a:buClr>
              </a:pPr>
              <a:r>
                <a:rPr lang="en-US" sz="900">
                  <a:solidFill>
                    <a:schemeClr val="accent1"/>
                  </a:solidFill>
                </a:rPr>
                <a:t>1307</a:t>
              </a:r>
            </a:p>
          </p:txBody>
        </p:sp>
        <p:sp>
          <p:nvSpPr>
            <p:cNvPr id="85" name="TextBox 84">
              <a:extLst>
                <a:ext uri="{FF2B5EF4-FFF2-40B4-BE49-F238E27FC236}">
                  <a16:creationId xmlns="" xmlns:a16="http://schemas.microsoft.com/office/drawing/2014/main" id="{D8F3C3CF-AC36-4D5D-B84D-3E0C5B78823E}"/>
                </a:ext>
              </a:extLst>
            </p:cNvPr>
            <p:cNvSpPr txBox="1"/>
            <p:nvPr/>
          </p:nvSpPr>
          <p:spPr>
            <a:xfrm>
              <a:off x="2849657" y="5160282"/>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1275</a:t>
              </a:r>
            </a:p>
          </p:txBody>
        </p:sp>
      </p:grpSp>
      <p:sp>
        <p:nvSpPr>
          <p:cNvPr id="89" name="Freeform: Shape 88">
            <a:extLst>
              <a:ext uri="{FF2B5EF4-FFF2-40B4-BE49-F238E27FC236}">
                <a16:creationId xmlns="" xmlns:a16="http://schemas.microsoft.com/office/drawing/2014/main" id="{662177B8-D8DE-4A47-9B0B-17111DA98525}"/>
              </a:ext>
            </a:extLst>
          </p:cNvPr>
          <p:cNvSpPr/>
          <p:nvPr/>
        </p:nvSpPr>
        <p:spPr>
          <a:xfrm>
            <a:off x="1382444" y="3154900"/>
            <a:ext cx="4502663" cy="1460439"/>
          </a:xfrm>
          <a:custGeom>
            <a:avLst/>
            <a:gdLst>
              <a:gd name="connsiteX0" fmla="*/ 0 w 4502662"/>
              <a:gd name="connsiteY0" fmla="*/ 1460439 h 1460439"/>
              <a:gd name="connsiteX1" fmla="*/ 147344 w 4502662"/>
              <a:gd name="connsiteY1" fmla="*/ 1460439 h 1460439"/>
              <a:gd name="connsiteX2" fmla="*/ 151678 w 4502662"/>
              <a:gd name="connsiteY2" fmla="*/ 1456105 h 1460439"/>
              <a:gd name="connsiteX3" fmla="*/ 216683 w 4502662"/>
              <a:gd name="connsiteY3" fmla="*/ 1456105 h 1460439"/>
              <a:gd name="connsiteX4" fmla="*/ 216683 w 4502662"/>
              <a:gd name="connsiteY4" fmla="*/ 1443105 h 1460439"/>
              <a:gd name="connsiteX5" fmla="*/ 277354 w 4502662"/>
              <a:gd name="connsiteY5" fmla="*/ 1443105 h 1460439"/>
              <a:gd name="connsiteX6" fmla="*/ 277354 w 4502662"/>
              <a:gd name="connsiteY6" fmla="*/ 1434438 h 1460439"/>
              <a:gd name="connsiteX7" fmla="*/ 312023 w 4502662"/>
              <a:gd name="connsiteY7" fmla="*/ 1434438 h 1460439"/>
              <a:gd name="connsiteX8" fmla="*/ 312023 w 4502662"/>
              <a:gd name="connsiteY8" fmla="*/ 1417103 h 1460439"/>
              <a:gd name="connsiteX9" fmla="*/ 559041 w 4502662"/>
              <a:gd name="connsiteY9" fmla="*/ 1417103 h 1460439"/>
              <a:gd name="connsiteX10" fmla="*/ 559041 w 4502662"/>
              <a:gd name="connsiteY10" fmla="*/ 1404102 h 1460439"/>
              <a:gd name="connsiteX11" fmla="*/ 706385 w 4502662"/>
              <a:gd name="connsiteY11" fmla="*/ 1404102 h 1460439"/>
              <a:gd name="connsiteX12" fmla="*/ 706385 w 4502662"/>
              <a:gd name="connsiteY12" fmla="*/ 1395435 h 1460439"/>
              <a:gd name="connsiteX13" fmla="*/ 736721 w 4502662"/>
              <a:gd name="connsiteY13" fmla="*/ 1395435 h 1460439"/>
              <a:gd name="connsiteX14" fmla="*/ 745388 w 4502662"/>
              <a:gd name="connsiteY14" fmla="*/ 1386768 h 1460439"/>
              <a:gd name="connsiteX15" fmla="*/ 754055 w 4502662"/>
              <a:gd name="connsiteY15" fmla="*/ 1378101 h 1460439"/>
              <a:gd name="connsiteX16" fmla="*/ 1074745 w 4502662"/>
              <a:gd name="connsiteY16" fmla="*/ 1378101 h 1460439"/>
              <a:gd name="connsiteX17" fmla="*/ 1074745 w 4502662"/>
              <a:gd name="connsiteY17" fmla="*/ 1356432 h 1460439"/>
              <a:gd name="connsiteX18" fmla="*/ 1105081 w 4502662"/>
              <a:gd name="connsiteY18" fmla="*/ 1356432 h 1460439"/>
              <a:gd name="connsiteX19" fmla="*/ 1105081 w 4502662"/>
              <a:gd name="connsiteY19" fmla="*/ 1334764 h 1460439"/>
              <a:gd name="connsiteX20" fmla="*/ 1113748 w 4502662"/>
              <a:gd name="connsiteY20" fmla="*/ 1334764 h 1460439"/>
              <a:gd name="connsiteX21" fmla="*/ 1113748 w 4502662"/>
              <a:gd name="connsiteY21" fmla="*/ 1308762 h 1460439"/>
              <a:gd name="connsiteX22" fmla="*/ 1152751 w 4502662"/>
              <a:gd name="connsiteY22" fmla="*/ 1308762 h 1460439"/>
              <a:gd name="connsiteX23" fmla="*/ 1165752 w 4502662"/>
              <a:gd name="connsiteY23" fmla="*/ 1295761 h 1460439"/>
              <a:gd name="connsiteX24" fmla="*/ 1222089 w 4502662"/>
              <a:gd name="connsiteY24" fmla="*/ 1295761 h 1460439"/>
              <a:gd name="connsiteX25" fmla="*/ 1222089 w 4502662"/>
              <a:gd name="connsiteY25" fmla="*/ 1274093 h 1460439"/>
              <a:gd name="connsiteX26" fmla="*/ 1352099 w 4502662"/>
              <a:gd name="connsiteY26" fmla="*/ 1274093 h 1460439"/>
              <a:gd name="connsiteX27" fmla="*/ 1373767 w 4502662"/>
              <a:gd name="connsiteY27" fmla="*/ 1252425 h 1460439"/>
              <a:gd name="connsiteX28" fmla="*/ 1395435 w 4502662"/>
              <a:gd name="connsiteY28" fmla="*/ 1252425 h 1460439"/>
              <a:gd name="connsiteX29" fmla="*/ 1395435 w 4502662"/>
              <a:gd name="connsiteY29" fmla="*/ 1243757 h 1460439"/>
              <a:gd name="connsiteX30" fmla="*/ 1447439 w 4502662"/>
              <a:gd name="connsiteY30" fmla="*/ 1243757 h 1460439"/>
              <a:gd name="connsiteX31" fmla="*/ 1447439 w 4502662"/>
              <a:gd name="connsiteY31" fmla="*/ 1235090 h 1460439"/>
              <a:gd name="connsiteX32" fmla="*/ 1482108 w 4502662"/>
              <a:gd name="connsiteY32" fmla="*/ 1235090 h 1460439"/>
              <a:gd name="connsiteX33" fmla="*/ 1482108 w 4502662"/>
              <a:gd name="connsiteY33" fmla="*/ 1226422 h 1460439"/>
              <a:gd name="connsiteX34" fmla="*/ 1547113 w 4502662"/>
              <a:gd name="connsiteY34" fmla="*/ 1226422 h 1460439"/>
              <a:gd name="connsiteX35" fmla="*/ 1555780 w 4502662"/>
              <a:gd name="connsiteY35" fmla="*/ 1217755 h 1460439"/>
              <a:gd name="connsiteX36" fmla="*/ 1642453 w 4502662"/>
              <a:gd name="connsiteY36" fmla="*/ 1217755 h 1460439"/>
              <a:gd name="connsiteX37" fmla="*/ 1642453 w 4502662"/>
              <a:gd name="connsiteY37" fmla="*/ 1191753 h 1460439"/>
              <a:gd name="connsiteX38" fmla="*/ 1664121 w 4502662"/>
              <a:gd name="connsiteY38" fmla="*/ 1191753 h 1460439"/>
              <a:gd name="connsiteX39" fmla="*/ 1668455 w 4502662"/>
              <a:gd name="connsiteY39" fmla="*/ 1187419 h 1460439"/>
              <a:gd name="connsiteX40" fmla="*/ 1703124 w 4502662"/>
              <a:gd name="connsiteY40" fmla="*/ 1187419 h 1460439"/>
              <a:gd name="connsiteX41" fmla="*/ 1703124 w 4502662"/>
              <a:gd name="connsiteY41" fmla="*/ 1152750 h 1460439"/>
              <a:gd name="connsiteX42" fmla="*/ 1724793 w 4502662"/>
              <a:gd name="connsiteY42" fmla="*/ 1152750 h 1460439"/>
              <a:gd name="connsiteX43" fmla="*/ 1724793 w 4502662"/>
              <a:gd name="connsiteY43" fmla="*/ 1131082 h 1460439"/>
              <a:gd name="connsiteX44" fmla="*/ 1737793 w 4502662"/>
              <a:gd name="connsiteY44" fmla="*/ 1118082 h 1460439"/>
              <a:gd name="connsiteX45" fmla="*/ 1867803 w 4502662"/>
              <a:gd name="connsiteY45" fmla="*/ 1118082 h 1460439"/>
              <a:gd name="connsiteX46" fmla="*/ 1867803 w 4502662"/>
              <a:gd name="connsiteY46" fmla="*/ 1096413 h 1460439"/>
              <a:gd name="connsiteX47" fmla="*/ 1954476 w 4502662"/>
              <a:gd name="connsiteY47" fmla="*/ 1096413 h 1460439"/>
              <a:gd name="connsiteX48" fmla="*/ 1954476 w 4502662"/>
              <a:gd name="connsiteY48" fmla="*/ 1079078 h 1460439"/>
              <a:gd name="connsiteX49" fmla="*/ 2080152 w 4502662"/>
              <a:gd name="connsiteY49" fmla="*/ 1079078 h 1460439"/>
              <a:gd name="connsiteX50" fmla="*/ 2080152 w 4502662"/>
              <a:gd name="connsiteY50" fmla="*/ 1061744 h 1460439"/>
              <a:gd name="connsiteX51" fmla="*/ 2149490 w 4502662"/>
              <a:gd name="connsiteY51" fmla="*/ 1061744 h 1460439"/>
              <a:gd name="connsiteX52" fmla="*/ 2145157 w 4502662"/>
              <a:gd name="connsiteY52" fmla="*/ 1057411 h 1460439"/>
              <a:gd name="connsiteX53" fmla="*/ 2179826 w 4502662"/>
              <a:gd name="connsiteY53" fmla="*/ 1057411 h 1460439"/>
              <a:gd name="connsiteX54" fmla="*/ 2179826 w 4502662"/>
              <a:gd name="connsiteY54" fmla="*/ 1048743 h 1460439"/>
              <a:gd name="connsiteX55" fmla="*/ 2188493 w 4502662"/>
              <a:gd name="connsiteY55" fmla="*/ 1040076 h 1460439"/>
              <a:gd name="connsiteX56" fmla="*/ 2188493 w 4502662"/>
              <a:gd name="connsiteY56" fmla="*/ 1040076 h 1460439"/>
              <a:gd name="connsiteX57" fmla="*/ 2210162 w 4502662"/>
              <a:gd name="connsiteY57" fmla="*/ 1018407 h 1460439"/>
              <a:gd name="connsiteX58" fmla="*/ 2227496 w 4502662"/>
              <a:gd name="connsiteY58" fmla="*/ 1001073 h 1460439"/>
              <a:gd name="connsiteX59" fmla="*/ 2249164 w 4502662"/>
              <a:gd name="connsiteY59" fmla="*/ 1001073 h 1460439"/>
              <a:gd name="connsiteX60" fmla="*/ 2249164 w 4502662"/>
              <a:gd name="connsiteY60" fmla="*/ 966403 h 1460439"/>
              <a:gd name="connsiteX61" fmla="*/ 2249164 w 4502662"/>
              <a:gd name="connsiteY61" fmla="*/ 914400 h 1460439"/>
              <a:gd name="connsiteX62" fmla="*/ 2283833 w 4502662"/>
              <a:gd name="connsiteY62" fmla="*/ 914400 h 1460439"/>
              <a:gd name="connsiteX63" fmla="*/ 2283833 w 4502662"/>
              <a:gd name="connsiteY63" fmla="*/ 897065 h 1460439"/>
              <a:gd name="connsiteX64" fmla="*/ 2296834 w 4502662"/>
              <a:gd name="connsiteY64" fmla="*/ 897065 h 1460439"/>
              <a:gd name="connsiteX65" fmla="*/ 2296834 w 4502662"/>
              <a:gd name="connsiteY65" fmla="*/ 884064 h 1460439"/>
              <a:gd name="connsiteX66" fmla="*/ 2331503 w 4502662"/>
              <a:gd name="connsiteY66" fmla="*/ 884064 h 1460439"/>
              <a:gd name="connsiteX67" fmla="*/ 2331503 w 4502662"/>
              <a:gd name="connsiteY67" fmla="*/ 866730 h 1460439"/>
              <a:gd name="connsiteX68" fmla="*/ 2348838 w 4502662"/>
              <a:gd name="connsiteY68" fmla="*/ 866730 h 1460439"/>
              <a:gd name="connsiteX69" fmla="*/ 2348838 w 4502662"/>
              <a:gd name="connsiteY69" fmla="*/ 849395 h 1460439"/>
              <a:gd name="connsiteX70" fmla="*/ 2374840 w 4502662"/>
              <a:gd name="connsiteY70" fmla="*/ 849395 h 1460439"/>
              <a:gd name="connsiteX71" fmla="*/ 2374840 w 4502662"/>
              <a:gd name="connsiteY71" fmla="*/ 836394 h 1460439"/>
              <a:gd name="connsiteX72" fmla="*/ 2448512 w 4502662"/>
              <a:gd name="connsiteY72" fmla="*/ 836394 h 1460439"/>
              <a:gd name="connsiteX73" fmla="*/ 2457179 w 4502662"/>
              <a:gd name="connsiteY73" fmla="*/ 827727 h 1460439"/>
              <a:gd name="connsiteX74" fmla="*/ 2478848 w 4502662"/>
              <a:gd name="connsiteY74" fmla="*/ 827727 h 1460439"/>
              <a:gd name="connsiteX75" fmla="*/ 2478848 w 4502662"/>
              <a:gd name="connsiteY75" fmla="*/ 814726 h 1460439"/>
              <a:gd name="connsiteX76" fmla="*/ 2513517 w 4502662"/>
              <a:gd name="connsiteY76" fmla="*/ 814726 h 1460439"/>
              <a:gd name="connsiteX77" fmla="*/ 2530851 w 4502662"/>
              <a:gd name="connsiteY77" fmla="*/ 797392 h 1460439"/>
              <a:gd name="connsiteX78" fmla="*/ 2543853 w 4502662"/>
              <a:gd name="connsiteY78" fmla="*/ 784390 h 1460439"/>
              <a:gd name="connsiteX79" fmla="*/ 2613191 w 4502662"/>
              <a:gd name="connsiteY79" fmla="*/ 784390 h 1460439"/>
              <a:gd name="connsiteX80" fmla="*/ 2613191 w 4502662"/>
              <a:gd name="connsiteY80" fmla="*/ 775723 h 1460439"/>
              <a:gd name="connsiteX81" fmla="*/ 2734533 w 4502662"/>
              <a:gd name="connsiteY81" fmla="*/ 775723 h 1460439"/>
              <a:gd name="connsiteX82" fmla="*/ 2734533 w 4502662"/>
              <a:gd name="connsiteY82" fmla="*/ 775723 h 1460439"/>
              <a:gd name="connsiteX83" fmla="*/ 2751867 w 4502662"/>
              <a:gd name="connsiteY83" fmla="*/ 758389 h 1460439"/>
              <a:gd name="connsiteX84" fmla="*/ 2764869 w 4502662"/>
              <a:gd name="connsiteY84" fmla="*/ 745387 h 1460439"/>
              <a:gd name="connsiteX85" fmla="*/ 2764869 w 4502662"/>
              <a:gd name="connsiteY85" fmla="*/ 728053 h 1460439"/>
              <a:gd name="connsiteX86" fmla="*/ 2777869 w 4502662"/>
              <a:gd name="connsiteY86" fmla="*/ 728053 h 1460439"/>
              <a:gd name="connsiteX87" fmla="*/ 2777869 w 4502662"/>
              <a:gd name="connsiteY87" fmla="*/ 710718 h 1460439"/>
              <a:gd name="connsiteX88" fmla="*/ 2790870 w 4502662"/>
              <a:gd name="connsiteY88" fmla="*/ 697717 h 1460439"/>
              <a:gd name="connsiteX89" fmla="*/ 2799538 w 4502662"/>
              <a:gd name="connsiteY89" fmla="*/ 689049 h 1460439"/>
              <a:gd name="connsiteX90" fmla="*/ 2812539 w 4502662"/>
              <a:gd name="connsiteY90" fmla="*/ 689049 h 1460439"/>
              <a:gd name="connsiteX91" fmla="*/ 2812539 w 4502662"/>
              <a:gd name="connsiteY91" fmla="*/ 667382 h 1460439"/>
              <a:gd name="connsiteX92" fmla="*/ 2838540 w 4502662"/>
              <a:gd name="connsiteY92" fmla="*/ 667382 h 1460439"/>
              <a:gd name="connsiteX93" fmla="*/ 2838540 w 4502662"/>
              <a:gd name="connsiteY93" fmla="*/ 654381 h 1460439"/>
              <a:gd name="connsiteX94" fmla="*/ 2855875 w 4502662"/>
              <a:gd name="connsiteY94" fmla="*/ 637046 h 1460439"/>
              <a:gd name="connsiteX95" fmla="*/ 2855875 w 4502662"/>
              <a:gd name="connsiteY95" fmla="*/ 619712 h 1460439"/>
              <a:gd name="connsiteX96" fmla="*/ 2881877 w 4502662"/>
              <a:gd name="connsiteY96" fmla="*/ 619712 h 1460439"/>
              <a:gd name="connsiteX97" fmla="*/ 2881877 w 4502662"/>
              <a:gd name="connsiteY97" fmla="*/ 602377 h 1460439"/>
              <a:gd name="connsiteX98" fmla="*/ 2890544 w 4502662"/>
              <a:gd name="connsiteY98" fmla="*/ 593710 h 1460439"/>
              <a:gd name="connsiteX99" fmla="*/ 3007553 w 4502662"/>
              <a:gd name="connsiteY99" fmla="*/ 593710 h 1460439"/>
              <a:gd name="connsiteX100" fmla="*/ 3007553 w 4502662"/>
              <a:gd name="connsiteY100" fmla="*/ 572041 h 1460439"/>
              <a:gd name="connsiteX101" fmla="*/ 3089892 w 4502662"/>
              <a:gd name="connsiteY101" fmla="*/ 572041 h 1460439"/>
              <a:gd name="connsiteX102" fmla="*/ 3089892 w 4502662"/>
              <a:gd name="connsiteY102" fmla="*/ 559040 h 1460439"/>
              <a:gd name="connsiteX103" fmla="*/ 3267572 w 4502662"/>
              <a:gd name="connsiteY103" fmla="*/ 559040 h 1460439"/>
              <a:gd name="connsiteX104" fmla="*/ 3267572 w 4502662"/>
              <a:gd name="connsiteY104" fmla="*/ 550373 h 1460439"/>
              <a:gd name="connsiteX105" fmla="*/ 3310908 w 4502662"/>
              <a:gd name="connsiteY105" fmla="*/ 550373 h 1460439"/>
              <a:gd name="connsiteX106" fmla="*/ 3310908 w 4502662"/>
              <a:gd name="connsiteY106" fmla="*/ 546039 h 1460439"/>
              <a:gd name="connsiteX107" fmla="*/ 3341244 w 4502662"/>
              <a:gd name="connsiteY107" fmla="*/ 546039 h 1460439"/>
              <a:gd name="connsiteX108" fmla="*/ 3341244 w 4502662"/>
              <a:gd name="connsiteY108" fmla="*/ 511370 h 1460439"/>
              <a:gd name="connsiteX109" fmla="*/ 3371579 w 4502662"/>
              <a:gd name="connsiteY109" fmla="*/ 511370 h 1460439"/>
              <a:gd name="connsiteX110" fmla="*/ 3371579 w 4502662"/>
              <a:gd name="connsiteY110" fmla="*/ 472367 h 1460439"/>
              <a:gd name="connsiteX111" fmla="*/ 3393248 w 4502662"/>
              <a:gd name="connsiteY111" fmla="*/ 472367 h 1460439"/>
              <a:gd name="connsiteX112" fmla="*/ 3393248 w 4502662"/>
              <a:gd name="connsiteY112" fmla="*/ 455033 h 1460439"/>
              <a:gd name="connsiteX113" fmla="*/ 3419249 w 4502662"/>
              <a:gd name="connsiteY113" fmla="*/ 455033 h 1460439"/>
              <a:gd name="connsiteX114" fmla="*/ 3419249 w 4502662"/>
              <a:gd name="connsiteY114" fmla="*/ 424697 h 1460439"/>
              <a:gd name="connsiteX115" fmla="*/ 3497255 w 4502662"/>
              <a:gd name="connsiteY115" fmla="*/ 424697 h 1460439"/>
              <a:gd name="connsiteX116" fmla="*/ 3497255 w 4502662"/>
              <a:gd name="connsiteY116" fmla="*/ 407363 h 1460439"/>
              <a:gd name="connsiteX117" fmla="*/ 3557926 w 4502662"/>
              <a:gd name="connsiteY117" fmla="*/ 407363 h 1460439"/>
              <a:gd name="connsiteX118" fmla="*/ 3557926 w 4502662"/>
              <a:gd name="connsiteY118" fmla="*/ 394362 h 1460439"/>
              <a:gd name="connsiteX119" fmla="*/ 3566594 w 4502662"/>
              <a:gd name="connsiteY119" fmla="*/ 385694 h 1460439"/>
              <a:gd name="connsiteX120" fmla="*/ 3575261 w 4502662"/>
              <a:gd name="connsiteY120" fmla="*/ 377027 h 1460439"/>
              <a:gd name="connsiteX121" fmla="*/ 3592595 w 4502662"/>
              <a:gd name="connsiteY121" fmla="*/ 377027 h 1460439"/>
              <a:gd name="connsiteX122" fmla="*/ 3609930 w 4502662"/>
              <a:gd name="connsiteY122" fmla="*/ 359692 h 1460439"/>
              <a:gd name="connsiteX123" fmla="*/ 3618597 w 4502662"/>
              <a:gd name="connsiteY123" fmla="*/ 359692 h 1460439"/>
              <a:gd name="connsiteX124" fmla="*/ 3618597 w 4502662"/>
              <a:gd name="connsiteY124" fmla="*/ 346692 h 1460439"/>
              <a:gd name="connsiteX125" fmla="*/ 3661934 w 4502662"/>
              <a:gd name="connsiteY125" fmla="*/ 346692 h 1460439"/>
              <a:gd name="connsiteX126" fmla="*/ 3661934 w 4502662"/>
              <a:gd name="connsiteY126" fmla="*/ 325023 h 1460439"/>
              <a:gd name="connsiteX127" fmla="*/ 3674935 w 4502662"/>
              <a:gd name="connsiteY127" fmla="*/ 325023 h 1460439"/>
              <a:gd name="connsiteX128" fmla="*/ 3674935 w 4502662"/>
              <a:gd name="connsiteY128" fmla="*/ 294688 h 1460439"/>
              <a:gd name="connsiteX129" fmla="*/ 3752940 w 4502662"/>
              <a:gd name="connsiteY129" fmla="*/ 294688 h 1460439"/>
              <a:gd name="connsiteX130" fmla="*/ 3752940 w 4502662"/>
              <a:gd name="connsiteY130" fmla="*/ 286021 h 1460439"/>
              <a:gd name="connsiteX131" fmla="*/ 3887284 w 4502662"/>
              <a:gd name="connsiteY131" fmla="*/ 286021 h 1460439"/>
              <a:gd name="connsiteX132" fmla="*/ 3887284 w 4502662"/>
              <a:gd name="connsiteY132" fmla="*/ 260019 h 1460439"/>
              <a:gd name="connsiteX133" fmla="*/ 3895951 w 4502662"/>
              <a:gd name="connsiteY133" fmla="*/ 251352 h 1460439"/>
              <a:gd name="connsiteX134" fmla="*/ 3895951 w 4502662"/>
              <a:gd name="connsiteY134" fmla="*/ 242684 h 1460439"/>
              <a:gd name="connsiteX135" fmla="*/ 3913285 w 4502662"/>
              <a:gd name="connsiteY135" fmla="*/ 242684 h 1460439"/>
              <a:gd name="connsiteX136" fmla="*/ 3913285 w 4502662"/>
              <a:gd name="connsiteY136" fmla="*/ 229683 h 1460439"/>
              <a:gd name="connsiteX137" fmla="*/ 3930620 w 4502662"/>
              <a:gd name="connsiteY137" fmla="*/ 212348 h 1460439"/>
              <a:gd name="connsiteX138" fmla="*/ 3930620 w 4502662"/>
              <a:gd name="connsiteY138" fmla="*/ 195014 h 1460439"/>
              <a:gd name="connsiteX139" fmla="*/ 3943621 w 4502662"/>
              <a:gd name="connsiteY139" fmla="*/ 182013 h 1460439"/>
              <a:gd name="connsiteX140" fmla="*/ 3952288 w 4502662"/>
              <a:gd name="connsiteY140" fmla="*/ 173346 h 1460439"/>
              <a:gd name="connsiteX141" fmla="*/ 3952288 w 4502662"/>
              <a:gd name="connsiteY141" fmla="*/ 160345 h 1460439"/>
              <a:gd name="connsiteX142" fmla="*/ 3952288 w 4502662"/>
              <a:gd name="connsiteY142" fmla="*/ 147344 h 1460439"/>
              <a:gd name="connsiteX143" fmla="*/ 3960956 w 4502662"/>
              <a:gd name="connsiteY143" fmla="*/ 138676 h 1460439"/>
              <a:gd name="connsiteX144" fmla="*/ 3960956 w 4502662"/>
              <a:gd name="connsiteY144" fmla="*/ 125676 h 1460439"/>
              <a:gd name="connsiteX145" fmla="*/ 4043295 w 4502662"/>
              <a:gd name="connsiteY145" fmla="*/ 125676 h 1460439"/>
              <a:gd name="connsiteX146" fmla="*/ 4043295 w 4502662"/>
              <a:gd name="connsiteY146" fmla="*/ 99674 h 1460439"/>
              <a:gd name="connsiteX147" fmla="*/ 4043295 w 4502662"/>
              <a:gd name="connsiteY147" fmla="*/ 95340 h 1460439"/>
              <a:gd name="connsiteX148" fmla="*/ 4043295 w 4502662"/>
              <a:gd name="connsiteY148" fmla="*/ 82339 h 1460439"/>
              <a:gd name="connsiteX149" fmla="*/ 4467993 w 4502662"/>
              <a:gd name="connsiteY149" fmla="*/ 82339 h 1460439"/>
              <a:gd name="connsiteX150" fmla="*/ 4467993 w 4502662"/>
              <a:gd name="connsiteY150" fmla="*/ 43336 h 1460439"/>
              <a:gd name="connsiteX151" fmla="*/ 4502662 w 4502662"/>
              <a:gd name="connsiteY151" fmla="*/ 43336 h 1460439"/>
              <a:gd name="connsiteX152" fmla="*/ 4502662 w 4502662"/>
              <a:gd name="connsiteY152" fmla="*/ 0 h 146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4502662" h="1460439">
                <a:moveTo>
                  <a:pt x="0" y="1460439"/>
                </a:moveTo>
                <a:lnTo>
                  <a:pt x="147344" y="1460439"/>
                </a:lnTo>
                <a:lnTo>
                  <a:pt x="151678" y="1456105"/>
                </a:lnTo>
                <a:lnTo>
                  <a:pt x="216683" y="1456105"/>
                </a:lnTo>
                <a:lnTo>
                  <a:pt x="216683" y="1443105"/>
                </a:lnTo>
                <a:lnTo>
                  <a:pt x="277354" y="1443105"/>
                </a:lnTo>
                <a:lnTo>
                  <a:pt x="277354" y="1434438"/>
                </a:lnTo>
                <a:lnTo>
                  <a:pt x="312023" y="1434438"/>
                </a:lnTo>
                <a:lnTo>
                  <a:pt x="312023" y="1417103"/>
                </a:lnTo>
                <a:lnTo>
                  <a:pt x="559041" y="1417103"/>
                </a:lnTo>
                <a:lnTo>
                  <a:pt x="559041" y="1404102"/>
                </a:lnTo>
                <a:lnTo>
                  <a:pt x="706385" y="1404102"/>
                </a:lnTo>
                <a:lnTo>
                  <a:pt x="706385" y="1395435"/>
                </a:lnTo>
                <a:lnTo>
                  <a:pt x="736721" y="1395435"/>
                </a:lnTo>
                <a:lnTo>
                  <a:pt x="745388" y="1386768"/>
                </a:lnTo>
                <a:lnTo>
                  <a:pt x="754055" y="1378101"/>
                </a:lnTo>
                <a:lnTo>
                  <a:pt x="1074745" y="1378101"/>
                </a:lnTo>
                <a:lnTo>
                  <a:pt x="1074745" y="1356432"/>
                </a:lnTo>
                <a:lnTo>
                  <a:pt x="1105081" y="1356432"/>
                </a:lnTo>
                <a:lnTo>
                  <a:pt x="1105081" y="1334764"/>
                </a:lnTo>
                <a:lnTo>
                  <a:pt x="1113748" y="1334764"/>
                </a:lnTo>
                <a:lnTo>
                  <a:pt x="1113748" y="1308762"/>
                </a:lnTo>
                <a:lnTo>
                  <a:pt x="1152751" y="1308762"/>
                </a:lnTo>
                <a:lnTo>
                  <a:pt x="1165752" y="1295761"/>
                </a:lnTo>
                <a:lnTo>
                  <a:pt x="1222089" y="1295761"/>
                </a:lnTo>
                <a:lnTo>
                  <a:pt x="1222089" y="1274093"/>
                </a:lnTo>
                <a:lnTo>
                  <a:pt x="1352099" y="1274093"/>
                </a:lnTo>
                <a:lnTo>
                  <a:pt x="1373767" y="1252425"/>
                </a:lnTo>
                <a:lnTo>
                  <a:pt x="1395435" y="1252425"/>
                </a:lnTo>
                <a:lnTo>
                  <a:pt x="1395435" y="1243757"/>
                </a:lnTo>
                <a:lnTo>
                  <a:pt x="1447439" y="1243757"/>
                </a:lnTo>
                <a:lnTo>
                  <a:pt x="1447439" y="1235090"/>
                </a:lnTo>
                <a:lnTo>
                  <a:pt x="1482108" y="1235090"/>
                </a:lnTo>
                <a:lnTo>
                  <a:pt x="1482108" y="1226422"/>
                </a:lnTo>
                <a:lnTo>
                  <a:pt x="1547113" y="1226422"/>
                </a:lnTo>
                <a:lnTo>
                  <a:pt x="1555780" y="1217755"/>
                </a:lnTo>
                <a:lnTo>
                  <a:pt x="1642453" y="1217755"/>
                </a:lnTo>
                <a:lnTo>
                  <a:pt x="1642453" y="1191753"/>
                </a:lnTo>
                <a:lnTo>
                  <a:pt x="1664121" y="1191753"/>
                </a:lnTo>
                <a:lnTo>
                  <a:pt x="1668455" y="1187419"/>
                </a:lnTo>
                <a:lnTo>
                  <a:pt x="1703124" y="1187419"/>
                </a:lnTo>
                <a:lnTo>
                  <a:pt x="1703124" y="1152750"/>
                </a:lnTo>
                <a:lnTo>
                  <a:pt x="1724793" y="1152750"/>
                </a:lnTo>
                <a:lnTo>
                  <a:pt x="1724793" y="1131082"/>
                </a:lnTo>
                <a:lnTo>
                  <a:pt x="1737793" y="1118082"/>
                </a:lnTo>
                <a:lnTo>
                  <a:pt x="1867803" y="1118082"/>
                </a:lnTo>
                <a:lnTo>
                  <a:pt x="1867803" y="1096413"/>
                </a:lnTo>
                <a:lnTo>
                  <a:pt x="1954476" y="1096413"/>
                </a:lnTo>
                <a:lnTo>
                  <a:pt x="1954476" y="1079078"/>
                </a:lnTo>
                <a:lnTo>
                  <a:pt x="2080152" y="1079078"/>
                </a:lnTo>
                <a:lnTo>
                  <a:pt x="2080152" y="1061744"/>
                </a:lnTo>
                <a:lnTo>
                  <a:pt x="2149490" y="1061744"/>
                </a:lnTo>
                <a:lnTo>
                  <a:pt x="2145157" y="1057411"/>
                </a:lnTo>
                <a:lnTo>
                  <a:pt x="2179826" y="1057411"/>
                </a:lnTo>
                <a:lnTo>
                  <a:pt x="2179826" y="1048743"/>
                </a:lnTo>
                <a:lnTo>
                  <a:pt x="2188493" y="1040076"/>
                </a:lnTo>
                <a:lnTo>
                  <a:pt x="2188493" y="1040076"/>
                </a:lnTo>
                <a:lnTo>
                  <a:pt x="2210162" y="1018407"/>
                </a:lnTo>
                <a:lnTo>
                  <a:pt x="2227496" y="1001073"/>
                </a:lnTo>
                <a:lnTo>
                  <a:pt x="2249164" y="1001073"/>
                </a:lnTo>
                <a:lnTo>
                  <a:pt x="2249164" y="966403"/>
                </a:lnTo>
                <a:lnTo>
                  <a:pt x="2249164" y="914400"/>
                </a:lnTo>
                <a:lnTo>
                  <a:pt x="2283833" y="914400"/>
                </a:lnTo>
                <a:lnTo>
                  <a:pt x="2283833" y="897065"/>
                </a:lnTo>
                <a:lnTo>
                  <a:pt x="2296834" y="897065"/>
                </a:lnTo>
                <a:lnTo>
                  <a:pt x="2296834" y="884064"/>
                </a:lnTo>
                <a:lnTo>
                  <a:pt x="2331503" y="884064"/>
                </a:lnTo>
                <a:lnTo>
                  <a:pt x="2331503" y="866730"/>
                </a:lnTo>
                <a:lnTo>
                  <a:pt x="2348838" y="866730"/>
                </a:lnTo>
                <a:lnTo>
                  <a:pt x="2348838" y="849395"/>
                </a:lnTo>
                <a:lnTo>
                  <a:pt x="2374840" y="849395"/>
                </a:lnTo>
                <a:lnTo>
                  <a:pt x="2374840" y="836394"/>
                </a:lnTo>
                <a:lnTo>
                  <a:pt x="2448512" y="836394"/>
                </a:lnTo>
                <a:lnTo>
                  <a:pt x="2457179" y="827727"/>
                </a:lnTo>
                <a:lnTo>
                  <a:pt x="2478848" y="827727"/>
                </a:lnTo>
                <a:lnTo>
                  <a:pt x="2478848" y="814726"/>
                </a:lnTo>
                <a:lnTo>
                  <a:pt x="2513517" y="814726"/>
                </a:lnTo>
                <a:lnTo>
                  <a:pt x="2530851" y="797392"/>
                </a:lnTo>
                <a:lnTo>
                  <a:pt x="2543853" y="784390"/>
                </a:lnTo>
                <a:lnTo>
                  <a:pt x="2613191" y="784390"/>
                </a:lnTo>
                <a:lnTo>
                  <a:pt x="2613191" y="775723"/>
                </a:lnTo>
                <a:lnTo>
                  <a:pt x="2734533" y="775723"/>
                </a:lnTo>
                <a:lnTo>
                  <a:pt x="2734533" y="775723"/>
                </a:lnTo>
                <a:lnTo>
                  <a:pt x="2751867" y="758389"/>
                </a:lnTo>
                <a:lnTo>
                  <a:pt x="2764869" y="745387"/>
                </a:lnTo>
                <a:lnTo>
                  <a:pt x="2764869" y="728053"/>
                </a:lnTo>
                <a:lnTo>
                  <a:pt x="2777869" y="728053"/>
                </a:lnTo>
                <a:lnTo>
                  <a:pt x="2777869" y="710718"/>
                </a:lnTo>
                <a:lnTo>
                  <a:pt x="2790870" y="697717"/>
                </a:lnTo>
                <a:lnTo>
                  <a:pt x="2799538" y="689049"/>
                </a:lnTo>
                <a:lnTo>
                  <a:pt x="2812539" y="689049"/>
                </a:lnTo>
                <a:lnTo>
                  <a:pt x="2812539" y="667382"/>
                </a:lnTo>
                <a:lnTo>
                  <a:pt x="2838540" y="667382"/>
                </a:lnTo>
                <a:lnTo>
                  <a:pt x="2838540" y="654381"/>
                </a:lnTo>
                <a:lnTo>
                  <a:pt x="2855875" y="637046"/>
                </a:lnTo>
                <a:lnTo>
                  <a:pt x="2855875" y="619712"/>
                </a:lnTo>
                <a:lnTo>
                  <a:pt x="2881877" y="619712"/>
                </a:lnTo>
                <a:lnTo>
                  <a:pt x="2881877" y="602377"/>
                </a:lnTo>
                <a:lnTo>
                  <a:pt x="2890544" y="593710"/>
                </a:lnTo>
                <a:lnTo>
                  <a:pt x="3007553" y="593710"/>
                </a:lnTo>
                <a:lnTo>
                  <a:pt x="3007553" y="572041"/>
                </a:lnTo>
                <a:lnTo>
                  <a:pt x="3089892" y="572041"/>
                </a:lnTo>
                <a:lnTo>
                  <a:pt x="3089892" y="559040"/>
                </a:lnTo>
                <a:lnTo>
                  <a:pt x="3267572" y="559040"/>
                </a:lnTo>
                <a:lnTo>
                  <a:pt x="3267572" y="550373"/>
                </a:lnTo>
                <a:lnTo>
                  <a:pt x="3310908" y="550373"/>
                </a:lnTo>
                <a:lnTo>
                  <a:pt x="3310908" y="546039"/>
                </a:lnTo>
                <a:lnTo>
                  <a:pt x="3341244" y="546039"/>
                </a:lnTo>
                <a:lnTo>
                  <a:pt x="3341244" y="511370"/>
                </a:lnTo>
                <a:lnTo>
                  <a:pt x="3371579" y="511370"/>
                </a:lnTo>
                <a:lnTo>
                  <a:pt x="3371579" y="472367"/>
                </a:lnTo>
                <a:lnTo>
                  <a:pt x="3393248" y="472367"/>
                </a:lnTo>
                <a:lnTo>
                  <a:pt x="3393248" y="455033"/>
                </a:lnTo>
                <a:lnTo>
                  <a:pt x="3419249" y="455033"/>
                </a:lnTo>
                <a:lnTo>
                  <a:pt x="3419249" y="424697"/>
                </a:lnTo>
                <a:lnTo>
                  <a:pt x="3497255" y="424697"/>
                </a:lnTo>
                <a:lnTo>
                  <a:pt x="3497255" y="407363"/>
                </a:lnTo>
                <a:lnTo>
                  <a:pt x="3557926" y="407363"/>
                </a:lnTo>
                <a:lnTo>
                  <a:pt x="3557926" y="394362"/>
                </a:lnTo>
                <a:lnTo>
                  <a:pt x="3566594" y="385694"/>
                </a:lnTo>
                <a:lnTo>
                  <a:pt x="3575261" y="377027"/>
                </a:lnTo>
                <a:lnTo>
                  <a:pt x="3592595" y="377027"/>
                </a:lnTo>
                <a:lnTo>
                  <a:pt x="3609930" y="359692"/>
                </a:lnTo>
                <a:lnTo>
                  <a:pt x="3618597" y="359692"/>
                </a:lnTo>
                <a:lnTo>
                  <a:pt x="3618597" y="346692"/>
                </a:lnTo>
                <a:lnTo>
                  <a:pt x="3661934" y="346692"/>
                </a:lnTo>
                <a:lnTo>
                  <a:pt x="3661934" y="325023"/>
                </a:lnTo>
                <a:lnTo>
                  <a:pt x="3674935" y="325023"/>
                </a:lnTo>
                <a:lnTo>
                  <a:pt x="3674935" y="294688"/>
                </a:lnTo>
                <a:lnTo>
                  <a:pt x="3752940" y="294688"/>
                </a:lnTo>
                <a:lnTo>
                  <a:pt x="3752940" y="286021"/>
                </a:lnTo>
                <a:lnTo>
                  <a:pt x="3887284" y="286021"/>
                </a:lnTo>
                <a:lnTo>
                  <a:pt x="3887284" y="260019"/>
                </a:lnTo>
                <a:lnTo>
                  <a:pt x="3895951" y="251352"/>
                </a:lnTo>
                <a:lnTo>
                  <a:pt x="3895951" y="242684"/>
                </a:lnTo>
                <a:lnTo>
                  <a:pt x="3913285" y="242684"/>
                </a:lnTo>
                <a:lnTo>
                  <a:pt x="3913285" y="229683"/>
                </a:lnTo>
                <a:lnTo>
                  <a:pt x="3930620" y="212348"/>
                </a:lnTo>
                <a:lnTo>
                  <a:pt x="3930620" y="195014"/>
                </a:lnTo>
                <a:lnTo>
                  <a:pt x="3943621" y="182013"/>
                </a:lnTo>
                <a:lnTo>
                  <a:pt x="3952288" y="173346"/>
                </a:lnTo>
                <a:lnTo>
                  <a:pt x="3952288" y="160345"/>
                </a:lnTo>
                <a:lnTo>
                  <a:pt x="3952288" y="147344"/>
                </a:lnTo>
                <a:lnTo>
                  <a:pt x="3960956" y="138676"/>
                </a:lnTo>
                <a:lnTo>
                  <a:pt x="3960956" y="125676"/>
                </a:lnTo>
                <a:lnTo>
                  <a:pt x="4043295" y="125676"/>
                </a:lnTo>
                <a:lnTo>
                  <a:pt x="4043295" y="99674"/>
                </a:lnTo>
                <a:lnTo>
                  <a:pt x="4043295" y="95340"/>
                </a:lnTo>
                <a:lnTo>
                  <a:pt x="4043295" y="82339"/>
                </a:lnTo>
                <a:lnTo>
                  <a:pt x="4467993" y="82339"/>
                </a:lnTo>
                <a:lnTo>
                  <a:pt x="4467993" y="43336"/>
                </a:lnTo>
                <a:lnTo>
                  <a:pt x="4502662" y="43336"/>
                </a:lnTo>
                <a:lnTo>
                  <a:pt x="4502662"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 206">
            <a:extLst>
              <a:ext uri="{FF2B5EF4-FFF2-40B4-BE49-F238E27FC236}">
                <a16:creationId xmlns="" xmlns:a16="http://schemas.microsoft.com/office/drawing/2014/main" id="{EB5C0F6A-00A5-43E7-AB68-614949C3E386}"/>
              </a:ext>
            </a:extLst>
          </p:cNvPr>
          <p:cNvGrpSpPr/>
          <p:nvPr/>
        </p:nvGrpSpPr>
        <p:grpSpPr>
          <a:xfrm>
            <a:off x="6119189" y="1886804"/>
            <a:ext cx="5708568" cy="3504310"/>
            <a:chOff x="328096" y="1886804"/>
            <a:chExt cx="5708567" cy="3504310"/>
          </a:xfrm>
        </p:grpSpPr>
        <p:sp>
          <p:nvSpPr>
            <p:cNvPr id="208" name="Freeform: Shape 207">
              <a:extLst>
                <a:ext uri="{FF2B5EF4-FFF2-40B4-BE49-F238E27FC236}">
                  <a16:creationId xmlns="" xmlns:a16="http://schemas.microsoft.com/office/drawing/2014/main" id="{809D7D9B-CBD0-4458-B476-4F09FAD62B3B}"/>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209" name="Straight Connector 208">
              <a:extLst>
                <a:ext uri="{FF2B5EF4-FFF2-40B4-BE49-F238E27FC236}">
                  <a16:creationId xmlns="" xmlns:a16="http://schemas.microsoft.com/office/drawing/2014/main" id="{DFD5C63B-0C3A-4320-B028-6C9C86B1D4B7}"/>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0" name="Straight Connector 209">
              <a:extLst>
                <a:ext uri="{FF2B5EF4-FFF2-40B4-BE49-F238E27FC236}">
                  <a16:creationId xmlns="" xmlns:a16="http://schemas.microsoft.com/office/drawing/2014/main" id="{BFD35310-26B2-46EB-A427-5C4C3729E32F}"/>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1" name="Straight Connector 210">
              <a:extLst>
                <a:ext uri="{FF2B5EF4-FFF2-40B4-BE49-F238E27FC236}">
                  <a16:creationId xmlns="" xmlns:a16="http://schemas.microsoft.com/office/drawing/2014/main" id="{5ED4BB8E-64CB-4759-808C-19225461C2FC}"/>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 xmlns:a16="http://schemas.microsoft.com/office/drawing/2014/main" id="{24CC4095-9861-4869-8ED9-43EB9A0619C4}"/>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3" name="Straight Connector 212">
              <a:extLst>
                <a:ext uri="{FF2B5EF4-FFF2-40B4-BE49-F238E27FC236}">
                  <a16:creationId xmlns="" xmlns:a16="http://schemas.microsoft.com/office/drawing/2014/main" id="{15EFB858-25E4-43ED-B442-52DE16A71254}"/>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4" name="Straight Connector 213">
              <a:extLst>
                <a:ext uri="{FF2B5EF4-FFF2-40B4-BE49-F238E27FC236}">
                  <a16:creationId xmlns="" xmlns:a16="http://schemas.microsoft.com/office/drawing/2014/main" id="{5032E428-B24E-49D0-B2C7-582768F4FFAB}"/>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5" name="Straight Connector 214">
              <a:extLst>
                <a:ext uri="{FF2B5EF4-FFF2-40B4-BE49-F238E27FC236}">
                  <a16:creationId xmlns="" xmlns:a16="http://schemas.microsoft.com/office/drawing/2014/main" id="{557A2A6E-152B-4EA9-98C0-A9B3F938E04F}"/>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Straight Connector 215">
              <a:extLst>
                <a:ext uri="{FF2B5EF4-FFF2-40B4-BE49-F238E27FC236}">
                  <a16:creationId xmlns="" xmlns:a16="http://schemas.microsoft.com/office/drawing/2014/main" id="{A7841EDF-BFC4-41EE-9D1C-0B96370E8DD7}"/>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7" name="Straight Connector 216">
              <a:extLst>
                <a:ext uri="{FF2B5EF4-FFF2-40B4-BE49-F238E27FC236}">
                  <a16:creationId xmlns="" xmlns:a16="http://schemas.microsoft.com/office/drawing/2014/main" id="{BCD93BC2-C32C-4591-9F56-BFFF7EAC8069}"/>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8" name="Straight Connector 217">
              <a:extLst>
                <a:ext uri="{FF2B5EF4-FFF2-40B4-BE49-F238E27FC236}">
                  <a16:creationId xmlns="" xmlns:a16="http://schemas.microsoft.com/office/drawing/2014/main" id="{E0EAFE72-E4B4-4AA3-AD0C-114D417AAEF2}"/>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9" name="Straight Connector 218">
              <a:extLst>
                <a:ext uri="{FF2B5EF4-FFF2-40B4-BE49-F238E27FC236}">
                  <a16:creationId xmlns="" xmlns:a16="http://schemas.microsoft.com/office/drawing/2014/main" id="{34F514ED-767B-4FEC-B19A-2055415A418F}"/>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0" name="Straight Connector 219">
              <a:extLst>
                <a:ext uri="{FF2B5EF4-FFF2-40B4-BE49-F238E27FC236}">
                  <a16:creationId xmlns="" xmlns:a16="http://schemas.microsoft.com/office/drawing/2014/main" id="{497706D4-6189-48E0-9817-1FCA099658D3}"/>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1" name="Straight Connector 220">
              <a:extLst>
                <a:ext uri="{FF2B5EF4-FFF2-40B4-BE49-F238E27FC236}">
                  <a16:creationId xmlns="" xmlns:a16="http://schemas.microsoft.com/office/drawing/2014/main" id="{E027D031-A002-4D5D-81A0-C904A79CBF3E}"/>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22" name="TextBox 221">
              <a:extLst>
                <a:ext uri="{FF2B5EF4-FFF2-40B4-BE49-F238E27FC236}">
                  <a16:creationId xmlns="" xmlns:a16="http://schemas.microsoft.com/office/drawing/2014/main" id="{A50DE870-FC49-4154-B967-D041D807A1F8}"/>
                </a:ext>
              </a:extLst>
            </p:cNvPr>
            <p:cNvSpPr txBox="1"/>
            <p:nvPr/>
          </p:nvSpPr>
          <p:spPr>
            <a:xfrm>
              <a:off x="1090290" y="4507390"/>
              <a:ext cx="248786" cy="230832"/>
            </a:xfrm>
            <a:prstGeom prst="rect">
              <a:avLst/>
            </a:prstGeom>
            <a:noFill/>
          </p:spPr>
          <p:txBody>
            <a:bodyPr wrap="none" rtlCol="0">
              <a:spAutoFit/>
            </a:bodyPr>
            <a:lstStyle/>
            <a:p>
              <a:pPr algn="r">
                <a:buClr>
                  <a:schemeClr val="accent1"/>
                </a:buClr>
              </a:pPr>
              <a:r>
                <a:rPr lang="en-US" sz="900"/>
                <a:t>0</a:t>
              </a:r>
            </a:p>
          </p:txBody>
        </p:sp>
        <p:sp>
          <p:nvSpPr>
            <p:cNvPr id="223" name="TextBox 222">
              <a:extLst>
                <a:ext uri="{FF2B5EF4-FFF2-40B4-BE49-F238E27FC236}">
                  <a16:creationId xmlns="" xmlns:a16="http://schemas.microsoft.com/office/drawing/2014/main" id="{99333BDF-2590-40D0-AAFC-90F840898FC3}"/>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224" name="TextBox 223">
              <a:extLst>
                <a:ext uri="{FF2B5EF4-FFF2-40B4-BE49-F238E27FC236}">
                  <a16:creationId xmlns="" xmlns:a16="http://schemas.microsoft.com/office/drawing/2014/main" id="{5E1227F2-67B8-4FBC-ABCC-AF6E6230D0F6}"/>
                </a:ext>
              </a:extLst>
            </p:cNvPr>
            <p:cNvSpPr txBox="1"/>
            <p:nvPr/>
          </p:nvSpPr>
          <p:spPr>
            <a:xfrm>
              <a:off x="1090290" y="4070624"/>
              <a:ext cx="248786" cy="230832"/>
            </a:xfrm>
            <a:prstGeom prst="rect">
              <a:avLst/>
            </a:prstGeom>
            <a:noFill/>
          </p:spPr>
          <p:txBody>
            <a:bodyPr wrap="none" rtlCol="0">
              <a:spAutoFit/>
            </a:bodyPr>
            <a:lstStyle/>
            <a:p>
              <a:pPr algn="r">
                <a:buClr>
                  <a:schemeClr val="accent1"/>
                </a:buClr>
              </a:pPr>
              <a:r>
                <a:rPr lang="en-US" sz="900"/>
                <a:t>4</a:t>
              </a:r>
            </a:p>
          </p:txBody>
        </p:sp>
        <p:sp>
          <p:nvSpPr>
            <p:cNvPr id="225" name="TextBox 224">
              <a:extLst>
                <a:ext uri="{FF2B5EF4-FFF2-40B4-BE49-F238E27FC236}">
                  <a16:creationId xmlns="" xmlns:a16="http://schemas.microsoft.com/office/drawing/2014/main" id="{B16EB857-2024-443E-89E0-D139C2CDA67F}"/>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226" name="TextBox 225">
              <a:extLst>
                <a:ext uri="{FF2B5EF4-FFF2-40B4-BE49-F238E27FC236}">
                  <a16:creationId xmlns="" xmlns:a16="http://schemas.microsoft.com/office/drawing/2014/main" id="{F58C6643-1A3D-4129-8A69-CF0D3503E0EF}"/>
                </a:ext>
              </a:extLst>
            </p:cNvPr>
            <p:cNvSpPr txBox="1"/>
            <p:nvPr/>
          </p:nvSpPr>
          <p:spPr>
            <a:xfrm>
              <a:off x="2714836" y="4822995"/>
              <a:ext cx="2058577"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227" name="TextBox 226">
              <a:extLst>
                <a:ext uri="{FF2B5EF4-FFF2-40B4-BE49-F238E27FC236}">
                  <a16:creationId xmlns="" xmlns:a16="http://schemas.microsoft.com/office/drawing/2014/main" id="{BD6F33B9-7524-4284-B92A-45DE86AACF89}"/>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228" name="TextBox 227">
              <a:extLst>
                <a:ext uri="{FF2B5EF4-FFF2-40B4-BE49-F238E27FC236}">
                  <a16:creationId xmlns="" xmlns:a16="http://schemas.microsoft.com/office/drawing/2014/main" id="{3A547471-E0D9-4C20-BB27-7D7BE0524E94}"/>
                </a:ext>
              </a:extLst>
            </p:cNvPr>
            <p:cNvSpPr txBox="1"/>
            <p:nvPr/>
          </p:nvSpPr>
          <p:spPr>
            <a:xfrm>
              <a:off x="1261485" y="4712357"/>
              <a:ext cx="248786" cy="230832"/>
            </a:xfrm>
            <a:prstGeom prst="rect">
              <a:avLst/>
            </a:prstGeom>
            <a:noFill/>
          </p:spPr>
          <p:txBody>
            <a:bodyPr wrap="none" rtlCol="0">
              <a:spAutoFit/>
            </a:bodyPr>
            <a:lstStyle/>
            <a:p>
              <a:pPr algn="ctr">
                <a:buClr>
                  <a:schemeClr val="accent1"/>
                </a:buClr>
              </a:pPr>
              <a:r>
                <a:rPr lang="en-US" sz="900"/>
                <a:t>0</a:t>
              </a:r>
            </a:p>
          </p:txBody>
        </p:sp>
        <p:sp>
          <p:nvSpPr>
            <p:cNvPr id="229" name="TextBox 228">
              <a:extLst>
                <a:ext uri="{FF2B5EF4-FFF2-40B4-BE49-F238E27FC236}">
                  <a16:creationId xmlns="" xmlns:a16="http://schemas.microsoft.com/office/drawing/2014/main" id="{A0A03EBF-0F61-418B-A126-4AC5D37CC5C8}"/>
                </a:ext>
              </a:extLst>
            </p:cNvPr>
            <p:cNvSpPr txBox="1"/>
            <p:nvPr/>
          </p:nvSpPr>
          <p:spPr>
            <a:xfrm>
              <a:off x="1823531" y="4712357"/>
              <a:ext cx="248786" cy="230832"/>
            </a:xfrm>
            <a:prstGeom prst="rect">
              <a:avLst/>
            </a:prstGeom>
            <a:noFill/>
          </p:spPr>
          <p:txBody>
            <a:bodyPr wrap="none" rtlCol="0">
              <a:spAutoFit/>
            </a:bodyPr>
            <a:lstStyle/>
            <a:p>
              <a:pPr algn="ctr">
                <a:buClr>
                  <a:schemeClr val="accent1"/>
                </a:buClr>
              </a:pPr>
              <a:r>
                <a:rPr lang="en-US" sz="900"/>
                <a:t>4</a:t>
              </a:r>
            </a:p>
          </p:txBody>
        </p:sp>
        <p:sp>
          <p:nvSpPr>
            <p:cNvPr id="230" name="TextBox 229">
              <a:extLst>
                <a:ext uri="{FF2B5EF4-FFF2-40B4-BE49-F238E27FC236}">
                  <a16:creationId xmlns="" xmlns:a16="http://schemas.microsoft.com/office/drawing/2014/main" id="{EAC892E0-BFE8-43A3-9BF5-5757BA090364}"/>
                </a:ext>
              </a:extLst>
            </p:cNvPr>
            <p:cNvSpPr txBox="1"/>
            <p:nvPr/>
          </p:nvSpPr>
          <p:spPr>
            <a:xfrm>
              <a:off x="2923780" y="4712357"/>
              <a:ext cx="312906" cy="230832"/>
            </a:xfrm>
            <a:prstGeom prst="rect">
              <a:avLst/>
            </a:prstGeom>
            <a:noFill/>
          </p:spPr>
          <p:txBody>
            <a:bodyPr wrap="none" rtlCol="0">
              <a:spAutoFit/>
            </a:bodyPr>
            <a:lstStyle/>
            <a:p>
              <a:pPr algn="ctr">
                <a:buClr>
                  <a:schemeClr val="accent1"/>
                </a:buClr>
              </a:pPr>
              <a:r>
                <a:rPr lang="en-US" sz="900"/>
                <a:t>12</a:t>
              </a:r>
            </a:p>
          </p:txBody>
        </p:sp>
        <p:sp>
          <p:nvSpPr>
            <p:cNvPr id="231" name="TextBox 230">
              <a:extLst>
                <a:ext uri="{FF2B5EF4-FFF2-40B4-BE49-F238E27FC236}">
                  <a16:creationId xmlns="" xmlns:a16="http://schemas.microsoft.com/office/drawing/2014/main" id="{B5B39B59-D869-4326-AF5C-3267DD62341A}"/>
                </a:ext>
              </a:extLst>
            </p:cNvPr>
            <p:cNvSpPr txBox="1"/>
            <p:nvPr/>
          </p:nvSpPr>
          <p:spPr>
            <a:xfrm>
              <a:off x="3483776" y="4712357"/>
              <a:ext cx="312906" cy="230832"/>
            </a:xfrm>
            <a:prstGeom prst="rect">
              <a:avLst/>
            </a:prstGeom>
            <a:noFill/>
          </p:spPr>
          <p:txBody>
            <a:bodyPr wrap="none" rtlCol="0">
              <a:spAutoFit/>
            </a:bodyPr>
            <a:lstStyle/>
            <a:p>
              <a:pPr algn="ctr">
                <a:buClr>
                  <a:schemeClr val="accent1"/>
                </a:buClr>
              </a:pPr>
              <a:r>
                <a:rPr lang="en-US" sz="900"/>
                <a:t>16</a:t>
              </a:r>
            </a:p>
          </p:txBody>
        </p:sp>
        <p:sp>
          <p:nvSpPr>
            <p:cNvPr id="232" name="TextBox 231">
              <a:extLst>
                <a:ext uri="{FF2B5EF4-FFF2-40B4-BE49-F238E27FC236}">
                  <a16:creationId xmlns="" xmlns:a16="http://schemas.microsoft.com/office/drawing/2014/main" id="{649568E6-6F96-4A2A-BA22-525A0907E9D1}"/>
                </a:ext>
              </a:extLst>
            </p:cNvPr>
            <p:cNvSpPr txBox="1"/>
            <p:nvPr/>
          </p:nvSpPr>
          <p:spPr>
            <a:xfrm>
              <a:off x="4043772" y="4712357"/>
              <a:ext cx="312906" cy="230832"/>
            </a:xfrm>
            <a:prstGeom prst="rect">
              <a:avLst/>
            </a:prstGeom>
            <a:noFill/>
          </p:spPr>
          <p:txBody>
            <a:bodyPr wrap="none" rtlCol="0">
              <a:spAutoFit/>
            </a:bodyPr>
            <a:lstStyle/>
            <a:p>
              <a:pPr algn="ctr">
                <a:buClr>
                  <a:schemeClr val="accent1"/>
                </a:buClr>
              </a:pPr>
              <a:r>
                <a:rPr lang="en-US" sz="900"/>
                <a:t>20</a:t>
              </a:r>
            </a:p>
          </p:txBody>
        </p:sp>
        <p:sp>
          <p:nvSpPr>
            <p:cNvPr id="233" name="TextBox 232">
              <a:extLst>
                <a:ext uri="{FF2B5EF4-FFF2-40B4-BE49-F238E27FC236}">
                  <a16:creationId xmlns="" xmlns:a16="http://schemas.microsoft.com/office/drawing/2014/main" id="{B0591301-A09C-4B91-8C67-D29C02BC6D59}"/>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234" name="TextBox 233">
              <a:extLst>
                <a:ext uri="{FF2B5EF4-FFF2-40B4-BE49-F238E27FC236}">
                  <a16:creationId xmlns="" xmlns:a16="http://schemas.microsoft.com/office/drawing/2014/main" id="{8863A510-A906-4AFE-9727-294B318F8940}"/>
                </a:ext>
              </a:extLst>
            </p:cNvPr>
            <p:cNvSpPr txBox="1"/>
            <p:nvPr/>
          </p:nvSpPr>
          <p:spPr>
            <a:xfrm>
              <a:off x="5163762" y="4712357"/>
              <a:ext cx="312906" cy="230832"/>
            </a:xfrm>
            <a:prstGeom prst="rect">
              <a:avLst/>
            </a:prstGeom>
            <a:noFill/>
          </p:spPr>
          <p:txBody>
            <a:bodyPr wrap="none" rtlCol="0">
              <a:spAutoFit/>
            </a:bodyPr>
            <a:lstStyle/>
            <a:p>
              <a:pPr algn="ctr">
                <a:buClr>
                  <a:schemeClr val="accent1"/>
                </a:buClr>
              </a:pPr>
              <a:r>
                <a:rPr lang="en-US" sz="900"/>
                <a:t>28</a:t>
              </a:r>
            </a:p>
          </p:txBody>
        </p:sp>
        <p:sp>
          <p:nvSpPr>
            <p:cNvPr id="235" name="TextBox 234">
              <a:extLst>
                <a:ext uri="{FF2B5EF4-FFF2-40B4-BE49-F238E27FC236}">
                  <a16:creationId xmlns="" xmlns:a16="http://schemas.microsoft.com/office/drawing/2014/main" id="{18245CF1-68FA-4A71-B136-78F5D83DC87D}"/>
                </a:ext>
              </a:extLst>
            </p:cNvPr>
            <p:cNvSpPr txBox="1"/>
            <p:nvPr/>
          </p:nvSpPr>
          <p:spPr>
            <a:xfrm>
              <a:off x="5723757" y="4712357"/>
              <a:ext cx="312906" cy="230832"/>
            </a:xfrm>
            <a:prstGeom prst="rect">
              <a:avLst/>
            </a:prstGeom>
            <a:noFill/>
          </p:spPr>
          <p:txBody>
            <a:bodyPr wrap="none" rtlCol="0">
              <a:spAutoFit/>
            </a:bodyPr>
            <a:lstStyle/>
            <a:p>
              <a:pPr algn="ctr">
                <a:buClr>
                  <a:schemeClr val="accent1"/>
                </a:buClr>
              </a:pPr>
              <a:r>
                <a:rPr lang="en-US" sz="900"/>
                <a:t>32</a:t>
              </a:r>
            </a:p>
          </p:txBody>
        </p:sp>
        <p:sp>
          <p:nvSpPr>
            <p:cNvPr id="236" name="TextBox 235">
              <a:extLst>
                <a:ext uri="{FF2B5EF4-FFF2-40B4-BE49-F238E27FC236}">
                  <a16:creationId xmlns="" xmlns:a16="http://schemas.microsoft.com/office/drawing/2014/main" id="{BF011060-8498-454B-94FF-F86558A14AC3}"/>
                </a:ext>
              </a:extLst>
            </p:cNvPr>
            <p:cNvSpPr txBox="1"/>
            <p:nvPr/>
          </p:nvSpPr>
          <p:spPr>
            <a:xfrm>
              <a:off x="119734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697</a:t>
              </a:r>
            </a:p>
          </p:txBody>
        </p:sp>
        <p:sp>
          <p:nvSpPr>
            <p:cNvPr id="237" name="TextBox 236">
              <a:extLst>
                <a:ext uri="{FF2B5EF4-FFF2-40B4-BE49-F238E27FC236}">
                  <a16:creationId xmlns="" xmlns:a16="http://schemas.microsoft.com/office/drawing/2014/main" id="{8815A211-1524-44BF-8433-06DE9105BF92}"/>
                </a:ext>
              </a:extLst>
            </p:cNvPr>
            <p:cNvSpPr txBox="1"/>
            <p:nvPr/>
          </p:nvSpPr>
          <p:spPr>
            <a:xfrm>
              <a:off x="17535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618</a:t>
              </a:r>
            </a:p>
          </p:txBody>
        </p:sp>
        <p:sp>
          <p:nvSpPr>
            <p:cNvPr id="238" name="TextBox 237">
              <a:extLst>
                <a:ext uri="{FF2B5EF4-FFF2-40B4-BE49-F238E27FC236}">
                  <a16:creationId xmlns="" xmlns:a16="http://schemas.microsoft.com/office/drawing/2014/main" id="{A2BE8EC6-5B84-437B-A589-4EEE0EB6361D}"/>
                </a:ext>
              </a:extLst>
            </p:cNvPr>
            <p:cNvSpPr txBox="1"/>
            <p:nvPr/>
          </p:nvSpPr>
          <p:spPr>
            <a:xfrm>
              <a:off x="232085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606</a:t>
              </a:r>
            </a:p>
          </p:txBody>
        </p:sp>
        <p:sp>
          <p:nvSpPr>
            <p:cNvPr id="239" name="TextBox 238">
              <a:extLst>
                <a:ext uri="{FF2B5EF4-FFF2-40B4-BE49-F238E27FC236}">
                  <a16:creationId xmlns="" xmlns:a16="http://schemas.microsoft.com/office/drawing/2014/main" id="{FACC7D0C-B6D5-4E9E-A784-3C272BA5F1F4}"/>
                </a:ext>
              </a:extLst>
            </p:cNvPr>
            <p:cNvSpPr txBox="1"/>
            <p:nvPr/>
          </p:nvSpPr>
          <p:spPr>
            <a:xfrm>
              <a:off x="3460584"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579</a:t>
              </a:r>
            </a:p>
          </p:txBody>
        </p:sp>
        <p:sp>
          <p:nvSpPr>
            <p:cNvPr id="240" name="TextBox 239">
              <a:extLst>
                <a:ext uri="{FF2B5EF4-FFF2-40B4-BE49-F238E27FC236}">
                  <a16:creationId xmlns="" xmlns:a16="http://schemas.microsoft.com/office/drawing/2014/main" id="{BBFE74AC-1F50-4154-9087-10F8265BFE0F}"/>
                </a:ext>
              </a:extLst>
            </p:cNvPr>
            <p:cNvSpPr txBox="1"/>
            <p:nvPr/>
          </p:nvSpPr>
          <p:spPr>
            <a:xfrm>
              <a:off x="4010208"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546</a:t>
              </a:r>
            </a:p>
          </p:txBody>
        </p:sp>
        <p:sp>
          <p:nvSpPr>
            <p:cNvPr id="241" name="TextBox 240">
              <a:extLst>
                <a:ext uri="{FF2B5EF4-FFF2-40B4-BE49-F238E27FC236}">
                  <a16:creationId xmlns="" xmlns:a16="http://schemas.microsoft.com/office/drawing/2014/main" id="{C4BEA69B-69C2-403A-88CB-783ED68DC26C}"/>
                </a:ext>
              </a:extLst>
            </p:cNvPr>
            <p:cNvSpPr txBox="1"/>
            <p:nvPr/>
          </p:nvSpPr>
          <p:spPr>
            <a:xfrm>
              <a:off x="4579304"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378</a:t>
              </a:r>
            </a:p>
          </p:txBody>
        </p:sp>
        <p:sp>
          <p:nvSpPr>
            <p:cNvPr id="242" name="TextBox 241">
              <a:extLst>
                <a:ext uri="{FF2B5EF4-FFF2-40B4-BE49-F238E27FC236}">
                  <a16:creationId xmlns="" xmlns:a16="http://schemas.microsoft.com/office/drawing/2014/main" id="{EB2F4F42-6346-470C-974B-133A077ECC65}"/>
                </a:ext>
              </a:extLst>
            </p:cNvPr>
            <p:cNvSpPr txBox="1"/>
            <p:nvPr/>
          </p:nvSpPr>
          <p:spPr>
            <a:xfrm>
              <a:off x="5146672"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251</a:t>
              </a:r>
            </a:p>
          </p:txBody>
        </p:sp>
        <p:sp>
          <p:nvSpPr>
            <p:cNvPr id="243" name="TextBox 242">
              <a:extLst>
                <a:ext uri="{FF2B5EF4-FFF2-40B4-BE49-F238E27FC236}">
                  <a16:creationId xmlns="" xmlns:a16="http://schemas.microsoft.com/office/drawing/2014/main" id="{7CF3B02F-9D47-4FF9-841B-1894FC6FC85A}"/>
                </a:ext>
              </a:extLst>
            </p:cNvPr>
            <p:cNvSpPr txBox="1"/>
            <p:nvPr/>
          </p:nvSpPr>
          <p:spPr>
            <a:xfrm>
              <a:off x="5723757"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94</a:t>
              </a:r>
            </a:p>
          </p:txBody>
        </p:sp>
        <p:sp>
          <p:nvSpPr>
            <p:cNvPr id="244" name="TextBox 243">
              <a:extLst>
                <a:ext uri="{FF2B5EF4-FFF2-40B4-BE49-F238E27FC236}">
                  <a16:creationId xmlns="" xmlns:a16="http://schemas.microsoft.com/office/drawing/2014/main" id="{2D5AD492-914B-41DD-8508-0CBF42777613}"/>
                </a:ext>
              </a:extLst>
            </p:cNvPr>
            <p:cNvSpPr txBox="1"/>
            <p:nvPr/>
          </p:nvSpPr>
          <p:spPr>
            <a:xfrm>
              <a:off x="1197343"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701</a:t>
              </a:r>
            </a:p>
          </p:txBody>
        </p:sp>
        <p:sp>
          <p:nvSpPr>
            <p:cNvPr id="245" name="TextBox 244">
              <a:extLst>
                <a:ext uri="{FF2B5EF4-FFF2-40B4-BE49-F238E27FC236}">
                  <a16:creationId xmlns="" xmlns:a16="http://schemas.microsoft.com/office/drawing/2014/main" id="{48470A91-381F-4C67-A18E-5677096C832C}"/>
                </a:ext>
              </a:extLst>
            </p:cNvPr>
            <p:cNvSpPr txBox="1"/>
            <p:nvPr/>
          </p:nvSpPr>
          <p:spPr>
            <a:xfrm>
              <a:off x="175359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633</a:t>
              </a:r>
            </a:p>
          </p:txBody>
        </p:sp>
        <p:sp>
          <p:nvSpPr>
            <p:cNvPr id="246" name="TextBox 245">
              <a:extLst>
                <a:ext uri="{FF2B5EF4-FFF2-40B4-BE49-F238E27FC236}">
                  <a16:creationId xmlns="" xmlns:a16="http://schemas.microsoft.com/office/drawing/2014/main" id="{A21098D7-96DB-4A87-BADA-0FD672157867}"/>
                </a:ext>
              </a:extLst>
            </p:cNvPr>
            <p:cNvSpPr txBox="1"/>
            <p:nvPr/>
          </p:nvSpPr>
          <p:spPr>
            <a:xfrm>
              <a:off x="2320851"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615</a:t>
              </a:r>
            </a:p>
          </p:txBody>
        </p:sp>
        <p:sp>
          <p:nvSpPr>
            <p:cNvPr id="247" name="TextBox 246">
              <a:extLst>
                <a:ext uri="{FF2B5EF4-FFF2-40B4-BE49-F238E27FC236}">
                  <a16:creationId xmlns="" xmlns:a16="http://schemas.microsoft.com/office/drawing/2014/main" id="{7549EFBD-8C73-4B1A-8A80-907AF03D9219}"/>
                </a:ext>
              </a:extLst>
            </p:cNvPr>
            <p:cNvSpPr txBox="1"/>
            <p:nvPr/>
          </p:nvSpPr>
          <p:spPr>
            <a:xfrm>
              <a:off x="3460580"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567</a:t>
              </a:r>
            </a:p>
          </p:txBody>
        </p:sp>
        <p:sp>
          <p:nvSpPr>
            <p:cNvPr id="248" name="TextBox 247">
              <a:extLst>
                <a:ext uri="{FF2B5EF4-FFF2-40B4-BE49-F238E27FC236}">
                  <a16:creationId xmlns="" xmlns:a16="http://schemas.microsoft.com/office/drawing/2014/main" id="{F75DEB5F-0C8A-49BE-A341-211F42911660}"/>
                </a:ext>
              </a:extLst>
            </p:cNvPr>
            <p:cNvSpPr txBox="1"/>
            <p:nvPr/>
          </p:nvSpPr>
          <p:spPr>
            <a:xfrm>
              <a:off x="401020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534</a:t>
              </a:r>
            </a:p>
          </p:txBody>
        </p:sp>
        <p:sp>
          <p:nvSpPr>
            <p:cNvPr id="249" name="TextBox 248">
              <a:extLst>
                <a:ext uri="{FF2B5EF4-FFF2-40B4-BE49-F238E27FC236}">
                  <a16:creationId xmlns="" xmlns:a16="http://schemas.microsoft.com/office/drawing/2014/main" id="{EAF4A8FB-F3A6-43D8-8F0E-4331476EB93D}"/>
                </a:ext>
              </a:extLst>
            </p:cNvPr>
            <p:cNvSpPr txBox="1"/>
            <p:nvPr/>
          </p:nvSpPr>
          <p:spPr>
            <a:xfrm>
              <a:off x="457930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364</a:t>
              </a:r>
            </a:p>
          </p:txBody>
        </p:sp>
        <p:sp>
          <p:nvSpPr>
            <p:cNvPr id="250" name="TextBox 249">
              <a:extLst>
                <a:ext uri="{FF2B5EF4-FFF2-40B4-BE49-F238E27FC236}">
                  <a16:creationId xmlns="" xmlns:a16="http://schemas.microsoft.com/office/drawing/2014/main" id="{31F7A6A0-6472-48BC-93C1-9FA79D3D4C62}"/>
                </a:ext>
              </a:extLst>
            </p:cNvPr>
            <p:cNvSpPr txBox="1"/>
            <p:nvPr/>
          </p:nvSpPr>
          <p:spPr>
            <a:xfrm>
              <a:off x="5146672"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229</a:t>
              </a:r>
            </a:p>
          </p:txBody>
        </p:sp>
        <p:sp>
          <p:nvSpPr>
            <p:cNvPr id="251" name="TextBox 250">
              <a:extLst>
                <a:ext uri="{FF2B5EF4-FFF2-40B4-BE49-F238E27FC236}">
                  <a16:creationId xmlns="" xmlns:a16="http://schemas.microsoft.com/office/drawing/2014/main" id="{CE192775-8AAF-473F-BA1D-1DE8AC148BA1}"/>
                </a:ext>
              </a:extLst>
            </p:cNvPr>
            <p:cNvSpPr txBox="1"/>
            <p:nvPr/>
          </p:nvSpPr>
          <p:spPr>
            <a:xfrm>
              <a:off x="5723757"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80</a:t>
              </a:r>
            </a:p>
          </p:txBody>
        </p:sp>
        <p:sp>
          <p:nvSpPr>
            <p:cNvPr id="252" name="TextBox 251">
              <a:extLst>
                <a:ext uri="{FF2B5EF4-FFF2-40B4-BE49-F238E27FC236}">
                  <a16:creationId xmlns="" xmlns:a16="http://schemas.microsoft.com/office/drawing/2014/main" id="{73519C78-FD26-4511-AB90-1B294ED3A804}"/>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253" name="TextBox 252">
              <a:extLst>
                <a:ext uri="{FF2B5EF4-FFF2-40B4-BE49-F238E27FC236}">
                  <a16:creationId xmlns="" xmlns:a16="http://schemas.microsoft.com/office/drawing/2014/main" id="{E17541E5-482C-49DB-B9A0-87C720BE6EEE}"/>
                </a:ext>
              </a:extLst>
            </p:cNvPr>
            <p:cNvSpPr txBox="1"/>
            <p:nvPr/>
          </p:nvSpPr>
          <p:spPr>
            <a:xfrm>
              <a:off x="603812"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254" name="TextBox 253">
              <a:extLst>
                <a:ext uri="{FF2B5EF4-FFF2-40B4-BE49-F238E27FC236}">
                  <a16:creationId xmlns="" xmlns:a16="http://schemas.microsoft.com/office/drawing/2014/main" id="{0AABF880-CF0C-4265-91CB-29E369E5548A}"/>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255" name="TextBox 254">
              <a:extLst>
                <a:ext uri="{FF2B5EF4-FFF2-40B4-BE49-F238E27FC236}">
                  <a16:creationId xmlns="" xmlns:a16="http://schemas.microsoft.com/office/drawing/2014/main" id="{4C239CD5-CFB4-417E-98A6-1D3ED4C292FB}"/>
                </a:ext>
              </a:extLst>
            </p:cNvPr>
            <p:cNvSpPr txBox="1"/>
            <p:nvPr/>
          </p:nvSpPr>
          <p:spPr>
            <a:xfrm>
              <a:off x="1405396" y="1936355"/>
              <a:ext cx="2217274" cy="230832"/>
            </a:xfrm>
            <a:prstGeom prst="rect">
              <a:avLst/>
            </a:prstGeom>
            <a:noFill/>
          </p:spPr>
          <p:txBody>
            <a:bodyPr wrap="none" rtlCol="0">
              <a:spAutoFit/>
            </a:bodyPr>
            <a:lstStyle/>
            <a:p>
              <a:pPr algn="r">
                <a:buClr>
                  <a:schemeClr val="accent1"/>
                </a:buClr>
              </a:pPr>
              <a:r>
                <a:rPr lang="en-US" sz="900" b="1"/>
                <a:t>Hazard Ratio, 0.50 (95% CI, 0.35-0.72)</a:t>
              </a:r>
            </a:p>
          </p:txBody>
        </p:sp>
        <p:cxnSp>
          <p:nvCxnSpPr>
            <p:cNvPr id="256" name="Straight Connector 255">
              <a:extLst>
                <a:ext uri="{FF2B5EF4-FFF2-40B4-BE49-F238E27FC236}">
                  <a16:creationId xmlns="" xmlns:a16="http://schemas.microsoft.com/office/drawing/2014/main" id="{91C2BC01-7E46-47D1-AE60-FC7331C141D5}"/>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57" name="TextBox 256">
              <a:extLst>
                <a:ext uri="{FF2B5EF4-FFF2-40B4-BE49-F238E27FC236}">
                  <a16:creationId xmlns="" xmlns:a16="http://schemas.microsoft.com/office/drawing/2014/main" id="{DAF52594-1E70-4389-87C5-4F738F1045EF}"/>
                </a:ext>
              </a:extLst>
            </p:cNvPr>
            <p:cNvSpPr txBox="1"/>
            <p:nvPr/>
          </p:nvSpPr>
          <p:spPr>
            <a:xfrm>
              <a:off x="2385621"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258" name="Straight Connector 257">
              <a:extLst>
                <a:ext uri="{FF2B5EF4-FFF2-40B4-BE49-F238E27FC236}">
                  <a16:creationId xmlns="" xmlns:a16="http://schemas.microsoft.com/office/drawing/2014/main" id="{75BA57B3-323E-41E6-82B3-83411DAC1FAE}"/>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9" name="Straight Connector 258">
              <a:extLst>
                <a:ext uri="{FF2B5EF4-FFF2-40B4-BE49-F238E27FC236}">
                  <a16:creationId xmlns="" xmlns:a16="http://schemas.microsoft.com/office/drawing/2014/main" id="{542E5D5F-B19D-443B-BB02-A50733A232E4}"/>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0" name="Straight Connector 259">
              <a:extLst>
                <a:ext uri="{FF2B5EF4-FFF2-40B4-BE49-F238E27FC236}">
                  <a16:creationId xmlns="" xmlns:a16="http://schemas.microsoft.com/office/drawing/2014/main" id="{0AC7A805-44CD-4047-8993-DEDED4D62301}"/>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1" name="Straight Connector 260">
              <a:extLst>
                <a:ext uri="{FF2B5EF4-FFF2-40B4-BE49-F238E27FC236}">
                  <a16:creationId xmlns="" xmlns:a16="http://schemas.microsoft.com/office/drawing/2014/main" id="{97E9FD28-95F3-49B0-9A82-F1613EAFEDBD}"/>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2" name="Straight Connector 261">
              <a:extLst>
                <a:ext uri="{FF2B5EF4-FFF2-40B4-BE49-F238E27FC236}">
                  <a16:creationId xmlns="" xmlns:a16="http://schemas.microsoft.com/office/drawing/2014/main" id="{65ADD497-5FFB-4135-8C54-D9AAEB56E558}"/>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3" name="Straight Connector 262">
              <a:extLst>
                <a:ext uri="{FF2B5EF4-FFF2-40B4-BE49-F238E27FC236}">
                  <a16:creationId xmlns="" xmlns:a16="http://schemas.microsoft.com/office/drawing/2014/main" id="{6973B192-5CFC-4B7D-96D2-BBD633AA76E2}"/>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4" name="Straight Connector 263">
              <a:extLst>
                <a:ext uri="{FF2B5EF4-FFF2-40B4-BE49-F238E27FC236}">
                  <a16:creationId xmlns="" xmlns:a16="http://schemas.microsoft.com/office/drawing/2014/main" id="{F6C3C6CA-7251-44F5-B52A-79EE25C16885}"/>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5" name="Straight Connector 264">
              <a:extLst>
                <a:ext uri="{FF2B5EF4-FFF2-40B4-BE49-F238E27FC236}">
                  <a16:creationId xmlns="" xmlns:a16="http://schemas.microsoft.com/office/drawing/2014/main" id="{F2CC56DA-B0D2-45CE-9B70-27BF1571C1EA}"/>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66" name="TextBox 265">
              <a:extLst>
                <a:ext uri="{FF2B5EF4-FFF2-40B4-BE49-F238E27FC236}">
                  <a16:creationId xmlns="" xmlns:a16="http://schemas.microsoft.com/office/drawing/2014/main" id="{E1A8FB33-8D10-485C-823A-4568320B4270}"/>
                </a:ext>
              </a:extLst>
            </p:cNvPr>
            <p:cNvSpPr txBox="1"/>
            <p:nvPr/>
          </p:nvSpPr>
          <p:spPr>
            <a:xfrm>
              <a:off x="1090291" y="3633860"/>
              <a:ext cx="248786" cy="230832"/>
            </a:xfrm>
            <a:prstGeom prst="rect">
              <a:avLst/>
            </a:prstGeom>
            <a:noFill/>
          </p:spPr>
          <p:txBody>
            <a:bodyPr wrap="none" rtlCol="0">
              <a:spAutoFit/>
            </a:bodyPr>
            <a:lstStyle/>
            <a:p>
              <a:pPr algn="r">
                <a:buClr>
                  <a:schemeClr val="accent1"/>
                </a:buClr>
              </a:pPr>
              <a:r>
                <a:rPr lang="en-US" sz="900"/>
                <a:t>8</a:t>
              </a:r>
            </a:p>
          </p:txBody>
        </p:sp>
        <p:sp>
          <p:nvSpPr>
            <p:cNvPr id="267" name="TextBox 266">
              <a:extLst>
                <a:ext uri="{FF2B5EF4-FFF2-40B4-BE49-F238E27FC236}">
                  <a16:creationId xmlns="" xmlns:a16="http://schemas.microsoft.com/office/drawing/2014/main" id="{66C14486-E5A1-4C37-8E65-77CD2BDE281A}"/>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268" name="TextBox 267">
              <a:extLst>
                <a:ext uri="{FF2B5EF4-FFF2-40B4-BE49-F238E27FC236}">
                  <a16:creationId xmlns="" xmlns:a16="http://schemas.microsoft.com/office/drawing/2014/main" id="{F4F97082-2130-4C45-B2C3-9F7DA9465D71}"/>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269" name="TextBox 268">
              <a:extLst>
                <a:ext uri="{FF2B5EF4-FFF2-40B4-BE49-F238E27FC236}">
                  <a16:creationId xmlns="" xmlns:a16="http://schemas.microsoft.com/office/drawing/2014/main" id="{A6016F7C-4D82-427A-99F3-9D134CC3A75F}"/>
                </a:ext>
              </a:extLst>
            </p:cNvPr>
            <p:cNvSpPr txBox="1"/>
            <p:nvPr/>
          </p:nvSpPr>
          <p:spPr>
            <a:xfrm>
              <a:off x="5113070" y="2600375"/>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270" name="TextBox 269">
              <a:extLst>
                <a:ext uri="{FF2B5EF4-FFF2-40B4-BE49-F238E27FC236}">
                  <a16:creationId xmlns="" xmlns:a16="http://schemas.microsoft.com/office/drawing/2014/main" id="{E83F1773-64B7-4151-A4A3-1FC59A12A379}"/>
                </a:ext>
              </a:extLst>
            </p:cNvPr>
            <p:cNvSpPr txBox="1"/>
            <p:nvPr/>
          </p:nvSpPr>
          <p:spPr>
            <a:xfrm>
              <a:off x="4928447" y="3843222"/>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271" name="TextBox 270">
              <a:extLst>
                <a:ext uri="{FF2B5EF4-FFF2-40B4-BE49-F238E27FC236}">
                  <a16:creationId xmlns="" xmlns:a16="http://schemas.microsoft.com/office/drawing/2014/main" id="{B1D721C4-F59D-4020-84A2-F2C283E0E389}"/>
                </a:ext>
              </a:extLst>
            </p:cNvPr>
            <p:cNvSpPr txBox="1"/>
            <p:nvPr/>
          </p:nvSpPr>
          <p:spPr>
            <a:xfrm>
              <a:off x="2881691" y="5014964"/>
              <a:ext cx="377026" cy="230832"/>
            </a:xfrm>
            <a:prstGeom prst="rect">
              <a:avLst/>
            </a:prstGeom>
            <a:noFill/>
          </p:spPr>
          <p:txBody>
            <a:bodyPr wrap="none" rtlCol="0">
              <a:spAutoFit/>
            </a:bodyPr>
            <a:lstStyle/>
            <a:p>
              <a:pPr algn="ctr">
                <a:buClr>
                  <a:schemeClr val="accent1"/>
                </a:buClr>
              </a:pPr>
              <a:r>
                <a:rPr lang="en-US" sz="900">
                  <a:solidFill>
                    <a:schemeClr val="accent1"/>
                  </a:solidFill>
                </a:rPr>
                <a:t>591</a:t>
              </a:r>
            </a:p>
          </p:txBody>
        </p:sp>
        <p:sp>
          <p:nvSpPr>
            <p:cNvPr id="272" name="TextBox 271">
              <a:extLst>
                <a:ext uri="{FF2B5EF4-FFF2-40B4-BE49-F238E27FC236}">
                  <a16:creationId xmlns="" xmlns:a16="http://schemas.microsoft.com/office/drawing/2014/main" id="{C4C0B3EF-78B3-4DEF-BB23-265EC75C3ED1}"/>
                </a:ext>
              </a:extLst>
            </p:cNvPr>
            <p:cNvSpPr txBox="1"/>
            <p:nvPr/>
          </p:nvSpPr>
          <p:spPr>
            <a:xfrm>
              <a:off x="2881691" y="5160282"/>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583</a:t>
              </a:r>
            </a:p>
          </p:txBody>
        </p:sp>
      </p:grpSp>
      <p:grpSp>
        <p:nvGrpSpPr>
          <p:cNvPr id="278" name="Group 277">
            <a:extLst>
              <a:ext uri="{FF2B5EF4-FFF2-40B4-BE49-F238E27FC236}">
                <a16:creationId xmlns="" xmlns:a16="http://schemas.microsoft.com/office/drawing/2014/main" id="{1F47160E-72CA-4CB9-9400-31F10197E172}"/>
              </a:ext>
            </a:extLst>
          </p:cNvPr>
          <p:cNvGrpSpPr/>
          <p:nvPr/>
        </p:nvGrpSpPr>
        <p:grpSpPr>
          <a:xfrm>
            <a:off x="7153301" y="2704062"/>
            <a:ext cx="4520447" cy="1910801"/>
            <a:chOff x="7153275" y="2704062"/>
            <a:chExt cx="4520446" cy="1910801"/>
          </a:xfrm>
        </p:grpSpPr>
        <p:sp>
          <p:nvSpPr>
            <p:cNvPr id="276" name="Freeform: Shape 275">
              <a:extLst>
                <a:ext uri="{FF2B5EF4-FFF2-40B4-BE49-F238E27FC236}">
                  <a16:creationId xmlns="" xmlns:a16="http://schemas.microsoft.com/office/drawing/2014/main" id="{103AA57A-96A3-442E-9A62-E2A7059ED44F}"/>
                </a:ext>
              </a:extLst>
            </p:cNvPr>
            <p:cNvSpPr/>
            <p:nvPr/>
          </p:nvSpPr>
          <p:spPr>
            <a:xfrm>
              <a:off x="7153275" y="3009900"/>
              <a:ext cx="3971925" cy="1604963"/>
            </a:xfrm>
            <a:custGeom>
              <a:avLst/>
              <a:gdLst>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43063 w 3971925"/>
                <a:gd name="connsiteY46" fmla="*/ 1085850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95663 w 3971925"/>
                <a:gd name="connsiteY93" fmla="*/ 381000 h 1604963"/>
                <a:gd name="connsiteX94" fmla="*/ 3395663 w 3971925"/>
                <a:gd name="connsiteY94" fmla="*/ 357188 h 1604963"/>
                <a:gd name="connsiteX95" fmla="*/ 3414713 w 3971925"/>
                <a:gd name="connsiteY95" fmla="*/ 357188 h 1604963"/>
                <a:gd name="connsiteX96" fmla="*/ 3414713 w 3971925"/>
                <a:gd name="connsiteY96" fmla="*/ 319088 h 1604963"/>
                <a:gd name="connsiteX97" fmla="*/ 3524250 w 3971925"/>
                <a:gd name="connsiteY97" fmla="*/ 319088 h 1604963"/>
                <a:gd name="connsiteX98" fmla="*/ 3524250 w 3971925"/>
                <a:gd name="connsiteY98" fmla="*/ 261938 h 1604963"/>
                <a:gd name="connsiteX99" fmla="*/ 3862388 w 3971925"/>
                <a:gd name="connsiteY99" fmla="*/ 261938 h 1604963"/>
                <a:gd name="connsiteX100" fmla="*/ 3862388 w 3971925"/>
                <a:gd name="connsiteY100" fmla="*/ 238125 h 1604963"/>
                <a:gd name="connsiteX101" fmla="*/ 3924300 w 3971925"/>
                <a:gd name="connsiteY101" fmla="*/ 238125 h 1604963"/>
                <a:gd name="connsiteX102" fmla="*/ 3924300 w 3971925"/>
                <a:gd name="connsiteY102" fmla="*/ 128588 h 1604963"/>
                <a:gd name="connsiteX103" fmla="*/ 3952875 w 3971925"/>
                <a:gd name="connsiteY103" fmla="*/ 128588 h 1604963"/>
                <a:gd name="connsiteX104" fmla="*/ 3952875 w 3971925"/>
                <a:gd name="connsiteY104" fmla="*/ 95250 h 1604963"/>
                <a:gd name="connsiteX105" fmla="*/ 3971925 w 3971925"/>
                <a:gd name="connsiteY105" fmla="*/ 95250 h 1604963"/>
                <a:gd name="connsiteX106" fmla="*/ 3971925 w 3971925"/>
                <a:gd name="connsiteY106" fmla="*/ 0 h 1604963"/>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43063 w 3971925"/>
                <a:gd name="connsiteY46" fmla="*/ 1085850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95663 w 3971925"/>
                <a:gd name="connsiteY93" fmla="*/ 381000 h 1604963"/>
                <a:gd name="connsiteX94" fmla="*/ 3381375 w 3971925"/>
                <a:gd name="connsiteY94" fmla="*/ 397329 h 1604963"/>
                <a:gd name="connsiteX95" fmla="*/ 3395663 w 3971925"/>
                <a:gd name="connsiteY95" fmla="*/ 357188 h 1604963"/>
                <a:gd name="connsiteX96" fmla="*/ 3414713 w 3971925"/>
                <a:gd name="connsiteY96" fmla="*/ 357188 h 1604963"/>
                <a:gd name="connsiteX97" fmla="*/ 3414713 w 3971925"/>
                <a:gd name="connsiteY97" fmla="*/ 319088 h 1604963"/>
                <a:gd name="connsiteX98" fmla="*/ 3524250 w 3971925"/>
                <a:gd name="connsiteY98" fmla="*/ 319088 h 1604963"/>
                <a:gd name="connsiteX99" fmla="*/ 3524250 w 3971925"/>
                <a:gd name="connsiteY99" fmla="*/ 261938 h 1604963"/>
                <a:gd name="connsiteX100" fmla="*/ 3862388 w 3971925"/>
                <a:gd name="connsiteY100" fmla="*/ 261938 h 1604963"/>
                <a:gd name="connsiteX101" fmla="*/ 3862388 w 3971925"/>
                <a:gd name="connsiteY101" fmla="*/ 238125 h 1604963"/>
                <a:gd name="connsiteX102" fmla="*/ 3924300 w 3971925"/>
                <a:gd name="connsiteY102" fmla="*/ 238125 h 1604963"/>
                <a:gd name="connsiteX103" fmla="*/ 3924300 w 3971925"/>
                <a:gd name="connsiteY103" fmla="*/ 128588 h 1604963"/>
                <a:gd name="connsiteX104" fmla="*/ 3952875 w 3971925"/>
                <a:gd name="connsiteY104" fmla="*/ 128588 h 1604963"/>
                <a:gd name="connsiteX105" fmla="*/ 3952875 w 3971925"/>
                <a:gd name="connsiteY105" fmla="*/ 95250 h 1604963"/>
                <a:gd name="connsiteX106" fmla="*/ 3971925 w 3971925"/>
                <a:gd name="connsiteY106" fmla="*/ 95250 h 1604963"/>
                <a:gd name="connsiteX107" fmla="*/ 3971925 w 3971925"/>
                <a:gd name="connsiteY107" fmla="*/ 0 h 1604963"/>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43063 w 3971925"/>
                <a:gd name="connsiteY46" fmla="*/ 1085850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95663 w 3971925"/>
                <a:gd name="connsiteY93" fmla="*/ 381000 h 1604963"/>
                <a:gd name="connsiteX94" fmla="*/ 3370489 w 3971925"/>
                <a:gd name="connsiteY94" fmla="*/ 378279 h 1604963"/>
                <a:gd name="connsiteX95" fmla="*/ 3395663 w 3971925"/>
                <a:gd name="connsiteY95" fmla="*/ 357188 h 1604963"/>
                <a:gd name="connsiteX96" fmla="*/ 3414713 w 3971925"/>
                <a:gd name="connsiteY96" fmla="*/ 357188 h 1604963"/>
                <a:gd name="connsiteX97" fmla="*/ 3414713 w 3971925"/>
                <a:gd name="connsiteY97" fmla="*/ 319088 h 1604963"/>
                <a:gd name="connsiteX98" fmla="*/ 3524250 w 3971925"/>
                <a:gd name="connsiteY98" fmla="*/ 319088 h 1604963"/>
                <a:gd name="connsiteX99" fmla="*/ 3524250 w 3971925"/>
                <a:gd name="connsiteY99" fmla="*/ 261938 h 1604963"/>
                <a:gd name="connsiteX100" fmla="*/ 3862388 w 3971925"/>
                <a:gd name="connsiteY100" fmla="*/ 261938 h 1604963"/>
                <a:gd name="connsiteX101" fmla="*/ 3862388 w 3971925"/>
                <a:gd name="connsiteY101" fmla="*/ 238125 h 1604963"/>
                <a:gd name="connsiteX102" fmla="*/ 3924300 w 3971925"/>
                <a:gd name="connsiteY102" fmla="*/ 238125 h 1604963"/>
                <a:gd name="connsiteX103" fmla="*/ 3924300 w 3971925"/>
                <a:gd name="connsiteY103" fmla="*/ 128588 h 1604963"/>
                <a:gd name="connsiteX104" fmla="*/ 3952875 w 3971925"/>
                <a:gd name="connsiteY104" fmla="*/ 128588 h 1604963"/>
                <a:gd name="connsiteX105" fmla="*/ 3952875 w 3971925"/>
                <a:gd name="connsiteY105" fmla="*/ 95250 h 1604963"/>
                <a:gd name="connsiteX106" fmla="*/ 3971925 w 3971925"/>
                <a:gd name="connsiteY106" fmla="*/ 95250 h 1604963"/>
                <a:gd name="connsiteX107" fmla="*/ 3971925 w 3971925"/>
                <a:gd name="connsiteY107" fmla="*/ 0 h 1604963"/>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38301 w 3971925"/>
                <a:gd name="connsiteY46" fmla="*/ 1069181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95663 w 3971925"/>
                <a:gd name="connsiteY93" fmla="*/ 381000 h 1604963"/>
                <a:gd name="connsiteX94" fmla="*/ 3370489 w 3971925"/>
                <a:gd name="connsiteY94" fmla="*/ 378279 h 1604963"/>
                <a:gd name="connsiteX95" fmla="*/ 3395663 w 3971925"/>
                <a:gd name="connsiteY95" fmla="*/ 357188 h 1604963"/>
                <a:gd name="connsiteX96" fmla="*/ 3414713 w 3971925"/>
                <a:gd name="connsiteY96" fmla="*/ 357188 h 1604963"/>
                <a:gd name="connsiteX97" fmla="*/ 3414713 w 3971925"/>
                <a:gd name="connsiteY97" fmla="*/ 319088 h 1604963"/>
                <a:gd name="connsiteX98" fmla="*/ 3524250 w 3971925"/>
                <a:gd name="connsiteY98" fmla="*/ 319088 h 1604963"/>
                <a:gd name="connsiteX99" fmla="*/ 3524250 w 3971925"/>
                <a:gd name="connsiteY99" fmla="*/ 261938 h 1604963"/>
                <a:gd name="connsiteX100" fmla="*/ 3862388 w 3971925"/>
                <a:gd name="connsiteY100" fmla="*/ 261938 h 1604963"/>
                <a:gd name="connsiteX101" fmla="*/ 3862388 w 3971925"/>
                <a:gd name="connsiteY101" fmla="*/ 238125 h 1604963"/>
                <a:gd name="connsiteX102" fmla="*/ 3924300 w 3971925"/>
                <a:gd name="connsiteY102" fmla="*/ 238125 h 1604963"/>
                <a:gd name="connsiteX103" fmla="*/ 3924300 w 3971925"/>
                <a:gd name="connsiteY103" fmla="*/ 128588 h 1604963"/>
                <a:gd name="connsiteX104" fmla="*/ 3952875 w 3971925"/>
                <a:gd name="connsiteY104" fmla="*/ 128588 h 1604963"/>
                <a:gd name="connsiteX105" fmla="*/ 3952875 w 3971925"/>
                <a:gd name="connsiteY105" fmla="*/ 95250 h 1604963"/>
                <a:gd name="connsiteX106" fmla="*/ 3971925 w 3971925"/>
                <a:gd name="connsiteY106" fmla="*/ 95250 h 1604963"/>
                <a:gd name="connsiteX107" fmla="*/ 3971925 w 3971925"/>
                <a:gd name="connsiteY107" fmla="*/ 0 h 1604963"/>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38301 w 3971925"/>
                <a:gd name="connsiteY46" fmla="*/ 1069181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74232 w 3971925"/>
                <a:gd name="connsiteY93" fmla="*/ 388144 h 1604963"/>
                <a:gd name="connsiteX94" fmla="*/ 3370489 w 3971925"/>
                <a:gd name="connsiteY94" fmla="*/ 378279 h 1604963"/>
                <a:gd name="connsiteX95" fmla="*/ 3395663 w 3971925"/>
                <a:gd name="connsiteY95" fmla="*/ 357188 h 1604963"/>
                <a:gd name="connsiteX96" fmla="*/ 3414713 w 3971925"/>
                <a:gd name="connsiteY96" fmla="*/ 357188 h 1604963"/>
                <a:gd name="connsiteX97" fmla="*/ 3414713 w 3971925"/>
                <a:gd name="connsiteY97" fmla="*/ 319088 h 1604963"/>
                <a:gd name="connsiteX98" fmla="*/ 3524250 w 3971925"/>
                <a:gd name="connsiteY98" fmla="*/ 319088 h 1604963"/>
                <a:gd name="connsiteX99" fmla="*/ 3524250 w 3971925"/>
                <a:gd name="connsiteY99" fmla="*/ 261938 h 1604963"/>
                <a:gd name="connsiteX100" fmla="*/ 3862388 w 3971925"/>
                <a:gd name="connsiteY100" fmla="*/ 261938 h 1604963"/>
                <a:gd name="connsiteX101" fmla="*/ 3862388 w 3971925"/>
                <a:gd name="connsiteY101" fmla="*/ 238125 h 1604963"/>
                <a:gd name="connsiteX102" fmla="*/ 3924300 w 3971925"/>
                <a:gd name="connsiteY102" fmla="*/ 238125 h 1604963"/>
                <a:gd name="connsiteX103" fmla="*/ 3924300 w 3971925"/>
                <a:gd name="connsiteY103" fmla="*/ 128588 h 1604963"/>
                <a:gd name="connsiteX104" fmla="*/ 3952875 w 3971925"/>
                <a:gd name="connsiteY104" fmla="*/ 128588 h 1604963"/>
                <a:gd name="connsiteX105" fmla="*/ 3952875 w 3971925"/>
                <a:gd name="connsiteY105" fmla="*/ 95250 h 1604963"/>
                <a:gd name="connsiteX106" fmla="*/ 3971925 w 3971925"/>
                <a:gd name="connsiteY106" fmla="*/ 95250 h 1604963"/>
                <a:gd name="connsiteX107" fmla="*/ 3971925 w 3971925"/>
                <a:gd name="connsiteY107" fmla="*/ 0 h 1604963"/>
                <a:gd name="connsiteX0" fmla="*/ 0 w 3971925"/>
                <a:gd name="connsiteY0" fmla="*/ 1604963 h 1604963"/>
                <a:gd name="connsiteX1" fmla="*/ 100013 w 3971925"/>
                <a:gd name="connsiteY1" fmla="*/ 1604963 h 1604963"/>
                <a:gd name="connsiteX2" fmla="*/ 104775 w 3971925"/>
                <a:gd name="connsiteY2" fmla="*/ 1600201 h 1604963"/>
                <a:gd name="connsiteX3" fmla="*/ 361950 w 3971925"/>
                <a:gd name="connsiteY3" fmla="*/ 1600201 h 1604963"/>
                <a:gd name="connsiteX4" fmla="*/ 376238 w 3971925"/>
                <a:gd name="connsiteY4" fmla="*/ 1585913 h 1604963"/>
                <a:gd name="connsiteX5" fmla="*/ 504825 w 3971925"/>
                <a:gd name="connsiteY5" fmla="*/ 1585913 h 1604963"/>
                <a:gd name="connsiteX6" fmla="*/ 504825 w 3971925"/>
                <a:gd name="connsiteY6" fmla="*/ 1571625 h 1604963"/>
                <a:gd name="connsiteX7" fmla="*/ 576263 w 3971925"/>
                <a:gd name="connsiteY7" fmla="*/ 1571625 h 1604963"/>
                <a:gd name="connsiteX8" fmla="*/ 576263 w 3971925"/>
                <a:gd name="connsiteY8" fmla="*/ 1552575 h 1604963"/>
                <a:gd name="connsiteX9" fmla="*/ 595313 w 3971925"/>
                <a:gd name="connsiteY9" fmla="*/ 1552575 h 1604963"/>
                <a:gd name="connsiteX10" fmla="*/ 595313 w 3971925"/>
                <a:gd name="connsiteY10" fmla="*/ 1528763 h 1604963"/>
                <a:gd name="connsiteX11" fmla="*/ 661988 w 3971925"/>
                <a:gd name="connsiteY11" fmla="*/ 1528763 h 1604963"/>
                <a:gd name="connsiteX12" fmla="*/ 661988 w 3971925"/>
                <a:gd name="connsiteY12" fmla="*/ 1509713 h 1604963"/>
                <a:gd name="connsiteX13" fmla="*/ 800100 w 3971925"/>
                <a:gd name="connsiteY13" fmla="*/ 1509713 h 1604963"/>
                <a:gd name="connsiteX14" fmla="*/ 800100 w 3971925"/>
                <a:gd name="connsiteY14" fmla="*/ 1495425 h 1604963"/>
                <a:gd name="connsiteX15" fmla="*/ 1023938 w 3971925"/>
                <a:gd name="connsiteY15" fmla="*/ 1495425 h 1604963"/>
                <a:gd name="connsiteX16" fmla="*/ 1023938 w 3971925"/>
                <a:gd name="connsiteY16" fmla="*/ 1481138 h 1604963"/>
                <a:gd name="connsiteX17" fmla="*/ 1090613 w 3971925"/>
                <a:gd name="connsiteY17" fmla="*/ 1481138 h 1604963"/>
                <a:gd name="connsiteX18" fmla="*/ 1090613 w 3971925"/>
                <a:gd name="connsiteY18" fmla="*/ 1457325 h 1604963"/>
                <a:gd name="connsiteX19" fmla="*/ 1100138 w 3971925"/>
                <a:gd name="connsiteY19" fmla="*/ 1447800 h 1604963"/>
                <a:gd name="connsiteX20" fmla="*/ 1100138 w 3971925"/>
                <a:gd name="connsiteY20" fmla="*/ 1409700 h 1604963"/>
                <a:gd name="connsiteX21" fmla="*/ 1123950 w 3971925"/>
                <a:gd name="connsiteY21" fmla="*/ 1409700 h 1604963"/>
                <a:gd name="connsiteX22" fmla="*/ 1123950 w 3971925"/>
                <a:gd name="connsiteY22" fmla="*/ 1390650 h 1604963"/>
                <a:gd name="connsiteX23" fmla="*/ 1138238 w 3971925"/>
                <a:gd name="connsiteY23" fmla="*/ 1390650 h 1604963"/>
                <a:gd name="connsiteX24" fmla="*/ 1138238 w 3971925"/>
                <a:gd name="connsiteY24" fmla="*/ 1362075 h 1604963"/>
                <a:gd name="connsiteX25" fmla="*/ 1147763 w 3971925"/>
                <a:gd name="connsiteY25" fmla="*/ 1362075 h 1604963"/>
                <a:gd name="connsiteX26" fmla="*/ 1147763 w 3971925"/>
                <a:gd name="connsiteY26" fmla="*/ 1343025 h 1604963"/>
                <a:gd name="connsiteX27" fmla="*/ 1166813 w 3971925"/>
                <a:gd name="connsiteY27" fmla="*/ 1343025 h 1604963"/>
                <a:gd name="connsiteX28" fmla="*/ 1166813 w 3971925"/>
                <a:gd name="connsiteY28" fmla="*/ 1323975 h 1604963"/>
                <a:gd name="connsiteX29" fmla="*/ 1190625 w 3971925"/>
                <a:gd name="connsiteY29" fmla="*/ 1323975 h 1604963"/>
                <a:gd name="connsiteX30" fmla="*/ 1190625 w 3971925"/>
                <a:gd name="connsiteY30" fmla="*/ 1300163 h 1604963"/>
                <a:gd name="connsiteX31" fmla="*/ 1214438 w 3971925"/>
                <a:gd name="connsiteY31" fmla="*/ 1300163 h 1604963"/>
                <a:gd name="connsiteX32" fmla="*/ 1214438 w 3971925"/>
                <a:gd name="connsiteY32" fmla="*/ 1262063 h 1604963"/>
                <a:gd name="connsiteX33" fmla="*/ 1338263 w 3971925"/>
                <a:gd name="connsiteY33" fmla="*/ 1262063 h 1604963"/>
                <a:gd name="connsiteX34" fmla="*/ 1338263 w 3971925"/>
                <a:gd name="connsiteY34" fmla="*/ 1238250 h 1604963"/>
                <a:gd name="connsiteX35" fmla="*/ 1366838 w 3971925"/>
                <a:gd name="connsiteY35" fmla="*/ 1238250 h 1604963"/>
                <a:gd name="connsiteX36" fmla="*/ 1366838 w 3971925"/>
                <a:gd name="connsiteY36" fmla="*/ 1190625 h 1604963"/>
                <a:gd name="connsiteX37" fmla="*/ 1438275 w 3971925"/>
                <a:gd name="connsiteY37" fmla="*/ 1190625 h 1604963"/>
                <a:gd name="connsiteX38" fmla="*/ 1438275 w 3971925"/>
                <a:gd name="connsiteY38" fmla="*/ 1171575 h 1604963"/>
                <a:gd name="connsiteX39" fmla="*/ 1443038 w 3971925"/>
                <a:gd name="connsiteY39" fmla="*/ 1171575 h 1604963"/>
                <a:gd name="connsiteX40" fmla="*/ 1443038 w 3971925"/>
                <a:gd name="connsiteY40" fmla="*/ 1157288 h 1604963"/>
                <a:gd name="connsiteX41" fmla="*/ 1457325 w 3971925"/>
                <a:gd name="connsiteY41" fmla="*/ 1157288 h 1604963"/>
                <a:gd name="connsiteX42" fmla="*/ 1457325 w 3971925"/>
                <a:gd name="connsiteY42" fmla="*/ 1133475 h 1604963"/>
                <a:gd name="connsiteX43" fmla="*/ 1490663 w 3971925"/>
                <a:gd name="connsiteY43" fmla="*/ 1133475 h 1604963"/>
                <a:gd name="connsiteX44" fmla="*/ 1490663 w 3971925"/>
                <a:gd name="connsiteY44" fmla="*/ 1100138 h 1604963"/>
                <a:gd name="connsiteX45" fmla="*/ 1628775 w 3971925"/>
                <a:gd name="connsiteY45" fmla="*/ 1100138 h 1604963"/>
                <a:gd name="connsiteX46" fmla="*/ 1638301 w 3971925"/>
                <a:gd name="connsiteY46" fmla="*/ 1069181 h 1604963"/>
                <a:gd name="connsiteX47" fmla="*/ 1666875 w 3971925"/>
                <a:gd name="connsiteY47" fmla="*/ 1062038 h 1604963"/>
                <a:gd name="connsiteX48" fmla="*/ 1666875 w 3971925"/>
                <a:gd name="connsiteY48" fmla="*/ 1019175 h 1604963"/>
                <a:gd name="connsiteX49" fmla="*/ 1690688 w 3971925"/>
                <a:gd name="connsiteY49" fmla="*/ 1019175 h 1604963"/>
                <a:gd name="connsiteX50" fmla="*/ 1690688 w 3971925"/>
                <a:gd name="connsiteY50" fmla="*/ 1000125 h 1604963"/>
                <a:gd name="connsiteX51" fmla="*/ 1714500 w 3971925"/>
                <a:gd name="connsiteY51" fmla="*/ 1000125 h 1604963"/>
                <a:gd name="connsiteX52" fmla="*/ 1714500 w 3971925"/>
                <a:gd name="connsiteY52" fmla="*/ 981075 h 1604963"/>
                <a:gd name="connsiteX53" fmla="*/ 1733550 w 3971925"/>
                <a:gd name="connsiteY53" fmla="*/ 981075 h 1604963"/>
                <a:gd name="connsiteX54" fmla="*/ 1733550 w 3971925"/>
                <a:gd name="connsiteY54" fmla="*/ 952500 h 1604963"/>
                <a:gd name="connsiteX55" fmla="*/ 2047875 w 3971925"/>
                <a:gd name="connsiteY55" fmla="*/ 952500 h 1604963"/>
                <a:gd name="connsiteX56" fmla="*/ 2047875 w 3971925"/>
                <a:gd name="connsiteY56" fmla="*/ 928688 h 1604963"/>
                <a:gd name="connsiteX57" fmla="*/ 2185988 w 3971925"/>
                <a:gd name="connsiteY57" fmla="*/ 928688 h 1604963"/>
                <a:gd name="connsiteX58" fmla="*/ 2185988 w 3971925"/>
                <a:gd name="connsiteY58" fmla="*/ 923925 h 1604963"/>
                <a:gd name="connsiteX59" fmla="*/ 2219325 w 3971925"/>
                <a:gd name="connsiteY59" fmla="*/ 923925 h 1604963"/>
                <a:gd name="connsiteX60" fmla="*/ 2219325 w 3971925"/>
                <a:gd name="connsiteY60" fmla="*/ 904875 h 1604963"/>
                <a:gd name="connsiteX61" fmla="*/ 2233613 w 3971925"/>
                <a:gd name="connsiteY61" fmla="*/ 904875 h 1604963"/>
                <a:gd name="connsiteX62" fmla="*/ 2233613 w 3971925"/>
                <a:gd name="connsiteY62" fmla="*/ 890588 h 1604963"/>
                <a:gd name="connsiteX63" fmla="*/ 2247900 w 3971925"/>
                <a:gd name="connsiteY63" fmla="*/ 890588 h 1604963"/>
                <a:gd name="connsiteX64" fmla="*/ 2247900 w 3971925"/>
                <a:gd name="connsiteY64" fmla="*/ 876300 h 1604963"/>
                <a:gd name="connsiteX65" fmla="*/ 2281238 w 3971925"/>
                <a:gd name="connsiteY65" fmla="*/ 876300 h 1604963"/>
                <a:gd name="connsiteX66" fmla="*/ 2281238 w 3971925"/>
                <a:gd name="connsiteY66" fmla="*/ 838200 h 1604963"/>
                <a:gd name="connsiteX67" fmla="*/ 2305050 w 3971925"/>
                <a:gd name="connsiteY67" fmla="*/ 838200 h 1604963"/>
                <a:gd name="connsiteX68" fmla="*/ 2305050 w 3971925"/>
                <a:gd name="connsiteY68" fmla="*/ 823913 h 1604963"/>
                <a:gd name="connsiteX69" fmla="*/ 2324100 w 3971925"/>
                <a:gd name="connsiteY69" fmla="*/ 823913 h 1604963"/>
                <a:gd name="connsiteX70" fmla="*/ 2324100 w 3971925"/>
                <a:gd name="connsiteY70" fmla="*/ 804863 h 1604963"/>
                <a:gd name="connsiteX71" fmla="*/ 2752725 w 3971925"/>
                <a:gd name="connsiteY71" fmla="*/ 804863 h 1604963"/>
                <a:gd name="connsiteX72" fmla="*/ 2752725 w 3971925"/>
                <a:gd name="connsiteY72" fmla="*/ 781050 h 1604963"/>
                <a:gd name="connsiteX73" fmla="*/ 2776538 w 3971925"/>
                <a:gd name="connsiteY73" fmla="*/ 781050 h 1604963"/>
                <a:gd name="connsiteX74" fmla="*/ 2776538 w 3971925"/>
                <a:gd name="connsiteY74" fmla="*/ 757238 h 1604963"/>
                <a:gd name="connsiteX75" fmla="*/ 2814638 w 3971925"/>
                <a:gd name="connsiteY75" fmla="*/ 757238 h 1604963"/>
                <a:gd name="connsiteX76" fmla="*/ 2814638 w 3971925"/>
                <a:gd name="connsiteY76" fmla="*/ 728663 h 1604963"/>
                <a:gd name="connsiteX77" fmla="*/ 2843213 w 3971925"/>
                <a:gd name="connsiteY77" fmla="*/ 728663 h 1604963"/>
                <a:gd name="connsiteX78" fmla="*/ 2843213 w 3971925"/>
                <a:gd name="connsiteY78" fmla="*/ 642938 h 1604963"/>
                <a:gd name="connsiteX79" fmla="*/ 2876550 w 3971925"/>
                <a:gd name="connsiteY79" fmla="*/ 642938 h 1604963"/>
                <a:gd name="connsiteX80" fmla="*/ 2876550 w 3971925"/>
                <a:gd name="connsiteY80" fmla="*/ 609600 h 1604963"/>
                <a:gd name="connsiteX81" fmla="*/ 2890838 w 3971925"/>
                <a:gd name="connsiteY81" fmla="*/ 609600 h 1604963"/>
                <a:gd name="connsiteX82" fmla="*/ 2890838 w 3971925"/>
                <a:gd name="connsiteY82" fmla="*/ 566738 h 1604963"/>
                <a:gd name="connsiteX83" fmla="*/ 3048000 w 3971925"/>
                <a:gd name="connsiteY83" fmla="*/ 566738 h 1604963"/>
                <a:gd name="connsiteX84" fmla="*/ 3048000 w 3971925"/>
                <a:gd name="connsiteY84" fmla="*/ 495300 h 1604963"/>
                <a:gd name="connsiteX85" fmla="*/ 3186113 w 3971925"/>
                <a:gd name="connsiteY85" fmla="*/ 495300 h 1604963"/>
                <a:gd name="connsiteX86" fmla="*/ 3186113 w 3971925"/>
                <a:gd name="connsiteY86" fmla="*/ 476250 h 1604963"/>
                <a:gd name="connsiteX87" fmla="*/ 3281363 w 3971925"/>
                <a:gd name="connsiteY87" fmla="*/ 476250 h 1604963"/>
                <a:gd name="connsiteX88" fmla="*/ 3281363 w 3971925"/>
                <a:gd name="connsiteY88" fmla="*/ 461963 h 1604963"/>
                <a:gd name="connsiteX89" fmla="*/ 3333750 w 3971925"/>
                <a:gd name="connsiteY89" fmla="*/ 461963 h 1604963"/>
                <a:gd name="connsiteX90" fmla="*/ 3333750 w 3971925"/>
                <a:gd name="connsiteY90" fmla="*/ 409575 h 1604963"/>
                <a:gd name="connsiteX91" fmla="*/ 3367088 w 3971925"/>
                <a:gd name="connsiteY91" fmla="*/ 409575 h 1604963"/>
                <a:gd name="connsiteX92" fmla="*/ 3367088 w 3971925"/>
                <a:gd name="connsiteY92" fmla="*/ 409575 h 1604963"/>
                <a:gd name="connsiteX93" fmla="*/ 3374232 w 3971925"/>
                <a:gd name="connsiteY93" fmla="*/ 388144 h 1604963"/>
                <a:gd name="connsiteX94" fmla="*/ 3370489 w 3971925"/>
                <a:gd name="connsiteY94" fmla="*/ 378279 h 1604963"/>
                <a:gd name="connsiteX95" fmla="*/ 3402807 w 3971925"/>
                <a:gd name="connsiteY95" fmla="*/ 369095 h 1604963"/>
                <a:gd name="connsiteX96" fmla="*/ 3414713 w 3971925"/>
                <a:gd name="connsiteY96" fmla="*/ 357188 h 1604963"/>
                <a:gd name="connsiteX97" fmla="*/ 3414713 w 3971925"/>
                <a:gd name="connsiteY97" fmla="*/ 319088 h 1604963"/>
                <a:gd name="connsiteX98" fmla="*/ 3524250 w 3971925"/>
                <a:gd name="connsiteY98" fmla="*/ 319088 h 1604963"/>
                <a:gd name="connsiteX99" fmla="*/ 3524250 w 3971925"/>
                <a:gd name="connsiteY99" fmla="*/ 261938 h 1604963"/>
                <a:gd name="connsiteX100" fmla="*/ 3862388 w 3971925"/>
                <a:gd name="connsiteY100" fmla="*/ 261938 h 1604963"/>
                <a:gd name="connsiteX101" fmla="*/ 3862388 w 3971925"/>
                <a:gd name="connsiteY101" fmla="*/ 238125 h 1604963"/>
                <a:gd name="connsiteX102" fmla="*/ 3924300 w 3971925"/>
                <a:gd name="connsiteY102" fmla="*/ 238125 h 1604963"/>
                <a:gd name="connsiteX103" fmla="*/ 3924300 w 3971925"/>
                <a:gd name="connsiteY103" fmla="*/ 128588 h 1604963"/>
                <a:gd name="connsiteX104" fmla="*/ 3952875 w 3971925"/>
                <a:gd name="connsiteY104" fmla="*/ 128588 h 1604963"/>
                <a:gd name="connsiteX105" fmla="*/ 3952875 w 3971925"/>
                <a:gd name="connsiteY105" fmla="*/ 95250 h 1604963"/>
                <a:gd name="connsiteX106" fmla="*/ 3971925 w 3971925"/>
                <a:gd name="connsiteY106" fmla="*/ 95250 h 1604963"/>
                <a:gd name="connsiteX107" fmla="*/ 3971925 w 3971925"/>
                <a:gd name="connsiteY107" fmla="*/ 0 h 160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971925" h="1604963">
                  <a:moveTo>
                    <a:pt x="0" y="1604963"/>
                  </a:moveTo>
                  <a:lnTo>
                    <a:pt x="100013" y="1604963"/>
                  </a:lnTo>
                  <a:lnTo>
                    <a:pt x="104775" y="1600201"/>
                  </a:lnTo>
                  <a:lnTo>
                    <a:pt x="361950" y="1600201"/>
                  </a:lnTo>
                  <a:lnTo>
                    <a:pt x="376238" y="1585913"/>
                  </a:lnTo>
                  <a:lnTo>
                    <a:pt x="504825" y="1585913"/>
                  </a:lnTo>
                  <a:lnTo>
                    <a:pt x="504825" y="1571625"/>
                  </a:lnTo>
                  <a:lnTo>
                    <a:pt x="576263" y="1571625"/>
                  </a:lnTo>
                  <a:lnTo>
                    <a:pt x="576263" y="1552575"/>
                  </a:lnTo>
                  <a:lnTo>
                    <a:pt x="595313" y="1552575"/>
                  </a:lnTo>
                  <a:lnTo>
                    <a:pt x="595313" y="1528763"/>
                  </a:lnTo>
                  <a:lnTo>
                    <a:pt x="661988" y="1528763"/>
                  </a:lnTo>
                  <a:lnTo>
                    <a:pt x="661988" y="1509713"/>
                  </a:lnTo>
                  <a:lnTo>
                    <a:pt x="800100" y="1509713"/>
                  </a:lnTo>
                  <a:lnTo>
                    <a:pt x="800100" y="1495425"/>
                  </a:lnTo>
                  <a:lnTo>
                    <a:pt x="1023938" y="1495425"/>
                  </a:lnTo>
                  <a:lnTo>
                    <a:pt x="1023938" y="1481138"/>
                  </a:lnTo>
                  <a:lnTo>
                    <a:pt x="1090613" y="1481138"/>
                  </a:lnTo>
                  <a:lnTo>
                    <a:pt x="1090613" y="1457325"/>
                  </a:lnTo>
                  <a:lnTo>
                    <a:pt x="1100138" y="1447800"/>
                  </a:lnTo>
                  <a:lnTo>
                    <a:pt x="1100138" y="1409700"/>
                  </a:lnTo>
                  <a:lnTo>
                    <a:pt x="1123950" y="1409700"/>
                  </a:lnTo>
                  <a:lnTo>
                    <a:pt x="1123950" y="1390650"/>
                  </a:lnTo>
                  <a:lnTo>
                    <a:pt x="1138238" y="1390650"/>
                  </a:lnTo>
                  <a:lnTo>
                    <a:pt x="1138238" y="1362075"/>
                  </a:lnTo>
                  <a:lnTo>
                    <a:pt x="1147763" y="1362075"/>
                  </a:lnTo>
                  <a:lnTo>
                    <a:pt x="1147763" y="1343025"/>
                  </a:lnTo>
                  <a:lnTo>
                    <a:pt x="1166813" y="1343025"/>
                  </a:lnTo>
                  <a:lnTo>
                    <a:pt x="1166813" y="1323975"/>
                  </a:lnTo>
                  <a:lnTo>
                    <a:pt x="1190625" y="1323975"/>
                  </a:lnTo>
                  <a:lnTo>
                    <a:pt x="1190625" y="1300163"/>
                  </a:lnTo>
                  <a:lnTo>
                    <a:pt x="1214438" y="1300163"/>
                  </a:lnTo>
                  <a:lnTo>
                    <a:pt x="1214438" y="1262063"/>
                  </a:lnTo>
                  <a:lnTo>
                    <a:pt x="1338263" y="1262063"/>
                  </a:lnTo>
                  <a:lnTo>
                    <a:pt x="1338263" y="1238250"/>
                  </a:lnTo>
                  <a:lnTo>
                    <a:pt x="1366838" y="1238250"/>
                  </a:lnTo>
                  <a:lnTo>
                    <a:pt x="1366838" y="1190625"/>
                  </a:lnTo>
                  <a:lnTo>
                    <a:pt x="1438275" y="1190625"/>
                  </a:lnTo>
                  <a:lnTo>
                    <a:pt x="1438275" y="1171575"/>
                  </a:lnTo>
                  <a:lnTo>
                    <a:pt x="1443038" y="1171575"/>
                  </a:lnTo>
                  <a:lnTo>
                    <a:pt x="1443038" y="1157288"/>
                  </a:lnTo>
                  <a:lnTo>
                    <a:pt x="1457325" y="1157288"/>
                  </a:lnTo>
                  <a:lnTo>
                    <a:pt x="1457325" y="1133475"/>
                  </a:lnTo>
                  <a:lnTo>
                    <a:pt x="1490663" y="1133475"/>
                  </a:lnTo>
                  <a:lnTo>
                    <a:pt x="1490663" y="1100138"/>
                  </a:lnTo>
                  <a:lnTo>
                    <a:pt x="1628775" y="1100138"/>
                  </a:lnTo>
                  <a:lnTo>
                    <a:pt x="1638301" y="1069181"/>
                  </a:lnTo>
                  <a:lnTo>
                    <a:pt x="1666875" y="1062038"/>
                  </a:lnTo>
                  <a:lnTo>
                    <a:pt x="1666875" y="1019175"/>
                  </a:lnTo>
                  <a:lnTo>
                    <a:pt x="1690688" y="1019175"/>
                  </a:lnTo>
                  <a:lnTo>
                    <a:pt x="1690688" y="1000125"/>
                  </a:lnTo>
                  <a:lnTo>
                    <a:pt x="1714500" y="1000125"/>
                  </a:lnTo>
                  <a:lnTo>
                    <a:pt x="1714500" y="981075"/>
                  </a:lnTo>
                  <a:lnTo>
                    <a:pt x="1733550" y="981075"/>
                  </a:lnTo>
                  <a:lnTo>
                    <a:pt x="1733550" y="952500"/>
                  </a:lnTo>
                  <a:lnTo>
                    <a:pt x="2047875" y="952500"/>
                  </a:lnTo>
                  <a:lnTo>
                    <a:pt x="2047875" y="928688"/>
                  </a:lnTo>
                  <a:lnTo>
                    <a:pt x="2185988" y="928688"/>
                  </a:lnTo>
                  <a:lnTo>
                    <a:pt x="2185988" y="923925"/>
                  </a:lnTo>
                  <a:lnTo>
                    <a:pt x="2219325" y="923925"/>
                  </a:lnTo>
                  <a:lnTo>
                    <a:pt x="2219325" y="904875"/>
                  </a:lnTo>
                  <a:lnTo>
                    <a:pt x="2233613" y="904875"/>
                  </a:lnTo>
                  <a:lnTo>
                    <a:pt x="2233613" y="890588"/>
                  </a:lnTo>
                  <a:lnTo>
                    <a:pt x="2247900" y="890588"/>
                  </a:lnTo>
                  <a:lnTo>
                    <a:pt x="2247900" y="876300"/>
                  </a:lnTo>
                  <a:lnTo>
                    <a:pt x="2281238" y="876300"/>
                  </a:lnTo>
                  <a:lnTo>
                    <a:pt x="2281238" y="838200"/>
                  </a:lnTo>
                  <a:lnTo>
                    <a:pt x="2305050" y="838200"/>
                  </a:lnTo>
                  <a:lnTo>
                    <a:pt x="2305050" y="823913"/>
                  </a:lnTo>
                  <a:lnTo>
                    <a:pt x="2324100" y="823913"/>
                  </a:lnTo>
                  <a:lnTo>
                    <a:pt x="2324100" y="804863"/>
                  </a:lnTo>
                  <a:lnTo>
                    <a:pt x="2752725" y="804863"/>
                  </a:lnTo>
                  <a:lnTo>
                    <a:pt x="2752725" y="781050"/>
                  </a:lnTo>
                  <a:lnTo>
                    <a:pt x="2776538" y="781050"/>
                  </a:lnTo>
                  <a:lnTo>
                    <a:pt x="2776538" y="757238"/>
                  </a:lnTo>
                  <a:lnTo>
                    <a:pt x="2814638" y="757238"/>
                  </a:lnTo>
                  <a:lnTo>
                    <a:pt x="2814638" y="728663"/>
                  </a:lnTo>
                  <a:lnTo>
                    <a:pt x="2843213" y="728663"/>
                  </a:lnTo>
                  <a:lnTo>
                    <a:pt x="2843213" y="642938"/>
                  </a:lnTo>
                  <a:lnTo>
                    <a:pt x="2876550" y="642938"/>
                  </a:lnTo>
                  <a:lnTo>
                    <a:pt x="2876550" y="609600"/>
                  </a:lnTo>
                  <a:lnTo>
                    <a:pt x="2890838" y="609600"/>
                  </a:lnTo>
                  <a:lnTo>
                    <a:pt x="2890838" y="566738"/>
                  </a:lnTo>
                  <a:lnTo>
                    <a:pt x="3048000" y="566738"/>
                  </a:lnTo>
                  <a:lnTo>
                    <a:pt x="3048000" y="495300"/>
                  </a:lnTo>
                  <a:lnTo>
                    <a:pt x="3186113" y="495300"/>
                  </a:lnTo>
                  <a:lnTo>
                    <a:pt x="3186113" y="476250"/>
                  </a:lnTo>
                  <a:lnTo>
                    <a:pt x="3281363" y="476250"/>
                  </a:lnTo>
                  <a:lnTo>
                    <a:pt x="3281363" y="461963"/>
                  </a:lnTo>
                  <a:lnTo>
                    <a:pt x="3333750" y="461963"/>
                  </a:lnTo>
                  <a:lnTo>
                    <a:pt x="3333750" y="409575"/>
                  </a:lnTo>
                  <a:lnTo>
                    <a:pt x="3367088" y="409575"/>
                  </a:lnTo>
                  <a:lnTo>
                    <a:pt x="3367088" y="409575"/>
                  </a:lnTo>
                  <a:lnTo>
                    <a:pt x="3374232" y="388144"/>
                  </a:lnTo>
                  <a:lnTo>
                    <a:pt x="3370489" y="378279"/>
                  </a:lnTo>
                  <a:lnTo>
                    <a:pt x="3402807" y="369095"/>
                  </a:lnTo>
                  <a:lnTo>
                    <a:pt x="3414713" y="357188"/>
                  </a:lnTo>
                  <a:lnTo>
                    <a:pt x="3414713" y="319088"/>
                  </a:lnTo>
                  <a:lnTo>
                    <a:pt x="3524250" y="319088"/>
                  </a:lnTo>
                  <a:lnTo>
                    <a:pt x="3524250" y="261938"/>
                  </a:lnTo>
                  <a:lnTo>
                    <a:pt x="3862388" y="261938"/>
                  </a:lnTo>
                  <a:lnTo>
                    <a:pt x="3862388" y="238125"/>
                  </a:lnTo>
                  <a:lnTo>
                    <a:pt x="3924300" y="238125"/>
                  </a:lnTo>
                  <a:lnTo>
                    <a:pt x="3924300" y="128588"/>
                  </a:lnTo>
                  <a:lnTo>
                    <a:pt x="3952875" y="128588"/>
                  </a:lnTo>
                  <a:lnTo>
                    <a:pt x="3952875" y="95250"/>
                  </a:lnTo>
                  <a:lnTo>
                    <a:pt x="3971925" y="95250"/>
                  </a:lnTo>
                  <a:lnTo>
                    <a:pt x="3971925"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Freeform: Shape 276">
              <a:extLst>
                <a:ext uri="{FF2B5EF4-FFF2-40B4-BE49-F238E27FC236}">
                  <a16:creationId xmlns="" xmlns:a16="http://schemas.microsoft.com/office/drawing/2014/main" id="{7820EE9E-A090-4DA6-999F-9CAA62657F25}"/>
                </a:ext>
              </a:extLst>
            </p:cNvPr>
            <p:cNvSpPr/>
            <p:nvPr/>
          </p:nvSpPr>
          <p:spPr>
            <a:xfrm>
              <a:off x="11125793" y="2704062"/>
              <a:ext cx="547928" cy="309599"/>
            </a:xfrm>
            <a:custGeom>
              <a:avLst/>
              <a:gdLst>
                <a:gd name="connsiteX0" fmla="*/ 0 w 547928"/>
                <a:gd name="connsiteY0" fmla="*/ 295312 h 295312"/>
                <a:gd name="connsiteX1" fmla="*/ 0 w 547928"/>
                <a:gd name="connsiteY1" fmla="*/ 192131 h 295312"/>
                <a:gd name="connsiteX2" fmla="*/ 24906 w 547928"/>
                <a:gd name="connsiteY2" fmla="*/ 192131 h 295312"/>
                <a:gd name="connsiteX3" fmla="*/ 24906 w 547928"/>
                <a:gd name="connsiteY3" fmla="*/ 163667 h 295312"/>
                <a:gd name="connsiteX4" fmla="*/ 498117 w 547928"/>
                <a:gd name="connsiteY4" fmla="*/ 163667 h 295312"/>
                <a:gd name="connsiteX5" fmla="*/ 498117 w 547928"/>
                <a:gd name="connsiteY5" fmla="*/ 110298 h 295312"/>
                <a:gd name="connsiteX6" fmla="*/ 530139 w 547928"/>
                <a:gd name="connsiteY6" fmla="*/ 110298 h 295312"/>
                <a:gd name="connsiteX7" fmla="*/ 530139 w 547928"/>
                <a:gd name="connsiteY7" fmla="*/ 60486 h 295312"/>
                <a:gd name="connsiteX8" fmla="*/ 547928 w 547928"/>
                <a:gd name="connsiteY8" fmla="*/ 60486 h 295312"/>
                <a:gd name="connsiteX9" fmla="*/ 547928 w 547928"/>
                <a:gd name="connsiteY9" fmla="*/ 0 h 295312"/>
                <a:gd name="connsiteX0" fmla="*/ 0 w 547928"/>
                <a:gd name="connsiteY0" fmla="*/ 309599 h 309599"/>
                <a:gd name="connsiteX1" fmla="*/ 0 w 547928"/>
                <a:gd name="connsiteY1" fmla="*/ 192131 h 309599"/>
                <a:gd name="connsiteX2" fmla="*/ 24906 w 547928"/>
                <a:gd name="connsiteY2" fmla="*/ 192131 h 309599"/>
                <a:gd name="connsiteX3" fmla="*/ 24906 w 547928"/>
                <a:gd name="connsiteY3" fmla="*/ 163667 h 309599"/>
                <a:gd name="connsiteX4" fmla="*/ 498117 w 547928"/>
                <a:gd name="connsiteY4" fmla="*/ 163667 h 309599"/>
                <a:gd name="connsiteX5" fmla="*/ 498117 w 547928"/>
                <a:gd name="connsiteY5" fmla="*/ 110298 h 309599"/>
                <a:gd name="connsiteX6" fmla="*/ 530139 w 547928"/>
                <a:gd name="connsiteY6" fmla="*/ 110298 h 309599"/>
                <a:gd name="connsiteX7" fmla="*/ 530139 w 547928"/>
                <a:gd name="connsiteY7" fmla="*/ 60486 h 309599"/>
                <a:gd name="connsiteX8" fmla="*/ 547928 w 547928"/>
                <a:gd name="connsiteY8" fmla="*/ 60486 h 309599"/>
                <a:gd name="connsiteX9" fmla="*/ 547928 w 547928"/>
                <a:gd name="connsiteY9" fmla="*/ 0 h 30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928" h="309599">
                  <a:moveTo>
                    <a:pt x="0" y="309599"/>
                  </a:moveTo>
                  <a:lnTo>
                    <a:pt x="0" y="192131"/>
                  </a:lnTo>
                  <a:lnTo>
                    <a:pt x="24906" y="192131"/>
                  </a:lnTo>
                  <a:lnTo>
                    <a:pt x="24906" y="163667"/>
                  </a:lnTo>
                  <a:lnTo>
                    <a:pt x="498117" y="163667"/>
                  </a:lnTo>
                  <a:lnTo>
                    <a:pt x="498117" y="110298"/>
                  </a:lnTo>
                  <a:lnTo>
                    <a:pt x="530139" y="110298"/>
                  </a:lnTo>
                  <a:lnTo>
                    <a:pt x="530139" y="60486"/>
                  </a:lnTo>
                  <a:lnTo>
                    <a:pt x="547928" y="60486"/>
                  </a:lnTo>
                  <a:lnTo>
                    <a:pt x="547928"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6" name="TextBox 145">
            <a:extLst>
              <a:ext uri="{FF2B5EF4-FFF2-40B4-BE49-F238E27FC236}">
                <a16:creationId xmlns="" xmlns:a16="http://schemas.microsoft.com/office/drawing/2014/main" id="{FB077705-8075-1445-B5C7-A72DF6BB22EF}"/>
              </a:ext>
            </a:extLst>
          </p:cNvPr>
          <p:cNvSpPr txBox="1"/>
          <p:nvPr/>
        </p:nvSpPr>
        <p:spPr>
          <a:xfrm>
            <a:off x="1876458" y="1325378"/>
            <a:ext cx="33874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 T2D</a:t>
            </a:r>
          </a:p>
        </p:txBody>
      </p:sp>
      <p:sp>
        <p:nvSpPr>
          <p:cNvPr id="147" name="TextBox 146">
            <a:extLst>
              <a:ext uri="{FF2B5EF4-FFF2-40B4-BE49-F238E27FC236}">
                <a16:creationId xmlns="" xmlns:a16="http://schemas.microsoft.com/office/drawing/2014/main" id="{7437DF4B-3DAB-3F4D-AB7A-216829EEB08D}"/>
              </a:ext>
            </a:extLst>
          </p:cNvPr>
          <p:cNvSpPr txBox="1"/>
          <p:nvPr/>
        </p:nvSpPr>
        <p:spPr>
          <a:xfrm>
            <a:off x="7478236" y="1325378"/>
            <a:ext cx="392083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Without T2D</a:t>
            </a:r>
          </a:p>
        </p:txBody>
      </p:sp>
      <p:sp>
        <p:nvSpPr>
          <p:cNvPr id="149" name="TextBox 148">
            <a:extLst>
              <a:ext uri="{FF2B5EF4-FFF2-40B4-BE49-F238E27FC236}">
                <a16:creationId xmlns="" xmlns:a16="http://schemas.microsoft.com/office/drawing/2014/main" id="{3DD5BF5F-51BB-BD4E-A4C4-F344C6A2D2A4}"/>
              </a:ext>
            </a:extLst>
          </p:cNvPr>
          <p:cNvSpPr txBox="1"/>
          <p:nvPr/>
        </p:nvSpPr>
        <p:spPr>
          <a:xfrm>
            <a:off x="5427633" y="5592453"/>
            <a:ext cx="1340431" cy="253916"/>
          </a:xfrm>
          <a:prstGeom prst="rect">
            <a:avLst/>
          </a:prstGeom>
          <a:noFill/>
        </p:spPr>
        <p:txBody>
          <a:bodyPr wrap="none" rtlCol="0">
            <a:spAutoFit/>
          </a:bodyPr>
          <a:lstStyle/>
          <a:p>
            <a:pPr algn="r">
              <a:buClr>
                <a:schemeClr val="accent1"/>
              </a:buClr>
            </a:pPr>
            <a:r>
              <a:rPr lang="en-US" sz="1050" b="1"/>
              <a:t>p-interaction=0.24</a:t>
            </a:r>
          </a:p>
        </p:txBody>
      </p:sp>
      <p:grpSp>
        <p:nvGrpSpPr>
          <p:cNvPr id="153" name="Group 152">
            <a:extLst>
              <a:ext uri="{FF2B5EF4-FFF2-40B4-BE49-F238E27FC236}">
                <a16:creationId xmlns="" xmlns:a16="http://schemas.microsoft.com/office/drawing/2014/main" id="{80247AFB-5EF7-40DF-B3EE-C19CBF534192}"/>
              </a:ext>
            </a:extLst>
          </p:cNvPr>
          <p:cNvGrpSpPr/>
          <p:nvPr/>
        </p:nvGrpSpPr>
        <p:grpSpPr>
          <a:xfrm>
            <a:off x="-6291" y="-23678"/>
            <a:ext cx="3017520" cy="261610"/>
            <a:chOff x="-6290" y="-23678"/>
            <a:chExt cx="3017520" cy="261610"/>
          </a:xfrm>
          <a:solidFill>
            <a:schemeClr val="accent2"/>
          </a:solidFill>
        </p:grpSpPr>
        <p:sp>
          <p:nvSpPr>
            <p:cNvPr id="154" name="Freeform 13">
              <a:extLst>
                <a:ext uri="{FF2B5EF4-FFF2-40B4-BE49-F238E27FC236}">
                  <a16:creationId xmlns="" xmlns:a16="http://schemas.microsoft.com/office/drawing/2014/main" id="{B9F26A75-E701-4E80-8AA2-A413623178D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5" name="Rectangle 154">
              <a:extLst>
                <a:ext uri="{FF2B5EF4-FFF2-40B4-BE49-F238E27FC236}">
                  <a16:creationId xmlns="" xmlns:a16="http://schemas.microsoft.com/office/drawing/2014/main" id="{EA997735-057C-4E9C-A543-9C8E0958DEA0}"/>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3695163938"/>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Ορθογώνιο 4">
            <a:extLst>
              <a:ext uri="{FF2B5EF4-FFF2-40B4-BE49-F238E27FC236}">
                <a16:creationId xmlns="" xmlns:a16="http://schemas.microsoft.com/office/drawing/2014/main" id="{182993E2-78DC-43AD-8F22-E95134642578}"/>
              </a:ext>
            </a:extLst>
          </p:cNvPr>
          <p:cNvSpPr/>
          <p:nvPr/>
        </p:nvSpPr>
        <p:spPr>
          <a:xfrm>
            <a:off x="9107392" y="6473411"/>
            <a:ext cx="2682145"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1" u="none" strike="noStrike" kern="0" cap="none" spc="0" normalizeH="0" baseline="0" noProof="0" dirty="0">
                <a:ln>
                  <a:noFill/>
                </a:ln>
                <a:solidFill>
                  <a:prstClr val="white">
                    <a:lumMod val="50000"/>
                  </a:prstClr>
                </a:solidFill>
                <a:effectLst/>
                <a:uLnTx/>
                <a:uFillTx/>
              </a:rPr>
              <a:t>Kidney International (2020) 98, S1–S115</a:t>
            </a:r>
            <a:endParaRPr kumimoji="0" lang="el-GR" sz="1200" b="0" i="1" u="none" strike="noStrike" kern="0" cap="none" spc="0" normalizeH="0" baseline="0" noProof="0" dirty="0">
              <a:ln>
                <a:noFill/>
              </a:ln>
              <a:solidFill>
                <a:prstClr val="white">
                  <a:lumMod val="50000"/>
                </a:prstClr>
              </a:solidFill>
              <a:effectLst/>
              <a:uLnTx/>
              <a:uFillTx/>
            </a:endParaRPr>
          </a:p>
        </p:txBody>
      </p:sp>
      <p:sp>
        <p:nvSpPr>
          <p:cNvPr id="6" name="Ορθογώνιο 5">
            <a:extLst>
              <a:ext uri="{FF2B5EF4-FFF2-40B4-BE49-F238E27FC236}">
                <a16:creationId xmlns="" xmlns:a16="http://schemas.microsoft.com/office/drawing/2014/main" id="{493EA483-A312-4B2D-A44B-759B79ACD04F}"/>
              </a:ext>
            </a:extLst>
          </p:cNvPr>
          <p:cNvSpPr/>
          <p:nvPr/>
        </p:nvSpPr>
        <p:spPr>
          <a:xfrm>
            <a:off x="1494180" y="191783"/>
            <a:ext cx="8952224" cy="1077218"/>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Overview </a:t>
            </a:r>
            <a:r>
              <a:rPr kumimoji="0" lang="en-US" sz="3200" b="1" i="0" u="none" strike="noStrike" kern="0" cap="none" spc="0" normalizeH="0" baseline="0" noProof="0" dirty="0" smtClean="0">
                <a:ln>
                  <a:noFill/>
                </a:ln>
                <a:solidFill>
                  <a:prstClr val="black"/>
                </a:solidFill>
                <a:effectLst>
                  <a:outerShdw blurRad="38100" dist="38100" dir="2700000" algn="tl">
                    <a:srgbClr val="000000">
                      <a:alpha val="43137"/>
                    </a:srgbClr>
                  </a:outerShdw>
                </a:effectLst>
                <a:uLnTx/>
                <a:uFillTx/>
              </a:rPr>
              <a:t>of </a:t>
            </a:r>
            <a:r>
              <a:rPr kumimoji="0" lang="en-US" sz="3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placebo-controlled </a:t>
            </a:r>
            <a:r>
              <a:rPr kumimoji="0" lang="en-US" sz="3200" b="1" i="0" u="none" strike="noStrike" kern="0" cap="none" spc="0" normalizeH="0" baseline="0" noProof="0" dirty="0" smtClean="0">
                <a:ln>
                  <a:noFill/>
                </a:ln>
                <a:solidFill>
                  <a:prstClr val="black"/>
                </a:solidFill>
                <a:effectLst>
                  <a:outerShdw blurRad="38100" dist="38100" dir="2700000" algn="tl">
                    <a:srgbClr val="000000">
                      <a:alpha val="43137"/>
                    </a:srgbClr>
                  </a:outerShdw>
                </a:effectLst>
                <a:uLnTx/>
                <a:uFillTx/>
              </a:rPr>
              <a:t>clinical </a:t>
            </a:r>
            <a:r>
              <a:rPr kumimoji="0" lang="en-US" sz="3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outcome trials </a:t>
            </a:r>
            <a:r>
              <a:rPr kumimoji="0" lang="en-US" sz="3200" b="1" i="0" u="none" strike="noStrike" kern="0" cap="none" spc="0" normalizeH="0" baseline="0" noProof="0" dirty="0" smtClean="0">
                <a:ln>
                  <a:noFill/>
                </a:ln>
                <a:solidFill>
                  <a:prstClr val="black"/>
                </a:solidFill>
                <a:effectLst>
                  <a:outerShdw blurRad="38100" dist="38100" dir="2700000" algn="tl">
                    <a:srgbClr val="000000">
                      <a:alpha val="43137"/>
                    </a:srgbClr>
                  </a:outerShdw>
                </a:effectLst>
                <a:uLnTx/>
                <a:uFillTx/>
              </a:rPr>
              <a:t>assessing </a:t>
            </a:r>
            <a:r>
              <a:rPr kumimoji="0" lang="en-US" sz="3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SGLT2 </a:t>
            </a:r>
            <a:r>
              <a:rPr kumimoji="0" lang="en-US" sz="3200" b="1" i="0" u="none" strike="noStrike" kern="0" cap="none" spc="0" normalizeH="0" baseline="0" noProof="0" dirty="0" smtClean="0">
                <a:ln>
                  <a:noFill/>
                </a:ln>
                <a:solidFill>
                  <a:prstClr val="black"/>
                </a:solidFill>
                <a:effectLst>
                  <a:outerShdw blurRad="38100" dist="38100" dir="2700000" algn="tl">
                    <a:srgbClr val="000000">
                      <a:alpha val="43137"/>
                    </a:srgbClr>
                  </a:outerShdw>
                </a:effectLst>
                <a:uLnTx/>
                <a:uFillTx/>
              </a:rPr>
              <a:t>inhibitors</a:t>
            </a:r>
            <a:r>
              <a:rPr kumimoji="0" lang="en-US" sz="3200" b="1" i="0" u="none" strike="noStrike" kern="0" cap="none" spc="0" normalizeH="0" noProof="0" dirty="0" smtClean="0">
                <a:ln>
                  <a:noFill/>
                </a:ln>
                <a:solidFill>
                  <a:prstClr val="black"/>
                </a:solidFill>
                <a:effectLst>
                  <a:outerShdw blurRad="38100" dist="38100" dir="2700000" algn="tl">
                    <a:srgbClr val="000000">
                      <a:alpha val="43137"/>
                    </a:srgbClr>
                  </a:outerShdw>
                </a:effectLst>
                <a:uLnTx/>
                <a:uFillTx/>
              </a:rPr>
              <a:t> </a:t>
            </a:r>
            <a:r>
              <a:rPr kumimoji="0" lang="en-US" sz="3200" b="1" i="0" u="none" strike="noStrike" kern="0" cap="none" spc="0" normalizeH="0" baseline="0" noProof="0" dirty="0" smtClean="0">
                <a:ln>
                  <a:noFill/>
                </a:ln>
                <a:solidFill>
                  <a:prstClr val="black"/>
                </a:solidFill>
                <a:effectLst>
                  <a:outerShdw blurRad="38100" dist="38100" dir="2700000" algn="tl">
                    <a:srgbClr val="000000">
                      <a:alpha val="43137"/>
                    </a:srgbClr>
                  </a:outerShdw>
                </a:effectLst>
                <a:uLnTx/>
                <a:uFillTx/>
              </a:rPr>
              <a:t>(CVOTs)</a:t>
            </a:r>
            <a:endParaRPr kumimoji="0" lang="el-GR" sz="3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endParaRPr>
          </a:p>
        </p:txBody>
      </p:sp>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7932" y="1501409"/>
            <a:ext cx="7736983" cy="4829208"/>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2" name="Rectangle 1"/>
          <p:cNvSpPr/>
          <p:nvPr/>
        </p:nvSpPr>
        <p:spPr>
          <a:xfrm>
            <a:off x="2227924" y="6411844"/>
            <a:ext cx="3382786" cy="338554"/>
          </a:xfrm>
          <a:prstGeom prst="rect">
            <a:avLst/>
          </a:prstGeom>
        </p:spPr>
        <p:txBody>
          <a:bodyPr wrap="none">
            <a:spAutoFit/>
          </a:bodyPr>
          <a:lstStyle/>
          <a:p>
            <a:r>
              <a:rPr lang="en-US" sz="1600" i="1" dirty="0"/>
              <a:t>3 point MACE (CV death, MI or stroke) </a:t>
            </a:r>
            <a:endParaRPr lang="el-GR" sz="1600" i="1" dirty="0"/>
          </a:p>
        </p:txBody>
      </p:sp>
      <p:sp>
        <p:nvSpPr>
          <p:cNvPr id="9" name="Rectangle 8"/>
          <p:cNvSpPr/>
          <p:nvPr/>
        </p:nvSpPr>
        <p:spPr>
          <a:xfrm>
            <a:off x="5970300" y="3466532"/>
            <a:ext cx="3801505"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ectangle 11"/>
          <p:cNvSpPr/>
          <p:nvPr/>
        </p:nvSpPr>
        <p:spPr>
          <a:xfrm>
            <a:off x="4861117" y="4319528"/>
            <a:ext cx="1109183" cy="1862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88175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Shape 9">
            <a:extLst>
              <a:ext uri="{FF2B5EF4-FFF2-40B4-BE49-F238E27FC236}">
                <a16:creationId xmlns="" xmlns:a16="http://schemas.microsoft.com/office/drawing/2014/main" id="{9B5769FE-9495-464A-AA09-32FDB5263B2F}"/>
              </a:ext>
            </a:extLst>
          </p:cNvPr>
          <p:cNvSpPr/>
          <p:nvPr/>
        </p:nvSpPr>
        <p:spPr>
          <a:xfrm>
            <a:off x="7174549" y="2883883"/>
            <a:ext cx="4506687" cy="1753437"/>
          </a:xfrm>
          <a:custGeom>
            <a:avLst/>
            <a:gdLst>
              <a:gd name="connsiteX0" fmla="*/ 0 w 4506686"/>
              <a:gd name="connsiteY0" fmla="*/ 1753437 h 1753437"/>
              <a:gd name="connsiteX1" fmla="*/ 75363 w 4506686"/>
              <a:gd name="connsiteY1" fmla="*/ 1753437 h 1753437"/>
              <a:gd name="connsiteX2" fmla="*/ 75363 w 4506686"/>
              <a:gd name="connsiteY2" fmla="*/ 1738365 h 1753437"/>
              <a:gd name="connsiteX3" fmla="*/ 411982 w 4506686"/>
              <a:gd name="connsiteY3" fmla="*/ 1738365 h 1753437"/>
              <a:gd name="connsiteX4" fmla="*/ 411982 w 4506686"/>
              <a:gd name="connsiteY4" fmla="*/ 1728316 h 1753437"/>
              <a:gd name="connsiteX5" fmla="*/ 552659 w 4506686"/>
              <a:gd name="connsiteY5" fmla="*/ 1728316 h 1753437"/>
              <a:gd name="connsiteX6" fmla="*/ 552659 w 4506686"/>
              <a:gd name="connsiteY6" fmla="*/ 1698171 h 1753437"/>
              <a:gd name="connsiteX7" fmla="*/ 572756 w 4506686"/>
              <a:gd name="connsiteY7" fmla="*/ 1698171 h 1753437"/>
              <a:gd name="connsiteX8" fmla="*/ 572756 w 4506686"/>
              <a:gd name="connsiteY8" fmla="*/ 1657978 h 1753437"/>
              <a:gd name="connsiteX9" fmla="*/ 1070150 w 4506686"/>
              <a:gd name="connsiteY9" fmla="*/ 1657978 h 1753437"/>
              <a:gd name="connsiteX10" fmla="*/ 1070150 w 4506686"/>
              <a:gd name="connsiteY10" fmla="*/ 1632857 h 1753437"/>
              <a:gd name="connsiteX11" fmla="*/ 1095270 w 4506686"/>
              <a:gd name="connsiteY11" fmla="*/ 1632857 h 1753437"/>
              <a:gd name="connsiteX12" fmla="*/ 1095270 w 4506686"/>
              <a:gd name="connsiteY12" fmla="*/ 1602712 h 1753437"/>
              <a:gd name="connsiteX13" fmla="*/ 1130440 w 4506686"/>
              <a:gd name="connsiteY13" fmla="*/ 1602712 h 1753437"/>
              <a:gd name="connsiteX14" fmla="*/ 1130440 w 4506686"/>
              <a:gd name="connsiteY14" fmla="*/ 1557494 h 1753437"/>
              <a:gd name="connsiteX15" fmla="*/ 1150536 w 4506686"/>
              <a:gd name="connsiteY15" fmla="*/ 1557494 h 1753437"/>
              <a:gd name="connsiteX16" fmla="*/ 1150536 w 4506686"/>
              <a:gd name="connsiteY16" fmla="*/ 1537398 h 1753437"/>
              <a:gd name="connsiteX17" fmla="*/ 1190730 w 4506686"/>
              <a:gd name="connsiteY17" fmla="*/ 1537398 h 1753437"/>
              <a:gd name="connsiteX18" fmla="*/ 1190730 w 4506686"/>
              <a:gd name="connsiteY18" fmla="*/ 1477108 h 1753437"/>
              <a:gd name="connsiteX19" fmla="*/ 1311310 w 4506686"/>
              <a:gd name="connsiteY19" fmla="*/ 1477108 h 1753437"/>
              <a:gd name="connsiteX20" fmla="*/ 1311310 w 4506686"/>
              <a:gd name="connsiteY20" fmla="*/ 1446963 h 1753437"/>
              <a:gd name="connsiteX21" fmla="*/ 1421842 w 4506686"/>
              <a:gd name="connsiteY21" fmla="*/ 1446963 h 1753437"/>
              <a:gd name="connsiteX22" fmla="*/ 1421842 w 4506686"/>
              <a:gd name="connsiteY22" fmla="*/ 1421842 h 1753437"/>
              <a:gd name="connsiteX23" fmla="*/ 1441939 w 4506686"/>
              <a:gd name="connsiteY23" fmla="*/ 1421842 h 1753437"/>
              <a:gd name="connsiteX24" fmla="*/ 1441939 w 4506686"/>
              <a:gd name="connsiteY24" fmla="*/ 1396721 h 1753437"/>
              <a:gd name="connsiteX25" fmla="*/ 1512277 w 4506686"/>
              <a:gd name="connsiteY25" fmla="*/ 1396721 h 1753437"/>
              <a:gd name="connsiteX26" fmla="*/ 1512277 w 4506686"/>
              <a:gd name="connsiteY26" fmla="*/ 1356527 h 1753437"/>
              <a:gd name="connsiteX27" fmla="*/ 1612761 w 4506686"/>
              <a:gd name="connsiteY27" fmla="*/ 1356527 h 1753437"/>
              <a:gd name="connsiteX28" fmla="*/ 1612761 w 4506686"/>
              <a:gd name="connsiteY28" fmla="*/ 1326382 h 1753437"/>
              <a:gd name="connsiteX29" fmla="*/ 1637881 w 4506686"/>
              <a:gd name="connsiteY29" fmla="*/ 1326382 h 1753437"/>
              <a:gd name="connsiteX30" fmla="*/ 1637881 w 4506686"/>
              <a:gd name="connsiteY30" fmla="*/ 1301261 h 1753437"/>
              <a:gd name="connsiteX31" fmla="*/ 1688123 w 4506686"/>
              <a:gd name="connsiteY31" fmla="*/ 1301261 h 1753437"/>
              <a:gd name="connsiteX32" fmla="*/ 1688123 w 4506686"/>
              <a:gd name="connsiteY32" fmla="*/ 1240971 h 1753437"/>
              <a:gd name="connsiteX33" fmla="*/ 1698171 w 4506686"/>
              <a:gd name="connsiteY33" fmla="*/ 1230923 h 1753437"/>
              <a:gd name="connsiteX34" fmla="*/ 1698171 w 4506686"/>
              <a:gd name="connsiteY34" fmla="*/ 1220875 h 1753437"/>
              <a:gd name="connsiteX35" fmla="*/ 2195565 w 4506686"/>
              <a:gd name="connsiteY35" fmla="*/ 1220875 h 1753437"/>
              <a:gd name="connsiteX36" fmla="*/ 2195565 w 4506686"/>
              <a:gd name="connsiteY36" fmla="*/ 1175657 h 1753437"/>
              <a:gd name="connsiteX37" fmla="*/ 2220686 w 4506686"/>
              <a:gd name="connsiteY37" fmla="*/ 1175657 h 1753437"/>
              <a:gd name="connsiteX38" fmla="*/ 2220686 w 4506686"/>
              <a:gd name="connsiteY38" fmla="*/ 1140488 h 1753437"/>
              <a:gd name="connsiteX39" fmla="*/ 2235758 w 4506686"/>
              <a:gd name="connsiteY39" fmla="*/ 1140488 h 1753437"/>
              <a:gd name="connsiteX40" fmla="*/ 2235758 w 4506686"/>
              <a:gd name="connsiteY40" fmla="*/ 1120391 h 1753437"/>
              <a:gd name="connsiteX41" fmla="*/ 2270928 w 4506686"/>
              <a:gd name="connsiteY41" fmla="*/ 1120391 h 1753437"/>
              <a:gd name="connsiteX42" fmla="*/ 2270928 w 4506686"/>
              <a:gd name="connsiteY42" fmla="*/ 1100294 h 1753437"/>
              <a:gd name="connsiteX43" fmla="*/ 2692958 w 4506686"/>
              <a:gd name="connsiteY43" fmla="*/ 1100294 h 1753437"/>
              <a:gd name="connsiteX44" fmla="*/ 2692958 w 4506686"/>
              <a:gd name="connsiteY44" fmla="*/ 1075174 h 1753437"/>
              <a:gd name="connsiteX45" fmla="*/ 2778369 w 4506686"/>
              <a:gd name="connsiteY45" fmla="*/ 1075174 h 1753437"/>
              <a:gd name="connsiteX46" fmla="*/ 2778369 w 4506686"/>
              <a:gd name="connsiteY46" fmla="*/ 1050053 h 1753437"/>
              <a:gd name="connsiteX47" fmla="*/ 2798466 w 4506686"/>
              <a:gd name="connsiteY47" fmla="*/ 1050053 h 1753437"/>
              <a:gd name="connsiteX48" fmla="*/ 2798466 w 4506686"/>
              <a:gd name="connsiteY48" fmla="*/ 1014883 h 1753437"/>
              <a:gd name="connsiteX49" fmla="*/ 2813539 w 4506686"/>
              <a:gd name="connsiteY49" fmla="*/ 1014883 h 1753437"/>
              <a:gd name="connsiteX50" fmla="*/ 2813539 w 4506686"/>
              <a:gd name="connsiteY50" fmla="*/ 969666 h 1753437"/>
              <a:gd name="connsiteX51" fmla="*/ 2833635 w 4506686"/>
              <a:gd name="connsiteY51" fmla="*/ 969666 h 1753437"/>
              <a:gd name="connsiteX52" fmla="*/ 2833635 w 4506686"/>
              <a:gd name="connsiteY52" fmla="*/ 919424 h 1753437"/>
              <a:gd name="connsiteX53" fmla="*/ 2843683 w 4506686"/>
              <a:gd name="connsiteY53" fmla="*/ 909376 h 1753437"/>
              <a:gd name="connsiteX54" fmla="*/ 2843683 w 4506686"/>
              <a:gd name="connsiteY54" fmla="*/ 869182 h 1753437"/>
              <a:gd name="connsiteX55" fmla="*/ 3029578 w 4506686"/>
              <a:gd name="connsiteY55" fmla="*/ 869182 h 1753437"/>
              <a:gd name="connsiteX56" fmla="*/ 3029578 w 4506686"/>
              <a:gd name="connsiteY56" fmla="*/ 828989 h 1753437"/>
              <a:gd name="connsiteX57" fmla="*/ 3150158 w 4506686"/>
              <a:gd name="connsiteY57" fmla="*/ 828989 h 1753437"/>
              <a:gd name="connsiteX58" fmla="*/ 3150158 w 4506686"/>
              <a:gd name="connsiteY58" fmla="*/ 813916 h 1753437"/>
              <a:gd name="connsiteX59" fmla="*/ 3326004 w 4506686"/>
              <a:gd name="connsiteY59" fmla="*/ 813916 h 1753437"/>
              <a:gd name="connsiteX60" fmla="*/ 3326004 w 4506686"/>
              <a:gd name="connsiteY60" fmla="*/ 763675 h 1753437"/>
              <a:gd name="connsiteX61" fmla="*/ 3341077 w 4506686"/>
              <a:gd name="connsiteY61" fmla="*/ 763675 h 1753437"/>
              <a:gd name="connsiteX62" fmla="*/ 3341077 w 4506686"/>
              <a:gd name="connsiteY62" fmla="*/ 733530 h 1753437"/>
              <a:gd name="connsiteX63" fmla="*/ 3391319 w 4506686"/>
              <a:gd name="connsiteY63" fmla="*/ 733530 h 1753437"/>
              <a:gd name="connsiteX64" fmla="*/ 3391319 w 4506686"/>
              <a:gd name="connsiteY64" fmla="*/ 703385 h 1753437"/>
              <a:gd name="connsiteX65" fmla="*/ 3441561 w 4506686"/>
              <a:gd name="connsiteY65" fmla="*/ 703385 h 1753437"/>
              <a:gd name="connsiteX66" fmla="*/ 3441561 w 4506686"/>
              <a:gd name="connsiteY66" fmla="*/ 688312 h 1753437"/>
              <a:gd name="connsiteX67" fmla="*/ 3547068 w 4506686"/>
              <a:gd name="connsiteY67" fmla="*/ 688312 h 1753437"/>
              <a:gd name="connsiteX68" fmla="*/ 3547068 w 4506686"/>
              <a:gd name="connsiteY68" fmla="*/ 668215 h 1753437"/>
              <a:gd name="connsiteX69" fmla="*/ 3878664 w 4506686"/>
              <a:gd name="connsiteY69" fmla="*/ 668215 h 1753437"/>
              <a:gd name="connsiteX70" fmla="*/ 3878664 w 4506686"/>
              <a:gd name="connsiteY70" fmla="*/ 607925 h 1753437"/>
              <a:gd name="connsiteX71" fmla="*/ 3913833 w 4506686"/>
              <a:gd name="connsiteY71" fmla="*/ 607925 h 1753437"/>
              <a:gd name="connsiteX72" fmla="*/ 3913833 w 4506686"/>
              <a:gd name="connsiteY72" fmla="*/ 547635 h 1753437"/>
              <a:gd name="connsiteX73" fmla="*/ 3923881 w 4506686"/>
              <a:gd name="connsiteY73" fmla="*/ 537587 h 1753437"/>
              <a:gd name="connsiteX74" fmla="*/ 3923881 w 4506686"/>
              <a:gd name="connsiteY74" fmla="*/ 477297 h 1753437"/>
              <a:gd name="connsiteX75" fmla="*/ 3943978 w 4506686"/>
              <a:gd name="connsiteY75" fmla="*/ 477297 h 1753437"/>
              <a:gd name="connsiteX76" fmla="*/ 3943978 w 4506686"/>
              <a:gd name="connsiteY76" fmla="*/ 351692 h 1753437"/>
              <a:gd name="connsiteX77" fmla="*/ 3943978 w 4506686"/>
              <a:gd name="connsiteY77" fmla="*/ 351692 h 1753437"/>
              <a:gd name="connsiteX78" fmla="*/ 3943978 w 4506686"/>
              <a:gd name="connsiteY78" fmla="*/ 316523 h 1753437"/>
              <a:gd name="connsiteX79" fmla="*/ 3969099 w 4506686"/>
              <a:gd name="connsiteY79" fmla="*/ 316523 h 1753437"/>
              <a:gd name="connsiteX80" fmla="*/ 3969099 w 4506686"/>
              <a:gd name="connsiteY80" fmla="*/ 261257 h 1753437"/>
              <a:gd name="connsiteX81" fmla="*/ 3994220 w 4506686"/>
              <a:gd name="connsiteY81" fmla="*/ 261257 h 1753437"/>
              <a:gd name="connsiteX82" fmla="*/ 3994220 w 4506686"/>
              <a:gd name="connsiteY82" fmla="*/ 221064 h 1753437"/>
              <a:gd name="connsiteX83" fmla="*/ 4451420 w 4506686"/>
              <a:gd name="connsiteY83" fmla="*/ 221064 h 1753437"/>
              <a:gd name="connsiteX84" fmla="*/ 4451420 w 4506686"/>
              <a:gd name="connsiteY84" fmla="*/ 135653 h 1753437"/>
              <a:gd name="connsiteX85" fmla="*/ 4506686 w 4506686"/>
              <a:gd name="connsiteY85" fmla="*/ 135653 h 1753437"/>
              <a:gd name="connsiteX86" fmla="*/ 4506686 w 4506686"/>
              <a:gd name="connsiteY86" fmla="*/ 0 h 175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506686" h="1753437">
                <a:moveTo>
                  <a:pt x="0" y="1753437"/>
                </a:moveTo>
                <a:lnTo>
                  <a:pt x="75363" y="1753437"/>
                </a:lnTo>
                <a:lnTo>
                  <a:pt x="75363" y="1738365"/>
                </a:lnTo>
                <a:lnTo>
                  <a:pt x="411982" y="1738365"/>
                </a:lnTo>
                <a:lnTo>
                  <a:pt x="411982" y="1728316"/>
                </a:lnTo>
                <a:lnTo>
                  <a:pt x="552659" y="1728316"/>
                </a:lnTo>
                <a:lnTo>
                  <a:pt x="552659" y="1698171"/>
                </a:lnTo>
                <a:lnTo>
                  <a:pt x="572756" y="1698171"/>
                </a:lnTo>
                <a:lnTo>
                  <a:pt x="572756" y="1657978"/>
                </a:lnTo>
                <a:lnTo>
                  <a:pt x="1070150" y="1657978"/>
                </a:lnTo>
                <a:lnTo>
                  <a:pt x="1070150" y="1632857"/>
                </a:lnTo>
                <a:lnTo>
                  <a:pt x="1095270" y="1632857"/>
                </a:lnTo>
                <a:lnTo>
                  <a:pt x="1095270" y="1602712"/>
                </a:lnTo>
                <a:lnTo>
                  <a:pt x="1130440" y="1602712"/>
                </a:lnTo>
                <a:lnTo>
                  <a:pt x="1130440" y="1557494"/>
                </a:lnTo>
                <a:lnTo>
                  <a:pt x="1150536" y="1557494"/>
                </a:lnTo>
                <a:lnTo>
                  <a:pt x="1150536" y="1537398"/>
                </a:lnTo>
                <a:lnTo>
                  <a:pt x="1190730" y="1537398"/>
                </a:lnTo>
                <a:lnTo>
                  <a:pt x="1190730" y="1477108"/>
                </a:lnTo>
                <a:lnTo>
                  <a:pt x="1311310" y="1477108"/>
                </a:lnTo>
                <a:lnTo>
                  <a:pt x="1311310" y="1446963"/>
                </a:lnTo>
                <a:lnTo>
                  <a:pt x="1421842" y="1446963"/>
                </a:lnTo>
                <a:lnTo>
                  <a:pt x="1421842" y="1421842"/>
                </a:lnTo>
                <a:lnTo>
                  <a:pt x="1441939" y="1421842"/>
                </a:lnTo>
                <a:lnTo>
                  <a:pt x="1441939" y="1396721"/>
                </a:lnTo>
                <a:lnTo>
                  <a:pt x="1512277" y="1396721"/>
                </a:lnTo>
                <a:lnTo>
                  <a:pt x="1512277" y="1356527"/>
                </a:lnTo>
                <a:lnTo>
                  <a:pt x="1612761" y="1356527"/>
                </a:lnTo>
                <a:lnTo>
                  <a:pt x="1612761" y="1326382"/>
                </a:lnTo>
                <a:lnTo>
                  <a:pt x="1637881" y="1326382"/>
                </a:lnTo>
                <a:lnTo>
                  <a:pt x="1637881" y="1301261"/>
                </a:lnTo>
                <a:lnTo>
                  <a:pt x="1688123" y="1301261"/>
                </a:lnTo>
                <a:lnTo>
                  <a:pt x="1688123" y="1240971"/>
                </a:lnTo>
                <a:lnTo>
                  <a:pt x="1698171" y="1230923"/>
                </a:lnTo>
                <a:lnTo>
                  <a:pt x="1698171" y="1220875"/>
                </a:lnTo>
                <a:lnTo>
                  <a:pt x="2195565" y="1220875"/>
                </a:lnTo>
                <a:lnTo>
                  <a:pt x="2195565" y="1175657"/>
                </a:lnTo>
                <a:lnTo>
                  <a:pt x="2220686" y="1175657"/>
                </a:lnTo>
                <a:lnTo>
                  <a:pt x="2220686" y="1140488"/>
                </a:lnTo>
                <a:lnTo>
                  <a:pt x="2235758" y="1140488"/>
                </a:lnTo>
                <a:lnTo>
                  <a:pt x="2235758" y="1120391"/>
                </a:lnTo>
                <a:lnTo>
                  <a:pt x="2270928" y="1120391"/>
                </a:lnTo>
                <a:lnTo>
                  <a:pt x="2270928" y="1100294"/>
                </a:lnTo>
                <a:lnTo>
                  <a:pt x="2692958" y="1100294"/>
                </a:lnTo>
                <a:lnTo>
                  <a:pt x="2692958" y="1075174"/>
                </a:lnTo>
                <a:lnTo>
                  <a:pt x="2778369" y="1075174"/>
                </a:lnTo>
                <a:lnTo>
                  <a:pt x="2778369" y="1050053"/>
                </a:lnTo>
                <a:lnTo>
                  <a:pt x="2798466" y="1050053"/>
                </a:lnTo>
                <a:lnTo>
                  <a:pt x="2798466" y="1014883"/>
                </a:lnTo>
                <a:lnTo>
                  <a:pt x="2813539" y="1014883"/>
                </a:lnTo>
                <a:lnTo>
                  <a:pt x="2813539" y="969666"/>
                </a:lnTo>
                <a:lnTo>
                  <a:pt x="2833635" y="969666"/>
                </a:lnTo>
                <a:lnTo>
                  <a:pt x="2833635" y="919424"/>
                </a:lnTo>
                <a:lnTo>
                  <a:pt x="2843683" y="909376"/>
                </a:lnTo>
                <a:lnTo>
                  <a:pt x="2843683" y="869182"/>
                </a:lnTo>
                <a:lnTo>
                  <a:pt x="3029578" y="869182"/>
                </a:lnTo>
                <a:lnTo>
                  <a:pt x="3029578" y="828989"/>
                </a:lnTo>
                <a:lnTo>
                  <a:pt x="3150158" y="828989"/>
                </a:lnTo>
                <a:lnTo>
                  <a:pt x="3150158" y="813916"/>
                </a:lnTo>
                <a:lnTo>
                  <a:pt x="3326004" y="813916"/>
                </a:lnTo>
                <a:lnTo>
                  <a:pt x="3326004" y="763675"/>
                </a:lnTo>
                <a:lnTo>
                  <a:pt x="3341077" y="763675"/>
                </a:lnTo>
                <a:lnTo>
                  <a:pt x="3341077" y="733530"/>
                </a:lnTo>
                <a:lnTo>
                  <a:pt x="3391319" y="733530"/>
                </a:lnTo>
                <a:lnTo>
                  <a:pt x="3391319" y="703385"/>
                </a:lnTo>
                <a:lnTo>
                  <a:pt x="3441561" y="703385"/>
                </a:lnTo>
                <a:lnTo>
                  <a:pt x="3441561" y="688312"/>
                </a:lnTo>
                <a:lnTo>
                  <a:pt x="3547068" y="688312"/>
                </a:lnTo>
                <a:lnTo>
                  <a:pt x="3547068" y="668215"/>
                </a:lnTo>
                <a:lnTo>
                  <a:pt x="3878664" y="668215"/>
                </a:lnTo>
                <a:lnTo>
                  <a:pt x="3878664" y="607925"/>
                </a:lnTo>
                <a:lnTo>
                  <a:pt x="3913833" y="607925"/>
                </a:lnTo>
                <a:lnTo>
                  <a:pt x="3913833" y="547635"/>
                </a:lnTo>
                <a:lnTo>
                  <a:pt x="3923881" y="537587"/>
                </a:lnTo>
                <a:lnTo>
                  <a:pt x="3923881" y="477297"/>
                </a:lnTo>
                <a:lnTo>
                  <a:pt x="3943978" y="477297"/>
                </a:lnTo>
                <a:lnTo>
                  <a:pt x="3943978" y="351692"/>
                </a:lnTo>
                <a:lnTo>
                  <a:pt x="3943978" y="351692"/>
                </a:lnTo>
                <a:lnTo>
                  <a:pt x="3943978" y="316523"/>
                </a:lnTo>
                <a:lnTo>
                  <a:pt x="3969099" y="316523"/>
                </a:lnTo>
                <a:lnTo>
                  <a:pt x="3969099" y="261257"/>
                </a:lnTo>
                <a:lnTo>
                  <a:pt x="3994220" y="261257"/>
                </a:lnTo>
                <a:lnTo>
                  <a:pt x="3994220" y="221064"/>
                </a:lnTo>
                <a:lnTo>
                  <a:pt x="4451420" y="221064"/>
                </a:lnTo>
                <a:lnTo>
                  <a:pt x="4451420" y="135653"/>
                </a:lnTo>
                <a:lnTo>
                  <a:pt x="4506686" y="135653"/>
                </a:lnTo>
                <a:lnTo>
                  <a:pt x="4506686"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 xmlns:a16="http://schemas.microsoft.com/office/drawing/2014/main" id="{B2783244-D34D-43AE-84C9-3B4FC59667EC}"/>
              </a:ext>
            </a:extLst>
          </p:cNvPr>
          <p:cNvSpPr/>
          <p:nvPr/>
        </p:nvSpPr>
        <p:spPr>
          <a:xfrm>
            <a:off x="1395436" y="2764868"/>
            <a:ext cx="4489661" cy="1872137"/>
          </a:xfrm>
          <a:custGeom>
            <a:avLst/>
            <a:gdLst>
              <a:gd name="connsiteX0" fmla="*/ 0 w 4489661"/>
              <a:gd name="connsiteY0" fmla="*/ 1872137 h 1872137"/>
              <a:gd name="connsiteX1" fmla="*/ 91007 w 4489661"/>
              <a:gd name="connsiteY1" fmla="*/ 1872137 h 1872137"/>
              <a:gd name="connsiteX2" fmla="*/ 91007 w 4489661"/>
              <a:gd name="connsiteY2" fmla="*/ 1859136 h 1872137"/>
              <a:gd name="connsiteX3" fmla="*/ 247018 w 4489661"/>
              <a:gd name="connsiteY3" fmla="*/ 1859136 h 1872137"/>
              <a:gd name="connsiteX4" fmla="*/ 247018 w 4489661"/>
              <a:gd name="connsiteY4" fmla="*/ 1854802 h 1872137"/>
              <a:gd name="connsiteX5" fmla="*/ 489702 w 4489661"/>
              <a:gd name="connsiteY5" fmla="*/ 1854802 h 1872137"/>
              <a:gd name="connsiteX6" fmla="*/ 489702 w 4489661"/>
              <a:gd name="connsiteY6" fmla="*/ 1833134 h 1872137"/>
              <a:gd name="connsiteX7" fmla="*/ 572042 w 4489661"/>
              <a:gd name="connsiteY7" fmla="*/ 1833134 h 1872137"/>
              <a:gd name="connsiteX8" fmla="*/ 572042 w 4489661"/>
              <a:gd name="connsiteY8" fmla="*/ 1815799 h 1872137"/>
              <a:gd name="connsiteX9" fmla="*/ 1044410 w 4489661"/>
              <a:gd name="connsiteY9" fmla="*/ 1815799 h 1872137"/>
              <a:gd name="connsiteX10" fmla="*/ 1044410 w 4489661"/>
              <a:gd name="connsiteY10" fmla="*/ 1781130 h 1872137"/>
              <a:gd name="connsiteX11" fmla="*/ 1096413 w 4489661"/>
              <a:gd name="connsiteY11" fmla="*/ 1781130 h 1872137"/>
              <a:gd name="connsiteX12" fmla="*/ 1096413 w 4489661"/>
              <a:gd name="connsiteY12" fmla="*/ 1755128 h 1872137"/>
              <a:gd name="connsiteX13" fmla="*/ 1139750 w 4489661"/>
              <a:gd name="connsiteY13" fmla="*/ 1755128 h 1872137"/>
              <a:gd name="connsiteX14" fmla="*/ 1139750 w 4489661"/>
              <a:gd name="connsiteY14" fmla="*/ 1737794 h 1872137"/>
              <a:gd name="connsiteX15" fmla="*/ 1308762 w 4489661"/>
              <a:gd name="connsiteY15" fmla="*/ 1737794 h 1872137"/>
              <a:gd name="connsiteX16" fmla="*/ 1308762 w 4489661"/>
              <a:gd name="connsiteY16" fmla="*/ 1707458 h 1872137"/>
              <a:gd name="connsiteX17" fmla="*/ 1612118 w 4489661"/>
              <a:gd name="connsiteY17" fmla="*/ 1707458 h 1872137"/>
              <a:gd name="connsiteX18" fmla="*/ 1612118 w 4489661"/>
              <a:gd name="connsiteY18" fmla="*/ 1664122 h 1872137"/>
              <a:gd name="connsiteX19" fmla="*/ 1638120 w 4489661"/>
              <a:gd name="connsiteY19" fmla="*/ 1664122 h 1872137"/>
              <a:gd name="connsiteX20" fmla="*/ 1638120 w 4489661"/>
              <a:gd name="connsiteY20" fmla="*/ 1633786 h 1872137"/>
              <a:gd name="connsiteX21" fmla="*/ 1681456 w 4489661"/>
              <a:gd name="connsiteY21" fmla="*/ 1633786 h 1872137"/>
              <a:gd name="connsiteX22" fmla="*/ 1681456 w 4489661"/>
              <a:gd name="connsiteY22" fmla="*/ 1620785 h 1872137"/>
              <a:gd name="connsiteX23" fmla="*/ 1711792 w 4489661"/>
              <a:gd name="connsiteY23" fmla="*/ 1620785 h 1872137"/>
              <a:gd name="connsiteX24" fmla="*/ 1711792 w 4489661"/>
              <a:gd name="connsiteY24" fmla="*/ 1586116 h 1872137"/>
              <a:gd name="connsiteX25" fmla="*/ 1742127 w 4489661"/>
              <a:gd name="connsiteY25" fmla="*/ 1586116 h 1872137"/>
              <a:gd name="connsiteX26" fmla="*/ 1742127 w 4489661"/>
              <a:gd name="connsiteY26" fmla="*/ 1555780 h 1872137"/>
              <a:gd name="connsiteX27" fmla="*/ 1820133 w 4489661"/>
              <a:gd name="connsiteY27" fmla="*/ 1555780 h 1872137"/>
              <a:gd name="connsiteX28" fmla="*/ 1820133 w 4489661"/>
              <a:gd name="connsiteY28" fmla="*/ 1538446 h 1872137"/>
              <a:gd name="connsiteX29" fmla="*/ 2149490 w 4489661"/>
              <a:gd name="connsiteY29" fmla="*/ 1538446 h 1872137"/>
              <a:gd name="connsiteX30" fmla="*/ 2149490 w 4489661"/>
              <a:gd name="connsiteY30" fmla="*/ 1508110 h 1872137"/>
              <a:gd name="connsiteX31" fmla="*/ 2175492 w 4489661"/>
              <a:gd name="connsiteY31" fmla="*/ 1508110 h 1872137"/>
              <a:gd name="connsiteX32" fmla="*/ 2175492 w 4489661"/>
              <a:gd name="connsiteY32" fmla="*/ 1477775 h 1872137"/>
              <a:gd name="connsiteX33" fmla="*/ 2210161 w 4489661"/>
              <a:gd name="connsiteY33" fmla="*/ 1477775 h 1872137"/>
              <a:gd name="connsiteX34" fmla="*/ 2210161 w 4489661"/>
              <a:gd name="connsiteY34" fmla="*/ 1443105 h 1872137"/>
              <a:gd name="connsiteX35" fmla="*/ 2240497 w 4489661"/>
              <a:gd name="connsiteY35" fmla="*/ 1443105 h 1872137"/>
              <a:gd name="connsiteX36" fmla="*/ 2240497 w 4489661"/>
              <a:gd name="connsiteY36" fmla="*/ 1421437 h 1872137"/>
              <a:gd name="connsiteX37" fmla="*/ 2266499 w 4489661"/>
              <a:gd name="connsiteY37" fmla="*/ 1421437 h 1872137"/>
              <a:gd name="connsiteX38" fmla="*/ 2266499 w 4489661"/>
              <a:gd name="connsiteY38" fmla="*/ 1365100 h 1872137"/>
              <a:gd name="connsiteX39" fmla="*/ 2292501 w 4489661"/>
              <a:gd name="connsiteY39" fmla="*/ 1365100 h 1872137"/>
              <a:gd name="connsiteX40" fmla="*/ 2292501 w 4489661"/>
              <a:gd name="connsiteY40" fmla="*/ 1330431 h 1872137"/>
              <a:gd name="connsiteX41" fmla="*/ 2305501 w 4489661"/>
              <a:gd name="connsiteY41" fmla="*/ 1330431 h 1872137"/>
              <a:gd name="connsiteX42" fmla="*/ 2305501 w 4489661"/>
              <a:gd name="connsiteY42" fmla="*/ 1291428 h 1872137"/>
              <a:gd name="connsiteX43" fmla="*/ 2383507 w 4489661"/>
              <a:gd name="connsiteY43" fmla="*/ 1291428 h 1872137"/>
              <a:gd name="connsiteX44" fmla="*/ 2383507 w 4489661"/>
              <a:gd name="connsiteY44" fmla="*/ 1269759 h 1872137"/>
              <a:gd name="connsiteX45" fmla="*/ 2556853 w 4489661"/>
              <a:gd name="connsiteY45" fmla="*/ 1269759 h 1872137"/>
              <a:gd name="connsiteX46" fmla="*/ 2556853 w 4489661"/>
              <a:gd name="connsiteY46" fmla="*/ 1248091 h 1872137"/>
              <a:gd name="connsiteX47" fmla="*/ 2764868 w 4489661"/>
              <a:gd name="connsiteY47" fmla="*/ 1248091 h 1872137"/>
              <a:gd name="connsiteX48" fmla="*/ 2764868 w 4489661"/>
              <a:gd name="connsiteY48" fmla="*/ 1196087 h 1872137"/>
              <a:gd name="connsiteX49" fmla="*/ 2764868 w 4489661"/>
              <a:gd name="connsiteY49" fmla="*/ 1196087 h 1872137"/>
              <a:gd name="connsiteX50" fmla="*/ 2786537 w 4489661"/>
              <a:gd name="connsiteY50" fmla="*/ 1174418 h 1872137"/>
              <a:gd name="connsiteX51" fmla="*/ 2786537 w 4489661"/>
              <a:gd name="connsiteY51" fmla="*/ 1174418 h 1872137"/>
              <a:gd name="connsiteX52" fmla="*/ 2808204 w 4489661"/>
              <a:gd name="connsiteY52" fmla="*/ 1152751 h 1872137"/>
              <a:gd name="connsiteX53" fmla="*/ 2816871 w 4489661"/>
              <a:gd name="connsiteY53" fmla="*/ 1144084 h 1872137"/>
              <a:gd name="connsiteX54" fmla="*/ 2816871 w 4489661"/>
              <a:gd name="connsiteY54" fmla="*/ 1087746 h 1872137"/>
              <a:gd name="connsiteX55" fmla="*/ 2834207 w 4489661"/>
              <a:gd name="connsiteY55" fmla="*/ 1087746 h 1872137"/>
              <a:gd name="connsiteX56" fmla="*/ 2834207 w 4489661"/>
              <a:gd name="connsiteY56" fmla="*/ 1040076 h 1872137"/>
              <a:gd name="connsiteX57" fmla="*/ 2860209 w 4489661"/>
              <a:gd name="connsiteY57" fmla="*/ 1040076 h 1872137"/>
              <a:gd name="connsiteX58" fmla="*/ 2860209 w 4489661"/>
              <a:gd name="connsiteY58" fmla="*/ 1005407 h 1872137"/>
              <a:gd name="connsiteX59" fmla="*/ 2873210 w 4489661"/>
              <a:gd name="connsiteY59" fmla="*/ 1005407 h 1872137"/>
              <a:gd name="connsiteX60" fmla="*/ 2873210 w 4489661"/>
              <a:gd name="connsiteY60" fmla="*/ 983739 h 1872137"/>
              <a:gd name="connsiteX61" fmla="*/ 2938214 w 4489661"/>
              <a:gd name="connsiteY61" fmla="*/ 983739 h 1872137"/>
              <a:gd name="connsiteX62" fmla="*/ 2938214 w 4489661"/>
              <a:gd name="connsiteY62" fmla="*/ 957737 h 1872137"/>
              <a:gd name="connsiteX63" fmla="*/ 2968550 w 4489661"/>
              <a:gd name="connsiteY63" fmla="*/ 957737 h 1872137"/>
              <a:gd name="connsiteX64" fmla="*/ 2977217 w 4489661"/>
              <a:gd name="connsiteY64" fmla="*/ 949070 h 1872137"/>
              <a:gd name="connsiteX65" fmla="*/ 3224235 w 4489661"/>
              <a:gd name="connsiteY65" fmla="*/ 949070 h 1872137"/>
              <a:gd name="connsiteX66" fmla="*/ 3224235 w 4489661"/>
              <a:gd name="connsiteY66" fmla="*/ 914400 h 1872137"/>
              <a:gd name="connsiteX67" fmla="*/ 3237236 w 4489661"/>
              <a:gd name="connsiteY67" fmla="*/ 914400 h 1872137"/>
              <a:gd name="connsiteX68" fmla="*/ 3237236 w 4489661"/>
              <a:gd name="connsiteY68" fmla="*/ 897066 h 1872137"/>
              <a:gd name="connsiteX69" fmla="*/ 3319575 w 4489661"/>
              <a:gd name="connsiteY69" fmla="*/ 897066 h 1872137"/>
              <a:gd name="connsiteX70" fmla="*/ 3319575 w 4489661"/>
              <a:gd name="connsiteY70" fmla="*/ 853729 h 1872137"/>
              <a:gd name="connsiteX71" fmla="*/ 3341244 w 4489661"/>
              <a:gd name="connsiteY71" fmla="*/ 853729 h 1872137"/>
              <a:gd name="connsiteX72" fmla="*/ 3341244 w 4489661"/>
              <a:gd name="connsiteY72" fmla="*/ 758389 h 1872137"/>
              <a:gd name="connsiteX73" fmla="*/ 3362912 w 4489661"/>
              <a:gd name="connsiteY73" fmla="*/ 758389 h 1872137"/>
              <a:gd name="connsiteX74" fmla="*/ 3362912 w 4489661"/>
              <a:gd name="connsiteY74" fmla="*/ 706385 h 1872137"/>
              <a:gd name="connsiteX75" fmla="*/ 3375913 w 4489661"/>
              <a:gd name="connsiteY75" fmla="*/ 693384 h 1872137"/>
              <a:gd name="connsiteX76" fmla="*/ 3375913 w 4489661"/>
              <a:gd name="connsiteY76" fmla="*/ 593710 h 1872137"/>
              <a:gd name="connsiteX77" fmla="*/ 3410582 w 4489661"/>
              <a:gd name="connsiteY77" fmla="*/ 593710 h 1872137"/>
              <a:gd name="connsiteX78" fmla="*/ 3410582 w 4489661"/>
              <a:gd name="connsiteY78" fmla="*/ 572042 h 1872137"/>
              <a:gd name="connsiteX79" fmla="*/ 3436584 w 4489661"/>
              <a:gd name="connsiteY79" fmla="*/ 572042 h 1872137"/>
              <a:gd name="connsiteX80" fmla="*/ 3436584 w 4489661"/>
              <a:gd name="connsiteY80" fmla="*/ 533039 h 1872137"/>
              <a:gd name="connsiteX81" fmla="*/ 3683602 w 4489661"/>
              <a:gd name="connsiteY81" fmla="*/ 533039 h 1872137"/>
              <a:gd name="connsiteX82" fmla="*/ 3683602 w 4489661"/>
              <a:gd name="connsiteY82" fmla="*/ 533039 h 1872137"/>
              <a:gd name="connsiteX83" fmla="*/ 3683602 w 4489661"/>
              <a:gd name="connsiteY83" fmla="*/ 533039 h 1872137"/>
              <a:gd name="connsiteX84" fmla="*/ 3683602 w 4489661"/>
              <a:gd name="connsiteY84" fmla="*/ 489703 h 1872137"/>
              <a:gd name="connsiteX85" fmla="*/ 3856948 w 4489661"/>
              <a:gd name="connsiteY85" fmla="*/ 489703 h 1872137"/>
              <a:gd name="connsiteX86" fmla="*/ 3856948 w 4489661"/>
              <a:gd name="connsiteY86" fmla="*/ 476702 h 1872137"/>
              <a:gd name="connsiteX87" fmla="*/ 3891617 w 4489661"/>
              <a:gd name="connsiteY87" fmla="*/ 476702 h 1872137"/>
              <a:gd name="connsiteX88" fmla="*/ 3891617 w 4489661"/>
              <a:gd name="connsiteY88" fmla="*/ 450700 h 1872137"/>
              <a:gd name="connsiteX89" fmla="*/ 3921953 w 4489661"/>
              <a:gd name="connsiteY89" fmla="*/ 450700 h 1872137"/>
              <a:gd name="connsiteX90" fmla="*/ 3921953 w 4489661"/>
              <a:gd name="connsiteY90" fmla="*/ 390029 h 1872137"/>
              <a:gd name="connsiteX91" fmla="*/ 3952288 w 4489661"/>
              <a:gd name="connsiteY91" fmla="*/ 390029 h 1872137"/>
              <a:gd name="connsiteX92" fmla="*/ 3952288 w 4489661"/>
              <a:gd name="connsiteY92" fmla="*/ 325024 h 1872137"/>
              <a:gd name="connsiteX93" fmla="*/ 3952288 w 4489661"/>
              <a:gd name="connsiteY93" fmla="*/ 325024 h 1872137"/>
              <a:gd name="connsiteX94" fmla="*/ 3952288 w 4489661"/>
              <a:gd name="connsiteY94" fmla="*/ 325024 h 1872137"/>
              <a:gd name="connsiteX95" fmla="*/ 3978290 w 4489661"/>
              <a:gd name="connsiteY95" fmla="*/ 299022 h 1872137"/>
              <a:gd name="connsiteX96" fmla="*/ 3991291 w 4489661"/>
              <a:gd name="connsiteY96" fmla="*/ 286021 h 1872137"/>
              <a:gd name="connsiteX97" fmla="*/ 3991291 w 4489661"/>
              <a:gd name="connsiteY97" fmla="*/ 234017 h 1872137"/>
              <a:gd name="connsiteX98" fmla="*/ 4017293 w 4489661"/>
              <a:gd name="connsiteY98" fmla="*/ 234017 h 1872137"/>
              <a:gd name="connsiteX99" fmla="*/ 4017293 w 4489661"/>
              <a:gd name="connsiteY99" fmla="*/ 190681 h 1872137"/>
              <a:gd name="connsiteX100" fmla="*/ 4307647 w 4489661"/>
              <a:gd name="connsiteY100" fmla="*/ 190681 h 1872137"/>
              <a:gd name="connsiteX101" fmla="*/ 4307647 w 4489661"/>
              <a:gd name="connsiteY101" fmla="*/ 190681 h 1872137"/>
              <a:gd name="connsiteX102" fmla="*/ 4324982 w 4489661"/>
              <a:gd name="connsiteY102" fmla="*/ 173346 h 1872137"/>
              <a:gd name="connsiteX103" fmla="*/ 4324982 w 4489661"/>
              <a:gd name="connsiteY103" fmla="*/ 138677 h 1872137"/>
              <a:gd name="connsiteX104" fmla="*/ 4424656 w 4489661"/>
              <a:gd name="connsiteY104" fmla="*/ 138677 h 1872137"/>
              <a:gd name="connsiteX105" fmla="*/ 4424656 w 4489661"/>
              <a:gd name="connsiteY105" fmla="*/ 47670 h 1872137"/>
              <a:gd name="connsiteX106" fmla="*/ 4489661 w 4489661"/>
              <a:gd name="connsiteY106" fmla="*/ 47670 h 1872137"/>
              <a:gd name="connsiteX107" fmla="*/ 4489661 w 4489661"/>
              <a:gd name="connsiteY107" fmla="*/ 0 h 187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489661" h="1872137">
                <a:moveTo>
                  <a:pt x="0" y="1872137"/>
                </a:moveTo>
                <a:lnTo>
                  <a:pt x="91007" y="1872137"/>
                </a:lnTo>
                <a:lnTo>
                  <a:pt x="91007" y="1859136"/>
                </a:lnTo>
                <a:lnTo>
                  <a:pt x="247018" y="1859136"/>
                </a:lnTo>
                <a:lnTo>
                  <a:pt x="247018" y="1854802"/>
                </a:lnTo>
                <a:lnTo>
                  <a:pt x="489702" y="1854802"/>
                </a:lnTo>
                <a:lnTo>
                  <a:pt x="489702" y="1833134"/>
                </a:lnTo>
                <a:lnTo>
                  <a:pt x="572042" y="1833134"/>
                </a:lnTo>
                <a:lnTo>
                  <a:pt x="572042" y="1815799"/>
                </a:lnTo>
                <a:lnTo>
                  <a:pt x="1044410" y="1815799"/>
                </a:lnTo>
                <a:lnTo>
                  <a:pt x="1044410" y="1781130"/>
                </a:lnTo>
                <a:lnTo>
                  <a:pt x="1096413" y="1781130"/>
                </a:lnTo>
                <a:lnTo>
                  <a:pt x="1096413" y="1755128"/>
                </a:lnTo>
                <a:lnTo>
                  <a:pt x="1139750" y="1755128"/>
                </a:lnTo>
                <a:lnTo>
                  <a:pt x="1139750" y="1737794"/>
                </a:lnTo>
                <a:lnTo>
                  <a:pt x="1308762" y="1737794"/>
                </a:lnTo>
                <a:lnTo>
                  <a:pt x="1308762" y="1707458"/>
                </a:lnTo>
                <a:lnTo>
                  <a:pt x="1612118" y="1707458"/>
                </a:lnTo>
                <a:lnTo>
                  <a:pt x="1612118" y="1664122"/>
                </a:lnTo>
                <a:lnTo>
                  <a:pt x="1638120" y="1664122"/>
                </a:lnTo>
                <a:lnTo>
                  <a:pt x="1638120" y="1633786"/>
                </a:lnTo>
                <a:lnTo>
                  <a:pt x="1681456" y="1633786"/>
                </a:lnTo>
                <a:lnTo>
                  <a:pt x="1681456" y="1620785"/>
                </a:lnTo>
                <a:lnTo>
                  <a:pt x="1711792" y="1620785"/>
                </a:lnTo>
                <a:lnTo>
                  <a:pt x="1711792" y="1586116"/>
                </a:lnTo>
                <a:lnTo>
                  <a:pt x="1742127" y="1586116"/>
                </a:lnTo>
                <a:lnTo>
                  <a:pt x="1742127" y="1555780"/>
                </a:lnTo>
                <a:lnTo>
                  <a:pt x="1820133" y="1555780"/>
                </a:lnTo>
                <a:lnTo>
                  <a:pt x="1820133" y="1538446"/>
                </a:lnTo>
                <a:lnTo>
                  <a:pt x="2149490" y="1538446"/>
                </a:lnTo>
                <a:lnTo>
                  <a:pt x="2149490" y="1508110"/>
                </a:lnTo>
                <a:lnTo>
                  <a:pt x="2175492" y="1508110"/>
                </a:lnTo>
                <a:lnTo>
                  <a:pt x="2175492" y="1477775"/>
                </a:lnTo>
                <a:lnTo>
                  <a:pt x="2210161" y="1477775"/>
                </a:lnTo>
                <a:lnTo>
                  <a:pt x="2210161" y="1443105"/>
                </a:lnTo>
                <a:lnTo>
                  <a:pt x="2240497" y="1443105"/>
                </a:lnTo>
                <a:lnTo>
                  <a:pt x="2240497" y="1421437"/>
                </a:lnTo>
                <a:lnTo>
                  <a:pt x="2266499" y="1421437"/>
                </a:lnTo>
                <a:lnTo>
                  <a:pt x="2266499" y="1365100"/>
                </a:lnTo>
                <a:lnTo>
                  <a:pt x="2292501" y="1365100"/>
                </a:lnTo>
                <a:lnTo>
                  <a:pt x="2292501" y="1330431"/>
                </a:lnTo>
                <a:lnTo>
                  <a:pt x="2305501" y="1330431"/>
                </a:lnTo>
                <a:lnTo>
                  <a:pt x="2305501" y="1291428"/>
                </a:lnTo>
                <a:lnTo>
                  <a:pt x="2383507" y="1291428"/>
                </a:lnTo>
                <a:lnTo>
                  <a:pt x="2383507" y="1269759"/>
                </a:lnTo>
                <a:lnTo>
                  <a:pt x="2556853" y="1269759"/>
                </a:lnTo>
                <a:lnTo>
                  <a:pt x="2556853" y="1248091"/>
                </a:lnTo>
                <a:lnTo>
                  <a:pt x="2764868" y="1248091"/>
                </a:lnTo>
                <a:lnTo>
                  <a:pt x="2764868" y="1196087"/>
                </a:lnTo>
                <a:lnTo>
                  <a:pt x="2764868" y="1196087"/>
                </a:lnTo>
                <a:lnTo>
                  <a:pt x="2786537" y="1174418"/>
                </a:lnTo>
                <a:lnTo>
                  <a:pt x="2786537" y="1174418"/>
                </a:lnTo>
                <a:lnTo>
                  <a:pt x="2808204" y="1152751"/>
                </a:lnTo>
                <a:lnTo>
                  <a:pt x="2816871" y="1144084"/>
                </a:lnTo>
                <a:lnTo>
                  <a:pt x="2816871" y="1087746"/>
                </a:lnTo>
                <a:lnTo>
                  <a:pt x="2834207" y="1087746"/>
                </a:lnTo>
                <a:lnTo>
                  <a:pt x="2834207" y="1040076"/>
                </a:lnTo>
                <a:lnTo>
                  <a:pt x="2860209" y="1040076"/>
                </a:lnTo>
                <a:lnTo>
                  <a:pt x="2860209" y="1005407"/>
                </a:lnTo>
                <a:lnTo>
                  <a:pt x="2873210" y="1005407"/>
                </a:lnTo>
                <a:lnTo>
                  <a:pt x="2873210" y="983739"/>
                </a:lnTo>
                <a:lnTo>
                  <a:pt x="2938214" y="983739"/>
                </a:lnTo>
                <a:lnTo>
                  <a:pt x="2938214" y="957737"/>
                </a:lnTo>
                <a:lnTo>
                  <a:pt x="2968550" y="957737"/>
                </a:lnTo>
                <a:lnTo>
                  <a:pt x="2977217" y="949070"/>
                </a:lnTo>
                <a:lnTo>
                  <a:pt x="3224235" y="949070"/>
                </a:lnTo>
                <a:lnTo>
                  <a:pt x="3224235" y="914400"/>
                </a:lnTo>
                <a:lnTo>
                  <a:pt x="3237236" y="914400"/>
                </a:lnTo>
                <a:lnTo>
                  <a:pt x="3237236" y="897066"/>
                </a:lnTo>
                <a:lnTo>
                  <a:pt x="3319575" y="897066"/>
                </a:lnTo>
                <a:lnTo>
                  <a:pt x="3319575" y="853729"/>
                </a:lnTo>
                <a:lnTo>
                  <a:pt x="3341244" y="853729"/>
                </a:lnTo>
                <a:lnTo>
                  <a:pt x="3341244" y="758389"/>
                </a:lnTo>
                <a:lnTo>
                  <a:pt x="3362912" y="758389"/>
                </a:lnTo>
                <a:lnTo>
                  <a:pt x="3362912" y="706385"/>
                </a:lnTo>
                <a:lnTo>
                  <a:pt x="3375913" y="693384"/>
                </a:lnTo>
                <a:lnTo>
                  <a:pt x="3375913" y="593710"/>
                </a:lnTo>
                <a:lnTo>
                  <a:pt x="3410582" y="593710"/>
                </a:lnTo>
                <a:lnTo>
                  <a:pt x="3410582" y="572042"/>
                </a:lnTo>
                <a:lnTo>
                  <a:pt x="3436584" y="572042"/>
                </a:lnTo>
                <a:lnTo>
                  <a:pt x="3436584" y="533039"/>
                </a:lnTo>
                <a:lnTo>
                  <a:pt x="3683602" y="533039"/>
                </a:lnTo>
                <a:lnTo>
                  <a:pt x="3683602" y="533039"/>
                </a:lnTo>
                <a:lnTo>
                  <a:pt x="3683602" y="533039"/>
                </a:lnTo>
                <a:lnTo>
                  <a:pt x="3683602" y="489703"/>
                </a:lnTo>
                <a:lnTo>
                  <a:pt x="3856948" y="489703"/>
                </a:lnTo>
                <a:lnTo>
                  <a:pt x="3856948" y="476702"/>
                </a:lnTo>
                <a:lnTo>
                  <a:pt x="3891617" y="476702"/>
                </a:lnTo>
                <a:lnTo>
                  <a:pt x="3891617" y="450700"/>
                </a:lnTo>
                <a:lnTo>
                  <a:pt x="3921953" y="450700"/>
                </a:lnTo>
                <a:lnTo>
                  <a:pt x="3921953" y="390029"/>
                </a:lnTo>
                <a:lnTo>
                  <a:pt x="3952288" y="390029"/>
                </a:lnTo>
                <a:lnTo>
                  <a:pt x="3952288" y="325024"/>
                </a:lnTo>
                <a:lnTo>
                  <a:pt x="3952288" y="325024"/>
                </a:lnTo>
                <a:lnTo>
                  <a:pt x="3952288" y="325024"/>
                </a:lnTo>
                <a:lnTo>
                  <a:pt x="3978290" y="299022"/>
                </a:lnTo>
                <a:lnTo>
                  <a:pt x="3991291" y="286021"/>
                </a:lnTo>
                <a:lnTo>
                  <a:pt x="3991291" y="234017"/>
                </a:lnTo>
                <a:lnTo>
                  <a:pt x="4017293" y="234017"/>
                </a:lnTo>
                <a:lnTo>
                  <a:pt x="4017293" y="190681"/>
                </a:lnTo>
                <a:lnTo>
                  <a:pt x="4307647" y="190681"/>
                </a:lnTo>
                <a:lnTo>
                  <a:pt x="4307647" y="190681"/>
                </a:lnTo>
                <a:lnTo>
                  <a:pt x="4324982" y="173346"/>
                </a:lnTo>
                <a:lnTo>
                  <a:pt x="4324982" y="138677"/>
                </a:lnTo>
                <a:lnTo>
                  <a:pt x="4424656" y="138677"/>
                </a:lnTo>
                <a:lnTo>
                  <a:pt x="4424656" y="47670"/>
                </a:lnTo>
                <a:lnTo>
                  <a:pt x="4489661" y="47670"/>
                </a:lnTo>
                <a:lnTo>
                  <a:pt x="4489661"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US"/>
              <a:t>Secondary Renal-Specific Composite Outcome </a:t>
            </a:r>
            <a:r>
              <a:rPr lang="en-GB"/>
              <a:t>(</a:t>
            </a:r>
            <a:r>
              <a:rPr lang="en-US"/>
              <a:t>Sustained ≥50% eGFR Decline, ESKD, or Renal Death</a:t>
            </a:r>
            <a:r>
              <a:rPr lang="en-GB" baseline="30000">
                <a:ea typeface="+mj-lt"/>
                <a:cs typeface="+mj-lt"/>
              </a:rPr>
              <a:t>a</a:t>
            </a:r>
            <a:r>
              <a:rPr lang="en-US"/>
              <a:t>) </a:t>
            </a:r>
            <a:r>
              <a:rPr lang="en-GB"/>
              <a:t>by Diabetes Status</a:t>
            </a:r>
            <a:endParaRPr lang="en-GB" baseline="30000">
              <a:cs typeface="Arial"/>
            </a:endParaRP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139</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b="1" spc="-31" baseline="30000" err="1"/>
              <a:t>a</a:t>
            </a:r>
            <a:r>
              <a:rPr lang="en-US" err="1">
                <a:solidFill>
                  <a:srgbClr val="000000"/>
                </a:solidFill>
                <a:cs typeface="Arial"/>
              </a:rPr>
              <a:t>ESKD</a:t>
            </a:r>
            <a:r>
              <a:rPr lang="en-US">
                <a:solidFill>
                  <a:srgbClr val="000000"/>
                </a:solidFill>
                <a:cs typeface="Arial"/>
              </a:rPr>
              <a:t> defined as </a:t>
            </a:r>
            <a:r>
              <a:rPr lang="en-US"/>
              <a:t>the need for maintenance dialysis (peritoneal or hemodialysis) for at least 28 days and renal transplantation or sustained eGFR &lt;15mL/min/1.73m</a:t>
            </a:r>
            <a:r>
              <a:rPr lang="en-US" baseline="30000"/>
              <a:t>2</a:t>
            </a:r>
            <a:r>
              <a:rPr lang="en-US"/>
              <a:t> for at least 28 days. Renal death was defined as death due to ESKD when dialysis treatment was deliberately withheld for any reason.</a:t>
            </a:r>
            <a:r>
              <a:rPr lang="en-US" baseline="30000"/>
              <a:t>2</a:t>
            </a:r>
            <a:endParaRPr lang="en-US"/>
          </a:p>
          <a:p>
            <a:r>
              <a:rPr lang="en-US"/>
              <a:t>ESKD = end-stage kidney disease; eGFR = estimated glomerular filtration rate; T2D = type 2 diabetes.</a:t>
            </a:r>
          </a:p>
          <a:p>
            <a:r>
              <a:rPr lang="en-US"/>
              <a:t>1. Wheeler DC et al. </a:t>
            </a:r>
            <a:r>
              <a:rPr lang="en-US" i="1"/>
              <a:t>Lancet Diabetes Endocrinol. </a:t>
            </a:r>
            <a:r>
              <a:rPr lang="en-US"/>
              <a:t>2021;9:22–31; 2. </a:t>
            </a:r>
            <a:r>
              <a:rPr lang="en-IN" err="1">
                <a:solidFill>
                  <a:srgbClr val="000000"/>
                </a:solidFill>
              </a:rPr>
              <a:t>Heerspink</a:t>
            </a:r>
            <a:r>
              <a:rPr lang="en-IN">
                <a:solidFill>
                  <a:srgbClr val="000000"/>
                </a:solidFill>
              </a:rPr>
              <a:t> HJL et al. </a:t>
            </a:r>
            <a:r>
              <a:rPr lang="en-US" i="1">
                <a:solidFill>
                  <a:srgbClr val="000000"/>
                </a:solidFill>
              </a:rPr>
              <a:t>Nephrol Dial Transplant</a:t>
            </a:r>
            <a:r>
              <a:rPr lang="en-US">
                <a:solidFill>
                  <a:srgbClr val="000000"/>
                </a:solidFill>
              </a:rPr>
              <a:t>. 2020;35:274–282.</a:t>
            </a:r>
            <a:endParaRPr lang="en-US"/>
          </a:p>
        </p:txBody>
      </p:sp>
      <p:grpSp>
        <p:nvGrpSpPr>
          <p:cNvPr id="87" name="Group 86">
            <a:extLst>
              <a:ext uri="{FF2B5EF4-FFF2-40B4-BE49-F238E27FC236}">
                <a16:creationId xmlns="" xmlns:a16="http://schemas.microsoft.com/office/drawing/2014/main" id="{B4A38A83-84E0-4B91-8299-6CC9E01D428C}"/>
              </a:ext>
            </a:extLst>
          </p:cNvPr>
          <p:cNvGrpSpPr/>
          <p:nvPr/>
        </p:nvGrpSpPr>
        <p:grpSpPr>
          <a:xfrm>
            <a:off x="328101" y="1886804"/>
            <a:ext cx="5740631" cy="3504310"/>
            <a:chOff x="328096" y="1886804"/>
            <a:chExt cx="5740629" cy="3504310"/>
          </a:xfrm>
        </p:grpSpPr>
        <p:sp>
          <p:nvSpPr>
            <p:cNvPr id="13" name="Freeform: Shape 12">
              <a:extLst>
                <a:ext uri="{FF2B5EF4-FFF2-40B4-BE49-F238E27FC236}">
                  <a16:creationId xmlns="" xmlns:a16="http://schemas.microsoft.com/office/drawing/2014/main" id="{97FD62C7-0023-4ED2-9558-B40AB30507CC}"/>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4" name="Straight Connector 13">
              <a:extLst>
                <a:ext uri="{FF2B5EF4-FFF2-40B4-BE49-F238E27FC236}">
                  <a16:creationId xmlns="" xmlns:a16="http://schemas.microsoft.com/office/drawing/2014/main" id="{A8AF506D-A9AB-48E9-9193-75E0C72A1A80}"/>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 xmlns:a16="http://schemas.microsoft.com/office/drawing/2014/main" id="{549399EC-CC77-4394-B5D9-6BED9DABEB22}"/>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 xmlns:a16="http://schemas.microsoft.com/office/drawing/2014/main" id="{17025DB0-1A79-4333-A828-7DDAABD97BBE}"/>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AE9C1BD3-8FD5-4E62-8C6D-7F485F4BA0D9}"/>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 xmlns:a16="http://schemas.microsoft.com/office/drawing/2014/main" id="{3CA2C8AD-9056-4BBF-9E60-1336504032AD}"/>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AF7983F8-490A-4A8B-9F5D-29386EFBABE8}"/>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FF7A4630-CD6A-4F5E-8651-F60150E2994F}"/>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0B2CD24E-2D7C-4B2F-A4DB-4468A631E9FD}"/>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84D469FA-FF70-4F4F-B667-AEC7D12DCC49}"/>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EB934F52-86F5-4DBA-B579-22B9F4A2C732}"/>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17258C72-5EDC-44E3-A011-44BBDAF883B0}"/>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4E976857-F2AA-480D-9496-A5C91E4667B8}"/>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a:extLst>
                <a:ext uri="{FF2B5EF4-FFF2-40B4-BE49-F238E27FC236}">
                  <a16:creationId xmlns="" xmlns:a16="http://schemas.microsoft.com/office/drawing/2014/main" id="{BB8DF3C4-FAFC-414F-9219-114851740172}"/>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8" name="TextBox 27">
              <a:extLst>
                <a:ext uri="{FF2B5EF4-FFF2-40B4-BE49-F238E27FC236}">
                  <a16:creationId xmlns="" xmlns:a16="http://schemas.microsoft.com/office/drawing/2014/main" id="{1BA5B7AD-5806-47FA-BE17-34D57EE1D76E}"/>
                </a:ext>
              </a:extLst>
            </p:cNvPr>
            <p:cNvSpPr txBox="1"/>
            <p:nvPr/>
          </p:nvSpPr>
          <p:spPr>
            <a:xfrm>
              <a:off x="1090267" y="4507390"/>
              <a:ext cx="248786" cy="230832"/>
            </a:xfrm>
            <a:prstGeom prst="rect">
              <a:avLst/>
            </a:prstGeom>
            <a:noFill/>
          </p:spPr>
          <p:txBody>
            <a:bodyPr wrap="none" rtlCol="0">
              <a:spAutoFit/>
            </a:bodyPr>
            <a:lstStyle/>
            <a:p>
              <a:pPr algn="r">
                <a:buClr>
                  <a:schemeClr val="accent1"/>
                </a:buClr>
              </a:pPr>
              <a:r>
                <a:rPr lang="en-US" sz="900"/>
                <a:t>0</a:t>
              </a:r>
            </a:p>
          </p:txBody>
        </p:sp>
        <p:sp>
          <p:nvSpPr>
            <p:cNvPr id="30" name="TextBox 29">
              <a:extLst>
                <a:ext uri="{FF2B5EF4-FFF2-40B4-BE49-F238E27FC236}">
                  <a16:creationId xmlns="" xmlns:a16="http://schemas.microsoft.com/office/drawing/2014/main" id="{A07BF4A4-A2AB-415F-901C-40C1E6B51B63}"/>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31" name="TextBox 30">
              <a:extLst>
                <a:ext uri="{FF2B5EF4-FFF2-40B4-BE49-F238E27FC236}">
                  <a16:creationId xmlns="" xmlns:a16="http://schemas.microsoft.com/office/drawing/2014/main" id="{1209E198-C0F2-4F8E-9A48-32F9EAC58A94}"/>
                </a:ext>
              </a:extLst>
            </p:cNvPr>
            <p:cNvSpPr txBox="1"/>
            <p:nvPr/>
          </p:nvSpPr>
          <p:spPr>
            <a:xfrm>
              <a:off x="1090267" y="4070624"/>
              <a:ext cx="248786" cy="230832"/>
            </a:xfrm>
            <a:prstGeom prst="rect">
              <a:avLst/>
            </a:prstGeom>
            <a:noFill/>
          </p:spPr>
          <p:txBody>
            <a:bodyPr wrap="none" rtlCol="0">
              <a:spAutoFit/>
            </a:bodyPr>
            <a:lstStyle/>
            <a:p>
              <a:pPr algn="r">
                <a:buClr>
                  <a:schemeClr val="accent1"/>
                </a:buClr>
              </a:pPr>
              <a:r>
                <a:rPr lang="en-US" sz="900"/>
                <a:t>4</a:t>
              </a:r>
            </a:p>
          </p:txBody>
        </p:sp>
        <p:sp>
          <p:nvSpPr>
            <p:cNvPr id="32" name="TextBox 31">
              <a:extLst>
                <a:ext uri="{FF2B5EF4-FFF2-40B4-BE49-F238E27FC236}">
                  <a16:creationId xmlns="" xmlns:a16="http://schemas.microsoft.com/office/drawing/2014/main" id="{164BD1C5-DE02-449F-B70E-AE79765D5582}"/>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33" name="TextBox 32">
              <a:extLst>
                <a:ext uri="{FF2B5EF4-FFF2-40B4-BE49-F238E27FC236}">
                  <a16:creationId xmlns="" xmlns:a16="http://schemas.microsoft.com/office/drawing/2014/main" id="{43FA4854-8034-441E-9164-5755E0F90892}"/>
                </a:ext>
              </a:extLst>
            </p:cNvPr>
            <p:cNvSpPr txBox="1"/>
            <p:nvPr/>
          </p:nvSpPr>
          <p:spPr>
            <a:xfrm>
              <a:off x="2714837" y="4822995"/>
              <a:ext cx="2058576"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4" name="TextBox 33">
              <a:extLst>
                <a:ext uri="{FF2B5EF4-FFF2-40B4-BE49-F238E27FC236}">
                  <a16:creationId xmlns="" xmlns:a16="http://schemas.microsoft.com/office/drawing/2014/main" id="{7FE84482-9B55-4E0F-AF35-4CC2DCC01009}"/>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35" name="TextBox 34">
              <a:extLst>
                <a:ext uri="{FF2B5EF4-FFF2-40B4-BE49-F238E27FC236}">
                  <a16:creationId xmlns="" xmlns:a16="http://schemas.microsoft.com/office/drawing/2014/main" id="{0DCA8D3A-94E9-4B02-8BCF-81895D60B980}"/>
                </a:ext>
              </a:extLst>
            </p:cNvPr>
            <p:cNvSpPr txBox="1"/>
            <p:nvPr/>
          </p:nvSpPr>
          <p:spPr>
            <a:xfrm>
              <a:off x="1261463" y="4712357"/>
              <a:ext cx="248786" cy="230832"/>
            </a:xfrm>
            <a:prstGeom prst="rect">
              <a:avLst/>
            </a:prstGeom>
            <a:noFill/>
          </p:spPr>
          <p:txBody>
            <a:bodyPr wrap="none" rtlCol="0">
              <a:spAutoFit/>
            </a:bodyPr>
            <a:lstStyle/>
            <a:p>
              <a:pPr algn="ctr">
                <a:buClr>
                  <a:schemeClr val="accent1"/>
                </a:buClr>
              </a:pPr>
              <a:r>
                <a:rPr lang="en-US" sz="900"/>
                <a:t>0</a:t>
              </a:r>
            </a:p>
          </p:txBody>
        </p:sp>
        <p:sp>
          <p:nvSpPr>
            <p:cNvPr id="36" name="TextBox 35">
              <a:extLst>
                <a:ext uri="{FF2B5EF4-FFF2-40B4-BE49-F238E27FC236}">
                  <a16:creationId xmlns="" xmlns:a16="http://schemas.microsoft.com/office/drawing/2014/main" id="{24C05199-ADEF-4BFD-9035-48C23F163D35}"/>
                </a:ext>
              </a:extLst>
            </p:cNvPr>
            <p:cNvSpPr txBox="1"/>
            <p:nvPr/>
          </p:nvSpPr>
          <p:spPr>
            <a:xfrm>
              <a:off x="1823553" y="4712357"/>
              <a:ext cx="248786" cy="230832"/>
            </a:xfrm>
            <a:prstGeom prst="rect">
              <a:avLst/>
            </a:prstGeom>
            <a:noFill/>
          </p:spPr>
          <p:txBody>
            <a:bodyPr wrap="none" rtlCol="0">
              <a:spAutoFit/>
            </a:bodyPr>
            <a:lstStyle/>
            <a:p>
              <a:pPr algn="ctr">
                <a:buClr>
                  <a:schemeClr val="accent1"/>
                </a:buClr>
              </a:pPr>
              <a:r>
                <a:rPr lang="en-US" sz="900"/>
                <a:t>4</a:t>
              </a:r>
            </a:p>
          </p:txBody>
        </p:sp>
        <p:sp>
          <p:nvSpPr>
            <p:cNvPr id="37" name="TextBox 36">
              <a:extLst>
                <a:ext uri="{FF2B5EF4-FFF2-40B4-BE49-F238E27FC236}">
                  <a16:creationId xmlns="" xmlns:a16="http://schemas.microsoft.com/office/drawing/2014/main" id="{F4F3B016-3AC1-4CD2-AF6D-FFA88767EB78}"/>
                </a:ext>
              </a:extLst>
            </p:cNvPr>
            <p:cNvSpPr txBox="1"/>
            <p:nvPr/>
          </p:nvSpPr>
          <p:spPr>
            <a:xfrm>
              <a:off x="2923781" y="4712357"/>
              <a:ext cx="312906" cy="230832"/>
            </a:xfrm>
            <a:prstGeom prst="rect">
              <a:avLst/>
            </a:prstGeom>
            <a:noFill/>
          </p:spPr>
          <p:txBody>
            <a:bodyPr wrap="none" rtlCol="0">
              <a:spAutoFit/>
            </a:bodyPr>
            <a:lstStyle/>
            <a:p>
              <a:pPr algn="ctr">
                <a:buClr>
                  <a:schemeClr val="accent1"/>
                </a:buClr>
              </a:pPr>
              <a:r>
                <a:rPr lang="en-US" sz="900"/>
                <a:t>12</a:t>
              </a:r>
            </a:p>
          </p:txBody>
        </p:sp>
        <p:sp>
          <p:nvSpPr>
            <p:cNvPr id="38" name="TextBox 37">
              <a:extLst>
                <a:ext uri="{FF2B5EF4-FFF2-40B4-BE49-F238E27FC236}">
                  <a16:creationId xmlns="" xmlns:a16="http://schemas.microsoft.com/office/drawing/2014/main" id="{A9022272-29F9-4C64-94B7-9FD5525A16A8}"/>
                </a:ext>
              </a:extLst>
            </p:cNvPr>
            <p:cNvSpPr txBox="1"/>
            <p:nvPr/>
          </p:nvSpPr>
          <p:spPr>
            <a:xfrm>
              <a:off x="3483777" y="4712357"/>
              <a:ext cx="312906" cy="230832"/>
            </a:xfrm>
            <a:prstGeom prst="rect">
              <a:avLst/>
            </a:prstGeom>
            <a:noFill/>
          </p:spPr>
          <p:txBody>
            <a:bodyPr wrap="none" rtlCol="0">
              <a:spAutoFit/>
            </a:bodyPr>
            <a:lstStyle/>
            <a:p>
              <a:pPr algn="ctr">
                <a:buClr>
                  <a:schemeClr val="accent1"/>
                </a:buClr>
              </a:pPr>
              <a:r>
                <a:rPr lang="en-US" sz="900"/>
                <a:t>16</a:t>
              </a:r>
            </a:p>
          </p:txBody>
        </p:sp>
        <p:sp>
          <p:nvSpPr>
            <p:cNvPr id="39" name="TextBox 38">
              <a:extLst>
                <a:ext uri="{FF2B5EF4-FFF2-40B4-BE49-F238E27FC236}">
                  <a16:creationId xmlns="" xmlns:a16="http://schemas.microsoft.com/office/drawing/2014/main" id="{9ED41C49-4868-4D55-BBCD-731F77595775}"/>
                </a:ext>
              </a:extLst>
            </p:cNvPr>
            <p:cNvSpPr txBox="1"/>
            <p:nvPr/>
          </p:nvSpPr>
          <p:spPr>
            <a:xfrm>
              <a:off x="4043771" y="4712357"/>
              <a:ext cx="312906" cy="230832"/>
            </a:xfrm>
            <a:prstGeom prst="rect">
              <a:avLst/>
            </a:prstGeom>
            <a:noFill/>
          </p:spPr>
          <p:txBody>
            <a:bodyPr wrap="none" rtlCol="0">
              <a:spAutoFit/>
            </a:bodyPr>
            <a:lstStyle/>
            <a:p>
              <a:pPr algn="ctr">
                <a:buClr>
                  <a:schemeClr val="accent1"/>
                </a:buClr>
              </a:pPr>
              <a:r>
                <a:rPr lang="en-US" sz="900"/>
                <a:t>20</a:t>
              </a:r>
            </a:p>
          </p:txBody>
        </p:sp>
        <p:sp>
          <p:nvSpPr>
            <p:cNvPr id="40" name="TextBox 39">
              <a:extLst>
                <a:ext uri="{FF2B5EF4-FFF2-40B4-BE49-F238E27FC236}">
                  <a16:creationId xmlns="" xmlns:a16="http://schemas.microsoft.com/office/drawing/2014/main" id="{38DA63FA-6C41-47A3-AC31-B365D154396B}"/>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41" name="TextBox 40">
              <a:extLst>
                <a:ext uri="{FF2B5EF4-FFF2-40B4-BE49-F238E27FC236}">
                  <a16:creationId xmlns="" xmlns:a16="http://schemas.microsoft.com/office/drawing/2014/main" id="{ADC704AE-9B04-414E-A54B-60FCDA25E0F0}"/>
                </a:ext>
              </a:extLst>
            </p:cNvPr>
            <p:cNvSpPr txBox="1"/>
            <p:nvPr/>
          </p:nvSpPr>
          <p:spPr>
            <a:xfrm>
              <a:off x="5163763" y="4712357"/>
              <a:ext cx="312906" cy="230832"/>
            </a:xfrm>
            <a:prstGeom prst="rect">
              <a:avLst/>
            </a:prstGeom>
            <a:noFill/>
          </p:spPr>
          <p:txBody>
            <a:bodyPr wrap="none" rtlCol="0">
              <a:spAutoFit/>
            </a:bodyPr>
            <a:lstStyle/>
            <a:p>
              <a:pPr algn="ctr">
                <a:buClr>
                  <a:schemeClr val="accent1"/>
                </a:buClr>
              </a:pPr>
              <a:r>
                <a:rPr lang="en-US" sz="900"/>
                <a:t>28</a:t>
              </a:r>
            </a:p>
          </p:txBody>
        </p:sp>
        <p:sp>
          <p:nvSpPr>
            <p:cNvPr id="42" name="TextBox 41">
              <a:extLst>
                <a:ext uri="{FF2B5EF4-FFF2-40B4-BE49-F238E27FC236}">
                  <a16:creationId xmlns="" xmlns:a16="http://schemas.microsoft.com/office/drawing/2014/main" id="{60CA34BF-5057-4774-9DA9-DDC435902E4F}"/>
                </a:ext>
              </a:extLst>
            </p:cNvPr>
            <p:cNvSpPr txBox="1"/>
            <p:nvPr/>
          </p:nvSpPr>
          <p:spPr>
            <a:xfrm>
              <a:off x="5723756" y="4712357"/>
              <a:ext cx="312906" cy="230832"/>
            </a:xfrm>
            <a:prstGeom prst="rect">
              <a:avLst/>
            </a:prstGeom>
            <a:noFill/>
          </p:spPr>
          <p:txBody>
            <a:bodyPr wrap="none" rtlCol="0">
              <a:spAutoFit/>
            </a:bodyPr>
            <a:lstStyle/>
            <a:p>
              <a:pPr algn="ctr">
                <a:buClr>
                  <a:schemeClr val="accent1"/>
                </a:buClr>
              </a:pPr>
              <a:r>
                <a:rPr lang="en-US" sz="900"/>
                <a:t>32</a:t>
              </a:r>
            </a:p>
          </p:txBody>
        </p:sp>
        <p:sp>
          <p:nvSpPr>
            <p:cNvPr id="43" name="TextBox 42">
              <a:extLst>
                <a:ext uri="{FF2B5EF4-FFF2-40B4-BE49-F238E27FC236}">
                  <a16:creationId xmlns="" xmlns:a16="http://schemas.microsoft.com/office/drawing/2014/main" id="{B6AE9141-147C-4832-950B-98337282EBDE}"/>
                </a:ext>
              </a:extLst>
            </p:cNvPr>
            <p:cNvSpPr txBox="1"/>
            <p:nvPr/>
          </p:nvSpPr>
          <p:spPr>
            <a:xfrm>
              <a:off x="1165283"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1455</a:t>
              </a:r>
            </a:p>
          </p:txBody>
        </p:sp>
        <p:sp>
          <p:nvSpPr>
            <p:cNvPr id="44" name="TextBox 43">
              <a:extLst>
                <a:ext uri="{FF2B5EF4-FFF2-40B4-BE49-F238E27FC236}">
                  <a16:creationId xmlns="" xmlns:a16="http://schemas.microsoft.com/office/drawing/2014/main" id="{3511FAD1-242A-4D6A-B725-9BF665CBE426}"/>
                </a:ext>
              </a:extLst>
            </p:cNvPr>
            <p:cNvSpPr txBox="1"/>
            <p:nvPr/>
          </p:nvSpPr>
          <p:spPr>
            <a:xfrm>
              <a:off x="172156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1383</a:t>
              </a:r>
            </a:p>
          </p:txBody>
        </p:sp>
        <p:sp>
          <p:nvSpPr>
            <p:cNvPr id="45" name="TextBox 44">
              <a:extLst>
                <a:ext uri="{FF2B5EF4-FFF2-40B4-BE49-F238E27FC236}">
                  <a16:creationId xmlns="" xmlns:a16="http://schemas.microsoft.com/office/drawing/2014/main" id="{0F76978E-39B9-4DBA-99A5-FF72A7800A64}"/>
                </a:ext>
              </a:extLst>
            </p:cNvPr>
            <p:cNvSpPr txBox="1"/>
            <p:nvPr/>
          </p:nvSpPr>
          <p:spPr>
            <a:xfrm>
              <a:off x="2288792"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1349</a:t>
              </a:r>
            </a:p>
          </p:txBody>
        </p:sp>
        <p:sp>
          <p:nvSpPr>
            <p:cNvPr id="46" name="TextBox 45">
              <a:extLst>
                <a:ext uri="{FF2B5EF4-FFF2-40B4-BE49-F238E27FC236}">
                  <a16:creationId xmlns="" xmlns:a16="http://schemas.microsoft.com/office/drawing/2014/main" id="{992F6AD7-2B7E-4857-BECA-527CB31547B8}"/>
                </a:ext>
              </a:extLst>
            </p:cNvPr>
            <p:cNvSpPr txBox="1"/>
            <p:nvPr/>
          </p:nvSpPr>
          <p:spPr>
            <a:xfrm>
              <a:off x="342852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1262</a:t>
              </a:r>
            </a:p>
          </p:txBody>
        </p:sp>
        <p:sp>
          <p:nvSpPr>
            <p:cNvPr id="47" name="TextBox 46">
              <a:extLst>
                <a:ext uri="{FF2B5EF4-FFF2-40B4-BE49-F238E27FC236}">
                  <a16:creationId xmlns="" xmlns:a16="http://schemas.microsoft.com/office/drawing/2014/main" id="{9E7D6055-F468-47D3-9062-24ED6F4C7639}"/>
                </a:ext>
              </a:extLst>
            </p:cNvPr>
            <p:cNvSpPr txBox="1"/>
            <p:nvPr/>
          </p:nvSpPr>
          <p:spPr>
            <a:xfrm>
              <a:off x="397817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1155</a:t>
              </a:r>
            </a:p>
          </p:txBody>
        </p:sp>
        <p:sp>
          <p:nvSpPr>
            <p:cNvPr id="48" name="TextBox 47">
              <a:extLst>
                <a:ext uri="{FF2B5EF4-FFF2-40B4-BE49-F238E27FC236}">
                  <a16:creationId xmlns="" xmlns:a16="http://schemas.microsoft.com/office/drawing/2014/main" id="{7E497A3A-12C1-4031-95C1-5263419274DF}"/>
                </a:ext>
              </a:extLst>
            </p:cNvPr>
            <p:cNvSpPr txBox="1"/>
            <p:nvPr/>
          </p:nvSpPr>
          <p:spPr>
            <a:xfrm>
              <a:off x="457930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910</a:t>
              </a:r>
            </a:p>
          </p:txBody>
        </p:sp>
        <p:sp>
          <p:nvSpPr>
            <p:cNvPr id="49" name="TextBox 48">
              <a:extLst>
                <a:ext uri="{FF2B5EF4-FFF2-40B4-BE49-F238E27FC236}">
                  <a16:creationId xmlns="" xmlns:a16="http://schemas.microsoft.com/office/drawing/2014/main" id="{65DE4054-D1EB-4CE4-99BA-3B4FB34BC170}"/>
                </a:ext>
              </a:extLst>
            </p:cNvPr>
            <p:cNvSpPr txBox="1"/>
            <p:nvPr/>
          </p:nvSpPr>
          <p:spPr>
            <a:xfrm>
              <a:off x="514667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580</a:t>
              </a:r>
            </a:p>
          </p:txBody>
        </p:sp>
        <p:sp>
          <p:nvSpPr>
            <p:cNvPr id="50" name="TextBox 49">
              <a:extLst>
                <a:ext uri="{FF2B5EF4-FFF2-40B4-BE49-F238E27FC236}">
                  <a16:creationId xmlns="" xmlns:a16="http://schemas.microsoft.com/office/drawing/2014/main" id="{32478FE2-EE98-4DF6-B62D-388D0845A2A9}"/>
                </a:ext>
              </a:extLst>
            </p:cNvPr>
            <p:cNvSpPr txBox="1"/>
            <p:nvPr/>
          </p:nvSpPr>
          <p:spPr>
            <a:xfrm>
              <a:off x="56916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215</a:t>
              </a:r>
            </a:p>
          </p:txBody>
        </p:sp>
        <p:sp>
          <p:nvSpPr>
            <p:cNvPr id="51" name="TextBox 50">
              <a:extLst>
                <a:ext uri="{FF2B5EF4-FFF2-40B4-BE49-F238E27FC236}">
                  <a16:creationId xmlns="" xmlns:a16="http://schemas.microsoft.com/office/drawing/2014/main" id="{86BC7E98-17CB-4E21-8475-D53FABDF7ECB}"/>
                </a:ext>
              </a:extLst>
            </p:cNvPr>
            <p:cNvSpPr txBox="1"/>
            <p:nvPr/>
          </p:nvSpPr>
          <p:spPr>
            <a:xfrm>
              <a:off x="1165283"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1451</a:t>
              </a:r>
            </a:p>
          </p:txBody>
        </p:sp>
        <p:sp>
          <p:nvSpPr>
            <p:cNvPr id="52" name="TextBox 51">
              <a:extLst>
                <a:ext uri="{FF2B5EF4-FFF2-40B4-BE49-F238E27FC236}">
                  <a16:creationId xmlns="" xmlns:a16="http://schemas.microsoft.com/office/drawing/2014/main" id="{8D329CCB-2983-4318-99D5-35028DF8DC0B}"/>
                </a:ext>
              </a:extLst>
            </p:cNvPr>
            <p:cNvSpPr txBox="1"/>
            <p:nvPr/>
          </p:nvSpPr>
          <p:spPr>
            <a:xfrm>
              <a:off x="1721539"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1360</a:t>
              </a:r>
            </a:p>
          </p:txBody>
        </p:sp>
        <p:sp>
          <p:nvSpPr>
            <p:cNvPr id="53" name="TextBox 52">
              <a:extLst>
                <a:ext uri="{FF2B5EF4-FFF2-40B4-BE49-F238E27FC236}">
                  <a16:creationId xmlns="" xmlns:a16="http://schemas.microsoft.com/office/drawing/2014/main" id="{86285A87-92EB-4745-8CD0-F3F182D024DB}"/>
                </a:ext>
              </a:extLst>
            </p:cNvPr>
            <p:cNvSpPr txBox="1"/>
            <p:nvPr/>
          </p:nvSpPr>
          <p:spPr>
            <a:xfrm>
              <a:off x="2288814"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1321</a:t>
              </a:r>
            </a:p>
          </p:txBody>
        </p:sp>
        <p:sp>
          <p:nvSpPr>
            <p:cNvPr id="54" name="TextBox 53">
              <a:extLst>
                <a:ext uri="{FF2B5EF4-FFF2-40B4-BE49-F238E27FC236}">
                  <a16:creationId xmlns="" xmlns:a16="http://schemas.microsoft.com/office/drawing/2014/main" id="{8A1001BE-2CC9-48CB-A106-4458F9F4A3CB}"/>
                </a:ext>
              </a:extLst>
            </p:cNvPr>
            <p:cNvSpPr txBox="1"/>
            <p:nvPr/>
          </p:nvSpPr>
          <p:spPr>
            <a:xfrm>
              <a:off x="3428546"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1224</a:t>
              </a:r>
            </a:p>
          </p:txBody>
        </p:sp>
        <p:sp>
          <p:nvSpPr>
            <p:cNvPr id="55" name="TextBox 54">
              <a:extLst>
                <a:ext uri="{FF2B5EF4-FFF2-40B4-BE49-F238E27FC236}">
                  <a16:creationId xmlns="" xmlns:a16="http://schemas.microsoft.com/office/drawing/2014/main" id="{7AE45432-0220-4C87-9FF5-6F55A78CC537}"/>
                </a:ext>
              </a:extLst>
            </p:cNvPr>
            <p:cNvSpPr txBox="1"/>
            <p:nvPr/>
          </p:nvSpPr>
          <p:spPr>
            <a:xfrm>
              <a:off x="3978170"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1130</a:t>
              </a:r>
            </a:p>
          </p:txBody>
        </p:sp>
        <p:sp>
          <p:nvSpPr>
            <p:cNvPr id="56" name="TextBox 55">
              <a:extLst>
                <a:ext uri="{FF2B5EF4-FFF2-40B4-BE49-F238E27FC236}">
                  <a16:creationId xmlns="" xmlns:a16="http://schemas.microsoft.com/office/drawing/2014/main" id="{B14E7633-6AC3-478D-913D-CADBD6F9B9F3}"/>
                </a:ext>
              </a:extLst>
            </p:cNvPr>
            <p:cNvSpPr txBox="1"/>
            <p:nvPr/>
          </p:nvSpPr>
          <p:spPr>
            <a:xfrm>
              <a:off x="457930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868</a:t>
              </a:r>
            </a:p>
          </p:txBody>
        </p:sp>
        <p:sp>
          <p:nvSpPr>
            <p:cNvPr id="57" name="TextBox 56">
              <a:extLst>
                <a:ext uri="{FF2B5EF4-FFF2-40B4-BE49-F238E27FC236}">
                  <a16:creationId xmlns="" xmlns:a16="http://schemas.microsoft.com/office/drawing/2014/main" id="{DC0D9600-883D-48DA-9C92-30EA31BB467B}"/>
                </a:ext>
              </a:extLst>
            </p:cNvPr>
            <p:cNvSpPr txBox="1"/>
            <p:nvPr/>
          </p:nvSpPr>
          <p:spPr>
            <a:xfrm>
              <a:off x="514667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545</a:t>
              </a:r>
            </a:p>
          </p:txBody>
        </p:sp>
        <p:sp>
          <p:nvSpPr>
            <p:cNvPr id="58" name="TextBox 57">
              <a:extLst>
                <a:ext uri="{FF2B5EF4-FFF2-40B4-BE49-F238E27FC236}">
                  <a16:creationId xmlns="" xmlns:a16="http://schemas.microsoft.com/office/drawing/2014/main" id="{B5AC8EAF-8409-4768-A6E4-5EE47BD46CFA}"/>
                </a:ext>
              </a:extLst>
            </p:cNvPr>
            <p:cNvSpPr txBox="1"/>
            <p:nvPr/>
          </p:nvSpPr>
          <p:spPr>
            <a:xfrm>
              <a:off x="5691698"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190</a:t>
              </a:r>
            </a:p>
          </p:txBody>
        </p:sp>
        <p:sp>
          <p:nvSpPr>
            <p:cNvPr id="59" name="TextBox 58">
              <a:extLst>
                <a:ext uri="{FF2B5EF4-FFF2-40B4-BE49-F238E27FC236}">
                  <a16:creationId xmlns="" xmlns:a16="http://schemas.microsoft.com/office/drawing/2014/main" id="{4049BF83-D9F5-4B7C-BE40-1440538D462E}"/>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60" name="TextBox 59">
              <a:extLst>
                <a:ext uri="{FF2B5EF4-FFF2-40B4-BE49-F238E27FC236}">
                  <a16:creationId xmlns="" xmlns:a16="http://schemas.microsoft.com/office/drawing/2014/main" id="{F7709D3C-DBD5-450A-B927-5DD20818E7A6}"/>
                </a:ext>
              </a:extLst>
            </p:cNvPr>
            <p:cNvSpPr txBox="1"/>
            <p:nvPr/>
          </p:nvSpPr>
          <p:spPr>
            <a:xfrm>
              <a:off x="603809"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61" name="TextBox 60">
              <a:extLst>
                <a:ext uri="{FF2B5EF4-FFF2-40B4-BE49-F238E27FC236}">
                  <a16:creationId xmlns="" xmlns:a16="http://schemas.microsoft.com/office/drawing/2014/main" id="{414B40E1-C3F3-4B02-B42A-2E8E5B7BDF38}"/>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62" name="TextBox 61">
              <a:extLst>
                <a:ext uri="{FF2B5EF4-FFF2-40B4-BE49-F238E27FC236}">
                  <a16:creationId xmlns="" xmlns:a16="http://schemas.microsoft.com/office/drawing/2014/main" id="{8234DC0F-A2BD-49AA-9F37-4FC5475E17FA}"/>
                </a:ext>
              </a:extLst>
            </p:cNvPr>
            <p:cNvSpPr txBox="1"/>
            <p:nvPr/>
          </p:nvSpPr>
          <p:spPr>
            <a:xfrm>
              <a:off x="1405372" y="1936355"/>
              <a:ext cx="2217273" cy="230832"/>
            </a:xfrm>
            <a:prstGeom prst="rect">
              <a:avLst/>
            </a:prstGeom>
            <a:noFill/>
          </p:spPr>
          <p:txBody>
            <a:bodyPr wrap="none" rtlCol="0">
              <a:spAutoFit/>
            </a:bodyPr>
            <a:lstStyle/>
            <a:p>
              <a:pPr algn="r">
                <a:buClr>
                  <a:schemeClr val="accent1"/>
                </a:buClr>
              </a:pPr>
              <a:r>
                <a:rPr lang="en-US" sz="900" b="1"/>
                <a:t>Hazard Ratio, 0.57 (95% CI, 0.45-0.73)</a:t>
              </a:r>
            </a:p>
          </p:txBody>
        </p:sp>
        <p:cxnSp>
          <p:nvCxnSpPr>
            <p:cNvPr id="67" name="Straight Connector 66">
              <a:extLst>
                <a:ext uri="{FF2B5EF4-FFF2-40B4-BE49-F238E27FC236}">
                  <a16:creationId xmlns="" xmlns:a16="http://schemas.microsoft.com/office/drawing/2014/main" id="{A762AEC8-2300-488A-B29B-B5402EA577A1}"/>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8" name="TextBox 67">
              <a:extLst>
                <a:ext uri="{FF2B5EF4-FFF2-40B4-BE49-F238E27FC236}">
                  <a16:creationId xmlns="" xmlns:a16="http://schemas.microsoft.com/office/drawing/2014/main" id="{C2DB6E06-AA8E-444F-BECB-C21D713DADA9}"/>
                </a:ext>
              </a:extLst>
            </p:cNvPr>
            <p:cNvSpPr txBox="1"/>
            <p:nvPr/>
          </p:nvSpPr>
          <p:spPr>
            <a:xfrm>
              <a:off x="2385595"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69" name="Straight Connector 68">
              <a:extLst>
                <a:ext uri="{FF2B5EF4-FFF2-40B4-BE49-F238E27FC236}">
                  <a16:creationId xmlns="" xmlns:a16="http://schemas.microsoft.com/office/drawing/2014/main" id="{9573CCB6-0CA2-4BCC-9F29-B4F875A13E24}"/>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1" name="Straight Connector 70">
              <a:extLst>
                <a:ext uri="{FF2B5EF4-FFF2-40B4-BE49-F238E27FC236}">
                  <a16:creationId xmlns="" xmlns:a16="http://schemas.microsoft.com/office/drawing/2014/main" id="{1F7CC0E2-7B71-459D-B580-ABB1714F3DD3}"/>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3" name="Straight Connector 72">
              <a:extLst>
                <a:ext uri="{FF2B5EF4-FFF2-40B4-BE49-F238E27FC236}">
                  <a16:creationId xmlns="" xmlns:a16="http://schemas.microsoft.com/office/drawing/2014/main" id="{979E10DC-A269-4BF4-B255-22702861253A}"/>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4" name="Straight Connector 73">
              <a:extLst>
                <a:ext uri="{FF2B5EF4-FFF2-40B4-BE49-F238E27FC236}">
                  <a16:creationId xmlns="" xmlns:a16="http://schemas.microsoft.com/office/drawing/2014/main" id="{50FEA681-5FE3-4AB0-BE95-B8860983D0E0}"/>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Connector 74">
              <a:extLst>
                <a:ext uri="{FF2B5EF4-FFF2-40B4-BE49-F238E27FC236}">
                  <a16:creationId xmlns="" xmlns:a16="http://schemas.microsoft.com/office/drawing/2014/main" id="{F54E24F2-E80E-4198-970E-E244C36AF624}"/>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6" name="Straight Connector 75">
              <a:extLst>
                <a:ext uri="{FF2B5EF4-FFF2-40B4-BE49-F238E27FC236}">
                  <a16:creationId xmlns="" xmlns:a16="http://schemas.microsoft.com/office/drawing/2014/main" id="{DB8CC55B-3AC9-405E-82A5-1D1394E2B416}"/>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7" name="Straight Connector 76">
              <a:extLst>
                <a:ext uri="{FF2B5EF4-FFF2-40B4-BE49-F238E27FC236}">
                  <a16:creationId xmlns="" xmlns:a16="http://schemas.microsoft.com/office/drawing/2014/main" id="{9116C83C-A136-478E-8CDE-797064421211}"/>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8" name="Straight Connector 77">
              <a:extLst>
                <a:ext uri="{FF2B5EF4-FFF2-40B4-BE49-F238E27FC236}">
                  <a16:creationId xmlns="" xmlns:a16="http://schemas.microsoft.com/office/drawing/2014/main" id="{91DF6995-3070-474E-A850-467D84333740}"/>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9" name="TextBox 78">
              <a:extLst>
                <a:ext uri="{FF2B5EF4-FFF2-40B4-BE49-F238E27FC236}">
                  <a16:creationId xmlns="" xmlns:a16="http://schemas.microsoft.com/office/drawing/2014/main" id="{AF78BED6-CD84-45CD-A001-835A1E62B959}"/>
                </a:ext>
              </a:extLst>
            </p:cNvPr>
            <p:cNvSpPr txBox="1"/>
            <p:nvPr/>
          </p:nvSpPr>
          <p:spPr>
            <a:xfrm>
              <a:off x="1090266" y="3633860"/>
              <a:ext cx="248786" cy="230832"/>
            </a:xfrm>
            <a:prstGeom prst="rect">
              <a:avLst/>
            </a:prstGeom>
            <a:noFill/>
          </p:spPr>
          <p:txBody>
            <a:bodyPr wrap="none" rtlCol="0">
              <a:spAutoFit/>
            </a:bodyPr>
            <a:lstStyle/>
            <a:p>
              <a:pPr algn="r">
                <a:buClr>
                  <a:schemeClr val="accent1"/>
                </a:buClr>
              </a:pPr>
              <a:r>
                <a:rPr lang="en-US" sz="900"/>
                <a:t>8</a:t>
              </a:r>
            </a:p>
          </p:txBody>
        </p:sp>
        <p:sp>
          <p:nvSpPr>
            <p:cNvPr id="80" name="TextBox 79">
              <a:extLst>
                <a:ext uri="{FF2B5EF4-FFF2-40B4-BE49-F238E27FC236}">
                  <a16:creationId xmlns="" xmlns:a16="http://schemas.microsoft.com/office/drawing/2014/main" id="{A4FEBCDA-6A3C-4983-B779-30596AFDBBBF}"/>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81" name="TextBox 80">
              <a:extLst>
                <a:ext uri="{FF2B5EF4-FFF2-40B4-BE49-F238E27FC236}">
                  <a16:creationId xmlns="" xmlns:a16="http://schemas.microsoft.com/office/drawing/2014/main" id="{E6782558-08D3-4B90-B929-CB5B43D74590}"/>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82" name="TextBox 81">
              <a:extLst>
                <a:ext uri="{FF2B5EF4-FFF2-40B4-BE49-F238E27FC236}">
                  <a16:creationId xmlns="" xmlns:a16="http://schemas.microsoft.com/office/drawing/2014/main" id="{2A4BE577-F163-4569-95E2-CCB32222A759}"/>
                </a:ext>
              </a:extLst>
            </p:cNvPr>
            <p:cNvSpPr txBox="1"/>
            <p:nvPr/>
          </p:nvSpPr>
          <p:spPr>
            <a:xfrm>
              <a:off x="4610251" y="2922131"/>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83" name="TextBox 82">
              <a:extLst>
                <a:ext uri="{FF2B5EF4-FFF2-40B4-BE49-F238E27FC236}">
                  <a16:creationId xmlns="" xmlns:a16="http://schemas.microsoft.com/office/drawing/2014/main" id="{46E956B9-5593-48DE-A612-46FE4203990B}"/>
                </a:ext>
              </a:extLst>
            </p:cNvPr>
            <p:cNvSpPr txBox="1"/>
            <p:nvPr/>
          </p:nvSpPr>
          <p:spPr>
            <a:xfrm>
              <a:off x="4750452" y="3831265"/>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84" name="TextBox 83">
              <a:extLst>
                <a:ext uri="{FF2B5EF4-FFF2-40B4-BE49-F238E27FC236}">
                  <a16:creationId xmlns="" xmlns:a16="http://schemas.microsoft.com/office/drawing/2014/main" id="{E01BA147-B4AE-4361-AFFD-A16E7F32852B}"/>
                </a:ext>
              </a:extLst>
            </p:cNvPr>
            <p:cNvSpPr txBox="1"/>
            <p:nvPr/>
          </p:nvSpPr>
          <p:spPr>
            <a:xfrm>
              <a:off x="2849657" y="5014964"/>
              <a:ext cx="441146" cy="230832"/>
            </a:xfrm>
            <a:prstGeom prst="rect">
              <a:avLst/>
            </a:prstGeom>
            <a:noFill/>
          </p:spPr>
          <p:txBody>
            <a:bodyPr wrap="none" rtlCol="0">
              <a:spAutoFit/>
            </a:bodyPr>
            <a:lstStyle/>
            <a:p>
              <a:pPr algn="ctr">
                <a:buClr>
                  <a:schemeClr val="accent1"/>
                </a:buClr>
              </a:pPr>
              <a:r>
                <a:rPr lang="en-US" sz="900">
                  <a:solidFill>
                    <a:schemeClr val="accent1"/>
                  </a:solidFill>
                </a:rPr>
                <a:t>1307</a:t>
              </a:r>
            </a:p>
          </p:txBody>
        </p:sp>
        <p:sp>
          <p:nvSpPr>
            <p:cNvPr id="85" name="TextBox 84">
              <a:extLst>
                <a:ext uri="{FF2B5EF4-FFF2-40B4-BE49-F238E27FC236}">
                  <a16:creationId xmlns="" xmlns:a16="http://schemas.microsoft.com/office/drawing/2014/main" id="{D8F3C3CF-AC36-4D5D-B84D-3E0C5B78823E}"/>
                </a:ext>
              </a:extLst>
            </p:cNvPr>
            <p:cNvSpPr txBox="1"/>
            <p:nvPr/>
          </p:nvSpPr>
          <p:spPr>
            <a:xfrm>
              <a:off x="2849657" y="5160282"/>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1275</a:t>
              </a:r>
            </a:p>
          </p:txBody>
        </p:sp>
      </p:grpSp>
      <p:grpSp>
        <p:nvGrpSpPr>
          <p:cNvPr id="207" name="Group 206">
            <a:extLst>
              <a:ext uri="{FF2B5EF4-FFF2-40B4-BE49-F238E27FC236}">
                <a16:creationId xmlns="" xmlns:a16="http://schemas.microsoft.com/office/drawing/2014/main" id="{EB5C0F6A-00A5-43E7-AB68-614949C3E386}"/>
              </a:ext>
            </a:extLst>
          </p:cNvPr>
          <p:cNvGrpSpPr/>
          <p:nvPr/>
        </p:nvGrpSpPr>
        <p:grpSpPr>
          <a:xfrm>
            <a:off x="6119189" y="1886804"/>
            <a:ext cx="5708568" cy="3504310"/>
            <a:chOff x="328096" y="1886804"/>
            <a:chExt cx="5708567" cy="3504310"/>
          </a:xfrm>
        </p:grpSpPr>
        <p:sp>
          <p:nvSpPr>
            <p:cNvPr id="208" name="Freeform: Shape 207">
              <a:extLst>
                <a:ext uri="{FF2B5EF4-FFF2-40B4-BE49-F238E27FC236}">
                  <a16:creationId xmlns="" xmlns:a16="http://schemas.microsoft.com/office/drawing/2014/main" id="{809D7D9B-CBD0-4458-B476-4F09FAD62B3B}"/>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209" name="Straight Connector 208">
              <a:extLst>
                <a:ext uri="{FF2B5EF4-FFF2-40B4-BE49-F238E27FC236}">
                  <a16:creationId xmlns="" xmlns:a16="http://schemas.microsoft.com/office/drawing/2014/main" id="{DFD5C63B-0C3A-4320-B028-6C9C86B1D4B7}"/>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0" name="Straight Connector 209">
              <a:extLst>
                <a:ext uri="{FF2B5EF4-FFF2-40B4-BE49-F238E27FC236}">
                  <a16:creationId xmlns="" xmlns:a16="http://schemas.microsoft.com/office/drawing/2014/main" id="{BFD35310-26B2-46EB-A427-5C4C3729E32F}"/>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1" name="Straight Connector 210">
              <a:extLst>
                <a:ext uri="{FF2B5EF4-FFF2-40B4-BE49-F238E27FC236}">
                  <a16:creationId xmlns="" xmlns:a16="http://schemas.microsoft.com/office/drawing/2014/main" id="{5ED4BB8E-64CB-4759-808C-19225461C2FC}"/>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 xmlns:a16="http://schemas.microsoft.com/office/drawing/2014/main" id="{24CC4095-9861-4869-8ED9-43EB9A0619C4}"/>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3" name="Straight Connector 212">
              <a:extLst>
                <a:ext uri="{FF2B5EF4-FFF2-40B4-BE49-F238E27FC236}">
                  <a16:creationId xmlns="" xmlns:a16="http://schemas.microsoft.com/office/drawing/2014/main" id="{15EFB858-25E4-43ED-B442-52DE16A71254}"/>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4" name="Straight Connector 213">
              <a:extLst>
                <a:ext uri="{FF2B5EF4-FFF2-40B4-BE49-F238E27FC236}">
                  <a16:creationId xmlns="" xmlns:a16="http://schemas.microsoft.com/office/drawing/2014/main" id="{5032E428-B24E-49D0-B2C7-582768F4FFAB}"/>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5" name="Straight Connector 214">
              <a:extLst>
                <a:ext uri="{FF2B5EF4-FFF2-40B4-BE49-F238E27FC236}">
                  <a16:creationId xmlns="" xmlns:a16="http://schemas.microsoft.com/office/drawing/2014/main" id="{557A2A6E-152B-4EA9-98C0-A9B3F938E04F}"/>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Straight Connector 215">
              <a:extLst>
                <a:ext uri="{FF2B5EF4-FFF2-40B4-BE49-F238E27FC236}">
                  <a16:creationId xmlns="" xmlns:a16="http://schemas.microsoft.com/office/drawing/2014/main" id="{A7841EDF-BFC4-41EE-9D1C-0B96370E8DD7}"/>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7" name="Straight Connector 216">
              <a:extLst>
                <a:ext uri="{FF2B5EF4-FFF2-40B4-BE49-F238E27FC236}">
                  <a16:creationId xmlns="" xmlns:a16="http://schemas.microsoft.com/office/drawing/2014/main" id="{BCD93BC2-C32C-4591-9F56-BFFF7EAC8069}"/>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8" name="Straight Connector 217">
              <a:extLst>
                <a:ext uri="{FF2B5EF4-FFF2-40B4-BE49-F238E27FC236}">
                  <a16:creationId xmlns="" xmlns:a16="http://schemas.microsoft.com/office/drawing/2014/main" id="{E0EAFE72-E4B4-4AA3-AD0C-114D417AAEF2}"/>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9" name="Straight Connector 218">
              <a:extLst>
                <a:ext uri="{FF2B5EF4-FFF2-40B4-BE49-F238E27FC236}">
                  <a16:creationId xmlns="" xmlns:a16="http://schemas.microsoft.com/office/drawing/2014/main" id="{34F514ED-767B-4FEC-B19A-2055415A418F}"/>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0" name="Straight Connector 219">
              <a:extLst>
                <a:ext uri="{FF2B5EF4-FFF2-40B4-BE49-F238E27FC236}">
                  <a16:creationId xmlns="" xmlns:a16="http://schemas.microsoft.com/office/drawing/2014/main" id="{497706D4-6189-48E0-9817-1FCA099658D3}"/>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1" name="Straight Connector 220">
              <a:extLst>
                <a:ext uri="{FF2B5EF4-FFF2-40B4-BE49-F238E27FC236}">
                  <a16:creationId xmlns="" xmlns:a16="http://schemas.microsoft.com/office/drawing/2014/main" id="{E027D031-A002-4D5D-81A0-C904A79CBF3E}"/>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22" name="TextBox 221">
              <a:extLst>
                <a:ext uri="{FF2B5EF4-FFF2-40B4-BE49-F238E27FC236}">
                  <a16:creationId xmlns="" xmlns:a16="http://schemas.microsoft.com/office/drawing/2014/main" id="{A50DE870-FC49-4154-B967-D041D807A1F8}"/>
                </a:ext>
              </a:extLst>
            </p:cNvPr>
            <p:cNvSpPr txBox="1"/>
            <p:nvPr/>
          </p:nvSpPr>
          <p:spPr>
            <a:xfrm>
              <a:off x="1090290" y="4507390"/>
              <a:ext cx="248786" cy="230832"/>
            </a:xfrm>
            <a:prstGeom prst="rect">
              <a:avLst/>
            </a:prstGeom>
            <a:noFill/>
          </p:spPr>
          <p:txBody>
            <a:bodyPr wrap="none" rtlCol="0">
              <a:spAutoFit/>
            </a:bodyPr>
            <a:lstStyle/>
            <a:p>
              <a:pPr algn="r">
                <a:buClr>
                  <a:schemeClr val="accent1"/>
                </a:buClr>
              </a:pPr>
              <a:r>
                <a:rPr lang="en-US" sz="900"/>
                <a:t>0</a:t>
              </a:r>
            </a:p>
          </p:txBody>
        </p:sp>
        <p:sp>
          <p:nvSpPr>
            <p:cNvPr id="223" name="TextBox 222">
              <a:extLst>
                <a:ext uri="{FF2B5EF4-FFF2-40B4-BE49-F238E27FC236}">
                  <a16:creationId xmlns="" xmlns:a16="http://schemas.microsoft.com/office/drawing/2014/main" id="{99333BDF-2590-40D0-AAFC-90F840898FC3}"/>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224" name="TextBox 223">
              <a:extLst>
                <a:ext uri="{FF2B5EF4-FFF2-40B4-BE49-F238E27FC236}">
                  <a16:creationId xmlns="" xmlns:a16="http://schemas.microsoft.com/office/drawing/2014/main" id="{5E1227F2-67B8-4FBC-ABCC-AF6E6230D0F6}"/>
                </a:ext>
              </a:extLst>
            </p:cNvPr>
            <p:cNvSpPr txBox="1"/>
            <p:nvPr/>
          </p:nvSpPr>
          <p:spPr>
            <a:xfrm>
              <a:off x="1090290" y="4070624"/>
              <a:ext cx="248786" cy="230832"/>
            </a:xfrm>
            <a:prstGeom prst="rect">
              <a:avLst/>
            </a:prstGeom>
            <a:noFill/>
          </p:spPr>
          <p:txBody>
            <a:bodyPr wrap="none" rtlCol="0">
              <a:spAutoFit/>
            </a:bodyPr>
            <a:lstStyle/>
            <a:p>
              <a:pPr algn="r">
                <a:buClr>
                  <a:schemeClr val="accent1"/>
                </a:buClr>
              </a:pPr>
              <a:r>
                <a:rPr lang="en-US" sz="900"/>
                <a:t>4</a:t>
              </a:r>
            </a:p>
          </p:txBody>
        </p:sp>
        <p:sp>
          <p:nvSpPr>
            <p:cNvPr id="225" name="TextBox 224">
              <a:extLst>
                <a:ext uri="{FF2B5EF4-FFF2-40B4-BE49-F238E27FC236}">
                  <a16:creationId xmlns="" xmlns:a16="http://schemas.microsoft.com/office/drawing/2014/main" id="{B16EB857-2024-443E-89E0-D139C2CDA67F}"/>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226" name="TextBox 225">
              <a:extLst>
                <a:ext uri="{FF2B5EF4-FFF2-40B4-BE49-F238E27FC236}">
                  <a16:creationId xmlns="" xmlns:a16="http://schemas.microsoft.com/office/drawing/2014/main" id="{F58C6643-1A3D-4129-8A69-CF0D3503E0EF}"/>
                </a:ext>
              </a:extLst>
            </p:cNvPr>
            <p:cNvSpPr txBox="1"/>
            <p:nvPr/>
          </p:nvSpPr>
          <p:spPr>
            <a:xfrm>
              <a:off x="2714836" y="4822995"/>
              <a:ext cx="2058577"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227" name="TextBox 226">
              <a:extLst>
                <a:ext uri="{FF2B5EF4-FFF2-40B4-BE49-F238E27FC236}">
                  <a16:creationId xmlns="" xmlns:a16="http://schemas.microsoft.com/office/drawing/2014/main" id="{BD6F33B9-7524-4284-B92A-45DE86AACF89}"/>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228" name="TextBox 227">
              <a:extLst>
                <a:ext uri="{FF2B5EF4-FFF2-40B4-BE49-F238E27FC236}">
                  <a16:creationId xmlns="" xmlns:a16="http://schemas.microsoft.com/office/drawing/2014/main" id="{3A547471-E0D9-4C20-BB27-7D7BE0524E94}"/>
                </a:ext>
              </a:extLst>
            </p:cNvPr>
            <p:cNvSpPr txBox="1"/>
            <p:nvPr/>
          </p:nvSpPr>
          <p:spPr>
            <a:xfrm>
              <a:off x="1261485" y="4712357"/>
              <a:ext cx="248786" cy="230832"/>
            </a:xfrm>
            <a:prstGeom prst="rect">
              <a:avLst/>
            </a:prstGeom>
            <a:noFill/>
          </p:spPr>
          <p:txBody>
            <a:bodyPr wrap="none" rtlCol="0">
              <a:spAutoFit/>
            </a:bodyPr>
            <a:lstStyle/>
            <a:p>
              <a:pPr algn="ctr">
                <a:buClr>
                  <a:schemeClr val="accent1"/>
                </a:buClr>
              </a:pPr>
              <a:r>
                <a:rPr lang="en-US" sz="900"/>
                <a:t>0</a:t>
              </a:r>
            </a:p>
          </p:txBody>
        </p:sp>
        <p:sp>
          <p:nvSpPr>
            <p:cNvPr id="229" name="TextBox 228">
              <a:extLst>
                <a:ext uri="{FF2B5EF4-FFF2-40B4-BE49-F238E27FC236}">
                  <a16:creationId xmlns="" xmlns:a16="http://schemas.microsoft.com/office/drawing/2014/main" id="{A0A03EBF-0F61-418B-A126-4AC5D37CC5C8}"/>
                </a:ext>
              </a:extLst>
            </p:cNvPr>
            <p:cNvSpPr txBox="1"/>
            <p:nvPr/>
          </p:nvSpPr>
          <p:spPr>
            <a:xfrm>
              <a:off x="1823531" y="4712357"/>
              <a:ext cx="248786" cy="230832"/>
            </a:xfrm>
            <a:prstGeom prst="rect">
              <a:avLst/>
            </a:prstGeom>
            <a:noFill/>
          </p:spPr>
          <p:txBody>
            <a:bodyPr wrap="none" rtlCol="0">
              <a:spAutoFit/>
            </a:bodyPr>
            <a:lstStyle/>
            <a:p>
              <a:pPr algn="ctr">
                <a:buClr>
                  <a:schemeClr val="accent1"/>
                </a:buClr>
              </a:pPr>
              <a:r>
                <a:rPr lang="en-US" sz="900"/>
                <a:t>4</a:t>
              </a:r>
            </a:p>
          </p:txBody>
        </p:sp>
        <p:sp>
          <p:nvSpPr>
            <p:cNvPr id="230" name="TextBox 229">
              <a:extLst>
                <a:ext uri="{FF2B5EF4-FFF2-40B4-BE49-F238E27FC236}">
                  <a16:creationId xmlns="" xmlns:a16="http://schemas.microsoft.com/office/drawing/2014/main" id="{EAC892E0-BFE8-43A3-9BF5-5757BA090364}"/>
                </a:ext>
              </a:extLst>
            </p:cNvPr>
            <p:cNvSpPr txBox="1"/>
            <p:nvPr/>
          </p:nvSpPr>
          <p:spPr>
            <a:xfrm>
              <a:off x="2923780" y="4712357"/>
              <a:ext cx="312906" cy="230832"/>
            </a:xfrm>
            <a:prstGeom prst="rect">
              <a:avLst/>
            </a:prstGeom>
            <a:noFill/>
          </p:spPr>
          <p:txBody>
            <a:bodyPr wrap="none" rtlCol="0">
              <a:spAutoFit/>
            </a:bodyPr>
            <a:lstStyle/>
            <a:p>
              <a:pPr algn="ctr">
                <a:buClr>
                  <a:schemeClr val="accent1"/>
                </a:buClr>
              </a:pPr>
              <a:r>
                <a:rPr lang="en-US" sz="900"/>
                <a:t>12</a:t>
              </a:r>
            </a:p>
          </p:txBody>
        </p:sp>
        <p:sp>
          <p:nvSpPr>
            <p:cNvPr id="231" name="TextBox 230">
              <a:extLst>
                <a:ext uri="{FF2B5EF4-FFF2-40B4-BE49-F238E27FC236}">
                  <a16:creationId xmlns="" xmlns:a16="http://schemas.microsoft.com/office/drawing/2014/main" id="{B5B39B59-D869-4326-AF5C-3267DD62341A}"/>
                </a:ext>
              </a:extLst>
            </p:cNvPr>
            <p:cNvSpPr txBox="1"/>
            <p:nvPr/>
          </p:nvSpPr>
          <p:spPr>
            <a:xfrm>
              <a:off x="3483776" y="4712357"/>
              <a:ext cx="312906" cy="230832"/>
            </a:xfrm>
            <a:prstGeom prst="rect">
              <a:avLst/>
            </a:prstGeom>
            <a:noFill/>
          </p:spPr>
          <p:txBody>
            <a:bodyPr wrap="none" rtlCol="0">
              <a:spAutoFit/>
            </a:bodyPr>
            <a:lstStyle/>
            <a:p>
              <a:pPr algn="ctr">
                <a:buClr>
                  <a:schemeClr val="accent1"/>
                </a:buClr>
              </a:pPr>
              <a:r>
                <a:rPr lang="en-US" sz="900"/>
                <a:t>16</a:t>
              </a:r>
            </a:p>
          </p:txBody>
        </p:sp>
        <p:sp>
          <p:nvSpPr>
            <p:cNvPr id="232" name="TextBox 231">
              <a:extLst>
                <a:ext uri="{FF2B5EF4-FFF2-40B4-BE49-F238E27FC236}">
                  <a16:creationId xmlns="" xmlns:a16="http://schemas.microsoft.com/office/drawing/2014/main" id="{649568E6-6F96-4A2A-BA22-525A0907E9D1}"/>
                </a:ext>
              </a:extLst>
            </p:cNvPr>
            <p:cNvSpPr txBox="1"/>
            <p:nvPr/>
          </p:nvSpPr>
          <p:spPr>
            <a:xfrm>
              <a:off x="4043772" y="4712357"/>
              <a:ext cx="312906" cy="230832"/>
            </a:xfrm>
            <a:prstGeom prst="rect">
              <a:avLst/>
            </a:prstGeom>
            <a:noFill/>
          </p:spPr>
          <p:txBody>
            <a:bodyPr wrap="none" rtlCol="0">
              <a:spAutoFit/>
            </a:bodyPr>
            <a:lstStyle/>
            <a:p>
              <a:pPr algn="ctr">
                <a:buClr>
                  <a:schemeClr val="accent1"/>
                </a:buClr>
              </a:pPr>
              <a:r>
                <a:rPr lang="en-US" sz="900"/>
                <a:t>20</a:t>
              </a:r>
            </a:p>
          </p:txBody>
        </p:sp>
        <p:sp>
          <p:nvSpPr>
            <p:cNvPr id="233" name="TextBox 232">
              <a:extLst>
                <a:ext uri="{FF2B5EF4-FFF2-40B4-BE49-F238E27FC236}">
                  <a16:creationId xmlns="" xmlns:a16="http://schemas.microsoft.com/office/drawing/2014/main" id="{B0591301-A09C-4B91-8C67-D29C02BC6D59}"/>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234" name="TextBox 233">
              <a:extLst>
                <a:ext uri="{FF2B5EF4-FFF2-40B4-BE49-F238E27FC236}">
                  <a16:creationId xmlns="" xmlns:a16="http://schemas.microsoft.com/office/drawing/2014/main" id="{8863A510-A906-4AFE-9727-294B318F8940}"/>
                </a:ext>
              </a:extLst>
            </p:cNvPr>
            <p:cNvSpPr txBox="1"/>
            <p:nvPr/>
          </p:nvSpPr>
          <p:spPr>
            <a:xfrm>
              <a:off x="5163762" y="4712357"/>
              <a:ext cx="312906" cy="230832"/>
            </a:xfrm>
            <a:prstGeom prst="rect">
              <a:avLst/>
            </a:prstGeom>
            <a:noFill/>
          </p:spPr>
          <p:txBody>
            <a:bodyPr wrap="none" rtlCol="0">
              <a:spAutoFit/>
            </a:bodyPr>
            <a:lstStyle/>
            <a:p>
              <a:pPr algn="ctr">
                <a:buClr>
                  <a:schemeClr val="accent1"/>
                </a:buClr>
              </a:pPr>
              <a:r>
                <a:rPr lang="en-US" sz="900"/>
                <a:t>28</a:t>
              </a:r>
            </a:p>
          </p:txBody>
        </p:sp>
        <p:sp>
          <p:nvSpPr>
            <p:cNvPr id="235" name="TextBox 234">
              <a:extLst>
                <a:ext uri="{FF2B5EF4-FFF2-40B4-BE49-F238E27FC236}">
                  <a16:creationId xmlns="" xmlns:a16="http://schemas.microsoft.com/office/drawing/2014/main" id="{18245CF1-68FA-4A71-B136-78F5D83DC87D}"/>
                </a:ext>
              </a:extLst>
            </p:cNvPr>
            <p:cNvSpPr txBox="1"/>
            <p:nvPr/>
          </p:nvSpPr>
          <p:spPr>
            <a:xfrm>
              <a:off x="5723757" y="4712357"/>
              <a:ext cx="312906" cy="230832"/>
            </a:xfrm>
            <a:prstGeom prst="rect">
              <a:avLst/>
            </a:prstGeom>
            <a:noFill/>
          </p:spPr>
          <p:txBody>
            <a:bodyPr wrap="none" rtlCol="0">
              <a:spAutoFit/>
            </a:bodyPr>
            <a:lstStyle/>
            <a:p>
              <a:pPr algn="ctr">
                <a:buClr>
                  <a:schemeClr val="accent1"/>
                </a:buClr>
              </a:pPr>
              <a:r>
                <a:rPr lang="en-US" sz="900"/>
                <a:t>32</a:t>
              </a:r>
            </a:p>
          </p:txBody>
        </p:sp>
        <p:sp>
          <p:nvSpPr>
            <p:cNvPr id="236" name="TextBox 235">
              <a:extLst>
                <a:ext uri="{FF2B5EF4-FFF2-40B4-BE49-F238E27FC236}">
                  <a16:creationId xmlns="" xmlns:a16="http://schemas.microsoft.com/office/drawing/2014/main" id="{BF011060-8498-454B-94FF-F86558A14AC3}"/>
                </a:ext>
              </a:extLst>
            </p:cNvPr>
            <p:cNvSpPr txBox="1"/>
            <p:nvPr/>
          </p:nvSpPr>
          <p:spPr>
            <a:xfrm>
              <a:off x="119734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697</a:t>
              </a:r>
            </a:p>
          </p:txBody>
        </p:sp>
        <p:sp>
          <p:nvSpPr>
            <p:cNvPr id="237" name="TextBox 236">
              <a:extLst>
                <a:ext uri="{FF2B5EF4-FFF2-40B4-BE49-F238E27FC236}">
                  <a16:creationId xmlns="" xmlns:a16="http://schemas.microsoft.com/office/drawing/2014/main" id="{8815A211-1524-44BF-8433-06DE9105BF92}"/>
                </a:ext>
              </a:extLst>
            </p:cNvPr>
            <p:cNvSpPr txBox="1"/>
            <p:nvPr/>
          </p:nvSpPr>
          <p:spPr>
            <a:xfrm>
              <a:off x="17535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618</a:t>
              </a:r>
            </a:p>
          </p:txBody>
        </p:sp>
        <p:sp>
          <p:nvSpPr>
            <p:cNvPr id="238" name="TextBox 237">
              <a:extLst>
                <a:ext uri="{FF2B5EF4-FFF2-40B4-BE49-F238E27FC236}">
                  <a16:creationId xmlns="" xmlns:a16="http://schemas.microsoft.com/office/drawing/2014/main" id="{A2BE8EC6-5B84-437B-A589-4EEE0EB6361D}"/>
                </a:ext>
              </a:extLst>
            </p:cNvPr>
            <p:cNvSpPr txBox="1"/>
            <p:nvPr/>
          </p:nvSpPr>
          <p:spPr>
            <a:xfrm>
              <a:off x="232085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606</a:t>
              </a:r>
            </a:p>
          </p:txBody>
        </p:sp>
        <p:sp>
          <p:nvSpPr>
            <p:cNvPr id="239" name="TextBox 238">
              <a:extLst>
                <a:ext uri="{FF2B5EF4-FFF2-40B4-BE49-F238E27FC236}">
                  <a16:creationId xmlns="" xmlns:a16="http://schemas.microsoft.com/office/drawing/2014/main" id="{FACC7D0C-B6D5-4E9E-A784-3C272BA5F1F4}"/>
                </a:ext>
              </a:extLst>
            </p:cNvPr>
            <p:cNvSpPr txBox="1"/>
            <p:nvPr/>
          </p:nvSpPr>
          <p:spPr>
            <a:xfrm>
              <a:off x="3460584"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579</a:t>
              </a:r>
            </a:p>
          </p:txBody>
        </p:sp>
        <p:sp>
          <p:nvSpPr>
            <p:cNvPr id="240" name="TextBox 239">
              <a:extLst>
                <a:ext uri="{FF2B5EF4-FFF2-40B4-BE49-F238E27FC236}">
                  <a16:creationId xmlns="" xmlns:a16="http://schemas.microsoft.com/office/drawing/2014/main" id="{BBFE74AC-1F50-4154-9087-10F8265BFE0F}"/>
                </a:ext>
              </a:extLst>
            </p:cNvPr>
            <p:cNvSpPr txBox="1"/>
            <p:nvPr/>
          </p:nvSpPr>
          <p:spPr>
            <a:xfrm>
              <a:off x="4010208"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546</a:t>
              </a:r>
            </a:p>
          </p:txBody>
        </p:sp>
        <p:sp>
          <p:nvSpPr>
            <p:cNvPr id="241" name="TextBox 240">
              <a:extLst>
                <a:ext uri="{FF2B5EF4-FFF2-40B4-BE49-F238E27FC236}">
                  <a16:creationId xmlns="" xmlns:a16="http://schemas.microsoft.com/office/drawing/2014/main" id="{C4BEA69B-69C2-403A-88CB-783ED68DC26C}"/>
                </a:ext>
              </a:extLst>
            </p:cNvPr>
            <p:cNvSpPr txBox="1"/>
            <p:nvPr/>
          </p:nvSpPr>
          <p:spPr>
            <a:xfrm>
              <a:off x="4579304"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378</a:t>
              </a:r>
            </a:p>
          </p:txBody>
        </p:sp>
        <p:sp>
          <p:nvSpPr>
            <p:cNvPr id="242" name="TextBox 241">
              <a:extLst>
                <a:ext uri="{FF2B5EF4-FFF2-40B4-BE49-F238E27FC236}">
                  <a16:creationId xmlns="" xmlns:a16="http://schemas.microsoft.com/office/drawing/2014/main" id="{EB2F4F42-6346-470C-974B-133A077ECC65}"/>
                </a:ext>
              </a:extLst>
            </p:cNvPr>
            <p:cNvSpPr txBox="1"/>
            <p:nvPr/>
          </p:nvSpPr>
          <p:spPr>
            <a:xfrm>
              <a:off x="5146672"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251</a:t>
              </a:r>
            </a:p>
          </p:txBody>
        </p:sp>
        <p:sp>
          <p:nvSpPr>
            <p:cNvPr id="243" name="TextBox 242">
              <a:extLst>
                <a:ext uri="{FF2B5EF4-FFF2-40B4-BE49-F238E27FC236}">
                  <a16:creationId xmlns="" xmlns:a16="http://schemas.microsoft.com/office/drawing/2014/main" id="{7CF3B02F-9D47-4FF9-841B-1894FC6FC85A}"/>
                </a:ext>
              </a:extLst>
            </p:cNvPr>
            <p:cNvSpPr txBox="1"/>
            <p:nvPr/>
          </p:nvSpPr>
          <p:spPr>
            <a:xfrm>
              <a:off x="5723757"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94</a:t>
              </a:r>
            </a:p>
          </p:txBody>
        </p:sp>
        <p:sp>
          <p:nvSpPr>
            <p:cNvPr id="244" name="TextBox 243">
              <a:extLst>
                <a:ext uri="{FF2B5EF4-FFF2-40B4-BE49-F238E27FC236}">
                  <a16:creationId xmlns="" xmlns:a16="http://schemas.microsoft.com/office/drawing/2014/main" id="{2D5AD492-914B-41DD-8508-0CBF42777613}"/>
                </a:ext>
              </a:extLst>
            </p:cNvPr>
            <p:cNvSpPr txBox="1"/>
            <p:nvPr/>
          </p:nvSpPr>
          <p:spPr>
            <a:xfrm>
              <a:off x="1197343"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701</a:t>
              </a:r>
            </a:p>
          </p:txBody>
        </p:sp>
        <p:sp>
          <p:nvSpPr>
            <p:cNvPr id="245" name="TextBox 244">
              <a:extLst>
                <a:ext uri="{FF2B5EF4-FFF2-40B4-BE49-F238E27FC236}">
                  <a16:creationId xmlns="" xmlns:a16="http://schemas.microsoft.com/office/drawing/2014/main" id="{48470A91-381F-4C67-A18E-5677096C832C}"/>
                </a:ext>
              </a:extLst>
            </p:cNvPr>
            <p:cNvSpPr txBox="1"/>
            <p:nvPr/>
          </p:nvSpPr>
          <p:spPr>
            <a:xfrm>
              <a:off x="175359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633</a:t>
              </a:r>
            </a:p>
          </p:txBody>
        </p:sp>
        <p:sp>
          <p:nvSpPr>
            <p:cNvPr id="246" name="TextBox 245">
              <a:extLst>
                <a:ext uri="{FF2B5EF4-FFF2-40B4-BE49-F238E27FC236}">
                  <a16:creationId xmlns="" xmlns:a16="http://schemas.microsoft.com/office/drawing/2014/main" id="{A21098D7-96DB-4A87-BADA-0FD672157867}"/>
                </a:ext>
              </a:extLst>
            </p:cNvPr>
            <p:cNvSpPr txBox="1"/>
            <p:nvPr/>
          </p:nvSpPr>
          <p:spPr>
            <a:xfrm>
              <a:off x="2320851"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615</a:t>
              </a:r>
            </a:p>
          </p:txBody>
        </p:sp>
        <p:sp>
          <p:nvSpPr>
            <p:cNvPr id="247" name="TextBox 246">
              <a:extLst>
                <a:ext uri="{FF2B5EF4-FFF2-40B4-BE49-F238E27FC236}">
                  <a16:creationId xmlns="" xmlns:a16="http://schemas.microsoft.com/office/drawing/2014/main" id="{7549EFBD-8C73-4B1A-8A80-907AF03D9219}"/>
                </a:ext>
              </a:extLst>
            </p:cNvPr>
            <p:cNvSpPr txBox="1"/>
            <p:nvPr/>
          </p:nvSpPr>
          <p:spPr>
            <a:xfrm>
              <a:off x="3460580"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567</a:t>
              </a:r>
            </a:p>
          </p:txBody>
        </p:sp>
        <p:sp>
          <p:nvSpPr>
            <p:cNvPr id="248" name="TextBox 247">
              <a:extLst>
                <a:ext uri="{FF2B5EF4-FFF2-40B4-BE49-F238E27FC236}">
                  <a16:creationId xmlns="" xmlns:a16="http://schemas.microsoft.com/office/drawing/2014/main" id="{F75DEB5F-0C8A-49BE-A341-211F42911660}"/>
                </a:ext>
              </a:extLst>
            </p:cNvPr>
            <p:cNvSpPr txBox="1"/>
            <p:nvPr/>
          </p:nvSpPr>
          <p:spPr>
            <a:xfrm>
              <a:off x="401020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534</a:t>
              </a:r>
            </a:p>
          </p:txBody>
        </p:sp>
        <p:sp>
          <p:nvSpPr>
            <p:cNvPr id="249" name="TextBox 248">
              <a:extLst>
                <a:ext uri="{FF2B5EF4-FFF2-40B4-BE49-F238E27FC236}">
                  <a16:creationId xmlns="" xmlns:a16="http://schemas.microsoft.com/office/drawing/2014/main" id="{EAF4A8FB-F3A6-43D8-8F0E-4331476EB93D}"/>
                </a:ext>
              </a:extLst>
            </p:cNvPr>
            <p:cNvSpPr txBox="1"/>
            <p:nvPr/>
          </p:nvSpPr>
          <p:spPr>
            <a:xfrm>
              <a:off x="457930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364</a:t>
              </a:r>
            </a:p>
          </p:txBody>
        </p:sp>
        <p:sp>
          <p:nvSpPr>
            <p:cNvPr id="250" name="TextBox 249">
              <a:extLst>
                <a:ext uri="{FF2B5EF4-FFF2-40B4-BE49-F238E27FC236}">
                  <a16:creationId xmlns="" xmlns:a16="http://schemas.microsoft.com/office/drawing/2014/main" id="{31F7A6A0-6472-48BC-93C1-9FA79D3D4C62}"/>
                </a:ext>
              </a:extLst>
            </p:cNvPr>
            <p:cNvSpPr txBox="1"/>
            <p:nvPr/>
          </p:nvSpPr>
          <p:spPr>
            <a:xfrm>
              <a:off x="5146672"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229</a:t>
              </a:r>
            </a:p>
          </p:txBody>
        </p:sp>
        <p:sp>
          <p:nvSpPr>
            <p:cNvPr id="251" name="TextBox 250">
              <a:extLst>
                <a:ext uri="{FF2B5EF4-FFF2-40B4-BE49-F238E27FC236}">
                  <a16:creationId xmlns="" xmlns:a16="http://schemas.microsoft.com/office/drawing/2014/main" id="{CE192775-8AAF-473F-BA1D-1DE8AC148BA1}"/>
                </a:ext>
              </a:extLst>
            </p:cNvPr>
            <p:cNvSpPr txBox="1"/>
            <p:nvPr/>
          </p:nvSpPr>
          <p:spPr>
            <a:xfrm>
              <a:off x="5723757"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80</a:t>
              </a:r>
            </a:p>
          </p:txBody>
        </p:sp>
        <p:sp>
          <p:nvSpPr>
            <p:cNvPr id="252" name="TextBox 251">
              <a:extLst>
                <a:ext uri="{FF2B5EF4-FFF2-40B4-BE49-F238E27FC236}">
                  <a16:creationId xmlns="" xmlns:a16="http://schemas.microsoft.com/office/drawing/2014/main" id="{73519C78-FD26-4511-AB90-1B294ED3A804}"/>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253" name="TextBox 252">
              <a:extLst>
                <a:ext uri="{FF2B5EF4-FFF2-40B4-BE49-F238E27FC236}">
                  <a16:creationId xmlns="" xmlns:a16="http://schemas.microsoft.com/office/drawing/2014/main" id="{E17541E5-482C-49DB-B9A0-87C720BE6EEE}"/>
                </a:ext>
              </a:extLst>
            </p:cNvPr>
            <p:cNvSpPr txBox="1"/>
            <p:nvPr/>
          </p:nvSpPr>
          <p:spPr>
            <a:xfrm>
              <a:off x="603812"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254" name="TextBox 253">
              <a:extLst>
                <a:ext uri="{FF2B5EF4-FFF2-40B4-BE49-F238E27FC236}">
                  <a16:creationId xmlns="" xmlns:a16="http://schemas.microsoft.com/office/drawing/2014/main" id="{0AABF880-CF0C-4265-91CB-29E369E5548A}"/>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255" name="TextBox 254">
              <a:extLst>
                <a:ext uri="{FF2B5EF4-FFF2-40B4-BE49-F238E27FC236}">
                  <a16:creationId xmlns="" xmlns:a16="http://schemas.microsoft.com/office/drawing/2014/main" id="{4C239CD5-CFB4-417E-98A6-1D3ED4C292FB}"/>
                </a:ext>
              </a:extLst>
            </p:cNvPr>
            <p:cNvSpPr txBox="1"/>
            <p:nvPr/>
          </p:nvSpPr>
          <p:spPr>
            <a:xfrm>
              <a:off x="1405396" y="1936355"/>
              <a:ext cx="2217274" cy="230832"/>
            </a:xfrm>
            <a:prstGeom prst="rect">
              <a:avLst/>
            </a:prstGeom>
            <a:noFill/>
          </p:spPr>
          <p:txBody>
            <a:bodyPr wrap="none" rtlCol="0">
              <a:spAutoFit/>
            </a:bodyPr>
            <a:lstStyle/>
            <a:p>
              <a:pPr algn="r">
                <a:buClr>
                  <a:schemeClr val="accent1"/>
                </a:buClr>
              </a:pPr>
              <a:r>
                <a:rPr lang="en-US" sz="900" b="1"/>
                <a:t>Hazard Ratio, 0.51 (95% CI, 0.34-0.75)</a:t>
              </a:r>
            </a:p>
          </p:txBody>
        </p:sp>
        <p:cxnSp>
          <p:nvCxnSpPr>
            <p:cNvPr id="256" name="Straight Connector 255">
              <a:extLst>
                <a:ext uri="{FF2B5EF4-FFF2-40B4-BE49-F238E27FC236}">
                  <a16:creationId xmlns="" xmlns:a16="http://schemas.microsoft.com/office/drawing/2014/main" id="{91C2BC01-7E46-47D1-AE60-FC7331C141D5}"/>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57" name="TextBox 256">
              <a:extLst>
                <a:ext uri="{FF2B5EF4-FFF2-40B4-BE49-F238E27FC236}">
                  <a16:creationId xmlns="" xmlns:a16="http://schemas.microsoft.com/office/drawing/2014/main" id="{DAF52594-1E70-4389-87C5-4F738F1045EF}"/>
                </a:ext>
              </a:extLst>
            </p:cNvPr>
            <p:cNvSpPr txBox="1"/>
            <p:nvPr/>
          </p:nvSpPr>
          <p:spPr>
            <a:xfrm>
              <a:off x="2385621"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258" name="Straight Connector 257">
              <a:extLst>
                <a:ext uri="{FF2B5EF4-FFF2-40B4-BE49-F238E27FC236}">
                  <a16:creationId xmlns="" xmlns:a16="http://schemas.microsoft.com/office/drawing/2014/main" id="{75BA57B3-323E-41E6-82B3-83411DAC1FAE}"/>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9" name="Straight Connector 258">
              <a:extLst>
                <a:ext uri="{FF2B5EF4-FFF2-40B4-BE49-F238E27FC236}">
                  <a16:creationId xmlns="" xmlns:a16="http://schemas.microsoft.com/office/drawing/2014/main" id="{542E5D5F-B19D-443B-BB02-A50733A232E4}"/>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0" name="Straight Connector 259">
              <a:extLst>
                <a:ext uri="{FF2B5EF4-FFF2-40B4-BE49-F238E27FC236}">
                  <a16:creationId xmlns="" xmlns:a16="http://schemas.microsoft.com/office/drawing/2014/main" id="{0AC7A805-44CD-4047-8993-DEDED4D62301}"/>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1" name="Straight Connector 260">
              <a:extLst>
                <a:ext uri="{FF2B5EF4-FFF2-40B4-BE49-F238E27FC236}">
                  <a16:creationId xmlns="" xmlns:a16="http://schemas.microsoft.com/office/drawing/2014/main" id="{97E9FD28-95F3-49B0-9A82-F1613EAFEDBD}"/>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2" name="Straight Connector 261">
              <a:extLst>
                <a:ext uri="{FF2B5EF4-FFF2-40B4-BE49-F238E27FC236}">
                  <a16:creationId xmlns="" xmlns:a16="http://schemas.microsoft.com/office/drawing/2014/main" id="{65ADD497-5FFB-4135-8C54-D9AAEB56E558}"/>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3" name="Straight Connector 262">
              <a:extLst>
                <a:ext uri="{FF2B5EF4-FFF2-40B4-BE49-F238E27FC236}">
                  <a16:creationId xmlns="" xmlns:a16="http://schemas.microsoft.com/office/drawing/2014/main" id="{6973B192-5CFC-4B7D-96D2-BBD633AA76E2}"/>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4" name="Straight Connector 263">
              <a:extLst>
                <a:ext uri="{FF2B5EF4-FFF2-40B4-BE49-F238E27FC236}">
                  <a16:creationId xmlns="" xmlns:a16="http://schemas.microsoft.com/office/drawing/2014/main" id="{F6C3C6CA-7251-44F5-B52A-79EE25C16885}"/>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5" name="Straight Connector 264">
              <a:extLst>
                <a:ext uri="{FF2B5EF4-FFF2-40B4-BE49-F238E27FC236}">
                  <a16:creationId xmlns="" xmlns:a16="http://schemas.microsoft.com/office/drawing/2014/main" id="{F2CC56DA-B0D2-45CE-9B70-27BF1571C1EA}"/>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66" name="TextBox 265">
              <a:extLst>
                <a:ext uri="{FF2B5EF4-FFF2-40B4-BE49-F238E27FC236}">
                  <a16:creationId xmlns="" xmlns:a16="http://schemas.microsoft.com/office/drawing/2014/main" id="{E1A8FB33-8D10-485C-823A-4568320B4270}"/>
                </a:ext>
              </a:extLst>
            </p:cNvPr>
            <p:cNvSpPr txBox="1"/>
            <p:nvPr/>
          </p:nvSpPr>
          <p:spPr>
            <a:xfrm>
              <a:off x="1090291" y="3633860"/>
              <a:ext cx="248786" cy="230832"/>
            </a:xfrm>
            <a:prstGeom prst="rect">
              <a:avLst/>
            </a:prstGeom>
            <a:noFill/>
          </p:spPr>
          <p:txBody>
            <a:bodyPr wrap="none" rtlCol="0">
              <a:spAutoFit/>
            </a:bodyPr>
            <a:lstStyle/>
            <a:p>
              <a:pPr algn="r">
                <a:buClr>
                  <a:schemeClr val="accent1"/>
                </a:buClr>
              </a:pPr>
              <a:r>
                <a:rPr lang="en-US" sz="900"/>
                <a:t>8</a:t>
              </a:r>
            </a:p>
          </p:txBody>
        </p:sp>
        <p:sp>
          <p:nvSpPr>
            <p:cNvPr id="267" name="TextBox 266">
              <a:extLst>
                <a:ext uri="{FF2B5EF4-FFF2-40B4-BE49-F238E27FC236}">
                  <a16:creationId xmlns="" xmlns:a16="http://schemas.microsoft.com/office/drawing/2014/main" id="{66C14486-E5A1-4C37-8E65-77CD2BDE281A}"/>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268" name="TextBox 267">
              <a:extLst>
                <a:ext uri="{FF2B5EF4-FFF2-40B4-BE49-F238E27FC236}">
                  <a16:creationId xmlns="" xmlns:a16="http://schemas.microsoft.com/office/drawing/2014/main" id="{F4F97082-2130-4C45-B2C3-9F7DA9465D71}"/>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269" name="TextBox 268">
              <a:extLst>
                <a:ext uri="{FF2B5EF4-FFF2-40B4-BE49-F238E27FC236}">
                  <a16:creationId xmlns="" xmlns:a16="http://schemas.microsoft.com/office/drawing/2014/main" id="{A6016F7C-4D82-427A-99F3-9D134CC3A75F}"/>
                </a:ext>
              </a:extLst>
            </p:cNvPr>
            <p:cNvSpPr txBox="1"/>
            <p:nvPr/>
          </p:nvSpPr>
          <p:spPr>
            <a:xfrm>
              <a:off x="5112496" y="2813093"/>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270" name="TextBox 269">
              <a:extLst>
                <a:ext uri="{FF2B5EF4-FFF2-40B4-BE49-F238E27FC236}">
                  <a16:creationId xmlns="" xmlns:a16="http://schemas.microsoft.com/office/drawing/2014/main" id="{E83F1773-64B7-4151-A4A3-1FC59A12A379}"/>
                </a:ext>
              </a:extLst>
            </p:cNvPr>
            <p:cNvSpPr txBox="1"/>
            <p:nvPr/>
          </p:nvSpPr>
          <p:spPr>
            <a:xfrm>
              <a:off x="4927781" y="3958754"/>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271" name="TextBox 270">
              <a:extLst>
                <a:ext uri="{FF2B5EF4-FFF2-40B4-BE49-F238E27FC236}">
                  <a16:creationId xmlns="" xmlns:a16="http://schemas.microsoft.com/office/drawing/2014/main" id="{B1D721C4-F59D-4020-84A2-F2C283E0E389}"/>
                </a:ext>
              </a:extLst>
            </p:cNvPr>
            <p:cNvSpPr txBox="1"/>
            <p:nvPr/>
          </p:nvSpPr>
          <p:spPr>
            <a:xfrm>
              <a:off x="2881691" y="5014964"/>
              <a:ext cx="377026" cy="230832"/>
            </a:xfrm>
            <a:prstGeom prst="rect">
              <a:avLst/>
            </a:prstGeom>
            <a:noFill/>
          </p:spPr>
          <p:txBody>
            <a:bodyPr wrap="none" rtlCol="0">
              <a:spAutoFit/>
            </a:bodyPr>
            <a:lstStyle/>
            <a:p>
              <a:pPr algn="ctr">
                <a:buClr>
                  <a:schemeClr val="accent1"/>
                </a:buClr>
              </a:pPr>
              <a:r>
                <a:rPr lang="en-US" sz="900">
                  <a:solidFill>
                    <a:schemeClr val="accent1"/>
                  </a:solidFill>
                </a:rPr>
                <a:t>591</a:t>
              </a:r>
            </a:p>
          </p:txBody>
        </p:sp>
        <p:sp>
          <p:nvSpPr>
            <p:cNvPr id="272" name="TextBox 271">
              <a:extLst>
                <a:ext uri="{FF2B5EF4-FFF2-40B4-BE49-F238E27FC236}">
                  <a16:creationId xmlns="" xmlns:a16="http://schemas.microsoft.com/office/drawing/2014/main" id="{C4C0B3EF-78B3-4DEF-BB23-265EC75C3ED1}"/>
                </a:ext>
              </a:extLst>
            </p:cNvPr>
            <p:cNvSpPr txBox="1"/>
            <p:nvPr/>
          </p:nvSpPr>
          <p:spPr>
            <a:xfrm>
              <a:off x="2881691" y="5160282"/>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583</a:t>
              </a:r>
            </a:p>
          </p:txBody>
        </p:sp>
      </p:grpSp>
      <p:sp>
        <p:nvSpPr>
          <p:cNvPr id="9" name="Freeform: Shape 8">
            <a:extLst>
              <a:ext uri="{FF2B5EF4-FFF2-40B4-BE49-F238E27FC236}">
                <a16:creationId xmlns="" xmlns:a16="http://schemas.microsoft.com/office/drawing/2014/main" id="{060A2A5A-EF41-473F-A300-3221CB8A042E}"/>
              </a:ext>
            </a:extLst>
          </p:cNvPr>
          <p:cNvSpPr/>
          <p:nvPr/>
        </p:nvSpPr>
        <p:spPr>
          <a:xfrm>
            <a:off x="1391101" y="3575261"/>
            <a:ext cx="4498328" cy="1061744"/>
          </a:xfrm>
          <a:custGeom>
            <a:avLst/>
            <a:gdLst>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227497 w 4498328"/>
              <a:gd name="connsiteY28" fmla="*/ 806058 h 1061744"/>
              <a:gd name="connsiteX29" fmla="*/ 2227497 w 4498328"/>
              <a:gd name="connsiteY29" fmla="*/ 758388 h 1061744"/>
              <a:gd name="connsiteX30" fmla="*/ 2266499 w 4498328"/>
              <a:gd name="connsiteY30" fmla="*/ 758388 h 1061744"/>
              <a:gd name="connsiteX31" fmla="*/ 2266499 w 4498328"/>
              <a:gd name="connsiteY31" fmla="*/ 680383 h 1061744"/>
              <a:gd name="connsiteX32" fmla="*/ 2288167 w 4498328"/>
              <a:gd name="connsiteY32" fmla="*/ 680383 h 1061744"/>
              <a:gd name="connsiteX33" fmla="*/ 2296835 w 4498328"/>
              <a:gd name="connsiteY33" fmla="*/ 671715 h 1061744"/>
              <a:gd name="connsiteX34" fmla="*/ 2344505 w 4498328"/>
              <a:gd name="connsiteY34" fmla="*/ 671715 h 1061744"/>
              <a:gd name="connsiteX35" fmla="*/ 2344505 w 4498328"/>
              <a:gd name="connsiteY35" fmla="*/ 628379 h 1061744"/>
              <a:gd name="connsiteX36" fmla="*/ 2474514 w 4498328"/>
              <a:gd name="connsiteY36" fmla="*/ 628379 h 1061744"/>
              <a:gd name="connsiteX37" fmla="*/ 2474514 w 4498328"/>
              <a:gd name="connsiteY37" fmla="*/ 606711 h 1061744"/>
              <a:gd name="connsiteX38" fmla="*/ 2743200 w 4498328"/>
              <a:gd name="connsiteY38" fmla="*/ 606711 h 1061744"/>
              <a:gd name="connsiteX39" fmla="*/ 2743200 w 4498328"/>
              <a:gd name="connsiteY39" fmla="*/ 589376 h 1061744"/>
              <a:gd name="connsiteX40" fmla="*/ 2782203 w 4498328"/>
              <a:gd name="connsiteY40" fmla="*/ 589376 h 1061744"/>
              <a:gd name="connsiteX41" fmla="*/ 2782203 w 4498328"/>
              <a:gd name="connsiteY41" fmla="*/ 550373 h 1061744"/>
              <a:gd name="connsiteX42" fmla="*/ 2812539 w 4498328"/>
              <a:gd name="connsiteY42" fmla="*/ 550373 h 1061744"/>
              <a:gd name="connsiteX43" fmla="*/ 2812539 w 4498328"/>
              <a:gd name="connsiteY43" fmla="*/ 520038 h 1061744"/>
              <a:gd name="connsiteX44" fmla="*/ 2842874 w 4498328"/>
              <a:gd name="connsiteY44" fmla="*/ 520038 h 1061744"/>
              <a:gd name="connsiteX45" fmla="*/ 2842874 w 4498328"/>
              <a:gd name="connsiteY45" fmla="*/ 520038 h 1061744"/>
              <a:gd name="connsiteX46" fmla="*/ 2868876 w 4498328"/>
              <a:gd name="connsiteY46" fmla="*/ 494036 h 1061744"/>
              <a:gd name="connsiteX47" fmla="*/ 2868876 w 4498328"/>
              <a:gd name="connsiteY47" fmla="*/ 450699 h 1061744"/>
              <a:gd name="connsiteX48" fmla="*/ 3284907 w 4498328"/>
              <a:gd name="connsiteY48" fmla="*/ 450699 h 1061744"/>
              <a:gd name="connsiteX49" fmla="*/ 3297908 w 4498328"/>
              <a:gd name="connsiteY49" fmla="*/ 437698 h 1061744"/>
              <a:gd name="connsiteX50" fmla="*/ 3310909 w 4498328"/>
              <a:gd name="connsiteY50" fmla="*/ 424697 h 1061744"/>
              <a:gd name="connsiteX51" fmla="*/ 3310909 w 4498328"/>
              <a:gd name="connsiteY51" fmla="*/ 411696 h 1061744"/>
              <a:gd name="connsiteX52" fmla="*/ 3310909 w 4498328"/>
              <a:gd name="connsiteY52" fmla="*/ 411696 h 1061744"/>
              <a:gd name="connsiteX53" fmla="*/ 3336910 w 4498328"/>
              <a:gd name="connsiteY53" fmla="*/ 385695 h 1061744"/>
              <a:gd name="connsiteX54" fmla="*/ 3371580 w 4498328"/>
              <a:gd name="connsiteY54" fmla="*/ 385695 h 1061744"/>
              <a:gd name="connsiteX55" fmla="*/ 3371580 w 4498328"/>
              <a:gd name="connsiteY55" fmla="*/ 346692 h 1061744"/>
              <a:gd name="connsiteX56" fmla="*/ 3371580 w 4498328"/>
              <a:gd name="connsiteY56" fmla="*/ 346692 h 1061744"/>
              <a:gd name="connsiteX57" fmla="*/ 3393248 w 4498328"/>
              <a:gd name="connsiteY57" fmla="*/ 325024 h 1061744"/>
              <a:gd name="connsiteX58" fmla="*/ 3419250 w 4498328"/>
              <a:gd name="connsiteY58" fmla="*/ 325024 h 1061744"/>
              <a:gd name="connsiteX59" fmla="*/ 3419250 w 4498328"/>
              <a:gd name="connsiteY59" fmla="*/ 290354 h 1061744"/>
              <a:gd name="connsiteX60" fmla="*/ 3583928 w 4498328"/>
              <a:gd name="connsiteY60" fmla="*/ 290354 h 1061744"/>
              <a:gd name="connsiteX61" fmla="*/ 3583928 w 4498328"/>
              <a:gd name="connsiteY61" fmla="*/ 273020 h 1061744"/>
              <a:gd name="connsiteX62" fmla="*/ 3895951 w 4498328"/>
              <a:gd name="connsiteY62" fmla="*/ 273020 h 1061744"/>
              <a:gd name="connsiteX63" fmla="*/ 3895951 w 4498328"/>
              <a:gd name="connsiteY63" fmla="*/ 255685 h 1061744"/>
              <a:gd name="connsiteX64" fmla="*/ 3917619 w 4498328"/>
              <a:gd name="connsiteY64" fmla="*/ 255685 h 1061744"/>
              <a:gd name="connsiteX65" fmla="*/ 3917619 w 4498328"/>
              <a:gd name="connsiteY65" fmla="*/ 225349 h 1061744"/>
              <a:gd name="connsiteX66" fmla="*/ 3939288 w 4498328"/>
              <a:gd name="connsiteY66" fmla="*/ 225349 h 1061744"/>
              <a:gd name="connsiteX67" fmla="*/ 3939288 w 4498328"/>
              <a:gd name="connsiteY67" fmla="*/ 190680 h 1061744"/>
              <a:gd name="connsiteX68" fmla="*/ 3952289 w 4498328"/>
              <a:gd name="connsiteY68" fmla="*/ 190680 h 1061744"/>
              <a:gd name="connsiteX69" fmla="*/ 3952289 w 4498328"/>
              <a:gd name="connsiteY69" fmla="*/ 125675 h 1061744"/>
              <a:gd name="connsiteX70" fmla="*/ 4025961 w 4498328"/>
              <a:gd name="connsiteY70" fmla="*/ 125675 h 1061744"/>
              <a:gd name="connsiteX71" fmla="*/ 4025961 w 4498328"/>
              <a:gd name="connsiteY71" fmla="*/ 99674 h 1061744"/>
              <a:gd name="connsiteX72" fmla="*/ 4047629 w 4498328"/>
              <a:gd name="connsiteY72" fmla="*/ 99674 h 1061744"/>
              <a:gd name="connsiteX73" fmla="*/ 4047629 w 4498328"/>
              <a:gd name="connsiteY73" fmla="*/ 73672 h 1061744"/>
              <a:gd name="connsiteX74" fmla="*/ 4472326 w 4498328"/>
              <a:gd name="connsiteY74" fmla="*/ 73672 h 1061744"/>
              <a:gd name="connsiteX75" fmla="*/ 4472326 w 4498328"/>
              <a:gd name="connsiteY75" fmla="*/ 39003 h 1061744"/>
              <a:gd name="connsiteX76" fmla="*/ 4498328 w 4498328"/>
              <a:gd name="connsiteY76" fmla="*/ 39003 h 1061744"/>
              <a:gd name="connsiteX77" fmla="*/ 4498328 w 4498328"/>
              <a:gd name="connsiteY77"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214169 w 4498328"/>
              <a:gd name="connsiteY28" fmla="*/ 823223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10909 w 4498328"/>
              <a:gd name="connsiteY53" fmla="*/ 411696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214169 w 4498328"/>
              <a:gd name="connsiteY28" fmla="*/ 823223 h 1061744"/>
              <a:gd name="connsiteX29" fmla="*/ 2211415 w 4498328"/>
              <a:gd name="connsiteY29" fmla="*/ 823223 h 1061744"/>
              <a:gd name="connsiteX30" fmla="*/ 2227497 w 4498328"/>
              <a:gd name="connsiteY30" fmla="*/ 806058 h 1061744"/>
              <a:gd name="connsiteX31" fmla="*/ 2227497 w 4498328"/>
              <a:gd name="connsiteY31" fmla="*/ 758388 h 1061744"/>
              <a:gd name="connsiteX32" fmla="*/ 2266499 w 4498328"/>
              <a:gd name="connsiteY32" fmla="*/ 758388 h 1061744"/>
              <a:gd name="connsiteX33" fmla="*/ 2266499 w 4498328"/>
              <a:gd name="connsiteY33" fmla="*/ 680383 h 1061744"/>
              <a:gd name="connsiteX34" fmla="*/ 2288167 w 4498328"/>
              <a:gd name="connsiteY34" fmla="*/ 680383 h 1061744"/>
              <a:gd name="connsiteX35" fmla="*/ 2296835 w 4498328"/>
              <a:gd name="connsiteY35" fmla="*/ 671715 h 1061744"/>
              <a:gd name="connsiteX36" fmla="*/ 2344505 w 4498328"/>
              <a:gd name="connsiteY36" fmla="*/ 671715 h 1061744"/>
              <a:gd name="connsiteX37" fmla="*/ 2344505 w 4498328"/>
              <a:gd name="connsiteY37" fmla="*/ 628379 h 1061744"/>
              <a:gd name="connsiteX38" fmla="*/ 2474514 w 4498328"/>
              <a:gd name="connsiteY38" fmla="*/ 628379 h 1061744"/>
              <a:gd name="connsiteX39" fmla="*/ 2474514 w 4498328"/>
              <a:gd name="connsiteY39" fmla="*/ 606711 h 1061744"/>
              <a:gd name="connsiteX40" fmla="*/ 2743200 w 4498328"/>
              <a:gd name="connsiteY40" fmla="*/ 606711 h 1061744"/>
              <a:gd name="connsiteX41" fmla="*/ 2743200 w 4498328"/>
              <a:gd name="connsiteY41" fmla="*/ 589376 h 1061744"/>
              <a:gd name="connsiteX42" fmla="*/ 2782203 w 4498328"/>
              <a:gd name="connsiteY42" fmla="*/ 589376 h 1061744"/>
              <a:gd name="connsiteX43" fmla="*/ 2782203 w 4498328"/>
              <a:gd name="connsiteY43" fmla="*/ 550373 h 1061744"/>
              <a:gd name="connsiteX44" fmla="*/ 2812539 w 4498328"/>
              <a:gd name="connsiteY44" fmla="*/ 550373 h 1061744"/>
              <a:gd name="connsiteX45" fmla="*/ 2812539 w 4498328"/>
              <a:gd name="connsiteY45" fmla="*/ 520038 h 1061744"/>
              <a:gd name="connsiteX46" fmla="*/ 2842874 w 4498328"/>
              <a:gd name="connsiteY46" fmla="*/ 520038 h 1061744"/>
              <a:gd name="connsiteX47" fmla="*/ 2842874 w 4498328"/>
              <a:gd name="connsiteY47" fmla="*/ 520038 h 1061744"/>
              <a:gd name="connsiteX48" fmla="*/ 2868876 w 4498328"/>
              <a:gd name="connsiteY48" fmla="*/ 494036 h 1061744"/>
              <a:gd name="connsiteX49" fmla="*/ 2868876 w 4498328"/>
              <a:gd name="connsiteY49" fmla="*/ 450699 h 1061744"/>
              <a:gd name="connsiteX50" fmla="*/ 3284907 w 4498328"/>
              <a:gd name="connsiteY50" fmla="*/ 450699 h 1061744"/>
              <a:gd name="connsiteX51" fmla="*/ 3297908 w 4498328"/>
              <a:gd name="connsiteY51" fmla="*/ 437698 h 1061744"/>
              <a:gd name="connsiteX52" fmla="*/ 3310909 w 4498328"/>
              <a:gd name="connsiteY52" fmla="*/ 424697 h 1061744"/>
              <a:gd name="connsiteX53" fmla="*/ 3310909 w 4498328"/>
              <a:gd name="connsiteY53" fmla="*/ 411696 h 1061744"/>
              <a:gd name="connsiteX54" fmla="*/ 3310909 w 4498328"/>
              <a:gd name="connsiteY54" fmla="*/ 411696 h 1061744"/>
              <a:gd name="connsiteX55" fmla="*/ 3336910 w 4498328"/>
              <a:gd name="connsiteY55" fmla="*/ 385695 h 1061744"/>
              <a:gd name="connsiteX56" fmla="*/ 3371580 w 4498328"/>
              <a:gd name="connsiteY56" fmla="*/ 385695 h 1061744"/>
              <a:gd name="connsiteX57" fmla="*/ 3371580 w 4498328"/>
              <a:gd name="connsiteY57" fmla="*/ 346692 h 1061744"/>
              <a:gd name="connsiteX58" fmla="*/ 3371580 w 4498328"/>
              <a:gd name="connsiteY58" fmla="*/ 346692 h 1061744"/>
              <a:gd name="connsiteX59" fmla="*/ 3393248 w 4498328"/>
              <a:gd name="connsiteY59" fmla="*/ 325024 h 1061744"/>
              <a:gd name="connsiteX60" fmla="*/ 3419250 w 4498328"/>
              <a:gd name="connsiteY60" fmla="*/ 325024 h 1061744"/>
              <a:gd name="connsiteX61" fmla="*/ 3419250 w 4498328"/>
              <a:gd name="connsiteY61" fmla="*/ 290354 h 1061744"/>
              <a:gd name="connsiteX62" fmla="*/ 3583928 w 4498328"/>
              <a:gd name="connsiteY62" fmla="*/ 290354 h 1061744"/>
              <a:gd name="connsiteX63" fmla="*/ 3583928 w 4498328"/>
              <a:gd name="connsiteY63" fmla="*/ 273020 h 1061744"/>
              <a:gd name="connsiteX64" fmla="*/ 3895951 w 4498328"/>
              <a:gd name="connsiteY64" fmla="*/ 273020 h 1061744"/>
              <a:gd name="connsiteX65" fmla="*/ 3895951 w 4498328"/>
              <a:gd name="connsiteY65" fmla="*/ 255685 h 1061744"/>
              <a:gd name="connsiteX66" fmla="*/ 3917619 w 4498328"/>
              <a:gd name="connsiteY66" fmla="*/ 255685 h 1061744"/>
              <a:gd name="connsiteX67" fmla="*/ 3917619 w 4498328"/>
              <a:gd name="connsiteY67" fmla="*/ 225349 h 1061744"/>
              <a:gd name="connsiteX68" fmla="*/ 3939288 w 4498328"/>
              <a:gd name="connsiteY68" fmla="*/ 225349 h 1061744"/>
              <a:gd name="connsiteX69" fmla="*/ 3939288 w 4498328"/>
              <a:gd name="connsiteY69" fmla="*/ 190680 h 1061744"/>
              <a:gd name="connsiteX70" fmla="*/ 3952289 w 4498328"/>
              <a:gd name="connsiteY70" fmla="*/ 190680 h 1061744"/>
              <a:gd name="connsiteX71" fmla="*/ 3952289 w 4498328"/>
              <a:gd name="connsiteY71" fmla="*/ 125675 h 1061744"/>
              <a:gd name="connsiteX72" fmla="*/ 4025961 w 4498328"/>
              <a:gd name="connsiteY72" fmla="*/ 125675 h 1061744"/>
              <a:gd name="connsiteX73" fmla="*/ 4025961 w 4498328"/>
              <a:gd name="connsiteY73" fmla="*/ 99674 h 1061744"/>
              <a:gd name="connsiteX74" fmla="*/ 4047629 w 4498328"/>
              <a:gd name="connsiteY74" fmla="*/ 99674 h 1061744"/>
              <a:gd name="connsiteX75" fmla="*/ 4047629 w 4498328"/>
              <a:gd name="connsiteY75" fmla="*/ 73672 h 1061744"/>
              <a:gd name="connsiteX76" fmla="*/ 4472326 w 4498328"/>
              <a:gd name="connsiteY76" fmla="*/ 73672 h 1061744"/>
              <a:gd name="connsiteX77" fmla="*/ 4472326 w 4498328"/>
              <a:gd name="connsiteY77" fmla="*/ 39003 h 1061744"/>
              <a:gd name="connsiteX78" fmla="*/ 4498328 w 4498328"/>
              <a:gd name="connsiteY78" fmla="*/ 39003 h 1061744"/>
              <a:gd name="connsiteX79" fmla="*/ 4498328 w 4498328"/>
              <a:gd name="connsiteY79"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214169 w 4498328"/>
              <a:gd name="connsiteY28" fmla="*/ 823223 h 1061744"/>
              <a:gd name="connsiteX29" fmla="*/ 2200398 w 4498328"/>
              <a:gd name="connsiteY29" fmla="*/ 812206 h 1061744"/>
              <a:gd name="connsiteX30" fmla="*/ 2227497 w 4498328"/>
              <a:gd name="connsiteY30" fmla="*/ 806058 h 1061744"/>
              <a:gd name="connsiteX31" fmla="*/ 2227497 w 4498328"/>
              <a:gd name="connsiteY31" fmla="*/ 758388 h 1061744"/>
              <a:gd name="connsiteX32" fmla="*/ 2266499 w 4498328"/>
              <a:gd name="connsiteY32" fmla="*/ 758388 h 1061744"/>
              <a:gd name="connsiteX33" fmla="*/ 2266499 w 4498328"/>
              <a:gd name="connsiteY33" fmla="*/ 680383 h 1061744"/>
              <a:gd name="connsiteX34" fmla="*/ 2288167 w 4498328"/>
              <a:gd name="connsiteY34" fmla="*/ 680383 h 1061744"/>
              <a:gd name="connsiteX35" fmla="*/ 2296835 w 4498328"/>
              <a:gd name="connsiteY35" fmla="*/ 671715 h 1061744"/>
              <a:gd name="connsiteX36" fmla="*/ 2344505 w 4498328"/>
              <a:gd name="connsiteY36" fmla="*/ 671715 h 1061744"/>
              <a:gd name="connsiteX37" fmla="*/ 2344505 w 4498328"/>
              <a:gd name="connsiteY37" fmla="*/ 628379 h 1061744"/>
              <a:gd name="connsiteX38" fmla="*/ 2474514 w 4498328"/>
              <a:gd name="connsiteY38" fmla="*/ 628379 h 1061744"/>
              <a:gd name="connsiteX39" fmla="*/ 2474514 w 4498328"/>
              <a:gd name="connsiteY39" fmla="*/ 606711 h 1061744"/>
              <a:gd name="connsiteX40" fmla="*/ 2743200 w 4498328"/>
              <a:gd name="connsiteY40" fmla="*/ 606711 h 1061744"/>
              <a:gd name="connsiteX41" fmla="*/ 2743200 w 4498328"/>
              <a:gd name="connsiteY41" fmla="*/ 589376 h 1061744"/>
              <a:gd name="connsiteX42" fmla="*/ 2782203 w 4498328"/>
              <a:gd name="connsiteY42" fmla="*/ 589376 h 1061744"/>
              <a:gd name="connsiteX43" fmla="*/ 2782203 w 4498328"/>
              <a:gd name="connsiteY43" fmla="*/ 550373 h 1061744"/>
              <a:gd name="connsiteX44" fmla="*/ 2812539 w 4498328"/>
              <a:gd name="connsiteY44" fmla="*/ 550373 h 1061744"/>
              <a:gd name="connsiteX45" fmla="*/ 2812539 w 4498328"/>
              <a:gd name="connsiteY45" fmla="*/ 520038 h 1061744"/>
              <a:gd name="connsiteX46" fmla="*/ 2842874 w 4498328"/>
              <a:gd name="connsiteY46" fmla="*/ 520038 h 1061744"/>
              <a:gd name="connsiteX47" fmla="*/ 2842874 w 4498328"/>
              <a:gd name="connsiteY47" fmla="*/ 520038 h 1061744"/>
              <a:gd name="connsiteX48" fmla="*/ 2868876 w 4498328"/>
              <a:gd name="connsiteY48" fmla="*/ 494036 h 1061744"/>
              <a:gd name="connsiteX49" fmla="*/ 2868876 w 4498328"/>
              <a:gd name="connsiteY49" fmla="*/ 450699 h 1061744"/>
              <a:gd name="connsiteX50" fmla="*/ 3284907 w 4498328"/>
              <a:gd name="connsiteY50" fmla="*/ 450699 h 1061744"/>
              <a:gd name="connsiteX51" fmla="*/ 3297908 w 4498328"/>
              <a:gd name="connsiteY51" fmla="*/ 437698 h 1061744"/>
              <a:gd name="connsiteX52" fmla="*/ 3310909 w 4498328"/>
              <a:gd name="connsiteY52" fmla="*/ 424697 h 1061744"/>
              <a:gd name="connsiteX53" fmla="*/ 3310909 w 4498328"/>
              <a:gd name="connsiteY53" fmla="*/ 411696 h 1061744"/>
              <a:gd name="connsiteX54" fmla="*/ 3310909 w 4498328"/>
              <a:gd name="connsiteY54" fmla="*/ 411696 h 1061744"/>
              <a:gd name="connsiteX55" fmla="*/ 3336910 w 4498328"/>
              <a:gd name="connsiteY55" fmla="*/ 385695 h 1061744"/>
              <a:gd name="connsiteX56" fmla="*/ 3371580 w 4498328"/>
              <a:gd name="connsiteY56" fmla="*/ 385695 h 1061744"/>
              <a:gd name="connsiteX57" fmla="*/ 3371580 w 4498328"/>
              <a:gd name="connsiteY57" fmla="*/ 346692 h 1061744"/>
              <a:gd name="connsiteX58" fmla="*/ 3371580 w 4498328"/>
              <a:gd name="connsiteY58" fmla="*/ 346692 h 1061744"/>
              <a:gd name="connsiteX59" fmla="*/ 3393248 w 4498328"/>
              <a:gd name="connsiteY59" fmla="*/ 325024 h 1061744"/>
              <a:gd name="connsiteX60" fmla="*/ 3419250 w 4498328"/>
              <a:gd name="connsiteY60" fmla="*/ 325024 h 1061744"/>
              <a:gd name="connsiteX61" fmla="*/ 3419250 w 4498328"/>
              <a:gd name="connsiteY61" fmla="*/ 290354 h 1061744"/>
              <a:gd name="connsiteX62" fmla="*/ 3583928 w 4498328"/>
              <a:gd name="connsiteY62" fmla="*/ 290354 h 1061744"/>
              <a:gd name="connsiteX63" fmla="*/ 3583928 w 4498328"/>
              <a:gd name="connsiteY63" fmla="*/ 273020 h 1061744"/>
              <a:gd name="connsiteX64" fmla="*/ 3895951 w 4498328"/>
              <a:gd name="connsiteY64" fmla="*/ 273020 h 1061744"/>
              <a:gd name="connsiteX65" fmla="*/ 3895951 w 4498328"/>
              <a:gd name="connsiteY65" fmla="*/ 255685 h 1061744"/>
              <a:gd name="connsiteX66" fmla="*/ 3917619 w 4498328"/>
              <a:gd name="connsiteY66" fmla="*/ 255685 h 1061744"/>
              <a:gd name="connsiteX67" fmla="*/ 3917619 w 4498328"/>
              <a:gd name="connsiteY67" fmla="*/ 225349 h 1061744"/>
              <a:gd name="connsiteX68" fmla="*/ 3939288 w 4498328"/>
              <a:gd name="connsiteY68" fmla="*/ 225349 h 1061744"/>
              <a:gd name="connsiteX69" fmla="*/ 3939288 w 4498328"/>
              <a:gd name="connsiteY69" fmla="*/ 190680 h 1061744"/>
              <a:gd name="connsiteX70" fmla="*/ 3952289 w 4498328"/>
              <a:gd name="connsiteY70" fmla="*/ 190680 h 1061744"/>
              <a:gd name="connsiteX71" fmla="*/ 3952289 w 4498328"/>
              <a:gd name="connsiteY71" fmla="*/ 125675 h 1061744"/>
              <a:gd name="connsiteX72" fmla="*/ 4025961 w 4498328"/>
              <a:gd name="connsiteY72" fmla="*/ 125675 h 1061744"/>
              <a:gd name="connsiteX73" fmla="*/ 4025961 w 4498328"/>
              <a:gd name="connsiteY73" fmla="*/ 99674 h 1061744"/>
              <a:gd name="connsiteX74" fmla="*/ 4047629 w 4498328"/>
              <a:gd name="connsiteY74" fmla="*/ 99674 h 1061744"/>
              <a:gd name="connsiteX75" fmla="*/ 4047629 w 4498328"/>
              <a:gd name="connsiteY75" fmla="*/ 73672 h 1061744"/>
              <a:gd name="connsiteX76" fmla="*/ 4472326 w 4498328"/>
              <a:gd name="connsiteY76" fmla="*/ 73672 h 1061744"/>
              <a:gd name="connsiteX77" fmla="*/ 4472326 w 4498328"/>
              <a:gd name="connsiteY77" fmla="*/ 39003 h 1061744"/>
              <a:gd name="connsiteX78" fmla="*/ 4498328 w 4498328"/>
              <a:gd name="connsiteY78" fmla="*/ 39003 h 1061744"/>
              <a:gd name="connsiteX79" fmla="*/ 4498328 w 4498328"/>
              <a:gd name="connsiteY79"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214169 w 4498328"/>
              <a:gd name="connsiteY28" fmla="*/ 823223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10909 w 4498328"/>
              <a:gd name="connsiteY53" fmla="*/ 411696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195119 w 4498328"/>
              <a:gd name="connsiteY28" fmla="*/ 813698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10909 w 4498328"/>
              <a:gd name="connsiteY53" fmla="*/ 411696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195119 w 4498328"/>
              <a:gd name="connsiteY28" fmla="*/ 801792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10909 w 4498328"/>
              <a:gd name="connsiteY53" fmla="*/ 411696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197500 w 4498328"/>
              <a:gd name="connsiteY28" fmla="*/ 804174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10909 w 4498328"/>
              <a:gd name="connsiteY53" fmla="*/ 411696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197500 w 4498328"/>
              <a:gd name="connsiteY28" fmla="*/ 804174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41866 w 4498328"/>
              <a:gd name="connsiteY53" fmla="*/ 414077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 name="connsiteX0" fmla="*/ 0 w 4498328"/>
              <a:gd name="connsiteY0" fmla="*/ 1061744 h 1061744"/>
              <a:gd name="connsiteX1" fmla="*/ 251352 w 4498328"/>
              <a:gd name="connsiteY1" fmla="*/ 1061744 h 1061744"/>
              <a:gd name="connsiteX2" fmla="*/ 251352 w 4498328"/>
              <a:gd name="connsiteY2" fmla="*/ 1035742 h 1061744"/>
              <a:gd name="connsiteX3" fmla="*/ 615379 w 4498328"/>
              <a:gd name="connsiteY3" fmla="*/ 1035742 h 1061744"/>
              <a:gd name="connsiteX4" fmla="*/ 615379 w 4498328"/>
              <a:gd name="connsiteY4" fmla="*/ 1027075 h 1061744"/>
              <a:gd name="connsiteX5" fmla="*/ 1092080 w 4498328"/>
              <a:gd name="connsiteY5" fmla="*/ 1027075 h 1061744"/>
              <a:gd name="connsiteX6" fmla="*/ 1092080 w 4498328"/>
              <a:gd name="connsiteY6" fmla="*/ 1005406 h 1061744"/>
              <a:gd name="connsiteX7" fmla="*/ 1122416 w 4498328"/>
              <a:gd name="connsiteY7" fmla="*/ 1005406 h 1061744"/>
              <a:gd name="connsiteX8" fmla="*/ 1122416 w 4498328"/>
              <a:gd name="connsiteY8" fmla="*/ 970737 h 1061744"/>
              <a:gd name="connsiteX9" fmla="*/ 1174419 w 4498328"/>
              <a:gd name="connsiteY9" fmla="*/ 970737 h 1061744"/>
              <a:gd name="connsiteX10" fmla="*/ 1174419 w 4498328"/>
              <a:gd name="connsiteY10" fmla="*/ 970737 h 1061744"/>
              <a:gd name="connsiteX11" fmla="*/ 1174419 w 4498328"/>
              <a:gd name="connsiteY11" fmla="*/ 944735 h 1061744"/>
              <a:gd name="connsiteX12" fmla="*/ 1430105 w 4498328"/>
              <a:gd name="connsiteY12" fmla="*/ 944735 h 1061744"/>
              <a:gd name="connsiteX13" fmla="*/ 1430105 w 4498328"/>
              <a:gd name="connsiteY13" fmla="*/ 931734 h 1061744"/>
              <a:gd name="connsiteX14" fmla="*/ 1495109 w 4498328"/>
              <a:gd name="connsiteY14" fmla="*/ 931734 h 1061744"/>
              <a:gd name="connsiteX15" fmla="*/ 1495109 w 4498328"/>
              <a:gd name="connsiteY15" fmla="*/ 918733 h 1061744"/>
              <a:gd name="connsiteX16" fmla="*/ 1668455 w 4498328"/>
              <a:gd name="connsiteY16" fmla="*/ 918733 h 1061744"/>
              <a:gd name="connsiteX17" fmla="*/ 1668455 w 4498328"/>
              <a:gd name="connsiteY17" fmla="*/ 897065 h 1061744"/>
              <a:gd name="connsiteX18" fmla="*/ 1729126 w 4498328"/>
              <a:gd name="connsiteY18" fmla="*/ 897065 h 1061744"/>
              <a:gd name="connsiteX19" fmla="*/ 1729126 w 4498328"/>
              <a:gd name="connsiteY19" fmla="*/ 884064 h 1061744"/>
              <a:gd name="connsiteX20" fmla="*/ 1768129 w 4498328"/>
              <a:gd name="connsiteY20" fmla="*/ 884064 h 1061744"/>
              <a:gd name="connsiteX21" fmla="*/ 1768129 w 4498328"/>
              <a:gd name="connsiteY21" fmla="*/ 871063 h 1061744"/>
              <a:gd name="connsiteX22" fmla="*/ 1937142 w 4498328"/>
              <a:gd name="connsiteY22" fmla="*/ 871063 h 1061744"/>
              <a:gd name="connsiteX23" fmla="*/ 1937142 w 4498328"/>
              <a:gd name="connsiteY23" fmla="*/ 845061 h 1061744"/>
              <a:gd name="connsiteX24" fmla="*/ 2067151 w 4498328"/>
              <a:gd name="connsiteY24" fmla="*/ 845061 h 1061744"/>
              <a:gd name="connsiteX25" fmla="*/ 2067151 w 4498328"/>
              <a:gd name="connsiteY25" fmla="*/ 836394 h 1061744"/>
              <a:gd name="connsiteX26" fmla="*/ 2197161 w 4498328"/>
              <a:gd name="connsiteY26" fmla="*/ 836394 h 1061744"/>
              <a:gd name="connsiteX27" fmla="*/ 2197161 w 4498328"/>
              <a:gd name="connsiteY27" fmla="*/ 836394 h 1061744"/>
              <a:gd name="connsiteX28" fmla="*/ 2197500 w 4498328"/>
              <a:gd name="connsiteY28" fmla="*/ 804174 h 1061744"/>
              <a:gd name="connsiteX29" fmla="*/ 2227497 w 4498328"/>
              <a:gd name="connsiteY29" fmla="*/ 806058 h 1061744"/>
              <a:gd name="connsiteX30" fmla="*/ 2227497 w 4498328"/>
              <a:gd name="connsiteY30" fmla="*/ 758388 h 1061744"/>
              <a:gd name="connsiteX31" fmla="*/ 2266499 w 4498328"/>
              <a:gd name="connsiteY31" fmla="*/ 758388 h 1061744"/>
              <a:gd name="connsiteX32" fmla="*/ 2266499 w 4498328"/>
              <a:gd name="connsiteY32" fmla="*/ 680383 h 1061744"/>
              <a:gd name="connsiteX33" fmla="*/ 2288167 w 4498328"/>
              <a:gd name="connsiteY33" fmla="*/ 680383 h 1061744"/>
              <a:gd name="connsiteX34" fmla="*/ 2296835 w 4498328"/>
              <a:gd name="connsiteY34" fmla="*/ 671715 h 1061744"/>
              <a:gd name="connsiteX35" fmla="*/ 2344505 w 4498328"/>
              <a:gd name="connsiteY35" fmla="*/ 671715 h 1061744"/>
              <a:gd name="connsiteX36" fmla="*/ 2344505 w 4498328"/>
              <a:gd name="connsiteY36" fmla="*/ 628379 h 1061744"/>
              <a:gd name="connsiteX37" fmla="*/ 2474514 w 4498328"/>
              <a:gd name="connsiteY37" fmla="*/ 628379 h 1061744"/>
              <a:gd name="connsiteX38" fmla="*/ 2474514 w 4498328"/>
              <a:gd name="connsiteY38" fmla="*/ 606711 h 1061744"/>
              <a:gd name="connsiteX39" fmla="*/ 2743200 w 4498328"/>
              <a:gd name="connsiteY39" fmla="*/ 606711 h 1061744"/>
              <a:gd name="connsiteX40" fmla="*/ 2743200 w 4498328"/>
              <a:gd name="connsiteY40" fmla="*/ 589376 h 1061744"/>
              <a:gd name="connsiteX41" fmla="*/ 2782203 w 4498328"/>
              <a:gd name="connsiteY41" fmla="*/ 589376 h 1061744"/>
              <a:gd name="connsiteX42" fmla="*/ 2782203 w 4498328"/>
              <a:gd name="connsiteY42" fmla="*/ 550373 h 1061744"/>
              <a:gd name="connsiteX43" fmla="*/ 2812539 w 4498328"/>
              <a:gd name="connsiteY43" fmla="*/ 550373 h 1061744"/>
              <a:gd name="connsiteX44" fmla="*/ 2812539 w 4498328"/>
              <a:gd name="connsiteY44" fmla="*/ 520038 h 1061744"/>
              <a:gd name="connsiteX45" fmla="*/ 2842874 w 4498328"/>
              <a:gd name="connsiteY45" fmla="*/ 520038 h 1061744"/>
              <a:gd name="connsiteX46" fmla="*/ 2842874 w 4498328"/>
              <a:gd name="connsiteY46" fmla="*/ 520038 h 1061744"/>
              <a:gd name="connsiteX47" fmla="*/ 2868876 w 4498328"/>
              <a:gd name="connsiteY47" fmla="*/ 494036 h 1061744"/>
              <a:gd name="connsiteX48" fmla="*/ 2868876 w 4498328"/>
              <a:gd name="connsiteY48" fmla="*/ 450699 h 1061744"/>
              <a:gd name="connsiteX49" fmla="*/ 3284907 w 4498328"/>
              <a:gd name="connsiteY49" fmla="*/ 450699 h 1061744"/>
              <a:gd name="connsiteX50" fmla="*/ 3297908 w 4498328"/>
              <a:gd name="connsiteY50" fmla="*/ 437698 h 1061744"/>
              <a:gd name="connsiteX51" fmla="*/ 3310909 w 4498328"/>
              <a:gd name="connsiteY51" fmla="*/ 424697 h 1061744"/>
              <a:gd name="connsiteX52" fmla="*/ 3310909 w 4498328"/>
              <a:gd name="connsiteY52" fmla="*/ 411696 h 1061744"/>
              <a:gd name="connsiteX53" fmla="*/ 3334722 w 4498328"/>
              <a:gd name="connsiteY53" fmla="*/ 406933 h 1061744"/>
              <a:gd name="connsiteX54" fmla="*/ 3336910 w 4498328"/>
              <a:gd name="connsiteY54" fmla="*/ 385695 h 1061744"/>
              <a:gd name="connsiteX55" fmla="*/ 3371580 w 4498328"/>
              <a:gd name="connsiteY55" fmla="*/ 385695 h 1061744"/>
              <a:gd name="connsiteX56" fmla="*/ 3371580 w 4498328"/>
              <a:gd name="connsiteY56" fmla="*/ 346692 h 1061744"/>
              <a:gd name="connsiteX57" fmla="*/ 3371580 w 4498328"/>
              <a:gd name="connsiteY57" fmla="*/ 346692 h 1061744"/>
              <a:gd name="connsiteX58" fmla="*/ 3393248 w 4498328"/>
              <a:gd name="connsiteY58" fmla="*/ 325024 h 1061744"/>
              <a:gd name="connsiteX59" fmla="*/ 3419250 w 4498328"/>
              <a:gd name="connsiteY59" fmla="*/ 325024 h 1061744"/>
              <a:gd name="connsiteX60" fmla="*/ 3419250 w 4498328"/>
              <a:gd name="connsiteY60" fmla="*/ 290354 h 1061744"/>
              <a:gd name="connsiteX61" fmla="*/ 3583928 w 4498328"/>
              <a:gd name="connsiteY61" fmla="*/ 290354 h 1061744"/>
              <a:gd name="connsiteX62" fmla="*/ 3583928 w 4498328"/>
              <a:gd name="connsiteY62" fmla="*/ 273020 h 1061744"/>
              <a:gd name="connsiteX63" fmla="*/ 3895951 w 4498328"/>
              <a:gd name="connsiteY63" fmla="*/ 273020 h 1061744"/>
              <a:gd name="connsiteX64" fmla="*/ 3895951 w 4498328"/>
              <a:gd name="connsiteY64" fmla="*/ 255685 h 1061744"/>
              <a:gd name="connsiteX65" fmla="*/ 3917619 w 4498328"/>
              <a:gd name="connsiteY65" fmla="*/ 255685 h 1061744"/>
              <a:gd name="connsiteX66" fmla="*/ 3917619 w 4498328"/>
              <a:gd name="connsiteY66" fmla="*/ 225349 h 1061744"/>
              <a:gd name="connsiteX67" fmla="*/ 3939288 w 4498328"/>
              <a:gd name="connsiteY67" fmla="*/ 225349 h 1061744"/>
              <a:gd name="connsiteX68" fmla="*/ 3939288 w 4498328"/>
              <a:gd name="connsiteY68" fmla="*/ 190680 h 1061744"/>
              <a:gd name="connsiteX69" fmla="*/ 3952289 w 4498328"/>
              <a:gd name="connsiteY69" fmla="*/ 190680 h 1061744"/>
              <a:gd name="connsiteX70" fmla="*/ 3952289 w 4498328"/>
              <a:gd name="connsiteY70" fmla="*/ 125675 h 1061744"/>
              <a:gd name="connsiteX71" fmla="*/ 4025961 w 4498328"/>
              <a:gd name="connsiteY71" fmla="*/ 125675 h 1061744"/>
              <a:gd name="connsiteX72" fmla="*/ 4025961 w 4498328"/>
              <a:gd name="connsiteY72" fmla="*/ 99674 h 1061744"/>
              <a:gd name="connsiteX73" fmla="*/ 4047629 w 4498328"/>
              <a:gd name="connsiteY73" fmla="*/ 99674 h 1061744"/>
              <a:gd name="connsiteX74" fmla="*/ 4047629 w 4498328"/>
              <a:gd name="connsiteY74" fmla="*/ 73672 h 1061744"/>
              <a:gd name="connsiteX75" fmla="*/ 4472326 w 4498328"/>
              <a:gd name="connsiteY75" fmla="*/ 73672 h 1061744"/>
              <a:gd name="connsiteX76" fmla="*/ 4472326 w 4498328"/>
              <a:gd name="connsiteY76" fmla="*/ 39003 h 1061744"/>
              <a:gd name="connsiteX77" fmla="*/ 4498328 w 4498328"/>
              <a:gd name="connsiteY77" fmla="*/ 39003 h 1061744"/>
              <a:gd name="connsiteX78" fmla="*/ 4498328 w 4498328"/>
              <a:gd name="connsiteY78" fmla="*/ 0 h 106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498328" h="1061744">
                <a:moveTo>
                  <a:pt x="0" y="1061744"/>
                </a:moveTo>
                <a:lnTo>
                  <a:pt x="251352" y="1061744"/>
                </a:lnTo>
                <a:lnTo>
                  <a:pt x="251352" y="1035742"/>
                </a:lnTo>
                <a:lnTo>
                  <a:pt x="615379" y="1035742"/>
                </a:lnTo>
                <a:lnTo>
                  <a:pt x="615379" y="1027075"/>
                </a:lnTo>
                <a:lnTo>
                  <a:pt x="1092080" y="1027075"/>
                </a:lnTo>
                <a:lnTo>
                  <a:pt x="1092080" y="1005406"/>
                </a:lnTo>
                <a:lnTo>
                  <a:pt x="1122416" y="1005406"/>
                </a:lnTo>
                <a:lnTo>
                  <a:pt x="1122416" y="970737"/>
                </a:lnTo>
                <a:lnTo>
                  <a:pt x="1174419" y="970737"/>
                </a:lnTo>
                <a:lnTo>
                  <a:pt x="1174419" y="970737"/>
                </a:lnTo>
                <a:lnTo>
                  <a:pt x="1174419" y="944735"/>
                </a:lnTo>
                <a:lnTo>
                  <a:pt x="1430105" y="944735"/>
                </a:lnTo>
                <a:lnTo>
                  <a:pt x="1430105" y="931734"/>
                </a:lnTo>
                <a:lnTo>
                  <a:pt x="1495109" y="931734"/>
                </a:lnTo>
                <a:lnTo>
                  <a:pt x="1495109" y="918733"/>
                </a:lnTo>
                <a:lnTo>
                  <a:pt x="1668455" y="918733"/>
                </a:lnTo>
                <a:lnTo>
                  <a:pt x="1668455" y="897065"/>
                </a:lnTo>
                <a:lnTo>
                  <a:pt x="1729126" y="897065"/>
                </a:lnTo>
                <a:lnTo>
                  <a:pt x="1729126" y="884064"/>
                </a:lnTo>
                <a:lnTo>
                  <a:pt x="1768129" y="884064"/>
                </a:lnTo>
                <a:lnTo>
                  <a:pt x="1768129" y="871063"/>
                </a:lnTo>
                <a:lnTo>
                  <a:pt x="1937142" y="871063"/>
                </a:lnTo>
                <a:lnTo>
                  <a:pt x="1937142" y="845061"/>
                </a:lnTo>
                <a:lnTo>
                  <a:pt x="2067151" y="845061"/>
                </a:lnTo>
                <a:lnTo>
                  <a:pt x="2067151" y="836394"/>
                </a:lnTo>
                <a:lnTo>
                  <a:pt x="2197161" y="836394"/>
                </a:lnTo>
                <a:lnTo>
                  <a:pt x="2197161" y="836394"/>
                </a:lnTo>
                <a:lnTo>
                  <a:pt x="2197500" y="804174"/>
                </a:lnTo>
                <a:lnTo>
                  <a:pt x="2227497" y="806058"/>
                </a:lnTo>
                <a:lnTo>
                  <a:pt x="2227497" y="758388"/>
                </a:lnTo>
                <a:lnTo>
                  <a:pt x="2266499" y="758388"/>
                </a:lnTo>
                <a:lnTo>
                  <a:pt x="2266499" y="680383"/>
                </a:lnTo>
                <a:lnTo>
                  <a:pt x="2288167" y="680383"/>
                </a:lnTo>
                <a:lnTo>
                  <a:pt x="2296835" y="671715"/>
                </a:lnTo>
                <a:lnTo>
                  <a:pt x="2344505" y="671715"/>
                </a:lnTo>
                <a:lnTo>
                  <a:pt x="2344505" y="628379"/>
                </a:lnTo>
                <a:lnTo>
                  <a:pt x="2474514" y="628379"/>
                </a:lnTo>
                <a:lnTo>
                  <a:pt x="2474514" y="606711"/>
                </a:lnTo>
                <a:lnTo>
                  <a:pt x="2743200" y="606711"/>
                </a:lnTo>
                <a:lnTo>
                  <a:pt x="2743200" y="589376"/>
                </a:lnTo>
                <a:lnTo>
                  <a:pt x="2782203" y="589376"/>
                </a:lnTo>
                <a:lnTo>
                  <a:pt x="2782203" y="550373"/>
                </a:lnTo>
                <a:lnTo>
                  <a:pt x="2812539" y="550373"/>
                </a:lnTo>
                <a:lnTo>
                  <a:pt x="2812539" y="520038"/>
                </a:lnTo>
                <a:lnTo>
                  <a:pt x="2842874" y="520038"/>
                </a:lnTo>
                <a:lnTo>
                  <a:pt x="2842874" y="520038"/>
                </a:lnTo>
                <a:lnTo>
                  <a:pt x="2868876" y="494036"/>
                </a:lnTo>
                <a:lnTo>
                  <a:pt x="2868876" y="450699"/>
                </a:lnTo>
                <a:lnTo>
                  <a:pt x="3284907" y="450699"/>
                </a:lnTo>
                <a:lnTo>
                  <a:pt x="3297908" y="437698"/>
                </a:lnTo>
                <a:lnTo>
                  <a:pt x="3310909" y="424697"/>
                </a:lnTo>
                <a:lnTo>
                  <a:pt x="3310909" y="411696"/>
                </a:lnTo>
                <a:lnTo>
                  <a:pt x="3334722" y="406933"/>
                </a:lnTo>
                <a:lnTo>
                  <a:pt x="3336910" y="385695"/>
                </a:lnTo>
                <a:lnTo>
                  <a:pt x="3371580" y="385695"/>
                </a:lnTo>
                <a:lnTo>
                  <a:pt x="3371580" y="346692"/>
                </a:lnTo>
                <a:lnTo>
                  <a:pt x="3371580" y="346692"/>
                </a:lnTo>
                <a:lnTo>
                  <a:pt x="3393248" y="325024"/>
                </a:lnTo>
                <a:lnTo>
                  <a:pt x="3419250" y="325024"/>
                </a:lnTo>
                <a:lnTo>
                  <a:pt x="3419250" y="290354"/>
                </a:lnTo>
                <a:lnTo>
                  <a:pt x="3583928" y="290354"/>
                </a:lnTo>
                <a:lnTo>
                  <a:pt x="3583928" y="273020"/>
                </a:lnTo>
                <a:lnTo>
                  <a:pt x="3895951" y="273020"/>
                </a:lnTo>
                <a:lnTo>
                  <a:pt x="3895951" y="255685"/>
                </a:lnTo>
                <a:lnTo>
                  <a:pt x="3917619" y="255685"/>
                </a:lnTo>
                <a:lnTo>
                  <a:pt x="3917619" y="225349"/>
                </a:lnTo>
                <a:lnTo>
                  <a:pt x="3939288" y="225349"/>
                </a:lnTo>
                <a:lnTo>
                  <a:pt x="3939288" y="190680"/>
                </a:lnTo>
                <a:lnTo>
                  <a:pt x="3952289" y="190680"/>
                </a:lnTo>
                <a:lnTo>
                  <a:pt x="3952289" y="125675"/>
                </a:lnTo>
                <a:lnTo>
                  <a:pt x="4025961" y="125675"/>
                </a:lnTo>
                <a:lnTo>
                  <a:pt x="4025961" y="99674"/>
                </a:lnTo>
                <a:lnTo>
                  <a:pt x="4047629" y="99674"/>
                </a:lnTo>
                <a:lnTo>
                  <a:pt x="4047629" y="73672"/>
                </a:lnTo>
                <a:lnTo>
                  <a:pt x="4472326" y="73672"/>
                </a:lnTo>
                <a:lnTo>
                  <a:pt x="4472326" y="39003"/>
                </a:lnTo>
                <a:lnTo>
                  <a:pt x="4498328" y="39003"/>
                </a:lnTo>
                <a:lnTo>
                  <a:pt x="4498328"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 xmlns:a16="http://schemas.microsoft.com/office/drawing/2014/main" id="{04D2407C-8FD4-480A-B298-54484904C9BD}"/>
              </a:ext>
            </a:extLst>
          </p:cNvPr>
          <p:cNvSpPr/>
          <p:nvPr/>
        </p:nvSpPr>
        <p:spPr>
          <a:xfrm>
            <a:off x="7174549" y="3567171"/>
            <a:ext cx="4506687" cy="1070149"/>
          </a:xfrm>
          <a:custGeom>
            <a:avLst/>
            <a:gdLst>
              <a:gd name="connsiteX0" fmla="*/ 0 w 4506686"/>
              <a:gd name="connsiteY0" fmla="*/ 1070149 h 1070149"/>
              <a:gd name="connsiteX1" fmla="*/ 70339 w 4506686"/>
              <a:gd name="connsiteY1" fmla="*/ 1070149 h 1070149"/>
              <a:gd name="connsiteX2" fmla="*/ 70339 w 4506686"/>
              <a:gd name="connsiteY2" fmla="*/ 1055077 h 1070149"/>
              <a:gd name="connsiteX3" fmla="*/ 406958 w 4506686"/>
              <a:gd name="connsiteY3" fmla="*/ 1055077 h 1070149"/>
              <a:gd name="connsiteX4" fmla="*/ 406958 w 4506686"/>
              <a:gd name="connsiteY4" fmla="*/ 1040004 h 1070149"/>
              <a:gd name="connsiteX5" fmla="*/ 557684 w 4506686"/>
              <a:gd name="connsiteY5" fmla="*/ 1040004 h 1070149"/>
              <a:gd name="connsiteX6" fmla="*/ 557684 w 4506686"/>
              <a:gd name="connsiteY6" fmla="*/ 1024932 h 1070149"/>
              <a:gd name="connsiteX7" fmla="*/ 1080198 w 4506686"/>
              <a:gd name="connsiteY7" fmla="*/ 1024932 h 1070149"/>
              <a:gd name="connsiteX8" fmla="*/ 1080198 w 4506686"/>
              <a:gd name="connsiteY8" fmla="*/ 1009859 h 1070149"/>
              <a:gd name="connsiteX9" fmla="*/ 1125415 w 4506686"/>
              <a:gd name="connsiteY9" fmla="*/ 1009859 h 1070149"/>
              <a:gd name="connsiteX10" fmla="*/ 1125415 w 4506686"/>
              <a:gd name="connsiteY10" fmla="*/ 969666 h 1070149"/>
              <a:gd name="connsiteX11" fmla="*/ 1190730 w 4506686"/>
              <a:gd name="connsiteY11" fmla="*/ 969666 h 1070149"/>
              <a:gd name="connsiteX12" fmla="*/ 1190730 w 4506686"/>
              <a:gd name="connsiteY12" fmla="*/ 949569 h 1070149"/>
              <a:gd name="connsiteX13" fmla="*/ 1230923 w 4506686"/>
              <a:gd name="connsiteY13" fmla="*/ 949569 h 1070149"/>
              <a:gd name="connsiteX14" fmla="*/ 1230923 w 4506686"/>
              <a:gd name="connsiteY14" fmla="*/ 949569 h 1070149"/>
              <a:gd name="connsiteX15" fmla="*/ 1230923 w 4506686"/>
              <a:gd name="connsiteY15" fmla="*/ 924448 h 1070149"/>
              <a:gd name="connsiteX16" fmla="*/ 1477108 w 4506686"/>
              <a:gd name="connsiteY16" fmla="*/ 924448 h 1070149"/>
              <a:gd name="connsiteX17" fmla="*/ 1477108 w 4506686"/>
              <a:gd name="connsiteY17" fmla="*/ 914400 h 1070149"/>
              <a:gd name="connsiteX18" fmla="*/ 1642906 w 4506686"/>
              <a:gd name="connsiteY18" fmla="*/ 914400 h 1070149"/>
              <a:gd name="connsiteX19" fmla="*/ 1642906 w 4506686"/>
              <a:gd name="connsiteY19" fmla="*/ 904351 h 1070149"/>
              <a:gd name="connsiteX20" fmla="*/ 1673051 w 4506686"/>
              <a:gd name="connsiteY20" fmla="*/ 904351 h 1070149"/>
              <a:gd name="connsiteX21" fmla="*/ 1673051 w 4506686"/>
              <a:gd name="connsiteY21" fmla="*/ 864158 h 1070149"/>
              <a:gd name="connsiteX22" fmla="*/ 1693147 w 4506686"/>
              <a:gd name="connsiteY22" fmla="*/ 864158 h 1070149"/>
              <a:gd name="connsiteX23" fmla="*/ 1693147 w 4506686"/>
              <a:gd name="connsiteY23" fmla="*/ 828989 h 1070149"/>
              <a:gd name="connsiteX24" fmla="*/ 2225710 w 4506686"/>
              <a:gd name="connsiteY24" fmla="*/ 828989 h 1070149"/>
              <a:gd name="connsiteX25" fmla="*/ 2225710 w 4506686"/>
              <a:gd name="connsiteY25" fmla="*/ 798844 h 1070149"/>
              <a:gd name="connsiteX26" fmla="*/ 2260879 w 4506686"/>
              <a:gd name="connsiteY26" fmla="*/ 798844 h 1070149"/>
              <a:gd name="connsiteX27" fmla="*/ 2260879 w 4506686"/>
              <a:gd name="connsiteY27" fmla="*/ 758650 h 1070149"/>
              <a:gd name="connsiteX28" fmla="*/ 2280976 w 4506686"/>
              <a:gd name="connsiteY28" fmla="*/ 758650 h 1070149"/>
              <a:gd name="connsiteX29" fmla="*/ 2280976 w 4506686"/>
              <a:gd name="connsiteY29" fmla="*/ 718457 h 1070149"/>
              <a:gd name="connsiteX30" fmla="*/ 2306097 w 4506686"/>
              <a:gd name="connsiteY30" fmla="*/ 718457 h 1070149"/>
              <a:gd name="connsiteX31" fmla="*/ 2306097 w 4506686"/>
              <a:gd name="connsiteY31" fmla="*/ 683288 h 1070149"/>
              <a:gd name="connsiteX32" fmla="*/ 2813539 w 4506686"/>
              <a:gd name="connsiteY32" fmla="*/ 683288 h 1070149"/>
              <a:gd name="connsiteX33" fmla="*/ 2813539 w 4506686"/>
              <a:gd name="connsiteY33" fmla="*/ 658167 h 1070149"/>
              <a:gd name="connsiteX34" fmla="*/ 2833635 w 4506686"/>
              <a:gd name="connsiteY34" fmla="*/ 658167 h 1070149"/>
              <a:gd name="connsiteX35" fmla="*/ 2833635 w 4506686"/>
              <a:gd name="connsiteY35" fmla="*/ 633046 h 1070149"/>
              <a:gd name="connsiteX36" fmla="*/ 3109965 w 4506686"/>
              <a:gd name="connsiteY36" fmla="*/ 633046 h 1070149"/>
              <a:gd name="connsiteX37" fmla="*/ 3120013 w 4506686"/>
              <a:gd name="connsiteY37" fmla="*/ 622998 h 1070149"/>
              <a:gd name="connsiteX38" fmla="*/ 3135086 w 4506686"/>
              <a:gd name="connsiteY38" fmla="*/ 622998 h 1070149"/>
              <a:gd name="connsiteX39" fmla="*/ 3135086 w 4506686"/>
              <a:gd name="connsiteY39" fmla="*/ 602901 h 1070149"/>
              <a:gd name="connsiteX40" fmla="*/ 3165231 w 4506686"/>
              <a:gd name="connsiteY40" fmla="*/ 602901 h 1070149"/>
              <a:gd name="connsiteX41" fmla="*/ 3165231 w 4506686"/>
              <a:gd name="connsiteY41" fmla="*/ 567732 h 1070149"/>
              <a:gd name="connsiteX42" fmla="*/ 3305908 w 4506686"/>
              <a:gd name="connsiteY42" fmla="*/ 567732 h 1070149"/>
              <a:gd name="connsiteX43" fmla="*/ 3320980 w 4506686"/>
              <a:gd name="connsiteY43" fmla="*/ 552660 h 1070149"/>
              <a:gd name="connsiteX44" fmla="*/ 3320980 w 4506686"/>
              <a:gd name="connsiteY44" fmla="*/ 537587 h 1070149"/>
              <a:gd name="connsiteX45" fmla="*/ 3331029 w 4506686"/>
              <a:gd name="connsiteY45" fmla="*/ 527538 h 1070149"/>
              <a:gd name="connsiteX46" fmla="*/ 3346101 w 4506686"/>
              <a:gd name="connsiteY46" fmla="*/ 512466 h 1070149"/>
              <a:gd name="connsiteX47" fmla="*/ 3361174 w 4506686"/>
              <a:gd name="connsiteY47" fmla="*/ 497393 h 1070149"/>
              <a:gd name="connsiteX48" fmla="*/ 3381270 w 4506686"/>
              <a:gd name="connsiteY48" fmla="*/ 497393 h 1070149"/>
              <a:gd name="connsiteX49" fmla="*/ 3381270 w 4506686"/>
              <a:gd name="connsiteY49" fmla="*/ 437103 h 1070149"/>
              <a:gd name="connsiteX50" fmla="*/ 3391318 w 4506686"/>
              <a:gd name="connsiteY50" fmla="*/ 427055 h 1070149"/>
              <a:gd name="connsiteX51" fmla="*/ 3406391 w 4506686"/>
              <a:gd name="connsiteY51" fmla="*/ 411982 h 1070149"/>
              <a:gd name="connsiteX52" fmla="*/ 3913833 w 4506686"/>
              <a:gd name="connsiteY52" fmla="*/ 411982 h 1070149"/>
              <a:gd name="connsiteX53" fmla="*/ 3913833 w 4506686"/>
              <a:gd name="connsiteY53" fmla="*/ 376813 h 1070149"/>
              <a:gd name="connsiteX54" fmla="*/ 3933930 w 4506686"/>
              <a:gd name="connsiteY54" fmla="*/ 376813 h 1070149"/>
              <a:gd name="connsiteX55" fmla="*/ 3933930 w 4506686"/>
              <a:gd name="connsiteY55" fmla="*/ 321547 h 1070149"/>
              <a:gd name="connsiteX56" fmla="*/ 3974123 w 4506686"/>
              <a:gd name="connsiteY56" fmla="*/ 321547 h 1070149"/>
              <a:gd name="connsiteX57" fmla="*/ 3974123 w 4506686"/>
              <a:gd name="connsiteY57" fmla="*/ 276330 h 1070149"/>
              <a:gd name="connsiteX58" fmla="*/ 4270550 w 4506686"/>
              <a:gd name="connsiteY58" fmla="*/ 276330 h 1070149"/>
              <a:gd name="connsiteX59" fmla="*/ 4270550 w 4506686"/>
              <a:gd name="connsiteY59" fmla="*/ 221064 h 1070149"/>
              <a:gd name="connsiteX60" fmla="*/ 4471517 w 4506686"/>
              <a:gd name="connsiteY60" fmla="*/ 221064 h 1070149"/>
              <a:gd name="connsiteX61" fmla="*/ 4471517 w 4506686"/>
              <a:gd name="connsiteY61" fmla="*/ 115556 h 1070149"/>
              <a:gd name="connsiteX62" fmla="*/ 4506686 w 4506686"/>
              <a:gd name="connsiteY62" fmla="*/ 115556 h 1070149"/>
              <a:gd name="connsiteX63" fmla="*/ 4506686 w 4506686"/>
              <a:gd name="connsiteY63" fmla="*/ 0 h 10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506686" h="1070149">
                <a:moveTo>
                  <a:pt x="0" y="1070149"/>
                </a:moveTo>
                <a:lnTo>
                  <a:pt x="70339" y="1070149"/>
                </a:lnTo>
                <a:lnTo>
                  <a:pt x="70339" y="1055077"/>
                </a:lnTo>
                <a:lnTo>
                  <a:pt x="406958" y="1055077"/>
                </a:lnTo>
                <a:lnTo>
                  <a:pt x="406958" y="1040004"/>
                </a:lnTo>
                <a:lnTo>
                  <a:pt x="557684" y="1040004"/>
                </a:lnTo>
                <a:lnTo>
                  <a:pt x="557684" y="1024932"/>
                </a:lnTo>
                <a:lnTo>
                  <a:pt x="1080198" y="1024932"/>
                </a:lnTo>
                <a:lnTo>
                  <a:pt x="1080198" y="1009859"/>
                </a:lnTo>
                <a:lnTo>
                  <a:pt x="1125415" y="1009859"/>
                </a:lnTo>
                <a:lnTo>
                  <a:pt x="1125415" y="969666"/>
                </a:lnTo>
                <a:lnTo>
                  <a:pt x="1190730" y="969666"/>
                </a:lnTo>
                <a:lnTo>
                  <a:pt x="1190730" y="949569"/>
                </a:lnTo>
                <a:lnTo>
                  <a:pt x="1230923" y="949569"/>
                </a:lnTo>
                <a:lnTo>
                  <a:pt x="1230923" y="949569"/>
                </a:lnTo>
                <a:lnTo>
                  <a:pt x="1230923" y="924448"/>
                </a:lnTo>
                <a:lnTo>
                  <a:pt x="1477108" y="924448"/>
                </a:lnTo>
                <a:lnTo>
                  <a:pt x="1477108" y="914400"/>
                </a:lnTo>
                <a:lnTo>
                  <a:pt x="1642906" y="914400"/>
                </a:lnTo>
                <a:lnTo>
                  <a:pt x="1642906" y="904351"/>
                </a:lnTo>
                <a:lnTo>
                  <a:pt x="1673051" y="904351"/>
                </a:lnTo>
                <a:lnTo>
                  <a:pt x="1673051" y="864158"/>
                </a:lnTo>
                <a:lnTo>
                  <a:pt x="1693147" y="864158"/>
                </a:lnTo>
                <a:lnTo>
                  <a:pt x="1693147" y="828989"/>
                </a:lnTo>
                <a:lnTo>
                  <a:pt x="2225710" y="828989"/>
                </a:lnTo>
                <a:lnTo>
                  <a:pt x="2225710" y="798844"/>
                </a:lnTo>
                <a:lnTo>
                  <a:pt x="2260879" y="798844"/>
                </a:lnTo>
                <a:lnTo>
                  <a:pt x="2260879" y="758650"/>
                </a:lnTo>
                <a:lnTo>
                  <a:pt x="2280976" y="758650"/>
                </a:lnTo>
                <a:lnTo>
                  <a:pt x="2280976" y="718457"/>
                </a:lnTo>
                <a:lnTo>
                  <a:pt x="2306097" y="718457"/>
                </a:lnTo>
                <a:lnTo>
                  <a:pt x="2306097" y="683288"/>
                </a:lnTo>
                <a:lnTo>
                  <a:pt x="2813539" y="683288"/>
                </a:lnTo>
                <a:lnTo>
                  <a:pt x="2813539" y="658167"/>
                </a:lnTo>
                <a:lnTo>
                  <a:pt x="2833635" y="658167"/>
                </a:lnTo>
                <a:lnTo>
                  <a:pt x="2833635" y="633046"/>
                </a:lnTo>
                <a:lnTo>
                  <a:pt x="3109965" y="633046"/>
                </a:lnTo>
                <a:lnTo>
                  <a:pt x="3120013" y="622998"/>
                </a:lnTo>
                <a:lnTo>
                  <a:pt x="3135086" y="622998"/>
                </a:lnTo>
                <a:lnTo>
                  <a:pt x="3135086" y="602901"/>
                </a:lnTo>
                <a:lnTo>
                  <a:pt x="3165231" y="602901"/>
                </a:lnTo>
                <a:lnTo>
                  <a:pt x="3165231" y="567732"/>
                </a:lnTo>
                <a:lnTo>
                  <a:pt x="3305908" y="567732"/>
                </a:lnTo>
                <a:lnTo>
                  <a:pt x="3320980" y="552660"/>
                </a:lnTo>
                <a:lnTo>
                  <a:pt x="3320980" y="537587"/>
                </a:lnTo>
                <a:lnTo>
                  <a:pt x="3331029" y="527538"/>
                </a:lnTo>
                <a:lnTo>
                  <a:pt x="3346101" y="512466"/>
                </a:lnTo>
                <a:lnTo>
                  <a:pt x="3361174" y="497393"/>
                </a:lnTo>
                <a:lnTo>
                  <a:pt x="3381270" y="497393"/>
                </a:lnTo>
                <a:lnTo>
                  <a:pt x="3381270" y="437103"/>
                </a:lnTo>
                <a:lnTo>
                  <a:pt x="3391318" y="427055"/>
                </a:lnTo>
                <a:lnTo>
                  <a:pt x="3406391" y="411982"/>
                </a:lnTo>
                <a:lnTo>
                  <a:pt x="3913833" y="411982"/>
                </a:lnTo>
                <a:lnTo>
                  <a:pt x="3913833" y="376813"/>
                </a:lnTo>
                <a:lnTo>
                  <a:pt x="3933930" y="376813"/>
                </a:lnTo>
                <a:lnTo>
                  <a:pt x="3933930" y="321547"/>
                </a:lnTo>
                <a:lnTo>
                  <a:pt x="3974123" y="321547"/>
                </a:lnTo>
                <a:lnTo>
                  <a:pt x="3974123" y="276330"/>
                </a:lnTo>
                <a:lnTo>
                  <a:pt x="4270550" y="276330"/>
                </a:lnTo>
                <a:lnTo>
                  <a:pt x="4270550" y="221064"/>
                </a:lnTo>
                <a:lnTo>
                  <a:pt x="4471517" y="221064"/>
                </a:lnTo>
                <a:lnTo>
                  <a:pt x="4471517" y="115556"/>
                </a:lnTo>
                <a:lnTo>
                  <a:pt x="4506686" y="115556"/>
                </a:lnTo>
                <a:lnTo>
                  <a:pt x="4506686"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 xmlns:a16="http://schemas.microsoft.com/office/drawing/2014/main" id="{18FE6272-DB94-BE40-85AE-50051B540AEC}"/>
              </a:ext>
            </a:extLst>
          </p:cNvPr>
          <p:cNvSpPr txBox="1"/>
          <p:nvPr/>
        </p:nvSpPr>
        <p:spPr>
          <a:xfrm>
            <a:off x="1876458" y="1325378"/>
            <a:ext cx="33874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 T2D</a:t>
            </a:r>
          </a:p>
        </p:txBody>
      </p:sp>
      <p:sp>
        <p:nvSpPr>
          <p:cNvPr id="145" name="TextBox 144">
            <a:extLst>
              <a:ext uri="{FF2B5EF4-FFF2-40B4-BE49-F238E27FC236}">
                <a16:creationId xmlns="" xmlns:a16="http://schemas.microsoft.com/office/drawing/2014/main" id="{37D2DF5A-12CF-9645-8380-0D615FBD8143}"/>
              </a:ext>
            </a:extLst>
          </p:cNvPr>
          <p:cNvSpPr txBox="1"/>
          <p:nvPr/>
        </p:nvSpPr>
        <p:spPr>
          <a:xfrm>
            <a:off x="7478236" y="1325378"/>
            <a:ext cx="392083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Without T2D</a:t>
            </a:r>
          </a:p>
        </p:txBody>
      </p:sp>
      <p:sp>
        <p:nvSpPr>
          <p:cNvPr id="148" name="TextBox 147">
            <a:extLst>
              <a:ext uri="{FF2B5EF4-FFF2-40B4-BE49-F238E27FC236}">
                <a16:creationId xmlns="" xmlns:a16="http://schemas.microsoft.com/office/drawing/2014/main" id="{AF697045-ACB3-3C43-BE57-38ACD5BC78F6}"/>
              </a:ext>
            </a:extLst>
          </p:cNvPr>
          <p:cNvSpPr txBox="1"/>
          <p:nvPr/>
        </p:nvSpPr>
        <p:spPr>
          <a:xfrm>
            <a:off x="5427633" y="5592453"/>
            <a:ext cx="1340431" cy="253916"/>
          </a:xfrm>
          <a:prstGeom prst="rect">
            <a:avLst/>
          </a:prstGeom>
          <a:noFill/>
        </p:spPr>
        <p:txBody>
          <a:bodyPr wrap="none" rtlCol="0">
            <a:spAutoFit/>
          </a:bodyPr>
          <a:lstStyle/>
          <a:p>
            <a:pPr algn="r">
              <a:buClr>
                <a:schemeClr val="accent1"/>
              </a:buClr>
            </a:pPr>
            <a:r>
              <a:rPr lang="en-US" sz="1050" b="1"/>
              <a:t>p-interaction=0.57</a:t>
            </a:r>
          </a:p>
        </p:txBody>
      </p:sp>
      <p:grpSp>
        <p:nvGrpSpPr>
          <p:cNvPr id="152" name="Group 151">
            <a:extLst>
              <a:ext uri="{FF2B5EF4-FFF2-40B4-BE49-F238E27FC236}">
                <a16:creationId xmlns="" xmlns:a16="http://schemas.microsoft.com/office/drawing/2014/main" id="{802D6508-FC92-4948-BDA4-246246FECFF8}"/>
              </a:ext>
            </a:extLst>
          </p:cNvPr>
          <p:cNvGrpSpPr/>
          <p:nvPr/>
        </p:nvGrpSpPr>
        <p:grpSpPr>
          <a:xfrm>
            <a:off x="-6291" y="-23678"/>
            <a:ext cx="3017520" cy="261610"/>
            <a:chOff x="-6290" y="-23678"/>
            <a:chExt cx="3017520" cy="261610"/>
          </a:xfrm>
          <a:solidFill>
            <a:schemeClr val="accent2"/>
          </a:solidFill>
        </p:grpSpPr>
        <p:sp>
          <p:nvSpPr>
            <p:cNvPr id="153" name="Freeform 13">
              <a:extLst>
                <a:ext uri="{FF2B5EF4-FFF2-40B4-BE49-F238E27FC236}">
                  <a16:creationId xmlns="" xmlns:a16="http://schemas.microsoft.com/office/drawing/2014/main" id="{526A9417-BD98-4588-9C91-AEB50A889D10}"/>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4" name="Rectangle 153">
              <a:extLst>
                <a:ext uri="{FF2B5EF4-FFF2-40B4-BE49-F238E27FC236}">
                  <a16:creationId xmlns="" xmlns:a16="http://schemas.microsoft.com/office/drawing/2014/main" id="{A8FF4EFF-1DBA-4D1E-9F70-727B75B1090D}"/>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3101290728"/>
      </p:ext>
    </p:extLst>
  </p:cSld>
  <p:clrMapOvr>
    <a:masterClrMapping/>
  </p:clrMapOvr>
  <p:transition>
    <p:fade/>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 xmlns:a16="http://schemas.microsoft.com/office/drawing/2014/main" id="{86461BCE-0BB3-4807-B9A4-E0FEF789FE50}"/>
              </a:ext>
            </a:extLst>
          </p:cNvPr>
          <p:cNvSpPr/>
          <p:nvPr/>
        </p:nvSpPr>
        <p:spPr>
          <a:xfrm>
            <a:off x="7173981" y="3558751"/>
            <a:ext cx="4497859" cy="1073273"/>
          </a:xfrm>
          <a:custGeom>
            <a:avLst/>
            <a:gdLst>
              <a:gd name="connsiteX0" fmla="*/ 0 w 4497859"/>
              <a:gd name="connsiteY0" fmla="*/ 1073273 h 1073273"/>
              <a:gd name="connsiteX1" fmla="*/ 762588 w 4497859"/>
              <a:gd name="connsiteY1" fmla="*/ 1073273 h 1073273"/>
              <a:gd name="connsiteX2" fmla="*/ 762588 w 4497859"/>
              <a:gd name="connsiteY2" fmla="*/ 1048559 h 1073273"/>
              <a:gd name="connsiteX3" fmla="*/ 826137 w 4497859"/>
              <a:gd name="connsiteY3" fmla="*/ 1048559 h 1073273"/>
              <a:gd name="connsiteX4" fmla="*/ 826137 w 4497859"/>
              <a:gd name="connsiteY4" fmla="*/ 1023846 h 1073273"/>
              <a:gd name="connsiteX5" fmla="*/ 882625 w 4497859"/>
              <a:gd name="connsiteY5" fmla="*/ 1023846 h 1073273"/>
              <a:gd name="connsiteX6" fmla="*/ 882625 w 4497859"/>
              <a:gd name="connsiteY6" fmla="*/ 1009723 h 1073273"/>
              <a:gd name="connsiteX7" fmla="*/ 1006193 w 4497859"/>
              <a:gd name="connsiteY7" fmla="*/ 1009723 h 1073273"/>
              <a:gd name="connsiteX8" fmla="*/ 1006193 w 4497859"/>
              <a:gd name="connsiteY8" fmla="*/ 977949 h 1073273"/>
              <a:gd name="connsiteX9" fmla="*/ 1016784 w 4497859"/>
              <a:gd name="connsiteY9" fmla="*/ 977949 h 1073273"/>
              <a:gd name="connsiteX10" fmla="*/ 1016784 w 4497859"/>
              <a:gd name="connsiteY10" fmla="*/ 924991 h 1073273"/>
              <a:gd name="connsiteX11" fmla="*/ 1034437 w 4497859"/>
              <a:gd name="connsiteY11" fmla="*/ 924991 h 1073273"/>
              <a:gd name="connsiteX12" fmla="*/ 1034437 w 4497859"/>
              <a:gd name="connsiteY12" fmla="*/ 893217 h 1073273"/>
              <a:gd name="connsiteX13" fmla="*/ 1083864 w 4497859"/>
              <a:gd name="connsiteY13" fmla="*/ 893217 h 1073273"/>
              <a:gd name="connsiteX14" fmla="*/ 1083864 w 4497859"/>
              <a:gd name="connsiteY14" fmla="*/ 864973 h 1073273"/>
              <a:gd name="connsiteX15" fmla="*/ 1313347 w 4497859"/>
              <a:gd name="connsiteY15" fmla="*/ 864973 h 1073273"/>
              <a:gd name="connsiteX16" fmla="*/ 1313347 w 4497859"/>
              <a:gd name="connsiteY16" fmla="*/ 815546 h 1073273"/>
              <a:gd name="connsiteX17" fmla="*/ 1341591 w 4497859"/>
              <a:gd name="connsiteY17" fmla="*/ 815546 h 1073273"/>
              <a:gd name="connsiteX18" fmla="*/ 1341591 w 4497859"/>
              <a:gd name="connsiteY18" fmla="*/ 780241 h 1073273"/>
              <a:gd name="connsiteX19" fmla="*/ 1394548 w 4497859"/>
              <a:gd name="connsiteY19" fmla="*/ 780241 h 1073273"/>
              <a:gd name="connsiteX20" fmla="*/ 1394548 w 4497859"/>
              <a:gd name="connsiteY20" fmla="*/ 741405 h 1073273"/>
              <a:gd name="connsiteX21" fmla="*/ 1419262 w 4497859"/>
              <a:gd name="connsiteY21" fmla="*/ 741405 h 1073273"/>
              <a:gd name="connsiteX22" fmla="*/ 1419262 w 4497859"/>
              <a:gd name="connsiteY22" fmla="*/ 688448 h 1073273"/>
              <a:gd name="connsiteX23" fmla="*/ 1489872 w 4497859"/>
              <a:gd name="connsiteY23" fmla="*/ 688448 h 1073273"/>
              <a:gd name="connsiteX24" fmla="*/ 1489872 w 4497859"/>
              <a:gd name="connsiteY24" fmla="*/ 663734 h 1073273"/>
              <a:gd name="connsiteX25" fmla="*/ 1539299 w 4497859"/>
              <a:gd name="connsiteY25" fmla="*/ 663734 h 1073273"/>
              <a:gd name="connsiteX26" fmla="*/ 1539299 w 4497859"/>
              <a:gd name="connsiteY26" fmla="*/ 639021 h 1073273"/>
              <a:gd name="connsiteX27" fmla="*/ 1645214 w 4497859"/>
              <a:gd name="connsiteY27" fmla="*/ 639021 h 1073273"/>
              <a:gd name="connsiteX28" fmla="*/ 1645214 w 4497859"/>
              <a:gd name="connsiteY28" fmla="*/ 617838 h 1073273"/>
              <a:gd name="connsiteX29" fmla="*/ 1694641 w 4497859"/>
              <a:gd name="connsiteY29" fmla="*/ 617838 h 1073273"/>
              <a:gd name="connsiteX30" fmla="*/ 1694641 w 4497859"/>
              <a:gd name="connsiteY30" fmla="*/ 579002 h 1073273"/>
              <a:gd name="connsiteX31" fmla="*/ 2015917 w 4497859"/>
              <a:gd name="connsiteY31" fmla="*/ 579002 h 1073273"/>
              <a:gd name="connsiteX32" fmla="*/ 2015917 w 4497859"/>
              <a:gd name="connsiteY32" fmla="*/ 540167 h 1073273"/>
              <a:gd name="connsiteX33" fmla="*/ 2139484 w 4497859"/>
              <a:gd name="connsiteY33" fmla="*/ 540167 h 1073273"/>
              <a:gd name="connsiteX34" fmla="*/ 2139484 w 4497859"/>
              <a:gd name="connsiteY34" fmla="*/ 526045 h 1073273"/>
              <a:gd name="connsiteX35" fmla="*/ 2206564 w 4497859"/>
              <a:gd name="connsiteY35" fmla="*/ 526045 h 1073273"/>
              <a:gd name="connsiteX36" fmla="*/ 2206564 w 4497859"/>
              <a:gd name="connsiteY36" fmla="*/ 497801 h 1073273"/>
              <a:gd name="connsiteX37" fmla="*/ 2619632 w 4497859"/>
              <a:gd name="connsiteY37" fmla="*/ 497801 h 1073273"/>
              <a:gd name="connsiteX38" fmla="*/ 2619632 w 4497859"/>
              <a:gd name="connsiteY38" fmla="*/ 476618 h 1073273"/>
              <a:gd name="connsiteX39" fmla="*/ 2647876 w 4497859"/>
              <a:gd name="connsiteY39" fmla="*/ 476618 h 1073273"/>
              <a:gd name="connsiteX40" fmla="*/ 2647876 w 4497859"/>
              <a:gd name="connsiteY40" fmla="*/ 451904 h 1073273"/>
              <a:gd name="connsiteX41" fmla="*/ 2764383 w 4497859"/>
              <a:gd name="connsiteY41" fmla="*/ 451904 h 1073273"/>
              <a:gd name="connsiteX42" fmla="*/ 2764383 w 4497859"/>
              <a:gd name="connsiteY42" fmla="*/ 423660 h 1073273"/>
              <a:gd name="connsiteX43" fmla="*/ 2789096 w 4497859"/>
              <a:gd name="connsiteY43" fmla="*/ 423660 h 1073273"/>
              <a:gd name="connsiteX44" fmla="*/ 2789096 w 4497859"/>
              <a:gd name="connsiteY44" fmla="*/ 384825 h 1073273"/>
              <a:gd name="connsiteX45" fmla="*/ 2976213 w 4497859"/>
              <a:gd name="connsiteY45" fmla="*/ 384825 h 1073273"/>
              <a:gd name="connsiteX46" fmla="*/ 2976213 w 4497859"/>
              <a:gd name="connsiteY46" fmla="*/ 317745 h 1073273"/>
              <a:gd name="connsiteX47" fmla="*/ 3018579 w 4497859"/>
              <a:gd name="connsiteY47" fmla="*/ 317745 h 1073273"/>
              <a:gd name="connsiteX48" fmla="*/ 3018579 w 4497859"/>
              <a:gd name="connsiteY48" fmla="*/ 278910 h 1073273"/>
              <a:gd name="connsiteX49" fmla="*/ 3212757 w 4497859"/>
              <a:gd name="connsiteY49" fmla="*/ 278910 h 1073273"/>
              <a:gd name="connsiteX50" fmla="*/ 3212757 w 4497859"/>
              <a:gd name="connsiteY50" fmla="*/ 240074 h 1073273"/>
              <a:gd name="connsiteX51" fmla="*/ 3244531 w 4497859"/>
              <a:gd name="connsiteY51" fmla="*/ 240074 h 1073273"/>
              <a:gd name="connsiteX52" fmla="*/ 3244531 w 4497859"/>
              <a:gd name="connsiteY52" fmla="*/ 183586 h 1073273"/>
              <a:gd name="connsiteX53" fmla="*/ 3283367 w 4497859"/>
              <a:gd name="connsiteY53" fmla="*/ 183586 h 1073273"/>
              <a:gd name="connsiteX54" fmla="*/ 3283367 w 4497859"/>
              <a:gd name="connsiteY54" fmla="*/ 162403 h 1073273"/>
              <a:gd name="connsiteX55" fmla="*/ 3364568 w 4497859"/>
              <a:gd name="connsiteY55" fmla="*/ 162403 h 1073273"/>
              <a:gd name="connsiteX56" fmla="*/ 3364568 w 4497859"/>
              <a:gd name="connsiteY56" fmla="*/ 120037 h 1073273"/>
              <a:gd name="connsiteX57" fmla="*/ 3721149 w 4497859"/>
              <a:gd name="connsiteY57" fmla="*/ 120037 h 1073273"/>
              <a:gd name="connsiteX58" fmla="*/ 3721149 w 4497859"/>
              <a:gd name="connsiteY58" fmla="*/ 70610 h 1073273"/>
              <a:gd name="connsiteX59" fmla="*/ 3996528 w 4497859"/>
              <a:gd name="connsiteY59" fmla="*/ 70610 h 1073273"/>
              <a:gd name="connsiteX60" fmla="*/ 3996528 w 4497859"/>
              <a:gd name="connsiteY60" fmla="*/ 0 h 1073273"/>
              <a:gd name="connsiteX61" fmla="*/ 4497859 w 4497859"/>
              <a:gd name="connsiteY61" fmla="*/ 0 h 107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497859" h="1073273">
                <a:moveTo>
                  <a:pt x="0" y="1073273"/>
                </a:moveTo>
                <a:lnTo>
                  <a:pt x="762588" y="1073273"/>
                </a:lnTo>
                <a:lnTo>
                  <a:pt x="762588" y="1048559"/>
                </a:lnTo>
                <a:lnTo>
                  <a:pt x="826137" y="1048559"/>
                </a:lnTo>
                <a:lnTo>
                  <a:pt x="826137" y="1023846"/>
                </a:lnTo>
                <a:lnTo>
                  <a:pt x="882625" y="1023846"/>
                </a:lnTo>
                <a:lnTo>
                  <a:pt x="882625" y="1009723"/>
                </a:lnTo>
                <a:lnTo>
                  <a:pt x="1006193" y="1009723"/>
                </a:lnTo>
                <a:lnTo>
                  <a:pt x="1006193" y="977949"/>
                </a:lnTo>
                <a:lnTo>
                  <a:pt x="1016784" y="977949"/>
                </a:lnTo>
                <a:lnTo>
                  <a:pt x="1016784" y="924991"/>
                </a:lnTo>
                <a:lnTo>
                  <a:pt x="1034437" y="924991"/>
                </a:lnTo>
                <a:lnTo>
                  <a:pt x="1034437" y="893217"/>
                </a:lnTo>
                <a:lnTo>
                  <a:pt x="1083864" y="893217"/>
                </a:lnTo>
                <a:lnTo>
                  <a:pt x="1083864" y="864973"/>
                </a:lnTo>
                <a:lnTo>
                  <a:pt x="1313347" y="864973"/>
                </a:lnTo>
                <a:lnTo>
                  <a:pt x="1313347" y="815546"/>
                </a:lnTo>
                <a:lnTo>
                  <a:pt x="1341591" y="815546"/>
                </a:lnTo>
                <a:lnTo>
                  <a:pt x="1341591" y="780241"/>
                </a:lnTo>
                <a:lnTo>
                  <a:pt x="1394548" y="780241"/>
                </a:lnTo>
                <a:lnTo>
                  <a:pt x="1394548" y="741405"/>
                </a:lnTo>
                <a:lnTo>
                  <a:pt x="1419262" y="741405"/>
                </a:lnTo>
                <a:lnTo>
                  <a:pt x="1419262" y="688448"/>
                </a:lnTo>
                <a:lnTo>
                  <a:pt x="1489872" y="688448"/>
                </a:lnTo>
                <a:lnTo>
                  <a:pt x="1489872" y="663734"/>
                </a:lnTo>
                <a:lnTo>
                  <a:pt x="1539299" y="663734"/>
                </a:lnTo>
                <a:lnTo>
                  <a:pt x="1539299" y="639021"/>
                </a:lnTo>
                <a:lnTo>
                  <a:pt x="1645214" y="639021"/>
                </a:lnTo>
                <a:lnTo>
                  <a:pt x="1645214" y="617838"/>
                </a:lnTo>
                <a:lnTo>
                  <a:pt x="1694641" y="617838"/>
                </a:lnTo>
                <a:lnTo>
                  <a:pt x="1694641" y="579002"/>
                </a:lnTo>
                <a:lnTo>
                  <a:pt x="2015917" y="579002"/>
                </a:lnTo>
                <a:lnTo>
                  <a:pt x="2015917" y="540167"/>
                </a:lnTo>
                <a:lnTo>
                  <a:pt x="2139484" y="540167"/>
                </a:lnTo>
                <a:lnTo>
                  <a:pt x="2139484" y="526045"/>
                </a:lnTo>
                <a:lnTo>
                  <a:pt x="2206564" y="526045"/>
                </a:lnTo>
                <a:lnTo>
                  <a:pt x="2206564" y="497801"/>
                </a:lnTo>
                <a:lnTo>
                  <a:pt x="2619632" y="497801"/>
                </a:lnTo>
                <a:lnTo>
                  <a:pt x="2619632" y="476618"/>
                </a:lnTo>
                <a:lnTo>
                  <a:pt x="2647876" y="476618"/>
                </a:lnTo>
                <a:lnTo>
                  <a:pt x="2647876" y="451904"/>
                </a:lnTo>
                <a:lnTo>
                  <a:pt x="2764383" y="451904"/>
                </a:lnTo>
                <a:lnTo>
                  <a:pt x="2764383" y="423660"/>
                </a:lnTo>
                <a:lnTo>
                  <a:pt x="2789096" y="423660"/>
                </a:lnTo>
                <a:lnTo>
                  <a:pt x="2789096" y="384825"/>
                </a:lnTo>
                <a:lnTo>
                  <a:pt x="2976213" y="384825"/>
                </a:lnTo>
                <a:lnTo>
                  <a:pt x="2976213" y="317745"/>
                </a:lnTo>
                <a:lnTo>
                  <a:pt x="3018579" y="317745"/>
                </a:lnTo>
                <a:lnTo>
                  <a:pt x="3018579" y="278910"/>
                </a:lnTo>
                <a:lnTo>
                  <a:pt x="3212757" y="278910"/>
                </a:lnTo>
                <a:lnTo>
                  <a:pt x="3212757" y="240074"/>
                </a:lnTo>
                <a:lnTo>
                  <a:pt x="3244531" y="240074"/>
                </a:lnTo>
                <a:lnTo>
                  <a:pt x="3244531" y="183586"/>
                </a:lnTo>
                <a:lnTo>
                  <a:pt x="3283367" y="183586"/>
                </a:lnTo>
                <a:lnTo>
                  <a:pt x="3283367" y="162403"/>
                </a:lnTo>
                <a:lnTo>
                  <a:pt x="3364568" y="162403"/>
                </a:lnTo>
                <a:lnTo>
                  <a:pt x="3364568" y="120037"/>
                </a:lnTo>
                <a:lnTo>
                  <a:pt x="3721149" y="120037"/>
                </a:lnTo>
                <a:lnTo>
                  <a:pt x="3721149" y="70610"/>
                </a:lnTo>
                <a:lnTo>
                  <a:pt x="3996528" y="70610"/>
                </a:lnTo>
                <a:lnTo>
                  <a:pt x="3996528" y="0"/>
                </a:lnTo>
                <a:lnTo>
                  <a:pt x="4497859"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a:extLst>
              <a:ext uri="{FF2B5EF4-FFF2-40B4-BE49-F238E27FC236}">
                <a16:creationId xmlns="" xmlns:a16="http://schemas.microsoft.com/office/drawing/2014/main" id="{0B0F780D-0416-4355-A538-B98BAF96A49B}"/>
              </a:ext>
            </a:extLst>
          </p:cNvPr>
          <p:cNvSpPr>
            <a:spLocks noGrp="1"/>
          </p:cNvSpPr>
          <p:nvPr>
            <p:ph type="title"/>
          </p:nvPr>
        </p:nvSpPr>
        <p:spPr/>
        <p:txBody>
          <a:bodyPr>
            <a:normAutofit/>
          </a:bodyPr>
          <a:lstStyle/>
          <a:p>
            <a:r>
              <a:rPr lang="en-US"/>
              <a:t>Secondary Outcome (All-Cause Mortality) by Diabetes Status</a:t>
            </a:r>
          </a:p>
        </p:txBody>
      </p:sp>
      <p:sp>
        <p:nvSpPr>
          <p:cNvPr id="4" name="Slide Number Placeholder 3">
            <a:extLst>
              <a:ext uri="{FF2B5EF4-FFF2-40B4-BE49-F238E27FC236}">
                <a16:creationId xmlns="" xmlns:a16="http://schemas.microsoft.com/office/drawing/2014/main" id="{E5429995-E272-4B3B-820D-438A63B664A0}"/>
              </a:ext>
            </a:extLst>
          </p:cNvPr>
          <p:cNvSpPr>
            <a:spLocks noGrp="1"/>
          </p:cNvSpPr>
          <p:nvPr>
            <p:ph type="sldNum" sz="quarter" idx="12"/>
          </p:nvPr>
        </p:nvSpPr>
        <p:spPr/>
        <p:txBody>
          <a:bodyPr/>
          <a:lstStyle/>
          <a:p>
            <a:fld id="{CC7432E5-F8E0-41AE-9A6B-AD730338B005}" type="slidenum">
              <a:rPr lang="en-US" smtClean="0"/>
              <a:pPr/>
              <a:t>140</a:t>
            </a:fld>
            <a:endParaRPr lang="en-US"/>
          </a:p>
        </p:txBody>
      </p:sp>
      <p:sp>
        <p:nvSpPr>
          <p:cNvPr id="7" name="Text Placeholder 6">
            <a:extLst>
              <a:ext uri="{FF2B5EF4-FFF2-40B4-BE49-F238E27FC236}">
                <a16:creationId xmlns="" xmlns:a16="http://schemas.microsoft.com/office/drawing/2014/main" id="{32092FD2-63B4-4AA6-A8C4-EF4F0A6D5629}"/>
              </a:ext>
            </a:extLst>
          </p:cNvPr>
          <p:cNvSpPr>
            <a:spLocks noGrp="1"/>
          </p:cNvSpPr>
          <p:nvPr>
            <p:ph type="body" sz="quarter" idx="13"/>
          </p:nvPr>
        </p:nvSpPr>
        <p:spPr/>
        <p:txBody>
          <a:bodyPr/>
          <a:lstStyle/>
          <a:p>
            <a:r>
              <a:rPr lang="en-US"/>
              <a:t>T2D = type 2 diabetes</a:t>
            </a:r>
          </a:p>
          <a:p>
            <a:r>
              <a:rPr lang="en-US"/>
              <a:t>Heerspink HJL et al. </a:t>
            </a:r>
            <a:r>
              <a:rPr lang="en-US" i="1"/>
              <a:t>Eur Heart J</a:t>
            </a:r>
            <a:r>
              <a:rPr lang="en-US"/>
              <a:t>. 2021;42:1216-1227.</a:t>
            </a:r>
          </a:p>
        </p:txBody>
      </p:sp>
      <p:grpSp>
        <p:nvGrpSpPr>
          <p:cNvPr id="10" name="Group 9">
            <a:extLst>
              <a:ext uri="{FF2B5EF4-FFF2-40B4-BE49-F238E27FC236}">
                <a16:creationId xmlns="" xmlns:a16="http://schemas.microsoft.com/office/drawing/2014/main" id="{1AAB7191-0539-4E98-B19D-F229CED434A6}"/>
              </a:ext>
            </a:extLst>
          </p:cNvPr>
          <p:cNvGrpSpPr/>
          <p:nvPr/>
        </p:nvGrpSpPr>
        <p:grpSpPr>
          <a:xfrm>
            <a:off x="328101" y="1886804"/>
            <a:ext cx="5740631" cy="3504310"/>
            <a:chOff x="328096" y="1886804"/>
            <a:chExt cx="5740629" cy="3504310"/>
          </a:xfrm>
        </p:grpSpPr>
        <p:sp>
          <p:nvSpPr>
            <p:cNvPr id="11" name="Freeform: Shape 10">
              <a:extLst>
                <a:ext uri="{FF2B5EF4-FFF2-40B4-BE49-F238E27FC236}">
                  <a16:creationId xmlns="" xmlns:a16="http://schemas.microsoft.com/office/drawing/2014/main" id="{B6973D4A-FAB8-4CB9-B464-7EA0DA657089}"/>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2" name="Straight Connector 11">
              <a:extLst>
                <a:ext uri="{FF2B5EF4-FFF2-40B4-BE49-F238E27FC236}">
                  <a16:creationId xmlns="" xmlns:a16="http://schemas.microsoft.com/office/drawing/2014/main" id="{2F0B1DEF-D9AF-4BBF-B406-C1B825734616}"/>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 name="Straight Connector 13">
              <a:extLst>
                <a:ext uri="{FF2B5EF4-FFF2-40B4-BE49-F238E27FC236}">
                  <a16:creationId xmlns="" xmlns:a16="http://schemas.microsoft.com/office/drawing/2014/main" id="{1ADAFE45-7EB9-432C-820C-B16845CD5E61}"/>
                </a:ext>
              </a:extLst>
            </p:cNvPr>
            <p:cNvCxnSpPr/>
            <p:nvPr/>
          </p:nvCxnSpPr>
          <p:spPr>
            <a:xfrm>
              <a:off x="1295488" y="31352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 xmlns:a16="http://schemas.microsoft.com/office/drawing/2014/main" id="{BF1A9402-AE12-4A63-B91D-CAE873561F2F}"/>
                </a:ext>
              </a:extLst>
            </p:cNvPr>
            <p:cNvCxnSpPr/>
            <p:nvPr/>
          </p:nvCxnSpPr>
          <p:spPr>
            <a:xfrm>
              <a:off x="1295488" y="388531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 xmlns:a16="http://schemas.microsoft.com/office/drawing/2014/main" id="{0A2C89EF-2784-4A4E-A1FD-E97ADF4623A4}"/>
                </a:ext>
              </a:extLst>
            </p:cNvPr>
            <p:cNvCxnSpPr/>
            <p:nvPr/>
          </p:nvCxnSpPr>
          <p:spPr>
            <a:xfrm>
              <a:off x="1295488" y="4631415"/>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17216534-5E99-4D9B-9900-8A937C36CCA0}"/>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 xmlns:a16="http://schemas.microsoft.com/office/drawing/2014/main" id="{69B781F6-CA45-499C-9029-53CCA1C374D3}"/>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3DB4F68B-AEF2-4720-9AAC-B0CE50053235}"/>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D5BA60F4-E481-4065-A47A-5D837D6A00A5}"/>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D186C06A-52D7-4E19-ADCC-480ED418B44D}"/>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33580612-0222-459C-85CA-C04F1497DE19}"/>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1107937F-16A1-4304-A4C8-EA26C691EDD0}"/>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FEBEC277-A25D-4A7C-B271-47A005E2C813}"/>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5" name="TextBox 24">
              <a:extLst>
                <a:ext uri="{FF2B5EF4-FFF2-40B4-BE49-F238E27FC236}">
                  <a16:creationId xmlns="" xmlns:a16="http://schemas.microsoft.com/office/drawing/2014/main" id="{081C2991-F269-4C12-9B44-14E5F59B68B0}"/>
                </a:ext>
              </a:extLst>
            </p:cNvPr>
            <p:cNvSpPr txBox="1"/>
            <p:nvPr/>
          </p:nvSpPr>
          <p:spPr>
            <a:xfrm>
              <a:off x="1090267" y="4516656"/>
              <a:ext cx="248786" cy="230832"/>
            </a:xfrm>
            <a:prstGeom prst="rect">
              <a:avLst/>
            </a:prstGeom>
            <a:noFill/>
          </p:spPr>
          <p:txBody>
            <a:bodyPr wrap="none" rtlCol="0">
              <a:spAutoFit/>
            </a:bodyPr>
            <a:lstStyle/>
            <a:p>
              <a:pPr algn="r">
                <a:buClr>
                  <a:schemeClr val="accent1"/>
                </a:buClr>
              </a:pPr>
              <a:r>
                <a:rPr lang="en-US" sz="900"/>
                <a:t>0</a:t>
              </a:r>
            </a:p>
          </p:txBody>
        </p:sp>
        <p:sp>
          <p:nvSpPr>
            <p:cNvPr id="26" name="TextBox 25">
              <a:extLst>
                <a:ext uri="{FF2B5EF4-FFF2-40B4-BE49-F238E27FC236}">
                  <a16:creationId xmlns="" xmlns:a16="http://schemas.microsoft.com/office/drawing/2014/main" id="{334DFBA2-E64E-4FF0-865D-87A143B5BB85}"/>
                </a:ext>
              </a:extLst>
            </p:cNvPr>
            <p:cNvSpPr txBox="1"/>
            <p:nvPr/>
          </p:nvSpPr>
          <p:spPr>
            <a:xfrm>
              <a:off x="1090267" y="3389576"/>
              <a:ext cx="248786" cy="230832"/>
            </a:xfrm>
            <a:prstGeom prst="rect">
              <a:avLst/>
            </a:prstGeom>
            <a:noFill/>
          </p:spPr>
          <p:txBody>
            <a:bodyPr wrap="none" rtlCol="0">
              <a:spAutoFit/>
            </a:bodyPr>
            <a:lstStyle/>
            <a:p>
              <a:pPr algn="r">
                <a:buClr>
                  <a:schemeClr val="accent1"/>
                </a:buClr>
              </a:pPr>
              <a:r>
                <a:rPr lang="en-US" sz="900"/>
                <a:t>6</a:t>
              </a:r>
            </a:p>
          </p:txBody>
        </p:sp>
        <p:sp>
          <p:nvSpPr>
            <p:cNvPr id="27" name="TextBox 26">
              <a:extLst>
                <a:ext uri="{FF2B5EF4-FFF2-40B4-BE49-F238E27FC236}">
                  <a16:creationId xmlns="" xmlns:a16="http://schemas.microsoft.com/office/drawing/2014/main" id="{A582F790-5FE0-4860-90BE-3A7F4B1A4E49}"/>
                </a:ext>
              </a:extLst>
            </p:cNvPr>
            <p:cNvSpPr txBox="1"/>
            <p:nvPr/>
          </p:nvSpPr>
          <p:spPr>
            <a:xfrm>
              <a:off x="1090267" y="3765269"/>
              <a:ext cx="248786" cy="230832"/>
            </a:xfrm>
            <a:prstGeom prst="rect">
              <a:avLst/>
            </a:prstGeom>
            <a:noFill/>
          </p:spPr>
          <p:txBody>
            <a:bodyPr wrap="none" rtlCol="0">
              <a:spAutoFit/>
            </a:bodyPr>
            <a:lstStyle/>
            <a:p>
              <a:pPr algn="r">
                <a:buClr>
                  <a:schemeClr val="accent1"/>
                </a:buClr>
              </a:pPr>
              <a:r>
                <a:rPr lang="en-US" sz="900"/>
                <a:t>4</a:t>
              </a:r>
            </a:p>
          </p:txBody>
        </p:sp>
        <p:sp>
          <p:nvSpPr>
            <p:cNvPr id="28" name="TextBox 27">
              <a:extLst>
                <a:ext uri="{FF2B5EF4-FFF2-40B4-BE49-F238E27FC236}">
                  <a16:creationId xmlns="" xmlns:a16="http://schemas.microsoft.com/office/drawing/2014/main" id="{C5786247-6D0D-4940-9E77-9BC9DAA5A62B}"/>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14</a:t>
              </a:r>
            </a:p>
          </p:txBody>
        </p:sp>
        <p:sp>
          <p:nvSpPr>
            <p:cNvPr id="29" name="TextBox 28">
              <a:extLst>
                <a:ext uri="{FF2B5EF4-FFF2-40B4-BE49-F238E27FC236}">
                  <a16:creationId xmlns="" xmlns:a16="http://schemas.microsoft.com/office/drawing/2014/main" id="{B24868BD-C8D3-4094-B94B-26C33E4C301D}"/>
                </a:ext>
              </a:extLst>
            </p:cNvPr>
            <p:cNvSpPr txBox="1"/>
            <p:nvPr/>
          </p:nvSpPr>
          <p:spPr>
            <a:xfrm>
              <a:off x="2714837" y="4822995"/>
              <a:ext cx="2058576"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0" name="TextBox 29">
              <a:extLst>
                <a:ext uri="{FF2B5EF4-FFF2-40B4-BE49-F238E27FC236}">
                  <a16:creationId xmlns="" xmlns:a16="http://schemas.microsoft.com/office/drawing/2014/main" id="{BA0B9078-3ABE-4E4D-8F5D-548048566795}"/>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31" name="TextBox 30">
              <a:extLst>
                <a:ext uri="{FF2B5EF4-FFF2-40B4-BE49-F238E27FC236}">
                  <a16:creationId xmlns="" xmlns:a16="http://schemas.microsoft.com/office/drawing/2014/main" id="{FEA1EB49-D691-415F-9CDA-8854F4F1AEF5}"/>
                </a:ext>
              </a:extLst>
            </p:cNvPr>
            <p:cNvSpPr txBox="1"/>
            <p:nvPr/>
          </p:nvSpPr>
          <p:spPr>
            <a:xfrm>
              <a:off x="1261463" y="4712357"/>
              <a:ext cx="248786" cy="230832"/>
            </a:xfrm>
            <a:prstGeom prst="rect">
              <a:avLst/>
            </a:prstGeom>
            <a:noFill/>
          </p:spPr>
          <p:txBody>
            <a:bodyPr wrap="none" rtlCol="0">
              <a:spAutoFit/>
            </a:bodyPr>
            <a:lstStyle/>
            <a:p>
              <a:pPr algn="ctr">
                <a:buClr>
                  <a:schemeClr val="accent1"/>
                </a:buClr>
              </a:pPr>
              <a:r>
                <a:rPr lang="en-US" sz="900"/>
                <a:t>0</a:t>
              </a:r>
            </a:p>
          </p:txBody>
        </p:sp>
        <p:sp>
          <p:nvSpPr>
            <p:cNvPr id="32" name="TextBox 31">
              <a:extLst>
                <a:ext uri="{FF2B5EF4-FFF2-40B4-BE49-F238E27FC236}">
                  <a16:creationId xmlns="" xmlns:a16="http://schemas.microsoft.com/office/drawing/2014/main" id="{A37354A4-51A9-4B28-A048-61E860446F45}"/>
                </a:ext>
              </a:extLst>
            </p:cNvPr>
            <p:cNvSpPr txBox="1"/>
            <p:nvPr/>
          </p:nvSpPr>
          <p:spPr>
            <a:xfrm>
              <a:off x="1823553" y="4712357"/>
              <a:ext cx="248786" cy="230832"/>
            </a:xfrm>
            <a:prstGeom prst="rect">
              <a:avLst/>
            </a:prstGeom>
            <a:noFill/>
          </p:spPr>
          <p:txBody>
            <a:bodyPr wrap="none" rtlCol="0">
              <a:spAutoFit/>
            </a:bodyPr>
            <a:lstStyle/>
            <a:p>
              <a:pPr algn="ctr">
                <a:buClr>
                  <a:schemeClr val="accent1"/>
                </a:buClr>
              </a:pPr>
              <a:r>
                <a:rPr lang="en-US" sz="900"/>
                <a:t>4</a:t>
              </a:r>
            </a:p>
          </p:txBody>
        </p:sp>
        <p:sp>
          <p:nvSpPr>
            <p:cNvPr id="33" name="TextBox 32">
              <a:extLst>
                <a:ext uri="{FF2B5EF4-FFF2-40B4-BE49-F238E27FC236}">
                  <a16:creationId xmlns="" xmlns:a16="http://schemas.microsoft.com/office/drawing/2014/main" id="{03153510-271E-486F-8821-C44B46F33A4D}"/>
                </a:ext>
              </a:extLst>
            </p:cNvPr>
            <p:cNvSpPr txBox="1"/>
            <p:nvPr/>
          </p:nvSpPr>
          <p:spPr>
            <a:xfrm>
              <a:off x="2923781" y="4712357"/>
              <a:ext cx="312906" cy="230832"/>
            </a:xfrm>
            <a:prstGeom prst="rect">
              <a:avLst/>
            </a:prstGeom>
            <a:noFill/>
          </p:spPr>
          <p:txBody>
            <a:bodyPr wrap="none" rtlCol="0">
              <a:spAutoFit/>
            </a:bodyPr>
            <a:lstStyle/>
            <a:p>
              <a:pPr algn="ctr">
                <a:buClr>
                  <a:schemeClr val="accent1"/>
                </a:buClr>
              </a:pPr>
              <a:r>
                <a:rPr lang="en-US" sz="900"/>
                <a:t>12</a:t>
              </a:r>
            </a:p>
          </p:txBody>
        </p:sp>
        <p:sp>
          <p:nvSpPr>
            <p:cNvPr id="34" name="TextBox 33">
              <a:extLst>
                <a:ext uri="{FF2B5EF4-FFF2-40B4-BE49-F238E27FC236}">
                  <a16:creationId xmlns="" xmlns:a16="http://schemas.microsoft.com/office/drawing/2014/main" id="{A93C53CC-6AEA-4ADD-88BF-9889E09A0BB2}"/>
                </a:ext>
              </a:extLst>
            </p:cNvPr>
            <p:cNvSpPr txBox="1"/>
            <p:nvPr/>
          </p:nvSpPr>
          <p:spPr>
            <a:xfrm>
              <a:off x="3483777" y="4712357"/>
              <a:ext cx="312906" cy="230832"/>
            </a:xfrm>
            <a:prstGeom prst="rect">
              <a:avLst/>
            </a:prstGeom>
            <a:noFill/>
          </p:spPr>
          <p:txBody>
            <a:bodyPr wrap="none" rtlCol="0">
              <a:spAutoFit/>
            </a:bodyPr>
            <a:lstStyle/>
            <a:p>
              <a:pPr algn="ctr">
                <a:buClr>
                  <a:schemeClr val="accent1"/>
                </a:buClr>
              </a:pPr>
              <a:r>
                <a:rPr lang="en-US" sz="900"/>
                <a:t>16</a:t>
              </a:r>
            </a:p>
          </p:txBody>
        </p:sp>
        <p:sp>
          <p:nvSpPr>
            <p:cNvPr id="35" name="TextBox 34">
              <a:extLst>
                <a:ext uri="{FF2B5EF4-FFF2-40B4-BE49-F238E27FC236}">
                  <a16:creationId xmlns="" xmlns:a16="http://schemas.microsoft.com/office/drawing/2014/main" id="{19FD0BD1-11A3-4CCA-A165-1B3B238432B8}"/>
                </a:ext>
              </a:extLst>
            </p:cNvPr>
            <p:cNvSpPr txBox="1"/>
            <p:nvPr/>
          </p:nvSpPr>
          <p:spPr>
            <a:xfrm>
              <a:off x="4043771" y="4712357"/>
              <a:ext cx="312906" cy="230832"/>
            </a:xfrm>
            <a:prstGeom prst="rect">
              <a:avLst/>
            </a:prstGeom>
            <a:noFill/>
          </p:spPr>
          <p:txBody>
            <a:bodyPr wrap="none" rtlCol="0">
              <a:spAutoFit/>
            </a:bodyPr>
            <a:lstStyle/>
            <a:p>
              <a:pPr algn="ctr">
                <a:buClr>
                  <a:schemeClr val="accent1"/>
                </a:buClr>
              </a:pPr>
              <a:r>
                <a:rPr lang="en-US" sz="900"/>
                <a:t>20</a:t>
              </a:r>
            </a:p>
          </p:txBody>
        </p:sp>
        <p:sp>
          <p:nvSpPr>
            <p:cNvPr id="36" name="TextBox 35">
              <a:extLst>
                <a:ext uri="{FF2B5EF4-FFF2-40B4-BE49-F238E27FC236}">
                  <a16:creationId xmlns="" xmlns:a16="http://schemas.microsoft.com/office/drawing/2014/main" id="{8F4A4860-49AD-4EF1-9066-990BA37C12FE}"/>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37" name="TextBox 36">
              <a:extLst>
                <a:ext uri="{FF2B5EF4-FFF2-40B4-BE49-F238E27FC236}">
                  <a16:creationId xmlns="" xmlns:a16="http://schemas.microsoft.com/office/drawing/2014/main" id="{B9228147-92FE-419B-BC25-529010D35AA9}"/>
                </a:ext>
              </a:extLst>
            </p:cNvPr>
            <p:cNvSpPr txBox="1"/>
            <p:nvPr/>
          </p:nvSpPr>
          <p:spPr>
            <a:xfrm>
              <a:off x="5163763" y="4712357"/>
              <a:ext cx="312906" cy="230832"/>
            </a:xfrm>
            <a:prstGeom prst="rect">
              <a:avLst/>
            </a:prstGeom>
            <a:noFill/>
          </p:spPr>
          <p:txBody>
            <a:bodyPr wrap="none" rtlCol="0">
              <a:spAutoFit/>
            </a:bodyPr>
            <a:lstStyle/>
            <a:p>
              <a:pPr algn="ctr">
                <a:buClr>
                  <a:schemeClr val="accent1"/>
                </a:buClr>
              </a:pPr>
              <a:r>
                <a:rPr lang="en-US" sz="900"/>
                <a:t>28</a:t>
              </a:r>
            </a:p>
          </p:txBody>
        </p:sp>
        <p:sp>
          <p:nvSpPr>
            <p:cNvPr id="38" name="TextBox 37">
              <a:extLst>
                <a:ext uri="{FF2B5EF4-FFF2-40B4-BE49-F238E27FC236}">
                  <a16:creationId xmlns="" xmlns:a16="http://schemas.microsoft.com/office/drawing/2014/main" id="{3172EC3F-5510-401C-A7CC-2CE9ADFA364E}"/>
                </a:ext>
              </a:extLst>
            </p:cNvPr>
            <p:cNvSpPr txBox="1"/>
            <p:nvPr/>
          </p:nvSpPr>
          <p:spPr>
            <a:xfrm>
              <a:off x="5723756" y="4712357"/>
              <a:ext cx="312906" cy="230832"/>
            </a:xfrm>
            <a:prstGeom prst="rect">
              <a:avLst/>
            </a:prstGeom>
            <a:noFill/>
          </p:spPr>
          <p:txBody>
            <a:bodyPr wrap="none" rtlCol="0">
              <a:spAutoFit/>
            </a:bodyPr>
            <a:lstStyle/>
            <a:p>
              <a:pPr algn="ctr">
                <a:buClr>
                  <a:schemeClr val="accent1"/>
                </a:buClr>
              </a:pPr>
              <a:r>
                <a:rPr lang="en-US" sz="900"/>
                <a:t>32</a:t>
              </a:r>
            </a:p>
          </p:txBody>
        </p:sp>
        <p:sp>
          <p:nvSpPr>
            <p:cNvPr id="39" name="TextBox 38">
              <a:extLst>
                <a:ext uri="{FF2B5EF4-FFF2-40B4-BE49-F238E27FC236}">
                  <a16:creationId xmlns="" xmlns:a16="http://schemas.microsoft.com/office/drawing/2014/main" id="{C3AB3CD8-F860-40EB-BBE4-C29ED57CF835}"/>
                </a:ext>
              </a:extLst>
            </p:cNvPr>
            <p:cNvSpPr txBox="1"/>
            <p:nvPr/>
          </p:nvSpPr>
          <p:spPr>
            <a:xfrm>
              <a:off x="1165283"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1455</a:t>
              </a:r>
            </a:p>
          </p:txBody>
        </p:sp>
        <p:sp>
          <p:nvSpPr>
            <p:cNvPr id="40" name="TextBox 39">
              <a:extLst>
                <a:ext uri="{FF2B5EF4-FFF2-40B4-BE49-F238E27FC236}">
                  <a16:creationId xmlns="" xmlns:a16="http://schemas.microsoft.com/office/drawing/2014/main" id="{DA55FBD2-314B-4F81-A54E-A8BD37FC1813}"/>
                </a:ext>
              </a:extLst>
            </p:cNvPr>
            <p:cNvSpPr txBox="1"/>
            <p:nvPr/>
          </p:nvSpPr>
          <p:spPr>
            <a:xfrm>
              <a:off x="172156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1404</a:t>
              </a:r>
            </a:p>
          </p:txBody>
        </p:sp>
        <p:sp>
          <p:nvSpPr>
            <p:cNvPr id="41" name="TextBox 40">
              <a:extLst>
                <a:ext uri="{FF2B5EF4-FFF2-40B4-BE49-F238E27FC236}">
                  <a16:creationId xmlns="" xmlns:a16="http://schemas.microsoft.com/office/drawing/2014/main" id="{FE5F6AD6-32CE-4CC9-8DA9-49BE0316DD29}"/>
                </a:ext>
              </a:extLst>
            </p:cNvPr>
            <p:cNvSpPr txBox="1"/>
            <p:nvPr/>
          </p:nvSpPr>
          <p:spPr>
            <a:xfrm>
              <a:off x="2288792"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1397</a:t>
              </a:r>
            </a:p>
          </p:txBody>
        </p:sp>
        <p:sp>
          <p:nvSpPr>
            <p:cNvPr id="42" name="TextBox 41">
              <a:extLst>
                <a:ext uri="{FF2B5EF4-FFF2-40B4-BE49-F238E27FC236}">
                  <a16:creationId xmlns="" xmlns:a16="http://schemas.microsoft.com/office/drawing/2014/main" id="{CBD5FB36-531D-4A54-926D-38248A78350F}"/>
                </a:ext>
              </a:extLst>
            </p:cNvPr>
            <p:cNvSpPr txBox="1"/>
            <p:nvPr/>
          </p:nvSpPr>
          <p:spPr>
            <a:xfrm>
              <a:off x="342852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1369</a:t>
              </a:r>
            </a:p>
          </p:txBody>
        </p:sp>
        <p:sp>
          <p:nvSpPr>
            <p:cNvPr id="43" name="TextBox 42">
              <a:extLst>
                <a:ext uri="{FF2B5EF4-FFF2-40B4-BE49-F238E27FC236}">
                  <a16:creationId xmlns="" xmlns:a16="http://schemas.microsoft.com/office/drawing/2014/main" id="{CE4F79A7-AFB7-48F7-AFB0-180ED10E0AA3}"/>
                </a:ext>
              </a:extLst>
            </p:cNvPr>
            <p:cNvSpPr txBox="1"/>
            <p:nvPr/>
          </p:nvSpPr>
          <p:spPr>
            <a:xfrm>
              <a:off x="3978171"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1315</a:t>
              </a:r>
            </a:p>
          </p:txBody>
        </p:sp>
        <p:sp>
          <p:nvSpPr>
            <p:cNvPr id="44" name="TextBox 43">
              <a:extLst>
                <a:ext uri="{FF2B5EF4-FFF2-40B4-BE49-F238E27FC236}">
                  <a16:creationId xmlns="" xmlns:a16="http://schemas.microsoft.com/office/drawing/2014/main" id="{7F6E4849-40F8-4875-BF6E-6532A315E1FB}"/>
                </a:ext>
              </a:extLst>
            </p:cNvPr>
            <p:cNvSpPr txBox="1"/>
            <p:nvPr/>
          </p:nvSpPr>
          <p:spPr>
            <a:xfrm>
              <a:off x="4547246" y="5004128"/>
              <a:ext cx="441146" cy="230832"/>
            </a:xfrm>
            <a:prstGeom prst="rect">
              <a:avLst/>
            </a:prstGeom>
            <a:noFill/>
          </p:spPr>
          <p:txBody>
            <a:bodyPr wrap="none" rtlCol="0">
              <a:spAutoFit/>
            </a:bodyPr>
            <a:lstStyle/>
            <a:p>
              <a:pPr algn="ctr">
                <a:buClr>
                  <a:schemeClr val="accent1"/>
                </a:buClr>
              </a:pPr>
              <a:r>
                <a:rPr lang="en-US" sz="900">
                  <a:solidFill>
                    <a:schemeClr val="accent1"/>
                  </a:solidFill>
                </a:rPr>
                <a:t>1092</a:t>
              </a:r>
            </a:p>
          </p:txBody>
        </p:sp>
        <p:sp>
          <p:nvSpPr>
            <p:cNvPr id="45" name="TextBox 44">
              <a:extLst>
                <a:ext uri="{FF2B5EF4-FFF2-40B4-BE49-F238E27FC236}">
                  <a16:creationId xmlns="" xmlns:a16="http://schemas.microsoft.com/office/drawing/2014/main" id="{F073C2E7-4918-4207-8356-63A7FCEBEC92}"/>
                </a:ext>
              </a:extLst>
            </p:cNvPr>
            <p:cNvSpPr txBox="1"/>
            <p:nvPr/>
          </p:nvSpPr>
          <p:spPr>
            <a:xfrm>
              <a:off x="514667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737</a:t>
              </a:r>
            </a:p>
          </p:txBody>
        </p:sp>
        <p:sp>
          <p:nvSpPr>
            <p:cNvPr id="46" name="TextBox 45">
              <a:extLst>
                <a:ext uri="{FF2B5EF4-FFF2-40B4-BE49-F238E27FC236}">
                  <a16:creationId xmlns="" xmlns:a16="http://schemas.microsoft.com/office/drawing/2014/main" id="{E9C2928F-E387-4341-92E4-661C7FF525AA}"/>
                </a:ext>
              </a:extLst>
            </p:cNvPr>
            <p:cNvSpPr txBox="1"/>
            <p:nvPr/>
          </p:nvSpPr>
          <p:spPr>
            <a:xfrm>
              <a:off x="56916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285</a:t>
              </a:r>
            </a:p>
          </p:txBody>
        </p:sp>
        <p:sp>
          <p:nvSpPr>
            <p:cNvPr id="47" name="TextBox 46">
              <a:extLst>
                <a:ext uri="{FF2B5EF4-FFF2-40B4-BE49-F238E27FC236}">
                  <a16:creationId xmlns="" xmlns:a16="http://schemas.microsoft.com/office/drawing/2014/main" id="{7A70CC22-6E32-4658-BA62-4A29D0A0D8D8}"/>
                </a:ext>
              </a:extLst>
            </p:cNvPr>
            <p:cNvSpPr txBox="1"/>
            <p:nvPr/>
          </p:nvSpPr>
          <p:spPr>
            <a:xfrm>
              <a:off x="1165283"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1451</a:t>
              </a:r>
            </a:p>
          </p:txBody>
        </p:sp>
        <p:sp>
          <p:nvSpPr>
            <p:cNvPr id="48" name="TextBox 47">
              <a:extLst>
                <a:ext uri="{FF2B5EF4-FFF2-40B4-BE49-F238E27FC236}">
                  <a16:creationId xmlns="" xmlns:a16="http://schemas.microsoft.com/office/drawing/2014/main" id="{4D769A24-F6F5-4CAD-AB8A-A2B43BDDA135}"/>
                </a:ext>
              </a:extLst>
            </p:cNvPr>
            <p:cNvSpPr txBox="1"/>
            <p:nvPr/>
          </p:nvSpPr>
          <p:spPr>
            <a:xfrm>
              <a:off x="1721539"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1390</a:t>
              </a:r>
            </a:p>
          </p:txBody>
        </p:sp>
        <p:sp>
          <p:nvSpPr>
            <p:cNvPr id="49" name="TextBox 48">
              <a:extLst>
                <a:ext uri="{FF2B5EF4-FFF2-40B4-BE49-F238E27FC236}">
                  <a16:creationId xmlns="" xmlns:a16="http://schemas.microsoft.com/office/drawing/2014/main" id="{86E24CC5-1E29-4E38-B99F-E838BD024B66}"/>
                </a:ext>
              </a:extLst>
            </p:cNvPr>
            <p:cNvSpPr txBox="1"/>
            <p:nvPr/>
          </p:nvSpPr>
          <p:spPr>
            <a:xfrm>
              <a:off x="2288814"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1380</a:t>
              </a:r>
            </a:p>
          </p:txBody>
        </p:sp>
        <p:sp>
          <p:nvSpPr>
            <p:cNvPr id="50" name="TextBox 49">
              <a:extLst>
                <a:ext uri="{FF2B5EF4-FFF2-40B4-BE49-F238E27FC236}">
                  <a16:creationId xmlns="" xmlns:a16="http://schemas.microsoft.com/office/drawing/2014/main" id="{7624AEDF-D480-4CD3-840E-4B6686C0A3D7}"/>
                </a:ext>
              </a:extLst>
            </p:cNvPr>
            <p:cNvSpPr txBox="1"/>
            <p:nvPr/>
          </p:nvSpPr>
          <p:spPr>
            <a:xfrm>
              <a:off x="3428546"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1348</a:t>
              </a:r>
            </a:p>
          </p:txBody>
        </p:sp>
        <p:sp>
          <p:nvSpPr>
            <p:cNvPr id="51" name="TextBox 50">
              <a:extLst>
                <a:ext uri="{FF2B5EF4-FFF2-40B4-BE49-F238E27FC236}">
                  <a16:creationId xmlns="" xmlns:a16="http://schemas.microsoft.com/office/drawing/2014/main" id="{86817A5B-8691-4A6B-9C25-C3E51F5554A4}"/>
                </a:ext>
              </a:extLst>
            </p:cNvPr>
            <p:cNvSpPr txBox="1"/>
            <p:nvPr/>
          </p:nvSpPr>
          <p:spPr>
            <a:xfrm>
              <a:off x="3978170"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1297</a:t>
              </a:r>
            </a:p>
          </p:txBody>
        </p:sp>
        <p:sp>
          <p:nvSpPr>
            <p:cNvPr id="52" name="TextBox 51">
              <a:extLst>
                <a:ext uri="{FF2B5EF4-FFF2-40B4-BE49-F238E27FC236}">
                  <a16:creationId xmlns="" xmlns:a16="http://schemas.microsoft.com/office/drawing/2014/main" id="{700A656C-4D53-4194-B01F-63372F5B09CB}"/>
                </a:ext>
              </a:extLst>
            </p:cNvPr>
            <p:cNvSpPr txBox="1"/>
            <p:nvPr/>
          </p:nvSpPr>
          <p:spPr>
            <a:xfrm>
              <a:off x="4547245" y="5149446"/>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1076</a:t>
              </a:r>
            </a:p>
          </p:txBody>
        </p:sp>
        <p:sp>
          <p:nvSpPr>
            <p:cNvPr id="53" name="TextBox 52">
              <a:extLst>
                <a:ext uri="{FF2B5EF4-FFF2-40B4-BE49-F238E27FC236}">
                  <a16:creationId xmlns="" xmlns:a16="http://schemas.microsoft.com/office/drawing/2014/main" id="{6BE13889-1C18-45B9-933A-04DF596DB398}"/>
                </a:ext>
              </a:extLst>
            </p:cNvPr>
            <p:cNvSpPr txBox="1"/>
            <p:nvPr/>
          </p:nvSpPr>
          <p:spPr>
            <a:xfrm>
              <a:off x="514667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725</a:t>
              </a:r>
            </a:p>
          </p:txBody>
        </p:sp>
        <p:sp>
          <p:nvSpPr>
            <p:cNvPr id="54" name="TextBox 53">
              <a:extLst>
                <a:ext uri="{FF2B5EF4-FFF2-40B4-BE49-F238E27FC236}">
                  <a16:creationId xmlns="" xmlns:a16="http://schemas.microsoft.com/office/drawing/2014/main" id="{DC5B3B13-A9E2-4FAA-8194-F92F9E3EE9D1}"/>
                </a:ext>
              </a:extLst>
            </p:cNvPr>
            <p:cNvSpPr txBox="1"/>
            <p:nvPr/>
          </p:nvSpPr>
          <p:spPr>
            <a:xfrm>
              <a:off x="5691698"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273</a:t>
              </a:r>
            </a:p>
          </p:txBody>
        </p:sp>
        <p:sp>
          <p:nvSpPr>
            <p:cNvPr id="55" name="TextBox 54">
              <a:extLst>
                <a:ext uri="{FF2B5EF4-FFF2-40B4-BE49-F238E27FC236}">
                  <a16:creationId xmlns="" xmlns:a16="http://schemas.microsoft.com/office/drawing/2014/main" id="{123579D9-2098-458B-88AA-8C9F1550B280}"/>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56" name="TextBox 55">
              <a:extLst>
                <a:ext uri="{FF2B5EF4-FFF2-40B4-BE49-F238E27FC236}">
                  <a16:creationId xmlns="" xmlns:a16="http://schemas.microsoft.com/office/drawing/2014/main" id="{C0FD2C5B-F7EA-43B4-A10D-46962223DC45}"/>
                </a:ext>
              </a:extLst>
            </p:cNvPr>
            <p:cNvSpPr txBox="1"/>
            <p:nvPr/>
          </p:nvSpPr>
          <p:spPr>
            <a:xfrm>
              <a:off x="603809"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57" name="TextBox 56">
              <a:extLst>
                <a:ext uri="{FF2B5EF4-FFF2-40B4-BE49-F238E27FC236}">
                  <a16:creationId xmlns="" xmlns:a16="http://schemas.microsoft.com/office/drawing/2014/main" id="{EC54C680-0F5D-441A-8238-3C47E6B74619}"/>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58" name="TextBox 57">
              <a:extLst>
                <a:ext uri="{FF2B5EF4-FFF2-40B4-BE49-F238E27FC236}">
                  <a16:creationId xmlns="" xmlns:a16="http://schemas.microsoft.com/office/drawing/2014/main" id="{6FE171BA-3FF8-4ACF-9B37-0C9D4ABCD72D}"/>
                </a:ext>
              </a:extLst>
            </p:cNvPr>
            <p:cNvSpPr txBox="1"/>
            <p:nvPr/>
          </p:nvSpPr>
          <p:spPr>
            <a:xfrm>
              <a:off x="1405372" y="1936355"/>
              <a:ext cx="2217273" cy="230832"/>
            </a:xfrm>
            <a:prstGeom prst="rect">
              <a:avLst/>
            </a:prstGeom>
            <a:noFill/>
          </p:spPr>
          <p:txBody>
            <a:bodyPr wrap="none" rtlCol="0">
              <a:spAutoFit/>
            </a:bodyPr>
            <a:lstStyle/>
            <a:p>
              <a:pPr algn="r">
                <a:buClr>
                  <a:schemeClr val="accent1"/>
                </a:buClr>
              </a:pPr>
              <a:r>
                <a:rPr lang="en-US" sz="900" b="1"/>
                <a:t>Hazard Ratio, 0.74 (95% CI, 0.56-0.98)</a:t>
              </a:r>
            </a:p>
          </p:txBody>
        </p:sp>
        <p:cxnSp>
          <p:nvCxnSpPr>
            <p:cNvPr id="59" name="Straight Connector 58">
              <a:extLst>
                <a:ext uri="{FF2B5EF4-FFF2-40B4-BE49-F238E27FC236}">
                  <a16:creationId xmlns="" xmlns:a16="http://schemas.microsoft.com/office/drawing/2014/main" id="{A948E91A-1C86-4937-894C-797DE136FED7}"/>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0" name="TextBox 59">
              <a:extLst>
                <a:ext uri="{FF2B5EF4-FFF2-40B4-BE49-F238E27FC236}">
                  <a16:creationId xmlns="" xmlns:a16="http://schemas.microsoft.com/office/drawing/2014/main" id="{8933BA3C-9DC1-4F3D-8A2F-707D42223324}"/>
                </a:ext>
              </a:extLst>
            </p:cNvPr>
            <p:cNvSpPr txBox="1"/>
            <p:nvPr/>
          </p:nvSpPr>
          <p:spPr>
            <a:xfrm>
              <a:off x="2385595"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61" name="Straight Connector 60">
              <a:extLst>
                <a:ext uri="{FF2B5EF4-FFF2-40B4-BE49-F238E27FC236}">
                  <a16:creationId xmlns="" xmlns:a16="http://schemas.microsoft.com/office/drawing/2014/main" id="{4DE1F7FA-294A-4CAD-BA5D-D0DA77DD16D9}"/>
                </a:ext>
              </a:extLst>
            </p:cNvPr>
            <p:cNvCxnSpPr>
              <a:cxnSpLocks/>
            </p:cNvCxnSpPr>
            <p:nvPr/>
          </p:nvCxnSpPr>
          <p:spPr>
            <a:xfrm>
              <a:off x="1295488" y="425869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3" name="Straight Connector 62">
              <a:extLst>
                <a:ext uri="{FF2B5EF4-FFF2-40B4-BE49-F238E27FC236}">
                  <a16:creationId xmlns="" xmlns:a16="http://schemas.microsoft.com/office/drawing/2014/main" id="{5F29AFAD-928B-4DBF-AD55-E4E1DB060995}"/>
                </a:ext>
              </a:extLst>
            </p:cNvPr>
            <p:cNvCxnSpPr/>
            <p:nvPr/>
          </p:nvCxnSpPr>
          <p:spPr>
            <a:xfrm>
              <a:off x="1295488" y="276085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5" name="Straight Connector 64">
              <a:extLst>
                <a:ext uri="{FF2B5EF4-FFF2-40B4-BE49-F238E27FC236}">
                  <a16:creationId xmlns="" xmlns:a16="http://schemas.microsoft.com/office/drawing/2014/main" id="{BDD6424B-6D10-4A28-9F00-7BBE62877C43}"/>
                </a:ext>
              </a:extLst>
            </p:cNvPr>
            <p:cNvCxnSpPr>
              <a:cxnSpLocks/>
            </p:cNvCxnSpPr>
            <p:nvPr/>
          </p:nvCxnSpPr>
          <p:spPr>
            <a:xfrm>
              <a:off x="1295488" y="350694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7" name="Straight Connector 66">
              <a:extLst>
                <a:ext uri="{FF2B5EF4-FFF2-40B4-BE49-F238E27FC236}">
                  <a16:creationId xmlns="" xmlns:a16="http://schemas.microsoft.com/office/drawing/2014/main" id="{B2AF29AA-7FA7-4D98-BB44-FF73F87E5586}"/>
                </a:ext>
              </a:extLst>
            </p:cNvPr>
            <p:cNvCxnSpPr/>
            <p:nvPr/>
          </p:nvCxnSpPr>
          <p:spPr>
            <a:xfrm>
              <a:off x="1295488" y="238247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9" name="TextBox 68">
              <a:extLst>
                <a:ext uri="{FF2B5EF4-FFF2-40B4-BE49-F238E27FC236}">
                  <a16:creationId xmlns="" xmlns:a16="http://schemas.microsoft.com/office/drawing/2014/main" id="{A004CB8E-CEFF-4F4D-AABE-ADE0AFE9AA67}"/>
                </a:ext>
              </a:extLst>
            </p:cNvPr>
            <p:cNvSpPr txBox="1"/>
            <p:nvPr/>
          </p:nvSpPr>
          <p:spPr>
            <a:xfrm>
              <a:off x="1090266" y="3013883"/>
              <a:ext cx="248786" cy="230832"/>
            </a:xfrm>
            <a:prstGeom prst="rect">
              <a:avLst/>
            </a:prstGeom>
            <a:noFill/>
          </p:spPr>
          <p:txBody>
            <a:bodyPr wrap="none" rtlCol="0">
              <a:spAutoFit/>
            </a:bodyPr>
            <a:lstStyle/>
            <a:p>
              <a:pPr algn="r">
                <a:buClr>
                  <a:schemeClr val="accent1"/>
                </a:buClr>
              </a:pPr>
              <a:r>
                <a:rPr lang="en-US" sz="900"/>
                <a:t>8</a:t>
              </a:r>
            </a:p>
          </p:txBody>
        </p:sp>
        <p:sp>
          <p:nvSpPr>
            <p:cNvPr id="70" name="TextBox 69">
              <a:extLst>
                <a:ext uri="{FF2B5EF4-FFF2-40B4-BE49-F238E27FC236}">
                  <a16:creationId xmlns="" xmlns:a16="http://schemas.microsoft.com/office/drawing/2014/main" id="{E5902CFA-1D2A-41C0-8ACD-8FFC9D287E7F}"/>
                </a:ext>
              </a:extLst>
            </p:cNvPr>
            <p:cNvSpPr txBox="1"/>
            <p:nvPr/>
          </p:nvSpPr>
          <p:spPr>
            <a:xfrm>
              <a:off x="1026146" y="2638190"/>
              <a:ext cx="312906" cy="230832"/>
            </a:xfrm>
            <a:prstGeom prst="rect">
              <a:avLst/>
            </a:prstGeom>
            <a:noFill/>
          </p:spPr>
          <p:txBody>
            <a:bodyPr wrap="none" rtlCol="0">
              <a:spAutoFit/>
            </a:bodyPr>
            <a:lstStyle/>
            <a:p>
              <a:pPr algn="r">
                <a:buClr>
                  <a:schemeClr val="accent1"/>
                </a:buClr>
              </a:pPr>
              <a:r>
                <a:rPr lang="en-US" sz="900"/>
                <a:t>10</a:t>
              </a:r>
            </a:p>
          </p:txBody>
        </p:sp>
        <p:sp>
          <p:nvSpPr>
            <p:cNvPr id="71" name="TextBox 70">
              <a:extLst>
                <a:ext uri="{FF2B5EF4-FFF2-40B4-BE49-F238E27FC236}">
                  <a16:creationId xmlns="" xmlns:a16="http://schemas.microsoft.com/office/drawing/2014/main" id="{CDFF6E01-F69B-42A3-B194-83A4A0E72910}"/>
                </a:ext>
              </a:extLst>
            </p:cNvPr>
            <p:cNvSpPr txBox="1"/>
            <p:nvPr/>
          </p:nvSpPr>
          <p:spPr>
            <a:xfrm>
              <a:off x="1026143" y="2262497"/>
              <a:ext cx="312906" cy="230832"/>
            </a:xfrm>
            <a:prstGeom prst="rect">
              <a:avLst/>
            </a:prstGeom>
            <a:noFill/>
          </p:spPr>
          <p:txBody>
            <a:bodyPr wrap="none" rtlCol="0">
              <a:spAutoFit/>
            </a:bodyPr>
            <a:lstStyle/>
            <a:p>
              <a:pPr algn="r">
                <a:buClr>
                  <a:schemeClr val="accent1"/>
                </a:buClr>
              </a:pPr>
              <a:r>
                <a:rPr lang="en-US" sz="900"/>
                <a:t>12</a:t>
              </a:r>
            </a:p>
          </p:txBody>
        </p:sp>
        <p:sp>
          <p:nvSpPr>
            <p:cNvPr id="72" name="TextBox 71">
              <a:extLst>
                <a:ext uri="{FF2B5EF4-FFF2-40B4-BE49-F238E27FC236}">
                  <a16:creationId xmlns="" xmlns:a16="http://schemas.microsoft.com/office/drawing/2014/main" id="{18713B89-5844-4DF8-9343-A3989E797A82}"/>
                </a:ext>
              </a:extLst>
            </p:cNvPr>
            <p:cNvSpPr txBox="1"/>
            <p:nvPr/>
          </p:nvSpPr>
          <p:spPr>
            <a:xfrm>
              <a:off x="5279674" y="2549838"/>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73" name="TextBox 72">
              <a:extLst>
                <a:ext uri="{FF2B5EF4-FFF2-40B4-BE49-F238E27FC236}">
                  <a16:creationId xmlns="" xmlns:a16="http://schemas.microsoft.com/office/drawing/2014/main" id="{CE1A2B20-7E3A-4ACE-A298-D234E736479F}"/>
                </a:ext>
              </a:extLst>
            </p:cNvPr>
            <p:cNvSpPr txBox="1"/>
            <p:nvPr/>
          </p:nvSpPr>
          <p:spPr>
            <a:xfrm>
              <a:off x="4944620" y="3712417"/>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74" name="TextBox 73">
              <a:extLst>
                <a:ext uri="{FF2B5EF4-FFF2-40B4-BE49-F238E27FC236}">
                  <a16:creationId xmlns="" xmlns:a16="http://schemas.microsoft.com/office/drawing/2014/main" id="{DD1202A3-CD6B-4F93-89F7-3081C5126316}"/>
                </a:ext>
              </a:extLst>
            </p:cNvPr>
            <p:cNvSpPr txBox="1"/>
            <p:nvPr/>
          </p:nvSpPr>
          <p:spPr>
            <a:xfrm>
              <a:off x="2849657" y="5014964"/>
              <a:ext cx="441146" cy="230832"/>
            </a:xfrm>
            <a:prstGeom prst="rect">
              <a:avLst/>
            </a:prstGeom>
            <a:noFill/>
          </p:spPr>
          <p:txBody>
            <a:bodyPr wrap="none" rtlCol="0">
              <a:spAutoFit/>
            </a:bodyPr>
            <a:lstStyle/>
            <a:p>
              <a:pPr algn="ctr">
                <a:buClr>
                  <a:schemeClr val="accent1"/>
                </a:buClr>
              </a:pPr>
              <a:r>
                <a:rPr lang="en-US" sz="900">
                  <a:solidFill>
                    <a:schemeClr val="accent1"/>
                  </a:solidFill>
                </a:rPr>
                <a:t>1386</a:t>
              </a:r>
            </a:p>
          </p:txBody>
        </p:sp>
        <p:sp>
          <p:nvSpPr>
            <p:cNvPr id="75" name="TextBox 74">
              <a:extLst>
                <a:ext uri="{FF2B5EF4-FFF2-40B4-BE49-F238E27FC236}">
                  <a16:creationId xmlns="" xmlns:a16="http://schemas.microsoft.com/office/drawing/2014/main" id="{341D8A5C-5C53-4B81-AE45-F8E6567BDF5C}"/>
                </a:ext>
              </a:extLst>
            </p:cNvPr>
            <p:cNvSpPr txBox="1"/>
            <p:nvPr/>
          </p:nvSpPr>
          <p:spPr>
            <a:xfrm>
              <a:off x="2849657" y="5160282"/>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1364</a:t>
              </a:r>
            </a:p>
          </p:txBody>
        </p:sp>
        <p:sp>
          <p:nvSpPr>
            <p:cNvPr id="149" name="TextBox 148">
              <a:extLst>
                <a:ext uri="{FF2B5EF4-FFF2-40B4-BE49-F238E27FC236}">
                  <a16:creationId xmlns="" xmlns:a16="http://schemas.microsoft.com/office/drawing/2014/main" id="{2826760A-6DC4-42B3-8DD9-AED17B795F76}"/>
                </a:ext>
              </a:extLst>
            </p:cNvPr>
            <p:cNvSpPr txBox="1"/>
            <p:nvPr/>
          </p:nvSpPr>
          <p:spPr>
            <a:xfrm>
              <a:off x="1090266" y="4140962"/>
              <a:ext cx="248786" cy="230832"/>
            </a:xfrm>
            <a:prstGeom prst="rect">
              <a:avLst/>
            </a:prstGeom>
            <a:noFill/>
          </p:spPr>
          <p:txBody>
            <a:bodyPr wrap="none" rtlCol="0">
              <a:spAutoFit/>
            </a:bodyPr>
            <a:lstStyle/>
            <a:p>
              <a:pPr algn="r">
                <a:buClr>
                  <a:schemeClr val="accent1"/>
                </a:buClr>
              </a:pPr>
              <a:r>
                <a:rPr lang="en-US" sz="900"/>
                <a:t>2</a:t>
              </a:r>
            </a:p>
          </p:txBody>
        </p:sp>
      </p:grpSp>
      <p:grpSp>
        <p:nvGrpSpPr>
          <p:cNvPr id="77" name="Group 76">
            <a:extLst>
              <a:ext uri="{FF2B5EF4-FFF2-40B4-BE49-F238E27FC236}">
                <a16:creationId xmlns="" xmlns:a16="http://schemas.microsoft.com/office/drawing/2014/main" id="{9CA0B5E1-24D5-43ED-8F16-B68C204DD08A}"/>
              </a:ext>
            </a:extLst>
          </p:cNvPr>
          <p:cNvGrpSpPr/>
          <p:nvPr/>
        </p:nvGrpSpPr>
        <p:grpSpPr>
          <a:xfrm>
            <a:off x="6119211" y="1886804"/>
            <a:ext cx="5740631" cy="3504310"/>
            <a:chOff x="328096" y="1886804"/>
            <a:chExt cx="5740629" cy="3504310"/>
          </a:xfrm>
        </p:grpSpPr>
        <p:sp>
          <p:nvSpPr>
            <p:cNvPr id="78" name="Freeform: Shape 77">
              <a:extLst>
                <a:ext uri="{FF2B5EF4-FFF2-40B4-BE49-F238E27FC236}">
                  <a16:creationId xmlns="" xmlns:a16="http://schemas.microsoft.com/office/drawing/2014/main" id="{CC41E84B-118B-4EB0-B0DB-C0073F3D75E2}"/>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79" name="Straight Connector 78">
              <a:extLst>
                <a:ext uri="{FF2B5EF4-FFF2-40B4-BE49-F238E27FC236}">
                  <a16:creationId xmlns="" xmlns:a16="http://schemas.microsoft.com/office/drawing/2014/main" id="{633F8FFC-4FA1-48CB-9C11-7CA9F3BE7544}"/>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0" name="Straight Connector 79">
              <a:extLst>
                <a:ext uri="{FF2B5EF4-FFF2-40B4-BE49-F238E27FC236}">
                  <a16:creationId xmlns="" xmlns:a16="http://schemas.microsoft.com/office/drawing/2014/main" id="{834F26D1-70C9-4C7B-B2FB-B0F4480DCB4E}"/>
                </a:ext>
              </a:extLst>
            </p:cNvPr>
            <p:cNvCxnSpPr/>
            <p:nvPr/>
          </p:nvCxnSpPr>
          <p:spPr>
            <a:xfrm>
              <a:off x="1295488" y="27568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1" name="Straight Connector 80">
              <a:extLst>
                <a:ext uri="{FF2B5EF4-FFF2-40B4-BE49-F238E27FC236}">
                  <a16:creationId xmlns="" xmlns:a16="http://schemas.microsoft.com/office/drawing/2014/main" id="{974A0404-53BA-46E3-BA5A-D4A57C557570}"/>
                </a:ext>
              </a:extLst>
            </p:cNvPr>
            <p:cNvCxnSpPr/>
            <p:nvPr/>
          </p:nvCxnSpPr>
          <p:spPr>
            <a:xfrm>
              <a:off x="1295488" y="31352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2" name="Straight Connector 81">
              <a:extLst>
                <a:ext uri="{FF2B5EF4-FFF2-40B4-BE49-F238E27FC236}">
                  <a16:creationId xmlns="" xmlns:a16="http://schemas.microsoft.com/office/drawing/2014/main" id="{FB697C2F-772A-4CA7-92A8-75A4AFD61A60}"/>
                </a:ext>
              </a:extLst>
            </p:cNvPr>
            <p:cNvCxnSpPr/>
            <p:nvPr/>
          </p:nvCxnSpPr>
          <p:spPr>
            <a:xfrm>
              <a:off x="1295488" y="388531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3" name="Straight Connector 82">
              <a:extLst>
                <a:ext uri="{FF2B5EF4-FFF2-40B4-BE49-F238E27FC236}">
                  <a16:creationId xmlns="" xmlns:a16="http://schemas.microsoft.com/office/drawing/2014/main" id="{422DA305-8956-4542-931E-6D52E7CD343F}"/>
                </a:ext>
              </a:extLst>
            </p:cNvPr>
            <p:cNvCxnSpPr/>
            <p:nvPr/>
          </p:nvCxnSpPr>
          <p:spPr>
            <a:xfrm>
              <a:off x="1295488" y="463475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4" name="Straight Connector 83">
              <a:extLst>
                <a:ext uri="{FF2B5EF4-FFF2-40B4-BE49-F238E27FC236}">
                  <a16:creationId xmlns="" xmlns:a16="http://schemas.microsoft.com/office/drawing/2014/main" id="{F445FEE1-F344-4725-A87F-50D13571E1E6}"/>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 xmlns:a16="http://schemas.microsoft.com/office/drawing/2014/main" id="{C3CB53EF-B246-48E7-8893-FD0222FD9E51}"/>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Connector 85">
              <a:extLst>
                <a:ext uri="{FF2B5EF4-FFF2-40B4-BE49-F238E27FC236}">
                  <a16:creationId xmlns="" xmlns:a16="http://schemas.microsoft.com/office/drawing/2014/main" id="{549B56E7-A3EE-450E-875F-1CB80B04DC31}"/>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86">
              <a:extLst>
                <a:ext uri="{FF2B5EF4-FFF2-40B4-BE49-F238E27FC236}">
                  <a16:creationId xmlns="" xmlns:a16="http://schemas.microsoft.com/office/drawing/2014/main" id="{7D8D0E0B-AC92-4E1E-AF4D-710ABB3AE1A0}"/>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8" name="Straight Connector 87">
              <a:extLst>
                <a:ext uri="{FF2B5EF4-FFF2-40B4-BE49-F238E27FC236}">
                  <a16:creationId xmlns="" xmlns:a16="http://schemas.microsoft.com/office/drawing/2014/main" id="{0A2CE1D1-1D12-4BE9-BC3D-B099F1982A87}"/>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9" name="Straight Connector 88">
              <a:extLst>
                <a:ext uri="{FF2B5EF4-FFF2-40B4-BE49-F238E27FC236}">
                  <a16:creationId xmlns="" xmlns:a16="http://schemas.microsoft.com/office/drawing/2014/main" id="{1F71E7E0-07F5-4AE9-B3EF-18999FAE6950}"/>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0" name="Straight Connector 89">
              <a:extLst>
                <a:ext uri="{FF2B5EF4-FFF2-40B4-BE49-F238E27FC236}">
                  <a16:creationId xmlns="" xmlns:a16="http://schemas.microsoft.com/office/drawing/2014/main" id="{027F402F-1C1F-48D9-8B3C-D869A63128BD}"/>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1" name="Straight Connector 90">
              <a:extLst>
                <a:ext uri="{FF2B5EF4-FFF2-40B4-BE49-F238E27FC236}">
                  <a16:creationId xmlns="" xmlns:a16="http://schemas.microsoft.com/office/drawing/2014/main" id="{726E807C-A60C-43AB-AC94-D1910E3F8774}"/>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92" name="TextBox 91">
              <a:extLst>
                <a:ext uri="{FF2B5EF4-FFF2-40B4-BE49-F238E27FC236}">
                  <a16:creationId xmlns="" xmlns:a16="http://schemas.microsoft.com/office/drawing/2014/main" id="{85C0900E-3DA0-4F6A-9897-1A45B52D8BEA}"/>
                </a:ext>
              </a:extLst>
            </p:cNvPr>
            <p:cNvSpPr txBox="1"/>
            <p:nvPr/>
          </p:nvSpPr>
          <p:spPr>
            <a:xfrm>
              <a:off x="1090267" y="4516656"/>
              <a:ext cx="248786" cy="230832"/>
            </a:xfrm>
            <a:prstGeom prst="rect">
              <a:avLst/>
            </a:prstGeom>
            <a:noFill/>
          </p:spPr>
          <p:txBody>
            <a:bodyPr wrap="none" rtlCol="0">
              <a:spAutoFit/>
            </a:bodyPr>
            <a:lstStyle/>
            <a:p>
              <a:pPr algn="r">
                <a:buClr>
                  <a:schemeClr val="accent1"/>
                </a:buClr>
              </a:pPr>
              <a:r>
                <a:rPr lang="en-US" sz="900"/>
                <a:t>0</a:t>
              </a:r>
            </a:p>
          </p:txBody>
        </p:sp>
        <p:sp>
          <p:nvSpPr>
            <p:cNvPr id="93" name="TextBox 92">
              <a:extLst>
                <a:ext uri="{FF2B5EF4-FFF2-40B4-BE49-F238E27FC236}">
                  <a16:creationId xmlns="" xmlns:a16="http://schemas.microsoft.com/office/drawing/2014/main" id="{61211A3C-76DC-4DD3-911D-34CD0B1E0F32}"/>
                </a:ext>
              </a:extLst>
            </p:cNvPr>
            <p:cNvSpPr txBox="1"/>
            <p:nvPr/>
          </p:nvSpPr>
          <p:spPr>
            <a:xfrm>
              <a:off x="1090267" y="3013883"/>
              <a:ext cx="248786" cy="230832"/>
            </a:xfrm>
            <a:prstGeom prst="rect">
              <a:avLst/>
            </a:prstGeom>
            <a:noFill/>
          </p:spPr>
          <p:txBody>
            <a:bodyPr wrap="none" rtlCol="0">
              <a:spAutoFit/>
            </a:bodyPr>
            <a:lstStyle/>
            <a:p>
              <a:pPr algn="r">
                <a:buClr>
                  <a:schemeClr val="accent1"/>
                </a:buClr>
              </a:pPr>
              <a:r>
                <a:rPr lang="en-US" sz="900"/>
                <a:t>8</a:t>
              </a:r>
            </a:p>
          </p:txBody>
        </p:sp>
        <p:sp>
          <p:nvSpPr>
            <p:cNvPr id="94" name="TextBox 93">
              <a:extLst>
                <a:ext uri="{FF2B5EF4-FFF2-40B4-BE49-F238E27FC236}">
                  <a16:creationId xmlns="" xmlns:a16="http://schemas.microsoft.com/office/drawing/2014/main" id="{8EBC0B3D-1183-452F-A8C2-B05577039C3C}"/>
                </a:ext>
              </a:extLst>
            </p:cNvPr>
            <p:cNvSpPr txBox="1"/>
            <p:nvPr/>
          </p:nvSpPr>
          <p:spPr>
            <a:xfrm>
              <a:off x="1090267" y="3765269"/>
              <a:ext cx="248786" cy="230832"/>
            </a:xfrm>
            <a:prstGeom prst="rect">
              <a:avLst/>
            </a:prstGeom>
            <a:noFill/>
          </p:spPr>
          <p:txBody>
            <a:bodyPr wrap="none" rtlCol="0">
              <a:spAutoFit/>
            </a:bodyPr>
            <a:lstStyle/>
            <a:p>
              <a:pPr algn="r">
                <a:buClr>
                  <a:schemeClr val="accent1"/>
                </a:buClr>
              </a:pPr>
              <a:r>
                <a:rPr lang="en-US" sz="900"/>
                <a:t>4</a:t>
              </a:r>
            </a:p>
          </p:txBody>
        </p:sp>
        <p:sp>
          <p:nvSpPr>
            <p:cNvPr id="95" name="TextBox 94">
              <a:extLst>
                <a:ext uri="{FF2B5EF4-FFF2-40B4-BE49-F238E27FC236}">
                  <a16:creationId xmlns="" xmlns:a16="http://schemas.microsoft.com/office/drawing/2014/main" id="{50FF1E86-8DDC-4D1E-B2AC-C43195A052F2}"/>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14</a:t>
              </a:r>
            </a:p>
          </p:txBody>
        </p:sp>
        <p:sp>
          <p:nvSpPr>
            <p:cNvPr id="96" name="TextBox 95">
              <a:extLst>
                <a:ext uri="{FF2B5EF4-FFF2-40B4-BE49-F238E27FC236}">
                  <a16:creationId xmlns="" xmlns:a16="http://schemas.microsoft.com/office/drawing/2014/main" id="{A4CF7B82-3E73-47DF-8574-96CC407E8D87}"/>
                </a:ext>
              </a:extLst>
            </p:cNvPr>
            <p:cNvSpPr txBox="1"/>
            <p:nvPr/>
          </p:nvSpPr>
          <p:spPr>
            <a:xfrm>
              <a:off x="2714837" y="4822995"/>
              <a:ext cx="2058576"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97" name="TextBox 96">
              <a:extLst>
                <a:ext uri="{FF2B5EF4-FFF2-40B4-BE49-F238E27FC236}">
                  <a16:creationId xmlns="" xmlns:a16="http://schemas.microsoft.com/office/drawing/2014/main" id="{CD73CDBA-392B-497B-8025-8412E3CB2D06}"/>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98" name="TextBox 97">
              <a:extLst>
                <a:ext uri="{FF2B5EF4-FFF2-40B4-BE49-F238E27FC236}">
                  <a16:creationId xmlns="" xmlns:a16="http://schemas.microsoft.com/office/drawing/2014/main" id="{3596C843-B1BE-4892-AD77-4C66F63BD415}"/>
                </a:ext>
              </a:extLst>
            </p:cNvPr>
            <p:cNvSpPr txBox="1"/>
            <p:nvPr/>
          </p:nvSpPr>
          <p:spPr>
            <a:xfrm>
              <a:off x="1261463" y="4712357"/>
              <a:ext cx="248786" cy="230832"/>
            </a:xfrm>
            <a:prstGeom prst="rect">
              <a:avLst/>
            </a:prstGeom>
            <a:noFill/>
          </p:spPr>
          <p:txBody>
            <a:bodyPr wrap="none" rtlCol="0">
              <a:spAutoFit/>
            </a:bodyPr>
            <a:lstStyle/>
            <a:p>
              <a:pPr algn="ctr">
                <a:buClr>
                  <a:schemeClr val="accent1"/>
                </a:buClr>
              </a:pPr>
              <a:r>
                <a:rPr lang="en-US" sz="900"/>
                <a:t>0</a:t>
              </a:r>
            </a:p>
          </p:txBody>
        </p:sp>
        <p:sp>
          <p:nvSpPr>
            <p:cNvPr id="99" name="TextBox 98">
              <a:extLst>
                <a:ext uri="{FF2B5EF4-FFF2-40B4-BE49-F238E27FC236}">
                  <a16:creationId xmlns="" xmlns:a16="http://schemas.microsoft.com/office/drawing/2014/main" id="{BBF6F0AA-1407-4E4C-8362-AED349F90417}"/>
                </a:ext>
              </a:extLst>
            </p:cNvPr>
            <p:cNvSpPr txBox="1"/>
            <p:nvPr/>
          </p:nvSpPr>
          <p:spPr>
            <a:xfrm>
              <a:off x="1823553" y="4712357"/>
              <a:ext cx="248786" cy="230832"/>
            </a:xfrm>
            <a:prstGeom prst="rect">
              <a:avLst/>
            </a:prstGeom>
            <a:noFill/>
          </p:spPr>
          <p:txBody>
            <a:bodyPr wrap="none" rtlCol="0">
              <a:spAutoFit/>
            </a:bodyPr>
            <a:lstStyle/>
            <a:p>
              <a:pPr algn="ctr">
                <a:buClr>
                  <a:schemeClr val="accent1"/>
                </a:buClr>
              </a:pPr>
              <a:r>
                <a:rPr lang="en-US" sz="900"/>
                <a:t>4</a:t>
              </a:r>
            </a:p>
          </p:txBody>
        </p:sp>
        <p:sp>
          <p:nvSpPr>
            <p:cNvPr id="100" name="TextBox 99">
              <a:extLst>
                <a:ext uri="{FF2B5EF4-FFF2-40B4-BE49-F238E27FC236}">
                  <a16:creationId xmlns="" xmlns:a16="http://schemas.microsoft.com/office/drawing/2014/main" id="{3CD5F04B-83B9-4611-8862-3E4695E479AF}"/>
                </a:ext>
              </a:extLst>
            </p:cNvPr>
            <p:cNvSpPr txBox="1"/>
            <p:nvPr/>
          </p:nvSpPr>
          <p:spPr>
            <a:xfrm>
              <a:off x="2923781" y="4712357"/>
              <a:ext cx="312906" cy="230832"/>
            </a:xfrm>
            <a:prstGeom prst="rect">
              <a:avLst/>
            </a:prstGeom>
            <a:noFill/>
          </p:spPr>
          <p:txBody>
            <a:bodyPr wrap="none" rtlCol="0">
              <a:spAutoFit/>
            </a:bodyPr>
            <a:lstStyle/>
            <a:p>
              <a:pPr algn="ctr">
                <a:buClr>
                  <a:schemeClr val="accent1"/>
                </a:buClr>
              </a:pPr>
              <a:r>
                <a:rPr lang="en-US" sz="900"/>
                <a:t>12</a:t>
              </a:r>
            </a:p>
          </p:txBody>
        </p:sp>
        <p:sp>
          <p:nvSpPr>
            <p:cNvPr id="101" name="TextBox 100">
              <a:extLst>
                <a:ext uri="{FF2B5EF4-FFF2-40B4-BE49-F238E27FC236}">
                  <a16:creationId xmlns="" xmlns:a16="http://schemas.microsoft.com/office/drawing/2014/main" id="{6A213C21-6727-4027-9000-6F2AC7BC20B5}"/>
                </a:ext>
              </a:extLst>
            </p:cNvPr>
            <p:cNvSpPr txBox="1"/>
            <p:nvPr/>
          </p:nvSpPr>
          <p:spPr>
            <a:xfrm>
              <a:off x="3483777" y="4712357"/>
              <a:ext cx="312906" cy="230832"/>
            </a:xfrm>
            <a:prstGeom prst="rect">
              <a:avLst/>
            </a:prstGeom>
            <a:noFill/>
          </p:spPr>
          <p:txBody>
            <a:bodyPr wrap="none" rtlCol="0">
              <a:spAutoFit/>
            </a:bodyPr>
            <a:lstStyle/>
            <a:p>
              <a:pPr algn="ctr">
                <a:buClr>
                  <a:schemeClr val="accent1"/>
                </a:buClr>
              </a:pPr>
              <a:r>
                <a:rPr lang="en-US" sz="900"/>
                <a:t>16</a:t>
              </a:r>
            </a:p>
          </p:txBody>
        </p:sp>
        <p:sp>
          <p:nvSpPr>
            <p:cNvPr id="102" name="TextBox 101">
              <a:extLst>
                <a:ext uri="{FF2B5EF4-FFF2-40B4-BE49-F238E27FC236}">
                  <a16:creationId xmlns="" xmlns:a16="http://schemas.microsoft.com/office/drawing/2014/main" id="{0C4877BB-DF06-448A-8D03-90D63F33A41E}"/>
                </a:ext>
              </a:extLst>
            </p:cNvPr>
            <p:cNvSpPr txBox="1"/>
            <p:nvPr/>
          </p:nvSpPr>
          <p:spPr>
            <a:xfrm>
              <a:off x="4043771" y="4712357"/>
              <a:ext cx="312906" cy="230832"/>
            </a:xfrm>
            <a:prstGeom prst="rect">
              <a:avLst/>
            </a:prstGeom>
            <a:noFill/>
          </p:spPr>
          <p:txBody>
            <a:bodyPr wrap="none" rtlCol="0">
              <a:spAutoFit/>
            </a:bodyPr>
            <a:lstStyle/>
            <a:p>
              <a:pPr algn="ctr">
                <a:buClr>
                  <a:schemeClr val="accent1"/>
                </a:buClr>
              </a:pPr>
              <a:r>
                <a:rPr lang="en-US" sz="900"/>
                <a:t>20</a:t>
              </a:r>
            </a:p>
          </p:txBody>
        </p:sp>
        <p:sp>
          <p:nvSpPr>
            <p:cNvPr id="103" name="TextBox 102">
              <a:extLst>
                <a:ext uri="{FF2B5EF4-FFF2-40B4-BE49-F238E27FC236}">
                  <a16:creationId xmlns="" xmlns:a16="http://schemas.microsoft.com/office/drawing/2014/main" id="{ABB37923-091E-4DE5-A22E-C8AC252BCC25}"/>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104" name="TextBox 103">
              <a:extLst>
                <a:ext uri="{FF2B5EF4-FFF2-40B4-BE49-F238E27FC236}">
                  <a16:creationId xmlns="" xmlns:a16="http://schemas.microsoft.com/office/drawing/2014/main" id="{5E21F684-6714-4D66-BEDD-05AAF7F1695F}"/>
                </a:ext>
              </a:extLst>
            </p:cNvPr>
            <p:cNvSpPr txBox="1"/>
            <p:nvPr/>
          </p:nvSpPr>
          <p:spPr>
            <a:xfrm>
              <a:off x="5163763" y="4712357"/>
              <a:ext cx="312906" cy="230832"/>
            </a:xfrm>
            <a:prstGeom prst="rect">
              <a:avLst/>
            </a:prstGeom>
            <a:noFill/>
          </p:spPr>
          <p:txBody>
            <a:bodyPr wrap="none" rtlCol="0">
              <a:spAutoFit/>
            </a:bodyPr>
            <a:lstStyle/>
            <a:p>
              <a:pPr algn="ctr">
                <a:buClr>
                  <a:schemeClr val="accent1"/>
                </a:buClr>
              </a:pPr>
              <a:r>
                <a:rPr lang="en-US" sz="900"/>
                <a:t>28</a:t>
              </a:r>
            </a:p>
          </p:txBody>
        </p:sp>
        <p:sp>
          <p:nvSpPr>
            <p:cNvPr id="105" name="TextBox 104">
              <a:extLst>
                <a:ext uri="{FF2B5EF4-FFF2-40B4-BE49-F238E27FC236}">
                  <a16:creationId xmlns="" xmlns:a16="http://schemas.microsoft.com/office/drawing/2014/main" id="{3CAAF56A-E5E2-4B97-B39E-C7EAA63101F1}"/>
                </a:ext>
              </a:extLst>
            </p:cNvPr>
            <p:cNvSpPr txBox="1"/>
            <p:nvPr/>
          </p:nvSpPr>
          <p:spPr>
            <a:xfrm>
              <a:off x="5723756" y="4712357"/>
              <a:ext cx="312906" cy="230832"/>
            </a:xfrm>
            <a:prstGeom prst="rect">
              <a:avLst/>
            </a:prstGeom>
            <a:noFill/>
          </p:spPr>
          <p:txBody>
            <a:bodyPr wrap="none" rtlCol="0">
              <a:spAutoFit/>
            </a:bodyPr>
            <a:lstStyle/>
            <a:p>
              <a:pPr algn="ctr">
                <a:buClr>
                  <a:schemeClr val="accent1"/>
                </a:buClr>
              </a:pPr>
              <a:r>
                <a:rPr lang="en-US" sz="900"/>
                <a:t>32</a:t>
              </a:r>
            </a:p>
          </p:txBody>
        </p:sp>
        <p:sp>
          <p:nvSpPr>
            <p:cNvPr id="106" name="TextBox 105">
              <a:extLst>
                <a:ext uri="{FF2B5EF4-FFF2-40B4-BE49-F238E27FC236}">
                  <a16:creationId xmlns="" xmlns:a16="http://schemas.microsoft.com/office/drawing/2014/main" id="{5D226A41-3D4B-4151-A5DF-2677DAFE41BD}"/>
                </a:ext>
              </a:extLst>
            </p:cNvPr>
            <p:cNvSpPr txBox="1"/>
            <p:nvPr/>
          </p:nvSpPr>
          <p:spPr>
            <a:xfrm>
              <a:off x="1197340"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697</a:t>
              </a:r>
            </a:p>
          </p:txBody>
        </p:sp>
        <p:sp>
          <p:nvSpPr>
            <p:cNvPr id="107" name="TextBox 106">
              <a:extLst>
                <a:ext uri="{FF2B5EF4-FFF2-40B4-BE49-F238E27FC236}">
                  <a16:creationId xmlns="" xmlns:a16="http://schemas.microsoft.com/office/drawing/2014/main" id="{EC78F3CD-37B1-4887-A089-41C87177EBD4}"/>
                </a:ext>
              </a:extLst>
            </p:cNvPr>
            <p:cNvSpPr txBox="1"/>
            <p:nvPr/>
          </p:nvSpPr>
          <p:spPr>
            <a:xfrm>
              <a:off x="1753596"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635</a:t>
              </a:r>
            </a:p>
          </p:txBody>
        </p:sp>
        <p:sp>
          <p:nvSpPr>
            <p:cNvPr id="108" name="TextBox 107">
              <a:extLst>
                <a:ext uri="{FF2B5EF4-FFF2-40B4-BE49-F238E27FC236}">
                  <a16:creationId xmlns="" xmlns:a16="http://schemas.microsoft.com/office/drawing/2014/main" id="{C4B744EF-27C4-4C38-965B-750FABD829F0}"/>
                </a:ext>
              </a:extLst>
            </p:cNvPr>
            <p:cNvSpPr txBox="1"/>
            <p:nvPr/>
          </p:nvSpPr>
          <p:spPr>
            <a:xfrm>
              <a:off x="232084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632</a:t>
              </a:r>
            </a:p>
          </p:txBody>
        </p:sp>
        <p:sp>
          <p:nvSpPr>
            <p:cNvPr id="109" name="TextBox 108">
              <a:extLst>
                <a:ext uri="{FF2B5EF4-FFF2-40B4-BE49-F238E27FC236}">
                  <a16:creationId xmlns="" xmlns:a16="http://schemas.microsoft.com/office/drawing/2014/main" id="{AEAE6FE0-A0BE-4B3B-95AD-4E1E6927B223}"/>
                </a:ext>
              </a:extLst>
            </p:cNvPr>
            <p:cNvSpPr txBox="1"/>
            <p:nvPr/>
          </p:nvSpPr>
          <p:spPr>
            <a:xfrm>
              <a:off x="346058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629</a:t>
              </a:r>
            </a:p>
          </p:txBody>
        </p:sp>
        <p:sp>
          <p:nvSpPr>
            <p:cNvPr id="110" name="TextBox 109">
              <a:extLst>
                <a:ext uri="{FF2B5EF4-FFF2-40B4-BE49-F238E27FC236}">
                  <a16:creationId xmlns="" xmlns:a16="http://schemas.microsoft.com/office/drawing/2014/main" id="{1E359A70-57F6-44E5-9969-36E9DE0A0309}"/>
                </a:ext>
              </a:extLst>
            </p:cNvPr>
            <p:cNvSpPr txBox="1"/>
            <p:nvPr/>
          </p:nvSpPr>
          <p:spPr>
            <a:xfrm>
              <a:off x="4010206"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610</a:t>
              </a:r>
            </a:p>
          </p:txBody>
        </p:sp>
        <p:sp>
          <p:nvSpPr>
            <p:cNvPr id="111" name="TextBox 110">
              <a:extLst>
                <a:ext uri="{FF2B5EF4-FFF2-40B4-BE49-F238E27FC236}">
                  <a16:creationId xmlns="" xmlns:a16="http://schemas.microsoft.com/office/drawing/2014/main" id="{3D920F1E-1E8E-4561-A9D2-693953546712}"/>
                </a:ext>
              </a:extLst>
            </p:cNvPr>
            <p:cNvSpPr txBox="1"/>
            <p:nvPr/>
          </p:nvSpPr>
          <p:spPr>
            <a:xfrm>
              <a:off x="457930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439</a:t>
              </a:r>
            </a:p>
          </p:txBody>
        </p:sp>
        <p:sp>
          <p:nvSpPr>
            <p:cNvPr id="112" name="TextBox 111">
              <a:extLst>
                <a:ext uri="{FF2B5EF4-FFF2-40B4-BE49-F238E27FC236}">
                  <a16:creationId xmlns="" xmlns:a16="http://schemas.microsoft.com/office/drawing/2014/main" id="{F6AC3141-3EE4-435C-B920-5F6A3FB919AC}"/>
                </a:ext>
              </a:extLst>
            </p:cNvPr>
            <p:cNvSpPr txBox="1"/>
            <p:nvPr/>
          </p:nvSpPr>
          <p:spPr>
            <a:xfrm>
              <a:off x="514667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291</a:t>
              </a:r>
            </a:p>
          </p:txBody>
        </p:sp>
        <p:sp>
          <p:nvSpPr>
            <p:cNvPr id="113" name="TextBox 112">
              <a:extLst>
                <a:ext uri="{FF2B5EF4-FFF2-40B4-BE49-F238E27FC236}">
                  <a16:creationId xmlns="" xmlns:a16="http://schemas.microsoft.com/office/drawing/2014/main" id="{2F107557-B032-4261-B37E-39365D1D35F4}"/>
                </a:ext>
              </a:extLst>
            </p:cNvPr>
            <p:cNvSpPr txBox="1"/>
            <p:nvPr/>
          </p:nvSpPr>
          <p:spPr>
            <a:xfrm>
              <a:off x="56916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113</a:t>
              </a:r>
            </a:p>
          </p:txBody>
        </p:sp>
        <p:sp>
          <p:nvSpPr>
            <p:cNvPr id="114" name="TextBox 113">
              <a:extLst>
                <a:ext uri="{FF2B5EF4-FFF2-40B4-BE49-F238E27FC236}">
                  <a16:creationId xmlns="" xmlns:a16="http://schemas.microsoft.com/office/drawing/2014/main" id="{A00FEDB5-813B-458B-AB03-E289BFB9AD47}"/>
                </a:ext>
              </a:extLst>
            </p:cNvPr>
            <p:cNvSpPr txBox="1"/>
            <p:nvPr/>
          </p:nvSpPr>
          <p:spPr>
            <a:xfrm>
              <a:off x="1197339"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701</a:t>
              </a:r>
            </a:p>
          </p:txBody>
        </p:sp>
        <p:sp>
          <p:nvSpPr>
            <p:cNvPr id="115" name="TextBox 114">
              <a:extLst>
                <a:ext uri="{FF2B5EF4-FFF2-40B4-BE49-F238E27FC236}">
                  <a16:creationId xmlns="" xmlns:a16="http://schemas.microsoft.com/office/drawing/2014/main" id="{556311BF-3870-4C98-A517-F43D184D3444}"/>
                </a:ext>
              </a:extLst>
            </p:cNvPr>
            <p:cNvSpPr txBox="1"/>
            <p:nvPr/>
          </p:nvSpPr>
          <p:spPr>
            <a:xfrm>
              <a:off x="175359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645</a:t>
              </a:r>
            </a:p>
          </p:txBody>
        </p:sp>
        <p:sp>
          <p:nvSpPr>
            <p:cNvPr id="116" name="TextBox 115">
              <a:extLst>
                <a:ext uri="{FF2B5EF4-FFF2-40B4-BE49-F238E27FC236}">
                  <a16:creationId xmlns="" xmlns:a16="http://schemas.microsoft.com/office/drawing/2014/main" id="{162854B1-DCA0-47C1-9A06-873CBE33530A}"/>
                </a:ext>
              </a:extLst>
            </p:cNvPr>
            <p:cNvSpPr txBox="1"/>
            <p:nvPr/>
          </p:nvSpPr>
          <p:spPr>
            <a:xfrm>
              <a:off x="2320852"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638</a:t>
              </a:r>
            </a:p>
          </p:txBody>
        </p:sp>
        <p:sp>
          <p:nvSpPr>
            <p:cNvPr id="117" name="TextBox 116">
              <a:extLst>
                <a:ext uri="{FF2B5EF4-FFF2-40B4-BE49-F238E27FC236}">
                  <a16:creationId xmlns="" xmlns:a16="http://schemas.microsoft.com/office/drawing/2014/main" id="{D93F62E1-CC5D-425C-A10E-AA72778389CC}"/>
                </a:ext>
              </a:extLst>
            </p:cNvPr>
            <p:cNvSpPr txBox="1"/>
            <p:nvPr/>
          </p:nvSpPr>
          <p:spPr>
            <a:xfrm>
              <a:off x="3460581"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624</a:t>
              </a:r>
            </a:p>
          </p:txBody>
        </p:sp>
        <p:sp>
          <p:nvSpPr>
            <p:cNvPr id="118" name="TextBox 117">
              <a:extLst>
                <a:ext uri="{FF2B5EF4-FFF2-40B4-BE49-F238E27FC236}">
                  <a16:creationId xmlns="" xmlns:a16="http://schemas.microsoft.com/office/drawing/2014/main" id="{ED85CA7B-CC06-4F9F-B922-7A4A02D9B293}"/>
                </a:ext>
              </a:extLst>
            </p:cNvPr>
            <p:cNvSpPr txBox="1"/>
            <p:nvPr/>
          </p:nvSpPr>
          <p:spPr>
            <a:xfrm>
              <a:off x="401020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605</a:t>
              </a:r>
            </a:p>
          </p:txBody>
        </p:sp>
        <p:sp>
          <p:nvSpPr>
            <p:cNvPr id="119" name="TextBox 118">
              <a:extLst>
                <a:ext uri="{FF2B5EF4-FFF2-40B4-BE49-F238E27FC236}">
                  <a16:creationId xmlns="" xmlns:a16="http://schemas.microsoft.com/office/drawing/2014/main" id="{E4256215-F573-4ED3-AA09-6DCA52DC3868}"/>
                </a:ext>
              </a:extLst>
            </p:cNvPr>
            <p:cNvSpPr txBox="1"/>
            <p:nvPr/>
          </p:nvSpPr>
          <p:spPr>
            <a:xfrm>
              <a:off x="457930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426</a:t>
              </a:r>
            </a:p>
          </p:txBody>
        </p:sp>
        <p:sp>
          <p:nvSpPr>
            <p:cNvPr id="120" name="TextBox 119">
              <a:extLst>
                <a:ext uri="{FF2B5EF4-FFF2-40B4-BE49-F238E27FC236}">
                  <a16:creationId xmlns="" xmlns:a16="http://schemas.microsoft.com/office/drawing/2014/main" id="{FD026F63-16F3-4094-97BD-24D6F671A6F5}"/>
                </a:ext>
              </a:extLst>
            </p:cNvPr>
            <p:cNvSpPr txBox="1"/>
            <p:nvPr/>
          </p:nvSpPr>
          <p:spPr>
            <a:xfrm>
              <a:off x="5146674"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284</a:t>
              </a:r>
            </a:p>
          </p:txBody>
        </p:sp>
        <p:sp>
          <p:nvSpPr>
            <p:cNvPr id="121" name="TextBox 120">
              <a:extLst>
                <a:ext uri="{FF2B5EF4-FFF2-40B4-BE49-F238E27FC236}">
                  <a16:creationId xmlns="" xmlns:a16="http://schemas.microsoft.com/office/drawing/2014/main" id="{39750BFD-8177-4F3F-8C3B-FD8275A64724}"/>
                </a:ext>
              </a:extLst>
            </p:cNvPr>
            <p:cNvSpPr txBox="1"/>
            <p:nvPr/>
          </p:nvSpPr>
          <p:spPr>
            <a:xfrm>
              <a:off x="5691698"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106</a:t>
              </a:r>
            </a:p>
          </p:txBody>
        </p:sp>
        <p:sp>
          <p:nvSpPr>
            <p:cNvPr id="122" name="TextBox 121">
              <a:extLst>
                <a:ext uri="{FF2B5EF4-FFF2-40B4-BE49-F238E27FC236}">
                  <a16:creationId xmlns="" xmlns:a16="http://schemas.microsoft.com/office/drawing/2014/main" id="{A3D38C0A-DA2E-436E-8EAB-4A96FD76AEC2}"/>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123" name="TextBox 122">
              <a:extLst>
                <a:ext uri="{FF2B5EF4-FFF2-40B4-BE49-F238E27FC236}">
                  <a16:creationId xmlns="" xmlns:a16="http://schemas.microsoft.com/office/drawing/2014/main" id="{2194611B-2A96-4193-B982-18D1BB3D91BC}"/>
                </a:ext>
              </a:extLst>
            </p:cNvPr>
            <p:cNvSpPr txBox="1"/>
            <p:nvPr/>
          </p:nvSpPr>
          <p:spPr>
            <a:xfrm>
              <a:off x="603809"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124" name="TextBox 123">
              <a:extLst>
                <a:ext uri="{FF2B5EF4-FFF2-40B4-BE49-F238E27FC236}">
                  <a16:creationId xmlns="" xmlns:a16="http://schemas.microsoft.com/office/drawing/2014/main" id="{D0038D0E-CDE0-4B81-BD1D-39FF965BB380}"/>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125" name="TextBox 124">
              <a:extLst>
                <a:ext uri="{FF2B5EF4-FFF2-40B4-BE49-F238E27FC236}">
                  <a16:creationId xmlns="" xmlns:a16="http://schemas.microsoft.com/office/drawing/2014/main" id="{4596FAFF-8FB4-435C-96B0-A837C1D94123}"/>
                </a:ext>
              </a:extLst>
            </p:cNvPr>
            <p:cNvSpPr txBox="1"/>
            <p:nvPr/>
          </p:nvSpPr>
          <p:spPr>
            <a:xfrm>
              <a:off x="1405372" y="1936355"/>
              <a:ext cx="2217273" cy="230832"/>
            </a:xfrm>
            <a:prstGeom prst="rect">
              <a:avLst/>
            </a:prstGeom>
            <a:noFill/>
          </p:spPr>
          <p:txBody>
            <a:bodyPr wrap="none" rtlCol="0">
              <a:spAutoFit/>
            </a:bodyPr>
            <a:lstStyle/>
            <a:p>
              <a:pPr algn="r">
                <a:buClr>
                  <a:schemeClr val="accent1"/>
                </a:buClr>
              </a:pPr>
              <a:r>
                <a:rPr lang="en-US" sz="900" b="1"/>
                <a:t>Hazard Ratio, 0.52 (95% CI, 0.29-0.93)</a:t>
              </a:r>
            </a:p>
          </p:txBody>
        </p:sp>
        <p:cxnSp>
          <p:nvCxnSpPr>
            <p:cNvPr id="126" name="Straight Connector 125">
              <a:extLst>
                <a:ext uri="{FF2B5EF4-FFF2-40B4-BE49-F238E27FC236}">
                  <a16:creationId xmlns="" xmlns:a16="http://schemas.microsoft.com/office/drawing/2014/main" id="{4ADB13CE-101E-4395-94DC-506269423696}"/>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27" name="TextBox 126">
              <a:extLst>
                <a:ext uri="{FF2B5EF4-FFF2-40B4-BE49-F238E27FC236}">
                  <a16:creationId xmlns="" xmlns:a16="http://schemas.microsoft.com/office/drawing/2014/main" id="{251DD3C0-4899-4528-B155-CE592A5A131E}"/>
                </a:ext>
              </a:extLst>
            </p:cNvPr>
            <p:cNvSpPr txBox="1"/>
            <p:nvPr/>
          </p:nvSpPr>
          <p:spPr>
            <a:xfrm>
              <a:off x="2385595"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129" name="Straight Connector 128">
              <a:extLst>
                <a:ext uri="{FF2B5EF4-FFF2-40B4-BE49-F238E27FC236}">
                  <a16:creationId xmlns="" xmlns:a16="http://schemas.microsoft.com/office/drawing/2014/main" id="{24C99858-8802-4E64-9F0E-53E217D3911C}"/>
                </a:ext>
              </a:extLst>
            </p:cNvPr>
            <p:cNvCxnSpPr>
              <a:cxnSpLocks/>
            </p:cNvCxnSpPr>
            <p:nvPr/>
          </p:nvCxnSpPr>
          <p:spPr>
            <a:xfrm>
              <a:off x="1295488" y="4259711"/>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2" name="Straight Connector 131">
              <a:extLst>
                <a:ext uri="{FF2B5EF4-FFF2-40B4-BE49-F238E27FC236}">
                  <a16:creationId xmlns="" xmlns:a16="http://schemas.microsoft.com/office/drawing/2014/main" id="{1E1C2EEF-2EBA-4474-B626-3969417C11B1}"/>
                </a:ext>
              </a:extLst>
            </p:cNvPr>
            <p:cNvCxnSpPr>
              <a:cxnSpLocks/>
            </p:cNvCxnSpPr>
            <p:nvPr/>
          </p:nvCxnSpPr>
          <p:spPr>
            <a:xfrm>
              <a:off x="1295488" y="350694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Straight Connector 133">
              <a:extLst>
                <a:ext uri="{FF2B5EF4-FFF2-40B4-BE49-F238E27FC236}">
                  <a16:creationId xmlns="" xmlns:a16="http://schemas.microsoft.com/office/drawing/2014/main" id="{814E43D1-31F1-4B83-A585-0FC6F3ADAA60}"/>
                </a:ext>
              </a:extLst>
            </p:cNvPr>
            <p:cNvCxnSpPr/>
            <p:nvPr/>
          </p:nvCxnSpPr>
          <p:spPr>
            <a:xfrm>
              <a:off x="1295488" y="237913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36" name="TextBox 135">
              <a:extLst>
                <a:ext uri="{FF2B5EF4-FFF2-40B4-BE49-F238E27FC236}">
                  <a16:creationId xmlns="" xmlns:a16="http://schemas.microsoft.com/office/drawing/2014/main" id="{836D9641-E783-4CF1-8B50-10B51CBE0639}"/>
                </a:ext>
              </a:extLst>
            </p:cNvPr>
            <p:cNvSpPr txBox="1"/>
            <p:nvPr/>
          </p:nvSpPr>
          <p:spPr>
            <a:xfrm>
              <a:off x="1090266" y="3389576"/>
              <a:ext cx="248786" cy="230832"/>
            </a:xfrm>
            <a:prstGeom prst="rect">
              <a:avLst/>
            </a:prstGeom>
            <a:noFill/>
          </p:spPr>
          <p:txBody>
            <a:bodyPr wrap="none" rtlCol="0">
              <a:spAutoFit/>
            </a:bodyPr>
            <a:lstStyle/>
            <a:p>
              <a:pPr algn="r">
                <a:buClr>
                  <a:schemeClr val="accent1"/>
                </a:buClr>
              </a:pPr>
              <a:r>
                <a:rPr lang="en-US" sz="900"/>
                <a:t>6</a:t>
              </a:r>
            </a:p>
          </p:txBody>
        </p:sp>
        <p:sp>
          <p:nvSpPr>
            <p:cNvPr id="137" name="TextBox 136">
              <a:extLst>
                <a:ext uri="{FF2B5EF4-FFF2-40B4-BE49-F238E27FC236}">
                  <a16:creationId xmlns="" xmlns:a16="http://schemas.microsoft.com/office/drawing/2014/main" id="{E388F848-738F-4877-B05D-56300DFAF269}"/>
                </a:ext>
              </a:extLst>
            </p:cNvPr>
            <p:cNvSpPr txBox="1"/>
            <p:nvPr/>
          </p:nvSpPr>
          <p:spPr>
            <a:xfrm>
              <a:off x="1026146" y="2638190"/>
              <a:ext cx="312906" cy="230832"/>
            </a:xfrm>
            <a:prstGeom prst="rect">
              <a:avLst/>
            </a:prstGeom>
            <a:noFill/>
          </p:spPr>
          <p:txBody>
            <a:bodyPr wrap="none" rtlCol="0">
              <a:spAutoFit/>
            </a:bodyPr>
            <a:lstStyle/>
            <a:p>
              <a:pPr algn="r">
                <a:buClr>
                  <a:schemeClr val="accent1"/>
                </a:buClr>
              </a:pPr>
              <a:r>
                <a:rPr lang="en-US" sz="900"/>
                <a:t>10</a:t>
              </a:r>
            </a:p>
          </p:txBody>
        </p:sp>
        <p:sp>
          <p:nvSpPr>
            <p:cNvPr id="138" name="TextBox 137">
              <a:extLst>
                <a:ext uri="{FF2B5EF4-FFF2-40B4-BE49-F238E27FC236}">
                  <a16:creationId xmlns="" xmlns:a16="http://schemas.microsoft.com/office/drawing/2014/main" id="{8054A031-EECD-45B7-B0BB-5604C29CE300}"/>
                </a:ext>
              </a:extLst>
            </p:cNvPr>
            <p:cNvSpPr txBox="1"/>
            <p:nvPr/>
          </p:nvSpPr>
          <p:spPr>
            <a:xfrm>
              <a:off x="1026143" y="2262497"/>
              <a:ext cx="312906" cy="230832"/>
            </a:xfrm>
            <a:prstGeom prst="rect">
              <a:avLst/>
            </a:prstGeom>
            <a:noFill/>
          </p:spPr>
          <p:txBody>
            <a:bodyPr wrap="none" rtlCol="0">
              <a:spAutoFit/>
            </a:bodyPr>
            <a:lstStyle/>
            <a:p>
              <a:pPr algn="r">
                <a:buClr>
                  <a:schemeClr val="accent1"/>
                </a:buClr>
              </a:pPr>
              <a:r>
                <a:rPr lang="en-US" sz="900"/>
                <a:t>12</a:t>
              </a:r>
            </a:p>
          </p:txBody>
        </p:sp>
        <p:sp>
          <p:nvSpPr>
            <p:cNvPr id="139" name="TextBox 138">
              <a:extLst>
                <a:ext uri="{FF2B5EF4-FFF2-40B4-BE49-F238E27FC236}">
                  <a16:creationId xmlns="" xmlns:a16="http://schemas.microsoft.com/office/drawing/2014/main" id="{7334C995-6DCA-4B3B-B46E-A6F9A05CCDFC}"/>
                </a:ext>
              </a:extLst>
            </p:cNvPr>
            <p:cNvSpPr txBox="1"/>
            <p:nvPr/>
          </p:nvSpPr>
          <p:spPr>
            <a:xfrm>
              <a:off x="5254102" y="3265356"/>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140" name="TextBox 139">
              <a:extLst>
                <a:ext uri="{FF2B5EF4-FFF2-40B4-BE49-F238E27FC236}">
                  <a16:creationId xmlns="" xmlns:a16="http://schemas.microsoft.com/office/drawing/2014/main" id="{84A227C6-AE5C-49BF-933C-67A030817265}"/>
                </a:ext>
              </a:extLst>
            </p:cNvPr>
            <p:cNvSpPr txBox="1"/>
            <p:nvPr/>
          </p:nvSpPr>
          <p:spPr>
            <a:xfrm>
              <a:off x="4919048" y="4201780"/>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141" name="TextBox 140">
              <a:extLst>
                <a:ext uri="{FF2B5EF4-FFF2-40B4-BE49-F238E27FC236}">
                  <a16:creationId xmlns="" xmlns:a16="http://schemas.microsoft.com/office/drawing/2014/main" id="{DDFB0C45-CF61-49FA-93BF-FEB02CD1784B}"/>
                </a:ext>
              </a:extLst>
            </p:cNvPr>
            <p:cNvSpPr txBox="1"/>
            <p:nvPr/>
          </p:nvSpPr>
          <p:spPr>
            <a:xfrm>
              <a:off x="2881692" y="5014964"/>
              <a:ext cx="377026" cy="230832"/>
            </a:xfrm>
            <a:prstGeom prst="rect">
              <a:avLst/>
            </a:prstGeom>
            <a:noFill/>
          </p:spPr>
          <p:txBody>
            <a:bodyPr wrap="none" rtlCol="0">
              <a:spAutoFit/>
            </a:bodyPr>
            <a:lstStyle/>
            <a:p>
              <a:pPr algn="ctr">
                <a:buClr>
                  <a:schemeClr val="accent1"/>
                </a:buClr>
              </a:pPr>
              <a:r>
                <a:rPr lang="en-US" sz="900">
                  <a:solidFill>
                    <a:schemeClr val="accent1"/>
                  </a:solidFill>
                </a:rPr>
                <a:t>631</a:t>
              </a:r>
            </a:p>
          </p:txBody>
        </p:sp>
        <p:sp>
          <p:nvSpPr>
            <p:cNvPr id="142" name="TextBox 141">
              <a:extLst>
                <a:ext uri="{FF2B5EF4-FFF2-40B4-BE49-F238E27FC236}">
                  <a16:creationId xmlns="" xmlns:a16="http://schemas.microsoft.com/office/drawing/2014/main" id="{2637F5B6-6323-47F7-A771-0627FB475CB4}"/>
                </a:ext>
              </a:extLst>
            </p:cNvPr>
            <p:cNvSpPr txBox="1"/>
            <p:nvPr/>
          </p:nvSpPr>
          <p:spPr>
            <a:xfrm>
              <a:off x="2881692" y="5160282"/>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629</a:t>
              </a:r>
            </a:p>
          </p:txBody>
        </p:sp>
        <p:sp>
          <p:nvSpPr>
            <p:cNvPr id="150" name="TextBox 149">
              <a:extLst>
                <a:ext uri="{FF2B5EF4-FFF2-40B4-BE49-F238E27FC236}">
                  <a16:creationId xmlns="" xmlns:a16="http://schemas.microsoft.com/office/drawing/2014/main" id="{693DF766-99EB-40B5-BE5B-69AADADA2325}"/>
                </a:ext>
              </a:extLst>
            </p:cNvPr>
            <p:cNvSpPr txBox="1"/>
            <p:nvPr/>
          </p:nvSpPr>
          <p:spPr>
            <a:xfrm>
              <a:off x="1090266" y="4140962"/>
              <a:ext cx="248786" cy="230832"/>
            </a:xfrm>
            <a:prstGeom prst="rect">
              <a:avLst/>
            </a:prstGeom>
            <a:noFill/>
          </p:spPr>
          <p:txBody>
            <a:bodyPr wrap="none" rtlCol="0">
              <a:spAutoFit/>
            </a:bodyPr>
            <a:lstStyle/>
            <a:p>
              <a:pPr algn="r">
                <a:buClr>
                  <a:schemeClr val="accent1"/>
                </a:buClr>
              </a:pPr>
              <a:r>
                <a:rPr lang="en-US" sz="900"/>
                <a:t>2</a:t>
              </a:r>
            </a:p>
          </p:txBody>
        </p:sp>
      </p:grpSp>
      <p:sp>
        <p:nvSpPr>
          <p:cNvPr id="146" name="TextBox 145">
            <a:extLst>
              <a:ext uri="{FF2B5EF4-FFF2-40B4-BE49-F238E27FC236}">
                <a16:creationId xmlns="" xmlns:a16="http://schemas.microsoft.com/office/drawing/2014/main" id="{A5FDA41B-E3A6-4306-B5F5-041A8632A24C}"/>
              </a:ext>
            </a:extLst>
          </p:cNvPr>
          <p:cNvSpPr txBox="1"/>
          <p:nvPr/>
        </p:nvSpPr>
        <p:spPr>
          <a:xfrm>
            <a:off x="1876458" y="1325378"/>
            <a:ext cx="33874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 T2D</a:t>
            </a:r>
          </a:p>
        </p:txBody>
      </p:sp>
      <p:sp>
        <p:nvSpPr>
          <p:cNvPr id="147" name="TextBox 146">
            <a:extLst>
              <a:ext uri="{FF2B5EF4-FFF2-40B4-BE49-F238E27FC236}">
                <a16:creationId xmlns="" xmlns:a16="http://schemas.microsoft.com/office/drawing/2014/main" id="{D520D64D-442A-4A28-B233-80938F77F047}"/>
              </a:ext>
            </a:extLst>
          </p:cNvPr>
          <p:cNvSpPr txBox="1"/>
          <p:nvPr/>
        </p:nvSpPr>
        <p:spPr>
          <a:xfrm>
            <a:off x="7478236" y="1325378"/>
            <a:ext cx="392083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Patients Without T2D</a:t>
            </a:r>
          </a:p>
        </p:txBody>
      </p:sp>
      <p:sp>
        <p:nvSpPr>
          <p:cNvPr id="5" name="Freeform: Shape 4">
            <a:extLst>
              <a:ext uri="{FF2B5EF4-FFF2-40B4-BE49-F238E27FC236}">
                <a16:creationId xmlns="" xmlns:a16="http://schemas.microsoft.com/office/drawing/2014/main" id="{65D57655-FDC5-42F2-ADB5-62830C23F351}"/>
              </a:ext>
            </a:extLst>
          </p:cNvPr>
          <p:cNvSpPr/>
          <p:nvPr/>
        </p:nvSpPr>
        <p:spPr>
          <a:xfrm>
            <a:off x="1381858" y="2797791"/>
            <a:ext cx="4496937" cy="1832212"/>
          </a:xfrm>
          <a:custGeom>
            <a:avLst/>
            <a:gdLst>
              <a:gd name="connsiteX0" fmla="*/ 0 w 4496937"/>
              <a:gd name="connsiteY0" fmla="*/ 1832212 h 1832212"/>
              <a:gd name="connsiteX1" fmla="*/ 116006 w 4496937"/>
              <a:gd name="connsiteY1" fmla="*/ 1832212 h 1832212"/>
              <a:gd name="connsiteX2" fmla="*/ 116006 w 4496937"/>
              <a:gd name="connsiteY2" fmla="*/ 1808328 h 1832212"/>
              <a:gd name="connsiteX3" fmla="*/ 194480 w 4496937"/>
              <a:gd name="connsiteY3" fmla="*/ 1808328 h 1832212"/>
              <a:gd name="connsiteX4" fmla="*/ 194480 w 4496937"/>
              <a:gd name="connsiteY4" fmla="*/ 1791269 h 1832212"/>
              <a:gd name="connsiteX5" fmla="*/ 266131 w 4496937"/>
              <a:gd name="connsiteY5" fmla="*/ 1791269 h 1832212"/>
              <a:gd name="connsiteX6" fmla="*/ 266131 w 4496937"/>
              <a:gd name="connsiteY6" fmla="*/ 1770797 h 1832212"/>
              <a:gd name="connsiteX7" fmla="*/ 324134 w 4496937"/>
              <a:gd name="connsiteY7" fmla="*/ 1770797 h 1832212"/>
              <a:gd name="connsiteX8" fmla="*/ 324134 w 4496937"/>
              <a:gd name="connsiteY8" fmla="*/ 1743502 h 1832212"/>
              <a:gd name="connsiteX9" fmla="*/ 481083 w 4496937"/>
              <a:gd name="connsiteY9" fmla="*/ 1743502 h 1832212"/>
              <a:gd name="connsiteX10" fmla="*/ 481083 w 4496937"/>
              <a:gd name="connsiteY10" fmla="*/ 1716206 h 1832212"/>
              <a:gd name="connsiteX11" fmla="*/ 545910 w 4496937"/>
              <a:gd name="connsiteY11" fmla="*/ 1716206 h 1832212"/>
              <a:gd name="connsiteX12" fmla="*/ 545910 w 4496937"/>
              <a:gd name="connsiteY12" fmla="*/ 1695734 h 1832212"/>
              <a:gd name="connsiteX13" fmla="*/ 593677 w 4496937"/>
              <a:gd name="connsiteY13" fmla="*/ 1695734 h 1832212"/>
              <a:gd name="connsiteX14" fmla="*/ 593677 w 4496937"/>
              <a:gd name="connsiteY14" fmla="*/ 1678675 h 1832212"/>
              <a:gd name="connsiteX15" fmla="*/ 661916 w 4496937"/>
              <a:gd name="connsiteY15" fmla="*/ 1678675 h 1832212"/>
              <a:gd name="connsiteX16" fmla="*/ 661916 w 4496937"/>
              <a:gd name="connsiteY16" fmla="*/ 1654791 h 1832212"/>
              <a:gd name="connsiteX17" fmla="*/ 716507 w 4496937"/>
              <a:gd name="connsiteY17" fmla="*/ 1654791 h 1832212"/>
              <a:gd name="connsiteX18" fmla="*/ 716507 w 4496937"/>
              <a:gd name="connsiteY18" fmla="*/ 1620672 h 1832212"/>
              <a:gd name="connsiteX19" fmla="*/ 859809 w 4496937"/>
              <a:gd name="connsiteY19" fmla="*/ 1620672 h 1832212"/>
              <a:gd name="connsiteX20" fmla="*/ 859809 w 4496937"/>
              <a:gd name="connsiteY20" fmla="*/ 1600200 h 1832212"/>
              <a:gd name="connsiteX21" fmla="*/ 945107 w 4496937"/>
              <a:gd name="connsiteY21" fmla="*/ 1600200 h 1832212"/>
              <a:gd name="connsiteX22" fmla="*/ 945107 w 4496937"/>
              <a:gd name="connsiteY22" fmla="*/ 1583140 h 1832212"/>
              <a:gd name="connsiteX23" fmla="*/ 982639 w 4496937"/>
              <a:gd name="connsiteY23" fmla="*/ 1583140 h 1832212"/>
              <a:gd name="connsiteX24" fmla="*/ 982639 w 4496937"/>
              <a:gd name="connsiteY24" fmla="*/ 1566081 h 1832212"/>
              <a:gd name="connsiteX25" fmla="*/ 1122528 w 4496937"/>
              <a:gd name="connsiteY25" fmla="*/ 1566081 h 1832212"/>
              <a:gd name="connsiteX26" fmla="*/ 1122528 w 4496937"/>
              <a:gd name="connsiteY26" fmla="*/ 1549021 h 1832212"/>
              <a:gd name="connsiteX27" fmla="*/ 1259006 w 4496937"/>
              <a:gd name="connsiteY27" fmla="*/ 1549021 h 1832212"/>
              <a:gd name="connsiteX28" fmla="*/ 1259006 w 4496937"/>
              <a:gd name="connsiteY28" fmla="*/ 1504666 h 1832212"/>
              <a:gd name="connsiteX29" fmla="*/ 1303361 w 4496937"/>
              <a:gd name="connsiteY29" fmla="*/ 1504666 h 1832212"/>
              <a:gd name="connsiteX30" fmla="*/ 1303361 w 4496937"/>
              <a:gd name="connsiteY30" fmla="*/ 1487606 h 1832212"/>
              <a:gd name="connsiteX31" fmla="*/ 1511489 w 4496937"/>
              <a:gd name="connsiteY31" fmla="*/ 1487606 h 1832212"/>
              <a:gd name="connsiteX32" fmla="*/ 1511489 w 4496937"/>
              <a:gd name="connsiteY32" fmla="*/ 1433015 h 1832212"/>
              <a:gd name="connsiteX33" fmla="*/ 1545609 w 4496937"/>
              <a:gd name="connsiteY33" fmla="*/ 1433015 h 1832212"/>
              <a:gd name="connsiteX34" fmla="*/ 1545609 w 4496937"/>
              <a:gd name="connsiteY34" fmla="*/ 1385248 h 1832212"/>
              <a:gd name="connsiteX35" fmla="*/ 1613848 w 4496937"/>
              <a:gd name="connsiteY35" fmla="*/ 1385248 h 1832212"/>
              <a:gd name="connsiteX36" fmla="*/ 1613848 w 4496937"/>
              <a:gd name="connsiteY36" fmla="*/ 1354540 h 1832212"/>
              <a:gd name="connsiteX37" fmla="*/ 1740089 w 4496937"/>
              <a:gd name="connsiteY37" fmla="*/ 1354540 h 1832212"/>
              <a:gd name="connsiteX38" fmla="*/ 1750325 w 4496937"/>
              <a:gd name="connsiteY38" fmla="*/ 1344304 h 1832212"/>
              <a:gd name="connsiteX39" fmla="*/ 1866331 w 4496937"/>
              <a:gd name="connsiteY39" fmla="*/ 1344304 h 1832212"/>
              <a:gd name="connsiteX40" fmla="*/ 1866331 w 4496937"/>
              <a:gd name="connsiteY40" fmla="*/ 1310185 h 1832212"/>
              <a:gd name="connsiteX41" fmla="*/ 1907274 w 4496937"/>
              <a:gd name="connsiteY41" fmla="*/ 1310185 h 1832212"/>
              <a:gd name="connsiteX42" fmla="*/ 1907274 w 4496937"/>
              <a:gd name="connsiteY42" fmla="*/ 1276066 h 1832212"/>
              <a:gd name="connsiteX43" fmla="*/ 1965277 w 4496937"/>
              <a:gd name="connsiteY43" fmla="*/ 1276066 h 1832212"/>
              <a:gd name="connsiteX44" fmla="*/ 1965277 w 4496937"/>
              <a:gd name="connsiteY44" fmla="*/ 1228299 h 1832212"/>
              <a:gd name="connsiteX45" fmla="*/ 2033516 w 4496937"/>
              <a:gd name="connsiteY45" fmla="*/ 1228299 h 1832212"/>
              <a:gd name="connsiteX46" fmla="*/ 2033516 w 4496937"/>
              <a:gd name="connsiteY46" fmla="*/ 1187355 h 1832212"/>
              <a:gd name="connsiteX47" fmla="*/ 2142698 w 4496937"/>
              <a:gd name="connsiteY47" fmla="*/ 1187355 h 1832212"/>
              <a:gd name="connsiteX48" fmla="*/ 2142698 w 4496937"/>
              <a:gd name="connsiteY48" fmla="*/ 1149824 h 1832212"/>
              <a:gd name="connsiteX49" fmla="*/ 2224585 w 4496937"/>
              <a:gd name="connsiteY49" fmla="*/ 1149824 h 1832212"/>
              <a:gd name="connsiteX50" fmla="*/ 2224585 w 4496937"/>
              <a:gd name="connsiteY50" fmla="*/ 1136176 h 1832212"/>
              <a:gd name="connsiteX51" fmla="*/ 2275764 w 4496937"/>
              <a:gd name="connsiteY51" fmla="*/ 1136176 h 1832212"/>
              <a:gd name="connsiteX52" fmla="*/ 2275764 w 4496937"/>
              <a:gd name="connsiteY52" fmla="*/ 1119116 h 1832212"/>
              <a:gd name="connsiteX53" fmla="*/ 2357651 w 4496937"/>
              <a:gd name="connsiteY53" fmla="*/ 1119116 h 1832212"/>
              <a:gd name="connsiteX54" fmla="*/ 2357651 w 4496937"/>
              <a:gd name="connsiteY54" fmla="*/ 1105469 h 1832212"/>
              <a:gd name="connsiteX55" fmla="*/ 2402006 w 4496937"/>
              <a:gd name="connsiteY55" fmla="*/ 1105469 h 1832212"/>
              <a:gd name="connsiteX56" fmla="*/ 2402006 w 4496937"/>
              <a:gd name="connsiteY56" fmla="*/ 1064525 h 1832212"/>
              <a:gd name="connsiteX57" fmla="*/ 2446361 w 4496937"/>
              <a:gd name="connsiteY57" fmla="*/ 1064525 h 1832212"/>
              <a:gd name="connsiteX58" fmla="*/ 2446361 w 4496937"/>
              <a:gd name="connsiteY58" fmla="*/ 1030406 h 1832212"/>
              <a:gd name="connsiteX59" fmla="*/ 2593074 w 4496937"/>
              <a:gd name="connsiteY59" fmla="*/ 1030406 h 1832212"/>
              <a:gd name="connsiteX60" fmla="*/ 2593074 w 4496937"/>
              <a:gd name="connsiteY60" fmla="*/ 1009934 h 1832212"/>
              <a:gd name="connsiteX61" fmla="*/ 2664725 w 4496937"/>
              <a:gd name="connsiteY61" fmla="*/ 1009934 h 1832212"/>
              <a:gd name="connsiteX62" fmla="*/ 2664725 w 4496937"/>
              <a:gd name="connsiteY62" fmla="*/ 989463 h 1832212"/>
              <a:gd name="connsiteX63" fmla="*/ 2719316 w 4496937"/>
              <a:gd name="connsiteY63" fmla="*/ 989463 h 1832212"/>
              <a:gd name="connsiteX64" fmla="*/ 2719316 w 4496937"/>
              <a:gd name="connsiteY64" fmla="*/ 958755 h 1832212"/>
              <a:gd name="connsiteX65" fmla="*/ 2770495 w 4496937"/>
              <a:gd name="connsiteY65" fmla="*/ 958755 h 1832212"/>
              <a:gd name="connsiteX66" fmla="*/ 2780731 w 4496937"/>
              <a:gd name="connsiteY66" fmla="*/ 948519 h 1832212"/>
              <a:gd name="connsiteX67" fmla="*/ 2773907 w 4496937"/>
              <a:gd name="connsiteY67" fmla="*/ 941695 h 1832212"/>
              <a:gd name="connsiteX68" fmla="*/ 2825086 w 4496937"/>
              <a:gd name="connsiteY68" fmla="*/ 941695 h 1832212"/>
              <a:gd name="connsiteX69" fmla="*/ 2825086 w 4496937"/>
              <a:gd name="connsiteY69" fmla="*/ 914400 h 1832212"/>
              <a:gd name="connsiteX70" fmla="*/ 3046863 w 4496937"/>
              <a:gd name="connsiteY70" fmla="*/ 914400 h 1832212"/>
              <a:gd name="connsiteX71" fmla="*/ 3046863 w 4496937"/>
              <a:gd name="connsiteY71" fmla="*/ 880281 h 1832212"/>
              <a:gd name="connsiteX72" fmla="*/ 3104865 w 4496937"/>
              <a:gd name="connsiteY72" fmla="*/ 880281 h 1832212"/>
              <a:gd name="connsiteX73" fmla="*/ 3104865 w 4496937"/>
              <a:gd name="connsiteY73" fmla="*/ 849573 h 1832212"/>
              <a:gd name="connsiteX74" fmla="*/ 3159457 w 4496937"/>
              <a:gd name="connsiteY74" fmla="*/ 849573 h 1832212"/>
              <a:gd name="connsiteX75" fmla="*/ 3159457 w 4496937"/>
              <a:gd name="connsiteY75" fmla="*/ 842749 h 1832212"/>
              <a:gd name="connsiteX76" fmla="*/ 3231107 w 4496937"/>
              <a:gd name="connsiteY76" fmla="*/ 842749 h 1832212"/>
              <a:gd name="connsiteX77" fmla="*/ 3231107 w 4496937"/>
              <a:gd name="connsiteY77" fmla="*/ 825690 h 1832212"/>
              <a:gd name="connsiteX78" fmla="*/ 3381233 w 4496937"/>
              <a:gd name="connsiteY78" fmla="*/ 825690 h 1832212"/>
              <a:gd name="connsiteX79" fmla="*/ 3381233 w 4496937"/>
              <a:gd name="connsiteY79" fmla="*/ 788158 h 1832212"/>
              <a:gd name="connsiteX80" fmla="*/ 3422176 w 4496937"/>
              <a:gd name="connsiteY80" fmla="*/ 788158 h 1832212"/>
              <a:gd name="connsiteX81" fmla="*/ 3422176 w 4496937"/>
              <a:gd name="connsiteY81" fmla="*/ 764275 h 1832212"/>
              <a:gd name="connsiteX82" fmla="*/ 3476767 w 4496937"/>
              <a:gd name="connsiteY82" fmla="*/ 764275 h 1832212"/>
              <a:gd name="connsiteX83" fmla="*/ 3476767 w 4496937"/>
              <a:gd name="connsiteY83" fmla="*/ 730155 h 1832212"/>
              <a:gd name="connsiteX84" fmla="*/ 3524534 w 4496937"/>
              <a:gd name="connsiteY84" fmla="*/ 730155 h 1832212"/>
              <a:gd name="connsiteX85" fmla="*/ 3524534 w 4496937"/>
              <a:gd name="connsiteY85" fmla="*/ 692624 h 1832212"/>
              <a:gd name="connsiteX86" fmla="*/ 3596185 w 4496937"/>
              <a:gd name="connsiteY86" fmla="*/ 692624 h 1832212"/>
              <a:gd name="connsiteX87" fmla="*/ 3596185 w 4496937"/>
              <a:gd name="connsiteY87" fmla="*/ 644857 h 1832212"/>
              <a:gd name="connsiteX88" fmla="*/ 3643952 w 4496937"/>
              <a:gd name="connsiteY88" fmla="*/ 644857 h 1832212"/>
              <a:gd name="connsiteX89" fmla="*/ 3643952 w 4496937"/>
              <a:gd name="connsiteY89" fmla="*/ 552734 h 1832212"/>
              <a:gd name="connsiteX90" fmla="*/ 3804313 w 4496937"/>
              <a:gd name="connsiteY90" fmla="*/ 552734 h 1832212"/>
              <a:gd name="connsiteX91" fmla="*/ 3811137 w 4496937"/>
              <a:gd name="connsiteY91" fmla="*/ 545910 h 1832212"/>
              <a:gd name="connsiteX92" fmla="*/ 3862316 w 4496937"/>
              <a:gd name="connsiteY92" fmla="*/ 545910 h 1832212"/>
              <a:gd name="connsiteX93" fmla="*/ 3862316 w 4496937"/>
              <a:gd name="connsiteY93" fmla="*/ 504967 h 1832212"/>
              <a:gd name="connsiteX94" fmla="*/ 3910083 w 4496937"/>
              <a:gd name="connsiteY94" fmla="*/ 504967 h 1832212"/>
              <a:gd name="connsiteX95" fmla="*/ 3910083 w 4496937"/>
              <a:gd name="connsiteY95" fmla="*/ 464024 h 1832212"/>
              <a:gd name="connsiteX96" fmla="*/ 3961263 w 4496937"/>
              <a:gd name="connsiteY96" fmla="*/ 464024 h 1832212"/>
              <a:gd name="connsiteX97" fmla="*/ 3961263 w 4496937"/>
              <a:gd name="connsiteY97" fmla="*/ 446964 h 1832212"/>
              <a:gd name="connsiteX98" fmla="*/ 4009030 w 4496937"/>
              <a:gd name="connsiteY98" fmla="*/ 446964 h 1832212"/>
              <a:gd name="connsiteX99" fmla="*/ 4009030 w 4496937"/>
              <a:gd name="connsiteY99" fmla="*/ 399197 h 1832212"/>
              <a:gd name="connsiteX100" fmla="*/ 4043149 w 4496937"/>
              <a:gd name="connsiteY100" fmla="*/ 399197 h 1832212"/>
              <a:gd name="connsiteX101" fmla="*/ 4043149 w 4496937"/>
              <a:gd name="connsiteY101" fmla="*/ 348018 h 1832212"/>
              <a:gd name="connsiteX102" fmla="*/ 4107976 w 4496937"/>
              <a:gd name="connsiteY102" fmla="*/ 348018 h 1832212"/>
              <a:gd name="connsiteX103" fmla="*/ 4107976 w 4496937"/>
              <a:gd name="connsiteY103" fmla="*/ 310487 h 1832212"/>
              <a:gd name="connsiteX104" fmla="*/ 4159155 w 4496937"/>
              <a:gd name="connsiteY104" fmla="*/ 310487 h 1832212"/>
              <a:gd name="connsiteX105" fmla="*/ 4159155 w 4496937"/>
              <a:gd name="connsiteY105" fmla="*/ 266131 h 1832212"/>
              <a:gd name="connsiteX106" fmla="*/ 4193274 w 4496937"/>
              <a:gd name="connsiteY106" fmla="*/ 266131 h 1832212"/>
              <a:gd name="connsiteX107" fmla="*/ 4193274 w 4496937"/>
              <a:gd name="connsiteY107" fmla="*/ 232012 h 1832212"/>
              <a:gd name="connsiteX108" fmla="*/ 4241042 w 4496937"/>
              <a:gd name="connsiteY108" fmla="*/ 232012 h 1832212"/>
              <a:gd name="connsiteX109" fmla="*/ 4241042 w 4496937"/>
              <a:gd name="connsiteY109" fmla="*/ 191069 h 1832212"/>
              <a:gd name="connsiteX110" fmla="*/ 4261513 w 4496937"/>
              <a:gd name="connsiteY110" fmla="*/ 191069 h 1832212"/>
              <a:gd name="connsiteX111" fmla="*/ 4261513 w 4496937"/>
              <a:gd name="connsiteY111" fmla="*/ 191069 h 1832212"/>
              <a:gd name="connsiteX112" fmla="*/ 4295633 w 4496937"/>
              <a:gd name="connsiteY112" fmla="*/ 156949 h 1832212"/>
              <a:gd name="connsiteX113" fmla="*/ 4295633 w 4496937"/>
              <a:gd name="connsiteY113" fmla="*/ 109182 h 1832212"/>
              <a:gd name="connsiteX114" fmla="*/ 4333164 w 4496937"/>
              <a:gd name="connsiteY114" fmla="*/ 109182 h 1832212"/>
              <a:gd name="connsiteX115" fmla="*/ 4333164 w 4496937"/>
              <a:gd name="connsiteY115" fmla="*/ 71651 h 1832212"/>
              <a:gd name="connsiteX116" fmla="*/ 4387755 w 4496937"/>
              <a:gd name="connsiteY116" fmla="*/ 71651 h 1832212"/>
              <a:gd name="connsiteX117" fmla="*/ 4397991 w 4496937"/>
              <a:gd name="connsiteY117" fmla="*/ 61415 h 1832212"/>
              <a:gd name="connsiteX118" fmla="*/ 4452582 w 4496937"/>
              <a:gd name="connsiteY118" fmla="*/ 61415 h 1832212"/>
              <a:gd name="connsiteX119" fmla="*/ 4452582 w 4496937"/>
              <a:gd name="connsiteY119" fmla="*/ 13648 h 1832212"/>
              <a:gd name="connsiteX120" fmla="*/ 4496937 w 4496937"/>
              <a:gd name="connsiteY120" fmla="*/ 13648 h 1832212"/>
              <a:gd name="connsiteX121" fmla="*/ 4496937 w 4496937"/>
              <a:gd name="connsiteY121" fmla="*/ 0 h 1832212"/>
              <a:gd name="connsiteX0" fmla="*/ 0 w 4496937"/>
              <a:gd name="connsiteY0" fmla="*/ 1832212 h 1832212"/>
              <a:gd name="connsiteX1" fmla="*/ 116006 w 4496937"/>
              <a:gd name="connsiteY1" fmla="*/ 1832212 h 1832212"/>
              <a:gd name="connsiteX2" fmla="*/ 116006 w 4496937"/>
              <a:gd name="connsiteY2" fmla="*/ 1808328 h 1832212"/>
              <a:gd name="connsiteX3" fmla="*/ 194480 w 4496937"/>
              <a:gd name="connsiteY3" fmla="*/ 1808328 h 1832212"/>
              <a:gd name="connsiteX4" fmla="*/ 194480 w 4496937"/>
              <a:gd name="connsiteY4" fmla="*/ 1791269 h 1832212"/>
              <a:gd name="connsiteX5" fmla="*/ 266131 w 4496937"/>
              <a:gd name="connsiteY5" fmla="*/ 1791269 h 1832212"/>
              <a:gd name="connsiteX6" fmla="*/ 266131 w 4496937"/>
              <a:gd name="connsiteY6" fmla="*/ 1770797 h 1832212"/>
              <a:gd name="connsiteX7" fmla="*/ 324134 w 4496937"/>
              <a:gd name="connsiteY7" fmla="*/ 1770797 h 1832212"/>
              <a:gd name="connsiteX8" fmla="*/ 324134 w 4496937"/>
              <a:gd name="connsiteY8" fmla="*/ 1743502 h 1832212"/>
              <a:gd name="connsiteX9" fmla="*/ 481083 w 4496937"/>
              <a:gd name="connsiteY9" fmla="*/ 1743502 h 1832212"/>
              <a:gd name="connsiteX10" fmla="*/ 481083 w 4496937"/>
              <a:gd name="connsiteY10" fmla="*/ 1716206 h 1832212"/>
              <a:gd name="connsiteX11" fmla="*/ 545910 w 4496937"/>
              <a:gd name="connsiteY11" fmla="*/ 1716206 h 1832212"/>
              <a:gd name="connsiteX12" fmla="*/ 545910 w 4496937"/>
              <a:gd name="connsiteY12" fmla="*/ 1695734 h 1832212"/>
              <a:gd name="connsiteX13" fmla="*/ 593677 w 4496937"/>
              <a:gd name="connsiteY13" fmla="*/ 1695734 h 1832212"/>
              <a:gd name="connsiteX14" fmla="*/ 593677 w 4496937"/>
              <a:gd name="connsiteY14" fmla="*/ 1678675 h 1832212"/>
              <a:gd name="connsiteX15" fmla="*/ 661916 w 4496937"/>
              <a:gd name="connsiteY15" fmla="*/ 1678675 h 1832212"/>
              <a:gd name="connsiteX16" fmla="*/ 661916 w 4496937"/>
              <a:gd name="connsiteY16" fmla="*/ 1654791 h 1832212"/>
              <a:gd name="connsiteX17" fmla="*/ 716507 w 4496937"/>
              <a:gd name="connsiteY17" fmla="*/ 1654791 h 1832212"/>
              <a:gd name="connsiteX18" fmla="*/ 716507 w 4496937"/>
              <a:gd name="connsiteY18" fmla="*/ 1620672 h 1832212"/>
              <a:gd name="connsiteX19" fmla="*/ 859809 w 4496937"/>
              <a:gd name="connsiteY19" fmla="*/ 1620672 h 1832212"/>
              <a:gd name="connsiteX20" fmla="*/ 859809 w 4496937"/>
              <a:gd name="connsiteY20" fmla="*/ 1600200 h 1832212"/>
              <a:gd name="connsiteX21" fmla="*/ 945107 w 4496937"/>
              <a:gd name="connsiteY21" fmla="*/ 1600200 h 1832212"/>
              <a:gd name="connsiteX22" fmla="*/ 945107 w 4496937"/>
              <a:gd name="connsiteY22" fmla="*/ 1583140 h 1832212"/>
              <a:gd name="connsiteX23" fmla="*/ 982639 w 4496937"/>
              <a:gd name="connsiteY23" fmla="*/ 1583140 h 1832212"/>
              <a:gd name="connsiteX24" fmla="*/ 982639 w 4496937"/>
              <a:gd name="connsiteY24" fmla="*/ 1566081 h 1832212"/>
              <a:gd name="connsiteX25" fmla="*/ 1122528 w 4496937"/>
              <a:gd name="connsiteY25" fmla="*/ 1566081 h 1832212"/>
              <a:gd name="connsiteX26" fmla="*/ 1122528 w 4496937"/>
              <a:gd name="connsiteY26" fmla="*/ 1549021 h 1832212"/>
              <a:gd name="connsiteX27" fmla="*/ 1259006 w 4496937"/>
              <a:gd name="connsiteY27" fmla="*/ 1549021 h 1832212"/>
              <a:gd name="connsiteX28" fmla="*/ 1259006 w 4496937"/>
              <a:gd name="connsiteY28" fmla="*/ 1504666 h 1832212"/>
              <a:gd name="connsiteX29" fmla="*/ 1303361 w 4496937"/>
              <a:gd name="connsiteY29" fmla="*/ 1504666 h 1832212"/>
              <a:gd name="connsiteX30" fmla="*/ 1303361 w 4496937"/>
              <a:gd name="connsiteY30" fmla="*/ 1487606 h 1832212"/>
              <a:gd name="connsiteX31" fmla="*/ 1511489 w 4496937"/>
              <a:gd name="connsiteY31" fmla="*/ 1487606 h 1832212"/>
              <a:gd name="connsiteX32" fmla="*/ 1511489 w 4496937"/>
              <a:gd name="connsiteY32" fmla="*/ 1433015 h 1832212"/>
              <a:gd name="connsiteX33" fmla="*/ 1545609 w 4496937"/>
              <a:gd name="connsiteY33" fmla="*/ 1433015 h 1832212"/>
              <a:gd name="connsiteX34" fmla="*/ 1545609 w 4496937"/>
              <a:gd name="connsiteY34" fmla="*/ 1385248 h 1832212"/>
              <a:gd name="connsiteX35" fmla="*/ 1613848 w 4496937"/>
              <a:gd name="connsiteY35" fmla="*/ 1385248 h 1832212"/>
              <a:gd name="connsiteX36" fmla="*/ 1613848 w 4496937"/>
              <a:gd name="connsiteY36" fmla="*/ 1354540 h 1832212"/>
              <a:gd name="connsiteX37" fmla="*/ 1740089 w 4496937"/>
              <a:gd name="connsiteY37" fmla="*/ 1354540 h 1832212"/>
              <a:gd name="connsiteX38" fmla="*/ 1750325 w 4496937"/>
              <a:gd name="connsiteY38" fmla="*/ 1344304 h 1832212"/>
              <a:gd name="connsiteX39" fmla="*/ 1866331 w 4496937"/>
              <a:gd name="connsiteY39" fmla="*/ 1344304 h 1832212"/>
              <a:gd name="connsiteX40" fmla="*/ 1866331 w 4496937"/>
              <a:gd name="connsiteY40" fmla="*/ 1310185 h 1832212"/>
              <a:gd name="connsiteX41" fmla="*/ 1907274 w 4496937"/>
              <a:gd name="connsiteY41" fmla="*/ 1310185 h 1832212"/>
              <a:gd name="connsiteX42" fmla="*/ 1907274 w 4496937"/>
              <a:gd name="connsiteY42" fmla="*/ 1276066 h 1832212"/>
              <a:gd name="connsiteX43" fmla="*/ 1965277 w 4496937"/>
              <a:gd name="connsiteY43" fmla="*/ 1276066 h 1832212"/>
              <a:gd name="connsiteX44" fmla="*/ 1965277 w 4496937"/>
              <a:gd name="connsiteY44" fmla="*/ 1228299 h 1832212"/>
              <a:gd name="connsiteX45" fmla="*/ 2033516 w 4496937"/>
              <a:gd name="connsiteY45" fmla="*/ 1228299 h 1832212"/>
              <a:gd name="connsiteX46" fmla="*/ 2033516 w 4496937"/>
              <a:gd name="connsiteY46" fmla="*/ 1187355 h 1832212"/>
              <a:gd name="connsiteX47" fmla="*/ 2142698 w 4496937"/>
              <a:gd name="connsiteY47" fmla="*/ 1187355 h 1832212"/>
              <a:gd name="connsiteX48" fmla="*/ 2142698 w 4496937"/>
              <a:gd name="connsiteY48" fmla="*/ 1149824 h 1832212"/>
              <a:gd name="connsiteX49" fmla="*/ 2224585 w 4496937"/>
              <a:gd name="connsiteY49" fmla="*/ 1149824 h 1832212"/>
              <a:gd name="connsiteX50" fmla="*/ 2224585 w 4496937"/>
              <a:gd name="connsiteY50" fmla="*/ 1136176 h 1832212"/>
              <a:gd name="connsiteX51" fmla="*/ 2275764 w 4496937"/>
              <a:gd name="connsiteY51" fmla="*/ 1136176 h 1832212"/>
              <a:gd name="connsiteX52" fmla="*/ 2275764 w 4496937"/>
              <a:gd name="connsiteY52" fmla="*/ 1119116 h 1832212"/>
              <a:gd name="connsiteX53" fmla="*/ 2357651 w 4496937"/>
              <a:gd name="connsiteY53" fmla="*/ 1119116 h 1832212"/>
              <a:gd name="connsiteX54" fmla="*/ 2357651 w 4496937"/>
              <a:gd name="connsiteY54" fmla="*/ 1105469 h 1832212"/>
              <a:gd name="connsiteX55" fmla="*/ 2402006 w 4496937"/>
              <a:gd name="connsiteY55" fmla="*/ 1105469 h 1832212"/>
              <a:gd name="connsiteX56" fmla="*/ 2402006 w 4496937"/>
              <a:gd name="connsiteY56" fmla="*/ 1064525 h 1832212"/>
              <a:gd name="connsiteX57" fmla="*/ 2446361 w 4496937"/>
              <a:gd name="connsiteY57" fmla="*/ 1064525 h 1832212"/>
              <a:gd name="connsiteX58" fmla="*/ 2446361 w 4496937"/>
              <a:gd name="connsiteY58" fmla="*/ 1030406 h 1832212"/>
              <a:gd name="connsiteX59" fmla="*/ 2593074 w 4496937"/>
              <a:gd name="connsiteY59" fmla="*/ 1030406 h 1832212"/>
              <a:gd name="connsiteX60" fmla="*/ 2593074 w 4496937"/>
              <a:gd name="connsiteY60" fmla="*/ 1009934 h 1832212"/>
              <a:gd name="connsiteX61" fmla="*/ 2664725 w 4496937"/>
              <a:gd name="connsiteY61" fmla="*/ 1009934 h 1832212"/>
              <a:gd name="connsiteX62" fmla="*/ 2664725 w 4496937"/>
              <a:gd name="connsiteY62" fmla="*/ 989463 h 1832212"/>
              <a:gd name="connsiteX63" fmla="*/ 2719316 w 4496937"/>
              <a:gd name="connsiteY63" fmla="*/ 989463 h 1832212"/>
              <a:gd name="connsiteX64" fmla="*/ 2719316 w 4496937"/>
              <a:gd name="connsiteY64" fmla="*/ 958755 h 1832212"/>
              <a:gd name="connsiteX65" fmla="*/ 2770495 w 4496937"/>
              <a:gd name="connsiteY65" fmla="*/ 958755 h 1832212"/>
              <a:gd name="connsiteX66" fmla="*/ 2780731 w 4496937"/>
              <a:gd name="connsiteY66" fmla="*/ 948519 h 1832212"/>
              <a:gd name="connsiteX67" fmla="*/ 2773907 w 4496937"/>
              <a:gd name="connsiteY67" fmla="*/ 941695 h 1832212"/>
              <a:gd name="connsiteX68" fmla="*/ 2825086 w 4496937"/>
              <a:gd name="connsiteY68" fmla="*/ 941695 h 1832212"/>
              <a:gd name="connsiteX69" fmla="*/ 2825086 w 4496937"/>
              <a:gd name="connsiteY69" fmla="*/ 914400 h 1832212"/>
              <a:gd name="connsiteX70" fmla="*/ 3046863 w 4496937"/>
              <a:gd name="connsiteY70" fmla="*/ 914400 h 1832212"/>
              <a:gd name="connsiteX71" fmla="*/ 3046863 w 4496937"/>
              <a:gd name="connsiteY71" fmla="*/ 880281 h 1832212"/>
              <a:gd name="connsiteX72" fmla="*/ 3104865 w 4496937"/>
              <a:gd name="connsiteY72" fmla="*/ 880281 h 1832212"/>
              <a:gd name="connsiteX73" fmla="*/ 3104865 w 4496937"/>
              <a:gd name="connsiteY73" fmla="*/ 849573 h 1832212"/>
              <a:gd name="connsiteX74" fmla="*/ 3159457 w 4496937"/>
              <a:gd name="connsiteY74" fmla="*/ 849573 h 1832212"/>
              <a:gd name="connsiteX75" fmla="*/ 3159457 w 4496937"/>
              <a:gd name="connsiteY75" fmla="*/ 842749 h 1832212"/>
              <a:gd name="connsiteX76" fmla="*/ 3231107 w 4496937"/>
              <a:gd name="connsiteY76" fmla="*/ 842749 h 1832212"/>
              <a:gd name="connsiteX77" fmla="*/ 3231107 w 4496937"/>
              <a:gd name="connsiteY77" fmla="*/ 825690 h 1832212"/>
              <a:gd name="connsiteX78" fmla="*/ 3381233 w 4496937"/>
              <a:gd name="connsiteY78" fmla="*/ 825690 h 1832212"/>
              <a:gd name="connsiteX79" fmla="*/ 3381233 w 4496937"/>
              <a:gd name="connsiteY79" fmla="*/ 788158 h 1832212"/>
              <a:gd name="connsiteX80" fmla="*/ 3422176 w 4496937"/>
              <a:gd name="connsiteY80" fmla="*/ 788158 h 1832212"/>
              <a:gd name="connsiteX81" fmla="*/ 3422176 w 4496937"/>
              <a:gd name="connsiteY81" fmla="*/ 764275 h 1832212"/>
              <a:gd name="connsiteX82" fmla="*/ 3476767 w 4496937"/>
              <a:gd name="connsiteY82" fmla="*/ 764275 h 1832212"/>
              <a:gd name="connsiteX83" fmla="*/ 3476767 w 4496937"/>
              <a:gd name="connsiteY83" fmla="*/ 730155 h 1832212"/>
              <a:gd name="connsiteX84" fmla="*/ 3524534 w 4496937"/>
              <a:gd name="connsiteY84" fmla="*/ 730155 h 1832212"/>
              <a:gd name="connsiteX85" fmla="*/ 3524534 w 4496937"/>
              <a:gd name="connsiteY85" fmla="*/ 692624 h 1832212"/>
              <a:gd name="connsiteX86" fmla="*/ 3596185 w 4496937"/>
              <a:gd name="connsiteY86" fmla="*/ 692624 h 1832212"/>
              <a:gd name="connsiteX87" fmla="*/ 3596185 w 4496937"/>
              <a:gd name="connsiteY87" fmla="*/ 644857 h 1832212"/>
              <a:gd name="connsiteX88" fmla="*/ 3643952 w 4496937"/>
              <a:gd name="connsiteY88" fmla="*/ 644857 h 1832212"/>
              <a:gd name="connsiteX89" fmla="*/ 3643952 w 4496937"/>
              <a:gd name="connsiteY89" fmla="*/ 552734 h 1832212"/>
              <a:gd name="connsiteX90" fmla="*/ 3804313 w 4496937"/>
              <a:gd name="connsiteY90" fmla="*/ 552734 h 1832212"/>
              <a:gd name="connsiteX91" fmla="*/ 3811137 w 4496937"/>
              <a:gd name="connsiteY91" fmla="*/ 545910 h 1832212"/>
              <a:gd name="connsiteX92" fmla="*/ 3862316 w 4496937"/>
              <a:gd name="connsiteY92" fmla="*/ 545910 h 1832212"/>
              <a:gd name="connsiteX93" fmla="*/ 3862316 w 4496937"/>
              <a:gd name="connsiteY93" fmla="*/ 504967 h 1832212"/>
              <a:gd name="connsiteX94" fmla="*/ 3910083 w 4496937"/>
              <a:gd name="connsiteY94" fmla="*/ 504967 h 1832212"/>
              <a:gd name="connsiteX95" fmla="*/ 3910083 w 4496937"/>
              <a:gd name="connsiteY95" fmla="*/ 464024 h 1832212"/>
              <a:gd name="connsiteX96" fmla="*/ 3961263 w 4496937"/>
              <a:gd name="connsiteY96" fmla="*/ 464024 h 1832212"/>
              <a:gd name="connsiteX97" fmla="*/ 3961263 w 4496937"/>
              <a:gd name="connsiteY97" fmla="*/ 446964 h 1832212"/>
              <a:gd name="connsiteX98" fmla="*/ 4009030 w 4496937"/>
              <a:gd name="connsiteY98" fmla="*/ 446964 h 1832212"/>
              <a:gd name="connsiteX99" fmla="*/ 4009030 w 4496937"/>
              <a:gd name="connsiteY99" fmla="*/ 399197 h 1832212"/>
              <a:gd name="connsiteX100" fmla="*/ 4043149 w 4496937"/>
              <a:gd name="connsiteY100" fmla="*/ 399197 h 1832212"/>
              <a:gd name="connsiteX101" fmla="*/ 4043149 w 4496937"/>
              <a:gd name="connsiteY101" fmla="*/ 348018 h 1832212"/>
              <a:gd name="connsiteX102" fmla="*/ 4107976 w 4496937"/>
              <a:gd name="connsiteY102" fmla="*/ 348018 h 1832212"/>
              <a:gd name="connsiteX103" fmla="*/ 4107976 w 4496937"/>
              <a:gd name="connsiteY103" fmla="*/ 310487 h 1832212"/>
              <a:gd name="connsiteX104" fmla="*/ 4159155 w 4496937"/>
              <a:gd name="connsiteY104" fmla="*/ 310487 h 1832212"/>
              <a:gd name="connsiteX105" fmla="*/ 4159155 w 4496937"/>
              <a:gd name="connsiteY105" fmla="*/ 266131 h 1832212"/>
              <a:gd name="connsiteX106" fmla="*/ 4193274 w 4496937"/>
              <a:gd name="connsiteY106" fmla="*/ 266131 h 1832212"/>
              <a:gd name="connsiteX107" fmla="*/ 4193274 w 4496937"/>
              <a:gd name="connsiteY107" fmla="*/ 232012 h 1832212"/>
              <a:gd name="connsiteX108" fmla="*/ 4241042 w 4496937"/>
              <a:gd name="connsiteY108" fmla="*/ 232012 h 1832212"/>
              <a:gd name="connsiteX109" fmla="*/ 4241042 w 4496937"/>
              <a:gd name="connsiteY109" fmla="*/ 191069 h 1832212"/>
              <a:gd name="connsiteX110" fmla="*/ 4261513 w 4496937"/>
              <a:gd name="connsiteY110" fmla="*/ 191069 h 1832212"/>
              <a:gd name="connsiteX111" fmla="*/ 4247865 w 4496937"/>
              <a:gd name="connsiteY111" fmla="*/ 156949 h 1832212"/>
              <a:gd name="connsiteX112" fmla="*/ 4295633 w 4496937"/>
              <a:gd name="connsiteY112" fmla="*/ 156949 h 1832212"/>
              <a:gd name="connsiteX113" fmla="*/ 4295633 w 4496937"/>
              <a:gd name="connsiteY113" fmla="*/ 109182 h 1832212"/>
              <a:gd name="connsiteX114" fmla="*/ 4333164 w 4496937"/>
              <a:gd name="connsiteY114" fmla="*/ 109182 h 1832212"/>
              <a:gd name="connsiteX115" fmla="*/ 4333164 w 4496937"/>
              <a:gd name="connsiteY115" fmla="*/ 71651 h 1832212"/>
              <a:gd name="connsiteX116" fmla="*/ 4387755 w 4496937"/>
              <a:gd name="connsiteY116" fmla="*/ 71651 h 1832212"/>
              <a:gd name="connsiteX117" fmla="*/ 4397991 w 4496937"/>
              <a:gd name="connsiteY117" fmla="*/ 61415 h 1832212"/>
              <a:gd name="connsiteX118" fmla="*/ 4452582 w 4496937"/>
              <a:gd name="connsiteY118" fmla="*/ 61415 h 1832212"/>
              <a:gd name="connsiteX119" fmla="*/ 4452582 w 4496937"/>
              <a:gd name="connsiteY119" fmla="*/ 13648 h 1832212"/>
              <a:gd name="connsiteX120" fmla="*/ 4496937 w 4496937"/>
              <a:gd name="connsiteY120" fmla="*/ 13648 h 1832212"/>
              <a:gd name="connsiteX121" fmla="*/ 4496937 w 4496937"/>
              <a:gd name="connsiteY121" fmla="*/ 0 h 1832212"/>
              <a:gd name="connsiteX0" fmla="*/ 0 w 4496937"/>
              <a:gd name="connsiteY0" fmla="*/ 1832212 h 1832212"/>
              <a:gd name="connsiteX1" fmla="*/ 116006 w 4496937"/>
              <a:gd name="connsiteY1" fmla="*/ 1832212 h 1832212"/>
              <a:gd name="connsiteX2" fmla="*/ 116006 w 4496937"/>
              <a:gd name="connsiteY2" fmla="*/ 1808328 h 1832212"/>
              <a:gd name="connsiteX3" fmla="*/ 194480 w 4496937"/>
              <a:gd name="connsiteY3" fmla="*/ 1808328 h 1832212"/>
              <a:gd name="connsiteX4" fmla="*/ 194480 w 4496937"/>
              <a:gd name="connsiteY4" fmla="*/ 1791269 h 1832212"/>
              <a:gd name="connsiteX5" fmla="*/ 266131 w 4496937"/>
              <a:gd name="connsiteY5" fmla="*/ 1791269 h 1832212"/>
              <a:gd name="connsiteX6" fmla="*/ 266131 w 4496937"/>
              <a:gd name="connsiteY6" fmla="*/ 1770797 h 1832212"/>
              <a:gd name="connsiteX7" fmla="*/ 324134 w 4496937"/>
              <a:gd name="connsiteY7" fmla="*/ 1770797 h 1832212"/>
              <a:gd name="connsiteX8" fmla="*/ 324134 w 4496937"/>
              <a:gd name="connsiteY8" fmla="*/ 1743502 h 1832212"/>
              <a:gd name="connsiteX9" fmla="*/ 481083 w 4496937"/>
              <a:gd name="connsiteY9" fmla="*/ 1743502 h 1832212"/>
              <a:gd name="connsiteX10" fmla="*/ 481083 w 4496937"/>
              <a:gd name="connsiteY10" fmla="*/ 1716206 h 1832212"/>
              <a:gd name="connsiteX11" fmla="*/ 545910 w 4496937"/>
              <a:gd name="connsiteY11" fmla="*/ 1716206 h 1832212"/>
              <a:gd name="connsiteX12" fmla="*/ 545910 w 4496937"/>
              <a:gd name="connsiteY12" fmla="*/ 1695734 h 1832212"/>
              <a:gd name="connsiteX13" fmla="*/ 593677 w 4496937"/>
              <a:gd name="connsiteY13" fmla="*/ 1695734 h 1832212"/>
              <a:gd name="connsiteX14" fmla="*/ 593677 w 4496937"/>
              <a:gd name="connsiteY14" fmla="*/ 1678675 h 1832212"/>
              <a:gd name="connsiteX15" fmla="*/ 661916 w 4496937"/>
              <a:gd name="connsiteY15" fmla="*/ 1678675 h 1832212"/>
              <a:gd name="connsiteX16" fmla="*/ 661916 w 4496937"/>
              <a:gd name="connsiteY16" fmla="*/ 1654791 h 1832212"/>
              <a:gd name="connsiteX17" fmla="*/ 716507 w 4496937"/>
              <a:gd name="connsiteY17" fmla="*/ 1654791 h 1832212"/>
              <a:gd name="connsiteX18" fmla="*/ 716507 w 4496937"/>
              <a:gd name="connsiteY18" fmla="*/ 1620672 h 1832212"/>
              <a:gd name="connsiteX19" fmla="*/ 859809 w 4496937"/>
              <a:gd name="connsiteY19" fmla="*/ 1620672 h 1832212"/>
              <a:gd name="connsiteX20" fmla="*/ 859809 w 4496937"/>
              <a:gd name="connsiteY20" fmla="*/ 1600200 h 1832212"/>
              <a:gd name="connsiteX21" fmla="*/ 945107 w 4496937"/>
              <a:gd name="connsiteY21" fmla="*/ 1600200 h 1832212"/>
              <a:gd name="connsiteX22" fmla="*/ 945107 w 4496937"/>
              <a:gd name="connsiteY22" fmla="*/ 1583140 h 1832212"/>
              <a:gd name="connsiteX23" fmla="*/ 982639 w 4496937"/>
              <a:gd name="connsiteY23" fmla="*/ 1583140 h 1832212"/>
              <a:gd name="connsiteX24" fmla="*/ 982639 w 4496937"/>
              <a:gd name="connsiteY24" fmla="*/ 1566081 h 1832212"/>
              <a:gd name="connsiteX25" fmla="*/ 1122528 w 4496937"/>
              <a:gd name="connsiteY25" fmla="*/ 1566081 h 1832212"/>
              <a:gd name="connsiteX26" fmla="*/ 1122528 w 4496937"/>
              <a:gd name="connsiteY26" fmla="*/ 1549021 h 1832212"/>
              <a:gd name="connsiteX27" fmla="*/ 1259006 w 4496937"/>
              <a:gd name="connsiteY27" fmla="*/ 1549021 h 1832212"/>
              <a:gd name="connsiteX28" fmla="*/ 1259006 w 4496937"/>
              <a:gd name="connsiteY28" fmla="*/ 1504666 h 1832212"/>
              <a:gd name="connsiteX29" fmla="*/ 1303361 w 4496937"/>
              <a:gd name="connsiteY29" fmla="*/ 1504666 h 1832212"/>
              <a:gd name="connsiteX30" fmla="*/ 1303361 w 4496937"/>
              <a:gd name="connsiteY30" fmla="*/ 1487606 h 1832212"/>
              <a:gd name="connsiteX31" fmla="*/ 1511489 w 4496937"/>
              <a:gd name="connsiteY31" fmla="*/ 1487606 h 1832212"/>
              <a:gd name="connsiteX32" fmla="*/ 1511489 w 4496937"/>
              <a:gd name="connsiteY32" fmla="*/ 1433015 h 1832212"/>
              <a:gd name="connsiteX33" fmla="*/ 1545609 w 4496937"/>
              <a:gd name="connsiteY33" fmla="*/ 1433015 h 1832212"/>
              <a:gd name="connsiteX34" fmla="*/ 1545609 w 4496937"/>
              <a:gd name="connsiteY34" fmla="*/ 1385248 h 1832212"/>
              <a:gd name="connsiteX35" fmla="*/ 1613848 w 4496937"/>
              <a:gd name="connsiteY35" fmla="*/ 1385248 h 1832212"/>
              <a:gd name="connsiteX36" fmla="*/ 1613848 w 4496937"/>
              <a:gd name="connsiteY36" fmla="*/ 1354540 h 1832212"/>
              <a:gd name="connsiteX37" fmla="*/ 1740089 w 4496937"/>
              <a:gd name="connsiteY37" fmla="*/ 1354540 h 1832212"/>
              <a:gd name="connsiteX38" fmla="*/ 1750325 w 4496937"/>
              <a:gd name="connsiteY38" fmla="*/ 1344304 h 1832212"/>
              <a:gd name="connsiteX39" fmla="*/ 1866331 w 4496937"/>
              <a:gd name="connsiteY39" fmla="*/ 1344304 h 1832212"/>
              <a:gd name="connsiteX40" fmla="*/ 1866331 w 4496937"/>
              <a:gd name="connsiteY40" fmla="*/ 1310185 h 1832212"/>
              <a:gd name="connsiteX41" fmla="*/ 1907274 w 4496937"/>
              <a:gd name="connsiteY41" fmla="*/ 1310185 h 1832212"/>
              <a:gd name="connsiteX42" fmla="*/ 1907274 w 4496937"/>
              <a:gd name="connsiteY42" fmla="*/ 1276066 h 1832212"/>
              <a:gd name="connsiteX43" fmla="*/ 1965277 w 4496937"/>
              <a:gd name="connsiteY43" fmla="*/ 1276066 h 1832212"/>
              <a:gd name="connsiteX44" fmla="*/ 1965277 w 4496937"/>
              <a:gd name="connsiteY44" fmla="*/ 1228299 h 1832212"/>
              <a:gd name="connsiteX45" fmla="*/ 2033516 w 4496937"/>
              <a:gd name="connsiteY45" fmla="*/ 1228299 h 1832212"/>
              <a:gd name="connsiteX46" fmla="*/ 2033516 w 4496937"/>
              <a:gd name="connsiteY46" fmla="*/ 1187355 h 1832212"/>
              <a:gd name="connsiteX47" fmla="*/ 2142698 w 4496937"/>
              <a:gd name="connsiteY47" fmla="*/ 1187355 h 1832212"/>
              <a:gd name="connsiteX48" fmla="*/ 2142698 w 4496937"/>
              <a:gd name="connsiteY48" fmla="*/ 1149824 h 1832212"/>
              <a:gd name="connsiteX49" fmla="*/ 2224585 w 4496937"/>
              <a:gd name="connsiteY49" fmla="*/ 1149824 h 1832212"/>
              <a:gd name="connsiteX50" fmla="*/ 2224585 w 4496937"/>
              <a:gd name="connsiteY50" fmla="*/ 1136176 h 1832212"/>
              <a:gd name="connsiteX51" fmla="*/ 2275764 w 4496937"/>
              <a:gd name="connsiteY51" fmla="*/ 1136176 h 1832212"/>
              <a:gd name="connsiteX52" fmla="*/ 2275764 w 4496937"/>
              <a:gd name="connsiteY52" fmla="*/ 1119116 h 1832212"/>
              <a:gd name="connsiteX53" fmla="*/ 2357651 w 4496937"/>
              <a:gd name="connsiteY53" fmla="*/ 1119116 h 1832212"/>
              <a:gd name="connsiteX54" fmla="*/ 2357651 w 4496937"/>
              <a:gd name="connsiteY54" fmla="*/ 1105469 h 1832212"/>
              <a:gd name="connsiteX55" fmla="*/ 2402006 w 4496937"/>
              <a:gd name="connsiteY55" fmla="*/ 1105469 h 1832212"/>
              <a:gd name="connsiteX56" fmla="*/ 2402006 w 4496937"/>
              <a:gd name="connsiteY56" fmla="*/ 1064525 h 1832212"/>
              <a:gd name="connsiteX57" fmla="*/ 2446361 w 4496937"/>
              <a:gd name="connsiteY57" fmla="*/ 1064525 h 1832212"/>
              <a:gd name="connsiteX58" fmla="*/ 2446361 w 4496937"/>
              <a:gd name="connsiteY58" fmla="*/ 1030406 h 1832212"/>
              <a:gd name="connsiteX59" fmla="*/ 2593074 w 4496937"/>
              <a:gd name="connsiteY59" fmla="*/ 1030406 h 1832212"/>
              <a:gd name="connsiteX60" fmla="*/ 2593074 w 4496937"/>
              <a:gd name="connsiteY60" fmla="*/ 1009934 h 1832212"/>
              <a:gd name="connsiteX61" fmla="*/ 2664725 w 4496937"/>
              <a:gd name="connsiteY61" fmla="*/ 1009934 h 1832212"/>
              <a:gd name="connsiteX62" fmla="*/ 2664725 w 4496937"/>
              <a:gd name="connsiteY62" fmla="*/ 989463 h 1832212"/>
              <a:gd name="connsiteX63" fmla="*/ 2719316 w 4496937"/>
              <a:gd name="connsiteY63" fmla="*/ 989463 h 1832212"/>
              <a:gd name="connsiteX64" fmla="*/ 2719316 w 4496937"/>
              <a:gd name="connsiteY64" fmla="*/ 958755 h 1832212"/>
              <a:gd name="connsiteX65" fmla="*/ 2770495 w 4496937"/>
              <a:gd name="connsiteY65" fmla="*/ 958755 h 1832212"/>
              <a:gd name="connsiteX66" fmla="*/ 2780731 w 4496937"/>
              <a:gd name="connsiteY66" fmla="*/ 948519 h 1832212"/>
              <a:gd name="connsiteX67" fmla="*/ 2773907 w 4496937"/>
              <a:gd name="connsiteY67" fmla="*/ 941695 h 1832212"/>
              <a:gd name="connsiteX68" fmla="*/ 2825086 w 4496937"/>
              <a:gd name="connsiteY68" fmla="*/ 941695 h 1832212"/>
              <a:gd name="connsiteX69" fmla="*/ 2825086 w 4496937"/>
              <a:gd name="connsiteY69" fmla="*/ 914400 h 1832212"/>
              <a:gd name="connsiteX70" fmla="*/ 3046863 w 4496937"/>
              <a:gd name="connsiteY70" fmla="*/ 914400 h 1832212"/>
              <a:gd name="connsiteX71" fmla="*/ 3046863 w 4496937"/>
              <a:gd name="connsiteY71" fmla="*/ 880281 h 1832212"/>
              <a:gd name="connsiteX72" fmla="*/ 3104865 w 4496937"/>
              <a:gd name="connsiteY72" fmla="*/ 880281 h 1832212"/>
              <a:gd name="connsiteX73" fmla="*/ 3104865 w 4496937"/>
              <a:gd name="connsiteY73" fmla="*/ 849573 h 1832212"/>
              <a:gd name="connsiteX74" fmla="*/ 3159457 w 4496937"/>
              <a:gd name="connsiteY74" fmla="*/ 849573 h 1832212"/>
              <a:gd name="connsiteX75" fmla="*/ 3159457 w 4496937"/>
              <a:gd name="connsiteY75" fmla="*/ 842749 h 1832212"/>
              <a:gd name="connsiteX76" fmla="*/ 3231107 w 4496937"/>
              <a:gd name="connsiteY76" fmla="*/ 842749 h 1832212"/>
              <a:gd name="connsiteX77" fmla="*/ 3231107 w 4496937"/>
              <a:gd name="connsiteY77" fmla="*/ 825690 h 1832212"/>
              <a:gd name="connsiteX78" fmla="*/ 3381233 w 4496937"/>
              <a:gd name="connsiteY78" fmla="*/ 825690 h 1832212"/>
              <a:gd name="connsiteX79" fmla="*/ 3381233 w 4496937"/>
              <a:gd name="connsiteY79" fmla="*/ 788158 h 1832212"/>
              <a:gd name="connsiteX80" fmla="*/ 3422176 w 4496937"/>
              <a:gd name="connsiteY80" fmla="*/ 788158 h 1832212"/>
              <a:gd name="connsiteX81" fmla="*/ 3422176 w 4496937"/>
              <a:gd name="connsiteY81" fmla="*/ 764275 h 1832212"/>
              <a:gd name="connsiteX82" fmla="*/ 3476767 w 4496937"/>
              <a:gd name="connsiteY82" fmla="*/ 764275 h 1832212"/>
              <a:gd name="connsiteX83" fmla="*/ 3476767 w 4496937"/>
              <a:gd name="connsiteY83" fmla="*/ 730155 h 1832212"/>
              <a:gd name="connsiteX84" fmla="*/ 3524534 w 4496937"/>
              <a:gd name="connsiteY84" fmla="*/ 730155 h 1832212"/>
              <a:gd name="connsiteX85" fmla="*/ 3524534 w 4496937"/>
              <a:gd name="connsiteY85" fmla="*/ 692624 h 1832212"/>
              <a:gd name="connsiteX86" fmla="*/ 3596185 w 4496937"/>
              <a:gd name="connsiteY86" fmla="*/ 692624 h 1832212"/>
              <a:gd name="connsiteX87" fmla="*/ 3596185 w 4496937"/>
              <a:gd name="connsiteY87" fmla="*/ 644857 h 1832212"/>
              <a:gd name="connsiteX88" fmla="*/ 3643952 w 4496937"/>
              <a:gd name="connsiteY88" fmla="*/ 644857 h 1832212"/>
              <a:gd name="connsiteX89" fmla="*/ 3643952 w 4496937"/>
              <a:gd name="connsiteY89" fmla="*/ 552734 h 1832212"/>
              <a:gd name="connsiteX90" fmla="*/ 3804313 w 4496937"/>
              <a:gd name="connsiteY90" fmla="*/ 552734 h 1832212"/>
              <a:gd name="connsiteX91" fmla="*/ 3811137 w 4496937"/>
              <a:gd name="connsiteY91" fmla="*/ 545910 h 1832212"/>
              <a:gd name="connsiteX92" fmla="*/ 3862316 w 4496937"/>
              <a:gd name="connsiteY92" fmla="*/ 545910 h 1832212"/>
              <a:gd name="connsiteX93" fmla="*/ 3862316 w 4496937"/>
              <a:gd name="connsiteY93" fmla="*/ 504967 h 1832212"/>
              <a:gd name="connsiteX94" fmla="*/ 3910083 w 4496937"/>
              <a:gd name="connsiteY94" fmla="*/ 504967 h 1832212"/>
              <a:gd name="connsiteX95" fmla="*/ 3910083 w 4496937"/>
              <a:gd name="connsiteY95" fmla="*/ 464024 h 1832212"/>
              <a:gd name="connsiteX96" fmla="*/ 3961263 w 4496937"/>
              <a:gd name="connsiteY96" fmla="*/ 464024 h 1832212"/>
              <a:gd name="connsiteX97" fmla="*/ 3961263 w 4496937"/>
              <a:gd name="connsiteY97" fmla="*/ 446964 h 1832212"/>
              <a:gd name="connsiteX98" fmla="*/ 4009030 w 4496937"/>
              <a:gd name="connsiteY98" fmla="*/ 446964 h 1832212"/>
              <a:gd name="connsiteX99" fmla="*/ 4009030 w 4496937"/>
              <a:gd name="connsiteY99" fmla="*/ 399197 h 1832212"/>
              <a:gd name="connsiteX100" fmla="*/ 4043149 w 4496937"/>
              <a:gd name="connsiteY100" fmla="*/ 399197 h 1832212"/>
              <a:gd name="connsiteX101" fmla="*/ 4043149 w 4496937"/>
              <a:gd name="connsiteY101" fmla="*/ 348018 h 1832212"/>
              <a:gd name="connsiteX102" fmla="*/ 4107976 w 4496937"/>
              <a:gd name="connsiteY102" fmla="*/ 348018 h 1832212"/>
              <a:gd name="connsiteX103" fmla="*/ 4107976 w 4496937"/>
              <a:gd name="connsiteY103" fmla="*/ 310487 h 1832212"/>
              <a:gd name="connsiteX104" fmla="*/ 4159155 w 4496937"/>
              <a:gd name="connsiteY104" fmla="*/ 310487 h 1832212"/>
              <a:gd name="connsiteX105" fmla="*/ 4159155 w 4496937"/>
              <a:gd name="connsiteY105" fmla="*/ 266131 h 1832212"/>
              <a:gd name="connsiteX106" fmla="*/ 4193274 w 4496937"/>
              <a:gd name="connsiteY106" fmla="*/ 266131 h 1832212"/>
              <a:gd name="connsiteX107" fmla="*/ 4193274 w 4496937"/>
              <a:gd name="connsiteY107" fmla="*/ 232012 h 1832212"/>
              <a:gd name="connsiteX108" fmla="*/ 4241042 w 4496937"/>
              <a:gd name="connsiteY108" fmla="*/ 232012 h 1832212"/>
              <a:gd name="connsiteX109" fmla="*/ 4241042 w 4496937"/>
              <a:gd name="connsiteY109" fmla="*/ 191069 h 1832212"/>
              <a:gd name="connsiteX110" fmla="*/ 4261513 w 4496937"/>
              <a:gd name="connsiteY110" fmla="*/ 191069 h 1832212"/>
              <a:gd name="connsiteX111" fmla="*/ 4261512 w 4496937"/>
              <a:gd name="connsiteY111" fmla="*/ 156949 h 1832212"/>
              <a:gd name="connsiteX112" fmla="*/ 4295633 w 4496937"/>
              <a:gd name="connsiteY112" fmla="*/ 156949 h 1832212"/>
              <a:gd name="connsiteX113" fmla="*/ 4295633 w 4496937"/>
              <a:gd name="connsiteY113" fmla="*/ 109182 h 1832212"/>
              <a:gd name="connsiteX114" fmla="*/ 4333164 w 4496937"/>
              <a:gd name="connsiteY114" fmla="*/ 109182 h 1832212"/>
              <a:gd name="connsiteX115" fmla="*/ 4333164 w 4496937"/>
              <a:gd name="connsiteY115" fmla="*/ 71651 h 1832212"/>
              <a:gd name="connsiteX116" fmla="*/ 4387755 w 4496937"/>
              <a:gd name="connsiteY116" fmla="*/ 71651 h 1832212"/>
              <a:gd name="connsiteX117" fmla="*/ 4397991 w 4496937"/>
              <a:gd name="connsiteY117" fmla="*/ 61415 h 1832212"/>
              <a:gd name="connsiteX118" fmla="*/ 4452582 w 4496937"/>
              <a:gd name="connsiteY118" fmla="*/ 61415 h 1832212"/>
              <a:gd name="connsiteX119" fmla="*/ 4452582 w 4496937"/>
              <a:gd name="connsiteY119" fmla="*/ 13648 h 1832212"/>
              <a:gd name="connsiteX120" fmla="*/ 4496937 w 4496937"/>
              <a:gd name="connsiteY120" fmla="*/ 13648 h 1832212"/>
              <a:gd name="connsiteX121" fmla="*/ 4496937 w 4496937"/>
              <a:gd name="connsiteY121" fmla="*/ 0 h 1832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496937" h="1832212">
                <a:moveTo>
                  <a:pt x="0" y="1832212"/>
                </a:moveTo>
                <a:lnTo>
                  <a:pt x="116006" y="1832212"/>
                </a:lnTo>
                <a:lnTo>
                  <a:pt x="116006" y="1808328"/>
                </a:lnTo>
                <a:lnTo>
                  <a:pt x="194480" y="1808328"/>
                </a:lnTo>
                <a:lnTo>
                  <a:pt x="194480" y="1791269"/>
                </a:lnTo>
                <a:lnTo>
                  <a:pt x="266131" y="1791269"/>
                </a:lnTo>
                <a:lnTo>
                  <a:pt x="266131" y="1770797"/>
                </a:lnTo>
                <a:lnTo>
                  <a:pt x="324134" y="1770797"/>
                </a:lnTo>
                <a:lnTo>
                  <a:pt x="324134" y="1743502"/>
                </a:lnTo>
                <a:lnTo>
                  <a:pt x="481083" y="1743502"/>
                </a:lnTo>
                <a:lnTo>
                  <a:pt x="481083" y="1716206"/>
                </a:lnTo>
                <a:lnTo>
                  <a:pt x="545910" y="1716206"/>
                </a:lnTo>
                <a:lnTo>
                  <a:pt x="545910" y="1695734"/>
                </a:lnTo>
                <a:lnTo>
                  <a:pt x="593677" y="1695734"/>
                </a:lnTo>
                <a:lnTo>
                  <a:pt x="593677" y="1678675"/>
                </a:lnTo>
                <a:lnTo>
                  <a:pt x="661916" y="1678675"/>
                </a:lnTo>
                <a:lnTo>
                  <a:pt x="661916" y="1654791"/>
                </a:lnTo>
                <a:lnTo>
                  <a:pt x="716507" y="1654791"/>
                </a:lnTo>
                <a:lnTo>
                  <a:pt x="716507" y="1620672"/>
                </a:lnTo>
                <a:lnTo>
                  <a:pt x="859809" y="1620672"/>
                </a:lnTo>
                <a:lnTo>
                  <a:pt x="859809" y="1600200"/>
                </a:lnTo>
                <a:lnTo>
                  <a:pt x="945107" y="1600200"/>
                </a:lnTo>
                <a:lnTo>
                  <a:pt x="945107" y="1583140"/>
                </a:lnTo>
                <a:lnTo>
                  <a:pt x="982639" y="1583140"/>
                </a:lnTo>
                <a:lnTo>
                  <a:pt x="982639" y="1566081"/>
                </a:lnTo>
                <a:lnTo>
                  <a:pt x="1122528" y="1566081"/>
                </a:lnTo>
                <a:lnTo>
                  <a:pt x="1122528" y="1549021"/>
                </a:lnTo>
                <a:lnTo>
                  <a:pt x="1259006" y="1549021"/>
                </a:lnTo>
                <a:lnTo>
                  <a:pt x="1259006" y="1504666"/>
                </a:lnTo>
                <a:lnTo>
                  <a:pt x="1303361" y="1504666"/>
                </a:lnTo>
                <a:lnTo>
                  <a:pt x="1303361" y="1487606"/>
                </a:lnTo>
                <a:lnTo>
                  <a:pt x="1511489" y="1487606"/>
                </a:lnTo>
                <a:lnTo>
                  <a:pt x="1511489" y="1433015"/>
                </a:lnTo>
                <a:lnTo>
                  <a:pt x="1545609" y="1433015"/>
                </a:lnTo>
                <a:lnTo>
                  <a:pt x="1545609" y="1385248"/>
                </a:lnTo>
                <a:lnTo>
                  <a:pt x="1613848" y="1385248"/>
                </a:lnTo>
                <a:lnTo>
                  <a:pt x="1613848" y="1354540"/>
                </a:lnTo>
                <a:lnTo>
                  <a:pt x="1740089" y="1354540"/>
                </a:lnTo>
                <a:lnTo>
                  <a:pt x="1750325" y="1344304"/>
                </a:lnTo>
                <a:lnTo>
                  <a:pt x="1866331" y="1344304"/>
                </a:lnTo>
                <a:lnTo>
                  <a:pt x="1866331" y="1310185"/>
                </a:lnTo>
                <a:lnTo>
                  <a:pt x="1907274" y="1310185"/>
                </a:lnTo>
                <a:lnTo>
                  <a:pt x="1907274" y="1276066"/>
                </a:lnTo>
                <a:lnTo>
                  <a:pt x="1965277" y="1276066"/>
                </a:lnTo>
                <a:lnTo>
                  <a:pt x="1965277" y="1228299"/>
                </a:lnTo>
                <a:lnTo>
                  <a:pt x="2033516" y="1228299"/>
                </a:lnTo>
                <a:lnTo>
                  <a:pt x="2033516" y="1187355"/>
                </a:lnTo>
                <a:lnTo>
                  <a:pt x="2142698" y="1187355"/>
                </a:lnTo>
                <a:lnTo>
                  <a:pt x="2142698" y="1149824"/>
                </a:lnTo>
                <a:lnTo>
                  <a:pt x="2224585" y="1149824"/>
                </a:lnTo>
                <a:lnTo>
                  <a:pt x="2224585" y="1136176"/>
                </a:lnTo>
                <a:lnTo>
                  <a:pt x="2275764" y="1136176"/>
                </a:lnTo>
                <a:lnTo>
                  <a:pt x="2275764" y="1119116"/>
                </a:lnTo>
                <a:lnTo>
                  <a:pt x="2357651" y="1119116"/>
                </a:lnTo>
                <a:lnTo>
                  <a:pt x="2357651" y="1105469"/>
                </a:lnTo>
                <a:lnTo>
                  <a:pt x="2402006" y="1105469"/>
                </a:lnTo>
                <a:lnTo>
                  <a:pt x="2402006" y="1064525"/>
                </a:lnTo>
                <a:lnTo>
                  <a:pt x="2446361" y="1064525"/>
                </a:lnTo>
                <a:lnTo>
                  <a:pt x="2446361" y="1030406"/>
                </a:lnTo>
                <a:lnTo>
                  <a:pt x="2593074" y="1030406"/>
                </a:lnTo>
                <a:lnTo>
                  <a:pt x="2593074" y="1009934"/>
                </a:lnTo>
                <a:lnTo>
                  <a:pt x="2664725" y="1009934"/>
                </a:lnTo>
                <a:lnTo>
                  <a:pt x="2664725" y="989463"/>
                </a:lnTo>
                <a:lnTo>
                  <a:pt x="2719316" y="989463"/>
                </a:lnTo>
                <a:lnTo>
                  <a:pt x="2719316" y="958755"/>
                </a:lnTo>
                <a:lnTo>
                  <a:pt x="2770495" y="958755"/>
                </a:lnTo>
                <a:lnTo>
                  <a:pt x="2780731" y="948519"/>
                </a:lnTo>
                <a:lnTo>
                  <a:pt x="2773907" y="941695"/>
                </a:lnTo>
                <a:lnTo>
                  <a:pt x="2825086" y="941695"/>
                </a:lnTo>
                <a:lnTo>
                  <a:pt x="2825086" y="914400"/>
                </a:lnTo>
                <a:lnTo>
                  <a:pt x="3046863" y="914400"/>
                </a:lnTo>
                <a:lnTo>
                  <a:pt x="3046863" y="880281"/>
                </a:lnTo>
                <a:lnTo>
                  <a:pt x="3104865" y="880281"/>
                </a:lnTo>
                <a:lnTo>
                  <a:pt x="3104865" y="849573"/>
                </a:lnTo>
                <a:lnTo>
                  <a:pt x="3159457" y="849573"/>
                </a:lnTo>
                <a:lnTo>
                  <a:pt x="3159457" y="842749"/>
                </a:lnTo>
                <a:lnTo>
                  <a:pt x="3231107" y="842749"/>
                </a:lnTo>
                <a:lnTo>
                  <a:pt x="3231107" y="825690"/>
                </a:lnTo>
                <a:lnTo>
                  <a:pt x="3381233" y="825690"/>
                </a:lnTo>
                <a:lnTo>
                  <a:pt x="3381233" y="788158"/>
                </a:lnTo>
                <a:lnTo>
                  <a:pt x="3422176" y="788158"/>
                </a:lnTo>
                <a:lnTo>
                  <a:pt x="3422176" y="764275"/>
                </a:lnTo>
                <a:lnTo>
                  <a:pt x="3476767" y="764275"/>
                </a:lnTo>
                <a:lnTo>
                  <a:pt x="3476767" y="730155"/>
                </a:lnTo>
                <a:lnTo>
                  <a:pt x="3524534" y="730155"/>
                </a:lnTo>
                <a:lnTo>
                  <a:pt x="3524534" y="692624"/>
                </a:lnTo>
                <a:lnTo>
                  <a:pt x="3596185" y="692624"/>
                </a:lnTo>
                <a:lnTo>
                  <a:pt x="3596185" y="644857"/>
                </a:lnTo>
                <a:lnTo>
                  <a:pt x="3643952" y="644857"/>
                </a:lnTo>
                <a:lnTo>
                  <a:pt x="3643952" y="552734"/>
                </a:lnTo>
                <a:lnTo>
                  <a:pt x="3804313" y="552734"/>
                </a:lnTo>
                <a:lnTo>
                  <a:pt x="3811137" y="545910"/>
                </a:lnTo>
                <a:lnTo>
                  <a:pt x="3862316" y="545910"/>
                </a:lnTo>
                <a:lnTo>
                  <a:pt x="3862316" y="504967"/>
                </a:lnTo>
                <a:lnTo>
                  <a:pt x="3910083" y="504967"/>
                </a:lnTo>
                <a:lnTo>
                  <a:pt x="3910083" y="464024"/>
                </a:lnTo>
                <a:lnTo>
                  <a:pt x="3961263" y="464024"/>
                </a:lnTo>
                <a:lnTo>
                  <a:pt x="3961263" y="446964"/>
                </a:lnTo>
                <a:lnTo>
                  <a:pt x="4009030" y="446964"/>
                </a:lnTo>
                <a:lnTo>
                  <a:pt x="4009030" y="399197"/>
                </a:lnTo>
                <a:lnTo>
                  <a:pt x="4043149" y="399197"/>
                </a:lnTo>
                <a:lnTo>
                  <a:pt x="4043149" y="348018"/>
                </a:lnTo>
                <a:lnTo>
                  <a:pt x="4107976" y="348018"/>
                </a:lnTo>
                <a:lnTo>
                  <a:pt x="4107976" y="310487"/>
                </a:lnTo>
                <a:lnTo>
                  <a:pt x="4159155" y="310487"/>
                </a:lnTo>
                <a:lnTo>
                  <a:pt x="4159155" y="266131"/>
                </a:lnTo>
                <a:lnTo>
                  <a:pt x="4193274" y="266131"/>
                </a:lnTo>
                <a:lnTo>
                  <a:pt x="4193274" y="232012"/>
                </a:lnTo>
                <a:lnTo>
                  <a:pt x="4241042" y="232012"/>
                </a:lnTo>
                <a:lnTo>
                  <a:pt x="4241042" y="191069"/>
                </a:lnTo>
                <a:lnTo>
                  <a:pt x="4261513" y="191069"/>
                </a:lnTo>
                <a:cubicBezTo>
                  <a:pt x="4261513" y="179696"/>
                  <a:pt x="4261512" y="168322"/>
                  <a:pt x="4261512" y="156949"/>
                </a:cubicBezTo>
                <a:lnTo>
                  <a:pt x="4295633" y="156949"/>
                </a:lnTo>
                <a:lnTo>
                  <a:pt x="4295633" y="109182"/>
                </a:lnTo>
                <a:lnTo>
                  <a:pt x="4333164" y="109182"/>
                </a:lnTo>
                <a:lnTo>
                  <a:pt x="4333164" y="71651"/>
                </a:lnTo>
                <a:lnTo>
                  <a:pt x="4387755" y="71651"/>
                </a:lnTo>
                <a:lnTo>
                  <a:pt x="4397991" y="61415"/>
                </a:lnTo>
                <a:lnTo>
                  <a:pt x="4452582" y="61415"/>
                </a:lnTo>
                <a:lnTo>
                  <a:pt x="4452582" y="13648"/>
                </a:lnTo>
                <a:lnTo>
                  <a:pt x="4496937" y="13648"/>
                </a:lnTo>
                <a:lnTo>
                  <a:pt x="4496937"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 xmlns:a16="http://schemas.microsoft.com/office/drawing/2014/main" id="{767B1575-E8B4-4EA1-9199-FAFB6D61BAB4}"/>
              </a:ext>
            </a:extLst>
          </p:cNvPr>
          <p:cNvSpPr/>
          <p:nvPr/>
        </p:nvSpPr>
        <p:spPr>
          <a:xfrm>
            <a:off x="1388679" y="3394881"/>
            <a:ext cx="4476465" cy="1228298"/>
          </a:xfrm>
          <a:custGeom>
            <a:avLst/>
            <a:gdLst>
              <a:gd name="connsiteX0" fmla="*/ 0 w 4476465"/>
              <a:gd name="connsiteY0" fmla="*/ 1228298 h 1228298"/>
              <a:gd name="connsiteX1" fmla="*/ 184244 w 4476465"/>
              <a:gd name="connsiteY1" fmla="*/ 1228298 h 1228298"/>
              <a:gd name="connsiteX2" fmla="*/ 187656 w 4476465"/>
              <a:gd name="connsiteY2" fmla="*/ 1224886 h 1228298"/>
              <a:gd name="connsiteX3" fmla="*/ 283191 w 4476465"/>
              <a:gd name="connsiteY3" fmla="*/ 1224886 h 1228298"/>
              <a:gd name="connsiteX4" fmla="*/ 283191 w 4476465"/>
              <a:gd name="connsiteY4" fmla="*/ 1224886 h 1228298"/>
              <a:gd name="connsiteX5" fmla="*/ 307074 w 4476465"/>
              <a:gd name="connsiteY5" fmla="*/ 1224886 h 1228298"/>
              <a:gd name="connsiteX6" fmla="*/ 307074 w 4476465"/>
              <a:gd name="connsiteY6" fmla="*/ 1180531 h 1228298"/>
              <a:gd name="connsiteX7" fmla="*/ 467436 w 4476465"/>
              <a:gd name="connsiteY7" fmla="*/ 1180531 h 1228298"/>
              <a:gd name="connsiteX8" fmla="*/ 467436 w 4476465"/>
              <a:gd name="connsiteY8" fmla="*/ 1166883 h 1228298"/>
              <a:gd name="connsiteX9" fmla="*/ 484495 w 4476465"/>
              <a:gd name="connsiteY9" fmla="*/ 1166883 h 1228298"/>
              <a:gd name="connsiteX10" fmla="*/ 484495 w 4476465"/>
              <a:gd name="connsiteY10" fmla="*/ 1156647 h 1228298"/>
              <a:gd name="connsiteX11" fmla="*/ 552734 w 4476465"/>
              <a:gd name="connsiteY11" fmla="*/ 1156647 h 1228298"/>
              <a:gd name="connsiteX12" fmla="*/ 552734 w 4476465"/>
              <a:gd name="connsiteY12" fmla="*/ 1143000 h 1228298"/>
              <a:gd name="connsiteX13" fmla="*/ 689212 w 4476465"/>
              <a:gd name="connsiteY13" fmla="*/ 1143000 h 1228298"/>
              <a:gd name="connsiteX14" fmla="*/ 689212 w 4476465"/>
              <a:gd name="connsiteY14" fmla="*/ 1129352 h 1228298"/>
              <a:gd name="connsiteX15" fmla="*/ 740391 w 4476465"/>
              <a:gd name="connsiteY15" fmla="*/ 1129352 h 1228298"/>
              <a:gd name="connsiteX16" fmla="*/ 740391 w 4476465"/>
              <a:gd name="connsiteY16" fmla="*/ 1112292 h 1228298"/>
              <a:gd name="connsiteX17" fmla="*/ 760862 w 4476465"/>
              <a:gd name="connsiteY17" fmla="*/ 1112292 h 1228298"/>
              <a:gd name="connsiteX18" fmla="*/ 760862 w 4476465"/>
              <a:gd name="connsiteY18" fmla="*/ 1091820 h 1228298"/>
              <a:gd name="connsiteX19" fmla="*/ 917812 w 4476465"/>
              <a:gd name="connsiteY19" fmla="*/ 1091820 h 1228298"/>
              <a:gd name="connsiteX20" fmla="*/ 917812 w 4476465"/>
              <a:gd name="connsiteY20" fmla="*/ 1071349 h 1228298"/>
              <a:gd name="connsiteX21" fmla="*/ 934871 w 4476465"/>
              <a:gd name="connsiteY21" fmla="*/ 1071349 h 1228298"/>
              <a:gd name="connsiteX22" fmla="*/ 934871 w 4476465"/>
              <a:gd name="connsiteY22" fmla="*/ 1057701 h 1228298"/>
              <a:gd name="connsiteX23" fmla="*/ 1183943 w 4476465"/>
              <a:gd name="connsiteY23" fmla="*/ 1057701 h 1228298"/>
              <a:gd name="connsiteX24" fmla="*/ 1183943 w 4476465"/>
              <a:gd name="connsiteY24" fmla="*/ 1040641 h 1228298"/>
              <a:gd name="connsiteX25" fmla="*/ 1207827 w 4476465"/>
              <a:gd name="connsiteY25" fmla="*/ 1040641 h 1228298"/>
              <a:gd name="connsiteX26" fmla="*/ 1211239 w 4476465"/>
              <a:gd name="connsiteY26" fmla="*/ 1037229 h 1228298"/>
              <a:gd name="connsiteX27" fmla="*/ 1235122 w 4476465"/>
              <a:gd name="connsiteY27" fmla="*/ 1037229 h 1228298"/>
              <a:gd name="connsiteX28" fmla="*/ 1235122 w 4476465"/>
              <a:gd name="connsiteY28" fmla="*/ 1016758 h 1228298"/>
              <a:gd name="connsiteX29" fmla="*/ 1357952 w 4476465"/>
              <a:gd name="connsiteY29" fmla="*/ 1016758 h 1228298"/>
              <a:gd name="connsiteX30" fmla="*/ 1357952 w 4476465"/>
              <a:gd name="connsiteY30" fmla="*/ 1003110 h 1228298"/>
              <a:gd name="connsiteX31" fmla="*/ 1375012 w 4476465"/>
              <a:gd name="connsiteY31" fmla="*/ 1003110 h 1228298"/>
              <a:gd name="connsiteX32" fmla="*/ 1375012 w 4476465"/>
              <a:gd name="connsiteY32" fmla="*/ 986050 h 1228298"/>
              <a:gd name="connsiteX33" fmla="*/ 1398895 w 4476465"/>
              <a:gd name="connsiteY33" fmla="*/ 986050 h 1228298"/>
              <a:gd name="connsiteX34" fmla="*/ 1398895 w 4476465"/>
              <a:gd name="connsiteY34" fmla="*/ 968991 h 1228298"/>
              <a:gd name="connsiteX35" fmla="*/ 1426191 w 4476465"/>
              <a:gd name="connsiteY35" fmla="*/ 968991 h 1228298"/>
              <a:gd name="connsiteX36" fmla="*/ 1426191 w 4476465"/>
              <a:gd name="connsiteY36" fmla="*/ 962167 h 1228298"/>
              <a:gd name="connsiteX37" fmla="*/ 1545609 w 4476465"/>
              <a:gd name="connsiteY37" fmla="*/ 962167 h 1228298"/>
              <a:gd name="connsiteX38" fmla="*/ 1545609 w 4476465"/>
              <a:gd name="connsiteY38" fmla="*/ 945107 h 1228298"/>
              <a:gd name="connsiteX39" fmla="*/ 1583140 w 4476465"/>
              <a:gd name="connsiteY39" fmla="*/ 945107 h 1228298"/>
              <a:gd name="connsiteX40" fmla="*/ 1583140 w 4476465"/>
              <a:gd name="connsiteY40" fmla="*/ 931459 h 1228298"/>
              <a:gd name="connsiteX41" fmla="*/ 1637731 w 4476465"/>
              <a:gd name="connsiteY41" fmla="*/ 931459 h 1228298"/>
              <a:gd name="connsiteX42" fmla="*/ 1637731 w 4476465"/>
              <a:gd name="connsiteY42" fmla="*/ 914400 h 1228298"/>
              <a:gd name="connsiteX43" fmla="*/ 1682086 w 4476465"/>
              <a:gd name="connsiteY43" fmla="*/ 914400 h 1228298"/>
              <a:gd name="connsiteX44" fmla="*/ 1682086 w 4476465"/>
              <a:gd name="connsiteY44" fmla="*/ 904164 h 1228298"/>
              <a:gd name="connsiteX45" fmla="*/ 1709382 w 4476465"/>
              <a:gd name="connsiteY45" fmla="*/ 904164 h 1228298"/>
              <a:gd name="connsiteX46" fmla="*/ 1709382 w 4476465"/>
              <a:gd name="connsiteY46" fmla="*/ 870044 h 1228298"/>
              <a:gd name="connsiteX47" fmla="*/ 1743501 w 4476465"/>
              <a:gd name="connsiteY47" fmla="*/ 870044 h 1228298"/>
              <a:gd name="connsiteX48" fmla="*/ 1743501 w 4476465"/>
              <a:gd name="connsiteY48" fmla="*/ 846161 h 1228298"/>
              <a:gd name="connsiteX49" fmla="*/ 1753737 w 4476465"/>
              <a:gd name="connsiteY49" fmla="*/ 846161 h 1228298"/>
              <a:gd name="connsiteX50" fmla="*/ 1753737 w 4476465"/>
              <a:gd name="connsiteY50" fmla="*/ 832513 h 1228298"/>
              <a:gd name="connsiteX51" fmla="*/ 1866331 w 4476465"/>
              <a:gd name="connsiteY51" fmla="*/ 832513 h 1228298"/>
              <a:gd name="connsiteX52" fmla="*/ 1866331 w 4476465"/>
              <a:gd name="connsiteY52" fmla="*/ 812041 h 1228298"/>
              <a:gd name="connsiteX53" fmla="*/ 1890215 w 4476465"/>
              <a:gd name="connsiteY53" fmla="*/ 812041 h 1228298"/>
              <a:gd name="connsiteX54" fmla="*/ 1890215 w 4476465"/>
              <a:gd name="connsiteY54" fmla="*/ 801806 h 1228298"/>
              <a:gd name="connsiteX55" fmla="*/ 1995985 w 4476465"/>
              <a:gd name="connsiteY55" fmla="*/ 801806 h 1228298"/>
              <a:gd name="connsiteX56" fmla="*/ 1995985 w 4476465"/>
              <a:gd name="connsiteY56" fmla="*/ 781334 h 1228298"/>
              <a:gd name="connsiteX57" fmla="*/ 2009633 w 4476465"/>
              <a:gd name="connsiteY57" fmla="*/ 781334 h 1228298"/>
              <a:gd name="connsiteX58" fmla="*/ 2009633 w 4476465"/>
              <a:gd name="connsiteY58" fmla="*/ 754038 h 1228298"/>
              <a:gd name="connsiteX59" fmla="*/ 2026692 w 4476465"/>
              <a:gd name="connsiteY59" fmla="*/ 754038 h 1228298"/>
              <a:gd name="connsiteX60" fmla="*/ 2026692 w 4476465"/>
              <a:gd name="connsiteY60" fmla="*/ 736979 h 1228298"/>
              <a:gd name="connsiteX61" fmla="*/ 2094931 w 4476465"/>
              <a:gd name="connsiteY61" fmla="*/ 736979 h 1228298"/>
              <a:gd name="connsiteX62" fmla="*/ 2094931 w 4476465"/>
              <a:gd name="connsiteY62" fmla="*/ 736979 h 1228298"/>
              <a:gd name="connsiteX63" fmla="*/ 2108579 w 4476465"/>
              <a:gd name="connsiteY63" fmla="*/ 723331 h 1228298"/>
              <a:gd name="connsiteX64" fmla="*/ 2108579 w 4476465"/>
              <a:gd name="connsiteY64" fmla="*/ 706271 h 1228298"/>
              <a:gd name="connsiteX65" fmla="*/ 2156346 w 4476465"/>
              <a:gd name="connsiteY65" fmla="*/ 706271 h 1228298"/>
              <a:gd name="connsiteX66" fmla="*/ 2156346 w 4476465"/>
              <a:gd name="connsiteY66" fmla="*/ 706271 h 1228298"/>
              <a:gd name="connsiteX67" fmla="*/ 2166582 w 4476465"/>
              <a:gd name="connsiteY67" fmla="*/ 696035 h 1228298"/>
              <a:gd name="connsiteX68" fmla="*/ 2320119 w 4476465"/>
              <a:gd name="connsiteY68" fmla="*/ 696035 h 1228298"/>
              <a:gd name="connsiteX69" fmla="*/ 2320119 w 4476465"/>
              <a:gd name="connsiteY69" fmla="*/ 668740 h 1228298"/>
              <a:gd name="connsiteX70" fmla="*/ 2344003 w 4476465"/>
              <a:gd name="connsiteY70" fmla="*/ 668740 h 1228298"/>
              <a:gd name="connsiteX71" fmla="*/ 2344003 w 4476465"/>
              <a:gd name="connsiteY71" fmla="*/ 658504 h 1228298"/>
              <a:gd name="connsiteX72" fmla="*/ 2364474 w 4476465"/>
              <a:gd name="connsiteY72" fmla="*/ 658504 h 1228298"/>
              <a:gd name="connsiteX73" fmla="*/ 2364474 w 4476465"/>
              <a:gd name="connsiteY73" fmla="*/ 638032 h 1228298"/>
              <a:gd name="connsiteX74" fmla="*/ 2408830 w 4476465"/>
              <a:gd name="connsiteY74" fmla="*/ 638032 h 1228298"/>
              <a:gd name="connsiteX75" fmla="*/ 2408830 w 4476465"/>
              <a:gd name="connsiteY75" fmla="*/ 624385 h 1228298"/>
              <a:gd name="connsiteX76" fmla="*/ 2446361 w 4476465"/>
              <a:gd name="connsiteY76" fmla="*/ 624385 h 1228298"/>
              <a:gd name="connsiteX77" fmla="*/ 2446361 w 4476465"/>
              <a:gd name="connsiteY77" fmla="*/ 607325 h 1228298"/>
              <a:gd name="connsiteX78" fmla="*/ 2483892 w 4476465"/>
              <a:gd name="connsiteY78" fmla="*/ 607325 h 1228298"/>
              <a:gd name="connsiteX79" fmla="*/ 2483892 w 4476465"/>
              <a:gd name="connsiteY79" fmla="*/ 597089 h 1228298"/>
              <a:gd name="connsiteX80" fmla="*/ 2511188 w 4476465"/>
              <a:gd name="connsiteY80" fmla="*/ 597089 h 1228298"/>
              <a:gd name="connsiteX81" fmla="*/ 2511188 w 4476465"/>
              <a:gd name="connsiteY81" fmla="*/ 576618 h 1228298"/>
              <a:gd name="connsiteX82" fmla="*/ 2613546 w 4476465"/>
              <a:gd name="connsiteY82" fmla="*/ 576618 h 1228298"/>
              <a:gd name="connsiteX83" fmla="*/ 2623782 w 4476465"/>
              <a:gd name="connsiteY83" fmla="*/ 566382 h 1228298"/>
              <a:gd name="connsiteX84" fmla="*/ 2661313 w 4476465"/>
              <a:gd name="connsiteY84" fmla="*/ 566382 h 1228298"/>
              <a:gd name="connsiteX85" fmla="*/ 2661313 w 4476465"/>
              <a:gd name="connsiteY85" fmla="*/ 556146 h 1228298"/>
              <a:gd name="connsiteX86" fmla="*/ 2722728 w 4476465"/>
              <a:gd name="connsiteY86" fmla="*/ 556146 h 1228298"/>
              <a:gd name="connsiteX87" fmla="*/ 2722728 w 4476465"/>
              <a:gd name="connsiteY87" fmla="*/ 535674 h 1228298"/>
              <a:gd name="connsiteX88" fmla="*/ 2756847 w 4476465"/>
              <a:gd name="connsiteY88" fmla="*/ 535674 h 1228298"/>
              <a:gd name="connsiteX89" fmla="*/ 2756847 w 4476465"/>
              <a:gd name="connsiteY89" fmla="*/ 522026 h 1228298"/>
              <a:gd name="connsiteX90" fmla="*/ 2821674 w 4476465"/>
              <a:gd name="connsiteY90" fmla="*/ 522026 h 1228298"/>
              <a:gd name="connsiteX91" fmla="*/ 2821674 w 4476465"/>
              <a:gd name="connsiteY91" fmla="*/ 504967 h 1228298"/>
              <a:gd name="connsiteX92" fmla="*/ 2910385 w 4476465"/>
              <a:gd name="connsiteY92" fmla="*/ 504967 h 1228298"/>
              <a:gd name="connsiteX93" fmla="*/ 2910385 w 4476465"/>
              <a:gd name="connsiteY93" fmla="*/ 487907 h 1228298"/>
              <a:gd name="connsiteX94" fmla="*/ 2958152 w 4476465"/>
              <a:gd name="connsiteY94" fmla="*/ 487907 h 1228298"/>
              <a:gd name="connsiteX95" fmla="*/ 2958152 w 4476465"/>
              <a:gd name="connsiteY95" fmla="*/ 474259 h 1228298"/>
              <a:gd name="connsiteX96" fmla="*/ 3009331 w 4476465"/>
              <a:gd name="connsiteY96" fmla="*/ 474259 h 1228298"/>
              <a:gd name="connsiteX97" fmla="*/ 3009331 w 4476465"/>
              <a:gd name="connsiteY97" fmla="*/ 443552 h 1228298"/>
              <a:gd name="connsiteX98" fmla="*/ 3108277 w 4476465"/>
              <a:gd name="connsiteY98" fmla="*/ 443552 h 1228298"/>
              <a:gd name="connsiteX99" fmla="*/ 3108277 w 4476465"/>
              <a:gd name="connsiteY99" fmla="*/ 429904 h 1228298"/>
              <a:gd name="connsiteX100" fmla="*/ 3493827 w 4476465"/>
              <a:gd name="connsiteY100" fmla="*/ 429904 h 1228298"/>
              <a:gd name="connsiteX101" fmla="*/ 3504062 w 4476465"/>
              <a:gd name="connsiteY101" fmla="*/ 419669 h 1228298"/>
              <a:gd name="connsiteX102" fmla="*/ 3551830 w 4476465"/>
              <a:gd name="connsiteY102" fmla="*/ 419669 h 1228298"/>
              <a:gd name="connsiteX103" fmla="*/ 3551830 w 4476465"/>
              <a:gd name="connsiteY103" fmla="*/ 395785 h 1228298"/>
              <a:gd name="connsiteX104" fmla="*/ 3579125 w 4476465"/>
              <a:gd name="connsiteY104" fmla="*/ 395785 h 1228298"/>
              <a:gd name="connsiteX105" fmla="*/ 3579125 w 4476465"/>
              <a:gd name="connsiteY105" fmla="*/ 385549 h 1228298"/>
              <a:gd name="connsiteX106" fmla="*/ 3596185 w 4476465"/>
              <a:gd name="connsiteY106" fmla="*/ 385549 h 1228298"/>
              <a:gd name="connsiteX107" fmla="*/ 3596185 w 4476465"/>
              <a:gd name="connsiteY107" fmla="*/ 361665 h 1228298"/>
              <a:gd name="connsiteX108" fmla="*/ 3606421 w 4476465"/>
              <a:gd name="connsiteY108" fmla="*/ 361665 h 1228298"/>
              <a:gd name="connsiteX109" fmla="*/ 3606421 w 4476465"/>
              <a:gd name="connsiteY109" fmla="*/ 344606 h 1228298"/>
              <a:gd name="connsiteX110" fmla="*/ 3613244 w 4476465"/>
              <a:gd name="connsiteY110" fmla="*/ 344606 h 1228298"/>
              <a:gd name="connsiteX111" fmla="*/ 3613244 w 4476465"/>
              <a:gd name="connsiteY111" fmla="*/ 330958 h 1228298"/>
              <a:gd name="connsiteX112" fmla="*/ 3626892 w 4476465"/>
              <a:gd name="connsiteY112" fmla="*/ 330958 h 1228298"/>
              <a:gd name="connsiteX113" fmla="*/ 3626892 w 4476465"/>
              <a:gd name="connsiteY113" fmla="*/ 293426 h 1228298"/>
              <a:gd name="connsiteX114" fmla="*/ 3664424 w 4476465"/>
              <a:gd name="connsiteY114" fmla="*/ 293426 h 1228298"/>
              <a:gd name="connsiteX115" fmla="*/ 3664424 w 4476465"/>
              <a:gd name="connsiteY115" fmla="*/ 269543 h 1228298"/>
              <a:gd name="connsiteX116" fmla="*/ 3678071 w 4476465"/>
              <a:gd name="connsiteY116" fmla="*/ 269543 h 1228298"/>
              <a:gd name="connsiteX117" fmla="*/ 3678071 w 4476465"/>
              <a:gd name="connsiteY117" fmla="*/ 245659 h 1228298"/>
              <a:gd name="connsiteX118" fmla="*/ 3732662 w 4476465"/>
              <a:gd name="connsiteY118" fmla="*/ 245659 h 1228298"/>
              <a:gd name="connsiteX119" fmla="*/ 3732662 w 4476465"/>
              <a:gd name="connsiteY119" fmla="*/ 232012 h 1228298"/>
              <a:gd name="connsiteX120" fmla="*/ 3742898 w 4476465"/>
              <a:gd name="connsiteY120" fmla="*/ 232012 h 1228298"/>
              <a:gd name="connsiteX121" fmla="*/ 3742898 w 4476465"/>
              <a:gd name="connsiteY121" fmla="*/ 214952 h 1228298"/>
              <a:gd name="connsiteX122" fmla="*/ 3872552 w 4476465"/>
              <a:gd name="connsiteY122" fmla="*/ 214952 h 1228298"/>
              <a:gd name="connsiteX123" fmla="*/ 3872552 w 4476465"/>
              <a:gd name="connsiteY123" fmla="*/ 184244 h 1228298"/>
              <a:gd name="connsiteX124" fmla="*/ 3886200 w 4476465"/>
              <a:gd name="connsiteY124" fmla="*/ 184244 h 1228298"/>
              <a:gd name="connsiteX125" fmla="*/ 3886200 w 4476465"/>
              <a:gd name="connsiteY125" fmla="*/ 160361 h 1228298"/>
              <a:gd name="connsiteX126" fmla="*/ 3896436 w 4476465"/>
              <a:gd name="connsiteY126" fmla="*/ 160361 h 1228298"/>
              <a:gd name="connsiteX127" fmla="*/ 3896436 w 4476465"/>
              <a:gd name="connsiteY127" fmla="*/ 146713 h 1228298"/>
              <a:gd name="connsiteX128" fmla="*/ 3927143 w 4476465"/>
              <a:gd name="connsiteY128" fmla="*/ 146713 h 1228298"/>
              <a:gd name="connsiteX129" fmla="*/ 3927143 w 4476465"/>
              <a:gd name="connsiteY129" fmla="*/ 129653 h 1228298"/>
              <a:gd name="connsiteX130" fmla="*/ 3944203 w 4476465"/>
              <a:gd name="connsiteY130" fmla="*/ 129653 h 1228298"/>
              <a:gd name="connsiteX131" fmla="*/ 3944203 w 4476465"/>
              <a:gd name="connsiteY131" fmla="*/ 109182 h 1228298"/>
              <a:gd name="connsiteX132" fmla="*/ 3957850 w 4476465"/>
              <a:gd name="connsiteY132" fmla="*/ 109182 h 1228298"/>
              <a:gd name="connsiteX133" fmla="*/ 3957850 w 4476465"/>
              <a:gd name="connsiteY133" fmla="*/ 88710 h 1228298"/>
              <a:gd name="connsiteX134" fmla="*/ 4009030 w 4476465"/>
              <a:gd name="connsiteY134" fmla="*/ 88710 h 1228298"/>
              <a:gd name="connsiteX135" fmla="*/ 4009030 w 4476465"/>
              <a:gd name="connsiteY135" fmla="*/ 34119 h 1228298"/>
              <a:gd name="connsiteX136" fmla="*/ 4285397 w 4476465"/>
              <a:gd name="connsiteY136" fmla="*/ 34119 h 1228298"/>
              <a:gd name="connsiteX137" fmla="*/ 4285397 w 4476465"/>
              <a:gd name="connsiteY137" fmla="*/ 0 h 1228298"/>
              <a:gd name="connsiteX138" fmla="*/ 4476465 w 4476465"/>
              <a:gd name="connsiteY138" fmla="*/ 0 h 122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4476465" h="1228298">
                <a:moveTo>
                  <a:pt x="0" y="1228298"/>
                </a:moveTo>
                <a:lnTo>
                  <a:pt x="184244" y="1228298"/>
                </a:lnTo>
                <a:lnTo>
                  <a:pt x="187656" y="1224886"/>
                </a:lnTo>
                <a:lnTo>
                  <a:pt x="283191" y="1224886"/>
                </a:lnTo>
                <a:lnTo>
                  <a:pt x="283191" y="1224886"/>
                </a:lnTo>
                <a:lnTo>
                  <a:pt x="307074" y="1224886"/>
                </a:lnTo>
                <a:lnTo>
                  <a:pt x="307074" y="1180531"/>
                </a:lnTo>
                <a:lnTo>
                  <a:pt x="467436" y="1180531"/>
                </a:lnTo>
                <a:lnTo>
                  <a:pt x="467436" y="1166883"/>
                </a:lnTo>
                <a:lnTo>
                  <a:pt x="484495" y="1166883"/>
                </a:lnTo>
                <a:lnTo>
                  <a:pt x="484495" y="1156647"/>
                </a:lnTo>
                <a:lnTo>
                  <a:pt x="552734" y="1156647"/>
                </a:lnTo>
                <a:lnTo>
                  <a:pt x="552734" y="1143000"/>
                </a:lnTo>
                <a:lnTo>
                  <a:pt x="689212" y="1143000"/>
                </a:lnTo>
                <a:lnTo>
                  <a:pt x="689212" y="1129352"/>
                </a:lnTo>
                <a:lnTo>
                  <a:pt x="740391" y="1129352"/>
                </a:lnTo>
                <a:lnTo>
                  <a:pt x="740391" y="1112292"/>
                </a:lnTo>
                <a:lnTo>
                  <a:pt x="760862" y="1112292"/>
                </a:lnTo>
                <a:lnTo>
                  <a:pt x="760862" y="1091820"/>
                </a:lnTo>
                <a:lnTo>
                  <a:pt x="917812" y="1091820"/>
                </a:lnTo>
                <a:lnTo>
                  <a:pt x="917812" y="1071349"/>
                </a:lnTo>
                <a:lnTo>
                  <a:pt x="934871" y="1071349"/>
                </a:lnTo>
                <a:lnTo>
                  <a:pt x="934871" y="1057701"/>
                </a:lnTo>
                <a:lnTo>
                  <a:pt x="1183943" y="1057701"/>
                </a:lnTo>
                <a:lnTo>
                  <a:pt x="1183943" y="1040641"/>
                </a:lnTo>
                <a:lnTo>
                  <a:pt x="1207827" y="1040641"/>
                </a:lnTo>
                <a:lnTo>
                  <a:pt x="1211239" y="1037229"/>
                </a:lnTo>
                <a:lnTo>
                  <a:pt x="1235122" y="1037229"/>
                </a:lnTo>
                <a:lnTo>
                  <a:pt x="1235122" y="1016758"/>
                </a:lnTo>
                <a:lnTo>
                  <a:pt x="1357952" y="1016758"/>
                </a:lnTo>
                <a:lnTo>
                  <a:pt x="1357952" y="1003110"/>
                </a:lnTo>
                <a:lnTo>
                  <a:pt x="1375012" y="1003110"/>
                </a:lnTo>
                <a:lnTo>
                  <a:pt x="1375012" y="986050"/>
                </a:lnTo>
                <a:lnTo>
                  <a:pt x="1398895" y="986050"/>
                </a:lnTo>
                <a:lnTo>
                  <a:pt x="1398895" y="968991"/>
                </a:lnTo>
                <a:lnTo>
                  <a:pt x="1426191" y="968991"/>
                </a:lnTo>
                <a:lnTo>
                  <a:pt x="1426191" y="962167"/>
                </a:lnTo>
                <a:lnTo>
                  <a:pt x="1545609" y="962167"/>
                </a:lnTo>
                <a:lnTo>
                  <a:pt x="1545609" y="945107"/>
                </a:lnTo>
                <a:lnTo>
                  <a:pt x="1583140" y="945107"/>
                </a:lnTo>
                <a:lnTo>
                  <a:pt x="1583140" y="931459"/>
                </a:lnTo>
                <a:lnTo>
                  <a:pt x="1637731" y="931459"/>
                </a:lnTo>
                <a:lnTo>
                  <a:pt x="1637731" y="914400"/>
                </a:lnTo>
                <a:lnTo>
                  <a:pt x="1682086" y="914400"/>
                </a:lnTo>
                <a:lnTo>
                  <a:pt x="1682086" y="904164"/>
                </a:lnTo>
                <a:lnTo>
                  <a:pt x="1709382" y="904164"/>
                </a:lnTo>
                <a:lnTo>
                  <a:pt x="1709382" y="870044"/>
                </a:lnTo>
                <a:lnTo>
                  <a:pt x="1743501" y="870044"/>
                </a:lnTo>
                <a:lnTo>
                  <a:pt x="1743501" y="846161"/>
                </a:lnTo>
                <a:lnTo>
                  <a:pt x="1753737" y="846161"/>
                </a:lnTo>
                <a:lnTo>
                  <a:pt x="1753737" y="832513"/>
                </a:lnTo>
                <a:lnTo>
                  <a:pt x="1866331" y="832513"/>
                </a:lnTo>
                <a:lnTo>
                  <a:pt x="1866331" y="812041"/>
                </a:lnTo>
                <a:lnTo>
                  <a:pt x="1890215" y="812041"/>
                </a:lnTo>
                <a:lnTo>
                  <a:pt x="1890215" y="801806"/>
                </a:lnTo>
                <a:lnTo>
                  <a:pt x="1995985" y="801806"/>
                </a:lnTo>
                <a:lnTo>
                  <a:pt x="1995985" y="781334"/>
                </a:lnTo>
                <a:lnTo>
                  <a:pt x="2009633" y="781334"/>
                </a:lnTo>
                <a:lnTo>
                  <a:pt x="2009633" y="754038"/>
                </a:lnTo>
                <a:lnTo>
                  <a:pt x="2026692" y="754038"/>
                </a:lnTo>
                <a:lnTo>
                  <a:pt x="2026692" y="736979"/>
                </a:lnTo>
                <a:lnTo>
                  <a:pt x="2094931" y="736979"/>
                </a:lnTo>
                <a:lnTo>
                  <a:pt x="2094931" y="736979"/>
                </a:lnTo>
                <a:lnTo>
                  <a:pt x="2108579" y="723331"/>
                </a:lnTo>
                <a:lnTo>
                  <a:pt x="2108579" y="706271"/>
                </a:lnTo>
                <a:lnTo>
                  <a:pt x="2156346" y="706271"/>
                </a:lnTo>
                <a:lnTo>
                  <a:pt x="2156346" y="706271"/>
                </a:lnTo>
                <a:lnTo>
                  <a:pt x="2166582" y="696035"/>
                </a:lnTo>
                <a:lnTo>
                  <a:pt x="2320119" y="696035"/>
                </a:lnTo>
                <a:lnTo>
                  <a:pt x="2320119" y="668740"/>
                </a:lnTo>
                <a:lnTo>
                  <a:pt x="2344003" y="668740"/>
                </a:lnTo>
                <a:lnTo>
                  <a:pt x="2344003" y="658504"/>
                </a:lnTo>
                <a:lnTo>
                  <a:pt x="2364474" y="658504"/>
                </a:lnTo>
                <a:lnTo>
                  <a:pt x="2364474" y="638032"/>
                </a:lnTo>
                <a:lnTo>
                  <a:pt x="2408830" y="638032"/>
                </a:lnTo>
                <a:lnTo>
                  <a:pt x="2408830" y="624385"/>
                </a:lnTo>
                <a:lnTo>
                  <a:pt x="2446361" y="624385"/>
                </a:lnTo>
                <a:lnTo>
                  <a:pt x="2446361" y="607325"/>
                </a:lnTo>
                <a:lnTo>
                  <a:pt x="2483892" y="607325"/>
                </a:lnTo>
                <a:lnTo>
                  <a:pt x="2483892" y="597089"/>
                </a:lnTo>
                <a:lnTo>
                  <a:pt x="2511188" y="597089"/>
                </a:lnTo>
                <a:lnTo>
                  <a:pt x="2511188" y="576618"/>
                </a:lnTo>
                <a:lnTo>
                  <a:pt x="2613546" y="576618"/>
                </a:lnTo>
                <a:lnTo>
                  <a:pt x="2623782" y="566382"/>
                </a:lnTo>
                <a:lnTo>
                  <a:pt x="2661313" y="566382"/>
                </a:lnTo>
                <a:lnTo>
                  <a:pt x="2661313" y="556146"/>
                </a:lnTo>
                <a:lnTo>
                  <a:pt x="2722728" y="556146"/>
                </a:lnTo>
                <a:lnTo>
                  <a:pt x="2722728" y="535674"/>
                </a:lnTo>
                <a:lnTo>
                  <a:pt x="2756847" y="535674"/>
                </a:lnTo>
                <a:lnTo>
                  <a:pt x="2756847" y="522026"/>
                </a:lnTo>
                <a:lnTo>
                  <a:pt x="2821674" y="522026"/>
                </a:lnTo>
                <a:lnTo>
                  <a:pt x="2821674" y="504967"/>
                </a:lnTo>
                <a:lnTo>
                  <a:pt x="2910385" y="504967"/>
                </a:lnTo>
                <a:lnTo>
                  <a:pt x="2910385" y="487907"/>
                </a:lnTo>
                <a:lnTo>
                  <a:pt x="2958152" y="487907"/>
                </a:lnTo>
                <a:lnTo>
                  <a:pt x="2958152" y="474259"/>
                </a:lnTo>
                <a:lnTo>
                  <a:pt x="3009331" y="474259"/>
                </a:lnTo>
                <a:lnTo>
                  <a:pt x="3009331" y="443552"/>
                </a:lnTo>
                <a:lnTo>
                  <a:pt x="3108277" y="443552"/>
                </a:lnTo>
                <a:lnTo>
                  <a:pt x="3108277" y="429904"/>
                </a:lnTo>
                <a:lnTo>
                  <a:pt x="3493827" y="429904"/>
                </a:lnTo>
                <a:lnTo>
                  <a:pt x="3504062" y="419669"/>
                </a:lnTo>
                <a:lnTo>
                  <a:pt x="3551830" y="419669"/>
                </a:lnTo>
                <a:lnTo>
                  <a:pt x="3551830" y="395785"/>
                </a:lnTo>
                <a:lnTo>
                  <a:pt x="3579125" y="395785"/>
                </a:lnTo>
                <a:lnTo>
                  <a:pt x="3579125" y="385549"/>
                </a:lnTo>
                <a:lnTo>
                  <a:pt x="3596185" y="385549"/>
                </a:lnTo>
                <a:lnTo>
                  <a:pt x="3596185" y="361665"/>
                </a:lnTo>
                <a:lnTo>
                  <a:pt x="3606421" y="361665"/>
                </a:lnTo>
                <a:lnTo>
                  <a:pt x="3606421" y="344606"/>
                </a:lnTo>
                <a:lnTo>
                  <a:pt x="3613244" y="344606"/>
                </a:lnTo>
                <a:lnTo>
                  <a:pt x="3613244" y="330958"/>
                </a:lnTo>
                <a:lnTo>
                  <a:pt x="3626892" y="330958"/>
                </a:lnTo>
                <a:lnTo>
                  <a:pt x="3626892" y="293426"/>
                </a:lnTo>
                <a:lnTo>
                  <a:pt x="3664424" y="293426"/>
                </a:lnTo>
                <a:lnTo>
                  <a:pt x="3664424" y="269543"/>
                </a:lnTo>
                <a:lnTo>
                  <a:pt x="3678071" y="269543"/>
                </a:lnTo>
                <a:lnTo>
                  <a:pt x="3678071" y="245659"/>
                </a:lnTo>
                <a:lnTo>
                  <a:pt x="3732662" y="245659"/>
                </a:lnTo>
                <a:lnTo>
                  <a:pt x="3732662" y="232012"/>
                </a:lnTo>
                <a:lnTo>
                  <a:pt x="3742898" y="232012"/>
                </a:lnTo>
                <a:lnTo>
                  <a:pt x="3742898" y="214952"/>
                </a:lnTo>
                <a:lnTo>
                  <a:pt x="3872552" y="214952"/>
                </a:lnTo>
                <a:lnTo>
                  <a:pt x="3872552" y="184244"/>
                </a:lnTo>
                <a:lnTo>
                  <a:pt x="3886200" y="184244"/>
                </a:lnTo>
                <a:lnTo>
                  <a:pt x="3886200" y="160361"/>
                </a:lnTo>
                <a:lnTo>
                  <a:pt x="3896436" y="160361"/>
                </a:lnTo>
                <a:lnTo>
                  <a:pt x="3896436" y="146713"/>
                </a:lnTo>
                <a:lnTo>
                  <a:pt x="3927143" y="146713"/>
                </a:lnTo>
                <a:lnTo>
                  <a:pt x="3927143" y="129653"/>
                </a:lnTo>
                <a:lnTo>
                  <a:pt x="3944203" y="129653"/>
                </a:lnTo>
                <a:lnTo>
                  <a:pt x="3944203" y="109182"/>
                </a:lnTo>
                <a:lnTo>
                  <a:pt x="3957850" y="109182"/>
                </a:lnTo>
                <a:lnTo>
                  <a:pt x="3957850" y="88710"/>
                </a:lnTo>
                <a:lnTo>
                  <a:pt x="4009030" y="88710"/>
                </a:lnTo>
                <a:lnTo>
                  <a:pt x="4009030" y="34119"/>
                </a:lnTo>
                <a:lnTo>
                  <a:pt x="4285397" y="34119"/>
                </a:lnTo>
                <a:lnTo>
                  <a:pt x="4285397" y="0"/>
                </a:lnTo>
                <a:lnTo>
                  <a:pt x="447646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 xmlns:a16="http://schemas.microsoft.com/office/drawing/2014/main" id="{3964D94D-61A3-4512-85FE-DF15721D6012}"/>
              </a:ext>
            </a:extLst>
          </p:cNvPr>
          <p:cNvSpPr/>
          <p:nvPr/>
        </p:nvSpPr>
        <p:spPr>
          <a:xfrm>
            <a:off x="7170471" y="4007136"/>
            <a:ext cx="4504921" cy="628429"/>
          </a:xfrm>
          <a:custGeom>
            <a:avLst/>
            <a:gdLst>
              <a:gd name="connsiteX0" fmla="*/ 0 w 4504921"/>
              <a:gd name="connsiteY0" fmla="*/ 628429 h 628429"/>
              <a:gd name="connsiteX1" fmla="*/ 91793 w 4504921"/>
              <a:gd name="connsiteY1" fmla="*/ 628429 h 628429"/>
              <a:gd name="connsiteX2" fmla="*/ 91793 w 4504921"/>
              <a:gd name="connsiteY2" fmla="*/ 596655 h 628429"/>
              <a:gd name="connsiteX3" fmla="*/ 141220 w 4504921"/>
              <a:gd name="connsiteY3" fmla="*/ 596655 h 628429"/>
              <a:gd name="connsiteX4" fmla="*/ 141220 w 4504921"/>
              <a:gd name="connsiteY4" fmla="*/ 568411 h 628429"/>
              <a:gd name="connsiteX5" fmla="*/ 427191 w 4504921"/>
              <a:gd name="connsiteY5" fmla="*/ 568411 h 628429"/>
              <a:gd name="connsiteX6" fmla="*/ 427191 w 4504921"/>
              <a:gd name="connsiteY6" fmla="*/ 540166 h 628429"/>
              <a:gd name="connsiteX7" fmla="*/ 646082 w 4504921"/>
              <a:gd name="connsiteY7" fmla="*/ 540166 h 628429"/>
              <a:gd name="connsiteX8" fmla="*/ 646082 w 4504921"/>
              <a:gd name="connsiteY8" fmla="*/ 511922 h 628429"/>
              <a:gd name="connsiteX9" fmla="*/ 723753 w 4504921"/>
              <a:gd name="connsiteY9" fmla="*/ 511922 h 628429"/>
              <a:gd name="connsiteX10" fmla="*/ 723753 w 4504921"/>
              <a:gd name="connsiteY10" fmla="*/ 490739 h 628429"/>
              <a:gd name="connsiteX11" fmla="*/ 1023846 w 4504921"/>
              <a:gd name="connsiteY11" fmla="*/ 490739 h 628429"/>
              <a:gd name="connsiteX12" fmla="*/ 1023846 w 4504921"/>
              <a:gd name="connsiteY12" fmla="*/ 473087 h 628429"/>
              <a:gd name="connsiteX13" fmla="*/ 1045029 w 4504921"/>
              <a:gd name="connsiteY13" fmla="*/ 473087 h 628429"/>
              <a:gd name="connsiteX14" fmla="*/ 1045029 w 4504921"/>
              <a:gd name="connsiteY14" fmla="*/ 444843 h 628429"/>
              <a:gd name="connsiteX15" fmla="*/ 1398079 w 4504921"/>
              <a:gd name="connsiteY15" fmla="*/ 444843 h 628429"/>
              <a:gd name="connsiteX16" fmla="*/ 1398079 w 4504921"/>
              <a:gd name="connsiteY16" fmla="*/ 420129 h 628429"/>
              <a:gd name="connsiteX17" fmla="*/ 1973551 w 4504921"/>
              <a:gd name="connsiteY17" fmla="*/ 420129 h 628429"/>
              <a:gd name="connsiteX18" fmla="*/ 1973551 w 4504921"/>
              <a:gd name="connsiteY18" fmla="*/ 395416 h 628429"/>
              <a:gd name="connsiteX19" fmla="*/ 2061814 w 4504921"/>
              <a:gd name="connsiteY19" fmla="*/ 395416 h 628429"/>
              <a:gd name="connsiteX20" fmla="*/ 2061814 w 4504921"/>
              <a:gd name="connsiteY20" fmla="*/ 374233 h 628429"/>
              <a:gd name="connsiteX21" fmla="*/ 2471352 w 4504921"/>
              <a:gd name="connsiteY21" fmla="*/ 374233 h 628429"/>
              <a:gd name="connsiteX22" fmla="*/ 2471352 w 4504921"/>
              <a:gd name="connsiteY22" fmla="*/ 342458 h 628429"/>
              <a:gd name="connsiteX23" fmla="*/ 2633755 w 4504921"/>
              <a:gd name="connsiteY23" fmla="*/ 342458 h 628429"/>
              <a:gd name="connsiteX24" fmla="*/ 2633755 w 4504921"/>
              <a:gd name="connsiteY24" fmla="*/ 310684 h 628429"/>
              <a:gd name="connsiteX25" fmla="*/ 2669060 w 4504921"/>
              <a:gd name="connsiteY25" fmla="*/ 310684 h 628429"/>
              <a:gd name="connsiteX26" fmla="*/ 2669060 w 4504921"/>
              <a:gd name="connsiteY26" fmla="*/ 271848 h 628429"/>
              <a:gd name="connsiteX27" fmla="*/ 3219818 w 4504921"/>
              <a:gd name="connsiteY27" fmla="*/ 271848 h 628429"/>
              <a:gd name="connsiteX28" fmla="*/ 3219818 w 4504921"/>
              <a:gd name="connsiteY28" fmla="*/ 229482 h 628429"/>
              <a:gd name="connsiteX29" fmla="*/ 3664661 w 4504921"/>
              <a:gd name="connsiteY29" fmla="*/ 229482 h 628429"/>
              <a:gd name="connsiteX30" fmla="*/ 3664661 w 4504921"/>
              <a:gd name="connsiteY30" fmla="*/ 190647 h 628429"/>
              <a:gd name="connsiteX31" fmla="*/ 3996529 w 4504921"/>
              <a:gd name="connsiteY31" fmla="*/ 190647 h 628429"/>
              <a:gd name="connsiteX32" fmla="*/ 3996529 w 4504921"/>
              <a:gd name="connsiteY32" fmla="*/ 123567 h 628429"/>
              <a:gd name="connsiteX33" fmla="*/ 4303682 w 4504921"/>
              <a:gd name="connsiteY33" fmla="*/ 123567 h 628429"/>
              <a:gd name="connsiteX34" fmla="*/ 4303682 w 4504921"/>
              <a:gd name="connsiteY34" fmla="*/ 0 h 628429"/>
              <a:gd name="connsiteX35" fmla="*/ 4504921 w 4504921"/>
              <a:gd name="connsiteY35" fmla="*/ 0 h 62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04921" h="628429">
                <a:moveTo>
                  <a:pt x="0" y="628429"/>
                </a:moveTo>
                <a:lnTo>
                  <a:pt x="91793" y="628429"/>
                </a:lnTo>
                <a:lnTo>
                  <a:pt x="91793" y="596655"/>
                </a:lnTo>
                <a:lnTo>
                  <a:pt x="141220" y="596655"/>
                </a:lnTo>
                <a:lnTo>
                  <a:pt x="141220" y="568411"/>
                </a:lnTo>
                <a:lnTo>
                  <a:pt x="427191" y="568411"/>
                </a:lnTo>
                <a:lnTo>
                  <a:pt x="427191" y="540166"/>
                </a:lnTo>
                <a:lnTo>
                  <a:pt x="646082" y="540166"/>
                </a:lnTo>
                <a:lnTo>
                  <a:pt x="646082" y="511922"/>
                </a:lnTo>
                <a:lnTo>
                  <a:pt x="723753" y="511922"/>
                </a:lnTo>
                <a:lnTo>
                  <a:pt x="723753" y="490739"/>
                </a:lnTo>
                <a:lnTo>
                  <a:pt x="1023846" y="490739"/>
                </a:lnTo>
                <a:lnTo>
                  <a:pt x="1023846" y="473087"/>
                </a:lnTo>
                <a:lnTo>
                  <a:pt x="1045029" y="473087"/>
                </a:lnTo>
                <a:lnTo>
                  <a:pt x="1045029" y="444843"/>
                </a:lnTo>
                <a:lnTo>
                  <a:pt x="1398079" y="444843"/>
                </a:lnTo>
                <a:lnTo>
                  <a:pt x="1398079" y="420129"/>
                </a:lnTo>
                <a:lnTo>
                  <a:pt x="1973551" y="420129"/>
                </a:lnTo>
                <a:lnTo>
                  <a:pt x="1973551" y="395416"/>
                </a:lnTo>
                <a:lnTo>
                  <a:pt x="2061814" y="395416"/>
                </a:lnTo>
                <a:lnTo>
                  <a:pt x="2061814" y="374233"/>
                </a:lnTo>
                <a:lnTo>
                  <a:pt x="2471352" y="374233"/>
                </a:lnTo>
                <a:lnTo>
                  <a:pt x="2471352" y="342458"/>
                </a:lnTo>
                <a:lnTo>
                  <a:pt x="2633755" y="342458"/>
                </a:lnTo>
                <a:lnTo>
                  <a:pt x="2633755" y="310684"/>
                </a:lnTo>
                <a:lnTo>
                  <a:pt x="2669060" y="310684"/>
                </a:lnTo>
                <a:lnTo>
                  <a:pt x="2669060" y="271848"/>
                </a:lnTo>
                <a:lnTo>
                  <a:pt x="3219818" y="271848"/>
                </a:lnTo>
                <a:lnTo>
                  <a:pt x="3219818" y="229482"/>
                </a:lnTo>
                <a:lnTo>
                  <a:pt x="3664661" y="229482"/>
                </a:lnTo>
                <a:lnTo>
                  <a:pt x="3664661" y="190647"/>
                </a:lnTo>
                <a:lnTo>
                  <a:pt x="3996529" y="190647"/>
                </a:lnTo>
                <a:lnTo>
                  <a:pt x="3996529" y="123567"/>
                </a:lnTo>
                <a:lnTo>
                  <a:pt x="4303682" y="123567"/>
                </a:lnTo>
                <a:lnTo>
                  <a:pt x="4303682" y="0"/>
                </a:lnTo>
                <a:lnTo>
                  <a:pt x="4504921"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extBox 147">
            <a:extLst>
              <a:ext uri="{FF2B5EF4-FFF2-40B4-BE49-F238E27FC236}">
                <a16:creationId xmlns="" xmlns:a16="http://schemas.microsoft.com/office/drawing/2014/main" id="{F83B690E-211B-6447-B5A6-7FD6E2D262D0}"/>
              </a:ext>
            </a:extLst>
          </p:cNvPr>
          <p:cNvSpPr txBox="1"/>
          <p:nvPr/>
        </p:nvSpPr>
        <p:spPr>
          <a:xfrm>
            <a:off x="5427633" y="5592453"/>
            <a:ext cx="1340431" cy="253916"/>
          </a:xfrm>
          <a:prstGeom prst="rect">
            <a:avLst/>
          </a:prstGeom>
          <a:noFill/>
        </p:spPr>
        <p:txBody>
          <a:bodyPr wrap="none" rtlCol="0">
            <a:spAutoFit/>
          </a:bodyPr>
          <a:lstStyle/>
          <a:p>
            <a:pPr algn="r">
              <a:buClr>
                <a:schemeClr val="accent1"/>
              </a:buClr>
            </a:pPr>
            <a:r>
              <a:rPr lang="en-US" sz="1050" b="1"/>
              <a:t>p-interaction=0.25</a:t>
            </a:r>
          </a:p>
        </p:txBody>
      </p:sp>
      <p:grpSp>
        <p:nvGrpSpPr>
          <p:cNvPr id="154" name="Group 153">
            <a:extLst>
              <a:ext uri="{FF2B5EF4-FFF2-40B4-BE49-F238E27FC236}">
                <a16:creationId xmlns="" xmlns:a16="http://schemas.microsoft.com/office/drawing/2014/main" id="{B7D09DAC-5D9C-4358-ACC5-EA6DC5B8593F}"/>
              </a:ext>
            </a:extLst>
          </p:cNvPr>
          <p:cNvGrpSpPr/>
          <p:nvPr/>
        </p:nvGrpSpPr>
        <p:grpSpPr>
          <a:xfrm>
            <a:off x="-6291" y="-23678"/>
            <a:ext cx="3017520" cy="261610"/>
            <a:chOff x="-6290" y="-23678"/>
            <a:chExt cx="3017520" cy="261610"/>
          </a:xfrm>
          <a:solidFill>
            <a:schemeClr val="accent2"/>
          </a:solidFill>
        </p:grpSpPr>
        <p:sp>
          <p:nvSpPr>
            <p:cNvPr id="155" name="Freeform 13">
              <a:extLst>
                <a:ext uri="{FF2B5EF4-FFF2-40B4-BE49-F238E27FC236}">
                  <a16:creationId xmlns="" xmlns:a16="http://schemas.microsoft.com/office/drawing/2014/main" id="{038674DE-1835-41BF-AA3C-1C065340E7BF}"/>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6" name="Rectangle 155">
              <a:extLst>
                <a:ext uri="{FF2B5EF4-FFF2-40B4-BE49-F238E27FC236}">
                  <a16:creationId xmlns="" xmlns:a16="http://schemas.microsoft.com/office/drawing/2014/main" id="{B424202B-1E66-4CBB-942A-C8C5D0F59AC4}"/>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2483210758"/>
      </p:ext>
    </p:extLst>
  </p:cSld>
  <p:clrMapOvr>
    <a:masterClrMapping/>
  </p:clrMapOvr>
  <p:transition>
    <p:fade/>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8E92824-7D76-4059-8F71-574B59129A34}"/>
              </a:ext>
            </a:extLst>
          </p:cNvPr>
          <p:cNvSpPr>
            <a:spLocks noGrp="1"/>
          </p:cNvSpPr>
          <p:nvPr>
            <p:ph type="title"/>
          </p:nvPr>
        </p:nvSpPr>
        <p:spPr/>
        <p:txBody>
          <a:bodyPr/>
          <a:lstStyle/>
          <a:p>
            <a:r>
              <a:rPr lang="en-US"/>
              <a:t>Safety by Diabetes Status</a:t>
            </a:r>
          </a:p>
        </p:txBody>
      </p:sp>
      <p:sp>
        <p:nvSpPr>
          <p:cNvPr id="3" name="Content Placeholder 2">
            <a:extLst>
              <a:ext uri="{FF2B5EF4-FFF2-40B4-BE49-F238E27FC236}">
                <a16:creationId xmlns="" xmlns:a16="http://schemas.microsoft.com/office/drawing/2014/main" id="{13B73950-0066-9040-B917-080EE3410455}"/>
              </a:ext>
            </a:extLst>
          </p:cNvPr>
          <p:cNvSpPr>
            <a:spLocks noGrp="1"/>
          </p:cNvSpPr>
          <p:nvPr>
            <p:ph idx="1"/>
          </p:nvPr>
        </p:nvSpPr>
        <p:spPr/>
        <p:txBody>
          <a:bodyPr/>
          <a:lstStyle/>
          <a:p>
            <a:endParaRPr lang="en-US"/>
          </a:p>
        </p:txBody>
      </p:sp>
      <p:sp>
        <p:nvSpPr>
          <p:cNvPr id="4" name="Text Placeholder 3"/>
          <p:cNvSpPr>
            <a:spLocks noGrp="1"/>
          </p:cNvSpPr>
          <p:nvPr>
            <p:ph type="body" sz="quarter" idx="13"/>
          </p:nvPr>
        </p:nvSpPr>
        <p:spPr/>
        <p:txBody>
          <a:bodyPr/>
          <a:lstStyle/>
          <a:p>
            <a:r>
              <a:rPr lang="en-US" baseline="30000" err="1"/>
              <a:t>a</a:t>
            </a:r>
            <a:r>
              <a:rPr lang="en-US" err="1"/>
              <a:t>Safety</a:t>
            </a:r>
            <a:r>
              <a:rPr lang="en-US"/>
              <a:t> analysis set; </a:t>
            </a:r>
            <a:r>
              <a:rPr lang="en-US" baseline="30000"/>
              <a:t>b</a:t>
            </a:r>
            <a:r>
              <a:rPr lang="en-GB"/>
              <a:t>Includes death; </a:t>
            </a:r>
            <a:r>
              <a:rPr lang="en-GB" baseline="30000" err="1"/>
              <a:t>c</a:t>
            </a:r>
            <a:r>
              <a:rPr lang="en-GB" err="1"/>
              <a:t>Surgical</a:t>
            </a:r>
            <a:r>
              <a:rPr lang="en-GB"/>
              <a:t> or spontaneous/non-surgical amputation, excluding amputation due to trauma; </a:t>
            </a:r>
            <a:r>
              <a:rPr lang="en-GB" baseline="30000" err="1"/>
              <a:t>d</a:t>
            </a:r>
            <a:r>
              <a:rPr lang="en-GB" err="1"/>
              <a:t>Based</a:t>
            </a:r>
            <a:r>
              <a:rPr lang="en-GB"/>
              <a:t> on pre-defined list of preferred terms; </a:t>
            </a:r>
            <a:r>
              <a:rPr lang="en-GB" baseline="30000" err="1"/>
              <a:t>e</a:t>
            </a:r>
            <a:r>
              <a:rPr lang="en-GB" err="1"/>
              <a:t>AE</a:t>
            </a:r>
            <a:r>
              <a:rPr lang="en-GB"/>
              <a:t> with the following criteria confirmed by the investigator: </a:t>
            </a:r>
            <a:r>
              <a:rPr lang="en-GB" err="1"/>
              <a:t>i</a:t>
            </a:r>
            <a:r>
              <a:rPr lang="en-GB"/>
              <a:t>) symptoms of severe impairment in consciousness or </a:t>
            </a:r>
            <a:r>
              <a:rPr lang="en-GB" err="1"/>
              <a:t>behavior</a:t>
            </a:r>
            <a:r>
              <a:rPr lang="en-GB"/>
              <a:t>, ii) need of external assistance, iii) intervention to treat hypoglycemia, iv) prompt recovery of acute symptoms following the intervention.</a:t>
            </a:r>
          </a:p>
          <a:p>
            <a:r>
              <a:rPr lang="en-GB"/>
              <a:t>AE = adverse event; DKA = diabetic ketoacidosis; NA = not applicable; T2D = type 2 diabetes.</a:t>
            </a:r>
          </a:p>
          <a:p>
            <a:r>
              <a:rPr lang="en-US"/>
              <a:t>Wheeler DC et al. </a:t>
            </a:r>
            <a:r>
              <a:rPr lang="en-US" i="1"/>
              <a:t>Lancet Diabetes Endocrinol. </a:t>
            </a:r>
            <a:r>
              <a:rPr lang="en-US"/>
              <a:t>2021;9:22–31. </a:t>
            </a:r>
            <a:endParaRPr lang="en-GB"/>
          </a:p>
        </p:txBody>
      </p:sp>
      <p:graphicFrame>
        <p:nvGraphicFramePr>
          <p:cNvPr id="7" name="Content Placeholder 7"/>
          <p:cNvGraphicFramePr>
            <a:graphicFrameLocks/>
          </p:cNvGraphicFramePr>
          <p:nvPr/>
        </p:nvGraphicFramePr>
        <p:xfrm>
          <a:off x="457200" y="1254127"/>
          <a:ext cx="11341419" cy="4575173"/>
        </p:xfrm>
        <a:graphic>
          <a:graphicData uri="http://schemas.openxmlformats.org/drawingml/2006/table">
            <a:tbl>
              <a:tblPr firstRow="1">
                <a:tableStyleId>{21E4AEA4-8DFA-4A89-87EB-49C32662AFE0}</a:tableStyleId>
              </a:tblPr>
              <a:tblGrid>
                <a:gridCol w="2380299">
                  <a:extLst>
                    <a:ext uri="{9D8B030D-6E8A-4147-A177-3AD203B41FA5}">
                      <a16:colId xmlns="" xmlns:a16="http://schemas.microsoft.com/office/drawing/2014/main" val="20000"/>
                    </a:ext>
                  </a:extLst>
                </a:gridCol>
                <a:gridCol w="1280160">
                  <a:extLst>
                    <a:ext uri="{9D8B030D-6E8A-4147-A177-3AD203B41FA5}">
                      <a16:colId xmlns="" xmlns:a16="http://schemas.microsoft.com/office/drawing/2014/main" val="20003"/>
                    </a:ext>
                  </a:extLst>
                </a:gridCol>
                <a:gridCol w="1280160">
                  <a:extLst>
                    <a:ext uri="{9D8B030D-6E8A-4147-A177-3AD203B41FA5}">
                      <a16:colId xmlns="" xmlns:a16="http://schemas.microsoft.com/office/drawing/2014/main" val="362539595"/>
                    </a:ext>
                  </a:extLst>
                </a:gridCol>
                <a:gridCol w="1280160">
                  <a:extLst>
                    <a:ext uri="{9D8B030D-6E8A-4147-A177-3AD203B41FA5}">
                      <a16:colId xmlns="" xmlns:a16="http://schemas.microsoft.com/office/drawing/2014/main" val="1389895879"/>
                    </a:ext>
                  </a:extLst>
                </a:gridCol>
                <a:gridCol w="1280160">
                  <a:extLst>
                    <a:ext uri="{9D8B030D-6E8A-4147-A177-3AD203B41FA5}">
                      <a16:colId xmlns="" xmlns:a16="http://schemas.microsoft.com/office/drawing/2014/main" val="20004"/>
                    </a:ext>
                  </a:extLst>
                </a:gridCol>
                <a:gridCol w="1280160">
                  <a:extLst>
                    <a:ext uri="{9D8B030D-6E8A-4147-A177-3AD203B41FA5}">
                      <a16:colId xmlns="" xmlns:a16="http://schemas.microsoft.com/office/drawing/2014/main" val="3720390869"/>
                    </a:ext>
                  </a:extLst>
                </a:gridCol>
                <a:gridCol w="1280160">
                  <a:extLst>
                    <a:ext uri="{9D8B030D-6E8A-4147-A177-3AD203B41FA5}">
                      <a16:colId xmlns="" xmlns:a16="http://schemas.microsoft.com/office/drawing/2014/main" val="3915084166"/>
                    </a:ext>
                  </a:extLst>
                </a:gridCol>
                <a:gridCol w="1280160">
                  <a:extLst>
                    <a:ext uri="{9D8B030D-6E8A-4147-A177-3AD203B41FA5}">
                      <a16:colId xmlns="" xmlns:a16="http://schemas.microsoft.com/office/drawing/2014/main" val="2908974341"/>
                    </a:ext>
                  </a:extLst>
                </a:gridCol>
              </a:tblGrid>
              <a:tr h="452822">
                <a:tc rowSpan="2">
                  <a:txBody>
                    <a:bodyPr/>
                    <a:lstStyle/>
                    <a:p>
                      <a:pPr algn="l"/>
                      <a:r>
                        <a:rPr lang="en-GB" sz="1200"/>
                        <a:t>Safety </a:t>
                      </a:r>
                      <a:r>
                        <a:rPr lang="en-GB" sz="1200" err="1"/>
                        <a:t>outcomes</a:t>
                      </a:r>
                      <a:r>
                        <a:rPr lang="en-GB" sz="1200" baseline="30000" err="1"/>
                        <a:t>a</a:t>
                      </a:r>
                      <a:r>
                        <a:rPr lang="en-GB" sz="1200"/>
                        <a:t>, %</a:t>
                      </a:r>
                      <a:endParaRPr lang="en-GB" sz="1200" b="1">
                        <a:latin typeface="+mn-lt"/>
                      </a:endParaRPr>
                    </a:p>
                  </a:txBody>
                  <a:tcPr anchor="b">
                    <a:lnB w="28575" cap="flat" cmpd="sng" algn="ctr">
                      <a:solidFill>
                        <a:schemeClr val="bg1"/>
                      </a:solidFill>
                      <a:prstDash val="solid"/>
                      <a:round/>
                      <a:headEnd type="none" w="med" len="med"/>
                      <a:tailEnd type="none" w="med" len="med"/>
                    </a:lnB>
                  </a:tcPr>
                </a:tc>
                <a:tc gridSpan="3">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solidFill>
                            <a:schemeClr val="bg1"/>
                          </a:solidFill>
                        </a:rPr>
                        <a:t>With T2D </a:t>
                      </a:r>
                      <a:endParaRPr lang="en-GB" sz="1200" b="1">
                        <a:solidFill>
                          <a:schemeClr val="bg1"/>
                        </a:solidFill>
                        <a:latin typeface="+mn-lt"/>
                      </a:endParaRPr>
                    </a:p>
                  </a:txBody>
                  <a:tcPr anchor="ctr">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hMerge="1">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n-lt"/>
                      </a:endParaRPr>
                    </a:p>
                  </a:txBody>
                  <a:tcPr>
                    <a:lnB w="12700" cap="flat" cmpd="sng" algn="ctr">
                      <a:solidFill>
                        <a:schemeClr val="bg1"/>
                      </a:solidFill>
                      <a:prstDash val="solid"/>
                      <a:round/>
                      <a:headEnd type="none" w="med" len="med"/>
                      <a:tailEnd type="none" w="med" len="med"/>
                    </a:lnB>
                    <a:solidFill>
                      <a:schemeClr val="accent2"/>
                    </a:solidFill>
                  </a:tcPr>
                </a:tc>
                <a:tc gridSpan="3">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solidFill>
                            <a:schemeClr val="bg1"/>
                          </a:solidFill>
                        </a:rPr>
                        <a:t>Without T2D</a:t>
                      </a:r>
                      <a:endParaRPr lang="en-GB" sz="1200" b="1">
                        <a:solidFill>
                          <a:schemeClr val="bg1"/>
                        </a:solidFill>
                        <a:latin typeface="+mn-lt"/>
                      </a:endParaRPr>
                    </a:p>
                  </a:txBody>
                  <a:tcPr anchor="ctr">
                    <a:lnB w="1270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GB" sz="1800" b="1">
                        <a:latin typeface="+mn-lt"/>
                      </a:endParaRPr>
                    </a:p>
                  </a:txBody>
                  <a:tcPr/>
                </a:tc>
                <a:tc hMerge="1">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n-lt"/>
                      </a:endParaRPr>
                    </a:p>
                  </a:txBody>
                  <a:tcPr>
                    <a:lnB w="12700"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n-lt"/>
                      </a:endParaRPr>
                    </a:p>
                  </a:txBody>
                  <a:tcPr anchor="ctr">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0"/>
                  </a:ext>
                </a:extLst>
              </a:tr>
              <a:tr h="654147">
                <a:tc vMerge="1">
                  <a:txBody>
                    <a:bodyPr/>
                    <a:lstStyle/>
                    <a:p>
                      <a:pPr algn="l"/>
                      <a:endParaRPr lang="en-GB" sz="1800" b="0">
                        <a:solidFill>
                          <a:schemeClr val="bg1"/>
                        </a:solidFill>
                        <a:latin typeface="+mn-lt"/>
                      </a:endParaRPr>
                    </a:p>
                  </a:txBody>
                  <a:tcPr>
                    <a:solidFill>
                      <a:schemeClr val="tx1"/>
                    </a:solidFill>
                  </a:tcPr>
                </a:tc>
                <a:tc>
                  <a:txBody>
                    <a:bodyPr/>
                    <a:lstStyle/>
                    <a:p>
                      <a:pPr algn="ctr"/>
                      <a:r>
                        <a:rPr lang="en-GB" sz="1200" b="1">
                          <a:solidFill>
                            <a:schemeClr val="bg1"/>
                          </a:solidFill>
                        </a:rPr>
                        <a:t>Dapagliflozin 10 mg</a:t>
                      </a:r>
                    </a:p>
                    <a:p>
                      <a:pPr algn="ctr"/>
                      <a:r>
                        <a:rPr lang="en-GB" sz="1200" b="1">
                          <a:solidFill>
                            <a:schemeClr val="bg1"/>
                          </a:solidFill>
                        </a:rPr>
                        <a:t>(n=1453)</a:t>
                      </a:r>
                      <a:endParaRPr lang="en-GB" sz="1200" b="1">
                        <a:solidFill>
                          <a:schemeClr val="bg1"/>
                        </a:solidFill>
                        <a:latin typeface="+mn-lt"/>
                      </a:endParaRP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rPr>
                        <a:t>Placebo</a:t>
                      </a:r>
                    </a:p>
                    <a:p>
                      <a:pPr algn="ctr"/>
                      <a:r>
                        <a:rPr lang="en-GB" sz="1200" b="1">
                          <a:solidFill>
                            <a:schemeClr val="bg1"/>
                          </a:solidFill>
                        </a:rPr>
                        <a:t>(n=1450)</a:t>
                      </a:r>
                      <a:endParaRPr lang="en-GB" sz="1200" b="1">
                        <a:solidFill>
                          <a:schemeClr val="bg1"/>
                        </a:solidFill>
                        <a:latin typeface="+mn-lt"/>
                      </a:endParaRP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latin typeface="+mn-lt"/>
                        </a:rPr>
                        <a:t>Odds Ratio (95% CI)</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rPr>
                        <a:t>Dapagliflozin 10 mg</a:t>
                      </a:r>
                      <a:endParaRPr lang="en-GB" sz="1200" b="1" baseline="0">
                        <a:solidFill>
                          <a:schemeClr val="bg1"/>
                        </a:solidFill>
                      </a:endParaRPr>
                    </a:p>
                    <a:p>
                      <a:pPr algn="ctr"/>
                      <a:r>
                        <a:rPr lang="en-GB" sz="1200" b="1" baseline="0">
                          <a:solidFill>
                            <a:schemeClr val="bg1"/>
                          </a:solidFill>
                        </a:rPr>
                        <a:t>(n=696)</a:t>
                      </a:r>
                      <a:endParaRPr lang="en-GB" sz="1200" b="1">
                        <a:solidFill>
                          <a:schemeClr val="bg1"/>
                        </a:solidFill>
                        <a:latin typeface="+mn-lt"/>
                      </a:endParaRP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rPr>
                        <a:t>Placebo</a:t>
                      </a:r>
                      <a:endParaRPr lang="en-GB" sz="1200" b="1" baseline="0">
                        <a:solidFill>
                          <a:schemeClr val="bg1"/>
                        </a:solidFill>
                      </a:endParaRPr>
                    </a:p>
                    <a:p>
                      <a:pPr algn="ctr"/>
                      <a:r>
                        <a:rPr lang="en-GB" sz="1200" b="1" baseline="0">
                          <a:solidFill>
                            <a:schemeClr val="bg1"/>
                          </a:solidFill>
                        </a:rPr>
                        <a:t>(n=699)</a:t>
                      </a:r>
                      <a:endParaRPr lang="en-GB" sz="1200" b="1">
                        <a:solidFill>
                          <a:schemeClr val="bg1"/>
                        </a:solidFill>
                        <a:latin typeface="+mn-lt"/>
                      </a:endParaRP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latin typeface="+mn-lt"/>
                        </a:rPr>
                        <a:t>Odds Ratio (95% CI)</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GB" sz="1200" b="1">
                          <a:solidFill>
                            <a:schemeClr val="bg1"/>
                          </a:solidFill>
                          <a:latin typeface="+mn-lt"/>
                        </a:rPr>
                        <a:t>p-interaction</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4"/>
                  </a:ext>
                </a:extLst>
              </a:tr>
              <a:tr h="385356">
                <a:tc>
                  <a:txBody>
                    <a:bodyPr/>
                    <a:lstStyle/>
                    <a:p>
                      <a:pPr indent="102870" algn="l">
                        <a:spcAft>
                          <a:spcPts val="0"/>
                        </a:spcAft>
                      </a:pPr>
                      <a:r>
                        <a:rPr lang="en-GB" sz="1200" b="1">
                          <a:effectLst/>
                        </a:rPr>
                        <a:t>Discontinuation due to AE</a:t>
                      </a:r>
                      <a:endParaRPr lang="en-GB" sz="1200" b="1">
                        <a:effectLst/>
                        <a:latin typeface="+mn-lt"/>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algn="ctr">
                        <a:spcAft>
                          <a:spcPts val="0"/>
                        </a:spcAft>
                      </a:pPr>
                      <a:r>
                        <a:rPr lang="en-GB" sz="1200">
                          <a:effectLst/>
                        </a:rPr>
                        <a:t>6</a:t>
                      </a:r>
                      <a:endParaRPr lang="en-GB" sz="1200">
                        <a:effectLst/>
                        <a:latin typeface="+mn-lt"/>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algn="ctr">
                        <a:spcAft>
                          <a:spcPts val="0"/>
                        </a:spcAft>
                      </a:pPr>
                      <a:r>
                        <a:rPr lang="en-GB" sz="1200">
                          <a:effectLst/>
                        </a:rPr>
                        <a:t>6</a:t>
                      </a:r>
                      <a:endParaRPr lang="en-GB" sz="1200">
                        <a:effectLst/>
                        <a:latin typeface="+mn-lt"/>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0.86 (0.63, 1.17)</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algn="ctr">
                        <a:spcAft>
                          <a:spcPts val="0"/>
                        </a:spcAft>
                      </a:pPr>
                      <a:r>
                        <a:rPr lang="en-GB" sz="1200">
                          <a:effectLst/>
                        </a:rPr>
                        <a:t>5</a:t>
                      </a:r>
                      <a:endParaRPr lang="en-GB" sz="1200">
                        <a:effectLst/>
                        <a:latin typeface="+mn-lt"/>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algn="ctr">
                        <a:spcAft>
                          <a:spcPts val="0"/>
                        </a:spcAft>
                      </a:pPr>
                      <a:r>
                        <a:rPr lang="en-GB" sz="1200">
                          <a:effectLst/>
                        </a:rPr>
                        <a:t>4</a:t>
                      </a:r>
                      <a:endParaRPr lang="en-GB" sz="1200">
                        <a:effectLst/>
                        <a:latin typeface="+mn-lt"/>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1.26 (0.77, 2.09)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algn="ctr">
                        <a:spcAft>
                          <a:spcPts val="0"/>
                        </a:spcAft>
                      </a:pPr>
                      <a:r>
                        <a:rPr lang="en-GB" sz="1200">
                          <a:effectLst/>
                          <a:latin typeface="+mn-lt"/>
                        </a:rPr>
                        <a:t>0.20</a:t>
                      </a:r>
                    </a:p>
                  </a:txBody>
                  <a:tcPr marL="68580" marR="68580" marT="0" marB="0" anchor="ctr">
                    <a:lnT w="28575" cap="flat" cmpd="sng" algn="ctr">
                      <a:solidFill>
                        <a:schemeClr val="bg1"/>
                      </a:solidFill>
                      <a:prstDash val="solid"/>
                      <a:round/>
                      <a:headEnd type="none" w="med" len="med"/>
                      <a:tailEnd type="none" w="med" len="med"/>
                    </a:lnT>
                    <a:solidFill>
                      <a:schemeClr val="bg1">
                        <a:lumMod val="95000"/>
                      </a:schemeClr>
                    </a:solidFill>
                  </a:tcPr>
                </a:tc>
                <a:extLst>
                  <a:ext uri="{0D108BD9-81ED-4DB2-BD59-A6C34878D82A}">
                    <a16:rowId xmlns="" xmlns:a16="http://schemas.microsoft.com/office/drawing/2014/main" val="10001"/>
                  </a:ext>
                </a:extLst>
              </a:tr>
              <a:tr h="385356">
                <a:tc>
                  <a:txBody>
                    <a:bodyPr/>
                    <a:lstStyle/>
                    <a:p>
                      <a:pPr indent="102870" algn="l">
                        <a:spcAft>
                          <a:spcPts val="0"/>
                        </a:spcAft>
                      </a:pPr>
                      <a:r>
                        <a:rPr lang="en-GB" sz="1200" b="1">
                          <a:effectLst/>
                        </a:rPr>
                        <a:t>Any serious </a:t>
                      </a:r>
                      <a:r>
                        <a:rPr lang="en-GB" sz="1200" b="1" err="1">
                          <a:effectLst/>
                        </a:rPr>
                        <a:t>AE</a:t>
                      </a:r>
                      <a:r>
                        <a:rPr lang="en-GB" sz="1200" b="1" baseline="30000" err="1">
                          <a:effectLst/>
                        </a:rPr>
                        <a:t>b</a:t>
                      </a:r>
                      <a:endParaRPr lang="en-GB" sz="1200" b="1">
                        <a:effectLst/>
                        <a:latin typeface="+mn-lt"/>
                      </a:endParaRPr>
                    </a:p>
                  </a:txBody>
                  <a:tcPr marL="68580" marR="68580" marT="0" marB="0" anchor="ctr">
                    <a:solidFill>
                      <a:schemeClr val="bg1">
                        <a:lumMod val="95000"/>
                      </a:schemeClr>
                    </a:solidFill>
                  </a:tcPr>
                </a:tc>
                <a:tc>
                  <a:txBody>
                    <a:bodyPr/>
                    <a:lstStyle/>
                    <a:p>
                      <a:pPr algn="ctr">
                        <a:spcAft>
                          <a:spcPts val="0"/>
                        </a:spcAft>
                      </a:pPr>
                      <a:r>
                        <a:rPr lang="en-GB" sz="1200">
                          <a:effectLst/>
                        </a:rPr>
                        <a:t>33</a:t>
                      </a: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r>
                        <a:rPr lang="en-GB" sz="1200">
                          <a:effectLst/>
                        </a:rPr>
                        <a:t>39</a:t>
                      </a:r>
                      <a:endParaRPr lang="en-GB" sz="1200">
                        <a:effectLst/>
                        <a:latin typeface="+mn-lt"/>
                      </a:endParaRP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0.79 (0.68, 0.92)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rPr>
                        <a:t>22</a:t>
                      </a: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r>
                        <a:rPr lang="en-GB" sz="1200">
                          <a:effectLst/>
                        </a:rPr>
                        <a:t>24</a:t>
                      </a:r>
                      <a:endParaRPr lang="en-GB" sz="1200">
                        <a:effectLst/>
                        <a:latin typeface="+mn-lt"/>
                      </a:endParaRP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0.88 (0.68, 1.12)</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0.48</a:t>
                      </a:r>
                    </a:p>
                  </a:txBody>
                  <a:tcPr marL="68580" marR="68580" marT="0" marB="0" anchor="ctr">
                    <a:solidFill>
                      <a:schemeClr val="bg1">
                        <a:lumMod val="95000"/>
                      </a:schemeClr>
                    </a:solidFill>
                  </a:tcPr>
                </a:tc>
                <a:extLst>
                  <a:ext uri="{0D108BD9-81ED-4DB2-BD59-A6C34878D82A}">
                    <a16:rowId xmlns="" xmlns:a16="http://schemas.microsoft.com/office/drawing/2014/main" val="10002"/>
                  </a:ext>
                </a:extLst>
              </a:tr>
              <a:tr h="385356">
                <a:tc>
                  <a:txBody>
                    <a:bodyPr/>
                    <a:lstStyle/>
                    <a:p>
                      <a:pPr marL="0" marR="0" lvl="0" indent="102870" algn="l" defTabSz="914400" rtl="0" eaLnBrk="1" fontAlgn="auto" latinLnBrk="0" hangingPunct="1">
                        <a:lnSpc>
                          <a:spcPct val="100000"/>
                        </a:lnSpc>
                        <a:spcBef>
                          <a:spcPts val="0"/>
                        </a:spcBef>
                        <a:spcAft>
                          <a:spcPts val="0"/>
                        </a:spcAft>
                        <a:buClrTx/>
                        <a:buSzTx/>
                        <a:buFontTx/>
                        <a:buNone/>
                        <a:tabLst/>
                        <a:defRPr/>
                      </a:pPr>
                      <a:r>
                        <a:rPr lang="en-GB" sz="1200" b="1">
                          <a:effectLst/>
                        </a:rPr>
                        <a:t>AE of special interest</a:t>
                      </a: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tc>
                  <a:txBody>
                    <a:bodyPr/>
                    <a:lstStyle/>
                    <a:p>
                      <a:pPr algn="ctr">
                        <a:spcAft>
                          <a:spcPts val="0"/>
                        </a:spcAft>
                      </a:pPr>
                      <a:endParaRPr lang="en-GB" sz="1200">
                        <a:effectLst/>
                        <a:latin typeface="+mn-lt"/>
                      </a:endParaRPr>
                    </a:p>
                  </a:txBody>
                  <a:tcPr marL="68580" marR="68580" marT="0" marB="0" anchor="ctr">
                    <a:solidFill>
                      <a:schemeClr val="bg1">
                        <a:lumMod val="95000"/>
                      </a:schemeClr>
                    </a:solidFill>
                  </a:tcPr>
                </a:tc>
                <a:extLst>
                  <a:ext uri="{0D108BD9-81ED-4DB2-BD59-A6C34878D82A}">
                    <a16:rowId xmlns="" xmlns:a16="http://schemas.microsoft.com/office/drawing/2014/main" val="3864394480"/>
                  </a:ext>
                </a:extLst>
              </a:tr>
              <a:tr h="385356">
                <a:tc>
                  <a:txBody>
                    <a:bodyPr/>
                    <a:lstStyle/>
                    <a:p>
                      <a:pPr marL="241300" marR="0" lvl="0" indent="0" algn="l" defTabSz="914400" rtl="0" eaLnBrk="1" fontAlgn="auto" latinLnBrk="0" hangingPunct="1">
                        <a:lnSpc>
                          <a:spcPct val="100000"/>
                        </a:lnSpc>
                        <a:spcBef>
                          <a:spcPts val="0"/>
                        </a:spcBef>
                        <a:spcAft>
                          <a:spcPts val="0"/>
                        </a:spcAft>
                        <a:buClrTx/>
                        <a:buSzTx/>
                        <a:buFontTx/>
                        <a:buNone/>
                        <a:tabLst/>
                        <a:defRPr/>
                      </a:pPr>
                      <a:r>
                        <a:rPr lang="en-GB" sz="1200" err="1">
                          <a:effectLst/>
                        </a:rPr>
                        <a:t>Amputation</a:t>
                      </a:r>
                      <a:r>
                        <a:rPr lang="en-GB" sz="1200" baseline="30000" err="1">
                          <a:effectLst/>
                        </a:rPr>
                        <a:t>c</a:t>
                      </a:r>
                      <a:endParaRPr lang="en-GB" sz="1200" baseline="30000">
                        <a:effectLst/>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2</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3</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0.92 (0.57, 1.46)</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&lt;1%</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NA</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0.26</a:t>
                      </a:r>
                    </a:p>
                  </a:txBody>
                  <a:tcPr marL="68580" marR="68580" marT="0" marB="0" anchor="ctr">
                    <a:solidFill>
                      <a:schemeClr val="bg1">
                        <a:lumMod val="95000"/>
                      </a:schemeClr>
                    </a:solidFill>
                  </a:tcPr>
                </a:tc>
                <a:extLst>
                  <a:ext uri="{0D108BD9-81ED-4DB2-BD59-A6C34878D82A}">
                    <a16:rowId xmlns="" xmlns:a16="http://schemas.microsoft.com/office/drawing/2014/main" val="3550578056"/>
                  </a:ext>
                </a:extLst>
              </a:tr>
              <a:tr h="385356">
                <a:tc>
                  <a:txBody>
                    <a:bodyPr/>
                    <a:lstStyle/>
                    <a:p>
                      <a:pPr marL="241300" marR="0" lvl="0" indent="0" algn="l" defTabSz="914400" rtl="0" eaLnBrk="1" fontAlgn="auto" latinLnBrk="0" hangingPunct="1">
                        <a:lnSpc>
                          <a:spcPct val="100000"/>
                        </a:lnSpc>
                        <a:spcBef>
                          <a:spcPts val="0"/>
                        </a:spcBef>
                        <a:spcAft>
                          <a:spcPts val="0"/>
                        </a:spcAft>
                        <a:buClrTx/>
                        <a:buSzTx/>
                        <a:buFontTx/>
                        <a:buNone/>
                        <a:tabLst/>
                        <a:defRPr/>
                      </a:pPr>
                      <a:r>
                        <a:rPr lang="en-GB" sz="1200" kern="1200">
                          <a:effectLst/>
                        </a:rPr>
                        <a:t>Any definite or probable DKA</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&lt;1%</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NA</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NA</a:t>
                      </a:r>
                    </a:p>
                  </a:txBody>
                  <a:tcPr marL="68580" marR="68580" marT="0" marB="0" anchor="ctr">
                    <a:solidFill>
                      <a:schemeClr val="bg1">
                        <a:lumMod val="95000"/>
                      </a:schemeClr>
                    </a:solidFill>
                  </a:tcPr>
                </a:tc>
                <a:extLst>
                  <a:ext uri="{0D108BD9-81ED-4DB2-BD59-A6C34878D82A}">
                    <a16:rowId xmlns="" xmlns:a16="http://schemas.microsoft.com/office/drawing/2014/main" val="2557782092"/>
                  </a:ext>
                </a:extLst>
              </a:tr>
              <a:tr h="385356">
                <a:tc>
                  <a:txBody>
                    <a:bodyPr/>
                    <a:lstStyle/>
                    <a:p>
                      <a:pPr marL="241300" indent="0" algn="l">
                        <a:spcAft>
                          <a:spcPts val="0"/>
                        </a:spcAft>
                        <a:tabLst/>
                      </a:pPr>
                      <a:r>
                        <a:rPr lang="en-GB" sz="1200">
                          <a:effectLst/>
                        </a:rPr>
                        <a:t>Fracture</a:t>
                      </a:r>
                      <a:r>
                        <a:rPr lang="en-GB" sz="1200" baseline="30000">
                          <a:effectLst/>
                        </a:rPr>
                        <a:t>d</a:t>
                      </a:r>
                      <a:endParaRPr lang="en-GB" sz="1200" b="1">
                        <a:effectLst/>
                        <a:latin typeface="+mn-lt"/>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4</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4</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1.28 (0.89, 1.87)</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3</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3</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1.12 (0.59, 2.15)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0.72</a:t>
                      </a:r>
                    </a:p>
                  </a:txBody>
                  <a:tcPr marL="68580" marR="68580" marT="0" marB="0" anchor="ctr">
                    <a:solidFill>
                      <a:schemeClr val="bg1">
                        <a:lumMod val="95000"/>
                      </a:schemeClr>
                    </a:solidFill>
                  </a:tcPr>
                </a:tc>
                <a:extLst>
                  <a:ext uri="{0D108BD9-81ED-4DB2-BD59-A6C34878D82A}">
                    <a16:rowId xmlns="" xmlns:a16="http://schemas.microsoft.com/office/drawing/2014/main" val="492122858"/>
                  </a:ext>
                </a:extLst>
              </a:tr>
              <a:tr h="385356">
                <a:tc>
                  <a:txBody>
                    <a:bodyPr/>
                    <a:lstStyle/>
                    <a:p>
                      <a:pPr marL="241300" marR="0" lvl="0" indent="0" algn="l" defTabSz="914400" rtl="0" eaLnBrk="1" fontAlgn="auto" latinLnBrk="0" hangingPunct="1">
                        <a:lnSpc>
                          <a:spcPct val="100000"/>
                        </a:lnSpc>
                        <a:spcBef>
                          <a:spcPts val="0"/>
                        </a:spcBef>
                        <a:spcAft>
                          <a:spcPts val="0"/>
                        </a:spcAft>
                        <a:buClrTx/>
                        <a:buSzTx/>
                        <a:buFontTx/>
                        <a:buNone/>
                        <a:tabLst/>
                        <a:defRPr/>
                      </a:pPr>
                      <a:r>
                        <a:rPr lang="en-GB" sz="1200">
                          <a:effectLst/>
                        </a:rPr>
                        <a:t>Renal-related adverse </a:t>
                      </a:r>
                      <a:r>
                        <a:rPr lang="en-GB" sz="1200" err="1">
                          <a:effectLst/>
                        </a:rPr>
                        <a:t>event</a:t>
                      </a:r>
                      <a:r>
                        <a:rPr lang="en-GB" sz="1200" baseline="30000" err="1">
                          <a:effectLst/>
                        </a:rPr>
                        <a:t>d</a:t>
                      </a:r>
                      <a:endParaRPr lang="en-GB" sz="1200" baseline="30000">
                        <a:effectLst/>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8</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10</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0.80 (0.62, 1.03)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5</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6</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0.85 (0.53, 1.35)</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0.83</a:t>
                      </a:r>
                    </a:p>
                  </a:txBody>
                  <a:tcPr marL="68580" marR="68580" marT="0" marB="0" anchor="ctr">
                    <a:solidFill>
                      <a:schemeClr val="bg1">
                        <a:lumMod val="95000"/>
                      </a:schemeClr>
                    </a:solidFill>
                  </a:tcPr>
                </a:tc>
                <a:extLst>
                  <a:ext uri="{0D108BD9-81ED-4DB2-BD59-A6C34878D82A}">
                    <a16:rowId xmlns="" xmlns:a16="http://schemas.microsoft.com/office/drawing/2014/main" val="2656972947"/>
                  </a:ext>
                </a:extLst>
              </a:tr>
              <a:tr h="385356">
                <a:tc>
                  <a:txBody>
                    <a:bodyPr/>
                    <a:lstStyle/>
                    <a:p>
                      <a:pPr marL="241300" marR="0" lvl="0" indent="0" algn="l" defTabSz="914400" rtl="0" eaLnBrk="1" fontAlgn="auto" latinLnBrk="0" hangingPunct="1">
                        <a:lnSpc>
                          <a:spcPct val="100000"/>
                        </a:lnSpc>
                        <a:spcBef>
                          <a:spcPts val="0"/>
                        </a:spcBef>
                        <a:spcAft>
                          <a:spcPts val="0"/>
                        </a:spcAft>
                        <a:buClrTx/>
                        <a:buSzTx/>
                        <a:buFontTx/>
                        <a:buNone/>
                        <a:tabLst/>
                        <a:defRPr/>
                      </a:pPr>
                      <a:r>
                        <a:rPr lang="en-GB" sz="1200">
                          <a:effectLst/>
                        </a:rPr>
                        <a:t>Major </a:t>
                      </a:r>
                      <a:r>
                        <a:rPr lang="en-GB" sz="1200" err="1">
                          <a:effectLst/>
                        </a:rPr>
                        <a:t>hypoglycemia</a:t>
                      </a:r>
                      <a:r>
                        <a:rPr lang="en-GB" sz="1200" baseline="30000" err="1">
                          <a:effectLst/>
                        </a:rPr>
                        <a:t>e</a:t>
                      </a:r>
                      <a:endParaRPr lang="en-GB" sz="1200">
                        <a:effectLst/>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1</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2</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0.49 (0.25, 0.93)</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1.00</a:t>
                      </a:r>
                    </a:p>
                  </a:txBody>
                  <a:tcPr marL="68580" marR="68580" marT="0" marB="0" anchor="ctr">
                    <a:solidFill>
                      <a:schemeClr val="bg1">
                        <a:lumMod val="95000"/>
                      </a:schemeClr>
                    </a:solidFill>
                  </a:tcPr>
                </a:tc>
                <a:extLst>
                  <a:ext uri="{0D108BD9-81ED-4DB2-BD59-A6C34878D82A}">
                    <a16:rowId xmlns="" xmlns:a16="http://schemas.microsoft.com/office/drawing/2014/main" val="1027642621"/>
                  </a:ext>
                </a:extLst>
              </a:tr>
              <a:tr h="385356">
                <a:tc>
                  <a:txBody>
                    <a:bodyPr/>
                    <a:lstStyle/>
                    <a:p>
                      <a:pPr marL="241300" marR="0" lvl="0" indent="0" algn="l" defTabSz="914400" rtl="0" eaLnBrk="1" fontAlgn="auto" latinLnBrk="0" hangingPunct="1">
                        <a:lnSpc>
                          <a:spcPct val="100000"/>
                        </a:lnSpc>
                        <a:spcBef>
                          <a:spcPts val="0"/>
                        </a:spcBef>
                        <a:spcAft>
                          <a:spcPts val="0"/>
                        </a:spcAft>
                        <a:buClrTx/>
                        <a:buSzTx/>
                        <a:buFontTx/>
                        <a:buNone/>
                        <a:tabLst/>
                        <a:defRPr/>
                      </a:pPr>
                      <a:r>
                        <a:rPr lang="en-GB" sz="1200">
                          <a:effectLst/>
                        </a:rPr>
                        <a:t>Volume </a:t>
                      </a:r>
                      <a:r>
                        <a:rPr lang="en-GB" sz="1200" err="1">
                          <a:effectLst/>
                        </a:rPr>
                        <a:t>depletion</a:t>
                      </a:r>
                      <a:r>
                        <a:rPr lang="en-GB" sz="1200" baseline="30000" err="1">
                          <a:effectLst/>
                        </a:rPr>
                        <a:t>d</a:t>
                      </a:r>
                      <a:endParaRPr lang="en-GB" sz="1200" baseline="30000">
                        <a:effectLst/>
                        <a:latin typeface="+mn-lt"/>
                        <a:ea typeface="MS Mincho"/>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6</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5</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1.31 (0.96, 1.81)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5</a:t>
                      </a: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3</a:t>
                      </a:r>
                    </a:p>
                  </a:txBody>
                  <a:tcPr marL="68580" marR="68580" marT="0" marB="0"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effectLst/>
                        </a:rPr>
                        <a:t>1.90 (1.09, 3.41)</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95000"/>
                      </a:schemeClr>
                    </a:solidFill>
                  </a:tcPr>
                </a:tc>
                <a:tc>
                  <a:txBody>
                    <a:bodyPr/>
                    <a:lstStyle/>
                    <a:p>
                      <a:pPr algn="ctr">
                        <a:spcAft>
                          <a:spcPts val="0"/>
                        </a:spcAft>
                      </a:pPr>
                      <a:r>
                        <a:rPr lang="en-GB" sz="1200">
                          <a:effectLst/>
                          <a:latin typeface="+mn-lt"/>
                        </a:rPr>
                        <a:t>0.27</a:t>
                      </a:r>
                    </a:p>
                  </a:txBody>
                  <a:tcPr marL="68580" marR="68580" marT="0" marB="0" anchor="ctr">
                    <a:solidFill>
                      <a:schemeClr val="bg1">
                        <a:lumMod val="95000"/>
                      </a:schemeClr>
                    </a:solidFill>
                  </a:tcPr>
                </a:tc>
                <a:extLst>
                  <a:ext uri="{0D108BD9-81ED-4DB2-BD59-A6C34878D82A}">
                    <a16:rowId xmlns="" xmlns:a16="http://schemas.microsoft.com/office/drawing/2014/main" val="8626548"/>
                  </a:ext>
                </a:extLst>
              </a:tr>
            </a:tbl>
          </a:graphicData>
        </a:graphic>
      </p:graphicFrame>
      <p:sp>
        <p:nvSpPr>
          <p:cNvPr id="11" name="Slide Number Placeholder 2">
            <a:extLst>
              <a:ext uri="{FF2B5EF4-FFF2-40B4-BE49-F238E27FC236}">
                <a16:creationId xmlns="" xmlns:a16="http://schemas.microsoft.com/office/drawing/2014/main" id="{F273BEBE-DFC1-5B43-972C-29F794D2A416}"/>
              </a:ext>
            </a:extLst>
          </p:cNvPr>
          <p:cNvSpPr>
            <a:spLocks noGrp="1"/>
          </p:cNvSpPr>
          <p:nvPr>
            <p:ph type="sldNum" sz="quarter" idx="12"/>
          </p:nvPr>
        </p:nvSpPr>
        <p:spPr>
          <a:xfrm>
            <a:off x="0" y="6492915"/>
            <a:ext cx="457200" cy="365125"/>
          </a:xfrm>
        </p:spPr>
        <p:txBody>
          <a:bodyPr/>
          <a:lstStyle/>
          <a:p>
            <a:fld id="{CC7432E5-F8E0-41AE-9A6B-AD730338B005}" type="slidenum">
              <a:rPr lang="en-US" smtClean="0"/>
              <a:pPr/>
              <a:t>141</a:t>
            </a:fld>
            <a:endParaRPr lang="en-US"/>
          </a:p>
        </p:txBody>
      </p:sp>
      <p:grpSp>
        <p:nvGrpSpPr>
          <p:cNvPr id="15" name="Group 14">
            <a:extLst>
              <a:ext uri="{FF2B5EF4-FFF2-40B4-BE49-F238E27FC236}">
                <a16:creationId xmlns="" xmlns:a16="http://schemas.microsoft.com/office/drawing/2014/main" id="{8819A382-1C2D-4AF1-91F0-E6FDA92F765A}"/>
              </a:ext>
            </a:extLst>
          </p:cNvPr>
          <p:cNvGrpSpPr/>
          <p:nvPr/>
        </p:nvGrpSpPr>
        <p:grpSpPr>
          <a:xfrm>
            <a:off x="-6291" y="-23678"/>
            <a:ext cx="3017520" cy="261610"/>
            <a:chOff x="-6290" y="-23678"/>
            <a:chExt cx="3017520" cy="261610"/>
          </a:xfrm>
          <a:solidFill>
            <a:schemeClr val="accent2"/>
          </a:solidFill>
        </p:grpSpPr>
        <p:sp>
          <p:nvSpPr>
            <p:cNvPr id="16" name="Freeform 13">
              <a:extLst>
                <a:ext uri="{FF2B5EF4-FFF2-40B4-BE49-F238E27FC236}">
                  <a16:creationId xmlns="" xmlns:a16="http://schemas.microsoft.com/office/drawing/2014/main" id="{A30568DD-2BAD-42C5-BF28-6CF63F5EB85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 name="Rectangle 16">
              <a:extLst>
                <a:ext uri="{FF2B5EF4-FFF2-40B4-BE49-F238E27FC236}">
                  <a16:creationId xmlns="" xmlns:a16="http://schemas.microsoft.com/office/drawing/2014/main" id="{A6F3A52C-7855-4E76-988E-D13BC1DF7BF1}"/>
                </a:ext>
              </a:extLst>
            </p:cNvPr>
            <p:cNvSpPr/>
            <p:nvPr/>
          </p:nvSpPr>
          <p:spPr>
            <a:xfrm>
              <a:off x="561523" y="-23678"/>
              <a:ext cx="1834156" cy="261610"/>
            </a:xfrm>
            <a:prstGeom prst="rect">
              <a:avLst/>
            </a:prstGeom>
            <a:noFill/>
          </p:spPr>
          <p:txBody>
            <a:bodyPr wrap="none">
              <a:spAutoFit/>
            </a:bodyPr>
            <a:lstStyle/>
            <a:p>
              <a:pPr algn="ctr"/>
              <a:r>
                <a:rPr lang="en-US" sz="1100" b="1">
                  <a:solidFill>
                    <a:schemeClr val="bg1"/>
                  </a:solidFill>
                </a:rPr>
                <a:t>DAPA-CKD – T2D Status</a:t>
              </a:r>
            </a:p>
          </p:txBody>
        </p:sp>
      </p:grpSp>
    </p:spTree>
    <p:extLst>
      <p:ext uri="{BB962C8B-B14F-4D97-AF65-F5344CB8AC3E}">
        <p14:creationId xmlns:p14="http://schemas.microsoft.com/office/powerpoint/2010/main" val="3628171734"/>
      </p:ext>
    </p:extLst>
  </p:cSld>
  <p:clrMapOvr>
    <a:masterClrMapping/>
  </p:clrMapOvr>
  <p:transition>
    <p:fade/>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Etiology</a:t>
            </a: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prespecified secondary analysis from DAPA-CKD, the effect of dapagliflozin versus placebo was assessed according to the underlying cause of kidney disease</a:t>
            </a:r>
          </a:p>
          <a:p>
            <a:endParaRPr lang="en-US"/>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t>Wheeler DC et al. </a:t>
            </a:r>
            <a:r>
              <a:rPr lang="en-US" i="1"/>
              <a:t>Lancet Diabetes Endocrinol. </a:t>
            </a:r>
            <a:r>
              <a:rPr lang="en-US"/>
              <a:t>2021;9:22–31. </a:t>
            </a:r>
            <a:endParaRPr lang="en-GB"/>
          </a:p>
        </p:txBody>
      </p:sp>
    </p:spTree>
    <p:extLst>
      <p:ext uri="{BB962C8B-B14F-4D97-AF65-F5344CB8AC3E}">
        <p14:creationId xmlns:p14="http://schemas.microsoft.com/office/powerpoint/2010/main" val="3840407840"/>
      </p:ext>
    </p:extLst>
  </p:cSld>
  <p:clrMapOvr>
    <a:masterClrMapping/>
  </p:clrMapOvr>
  <p:transition>
    <p:fade/>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 xmlns:a16="http://schemas.microsoft.com/office/drawing/2014/main" id="{893D4C1C-83F4-4C30-995F-D96B46923DFF}"/>
              </a:ext>
            </a:extLst>
          </p:cNvPr>
          <p:cNvSpPr>
            <a:spLocks noGrp="1"/>
          </p:cNvSpPr>
          <p:nvPr>
            <p:ph type="title"/>
          </p:nvPr>
        </p:nvSpPr>
        <p:spPr/>
        <p:txBody>
          <a:bodyPr>
            <a:normAutofit/>
          </a:bodyPr>
          <a:lstStyle/>
          <a:p>
            <a:r>
              <a:rPr lang="en-US"/>
              <a:t>Baseline Characteristics by Underlying Cause of Kidney Disease</a:t>
            </a:r>
          </a:p>
        </p:txBody>
      </p:sp>
      <p:graphicFrame>
        <p:nvGraphicFramePr>
          <p:cNvPr id="5" name="Content Placeholder 4"/>
          <p:cNvGraphicFramePr>
            <a:graphicFrameLocks noGrp="1"/>
          </p:cNvGraphicFramePr>
          <p:nvPr>
            <p:ph idx="1"/>
          </p:nvPr>
        </p:nvGraphicFramePr>
        <p:xfrm>
          <a:off x="457201" y="1255268"/>
          <a:ext cx="11276099" cy="4596899"/>
        </p:xfrm>
        <a:graphic>
          <a:graphicData uri="http://schemas.openxmlformats.org/drawingml/2006/table">
            <a:tbl>
              <a:tblPr firstRow="1">
                <a:tableStyleId>{21E4AEA4-8DFA-4A89-87EB-49C32662AFE0}</a:tableStyleId>
              </a:tblPr>
              <a:tblGrid>
                <a:gridCol w="3079199">
                  <a:extLst>
                    <a:ext uri="{9D8B030D-6E8A-4147-A177-3AD203B41FA5}">
                      <a16:colId xmlns="" xmlns:a16="http://schemas.microsoft.com/office/drawing/2014/main" val="20000"/>
                    </a:ext>
                  </a:extLst>
                </a:gridCol>
                <a:gridCol w="1035655">
                  <a:extLst>
                    <a:ext uri="{9D8B030D-6E8A-4147-A177-3AD203B41FA5}">
                      <a16:colId xmlns="" xmlns:a16="http://schemas.microsoft.com/office/drawing/2014/main" val="20001"/>
                    </a:ext>
                  </a:extLst>
                </a:gridCol>
                <a:gridCol w="1023035">
                  <a:extLst>
                    <a:ext uri="{9D8B030D-6E8A-4147-A177-3AD203B41FA5}">
                      <a16:colId xmlns="" xmlns:a16="http://schemas.microsoft.com/office/drawing/2014/main" val="1892551634"/>
                    </a:ext>
                  </a:extLst>
                </a:gridCol>
                <a:gridCol w="1023035">
                  <a:extLst>
                    <a:ext uri="{9D8B030D-6E8A-4147-A177-3AD203B41FA5}">
                      <a16:colId xmlns="" xmlns:a16="http://schemas.microsoft.com/office/drawing/2014/main" val="3339546185"/>
                    </a:ext>
                  </a:extLst>
                </a:gridCol>
                <a:gridCol w="1023035">
                  <a:extLst>
                    <a:ext uri="{9D8B030D-6E8A-4147-A177-3AD203B41FA5}">
                      <a16:colId xmlns="" xmlns:a16="http://schemas.microsoft.com/office/drawing/2014/main" val="2212328555"/>
                    </a:ext>
                  </a:extLst>
                </a:gridCol>
                <a:gridCol w="1023035">
                  <a:extLst>
                    <a:ext uri="{9D8B030D-6E8A-4147-A177-3AD203B41FA5}">
                      <a16:colId xmlns="" xmlns:a16="http://schemas.microsoft.com/office/drawing/2014/main" val="20002"/>
                    </a:ext>
                  </a:extLst>
                </a:gridCol>
                <a:gridCol w="1023035">
                  <a:extLst>
                    <a:ext uri="{9D8B030D-6E8A-4147-A177-3AD203B41FA5}">
                      <a16:colId xmlns="" xmlns:a16="http://schemas.microsoft.com/office/drawing/2014/main" val="3270945583"/>
                    </a:ext>
                  </a:extLst>
                </a:gridCol>
                <a:gridCol w="1023035">
                  <a:extLst>
                    <a:ext uri="{9D8B030D-6E8A-4147-A177-3AD203B41FA5}">
                      <a16:colId xmlns="" xmlns:a16="http://schemas.microsoft.com/office/drawing/2014/main" val="1859805501"/>
                    </a:ext>
                  </a:extLst>
                </a:gridCol>
                <a:gridCol w="1023035">
                  <a:extLst>
                    <a:ext uri="{9D8B030D-6E8A-4147-A177-3AD203B41FA5}">
                      <a16:colId xmlns="" xmlns:a16="http://schemas.microsoft.com/office/drawing/2014/main" val="2716414186"/>
                    </a:ext>
                  </a:extLst>
                </a:gridCol>
              </a:tblGrid>
              <a:tr h="597315">
                <a:tc rowSpan="2">
                  <a:txBody>
                    <a:bodyPr/>
                    <a:lstStyle/>
                    <a:p>
                      <a:pPr marL="0" marR="0" indent="0" algn="l" defTabSz="914354" rtl="0" eaLnBrk="1" fontAlgn="auto" latinLnBrk="0" hangingPunct="1">
                        <a:lnSpc>
                          <a:spcPct val="100000"/>
                        </a:lnSpc>
                        <a:spcBef>
                          <a:spcPts val="0"/>
                        </a:spcBef>
                        <a:spcAft>
                          <a:spcPts val="0"/>
                        </a:spcAft>
                        <a:buClrTx/>
                        <a:buSzTx/>
                        <a:buFontTx/>
                        <a:buNone/>
                        <a:tabLst/>
                        <a:defRPr/>
                      </a:pPr>
                      <a:r>
                        <a:rPr lang="en-US" sz="1200" b="1">
                          <a:solidFill>
                            <a:schemeClr val="bg1"/>
                          </a:solidFill>
                        </a:rPr>
                        <a:t>Characteristic</a:t>
                      </a:r>
                    </a:p>
                  </a:txBody>
                  <a:tcPr marL="90756" marR="90756" anchor="b">
                    <a:lnB w="28575" cap="flat" cmpd="sng" algn="ctr">
                      <a:solidFill>
                        <a:schemeClr val="bg1"/>
                      </a:solidFill>
                      <a:prstDash val="solid"/>
                      <a:round/>
                      <a:headEnd type="none" w="med" len="med"/>
                      <a:tailEnd type="none" w="med" len="med"/>
                    </a:lnB>
                    <a:solidFill>
                      <a:schemeClr val="accent2"/>
                    </a:solidFill>
                  </a:tcPr>
                </a:tc>
                <a:tc gridSpan="2">
                  <a:txBody>
                    <a:bodyPr/>
                    <a:lstStyle/>
                    <a:p>
                      <a:pPr algn="ctr"/>
                      <a:r>
                        <a:rPr lang="en-US" sz="1200" b="1">
                          <a:solidFill>
                            <a:schemeClr val="bg1"/>
                          </a:solidFill>
                        </a:rPr>
                        <a:t>Diabetic Nephropathy</a:t>
                      </a:r>
                    </a:p>
                  </a:txBody>
                  <a:tcPr marL="90756" marR="90756" anchor="b">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gridSpan="2">
                  <a:txBody>
                    <a:bodyPr/>
                    <a:lstStyle/>
                    <a:p>
                      <a:pPr algn="ctr"/>
                      <a:r>
                        <a:rPr lang="en-US" sz="1200" b="1">
                          <a:solidFill>
                            <a:schemeClr val="bg1"/>
                          </a:solidFill>
                        </a:rPr>
                        <a:t>Ischemic / Hypertensive CKD </a:t>
                      </a:r>
                    </a:p>
                  </a:txBody>
                  <a:tcPr marL="90756" marR="90756" anchor="b">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kern="0">
                          <a:solidFill>
                            <a:schemeClr val="bg1"/>
                          </a:solidFill>
                        </a:rPr>
                        <a:t>Glomerulonephritis</a:t>
                      </a:r>
                    </a:p>
                  </a:txBody>
                  <a:tcPr marL="90756" marR="90756" anchor="b">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gridSpan="2">
                  <a:txBody>
                    <a:bodyPr/>
                    <a:lstStyle/>
                    <a:p>
                      <a:pPr algn="ctr"/>
                      <a:r>
                        <a:rPr lang="en-US" sz="1200" b="1">
                          <a:solidFill>
                            <a:schemeClr val="bg1"/>
                          </a:solidFill>
                        </a:rPr>
                        <a:t>Other / Unknown</a:t>
                      </a:r>
                    </a:p>
                  </a:txBody>
                  <a:tcPr marL="90756" marR="90756" anchor="b">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extLst>
                  <a:ext uri="{0D108BD9-81ED-4DB2-BD59-A6C34878D82A}">
                    <a16:rowId xmlns="" xmlns:a16="http://schemas.microsoft.com/office/drawing/2014/main" val="10000"/>
                  </a:ext>
                </a:extLst>
              </a:tr>
              <a:tr h="597315">
                <a:tc vMerge="1">
                  <a:txBody>
                    <a:bodyPr/>
                    <a:lstStyle/>
                    <a:p>
                      <a:pPr algn="l">
                        <a:lnSpc>
                          <a:spcPct val="100000"/>
                        </a:lnSpc>
                      </a:pPr>
                      <a:endParaRPr lang="en-US" sz="1500" b="1">
                        <a:solidFill>
                          <a:schemeClr val="bg1"/>
                        </a:solidFill>
                      </a:endParaRP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DAPA</a:t>
                      </a:r>
                    </a:p>
                    <a:p>
                      <a:pPr algn="ctr"/>
                      <a:r>
                        <a:rPr lang="en-US" sz="1200" b="1">
                          <a:solidFill>
                            <a:schemeClr val="bg1"/>
                          </a:solidFill>
                        </a:rPr>
                        <a:t>(n=1271)</a:t>
                      </a:r>
                    </a:p>
                  </a:txBody>
                  <a:tcPr marL="90756" marR="90756" anchor="b">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PBO</a:t>
                      </a:r>
                    </a:p>
                    <a:p>
                      <a:pPr algn="ctr"/>
                      <a:r>
                        <a:rPr lang="en-US" sz="1200" b="1">
                          <a:solidFill>
                            <a:schemeClr val="bg1"/>
                          </a:solidFill>
                        </a:rPr>
                        <a:t>(n=1239)</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DAPA</a:t>
                      </a:r>
                    </a:p>
                    <a:p>
                      <a:pPr algn="ctr"/>
                      <a:r>
                        <a:rPr lang="en-US" sz="1200" b="1">
                          <a:solidFill>
                            <a:schemeClr val="bg1"/>
                          </a:solidFill>
                        </a:rPr>
                        <a:t>(n=324)</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PBO</a:t>
                      </a:r>
                    </a:p>
                    <a:p>
                      <a:pPr algn="ctr"/>
                      <a:r>
                        <a:rPr lang="en-US" sz="1200" b="1">
                          <a:solidFill>
                            <a:schemeClr val="bg1"/>
                          </a:solidFill>
                        </a:rPr>
                        <a:t>(n=363)</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DAPA</a:t>
                      </a:r>
                    </a:p>
                    <a:p>
                      <a:pPr algn="ctr"/>
                      <a:r>
                        <a:rPr lang="en-US" sz="1200" b="1">
                          <a:solidFill>
                            <a:schemeClr val="bg1"/>
                          </a:solidFill>
                        </a:rPr>
                        <a:t>(n=343)</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PBO</a:t>
                      </a:r>
                    </a:p>
                    <a:p>
                      <a:pPr algn="ctr"/>
                      <a:r>
                        <a:rPr lang="en-US" sz="1200" b="1">
                          <a:solidFill>
                            <a:schemeClr val="bg1"/>
                          </a:solidFill>
                        </a:rPr>
                        <a:t>(n=352)</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DAPA</a:t>
                      </a:r>
                    </a:p>
                    <a:p>
                      <a:pPr algn="ctr"/>
                      <a:r>
                        <a:rPr lang="en-US" sz="1200" b="1">
                          <a:solidFill>
                            <a:schemeClr val="bg1"/>
                          </a:solidFill>
                        </a:rPr>
                        <a:t>(n=214)</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PBO</a:t>
                      </a:r>
                    </a:p>
                    <a:p>
                      <a:pPr algn="ctr"/>
                      <a:r>
                        <a:rPr lang="en-US" sz="1200" b="1">
                          <a:solidFill>
                            <a:schemeClr val="bg1"/>
                          </a:solidFill>
                        </a:rPr>
                        <a:t>(n=198)</a:t>
                      </a:r>
                    </a:p>
                  </a:txBody>
                  <a:tcPr marL="90756" marR="90756"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2778232008"/>
                  </a:ext>
                </a:extLst>
              </a:tr>
              <a:tr h="358389">
                <a:tc>
                  <a:txBody>
                    <a:bodyPr/>
                    <a:lstStyle/>
                    <a:p>
                      <a:pPr algn="l">
                        <a:lnSpc>
                          <a:spcPct val="100000"/>
                        </a:lnSpc>
                      </a:pPr>
                      <a:r>
                        <a:rPr lang="en-US" sz="1200" b="1"/>
                        <a:t>Age, years, mean</a:t>
                      </a:r>
                    </a:p>
                  </a:txBody>
                  <a:tcPr marL="90756" marR="90756"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64.2 </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65.0</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64.2</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63.1</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51.9</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51.7</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59.6</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200" kern="1200"/>
                        <a:t>58.4</a:t>
                      </a:r>
                      <a:endParaRPr lang="en-GB" sz="1200" kern="1200">
                        <a:solidFill>
                          <a:schemeClr val="dk1"/>
                        </a:solidFill>
                        <a:latin typeface="+mn-lt"/>
                        <a:ea typeface="+mn-ea"/>
                        <a:cs typeface="+mn-cs"/>
                      </a:endParaRPr>
                    </a:p>
                  </a:txBody>
                  <a:tcPr marL="65659" marR="65659" marT="0" marB="0" anchor="ctr">
                    <a:lnT w="28575"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10001"/>
                  </a:ext>
                </a:extLst>
              </a:tr>
              <a:tr h="358389">
                <a:tc>
                  <a:txBody>
                    <a:bodyPr/>
                    <a:lstStyle/>
                    <a:p>
                      <a:pPr algn="l">
                        <a:lnSpc>
                          <a:spcPct val="100000"/>
                        </a:lnSpc>
                      </a:pPr>
                      <a:r>
                        <a:rPr lang="en-US" sz="1200" b="1"/>
                        <a:t>Sex, female, </a:t>
                      </a:r>
                      <a:r>
                        <a:rPr lang="en-US" sz="1200" b="1" baseline="0"/>
                        <a:t>%</a:t>
                      </a:r>
                      <a:endParaRPr lang="en-US" sz="1200" b="1"/>
                    </a:p>
                  </a:txBody>
                  <a:tcPr marL="90756" marR="90756" anchor="ctr"/>
                </a:tc>
                <a:tc>
                  <a:txBody>
                    <a:bodyPr/>
                    <a:lstStyle/>
                    <a:p>
                      <a:pPr algn="ctr">
                        <a:lnSpc>
                          <a:spcPct val="107000"/>
                        </a:lnSpc>
                        <a:spcAft>
                          <a:spcPts val="0"/>
                        </a:spcAft>
                      </a:pPr>
                      <a:r>
                        <a:rPr lang="en-GB" sz="1200" kern="1200"/>
                        <a:t>34.2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33.0</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26.9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27.5</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34.1</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38.9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32.7</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35.4</a:t>
                      </a:r>
                      <a:endParaRPr lang="en-GB" sz="1200" kern="1200">
                        <a:solidFill>
                          <a:schemeClr val="dk1"/>
                        </a:solidFill>
                        <a:latin typeface="+mn-lt"/>
                        <a:ea typeface="+mn-ea"/>
                        <a:cs typeface="+mn-cs"/>
                      </a:endParaRPr>
                    </a:p>
                  </a:txBody>
                  <a:tcPr marL="65659" marR="65659" marT="0" marB="0" anchor="ctr"/>
                </a:tc>
                <a:extLst>
                  <a:ext uri="{0D108BD9-81ED-4DB2-BD59-A6C34878D82A}">
                    <a16:rowId xmlns="" xmlns:a16="http://schemas.microsoft.com/office/drawing/2014/main" val="10002"/>
                  </a:ext>
                </a:extLst>
              </a:tr>
              <a:tr h="1314092">
                <a:tc>
                  <a:txBody>
                    <a:bodyPr/>
                    <a:lstStyle/>
                    <a:p>
                      <a:pPr algn="l">
                        <a:lnSpc>
                          <a:spcPct val="100000"/>
                        </a:lnSpc>
                      </a:pPr>
                      <a:r>
                        <a:rPr lang="en-US" sz="1200" b="1"/>
                        <a:t>Race,</a:t>
                      </a:r>
                      <a:r>
                        <a:rPr lang="en-US" sz="1200" b="1" baseline="0"/>
                        <a:t> </a:t>
                      </a:r>
                      <a:r>
                        <a:rPr lang="en-US" sz="1200" b="1"/>
                        <a:t>%</a:t>
                      </a:r>
                    </a:p>
                    <a:p>
                      <a:pPr marL="0" indent="287338" algn="l">
                        <a:lnSpc>
                          <a:spcPct val="100000"/>
                        </a:lnSpc>
                      </a:pPr>
                      <a:r>
                        <a:rPr lang="en-US" sz="1200"/>
                        <a:t>White</a:t>
                      </a:r>
                    </a:p>
                    <a:p>
                      <a:pPr marL="0" indent="287338" algn="l">
                        <a:lnSpc>
                          <a:spcPct val="100000"/>
                        </a:lnSpc>
                      </a:pPr>
                      <a:r>
                        <a:rPr lang="en-US" sz="1200"/>
                        <a:t>Black</a:t>
                      </a:r>
                      <a:r>
                        <a:rPr lang="en-US" sz="1200" baseline="0"/>
                        <a:t> or African American</a:t>
                      </a:r>
                    </a:p>
                    <a:p>
                      <a:pPr marL="0" indent="287338" algn="l">
                        <a:lnSpc>
                          <a:spcPct val="100000"/>
                        </a:lnSpc>
                      </a:pPr>
                      <a:r>
                        <a:rPr lang="en-US" sz="1200" baseline="0"/>
                        <a:t>Asian</a:t>
                      </a:r>
                    </a:p>
                    <a:p>
                      <a:pPr marL="0" indent="287338" algn="l">
                        <a:lnSpc>
                          <a:spcPct val="100000"/>
                        </a:lnSpc>
                      </a:pPr>
                      <a:r>
                        <a:rPr lang="en-US" sz="1200" baseline="0"/>
                        <a:t>Other</a:t>
                      </a:r>
                      <a:endParaRPr lang="en-US" sz="1200"/>
                    </a:p>
                  </a:txBody>
                  <a:tcPr marL="90756" marR="90756"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51.7</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5.2</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32.2</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10.9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54.6</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4.0</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30.1</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11.4</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54.6</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7.7</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32.1</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5.6</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54.5</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8.0</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30.0</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7.4</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48.1</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1.7</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47.2</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2.9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50.0</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0.9</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46.6</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2.6</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58.4</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3.3</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34.6</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3.7</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endParaRPr lang="en-GB" sz="1200" kern="1200"/>
                    </a:p>
                    <a:p>
                      <a:pPr algn="ctr">
                        <a:lnSpc>
                          <a:spcPct val="107000"/>
                        </a:lnSpc>
                        <a:spcAft>
                          <a:spcPts val="0"/>
                        </a:spcAft>
                      </a:pPr>
                      <a:r>
                        <a:rPr lang="en-GB" sz="1200" kern="1200"/>
                        <a:t>58.6</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3.0</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36.4</a:t>
                      </a:r>
                    </a:p>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t>2.0</a:t>
                      </a:r>
                      <a:endParaRPr lang="en-GB" sz="1200" kern="1200">
                        <a:solidFill>
                          <a:schemeClr val="dk1"/>
                        </a:solidFill>
                        <a:latin typeface="+mn-lt"/>
                        <a:ea typeface="+mn-ea"/>
                        <a:cs typeface="+mn-cs"/>
                      </a:endParaRPr>
                    </a:p>
                  </a:txBody>
                  <a:tcPr marL="65659" marR="65659" marT="0" marB="0" anchor="ctr"/>
                </a:tc>
                <a:extLst>
                  <a:ext uri="{0D108BD9-81ED-4DB2-BD59-A6C34878D82A}">
                    <a16:rowId xmlns="" xmlns:a16="http://schemas.microsoft.com/office/drawing/2014/main" val="10003"/>
                  </a:ext>
                </a:extLst>
              </a:tr>
              <a:tr h="358389">
                <a:tc>
                  <a:txBody>
                    <a:bodyPr/>
                    <a:lstStyle/>
                    <a:p>
                      <a:pPr algn="l">
                        <a:lnSpc>
                          <a:spcPct val="100000"/>
                        </a:lnSpc>
                      </a:pPr>
                      <a:r>
                        <a:rPr lang="en-US" sz="1200" b="1"/>
                        <a:t>Weight, kg, mean  </a:t>
                      </a:r>
                    </a:p>
                  </a:txBody>
                  <a:tcPr marL="90756" marR="90756" anchor="ctr"/>
                </a:tc>
                <a:tc>
                  <a:txBody>
                    <a:bodyPr/>
                    <a:lstStyle/>
                    <a:p>
                      <a:pPr algn="ctr">
                        <a:lnSpc>
                          <a:spcPct val="107000"/>
                        </a:lnSpc>
                        <a:spcAft>
                          <a:spcPts val="0"/>
                        </a:spcAft>
                      </a:pPr>
                      <a:r>
                        <a:rPr lang="en-GB" sz="1200" kern="1200"/>
                        <a:t>82.9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83.4</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82.7</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83.5</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77.2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77.2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78.1</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79.6</a:t>
                      </a:r>
                      <a:endParaRPr lang="en-GB" sz="1200" kern="1200">
                        <a:solidFill>
                          <a:schemeClr val="dk1"/>
                        </a:solidFill>
                        <a:latin typeface="+mn-lt"/>
                        <a:ea typeface="+mn-ea"/>
                        <a:cs typeface="+mn-cs"/>
                      </a:endParaRPr>
                    </a:p>
                  </a:txBody>
                  <a:tcPr marL="65659" marR="65659" marT="0" marB="0" anchor="ctr"/>
                </a:tc>
                <a:extLst>
                  <a:ext uri="{0D108BD9-81ED-4DB2-BD59-A6C34878D82A}">
                    <a16:rowId xmlns="" xmlns:a16="http://schemas.microsoft.com/office/drawing/2014/main" val="10004"/>
                  </a:ext>
                </a:extLst>
              </a:tr>
              <a:tr h="358389">
                <a:tc>
                  <a:txBody>
                    <a:bodyPr/>
                    <a:lstStyle/>
                    <a:p>
                      <a:pPr algn="l">
                        <a:lnSpc>
                          <a:spcPct val="100000"/>
                        </a:lnSpc>
                      </a:pPr>
                      <a:r>
                        <a:rPr lang="en-US" sz="1200" b="1"/>
                        <a:t>Blood pressure, mmHg, mean</a:t>
                      </a:r>
                    </a:p>
                  </a:txBody>
                  <a:tcPr marL="90756" marR="90756" anchor="ctr"/>
                </a:tc>
                <a:tc>
                  <a:txBody>
                    <a:bodyPr/>
                    <a:lstStyle/>
                    <a:p>
                      <a:pPr algn="ctr">
                        <a:lnSpc>
                          <a:spcPct val="107000"/>
                        </a:lnSpc>
                        <a:spcAft>
                          <a:spcPts val="0"/>
                        </a:spcAft>
                      </a:pPr>
                      <a:r>
                        <a:rPr lang="en-GB" sz="1200" kern="1200"/>
                        <a:t>139.1/76.4</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139.8/76.2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137.9/79.6</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139.5/79.5</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128.8/79.0</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128.6/78.2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133.9/78.6</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134.6/80.7</a:t>
                      </a:r>
                      <a:endParaRPr lang="en-GB" sz="1200" kern="1200">
                        <a:solidFill>
                          <a:schemeClr val="dk1"/>
                        </a:solidFill>
                        <a:latin typeface="+mn-lt"/>
                        <a:ea typeface="+mn-ea"/>
                        <a:cs typeface="+mn-cs"/>
                      </a:endParaRPr>
                    </a:p>
                  </a:txBody>
                  <a:tcPr marL="65659" marR="65659" marT="0" marB="0" anchor="ctr"/>
                </a:tc>
                <a:extLst>
                  <a:ext uri="{0D108BD9-81ED-4DB2-BD59-A6C34878D82A}">
                    <a16:rowId xmlns="" xmlns:a16="http://schemas.microsoft.com/office/drawing/2014/main" val="10006"/>
                  </a:ext>
                </a:extLst>
              </a:tr>
              <a:tr h="287139">
                <a:tc>
                  <a:txBody>
                    <a:bodyPr/>
                    <a:lstStyle/>
                    <a:p>
                      <a:pPr algn="l">
                        <a:lnSpc>
                          <a:spcPct val="100000"/>
                        </a:lnSpc>
                      </a:pPr>
                      <a:r>
                        <a:rPr lang="en-US" sz="1200" b="1"/>
                        <a:t>eGFR, mL/min/1.73m</a:t>
                      </a:r>
                      <a:r>
                        <a:rPr lang="en-US" sz="1200" b="1" baseline="30000"/>
                        <a:t>2</a:t>
                      </a:r>
                      <a:r>
                        <a:rPr lang="en-US" sz="1200" b="1" baseline="0"/>
                        <a:t>, mean</a:t>
                      </a:r>
                      <a:endParaRPr lang="en-US" sz="1200" b="1"/>
                    </a:p>
                  </a:txBody>
                  <a:tcPr marL="90756" marR="90756" anchor="ctr"/>
                </a:tc>
                <a:tc>
                  <a:txBody>
                    <a:bodyPr/>
                    <a:lstStyle/>
                    <a:p>
                      <a:pPr algn="ctr">
                        <a:lnSpc>
                          <a:spcPct val="107000"/>
                        </a:lnSpc>
                        <a:spcAft>
                          <a:spcPts val="0"/>
                        </a:spcAft>
                      </a:pPr>
                      <a:r>
                        <a:rPr lang="en-GB" sz="1200" kern="1200"/>
                        <a:t>44.2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43.5</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42.0</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42.0</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42.9</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42.8</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40.2</a:t>
                      </a:r>
                      <a:endParaRPr lang="en-GB" sz="1200" kern="1200">
                        <a:solidFill>
                          <a:schemeClr val="dk1"/>
                        </a:solidFill>
                        <a:latin typeface="+mn-lt"/>
                        <a:ea typeface="+mn-ea"/>
                        <a:cs typeface="+mn-cs"/>
                      </a:endParaRPr>
                    </a:p>
                  </a:txBody>
                  <a:tcPr marL="65659" marR="65659" marT="0" marB="0" anchor="ctr"/>
                </a:tc>
                <a:tc>
                  <a:txBody>
                    <a:bodyPr/>
                    <a:lstStyle/>
                    <a:p>
                      <a:pPr algn="ctr">
                        <a:lnSpc>
                          <a:spcPct val="107000"/>
                        </a:lnSpc>
                        <a:spcAft>
                          <a:spcPts val="0"/>
                        </a:spcAft>
                      </a:pPr>
                      <a:r>
                        <a:rPr lang="en-GB" sz="1200" kern="1200"/>
                        <a:t>41.7</a:t>
                      </a:r>
                      <a:endParaRPr lang="en-GB" sz="1200" kern="1200">
                        <a:solidFill>
                          <a:schemeClr val="dk1"/>
                        </a:solidFill>
                        <a:latin typeface="+mn-lt"/>
                        <a:ea typeface="+mn-ea"/>
                        <a:cs typeface="+mn-cs"/>
                      </a:endParaRPr>
                    </a:p>
                  </a:txBody>
                  <a:tcPr marL="65659" marR="65659" marT="0" marB="0" anchor="ctr"/>
                </a:tc>
                <a:extLst>
                  <a:ext uri="{0D108BD9-81ED-4DB2-BD59-A6C34878D82A}">
                    <a16:rowId xmlns="" xmlns:a16="http://schemas.microsoft.com/office/drawing/2014/main" val="10007"/>
                  </a:ext>
                </a:extLst>
              </a:tr>
              <a:tr h="367482">
                <a:tc>
                  <a:txBody>
                    <a:bodyPr/>
                    <a:lstStyle/>
                    <a:p>
                      <a:pPr algn="l">
                        <a:lnSpc>
                          <a:spcPct val="100000"/>
                        </a:lnSpc>
                      </a:pPr>
                      <a:r>
                        <a:rPr lang="en-US" sz="1200" b="1"/>
                        <a:t>UACR, mg/g, median</a:t>
                      </a:r>
                    </a:p>
                  </a:txBody>
                  <a:tcPr marL="90756" marR="90756"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1056.0</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1037.5</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801.0</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711.0</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975.0</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981.2</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794.5</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GB" sz="1200">
                          <a:effectLst/>
                          <a:latin typeface="+mn-lt"/>
                          <a:ea typeface="Calibri" panose="020F0502020204030204" pitchFamily="34" charset="0"/>
                          <a:cs typeface="Times New Roman" panose="02020603050405020304" pitchFamily="18" charset="0"/>
                        </a:rPr>
                        <a:t>841.0</a:t>
                      </a:r>
                      <a:endParaRPr lang="en-US" sz="1200">
                        <a:effectLst/>
                        <a:latin typeface="+mn-lt"/>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10008"/>
                  </a:ext>
                </a:extLst>
              </a:tr>
            </a:tbl>
          </a:graphicData>
        </a:graphic>
      </p:graphicFrame>
      <p:sp>
        <p:nvSpPr>
          <p:cNvPr id="3" name="Text Placeholder 2"/>
          <p:cNvSpPr>
            <a:spLocks noGrp="1"/>
          </p:cNvSpPr>
          <p:nvPr>
            <p:ph type="body" sz="quarter" idx="13"/>
          </p:nvPr>
        </p:nvSpPr>
        <p:spPr/>
        <p:txBody>
          <a:bodyPr/>
          <a:lstStyle/>
          <a:p>
            <a:r>
              <a:rPr lang="en-US"/>
              <a:t>CKD = chronic kidney disease; DAPA = dapagliflozin 10 mg; eGFR = estimated glomerular filtration rate; PBO = placebo; UACR = urinary albumin-to-creatine ratio.</a:t>
            </a:r>
          </a:p>
          <a:p>
            <a:r>
              <a:rPr lang="en-US"/>
              <a:t>Wheeler DC et al. Article and supplementary appendix. </a:t>
            </a:r>
            <a:r>
              <a:rPr lang="en-US" i="1"/>
              <a:t>Lancet Diabetes Endocrinol. </a:t>
            </a:r>
            <a:r>
              <a:rPr lang="en-US"/>
              <a:t>2021;9:22–31. </a:t>
            </a:r>
            <a:endParaRPr lang="en-GB"/>
          </a:p>
        </p:txBody>
      </p:sp>
      <p:grpSp>
        <p:nvGrpSpPr>
          <p:cNvPr id="12" name="Group 11">
            <a:extLst>
              <a:ext uri="{FF2B5EF4-FFF2-40B4-BE49-F238E27FC236}">
                <a16:creationId xmlns="" xmlns:a16="http://schemas.microsoft.com/office/drawing/2014/main" id="{8B50B25B-9D0B-4A9F-88E8-C99A788227FC}"/>
              </a:ext>
            </a:extLst>
          </p:cNvPr>
          <p:cNvGrpSpPr/>
          <p:nvPr/>
        </p:nvGrpSpPr>
        <p:grpSpPr>
          <a:xfrm>
            <a:off x="-6291" y="-23678"/>
            <a:ext cx="3017520" cy="261610"/>
            <a:chOff x="-6290" y="-23678"/>
            <a:chExt cx="3017520" cy="261610"/>
          </a:xfrm>
          <a:solidFill>
            <a:schemeClr val="accent2"/>
          </a:solidFill>
        </p:grpSpPr>
        <p:sp>
          <p:nvSpPr>
            <p:cNvPr id="13" name="Freeform 13">
              <a:extLst>
                <a:ext uri="{FF2B5EF4-FFF2-40B4-BE49-F238E27FC236}">
                  <a16:creationId xmlns="" xmlns:a16="http://schemas.microsoft.com/office/drawing/2014/main" id="{959D8149-9DB5-4C74-B74F-70AD66A9745D}"/>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4" name="Rectangle 13">
              <a:extLst>
                <a:ext uri="{FF2B5EF4-FFF2-40B4-BE49-F238E27FC236}">
                  <a16:creationId xmlns="" xmlns:a16="http://schemas.microsoft.com/office/drawing/2014/main" id="{E02AEB64-C9B3-4D8E-9811-26CDE3D713EA}"/>
                </a:ext>
              </a:extLst>
            </p:cNvPr>
            <p:cNvSpPr/>
            <p:nvPr/>
          </p:nvSpPr>
          <p:spPr>
            <a:xfrm>
              <a:off x="478977" y="-23678"/>
              <a:ext cx="1999265" cy="261610"/>
            </a:xfrm>
            <a:prstGeom prst="rect">
              <a:avLst/>
            </a:prstGeom>
            <a:noFill/>
          </p:spPr>
          <p:txBody>
            <a:bodyPr wrap="none">
              <a:spAutoFit/>
            </a:bodyPr>
            <a:lstStyle/>
            <a:p>
              <a:pPr algn="ctr"/>
              <a:r>
                <a:rPr lang="en-US" sz="1100" b="1">
                  <a:solidFill>
                    <a:schemeClr val="bg1"/>
                  </a:solidFill>
                </a:rPr>
                <a:t>DAPA-CKD – CKD Etiology</a:t>
              </a:r>
            </a:p>
          </p:txBody>
        </p:sp>
      </p:grpSp>
    </p:spTree>
    <p:extLst>
      <p:ext uri="{BB962C8B-B14F-4D97-AF65-F5344CB8AC3E}">
        <p14:creationId xmlns:p14="http://schemas.microsoft.com/office/powerpoint/2010/main" val="432607888"/>
      </p:ext>
    </p:extLst>
  </p:cSld>
  <p:clrMapOvr>
    <a:masterClrMapping/>
  </p:clrMapOvr>
  <p:transition>
    <p:fade/>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C682EA37-DF84-4A60-B30E-3076404A50B5}"/>
              </a:ext>
            </a:extLst>
          </p:cNvPr>
          <p:cNvSpPr>
            <a:spLocks noGrp="1"/>
          </p:cNvSpPr>
          <p:nvPr>
            <p:ph type="title"/>
          </p:nvPr>
        </p:nvSpPr>
        <p:spPr/>
        <p:txBody>
          <a:bodyPr>
            <a:normAutofit fontScale="90000"/>
          </a:bodyPr>
          <a:lstStyle/>
          <a:p>
            <a:r>
              <a:rPr lang="en-US"/>
              <a:t>Primary and Secondary Outcomes by Underlying Cause of Kidney Disease</a:t>
            </a:r>
          </a:p>
        </p:txBody>
      </p:sp>
      <p:sp>
        <p:nvSpPr>
          <p:cNvPr id="125" name="Text Placeholder 3"/>
          <p:cNvSpPr>
            <a:spLocks noGrp="1"/>
          </p:cNvSpPr>
          <p:nvPr>
            <p:ph type="body" sz="quarter" idx="13"/>
          </p:nvPr>
        </p:nvSpPr>
        <p:spPr/>
        <p:txBody>
          <a:bodyPr/>
          <a:lstStyle/>
          <a:p>
            <a:r>
              <a:rPr lang="en-US" baseline="30000" err="1"/>
              <a:t>a</a:t>
            </a:r>
            <a:r>
              <a:rPr lang="en-US" err="1"/>
              <a:t>Event</a:t>
            </a:r>
            <a:r>
              <a:rPr lang="en-US"/>
              <a:t> data are numbers of patients with an outcome event/total patients; </a:t>
            </a:r>
            <a:r>
              <a:rPr lang="en-GB" baseline="30000" err="1"/>
              <a:t>b</a:t>
            </a:r>
            <a:r>
              <a:rPr lang="en-GB" err="1"/>
              <a:t>Sustained</a:t>
            </a:r>
            <a:r>
              <a:rPr lang="en-GB"/>
              <a:t> ≥50% eGFR decline, ESKD, renal or CV death; </a:t>
            </a:r>
            <a:r>
              <a:rPr lang="en-GB" baseline="30000"/>
              <a:t>c</a:t>
            </a:r>
            <a:r>
              <a:rPr lang="en-US"/>
              <a:t>Sustained ≥50% eGFR decline, ESKD, or renal death; </a:t>
            </a:r>
            <a:r>
              <a:rPr lang="en-US">
                <a:ea typeface="+mn-lt"/>
                <a:cs typeface="+mn-lt"/>
              </a:rPr>
              <a:t>CKD = chronic kidney disease; CV = cardiovascular; eGFR = estimated glomerular filtration rate; ESKD = end-stage kidney disease; </a:t>
            </a:r>
            <a:r>
              <a:rPr lang="en-US" err="1">
                <a:ea typeface="+mn-lt"/>
                <a:cs typeface="+mn-lt"/>
              </a:rPr>
              <a:t>hHF</a:t>
            </a:r>
            <a:r>
              <a:rPr lang="en-US">
                <a:ea typeface="+mn-lt"/>
                <a:cs typeface="+mn-lt"/>
              </a:rPr>
              <a:t> = hospitalization for heart failure; </a:t>
            </a:r>
            <a:r>
              <a:rPr lang="en-US"/>
              <a:t>Wheeler DC et al. </a:t>
            </a:r>
            <a:r>
              <a:rPr lang="en-US" i="1"/>
              <a:t>Lancet Diabetes Endocrinol. </a:t>
            </a:r>
            <a:r>
              <a:rPr lang="en-US"/>
              <a:t>2021;9:22–31. </a:t>
            </a:r>
            <a:endParaRPr lang="en-GB"/>
          </a:p>
        </p:txBody>
      </p:sp>
      <p:graphicFrame>
        <p:nvGraphicFramePr>
          <p:cNvPr id="3" name="Table 4">
            <a:extLst>
              <a:ext uri="{FF2B5EF4-FFF2-40B4-BE49-F238E27FC236}">
                <a16:creationId xmlns="" xmlns:a16="http://schemas.microsoft.com/office/drawing/2014/main" id="{F88022CB-613F-4108-A527-70372BF0DF02}"/>
              </a:ext>
            </a:extLst>
          </p:cNvPr>
          <p:cNvGraphicFramePr>
            <a:graphicFrameLocks noGrp="1"/>
          </p:cNvGraphicFramePr>
          <p:nvPr/>
        </p:nvGraphicFramePr>
        <p:xfrm>
          <a:off x="457200" y="1257300"/>
          <a:ext cx="11287125" cy="4475000"/>
        </p:xfrm>
        <a:graphic>
          <a:graphicData uri="http://schemas.openxmlformats.org/drawingml/2006/table">
            <a:tbl>
              <a:tblPr firstRow="1">
                <a:tableStyleId>{21E4AEA4-8DFA-4A89-87EB-49C32662AFE0}</a:tableStyleId>
              </a:tblPr>
              <a:tblGrid>
                <a:gridCol w="2257425">
                  <a:extLst>
                    <a:ext uri="{9D8B030D-6E8A-4147-A177-3AD203B41FA5}">
                      <a16:colId xmlns="" xmlns:a16="http://schemas.microsoft.com/office/drawing/2014/main" val="330706242"/>
                    </a:ext>
                  </a:extLst>
                </a:gridCol>
                <a:gridCol w="1703371">
                  <a:extLst>
                    <a:ext uri="{9D8B030D-6E8A-4147-A177-3AD203B41FA5}">
                      <a16:colId xmlns="" xmlns:a16="http://schemas.microsoft.com/office/drawing/2014/main" val="1192844378"/>
                    </a:ext>
                  </a:extLst>
                </a:gridCol>
                <a:gridCol w="859021">
                  <a:extLst>
                    <a:ext uri="{9D8B030D-6E8A-4147-A177-3AD203B41FA5}">
                      <a16:colId xmlns="" xmlns:a16="http://schemas.microsoft.com/office/drawing/2014/main" val="1490542531"/>
                    </a:ext>
                  </a:extLst>
                </a:gridCol>
                <a:gridCol w="3571708">
                  <a:extLst>
                    <a:ext uri="{9D8B030D-6E8A-4147-A177-3AD203B41FA5}">
                      <a16:colId xmlns="" xmlns:a16="http://schemas.microsoft.com/office/drawing/2014/main" val="841220493"/>
                    </a:ext>
                  </a:extLst>
                </a:gridCol>
                <a:gridCol w="1419225">
                  <a:extLst>
                    <a:ext uri="{9D8B030D-6E8A-4147-A177-3AD203B41FA5}">
                      <a16:colId xmlns="" xmlns:a16="http://schemas.microsoft.com/office/drawing/2014/main" val="1280089722"/>
                    </a:ext>
                  </a:extLst>
                </a:gridCol>
                <a:gridCol w="1476375">
                  <a:extLst>
                    <a:ext uri="{9D8B030D-6E8A-4147-A177-3AD203B41FA5}">
                      <a16:colId xmlns="" xmlns:a16="http://schemas.microsoft.com/office/drawing/2014/main" val="2323678664"/>
                    </a:ext>
                  </a:extLst>
                </a:gridCol>
              </a:tblGrid>
              <a:tr h="239869">
                <a:tc>
                  <a:txBody>
                    <a:bodyPr/>
                    <a:lstStyle/>
                    <a:p>
                      <a:endParaRPr lang="en-US" sz="1200"/>
                    </a:p>
                  </a:txBody>
                  <a:tcPr/>
                </a:tc>
                <a:tc>
                  <a:txBody>
                    <a:bodyPr/>
                    <a:lstStyle/>
                    <a:p>
                      <a:pPr algn="ctr"/>
                      <a:r>
                        <a:rPr lang="en-US" sz="1200"/>
                        <a:t>Dapagliflozin 10 mg</a:t>
                      </a:r>
                      <a:br>
                        <a:rPr lang="en-US" sz="1200"/>
                      </a:br>
                      <a:r>
                        <a:rPr lang="en-US" sz="1200" err="1"/>
                        <a:t>Events</a:t>
                      </a:r>
                      <a:r>
                        <a:rPr lang="en-US" sz="1200" baseline="30000" err="1"/>
                        <a:t>a</a:t>
                      </a:r>
                      <a:endParaRPr lang="en-US" sz="1200"/>
                    </a:p>
                  </a:txBody>
                  <a:tcPr/>
                </a:tc>
                <a:tc>
                  <a:txBody>
                    <a:bodyPr/>
                    <a:lstStyle/>
                    <a:p>
                      <a:pPr algn="ctr"/>
                      <a:r>
                        <a:rPr lang="en-US" sz="1200"/>
                        <a:t>Placebo </a:t>
                      </a:r>
                      <a:br>
                        <a:rPr lang="en-US" sz="1200"/>
                      </a:br>
                      <a:r>
                        <a:rPr lang="en-US" sz="1200" err="1"/>
                        <a:t>Events</a:t>
                      </a:r>
                      <a:r>
                        <a:rPr lang="en-US" sz="1200" baseline="30000" err="1"/>
                        <a:t>a</a:t>
                      </a:r>
                      <a:endParaRPr lang="en-US" sz="1200"/>
                    </a:p>
                  </a:txBody>
                  <a:tcPr/>
                </a:tc>
                <a:tc>
                  <a:txBody>
                    <a:bodyPr/>
                    <a:lstStyle/>
                    <a:p>
                      <a:pPr algn="ctr"/>
                      <a:endParaRPr lang="en-US" sz="1200"/>
                    </a:p>
                  </a:txBody>
                  <a:tcPr/>
                </a:tc>
                <a:tc>
                  <a:txBody>
                    <a:bodyPr/>
                    <a:lstStyle/>
                    <a:p>
                      <a:pPr algn="ctr"/>
                      <a:r>
                        <a:rPr lang="en-US" sz="1200"/>
                        <a:t>Hazard Ratio </a:t>
                      </a:r>
                      <a:br>
                        <a:rPr lang="en-US" sz="1200"/>
                      </a:br>
                      <a:r>
                        <a:rPr lang="en-US" sz="1200"/>
                        <a:t>(95% CI)</a:t>
                      </a:r>
                    </a:p>
                  </a:txBody>
                  <a:tcPr/>
                </a:tc>
                <a:tc>
                  <a:txBody>
                    <a:bodyPr/>
                    <a:lstStyle/>
                    <a:p>
                      <a:pPr algn="ctr"/>
                      <a:r>
                        <a:rPr lang="en-US" sz="1200"/>
                        <a:t>P-value for </a:t>
                      </a:r>
                      <a:br>
                        <a:rPr lang="en-US" sz="1200"/>
                      </a:br>
                      <a:r>
                        <a:rPr lang="en-US" sz="1200"/>
                        <a:t>Interaction</a:t>
                      </a:r>
                    </a:p>
                  </a:txBody>
                  <a:tcPr/>
                </a:tc>
                <a:extLst>
                  <a:ext uri="{0D108BD9-81ED-4DB2-BD59-A6C34878D82A}">
                    <a16:rowId xmlns="" xmlns:a16="http://schemas.microsoft.com/office/drawing/2014/main" val="2718788637"/>
                  </a:ext>
                </a:extLst>
              </a:tr>
              <a:tr h="200890">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Primary </a:t>
                      </a:r>
                      <a:r>
                        <a:rPr kumimoji="0" lang="en-GB" sz="1200" b="1" i="0" u="none" strike="noStrike" kern="1200" cap="none" spc="0" normalizeH="0" baseline="0" noProof="0" err="1">
                          <a:ln>
                            <a:noFill/>
                          </a:ln>
                          <a:solidFill>
                            <a:schemeClr val="tx1"/>
                          </a:solidFill>
                          <a:effectLst/>
                          <a:uLnTx/>
                          <a:uFillTx/>
                          <a:latin typeface="+mn-lt"/>
                          <a:ea typeface="+mn-ea"/>
                          <a:cs typeface="+mn-cs"/>
                        </a:rPr>
                        <a:t>outcome</a:t>
                      </a:r>
                      <a:r>
                        <a:rPr kumimoji="0" lang="en-GB" sz="1200" b="1" i="0" u="none" strike="noStrike" kern="1200" cap="none" spc="0" normalizeH="0" baseline="30000" noProof="0" err="1">
                          <a:ln>
                            <a:noFill/>
                          </a:ln>
                          <a:solidFill>
                            <a:schemeClr val="tx1"/>
                          </a:solidFill>
                          <a:effectLst/>
                          <a:uLnTx/>
                          <a:uFillTx/>
                          <a:latin typeface="+mn-lt"/>
                          <a:ea typeface="+mn-ea"/>
                          <a:cs typeface="+mn-cs"/>
                        </a:rPr>
                        <a:t>b</a:t>
                      </a:r>
                      <a:endParaRPr kumimoji="0" lang="en-GB" sz="1200" b="1" i="0" u="none" strike="noStrike" kern="1200" cap="none" spc="0" normalizeH="0" baseline="0" noProof="0">
                        <a:ln>
                          <a:noFill/>
                        </a:ln>
                        <a:solidFill>
                          <a:schemeClr val="tx1"/>
                        </a:solidFill>
                        <a:effectLst/>
                        <a:uLnTx/>
                        <a:uFillTx/>
                        <a:latin typeface="+mn-lt"/>
                        <a:ea typeface="+mn-ea"/>
                        <a:cs typeface="+mn-cs"/>
                      </a:endParaRPr>
                    </a:p>
                  </a:txBody>
                  <a:tcPr marT="0" marB="0">
                    <a:lnB w="12700" cmpd="sng">
                      <a:noFill/>
                    </a:lnB>
                    <a:noFill/>
                  </a:tcPr>
                </a:tc>
                <a:tc hMerge="1">
                  <a:txBody>
                    <a:bodyPr/>
                    <a:lstStyle/>
                    <a:p>
                      <a:pPr algn="ctr"/>
                      <a:endParaRPr lang="en-US" sz="1200">
                        <a:solidFill>
                          <a:schemeClr val="tx1"/>
                        </a:solidFill>
                      </a:endParaRPr>
                    </a:p>
                  </a:txBody>
                  <a:tcPr marT="0" marB="0">
                    <a:lnB w="12700" cmpd="sng">
                      <a:noFill/>
                    </a:lnB>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mpd="sng">
                      <a:noFill/>
                    </a:lnB>
                  </a:tcPr>
                </a:tc>
                <a:extLst>
                  <a:ext uri="{0D108BD9-81ED-4DB2-BD59-A6C34878D82A}">
                    <a16:rowId xmlns="" xmlns:a16="http://schemas.microsoft.com/office/drawing/2014/main" val="4124725510"/>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139/1271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207/1239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0.63 (0.51, 0.78)</a:t>
                      </a:r>
                    </a:p>
                  </a:txBody>
                  <a:tcPr marL="9525" marR="9525" marT="9525" marB="0" anchor="ctr">
                    <a:lnT w="12700" cmpd="sng">
                      <a:noFill/>
                    </a:lnT>
                    <a:lnB w="12700" cmpd="sng">
                      <a:noFill/>
                    </a:lnB>
                    <a:noFill/>
                  </a:tcPr>
                </a:tc>
                <a:tc>
                  <a:txBody>
                    <a:bodyPr/>
                    <a:lstStyle/>
                    <a:p>
                      <a:pPr algn="ctr"/>
                      <a:r>
                        <a:rPr lang="en-US" sz="1200">
                          <a:solidFill>
                            <a:schemeClr val="tx1"/>
                          </a:solidFill>
                        </a:rPr>
                        <a:t>0.53</a:t>
                      </a:r>
                    </a:p>
                  </a:txBody>
                  <a:tcPr marT="0" marB="0">
                    <a:lnT w="12700" cmpd="sng">
                      <a:noFill/>
                    </a:lnT>
                    <a:lnB w="12700" cmpd="sng">
                      <a:noFill/>
                    </a:lnB>
                    <a:noFill/>
                  </a:tcPr>
                </a:tc>
                <a:extLst>
                  <a:ext uri="{0D108BD9-81ED-4DB2-BD59-A6C34878D82A}">
                    <a16:rowId xmlns="" xmlns:a16="http://schemas.microsoft.com/office/drawing/2014/main" val="1016831618"/>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35/363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0.75 (0.44, 1.26)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269324923"/>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22/343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49/352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0.43 (0.26, 0.71)</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266037894"/>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12/214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21/198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0.58 (0.29, 1.19)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065865378"/>
                  </a:ext>
                </a:extLst>
              </a:tr>
              <a:tr h="200890">
                <a:tc gridSpan="6">
                  <a:txBody>
                    <a:bodyPr/>
                    <a:lstStyle/>
                    <a:p>
                      <a:r>
                        <a:rPr lang="en-US" sz="1200" b="1">
                          <a:solidFill>
                            <a:schemeClr val="tx1"/>
                          </a:solidFill>
                        </a:rPr>
                        <a:t>Renal-specific </a:t>
                      </a:r>
                      <a:r>
                        <a:rPr lang="en-US" sz="1200" b="1" err="1">
                          <a:solidFill>
                            <a:schemeClr val="tx1"/>
                          </a:solidFill>
                        </a:rPr>
                        <a:t>outcomes</a:t>
                      </a:r>
                      <a:r>
                        <a:rPr lang="en-US" sz="1200" b="1" baseline="30000" err="1">
                          <a:solidFill>
                            <a:schemeClr val="tx1"/>
                          </a:solidFill>
                        </a:rPr>
                        <a:t>c</a:t>
                      </a:r>
                      <a:endParaRPr lang="en-US" sz="1200" b="1">
                        <a:solidFill>
                          <a:schemeClr val="tx1"/>
                        </a:solidFill>
                      </a:endParaRP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1877038845"/>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0.55 (0.43, 0.71)</a:t>
                      </a:r>
                    </a:p>
                  </a:txBody>
                  <a:tcPr marL="9525" marR="9525" marT="9525" marB="0" anchor="ctr">
                    <a:lnT w="12700" cmpd="sng">
                      <a:noFill/>
                    </a:lnT>
                    <a:lnB w="12700" cmpd="sng">
                      <a:noFill/>
                    </a:lnB>
                    <a:noFill/>
                  </a:tcPr>
                </a:tc>
                <a:tc>
                  <a:txBody>
                    <a:bodyPr/>
                    <a:lstStyle/>
                    <a:p>
                      <a:pPr algn="ctr"/>
                      <a:r>
                        <a:rPr lang="en-US" sz="1200">
                          <a:solidFill>
                            <a:schemeClr val="tx1"/>
                          </a:solidFill>
                        </a:rPr>
                        <a:t>0.67</a:t>
                      </a:r>
                    </a:p>
                  </a:txBody>
                  <a:tcPr marT="0" marB="0">
                    <a:lnT w="12700" cmpd="sng">
                      <a:noFill/>
                    </a:lnT>
                    <a:lnB w="12700" cmpd="sng">
                      <a:noFill/>
                    </a:lnB>
                    <a:noFill/>
                  </a:tcPr>
                </a:tc>
                <a:extLst>
                  <a:ext uri="{0D108BD9-81ED-4DB2-BD59-A6C34878D82A}">
                    <a16:rowId xmlns="" xmlns:a16="http://schemas.microsoft.com/office/drawing/2014/main" val="203689423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18/324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26/363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0.74 (0.40, 1.36)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58297331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21/343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46/352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0.43 (0.26, 0.72)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25016975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 </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0.81 (0.35, 1.83)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16346978"/>
                  </a:ext>
                </a:extLst>
              </a:tr>
              <a:tr h="200890">
                <a:tc gridSpan="6">
                  <a:txBody>
                    <a:bodyPr/>
                    <a:lstStyle/>
                    <a:p>
                      <a:r>
                        <a:rPr lang="en-US" sz="1200" b="1">
                          <a:solidFill>
                            <a:schemeClr val="tx1"/>
                          </a:solidFill>
                        </a:rPr>
                        <a:t>CV death or </a:t>
                      </a:r>
                      <a:r>
                        <a:rPr lang="en-US" sz="1200" b="1" err="1">
                          <a:solidFill>
                            <a:schemeClr val="tx1"/>
                          </a:solidFill>
                        </a:rPr>
                        <a:t>hHF</a:t>
                      </a:r>
                      <a:endParaRPr lang="en-US" sz="1200" b="1">
                        <a:solidFill>
                          <a:schemeClr val="tx1"/>
                        </a:solidFill>
                      </a:endParaRP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63549482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76/1271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0.67 (0.50, 0.90)</a:t>
                      </a:r>
                    </a:p>
                  </a:txBody>
                  <a:tcPr marL="9525" marR="9525" marT="9525" marB="0" anchor="ctr">
                    <a:lnT w="12700" cmpd="sng">
                      <a:noFill/>
                    </a:lnT>
                    <a:lnB w="12700" cmpd="sng">
                      <a:noFill/>
                    </a:lnB>
                    <a:noFill/>
                  </a:tcPr>
                </a:tc>
                <a:tc>
                  <a:txBody>
                    <a:bodyPr/>
                    <a:lstStyle/>
                    <a:p>
                      <a:pPr algn="ctr"/>
                      <a:r>
                        <a:rPr lang="en-US" sz="1200">
                          <a:solidFill>
                            <a:schemeClr val="tx1"/>
                          </a:solidFill>
                        </a:rPr>
                        <a:t>0.24</a:t>
                      </a:r>
                    </a:p>
                  </a:txBody>
                  <a:tcPr marT="0" marB="0">
                    <a:lnT w="12700" cmpd="sng">
                      <a:noFill/>
                    </a:lnT>
                    <a:lnB w="12700" cmpd="sng">
                      <a:noFill/>
                    </a:lnB>
                    <a:noFill/>
                  </a:tcPr>
                </a:tc>
                <a:extLst>
                  <a:ext uri="{0D108BD9-81ED-4DB2-BD59-A6C34878D82A}">
                    <a16:rowId xmlns="" xmlns:a16="http://schemas.microsoft.com/office/drawing/2014/main" val="3309771062"/>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17/324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1.29 (0.64, 2.60)</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669970889"/>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0.48 (0.12, 1.84)</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12625305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0.39 (0.12, 1.28)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30142528"/>
                  </a:ext>
                </a:extLst>
              </a:tr>
              <a:tr h="200890">
                <a:tc gridSpan="6">
                  <a:txBody>
                    <a:bodyPr/>
                    <a:lstStyle/>
                    <a:p>
                      <a:r>
                        <a:rPr lang="en-US" sz="1200" b="1">
                          <a:solidFill>
                            <a:schemeClr val="tx1"/>
                          </a:solidFill>
                        </a:rPr>
                        <a:t>All-cause mortality</a:t>
                      </a: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827644342"/>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78/1271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104/1239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0.72 (0.54, 0.97)</a:t>
                      </a:r>
                    </a:p>
                  </a:txBody>
                  <a:tcPr marL="9525" marR="9525" marT="9525" marB="0" anchor="ctr">
                    <a:lnT w="12700" cmpd="sng">
                      <a:noFill/>
                    </a:lnT>
                    <a:lnB w="12700" cmpd="sng">
                      <a:noFill/>
                    </a:lnB>
                    <a:noFill/>
                  </a:tcPr>
                </a:tc>
                <a:tc>
                  <a:txBody>
                    <a:bodyPr/>
                    <a:lstStyle/>
                    <a:p>
                      <a:pPr algn="ctr"/>
                      <a:r>
                        <a:rPr lang="en-US" sz="1200">
                          <a:solidFill>
                            <a:schemeClr val="tx1"/>
                          </a:solidFill>
                        </a:rPr>
                        <a:t>0.55</a:t>
                      </a:r>
                    </a:p>
                  </a:txBody>
                  <a:tcPr marT="0" marB="0">
                    <a:lnT w="12700" cmpd="sng">
                      <a:noFill/>
                    </a:lnT>
                    <a:lnB w="12700" cmpd="sng">
                      <a:noFill/>
                    </a:lnB>
                    <a:noFill/>
                  </a:tcPr>
                </a:tc>
                <a:extLst>
                  <a:ext uri="{0D108BD9-81ED-4DB2-BD59-A6C34878D82A}">
                    <a16:rowId xmlns="" xmlns:a16="http://schemas.microsoft.com/office/drawing/2014/main" val="2044903139"/>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22/363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(0.36, 1.37)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363435698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11/352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0.31 (0.09, 1.13)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23885080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noFill/>
                  </a:tcPr>
                </a:tc>
                <a:tc>
                  <a:txBody>
                    <a:bodyPr/>
                    <a:lstStyle/>
                    <a:p>
                      <a:pPr algn="ctr" fontAlgn="b"/>
                      <a:r>
                        <a:rPr lang="en-US" sz="1200" b="0" i="0" u="none" strike="noStrike">
                          <a:solidFill>
                            <a:schemeClr val="tx1"/>
                          </a:solidFill>
                          <a:effectLst/>
                          <a:latin typeface="Arial" panose="020B0604020202020204" pitchFamily="34" charset="0"/>
                        </a:rPr>
                        <a:t>6/214</a:t>
                      </a:r>
                    </a:p>
                  </a:txBody>
                  <a:tcPr marL="9525" marR="9525" marT="9525" marB="0" anchor="b">
                    <a:lnT w="12700" cmpd="sng">
                      <a:noFill/>
                    </a:lnT>
                    <a:noFill/>
                  </a:tcPr>
                </a:tc>
                <a:tc>
                  <a:txBody>
                    <a:bodyPr/>
                    <a:lstStyle/>
                    <a:p>
                      <a:pPr algn="ctr" fontAlgn="b"/>
                      <a:r>
                        <a:rPr lang="en-US" sz="1200" b="0" i="0" u="none" strike="noStrike">
                          <a:solidFill>
                            <a:schemeClr val="tx1"/>
                          </a:solidFill>
                          <a:effectLst/>
                          <a:latin typeface="Arial" panose="020B0604020202020204" pitchFamily="34" charset="0"/>
                        </a:rPr>
                        <a:t>9/198</a:t>
                      </a:r>
                    </a:p>
                  </a:txBody>
                  <a:tcPr marL="9525" marR="9525" marT="9525" marB="0" anchor="b">
                    <a:lnT w="12700" cmpd="sng">
                      <a:noFill/>
                    </a:lnT>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noFill/>
                  </a:tcPr>
                </a:tc>
                <a:tc>
                  <a:txBody>
                    <a:bodyPr/>
                    <a:lstStyle/>
                    <a:p>
                      <a:pPr algn="ctr" rtl="0" fontAlgn="ctr"/>
                      <a:r>
                        <a:rPr lang="en-US" sz="1200" b="0" i="0" u="none" strike="noStrike">
                          <a:solidFill>
                            <a:schemeClr val="tx1"/>
                          </a:solidFill>
                          <a:effectLst/>
                          <a:latin typeface="Arial" panose="020B0604020202020204" pitchFamily="34" charset="0"/>
                        </a:rPr>
                        <a:t>0.57 (0.20, 1.61)</a:t>
                      </a:r>
                    </a:p>
                  </a:txBody>
                  <a:tcPr marL="9525" marR="9525" marT="9525" marB="0" anchor="ctr">
                    <a:lnT w="12700" cmpd="sng">
                      <a:noFill/>
                    </a:lnT>
                    <a:noFill/>
                  </a:tcPr>
                </a:tc>
                <a:tc>
                  <a:txBody>
                    <a:bodyPr/>
                    <a:lstStyle/>
                    <a:p>
                      <a:pPr algn="ctr"/>
                      <a:endParaRPr lang="en-US" sz="1200">
                        <a:solidFill>
                          <a:schemeClr val="tx1"/>
                        </a:solidFill>
                      </a:endParaRPr>
                    </a:p>
                  </a:txBody>
                  <a:tcPr marT="0" marB="0">
                    <a:lnT w="12700" cmpd="sng">
                      <a:noFill/>
                    </a:lnT>
                    <a:noFill/>
                  </a:tcPr>
                </a:tc>
                <a:extLst>
                  <a:ext uri="{0D108BD9-81ED-4DB2-BD59-A6C34878D82A}">
                    <a16:rowId xmlns="" xmlns:a16="http://schemas.microsoft.com/office/drawing/2014/main" val="2177088397"/>
                  </a:ext>
                </a:extLst>
              </a:tr>
            </a:tbl>
          </a:graphicData>
        </a:graphic>
      </p:graphicFrame>
      <p:grpSp>
        <p:nvGrpSpPr>
          <p:cNvPr id="153" name="Group 152">
            <a:extLst>
              <a:ext uri="{FF2B5EF4-FFF2-40B4-BE49-F238E27FC236}">
                <a16:creationId xmlns="" xmlns:a16="http://schemas.microsoft.com/office/drawing/2014/main" id="{8D3E5C19-F88B-407F-A21B-37A5A10209A1}"/>
              </a:ext>
            </a:extLst>
          </p:cNvPr>
          <p:cNvGrpSpPr/>
          <p:nvPr/>
        </p:nvGrpSpPr>
        <p:grpSpPr>
          <a:xfrm>
            <a:off x="5665299" y="1909923"/>
            <a:ext cx="2975976" cy="4536921"/>
            <a:chOff x="7398813" y="2138516"/>
            <a:chExt cx="2975976" cy="4536921"/>
          </a:xfrm>
        </p:grpSpPr>
        <p:cxnSp>
          <p:nvCxnSpPr>
            <p:cNvPr id="154" name="Straight Connector 153">
              <a:extLst>
                <a:ext uri="{FF2B5EF4-FFF2-40B4-BE49-F238E27FC236}">
                  <a16:creationId xmlns="" xmlns:a16="http://schemas.microsoft.com/office/drawing/2014/main" id="{2DF82E8F-C72D-4E27-B414-C58643536DB3}"/>
                </a:ext>
              </a:extLst>
            </p:cNvPr>
            <p:cNvCxnSpPr>
              <a:cxnSpLocks/>
            </p:cNvCxnSpPr>
            <p:nvPr/>
          </p:nvCxnSpPr>
          <p:spPr>
            <a:xfrm>
              <a:off x="7581331" y="6059376"/>
              <a:ext cx="24183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19474781-0A16-480F-88FF-FCA4EA6B940F}"/>
                </a:ext>
              </a:extLst>
            </p:cNvPr>
            <p:cNvCxnSpPr/>
            <p:nvPr/>
          </p:nvCxnSpPr>
          <p:spPr>
            <a:xfrm>
              <a:off x="758793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F7CFAB6D-55C8-4C09-82B1-FE873EFE74DB}"/>
                </a:ext>
              </a:extLst>
            </p:cNvPr>
            <p:cNvCxnSpPr/>
            <p:nvPr/>
          </p:nvCxnSpPr>
          <p:spPr>
            <a:xfrm>
              <a:off x="9213009"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008005C4-5BA3-46DF-9B97-B3776A938D91}"/>
                </a:ext>
              </a:extLst>
            </p:cNvPr>
            <p:cNvCxnSpPr>
              <a:cxnSpLocks/>
            </p:cNvCxnSpPr>
            <p:nvPr/>
          </p:nvCxnSpPr>
          <p:spPr>
            <a:xfrm>
              <a:off x="9214064" y="2138516"/>
              <a:ext cx="0" cy="39208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 xmlns:a16="http://schemas.microsoft.com/office/drawing/2014/main" id="{E4EEDCA2-D071-45BF-B355-9A1CBC228427}"/>
                </a:ext>
              </a:extLst>
            </p:cNvPr>
            <p:cNvCxnSpPr/>
            <p:nvPr/>
          </p:nvCxnSpPr>
          <p:spPr>
            <a:xfrm>
              <a:off x="9700148"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AC098807-0ACC-448A-B0C9-99802ECDF922}"/>
                </a:ext>
              </a:extLst>
            </p:cNvPr>
            <p:cNvSpPr txBox="1"/>
            <p:nvPr/>
          </p:nvSpPr>
          <p:spPr>
            <a:xfrm>
              <a:off x="7398813" y="6091129"/>
              <a:ext cx="380232" cy="261610"/>
            </a:xfrm>
            <a:prstGeom prst="rect">
              <a:avLst/>
            </a:prstGeom>
            <a:noFill/>
          </p:spPr>
          <p:txBody>
            <a:bodyPr wrap="none" rtlCol="0">
              <a:spAutoFit/>
            </a:bodyPr>
            <a:lstStyle/>
            <a:p>
              <a:pPr algn="ctr">
                <a:buClr>
                  <a:schemeClr val="accent1"/>
                </a:buClr>
              </a:pPr>
              <a:r>
                <a:rPr lang="en-US" sz="1100"/>
                <a:t>0.1</a:t>
              </a:r>
            </a:p>
          </p:txBody>
        </p:sp>
        <p:sp>
          <p:nvSpPr>
            <p:cNvPr id="169" name="TextBox 168">
              <a:extLst>
                <a:ext uri="{FF2B5EF4-FFF2-40B4-BE49-F238E27FC236}">
                  <a16:creationId xmlns="" xmlns:a16="http://schemas.microsoft.com/office/drawing/2014/main" id="{E41CBCD2-5A19-4CA4-8825-D8B387F44676}"/>
                </a:ext>
              </a:extLst>
            </p:cNvPr>
            <p:cNvSpPr txBox="1"/>
            <p:nvPr/>
          </p:nvSpPr>
          <p:spPr>
            <a:xfrm>
              <a:off x="9507760" y="6091129"/>
              <a:ext cx="380232" cy="261610"/>
            </a:xfrm>
            <a:prstGeom prst="rect">
              <a:avLst/>
            </a:prstGeom>
            <a:noFill/>
          </p:spPr>
          <p:txBody>
            <a:bodyPr wrap="none" rtlCol="0">
              <a:spAutoFit/>
            </a:bodyPr>
            <a:lstStyle/>
            <a:p>
              <a:pPr algn="ctr">
                <a:buClr>
                  <a:schemeClr val="accent1"/>
                </a:buClr>
              </a:pPr>
              <a:r>
                <a:rPr lang="en-US" sz="1100"/>
                <a:t>2.0</a:t>
              </a:r>
            </a:p>
          </p:txBody>
        </p:sp>
        <p:sp>
          <p:nvSpPr>
            <p:cNvPr id="170" name="TextBox 169">
              <a:extLst>
                <a:ext uri="{FF2B5EF4-FFF2-40B4-BE49-F238E27FC236}">
                  <a16:creationId xmlns="" xmlns:a16="http://schemas.microsoft.com/office/drawing/2014/main" id="{F9D8F513-7EB1-4E0F-A957-F1FFFEE16DF8}"/>
                </a:ext>
              </a:extLst>
            </p:cNvPr>
            <p:cNvSpPr txBox="1"/>
            <p:nvPr/>
          </p:nvSpPr>
          <p:spPr>
            <a:xfrm>
              <a:off x="9202673" y="6413827"/>
              <a:ext cx="1172116" cy="261610"/>
            </a:xfrm>
            <a:prstGeom prst="rect">
              <a:avLst/>
            </a:prstGeom>
            <a:noFill/>
          </p:spPr>
          <p:txBody>
            <a:bodyPr wrap="none" rtlCol="0">
              <a:spAutoFit/>
            </a:bodyPr>
            <a:lstStyle/>
            <a:p>
              <a:pPr>
                <a:buClr>
                  <a:schemeClr val="accent1"/>
                </a:buClr>
              </a:pPr>
              <a:r>
                <a:rPr lang="en-US" sz="1100" b="1"/>
                <a:t>Placebo Better</a:t>
              </a:r>
            </a:p>
          </p:txBody>
        </p:sp>
        <p:sp>
          <p:nvSpPr>
            <p:cNvPr id="171" name="TextBox 170">
              <a:extLst>
                <a:ext uri="{FF2B5EF4-FFF2-40B4-BE49-F238E27FC236}">
                  <a16:creationId xmlns="" xmlns:a16="http://schemas.microsoft.com/office/drawing/2014/main" id="{CABD34B0-28E7-4860-B73F-04652D6912F0}"/>
                </a:ext>
              </a:extLst>
            </p:cNvPr>
            <p:cNvSpPr txBox="1"/>
            <p:nvPr/>
          </p:nvSpPr>
          <p:spPr>
            <a:xfrm>
              <a:off x="7749103" y="6413827"/>
              <a:ext cx="1507144" cy="261610"/>
            </a:xfrm>
            <a:prstGeom prst="rect">
              <a:avLst/>
            </a:prstGeom>
            <a:noFill/>
          </p:spPr>
          <p:txBody>
            <a:bodyPr wrap="none" rtlCol="0">
              <a:spAutoFit/>
            </a:bodyPr>
            <a:lstStyle/>
            <a:p>
              <a:pPr algn="ctr">
                <a:buClr>
                  <a:schemeClr val="accent1"/>
                </a:buClr>
              </a:pPr>
              <a:r>
                <a:rPr lang="en-US" sz="1100" b="1"/>
                <a:t>Dapagliflozin Better</a:t>
              </a:r>
            </a:p>
          </p:txBody>
        </p:sp>
        <p:cxnSp>
          <p:nvCxnSpPr>
            <p:cNvPr id="172" name="Straight Arrow Connector 171">
              <a:extLst>
                <a:ext uri="{FF2B5EF4-FFF2-40B4-BE49-F238E27FC236}">
                  <a16:creationId xmlns="" xmlns:a16="http://schemas.microsoft.com/office/drawing/2014/main" id="{C092398D-C702-488A-A8AC-6383B151DDDA}"/>
                </a:ext>
              </a:extLst>
            </p:cNvPr>
            <p:cNvCxnSpPr/>
            <p:nvPr/>
          </p:nvCxnSpPr>
          <p:spPr>
            <a:xfrm>
              <a:off x="9256249" y="63825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 xmlns:a16="http://schemas.microsoft.com/office/drawing/2014/main" id="{26A48535-B5AA-4C43-A8AB-A63DBDB7AA28}"/>
                </a:ext>
              </a:extLst>
            </p:cNvPr>
            <p:cNvCxnSpPr>
              <a:cxnSpLocks/>
            </p:cNvCxnSpPr>
            <p:nvPr/>
          </p:nvCxnSpPr>
          <p:spPr>
            <a:xfrm flipH="1">
              <a:off x="7799699" y="63825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 xmlns:a16="http://schemas.microsoft.com/office/drawing/2014/main" id="{BB14C9A8-CB83-4657-87AB-12EBD241F827}"/>
                </a:ext>
              </a:extLst>
            </p:cNvPr>
            <p:cNvSpPr txBox="1"/>
            <p:nvPr/>
          </p:nvSpPr>
          <p:spPr>
            <a:xfrm>
              <a:off x="9809555" y="6091129"/>
              <a:ext cx="380232" cy="261610"/>
            </a:xfrm>
            <a:prstGeom prst="rect">
              <a:avLst/>
            </a:prstGeom>
            <a:noFill/>
          </p:spPr>
          <p:txBody>
            <a:bodyPr wrap="none" rtlCol="0">
              <a:spAutoFit/>
            </a:bodyPr>
            <a:lstStyle/>
            <a:p>
              <a:pPr algn="ctr">
                <a:buClr>
                  <a:schemeClr val="accent1"/>
                </a:buClr>
              </a:pPr>
              <a:r>
                <a:rPr lang="en-US" sz="1100"/>
                <a:t>3.0</a:t>
              </a:r>
            </a:p>
          </p:txBody>
        </p:sp>
        <p:cxnSp>
          <p:nvCxnSpPr>
            <p:cNvPr id="175" name="Straight Connector 174">
              <a:extLst>
                <a:ext uri="{FF2B5EF4-FFF2-40B4-BE49-F238E27FC236}">
                  <a16:creationId xmlns="" xmlns:a16="http://schemas.microsoft.com/office/drawing/2014/main" id="{258B9C1A-AC37-439B-A03A-4D3524B730A7}"/>
                </a:ext>
              </a:extLst>
            </p:cNvPr>
            <p:cNvCxnSpPr/>
            <p:nvPr/>
          </p:nvCxnSpPr>
          <p:spPr>
            <a:xfrm>
              <a:off x="872638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 xmlns:a16="http://schemas.microsoft.com/office/drawing/2014/main" id="{96B58EE3-C593-4B93-84E0-C3BDD0E540F7}"/>
                </a:ext>
              </a:extLst>
            </p:cNvPr>
            <p:cNvCxnSpPr/>
            <p:nvPr/>
          </p:nvCxnSpPr>
          <p:spPr>
            <a:xfrm>
              <a:off x="9986751" y="60559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8" name="Group 177">
            <a:extLst>
              <a:ext uri="{FF2B5EF4-FFF2-40B4-BE49-F238E27FC236}">
                <a16:creationId xmlns="" xmlns:a16="http://schemas.microsoft.com/office/drawing/2014/main" id="{0D14CE50-0AEB-4404-B960-77015D0467D7}"/>
              </a:ext>
            </a:extLst>
          </p:cNvPr>
          <p:cNvGrpSpPr/>
          <p:nvPr/>
        </p:nvGrpSpPr>
        <p:grpSpPr>
          <a:xfrm>
            <a:off x="6996501" y="3982204"/>
            <a:ext cx="402099" cy="89187"/>
            <a:chOff x="10462776" y="6419015"/>
            <a:chExt cx="510024" cy="89187"/>
          </a:xfrm>
        </p:grpSpPr>
        <p:cxnSp>
          <p:nvCxnSpPr>
            <p:cNvPr id="179" name="Straight Connector 178">
              <a:extLst>
                <a:ext uri="{FF2B5EF4-FFF2-40B4-BE49-F238E27FC236}">
                  <a16:creationId xmlns="" xmlns:a16="http://schemas.microsoft.com/office/drawing/2014/main" id="{8A586C7D-B86B-4FB9-8896-2BB47D52797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 xmlns:a16="http://schemas.microsoft.com/office/drawing/2014/main" id="{C4FDB45E-4F3E-452F-822D-3699D90D77B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 xmlns:a16="http://schemas.microsoft.com/office/drawing/2014/main" id="{EB547CBD-CBE6-48EC-ABC4-57717640837C}"/>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 xmlns:a16="http://schemas.microsoft.com/office/drawing/2014/main" id="{58CEC85E-90F2-4C97-8D0D-AADA79CC1F0D}"/>
              </a:ext>
            </a:extLst>
          </p:cNvPr>
          <p:cNvSpPr/>
          <p:nvPr/>
        </p:nvSpPr>
        <p:spPr>
          <a:xfrm>
            <a:off x="7142980" y="397333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 xmlns:a16="http://schemas.microsoft.com/office/drawing/2014/main" id="{DF4746B8-C16E-42F5-B3A2-9BE597A8C566}"/>
              </a:ext>
            </a:extLst>
          </p:cNvPr>
          <p:cNvGrpSpPr/>
          <p:nvPr/>
        </p:nvGrpSpPr>
        <p:grpSpPr>
          <a:xfrm>
            <a:off x="6999506" y="1978157"/>
            <a:ext cx="306785" cy="89187"/>
            <a:chOff x="10462776" y="6419015"/>
            <a:chExt cx="510024" cy="89187"/>
          </a:xfrm>
        </p:grpSpPr>
        <p:cxnSp>
          <p:nvCxnSpPr>
            <p:cNvPr id="184" name="Straight Connector 183">
              <a:extLst>
                <a:ext uri="{FF2B5EF4-FFF2-40B4-BE49-F238E27FC236}">
                  <a16:creationId xmlns="" xmlns:a16="http://schemas.microsoft.com/office/drawing/2014/main" id="{2B93F876-49A0-42D7-B189-88D3DC5E2CF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 xmlns:a16="http://schemas.microsoft.com/office/drawing/2014/main" id="{72002618-01F1-46AC-B307-262D0C18804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 xmlns:a16="http://schemas.microsoft.com/office/drawing/2014/main" id="{893E141F-F83B-4C01-AAA9-81B62AE85D7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 xmlns:a16="http://schemas.microsoft.com/office/drawing/2014/main" id="{641D9EA6-3DB2-43B8-96D4-1C7935FC5EC7}"/>
              </a:ext>
            </a:extLst>
          </p:cNvPr>
          <p:cNvSpPr/>
          <p:nvPr/>
        </p:nvSpPr>
        <p:spPr>
          <a:xfrm>
            <a:off x="7102624" y="196929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a:extLst>
              <a:ext uri="{FF2B5EF4-FFF2-40B4-BE49-F238E27FC236}">
                <a16:creationId xmlns="" xmlns:a16="http://schemas.microsoft.com/office/drawing/2014/main" id="{EC5042DD-BAF1-4D15-A806-3459F3C7EEBC}"/>
              </a:ext>
            </a:extLst>
          </p:cNvPr>
          <p:cNvGrpSpPr/>
          <p:nvPr/>
        </p:nvGrpSpPr>
        <p:grpSpPr>
          <a:xfrm>
            <a:off x="6746307" y="3577971"/>
            <a:ext cx="1152680" cy="89187"/>
            <a:chOff x="10462776" y="6419015"/>
            <a:chExt cx="510024" cy="89187"/>
          </a:xfrm>
        </p:grpSpPr>
        <p:cxnSp>
          <p:nvCxnSpPr>
            <p:cNvPr id="189" name="Straight Connector 188">
              <a:extLst>
                <a:ext uri="{FF2B5EF4-FFF2-40B4-BE49-F238E27FC236}">
                  <a16:creationId xmlns="" xmlns:a16="http://schemas.microsoft.com/office/drawing/2014/main" id="{11E42DE8-3071-419D-8D52-11AD5FEAA36D}"/>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 xmlns:a16="http://schemas.microsoft.com/office/drawing/2014/main" id="{DF8C04C3-0F32-4F1D-A2E7-009CDB44BC47}"/>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 xmlns:a16="http://schemas.microsoft.com/office/drawing/2014/main" id="{BD95E33A-FD31-4189-81FB-5CB5C4949EC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 xmlns:a16="http://schemas.microsoft.com/office/drawing/2014/main" id="{C0654C69-5005-4533-AF1E-BD171E22DD6C}"/>
              </a:ext>
            </a:extLst>
          </p:cNvPr>
          <p:cNvSpPr/>
          <p:nvPr/>
        </p:nvSpPr>
        <p:spPr>
          <a:xfrm>
            <a:off x="7284909" y="356910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a:extLst>
              <a:ext uri="{FF2B5EF4-FFF2-40B4-BE49-F238E27FC236}">
                <a16:creationId xmlns="" xmlns:a16="http://schemas.microsoft.com/office/drawing/2014/main" id="{695EF610-1BCB-4A47-ACC7-E7E4CB90D21A}"/>
              </a:ext>
            </a:extLst>
          </p:cNvPr>
          <p:cNvGrpSpPr/>
          <p:nvPr/>
        </p:nvGrpSpPr>
        <p:grpSpPr>
          <a:xfrm>
            <a:off x="7169253" y="4177703"/>
            <a:ext cx="979928" cy="89187"/>
            <a:chOff x="10462776" y="6419015"/>
            <a:chExt cx="510024" cy="89187"/>
          </a:xfrm>
        </p:grpSpPr>
        <p:cxnSp>
          <p:nvCxnSpPr>
            <p:cNvPr id="194" name="Straight Connector 193">
              <a:extLst>
                <a:ext uri="{FF2B5EF4-FFF2-40B4-BE49-F238E27FC236}">
                  <a16:creationId xmlns="" xmlns:a16="http://schemas.microsoft.com/office/drawing/2014/main" id="{1646F60C-7B15-4167-9966-2BD639582EE0}"/>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518B2148-EAFA-4E53-8A36-5B090A5D36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 xmlns:a16="http://schemas.microsoft.com/office/drawing/2014/main" id="{02356D39-22A2-42CC-A8A6-7852312A8F0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7" name="Rectangle 196">
            <a:extLst>
              <a:ext uri="{FF2B5EF4-FFF2-40B4-BE49-F238E27FC236}">
                <a16:creationId xmlns="" xmlns:a16="http://schemas.microsoft.com/office/drawing/2014/main" id="{248A1CBA-A862-4DAA-9A6B-F8E28C277761}"/>
              </a:ext>
            </a:extLst>
          </p:cNvPr>
          <p:cNvSpPr/>
          <p:nvPr/>
        </p:nvSpPr>
        <p:spPr>
          <a:xfrm>
            <a:off x="7604989" y="417620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8" name="Group 197">
            <a:extLst>
              <a:ext uri="{FF2B5EF4-FFF2-40B4-BE49-F238E27FC236}">
                <a16:creationId xmlns="" xmlns:a16="http://schemas.microsoft.com/office/drawing/2014/main" id="{F8136E0B-72E8-4FB2-ABC5-C288E8BA7FC5}"/>
              </a:ext>
            </a:extLst>
          </p:cNvPr>
          <p:cNvGrpSpPr/>
          <p:nvPr/>
        </p:nvGrpSpPr>
        <p:grpSpPr>
          <a:xfrm>
            <a:off x="6347357" y="5564652"/>
            <a:ext cx="1456317" cy="89187"/>
            <a:chOff x="10462776" y="6419015"/>
            <a:chExt cx="510024" cy="89187"/>
          </a:xfrm>
        </p:grpSpPr>
        <p:cxnSp>
          <p:nvCxnSpPr>
            <p:cNvPr id="199" name="Straight Connector 198">
              <a:extLst>
                <a:ext uri="{FF2B5EF4-FFF2-40B4-BE49-F238E27FC236}">
                  <a16:creationId xmlns="" xmlns:a16="http://schemas.microsoft.com/office/drawing/2014/main" id="{BEE9951C-DF90-4C5C-B372-BD3AECB43C3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 xmlns:a16="http://schemas.microsoft.com/office/drawing/2014/main" id="{5595C093-C06C-48B6-A041-7DB2DFDECAB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 xmlns:a16="http://schemas.microsoft.com/office/drawing/2014/main" id="{B4B313AA-13A7-4032-A976-7D2B84177157}"/>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2" name="Rectangle 201">
            <a:extLst>
              <a:ext uri="{FF2B5EF4-FFF2-40B4-BE49-F238E27FC236}">
                <a16:creationId xmlns="" xmlns:a16="http://schemas.microsoft.com/office/drawing/2014/main" id="{4C813BB1-584A-4D75-8244-389E637CF242}"/>
              </a:ext>
            </a:extLst>
          </p:cNvPr>
          <p:cNvSpPr/>
          <p:nvPr/>
        </p:nvSpPr>
        <p:spPr>
          <a:xfrm>
            <a:off x="7033071" y="5555749"/>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a:extLst>
              <a:ext uri="{FF2B5EF4-FFF2-40B4-BE49-F238E27FC236}">
                <a16:creationId xmlns="" xmlns:a16="http://schemas.microsoft.com/office/drawing/2014/main" id="{0C345830-AA00-4D7B-A45F-E3CA6ECAABDF}"/>
              </a:ext>
            </a:extLst>
          </p:cNvPr>
          <p:cNvGrpSpPr/>
          <p:nvPr/>
        </p:nvGrpSpPr>
        <p:grpSpPr>
          <a:xfrm>
            <a:off x="5787229" y="5388084"/>
            <a:ext cx="1784123" cy="89187"/>
            <a:chOff x="10462776" y="6419015"/>
            <a:chExt cx="510024" cy="89187"/>
          </a:xfrm>
        </p:grpSpPr>
        <p:cxnSp>
          <p:nvCxnSpPr>
            <p:cNvPr id="204" name="Straight Connector 203">
              <a:extLst>
                <a:ext uri="{FF2B5EF4-FFF2-40B4-BE49-F238E27FC236}">
                  <a16:creationId xmlns="" xmlns:a16="http://schemas.microsoft.com/office/drawing/2014/main" id="{F85C10D6-DF52-4859-919D-9B80F6661FC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D666DCDE-FEB5-4177-8CD8-67C16E2B264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FACA1243-0A3F-47DF-A33C-2EFA6180303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7" name="Rectangle 206">
            <a:extLst>
              <a:ext uri="{FF2B5EF4-FFF2-40B4-BE49-F238E27FC236}">
                <a16:creationId xmlns="" xmlns:a16="http://schemas.microsoft.com/office/drawing/2014/main" id="{243ACFBF-9999-4E55-97E7-7A332DAB049E}"/>
              </a:ext>
            </a:extLst>
          </p:cNvPr>
          <p:cNvSpPr/>
          <p:nvPr/>
        </p:nvSpPr>
        <p:spPr>
          <a:xfrm>
            <a:off x="6608205" y="537918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8" name="Group 207">
            <a:extLst>
              <a:ext uri="{FF2B5EF4-FFF2-40B4-BE49-F238E27FC236}">
                <a16:creationId xmlns="" xmlns:a16="http://schemas.microsoft.com/office/drawing/2014/main" id="{B77BE9F8-168E-484B-964F-FDAB33DA0B39}"/>
              </a:ext>
            </a:extLst>
          </p:cNvPr>
          <p:cNvGrpSpPr/>
          <p:nvPr/>
        </p:nvGrpSpPr>
        <p:grpSpPr>
          <a:xfrm>
            <a:off x="6755243" y="5191054"/>
            <a:ext cx="953120" cy="89187"/>
            <a:chOff x="10462776" y="6419015"/>
            <a:chExt cx="510024" cy="89187"/>
          </a:xfrm>
        </p:grpSpPr>
        <p:cxnSp>
          <p:nvCxnSpPr>
            <p:cNvPr id="209" name="Straight Connector 208">
              <a:extLst>
                <a:ext uri="{FF2B5EF4-FFF2-40B4-BE49-F238E27FC236}">
                  <a16:creationId xmlns="" xmlns:a16="http://schemas.microsoft.com/office/drawing/2014/main" id="{A955EB7C-9D95-445B-AC5F-9C0771BE8A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1025DDEC-8BE7-4258-93E4-A2D68F878C66}"/>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487049B7-4962-4ABB-8F68-181707D9AA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2" name="Rectangle 211">
            <a:extLst>
              <a:ext uri="{FF2B5EF4-FFF2-40B4-BE49-F238E27FC236}">
                <a16:creationId xmlns="" xmlns:a16="http://schemas.microsoft.com/office/drawing/2014/main" id="{4462C509-4BDB-46D7-A42D-820174C5BB01}"/>
              </a:ext>
            </a:extLst>
          </p:cNvPr>
          <p:cNvSpPr/>
          <p:nvPr/>
        </p:nvSpPr>
        <p:spPr>
          <a:xfrm>
            <a:off x="7177819" y="518215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a:extLst>
              <a:ext uri="{FF2B5EF4-FFF2-40B4-BE49-F238E27FC236}">
                <a16:creationId xmlns="" xmlns:a16="http://schemas.microsoft.com/office/drawing/2014/main" id="{A20D2BBE-140F-4C63-BB25-0352096FEE1B}"/>
              </a:ext>
            </a:extLst>
          </p:cNvPr>
          <p:cNvGrpSpPr/>
          <p:nvPr/>
        </p:nvGrpSpPr>
        <p:grpSpPr>
          <a:xfrm>
            <a:off x="7047162" y="4991261"/>
            <a:ext cx="408055" cy="89187"/>
            <a:chOff x="10462776" y="6419015"/>
            <a:chExt cx="510024" cy="89187"/>
          </a:xfrm>
        </p:grpSpPr>
        <p:cxnSp>
          <p:nvCxnSpPr>
            <p:cNvPr id="214" name="Straight Connector 213">
              <a:extLst>
                <a:ext uri="{FF2B5EF4-FFF2-40B4-BE49-F238E27FC236}">
                  <a16:creationId xmlns="" xmlns:a16="http://schemas.microsoft.com/office/drawing/2014/main" id="{2FFA119C-3E55-4EB4-89C0-E2565D70F03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 xmlns:a16="http://schemas.microsoft.com/office/drawing/2014/main" id="{865E4424-EF9C-40F1-9016-FC4F309527E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 xmlns:a16="http://schemas.microsoft.com/office/drawing/2014/main" id="{5ED4BBD9-B5D0-4AAB-A0EA-29987AC17A5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7" name="Rectangle 216">
            <a:extLst>
              <a:ext uri="{FF2B5EF4-FFF2-40B4-BE49-F238E27FC236}">
                <a16:creationId xmlns="" xmlns:a16="http://schemas.microsoft.com/office/drawing/2014/main" id="{B2F30872-42FA-4097-93E2-26E4D3F948E5}"/>
              </a:ext>
            </a:extLst>
          </p:cNvPr>
          <p:cNvSpPr/>
          <p:nvPr/>
        </p:nvSpPr>
        <p:spPr>
          <a:xfrm>
            <a:off x="7195683" y="498235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a:extLst>
              <a:ext uri="{FF2B5EF4-FFF2-40B4-BE49-F238E27FC236}">
                <a16:creationId xmlns="" xmlns:a16="http://schemas.microsoft.com/office/drawing/2014/main" id="{2E62330F-3542-4153-85FC-03512F0D0EAB}"/>
              </a:ext>
            </a:extLst>
          </p:cNvPr>
          <p:cNvGrpSpPr/>
          <p:nvPr/>
        </p:nvGrpSpPr>
        <p:grpSpPr>
          <a:xfrm>
            <a:off x="5989767" y="4587899"/>
            <a:ext cx="1662004" cy="89187"/>
            <a:chOff x="10462776" y="6419015"/>
            <a:chExt cx="510024" cy="89187"/>
          </a:xfrm>
        </p:grpSpPr>
        <p:cxnSp>
          <p:nvCxnSpPr>
            <p:cNvPr id="219" name="Straight Connector 218">
              <a:extLst>
                <a:ext uri="{FF2B5EF4-FFF2-40B4-BE49-F238E27FC236}">
                  <a16:creationId xmlns="" xmlns:a16="http://schemas.microsoft.com/office/drawing/2014/main" id="{8E79B194-5AAC-46CE-A033-A12C41764F5B}"/>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 xmlns:a16="http://schemas.microsoft.com/office/drawing/2014/main" id="{222351C9-51D8-45D7-87D0-6284E6F2D7EB}"/>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 xmlns:a16="http://schemas.microsoft.com/office/drawing/2014/main" id="{55EF2B69-CBDF-41DD-B5CF-1ECA86FEBAB8}"/>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2" name="Rectangle 221">
            <a:extLst>
              <a:ext uri="{FF2B5EF4-FFF2-40B4-BE49-F238E27FC236}">
                <a16:creationId xmlns="" xmlns:a16="http://schemas.microsoft.com/office/drawing/2014/main" id="{A2AF53D8-3D8B-488C-9E54-469D8D793EB5}"/>
              </a:ext>
            </a:extLst>
          </p:cNvPr>
          <p:cNvSpPr/>
          <p:nvPr/>
        </p:nvSpPr>
        <p:spPr>
          <a:xfrm>
            <a:off x="6767876" y="457899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3" name="Group 222">
            <a:extLst>
              <a:ext uri="{FF2B5EF4-FFF2-40B4-BE49-F238E27FC236}">
                <a16:creationId xmlns="" xmlns:a16="http://schemas.microsoft.com/office/drawing/2014/main" id="{ADE50BB2-9885-4287-B1A4-68A9B85E07C3}"/>
              </a:ext>
            </a:extLst>
          </p:cNvPr>
          <p:cNvGrpSpPr/>
          <p:nvPr/>
        </p:nvGrpSpPr>
        <p:grpSpPr>
          <a:xfrm flipH="1">
            <a:off x="5989767" y="4383624"/>
            <a:ext cx="1918156" cy="89187"/>
            <a:chOff x="10462776" y="6419015"/>
            <a:chExt cx="510024" cy="89187"/>
          </a:xfrm>
        </p:grpSpPr>
        <p:cxnSp>
          <p:nvCxnSpPr>
            <p:cNvPr id="224" name="Straight Connector 223">
              <a:extLst>
                <a:ext uri="{FF2B5EF4-FFF2-40B4-BE49-F238E27FC236}">
                  <a16:creationId xmlns="" xmlns:a16="http://schemas.microsoft.com/office/drawing/2014/main" id="{E4BFFC35-D1B2-4FE4-B11E-86B0EF82B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 xmlns:a16="http://schemas.microsoft.com/office/drawing/2014/main" id="{BF949DA8-0F88-48FE-9F77-00D61D90CD9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 xmlns:a16="http://schemas.microsoft.com/office/drawing/2014/main" id="{C42E55BB-2F0D-4DFC-A127-B4BDD09EEC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 xmlns:a16="http://schemas.microsoft.com/office/drawing/2014/main" id="{BB6E65C7-7F5A-41FA-A2ED-C0DED9D2657B}"/>
              </a:ext>
            </a:extLst>
          </p:cNvPr>
          <p:cNvSpPr/>
          <p:nvPr/>
        </p:nvSpPr>
        <p:spPr>
          <a:xfrm>
            <a:off x="6912731" y="437472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227">
            <a:extLst>
              <a:ext uri="{FF2B5EF4-FFF2-40B4-BE49-F238E27FC236}">
                <a16:creationId xmlns="" xmlns:a16="http://schemas.microsoft.com/office/drawing/2014/main" id="{E7878A79-4E1E-4E7D-A7F2-30826B8678E7}"/>
              </a:ext>
            </a:extLst>
          </p:cNvPr>
          <p:cNvGrpSpPr/>
          <p:nvPr/>
        </p:nvGrpSpPr>
        <p:grpSpPr>
          <a:xfrm>
            <a:off x="6531855" y="3378920"/>
            <a:ext cx="720797" cy="89187"/>
            <a:chOff x="10462776" y="6419015"/>
            <a:chExt cx="510024" cy="89187"/>
          </a:xfrm>
        </p:grpSpPr>
        <p:cxnSp>
          <p:nvCxnSpPr>
            <p:cNvPr id="229" name="Straight Connector 228">
              <a:extLst>
                <a:ext uri="{FF2B5EF4-FFF2-40B4-BE49-F238E27FC236}">
                  <a16:creationId xmlns="" xmlns:a16="http://schemas.microsoft.com/office/drawing/2014/main" id="{C3721598-532B-42A9-83A3-18D29BD2A0B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 xmlns:a16="http://schemas.microsoft.com/office/drawing/2014/main" id="{25A348E1-F753-4004-B87D-16C08D1A8D4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 xmlns:a16="http://schemas.microsoft.com/office/drawing/2014/main" id="{D3FB9CA9-8618-4DA0-B439-DE0DE04BB4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2" name="Rectangle 231">
            <a:extLst>
              <a:ext uri="{FF2B5EF4-FFF2-40B4-BE49-F238E27FC236}">
                <a16:creationId xmlns="" xmlns:a16="http://schemas.microsoft.com/office/drawing/2014/main" id="{864E48CE-ED5A-4164-97CF-76F8D64321A6}"/>
              </a:ext>
            </a:extLst>
          </p:cNvPr>
          <p:cNvSpPr/>
          <p:nvPr/>
        </p:nvSpPr>
        <p:spPr>
          <a:xfrm>
            <a:off x="6822711" y="337001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a:extLst>
              <a:ext uri="{FF2B5EF4-FFF2-40B4-BE49-F238E27FC236}">
                <a16:creationId xmlns="" xmlns:a16="http://schemas.microsoft.com/office/drawing/2014/main" id="{656C49C5-DB96-42FB-BD96-741DE4441FB1}"/>
              </a:ext>
            </a:extLst>
          </p:cNvPr>
          <p:cNvGrpSpPr/>
          <p:nvPr/>
        </p:nvGrpSpPr>
        <p:grpSpPr>
          <a:xfrm>
            <a:off x="6829704" y="3181373"/>
            <a:ext cx="866744" cy="89187"/>
            <a:chOff x="10462776" y="6419015"/>
            <a:chExt cx="510024" cy="89187"/>
          </a:xfrm>
        </p:grpSpPr>
        <p:cxnSp>
          <p:nvCxnSpPr>
            <p:cNvPr id="234" name="Straight Connector 233">
              <a:extLst>
                <a:ext uri="{FF2B5EF4-FFF2-40B4-BE49-F238E27FC236}">
                  <a16:creationId xmlns="" xmlns:a16="http://schemas.microsoft.com/office/drawing/2014/main" id="{FFE19C60-49FE-4461-A776-2A669A606C2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 xmlns:a16="http://schemas.microsoft.com/office/drawing/2014/main" id="{62996014-D565-4CDE-8379-D5CE69014B3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B5832B53-7D18-4F45-AB26-6561427E3D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7" name="Rectangle 236">
            <a:extLst>
              <a:ext uri="{FF2B5EF4-FFF2-40B4-BE49-F238E27FC236}">
                <a16:creationId xmlns="" xmlns:a16="http://schemas.microsoft.com/office/drawing/2014/main" id="{F61601DE-AD96-4DC0-B64C-5F50C2A249B0}"/>
              </a:ext>
            </a:extLst>
          </p:cNvPr>
          <p:cNvSpPr/>
          <p:nvPr/>
        </p:nvSpPr>
        <p:spPr>
          <a:xfrm>
            <a:off x="7213395" y="317247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a:extLst>
              <a:ext uri="{FF2B5EF4-FFF2-40B4-BE49-F238E27FC236}">
                <a16:creationId xmlns="" xmlns:a16="http://schemas.microsoft.com/office/drawing/2014/main" id="{9C5665FC-B025-45F4-8A7F-61965BBFE23F}"/>
              </a:ext>
            </a:extLst>
          </p:cNvPr>
          <p:cNvGrpSpPr/>
          <p:nvPr/>
        </p:nvGrpSpPr>
        <p:grpSpPr>
          <a:xfrm>
            <a:off x="6889273" y="2978095"/>
            <a:ext cx="348485" cy="89187"/>
            <a:chOff x="10462776" y="6419015"/>
            <a:chExt cx="510024" cy="89187"/>
          </a:xfrm>
        </p:grpSpPr>
        <p:cxnSp>
          <p:nvCxnSpPr>
            <p:cNvPr id="239" name="Straight Connector 238">
              <a:extLst>
                <a:ext uri="{FF2B5EF4-FFF2-40B4-BE49-F238E27FC236}">
                  <a16:creationId xmlns="" xmlns:a16="http://schemas.microsoft.com/office/drawing/2014/main" id="{7328CA05-AB75-4E50-8884-DC5E2B584A6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 xmlns:a16="http://schemas.microsoft.com/office/drawing/2014/main" id="{696E838D-7F4B-4EC7-AE4C-2CE2C96C8B2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 xmlns:a16="http://schemas.microsoft.com/office/drawing/2014/main" id="{E725DB57-4BDF-4D16-B670-17634C5673E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2" name="Rectangle 241">
            <a:extLst>
              <a:ext uri="{FF2B5EF4-FFF2-40B4-BE49-F238E27FC236}">
                <a16:creationId xmlns="" xmlns:a16="http://schemas.microsoft.com/office/drawing/2014/main" id="{6FD06612-FE80-4CC7-8074-8B55EC5FD9AE}"/>
              </a:ext>
            </a:extLst>
          </p:cNvPr>
          <p:cNvSpPr/>
          <p:nvPr/>
        </p:nvSpPr>
        <p:spPr>
          <a:xfrm>
            <a:off x="7009399" y="296919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3" name="Group 242">
            <a:extLst>
              <a:ext uri="{FF2B5EF4-FFF2-40B4-BE49-F238E27FC236}">
                <a16:creationId xmlns="" xmlns:a16="http://schemas.microsoft.com/office/drawing/2014/main" id="{D3F26E39-F7FF-4C38-AA7A-4D7F7F4CF70A}"/>
              </a:ext>
            </a:extLst>
          </p:cNvPr>
          <p:cNvGrpSpPr/>
          <p:nvPr/>
        </p:nvGrpSpPr>
        <p:grpSpPr>
          <a:xfrm>
            <a:off x="6615255" y="2576451"/>
            <a:ext cx="985884" cy="89187"/>
            <a:chOff x="10462776" y="6419015"/>
            <a:chExt cx="510024" cy="89187"/>
          </a:xfrm>
        </p:grpSpPr>
        <p:cxnSp>
          <p:nvCxnSpPr>
            <p:cNvPr id="244" name="Straight Connector 243">
              <a:extLst>
                <a:ext uri="{FF2B5EF4-FFF2-40B4-BE49-F238E27FC236}">
                  <a16:creationId xmlns="" xmlns:a16="http://schemas.microsoft.com/office/drawing/2014/main" id="{21059783-C591-42FB-815B-FF7044CA2FE7}"/>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 xmlns:a16="http://schemas.microsoft.com/office/drawing/2014/main" id="{48F20DB4-DA0C-4811-B1B3-6EC3B1433D9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 xmlns:a16="http://schemas.microsoft.com/office/drawing/2014/main" id="{888E2413-2090-4658-86CE-D5D3B811322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7" name="Rectangle 246">
            <a:extLst>
              <a:ext uri="{FF2B5EF4-FFF2-40B4-BE49-F238E27FC236}">
                <a16:creationId xmlns="" xmlns:a16="http://schemas.microsoft.com/office/drawing/2014/main" id="{907D584D-635B-4E81-BF21-337CF7CA83D9}"/>
              </a:ext>
            </a:extLst>
          </p:cNvPr>
          <p:cNvSpPr/>
          <p:nvPr/>
        </p:nvSpPr>
        <p:spPr>
          <a:xfrm>
            <a:off x="7040673" y="256754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8" name="Group 247">
            <a:extLst>
              <a:ext uri="{FF2B5EF4-FFF2-40B4-BE49-F238E27FC236}">
                <a16:creationId xmlns="" xmlns:a16="http://schemas.microsoft.com/office/drawing/2014/main" id="{4508D5D7-1F08-439D-8096-867D4A70D388}"/>
              </a:ext>
            </a:extLst>
          </p:cNvPr>
          <p:cNvGrpSpPr/>
          <p:nvPr/>
        </p:nvGrpSpPr>
        <p:grpSpPr>
          <a:xfrm>
            <a:off x="6907148" y="2175179"/>
            <a:ext cx="729733" cy="89187"/>
            <a:chOff x="10462776" y="6419015"/>
            <a:chExt cx="510024" cy="89187"/>
          </a:xfrm>
        </p:grpSpPr>
        <p:cxnSp>
          <p:nvCxnSpPr>
            <p:cNvPr id="249" name="Straight Connector 248">
              <a:extLst>
                <a:ext uri="{FF2B5EF4-FFF2-40B4-BE49-F238E27FC236}">
                  <a16:creationId xmlns="" xmlns:a16="http://schemas.microsoft.com/office/drawing/2014/main" id="{D3C785F0-80EC-4783-8121-28CDA072C60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1E0A7EFC-2A4F-4F55-A825-9656D79FC670}"/>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72618AA1-7E95-4955-B4A2-D93DAB1330F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2" name="Rectangle 251">
            <a:extLst>
              <a:ext uri="{FF2B5EF4-FFF2-40B4-BE49-F238E27FC236}">
                <a16:creationId xmlns="" xmlns:a16="http://schemas.microsoft.com/office/drawing/2014/main" id="{4C063406-C6F3-42E1-97DD-8778D64C8703}"/>
              </a:ext>
            </a:extLst>
          </p:cNvPr>
          <p:cNvSpPr/>
          <p:nvPr/>
        </p:nvSpPr>
        <p:spPr>
          <a:xfrm>
            <a:off x="7230833" y="216627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a:extLst>
              <a:ext uri="{FF2B5EF4-FFF2-40B4-BE49-F238E27FC236}">
                <a16:creationId xmlns="" xmlns:a16="http://schemas.microsoft.com/office/drawing/2014/main" id="{8B22659A-5D22-4C58-9181-D4576858E76F}"/>
              </a:ext>
            </a:extLst>
          </p:cNvPr>
          <p:cNvGrpSpPr/>
          <p:nvPr/>
        </p:nvGrpSpPr>
        <p:grpSpPr>
          <a:xfrm>
            <a:off x="6537812" y="2370836"/>
            <a:ext cx="702927" cy="89187"/>
            <a:chOff x="10462776" y="6419015"/>
            <a:chExt cx="510024" cy="89187"/>
          </a:xfrm>
        </p:grpSpPr>
        <p:cxnSp>
          <p:nvCxnSpPr>
            <p:cNvPr id="254" name="Straight Connector 253">
              <a:extLst>
                <a:ext uri="{FF2B5EF4-FFF2-40B4-BE49-F238E27FC236}">
                  <a16:creationId xmlns="" xmlns:a16="http://schemas.microsoft.com/office/drawing/2014/main" id="{3D0106C9-652A-4856-AA16-E5C77CD0918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F5B51DDC-8A69-4F39-8F9A-6BD2A028595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66AA0D7A-1B7E-487D-8F9B-321EBE056CF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7" name="Rectangle 256">
            <a:extLst>
              <a:ext uri="{FF2B5EF4-FFF2-40B4-BE49-F238E27FC236}">
                <a16:creationId xmlns="" xmlns:a16="http://schemas.microsoft.com/office/drawing/2014/main" id="{1D7E432B-5E87-4A76-A411-322648A17E8B}"/>
              </a:ext>
            </a:extLst>
          </p:cNvPr>
          <p:cNvSpPr/>
          <p:nvPr/>
        </p:nvSpPr>
        <p:spPr>
          <a:xfrm>
            <a:off x="6835197" y="236193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3" name="Picture 112">
            <a:hlinkClick r:id="rId3" action="ppaction://hlinksldjump"/>
            <a:extLst>
              <a:ext uri="{FF2B5EF4-FFF2-40B4-BE49-F238E27FC236}">
                <a16:creationId xmlns="" xmlns:a16="http://schemas.microsoft.com/office/drawing/2014/main" id="{A797769E-98B7-E147-8679-97775B792FA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25893" y="1772756"/>
            <a:ext cx="274320" cy="274320"/>
          </a:xfrm>
          <a:prstGeom prst="rect">
            <a:avLst/>
          </a:prstGeom>
        </p:spPr>
      </p:pic>
      <p:pic>
        <p:nvPicPr>
          <p:cNvPr id="114" name="Picture 113">
            <a:hlinkClick r:id="rId5" action="ppaction://hlinksldjump"/>
            <a:extLst>
              <a:ext uri="{FF2B5EF4-FFF2-40B4-BE49-F238E27FC236}">
                <a16:creationId xmlns="" xmlns:a16="http://schemas.microsoft.com/office/drawing/2014/main" id="{D2334494-5E1A-1246-8FFE-3C862096F03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25893" y="2766181"/>
            <a:ext cx="274320" cy="274320"/>
          </a:xfrm>
          <a:prstGeom prst="rect">
            <a:avLst/>
          </a:prstGeom>
        </p:spPr>
      </p:pic>
      <p:pic>
        <p:nvPicPr>
          <p:cNvPr id="116" name="Picture 115">
            <a:hlinkClick r:id="rId6" action="ppaction://hlinksldjump"/>
            <a:extLst>
              <a:ext uri="{FF2B5EF4-FFF2-40B4-BE49-F238E27FC236}">
                <a16:creationId xmlns="" xmlns:a16="http://schemas.microsoft.com/office/drawing/2014/main" id="{29D00D69-8C2B-5549-9696-1FFF86C71E8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25893" y="3759606"/>
            <a:ext cx="274320" cy="274320"/>
          </a:xfrm>
          <a:prstGeom prst="rect">
            <a:avLst/>
          </a:prstGeom>
        </p:spPr>
      </p:pic>
      <p:pic>
        <p:nvPicPr>
          <p:cNvPr id="117" name="Picture 116">
            <a:hlinkClick r:id="rId7" action="ppaction://hlinksldjump"/>
            <a:extLst>
              <a:ext uri="{FF2B5EF4-FFF2-40B4-BE49-F238E27FC236}">
                <a16:creationId xmlns="" xmlns:a16="http://schemas.microsoft.com/office/drawing/2014/main" id="{28EF1B33-89E3-E041-9091-234BFA49853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25893" y="4753030"/>
            <a:ext cx="274320" cy="274320"/>
          </a:xfrm>
          <a:prstGeom prst="rect">
            <a:avLst/>
          </a:prstGeom>
        </p:spPr>
      </p:pic>
      <p:sp>
        <p:nvSpPr>
          <p:cNvPr id="119" name="TextBox 118">
            <a:extLst>
              <a:ext uri="{FF2B5EF4-FFF2-40B4-BE49-F238E27FC236}">
                <a16:creationId xmlns="" xmlns:a16="http://schemas.microsoft.com/office/drawing/2014/main" id="{979EA12F-D96D-3644-9CFA-8F7092AB8970}"/>
              </a:ext>
            </a:extLst>
          </p:cNvPr>
          <p:cNvSpPr txBox="1"/>
          <p:nvPr/>
        </p:nvSpPr>
        <p:spPr>
          <a:xfrm>
            <a:off x="7294970" y="5862529"/>
            <a:ext cx="380232" cy="261610"/>
          </a:xfrm>
          <a:prstGeom prst="rect">
            <a:avLst/>
          </a:prstGeom>
          <a:noFill/>
        </p:spPr>
        <p:txBody>
          <a:bodyPr wrap="none" rtlCol="0">
            <a:spAutoFit/>
          </a:bodyPr>
          <a:lstStyle/>
          <a:p>
            <a:pPr algn="ctr">
              <a:buClr>
                <a:schemeClr val="accent1"/>
              </a:buClr>
            </a:pPr>
            <a:r>
              <a:rPr lang="en-US" sz="1100"/>
              <a:t>1.0</a:t>
            </a:r>
          </a:p>
        </p:txBody>
      </p:sp>
      <p:sp>
        <p:nvSpPr>
          <p:cNvPr id="120" name="TextBox 119">
            <a:extLst>
              <a:ext uri="{FF2B5EF4-FFF2-40B4-BE49-F238E27FC236}">
                <a16:creationId xmlns="" xmlns:a16="http://schemas.microsoft.com/office/drawing/2014/main" id="{B7E792EF-EA98-9949-92B4-6697BC4FB83A}"/>
              </a:ext>
            </a:extLst>
          </p:cNvPr>
          <p:cNvSpPr txBox="1"/>
          <p:nvPr/>
        </p:nvSpPr>
        <p:spPr>
          <a:xfrm>
            <a:off x="6800527" y="5862529"/>
            <a:ext cx="380232" cy="261610"/>
          </a:xfrm>
          <a:prstGeom prst="rect">
            <a:avLst/>
          </a:prstGeom>
          <a:noFill/>
        </p:spPr>
        <p:txBody>
          <a:bodyPr wrap="none" rtlCol="0">
            <a:spAutoFit/>
          </a:bodyPr>
          <a:lstStyle/>
          <a:p>
            <a:pPr algn="ctr">
              <a:buClr>
                <a:schemeClr val="accent1"/>
              </a:buClr>
            </a:pPr>
            <a:r>
              <a:rPr lang="en-US" sz="1100"/>
              <a:t>0.5</a:t>
            </a:r>
          </a:p>
        </p:txBody>
      </p:sp>
      <p:grpSp>
        <p:nvGrpSpPr>
          <p:cNvPr id="109" name="Group 108">
            <a:extLst>
              <a:ext uri="{FF2B5EF4-FFF2-40B4-BE49-F238E27FC236}">
                <a16:creationId xmlns="" xmlns:a16="http://schemas.microsoft.com/office/drawing/2014/main" id="{947119D3-E43D-4C8A-A937-B78C4A1D67A6}"/>
              </a:ext>
            </a:extLst>
          </p:cNvPr>
          <p:cNvGrpSpPr/>
          <p:nvPr/>
        </p:nvGrpSpPr>
        <p:grpSpPr>
          <a:xfrm>
            <a:off x="-6291" y="-23678"/>
            <a:ext cx="3017520" cy="261610"/>
            <a:chOff x="-6290" y="-23678"/>
            <a:chExt cx="3017520" cy="261610"/>
          </a:xfrm>
          <a:solidFill>
            <a:schemeClr val="accent2"/>
          </a:solidFill>
        </p:grpSpPr>
        <p:sp>
          <p:nvSpPr>
            <p:cNvPr id="115" name="Freeform 13">
              <a:extLst>
                <a:ext uri="{FF2B5EF4-FFF2-40B4-BE49-F238E27FC236}">
                  <a16:creationId xmlns="" xmlns:a16="http://schemas.microsoft.com/office/drawing/2014/main" id="{BDD2C03F-F63B-4DCF-8E97-0BEDCFB9940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8" name="Rectangle 117">
              <a:extLst>
                <a:ext uri="{FF2B5EF4-FFF2-40B4-BE49-F238E27FC236}">
                  <a16:creationId xmlns="" xmlns:a16="http://schemas.microsoft.com/office/drawing/2014/main" id="{5E252124-A69C-4D34-9DEA-688F1D550FA5}"/>
                </a:ext>
              </a:extLst>
            </p:cNvPr>
            <p:cNvSpPr/>
            <p:nvPr/>
          </p:nvSpPr>
          <p:spPr>
            <a:xfrm>
              <a:off x="478977" y="-23678"/>
              <a:ext cx="1999265" cy="261610"/>
            </a:xfrm>
            <a:prstGeom prst="rect">
              <a:avLst/>
            </a:prstGeom>
            <a:noFill/>
          </p:spPr>
          <p:txBody>
            <a:bodyPr wrap="none">
              <a:spAutoFit/>
            </a:bodyPr>
            <a:lstStyle/>
            <a:p>
              <a:pPr algn="ctr"/>
              <a:r>
                <a:rPr lang="en-US" sz="1100" b="1">
                  <a:solidFill>
                    <a:schemeClr val="bg1"/>
                  </a:solidFill>
                </a:rPr>
                <a:t>DAPA-CKD – CKD Etiology</a:t>
              </a:r>
            </a:p>
          </p:txBody>
        </p:sp>
      </p:grpSp>
    </p:spTree>
    <p:extLst>
      <p:ext uri="{BB962C8B-B14F-4D97-AF65-F5344CB8AC3E}">
        <p14:creationId xmlns:p14="http://schemas.microsoft.com/office/powerpoint/2010/main" val="3531625909"/>
      </p:ext>
    </p:extLst>
  </p:cSld>
  <p:clrMapOvr>
    <a:masterClrMapping/>
  </p:clrMapOvr>
  <p:transition>
    <p:fade/>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10">
            <a:extLst>
              <a:ext uri="{FF2B5EF4-FFF2-40B4-BE49-F238E27FC236}">
                <a16:creationId xmlns="" xmlns:a16="http://schemas.microsoft.com/office/drawing/2014/main" id="{32E47C43-C069-4D62-A3DB-360F9143F9A4}"/>
              </a:ext>
            </a:extLst>
          </p:cNvPr>
          <p:cNvSpPr>
            <a:spLocks noGrp="1"/>
          </p:cNvSpPr>
          <p:nvPr>
            <p:ph type="title"/>
          </p:nvPr>
        </p:nvSpPr>
        <p:spPr/>
        <p:txBody>
          <a:bodyPr>
            <a:normAutofit fontScale="90000"/>
          </a:bodyPr>
          <a:lstStyle/>
          <a:p>
            <a:r>
              <a:rPr lang="en-US"/>
              <a:t>Primary Outcome According to Underlying Cause of Kidney Disease</a:t>
            </a:r>
          </a:p>
        </p:txBody>
      </p:sp>
      <p:sp>
        <p:nvSpPr>
          <p:cNvPr id="3" name="Text Placeholder 2"/>
          <p:cNvSpPr>
            <a:spLocks noGrp="1"/>
          </p:cNvSpPr>
          <p:nvPr>
            <p:ph type="body" sz="quarter" idx="13"/>
          </p:nvPr>
        </p:nvSpPr>
        <p:spPr/>
        <p:txBody>
          <a:bodyPr/>
          <a:lstStyle/>
          <a:p>
            <a:r>
              <a:rPr lang="en-US" baseline="30000">
                <a:ea typeface="+mn-lt"/>
                <a:cs typeface="+mn-lt"/>
              </a:rPr>
              <a:t>a </a:t>
            </a:r>
            <a:r>
              <a:rPr lang="en-US"/>
              <a:t>Event data are numbers of patients with an outcome event/total patients. </a:t>
            </a:r>
            <a:endParaRPr lang="en-US" baseline="30000">
              <a:ea typeface="+mn-lt"/>
              <a:cs typeface="+mn-lt"/>
            </a:endParaRPr>
          </a:p>
          <a:p>
            <a:r>
              <a:rPr lang="en-US">
                <a:ea typeface="+mn-lt"/>
                <a:cs typeface="+mn-lt"/>
              </a:rPr>
              <a:t>CKD = chronic kidney disease; eGFR = estimated glomerular filtration rate; ESKD = end-stage kidney disease.</a:t>
            </a:r>
          </a:p>
          <a:p>
            <a:r>
              <a:rPr lang="en-US"/>
              <a:t>Wheeler DC et al. </a:t>
            </a:r>
            <a:r>
              <a:rPr lang="en-US" i="1"/>
              <a:t>Lancet Diabetes Endocrinol. </a:t>
            </a:r>
            <a:r>
              <a:rPr lang="en-US"/>
              <a:t>2021;9:22–31. </a:t>
            </a:r>
            <a:endParaRPr lang="en-GB"/>
          </a:p>
        </p:txBody>
      </p:sp>
      <p:graphicFrame>
        <p:nvGraphicFramePr>
          <p:cNvPr id="6" name="Table 5"/>
          <p:cNvGraphicFramePr>
            <a:graphicFrameLocks noGrp="1"/>
          </p:cNvGraphicFramePr>
          <p:nvPr/>
        </p:nvGraphicFramePr>
        <p:xfrm>
          <a:off x="457207" y="1690928"/>
          <a:ext cx="11280468" cy="3859306"/>
        </p:xfrm>
        <a:graphic>
          <a:graphicData uri="http://schemas.openxmlformats.org/drawingml/2006/table">
            <a:tbl>
              <a:tblPr bandRow="1">
                <a:tableStyleId>{2D5ABB26-0587-4C30-8999-92F81FD0307C}</a:tableStyleId>
              </a:tblPr>
              <a:tblGrid>
                <a:gridCol w="2177845">
                  <a:extLst>
                    <a:ext uri="{9D8B030D-6E8A-4147-A177-3AD203B41FA5}">
                      <a16:colId xmlns="" xmlns:a16="http://schemas.microsoft.com/office/drawing/2014/main" val="1678888695"/>
                    </a:ext>
                  </a:extLst>
                </a:gridCol>
                <a:gridCol w="1307691">
                  <a:extLst>
                    <a:ext uri="{9D8B030D-6E8A-4147-A177-3AD203B41FA5}">
                      <a16:colId xmlns="" xmlns:a16="http://schemas.microsoft.com/office/drawing/2014/main" val="3891499949"/>
                    </a:ext>
                  </a:extLst>
                </a:gridCol>
                <a:gridCol w="995025">
                  <a:extLst>
                    <a:ext uri="{9D8B030D-6E8A-4147-A177-3AD203B41FA5}">
                      <a16:colId xmlns="" xmlns:a16="http://schemas.microsoft.com/office/drawing/2014/main" val="20003"/>
                    </a:ext>
                  </a:extLst>
                </a:gridCol>
                <a:gridCol w="1207401">
                  <a:extLst>
                    <a:ext uri="{9D8B030D-6E8A-4147-A177-3AD203B41FA5}">
                      <a16:colId xmlns="" xmlns:a16="http://schemas.microsoft.com/office/drawing/2014/main" val="1467438116"/>
                    </a:ext>
                  </a:extLst>
                </a:gridCol>
                <a:gridCol w="1256667">
                  <a:extLst>
                    <a:ext uri="{9D8B030D-6E8A-4147-A177-3AD203B41FA5}">
                      <a16:colId xmlns="" xmlns:a16="http://schemas.microsoft.com/office/drawing/2014/main" val="20006"/>
                    </a:ext>
                  </a:extLst>
                </a:gridCol>
                <a:gridCol w="1547943">
                  <a:extLst>
                    <a:ext uri="{9D8B030D-6E8A-4147-A177-3AD203B41FA5}">
                      <a16:colId xmlns="" xmlns:a16="http://schemas.microsoft.com/office/drawing/2014/main" val="734811335"/>
                    </a:ext>
                  </a:extLst>
                </a:gridCol>
                <a:gridCol w="1607571">
                  <a:extLst>
                    <a:ext uri="{9D8B030D-6E8A-4147-A177-3AD203B41FA5}">
                      <a16:colId xmlns="" xmlns:a16="http://schemas.microsoft.com/office/drawing/2014/main" val="1783972375"/>
                    </a:ext>
                  </a:extLst>
                </a:gridCol>
                <a:gridCol w="1180325">
                  <a:extLst>
                    <a:ext uri="{9D8B030D-6E8A-4147-A177-3AD203B41FA5}">
                      <a16:colId xmlns="" xmlns:a16="http://schemas.microsoft.com/office/drawing/2014/main" val="2858814517"/>
                    </a:ext>
                  </a:extLst>
                </a:gridCol>
              </a:tblGrid>
              <a:tr h="623647">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500" b="1">
                          <a:solidFill>
                            <a:schemeClr val="bg1"/>
                          </a:solidFill>
                        </a:rPr>
                        <a:t>Primary Outcome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spc="0" baseline="0">
                          <a:solidFill>
                            <a:schemeClr val="bg1"/>
                          </a:solidFill>
                        </a:rPr>
                        <a:t>Dapagliflozin 10 mg</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a:solidFill>
                            <a:schemeClr val="bg1"/>
                          </a:solidFill>
                        </a:rPr>
                        <a:t>Dapagliflozin 10 mg</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en-GB" sz="15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a:solidFill>
                            <a:schemeClr val="bg1"/>
                          </a:solidFill>
                        </a:rPr>
                        <a:t>Hazard Ratio </a:t>
                      </a:r>
                    </a:p>
                    <a:p>
                      <a:pPr algn="ctr"/>
                      <a:r>
                        <a:rPr lang="en-GB" sz="1500" b="1">
                          <a:solidFill>
                            <a:schemeClr val="bg1"/>
                          </a:solidFill>
                        </a:rPr>
                        <a:t>(95% CI)</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500" b="1">
                          <a:solidFill>
                            <a:schemeClr val="bg1"/>
                          </a:solidFill>
                        </a:rPr>
                        <a:t>P-value for Interaction</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501014792"/>
                  </a:ext>
                </a:extLst>
              </a:tr>
              <a:tr h="247773">
                <a:tc>
                  <a:txBody>
                    <a:bodyPr/>
                    <a:lstStyle/>
                    <a:p>
                      <a:endParaRPr lang="en-GB" sz="15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500" spc="0"/>
                        <a:t>No. of</a:t>
                      </a:r>
                      <a:r>
                        <a:rPr lang="en-GB" sz="1500" spc="0" baseline="0"/>
                        <a:t> </a:t>
                      </a:r>
                      <a:r>
                        <a:rPr lang="en-GB" sz="1500" spc="0"/>
                        <a:t>patents/total no.</a:t>
                      </a:r>
                      <a:endParaRPr lang="en-GB" sz="1500" i="1" spc="0"/>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lnL>
                      <a:noFill/>
                    </a:lnL>
                    <a:lnT>
                      <a:noFill/>
                    </a:lnT>
                  </a:tcPr>
                </a:tc>
                <a:tc gridSpan="2">
                  <a:txBody>
                    <a:bodyPr/>
                    <a:lstStyle/>
                    <a:p>
                      <a:pPr algn="ctr"/>
                      <a:r>
                        <a:rPr lang="en-GB" sz="1500" kern="1200" baseline="0" err="1"/>
                        <a:t>Events</a:t>
                      </a:r>
                      <a:r>
                        <a:rPr lang="en-GB" sz="1500" kern="1200" baseline="30000" err="1"/>
                        <a:t>a</a:t>
                      </a:r>
                      <a:r>
                        <a:rPr lang="en-GB" sz="1500" kern="1200" baseline="0"/>
                        <a:t>/100 patient-years</a:t>
                      </a:r>
                      <a:endParaRPr lang="en-GB" sz="1500" i="1" kern="1200" baseline="0">
                        <a:solidFill>
                          <a:schemeClr val="tx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lnL>
                      <a:noFill/>
                    </a:lnL>
                    <a:lnT>
                      <a:noFill/>
                    </a:lnT>
                  </a:tcPr>
                </a:tc>
                <a:tc>
                  <a:txBody>
                    <a:bodyPr/>
                    <a:lstStyle/>
                    <a:p>
                      <a:endParaRPr lang="en-GB" sz="15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5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9979965"/>
                  </a:ext>
                </a:extLst>
              </a:tr>
              <a:tr h="448887">
                <a:tc>
                  <a:txBody>
                    <a:bodyPr/>
                    <a:lstStyle/>
                    <a:p>
                      <a:r>
                        <a:rPr lang="en-GB" sz="1500" b="1"/>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b="1" spc="0"/>
                        <a:t>197/2152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b="1"/>
                        <a:t>312/2152</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b="1"/>
                        <a:t>4.6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500" b="1" kern="1200"/>
                        <a:t>7.5 </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b="1"/>
                        <a:t>0.61 (0.51,</a:t>
                      </a:r>
                      <a:r>
                        <a:rPr lang="en-GB" sz="1500" b="1" baseline="0"/>
                        <a:t> </a:t>
                      </a:r>
                      <a:r>
                        <a:rPr lang="en-GB" sz="1500" b="1"/>
                        <a:t>0.72)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500" b="1"/>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08006200"/>
                  </a:ext>
                </a:extLst>
              </a:tr>
              <a:tr h="562450">
                <a:tc>
                  <a:txBody>
                    <a:bodyPr/>
                    <a:lstStyle/>
                    <a:p>
                      <a:r>
                        <a:rPr lang="en-GB" sz="1500"/>
                        <a:t>Diabetic nephropathy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spc="0"/>
                        <a:t>139/1271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207/1239</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5.4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500" kern="1200"/>
                        <a:t>8.5 </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500"/>
                        <a:t>0.63 (0.51, 0.78)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500"/>
                        <a:t>0.53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868234317"/>
                  </a:ext>
                </a:extLst>
              </a:tr>
              <a:tr h="592580">
                <a:tc>
                  <a:txBody>
                    <a:bodyPr/>
                    <a:lstStyle/>
                    <a:p>
                      <a:r>
                        <a:rPr lang="en-GB" sz="1500"/>
                        <a:t>Ischemic/hypertensive nephropathy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spc="0"/>
                        <a:t>24/324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35/363</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3.8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500" kern="1200"/>
                        <a:t>4.9 </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500"/>
                        <a:t>0.75 (0.44, 1.26)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612050212"/>
                  </a:ext>
                </a:extLst>
              </a:tr>
              <a:tr h="605120">
                <a:tc>
                  <a:txBody>
                    <a:bodyPr/>
                    <a:lstStyle/>
                    <a:p>
                      <a:r>
                        <a:rPr lang="en-GB" sz="1500"/>
                        <a:t>Glomerulonephritis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spc="0"/>
                        <a:t>22/343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49/352</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3.4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500" kern="1200"/>
                        <a:t>7.5 </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500"/>
                        <a:t>0.43 (0.26, 0.71)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5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071534317"/>
                  </a:ext>
                </a:extLst>
              </a:tr>
              <a:tr h="706582">
                <a:tc>
                  <a:txBody>
                    <a:bodyPr/>
                    <a:lstStyle/>
                    <a:p>
                      <a:r>
                        <a:rPr lang="en-GB" sz="1500"/>
                        <a:t>Other/unknown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spc="0"/>
                        <a:t>12/214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21/198</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2.9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500" kern="1200"/>
                        <a:t>5.5 </a:t>
                      </a:r>
                      <a:endParaRPr lang="en-GB"/>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500"/>
                        <a:t>0.58 (0.29, 1.19)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212740433"/>
                  </a:ext>
                </a:extLst>
              </a:tr>
            </a:tbl>
          </a:graphicData>
        </a:graphic>
      </p:graphicFrame>
      <p:sp>
        <p:nvSpPr>
          <p:cNvPr id="2" name="Rectangle 1"/>
          <p:cNvSpPr/>
          <p:nvPr/>
        </p:nvSpPr>
        <p:spPr>
          <a:xfrm>
            <a:off x="454348" y="1267782"/>
            <a:ext cx="10560487" cy="369332"/>
          </a:xfrm>
          <a:prstGeom prst="rect">
            <a:avLst/>
          </a:prstGeom>
        </p:spPr>
        <p:txBody>
          <a:bodyPr wrap="square">
            <a:spAutoFit/>
          </a:bodyPr>
          <a:lstStyle/>
          <a:p>
            <a:pPr marL="0" lvl="1"/>
            <a:r>
              <a:rPr lang="en-AU"/>
              <a:t>Composite outcome of sustained ≥50% eGFR decline, ESKD, or renal or cardiovascular death</a:t>
            </a:r>
          </a:p>
        </p:txBody>
      </p:sp>
      <p:grpSp>
        <p:nvGrpSpPr>
          <p:cNvPr id="16" name="Group 15">
            <a:extLst>
              <a:ext uri="{FF2B5EF4-FFF2-40B4-BE49-F238E27FC236}">
                <a16:creationId xmlns="" xmlns:a16="http://schemas.microsoft.com/office/drawing/2014/main" id="{3F38665F-ACC0-4602-9691-BF25960EBDA7}"/>
              </a:ext>
            </a:extLst>
          </p:cNvPr>
          <p:cNvGrpSpPr/>
          <p:nvPr/>
        </p:nvGrpSpPr>
        <p:grpSpPr>
          <a:xfrm>
            <a:off x="6674950" y="2314575"/>
            <a:ext cx="2975976" cy="4132262"/>
            <a:chOff x="7398813" y="2543175"/>
            <a:chExt cx="2975976" cy="4132262"/>
          </a:xfrm>
        </p:grpSpPr>
        <p:cxnSp>
          <p:nvCxnSpPr>
            <p:cNvPr id="77" name="Straight Connector 76">
              <a:extLst>
                <a:ext uri="{FF2B5EF4-FFF2-40B4-BE49-F238E27FC236}">
                  <a16:creationId xmlns="" xmlns:a16="http://schemas.microsoft.com/office/drawing/2014/main" id="{146906DD-AD0C-4BE4-A0A5-9CBE51F4C947}"/>
                </a:ext>
              </a:extLst>
            </p:cNvPr>
            <p:cNvCxnSpPr>
              <a:cxnSpLocks/>
            </p:cNvCxnSpPr>
            <p:nvPr/>
          </p:nvCxnSpPr>
          <p:spPr>
            <a:xfrm>
              <a:off x="7581331" y="6059376"/>
              <a:ext cx="24183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 xmlns:a16="http://schemas.microsoft.com/office/drawing/2014/main" id="{DA7A22B1-713A-4042-861F-1A06BDD87E27}"/>
                </a:ext>
              </a:extLst>
            </p:cNvPr>
            <p:cNvCxnSpPr/>
            <p:nvPr/>
          </p:nvCxnSpPr>
          <p:spPr>
            <a:xfrm>
              <a:off x="758793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 xmlns:a16="http://schemas.microsoft.com/office/drawing/2014/main" id="{049D7A6A-74CB-4D13-888D-18F817100C31}"/>
                </a:ext>
              </a:extLst>
            </p:cNvPr>
            <p:cNvCxnSpPr/>
            <p:nvPr/>
          </p:nvCxnSpPr>
          <p:spPr>
            <a:xfrm>
              <a:off x="8080907"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 xmlns:a16="http://schemas.microsoft.com/office/drawing/2014/main" id="{56447BB8-0C62-4418-862E-D01FFA53F5AB}"/>
                </a:ext>
              </a:extLst>
            </p:cNvPr>
            <p:cNvCxnSpPr/>
            <p:nvPr/>
          </p:nvCxnSpPr>
          <p:spPr>
            <a:xfrm>
              <a:off x="8364323"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 xmlns:a16="http://schemas.microsoft.com/office/drawing/2014/main" id="{4A34BF0A-47C5-4338-A752-3EDF20E3D6CF}"/>
                </a:ext>
              </a:extLst>
            </p:cNvPr>
            <p:cNvCxnSpPr/>
            <p:nvPr/>
          </p:nvCxnSpPr>
          <p:spPr>
            <a:xfrm>
              <a:off x="8849877"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 xmlns:a16="http://schemas.microsoft.com/office/drawing/2014/main" id="{1FCEDCBA-DA6F-4668-9368-7DF061BCFDBA}"/>
                </a:ext>
              </a:extLst>
            </p:cNvPr>
            <p:cNvCxnSpPr/>
            <p:nvPr/>
          </p:nvCxnSpPr>
          <p:spPr>
            <a:xfrm>
              <a:off x="8568463"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 xmlns:a16="http://schemas.microsoft.com/office/drawing/2014/main" id="{032B9385-9A67-45F1-8802-F02803A21857}"/>
                </a:ext>
              </a:extLst>
            </p:cNvPr>
            <p:cNvCxnSpPr/>
            <p:nvPr/>
          </p:nvCxnSpPr>
          <p:spPr>
            <a:xfrm>
              <a:off x="8959771"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 xmlns:a16="http://schemas.microsoft.com/office/drawing/2014/main" id="{DD147EA6-C098-4ADB-AACE-1FC0DDCDF8A7}"/>
                </a:ext>
              </a:extLst>
            </p:cNvPr>
            <p:cNvCxnSpPr/>
            <p:nvPr/>
          </p:nvCxnSpPr>
          <p:spPr>
            <a:xfrm>
              <a:off x="9056205"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 xmlns:a16="http://schemas.microsoft.com/office/drawing/2014/main" id="{7D1FB743-C5DE-4402-840C-3EB2963F0A6E}"/>
                </a:ext>
              </a:extLst>
            </p:cNvPr>
            <p:cNvCxnSpPr/>
            <p:nvPr/>
          </p:nvCxnSpPr>
          <p:spPr>
            <a:xfrm>
              <a:off x="9213009"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 xmlns:a16="http://schemas.microsoft.com/office/drawing/2014/main" id="{D5EB9701-6D7A-4583-98BD-BF101C15C842}"/>
                </a:ext>
              </a:extLst>
            </p:cNvPr>
            <p:cNvCxnSpPr/>
            <p:nvPr/>
          </p:nvCxnSpPr>
          <p:spPr>
            <a:xfrm>
              <a:off x="9138979"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 xmlns:a16="http://schemas.microsoft.com/office/drawing/2014/main" id="{BAB7FE7D-5547-4151-9216-5B60A6FBE139}"/>
                </a:ext>
              </a:extLst>
            </p:cNvPr>
            <p:cNvCxnSpPr>
              <a:cxnSpLocks/>
            </p:cNvCxnSpPr>
            <p:nvPr/>
          </p:nvCxnSpPr>
          <p:spPr>
            <a:xfrm>
              <a:off x="9214064" y="2543175"/>
              <a:ext cx="0" cy="351620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 xmlns:a16="http://schemas.microsoft.com/office/drawing/2014/main" id="{01F86F13-BECC-4829-8F1E-45EECFEA18C8}"/>
                </a:ext>
              </a:extLst>
            </p:cNvPr>
            <p:cNvCxnSpPr/>
            <p:nvPr/>
          </p:nvCxnSpPr>
          <p:spPr>
            <a:xfrm>
              <a:off x="9700148"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 xmlns:a16="http://schemas.microsoft.com/office/drawing/2014/main" id="{E50D9961-8210-4541-8986-E91BFAE102AA}"/>
                </a:ext>
              </a:extLst>
            </p:cNvPr>
            <p:cNvSpPr txBox="1"/>
            <p:nvPr/>
          </p:nvSpPr>
          <p:spPr>
            <a:xfrm>
              <a:off x="7398813" y="6091129"/>
              <a:ext cx="380232" cy="261610"/>
            </a:xfrm>
            <a:prstGeom prst="rect">
              <a:avLst/>
            </a:prstGeom>
            <a:noFill/>
          </p:spPr>
          <p:txBody>
            <a:bodyPr wrap="none" rtlCol="0">
              <a:spAutoFit/>
            </a:bodyPr>
            <a:lstStyle/>
            <a:p>
              <a:pPr algn="ctr">
                <a:buClr>
                  <a:schemeClr val="accent1"/>
                </a:buClr>
              </a:pPr>
              <a:r>
                <a:rPr lang="en-US" sz="1100"/>
                <a:t>0.1</a:t>
              </a:r>
            </a:p>
          </p:txBody>
        </p:sp>
        <p:sp>
          <p:nvSpPr>
            <p:cNvPr id="90" name="TextBox 89">
              <a:extLst>
                <a:ext uri="{FF2B5EF4-FFF2-40B4-BE49-F238E27FC236}">
                  <a16:creationId xmlns="" xmlns:a16="http://schemas.microsoft.com/office/drawing/2014/main" id="{61206CD7-3779-4D4C-BCAD-E900C696F892}"/>
                </a:ext>
              </a:extLst>
            </p:cNvPr>
            <p:cNvSpPr txBox="1"/>
            <p:nvPr/>
          </p:nvSpPr>
          <p:spPr>
            <a:xfrm>
              <a:off x="8661645" y="6091129"/>
              <a:ext cx="380232" cy="261610"/>
            </a:xfrm>
            <a:prstGeom prst="rect">
              <a:avLst/>
            </a:prstGeom>
            <a:noFill/>
          </p:spPr>
          <p:txBody>
            <a:bodyPr wrap="none" rtlCol="0">
              <a:spAutoFit/>
            </a:bodyPr>
            <a:lstStyle/>
            <a:p>
              <a:pPr algn="ctr">
                <a:buClr>
                  <a:schemeClr val="accent1"/>
                </a:buClr>
              </a:pPr>
              <a:r>
                <a:rPr lang="en-US" sz="1100"/>
                <a:t>0.6</a:t>
              </a:r>
            </a:p>
          </p:txBody>
        </p:sp>
        <p:sp>
          <p:nvSpPr>
            <p:cNvPr id="91" name="TextBox 90">
              <a:extLst>
                <a:ext uri="{FF2B5EF4-FFF2-40B4-BE49-F238E27FC236}">
                  <a16:creationId xmlns="" xmlns:a16="http://schemas.microsoft.com/office/drawing/2014/main" id="{F6F98816-6AED-45FA-BF7D-E42CFBEA3B4B}"/>
                </a:ext>
              </a:extLst>
            </p:cNvPr>
            <p:cNvSpPr txBox="1"/>
            <p:nvPr/>
          </p:nvSpPr>
          <p:spPr>
            <a:xfrm>
              <a:off x="9028520" y="6091129"/>
              <a:ext cx="380232" cy="261610"/>
            </a:xfrm>
            <a:prstGeom prst="rect">
              <a:avLst/>
            </a:prstGeom>
            <a:noFill/>
          </p:spPr>
          <p:txBody>
            <a:bodyPr wrap="none" rtlCol="0">
              <a:spAutoFit/>
            </a:bodyPr>
            <a:lstStyle/>
            <a:p>
              <a:pPr algn="ctr">
                <a:buClr>
                  <a:schemeClr val="accent1"/>
                </a:buClr>
              </a:pPr>
              <a:r>
                <a:rPr lang="en-US" sz="1100"/>
                <a:t>1.0</a:t>
              </a:r>
            </a:p>
          </p:txBody>
        </p:sp>
        <p:sp>
          <p:nvSpPr>
            <p:cNvPr id="92" name="TextBox 91">
              <a:extLst>
                <a:ext uri="{FF2B5EF4-FFF2-40B4-BE49-F238E27FC236}">
                  <a16:creationId xmlns="" xmlns:a16="http://schemas.microsoft.com/office/drawing/2014/main" id="{8F90A122-178B-4433-A1FC-4EBF20D99D43}"/>
                </a:ext>
              </a:extLst>
            </p:cNvPr>
            <p:cNvSpPr txBox="1"/>
            <p:nvPr/>
          </p:nvSpPr>
          <p:spPr>
            <a:xfrm>
              <a:off x="9507760" y="6091129"/>
              <a:ext cx="380232" cy="261610"/>
            </a:xfrm>
            <a:prstGeom prst="rect">
              <a:avLst/>
            </a:prstGeom>
            <a:noFill/>
          </p:spPr>
          <p:txBody>
            <a:bodyPr wrap="none" rtlCol="0">
              <a:spAutoFit/>
            </a:bodyPr>
            <a:lstStyle/>
            <a:p>
              <a:pPr algn="ctr">
                <a:buClr>
                  <a:schemeClr val="accent1"/>
                </a:buClr>
              </a:pPr>
              <a:r>
                <a:rPr lang="en-US" sz="1100"/>
                <a:t>2.0</a:t>
              </a:r>
            </a:p>
          </p:txBody>
        </p:sp>
        <p:sp>
          <p:nvSpPr>
            <p:cNvPr id="93" name="TextBox 92">
              <a:extLst>
                <a:ext uri="{FF2B5EF4-FFF2-40B4-BE49-F238E27FC236}">
                  <a16:creationId xmlns="" xmlns:a16="http://schemas.microsoft.com/office/drawing/2014/main" id="{6B75939A-7E8B-4155-BCCE-5330E0BB605C}"/>
                </a:ext>
              </a:extLst>
            </p:cNvPr>
            <p:cNvSpPr txBox="1"/>
            <p:nvPr/>
          </p:nvSpPr>
          <p:spPr>
            <a:xfrm>
              <a:off x="9202673" y="6413827"/>
              <a:ext cx="1172116" cy="261610"/>
            </a:xfrm>
            <a:prstGeom prst="rect">
              <a:avLst/>
            </a:prstGeom>
            <a:noFill/>
          </p:spPr>
          <p:txBody>
            <a:bodyPr wrap="none" rtlCol="0">
              <a:spAutoFit/>
            </a:bodyPr>
            <a:lstStyle/>
            <a:p>
              <a:pPr>
                <a:buClr>
                  <a:schemeClr val="accent1"/>
                </a:buClr>
              </a:pPr>
              <a:r>
                <a:rPr lang="en-US" sz="1100" b="1"/>
                <a:t>Placebo Better</a:t>
              </a:r>
            </a:p>
          </p:txBody>
        </p:sp>
        <p:sp>
          <p:nvSpPr>
            <p:cNvPr id="94" name="TextBox 93">
              <a:extLst>
                <a:ext uri="{FF2B5EF4-FFF2-40B4-BE49-F238E27FC236}">
                  <a16:creationId xmlns="" xmlns:a16="http://schemas.microsoft.com/office/drawing/2014/main" id="{CB9B5EF0-577F-448B-8DEB-B5487CE9F435}"/>
                </a:ext>
              </a:extLst>
            </p:cNvPr>
            <p:cNvSpPr txBox="1"/>
            <p:nvPr/>
          </p:nvSpPr>
          <p:spPr>
            <a:xfrm>
              <a:off x="7749103" y="6413827"/>
              <a:ext cx="1507144" cy="261610"/>
            </a:xfrm>
            <a:prstGeom prst="rect">
              <a:avLst/>
            </a:prstGeom>
            <a:noFill/>
          </p:spPr>
          <p:txBody>
            <a:bodyPr wrap="none" rtlCol="0">
              <a:spAutoFit/>
            </a:bodyPr>
            <a:lstStyle/>
            <a:p>
              <a:pPr algn="ctr">
                <a:buClr>
                  <a:schemeClr val="accent1"/>
                </a:buClr>
              </a:pPr>
              <a:r>
                <a:rPr lang="en-US" sz="1100" b="1"/>
                <a:t>Dapagliflozin Better</a:t>
              </a:r>
            </a:p>
          </p:txBody>
        </p:sp>
        <p:cxnSp>
          <p:nvCxnSpPr>
            <p:cNvPr id="95" name="Straight Arrow Connector 94">
              <a:extLst>
                <a:ext uri="{FF2B5EF4-FFF2-40B4-BE49-F238E27FC236}">
                  <a16:creationId xmlns="" xmlns:a16="http://schemas.microsoft.com/office/drawing/2014/main" id="{B0786DCE-19B4-474F-A519-C55ACBDDF9EB}"/>
                </a:ext>
              </a:extLst>
            </p:cNvPr>
            <p:cNvCxnSpPr/>
            <p:nvPr/>
          </p:nvCxnSpPr>
          <p:spPr>
            <a:xfrm>
              <a:off x="9256249" y="63825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 xmlns:a16="http://schemas.microsoft.com/office/drawing/2014/main" id="{C70569E6-5DB0-4FA7-AAC1-FF7EB73FBB00}"/>
                </a:ext>
              </a:extLst>
            </p:cNvPr>
            <p:cNvCxnSpPr>
              <a:cxnSpLocks/>
            </p:cNvCxnSpPr>
            <p:nvPr/>
          </p:nvCxnSpPr>
          <p:spPr>
            <a:xfrm flipH="1">
              <a:off x="7799699" y="63825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 xmlns:a16="http://schemas.microsoft.com/office/drawing/2014/main" id="{76CE1696-EDAC-4429-A137-964DE4C90298}"/>
                </a:ext>
              </a:extLst>
            </p:cNvPr>
            <p:cNvSpPr txBox="1"/>
            <p:nvPr/>
          </p:nvSpPr>
          <p:spPr>
            <a:xfrm>
              <a:off x="9809555" y="6091129"/>
              <a:ext cx="380232" cy="261610"/>
            </a:xfrm>
            <a:prstGeom prst="rect">
              <a:avLst/>
            </a:prstGeom>
            <a:noFill/>
          </p:spPr>
          <p:txBody>
            <a:bodyPr wrap="none" rtlCol="0">
              <a:spAutoFit/>
            </a:bodyPr>
            <a:lstStyle/>
            <a:p>
              <a:pPr algn="ctr">
                <a:buClr>
                  <a:schemeClr val="accent1"/>
                </a:buClr>
              </a:pPr>
              <a:r>
                <a:rPr lang="en-US" sz="1100"/>
                <a:t>3.0</a:t>
              </a:r>
            </a:p>
          </p:txBody>
        </p:sp>
        <p:cxnSp>
          <p:nvCxnSpPr>
            <p:cNvPr id="98" name="Straight Connector 97">
              <a:extLst>
                <a:ext uri="{FF2B5EF4-FFF2-40B4-BE49-F238E27FC236}">
                  <a16:creationId xmlns="" xmlns:a16="http://schemas.microsoft.com/office/drawing/2014/main" id="{312D10C3-54DF-40AF-91EB-575B1AA2CBCA}"/>
                </a:ext>
              </a:extLst>
            </p:cNvPr>
            <p:cNvCxnSpPr/>
            <p:nvPr/>
          </p:nvCxnSpPr>
          <p:spPr>
            <a:xfrm>
              <a:off x="872638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 xmlns:a16="http://schemas.microsoft.com/office/drawing/2014/main" id="{1401D4DD-8050-4939-8F33-E42DE7EE02AE}"/>
                </a:ext>
              </a:extLst>
            </p:cNvPr>
            <p:cNvCxnSpPr>
              <a:cxnSpLocks/>
            </p:cNvCxnSpPr>
            <p:nvPr/>
          </p:nvCxnSpPr>
          <p:spPr>
            <a:xfrm>
              <a:off x="8864951" y="2543175"/>
              <a:ext cx="0" cy="351620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 xmlns:a16="http://schemas.microsoft.com/office/drawing/2014/main" id="{951DE257-419D-4C4A-AD2B-5B7878BF8785}"/>
                </a:ext>
              </a:extLst>
            </p:cNvPr>
            <p:cNvCxnSpPr/>
            <p:nvPr/>
          </p:nvCxnSpPr>
          <p:spPr>
            <a:xfrm>
              <a:off x="9986751" y="60559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 xmlns:a16="http://schemas.microsoft.com/office/drawing/2014/main" id="{3F97CB59-6407-45B5-B8BE-F48BC0F36E33}"/>
              </a:ext>
            </a:extLst>
          </p:cNvPr>
          <p:cNvGrpSpPr/>
          <p:nvPr/>
        </p:nvGrpSpPr>
        <p:grpSpPr>
          <a:xfrm>
            <a:off x="8007625" y="3332589"/>
            <a:ext cx="296995" cy="89187"/>
            <a:chOff x="10462776" y="6419015"/>
            <a:chExt cx="510024" cy="89187"/>
          </a:xfrm>
        </p:grpSpPr>
        <p:cxnSp>
          <p:nvCxnSpPr>
            <p:cNvPr id="74" name="Straight Connector 73">
              <a:extLst>
                <a:ext uri="{FF2B5EF4-FFF2-40B4-BE49-F238E27FC236}">
                  <a16:creationId xmlns="" xmlns:a16="http://schemas.microsoft.com/office/drawing/2014/main" id="{89DE51F2-B103-44C8-99BB-EBE58C8871E5}"/>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 xmlns:a16="http://schemas.microsoft.com/office/drawing/2014/main" id="{F60C0D9B-686D-4517-857C-D3768B4DD31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 xmlns:a16="http://schemas.microsoft.com/office/drawing/2014/main" id="{D7DF1B47-DC82-4CC5-99C7-4456710F125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 xmlns:a16="http://schemas.microsoft.com/office/drawing/2014/main" id="{8B29ADF8-CE6A-4789-888E-147AD1A3C992}"/>
              </a:ext>
            </a:extLst>
          </p:cNvPr>
          <p:cNvSpPr/>
          <p:nvPr/>
        </p:nvSpPr>
        <p:spPr>
          <a:xfrm>
            <a:off x="8098315" y="332368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 xmlns:a16="http://schemas.microsoft.com/office/drawing/2014/main" id="{D1310555-0B2F-4AC1-A2D0-36C524A9BCE1}"/>
              </a:ext>
            </a:extLst>
          </p:cNvPr>
          <p:cNvGrpSpPr/>
          <p:nvPr/>
        </p:nvGrpSpPr>
        <p:grpSpPr>
          <a:xfrm>
            <a:off x="8015639" y="2811300"/>
            <a:ext cx="248084" cy="89187"/>
            <a:chOff x="10462776" y="6419015"/>
            <a:chExt cx="510024" cy="89187"/>
          </a:xfrm>
        </p:grpSpPr>
        <p:cxnSp>
          <p:nvCxnSpPr>
            <p:cNvPr id="71" name="Straight Connector 70">
              <a:extLst>
                <a:ext uri="{FF2B5EF4-FFF2-40B4-BE49-F238E27FC236}">
                  <a16:creationId xmlns="" xmlns:a16="http://schemas.microsoft.com/office/drawing/2014/main" id="{CB74E2D7-1FC8-4333-B068-C76ACC26D173}"/>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 xmlns:a16="http://schemas.microsoft.com/office/drawing/2014/main" id="{7F339319-89DF-47EA-ACBE-EEDB702236B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 xmlns:a16="http://schemas.microsoft.com/office/drawing/2014/main" id="{E3193DD0-C806-4A90-A5C4-9A9F235280FA}"/>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 name="Rectangle 19">
            <a:extLst>
              <a:ext uri="{FF2B5EF4-FFF2-40B4-BE49-F238E27FC236}">
                <a16:creationId xmlns="" xmlns:a16="http://schemas.microsoft.com/office/drawing/2014/main" id="{24AED900-E465-4FEC-B4BF-D9FF1930D555}"/>
              </a:ext>
            </a:extLst>
          </p:cNvPr>
          <p:cNvSpPr/>
          <p:nvPr/>
        </p:nvSpPr>
        <p:spPr>
          <a:xfrm>
            <a:off x="8081980" y="280239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 xmlns:a16="http://schemas.microsoft.com/office/drawing/2014/main" id="{2D334767-2C7B-4D8C-80EB-1B6A1B6D4A6F}"/>
              </a:ext>
            </a:extLst>
          </p:cNvPr>
          <p:cNvGrpSpPr/>
          <p:nvPr/>
        </p:nvGrpSpPr>
        <p:grpSpPr>
          <a:xfrm>
            <a:off x="7905232" y="3899336"/>
            <a:ext cx="744037" cy="89187"/>
            <a:chOff x="10462776" y="6419015"/>
            <a:chExt cx="510024" cy="89187"/>
          </a:xfrm>
        </p:grpSpPr>
        <p:cxnSp>
          <p:nvCxnSpPr>
            <p:cNvPr id="53" name="Straight Connector 52">
              <a:extLst>
                <a:ext uri="{FF2B5EF4-FFF2-40B4-BE49-F238E27FC236}">
                  <a16:creationId xmlns="" xmlns:a16="http://schemas.microsoft.com/office/drawing/2014/main" id="{00B4A8FB-0E04-4FC1-AA6D-8B75B3C40232}"/>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F1D49279-4B2A-42F9-BBD4-9BBBAE37E2B7}"/>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 xmlns:a16="http://schemas.microsoft.com/office/drawing/2014/main" id="{398EEDCF-BA62-4726-AE10-9BAD3EDFF297}"/>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2" name="Rectangle 31">
            <a:extLst>
              <a:ext uri="{FF2B5EF4-FFF2-40B4-BE49-F238E27FC236}">
                <a16:creationId xmlns="" xmlns:a16="http://schemas.microsoft.com/office/drawing/2014/main" id="{8C50F1B5-377F-4D15-9A5E-A0CFBC08C052}"/>
              </a:ext>
            </a:extLst>
          </p:cNvPr>
          <p:cNvSpPr/>
          <p:nvPr/>
        </p:nvSpPr>
        <p:spPr>
          <a:xfrm>
            <a:off x="8226339" y="389047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 xmlns:a16="http://schemas.microsoft.com/office/drawing/2014/main" id="{05E1EDE2-8323-449F-A532-3FDE7B984003}"/>
              </a:ext>
            </a:extLst>
          </p:cNvPr>
          <p:cNvGrpSpPr/>
          <p:nvPr/>
        </p:nvGrpSpPr>
        <p:grpSpPr>
          <a:xfrm>
            <a:off x="7539319" y="4517767"/>
            <a:ext cx="707367" cy="89187"/>
            <a:chOff x="10462776" y="6419015"/>
            <a:chExt cx="510024" cy="89187"/>
          </a:xfrm>
        </p:grpSpPr>
        <p:cxnSp>
          <p:nvCxnSpPr>
            <p:cNvPr id="44" name="Straight Connector 43">
              <a:extLst>
                <a:ext uri="{FF2B5EF4-FFF2-40B4-BE49-F238E27FC236}">
                  <a16:creationId xmlns="" xmlns:a16="http://schemas.microsoft.com/office/drawing/2014/main" id="{7FCD9E11-F98B-4C7D-980B-79BF3DBA6FEC}"/>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703B17AB-3305-4906-BAD6-6A456147172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 xmlns:a16="http://schemas.microsoft.com/office/drawing/2014/main" id="{1BEE16AF-58FE-4C3C-9B7E-C5DCC6DD487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38" name="Rectangle 37">
            <a:extLst>
              <a:ext uri="{FF2B5EF4-FFF2-40B4-BE49-F238E27FC236}">
                <a16:creationId xmlns="" xmlns:a16="http://schemas.microsoft.com/office/drawing/2014/main" id="{054D73EF-5F9B-4D1A-80B5-ED3BC18CD266}"/>
              </a:ext>
            </a:extLst>
          </p:cNvPr>
          <p:cNvSpPr/>
          <p:nvPr/>
        </p:nvSpPr>
        <p:spPr>
          <a:xfrm>
            <a:off x="7833137" y="450886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 xmlns:a16="http://schemas.microsoft.com/office/drawing/2014/main" id="{57675898-DE2A-434A-9E1D-0248872E9459}"/>
              </a:ext>
            </a:extLst>
          </p:cNvPr>
          <p:cNvGrpSpPr/>
          <p:nvPr/>
        </p:nvGrpSpPr>
        <p:grpSpPr>
          <a:xfrm>
            <a:off x="7610508" y="5147755"/>
            <a:ext cx="1001229" cy="89187"/>
            <a:chOff x="10462776" y="6419015"/>
            <a:chExt cx="510024" cy="89187"/>
          </a:xfrm>
        </p:grpSpPr>
        <p:cxnSp>
          <p:nvCxnSpPr>
            <p:cNvPr id="41" name="Straight Connector 40">
              <a:extLst>
                <a:ext uri="{FF2B5EF4-FFF2-40B4-BE49-F238E27FC236}">
                  <a16:creationId xmlns="" xmlns:a16="http://schemas.microsoft.com/office/drawing/2014/main" id="{54F00A30-EE40-4DD7-8154-8ADA1F871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 xmlns:a16="http://schemas.microsoft.com/office/drawing/2014/main" id="{7BC0804F-4482-40B7-95A6-D9628E5DFE72}"/>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 xmlns:a16="http://schemas.microsoft.com/office/drawing/2014/main" id="{5D2E0020-5507-4F71-8932-EBB709A77A4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40" name="Rectangle 39">
            <a:extLst>
              <a:ext uri="{FF2B5EF4-FFF2-40B4-BE49-F238E27FC236}">
                <a16:creationId xmlns="" xmlns:a16="http://schemas.microsoft.com/office/drawing/2014/main" id="{CFA2925E-3586-4D00-AE53-80A23F88F5B6}"/>
              </a:ext>
            </a:extLst>
          </p:cNvPr>
          <p:cNvSpPr/>
          <p:nvPr/>
        </p:nvSpPr>
        <p:spPr>
          <a:xfrm>
            <a:off x="8050153" y="513885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ction Button: Return 58">
            <a:hlinkClick r:id="rId3" action="ppaction://hlinksldjump" highlightClick="1"/>
            <a:extLst>
              <a:ext uri="{FF2B5EF4-FFF2-40B4-BE49-F238E27FC236}">
                <a16:creationId xmlns="" xmlns:a16="http://schemas.microsoft.com/office/drawing/2014/main" id="{80D25113-AF85-5F4F-941B-7C2BEFC2BCF2}"/>
              </a:ext>
            </a:extLst>
          </p:cNvPr>
          <p:cNvSpPr/>
          <p:nvPr/>
        </p:nvSpPr>
        <p:spPr>
          <a:xfrm>
            <a:off x="11585448" y="6099048"/>
            <a:ext cx="426720" cy="373380"/>
          </a:xfrm>
          <a:prstGeom prst="actionButtonRetur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0" name="Group 59">
            <a:extLst>
              <a:ext uri="{FF2B5EF4-FFF2-40B4-BE49-F238E27FC236}">
                <a16:creationId xmlns="" xmlns:a16="http://schemas.microsoft.com/office/drawing/2014/main" id="{4FC97D0B-F299-431A-A390-387F5469EC39}"/>
              </a:ext>
            </a:extLst>
          </p:cNvPr>
          <p:cNvGrpSpPr/>
          <p:nvPr/>
        </p:nvGrpSpPr>
        <p:grpSpPr>
          <a:xfrm>
            <a:off x="-6291" y="-23678"/>
            <a:ext cx="3017520" cy="261610"/>
            <a:chOff x="-6290" y="-23678"/>
            <a:chExt cx="3017520" cy="261610"/>
          </a:xfrm>
          <a:solidFill>
            <a:schemeClr val="accent2"/>
          </a:solidFill>
        </p:grpSpPr>
        <p:sp>
          <p:nvSpPr>
            <p:cNvPr id="61" name="Freeform 13">
              <a:extLst>
                <a:ext uri="{FF2B5EF4-FFF2-40B4-BE49-F238E27FC236}">
                  <a16:creationId xmlns="" xmlns:a16="http://schemas.microsoft.com/office/drawing/2014/main" id="{25ACB9A4-AD39-4E55-908A-F7C80C14628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62" name="Rectangle 61">
              <a:extLst>
                <a:ext uri="{FF2B5EF4-FFF2-40B4-BE49-F238E27FC236}">
                  <a16:creationId xmlns="" xmlns:a16="http://schemas.microsoft.com/office/drawing/2014/main" id="{3030D98A-1584-4FC9-BFBE-41936ED8DE99}"/>
                </a:ext>
              </a:extLst>
            </p:cNvPr>
            <p:cNvSpPr/>
            <p:nvPr/>
          </p:nvSpPr>
          <p:spPr>
            <a:xfrm>
              <a:off x="478977" y="-23678"/>
              <a:ext cx="1999265" cy="261610"/>
            </a:xfrm>
            <a:prstGeom prst="rect">
              <a:avLst/>
            </a:prstGeom>
            <a:noFill/>
          </p:spPr>
          <p:txBody>
            <a:bodyPr wrap="none">
              <a:spAutoFit/>
            </a:bodyPr>
            <a:lstStyle/>
            <a:p>
              <a:pPr algn="ctr"/>
              <a:r>
                <a:rPr lang="en-US" sz="1100" b="1">
                  <a:solidFill>
                    <a:schemeClr val="bg1"/>
                  </a:solidFill>
                </a:rPr>
                <a:t>DAPA-CKD – CKD Etiology</a:t>
              </a:r>
            </a:p>
          </p:txBody>
        </p:sp>
      </p:grpSp>
    </p:spTree>
    <p:extLst>
      <p:ext uri="{BB962C8B-B14F-4D97-AF65-F5344CB8AC3E}">
        <p14:creationId xmlns:p14="http://schemas.microsoft.com/office/powerpoint/2010/main" val="2224747190"/>
      </p:ext>
    </p:extLst>
  </p:cSld>
  <p:clrMapOvr>
    <a:masterClrMapping/>
  </p:clrMapOvr>
  <p:transition advClick="0">
    <p:fade/>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a:bodyPr>
          <a:lstStyle/>
          <a:p>
            <a:r>
              <a:rPr lang="en-US"/>
              <a:t>Adverse Events by Kidney Disease Diagnosis at Baseline</a:t>
            </a:r>
            <a:r>
              <a:rPr lang="en-US" baseline="30000"/>
              <a:t>1</a:t>
            </a:r>
            <a:endParaRPr lang="en-US"/>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146</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baseline="30000" err="1"/>
              <a:t>a</a:t>
            </a:r>
            <a:r>
              <a:rPr lang="en-US" err="1"/>
              <a:t>Includes</a:t>
            </a:r>
            <a:r>
              <a:rPr lang="en-US"/>
              <a:t> death.</a:t>
            </a:r>
          </a:p>
          <a:p>
            <a:r>
              <a:rPr lang="en-US"/>
              <a:t>CKD = chronic kidney disease; </a:t>
            </a:r>
            <a:r>
              <a:rPr lang="pt-BR"/>
              <a:t>FSGS = focal segmental </a:t>
            </a:r>
            <a:r>
              <a:rPr lang="pt-BR" err="1"/>
              <a:t>glomerulosclerosis</a:t>
            </a:r>
            <a:r>
              <a:rPr lang="pt-BR"/>
              <a:t>; </a:t>
            </a:r>
            <a:r>
              <a:rPr lang="en-US"/>
              <a:t>IgA = immunoglobulin A.</a:t>
            </a:r>
          </a:p>
          <a:p>
            <a:r>
              <a:rPr lang="en-US"/>
              <a:t>1. Wheeler DC et al. Article and supplementary appendix. </a:t>
            </a:r>
            <a:r>
              <a:rPr lang="en-US" i="1"/>
              <a:t>Lancet Diabetes Endocrinol. </a:t>
            </a:r>
            <a:r>
              <a:rPr lang="en-US"/>
              <a:t>2021;9:22–31</a:t>
            </a:r>
            <a:r>
              <a:rPr lang="en-US">
                <a:ea typeface="+mn-lt"/>
                <a:cs typeface="+mn-lt"/>
              </a:rPr>
              <a:t>; 2. </a:t>
            </a:r>
            <a:r>
              <a:rPr lang="en-US"/>
              <a:t>Wheeler DC et al. </a:t>
            </a:r>
            <a:r>
              <a:rPr lang="en-US" i="1"/>
              <a:t>Kidney Int</a:t>
            </a:r>
            <a:r>
              <a:rPr lang="en-US"/>
              <a:t>. 2021;100:215-224; 3. Wheeler DC et al. O</a:t>
            </a:r>
            <a:r>
              <a:rPr lang="en-GB" err="1"/>
              <a:t>nline</a:t>
            </a:r>
            <a:r>
              <a:rPr lang="en-GB"/>
              <a:t> ahead of print. </a:t>
            </a:r>
            <a:r>
              <a:rPr lang="en-GB" i="1"/>
              <a:t>Nephrol Dial Transplant</a:t>
            </a:r>
            <a:r>
              <a:rPr lang="en-GB"/>
              <a:t>. 2021</a:t>
            </a:r>
            <a:r>
              <a:rPr lang="en-US"/>
              <a:t>.  </a:t>
            </a:r>
          </a:p>
        </p:txBody>
      </p:sp>
      <p:graphicFrame>
        <p:nvGraphicFramePr>
          <p:cNvPr id="5" name="Table 4">
            <a:extLst>
              <a:ext uri="{FF2B5EF4-FFF2-40B4-BE49-F238E27FC236}">
                <a16:creationId xmlns="" xmlns:a16="http://schemas.microsoft.com/office/drawing/2014/main" id="{C0BBA4D6-D0CD-406B-AA7B-5FCE0D974969}"/>
              </a:ext>
            </a:extLst>
          </p:cNvPr>
          <p:cNvGraphicFramePr>
            <a:graphicFrameLocks noGrp="1"/>
          </p:cNvGraphicFramePr>
          <p:nvPr/>
        </p:nvGraphicFramePr>
        <p:xfrm>
          <a:off x="457200" y="1257307"/>
          <a:ext cx="11277600" cy="4457800"/>
        </p:xfrm>
        <a:graphic>
          <a:graphicData uri="http://schemas.openxmlformats.org/drawingml/2006/table">
            <a:tbl>
              <a:tblPr firstRow="1">
                <a:tableStyleId>{21E4AEA4-8DFA-4A89-87EB-49C32662AFE0}</a:tableStyleId>
              </a:tblPr>
              <a:tblGrid>
                <a:gridCol w="4587728">
                  <a:extLst>
                    <a:ext uri="{9D8B030D-6E8A-4147-A177-3AD203B41FA5}">
                      <a16:colId xmlns="" xmlns:a16="http://schemas.microsoft.com/office/drawing/2014/main" val="527091480"/>
                    </a:ext>
                  </a:extLst>
                </a:gridCol>
                <a:gridCol w="1572097">
                  <a:extLst>
                    <a:ext uri="{9D8B030D-6E8A-4147-A177-3AD203B41FA5}">
                      <a16:colId xmlns="" xmlns:a16="http://schemas.microsoft.com/office/drawing/2014/main" val="1403937112"/>
                    </a:ext>
                  </a:extLst>
                </a:gridCol>
                <a:gridCol w="1330757">
                  <a:extLst>
                    <a:ext uri="{9D8B030D-6E8A-4147-A177-3AD203B41FA5}">
                      <a16:colId xmlns="" xmlns:a16="http://schemas.microsoft.com/office/drawing/2014/main" val="3772361931"/>
                    </a:ext>
                  </a:extLst>
                </a:gridCol>
                <a:gridCol w="2474305">
                  <a:extLst>
                    <a:ext uri="{9D8B030D-6E8A-4147-A177-3AD203B41FA5}">
                      <a16:colId xmlns="" xmlns:a16="http://schemas.microsoft.com/office/drawing/2014/main" val="3705964649"/>
                    </a:ext>
                  </a:extLst>
                </a:gridCol>
                <a:gridCol w="1312713">
                  <a:extLst>
                    <a:ext uri="{9D8B030D-6E8A-4147-A177-3AD203B41FA5}">
                      <a16:colId xmlns="" xmlns:a16="http://schemas.microsoft.com/office/drawing/2014/main" val="3640241760"/>
                    </a:ext>
                  </a:extLst>
                </a:gridCol>
              </a:tblGrid>
              <a:tr h="602912">
                <a:tc>
                  <a:txBody>
                    <a:bodyPr/>
                    <a:lstStyle/>
                    <a:p>
                      <a:pPr marL="0" marR="0" lvl="0" indent="102870" algn="l" defTabSz="914400" rtl="0" eaLnBrk="1" fontAlgn="auto" latinLnBrk="0" hangingPunct="1">
                        <a:lnSpc>
                          <a:spcPct val="107000"/>
                        </a:lnSpc>
                        <a:spcBef>
                          <a:spcPts val="0"/>
                        </a:spcBef>
                        <a:spcAft>
                          <a:spcPts val="0"/>
                        </a:spcAft>
                        <a:buClrTx/>
                        <a:buSzTx/>
                        <a:buFontTx/>
                        <a:buNone/>
                        <a:tabLst/>
                        <a:defRPr/>
                      </a:pPr>
                      <a:r>
                        <a:rPr lang="en-US" sz="1200" b="1">
                          <a:solidFill>
                            <a:schemeClr val="bg1"/>
                          </a:solidFill>
                          <a:effectLst/>
                          <a:latin typeface="+mn-lt"/>
                          <a:ea typeface="Calibri" panose="020F0502020204030204" pitchFamily="34" charset="0"/>
                          <a:cs typeface="Times New Roman" panose="02020603050405020304" pitchFamily="18" charset="0"/>
                        </a:rPr>
                        <a:t>Etiology, n</a:t>
                      </a:r>
                      <a:endParaRPr lang="en-US" sz="1200" b="1" baseline="30000">
                        <a:solidFill>
                          <a:schemeClr val="bg1"/>
                        </a:solidFill>
                        <a:effectLst/>
                        <a:latin typeface="+mn-lt"/>
                        <a:ea typeface="Calibri" panose="020F0502020204030204" pitchFamily="34" charset="0"/>
                        <a:cs typeface="Times New Roman" panose="02020603050405020304" pitchFamily="18" charset="0"/>
                      </a:endParaRPr>
                    </a:p>
                  </a:txBody>
                  <a:tcPr marL="60615" marR="60615" marT="91440" marB="91440" anchor="b"/>
                </a:tc>
                <a:tc>
                  <a:txBody>
                    <a:bodyPr/>
                    <a:lstStyle/>
                    <a:p>
                      <a:pPr marL="0" marR="0" algn="ctr">
                        <a:lnSpc>
                          <a:spcPct val="107000"/>
                        </a:lnSpc>
                        <a:spcBef>
                          <a:spcPts val="0"/>
                        </a:spcBef>
                        <a:spcAft>
                          <a:spcPts val="0"/>
                        </a:spcAft>
                      </a:pPr>
                      <a:r>
                        <a:rPr lang="en-GB" sz="1200">
                          <a:effectLst/>
                        </a:rPr>
                        <a:t>Dapagliflozin 10 mg (n=2149)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91440" marB="91440" anchor="b"/>
                </a:tc>
                <a:tc>
                  <a:txBody>
                    <a:bodyPr/>
                    <a:lstStyle/>
                    <a:p>
                      <a:pPr marL="0" marR="0" algn="ctr">
                        <a:lnSpc>
                          <a:spcPct val="107000"/>
                        </a:lnSpc>
                        <a:spcBef>
                          <a:spcPts val="0"/>
                        </a:spcBef>
                        <a:spcAft>
                          <a:spcPts val="0"/>
                        </a:spcAft>
                      </a:pPr>
                      <a:r>
                        <a:rPr lang="en-GB" sz="1200">
                          <a:effectLst/>
                        </a:rPr>
                        <a:t>Placebo (n=2149)</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91440" marB="91440" anchor="b"/>
                </a:tc>
                <a:tc>
                  <a:txBody>
                    <a:bodyPr/>
                    <a:lstStyle/>
                    <a:p>
                      <a:pPr marL="0" marR="0" algn="ctr">
                        <a:lnSpc>
                          <a:spcPct val="107000"/>
                        </a:lnSpc>
                        <a:spcBef>
                          <a:spcPts val="0"/>
                        </a:spcBef>
                        <a:spcAft>
                          <a:spcPts val="0"/>
                        </a:spcAft>
                      </a:pPr>
                      <a:r>
                        <a:rPr lang="en-GB" sz="1200">
                          <a:effectLst/>
                        </a:rPr>
                        <a:t>Odds Ratio</a:t>
                      </a:r>
                      <a:endParaRPr lang="en-US" sz="1200">
                        <a:effectLst/>
                      </a:endParaRPr>
                    </a:p>
                    <a:p>
                      <a:pPr marL="0" marR="0" algn="ctr">
                        <a:lnSpc>
                          <a:spcPct val="107000"/>
                        </a:lnSpc>
                        <a:spcBef>
                          <a:spcPts val="0"/>
                        </a:spcBef>
                        <a:spcAft>
                          <a:spcPts val="0"/>
                        </a:spcAft>
                      </a:pPr>
                      <a:r>
                        <a:rPr lang="en-GB" sz="1200">
                          <a:effectLst/>
                        </a:rPr>
                        <a:t>(95% CI)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91440" marB="91440" anchor="b"/>
                </a:tc>
                <a:tc>
                  <a:txBody>
                    <a:bodyPr/>
                    <a:lstStyle/>
                    <a:p>
                      <a:pPr marL="0" marR="0" algn="ctr">
                        <a:lnSpc>
                          <a:spcPct val="107000"/>
                        </a:lnSpc>
                        <a:spcBef>
                          <a:spcPts val="0"/>
                        </a:spcBef>
                        <a:spcAft>
                          <a:spcPts val="0"/>
                        </a:spcAft>
                      </a:pPr>
                      <a:r>
                        <a:rPr lang="en-GB" sz="1200">
                          <a:effectLst/>
                        </a:rPr>
                        <a:t>P-value for interaction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91440" marB="91440" anchor="b"/>
                </a:tc>
                <a:extLst>
                  <a:ext uri="{0D108BD9-81ED-4DB2-BD59-A6C34878D82A}">
                    <a16:rowId xmlns="" xmlns:a16="http://schemas.microsoft.com/office/drawing/2014/main" val="2594199796"/>
                  </a:ext>
                </a:extLst>
              </a:tr>
              <a:tr h="181979">
                <a:tc>
                  <a:txBody>
                    <a:bodyPr/>
                    <a:lstStyle/>
                    <a:p>
                      <a:pPr marL="0" marR="0" indent="114300" algn="l">
                        <a:lnSpc>
                          <a:spcPct val="107000"/>
                        </a:lnSpc>
                        <a:spcBef>
                          <a:spcPts val="0"/>
                        </a:spcBef>
                        <a:spcAft>
                          <a:spcPts val="0"/>
                        </a:spcAft>
                        <a:tabLst/>
                      </a:pPr>
                      <a:r>
                        <a:rPr lang="en-GB" sz="1100" b="1">
                          <a:effectLst/>
                        </a:rPr>
                        <a:t>Diabetic nephropathy </a:t>
                      </a:r>
                      <a:endParaRPr lang="en-US" sz="1100" b="1">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1269</a:t>
                      </a:r>
                      <a:endParaRPr lang="en-US" sz="1100">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1239</a:t>
                      </a:r>
                      <a:endParaRPr lang="en-US" sz="1100">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18517873"/>
                  </a:ext>
                </a:extLst>
              </a:tr>
              <a:tr h="183132">
                <a:tc>
                  <a:txBody>
                    <a:bodyPr/>
                    <a:lstStyle/>
                    <a:p>
                      <a:pPr marL="0" marR="0" lvl="0" indent="114300" algn="l" defTabSz="914400" rtl="0" eaLnBrk="1" fontAlgn="auto" latinLnBrk="0" hangingPunct="1">
                        <a:lnSpc>
                          <a:spcPct val="107000"/>
                        </a:lnSpc>
                        <a:spcBef>
                          <a:spcPts val="0"/>
                        </a:spcBef>
                        <a:spcAft>
                          <a:spcPts val="0"/>
                        </a:spcAft>
                        <a:buClrTx/>
                        <a:buSzTx/>
                        <a:buFontTx/>
                        <a:buNone/>
                        <a:tabLst/>
                        <a:defRPr/>
                      </a:pPr>
                      <a:r>
                        <a:rPr lang="en-GB" sz="1100" b="1">
                          <a:effectLst/>
                        </a:rPr>
                        <a:t>Hypertensive CKD</a:t>
                      </a:r>
                      <a:endParaRPr lang="en-US" sz="1100" b="1">
                        <a:effectLst/>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324</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362</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4122462262"/>
                  </a:ext>
                </a:extLst>
              </a:tr>
              <a:tr h="183132">
                <a:tc>
                  <a:txBody>
                    <a:bodyPr/>
                    <a:lstStyle/>
                    <a:p>
                      <a:pPr marL="0" marR="0" lvl="0" indent="114300" algn="l" defTabSz="914400" rtl="0" eaLnBrk="1" fontAlgn="auto" latinLnBrk="0" hangingPunct="1">
                        <a:lnSpc>
                          <a:spcPct val="107000"/>
                        </a:lnSpc>
                        <a:spcBef>
                          <a:spcPts val="0"/>
                        </a:spcBef>
                        <a:spcAft>
                          <a:spcPts val="0"/>
                        </a:spcAft>
                        <a:buClrTx/>
                        <a:buSzTx/>
                        <a:buFontTx/>
                        <a:buNone/>
                        <a:tabLst/>
                        <a:defRPr/>
                      </a:pPr>
                      <a:r>
                        <a:rPr lang="en-GB" sz="1100" b="1">
                          <a:effectLst/>
                        </a:rPr>
                        <a:t>Glomerulonephritis</a:t>
                      </a: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343</a:t>
                      </a: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351</a:t>
                      </a: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557619816"/>
                  </a:ext>
                </a:extLst>
              </a:tr>
              <a:tr h="183132">
                <a:tc>
                  <a:txBody>
                    <a:bodyPr/>
                    <a:lstStyle/>
                    <a:p>
                      <a:pPr marL="0" marR="0" lvl="0" indent="347472" algn="l" defTabSz="914400" rtl="0" eaLnBrk="1" fontAlgn="auto" latinLnBrk="0" hangingPunct="1">
                        <a:lnSpc>
                          <a:spcPct val="107000"/>
                        </a:lnSpc>
                        <a:spcBef>
                          <a:spcPts val="0"/>
                        </a:spcBef>
                        <a:spcAft>
                          <a:spcPts val="0"/>
                        </a:spcAft>
                        <a:buClrTx/>
                        <a:buSzTx/>
                        <a:buFontTx/>
                        <a:buNone/>
                        <a:tabLst/>
                        <a:defRPr/>
                      </a:pPr>
                      <a:r>
                        <a:rPr lang="en-GB" sz="1100" b="0" i="1">
                          <a:effectLst/>
                        </a:rPr>
                        <a:t>IgA nephropathy</a:t>
                      </a:r>
                      <a:r>
                        <a:rPr lang="en-GB" sz="1100" b="0" i="1" baseline="30000">
                          <a:effectLst/>
                        </a:rPr>
                        <a:t>2</a:t>
                      </a:r>
                    </a:p>
                  </a:txBody>
                  <a:tcPr marL="60615" marR="60615" marT="0" marB="0" anchor="ct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137</a:t>
                      </a:r>
                    </a:p>
                  </a:txBody>
                  <a:tcPr marL="60615" marR="60615" marT="0" marB="0" anchor="ct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133</a:t>
                      </a:r>
                    </a:p>
                  </a:txBody>
                  <a:tcPr marL="60615" marR="60615" marT="0" marB="0" anchor="ct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3412997757"/>
                  </a:ext>
                </a:extLst>
              </a:tr>
              <a:tr h="183132">
                <a:tc>
                  <a:txBody>
                    <a:bodyPr/>
                    <a:lstStyle/>
                    <a:p>
                      <a:pPr marL="0" marR="0" lvl="0" indent="347472" algn="l" defTabSz="914400" rtl="0" eaLnBrk="1" fontAlgn="auto" latinLnBrk="0" hangingPunct="1">
                        <a:lnSpc>
                          <a:spcPct val="107000"/>
                        </a:lnSpc>
                        <a:spcBef>
                          <a:spcPts val="0"/>
                        </a:spcBef>
                        <a:spcAft>
                          <a:spcPts val="0"/>
                        </a:spcAft>
                        <a:buClrTx/>
                        <a:buSzTx/>
                        <a:buFontTx/>
                        <a:buNone/>
                        <a:tabLst/>
                        <a:defRPr/>
                      </a:pPr>
                      <a:r>
                        <a:rPr lang="en-US" sz="1100" b="0" i="1">
                          <a:effectLst/>
                        </a:rPr>
                        <a:t>FSGS</a:t>
                      </a:r>
                      <a:r>
                        <a:rPr lang="en-US" sz="1100" b="0" i="1" baseline="30000">
                          <a:effectLst/>
                        </a:rPr>
                        <a:t>3</a:t>
                      </a:r>
                      <a:endParaRPr lang="en-US" sz="1100" b="0" i="1">
                        <a:effectLst/>
                      </a:endParaRPr>
                    </a:p>
                  </a:txBody>
                  <a:tcPr marL="60615" marR="60615" marT="0"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45</a:t>
                      </a:r>
                    </a:p>
                  </a:txBody>
                  <a:tcPr marL="60615" marR="60615" marT="0"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58</a:t>
                      </a:r>
                    </a:p>
                  </a:txBody>
                  <a:tcPr marL="60615" marR="60615" marT="0"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4288721826"/>
                  </a:ext>
                </a:extLst>
              </a:tr>
              <a:tr h="183132">
                <a:tc>
                  <a:txBody>
                    <a:bodyPr/>
                    <a:lstStyle/>
                    <a:p>
                      <a:pPr marL="0" marR="0" lvl="0" indent="114300" algn="l" defTabSz="914400" rtl="0" eaLnBrk="1" fontAlgn="auto" latinLnBrk="0" hangingPunct="1">
                        <a:lnSpc>
                          <a:spcPct val="107000"/>
                        </a:lnSpc>
                        <a:spcBef>
                          <a:spcPts val="0"/>
                        </a:spcBef>
                        <a:spcAft>
                          <a:spcPts val="0"/>
                        </a:spcAft>
                        <a:buClrTx/>
                        <a:buSzTx/>
                        <a:buFontTx/>
                        <a:buNone/>
                        <a:tabLst/>
                        <a:defRPr/>
                      </a:pPr>
                      <a:r>
                        <a:rPr lang="en-GB" sz="1100" b="1">
                          <a:effectLst/>
                        </a:rPr>
                        <a:t>Other / Unknown</a:t>
                      </a:r>
                      <a:endParaRPr lang="en-US" sz="1100" b="1">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213</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197</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1113015967"/>
                  </a:ext>
                </a:extLst>
              </a:tr>
              <a:tr h="193917">
                <a:tc>
                  <a:txBody>
                    <a:bodyPr/>
                    <a:lstStyle/>
                    <a:p>
                      <a:pPr marL="0" marR="0" lvl="0" indent="114300" algn="l" defTabSz="914400" rtl="0" eaLnBrk="1" fontAlgn="auto" latinLnBrk="0" hangingPunct="1">
                        <a:lnSpc>
                          <a:spcPct val="107000"/>
                        </a:lnSpc>
                        <a:spcBef>
                          <a:spcPts val="0"/>
                        </a:spcBef>
                        <a:spcAft>
                          <a:spcPts val="0"/>
                        </a:spcAft>
                        <a:buClrTx/>
                        <a:buSzTx/>
                        <a:buFontTx/>
                        <a:buNone/>
                        <a:tabLst/>
                        <a:defRPr/>
                      </a:pPr>
                      <a:r>
                        <a:rPr lang="en-US" sz="1200" b="1">
                          <a:solidFill>
                            <a:schemeClr val="bg1"/>
                          </a:solidFill>
                          <a:effectLst/>
                          <a:latin typeface="+mn-lt"/>
                          <a:ea typeface="Calibri" panose="020F0502020204030204" pitchFamily="34" charset="0"/>
                          <a:cs typeface="Times New Roman" panose="02020603050405020304" pitchFamily="18" charset="0"/>
                        </a:rPr>
                        <a:t>Outcome, n (%)</a:t>
                      </a:r>
                      <a:endParaRPr lang="en-US" sz="1200" b="1" baseline="30000">
                        <a:solidFill>
                          <a:schemeClr val="bg1"/>
                        </a:solidFill>
                        <a:effectLst/>
                        <a:latin typeface="+mn-lt"/>
                        <a:ea typeface="Calibri" panose="020F0502020204030204" pitchFamily="34" charset="0"/>
                        <a:cs typeface="Times New Roman" panose="02020603050405020304" pitchFamily="18" charset="0"/>
                      </a:endParaRPr>
                    </a:p>
                  </a:txBody>
                  <a:tcPr marL="60615" marR="60615" marT="0" marB="0" anchor="ctr">
                    <a:solidFill>
                      <a:schemeClr val="accent2"/>
                    </a:solid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solidFill>
                      <a:schemeClr val="accent2"/>
                    </a:solid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solidFill>
                      <a:schemeClr val="accent2"/>
                    </a:solidFill>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solidFill>
                      <a:schemeClr val="accent2"/>
                    </a:solidFill>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solidFill>
                      <a:schemeClr val="accent2"/>
                    </a:solidFill>
                  </a:tcPr>
                </a:tc>
                <a:extLst>
                  <a:ext uri="{0D108BD9-81ED-4DB2-BD59-A6C34878D82A}">
                    <a16:rowId xmlns="" xmlns:a16="http://schemas.microsoft.com/office/drawing/2014/main" val="1504791959"/>
                  </a:ext>
                </a:extLst>
              </a:tr>
              <a:tr h="181979">
                <a:tc>
                  <a:txBody>
                    <a:bodyPr/>
                    <a:lstStyle/>
                    <a:p>
                      <a:pPr marL="0" marR="0" indent="114300" algn="l">
                        <a:lnSpc>
                          <a:spcPct val="107000"/>
                        </a:lnSpc>
                        <a:spcBef>
                          <a:spcPts val="0"/>
                        </a:spcBef>
                        <a:spcAft>
                          <a:spcPts val="0"/>
                        </a:spcAft>
                        <a:tabLst/>
                      </a:pPr>
                      <a:r>
                        <a:rPr lang="en-GB" sz="1100" b="1">
                          <a:effectLst/>
                        </a:rPr>
                        <a:t>Discontinuation due to adverse event, n (%)</a:t>
                      </a:r>
                      <a:endParaRPr lang="en-US" sz="1100" b="1">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 </a:t>
                      </a:r>
                      <a:endParaRPr lang="en-US" sz="1100">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 </a:t>
                      </a:r>
                      <a:endParaRPr lang="en-US" sz="1100">
                        <a:effectLst/>
                      </a:endParaRPr>
                    </a:p>
                  </a:txBody>
                  <a:tcPr marL="60615" marR="60615" marT="0" marB="0" anchor="ctr">
                    <a:lnB w="12700"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GB" sz="1100">
                          <a:effectLst/>
                        </a:rPr>
                        <a:t> 0.0352</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98409150"/>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Diabetic nephropathy</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effectLst/>
                        </a:rPr>
                        <a:t>71 (5.6)</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82 (6.6)</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0.84 (0.60, 1.16)</a:t>
                      </a:r>
                      <a:endParaRPr lang="en-US" sz="1100">
                        <a:effectLst/>
                      </a:endParaRPr>
                    </a:p>
                  </a:txBody>
                  <a:tcPr marL="60615" marR="60615"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2910111993"/>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Hypertensive CKD</a:t>
                      </a:r>
                      <a:endParaRPr lang="en-US" sz="1100">
                        <a:effectLst/>
                      </a:endParaRPr>
                    </a:p>
                  </a:txBody>
                  <a:tcPr marL="60615" marR="6061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effectLst/>
                        </a:rPr>
                        <a:t>17 (5.2)</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18 (5.0)</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1.06 (0.53, 2.10)</a:t>
                      </a:r>
                      <a:endParaRPr lang="en-US" sz="1100">
                        <a:effectLst/>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4153915685"/>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Glomerulonephritis</a:t>
                      </a:r>
                    </a:p>
                  </a:txBody>
                  <a:tcPr marL="60615" marR="6061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effectLst/>
                        </a:rPr>
                        <a:t>16 (4.7)</a:t>
                      </a: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20 (5.7)</a:t>
                      </a: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0.81 (0.41, 1.59)</a:t>
                      </a: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3078967205"/>
                  </a:ext>
                </a:extLst>
              </a:tr>
              <a:tr h="183132">
                <a:tc>
                  <a:txBody>
                    <a:bodyPr/>
                    <a:lstStyle/>
                    <a:p>
                      <a:pPr marL="0" marR="0" lvl="0" indent="576072" algn="l" defTabSz="914400" rtl="0" eaLnBrk="1" fontAlgn="auto" latinLnBrk="0" hangingPunct="1">
                        <a:lnSpc>
                          <a:spcPct val="107000"/>
                        </a:lnSpc>
                        <a:spcBef>
                          <a:spcPts val="0"/>
                        </a:spcBef>
                        <a:spcAft>
                          <a:spcPts val="0"/>
                        </a:spcAft>
                        <a:buClrTx/>
                        <a:buSzTx/>
                        <a:buFontTx/>
                        <a:buNone/>
                        <a:tabLst/>
                        <a:defRPr/>
                      </a:pPr>
                      <a:r>
                        <a:rPr lang="en-GB" sz="1100" i="1">
                          <a:effectLst/>
                        </a:rPr>
                        <a:t>IgA nephropathy</a:t>
                      </a:r>
                      <a:r>
                        <a:rPr lang="en-GB" sz="1100" i="1" baseline="30000">
                          <a:effectLst/>
                        </a:rPr>
                        <a:t>2</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effectLst/>
                        </a:rPr>
                        <a:t>6 (4.4)</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7 (5.3)</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endParaRPr>
                    </a:p>
                  </a:txBody>
                  <a:tcPr marL="60615" marR="60615" marT="0" marB="0" anchor="ctr">
                    <a:lnB w="12700" cap="flat" cmpd="sng" algn="ctr">
                      <a:no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B w="12700" cap="flat" cmpd="sng" algn="ctr">
                      <a:noFill/>
                      <a:prstDash val="solid"/>
                      <a:round/>
                      <a:headEnd type="none" w="med" len="med"/>
                      <a:tailEnd type="none" w="med" len="med"/>
                    </a:lnB>
                  </a:tcPr>
                </a:tc>
                <a:extLst>
                  <a:ext uri="{0D108BD9-81ED-4DB2-BD59-A6C34878D82A}">
                    <a16:rowId xmlns="" xmlns:a16="http://schemas.microsoft.com/office/drawing/2014/main" val="4158995157"/>
                  </a:ext>
                </a:extLst>
              </a:tr>
              <a:tr h="183132">
                <a:tc>
                  <a:txBody>
                    <a:bodyPr/>
                    <a:lstStyle/>
                    <a:p>
                      <a:pPr marL="0" marR="0" lvl="0" indent="576072" algn="l" defTabSz="914400" rtl="0" eaLnBrk="1" fontAlgn="auto" latinLnBrk="0" hangingPunct="1">
                        <a:lnSpc>
                          <a:spcPct val="107000"/>
                        </a:lnSpc>
                        <a:spcBef>
                          <a:spcPts val="0"/>
                        </a:spcBef>
                        <a:spcAft>
                          <a:spcPts val="0"/>
                        </a:spcAft>
                        <a:buClrTx/>
                        <a:buSzTx/>
                        <a:buFontTx/>
                        <a:buNone/>
                        <a:tabLst/>
                        <a:defRPr/>
                      </a:pPr>
                      <a:r>
                        <a:rPr lang="en-GB" sz="1100" i="1" baseline="0">
                          <a:effectLst/>
                        </a:rPr>
                        <a:t>FSGS</a:t>
                      </a:r>
                      <a:r>
                        <a:rPr lang="en-GB" sz="1100" i="1" baseline="30000">
                          <a:effectLst/>
                        </a:rPr>
                        <a:t>3</a:t>
                      </a:r>
                      <a:endParaRPr lang="en-US" sz="1100" i="1" baseline="0">
                        <a:effectLst/>
                      </a:endParaRP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effectLst/>
                        </a:rPr>
                        <a:t>3 (6.7)</a:t>
                      </a: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3 (5.2)</a:t>
                      </a: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endParaRPr>
                    </a:p>
                  </a:txBody>
                  <a:tcPr marL="60615" marR="60615" marT="0" marB="0" anchor="ctr">
                    <a:lnT w="12700" cap="flat" cmpd="sng" algn="ctr">
                      <a:noFill/>
                      <a:prstDash val="solid"/>
                      <a:round/>
                      <a:headEnd type="none" w="med" len="med"/>
                      <a:tailEnd type="none" w="med" len="med"/>
                    </a:lnT>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noFill/>
                      <a:prstDash val="solid"/>
                      <a:round/>
                      <a:headEnd type="none" w="med" len="med"/>
                      <a:tailEnd type="none" w="med" len="med"/>
                    </a:lnT>
                  </a:tcPr>
                </a:tc>
                <a:extLst>
                  <a:ext uri="{0D108BD9-81ED-4DB2-BD59-A6C34878D82A}">
                    <a16:rowId xmlns="" xmlns:a16="http://schemas.microsoft.com/office/drawing/2014/main" val="90176374"/>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Other / Unknown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effectLst/>
                        </a:rPr>
                        <a:t>14 (6.6)</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3 (1.5)</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4.55 (1.46, 19.96)</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2534482045"/>
                  </a:ext>
                </a:extLst>
              </a:tr>
              <a:tr h="181979">
                <a:tc>
                  <a:txBody>
                    <a:bodyPr/>
                    <a:lstStyle/>
                    <a:p>
                      <a:pPr marL="0" marR="0" indent="114300" algn="l">
                        <a:lnSpc>
                          <a:spcPct val="107000"/>
                        </a:lnSpc>
                        <a:spcBef>
                          <a:spcPts val="0"/>
                        </a:spcBef>
                        <a:spcAft>
                          <a:spcPts val="0"/>
                        </a:spcAft>
                        <a:tabLst/>
                      </a:pPr>
                      <a:r>
                        <a:rPr lang="en-GB" sz="1100" b="1">
                          <a:effectLst/>
                        </a:rPr>
                        <a:t>Any serious adverse event, n (%)</a:t>
                      </a:r>
                      <a:r>
                        <a:rPr lang="en-GB" sz="1100" b="1" baseline="30000">
                          <a:effectLst/>
                        </a:rPr>
                        <a:t>a</a:t>
                      </a:r>
                      <a:endParaRPr lang="en-US" sz="1100" b="1">
                        <a:effectLst/>
                      </a:endParaRPr>
                    </a:p>
                  </a:txBody>
                  <a:tcPr marL="60615" marR="60615" marT="0" marB="0" anchor="ctr"/>
                </a:tc>
                <a:tc>
                  <a:txBody>
                    <a:bodyPr/>
                    <a:lstStyle/>
                    <a:p>
                      <a:pPr marL="0" marR="0" algn="ctr">
                        <a:lnSpc>
                          <a:spcPct val="107000"/>
                        </a:lnSpc>
                        <a:spcBef>
                          <a:spcPts val="0"/>
                        </a:spcBef>
                        <a:spcAft>
                          <a:spcPts val="0"/>
                        </a:spcAft>
                      </a:pPr>
                      <a:r>
                        <a:rPr lang="en-GB" sz="1100">
                          <a:effectLst/>
                        </a:rPr>
                        <a:t> </a:t>
                      </a:r>
                      <a:endParaRPr lang="en-US" sz="1100">
                        <a:effectLst/>
                      </a:endParaRPr>
                    </a:p>
                  </a:txBody>
                  <a:tcPr marL="60615" marR="60615" marT="0" marB="0" anchor="ctr"/>
                </a:tc>
                <a:tc>
                  <a:txBody>
                    <a:bodyPr/>
                    <a:lstStyle/>
                    <a:p>
                      <a:pPr marL="0" marR="0" algn="ctr">
                        <a:lnSpc>
                          <a:spcPct val="107000"/>
                        </a:lnSpc>
                        <a:spcBef>
                          <a:spcPts val="0"/>
                        </a:spcBef>
                        <a:spcAft>
                          <a:spcPts val="0"/>
                        </a:spcAft>
                      </a:pPr>
                      <a:r>
                        <a:rPr lang="en-GB" sz="1100">
                          <a:effectLst/>
                        </a:rPr>
                        <a:t> </a:t>
                      </a:r>
                      <a:endParaRPr lang="en-US" sz="1100">
                        <a:effectLst/>
                      </a:endParaRPr>
                    </a:p>
                  </a:txBody>
                  <a:tcPr marL="60615" marR="60615" marT="0" marB="0" anchor="ctr"/>
                </a:tc>
                <a:tc>
                  <a:txBody>
                    <a:bodyPr/>
                    <a:lstStyle/>
                    <a:p>
                      <a:pPr marL="0" marR="0" algn="ctr">
                        <a:lnSpc>
                          <a:spcPct val="107000"/>
                        </a:lnSpc>
                        <a:spcBef>
                          <a:spcPts val="0"/>
                        </a:spcBef>
                        <a:spcAft>
                          <a:spcPts val="0"/>
                        </a:spcAft>
                      </a:pPr>
                      <a:r>
                        <a:rPr lang="en-GB" sz="1100">
                          <a:effectLst/>
                        </a:rPr>
                        <a:t> </a:t>
                      </a:r>
                      <a:endParaRPr lang="en-US" sz="1100">
                        <a:effectLst/>
                      </a:endParaRPr>
                    </a:p>
                  </a:txBody>
                  <a:tcPr marL="60615" marR="60615" marT="0" marB="0" anchor="ctr"/>
                </a:tc>
                <a:tc>
                  <a:txBody>
                    <a:bodyPr/>
                    <a:lstStyle/>
                    <a:p>
                      <a:pPr marL="0" marR="0" algn="ctr">
                        <a:lnSpc>
                          <a:spcPct val="107000"/>
                        </a:lnSpc>
                        <a:spcBef>
                          <a:spcPts val="0"/>
                        </a:spcBef>
                        <a:spcAft>
                          <a:spcPts val="0"/>
                        </a:spcAft>
                      </a:pPr>
                      <a:r>
                        <a:rPr lang="en-GB" sz="1100">
                          <a:effectLst/>
                        </a:rPr>
                        <a:t> 0.1363</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2304995705"/>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Diabetic nephropathy</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427 (33.6)</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492 (39.7)</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0.77 (0.65, 0.91)</a:t>
                      </a:r>
                      <a:endParaRPr lang="en-US" sz="1100">
                        <a:effectLst/>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947238215"/>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Hypertensive CKD</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94 (29.0)</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108 (29.8)</a:t>
                      </a:r>
                      <a:endParaRPr lang="en-US" sz="1100">
                        <a:effectLst/>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0.96 (0.69, 1.34)</a:t>
                      </a:r>
                      <a:endParaRPr lang="en-US" sz="1100">
                        <a:effectLst/>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2205946074"/>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Glomerulonephritis</a:t>
                      </a: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64 (18.7)</a:t>
                      </a: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91 (25.9)</a:t>
                      </a: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0.66 (0.46, 0.94)</a:t>
                      </a:r>
                      <a:endParaRPr lang="en-US" sz="1100">
                        <a:effectLst/>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3188592498"/>
                  </a:ext>
                </a:extLst>
              </a:tr>
              <a:tr h="183132">
                <a:tc>
                  <a:txBody>
                    <a:bodyPr/>
                    <a:lstStyle/>
                    <a:p>
                      <a:pPr marL="0" marR="0" lvl="0" indent="576072" algn="l" defTabSz="914400" rtl="0" eaLnBrk="1" fontAlgn="auto" latinLnBrk="0" hangingPunct="1">
                        <a:lnSpc>
                          <a:spcPct val="107000"/>
                        </a:lnSpc>
                        <a:spcBef>
                          <a:spcPts val="0"/>
                        </a:spcBef>
                        <a:spcAft>
                          <a:spcPts val="0"/>
                        </a:spcAft>
                        <a:buClrTx/>
                        <a:buSzTx/>
                        <a:buFontTx/>
                        <a:buNone/>
                        <a:tabLst/>
                        <a:defRPr/>
                      </a:pPr>
                      <a:r>
                        <a:rPr lang="en-GB" sz="1100" i="1">
                          <a:effectLst/>
                        </a:rPr>
                        <a:t>IgA nephropathy</a:t>
                      </a:r>
                      <a:r>
                        <a:rPr lang="en-GB" sz="1100" i="1" baseline="30000">
                          <a:effectLst/>
                        </a:rPr>
                        <a:t>2</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22 (16.1)</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34 (25.6)</a:t>
                      </a:r>
                    </a:p>
                  </a:txBody>
                  <a:tcPr marL="60615" marR="60615" marT="0" marB="0" anchor="ctr">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endParaRPr>
                    </a:p>
                  </a:txBody>
                  <a:tcPr marL="60615" marR="60615" marT="0" marB="0" anchor="ctr">
                    <a:lnB w="12700" cap="flat" cmpd="sng" algn="ctr">
                      <a:no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B w="12700" cap="flat" cmpd="sng" algn="ctr">
                      <a:noFill/>
                      <a:prstDash val="solid"/>
                      <a:round/>
                      <a:headEnd type="none" w="med" len="med"/>
                      <a:tailEnd type="none" w="med" len="med"/>
                    </a:lnB>
                  </a:tcPr>
                </a:tc>
                <a:extLst>
                  <a:ext uri="{0D108BD9-81ED-4DB2-BD59-A6C34878D82A}">
                    <a16:rowId xmlns="" xmlns:a16="http://schemas.microsoft.com/office/drawing/2014/main" val="3350773873"/>
                  </a:ext>
                </a:extLst>
              </a:tr>
              <a:tr h="183132">
                <a:tc>
                  <a:txBody>
                    <a:bodyPr/>
                    <a:lstStyle/>
                    <a:p>
                      <a:pPr marL="0" marR="0" lvl="0" indent="576072" algn="l" defTabSz="914400" rtl="0" eaLnBrk="1" fontAlgn="auto" latinLnBrk="0" hangingPunct="1">
                        <a:lnSpc>
                          <a:spcPct val="107000"/>
                        </a:lnSpc>
                        <a:spcBef>
                          <a:spcPts val="0"/>
                        </a:spcBef>
                        <a:spcAft>
                          <a:spcPts val="0"/>
                        </a:spcAft>
                        <a:buClrTx/>
                        <a:buSzTx/>
                        <a:buFontTx/>
                        <a:buNone/>
                        <a:tabLst/>
                        <a:defRPr/>
                      </a:pPr>
                      <a:r>
                        <a:rPr lang="en-GB" sz="1100" i="1" baseline="0">
                          <a:effectLst/>
                        </a:rPr>
                        <a:t>FSGS</a:t>
                      </a:r>
                      <a:r>
                        <a:rPr lang="en-GB" sz="1100" i="1" baseline="30000">
                          <a:effectLst/>
                        </a:rPr>
                        <a:t>3</a:t>
                      </a:r>
                      <a:endParaRPr lang="en-US" sz="1100" i="1" baseline="0">
                        <a:effectLst/>
                      </a:endParaRP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9 (20.0)</a:t>
                      </a: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100">
                          <a:effectLst/>
                        </a:rPr>
                        <a:t>16 (27.6)</a:t>
                      </a:r>
                    </a:p>
                  </a:txBody>
                  <a:tcPr marL="60615" marR="60615" marT="0" marB="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US" sz="1100">
                        <a:effectLst/>
                      </a:endParaRPr>
                    </a:p>
                  </a:txBody>
                  <a:tcPr marL="60615" marR="60615" marT="0" marB="0" anchor="ctr">
                    <a:lnT w="12700" cap="flat" cmpd="sng" algn="ctr">
                      <a:noFill/>
                      <a:prstDash val="solid"/>
                      <a:round/>
                      <a:headEnd type="none" w="med" len="med"/>
                      <a:tailEnd type="none" w="med" len="med"/>
                    </a:lnT>
                  </a:tcP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lnT w="12700" cap="flat" cmpd="sng" algn="ctr">
                      <a:noFill/>
                      <a:prstDash val="solid"/>
                      <a:round/>
                      <a:headEnd type="none" w="med" len="med"/>
                      <a:tailEnd type="none" w="med" len="med"/>
                    </a:lnT>
                  </a:tcPr>
                </a:tc>
                <a:extLst>
                  <a:ext uri="{0D108BD9-81ED-4DB2-BD59-A6C34878D82A}">
                    <a16:rowId xmlns="" xmlns:a16="http://schemas.microsoft.com/office/drawing/2014/main" val="369497824"/>
                  </a:ext>
                </a:extLst>
              </a:tr>
              <a:tr h="183132">
                <a:tc>
                  <a:txBody>
                    <a:bodyPr/>
                    <a:lstStyle/>
                    <a:p>
                      <a:pPr marL="0" marR="0" lvl="0" indent="331470" algn="l" defTabSz="914400" rtl="0" eaLnBrk="1" fontAlgn="auto" latinLnBrk="0" hangingPunct="1">
                        <a:lnSpc>
                          <a:spcPct val="107000"/>
                        </a:lnSpc>
                        <a:spcBef>
                          <a:spcPts val="0"/>
                        </a:spcBef>
                        <a:spcAft>
                          <a:spcPts val="0"/>
                        </a:spcAft>
                        <a:buClrTx/>
                        <a:buSzTx/>
                        <a:buFontTx/>
                        <a:buNone/>
                        <a:tabLst/>
                        <a:defRPr/>
                      </a:pPr>
                      <a:r>
                        <a:rPr lang="en-GB" sz="1100">
                          <a:effectLst/>
                        </a:rPr>
                        <a:t>Other / Unknown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48 (22.5)</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38 (19.3)</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100">
                          <a:effectLst/>
                        </a:rPr>
                        <a:t>1.22 (0.76, 1.97)</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tc>
                  <a:txBody>
                    <a:bodyPr/>
                    <a:lstStyle/>
                    <a:p>
                      <a:pPr marL="0" marR="0" algn="ctr">
                        <a:lnSpc>
                          <a:spcPct val="107000"/>
                        </a:lnSpc>
                        <a:spcBef>
                          <a:spcPts val="0"/>
                        </a:spcBef>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0615" marR="60615" marT="0" marB="0" anchor="ctr"/>
                </a:tc>
                <a:extLst>
                  <a:ext uri="{0D108BD9-81ED-4DB2-BD59-A6C34878D82A}">
                    <a16:rowId xmlns="" xmlns:a16="http://schemas.microsoft.com/office/drawing/2014/main" val="1878436123"/>
                  </a:ext>
                </a:extLst>
              </a:tr>
            </a:tbl>
          </a:graphicData>
        </a:graphic>
      </p:graphicFrame>
      <p:grpSp>
        <p:nvGrpSpPr>
          <p:cNvPr id="9" name="Group 8">
            <a:extLst>
              <a:ext uri="{FF2B5EF4-FFF2-40B4-BE49-F238E27FC236}">
                <a16:creationId xmlns="" xmlns:a16="http://schemas.microsoft.com/office/drawing/2014/main" id="{C855E238-32DF-44AD-A4A5-6B149AC1C609}"/>
              </a:ext>
            </a:extLst>
          </p:cNvPr>
          <p:cNvGrpSpPr/>
          <p:nvPr/>
        </p:nvGrpSpPr>
        <p:grpSpPr>
          <a:xfrm>
            <a:off x="-6291" y="-23678"/>
            <a:ext cx="3017520" cy="261610"/>
            <a:chOff x="-6290" y="-23678"/>
            <a:chExt cx="3017520" cy="261610"/>
          </a:xfrm>
          <a:solidFill>
            <a:schemeClr val="accent2"/>
          </a:solidFill>
        </p:grpSpPr>
        <p:sp>
          <p:nvSpPr>
            <p:cNvPr id="10" name="Freeform 13">
              <a:extLst>
                <a:ext uri="{FF2B5EF4-FFF2-40B4-BE49-F238E27FC236}">
                  <a16:creationId xmlns="" xmlns:a16="http://schemas.microsoft.com/office/drawing/2014/main" id="{DF6EA30F-3FD4-4E9C-944B-B438D8FEA77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E935653B-FC6F-4743-B825-928D5D3A3B1E}"/>
                </a:ext>
              </a:extLst>
            </p:cNvPr>
            <p:cNvSpPr/>
            <p:nvPr/>
          </p:nvSpPr>
          <p:spPr>
            <a:xfrm>
              <a:off x="478977" y="-23678"/>
              <a:ext cx="1999265" cy="261610"/>
            </a:xfrm>
            <a:prstGeom prst="rect">
              <a:avLst/>
            </a:prstGeom>
            <a:noFill/>
          </p:spPr>
          <p:txBody>
            <a:bodyPr wrap="none">
              <a:spAutoFit/>
            </a:bodyPr>
            <a:lstStyle/>
            <a:p>
              <a:pPr algn="ctr"/>
              <a:r>
                <a:rPr lang="en-US" sz="1100" b="1">
                  <a:solidFill>
                    <a:schemeClr val="bg1"/>
                  </a:solidFill>
                </a:rPr>
                <a:t>DAPA-CKD – CKD Etiology</a:t>
              </a:r>
            </a:p>
          </p:txBody>
        </p:sp>
      </p:grpSp>
    </p:spTree>
    <p:extLst>
      <p:ext uri="{BB962C8B-B14F-4D97-AF65-F5344CB8AC3E}">
        <p14:creationId xmlns:p14="http://schemas.microsoft.com/office/powerpoint/2010/main" val="434935046"/>
      </p:ext>
    </p:extLst>
  </p:cSld>
  <p:clrMapOvr>
    <a:masterClrMapping/>
  </p:clrMapOvr>
  <p:transition>
    <p:fade/>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D8E7DEB-F40C-C645-9620-F01FF27BB1B8}"/>
              </a:ext>
            </a:extLst>
          </p:cNvPr>
          <p:cNvSpPr>
            <a:spLocks noGrp="1"/>
          </p:cNvSpPr>
          <p:nvPr>
            <p:ph type="title"/>
          </p:nvPr>
        </p:nvSpPr>
        <p:spPr/>
        <p:txBody>
          <a:bodyPr>
            <a:normAutofit fontScale="90000"/>
          </a:bodyPr>
          <a:lstStyle/>
          <a:p>
            <a:r>
              <a:rPr lang="en-US"/>
              <a:t>DAPA-CKD Subgroup Analysis</a:t>
            </a:r>
            <a:br>
              <a:rPr lang="en-US"/>
            </a:br>
            <a:r>
              <a:rPr lang="en-US" i="1"/>
              <a:t>IgA Nephropathy</a:t>
            </a:r>
            <a:endParaRPr lang="en-US"/>
          </a:p>
        </p:txBody>
      </p:sp>
      <p:sp>
        <p:nvSpPr>
          <p:cNvPr id="3" name="Text Placeholder 2">
            <a:extLst>
              <a:ext uri="{FF2B5EF4-FFF2-40B4-BE49-F238E27FC236}">
                <a16:creationId xmlns="" xmlns:a16="http://schemas.microsoft.com/office/drawing/2014/main" id="{D74691FD-F0C1-7042-AE6D-4E6CA2347169}"/>
              </a:ext>
            </a:extLst>
          </p:cNvPr>
          <p:cNvSpPr>
            <a:spLocks noGrp="1"/>
          </p:cNvSpPr>
          <p:nvPr>
            <p:ph type="body" idx="1"/>
          </p:nvPr>
        </p:nvSpPr>
        <p:spPr/>
        <p:txBody>
          <a:bodyPr/>
          <a:lstStyle/>
          <a:p>
            <a:r>
              <a:rPr lang="en-GB"/>
              <a:t>In a prespecified secondary analysis from DAPA-CKD, the effect of dapagliflozin versus placebo was assessed in patients with CKD due to IgA Nephropathy</a:t>
            </a:r>
          </a:p>
        </p:txBody>
      </p:sp>
      <p:sp>
        <p:nvSpPr>
          <p:cNvPr id="4" name="Text Placeholder 3">
            <a:extLst>
              <a:ext uri="{FF2B5EF4-FFF2-40B4-BE49-F238E27FC236}">
                <a16:creationId xmlns="" xmlns:a16="http://schemas.microsoft.com/office/drawing/2014/main" id="{DA261AA1-EE61-174D-8422-27C222DF48EC}"/>
              </a:ext>
            </a:extLst>
          </p:cNvPr>
          <p:cNvSpPr>
            <a:spLocks noGrp="1"/>
          </p:cNvSpPr>
          <p:nvPr>
            <p:ph type="body" sz="quarter" idx="12"/>
          </p:nvPr>
        </p:nvSpPr>
        <p:spPr/>
        <p:txBody>
          <a:bodyPr/>
          <a:lstStyle/>
          <a:p>
            <a:r>
              <a:rPr lang="en-US"/>
              <a:t>Wheeler DC et al. </a:t>
            </a:r>
            <a:r>
              <a:rPr lang="en-US" i="1"/>
              <a:t>Kidney Int</a:t>
            </a:r>
            <a:r>
              <a:rPr lang="en-US"/>
              <a:t>. 2021;100:215-224.</a:t>
            </a:r>
            <a:endParaRPr lang="en-AU"/>
          </a:p>
        </p:txBody>
      </p:sp>
    </p:spTree>
    <p:extLst>
      <p:ext uri="{BB962C8B-B14F-4D97-AF65-F5344CB8AC3E}">
        <p14:creationId xmlns:p14="http://schemas.microsoft.com/office/powerpoint/2010/main" val="3049421518"/>
      </p:ext>
    </p:extLst>
  </p:cSld>
  <p:clrMapOvr>
    <a:masterClrMapping/>
  </p:clrMapOvr>
  <p:transition>
    <p:fade/>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A769D34-E688-0745-B59C-1A0584E5D1ED}"/>
              </a:ext>
            </a:extLst>
          </p:cNvPr>
          <p:cNvSpPr>
            <a:spLocks noGrp="1"/>
          </p:cNvSpPr>
          <p:nvPr>
            <p:ph type="title"/>
          </p:nvPr>
        </p:nvSpPr>
        <p:spPr/>
        <p:txBody>
          <a:bodyPr>
            <a:normAutofit/>
          </a:bodyPr>
          <a:lstStyle/>
          <a:p>
            <a:r>
              <a:rPr lang="en-GB"/>
              <a:t>Baseline Characteristics in Patients with IgA Nephropathy</a:t>
            </a:r>
            <a:endParaRPr lang="en-US"/>
          </a:p>
        </p:txBody>
      </p:sp>
      <p:graphicFrame>
        <p:nvGraphicFramePr>
          <p:cNvPr id="5" name="Content Placeholder 4"/>
          <p:cNvGraphicFramePr>
            <a:graphicFrameLocks noGrp="1"/>
          </p:cNvGraphicFramePr>
          <p:nvPr>
            <p:ph idx="1"/>
          </p:nvPr>
        </p:nvGraphicFramePr>
        <p:xfrm>
          <a:off x="457203" y="1257300"/>
          <a:ext cx="11277600" cy="4572000"/>
        </p:xfrm>
        <a:graphic>
          <a:graphicData uri="http://schemas.openxmlformats.org/drawingml/2006/table">
            <a:tbl>
              <a:tblPr firstRow="1">
                <a:tableStyleId>{21E4AEA4-8DFA-4A89-87EB-49C32662AFE0}</a:tableStyleId>
              </a:tblPr>
              <a:tblGrid>
                <a:gridCol w="5421967">
                  <a:extLst>
                    <a:ext uri="{9D8B030D-6E8A-4147-A177-3AD203B41FA5}">
                      <a16:colId xmlns="" xmlns:a16="http://schemas.microsoft.com/office/drawing/2014/main" val="20000"/>
                    </a:ext>
                  </a:extLst>
                </a:gridCol>
                <a:gridCol w="1988231">
                  <a:extLst>
                    <a:ext uri="{9D8B030D-6E8A-4147-A177-3AD203B41FA5}">
                      <a16:colId xmlns="" xmlns:a16="http://schemas.microsoft.com/office/drawing/2014/main" val="20001"/>
                    </a:ext>
                  </a:extLst>
                </a:gridCol>
                <a:gridCol w="1904339">
                  <a:extLst>
                    <a:ext uri="{9D8B030D-6E8A-4147-A177-3AD203B41FA5}">
                      <a16:colId xmlns="" xmlns:a16="http://schemas.microsoft.com/office/drawing/2014/main" val="1892551634"/>
                    </a:ext>
                  </a:extLst>
                </a:gridCol>
                <a:gridCol w="1963063">
                  <a:extLst>
                    <a:ext uri="{9D8B030D-6E8A-4147-A177-3AD203B41FA5}">
                      <a16:colId xmlns="" xmlns:a16="http://schemas.microsoft.com/office/drawing/2014/main" val="3339546185"/>
                    </a:ext>
                  </a:extLst>
                </a:gridCol>
              </a:tblGrid>
              <a:tr h="574607">
                <a:tc>
                  <a:txBody>
                    <a:bodyPr/>
                    <a:lstStyle/>
                    <a:p>
                      <a:pPr algn="l">
                        <a:lnSpc>
                          <a:spcPct val="100000"/>
                        </a:lnSpc>
                      </a:pPr>
                      <a:r>
                        <a:rPr lang="en-US" sz="1400"/>
                        <a:t>Characteristic</a:t>
                      </a:r>
                    </a:p>
                  </a:txBody>
                  <a:tcPr marL="94793" marR="94793"/>
                </a:tc>
                <a:tc>
                  <a:txBody>
                    <a:bodyPr/>
                    <a:lstStyle/>
                    <a:p>
                      <a:pPr algn="ctr"/>
                      <a:r>
                        <a:rPr lang="en-US" sz="1400" b="1">
                          <a:solidFill>
                            <a:schemeClr val="bg1"/>
                          </a:solidFill>
                        </a:rPr>
                        <a:t>Dapagliflozin</a:t>
                      </a:r>
                    </a:p>
                    <a:p>
                      <a:pPr algn="ctr"/>
                      <a:r>
                        <a:rPr lang="en-US" sz="1400" b="1">
                          <a:solidFill>
                            <a:schemeClr val="bg1"/>
                          </a:solidFill>
                        </a:rPr>
                        <a:t>(n=137)</a:t>
                      </a:r>
                    </a:p>
                  </a:txBody>
                  <a:tcPr marL="94793" marR="94793"/>
                </a:tc>
                <a:tc>
                  <a:txBody>
                    <a:bodyPr/>
                    <a:lstStyle/>
                    <a:p>
                      <a:pPr algn="ctr"/>
                      <a:r>
                        <a:rPr lang="en-US" sz="1400" b="1">
                          <a:solidFill>
                            <a:schemeClr val="bg1"/>
                          </a:solidFill>
                        </a:rPr>
                        <a:t>Placebo</a:t>
                      </a:r>
                    </a:p>
                    <a:p>
                      <a:pPr algn="ctr"/>
                      <a:r>
                        <a:rPr lang="en-US" sz="1400" b="1">
                          <a:solidFill>
                            <a:schemeClr val="bg1"/>
                          </a:solidFill>
                        </a:rPr>
                        <a:t>(n=133)</a:t>
                      </a:r>
                    </a:p>
                  </a:txBody>
                  <a:tcPr marL="94793" marR="94793"/>
                </a:tc>
                <a:tc>
                  <a:txBody>
                    <a:bodyPr/>
                    <a:lstStyle/>
                    <a:p>
                      <a:pPr algn="ctr"/>
                      <a:r>
                        <a:rPr lang="en-US" sz="1400" b="1">
                          <a:solidFill>
                            <a:schemeClr val="bg1"/>
                          </a:solidFill>
                        </a:rPr>
                        <a:t>Total</a:t>
                      </a:r>
                    </a:p>
                    <a:p>
                      <a:pPr algn="ctr"/>
                      <a:r>
                        <a:rPr lang="en-US" sz="1400" b="1">
                          <a:solidFill>
                            <a:schemeClr val="bg1"/>
                          </a:solidFill>
                        </a:rPr>
                        <a:t>(n=270)</a:t>
                      </a:r>
                    </a:p>
                  </a:txBody>
                  <a:tcPr marL="94793" marR="94793"/>
                </a:tc>
                <a:extLst>
                  <a:ext uri="{0D108BD9-81ED-4DB2-BD59-A6C34878D82A}">
                    <a16:rowId xmlns="" xmlns:a16="http://schemas.microsoft.com/office/drawing/2014/main" val="2778232008"/>
                  </a:ext>
                </a:extLst>
              </a:tr>
              <a:tr h="236603">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Age (years), mean (SD)</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52.2 (13.1)</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50.1 (13.1)</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51.2 (13.1)</a:t>
                      </a:r>
                    </a:p>
                  </a:txBody>
                  <a:tcPr marL="68580" marR="68580" marT="0" marB="0"/>
                </a:tc>
                <a:extLst>
                  <a:ext uri="{0D108BD9-81ED-4DB2-BD59-A6C34878D82A}">
                    <a16:rowId xmlns="" xmlns:a16="http://schemas.microsoft.com/office/drawing/2014/main" val="10001"/>
                  </a:ext>
                </a:extLst>
              </a:tr>
              <a:tr h="236603">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Female sex, n (%) </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44 (32.1)</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44 (33.1)</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88 (32.6)</a:t>
                      </a:r>
                    </a:p>
                  </a:txBody>
                  <a:tcPr marL="68580" marR="68580" marT="0" marB="0"/>
                </a:tc>
                <a:extLst>
                  <a:ext uri="{0D108BD9-81ED-4DB2-BD59-A6C34878D82A}">
                    <a16:rowId xmlns="" xmlns:a16="http://schemas.microsoft.com/office/drawing/2014/main" val="10002"/>
                  </a:ext>
                </a:extLst>
              </a:tr>
              <a:tr h="1247376">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Race, n (%)</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White </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Black </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Asian </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Other </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54 (39.4)</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0 (0)</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82 (59.9)</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 (0.7)</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54 (40.6)</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 (0.8)</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77 (57.9)</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 (0.8)</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108 (40.0)</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 (0.4)</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159 (58.9)</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2 (0.7)</a:t>
                      </a:r>
                    </a:p>
                  </a:txBody>
                  <a:tcPr marL="68580" marR="68580" marT="0" marB="0"/>
                </a:tc>
                <a:extLst>
                  <a:ext uri="{0D108BD9-81ED-4DB2-BD59-A6C34878D82A}">
                    <a16:rowId xmlns="" xmlns:a16="http://schemas.microsoft.com/office/drawing/2014/main" val="10003"/>
                  </a:ext>
                </a:extLst>
              </a:tr>
              <a:tr h="236603">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Weight (kg), mean (SD) </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75.1 (15.4)</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78.7 (20.2)</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76.8 (18.0)</a:t>
                      </a:r>
                    </a:p>
                  </a:txBody>
                  <a:tcPr marL="68580" marR="68580" marT="0" marB="0"/>
                </a:tc>
                <a:extLst>
                  <a:ext uri="{0D108BD9-81ED-4DB2-BD59-A6C34878D82A}">
                    <a16:rowId xmlns="" xmlns:a16="http://schemas.microsoft.com/office/drawing/2014/main" val="10004"/>
                  </a:ext>
                </a:extLst>
              </a:tr>
              <a:tr h="741074">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Blood pressure (mmHg), mean (SD)</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Systolic</a:t>
                      </a:r>
                    </a:p>
                    <a:p>
                      <a:pPr marL="274320" marR="0" indent="0">
                        <a:lnSpc>
                          <a:spcPct val="100000"/>
                        </a:lnSpc>
                        <a:spcBef>
                          <a:spcPts val="0"/>
                        </a:spcBef>
                        <a:spcAft>
                          <a:spcPts val="0"/>
                        </a:spcAft>
                      </a:pPr>
                      <a:r>
                        <a:rPr lang="en-US" sz="1400" b="0" kern="1200" baseline="0">
                          <a:solidFill>
                            <a:schemeClr val="dk1"/>
                          </a:solidFill>
                          <a:latin typeface="+mn-lt"/>
                          <a:ea typeface="+mn-ea"/>
                          <a:cs typeface="+mn-cs"/>
                        </a:rPr>
                        <a:t>Diastolic</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127.7 (16.2)</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78.7 (11.8)</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127.0 (13.9)</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79.5 (10.1)</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127.4 (15.1)</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79.1 (11.0)</a:t>
                      </a:r>
                    </a:p>
                  </a:txBody>
                  <a:tcPr marL="68580" marR="68580" marT="0" marB="0"/>
                </a:tc>
                <a:extLst>
                  <a:ext uri="{0D108BD9-81ED-4DB2-BD59-A6C34878D82A}">
                    <a16:rowId xmlns="" xmlns:a16="http://schemas.microsoft.com/office/drawing/2014/main" val="10006"/>
                  </a:ext>
                </a:extLst>
              </a:tr>
              <a:tr h="236603">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eGFR (mL/min/1.73m</a:t>
                      </a:r>
                      <a:r>
                        <a:rPr lang="en-US" sz="1400" b="1" kern="1200" baseline="30000">
                          <a:solidFill>
                            <a:schemeClr val="dk1"/>
                          </a:solidFill>
                          <a:latin typeface="+mn-lt"/>
                          <a:ea typeface="+mn-ea"/>
                          <a:cs typeface="+mn-cs"/>
                        </a:rPr>
                        <a:t>2</a:t>
                      </a:r>
                      <a:r>
                        <a:rPr lang="en-US" sz="1400" b="1" kern="1200" baseline="0">
                          <a:solidFill>
                            <a:schemeClr val="dk1"/>
                          </a:solidFill>
                          <a:latin typeface="+mn-lt"/>
                          <a:ea typeface="+mn-ea"/>
                          <a:cs typeface="+mn-cs"/>
                        </a:rPr>
                        <a:t>), mean (SD)</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44.3 (12.4)</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43.2 (12.0)</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43.8 (12.2)</a:t>
                      </a:r>
                    </a:p>
                  </a:txBody>
                  <a:tcPr marL="68580" marR="68580" marT="0" marB="0"/>
                </a:tc>
                <a:extLst>
                  <a:ext uri="{0D108BD9-81ED-4DB2-BD59-A6C34878D82A}">
                    <a16:rowId xmlns="" xmlns:a16="http://schemas.microsoft.com/office/drawing/2014/main" val="10007"/>
                  </a:ext>
                </a:extLst>
              </a:tr>
              <a:tr h="487924">
                <a:tc>
                  <a:txBody>
                    <a:bodyPr/>
                    <a:lstStyle/>
                    <a:p>
                      <a:pPr marL="0" marR="0">
                        <a:lnSpc>
                          <a:spcPct val="100000"/>
                        </a:lnSpc>
                        <a:spcBef>
                          <a:spcPts val="0"/>
                        </a:spcBef>
                        <a:spcAft>
                          <a:spcPts val="0"/>
                        </a:spcAft>
                      </a:pPr>
                      <a:r>
                        <a:rPr lang="en-US" sz="1400" b="1" kern="1200" baseline="0">
                          <a:solidFill>
                            <a:schemeClr val="dk1"/>
                          </a:solidFill>
                          <a:latin typeface="+mn-lt"/>
                          <a:ea typeface="+mn-ea"/>
                          <a:cs typeface="+mn-cs"/>
                        </a:rPr>
                        <a:t>UACR (mg/g), median (Q1–Q3)</a:t>
                      </a:r>
                    </a:p>
                  </a:txBody>
                  <a:tcPr marL="68580" marR="68580" marT="0" marB="0" anchor="ctr"/>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889.5</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(557.5-1472.0)</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902.5 </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(500.5-1633.0)</a:t>
                      </a:r>
                    </a:p>
                  </a:txBody>
                  <a:tcPr marL="68580" marR="68580" marT="0" marB="0"/>
                </a:tc>
                <a:tc>
                  <a:txBody>
                    <a:bodyPr/>
                    <a:lstStyle/>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900</a:t>
                      </a:r>
                    </a:p>
                    <a:p>
                      <a:pPr marL="0" marR="0" algn="ctr" defTabSz="914400" rtl="0" eaLnBrk="1" latinLnBrk="0" hangingPunct="1">
                        <a:lnSpc>
                          <a:spcPct val="107000"/>
                        </a:lnSpc>
                        <a:spcBef>
                          <a:spcPts val="0"/>
                        </a:spcBef>
                        <a:spcAft>
                          <a:spcPts val="0"/>
                        </a:spcAft>
                      </a:pPr>
                      <a:r>
                        <a:rPr lang="en-US" sz="1400" kern="1200">
                          <a:solidFill>
                            <a:schemeClr val="dk1"/>
                          </a:solidFill>
                          <a:latin typeface="+mn-lt"/>
                          <a:ea typeface="+mn-ea"/>
                          <a:cs typeface="+mn-cs"/>
                        </a:rPr>
                        <a:t>(539.6-1515.0)</a:t>
                      </a:r>
                    </a:p>
                  </a:txBody>
                  <a:tcPr marL="68580" marR="68580" marT="0" marB="0"/>
                </a:tc>
                <a:extLst>
                  <a:ext uri="{0D108BD9-81ED-4DB2-BD59-A6C34878D82A}">
                    <a16:rowId xmlns="" xmlns:a16="http://schemas.microsoft.com/office/drawing/2014/main" val="10008"/>
                  </a:ext>
                </a:extLst>
              </a:tr>
              <a:tr h="236603">
                <a:tc>
                  <a:txBody>
                    <a:bodyPr/>
                    <a:lstStyle/>
                    <a:p>
                      <a:pPr marL="0" marR="0">
                        <a:lnSpc>
                          <a:spcPct val="100000"/>
                        </a:lnSpc>
                        <a:spcBef>
                          <a:spcPts val="0"/>
                        </a:spcBef>
                        <a:spcAft>
                          <a:spcPts val="0"/>
                        </a:spcAft>
                        <a:tabLst>
                          <a:tab pos="0" algn="l"/>
                        </a:tabLst>
                      </a:pPr>
                      <a:r>
                        <a:rPr lang="en-US" sz="1400" b="1" kern="1200" baseline="0">
                          <a:solidFill>
                            <a:schemeClr val="dk1"/>
                          </a:solidFill>
                          <a:latin typeface="+mn-lt"/>
                          <a:ea typeface="+mn-ea"/>
                          <a:cs typeface="+mn-cs"/>
                        </a:rPr>
                        <a:t>Type 2 diabetes diagnosis, n (%)</a:t>
                      </a:r>
                    </a:p>
                  </a:txBody>
                  <a:tcPr marL="68580" marR="68580" marT="0" marB="0" anchor="ctr"/>
                </a:tc>
                <a:tc>
                  <a:txBody>
                    <a:bodyPr/>
                    <a:lstStyle/>
                    <a:p>
                      <a:pPr marL="0" marR="0" algn="ctr" defTabSz="914400" rtl="0" eaLnBrk="1" latinLnBrk="0" hangingPunct="1">
                        <a:lnSpc>
                          <a:spcPct val="107000"/>
                        </a:lnSpc>
                        <a:spcBef>
                          <a:spcPts val="0"/>
                        </a:spcBef>
                        <a:spcAft>
                          <a:spcPts val="0"/>
                        </a:spcAft>
                        <a:tabLst>
                          <a:tab pos="0" algn="l"/>
                        </a:tabLst>
                      </a:pPr>
                      <a:r>
                        <a:rPr lang="en-US" sz="1400" kern="1200">
                          <a:solidFill>
                            <a:schemeClr val="dk1"/>
                          </a:solidFill>
                          <a:latin typeface="+mn-lt"/>
                          <a:ea typeface="+mn-ea"/>
                          <a:cs typeface="+mn-cs"/>
                        </a:rPr>
                        <a:t>24 (17.5)</a:t>
                      </a:r>
                    </a:p>
                  </a:txBody>
                  <a:tcPr marL="68580" marR="68580" marT="0" marB="0"/>
                </a:tc>
                <a:tc>
                  <a:txBody>
                    <a:bodyPr/>
                    <a:lstStyle/>
                    <a:p>
                      <a:pPr marL="0" marR="0" algn="ctr" defTabSz="914400" rtl="0" eaLnBrk="1" latinLnBrk="0" hangingPunct="1">
                        <a:lnSpc>
                          <a:spcPct val="107000"/>
                        </a:lnSpc>
                        <a:spcBef>
                          <a:spcPts val="0"/>
                        </a:spcBef>
                        <a:spcAft>
                          <a:spcPts val="0"/>
                        </a:spcAft>
                        <a:tabLst>
                          <a:tab pos="0" algn="l"/>
                        </a:tabLst>
                      </a:pPr>
                      <a:r>
                        <a:rPr lang="en-US" sz="1400" kern="1200">
                          <a:solidFill>
                            <a:schemeClr val="dk1"/>
                          </a:solidFill>
                          <a:latin typeface="+mn-lt"/>
                          <a:ea typeface="+mn-ea"/>
                          <a:cs typeface="+mn-cs"/>
                        </a:rPr>
                        <a:t>14 (10.5)</a:t>
                      </a:r>
                    </a:p>
                  </a:txBody>
                  <a:tcPr marL="68580" marR="68580" marT="0" marB="0"/>
                </a:tc>
                <a:tc>
                  <a:txBody>
                    <a:bodyPr/>
                    <a:lstStyle/>
                    <a:p>
                      <a:pPr marL="0" marR="0" algn="ctr" defTabSz="914400" rtl="0" eaLnBrk="1" latinLnBrk="0" hangingPunct="1">
                        <a:lnSpc>
                          <a:spcPct val="107000"/>
                        </a:lnSpc>
                        <a:spcBef>
                          <a:spcPts val="0"/>
                        </a:spcBef>
                        <a:spcAft>
                          <a:spcPts val="0"/>
                        </a:spcAft>
                        <a:tabLst>
                          <a:tab pos="0" algn="l"/>
                        </a:tabLst>
                      </a:pPr>
                      <a:r>
                        <a:rPr lang="en-US" sz="1400" kern="1200">
                          <a:solidFill>
                            <a:schemeClr val="dk1"/>
                          </a:solidFill>
                          <a:latin typeface="+mn-lt"/>
                          <a:ea typeface="+mn-ea"/>
                          <a:cs typeface="+mn-cs"/>
                        </a:rPr>
                        <a:t>38 (14.1)</a:t>
                      </a:r>
                    </a:p>
                  </a:txBody>
                  <a:tcPr marL="68580" marR="68580" marT="0" marB="0"/>
                </a:tc>
                <a:extLst>
                  <a:ext uri="{0D108BD9-81ED-4DB2-BD59-A6C34878D82A}">
                    <a16:rowId xmlns="" xmlns:a16="http://schemas.microsoft.com/office/drawing/2014/main" val="2746207051"/>
                  </a:ext>
                </a:extLst>
              </a:tr>
              <a:tr h="338004">
                <a:tc>
                  <a:txBody>
                    <a:bodyPr/>
                    <a:lstStyle/>
                    <a:p>
                      <a:pPr algn="l">
                        <a:lnSpc>
                          <a:spcPct val="100000"/>
                        </a:lnSpc>
                        <a:spcBef>
                          <a:spcPts val="0"/>
                        </a:spcBef>
                        <a:spcAft>
                          <a:spcPts val="0"/>
                        </a:spcAft>
                      </a:pPr>
                      <a:r>
                        <a:rPr lang="en-US" sz="1400" b="1" baseline="0"/>
                        <a:t>IgA nephropathy confirmed by previous biopsy</a:t>
                      </a:r>
                      <a:r>
                        <a:rPr lang="en-US" sz="1400" b="1"/>
                        <a:t>, n (%)</a:t>
                      </a:r>
                    </a:p>
                  </a:txBody>
                  <a:tcPr marL="94793" marR="94793" anchor="ctr"/>
                </a:tc>
                <a:tc>
                  <a:txBody>
                    <a:bodyPr/>
                    <a:lstStyle/>
                    <a:p>
                      <a:pPr algn="ctr">
                        <a:lnSpc>
                          <a:spcPct val="107000"/>
                        </a:lnSpc>
                        <a:spcAft>
                          <a:spcPts val="0"/>
                        </a:spcAft>
                      </a:pPr>
                      <a:r>
                        <a:rPr lang="en-GB" sz="1400" kern="1200">
                          <a:solidFill>
                            <a:schemeClr val="dk1"/>
                          </a:solidFill>
                        </a:rPr>
                        <a:t>129 (94)</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125 (94)</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254 (94)</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815974415"/>
                  </a:ext>
                </a:extLst>
              </a:tr>
            </a:tbl>
          </a:graphicData>
        </a:graphic>
      </p:graphicFrame>
      <p:sp>
        <p:nvSpPr>
          <p:cNvPr id="3" name="Text Placeholder 2"/>
          <p:cNvSpPr>
            <a:spLocks noGrp="1"/>
          </p:cNvSpPr>
          <p:nvPr>
            <p:ph type="body" sz="quarter" idx="13"/>
          </p:nvPr>
        </p:nvSpPr>
        <p:spPr/>
        <p:txBody>
          <a:bodyPr/>
          <a:lstStyle/>
          <a:p>
            <a:r>
              <a:rPr lang="pt-BR" err="1"/>
              <a:t>IgA</a:t>
            </a:r>
            <a:r>
              <a:rPr lang="pt-BR"/>
              <a:t> = </a:t>
            </a:r>
            <a:r>
              <a:rPr lang="pt-BR" err="1"/>
              <a:t>immunoglobulin</a:t>
            </a:r>
            <a:r>
              <a:rPr lang="pt-BR"/>
              <a:t> A; </a:t>
            </a:r>
            <a:r>
              <a:rPr lang="pt-BR" err="1"/>
              <a:t>eGFR</a:t>
            </a:r>
            <a:r>
              <a:rPr lang="pt-BR"/>
              <a:t> = </a:t>
            </a:r>
            <a:r>
              <a:rPr lang="pt-BR" err="1"/>
              <a:t>estimated</a:t>
            </a:r>
            <a:r>
              <a:rPr lang="pt-BR"/>
              <a:t> glomerular </a:t>
            </a:r>
            <a:r>
              <a:rPr lang="pt-BR" err="1"/>
              <a:t>filtration</a:t>
            </a:r>
            <a:r>
              <a:rPr lang="pt-BR"/>
              <a:t> rate; UACR = </a:t>
            </a:r>
            <a:r>
              <a:rPr lang="pt-BR" err="1"/>
              <a:t>urinary</a:t>
            </a:r>
            <a:r>
              <a:rPr lang="pt-BR"/>
              <a:t> </a:t>
            </a:r>
            <a:r>
              <a:rPr lang="pt-BR" err="1"/>
              <a:t>albumin-to-creatinine</a:t>
            </a:r>
            <a:r>
              <a:rPr lang="pt-BR"/>
              <a:t> </a:t>
            </a:r>
            <a:r>
              <a:rPr lang="pt-BR" err="1"/>
              <a:t>ratio</a:t>
            </a:r>
            <a:endParaRPr lang="pt-BR"/>
          </a:p>
          <a:p>
            <a:r>
              <a:rPr lang="en-US"/>
              <a:t>Wheeler DC et al. </a:t>
            </a:r>
            <a:r>
              <a:rPr lang="en-US" i="1"/>
              <a:t>Kidney Int</a:t>
            </a:r>
            <a:r>
              <a:rPr lang="en-US"/>
              <a:t>. 2021;100:215-224.</a:t>
            </a:r>
            <a:endParaRPr lang="en-AU"/>
          </a:p>
        </p:txBody>
      </p:sp>
      <p:grpSp>
        <p:nvGrpSpPr>
          <p:cNvPr id="9" name="Group 8">
            <a:extLst>
              <a:ext uri="{FF2B5EF4-FFF2-40B4-BE49-F238E27FC236}">
                <a16:creationId xmlns="" xmlns:a16="http://schemas.microsoft.com/office/drawing/2014/main" id="{A0E18220-835C-4379-9869-81ED98A1B0B6}"/>
              </a:ext>
            </a:extLst>
          </p:cNvPr>
          <p:cNvGrpSpPr/>
          <p:nvPr/>
        </p:nvGrpSpPr>
        <p:grpSpPr>
          <a:xfrm>
            <a:off x="-6291" y="-23678"/>
            <a:ext cx="3017520" cy="261610"/>
            <a:chOff x="-6290" y="-23678"/>
            <a:chExt cx="3017520" cy="261610"/>
          </a:xfrm>
          <a:solidFill>
            <a:schemeClr val="accent2"/>
          </a:solidFill>
        </p:grpSpPr>
        <p:sp>
          <p:nvSpPr>
            <p:cNvPr id="10" name="Freeform 13">
              <a:extLst>
                <a:ext uri="{FF2B5EF4-FFF2-40B4-BE49-F238E27FC236}">
                  <a16:creationId xmlns="" xmlns:a16="http://schemas.microsoft.com/office/drawing/2014/main" id="{95BB0561-ECEE-4429-AEBA-FF5C7383838E}"/>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ED2224B0-37AF-4710-98A5-9642C7D6B2FD}"/>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2864165567"/>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338920" y="1390486"/>
            <a:ext cx="2278444" cy="523220"/>
          </a:xfrm>
          <a:prstGeom prst="rect">
            <a:avLst/>
          </a:prstGeom>
          <a:noFill/>
        </p:spPr>
        <p:txBody>
          <a:bodyPr wrap="none" rtlCol="0">
            <a:spAutoFit/>
          </a:bodyPr>
          <a:lstStyle/>
          <a:p>
            <a:r>
              <a:rPr lang="en-US" sz="2800" b="1" i="1" dirty="0" smtClean="0">
                <a:solidFill>
                  <a:srgbClr val="FF0000"/>
                </a:solidFill>
                <a:effectLst>
                  <a:outerShdw blurRad="38100" dist="38100" dir="2700000" algn="tl">
                    <a:srgbClr val="000000">
                      <a:alpha val="43137"/>
                    </a:srgbClr>
                  </a:outerShdw>
                </a:effectLst>
              </a:rPr>
              <a:t>DECLARE TIMI</a:t>
            </a:r>
            <a:endParaRPr lang="el-GR" sz="2800" b="1" i="1" dirty="0">
              <a:solidFill>
                <a:srgbClr val="FF0000"/>
              </a:solidFill>
              <a:effectLst>
                <a:outerShdw blurRad="38100" dist="38100" dir="2700000" algn="tl">
                  <a:srgbClr val="000000">
                    <a:alpha val="43137"/>
                  </a:srgbClr>
                </a:outerShdw>
              </a:effectLst>
            </a:endParaRPr>
          </a:p>
        </p:txBody>
      </p:sp>
      <p:sp>
        <p:nvSpPr>
          <p:cNvPr id="6" name="Rectangle 5"/>
          <p:cNvSpPr/>
          <p:nvPr/>
        </p:nvSpPr>
        <p:spPr>
          <a:xfrm>
            <a:off x="495569" y="1428616"/>
            <a:ext cx="3413820" cy="523220"/>
          </a:xfrm>
          <a:prstGeom prst="rect">
            <a:avLst/>
          </a:prstGeom>
        </p:spPr>
        <p:txBody>
          <a:bodyPr wrap="none">
            <a:spAutoFit/>
          </a:bodyPr>
          <a:lstStyle/>
          <a:p>
            <a:r>
              <a:rPr lang="en-US" sz="2800" b="1" i="1" dirty="0">
                <a:solidFill>
                  <a:srgbClr val="FF0000"/>
                </a:solidFill>
                <a:effectLst>
                  <a:outerShdw blurRad="38100" dist="38100" dir="2700000" algn="tl">
                    <a:srgbClr val="000000">
                      <a:alpha val="43137"/>
                    </a:srgbClr>
                  </a:outerShdw>
                </a:effectLst>
              </a:rPr>
              <a:t>EMPA-REG </a:t>
            </a:r>
            <a:r>
              <a:rPr lang="en-US" sz="2800" b="1" i="1" dirty="0" smtClean="0">
                <a:solidFill>
                  <a:srgbClr val="FF0000"/>
                </a:solidFill>
                <a:effectLst>
                  <a:outerShdw blurRad="38100" dist="38100" dir="2700000" algn="tl">
                    <a:srgbClr val="000000">
                      <a:alpha val="43137"/>
                    </a:srgbClr>
                  </a:outerShdw>
                </a:effectLst>
              </a:rPr>
              <a:t>OUTCOME</a:t>
            </a:r>
          </a:p>
        </p:txBody>
      </p:sp>
      <p:sp>
        <p:nvSpPr>
          <p:cNvPr id="7" name="Rectangle 6"/>
          <p:cNvSpPr/>
          <p:nvPr/>
        </p:nvSpPr>
        <p:spPr>
          <a:xfrm>
            <a:off x="4703707" y="1401366"/>
            <a:ext cx="2864630" cy="523220"/>
          </a:xfrm>
          <a:prstGeom prst="rect">
            <a:avLst/>
          </a:prstGeom>
        </p:spPr>
        <p:txBody>
          <a:bodyPr wrap="none">
            <a:spAutoFit/>
          </a:bodyPr>
          <a:lstStyle/>
          <a:p>
            <a:r>
              <a:rPr lang="en-US" sz="2800" b="1" i="1" dirty="0">
                <a:solidFill>
                  <a:srgbClr val="FF0000"/>
                </a:solidFill>
                <a:effectLst>
                  <a:outerShdw blurRad="38100" dist="38100" dir="2700000" algn="tl">
                    <a:srgbClr val="000000">
                      <a:alpha val="43137"/>
                    </a:srgbClr>
                  </a:outerShdw>
                </a:effectLst>
              </a:rPr>
              <a:t>CANVAS program </a:t>
            </a:r>
            <a:endParaRPr lang="el-GR" b="1" dirty="0"/>
          </a:p>
        </p:txBody>
      </p:sp>
      <p:sp>
        <p:nvSpPr>
          <p:cNvPr id="8" name="TextBox 7"/>
          <p:cNvSpPr txBox="1"/>
          <p:nvPr/>
        </p:nvSpPr>
        <p:spPr>
          <a:xfrm>
            <a:off x="970251" y="5974010"/>
            <a:ext cx="2546210" cy="307777"/>
          </a:xfrm>
          <a:prstGeom prst="rect">
            <a:avLst/>
          </a:prstGeom>
          <a:noFill/>
        </p:spPr>
        <p:txBody>
          <a:bodyPr wrap="none" rtlCol="0">
            <a:spAutoFit/>
          </a:bodyPr>
          <a:lstStyle/>
          <a:p>
            <a:r>
              <a:rPr lang="en-US" sz="1200" i="1" dirty="0" smtClean="0">
                <a:solidFill>
                  <a:schemeClr val="bg1">
                    <a:lumMod val="50000"/>
                  </a:schemeClr>
                </a:solidFill>
              </a:rPr>
              <a:t>N </a:t>
            </a:r>
            <a:r>
              <a:rPr lang="en-US" sz="1200" i="1" dirty="0" err="1" smtClean="0">
                <a:solidFill>
                  <a:schemeClr val="bg1">
                    <a:lumMod val="50000"/>
                  </a:schemeClr>
                </a:solidFill>
              </a:rPr>
              <a:t>Engl</a:t>
            </a:r>
            <a:r>
              <a:rPr lang="en-US" sz="1200" i="1" dirty="0" smtClean="0">
                <a:solidFill>
                  <a:schemeClr val="bg1">
                    <a:lumMod val="50000"/>
                  </a:schemeClr>
                </a:solidFill>
              </a:rPr>
              <a:t> J Med </a:t>
            </a:r>
            <a:r>
              <a:rPr lang="en-US" sz="1400" i="1" dirty="0" smtClean="0">
                <a:solidFill>
                  <a:schemeClr val="bg1">
                    <a:lumMod val="50000"/>
                  </a:schemeClr>
                </a:solidFill>
              </a:rPr>
              <a:t>2015;373:2117-2128</a:t>
            </a:r>
            <a:endParaRPr lang="el-GR" sz="1200" i="1" dirty="0">
              <a:solidFill>
                <a:schemeClr val="bg1">
                  <a:lumMod val="50000"/>
                </a:schemeClr>
              </a:solidFill>
            </a:endParaRPr>
          </a:p>
        </p:txBody>
      </p:sp>
      <p:sp>
        <p:nvSpPr>
          <p:cNvPr id="9" name="TextBox 8"/>
          <p:cNvSpPr txBox="1"/>
          <p:nvPr/>
        </p:nvSpPr>
        <p:spPr>
          <a:xfrm>
            <a:off x="4930339" y="6020980"/>
            <a:ext cx="2411366" cy="307777"/>
          </a:xfrm>
          <a:prstGeom prst="rect">
            <a:avLst/>
          </a:prstGeom>
          <a:noFill/>
        </p:spPr>
        <p:txBody>
          <a:bodyPr wrap="none" rtlCol="0">
            <a:spAutoFit/>
          </a:bodyPr>
          <a:lstStyle/>
          <a:p>
            <a:r>
              <a:rPr lang="en-US" sz="1400" i="1" dirty="0" smtClean="0">
                <a:solidFill>
                  <a:schemeClr val="bg1">
                    <a:lumMod val="50000"/>
                  </a:schemeClr>
                </a:solidFill>
              </a:rPr>
              <a:t>N </a:t>
            </a:r>
            <a:r>
              <a:rPr lang="en-US" sz="1400" i="1" dirty="0" err="1" smtClean="0">
                <a:solidFill>
                  <a:schemeClr val="bg1">
                    <a:lumMod val="50000"/>
                  </a:schemeClr>
                </a:solidFill>
              </a:rPr>
              <a:t>Engl</a:t>
            </a:r>
            <a:r>
              <a:rPr lang="en-US" sz="1400" i="1" dirty="0" smtClean="0">
                <a:solidFill>
                  <a:schemeClr val="bg1">
                    <a:lumMod val="50000"/>
                  </a:schemeClr>
                </a:solidFill>
              </a:rPr>
              <a:t> J Med 2017;377:644-65</a:t>
            </a:r>
            <a:endParaRPr lang="el-GR" sz="1400" i="1" dirty="0">
              <a:solidFill>
                <a:schemeClr val="bg1">
                  <a:lumMod val="50000"/>
                </a:schemeClr>
              </a:solidFill>
            </a:endParaRPr>
          </a:p>
        </p:txBody>
      </p:sp>
      <p:sp>
        <p:nvSpPr>
          <p:cNvPr id="11" name="Rectangle 10"/>
          <p:cNvSpPr/>
          <p:nvPr/>
        </p:nvSpPr>
        <p:spPr>
          <a:xfrm>
            <a:off x="8784516" y="5981392"/>
            <a:ext cx="2542812" cy="307777"/>
          </a:xfrm>
          <a:prstGeom prst="rect">
            <a:avLst/>
          </a:prstGeom>
        </p:spPr>
        <p:txBody>
          <a:bodyPr wrap="none">
            <a:spAutoFit/>
          </a:bodyPr>
          <a:lstStyle/>
          <a:p>
            <a:r>
              <a:rPr lang="en-US" sz="1400" i="1" dirty="0">
                <a:solidFill>
                  <a:schemeClr val="bg1">
                    <a:lumMod val="50000"/>
                  </a:schemeClr>
                </a:solidFill>
              </a:rPr>
              <a:t>N </a:t>
            </a:r>
            <a:r>
              <a:rPr lang="en-US" sz="1400" i="1" dirty="0" err="1">
                <a:solidFill>
                  <a:schemeClr val="bg1">
                    <a:lumMod val="50000"/>
                  </a:schemeClr>
                </a:solidFill>
              </a:rPr>
              <a:t>Engl</a:t>
            </a:r>
            <a:r>
              <a:rPr lang="en-US" sz="1400" i="1" dirty="0">
                <a:solidFill>
                  <a:schemeClr val="bg1">
                    <a:lumMod val="50000"/>
                  </a:schemeClr>
                </a:solidFill>
              </a:rPr>
              <a:t> J Med 2019; 380:347-357</a:t>
            </a:r>
            <a:endParaRPr lang="el-GR" sz="1400" i="1" dirty="0">
              <a:solidFill>
                <a:schemeClr val="bg1">
                  <a:lumMod val="50000"/>
                </a:schemeClr>
              </a:solidFill>
            </a:endParaRPr>
          </a:p>
        </p:txBody>
      </p:sp>
      <p:pic>
        <p:nvPicPr>
          <p:cNvPr id="12291"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t="5204"/>
          <a:stretch/>
        </p:blipFill>
        <p:spPr bwMode="auto">
          <a:xfrm>
            <a:off x="8403048" y="2238264"/>
            <a:ext cx="3335101" cy="2259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495571" y="1153047"/>
            <a:ext cx="3495572" cy="4546870"/>
          </a:xfrm>
          <a:prstGeom prst="rect">
            <a:avLst/>
          </a:prstGeom>
          <a:noFill/>
          <a:ln>
            <a:solidFill>
              <a:schemeClr val="bg1">
                <a:lumMod val="85000"/>
              </a:schemeClr>
            </a:solidFill>
          </a:ln>
          <a:effectLst>
            <a:glow rad="1270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Rectangle 15"/>
          <p:cNvSpPr/>
          <p:nvPr/>
        </p:nvSpPr>
        <p:spPr>
          <a:xfrm>
            <a:off x="4388239" y="1188536"/>
            <a:ext cx="3495572" cy="4546870"/>
          </a:xfrm>
          <a:prstGeom prst="rect">
            <a:avLst/>
          </a:prstGeom>
          <a:noFill/>
          <a:ln>
            <a:solidFill>
              <a:schemeClr val="bg1">
                <a:lumMod val="85000"/>
              </a:schemeClr>
            </a:solidFill>
          </a:ln>
          <a:effectLst>
            <a:glow rad="1270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7" name="Rectangle 16"/>
          <p:cNvSpPr/>
          <p:nvPr/>
        </p:nvSpPr>
        <p:spPr>
          <a:xfrm>
            <a:off x="8308139" y="1227626"/>
            <a:ext cx="3495572" cy="4546870"/>
          </a:xfrm>
          <a:prstGeom prst="rect">
            <a:avLst/>
          </a:prstGeom>
          <a:noFill/>
          <a:ln>
            <a:solidFill>
              <a:schemeClr val="bg1">
                <a:lumMod val="85000"/>
              </a:schemeClr>
            </a:solidFill>
          </a:ln>
          <a:effectLst>
            <a:glow rad="1270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12292"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1605" t="6630"/>
          <a:stretch/>
        </p:blipFill>
        <p:spPr bwMode="auto">
          <a:xfrm>
            <a:off x="4520373" y="2413410"/>
            <a:ext cx="3231299" cy="21579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294" name="Picture 6"/>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629103" y="2342561"/>
            <a:ext cx="3206428" cy="2104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Rectangle 12"/>
          <p:cNvSpPr/>
          <p:nvPr/>
        </p:nvSpPr>
        <p:spPr>
          <a:xfrm>
            <a:off x="1387078" y="1693008"/>
            <a:ext cx="1575944" cy="523220"/>
          </a:xfrm>
          <a:prstGeom prst="rect">
            <a:avLst/>
          </a:prstGeom>
        </p:spPr>
        <p:txBody>
          <a:bodyPr wrap="none">
            <a:spAutoFit/>
          </a:bodyPr>
          <a:lstStyle/>
          <a:p>
            <a:pPr algn="ctr"/>
            <a:r>
              <a:rPr lang="en-US" i="1" dirty="0" err="1">
                <a:solidFill>
                  <a:srgbClr val="FF0000"/>
                </a:solidFill>
                <a:effectLst>
                  <a:outerShdw blurRad="38100" dist="38100" dir="2700000" algn="tl">
                    <a:srgbClr val="000000">
                      <a:alpha val="43137"/>
                    </a:srgbClr>
                  </a:outerShdw>
                </a:effectLst>
              </a:rPr>
              <a:t>Empagliflozin</a:t>
            </a:r>
            <a:r>
              <a:rPr lang="en-US" i="1" dirty="0">
                <a:solidFill>
                  <a:srgbClr val="FF0000"/>
                </a:solidFill>
                <a:effectLst>
                  <a:outerShdw blurRad="38100" dist="38100" dir="2700000" algn="tl">
                    <a:srgbClr val="000000">
                      <a:alpha val="43137"/>
                    </a:srgbClr>
                  </a:outerShdw>
                </a:effectLst>
              </a:rPr>
              <a:t> </a:t>
            </a:r>
            <a:r>
              <a:rPr lang="en-US" sz="2800" b="1" i="1" dirty="0">
                <a:solidFill>
                  <a:srgbClr val="FF0000"/>
                </a:solidFill>
                <a:effectLst>
                  <a:outerShdw blurRad="38100" dist="38100" dir="2700000" algn="tl">
                    <a:srgbClr val="000000">
                      <a:alpha val="43137"/>
                    </a:srgbClr>
                  </a:outerShdw>
                </a:effectLst>
              </a:rPr>
              <a:t> </a:t>
            </a:r>
            <a:endParaRPr lang="el-GR" b="1" dirty="0"/>
          </a:p>
        </p:txBody>
      </p:sp>
      <p:sp>
        <p:nvSpPr>
          <p:cNvPr id="22" name="Rectangle 21"/>
          <p:cNvSpPr/>
          <p:nvPr/>
        </p:nvSpPr>
        <p:spPr>
          <a:xfrm>
            <a:off x="5375151" y="1688671"/>
            <a:ext cx="1521763" cy="523220"/>
          </a:xfrm>
          <a:prstGeom prst="rect">
            <a:avLst/>
          </a:prstGeom>
        </p:spPr>
        <p:txBody>
          <a:bodyPr wrap="none">
            <a:spAutoFit/>
          </a:bodyPr>
          <a:lstStyle/>
          <a:p>
            <a:pPr algn="ctr"/>
            <a:r>
              <a:rPr lang="en-US" i="1" dirty="0" err="1" smtClean="0">
                <a:solidFill>
                  <a:srgbClr val="FF0000"/>
                </a:solidFill>
                <a:effectLst>
                  <a:outerShdw blurRad="38100" dist="38100" dir="2700000" algn="tl">
                    <a:srgbClr val="000000">
                      <a:alpha val="43137"/>
                    </a:srgbClr>
                  </a:outerShdw>
                </a:effectLst>
              </a:rPr>
              <a:t>Canagliflozin</a:t>
            </a:r>
            <a:r>
              <a:rPr lang="en-US" i="1" dirty="0" smtClean="0">
                <a:solidFill>
                  <a:srgbClr val="FF0000"/>
                </a:solidFill>
                <a:effectLst>
                  <a:outerShdw blurRad="38100" dist="38100" dir="2700000" algn="tl">
                    <a:srgbClr val="000000">
                      <a:alpha val="43137"/>
                    </a:srgbClr>
                  </a:outerShdw>
                </a:effectLst>
              </a:rPr>
              <a:t> </a:t>
            </a:r>
            <a:r>
              <a:rPr lang="en-US" sz="2800" b="1" i="1" dirty="0" smtClean="0">
                <a:solidFill>
                  <a:srgbClr val="FF0000"/>
                </a:solidFill>
                <a:effectLst>
                  <a:outerShdw blurRad="38100" dist="38100" dir="2700000" algn="tl">
                    <a:srgbClr val="000000">
                      <a:alpha val="43137"/>
                    </a:srgbClr>
                  </a:outerShdw>
                </a:effectLst>
              </a:rPr>
              <a:t> </a:t>
            </a:r>
            <a:endParaRPr lang="el-GR" b="1" dirty="0"/>
          </a:p>
        </p:txBody>
      </p:sp>
      <p:sp>
        <p:nvSpPr>
          <p:cNvPr id="23" name="Rectangle 22"/>
          <p:cNvSpPr/>
          <p:nvPr/>
        </p:nvSpPr>
        <p:spPr>
          <a:xfrm>
            <a:off x="9342387" y="1641894"/>
            <a:ext cx="1544204" cy="523220"/>
          </a:xfrm>
          <a:prstGeom prst="rect">
            <a:avLst/>
          </a:prstGeom>
        </p:spPr>
        <p:txBody>
          <a:bodyPr wrap="none">
            <a:spAutoFit/>
          </a:bodyPr>
          <a:lstStyle/>
          <a:p>
            <a:pPr algn="ctr"/>
            <a:r>
              <a:rPr lang="en-US" i="1" dirty="0" err="1" smtClean="0">
                <a:solidFill>
                  <a:srgbClr val="FF0000"/>
                </a:solidFill>
                <a:effectLst>
                  <a:outerShdw blurRad="38100" dist="38100" dir="2700000" algn="tl">
                    <a:srgbClr val="000000">
                      <a:alpha val="43137"/>
                    </a:srgbClr>
                  </a:outerShdw>
                </a:effectLst>
              </a:rPr>
              <a:t>Dapagliflozin</a:t>
            </a:r>
            <a:r>
              <a:rPr lang="en-US" i="1" dirty="0" smtClean="0">
                <a:solidFill>
                  <a:srgbClr val="FF0000"/>
                </a:solidFill>
                <a:effectLst>
                  <a:outerShdw blurRad="38100" dist="38100" dir="2700000" algn="tl">
                    <a:srgbClr val="000000">
                      <a:alpha val="43137"/>
                    </a:srgbClr>
                  </a:outerShdw>
                </a:effectLst>
              </a:rPr>
              <a:t> </a:t>
            </a:r>
            <a:r>
              <a:rPr lang="en-US" sz="2800" b="1" i="1" dirty="0" smtClean="0">
                <a:solidFill>
                  <a:srgbClr val="FF0000"/>
                </a:solidFill>
                <a:effectLst>
                  <a:outerShdw blurRad="38100" dist="38100" dir="2700000" algn="tl">
                    <a:srgbClr val="000000">
                      <a:alpha val="43137"/>
                    </a:srgbClr>
                  </a:outerShdw>
                </a:effectLst>
              </a:rPr>
              <a:t> </a:t>
            </a:r>
            <a:endParaRPr lang="el-GR" b="1" dirty="0"/>
          </a:p>
        </p:txBody>
      </p:sp>
      <p:sp>
        <p:nvSpPr>
          <p:cNvPr id="14" name="TextBox 13"/>
          <p:cNvSpPr txBox="1"/>
          <p:nvPr/>
        </p:nvSpPr>
        <p:spPr>
          <a:xfrm>
            <a:off x="333321" y="8819"/>
            <a:ext cx="11110927" cy="1077218"/>
          </a:xfrm>
          <a:prstGeom prst="rect">
            <a:avLst/>
          </a:prstGeom>
          <a:noFill/>
        </p:spPr>
        <p:txBody>
          <a:bodyPr wrap="none" rtlCol="0">
            <a:spAutoFit/>
          </a:bodyPr>
          <a:lstStyle/>
          <a:p>
            <a:r>
              <a:rPr lang="en-US" sz="3600" b="1" i="1" u="sng" dirty="0" smtClean="0">
                <a:effectLst>
                  <a:outerShdw blurRad="38100" dist="38100" dir="2700000" algn="tl">
                    <a:srgbClr val="000000">
                      <a:alpha val="43137"/>
                    </a:srgbClr>
                  </a:outerShdw>
                </a:effectLst>
              </a:rPr>
              <a:t>CVOTs:   </a:t>
            </a:r>
            <a:r>
              <a:rPr lang="en-US" sz="2800" i="1" dirty="0" smtClean="0"/>
              <a:t>3 </a:t>
            </a:r>
            <a:r>
              <a:rPr lang="en-US" sz="2800" i="1" dirty="0"/>
              <a:t>point MACE (CV death, MI or stroke</a:t>
            </a:r>
            <a:r>
              <a:rPr lang="en-US" sz="2800" i="1" dirty="0" smtClean="0"/>
              <a:t>)</a:t>
            </a:r>
          </a:p>
          <a:p>
            <a:r>
              <a:rPr lang="en-US" sz="2800" i="1" dirty="0"/>
              <a:t>                    combined end point of heart failure hospitalization or CV </a:t>
            </a:r>
            <a:r>
              <a:rPr lang="en-US" sz="2800" i="1" dirty="0" smtClean="0"/>
              <a:t>death  </a:t>
            </a:r>
            <a:endParaRPr lang="el-GR" sz="2800" i="1" dirty="0"/>
          </a:p>
        </p:txBody>
      </p:sp>
    </p:spTree>
    <p:extLst>
      <p:ext uri="{BB962C8B-B14F-4D97-AF65-F5344CB8AC3E}">
        <p14:creationId xmlns:p14="http://schemas.microsoft.com/office/powerpoint/2010/main" val="2073547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 xmlns:a16="http://schemas.microsoft.com/office/drawing/2014/main" id="{8AC02085-7BE1-43A6-BC95-39443914D575}"/>
              </a:ext>
            </a:extLst>
          </p:cNvPr>
          <p:cNvSpPr>
            <a:spLocks noGrp="1"/>
          </p:cNvSpPr>
          <p:nvPr>
            <p:ph type="title"/>
          </p:nvPr>
        </p:nvSpPr>
        <p:spPr/>
        <p:txBody>
          <a:bodyPr>
            <a:normAutofit fontScale="90000"/>
          </a:bodyPr>
          <a:lstStyle/>
          <a:p>
            <a:r>
              <a:rPr lang="en-US"/>
              <a:t>Further Exploring the Effect of Dapagliflozin by Causes Of Kidney Disease in DAPA-CKD – IgA Nephropathy </a:t>
            </a:r>
          </a:p>
        </p:txBody>
      </p:sp>
      <p:sp>
        <p:nvSpPr>
          <p:cNvPr id="3" name="Text Placeholder 2"/>
          <p:cNvSpPr>
            <a:spLocks noGrp="1"/>
          </p:cNvSpPr>
          <p:nvPr>
            <p:ph type="body" sz="quarter" idx="13"/>
          </p:nvPr>
        </p:nvSpPr>
        <p:spPr/>
        <p:txBody>
          <a:bodyPr/>
          <a:lstStyle/>
          <a:p>
            <a:r>
              <a:rPr lang="en-GB"/>
              <a:t>CKD = chronic kidney disease; IgA = immunoglobulin A</a:t>
            </a:r>
          </a:p>
          <a:p>
            <a:r>
              <a:rPr lang="en-GB"/>
              <a:t>1. </a:t>
            </a:r>
            <a:r>
              <a:rPr lang="en-US"/>
              <a:t>Wheeler DC et al. </a:t>
            </a:r>
            <a:r>
              <a:rPr lang="en-US" i="1"/>
              <a:t>Nephrol Dial Transplant</a:t>
            </a:r>
            <a:r>
              <a:rPr lang="en-US"/>
              <a:t>. 2020;35:1700–1711; 2. Wheeler DC et al. Article and supplementary appendix. </a:t>
            </a:r>
            <a:r>
              <a:rPr lang="en-US" i="1"/>
              <a:t>Lancet Diabetes Endocrinol. </a:t>
            </a:r>
            <a:r>
              <a:rPr lang="en-US"/>
              <a:t>2021;9:22–31</a:t>
            </a:r>
            <a:r>
              <a:rPr lang="en-US">
                <a:ea typeface="+mn-lt"/>
                <a:cs typeface="+mn-lt"/>
              </a:rPr>
              <a:t>; 3. </a:t>
            </a:r>
            <a:r>
              <a:rPr lang="en-US"/>
              <a:t>Wheeler DC et al. </a:t>
            </a:r>
            <a:r>
              <a:rPr lang="en-US" i="1"/>
              <a:t>Kidney Int</a:t>
            </a:r>
            <a:r>
              <a:rPr lang="en-US"/>
              <a:t>. 2021;100:215-224.</a:t>
            </a:r>
            <a:r>
              <a:rPr lang="en-US">
                <a:ea typeface="+mn-lt"/>
                <a:cs typeface="+mn-lt"/>
              </a:rPr>
              <a:t> </a:t>
            </a:r>
            <a:endParaRPr lang="en-US"/>
          </a:p>
        </p:txBody>
      </p:sp>
      <p:sp>
        <p:nvSpPr>
          <p:cNvPr id="9" name="TextBox 8">
            <a:extLst>
              <a:ext uri="{FF2B5EF4-FFF2-40B4-BE49-F238E27FC236}">
                <a16:creationId xmlns="" xmlns:a16="http://schemas.microsoft.com/office/drawing/2014/main" id="{A116233B-2F40-4257-8536-86E9ACB60733}"/>
              </a:ext>
            </a:extLst>
          </p:cNvPr>
          <p:cNvSpPr txBox="1"/>
          <p:nvPr/>
        </p:nvSpPr>
        <p:spPr>
          <a:xfrm>
            <a:off x="954161" y="1323214"/>
            <a:ext cx="4612187" cy="646331"/>
          </a:xfrm>
          <a:prstGeom prst="rect">
            <a:avLst/>
          </a:prstGeom>
          <a:noFill/>
        </p:spPr>
        <p:txBody>
          <a:bodyPr wrap="square" rtlCol="0">
            <a:spAutoFit/>
          </a:bodyPr>
          <a:lstStyle/>
          <a:p>
            <a:pPr algn="ctr"/>
            <a:r>
              <a:rPr lang="en-GB" b="1"/>
              <a:t>Number of participants </a:t>
            </a:r>
            <a:br>
              <a:rPr lang="en-GB" b="1"/>
            </a:br>
            <a:r>
              <a:rPr lang="en-GB" b="1"/>
              <a:t>with IgA nephropathy in clinical trials</a:t>
            </a:r>
            <a:r>
              <a:rPr lang="en-GB" b="1" baseline="30000"/>
              <a:t>1</a:t>
            </a:r>
          </a:p>
        </p:txBody>
      </p:sp>
      <p:sp>
        <p:nvSpPr>
          <p:cNvPr id="11" name="TextBox 10">
            <a:extLst>
              <a:ext uri="{FF2B5EF4-FFF2-40B4-BE49-F238E27FC236}">
                <a16:creationId xmlns="" xmlns:a16="http://schemas.microsoft.com/office/drawing/2014/main" id="{665AAF8A-6BEC-4C6A-9C8E-7DB882366CBE}"/>
              </a:ext>
            </a:extLst>
          </p:cNvPr>
          <p:cNvSpPr txBox="1"/>
          <p:nvPr/>
        </p:nvSpPr>
        <p:spPr>
          <a:xfrm>
            <a:off x="6739413" y="1323214"/>
            <a:ext cx="4612187" cy="646331"/>
          </a:xfrm>
          <a:prstGeom prst="rect">
            <a:avLst/>
          </a:prstGeom>
          <a:noFill/>
        </p:spPr>
        <p:txBody>
          <a:bodyPr wrap="square" rtlCol="0">
            <a:spAutoFit/>
          </a:bodyPr>
          <a:lstStyle/>
          <a:p>
            <a:pPr algn="ctr"/>
            <a:r>
              <a:rPr lang="en-GB" b="1"/>
              <a:t>Primary outcome in participants </a:t>
            </a:r>
            <a:br>
              <a:rPr lang="en-GB" b="1"/>
            </a:br>
            <a:r>
              <a:rPr lang="en-GB" b="1"/>
              <a:t>with IgA nephropathy</a:t>
            </a:r>
            <a:r>
              <a:rPr lang="en-GB" b="1" baseline="30000"/>
              <a:t>2,3</a:t>
            </a:r>
            <a:endParaRPr lang="en-GB" b="1"/>
          </a:p>
        </p:txBody>
      </p:sp>
      <p:graphicFrame>
        <p:nvGraphicFramePr>
          <p:cNvPr id="13" name="Chart 12">
            <a:extLst>
              <a:ext uri="{FF2B5EF4-FFF2-40B4-BE49-F238E27FC236}">
                <a16:creationId xmlns="" xmlns:a16="http://schemas.microsoft.com/office/drawing/2014/main" id="{A65024D3-447B-42CD-AE06-2481C85297DE}"/>
              </a:ext>
            </a:extLst>
          </p:cNvPr>
          <p:cNvGraphicFramePr/>
          <p:nvPr/>
        </p:nvGraphicFramePr>
        <p:xfrm>
          <a:off x="457201" y="1954399"/>
          <a:ext cx="5324475" cy="3882635"/>
        </p:xfrm>
        <a:graphic>
          <a:graphicData uri="http://schemas.openxmlformats.org/drawingml/2006/chart">
            <c:chart xmlns:c="http://schemas.openxmlformats.org/drawingml/2006/chart" xmlns:r="http://schemas.openxmlformats.org/officeDocument/2006/relationships" r:id="rId3"/>
          </a:graphicData>
        </a:graphic>
      </p:graphicFrame>
      <p:grpSp>
        <p:nvGrpSpPr>
          <p:cNvPr id="14" name="Group 13">
            <a:extLst>
              <a:ext uri="{FF2B5EF4-FFF2-40B4-BE49-F238E27FC236}">
                <a16:creationId xmlns="" xmlns:a16="http://schemas.microsoft.com/office/drawing/2014/main" id="{3EEE604B-F369-4842-A1FC-0ADCCD6A2DE5}"/>
              </a:ext>
            </a:extLst>
          </p:cNvPr>
          <p:cNvGrpSpPr/>
          <p:nvPr/>
        </p:nvGrpSpPr>
        <p:grpSpPr>
          <a:xfrm>
            <a:off x="6119189" y="2535747"/>
            <a:ext cx="5708568" cy="3560265"/>
            <a:chOff x="328096" y="1886804"/>
            <a:chExt cx="5708567" cy="3560265"/>
          </a:xfrm>
        </p:grpSpPr>
        <p:sp>
          <p:nvSpPr>
            <p:cNvPr id="15" name="Freeform: Shape 14">
              <a:extLst>
                <a:ext uri="{FF2B5EF4-FFF2-40B4-BE49-F238E27FC236}">
                  <a16:creationId xmlns="" xmlns:a16="http://schemas.microsoft.com/office/drawing/2014/main" id="{2D74A8E7-5C78-4C43-9ED4-BA9CB012CB51}"/>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6" name="Straight Connector 15">
              <a:extLst>
                <a:ext uri="{FF2B5EF4-FFF2-40B4-BE49-F238E27FC236}">
                  <a16:creationId xmlns="" xmlns:a16="http://schemas.microsoft.com/office/drawing/2014/main" id="{956E1357-3CA9-403F-8459-15A65E30F05F}"/>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7E2E980D-B3FC-43F0-9730-978EAAE411F3}"/>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 xmlns:a16="http://schemas.microsoft.com/office/drawing/2014/main" id="{2C593BB0-488D-40C3-A7E5-CCE29763F28C}"/>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14193A4E-B239-4AAA-B10A-52EFAB685106}"/>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4B2E009E-53E2-4701-87B6-6C297014E33B}"/>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F1D0D569-FD35-41EF-940B-5B4B3DEAB07C}"/>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220ECBCC-09D7-4C73-A5C7-8D43B20143CE}"/>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7333CA5F-C06F-4864-A176-7414712BBAB7}"/>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D715F993-B4F2-443B-97C5-D3130B106EC5}"/>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E4D421F3-6699-4D2B-9296-0B3E60852207}"/>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a:extLst>
                <a:ext uri="{FF2B5EF4-FFF2-40B4-BE49-F238E27FC236}">
                  <a16:creationId xmlns="" xmlns:a16="http://schemas.microsoft.com/office/drawing/2014/main" id="{8E875A22-CCF9-4EBD-9526-5CBEFF05B21A}"/>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7" name="Straight Connector 26">
              <a:extLst>
                <a:ext uri="{FF2B5EF4-FFF2-40B4-BE49-F238E27FC236}">
                  <a16:creationId xmlns="" xmlns:a16="http://schemas.microsoft.com/office/drawing/2014/main" id="{5FECB2A4-EBED-4E87-8DA3-348909A452CE}"/>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Connector 27">
              <a:extLst>
                <a:ext uri="{FF2B5EF4-FFF2-40B4-BE49-F238E27FC236}">
                  <a16:creationId xmlns="" xmlns:a16="http://schemas.microsoft.com/office/drawing/2014/main" id="{75D95D6C-AD82-40CB-8104-D0F4BB0D09A1}"/>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9" name="TextBox 28">
              <a:extLst>
                <a:ext uri="{FF2B5EF4-FFF2-40B4-BE49-F238E27FC236}">
                  <a16:creationId xmlns="" xmlns:a16="http://schemas.microsoft.com/office/drawing/2014/main" id="{0132B12B-C8FE-4CB6-8570-13F6017BF41F}"/>
                </a:ext>
              </a:extLst>
            </p:cNvPr>
            <p:cNvSpPr txBox="1"/>
            <p:nvPr/>
          </p:nvSpPr>
          <p:spPr>
            <a:xfrm>
              <a:off x="1090290" y="4507390"/>
              <a:ext cx="248786" cy="230832"/>
            </a:xfrm>
            <a:prstGeom prst="rect">
              <a:avLst/>
            </a:prstGeom>
            <a:noFill/>
          </p:spPr>
          <p:txBody>
            <a:bodyPr wrap="none" rtlCol="0">
              <a:spAutoFit/>
            </a:bodyPr>
            <a:lstStyle/>
            <a:p>
              <a:pPr algn="r">
                <a:buClr>
                  <a:schemeClr val="accent1"/>
                </a:buClr>
              </a:pPr>
              <a:r>
                <a:rPr lang="en-US" sz="900"/>
                <a:t>0</a:t>
              </a:r>
            </a:p>
          </p:txBody>
        </p:sp>
        <p:sp>
          <p:nvSpPr>
            <p:cNvPr id="30" name="TextBox 29">
              <a:extLst>
                <a:ext uri="{FF2B5EF4-FFF2-40B4-BE49-F238E27FC236}">
                  <a16:creationId xmlns="" xmlns:a16="http://schemas.microsoft.com/office/drawing/2014/main" id="{6A1C23B1-E660-4156-80B0-470C879EB4B4}"/>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31" name="TextBox 30">
              <a:extLst>
                <a:ext uri="{FF2B5EF4-FFF2-40B4-BE49-F238E27FC236}">
                  <a16:creationId xmlns="" xmlns:a16="http://schemas.microsoft.com/office/drawing/2014/main" id="{72D6848E-7F7D-4DC8-A6BA-4ED91E0147D4}"/>
                </a:ext>
              </a:extLst>
            </p:cNvPr>
            <p:cNvSpPr txBox="1"/>
            <p:nvPr/>
          </p:nvSpPr>
          <p:spPr>
            <a:xfrm>
              <a:off x="1090290" y="4070624"/>
              <a:ext cx="248786" cy="230832"/>
            </a:xfrm>
            <a:prstGeom prst="rect">
              <a:avLst/>
            </a:prstGeom>
            <a:noFill/>
          </p:spPr>
          <p:txBody>
            <a:bodyPr wrap="none" rtlCol="0">
              <a:spAutoFit/>
            </a:bodyPr>
            <a:lstStyle/>
            <a:p>
              <a:pPr algn="r">
                <a:buClr>
                  <a:schemeClr val="accent1"/>
                </a:buClr>
              </a:pPr>
              <a:r>
                <a:rPr lang="en-US" sz="900"/>
                <a:t>4</a:t>
              </a:r>
            </a:p>
          </p:txBody>
        </p:sp>
        <p:sp>
          <p:nvSpPr>
            <p:cNvPr id="32" name="TextBox 31">
              <a:extLst>
                <a:ext uri="{FF2B5EF4-FFF2-40B4-BE49-F238E27FC236}">
                  <a16:creationId xmlns="" xmlns:a16="http://schemas.microsoft.com/office/drawing/2014/main" id="{F927E8CA-1E97-4180-B948-C6F721C49A7F}"/>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33" name="TextBox 32">
              <a:extLst>
                <a:ext uri="{FF2B5EF4-FFF2-40B4-BE49-F238E27FC236}">
                  <a16:creationId xmlns="" xmlns:a16="http://schemas.microsoft.com/office/drawing/2014/main" id="{3140C10D-A9BC-4118-9DB9-007DFA32B379}"/>
                </a:ext>
              </a:extLst>
            </p:cNvPr>
            <p:cNvSpPr txBox="1"/>
            <p:nvPr/>
          </p:nvSpPr>
          <p:spPr>
            <a:xfrm>
              <a:off x="2415101" y="4822995"/>
              <a:ext cx="2658099" cy="307777"/>
            </a:xfrm>
            <a:prstGeom prst="rect">
              <a:avLst/>
            </a:prstGeom>
            <a:noFill/>
          </p:spPr>
          <p:txBody>
            <a:bodyPr wrap="none" rtlCol="0">
              <a:spAutoFit/>
            </a:bodyPr>
            <a:lstStyle/>
            <a:p>
              <a:pPr algn="ctr">
                <a:buClr>
                  <a:schemeClr val="accent1"/>
                </a:buClr>
              </a:pPr>
              <a:r>
                <a:rPr lang="en-US" sz="1400" b="1"/>
                <a:t>Months since Randomization</a:t>
              </a:r>
            </a:p>
          </p:txBody>
        </p:sp>
        <p:sp>
          <p:nvSpPr>
            <p:cNvPr id="34" name="TextBox 33">
              <a:extLst>
                <a:ext uri="{FF2B5EF4-FFF2-40B4-BE49-F238E27FC236}">
                  <a16:creationId xmlns="" xmlns:a16="http://schemas.microsoft.com/office/drawing/2014/main" id="{CE70D36B-F771-4044-8CEC-E6351DC4783C}"/>
                </a:ext>
              </a:extLst>
            </p:cNvPr>
            <p:cNvSpPr txBox="1"/>
            <p:nvPr/>
          </p:nvSpPr>
          <p:spPr>
            <a:xfrm rot="16200000">
              <a:off x="-286722" y="3193508"/>
              <a:ext cx="2401618" cy="307777"/>
            </a:xfrm>
            <a:prstGeom prst="rect">
              <a:avLst/>
            </a:prstGeom>
            <a:noFill/>
          </p:spPr>
          <p:txBody>
            <a:bodyPr wrap="none" rtlCol="0">
              <a:spAutoFit/>
            </a:bodyPr>
            <a:lstStyle/>
            <a:p>
              <a:pPr algn="ctr">
                <a:buClr>
                  <a:schemeClr val="accent1"/>
                </a:buClr>
              </a:pPr>
              <a:r>
                <a:rPr lang="en-US" sz="1400" b="1"/>
                <a:t>Cumulative  Incidence (%)</a:t>
              </a:r>
            </a:p>
          </p:txBody>
        </p:sp>
        <p:sp>
          <p:nvSpPr>
            <p:cNvPr id="35" name="TextBox 34">
              <a:extLst>
                <a:ext uri="{FF2B5EF4-FFF2-40B4-BE49-F238E27FC236}">
                  <a16:creationId xmlns="" xmlns:a16="http://schemas.microsoft.com/office/drawing/2014/main" id="{59ACC240-6B41-4047-87F2-540E066F65E7}"/>
                </a:ext>
              </a:extLst>
            </p:cNvPr>
            <p:cNvSpPr txBox="1"/>
            <p:nvPr/>
          </p:nvSpPr>
          <p:spPr>
            <a:xfrm>
              <a:off x="1261485" y="4712357"/>
              <a:ext cx="248786" cy="230832"/>
            </a:xfrm>
            <a:prstGeom prst="rect">
              <a:avLst/>
            </a:prstGeom>
            <a:noFill/>
          </p:spPr>
          <p:txBody>
            <a:bodyPr wrap="none" rtlCol="0">
              <a:spAutoFit/>
            </a:bodyPr>
            <a:lstStyle/>
            <a:p>
              <a:pPr algn="ctr">
                <a:buClr>
                  <a:schemeClr val="accent1"/>
                </a:buClr>
              </a:pPr>
              <a:r>
                <a:rPr lang="en-US" sz="900"/>
                <a:t>0</a:t>
              </a:r>
            </a:p>
          </p:txBody>
        </p:sp>
        <p:sp>
          <p:nvSpPr>
            <p:cNvPr id="36" name="TextBox 35">
              <a:extLst>
                <a:ext uri="{FF2B5EF4-FFF2-40B4-BE49-F238E27FC236}">
                  <a16:creationId xmlns="" xmlns:a16="http://schemas.microsoft.com/office/drawing/2014/main" id="{85228D18-CD5F-4FCA-AFA3-4FE302EDEC2F}"/>
                </a:ext>
              </a:extLst>
            </p:cNvPr>
            <p:cNvSpPr txBox="1"/>
            <p:nvPr/>
          </p:nvSpPr>
          <p:spPr>
            <a:xfrm>
              <a:off x="1823531" y="4712357"/>
              <a:ext cx="248786" cy="230832"/>
            </a:xfrm>
            <a:prstGeom prst="rect">
              <a:avLst/>
            </a:prstGeom>
            <a:noFill/>
          </p:spPr>
          <p:txBody>
            <a:bodyPr wrap="none" rtlCol="0">
              <a:spAutoFit/>
            </a:bodyPr>
            <a:lstStyle/>
            <a:p>
              <a:pPr algn="ctr">
                <a:buClr>
                  <a:schemeClr val="accent1"/>
                </a:buClr>
              </a:pPr>
              <a:r>
                <a:rPr lang="en-US" sz="900"/>
                <a:t>4</a:t>
              </a:r>
            </a:p>
          </p:txBody>
        </p:sp>
        <p:sp>
          <p:nvSpPr>
            <p:cNvPr id="37" name="TextBox 36">
              <a:extLst>
                <a:ext uri="{FF2B5EF4-FFF2-40B4-BE49-F238E27FC236}">
                  <a16:creationId xmlns="" xmlns:a16="http://schemas.microsoft.com/office/drawing/2014/main" id="{A4EEF755-1163-46B9-8293-052B95AC0CAB}"/>
                </a:ext>
              </a:extLst>
            </p:cNvPr>
            <p:cNvSpPr txBox="1"/>
            <p:nvPr/>
          </p:nvSpPr>
          <p:spPr>
            <a:xfrm>
              <a:off x="2923780" y="4712357"/>
              <a:ext cx="312906" cy="230832"/>
            </a:xfrm>
            <a:prstGeom prst="rect">
              <a:avLst/>
            </a:prstGeom>
            <a:noFill/>
          </p:spPr>
          <p:txBody>
            <a:bodyPr wrap="none" rtlCol="0">
              <a:spAutoFit/>
            </a:bodyPr>
            <a:lstStyle/>
            <a:p>
              <a:pPr algn="ctr">
                <a:buClr>
                  <a:schemeClr val="accent1"/>
                </a:buClr>
              </a:pPr>
              <a:r>
                <a:rPr lang="en-US" sz="900"/>
                <a:t>12</a:t>
              </a:r>
            </a:p>
          </p:txBody>
        </p:sp>
        <p:sp>
          <p:nvSpPr>
            <p:cNvPr id="38" name="TextBox 37">
              <a:extLst>
                <a:ext uri="{FF2B5EF4-FFF2-40B4-BE49-F238E27FC236}">
                  <a16:creationId xmlns="" xmlns:a16="http://schemas.microsoft.com/office/drawing/2014/main" id="{D0D46D0C-59F6-4DB3-8560-EAAA84A9810D}"/>
                </a:ext>
              </a:extLst>
            </p:cNvPr>
            <p:cNvSpPr txBox="1"/>
            <p:nvPr/>
          </p:nvSpPr>
          <p:spPr>
            <a:xfrm>
              <a:off x="3483776" y="4712357"/>
              <a:ext cx="312906" cy="230832"/>
            </a:xfrm>
            <a:prstGeom prst="rect">
              <a:avLst/>
            </a:prstGeom>
            <a:noFill/>
          </p:spPr>
          <p:txBody>
            <a:bodyPr wrap="none" rtlCol="0">
              <a:spAutoFit/>
            </a:bodyPr>
            <a:lstStyle/>
            <a:p>
              <a:pPr algn="ctr">
                <a:buClr>
                  <a:schemeClr val="accent1"/>
                </a:buClr>
              </a:pPr>
              <a:r>
                <a:rPr lang="en-US" sz="900"/>
                <a:t>16</a:t>
              </a:r>
            </a:p>
          </p:txBody>
        </p:sp>
        <p:sp>
          <p:nvSpPr>
            <p:cNvPr id="39" name="TextBox 38">
              <a:extLst>
                <a:ext uri="{FF2B5EF4-FFF2-40B4-BE49-F238E27FC236}">
                  <a16:creationId xmlns="" xmlns:a16="http://schemas.microsoft.com/office/drawing/2014/main" id="{0075B0AF-AF6B-4C06-8441-1FEBBCF19183}"/>
                </a:ext>
              </a:extLst>
            </p:cNvPr>
            <p:cNvSpPr txBox="1"/>
            <p:nvPr/>
          </p:nvSpPr>
          <p:spPr>
            <a:xfrm>
              <a:off x="4043772" y="4712357"/>
              <a:ext cx="312906" cy="230832"/>
            </a:xfrm>
            <a:prstGeom prst="rect">
              <a:avLst/>
            </a:prstGeom>
            <a:noFill/>
          </p:spPr>
          <p:txBody>
            <a:bodyPr wrap="none" rtlCol="0">
              <a:spAutoFit/>
            </a:bodyPr>
            <a:lstStyle/>
            <a:p>
              <a:pPr algn="ctr">
                <a:buClr>
                  <a:schemeClr val="accent1"/>
                </a:buClr>
              </a:pPr>
              <a:r>
                <a:rPr lang="en-US" sz="900"/>
                <a:t>20</a:t>
              </a:r>
            </a:p>
          </p:txBody>
        </p:sp>
        <p:sp>
          <p:nvSpPr>
            <p:cNvPr id="40" name="TextBox 39">
              <a:extLst>
                <a:ext uri="{FF2B5EF4-FFF2-40B4-BE49-F238E27FC236}">
                  <a16:creationId xmlns="" xmlns:a16="http://schemas.microsoft.com/office/drawing/2014/main" id="{C74E57D2-94C8-44B3-A411-9B373093C285}"/>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41" name="TextBox 40">
              <a:extLst>
                <a:ext uri="{FF2B5EF4-FFF2-40B4-BE49-F238E27FC236}">
                  <a16:creationId xmlns="" xmlns:a16="http://schemas.microsoft.com/office/drawing/2014/main" id="{4C0D02E5-7AAD-46AA-A22C-87A4A4EF4B5F}"/>
                </a:ext>
              </a:extLst>
            </p:cNvPr>
            <p:cNvSpPr txBox="1"/>
            <p:nvPr/>
          </p:nvSpPr>
          <p:spPr>
            <a:xfrm>
              <a:off x="5163762" y="4712357"/>
              <a:ext cx="312906" cy="230832"/>
            </a:xfrm>
            <a:prstGeom prst="rect">
              <a:avLst/>
            </a:prstGeom>
            <a:noFill/>
          </p:spPr>
          <p:txBody>
            <a:bodyPr wrap="none" rtlCol="0">
              <a:spAutoFit/>
            </a:bodyPr>
            <a:lstStyle/>
            <a:p>
              <a:pPr algn="ctr">
                <a:buClr>
                  <a:schemeClr val="accent1"/>
                </a:buClr>
              </a:pPr>
              <a:r>
                <a:rPr lang="en-US" sz="900"/>
                <a:t>28</a:t>
              </a:r>
            </a:p>
          </p:txBody>
        </p:sp>
        <p:sp>
          <p:nvSpPr>
            <p:cNvPr id="42" name="TextBox 41">
              <a:extLst>
                <a:ext uri="{FF2B5EF4-FFF2-40B4-BE49-F238E27FC236}">
                  <a16:creationId xmlns="" xmlns:a16="http://schemas.microsoft.com/office/drawing/2014/main" id="{E6B01C64-47F2-4D0C-951B-DA4D60581A51}"/>
                </a:ext>
              </a:extLst>
            </p:cNvPr>
            <p:cNvSpPr txBox="1"/>
            <p:nvPr/>
          </p:nvSpPr>
          <p:spPr>
            <a:xfrm>
              <a:off x="5723757" y="4712357"/>
              <a:ext cx="312906" cy="230832"/>
            </a:xfrm>
            <a:prstGeom prst="rect">
              <a:avLst/>
            </a:prstGeom>
            <a:noFill/>
          </p:spPr>
          <p:txBody>
            <a:bodyPr wrap="none" rtlCol="0">
              <a:spAutoFit/>
            </a:bodyPr>
            <a:lstStyle/>
            <a:p>
              <a:pPr algn="ctr">
                <a:buClr>
                  <a:schemeClr val="accent1"/>
                </a:buClr>
              </a:pPr>
              <a:r>
                <a:rPr lang="en-US" sz="900"/>
                <a:t>32</a:t>
              </a:r>
            </a:p>
          </p:txBody>
        </p:sp>
        <p:sp>
          <p:nvSpPr>
            <p:cNvPr id="43" name="TextBox 42">
              <a:extLst>
                <a:ext uri="{FF2B5EF4-FFF2-40B4-BE49-F238E27FC236}">
                  <a16:creationId xmlns="" xmlns:a16="http://schemas.microsoft.com/office/drawing/2014/main" id="{9850D21B-2C98-43E1-99E9-2DB677FDFD8C}"/>
                </a:ext>
              </a:extLst>
            </p:cNvPr>
            <p:cNvSpPr txBox="1"/>
            <p:nvPr/>
          </p:nvSpPr>
          <p:spPr>
            <a:xfrm>
              <a:off x="1197343" y="5060083"/>
              <a:ext cx="377026" cy="230832"/>
            </a:xfrm>
            <a:prstGeom prst="rect">
              <a:avLst/>
            </a:prstGeom>
            <a:noFill/>
          </p:spPr>
          <p:txBody>
            <a:bodyPr wrap="none" rtlCol="0">
              <a:spAutoFit/>
            </a:bodyPr>
            <a:lstStyle/>
            <a:p>
              <a:pPr algn="ctr">
                <a:buClr>
                  <a:schemeClr val="accent1"/>
                </a:buClr>
              </a:pPr>
              <a:r>
                <a:rPr lang="en-US" sz="900">
                  <a:solidFill>
                    <a:schemeClr val="accent1"/>
                  </a:solidFill>
                </a:rPr>
                <a:t>137</a:t>
              </a:r>
            </a:p>
          </p:txBody>
        </p:sp>
        <p:sp>
          <p:nvSpPr>
            <p:cNvPr id="44" name="TextBox 43">
              <a:extLst>
                <a:ext uri="{FF2B5EF4-FFF2-40B4-BE49-F238E27FC236}">
                  <a16:creationId xmlns="" xmlns:a16="http://schemas.microsoft.com/office/drawing/2014/main" id="{50342930-4CD0-466E-8261-BEA6B98FB739}"/>
                </a:ext>
              </a:extLst>
            </p:cNvPr>
            <p:cNvSpPr txBox="1"/>
            <p:nvPr/>
          </p:nvSpPr>
          <p:spPr>
            <a:xfrm>
              <a:off x="1753599" y="5060083"/>
              <a:ext cx="377026" cy="230832"/>
            </a:xfrm>
            <a:prstGeom prst="rect">
              <a:avLst/>
            </a:prstGeom>
            <a:noFill/>
          </p:spPr>
          <p:txBody>
            <a:bodyPr wrap="none" rtlCol="0">
              <a:spAutoFit/>
            </a:bodyPr>
            <a:lstStyle/>
            <a:p>
              <a:pPr algn="ctr">
                <a:buClr>
                  <a:schemeClr val="accent1"/>
                </a:buClr>
              </a:pPr>
              <a:r>
                <a:rPr lang="en-US" sz="900">
                  <a:solidFill>
                    <a:schemeClr val="accent1"/>
                  </a:solidFill>
                </a:rPr>
                <a:t>107</a:t>
              </a:r>
            </a:p>
          </p:txBody>
        </p:sp>
        <p:sp>
          <p:nvSpPr>
            <p:cNvPr id="45" name="TextBox 44">
              <a:extLst>
                <a:ext uri="{FF2B5EF4-FFF2-40B4-BE49-F238E27FC236}">
                  <a16:creationId xmlns="" xmlns:a16="http://schemas.microsoft.com/office/drawing/2014/main" id="{CC77567E-B737-40C1-B7BB-491B36F9B780}"/>
                </a:ext>
              </a:extLst>
            </p:cNvPr>
            <p:cNvSpPr txBox="1"/>
            <p:nvPr/>
          </p:nvSpPr>
          <p:spPr>
            <a:xfrm>
              <a:off x="2320851" y="5060083"/>
              <a:ext cx="377026" cy="230832"/>
            </a:xfrm>
            <a:prstGeom prst="rect">
              <a:avLst/>
            </a:prstGeom>
            <a:noFill/>
          </p:spPr>
          <p:txBody>
            <a:bodyPr wrap="none" rtlCol="0">
              <a:spAutoFit/>
            </a:bodyPr>
            <a:lstStyle/>
            <a:p>
              <a:pPr algn="ctr">
                <a:buClr>
                  <a:schemeClr val="accent1"/>
                </a:buClr>
              </a:pPr>
              <a:r>
                <a:rPr lang="en-US" sz="900">
                  <a:solidFill>
                    <a:schemeClr val="accent1"/>
                  </a:solidFill>
                </a:rPr>
                <a:t>106</a:t>
              </a:r>
            </a:p>
          </p:txBody>
        </p:sp>
        <p:sp>
          <p:nvSpPr>
            <p:cNvPr id="46" name="TextBox 45">
              <a:extLst>
                <a:ext uri="{FF2B5EF4-FFF2-40B4-BE49-F238E27FC236}">
                  <a16:creationId xmlns="" xmlns:a16="http://schemas.microsoft.com/office/drawing/2014/main" id="{83B1BF52-C3AB-4A98-B1DC-6B67A539B894}"/>
                </a:ext>
              </a:extLst>
            </p:cNvPr>
            <p:cNvSpPr txBox="1"/>
            <p:nvPr/>
          </p:nvSpPr>
          <p:spPr>
            <a:xfrm>
              <a:off x="3460584" y="5060083"/>
              <a:ext cx="377026" cy="230832"/>
            </a:xfrm>
            <a:prstGeom prst="rect">
              <a:avLst/>
            </a:prstGeom>
            <a:noFill/>
          </p:spPr>
          <p:txBody>
            <a:bodyPr wrap="none" rtlCol="0">
              <a:spAutoFit/>
            </a:bodyPr>
            <a:lstStyle/>
            <a:p>
              <a:pPr algn="ctr">
                <a:buClr>
                  <a:schemeClr val="accent1"/>
                </a:buClr>
              </a:pPr>
              <a:r>
                <a:rPr lang="en-US" sz="900">
                  <a:solidFill>
                    <a:schemeClr val="accent1"/>
                  </a:solidFill>
                </a:rPr>
                <a:t>104</a:t>
              </a:r>
            </a:p>
          </p:txBody>
        </p:sp>
        <p:sp>
          <p:nvSpPr>
            <p:cNvPr id="47" name="TextBox 46">
              <a:extLst>
                <a:ext uri="{FF2B5EF4-FFF2-40B4-BE49-F238E27FC236}">
                  <a16:creationId xmlns="" xmlns:a16="http://schemas.microsoft.com/office/drawing/2014/main" id="{E25DF012-F891-463E-B9C6-E862818DD8C9}"/>
                </a:ext>
              </a:extLst>
            </p:cNvPr>
            <p:cNvSpPr txBox="1"/>
            <p:nvPr/>
          </p:nvSpPr>
          <p:spPr>
            <a:xfrm>
              <a:off x="4042264" y="5060083"/>
              <a:ext cx="312906" cy="230832"/>
            </a:xfrm>
            <a:prstGeom prst="rect">
              <a:avLst/>
            </a:prstGeom>
            <a:noFill/>
          </p:spPr>
          <p:txBody>
            <a:bodyPr wrap="none" rtlCol="0">
              <a:spAutoFit/>
            </a:bodyPr>
            <a:lstStyle/>
            <a:p>
              <a:pPr algn="ctr">
                <a:buClr>
                  <a:schemeClr val="accent1"/>
                </a:buClr>
              </a:pPr>
              <a:r>
                <a:rPr lang="en-US" sz="900">
                  <a:solidFill>
                    <a:schemeClr val="accent1"/>
                  </a:solidFill>
                </a:rPr>
                <a:t>98</a:t>
              </a:r>
            </a:p>
          </p:txBody>
        </p:sp>
        <p:sp>
          <p:nvSpPr>
            <p:cNvPr id="48" name="TextBox 47">
              <a:extLst>
                <a:ext uri="{FF2B5EF4-FFF2-40B4-BE49-F238E27FC236}">
                  <a16:creationId xmlns="" xmlns:a16="http://schemas.microsoft.com/office/drawing/2014/main" id="{DEEB04DF-6090-4024-A14D-E23D2676233D}"/>
                </a:ext>
              </a:extLst>
            </p:cNvPr>
            <p:cNvSpPr txBox="1"/>
            <p:nvPr/>
          </p:nvSpPr>
          <p:spPr>
            <a:xfrm>
              <a:off x="4611364" y="5060083"/>
              <a:ext cx="312906" cy="230832"/>
            </a:xfrm>
            <a:prstGeom prst="rect">
              <a:avLst/>
            </a:prstGeom>
            <a:noFill/>
          </p:spPr>
          <p:txBody>
            <a:bodyPr wrap="none" rtlCol="0">
              <a:spAutoFit/>
            </a:bodyPr>
            <a:lstStyle/>
            <a:p>
              <a:pPr algn="ctr">
                <a:buClr>
                  <a:schemeClr val="accent1"/>
                </a:buClr>
              </a:pPr>
              <a:r>
                <a:rPr lang="en-US" sz="900">
                  <a:solidFill>
                    <a:schemeClr val="accent1"/>
                  </a:solidFill>
                </a:rPr>
                <a:t>61</a:t>
              </a:r>
            </a:p>
          </p:txBody>
        </p:sp>
        <p:sp>
          <p:nvSpPr>
            <p:cNvPr id="49" name="TextBox 48">
              <a:extLst>
                <a:ext uri="{FF2B5EF4-FFF2-40B4-BE49-F238E27FC236}">
                  <a16:creationId xmlns="" xmlns:a16="http://schemas.microsoft.com/office/drawing/2014/main" id="{F5923707-453F-4377-BD17-85926147F044}"/>
                </a:ext>
              </a:extLst>
            </p:cNvPr>
            <p:cNvSpPr txBox="1"/>
            <p:nvPr/>
          </p:nvSpPr>
          <p:spPr>
            <a:xfrm>
              <a:off x="5178732" y="5060083"/>
              <a:ext cx="312906" cy="230832"/>
            </a:xfrm>
            <a:prstGeom prst="rect">
              <a:avLst/>
            </a:prstGeom>
            <a:noFill/>
          </p:spPr>
          <p:txBody>
            <a:bodyPr wrap="none" rtlCol="0">
              <a:spAutoFit/>
            </a:bodyPr>
            <a:lstStyle/>
            <a:p>
              <a:pPr algn="ctr">
                <a:buClr>
                  <a:schemeClr val="accent1"/>
                </a:buClr>
              </a:pPr>
              <a:r>
                <a:rPr lang="en-US" sz="900">
                  <a:solidFill>
                    <a:schemeClr val="accent1"/>
                  </a:solidFill>
                </a:rPr>
                <a:t>43</a:t>
              </a:r>
            </a:p>
          </p:txBody>
        </p:sp>
        <p:sp>
          <p:nvSpPr>
            <p:cNvPr id="50" name="TextBox 49">
              <a:extLst>
                <a:ext uri="{FF2B5EF4-FFF2-40B4-BE49-F238E27FC236}">
                  <a16:creationId xmlns="" xmlns:a16="http://schemas.microsoft.com/office/drawing/2014/main" id="{8E9E620A-18FA-470A-8011-19E70627EA66}"/>
                </a:ext>
              </a:extLst>
            </p:cNvPr>
            <p:cNvSpPr txBox="1"/>
            <p:nvPr/>
          </p:nvSpPr>
          <p:spPr>
            <a:xfrm>
              <a:off x="5723757" y="5060083"/>
              <a:ext cx="312906" cy="230832"/>
            </a:xfrm>
            <a:prstGeom prst="rect">
              <a:avLst/>
            </a:prstGeom>
            <a:noFill/>
          </p:spPr>
          <p:txBody>
            <a:bodyPr wrap="none" rtlCol="0">
              <a:spAutoFit/>
            </a:bodyPr>
            <a:lstStyle/>
            <a:p>
              <a:pPr algn="ctr">
                <a:buClr>
                  <a:schemeClr val="accent1"/>
                </a:buClr>
              </a:pPr>
              <a:r>
                <a:rPr lang="en-US" sz="900">
                  <a:solidFill>
                    <a:schemeClr val="accent1"/>
                  </a:solidFill>
                </a:rPr>
                <a:t>17</a:t>
              </a:r>
            </a:p>
          </p:txBody>
        </p:sp>
        <p:sp>
          <p:nvSpPr>
            <p:cNvPr id="51" name="TextBox 50">
              <a:extLst>
                <a:ext uri="{FF2B5EF4-FFF2-40B4-BE49-F238E27FC236}">
                  <a16:creationId xmlns="" xmlns:a16="http://schemas.microsoft.com/office/drawing/2014/main" id="{B066AFA0-F18D-40B7-B6CA-6285B036552C}"/>
                </a:ext>
              </a:extLst>
            </p:cNvPr>
            <p:cNvSpPr txBox="1"/>
            <p:nvPr/>
          </p:nvSpPr>
          <p:spPr>
            <a:xfrm>
              <a:off x="1197343" y="5205401"/>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133</a:t>
              </a:r>
            </a:p>
          </p:txBody>
        </p:sp>
        <p:sp>
          <p:nvSpPr>
            <p:cNvPr id="52" name="TextBox 51">
              <a:extLst>
                <a:ext uri="{FF2B5EF4-FFF2-40B4-BE49-F238E27FC236}">
                  <a16:creationId xmlns="" xmlns:a16="http://schemas.microsoft.com/office/drawing/2014/main" id="{91ECD854-D045-4ABE-95A2-A0695376AC50}"/>
                </a:ext>
              </a:extLst>
            </p:cNvPr>
            <p:cNvSpPr txBox="1"/>
            <p:nvPr/>
          </p:nvSpPr>
          <p:spPr>
            <a:xfrm>
              <a:off x="1753595" y="5205401"/>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113</a:t>
              </a:r>
            </a:p>
          </p:txBody>
        </p:sp>
        <p:sp>
          <p:nvSpPr>
            <p:cNvPr id="53" name="TextBox 52">
              <a:extLst>
                <a:ext uri="{FF2B5EF4-FFF2-40B4-BE49-F238E27FC236}">
                  <a16:creationId xmlns="" xmlns:a16="http://schemas.microsoft.com/office/drawing/2014/main" id="{FAB19F84-85B1-47B1-AABE-2867FEF63B24}"/>
                </a:ext>
              </a:extLst>
            </p:cNvPr>
            <p:cNvSpPr txBox="1"/>
            <p:nvPr/>
          </p:nvSpPr>
          <p:spPr>
            <a:xfrm>
              <a:off x="2320851" y="5205401"/>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108</a:t>
              </a:r>
            </a:p>
          </p:txBody>
        </p:sp>
        <p:sp>
          <p:nvSpPr>
            <p:cNvPr id="54" name="TextBox 53">
              <a:extLst>
                <a:ext uri="{FF2B5EF4-FFF2-40B4-BE49-F238E27FC236}">
                  <a16:creationId xmlns="" xmlns:a16="http://schemas.microsoft.com/office/drawing/2014/main" id="{9B422DC8-0944-48F4-BE4C-DF28D77B27CB}"/>
                </a:ext>
              </a:extLst>
            </p:cNvPr>
            <p:cNvSpPr txBox="1"/>
            <p:nvPr/>
          </p:nvSpPr>
          <p:spPr>
            <a:xfrm>
              <a:off x="3492640" y="5205401"/>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96</a:t>
              </a:r>
            </a:p>
          </p:txBody>
        </p:sp>
        <p:sp>
          <p:nvSpPr>
            <p:cNvPr id="55" name="TextBox 54">
              <a:extLst>
                <a:ext uri="{FF2B5EF4-FFF2-40B4-BE49-F238E27FC236}">
                  <a16:creationId xmlns="" xmlns:a16="http://schemas.microsoft.com/office/drawing/2014/main" id="{186CD8DA-329A-4A9D-B275-8DAC980F8755}"/>
                </a:ext>
              </a:extLst>
            </p:cNvPr>
            <p:cNvSpPr txBox="1"/>
            <p:nvPr/>
          </p:nvSpPr>
          <p:spPr>
            <a:xfrm>
              <a:off x="4042264" y="5205401"/>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92</a:t>
              </a:r>
            </a:p>
          </p:txBody>
        </p:sp>
        <p:sp>
          <p:nvSpPr>
            <p:cNvPr id="56" name="TextBox 55">
              <a:extLst>
                <a:ext uri="{FF2B5EF4-FFF2-40B4-BE49-F238E27FC236}">
                  <a16:creationId xmlns="" xmlns:a16="http://schemas.microsoft.com/office/drawing/2014/main" id="{04432548-DE4C-44AA-9C16-9FEE55AACA5B}"/>
                </a:ext>
              </a:extLst>
            </p:cNvPr>
            <p:cNvSpPr txBox="1"/>
            <p:nvPr/>
          </p:nvSpPr>
          <p:spPr>
            <a:xfrm>
              <a:off x="4611364" y="5205401"/>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51</a:t>
              </a:r>
            </a:p>
          </p:txBody>
        </p:sp>
        <p:sp>
          <p:nvSpPr>
            <p:cNvPr id="57" name="TextBox 56">
              <a:extLst>
                <a:ext uri="{FF2B5EF4-FFF2-40B4-BE49-F238E27FC236}">
                  <a16:creationId xmlns="" xmlns:a16="http://schemas.microsoft.com/office/drawing/2014/main" id="{0D9546DE-8DED-4D5B-BFA1-14DA26D4599F}"/>
                </a:ext>
              </a:extLst>
            </p:cNvPr>
            <p:cNvSpPr txBox="1"/>
            <p:nvPr/>
          </p:nvSpPr>
          <p:spPr>
            <a:xfrm>
              <a:off x="5178732" y="5205401"/>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32</a:t>
              </a:r>
            </a:p>
          </p:txBody>
        </p:sp>
        <p:sp>
          <p:nvSpPr>
            <p:cNvPr id="58" name="TextBox 57">
              <a:extLst>
                <a:ext uri="{FF2B5EF4-FFF2-40B4-BE49-F238E27FC236}">
                  <a16:creationId xmlns="" xmlns:a16="http://schemas.microsoft.com/office/drawing/2014/main" id="{D0E96A3F-A5E5-4B48-8D67-71E890006FFF}"/>
                </a:ext>
              </a:extLst>
            </p:cNvPr>
            <p:cNvSpPr txBox="1"/>
            <p:nvPr/>
          </p:nvSpPr>
          <p:spPr>
            <a:xfrm>
              <a:off x="5723757" y="5205401"/>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19</a:t>
              </a:r>
            </a:p>
          </p:txBody>
        </p:sp>
        <p:sp>
          <p:nvSpPr>
            <p:cNvPr id="59" name="TextBox 58">
              <a:extLst>
                <a:ext uri="{FF2B5EF4-FFF2-40B4-BE49-F238E27FC236}">
                  <a16:creationId xmlns="" xmlns:a16="http://schemas.microsoft.com/office/drawing/2014/main" id="{4C967A8B-1B5F-41F6-875B-DAF0A3FFFD8A}"/>
                </a:ext>
              </a:extLst>
            </p:cNvPr>
            <p:cNvSpPr txBox="1"/>
            <p:nvPr/>
          </p:nvSpPr>
          <p:spPr>
            <a:xfrm>
              <a:off x="328096" y="5060083"/>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60" name="TextBox 59">
              <a:extLst>
                <a:ext uri="{FF2B5EF4-FFF2-40B4-BE49-F238E27FC236}">
                  <a16:creationId xmlns="" xmlns:a16="http://schemas.microsoft.com/office/drawing/2014/main" id="{616896C5-B4AD-4161-9807-77E0B27DAD61}"/>
                </a:ext>
              </a:extLst>
            </p:cNvPr>
            <p:cNvSpPr txBox="1"/>
            <p:nvPr/>
          </p:nvSpPr>
          <p:spPr>
            <a:xfrm>
              <a:off x="603812" y="5205401"/>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61" name="TextBox 60">
              <a:extLst>
                <a:ext uri="{FF2B5EF4-FFF2-40B4-BE49-F238E27FC236}">
                  <a16:creationId xmlns="" xmlns:a16="http://schemas.microsoft.com/office/drawing/2014/main" id="{78DF0EF1-B06D-4C02-819E-4A6D0DD6573F}"/>
                </a:ext>
              </a:extLst>
            </p:cNvPr>
            <p:cNvSpPr txBox="1"/>
            <p:nvPr/>
          </p:nvSpPr>
          <p:spPr>
            <a:xfrm>
              <a:off x="481985" y="4915051"/>
              <a:ext cx="748923" cy="230832"/>
            </a:xfrm>
            <a:prstGeom prst="rect">
              <a:avLst/>
            </a:prstGeom>
            <a:noFill/>
          </p:spPr>
          <p:txBody>
            <a:bodyPr wrap="none" rtlCol="0">
              <a:spAutoFit/>
            </a:bodyPr>
            <a:lstStyle/>
            <a:p>
              <a:pPr algn="r">
                <a:buClr>
                  <a:schemeClr val="accent1"/>
                </a:buClr>
              </a:pPr>
              <a:r>
                <a:rPr lang="en-US" sz="900" b="1"/>
                <a:t>No at Risk</a:t>
              </a:r>
            </a:p>
          </p:txBody>
        </p:sp>
        <p:sp>
          <p:nvSpPr>
            <p:cNvPr id="62" name="TextBox 61">
              <a:extLst>
                <a:ext uri="{FF2B5EF4-FFF2-40B4-BE49-F238E27FC236}">
                  <a16:creationId xmlns="" xmlns:a16="http://schemas.microsoft.com/office/drawing/2014/main" id="{51535976-C7ED-4E4D-AF3C-6E5FDB67662A}"/>
                </a:ext>
              </a:extLst>
            </p:cNvPr>
            <p:cNvSpPr txBox="1"/>
            <p:nvPr/>
          </p:nvSpPr>
          <p:spPr>
            <a:xfrm>
              <a:off x="1405396" y="1936355"/>
              <a:ext cx="2217274" cy="230832"/>
            </a:xfrm>
            <a:prstGeom prst="rect">
              <a:avLst/>
            </a:prstGeom>
            <a:noFill/>
          </p:spPr>
          <p:txBody>
            <a:bodyPr wrap="none" rtlCol="0">
              <a:spAutoFit/>
            </a:bodyPr>
            <a:lstStyle/>
            <a:p>
              <a:pPr algn="r">
                <a:buClr>
                  <a:schemeClr val="accent1"/>
                </a:buClr>
              </a:pPr>
              <a:r>
                <a:rPr lang="en-US" sz="900" b="1"/>
                <a:t>Hazard Ratio, 0.29 (95% CI, 0.12-0.73)</a:t>
              </a:r>
            </a:p>
          </p:txBody>
        </p:sp>
        <p:cxnSp>
          <p:nvCxnSpPr>
            <p:cNvPr id="63" name="Straight Connector 62">
              <a:extLst>
                <a:ext uri="{FF2B5EF4-FFF2-40B4-BE49-F238E27FC236}">
                  <a16:creationId xmlns="" xmlns:a16="http://schemas.microsoft.com/office/drawing/2014/main" id="{A39993A7-5E46-4B2B-8476-9AB599F504E7}"/>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4" name="TextBox 63">
              <a:extLst>
                <a:ext uri="{FF2B5EF4-FFF2-40B4-BE49-F238E27FC236}">
                  <a16:creationId xmlns="" xmlns:a16="http://schemas.microsoft.com/office/drawing/2014/main" id="{9F14E273-4042-453E-92B2-73B749E9C5B1}"/>
                </a:ext>
              </a:extLst>
            </p:cNvPr>
            <p:cNvSpPr txBox="1"/>
            <p:nvPr/>
          </p:nvSpPr>
          <p:spPr>
            <a:xfrm>
              <a:off x="2385621"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65" name="Straight Connector 64">
              <a:extLst>
                <a:ext uri="{FF2B5EF4-FFF2-40B4-BE49-F238E27FC236}">
                  <a16:creationId xmlns="" xmlns:a16="http://schemas.microsoft.com/office/drawing/2014/main" id="{7E1CE03D-4D85-4C52-AE7A-8E341E9B7A53}"/>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6" name="Straight Connector 65">
              <a:extLst>
                <a:ext uri="{FF2B5EF4-FFF2-40B4-BE49-F238E27FC236}">
                  <a16:creationId xmlns="" xmlns:a16="http://schemas.microsoft.com/office/drawing/2014/main" id="{03269675-0D8B-4EB9-88A6-253395179ED1}"/>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7" name="Straight Connector 66">
              <a:extLst>
                <a:ext uri="{FF2B5EF4-FFF2-40B4-BE49-F238E27FC236}">
                  <a16:creationId xmlns="" xmlns:a16="http://schemas.microsoft.com/office/drawing/2014/main" id="{CC64793E-800E-48CF-93AB-E81CBF0516C3}"/>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8" name="Straight Connector 67">
              <a:extLst>
                <a:ext uri="{FF2B5EF4-FFF2-40B4-BE49-F238E27FC236}">
                  <a16:creationId xmlns="" xmlns:a16="http://schemas.microsoft.com/office/drawing/2014/main" id="{7E7421C5-3459-465E-BBE2-DD3ACFFB0509}"/>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68">
              <a:extLst>
                <a:ext uri="{FF2B5EF4-FFF2-40B4-BE49-F238E27FC236}">
                  <a16:creationId xmlns="" xmlns:a16="http://schemas.microsoft.com/office/drawing/2014/main" id="{C7B7327A-D157-4C75-B9F6-E8266C18B8BC}"/>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0" name="Straight Connector 69">
              <a:extLst>
                <a:ext uri="{FF2B5EF4-FFF2-40B4-BE49-F238E27FC236}">
                  <a16:creationId xmlns="" xmlns:a16="http://schemas.microsoft.com/office/drawing/2014/main" id="{D74DC59D-87E6-4B98-8D1E-E10B2A582BE8}"/>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1" name="Straight Connector 70">
              <a:extLst>
                <a:ext uri="{FF2B5EF4-FFF2-40B4-BE49-F238E27FC236}">
                  <a16:creationId xmlns="" xmlns:a16="http://schemas.microsoft.com/office/drawing/2014/main" id="{A169456E-EBB3-4D3F-9CF6-0A6196A17F64}"/>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 name="Straight Connector 71">
              <a:extLst>
                <a:ext uri="{FF2B5EF4-FFF2-40B4-BE49-F238E27FC236}">
                  <a16:creationId xmlns="" xmlns:a16="http://schemas.microsoft.com/office/drawing/2014/main" id="{4E94ADA9-68E8-4440-9844-53D1ACE8F719}"/>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3" name="TextBox 72">
              <a:extLst>
                <a:ext uri="{FF2B5EF4-FFF2-40B4-BE49-F238E27FC236}">
                  <a16:creationId xmlns="" xmlns:a16="http://schemas.microsoft.com/office/drawing/2014/main" id="{9897055E-6917-4360-B543-766300E3763D}"/>
                </a:ext>
              </a:extLst>
            </p:cNvPr>
            <p:cNvSpPr txBox="1"/>
            <p:nvPr/>
          </p:nvSpPr>
          <p:spPr>
            <a:xfrm>
              <a:off x="1090291" y="3633860"/>
              <a:ext cx="248786" cy="230832"/>
            </a:xfrm>
            <a:prstGeom prst="rect">
              <a:avLst/>
            </a:prstGeom>
            <a:noFill/>
          </p:spPr>
          <p:txBody>
            <a:bodyPr wrap="none" rtlCol="0">
              <a:spAutoFit/>
            </a:bodyPr>
            <a:lstStyle/>
            <a:p>
              <a:pPr algn="r">
                <a:buClr>
                  <a:schemeClr val="accent1"/>
                </a:buClr>
              </a:pPr>
              <a:r>
                <a:rPr lang="en-US" sz="900"/>
                <a:t>8</a:t>
              </a:r>
            </a:p>
          </p:txBody>
        </p:sp>
        <p:sp>
          <p:nvSpPr>
            <p:cNvPr id="74" name="TextBox 73">
              <a:extLst>
                <a:ext uri="{FF2B5EF4-FFF2-40B4-BE49-F238E27FC236}">
                  <a16:creationId xmlns="" xmlns:a16="http://schemas.microsoft.com/office/drawing/2014/main" id="{E93D5969-756A-402C-9F9E-CBFF32B6C27C}"/>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75" name="TextBox 74">
              <a:extLst>
                <a:ext uri="{FF2B5EF4-FFF2-40B4-BE49-F238E27FC236}">
                  <a16:creationId xmlns="" xmlns:a16="http://schemas.microsoft.com/office/drawing/2014/main" id="{4F41E7C4-C7CD-493B-BF3D-B2516ECB426C}"/>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76" name="TextBox 75">
              <a:extLst>
                <a:ext uri="{FF2B5EF4-FFF2-40B4-BE49-F238E27FC236}">
                  <a16:creationId xmlns="" xmlns:a16="http://schemas.microsoft.com/office/drawing/2014/main" id="{10083996-0699-4E61-A9A4-2D0D00CC9B7E}"/>
                </a:ext>
              </a:extLst>
            </p:cNvPr>
            <p:cNvSpPr txBox="1"/>
            <p:nvPr/>
          </p:nvSpPr>
          <p:spPr>
            <a:xfrm>
              <a:off x="5262808" y="2482753"/>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77" name="TextBox 76">
              <a:extLst>
                <a:ext uri="{FF2B5EF4-FFF2-40B4-BE49-F238E27FC236}">
                  <a16:creationId xmlns="" xmlns:a16="http://schemas.microsoft.com/office/drawing/2014/main" id="{6FD8B819-0369-46E6-BC33-684E30CCC373}"/>
                </a:ext>
              </a:extLst>
            </p:cNvPr>
            <p:cNvSpPr txBox="1"/>
            <p:nvPr/>
          </p:nvSpPr>
          <p:spPr>
            <a:xfrm>
              <a:off x="4927781" y="3958754"/>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78" name="TextBox 77">
              <a:extLst>
                <a:ext uri="{FF2B5EF4-FFF2-40B4-BE49-F238E27FC236}">
                  <a16:creationId xmlns="" xmlns:a16="http://schemas.microsoft.com/office/drawing/2014/main" id="{51705CCB-BEDF-447B-9822-22974260D2F6}"/>
                </a:ext>
              </a:extLst>
            </p:cNvPr>
            <p:cNvSpPr txBox="1"/>
            <p:nvPr/>
          </p:nvSpPr>
          <p:spPr>
            <a:xfrm>
              <a:off x="2881691" y="5070919"/>
              <a:ext cx="377026" cy="230832"/>
            </a:xfrm>
            <a:prstGeom prst="rect">
              <a:avLst/>
            </a:prstGeom>
            <a:noFill/>
          </p:spPr>
          <p:txBody>
            <a:bodyPr wrap="none" rtlCol="0">
              <a:spAutoFit/>
            </a:bodyPr>
            <a:lstStyle/>
            <a:p>
              <a:pPr algn="ctr">
                <a:buClr>
                  <a:schemeClr val="accent1"/>
                </a:buClr>
              </a:pPr>
              <a:r>
                <a:rPr lang="en-US" sz="900">
                  <a:solidFill>
                    <a:schemeClr val="accent1"/>
                  </a:solidFill>
                </a:rPr>
                <a:t>105</a:t>
              </a:r>
            </a:p>
          </p:txBody>
        </p:sp>
        <p:sp>
          <p:nvSpPr>
            <p:cNvPr id="79" name="TextBox 78">
              <a:extLst>
                <a:ext uri="{FF2B5EF4-FFF2-40B4-BE49-F238E27FC236}">
                  <a16:creationId xmlns="" xmlns:a16="http://schemas.microsoft.com/office/drawing/2014/main" id="{8747F65E-33ED-43F6-9FEB-B4938AC2D5C1}"/>
                </a:ext>
              </a:extLst>
            </p:cNvPr>
            <p:cNvSpPr txBox="1"/>
            <p:nvPr/>
          </p:nvSpPr>
          <p:spPr>
            <a:xfrm>
              <a:off x="2881691" y="5216237"/>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101</a:t>
              </a:r>
            </a:p>
          </p:txBody>
        </p:sp>
      </p:grpSp>
      <p:sp>
        <p:nvSpPr>
          <p:cNvPr id="80" name="Freeform: Shape 79">
            <a:extLst>
              <a:ext uri="{FF2B5EF4-FFF2-40B4-BE49-F238E27FC236}">
                <a16:creationId xmlns="" xmlns:a16="http://schemas.microsoft.com/office/drawing/2014/main" id="{99E59489-8E52-4117-8FD1-D73D079E324B}"/>
              </a:ext>
            </a:extLst>
          </p:cNvPr>
          <p:cNvSpPr/>
          <p:nvPr/>
        </p:nvSpPr>
        <p:spPr>
          <a:xfrm>
            <a:off x="7162287" y="2734722"/>
            <a:ext cx="4461948" cy="2528047"/>
          </a:xfrm>
          <a:custGeom>
            <a:avLst/>
            <a:gdLst>
              <a:gd name="connsiteX0" fmla="*/ 0 w 4440517"/>
              <a:gd name="connsiteY0" fmla="*/ 2528047 h 2528047"/>
              <a:gd name="connsiteX1" fmla="*/ 1051858 w 4440517"/>
              <a:gd name="connsiteY1" fmla="*/ 2528047 h 2528047"/>
              <a:gd name="connsiteX2" fmla="*/ 1051858 w 4440517"/>
              <a:gd name="connsiteY2" fmla="*/ 2462306 h 2528047"/>
              <a:gd name="connsiteX3" fmla="*/ 1105647 w 4440517"/>
              <a:gd name="connsiteY3" fmla="*/ 2462306 h 2528047"/>
              <a:gd name="connsiteX4" fmla="*/ 1105647 w 4440517"/>
              <a:gd name="connsiteY4" fmla="*/ 2288988 h 2528047"/>
              <a:gd name="connsiteX5" fmla="*/ 1129553 w 4440517"/>
              <a:gd name="connsiteY5" fmla="*/ 2288988 h 2528047"/>
              <a:gd name="connsiteX6" fmla="*/ 1129553 w 4440517"/>
              <a:gd name="connsiteY6" fmla="*/ 2247153 h 2528047"/>
              <a:gd name="connsiteX7" fmla="*/ 1159435 w 4440517"/>
              <a:gd name="connsiteY7" fmla="*/ 2247153 h 2528047"/>
              <a:gd name="connsiteX8" fmla="*/ 1159435 w 4440517"/>
              <a:gd name="connsiteY8" fmla="*/ 2037977 h 2528047"/>
              <a:gd name="connsiteX9" fmla="*/ 1458258 w 4440517"/>
              <a:gd name="connsiteY9" fmla="*/ 2037977 h 2528047"/>
              <a:gd name="connsiteX10" fmla="*/ 1458258 w 4440517"/>
              <a:gd name="connsiteY10" fmla="*/ 1942353 h 2528047"/>
              <a:gd name="connsiteX11" fmla="*/ 1559858 w 4440517"/>
              <a:gd name="connsiteY11" fmla="*/ 1942353 h 2528047"/>
              <a:gd name="connsiteX12" fmla="*/ 1559858 w 4440517"/>
              <a:gd name="connsiteY12" fmla="*/ 1834777 h 2528047"/>
              <a:gd name="connsiteX13" fmla="*/ 1643529 w 4440517"/>
              <a:gd name="connsiteY13" fmla="*/ 1834777 h 2528047"/>
              <a:gd name="connsiteX14" fmla="*/ 1643529 w 4440517"/>
              <a:gd name="connsiteY14" fmla="*/ 1709271 h 2528047"/>
              <a:gd name="connsiteX15" fmla="*/ 1673411 w 4440517"/>
              <a:gd name="connsiteY15" fmla="*/ 1709271 h 2528047"/>
              <a:gd name="connsiteX16" fmla="*/ 1673411 w 4440517"/>
              <a:gd name="connsiteY16" fmla="*/ 1625600 h 2528047"/>
              <a:gd name="connsiteX17" fmla="*/ 1703294 w 4440517"/>
              <a:gd name="connsiteY17" fmla="*/ 1625600 h 2528047"/>
              <a:gd name="connsiteX18" fmla="*/ 1703294 w 4440517"/>
              <a:gd name="connsiteY18" fmla="*/ 1535953 h 2528047"/>
              <a:gd name="connsiteX19" fmla="*/ 2217270 w 4440517"/>
              <a:gd name="connsiteY19" fmla="*/ 1535953 h 2528047"/>
              <a:gd name="connsiteX20" fmla="*/ 2217270 w 4440517"/>
              <a:gd name="connsiteY20" fmla="*/ 1440330 h 2528047"/>
              <a:gd name="connsiteX21" fmla="*/ 2259106 w 4440517"/>
              <a:gd name="connsiteY21" fmla="*/ 1440330 h 2528047"/>
              <a:gd name="connsiteX22" fmla="*/ 2259106 w 4440517"/>
              <a:gd name="connsiteY22" fmla="*/ 1338730 h 2528047"/>
              <a:gd name="connsiteX23" fmla="*/ 2814917 w 4440517"/>
              <a:gd name="connsiteY23" fmla="*/ 1338730 h 2528047"/>
              <a:gd name="connsiteX24" fmla="*/ 2814917 w 4440517"/>
              <a:gd name="connsiteY24" fmla="*/ 1219200 h 2528047"/>
              <a:gd name="connsiteX25" fmla="*/ 2838823 w 4440517"/>
              <a:gd name="connsiteY25" fmla="*/ 1219200 h 2528047"/>
              <a:gd name="connsiteX26" fmla="*/ 2838823 w 4440517"/>
              <a:gd name="connsiteY26" fmla="*/ 1099671 h 2528047"/>
              <a:gd name="connsiteX27" fmla="*/ 2928470 w 4440517"/>
              <a:gd name="connsiteY27" fmla="*/ 1099671 h 2528047"/>
              <a:gd name="connsiteX28" fmla="*/ 2928470 w 4440517"/>
              <a:gd name="connsiteY28" fmla="*/ 998071 h 2528047"/>
              <a:gd name="connsiteX29" fmla="*/ 3143623 w 4440517"/>
              <a:gd name="connsiteY29" fmla="*/ 998071 h 2528047"/>
              <a:gd name="connsiteX30" fmla="*/ 3143623 w 4440517"/>
              <a:gd name="connsiteY30" fmla="*/ 872565 h 2528047"/>
              <a:gd name="connsiteX31" fmla="*/ 3400611 w 4440517"/>
              <a:gd name="connsiteY31" fmla="*/ 872565 h 2528047"/>
              <a:gd name="connsiteX32" fmla="*/ 3400611 w 4440517"/>
              <a:gd name="connsiteY32" fmla="*/ 681318 h 2528047"/>
              <a:gd name="connsiteX33" fmla="*/ 3902635 w 4440517"/>
              <a:gd name="connsiteY33" fmla="*/ 681318 h 2528047"/>
              <a:gd name="connsiteX34" fmla="*/ 3902635 w 4440517"/>
              <a:gd name="connsiteY34" fmla="*/ 400424 h 2528047"/>
              <a:gd name="connsiteX35" fmla="*/ 4440517 w 4440517"/>
              <a:gd name="connsiteY35" fmla="*/ 400424 h 2528047"/>
              <a:gd name="connsiteX36" fmla="*/ 4440517 w 4440517"/>
              <a:gd name="connsiteY36" fmla="*/ 0 h 2528047"/>
              <a:gd name="connsiteX0" fmla="*/ 0 w 4461948"/>
              <a:gd name="connsiteY0" fmla="*/ 2528047 h 2528047"/>
              <a:gd name="connsiteX1" fmla="*/ 1073289 w 4461948"/>
              <a:gd name="connsiteY1" fmla="*/ 2528047 h 2528047"/>
              <a:gd name="connsiteX2" fmla="*/ 1073289 w 4461948"/>
              <a:gd name="connsiteY2" fmla="*/ 2462306 h 2528047"/>
              <a:gd name="connsiteX3" fmla="*/ 1127078 w 4461948"/>
              <a:gd name="connsiteY3" fmla="*/ 2462306 h 2528047"/>
              <a:gd name="connsiteX4" fmla="*/ 1127078 w 4461948"/>
              <a:gd name="connsiteY4" fmla="*/ 2288988 h 2528047"/>
              <a:gd name="connsiteX5" fmla="*/ 1150984 w 4461948"/>
              <a:gd name="connsiteY5" fmla="*/ 2288988 h 2528047"/>
              <a:gd name="connsiteX6" fmla="*/ 1150984 w 4461948"/>
              <a:gd name="connsiteY6" fmla="*/ 2247153 h 2528047"/>
              <a:gd name="connsiteX7" fmla="*/ 1180866 w 4461948"/>
              <a:gd name="connsiteY7" fmla="*/ 2247153 h 2528047"/>
              <a:gd name="connsiteX8" fmla="*/ 1180866 w 4461948"/>
              <a:gd name="connsiteY8" fmla="*/ 2037977 h 2528047"/>
              <a:gd name="connsiteX9" fmla="*/ 1479689 w 4461948"/>
              <a:gd name="connsiteY9" fmla="*/ 2037977 h 2528047"/>
              <a:gd name="connsiteX10" fmla="*/ 1479689 w 4461948"/>
              <a:gd name="connsiteY10" fmla="*/ 1942353 h 2528047"/>
              <a:gd name="connsiteX11" fmla="*/ 1581289 w 4461948"/>
              <a:gd name="connsiteY11" fmla="*/ 1942353 h 2528047"/>
              <a:gd name="connsiteX12" fmla="*/ 1581289 w 4461948"/>
              <a:gd name="connsiteY12" fmla="*/ 1834777 h 2528047"/>
              <a:gd name="connsiteX13" fmla="*/ 1664960 w 4461948"/>
              <a:gd name="connsiteY13" fmla="*/ 1834777 h 2528047"/>
              <a:gd name="connsiteX14" fmla="*/ 1664960 w 4461948"/>
              <a:gd name="connsiteY14" fmla="*/ 1709271 h 2528047"/>
              <a:gd name="connsiteX15" fmla="*/ 1694842 w 4461948"/>
              <a:gd name="connsiteY15" fmla="*/ 1709271 h 2528047"/>
              <a:gd name="connsiteX16" fmla="*/ 1694842 w 4461948"/>
              <a:gd name="connsiteY16" fmla="*/ 1625600 h 2528047"/>
              <a:gd name="connsiteX17" fmla="*/ 1724725 w 4461948"/>
              <a:gd name="connsiteY17" fmla="*/ 1625600 h 2528047"/>
              <a:gd name="connsiteX18" fmla="*/ 1724725 w 4461948"/>
              <a:gd name="connsiteY18" fmla="*/ 1535953 h 2528047"/>
              <a:gd name="connsiteX19" fmla="*/ 2238701 w 4461948"/>
              <a:gd name="connsiteY19" fmla="*/ 1535953 h 2528047"/>
              <a:gd name="connsiteX20" fmla="*/ 2238701 w 4461948"/>
              <a:gd name="connsiteY20" fmla="*/ 1440330 h 2528047"/>
              <a:gd name="connsiteX21" fmla="*/ 2280537 w 4461948"/>
              <a:gd name="connsiteY21" fmla="*/ 1440330 h 2528047"/>
              <a:gd name="connsiteX22" fmla="*/ 2280537 w 4461948"/>
              <a:gd name="connsiteY22" fmla="*/ 1338730 h 2528047"/>
              <a:gd name="connsiteX23" fmla="*/ 2836348 w 4461948"/>
              <a:gd name="connsiteY23" fmla="*/ 1338730 h 2528047"/>
              <a:gd name="connsiteX24" fmla="*/ 2836348 w 4461948"/>
              <a:gd name="connsiteY24" fmla="*/ 1219200 h 2528047"/>
              <a:gd name="connsiteX25" fmla="*/ 2860254 w 4461948"/>
              <a:gd name="connsiteY25" fmla="*/ 1219200 h 2528047"/>
              <a:gd name="connsiteX26" fmla="*/ 2860254 w 4461948"/>
              <a:gd name="connsiteY26" fmla="*/ 1099671 h 2528047"/>
              <a:gd name="connsiteX27" fmla="*/ 2949901 w 4461948"/>
              <a:gd name="connsiteY27" fmla="*/ 1099671 h 2528047"/>
              <a:gd name="connsiteX28" fmla="*/ 2949901 w 4461948"/>
              <a:gd name="connsiteY28" fmla="*/ 998071 h 2528047"/>
              <a:gd name="connsiteX29" fmla="*/ 3165054 w 4461948"/>
              <a:gd name="connsiteY29" fmla="*/ 998071 h 2528047"/>
              <a:gd name="connsiteX30" fmla="*/ 3165054 w 4461948"/>
              <a:gd name="connsiteY30" fmla="*/ 872565 h 2528047"/>
              <a:gd name="connsiteX31" fmla="*/ 3422042 w 4461948"/>
              <a:gd name="connsiteY31" fmla="*/ 872565 h 2528047"/>
              <a:gd name="connsiteX32" fmla="*/ 3422042 w 4461948"/>
              <a:gd name="connsiteY32" fmla="*/ 681318 h 2528047"/>
              <a:gd name="connsiteX33" fmla="*/ 3924066 w 4461948"/>
              <a:gd name="connsiteY33" fmla="*/ 681318 h 2528047"/>
              <a:gd name="connsiteX34" fmla="*/ 3924066 w 4461948"/>
              <a:gd name="connsiteY34" fmla="*/ 400424 h 2528047"/>
              <a:gd name="connsiteX35" fmla="*/ 4461948 w 4461948"/>
              <a:gd name="connsiteY35" fmla="*/ 400424 h 2528047"/>
              <a:gd name="connsiteX36" fmla="*/ 4461948 w 4461948"/>
              <a:gd name="connsiteY36" fmla="*/ 0 h 252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61948" h="2528047">
                <a:moveTo>
                  <a:pt x="0" y="2528047"/>
                </a:moveTo>
                <a:lnTo>
                  <a:pt x="1073289" y="2528047"/>
                </a:lnTo>
                <a:lnTo>
                  <a:pt x="1073289" y="2462306"/>
                </a:lnTo>
                <a:lnTo>
                  <a:pt x="1127078" y="2462306"/>
                </a:lnTo>
                <a:lnTo>
                  <a:pt x="1127078" y="2288988"/>
                </a:lnTo>
                <a:lnTo>
                  <a:pt x="1150984" y="2288988"/>
                </a:lnTo>
                <a:lnTo>
                  <a:pt x="1150984" y="2247153"/>
                </a:lnTo>
                <a:lnTo>
                  <a:pt x="1180866" y="2247153"/>
                </a:lnTo>
                <a:lnTo>
                  <a:pt x="1180866" y="2037977"/>
                </a:lnTo>
                <a:lnTo>
                  <a:pt x="1479689" y="2037977"/>
                </a:lnTo>
                <a:lnTo>
                  <a:pt x="1479689" y="1942353"/>
                </a:lnTo>
                <a:lnTo>
                  <a:pt x="1581289" y="1942353"/>
                </a:lnTo>
                <a:lnTo>
                  <a:pt x="1581289" y="1834777"/>
                </a:lnTo>
                <a:lnTo>
                  <a:pt x="1664960" y="1834777"/>
                </a:lnTo>
                <a:lnTo>
                  <a:pt x="1664960" y="1709271"/>
                </a:lnTo>
                <a:lnTo>
                  <a:pt x="1694842" y="1709271"/>
                </a:lnTo>
                <a:lnTo>
                  <a:pt x="1694842" y="1625600"/>
                </a:lnTo>
                <a:lnTo>
                  <a:pt x="1724725" y="1625600"/>
                </a:lnTo>
                <a:lnTo>
                  <a:pt x="1724725" y="1535953"/>
                </a:lnTo>
                <a:lnTo>
                  <a:pt x="2238701" y="1535953"/>
                </a:lnTo>
                <a:lnTo>
                  <a:pt x="2238701" y="1440330"/>
                </a:lnTo>
                <a:lnTo>
                  <a:pt x="2280537" y="1440330"/>
                </a:lnTo>
                <a:lnTo>
                  <a:pt x="2280537" y="1338730"/>
                </a:lnTo>
                <a:lnTo>
                  <a:pt x="2836348" y="1338730"/>
                </a:lnTo>
                <a:lnTo>
                  <a:pt x="2836348" y="1219200"/>
                </a:lnTo>
                <a:lnTo>
                  <a:pt x="2860254" y="1219200"/>
                </a:lnTo>
                <a:lnTo>
                  <a:pt x="2860254" y="1099671"/>
                </a:lnTo>
                <a:lnTo>
                  <a:pt x="2949901" y="1099671"/>
                </a:lnTo>
                <a:lnTo>
                  <a:pt x="2949901" y="998071"/>
                </a:lnTo>
                <a:lnTo>
                  <a:pt x="3165054" y="998071"/>
                </a:lnTo>
                <a:lnTo>
                  <a:pt x="3165054" y="872565"/>
                </a:lnTo>
                <a:lnTo>
                  <a:pt x="3422042" y="872565"/>
                </a:lnTo>
                <a:lnTo>
                  <a:pt x="3422042" y="681318"/>
                </a:lnTo>
                <a:lnTo>
                  <a:pt x="3924066" y="681318"/>
                </a:lnTo>
                <a:lnTo>
                  <a:pt x="3924066" y="400424"/>
                </a:lnTo>
                <a:lnTo>
                  <a:pt x="4461948" y="400424"/>
                </a:lnTo>
                <a:lnTo>
                  <a:pt x="4461948"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 xmlns:a16="http://schemas.microsoft.com/office/drawing/2014/main" id="{404E25F1-54C4-40EB-882B-AEEF2D4623B1}"/>
              </a:ext>
            </a:extLst>
          </p:cNvPr>
          <p:cNvSpPr/>
          <p:nvPr/>
        </p:nvSpPr>
        <p:spPr>
          <a:xfrm>
            <a:off x="7159908" y="4611332"/>
            <a:ext cx="4506165" cy="656104"/>
          </a:xfrm>
          <a:custGeom>
            <a:avLst/>
            <a:gdLst>
              <a:gd name="connsiteX0" fmla="*/ 0 w 4482353"/>
              <a:gd name="connsiteY0" fmla="*/ 627529 h 627529"/>
              <a:gd name="connsiteX1" fmla="*/ 101600 w 4482353"/>
              <a:gd name="connsiteY1" fmla="*/ 627529 h 627529"/>
              <a:gd name="connsiteX2" fmla="*/ 101600 w 4482353"/>
              <a:gd name="connsiteY2" fmla="*/ 579718 h 627529"/>
              <a:gd name="connsiteX3" fmla="*/ 394447 w 4482353"/>
              <a:gd name="connsiteY3" fmla="*/ 579718 h 627529"/>
              <a:gd name="connsiteX4" fmla="*/ 394447 w 4482353"/>
              <a:gd name="connsiteY4" fmla="*/ 484094 h 627529"/>
              <a:gd name="connsiteX5" fmla="*/ 2235200 w 4482353"/>
              <a:gd name="connsiteY5" fmla="*/ 484094 h 627529"/>
              <a:gd name="connsiteX6" fmla="*/ 2235200 w 4482353"/>
              <a:gd name="connsiteY6" fmla="*/ 382494 h 627529"/>
              <a:gd name="connsiteX7" fmla="*/ 2271058 w 4482353"/>
              <a:gd name="connsiteY7" fmla="*/ 382494 h 627529"/>
              <a:gd name="connsiteX8" fmla="*/ 2271058 w 4482353"/>
              <a:gd name="connsiteY8" fmla="*/ 280894 h 627529"/>
              <a:gd name="connsiteX9" fmla="*/ 2288988 w 4482353"/>
              <a:gd name="connsiteY9" fmla="*/ 280894 h 627529"/>
              <a:gd name="connsiteX10" fmla="*/ 2288988 w 4482353"/>
              <a:gd name="connsiteY10" fmla="*/ 167341 h 627529"/>
              <a:gd name="connsiteX11" fmla="*/ 3310964 w 4482353"/>
              <a:gd name="connsiteY11" fmla="*/ 167341 h 627529"/>
              <a:gd name="connsiteX12" fmla="*/ 3310964 w 4482353"/>
              <a:gd name="connsiteY12" fmla="*/ 0 h 627529"/>
              <a:gd name="connsiteX13" fmla="*/ 4482353 w 4482353"/>
              <a:gd name="connsiteY13" fmla="*/ 0 h 627529"/>
              <a:gd name="connsiteX0" fmla="*/ 0 w 4482353"/>
              <a:gd name="connsiteY0" fmla="*/ 627529 h 656104"/>
              <a:gd name="connsiteX1" fmla="*/ 103982 w 4482353"/>
              <a:gd name="connsiteY1" fmla="*/ 656104 h 656104"/>
              <a:gd name="connsiteX2" fmla="*/ 101600 w 4482353"/>
              <a:gd name="connsiteY2" fmla="*/ 579718 h 656104"/>
              <a:gd name="connsiteX3" fmla="*/ 394447 w 4482353"/>
              <a:gd name="connsiteY3" fmla="*/ 579718 h 656104"/>
              <a:gd name="connsiteX4" fmla="*/ 394447 w 4482353"/>
              <a:gd name="connsiteY4" fmla="*/ 484094 h 656104"/>
              <a:gd name="connsiteX5" fmla="*/ 2235200 w 4482353"/>
              <a:gd name="connsiteY5" fmla="*/ 484094 h 656104"/>
              <a:gd name="connsiteX6" fmla="*/ 2235200 w 4482353"/>
              <a:gd name="connsiteY6" fmla="*/ 382494 h 656104"/>
              <a:gd name="connsiteX7" fmla="*/ 2271058 w 4482353"/>
              <a:gd name="connsiteY7" fmla="*/ 382494 h 656104"/>
              <a:gd name="connsiteX8" fmla="*/ 2271058 w 4482353"/>
              <a:gd name="connsiteY8" fmla="*/ 280894 h 656104"/>
              <a:gd name="connsiteX9" fmla="*/ 2288988 w 4482353"/>
              <a:gd name="connsiteY9" fmla="*/ 280894 h 656104"/>
              <a:gd name="connsiteX10" fmla="*/ 2288988 w 4482353"/>
              <a:gd name="connsiteY10" fmla="*/ 167341 h 656104"/>
              <a:gd name="connsiteX11" fmla="*/ 3310964 w 4482353"/>
              <a:gd name="connsiteY11" fmla="*/ 167341 h 656104"/>
              <a:gd name="connsiteX12" fmla="*/ 3310964 w 4482353"/>
              <a:gd name="connsiteY12" fmla="*/ 0 h 656104"/>
              <a:gd name="connsiteX13" fmla="*/ 4482353 w 4482353"/>
              <a:gd name="connsiteY13" fmla="*/ 0 h 656104"/>
              <a:gd name="connsiteX0" fmla="*/ 0 w 4510928"/>
              <a:gd name="connsiteY0" fmla="*/ 660867 h 660867"/>
              <a:gd name="connsiteX1" fmla="*/ 132557 w 4510928"/>
              <a:gd name="connsiteY1" fmla="*/ 656104 h 660867"/>
              <a:gd name="connsiteX2" fmla="*/ 130175 w 4510928"/>
              <a:gd name="connsiteY2" fmla="*/ 579718 h 660867"/>
              <a:gd name="connsiteX3" fmla="*/ 423022 w 4510928"/>
              <a:gd name="connsiteY3" fmla="*/ 579718 h 660867"/>
              <a:gd name="connsiteX4" fmla="*/ 423022 w 4510928"/>
              <a:gd name="connsiteY4" fmla="*/ 484094 h 660867"/>
              <a:gd name="connsiteX5" fmla="*/ 2263775 w 4510928"/>
              <a:gd name="connsiteY5" fmla="*/ 484094 h 660867"/>
              <a:gd name="connsiteX6" fmla="*/ 2263775 w 4510928"/>
              <a:gd name="connsiteY6" fmla="*/ 382494 h 660867"/>
              <a:gd name="connsiteX7" fmla="*/ 2299633 w 4510928"/>
              <a:gd name="connsiteY7" fmla="*/ 382494 h 660867"/>
              <a:gd name="connsiteX8" fmla="*/ 2299633 w 4510928"/>
              <a:gd name="connsiteY8" fmla="*/ 280894 h 660867"/>
              <a:gd name="connsiteX9" fmla="*/ 2317563 w 4510928"/>
              <a:gd name="connsiteY9" fmla="*/ 280894 h 660867"/>
              <a:gd name="connsiteX10" fmla="*/ 2317563 w 4510928"/>
              <a:gd name="connsiteY10" fmla="*/ 167341 h 660867"/>
              <a:gd name="connsiteX11" fmla="*/ 3339539 w 4510928"/>
              <a:gd name="connsiteY11" fmla="*/ 167341 h 660867"/>
              <a:gd name="connsiteX12" fmla="*/ 3339539 w 4510928"/>
              <a:gd name="connsiteY12" fmla="*/ 0 h 660867"/>
              <a:gd name="connsiteX13" fmla="*/ 4510928 w 4510928"/>
              <a:gd name="connsiteY13" fmla="*/ 0 h 660867"/>
              <a:gd name="connsiteX0" fmla="*/ 0 w 4510928"/>
              <a:gd name="connsiteY0" fmla="*/ 651342 h 656104"/>
              <a:gd name="connsiteX1" fmla="*/ 132557 w 4510928"/>
              <a:gd name="connsiteY1" fmla="*/ 656104 h 656104"/>
              <a:gd name="connsiteX2" fmla="*/ 130175 w 4510928"/>
              <a:gd name="connsiteY2" fmla="*/ 579718 h 656104"/>
              <a:gd name="connsiteX3" fmla="*/ 423022 w 4510928"/>
              <a:gd name="connsiteY3" fmla="*/ 579718 h 656104"/>
              <a:gd name="connsiteX4" fmla="*/ 423022 w 4510928"/>
              <a:gd name="connsiteY4" fmla="*/ 484094 h 656104"/>
              <a:gd name="connsiteX5" fmla="*/ 2263775 w 4510928"/>
              <a:gd name="connsiteY5" fmla="*/ 484094 h 656104"/>
              <a:gd name="connsiteX6" fmla="*/ 2263775 w 4510928"/>
              <a:gd name="connsiteY6" fmla="*/ 382494 h 656104"/>
              <a:gd name="connsiteX7" fmla="*/ 2299633 w 4510928"/>
              <a:gd name="connsiteY7" fmla="*/ 382494 h 656104"/>
              <a:gd name="connsiteX8" fmla="*/ 2299633 w 4510928"/>
              <a:gd name="connsiteY8" fmla="*/ 280894 h 656104"/>
              <a:gd name="connsiteX9" fmla="*/ 2317563 w 4510928"/>
              <a:gd name="connsiteY9" fmla="*/ 280894 h 656104"/>
              <a:gd name="connsiteX10" fmla="*/ 2317563 w 4510928"/>
              <a:gd name="connsiteY10" fmla="*/ 167341 h 656104"/>
              <a:gd name="connsiteX11" fmla="*/ 3339539 w 4510928"/>
              <a:gd name="connsiteY11" fmla="*/ 167341 h 656104"/>
              <a:gd name="connsiteX12" fmla="*/ 3339539 w 4510928"/>
              <a:gd name="connsiteY12" fmla="*/ 0 h 656104"/>
              <a:gd name="connsiteX13" fmla="*/ 4510928 w 4510928"/>
              <a:gd name="connsiteY13" fmla="*/ 0 h 656104"/>
              <a:gd name="connsiteX0" fmla="*/ 0 w 4508546"/>
              <a:gd name="connsiteY0" fmla="*/ 658486 h 658486"/>
              <a:gd name="connsiteX1" fmla="*/ 130175 w 4508546"/>
              <a:gd name="connsiteY1" fmla="*/ 656104 h 658486"/>
              <a:gd name="connsiteX2" fmla="*/ 127793 w 4508546"/>
              <a:gd name="connsiteY2" fmla="*/ 579718 h 658486"/>
              <a:gd name="connsiteX3" fmla="*/ 420640 w 4508546"/>
              <a:gd name="connsiteY3" fmla="*/ 579718 h 658486"/>
              <a:gd name="connsiteX4" fmla="*/ 420640 w 4508546"/>
              <a:gd name="connsiteY4" fmla="*/ 484094 h 658486"/>
              <a:gd name="connsiteX5" fmla="*/ 2261393 w 4508546"/>
              <a:gd name="connsiteY5" fmla="*/ 484094 h 658486"/>
              <a:gd name="connsiteX6" fmla="*/ 2261393 w 4508546"/>
              <a:gd name="connsiteY6" fmla="*/ 382494 h 658486"/>
              <a:gd name="connsiteX7" fmla="*/ 2297251 w 4508546"/>
              <a:gd name="connsiteY7" fmla="*/ 382494 h 658486"/>
              <a:gd name="connsiteX8" fmla="*/ 2297251 w 4508546"/>
              <a:gd name="connsiteY8" fmla="*/ 280894 h 658486"/>
              <a:gd name="connsiteX9" fmla="*/ 2315181 w 4508546"/>
              <a:gd name="connsiteY9" fmla="*/ 280894 h 658486"/>
              <a:gd name="connsiteX10" fmla="*/ 2315181 w 4508546"/>
              <a:gd name="connsiteY10" fmla="*/ 167341 h 658486"/>
              <a:gd name="connsiteX11" fmla="*/ 3337157 w 4508546"/>
              <a:gd name="connsiteY11" fmla="*/ 167341 h 658486"/>
              <a:gd name="connsiteX12" fmla="*/ 3337157 w 4508546"/>
              <a:gd name="connsiteY12" fmla="*/ 0 h 658486"/>
              <a:gd name="connsiteX13" fmla="*/ 4508546 w 4508546"/>
              <a:gd name="connsiteY13" fmla="*/ 0 h 658486"/>
              <a:gd name="connsiteX0" fmla="*/ 0 w 4506165"/>
              <a:gd name="connsiteY0" fmla="*/ 648961 h 656104"/>
              <a:gd name="connsiteX1" fmla="*/ 127794 w 4506165"/>
              <a:gd name="connsiteY1" fmla="*/ 656104 h 656104"/>
              <a:gd name="connsiteX2" fmla="*/ 125412 w 4506165"/>
              <a:gd name="connsiteY2" fmla="*/ 579718 h 656104"/>
              <a:gd name="connsiteX3" fmla="*/ 418259 w 4506165"/>
              <a:gd name="connsiteY3" fmla="*/ 579718 h 656104"/>
              <a:gd name="connsiteX4" fmla="*/ 418259 w 4506165"/>
              <a:gd name="connsiteY4" fmla="*/ 484094 h 656104"/>
              <a:gd name="connsiteX5" fmla="*/ 2259012 w 4506165"/>
              <a:gd name="connsiteY5" fmla="*/ 484094 h 656104"/>
              <a:gd name="connsiteX6" fmla="*/ 2259012 w 4506165"/>
              <a:gd name="connsiteY6" fmla="*/ 382494 h 656104"/>
              <a:gd name="connsiteX7" fmla="*/ 2294870 w 4506165"/>
              <a:gd name="connsiteY7" fmla="*/ 382494 h 656104"/>
              <a:gd name="connsiteX8" fmla="*/ 2294870 w 4506165"/>
              <a:gd name="connsiteY8" fmla="*/ 280894 h 656104"/>
              <a:gd name="connsiteX9" fmla="*/ 2312800 w 4506165"/>
              <a:gd name="connsiteY9" fmla="*/ 280894 h 656104"/>
              <a:gd name="connsiteX10" fmla="*/ 2312800 w 4506165"/>
              <a:gd name="connsiteY10" fmla="*/ 167341 h 656104"/>
              <a:gd name="connsiteX11" fmla="*/ 3334776 w 4506165"/>
              <a:gd name="connsiteY11" fmla="*/ 167341 h 656104"/>
              <a:gd name="connsiteX12" fmla="*/ 3334776 w 4506165"/>
              <a:gd name="connsiteY12" fmla="*/ 0 h 656104"/>
              <a:gd name="connsiteX13" fmla="*/ 4506165 w 4506165"/>
              <a:gd name="connsiteY13" fmla="*/ 0 h 656104"/>
              <a:gd name="connsiteX0" fmla="*/ 0 w 4506165"/>
              <a:gd name="connsiteY0" fmla="*/ 653723 h 656104"/>
              <a:gd name="connsiteX1" fmla="*/ 127794 w 4506165"/>
              <a:gd name="connsiteY1" fmla="*/ 656104 h 656104"/>
              <a:gd name="connsiteX2" fmla="*/ 125412 w 4506165"/>
              <a:gd name="connsiteY2" fmla="*/ 579718 h 656104"/>
              <a:gd name="connsiteX3" fmla="*/ 418259 w 4506165"/>
              <a:gd name="connsiteY3" fmla="*/ 579718 h 656104"/>
              <a:gd name="connsiteX4" fmla="*/ 418259 w 4506165"/>
              <a:gd name="connsiteY4" fmla="*/ 484094 h 656104"/>
              <a:gd name="connsiteX5" fmla="*/ 2259012 w 4506165"/>
              <a:gd name="connsiteY5" fmla="*/ 484094 h 656104"/>
              <a:gd name="connsiteX6" fmla="*/ 2259012 w 4506165"/>
              <a:gd name="connsiteY6" fmla="*/ 382494 h 656104"/>
              <a:gd name="connsiteX7" fmla="*/ 2294870 w 4506165"/>
              <a:gd name="connsiteY7" fmla="*/ 382494 h 656104"/>
              <a:gd name="connsiteX8" fmla="*/ 2294870 w 4506165"/>
              <a:gd name="connsiteY8" fmla="*/ 280894 h 656104"/>
              <a:gd name="connsiteX9" fmla="*/ 2312800 w 4506165"/>
              <a:gd name="connsiteY9" fmla="*/ 280894 h 656104"/>
              <a:gd name="connsiteX10" fmla="*/ 2312800 w 4506165"/>
              <a:gd name="connsiteY10" fmla="*/ 167341 h 656104"/>
              <a:gd name="connsiteX11" fmla="*/ 3334776 w 4506165"/>
              <a:gd name="connsiteY11" fmla="*/ 167341 h 656104"/>
              <a:gd name="connsiteX12" fmla="*/ 3334776 w 4506165"/>
              <a:gd name="connsiteY12" fmla="*/ 0 h 656104"/>
              <a:gd name="connsiteX13" fmla="*/ 4506165 w 4506165"/>
              <a:gd name="connsiteY13" fmla="*/ 0 h 65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06165" h="656104">
                <a:moveTo>
                  <a:pt x="0" y="653723"/>
                </a:moveTo>
                <a:lnTo>
                  <a:pt x="127794" y="656104"/>
                </a:lnTo>
                <a:lnTo>
                  <a:pt x="125412" y="579718"/>
                </a:lnTo>
                <a:lnTo>
                  <a:pt x="418259" y="579718"/>
                </a:lnTo>
                <a:lnTo>
                  <a:pt x="418259" y="484094"/>
                </a:lnTo>
                <a:lnTo>
                  <a:pt x="2259012" y="484094"/>
                </a:lnTo>
                <a:lnTo>
                  <a:pt x="2259012" y="382494"/>
                </a:lnTo>
                <a:lnTo>
                  <a:pt x="2294870" y="382494"/>
                </a:lnTo>
                <a:lnTo>
                  <a:pt x="2294870" y="280894"/>
                </a:lnTo>
                <a:lnTo>
                  <a:pt x="2312800" y="280894"/>
                </a:lnTo>
                <a:lnTo>
                  <a:pt x="2312800" y="167341"/>
                </a:lnTo>
                <a:lnTo>
                  <a:pt x="3334776" y="167341"/>
                </a:lnTo>
                <a:lnTo>
                  <a:pt x="3334776" y="0"/>
                </a:lnTo>
                <a:lnTo>
                  <a:pt x="450616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 xmlns:a16="http://schemas.microsoft.com/office/drawing/2014/main" id="{F7A41CD4-CB60-A340-B12F-BBEC37558BBA}"/>
              </a:ext>
            </a:extLst>
          </p:cNvPr>
          <p:cNvSpPr/>
          <p:nvPr/>
        </p:nvSpPr>
        <p:spPr>
          <a:xfrm>
            <a:off x="2984238" y="5777427"/>
            <a:ext cx="681597" cy="307777"/>
          </a:xfrm>
          <a:prstGeom prst="rect">
            <a:avLst/>
          </a:prstGeom>
        </p:spPr>
        <p:txBody>
          <a:bodyPr wrap="none">
            <a:spAutoFit/>
          </a:bodyPr>
          <a:lstStyle/>
          <a:p>
            <a:r>
              <a:rPr lang="en-US" sz="1400" b="1"/>
              <a:t>Study</a:t>
            </a:r>
          </a:p>
        </p:txBody>
      </p:sp>
      <p:sp>
        <p:nvSpPr>
          <p:cNvPr id="82" name="TextBox 81">
            <a:extLst>
              <a:ext uri="{FF2B5EF4-FFF2-40B4-BE49-F238E27FC236}">
                <a16:creationId xmlns="" xmlns:a16="http://schemas.microsoft.com/office/drawing/2014/main" id="{271BEA6C-FFAE-424A-A2D3-278937D25B20}"/>
              </a:ext>
            </a:extLst>
          </p:cNvPr>
          <p:cNvSpPr txBox="1"/>
          <p:nvPr/>
        </p:nvSpPr>
        <p:spPr>
          <a:xfrm>
            <a:off x="10433076" y="4318234"/>
            <a:ext cx="1356462" cy="276999"/>
          </a:xfrm>
          <a:prstGeom prst="rect">
            <a:avLst/>
          </a:prstGeom>
          <a:noFill/>
        </p:spPr>
        <p:txBody>
          <a:bodyPr wrap="none" rtlCol="0">
            <a:spAutoFit/>
          </a:bodyPr>
          <a:lstStyle/>
          <a:p>
            <a:r>
              <a:rPr lang="en-GB" sz="1200" b="1"/>
              <a:t>4.4% of patients</a:t>
            </a:r>
          </a:p>
        </p:txBody>
      </p:sp>
      <p:sp>
        <p:nvSpPr>
          <p:cNvPr id="83" name="TextBox 82">
            <a:extLst>
              <a:ext uri="{FF2B5EF4-FFF2-40B4-BE49-F238E27FC236}">
                <a16:creationId xmlns="" xmlns:a16="http://schemas.microsoft.com/office/drawing/2014/main" id="{FE41AF7F-5267-204B-8423-87E269446650}"/>
              </a:ext>
            </a:extLst>
          </p:cNvPr>
          <p:cNvSpPr txBox="1"/>
          <p:nvPr/>
        </p:nvSpPr>
        <p:spPr>
          <a:xfrm>
            <a:off x="10354155" y="2286461"/>
            <a:ext cx="1441420" cy="276999"/>
          </a:xfrm>
          <a:prstGeom prst="rect">
            <a:avLst/>
          </a:prstGeom>
          <a:noFill/>
        </p:spPr>
        <p:txBody>
          <a:bodyPr wrap="none" rtlCol="0">
            <a:spAutoFit/>
          </a:bodyPr>
          <a:lstStyle/>
          <a:p>
            <a:r>
              <a:rPr lang="en-GB" sz="1200" b="1"/>
              <a:t>15.0% of patients</a:t>
            </a:r>
          </a:p>
        </p:txBody>
      </p:sp>
      <p:grpSp>
        <p:nvGrpSpPr>
          <p:cNvPr id="85" name="Group 84">
            <a:extLst>
              <a:ext uri="{FF2B5EF4-FFF2-40B4-BE49-F238E27FC236}">
                <a16:creationId xmlns="" xmlns:a16="http://schemas.microsoft.com/office/drawing/2014/main" id="{F4AD4649-7D8B-4BBC-A54C-C4F4AB47A331}"/>
              </a:ext>
            </a:extLst>
          </p:cNvPr>
          <p:cNvGrpSpPr/>
          <p:nvPr/>
        </p:nvGrpSpPr>
        <p:grpSpPr>
          <a:xfrm>
            <a:off x="-6291" y="-23678"/>
            <a:ext cx="3017520" cy="261610"/>
            <a:chOff x="-6290" y="-23678"/>
            <a:chExt cx="3017520" cy="261610"/>
          </a:xfrm>
          <a:solidFill>
            <a:schemeClr val="accent2"/>
          </a:solidFill>
        </p:grpSpPr>
        <p:sp>
          <p:nvSpPr>
            <p:cNvPr id="86" name="Freeform 13">
              <a:extLst>
                <a:ext uri="{FF2B5EF4-FFF2-40B4-BE49-F238E27FC236}">
                  <a16:creationId xmlns="" xmlns:a16="http://schemas.microsoft.com/office/drawing/2014/main" id="{A7764904-BA87-423C-9CD7-F705446E6EE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87" name="Rectangle 86">
              <a:extLst>
                <a:ext uri="{FF2B5EF4-FFF2-40B4-BE49-F238E27FC236}">
                  <a16:creationId xmlns="" xmlns:a16="http://schemas.microsoft.com/office/drawing/2014/main" id="{297AC038-3961-42F2-8495-39B1E39D4D10}"/>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31895367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E633F26A-6C8C-4049-90A5-62C4305BE689}"/>
              </a:ext>
            </a:extLst>
          </p:cNvPr>
          <p:cNvSpPr>
            <a:spLocks noGrp="1"/>
          </p:cNvSpPr>
          <p:nvPr>
            <p:ph type="title"/>
          </p:nvPr>
        </p:nvSpPr>
        <p:spPr/>
        <p:txBody>
          <a:bodyPr>
            <a:normAutofit/>
          </a:bodyPr>
          <a:lstStyle/>
          <a:p>
            <a:r>
              <a:rPr lang="en-US"/>
              <a:t>Key Endpoints in Patients with IgA Nephropathy</a:t>
            </a:r>
          </a:p>
        </p:txBody>
      </p:sp>
      <p:sp>
        <p:nvSpPr>
          <p:cNvPr id="3" name="Text Placeholder 2"/>
          <p:cNvSpPr>
            <a:spLocks noGrp="1"/>
          </p:cNvSpPr>
          <p:nvPr>
            <p:ph type="body" sz="quarter" idx="13"/>
          </p:nvPr>
        </p:nvSpPr>
        <p:spPr/>
        <p:txBody>
          <a:bodyPr/>
          <a:lstStyle/>
          <a:p>
            <a:r>
              <a:rPr lang="en-US" baseline="30000" err="1"/>
              <a:t>a</a:t>
            </a:r>
            <a:r>
              <a:rPr lang="en-US" err="1"/>
              <a:t>Composite</a:t>
            </a:r>
            <a:r>
              <a:rPr lang="en-US"/>
              <a:t> of sustained ≥50% decline in eGFR, onset of ESKD, or death from a kidney or cardiovascular cause; </a:t>
            </a:r>
            <a:r>
              <a:rPr lang="en-US" baseline="30000" err="1"/>
              <a:t>b</a:t>
            </a:r>
            <a:r>
              <a:rPr lang="en-US" err="1"/>
              <a:t>Composite</a:t>
            </a:r>
            <a:r>
              <a:rPr lang="en-US"/>
              <a:t> of sustained ≥50% decline in eGFR, onset of ESKD, or death from a kidney cause; </a:t>
            </a:r>
            <a:r>
              <a:rPr lang="en-US" baseline="30000" err="1"/>
              <a:t>c</a:t>
            </a:r>
            <a:r>
              <a:rPr lang="en-US" err="1"/>
              <a:t>Maintenance</a:t>
            </a:r>
            <a:r>
              <a:rPr lang="en-US"/>
              <a:t> dialysis for ≥28 days, kidney transplantation, or eGFR &lt;15 mL/min/1.73 m</a:t>
            </a:r>
            <a:r>
              <a:rPr lang="en-US" baseline="30000"/>
              <a:t>2</a:t>
            </a:r>
            <a:r>
              <a:rPr lang="en-US"/>
              <a:t> confirmed by a second measurement after 28 days.</a:t>
            </a:r>
          </a:p>
          <a:p>
            <a:r>
              <a:rPr lang="en-US"/>
              <a:t>eGFR = estimated glomerular filtration rate; ESKD = end-stage kidney disease; IgA = immunoglobulin A.</a:t>
            </a:r>
          </a:p>
          <a:p>
            <a:r>
              <a:rPr lang="en-US"/>
              <a:t>Wheeler DC et al. </a:t>
            </a:r>
            <a:r>
              <a:rPr lang="en-US" i="1"/>
              <a:t>Kidney Int</a:t>
            </a:r>
            <a:r>
              <a:rPr lang="en-US"/>
              <a:t>. 2021;100:215-224.</a:t>
            </a:r>
          </a:p>
        </p:txBody>
      </p:sp>
      <p:graphicFrame>
        <p:nvGraphicFramePr>
          <p:cNvPr id="6" name="Table 5"/>
          <p:cNvGraphicFramePr>
            <a:graphicFrameLocks noGrp="1"/>
          </p:cNvGraphicFramePr>
          <p:nvPr/>
        </p:nvGraphicFramePr>
        <p:xfrm>
          <a:off x="457203" y="1287308"/>
          <a:ext cx="11280792" cy="4541992"/>
        </p:xfrm>
        <a:graphic>
          <a:graphicData uri="http://schemas.openxmlformats.org/drawingml/2006/table">
            <a:tbl>
              <a:tblPr>
                <a:tableStyleId>{2D5ABB26-0587-4C30-8999-92F81FD0307C}</a:tableStyleId>
              </a:tblPr>
              <a:tblGrid>
                <a:gridCol w="2386584">
                  <a:extLst>
                    <a:ext uri="{9D8B030D-6E8A-4147-A177-3AD203B41FA5}">
                      <a16:colId xmlns="" xmlns:a16="http://schemas.microsoft.com/office/drawing/2014/main" val="1678888695"/>
                    </a:ext>
                  </a:extLst>
                </a:gridCol>
                <a:gridCol w="1155135">
                  <a:extLst>
                    <a:ext uri="{9D8B030D-6E8A-4147-A177-3AD203B41FA5}">
                      <a16:colId xmlns="" xmlns:a16="http://schemas.microsoft.com/office/drawing/2014/main" val="3891499949"/>
                    </a:ext>
                  </a:extLst>
                </a:gridCol>
                <a:gridCol w="175303">
                  <a:extLst>
                    <a:ext uri="{9D8B030D-6E8A-4147-A177-3AD203B41FA5}">
                      <a16:colId xmlns="" xmlns:a16="http://schemas.microsoft.com/office/drawing/2014/main" val="2160607708"/>
                    </a:ext>
                  </a:extLst>
                </a:gridCol>
                <a:gridCol w="867188">
                  <a:extLst>
                    <a:ext uri="{9D8B030D-6E8A-4147-A177-3AD203B41FA5}">
                      <a16:colId xmlns="" xmlns:a16="http://schemas.microsoft.com/office/drawing/2014/main" val="3606741651"/>
                    </a:ext>
                  </a:extLst>
                </a:gridCol>
                <a:gridCol w="1158871">
                  <a:extLst>
                    <a:ext uri="{9D8B030D-6E8A-4147-A177-3AD203B41FA5}">
                      <a16:colId xmlns="" xmlns:a16="http://schemas.microsoft.com/office/drawing/2014/main" val="1467438116"/>
                    </a:ext>
                  </a:extLst>
                </a:gridCol>
                <a:gridCol w="151684">
                  <a:extLst>
                    <a:ext uri="{9D8B030D-6E8A-4147-A177-3AD203B41FA5}">
                      <a16:colId xmlns="" xmlns:a16="http://schemas.microsoft.com/office/drawing/2014/main" val="20004"/>
                    </a:ext>
                  </a:extLst>
                </a:gridCol>
                <a:gridCol w="921632">
                  <a:extLst>
                    <a:ext uri="{9D8B030D-6E8A-4147-A177-3AD203B41FA5}">
                      <a16:colId xmlns="" xmlns:a16="http://schemas.microsoft.com/office/drawing/2014/main" val="126244362"/>
                    </a:ext>
                  </a:extLst>
                </a:gridCol>
                <a:gridCol w="1765548">
                  <a:extLst>
                    <a:ext uri="{9D8B030D-6E8A-4147-A177-3AD203B41FA5}">
                      <a16:colId xmlns="" xmlns:a16="http://schemas.microsoft.com/office/drawing/2014/main" val="734811335"/>
                    </a:ext>
                  </a:extLst>
                </a:gridCol>
                <a:gridCol w="1563308">
                  <a:extLst>
                    <a:ext uri="{9D8B030D-6E8A-4147-A177-3AD203B41FA5}">
                      <a16:colId xmlns="" xmlns:a16="http://schemas.microsoft.com/office/drawing/2014/main" val="1783972375"/>
                    </a:ext>
                  </a:extLst>
                </a:gridCol>
                <a:gridCol w="1135539">
                  <a:extLst>
                    <a:ext uri="{9D8B030D-6E8A-4147-A177-3AD203B41FA5}">
                      <a16:colId xmlns="" xmlns:a16="http://schemas.microsoft.com/office/drawing/2014/main" val="2858814517"/>
                    </a:ext>
                  </a:extLst>
                </a:gridCol>
              </a:tblGrid>
              <a:tr h="49912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400" b="1">
                        <a:solidFill>
                          <a:schemeClr val="bg1"/>
                        </a:solidFill>
                      </a:endParaRPr>
                    </a:p>
                  </a:txBody>
                  <a:tcPr marL="45720" marR="45720" anchor="b">
                    <a:solidFill>
                      <a:schemeClr val="accent2"/>
                    </a:solidFill>
                  </a:tcPr>
                </a:tc>
                <a:tc gridSpan="2">
                  <a:txBody>
                    <a:bodyPr/>
                    <a:lstStyle/>
                    <a:p>
                      <a:pPr algn="ctr"/>
                      <a:r>
                        <a:rPr lang="en-GB" sz="1400" b="1" spc="0" baseline="0">
                          <a:solidFill>
                            <a:schemeClr val="bg1"/>
                          </a:solidFill>
                        </a:rPr>
                        <a:t>Dapagliflozin</a:t>
                      </a:r>
                    </a:p>
                  </a:txBody>
                  <a:tcPr marL="45720" marR="45720">
                    <a:lnB w="12700" cap="flat" cmpd="sng" algn="ctr">
                      <a:solidFill>
                        <a:schemeClr val="bg1"/>
                      </a:solidFill>
                      <a:prstDash val="solid"/>
                      <a:round/>
                      <a:headEnd type="none" w="med" len="med"/>
                      <a:tailEnd type="none" w="med" len="med"/>
                    </a:lnB>
                    <a:solidFill>
                      <a:schemeClr val="accent2"/>
                    </a:solidFill>
                  </a:tcPr>
                </a:tc>
                <a:tc hMerge="1">
                  <a:txBody>
                    <a:bodyPr/>
                    <a:lstStyle/>
                    <a:p>
                      <a:pPr algn="ctr"/>
                      <a:r>
                        <a:rPr lang="en-GB" sz="1400" b="1">
                          <a:solidFill>
                            <a:schemeClr val="bg1"/>
                          </a:solidFill>
                        </a:rPr>
                        <a:t>Placebo</a:t>
                      </a:r>
                    </a:p>
                  </a:txBody>
                  <a:tcPr marL="0" marR="0">
                    <a:solidFill>
                      <a:schemeClr val="accent2"/>
                    </a:solidFill>
                  </a:tcPr>
                </a:tc>
                <a:tc>
                  <a:txBody>
                    <a:bodyPr/>
                    <a:lstStyle/>
                    <a:p>
                      <a:pPr algn="ctr"/>
                      <a:r>
                        <a:rPr lang="en-GB" sz="1400" b="1">
                          <a:solidFill>
                            <a:schemeClr val="bg1"/>
                          </a:solidFill>
                        </a:rPr>
                        <a:t>Placebo</a:t>
                      </a:r>
                    </a:p>
                  </a:txBody>
                  <a:tcPr marL="45720" marR="45720">
                    <a:lnB w="12700" cap="flat" cmpd="sng" algn="ctr">
                      <a:solidFill>
                        <a:schemeClr val="bg1"/>
                      </a:solidFill>
                      <a:prstDash val="solid"/>
                      <a:round/>
                      <a:headEnd type="none" w="med" len="med"/>
                      <a:tailEnd type="none" w="med" len="med"/>
                    </a:lnB>
                    <a:solidFill>
                      <a:schemeClr val="accent2"/>
                    </a:solidFill>
                  </a:tcPr>
                </a:tc>
                <a:tc gridSpan="2">
                  <a:txBody>
                    <a:bodyPr/>
                    <a:lstStyle/>
                    <a:p>
                      <a:pPr algn="ctr"/>
                      <a:r>
                        <a:rPr lang="en-GB" sz="1400" b="1">
                          <a:solidFill>
                            <a:schemeClr val="bg1"/>
                          </a:solidFill>
                        </a:rPr>
                        <a:t>Dapagliflozin</a:t>
                      </a:r>
                    </a:p>
                  </a:txBody>
                  <a:tcPr marL="45720" marR="45720">
                    <a:lnB w="12700" cap="flat" cmpd="sng" algn="ctr">
                      <a:solidFill>
                        <a:schemeClr val="bg1"/>
                      </a:solidFill>
                      <a:prstDash val="solid"/>
                      <a:round/>
                      <a:headEnd type="none" w="med" len="med"/>
                      <a:tailEnd type="none" w="med" len="med"/>
                    </a:lnB>
                    <a:solidFill>
                      <a:schemeClr val="accent2"/>
                    </a:solidFill>
                  </a:tcPr>
                </a:tc>
                <a:tc hMerge="1">
                  <a:txBody>
                    <a:bodyPr/>
                    <a:lstStyle/>
                    <a:p>
                      <a:pPr algn="ctr"/>
                      <a:r>
                        <a:rPr lang="en-GB" sz="1400" b="1">
                          <a:solidFill>
                            <a:schemeClr val="bg1"/>
                          </a:solidFill>
                        </a:rPr>
                        <a:t>Placebo</a:t>
                      </a:r>
                    </a:p>
                  </a:txBody>
                  <a:tcPr marL="0" marR="0">
                    <a:solidFill>
                      <a:schemeClr val="accent2"/>
                    </a:solidFill>
                  </a:tcPr>
                </a:tc>
                <a:tc>
                  <a:txBody>
                    <a:bodyPr/>
                    <a:lstStyle/>
                    <a:p>
                      <a:pPr algn="ctr"/>
                      <a:r>
                        <a:rPr lang="en-GB" sz="1400" b="1">
                          <a:solidFill>
                            <a:schemeClr val="bg1"/>
                          </a:solidFill>
                        </a:rPr>
                        <a:t>Placebo</a:t>
                      </a:r>
                    </a:p>
                  </a:txBody>
                  <a:tcPr marL="45720" marR="45720">
                    <a:lnB w="12700" cap="flat" cmpd="sng" algn="ctr">
                      <a:solidFill>
                        <a:schemeClr val="bg1"/>
                      </a:solidFill>
                      <a:prstDash val="solid"/>
                      <a:round/>
                      <a:headEnd type="none" w="med" len="med"/>
                      <a:tailEnd type="none" w="med" len="med"/>
                    </a:lnB>
                    <a:solidFill>
                      <a:schemeClr val="accent2"/>
                    </a:solidFill>
                  </a:tcPr>
                </a:tc>
                <a:tc>
                  <a:txBody>
                    <a:bodyPr/>
                    <a:lstStyle/>
                    <a:p>
                      <a:pPr algn="ctr"/>
                      <a:endParaRPr lang="en-GB" sz="1400" b="1">
                        <a:solidFill>
                          <a:schemeClr val="bg1"/>
                        </a:solidFill>
                      </a:endParaRPr>
                    </a:p>
                  </a:txBody>
                  <a:tcPr marL="45720" marR="45720">
                    <a:solidFill>
                      <a:schemeClr val="accent2"/>
                    </a:solidFill>
                  </a:tcPr>
                </a:tc>
                <a:tc>
                  <a:txBody>
                    <a:bodyPr/>
                    <a:lstStyle/>
                    <a:p>
                      <a:pPr algn="ctr"/>
                      <a:endParaRPr lang="en-GB" sz="1400" b="1">
                        <a:solidFill>
                          <a:schemeClr val="bg1"/>
                        </a:solidFill>
                      </a:endParaRPr>
                    </a:p>
                  </a:txBody>
                  <a:tcPr marL="45720" marR="45720" anchor="b">
                    <a:solidFill>
                      <a:schemeClr val="accent2"/>
                    </a:solidFill>
                  </a:tcPr>
                </a:tc>
                <a:tc>
                  <a:txBody>
                    <a:bodyPr/>
                    <a:lstStyle/>
                    <a:p>
                      <a:pPr algn="ctr"/>
                      <a:endParaRPr lang="en-GB" sz="1400" b="1">
                        <a:solidFill>
                          <a:schemeClr val="bg1"/>
                        </a:solidFill>
                      </a:endParaRPr>
                    </a:p>
                  </a:txBody>
                  <a:tcPr marL="45720" marR="45720" anchor="b">
                    <a:solidFill>
                      <a:schemeClr val="accent2"/>
                    </a:solidFill>
                  </a:tcPr>
                </a:tc>
                <a:extLst>
                  <a:ext uri="{0D108BD9-81ED-4DB2-BD59-A6C34878D82A}">
                    <a16:rowId xmlns="" xmlns:a16="http://schemas.microsoft.com/office/drawing/2014/main" val="501014792"/>
                  </a:ext>
                </a:extLst>
              </a:tr>
              <a:tr h="848504">
                <a:tc>
                  <a:txBody>
                    <a:bodyPr/>
                    <a:lstStyle/>
                    <a:p>
                      <a:endParaRPr lang="en-GB" sz="1400" b="1">
                        <a:solidFill>
                          <a:schemeClr val="bg1"/>
                        </a:solidFill>
                      </a:endParaRPr>
                    </a:p>
                  </a:txBody>
                  <a:tcPr marL="45720" marR="45720">
                    <a:solidFill>
                      <a:schemeClr val="accent2"/>
                    </a:solidFill>
                  </a:tcPr>
                </a:tc>
                <a:tc gridSpan="3">
                  <a:txBody>
                    <a:bodyPr/>
                    <a:lstStyle/>
                    <a:p>
                      <a:pPr algn="ctr"/>
                      <a:r>
                        <a:rPr lang="en-GB" sz="1400" b="1" spc="0">
                          <a:solidFill>
                            <a:schemeClr val="bg1"/>
                          </a:solidFill>
                        </a:rPr>
                        <a:t>No. of</a:t>
                      </a:r>
                      <a:r>
                        <a:rPr lang="en-GB" sz="1400" b="1" spc="0" baseline="0">
                          <a:solidFill>
                            <a:schemeClr val="bg1"/>
                          </a:solidFill>
                        </a:rPr>
                        <a:t> </a:t>
                      </a:r>
                      <a:r>
                        <a:rPr lang="en-GB" sz="1400" b="1" spc="0">
                          <a:solidFill>
                            <a:schemeClr val="bg1"/>
                          </a:solidFill>
                        </a:rPr>
                        <a:t>patients/total</a:t>
                      </a:r>
                      <a:r>
                        <a:rPr lang="en-GB" sz="1400" b="1" spc="0" baseline="0">
                          <a:solidFill>
                            <a:schemeClr val="bg1"/>
                          </a:solidFill>
                        </a:rPr>
                        <a:t> </a:t>
                      </a:r>
                      <a:r>
                        <a:rPr lang="en-GB" sz="1400" b="1" spc="0">
                          <a:solidFill>
                            <a:schemeClr val="bg1"/>
                          </a:solidFill>
                        </a:rPr>
                        <a:t>no.</a:t>
                      </a:r>
                      <a:endParaRPr lang="en-GB" sz="1400" b="1" i="1" spc="0">
                        <a:solidFill>
                          <a:schemeClr val="bg1"/>
                        </a:solidFill>
                      </a:endParaRPr>
                    </a:p>
                  </a:txBody>
                  <a:tcPr marL="45720" marR="45720" anchor="b">
                    <a:lnT w="12700" cap="flat" cmpd="sng" algn="ctr">
                      <a:solidFill>
                        <a:schemeClr val="bg1"/>
                      </a:solidFill>
                      <a:prstDash val="solid"/>
                      <a:round/>
                      <a:headEnd type="none" w="med" len="med"/>
                      <a:tailEnd type="none" w="med" len="med"/>
                    </a:lnT>
                    <a:solidFill>
                      <a:schemeClr val="accent2"/>
                    </a:solidFill>
                  </a:tcPr>
                </a:tc>
                <a:tc hMerge="1">
                  <a:txBody>
                    <a:bodyPr/>
                    <a:lstStyle/>
                    <a:p>
                      <a:endParaRPr lang="en-GB" sz="1400"/>
                    </a:p>
                  </a:txBody>
                  <a:tcPr/>
                </a:tc>
                <a:tc hMerge="1">
                  <a:txBody>
                    <a:bodyPr/>
                    <a:lstStyle/>
                    <a:p>
                      <a:pPr algn="ctr"/>
                      <a:endParaRPr lang="en-GB" sz="1200" b="1" i="1" spc="0">
                        <a:solidFill>
                          <a:schemeClr val="bg1"/>
                        </a:solidFill>
                      </a:endParaRPr>
                    </a:p>
                  </a:txBody>
                  <a:tcPr marL="0" marR="0" anchor="b">
                    <a:solidFill>
                      <a:schemeClr val="accent2"/>
                    </a:solidFill>
                  </a:tcPr>
                </a:tc>
                <a:tc gridSpan="3">
                  <a:txBody>
                    <a:bodyPr/>
                    <a:lstStyle/>
                    <a:p>
                      <a:pPr algn="ctr"/>
                      <a:r>
                        <a:rPr lang="en-GB" sz="1400" b="1" kern="1200" baseline="0">
                          <a:solidFill>
                            <a:schemeClr val="bg1"/>
                          </a:solidFill>
                        </a:rPr>
                        <a:t>Events/100 patient-years</a:t>
                      </a:r>
                      <a:endParaRPr lang="en-GB" sz="1400" b="1" i="1" kern="1200" baseline="0">
                        <a:solidFill>
                          <a:schemeClr val="bg1"/>
                        </a:solidFill>
                        <a:latin typeface="+mn-lt"/>
                        <a:ea typeface="+mn-ea"/>
                        <a:cs typeface="+mn-cs"/>
                      </a:endParaRPr>
                    </a:p>
                  </a:txBody>
                  <a:tcPr marL="45720" marR="45720" anchor="b">
                    <a:lnT w="12700" cap="flat" cmpd="sng" algn="ctr">
                      <a:solidFill>
                        <a:schemeClr val="bg1"/>
                      </a:solidFill>
                      <a:prstDash val="solid"/>
                      <a:round/>
                      <a:headEnd type="none" w="med" len="med"/>
                      <a:tailEnd type="none" w="med" len="med"/>
                    </a:lnT>
                    <a:solidFill>
                      <a:schemeClr val="accent2"/>
                    </a:solidFill>
                  </a:tcPr>
                </a:tc>
                <a:tc hMerge="1">
                  <a:txBody>
                    <a:bodyPr/>
                    <a:lstStyle/>
                    <a:p>
                      <a:endParaRPr lang="en-GB"/>
                    </a:p>
                  </a:txBody>
                  <a:tcPr/>
                </a:tc>
                <a:tc hMerge="1">
                  <a:txBody>
                    <a:bodyPr/>
                    <a:lstStyle/>
                    <a:p>
                      <a:pPr algn="ctr"/>
                      <a:endParaRPr lang="en-GB" sz="1200" b="1" i="1" kern="1200" baseline="0">
                        <a:solidFill>
                          <a:schemeClr val="bg1"/>
                        </a:solidFill>
                        <a:latin typeface="+mn-lt"/>
                        <a:ea typeface="+mn-ea"/>
                        <a:cs typeface="+mn-cs"/>
                      </a:endParaRPr>
                    </a:p>
                  </a:txBody>
                  <a:tcPr anchor="b">
                    <a:solidFill>
                      <a:schemeClr val="accent2"/>
                    </a:solidFill>
                  </a:tcPr>
                </a:tc>
                <a:tc>
                  <a:txBody>
                    <a:bodyPr/>
                    <a:lstStyle/>
                    <a:p>
                      <a:pPr algn="ctr"/>
                      <a:endParaRPr lang="en-GB" sz="1400" b="1">
                        <a:solidFill>
                          <a:schemeClr val="bg1"/>
                        </a:solidFill>
                      </a:endParaRPr>
                    </a:p>
                  </a:txBody>
                  <a:tcPr marL="45720" marR="45720" anchor="b">
                    <a:solidFill>
                      <a:schemeClr val="accent2"/>
                    </a:solidFill>
                  </a:tcPr>
                </a:tc>
                <a:tc>
                  <a:txBody>
                    <a:bodyPr/>
                    <a:lstStyle/>
                    <a:p>
                      <a:pPr algn="ctr"/>
                      <a:r>
                        <a:rPr lang="en-GB" sz="1400" b="1">
                          <a:solidFill>
                            <a:schemeClr val="bg1"/>
                          </a:solidFill>
                        </a:rPr>
                        <a:t>Hazard Ratio </a:t>
                      </a:r>
                    </a:p>
                    <a:p>
                      <a:pPr algn="ctr"/>
                      <a:r>
                        <a:rPr lang="en-GB" sz="1400" b="1">
                          <a:solidFill>
                            <a:schemeClr val="bg1"/>
                          </a:solidFill>
                        </a:rPr>
                        <a:t>(95% CI)</a:t>
                      </a:r>
                    </a:p>
                  </a:txBody>
                  <a:tcPr marL="45720" marR="45720" anchor="b">
                    <a:solidFill>
                      <a:schemeClr val="accent2"/>
                    </a:solidFill>
                  </a:tcPr>
                </a:tc>
                <a:tc>
                  <a:txBody>
                    <a:bodyPr/>
                    <a:lstStyle/>
                    <a:p>
                      <a:pPr algn="ctr"/>
                      <a:r>
                        <a:rPr lang="en-GB" sz="1400" b="1">
                          <a:solidFill>
                            <a:schemeClr val="bg1"/>
                          </a:solidFill>
                        </a:rPr>
                        <a:t>p-value</a:t>
                      </a:r>
                    </a:p>
                  </a:txBody>
                  <a:tcPr marL="45720" marR="45720" anchor="b">
                    <a:solidFill>
                      <a:schemeClr val="accent2"/>
                    </a:solidFill>
                  </a:tcPr>
                </a:tc>
                <a:extLst>
                  <a:ext uri="{0D108BD9-81ED-4DB2-BD59-A6C34878D82A}">
                    <a16:rowId xmlns="" xmlns:a16="http://schemas.microsoft.com/office/drawing/2014/main" val="339979965"/>
                  </a:ext>
                </a:extLst>
              </a:tr>
              <a:tr h="49912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400" baseline="0"/>
                        <a:t>Primary </a:t>
                      </a:r>
                      <a:r>
                        <a:rPr lang="en-GB" sz="1400" baseline="0" err="1"/>
                        <a:t>endpoint</a:t>
                      </a:r>
                      <a:r>
                        <a:rPr lang="en-GB" sz="1400" baseline="30000" err="1"/>
                        <a:t>a</a:t>
                      </a:r>
                      <a:endParaRPr lang="en-GB" sz="1400" b="1"/>
                    </a:p>
                  </a:txBody>
                  <a:tcPr marL="45720" marR="45720" anchor="ctr"/>
                </a:tc>
                <a:tc>
                  <a:txBody>
                    <a:bodyPr/>
                    <a:lstStyle/>
                    <a:p>
                      <a:pPr algn="ctr"/>
                      <a:r>
                        <a:rPr lang="en-GB" sz="1400" spc="0"/>
                        <a:t>6/137</a:t>
                      </a:r>
                    </a:p>
                  </a:txBody>
                  <a:tcPr marL="45720" marR="45720" anchor="ctr"/>
                </a:tc>
                <a:tc gridSpan="2">
                  <a:txBody>
                    <a:bodyPr/>
                    <a:lstStyle/>
                    <a:p>
                      <a:pPr algn="ctr"/>
                      <a:r>
                        <a:rPr lang="en-GB" sz="1400"/>
                        <a:t>20/133</a:t>
                      </a:r>
                    </a:p>
                  </a:txBody>
                  <a:tcPr marL="45720" marR="45720" anchor="ctr"/>
                </a:tc>
                <a:tc hMerge="1">
                  <a:txBody>
                    <a:bodyPr/>
                    <a:lstStyle/>
                    <a:p>
                      <a:pPr algn="ctr"/>
                      <a:endParaRPr lang="en-GB" sz="1400"/>
                    </a:p>
                  </a:txBody>
                  <a:tcPr marB="108000" anchor="b"/>
                </a:tc>
                <a:tc>
                  <a:txBody>
                    <a:bodyPr/>
                    <a:lstStyle/>
                    <a:p>
                      <a:pPr algn="ctr"/>
                      <a:r>
                        <a:rPr lang="en-GB" sz="1400"/>
                        <a:t>2.5</a:t>
                      </a:r>
                    </a:p>
                  </a:txBody>
                  <a:tcPr marL="45720" marR="45720" anchor="ctr"/>
                </a:tc>
                <a:tc gridSpan="2">
                  <a:txBody>
                    <a:bodyPr/>
                    <a:lstStyle/>
                    <a:p>
                      <a:pPr algn="ctr"/>
                      <a:r>
                        <a:rPr lang="en-GB" sz="1400"/>
                        <a:t>8.8</a:t>
                      </a:r>
                    </a:p>
                  </a:txBody>
                  <a:tcPr marL="45720" marR="45720" anchor="ctr"/>
                </a:tc>
                <a:tc hMerge="1">
                  <a:txBody>
                    <a:bodyPr/>
                    <a:lstStyle/>
                    <a:p>
                      <a:pPr algn="ctr"/>
                      <a:endParaRPr lang="en-GB" sz="1400"/>
                    </a:p>
                  </a:txBody>
                  <a:tcPr marB="108000" anchor="b"/>
                </a:tc>
                <a:tc>
                  <a:txBody>
                    <a:bodyPr/>
                    <a:lstStyle/>
                    <a:p>
                      <a:endParaRPr lang="en-GB" sz="1400"/>
                    </a:p>
                  </a:txBody>
                  <a:tcPr marL="45720" marR="45720" anchor="ctr"/>
                </a:tc>
                <a:tc>
                  <a:txBody>
                    <a:bodyPr/>
                    <a:lstStyle/>
                    <a:p>
                      <a:pPr algn="ctr"/>
                      <a:r>
                        <a:rPr lang="en-GB" sz="1400"/>
                        <a:t>0.29 (0.12,</a:t>
                      </a:r>
                      <a:r>
                        <a:rPr lang="en-GB" sz="1400" baseline="0"/>
                        <a:t> 0.73)</a:t>
                      </a:r>
                      <a:endParaRPr lang="en-GB" sz="1400"/>
                    </a:p>
                  </a:txBody>
                  <a:tcPr marL="45720" marR="45720"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400"/>
                        <a:t>0.005</a:t>
                      </a:r>
                    </a:p>
                  </a:txBody>
                  <a:tcPr marL="45720" marR="45720" anchor="ctr"/>
                </a:tc>
                <a:extLst>
                  <a:ext uri="{0D108BD9-81ED-4DB2-BD59-A6C34878D82A}">
                    <a16:rowId xmlns="" xmlns:a16="http://schemas.microsoft.com/office/drawing/2014/main" val="10002"/>
                  </a:ext>
                </a:extLst>
              </a:tr>
              <a:tr h="49912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400" baseline="0"/>
                        <a:t>Kidney-specific </a:t>
                      </a:r>
                      <a:r>
                        <a:rPr lang="en-GB" sz="1400" baseline="0" err="1"/>
                        <a:t>endpoint</a:t>
                      </a:r>
                      <a:r>
                        <a:rPr lang="en-GB" sz="1400" baseline="30000" err="1"/>
                        <a:t>b</a:t>
                      </a:r>
                      <a:endParaRPr lang="en-GB" sz="1400" b="1" i="0" baseline="0"/>
                    </a:p>
                  </a:txBody>
                  <a:tcPr marL="45720" marR="45720" anchor="ctr"/>
                </a:tc>
                <a:tc>
                  <a:txBody>
                    <a:bodyPr/>
                    <a:lstStyle/>
                    <a:p>
                      <a:pPr algn="ctr"/>
                      <a:r>
                        <a:rPr lang="en-GB" sz="1400" spc="0"/>
                        <a:t>5/137</a:t>
                      </a:r>
                    </a:p>
                  </a:txBody>
                  <a:tcPr marL="45720" marR="45720" anchor="ctr"/>
                </a:tc>
                <a:tc gridSpan="2">
                  <a:txBody>
                    <a:bodyPr/>
                    <a:lstStyle/>
                    <a:p>
                      <a:pPr algn="ctr"/>
                      <a:r>
                        <a:rPr lang="en-GB" sz="1400"/>
                        <a:t>20/133</a:t>
                      </a:r>
                    </a:p>
                  </a:txBody>
                  <a:tcPr marL="45720" marR="45720" anchor="ctr"/>
                </a:tc>
                <a:tc hMerge="1">
                  <a:txBody>
                    <a:bodyPr/>
                    <a:lstStyle/>
                    <a:p>
                      <a:pPr algn="ctr"/>
                      <a:endParaRPr lang="en-GB" sz="1400"/>
                    </a:p>
                  </a:txBody>
                  <a:tcPr marT="0" marB="36000" anchor="ctr"/>
                </a:tc>
                <a:tc>
                  <a:txBody>
                    <a:bodyPr/>
                    <a:lstStyle/>
                    <a:p>
                      <a:pPr algn="ctr"/>
                      <a:r>
                        <a:rPr lang="en-GB" sz="1400"/>
                        <a:t>2.1</a:t>
                      </a:r>
                    </a:p>
                  </a:txBody>
                  <a:tcPr marL="45720" marR="45720" anchor="ctr"/>
                </a:tc>
                <a:tc gridSpan="2">
                  <a:txBody>
                    <a:bodyPr/>
                    <a:lstStyle/>
                    <a:p>
                      <a:pPr algn="ctr"/>
                      <a:r>
                        <a:rPr lang="en-GB" sz="1400"/>
                        <a:t>8.8</a:t>
                      </a:r>
                    </a:p>
                  </a:txBody>
                  <a:tcPr marL="45720" marR="45720" anchor="ctr"/>
                </a:tc>
                <a:tc hMerge="1">
                  <a:txBody>
                    <a:bodyPr/>
                    <a:lstStyle/>
                    <a:p>
                      <a:pPr algn="ctr"/>
                      <a:endParaRPr lang="en-GB" sz="1400"/>
                    </a:p>
                  </a:txBody>
                  <a:tcPr marT="0" marB="36000" anchor="ctr"/>
                </a:tc>
                <a:tc>
                  <a:txBody>
                    <a:bodyPr/>
                    <a:lstStyle/>
                    <a:p>
                      <a:endParaRPr lang="en-GB" sz="1400"/>
                    </a:p>
                  </a:txBody>
                  <a:tcPr marL="45720" marR="45720" anchor="ctr"/>
                </a:tc>
                <a:tc>
                  <a:txBody>
                    <a:bodyPr/>
                    <a:lstStyle/>
                    <a:p>
                      <a:pPr algn="ctr"/>
                      <a:r>
                        <a:rPr lang="en-GB" sz="1400"/>
                        <a:t>0.24</a:t>
                      </a:r>
                      <a:r>
                        <a:rPr lang="en-GB" sz="1400" baseline="0"/>
                        <a:t> (0.09, 0.65)</a:t>
                      </a:r>
                      <a:endParaRPr lang="en-GB" sz="1400"/>
                    </a:p>
                  </a:txBody>
                  <a:tcPr marL="45720" marR="45720"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400"/>
                        <a:t>0.002</a:t>
                      </a:r>
                    </a:p>
                  </a:txBody>
                  <a:tcPr marL="45720" marR="45720" anchor="ctr"/>
                </a:tc>
                <a:extLst>
                  <a:ext uri="{0D108BD9-81ED-4DB2-BD59-A6C34878D82A}">
                    <a16:rowId xmlns="" xmlns:a16="http://schemas.microsoft.com/office/drawing/2014/main" val="10003"/>
                  </a:ext>
                </a:extLst>
              </a:tr>
              <a:tr h="49912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400" baseline="0" err="1"/>
                        <a:t>ESKD</a:t>
                      </a:r>
                      <a:r>
                        <a:rPr lang="en-GB" sz="1400" baseline="30000" err="1"/>
                        <a:t>c</a:t>
                      </a:r>
                      <a:endParaRPr lang="en-GB" sz="1400" b="1" i="0" baseline="0"/>
                    </a:p>
                  </a:txBody>
                  <a:tcPr marL="45720" marR="45720" anchor="ctr"/>
                </a:tc>
                <a:tc>
                  <a:txBody>
                    <a:bodyPr/>
                    <a:lstStyle/>
                    <a:p>
                      <a:pPr algn="ctr"/>
                      <a:r>
                        <a:rPr lang="en-GB" sz="1400" spc="0"/>
                        <a:t>5/137</a:t>
                      </a:r>
                    </a:p>
                  </a:txBody>
                  <a:tcPr marL="45720" marR="45720" anchor="ctr"/>
                </a:tc>
                <a:tc gridSpan="2">
                  <a:txBody>
                    <a:bodyPr/>
                    <a:lstStyle/>
                    <a:p>
                      <a:pPr algn="ctr"/>
                      <a:r>
                        <a:rPr lang="en-GB" sz="1400"/>
                        <a:t>16/133</a:t>
                      </a:r>
                    </a:p>
                  </a:txBody>
                  <a:tcPr marL="45720" marR="45720" anchor="ctr"/>
                </a:tc>
                <a:tc hMerge="1">
                  <a:txBody>
                    <a:bodyPr/>
                    <a:lstStyle/>
                    <a:p>
                      <a:pPr algn="ctr"/>
                      <a:endParaRPr lang="en-GB" sz="1400"/>
                    </a:p>
                  </a:txBody>
                  <a:tcPr anchor="b"/>
                </a:tc>
                <a:tc>
                  <a:txBody>
                    <a:bodyPr/>
                    <a:lstStyle/>
                    <a:p>
                      <a:pPr algn="ctr"/>
                      <a:r>
                        <a:rPr lang="en-GB" sz="1400"/>
                        <a:t>2.1</a:t>
                      </a:r>
                    </a:p>
                  </a:txBody>
                  <a:tcPr marL="45720" marR="45720" anchor="ctr"/>
                </a:tc>
                <a:tc gridSpan="2">
                  <a:txBody>
                    <a:bodyPr/>
                    <a:lstStyle/>
                    <a:p>
                      <a:pPr algn="ctr"/>
                      <a:r>
                        <a:rPr lang="en-GB" sz="1400"/>
                        <a:t>6.9</a:t>
                      </a:r>
                    </a:p>
                  </a:txBody>
                  <a:tcPr marL="45720" marR="45720" anchor="ctr"/>
                </a:tc>
                <a:tc hMerge="1">
                  <a:txBody>
                    <a:bodyPr/>
                    <a:lstStyle/>
                    <a:p>
                      <a:pPr algn="ctr"/>
                      <a:endParaRPr lang="en-GB" sz="1400"/>
                    </a:p>
                  </a:txBody>
                  <a:tcPr anchor="b"/>
                </a:tc>
                <a:tc>
                  <a:txBody>
                    <a:bodyPr/>
                    <a:lstStyle/>
                    <a:p>
                      <a:endParaRPr lang="en-GB" sz="1400"/>
                    </a:p>
                  </a:txBody>
                  <a:tcPr marL="45720" marR="45720" anchor="ctr"/>
                </a:tc>
                <a:tc>
                  <a:txBody>
                    <a:bodyPr/>
                    <a:lstStyle/>
                    <a:p>
                      <a:pPr algn="ctr"/>
                      <a:r>
                        <a:rPr lang="en-GB" sz="1400"/>
                        <a:t>0.30 (0.11, 0.83)</a:t>
                      </a:r>
                    </a:p>
                  </a:txBody>
                  <a:tcPr marL="45720" marR="45720"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400"/>
                        <a:t>0.014</a:t>
                      </a:r>
                    </a:p>
                  </a:txBody>
                  <a:tcPr marL="45720" marR="45720" anchor="ctr"/>
                </a:tc>
                <a:extLst>
                  <a:ext uri="{0D108BD9-81ED-4DB2-BD59-A6C34878D82A}">
                    <a16:rowId xmlns="" xmlns:a16="http://schemas.microsoft.com/office/drawing/2014/main" val="1553086488"/>
                  </a:ext>
                </a:extLst>
              </a:tr>
              <a:tr h="1197888">
                <a:tc>
                  <a:txBody>
                    <a:bodyPr/>
                    <a:lstStyle/>
                    <a:p>
                      <a:pPr marL="0"/>
                      <a:r>
                        <a:rPr lang="en-GB" sz="1400"/>
                        <a:t>Composite endpoint of</a:t>
                      </a:r>
                      <a:r>
                        <a:rPr lang="en-GB" sz="1400" baseline="0"/>
                        <a:t> chronic dialysis, kidney transplant and kidney death </a:t>
                      </a:r>
                      <a:endParaRPr lang="en-GB" sz="1400" b="0"/>
                    </a:p>
                  </a:txBody>
                  <a:tcPr marL="45720" marR="45720"/>
                </a:tc>
                <a:tc>
                  <a:txBody>
                    <a:bodyPr/>
                    <a:lstStyle/>
                    <a:p>
                      <a:pPr algn="ctr"/>
                      <a:r>
                        <a:rPr lang="en-GB" sz="1400" spc="0"/>
                        <a:t>2/137</a:t>
                      </a:r>
                      <a:endParaRPr lang="en-GB" sz="1400" b="0" spc="0"/>
                    </a:p>
                  </a:txBody>
                  <a:tcPr marL="45720" marR="45720"/>
                </a:tc>
                <a:tc gridSpan="2">
                  <a:txBody>
                    <a:bodyPr/>
                    <a:lstStyle/>
                    <a:p>
                      <a:pPr algn="ctr"/>
                      <a:r>
                        <a:rPr lang="en-GB" sz="1400"/>
                        <a:t>10/133</a:t>
                      </a:r>
                      <a:endParaRPr lang="en-GB" sz="1400" b="0"/>
                    </a:p>
                  </a:txBody>
                  <a:tcPr marL="45720" marR="45720"/>
                </a:tc>
                <a:tc hMerge="1">
                  <a:txBody>
                    <a:bodyPr/>
                    <a:lstStyle/>
                    <a:p>
                      <a:pPr algn="ctr"/>
                      <a:endParaRPr lang="en-GB" sz="1400" b="0"/>
                    </a:p>
                  </a:txBody>
                  <a:tcPr marB="288000" anchor="b"/>
                </a:tc>
                <a:tc>
                  <a:txBody>
                    <a:bodyPr/>
                    <a:lstStyle/>
                    <a:p>
                      <a:pPr algn="ctr"/>
                      <a:r>
                        <a:rPr lang="en-GB" sz="1400"/>
                        <a:t>0.8</a:t>
                      </a:r>
                      <a:endParaRPr lang="en-GB" sz="1400" b="0"/>
                    </a:p>
                  </a:txBody>
                  <a:tcPr marL="45720" marR="45720"/>
                </a:tc>
                <a:tc gridSpan="2">
                  <a:txBody>
                    <a:bodyPr/>
                    <a:lstStyle/>
                    <a:p>
                      <a:pPr algn="ctr"/>
                      <a:r>
                        <a:rPr lang="en-GB" sz="1400" kern="1200"/>
                        <a:t>4.0</a:t>
                      </a:r>
                      <a:endParaRPr lang="en-GB" sz="1400" b="0" kern="1200">
                        <a:solidFill>
                          <a:schemeClr val="tx1"/>
                        </a:solidFill>
                        <a:latin typeface="+mn-lt"/>
                        <a:ea typeface="+mn-ea"/>
                        <a:cs typeface="+mn-cs"/>
                      </a:endParaRPr>
                    </a:p>
                  </a:txBody>
                  <a:tcPr marL="45720" marR="45720"/>
                </a:tc>
                <a:tc hMerge="1">
                  <a:txBody>
                    <a:bodyPr/>
                    <a:lstStyle/>
                    <a:p>
                      <a:pPr algn="ctr"/>
                      <a:endParaRPr lang="en-GB" sz="1400" b="0" kern="1200">
                        <a:solidFill>
                          <a:schemeClr val="tx1"/>
                        </a:solidFill>
                        <a:latin typeface="+mn-lt"/>
                        <a:ea typeface="+mn-ea"/>
                        <a:cs typeface="+mn-cs"/>
                      </a:endParaRPr>
                    </a:p>
                  </a:txBody>
                  <a:tcPr marB="288000" anchor="b"/>
                </a:tc>
                <a:tc>
                  <a:txBody>
                    <a:bodyPr/>
                    <a:lstStyle/>
                    <a:p>
                      <a:endParaRPr lang="en-GB" sz="1400" b="0"/>
                    </a:p>
                  </a:txBody>
                  <a:tcPr marL="45720" marR="45720"/>
                </a:tc>
                <a:tc>
                  <a:txBody>
                    <a:bodyPr/>
                    <a:lstStyle/>
                    <a:p>
                      <a:pPr algn="ctr"/>
                      <a:r>
                        <a:rPr lang="en-GB" sz="1400"/>
                        <a:t>0.23 (0.05, 1.04)</a:t>
                      </a:r>
                      <a:endParaRPr lang="en-GB" sz="1400" b="0"/>
                    </a:p>
                  </a:txBody>
                  <a:tcPr marL="45720" marR="45720"/>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400"/>
                        <a:t>NC</a:t>
                      </a:r>
                    </a:p>
                  </a:txBody>
                  <a:tcPr marL="45720" marR="45720"/>
                </a:tc>
                <a:extLst>
                  <a:ext uri="{0D108BD9-81ED-4DB2-BD59-A6C34878D82A}">
                    <a16:rowId xmlns="" xmlns:a16="http://schemas.microsoft.com/office/drawing/2014/main" val="2814552470"/>
                  </a:ext>
                </a:extLst>
              </a:tr>
              <a:tr h="499120">
                <a:tc>
                  <a:txBody>
                    <a:bodyPr/>
                    <a:lstStyle/>
                    <a:p>
                      <a:pPr marL="0"/>
                      <a:endParaRPr lang="en-GB" sz="1400" b="0"/>
                    </a:p>
                  </a:txBody>
                  <a:tcPr marL="45720" marR="45720" anchor="ctr"/>
                </a:tc>
                <a:tc>
                  <a:txBody>
                    <a:bodyPr/>
                    <a:lstStyle/>
                    <a:p>
                      <a:pPr algn="ctr"/>
                      <a:endParaRPr lang="en-GB" sz="1400" b="0" spc="0"/>
                    </a:p>
                  </a:txBody>
                  <a:tcPr marL="45720" marR="45720" anchor="b"/>
                </a:tc>
                <a:tc gridSpan="2">
                  <a:txBody>
                    <a:bodyPr/>
                    <a:lstStyle/>
                    <a:p>
                      <a:pPr algn="ctr"/>
                      <a:endParaRPr lang="en-GB" sz="1400" b="0"/>
                    </a:p>
                  </a:txBody>
                  <a:tcPr marL="45720" marR="45720" anchor="b"/>
                </a:tc>
                <a:tc hMerge="1">
                  <a:txBody>
                    <a:bodyPr/>
                    <a:lstStyle/>
                    <a:p>
                      <a:endParaRPr lang="en-US"/>
                    </a:p>
                  </a:txBody>
                  <a:tcPr/>
                </a:tc>
                <a:tc>
                  <a:txBody>
                    <a:bodyPr/>
                    <a:lstStyle/>
                    <a:p>
                      <a:pPr algn="ctr"/>
                      <a:endParaRPr lang="en-GB" sz="1400" b="0"/>
                    </a:p>
                  </a:txBody>
                  <a:tcPr marL="45720" marR="45720" anchor="b"/>
                </a:tc>
                <a:tc gridSpan="2">
                  <a:txBody>
                    <a:bodyPr/>
                    <a:lstStyle/>
                    <a:p>
                      <a:pPr algn="ctr"/>
                      <a:endParaRPr lang="en-GB" sz="1400" b="0" kern="1200">
                        <a:solidFill>
                          <a:schemeClr val="tx1"/>
                        </a:solidFill>
                        <a:latin typeface="+mn-lt"/>
                        <a:ea typeface="+mn-ea"/>
                        <a:cs typeface="+mn-cs"/>
                      </a:endParaRPr>
                    </a:p>
                  </a:txBody>
                  <a:tcPr marL="45720" marR="45720" anchor="b"/>
                </a:tc>
                <a:tc hMerge="1">
                  <a:txBody>
                    <a:bodyPr/>
                    <a:lstStyle/>
                    <a:p>
                      <a:endParaRPr lang="en-US"/>
                    </a:p>
                  </a:txBody>
                  <a:tcPr/>
                </a:tc>
                <a:tc>
                  <a:txBody>
                    <a:bodyPr/>
                    <a:lstStyle/>
                    <a:p>
                      <a:endParaRPr lang="en-GB" sz="1400" b="0"/>
                    </a:p>
                  </a:txBody>
                  <a:tcPr marL="45720" marR="45720" anchor="b"/>
                </a:tc>
                <a:tc>
                  <a:txBody>
                    <a:bodyPr/>
                    <a:lstStyle/>
                    <a:p>
                      <a:pPr algn="ctr"/>
                      <a:endParaRPr lang="en-GB" sz="1400" b="0"/>
                    </a:p>
                  </a:txBody>
                  <a:tcPr marL="45720" marR="45720" anchor="b"/>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400"/>
                    </a:p>
                  </a:txBody>
                  <a:tcPr marL="45720" marR="45720" anchor="b"/>
                </a:tc>
                <a:extLst>
                  <a:ext uri="{0D108BD9-81ED-4DB2-BD59-A6C34878D82A}">
                    <a16:rowId xmlns="" xmlns:a16="http://schemas.microsoft.com/office/drawing/2014/main" val="806904059"/>
                  </a:ext>
                </a:extLst>
              </a:tr>
            </a:tbl>
          </a:graphicData>
        </a:graphic>
      </p:graphicFrame>
      <p:grpSp>
        <p:nvGrpSpPr>
          <p:cNvPr id="23" name="Group 22">
            <a:extLst>
              <a:ext uri="{FF2B5EF4-FFF2-40B4-BE49-F238E27FC236}">
                <a16:creationId xmlns="" xmlns:a16="http://schemas.microsoft.com/office/drawing/2014/main" id="{B4546AD6-332D-9741-899D-7E8CB0FF1B2B}"/>
              </a:ext>
            </a:extLst>
          </p:cNvPr>
          <p:cNvGrpSpPr/>
          <p:nvPr/>
        </p:nvGrpSpPr>
        <p:grpSpPr>
          <a:xfrm>
            <a:off x="6926845" y="2630327"/>
            <a:ext cx="3202766" cy="3219263"/>
            <a:chOff x="7462796" y="1774362"/>
            <a:chExt cx="3863099" cy="4699736"/>
          </a:xfrm>
        </p:grpSpPr>
        <p:grpSp>
          <p:nvGrpSpPr>
            <p:cNvPr id="24" name="Group 23">
              <a:extLst>
                <a:ext uri="{FF2B5EF4-FFF2-40B4-BE49-F238E27FC236}">
                  <a16:creationId xmlns="" xmlns:a16="http://schemas.microsoft.com/office/drawing/2014/main" id="{802DA9E9-867E-0C49-931E-509D9B5BA1F2}"/>
                </a:ext>
              </a:extLst>
            </p:cNvPr>
            <p:cNvGrpSpPr/>
            <p:nvPr/>
          </p:nvGrpSpPr>
          <p:grpSpPr>
            <a:xfrm>
              <a:off x="7462796" y="1774362"/>
              <a:ext cx="3863099" cy="4699736"/>
              <a:chOff x="3260146" y="1614755"/>
              <a:chExt cx="3863099" cy="4699736"/>
            </a:xfrm>
          </p:grpSpPr>
          <p:grpSp>
            <p:nvGrpSpPr>
              <p:cNvPr id="27" name="Group 26">
                <a:extLst>
                  <a:ext uri="{FF2B5EF4-FFF2-40B4-BE49-F238E27FC236}">
                    <a16:creationId xmlns="" xmlns:a16="http://schemas.microsoft.com/office/drawing/2014/main" id="{7BB9731C-957A-DD4C-AF03-7246F6E24215}"/>
                  </a:ext>
                </a:extLst>
              </p:cNvPr>
              <p:cNvGrpSpPr/>
              <p:nvPr/>
            </p:nvGrpSpPr>
            <p:grpSpPr>
              <a:xfrm>
                <a:off x="3260146" y="1614755"/>
                <a:ext cx="2701494" cy="4513261"/>
                <a:chOff x="3185874" y="1614755"/>
                <a:chExt cx="3540351" cy="4513261"/>
              </a:xfrm>
            </p:grpSpPr>
            <p:graphicFrame>
              <p:nvGraphicFramePr>
                <p:cNvPr id="35" name="Content Placeholder 21">
                  <a:extLst>
                    <a:ext uri="{FF2B5EF4-FFF2-40B4-BE49-F238E27FC236}">
                      <a16:creationId xmlns="" xmlns:a16="http://schemas.microsoft.com/office/drawing/2014/main" id="{0F75939E-48EC-C64C-B74D-0A99BA7E2071}"/>
                    </a:ext>
                  </a:extLst>
                </p:cNvPr>
                <p:cNvGraphicFramePr>
                  <a:graphicFrameLocks/>
                </p:cNvGraphicFramePr>
                <p:nvPr/>
              </p:nvGraphicFramePr>
              <p:xfrm>
                <a:off x="3414159" y="1614755"/>
                <a:ext cx="3312066" cy="4405218"/>
              </p:xfrm>
              <a:graphic>
                <a:graphicData uri="http://schemas.openxmlformats.org/drawingml/2006/chart">
                  <c:chart xmlns:c="http://schemas.openxmlformats.org/drawingml/2006/chart" xmlns:r="http://schemas.openxmlformats.org/officeDocument/2006/relationships" r:id="rId3"/>
                </a:graphicData>
              </a:graphic>
            </p:graphicFrame>
            <p:sp>
              <p:nvSpPr>
                <p:cNvPr id="36" name="TextBox 35">
                  <a:extLst>
                    <a:ext uri="{FF2B5EF4-FFF2-40B4-BE49-F238E27FC236}">
                      <a16:creationId xmlns="" xmlns:a16="http://schemas.microsoft.com/office/drawing/2014/main" id="{3CDF60C2-1B6F-AF4B-A4B9-4E999FEE519E}"/>
                    </a:ext>
                  </a:extLst>
                </p:cNvPr>
                <p:cNvSpPr txBox="1"/>
                <p:nvPr/>
              </p:nvSpPr>
              <p:spPr>
                <a:xfrm>
                  <a:off x="5174711" y="5768563"/>
                  <a:ext cx="570631" cy="359453"/>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solidFill>
                        <a:srgbClr val="000000"/>
                      </a:solidFill>
                      <a:latin typeface="Arial" panose="020B0604020202020204"/>
                    </a:rPr>
                    <a:t>0.5</a:t>
                  </a:r>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TextBox 36">
                  <a:extLst>
                    <a:ext uri="{FF2B5EF4-FFF2-40B4-BE49-F238E27FC236}">
                      <a16:creationId xmlns="" xmlns:a16="http://schemas.microsoft.com/office/drawing/2014/main" id="{C764D0B4-A2EA-5848-8A0D-0FDA18B16034}"/>
                    </a:ext>
                  </a:extLst>
                </p:cNvPr>
                <p:cNvSpPr txBox="1"/>
                <p:nvPr/>
              </p:nvSpPr>
              <p:spPr>
                <a:xfrm>
                  <a:off x="3185874" y="5768563"/>
                  <a:ext cx="682122" cy="359453"/>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solidFill>
                        <a:srgbClr val="000000"/>
                      </a:solidFill>
                      <a:latin typeface="Arial" panose="020B0604020202020204"/>
                    </a:rPr>
                    <a:t>0.05</a:t>
                  </a:r>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TextBox 37">
                  <a:extLst>
                    <a:ext uri="{FF2B5EF4-FFF2-40B4-BE49-F238E27FC236}">
                      <a16:creationId xmlns="" xmlns:a16="http://schemas.microsoft.com/office/drawing/2014/main" id="{7315B169-3D97-2F41-B865-8E671F844EDE}"/>
                    </a:ext>
                  </a:extLst>
                </p:cNvPr>
                <p:cNvSpPr txBox="1"/>
                <p:nvPr/>
              </p:nvSpPr>
              <p:spPr>
                <a:xfrm>
                  <a:off x="5836222" y="5768563"/>
                  <a:ext cx="403395" cy="359453"/>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a:t>
                  </a:r>
                </a:p>
              </p:txBody>
            </p:sp>
          </p:grpSp>
          <p:sp>
            <p:nvSpPr>
              <p:cNvPr id="28" name="TextBox 27">
                <a:extLst>
                  <a:ext uri="{FF2B5EF4-FFF2-40B4-BE49-F238E27FC236}">
                    <a16:creationId xmlns="" xmlns:a16="http://schemas.microsoft.com/office/drawing/2014/main" id="{2B7FCA32-96C9-3645-9ADD-B7B23AD2F5F8}"/>
                  </a:ext>
                </a:extLst>
              </p:cNvPr>
              <p:cNvSpPr txBox="1"/>
              <p:nvPr/>
            </p:nvSpPr>
            <p:spPr>
              <a:xfrm>
                <a:off x="5821610" y="5955038"/>
                <a:ext cx="1301635" cy="35945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29" name="TextBox 28">
                <a:extLst>
                  <a:ext uri="{FF2B5EF4-FFF2-40B4-BE49-F238E27FC236}">
                    <a16:creationId xmlns="" xmlns:a16="http://schemas.microsoft.com/office/drawing/2014/main" id="{C2B8E6C0-6735-D14C-A080-CCBFE8996F51}"/>
                  </a:ext>
                </a:extLst>
              </p:cNvPr>
              <p:cNvSpPr txBox="1"/>
              <p:nvPr/>
            </p:nvSpPr>
            <p:spPr>
              <a:xfrm>
                <a:off x="3379121" y="5955038"/>
                <a:ext cx="1672867" cy="35945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33" name="Straight Arrow Connector 32">
                <a:extLst>
                  <a:ext uri="{FF2B5EF4-FFF2-40B4-BE49-F238E27FC236}">
                    <a16:creationId xmlns="" xmlns:a16="http://schemas.microsoft.com/office/drawing/2014/main" id="{3741157B-74EF-3447-978A-05931D275946}"/>
                  </a:ext>
                </a:extLst>
              </p:cNvPr>
              <p:cNvCxnSpPr/>
              <p:nvPr/>
            </p:nvCxnSpPr>
            <p:spPr>
              <a:xfrm>
                <a:off x="5464289" y="6144069"/>
                <a:ext cx="388429"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 xmlns:a16="http://schemas.microsoft.com/office/drawing/2014/main" id="{4BD0366C-52A6-B242-A90E-71927FB619F8}"/>
                  </a:ext>
                </a:extLst>
              </p:cNvPr>
              <p:cNvCxnSpPr>
                <a:cxnSpLocks/>
              </p:cNvCxnSpPr>
              <p:nvPr/>
            </p:nvCxnSpPr>
            <p:spPr>
              <a:xfrm flipH="1">
                <a:off x="5014681" y="6144069"/>
                <a:ext cx="388429"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 xmlns:a16="http://schemas.microsoft.com/office/drawing/2014/main" id="{753E4E4A-9A56-6D4F-8205-E2692161827D}"/>
                </a:ext>
              </a:extLst>
            </p:cNvPr>
            <p:cNvSpPr txBox="1"/>
            <p:nvPr/>
          </p:nvSpPr>
          <p:spPr>
            <a:xfrm>
              <a:off x="9928479" y="5928170"/>
              <a:ext cx="307814" cy="359453"/>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2</a:t>
              </a:r>
            </a:p>
          </p:txBody>
        </p:sp>
      </p:grpSp>
      <p:grpSp>
        <p:nvGrpSpPr>
          <p:cNvPr id="20" name="Group 19">
            <a:extLst>
              <a:ext uri="{FF2B5EF4-FFF2-40B4-BE49-F238E27FC236}">
                <a16:creationId xmlns="" xmlns:a16="http://schemas.microsoft.com/office/drawing/2014/main" id="{3A7C543B-14FE-4ED3-AD6F-AAD786E5BAEB}"/>
              </a:ext>
            </a:extLst>
          </p:cNvPr>
          <p:cNvGrpSpPr/>
          <p:nvPr/>
        </p:nvGrpSpPr>
        <p:grpSpPr>
          <a:xfrm>
            <a:off x="-6291" y="-23678"/>
            <a:ext cx="3017520" cy="261610"/>
            <a:chOff x="-6290" y="-23678"/>
            <a:chExt cx="3017520" cy="261610"/>
          </a:xfrm>
          <a:solidFill>
            <a:schemeClr val="accent2"/>
          </a:solidFill>
        </p:grpSpPr>
        <p:sp>
          <p:nvSpPr>
            <p:cNvPr id="21" name="Freeform 13">
              <a:extLst>
                <a:ext uri="{FF2B5EF4-FFF2-40B4-BE49-F238E27FC236}">
                  <a16:creationId xmlns="" xmlns:a16="http://schemas.microsoft.com/office/drawing/2014/main" id="{3A69D130-7FF8-445A-890A-9C649D9FC1FE}"/>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2" name="Rectangle 21">
              <a:extLst>
                <a:ext uri="{FF2B5EF4-FFF2-40B4-BE49-F238E27FC236}">
                  <a16:creationId xmlns="" xmlns:a16="http://schemas.microsoft.com/office/drawing/2014/main" id="{B3B2AD4F-6AF6-45B0-B016-B66309FFECCF}"/>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2968522738"/>
      </p:ext>
    </p:extLst>
  </p:cSld>
  <p:clrMapOvr>
    <a:masterClrMapping/>
  </p:clrMapOvr>
  <p:transition>
    <p:fade/>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B037274-2636-7C4D-B150-0B4BEE7DD5DB}"/>
              </a:ext>
            </a:extLst>
          </p:cNvPr>
          <p:cNvSpPr>
            <a:spLocks noGrp="1"/>
          </p:cNvSpPr>
          <p:nvPr>
            <p:ph type="title"/>
          </p:nvPr>
        </p:nvSpPr>
        <p:spPr/>
        <p:txBody>
          <a:bodyPr>
            <a:normAutofit fontScale="90000"/>
          </a:bodyPr>
          <a:lstStyle/>
          <a:p>
            <a:r>
              <a:rPr lang="en-GB"/>
              <a:t>Outcomes in Patients with IgA Nephropathy Confirmed With a Biopsy </a:t>
            </a:r>
            <a:endParaRPr lang="en-US"/>
          </a:p>
        </p:txBody>
      </p:sp>
      <p:sp>
        <p:nvSpPr>
          <p:cNvPr id="3" name="Text Placeholder 2"/>
          <p:cNvSpPr>
            <a:spLocks noGrp="1"/>
          </p:cNvSpPr>
          <p:nvPr>
            <p:ph type="body" sz="quarter" idx="13"/>
          </p:nvPr>
        </p:nvSpPr>
        <p:spPr>
          <a:xfrm>
            <a:off x="457203" y="5852160"/>
            <a:ext cx="10242468" cy="1005840"/>
          </a:xfrm>
        </p:spPr>
        <p:txBody>
          <a:bodyPr/>
          <a:lstStyle/>
          <a:p>
            <a:r>
              <a:rPr lang="en-US" baseline="30000" err="1"/>
              <a:t>a</a:t>
            </a:r>
            <a:r>
              <a:rPr lang="en-US" err="1"/>
              <a:t>Composite</a:t>
            </a:r>
            <a:r>
              <a:rPr lang="en-US"/>
              <a:t> of sustained ≥50% decline in eGFR, onset of </a:t>
            </a:r>
            <a:r>
              <a:rPr lang="en-US" err="1"/>
              <a:t>ESKD</a:t>
            </a:r>
            <a:r>
              <a:rPr lang="en-US" baseline="30000" err="1"/>
              <a:t>c</a:t>
            </a:r>
            <a:r>
              <a:rPr lang="en-US"/>
              <a:t>, or death from a kidney or cardiovascular cause; </a:t>
            </a:r>
            <a:r>
              <a:rPr lang="en-US" baseline="30000" err="1"/>
              <a:t>b</a:t>
            </a:r>
            <a:r>
              <a:rPr lang="en-US" err="1"/>
              <a:t>Composite</a:t>
            </a:r>
            <a:r>
              <a:rPr lang="en-US"/>
              <a:t> of sustained ≥50% decline in eGFR, onset of </a:t>
            </a:r>
            <a:r>
              <a:rPr lang="en-US" err="1"/>
              <a:t>ESKD</a:t>
            </a:r>
            <a:r>
              <a:rPr lang="en-US" baseline="30000" err="1"/>
              <a:t>c</a:t>
            </a:r>
            <a:r>
              <a:rPr lang="en-US"/>
              <a:t>, or death from a kidney cause; </a:t>
            </a:r>
            <a:r>
              <a:rPr lang="en-US" baseline="30000" err="1"/>
              <a:t>c</a:t>
            </a:r>
            <a:r>
              <a:rPr lang="en-US" err="1"/>
              <a:t>Maintenance</a:t>
            </a:r>
            <a:r>
              <a:rPr lang="en-US"/>
              <a:t> dialysis for ≥28 days, kidney transplantation, or eGFR &lt;15 mL/min/1.73 m</a:t>
            </a:r>
            <a:r>
              <a:rPr lang="en-US" baseline="30000"/>
              <a:t>2</a:t>
            </a:r>
            <a:r>
              <a:rPr lang="en-US"/>
              <a:t> confirmed by a second measurement after 28 days.</a:t>
            </a:r>
          </a:p>
          <a:p>
            <a:r>
              <a:rPr lang="en-US"/>
              <a:t>eGFR = estimated glomerular filtration rate; ESKD = end-stage kidney disease; IgA = immunoglobulin A.</a:t>
            </a:r>
          </a:p>
          <a:p>
            <a:r>
              <a:rPr lang="en-US"/>
              <a:t>Wheeler DC et al. </a:t>
            </a:r>
            <a:r>
              <a:rPr lang="en-US" i="1"/>
              <a:t>Kidney Int</a:t>
            </a:r>
            <a:r>
              <a:rPr lang="en-US"/>
              <a:t>. 2021;100:215-224.</a:t>
            </a:r>
          </a:p>
        </p:txBody>
      </p:sp>
      <p:sp>
        <p:nvSpPr>
          <p:cNvPr id="13" name="Freeform: Shape 153">
            <a:extLst>
              <a:ext uri="{FF2B5EF4-FFF2-40B4-BE49-F238E27FC236}">
                <a16:creationId xmlns="" xmlns:a16="http://schemas.microsoft.com/office/drawing/2014/main" id="{EBA8EA9F-E409-7B4C-8C51-6E8EE0C8F088}"/>
              </a:ext>
            </a:extLst>
          </p:cNvPr>
          <p:cNvSpPr/>
          <p:nvPr/>
        </p:nvSpPr>
        <p:spPr>
          <a:xfrm>
            <a:off x="7189527" y="4012969"/>
            <a:ext cx="4519996" cy="602377"/>
          </a:xfrm>
          <a:custGeom>
            <a:avLst/>
            <a:gdLst>
              <a:gd name="connsiteX0" fmla="*/ 0 w 4519996"/>
              <a:gd name="connsiteY0" fmla="*/ 602377 h 602377"/>
              <a:gd name="connsiteX1" fmla="*/ 407363 w 4519996"/>
              <a:gd name="connsiteY1" fmla="*/ 602377 h 602377"/>
              <a:gd name="connsiteX2" fmla="*/ 407363 w 4519996"/>
              <a:gd name="connsiteY2" fmla="*/ 481035 h 602377"/>
              <a:gd name="connsiteX3" fmla="*/ 2244831 w 4519996"/>
              <a:gd name="connsiteY3" fmla="*/ 481035 h 602377"/>
              <a:gd name="connsiteX4" fmla="*/ 2244831 w 4519996"/>
              <a:gd name="connsiteY4" fmla="*/ 372694 h 602377"/>
              <a:gd name="connsiteX5" fmla="*/ 2283833 w 4519996"/>
              <a:gd name="connsiteY5" fmla="*/ 372694 h 602377"/>
              <a:gd name="connsiteX6" fmla="*/ 2283833 w 4519996"/>
              <a:gd name="connsiteY6" fmla="*/ 260019 h 602377"/>
              <a:gd name="connsiteX7" fmla="*/ 2322836 w 4519996"/>
              <a:gd name="connsiteY7" fmla="*/ 260019 h 602377"/>
              <a:gd name="connsiteX8" fmla="*/ 2322836 w 4519996"/>
              <a:gd name="connsiteY8" fmla="*/ 164679 h 602377"/>
              <a:gd name="connsiteX9" fmla="*/ 3328243 w 4519996"/>
              <a:gd name="connsiteY9" fmla="*/ 164679 h 602377"/>
              <a:gd name="connsiteX10" fmla="*/ 3328243 w 4519996"/>
              <a:gd name="connsiteY10" fmla="*/ 0 h 602377"/>
              <a:gd name="connsiteX11" fmla="*/ 4519996 w 4519996"/>
              <a:gd name="connsiteY11" fmla="*/ 0 h 60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19996" h="602377">
                <a:moveTo>
                  <a:pt x="0" y="602377"/>
                </a:moveTo>
                <a:lnTo>
                  <a:pt x="407363" y="602377"/>
                </a:lnTo>
                <a:lnTo>
                  <a:pt x="407363" y="481035"/>
                </a:lnTo>
                <a:lnTo>
                  <a:pt x="2244831" y="481035"/>
                </a:lnTo>
                <a:lnTo>
                  <a:pt x="2244831" y="372694"/>
                </a:lnTo>
                <a:lnTo>
                  <a:pt x="2283833" y="372694"/>
                </a:lnTo>
                <a:lnTo>
                  <a:pt x="2283833" y="260019"/>
                </a:lnTo>
                <a:lnTo>
                  <a:pt x="2322836" y="260019"/>
                </a:lnTo>
                <a:lnTo>
                  <a:pt x="2322836" y="164679"/>
                </a:lnTo>
                <a:lnTo>
                  <a:pt x="3328243" y="164679"/>
                </a:lnTo>
                <a:lnTo>
                  <a:pt x="3328243" y="0"/>
                </a:lnTo>
                <a:lnTo>
                  <a:pt x="4519996"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4">
            <a:extLst>
              <a:ext uri="{FF2B5EF4-FFF2-40B4-BE49-F238E27FC236}">
                <a16:creationId xmlns="" xmlns:a16="http://schemas.microsoft.com/office/drawing/2014/main" id="{8E96E0FD-656F-0E48-B0E4-A8DEE1008AFC}"/>
              </a:ext>
            </a:extLst>
          </p:cNvPr>
          <p:cNvSpPr/>
          <p:nvPr/>
        </p:nvSpPr>
        <p:spPr>
          <a:xfrm>
            <a:off x="1374589" y="3926541"/>
            <a:ext cx="4488331" cy="687294"/>
          </a:xfrm>
          <a:custGeom>
            <a:avLst/>
            <a:gdLst>
              <a:gd name="connsiteX0" fmla="*/ 0 w 4488330"/>
              <a:gd name="connsiteY0" fmla="*/ 687294 h 687294"/>
              <a:gd name="connsiteX1" fmla="*/ 161365 w 4488330"/>
              <a:gd name="connsiteY1" fmla="*/ 687294 h 687294"/>
              <a:gd name="connsiteX2" fmla="*/ 161365 w 4488330"/>
              <a:gd name="connsiteY2" fmla="*/ 579718 h 687294"/>
              <a:gd name="connsiteX3" fmla="*/ 430306 w 4488330"/>
              <a:gd name="connsiteY3" fmla="*/ 579718 h 687294"/>
              <a:gd name="connsiteX4" fmla="*/ 430306 w 4488330"/>
              <a:gd name="connsiteY4" fmla="*/ 478118 h 687294"/>
              <a:gd name="connsiteX5" fmla="*/ 2271059 w 4488330"/>
              <a:gd name="connsiteY5" fmla="*/ 478118 h 687294"/>
              <a:gd name="connsiteX6" fmla="*/ 2271059 w 4488330"/>
              <a:gd name="connsiteY6" fmla="*/ 370541 h 687294"/>
              <a:gd name="connsiteX7" fmla="*/ 2300941 w 4488330"/>
              <a:gd name="connsiteY7" fmla="*/ 370541 h 687294"/>
              <a:gd name="connsiteX8" fmla="*/ 2300941 w 4488330"/>
              <a:gd name="connsiteY8" fmla="*/ 262965 h 687294"/>
              <a:gd name="connsiteX9" fmla="*/ 2318871 w 4488330"/>
              <a:gd name="connsiteY9" fmla="*/ 262965 h 687294"/>
              <a:gd name="connsiteX10" fmla="*/ 2318871 w 4488330"/>
              <a:gd name="connsiteY10" fmla="*/ 167341 h 687294"/>
              <a:gd name="connsiteX11" fmla="*/ 3328894 w 4488330"/>
              <a:gd name="connsiteY11" fmla="*/ 167341 h 687294"/>
              <a:gd name="connsiteX12" fmla="*/ 3328894 w 4488330"/>
              <a:gd name="connsiteY12" fmla="*/ 0 h 687294"/>
              <a:gd name="connsiteX13" fmla="*/ 4488330 w 4488330"/>
              <a:gd name="connsiteY13" fmla="*/ 0 h 68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88330" h="687294">
                <a:moveTo>
                  <a:pt x="0" y="687294"/>
                </a:moveTo>
                <a:lnTo>
                  <a:pt x="161365" y="687294"/>
                </a:lnTo>
                <a:lnTo>
                  <a:pt x="161365" y="579718"/>
                </a:lnTo>
                <a:lnTo>
                  <a:pt x="430306" y="579718"/>
                </a:lnTo>
                <a:lnTo>
                  <a:pt x="430306" y="478118"/>
                </a:lnTo>
                <a:lnTo>
                  <a:pt x="2271059" y="478118"/>
                </a:lnTo>
                <a:lnTo>
                  <a:pt x="2271059" y="370541"/>
                </a:lnTo>
                <a:lnTo>
                  <a:pt x="2300941" y="370541"/>
                </a:lnTo>
                <a:lnTo>
                  <a:pt x="2300941" y="262965"/>
                </a:lnTo>
                <a:lnTo>
                  <a:pt x="2318871" y="262965"/>
                </a:lnTo>
                <a:lnTo>
                  <a:pt x="2318871" y="167341"/>
                </a:lnTo>
                <a:lnTo>
                  <a:pt x="3328894" y="167341"/>
                </a:lnTo>
                <a:lnTo>
                  <a:pt x="3328894" y="0"/>
                </a:lnTo>
                <a:lnTo>
                  <a:pt x="4488330"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 xmlns:a16="http://schemas.microsoft.com/office/drawing/2014/main" id="{6F3D46A8-3853-4B47-9A74-E53767FC1D39}"/>
              </a:ext>
            </a:extLst>
          </p:cNvPr>
          <p:cNvSpPr txBox="1"/>
          <p:nvPr/>
        </p:nvSpPr>
        <p:spPr>
          <a:xfrm>
            <a:off x="328553" y="1207519"/>
            <a:ext cx="11317339" cy="338554"/>
          </a:xfrm>
          <a:prstGeom prst="rect">
            <a:avLst/>
          </a:prstGeom>
          <a:noFill/>
        </p:spPr>
        <p:txBody>
          <a:bodyPr wrap="square" rtlCol="0">
            <a:spAutoFit/>
          </a:bodyPr>
          <a:lstStyle/>
          <a:p>
            <a:pPr algn="ctr"/>
            <a:r>
              <a:rPr lang="en-US" sz="1600" b="1"/>
              <a:t>Diagnosis of IgA nephropathy was confirmed by previous biopsy in 254 (94%) patients</a:t>
            </a:r>
            <a:endParaRPr lang="en-GB" sz="1600" b="1"/>
          </a:p>
        </p:txBody>
      </p:sp>
      <p:grpSp>
        <p:nvGrpSpPr>
          <p:cNvPr id="16" name="Group 15">
            <a:extLst>
              <a:ext uri="{FF2B5EF4-FFF2-40B4-BE49-F238E27FC236}">
                <a16:creationId xmlns="" xmlns:a16="http://schemas.microsoft.com/office/drawing/2014/main" id="{C4CFB65B-03CF-114F-ADFB-8312C49AE743}"/>
              </a:ext>
            </a:extLst>
          </p:cNvPr>
          <p:cNvGrpSpPr/>
          <p:nvPr/>
        </p:nvGrpSpPr>
        <p:grpSpPr>
          <a:xfrm>
            <a:off x="328096" y="1886804"/>
            <a:ext cx="5708568" cy="3504310"/>
            <a:chOff x="328096" y="1886804"/>
            <a:chExt cx="5708567" cy="3504310"/>
          </a:xfrm>
        </p:grpSpPr>
        <p:sp>
          <p:nvSpPr>
            <p:cNvPr id="17" name="Freeform: Shape 15">
              <a:extLst>
                <a:ext uri="{FF2B5EF4-FFF2-40B4-BE49-F238E27FC236}">
                  <a16:creationId xmlns="" xmlns:a16="http://schemas.microsoft.com/office/drawing/2014/main" id="{A75036DE-9BFF-254E-9CFD-4C2FCD020E55}"/>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8" name="Straight Connector 17">
              <a:extLst>
                <a:ext uri="{FF2B5EF4-FFF2-40B4-BE49-F238E27FC236}">
                  <a16:creationId xmlns="" xmlns:a16="http://schemas.microsoft.com/office/drawing/2014/main" id="{F3520A89-A18A-9E43-904E-35FCEFA9CAC2}"/>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3F0F51FA-2BD9-324D-B564-947ED1A40690}"/>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A30411E3-2059-7345-AC93-DE1304E7BFB1}"/>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C98CD27E-BD45-0A42-B462-6028FAB9888F}"/>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C33CA1BC-5EFA-1A4B-8E4E-6EABA4F40C84}"/>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4F6306C3-924D-C54C-ABB2-A72B06A71F51}"/>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B0FC3B5A-3EEE-F847-9E62-4BBF80D6A7E3}"/>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E411E189-F858-914B-B453-2AC404CFC3A1}"/>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a:extLst>
                <a:ext uri="{FF2B5EF4-FFF2-40B4-BE49-F238E27FC236}">
                  <a16:creationId xmlns="" xmlns:a16="http://schemas.microsoft.com/office/drawing/2014/main" id="{5DAC4014-22E9-7B45-AF18-83D092EE46D6}"/>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7" name="Straight Connector 26">
              <a:extLst>
                <a:ext uri="{FF2B5EF4-FFF2-40B4-BE49-F238E27FC236}">
                  <a16:creationId xmlns="" xmlns:a16="http://schemas.microsoft.com/office/drawing/2014/main" id="{CCEF5E8F-A823-A04D-8A5F-6BA1A24709BA}"/>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Connector 27">
              <a:extLst>
                <a:ext uri="{FF2B5EF4-FFF2-40B4-BE49-F238E27FC236}">
                  <a16:creationId xmlns="" xmlns:a16="http://schemas.microsoft.com/office/drawing/2014/main" id="{9E4CEB33-8E4F-3240-A6C1-19E408376E2D}"/>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Connector 28">
              <a:extLst>
                <a:ext uri="{FF2B5EF4-FFF2-40B4-BE49-F238E27FC236}">
                  <a16:creationId xmlns="" xmlns:a16="http://schemas.microsoft.com/office/drawing/2014/main" id="{0CEFA937-E347-A34C-B6C5-B9E682577CA5}"/>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Connector 29">
              <a:extLst>
                <a:ext uri="{FF2B5EF4-FFF2-40B4-BE49-F238E27FC236}">
                  <a16:creationId xmlns="" xmlns:a16="http://schemas.microsoft.com/office/drawing/2014/main" id="{C137865F-9A6A-004B-8A5B-B520B0505DD6}"/>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31" name="TextBox 30">
              <a:extLst>
                <a:ext uri="{FF2B5EF4-FFF2-40B4-BE49-F238E27FC236}">
                  <a16:creationId xmlns="" xmlns:a16="http://schemas.microsoft.com/office/drawing/2014/main" id="{F98DD624-4816-D842-ADB1-2C3619847405}"/>
                </a:ext>
              </a:extLst>
            </p:cNvPr>
            <p:cNvSpPr txBox="1"/>
            <p:nvPr/>
          </p:nvSpPr>
          <p:spPr>
            <a:xfrm>
              <a:off x="1090290" y="4507390"/>
              <a:ext cx="248786" cy="230832"/>
            </a:xfrm>
            <a:prstGeom prst="rect">
              <a:avLst/>
            </a:prstGeom>
            <a:noFill/>
          </p:spPr>
          <p:txBody>
            <a:bodyPr wrap="none" rtlCol="0">
              <a:spAutoFit/>
            </a:bodyPr>
            <a:lstStyle/>
            <a:p>
              <a:pPr algn="r">
                <a:buClr>
                  <a:schemeClr val="accent1"/>
                </a:buClr>
              </a:pPr>
              <a:r>
                <a:rPr lang="en-US" sz="900"/>
                <a:t>0</a:t>
              </a:r>
            </a:p>
          </p:txBody>
        </p:sp>
        <p:sp>
          <p:nvSpPr>
            <p:cNvPr id="32" name="TextBox 31">
              <a:extLst>
                <a:ext uri="{FF2B5EF4-FFF2-40B4-BE49-F238E27FC236}">
                  <a16:creationId xmlns="" xmlns:a16="http://schemas.microsoft.com/office/drawing/2014/main" id="{E90E4727-5C96-374D-BCAC-6B94F7D349C9}"/>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33" name="TextBox 32">
              <a:extLst>
                <a:ext uri="{FF2B5EF4-FFF2-40B4-BE49-F238E27FC236}">
                  <a16:creationId xmlns="" xmlns:a16="http://schemas.microsoft.com/office/drawing/2014/main" id="{BD2E1124-4171-894D-9AEC-4AB3FAA6473B}"/>
                </a:ext>
              </a:extLst>
            </p:cNvPr>
            <p:cNvSpPr txBox="1"/>
            <p:nvPr/>
          </p:nvSpPr>
          <p:spPr>
            <a:xfrm>
              <a:off x="1090290" y="4070624"/>
              <a:ext cx="248786" cy="230832"/>
            </a:xfrm>
            <a:prstGeom prst="rect">
              <a:avLst/>
            </a:prstGeom>
            <a:noFill/>
          </p:spPr>
          <p:txBody>
            <a:bodyPr wrap="none" rtlCol="0">
              <a:spAutoFit/>
            </a:bodyPr>
            <a:lstStyle/>
            <a:p>
              <a:pPr algn="r">
                <a:buClr>
                  <a:schemeClr val="accent1"/>
                </a:buClr>
              </a:pPr>
              <a:r>
                <a:rPr lang="en-US" sz="900"/>
                <a:t>4</a:t>
              </a:r>
            </a:p>
          </p:txBody>
        </p:sp>
        <p:sp>
          <p:nvSpPr>
            <p:cNvPr id="34" name="TextBox 33">
              <a:extLst>
                <a:ext uri="{FF2B5EF4-FFF2-40B4-BE49-F238E27FC236}">
                  <a16:creationId xmlns="" xmlns:a16="http://schemas.microsoft.com/office/drawing/2014/main" id="{CE51A724-64B1-0B43-AC8E-1394E66410CB}"/>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35" name="TextBox 34">
              <a:extLst>
                <a:ext uri="{FF2B5EF4-FFF2-40B4-BE49-F238E27FC236}">
                  <a16:creationId xmlns="" xmlns:a16="http://schemas.microsoft.com/office/drawing/2014/main" id="{B6EF2F45-8ED6-B746-9B8B-AE6094190BC5}"/>
                </a:ext>
              </a:extLst>
            </p:cNvPr>
            <p:cNvSpPr txBox="1"/>
            <p:nvPr/>
          </p:nvSpPr>
          <p:spPr>
            <a:xfrm>
              <a:off x="2714836" y="4822995"/>
              <a:ext cx="2058577"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6" name="TextBox 35">
              <a:extLst>
                <a:ext uri="{FF2B5EF4-FFF2-40B4-BE49-F238E27FC236}">
                  <a16:creationId xmlns="" xmlns:a16="http://schemas.microsoft.com/office/drawing/2014/main" id="{864AE04D-8876-E94E-AA8D-078705C6CB76}"/>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37" name="TextBox 36">
              <a:extLst>
                <a:ext uri="{FF2B5EF4-FFF2-40B4-BE49-F238E27FC236}">
                  <a16:creationId xmlns="" xmlns:a16="http://schemas.microsoft.com/office/drawing/2014/main" id="{CDED6FB2-2B01-3C43-91DC-3E2B21A0590F}"/>
                </a:ext>
              </a:extLst>
            </p:cNvPr>
            <p:cNvSpPr txBox="1"/>
            <p:nvPr/>
          </p:nvSpPr>
          <p:spPr>
            <a:xfrm>
              <a:off x="1261485" y="4712357"/>
              <a:ext cx="248786" cy="230832"/>
            </a:xfrm>
            <a:prstGeom prst="rect">
              <a:avLst/>
            </a:prstGeom>
            <a:noFill/>
          </p:spPr>
          <p:txBody>
            <a:bodyPr wrap="none" rtlCol="0">
              <a:spAutoFit/>
            </a:bodyPr>
            <a:lstStyle/>
            <a:p>
              <a:pPr algn="ctr">
                <a:buClr>
                  <a:schemeClr val="accent1"/>
                </a:buClr>
              </a:pPr>
              <a:r>
                <a:rPr lang="en-US" sz="900"/>
                <a:t>0</a:t>
              </a:r>
            </a:p>
          </p:txBody>
        </p:sp>
        <p:sp>
          <p:nvSpPr>
            <p:cNvPr id="38" name="TextBox 37">
              <a:extLst>
                <a:ext uri="{FF2B5EF4-FFF2-40B4-BE49-F238E27FC236}">
                  <a16:creationId xmlns="" xmlns:a16="http://schemas.microsoft.com/office/drawing/2014/main" id="{BBF2A487-7CFF-6241-A6E7-B1500B97ECA3}"/>
                </a:ext>
              </a:extLst>
            </p:cNvPr>
            <p:cNvSpPr txBox="1"/>
            <p:nvPr/>
          </p:nvSpPr>
          <p:spPr>
            <a:xfrm>
              <a:off x="1823531" y="4712357"/>
              <a:ext cx="248786" cy="230832"/>
            </a:xfrm>
            <a:prstGeom prst="rect">
              <a:avLst/>
            </a:prstGeom>
            <a:noFill/>
          </p:spPr>
          <p:txBody>
            <a:bodyPr wrap="none" rtlCol="0">
              <a:spAutoFit/>
            </a:bodyPr>
            <a:lstStyle/>
            <a:p>
              <a:pPr algn="ctr">
                <a:buClr>
                  <a:schemeClr val="accent1"/>
                </a:buClr>
              </a:pPr>
              <a:r>
                <a:rPr lang="en-US" sz="900"/>
                <a:t>4</a:t>
              </a:r>
            </a:p>
          </p:txBody>
        </p:sp>
        <p:sp>
          <p:nvSpPr>
            <p:cNvPr id="39" name="TextBox 38">
              <a:extLst>
                <a:ext uri="{FF2B5EF4-FFF2-40B4-BE49-F238E27FC236}">
                  <a16:creationId xmlns="" xmlns:a16="http://schemas.microsoft.com/office/drawing/2014/main" id="{652F7810-5655-EA45-928D-5467E7BC68A0}"/>
                </a:ext>
              </a:extLst>
            </p:cNvPr>
            <p:cNvSpPr txBox="1"/>
            <p:nvPr/>
          </p:nvSpPr>
          <p:spPr>
            <a:xfrm>
              <a:off x="2923780" y="4712357"/>
              <a:ext cx="312906" cy="230832"/>
            </a:xfrm>
            <a:prstGeom prst="rect">
              <a:avLst/>
            </a:prstGeom>
            <a:noFill/>
          </p:spPr>
          <p:txBody>
            <a:bodyPr wrap="none" rtlCol="0">
              <a:spAutoFit/>
            </a:bodyPr>
            <a:lstStyle/>
            <a:p>
              <a:pPr algn="ctr">
                <a:buClr>
                  <a:schemeClr val="accent1"/>
                </a:buClr>
              </a:pPr>
              <a:r>
                <a:rPr lang="en-US" sz="900"/>
                <a:t>12</a:t>
              </a:r>
            </a:p>
          </p:txBody>
        </p:sp>
        <p:sp>
          <p:nvSpPr>
            <p:cNvPr id="40" name="TextBox 39">
              <a:extLst>
                <a:ext uri="{FF2B5EF4-FFF2-40B4-BE49-F238E27FC236}">
                  <a16:creationId xmlns="" xmlns:a16="http://schemas.microsoft.com/office/drawing/2014/main" id="{E8F8F4EF-5BEC-B247-A112-B6D78B23B76E}"/>
                </a:ext>
              </a:extLst>
            </p:cNvPr>
            <p:cNvSpPr txBox="1"/>
            <p:nvPr/>
          </p:nvSpPr>
          <p:spPr>
            <a:xfrm>
              <a:off x="3483776" y="4712357"/>
              <a:ext cx="312906" cy="230832"/>
            </a:xfrm>
            <a:prstGeom prst="rect">
              <a:avLst/>
            </a:prstGeom>
            <a:noFill/>
          </p:spPr>
          <p:txBody>
            <a:bodyPr wrap="none" rtlCol="0">
              <a:spAutoFit/>
            </a:bodyPr>
            <a:lstStyle/>
            <a:p>
              <a:pPr algn="ctr">
                <a:buClr>
                  <a:schemeClr val="accent1"/>
                </a:buClr>
              </a:pPr>
              <a:r>
                <a:rPr lang="en-US" sz="900"/>
                <a:t>16</a:t>
              </a:r>
            </a:p>
          </p:txBody>
        </p:sp>
        <p:sp>
          <p:nvSpPr>
            <p:cNvPr id="41" name="TextBox 40">
              <a:extLst>
                <a:ext uri="{FF2B5EF4-FFF2-40B4-BE49-F238E27FC236}">
                  <a16:creationId xmlns="" xmlns:a16="http://schemas.microsoft.com/office/drawing/2014/main" id="{908BA828-17BD-6A4E-87CF-859AC0224B9E}"/>
                </a:ext>
              </a:extLst>
            </p:cNvPr>
            <p:cNvSpPr txBox="1"/>
            <p:nvPr/>
          </p:nvSpPr>
          <p:spPr>
            <a:xfrm>
              <a:off x="4043772" y="4712357"/>
              <a:ext cx="312906" cy="230832"/>
            </a:xfrm>
            <a:prstGeom prst="rect">
              <a:avLst/>
            </a:prstGeom>
            <a:noFill/>
          </p:spPr>
          <p:txBody>
            <a:bodyPr wrap="none" rtlCol="0">
              <a:spAutoFit/>
            </a:bodyPr>
            <a:lstStyle/>
            <a:p>
              <a:pPr algn="ctr">
                <a:buClr>
                  <a:schemeClr val="accent1"/>
                </a:buClr>
              </a:pPr>
              <a:r>
                <a:rPr lang="en-US" sz="900"/>
                <a:t>20</a:t>
              </a:r>
            </a:p>
          </p:txBody>
        </p:sp>
        <p:sp>
          <p:nvSpPr>
            <p:cNvPr id="42" name="TextBox 41">
              <a:extLst>
                <a:ext uri="{FF2B5EF4-FFF2-40B4-BE49-F238E27FC236}">
                  <a16:creationId xmlns="" xmlns:a16="http://schemas.microsoft.com/office/drawing/2014/main" id="{96A73587-CF34-AF45-80CA-9E81401A74E1}"/>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43" name="TextBox 42">
              <a:extLst>
                <a:ext uri="{FF2B5EF4-FFF2-40B4-BE49-F238E27FC236}">
                  <a16:creationId xmlns="" xmlns:a16="http://schemas.microsoft.com/office/drawing/2014/main" id="{E979EBB3-21A7-2C4B-81F4-E5D6CCAC5CAD}"/>
                </a:ext>
              </a:extLst>
            </p:cNvPr>
            <p:cNvSpPr txBox="1"/>
            <p:nvPr/>
          </p:nvSpPr>
          <p:spPr>
            <a:xfrm>
              <a:off x="5163762" y="4712357"/>
              <a:ext cx="312906" cy="230832"/>
            </a:xfrm>
            <a:prstGeom prst="rect">
              <a:avLst/>
            </a:prstGeom>
            <a:noFill/>
          </p:spPr>
          <p:txBody>
            <a:bodyPr wrap="none" rtlCol="0">
              <a:spAutoFit/>
            </a:bodyPr>
            <a:lstStyle/>
            <a:p>
              <a:pPr algn="ctr">
                <a:buClr>
                  <a:schemeClr val="accent1"/>
                </a:buClr>
              </a:pPr>
              <a:r>
                <a:rPr lang="en-US" sz="900"/>
                <a:t>28</a:t>
              </a:r>
            </a:p>
          </p:txBody>
        </p:sp>
        <p:sp>
          <p:nvSpPr>
            <p:cNvPr id="44" name="TextBox 43">
              <a:extLst>
                <a:ext uri="{FF2B5EF4-FFF2-40B4-BE49-F238E27FC236}">
                  <a16:creationId xmlns="" xmlns:a16="http://schemas.microsoft.com/office/drawing/2014/main" id="{975C6687-98A7-194C-B8E1-28A30F9DB599}"/>
                </a:ext>
              </a:extLst>
            </p:cNvPr>
            <p:cNvSpPr txBox="1"/>
            <p:nvPr/>
          </p:nvSpPr>
          <p:spPr>
            <a:xfrm>
              <a:off x="5723757" y="4712357"/>
              <a:ext cx="312906" cy="230832"/>
            </a:xfrm>
            <a:prstGeom prst="rect">
              <a:avLst/>
            </a:prstGeom>
            <a:noFill/>
          </p:spPr>
          <p:txBody>
            <a:bodyPr wrap="none" rtlCol="0">
              <a:spAutoFit/>
            </a:bodyPr>
            <a:lstStyle/>
            <a:p>
              <a:pPr algn="ctr">
                <a:buClr>
                  <a:schemeClr val="accent1"/>
                </a:buClr>
              </a:pPr>
              <a:r>
                <a:rPr lang="en-US" sz="900"/>
                <a:t>32</a:t>
              </a:r>
            </a:p>
          </p:txBody>
        </p:sp>
        <p:sp>
          <p:nvSpPr>
            <p:cNvPr id="45" name="TextBox 44">
              <a:extLst>
                <a:ext uri="{FF2B5EF4-FFF2-40B4-BE49-F238E27FC236}">
                  <a16:creationId xmlns="" xmlns:a16="http://schemas.microsoft.com/office/drawing/2014/main" id="{E422096B-B2E6-4940-81D9-A0539331F442}"/>
                </a:ext>
              </a:extLst>
            </p:cNvPr>
            <p:cNvSpPr txBox="1"/>
            <p:nvPr/>
          </p:nvSpPr>
          <p:spPr>
            <a:xfrm>
              <a:off x="119734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129</a:t>
              </a:r>
            </a:p>
          </p:txBody>
        </p:sp>
        <p:sp>
          <p:nvSpPr>
            <p:cNvPr id="46" name="TextBox 45">
              <a:extLst>
                <a:ext uri="{FF2B5EF4-FFF2-40B4-BE49-F238E27FC236}">
                  <a16:creationId xmlns="" xmlns:a16="http://schemas.microsoft.com/office/drawing/2014/main" id="{294C6689-037A-8D44-A81B-195D5BCE13D3}"/>
                </a:ext>
              </a:extLst>
            </p:cNvPr>
            <p:cNvSpPr txBox="1"/>
            <p:nvPr/>
          </p:nvSpPr>
          <p:spPr>
            <a:xfrm>
              <a:off x="17535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102</a:t>
              </a:r>
            </a:p>
          </p:txBody>
        </p:sp>
        <p:sp>
          <p:nvSpPr>
            <p:cNvPr id="47" name="TextBox 46">
              <a:extLst>
                <a:ext uri="{FF2B5EF4-FFF2-40B4-BE49-F238E27FC236}">
                  <a16:creationId xmlns="" xmlns:a16="http://schemas.microsoft.com/office/drawing/2014/main" id="{5BEE0218-2BC9-A840-831E-FBB9C0C1992B}"/>
                </a:ext>
              </a:extLst>
            </p:cNvPr>
            <p:cNvSpPr txBox="1"/>
            <p:nvPr/>
          </p:nvSpPr>
          <p:spPr>
            <a:xfrm>
              <a:off x="232085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101</a:t>
              </a:r>
            </a:p>
          </p:txBody>
        </p:sp>
        <p:sp>
          <p:nvSpPr>
            <p:cNvPr id="48" name="TextBox 47">
              <a:extLst>
                <a:ext uri="{FF2B5EF4-FFF2-40B4-BE49-F238E27FC236}">
                  <a16:creationId xmlns="" xmlns:a16="http://schemas.microsoft.com/office/drawing/2014/main" id="{4BA3475C-A25A-1C48-BD27-6B5FB2D6C8A7}"/>
                </a:ext>
              </a:extLst>
            </p:cNvPr>
            <p:cNvSpPr txBox="1"/>
            <p:nvPr/>
          </p:nvSpPr>
          <p:spPr>
            <a:xfrm>
              <a:off x="3492640"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99</a:t>
              </a:r>
            </a:p>
          </p:txBody>
        </p:sp>
        <p:sp>
          <p:nvSpPr>
            <p:cNvPr id="49" name="TextBox 48">
              <a:extLst>
                <a:ext uri="{FF2B5EF4-FFF2-40B4-BE49-F238E27FC236}">
                  <a16:creationId xmlns="" xmlns:a16="http://schemas.microsoft.com/office/drawing/2014/main" id="{6ECDBAEC-4E26-A148-896A-5255027B673B}"/>
                </a:ext>
              </a:extLst>
            </p:cNvPr>
            <p:cNvSpPr txBox="1"/>
            <p:nvPr/>
          </p:nvSpPr>
          <p:spPr>
            <a:xfrm>
              <a:off x="4042264"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94</a:t>
              </a:r>
            </a:p>
          </p:txBody>
        </p:sp>
        <p:sp>
          <p:nvSpPr>
            <p:cNvPr id="50" name="TextBox 49">
              <a:extLst>
                <a:ext uri="{FF2B5EF4-FFF2-40B4-BE49-F238E27FC236}">
                  <a16:creationId xmlns="" xmlns:a16="http://schemas.microsoft.com/office/drawing/2014/main" id="{5F0EF774-A15A-0D4C-8432-8B71A88966CC}"/>
                </a:ext>
              </a:extLst>
            </p:cNvPr>
            <p:cNvSpPr txBox="1"/>
            <p:nvPr/>
          </p:nvSpPr>
          <p:spPr>
            <a:xfrm>
              <a:off x="4611364"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59</a:t>
              </a:r>
            </a:p>
          </p:txBody>
        </p:sp>
        <p:sp>
          <p:nvSpPr>
            <p:cNvPr id="51" name="TextBox 50">
              <a:extLst>
                <a:ext uri="{FF2B5EF4-FFF2-40B4-BE49-F238E27FC236}">
                  <a16:creationId xmlns="" xmlns:a16="http://schemas.microsoft.com/office/drawing/2014/main" id="{9FACB851-FA53-BA4D-BF55-BB73B4E2D9D6}"/>
                </a:ext>
              </a:extLst>
            </p:cNvPr>
            <p:cNvSpPr txBox="1"/>
            <p:nvPr/>
          </p:nvSpPr>
          <p:spPr>
            <a:xfrm>
              <a:off x="5178732"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42</a:t>
              </a:r>
            </a:p>
          </p:txBody>
        </p:sp>
        <p:sp>
          <p:nvSpPr>
            <p:cNvPr id="52" name="TextBox 51">
              <a:extLst>
                <a:ext uri="{FF2B5EF4-FFF2-40B4-BE49-F238E27FC236}">
                  <a16:creationId xmlns="" xmlns:a16="http://schemas.microsoft.com/office/drawing/2014/main" id="{8BCE3517-180E-EF4E-A220-F0048AFCB7D6}"/>
                </a:ext>
              </a:extLst>
            </p:cNvPr>
            <p:cNvSpPr txBox="1"/>
            <p:nvPr/>
          </p:nvSpPr>
          <p:spPr>
            <a:xfrm>
              <a:off x="5723757"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16</a:t>
              </a:r>
            </a:p>
          </p:txBody>
        </p:sp>
        <p:sp>
          <p:nvSpPr>
            <p:cNvPr id="53" name="TextBox 52">
              <a:extLst>
                <a:ext uri="{FF2B5EF4-FFF2-40B4-BE49-F238E27FC236}">
                  <a16:creationId xmlns="" xmlns:a16="http://schemas.microsoft.com/office/drawing/2014/main" id="{921FDCEF-4EFD-2246-B62F-D90CB7F5276B}"/>
                </a:ext>
              </a:extLst>
            </p:cNvPr>
            <p:cNvSpPr txBox="1"/>
            <p:nvPr/>
          </p:nvSpPr>
          <p:spPr>
            <a:xfrm>
              <a:off x="1197343"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125</a:t>
              </a:r>
            </a:p>
          </p:txBody>
        </p:sp>
        <p:sp>
          <p:nvSpPr>
            <p:cNvPr id="54" name="TextBox 53">
              <a:extLst>
                <a:ext uri="{FF2B5EF4-FFF2-40B4-BE49-F238E27FC236}">
                  <a16:creationId xmlns="" xmlns:a16="http://schemas.microsoft.com/office/drawing/2014/main" id="{9C4794C4-6533-3749-9F4A-B12E0F0532CA}"/>
                </a:ext>
              </a:extLst>
            </p:cNvPr>
            <p:cNvSpPr txBox="1"/>
            <p:nvPr/>
          </p:nvSpPr>
          <p:spPr>
            <a:xfrm>
              <a:off x="175359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105</a:t>
              </a:r>
            </a:p>
          </p:txBody>
        </p:sp>
        <p:sp>
          <p:nvSpPr>
            <p:cNvPr id="55" name="TextBox 54">
              <a:extLst>
                <a:ext uri="{FF2B5EF4-FFF2-40B4-BE49-F238E27FC236}">
                  <a16:creationId xmlns="" xmlns:a16="http://schemas.microsoft.com/office/drawing/2014/main" id="{399CDC6D-F372-4745-ACEC-17858CBC7236}"/>
                </a:ext>
              </a:extLst>
            </p:cNvPr>
            <p:cNvSpPr txBox="1"/>
            <p:nvPr/>
          </p:nvSpPr>
          <p:spPr>
            <a:xfrm>
              <a:off x="2320851"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101</a:t>
              </a:r>
            </a:p>
          </p:txBody>
        </p:sp>
        <p:sp>
          <p:nvSpPr>
            <p:cNvPr id="56" name="TextBox 55">
              <a:extLst>
                <a:ext uri="{FF2B5EF4-FFF2-40B4-BE49-F238E27FC236}">
                  <a16:creationId xmlns="" xmlns:a16="http://schemas.microsoft.com/office/drawing/2014/main" id="{3CB6D121-3649-6E45-9CE6-C6DCD0A78AFF}"/>
                </a:ext>
              </a:extLst>
            </p:cNvPr>
            <p:cNvSpPr txBox="1"/>
            <p:nvPr/>
          </p:nvSpPr>
          <p:spPr>
            <a:xfrm>
              <a:off x="3492640"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89</a:t>
              </a:r>
            </a:p>
          </p:txBody>
        </p:sp>
        <p:sp>
          <p:nvSpPr>
            <p:cNvPr id="57" name="TextBox 56">
              <a:extLst>
                <a:ext uri="{FF2B5EF4-FFF2-40B4-BE49-F238E27FC236}">
                  <a16:creationId xmlns="" xmlns:a16="http://schemas.microsoft.com/office/drawing/2014/main" id="{51BECB02-EC66-0542-A252-1418E6EC3DC0}"/>
                </a:ext>
              </a:extLst>
            </p:cNvPr>
            <p:cNvSpPr txBox="1"/>
            <p:nvPr/>
          </p:nvSpPr>
          <p:spPr>
            <a:xfrm>
              <a:off x="4042264"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85</a:t>
              </a:r>
            </a:p>
          </p:txBody>
        </p:sp>
        <p:sp>
          <p:nvSpPr>
            <p:cNvPr id="58" name="TextBox 57">
              <a:extLst>
                <a:ext uri="{FF2B5EF4-FFF2-40B4-BE49-F238E27FC236}">
                  <a16:creationId xmlns="" xmlns:a16="http://schemas.microsoft.com/office/drawing/2014/main" id="{EA61A4FF-F28A-FF41-836B-89C5A1D0751A}"/>
                </a:ext>
              </a:extLst>
            </p:cNvPr>
            <p:cNvSpPr txBox="1"/>
            <p:nvPr/>
          </p:nvSpPr>
          <p:spPr>
            <a:xfrm>
              <a:off x="4611364"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48</a:t>
              </a:r>
            </a:p>
          </p:txBody>
        </p:sp>
        <p:sp>
          <p:nvSpPr>
            <p:cNvPr id="59" name="TextBox 58">
              <a:extLst>
                <a:ext uri="{FF2B5EF4-FFF2-40B4-BE49-F238E27FC236}">
                  <a16:creationId xmlns="" xmlns:a16="http://schemas.microsoft.com/office/drawing/2014/main" id="{3CF0738D-6823-AD43-8B1F-0207BB14E091}"/>
                </a:ext>
              </a:extLst>
            </p:cNvPr>
            <p:cNvSpPr txBox="1"/>
            <p:nvPr/>
          </p:nvSpPr>
          <p:spPr>
            <a:xfrm>
              <a:off x="5178732"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29</a:t>
              </a:r>
            </a:p>
          </p:txBody>
        </p:sp>
        <p:sp>
          <p:nvSpPr>
            <p:cNvPr id="60" name="TextBox 59">
              <a:extLst>
                <a:ext uri="{FF2B5EF4-FFF2-40B4-BE49-F238E27FC236}">
                  <a16:creationId xmlns="" xmlns:a16="http://schemas.microsoft.com/office/drawing/2014/main" id="{E07B6AA2-908A-B84B-9D8D-8ABDF6F79914}"/>
                </a:ext>
              </a:extLst>
            </p:cNvPr>
            <p:cNvSpPr txBox="1"/>
            <p:nvPr/>
          </p:nvSpPr>
          <p:spPr>
            <a:xfrm>
              <a:off x="5723757"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19</a:t>
              </a:r>
            </a:p>
          </p:txBody>
        </p:sp>
        <p:sp>
          <p:nvSpPr>
            <p:cNvPr id="61" name="TextBox 60">
              <a:extLst>
                <a:ext uri="{FF2B5EF4-FFF2-40B4-BE49-F238E27FC236}">
                  <a16:creationId xmlns="" xmlns:a16="http://schemas.microsoft.com/office/drawing/2014/main" id="{79B548DE-B597-0843-9717-71C057292E7D}"/>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62" name="TextBox 61">
              <a:extLst>
                <a:ext uri="{FF2B5EF4-FFF2-40B4-BE49-F238E27FC236}">
                  <a16:creationId xmlns="" xmlns:a16="http://schemas.microsoft.com/office/drawing/2014/main" id="{F88CA29D-EEDA-2040-9781-040544A7442D}"/>
                </a:ext>
              </a:extLst>
            </p:cNvPr>
            <p:cNvSpPr txBox="1"/>
            <p:nvPr/>
          </p:nvSpPr>
          <p:spPr>
            <a:xfrm>
              <a:off x="603812"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63" name="TextBox 62">
              <a:extLst>
                <a:ext uri="{FF2B5EF4-FFF2-40B4-BE49-F238E27FC236}">
                  <a16:creationId xmlns="" xmlns:a16="http://schemas.microsoft.com/office/drawing/2014/main" id="{A349F638-7117-6944-961A-9F5103646BDE}"/>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64" name="TextBox 63">
              <a:extLst>
                <a:ext uri="{FF2B5EF4-FFF2-40B4-BE49-F238E27FC236}">
                  <a16:creationId xmlns="" xmlns:a16="http://schemas.microsoft.com/office/drawing/2014/main" id="{F6682E0E-46DA-D048-821C-56756F13D26E}"/>
                </a:ext>
              </a:extLst>
            </p:cNvPr>
            <p:cNvSpPr txBox="1"/>
            <p:nvPr/>
          </p:nvSpPr>
          <p:spPr>
            <a:xfrm>
              <a:off x="1405396" y="1936355"/>
              <a:ext cx="2217274" cy="230832"/>
            </a:xfrm>
            <a:prstGeom prst="rect">
              <a:avLst/>
            </a:prstGeom>
            <a:noFill/>
          </p:spPr>
          <p:txBody>
            <a:bodyPr wrap="none" rtlCol="0">
              <a:spAutoFit/>
            </a:bodyPr>
            <a:lstStyle/>
            <a:p>
              <a:pPr algn="r">
                <a:buClr>
                  <a:schemeClr val="accent1"/>
                </a:buClr>
              </a:pPr>
              <a:r>
                <a:rPr lang="en-US" sz="900" b="1"/>
                <a:t>Hazard Ratio, 0.28 (95% CI, 0.11-0.72)</a:t>
              </a:r>
            </a:p>
          </p:txBody>
        </p:sp>
        <p:cxnSp>
          <p:nvCxnSpPr>
            <p:cNvPr id="65" name="Straight Connector 64">
              <a:extLst>
                <a:ext uri="{FF2B5EF4-FFF2-40B4-BE49-F238E27FC236}">
                  <a16:creationId xmlns="" xmlns:a16="http://schemas.microsoft.com/office/drawing/2014/main" id="{DBD47D23-7471-464C-9139-AAA6CA2A836B}"/>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6" name="TextBox 65">
              <a:extLst>
                <a:ext uri="{FF2B5EF4-FFF2-40B4-BE49-F238E27FC236}">
                  <a16:creationId xmlns="" xmlns:a16="http://schemas.microsoft.com/office/drawing/2014/main" id="{6BA5934A-1F62-E344-BBE7-0F42187CD5E9}"/>
                </a:ext>
              </a:extLst>
            </p:cNvPr>
            <p:cNvSpPr txBox="1"/>
            <p:nvPr/>
          </p:nvSpPr>
          <p:spPr>
            <a:xfrm>
              <a:off x="2385621"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67" name="Straight Connector 66">
              <a:extLst>
                <a:ext uri="{FF2B5EF4-FFF2-40B4-BE49-F238E27FC236}">
                  <a16:creationId xmlns="" xmlns:a16="http://schemas.microsoft.com/office/drawing/2014/main" id="{9C102F15-9F51-A046-B346-C0A83F28EC13}"/>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8" name="Straight Connector 67">
              <a:extLst>
                <a:ext uri="{FF2B5EF4-FFF2-40B4-BE49-F238E27FC236}">
                  <a16:creationId xmlns="" xmlns:a16="http://schemas.microsoft.com/office/drawing/2014/main" id="{A79D6147-077E-D247-AA13-5BFDED77704B}"/>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68">
              <a:extLst>
                <a:ext uri="{FF2B5EF4-FFF2-40B4-BE49-F238E27FC236}">
                  <a16:creationId xmlns="" xmlns:a16="http://schemas.microsoft.com/office/drawing/2014/main" id="{C086ABB7-03D3-954D-AA9A-08765A163582}"/>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0" name="Straight Connector 69">
              <a:extLst>
                <a:ext uri="{FF2B5EF4-FFF2-40B4-BE49-F238E27FC236}">
                  <a16:creationId xmlns="" xmlns:a16="http://schemas.microsoft.com/office/drawing/2014/main" id="{FB0CCDE6-7BF9-C94E-AE14-19399B47ECF3}"/>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1" name="Straight Connector 70">
              <a:extLst>
                <a:ext uri="{FF2B5EF4-FFF2-40B4-BE49-F238E27FC236}">
                  <a16:creationId xmlns="" xmlns:a16="http://schemas.microsoft.com/office/drawing/2014/main" id="{C5373D8C-B8D1-BA49-B12E-C8FCDB2C257E}"/>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 name="Straight Connector 71">
              <a:extLst>
                <a:ext uri="{FF2B5EF4-FFF2-40B4-BE49-F238E27FC236}">
                  <a16:creationId xmlns="" xmlns:a16="http://schemas.microsoft.com/office/drawing/2014/main" id="{C20EF207-F30C-124E-89BF-3522A4F5FCFF}"/>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3" name="Straight Connector 72">
              <a:extLst>
                <a:ext uri="{FF2B5EF4-FFF2-40B4-BE49-F238E27FC236}">
                  <a16:creationId xmlns="" xmlns:a16="http://schemas.microsoft.com/office/drawing/2014/main" id="{DB559B39-3A4F-2041-B78A-7BA12C4EB651}"/>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4" name="Straight Connector 73">
              <a:extLst>
                <a:ext uri="{FF2B5EF4-FFF2-40B4-BE49-F238E27FC236}">
                  <a16:creationId xmlns="" xmlns:a16="http://schemas.microsoft.com/office/drawing/2014/main" id="{3A118236-F415-2C40-AF4B-D247157DE430}"/>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5" name="TextBox 74">
              <a:extLst>
                <a:ext uri="{FF2B5EF4-FFF2-40B4-BE49-F238E27FC236}">
                  <a16:creationId xmlns="" xmlns:a16="http://schemas.microsoft.com/office/drawing/2014/main" id="{ACA15861-D47D-C34F-9AB7-8D36B5568D83}"/>
                </a:ext>
              </a:extLst>
            </p:cNvPr>
            <p:cNvSpPr txBox="1"/>
            <p:nvPr/>
          </p:nvSpPr>
          <p:spPr>
            <a:xfrm>
              <a:off x="1090291" y="3633860"/>
              <a:ext cx="248786" cy="230832"/>
            </a:xfrm>
            <a:prstGeom prst="rect">
              <a:avLst/>
            </a:prstGeom>
            <a:noFill/>
          </p:spPr>
          <p:txBody>
            <a:bodyPr wrap="none" rtlCol="0">
              <a:spAutoFit/>
            </a:bodyPr>
            <a:lstStyle/>
            <a:p>
              <a:pPr algn="r">
                <a:buClr>
                  <a:schemeClr val="accent1"/>
                </a:buClr>
              </a:pPr>
              <a:r>
                <a:rPr lang="en-US" sz="900"/>
                <a:t>8</a:t>
              </a:r>
            </a:p>
          </p:txBody>
        </p:sp>
        <p:sp>
          <p:nvSpPr>
            <p:cNvPr id="76" name="TextBox 75">
              <a:extLst>
                <a:ext uri="{FF2B5EF4-FFF2-40B4-BE49-F238E27FC236}">
                  <a16:creationId xmlns="" xmlns:a16="http://schemas.microsoft.com/office/drawing/2014/main" id="{42000917-6954-B94C-98ED-51CB9CA8F8F8}"/>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77" name="TextBox 76">
              <a:extLst>
                <a:ext uri="{FF2B5EF4-FFF2-40B4-BE49-F238E27FC236}">
                  <a16:creationId xmlns="" xmlns:a16="http://schemas.microsoft.com/office/drawing/2014/main" id="{A291D599-E8DE-C846-A9E1-DEA756447ED6}"/>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78" name="TextBox 77">
              <a:extLst>
                <a:ext uri="{FF2B5EF4-FFF2-40B4-BE49-F238E27FC236}">
                  <a16:creationId xmlns="" xmlns:a16="http://schemas.microsoft.com/office/drawing/2014/main" id="{EB17E296-9E0E-974B-A787-82D2B5D7196C}"/>
                </a:ext>
              </a:extLst>
            </p:cNvPr>
            <p:cNvSpPr txBox="1"/>
            <p:nvPr/>
          </p:nvSpPr>
          <p:spPr>
            <a:xfrm>
              <a:off x="5259092" y="2088161"/>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79" name="TextBox 78">
              <a:extLst>
                <a:ext uri="{FF2B5EF4-FFF2-40B4-BE49-F238E27FC236}">
                  <a16:creationId xmlns="" xmlns:a16="http://schemas.microsoft.com/office/drawing/2014/main" id="{C1D41536-C78D-9F4F-BB9D-CCD847718A7A}"/>
                </a:ext>
              </a:extLst>
            </p:cNvPr>
            <p:cNvSpPr txBox="1"/>
            <p:nvPr/>
          </p:nvSpPr>
          <p:spPr>
            <a:xfrm>
              <a:off x="4924065" y="3674280"/>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sp>
          <p:nvSpPr>
            <p:cNvPr id="80" name="TextBox 79">
              <a:extLst>
                <a:ext uri="{FF2B5EF4-FFF2-40B4-BE49-F238E27FC236}">
                  <a16:creationId xmlns="" xmlns:a16="http://schemas.microsoft.com/office/drawing/2014/main" id="{6028BD77-538C-274A-90C4-F2764F7C8B62}"/>
                </a:ext>
              </a:extLst>
            </p:cNvPr>
            <p:cNvSpPr txBox="1"/>
            <p:nvPr/>
          </p:nvSpPr>
          <p:spPr>
            <a:xfrm>
              <a:off x="2881691" y="5014964"/>
              <a:ext cx="377026" cy="230832"/>
            </a:xfrm>
            <a:prstGeom prst="rect">
              <a:avLst/>
            </a:prstGeom>
            <a:noFill/>
          </p:spPr>
          <p:txBody>
            <a:bodyPr wrap="none" rtlCol="0">
              <a:spAutoFit/>
            </a:bodyPr>
            <a:lstStyle/>
            <a:p>
              <a:pPr algn="ctr">
                <a:buClr>
                  <a:schemeClr val="accent1"/>
                </a:buClr>
              </a:pPr>
              <a:r>
                <a:rPr lang="en-US" sz="900">
                  <a:solidFill>
                    <a:schemeClr val="accent1"/>
                  </a:solidFill>
                </a:rPr>
                <a:t>100</a:t>
              </a:r>
            </a:p>
          </p:txBody>
        </p:sp>
        <p:sp>
          <p:nvSpPr>
            <p:cNvPr id="81" name="TextBox 80">
              <a:extLst>
                <a:ext uri="{FF2B5EF4-FFF2-40B4-BE49-F238E27FC236}">
                  <a16:creationId xmlns="" xmlns:a16="http://schemas.microsoft.com/office/drawing/2014/main" id="{E75C0249-13CA-C54B-B0D9-45915D51CD90}"/>
                </a:ext>
              </a:extLst>
            </p:cNvPr>
            <p:cNvSpPr txBox="1"/>
            <p:nvPr/>
          </p:nvSpPr>
          <p:spPr>
            <a:xfrm>
              <a:off x="2913751" y="5160282"/>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94</a:t>
              </a:r>
            </a:p>
          </p:txBody>
        </p:sp>
      </p:grpSp>
      <p:grpSp>
        <p:nvGrpSpPr>
          <p:cNvPr id="82" name="Group 81">
            <a:extLst>
              <a:ext uri="{FF2B5EF4-FFF2-40B4-BE49-F238E27FC236}">
                <a16:creationId xmlns="" xmlns:a16="http://schemas.microsoft.com/office/drawing/2014/main" id="{2B4D38CC-9887-054F-A2A9-147231C13AFD}"/>
              </a:ext>
            </a:extLst>
          </p:cNvPr>
          <p:cNvGrpSpPr/>
          <p:nvPr/>
        </p:nvGrpSpPr>
        <p:grpSpPr>
          <a:xfrm>
            <a:off x="6119189" y="1886804"/>
            <a:ext cx="5708568" cy="3504310"/>
            <a:chOff x="328096" y="1886804"/>
            <a:chExt cx="5708567" cy="3504310"/>
          </a:xfrm>
        </p:grpSpPr>
        <p:sp>
          <p:nvSpPr>
            <p:cNvPr id="83" name="Freeform: Shape 82">
              <a:extLst>
                <a:ext uri="{FF2B5EF4-FFF2-40B4-BE49-F238E27FC236}">
                  <a16:creationId xmlns="" xmlns:a16="http://schemas.microsoft.com/office/drawing/2014/main" id="{9E68797F-9AC9-0B4E-8286-3E46269F9256}"/>
                </a:ext>
              </a:extLst>
            </p:cNvPr>
            <p:cNvSpPr/>
            <p:nvPr/>
          </p:nvSpPr>
          <p:spPr>
            <a:xfrm>
              <a:off x="134960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84" name="Straight Connector 83">
              <a:extLst>
                <a:ext uri="{FF2B5EF4-FFF2-40B4-BE49-F238E27FC236}">
                  <a16:creationId xmlns="" xmlns:a16="http://schemas.microsoft.com/office/drawing/2014/main" id="{5DCD61D0-880C-AE47-BE32-B64FE2045426}"/>
                </a:ext>
              </a:extLst>
            </p:cNvPr>
            <p:cNvCxnSpPr/>
            <p:nvPr/>
          </p:nvCxnSpPr>
          <p:spPr>
            <a:xfrm>
              <a:off x="129548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 xmlns:a16="http://schemas.microsoft.com/office/drawing/2014/main" id="{8DFD34B5-32E3-0546-B5CD-2E1EEC71FC16}"/>
                </a:ext>
              </a:extLst>
            </p:cNvPr>
            <p:cNvCxnSpPr/>
            <p:nvPr/>
          </p:nvCxnSpPr>
          <p:spPr>
            <a:xfrm>
              <a:off x="1295488" y="265675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Connector 85">
              <a:extLst>
                <a:ext uri="{FF2B5EF4-FFF2-40B4-BE49-F238E27FC236}">
                  <a16:creationId xmlns="" xmlns:a16="http://schemas.microsoft.com/office/drawing/2014/main" id="{8FB6C7D3-35F0-224A-8427-C5AC5D343489}"/>
                </a:ext>
              </a:extLst>
            </p:cNvPr>
            <p:cNvCxnSpPr/>
            <p:nvPr/>
          </p:nvCxnSpPr>
          <p:spPr>
            <a:xfrm>
              <a:off x="1295488" y="309186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86">
              <a:extLst>
                <a:ext uri="{FF2B5EF4-FFF2-40B4-BE49-F238E27FC236}">
                  <a16:creationId xmlns="" xmlns:a16="http://schemas.microsoft.com/office/drawing/2014/main" id="{4E1EF380-62E2-3B47-9669-ECE7D3B99BA1}"/>
                </a:ext>
              </a:extLst>
            </p:cNvPr>
            <p:cNvCxnSpPr/>
            <p:nvPr/>
          </p:nvCxnSpPr>
          <p:spPr>
            <a:xfrm>
              <a:off x="1295488" y="396207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8" name="Straight Connector 87">
              <a:extLst>
                <a:ext uri="{FF2B5EF4-FFF2-40B4-BE49-F238E27FC236}">
                  <a16:creationId xmlns="" xmlns:a16="http://schemas.microsoft.com/office/drawing/2014/main" id="{75554812-64BF-0440-B37E-B82DD3B32ED4}"/>
                </a:ext>
              </a:extLst>
            </p:cNvPr>
            <p:cNvCxnSpPr/>
            <p:nvPr/>
          </p:nvCxnSpPr>
          <p:spPr>
            <a:xfrm>
              <a:off x="129548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9" name="Straight Connector 88">
              <a:extLst>
                <a:ext uri="{FF2B5EF4-FFF2-40B4-BE49-F238E27FC236}">
                  <a16:creationId xmlns="" xmlns:a16="http://schemas.microsoft.com/office/drawing/2014/main" id="{BE9D1C10-2D85-3940-971B-A434EC3E3D73}"/>
                </a:ext>
              </a:extLst>
            </p:cNvPr>
            <p:cNvCxnSpPr>
              <a:cxnSpLocks/>
            </p:cNvCxnSpPr>
            <p:nvPr/>
          </p:nvCxnSpPr>
          <p:spPr>
            <a:xfrm rot="5400000">
              <a:off x="135207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0" name="Straight Connector 89">
              <a:extLst>
                <a:ext uri="{FF2B5EF4-FFF2-40B4-BE49-F238E27FC236}">
                  <a16:creationId xmlns="" xmlns:a16="http://schemas.microsoft.com/office/drawing/2014/main" id="{991F360B-60CC-9446-8BAD-2A1A52E96722}"/>
                </a:ext>
              </a:extLst>
            </p:cNvPr>
            <p:cNvCxnSpPr>
              <a:cxnSpLocks/>
            </p:cNvCxnSpPr>
            <p:nvPr/>
          </p:nvCxnSpPr>
          <p:spPr>
            <a:xfrm rot="5400000">
              <a:off x="191461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1" name="Straight Connector 90">
              <a:extLst>
                <a:ext uri="{FF2B5EF4-FFF2-40B4-BE49-F238E27FC236}">
                  <a16:creationId xmlns="" xmlns:a16="http://schemas.microsoft.com/office/drawing/2014/main" id="{EE360067-4A9B-9E4A-9B0E-B8E506DDDB41}"/>
                </a:ext>
              </a:extLst>
            </p:cNvPr>
            <p:cNvCxnSpPr>
              <a:cxnSpLocks/>
            </p:cNvCxnSpPr>
            <p:nvPr/>
          </p:nvCxnSpPr>
          <p:spPr>
            <a:xfrm rot="5400000">
              <a:off x="303971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2" name="Straight Connector 91">
              <a:extLst>
                <a:ext uri="{FF2B5EF4-FFF2-40B4-BE49-F238E27FC236}">
                  <a16:creationId xmlns="" xmlns:a16="http://schemas.microsoft.com/office/drawing/2014/main" id="{6FB7DEDE-E219-514F-97CB-9DFBB5D0CB28}"/>
                </a:ext>
              </a:extLst>
            </p:cNvPr>
            <p:cNvCxnSpPr>
              <a:cxnSpLocks/>
            </p:cNvCxnSpPr>
            <p:nvPr/>
          </p:nvCxnSpPr>
          <p:spPr>
            <a:xfrm rot="5400000">
              <a:off x="360226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3" name="Straight Connector 92">
              <a:extLst>
                <a:ext uri="{FF2B5EF4-FFF2-40B4-BE49-F238E27FC236}">
                  <a16:creationId xmlns="" xmlns:a16="http://schemas.microsoft.com/office/drawing/2014/main" id="{3C8AD3E2-0F6A-774C-BCC8-F0D735BDA4DE}"/>
                </a:ext>
              </a:extLst>
            </p:cNvPr>
            <p:cNvCxnSpPr>
              <a:cxnSpLocks/>
            </p:cNvCxnSpPr>
            <p:nvPr/>
          </p:nvCxnSpPr>
          <p:spPr>
            <a:xfrm rot="5400000">
              <a:off x="416481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4" name="Straight Connector 93">
              <a:extLst>
                <a:ext uri="{FF2B5EF4-FFF2-40B4-BE49-F238E27FC236}">
                  <a16:creationId xmlns="" xmlns:a16="http://schemas.microsoft.com/office/drawing/2014/main" id="{BAF469CA-E383-3D4C-8F1A-71C207C1B5C2}"/>
                </a:ext>
              </a:extLst>
            </p:cNvPr>
            <p:cNvCxnSpPr>
              <a:cxnSpLocks/>
            </p:cNvCxnSpPr>
            <p:nvPr/>
          </p:nvCxnSpPr>
          <p:spPr>
            <a:xfrm rot="5400000">
              <a:off x="472735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5" name="Straight Connector 94">
              <a:extLst>
                <a:ext uri="{FF2B5EF4-FFF2-40B4-BE49-F238E27FC236}">
                  <a16:creationId xmlns="" xmlns:a16="http://schemas.microsoft.com/office/drawing/2014/main" id="{563E5C2E-FF9E-0549-8B3F-1DFCB0CD0719}"/>
                </a:ext>
              </a:extLst>
            </p:cNvPr>
            <p:cNvCxnSpPr>
              <a:cxnSpLocks/>
            </p:cNvCxnSpPr>
            <p:nvPr/>
          </p:nvCxnSpPr>
          <p:spPr>
            <a:xfrm rot="5400000">
              <a:off x="528990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6" name="Straight Connector 95">
              <a:extLst>
                <a:ext uri="{FF2B5EF4-FFF2-40B4-BE49-F238E27FC236}">
                  <a16:creationId xmlns="" xmlns:a16="http://schemas.microsoft.com/office/drawing/2014/main" id="{E1334F5C-F19F-524B-B242-E2D0F0E8ECE3}"/>
                </a:ext>
              </a:extLst>
            </p:cNvPr>
            <p:cNvCxnSpPr>
              <a:cxnSpLocks/>
            </p:cNvCxnSpPr>
            <p:nvPr/>
          </p:nvCxnSpPr>
          <p:spPr>
            <a:xfrm rot="5400000">
              <a:off x="585245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97" name="TextBox 96">
              <a:extLst>
                <a:ext uri="{FF2B5EF4-FFF2-40B4-BE49-F238E27FC236}">
                  <a16:creationId xmlns="" xmlns:a16="http://schemas.microsoft.com/office/drawing/2014/main" id="{629EDB86-CE15-F546-998C-BE931E19BB44}"/>
                </a:ext>
              </a:extLst>
            </p:cNvPr>
            <p:cNvSpPr txBox="1"/>
            <p:nvPr/>
          </p:nvSpPr>
          <p:spPr>
            <a:xfrm>
              <a:off x="1090290" y="4507390"/>
              <a:ext cx="248786" cy="230832"/>
            </a:xfrm>
            <a:prstGeom prst="rect">
              <a:avLst/>
            </a:prstGeom>
            <a:noFill/>
          </p:spPr>
          <p:txBody>
            <a:bodyPr wrap="none" rtlCol="0">
              <a:spAutoFit/>
            </a:bodyPr>
            <a:lstStyle/>
            <a:p>
              <a:pPr algn="r">
                <a:buClr>
                  <a:schemeClr val="accent1"/>
                </a:buClr>
              </a:pPr>
              <a:r>
                <a:rPr lang="en-US" sz="900"/>
                <a:t>0</a:t>
              </a:r>
            </a:p>
          </p:txBody>
        </p:sp>
        <p:sp>
          <p:nvSpPr>
            <p:cNvPr id="98" name="TextBox 97">
              <a:extLst>
                <a:ext uri="{FF2B5EF4-FFF2-40B4-BE49-F238E27FC236}">
                  <a16:creationId xmlns="" xmlns:a16="http://schemas.microsoft.com/office/drawing/2014/main" id="{7308BA3A-7A7C-B249-9091-FAC7D0F89DC1}"/>
                </a:ext>
              </a:extLst>
            </p:cNvPr>
            <p:cNvSpPr txBox="1"/>
            <p:nvPr/>
          </p:nvSpPr>
          <p:spPr>
            <a:xfrm>
              <a:off x="1026147" y="3197096"/>
              <a:ext cx="312906" cy="230832"/>
            </a:xfrm>
            <a:prstGeom prst="rect">
              <a:avLst/>
            </a:prstGeom>
            <a:noFill/>
          </p:spPr>
          <p:txBody>
            <a:bodyPr wrap="none" rtlCol="0">
              <a:spAutoFit/>
            </a:bodyPr>
            <a:lstStyle/>
            <a:p>
              <a:pPr algn="r">
                <a:buClr>
                  <a:schemeClr val="accent1"/>
                </a:buClr>
              </a:pPr>
              <a:r>
                <a:rPr lang="en-US" sz="900"/>
                <a:t>12</a:t>
              </a:r>
            </a:p>
          </p:txBody>
        </p:sp>
        <p:sp>
          <p:nvSpPr>
            <p:cNvPr id="99" name="TextBox 98">
              <a:extLst>
                <a:ext uri="{FF2B5EF4-FFF2-40B4-BE49-F238E27FC236}">
                  <a16:creationId xmlns="" xmlns:a16="http://schemas.microsoft.com/office/drawing/2014/main" id="{FBA9F6B7-F3D4-9548-8317-DD9BE046A172}"/>
                </a:ext>
              </a:extLst>
            </p:cNvPr>
            <p:cNvSpPr txBox="1"/>
            <p:nvPr/>
          </p:nvSpPr>
          <p:spPr>
            <a:xfrm>
              <a:off x="1090290" y="4070624"/>
              <a:ext cx="248786" cy="230832"/>
            </a:xfrm>
            <a:prstGeom prst="rect">
              <a:avLst/>
            </a:prstGeom>
            <a:noFill/>
          </p:spPr>
          <p:txBody>
            <a:bodyPr wrap="none" rtlCol="0">
              <a:spAutoFit/>
            </a:bodyPr>
            <a:lstStyle/>
            <a:p>
              <a:pPr algn="r">
                <a:buClr>
                  <a:schemeClr val="accent1"/>
                </a:buClr>
              </a:pPr>
              <a:r>
                <a:rPr lang="en-US" sz="900"/>
                <a:t>4</a:t>
              </a:r>
            </a:p>
          </p:txBody>
        </p:sp>
        <p:sp>
          <p:nvSpPr>
            <p:cNvPr id="100" name="TextBox 99">
              <a:extLst>
                <a:ext uri="{FF2B5EF4-FFF2-40B4-BE49-F238E27FC236}">
                  <a16:creationId xmlns="" xmlns:a16="http://schemas.microsoft.com/office/drawing/2014/main" id="{4D23CA67-D7AE-924B-94E9-2E351663BF1D}"/>
                </a:ext>
              </a:extLst>
            </p:cNvPr>
            <p:cNvSpPr txBox="1"/>
            <p:nvPr/>
          </p:nvSpPr>
          <p:spPr>
            <a:xfrm>
              <a:off x="1026147" y="1886804"/>
              <a:ext cx="312906" cy="230832"/>
            </a:xfrm>
            <a:prstGeom prst="rect">
              <a:avLst/>
            </a:prstGeom>
            <a:noFill/>
          </p:spPr>
          <p:txBody>
            <a:bodyPr wrap="none" rtlCol="0">
              <a:spAutoFit/>
            </a:bodyPr>
            <a:lstStyle/>
            <a:p>
              <a:pPr algn="r">
                <a:buClr>
                  <a:schemeClr val="accent1"/>
                </a:buClr>
              </a:pPr>
              <a:r>
                <a:rPr lang="en-US" sz="900"/>
                <a:t>24</a:t>
              </a:r>
            </a:p>
          </p:txBody>
        </p:sp>
        <p:sp>
          <p:nvSpPr>
            <p:cNvPr id="101" name="TextBox 100">
              <a:extLst>
                <a:ext uri="{FF2B5EF4-FFF2-40B4-BE49-F238E27FC236}">
                  <a16:creationId xmlns="" xmlns:a16="http://schemas.microsoft.com/office/drawing/2014/main" id="{8321B4C6-36FD-0940-91D6-2DA1E89AA6C0}"/>
                </a:ext>
              </a:extLst>
            </p:cNvPr>
            <p:cNvSpPr txBox="1"/>
            <p:nvPr/>
          </p:nvSpPr>
          <p:spPr>
            <a:xfrm>
              <a:off x="2714836" y="4822995"/>
              <a:ext cx="2058577"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102" name="TextBox 101">
              <a:extLst>
                <a:ext uri="{FF2B5EF4-FFF2-40B4-BE49-F238E27FC236}">
                  <a16:creationId xmlns="" xmlns:a16="http://schemas.microsoft.com/office/drawing/2014/main" id="{BC1FE693-B8C9-AB44-985D-8AB3A9E64CCF}"/>
                </a:ext>
              </a:extLst>
            </p:cNvPr>
            <p:cNvSpPr txBox="1"/>
            <p:nvPr/>
          </p:nvSpPr>
          <p:spPr>
            <a:xfrm rot="16200000">
              <a:off x="-11807" y="3220438"/>
              <a:ext cx="1851789" cy="253916"/>
            </a:xfrm>
            <a:prstGeom prst="rect">
              <a:avLst/>
            </a:prstGeom>
            <a:noFill/>
          </p:spPr>
          <p:txBody>
            <a:bodyPr wrap="none" rtlCol="0">
              <a:spAutoFit/>
            </a:bodyPr>
            <a:lstStyle/>
            <a:p>
              <a:pPr algn="ctr">
                <a:buClr>
                  <a:schemeClr val="accent1"/>
                </a:buClr>
              </a:pPr>
              <a:r>
                <a:rPr lang="en-US" sz="1050" b="1"/>
                <a:t>Cumulative  Incidence (%)</a:t>
              </a:r>
            </a:p>
          </p:txBody>
        </p:sp>
        <p:sp>
          <p:nvSpPr>
            <p:cNvPr id="103" name="TextBox 102">
              <a:extLst>
                <a:ext uri="{FF2B5EF4-FFF2-40B4-BE49-F238E27FC236}">
                  <a16:creationId xmlns="" xmlns:a16="http://schemas.microsoft.com/office/drawing/2014/main" id="{7C78B95E-937F-8C49-82B9-61341A0269B8}"/>
                </a:ext>
              </a:extLst>
            </p:cNvPr>
            <p:cNvSpPr txBox="1"/>
            <p:nvPr/>
          </p:nvSpPr>
          <p:spPr>
            <a:xfrm>
              <a:off x="1261485" y="4712357"/>
              <a:ext cx="248786" cy="230832"/>
            </a:xfrm>
            <a:prstGeom prst="rect">
              <a:avLst/>
            </a:prstGeom>
            <a:noFill/>
          </p:spPr>
          <p:txBody>
            <a:bodyPr wrap="none" rtlCol="0">
              <a:spAutoFit/>
            </a:bodyPr>
            <a:lstStyle/>
            <a:p>
              <a:pPr algn="ctr">
                <a:buClr>
                  <a:schemeClr val="accent1"/>
                </a:buClr>
              </a:pPr>
              <a:r>
                <a:rPr lang="en-US" sz="900"/>
                <a:t>0</a:t>
              </a:r>
            </a:p>
          </p:txBody>
        </p:sp>
        <p:sp>
          <p:nvSpPr>
            <p:cNvPr id="104" name="TextBox 103">
              <a:extLst>
                <a:ext uri="{FF2B5EF4-FFF2-40B4-BE49-F238E27FC236}">
                  <a16:creationId xmlns="" xmlns:a16="http://schemas.microsoft.com/office/drawing/2014/main" id="{32B0F2C6-1ECE-1945-B1A7-58464AACF90E}"/>
                </a:ext>
              </a:extLst>
            </p:cNvPr>
            <p:cNvSpPr txBox="1"/>
            <p:nvPr/>
          </p:nvSpPr>
          <p:spPr>
            <a:xfrm>
              <a:off x="1823531" y="4712357"/>
              <a:ext cx="248786" cy="230832"/>
            </a:xfrm>
            <a:prstGeom prst="rect">
              <a:avLst/>
            </a:prstGeom>
            <a:noFill/>
          </p:spPr>
          <p:txBody>
            <a:bodyPr wrap="none" rtlCol="0">
              <a:spAutoFit/>
            </a:bodyPr>
            <a:lstStyle/>
            <a:p>
              <a:pPr algn="ctr">
                <a:buClr>
                  <a:schemeClr val="accent1"/>
                </a:buClr>
              </a:pPr>
              <a:r>
                <a:rPr lang="en-US" sz="900"/>
                <a:t>4</a:t>
              </a:r>
            </a:p>
          </p:txBody>
        </p:sp>
        <p:sp>
          <p:nvSpPr>
            <p:cNvPr id="105" name="TextBox 104">
              <a:extLst>
                <a:ext uri="{FF2B5EF4-FFF2-40B4-BE49-F238E27FC236}">
                  <a16:creationId xmlns="" xmlns:a16="http://schemas.microsoft.com/office/drawing/2014/main" id="{7928015D-7D05-654B-926C-E8EDA0F2694F}"/>
                </a:ext>
              </a:extLst>
            </p:cNvPr>
            <p:cNvSpPr txBox="1"/>
            <p:nvPr/>
          </p:nvSpPr>
          <p:spPr>
            <a:xfrm>
              <a:off x="2923780" y="4712357"/>
              <a:ext cx="312906" cy="230832"/>
            </a:xfrm>
            <a:prstGeom prst="rect">
              <a:avLst/>
            </a:prstGeom>
            <a:noFill/>
          </p:spPr>
          <p:txBody>
            <a:bodyPr wrap="none" rtlCol="0">
              <a:spAutoFit/>
            </a:bodyPr>
            <a:lstStyle/>
            <a:p>
              <a:pPr algn="ctr">
                <a:buClr>
                  <a:schemeClr val="accent1"/>
                </a:buClr>
              </a:pPr>
              <a:r>
                <a:rPr lang="en-US" sz="900"/>
                <a:t>12</a:t>
              </a:r>
            </a:p>
          </p:txBody>
        </p:sp>
        <p:sp>
          <p:nvSpPr>
            <p:cNvPr id="106" name="TextBox 105">
              <a:extLst>
                <a:ext uri="{FF2B5EF4-FFF2-40B4-BE49-F238E27FC236}">
                  <a16:creationId xmlns="" xmlns:a16="http://schemas.microsoft.com/office/drawing/2014/main" id="{229471BF-2240-3845-91DA-E42CA5F28B22}"/>
                </a:ext>
              </a:extLst>
            </p:cNvPr>
            <p:cNvSpPr txBox="1"/>
            <p:nvPr/>
          </p:nvSpPr>
          <p:spPr>
            <a:xfrm>
              <a:off x="3483776" y="4712357"/>
              <a:ext cx="312906" cy="230832"/>
            </a:xfrm>
            <a:prstGeom prst="rect">
              <a:avLst/>
            </a:prstGeom>
            <a:noFill/>
          </p:spPr>
          <p:txBody>
            <a:bodyPr wrap="none" rtlCol="0">
              <a:spAutoFit/>
            </a:bodyPr>
            <a:lstStyle/>
            <a:p>
              <a:pPr algn="ctr">
                <a:buClr>
                  <a:schemeClr val="accent1"/>
                </a:buClr>
              </a:pPr>
              <a:r>
                <a:rPr lang="en-US" sz="900"/>
                <a:t>16</a:t>
              </a:r>
            </a:p>
          </p:txBody>
        </p:sp>
        <p:sp>
          <p:nvSpPr>
            <p:cNvPr id="107" name="TextBox 106">
              <a:extLst>
                <a:ext uri="{FF2B5EF4-FFF2-40B4-BE49-F238E27FC236}">
                  <a16:creationId xmlns="" xmlns:a16="http://schemas.microsoft.com/office/drawing/2014/main" id="{92C841C8-05B4-B24C-9591-411F41CF9F4B}"/>
                </a:ext>
              </a:extLst>
            </p:cNvPr>
            <p:cNvSpPr txBox="1"/>
            <p:nvPr/>
          </p:nvSpPr>
          <p:spPr>
            <a:xfrm>
              <a:off x="4043772" y="4712357"/>
              <a:ext cx="312906" cy="230832"/>
            </a:xfrm>
            <a:prstGeom prst="rect">
              <a:avLst/>
            </a:prstGeom>
            <a:noFill/>
          </p:spPr>
          <p:txBody>
            <a:bodyPr wrap="none" rtlCol="0">
              <a:spAutoFit/>
            </a:bodyPr>
            <a:lstStyle/>
            <a:p>
              <a:pPr algn="ctr">
                <a:buClr>
                  <a:schemeClr val="accent1"/>
                </a:buClr>
              </a:pPr>
              <a:r>
                <a:rPr lang="en-US" sz="900"/>
                <a:t>20</a:t>
              </a:r>
            </a:p>
          </p:txBody>
        </p:sp>
        <p:sp>
          <p:nvSpPr>
            <p:cNvPr id="108" name="TextBox 107">
              <a:extLst>
                <a:ext uri="{FF2B5EF4-FFF2-40B4-BE49-F238E27FC236}">
                  <a16:creationId xmlns="" xmlns:a16="http://schemas.microsoft.com/office/drawing/2014/main" id="{4DDEE700-15A5-6448-804B-E1093A31EE8B}"/>
                </a:ext>
              </a:extLst>
            </p:cNvPr>
            <p:cNvSpPr txBox="1"/>
            <p:nvPr/>
          </p:nvSpPr>
          <p:spPr>
            <a:xfrm>
              <a:off x="4603766" y="4712357"/>
              <a:ext cx="312906" cy="230832"/>
            </a:xfrm>
            <a:prstGeom prst="rect">
              <a:avLst/>
            </a:prstGeom>
            <a:noFill/>
          </p:spPr>
          <p:txBody>
            <a:bodyPr wrap="none" rtlCol="0">
              <a:spAutoFit/>
            </a:bodyPr>
            <a:lstStyle/>
            <a:p>
              <a:pPr algn="ctr">
                <a:buClr>
                  <a:schemeClr val="accent1"/>
                </a:buClr>
              </a:pPr>
              <a:r>
                <a:rPr lang="en-US" sz="900"/>
                <a:t>24</a:t>
              </a:r>
            </a:p>
          </p:txBody>
        </p:sp>
        <p:sp>
          <p:nvSpPr>
            <p:cNvPr id="109" name="TextBox 108">
              <a:extLst>
                <a:ext uri="{FF2B5EF4-FFF2-40B4-BE49-F238E27FC236}">
                  <a16:creationId xmlns="" xmlns:a16="http://schemas.microsoft.com/office/drawing/2014/main" id="{93C54F46-9549-A14B-A36C-F6292ECBD610}"/>
                </a:ext>
              </a:extLst>
            </p:cNvPr>
            <p:cNvSpPr txBox="1"/>
            <p:nvPr/>
          </p:nvSpPr>
          <p:spPr>
            <a:xfrm>
              <a:off x="5163762" y="4712357"/>
              <a:ext cx="312906" cy="230832"/>
            </a:xfrm>
            <a:prstGeom prst="rect">
              <a:avLst/>
            </a:prstGeom>
            <a:noFill/>
          </p:spPr>
          <p:txBody>
            <a:bodyPr wrap="none" rtlCol="0">
              <a:spAutoFit/>
            </a:bodyPr>
            <a:lstStyle/>
            <a:p>
              <a:pPr algn="ctr">
                <a:buClr>
                  <a:schemeClr val="accent1"/>
                </a:buClr>
              </a:pPr>
              <a:r>
                <a:rPr lang="en-US" sz="900"/>
                <a:t>28</a:t>
              </a:r>
            </a:p>
          </p:txBody>
        </p:sp>
        <p:sp>
          <p:nvSpPr>
            <p:cNvPr id="110" name="TextBox 109">
              <a:extLst>
                <a:ext uri="{FF2B5EF4-FFF2-40B4-BE49-F238E27FC236}">
                  <a16:creationId xmlns="" xmlns:a16="http://schemas.microsoft.com/office/drawing/2014/main" id="{827ABF81-B858-3247-B225-A57CF855229F}"/>
                </a:ext>
              </a:extLst>
            </p:cNvPr>
            <p:cNvSpPr txBox="1"/>
            <p:nvPr/>
          </p:nvSpPr>
          <p:spPr>
            <a:xfrm>
              <a:off x="5723757" y="4712357"/>
              <a:ext cx="312906" cy="230832"/>
            </a:xfrm>
            <a:prstGeom prst="rect">
              <a:avLst/>
            </a:prstGeom>
            <a:noFill/>
          </p:spPr>
          <p:txBody>
            <a:bodyPr wrap="none" rtlCol="0">
              <a:spAutoFit/>
            </a:bodyPr>
            <a:lstStyle/>
            <a:p>
              <a:pPr algn="ctr">
                <a:buClr>
                  <a:schemeClr val="accent1"/>
                </a:buClr>
              </a:pPr>
              <a:r>
                <a:rPr lang="en-US" sz="900"/>
                <a:t>32</a:t>
              </a:r>
            </a:p>
          </p:txBody>
        </p:sp>
        <p:sp>
          <p:nvSpPr>
            <p:cNvPr id="111" name="TextBox 110">
              <a:extLst>
                <a:ext uri="{FF2B5EF4-FFF2-40B4-BE49-F238E27FC236}">
                  <a16:creationId xmlns="" xmlns:a16="http://schemas.microsoft.com/office/drawing/2014/main" id="{666B0841-B72B-3345-9BE5-D57FF447ACBA}"/>
                </a:ext>
              </a:extLst>
            </p:cNvPr>
            <p:cNvSpPr txBox="1"/>
            <p:nvPr/>
          </p:nvSpPr>
          <p:spPr>
            <a:xfrm>
              <a:off x="1197343"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129</a:t>
              </a:r>
            </a:p>
          </p:txBody>
        </p:sp>
        <p:sp>
          <p:nvSpPr>
            <p:cNvPr id="112" name="TextBox 111">
              <a:extLst>
                <a:ext uri="{FF2B5EF4-FFF2-40B4-BE49-F238E27FC236}">
                  <a16:creationId xmlns="" xmlns:a16="http://schemas.microsoft.com/office/drawing/2014/main" id="{04A9D612-DD2B-684F-B5BE-85647BCCACDF}"/>
                </a:ext>
              </a:extLst>
            </p:cNvPr>
            <p:cNvSpPr txBox="1"/>
            <p:nvPr/>
          </p:nvSpPr>
          <p:spPr>
            <a:xfrm>
              <a:off x="1753599"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102</a:t>
              </a:r>
            </a:p>
          </p:txBody>
        </p:sp>
        <p:sp>
          <p:nvSpPr>
            <p:cNvPr id="113" name="TextBox 112">
              <a:extLst>
                <a:ext uri="{FF2B5EF4-FFF2-40B4-BE49-F238E27FC236}">
                  <a16:creationId xmlns="" xmlns:a16="http://schemas.microsoft.com/office/drawing/2014/main" id="{8CC267C3-A43F-2B4B-A27C-BDBA252883B8}"/>
                </a:ext>
              </a:extLst>
            </p:cNvPr>
            <p:cNvSpPr txBox="1"/>
            <p:nvPr/>
          </p:nvSpPr>
          <p:spPr>
            <a:xfrm>
              <a:off x="2320851" y="5004128"/>
              <a:ext cx="377026" cy="230832"/>
            </a:xfrm>
            <a:prstGeom prst="rect">
              <a:avLst/>
            </a:prstGeom>
            <a:noFill/>
          </p:spPr>
          <p:txBody>
            <a:bodyPr wrap="none" rtlCol="0">
              <a:spAutoFit/>
            </a:bodyPr>
            <a:lstStyle/>
            <a:p>
              <a:pPr algn="ctr">
                <a:buClr>
                  <a:schemeClr val="accent1"/>
                </a:buClr>
              </a:pPr>
              <a:r>
                <a:rPr lang="en-US" sz="900">
                  <a:solidFill>
                    <a:schemeClr val="accent1"/>
                  </a:solidFill>
                </a:rPr>
                <a:t>101</a:t>
              </a:r>
            </a:p>
          </p:txBody>
        </p:sp>
        <p:sp>
          <p:nvSpPr>
            <p:cNvPr id="114" name="TextBox 113">
              <a:extLst>
                <a:ext uri="{FF2B5EF4-FFF2-40B4-BE49-F238E27FC236}">
                  <a16:creationId xmlns="" xmlns:a16="http://schemas.microsoft.com/office/drawing/2014/main" id="{15E5E87C-DD20-CA43-B16E-0FE909F01284}"/>
                </a:ext>
              </a:extLst>
            </p:cNvPr>
            <p:cNvSpPr txBox="1"/>
            <p:nvPr/>
          </p:nvSpPr>
          <p:spPr>
            <a:xfrm>
              <a:off x="3492640"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99</a:t>
              </a:r>
            </a:p>
          </p:txBody>
        </p:sp>
        <p:sp>
          <p:nvSpPr>
            <p:cNvPr id="115" name="TextBox 114">
              <a:extLst>
                <a:ext uri="{FF2B5EF4-FFF2-40B4-BE49-F238E27FC236}">
                  <a16:creationId xmlns="" xmlns:a16="http://schemas.microsoft.com/office/drawing/2014/main" id="{8FB2F501-FEEB-0B4B-9734-F22C3521BF3A}"/>
                </a:ext>
              </a:extLst>
            </p:cNvPr>
            <p:cNvSpPr txBox="1"/>
            <p:nvPr/>
          </p:nvSpPr>
          <p:spPr>
            <a:xfrm>
              <a:off x="4042264"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94</a:t>
              </a:r>
            </a:p>
          </p:txBody>
        </p:sp>
        <p:sp>
          <p:nvSpPr>
            <p:cNvPr id="116" name="TextBox 115">
              <a:extLst>
                <a:ext uri="{FF2B5EF4-FFF2-40B4-BE49-F238E27FC236}">
                  <a16:creationId xmlns="" xmlns:a16="http://schemas.microsoft.com/office/drawing/2014/main" id="{705F6C09-7B6E-FC48-BEE1-4A403483A6F2}"/>
                </a:ext>
              </a:extLst>
            </p:cNvPr>
            <p:cNvSpPr txBox="1"/>
            <p:nvPr/>
          </p:nvSpPr>
          <p:spPr>
            <a:xfrm>
              <a:off x="4611364"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59</a:t>
              </a:r>
            </a:p>
          </p:txBody>
        </p:sp>
        <p:sp>
          <p:nvSpPr>
            <p:cNvPr id="117" name="TextBox 116">
              <a:extLst>
                <a:ext uri="{FF2B5EF4-FFF2-40B4-BE49-F238E27FC236}">
                  <a16:creationId xmlns="" xmlns:a16="http://schemas.microsoft.com/office/drawing/2014/main" id="{B6F78C0F-8365-8746-9199-5F381414DF3F}"/>
                </a:ext>
              </a:extLst>
            </p:cNvPr>
            <p:cNvSpPr txBox="1"/>
            <p:nvPr/>
          </p:nvSpPr>
          <p:spPr>
            <a:xfrm>
              <a:off x="5178732"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42</a:t>
              </a:r>
            </a:p>
          </p:txBody>
        </p:sp>
        <p:sp>
          <p:nvSpPr>
            <p:cNvPr id="118" name="TextBox 117">
              <a:extLst>
                <a:ext uri="{FF2B5EF4-FFF2-40B4-BE49-F238E27FC236}">
                  <a16:creationId xmlns="" xmlns:a16="http://schemas.microsoft.com/office/drawing/2014/main" id="{0C9D5A16-5DF7-384F-A899-89B96469399B}"/>
                </a:ext>
              </a:extLst>
            </p:cNvPr>
            <p:cNvSpPr txBox="1"/>
            <p:nvPr/>
          </p:nvSpPr>
          <p:spPr>
            <a:xfrm>
              <a:off x="5723757" y="5004128"/>
              <a:ext cx="312906" cy="230832"/>
            </a:xfrm>
            <a:prstGeom prst="rect">
              <a:avLst/>
            </a:prstGeom>
            <a:noFill/>
          </p:spPr>
          <p:txBody>
            <a:bodyPr wrap="none" rtlCol="0">
              <a:spAutoFit/>
            </a:bodyPr>
            <a:lstStyle/>
            <a:p>
              <a:pPr algn="ctr">
                <a:buClr>
                  <a:schemeClr val="accent1"/>
                </a:buClr>
              </a:pPr>
              <a:r>
                <a:rPr lang="en-US" sz="900">
                  <a:solidFill>
                    <a:schemeClr val="accent1"/>
                  </a:solidFill>
                </a:rPr>
                <a:t>16</a:t>
              </a:r>
            </a:p>
          </p:txBody>
        </p:sp>
        <p:sp>
          <p:nvSpPr>
            <p:cNvPr id="119" name="TextBox 118">
              <a:extLst>
                <a:ext uri="{FF2B5EF4-FFF2-40B4-BE49-F238E27FC236}">
                  <a16:creationId xmlns="" xmlns:a16="http://schemas.microsoft.com/office/drawing/2014/main" id="{DCA8CAD9-2A2A-E643-93B6-2A1A56D27A43}"/>
                </a:ext>
              </a:extLst>
            </p:cNvPr>
            <p:cNvSpPr txBox="1"/>
            <p:nvPr/>
          </p:nvSpPr>
          <p:spPr>
            <a:xfrm>
              <a:off x="1197343"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125</a:t>
              </a:r>
            </a:p>
          </p:txBody>
        </p:sp>
        <p:sp>
          <p:nvSpPr>
            <p:cNvPr id="120" name="TextBox 119">
              <a:extLst>
                <a:ext uri="{FF2B5EF4-FFF2-40B4-BE49-F238E27FC236}">
                  <a16:creationId xmlns="" xmlns:a16="http://schemas.microsoft.com/office/drawing/2014/main" id="{ADD2FDB6-30D4-0D47-9FAD-C55D1048196E}"/>
                </a:ext>
              </a:extLst>
            </p:cNvPr>
            <p:cNvSpPr txBox="1"/>
            <p:nvPr/>
          </p:nvSpPr>
          <p:spPr>
            <a:xfrm>
              <a:off x="1753595"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105</a:t>
              </a:r>
            </a:p>
          </p:txBody>
        </p:sp>
        <p:sp>
          <p:nvSpPr>
            <p:cNvPr id="121" name="TextBox 120">
              <a:extLst>
                <a:ext uri="{FF2B5EF4-FFF2-40B4-BE49-F238E27FC236}">
                  <a16:creationId xmlns="" xmlns:a16="http://schemas.microsoft.com/office/drawing/2014/main" id="{78BACF08-8C8E-A142-933A-24815C09001F}"/>
                </a:ext>
              </a:extLst>
            </p:cNvPr>
            <p:cNvSpPr txBox="1"/>
            <p:nvPr/>
          </p:nvSpPr>
          <p:spPr>
            <a:xfrm>
              <a:off x="2320851" y="514944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101</a:t>
              </a:r>
            </a:p>
          </p:txBody>
        </p:sp>
        <p:sp>
          <p:nvSpPr>
            <p:cNvPr id="122" name="TextBox 121">
              <a:extLst>
                <a:ext uri="{FF2B5EF4-FFF2-40B4-BE49-F238E27FC236}">
                  <a16:creationId xmlns="" xmlns:a16="http://schemas.microsoft.com/office/drawing/2014/main" id="{36F147B6-4194-5F4B-AD1F-50FDDB2DA50B}"/>
                </a:ext>
              </a:extLst>
            </p:cNvPr>
            <p:cNvSpPr txBox="1"/>
            <p:nvPr/>
          </p:nvSpPr>
          <p:spPr>
            <a:xfrm>
              <a:off x="3492640"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89</a:t>
              </a:r>
            </a:p>
          </p:txBody>
        </p:sp>
        <p:sp>
          <p:nvSpPr>
            <p:cNvPr id="123" name="TextBox 122">
              <a:extLst>
                <a:ext uri="{FF2B5EF4-FFF2-40B4-BE49-F238E27FC236}">
                  <a16:creationId xmlns="" xmlns:a16="http://schemas.microsoft.com/office/drawing/2014/main" id="{AEB899D9-994E-BD4F-B747-08A82FAFC0C6}"/>
                </a:ext>
              </a:extLst>
            </p:cNvPr>
            <p:cNvSpPr txBox="1"/>
            <p:nvPr/>
          </p:nvSpPr>
          <p:spPr>
            <a:xfrm>
              <a:off x="4042264"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85</a:t>
              </a:r>
            </a:p>
          </p:txBody>
        </p:sp>
        <p:sp>
          <p:nvSpPr>
            <p:cNvPr id="124" name="TextBox 123">
              <a:extLst>
                <a:ext uri="{FF2B5EF4-FFF2-40B4-BE49-F238E27FC236}">
                  <a16:creationId xmlns="" xmlns:a16="http://schemas.microsoft.com/office/drawing/2014/main" id="{D8C71641-E282-8646-8954-1F47E642FE91}"/>
                </a:ext>
              </a:extLst>
            </p:cNvPr>
            <p:cNvSpPr txBox="1"/>
            <p:nvPr/>
          </p:nvSpPr>
          <p:spPr>
            <a:xfrm>
              <a:off x="4611364"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48</a:t>
              </a:r>
            </a:p>
          </p:txBody>
        </p:sp>
        <p:sp>
          <p:nvSpPr>
            <p:cNvPr id="125" name="TextBox 124">
              <a:extLst>
                <a:ext uri="{FF2B5EF4-FFF2-40B4-BE49-F238E27FC236}">
                  <a16:creationId xmlns="" xmlns:a16="http://schemas.microsoft.com/office/drawing/2014/main" id="{373F7869-5F17-A74F-A520-C7E287B9BA27}"/>
                </a:ext>
              </a:extLst>
            </p:cNvPr>
            <p:cNvSpPr txBox="1"/>
            <p:nvPr/>
          </p:nvSpPr>
          <p:spPr>
            <a:xfrm>
              <a:off x="5178732"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29</a:t>
              </a:r>
            </a:p>
          </p:txBody>
        </p:sp>
        <p:sp>
          <p:nvSpPr>
            <p:cNvPr id="126" name="TextBox 125">
              <a:extLst>
                <a:ext uri="{FF2B5EF4-FFF2-40B4-BE49-F238E27FC236}">
                  <a16:creationId xmlns="" xmlns:a16="http://schemas.microsoft.com/office/drawing/2014/main" id="{1ACEEC2F-46CF-8F40-8A5E-0F710BF9CE2C}"/>
                </a:ext>
              </a:extLst>
            </p:cNvPr>
            <p:cNvSpPr txBox="1"/>
            <p:nvPr/>
          </p:nvSpPr>
          <p:spPr>
            <a:xfrm>
              <a:off x="5723757" y="514944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19</a:t>
              </a:r>
            </a:p>
          </p:txBody>
        </p:sp>
        <p:sp>
          <p:nvSpPr>
            <p:cNvPr id="127" name="TextBox 126">
              <a:extLst>
                <a:ext uri="{FF2B5EF4-FFF2-40B4-BE49-F238E27FC236}">
                  <a16:creationId xmlns="" xmlns:a16="http://schemas.microsoft.com/office/drawing/2014/main" id="{480AD551-1D92-0043-9B96-6ECC7C5558DE}"/>
                </a:ext>
              </a:extLst>
            </p:cNvPr>
            <p:cNvSpPr txBox="1"/>
            <p:nvPr/>
          </p:nvSpPr>
          <p:spPr>
            <a:xfrm>
              <a:off x="328096" y="5004128"/>
              <a:ext cx="902811" cy="230832"/>
            </a:xfrm>
            <a:prstGeom prst="rect">
              <a:avLst/>
            </a:prstGeom>
            <a:noFill/>
          </p:spPr>
          <p:txBody>
            <a:bodyPr wrap="none" rtlCol="0">
              <a:spAutoFit/>
            </a:bodyPr>
            <a:lstStyle/>
            <a:p>
              <a:pPr algn="r">
                <a:buClr>
                  <a:schemeClr val="accent1"/>
                </a:buClr>
              </a:pPr>
              <a:r>
                <a:rPr lang="en-US" sz="900" b="1">
                  <a:solidFill>
                    <a:schemeClr val="accent1"/>
                  </a:solidFill>
                </a:rPr>
                <a:t>Dapagliflozin</a:t>
              </a:r>
            </a:p>
          </p:txBody>
        </p:sp>
        <p:sp>
          <p:nvSpPr>
            <p:cNvPr id="128" name="TextBox 127">
              <a:extLst>
                <a:ext uri="{FF2B5EF4-FFF2-40B4-BE49-F238E27FC236}">
                  <a16:creationId xmlns="" xmlns:a16="http://schemas.microsoft.com/office/drawing/2014/main" id="{7A6B6DA1-D217-CC42-946F-6CF9EC910C17}"/>
                </a:ext>
              </a:extLst>
            </p:cNvPr>
            <p:cNvSpPr txBox="1"/>
            <p:nvPr/>
          </p:nvSpPr>
          <p:spPr>
            <a:xfrm>
              <a:off x="603812" y="5149446"/>
              <a:ext cx="62709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a:t>
              </a:r>
            </a:p>
          </p:txBody>
        </p:sp>
        <p:sp>
          <p:nvSpPr>
            <p:cNvPr id="129" name="TextBox 128">
              <a:extLst>
                <a:ext uri="{FF2B5EF4-FFF2-40B4-BE49-F238E27FC236}">
                  <a16:creationId xmlns="" xmlns:a16="http://schemas.microsoft.com/office/drawing/2014/main" id="{276573AD-096A-9D4B-B67A-275CB3032795}"/>
                </a:ext>
              </a:extLst>
            </p:cNvPr>
            <p:cNvSpPr txBox="1"/>
            <p:nvPr/>
          </p:nvSpPr>
          <p:spPr>
            <a:xfrm>
              <a:off x="481985" y="4859096"/>
              <a:ext cx="748923" cy="230832"/>
            </a:xfrm>
            <a:prstGeom prst="rect">
              <a:avLst/>
            </a:prstGeom>
            <a:noFill/>
          </p:spPr>
          <p:txBody>
            <a:bodyPr wrap="none" rtlCol="0">
              <a:spAutoFit/>
            </a:bodyPr>
            <a:lstStyle/>
            <a:p>
              <a:pPr algn="r">
                <a:buClr>
                  <a:schemeClr val="accent1"/>
                </a:buClr>
              </a:pPr>
              <a:r>
                <a:rPr lang="en-US" sz="900" b="1"/>
                <a:t>No at Risk</a:t>
              </a:r>
            </a:p>
          </p:txBody>
        </p:sp>
        <p:sp>
          <p:nvSpPr>
            <p:cNvPr id="130" name="TextBox 129">
              <a:extLst>
                <a:ext uri="{FF2B5EF4-FFF2-40B4-BE49-F238E27FC236}">
                  <a16:creationId xmlns="" xmlns:a16="http://schemas.microsoft.com/office/drawing/2014/main" id="{E0E00BA6-0919-FE44-8A1E-34074E806BD0}"/>
                </a:ext>
              </a:extLst>
            </p:cNvPr>
            <p:cNvSpPr txBox="1"/>
            <p:nvPr/>
          </p:nvSpPr>
          <p:spPr>
            <a:xfrm>
              <a:off x="1405396" y="1936355"/>
              <a:ext cx="2217274" cy="230832"/>
            </a:xfrm>
            <a:prstGeom prst="rect">
              <a:avLst/>
            </a:prstGeom>
            <a:noFill/>
          </p:spPr>
          <p:txBody>
            <a:bodyPr wrap="none" rtlCol="0">
              <a:spAutoFit/>
            </a:bodyPr>
            <a:lstStyle/>
            <a:p>
              <a:pPr algn="r">
                <a:buClr>
                  <a:schemeClr val="accent1"/>
                </a:buClr>
              </a:pPr>
              <a:r>
                <a:rPr lang="en-US" sz="900" b="1"/>
                <a:t>Hazard Ratio, 0.23 (95% CI, 0.09-0.63)</a:t>
              </a:r>
            </a:p>
          </p:txBody>
        </p:sp>
        <p:cxnSp>
          <p:nvCxnSpPr>
            <p:cNvPr id="131" name="Straight Connector 130">
              <a:extLst>
                <a:ext uri="{FF2B5EF4-FFF2-40B4-BE49-F238E27FC236}">
                  <a16:creationId xmlns="" xmlns:a16="http://schemas.microsoft.com/office/drawing/2014/main" id="{B80E0FE8-F27A-9B4B-8693-5948AA71339B}"/>
                </a:ext>
              </a:extLst>
            </p:cNvPr>
            <p:cNvCxnSpPr>
              <a:cxnSpLocks/>
            </p:cNvCxnSpPr>
            <p:nvPr/>
          </p:nvCxnSpPr>
          <p:spPr>
            <a:xfrm rot="5400000">
              <a:off x="247716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32" name="TextBox 131">
              <a:extLst>
                <a:ext uri="{FF2B5EF4-FFF2-40B4-BE49-F238E27FC236}">
                  <a16:creationId xmlns="" xmlns:a16="http://schemas.microsoft.com/office/drawing/2014/main" id="{185EED79-329F-8A4D-BC17-449BBC48E7B4}"/>
                </a:ext>
              </a:extLst>
            </p:cNvPr>
            <p:cNvSpPr txBox="1"/>
            <p:nvPr/>
          </p:nvSpPr>
          <p:spPr>
            <a:xfrm>
              <a:off x="2385621"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133" name="Straight Connector 132">
              <a:extLst>
                <a:ext uri="{FF2B5EF4-FFF2-40B4-BE49-F238E27FC236}">
                  <a16:creationId xmlns="" xmlns:a16="http://schemas.microsoft.com/office/drawing/2014/main" id="{AB8FFCE8-0E46-234B-A4AE-92FC94ED22CF}"/>
                </a:ext>
              </a:extLst>
            </p:cNvPr>
            <p:cNvCxnSpPr>
              <a:cxnSpLocks/>
            </p:cNvCxnSpPr>
            <p:nvPr/>
          </p:nvCxnSpPr>
          <p:spPr>
            <a:xfrm>
              <a:off x="1295488" y="439717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Straight Connector 133">
              <a:extLst>
                <a:ext uri="{FF2B5EF4-FFF2-40B4-BE49-F238E27FC236}">
                  <a16:creationId xmlns="" xmlns:a16="http://schemas.microsoft.com/office/drawing/2014/main" id="{7AB1106D-B761-964A-A935-2273EA0E6CDB}"/>
                </a:ext>
              </a:extLst>
            </p:cNvPr>
            <p:cNvCxnSpPr>
              <a:cxnSpLocks/>
            </p:cNvCxnSpPr>
            <p:nvPr/>
          </p:nvCxnSpPr>
          <p:spPr>
            <a:xfrm>
              <a:off x="1295488" y="417962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 name="Straight Connector 134">
              <a:extLst>
                <a:ext uri="{FF2B5EF4-FFF2-40B4-BE49-F238E27FC236}">
                  <a16:creationId xmlns="" xmlns:a16="http://schemas.microsoft.com/office/drawing/2014/main" id="{4EB27FCD-9483-F24F-8CC6-CD7D2645C121}"/>
                </a:ext>
              </a:extLst>
            </p:cNvPr>
            <p:cNvCxnSpPr/>
            <p:nvPr/>
          </p:nvCxnSpPr>
          <p:spPr>
            <a:xfrm>
              <a:off x="1295488" y="287431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 name="Straight Connector 135">
              <a:extLst>
                <a:ext uri="{FF2B5EF4-FFF2-40B4-BE49-F238E27FC236}">
                  <a16:creationId xmlns="" xmlns:a16="http://schemas.microsoft.com/office/drawing/2014/main" id="{EEC38DD5-9F72-4348-8536-989064D70353}"/>
                </a:ext>
              </a:extLst>
            </p:cNvPr>
            <p:cNvCxnSpPr/>
            <p:nvPr/>
          </p:nvCxnSpPr>
          <p:spPr>
            <a:xfrm>
              <a:off x="1295488" y="3744518"/>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 name="Straight Connector 136">
              <a:extLst>
                <a:ext uri="{FF2B5EF4-FFF2-40B4-BE49-F238E27FC236}">
                  <a16:creationId xmlns="" xmlns:a16="http://schemas.microsoft.com/office/drawing/2014/main" id="{046C9CC2-3580-4E41-9436-A4A82E0C307D}"/>
                </a:ext>
              </a:extLst>
            </p:cNvPr>
            <p:cNvCxnSpPr>
              <a:cxnSpLocks/>
            </p:cNvCxnSpPr>
            <p:nvPr/>
          </p:nvCxnSpPr>
          <p:spPr>
            <a:xfrm>
              <a:off x="1295488" y="352696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 name="Straight Connector 137">
              <a:extLst>
                <a:ext uri="{FF2B5EF4-FFF2-40B4-BE49-F238E27FC236}">
                  <a16:creationId xmlns="" xmlns:a16="http://schemas.microsoft.com/office/drawing/2014/main" id="{B691518F-5209-B54C-9FC2-F3DA5B1415C1}"/>
                </a:ext>
              </a:extLst>
            </p:cNvPr>
            <p:cNvCxnSpPr>
              <a:cxnSpLocks/>
            </p:cNvCxnSpPr>
            <p:nvPr/>
          </p:nvCxnSpPr>
          <p:spPr>
            <a:xfrm>
              <a:off x="1295488" y="330941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9" name="Straight Connector 138">
              <a:extLst>
                <a:ext uri="{FF2B5EF4-FFF2-40B4-BE49-F238E27FC236}">
                  <a16:creationId xmlns="" xmlns:a16="http://schemas.microsoft.com/office/drawing/2014/main" id="{6CE79DC5-53D1-A043-8804-6D0D78331E8B}"/>
                </a:ext>
              </a:extLst>
            </p:cNvPr>
            <p:cNvCxnSpPr/>
            <p:nvPr/>
          </p:nvCxnSpPr>
          <p:spPr>
            <a:xfrm>
              <a:off x="1295488" y="243920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0" name="Straight Connector 139">
              <a:extLst>
                <a:ext uri="{FF2B5EF4-FFF2-40B4-BE49-F238E27FC236}">
                  <a16:creationId xmlns="" xmlns:a16="http://schemas.microsoft.com/office/drawing/2014/main" id="{CF790695-058E-5C4F-B720-32D897E17F7B}"/>
                </a:ext>
              </a:extLst>
            </p:cNvPr>
            <p:cNvCxnSpPr/>
            <p:nvPr/>
          </p:nvCxnSpPr>
          <p:spPr>
            <a:xfrm>
              <a:off x="1295488" y="222165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41" name="TextBox 140">
              <a:extLst>
                <a:ext uri="{FF2B5EF4-FFF2-40B4-BE49-F238E27FC236}">
                  <a16:creationId xmlns="" xmlns:a16="http://schemas.microsoft.com/office/drawing/2014/main" id="{27866468-40D8-AD43-B6CA-86C3DB6DD0D0}"/>
                </a:ext>
              </a:extLst>
            </p:cNvPr>
            <p:cNvSpPr txBox="1"/>
            <p:nvPr/>
          </p:nvSpPr>
          <p:spPr>
            <a:xfrm>
              <a:off x="1090291" y="3633860"/>
              <a:ext cx="248786" cy="230832"/>
            </a:xfrm>
            <a:prstGeom prst="rect">
              <a:avLst/>
            </a:prstGeom>
            <a:noFill/>
          </p:spPr>
          <p:txBody>
            <a:bodyPr wrap="none" rtlCol="0">
              <a:spAutoFit/>
            </a:bodyPr>
            <a:lstStyle/>
            <a:p>
              <a:pPr algn="r">
                <a:buClr>
                  <a:schemeClr val="accent1"/>
                </a:buClr>
              </a:pPr>
              <a:r>
                <a:rPr lang="en-US" sz="900"/>
                <a:t>8</a:t>
              </a:r>
            </a:p>
          </p:txBody>
        </p:sp>
        <p:sp>
          <p:nvSpPr>
            <p:cNvPr id="142" name="TextBox 141">
              <a:extLst>
                <a:ext uri="{FF2B5EF4-FFF2-40B4-BE49-F238E27FC236}">
                  <a16:creationId xmlns="" xmlns:a16="http://schemas.microsoft.com/office/drawing/2014/main" id="{01FC224E-CBAE-AD4F-B677-91F3E5421710}"/>
                </a:ext>
              </a:extLst>
            </p:cNvPr>
            <p:cNvSpPr txBox="1"/>
            <p:nvPr/>
          </p:nvSpPr>
          <p:spPr>
            <a:xfrm>
              <a:off x="1026146" y="2760332"/>
              <a:ext cx="312906" cy="230832"/>
            </a:xfrm>
            <a:prstGeom prst="rect">
              <a:avLst/>
            </a:prstGeom>
            <a:noFill/>
          </p:spPr>
          <p:txBody>
            <a:bodyPr wrap="none" rtlCol="0">
              <a:spAutoFit/>
            </a:bodyPr>
            <a:lstStyle/>
            <a:p>
              <a:pPr algn="r">
                <a:buClr>
                  <a:schemeClr val="accent1"/>
                </a:buClr>
              </a:pPr>
              <a:r>
                <a:rPr lang="en-US" sz="900"/>
                <a:t>16</a:t>
              </a:r>
            </a:p>
          </p:txBody>
        </p:sp>
        <p:sp>
          <p:nvSpPr>
            <p:cNvPr id="143" name="TextBox 142">
              <a:extLst>
                <a:ext uri="{FF2B5EF4-FFF2-40B4-BE49-F238E27FC236}">
                  <a16:creationId xmlns="" xmlns:a16="http://schemas.microsoft.com/office/drawing/2014/main" id="{4CD651C2-BB9A-5E4A-8924-C5775410B591}"/>
                </a:ext>
              </a:extLst>
            </p:cNvPr>
            <p:cNvSpPr txBox="1"/>
            <p:nvPr/>
          </p:nvSpPr>
          <p:spPr>
            <a:xfrm>
              <a:off x="1026146" y="2323568"/>
              <a:ext cx="312906" cy="230832"/>
            </a:xfrm>
            <a:prstGeom prst="rect">
              <a:avLst/>
            </a:prstGeom>
            <a:noFill/>
          </p:spPr>
          <p:txBody>
            <a:bodyPr wrap="none" rtlCol="0">
              <a:spAutoFit/>
            </a:bodyPr>
            <a:lstStyle/>
            <a:p>
              <a:pPr algn="r">
                <a:buClr>
                  <a:schemeClr val="accent1"/>
                </a:buClr>
              </a:pPr>
              <a:r>
                <a:rPr lang="en-US" sz="900"/>
                <a:t>20</a:t>
              </a:r>
            </a:p>
          </p:txBody>
        </p:sp>
        <p:sp>
          <p:nvSpPr>
            <p:cNvPr id="144" name="TextBox 143">
              <a:extLst>
                <a:ext uri="{FF2B5EF4-FFF2-40B4-BE49-F238E27FC236}">
                  <a16:creationId xmlns="" xmlns:a16="http://schemas.microsoft.com/office/drawing/2014/main" id="{639DAA3A-D91E-A94B-87E9-C0C94B3E5F83}"/>
                </a:ext>
              </a:extLst>
            </p:cNvPr>
            <p:cNvSpPr txBox="1"/>
            <p:nvPr/>
          </p:nvSpPr>
          <p:spPr>
            <a:xfrm>
              <a:off x="5269594" y="2349771"/>
              <a:ext cx="726481" cy="261610"/>
            </a:xfrm>
            <a:prstGeom prst="rect">
              <a:avLst/>
            </a:prstGeom>
            <a:noFill/>
          </p:spPr>
          <p:txBody>
            <a:bodyPr wrap="none" rtlCol="0">
              <a:spAutoFit/>
            </a:bodyPr>
            <a:lstStyle/>
            <a:p>
              <a:pPr algn="r">
                <a:buClr>
                  <a:schemeClr val="accent1"/>
                </a:buClr>
              </a:pPr>
              <a:r>
                <a:rPr lang="en-US" sz="1100" b="1">
                  <a:solidFill>
                    <a:schemeClr val="bg1">
                      <a:lumMod val="50000"/>
                    </a:schemeClr>
                  </a:solidFill>
                </a:rPr>
                <a:t>Placebo</a:t>
              </a:r>
            </a:p>
          </p:txBody>
        </p:sp>
        <p:sp>
          <p:nvSpPr>
            <p:cNvPr id="145" name="TextBox 144">
              <a:extLst>
                <a:ext uri="{FF2B5EF4-FFF2-40B4-BE49-F238E27FC236}">
                  <a16:creationId xmlns="" xmlns:a16="http://schemas.microsoft.com/office/drawing/2014/main" id="{E079A16E-771C-2C48-B125-58EE613B6D79}"/>
                </a:ext>
              </a:extLst>
            </p:cNvPr>
            <p:cNvSpPr txBox="1"/>
            <p:nvPr/>
          </p:nvSpPr>
          <p:spPr>
            <a:xfrm>
              <a:off x="2881691" y="5014964"/>
              <a:ext cx="377026" cy="230832"/>
            </a:xfrm>
            <a:prstGeom prst="rect">
              <a:avLst/>
            </a:prstGeom>
            <a:noFill/>
          </p:spPr>
          <p:txBody>
            <a:bodyPr wrap="none" rtlCol="0">
              <a:spAutoFit/>
            </a:bodyPr>
            <a:lstStyle/>
            <a:p>
              <a:pPr algn="ctr">
                <a:buClr>
                  <a:schemeClr val="accent1"/>
                </a:buClr>
              </a:pPr>
              <a:r>
                <a:rPr lang="en-US" sz="900">
                  <a:solidFill>
                    <a:schemeClr val="accent1"/>
                  </a:solidFill>
                </a:rPr>
                <a:t>100</a:t>
              </a:r>
            </a:p>
          </p:txBody>
        </p:sp>
        <p:sp>
          <p:nvSpPr>
            <p:cNvPr id="146" name="TextBox 145">
              <a:extLst>
                <a:ext uri="{FF2B5EF4-FFF2-40B4-BE49-F238E27FC236}">
                  <a16:creationId xmlns="" xmlns:a16="http://schemas.microsoft.com/office/drawing/2014/main" id="{3EF1E0B8-D3ED-E842-A1C5-5D8D9C590A3D}"/>
                </a:ext>
              </a:extLst>
            </p:cNvPr>
            <p:cNvSpPr txBox="1"/>
            <p:nvPr/>
          </p:nvSpPr>
          <p:spPr>
            <a:xfrm>
              <a:off x="2913751" y="5160282"/>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94</a:t>
              </a:r>
            </a:p>
          </p:txBody>
        </p:sp>
        <p:sp>
          <p:nvSpPr>
            <p:cNvPr id="147" name="TextBox 146">
              <a:extLst>
                <a:ext uri="{FF2B5EF4-FFF2-40B4-BE49-F238E27FC236}">
                  <a16:creationId xmlns="" xmlns:a16="http://schemas.microsoft.com/office/drawing/2014/main" id="{50A9EA4F-8936-CD45-A78D-3ED3CDB7F516}"/>
                </a:ext>
              </a:extLst>
            </p:cNvPr>
            <p:cNvSpPr txBox="1"/>
            <p:nvPr/>
          </p:nvSpPr>
          <p:spPr>
            <a:xfrm>
              <a:off x="4934567" y="4019513"/>
              <a:ext cx="1061508" cy="261610"/>
            </a:xfrm>
            <a:prstGeom prst="rect">
              <a:avLst/>
            </a:prstGeom>
            <a:noFill/>
          </p:spPr>
          <p:txBody>
            <a:bodyPr wrap="none" rtlCol="0">
              <a:spAutoFit/>
            </a:bodyPr>
            <a:lstStyle/>
            <a:p>
              <a:pPr algn="r">
                <a:buClr>
                  <a:schemeClr val="accent1"/>
                </a:buClr>
              </a:pPr>
              <a:r>
                <a:rPr lang="en-US" sz="1100" b="1">
                  <a:solidFill>
                    <a:schemeClr val="accent1"/>
                  </a:solidFill>
                </a:rPr>
                <a:t>Dapagliflozin</a:t>
              </a:r>
            </a:p>
          </p:txBody>
        </p:sp>
      </p:grpSp>
      <p:sp>
        <p:nvSpPr>
          <p:cNvPr id="148" name="TextBox 147">
            <a:extLst>
              <a:ext uri="{FF2B5EF4-FFF2-40B4-BE49-F238E27FC236}">
                <a16:creationId xmlns="" xmlns:a16="http://schemas.microsoft.com/office/drawing/2014/main" id="{5BCBAA8A-B831-E341-9C36-17C1E8D69921}"/>
              </a:ext>
            </a:extLst>
          </p:cNvPr>
          <p:cNvSpPr txBox="1"/>
          <p:nvPr/>
        </p:nvSpPr>
        <p:spPr>
          <a:xfrm>
            <a:off x="1876458" y="1569778"/>
            <a:ext cx="33874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Primary </a:t>
            </a:r>
            <a:r>
              <a:rPr kumimoji="0" lang="en-GB" sz="1400" b="1" i="0" u="none" strike="noStrike" kern="1200" cap="none" spc="0" normalizeH="0" baseline="0" noProof="0" err="1">
                <a:ln>
                  <a:noFill/>
                </a:ln>
                <a:effectLst/>
                <a:uLnTx/>
                <a:uFillTx/>
                <a:latin typeface="Arial"/>
                <a:ea typeface="+mn-ea"/>
                <a:cs typeface="+mn-cs"/>
              </a:rPr>
              <a:t>Outcome</a:t>
            </a:r>
            <a:r>
              <a:rPr kumimoji="0" lang="en-GB" sz="1400" b="1" i="0" u="none" strike="noStrike" kern="1200" cap="none" spc="0" normalizeH="0" baseline="30000" noProof="0" err="1">
                <a:ln>
                  <a:noFill/>
                </a:ln>
                <a:effectLst/>
                <a:uLnTx/>
                <a:uFillTx/>
                <a:latin typeface="Arial"/>
                <a:ea typeface="+mn-ea"/>
                <a:cs typeface="+mn-cs"/>
              </a:rPr>
              <a:t>a</a:t>
            </a:r>
            <a:endParaRPr kumimoji="0" lang="en-GB" sz="1400" b="1" i="0" u="none" strike="noStrike" kern="1200" cap="none" spc="0" normalizeH="0" baseline="30000" noProof="0">
              <a:ln>
                <a:noFill/>
              </a:ln>
              <a:effectLst/>
              <a:uLnTx/>
              <a:uFillTx/>
              <a:latin typeface="Arial"/>
              <a:ea typeface="+mn-ea"/>
              <a:cs typeface="+mn-cs"/>
            </a:endParaRPr>
          </a:p>
        </p:txBody>
      </p:sp>
      <p:sp>
        <p:nvSpPr>
          <p:cNvPr id="149" name="TextBox 148">
            <a:extLst>
              <a:ext uri="{FF2B5EF4-FFF2-40B4-BE49-F238E27FC236}">
                <a16:creationId xmlns="" xmlns:a16="http://schemas.microsoft.com/office/drawing/2014/main" id="{B26A4165-2562-3941-BE24-C74F7679435F}"/>
              </a:ext>
            </a:extLst>
          </p:cNvPr>
          <p:cNvSpPr txBox="1"/>
          <p:nvPr/>
        </p:nvSpPr>
        <p:spPr>
          <a:xfrm>
            <a:off x="7478236" y="1569778"/>
            <a:ext cx="392083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effectLst/>
                <a:uLnTx/>
                <a:uFillTx/>
                <a:latin typeface="Arial"/>
                <a:ea typeface="+mn-ea"/>
                <a:cs typeface="+mn-cs"/>
              </a:rPr>
              <a:t>Kidney-specific </a:t>
            </a:r>
            <a:r>
              <a:rPr kumimoji="0" lang="en-GB" sz="1400" b="1" i="0" u="none" strike="noStrike" kern="1200" cap="none" spc="0" normalizeH="0" baseline="0" noProof="0" err="1">
                <a:ln>
                  <a:noFill/>
                </a:ln>
                <a:effectLst/>
                <a:uLnTx/>
                <a:uFillTx/>
                <a:latin typeface="Arial"/>
                <a:ea typeface="+mn-ea"/>
                <a:cs typeface="+mn-cs"/>
              </a:rPr>
              <a:t>Outcome</a:t>
            </a:r>
            <a:r>
              <a:rPr kumimoji="0" lang="en-GB" sz="1400" b="1" i="0" u="none" strike="noStrike" kern="1200" cap="none" spc="0" normalizeH="0" baseline="30000" noProof="0" err="1">
                <a:ln>
                  <a:noFill/>
                </a:ln>
                <a:effectLst/>
                <a:uLnTx/>
                <a:uFillTx/>
                <a:latin typeface="Arial"/>
                <a:ea typeface="+mn-ea"/>
                <a:cs typeface="+mn-cs"/>
              </a:rPr>
              <a:t>b</a:t>
            </a:r>
            <a:endParaRPr kumimoji="0" lang="en-GB" sz="1400" b="1" i="0" u="none" strike="noStrike" kern="1200" cap="none" spc="0" normalizeH="0" baseline="30000" noProof="0">
              <a:ln>
                <a:noFill/>
              </a:ln>
              <a:effectLst/>
              <a:uLnTx/>
              <a:uFillTx/>
              <a:latin typeface="Arial"/>
              <a:ea typeface="+mn-ea"/>
              <a:cs typeface="+mn-cs"/>
            </a:endParaRPr>
          </a:p>
        </p:txBody>
      </p:sp>
      <p:sp>
        <p:nvSpPr>
          <p:cNvPr id="150" name="Freeform: Shape 152">
            <a:extLst>
              <a:ext uri="{FF2B5EF4-FFF2-40B4-BE49-F238E27FC236}">
                <a16:creationId xmlns="" xmlns:a16="http://schemas.microsoft.com/office/drawing/2014/main" id="{A30995FC-BE8A-F846-8D1E-EAA3BE91BC7A}"/>
              </a:ext>
            </a:extLst>
          </p:cNvPr>
          <p:cNvSpPr/>
          <p:nvPr/>
        </p:nvSpPr>
        <p:spPr>
          <a:xfrm>
            <a:off x="1525448" y="2327175"/>
            <a:ext cx="4355317" cy="2279499"/>
          </a:xfrm>
          <a:custGeom>
            <a:avLst/>
            <a:gdLst>
              <a:gd name="connsiteX0" fmla="*/ 0 w 4355317"/>
              <a:gd name="connsiteY0" fmla="*/ 2279499 h 2279499"/>
              <a:gd name="connsiteX1" fmla="*/ 923067 w 4355317"/>
              <a:gd name="connsiteY1" fmla="*/ 2279499 h 2279499"/>
              <a:gd name="connsiteX2" fmla="*/ 923067 w 4355317"/>
              <a:gd name="connsiteY2" fmla="*/ 2184159 h 2279499"/>
              <a:gd name="connsiteX3" fmla="*/ 975071 w 4355317"/>
              <a:gd name="connsiteY3" fmla="*/ 2184159 h 2279499"/>
              <a:gd name="connsiteX4" fmla="*/ 975071 w 4355317"/>
              <a:gd name="connsiteY4" fmla="*/ 2153823 h 2279499"/>
              <a:gd name="connsiteX5" fmla="*/ 988072 w 4355317"/>
              <a:gd name="connsiteY5" fmla="*/ 2153823 h 2279499"/>
              <a:gd name="connsiteX6" fmla="*/ 988072 w 4355317"/>
              <a:gd name="connsiteY6" fmla="*/ 2080151 h 2279499"/>
              <a:gd name="connsiteX7" fmla="*/ 1005406 w 4355317"/>
              <a:gd name="connsiteY7" fmla="*/ 2080151 h 2279499"/>
              <a:gd name="connsiteX8" fmla="*/ 1005406 w 4355317"/>
              <a:gd name="connsiteY8" fmla="*/ 1937141 h 2279499"/>
              <a:gd name="connsiteX9" fmla="*/ 1022741 w 4355317"/>
              <a:gd name="connsiteY9" fmla="*/ 1937141 h 2279499"/>
              <a:gd name="connsiteX10" fmla="*/ 1022741 w 4355317"/>
              <a:gd name="connsiteY10" fmla="*/ 1893804 h 2279499"/>
              <a:gd name="connsiteX11" fmla="*/ 1053076 w 4355317"/>
              <a:gd name="connsiteY11" fmla="*/ 1893804 h 2279499"/>
              <a:gd name="connsiteX12" fmla="*/ 1053076 w 4355317"/>
              <a:gd name="connsiteY12" fmla="*/ 1846134 h 2279499"/>
              <a:gd name="connsiteX13" fmla="*/ 1057410 w 4355317"/>
              <a:gd name="connsiteY13" fmla="*/ 1846134 h 2279499"/>
              <a:gd name="connsiteX14" fmla="*/ 1057410 w 4355317"/>
              <a:gd name="connsiteY14" fmla="*/ 1781130 h 2279499"/>
              <a:gd name="connsiteX15" fmla="*/ 1074745 w 4355317"/>
              <a:gd name="connsiteY15" fmla="*/ 1781130 h 2279499"/>
              <a:gd name="connsiteX16" fmla="*/ 1074745 w 4355317"/>
              <a:gd name="connsiteY16" fmla="*/ 1759461 h 2279499"/>
              <a:gd name="connsiteX17" fmla="*/ 1343431 w 4355317"/>
              <a:gd name="connsiteY17" fmla="*/ 1759461 h 2279499"/>
              <a:gd name="connsiteX18" fmla="*/ 1343431 w 4355317"/>
              <a:gd name="connsiteY18" fmla="*/ 1642453 h 2279499"/>
              <a:gd name="connsiteX19" fmla="*/ 1447438 w 4355317"/>
              <a:gd name="connsiteY19" fmla="*/ 1642453 h 2279499"/>
              <a:gd name="connsiteX20" fmla="*/ 1447438 w 4355317"/>
              <a:gd name="connsiteY20" fmla="*/ 1547112 h 2279499"/>
              <a:gd name="connsiteX21" fmla="*/ 1525444 w 4355317"/>
              <a:gd name="connsiteY21" fmla="*/ 1547112 h 2279499"/>
              <a:gd name="connsiteX22" fmla="*/ 1525444 w 4355317"/>
              <a:gd name="connsiteY22" fmla="*/ 1499442 h 2279499"/>
              <a:gd name="connsiteX23" fmla="*/ 1538445 w 4355317"/>
              <a:gd name="connsiteY23" fmla="*/ 1499442 h 2279499"/>
              <a:gd name="connsiteX24" fmla="*/ 1538445 w 4355317"/>
              <a:gd name="connsiteY24" fmla="*/ 1317429 h 2279499"/>
              <a:gd name="connsiteX25" fmla="*/ 1564447 w 4355317"/>
              <a:gd name="connsiteY25" fmla="*/ 1317429 h 2279499"/>
              <a:gd name="connsiteX26" fmla="*/ 1564447 w 4355317"/>
              <a:gd name="connsiteY26" fmla="*/ 1222089 h 2279499"/>
              <a:gd name="connsiteX27" fmla="*/ 1590449 w 4355317"/>
              <a:gd name="connsiteY27" fmla="*/ 1222089 h 2279499"/>
              <a:gd name="connsiteX28" fmla="*/ 1590449 w 4355317"/>
              <a:gd name="connsiteY28" fmla="*/ 1209088 h 2279499"/>
              <a:gd name="connsiteX29" fmla="*/ 2097486 w 4355317"/>
              <a:gd name="connsiteY29" fmla="*/ 1209088 h 2279499"/>
              <a:gd name="connsiteX30" fmla="*/ 2097486 w 4355317"/>
              <a:gd name="connsiteY30" fmla="*/ 1165751 h 2279499"/>
              <a:gd name="connsiteX31" fmla="*/ 2114820 w 4355317"/>
              <a:gd name="connsiteY31" fmla="*/ 1165751 h 2279499"/>
              <a:gd name="connsiteX32" fmla="*/ 2114820 w 4355317"/>
              <a:gd name="connsiteY32" fmla="*/ 1131082 h 2279499"/>
              <a:gd name="connsiteX33" fmla="*/ 2140822 w 4355317"/>
              <a:gd name="connsiteY33" fmla="*/ 1131082 h 2279499"/>
              <a:gd name="connsiteX34" fmla="*/ 2140822 w 4355317"/>
              <a:gd name="connsiteY34" fmla="*/ 1005406 h 2279499"/>
              <a:gd name="connsiteX35" fmla="*/ 2162491 w 4355317"/>
              <a:gd name="connsiteY35" fmla="*/ 1005406 h 2279499"/>
              <a:gd name="connsiteX36" fmla="*/ 2162491 w 4355317"/>
              <a:gd name="connsiteY36" fmla="*/ 1001073 h 2279499"/>
              <a:gd name="connsiteX37" fmla="*/ 2699863 w 4355317"/>
              <a:gd name="connsiteY37" fmla="*/ 1001073 h 2279499"/>
              <a:gd name="connsiteX38" fmla="*/ 2699863 w 4355317"/>
              <a:gd name="connsiteY38" fmla="*/ 858062 h 2279499"/>
              <a:gd name="connsiteX39" fmla="*/ 2699863 w 4355317"/>
              <a:gd name="connsiteY39" fmla="*/ 858062 h 2279499"/>
              <a:gd name="connsiteX40" fmla="*/ 2725865 w 4355317"/>
              <a:gd name="connsiteY40" fmla="*/ 858062 h 2279499"/>
              <a:gd name="connsiteX41" fmla="*/ 2725865 w 4355317"/>
              <a:gd name="connsiteY41" fmla="*/ 754055 h 2279499"/>
              <a:gd name="connsiteX42" fmla="*/ 2799537 w 4355317"/>
              <a:gd name="connsiteY42" fmla="*/ 754055 h 2279499"/>
              <a:gd name="connsiteX43" fmla="*/ 2799537 w 4355317"/>
              <a:gd name="connsiteY43" fmla="*/ 715052 h 2279499"/>
              <a:gd name="connsiteX44" fmla="*/ 2812538 w 4355317"/>
              <a:gd name="connsiteY44" fmla="*/ 715052 h 2279499"/>
              <a:gd name="connsiteX45" fmla="*/ 2812538 w 4355317"/>
              <a:gd name="connsiteY45" fmla="*/ 637046 h 2279499"/>
              <a:gd name="connsiteX46" fmla="*/ 3007552 w 4355317"/>
              <a:gd name="connsiteY46" fmla="*/ 637046 h 2279499"/>
              <a:gd name="connsiteX47" fmla="*/ 3007552 w 4355317"/>
              <a:gd name="connsiteY47" fmla="*/ 554707 h 2279499"/>
              <a:gd name="connsiteX48" fmla="*/ 3011886 w 4355317"/>
              <a:gd name="connsiteY48" fmla="*/ 550373 h 2279499"/>
              <a:gd name="connsiteX49" fmla="*/ 3011886 w 4355317"/>
              <a:gd name="connsiteY49" fmla="*/ 494036 h 2279499"/>
              <a:gd name="connsiteX50" fmla="*/ 3232902 w 4355317"/>
              <a:gd name="connsiteY50" fmla="*/ 494036 h 2279499"/>
              <a:gd name="connsiteX51" fmla="*/ 3232902 w 4355317"/>
              <a:gd name="connsiteY51" fmla="*/ 455033 h 2279499"/>
              <a:gd name="connsiteX52" fmla="*/ 3284906 w 4355317"/>
              <a:gd name="connsiteY52" fmla="*/ 455033 h 2279499"/>
              <a:gd name="connsiteX53" fmla="*/ 3284906 w 4355317"/>
              <a:gd name="connsiteY53" fmla="*/ 286021 h 2279499"/>
              <a:gd name="connsiteX54" fmla="*/ 3774608 w 4355317"/>
              <a:gd name="connsiteY54" fmla="*/ 286021 h 2279499"/>
              <a:gd name="connsiteX55" fmla="*/ 3774608 w 4355317"/>
              <a:gd name="connsiteY55" fmla="*/ 65004 h 2279499"/>
              <a:gd name="connsiteX56" fmla="*/ 3800610 w 4355317"/>
              <a:gd name="connsiteY56" fmla="*/ 65004 h 2279499"/>
              <a:gd name="connsiteX57" fmla="*/ 3800610 w 4355317"/>
              <a:gd name="connsiteY57" fmla="*/ 0 h 2279499"/>
              <a:gd name="connsiteX58" fmla="*/ 4355317 w 4355317"/>
              <a:gd name="connsiteY58" fmla="*/ 0 h 227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355317" h="2279499">
                <a:moveTo>
                  <a:pt x="0" y="2279499"/>
                </a:moveTo>
                <a:lnTo>
                  <a:pt x="923067" y="2279499"/>
                </a:lnTo>
                <a:lnTo>
                  <a:pt x="923067" y="2184159"/>
                </a:lnTo>
                <a:lnTo>
                  <a:pt x="975071" y="2184159"/>
                </a:lnTo>
                <a:lnTo>
                  <a:pt x="975071" y="2153823"/>
                </a:lnTo>
                <a:lnTo>
                  <a:pt x="988072" y="2153823"/>
                </a:lnTo>
                <a:lnTo>
                  <a:pt x="988072" y="2080151"/>
                </a:lnTo>
                <a:lnTo>
                  <a:pt x="1005406" y="2080151"/>
                </a:lnTo>
                <a:lnTo>
                  <a:pt x="1005406" y="1937141"/>
                </a:lnTo>
                <a:lnTo>
                  <a:pt x="1022741" y="1937141"/>
                </a:lnTo>
                <a:lnTo>
                  <a:pt x="1022741" y="1893804"/>
                </a:lnTo>
                <a:lnTo>
                  <a:pt x="1053076" y="1893804"/>
                </a:lnTo>
                <a:lnTo>
                  <a:pt x="1053076" y="1846134"/>
                </a:lnTo>
                <a:lnTo>
                  <a:pt x="1057410" y="1846134"/>
                </a:lnTo>
                <a:lnTo>
                  <a:pt x="1057410" y="1781130"/>
                </a:lnTo>
                <a:lnTo>
                  <a:pt x="1074745" y="1781130"/>
                </a:lnTo>
                <a:lnTo>
                  <a:pt x="1074745" y="1759461"/>
                </a:lnTo>
                <a:lnTo>
                  <a:pt x="1343431" y="1759461"/>
                </a:lnTo>
                <a:lnTo>
                  <a:pt x="1343431" y="1642453"/>
                </a:lnTo>
                <a:lnTo>
                  <a:pt x="1447438" y="1642453"/>
                </a:lnTo>
                <a:lnTo>
                  <a:pt x="1447438" y="1547112"/>
                </a:lnTo>
                <a:lnTo>
                  <a:pt x="1525444" y="1547112"/>
                </a:lnTo>
                <a:lnTo>
                  <a:pt x="1525444" y="1499442"/>
                </a:lnTo>
                <a:lnTo>
                  <a:pt x="1538445" y="1499442"/>
                </a:lnTo>
                <a:lnTo>
                  <a:pt x="1538445" y="1317429"/>
                </a:lnTo>
                <a:lnTo>
                  <a:pt x="1564447" y="1317429"/>
                </a:lnTo>
                <a:lnTo>
                  <a:pt x="1564447" y="1222089"/>
                </a:lnTo>
                <a:lnTo>
                  <a:pt x="1590449" y="1222089"/>
                </a:lnTo>
                <a:lnTo>
                  <a:pt x="1590449" y="1209088"/>
                </a:lnTo>
                <a:lnTo>
                  <a:pt x="2097486" y="1209088"/>
                </a:lnTo>
                <a:lnTo>
                  <a:pt x="2097486" y="1165751"/>
                </a:lnTo>
                <a:lnTo>
                  <a:pt x="2114820" y="1165751"/>
                </a:lnTo>
                <a:lnTo>
                  <a:pt x="2114820" y="1131082"/>
                </a:lnTo>
                <a:lnTo>
                  <a:pt x="2140822" y="1131082"/>
                </a:lnTo>
                <a:lnTo>
                  <a:pt x="2140822" y="1005406"/>
                </a:lnTo>
                <a:lnTo>
                  <a:pt x="2162491" y="1005406"/>
                </a:lnTo>
                <a:lnTo>
                  <a:pt x="2162491" y="1001073"/>
                </a:lnTo>
                <a:lnTo>
                  <a:pt x="2699863" y="1001073"/>
                </a:lnTo>
                <a:lnTo>
                  <a:pt x="2699863" y="858062"/>
                </a:lnTo>
                <a:lnTo>
                  <a:pt x="2699863" y="858062"/>
                </a:lnTo>
                <a:lnTo>
                  <a:pt x="2725865" y="858062"/>
                </a:lnTo>
                <a:lnTo>
                  <a:pt x="2725865" y="754055"/>
                </a:lnTo>
                <a:lnTo>
                  <a:pt x="2799537" y="754055"/>
                </a:lnTo>
                <a:lnTo>
                  <a:pt x="2799537" y="715052"/>
                </a:lnTo>
                <a:lnTo>
                  <a:pt x="2812538" y="715052"/>
                </a:lnTo>
                <a:lnTo>
                  <a:pt x="2812538" y="637046"/>
                </a:lnTo>
                <a:lnTo>
                  <a:pt x="3007552" y="637046"/>
                </a:lnTo>
                <a:lnTo>
                  <a:pt x="3007552" y="554707"/>
                </a:lnTo>
                <a:lnTo>
                  <a:pt x="3011886" y="550373"/>
                </a:lnTo>
                <a:lnTo>
                  <a:pt x="3011886" y="494036"/>
                </a:lnTo>
                <a:lnTo>
                  <a:pt x="3232902" y="494036"/>
                </a:lnTo>
                <a:lnTo>
                  <a:pt x="3232902" y="455033"/>
                </a:lnTo>
                <a:lnTo>
                  <a:pt x="3284906" y="455033"/>
                </a:lnTo>
                <a:lnTo>
                  <a:pt x="3284906" y="286021"/>
                </a:lnTo>
                <a:lnTo>
                  <a:pt x="3774608" y="286021"/>
                </a:lnTo>
                <a:lnTo>
                  <a:pt x="3774608" y="65004"/>
                </a:lnTo>
                <a:lnTo>
                  <a:pt x="3800610" y="65004"/>
                </a:lnTo>
                <a:lnTo>
                  <a:pt x="3800610" y="0"/>
                </a:lnTo>
                <a:lnTo>
                  <a:pt x="4355317"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6">
            <a:extLst>
              <a:ext uri="{FF2B5EF4-FFF2-40B4-BE49-F238E27FC236}">
                <a16:creationId xmlns="" xmlns:a16="http://schemas.microsoft.com/office/drawing/2014/main" id="{4D7F1492-261C-7145-8612-0285C5863DD0}"/>
              </a:ext>
            </a:extLst>
          </p:cNvPr>
          <p:cNvSpPr/>
          <p:nvPr/>
        </p:nvSpPr>
        <p:spPr>
          <a:xfrm>
            <a:off x="7588223" y="2322836"/>
            <a:ext cx="4121300" cy="2292500"/>
          </a:xfrm>
          <a:custGeom>
            <a:avLst/>
            <a:gdLst>
              <a:gd name="connsiteX0" fmla="*/ 0 w 4121300"/>
              <a:gd name="connsiteY0" fmla="*/ 2292500 h 2292500"/>
              <a:gd name="connsiteX1" fmla="*/ 658715 w 4121300"/>
              <a:gd name="connsiteY1" fmla="*/ 2292500 h 2292500"/>
              <a:gd name="connsiteX2" fmla="*/ 658715 w 4121300"/>
              <a:gd name="connsiteY2" fmla="*/ 2197160 h 2292500"/>
              <a:gd name="connsiteX3" fmla="*/ 710718 w 4121300"/>
              <a:gd name="connsiteY3" fmla="*/ 2197160 h 2292500"/>
              <a:gd name="connsiteX4" fmla="*/ 710718 w 4121300"/>
              <a:gd name="connsiteY4" fmla="*/ 2166825 h 2292500"/>
              <a:gd name="connsiteX5" fmla="*/ 723719 w 4121300"/>
              <a:gd name="connsiteY5" fmla="*/ 2166825 h 2292500"/>
              <a:gd name="connsiteX6" fmla="*/ 723719 w 4121300"/>
              <a:gd name="connsiteY6" fmla="*/ 2093153 h 2292500"/>
              <a:gd name="connsiteX7" fmla="*/ 736720 w 4121300"/>
              <a:gd name="connsiteY7" fmla="*/ 2093153 h 2292500"/>
              <a:gd name="connsiteX8" fmla="*/ 736720 w 4121300"/>
              <a:gd name="connsiteY8" fmla="*/ 1945809 h 2292500"/>
              <a:gd name="connsiteX9" fmla="*/ 758389 w 4121300"/>
              <a:gd name="connsiteY9" fmla="*/ 1945809 h 2292500"/>
              <a:gd name="connsiteX10" fmla="*/ 758389 w 4121300"/>
              <a:gd name="connsiteY10" fmla="*/ 1889471 h 2292500"/>
              <a:gd name="connsiteX11" fmla="*/ 784390 w 4121300"/>
              <a:gd name="connsiteY11" fmla="*/ 1889471 h 2292500"/>
              <a:gd name="connsiteX12" fmla="*/ 784390 w 4121300"/>
              <a:gd name="connsiteY12" fmla="*/ 1859136 h 2292500"/>
              <a:gd name="connsiteX13" fmla="*/ 793058 w 4121300"/>
              <a:gd name="connsiteY13" fmla="*/ 1850468 h 2292500"/>
              <a:gd name="connsiteX14" fmla="*/ 793058 w 4121300"/>
              <a:gd name="connsiteY14" fmla="*/ 1794131 h 2292500"/>
              <a:gd name="connsiteX15" fmla="*/ 810392 w 4121300"/>
              <a:gd name="connsiteY15" fmla="*/ 1794131 h 2292500"/>
              <a:gd name="connsiteX16" fmla="*/ 810392 w 4121300"/>
              <a:gd name="connsiteY16" fmla="*/ 1763795 h 2292500"/>
              <a:gd name="connsiteX17" fmla="*/ 1074745 w 4121300"/>
              <a:gd name="connsiteY17" fmla="*/ 1763795 h 2292500"/>
              <a:gd name="connsiteX18" fmla="*/ 1074745 w 4121300"/>
              <a:gd name="connsiteY18" fmla="*/ 1659788 h 2292500"/>
              <a:gd name="connsiteX19" fmla="*/ 1183086 w 4121300"/>
              <a:gd name="connsiteY19" fmla="*/ 1659788 h 2292500"/>
              <a:gd name="connsiteX20" fmla="*/ 1183086 w 4121300"/>
              <a:gd name="connsiteY20" fmla="*/ 1551446 h 2292500"/>
              <a:gd name="connsiteX21" fmla="*/ 1256758 w 4121300"/>
              <a:gd name="connsiteY21" fmla="*/ 1551446 h 2292500"/>
              <a:gd name="connsiteX22" fmla="*/ 1256758 w 4121300"/>
              <a:gd name="connsiteY22" fmla="*/ 1508110 h 2292500"/>
              <a:gd name="connsiteX23" fmla="*/ 1269759 w 4121300"/>
              <a:gd name="connsiteY23" fmla="*/ 1508110 h 2292500"/>
              <a:gd name="connsiteX24" fmla="*/ 1269759 w 4121300"/>
              <a:gd name="connsiteY24" fmla="*/ 1321763 h 2292500"/>
              <a:gd name="connsiteX25" fmla="*/ 1304428 w 4121300"/>
              <a:gd name="connsiteY25" fmla="*/ 1321763 h 2292500"/>
              <a:gd name="connsiteX26" fmla="*/ 1304428 w 4121300"/>
              <a:gd name="connsiteY26" fmla="*/ 1222089 h 2292500"/>
              <a:gd name="connsiteX27" fmla="*/ 1326097 w 4121300"/>
              <a:gd name="connsiteY27" fmla="*/ 1222089 h 2292500"/>
              <a:gd name="connsiteX28" fmla="*/ 1326097 w 4121300"/>
              <a:gd name="connsiteY28" fmla="*/ 1209088 h 2292500"/>
              <a:gd name="connsiteX29" fmla="*/ 1824466 w 4121300"/>
              <a:gd name="connsiteY29" fmla="*/ 1209088 h 2292500"/>
              <a:gd name="connsiteX30" fmla="*/ 1824466 w 4121300"/>
              <a:gd name="connsiteY30" fmla="*/ 1174419 h 2292500"/>
              <a:gd name="connsiteX31" fmla="*/ 1850468 w 4121300"/>
              <a:gd name="connsiteY31" fmla="*/ 1174419 h 2292500"/>
              <a:gd name="connsiteX32" fmla="*/ 1850468 w 4121300"/>
              <a:gd name="connsiteY32" fmla="*/ 1139750 h 2292500"/>
              <a:gd name="connsiteX33" fmla="*/ 1872136 w 4121300"/>
              <a:gd name="connsiteY33" fmla="*/ 1139750 h 2292500"/>
              <a:gd name="connsiteX34" fmla="*/ 1872136 w 4121300"/>
              <a:gd name="connsiteY34" fmla="*/ 1014074 h 2292500"/>
              <a:gd name="connsiteX35" fmla="*/ 1893805 w 4121300"/>
              <a:gd name="connsiteY35" fmla="*/ 1014074 h 2292500"/>
              <a:gd name="connsiteX36" fmla="*/ 1893805 w 4121300"/>
              <a:gd name="connsiteY36" fmla="*/ 1005407 h 2292500"/>
              <a:gd name="connsiteX37" fmla="*/ 2435511 w 4121300"/>
              <a:gd name="connsiteY37" fmla="*/ 1005407 h 2292500"/>
              <a:gd name="connsiteX38" fmla="*/ 2435511 w 4121300"/>
              <a:gd name="connsiteY38" fmla="*/ 858063 h 2292500"/>
              <a:gd name="connsiteX39" fmla="*/ 2452845 w 4121300"/>
              <a:gd name="connsiteY39" fmla="*/ 858063 h 2292500"/>
              <a:gd name="connsiteX40" fmla="*/ 2452845 w 4121300"/>
              <a:gd name="connsiteY40" fmla="*/ 749721 h 2292500"/>
              <a:gd name="connsiteX41" fmla="*/ 2539518 w 4121300"/>
              <a:gd name="connsiteY41" fmla="*/ 749721 h 2292500"/>
              <a:gd name="connsiteX42" fmla="*/ 2539518 w 4121300"/>
              <a:gd name="connsiteY42" fmla="*/ 719386 h 2292500"/>
              <a:gd name="connsiteX43" fmla="*/ 2552519 w 4121300"/>
              <a:gd name="connsiteY43" fmla="*/ 719386 h 2292500"/>
              <a:gd name="connsiteX44" fmla="*/ 2552519 w 4121300"/>
              <a:gd name="connsiteY44" fmla="*/ 637046 h 2292500"/>
              <a:gd name="connsiteX45" fmla="*/ 2738866 w 4121300"/>
              <a:gd name="connsiteY45" fmla="*/ 637046 h 2292500"/>
              <a:gd name="connsiteX46" fmla="*/ 2738866 w 4121300"/>
              <a:gd name="connsiteY46" fmla="*/ 567708 h 2292500"/>
              <a:gd name="connsiteX47" fmla="*/ 2756201 w 4121300"/>
              <a:gd name="connsiteY47" fmla="*/ 567708 h 2292500"/>
              <a:gd name="connsiteX48" fmla="*/ 2756201 w 4121300"/>
              <a:gd name="connsiteY48" fmla="*/ 485369 h 2292500"/>
              <a:gd name="connsiteX49" fmla="*/ 2977217 w 4121300"/>
              <a:gd name="connsiteY49" fmla="*/ 485369 h 2292500"/>
              <a:gd name="connsiteX50" fmla="*/ 2977217 w 4121300"/>
              <a:gd name="connsiteY50" fmla="*/ 463700 h 2292500"/>
              <a:gd name="connsiteX51" fmla="*/ 3024887 w 4121300"/>
              <a:gd name="connsiteY51" fmla="*/ 463700 h 2292500"/>
              <a:gd name="connsiteX52" fmla="*/ 3024887 w 4121300"/>
              <a:gd name="connsiteY52" fmla="*/ 286021 h 2292500"/>
              <a:gd name="connsiteX53" fmla="*/ 3523257 w 4121300"/>
              <a:gd name="connsiteY53" fmla="*/ 286021 h 2292500"/>
              <a:gd name="connsiteX54" fmla="*/ 3523257 w 4121300"/>
              <a:gd name="connsiteY54" fmla="*/ 73672 h 2292500"/>
              <a:gd name="connsiteX55" fmla="*/ 3540591 w 4121300"/>
              <a:gd name="connsiteY55" fmla="*/ 73672 h 2292500"/>
              <a:gd name="connsiteX56" fmla="*/ 3540591 w 4121300"/>
              <a:gd name="connsiteY56" fmla="*/ 0 h 2292500"/>
              <a:gd name="connsiteX57" fmla="*/ 4121300 w 4121300"/>
              <a:gd name="connsiteY57" fmla="*/ 0 h 229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121300" h="2292500">
                <a:moveTo>
                  <a:pt x="0" y="2292500"/>
                </a:moveTo>
                <a:lnTo>
                  <a:pt x="658715" y="2292500"/>
                </a:lnTo>
                <a:lnTo>
                  <a:pt x="658715" y="2197160"/>
                </a:lnTo>
                <a:lnTo>
                  <a:pt x="710718" y="2197160"/>
                </a:lnTo>
                <a:lnTo>
                  <a:pt x="710718" y="2166825"/>
                </a:lnTo>
                <a:lnTo>
                  <a:pt x="723719" y="2166825"/>
                </a:lnTo>
                <a:lnTo>
                  <a:pt x="723719" y="2093153"/>
                </a:lnTo>
                <a:lnTo>
                  <a:pt x="736720" y="2093153"/>
                </a:lnTo>
                <a:lnTo>
                  <a:pt x="736720" y="1945809"/>
                </a:lnTo>
                <a:lnTo>
                  <a:pt x="758389" y="1945809"/>
                </a:lnTo>
                <a:lnTo>
                  <a:pt x="758389" y="1889471"/>
                </a:lnTo>
                <a:lnTo>
                  <a:pt x="784390" y="1889471"/>
                </a:lnTo>
                <a:lnTo>
                  <a:pt x="784390" y="1859136"/>
                </a:lnTo>
                <a:lnTo>
                  <a:pt x="793058" y="1850468"/>
                </a:lnTo>
                <a:lnTo>
                  <a:pt x="793058" y="1794131"/>
                </a:lnTo>
                <a:lnTo>
                  <a:pt x="810392" y="1794131"/>
                </a:lnTo>
                <a:lnTo>
                  <a:pt x="810392" y="1763795"/>
                </a:lnTo>
                <a:lnTo>
                  <a:pt x="1074745" y="1763795"/>
                </a:lnTo>
                <a:lnTo>
                  <a:pt x="1074745" y="1659788"/>
                </a:lnTo>
                <a:lnTo>
                  <a:pt x="1183086" y="1659788"/>
                </a:lnTo>
                <a:lnTo>
                  <a:pt x="1183086" y="1551446"/>
                </a:lnTo>
                <a:lnTo>
                  <a:pt x="1256758" y="1551446"/>
                </a:lnTo>
                <a:lnTo>
                  <a:pt x="1256758" y="1508110"/>
                </a:lnTo>
                <a:lnTo>
                  <a:pt x="1269759" y="1508110"/>
                </a:lnTo>
                <a:lnTo>
                  <a:pt x="1269759" y="1321763"/>
                </a:lnTo>
                <a:lnTo>
                  <a:pt x="1304428" y="1321763"/>
                </a:lnTo>
                <a:lnTo>
                  <a:pt x="1304428" y="1222089"/>
                </a:lnTo>
                <a:lnTo>
                  <a:pt x="1326097" y="1222089"/>
                </a:lnTo>
                <a:lnTo>
                  <a:pt x="1326097" y="1209088"/>
                </a:lnTo>
                <a:lnTo>
                  <a:pt x="1824466" y="1209088"/>
                </a:lnTo>
                <a:lnTo>
                  <a:pt x="1824466" y="1174419"/>
                </a:lnTo>
                <a:lnTo>
                  <a:pt x="1850468" y="1174419"/>
                </a:lnTo>
                <a:lnTo>
                  <a:pt x="1850468" y="1139750"/>
                </a:lnTo>
                <a:lnTo>
                  <a:pt x="1872136" y="1139750"/>
                </a:lnTo>
                <a:lnTo>
                  <a:pt x="1872136" y="1014074"/>
                </a:lnTo>
                <a:lnTo>
                  <a:pt x="1893805" y="1014074"/>
                </a:lnTo>
                <a:lnTo>
                  <a:pt x="1893805" y="1005407"/>
                </a:lnTo>
                <a:lnTo>
                  <a:pt x="2435511" y="1005407"/>
                </a:lnTo>
                <a:lnTo>
                  <a:pt x="2435511" y="858063"/>
                </a:lnTo>
                <a:lnTo>
                  <a:pt x="2452845" y="858063"/>
                </a:lnTo>
                <a:lnTo>
                  <a:pt x="2452845" y="749721"/>
                </a:lnTo>
                <a:lnTo>
                  <a:pt x="2539518" y="749721"/>
                </a:lnTo>
                <a:lnTo>
                  <a:pt x="2539518" y="719386"/>
                </a:lnTo>
                <a:lnTo>
                  <a:pt x="2552519" y="719386"/>
                </a:lnTo>
                <a:lnTo>
                  <a:pt x="2552519" y="637046"/>
                </a:lnTo>
                <a:lnTo>
                  <a:pt x="2738866" y="637046"/>
                </a:lnTo>
                <a:lnTo>
                  <a:pt x="2738866" y="567708"/>
                </a:lnTo>
                <a:lnTo>
                  <a:pt x="2756201" y="567708"/>
                </a:lnTo>
                <a:lnTo>
                  <a:pt x="2756201" y="485369"/>
                </a:lnTo>
                <a:lnTo>
                  <a:pt x="2977217" y="485369"/>
                </a:lnTo>
                <a:lnTo>
                  <a:pt x="2977217" y="463700"/>
                </a:lnTo>
                <a:lnTo>
                  <a:pt x="3024887" y="463700"/>
                </a:lnTo>
                <a:lnTo>
                  <a:pt x="3024887" y="286021"/>
                </a:lnTo>
                <a:lnTo>
                  <a:pt x="3523257" y="286021"/>
                </a:lnTo>
                <a:lnTo>
                  <a:pt x="3523257" y="73672"/>
                </a:lnTo>
                <a:lnTo>
                  <a:pt x="3540591" y="73672"/>
                </a:lnTo>
                <a:lnTo>
                  <a:pt x="3540591" y="0"/>
                </a:lnTo>
                <a:lnTo>
                  <a:pt x="4121300"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a:extLst>
              <a:ext uri="{FF2B5EF4-FFF2-40B4-BE49-F238E27FC236}">
                <a16:creationId xmlns="" xmlns:a16="http://schemas.microsoft.com/office/drawing/2014/main" id="{F265306E-37CF-4B7F-93C0-586DF9E6861C}"/>
              </a:ext>
            </a:extLst>
          </p:cNvPr>
          <p:cNvGrpSpPr/>
          <p:nvPr/>
        </p:nvGrpSpPr>
        <p:grpSpPr>
          <a:xfrm>
            <a:off x="-6291" y="-23678"/>
            <a:ext cx="3017520" cy="261610"/>
            <a:chOff x="-6290" y="-23678"/>
            <a:chExt cx="3017520" cy="261610"/>
          </a:xfrm>
          <a:solidFill>
            <a:schemeClr val="accent2"/>
          </a:solidFill>
        </p:grpSpPr>
        <p:sp>
          <p:nvSpPr>
            <p:cNvPr id="153" name="Freeform 13">
              <a:extLst>
                <a:ext uri="{FF2B5EF4-FFF2-40B4-BE49-F238E27FC236}">
                  <a16:creationId xmlns="" xmlns:a16="http://schemas.microsoft.com/office/drawing/2014/main" id="{B7D69368-6169-4F28-ACAC-943F4BAD547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54" name="Rectangle 153">
              <a:extLst>
                <a:ext uri="{FF2B5EF4-FFF2-40B4-BE49-F238E27FC236}">
                  <a16:creationId xmlns="" xmlns:a16="http://schemas.microsoft.com/office/drawing/2014/main" id="{6CB18796-F3C2-4CBD-95B1-B75EEC41F641}"/>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2120820193"/>
      </p:ext>
    </p:extLst>
  </p:cSld>
  <p:clrMapOvr>
    <a:masterClrMapping/>
  </p:clrMapOvr>
  <p:transition>
    <p:fade/>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457222" y="1260027"/>
          <a:ext cx="11277601" cy="4569268"/>
        </p:xfrm>
        <a:graphic>
          <a:graphicData uri="http://schemas.openxmlformats.org/drawingml/2006/table">
            <a:tbl>
              <a:tblPr firstRow="1">
                <a:tableStyleId>{72833802-FEF1-4C79-8D5D-14CF1EAF98D9}</a:tableStyleId>
              </a:tblPr>
              <a:tblGrid>
                <a:gridCol w="2010297">
                  <a:extLst>
                    <a:ext uri="{9D8B030D-6E8A-4147-A177-3AD203B41FA5}">
                      <a16:colId xmlns="" xmlns:a16="http://schemas.microsoft.com/office/drawing/2014/main" val="1678888695"/>
                    </a:ext>
                  </a:extLst>
                </a:gridCol>
                <a:gridCol w="1064567">
                  <a:extLst>
                    <a:ext uri="{9D8B030D-6E8A-4147-A177-3AD203B41FA5}">
                      <a16:colId xmlns="" xmlns:a16="http://schemas.microsoft.com/office/drawing/2014/main" val="3891499949"/>
                    </a:ext>
                  </a:extLst>
                </a:gridCol>
                <a:gridCol w="115559">
                  <a:extLst>
                    <a:ext uri="{9D8B030D-6E8A-4147-A177-3AD203B41FA5}">
                      <a16:colId xmlns="" xmlns:a16="http://schemas.microsoft.com/office/drawing/2014/main" val="2160607708"/>
                    </a:ext>
                  </a:extLst>
                </a:gridCol>
                <a:gridCol w="1167953">
                  <a:extLst>
                    <a:ext uri="{9D8B030D-6E8A-4147-A177-3AD203B41FA5}">
                      <a16:colId xmlns="" xmlns:a16="http://schemas.microsoft.com/office/drawing/2014/main" val="20003"/>
                    </a:ext>
                  </a:extLst>
                </a:gridCol>
                <a:gridCol w="1140087">
                  <a:extLst>
                    <a:ext uri="{9D8B030D-6E8A-4147-A177-3AD203B41FA5}">
                      <a16:colId xmlns="" xmlns:a16="http://schemas.microsoft.com/office/drawing/2014/main" val="20004"/>
                    </a:ext>
                  </a:extLst>
                </a:gridCol>
                <a:gridCol w="1117132">
                  <a:extLst>
                    <a:ext uri="{9D8B030D-6E8A-4147-A177-3AD203B41FA5}">
                      <a16:colId xmlns="" xmlns:a16="http://schemas.microsoft.com/office/drawing/2014/main" val="20006"/>
                    </a:ext>
                  </a:extLst>
                </a:gridCol>
                <a:gridCol w="1574951">
                  <a:extLst>
                    <a:ext uri="{9D8B030D-6E8A-4147-A177-3AD203B41FA5}">
                      <a16:colId xmlns="" xmlns:a16="http://schemas.microsoft.com/office/drawing/2014/main" val="734811335"/>
                    </a:ext>
                  </a:extLst>
                </a:gridCol>
                <a:gridCol w="1554547">
                  <a:extLst>
                    <a:ext uri="{9D8B030D-6E8A-4147-A177-3AD203B41FA5}">
                      <a16:colId xmlns="" xmlns:a16="http://schemas.microsoft.com/office/drawing/2014/main" val="1783972375"/>
                    </a:ext>
                  </a:extLst>
                </a:gridCol>
                <a:gridCol w="1532508">
                  <a:extLst>
                    <a:ext uri="{9D8B030D-6E8A-4147-A177-3AD203B41FA5}">
                      <a16:colId xmlns="" xmlns:a16="http://schemas.microsoft.com/office/drawing/2014/main" val="2858814517"/>
                    </a:ext>
                  </a:extLst>
                </a:gridCol>
              </a:tblGrid>
              <a:tr h="415388">
                <a:tc>
                  <a:txBody>
                    <a:bodyPr/>
                    <a:lstStyle/>
                    <a:p>
                      <a:pPr marL="0" marR="0" lvl="0" indent="0" algn="l" defTabSz="914354" rtl="0" eaLnBrk="1" fontAlgn="auto" latinLnBrk="0" hangingPunct="1">
                        <a:lnSpc>
                          <a:spcPct val="150000"/>
                        </a:lnSpc>
                        <a:spcBef>
                          <a:spcPts val="0"/>
                        </a:spcBef>
                        <a:spcAft>
                          <a:spcPts val="0"/>
                        </a:spcAft>
                        <a:buClrTx/>
                        <a:buSzTx/>
                        <a:buFontTx/>
                        <a:buNone/>
                        <a:tabLst/>
                        <a:defRPr/>
                      </a:pPr>
                      <a:endParaRPr lang="en-GB" sz="1100" b="1">
                        <a:solidFill>
                          <a:schemeClr val="bg1"/>
                        </a:solidFill>
                      </a:endParaRPr>
                    </a:p>
                  </a:txBody>
                  <a:tcPr marL="45720" marR="45720" anchor="b">
                    <a:solidFill>
                      <a:schemeClr val="accent2"/>
                    </a:solidFill>
                  </a:tcPr>
                </a:tc>
                <a:tc gridSpan="2">
                  <a:txBody>
                    <a:bodyPr/>
                    <a:lstStyle/>
                    <a:p>
                      <a:pPr marL="0" algn="ctr">
                        <a:lnSpc>
                          <a:spcPct val="150000"/>
                        </a:lnSpc>
                      </a:pPr>
                      <a:r>
                        <a:rPr lang="en-GB" sz="1100" spc="0" baseline="0"/>
                        <a:t>Dapagliflozin</a:t>
                      </a:r>
                      <a:endParaRPr lang="en-GB" sz="1100" b="1" spc="0" baseline="0">
                        <a:solidFill>
                          <a:schemeClr val="bg1"/>
                        </a:solidFill>
                      </a:endParaRPr>
                    </a:p>
                  </a:txBody>
                  <a:tcPr marL="45720" marR="45720" anchor="b">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a:lnSpc>
                          <a:spcPct val="150000"/>
                        </a:lnSpc>
                      </a:pPr>
                      <a:r>
                        <a:rPr lang="en-GB" sz="1100"/>
                        <a:t>Placebo</a:t>
                      </a:r>
                      <a:endParaRPr lang="en-GB" sz="1100" b="1">
                        <a:solidFill>
                          <a:schemeClr val="bg1"/>
                        </a:solidFill>
                      </a:endParaRPr>
                    </a:p>
                  </a:txBody>
                  <a:tcPr marL="45720" marR="45720" anchor="b">
                    <a:solidFill>
                      <a:schemeClr val="accent2"/>
                    </a:solidFill>
                  </a:tcPr>
                </a:tc>
                <a:tc>
                  <a:txBody>
                    <a:bodyPr/>
                    <a:lstStyle/>
                    <a:p>
                      <a:pPr marL="0" algn="ctr">
                        <a:lnSpc>
                          <a:spcPct val="150000"/>
                        </a:lnSpc>
                      </a:pPr>
                      <a:r>
                        <a:rPr lang="en-GB" sz="1100"/>
                        <a:t>Dapagliflozin</a:t>
                      </a:r>
                      <a:endParaRPr lang="en-GB" sz="1100" b="1">
                        <a:solidFill>
                          <a:schemeClr val="bg1"/>
                        </a:solidFill>
                      </a:endParaRPr>
                    </a:p>
                  </a:txBody>
                  <a:tcPr marL="45720" marR="45720" anchor="b">
                    <a:solidFill>
                      <a:schemeClr val="accent2"/>
                    </a:solidFill>
                  </a:tcPr>
                </a:tc>
                <a:tc>
                  <a:txBody>
                    <a:bodyPr/>
                    <a:lstStyle/>
                    <a:p>
                      <a:pPr marL="0" algn="ctr">
                        <a:lnSpc>
                          <a:spcPct val="150000"/>
                        </a:lnSpc>
                      </a:pPr>
                      <a:r>
                        <a:rPr lang="en-GB" sz="1100"/>
                        <a:t>Placebo</a:t>
                      </a:r>
                      <a:endParaRPr lang="en-GB" sz="1100" b="1">
                        <a:solidFill>
                          <a:schemeClr val="bg1"/>
                        </a:solidFill>
                      </a:endParaRPr>
                    </a:p>
                  </a:txBody>
                  <a:tcPr marL="45720" marR="45720" anchor="b">
                    <a:solidFill>
                      <a:schemeClr val="accent2"/>
                    </a:solidFill>
                  </a:tcPr>
                </a:tc>
                <a:tc>
                  <a:txBody>
                    <a:bodyPr/>
                    <a:lstStyle/>
                    <a:p>
                      <a:pPr marL="0">
                        <a:lnSpc>
                          <a:spcPct val="150000"/>
                        </a:lnSpc>
                      </a:pPr>
                      <a:endParaRPr lang="en-GB" sz="1100" b="1">
                        <a:solidFill>
                          <a:schemeClr val="bg1"/>
                        </a:solidFill>
                      </a:endParaRPr>
                    </a:p>
                  </a:txBody>
                  <a:tcPr marL="45720" marR="45720" anchor="b">
                    <a:solidFill>
                      <a:schemeClr val="accent2"/>
                    </a:solidFill>
                  </a:tcPr>
                </a:tc>
                <a:tc rowSpan="2">
                  <a:txBody>
                    <a:bodyPr/>
                    <a:lstStyle/>
                    <a:p>
                      <a:pPr marL="0" algn="ctr">
                        <a:lnSpc>
                          <a:spcPct val="100000"/>
                        </a:lnSpc>
                      </a:pPr>
                      <a:r>
                        <a:rPr lang="en-GB" sz="1100"/>
                        <a:t>Hazard Ratio </a:t>
                      </a:r>
                    </a:p>
                    <a:p>
                      <a:pPr marL="0" algn="ctr">
                        <a:lnSpc>
                          <a:spcPct val="100000"/>
                        </a:lnSpc>
                      </a:pPr>
                      <a:r>
                        <a:rPr lang="en-GB" sz="1100"/>
                        <a:t>(95% CI)</a:t>
                      </a:r>
                      <a:endParaRPr lang="en-GB" sz="1100" b="1">
                        <a:solidFill>
                          <a:schemeClr val="bg1"/>
                        </a:solidFill>
                      </a:endParaRPr>
                    </a:p>
                  </a:txBody>
                  <a:tcPr marL="45720" marR="45720" anchor="b"/>
                </a:tc>
                <a:tc rowSpan="2">
                  <a:txBody>
                    <a:bodyPr/>
                    <a:lstStyle/>
                    <a:p>
                      <a:pPr marL="0" algn="ctr">
                        <a:lnSpc>
                          <a:spcPct val="100000"/>
                        </a:lnSpc>
                      </a:pPr>
                      <a:r>
                        <a:rPr lang="en-GB" sz="1100"/>
                        <a:t>Absolute risk difference </a:t>
                      </a:r>
                      <a:br>
                        <a:rPr lang="en-GB" sz="1100"/>
                      </a:br>
                      <a:r>
                        <a:rPr lang="en-GB" sz="1100"/>
                        <a:t>(95% CI)</a:t>
                      </a:r>
                      <a:endParaRPr lang="en-GB" sz="1100" b="1">
                        <a:solidFill>
                          <a:schemeClr val="bg1"/>
                        </a:solidFill>
                      </a:endParaRPr>
                    </a:p>
                  </a:txBody>
                  <a:tcPr marL="45720" marR="45720" anchor="b"/>
                </a:tc>
                <a:extLst>
                  <a:ext uri="{0D108BD9-81ED-4DB2-BD59-A6C34878D82A}">
                    <a16:rowId xmlns="" xmlns:a16="http://schemas.microsoft.com/office/drawing/2014/main" val="501014792"/>
                  </a:ext>
                </a:extLst>
              </a:tr>
              <a:tr h="415388">
                <a:tc>
                  <a:txBody>
                    <a:bodyPr/>
                    <a:lstStyle/>
                    <a:p>
                      <a:pPr marL="0">
                        <a:lnSpc>
                          <a:spcPct val="150000"/>
                        </a:lnSpc>
                      </a:pPr>
                      <a:endParaRPr lang="en-GB" sz="1100" b="1"/>
                    </a:p>
                  </a:txBody>
                  <a:tcPr marL="45720" marR="45720">
                    <a:solidFill>
                      <a:schemeClr val="accent2"/>
                    </a:solidFill>
                  </a:tcPr>
                </a:tc>
                <a:tc gridSpan="3">
                  <a:txBody>
                    <a:bodyPr/>
                    <a:lstStyle/>
                    <a:p>
                      <a:pPr marL="0" algn="ctr">
                        <a:lnSpc>
                          <a:spcPct val="150000"/>
                        </a:lnSpc>
                      </a:pPr>
                      <a:r>
                        <a:rPr lang="en-GB" sz="1100" spc="0">
                          <a:solidFill>
                            <a:schemeClr val="bg1"/>
                          </a:solidFill>
                        </a:rPr>
                        <a:t>No. of</a:t>
                      </a:r>
                      <a:r>
                        <a:rPr lang="en-GB" sz="1100" spc="0" baseline="0">
                          <a:solidFill>
                            <a:schemeClr val="bg1"/>
                          </a:solidFill>
                        </a:rPr>
                        <a:t> </a:t>
                      </a:r>
                      <a:r>
                        <a:rPr lang="en-GB" sz="1100" spc="0">
                          <a:solidFill>
                            <a:schemeClr val="bg1"/>
                          </a:solidFill>
                        </a:rPr>
                        <a:t>participants/total</a:t>
                      </a:r>
                      <a:r>
                        <a:rPr lang="en-GB" sz="1100" spc="0" baseline="0">
                          <a:solidFill>
                            <a:schemeClr val="bg1"/>
                          </a:solidFill>
                        </a:rPr>
                        <a:t> </a:t>
                      </a:r>
                      <a:r>
                        <a:rPr lang="en-GB" sz="1100" spc="0">
                          <a:solidFill>
                            <a:schemeClr val="bg1"/>
                          </a:solidFill>
                        </a:rPr>
                        <a:t>no.</a:t>
                      </a:r>
                      <a:endParaRPr lang="en-GB" sz="1100" i="1" spc="0">
                        <a:solidFill>
                          <a:schemeClr val="bg1"/>
                        </a:solidFill>
                      </a:endParaRPr>
                    </a:p>
                  </a:txBody>
                  <a:tcPr marL="45720" marR="45720" anchor="b">
                    <a:solidFill>
                      <a:schemeClr val="accent2"/>
                    </a:solidFill>
                  </a:tcPr>
                </a:tc>
                <a:tc hMerge="1">
                  <a:txBody>
                    <a:bodyPr/>
                    <a:lstStyle/>
                    <a:p>
                      <a:endParaRPr lang="en-GB" sz="1400"/>
                    </a:p>
                  </a:txBody>
                  <a:tcPr/>
                </a:tc>
                <a:tc hMerge="1">
                  <a:txBody>
                    <a:bodyPr/>
                    <a:lstStyle/>
                    <a:p>
                      <a:endParaRPr lang="en-GB"/>
                    </a:p>
                  </a:txBody>
                  <a:tcPr/>
                </a:tc>
                <a:tc gridSpan="2">
                  <a:txBody>
                    <a:bodyPr/>
                    <a:lstStyle/>
                    <a:p>
                      <a:pPr marL="0" algn="ctr">
                        <a:lnSpc>
                          <a:spcPct val="150000"/>
                        </a:lnSpc>
                      </a:pPr>
                      <a:r>
                        <a:rPr lang="en-GB" sz="1100" kern="1200" baseline="0">
                          <a:solidFill>
                            <a:schemeClr val="bg1"/>
                          </a:solidFill>
                        </a:rPr>
                        <a:t>Events/100 patient years</a:t>
                      </a:r>
                      <a:endParaRPr lang="en-GB" sz="1100" i="1" kern="1200" baseline="0">
                        <a:solidFill>
                          <a:schemeClr val="bg1"/>
                        </a:solidFill>
                        <a:latin typeface="+mn-lt"/>
                        <a:ea typeface="+mn-ea"/>
                        <a:cs typeface="+mn-cs"/>
                      </a:endParaRPr>
                    </a:p>
                  </a:txBody>
                  <a:tcPr marL="45720" marR="45720" anchor="b">
                    <a:solidFill>
                      <a:schemeClr val="accent2"/>
                    </a:solidFill>
                  </a:tcPr>
                </a:tc>
                <a:tc hMerge="1">
                  <a:txBody>
                    <a:bodyPr/>
                    <a:lstStyle/>
                    <a:p>
                      <a:endParaRPr lang="en-GB"/>
                    </a:p>
                  </a:txBody>
                  <a:tcPr/>
                </a:tc>
                <a:tc>
                  <a:txBody>
                    <a:bodyPr/>
                    <a:lstStyle/>
                    <a:p>
                      <a:pPr marL="0">
                        <a:lnSpc>
                          <a:spcPct val="150000"/>
                        </a:lnSpc>
                      </a:pPr>
                      <a:endParaRPr lang="en-GB" sz="1100"/>
                    </a:p>
                  </a:txBody>
                  <a:tcPr marL="45720" marR="45720" anchor="b">
                    <a:solidFill>
                      <a:schemeClr val="accent2"/>
                    </a:solidFill>
                  </a:tcPr>
                </a:tc>
                <a:tc vMerge="1">
                  <a:txBody>
                    <a:bodyPr/>
                    <a:lstStyle/>
                    <a:p>
                      <a:pPr algn="ctr">
                        <a:lnSpc>
                          <a:spcPct val="150000"/>
                        </a:lnSpc>
                      </a:pPr>
                      <a:endParaRPr lang="en-GB" sz="1400" b="1">
                        <a:solidFill>
                          <a:schemeClr val="bg1"/>
                        </a:solidFill>
                      </a:endParaRPr>
                    </a:p>
                  </a:txBody>
                  <a:tcPr anchor="b"/>
                </a:tc>
                <a:tc vMerge="1">
                  <a:txBody>
                    <a:bodyPr/>
                    <a:lstStyle/>
                    <a:p>
                      <a:pPr algn="ctr">
                        <a:lnSpc>
                          <a:spcPct val="150000"/>
                        </a:lnSpc>
                      </a:pPr>
                      <a:endParaRPr lang="en-GB" sz="1400" b="1">
                        <a:solidFill>
                          <a:schemeClr val="bg1"/>
                        </a:solidFill>
                      </a:endParaRPr>
                    </a:p>
                  </a:txBody>
                  <a:tcPr anchor="b"/>
                </a:tc>
                <a:extLst>
                  <a:ext uri="{0D108BD9-81ED-4DB2-BD59-A6C34878D82A}">
                    <a16:rowId xmlns="" xmlns:a16="http://schemas.microsoft.com/office/drawing/2014/main" val="339979965"/>
                  </a:ext>
                </a:extLst>
              </a:tr>
              <a:tr h="415388">
                <a:tc gridSpan="6">
                  <a:txBody>
                    <a:bodyPr/>
                    <a:lstStyle/>
                    <a:p>
                      <a:pPr marL="0">
                        <a:lnSpc>
                          <a:spcPct val="150000"/>
                        </a:lnSpc>
                      </a:pPr>
                      <a:r>
                        <a:rPr lang="en-GB" sz="1100" b="1"/>
                        <a:t>eGFR </a:t>
                      </a:r>
                    </a:p>
                  </a:txBody>
                  <a:tcPr marL="45720" marR="45720" anchor="ctr"/>
                </a:tc>
                <a:tc hMerge="1">
                  <a:txBody>
                    <a:bodyPr/>
                    <a:lstStyle/>
                    <a:p>
                      <a:pPr algn="ctr"/>
                      <a:endParaRPr lang="en-GB" sz="1500" b="1"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marL="0">
                        <a:lnSpc>
                          <a:spcPct val="150000"/>
                        </a:lnSpc>
                      </a:pPr>
                      <a:endParaRPr lang="en-GB" sz="1100" b="1"/>
                    </a:p>
                  </a:txBody>
                  <a:tcPr marL="45720" marR="45720" anchor="ctr"/>
                </a:tc>
                <a:tc>
                  <a:txBody>
                    <a:bodyPr/>
                    <a:lstStyle/>
                    <a:p>
                      <a:pPr marL="0" algn="ctr">
                        <a:lnSpc>
                          <a:spcPct val="150000"/>
                        </a:lnSpc>
                      </a:pPr>
                      <a:endParaRPr lang="en-GB" sz="1100" b="1"/>
                    </a:p>
                  </a:txBody>
                  <a:tcPr marL="45720" marR="45720" anchor="ctr"/>
                </a:tc>
                <a:tc>
                  <a:txBody>
                    <a:bodyPr/>
                    <a:lstStyle/>
                    <a:p>
                      <a:pPr marL="0" algn="ctr">
                        <a:lnSpc>
                          <a:spcPct val="150000"/>
                        </a:lnSpc>
                      </a:pPr>
                      <a:endParaRPr lang="en-GB" sz="1100" b="1"/>
                    </a:p>
                  </a:txBody>
                  <a:tcPr marL="45720" marR="45720" anchor="ctr"/>
                </a:tc>
                <a:extLst>
                  <a:ext uri="{0D108BD9-81ED-4DB2-BD59-A6C34878D82A}">
                    <a16:rowId xmlns="" xmlns:a16="http://schemas.microsoft.com/office/drawing/2014/main" val="747968731"/>
                  </a:ext>
                </a:extLst>
              </a:tr>
              <a:tr h="415388">
                <a:tc>
                  <a:txBody>
                    <a:bodyPr/>
                    <a:lstStyle/>
                    <a:p>
                      <a:pPr marL="0">
                        <a:lnSpc>
                          <a:spcPct val="150000"/>
                        </a:lnSpc>
                      </a:pPr>
                      <a:r>
                        <a:rPr lang="en-GB" sz="1100"/>
                        <a:t>Overall</a:t>
                      </a:r>
                      <a:endParaRPr lang="en-GB" sz="1100" b="0"/>
                    </a:p>
                  </a:txBody>
                  <a:tcPr marL="45720" marR="45720" anchor="ctr"/>
                </a:tc>
                <a:tc>
                  <a:txBody>
                    <a:bodyPr/>
                    <a:lstStyle/>
                    <a:p>
                      <a:pPr marL="0" algn="ctr">
                        <a:lnSpc>
                          <a:spcPct val="150000"/>
                        </a:lnSpc>
                      </a:pPr>
                      <a:r>
                        <a:rPr lang="en-GB" sz="1100" spc="0"/>
                        <a:t>6/137</a:t>
                      </a:r>
                      <a:endParaRPr lang="en-GB" sz="1100" b="0" spc="0"/>
                    </a:p>
                  </a:txBody>
                  <a:tcPr marL="45720" marR="45720" anchor="ctr"/>
                </a:tc>
                <a:tc gridSpan="2">
                  <a:txBody>
                    <a:bodyPr/>
                    <a:lstStyle/>
                    <a:p>
                      <a:pPr marL="0" algn="ctr">
                        <a:lnSpc>
                          <a:spcPct val="150000"/>
                        </a:lnSpc>
                      </a:pPr>
                      <a:r>
                        <a:rPr lang="en-GB" sz="1100"/>
                        <a:t>20/133</a:t>
                      </a:r>
                      <a:endParaRPr lang="en-GB" sz="1100" b="0"/>
                    </a:p>
                  </a:txBody>
                  <a:tcPr marL="45720" marR="45720" anchor="ctr"/>
                </a:tc>
                <a:tc hMerge="1">
                  <a:txBody>
                    <a:bodyPr/>
                    <a:lstStyle/>
                    <a:p>
                      <a:endParaRPr lang="en-GB"/>
                    </a:p>
                  </a:txBody>
                  <a:tcPr/>
                </a:tc>
                <a:tc>
                  <a:txBody>
                    <a:bodyPr/>
                    <a:lstStyle/>
                    <a:p>
                      <a:pPr marL="0" algn="ctr">
                        <a:lnSpc>
                          <a:spcPct val="150000"/>
                        </a:lnSpc>
                      </a:pPr>
                      <a:r>
                        <a:rPr lang="en-GB" sz="1100"/>
                        <a:t>2.5 </a:t>
                      </a:r>
                      <a:endParaRPr lang="en-GB" sz="1100" b="0"/>
                    </a:p>
                  </a:txBody>
                  <a:tcPr marL="45720" marR="45720" anchor="ctr"/>
                </a:tc>
                <a:tc>
                  <a:txBody>
                    <a:bodyPr/>
                    <a:lstStyle/>
                    <a:p>
                      <a:pPr marL="0" algn="ctr">
                        <a:lnSpc>
                          <a:spcPct val="150000"/>
                        </a:lnSpc>
                      </a:pPr>
                      <a:r>
                        <a:rPr lang="en-GB" sz="1100" kern="1200"/>
                        <a:t>8.8 </a:t>
                      </a:r>
                      <a:endParaRPr lang="en-GB" sz="1100" b="0" kern="1200">
                        <a:solidFill>
                          <a:schemeClr val="tx1"/>
                        </a:solidFill>
                        <a:latin typeface="+mn-lt"/>
                        <a:ea typeface="+mn-ea"/>
                        <a:cs typeface="+mn-cs"/>
                      </a:endParaRPr>
                    </a:p>
                  </a:txBody>
                  <a:tcPr marL="45720" marR="45720" anchor="ctr"/>
                </a:tc>
                <a:tc>
                  <a:txBody>
                    <a:bodyPr/>
                    <a:lstStyle/>
                    <a:p>
                      <a:pPr marL="0">
                        <a:lnSpc>
                          <a:spcPct val="150000"/>
                        </a:lnSpc>
                      </a:pPr>
                      <a:endParaRPr lang="en-GB" sz="1100" b="0"/>
                    </a:p>
                  </a:txBody>
                  <a:tcPr marL="45720" marR="45720" anchor="ctr"/>
                </a:tc>
                <a:tc>
                  <a:txBody>
                    <a:bodyPr/>
                    <a:lstStyle/>
                    <a:p>
                      <a:pPr marL="0" algn="ctr">
                        <a:lnSpc>
                          <a:spcPct val="150000"/>
                        </a:lnSpc>
                      </a:pPr>
                      <a:r>
                        <a:rPr lang="en-GB" sz="1100"/>
                        <a:t>0.29 (0.12,</a:t>
                      </a:r>
                      <a:r>
                        <a:rPr lang="en-GB" sz="1100" baseline="0"/>
                        <a:t> </a:t>
                      </a:r>
                      <a:r>
                        <a:rPr lang="en-GB" sz="1100"/>
                        <a:t>0.73)</a:t>
                      </a:r>
                      <a:endParaRPr lang="en-GB" sz="1100" b="0"/>
                    </a:p>
                  </a:txBody>
                  <a:tcPr marL="45720" marR="45720" anchor="ctr"/>
                </a:tc>
                <a:tc>
                  <a:txBody>
                    <a:bodyPr/>
                    <a:lstStyle/>
                    <a:p>
                      <a:pPr marL="0" algn="ctr">
                        <a:lnSpc>
                          <a:spcPct val="150000"/>
                        </a:lnSpc>
                      </a:pPr>
                      <a:r>
                        <a:rPr lang="en-GB" sz="1100"/>
                        <a:t>-10.7</a:t>
                      </a:r>
                      <a:r>
                        <a:rPr lang="en-GB" sz="1100" baseline="0"/>
                        <a:t> (-17.6, -3.7)</a:t>
                      </a:r>
                      <a:endParaRPr lang="en-GB" sz="1100" b="0"/>
                    </a:p>
                  </a:txBody>
                  <a:tcPr marL="45720" marR="45720" anchor="ctr"/>
                </a:tc>
                <a:extLst>
                  <a:ext uri="{0D108BD9-81ED-4DB2-BD59-A6C34878D82A}">
                    <a16:rowId xmlns="" xmlns:a16="http://schemas.microsoft.com/office/drawing/2014/main" val="3308006200"/>
                  </a:ext>
                </a:extLst>
              </a:tr>
              <a:tr h="415388">
                <a:tc>
                  <a:txBody>
                    <a:bodyPr/>
                    <a:lstStyle/>
                    <a:p>
                      <a:pPr marL="0">
                        <a:lnSpc>
                          <a:spcPct val="150000"/>
                        </a:lnSpc>
                      </a:pPr>
                      <a:r>
                        <a:rPr lang="en-GB" sz="1100" baseline="0"/>
                        <a:t>&lt;45 mL/min/1.73m</a:t>
                      </a:r>
                      <a:r>
                        <a:rPr lang="en-GB" sz="1100" baseline="30000"/>
                        <a:t>2</a:t>
                      </a:r>
                    </a:p>
                  </a:txBody>
                  <a:tcPr marL="45720" marR="45720" anchor="ctr"/>
                </a:tc>
                <a:tc>
                  <a:txBody>
                    <a:bodyPr/>
                    <a:lstStyle/>
                    <a:p>
                      <a:pPr marL="0" algn="ctr">
                        <a:lnSpc>
                          <a:spcPct val="150000"/>
                        </a:lnSpc>
                      </a:pPr>
                      <a:r>
                        <a:rPr lang="en-GB" sz="1100" spc="0"/>
                        <a:t>6/76</a:t>
                      </a:r>
                    </a:p>
                  </a:txBody>
                  <a:tcPr marL="45720" marR="45720" anchor="ctr"/>
                </a:tc>
                <a:tc gridSpan="2">
                  <a:txBody>
                    <a:bodyPr/>
                    <a:lstStyle/>
                    <a:p>
                      <a:pPr marL="0" algn="ctr">
                        <a:lnSpc>
                          <a:spcPct val="150000"/>
                        </a:lnSpc>
                      </a:pPr>
                      <a:r>
                        <a:rPr lang="en-GB" sz="1100"/>
                        <a:t>12/70</a:t>
                      </a:r>
                    </a:p>
                  </a:txBody>
                  <a:tcPr marL="45720" marR="45720" anchor="ctr"/>
                </a:tc>
                <a:tc hMerge="1">
                  <a:txBody>
                    <a:bodyPr/>
                    <a:lstStyle/>
                    <a:p>
                      <a:endParaRPr lang="en-GB"/>
                    </a:p>
                  </a:txBody>
                  <a:tcPr/>
                </a:tc>
                <a:tc>
                  <a:txBody>
                    <a:bodyPr/>
                    <a:lstStyle/>
                    <a:p>
                      <a:pPr marL="0" algn="ctr">
                        <a:lnSpc>
                          <a:spcPct val="150000"/>
                        </a:lnSpc>
                      </a:pPr>
                      <a:r>
                        <a:rPr lang="en-GB" sz="1100"/>
                        <a:t>4.8</a:t>
                      </a:r>
                    </a:p>
                  </a:txBody>
                  <a:tcPr marL="45720" marR="45720" anchor="ctr"/>
                </a:tc>
                <a:tc>
                  <a:txBody>
                    <a:bodyPr/>
                    <a:lstStyle/>
                    <a:p>
                      <a:pPr marL="0" algn="ctr">
                        <a:lnSpc>
                          <a:spcPct val="150000"/>
                        </a:lnSpc>
                      </a:pPr>
                      <a:r>
                        <a:rPr lang="en-GB" sz="1100" kern="1200"/>
                        <a:t>11.5</a:t>
                      </a:r>
                      <a:endParaRPr lang="en-GB" sz="1100" kern="1200">
                        <a:solidFill>
                          <a:schemeClr val="tx1"/>
                        </a:solidFill>
                        <a:latin typeface="+mn-lt"/>
                        <a:ea typeface="+mn-ea"/>
                        <a:cs typeface="+mn-cs"/>
                      </a:endParaRPr>
                    </a:p>
                  </a:txBody>
                  <a:tcPr marL="45720" marR="45720" anchor="ctr"/>
                </a:tc>
                <a:tc>
                  <a:txBody>
                    <a:bodyPr/>
                    <a:lstStyle/>
                    <a:p>
                      <a:pPr marL="0">
                        <a:lnSpc>
                          <a:spcPct val="150000"/>
                        </a:lnSpc>
                      </a:pPr>
                      <a:endParaRPr lang="en-GB" sz="110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0.41 (0.15,</a:t>
                      </a:r>
                      <a:r>
                        <a:rPr lang="en-GB" sz="1100" baseline="0"/>
                        <a:t> 1.14)</a:t>
                      </a:r>
                      <a:endParaRPr lang="en-GB" sz="110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-9.2 (-20.0, 1.5)</a:t>
                      </a:r>
                    </a:p>
                  </a:txBody>
                  <a:tcPr marL="45720" marR="45720" anchor="ctr"/>
                </a:tc>
                <a:extLst>
                  <a:ext uri="{0D108BD9-81ED-4DB2-BD59-A6C34878D82A}">
                    <a16:rowId xmlns="" xmlns:a16="http://schemas.microsoft.com/office/drawing/2014/main" val="868234317"/>
                  </a:ext>
                </a:extLst>
              </a:tr>
              <a:tr h="415388">
                <a:tc>
                  <a:txBody>
                    <a:bodyPr/>
                    <a:lstStyle/>
                    <a:p>
                      <a:pPr marL="0" marR="0" lvl="0" indent="0" algn="l" defTabSz="914354" rtl="0" eaLnBrk="1" fontAlgn="auto" latinLnBrk="0" hangingPunct="1">
                        <a:lnSpc>
                          <a:spcPct val="150000"/>
                        </a:lnSpc>
                        <a:spcBef>
                          <a:spcPts val="0"/>
                        </a:spcBef>
                        <a:spcAft>
                          <a:spcPts val="0"/>
                        </a:spcAft>
                        <a:buClrTx/>
                        <a:buSzTx/>
                        <a:buFontTx/>
                        <a:buNone/>
                        <a:tabLst/>
                        <a:defRPr/>
                      </a:pPr>
                      <a:r>
                        <a:rPr lang="en-GB" sz="1100" baseline="0"/>
                        <a:t>≥45 mL/min/1.73m</a:t>
                      </a:r>
                      <a:r>
                        <a:rPr lang="en-GB" sz="1100" baseline="30000"/>
                        <a:t>2</a:t>
                      </a:r>
                    </a:p>
                  </a:txBody>
                  <a:tcPr marL="45720" marR="45720" anchor="ctr"/>
                </a:tc>
                <a:tc>
                  <a:txBody>
                    <a:bodyPr/>
                    <a:lstStyle/>
                    <a:p>
                      <a:pPr marL="0" algn="ctr">
                        <a:lnSpc>
                          <a:spcPct val="150000"/>
                        </a:lnSpc>
                      </a:pPr>
                      <a:r>
                        <a:rPr lang="en-GB" sz="1100" spc="0"/>
                        <a:t>0/61</a:t>
                      </a:r>
                    </a:p>
                  </a:txBody>
                  <a:tcPr marL="45720" marR="45720" anchor="ctr"/>
                </a:tc>
                <a:tc gridSpan="2">
                  <a:txBody>
                    <a:bodyPr/>
                    <a:lstStyle/>
                    <a:p>
                      <a:pPr marL="0" algn="ctr">
                        <a:lnSpc>
                          <a:spcPct val="150000"/>
                        </a:lnSpc>
                      </a:pPr>
                      <a:r>
                        <a:rPr lang="en-GB" sz="1100"/>
                        <a:t>8/63</a:t>
                      </a:r>
                    </a:p>
                  </a:txBody>
                  <a:tcPr marL="45720" marR="45720" anchor="ctr"/>
                </a:tc>
                <a:tc hMerge="1">
                  <a:txBody>
                    <a:bodyPr/>
                    <a:lstStyle/>
                    <a:p>
                      <a:endParaRPr lang="en-GB"/>
                    </a:p>
                  </a:txBody>
                  <a:tcPr/>
                </a:tc>
                <a:tc>
                  <a:txBody>
                    <a:bodyPr/>
                    <a:lstStyle/>
                    <a:p>
                      <a:pPr marL="0" algn="ctr">
                        <a:lnSpc>
                          <a:spcPct val="150000"/>
                        </a:lnSpc>
                      </a:pPr>
                      <a:r>
                        <a:rPr lang="en-GB" sz="1100"/>
                        <a:t>0.0</a:t>
                      </a:r>
                    </a:p>
                  </a:txBody>
                  <a:tcPr marL="45720" marR="45720" anchor="ctr"/>
                </a:tc>
                <a:tc>
                  <a:txBody>
                    <a:bodyPr/>
                    <a:lstStyle/>
                    <a:p>
                      <a:pPr marL="0" algn="ctr">
                        <a:lnSpc>
                          <a:spcPct val="150000"/>
                        </a:lnSpc>
                      </a:pPr>
                      <a:r>
                        <a:rPr lang="en-GB" sz="1100" kern="1200"/>
                        <a:t>6.6</a:t>
                      </a:r>
                      <a:endParaRPr lang="en-GB" sz="1100" kern="1200">
                        <a:solidFill>
                          <a:schemeClr val="tx1"/>
                        </a:solidFill>
                        <a:latin typeface="+mn-lt"/>
                        <a:ea typeface="+mn-ea"/>
                        <a:cs typeface="+mn-cs"/>
                      </a:endParaRPr>
                    </a:p>
                  </a:txBody>
                  <a:tcPr marL="45720" marR="45720" anchor="ctr"/>
                </a:tc>
                <a:tc>
                  <a:txBody>
                    <a:bodyPr/>
                    <a:lstStyle/>
                    <a:p>
                      <a:pPr marL="0">
                        <a:lnSpc>
                          <a:spcPct val="150000"/>
                        </a:lnSpc>
                      </a:pPr>
                      <a:endParaRPr lang="en-GB" sz="110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0.0</a:t>
                      </a:r>
                      <a:r>
                        <a:rPr lang="en-GB" sz="1100" baseline="0"/>
                        <a:t> (0.0, </a:t>
                      </a:r>
                      <a:r>
                        <a:rPr lang="en-GB" sz="1100" kern="1200">
                          <a:effectLst/>
                        </a:rPr>
                        <a:t>∞</a:t>
                      </a:r>
                      <a:r>
                        <a:rPr lang="en-GB" sz="1100" baseline="0"/>
                        <a:t>)</a:t>
                      </a:r>
                      <a:endParaRPr lang="en-GB" sz="1100"/>
                    </a:p>
                  </a:txBody>
                  <a:tcPr marL="45720" marR="45720" anchor="ctr"/>
                </a:tc>
                <a:tc>
                  <a:txBody>
                    <a:bodyPr/>
                    <a:lstStyle/>
                    <a:p>
                      <a:pPr marL="0" algn="ctr">
                        <a:lnSpc>
                          <a:spcPct val="150000"/>
                        </a:lnSpc>
                      </a:pPr>
                      <a:r>
                        <a:rPr lang="en-GB" sz="1100"/>
                        <a:t> NC</a:t>
                      </a:r>
                    </a:p>
                  </a:txBody>
                  <a:tcPr marL="45720" marR="45720" anchor="ctr"/>
                </a:tc>
                <a:extLst>
                  <a:ext uri="{0D108BD9-81ED-4DB2-BD59-A6C34878D82A}">
                    <a16:rowId xmlns="" xmlns:a16="http://schemas.microsoft.com/office/drawing/2014/main" val="2612050212"/>
                  </a:ext>
                </a:extLst>
              </a:tr>
              <a:tr h="415388">
                <a:tc>
                  <a:txBody>
                    <a:bodyPr/>
                    <a:lstStyle/>
                    <a:p>
                      <a:pPr marL="0" marR="0" lvl="0" indent="0" algn="l" defTabSz="914354" rtl="0" eaLnBrk="1" fontAlgn="auto" latinLnBrk="0" hangingPunct="1">
                        <a:lnSpc>
                          <a:spcPct val="150000"/>
                        </a:lnSpc>
                        <a:spcBef>
                          <a:spcPts val="0"/>
                        </a:spcBef>
                        <a:spcAft>
                          <a:spcPts val="0"/>
                        </a:spcAft>
                        <a:buClrTx/>
                        <a:buSzTx/>
                        <a:buFontTx/>
                        <a:buNone/>
                        <a:tabLst/>
                        <a:defRPr/>
                      </a:pPr>
                      <a:r>
                        <a:rPr lang="en-GB" sz="1100" b="1" baseline="0"/>
                        <a:t>UACR </a:t>
                      </a:r>
                      <a:endParaRPr lang="en-GB" sz="1100" b="1" i="0" baseline="0"/>
                    </a:p>
                  </a:txBody>
                  <a:tcPr marL="45720" marR="45720" anchor="ctr"/>
                </a:tc>
                <a:tc>
                  <a:txBody>
                    <a:bodyPr/>
                    <a:lstStyle/>
                    <a:p>
                      <a:pPr marL="0" algn="ctr">
                        <a:lnSpc>
                          <a:spcPct val="150000"/>
                        </a:lnSpc>
                      </a:pPr>
                      <a:endParaRPr lang="en-GB" sz="1100" spc="0"/>
                    </a:p>
                  </a:txBody>
                  <a:tcPr marL="45720" marR="45720" anchor="ctr"/>
                </a:tc>
                <a:tc gridSpan="2">
                  <a:txBody>
                    <a:bodyPr/>
                    <a:lstStyle/>
                    <a:p>
                      <a:pPr marL="0" algn="ctr">
                        <a:lnSpc>
                          <a:spcPct val="150000"/>
                        </a:lnSpc>
                      </a:pPr>
                      <a:endParaRPr lang="en-GB" sz="1100"/>
                    </a:p>
                  </a:txBody>
                  <a:tcPr marL="45720" marR="45720" anchor="ctr"/>
                </a:tc>
                <a:tc hMerge="1">
                  <a:txBody>
                    <a:bodyPr/>
                    <a:lstStyle/>
                    <a:p>
                      <a:endParaRPr lang="en-GB"/>
                    </a:p>
                  </a:txBody>
                  <a:tcPr/>
                </a:tc>
                <a:tc>
                  <a:txBody>
                    <a:bodyPr/>
                    <a:lstStyle/>
                    <a:p>
                      <a:pPr marL="0"/>
                      <a:endParaRPr lang="en-GB" sz="1100"/>
                    </a:p>
                  </a:txBody>
                  <a:tcPr marL="45720" marR="45720" anchor="ctr"/>
                </a:tc>
                <a:tc>
                  <a:txBody>
                    <a:bodyPr/>
                    <a:lstStyle/>
                    <a:p>
                      <a:pPr marL="0"/>
                      <a:endParaRPr lang="en-GB" sz="1100"/>
                    </a:p>
                  </a:txBody>
                  <a:tcPr marL="45720" marR="45720" anchor="ctr"/>
                </a:tc>
                <a:tc>
                  <a:txBody>
                    <a:bodyPr/>
                    <a:lstStyle/>
                    <a:p>
                      <a:pPr marL="0">
                        <a:lnSpc>
                          <a:spcPct val="150000"/>
                        </a:lnSpc>
                      </a:pPr>
                      <a:endParaRPr lang="en-GB" sz="110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endParaRPr lang="en-GB" sz="1100"/>
                    </a:p>
                  </a:txBody>
                  <a:tcPr marL="45720" marR="45720" anchor="ctr"/>
                </a:tc>
                <a:tc>
                  <a:txBody>
                    <a:bodyPr/>
                    <a:lstStyle/>
                    <a:p>
                      <a:pPr marL="0">
                        <a:lnSpc>
                          <a:spcPct val="150000"/>
                        </a:lnSpc>
                      </a:pPr>
                      <a:endParaRPr lang="en-GB" sz="1100"/>
                    </a:p>
                  </a:txBody>
                  <a:tcPr marL="45720" marR="45720" anchor="ctr"/>
                </a:tc>
                <a:extLst>
                  <a:ext uri="{0D108BD9-81ED-4DB2-BD59-A6C34878D82A}">
                    <a16:rowId xmlns="" xmlns:a16="http://schemas.microsoft.com/office/drawing/2014/main" val="2676209243"/>
                  </a:ext>
                </a:extLst>
              </a:tr>
              <a:tr h="415388">
                <a:tc>
                  <a:txBody>
                    <a:bodyPr/>
                    <a:lstStyle/>
                    <a:p>
                      <a:pPr marL="0">
                        <a:lnSpc>
                          <a:spcPct val="150000"/>
                        </a:lnSpc>
                      </a:pPr>
                      <a:r>
                        <a:rPr lang="en-GB" sz="1100"/>
                        <a:t>Overall</a:t>
                      </a:r>
                      <a:endParaRPr lang="en-GB" sz="1100" b="0"/>
                    </a:p>
                  </a:txBody>
                  <a:tcPr marL="45720" marR="45720" anchor="ctr"/>
                </a:tc>
                <a:tc>
                  <a:txBody>
                    <a:bodyPr/>
                    <a:lstStyle/>
                    <a:p>
                      <a:pPr marL="0" algn="ctr">
                        <a:lnSpc>
                          <a:spcPct val="150000"/>
                        </a:lnSpc>
                      </a:pPr>
                      <a:r>
                        <a:rPr lang="en-GB" sz="1100" spc="0"/>
                        <a:t>6/137</a:t>
                      </a:r>
                      <a:endParaRPr lang="en-GB" sz="1100" b="0" spc="0"/>
                    </a:p>
                  </a:txBody>
                  <a:tcPr marL="45720" marR="45720" anchor="ctr"/>
                </a:tc>
                <a:tc gridSpan="2">
                  <a:txBody>
                    <a:bodyPr/>
                    <a:lstStyle/>
                    <a:p>
                      <a:pPr marL="0" algn="ctr">
                        <a:lnSpc>
                          <a:spcPct val="150000"/>
                        </a:lnSpc>
                      </a:pPr>
                      <a:r>
                        <a:rPr lang="en-GB" sz="1100"/>
                        <a:t>20/133</a:t>
                      </a:r>
                      <a:endParaRPr lang="en-GB" sz="1100" b="0"/>
                    </a:p>
                  </a:txBody>
                  <a:tcPr marL="45720" marR="45720" anchor="ctr"/>
                </a:tc>
                <a:tc hMerge="1">
                  <a:txBody>
                    <a:bodyPr/>
                    <a:lstStyle/>
                    <a:p>
                      <a:endParaRPr lang="en-GB"/>
                    </a:p>
                  </a:txBody>
                  <a:tcPr/>
                </a:tc>
                <a:tc>
                  <a:txBody>
                    <a:bodyPr/>
                    <a:lstStyle/>
                    <a:p>
                      <a:pPr marL="0" algn="ctr">
                        <a:lnSpc>
                          <a:spcPct val="150000"/>
                        </a:lnSpc>
                      </a:pPr>
                      <a:r>
                        <a:rPr lang="en-GB" sz="1100"/>
                        <a:t>2.5</a:t>
                      </a:r>
                      <a:endParaRPr lang="en-GB" sz="1100" b="0"/>
                    </a:p>
                  </a:txBody>
                  <a:tcPr marL="45720" marR="45720" anchor="ctr"/>
                </a:tc>
                <a:tc>
                  <a:txBody>
                    <a:bodyPr/>
                    <a:lstStyle/>
                    <a:p>
                      <a:pPr marL="0" algn="ctr">
                        <a:lnSpc>
                          <a:spcPct val="150000"/>
                        </a:lnSpc>
                      </a:pPr>
                      <a:r>
                        <a:rPr lang="en-GB" sz="1100" kern="1200"/>
                        <a:t>8.8</a:t>
                      </a:r>
                      <a:endParaRPr lang="en-GB" sz="1100" b="0" kern="1200">
                        <a:solidFill>
                          <a:schemeClr val="tx1"/>
                        </a:solidFill>
                        <a:latin typeface="+mn-lt"/>
                        <a:ea typeface="+mn-ea"/>
                        <a:cs typeface="+mn-cs"/>
                      </a:endParaRPr>
                    </a:p>
                  </a:txBody>
                  <a:tcPr marL="45720" marR="45720" anchor="ctr"/>
                </a:tc>
                <a:tc>
                  <a:txBody>
                    <a:bodyPr/>
                    <a:lstStyle/>
                    <a:p>
                      <a:pPr marL="0">
                        <a:lnSpc>
                          <a:spcPct val="150000"/>
                        </a:lnSpc>
                      </a:pPr>
                      <a:endParaRPr lang="en-GB" sz="1100" b="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0.29 (0.12, 0.73)</a:t>
                      </a:r>
                      <a:endParaRPr lang="en-GB" sz="1100" b="0"/>
                    </a:p>
                  </a:txBody>
                  <a:tcPr marL="45720" marR="45720" anchor="ctr"/>
                </a:tc>
                <a:tc>
                  <a:txBody>
                    <a:bodyPr/>
                    <a:lstStyle/>
                    <a:p>
                      <a:pPr marL="0" algn="ctr">
                        <a:lnSpc>
                          <a:spcPct val="150000"/>
                        </a:lnSpc>
                      </a:pPr>
                      <a:r>
                        <a:rPr lang="en-GB" sz="1100"/>
                        <a:t>-10.7 (-17.6, -3.7)</a:t>
                      </a:r>
                    </a:p>
                  </a:txBody>
                  <a:tcPr marL="45720" marR="45720" anchor="ctr"/>
                </a:tc>
                <a:extLst>
                  <a:ext uri="{0D108BD9-81ED-4DB2-BD59-A6C34878D82A}">
                    <a16:rowId xmlns="" xmlns:a16="http://schemas.microsoft.com/office/drawing/2014/main" val="2071534317"/>
                  </a:ext>
                </a:extLst>
              </a:tr>
              <a:tr h="415388">
                <a:tc>
                  <a:txBody>
                    <a:bodyPr/>
                    <a:lstStyle/>
                    <a:p>
                      <a:pPr marL="0">
                        <a:lnSpc>
                          <a:spcPct val="150000"/>
                        </a:lnSpc>
                      </a:pPr>
                      <a:r>
                        <a:rPr lang="en-GB" sz="1100" baseline="0"/>
                        <a:t>≤1000 mg/g</a:t>
                      </a:r>
                      <a:endParaRPr lang="en-GB" sz="1100" baseline="30000"/>
                    </a:p>
                  </a:txBody>
                  <a:tcPr marL="45720" marR="45720" anchor="ctr"/>
                </a:tc>
                <a:tc>
                  <a:txBody>
                    <a:bodyPr/>
                    <a:lstStyle/>
                    <a:p>
                      <a:pPr marL="0" algn="ctr">
                        <a:lnSpc>
                          <a:spcPct val="150000"/>
                        </a:lnSpc>
                      </a:pPr>
                      <a:r>
                        <a:rPr lang="en-GB" sz="1100" spc="0"/>
                        <a:t>2/77</a:t>
                      </a:r>
                      <a:endParaRPr lang="en-GB" sz="1100" b="0" spc="0"/>
                    </a:p>
                  </a:txBody>
                  <a:tcPr marL="45720" marR="45720" anchor="ctr"/>
                </a:tc>
                <a:tc gridSpan="2">
                  <a:txBody>
                    <a:bodyPr/>
                    <a:lstStyle/>
                    <a:p>
                      <a:pPr marL="0" algn="ctr">
                        <a:lnSpc>
                          <a:spcPct val="150000"/>
                        </a:lnSpc>
                      </a:pPr>
                      <a:r>
                        <a:rPr lang="en-GB" sz="1100"/>
                        <a:t>5/73</a:t>
                      </a:r>
                      <a:endParaRPr lang="en-GB" sz="1100" b="0"/>
                    </a:p>
                  </a:txBody>
                  <a:tcPr marL="45720" marR="45720" anchor="ctr"/>
                </a:tc>
                <a:tc hMerge="1">
                  <a:txBody>
                    <a:bodyPr/>
                    <a:lstStyle/>
                    <a:p>
                      <a:endParaRPr lang="en-GB"/>
                    </a:p>
                  </a:txBody>
                  <a:tcPr/>
                </a:tc>
                <a:tc>
                  <a:txBody>
                    <a:bodyPr/>
                    <a:lstStyle/>
                    <a:p>
                      <a:pPr marL="0" algn="ctr">
                        <a:lnSpc>
                          <a:spcPct val="150000"/>
                        </a:lnSpc>
                      </a:pPr>
                      <a:r>
                        <a:rPr lang="en-GB" sz="1100"/>
                        <a:t>1.5</a:t>
                      </a:r>
                      <a:endParaRPr lang="en-GB" sz="1100" b="0"/>
                    </a:p>
                  </a:txBody>
                  <a:tcPr marL="45720" marR="45720" anchor="ctr"/>
                </a:tc>
                <a:tc>
                  <a:txBody>
                    <a:bodyPr/>
                    <a:lstStyle/>
                    <a:p>
                      <a:pPr marL="0" algn="ctr">
                        <a:lnSpc>
                          <a:spcPct val="150000"/>
                        </a:lnSpc>
                      </a:pPr>
                      <a:r>
                        <a:rPr lang="en-GB" sz="1100" kern="1200"/>
                        <a:t>3.9</a:t>
                      </a:r>
                      <a:endParaRPr lang="en-GB" sz="1100" b="0" kern="1200">
                        <a:solidFill>
                          <a:schemeClr val="tx1"/>
                        </a:solidFill>
                        <a:latin typeface="+mn-lt"/>
                        <a:ea typeface="+mn-ea"/>
                        <a:cs typeface="+mn-cs"/>
                      </a:endParaRPr>
                    </a:p>
                  </a:txBody>
                  <a:tcPr marL="45720" marR="45720" anchor="ctr"/>
                </a:tc>
                <a:tc>
                  <a:txBody>
                    <a:bodyPr/>
                    <a:lstStyle/>
                    <a:p>
                      <a:pPr marL="0">
                        <a:lnSpc>
                          <a:spcPct val="150000"/>
                        </a:lnSpc>
                      </a:pPr>
                      <a:endParaRPr lang="en-GB" sz="1100" b="0"/>
                    </a:p>
                  </a:txBody>
                  <a:tcPr marL="45720" marR="45720" anchor="ctr"/>
                </a:tc>
                <a:tc>
                  <a:txBody>
                    <a:bodyPr/>
                    <a:lstStyle/>
                    <a:p>
                      <a:pPr marL="0" algn="ctr">
                        <a:lnSpc>
                          <a:spcPct val="150000"/>
                        </a:lnSpc>
                      </a:pPr>
                      <a:r>
                        <a:rPr lang="en-GB" sz="1100"/>
                        <a:t>0.35 (0.07, 1.80)</a:t>
                      </a:r>
                      <a:endParaRPr lang="en-GB" sz="1100" b="0"/>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-4.3</a:t>
                      </a:r>
                      <a:r>
                        <a:rPr lang="en-GB" sz="1100" baseline="0"/>
                        <a:t> (-11.0, 2.5)</a:t>
                      </a:r>
                      <a:endParaRPr lang="en-GB" sz="1100"/>
                    </a:p>
                  </a:txBody>
                  <a:tcPr marL="45720" marR="45720" anchor="ctr"/>
                </a:tc>
                <a:extLst>
                  <a:ext uri="{0D108BD9-81ED-4DB2-BD59-A6C34878D82A}">
                    <a16:rowId xmlns="" xmlns:a16="http://schemas.microsoft.com/office/drawing/2014/main" val="2212740433"/>
                  </a:ext>
                </a:extLst>
              </a:tr>
              <a:tr h="415388">
                <a:tc>
                  <a:txBody>
                    <a:bodyPr/>
                    <a:lstStyle/>
                    <a:p>
                      <a:pPr marL="0" marR="0" lvl="0" indent="0" algn="l" defTabSz="914354" rtl="0" eaLnBrk="1" fontAlgn="auto" latinLnBrk="0" hangingPunct="1">
                        <a:lnSpc>
                          <a:spcPct val="150000"/>
                        </a:lnSpc>
                        <a:spcBef>
                          <a:spcPts val="0"/>
                        </a:spcBef>
                        <a:spcAft>
                          <a:spcPts val="0"/>
                        </a:spcAft>
                        <a:buClrTx/>
                        <a:buSzTx/>
                        <a:buFontTx/>
                        <a:buNone/>
                        <a:tabLst/>
                        <a:defRPr/>
                      </a:pPr>
                      <a:r>
                        <a:rPr lang="en-GB" sz="1100" baseline="0"/>
                        <a:t>&gt;1000 mg/g</a:t>
                      </a:r>
                      <a:endParaRPr lang="en-GB" sz="1100" baseline="30000"/>
                    </a:p>
                  </a:txBody>
                  <a:tcPr marL="45720" marR="45720" anchor="ctr"/>
                </a:tc>
                <a:tc>
                  <a:txBody>
                    <a:bodyPr/>
                    <a:lstStyle/>
                    <a:p>
                      <a:pPr marL="0" algn="ctr">
                        <a:lnSpc>
                          <a:spcPct val="150000"/>
                        </a:lnSpc>
                      </a:pPr>
                      <a:r>
                        <a:rPr lang="en-GB" sz="1100" spc="0"/>
                        <a:t>4/60</a:t>
                      </a:r>
                    </a:p>
                  </a:txBody>
                  <a:tcPr marL="45720" marR="45720" anchor="ctr"/>
                </a:tc>
                <a:tc gridSpan="2">
                  <a:txBody>
                    <a:bodyPr/>
                    <a:lstStyle/>
                    <a:p>
                      <a:pPr marL="0" algn="ctr">
                        <a:lnSpc>
                          <a:spcPct val="150000"/>
                        </a:lnSpc>
                      </a:pPr>
                      <a:r>
                        <a:rPr lang="en-GB" sz="1100">
                          <a:solidFill>
                            <a:srgbClr val="303A5F"/>
                          </a:solidFill>
                        </a:rPr>
                        <a:t>15/60</a:t>
                      </a:r>
                    </a:p>
                  </a:txBody>
                  <a:tcPr marL="45720" marR="45720" anchor="ctr"/>
                </a:tc>
                <a:tc hMerge="1">
                  <a:txBody>
                    <a:bodyPr/>
                    <a:lstStyle/>
                    <a:p>
                      <a:endParaRPr lang="en-GB"/>
                    </a:p>
                  </a:txBody>
                  <a:tcPr/>
                </a:tc>
                <a:tc>
                  <a:txBody>
                    <a:bodyPr/>
                    <a:lstStyle/>
                    <a:p>
                      <a:pPr marL="0" algn="ctr">
                        <a:lnSpc>
                          <a:spcPct val="150000"/>
                        </a:lnSpc>
                      </a:pPr>
                      <a:r>
                        <a:rPr lang="en-GB" sz="1100"/>
                        <a:t>4.0</a:t>
                      </a:r>
                    </a:p>
                  </a:txBody>
                  <a:tcPr marL="45720" marR="45720" anchor="ctr"/>
                </a:tc>
                <a:tc>
                  <a:txBody>
                    <a:bodyPr/>
                    <a:lstStyle/>
                    <a:p>
                      <a:pPr marL="0" algn="ctr">
                        <a:lnSpc>
                          <a:spcPct val="150000"/>
                        </a:lnSpc>
                      </a:pPr>
                      <a:r>
                        <a:rPr lang="en-GB" sz="1100" kern="1200"/>
                        <a:t>15.1</a:t>
                      </a:r>
                      <a:endParaRPr lang="en-GB" sz="1100" kern="1200">
                        <a:solidFill>
                          <a:schemeClr val="tx1"/>
                        </a:solidFill>
                        <a:latin typeface="+mn-lt"/>
                        <a:ea typeface="+mn-ea"/>
                        <a:cs typeface="+mn-cs"/>
                      </a:endParaRPr>
                    </a:p>
                  </a:txBody>
                  <a:tcPr marL="45720" marR="45720" anchor="ctr"/>
                </a:tc>
                <a:tc>
                  <a:txBody>
                    <a:bodyPr/>
                    <a:lstStyle/>
                    <a:p>
                      <a:pPr marL="0">
                        <a:lnSpc>
                          <a:spcPct val="150000"/>
                        </a:lnSpc>
                      </a:pPr>
                      <a:endParaRPr lang="en-GB" sz="1100"/>
                    </a:p>
                  </a:txBody>
                  <a:tcPr marL="45720" marR="45720" anchor="ctr"/>
                </a:tc>
                <a:tc>
                  <a:txBody>
                    <a:bodyPr/>
                    <a:lstStyle/>
                    <a:p>
                      <a:pPr marL="0" algn="ctr">
                        <a:lnSpc>
                          <a:spcPct val="150000"/>
                        </a:lnSpc>
                      </a:pPr>
                      <a:r>
                        <a:rPr lang="en-GB" sz="1100"/>
                        <a:t>0.27 (0.09, 0.82)</a:t>
                      </a:r>
                    </a:p>
                  </a:txBody>
                  <a:tcPr marL="45720" marR="45720" anchor="ct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r>
                        <a:rPr lang="en-GB" sz="1100"/>
                        <a:t>-18.3 (-31.0,</a:t>
                      </a:r>
                      <a:r>
                        <a:rPr lang="en-GB" sz="1100" baseline="0"/>
                        <a:t> -5.7)</a:t>
                      </a:r>
                      <a:endParaRPr lang="en-GB" sz="1100"/>
                    </a:p>
                  </a:txBody>
                  <a:tcPr marL="45720" marR="45720" anchor="ctr"/>
                </a:tc>
                <a:extLst>
                  <a:ext uri="{0D108BD9-81ED-4DB2-BD59-A6C34878D82A}">
                    <a16:rowId xmlns="" xmlns:a16="http://schemas.microsoft.com/office/drawing/2014/main" val="1451790292"/>
                  </a:ext>
                </a:extLst>
              </a:tr>
              <a:tr h="415388">
                <a:tc>
                  <a:txBody>
                    <a:bodyPr/>
                    <a:lstStyle/>
                    <a:p>
                      <a:pPr marL="0" marR="0" lvl="0" indent="0" algn="l" defTabSz="914354" rtl="0" eaLnBrk="1" fontAlgn="auto" latinLnBrk="0" hangingPunct="1">
                        <a:lnSpc>
                          <a:spcPct val="150000"/>
                        </a:lnSpc>
                        <a:spcBef>
                          <a:spcPts val="0"/>
                        </a:spcBef>
                        <a:spcAft>
                          <a:spcPts val="0"/>
                        </a:spcAft>
                        <a:buClrTx/>
                        <a:buSzTx/>
                        <a:buFontTx/>
                        <a:buNone/>
                        <a:tabLst/>
                        <a:defRPr/>
                      </a:pPr>
                      <a:endParaRPr lang="en-GB" sz="1100" baseline="30000"/>
                    </a:p>
                  </a:txBody>
                  <a:tcPr marL="45720" marR="45720" anchor="ctr">
                    <a:lnB w="6350" cap="flat" cmpd="sng" algn="ctr">
                      <a:noFill/>
                      <a:prstDash val="solid"/>
                      <a:miter lim="800000"/>
                    </a:lnB>
                  </a:tcPr>
                </a:tc>
                <a:tc>
                  <a:txBody>
                    <a:bodyPr/>
                    <a:lstStyle/>
                    <a:p>
                      <a:pPr marL="0" algn="ctr">
                        <a:lnSpc>
                          <a:spcPct val="150000"/>
                        </a:lnSpc>
                      </a:pPr>
                      <a:endParaRPr lang="en-GB" sz="1100" spc="0"/>
                    </a:p>
                  </a:txBody>
                  <a:tcPr marL="45720" marR="45720" anchor="ctr">
                    <a:lnB w="6350" cap="flat" cmpd="sng" algn="ctr">
                      <a:noFill/>
                      <a:prstDash val="solid"/>
                      <a:miter lim="800000"/>
                    </a:lnB>
                  </a:tcPr>
                </a:tc>
                <a:tc gridSpan="2">
                  <a:txBody>
                    <a:bodyPr/>
                    <a:lstStyle/>
                    <a:p>
                      <a:pPr marL="0" algn="ctr">
                        <a:lnSpc>
                          <a:spcPct val="150000"/>
                        </a:lnSpc>
                      </a:pPr>
                      <a:endParaRPr lang="en-GB" sz="1100">
                        <a:solidFill>
                          <a:srgbClr val="303A5F"/>
                        </a:solidFill>
                      </a:endParaRPr>
                    </a:p>
                  </a:txBody>
                  <a:tcPr marL="45720" marR="45720" anchor="ctr">
                    <a:lnB w="6350" cap="flat" cmpd="sng" algn="ctr">
                      <a:noFill/>
                      <a:prstDash val="solid"/>
                      <a:miter lim="800000"/>
                    </a:lnB>
                  </a:tcPr>
                </a:tc>
                <a:tc hMerge="1">
                  <a:txBody>
                    <a:bodyPr/>
                    <a:lstStyle/>
                    <a:p>
                      <a:endParaRPr lang="en-US"/>
                    </a:p>
                  </a:txBody>
                  <a:tcPr/>
                </a:tc>
                <a:tc>
                  <a:txBody>
                    <a:bodyPr/>
                    <a:lstStyle/>
                    <a:p>
                      <a:pPr marL="0" algn="ctr">
                        <a:lnSpc>
                          <a:spcPct val="150000"/>
                        </a:lnSpc>
                      </a:pPr>
                      <a:endParaRPr lang="en-GB" sz="1100"/>
                    </a:p>
                  </a:txBody>
                  <a:tcPr marL="45720" marR="45720" anchor="ctr">
                    <a:lnB w="6350" cap="flat" cmpd="sng" algn="ctr">
                      <a:noFill/>
                      <a:prstDash val="solid"/>
                      <a:miter lim="800000"/>
                    </a:lnB>
                  </a:tcPr>
                </a:tc>
                <a:tc>
                  <a:txBody>
                    <a:bodyPr/>
                    <a:lstStyle/>
                    <a:p>
                      <a:pPr marL="0" algn="ctr">
                        <a:lnSpc>
                          <a:spcPct val="150000"/>
                        </a:lnSpc>
                      </a:pPr>
                      <a:endParaRPr lang="en-GB" sz="1100" kern="1200">
                        <a:solidFill>
                          <a:schemeClr val="tx1"/>
                        </a:solidFill>
                        <a:latin typeface="+mn-lt"/>
                        <a:ea typeface="+mn-ea"/>
                        <a:cs typeface="+mn-cs"/>
                      </a:endParaRPr>
                    </a:p>
                  </a:txBody>
                  <a:tcPr marL="45720" marR="45720" anchor="ctr">
                    <a:lnB w="6350" cap="flat" cmpd="sng" algn="ctr">
                      <a:noFill/>
                      <a:prstDash val="solid"/>
                      <a:miter lim="800000"/>
                    </a:lnB>
                  </a:tcPr>
                </a:tc>
                <a:tc>
                  <a:txBody>
                    <a:bodyPr/>
                    <a:lstStyle/>
                    <a:p>
                      <a:pPr marL="0">
                        <a:lnSpc>
                          <a:spcPct val="150000"/>
                        </a:lnSpc>
                      </a:pPr>
                      <a:endParaRPr lang="en-GB" sz="1100"/>
                    </a:p>
                  </a:txBody>
                  <a:tcPr marL="45720" marR="45720" anchor="ctr">
                    <a:lnB w="6350" cap="flat" cmpd="sng" algn="ctr">
                      <a:noFill/>
                      <a:prstDash val="solid"/>
                      <a:miter lim="800000"/>
                    </a:lnB>
                  </a:tcPr>
                </a:tc>
                <a:tc>
                  <a:txBody>
                    <a:bodyPr/>
                    <a:lstStyle/>
                    <a:p>
                      <a:pPr marL="0" algn="ctr">
                        <a:lnSpc>
                          <a:spcPct val="150000"/>
                        </a:lnSpc>
                      </a:pPr>
                      <a:endParaRPr lang="en-GB" sz="1100"/>
                    </a:p>
                  </a:txBody>
                  <a:tcPr marL="45720" marR="45720" anchor="ctr">
                    <a:lnB w="6350" cap="flat" cmpd="sng" algn="ctr">
                      <a:noFill/>
                      <a:prstDash val="solid"/>
                      <a:miter lim="800000"/>
                    </a:lnB>
                  </a:tcPr>
                </a:tc>
                <a:tc>
                  <a:txBody>
                    <a:bodyPr/>
                    <a:lstStyle/>
                    <a:p>
                      <a:pPr marL="0" marR="0" lvl="0" indent="0" algn="ctr" defTabSz="914354" rtl="0" eaLnBrk="1" fontAlgn="auto" latinLnBrk="0" hangingPunct="1">
                        <a:lnSpc>
                          <a:spcPct val="150000"/>
                        </a:lnSpc>
                        <a:spcBef>
                          <a:spcPts val="0"/>
                        </a:spcBef>
                        <a:spcAft>
                          <a:spcPts val="0"/>
                        </a:spcAft>
                        <a:buClrTx/>
                        <a:buSzTx/>
                        <a:buFontTx/>
                        <a:buNone/>
                        <a:tabLst/>
                        <a:defRPr/>
                      </a:pPr>
                      <a:endParaRPr lang="en-GB" sz="1100"/>
                    </a:p>
                  </a:txBody>
                  <a:tcPr marL="45720" marR="45720" anchor="ctr">
                    <a:lnB w="6350" cap="flat" cmpd="sng" algn="ctr">
                      <a:noFill/>
                      <a:prstDash val="solid"/>
                      <a:miter lim="800000"/>
                    </a:lnB>
                  </a:tcPr>
                </a:tc>
                <a:extLst>
                  <a:ext uri="{0D108BD9-81ED-4DB2-BD59-A6C34878D82A}">
                    <a16:rowId xmlns="" xmlns:a16="http://schemas.microsoft.com/office/drawing/2014/main" val="1894494853"/>
                  </a:ext>
                </a:extLst>
              </a:tr>
            </a:tbl>
          </a:graphicData>
        </a:graphic>
      </p:graphicFrame>
      <p:sp>
        <p:nvSpPr>
          <p:cNvPr id="2" name="Title 1">
            <a:extLst>
              <a:ext uri="{FF2B5EF4-FFF2-40B4-BE49-F238E27FC236}">
                <a16:creationId xmlns="" xmlns:a16="http://schemas.microsoft.com/office/drawing/2014/main" id="{1251FBEE-B674-694C-825A-D91162714575}"/>
              </a:ext>
            </a:extLst>
          </p:cNvPr>
          <p:cNvSpPr>
            <a:spLocks noGrp="1"/>
          </p:cNvSpPr>
          <p:nvPr>
            <p:ph type="title"/>
          </p:nvPr>
        </p:nvSpPr>
        <p:spPr/>
        <p:txBody>
          <a:bodyPr>
            <a:normAutofit fontScale="90000"/>
          </a:bodyPr>
          <a:lstStyle/>
          <a:p>
            <a:r>
              <a:rPr lang="en-GB"/>
              <a:t>Primary </a:t>
            </a:r>
            <a:r>
              <a:rPr lang="en-US"/>
              <a:t>composite endpoint by pre-specified baseline eGFR and UACR subgroups in patients with </a:t>
            </a:r>
            <a:r>
              <a:rPr lang="en-GB"/>
              <a:t>IgA nephropathy </a:t>
            </a:r>
            <a:endParaRPr lang="en-US"/>
          </a:p>
        </p:txBody>
      </p:sp>
      <p:sp>
        <p:nvSpPr>
          <p:cNvPr id="3" name="Text Placeholder 2"/>
          <p:cNvSpPr>
            <a:spLocks noGrp="1"/>
          </p:cNvSpPr>
          <p:nvPr>
            <p:ph type="body" sz="quarter" idx="13"/>
          </p:nvPr>
        </p:nvSpPr>
        <p:spPr/>
        <p:txBody>
          <a:bodyPr/>
          <a:lstStyle/>
          <a:p>
            <a:r>
              <a:rPr lang="pt-BR" err="1"/>
              <a:t>eGFR</a:t>
            </a:r>
            <a:r>
              <a:rPr lang="pt-BR"/>
              <a:t> = </a:t>
            </a:r>
            <a:r>
              <a:rPr lang="pt-BR" err="1"/>
              <a:t>estimated</a:t>
            </a:r>
            <a:r>
              <a:rPr lang="pt-BR"/>
              <a:t> glomerular </a:t>
            </a:r>
            <a:r>
              <a:rPr lang="pt-BR" err="1"/>
              <a:t>filtration</a:t>
            </a:r>
            <a:r>
              <a:rPr lang="pt-BR"/>
              <a:t> rate; </a:t>
            </a:r>
            <a:r>
              <a:rPr lang="pt-BR" err="1"/>
              <a:t>IgA</a:t>
            </a:r>
            <a:r>
              <a:rPr lang="pt-BR"/>
              <a:t> = </a:t>
            </a:r>
            <a:r>
              <a:rPr lang="pt-BR" err="1"/>
              <a:t>immunoglobulin</a:t>
            </a:r>
            <a:r>
              <a:rPr lang="pt-BR"/>
              <a:t> A; NC = </a:t>
            </a:r>
            <a:r>
              <a:rPr lang="pt-BR" err="1"/>
              <a:t>not</a:t>
            </a:r>
            <a:r>
              <a:rPr lang="pt-BR"/>
              <a:t> </a:t>
            </a:r>
            <a:r>
              <a:rPr lang="pt-BR" err="1"/>
              <a:t>calculable</a:t>
            </a:r>
            <a:r>
              <a:rPr lang="pt-BR"/>
              <a:t>; UACR = </a:t>
            </a:r>
            <a:r>
              <a:rPr lang="pt-BR" err="1"/>
              <a:t>urinary</a:t>
            </a:r>
            <a:r>
              <a:rPr lang="pt-BR"/>
              <a:t> </a:t>
            </a:r>
            <a:r>
              <a:rPr lang="pt-BR" err="1"/>
              <a:t>albumin-to-creatinine</a:t>
            </a:r>
            <a:r>
              <a:rPr lang="pt-BR"/>
              <a:t> </a:t>
            </a:r>
            <a:r>
              <a:rPr lang="pt-BR" err="1"/>
              <a:t>ratio</a:t>
            </a:r>
            <a:endParaRPr lang="pt-BR"/>
          </a:p>
          <a:p>
            <a:r>
              <a:rPr lang="en-US"/>
              <a:t>Wheeler DC et al. </a:t>
            </a:r>
            <a:r>
              <a:rPr lang="en-US" i="1"/>
              <a:t>Kidney Int</a:t>
            </a:r>
            <a:r>
              <a:rPr lang="en-US"/>
              <a:t>. 2021;100:215-224.</a:t>
            </a:r>
          </a:p>
        </p:txBody>
      </p:sp>
      <p:grpSp>
        <p:nvGrpSpPr>
          <p:cNvPr id="12" name="Group 11">
            <a:extLst>
              <a:ext uri="{FF2B5EF4-FFF2-40B4-BE49-F238E27FC236}">
                <a16:creationId xmlns="" xmlns:a16="http://schemas.microsoft.com/office/drawing/2014/main" id="{430B04BC-A401-E246-91DA-B044C44927E4}"/>
              </a:ext>
            </a:extLst>
          </p:cNvPr>
          <p:cNvGrpSpPr/>
          <p:nvPr/>
        </p:nvGrpSpPr>
        <p:grpSpPr>
          <a:xfrm>
            <a:off x="6447212" y="2099733"/>
            <a:ext cx="3320180" cy="3745228"/>
            <a:chOff x="6550617" y="1524073"/>
            <a:chExt cx="3948800" cy="4791345"/>
          </a:xfrm>
        </p:grpSpPr>
        <p:grpSp>
          <p:nvGrpSpPr>
            <p:cNvPr id="13" name="Group 12">
              <a:extLst>
                <a:ext uri="{FF2B5EF4-FFF2-40B4-BE49-F238E27FC236}">
                  <a16:creationId xmlns="" xmlns:a16="http://schemas.microsoft.com/office/drawing/2014/main" id="{26D96DDC-DC0D-4E40-A5F7-84FBF3DAC478}"/>
                </a:ext>
              </a:extLst>
            </p:cNvPr>
            <p:cNvGrpSpPr/>
            <p:nvPr/>
          </p:nvGrpSpPr>
          <p:grpSpPr>
            <a:xfrm>
              <a:off x="6550617" y="1524073"/>
              <a:ext cx="3948800" cy="4791345"/>
              <a:chOff x="2347967" y="1364466"/>
              <a:chExt cx="3948800" cy="4791345"/>
            </a:xfrm>
          </p:grpSpPr>
          <p:grpSp>
            <p:nvGrpSpPr>
              <p:cNvPr id="16" name="Group 15">
                <a:extLst>
                  <a:ext uri="{FF2B5EF4-FFF2-40B4-BE49-F238E27FC236}">
                    <a16:creationId xmlns="" xmlns:a16="http://schemas.microsoft.com/office/drawing/2014/main" id="{26E121D2-ADAF-1147-BB00-1CB248B49A6A}"/>
                  </a:ext>
                </a:extLst>
              </p:cNvPr>
              <p:cNvGrpSpPr/>
              <p:nvPr/>
            </p:nvGrpSpPr>
            <p:grpSpPr>
              <a:xfrm>
                <a:off x="2347967" y="1364466"/>
                <a:ext cx="2796584" cy="4602810"/>
                <a:chOff x="1990434" y="1364466"/>
                <a:chExt cx="3664967" cy="4602810"/>
              </a:xfrm>
            </p:grpSpPr>
            <p:graphicFrame>
              <p:nvGraphicFramePr>
                <p:cNvPr id="21" name="Content Placeholder 21">
                  <a:extLst>
                    <a:ext uri="{FF2B5EF4-FFF2-40B4-BE49-F238E27FC236}">
                      <a16:creationId xmlns="" xmlns:a16="http://schemas.microsoft.com/office/drawing/2014/main" id="{315E928C-E10D-C642-B59F-AA4DD05CDE16}"/>
                    </a:ext>
                  </a:extLst>
                </p:cNvPr>
                <p:cNvGraphicFramePr>
                  <a:graphicFrameLocks/>
                </p:cNvGraphicFramePr>
                <p:nvPr/>
              </p:nvGraphicFramePr>
              <p:xfrm>
                <a:off x="2343336" y="1364466"/>
                <a:ext cx="3312065" cy="4517804"/>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 xmlns:a16="http://schemas.microsoft.com/office/drawing/2014/main" id="{6979C094-E9A4-F54E-A68B-35F3E63F3D8A}"/>
                    </a:ext>
                  </a:extLst>
                </p:cNvPr>
                <p:cNvSpPr txBox="1"/>
                <p:nvPr/>
              </p:nvSpPr>
              <p:spPr>
                <a:xfrm>
                  <a:off x="4021404" y="5652281"/>
                  <a:ext cx="750218" cy="31499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0.5	</a:t>
                  </a:r>
                </a:p>
              </p:txBody>
            </p:sp>
            <p:sp>
              <p:nvSpPr>
                <p:cNvPr id="23" name="TextBox 22">
                  <a:extLst>
                    <a:ext uri="{FF2B5EF4-FFF2-40B4-BE49-F238E27FC236}">
                      <a16:creationId xmlns="" xmlns:a16="http://schemas.microsoft.com/office/drawing/2014/main" id="{5F6A546D-CC1D-0F4E-8C3F-DA0BFFE31217}"/>
                    </a:ext>
                  </a:extLst>
                </p:cNvPr>
                <p:cNvSpPr txBox="1"/>
                <p:nvPr/>
              </p:nvSpPr>
              <p:spPr>
                <a:xfrm>
                  <a:off x="1990434" y="5652281"/>
                  <a:ext cx="896797" cy="31499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solidFill>
                        <a:srgbClr val="000000"/>
                      </a:solidFill>
                      <a:latin typeface="Arial" panose="020B0604020202020204"/>
                    </a:rPr>
                    <a:t>0.05	</a:t>
                  </a:r>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TextBox 23">
                  <a:extLst>
                    <a:ext uri="{FF2B5EF4-FFF2-40B4-BE49-F238E27FC236}">
                      <a16:creationId xmlns="" xmlns:a16="http://schemas.microsoft.com/office/drawing/2014/main" id="{5B0AD892-FCCE-7C49-9674-154C21C888AA}"/>
                    </a:ext>
                  </a:extLst>
                </p:cNvPr>
                <p:cNvSpPr txBox="1"/>
                <p:nvPr/>
              </p:nvSpPr>
              <p:spPr>
                <a:xfrm>
                  <a:off x="4780376" y="5652281"/>
                  <a:ext cx="397762" cy="31499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a:t>
                  </a:r>
                </a:p>
              </p:txBody>
            </p:sp>
          </p:grpSp>
          <p:sp>
            <p:nvSpPr>
              <p:cNvPr id="17" name="TextBox 16">
                <a:extLst>
                  <a:ext uri="{FF2B5EF4-FFF2-40B4-BE49-F238E27FC236}">
                    <a16:creationId xmlns="" xmlns:a16="http://schemas.microsoft.com/office/drawing/2014/main" id="{366095B8-2239-034C-BC6B-79394D3BF46E}"/>
                  </a:ext>
                </a:extLst>
              </p:cNvPr>
              <p:cNvSpPr txBox="1"/>
              <p:nvPr/>
            </p:nvSpPr>
            <p:spPr>
              <a:xfrm>
                <a:off x="5013308" y="5840813"/>
                <a:ext cx="1283459" cy="31499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18" name="TextBox 17">
                <a:extLst>
                  <a:ext uri="{FF2B5EF4-FFF2-40B4-BE49-F238E27FC236}">
                    <a16:creationId xmlns="" xmlns:a16="http://schemas.microsoft.com/office/drawing/2014/main" id="{277DC96F-B5E7-EE46-9745-7D29D4DE909F}"/>
                  </a:ext>
                </a:extLst>
              </p:cNvPr>
              <p:cNvSpPr txBox="1"/>
              <p:nvPr/>
            </p:nvSpPr>
            <p:spPr>
              <a:xfrm>
                <a:off x="2594174" y="5840816"/>
                <a:ext cx="1649507" cy="31499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19" name="Straight Arrow Connector 18">
                <a:extLst>
                  <a:ext uri="{FF2B5EF4-FFF2-40B4-BE49-F238E27FC236}">
                    <a16:creationId xmlns="" xmlns:a16="http://schemas.microsoft.com/office/drawing/2014/main" id="{00D714A4-7C91-5047-9FF0-0B084FB2D2EE}"/>
                  </a:ext>
                </a:extLst>
              </p:cNvPr>
              <p:cNvCxnSpPr/>
              <p:nvPr/>
            </p:nvCxnSpPr>
            <p:spPr>
              <a:xfrm>
                <a:off x="4655980" y="6007249"/>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 xmlns:a16="http://schemas.microsoft.com/office/drawing/2014/main" id="{AACDED63-2CB6-C740-8D15-DB21CE40591A}"/>
                  </a:ext>
                </a:extLst>
              </p:cNvPr>
              <p:cNvCxnSpPr>
                <a:cxnSpLocks/>
              </p:cNvCxnSpPr>
              <p:nvPr/>
            </p:nvCxnSpPr>
            <p:spPr>
              <a:xfrm flipH="1">
                <a:off x="4206372" y="6007249"/>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5" name="TextBox 14">
              <a:extLst>
                <a:ext uri="{FF2B5EF4-FFF2-40B4-BE49-F238E27FC236}">
                  <a16:creationId xmlns="" xmlns:a16="http://schemas.microsoft.com/office/drawing/2014/main" id="{77ACBE89-5477-7A4D-991A-CCBE9590B538}"/>
                </a:ext>
              </a:extLst>
            </p:cNvPr>
            <p:cNvSpPr txBox="1"/>
            <p:nvPr/>
          </p:nvSpPr>
          <p:spPr>
            <a:xfrm>
              <a:off x="9113448" y="5811887"/>
              <a:ext cx="303515" cy="31499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2</a:t>
              </a:r>
            </a:p>
          </p:txBody>
        </p:sp>
      </p:grpSp>
      <p:grpSp>
        <p:nvGrpSpPr>
          <p:cNvPr id="25" name="Group 24">
            <a:extLst>
              <a:ext uri="{FF2B5EF4-FFF2-40B4-BE49-F238E27FC236}">
                <a16:creationId xmlns="" xmlns:a16="http://schemas.microsoft.com/office/drawing/2014/main" id="{4BCE1E76-CFB2-4FB7-B0DF-FA0A794D497F}"/>
              </a:ext>
            </a:extLst>
          </p:cNvPr>
          <p:cNvGrpSpPr/>
          <p:nvPr/>
        </p:nvGrpSpPr>
        <p:grpSpPr>
          <a:xfrm>
            <a:off x="-6291" y="-23678"/>
            <a:ext cx="3017520" cy="261610"/>
            <a:chOff x="-6290" y="-23678"/>
            <a:chExt cx="3017520" cy="261610"/>
          </a:xfrm>
          <a:solidFill>
            <a:schemeClr val="accent2"/>
          </a:solidFill>
        </p:grpSpPr>
        <p:sp>
          <p:nvSpPr>
            <p:cNvPr id="26" name="Freeform 13">
              <a:extLst>
                <a:ext uri="{FF2B5EF4-FFF2-40B4-BE49-F238E27FC236}">
                  <a16:creationId xmlns="" xmlns:a16="http://schemas.microsoft.com/office/drawing/2014/main" id="{138C7ECA-B44C-42CD-B254-455CFB8BB34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7" name="Rectangle 26">
              <a:extLst>
                <a:ext uri="{FF2B5EF4-FFF2-40B4-BE49-F238E27FC236}">
                  <a16:creationId xmlns="" xmlns:a16="http://schemas.microsoft.com/office/drawing/2014/main" id="{FB5E5658-37E4-4E48-9FF4-010157722626}"/>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928156964"/>
      </p:ext>
    </p:extLst>
  </p:cSld>
  <p:clrMapOvr>
    <a:masterClrMapping/>
  </p:clrMapOvr>
  <p:transition>
    <p:fade/>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C704409-0329-CA48-8E6A-BA7241092271}"/>
              </a:ext>
            </a:extLst>
          </p:cNvPr>
          <p:cNvSpPr>
            <a:spLocks noGrp="1"/>
          </p:cNvSpPr>
          <p:nvPr>
            <p:ph type="title"/>
          </p:nvPr>
        </p:nvSpPr>
        <p:spPr/>
        <p:txBody>
          <a:bodyPr>
            <a:normAutofit fontScale="90000"/>
          </a:bodyPr>
          <a:lstStyle/>
          <a:p>
            <a:r>
              <a:rPr lang="en-US"/>
              <a:t>Changes Over Time in eGFR Trajectory </a:t>
            </a:r>
            <a:r>
              <a:rPr lang="en-GB"/>
              <a:t>in Patients With IgA Nephropathy </a:t>
            </a:r>
            <a:endParaRPr lang="en-US"/>
          </a:p>
        </p:txBody>
      </p:sp>
      <p:sp>
        <p:nvSpPr>
          <p:cNvPr id="3" name="Text Placeholder 2"/>
          <p:cNvSpPr>
            <a:spLocks noGrp="1"/>
          </p:cNvSpPr>
          <p:nvPr>
            <p:ph type="body" sz="quarter" idx="13"/>
          </p:nvPr>
        </p:nvSpPr>
        <p:spPr/>
        <p:txBody>
          <a:bodyPr>
            <a:normAutofit/>
          </a:bodyPr>
          <a:lstStyle/>
          <a:p>
            <a:r>
              <a:rPr lang="en-US"/>
              <a:t>Error bars represent standard error. </a:t>
            </a:r>
          </a:p>
          <a:p>
            <a:r>
              <a:rPr lang="en-US" baseline="30000" err="1"/>
              <a:t>a</a:t>
            </a:r>
            <a:r>
              <a:rPr lang="en-US" err="1"/>
              <a:t>Chronic</a:t>
            </a:r>
            <a:r>
              <a:rPr lang="en-US"/>
              <a:t> eGFR slope defined as annual mean change with DAPA vs PBO from week 2. </a:t>
            </a:r>
            <a:endParaRPr lang="en-US" baseline="30000"/>
          </a:p>
          <a:p>
            <a:r>
              <a:rPr lang="en-US"/>
              <a:t>eGFR = estimated glomerular filtration rate; IgA = immunoglobulin A; SE = standard error. </a:t>
            </a:r>
          </a:p>
          <a:p>
            <a:r>
              <a:rPr lang="en-US"/>
              <a:t>Wheeler DC et al. </a:t>
            </a:r>
            <a:r>
              <a:rPr lang="en-US" i="1"/>
              <a:t>Kidney Int</a:t>
            </a:r>
            <a:r>
              <a:rPr lang="en-US"/>
              <a:t>. 2021;100:215-224.</a:t>
            </a:r>
          </a:p>
        </p:txBody>
      </p:sp>
      <p:grpSp>
        <p:nvGrpSpPr>
          <p:cNvPr id="13" name="Group 12">
            <a:extLst>
              <a:ext uri="{FF2B5EF4-FFF2-40B4-BE49-F238E27FC236}">
                <a16:creationId xmlns="" xmlns:a16="http://schemas.microsoft.com/office/drawing/2014/main" id="{DBD10A51-CC38-8747-A4A6-06FE03A98A96}"/>
              </a:ext>
            </a:extLst>
          </p:cNvPr>
          <p:cNvGrpSpPr/>
          <p:nvPr/>
        </p:nvGrpSpPr>
        <p:grpSpPr>
          <a:xfrm>
            <a:off x="2817595" y="1921211"/>
            <a:ext cx="7267192" cy="1220042"/>
            <a:chOff x="2817595" y="1921211"/>
            <a:chExt cx="7267192" cy="1220042"/>
          </a:xfrm>
        </p:grpSpPr>
        <p:cxnSp>
          <p:nvCxnSpPr>
            <p:cNvPr id="14" name="Straight Connector 13">
              <a:extLst>
                <a:ext uri="{FF2B5EF4-FFF2-40B4-BE49-F238E27FC236}">
                  <a16:creationId xmlns="" xmlns:a16="http://schemas.microsoft.com/office/drawing/2014/main" id="{CBC46F29-B1CE-D948-8F67-F2ECA923B5BE}"/>
                </a:ext>
              </a:extLst>
            </p:cNvPr>
            <p:cNvCxnSpPr>
              <a:cxnSpLocks/>
            </p:cNvCxnSpPr>
            <p:nvPr/>
          </p:nvCxnSpPr>
          <p:spPr>
            <a:xfrm flipH="1">
              <a:off x="2817595" y="2445168"/>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 xmlns:a16="http://schemas.microsoft.com/office/drawing/2014/main" id="{6E44D92B-EAF1-B449-BA11-FCEAEA6E4A82}"/>
                </a:ext>
              </a:extLst>
            </p:cNvPr>
            <p:cNvGrpSpPr/>
            <p:nvPr/>
          </p:nvGrpSpPr>
          <p:grpSpPr>
            <a:xfrm>
              <a:off x="10016207" y="2849173"/>
              <a:ext cx="64008" cy="292080"/>
              <a:chOff x="10023891" y="3619153"/>
              <a:chExt cx="64008" cy="199351"/>
            </a:xfrm>
          </p:grpSpPr>
          <p:sp>
            <p:nvSpPr>
              <p:cNvPr id="73" name="Line 7">
                <a:extLst>
                  <a:ext uri="{FF2B5EF4-FFF2-40B4-BE49-F238E27FC236}">
                    <a16:creationId xmlns="" xmlns:a16="http://schemas.microsoft.com/office/drawing/2014/main" id="{AFB4A4DA-5557-604A-8A21-B42199157188}"/>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7">
                <a:extLst>
                  <a:ext uri="{FF2B5EF4-FFF2-40B4-BE49-F238E27FC236}">
                    <a16:creationId xmlns="" xmlns:a16="http://schemas.microsoft.com/office/drawing/2014/main" id="{DD55F0E8-C316-234B-8D77-E411DB06432D}"/>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7">
                <a:extLst>
                  <a:ext uri="{FF2B5EF4-FFF2-40B4-BE49-F238E27FC236}">
                    <a16:creationId xmlns="" xmlns:a16="http://schemas.microsoft.com/office/drawing/2014/main" id="{8F2D6701-F7C3-9640-B395-3388F0DF814F}"/>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 xmlns:a16="http://schemas.microsoft.com/office/drawing/2014/main" id="{0DD09E5F-1325-3A43-A96F-FDC6708FA5A8}"/>
                </a:ext>
              </a:extLst>
            </p:cNvPr>
            <p:cNvGrpSpPr/>
            <p:nvPr/>
          </p:nvGrpSpPr>
          <p:grpSpPr>
            <a:xfrm>
              <a:off x="9220130" y="2734920"/>
              <a:ext cx="64008" cy="210384"/>
              <a:chOff x="10023891" y="3619153"/>
              <a:chExt cx="64008" cy="199351"/>
            </a:xfrm>
          </p:grpSpPr>
          <p:sp>
            <p:nvSpPr>
              <p:cNvPr id="70" name="Line 7">
                <a:extLst>
                  <a:ext uri="{FF2B5EF4-FFF2-40B4-BE49-F238E27FC236}">
                    <a16:creationId xmlns="" xmlns:a16="http://schemas.microsoft.com/office/drawing/2014/main" id="{6C7AD2D1-A6B9-E641-BE9F-F083E83F833B}"/>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7">
                <a:extLst>
                  <a:ext uri="{FF2B5EF4-FFF2-40B4-BE49-F238E27FC236}">
                    <a16:creationId xmlns="" xmlns:a16="http://schemas.microsoft.com/office/drawing/2014/main" id="{31DC8275-61A2-794B-96F9-3ECE028E4B6A}"/>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7">
                <a:extLst>
                  <a:ext uri="{FF2B5EF4-FFF2-40B4-BE49-F238E27FC236}">
                    <a16:creationId xmlns="" xmlns:a16="http://schemas.microsoft.com/office/drawing/2014/main" id="{B0B31C52-1493-8E44-90F3-EFAC9323B36E}"/>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a:extLst>
                <a:ext uri="{FF2B5EF4-FFF2-40B4-BE49-F238E27FC236}">
                  <a16:creationId xmlns="" xmlns:a16="http://schemas.microsoft.com/office/drawing/2014/main" id="{08C8983D-A6E0-D94F-9313-0297F9535014}"/>
                </a:ext>
              </a:extLst>
            </p:cNvPr>
            <p:cNvGrpSpPr/>
            <p:nvPr/>
          </p:nvGrpSpPr>
          <p:grpSpPr>
            <a:xfrm>
              <a:off x="8425897" y="2666283"/>
              <a:ext cx="64008" cy="226935"/>
              <a:chOff x="10023891" y="3619153"/>
              <a:chExt cx="64008" cy="199351"/>
            </a:xfrm>
          </p:grpSpPr>
          <p:sp>
            <p:nvSpPr>
              <p:cNvPr id="67" name="Line 7">
                <a:extLst>
                  <a:ext uri="{FF2B5EF4-FFF2-40B4-BE49-F238E27FC236}">
                    <a16:creationId xmlns="" xmlns:a16="http://schemas.microsoft.com/office/drawing/2014/main" id="{F531AD63-1527-AF47-AAD2-B192A329B562}"/>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7">
                <a:extLst>
                  <a:ext uri="{FF2B5EF4-FFF2-40B4-BE49-F238E27FC236}">
                    <a16:creationId xmlns="" xmlns:a16="http://schemas.microsoft.com/office/drawing/2014/main" id="{E1EA0F9D-33F1-0940-94EA-99D2DD0845C5}"/>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7">
                <a:extLst>
                  <a:ext uri="{FF2B5EF4-FFF2-40B4-BE49-F238E27FC236}">
                    <a16:creationId xmlns="" xmlns:a16="http://schemas.microsoft.com/office/drawing/2014/main" id="{9367998D-5E0B-4E43-9C58-9C98F95CC942}"/>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 xmlns:a16="http://schemas.microsoft.com/office/drawing/2014/main" id="{1590D957-073D-644C-BCF0-63A55856A7E5}"/>
                </a:ext>
              </a:extLst>
            </p:cNvPr>
            <p:cNvGrpSpPr/>
            <p:nvPr/>
          </p:nvGrpSpPr>
          <p:grpSpPr>
            <a:xfrm>
              <a:off x="7632202" y="2705740"/>
              <a:ext cx="64008" cy="180335"/>
              <a:chOff x="10023891" y="3619153"/>
              <a:chExt cx="64008" cy="199351"/>
            </a:xfrm>
          </p:grpSpPr>
          <p:sp>
            <p:nvSpPr>
              <p:cNvPr id="64" name="Line 7">
                <a:extLst>
                  <a:ext uri="{FF2B5EF4-FFF2-40B4-BE49-F238E27FC236}">
                    <a16:creationId xmlns="" xmlns:a16="http://schemas.microsoft.com/office/drawing/2014/main" id="{DBBB2D70-3780-5E42-9B5F-E4BDE3DC9DE4}"/>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7">
                <a:extLst>
                  <a:ext uri="{FF2B5EF4-FFF2-40B4-BE49-F238E27FC236}">
                    <a16:creationId xmlns="" xmlns:a16="http://schemas.microsoft.com/office/drawing/2014/main" id="{4D727F98-5B64-874B-ADB9-FA9A980067BE}"/>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7">
                <a:extLst>
                  <a:ext uri="{FF2B5EF4-FFF2-40B4-BE49-F238E27FC236}">
                    <a16:creationId xmlns="" xmlns:a16="http://schemas.microsoft.com/office/drawing/2014/main" id="{C2F9B7A7-2FF9-A54E-8D51-37F6C845AE6D}"/>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 xmlns:a16="http://schemas.microsoft.com/office/drawing/2014/main" id="{D1FE2F9D-F173-DC41-95FC-274B51D5C53B}"/>
                </a:ext>
              </a:extLst>
            </p:cNvPr>
            <p:cNvGrpSpPr/>
            <p:nvPr/>
          </p:nvGrpSpPr>
          <p:grpSpPr>
            <a:xfrm>
              <a:off x="6834225" y="2563447"/>
              <a:ext cx="64008" cy="160703"/>
              <a:chOff x="10023891" y="3619153"/>
              <a:chExt cx="64008" cy="199351"/>
            </a:xfrm>
          </p:grpSpPr>
          <p:sp>
            <p:nvSpPr>
              <p:cNvPr id="61" name="Line 7">
                <a:extLst>
                  <a:ext uri="{FF2B5EF4-FFF2-40B4-BE49-F238E27FC236}">
                    <a16:creationId xmlns="" xmlns:a16="http://schemas.microsoft.com/office/drawing/2014/main" id="{78605DA9-4665-9B47-9093-547E4820B607}"/>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7">
                <a:extLst>
                  <a:ext uri="{FF2B5EF4-FFF2-40B4-BE49-F238E27FC236}">
                    <a16:creationId xmlns="" xmlns:a16="http://schemas.microsoft.com/office/drawing/2014/main" id="{40E39C85-6858-0446-A6F1-AA7AB9A2019D}"/>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7">
                <a:extLst>
                  <a:ext uri="{FF2B5EF4-FFF2-40B4-BE49-F238E27FC236}">
                    <a16:creationId xmlns="" xmlns:a16="http://schemas.microsoft.com/office/drawing/2014/main" id="{94F6940F-9901-FB42-B22D-C700712525EA}"/>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 xmlns:a16="http://schemas.microsoft.com/office/drawing/2014/main" id="{E5F00DB2-E50C-9A41-B8AE-8894697DBA40}"/>
                </a:ext>
              </a:extLst>
            </p:cNvPr>
            <p:cNvGrpSpPr/>
            <p:nvPr/>
          </p:nvGrpSpPr>
          <p:grpSpPr>
            <a:xfrm>
              <a:off x="6043336" y="2445971"/>
              <a:ext cx="64008" cy="160703"/>
              <a:chOff x="10023891" y="3619153"/>
              <a:chExt cx="64008" cy="199351"/>
            </a:xfrm>
          </p:grpSpPr>
          <p:sp>
            <p:nvSpPr>
              <p:cNvPr id="58" name="Line 7">
                <a:extLst>
                  <a:ext uri="{FF2B5EF4-FFF2-40B4-BE49-F238E27FC236}">
                    <a16:creationId xmlns="" xmlns:a16="http://schemas.microsoft.com/office/drawing/2014/main" id="{381D85E3-97F8-FA47-901A-7140CC5BDA13}"/>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7">
                <a:extLst>
                  <a:ext uri="{FF2B5EF4-FFF2-40B4-BE49-F238E27FC236}">
                    <a16:creationId xmlns="" xmlns:a16="http://schemas.microsoft.com/office/drawing/2014/main" id="{F552513F-91A6-F043-AF8D-3E3990EC4B41}"/>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7">
                <a:extLst>
                  <a:ext uri="{FF2B5EF4-FFF2-40B4-BE49-F238E27FC236}">
                    <a16:creationId xmlns="" xmlns:a16="http://schemas.microsoft.com/office/drawing/2014/main" id="{D4BF862D-DFC9-174C-9B7D-43579B5C4DD5}"/>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 xmlns:a16="http://schemas.microsoft.com/office/drawing/2014/main" id="{E7DA697C-F035-5C4A-8286-6FE00AE60388}"/>
                </a:ext>
              </a:extLst>
            </p:cNvPr>
            <p:cNvGrpSpPr/>
            <p:nvPr/>
          </p:nvGrpSpPr>
          <p:grpSpPr>
            <a:xfrm>
              <a:off x="5246463" y="2362600"/>
              <a:ext cx="64008" cy="154381"/>
              <a:chOff x="10023891" y="3619153"/>
              <a:chExt cx="64008" cy="199351"/>
            </a:xfrm>
          </p:grpSpPr>
          <p:sp>
            <p:nvSpPr>
              <p:cNvPr id="55" name="Line 7">
                <a:extLst>
                  <a:ext uri="{FF2B5EF4-FFF2-40B4-BE49-F238E27FC236}">
                    <a16:creationId xmlns="" xmlns:a16="http://schemas.microsoft.com/office/drawing/2014/main" id="{A9AACB60-AB07-D349-A733-8AD117514723}"/>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a:extLst>
                  <a:ext uri="{FF2B5EF4-FFF2-40B4-BE49-F238E27FC236}">
                    <a16:creationId xmlns="" xmlns:a16="http://schemas.microsoft.com/office/drawing/2014/main" id="{3B8A239D-97F0-F24B-9BAA-56040EA7B570}"/>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7">
                <a:extLst>
                  <a:ext uri="{FF2B5EF4-FFF2-40B4-BE49-F238E27FC236}">
                    <a16:creationId xmlns="" xmlns:a16="http://schemas.microsoft.com/office/drawing/2014/main" id="{AAE0FBC3-02E5-FD4F-93DB-F32C3E2915E7}"/>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a:extLst>
                <a:ext uri="{FF2B5EF4-FFF2-40B4-BE49-F238E27FC236}">
                  <a16:creationId xmlns="" xmlns:a16="http://schemas.microsoft.com/office/drawing/2014/main" id="{4A02ED5F-CC12-5849-AE0A-567373AAC1B9}"/>
                </a:ext>
              </a:extLst>
            </p:cNvPr>
            <p:cNvGrpSpPr/>
            <p:nvPr/>
          </p:nvGrpSpPr>
          <p:grpSpPr>
            <a:xfrm>
              <a:off x="4449197" y="2284336"/>
              <a:ext cx="64008" cy="118345"/>
              <a:chOff x="10023891" y="3619153"/>
              <a:chExt cx="64008" cy="199351"/>
            </a:xfrm>
          </p:grpSpPr>
          <p:sp>
            <p:nvSpPr>
              <p:cNvPr id="52" name="Line 7">
                <a:extLst>
                  <a:ext uri="{FF2B5EF4-FFF2-40B4-BE49-F238E27FC236}">
                    <a16:creationId xmlns="" xmlns:a16="http://schemas.microsoft.com/office/drawing/2014/main" id="{6C929057-05F3-4342-90BD-AE5DEA1F6BBB}"/>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7">
                <a:extLst>
                  <a:ext uri="{FF2B5EF4-FFF2-40B4-BE49-F238E27FC236}">
                    <a16:creationId xmlns="" xmlns:a16="http://schemas.microsoft.com/office/drawing/2014/main" id="{FA8E0579-993D-7D4C-8DD3-2A6AC857C6A3}"/>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7">
                <a:extLst>
                  <a:ext uri="{FF2B5EF4-FFF2-40B4-BE49-F238E27FC236}">
                    <a16:creationId xmlns="" xmlns:a16="http://schemas.microsoft.com/office/drawing/2014/main" id="{623DF88D-D08A-104E-B698-0E0B3FCFB6E1}"/>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 xmlns:a16="http://schemas.microsoft.com/office/drawing/2014/main" id="{F8A0C3A7-4C0F-9D4E-812C-930B23F6B9BC}"/>
                </a:ext>
              </a:extLst>
            </p:cNvPr>
            <p:cNvGrpSpPr/>
            <p:nvPr/>
          </p:nvGrpSpPr>
          <p:grpSpPr>
            <a:xfrm>
              <a:off x="3649691" y="2278330"/>
              <a:ext cx="64008" cy="105301"/>
              <a:chOff x="10023891" y="3619153"/>
              <a:chExt cx="64008" cy="199351"/>
            </a:xfrm>
          </p:grpSpPr>
          <p:sp>
            <p:nvSpPr>
              <p:cNvPr id="49" name="Line 7">
                <a:extLst>
                  <a:ext uri="{FF2B5EF4-FFF2-40B4-BE49-F238E27FC236}">
                    <a16:creationId xmlns="" xmlns:a16="http://schemas.microsoft.com/office/drawing/2014/main" id="{C72861BD-6ADF-0748-BD80-7F473F370919}"/>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7">
                <a:extLst>
                  <a:ext uri="{FF2B5EF4-FFF2-40B4-BE49-F238E27FC236}">
                    <a16:creationId xmlns="" xmlns:a16="http://schemas.microsoft.com/office/drawing/2014/main" id="{60076D51-CA7C-4341-975B-A1F7B1B18E83}"/>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7">
                <a:extLst>
                  <a:ext uri="{FF2B5EF4-FFF2-40B4-BE49-F238E27FC236}">
                    <a16:creationId xmlns="" xmlns:a16="http://schemas.microsoft.com/office/drawing/2014/main" id="{4D4D11FB-ECEE-C345-9318-F939803570ED}"/>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a:extLst>
                <a:ext uri="{FF2B5EF4-FFF2-40B4-BE49-F238E27FC236}">
                  <a16:creationId xmlns="" xmlns:a16="http://schemas.microsoft.com/office/drawing/2014/main" id="{CDE4C53E-008B-9C4F-A6B4-6D9202CA6868}"/>
                </a:ext>
              </a:extLst>
            </p:cNvPr>
            <p:cNvGrpSpPr/>
            <p:nvPr/>
          </p:nvGrpSpPr>
          <p:grpSpPr>
            <a:xfrm>
              <a:off x="3256029" y="2274877"/>
              <a:ext cx="64008" cy="105301"/>
              <a:chOff x="10023891" y="3619153"/>
              <a:chExt cx="64008" cy="199351"/>
            </a:xfrm>
          </p:grpSpPr>
          <p:sp>
            <p:nvSpPr>
              <p:cNvPr id="46" name="Line 7">
                <a:extLst>
                  <a:ext uri="{FF2B5EF4-FFF2-40B4-BE49-F238E27FC236}">
                    <a16:creationId xmlns="" xmlns:a16="http://schemas.microsoft.com/office/drawing/2014/main" id="{79F04F43-0128-9B48-8299-AB0F880F7BBF}"/>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7">
                <a:extLst>
                  <a:ext uri="{FF2B5EF4-FFF2-40B4-BE49-F238E27FC236}">
                    <a16:creationId xmlns="" xmlns:a16="http://schemas.microsoft.com/office/drawing/2014/main" id="{9D696287-DDE5-BB49-8F20-7ECAECF1CC8F}"/>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7">
                <a:extLst>
                  <a:ext uri="{FF2B5EF4-FFF2-40B4-BE49-F238E27FC236}">
                    <a16:creationId xmlns="" xmlns:a16="http://schemas.microsoft.com/office/drawing/2014/main" id="{2E3101AD-73A2-CA4A-BE1A-8256C874FF56}"/>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 xmlns:a16="http://schemas.microsoft.com/office/drawing/2014/main" id="{6EFD7E92-7F22-E242-AB82-7587B015DB03}"/>
                </a:ext>
              </a:extLst>
            </p:cNvPr>
            <p:cNvGrpSpPr/>
            <p:nvPr/>
          </p:nvGrpSpPr>
          <p:grpSpPr>
            <a:xfrm>
              <a:off x="2856377" y="1921211"/>
              <a:ext cx="64008" cy="217152"/>
              <a:chOff x="10023891" y="3619153"/>
              <a:chExt cx="64008" cy="199351"/>
            </a:xfrm>
          </p:grpSpPr>
          <p:sp>
            <p:nvSpPr>
              <p:cNvPr id="43" name="Line 7">
                <a:extLst>
                  <a:ext uri="{FF2B5EF4-FFF2-40B4-BE49-F238E27FC236}">
                    <a16:creationId xmlns="" xmlns:a16="http://schemas.microsoft.com/office/drawing/2014/main" id="{B7B9E228-A790-E54A-9522-1BDB66A9CB22}"/>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7">
                <a:extLst>
                  <a:ext uri="{FF2B5EF4-FFF2-40B4-BE49-F238E27FC236}">
                    <a16:creationId xmlns="" xmlns:a16="http://schemas.microsoft.com/office/drawing/2014/main" id="{98079E6C-996B-D140-BC5B-9CD40F91073C}"/>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7">
                <a:extLst>
                  <a:ext uri="{FF2B5EF4-FFF2-40B4-BE49-F238E27FC236}">
                    <a16:creationId xmlns="" xmlns:a16="http://schemas.microsoft.com/office/drawing/2014/main" id="{CE8CDDB7-88CC-DC4C-99E5-AE63E78C9D3B}"/>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 name="Group 25">
              <a:extLst>
                <a:ext uri="{FF2B5EF4-FFF2-40B4-BE49-F238E27FC236}">
                  <a16:creationId xmlns="" xmlns:a16="http://schemas.microsoft.com/office/drawing/2014/main" id="{5B9F2D7B-28D4-7D45-908D-7C1B38364E58}"/>
                </a:ext>
              </a:extLst>
            </p:cNvPr>
            <p:cNvGrpSpPr/>
            <p:nvPr/>
          </p:nvGrpSpPr>
          <p:grpSpPr>
            <a:xfrm>
              <a:off x="2954519" y="2316314"/>
              <a:ext cx="64008" cy="84002"/>
              <a:chOff x="10023891" y="3619153"/>
              <a:chExt cx="64008" cy="199351"/>
            </a:xfrm>
          </p:grpSpPr>
          <p:sp>
            <p:nvSpPr>
              <p:cNvPr id="40" name="Line 7">
                <a:extLst>
                  <a:ext uri="{FF2B5EF4-FFF2-40B4-BE49-F238E27FC236}">
                    <a16:creationId xmlns="" xmlns:a16="http://schemas.microsoft.com/office/drawing/2014/main" id="{E99422BB-7B96-9F40-BA17-69A69FD28C1F}"/>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7">
                <a:extLst>
                  <a:ext uri="{FF2B5EF4-FFF2-40B4-BE49-F238E27FC236}">
                    <a16:creationId xmlns="" xmlns:a16="http://schemas.microsoft.com/office/drawing/2014/main" id="{70175A3E-CCA2-6B4D-B4CA-FBF96BE116BE}"/>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a:extLst>
                  <a:ext uri="{FF2B5EF4-FFF2-40B4-BE49-F238E27FC236}">
                    <a16:creationId xmlns="" xmlns:a16="http://schemas.microsoft.com/office/drawing/2014/main" id="{0A21921E-8FC2-A542-BCE4-94E4A7913DC2}"/>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7" name="Rectangle 26">
              <a:extLst>
                <a:ext uri="{FF2B5EF4-FFF2-40B4-BE49-F238E27FC236}">
                  <a16:creationId xmlns="" xmlns:a16="http://schemas.microsoft.com/office/drawing/2014/main" id="{48174CB4-4D6C-B845-87AD-A1DEE9195F84}"/>
                </a:ext>
              </a:extLst>
            </p:cNvPr>
            <p:cNvSpPr/>
            <p:nvPr/>
          </p:nvSpPr>
          <p:spPr>
            <a:xfrm>
              <a:off x="2852236" y="1986927"/>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 xmlns:a16="http://schemas.microsoft.com/office/drawing/2014/main" id="{DFEC914B-CA44-8E44-ADBF-F68206DE2893}"/>
                </a:ext>
              </a:extLst>
            </p:cNvPr>
            <p:cNvSpPr/>
            <p:nvPr/>
          </p:nvSpPr>
          <p:spPr>
            <a:xfrm>
              <a:off x="2954519" y="2320505"/>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 xmlns:a16="http://schemas.microsoft.com/office/drawing/2014/main" id="{7075B619-76D0-0948-9A51-2BA2FD48E9CB}"/>
                </a:ext>
              </a:extLst>
            </p:cNvPr>
            <p:cNvSpPr/>
            <p:nvPr/>
          </p:nvSpPr>
          <p:spPr>
            <a:xfrm>
              <a:off x="3252116" y="2288046"/>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 xmlns:a16="http://schemas.microsoft.com/office/drawing/2014/main" id="{3737BBA4-4F2A-9449-B0E7-8D20369B0ECD}"/>
                </a:ext>
              </a:extLst>
            </p:cNvPr>
            <p:cNvSpPr/>
            <p:nvPr/>
          </p:nvSpPr>
          <p:spPr>
            <a:xfrm>
              <a:off x="3648342" y="2295730"/>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 xmlns:a16="http://schemas.microsoft.com/office/drawing/2014/main" id="{FAB8A05C-69B6-D64F-B316-95B60EE8F090}"/>
                </a:ext>
              </a:extLst>
            </p:cNvPr>
            <p:cNvSpPr/>
            <p:nvPr/>
          </p:nvSpPr>
          <p:spPr>
            <a:xfrm>
              <a:off x="4443356" y="2310549"/>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 xmlns:a16="http://schemas.microsoft.com/office/drawing/2014/main" id="{67DA93C0-C8C3-7D4B-AC3E-4015C72C3CE2}"/>
                </a:ext>
              </a:extLst>
            </p:cNvPr>
            <p:cNvSpPr/>
            <p:nvPr/>
          </p:nvSpPr>
          <p:spPr>
            <a:xfrm>
              <a:off x="5241795" y="2408762"/>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 xmlns:a16="http://schemas.microsoft.com/office/drawing/2014/main" id="{6D79BF0C-FE54-3743-9F35-EA913EA802B9}"/>
                </a:ext>
              </a:extLst>
            </p:cNvPr>
            <p:cNvSpPr/>
            <p:nvPr/>
          </p:nvSpPr>
          <p:spPr>
            <a:xfrm>
              <a:off x="6039157" y="2502484"/>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 xmlns:a16="http://schemas.microsoft.com/office/drawing/2014/main" id="{B4F15D80-2BAA-8241-8583-0460FE039B0F}"/>
                </a:ext>
              </a:extLst>
            </p:cNvPr>
            <p:cNvSpPr/>
            <p:nvPr/>
          </p:nvSpPr>
          <p:spPr>
            <a:xfrm>
              <a:off x="6830842" y="2604010"/>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 xmlns:a16="http://schemas.microsoft.com/office/drawing/2014/main" id="{D04224F7-CD4B-7F43-8EB1-6370E98361F2}"/>
                </a:ext>
              </a:extLst>
            </p:cNvPr>
            <p:cNvSpPr/>
            <p:nvPr/>
          </p:nvSpPr>
          <p:spPr>
            <a:xfrm>
              <a:off x="7624711" y="2772185"/>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 xmlns:a16="http://schemas.microsoft.com/office/drawing/2014/main" id="{5E708A43-E608-AA40-9A51-59D61E6108BD}"/>
                </a:ext>
              </a:extLst>
            </p:cNvPr>
            <p:cNvSpPr/>
            <p:nvPr/>
          </p:nvSpPr>
          <p:spPr>
            <a:xfrm>
              <a:off x="8418364" y="2742714"/>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 xmlns:a16="http://schemas.microsoft.com/office/drawing/2014/main" id="{1A42CB74-D5BE-CC49-A082-8CADEB3A443E}"/>
                </a:ext>
              </a:extLst>
            </p:cNvPr>
            <p:cNvSpPr/>
            <p:nvPr/>
          </p:nvSpPr>
          <p:spPr>
            <a:xfrm>
              <a:off x="9216240" y="2810220"/>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 xmlns:a16="http://schemas.microsoft.com/office/drawing/2014/main" id="{57DF30A0-7CE8-BB40-AC85-9D1DAE1C1A69}"/>
                </a:ext>
              </a:extLst>
            </p:cNvPr>
            <p:cNvSpPr/>
            <p:nvPr/>
          </p:nvSpPr>
          <p:spPr>
            <a:xfrm>
              <a:off x="10011635" y="2959406"/>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178">
              <a:extLst>
                <a:ext uri="{FF2B5EF4-FFF2-40B4-BE49-F238E27FC236}">
                  <a16:creationId xmlns="" xmlns:a16="http://schemas.microsoft.com/office/drawing/2014/main" id="{DCFBFAE0-9EEE-B54A-9CA2-8BDFE3338474}"/>
                </a:ext>
              </a:extLst>
            </p:cNvPr>
            <p:cNvSpPr/>
            <p:nvPr/>
          </p:nvSpPr>
          <p:spPr>
            <a:xfrm>
              <a:off x="2880659" y="2014071"/>
              <a:ext cx="7171765" cy="980141"/>
            </a:xfrm>
            <a:custGeom>
              <a:avLst/>
              <a:gdLst>
                <a:gd name="connsiteX0" fmla="*/ 0 w 7171765"/>
                <a:gd name="connsiteY0" fmla="*/ 0 h 980141"/>
                <a:gd name="connsiteX1" fmla="*/ 107576 w 7171765"/>
                <a:gd name="connsiteY1" fmla="*/ 346635 h 980141"/>
                <a:gd name="connsiteX2" fmla="*/ 400423 w 7171765"/>
                <a:gd name="connsiteY2" fmla="*/ 310776 h 980141"/>
                <a:gd name="connsiteX3" fmla="*/ 812800 w 7171765"/>
                <a:gd name="connsiteY3" fmla="*/ 304800 h 980141"/>
                <a:gd name="connsiteX4" fmla="*/ 1595717 w 7171765"/>
                <a:gd name="connsiteY4" fmla="*/ 346635 h 980141"/>
                <a:gd name="connsiteX5" fmla="*/ 2396565 w 7171765"/>
                <a:gd name="connsiteY5" fmla="*/ 424329 h 980141"/>
                <a:gd name="connsiteX6" fmla="*/ 3191435 w 7171765"/>
                <a:gd name="connsiteY6" fmla="*/ 525929 h 980141"/>
                <a:gd name="connsiteX7" fmla="*/ 3974353 w 7171765"/>
                <a:gd name="connsiteY7" fmla="*/ 615576 h 980141"/>
                <a:gd name="connsiteX8" fmla="*/ 4793129 w 7171765"/>
                <a:gd name="connsiteY8" fmla="*/ 776941 h 980141"/>
                <a:gd name="connsiteX9" fmla="*/ 5582023 w 7171765"/>
                <a:gd name="connsiteY9" fmla="*/ 764988 h 980141"/>
                <a:gd name="connsiteX10" fmla="*/ 6370917 w 7171765"/>
                <a:gd name="connsiteY10" fmla="*/ 830729 h 980141"/>
                <a:gd name="connsiteX11" fmla="*/ 7171765 w 7171765"/>
                <a:gd name="connsiteY11" fmla="*/ 980141 h 98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71765" h="980141">
                  <a:moveTo>
                    <a:pt x="0" y="0"/>
                  </a:moveTo>
                  <a:lnTo>
                    <a:pt x="107576" y="346635"/>
                  </a:lnTo>
                  <a:lnTo>
                    <a:pt x="400423" y="310776"/>
                  </a:lnTo>
                  <a:lnTo>
                    <a:pt x="812800" y="304800"/>
                  </a:lnTo>
                  <a:lnTo>
                    <a:pt x="1595717" y="346635"/>
                  </a:lnTo>
                  <a:lnTo>
                    <a:pt x="2396565" y="424329"/>
                  </a:lnTo>
                  <a:lnTo>
                    <a:pt x="3191435" y="525929"/>
                  </a:lnTo>
                  <a:lnTo>
                    <a:pt x="3974353" y="615576"/>
                  </a:lnTo>
                  <a:lnTo>
                    <a:pt x="4793129" y="776941"/>
                  </a:lnTo>
                  <a:lnTo>
                    <a:pt x="5582023" y="764988"/>
                  </a:lnTo>
                  <a:lnTo>
                    <a:pt x="6370917" y="830729"/>
                  </a:lnTo>
                  <a:lnTo>
                    <a:pt x="7171765" y="98014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 name="TextBox 75">
            <a:extLst>
              <a:ext uri="{FF2B5EF4-FFF2-40B4-BE49-F238E27FC236}">
                <a16:creationId xmlns="" xmlns:a16="http://schemas.microsoft.com/office/drawing/2014/main" id="{BBA28C2F-B84F-D847-86B2-FD864AFD7771}"/>
              </a:ext>
            </a:extLst>
          </p:cNvPr>
          <p:cNvSpPr txBox="1"/>
          <p:nvPr/>
        </p:nvSpPr>
        <p:spPr>
          <a:xfrm>
            <a:off x="8212127" y="3679145"/>
            <a:ext cx="2419252" cy="738664"/>
          </a:xfrm>
          <a:prstGeom prst="rect">
            <a:avLst/>
          </a:prstGeom>
          <a:noFill/>
        </p:spPr>
        <p:txBody>
          <a:bodyPr wrap="none" rtlCol="0">
            <a:spAutoFit/>
          </a:bodyPr>
          <a:lstStyle/>
          <a:p>
            <a:r>
              <a:rPr lang="en-GB" sz="1400" b="1"/>
              <a:t>Chronic eGFR </a:t>
            </a:r>
            <a:r>
              <a:rPr lang="en-GB" sz="1400" b="1" err="1"/>
              <a:t>slope</a:t>
            </a:r>
            <a:r>
              <a:rPr lang="en-GB" sz="1400" b="1" baseline="30000" err="1"/>
              <a:t>a</a:t>
            </a:r>
            <a:r>
              <a:rPr lang="en-GB" sz="1400" b="1"/>
              <a:t> </a:t>
            </a:r>
          </a:p>
          <a:p>
            <a:r>
              <a:rPr lang="en-GB" sz="1400">
                <a:solidFill>
                  <a:schemeClr val="accent1"/>
                </a:solidFill>
              </a:rPr>
              <a:t>Dapagliflozin: −2.2 (SE, 0.5)</a:t>
            </a:r>
          </a:p>
          <a:p>
            <a:r>
              <a:rPr lang="en-GB" sz="1400">
                <a:solidFill>
                  <a:schemeClr val="bg1">
                    <a:lumMod val="50000"/>
                  </a:schemeClr>
                </a:solidFill>
              </a:rPr>
              <a:t>Placebo: −4.6 (SE, 0.47)</a:t>
            </a:r>
          </a:p>
        </p:txBody>
      </p:sp>
      <p:sp>
        <p:nvSpPr>
          <p:cNvPr id="77" name="TextBox 76">
            <a:extLst>
              <a:ext uri="{FF2B5EF4-FFF2-40B4-BE49-F238E27FC236}">
                <a16:creationId xmlns="" xmlns:a16="http://schemas.microsoft.com/office/drawing/2014/main" id="{398FDF2F-970D-514C-96BF-E5EC8052DE0A}"/>
              </a:ext>
            </a:extLst>
          </p:cNvPr>
          <p:cNvSpPr txBox="1"/>
          <p:nvPr/>
        </p:nvSpPr>
        <p:spPr>
          <a:xfrm>
            <a:off x="2884543" y="2554943"/>
            <a:ext cx="2419252" cy="738664"/>
          </a:xfrm>
          <a:prstGeom prst="rect">
            <a:avLst/>
          </a:prstGeom>
          <a:noFill/>
        </p:spPr>
        <p:txBody>
          <a:bodyPr wrap="none" rtlCol="0">
            <a:spAutoFit/>
          </a:bodyPr>
          <a:lstStyle/>
          <a:p>
            <a:r>
              <a:rPr lang="en-GB" sz="1400" b="1"/>
              <a:t>Acute eGFR slope </a:t>
            </a:r>
          </a:p>
          <a:p>
            <a:r>
              <a:rPr lang="en-GB" sz="1400">
                <a:solidFill>
                  <a:schemeClr val="accent1"/>
                </a:solidFill>
              </a:rPr>
              <a:t>Dapagliflozin: −3.4 (SE, 0.4)</a:t>
            </a:r>
          </a:p>
          <a:p>
            <a:r>
              <a:rPr lang="en-GB" sz="1400">
                <a:solidFill>
                  <a:schemeClr val="bg1">
                    <a:lumMod val="50000"/>
                  </a:schemeClr>
                </a:solidFill>
              </a:rPr>
              <a:t>Placebo: −0.5 (SE, 0.4)</a:t>
            </a:r>
          </a:p>
        </p:txBody>
      </p:sp>
      <p:cxnSp>
        <p:nvCxnSpPr>
          <p:cNvPr id="78" name="Straight Connector 77">
            <a:extLst>
              <a:ext uri="{FF2B5EF4-FFF2-40B4-BE49-F238E27FC236}">
                <a16:creationId xmlns="" xmlns:a16="http://schemas.microsoft.com/office/drawing/2014/main" id="{D2916A5D-228E-2F49-820A-125C2F5B862A}"/>
              </a:ext>
            </a:extLst>
          </p:cNvPr>
          <p:cNvCxnSpPr>
            <a:cxnSpLocks/>
          </p:cNvCxnSpPr>
          <p:nvPr/>
        </p:nvCxnSpPr>
        <p:spPr>
          <a:xfrm flipH="1">
            <a:off x="2817597" y="4396435"/>
            <a:ext cx="723613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 xmlns:a16="http://schemas.microsoft.com/office/drawing/2014/main" id="{CBE7634A-E3DA-7E4A-90D1-235987D3FB52}"/>
              </a:ext>
            </a:extLst>
          </p:cNvPr>
          <p:cNvCxnSpPr>
            <a:cxnSpLocks/>
          </p:cNvCxnSpPr>
          <p:nvPr/>
        </p:nvCxnSpPr>
        <p:spPr>
          <a:xfrm>
            <a:off x="2881603" y="1468932"/>
            <a:ext cx="0" cy="29937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 xmlns:a16="http://schemas.microsoft.com/office/drawing/2014/main" id="{EEE8199A-9CF2-0B40-99B6-6D9848E834CF}"/>
              </a:ext>
            </a:extLst>
          </p:cNvPr>
          <p:cNvSpPr txBox="1"/>
          <p:nvPr/>
        </p:nvSpPr>
        <p:spPr>
          <a:xfrm>
            <a:off x="2689517" y="4510163"/>
            <a:ext cx="384171" cy="153888"/>
          </a:xfrm>
          <a:prstGeom prst="rect">
            <a:avLst/>
          </a:prstGeom>
          <a:noFill/>
        </p:spPr>
        <p:txBody>
          <a:bodyPr wrap="square" lIns="0" tIns="0" rIns="0" bIns="0" rtlCol="0" anchor="ctr">
            <a:spAutoFit/>
          </a:bodyPr>
          <a:lstStyle/>
          <a:p>
            <a:pPr algn="ctr">
              <a:buClr>
                <a:schemeClr val="accent1"/>
              </a:buClr>
            </a:pPr>
            <a:r>
              <a:rPr lang="en-US" sz="1000"/>
              <a:t>0</a:t>
            </a:r>
          </a:p>
        </p:txBody>
      </p:sp>
      <p:cxnSp>
        <p:nvCxnSpPr>
          <p:cNvPr id="81" name="Straight Connector 80">
            <a:extLst>
              <a:ext uri="{FF2B5EF4-FFF2-40B4-BE49-F238E27FC236}">
                <a16:creationId xmlns="" xmlns:a16="http://schemas.microsoft.com/office/drawing/2014/main" id="{C753F366-6C6B-3D44-9567-F7A3874FB63F}"/>
              </a:ext>
            </a:extLst>
          </p:cNvPr>
          <p:cNvCxnSpPr>
            <a:cxnSpLocks/>
          </p:cNvCxnSpPr>
          <p:nvPr/>
        </p:nvCxnSpPr>
        <p:spPr>
          <a:xfrm rot="5400000" flipH="1">
            <a:off x="364621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 xmlns:a16="http://schemas.microsoft.com/office/drawing/2014/main" id="{20E4B8F5-9076-8446-8E47-6ADA36EA6551}"/>
              </a:ext>
            </a:extLst>
          </p:cNvPr>
          <p:cNvSpPr txBox="1"/>
          <p:nvPr/>
        </p:nvSpPr>
        <p:spPr>
          <a:xfrm>
            <a:off x="3486133" y="4510163"/>
            <a:ext cx="384171" cy="153888"/>
          </a:xfrm>
          <a:prstGeom prst="rect">
            <a:avLst/>
          </a:prstGeom>
          <a:noFill/>
        </p:spPr>
        <p:txBody>
          <a:bodyPr wrap="square" lIns="0" tIns="0" rIns="0" bIns="0" rtlCol="0" anchor="ctr">
            <a:spAutoFit/>
          </a:bodyPr>
          <a:lstStyle/>
          <a:p>
            <a:pPr algn="ctr">
              <a:buClr>
                <a:schemeClr val="accent1"/>
              </a:buClr>
            </a:pPr>
            <a:r>
              <a:rPr lang="en-US" sz="1000"/>
              <a:t>4</a:t>
            </a:r>
          </a:p>
        </p:txBody>
      </p:sp>
      <p:cxnSp>
        <p:nvCxnSpPr>
          <p:cNvPr id="83" name="Straight Connector 82">
            <a:extLst>
              <a:ext uri="{FF2B5EF4-FFF2-40B4-BE49-F238E27FC236}">
                <a16:creationId xmlns="" xmlns:a16="http://schemas.microsoft.com/office/drawing/2014/main" id="{8B9D3C3C-7825-044F-8058-0CAA1F9E301B}"/>
              </a:ext>
            </a:extLst>
          </p:cNvPr>
          <p:cNvCxnSpPr>
            <a:cxnSpLocks/>
          </p:cNvCxnSpPr>
          <p:nvPr/>
        </p:nvCxnSpPr>
        <p:spPr>
          <a:xfrm rot="5400000" flipH="1">
            <a:off x="444282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 xmlns:a16="http://schemas.microsoft.com/office/drawing/2014/main" id="{2987D6DD-6695-8F4F-9C6C-D251FAC2D57B}"/>
              </a:ext>
            </a:extLst>
          </p:cNvPr>
          <p:cNvSpPr txBox="1"/>
          <p:nvPr/>
        </p:nvSpPr>
        <p:spPr>
          <a:xfrm>
            <a:off x="4282745" y="4510163"/>
            <a:ext cx="384171" cy="153888"/>
          </a:xfrm>
          <a:prstGeom prst="rect">
            <a:avLst/>
          </a:prstGeom>
          <a:noFill/>
        </p:spPr>
        <p:txBody>
          <a:bodyPr wrap="square" lIns="0" tIns="0" rIns="0" bIns="0" rtlCol="0" anchor="ctr">
            <a:spAutoFit/>
          </a:bodyPr>
          <a:lstStyle/>
          <a:p>
            <a:pPr algn="ctr">
              <a:buClr>
                <a:schemeClr val="accent1"/>
              </a:buClr>
            </a:pPr>
            <a:r>
              <a:rPr lang="en-US" sz="1000"/>
              <a:t>8</a:t>
            </a:r>
          </a:p>
        </p:txBody>
      </p:sp>
      <p:cxnSp>
        <p:nvCxnSpPr>
          <p:cNvPr id="85" name="Straight Connector 84">
            <a:extLst>
              <a:ext uri="{FF2B5EF4-FFF2-40B4-BE49-F238E27FC236}">
                <a16:creationId xmlns="" xmlns:a16="http://schemas.microsoft.com/office/drawing/2014/main" id="{D85E68FB-9EFC-0049-91FD-07343F9FD1D6}"/>
              </a:ext>
            </a:extLst>
          </p:cNvPr>
          <p:cNvCxnSpPr>
            <a:cxnSpLocks/>
          </p:cNvCxnSpPr>
          <p:nvPr/>
        </p:nvCxnSpPr>
        <p:spPr>
          <a:xfrm rot="5400000" flipH="1">
            <a:off x="523944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 xmlns:a16="http://schemas.microsoft.com/office/drawing/2014/main" id="{6079EE94-D212-4D4F-B94B-9F0C6EBB869A}"/>
              </a:ext>
            </a:extLst>
          </p:cNvPr>
          <p:cNvSpPr txBox="1"/>
          <p:nvPr/>
        </p:nvSpPr>
        <p:spPr>
          <a:xfrm>
            <a:off x="5079361" y="4510163"/>
            <a:ext cx="384171" cy="153888"/>
          </a:xfrm>
          <a:prstGeom prst="rect">
            <a:avLst/>
          </a:prstGeom>
          <a:noFill/>
        </p:spPr>
        <p:txBody>
          <a:bodyPr wrap="square" lIns="0" tIns="0" rIns="0" bIns="0" rtlCol="0" anchor="ctr">
            <a:spAutoFit/>
          </a:bodyPr>
          <a:lstStyle/>
          <a:p>
            <a:pPr algn="ctr">
              <a:buClr>
                <a:schemeClr val="accent1"/>
              </a:buClr>
            </a:pPr>
            <a:r>
              <a:rPr lang="en-US" sz="1000"/>
              <a:t>12</a:t>
            </a:r>
          </a:p>
        </p:txBody>
      </p:sp>
      <p:cxnSp>
        <p:nvCxnSpPr>
          <p:cNvPr id="87" name="Straight Connector 86">
            <a:extLst>
              <a:ext uri="{FF2B5EF4-FFF2-40B4-BE49-F238E27FC236}">
                <a16:creationId xmlns="" xmlns:a16="http://schemas.microsoft.com/office/drawing/2014/main" id="{290362FD-278B-7E4E-899B-21C6DF815512}"/>
              </a:ext>
            </a:extLst>
          </p:cNvPr>
          <p:cNvCxnSpPr>
            <a:cxnSpLocks/>
          </p:cNvCxnSpPr>
          <p:nvPr/>
        </p:nvCxnSpPr>
        <p:spPr>
          <a:xfrm rot="5400000" flipH="1">
            <a:off x="6036055"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 xmlns:a16="http://schemas.microsoft.com/office/drawing/2014/main" id="{EBFFEBD8-1F3D-3142-86C6-4C9D7C2CF873}"/>
              </a:ext>
            </a:extLst>
          </p:cNvPr>
          <p:cNvSpPr txBox="1"/>
          <p:nvPr/>
        </p:nvSpPr>
        <p:spPr>
          <a:xfrm>
            <a:off x="5875973" y="4510163"/>
            <a:ext cx="384171" cy="153888"/>
          </a:xfrm>
          <a:prstGeom prst="rect">
            <a:avLst/>
          </a:prstGeom>
          <a:noFill/>
        </p:spPr>
        <p:txBody>
          <a:bodyPr wrap="square" lIns="0" tIns="0" rIns="0" bIns="0" rtlCol="0" anchor="ctr">
            <a:spAutoFit/>
          </a:bodyPr>
          <a:lstStyle/>
          <a:p>
            <a:pPr algn="ctr">
              <a:buClr>
                <a:schemeClr val="accent1"/>
              </a:buClr>
            </a:pPr>
            <a:r>
              <a:rPr lang="en-US" sz="1000"/>
              <a:t>16</a:t>
            </a:r>
          </a:p>
        </p:txBody>
      </p:sp>
      <p:cxnSp>
        <p:nvCxnSpPr>
          <p:cNvPr id="89" name="Straight Connector 88">
            <a:extLst>
              <a:ext uri="{FF2B5EF4-FFF2-40B4-BE49-F238E27FC236}">
                <a16:creationId xmlns="" xmlns:a16="http://schemas.microsoft.com/office/drawing/2014/main" id="{204075E1-3409-0447-9474-084B030A1366}"/>
              </a:ext>
            </a:extLst>
          </p:cNvPr>
          <p:cNvCxnSpPr>
            <a:cxnSpLocks/>
          </p:cNvCxnSpPr>
          <p:nvPr/>
        </p:nvCxnSpPr>
        <p:spPr>
          <a:xfrm rot="5400000" flipH="1">
            <a:off x="683266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 xmlns:a16="http://schemas.microsoft.com/office/drawing/2014/main" id="{1A5421C8-2970-EC40-8F39-D4C53DC3C1A3}"/>
              </a:ext>
            </a:extLst>
          </p:cNvPr>
          <p:cNvSpPr txBox="1"/>
          <p:nvPr/>
        </p:nvSpPr>
        <p:spPr>
          <a:xfrm>
            <a:off x="6672589" y="4510163"/>
            <a:ext cx="384171" cy="153888"/>
          </a:xfrm>
          <a:prstGeom prst="rect">
            <a:avLst/>
          </a:prstGeom>
          <a:noFill/>
        </p:spPr>
        <p:txBody>
          <a:bodyPr wrap="square" lIns="0" tIns="0" rIns="0" bIns="0" rtlCol="0" anchor="ctr">
            <a:spAutoFit/>
          </a:bodyPr>
          <a:lstStyle/>
          <a:p>
            <a:pPr algn="ctr">
              <a:buClr>
                <a:schemeClr val="accent1"/>
              </a:buClr>
            </a:pPr>
            <a:r>
              <a:rPr lang="en-US" sz="1000"/>
              <a:t>20</a:t>
            </a:r>
          </a:p>
        </p:txBody>
      </p:sp>
      <p:cxnSp>
        <p:nvCxnSpPr>
          <p:cNvPr id="91" name="Straight Connector 90">
            <a:extLst>
              <a:ext uri="{FF2B5EF4-FFF2-40B4-BE49-F238E27FC236}">
                <a16:creationId xmlns="" xmlns:a16="http://schemas.microsoft.com/office/drawing/2014/main" id="{BAEE5C14-4738-2040-8870-7D4330C6DB94}"/>
              </a:ext>
            </a:extLst>
          </p:cNvPr>
          <p:cNvCxnSpPr>
            <a:cxnSpLocks/>
          </p:cNvCxnSpPr>
          <p:nvPr/>
        </p:nvCxnSpPr>
        <p:spPr>
          <a:xfrm rot="5400000" flipH="1">
            <a:off x="762928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 xmlns:a16="http://schemas.microsoft.com/office/drawing/2014/main" id="{59BDF6F6-8146-D84A-BAC1-EA4399A63CCA}"/>
              </a:ext>
            </a:extLst>
          </p:cNvPr>
          <p:cNvSpPr txBox="1"/>
          <p:nvPr/>
        </p:nvSpPr>
        <p:spPr>
          <a:xfrm>
            <a:off x="7469201" y="4510163"/>
            <a:ext cx="384171" cy="153888"/>
          </a:xfrm>
          <a:prstGeom prst="rect">
            <a:avLst/>
          </a:prstGeom>
          <a:noFill/>
        </p:spPr>
        <p:txBody>
          <a:bodyPr wrap="square" lIns="0" tIns="0" rIns="0" bIns="0" rtlCol="0" anchor="ctr">
            <a:spAutoFit/>
          </a:bodyPr>
          <a:lstStyle/>
          <a:p>
            <a:pPr algn="ctr">
              <a:buClr>
                <a:schemeClr val="accent1"/>
              </a:buClr>
            </a:pPr>
            <a:r>
              <a:rPr lang="en-US" sz="1000"/>
              <a:t>24</a:t>
            </a:r>
          </a:p>
        </p:txBody>
      </p:sp>
      <p:cxnSp>
        <p:nvCxnSpPr>
          <p:cNvPr id="93" name="Straight Connector 92">
            <a:extLst>
              <a:ext uri="{FF2B5EF4-FFF2-40B4-BE49-F238E27FC236}">
                <a16:creationId xmlns="" xmlns:a16="http://schemas.microsoft.com/office/drawing/2014/main" id="{DA40F65C-56C7-F442-99EE-1548CA98AE8C}"/>
              </a:ext>
            </a:extLst>
          </p:cNvPr>
          <p:cNvCxnSpPr>
            <a:cxnSpLocks/>
          </p:cNvCxnSpPr>
          <p:nvPr/>
        </p:nvCxnSpPr>
        <p:spPr>
          <a:xfrm rot="5400000" flipH="1">
            <a:off x="842589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 xmlns:a16="http://schemas.microsoft.com/office/drawing/2014/main" id="{5515160A-2360-8947-8C56-F3DBA2C6A4D5}"/>
              </a:ext>
            </a:extLst>
          </p:cNvPr>
          <p:cNvSpPr txBox="1"/>
          <p:nvPr/>
        </p:nvSpPr>
        <p:spPr>
          <a:xfrm>
            <a:off x="8265817" y="4510163"/>
            <a:ext cx="384171" cy="153888"/>
          </a:xfrm>
          <a:prstGeom prst="rect">
            <a:avLst/>
          </a:prstGeom>
          <a:noFill/>
        </p:spPr>
        <p:txBody>
          <a:bodyPr wrap="square" lIns="0" tIns="0" rIns="0" bIns="0" rtlCol="0" anchor="ctr">
            <a:spAutoFit/>
          </a:bodyPr>
          <a:lstStyle/>
          <a:p>
            <a:pPr algn="ctr">
              <a:buClr>
                <a:schemeClr val="accent1"/>
              </a:buClr>
            </a:pPr>
            <a:r>
              <a:rPr lang="en-US" sz="1000"/>
              <a:t>28</a:t>
            </a:r>
          </a:p>
        </p:txBody>
      </p:sp>
      <p:cxnSp>
        <p:nvCxnSpPr>
          <p:cNvPr id="95" name="Straight Connector 94">
            <a:extLst>
              <a:ext uri="{FF2B5EF4-FFF2-40B4-BE49-F238E27FC236}">
                <a16:creationId xmlns="" xmlns:a16="http://schemas.microsoft.com/office/drawing/2014/main" id="{A9627228-B69B-854A-9D8E-A342F1A9DB94}"/>
              </a:ext>
            </a:extLst>
          </p:cNvPr>
          <p:cNvCxnSpPr>
            <a:cxnSpLocks/>
          </p:cNvCxnSpPr>
          <p:nvPr/>
        </p:nvCxnSpPr>
        <p:spPr>
          <a:xfrm rot="5400000" flipH="1">
            <a:off x="922251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 xmlns:a16="http://schemas.microsoft.com/office/drawing/2014/main" id="{80C4519D-FAF3-1849-8AA0-8738B60639E7}"/>
              </a:ext>
            </a:extLst>
          </p:cNvPr>
          <p:cNvSpPr txBox="1"/>
          <p:nvPr/>
        </p:nvSpPr>
        <p:spPr>
          <a:xfrm>
            <a:off x="9062429" y="4510163"/>
            <a:ext cx="384171" cy="153888"/>
          </a:xfrm>
          <a:prstGeom prst="rect">
            <a:avLst/>
          </a:prstGeom>
          <a:noFill/>
        </p:spPr>
        <p:txBody>
          <a:bodyPr wrap="square" lIns="0" tIns="0" rIns="0" bIns="0" rtlCol="0" anchor="ctr">
            <a:spAutoFit/>
          </a:bodyPr>
          <a:lstStyle/>
          <a:p>
            <a:pPr algn="ctr">
              <a:buClr>
                <a:schemeClr val="accent1"/>
              </a:buClr>
            </a:pPr>
            <a:r>
              <a:rPr lang="en-US" sz="1000"/>
              <a:t>32</a:t>
            </a:r>
          </a:p>
        </p:txBody>
      </p:sp>
      <p:cxnSp>
        <p:nvCxnSpPr>
          <p:cNvPr id="97" name="Straight Connector 96">
            <a:extLst>
              <a:ext uri="{FF2B5EF4-FFF2-40B4-BE49-F238E27FC236}">
                <a16:creationId xmlns="" xmlns:a16="http://schemas.microsoft.com/office/drawing/2014/main" id="{6B1419EE-4DFB-3847-985F-511771E8BDB9}"/>
              </a:ext>
            </a:extLst>
          </p:cNvPr>
          <p:cNvCxnSpPr>
            <a:cxnSpLocks/>
          </p:cNvCxnSpPr>
          <p:nvPr/>
        </p:nvCxnSpPr>
        <p:spPr>
          <a:xfrm rot="5400000" flipH="1">
            <a:off x="1001912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 xmlns:a16="http://schemas.microsoft.com/office/drawing/2014/main" id="{7538A692-49F0-2046-8472-C6A68D089A6F}"/>
              </a:ext>
            </a:extLst>
          </p:cNvPr>
          <p:cNvSpPr txBox="1"/>
          <p:nvPr/>
        </p:nvSpPr>
        <p:spPr>
          <a:xfrm>
            <a:off x="9859049" y="4510163"/>
            <a:ext cx="384171" cy="153888"/>
          </a:xfrm>
          <a:prstGeom prst="rect">
            <a:avLst/>
          </a:prstGeom>
          <a:noFill/>
        </p:spPr>
        <p:txBody>
          <a:bodyPr wrap="square" lIns="0" tIns="0" rIns="0" bIns="0" rtlCol="0" anchor="ctr">
            <a:spAutoFit/>
          </a:bodyPr>
          <a:lstStyle/>
          <a:p>
            <a:pPr algn="ctr">
              <a:buClr>
                <a:schemeClr val="accent1"/>
              </a:buClr>
            </a:pPr>
            <a:r>
              <a:rPr lang="en-US" sz="1000"/>
              <a:t>36</a:t>
            </a:r>
          </a:p>
        </p:txBody>
      </p:sp>
      <p:sp>
        <p:nvSpPr>
          <p:cNvPr id="99" name="TextBox 98">
            <a:extLst>
              <a:ext uri="{FF2B5EF4-FFF2-40B4-BE49-F238E27FC236}">
                <a16:creationId xmlns="" xmlns:a16="http://schemas.microsoft.com/office/drawing/2014/main" id="{774405BA-C29E-0F42-8D89-A74368D2C5EF}"/>
              </a:ext>
            </a:extLst>
          </p:cNvPr>
          <p:cNvSpPr txBox="1">
            <a:spLocks/>
          </p:cNvSpPr>
          <p:nvPr/>
        </p:nvSpPr>
        <p:spPr>
          <a:xfrm>
            <a:off x="2490915" y="4309965"/>
            <a:ext cx="326676" cy="153888"/>
          </a:xfrm>
          <a:prstGeom prst="rect">
            <a:avLst/>
          </a:prstGeom>
          <a:noFill/>
        </p:spPr>
        <p:txBody>
          <a:bodyPr wrap="square" lIns="0" tIns="0" rIns="0" bIns="0" rtlCol="0" anchor="ctr">
            <a:spAutoFit/>
          </a:bodyPr>
          <a:lstStyle/>
          <a:p>
            <a:pPr algn="r">
              <a:buClr>
                <a:schemeClr val="accent1"/>
              </a:buClr>
            </a:pPr>
            <a:r>
              <a:rPr lang="en-US" sz="1000"/>
              <a:t>20</a:t>
            </a:r>
          </a:p>
        </p:txBody>
      </p:sp>
      <p:cxnSp>
        <p:nvCxnSpPr>
          <p:cNvPr id="100" name="Straight Connector 99">
            <a:extLst>
              <a:ext uri="{FF2B5EF4-FFF2-40B4-BE49-F238E27FC236}">
                <a16:creationId xmlns="" xmlns:a16="http://schemas.microsoft.com/office/drawing/2014/main" id="{4769A980-57FF-564B-985E-A52EE30E36FC}"/>
              </a:ext>
            </a:extLst>
          </p:cNvPr>
          <p:cNvCxnSpPr>
            <a:cxnSpLocks/>
          </p:cNvCxnSpPr>
          <p:nvPr/>
        </p:nvCxnSpPr>
        <p:spPr>
          <a:xfrm flipH="1">
            <a:off x="2817595" y="3420802"/>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 xmlns:a16="http://schemas.microsoft.com/office/drawing/2014/main" id="{06D6A60C-B1FB-2847-8FA9-A9EFB66CC943}"/>
              </a:ext>
            </a:extLst>
          </p:cNvPr>
          <p:cNvSpPr txBox="1">
            <a:spLocks/>
          </p:cNvSpPr>
          <p:nvPr/>
        </p:nvSpPr>
        <p:spPr>
          <a:xfrm>
            <a:off x="2490915" y="3336283"/>
            <a:ext cx="326676" cy="153888"/>
          </a:xfrm>
          <a:prstGeom prst="rect">
            <a:avLst/>
          </a:prstGeom>
          <a:noFill/>
        </p:spPr>
        <p:txBody>
          <a:bodyPr wrap="square" lIns="0" tIns="0" rIns="0" bIns="0" rtlCol="0" anchor="ctr">
            <a:spAutoFit/>
          </a:bodyPr>
          <a:lstStyle/>
          <a:p>
            <a:pPr algn="r">
              <a:buClr>
                <a:schemeClr val="accent1"/>
              </a:buClr>
            </a:pPr>
            <a:r>
              <a:rPr lang="en-US" sz="1000"/>
              <a:t>30</a:t>
            </a:r>
          </a:p>
        </p:txBody>
      </p:sp>
      <p:sp>
        <p:nvSpPr>
          <p:cNvPr id="102" name="TextBox 101">
            <a:extLst>
              <a:ext uri="{FF2B5EF4-FFF2-40B4-BE49-F238E27FC236}">
                <a16:creationId xmlns="" xmlns:a16="http://schemas.microsoft.com/office/drawing/2014/main" id="{6999527A-2CC4-C34D-9D56-D0C5C5C02047}"/>
              </a:ext>
            </a:extLst>
          </p:cNvPr>
          <p:cNvSpPr txBox="1">
            <a:spLocks/>
          </p:cNvSpPr>
          <p:nvPr/>
        </p:nvSpPr>
        <p:spPr>
          <a:xfrm>
            <a:off x="2490915" y="2362600"/>
            <a:ext cx="326676" cy="153888"/>
          </a:xfrm>
          <a:prstGeom prst="rect">
            <a:avLst/>
          </a:prstGeom>
          <a:noFill/>
        </p:spPr>
        <p:txBody>
          <a:bodyPr wrap="square" lIns="0" tIns="0" rIns="0" bIns="0" rtlCol="0" anchor="ctr">
            <a:spAutoFit/>
          </a:bodyPr>
          <a:lstStyle/>
          <a:p>
            <a:pPr algn="r">
              <a:buClr>
                <a:schemeClr val="accent1"/>
              </a:buClr>
            </a:pPr>
            <a:r>
              <a:rPr lang="en-US" sz="1000"/>
              <a:t>40</a:t>
            </a:r>
          </a:p>
        </p:txBody>
      </p:sp>
      <p:cxnSp>
        <p:nvCxnSpPr>
          <p:cNvPr id="103" name="Straight Connector 102">
            <a:extLst>
              <a:ext uri="{FF2B5EF4-FFF2-40B4-BE49-F238E27FC236}">
                <a16:creationId xmlns="" xmlns:a16="http://schemas.microsoft.com/office/drawing/2014/main" id="{34C46570-3A8F-5E49-B6C8-925C8B616608}"/>
              </a:ext>
            </a:extLst>
          </p:cNvPr>
          <p:cNvCxnSpPr>
            <a:cxnSpLocks/>
          </p:cNvCxnSpPr>
          <p:nvPr/>
        </p:nvCxnSpPr>
        <p:spPr>
          <a:xfrm flipH="1">
            <a:off x="2817595" y="1469534"/>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 xmlns:a16="http://schemas.microsoft.com/office/drawing/2014/main" id="{B606D147-5199-B64B-8DF2-BBDA4D294B7D}"/>
              </a:ext>
            </a:extLst>
          </p:cNvPr>
          <p:cNvSpPr txBox="1"/>
          <p:nvPr/>
        </p:nvSpPr>
        <p:spPr>
          <a:xfrm>
            <a:off x="2490915" y="1388917"/>
            <a:ext cx="326676" cy="153888"/>
          </a:xfrm>
          <a:prstGeom prst="rect">
            <a:avLst/>
          </a:prstGeom>
          <a:noFill/>
        </p:spPr>
        <p:txBody>
          <a:bodyPr wrap="square" lIns="0" tIns="0" rIns="0" bIns="0" rtlCol="0" anchor="ctr">
            <a:spAutoFit/>
          </a:bodyPr>
          <a:lstStyle/>
          <a:p>
            <a:pPr algn="r">
              <a:buClr>
                <a:schemeClr val="accent1"/>
              </a:buClr>
            </a:pPr>
            <a:r>
              <a:rPr lang="en-US" sz="1000"/>
              <a:t>50</a:t>
            </a:r>
          </a:p>
        </p:txBody>
      </p:sp>
      <p:sp>
        <p:nvSpPr>
          <p:cNvPr id="105" name="TextBox 104">
            <a:extLst>
              <a:ext uri="{FF2B5EF4-FFF2-40B4-BE49-F238E27FC236}">
                <a16:creationId xmlns="" xmlns:a16="http://schemas.microsoft.com/office/drawing/2014/main" id="{2D4AF3AA-00BE-BF4B-AC73-01F38011157D}"/>
              </a:ext>
            </a:extLst>
          </p:cNvPr>
          <p:cNvSpPr txBox="1"/>
          <p:nvPr/>
        </p:nvSpPr>
        <p:spPr>
          <a:xfrm>
            <a:off x="5144701" y="4758027"/>
            <a:ext cx="2581931" cy="184666"/>
          </a:xfrm>
          <a:prstGeom prst="rect">
            <a:avLst/>
          </a:prstGeom>
          <a:noFill/>
        </p:spPr>
        <p:txBody>
          <a:bodyPr wrap="square" lIns="0" tIns="0" rIns="0" bIns="0" rtlCol="0" anchor="ctr">
            <a:spAutoFit/>
          </a:bodyPr>
          <a:lstStyle/>
          <a:p>
            <a:pPr algn="ctr">
              <a:buClr>
                <a:schemeClr val="accent1"/>
              </a:buClr>
            </a:pPr>
            <a:r>
              <a:rPr lang="en-US" sz="1200" b="1"/>
              <a:t>Months Since Randomization</a:t>
            </a:r>
          </a:p>
        </p:txBody>
      </p:sp>
      <p:sp>
        <p:nvSpPr>
          <p:cNvPr id="106" name="TextBox 105">
            <a:extLst>
              <a:ext uri="{FF2B5EF4-FFF2-40B4-BE49-F238E27FC236}">
                <a16:creationId xmlns="" xmlns:a16="http://schemas.microsoft.com/office/drawing/2014/main" id="{1A777B2C-C9A4-2248-BAD6-2981239CC1C9}"/>
              </a:ext>
            </a:extLst>
          </p:cNvPr>
          <p:cNvSpPr txBox="1"/>
          <p:nvPr/>
        </p:nvSpPr>
        <p:spPr>
          <a:xfrm rot="16200000">
            <a:off x="1012178" y="2837807"/>
            <a:ext cx="2581931" cy="369332"/>
          </a:xfrm>
          <a:prstGeom prst="rect">
            <a:avLst/>
          </a:prstGeom>
          <a:noFill/>
        </p:spPr>
        <p:txBody>
          <a:bodyPr wrap="square" lIns="0" tIns="0" rIns="0" bIns="0" rtlCol="0" anchor="ctr">
            <a:spAutoFit/>
          </a:bodyPr>
          <a:lstStyle/>
          <a:p>
            <a:pPr algn="ctr">
              <a:buClr>
                <a:schemeClr val="accent1"/>
              </a:buClr>
            </a:pPr>
            <a:r>
              <a:rPr lang="en-US" sz="1200" b="1"/>
              <a:t>Least-Squares Mean Change in eGFR (mL/1.73m</a:t>
            </a:r>
            <a:r>
              <a:rPr lang="en-US" sz="1200" b="1" baseline="30000"/>
              <a:t>2</a:t>
            </a:r>
            <a:r>
              <a:rPr lang="en-US" sz="1200" b="1"/>
              <a:t>)</a:t>
            </a:r>
          </a:p>
        </p:txBody>
      </p:sp>
      <p:sp>
        <p:nvSpPr>
          <p:cNvPr id="107" name="Rectangle 106">
            <a:extLst>
              <a:ext uri="{FF2B5EF4-FFF2-40B4-BE49-F238E27FC236}">
                <a16:creationId xmlns="" xmlns:a16="http://schemas.microsoft.com/office/drawing/2014/main" id="{5AA1E33B-ADDD-C54A-9D3B-8220B0064D09}"/>
              </a:ext>
            </a:extLst>
          </p:cNvPr>
          <p:cNvSpPr/>
          <p:nvPr/>
        </p:nvSpPr>
        <p:spPr>
          <a:xfrm>
            <a:off x="10166109" y="2898497"/>
            <a:ext cx="974115" cy="169277"/>
          </a:xfrm>
          <a:prstGeom prst="rect">
            <a:avLst/>
          </a:prstGeom>
        </p:spPr>
        <p:txBody>
          <a:bodyPr wrap="square" lIns="0" tIns="0" rIns="0" bIns="0"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Dapagliflozin</a:t>
            </a:r>
          </a:p>
        </p:txBody>
      </p:sp>
      <p:grpSp>
        <p:nvGrpSpPr>
          <p:cNvPr id="108" name="Group 107">
            <a:extLst>
              <a:ext uri="{FF2B5EF4-FFF2-40B4-BE49-F238E27FC236}">
                <a16:creationId xmlns="" xmlns:a16="http://schemas.microsoft.com/office/drawing/2014/main" id="{534F71C6-614C-224A-8B2D-397C038B3196}"/>
              </a:ext>
            </a:extLst>
          </p:cNvPr>
          <p:cNvGrpSpPr/>
          <p:nvPr/>
        </p:nvGrpSpPr>
        <p:grpSpPr>
          <a:xfrm>
            <a:off x="2850891" y="2016800"/>
            <a:ext cx="7866047" cy="1300798"/>
            <a:chOff x="2850865" y="2016800"/>
            <a:chExt cx="7866047" cy="1300798"/>
          </a:xfrm>
        </p:grpSpPr>
        <p:sp>
          <p:nvSpPr>
            <p:cNvPr id="109" name="Rectangle 108">
              <a:extLst>
                <a:ext uri="{FF2B5EF4-FFF2-40B4-BE49-F238E27FC236}">
                  <a16:creationId xmlns="" xmlns:a16="http://schemas.microsoft.com/office/drawing/2014/main" id="{9FC82432-6CE1-3C4A-8A53-ADB20D51903C}"/>
                </a:ext>
              </a:extLst>
            </p:cNvPr>
            <p:cNvSpPr/>
            <p:nvPr/>
          </p:nvSpPr>
          <p:spPr>
            <a:xfrm>
              <a:off x="10175097" y="3137744"/>
              <a:ext cx="541815" cy="169277"/>
            </a:xfrm>
            <a:prstGeom prst="rect">
              <a:avLst/>
            </a:prstGeom>
          </p:spPr>
          <p:txBody>
            <a:bodyPr wrap="none"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1100" b="1">
                  <a:solidFill>
                    <a:schemeClr val="bg1">
                      <a:lumMod val="50000"/>
                    </a:schemeClr>
                  </a:solidFill>
                  <a:latin typeface="Arial" panose="020B0604020202020204" pitchFamily="34" charset="0"/>
                  <a:ea typeface="Calibri" panose="020F0502020204030204" pitchFamily="34" charset="0"/>
                  <a:cs typeface="Arial" panose="020B0604020202020204" pitchFamily="34" charset="0"/>
                </a:rPr>
                <a:t>Placebo</a:t>
              </a:r>
              <a:endPar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ＭＳ Ｐゴシック" pitchFamily="-105" charset="-128"/>
                <a:cs typeface="Arial" panose="020B0604020202020204" pitchFamily="34" charset="0"/>
              </a:endParaRPr>
            </a:p>
          </p:txBody>
        </p:sp>
        <p:grpSp>
          <p:nvGrpSpPr>
            <p:cNvPr id="110" name="Group 109">
              <a:extLst>
                <a:ext uri="{FF2B5EF4-FFF2-40B4-BE49-F238E27FC236}">
                  <a16:creationId xmlns="" xmlns:a16="http://schemas.microsoft.com/office/drawing/2014/main" id="{A26AA3CD-C41F-E34A-8D3E-BD07327F6632}"/>
                </a:ext>
              </a:extLst>
            </p:cNvPr>
            <p:cNvGrpSpPr/>
            <p:nvPr/>
          </p:nvGrpSpPr>
          <p:grpSpPr>
            <a:xfrm>
              <a:off x="10016207" y="3060020"/>
              <a:ext cx="64008" cy="257578"/>
              <a:chOff x="10023891" y="3619153"/>
              <a:chExt cx="64008" cy="199351"/>
            </a:xfrm>
          </p:grpSpPr>
          <p:sp>
            <p:nvSpPr>
              <p:cNvPr id="168" name="Line 7">
                <a:extLst>
                  <a:ext uri="{FF2B5EF4-FFF2-40B4-BE49-F238E27FC236}">
                    <a16:creationId xmlns="" xmlns:a16="http://schemas.microsoft.com/office/drawing/2014/main" id="{C03FB58E-ACD9-0544-9812-E493829F1DEE}"/>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Line 7">
                <a:extLst>
                  <a:ext uri="{FF2B5EF4-FFF2-40B4-BE49-F238E27FC236}">
                    <a16:creationId xmlns="" xmlns:a16="http://schemas.microsoft.com/office/drawing/2014/main" id="{4DA64214-3D7E-0F46-834A-67D0160A8AD6}"/>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7">
                <a:extLst>
                  <a:ext uri="{FF2B5EF4-FFF2-40B4-BE49-F238E27FC236}">
                    <a16:creationId xmlns="" xmlns:a16="http://schemas.microsoft.com/office/drawing/2014/main" id="{12CC0F6B-2AC2-E744-BF65-858640299894}"/>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a:extLst>
                <a:ext uri="{FF2B5EF4-FFF2-40B4-BE49-F238E27FC236}">
                  <a16:creationId xmlns="" xmlns:a16="http://schemas.microsoft.com/office/drawing/2014/main" id="{C628A9C2-FB3A-7047-A88A-5B5C4EA1B385}"/>
                </a:ext>
              </a:extLst>
            </p:cNvPr>
            <p:cNvGrpSpPr/>
            <p:nvPr/>
          </p:nvGrpSpPr>
          <p:grpSpPr>
            <a:xfrm>
              <a:off x="5243160" y="2364788"/>
              <a:ext cx="64008" cy="154381"/>
              <a:chOff x="10023891" y="3619153"/>
              <a:chExt cx="64008" cy="199351"/>
            </a:xfrm>
          </p:grpSpPr>
          <p:sp>
            <p:nvSpPr>
              <p:cNvPr id="165" name="Line 7">
                <a:extLst>
                  <a:ext uri="{FF2B5EF4-FFF2-40B4-BE49-F238E27FC236}">
                    <a16:creationId xmlns="" xmlns:a16="http://schemas.microsoft.com/office/drawing/2014/main" id="{6D29AD98-9E58-AC49-B843-FAB4EDC77496}"/>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7">
                <a:extLst>
                  <a:ext uri="{FF2B5EF4-FFF2-40B4-BE49-F238E27FC236}">
                    <a16:creationId xmlns="" xmlns:a16="http://schemas.microsoft.com/office/drawing/2014/main" id="{464958C4-D5BC-9645-8A92-5022BEFED99F}"/>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7">
                <a:extLst>
                  <a:ext uri="{FF2B5EF4-FFF2-40B4-BE49-F238E27FC236}">
                    <a16:creationId xmlns="" xmlns:a16="http://schemas.microsoft.com/office/drawing/2014/main" id="{3D84E5B5-B314-AB4B-9484-3F6DC54C3EB8}"/>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a:extLst>
                <a:ext uri="{FF2B5EF4-FFF2-40B4-BE49-F238E27FC236}">
                  <a16:creationId xmlns="" xmlns:a16="http://schemas.microsoft.com/office/drawing/2014/main" id="{2788959F-2DCB-D541-91B5-0D365ED17B63}"/>
                </a:ext>
              </a:extLst>
            </p:cNvPr>
            <p:cNvGrpSpPr/>
            <p:nvPr/>
          </p:nvGrpSpPr>
          <p:grpSpPr>
            <a:xfrm>
              <a:off x="9219593" y="2870153"/>
              <a:ext cx="64008" cy="223352"/>
              <a:chOff x="10023891" y="3619153"/>
              <a:chExt cx="64008" cy="199351"/>
            </a:xfrm>
          </p:grpSpPr>
          <p:sp>
            <p:nvSpPr>
              <p:cNvPr id="162" name="Line 7">
                <a:extLst>
                  <a:ext uri="{FF2B5EF4-FFF2-40B4-BE49-F238E27FC236}">
                    <a16:creationId xmlns="" xmlns:a16="http://schemas.microsoft.com/office/drawing/2014/main" id="{B5E17C26-37A1-3F44-BF38-7FF0E888BAD9}"/>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7">
                <a:extLst>
                  <a:ext uri="{FF2B5EF4-FFF2-40B4-BE49-F238E27FC236}">
                    <a16:creationId xmlns="" xmlns:a16="http://schemas.microsoft.com/office/drawing/2014/main" id="{CEC7FEEA-D5E7-2742-B6F7-F9AD177A589A}"/>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7">
                <a:extLst>
                  <a:ext uri="{FF2B5EF4-FFF2-40B4-BE49-F238E27FC236}">
                    <a16:creationId xmlns="" xmlns:a16="http://schemas.microsoft.com/office/drawing/2014/main" id="{43E1FA52-70F7-9847-9E5F-A7A7316AE0CC}"/>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a:extLst>
                <a:ext uri="{FF2B5EF4-FFF2-40B4-BE49-F238E27FC236}">
                  <a16:creationId xmlns="" xmlns:a16="http://schemas.microsoft.com/office/drawing/2014/main" id="{1140AFB8-CBB8-C14F-9D0E-0F7BE73050CD}"/>
                </a:ext>
              </a:extLst>
            </p:cNvPr>
            <p:cNvGrpSpPr/>
            <p:nvPr/>
          </p:nvGrpSpPr>
          <p:grpSpPr>
            <a:xfrm>
              <a:off x="8426631" y="2764875"/>
              <a:ext cx="64008" cy="217872"/>
              <a:chOff x="10023891" y="3619153"/>
              <a:chExt cx="64008" cy="199351"/>
            </a:xfrm>
          </p:grpSpPr>
          <p:sp>
            <p:nvSpPr>
              <p:cNvPr id="159" name="Line 7">
                <a:extLst>
                  <a:ext uri="{FF2B5EF4-FFF2-40B4-BE49-F238E27FC236}">
                    <a16:creationId xmlns="" xmlns:a16="http://schemas.microsoft.com/office/drawing/2014/main" id="{69B56BDA-BBED-684B-9BF0-B5C906B24469}"/>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7">
                <a:extLst>
                  <a:ext uri="{FF2B5EF4-FFF2-40B4-BE49-F238E27FC236}">
                    <a16:creationId xmlns="" xmlns:a16="http://schemas.microsoft.com/office/drawing/2014/main" id="{F9E2F63A-0FE6-9745-933F-653C14C1EDC0}"/>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7">
                <a:extLst>
                  <a:ext uri="{FF2B5EF4-FFF2-40B4-BE49-F238E27FC236}">
                    <a16:creationId xmlns="" xmlns:a16="http://schemas.microsoft.com/office/drawing/2014/main" id="{E7ACF9DB-AF6A-EF4E-B132-FD95D88CD941}"/>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a:extLst>
                <a:ext uri="{FF2B5EF4-FFF2-40B4-BE49-F238E27FC236}">
                  <a16:creationId xmlns="" xmlns:a16="http://schemas.microsoft.com/office/drawing/2014/main" id="{104FB22F-EC25-374D-8FD1-87600D489E43}"/>
                </a:ext>
              </a:extLst>
            </p:cNvPr>
            <p:cNvGrpSpPr/>
            <p:nvPr/>
          </p:nvGrpSpPr>
          <p:grpSpPr>
            <a:xfrm>
              <a:off x="7630487" y="2768862"/>
              <a:ext cx="64008" cy="170097"/>
              <a:chOff x="10023891" y="3619153"/>
              <a:chExt cx="64008" cy="199351"/>
            </a:xfrm>
          </p:grpSpPr>
          <p:sp>
            <p:nvSpPr>
              <p:cNvPr id="156" name="Line 7">
                <a:extLst>
                  <a:ext uri="{FF2B5EF4-FFF2-40B4-BE49-F238E27FC236}">
                    <a16:creationId xmlns="" xmlns:a16="http://schemas.microsoft.com/office/drawing/2014/main" id="{731D0EFE-FA5D-6E4A-A93C-DED7DECCC838}"/>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7">
                <a:extLst>
                  <a:ext uri="{FF2B5EF4-FFF2-40B4-BE49-F238E27FC236}">
                    <a16:creationId xmlns="" xmlns:a16="http://schemas.microsoft.com/office/drawing/2014/main" id="{3B913A47-1EA1-E048-B739-0FB8A3EC5140}"/>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7">
                <a:extLst>
                  <a:ext uri="{FF2B5EF4-FFF2-40B4-BE49-F238E27FC236}">
                    <a16:creationId xmlns="" xmlns:a16="http://schemas.microsoft.com/office/drawing/2014/main" id="{61D114F5-98A0-F742-B065-1749B9094819}"/>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a:extLst>
                <a:ext uri="{FF2B5EF4-FFF2-40B4-BE49-F238E27FC236}">
                  <a16:creationId xmlns="" xmlns:a16="http://schemas.microsoft.com/office/drawing/2014/main" id="{2D146D1E-795F-7F4C-9175-A99DD97C5025}"/>
                </a:ext>
              </a:extLst>
            </p:cNvPr>
            <p:cNvGrpSpPr/>
            <p:nvPr/>
          </p:nvGrpSpPr>
          <p:grpSpPr>
            <a:xfrm>
              <a:off x="6834724" y="2595998"/>
              <a:ext cx="64008" cy="162657"/>
              <a:chOff x="10023891" y="3619153"/>
              <a:chExt cx="64008" cy="199351"/>
            </a:xfrm>
          </p:grpSpPr>
          <p:sp>
            <p:nvSpPr>
              <p:cNvPr id="153" name="Line 7">
                <a:extLst>
                  <a:ext uri="{FF2B5EF4-FFF2-40B4-BE49-F238E27FC236}">
                    <a16:creationId xmlns="" xmlns:a16="http://schemas.microsoft.com/office/drawing/2014/main" id="{2E8AD04C-C793-D141-8D57-5A47BDBC844A}"/>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7">
                <a:extLst>
                  <a:ext uri="{FF2B5EF4-FFF2-40B4-BE49-F238E27FC236}">
                    <a16:creationId xmlns="" xmlns:a16="http://schemas.microsoft.com/office/drawing/2014/main" id="{434B7D9C-42A9-E448-96DC-5D5693880103}"/>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7">
                <a:extLst>
                  <a:ext uri="{FF2B5EF4-FFF2-40B4-BE49-F238E27FC236}">
                    <a16:creationId xmlns="" xmlns:a16="http://schemas.microsoft.com/office/drawing/2014/main" id="{F0F494F2-62D1-1D45-93FD-0AE2B9658D36}"/>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 xmlns:a16="http://schemas.microsoft.com/office/drawing/2014/main" id="{C9948E9E-F09A-0A47-A0DE-24FC588B01C5}"/>
                </a:ext>
              </a:extLst>
            </p:cNvPr>
            <p:cNvGrpSpPr/>
            <p:nvPr/>
          </p:nvGrpSpPr>
          <p:grpSpPr>
            <a:xfrm>
              <a:off x="6042091" y="2505968"/>
              <a:ext cx="64008" cy="162535"/>
              <a:chOff x="10023891" y="3619153"/>
              <a:chExt cx="64008" cy="199351"/>
            </a:xfrm>
          </p:grpSpPr>
          <p:sp>
            <p:nvSpPr>
              <p:cNvPr id="150" name="Line 7">
                <a:extLst>
                  <a:ext uri="{FF2B5EF4-FFF2-40B4-BE49-F238E27FC236}">
                    <a16:creationId xmlns="" xmlns:a16="http://schemas.microsoft.com/office/drawing/2014/main" id="{1A2DDF54-DAA0-9C4D-893A-4C7A9C69B79A}"/>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7">
                <a:extLst>
                  <a:ext uri="{FF2B5EF4-FFF2-40B4-BE49-F238E27FC236}">
                    <a16:creationId xmlns="" xmlns:a16="http://schemas.microsoft.com/office/drawing/2014/main" id="{5C2E1025-EE19-5449-866C-D570FEF2085C}"/>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7">
                <a:extLst>
                  <a:ext uri="{FF2B5EF4-FFF2-40B4-BE49-F238E27FC236}">
                    <a16:creationId xmlns="" xmlns:a16="http://schemas.microsoft.com/office/drawing/2014/main" id="{ED372E3E-6811-A148-B650-DD7F08110694}"/>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a:extLst>
                <a:ext uri="{FF2B5EF4-FFF2-40B4-BE49-F238E27FC236}">
                  <a16:creationId xmlns="" xmlns:a16="http://schemas.microsoft.com/office/drawing/2014/main" id="{31249DFA-A0A7-F044-AF2D-63C1430055C1}"/>
                </a:ext>
              </a:extLst>
            </p:cNvPr>
            <p:cNvGrpSpPr/>
            <p:nvPr/>
          </p:nvGrpSpPr>
          <p:grpSpPr>
            <a:xfrm>
              <a:off x="4450607" y="2192852"/>
              <a:ext cx="64008" cy="125346"/>
              <a:chOff x="10023891" y="3619153"/>
              <a:chExt cx="64008" cy="199351"/>
            </a:xfrm>
          </p:grpSpPr>
          <p:sp>
            <p:nvSpPr>
              <p:cNvPr id="147" name="Line 7">
                <a:extLst>
                  <a:ext uri="{FF2B5EF4-FFF2-40B4-BE49-F238E27FC236}">
                    <a16:creationId xmlns="" xmlns:a16="http://schemas.microsoft.com/office/drawing/2014/main" id="{4D9F336A-CD78-294A-B2C0-3849DBE28150}"/>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7">
                <a:extLst>
                  <a:ext uri="{FF2B5EF4-FFF2-40B4-BE49-F238E27FC236}">
                    <a16:creationId xmlns="" xmlns:a16="http://schemas.microsoft.com/office/drawing/2014/main" id="{A208D0B8-B1FE-9E46-AA90-26D153750AF7}"/>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7">
                <a:extLst>
                  <a:ext uri="{FF2B5EF4-FFF2-40B4-BE49-F238E27FC236}">
                    <a16:creationId xmlns="" xmlns:a16="http://schemas.microsoft.com/office/drawing/2014/main" id="{47C26A14-E494-354A-AB72-FCB7915F712A}"/>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a:extLst>
                <a:ext uri="{FF2B5EF4-FFF2-40B4-BE49-F238E27FC236}">
                  <a16:creationId xmlns="" xmlns:a16="http://schemas.microsoft.com/office/drawing/2014/main" id="{5A52DF26-45BB-0B47-BFEF-980FF20F1DF0}"/>
                </a:ext>
              </a:extLst>
            </p:cNvPr>
            <p:cNvGrpSpPr/>
            <p:nvPr/>
          </p:nvGrpSpPr>
          <p:grpSpPr>
            <a:xfrm>
              <a:off x="3657486" y="2048809"/>
              <a:ext cx="64008" cy="96812"/>
              <a:chOff x="10023891" y="3619153"/>
              <a:chExt cx="64008" cy="199351"/>
            </a:xfrm>
          </p:grpSpPr>
          <p:sp>
            <p:nvSpPr>
              <p:cNvPr id="144" name="Line 7">
                <a:extLst>
                  <a:ext uri="{FF2B5EF4-FFF2-40B4-BE49-F238E27FC236}">
                    <a16:creationId xmlns="" xmlns:a16="http://schemas.microsoft.com/office/drawing/2014/main" id="{A904CC47-6CA0-5C48-A23B-54F0A7C71089}"/>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7">
                <a:extLst>
                  <a:ext uri="{FF2B5EF4-FFF2-40B4-BE49-F238E27FC236}">
                    <a16:creationId xmlns="" xmlns:a16="http://schemas.microsoft.com/office/drawing/2014/main" id="{B7FB7242-B610-8F4E-8958-856FF86CCC2D}"/>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7">
                <a:extLst>
                  <a:ext uri="{FF2B5EF4-FFF2-40B4-BE49-F238E27FC236}">
                    <a16:creationId xmlns="" xmlns:a16="http://schemas.microsoft.com/office/drawing/2014/main" id="{E858F84E-49F8-464A-9EDE-6D1B8DCF2FA0}"/>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a:extLst>
                <a:ext uri="{FF2B5EF4-FFF2-40B4-BE49-F238E27FC236}">
                  <a16:creationId xmlns="" xmlns:a16="http://schemas.microsoft.com/office/drawing/2014/main" id="{6BAD4A40-7810-7C4D-9DC5-4EC0E31B77D2}"/>
                </a:ext>
              </a:extLst>
            </p:cNvPr>
            <p:cNvGrpSpPr/>
            <p:nvPr/>
          </p:nvGrpSpPr>
          <p:grpSpPr>
            <a:xfrm>
              <a:off x="3256029" y="2045426"/>
              <a:ext cx="64008" cy="96812"/>
              <a:chOff x="10023891" y="3619153"/>
              <a:chExt cx="64008" cy="199351"/>
            </a:xfrm>
          </p:grpSpPr>
          <p:sp>
            <p:nvSpPr>
              <p:cNvPr id="141" name="Line 7">
                <a:extLst>
                  <a:ext uri="{FF2B5EF4-FFF2-40B4-BE49-F238E27FC236}">
                    <a16:creationId xmlns="" xmlns:a16="http://schemas.microsoft.com/office/drawing/2014/main" id="{4E0445AF-C839-9045-8784-4642E07039EA}"/>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7">
                <a:extLst>
                  <a:ext uri="{FF2B5EF4-FFF2-40B4-BE49-F238E27FC236}">
                    <a16:creationId xmlns="" xmlns:a16="http://schemas.microsoft.com/office/drawing/2014/main" id="{CF4B521D-8747-EB4E-8D4D-63E7A15834A4}"/>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7">
                <a:extLst>
                  <a:ext uri="{FF2B5EF4-FFF2-40B4-BE49-F238E27FC236}">
                    <a16:creationId xmlns="" xmlns:a16="http://schemas.microsoft.com/office/drawing/2014/main" id="{1710DC2C-3B2E-024F-B289-50D15ECCA163}"/>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a:extLst>
                <a:ext uri="{FF2B5EF4-FFF2-40B4-BE49-F238E27FC236}">
                  <a16:creationId xmlns="" xmlns:a16="http://schemas.microsoft.com/office/drawing/2014/main" id="{82770066-8DA7-3F48-817B-C94A5271DAD9}"/>
                </a:ext>
              </a:extLst>
            </p:cNvPr>
            <p:cNvGrpSpPr/>
            <p:nvPr/>
          </p:nvGrpSpPr>
          <p:grpSpPr>
            <a:xfrm>
              <a:off x="2957392" y="2016800"/>
              <a:ext cx="64008" cy="87608"/>
              <a:chOff x="10023891" y="3619153"/>
              <a:chExt cx="64008" cy="199351"/>
            </a:xfrm>
          </p:grpSpPr>
          <p:sp>
            <p:nvSpPr>
              <p:cNvPr id="138" name="Line 7">
                <a:extLst>
                  <a:ext uri="{FF2B5EF4-FFF2-40B4-BE49-F238E27FC236}">
                    <a16:creationId xmlns="" xmlns:a16="http://schemas.microsoft.com/office/drawing/2014/main" id="{D2BFC8B3-4BB2-8440-910A-11E02855ABF6}"/>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7">
                <a:extLst>
                  <a:ext uri="{FF2B5EF4-FFF2-40B4-BE49-F238E27FC236}">
                    <a16:creationId xmlns="" xmlns:a16="http://schemas.microsoft.com/office/drawing/2014/main" id="{DAC18506-9360-D044-8CC8-C613D03D0C42}"/>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7">
                <a:extLst>
                  <a:ext uri="{FF2B5EF4-FFF2-40B4-BE49-F238E27FC236}">
                    <a16:creationId xmlns="" xmlns:a16="http://schemas.microsoft.com/office/drawing/2014/main" id="{E29C13AC-5FF8-EF46-9BF9-7C7C91F36B8A}"/>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a:extLst>
                <a:ext uri="{FF2B5EF4-FFF2-40B4-BE49-F238E27FC236}">
                  <a16:creationId xmlns="" xmlns:a16="http://schemas.microsoft.com/office/drawing/2014/main" id="{C35C012D-BB6C-544E-917A-A2F5009AB099}"/>
                </a:ext>
              </a:extLst>
            </p:cNvPr>
            <p:cNvGrpSpPr/>
            <p:nvPr/>
          </p:nvGrpSpPr>
          <p:grpSpPr>
            <a:xfrm>
              <a:off x="2854572" y="2025066"/>
              <a:ext cx="64008" cy="202947"/>
              <a:chOff x="10023891" y="3619153"/>
              <a:chExt cx="64008" cy="199351"/>
            </a:xfrm>
          </p:grpSpPr>
          <p:sp>
            <p:nvSpPr>
              <p:cNvPr id="135" name="Line 7">
                <a:extLst>
                  <a:ext uri="{FF2B5EF4-FFF2-40B4-BE49-F238E27FC236}">
                    <a16:creationId xmlns="" xmlns:a16="http://schemas.microsoft.com/office/drawing/2014/main" id="{16C4D14D-1E93-1240-8F96-E9E0726B609B}"/>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7">
                <a:extLst>
                  <a:ext uri="{FF2B5EF4-FFF2-40B4-BE49-F238E27FC236}">
                    <a16:creationId xmlns="" xmlns:a16="http://schemas.microsoft.com/office/drawing/2014/main" id="{09E06778-64C6-9442-8557-22BECAB03B72}"/>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7">
                <a:extLst>
                  <a:ext uri="{FF2B5EF4-FFF2-40B4-BE49-F238E27FC236}">
                    <a16:creationId xmlns="" xmlns:a16="http://schemas.microsoft.com/office/drawing/2014/main" id="{F3338C9A-8039-2C47-8887-A63CB3740101}"/>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22" name="Oval 121">
              <a:extLst>
                <a:ext uri="{FF2B5EF4-FFF2-40B4-BE49-F238E27FC236}">
                  <a16:creationId xmlns="" xmlns:a16="http://schemas.microsoft.com/office/drawing/2014/main" id="{24332065-0981-7D4E-9AF8-279DF737CECC}"/>
                </a:ext>
              </a:extLst>
            </p:cNvPr>
            <p:cNvSpPr/>
            <p:nvPr/>
          </p:nvSpPr>
          <p:spPr>
            <a:xfrm>
              <a:off x="2850865" y="2099238"/>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 xmlns:a16="http://schemas.microsoft.com/office/drawing/2014/main" id="{F1B1ECC9-975B-0743-8E3E-63154EC3E923}"/>
                </a:ext>
              </a:extLst>
            </p:cNvPr>
            <p:cNvSpPr/>
            <p:nvPr/>
          </p:nvSpPr>
          <p:spPr>
            <a:xfrm>
              <a:off x="2952440" y="2026434"/>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 xmlns:a16="http://schemas.microsoft.com/office/drawing/2014/main" id="{603BD8AB-8E5D-6F4E-9923-1A2C1AB77527}"/>
                </a:ext>
              </a:extLst>
            </p:cNvPr>
            <p:cNvSpPr/>
            <p:nvPr/>
          </p:nvSpPr>
          <p:spPr>
            <a:xfrm>
              <a:off x="3246885" y="2058377"/>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 xmlns:a16="http://schemas.microsoft.com/office/drawing/2014/main" id="{3FC87D6F-609A-934D-AFD4-99A6050C1385}"/>
                </a:ext>
              </a:extLst>
            </p:cNvPr>
            <p:cNvSpPr/>
            <p:nvPr/>
          </p:nvSpPr>
          <p:spPr>
            <a:xfrm>
              <a:off x="3647994" y="2058192"/>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 xmlns:a16="http://schemas.microsoft.com/office/drawing/2014/main" id="{8C942AE9-2B64-244B-A007-349C7DEBF18B}"/>
                </a:ext>
              </a:extLst>
            </p:cNvPr>
            <p:cNvSpPr/>
            <p:nvPr/>
          </p:nvSpPr>
          <p:spPr>
            <a:xfrm>
              <a:off x="4447393" y="2218139"/>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 xmlns:a16="http://schemas.microsoft.com/office/drawing/2014/main" id="{DCE25EBB-AC6A-BE4F-835C-5F6F92E10697}"/>
                </a:ext>
              </a:extLst>
            </p:cNvPr>
            <p:cNvSpPr/>
            <p:nvPr/>
          </p:nvSpPr>
          <p:spPr>
            <a:xfrm>
              <a:off x="5241498" y="2406463"/>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 xmlns:a16="http://schemas.microsoft.com/office/drawing/2014/main" id="{DD156C8F-6184-4B4B-9D65-76AF537131EE}"/>
                </a:ext>
              </a:extLst>
            </p:cNvPr>
            <p:cNvSpPr/>
            <p:nvPr/>
          </p:nvSpPr>
          <p:spPr>
            <a:xfrm>
              <a:off x="6035990" y="2554579"/>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 xmlns:a16="http://schemas.microsoft.com/office/drawing/2014/main" id="{E356B311-EA9C-E94B-98B5-2665E24C74DF}"/>
                </a:ext>
              </a:extLst>
            </p:cNvPr>
            <p:cNvSpPr/>
            <p:nvPr/>
          </p:nvSpPr>
          <p:spPr>
            <a:xfrm>
              <a:off x="6826707" y="2644924"/>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 xmlns:a16="http://schemas.microsoft.com/office/drawing/2014/main" id="{FD14963B-2A91-2546-8606-DFB8E3BE456E}"/>
                </a:ext>
              </a:extLst>
            </p:cNvPr>
            <p:cNvSpPr/>
            <p:nvPr/>
          </p:nvSpPr>
          <p:spPr>
            <a:xfrm>
              <a:off x="7626664" y="2819635"/>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 xmlns:a16="http://schemas.microsoft.com/office/drawing/2014/main" id="{47F778E6-ABF1-0645-A3A7-0CABAE0348B6}"/>
                </a:ext>
              </a:extLst>
            </p:cNvPr>
            <p:cNvSpPr/>
            <p:nvPr/>
          </p:nvSpPr>
          <p:spPr>
            <a:xfrm>
              <a:off x="8413836" y="2838438"/>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 xmlns:a16="http://schemas.microsoft.com/office/drawing/2014/main" id="{6736D8C2-A219-5E41-A1D5-FCDDE12E81C1}"/>
                </a:ext>
              </a:extLst>
            </p:cNvPr>
            <p:cNvSpPr/>
            <p:nvPr/>
          </p:nvSpPr>
          <p:spPr>
            <a:xfrm>
              <a:off x="9216240" y="2945303"/>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 xmlns:a16="http://schemas.microsoft.com/office/drawing/2014/main" id="{EE372D77-2654-BF4F-A8E9-E9BE29B685A2}"/>
                </a:ext>
              </a:extLst>
            </p:cNvPr>
            <p:cNvSpPr/>
            <p:nvPr/>
          </p:nvSpPr>
          <p:spPr>
            <a:xfrm>
              <a:off x="10011635" y="3152334"/>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Shape 224">
              <a:extLst>
                <a:ext uri="{FF2B5EF4-FFF2-40B4-BE49-F238E27FC236}">
                  <a16:creationId xmlns="" xmlns:a16="http://schemas.microsoft.com/office/drawing/2014/main" id="{ADFE3111-426E-6D42-9B6B-8A6A83300C8F}"/>
                </a:ext>
              </a:extLst>
            </p:cNvPr>
            <p:cNvSpPr/>
            <p:nvPr/>
          </p:nvSpPr>
          <p:spPr>
            <a:xfrm>
              <a:off x="2886635" y="2067859"/>
              <a:ext cx="7159812" cy="1111623"/>
            </a:xfrm>
            <a:custGeom>
              <a:avLst/>
              <a:gdLst>
                <a:gd name="connsiteX0" fmla="*/ 7159812 w 7159812"/>
                <a:gd name="connsiteY0" fmla="*/ 1111623 h 1111623"/>
                <a:gd name="connsiteX1" fmla="*/ 6358965 w 7159812"/>
                <a:gd name="connsiteY1" fmla="*/ 896470 h 1111623"/>
                <a:gd name="connsiteX2" fmla="*/ 5576047 w 7159812"/>
                <a:gd name="connsiteY2" fmla="*/ 806823 h 1111623"/>
                <a:gd name="connsiteX3" fmla="*/ 4769224 w 7159812"/>
                <a:gd name="connsiteY3" fmla="*/ 788894 h 1111623"/>
                <a:gd name="connsiteX4" fmla="*/ 3974353 w 7159812"/>
                <a:gd name="connsiteY4" fmla="*/ 615576 h 1111623"/>
                <a:gd name="connsiteX5" fmla="*/ 3185459 w 7159812"/>
                <a:gd name="connsiteY5" fmla="*/ 525929 h 1111623"/>
                <a:gd name="connsiteX6" fmla="*/ 2390589 w 7159812"/>
                <a:gd name="connsiteY6" fmla="*/ 370541 h 1111623"/>
                <a:gd name="connsiteX7" fmla="*/ 1595718 w 7159812"/>
                <a:gd name="connsiteY7" fmla="*/ 185270 h 1111623"/>
                <a:gd name="connsiteX8" fmla="*/ 788894 w 7159812"/>
                <a:gd name="connsiteY8" fmla="*/ 29882 h 1111623"/>
                <a:gd name="connsiteX9" fmla="*/ 388471 w 7159812"/>
                <a:gd name="connsiteY9" fmla="*/ 23906 h 1111623"/>
                <a:gd name="connsiteX10" fmla="*/ 95624 w 7159812"/>
                <a:gd name="connsiteY10" fmla="*/ 0 h 1111623"/>
                <a:gd name="connsiteX11" fmla="*/ 0 w 7159812"/>
                <a:gd name="connsiteY11" fmla="*/ 77694 h 111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59812" h="1111623">
                  <a:moveTo>
                    <a:pt x="7159812" y="1111623"/>
                  </a:moveTo>
                  <a:lnTo>
                    <a:pt x="6358965" y="896470"/>
                  </a:lnTo>
                  <a:lnTo>
                    <a:pt x="5576047" y="806823"/>
                  </a:lnTo>
                  <a:lnTo>
                    <a:pt x="4769224" y="788894"/>
                  </a:lnTo>
                  <a:lnTo>
                    <a:pt x="3974353" y="615576"/>
                  </a:lnTo>
                  <a:lnTo>
                    <a:pt x="3185459" y="525929"/>
                  </a:lnTo>
                  <a:lnTo>
                    <a:pt x="2390589" y="370541"/>
                  </a:lnTo>
                  <a:lnTo>
                    <a:pt x="1595718" y="185270"/>
                  </a:lnTo>
                  <a:lnTo>
                    <a:pt x="788894" y="29882"/>
                  </a:lnTo>
                  <a:lnTo>
                    <a:pt x="388471" y="23906"/>
                  </a:lnTo>
                  <a:lnTo>
                    <a:pt x="95624" y="0"/>
                  </a:lnTo>
                  <a:lnTo>
                    <a:pt x="0" y="77694"/>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171" name="Table 186">
            <a:extLst>
              <a:ext uri="{FF2B5EF4-FFF2-40B4-BE49-F238E27FC236}">
                <a16:creationId xmlns="" xmlns:a16="http://schemas.microsoft.com/office/drawing/2014/main" id="{AB59BBCD-CCA6-A645-BBC0-B03EBBABB37F}"/>
              </a:ext>
            </a:extLst>
          </p:cNvPr>
          <p:cNvGraphicFramePr>
            <a:graphicFrameLocks noGrp="1"/>
          </p:cNvGraphicFramePr>
          <p:nvPr/>
        </p:nvGraphicFramePr>
        <p:xfrm>
          <a:off x="1648889" y="4795726"/>
          <a:ext cx="8561456" cy="792480"/>
        </p:xfrm>
        <a:graphic>
          <a:graphicData uri="http://schemas.openxmlformats.org/drawingml/2006/table">
            <a:tbl>
              <a:tblPr>
                <a:tableStyleId>{2D5ABB26-0587-4C30-8999-92F81FD0307C}</a:tableStyleId>
              </a:tblPr>
              <a:tblGrid>
                <a:gridCol w="1049099">
                  <a:extLst>
                    <a:ext uri="{9D8B030D-6E8A-4147-A177-3AD203B41FA5}">
                      <a16:colId xmlns="" xmlns:a16="http://schemas.microsoft.com/office/drawing/2014/main" val="2410450131"/>
                    </a:ext>
                  </a:extLst>
                </a:gridCol>
                <a:gridCol w="223345">
                  <a:extLst>
                    <a:ext uri="{9D8B030D-6E8A-4147-A177-3AD203B41FA5}">
                      <a16:colId xmlns="" xmlns:a16="http://schemas.microsoft.com/office/drawing/2014/main" val="937700958"/>
                    </a:ext>
                  </a:extLst>
                </a:gridCol>
                <a:gridCol w="249383">
                  <a:extLst>
                    <a:ext uri="{9D8B030D-6E8A-4147-A177-3AD203B41FA5}">
                      <a16:colId xmlns="" xmlns:a16="http://schemas.microsoft.com/office/drawing/2014/main" val="3739316572"/>
                    </a:ext>
                  </a:extLst>
                </a:gridCol>
                <a:gridCol w="451263">
                  <a:extLst>
                    <a:ext uri="{9D8B030D-6E8A-4147-A177-3AD203B41FA5}">
                      <a16:colId xmlns="" xmlns:a16="http://schemas.microsoft.com/office/drawing/2014/main" val="465814074"/>
                    </a:ext>
                  </a:extLst>
                </a:gridCol>
                <a:gridCol w="712520">
                  <a:extLst>
                    <a:ext uri="{9D8B030D-6E8A-4147-A177-3AD203B41FA5}">
                      <a16:colId xmlns="" xmlns:a16="http://schemas.microsoft.com/office/drawing/2014/main" val="1023035336"/>
                    </a:ext>
                  </a:extLst>
                </a:gridCol>
                <a:gridCol w="807523">
                  <a:extLst>
                    <a:ext uri="{9D8B030D-6E8A-4147-A177-3AD203B41FA5}">
                      <a16:colId xmlns="" xmlns:a16="http://schemas.microsoft.com/office/drawing/2014/main" val="553816442"/>
                    </a:ext>
                  </a:extLst>
                </a:gridCol>
                <a:gridCol w="843148">
                  <a:extLst>
                    <a:ext uri="{9D8B030D-6E8A-4147-A177-3AD203B41FA5}">
                      <a16:colId xmlns="" xmlns:a16="http://schemas.microsoft.com/office/drawing/2014/main" val="2357390352"/>
                    </a:ext>
                  </a:extLst>
                </a:gridCol>
                <a:gridCol w="831272">
                  <a:extLst>
                    <a:ext uri="{9D8B030D-6E8A-4147-A177-3AD203B41FA5}">
                      <a16:colId xmlns="" xmlns:a16="http://schemas.microsoft.com/office/drawing/2014/main" val="1753561286"/>
                    </a:ext>
                  </a:extLst>
                </a:gridCol>
                <a:gridCol w="793375">
                  <a:extLst>
                    <a:ext uri="{9D8B030D-6E8A-4147-A177-3AD203B41FA5}">
                      <a16:colId xmlns="" xmlns:a16="http://schemas.microsoft.com/office/drawing/2014/main" val="2623906895"/>
                    </a:ext>
                  </a:extLst>
                </a:gridCol>
                <a:gridCol w="804309">
                  <a:extLst>
                    <a:ext uri="{9D8B030D-6E8A-4147-A177-3AD203B41FA5}">
                      <a16:colId xmlns="" xmlns:a16="http://schemas.microsoft.com/office/drawing/2014/main" val="2155096348"/>
                    </a:ext>
                  </a:extLst>
                </a:gridCol>
                <a:gridCol w="778083">
                  <a:extLst>
                    <a:ext uri="{9D8B030D-6E8A-4147-A177-3AD203B41FA5}">
                      <a16:colId xmlns="" xmlns:a16="http://schemas.microsoft.com/office/drawing/2014/main" val="3814120700"/>
                    </a:ext>
                  </a:extLst>
                </a:gridCol>
                <a:gridCol w="755861">
                  <a:extLst>
                    <a:ext uri="{9D8B030D-6E8A-4147-A177-3AD203B41FA5}">
                      <a16:colId xmlns="" xmlns:a16="http://schemas.microsoft.com/office/drawing/2014/main" val="3560445000"/>
                    </a:ext>
                  </a:extLst>
                </a:gridCol>
                <a:gridCol w="262275">
                  <a:extLst>
                    <a:ext uri="{9D8B030D-6E8A-4147-A177-3AD203B41FA5}">
                      <a16:colId xmlns="" xmlns:a16="http://schemas.microsoft.com/office/drawing/2014/main" val="1038998038"/>
                    </a:ext>
                  </a:extLst>
                </a:gridCol>
              </a:tblGrid>
              <a:tr h="91440">
                <a:tc>
                  <a:txBody>
                    <a:bodyPr/>
                    <a:lstStyle/>
                    <a:p>
                      <a:pPr algn="r"/>
                      <a:r>
                        <a:rPr lang="en-US" sz="1000" b="1"/>
                        <a:t>No. of Patients</a:t>
                      </a:r>
                    </a:p>
                  </a:txBody>
                  <a:tcPr marL="0" marR="1828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12">
                  <a:txBody>
                    <a:bodyPr/>
                    <a:lstStyle/>
                    <a:p>
                      <a:pPr algn="ctr"/>
                      <a:endParaRPr lang="en-US" sz="80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73042728"/>
                  </a:ext>
                </a:extLst>
              </a:tr>
              <a:tr h="141564">
                <a:tc>
                  <a:txBody>
                    <a:bodyPr/>
                    <a:lstStyle/>
                    <a:p>
                      <a:pPr algn="r"/>
                      <a:r>
                        <a:rPr lang="en-US" sz="1000" b="1">
                          <a:solidFill>
                            <a:schemeClr val="accent1"/>
                          </a:solidFill>
                        </a:rPr>
                        <a:t>Dapagliflozin</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137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130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121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111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  95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  99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98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95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77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33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34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616388560"/>
                  </a:ext>
                </a:extLst>
              </a:tr>
              <a:tr h="0">
                <a:tc>
                  <a:txBody>
                    <a:bodyPr/>
                    <a:lstStyle/>
                    <a:p>
                      <a:pPr algn="r"/>
                      <a:r>
                        <a:rPr lang="en-US" sz="1000" b="1">
                          <a:solidFill>
                            <a:schemeClr val="bg1">
                              <a:lumMod val="50000"/>
                            </a:schemeClr>
                          </a:solidFill>
                        </a:rPr>
                        <a:t>Placebo</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133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129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124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118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105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100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98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80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45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28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404807631"/>
                  </a:ext>
                </a:extLst>
              </a:tr>
            </a:tbl>
          </a:graphicData>
        </a:graphic>
      </p:graphicFrame>
      <p:cxnSp>
        <p:nvCxnSpPr>
          <p:cNvPr id="172" name="Straight Connector 171">
            <a:extLst>
              <a:ext uri="{FF2B5EF4-FFF2-40B4-BE49-F238E27FC236}">
                <a16:creationId xmlns="" xmlns:a16="http://schemas.microsoft.com/office/drawing/2014/main" id="{80878746-3E9D-6448-BE5A-FE855C0A0E7B}"/>
              </a:ext>
            </a:extLst>
          </p:cNvPr>
          <p:cNvCxnSpPr>
            <a:cxnSpLocks/>
          </p:cNvCxnSpPr>
          <p:nvPr/>
        </p:nvCxnSpPr>
        <p:spPr>
          <a:xfrm rot="5400000" flipH="1">
            <a:off x="324100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 xmlns:a16="http://schemas.microsoft.com/office/drawing/2014/main" id="{E7DE407B-936C-2B44-9649-BC941EBC8DA7}"/>
              </a:ext>
            </a:extLst>
          </p:cNvPr>
          <p:cNvSpPr txBox="1"/>
          <p:nvPr/>
        </p:nvSpPr>
        <p:spPr>
          <a:xfrm>
            <a:off x="3080929" y="4510163"/>
            <a:ext cx="384171" cy="153888"/>
          </a:xfrm>
          <a:prstGeom prst="rect">
            <a:avLst/>
          </a:prstGeom>
          <a:noFill/>
        </p:spPr>
        <p:txBody>
          <a:bodyPr wrap="square" lIns="0" tIns="0" rIns="0" bIns="0" rtlCol="0" anchor="ctr">
            <a:spAutoFit/>
          </a:bodyPr>
          <a:lstStyle/>
          <a:p>
            <a:pPr algn="ctr">
              <a:buClr>
                <a:schemeClr val="accent1"/>
              </a:buClr>
            </a:pPr>
            <a:r>
              <a:rPr lang="en-US" sz="1000"/>
              <a:t>2</a:t>
            </a:r>
          </a:p>
        </p:txBody>
      </p:sp>
      <p:cxnSp>
        <p:nvCxnSpPr>
          <p:cNvPr id="174" name="Straight Connector 173">
            <a:extLst>
              <a:ext uri="{FF2B5EF4-FFF2-40B4-BE49-F238E27FC236}">
                <a16:creationId xmlns="" xmlns:a16="http://schemas.microsoft.com/office/drawing/2014/main" id="{AF1C1453-8986-42CF-B4D7-F900343F4984}"/>
              </a:ext>
            </a:extLst>
          </p:cNvPr>
          <p:cNvCxnSpPr>
            <a:cxnSpLocks/>
          </p:cNvCxnSpPr>
          <p:nvPr/>
        </p:nvCxnSpPr>
        <p:spPr>
          <a:xfrm rot="5400000" flipH="1">
            <a:off x="2954027" y="4426462"/>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5" name="Group 174">
            <a:extLst>
              <a:ext uri="{FF2B5EF4-FFF2-40B4-BE49-F238E27FC236}">
                <a16:creationId xmlns="" xmlns:a16="http://schemas.microsoft.com/office/drawing/2014/main" id="{BAC66C85-4F4A-497A-B16C-8B895B357A64}"/>
              </a:ext>
            </a:extLst>
          </p:cNvPr>
          <p:cNvGrpSpPr/>
          <p:nvPr/>
        </p:nvGrpSpPr>
        <p:grpSpPr>
          <a:xfrm>
            <a:off x="-6291" y="-23678"/>
            <a:ext cx="3017520" cy="261610"/>
            <a:chOff x="-6290" y="-23678"/>
            <a:chExt cx="3017520" cy="261610"/>
          </a:xfrm>
          <a:solidFill>
            <a:schemeClr val="accent2"/>
          </a:solidFill>
        </p:grpSpPr>
        <p:sp>
          <p:nvSpPr>
            <p:cNvPr id="176" name="Freeform 13">
              <a:extLst>
                <a:ext uri="{FF2B5EF4-FFF2-40B4-BE49-F238E27FC236}">
                  <a16:creationId xmlns="" xmlns:a16="http://schemas.microsoft.com/office/drawing/2014/main" id="{CC9058EA-A26F-44E4-9DC8-8A7B7F90EA9F}"/>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7" name="Rectangle 176">
              <a:extLst>
                <a:ext uri="{FF2B5EF4-FFF2-40B4-BE49-F238E27FC236}">
                  <a16:creationId xmlns="" xmlns:a16="http://schemas.microsoft.com/office/drawing/2014/main" id="{5418E146-6C65-442D-A13D-ABA3239FD705}"/>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13583793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1AF5BDA-5D0F-1A4C-9755-12704F3348FB}"/>
              </a:ext>
            </a:extLst>
          </p:cNvPr>
          <p:cNvSpPr>
            <a:spLocks noGrp="1"/>
          </p:cNvSpPr>
          <p:nvPr>
            <p:ph type="title"/>
          </p:nvPr>
        </p:nvSpPr>
        <p:spPr/>
        <p:txBody>
          <a:bodyPr>
            <a:normAutofit/>
          </a:bodyPr>
          <a:lstStyle/>
          <a:p>
            <a:r>
              <a:rPr lang="en-US"/>
              <a:t>Changes Over Time in UACR </a:t>
            </a:r>
            <a:r>
              <a:rPr lang="en-GB"/>
              <a:t>in Patients With IgA </a:t>
            </a:r>
            <a:r>
              <a:rPr lang="en-GB" err="1"/>
              <a:t>Nephropathy</a:t>
            </a:r>
            <a:r>
              <a:rPr lang="en-GB" baseline="30000" err="1"/>
              <a:t>a</a:t>
            </a:r>
            <a:r>
              <a:rPr lang="en-GB"/>
              <a:t> </a:t>
            </a:r>
            <a:endParaRPr lang="en-US"/>
          </a:p>
        </p:txBody>
      </p:sp>
      <p:sp>
        <p:nvSpPr>
          <p:cNvPr id="3" name="Text Placeholder 2"/>
          <p:cNvSpPr>
            <a:spLocks noGrp="1"/>
          </p:cNvSpPr>
          <p:nvPr>
            <p:ph type="body" sz="quarter" idx="13"/>
          </p:nvPr>
        </p:nvSpPr>
        <p:spPr/>
        <p:txBody>
          <a:bodyPr>
            <a:normAutofit/>
          </a:bodyPr>
          <a:lstStyle/>
          <a:p>
            <a:r>
              <a:rPr lang="en-US" baseline="30000" err="1"/>
              <a:t>a</a:t>
            </a:r>
            <a:r>
              <a:rPr lang="en-US" err="1"/>
              <a:t>Error</a:t>
            </a:r>
            <a:r>
              <a:rPr lang="en-US"/>
              <a:t> bars represent standard error; </a:t>
            </a:r>
            <a:r>
              <a:rPr lang="en-US" baseline="30000" err="1"/>
              <a:t>b</a:t>
            </a:r>
            <a:r>
              <a:rPr lang="en-US" err="1"/>
              <a:t>Dapagliflozin</a:t>
            </a:r>
            <a:r>
              <a:rPr lang="en-US"/>
              <a:t> versus placebo.</a:t>
            </a:r>
            <a:r>
              <a:rPr lang="en-US" baseline="30000"/>
              <a:t> </a:t>
            </a:r>
            <a:endParaRPr lang="en-US"/>
          </a:p>
          <a:p>
            <a:r>
              <a:rPr lang="en-US"/>
              <a:t>eGFR = estimated glomerular filtration rate; IgA = immunoglobulin A; UACR = urinary albumin-to-creatinine ratio.</a:t>
            </a:r>
          </a:p>
          <a:p>
            <a:r>
              <a:rPr lang="en-US"/>
              <a:t>Wheeler DC et al. </a:t>
            </a:r>
            <a:r>
              <a:rPr lang="en-US" i="1"/>
              <a:t>Kidney Int</a:t>
            </a:r>
            <a:r>
              <a:rPr lang="en-US"/>
              <a:t>. 2021;100:215-224.</a:t>
            </a:r>
          </a:p>
        </p:txBody>
      </p:sp>
      <p:graphicFrame>
        <p:nvGraphicFramePr>
          <p:cNvPr id="11" name="Table 186">
            <a:extLst>
              <a:ext uri="{FF2B5EF4-FFF2-40B4-BE49-F238E27FC236}">
                <a16:creationId xmlns="" xmlns:a16="http://schemas.microsoft.com/office/drawing/2014/main" id="{FB1BDD9C-90EC-DE4E-864B-DCCB6FBA4D63}"/>
              </a:ext>
            </a:extLst>
          </p:cNvPr>
          <p:cNvGraphicFramePr>
            <a:graphicFrameLocks noGrp="1"/>
          </p:cNvGraphicFramePr>
          <p:nvPr/>
        </p:nvGraphicFramePr>
        <p:xfrm>
          <a:off x="1648887" y="4795726"/>
          <a:ext cx="8561456" cy="640080"/>
        </p:xfrm>
        <a:graphic>
          <a:graphicData uri="http://schemas.openxmlformats.org/drawingml/2006/table">
            <a:tbl>
              <a:tblPr>
                <a:tableStyleId>{2D5ABB26-0587-4C30-8999-92F81FD0307C}</a:tableStyleId>
              </a:tblPr>
              <a:tblGrid>
                <a:gridCol w="1097280">
                  <a:extLst>
                    <a:ext uri="{9D8B030D-6E8A-4147-A177-3AD203B41FA5}">
                      <a16:colId xmlns="" xmlns:a16="http://schemas.microsoft.com/office/drawing/2014/main" val="2410450131"/>
                    </a:ext>
                  </a:extLst>
                </a:gridCol>
                <a:gridCol w="249519">
                  <a:extLst>
                    <a:ext uri="{9D8B030D-6E8A-4147-A177-3AD203B41FA5}">
                      <a16:colId xmlns="" xmlns:a16="http://schemas.microsoft.com/office/drawing/2014/main" val="937700958"/>
                    </a:ext>
                  </a:extLst>
                </a:gridCol>
                <a:gridCol w="210655">
                  <a:extLst>
                    <a:ext uri="{9D8B030D-6E8A-4147-A177-3AD203B41FA5}">
                      <a16:colId xmlns="" xmlns:a16="http://schemas.microsoft.com/office/drawing/2014/main" val="3739316572"/>
                    </a:ext>
                  </a:extLst>
                </a:gridCol>
                <a:gridCol w="415636">
                  <a:extLst>
                    <a:ext uri="{9D8B030D-6E8A-4147-A177-3AD203B41FA5}">
                      <a16:colId xmlns="" xmlns:a16="http://schemas.microsoft.com/office/drawing/2014/main" val="2798105151"/>
                    </a:ext>
                  </a:extLst>
                </a:gridCol>
                <a:gridCol w="706104">
                  <a:extLst>
                    <a:ext uri="{9D8B030D-6E8A-4147-A177-3AD203B41FA5}">
                      <a16:colId xmlns="" xmlns:a16="http://schemas.microsoft.com/office/drawing/2014/main" val="1023035336"/>
                    </a:ext>
                  </a:extLst>
                </a:gridCol>
                <a:gridCol w="795528">
                  <a:extLst>
                    <a:ext uri="{9D8B030D-6E8A-4147-A177-3AD203B41FA5}">
                      <a16:colId xmlns="" xmlns:a16="http://schemas.microsoft.com/office/drawing/2014/main" val="553816442"/>
                    </a:ext>
                  </a:extLst>
                </a:gridCol>
                <a:gridCol w="804673">
                  <a:extLst>
                    <a:ext uri="{9D8B030D-6E8A-4147-A177-3AD203B41FA5}">
                      <a16:colId xmlns="" xmlns:a16="http://schemas.microsoft.com/office/drawing/2014/main" val="2357390352"/>
                    </a:ext>
                  </a:extLst>
                </a:gridCol>
                <a:gridCol w="781051">
                  <a:extLst>
                    <a:ext uri="{9D8B030D-6E8A-4147-A177-3AD203B41FA5}">
                      <a16:colId xmlns="" xmlns:a16="http://schemas.microsoft.com/office/drawing/2014/main" val="1753561286"/>
                    </a:ext>
                  </a:extLst>
                </a:gridCol>
                <a:gridCol w="781051">
                  <a:extLst>
                    <a:ext uri="{9D8B030D-6E8A-4147-A177-3AD203B41FA5}">
                      <a16:colId xmlns="" xmlns:a16="http://schemas.microsoft.com/office/drawing/2014/main" val="2623906895"/>
                    </a:ext>
                  </a:extLst>
                </a:gridCol>
                <a:gridCol w="841248">
                  <a:extLst>
                    <a:ext uri="{9D8B030D-6E8A-4147-A177-3AD203B41FA5}">
                      <a16:colId xmlns="" xmlns:a16="http://schemas.microsoft.com/office/drawing/2014/main" val="2155096348"/>
                    </a:ext>
                  </a:extLst>
                </a:gridCol>
                <a:gridCol w="813816">
                  <a:extLst>
                    <a:ext uri="{9D8B030D-6E8A-4147-A177-3AD203B41FA5}">
                      <a16:colId xmlns="" xmlns:a16="http://schemas.microsoft.com/office/drawing/2014/main" val="3814120700"/>
                    </a:ext>
                  </a:extLst>
                </a:gridCol>
                <a:gridCol w="790575">
                  <a:extLst>
                    <a:ext uri="{9D8B030D-6E8A-4147-A177-3AD203B41FA5}">
                      <a16:colId xmlns="" xmlns:a16="http://schemas.microsoft.com/office/drawing/2014/main" val="3560445000"/>
                    </a:ext>
                  </a:extLst>
                </a:gridCol>
                <a:gridCol w="274320">
                  <a:extLst>
                    <a:ext uri="{9D8B030D-6E8A-4147-A177-3AD203B41FA5}">
                      <a16:colId xmlns="" xmlns:a16="http://schemas.microsoft.com/office/drawing/2014/main" val="1038998038"/>
                    </a:ext>
                  </a:extLst>
                </a:gridCol>
              </a:tblGrid>
              <a:tr h="91440">
                <a:tc>
                  <a:txBody>
                    <a:bodyPr/>
                    <a:lstStyle/>
                    <a:p>
                      <a:pPr algn="r"/>
                      <a:r>
                        <a:rPr lang="en-US" sz="1000" b="1"/>
                        <a:t>No. of Patients</a:t>
                      </a:r>
                    </a:p>
                  </a:txBody>
                  <a:tcPr marL="0" marR="1828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12">
                  <a:txBody>
                    <a:bodyPr/>
                    <a:lstStyle/>
                    <a:p>
                      <a:pPr algn="ctr"/>
                      <a:endParaRPr lang="en-US" sz="80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800"/>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73042728"/>
                  </a:ext>
                </a:extLst>
              </a:tr>
              <a:tr h="0">
                <a:tc>
                  <a:txBody>
                    <a:bodyPr/>
                    <a:lstStyle/>
                    <a:p>
                      <a:pPr algn="r"/>
                      <a:r>
                        <a:rPr lang="en-US" sz="1000" b="1">
                          <a:solidFill>
                            <a:schemeClr val="accent1"/>
                          </a:solidFill>
                        </a:rPr>
                        <a:t>Dapagliflozin</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137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130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 121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111</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  95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  99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98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95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77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53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34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accent1"/>
                          </a:solidFill>
                        </a:rPr>
                        <a:t>10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616388560"/>
                  </a:ext>
                </a:extLst>
              </a:tr>
              <a:tr h="0">
                <a:tc>
                  <a:txBody>
                    <a:bodyPr/>
                    <a:lstStyle/>
                    <a:p>
                      <a:pPr algn="r"/>
                      <a:r>
                        <a:rPr lang="en-US" sz="1000" b="1">
                          <a:solidFill>
                            <a:schemeClr val="bg1">
                              <a:lumMod val="50000"/>
                            </a:schemeClr>
                          </a:solidFill>
                        </a:rPr>
                        <a:t>Placebo</a:t>
                      </a:r>
                    </a:p>
                  </a:txBody>
                  <a:tcPr marL="0" marR="1828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133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129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 124</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118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105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100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98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80</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45</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28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000">
                          <a:solidFill>
                            <a:schemeClr val="bg1">
                              <a:lumMod val="50000"/>
                            </a:schemeClr>
                          </a:solidFill>
                        </a:rPr>
                        <a:t>19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404807631"/>
                  </a:ext>
                </a:extLst>
              </a:tr>
            </a:tbl>
          </a:graphicData>
        </a:graphic>
      </p:graphicFrame>
      <p:sp>
        <p:nvSpPr>
          <p:cNvPr id="12" name="TextBox 11">
            <a:extLst>
              <a:ext uri="{FF2B5EF4-FFF2-40B4-BE49-F238E27FC236}">
                <a16:creationId xmlns="" xmlns:a16="http://schemas.microsoft.com/office/drawing/2014/main" id="{F5932EF4-5E4D-AF47-9788-51E3C55A6DB0}"/>
              </a:ext>
            </a:extLst>
          </p:cNvPr>
          <p:cNvSpPr txBox="1"/>
          <p:nvPr/>
        </p:nvSpPr>
        <p:spPr>
          <a:xfrm>
            <a:off x="2925389" y="5697124"/>
            <a:ext cx="6432368" cy="369332"/>
          </a:xfrm>
          <a:prstGeom prst="rect">
            <a:avLst/>
          </a:prstGeom>
          <a:noFill/>
          <a:ln w="19050">
            <a:solidFill>
              <a:schemeClr val="accent1"/>
            </a:solidFill>
          </a:ln>
        </p:spPr>
        <p:txBody>
          <a:bodyPr wrap="square" rtlCol="0" anchor="t">
            <a:spAutoFit/>
          </a:bodyPr>
          <a:lstStyle/>
          <a:p>
            <a:pPr algn="ctr"/>
            <a:r>
              <a:rPr lang="en-GB" b="1"/>
              <a:t>Mean </a:t>
            </a:r>
            <a:r>
              <a:rPr lang="en-GB" b="1" err="1"/>
              <a:t>difference</a:t>
            </a:r>
            <a:r>
              <a:rPr lang="en-GB" b="1" baseline="30000" err="1"/>
              <a:t>b</a:t>
            </a:r>
            <a:r>
              <a:rPr lang="en-GB" b="1"/>
              <a:t>: −26 (95% CI, −37 to −14; p&lt;0.001)</a:t>
            </a:r>
            <a:endParaRPr lang="en-GB" sz="700" b="1"/>
          </a:p>
        </p:txBody>
      </p:sp>
      <p:cxnSp>
        <p:nvCxnSpPr>
          <p:cNvPr id="14" name="Straight Connector 13">
            <a:extLst>
              <a:ext uri="{FF2B5EF4-FFF2-40B4-BE49-F238E27FC236}">
                <a16:creationId xmlns="" xmlns:a16="http://schemas.microsoft.com/office/drawing/2014/main" id="{BFA2E293-B427-A74D-8B2B-6BEB0958DE30}"/>
              </a:ext>
            </a:extLst>
          </p:cNvPr>
          <p:cNvCxnSpPr>
            <a:cxnSpLocks/>
          </p:cNvCxnSpPr>
          <p:nvPr/>
        </p:nvCxnSpPr>
        <p:spPr>
          <a:xfrm flipH="1">
            <a:off x="2817597" y="4396435"/>
            <a:ext cx="723613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 xmlns:a16="http://schemas.microsoft.com/office/drawing/2014/main" id="{EF76FB44-9B83-5D43-B001-3FE188443146}"/>
              </a:ext>
            </a:extLst>
          </p:cNvPr>
          <p:cNvSpPr txBox="1"/>
          <p:nvPr/>
        </p:nvSpPr>
        <p:spPr>
          <a:xfrm>
            <a:off x="2689517" y="4510163"/>
            <a:ext cx="384171" cy="153888"/>
          </a:xfrm>
          <a:prstGeom prst="rect">
            <a:avLst/>
          </a:prstGeom>
          <a:noFill/>
        </p:spPr>
        <p:txBody>
          <a:bodyPr wrap="square" lIns="0" tIns="0" rIns="0" bIns="0" rtlCol="0" anchor="ctr">
            <a:spAutoFit/>
          </a:bodyPr>
          <a:lstStyle/>
          <a:p>
            <a:pPr algn="ctr">
              <a:buClr>
                <a:schemeClr val="accent1"/>
              </a:buClr>
            </a:pPr>
            <a:r>
              <a:rPr lang="en-US" sz="1000"/>
              <a:t>0</a:t>
            </a:r>
          </a:p>
        </p:txBody>
      </p:sp>
      <p:cxnSp>
        <p:nvCxnSpPr>
          <p:cNvPr id="16" name="Straight Connector 15">
            <a:extLst>
              <a:ext uri="{FF2B5EF4-FFF2-40B4-BE49-F238E27FC236}">
                <a16:creationId xmlns="" xmlns:a16="http://schemas.microsoft.com/office/drawing/2014/main" id="{A57C780F-2CA1-294F-964D-CBB11F9EDB8B}"/>
              </a:ext>
            </a:extLst>
          </p:cNvPr>
          <p:cNvCxnSpPr>
            <a:cxnSpLocks/>
          </p:cNvCxnSpPr>
          <p:nvPr/>
        </p:nvCxnSpPr>
        <p:spPr>
          <a:xfrm rot="5400000" flipH="1">
            <a:off x="364621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 xmlns:a16="http://schemas.microsoft.com/office/drawing/2014/main" id="{F43B1EE8-F6C1-C742-8EAD-EC2E8E8F531A}"/>
              </a:ext>
            </a:extLst>
          </p:cNvPr>
          <p:cNvSpPr txBox="1"/>
          <p:nvPr/>
        </p:nvSpPr>
        <p:spPr>
          <a:xfrm>
            <a:off x="3486133" y="4510163"/>
            <a:ext cx="384171" cy="153888"/>
          </a:xfrm>
          <a:prstGeom prst="rect">
            <a:avLst/>
          </a:prstGeom>
          <a:noFill/>
        </p:spPr>
        <p:txBody>
          <a:bodyPr wrap="square" lIns="0" tIns="0" rIns="0" bIns="0" rtlCol="0" anchor="ctr">
            <a:spAutoFit/>
          </a:bodyPr>
          <a:lstStyle/>
          <a:p>
            <a:pPr algn="ctr">
              <a:buClr>
                <a:schemeClr val="accent1"/>
              </a:buClr>
            </a:pPr>
            <a:r>
              <a:rPr lang="en-US" sz="1000"/>
              <a:t>4</a:t>
            </a:r>
          </a:p>
        </p:txBody>
      </p:sp>
      <p:cxnSp>
        <p:nvCxnSpPr>
          <p:cNvPr id="18" name="Straight Connector 17">
            <a:extLst>
              <a:ext uri="{FF2B5EF4-FFF2-40B4-BE49-F238E27FC236}">
                <a16:creationId xmlns="" xmlns:a16="http://schemas.microsoft.com/office/drawing/2014/main" id="{1CB2E071-26A4-A944-A5B7-C2A90ACB4AF4}"/>
              </a:ext>
            </a:extLst>
          </p:cNvPr>
          <p:cNvCxnSpPr>
            <a:cxnSpLocks/>
          </p:cNvCxnSpPr>
          <p:nvPr/>
        </p:nvCxnSpPr>
        <p:spPr>
          <a:xfrm rot="5400000" flipH="1">
            <a:off x="444282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 xmlns:a16="http://schemas.microsoft.com/office/drawing/2014/main" id="{EC3CA336-12C8-5B4A-8A7F-B96137A661AC}"/>
              </a:ext>
            </a:extLst>
          </p:cNvPr>
          <p:cNvSpPr txBox="1"/>
          <p:nvPr/>
        </p:nvSpPr>
        <p:spPr>
          <a:xfrm>
            <a:off x="4282745" y="4510163"/>
            <a:ext cx="384171" cy="153888"/>
          </a:xfrm>
          <a:prstGeom prst="rect">
            <a:avLst/>
          </a:prstGeom>
          <a:noFill/>
        </p:spPr>
        <p:txBody>
          <a:bodyPr wrap="square" lIns="0" tIns="0" rIns="0" bIns="0" rtlCol="0" anchor="ctr">
            <a:spAutoFit/>
          </a:bodyPr>
          <a:lstStyle/>
          <a:p>
            <a:pPr algn="ctr">
              <a:buClr>
                <a:schemeClr val="accent1"/>
              </a:buClr>
            </a:pPr>
            <a:r>
              <a:rPr lang="en-US" sz="1000"/>
              <a:t>8</a:t>
            </a:r>
          </a:p>
        </p:txBody>
      </p:sp>
      <p:cxnSp>
        <p:nvCxnSpPr>
          <p:cNvPr id="20" name="Straight Connector 19">
            <a:extLst>
              <a:ext uri="{FF2B5EF4-FFF2-40B4-BE49-F238E27FC236}">
                <a16:creationId xmlns="" xmlns:a16="http://schemas.microsoft.com/office/drawing/2014/main" id="{27FAFBE9-5528-0044-BEC5-1C64EFBE4024}"/>
              </a:ext>
            </a:extLst>
          </p:cNvPr>
          <p:cNvCxnSpPr>
            <a:cxnSpLocks/>
          </p:cNvCxnSpPr>
          <p:nvPr/>
        </p:nvCxnSpPr>
        <p:spPr>
          <a:xfrm rot="5400000" flipH="1">
            <a:off x="523944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 xmlns:a16="http://schemas.microsoft.com/office/drawing/2014/main" id="{D9521754-C40B-3C41-8AAD-CA4BC225F87B}"/>
              </a:ext>
            </a:extLst>
          </p:cNvPr>
          <p:cNvSpPr txBox="1"/>
          <p:nvPr/>
        </p:nvSpPr>
        <p:spPr>
          <a:xfrm>
            <a:off x="5079361" y="4510163"/>
            <a:ext cx="384171" cy="153888"/>
          </a:xfrm>
          <a:prstGeom prst="rect">
            <a:avLst/>
          </a:prstGeom>
          <a:noFill/>
        </p:spPr>
        <p:txBody>
          <a:bodyPr wrap="square" lIns="0" tIns="0" rIns="0" bIns="0" rtlCol="0" anchor="ctr">
            <a:spAutoFit/>
          </a:bodyPr>
          <a:lstStyle/>
          <a:p>
            <a:pPr algn="ctr">
              <a:buClr>
                <a:schemeClr val="accent1"/>
              </a:buClr>
            </a:pPr>
            <a:r>
              <a:rPr lang="en-US" sz="1000"/>
              <a:t>12</a:t>
            </a:r>
          </a:p>
        </p:txBody>
      </p:sp>
      <p:cxnSp>
        <p:nvCxnSpPr>
          <p:cNvPr id="22" name="Straight Connector 21">
            <a:extLst>
              <a:ext uri="{FF2B5EF4-FFF2-40B4-BE49-F238E27FC236}">
                <a16:creationId xmlns="" xmlns:a16="http://schemas.microsoft.com/office/drawing/2014/main" id="{D226F57D-4DD0-334B-98C8-674ECB08895F}"/>
              </a:ext>
            </a:extLst>
          </p:cNvPr>
          <p:cNvCxnSpPr>
            <a:cxnSpLocks/>
          </p:cNvCxnSpPr>
          <p:nvPr/>
        </p:nvCxnSpPr>
        <p:spPr>
          <a:xfrm rot="5400000" flipH="1">
            <a:off x="6036055"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 xmlns:a16="http://schemas.microsoft.com/office/drawing/2014/main" id="{79C84C95-5613-4846-AF48-494ADB6A03AC}"/>
              </a:ext>
            </a:extLst>
          </p:cNvPr>
          <p:cNvSpPr txBox="1"/>
          <p:nvPr/>
        </p:nvSpPr>
        <p:spPr>
          <a:xfrm>
            <a:off x="5875973" y="4510163"/>
            <a:ext cx="384171" cy="153888"/>
          </a:xfrm>
          <a:prstGeom prst="rect">
            <a:avLst/>
          </a:prstGeom>
          <a:noFill/>
        </p:spPr>
        <p:txBody>
          <a:bodyPr wrap="square" lIns="0" tIns="0" rIns="0" bIns="0" rtlCol="0" anchor="ctr">
            <a:spAutoFit/>
          </a:bodyPr>
          <a:lstStyle/>
          <a:p>
            <a:pPr algn="ctr">
              <a:buClr>
                <a:schemeClr val="accent1"/>
              </a:buClr>
            </a:pPr>
            <a:r>
              <a:rPr lang="en-US" sz="1000"/>
              <a:t>16</a:t>
            </a:r>
          </a:p>
        </p:txBody>
      </p:sp>
      <p:cxnSp>
        <p:nvCxnSpPr>
          <p:cNvPr id="24" name="Straight Connector 23">
            <a:extLst>
              <a:ext uri="{FF2B5EF4-FFF2-40B4-BE49-F238E27FC236}">
                <a16:creationId xmlns="" xmlns:a16="http://schemas.microsoft.com/office/drawing/2014/main" id="{4929C070-1D9E-5C4D-BD19-7AB271213969}"/>
              </a:ext>
            </a:extLst>
          </p:cNvPr>
          <p:cNvCxnSpPr>
            <a:cxnSpLocks/>
          </p:cNvCxnSpPr>
          <p:nvPr/>
        </p:nvCxnSpPr>
        <p:spPr>
          <a:xfrm rot="5400000" flipH="1">
            <a:off x="683266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 xmlns:a16="http://schemas.microsoft.com/office/drawing/2014/main" id="{AD09ABED-823D-8548-9D7D-86940C3B5512}"/>
              </a:ext>
            </a:extLst>
          </p:cNvPr>
          <p:cNvSpPr txBox="1"/>
          <p:nvPr/>
        </p:nvSpPr>
        <p:spPr>
          <a:xfrm>
            <a:off x="6672589" y="4510163"/>
            <a:ext cx="384171" cy="153888"/>
          </a:xfrm>
          <a:prstGeom prst="rect">
            <a:avLst/>
          </a:prstGeom>
          <a:noFill/>
        </p:spPr>
        <p:txBody>
          <a:bodyPr wrap="square" lIns="0" tIns="0" rIns="0" bIns="0" rtlCol="0" anchor="ctr">
            <a:spAutoFit/>
          </a:bodyPr>
          <a:lstStyle/>
          <a:p>
            <a:pPr algn="ctr">
              <a:buClr>
                <a:schemeClr val="accent1"/>
              </a:buClr>
            </a:pPr>
            <a:r>
              <a:rPr lang="en-US" sz="1000"/>
              <a:t>20</a:t>
            </a:r>
          </a:p>
        </p:txBody>
      </p:sp>
      <p:cxnSp>
        <p:nvCxnSpPr>
          <p:cNvPr id="26" name="Straight Connector 25">
            <a:extLst>
              <a:ext uri="{FF2B5EF4-FFF2-40B4-BE49-F238E27FC236}">
                <a16:creationId xmlns="" xmlns:a16="http://schemas.microsoft.com/office/drawing/2014/main" id="{BD104B2D-6590-9948-B8DA-C24FB2470E11}"/>
              </a:ext>
            </a:extLst>
          </p:cNvPr>
          <p:cNvCxnSpPr>
            <a:cxnSpLocks/>
          </p:cNvCxnSpPr>
          <p:nvPr/>
        </p:nvCxnSpPr>
        <p:spPr>
          <a:xfrm rot="5400000" flipH="1">
            <a:off x="7629283"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 xmlns:a16="http://schemas.microsoft.com/office/drawing/2014/main" id="{A5AC2F63-8426-3B41-A1E9-34B7B1346D37}"/>
              </a:ext>
            </a:extLst>
          </p:cNvPr>
          <p:cNvSpPr txBox="1"/>
          <p:nvPr/>
        </p:nvSpPr>
        <p:spPr>
          <a:xfrm>
            <a:off x="7469201" y="4510163"/>
            <a:ext cx="384171" cy="153888"/>
          </a:xfrm>
          <a:prstGeom prst="rect">
            <a:avLst/>
          </a:prstGeom>
          <a:noFill/>
        </p:spPr>
        <p:txBody>
          <a:bodyPr wrap="square" lIns="0" tIns="0" rIns="0" bIns="0" rtlCol="0" anchor="ctr">
            <a:spAutoFit/>
          </a:bodyPr>
          <a:lstStyle/>
          <a:p>
            <a:pPr algn="ctr">
              <a:buClr>
                <a:schemeClr val="accent1"/>
              </a:buClr>
            </a:pPr>
            <a:r>
              <a:rPr lang="en-US" sz="1000"/>
              <a:t>24</a:t>
            </a:r>
          </a:p>
        </p:txBody>
      </p:sp>
      <p:cxnSp>
        <p:nvCxnSpPr>
          <p:cNvPr id="28" name="Straight Connector 27">
            <a:extLst>
              <a:ext uri="{FF2B5EF4-FFF2-40B4-BE49-F238E27FC236}">
                <a16:creationId xmlns="" xmlns:a16="http://schemas.microsoft.com/office/drawing/2014/main" id="{A522CC7C-F2A1-334A-8904-60FFDCEF80BB}"/>
              </a:ext>
            </a:extLst>
          </p:cNvPr>
          <p:cNvCxnSpPr>
            <a:cxnSpLocks/>
          </p:cNvCxnSpPr>
          <p:nvPr/>
        </p:nvCxnSpPr>
        <p:spPr>
          <a:xfrm rot="5400000" flipH="1">
            <a:off x="8425897"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 xmlns:a16="http://schemas.microsoft.com/office/drawing/2014/main" id="{9AA6E63A-6B8E-1D48-B773-02B89A30C5BD}"/>
              </a:ext>
            </a:extLst>
          </p:cNvPr>
          <p:cNvSpPr txBox="1"/>
          <p:nvPr/>
        </p:nvSpPr>
        <p:spPr>
          <a:xfrm>
            <a:off x="8265817" y="4510163"/>
            <a:ext cx="384171" cy="153888"/>
          </a:xfrm>
          <a:prstGeom prst="rect">
            <a:avLst/>
          </a:prstGeom>
          <a:noFill/>
        </p:spPr>
        <p:txBody>
          <a:bodyPr wrap="square" lIns="0" tIns="0" rIns="0" bIns="0" rtlCol="0" anchor="ctr">
            <a:spAutoFit/>
          </a:bodyPr>
          <a:lstStyle/>
          <a:p>
            <a:pPr algn="ctr">
              <a:buClr>
                <a:schemeClr val="accent1"/>
              </a:buClr>
            </a:pPr>
            <a:r>
              <a:rPr lang="en-US" sz="1000"/>
              <a:t>28</a:t>
            </a:r>
          </a:p>
        </p:txBody>
      </p:sp>
      <p:cxnSp>
        <p:nvCxnSpPr>
          <p:cNvPr id="30" name="Straight Connector 29">
            <a:extLst>
              <a:ext uri="{FF2B5EF4-FFF2-40B4-BE49-F238E27FC236}">
                <a16:creationId xmlns="" xmlns:a16="http://schemas.microsoft.com/office/drawing/2014/main" id="{53E29546-BD8D-F04E-9509-BD8164C79DC8}"/>
              </a:ext>
            </a:extLst>
          </p:cNvPr>
          <p:cNvCxnSpPr>
            <a:cxnSpLocks/>
          </p:cNvCxnSpPr>
          <p:nvPr/>
        </p:nvCxnSpPr>
        <p:spPr>
          <a:xfrm rot="5400000" flipH="1">
            <a:off x="9222511"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 xmlns:a16="http://schemas.microsoft.com/office/drawing/2014/main" id="{38776856-010A-6741-A794-976F8BBFC3C7}"/>
              </a:ext>
            </a:extLst>
          </p:cNvPr>
          <p:cNvSpPr txBox="1"/>
          <p:nvPr/>
        </p:nvSpPr>
        <p:spPr>
          <a:xfrm>
            <a:off x="9062429" y="4510163"/>
            <a:ext cx="384171" cy="153888"/>
          </a:xfrm>
          <a:prstGeom prst="rect">
            <a:avLst/>
          </a:prstGeom>
          <a:noFill/>
        </p:spPr>
        <p:txBody>
          <a:bodyPr wrap="square" lIns="0" tIns="0" rIns="0" bIns="0" rtlCol="0" anchor="ctr">
            <a:spAutoFit/>
          </a:bodyPr>
          <a:lstStyle/>
          <a:p>
            <a:pPr algn="ctr">
              <a:buClr>
                <a:schemeClr val="accent1"/>
              </a:buClr>
            </a:pPr>
            <a:r>
              <a:rPr lang="en-US" sz="1000"/>
              <a:t>32</a:t>
            </a:r>
          </a:p>
        </p:txBody>
      </p:sp>
      <p:cxnSp>
        <p:nvCxnSpPr>
          <p:cNvPr id="32" name="Straight Connector 31">
            <a:extLst>
              <a:ext uri="{FF2B5EF4-FFF2-40B4-BE49-F238E27FC236}">
                <a16:creationId xmlns="" xmlns:a16="http://schemas.microsoft.com/office/drawing/2014/main" id="{93D90822-86A0-0D42-AF31-4DA8D637D386}"/>
              </a:ext>
            </a:extLst>
          </p:cNvPr>
          <p:cNvCxnSpPr>
            <a:cxnSpLocks/>
          </p:cNvCxnSpPr>
          <p:nvPr/>
        </p:nvCxnSpPr>
        <p:spPr>
          <a:xfrm rot="5400000" flipH="1">
            <a:off x="1001912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 xmlns:a16="http://schemas.microsoft.com/office/drawing/2014/main" id="{45832628-BCF1-1D4C-896F-D9FB92D60244}"/>
              </a:ext>
            </a:extLst>
          </p:cNvPr>
          <p:cNvSpPr txBox="1"/>
          <p:nvPr/>
        </p:nvSpPr>
        <p:spPr>
          <a:xfrm>
            <a:off x="9859049" y="4510163"/>
            <a:ext cx="384171" cy="153888"/>
          </a:xfrm>
          <a:prstGeom prst="rect">
            <a:avLst/>
          </a:prstGeom>
          <a:noFill/>
        </p:spPr>
        <p:txBody>
          <a:bodyPr wrap="square" lIns="0" tIns="0" rIns="0" bIns="0" rtlCol="0" anchor="ctr">
            <a:spAutoFit/>
          </a:bodyPr>
          <a:lstStyle/>
          <a:p>
            <a:pPr algn="ctr">
              <a:buClr>
                <a:schemeClr val="accent1"/>
              </a:buClr>
            </a:pPr>
            <a:r>
              <a:rPr lang="en-US" sz="1000"/>
              <a:t>36</a:t>
            </a:r>
          </a:p>
        </p:txBody>
      </p:sp>
      <p:sp>
        <p:nvSpPr>
          <p:cNvPr id="34" name="TextBox 33">
            <a:extLst>
              <a:ext uri="{FF2B5EF4-FFF2-40B4-BE49-F238E27FC236}">
                <a16:creationId xmlns="" xmlns:a16="http://schemas.microsoft.com/office/drawing/2014/main" id="{A477CD8F-93E1-4048-89EC-5695675338BD}"/>
              </a:ext>
            </a:extLst>
          </p:cNvPr>
          <p:cNvSpPr txBox="1"/>
          <p:nvPr/>
        </p:nvSpPr>
        <p:spPr>
          <a:xfrm>
            <a:off x="5144701" y="4758027"/>
            <a:ext cx="2581931" cy="184666"/>
          </a:xfrm>
          <a:prstGeom prst="rect">
            <a:avLst/>
          </a:prstGeom>
          <a:noFill/>
        </p:spPr>
        <p:txBody>
          <a:bodyPr wrap="square" lIns="0" tIns="0" rIns="0" bIns="0" rtlCol="0" anchor="ctr">
            <a:spAutoFit/>
          </a:bodyPr>
          <a:lstStyle/>
          <a:p>
            <a:pPr algn="ctr">
              <a:buClr>
                <a:schemeClr val="accent1"/>
              </a:buClr>
            </a:pPr>
            <a:r>
              <a:rPr lang="en-US" sz="1200" b="1"/>
              <a:t>Time, Months</a:t>
            </a:r>
          </a:p>
        </p:txBody>
      </p:sp>
      <p:sp>
        <p:nvSpPr>
          <p:cNvPr id="35" name="TextBox 34">
            <a:extLst>
              <a:ext uri="{FF2B5EF4-FFF2-40B4-BE49-F238E27FC236}">
                <a16:creationId xmlns="" xmlns:a16="http://schemas.microsoft.com/office/drawing/2014/main" id="{38956EBA-2957-4748-B31D-32AE018F15CF}"/>
              </a:ext>
            </a:extLst>
          </p:cNvPr>
          <p:cNvSpPr txBox="1"/>
          <p:nvPr/>
        </p:nvSpPr>
        <p:spPr>
          <a:xfrm rot="16200000">
            <a:off x="1012178" y="2837807"/>
            <a:ext cx="2581931" cy="369332"/>
          </a:xfrm>
          <a:prstGeom prst="rect">
            <a:avLst/>
          </a:prstGeom>
          <a:noFill/>
        </p:spPr>
        <p:txBody>
          <a:bodyPr wrap="square" lIns="0" tIns="0" rIns="0" bIns="0" rtlCol="0" anchor="ctr">
            <a:spAutoFit/>
          </a:bodyPr>
          <a:lstStyle/>
          <a:p>
            <a:pPr algn="ctr">
              <a:buClr>
                <a:schemeClr val="accent1"/>
              </a:buClr>
            </a:pPr>
            <a:r>
              <a:rPr lang="en-US" sz="1200" b="1"/>
              <a:t>Percent Change from </a:t>
            </a:r>
          </a:p>
          <a:p>
            <a:pPr algn="ctr">
              <a:buClr>
                <a:schemeClr val="accent1"/>
              </a:buClr>
            </a:pPr>
            <a:r>
              <a:rPr lang="en-US" sz="1200" b="1"/>
              <a:t>Baseline in UACR </a:t>
            </a:r>
          </a:p>
        </p:txBody>
      </p:sp>
      <p:sp>
        <p:nvSpPr>
          <p:cNvPr id="36" name="Rectangle 35">
            <a:extLst>
              <a:ext uri="{FF2B5EF4-FFF2-40B4-BE49-F238E27FC236}">
                <a16:creationId xmlns="" xmlns:a16="http://schemas.microsoft.com/office/drawing/2014/main" id="{9F2B8C23-3397-FE4D-8561-16826218461C}"/>
              </a:ext>
            </a:extLst>
          </p:cNvPr>
          <p:cNvSpPr/>
          <p:nvPr/>
        </p:nvSpPr>
        <p:spPr>
          <a:xfrm>
            <a:off x="10166109" y="3425530"/>
            <a:ext cx="974115" cy="169277"/>
          </a:xfrm>
          <a:prstGeom prst="rect">
            <a:avLst/>
          </a:prstGeom>
        </p:spPr>
        <p:txBody>
          <a:bodyPr wrap="square" lIns="0" tIns="0" rIns="0" bIns="0"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1"/>
                </a:solidFill>
                <a:effectLst/>
                <a:uLnTx/>
                <a:uFillTx/>
                <a:latin typeface="Arial" panose="020B0604020202020204" pitchFamily="34" charset="0"/>
                <a:ea typeface="Calibri" panose="020F0502020204030204" pitchFamily="34" charset="0"/>
                <a:cs typeface="Arial" panose="020B0604020202020204" pitchFamily="34" charset="0"/>
              </a:rPr>
              <a:t>Dapagliflozin</a:t>
            </a:r>
          </a:p>
        </p:txBody>
      </p:sp>
      <p:sp>
        <p:nvSpPr>
          <p:cNvPr id="37" name="Rectangle 36">
            <a:extLst>
              <a:ext uri="{FF2B5EF4-FFF2-40B4-BE49-F238E27FC236}">
                <a16:creationId xmlns="" xmlns:a16="http://schemas.microsoft.com/office/drawing/2014/main" id="{6E742E1C-926D-644C-98F9-9D0F874BE123}"/>
              </a:ext>
            </a:extLst>
          </p:cNvPr>
          <p:cNvSpPr/>
          <p:nvPr/>
        </p:nvSpPr>
        <p:spPr>
          <a:xfrm>
            <a:off x="10176683" y="2497291"/>
            <a:ext cx="541815" cy="169277"/>
          </a:xfrm>
          <a:prstGeom prst="rect">
            <a:avLst/>
          </a:prstGeom>
        </p:spPr>
        <p:txBody>
          <a:bodyPr wrap="none"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1100" b="1">
                <a:solidFill>
                  <a:schemeClr val="bg1">
                    <a:lumMod val="50000"/>
                  </a:schemeClr>
                </a:solidFill>
                <a:latin typeface="Arial" panose="020B0604020202020204" pitchFamily="34" charset="0"/>
                <a:ea typeface="Calibri" panose="020F0502020204030204" pitchFamily="34" charset="0"/>
                <a:cs typeface="Arial" panose="020B0604020202020204" pitchFamily="34" charset="0"/>
              </a:rPr>
              <a:t>Placebo</a:t>
            </a:r>
            <a:endParaRPr kumimoji="0" lang="en-US" sz="1100" b="1" i="0" u="none" strike="noStrike" kern="1200" cap="none" spc="0" normalizeH="0" baseline="0" noProof="0">
              <a:ln>
                <a:noFill/>
              </a:ln>
              <a:solidFill>
                <a:schemeClr val="bg1">
                  <a:lumMod val="50000"/>
                </a:schemeClr>
              </a:solidFill>
              <a:effectLst/>
              <a:uLnTx/>
              <a:uFillTx/>
              <a:latin typeface="Arial" panose="020B0604020202020204" pitchFamily="34" charset="0"/>
              <a:ea typeface="ＭＳ Ｐゴシック" pitchFamily="-105" charset="-128"/>
              <a:cs typeface="Arial" panose="020B0604020202020204" pitchFamily="34" charset="0"/>
            </a:endParaRPr>
          </a:p>
        </p:txBody>
      </p:sp>
      <p:cxnSp>
        <p:nvCxnSpPr>
          <p:cNvPr id="38" name="Straight Connector 37">
            <a:extLst>
              <a:ext uri="{FF2B5EF4-FFF2-40B4-BE49-F238E27FC236}">
                <a16:creationId xmlns="" xmlns:a16="http://schemas.microsoft.com/office/drawing/2014/main" id="{E921A61C-A8EB-604E-9D1A-06C19F0556C8}"/>
              </a:ext>
            </a:extLst>
          </p:cNvPr>
          <p:cNvCxnSpPr>
            <a:cxnSpLocks/>
          </p:cNvCxnSpPr>
          <p:nvPr/>
        </p:nvCxnSpPr>
        <p:spPr>
          <a:xfrm rot="5400000" flipH="1">
            <a:off x="3241009" y="4428439"/>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 xmlns:a16="http://schemas.microsoft.com/office/drawing/2014/main" id="{389D9860-40B2-C44F-AC8E-2EF49CA5E345}"/>
              </a:ext>
            </a:extLst>
          </p:cNvPr>
          <p:cNvSpPr txBox="1"/>
          <p:nvPr/>
        </p:nvSpPr>
        <p:spPr>
          <a:xfrm>
            <a:off x="3080929" y="4510163"/>
            <a:ext cx="384171" cy="153888"/>
          </a:xfrm>
          <a:prstGeom prst="rect">
            <a:avLst/>
          </a:prstGeom>
          <a:noFill/>
        </p:spPr>
        <p:txBody>
          <a:bodyPr wrap="square" lIns="0" tIns="0" rIns="0" bIns="0" rtlCol="0" anchor="ctr">
            <a:spAutoFit/>
          </a:bodyPr>
          <a:lstStyle/>
          <a:p>
            <a:pPr algn="ctr">
              <a:buClr>
                <a:schemeClr val="accent1"/>
              </a:buClr>
            </a:pPr>
            <a:r>
              <a:rPr lang="en-US" sz="1000"/>
              <a:t>2</a:t>
            </a:r>
          </a:p>
        </p:txBody>
      </p:sp>
      <p:grpSp>
        <p:nvGrpSpPr>
          <p:cNvPr id="40" name="Group 39">
            <a:extLst>
              <a:ext uri="{FF2B5EF4-FFF2-40B4-BE49-F238E27FC236}">
                <a16:creationId xmlns="" xmlns:a16="http://schemas.microsoft.com/office/drawing/2014/main" id="{6B91384C-2E06-E143-9D63-3DB7B03E5BD4}"/>
              </a:ext>
            </a:extLst>
          </p:cNvPr>
          <p:cNvGrpSpPr/>
          <p:nvPr/>
        </p:nvGrpSpPr>
        <p:grpSpPr>
          <a:xfrm>
            <a:off x="2490935" y="1398715"/>
            <a:ext cx="390695" cy="3074936"/>
            <a:chOff x="2490909" y="1398715"/>
            <a:chExt cx="390694" cy="3074936"/>
          </a:xfrm>
        </p:grpSpPr>
        <p:cxnSp>
          <p:nvCxnSpPr>
            <p:cNvPr id="41" name="Straight Connector 40">
              <a:extLst>
                <a:ext uri="{FF2B5EF4-FFF2-40B4-BE49-F238E27FC236}">
                  <a16:creationId xmlns="" xmlns:a16="http://schemas.microsoft.com/office/drawing/2014/main" id="{CDB03BC1-A450-3644-8F12-7E2104BBBA31}"/>
                </a:ext>
              </a:extLst>
            </p:cNvPr>
            <p:cNvCxnSpPr>
              <a:cxnSpLocks/>
            </p:cNvCxnSpPr>
            <p:nvPr/>
          </p:nvCxnSpPr>
          <p:spPr>
            <a:xfrm>
              <a:off x="2881603" y="1468916"/>
              <a:ext cx="0" cy="29937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 xmlns:a16="http://schemas.microsoft.com/office/drawing/2014/main" id="{45B069F6-1C7B-3343-8A86-C3EB0C1E7A29}"/>
                </a:ext>
              </a:extLst>
            </p:cNvPr>
            <p:cNvSpPr txBox="1">
              <a:spLocks/>
            </p:cNvSpPr>
            <p:nvPr/>
          </p:nvSpPr>
          <p:spPr>
            <a:xfrm>
              <a:off x="2490914" y="4319763"/>
              <a:ext cx="326676" cy="153888"/>
            </a:xfrm>
            <a:prstGeom prst="rect">
              <a:avLst/>
            </a:prstGeom>
            <a:noFill/>
          </p:spPr>
          <p:txBody>
            <a:bodyPr wrap="square" lIns="0" tIns="0" rIns="0" bIns="0" rtlCol="0" anchor="ctr">
              <a:spAutoFit/>
            </a:bodyPr>
            <a:lstStyle/>
            <a:p>
              <a:pPr algn="r">
                <a:buClr>
                  <a:schemeClr val="accent1"/>
                </a:buClr>
              </a:pPr>
              <a:r>
                <a:rPr lang="en-US" sz="1000"/>
                <a:t>-60</a:t>
              </a:r>
            </a:p>
          </p:txBody>
        </p:sp>
        <p:sp>
          <p:nvSpPr>
            <p:cNvPr id="43" name="TextBox 42">
              <a:extLst>
                <a:ext uri="{FF2B5EF4-FFF2-40B4-BE49-F238E27FC236}">
                  <a16:creationId xmlns="" xmlns:a16="http://schemas.microsoft.com/office/drawing/2014/main" id="{CE4AAC30-8E2E-1C44-B29C-553E4EA9292A}"/>
                </a:ext>
              </a:extLst>
            </p:cNvPr>
            <p:cNvSpPr txBox="1">
              <a:spLocks/>
            </p:cNvSpPr>
            <p:nvPr/>
          </p:nvSpPr>
          <p:spPr>
            <a:xfrm>
              <a:off x="2490914" y="3151345"/>
              <a:ext cx="326676" cy="153888"/>
            </a:xfrm>
            <a:prstGeom prst="rect">
              <a:avLst/>
            </a:prstGeom>
            <a:noFill/>
          </p:spPr>
          <p:txBody>
            <a:bodyPr wrap="square" lIns="0" tIns="0" rIns="0" bIns="0" rtlCol="0" anchor="ctr">
              <a:spAutoFit/>
            </a:bodyPr>
            <a:lstStyle/>
            <a:p>
              <a:pPr algn="r">
                <a:buClr>
                  <a:schemeClr val="accent1"/>
                </a:buClr>
              </a:pPr>
              <a:r>
                <a:rPr lang="en-US" sz="1000"/>
                <a:t>-20</a:t>
              </a:r>
            </a:p>
          </p:txBody>
        </p:sp>
        <p:sp>
          <p:nvSpPr>
            <p:cNvPr id="44" name="TextBox 43">
              <a:extLst>
                <a:ext uri="{FF2B5EF4-FFF2-40B4-BE49-F238E27FC236}">
                  <a16:creationId xmlns="" xmlns:a16="http://schemas.microsoft.com/office/drawing/2014/main" id="{F711BDED-DBEC-5C4B-B733-6FD9D6778CCF}"/>
                </a:ext>
              </a:extLst>
            </p:cNvPr>
            <p:cNvSpPr txBox="1">
              <a:spLocks/>
            </p:cNvSpPr>
            <p:nvPr/>
          </p:nvSpPr>
          <p:spPr>
            <a:xfrm>
              <a:off x="2490914" y="1982925"/>
              <a:ext cx="326676" cy="153888"/>
            </a:xfrm>
            <a:prstGeom prst="rect">
              <a:avLst/>
            </a:prstGeom>
            <a:noFill/>
          </p:spPr>
          <p:txBody>
            <a:bodyPr wrap="square" lIns="0" tIns="0" rIns="0" bIns="0" rtlCol="0" anchor="ctr">
              <a:spAutoFit/>
            </a:bodyPr>
            <a:lstStyle/>
            <a:p>
              <a:pPr algn="r">
                <a:buClr>
                  <a:schemeClr val="accent1"/>
                </a:buClr>
              </a:pPr>
              <a:r>
                <a:rPr lang="en-US" sz="1000"/>
                <a:t>20</a:t>
              </a:r>
            </a:p>
          </p:txBody>
        </p:sp>
        <p:sp>
          <p:nvSpPr>
            <p:cNvPr id="45" name="TextBox 44">
              <a:extLst>
                <a:ext uri="{FF2B5EF4-FFF2-40B4-BE49-F238E27FC236}">
                  <a16:creationId xmlns="" xmlns:a16="http://schemas.microsoft.com/office/drawing/2014/main" id="{89ED55C9-77E7-B648-BE00-E694387CAD4C}"/>
                </a:ext>
              </a:extLst>
            </p:cNvPr>
            <p:cNvSpPr txBox="1"/>
            <p:nvPr/>
          </p:nvSpPr>
          <p:spPr>
            <a:xfrm>
              <a:off x="2490914" y="1398715"/>
              <a:ext cx="326676" cy="153888"/>
            </a:xfrm>
            <a:prstGeom prst="rect">
              <a:avLst/>
            </a:prstGeom>
            <a:noFill/>
          </p:spPr>
          <p:txBody>
            <a:bodyPr wrap="square" lIns="0" tIns="0" rIns="0" bIns="0" rtlCol="0" anchor="ctr">
              <a:spAutoFit/>
            </a:bodyPr>
            <a:lstStyle/>
            <a:p>
              <a:pPr algn="r">
                <a:buClr>
                  <a:schemeClr val="accent1"/>
                </a:buClr>
              </a:pPr>
              <a:r>
                <a:rPr lang="en-US" sz="1000"/>
                <a:t>40</a:t>
              </a:r>
            </a:p>
          </p:txBody>
        </p:sp>
        <p:sp>
          <p:nvSpPr>
            <p:cNvPr id="46" name="TextBox 45">
              <a:extLst>
                <a:ext uri="{FF2B5EF4-FFF2-40B4-BE49-F238E27FC236}">
                  <a16:creationId xmlns="" xmlns:a16="http://schemas.microsoft.com/office/drawing/2014/main" id="{24DEAECE-8B52-D444-BAC8-5133F528F6E1}"/>
                </a:ext>
              </a:extLst>
            </p:cNvPr>
            <p:cNvSpPr txBox="1">
              <a:spLocks/>
            </p:cNvSpPr>
            <p:nvPr/>
          </p:nvSpPr>
          <p:spPr>
            <a:xfrm>
              <a:off x="2490914" y="3735555"/>
              <a:ext cx="326676" cy="153888"/>
            </a:xfrm>
            <a:prstGeom prst="rect">
              <a:avLst/>
            </a:prstGeom>
            <a:noFill/>
          </p:spPr>
          <p:txBody>
            <a:bodyPr wrap="square" lIns="0" tIns="0" rIns="0" bIns="0" rtlCol="0" anchor="ctr">
              <a:spAutoFit/>
            </a:bodyPr>
            <a:lstStyle/>
            <a:p>
              <a:pPr algn="r">
                <a:buClr>
                  <a:schemeClr val="accent1"/>
                </a:buClr>
              </a:pPr>
              <a:r>
                <a:rPr lang="en-US" sz="1000"/>
                <a:t>-40</a:t>
              </a:r>
            </a:p>
          </p:txBody>
        </p:sp>
        <p:sp>
          <p:nvSpPr>
            <p:cNvPr id="47" name="TextBox 46">
              <a:extLst>
                <a:ext uri="{FF2B5EF4-FFF2-40B4-BE49-F238E27FC236}">
                  <a16:creationId xmlns="" xmlns:a16="http://schemas.microsoft.com/office/drawing/2014/main" id="{9BCB6640-CDBB-9044-B0A3-0CC36A9EDA35}"/>
                </a:ext>
              </a:extLst>
            </p:cNvPr>
            <p:cNvSpPr txBox="1">
              <a:spLocks/>
            </p:cNvSpPr>
            <p:nvPr/>
          </p:nvSpPr>
          <p:spPr>
            <a:xfrm>
              <a:off x="2490909" y="2567135"/>
              <a:ext cx="326676" cy="153888"/>
            </a:xfrm>
            <a:prstGeom prst="rect">
              <a:avLst/>
            </a:prstGeom>
            <a:noFill/>
          </p:spPr>
          <p:txBody>
            <a:bodyPr wrap="square" lIns="0" tIns="0" rIns="0" bIns="0" rtlCol="0" anchor="ctr">
              <a:spAutoFit/>
            </a:bodyPr>
            <a:lstStyle/>
            <a:p>
              <a:pPr algn="r">
                <a:buClr>
                  <a:schemeClr val="accent1"/>
                </a:buClr>
              </a:pPr>
              <a:r>
                <a:rPr lang="en-US" sz="1000"/>
                <a:t>0</a:t>
              </a:r>
            </a:p>
          </p:txBody>
        </p:sp>
      </p:grpSp>
      <p:grpSp>
        <p:nvGrpSpPr>
          <p:cNvPr id="48" name="Group 47">
            <a:extLst>
              <a:ext uri="{FF2B5EF4-FFF2-40B4-BE49-F238E27FC236}">
                <a16:creationId xmlns="" xmlns:a16="http://schemas.microsoft.com/office/drawing/2014/main" id="{FFA41AE2-2042-D44B-9218-78D21C383A9E}"/>
              </a:ext>
            </a:extLst>
          </p:cNvPr>
          <p:cNvGrpSpPr/>
          <p:nvPr/>
        </p:nvGrpSpPr>
        <p:grpSpPr>
          <a:xfrm>
            <a:off x="2855236" y="1619841"/>
            <a:ext cx="7214173" cy="1603099"/>
            <a:chOff x="2855233" y="1619830"/>
            <a:chExt cx="7214173" cy="1603099"/>
          </a:xfrm>
        </p:grpSpPr>
        <p:grpSp>
          <p:nvGrpSpPr>
            <p:cNvPr id="49" name="Group 48">
              <a:extLst>
                <a:ext uri="{FF2B5EF4-FFF2-40B4-BE49-F238E27FC236}">
                  <a16:creationId xmlns="" xmlns:a16="http://schemas.microsoft.com/office/drawing/2014/main" id="{9C9F77FA-B254-0C4F-8C13-778A92F96399}"/>
                </a:ext>
              </a:extLst>
            </p:cNvPr>
            <p:cNvGrpSpPr/>
            <p:nvPr/>
          </p:nvGrpSpPr>
          <p:grpSpPr>
            <a:xfrm>
              <a:off x="9999813" y="2198333"/>
              <a:ext cx="64008" cy="802016"/>
              <a:chOff x="10023891" y="3619153"/>
              <a:chExt cx="64008" cy="195475"/>
            </a:xfrm>
          </p:grpSpPr>
          <p:sp>
            <p:nvSpPr>
              <p:cNvPr id="104" name="Line 7">
                <a:extLst>
                  <a:ext uri="{FF2B5EF4-FFF2-40B4-BE49-F238E27FC236}">
                    <a16:creationId xmlns="" xmlns:a16="http://schemas.microsoft.com/office/drawing/2014/main" id="{407627B9-8C4E-D347-9AD2-DFA7848B896C}"/>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7">
                <a:extLst>
                  <a:ext uri="{FF2B5EF4-FFF2-40B4-BE49-F238E27FC236}">
                    <a16:creationId xmlns="" xmlns:a16="http://schemas.microsoft.com/office/drawing/2014/main" id="{70A124D7-D41C-1348-8127-7832B6FCAE76}"/>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7">
                <a:extLst>
                  <a:ext uri="{FF2B5EF4-FFF2-40B4-BE49-F238E27FC236}">
                    <a16:creationId xmlns="" xmlns:a16="http://schemas.microsoft.com/office/drawing/2014/main" id="{2716068A-57CD-814F-9723-B3A320902B03}"/>
                  </a:ext>
                </a:extLst>
              </p:cNvPr>
              <p:cNvSpPr>
                <a:spLocks noChangeShapeType="1"/>
              </p:cNvSpPr>
              <p:nvPr/>
            </p:nvSpPr>
            <p:spPr bwMode="auto">
              <a:xfrm rot="5400000">
                <a:off x="10055895" y="3782624"/>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a:extLst>
                <a:ext uri="{FF2B5EF4-FFF2-40B4-BE49-F238E27FC236}">
                  <a16:creationId xmlns="" xmlns:a16="http://schemas.microsoft.com/office/drawing/2014/main" id="{1A0C22F8-E02A-9748-8986-7C4197E09394}"/>
                </a:ext>
              </a:extLst>
            </p:cNvPr>
            <p:cNvGrpSpPr/>
            <p:nvPr/>
          </p:nvGrpSpPr>
          <p:grpSpPr>
            <a:xfrm>
              <a:off x="5242828" y="2594098"/>
              <a:ext cx="64008" cy="431183"/>
              <a:chOff x="10023891" y="3619153"/>
              <a:chExt cx="64008" cy="196245"/>
            </a:xfrm>
          </p:grpSpPr>
          <p:sp>
            <p:nvSpPr>
              <p:cNvPr id="101" name="Line 7">
                <a:extLst>
                  <a:ext uri="{FF2B5EF4-FFF2-40B4-BE49-F238E27FC236}">
                    <a16:creationId xmlns="" xmlns:a16="http://schemas.microsoft.com/office/drawing/2014/main" id="{C7383A48-1770-CF48-A92E-4289E3C305DE}"/>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7">
                <a:extLst>
                  <a:ext uri="{FF2B5EF4-FFF2-40B4-BE49-F238E27FC236}">
                    <a16:creationId xmlns="" xmlns:a16="http://schemas.microsoft.com/office/drawing/2014/main" id="{0EA9C61D-F6B6-A64E-8476-9822DDCEF55B}"/>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7">
                <a:extLst>
                  <a:ext uri="{FF2B5EF4-FFF2-40B4-BE49-F238E27FC236}">
                    <a16:creationId xmlns="" xmlns:a16="http://schemas.microsoft.com/office/drawing/2014/main" id="{BF0273C5-9C95-2E47-91D1-20287243C53F}"/>
                  </a:ext>
                </a:extLst>
              </p:cNvPr>
              <p:cNvSpPr>
                <a:spLocks noChangeShapeType="1"/>
              </p:cNvSpPr>
              <p:nvPr/>
            </p:nvSpPr>
            <p:spPr bwMode="auto">
              <a:xfrm rot="5400000">
                <a:off x="10055895" y="3783394"/>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 xmlns:a16="http://schemas.microsoft.com/office/drawing/2014/main" id="{A1B74AEA-EAF6-8646-B866-47E0219FAE9D}"/>
                </a:ext>
              </a:extLst>
            </p:cNvPr>
            <p:cNvGrpSpPr/>
            <p:nvPr/>
          </p:nvGrpSpPr>
          <p:grpSpPr>
            <a:xfrm>
              <a:off x="9211668" y="1619830"/>
              <a:ext cx="64008" cy="778835"/>
              <a:chOff x="10023891" y="3619153"/>
              <a:chExt cx="64008" cy="196016"/>
            </a:xfrm>
          </p:grpSpPr>
          <p:sp>
            <p:nvSpPr>
              <p:cNvPr id="98" name="Line 7">
                <a:extLst>
                  <a:ext uri="{FF2B5EF4-FFF2-40B4-BE49-F238E27FC236}">
                    <a16:creationId xmlns="" xmlns:a16="http://schemas.microsoft.com/office/drawing/2014/main" id="{34E9B117-C3E4-2441-BDCD-9C8F36FF8EAA}"/>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7">
                <a:extLst>
                  <a:ext uri="{FF2B5EF4-FFF2-40B4-BE49-F238E27FC236}">
                    <a16:creationId xmlns="" xmlns:a16="http://schemas.microsoft.com/office/drawing/2014/main" id="{857D0404-9F05-8C48-BE08-E1DE9585812D}"/>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7">
                <a:extLst>
                  <a:ext uri="{FF2B5EF4-FFF2-40B4-BE49-F238E27FC236}">
                    <a16:creationId xmlns="" xmlns:a16="http://schemas.microsoft.com/office/drawing/2014/main" id="{293D0D0E-9CC5-F343-AB21-23BD84BF8533}"/>
                  </a:ext>
                </a:extLst>
              </p:cNvPr>
              <p:cNvSpPr>
                <a:spLocks noChangeShapeType="1"/>
              </p:cNvSpPr>
              <p:nvPr/>
            </p:nvSpPr>
            <p:spPr bwMode="auto">
              <a:xfrm rot="5400000">
                <a:off x="10055895" y="3783165"/>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a:extLst>
                <a:ext uri="{FF2B5EF4-FFF2-40B4-BE49-F238E27FC236}">
                  <a16:creationId xmlns="" xmlns:a16="http://schemas.microsoft.com/office/drawing/2014/main" id="{615FBB1A-5CD6-E54D-9839-C89FA54D7450}"/>
                </a:ext>
              </a:extLst>
            </p:cNvPr>
            <p:cNvGrpSpPr/>
            <p:nvPr/>
          </p:nvGrpSpPr>
          <p:grpSpPr>
            <a:xfrm>
              <a:off x="8421542" y="2497973"/>
              <a:ext cx="64008" cy="724956"/>
              <a:chOff x="10023891" y="3619153"/>
              <a:chExt cx="64008" cy="196435"/>
            </a:xfrm>
          </p:grpSpPr>
          <p:sp>
            <p:nvSpPr>
              <p:cNvPr id="95" name="Line 7">
                <a:extLst>
                  <a:ext uri="{FF2B5EF4-FFF2-40B4-BE49-F238E27FC236}">
                    <a16:creationId xmlns="" xmlns:a16="http://schemas.microsoft.com/office/drawing/2014/main" id="{30B6FAC5-2686-4046-8908-D50740369B5D}"/>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7">
                <a:extLst>
                  <a:ext uri="{FF2B5EF4-FFF2-40B4-BE49-F238E27FC236}">
                    <a16:creationId xmlns="" xmlns:a16="http://schemas.microsoft.com/office/drawing/2014/main" id="{99983516-85B5-3247-932A-00137DB15E65}"/>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7">
                <a:extLst>
                  <a:ext uri="{FF2B5EF4-FFF2-40B4-BE49-F238E27FC236}">
                    <a16:creationId xmlns="" xmlns:a16="http://schemas.microsoft.com/office/drawing/2014/main" id="{F32F2872-5F2B-B04E-BA9D-1392D488D783}"/>
                  </a:ext>
                </a:extLst>
              </p:cNvPr>
              <p:cNvSpPr>
                <a:spLocks noChangeShapeType="1"/>
              </p:cNvSpPr>
              <p:nvPr/>
            </p:nvSpPr>
            <p:spPr bwMode="auto">
              <a:xfrm rot="5400000">
                <a:off x="10055895" y="3783584"/>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a:extLst>
                <a:ext uri="{FF2B5EF4-FFF2-40B4-BE49-F238E27FC236}">
                  <a16:creationId xmlns="" xmlns:a16="http://schemas.microsoft.com/office/drawing/2014/main" id="{07504B8D-3B0C-304E-9140-A1F29E8AE7BD}"/>
                </a:ext>
              </a:extLst>
            </p:cNvPr>
            <p:cNvGrpSpPr/>
            <p:nvPr/>
          </p:nvGrpSpPr>
          <p:grpSpPr>
            <a:xfrm>
              <a:off x="7619568" y="2510697"/>
              <a:ext cx="64008" cy="558506"/>
              <a:chOff x="10023891" y="3619153"/>
              <a:chExt cx="64008" cy="197469"/>
            </a:xfrm>
          </p:grpSpPr>
          <p:sp>
            <p:nvSpPr>
              <p:cNvPr id="92" name="Line 7">
                <a:extLst>
                  <a:ext uri="{FF2B5EF4-FFF2-40B4-BE49-F238E27FC236}">
                    <a16:creationId xmlns="" xmlns:a16="http://schemas.microsoft.com/office/drawing/2014/main" id="{8B7F8C8B-1CDE-5F4B-BED4-22EFC4514D12}"/>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7">
                <a:extLst>
                  <a:ext uri="{FF2B5EF4-FFF2-40B4-BE49-F238E27FC236}">
                    <a16:creationId xmlns="" xmlns:a16="http://schemas.microsoft.com/office/drawing/2014/main" id="{B196077E-0F76-994A-AB9F-EDC2EA8AFFC4}"/>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7">
                <a:extLst>
                  <a:ext uri="{FF2B5EF4-FFF2-40B4-BE49-F238E27FC236}">
                    <a16:creationId xmlns="" xmlns:a16="http://schemas.microsoft.com/office/drawing/2014/main" id="{EA7F9BFB-7BE8-464C-BE97-191C4392A9C5}"/>
                  </a:ext>
                </a:extLst>
              </p:cNvPr>
              <p:cNvSpPr>
                <a:spLocks noChangeShapeType="1"/>
              </p:cNvSpPr>
              <p:nvPr/>
            </p:nvSpPr>
            <p:spPr bwMode="auto">
              <a:xfrm rot="5400000">
                <a:off x="10055895" y="3784618"/>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a:extLst>
                <a:ext uri="{FF2B5EF4-FFF2-40B4-BE49-F238E27FC236}">
                  <a16:creationId xmlns="" xmlns:a16="http://schemas.microsoft.com/office/drawing/2014/main" id="{32E5103F-FF02-D04C-91B5-7FF9DE7FCA18}"/>
                </a:ext>
              </a:extLst>
            </p:cNvPr>
            <p:cNvGrpSpPr/>
            <p:nvPr/>
          </p:nvGrpSpPr>
          <p:grpSpPr>
            <a:xfrm>
              <a:off x="6826868" y="2450529"/>
              <a:ext cx="64008" cy="512657"/>
              <a:chOff x="10023891" y="3619153"/>
              <a:chExt cx="64008" cy="197291"/>
            </a:xfrm>
          </p:grpSpPr>
          <p:sp>
            <p:nvSpPr>
              <p:cNvPr id="89" name="Line 7">
                <a:extLst>
                  <a:ext uri="{FF2B5EF4-FFF2-40B4-BE49-F238E27FC236}">
                    <a16:creationId xmlns="" xmlns:a16="http://schemas.microsoft.com/office/drawing/2014/main" id="{8CE409D2-289F-DD43-94F3-9E70839A53E7}"/>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7">
                <a:extLst>
                  <a:ext uri="{FF2B5EF4-FFF2-40B4-BE49-F238E27FC236}">
                    <a16:creationId xmlns="" xmlns:a16="http://schemas.microsoft.com/office/drawing/2014/main" id="{F21595BA-9EEA-A543-B8F4-12E8B9F0E701}"/>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7">
                <a:extLst>
                  <a:ext uri="{FF2B5EF4-FFF2-40B4-BE49-F238E27FC236}">
                    <a16:creationId xmlns="" xmlns:a16="http://schemas.microsoft.com/office/drawing/2014/main" id="{77715BF9-C4D0-1D4B-A460-116BA75CF2A8}"/>
                  </a:ext>
                </a:extLst>
              </p:cNvPr>
              <p:cNvSpPr>
                <a:spLocks noChangeShapeType="1"/>
              </p:cNvSpPr>
              <p:nvPr/>
            </p:nvSpPr>
            <p:spPr bwMode="auto">
              <a:xfrm rot="5400000">
                <a:off x="10055895" y="378444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a:extLst>
                <a:ext uri="{FF2B5EF4-FFF2-40B4-BE49-F238E27FC236}">
                  <a16:creationId xmlns="" xmlns:a16="http://schemas.microsoft.com/office/drawing/2014/main" id="{B2F934ED-AB80-5D47-9DA6-87C743F32335}"/>
                </a:ext>
              </a:extLst>
            </p:cNvPr>
            <p:cNvGrpSpPr/>
            <p:nvPr/>
          </p:nvGrpSpPr>
          <p:grpSpPr>
            <a:xfrm>
              <a:off x="6032626" y="2619934"/>
              <a:ext cx="64008" cy="499648"/>
              <a:chOff x="10023891" y="3619153"/>
              <a:chExt cx="64008" cy="197259"/>
            </a:xfrm>
          </p:grpSpPr>
          <p:sp>
            <p:nvSpPr>
              <p:cNvPr id="86" name="Line 7">
                <a:extLst>
                  <a:ext uri="{FF2B5EF4-FFF2-40B4-BE49-F238E27FC236}">
                    <a16:creationId xmlns="" xmlns:a16="http://schemas.microsoft.com/office/drawing/2014/main" id="{91B6D898-96A9-8848-968A-BC7A6F88B24E}"/>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7">
                <a:extLst>
                  <a:ext uri="{FF2B5EF4-FFF2-40B4-BE49-F238E27FC236}">
                    <a16:creationId xmlns="" xmlns:a16="http://schemas.microsoft.com/office/drawing/2014/main" id="{8214C866-2CC8-D644-94F1-CF8935A9DB55}"/>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7">
                <a:extLst>
                  <a:ext uri="{FF2B5EF4-FFF2-40B4-BE49-F238E27FC236}">
                    <a16:creationId xmlns="" xmlns:a16="http://schemas.microsoft.com/office/drawing/2014/main" id="{4320ED04-71CD-0046-9231-D290A49737DB}"/>
                  </a:ext>
                </a:extLst>
              </p:cNvPr>
              <p:cNvSpPr>
                <a:spLocks noChangeShapeType="1"/>
              </p:cNvSpPr>
              <p:nvPr/>
            </p:nvSpPr>
            <p:spPr bwMode="auto">
              <a:xfrm rot="5400000">
                <a:off x="10055895" y="3784408"/>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a:extLst>
                <a:ext uri="{FF2B5EF4-FFF2-40B4-BE49-F238E27FC236}">
                  <a16:creationId xmlns="" xmlns:a16="http://schemas.microsoft.com/office/drawing/2014/main" id="{F2D90533-233C-854A-BB81-5AE677CD8695}"/>
                </a:ext>
              </a:extLst>
            </p:cNvPr>
            <p:cNvGrpSpPr/>
            <p:nvPr/>
          </p:nvGrpSpPr>
          <p:grpSpPr>
            <a:xfrm>
              <a:off x="4449525" y="2283694"/>
              <a:ext cx="64008" cy="395895"/>
              <a:chOff x="10023891" y="3619153"/>
              <a:chExt cx="64008" cy="199351"/>
            </a:xfrm>
          </p:grpSpPr>
          <p:sp>
            <p:nvSpPr>
              <p:cNvPr id="83" name="Line 7">
                <a:extLst>
                  <a:ext uri="{FF2B5EF4-FFF2-40B4-BE49-F238E27FC236}">
                    <a16:creationId xmlns="" xmlns:a16="http://schemas.microsoft.com/office/drawing/2014/main" id="{D9B2DFA0-4978-1742-AD58-E7EF1235CE3A}"/>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7">
                <a:extLst>
                  <a:ext uri="{FF2B5EF4-FFF2-40B4-BE49-F238E27FC236}">
                    <a16:creationId xmlns="" xmlns:a16="http://schemas.microsoft.com/office/drawing/2014/main" id="{C73490D9-3528-3E45-9240-BEFA8953D437}"/>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7">
                <a:extLst>
                  <a:ext uri="{FF2B5EF4-FFF2-40B4-BE49-F238E27FC236}">
                    <a16:creationId xmlns="" xmlns:a16="http://schemas.microsoft.com/office/drawing/2014/main" id="{BD8AFAD5-4FD1-2548-B0BB-FD5F7326482B}"/>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a:extLst>
                <a:ext uri="{FF2B5EF4-FFF2-40B4-BE49-F238E27FC236}">
                  <a16:creationId xmlns="" xmlns:a16="http://schemas.microsoft.com/office/drawing/2014/main" id="{BF9E98A6-A090-FE49-8203-FDE21A001D0E}"/>
                </a:ext>
              </a:extLst>
            </p:cNvPr>
            <p:cNvGrpSpPr/>
            <p:nvPr/>
          </p:nvGrpSpPr>
          <p:grpSpPr>
            <a:xfrm>
              <a:off x="3652566" y="2527047"/>
              <a:ext cx="64008" cy="346024"/>
              <a:chOff x="10023891" y="3619153"/>
              <a:chExt cx="64008" cy="199351"/>
            </a:xfrm>
          </p:grpSpPr>
          <p:sp>
            <p:nvSpPr>
              <p:cNvPr id="80" name="Line 7">
                <a:extLst>
                  <a:ext uri="{FF2B5EF4-FFF2-40B4-BE49-F238E27FC236}">
                    <a16:creationId xmlns="" xmlns:a16="http://schemas.microsoft.com/office/drawing/2014/main" id="{0FE088FA-39DD-4241-9F62-4B34ACCD86A1}"/>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7">
                <a:extLst>
                  <a:ext uri="{FF2B5EF4-FFF2-40B4-BE49-F238E27FC236}">
                    <a16:creationId xmlns="" xmlns:a16="http://schemas.microsoft.com/office/drawing/2014/main" id="{EFEAF73B-B95C-A744-A4EC-7561FC143BD9}"/>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7">
                <a:extLst>
                  <a:ext uri="{FF2B5EF4-FFF2-40B4-BE49-F238E27FC236}">
                    <a16:creationId xmlns="" xmlns:a16="http://schemas.microsoft.com/office/drawing/2014/main" id="{E3332397-9DA4-394A-94AF-B5C41F55F07F}"/>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a:extLst>
                <a:ext uri="{FF2B5EF4-FFF2-40B4-BE49-F238E27FC236}">
                  <a16:creationId xmlns="" xmlns:a16="http://schemas.microsoft.com/office/drawing/2014/main" id="{E9839889-27ED-284B-B3BC-E23454E898B5}"/>
                </a:ext>
              </a:extLst>
            </p:cNvPr>
            <p:cNvGrpSpPr/>
            <p:nvPr/>
          </p:nvGrpSpPr>
          <p:grpSpPr>
            <a:xfrm>
              <a:off x="3256289" y="2903631"/>
              <a:ext cx="64008" cy="282192"/>
              <a:chOff x="10023891" y="3619153"/>
              <a:chExt cx="64008" cy="199351"/>
            </a:xfrm>
          </p:grpSpPr>
          <p:sp>
            <p:nvSpPr>
              <p:cNvPr id="77" name="Line 7">
                <a:extLst>
                  <a:ext uri="{FF2B5EF4-FFF2-40B4-BE49-F238E27FC236}">
                    <a16:creationId xmlns="" xmlns:a16="http://schemas.microsoft.com/office/drawing/2014/main" id="{39863CF2-DC4E-C148-9601-9CA109EABD35}"/>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7">
                <a:extLst>
                  <a:ext uri="{FF2B5EF4-FFF2-40B4-BE49-F238E27FC236}">
                    <a16:creationId xmlns="" xmlns:a16="http://schemas.microsoft.com/office/drawing/2014/main" id="{12833BC8-3A0C-7E43-8CDF-22C1AE1DAD5A}"/>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7">
                <a:extLst>
                  <a:ext uri="{FF2B5EF4-FFF2-40B4-BE49-F238E27FC236}">
                    <a16:creationId xmlns="" xmlns:a16="http://schemas.microsoft.com/office/drawing/2014/main" id="{7E198269-5DDA-E64A-AD8B-AFA0CD9247ED}"/>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 xmlns:a16="http://schemas.microsoft.com/office/drawing/2014/main" id="{C77CDBC2-4838-344D-9BFC-BB3F820DE26F}"/>
                </a:ext>
              </a:extLst>
            </p:cNvPr>
            <p:cNvGrpSpPr/>
            <p:nvPr/>
          </p:nvGrpSpPr>
          <p:grpSpPr>
            <a:xfrm>
              <a:off x="2963671" y="2878203"/>
              <a:ext cx="64008" cy="214853"/>
              <a:chOff x="10023891" y="3619153"/>
              <a:chExt cx="64008" cy="199351"/>
            </a:xfrm>
          </p:grpSpPr>
          <p:sp>
            <p:nvSpPr>
              <p:cNvPr id="74" name="Line 7">
                <a:extLst>
                  <a:ext uri="{FF2B5EF4-FFF2-40B4-BE49-F238E27FC236}">
                    <a16:creationId xmlns="" xmlns:a16="http://schemas.microsoft.com/office/drawing/2014/main" id="{48BBA3E2-2108-3041-AA01-492FFDF45D30}"/>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7">
                <a:extLst>
                  <a:ext uri="{FF2B5EF4-FFF2-40B4-BE49-F238E27FC236}">
                    <a16:creationId xmlns="" xmlns:a16="http://schemas.microsoft.com/office/drawing/2014/main" id="{9923DC78-604D-CE41-BA0C-0C35F6AB9E83}"/>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7">
                <a:extLst>
                  <a:ext uri="{FF2B5EF4-FFF2-40B4-BE49-F238E27FC236}">
                    <a16:creationId xmlns="" xmlns:a16="http://schemas.microsoft.com/office/drawing/2014/main" id="{05F51E97-D475-4848-ADF7-15DC53755A64}"/>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0" name="Oval 59">
              <a:extLst>
                <a:ext uri="{FF2B5EF4-FFF2-40B4-BE49-F238E27FC236}">
                  <a16:creationId xmlns="" xmlns:a16="http://schemas.microsoft.com/office/drawing/2014/main" id="{9FF0B08E-512A-E34B-891D-2E79233D96B8}"/>
                </a:ext>
              </a:extLst>
            </p:cNvPr>
            <p:cNvSpPr/>
            <p:nvPr/>
          </p:nvSpPr>
          <p:spPr>
            <a:xfrm>
              <a:off x="2954416" y="2950062"/>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 xmlns:a16="http://schemas.microsoft.com/office/drawing/2014/main" id="{9B2121BF-E170-F84D-A4AD-025CF29CC76C}"/>
                </a:ext>
              </a:extLst>
            </p:cNvPr>
            <p:cNvSpPr/>
            <p:nvPr/>
          </p:nvSpPr>
          <p:spPr>
            <a:xfrm>
              <a:off x="3254426" y="3007404"/>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 xmlns:a16="http://schemas.microsoft.com/office/drawing/2014/main" id="{F8ED5E20-A121-414D-8AEF-25C6478ABBC4}"/>
                </a:ext>
              </a:extLst>
            </p:cNvPr>
            <p:cNvSpPr/>
            <p:nvPr/>
          </p:nvSpPr>
          <p:spPr>
            <a:xfrm>
              <a:off x="3647994" y="2671146"/>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 xmlns:a16="http://schemas.microsoft.com/office/drawing/2014/main" id="{E00761C7-B1C2-9343-8AFE-7A53C864FD7B}"/>
                </a:ext>
              </a:extLst>
            </p:cNvPr>
            <p:cNvSpPr/>
            <p:nvPr/>
          </p:nvSpPr>
          <p:spPr>
            <a:xfrm>
              <a:off x="4447257" y="2447377"/>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 xmlns:a16="http://schemas.microsoft.com/office/drawing/2014/main" id="{9EB642BB-407D-6D42-8C0B-1D8E9A47B0DF}"/>
                </a:ext>
              </a:extLst>
            </p:cNvPr>
            <p:cNvSpPr/>
            <p:nvPr/>
          </p:nvSpPr>
          <p:spPr>
            <a:xfrm>
              <a:off x="5242392" y="2782419"/>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 xmlns:a16="http://schemas.microsoft.com/office/drawing/2014/main" id="{40B8F079-0C2B-B649-934F-10933AE5A596}"/>
                </a:ext>
              </a:extLst>
            </p:cNvPr>
            <p:cNvSpPr/>
            <p:nvPr/>
          </p:nvSpPr>
          <p:spPr>
            <a:xfrm>
              <a:off x="6035978" y="2827862"/>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 xmlns:a16="http://schemas.microsoft.com/office/drawing/2014/main" id="{C4C0219A-5A55-A74C-A918-04FE443C58A3}"/>
                </a:ext>
              </a:extLst>
            </p:cNvPr>
            <p:cNvSpPr/>
            <p:nvPr/>
          </p:nvSpPr>
          <p:spPr>
            <a:xfrm>
              <a:off x="6821236" y="2671948"/>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 xmlns:a16="http://schemas.microsoft.com/office/drawing/2014/main" id="{6622875E-18BC-F241-BD69-B711B65B3A3A}"/>
                </a:ext>
              </a:extLst>
            </p:cNvPr>
            <p:cNvSpPr/>
            <p:nvPr/>
          </p:nvSpPr>
          <p:spPr>
            <a:xfrm>
              <a:off x="7614111" y="2751298"/>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 xmlns:a16="http://schemas.microsoft.com/office/drawing/2014/main" id="{919AD5FB-367C-BE44-A7F0-77BBFD32ACA3}"/>
                </a:ext>
              </a:extLst>
            </p:cNvPr>
            <p:cNvSpPr/>
            <p:nvPr/>
          </p:nvSpPr>
          <p:spPr>
            <a:xfrm>
              <a:off x="8413836" y="2825188"/>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 xmlns:a16="http://schemas.microsoft.com/office/drawing/2014/main" id="{9DB677BE-E28D-4D49-AF59-290818A8565D}"/>
                </a:ext>
              </a:extLst>
            </p:cNvPr>
            <p:cNvSpPr/>
            <p:nvPr/>
          </p:nvSpPr>
          <p:spPr>
            <a:xfrm>
              <a:off x="9211668" y="1966283"/>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 xmlns:a16="http://schemas.microsoft.com/office/drawing/2014/main" id="{2F76178F-8E7A-DC4C-B15E-61806B050104}"/>
                </a:ext>
              </a:extLst>
            </p:cNvPr>
            <p:cNvSpPr/>
            <p:nvPr/>
          </p:nvSpPr>
          <p:spPr>
            <a:xfrm>
              <a:off x="9996254" y="2561307"/>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 name="Straight Connector 70">
              <a:extLst>
                <a:ext uri="{FF2B5EF4-FFF2-40B4-BE49-F238E27FC236}">
                  <a16:creationId xmlns="" xmlns:a16="http://schemas.microsoft.com/office/drawing/2014/main" id="{5A65AB74-A27B-D549-AE0D-EE1D2E2F70A1}"/>
                </a:ext>
              </a:extLst>
            </p:cNvPr>
            <p:cNvCxnSpPr>
              <a:cxnSpLocks/>
            </p:cNvCxnSpPr>
            <p:nvPr/>
          </p:nvCxnSpPr>
          <p:spPr>
            <a:xfrm flipH="1">
              <a:off x="9989726" y="2646174"/>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 xmlns:a16="http://schemas.microsoft.com/office/drawing/2014/main" id="{D476CE73-D7D3-404B-ACB8-1E48D7F0E3D1}"/>
                </a:ext>
              </a:extLst>
            </p:cNvPr>
            <p:cNvSpPr/>
            <p:nvPr/>
          </p:nvSpPr>
          <p:spPr>
            <a:xfrm>
              <a:off x="2855233" y="2612986"/>
              <a:ext cx="73152" cy="73152"/>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4">
              <a:extLst>
                <a:ext uri="{FF2B5EF4-FFF2-40B4-BE49-F238E27FC236}">
                  <a16:creationId xmlns="" xmlns:a16="http://schemas.microsoft.com/office/drawing/2014/main" id="{1CF49D65-19DD-3B42-B5D1-0DFF30D1CEEC}"/>
                </a:ext>
              </a:extLst>
            </p:cNvPr>
            <p:cNvSpPr/>
            <p:nvPr/>
          </p:nvSpPr>
          <p:spPr>
            <a:xfrm>
              <a:off x="2876107" y="2004237"/>
              <a:ext cx="7155712" cy="1041991"/>
            </a:xfrm>
            <a:custGeom>
              <a:avLst/>
              <a:gdLst>
                <a:gd name="connsiteX0" fmla="*/ 0 w 7155712"/>
                <a:gd name="connsiteY0" fmla="*/ 627321 h 1041991"/>
                <a:gd name="connsiteX1" fmla="*/ 111642 w 7155712"/>
                <a:gd name="connsiteY1" fmla="*/ 983512 h 1041991"/>
                <a:gd name="connsiteX2" fmla="*/ 409353 w 7155712"/>
                <a:gd name="connsiteY2" fmla="*/ 1041991 h 1041991"/>
                <a:gd name="connsiteX3" fmla="*/ 797442 w 7155712"/>
                <a:gd name="connsiteY3" fmla="*/ 712382 h 1041991"/>
                <a:gd name="connsiteX4" fmla="*/ 1605516 w 7155712"/>
                <a:gd name="connsiteY4" fmla="*/ 483782 h 1041991"/>
                <a:gd name="connsiteX5" fmla="*/ 2402958 w 7155712"/>
                <a:gd name="connsiteY5" fmla="*/ 824023 h 1041991"/>
                <a:gd name="connsiteX6" fmla="*/ 3195084 w 7155712"/>
                <a:gd name="connsiteY6" fmla="*/ 861237 h 1041991"/>
                <a:gd name="connsiteX7" fmla="*/ 3992526 w 7155712"/>
                <a:gd name="connsiteY7" fmla="*/ 701749 h 1041991"/>
                <a:gd name="connsiteX8" fmla="*/ 4779335 w 7155712"/>
                <a:gd name="connsiteY8" fmla="*/ 786810 h 1041991"/>
                <a:gd name="connsiteX9" fmla="*/ 5582093 w 7155712"/>
                <a:gd name="connsiteY9" fmla="*/ 855921 h 1041991"/>
                <a:gd name="connsiteX10" fmla="*/ 6374219 w 7155712"/>
                <a:gd name="connsiteY10" fmla="*/ 0 h 1041991"/>
                <a:gd name="connsiteX11" fmla="*/ 7155712 w 7155712"/>
                <a:gd name="connsiteY11" fmla="*/ 595423 h 1041991"/>
                <a:gd name="connsiteX0" fmla="*/ 0 w 7155712"/>
                <a:gd name="connsiteY0" fmla="*/ 627321 h 1041991"/>
                <a:gd name="connsiteX1" fmla="*/ 111642 w 7155712"/>
                <a:gd name="connsiteY1" fmla="*/ 983512 h 1041991"/>
                <a:gd name="connsiteX2" fmla="*/ 409353 w 7155712"/>
                <a:gd name="connsiteY2" fmla="*/ 1041991 h 1041991"/>
                <a:gd name="connsiteX3" fmla="*/ 792125 w 7155712"/>
                <a:gd name="connsiteY3" fmla="*/ 685801 h 1041991"/>
                <a:gd name="connsiteX4" fmla="*/ 1605516 w 7155712"/>
                <a:gd name="connsiteY4" fmla="*/ 483782 h 1041991"/>
                <a:gd name="connsiteX5" fmla="*/ 2402958 w 7155712"/>
                <a:gd name="connsiteY5" fmla="*/ 824023 h 1041991"/>
                <a:gd name="connsiteX6" fmla="*/ 3195084 w 7155712"/>
                <a:gd name="connsiteY6" fmla="*/ 861237 h 1041991"/>
                <a:gd name="connsiteX7" fmla="*/ 3992526 w 7155712"/>
                <a:gd name="connsiteY7" fmla="*/ 701749 h 1041991"/>
                <a:gd name="connsiteX8" fmla="*/ 4779335 w 7155712"/>
                <a:gd name="connsiteY8" fmla="*/ 786810 h 1041991"/>
                <a:gd name="connsiteX9" fmla="*/ 5582093 w 7155712"/>
                <a:gd name="connsiteY9" fmla="*/ 855921 h 1041991"/>
                <a:gd name="connsiteX10" fmla="*/ 6374219 w 7155712"/>
                <a:gd name="connsiteY10" fmla="*/ 0 h 1041991"/>
                <a:gd name="connsiteX11" fmla="*/ 7155712 w 7155712"/>
                <a:gd name="connsiteY11" fmla="*/ 595423 h 104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55712" h="1041991">
                  <a:moveTo>
                    <a:pt x="0" y="627321"/>
                  </a:moveTo>
                  <a:lnTo>
                    <a:pt x="111642" y="983512"/>
                  </a:lnTo>
                  <a:lnTo>
                    <a:pt x="409353" y="1041991"/>
                  </a:lnTo>
                  <a:lnTo>
                    <a:pt x="792125" y="685801"/>
                  </a:lnTo>
                  <a:lnTo>
                    <a:pt x="1605516" y="483782"/>
                  </a:lnTo>
                  <a:lnTo>
                    <a:pt x="2402958" y="824023"/>
                  </a:lnTo>
                  <a:lnTo>
                    <a:pt x="3195084" y="861237"/>
                  </a:lnTo>
                  <a:lnTo>
                    <a:pt x="3992526" y="701749"/>
                  </a:lnTo>
                  <a:lnTo>
                    <a:pt x="4779335" y="786810"/>
                  </a:lnTo>
                  <a:lnTo>
                    <a:pt x="5582093" y="855921"/>
                  </a:lnTo>
                  <a:lnTo>
                    <a:pt x="6374219" y="0"/>
                  </a:lnTo>
                  <a:lnTo>
                    <a:pt x="7155712" y="595423"/>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 xmlns:a16="http://schemas.microsoft.com/office/drawing/2014/main" id="{598F5F2A-518A-8D43-99AC-367CA7F49F89}"/>
              </a:ext>
            </a:extLst>
          </p:cNvPr>
          <p:cNvGrpSpPr/>
          <p:nvPr/>
        </p:nvGrpSpPr>
        <p:grpSpPr>
          <a:xfrm>
            <a:off x="2853872" y="2511605"/>
            <a:ext cx="7331389" cy="1513295"/>
            <a:chOff x="2853869" y="2511565"/>
            <a:chExt cx="7331389" cy="1513295"/>
          </a:xfrm>
        </p:grpSpPr>
        <p:cxnSp>
          <p:nvCxnSpPr>
            <p:cNvPr id="108" name="Straight Connector 107">
              <a:extLst>
                <a:ext uri="{FF2B5EF4-FFF2-40B4-BE49-F238E27FC236}">
                  <a16:creationId xmlns="" xmlns:a16="http://schemas.microsoft.com/office/drawing/2014/main" id="{4677C95E-9458-2F49-A84B-3FE8DF279725}"/>
                </a:ext>
              </a:extLst>
            </p:cNvPr>
            <p:cNvCxnSpPr>
              <a:cxnSpLocks/>
            </p:cNvCxnSpPr>
            <p:nvPr/>
          </p:nvCxnSpPr>
          <p:spPr>
            <a:xfrm flipH="1">
              <a:off x="2876107" y="2645145"/>
              <a:ext cx="7309151" cy="1091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 xmlns:a16="http://schemas.microsoft.com/office/drawing/2014/main" id="{2B1B6CAD-0110-C846-BEDF-81A2043ED8DF}"/>
                </a:ext>
              </a:extLst>
            </p:cNvPr>
            <p:cNvGrpSpPr/>
            <p:nvPr/>
          </p:nvGrpSpPr>
          <p:grpSpPr>
            <a:xfrm>
              <a:off x="10002890" y="3011202"/>
              <a:ext cx="64008" cy="1008660"/>
              <a:chOff x="10023891" y="3619153"/>
              <a:chExt cx="64008" cy="195921"/>
            </a:xfrm>
          </p:grpSpPr>
          <p:sp>
            <p:nvSpPr>
              <p:cNvPr id="162" name="Line 7">
                <a:extLst>
                  <a:ext uri="{FF2B5EF4-FFF2-40B4-BE49-F238E27FC236}">
                    <a16:creationId xmlns="" xmlns:a16="http://schemas.microsoft.com/office/drawing/2014/main" id="{054A8DC3-4403-6643-887B-8254F2F592F4}"/>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7">
                <a:extLst>
                  <a:ext uri="{FF2B5EF4-FFF2-40B4-BE49-F238E27FC236}">
                    <a16:creationId xmlns="" xmlns:a16="http://schemas.microsoft.com/office/drawing/2014/main" id="{5EBBF630-9676-A74B-85FD-8983D059FB8F}"/>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7">
                <a:extLst>
                  <a:ext uri="{FF2B5EF4-FFF2-40B4-BE49-F238E27FC236}">
                    <a16:creationId xmlns="" xmlns:a16="http://schemas.microsoft.com/office/drawing/2014/main" id="{1C268A47-AA08-8042-91AB-DA20C016DE12}"/>
                  </a:ext>
                </a:extLst>
              </p:cNvPr>
              <p:cNvSpPr>
                <a:spLocks noChangeShapeType="1"/>
              </p:cNvSpPr>
              <p:nvPr/>
            </p:nvSpPr>
            <p:spPr bwMode="auto">
              <a:xfrm rot="5400000">
                <a:off x="10055895" y="378307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a:extLst>
                <a:ext uri="{FF2B5EF4-FFF2-40B4-BE49-F238E27FC236}">
                  <a16:creationId xmlns="" xmlns:a16="http://schemas.microsoft.com/office/drawing/2014/main" id="{77AD7DFC-F59F-5549-8A15-3040ACAEF148}"/>
                </a:ext>
              </a:extLst>
            </p:cNvPr>
            <p:cNvGrpSpPr/>
            <p:nvPr/>
          </p:nvGrpSpPr>
          <p:grpSpPr>
            <a:xfrm>
              <a:off x="9211939" y="2511565"/>
              <a:ext cx="64008" cy="733805"/>
              <a:chOff x="10023891" y="3619153"/>
              <a:chExt cx="64008" cy="196655"/>
            </a:xfrm>
          </p:grpSpPr>
          <p:sp>
            <p:nvSpPr>
              <p:cNvPr id="159" name="Line 7">
                <a:extLst>
                  <a:ext uri="{FF2B5EF4-FFF2-40B4-BE49-F238E27FC236}">
                    <a16:creationId xmlns="" xmlns:a16="http://schemas.microsoft.com/office/drawing/2014/main" id="{54C65738-D95B-F94D-9DCE-339E9221C437}"/>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7">
                <a:extLst>
                  <a:ext uri="{FF2B5EF4-FFF2-40B4-BE49-F238E27FC236}">
                    <a16:creationId xmlns="" xmlns:a16="http://schemas.microsoft.com/office/drawing/2014/main" id="{3C4963CB-A907-9242-947A-C04BF5EC1369}"/>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7">
                <a:extLst>
                  <a:ext uri="{FF2B5EF4-FFF2-40B4-BE49-F238E27FC236}">
                    <a16:creationId xmlns="" xmlns:a16="http://schemas.microsoft.com/office/drawing/2014/main" id="{7741BF4E-1BCA-AE46-BAC7-A69441E3920E}"/>
                  </a:ext>
                </a:extLst>
              </p:cNvPr>
              <p:cNvSpPr>
                <a:spLocks noChangeShapeType="1"/>
              </p:cNvSpPr>
              <p:nvPr/>
            </p:nvSpPr>
            <p:spPr bwMode="auto">
              <a:xfrm rot="5400000">
                <a:off x="10055895" y="3783804"/>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a:extLst>
                <a:ext uri="{FF2B5EF4-FFF2-40B4-BE49-F238E27FC236}">
                  <a16:creationId xmlns="" xmlns:a16="http://schemas.microsoft.com/office/drawing/2014/main" id="{8A2B5313-3428-144E-9C52-EC114A307DF3}"/>
                </a:ext>
              </a:extLst>
            </p:cNvPr>
            <p:cNvGrpSpPr/>
            <p:nvPr/>
          </p:nvGrpSpPr>
          <p:grpSpPr>
            <a:xfrm>
              <a:off x="8417669" y="3226530"/>
              <a:ext cx="64008" cy="685903"/>
              <a:chOff x="10023891" y="3619153"/>
              <a:chExt cx="64008" cy="197212"/>
            </a:xfrm>
          </p:grpSpPr>
          <p:sp>
            <p:nvSpPr>
              <p:cNvPr id="156" name="Line 7">
                <a:extLst>
                  <a:ext uri="{FF2B5EF4-FFF2-40B4-BE49-F238E27FC236}">
                    <a16:creationId xmlns="" xmlns:a16="http://schemas.microsoft.com/office/drawing/2014/main" id="{3199E8EB-7D26-9D46-9229-5D3570F5012C}"/>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7">
                <a:extLst>
                  <a:ext uri="{FF2B5EF4-FFF2-40B4-BE49-F238E27FC236}">
                    <a16:creationId xmlns="" xmlns:a16="http://schemas.microsoft.com/office/drawing/2014/main" id="{DFBDD3E0-2F5F-0A44-B8A0-F6E74505D27C}"/>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7">
                <a:extLst>
                  <a:ext uri="{FF2B5EF4-FFF2-40B4-BE49-F238E27FC236}">
                    <a16:creationId xmlns="" xmlns:a16="http://schemas.microsoft.com/office/drawing/2014/main" id="{DD76DED4-23CA-7C43-9FFF-08E9BA2F0236}"/>
                  </a:ext>
                </a:extLst>
              </p:cNvPr>
              <p:cNvSpPr>
                <a:spLocks noChangeShapeType="1"/>
              </p:cNvSpPr>
              <p:nvPr/>
            </p:nvSpPr>
            <p:spPr bwMode="auto">
              <a:xfrm rot="5400000">
                <a:off x="10055895" y="3784361"/>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a:extLst>
                <a:ext uri="{FF2B5EF4-FFF2-40B4-BE49-F238E27FC236}">
                  <a16:creationId xmlns="" xmlns:a16="http://schemas.microsoft.com/office/drawing/2014/main" id="{35BBE9E8-FC86-5048-A352-248E4D7D20BA}"/>
                </a:ext>
              </a:extLst>
            </p:cNvPr>
            <p:cNvGrpSpPr/>
            <p:nvPr/>
          </p:nvGrpSpPr>
          <p:grpSpPr>
            <a:xfrm>
              <a:off x="7621181" y="3461750"/>
              <a:ext cx="64008" cy="563110"/>
              <a:chOff x="10023891" y="3619153"/>
              <a:chExt cx="64008" cy="197613"/>
            </a:xfrm>
          </p:grpSpPr>
          <p:sp>
            <p:nvSpPr>
              <p:cNvPr id="153" name="Line 7">
                <a:extLst>
                  <a:ext uri="{FF2B5EF4-FFF2-40B4-BE49-F238E27FC236}">
                    <a16:creationId xmlns="" xmlns:a16="http://schemas.microsoft.com/office/drawing/2014/main" id="{DB103700-4B18-5845-8ACA-5D5AD6CD5D71}"/>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7">
                <a:extLst>
                  <a:ext uri="{FF2B5EF4-FFF2-40B4-BE49-F238E27FC236}">
                    <a16:creationId xmlns="" xmlns:a16="http://schemas.microsoft.com/office/drawing/2014/main" id="{23334406-A49A-C045-8EA0-E7EB156107A1}"/>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7">
                <a:extLst>
                  <a:ext uri="{FF2B5EF4-FFF2-40B4-BE49-F238E27FC236}">
                    <a16:creationId xmlns="" xmlns:a16="http://schemas.microsoft.com/office/drawing/2014/main" id="{2A1C0DAD-F3EF-3A4C-A61B-92A52A77D616}"/>
                  </a:ext>
                </a:extLst>
              </p:cNvPr>
              <p:cNvSpPr>
                <a:spLocks noChangeShapeType="1"/>
              </p:cNvSpPr>
              <p:nvPr/>
            </p:nvSpPr>
            <p:spPr bwMode="auto">
              <a:xfrm rot="5400000">
                <a:off x="10055895" y="3784762"/>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a:extLst>
                <a:ext uri="{FF2B5EF4-FFF2-40B4-BE49-F238E27FC236}">
                  <a16:creationId xmlns="" xmlns:a16="http://schemas.microsoft.com/office/drawing/2014/main" id="{8CCA82C1-4563-E446-8A86-F36F610C754D}"/>
                </a:ext>
              </a:extLst>
            </p:cNvPr>
            <p:cNvGrpSpPr/>
            <p:nvPr/>
          </p:nvGrpSpPr>
          <p:grpSpPr>
            <a:xfrm>
              <a:off x="6825808" y="3142459"/>
              <a:ext cx="64008" cy="515141"/>
              <a:chOff x="10023891" y="3619153"/>
              <a:chExt cx="64008" cy="198389"/>
            </a:xfrm>
          </p:grpSpPr>
          <p:sp>
            <p:nvSpPr>
              <p:cNvPr id="150" name="Line 7">
                <a:extLst>
                  <a:ext uri="{FF2B5EF4-FFF2-40B4-BE49-F238E27FC236}">
                    <a16:creationId xmlns="" xmlns:a16="http://schemas.microsoft.com/office/drawing/2014/main" id="{9113B5C7-81AB-B740-8784-DC2DEB1BB11D}"/>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7">
                <a:extLst>
                  <a:ext uri="{FF2B5EF4-FFF2-40B4-BE49-F238E27FC236}">
                    <a16:creationId xmlns="" xmlns:a16="http://schemas.microsoft.com/office/drawing/2014/main" id="{E667E406-3E67-FF41-9844-1271FF6BA454}"/>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7">
                <a:extLst>
                  <a:ext uri="{FF2B5EF4-FFF2-40B4-BE49-F238E27FC236}">
                    <a16:creationId xmlns="" xmlns:a16="http://schemas.microsoft.com/office/drawing/2014/main" id="{BFA3CFD6-918A-324F-A90F-1041770B5257}"/>
                  </a:ext>
                </a:extLst>
              </p:cNvPr>
              <p:cNvSpPr>
                <a:spLocks noChangeShapeType="1"/>
              </p:cNvSpPr>
              <p:nvPr/>
            </p:nvSpPr>
            <p:spPr bwMode="auto">
              <a:xfrm rot="5400000">
                <a:off x="10055895" y="3785538"/>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a:extLst>
                <a:ext uri="{FF2B5EF4-FFF2-40B4-BE49-F238E27FC236}">
                  <a16:creationId xmlns="" xmlns:a16="http://schemas.microsoft.com/office/drawing/2014/main" id="{23FE044D-D13F-CF42-8B9D-9AED48DCF43A}"/>
                </a:ext>
              </a:extLst>
            </p:cNvPr>
            <p:cNvGrpSpPr/>
            <p:nvPr/>
          </p:nvGrpSpPr>
          <p:grpSpPr>
            <a:xfrm>
              <a:off x="6031992" y="3342955"/>
              <a:ext cx="64008" cy="504520"/>
              <a:chOff x="10023891" y="3619153"/>
              <a:chExt cx="64008" cy="197377"/>
            </a:xfrm>
          </p:grpSpPr>
          <p:sp>
            <p:nvSpPr>
              <p:cNvPr id="147" name="Line 7">
                <a:extLst>
                  <a:ext uri="{FF2B5EF4-FFF2-40B4-BE49-F238E27FC236}">
                    <a16:creationId xmlns="" xmlns:a16="http://schemas.microsoft.com/office/drawing/2014/main" id="{54DC2BD3-7367-D547-B700-C3EF9F30CF50}"/>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7">
                <a:extLst>
                  <a:ext uri="{FF2B5EF4-FFF2-40B4-BE49-F238E27FC236}">
                    <a16:creationId xmlns="" xmlns:a16="http://schemas.microsoft.com/office/drawing/2014/main" id="{0FC922DA-D6E6-344A-9314-EA6DB8393802}"/>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7">
                <a:extLst>
                  <a:ext uri="{FF2B5EF4-FFF2-40B4-BE49-F238E27FC236}">
                    <a16:creationId xmlns="" xmlns:a16="http://schemas.microsoft.com/office/drawing/2014/main" id="{7743667E-731F-4946-AAFF-9423BFEE7CF0}"/>
                  </a:ext>
                </a:extLst>
              </p:cNvPr>
              <p:cNvSpPr>
                <a:spLocks noChangeShapeType="1"/>
              </p:cNvSpPr>
              <p:nvPr/>
            </p:nvSpPr>
            <p:spPr bwMode="auto">
              <a:xfrm rot="5400000">
                <a:off x="10055895" y="3784526"/>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a:extLst>
                <a:ext uri="{FF2B5EF4-FFF2-40B4-BE49-F238E27FC236}">
                  <a16:creationId xmlns="" xmlns:a16="http://schemas.microsoft.com/office/drawing/2014/main" id="{F892D911-5336-C446-B5C5-E1EB542580D4}"/>
                </a:ext>
              </a:extLst>
            </p:cNvPr>
            <p:cNvGrpSpPr/>
            <p:nvPr/>
          </p:nvGrpSpPr>
          <p:grpSpPr>
            <a:xfrm>
              <a:off x="5244852" y="3374140"/>
              <a:ext cx="64008" cy="440857"/>
              <a:chOff x="10023891" y="3619153"/>
              <a:chExt cx="64008" cy="199351"/>
            </a:xfrm>
          </p:grpSpPr>
          <p:sp>
            <p:nvSpPr>
              <p:cNvPr id="144" name="Line 7">
                <a:extLst>
                  <a:ext uri="{FF2B5EF4-FFF2-40B4-BE49-F238E27FC236}">
                    <a16:creationId xmlns="" xmlns:a16="http://schemas.microsoft.com/office/drawing/2014/main" id="{AB8214AF-14DD-3345-B3C8-D38350A409B1}"/>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7">
                <a:extLst>
                  <a:ext uri="{FF2B5EF4-FFF2-40B4-BE49-F238E27FC236}">
                    <a16:creationId xmlns="" xmlns:a16="http://schemas.microsoft.com/office/drawing/2014/main" id="{C718CCE3-F633-194F-A6D4-13B6D96D5923}"/>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7">
                <a:extLst>
                  <a:ext uri="{FF2B5EF4-FFF2-40B4-BE49-F238E27FC236}">
                    <a16:creationId xmlns="" xmlns:a16="http://schemas.microsoft.com/office/drawing/2014/main" id="{2139F9CF-38D0-0F44-8F0C-D83C4385A1E0}"/>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 xmlns:a16="http://schemas.microsoft.com/office/drawing/2014/main" id="{EDC2C097-7612-9B47-B8AE-2CB7E89647CE}"/>
                </a:ext>
              </a:extLst>
            </p:cNvPr>
            <p:cNvGrpSpPr/>
            <p:nvPr/>
          </p:nvGrpSpPr>
          <p:grpSpPr>
            <a:xfrm>
              <a:off x="4446690" y="3361082"/>
              <a:ext cx="64008" cy="401449"/>
              <a:chOff x="10023891" y="3619153"/>
              <a:chExt cx="64008" cy="199351"/>
            </a:xfrm>
          </p:grpSpPr>
          <p:sp>
            <p:nvSpPr>
              <p:cNvPr id="141" name="Line 7">
                <a:extLst>
                  <a:ext uri="{FF2B5EF4-FFF2-40B4-BE49-F238E27FC236}">
                    <a16:creationId xmlns="" xmlns:a16="http://schemas.microsoft.com/office/drawing/2014/main" id="{DA55F7F5-84BF-4E48-934E-3C77CB391EBF}"/>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7">
                <a:extLst>
                  <a:ext uri="{FF2B5EF4-FFF2-40B4-BE49-F238E27FC236}">
                    <a16:creationId xmlns="" xmlns:a16="http://schemas.microsoft.com/office/drawing/2014/main" id="{7B6A4EE9-B6E7-FC4A-B230-DE9B947E7C17}"/>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7">
                <a:extLst>
                  <a:ext uri="{FF2B5EF4-FFF2-40B4-BE49-F238E27FC236}">
                    <a16:creationId xmlns="" xmlns:a16="http://schemas.microsoft.com/office/drawing/2014/main" id="{C17367BE-9A58-3B45-90F2-12C9E0C70E19}"/>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a:extLst>
                <a:ext uri="{FF2B5EF4-FFF2-40B4-BE49-F238E27FC236}">
                  <a16:creationId xmlns="" xmlns:a16="http://schemas.microsoft.com/office/drawing/2014/main" id="{72723735-35DD-C449-97B3-224BA251B145}"/>
                </a:ext>
              </a:extLst>
            </p:cNvPr>
            <p:cNvGrpSpPr/>
            <p:nvPr/>
          </p:nvGrpSpPr>
          <p:grpSpPr>
            <a:xfrm>
              <a:off x="3652990" y="3371814"/>
              <a:ext cx="64008" cy="355740"/>
              <a:chOff x="10023891" y="3619153"/>
              <a:chExt cx="64008" cy="199351"/>
            </a:xfrm>
          </p:grpSpPr>
          <p:sp>
            <p:nvSpPr>
              <p:cNvPr id="138" name="Line 7">
                <a:extLst>
                  <a:ext uri="{FF2B5EF4-FFF2-40B4-BE49-F238E27FC236}">
                    <a16:creationId xmlns="" xmlns:a16="http://schemas.microsoft.com/office/drawing/2014/main" id="{793D9AD2-7143-4D46-9F2A-17735DBD3CE2}"/>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7">
                <a:extLst>
                  <a:ext uri="{FF2B5EF4-FFF2-40B4-BE49-F238E27FC236}">
                    <a16:creationId xmlns="" xmlns:a16="http://schemas.microsoft.com/office/drawing/2014/main" id="{17004690-DCD4-C94E-A8A7-8591523C4C56}"/>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7">
                <a:extLst>
                  <a:ext uri="{FF2B5EF4-FFF2-40B4-BE49-F238E27FC236}">
                    <a16:creationId xmlns="" xmlns:a16="http://schemas.microsoft.com/office/drawing/2014/main" id="{9BD9DE62-032A-6B42-A64A-2F4ED9EDDE2F}"/>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a:extLst>
                <a:ext uri="{FF2B5EF4-FFF2-40B4-BE49-F238E27FC236}">
                  <a16:creationId xmlns="" xmlns:a16="http://schemas.microsoft.com/office/drawing/2014/main" id="{B8323DC9-B71B-D446-A92D-52B4EBF689B5}"/>
                </a:ext>
              </a:extLst>
            </p:cNvPr>
            <p:cNvGrpSpPr/>
            <p:nvPr/>
          </p:nvGrpSpPr>
          <p:grpSpPr>
            <a:xfrm>
              <a:off x="3256483" y="3312452"/>
              <a:ext cx="64008" cy="287686"/>
              <a:chOff x="10023891" y="3619153"/>
              <a:chExt cx="64008" cy="199351"/>
            </a:xfrm>
          </p:grpSpPr>
          <p:sp>
            <p:nvSpPr>
              <p:cNvPr id="135" name="Line 7">
                <a:extLst>
                  <a:ext uri="{FF2B5EF4-FFF2-40B4-BE49-F238E27FC236}">
                    <a16:creationId xmlns="" xmlns:a16="http://schemas.microsoft.com/office/drawing/2014/main" id="{920073FD-812A-A841-8367-409359DDEA42}"/>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7">
                <a:extLst>
                  <a:ext uri="{FF2B5EF4-FFF2-40B4-BE49-F238E27FC236}">
                    <a16:creationId xmlns="" xmlns:a16="http://schemas.microsoft.com/office/drawing/2014/main" id="{33662C20-B648-B543-9EE9-07603F3134BB}"/>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7">
                <a:extLst>
                  <a:ext uri="{FF2B5EF4-FFF2-40B4-BE49-F238E27FC236}">
                    <a16:creationId xmlns="" xmlns:a16="http://schemas.microsoft.com/office/drawing/2014/main" id="{85AE0C0C-979E-6143-A94B-8B7FF22C3C3A}"/>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a:extLst>
                <a:ext uri="{FF2B5EF4-FFF2-40B4-BE49-F238E27FC236}">
                  <a16:creationId xmlns="" xmlns:a16="http://schemas.microsoft.com/office/drawing/2014/main" id="{BF44B1F7-03DB-1343-8865-6142BB25E5D4}"/>
                </a:ext>
              </a:extLst>
            </p:cNvPr>
            <p:cNvGrpSpPr/>
            <p:nvPr/>
          </p:nvGrpSpPr>
          <p:grpSpPr>
            <a:xfrm>
              <a:off x="2956118" y="3129100"/>
              <a:ext cx="64008" cy="223700"/>
              <a:chOff x="10023891" y="3619153"/>
              <a:chExt cx="64008" cy="199351"/>
            </a:xfrm>
          </p:grpSpPr>
          <p:sp>
            <p:nvSpPr>
              <p:cNvPr id="132" name="Line 7">
                <a:extLst>
                  <a:ext uri="{FF2B5EF4-FFF2-40B4-BE49-F238E27FC236}">
                    <a16:creationId xmlns="" xmlns:a16="http://schemas.microsoft.com/office/drawing/2014/main" id="{C23183B2-6EDE-0247-89F3-045ED3276AB5}"/>
                  </a:ext>
                </a:extLst>
              </p:cNvPr>
              <p:cNvSpPr>
                <a:spLocks noChangeShapeType="1"/>
              </p:cNvSpPr>
              <p:nvPr/>
            </p:nvSpPr>
            <p:spPr bwMode="auto">
              <a:xfrm>
                <a:off x="10055895" y="3619153"/>
                <a:ext cx="0" cy="195457"/>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7">
                <a:extLst>
                  <a:ext uri="{FF2B5EF4-FFF2-40B4-BE49-F238E27FC236}">
                    <a16:creationId xmlns="" xmlns:a16="http://schemas.microsoft.com/office/drawing/2014/main" id="{E7ECAC45-4085-2D43-9495-65B02DE61D38}"/>
                  </a:ext>
                </a:extLst>
              </p:cNvPr>
              <p:cNvSpPr>
                <a:spLocks noChangeShapeType="1"/>
              </p:cNvSpPr>
              <p:nvPr/>
            </p:nvSpPr>
            <p:spPr bwMode="auto">
              <a:xfrm rot="5400000">
                <a:off x="10055895" y="3587149"/>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7">
                <a:extLst>
                  <a:ext uri="{FF2B5EF4-FFF2-40B4-BE49-F238E27FC236}">
                    <a16:creationId xmlns="" xmlns:a16="http://schemas.microsoft.com/office/drawing/2014/main" id="{1D4BFA43-506B-0F4A-AA3B-2C7843D16B7A}"/>
                  </a:ext>
                </a:extLst>
              </p:cNvPr>
              <p:cNvSpPr>
                <a:spLocks noChangeShapeType="1"/>
              </p:cNvSpPr>
              <p:nvPr/>
            </p:nvSpPr>
            <p:spPr bwMode="auto">
              <a:xfrm rot="5400000">
                <a:off x="10055895" y="3786500"/>
                <a:ext cx="0" cy="6400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20" name="Rectangle 119">
              <a:extLst>
                <a:ext uri="{FF2B5EF4-FFF2-40B4-BE49-F238E27FC236}">
                  <a16:creationId xmlns="" xmlns:a16="http://schemas.microsoft.com/office/drawing/2014/main" id="{AC498CB5-BEEC-0644-A259-A517F0CBD26B}"/>
                </a:ext>
              </a:extLst>
            </p:cNvPr>
            <p:cNvSpPr/>
            <p:nvPr/>
          </p:nvSpPr>
          <p:spPr>
            <a:xfrm>
              <a:off x="2947782" y="3210993"/>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 xmlns:a16="http://schemas.microsoft.com/office/drawing/2014/main" id="{5300EC34-E7D1-4348-927D-CBAA7CA8AF97}"/>
                </a:ext>
              </a:extLst>
            </p:cNvPr>
            <p:cNvSpPr/>
            <p:nvPr/>
          </p:nvSpPr>
          <p:spPr>
            <a:xfrm>
              <a:off x="3249686" y="3419887"/>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 xmlns:a16="http://schemas.microsoft.com/office/drawing/2014/main" id="{473C5807-3DF1-824D-A6DB-7A6B76F844E1}"/>
                </a:ext>
              </a:extLst>
            </p:cNvPr>
            <p:cNvSpPr/>
            <p:nvPr/>
          </p:nvSpPr>
          <p:spPr>
            <a:xfrm>
              <a:off x="3643422" y="3510085"/>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a:extLst>
                <a:ext uri="{FF2B5EF4-FFF2-40B4-BE49-F238E27FC236}">
                  <a16:creationId xmlns="" xmlns:a16="http://schemas.microsoft.com/office/drawing/2014/main" id="{9DA0F9C0-A970-9C43-AC97-9BD2D222A796}"/>
                </a:ext>
              </a:extLst>
            </p:cNvPr>
            <p:cNvSpPr/>
            <p:nvPr/>
          </p:nvSpPr>
          <p:spPr>
            <a:xfrm>
              <a:off x="4437827" y="3530901"/>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a:extLst>
                <a:ext uri="{FF2B5EF4-FFF2-40B4-BE49-F238E27FC236}">
                  <a16:creationId xmlns="" xmlns:a16="http://schemas.microsoft.com/office/drawing/2014/main" id="{FBC4BF76-0E03-1149-A085-F80FAA729391}"/>
                </a:ext>
              </a:extLst>
            </p:cNvPr>
            <p:cNvSpPr/>
            <p:nvPr/>
          </p:nvSpPr>
          <p:spPr>
            <a:xfrm>
              <a:off x="5234869" y="3558228"/>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 xmlns:a16="http://schemas.microsoft.com/office/drawing/2014/main" id="{EE08D267-31BA-8F4E-8363-C52E953194D0}"/>
                </a:ext>
              </a:extLst>
            </p:cNvPr>
            <p:cNvSpPr/>
            <p:nvPr/>
          </p:nvSpPr>
          <p:spPr>
            <a:xfrm>
              <a:off x="6026956" y="3559391"/>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a:extLst>
                <a:ext uri="{FF2B5EF4-FFF2-40B4-BE49-F238E27FC236}">
                  <a16:creationId xmlns="" xmlns:a16="http://schemas.microsoft.com/office/drawing/2014/main" id="{ED56901A-E551-A444-8785-1AF4804D80FB}"/>
                </a:ext>
              </a:extLst>
            </p:cNvPr>
            <p:cNvSpPr/>
            <p:nvPr/>
          </p:nvSpPr>
          <p:spPr>
            <a:xfrm>
              <a:off x="6826014" y="3361082"/>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a:extLst>
                <a:ext uri="{FF2B5EF4-FFF2-40B4-BE49-F238E27FC236}">
                  <a16:creationId xmlns="" xmlns:a16="http://schemas.microsoft.com/office/drawing/2014/main" id="{97B9F998-8D35-DA45-84B9-48BB3A9D6472}"/>
                </a:ext>
              </a:extLst>
            </p:cNvPr>
            <p:cNvSpPr/>
            <p:nvPr/>
          </p:nvSpPr>
          <p:spPr>
            <a:xfrm>
              <a:off x="7619715" y="3706474"/>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a:extLst>
                <a:ext uri="{FF2B5EF4-FFF2-40B4-BE49-F238E27FC236}">
                  <a16:creationId xmlns="" xmlns:a16="http://schemas.microsoft.com/office/drawing/2014/main" id="{31ABF6A6-7BA5-694F-8AB5-A1C791255438}"/>
                </a:ext>
              </a:extLst>
            </p:cNvPr>
            <p:cNvSpPr/>
            <p:nvPr/>
          </p:nvSpPr>
          <p:spPr>
            <a:xfrm>
              <a:off x="8413097" y="3525709"/>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a:extLst>
                <a:ext uri="{FF2B5EF4-FFF2-40B4-BE49-F238E27FC236}">
                  <a16:creationId xmlns="" xmlns:a16="http://schemas.microsoft.com/office/drawing/2014/main" id="{79B58B5A-6537-4247-A011-1DC068315318}"/>
                </a:ext>
              </a:extLst>
            </p:cNvPr>
            <p:cNvSpPr/>
            <p:nvPr/>
          </p:nvSpPr>
          <p:spPr>
            <a:xfrm>
              <a:off x="9207614" y="2837231"/>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a:extLst>
                <a:ext uri="{FF2B5EF4-FFF2-40B4-BE49-F238E27FC236}">
                  <a16:creationId xmlns="" xmlns:a16="http://schemas.microsoft.com/office/drawing/2014/main" id="{C2AB2C30-EA47-8E46-98A0-DA0271D9731F}"/>
                </a:ext>
              </a:extLst>
            </p:cNvPr>
            <p:cNvSpPr/>
            <p:nvPr/>
          </p:nvSpPr>
          <p:spPr>
            <a:xfrm>
              <a:off x="10002890" y="3478186"/>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a:extLst>
                <a:ext uri="{FF2B5EF4-FFF2-40B4-BE49-F238E27FC236}">
                  <a16:creationId xmlns="" xmlns:a16="http://schemas.microsoft.com/office/drawing/2014/main" id="{2FA2870B-F5AB-7942-BF8C-C64586E24041}"/>
                </a:ext>
              </a:extLst>
            </p:cNvPr>
            <p:cNvSpPr/>
            <p:nvPr/>
          </p:nvSpPr>
          <p:spPr>
            <a:xfrm>
              <a:off x="2853869" y="2612986"/>
              <a:ext cx="73152" cy="73152"/>
            </a:xfrm>
            <a:prstGeom prst="rect">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5" name="Freeform: Shape 177">
            <a:extLst>
              <a:ext uri="{FF2B5EF4-FFF2-40B4-BE49-F238E27FC236}">
                <a16:creationId xmlns="" xmlns:a16="http://schemas.microsoft.com/office/drawing/2014/main" id="{E4D704CC-5B5E-DD4D-97C2-4030DBF0C655}"/>
              </a:ext>
            </a:extLst>
          </p:cNvPr>
          <p:cNvSpPr/>
          <p:nvPr/>
        </p:nvSpPr>
        <p:spPr>
          <a:xfrm>
            <a:off x="2879677" y="2654490"/>
            <a:ext cx="7165075" cy="1091820"/>
          </a:xfrm>
          <a:custGeom>
            <a:avLst/>
            <a:gdLst>
              <a:gd name="connsiteX0" fmla="*/ 0 w 7165074"/>
              <a:gd name="connsiteY0" fmla="*/ 0 h 1091820"/>
              <a:gd name="connsiteX1" fmla="*/ 102358 w 7165074"/>
              <a:gd name="connsiteY1" fmla="*/ 586853 h 1091820"/>
              <a:gd name="connsiteX2" fmla="*/ 402609 w 7165074"/>
              <a:gd name="connsiteY2" fmla="*/ 805217 h 1091820"/>
              <a:gd name="connsiteX3" fmla="*/ 812041 w 7165074"/>
              <a:gd name="connsiteY3" fmla="*/ 893928 h 1091820"/>
              <a:gd name="connsiteX4" fmla="*/ 1603612 w 7165074"/>
              <a:gd name="connsiteY4" fmla="*/ 914400 h 1091820"/>
              <a:gd name="connsiteX5" fmla="*/ 2388358 w 7165074"/>
              <a:gd name="connsiteY5" fmla="*/ 928047 h 1091820"/>
              <a:gd name="connsiteX6" fmla="*/ 3173104 w 7165074"/>
              <a:gd name="connsiteY6" fmla="*/ 941695 h 1091820"/>
              <a:gd name="connsiteX7" fmla="*/ 3985146 w 7165074"/>
              <a:gd name="connsiteY7" fmla="*/ 750626 h 1091820"/>
              <a:gd name="connsiteX8" fmla="*/ 4769892 w 7165074"/>
              <a:gd name="connsiteY8" fmla="*/ 1091820 h 1091820"/>
              <a:gd name="connsiteX9" fmla="*/ 5575110 w 7165074"/>
              <a:gd name="connsiteY9" fmla="*/ 914400 h 1091820"/>
              <a:gd name="connsiteX10" fmla="*/ 6353032 w 7165074"/>
              <a:gd name="connsiteY10" fmla="*/ 225188 h 1091820"/>
              <a:gd name="connsiteX11" fmla="*/ 7165074 w 7165074"/>
              <a:gd name="connsiteY11" fmla="*/ 859809 h 109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5074" h="1091820">
                <a:moveTo>
                  <a:pt x="0" y="0"/>
                </a:moveTo>
                <a:lnTo>
                  <a:pt x="102358" y="586853"/>
                </a:lnTo>
                <a:lnTo>
                  <a:pt x="402609" y="805217"/>
                </a:lnTo>
                <a:lnTo>
                  <a:pt x="812041" y="893928"/>
                </a:lnTo>
                <a:lnTo>
                  <a:pt x="1603612" y="914400"/>
                </a:lnTo>
                <a:lnTo>
                  <a:pt x="2388358" y="928047"/>
                </a:lnTo>
                <a:lnTo>
                  <a:pt x="3173104" y="941695"/>
                </a:lnTo>
                <a:lnTo>
                  <a:pt x="3985146" y="750626"/>
                </a:lnTo>
                <a:lnTo>
                  <a:pt x="4769892" y="1091820"/>
                </a:lnTo>
                <a:lnTo>
                  <a:pt x="5575110" y="914400"/>
                </a:lnTo>
                <a:lnTo>
                  <a:pt x="6353032" y="225188"/>
                </a:lnTo>
                <a:lnTo>
                  <a:pt x="7165074" y="859809"/>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6" name="Straight Connector 165">
            <a:extLst>
              <a:ext uri="{FF2B5EF4-FFF2-40B4-BE49-F238E27FC236}">
                <a16:creationId xmlns="" xmlns:a16="http://schemas.microsoft.com/office/drawing/2014/main" id="{F1293DA1-C8B5-6946-9F77-68B5DE8C8BD8}"/>
              </a:ext>
            </a:extLst>
          </p:cNvPr>
          <p:cNvCxnSpPr>
            <a:cxnSpLocks/>
          </p:cNvCxnSpPr>
          <p:nvPr/>
        </p:nvCxnSpPr>
        <p:spPr>
          <a:xfrm rot="5400000" flipH="1">
            <a:off x="2952355" y="4426502"/>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 xmlns:a16="http://schemas.microsoft.com/office/drawing/2014/main" id="{D891F960-CDB7-4420-B0AB-27DE7998C17D}"/>
              </a:ext>
            </a:extLst>
          </p:cNvPr>
          <p:cNvCxnSpPr>
            <a:cxnSpLocks/>
          </p:cNvCxnSpPr>
          <p:nvPr/>
        </p:nvCxnSpPr>
        <p:spPr>
          <a:xfrm flipH="1">
            <a:off x="2817595" y="3812690"/>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 xmlns:a16="http://schemas.microsoft.com/office/drawing/2014/main" id="{EC3CA78E-06A8-48C2-BFEA-A0CE4215E1B3}"/>
              </a:ext>
            </a:extLst>
          </p:cNvPr>
          <p:cNvCxnSpPr>
            <a:cxnSpLocks/>
          </p:cNvCxnSpPr>
          <p:nvPr/>
        </p:nvCxnSpPr>
        <p:spPr>
          <a:xfrm flipH="1">
            <a:off x="2817595" y="3218920"/>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 xmlns:a16="http://schemas.microsoft.com/office/drawing/2014/main" id="{6043A7E8-A062-4924-922A-8747F5452362}"/>
              </a:ext>
            </a:extLst>
          </p:cNvPr>
          <p:cNvCxnSpPr>
            <a:cxnSpLocks/>
          </p:cNvCxnSpPr>
          <p:nvPr/>
        </p:nvCxnSpPr>
        <p:spPr>
          <a:xfrm flipH="1">
            <a:off x="2817595" y="1461377"/>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 xmlns:a16="http://schemas.microsoft.com/office/drawing/2014/main" id="{1D94B67C-B743-49D7-9283-361CDDFE19FD}"/>
              </a:ext>
            </a:extLst>
          </p:cNvPr>
          <p:cNvCxnSpPr>
            <a:cxnSpLocks/>
          </p:cNvCxnSpPr>
          <p:nvPr/>
        </p:nvCxnSpPr>
        <p:spPr>
          <a:xfrm flipH="1">
            <a:off x="2817595" y="2055135"/>
            <a:ext cx="640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 name="Group 170">
            <a:extLst>
              <a:ext uri="{FF2B5EF4-FFF2-40B4-BE49-F238E27FC236}">
                <a16:creationId xmlns="" xmlns:a16="http://schemas.microsoft.com/office/drawing/2014/main" id="{1D08D6EA-AA12-401A-A9CB-BC8B26AB6346}"/>
              </a:ext>
            </a:extLst>
          </p:cNvPr>
          <p:cNvGrpSpPr/>
          <p:nvPr/>
        </p:nvGrpSpPr>
        <p:grpSpPr>
          <a:xfrm>
            <a:off x="-6291" y="-23678"/>
            <a:ext cx="3017520" cy="261610"/>
            <a:chOff x="-6290" y="-23678"/>
            <a:chExt cx="3017520" cy="261610"/>
          </a:xfrm>
          <a:solidFill>
            <a:schemeClr val="accent2"/>
          </a:solidFill>
        </p:grpSpPr>
        <p:sp>
          <p:nvSpPr>
            <p:cNvPr id="172" name="Freeform 13">
              <a:extLst>
                <a:ext uri="{FF2B5EF4-FFF2-40B4-BE49-F238E27FC236}">
                  <a16:creationId xmlns="" xmlns:a16="http://schemas.microsoft.com/office/drawing/2014/main" id="{D2B0135B-A934-4F0C-AC3D-F820A36FE02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3" name="Rectangle 172">
              <a:extLst>
                <a:ext uri="{FF2B5EF4-FFF2-40B4-BE49-F238E27FC236}">
                  <a16:creationId xmlns="" xmlns:a16="http://schemas.microsoft.com/office/drawing/2014/main" id="{15ABA618-9FEC-4FDC-A5E5-928F955EF38A}"/>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113653035"/>
      </p:ext>
    </p:extLst>
  </p:cSld>
  <p:clrMapOvr>
    <a:masterClrMapping/>
  </p:clrMapOvr>
  <p:transition>
    <p:fade/>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CE89AA9-82BE-134E-B22F-ED0D9866F3C7}"/>
              </a:ext>
            </a:extLst>
          </p:cNvPr>
          <p:cNvSpPr>
            <a:spLocks noGrp="1"/>
          </p:cNvSpPr>
          <p:nvPr>
            <p:ph type="title"/>
          </p:nvPr>
        </p:nvSpPr>
        <p:spPr/>
        <p:txBody>
          <a:bodyPr>
            <a:normAutofit/>
          </a:bodyPr>
          <a:lstStyle/>
          <a:p>
            <a:r>
              <a:rPr lang="en-GB"/>
              <a:t>Safety outcomes</a:t>
            </a:r>
            <a:endParaRPr lang="en-US"/>
          </a:p>
        </p:txBody>
      </p:sp>
      <p:graphicFrame>
        <p:nvGraphicFramePr>
          <p:cNvPr id="5" name="Content Placeholder 4"/>
          <p:cNvGraphicFramePr>
            <a:graphicFrameLocks noGrp="1"/>
          </p:cNvGraphicFramePr>
          <p:nvPr>
            <p:ph idx="1"/>
          </p:nvPr>
        </p:nvGraphicFramePr>
        <p:xfrm>
          <a:off x="457223" y="1284288"/>
          <a:ext cx="11277599" cy="1707708"/>
        </p:xfrm>
        <a:graphic>
          <a:graphicData uri="http://schemas.openxmlformats.org/drawingml/2006/table">
            <a:tbl>
              <a:tblPr firstRow="1">
                <a:tableStyleId>{21E4AEA4-8DFA-4A89-87EB-49C32662AFE0}</a:tableStyleId>
              </a:tblPr>
              <a:tblGrid>
                <a:gridCol w="6735767">
                  <a:extLst>
                    <a:ext uri="{9D8B030D-6E8A-4147-A177-3AD203B41FA5}">
                      <a16:colId xmlns="" xmlns:a16="http://schemas.microsoft.com/office/drawing/2014/main" val="20000"/>
                    </a:ext>
                  </a:extLst>
                </a:gridCol>
                <a:gridCol w="2270916">
                  <a:extLst>
                    <a:ext uri="{9D8B030D-6E8A-4147-A177-3AD203B41FA5}">
                      <a16:colId xmlns="" xmlns:a16="http://schemas.microsoft.com/office/drawing/2014/main" val="20001"/>
                    </a:ext>
                  </a:extLst>
                </a:gridCol>
                <a:gridCol w="2270916">
                  <a:extLst>
                    <a:ext uri="{9D8B030D-6E8A-4147-A177-3AD203B41FA5}">
                      <a16:colId xmlns="" xmlns:a16="http://schemas.microsoft.com/office/drawing/2014/main" val="1892551634"/>
                    </a:ext>
                  </a:extLst>
                </a:gridCol>
              </a:tblGrid>
              <a:tr h="547770">
                <a:tc>
                  <a:txBody>
                    <a:bodyPr/>
                    <a:lstStyle/>
                    <a:p>
                      <a:pPr algn="l"/>
                      <a:r>
                        <a:rPr lang="en-GB" sz="1600" b="1">
                          <a:solidFill>
                            <a:schemeClr val="bg1"/>
                          </a:solidFill>
                        </a:rPr>
                        <a:t>Safety outcomes</a:t>
                      </a:r>
                      <a:endParaRPr lang="en-GB" sz="1600" b="1">
                        <a:solidFill>
                          <a:schemeClr val="bg1"/>
                        </a:solidFill>
                        <a:latin typeface="+mn-lt"/>
                      </a:endParaRPr>
                    </a:p>
                  </a:txBody>
                  <a:tcPr anchor="ctr"/>
                </a:tc>
                <a:tc>
                  <a:txBody>
                    <a:bodyPr/>
                    <a:lstStyle/>
                    <a:p>
                      <a:pPr algn="ctr"/>
                      <a:r>
                        <a:rPr lang="en-US" sz="1500" b="1">
                          <a:solidFill>
                            <a:schemeClr val="bg1"/>
                          </a:solidFill>
                        </a:rPr>
                        <a:t>Dapagliflozin</a:t>
                      </a:r>
                    </a:p>
                    <a:p>
                      <a:pPr algn="ctr"/>
                      <a:r>
                        <a:rPr lang="en-US" sz="1500" b="1">
                          <a:solidFill>
                            <a:schemeClr val="bg1"/>
                          </a:solidFill>
                        </a:rPr>
                        <a:t>(n=137)</a:t>
                      </a:r>
                    </a:p>
                  </a:txBody>
                  <a:tcPr marL="94793" marR="94793"/>
                </a:tc>
                <a:tc>
                  <a:txBody>
                    <a:bodyPr/>
                    <a:lstStyle/>
                    <a:p>
                      <a:pPr algn="ctr"/>
                      <a:r>
                        <a:rPr lang="en-US" sz="1500" b="1">
                          <a:solidFill>
                            <a:schemeClr val="bg1"/>
                          </a:solidFill>
                        </a:rPr>
                        <a:t>Placebo</a:t>
                      </a:r>
                    </a:p>
                    <a:p>
                      <a:pPr algn="ctr"/>
                      <a:r>
                        <a:rPr lang="en-US" sz="1500" b="1">
                          <a:solidFill>
                            <a:schemeClr val="bg1"/>
                          </a:solidFill>
                        </a:rPr>
                        <a:t>(n=133)</a:t>
                      </a:r>
                    </a:p>
                  </a:txBody>
                  <a:tcPr marL="94793" marR="94793"/>
                </a:tc>
                <a:extLst>
                  <a:ext uri="{0D108BD9-81ED-4DB2-BD59-A6C34878D82A}">
                    <a16:rowId xmlns="" xmlns:a16="http://schemas.microsoft.com/office/drawing/2014/main" val="2778232008"/>
                  </a:ext>
                </a:extLst>
              </a:tr>
              <a:tr h="579534">
                <a:tc>
                  <a:txBody>
                    <a:bodyPr/>
                    <a:lstStyle/>
                    <a:p>
                      <a:pPr indent="0" algn="l">
                        <a:spcAft>
                          <a:spcPts val="0"/>
                        </a:spcAft>
                      </a:pPr>
                      <a:r>
                        <a:rPr lang="en-GB" sz="1600" b="0">
                          <a:effectLst/>
                        </a:rPr>
                        <a:t>Adverse events leading to discontinuation of</a:t>
                      </a:r>
                      <a:r>
                        <a:rPr lang="en-GB" sz="1600" b="0" baseline="0">
                          <a:effectLst/>
                        </a:rPr>
                        <a:t> the study drug, n (%)</a:t>
                      </a:r>
                      <a:endParaRPr lang="en-GB" sz="1600" b="0">
                        <a:effectLst/>
                        <a:latin typeface="+mn-lt"/>
                        <a:ea typeface="MS Mincho"/>
                      </a:endParaRPr>
                    </a:p>
                  </a:txBody>
                  <a:tcPr marL="68580" marR="68580" marT="0" marB="0" anchor="ctr"/>
                </a:tc>
                <a:tc>
                  <a:txBody>
                    <a:bodyPr/>
                    <a:lstStyle/>
                    <a:p>
                      <a:pPr algn="ctr">
                        <a:lnSpc>
                          <a:spcPct val="107000"/>
                        </a:lnSpc>
                        <a:spcAft>
                          <a:spcPts val="0"/>
                        </a:spcAft>
                      </a:pPr>
                      <a:r>
                        <a:rPr lang="en-GB" sz="1500" kern="1200">
                          <a:solidFill>
                            <a:schemeClr val="dk1"/>
                          </a:solidFill>
                        </a:rPr>
                        <a:t>6 (4.4)</a:t>
                      </a:r>
                      <a:endParaRPr lang="en-GB" sz="15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500" kern="1200">
                          <a:solidFill>
                            <a:schemeClr val="dk1"/>
                          </a:solidFill>
                        </a:rPr>
                        <a:t>7 (5.3)</a:t>
                      </a:r>
                      <a:endParaRPr lang="en-GB" sz="15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2"/>
                  </a:ext>
                </a:extLst>
              </a:tr>
              <a:tr h="579534">
                <a:tc>
                  <a:txBody>
                    <a:bodyPr/>
                    <a:lstStyle/>
                    <a:p>
                      <a:pPr marL="0" marR="0" indent="0" algn="l" defTabSz="914354" rtl="0" eaLnBrk="1" fontAlgn="auto" latinLnBrk="0" hangingPunct="1">
                        <a:lnSpc>
                          <a:spcPct val="100000"/>
                        </a:lnSpc>
                        <a:spcBef>
                          <a:spcPts val="0"/>
                        </a:spcBef>
                        <a:spcAft>
                          <a:spcPts val="0"/>
                        </a:spcAft>
                        <a:buClrTx/>
                        <a:buSzTx/>
                        <a:buFontTx/>
                        <a:buNone/>
                        <a:tabLst/>
                        <a:defRPr/>
                      </a:pPr>
                      <a:r>
                        <a:rPr lang="en-GB" sz="1600" b="0">
                          <a:effectLst/>
                        </a:rPr>
                        <a:t>Serious adverse </a:t>
                      </a:r>
                      <a:r>
                        <a:rPr lang="en-GB" sz="1600" b="0" err="1">
                          <a:effectLst/>
                        </a:rPr>
                        <a:t>event,</a:t>
                      </a:r>
                      <a:r>
                        <a:rPr lang="en-GB" sz="1600" b="0" baseline="30000" err="1">
                          <a:effectLst/>
                        </a:rPr>
                        <a:t>a</a:t>
                      </a:r>
                      <a:r>
                        <a:rPr lang="en-GB" sz="1600" b="0">
                          <a:effectLst/>
                        </a:rPr>
                        <a:t> </a:t>
                      </a:r>
                      <a:r>
                        <a:rPr lang="en-GB" sz="1600" b="0" baseline="0">
                          <a:effectLst/>
                        </a:rPr>
                        <a:t>n (%)</a:t>
                      </a:r>
                      <a:endParaRPr lang="en-GB" sz="1600" b="0">
                        <a:effectLst/>
                        <a:latin typeface="+mn-lt"/>
                        <a:ea typeface="MS Mincho"/>
                      </a:endParaRPr>
                    </a:p>
                  </a:txBody>
                  <a:tcPr marL="68580" marR="68580" marT="0" marB="0" anchor="ctr"/>
                </a:tc>
                <a:tc>
                  <a:txBody>
                    <a:bodyPr/>
                    <a:lstStyle/>
                    <a:p>
                      <a:pPr algn="ctr"/>
                      <a:r>
                        <a:rPr lang="en-GB" sz="1500" kern="1200">
                          <a:solidFill>
                            <a:schemeClr val="dk1"/>
                          </a:solidFill>
                        </a:rPr>
                        <a:t>22 (16.1)</a:t>
                      </a:r>
                      <a:endParaRPr lang="en-GB" sz="1500" kern="1200">
                        <a:solidFill>
                          <a:schemeClr val="dk1"/>
                        </a:solidFill>
                        <a:latin typeface="+mn-lt"/>
                        <a:ea typeface="+mn-ea"/>
                        <a:cs typeface="+mn-cs"/>
                      </a:endParaRPr>
                    </a:p>
                  </a:txBody>
                  <a:tcPr marL="114300" marR="114300" marT="0" marB="0" anchor="ctr"/>
                </a:tc>
                <a:tc>
                  <a:txBody>
                    <a:bodyPr/>
                    <a:lstStyle/>
                    <a:p>
                      <a:pPr algn="ctr"/>
                      <a:r>
                        <a:rPr lang="en-GB" sz="1500" kern="1200">
                          <a:solidFill>
                            <a:schemeClr val="dk1"/>
                          </a:solidFill>
                        </a:rPr>
                        <a:t>34</a:t>
                      </a:r>
                      <a:r>
                        <a:rPr lang="en-GB" sz="1500" kern="1200" baseline="0">
                          <a:solidFill>
                            <a:schemeClr val="dk1"/>
                          </a:solidFill>
                        </a:rPr>
                        <a:t> (25.6)</a:t>
                      </a:r>
                      <a:endParaRPr lang="en-GB" sz="1500" kern="1200">
                        <a:solidFill>
                          <a:schemeClr val="dk1"/>
                        </a:solidFill>
                        <a:latin typeface="+mn-lt"/>
                        <a:ea typeface="+mn-ea"/>
                        <a:cs typeface="+mn-cs"/>
                      </a:endParaRPr>
                    </a:p>
                  </a:txBody>
                  <a:tcPr marL="114300" marR="114300" marT="0" marB="0" anchor="ctr"/>
                </a:tc>
                <a:extLst>
                  <a:ext uri="{0D108BD9-81ED-4DB2-BD59-A6C34878D82A}">
                    <a16:rowId xmlns="" xmlns:a16="http://schemas.microsoft.com/office/drawing/2014/main" val="10003"/>
                  </a:ext>
                </a:extLst>
              </a:tr>
            </a:tbl>
          </a:graphicData>
        </a:graphic>
      </p:graphicFrame>
      <p:sp>
        <p:nvSpPr>
          <p:cNvPr id="3" name="Text Placeholder 2"/>
          <p:cNvSpPr>
            <a:spLocks noGrp="1"/>
          </p:cNvSpPr>
          <p:nvPr>
            <p:ph type="body" sz="quarter" idx="13"/>
          </p:nvPr>
        </p:nvSpPr>
        <p:spPr>
          <a:xfrm>
            <a:off x="447040" y="5852160"/>
            <a:ext cx="10058400" cy="1005840"/>
          </a:xfrm>
        </p:spPr>
        <p:txBody>
          <a:bodyPr/>
          <a:lstStyle/>
          <a:p>
            <a:r>
              <a:rPr lang="en-GB" baseline="30000" err="1"/>
              <a:t>a</a:t>
            </a:r>
            <a:r>
              <a:rPr lang="en-GB" err="1"/>
              <a:t>Includes</a:t>
            </a:r>
            <a:r>
              <a:rPr lang="en-GB"/>
              <a:t> death.</a:t>
            </a:r>
          </a:p>
          <a:p>
            <a:r>
              <a:rPr lang="en-US"/>
              <a:t>IgA = immunoglobulin A.</a:t>
            </a:r>
          </a:p>
          <a:p>
            <a:r>
              <a:rPr lang="en-US"/>
              <a:t>Wheeler DC et al. </a:t>
            </a:r>
            <a:r>
              <a:rPr lang="en-US" i="1"/>
              <a:t>Kidney Int</a:t>
            </a:r>
            <a:r>
              <a:rPr lang="en-US"/>
              <a:t>. 2021;100:215-224.</a:t>
            </a:r>
          </a:p>
        </p:txBody>
      </p:sp>
      <p:grpSp>
        <p:nvGrpSpPr>
          <p:cNvPr id="9" name="Group 8">
            <a:extLst>
              <a:ext uri="{FF2B5EF4-FFF2-40B4-BE49-F238E27FC236}">
                <a16:creationId xmlns="" xmlns:a16="http://schemas.microsoft.com/office/drawing/2014/main" id="{D5559400-1360-42CB-91EA-E4802B1C4E25}"/>
              </a:ext>
            </a:extLst>
          </p:cNvPr>
          <p:cNvGrpSpPr/>
          <p:nvPr/>
        </p:nvGrpSpPr>
        <p:grpSpPr>
          <a:xfrm>
            <a:off x="-6291" y="-23678"/>
            <a:ext cx="3017520" cy="261610"/>
            <a:chOff x="-6290" y="-23678"/>
            <a:chExt cx="3017520" cy="261610"/>
          </a:xfrm>
          <a:solidFill>
            <a:schemeClr val="accent2"/>
          </a:solidFill>
        </p:grpSpPr>
        <p:sp>
          <p:nvSpPr>
            <p:cNvPr id="10" name="Freeform 13">
              <a:extLst>
                <a:ext uri="{FF2B5EF4-FFF2-40B4-BE49-F238E27FC236}">
                  <a16:creationId xmlns="" xmlns:a16="http://schemas.microsoft.com/office/drawing/2014/main" id="{7FF0A13D-360A-4424-9606-FEA971EBC2E6}"/>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B310102C-E798-4AEF-B70F-3646DDD489C5}"/>
                </a:ext>
              </a:extLst>
            </p:cNvPr>
            <p:cNvSpPr/>
            <p:nvPr/>
          </p:nvSpPr>
          <p:spPr>
            <a:xfrm>
              <a:off x="361182" y="-23678"/>
              <a:ext cx="2234906" cy="261610"/>
            </a:xfrm>
            <a:prstGeom prst="rect">
              <a:avLst/>
            </a:prstGeom>
            <a:noFill/>
          </p:spPr>
          <p:txBody>
            <a:bodyPr wrap="none">
              <a:spAutoFit/>
            </a:bodyPr>
            <a:lstStyle/>
            <a:p>
              <a:pPr algn="ctr"/>
              <a:r>
                <a:rPr lang="en-US" sz="1100" b="1">
                  <a:solidFill>
                    <a:schemeClr val="bg1"/>
                  </a:solidFill>
                </a:rPr>
                <a:t>DAPA-CKD – IgA Nephropathy</a:t>
              </a:r>
            </a:p>
          </p:txBody>
        </p:sp>
      </p:grpSp>
    </p:spTree>
    <p:extLst>
      <p:ext uri="{BB962C8B-B14F-4D97-AF65-F5344CB8AC3E}">
        <p14:creationId xmlns:p14="http://schemas.microsoft.com/office/powerpoint/2010/main" val="617004300"/>
      </p:ext>
    </p:extLst>
  </p:cSld>
  <p:clrMapOvr>
    <a:masterClrMapping/>
  </p:clrMapOvr>
  <p:transition>
    <p:fade/>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D8E7DEB-F40C-C645-9620-F01FF27BB1B8}"/>
              </a:ext>
            </a:extLst>
          </p:cNvPr>
          <p:cNvSpPr>
            <a:spLocks noGrp="1"/>
          </p:cNvSpPr>
          <p:nvPr>
            <p:ph type="title"/>
          </p:nvPr>
        </p:nvSpPr>
        <p:spPr/>
        <p:txBody>
          <a:bodyPr>
            <a:normAutofit fontScale="90000"/>
          </a:bodyPr>
          <a:lstStyle/>
          <a:p>
            <a:r>
              <a:rPr lang="en-US"/>
              <a:t>DAPA-CKD Subgroup Analysis</a:t>
            </a:r>
            <a:br>
              <a:rPr lang="en-US"/>
            </a:br>
            <a:r>
              <a:rPr lang="en-US" i="1"/>
              <a:t>FSGS</a:t>
            </a:r>
            <a:endParaRPr lang="en-US"/>
          </a:p>
        </p:txBody>
      </p:sp>
      <p:sp>
        <p:nvSpPr>
          <p:cNvPr id="3" name="Text Placeholder 2">
            <a:extLst>
              <a:ext uri="{FF2B5EF4-FFF2-40B4-BE49-F238E27FC236}">
                <a16:creationId xmlns="" xmlns:a16="http://schemas.microsoft.com/office/drawing/2014/main" id="{D74691FD-F0C1-7042-AE6D-4E6CA2347169}"/>
              </a:ext>
            </a:extLst>
          </p:cNvPr>
          <p:cNvSpPr>
            <a:spLocks noGrp="1"/>
          </p:cNvSpPr>
          <p:nvPr>
            <p:ph type="body" idx="1"/>
          </p:nvPr>
        </p:nvSpPr>
        <p:spPr/>
        <p:txBody>
          <a:bodyPr/>
          <a:lstStyle/>
          <a:p>
            <a:r>
              <a:rPr lang="en-GB"/>
              <a:t>In a prespecified secondary analysis from DAPA-CKD, the effect of dapagliflozin versus placebo was assessed in patients with CKD due to FSGS</a:t>
            </a:r>
          </a:p>
        </p:txBody>
      </p:sp>
      <p:sp>
        <p:nvSpPr>
          <p:cNvPr id="4" name="Text Placeholder 3">
            <a:extLst>
              <a:ext uri="{FF2B5EF4-FFF2-40B4-BE49-F238E27FC236}">
                <a16:creationId xmlns="" xmlns:a16="http://schemas.microsoft.com/office/drawing/2014/main" id="{DA261AA1-EE61-174D-8422-27C222DF48EC}"/>
              </a:ext>
            </a:extLst>
          </p:cNvPr>
          <p:cNvSpPr>
            <a:spLocks noGrp="1"/>
          </p:cNvSpPr>
          <p:nvPr>
            <p:ph type="body" sz="quarter" idx="12"/>
          </p:nvPr>
        </p:nvSpPr>
        <p:spPr/>
        <p:txBody>
          <a:bodyPr/>
          <a:lstStyle/>
          <a:p>
            <a:r>
              <a:rPr lang="en-US"/>
              <a:t>CKD = chronic kidney disease; FSGS = focal segmental glomerulosclerosis.</a:t>
            </a:r>
          </a:p>
          <a:p>
            <a:r>
              <a:rPr lang="en-US"/>
              <a:t>Wheeler DC et al. O</a:t>
            </a:r>
            <a:r>
              <a:rPr lang="en-GB" err="1"/>
              <a:t>nline</a:t>
            </a:r>
            <a:r>
              <a:rPr lang="en-GB"/>
              <a:t> ahead of print. </a:t>
            </a:r>
            <a:r>
              <a:rPr lang="en-GB" i="1"/>
              <a:t>Nephrol Dial Transplant</a:t>
            </a:r>
            <a:r>
              <a:rPr lang="en-GB"/>
              <a:t>. 2021.</a:t>
            </a:r>
            <a:endParaRPr lang="en-US"/>
          </a:p>
        </p:txBody>
      </p:sp>
    </p:spTree>
    <p:extLst>
      <p:ext uri="{BB962C8B-B14F-4D97-AF65-F5344CB8AC3E}">
        <p14:creationId xmlns:p14="http://schemas.microsoft.com/office/powerpoint/2010/main" val="1992928306"/>
      </p:ext>
    </p:extLst>
  </p:cSld>
  <p:clrMapOvr>
    <a:masterClrMapping/>
  </p:clrMapOvr>
  <p:transition>
    <p:fade/>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0123779-C3B9-F34F-ABD9-BFC14117B924}"/>
              </a:ext>
            </a:extLst>
          </p:cNvPr>
          <p:cNvSpPr>
            <a:spLocks noGrp="1"/>
          </p:cNvSpPr>
          <p:nvPr>
            <p:ph type="title"/>
          </p:nvPr>
        </p:nvSpPr>
        <p:spPr/>
        <p:txBody>
          <a:bodyPr>
            <a:normAutofit fontScale="90000"/>
          </a:bodyPr>
          <a:lstStyle/>
          <a:p>
            <a:r>
              <a:rPr lang="en-GB"/>
              <a:t>Baseline Characteristics in the Biopsy-Confirmed FSGS Subgroup</a:t>
            </a:r>
            <a:endParaRPr lang="en-US"/>
          </a:p>
        </p:txBody>
      </p:sp>
      <p:graphicFrame>
        <p:nvGraphicFramePr>
          <p:cNvPr id="5" name="Content Placeholder 4"/>
          <p:cNvGraphicFramePr>
            <a:graphicFrameLocks noGrp="1"/>
          </p:cNvGraphicFramePr>
          <p:nvPr>
            <p:ph idx="1"/>
          </p:nvPr>
        </p:nvGraphicFramePr>
        <p:xfrm>
          <a:off x="457221" y="1284288"/>
          <a:ext cx="11277599" cy="4846320"/>
        </p:xfrm>
        <a:graphic>
          <a:graphicData uri="http://schemas.openxmlformats.org/drawingml/2006/table">
            <a:tbl>
              <a:tblPr firstRow="1">
                <a:tableStyleId>{21E4AEA4-8DFA-4A89-87EB-49C32662AFE0}</a:tableStyleId>
              </a:tblPr>
              <a:tblGrid>
                <a:gridCol w="3194455">
                  <a:extLst>
                    <a:ext uri="{9D8B030D-6E8A-4147-A177-3AD203B41FA5}">
                      <a16:colId xmlns="" xmlns:a16="http://schemas.microsoft.com/office/drawing/2014/main" val="20000"/>
                    </a:ext>
                  </a:extLst>
                </a:gridCol>
                <a:gridCol w="2694381">
                  <a:extLst>
                    <a:ext uri="{9D8B030D-6E8A-4147-A177-3AD203B41FA5}">
                      <a16:colId xmlns="" xmlns:a16="http://schemas.microsoft.com/office/drawing/2014/main" val="3463376329"/>
                    </a:ext>
                  </a:extLst>
                </a:gridCol>
                <a:gridCol w="2694381">
                  <a:extLst>
                    <a:ext uri="{9D8B030D-6E8A-4147-A177-3AD203B41FA5}">
                      <a16:colId xmlns="" xmlns:a16="http://schemas.microsoft.com/office/drawing/2014/main" val="20001"/>
                    </a:ext>
                  </a:extLst>
                </a:gridCol>
                <a:gridCol w="2694381">
                  <a:extLst>
                    <a:ext uri="{9D8B030D-6E8A-4147-A177-3AD203B41FA5}">
                      <a16:colId xmlns="" xmlns:a16="http://schemas.microsoft.com/office/drawing/2014/main" val="2691816297"/>
                    </a:ext>
                  </a:extLst>
                </a:gridCol>
              </a:tblGrid>
              <a:tr h="464914">
                <a:tc>
                  <a:txBody>
                    <a:bodyPr/>
                    <a:lstStyle/>
                    <a:p>
                      <a:pPr algn="l">
                        <a:lnSpc>
                          <a:spcPct val="100000"/>
                        </a:lnSpc>
                      </a:pPr>
                      <a:r>
                        <a:rPr lang="en-US" sz="1400"/>
                        <a:t>Characteristic</a:t>
                      </a:r>
                    </a:p>
                  </a:txBody>
                  <a:tcPr marL="94793" marR="94793" anchor="b"/>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Dapagliflozin </a:t>
                      </a:r>
                    </a:p>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(n=45)</a:t>
                      </a:r>
                    </a:p>
                  </a:txBody>
                  <a:tcPr marL="94793" marR="94793"/>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Placebo </a:t>
                      </a:r>
                    </a:p>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(n=59)</a:t>
                      </a:r>
                    </a:p>
                  </a:txBody>
                  <a:tcPr marL="94793" marR="94793"/>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Total</a:t>
                      </a:r>
                    </a:p>
                    <a:p>
                      <a:pPr marL="0" marR="0" lvl="0" indent="0" algn="ctr" defTabSz="914354" rtl="0" eaLnBrk="1" fontAlgn="auto" latinLnBrk="0" hangingPunct="1">
                        <a:lnSpc>
                          <a:spcPct val="100000"/>
                        </a:lnSpc>
                        <a:spcBef>
                          <a:spcPts val="0"/>
                        </a:spcBef>
                        <a:spcAft>
                          <a:spcPts val="0"/>
                        </a:spcAft>
                        <a:buClrTx/>
                        <a:buSzTx/>
                        <a:buFontTx/>
                        <a:buNone/>
                        <a:tabLst/>
                        <a:defRPr/>
                      </a:pPr>
                      <a:r>
                        <a:rPr lang="en-US" sz="1400" b="1">
                          <a:solidFill>
                            <a:schemeClr val="bg1"/>
                          </a:solidFill>
                        </a:rPr>
                        <a:t>(n=104)</a:t>
                      </a:r>
                    </a:p>
                  </a:txBody>
                  <a:tcPr marL="94793" marR="94793"/>
                </a:tc>
                <a:extLst>
                  <a:ext uri="{0D108BD9-81ED-4DB2-BD59-A6C34878D82A}">
                    <a16:rowId xmlns="" xmlns:a16="http://schemas.microsoft.com/office/drawing/2014/main" val="2778232008"/>
                  </a:ext>
                </a:extLst>
              </a:tr>
              <a:tr h="271200">
                <a:tc>
                  <a:txBody>
                    <a:bodyPr/>
                    <a:lstStyle/>
                    <a:p>
                      <a:pPr algn="l">
                        <a:lnSpc>
                          <a:spcPct val="100000"/>
                        </a:lnSpc>
                      </a:pPr>
                      <a:r>
                        <a:rPr lang="en-US" sz="1400" b="1"/>
                        <a:t>Age, years, mean </a:t>
                      </a:r>
                    </a:p>
                  </a:txBody>
                  <a:tcPr marL="94793" marR="94793" anchor="ctr"/>
                </a:tc>
                <a:tc>
                  <a:txBody>
                    <a:bodyPr/>
                    <a:lstStyle/>
                    <a:p>
                      <a:pPr algn="ctr">
                        <a:lnSpc>
                          <a:spcPct val="107000"/>
                        </a:lnSpc>
                        <a:spcAft>
                          <a:spcPts val="0"/>
                        </a:spcAft>
                      </a:pPr>
                      <a:r>
                        <a:rPr lang="en-GB" sz="1400" kern="1200">
                          <a:solidFill>
                            <a:schemeClr val="dk1"/>
                          </a:solidFill>
                        </a:rPr>
                        <a:t>52.2</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55.4</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54.0</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1"/>
                  </a:ext>
                </a:extLst>
              </a:tr>
              <a:tr h="271200">
                <a:tc>
                  <a:txBody>
                    <a:bodyPr/>
                    <a:lstStyle/>
                    <a:p>
                      <a:pPr algn="l">
                        <a:lnSpc>
                          <a:spcPct val="100000"/>
                        </a:lnSpc>
                      </a:pPr>
                      <a:r>
                        <a:rPr lang="en-US" sz="1400" b="1"/>
                        <a:t>Sex, female, </a:t>
                      </a:r>
                      <a:r>
                        <a:rPr lang="en-US" sz="1400" b="1" baseline="0"/>
                        <a:t>%</a:t>
                      </a:r>
                      <a:endParaRPr lang="en-US" sz="1400" b="1"/>
                    </a:p>
                  </a:txBody>
                  <a:tcPr marL="94793" marR="94793" anchor="ctr"/>
                </a:tc>
                <a:tc>
                  <a:txBody>
                    <a:bodyPr/>
                    <a:lstStyle/>
                    <a:p>
                      <a:pPr algn="ctr">
                        <a:lnSpc>
                          <a:spcPct val="107000"/>
                        </a:lnSpc>
                        <a:spcAft>
                          <a:spcPts val="0"/>
                        </a:spcAft>
                      </a:pPr>
                      <a:r>
                        <a:rPr lang="en-GB" sz="1400" kern="1200">
                          <a:solidFill>
                            <a:schemeClr val="dk1"/>
                          </a:solidFill>
                        </a:rPr>
                        <a:t>28.9</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35.6</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32.7</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2"/>
                  </a:ext>
                </a:extLst>
              </a:tr>
              <a:tr h="1046057">
                <a:tc>
                  <a:txBody>
                    <a:bodyPr/>
                    <a:lstStyle/>
                    <a:p>
                      <a:pPr algn="l">
                        <a:lnSpc>
                          <a:spcPct val="100000"/>
                        </a:lnSpc>
                      </a:pPr>
                      <a:r>
                        <a:rPr lang="en-US" sz="1400" b="1"/>
                        <a:t>Race,</a:t>
                      </a:r>
                      <a:r>
                        <a:rPr lang="en-US" sz="1400" b="1" baseline="0"/>
                        <a:t> </a:t>
                      </a:r>
                      <a:r>
                        <a:rPr lang="en-US" sz="1400" b="1"/>
                        <a:t>%</a:t>
                      </a:r>
                    </a:p>
                    <a:p>
                      <a:pPr marL="144000" indent="0" algn="l">
                        <a:lnSpc>
                          <a:spcPct val="100000"/>
                        </a:lnSpc>
                      </a:pPr>
                      <a:r>
                        <a:rPr lang="en-US" sz="1400"/>
                        <a:t>White</a:t>
                      </a:r>
                    </a:p>
                    <a:p>
                      <a:pPr marL="144000" indent="0" algn="l">
                        <a:lnSpc>
                          <a:spcPct val="100000"/>
                        </a:lnSpc>
                      </a:pPr>
                      <a:r>
                        <a:rPr lang="en-US" sz="1400"/>
                        <a:t>Black</a:t>
                      </a:r>
                      <a:r>
                        <a:rPr lang="en-US" sz="1400" baseline="0"/>
                        <a:t> or African-American</a:t>
                      </a:r>
                    </a:p>
                    <a:p>
                      <a:pPr marL="144000" indent="0" algn="l">
                        <a:lnSpc>
                          <a:spcPct val="100000"/>
                        </a:lnSpc>
                      </a:pPr>
                      <a:r>
                        <a:rPr lang="en-US" sz="1400" baseline="0"/>
                        <a:t>Asian</a:t>
                      </a:r>
                    </a:p>
                    <a:p>
                      <a:pPr marL="144000" indent="0" algn="l">
                        <a:lnSpc>
                          <a:spcPct val="100000"/>
                        </a:lnSpc>
                      </a:pPr>
                      <a:r>
                        <a:rPr lang="en-US" sz="1400" baseline="0"/>
                        <a:t>Other</a:t>
                      </a:r>
                      <a:endParaRPr lang="en-US" sz="1400"/>
                    </a:p>
                  </a:txBody>
                  <a:tcPr marL="94793" marR="94793"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62.2</a:t>
                      </a:r>
                    </a:p>
                    <a:p>
                      <a:pPr algn="ctr">
                        <a:lnSpc>
                          <a:spcPct val="107000"/>
                        </a:lnSpc>
                        <a:spcAft>
                          <a:spcPts val="0"/>
                        </a:spcAft>
                      </a:pPr>
                      <a:r>
                        <a:rPr lang="en-GB" sz="1400" kern="1200">
                          <a:solidFill>
                            <a:schemeClr val="dk1"/>
                          </a:solidFill>
                        </a:rPr>
                        <a:t>11.1</a:t>
                      </a:r>
                    </a:p>
                    <a:p>
                      <a:pPr algn="ctr">
                        <a:lnSpc>
                          <a:spcPct val="107000"/>
                        </a:lnSpc>
                        <a:spcAft>
                          <a:spcPts val="0"/>
                        </a:spcAft>
                      </a:pPr>
                      <a:r>
                        <a:rPr lang="en-GB" sz="1400" kern="1200">
                          <a:solidFill>
                            <a:schemeClr val="dk1"/>
                          </a:solidFill>
                        </a:rPr>
                        <a:t>17.8</a:t>
                      </a:r>
                    </a:p>
                    <a:p>
                      <a:pPr algn="ctr">
                        <a:lnSpc>
                          <a:spcPct val="107000"/>
                        </a:lnSpc>
                        <a:spcAft>
                          <a:spcPts val="0"/>
                        </a:spcAft>
                      </a:pPr>
                      <a:r>
                        <a:rPr lang="en-GB" sz="1400" kern="1200">
                          <a:solidFill>
                            <a:schemeClr val="dk1"/>
                          </a:solidFill>
                        </a:rPr>
                        <a:t>8.9</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50.8</a:t>
                      </a:r>
                    </a:p>
                    <a:p>
                      <a:pPr algn="ctr">
                        <a:lnSpc>
                          <a:spcPct val="107000"/>
                        </a:lnSpc>
                        <a:spcAft>
                          <a:spcPts val="0"/>
                        </a:spcAft>
                      </a:pPr>
                      <a:r>
                        <a:rPr lang="en-GB" sz="1400" kern="1200">
                          <a:solidFill>
                            <a:schemeClr val="dk1"/>
                          </a:solidFill>
                        </a:rPr>
                        <a:t>3.4</a:t>
                      </a:r>
                    </a:p>
                    <a:p>
                      <a:pPr algn="ctr">
                        <a:lnSpc>
                          <a:spcPct val="107000"/>
                        </a:lnSpc>
                        <a:spcAft>
                          <a:spcPts val="0"/>
                        </a:spcAft>
                      </a:pPr>
                      <a:r>
                        <a:rPr lang="en-GB" sz="1400" kern="1200">
                          <a:solidFill>
                            <a:schemeClr val="dk1"/>
                          </a:solidFill>
                        </a:rPr>
                        <a:t>37.3</a:t>
                      </a:r>
                    </a:p>
                    <a:p>
                      <a:pPr algn="ctr">
                        <a:lnSpc>
                          <a:spcPct val="107000"/>
                        </a:lnSpc>
                        <a:spcAft>
                          <a:spcPts val="0"/>
                        </a:spcAft>
                      </a:pPr>
                      <a:r>
                        <a:rPr lang="en-GB" sz="1400" kern="1200">
                          <a:solidFill>
                            <a:schemeClr val="dk1"/>
                          </a:solidFill>
                        </a:rPr>
                        <a:t>8.5</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55.8</a:t>
                      </a:r>
                    </a:p>
                    <a:p>
                      <a:pPr algn="ctr">
                        <a:lnSpc>
                          <a:spcPct val="107000"/>
                        </a:lnSpc>
                        <a:spcAft>
                          <a:spcPts val="0"/>
                        </a:spcAft>
                      </a:pPr>
                      <a:r>
                        <a:rPr lang="en-GB" sz="1400" kern="1200">
                          <a:solidFill>
                            <a:schemeClr val="dk1"/>
                          </a:solidFill>
                        </a:rPr>
                        <a:t>6.7</a:t>
                      </a:r>
                    </a:p>
                    <a:p>
                      <a:pPr algn="ctr">
                        <a:lnSpc>
                          <a:spcPct val="107000"/>
                        </a:lnSpc>
                        <a:spcAft>
                          <a:spcPts val="0"/>
                        </a:spcAft>
                      </a:pPr>
                      <a:r>
                        <a:rPr lang="en-GB" sz="1400" kern="1200">
                          <a:solidFill>
                            <a:schemeClr val="dk1"/>
                          </a:solidFill>
                        </a:rPr>
                        <a:t>28.8</a:t>
                      </a:r>
                    </a:p>
                    <a:p>
                      <a:pPr algn="ctr">
                        <a:lnSpc>
                          <a:spcPct val="107000"/>
                        </a:lnSpc>
                        <a:spcAft>
                          <a:spcPts val="0"/>
                        </a:spcAft>
                      </a:pPr>
                      <a:r>
                        <a:rPr lang="en-GB" sz="1400" kern="1200">
                          <a:solidFill>
                            <a:schemeClr val="dk1"/>
                          </a:solidFill>
                        </a:rPr>
                        <a:t>8.7</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3"/>
                  </a:ext>
                </a:extLst>
              </a:tr>
              <a:tr h="271200">
                <a:tc>
                  <a:txBody>
                    <a:bodyPr/>
                    <a:lstStyle/>
                    <a:p>
                      <a:pPr algn="l">
                        <a:lnSpc>
                          <a:spcPct val="100000"/>
                        </a:lnSpc>
                      </a:pPr>
                      <a:r>
                        <a:rPr lang="en-US" sz="1400" b="1"/>
                        <a:t>Weight, kg, mean  </a:t>
                      </a:r>
                    </a:p>
                  </a:txBody>
                  <a:tcPr marL="94793" marR="94793" anchor="ctr"/>
                </a:tc>
                <a:tc>
                  <a:txBody>
                    <a:bodyPr/>
                    <a:lstStyle/>
                    <a:p>
                      <a:pPr algn="ctr">
                        <a:lnSpc>
                          <a:spcPct val="107000"/>
                        </a:lnSpc>
                        <a:spcAft>
                          <a:spcPts val="0"/>
                        </a:spcAft>
                      </a:pPr>
                      <a:r>
                        <a:rPr lang="en-GB" sz="1400" kern="1200">
                          <a:solidFill>
                            <a:schemeClr val="dk1"/>
                          </a:solidFill>
                        </a:rPr>
                        <a:t>89.9</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81.7</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85.3</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4"/>
                  </a:ext>
                </a:extLst>
              </a:tr>
              <a:tr h="271200">
                <a:tc>
                  <a:txBody>
                    <a:bodyPr/>
                    <a:lstStyle/>
                    <a:p>
                      <a:pPr algn="l">
                        <a:lnSpc>
                          <a:spcPct val="100000"/>
                        </a:lnSpc>
                      </a:pPr>
                      <a:r>
                        <a:rPr lang="en-US" sz="1400" b="1"/>
                        <a:t>BMI, kg/m</a:t>
                      </a:r>
                      <a:r>
                        <a:rPr lang="en-US" sz="1400" b="1" baseline="30000"/>
                        <a:t>2</a:t>
                      </a:r>
                      <a:r>
                        <a:rPr lang="en-US" sz="1400" b="1"/>
                        <a:t>, mean</a:t>
                      </a:r>
                    </a:p>
                  </a:txBody>
                  <a:tcPr marL="94793" marR="94793" anchor="ctr"/>
                </a:tc>
                <a:tc>
                  <a:txBody>
                    <a:bodyPr/>
                    <a:lstStyle/>
                    <a:p>
                      <a:pPr algn="ctr">
                        <a:lnSpc>
                          <a:spcPct val="107000"/>
                        </a:lnSpc>
                        <a:spcAft>
                          <a:spcPts val="0"/>
                        </a:spcAft>
                      </a:pPr>
                      <a:r>
                        <a:rPr lang="en-GB" sz="1400" kern="1200">
                          <a:solidFill>
                            <a:schemeClr val="dk1"/>
                          </a:solidFill>
                          <a:latin typeface="+mn-lt"/>
                          <a:ea typeface="+mn-ea"/>
                          <a:cs typeface="+mn-cs"/>
                        </a:rPr>
                        <a:t>30.7</a:t>
                      </a:r>
                    </a:p>
                  </a:txBody>
                  <a:tcPr marL="68580" marR="68580" marT="0" marB="0" anchor="ctr"/>
                </a:tc>
                <a:tc>
                  <a:txBody>
                    <a:bodyPr/>
                    <a:lstStyle/>
                    <a:p>
                      <a:pPr algn="ctr">
                        <a:lnSpc>
                          <a:spcPct val="107000"/>
                        </a:lnSpc>
                        <a:spcAft>
                          <a:spcPts val="0"/>
                        </a:spcAft>
                      </a:pPr>
                      <a:r>
                        <a:rPr lang="en-GB" sz="1400" kern="1200">
                          <a:solidFill>
                            <a:schemeClr val="dk1"/>
                          </a:solidFill>
                          <a:latin typeface="+mn-lt"/>
                          <a:ea typeface="+mn-ea"/>
                          <a:cs typeface="+mn-cs"/>
                        </a:rPr>
                        <a:t>28.7</a:t>
                      </a:r>
                    </a:p>
                  </a:txBody>
                  <a:tcPr marL="68580" marR="68580" marT="0" marB="0" anchor="ctr"/>
                </a:tc>
                <a:tc>
                  <a:txBody>
                    <a:bodyPr/>
                    <a:lstStyle/>
                    <a:p>
                      <a:pPr algn="ctr">
                        <a:lnSpc>
                          <a:spcPct val="107000"/>
                        </a:lnSpc>
                        <a:spcAft>
                          <a:spcPts val="0"/>
                        </a:spcAft>
                      </a:pPr>
                      <a:r>
                        <a:rPr lang="en-GB" sz="1400" kern="1200">
                          <a:solidFill>
                            <a:schemeClr val="dk1"/>
                          </a:solidFill>
                          <a:latin typeface="+mn-lt"/>
                          <a:ea typeface="+mn-ea"/>
                          <a:cs typeface="+mn-cs"/>
                        </a:rPr>
                        <a:t>29.6</a:t>
                      </a:r>
                    </a:p>
                  </a:txBody>
                  <a:tcPr marL="68580" marR="68580" marT="0" marB="0" anchor="ctr"/>
                </a:tc>
                <a:extLst>
                  <a:ext uri="{0D108BD9-81ED-4DB2-BD59-A6C34878D82A}">
                    <a16:rowId xmlns="" xmlns:a16="http://schemas.microsoft.com/office/drawing/2014/main" val="1885360772"/>
                  </a:ext>
                </a:extLst>
              </a:tr>
              <a:tr h="271200">
                <a:tc>
                  <a:txBody>
                    <a:bodyPr/>
                    <a:lstStyle/>
                    <a:p>
                      <a:pPr algn="l">
                        <a:lnSpc>
                          <a:spcPct val="100000"/>
                        </a:lnSpc>
                      </a:pPr>
                      <a:r>
                        <a:rPr lang="en-US" sz="1400" b="1"/>
                        <a:t>Blood pressure, mmHg, mean</a:t>
                      </a:r>
                    </a:p>
                  </a:txBody>
                  <a:tcPr marL="94793" marR="94793" anchor="ctr"/>
                </a:tc>
                <a:tc>
                  <a:txBody>
                    <a:bodyPr/>
                    <a:lstStyle/>
                    <a:p>
                      <a:pPr algn="ctr">
                        <a:lnSpc>
                          <a:spcPct val="107000"/>
                        </a:lnSpc>
                        <a:spcAft>
                          <a:spcPts val="0"/>
                        </a:spcAft>
                      </a:pPr>
                      <a:r>
                        <a:rPr lang="en-GB" sz="1400" kern="1200">
                          <a:solidFill>
                            <a:schemeClr val="dk1"/>
                          </a:solidFill>
                        </a:rPr>
                        <a:t>127/76</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129/76</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128/76</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6"/>
                  </a:ext>
                </a:extLst>
              </a:tr>
              <a:tr h="271200">
                <a:tc>
                  <a:txBody>
                    <a:bodyPr/>
                    <a:lstStyle/>
                    <a:p>
                      <a:pPr algn="l">
                        <a:lnSpc>
                          <a:spcPct val="100000"/>
                        </a:lnSpc>
                      </a:pPr>
                      <a:r>
                        <a:rPr lang="en-US" sz="1400" b="1"/>
                        <a:t>eGFR, mL/min/1.73m</a:t>
                      </a:r>
                      <a:r>
                        <a:rPr lang="en-US" sz="1400" b="1" baseline="30000"/>
                        <a:t>2</a:t>
                      </a:r>
                      <a:r>
                        <a:rPr lang="en-US" sz="1400" b="1" baseline="0"/>
                        <a:t>, mean</a:t>
                      </a:r>
                      <a:endParaRPr lang="en-US" sz="1400" b="1"/>
                    </a:p>
                  </a:txBody>
                  <a:tcPr marL="94793" marR="94793" anchor="ctr"/>
                </a:tc>
                <a:tc>
                  <a:txBody>
                    <a:bodyPr/>
                    <a:lstStyle/>
                    <a:p>
                      <a:pPr algn="ctr">
                        <a:lnSpc>
                          <a:spcPct val="107000"/>
                        </a:lnSpc>
                        <a:spcAft>
                          <a:spcPts val="0"/>
                        </a:spcAft>
                      </a:pPr>
                      <a:r>
                        <a:rPr lang="en-GB" sz="1400" kern="1200">
                          <a:solidFill>
                            <a:schemeClr val="dk1"/>
                          </a:solidFill>
                        </a:rPr>
                        <a:t>40.3</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43.2</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41.9</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7"/>
                  </a:ext>
                </a:extLst>
              </a:tr>
              <a:tr h="271200">
                <a:tc>
                  <a:txBody>
                    <a:bodyPr/>
                    <a:lstStyle/>
                    <a:p>
                      <a:pPr algn="l">
                        <a:lnSpc>
                          <a:spcPct val="100000"/>
                        </a:lnSpc>
                      </a:pPr>
                      <a:r>
                        <a:rPr lang="en-US" sz="1400" b="1"/>
                        <a:t>UACR, mg/g, median</a:t>
                      </a:r>
                    </a:p>
                  </a:txBody>
                  <a:tcPr marL="94793" marR="94793" anchor="ctr"/>
                </a:tc>
                <a:tc>
                  <a:txBody>
                    <a:bodyPr/>
                    <a:lstStyle/>
                    <a:p>
                      <a:pPr algn="ctr">
                        <a:lnSpc>
                          <a:spcPct val="107000"/>
                        </a:lnSpc>
                        <a:spcAft>
                          <a:spcPts val="0"/>
                        </a:spcAft>
                      </a:pPr>
                      <a:r>
                        <a:rPr lang="en-GB" sz="1400" kern="1200">
                          <a:solidFill>
                            <a:schemeClr val="dk1"/>
                          </a:solidFill>
                        </a:rPr>
                        <a:t>997</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1410</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1248</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8"/>
                  </a:ext>
                </a:extLst>
              </a:tr>
              <a:tr h="271200">
                <a:tc>
                  <a:txBody>
                    <a:bodyPr/>
                    <a:lstStyle/>
                    <a:p>
                      <a:pPr algn="l">
                        <a:lnSpc>
                          <a:spcPct val="100000"/>
                        </a:lnSpc>
                      </a:pPr>
                      <a:r>
                        <a:rPr lang="en-US" sz="1400" b="1"/>
                        <a:t>Type 2 diabetes, %</a:t>
                      </a:r>
                    </a:p>
                  </a:txBody>
                  <a:tcPr marL="94793" marR="94793" anchor="ctr"/>
                </a:tc>
                <a:tc>
                  <a:txBody>
                    <a:bodyPr/>
                    <a:lstStyle/>
                    <a:p>
                      <a:pPr algn="ctr">
                        <a:lnSpc>
                          <a:spcPct val="107000"/>
                        </a:lnSpc>
                        <a:spcAft>
                          <a:spcPts val="0"/>
                        </a:spcAft>
                      </a:pPr>
                      <a:r>
                        <a:rPr lang="en-GB" sz="1400" kern="1200">
                          <a:solidFill>
                            <a:schemeClr val="dk1"/>
                          </a:solidFill>
                        </a:rPr>
                        <a:t>11.1</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25.4</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400" kern="1200">
                          <a:solidFill>
                            <a:schemeClr val="dk1"/>
                          </a:solidFill>
                        </a:rPr>
                        <a:t>19.2</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577282414"/>
                  </a:ext>
                </a:extLst>
              </a:tr>
              <a:tr h="658629">
                <a:tc>
                  <a:txBody>
                    <a:bodyPr/>
                    <a:lstStyle/>
                    <a:p>
                      <a:pPr algn="l">
                        <a:lnSpc>
                          <a:spcPct val="100000"/>
                        </a:lnSpc>
                      </a:pPr>
                      <a:r>
                        <a:rPr lang="en-US" sz="1400" b="1"/>
                        <a:t>Prior</a:t>
                      </a:r>
                      <a:r>
                        <a:rPr lang="en-US" sz="1400" b="1" baseline="0"/>
                        <a:t> medication</a:t>
                      </a:r>
                      <a:r>
                        <a:rPr lang="en-US" sz="1400" b="1" baseline="0">
                          <a:solidFill>
                            <a:schemeClr val="tx1"/>
                          </a:solidFill>
                        </a:rPr>
                        <a:t>s</a:t>
                      </a:r>
                      <a:r>
                        <a:rPr lang="en-US" sz="1400" b="1" baseline="0"/>
                        <a:t>, %</a:t>
                      </a:r>
                    </a:p>
                    <a:p>
                      <a:pPr marL="144000" algn="l">
                        <a:lnSpc>
                          <a:spcPct val="100000"/>
                        </a:lnSpc>
                      </a:pPr>
                      <a:r>
                        <a:rPr lang="en-US" sz="1400" b="0" baseline="0"/>
                        <a:t>ACE inhibitor</a:t>
                      </a:r>
                    </a:p>
                    <a:p>
                      <a:pPr marL="144000" algn="l">
                        <a:lnSpc>
                          <a:spcPct val="100000"/>
                        </a:lnSpc>
                      </a:pPr>
                      <a:r>
                        <a:rPr lang="en-US" sz="1400" b="0" baseline="0"/>
                        <a:t>ARB</a:t>
                      </a:r>
                      <a:endParaRPr lang="en-US" sz="1400" b="0"/>
                    </a:p>
                  </a:txBody>
                  <a:tcPr marL="94793" marR="94793"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37.8</a:t>
                      </a:r>
                    </a:p>
                    <a:p>
                      <a:pPr algn="ctr">
                        <a:lnSpc>
                          <a:spcPct val="107000"/>
                        </a:lnSpc>
                        <a:spcAft>
                          <a:spcPts val="0"/>
                        </a:spcAft>
                      </a:pPr>
                      <a:r>
                        <a:rPr lang="en-GB" sz="1400" kern="1200">
                          <a:solidFill>
                            <a:schemeClr val="dk1"/>
                          </a:solidFill>
                        </a:rPr>
                        <a:t>62.2</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35.6</a:t>
                      </a:r>
                    </a:p>
                    <a:p>
                      <a:pPr algn="ctr">
                        <a:lnSpc>
                          <a:spcPct val="107000"/>
                        </a:lnSpc>
                        <a:spcAft>
                          <a:spcPts val="0"/>
                        </a:spcAft>
                      </a:pPr>
                      <a:r>
                        <a:rPr lang="en-GB" sz="1400" kern="1200">
                          <a:solidFill>
                            <a:schemeClr val="dk1"/>
                          </a:solidFill>
                        </a:rPr>
                        <a:t>61.0</a:t>
                      </a:r>
                      <a:endParaRPr lang="en-GB" sz="14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endParaRPr lang="en-GB" sz="1400" kern="1200">
                        <a:solidFill>
                          <a:schemeClr val="dk1"/>
                        </a:solidFill>
                      </a:endParaRPr>
                    </a:p>
                    <a:p>
                      <a:pPr algn="ctr">
                        <a:lnSpc>
                          <a:spcPct val="107000"/>
                        </a:lnSpc>
                        <a:spcAft>
                          <a:spcPts val="0"/>
                        </a:spcAft>
                      </a:pPr>
                      <a:r>
                        <a:rPr lang="en-GB" sz="1400" kern="1200">
                          <a:solidFill>
                            <a:schemeClr val="dk1"/>
                          </a:solidFill>
                        </a:rPr>
                        <a:t>36.5</a:t>
                      </a:r>
                    </a:p>
                    <a:p>
                      <a:pPr algn="ctr">
                        <a:lnSpc>
                          <a:spcPct val="107000"/>
                        </a:lnSpc>
                        <a:spcAft>
                          <a:spcPts val="0"/>
                        </a:spcAft>
                      </a:pPr>
                      <a:r>
                        <a:rPr lang="en-GB" sz="1400" kern="1200">
                          <a:solidFill>
                            <a:schemeClr val="dk1"/>
                          </a:solidFill>
                        </a:rPr>
                        <a:t>61.5</a:t>
                      </a:r>
                      <a:endParaRPr lang="en-GB" sz="14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795580426"/>
                  </a:ext>
                </a:extLst>
              </a:tr>
            </a:tbl>
          </a:graphicData>
        </a:graphic>
      </p:graphicFrame>
      <p:sp>
        <p:nvSpPr>
          <p:cNvPr id="3" name="Text Placeholder 2"/>
          <p:cNvSpPr>
            <a:spLocks noGrp="1"/>
          </p:cNvSpPr>
          <p:nvPr>
            <p:ph type="body" sz="quarter" idx="13"/>
          </p:nvPr>
        </p:nvSpPr>
        <p:spPr/>
        <p:txBody>
          <a:bodyPr/>
          <a:lstStyle/>
          <a:p>
            <a:r>
              <a:rPr lang="en-US"/>
              <a:t>ACE = angiotensin-converting enzyme; ARB = angiotensin-receptor blocker; BMI = body mass index; eGFR = estimated glomerular filtration rate; FSGS = focal segmental glomerulosclerosis; UACR = urinary albumin-to-creatinine ratio.</a:t>
            </a:r>
          </a:p>
          <a:p>
            <a:r>
              <a:rPr lang="en-US"/>
              <a:t>Wheeler DC et al. O</a:t>
            </a:r>
            <a:r>
              <a:rPr lang="en-GB" err="1"/>
              <a:t>nline</a:t>
            </a:r>
            <a:r>
              <a:rPr lang="en-GB"/>
              <a:t> ahead of print. </a:t>
            </a:r>
            <a:r>
              <a:rPr lang="en-GB" i="1"/>
              <a:t>Nephrol Dial Transplant</a:t>
            </a:r>
            <a:r>
              <a:rPr lang="en-GB"/>
              <a:t>. 2021.</a:t>
            </a:r>
            <a:endParaRPr lang="en-US"/>
          </a:p>
        </p:txBody>
      </p:sp>
      <p:grpSp>
        <p:nvGrpSpPr>
          <p:cNvPr id="9" name="Group 8">
            <a:extLst>
              <a:ext uri="{FF2B5EF4-FFF2-40B4-BE49-F238E27FC236}">
                <a16:creationId xmlns="" xmlns:a16="http://schemas.microsoft.com/office/drawing/2014/main" id="{F172D23C-B7DA-4F7C-A492-168CF8679F3E}"/>
              </a:ext>
            </a:extLst>
          </p:cNvPr>
          <p:cNvGrpSpPr/>
          <p:nvPr/>
        </p:nvGrpSpPr>
        <p:grpSpPr>
          <a:xfrm>
            <a:off x="-6291" y="-23678"/>
            <a:ext cx="3017520" cy="261610"/>
            <a:chOff x="-6290" y="-23678"/>
            <a:chExt cx="3017520" cy="261610"/>
          </a:xfrm>
          <a:solidFill>
            <a:schemeClr val="accent2"/>
          </a:solidFill>
        </p:grpSpPr>
        <p:sp>
          <p:nvSpPr>
            <p:cNvPr id="10" name="Freeform 13">
              <a:extLst>
                <a:ext uri="{FF2B5EF4-FFF2-40B4-BE49-F238E27FC236}">
                  <a16:creationId xmlns="" xmlns:a16="http://schemas.microsoft.com/office/drawing/2014/main" id="{72454914-7034-428D-8255-C25FE48D5D62}"/>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2C14C792-EADB-4B10-986E-02092628E9F6}"/>
                </a:ext>
              </a:extLst>
            </p:cNvPr>
            <p:cNvSpPr/>
            <p:nvPr/>
          </p:nvSpPr>
          <p:spPr>
            <a:xfrm>
              <a:off x="737861" y="-23678"/>
              <a:ext cx="1481496" cy="261610"/>
            </a:xfrm>
            <a:prstGeom prst="rect">
              <a:avLst/>
            </a:prstGeom>
            <a:noFill/>
          </p:spPr>
          <p:txBody>
            <a:bodyPr wrap="none">
              <a:spAutoFit/>
            </a:bodyPr>
            <a:lstStyle/>
            <a:p>
              <a:pPr algn="ctr"/>
              <a:r>
                <a:rPr lang="en-US" sz="1100" b="1">
                  <a:solidFill>
                    <a:schemeClr val="bg1"/>
                  </a:solidFill>
                </a:rPr>
                <a:t>DAPA-CKD – FSGS</a:t>
              </a:r>
            </a:p>
          </p:txBody>
        </p:sp>
      </p:grpSp>
    </p:spTree>
    <p:extLst>
      <p:ext uri="{BB962C8B-B14F-4D97-AF65-F5344CB8AC3E}">
        <p14:creationId xmlns:p14="http://schemas.microsoft.com/office/powerpoint/2010/main" val="1613409045"/>
      </p:ext>
    </p:extLst>
  </p:cSld>
  <p:clrMapOvr>
    <a:masterClrMapping/>
  </p:clrMapOvr>
  <p:transition>
    <p:fade/>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D6D1379F-CA94-A041-81E9-DC16CDD028A5}"/>
              </a:ext>
            </a:extLst>
          </p:cNvPr>
          <p:cNvSpPr>
            <a:spLocks noGrp="1"/>
          </p:cNvSpPr>
          <p:nvPr>
            <p:ph type="title"/>
          </p:nvPr>
        </p:nvSpPr>
        <p:spPr/>
        <p:txBody>
          <a:bodyPr>
            <a:normAutofit/>
          </a:bodyPr>
          <a:lstStyle/>
          <a:p>
            <a:r>
              <a:rPr lang="en-GB"/>
              <a:t>Outcomes in Patients With FSGS</a:t>
            </a:r>
            <a:endParaRPr lang="en-US"/>
          </a:p>
        </p:txBody>
      </p:sp>
      <p:sp>
        <p:nvSpPr>
          <p:cNvPr id="3" name="Text Placeholder 2"/>
          <p:cNvSpPr>
            <a:spLocks noGrp="1"/>
          </p:cNvSpPr>
          <p:nvPr>
            <p:ph type="body" sz="quarter" idx="13"/>
          </p:nvPr>
        </p:nvSpPr>
        <p:spPr/>
        <p:txBody>
          <a:bodyPr/>
          <a:lstStyle/>
          <a:p>
            <a:r>
              <a:rPr lang="en-US" baseline="30000" dirty="0" err="1"/>
              <a:t>a</a:t>
            </a:r>
            <a:r>
              <a:rPr lang="en-US" dirty="0" err="1"/>
              <a:t>Includes</a:t>
            </a:r>
            <a:r>
              <a:rPr lang="en-US" dirty="0"/>
              <a:t> patients with biopsy-confirmed FSGS (n=104) and those classed as FSGS but without biopsy confirmation (n=11).</a:t>
            </a:r>
          </a:p>
          <a:p>
            <a:r>
              <a:rPr lang="en-US" dirty="0"/>
              <a:t>CV = cardiovascular; DAPA = dapagliflozin; eGFR = estimated glomerular filtration rate; ESKD = end-stage kidney disease; FSGS = focal segmental glomerulosclerosis; PBO = placebo.</a:t>
            </a:r>
          </a:p>
          <a:p>
            <a:r>
              <a:rPr lang="en-US" b="0" i="0" dirty="0">
                <a:solidFill>
                  <a:srgbClr val="212121"/>
                </a:solidFill>
                <a:effectLst/>
                <a:latin typeface="BlinkMacSystemFont"/>
              </a:rPr>
              <a:t>Wheeler, David C et al. “Safety and efficacy of dapagliflozin in patients with focal segmental glomerulosclerosis: a prespecified analysis of the dapagliflozin and prevention of adverse outcomes in chronic kidney disease (DAPA-CKD) trial.” </a:t>
            </a:r>
            <a:r>
              <a:rPr lang="en-US" b="0" i="1" dirty="0">
                <a:solidFill>
                  <a:srgbClr val="212121"/>
                </a:solidFill>
                <a:effectLst/>
                <a:latin typeface="BlinkMacSystemFont"/>
              </a:rPr>
              <a:t>Nephrology, dialysis, transplantation : </a:t>
            </a:r>
            <a:r>
              <a:rPr lang="en-US" b="0" i="0" dirty="0">
                <a:solidFill>
                  <a:srgbClr val="212121"/>
                </a:solidFill>
                <a:effectLst/>
                <a:latin typeface="BlinkMacSystemFont"/>
              </a:rPr>
              <a:t>vol. 37,9 (2022): 1647-1656. doi:10.1093/</a:t>
            </a:r>
            <a:r>
              <a:rPr lang="en-US" b="0" i="0" dirty="0" err="1">
                <a:solidFill>
                  <a:srgbClr val="212121"/>
                </a:solidFill>
                <a:effectLst/>
                <a:latin typeface="BlinkMacSystemFont"/>
              </a:rPr>
              <a:t>ndt</a:t>
            </a:r>
            <a:r>
              <a:rPr lang="en-US" b="0" i="0" dirty="0">
                <a:solidFill>
                  <a:srgbClr val="212121"/>
                </a:solidFill>
                <a:effectLst/>
                <a:latin typeface="BlinkMacSystemFont"/>
              </a:rPr>
              <a:t>/gfab335</a:t>
            </a:r>
            <a:endParaRPr lang="en-US" dirty="0"/>
          </a:p>
        </p:txBody>
      </p:sp>
      <p:graphicFrame>
        <p:nvGraphicFramePr>
          <p:cNvPr id="9" name="Content Placeholder 8">
            <a:extLst>
              <a:ext uri="{FF2B5EF4-FFF2-40B4-BE49-F238E27FC236}">
                <a16:creationId xmlns="" xmlns:a16="http://schemas.microsoft.com/office/drawing/2014/main" id="{EBC2D7C2-EDE6-1748-AE7F-9FB93C9F0EA8}"/>
              </a:ext>
            </a:extLst>
          </p:cNvPr>
          <p:cNvGraphicFramePr>
            <a:graphicFrameLocks noGrp="1"/>
          </p:cNvGraphicFramePr>
          <p:nvPr>
            <p:ph idx="1"/>
          </p:nvPr>
        </p:nvGraphicFramePr>
        <p:xfrm>
          <a:off x="457205" y="1181549"/>
          <a:ext cx="11277603" cy="4389120"/>
        </p:xfrm>
        <a:graphic>
          <a:graphicData uri="http://schemas.openxmlformats.org/drawingml/2006/table">
            <a:tbl>
              <a:tblPr firstRow="1">
                <a:tableStyleId>{21E4AEA4-8DFA-4A89-87EB-49C32662AFE0}</a:tableStyleId>
              </a:tblPr>
              <a:tblGrid>
                <a:gridCol w="3622165">
                  <a:extLst>
                    <a:ext uri="{9D8B030D-6E8A-4147-A177-3AD203B41FA5}">
                      <a16:colId xmlns="" xmlns:a16="http://schemas.microsoft.com/office/drawing/2014/main" val="1678888695"/>
                    </a:ext>
                  </a:extLst>
                </a:gridCol>
                <a:gridCol w="1581467">
                  <a:extLst>
                    <a:ext uri="{9D8B030D-6E8A-4147-A177-3AD203B41FA5}">
                      <a16:colId xmlns="" xmlns:a16="http://schemas.microsoft.com/office/drawing/2014/main" val="3891499949"/>
                    </a:ext>
                  </a:extLst>
                </a:gridCol>
                <a:gridCol w="1581467">
                  <a:extLst>
                    <a:ext uri="{9D8B030D-6E8A-4147-A177-3AD203B41FA5}">
                      <a16:colId xmlns="" xmlns:a16="http://schemas.microsoft.com/office/drawing/2014/main" val="3226525420"/>
                    </a:ext>
                  </a:extLst>
                </a:gridCol>
                <a:gridCol w="2466783">
                  <a:extLst>
                    <a:ext uri="{9D8B030D-6E8A-4147-A177-3AD203B41FA5}">
                      <a16:colId xmlns="" xmlns:a16="http://schemas.microsoft.com/office/drawing/2014/main" val="734811335"/>
                    </a:ext>
                  </a:extLst>
                </a:gridCol>
                <a:gridCol w="2025720">
                  <a:extLst>
                    <a:ext uri="{9D8B030D-6E8A-4147-A177-3AD203B41FA5}">
                      <a16:colId xmlns="" xmlns:a16="http://schemas.microsoft.com/office/drawing/2014/main" val="1783972375"/>
                    </a:ext>
                  </a:extLst>
                </a:gridCol>
              </a:tblGrid>
              <a:tr h="255125">
                <a:tc>
                  <a:txBody>
                    <a:bodyPr/>
                    <a:lstStyle/>
                    <a:p>
                      <a:endParaRPr lang="en-GB" sz="1200" b="1" i="0">
                        <a:solidFill>
                          <a:schemeClr val="bg1"/>
                        </a:solidFill>
                      </a:endParaRPr>
                    </a:p>
                  </a:txBody>
                  <a:tcPr anchor="ctr">
                    <a:lnB w="38100" cmpd="sng">
                      <a:noFill/>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i="0" spc="0">
                          <a:solidFill>
                            <a:schemeClr val="bg1"/>
                          </a:solidFill>
                        </a:rPr>
                        <a:t>DAPA (n/N)</a:t>
                      </a:r>
                    </a:p>
                  </a:txBody>
                  <a:tcPr marL="0" marR="0" anchor="ctr">
                    <a:lnR w="12700" cap="flat" cmpd="sng" algn="ctr">
                      <a:solidFill>
                        <a:schemeClr val="bg1"/>
                      </a:solidFill>
                      <a:prstDash val="solid"/>
                      <a:round/>
                      <a:headEnd type="none" w="med" len="med"/>
                      <a:tailEnd type="none" w="med" len="med"/>
                    </a:lnR>
                    <a:lnB w="38100" cmpd="sng">
                      <a:noFill/>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i="0" spc="0">
                          <a:solidFill>
                            <a:schemeClr val="bg1"/>
                          </a:solidFill>
                        </a:rPr>
                        <a:t>PBO (n/N)</a:t>
                      </a:r>
                    </a:p>
                  </a:txBody>
                  <a:tcPr marL="0" marR="0" anchor="ctr">
                    <a:lnL w="12700" cap="flat" cmpd="sng" algn="ctr">
                      <a:solidFill>
                        <a:schemeClr val="bg1"/>
                      </a:solidFill>
                      <a:prstDash val="solid"/>
                      <a:round/>
                      <a:headEnd type="none" w="med" len="med"/>
                      <a:tailEnd type="none" w="med" len="med"/>
                    </a:lnL>
                    <a:lnB w="38100" cmpd="sng">
                      <a:noFill/>
                    </a:lnB>
                    <a:solidFill>
                      <a:schemeClr val="accent2"/>
                    </a:solidFill>
                  </a:tcPr>
                </a:tc>
                <a:tc>
                  <a:txBody>
                    <a:bodyPr/>
                    <a:lstStyle/>
                    <a:p>
                      <a:endParaRPr lang="en-GB" sz="1200" i="0">
                        <a:solidFill>
                          <a:schemeClr val="bg1"/>
                        </a:solidFill>
                      </a:endParaRPr>
                    </a:p>
                  </a:txBody>
                  <a:tcPr anchor="ctr">
                    <a:lnB w="38100" cmpd="sng">
                      <a:noFill/>
                    </a:lnB>
                    <a:solidFill>
                      <a:schemeClr val="accent2"/>
                    </a:solidFill>
                  </a:tcPr>
                </a:tc>
                <a:tc>
                  <a:txBody>
                    <a:bodyPr/>
                    <a:lstStyle/>
                    <a:p>
                      <a:pPr algn="ctr"/>
                      <a:r>
                        <a:rPr lang="en-GB" sz="1200" b="1" i="0">
                          <a:solidFill>
                            <a:schemeClr val="bg1"/>
                          </a:solidFill>
                        </a:rPr>
                        <a:t>Hazard Ratio (95% CI)</a:t>
                      </a:r>
                    </a:p>
                  </a:txBody>
                  <a:tcPr anchor="ctr">
                    <a:lnT w="12700" cap="flat" cmpd="sng" algn="ctr">
                      <a:solidFill>
                        <a:schemeClr val="bg1"/>
                      </a:solidFill>
                      <a:prstDash val="solid"/>
                      <a:round/>
                      <a:headEnd type="none" w="med" len="med"/>
                      <a:tailEnd type="none" w="med" len="med"/>
                    </a:lnT>
                    <a:lnB w="38100" cmpd="sng">
                      <a:noFill/>
                    </a:lnB>
                    <a:solidFill>
                      <a:schemeClr val="accent2"/>
                    </a:solidFill>
                  </a:tcPr>
                </a:tc>
                <a:extLst>
                  <a:ext uri="{0D108BD9-81ED-4DB2-BD59-A6C34878D82A}">
                    <a16:rowId xmlns="" xmlns:a16="http://schemas.microsoft.com/office/drawing/2014/main" val="339979965"/>
                  </a:ext>
                </a:extLst>
              </a:tr>
              <a:tr h="265176">
                <a:tc gridSpan="3">
                  <a:txBody>
                    <a:bodyPr/>
                    <a:lstStyle/>
                    <a:p>
                      <a:pPr marL="0"/>
                      <a:r>
                        <a:rPr lang="en-GB" sz="1200" b="1"/>
                        <a:t>Primary composite outcome </a:t>
                      </a:r>
                      <a:r>
                        <a:rPr lang="en-GB" sz="1200" b="1" baseline="0"/>
                        <a:t>(sustained ≥50% eGFR decline, ESKD, or renal or CV death)</a:t>
                      </a:r>
                      <a:endParaRPr lang="en-GB" sz="1200" b="1"/>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GB" sz="1200" b="0" spc="0"/>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GB" sz="120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GB" sz="1200" b="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3308006200"/>
                  </a:ext>
                </a:extLst>
              </a:tr>
              <a:tr h="265176">
                <a:tc>
                  <a:txBody>
                    <a:bodyPr/>
                    <a:lstStyle/>
                    <a:p>
                      <a:pPr marL="0"/>
                      <a:r>
                        <a:rPr lang="en-GB" sz="1200" b="0" baseline="0"/>
                        <a:t>Overall</a:t>
                      </a:r>
                    </a:p>
                  </a:txBody>
                  <a:tcPr anchor="ctr">
                    <a:lnT w="12700" cmpd="sng">
                      <a:noFill/>
                    </a:lnT>
                    <a:noFill/>
                  </a:tcPr>
                </a:tc>
                <a:tc>
                  <a:txBody>
                    <a:bodyPr/>
                    <a:lstStyle/>
                    <a:p>
                      <a:pPr algn="ctr"/>
                      <a:r>
                        <a:rPr lang="en-GB" sz="1200" spc="0"/>
                        <a:t>197/2152</a:t>
                      </a:r>
                    </a:p>
                  </a:txBody>
                  <a:tcPr marL="0" marR="0" anchor="ctr">
                    <a:lnT w="12700" cmpd="sng">
                      <a:noFill/>
                    </a:lnT>
                    <a:noFill/>
                  </a:tcPr>
                </a:tc>
                <a:tc>
                  <a:txBody>
                    <a:bodyPr/>
                    <a:lstStyle/>
                    <a:p>
                      <a:pPr algn="ctr"/>
                      <a:r>
                        <a:rPr lang="en-GB" sz="1200"/>
                        <a:t>312/2152</a:t>
                      </a:r>
                    </a:p>
                  </a:txBody>
                  <a:tcPr anchor="ctr">
                    <a:lnT w="12700" cmpd="sng">
                      <a:noFill/>
                    </a:lnT>
                    <a:noFill/>
                  </a:tcPr>
                </a:tc>
                <a:tc>
                  <a:txBody>
                    <a:bodyPr/>
                    <a:lstStyle/>
                    <a:p>
                      <a:endParaRPr lang="en-GB" sz="1200"/>
                    </a:p>
                  </a:txBody>
                  <a:tcPr anchor="ctr">
                    <a:lnT w="12700" cmpd="sng">
                      <a:noFill/>
                    </a:lnT>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0.61 (0.51, 0.72)</a:t>
                      </a:r>
                    </a:p>
                  </a:txBody>
                  <a:tcPr anchor="ctr">
                    <a:lnT w="12700" cmpd="sng">
                      <a:noFill/>
                    </a:lnT>
                    <a:noFill/>
                  </a:tcPr>
                </a:tc>
                <a:extLst>
                  <a:ext uri="{0D108BD9-81ED-4DB2-BD59-A6C34878D82A}">
                    <a16:rowId xmlns="" xmlns:a16="http://schemas.microsoft.com/office/drawing/2014/main" val="868234317"/>
                  </a:ext>
                </a:extLst>
              </a:tr>
              <a:tr h="265176">
                <a:tc>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a:t>Glomerulonephritis</a:t>
                      </a:r>
                    </a:p>
                  </a:txBody>
                  <a:tcPr anchor="ctr">
                    <a:noFill/>
                  </a:tcPr>
                </a:tc>
                <a:tc>
                  <a:txBody>
                    <a:bodyPr/>
                    <a:lstStyle/>
                    <a:p>
                      <a:pPr algn="ctr"/>
                      <a:r>
                        <a:rPr lang="en-GB" sz="1200" spc="0"/>
                        <a:t>22/343</a:t>
                      </a:r>
                    </a:p>
                  </a:txBody>
                  <a:tcPr marL="0" marR="0" anchor="ctr">
                    <a:noFill/>
                  </a:tcPr>
                </a:tc>
                <a:tc>
                  <a:txBody>
                    <a:bodyPr/>
                    <a:lstStyle/>
                    <a:p>
                      <a:pPr algn="ctr"/>
                      <a:r>
                        <a:rPr lang="en-GB" sz="1200"/>
                        <a:t>49/352</a:t>
                      </a:r>
                    </a:p>
                  </a:txBody>
                  <a:tcPr anchor="ctr">
                    <a:noFill/>
                  </a:tcPr>
                </a:tc>
                <a:tc>
                  <a:txBody>
                    <a:bodyPr/>
                    <a:lstStyle/>
                    <a:p>
                      <a:endParaRPr lang="en-GB" sz="1200"/>
                    </a:p>
                  </a:txBody>
                  <a:tcPr anchor="ctr">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0.43 (0.26, 0.71)</a:t>
                      </a:r>
                    </a:p>
                  </a:txBody>
                  <a:tcPr anchor="ctr">
                    <a:noFill/>
                  </a:tcPr>
                </a:tc>
                <a:extLst>
                  <a:ext uri="{0D108BD9-81ED-4DB2-BD59-A6C34878D82A}">
                    <a16:rowId xmlns="" xmlns:a16="http://schemas.microsoft.com/office/drawing/2014/main" val="2510193726"/>
                  </a:ext>
                </a:extLst>
              </a:tr>
              <a:tr h="265176">
                <a:tc>
                  <a:txBody>
                    <a:bodyPr/>
                    <a:lstStyle/>
                    <a:p>
                      <a:pPr marL="288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err="1"/>
                        <a:t>FSGS</a:t>
                      </a:r>
                      <a:r>
                        <a:rPr lang="en-GB" sz="1200" b="0" baseline="30000" err="1"/>
                        <a:t>a</a:t>
                      </a:r>
                      <a:endParaRPr lang="en-GB" sz="1200" b="0" baseline="0"/>
                    </a:p>
                  </a:txBody>
                  <a:tcPr anchor="ctr">
                    <a:noFill/>
                  </a:tcPr>
                </a:tc>
                <a:tc>
                  <a:txBody>
                    <a:bodyPr/>
                    <a:lstStyle/>
                    <a:p>
                      <a:pPr algn="ctr"/>
                      <a:r>
                        <a:rPr lang="en-GB" sz="1200" spc="0"/>
                        <a:t>4/53</a:t>
                      </a:r>
                    </a:p>
                  </a:txBody>
                  <a:tcPr marL="0" marR="0" anchor="ctr">
                    <a:noFill/>
                  </a:tcPr>
                </a:tc>
                <a:tc>
                  <a:txBody>
                    <a:bodyPr/>
                    <a:lstStyle/>
                    <a:p>
                      <a:pPr algn="ctr"/>
                      <a:r>
                        <a:rPr lang="en-GB" sz="1200"/>
                        <a:t>9/62</a:t>
                      </a:r>
                    </a:p>
                  </a:txBody>
                  <a:tcPr anchor="ctr">
                    <a:noFill/>
                  </a:tcPr>
                </a:tc>
                <a:tc>
                  <a:txBody>
                    <a:bodyPr/>
                    <a:lstStyle/>
                    <a:p>
                      <a:endParaRPr lang="en-GB" sz="1200"/>
                    </a:p>
                  </a:txBody>
                  <a:tcPr anchor="ctr">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0.45 (0.13, 1.49)</a:t>
                      </a:r>
                    </a:p>
                  </a:txBody>
                  <a:tcPr anchor="ctr">
                    <a:noFill/>
                  </a:tcPr>
                </a:tc>
                <a:extLst>
                  <a:ext uri="{0D108BD9-81ED-4DB2-BD59-A6C34878D82A}">
                    <a16:rowId xmlns="" xmlns:a16="http://schemas.microsoft.com/office/drawing/2014/main" val="2612050212"/>
                  </a:ext>
                </a:extLst>
              </a:tr>
              <a:tr h="265176">
                <a:tc>
                  <a:txBody>
                    <a:bodyPr/>
                    <a:lstStyle/>
                    <a:p>
                      <a:pPr marL="288000"/>
                      <a:r>
                        <a:rPr lang="en-GB" sz="1200" b="0"/>
                        <a:t>  Biopsy-confirmed</a:t>
                      </a:r>
                      <a:r>
                        <a:rPr lang="en-GB" sz="1200" b="0" baseline="0"/>
                        <a:t> FSGS</a:t>
                      </a:r>
                      <a:endParaRPr lang="en-GB" sz="1200" b="0"/>
                    </a:p>
                  </a:txBody>
                  <a:tcPr anchor="ctr">
                    <a:lnB w="12700" cmpd="sng">
                      <a:noFill/>
                    </a:lnB>
                    <a:noFill/>
                  </a:tcPr>
                </a:tc>
                <a:tc>
                  <a:txBody>
                    <a:bodyPr/>
                    <a:lstStyle/>
                    <a:p>
                      <a:pPr algn="ctr"/>
                      <a:r>
                        <a:rPr lang="en-GB" sz="1200" b="0" spc="0"/>
                        <a:t>4/45</a:t>
                      </a:r>
                    </a:p>
                  </a:txBody>
                  <a:tcPr marL="0" marR="0" anchor="ctr">
                    <a:lnB w="12700" cmpd="sng">
                      <a:noFill/>
                    </a:lnB>
                    <a:noFill/>
                  </a:tcPr>
                </a:tc>
                <a:tc>
                  <a:txBody>
                    <a:bodyPr/>
                    <a:lstStyle/>
                    <a:p>
                      <a:pPr algn="ctr"/>
                      <a:r>
                        <a:rPr lang="en-GB" sz="1200"/>
                        <a:t>7/59</a:t>
                      </a:r>
                    </a:p>
                  </a:txBody>
                  <a:tcPr anchor="ctr">
                    <a:lnB w="12700" cmpd="sng">
                      <a:noFill/>
                    </a:lnB>
                    <a:noFill/>
                  </a:tcPr>
                </a:tc>
                <a:tc>
                  <a:txBody>
                    <a:bodyPr/>
                    <a:lstStyle/>
                    <a:p>
                      <a:endParaRPr lang="en-GB" sz="1200" b="0"/>
                    </a:p>
                  </a:txBody>
                  <a:tcPr anchor="ctr">
                    <a:lnB w="12700" cmpd="sng">
                      <a:noFill/>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0.62</a:t>
                      </a:r>
                      <a:r>
                        <a:rPr lang="en-GB" sz="1200" b="0" baseline="0"/>
                        <a:t> (0.17, 2.17)</a:t>
                      </a:r>
                      <a:endParaRPr lang="en-GB" sz="1200" b="0"/>
                    </a:p>
                  </a:txBody>
                  <a:tcPr anchor="ctr">
                    <a:lnB w="12700" cmpd="sng">
                      <a:noFill/>
                    </a:lnB>
                    <a:noFill/>
                  </a:tcPr>
                </a:tc>
                <a:extLst>
                  <a:ext uri="{0D108BD9-81ED-4DB2-BD59-A6C34878D82A}">
                    <a16:rowId xmlns="" xmlns:a16="http://schemas.microsoft.com/office/drawing/2014/main" val="2071534317"/>
                  </a:ext>
                </a:extLst>
              </a:tr>
              <a:tr h="265176">
                <a:tc gridSpan="3">
                  <a:txBody>
                    <a:bodyPr/>
                    <a:lstStyle/>
                    <a:p>
                      <a:pPr marL="0"/>
                      <a:r>
                        <a:rPr lang="en-GB" sz="1200" b="1" baseline="0"/>
                        <a:t>Renal-specific composite outcome (sustained ≥50% eGFR decline, ESKD, or renal death)</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GB" sz="1200" b="0" spc="0"/>
                    </a:p>
                  </a:txBody>
                  <a:tcPr marL="0" marR="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GB" sz="120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GB" sz="1200" b="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2212740433"/>
                  </a:ext>
                </a:extLst>
              </a:tr>
              <a:tr h="265176">
                <a:tc>
                  <a:txBody>
                    <a:bodyPr/>
                    <a:lstStyle/>
                    <a:p>
                      <a:pPr marL="0"/>
                      <a:r>
                        <a:rPr lang="en-GB" sz="1200" b="0" baseline="0"/>
                        <a:t>Overall</a:t>
                      </a:r>
                    </a:p>
                  </a:txBody>
                  <a:tcPr anchor="ctr">
                    <a:lnT w="12700" cmpd="sng">
                      <a:noFill/>
                    </a:lnT>
                    <a:noFill/>
                  </a:tcPr>
                </a:tc>
                <a:tc>
                  <a:txBody>
                    <a:bodyPr/>
                    <a:lstStyle/>
                    <a:p>
                      <a:pPr algn="ctr"/>
                      <a:r>
                        <a:rPr lang="en-GB" sz="1200" b="0" spc="0"/>
                        <a:t>142/2152</a:t>
                      </a:r>
                    </a:p>
                  </a:txBody>
                  <a:tcPr marL="0" marR="0" anchor="ctr">
                    <a:lnT w="12700" cmpd="sng">
                      <a:noFill/>
                    </a:lnT>
                    <a:noFill/>
                  </a:tcPr>
                </a:tc>
                <a:tc>
                  <a:txBody>
                    <a:bodyPr/>
                    <a:lstStyle/>
                    <a:p>
                      <a:pPr algn="ctr"/>
                      <a:r>
                        <a:rPr lang="en-GB" sz="1200"/>
                        <a:t>243/2152</a:t>
                      </a:r>
                    </a:p>
                  </a:txBody>
                  <a:tcPr anchor="ctr">
                    <a:lnT w="12700" cmpd="sng">
                      <a:noFill/>
                    </a:lnT>
                    <a:noFill/>
                  </a:tcPr>
                </a:tc>
                <a:tc>
                  <a:txBody>
                    <a:bodyPr/>
                    <a:lstStyle/>
                    <a:p>
                      <a:endParaRPr lang="en-GB" sz="1200" b="0"/>
                    </a:p>
                  </a:txBody>
                  <a:tcPr anchor="ctr">
                    <a:lnT w="12700" cmpd="sng">
                      <a:noFill/>
                    </a:lnT>
                    <a:noFill/>
                  </a:tcPr>
                </a:tc>
                <a:tc>
                  <a:txBody>
                    <a:bodyPr/>
                    <a:lstStyle/>
                    <a:p>
                      <a:pPr algn="ctr"/>
                      <a:r>
                        <a:rPr lang="en-GB" sz="1200" b="0"/>
                        <a:t>0.56 (0.45, 0.68)</a:t>
                      </a:r>
                    </a:p>
                  </a:txBody>
                  <a:tcPr anchor="ctr">
                    <a:lnT w="12700" cmpd="sng">
                      <a:noFill/>
                    </a:lnT>
                    <a:noFill/>
                  </a:tcPr>
                </a:tc>
                <a:extLst>
                  <a:ext uri="{0D108BD9-81ED-4DB2-BD59-A6C34878D82A}">
                    <a16:rowId xmlns="" xmlns:a16="http://schemas.microsoft.com/office/drawing/2014/main" val="2436345558"/>
                  </a:ext>
                </a:extLst>
              </a:tr>
              <a:tr h="265176">
                <a:tc>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a:t>Glomerulonephritis</a:t>
                      </a:r>
                    </a:p>
                  </a:txBody>
                  <a:tcPr anchor="ctr">
                    <a:noFill/>
                  </a:tcPr>
                </a:tc>
                <a:tc>
                  <a:txBody>
                    <a:bodyPr/>
                    <a:lstStyle/>
                    <a:p>
                      <a:pPr algn="ctr"/>
                      <a:r>
                        <a:rPr lang="en-GB" sz="1200" b="0" spc="0"/>
                        <a:t>21/343</a:t>
                      </a:r>
                    </a:p>
                  </a:txBody>
                  <a:tcPr marL="0" marR="0" anchor="ctr">
                    <a:noFill/>
                  </a:tcPr>
                </a:tc>
                <a:tc>
                  <a:txBody>
                    <a:bodyPr/>
                    <a:lstStyle/>
                    <a:p>
                      <a:pPr algn="ctr"/>
                      <a:r>
                        <a:rPr lang="en-GB" sz="1200"/>
                        <a:t>46/352</a:t>
                      </a:r>
                    </a:p>
                  </a:txBody>
                  <a:tcPr anchor="ctr">
                    <a:noFill/>
                  </a:tcPr>
                </a:tc>
                <a:tc>
                  <a:txBody>
                    <a:bodyPr/>
                    <a:lstStyle/>
                    <a:p>
                      <a:endParaRPr lang="en-GB" sz="1200" b="0"/>
                    </a:p>
                  </a:txBody>
                  <a:tcPr anchor="ctr">
                    <a:noFill/>
                  </a:tcPr>
                </a:tc>
                <a:tc>
                  <a:txBody>
                    <a:bodyPr/>
                    <a:lstStyle/>
                    <a:p>
                      <a:pPr algn="ctr"/>
                      <a:r>
                        <a:rPr lang="en-GB" sz="1200" b="0"/>
                        <a:t>0.43 (0.26, 0.72)</a:t>
                      </a:r>
                    </a:p>
                  </a:txBody>
                  <a:tcPr anchor="ctr">
                    <a:noFill/>
                  </a:tcPr>
                </a:tc>
                <a:extLst>
                  <a:ext uri="{0D108BD9-81ED-4DB2-BD59-A6C34878D82A}">
                    <a16:rowId xmlns="" xmlns:a16="http://schemas.microsoft.com/office/drawing/2014/main" val="2547164061"/>
                  </a:ext>
                </a:extLst>
              </a:tr>
              <a:tr h="265176">
                <a:tc>
                  <a:txBody>
                    <a:bodyPr/>
                    <a:lstStyle/>
                    <a:p>
                      <a:pPr marL="288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err="1"/>
                        <a:t>FSGS</a:t>
                      </a:r>
                      <a:r>
                        <a:rPr lang="en-GB" sz="1200" b="0" baseline="30000" err="1"/>
                        <a:t>a</a:t>
                      </a:r>
                      <a:endParaRPr lang="en-GB" sz="1200" b="0" baseline="0"/>
                    </a:p>
                  </a:txBody>
                  <a:tcPr anchor="ctr">
                    <a:noFill/>
                  </a:tcPr>
                </a:tc>
                <a:tc>
                  <a:txBody>
                    <a:bodyPr/>
                    <a:lstStyle/>
                    <a:p>
                      <a:pPr algn="ctr"/>
                      <a:r>
                        <a:rPr lang="en-GB" sz="1200" b="0" spc="0"/>
                        <a:t>4/53</a:t>
                      </a:r>
                    </a:p>
                  </a:txBody>
                  <a:tcPr marL="0" marR="0" anchor="ctr">
                    <a:noFill/>
                  </a:tcPr>
                </a:tc>
                <a:tc>
                  <a:txBody>
                    <a:bodyPr/>
                    <a:lstStyle/>
                    <a:p>
                      <a:pPr algn="ctr"/>
                      <a:r>
                        <a:rPr lang="en-GB" sz="1200"/>
                        <a:t>7/62</a:t>
                      </a:r>
                    </a:p>
                  </a:txBody>
                  <a:tcPr anchor="ctr">
                    <a:noFill/>
                  </a:tcPr>
                </a:tc>
                <a:tc>
                  <a:txBody>
                    <a:bodyPr/>
                    <a:lstStyle/>
                    <a:p>
                      <a:endParaRPr lang="en-GB" sz="1200" b="0"/>
                    </a:p>
                  </a:txBody>
                  <a:tcPr anchor="ctr">
                    <a:noFill/>
                  </a:tcPr>
                </a:tc>
                <a:tc>
                  <a:txBody>
                    <a:bodyPr/>
                    <a:lstStyle/>
                    <a:p>
                      <a:pPr algn="ctr"/>
                      <a:r>
                        <a:rPr lang="en-GB" sz="1200" b="0"/>
                        <a:t>0.52 (0.15, 1.83)</a:t>
                      </a:r>
                    </a:p>
                  </a:txBody>
                  <a:tcPr anchor="ctr">
                    <a:noFill/>
                  </a:tcPr>
                </a:tc>
                <a:extLst>
                  <a:ext uri="{0D108BD9-81ED-4DB2-BD59-A6C34878D82A}">
                    <a16:rowId xmlns="" xmlns:a16="http://schemas.microsoft.com/office/drawing/2014/main" val="1161002291"/>
                  </a:ext>
                </a:extLst>
              </a:tr>
              <a:tr h="265176">
                <a:tc>
                  <a:txBody>
                    <a:bodyPr/>
                    <a:lstStyle/>
                    <a:p>
                      <a:pPr marL="288000"/>
                      <a:r>
                        <a:rPr lang="en-GB" sz="1200" b="0"/>
                        <a:t>  Biopsy-confirmed</a:t>
                      </a:r>
                      <a:r>
                        <a:rPr lang="en-GB" sz="1200" b="0" baseline="0"/>
                        <a:t> FSGS</a:t>
                      </a:r>
                      <a:endParaRPr lang="en-GB" sz="1200" b="0"/>
                    </a:p>
                  </a:txBody>
                  <a:tcPr anchor="ctr">
                    <a:lnB w="12700" cmpd="sng">
                      <a:noFill/>
                    </a:lnB>
                    <a:noFill/>
                  </a:tcPr>
                </a:tc>
                <a:tc>
                  <a:txBody>
                    <a:bodyPr/>
                    <a:lstStyle/>
                    <a:p>
                      <a:pPr algn="ctr"/>
                      <a:r>
                        <a:rPr lang="en-GB" sz="1200" b="0" spc="0"/>
                        <a:t>4/45</a:t>
                      </a:r>
                    </a:p>
                  </a:txBody>
                  <a:tcPr marL="0" marR="0" anchor="ctr">
                    <a:lnB w="12700" cmpd="sng">
                      <a:noFill/>
                    </a:lnB>
                    <a:noFill/>
                  </a:tcPr>
                </a:tc>
                <a:tc>
                  <a:txBody>
                    <a:bodyPr/>
                    <a:lstStyle/>
                    <a:p>
                      <a:pPr algn="ctr"/>
                      <a:r>
                        <a:rPr lang="en-GB" sz="1200"/>
                        <a:t>6/59</a:t>
                      </a:r>
                    </a:p>
                  </a:txBody>
                  <a:tcPr anchor="ctr">
                    <a:lnB w="12700" cmpd="sng">
                      <a:noFill/>
                    </a:lnB>
                    <a:noFill/>
                  </a:tcPr>
                </a:tc>
                <a:tc>
                  <a:txBody>
                    <a:bodyPr/>
                    <a:lstStyle/>
                    <a:p>
                      <a:endParaRPr lang="en-GB" sz="1200" b="0"/>
                    </a:p>
                  </a:txBody>
                  <a:tcPr anchor="ctr">
                    <a:lnB w="12700" cmpd="sng">
                      <a:noFill/>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0.67</a:t>
                      </a:r>
                      <a:r>
                        <a:rPr lang="en-GB" sz="1200" b="0" baseline="0"/>
                        <a:t> (0.19, 2.44)</a:t>
                      </a:r>
                      <a:endParaRPr lang="en-GB" sz="1200" b="0"/>
                    </a:p>
                  </a:txBody>
                  <a:tcPr anchor="ctr">
                    <a:lnB w="12700" cmpd="sng">
                      <a:noFill/>
                    </a:lnB>
                    <a:noFill/>
                  </a:tcPr>
                </a:tc>
                <a:extLst>
                  <a:ext uri="{0D108BD9-81ED-4DB2-BD59-A6C34878D82A}">
                    <a16:rowId xmlns="" xmlns:a16="http://schemas.microsoft.com/office/drawing/2014/main" val="765121006"/>
                  </a:ext>
                </a:extLst>
              </a:tr>
              <a:tr h="265176">
                <a:tc gridSpan="4">
                  <a:txBody>
                    <a:bodyPr/>
                    <a:lstStyle/>
                    <a:p>
                      <a:pPr marL="0">
                        <a:spcBef>
                          <a:spcPts val="0"/>
                        </a:spcBef>
                      </a:pPr>
                      <a:r>
                        <a:rPr lang="en-GB" sz="1200" b="1" baseline="0"/>
                        <a:t>Post hoc exploratory composite outcome (sustained ≥40% eGFR decline, ESKD, or renal or CV death)</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GB" sz="1200" b="0"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200" b="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3244334564"/>
                  </a:ext>
                </a:extLst>
              </a:tr>
              <a:tr h="265176">
                <a:tc>
                  <a:txBody>
                    <a:bodyPr/>
                    <a:lstStyle/>
                    <a:p>
                      <a:pPr marL="0"/>
                      <a:r>
                        <a:rPr lang="en-GB" sz="1200" b="0" baseline="0">
                          <a:solidFill>
                            <a:schemeClr val="tx1"/>
                          </a:solidFill>
                        </a:rPr>
                        <a:t>Overall</a:t>
                      </a:r>
                    </a:p>
                  </a:txBody>
                  <a:tcPr anchor="ctr">
                    <a:lnT w="12700" cmpd="sng">
                      <a:noFill/>
                    </a:lnT>
                    <a:noFill/>
                  </a:tcPr>
                </a:tc>
                <a:tc>
                  <a:txBody>
                    <a:bodyPr/>
                    <a:lstStyle/>
                    <a:p>
                      <a:pPr algn="ctr"/>
                      <a:r>
                        <a:rPr lang="en-GB" sz="1200" b="0" spc="0"/>
                        <a:t>287/2152</a:t>
                      </a:r>
                    </a:p>
                  </a:txBody>
                  <a:tcPr marL="0" marR="0" anchor="ctr">
                    <a:lnT w="12700" cmpd="sng">
                      <a:noFill/>
                    </a:lnT>
                    <a:noFill/>
                  </a:tcPr>
                </a:tc>
                <a:tc>
                  <a:txBody>
                    <a:bodyPr/>
                    <a:lstStyle/>
                    <a:p>
                      <a:pPr algn="ctr"/>
                      <a:r>
                        <a:rPr lang="en-GB" sz="1200"/>
                        <a:t>414/2152</a:t>
                      </a:r>
                    </a:p>
                  </a:txBody>
                  <a:tcPr anchor="ctr">
                    <a:lnT w="12700" cmpd="sng">
                      <a:noFill/>
                    </a:lnT>
                    <a:noFill/>
                  </a:tcPr>
                </a:tc>
                <a:tc>
                  <a:txBody>
                    <a:bodyPr/>
                    <a:lstStyle/>
                    <a:p>
                      <a:endParaRPr lang="en-GB" sz="1200" b="0"/>
                    </a:p>
                  </a:txBody>
                  <a:tcPr anchor="ctr">
                    <a:lnT w="12700" cmpd="sng">
                      <a:noFill/>
                    </a:lnT>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solidFill>
                            <a:schemeClr val="tx1"/>
                          </a:solidFill>
                        </a:rPr>
                        <a:t>0.66 (0.56, 0.76)</a:t>
                      </a:r>
                    </a:p>
                  </a:txBody>
                  <a:tcPr anchor="ctr">
                    <a:lnT w="12700" cmpd="sng">
                      <a:noFill/>
                    </a:lnT>
                    <a:noFill/>
                  </a:tcPr>
                </a:tc>
                <a:extLst>
                  <a:ext uri="{0D108BD9-81ED-4DB2-BD59-A6C34878D82A}">
                    <a16:rowId xmlns="" xmlns:a16="http://schemas.microsoft.com/office/drawing/2014/main" val="1088451734"/>
                  </a:ext>
                </a:extLst>
              </a:tr>
              <a:tr h="265176">
                <a:tc>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a:t>Glomerulonephritis</a:t>
                      </a:r>
                    </a:p>
                  </a:txBody>
                  <a:tcPr anchor="ctr">
                    <a:noFill/>
                  </a:tcPr>
                </a:tc>
                <a:tc>
                  <a:txBody>
                    <a:bodyPr/>
                    <a:lstStyle/>
                    <a:p>
                      <a:pPr algn="ctr"/>
                      <a:r>
                        <a:rPr lang="en-GB" sz="1200" spc="0"/>
                        <a:t>34/343</a:t>
                      </a:r>
                    </a:p>
                  </a:txBody>
                  <a:tcPr marL="0" marR="0" anchor="ctr">
                    <a:noFill/>
                  </a:tcPr>
                </a:tc>
                <a:tc>
                  <a:txBody>
                    <a:bodyPr/>
                    <a:lstStyle/>
                    <a:p>
                      <a:pPr algn="ctr"/>
                      <a:r>
                        <a:rPr lang="en-GB" sz="1200"/>
                        <a:t>63/352</a:t>
                      </a:r>
                    </a:p>
                  </a:txBody>
                  <a:tcPr anchor="ctr">
                    <a:noFill/>
                  </a:tcPr>
                </a:tc>
                <a:tc>
                  <a:txBody>
                    <a:bodyPr/>
                    <a:lstStyle/>
                    <a:p>
                      <a:endParaRPr lang="en-GB" sz="1200"/>
                    </a:p>
                  </a:txBody>
                  <a:tcPr anchor="ctr">
                    <a:noFill/>
                  </a:tcPr>
                </a:tc>
                <a:tc>
                  <a:txBody>
                    <a:bodyPr/>
                    <a:lstStyle/>
                    <a:p>
                      <a:pPr algn="ctr"/>
                      <a:r>
                        <a:rPr lang="en-GB" sz="1200"/>
                        <a:t>0.51 (0.33, 0.78)</a:t>
                      </a:r>
                    </a:p>
                  </a:txBody>
                  <a:tcPr anchor="ctr">
                    <a:noFill/>
                  </a:tcPr>
                </a:tc>
                <a:extLst>
                  <a:ext uri="{0D108BD9-81ED-4DB2-BD59-A6C34878D82A}">
                    <a16:rowId xmlns="" xmlns:a16="http://schemas.microsoft.com/office/drawing/2014/main" val="2432588257"/>
                  </a:ext>
                </a:extLst>
              </a:tr>
              <a:tr h="265176">
                <a:tc>
                  <a:txBody>
                    <a:bodyPr/>
                    <a:lstStyle/>
                    <a:p>
                      <a:pPr marL="288000" marR="0" lvl="0" indent="0" algn="l" defTabSz="914354" rtl="0" eaLnBrk="1" fontAlgn="auto" latinLnBrk="0" hangingPunct="1">
                        <a:lnSpc>
                          <a:spcPct val="100000"/>
                        </a:lnSpc>
                        <a:spcBef>
                          <a:spcPts val="0"/>
                        </a:spcBef>
                        <a:spcAft>
                          <a:spcPts val="0"/>
                        </a:spcAft>
                        <a:buClrTx/>
                        <a:buSzTx/>
                        <a:buFontTx/>
                        <a:buNone/>
                        <a:tabLst/>
                        <a:defRPr/>
                      </a:pPr>
                      <a:r>
                        <a:rPr lang="en-GB" sz="1200" b="0" baseline="0" err="1"/>
                        <a:t>FSGS</a:t>
                      </a:r>
                      <a:r>
                        <a:rPr lang="en-GB" sz="1200" b="0" baseline="30000" err="1"/>
                        <a:t>a</a:t>
                      </a:r>
                      <a:endParaRPr lang="en-GB" sz="1200" b="0" baseline="0"/>
                    </a:p>
                  </a:txBody>
                  <a:tcPr anchor="ctr">
                    <a:noFill/>
                  </a:tcPr>
                </a:tc>
                <a:tc>
                  <a:txBody>
                    <a:bodyPr/>
                    <a:lstStyle/>
                    <a:p>
                      <a:pPr algn="ctr"/>
                      <a:r>
                        <a:rPr lang="en-GB" sz="1200" spc="0"/>
                        <a:t>6/53</a:t>
                      </a:r>
                    </a:p>
                  </a:txBody>
                  <a:tcPr marL="0" marR="0" anchor="ctr">
                    <a:noFill/>
                  </a:tcPr>
                </a:tc>
                <a:tc>
                  <a:txBody>
                    <a:bodyPr/>
                    <a:lstStyle/>
                    <a:p>
                      <a:pPr algn="ctr"/>
                      <a:r>
                        <a:rPr lang="en-GB" sz="1200"/>
                        <a:t>13/62</a:t>
                      </a:r>
                    </a:p>
                  </a:txBody>
                  <a:tcPr anchor="ctr">
                    <a:noFill/>
                  </a:tcPr>
                </a:tc>
                <a:tc>
                  <a:txBody>
                    <a:bodyPr/>
                    <a:lstStyle/>
                    <a:p>
                      <a:endParaRPr lang="en-GB" sz="1200"/>
                    </a:p>
                  </a:txBody>
                  <a:tcPr anchor="ctr">
                    <a:noFill/>
                  </a:tcPr>
                </a:tc>
                <a:tc>
                  <a:txBody>
                    <a:bodyPr/>
                    <a:lstStyle/>
                    <a:p>
                      <a:pPr algn="ctr"/>
                      <a:r>
                        <a:rPr lang="en-GB" sz="1200"/>
                        <a:t>0.46</a:t>
                      </a:r>
                      <a:r>
                        <a:rPr lang="en-GB" sz="1200" baseline="0"/>
                        <a:t> (0.17, 1.24)</a:t>
                      </a:r>
                      <a:endParaRPr lang="en-GB" sz="1200"/>
                    </a:p>
                  </a:txBody>
                  <a:tcPr anchor="ctr">
                    <a:noFill/>
                  </a:tcPr>
                </a:tc>
                <a:extLst>
                  <a:ext uri="{0D108BD9-81ED-4DB2-BD59-A6C34878D82A}">
                    <a16:rowId xmlns="" xmlns:a16="http://schemas.microsoft.com/office/drawing/2014/main" val="1451790292"/>
                  </a:ext>
                </a:extLst>
              </a:tr>
              <a:tr h="265176">
                <a:tc>
                  <a:txBody>
                    <a:bodyPr/>
                    <a:lstStyle/>
                    <a:p>
                      <a:pPr marL="288000"/>
                      <a:r>
                        <a:rPr lang="en-GB" sz="1200" b="0"/>
                        <a:t>  Biopsy-confirmed</a:t>
                      </a:r>
                      <a:r>
                        <a:rPr lang="en-GB" sz="1200" b="0" baseline="0"/>
                        <a:t> FSGS</a:t>
                      </a:r>
                      <a:endParaRPr lang="en-GB" sz="1200" b="0"/>
                    </a:p>
                  </a:txBody>
                  <a:tcPr anchor="ctr">
                    <a:noFill/>
                  </a:tcPr>
                </a:tc>
                <a:tc>
                  <a:txBody>
                    <a:bodyPr/>
                    <a:lstStyle/>
                    <a:p>
                      <a:pPr algn="ctr"/>
                      <a:r>
                        <a:rPr lang="en-GB" sz="1200" b="0" spc="0"/>
                        <a:t>6/45</a:t>
                      </a:r>
                    </a:p>
                  </a:txBody>
                  <a:tcPr marL="0" marR="0" anchor="ctr">
                    <a:noFill/>
                  </a:tcPr>
                </a:tc>
                <a:tc>
                  <a:txBody>
                    <a:bodyPr/>
                    <a:lstStyle/>
                    <a:p>
                      <a:pPr algn="ctr"/>
                      <a:r>
                        <a:rPr lang="en-GB" sz="1200"/>
                        <a:t>11/59</a:t>
                      </a:r>
                    </a:p>
                  </a:txBody>
                  <a:tcPr anchor="ctr">
                    <a:noFill/>
                  </a:tcPr>
                </a:tc>
                <a:tc>
                  <a:txBody>
                    <a:bodyPr/>
                    <a:lstStyle/>
                    <a:p>
                      <a:endParaRPr lang="en-GB" sz="1200" b="0"/>
                    </a:p>
                  </a:txBody>
                  <a:tcPr anchor="ctr">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0.60</a:t>
                      </a:r>
                      <a:r>
                        <a:rPr lang="en-GB" sz="1200" b="0" baseline="0"/>
                        <a:t> (0.22, 1.65)</a:t>
                      </a:r>
                      <a:endParaRPr lang="en-GB" sz="1200" b="0"/>
                    </a:p>
                  </a:txBody>
                  <a:tcPr anchor="ctr">
                    <a:noFill/>
                  </a:tcPr>
                </a:tc>
                <a:extLst>
                  <a:ext uri="{0D108BD9-81ED-4DB2-BD59-A6C34878D82A}">
                    <a16:rowId xmlns="" xmlns:a16="http://schemas.microsoft.com/office/drawing/2014/main" val="999499433"/>
                  </a:ext>
                </a:extLst>
              </a:tr>
            </a:tbl>
          </a:graphicData>
        </a:graphic>
      </p:graphicFrame>
      <p:grpSp>
        <p:nvGrpSpPr>
          <p:cNvPr id="10" name="Group 9">
            <a:extLst>
              <a:ext uri="{FF2B5EF4-FFF2-40B4-BE49-F238E27FC236}">
                <a16:creationId xmlns="" xmlns:a16="http://schemas.microsoft.com/office/drawing/2014/main" id="{181EEFCD-FFD0-0346-87B2-06DAD66D7382}"/>
              </a:ext>
            </a:extLst>
          </p:cNvPr>
          <p:cNvGrpSpPr/>
          <p:nvPr/>
        </p:nvGrpSpPr>
        <p:grpSpPr>
          <a:xfrm>
            <a:off x="7638041" y="1712702"/>
            <a:ext cx="2325303" cy="4550950"/>
            <a:chOff x="7284898" y="-404675"/>
            <a:chExt cx="2325302" cy="4454561"/>
          </a:xfrm>
        </p:grpSpPr>
        <p:grpSp>
          <p:nvGrpSpPr>
            <p:cNvPr id="11" name="Group 10">
              <a:extLst>
                <a:ext uri="{FF2B5EF4-FFF2-40B4-BE49-F238E27FC236}">
                  <a16:creationId xmlns="" xmlns:a16="http://schemas.microsoft.com/office/drawing/2014/main" id="{F43009C9-6F4B-CA4A-B72E-A8C6EE919FDF}"/>
                </a:ext>
              </a:extLst>
            </p:cNvPr>
            <p:cNvGrpSpPr/>
            <p:nvPr/>
          </p:nvGrpSpPr>
          <p:grpSpPr>
            <a:xfrm>
              <a:off x="7376160" y="-404675"/>
              <a:ext cx="2234040" cy="4454561"/>
              <a:chOff x="7098687" y="929966"/>
              <a:chExt cx="2234040" cy="4454561"/>
            </a:xfrm>
          </p:grpSpPr>
          <p:sp>
            <p:nvSpPr>
              <p:cNvPr id="17" name="TextBox 16">
                <a:extLst>
                  <a:ext uri="{FF2B5EF4-FFF2-40B4-BE49-F238E27FC236}">
                    <a16:creationId xmlns="" xmlns:a16="http://schemas.microsoft.com/office/drawing/2014/main" id="{D2FFCBE2-71BC-BA45-AE6A-A7951F7C37EC}"/>
                  </a:ext>
                </a:extLst>
              </p:cNvPr>
              <p:cNvSpPr txBox="1"/>
              <p:nvPr/>
            </p:nvSpPr>
            <p:spPr>
              <a:xfrm>
                <a:off x="7516695" y="5143521"/>
                <a:ext cx="1816032" cy="24100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PBO Better</a:t>
                </a:r>
              </a:p>
            </p:txBody>
          </p:sp>
          <p:sp>
            <p:nvSpPr>
              <p:cNvPr id="18" name="TextBox 17">
                <a:extLst>
                  <a:ext uri="{FF2B5EF4-FFF2-40B4-BE49-F238E27FC236}">
                    <a16:creationId xmlns="" xmlns:a16="http://schemas.microsoft.com/office/drawing/2014/main" id="{FDE54C6B-C025-2A4A-82CD-7CEF8C02DB79}"/>
                  </a:ext>
                </a:extLst>
              </p:cNvPr>
              <p:cNvSpPr txBox="1"/>
              <p:nvPr/>
            </p:nvSpPr>
            <p:spPr>
              <a:xfrm>
                <a:off x="7478284" y="5143521"/>
                <a:ext cx="1165512" cy="2410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DAPA Better</a:t>
                </a:r>
              </a:p>
            </p:txBody>
          </p:sp>
          <p:cxnSp>
            <p:nvCxnSpPr>
              <p:cNvPr id="19" name="Straight Arrow Connector 18">
                <a:extLst>
                  <a:ext uri="{FF2B5EF4-FFF2-40B4-BE49-F238E27FC236}">
                    <a16:creationId xmlns="" xmlns:a16="http://schemas.microsoft.com/office/drawing/2014/main" id="{B7BEAA49-9B2A-5A4A-935A-27C7878B1219}"/>
                  </a:ext>
                </a:extLst>
              </p:cNvPr>
              <p:cNvCxnSpPr>
                <a:cxnSpLocks/>
              </p:cNvCxnSpPr>
              <p:nvPr/>
            </p:nvCxnSpPr>
            <p:spPr>
              <a:xfrm>
                <a:off x="8548959" y="5114065"/>
                <a:ext cx="54864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 xmlns:a16="http://schemas.microsoft.com/office/drawing/2014/main" id="{CA0EA1B1-178C-7E4B-9C7C-F9D3A1061D4A}"/>
                  </a:ext>
                </a:extLst>
              </p:cNvPr>
              <p:cNvCxnSpPr>
                <a:cxnSpLocks/>
              </p:cNvCxnSpPr>
              <p:nvPr/>
            </p:nvCxnSpPr>
            <p:spPr>
              <a:xfrm>
                <a:off x="7312846" y="5114065"/>
                <a:ext cx="994494"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1" name="Content Placeholder 21">
                <a:extLst>
                  <a:ext uri="{FF2B5EF4-FFF2-40B4-BE49-F238E27FC236}">
                    <a16:creationId xmlns="" xmlns:a16="http://schemas.microsoft.com/office/drawing/2014/main" id="{E0765225-14F6-6043-8083-1CEFA3049E72}"/>
                  </a:ext>
                </a:extLst>
              </p:cNvPr>
              <p:cNvGraphicFramePr>
                <a:graphicFrameLocks/>
              </p:cNvGraphicFramePr>
              <p:nvPr/>
            </p:nvGraphicFramePr>
            <p:xfrm>
              <a:off x="7098687" y="929966"/>
              <a:ext cx="2005408" cy="4023360"/>
            </p:xfrm>
            <a:graphic>
              <a:graphicData uri="http://schemas.openxmlformats.org/drawingml/2006/chart">
                <c:chart xmlns:c="http://schemas.openxmlformats.org/drawingml/2006/chart" xmlns:r="http://schemas.openxmlformats.org/officeDocument/2006/relationships" r:id="rId3"/>
              </a:graphicData>
            </a:graphic>
          </p:graphicFrame>
        </p:grpSp>
        <p:sp>
          <p:nvSpPr>
            <p:cNvPr id="12" name="TextBox 11">
              <a:extLst>
                <a:ext uri="{FF2B5EF4-FFF2-40B4-BE49-F238E27FC236}">
                  <a16:creationId xmlns="" xmlns:a16="http://schemas.microsoft.com/office/drawing/2014/main" id="{22BD518E-D500-ED48-914E-11418A99E7FB}"/>
                </a:ext>
              </a:extLst>
            </p:cNvPr>
            <p:cNvSpPr txBox="1"/>
            <p:nvPr/>
          </p:nvSpPr>
          <p:spPr>
            <a:xfrm>
              <a:off x="7284898" y="3520503"/>
              <a:ext cx="344966" cy="22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a:ea typeface="+mn-ea"/>
                  <a:cs typeface="+mn-cs"/>
                </a:rPr>
                <a:t>0.1</a:t>
              </a:r>
            </a:p>
          </p:txBody>
        </p:sp>
        <p:sp>
          <p:nvSpPr>
            <p:cNvPr id="13" name="TextBox 12">
              <a:extLst>
                <a:ext uri="{FF2B5EF4-FFF2-40B4-BE49-F238E27FC236}">
                  <a16:creationId xmlns="" xmlns:a16="http://schemas.microsoft.com/office/drawing/2014/main" id="{C9D43834-E75E-5D46-9F73-5CAB22B5D748}"/>
                </a:ext>
              </a:extLst>
            </p:cNvPr>
            <p:cNvSpPr txBox="1"/>
            <p:nvPr/>
          </p:nvSpPr>
          <p:spPr>
            <a:xfrm>
              <a:off x="8160750" y="3520503"/>
              <a:ext cx="344966" cy="22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a:ea typeface="+mn-ea"/>
                  <a:cs typeface="+mn-cs"/>
                </a:rPr>
                <a:t>0.5</a:t>
              </a:r>
            </a:p>
          </p:txBody>
        </p:sp>
        <p:sp>
          <p:nvSpPr>
            <p:cNvPr id="14" name="TextBox 13">
              <a:extLst>
                <a:ext uri="{FF2B5EF4-FFF2-40B4-BE49-F238E27FC236}">
                  <a16:creationId xmlns="" xmlns:a16="http://schemas.microsoft.com/office/drawing/2014/main" id="{A22249B5-A1C8-3041-970F-ED34B6AFDF53}"/>
                </a:ext>
              </a:extLst>
            </p:cNvPr>
            <p:cNvSpPr txBox="1"/>
            <p:nvPr/>
          </p:nvSpPr>
          <p:spPr>
            <a:xfrm>
              <a:off x="8594359" y="3520503"/>
              <a:ext cx="248786" cy="22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a:ea typeface="+mn-ea"/>
                  <a:cs typeface="+mn-cs"/>
                </a:rPr>
                <a:t>1</a:t>
              </a:r>
            </a:p>
          </p:txBody>
        </p:sp>
        <p:sp>
          <p:nvSpPr>
            <p:cNvPr id="15" name="TextBox 14">
              <a:extLst>
                <a:ext uri="{FF2B5EF4-FFF2-40B4-BE49-F238E27FC236}">
                  <a16:creationId xmlns="" xmlns:a16="http://schemas.microsoft.com/office/drawing/2014/main" id="{14B1F689-DE38-354C-94DF-B8EF48D8D70B}"/>
                </a:ext>
              </a:extLst>
            </p:cNvPr>
            <p:cNvSpPr txBox="1"/>
            <p:nvPr/>
          </p:nvSpPr>
          <p:spPr>
            <a:xfrm>
              <a:off x="8979756" y="3520503"/>
              <a:ext cx="248786" cy="22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a:ea typeface="+mn-ea"/>
                  <a:cs typeface="+mn-cs"/>
                </a:rPr>
                <a:t>2</a:t>
              </a:r>
            </a:p>
          </p:txBody>
        </p:sp>
        <p:sp>
          <p:nvSpPr>
            <p:cNvPr id="16" name="TextBox 15">
              <a:extLst>
                <a:ext uri="{FF2B5EF4-FFF2-40B4-BE49-F238E27FC236}">
                  <a16:creationId xmlns="" xmlns:a16="http://schemas.microsoft.com/office/drawing/2014/main" id="{899E695D-9809-E94D-A7ED-75DF1F63D0C8}"/>
                </a:ext>
              </a:extLst>
            </p:cNvPr>
            <p:cNvSpPr txBox="1"/>
            <p:nvPr/>
          </p:nvSpPr>
          <p:spPr>
            <a:xfrm>
              <a:off x="9206047" y="3520503"/>
              <a:ext cx="248786" cy="22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a:ea typeface="+mn-ea"/>
                  <a:cs typeface="+mn-cs"/>
                </a:rPr>
                <a:t>3</a:t>
              </a:r>
            </a:p>
          </p:txBody>
        </p:sp>
      </p:grpSp>
      <p:grpSp>
        <p:nvGrpSpPr>
          <p:cNvPr id="25" name="Group 24">
            <a:extLst>
              <a:ext uri="{FF2B5EF4-FFF2-40B4-BE49-F238E27FC236}">
                <a16:creationId xmlns="" xmlns:a16="http://schemas.microsoft.com/office/drawing/2014/main" id="{D2723A54-DF42-4ABB-AFD4-634A2C899FE8}"/>
              </a:ext>
            </a:extLst>
          </p:cNvPr>
          <p:cNvGrpSpPr/>
          <p:nvPr/>
        </p:nvGrpSpPr>
        <p:grpSpPr>
          <a:xfrm>
            <a:off x="-6291" y="-23678"/>
            <a:ext cx="3017520" cy="261610"/>
            <a:chOff x="-6290" y="-23678"/>
            <a:chExt cx="3017520" cy="261610"/>
          </a:xfrm>
          <a:solidFill>
            <a:schemeClr val="accent2"/>
          </a:solidFill>
        </p:grpSpPr>
        <p:sp>
          <p:nvSpPr>
            <p:cNvPr id="29" name="Freeform 13">
              <a:extLst>
                <a:ext uri="{FF2B5EF4-FFF2-40B4-BE49-F238E27FC236}">
                  <a16:creationId xmlns="" xmlns:a16="http://schemas.microsoft.com/office/drawing/2014/main" id="{9B6B9F56-5F4E-40BC-BD6D-58EA6FB1116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30" name="Rectangle 29">
              <a:extLst>
                <a:ext uri="{FF2B5EF4-FFF2-40B4-BE49-F238E27FC236}">
                  <a16:creationId xmlns="" xmlns:a16="http://schemas.microsoft.com/office/drawing/2014/main" id="{1E188186-D124-4B00-8ACA-9736FC4F4829}"/>
                </a:ext>
              </a:extLst>
            </p:cNvPr>
            <p:cNvSpPr/>
            <p:nvPr/>
          </p:nvSpPr>
          <p:spPr>
            <a:xfrm>
              <a:off x="737861" y="-23678"/>
              <a:ext cx="1481496" cy="261610"/>
            </a:xfrm>
            <a:prstGeom prst="rect">
              <a:avLst/>
            </a:prstGeom>
            <a:noFill/>
          </p:spPr>
          <p:txBody>
            <a:bodyPr wrap="none">
              <a:spAutoFit/>
            </a:bodyPr>
            <a:lstStyle/>
            <a:p>
              <a:pPr algn="ctr"/>
              <a:r>
                <a:rPr lang="en-US" sz="1100" b="1">
                  <a:solidFill>
                    <a:schemeClr val="bg1"/>
                  </a:solidFill>
                </a:rPr>
                <a:t>DAPA-CKD – FSGS</a:t>
              </a:r>
            </a:p>
          </p:txBody>
        </p:sp>
      </p:grpSp>
    </p:spTree>
    <p:extLst>
      <p:ext uri="{BB962C8B-B14F-4D97-AF65-F5344CB8AC3E}">
        <p14:creationId xmlns:p14="http://schemas.microsoft.com/office/powerpoint/2010/main" val="1724503503"/>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6817" y="655398"/>
            <a:ext cx="7277907" cy="5849007"/>
          </a:xfrm>
          <a:prstGeom prst="rect">
            <a:avLst/>
          </a:prstGeom>
          <a:noFill/>
          <a:ln w="9525">
            <a:solidFill>
              <a:schemeClr val="bg1">
                <a:lumMod val="85000"/>
              </a:schemeClr>
            </a:solidFill>
            <a:miter lim="800000"/>
            <a:headEnd/>
            <a:tailEnd/>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Lst>
        </p:spPr>
      </p:pic>
      <p:sp>
        <p:nvSpPr>
          <p:cNvPr id="5" name="Rectangle 4"/>
          <p:cNvSpPr/>
          <p:nvPr/>
        </p:nvSpPr>
        <p:spPr>
          <a:xfrm>
            <a:off x="8432820" y="6535949"/>
            <a:ext cx="3641510" cy="276999"/>
          </a:xfrm>
          <a:prstGeom prst="rect">
            <a:avLst/>
          </a:prstGeom>
          <a:ln>
            <a:solidFill>
              <a:schemeClr val="bg1">
                <a:lumMod val="75000"/>
              </a:schemeClr>
            </a:solidFill>
          </a:ln>
          <a:effectLst>
            <a:softEdge rad="63500"/>
          </a:effectLst>
        </p:spPr>
        <p:txBody>
          <a:bodyPr wrap="none">
            <a:spAutoFit/>
          </a:bodyPr>
          <a:lstStyle/>
          <a:p>
            <a:r>
              <a:rPr lang="en-US" sz="1200" i="1" dirty="0" err="1">
                <a:solidFill>
                  <a:schemeClr val="bg1">
                    <a:lumMod val="95000"/>
                  </a:schemeClr>
                </a:solidFill>
              </a:rPr>
              <a:t>Nephrol</a:t>
            </a:r>
            <a:r>
              <a:rPr lang="en-US" sz="1200" i="1" dirty="0">
                <a:solidFill>
                  <a:schemeClr val="bg1">
                    <a:lumMod val="95000"/>
                  </a:schemeClr>
                </a:solidFill>
              </a:rPr>
              <a:t> Dial Transplant. 2020 Jan; 35(</a:t>
            </a:r>
            <a:r>
              <a:rPr lang="en-US" sz="1200" i="1" dirty="0" err="1">
                <a:solidFill>
                  <a:schemeClr val="bg1">
                    <a:lumMod val="95000"/>
                  </a:schemeClr>
                </a:solidFill>
              </a:rPr>
              <a:t>Suppl</a:t>
            </a:r>
            <a:r>
              <a:rPr lang="en-US" sz="1200" i="1" dirty="0">
                <a:solidFill>
                  <a:schemeClr val="bg1">
                    <a:lumMod val="95000"/>
                  </a:schemeClr>
                </a:solidFill>
              </a:rPr>
              <a:t> 1): i33–i42.</a:t>
            </a:r>
            <a:endParaRPr lang="el-GR" sz="1200" i="1" dirty="0">
              <a:solidFill>
                <a:schemeClr val="bg1">
                  <a:lumMod val="95000"/>
                </a:schemeClr>
              </a:solidFill>
            </a:endParaRPr>
          </a:p>
        </p:txBody>
      </p:sp>
      <p:pic>
        <p:nvPicPr>
          <p:cNvPr id="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59954" b="17674"/>
          <a:stretch/>
        </p:blipFill>
        <p:spPr bwMode="auto">
          <a:xfrm>
            <a:off x="207295" y="2336673"/>
            <a:ext cx="11536945" cy="2074296"/>
          </a:xfrm>
          <a:prstGeom prst="rect">
            <a:avLst/>
          </a:prstGeom>
          <a:noFill/>
          <a:ln w="9525">
            <a:solidFill>
              <a:schemeClr val="bg1">
                <a:lumMod val="85000"/>
              </a:schemeClr>
            </a:solidFill>
            <a:miter lim="800000"/>
            <a:headEnd/>
            <a:tailEnd/>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Lst>
        </p:spPr>
      </p:pic>
      <p:sp>
        <p:nvSpPr>
          <p:cNvPr id="7" name="Rectangle 6"/>
          <p:cNvSpPr/>
          <p:nvPr/>
        </p:nvSpPr>
        <p:spPr>
          <a:xfrm>
            <a:off x="1765740" y="2380593"/>
            <a:ext cx="2601311" cy="441434"/>
          </a:xfrm>
          <a:prstGeom prst="rect">
            <a:avLst/>
          </a:prstGeom>
          <a:solidFill>
            <a:srgbClr val="FFFF00">
              <a:alpha val="3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ectangle 9"/>
          <p:cNvSpPr/>
          <p:nvPr/>
        </p:nvSpPr>
        <p:spPr>
          <a:xfrm>
            <a:off x="8952927" y="2380604"/>
            <a:ext cx="2601311" cy="1418897"/>
          </a:xfrm>
          <a:prstGeom prst="rect">
            <a:avLst/>
          </a:prstGeom>
          <a:solidFill>
            <a:srgbClr val="FFFF00">
              <a:alpha val="3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TextBox 8"/>
          <p:cNvSpPr txBox="1"/>
          <p:nvPr/>
        </p:nvSpPr>
        <p:spPr>
          <a:xfrm>
            <a:off x="339268" y="201614"/>
            <a:ext cx="11875880" cy="461665"/>
          </a:xfrm>
          <a:prstGeom prst="rect">
            <a:avLst/>
          </a:prstGeom>
          <a:noFill/>
        </p:spPr>
        <p:txBody>
          <a:bodyPr wrap="none" rtlCol="0">
            <a:spAutoFit/>
          </a:bodyPr>
          <a:lstStyle/>
          <a:p>
            <a:r>
              <a:rPr lang="en-US" sz="2400" b="1" i="1" dirty="0" smtClean="0">
                <a:solidFill>
                  <a:schemeClr val="bg1">
                    <a:lumMod val="95000"/>
                  </a:schemeClr>
                </a:solidFill>
                <a:effectLst>
                  <a:outerShdw blurRad="38100" dist="38100" dir="2700000" algn="tl">
                    <a:srgbClr val="000000">
                      <a:alpha val="43137"/>
                    </a:srgbClr>
                  </a:outerShdw>
                </a:effectLst>
              </a:rPr>
              <a:t>SGLT2i  in non diabetic animals with kidney disease or risk factor s for renal function decline </a:t>
            </a:r>
            <a:endParaRPr lang="el-GR" sz="2400" b="1" i="1" dirty="0">
              <a:solidFill>
                <a:schemeClr val="bg1">
                  <a:lumMod val="95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28910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CE89AA9-82BE-134E-B22F-ED0D9866F3C7}"/>
              </a:ext>
            </a:extLst>
          </p:cNvPr>
          <p:cNvSpPr>
            <a:spLocks noGrp="1"/>
          </p:cNvSpPr>
          <p:nvPr>
            <p:ph type="title"/>
          </p:nvPr>
        </p:nvSpPr>
        <p:spPr/>
        <p:txBody>
          <a:bodyPr>
            <a:normAutofit/>
          </a:bodyPr>
          <a:lstStyle/>
          <a:p>
            <a:r>
              <a:rPr lang="en-GB"/>
              <a:t>Safety Outcomes</a:t>
            </a:r>
            <a:endParaRPr lang="en-US"/>
          </a:p>
        </p:txBody>
      </p:sp>
      <p:graphicFrame>
        <p:nvGraphicFramePr>
          <p:cNvPr id="5" name="Content Placeholder 4"/>
          <p:cNvGraphicFramePr>
            <a:graphicFrameLocks noGrp="1"/>
          </p:cNvGraphicFramePr>
          <p:nvPr>
            <p:ph idx="1"/>
          </p:nvPr>
        </p:nvGraphicFramePr>
        <p:xfrm>
          <a:off x="457223" y="1284288"/>
          <a:ext cx="11277599" cy="1707708"/>
        </p:xfrm>
        <a:graphic>
          <a:graphicData uri="http://schemas.openxmlformats.org/drawingml/2006/table">
            <a:tbl>
              <a:tblPr firstRow="1">
                <a:tableStyleId>{21E4AEA4-8DFA-4A89-87EB-49C32662AFE0}</a:tableStyleId>
              </a:tblPr>
              <a:tblGrid>
                <a:gridCol w="6735767">
                  <a:extLst>
                    <a:ext uri="{9D8B030D-6E8A-4147-A177-3AD203B41FA5}">
                      <a16:colId xmlns="" xmlns:a16="http://schemas.microsoft.com/office/drawing/2014/main" val="20000"/>
                    </a:ext>
                  </a:extLst>
                </a:gridCol>
                <a:gridCol w="2270916">
                  <a:extLst>
                    <a:ext uri="{9D8B030D-6E8A-4147-A177-3AD203B41FA5}">
                      <a16:colId xmlns="" xmlns:a16="http://schemas.microsoft.com/office/drawing/2014/main" val="20001"/>
                    </a:ext>
                  </a:extLst>
                </a:gridCol>
                <a:gridCol w="2270916">
                  <a:extLst>
                    <a:ext uri="{9D8B030D-6E8A-4147-A177-3AD203B41FA5}">
                      <a16:colId xmlns="" xmlns:a16="http://schemas.microsoft.com/office/drawing/2014/main" val="1892551634"/>
                    </a:ext>
                  </a:extLst>
                </a:gridCol>
              </a:tblGrid>
              <a:tr h="547770">
                <a:tc>
                  <a:txBody>
                    <a:bodyPr/>
                    <a:lstStyle/>
                    <a:p>
                      <a:pPr algn="l"/>
                      <a:r>
                        <a:rPr lang="en-GB" sz="1600" b="1">
                          <a:solidFill>
                            <a:schemeClr val="bg1"/>
                          </a:solidFill>
                        </a:rPr>
                        <a:t>Safety outcomes, n (%)</a:t>
                      </a:r>
                      <a:endParaRPr lang="en-GB" sz="1600" b="1">
                        <a:solidFill>
                          <a:schemeClr val="bg1"/>
                        </a:solidFill>
                        <a:latin typeface="+mn-lt"/>
                      </a:endParaRPr>
                    </a:p>
                  </a:txBody>
                  <a:tcPr anchor="ctr"/>
                </a:tc>
                <a:tc>
                  <a:txBody>
                    <a:bodyPr/>
                    <a:lstStyle/>
                    <a:p>
                      <a:pPr algn="ctr"/>
                      <a:r>
                        <a:rPr lang="en-US" sz="1500" b="1">
                          <a:solidFill>
                            <a:schemeClr val="bg1"/>
                          </a:solidFill>
                        </a:rPr>
                        <a:t>Dapagliflozin</a:t>
                      </a:r>
                    </a:p>
                    <a:p>
                      <a:pPr algn="ctr"/>
                      <a:r>
                        <a:rPr lang="en-US" sz="1500" b="1">
                          <a:solidFill>
                            <a:schemeClr val="bg1"/>
                          </a:solidFill>
                        </a:rPr>
                        <a:t>(n=45)</a:t>
                      </a:r>
                    </a:p>
                  </a:txBody>
                  <a:tcPr marL="94793" marR="94793"/>
                </a:tc>
                <a:tc>
                  <a:txBody>
                    <a:bodyPr/>
                    <a:lstStyle/>
                    <a:p>
                      <a:pPr algn="ctr"/>
                      <a:r>
                        <a:rPr lang="en-US" sz="1500" b="1">
                          <a:solidFill>
                            <a:schemeClr val="bg1"/>
                          </a:solidFill>
                        </a:rPr>
                        <a:t>Placebo</a:t>
                      </a:r>
                    </a:p>
                    <a:p>
                      <a:pPr algn="ctr"/>
                      <a:r>
                        <a:rPr lang="en-US" sz="1500" b="1">
                          <a:solidFill>
                            <a:schemeClr val="bg1"/>
                          </a:solidFill>
                        </a:rPr>
                        <a:t>(n=58)</a:t>
                      </a:r>
                    </a:p>
                  </a:txBody>
                  <a:tcPr marL="94793" marR="94793"/>
                </a:tc>
                <a:extLst>
                  <a:ext uri="{0D108BD9-81ED-4DB2-BD59-A6C34878D82A}">
                    <a16:rowId xmlns="" xmlns:a16="http://schemas.microsoft.com/office/drawing/2014/main" val="2778232008"/>
                  </a:ext>
                </a:extLst>
              </a:tr>
              <a:tr h="579534">
                <a:tc>
                  <a:txBody>
                    <a:bodyPr/>
                    <a:lstStyle/>
                    <a:p>
                      <a:pPr indent="0" algn="l">
                        <a:spcAft>
                          <a:spcPts val="0"/>
                        </a:spcAft>
                      </a:pPr>
                      <a:r>
                        <a:rPr lang="en-GB" sz="1600" b="0">
                          <a:effectLst/>
                        </a:rPr>
                        <a:t>Adverse events leading to discontinuation of</a:t>
                      </a:r>
                      <a:r>
                        <a:rPr lang="en-GB" sz="1600" b="0" baseline="0">
                          <a:effectLst/>
                        </a:rPr>
                        <a:t> the study drug</a:t>
                      </a:r>
                      <a:endParaRPr lang="en-GB" sz="1600" b="0">
                        <a:effectLst/>
                        <a:latin typeface="+mn-lt"/>
                        <a:ea typeface="MS Mincho"/>
                      </a:endParaRPr>
                    </a:p>
                  </a:txBody>
                  <a:tcPr marL="68580" marR="68580" marT="0" marB="0" anchor="ctr"/>
                </a:tc>
                <a:tc>
                  <a:txBody>
                    <a:bodyPr/>
                    <a:lstStyle/>
                    <a:p>
                      <a:pPr algn="ctr">
                        <a:lnSpc>
                          <a:spcPct val="107000"/>
                        </a:lnSpc>
                        <a:spcAft>
                          <a:spcPts val="0"/>
                        </a:spcAft>
                      </a:pPr>
                      <a:r>
                        <a:rPr lang="en-GB" sz="1500" kern="1200">
                          <a:solidFill>
                            <a:schemeClr val="dk1"/>
                          </a:solidFill>
                        </a:rPr>
                        <a:t>3 (6.7)</a:t>
                      </a:r>
                      <a:endParaRPr lang="en-GB" sz="1500" kern="1200">
                        <a:solidFill>
                          <a:schemeClr val="dk1"/>
                        </a:solidFill>
                        <a:latin typeface="+mn-lt"/>
                        <a:ea typeface="+mn-ea"/>
                        <a:cs typeface="+mn-cs"/>
                      </a:endParaRPr>
                    </a:p>
                  </a:txBody>
                  <a:tcPr marL="68580" marR="68580" marT="0" marB="0" anchor="ctr"/>
                </a:tc>
                <a:tc>
                  <a:txBody>
                    <a:bodyPr/>
                    <a:lstStyle/>
                    <a:p>
                      <a:pPr algn="ctr">
                        <a:lnSpc>
                          <a:spcPct val="107000"/>
                        </a:lnSpc>
                        <a:spcAft>
                          <a:spcPts val="0"/>
                        </a:spcAft>
                      </a:pPr>
                      <a:r>
                        <a:rPr lang="en-GB" sz="1500" kern="1200">
                          <a:solidFill>
                            <a:schemeClr val="dk1"/>
                          </a:solidFill>
                        </a:rPr>
                        <a:t>3 (5.2)</a:t>
                      </a:r>
                      <a:endParaRPr lang="en-GB" sz="1500" kern="1200">
                        <a:solidFill>
                          <a:schemeClr val="dk1"/>
                        </a:solidFill>
                        <a:latin typeface="+mn-lt"/>
                        <a:ea typeface="+mn-ea"/>
                        <a:cs typeface="+mn-cs"/>
                      </a:endParaRPr>
                    </a:p>
                  </a:txBody>
                  <a:tcPr marL="68580" marR="68580" marT="0" marB="0" anchor="ctr"/>
                </a:tc>
                <a:extLst>
                  <a:ext uri="{0D108BD9-81ED-4DB2-BD59-A6C34878D82A}">
                    <a16:rowId xmlns="" xmlns:a16="http://schemas.microsoft.com/office/drawing/2014/main" val="10002"/>
                  </a:ext>
                </a:extLst>
              </a:tr>
              <a:tr h="579534">
                <a:tc>
                  <a:txBody>
                    <a:bodyPr/>
                    <a:lstStyle/>
                    <a:p>
                      <a:pPr marL="0" marR="0" indent="0" algn="l" defTabSz="914354" rtl="0" eaLnBrk="1" fontAlgn="auto" latinLnBrk="0" hangingPunct="1">
                        <a:lnSpc>
                          <a:spcPct val="100000"/>
                        </a:lnSpc>
                        <a:spcBef>
                          <a:spcPts val="0"/>
                        </a:spcBef>
                        <a:spcAft>
                          <a:spcPts val="0"/>
                        </a:spcAft>
                        <a:buClrTx/>
                        <a:buSzTx/>
                        <a:buFontTx/>
                        <a:buNone/>
                        <a:tabLst/>
                        <a:defRPr/>
                      </a:pPr>
                      <a:r>
                        <a:rPr lang="en-GB" sz="1600" b="0">
                          <a:effectLst/>
                        </a:rPr>
                        <a:t>Any serious adverse </a:t>
                      </a:r>
                      <a:r>
                        <a:rPr lang="en-GB" sz="1600" b="0" err="1">
                          <a:effectLst/>
                        </a:rPr>
                        <a:t>event</a:t>
                      </a:r>
                      <a:r>
                        <a:rPr lang="en-GB" sz="1600" b="0" baseline="30000" err="1">
                          <a:effectLst/>
                        </a:rPr>
                        <a:t>a</a:t>
                      </a:r>
                      <a:endParaRPr lang="en-GB" sz="1600" b="0">
                        <a:effectLst/>
                        <a:latin typeface="+mn-lt"/>
                        <a:ea typeface="MS Mincho"/>
                      </a:endParaRPr>
                    </a:p>
                  </a:txBody>
                  <a:tcPr marL="68580" marR="68580" marT="0" marB="0" anchor="ctr"/>
                </a:tc>
                <a:tc>
                  <a:txBody>
                    <a:bodyPr/>
                    <a:lstStyle/>
                    <a:p>
                      <a:pPr algn="ctr"/>
                      <a:r>
                        <a:rPr lang="en-GB" sz="1500" kern="1200">
                          <a:solidFill>
                            <a:schemeClr val="dk1"/>
                          </a:solidFill>
                        </a:rPr>
                        <a:t>9 (20.0)</a:t>
                      </a:r>
                      <a:endParaRPr lang="en-GB" sz="1500" kern="1200">
                        <a:solidFill>
                          <a:schemeClr val="dk1"/>
                        </a:solidFill>
                        <a:latin typeface="+mn-lt"/>
                        <a:ea typeface="+mn-ea"/>
                        <a:cs typeface="+mn-cs"/>
                      </a:endParaRPr>
                    </a:p>
                  </a:txBody>
                  <a:tcPr marL="114300" marR="114300" marT="0" marB="0" anchor="ctr"/>
                </a:tc>
                <a:tc>
                  <a:txBody>
                    <a:bodyPr/>
                    <a:lstStyle/>
                    <a:p>
                      <a:pPr algn="ctr"/>
                      <a:r>
                        <a:rPr lang="en-GB" sz="1500" kern="1200">
                          <a:solidFill>
                            <a:schemeClr val="dk1"/>
                          </a:solidFill>
                        </a:rPr>
                        <a:t>16 (27.6)</a:t>
                      </a:r>
                      <a:endParaRPr lang="en-GB" sz="1500" kern="1200">
                        <a:solidFill>
                          <a:schemeClr val="dk1"/>
                        </a:solidFill>
                        <a:latin typeface="+mn-lt"/>
                        <a:ea typeface="+mn-ea"/>
                        <a:cs typeface="+mn-cs"/>
                      </a:endParaRPr>
                    </a:p>
                  </a:txBody>
                  <a:tcPr marL="114300" marR="114300" marT="0" marB="0" anchor="ctr"/>
                </a:tc>
                <a:extLst>
                  <a:ext uri="{0D108BD9-81ED-4DB2-BD59-A6C34878D82A}">
                    <a16:rowId xmlns="" xmlns:a16="http://schemas.microsoft.com/office/drawing/2014/main" val="10003"/>
                  </a:ext>
                </a:extLst>
              </a:tr>
            </a:tbl>
          </a:graphicData>
        </a:graphic>
      </p:graphicFrame>
      <p:sp>
        <p:nvSpPr>
          <p:cNvPr id="3" name="Text Placeholder 2"/>
          <p:cNvSpPr>
            <a:spLocks noGrp="1"/>
          </p:cNvSpPr>
          <p:nvPr>
            <p:ph type="body" sz="quarter" idx="13"/>
          </p:nvPr>
        </p:nvSpPr>
        <p:spPr/>
        <p:txBody>
          <a:bodyPr/>
          <a:lstStyle/>
          <a:p>
            <a:r>
              <a:rPr lang="en-GB" baseline="30000" dirty="0" err="1"/>
              <a:t>a</a:t>
            </a:r>
            <a:r>
              <a:rPr lang="en-GB" dirty="0" err="1"/>
              <a:t>Includes</a:t>
            </a:r>
            <a:r>
              <a:rPr lang="en-GB" dirty="0"/>
              <a:t> death.</a:t>
            </a:r>
          </a:p>
          <a:p>
            <a:r>
              <a:rPr lang="en-GB" dirty="0"/>
              <a:t>Wheeler, David C et al. “Safety and efficacy of dapagliflozin in patients with focal segmental glomerulosclerosis: a prespecified analysis of the dapagliflozin and prevention of adverse outcomes in chronic kidney disease (DAPA-CKD) trial.” Nephrology, dialysis, transplantation : official publication of the European Dialysis and Transplant Association - European Renal Association vol. 37,9 (2022): 1647-1656. doi:10.1093/</a:t>
            </a:r>
            <a:r>
              <a:rPr lang="en-GB" dirty="0" err="1"/>
              <a:t>ndt</a:t>
            </a:r>
            <a:r>
              <a:rPr lang="en-GB" dirty="0"/>
              <a:t>/gfab335</a:t>
            </a:r>
          </a:p>
        </p:txBody>
      </p:sp>
      <p:sp>
        <p:nvSpPr>
          <p:cNvPr id="6" name="TextBox 5">
            <a:extLst>
              <a:ext uri="{FF2B5EF4-FFF2-40B4-BE49-F238E27FC236}">
                <a16:creationId xmlns="" xmlns:a16="http://schemas.microsoft.com/office/drawing/2014/main" id="{C6942040-5731-441F-976E-66A9B8EBCE51}"/>
              </a:ext>
            </a:extLst>
          </p:cNvPr>
          <p:cNvSpPr txBox="1"/>
          <p:nvPr/>
        </p:nvSpPr>
        <p:spPr>
          <a:xfrm>
            <a:off x="2164080" y="3429004"/>
            <a:ext cx="7863840" cy="369332"/>
          </a:xfrm>
          <a:prstGeom prst="rect">
            <a:avLst/>
          </a:prstGeom>
          <a:solidFill>
            <a:schemeClr val="accent6">
              <a:lumMod val="20000"/>
              <a:lumOff val="80000"/>
            </a:schemeClr>
          </a:solidFill>
        </p:spPr>
        <p:txBody>
          <a:bodyPr wrap="square" rtlCol="0">
            <a:spAutoFit/>
          </a:bodyPr>
          <a:lstStyle/>
          <a:p>
            <a:pPr marL="230188" indent="-230188" algn="ctr">
              <a:buClr>
                <a:schemeClr val="accent1"/>
              </a:buClr>
              <a:buFont typeface="Arial" panose="020B0604020202020204" pitchFamily="34" charset="0"/>
              <a:buChar char="•"/>
            </a:pPr>
            <a:r>
              <a:rPr lang="en-US"/>
              <a:t>No cases of major hypoglycemia or diabetic ketoacidosis were reported. </a:t>
            </a:r>
          </a:p>
        </p:txBody>
      </p:sp>
      <p:grpSp>
        <p:nvGrpSpPr>
          <p:cNvPr id="15" name="Group 14">
            <a:extLst>
              <a:ext uri="{FF2B5EF4-FFF2-40B4-BE49-F238E27FC236}">
                <a16:creationId xmlns="" xmlns:a16="http://schemas.microsoft.com/office/drawing/2014/main" id="{0390275F-62AB-4E88-815D-AAB5F954C31F}"/>
              </a:ext>
            </a:extLst>
          </p:cNvPr>
          <p:cNvGrpSpPr/>
          <p:nvPr/>
        </p:nvGrpSpPr>
        <p:grpSpPr>
          <a:xfrm>
            <a:off x="-6291" y="-23678"/>
            <a:ext cx="3017520" cy="261610"/>
            <a:chOff x="-6290" y="-23678"/>
            <a:chExt cx="3017520" cy="261610"/>
          </a:xfrm>
          <a:solidFill>
            <a:schemeClr val="accent2"/>
          </a:solidFill>
        </p:grpSpPr>
        <p:sp>
          <p:nvSpPr>
            <p:cNvPr id="16" name="Freeform 13">
              <a:extLst>
                <a:ext uri="{FF2B5EF4-FFF2-40B4-BE49-F238E27FC236}">
                  <a16:creationId xmlns="" xmlns:a16="http://schemas.microsoft.com/office/drawing/2014/main" id="{A74EA8F4-61F9-4B70-B55F-2730F00266C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 name="Rectangle 16">
              <a:extLst>
                <a:ext uri="{FF2B5EF4-FFF2-40B4-BE49-F238E27FC236}">
                  <a16:creationId xmlns="" xmlns:a16="http://schemas.microsoft.com/office/drawing/2014/main" id="{66848461-F7F9-4E43-8F3E-DE26DB2862F7}"/>
                </a:ext>
              </a:extLst>
            </p:cNvPr>
            <p:cNvSpPr/>
            <p:nvPr/>
          </p:nvSpPr>
          <p:spPr>
            <a:xfrm>
              <a:off x="737861" y="-23678"/>
              <a:ext cx="1481496" cy="261610"/>
            </a:xfrm>
            <a:prstGeom prst="rect">
              <a:avLst/>
            </a:prstGeom>
            <a:noFill/>
          </p:spPr>
          <p:txBody>
            <a:bodyPr wrap="none">
              <a:spAutoFit/>
            </a:bodyPr>
            <a:lstStyle/>
            <a:p>
              <a:pPr algn="ctr"/>
              <a:r>
                <a:rPr lang="en-US" sz="1100" b="1">
                  <a:solidFill>
                    <a:schemeClr val="bg1"/>
                  </a:solidFill>
                </a:rPr>
                <a:t>DAPA-CKD – FSGS</a:t>
              </a:r>
            </a:p>
          </p:txBody>
        </p:sp>
      </p:grpSp>
    </p:spTree>
    <p:extLst>
      <p:ext uri="{BB962C8B-B14F-4D97-AF65-F5344CB8AC3E}">
        <p14:creationId xmlns:p14="http://schemas.microsoft.com/office/powerpoint/2010/main" val="1284650112"/>
      </p:ext>
    </p:extLst>
  </p:cSld>
  <p:clrMapOvr>
    <a:masterClrMapping/>
  </p:clrMapOvr>
  <p:transition>
    <p:fade/>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Stage 4 CKD</a:t>
            </a: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prespecified secondary analysis from DAPA-CKD, the effect of dapagliflozin versus placebo was assessed by stage of CKD, including Stage 4 CKD (&lt;30 ml/min/1.73m</a:t>
            </a:r>
            <a:r>
              <a:rPr lang="en-GB" baseline="30000"/>
              <a:t>2</a:t>
            </a:r>
            <a:r>
              <a:rPr lang="en-GB"/>
              <a:t>)</a:t>
            </a:r>
          </a:p>
          <a:p>
            <a:endParaRPr lang="en-US"/>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t>CKD = chronic kidney disease.</a:t>
            </a:r>
          </a:p>
          <a:p>
            <a:r>
              <a:rPr lang="en-US" err="1"/>
              <a:t>Chertow</a:t>
            </a:r>
            <a:r>
              <a:rPr lang="en-US"/>
              <a:t> GM et al</a:t>
            </a:r>
            <a:r>
              <a:rPr lang="en-US" spc="-30"/>
              <a:t>. </a:t>
            </a:r>
            <a:r>
              <a:rPr lang="en-US" i="1" spc="-30"/>
              <a:t>J Am Soc Nephrol</a:t>
            </a:r>
            <a:r>
              <a:rPr lang="en-US" spc="-30"/>
              <a:t>. </a:t>
            </a:r>
            <a:r>
              <a:rPr lang="en-US"/>
              <a:t>2021;32:2352-2361.</a:t>
            </a:r>
          </a:p>
        </p:txBody>
      </p:sp>
    </p:spTree>
    <p:extLst>
      <p:ext uri="{BB962C8B-B14F-4D97-AF65-F5344CB8AC3E}">
        <p14:creationId xmlns:p14="http://schemas.microsoft.com/office/powerpoint/2010/main" val="2073565414"/>
      </p:ext>
    </p:extLst>
  </p:cSld>
  <p:clrMapOvr>
    <a:masterClrMapping/>
  </p:clrMapOvr>
  <p:transition>
    <p:fade/>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DACFF3D-4312-43A4-9605-64DF39B5D413}"/>
              </a:ext>
            </a:extLst>
          </p:cNvPr>
          <p:cNvSpPr>
            <a:spLocks noGrp="1"/>
          </p:cNvSpPr>
          <p:nvPr>
            <p:ph type="title"/>
          </p:nvPr>
        </p:nvSpPr>
        <p:spPr/>
        <p:txBody>
          <a:bodyPr>
            <a:normAutofit/>
          </a:bodyPr>
          <a:lstStyle/>
          <a:p>
            <a:r>
              <a:rPr lang="en-US"/>
              <a:t>Primary Outcome According to CKD Stage</a:t>
            </a:r>
          </a:p>
        </p:txBody>
      </p:sp>
      <p:sp>
        <p:nvSpPr>
          <p:cNvPr id="3" name="Text Placeholder 2"/>
          <p:cNvSpPr>
            <a:spLocks noGrp="1"/>
          </p:cNvSpPr>
          <p:nvPr>
            <p:ph type="body" sz="quarter" idx="13"/>
          </p:nvPr>
        </p:nvSpPr>
        <p:spPr/>
        <p:txBody>
          <a:bodyPr/>
          <a:lstStyle/>
          <a:p>
            <a:r>
              <a:rPr lang="en-US"/>
              <a:t>NOTE: Stage 4 CKD = eGFR &lt;30 mL/min/1.73m</a:t>
            </a:r>
            <a:r>
              <a:rPr lang="en-US" baseline="30000"/>
              <a:t>2</a:t>
            </a:r>
            <a:r>
              <a:rPr lang="en-US"/>
              <a:t>; Stage 2/3 CKD = eGFR ≥30 mL/min/1.73m</a:t>
            </a:r>
            <a:r>
              <a:rPr lang="en-US" baseline="30000"/>
              <a:t>2</a:t>
            </a:r>
          </a:p>
          <a:p>
            <a:r>
              <a:rPr lang="en-US"/>
              <a:t>CV = cardiovascular; eGFR = estimated glomerular filtration rate; ESKD = end-stage kidney disease.</a:t>
            </a:r>
          </a:p>
          <a:p>
            <a:r>
              <a:rPr lang="en-US" err="1"/>
              <a:t>Chertow</a:t>
            </a:r>
            <a:r>
              <a:rPr lang="en-US"/>
              <a:t> GM et al</a:t>
            </a:r>
            <a:r>
              <a:rPr lang="en-US" spc="-30"/>
              <a:t>. </a:t>
            </a:r>
            <a:r>
              <a:rPr lang="en-US" i="1" spc="-30"/>
              <a:t>J Am Soc Nephrol</a:t>
            </a:r>
            <a:r>
              <a:rPr lang="en-US" spc="-30"/>
              <a:t>. </a:t>
            </a:r>
            <a:r>
              <a:rPr lang="en-US"/>
              <a:t>2021;32:2352-2361.</a:t>
            </a:r>
          </a:p>
        </p:txBody>
      </p:sp>
      <p:graphicFrame>
        <p:nvGraphicFramePr>
          <p:cNvPr id="6" name="Table 5"/>
          <p:cNvGraphicFramePr>
            <a:graphicFrameLocks noGrp="1"/>
          </p:cNvGraphicFramePr>
          <p:nvPr/>
        </p:nvGraphicFramePr>
        <p:xfrm>
          <a:off x="457205" y="1257302"/>
          <a:ext cx="11277603" cy="4023360"/>
        </p:xfrm>
        <a:graphic>
          <a:graphicData uri="http://schemas.openxmlformats.org/drawingml/2006/table">
            <a:tbl>
              <a:tblPr bandRow="1">
                <a:tableStyleId>{2D5ABB26-0587-4C30-8999-92F81FD0307C}</a:tableStyleId>
              </a:tblPr>
              <a:tblGrid>
                <a:gridCol w="1651299">
                  <a:extLst>
                    <a:ext uri="{9D8B030D-6E8A-4147-A177-3AD203B41FA5}">
                      <a16:colId xmlns="" xmlns:a16="http://schemas.microsoft.com/office/drawing/2014/main" val="1678888695"/>
                    </a:ext>
                  </a:extLst>
                </a:gridCol>
                <a:gridCol w="182880">
                  <a:extLst>
                    <a:ext uri="{9D8B030D-6E8A-4147-A177-3AD203B41FA5}">
                      <a16:colId xmlns="" xmlns:a16="http://schemas.microsoft.com/office/drawing/2014/main" val="1272655652"/>
                    </a:ext>
                  </a:extLst>
                </a:gridCol>
                <a:gridCol w="1239495">
                  <a:extLst>
                    <a:ext uri="{9D8B030D-6E8A-4147-A177-3AD203B41FA5}">
                      <a16:colId xmlns="" xmlns:a16="http://schemas.microsoft.com/office/drawing/2014/main" val="3891499949"/>
                    </a:ext>
                  </a:extLst>
                </a:gridCol>
                <a:gridCol w="955067">
                  <a:extLst>
                    <a:ext uri="{9D8B030D-6E8A-4147-A177-3AD203B41FA5}">
                      <a16:colId xmlns="" xmlns:a16="http://schemas.microsoft.com/office/drawing/2014/main" val="2160607708"/>
                    </a:ext>
                  </a:extLst>
                </a:gridCol>
                <a:gridCol w="151531">
                  <a:extLst>
                    <a:ext uri="{9D8B030D-6E8A-4147-A177-3AD203B41FA5}">
                      <a16:colId xmlns="" xmlns:a16="http://schemas.microsoft.com/office/drawing/2014/main" val="2306097081"/>
                    </a:ext>
                  </a:extLst>
                </a:gridCol>
                <a:gridCol w="1055511">
                  <a:extLst>
                    <a:ext uri="{9D8B030D-6E8A-4147-A177-3AD203B41FA5}">
                      <a16:colId xmlns="" xmlns:a16="http://schemas.microsoft.com/office/drawing/2014/main" val="1467438116"/>
                    </a:ext>
                  </a:extLst>
                </a:gridCol>
                <a:gridCol w="143751">
                  <a:extLst>
                    <a:ext uri="{9D8B030D-6E8A-4147-A177-3AD203B41FA5}">
                      <a16:colId xmlns="" xmlns:a16="http://schemas.microsoft.com/office/drawing/2014/main" val="4070445799"/>
                    </a:ext>
                  </a:extLst>
                </a:gridCol>
                <a:gridCol w="983617">
                  <a:extLst>
                    <a:ext uri="{9D8B030D-6E8A-4147-A177-3AD203B41FA5}">
                      <a16:colId xmlns="" xmlns:a16="http://schemas.microsoft.com/office/drawing/2014/main" val="20006"/>
                    </a:ext>
                  </a:extLst>
                </a:gridCol>
                <a:gridCol w="2128031">
                  <a:extLst>
                    <a:ext uri="{9D8B030D-6E8A-4147-A177-3AD203B41FA5}">
                      <a16:colId xmlns="" xmlns:a16="http://schemas.microsoft.com/office/drawing/2014/main" val="734811335"/>
                    </a:ext>
                  </a:extLst>
                </a:gridCol>
                <a:gridCol w="1606721">
                  <a:extLst>
                    <a:ext uri="{9D8B030D-6E8A-4147-A177-3AD203B41FA5}">
                      <a16:colId xmlns="" xmlns:a16="http://schemas.microsoft.com/office/drawing/2014/main" val="1783972375"/>
                    </a:ext>
                  </a:extLst>
                </a:gridCol>
                <a:gridCol w="1179700">
                  <a:extLst>
                    <a:ext uri="{9D8B030D-6E8A-4147-A177-3AD203B41FA5}">
                      <a16:colId xmlns="" xmlns:a16="http://schemas.microsoft.com/office/drawing/2014/main" val="2858814517"/>
                    </a:ext>
                  </a:extLst>
                </a:gridCol>
              </a:tblGrid>
              <a:tr h="212692">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endParaRPr>
                    </a:p>
                  </a:txBody>
                  <a:tcPr anchor="b">
                    <a:solidFill>
                      <a:schemeClr val="accent2"/>
                    </a:solidFill>
                  </a:tcPr>
                </a:tc>
                <a:tc gridSpan="2">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spc="0" baseline="0">
                          <a:solidFill>
                            <a:schemeClr val="bg1"/>
                          </a:solidFill>
                        </a:rPr>
                        <a:t>Dapagliflozin</a:t>
                      </a:r>
                      <a:endParaRPr lang="en-GB" sz="1200" b="1">
                        <a:solidFill>
                          <a:schemeClr val="bg1"/>
                        </a:solidFill>
                      </a:endParaRPr>
                    </a:p>
                  </a:txBody>
                  <a:tcPr marL="0" marR="0" anchor="b">
                    <a:lnB w="12700" cap="flat" cmpd="sng" algn="ctr">
                      <a:solidFill>
                        <a:schemeClr val="bg1"/>
                      </a:solidFill>
                      <a:prstDash val="solid"/>
                      <a:round/>
                      <a:headEnd type="none" w="med" len="med"/>
                      <a:tailEnd type="none" w="med" len="med"/>
                    </a:lnB>
                    <a:solidFill>
                      <a:schemeClr val="accent2"/>
                    </a:solidFill>
                  </a:tcPr>
                </a:tc>
                <a:tc hMerge="1">
                  <a:txBody>
                    <a:bodyPr/>
                    <a:lstStyle/>
                    <a:p>
                      <a:pPr algn="ctr"/>
                      <a:r>
                        <a:rPr lang="en-GB" sz="1400" b="1" spc="0" baseline="0">
                          <a:solidFill>
                            <a:schemeClr val="bg1"/>
                          </a:solidFill>
                        </a:rPr>
                        <a:t>Dapagliflozin</a:t>
                      </a:r>
                    </a:p>
                  </a:txBody>
                  <a:tcPr marL="0" marR="0" anchor="b">
                    <a:solidFill>
                      <a:schemeClr val="accent2"/>
                    </a:solidFill>
                  </a:tcPr>
                </a:tc>
                <a:tc>
                  <a:txBody>
                    <a:bodyPr/>
                    <a:lstStyle/>
                    <a:p>
                      <a:pPr algn="ctr"/>
                      <a:r>
                        <a:rPr lang="en-GB" sz="1200" b="1">
                          <a:solidFill>
                            <a:schemeClr val="bg1"/>
                          </a:solidFill>
                        </a:rPr>
                        <a:t>Placebo</a:t>
                      </a:r>
                    </a:p>
                  </a:txBody>
                  <a:tcPr marL="0" marR="0" anchor="b">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3">
                  <a:txBody>
                    <a:bodyPr/>
                    <a:lstStyle/>
                    <a:p>
                      <a:pPr algn="ctr"/>
                      <a:r>
                        <a:rPr lang="en-GB" sz="1200" b="1">
                          <a:solidFill>
                            <a:schemeClr val="bg1"/>
                          </a:solidFill>
                        </a:rPr>
                        <a:t>Dapagliflozin</a:t>
                      </a:r>
                    </a:p>
                  </a:txBody>
                  <a:tcPr marL="0" marR="0" anchor="b">
                    <a:lnL>
                      <a:noFill/>
                    </a:lnL>
                    <a:lnB w="12700" cap="flat" cmpd="sng" algn="ctr">
                      <a:solidFill>
                        <a:schemeClr val="bg1"/>
                      </a:solidFill>
                      <a:prstDash val="solid"/>
                      <a:round/>
                      <a:headEnd type="none" w="med" len="med"/>
                      <a:tailEnd type="none" w="med" len="med"/>
                    </a:lnB>
                    <a:solidFill>
                      <a:schemeClr val="accent2"/>
                    </a:solidFill>
                  </a:tcPr>
                </a:tc>
                <a:tc hMerge="1">
                  <a:txBody>
                    <a:bodyPr/>
                    <a:lstStyle/>
                    <a:p>
                      <a:pPr algn="ctr"/>
                      <a:r>
                        <a:rPr lang="en-GB" sz="1400" b="1">
                          <a:solidFill>
                            <a:schemeClr val="bg1"/>
                          </a:solidFill>
                        </a:rPr>
                        <a:t>Dapagliflozin</a:t>
                      </a:r>
                    </a:p>
                  </a:txBody>
                  <a:tcPr marL="0" marR="0" anchor="b">
                    <a:lnB w="1270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1">
                          <a:solidFill>
                            <a:schemeClr val="bg1"/>
                          </a:solidFill>
                        </a:rPr>
                        <a:t>Placebo</a:t>
                      </a:r>
                    </a:p>
                  </a:txBody>
                  <a:tcPr marL="0" marR="0" anchor="b">
                    <a:lnB w="12700" cap="flat" cmpd="sng" algn="ctr">
                      <a:solidFill>
                        <a:schemeClr val="bg1"/>
                      </a:solidFill>
                      <a:prstDash val="solid"/>
                      <a:round/>
                      <a:headEnd type="none" w="med" len="med"/>
                      <a:tailEnd type="none" w="med" len="med"/>
                    </a:lnB>
                    <a:solidFill>
                      <a:schemeClr val="accent2"/>
                    </a:solidFill>
                  </a:tcPr>
                </a:tc>
                <a:tc>
                  <a:txBody>
                    <a:bodyPr/>
                    <a:lstStyle/>
                    <a:p>
                      <a:pPr algn="ctr"/>
                      <a:endParaRPr lang="en-GB" sz="1200" b="1">
                        <a:solidFill>
                          <a:schemeClr val="bg1"/>
                        </a:solidFill>
                      </a:endParaRPr>
                    </a:p>
                  </a:txBody>
                  <a:tcPr>
                    <a:solidFill>
                      <a:schemeClr val="accent2"/>
                    </a:solidFill>
                  </a:tcPr>
                </a:tc>
                <a:tc>
                  <a:txBody>
                    <a:bodyPr/>
                    <a:lstStyle/>
                    <a:p>
                      <a:pPr algn="ctr"/>
                      <a:endParaRPr lang="en-GB" sz="1200">
                        <a:solidFill>
                          <a:schemeClr val="bg1"/>
                        </a:solidFill>
                      </a:endParaRPr>
                    </a:p>
                  </a:txBody>
                  <a:tcPr anchor="b">
                    <a:solidFill>
                      <a:schemeClr val="accent2"/>
                    </a:solidFill>
                  </a:tcPr>
                </a:tc>
                <a:tc>
                  <a:txBody>
                    <a:bodyPr/>
                    <a:lstStyle/>
                    <a:p>
                      <a:pPr algn="ctr"/>
                      <a:endParaRPr lang="en-GB" sz="1200">
                        <a:solidFill>
                          <a:schemeClr val="bg1"/>
                        </a:solidFill>
                      </a:endParaRPr>
                    </a:p>
                  </a:txBody>
                  <a:tcPr anchor="b">
                    <a:solidFill>
                      <a:schemeClr val="accent2"/>
                    </a:solidFill>
                  </a:tcPr>
                </a:tc>
                <a:extLst>
                  <a:ext uri="{0D108BD9-81ED-4DB2-BD59-A6C34878D82A}">
                    <a16:rowId xmlns="" xmlns:a16="http://schemas.microsoft.com/office/drawing/2014/main" val="501014792"/>
                  </a:ext>
                </a:extLst>
              </a:tr>
              <a:tr h="354487">
                <a:tc>
                  <a:txBody>
                    <a:bodyPr/>
                    <a:lstStyle/>
                    <a:p>
                      <a:pPr algn="ctr"/>
                      <a:endParaRPr lang="en-GB" sz="1200" b="1">
                        <a:solidFill>
                          <a:schemeClr val="bg1"/>
                        </a:solidFill>
                      </a:endParaRPr>
                    </a:p>
                  </a:txBody>
                  <a:tcPr anchor="b">
                    <a:solidFill>
                      <a:schemeClr val="accent2"/>
                    </a:solidFill>
                  </a:tcPr>
                </a:tc>
                <a:tc gridSpan="3">
                  <a:txBody>
                    <a:bodyPr/>
                    <a:lstStyle/>
                    <a:p>
                      <a:pPr algn="ctr"/>
                      <a:r>
                        <a:rPr lang="en-GB" sz="1200" b="1" spc="0">
                          <a:solidFill>
                            <a:schemeClr val="bg1"/>
                          </a:solidFill>
                        </a:rPr>
                        <a:t>No. of</a:t>
                      </a:r>
                      <a:r>
                        <a:rPr lang="en-GB" sz="1200" b="1" spc="0" baseline="0">
                          <a:solidFill>
                            <a:schemeClr val="bg1"/>
                          </a:solidFill>
                        </a:rPr>
                        <a:t> </a:t>
                      </a:r>
                      <a:r>
                        <a:rPr lang="en-GB" sz="1200" b="1" spc="0">
                          <a:solidFill>
                            <a:schemeClr val="bg1"/>
                          </a:solidFill>
                        </a:rPr>
                        <a:t>patients/total</a:t>
                      </a:r>
                      <a:r>
                        <a:rPr lang="en-GB" sz="1200" b="1" spc="0" baseline="0">
                          <a:solidFill>
                            <a:schemeClr val="bg1"/>
                          </a:solidFill>
                        </a:rPr>
                        <a:t> </a:t>
                      </a:r>
                      <a:r>
                        <a:rPr lang="en-GB" sz="1200" b="1" spc="0">
                          <a:solidFill>
                            <a:schemeClr val="bg1"/>
                          </a:solidFill>
                        </a:rPr>
                        <a:t>no.</a:t>
                      </a:r>
                      <a:endParaRPr lang="en-GB" sz="1200" b="1">
                        <a:solidFill>
                          <a:schemeClr val="bg1"/>
                        </a:solidFill>
                      </a:endParaRPr>
                    </a:p>
                  </a:txBody>
                  <a:tcPr marL="0" marR="0" anchor="b">
                    <a:lnT w="12700" cap="flat" cmpd="sng" algn="ctr">
                      <a:solidFill>
                        <a:schemeClr val="bg1"/>
                      </a:solidFill>
                      <a:prstDash val="solid"/>
                      <a:round/>
                      <a:headEnd type="none" w="med" len="med"/>
                      <a:tailEnd type="none" w="med" len="med"/>
                    </a:lnT>
                    <a:solidFill>
                      <a:schemeClr val="accent2"/>
                    </a:solidFill>
                  </a:tcPr>
                </a:tc>
                <a:tc hMerge="1">
                  <a:txBody>
                    <a:bodyPr/>
                    <a:lstStyle/>
                    <a:p>
                      <a:pPr algn="ctr"/>
                      <a:r>
                        <a:rPr lang="en-GB" sz="1400" spc="0">
                          <a:solidFill>
                            <a:schemeClr val="bg1"/>
                          </a:solidFill>
                        </a:rPr>
                        <a:t>No. of</a:t>
                      </a:r>
                      <a:r>
                        <a:rPr lang="en-GB" sz="1400" spc="0" baseline="0">
                          <a:solidFill>
                            <a:schemeClr val="bg1"/>
                          </a:solidFill>
                        </a:rPr>
                        <a:t> </a:t>
                      </a:r>
                      <a:r>
                        <a:rPr lang="en-GB" sz="1400" spc="0">
                          <a:solidFill>
                            <a:schemeClr val="bg1"/>
                          </a:solidFill>
                        </a:rPr>
                        <a:t>participants/total</a:t>
                      </a:r>
                      <a:r>
                        <a:rPr lang="en-GB" sz="1400" spc="0" baseline="0">
                          <a:solidFill>
                            <a:schemeClr val="bg1"/>
                          </a:solidFill>
                        </a:rPr>
                        <a:t> </a:t>
                      </a:r>
                      <a:r>
                        <a:rPr lang="en-GB" sz="1400" spc="0">
                          <a:solidFill>
                            <a:schemeClr val="bg1"/>
                          </a:solidFill>
                        </a:rPr>
                        <a:t>no.</a:t>
                      </a:r>
                      <a:endParaRPr lang="en-GB" sz="1400" i="1" spc="0">
                        <a:solidFill>
                          <a:schemeClr val="bg1"/>
                        </a:solidFill>
                      </a:endParaRPr>
                    </a:p>
                  </a:txBody>
                  <a:tcPr marL="0" marR="0">
                    <a:solidFill>
                      <a:schemeClr val="accent2"/>
                    </a:solidFill>
                  </a:tcPr>
                </a:tc>
                <a:tc hMerge="1">
                  <a:txBody>
                    <a:bodyPr/>
                    <a:lstStyle/>
                    <a:p>
                      <a:endParaRPr lang="en-GB" sz="1400"/>
                    </a:p>
                  </a:txBody>
                  <a:tcPr/>
                </a:tc>
                <a:tc gridSpan="4">
                  <a:txBody>
                    <a:bodyPr/>
                    <a:lstStyle/>
                    <a:p>
                      <a:pPr algn="ctr"/>
                      <a:r>
                        <a:rPr lang="en-GB" sz="1200" b="1" kern="1200" baseline="0">
                          <a:solidFill>
                            <a:schemeClr val="bg1"/>
                          </a:solidFill>
                        </a:rPr>
                        <a:t>Events/100 patient-years</a:t>
                      </a:r>
                      <a:endParaRPr lang="en-GB" sz="1200" b="1">
                        <a:solidFill>
                          <a:schemeClr val="bg1"/>
                        </a:solidFill>
                      </a:endParaRPr>
                    </a:p>
                  </a:txBody>
                  <a:tcPr anchor="b">
                    <a:lnT w="12700" cap="flat" cmpd="sng" algn="ctr">
                      <a:solidFill>
                        <a:schemeClr val="bg1"/>
                      </a:solidFill>
                      <a:prstDash val="solid"/>
                      <a:round/>
                      <a:headEnd type="none" w="med" len="med"/>
                      <a:tailEnd type="none" w="med" len="med"/>
                    </a:lnT>
                    <a:solidFill>
                      <a:schemeClr val="accent2"/>
                    </a:solidFill>
                  </a:tcPr>
                </a:tc>
                <a:tc hMerge="1">
                  <a:txBody>
                    <a:bodyPr/>
                    <a:lstStyle/>
                    <a:p>
                      <a:pPr algn="ctr"/>
                      <a:r>
                        <a:rPr lang="en-GB" sz="1400" b="1" kern="1200" baseline="0">
                          <a:solidFill>
                            <a:schemeClr val="bg1"/>
                          </a:solidFill>
                        </a:rPr>
                        <a:t>Events/100 patient-years</a:t>
                      </a:r>
                      <a:endParaRPr lang="en-GB" sz="1400" b="1" i="1" kern="1200" baseline="0">
                        <a:solidFill>
                          <a:schemeClr val="bg1"/>
                        </a:solidFill>
                        <a:latin typeface="+mn-lt"/>
                        <a:ea typeface="+mn-ea"/>
                        <a:cs typeface="+mn-cs"/>
                      </a:endParaRPr>
                    </a:p>
                  </a:txBody>
                  <a:tcPr anchor="b">
                    <a:lnT w="12700" cap="flat" cmpd="sng" algn="ctr">
                      <a:solidFill>
                        <a:schemeClr val="bg1"/>
                      </a:solidFill>
                      <a:prstDash val="solid"/>
                      <a:round/>
                      <a:headEnd type="none" w="med" len="med"/>
                      <a:tailEnd type="none" w="med" len="med"/>
                    </a:lnT>
                    <a:solidFill>
                      <a:schemeClr val="accent2"/>
                    </a:solidFill>
                  </a:tcPr>
                </a:tc>
                <a:tc hMerge="1">
                  <a:txBody>
                    <a:bodyPr/>
                    <a:lstStyle/>
                    <a:p>
                      <a:endParaRPr lang="en-GB"/>
                    </a:p>
                  </a:txBody>
                  <a:tcPr/>
                </a:tc>
                <a:tc hMerge="1">
                  <a:txBody>
                    <a:bodyPr/>
                    <a:lstStyle/>
                    <a:p>
                      <a:endParaRPr lang="en-GB"/>
                    </a:p>
                  </a:txBody>
                  <a:tcPr/>
                </a:tc>
                <a:tc>
                  <a:txBody>
                    <a:bodyPr/>
                    <a:lstStyle/>
                    <a:p>
                      <a:pPr algn="ctr"/>
                      <a:endParaRPr lang="en-GB" sz="1200">
                        <a:solidFill>
                          <a:schemeClr val="bg1"/>
                        </a:solidFill>
                      </a:endParaRPr>
                    </a:p>
                  </a:txBody>
                  <a:tcPr anchor="b">
                    <a:solidFill>
                      <a:schemeClr val="accent2"/>
                    </a:solidFill>
                  </a:tcPr>
                </a:tc>
                <a:tc>
                  <a:txBody>
                    <a:bodyPr/>
                    <a:lstStyle/>
                    <a:p>
                      <a:pPr algn="ctr"/>
                      <a:r>
                        <a:rPr lang="en-GB" sz="1200" b="1">
                          <a:solidFill>
                            <a:schemeClr val="bg1"/>
                          </a:solidFill>
                        </a:rPr>
                        <a:t>Hazard Ratio </a:t>
                      </a:r>
                    </a:p>
                    <a:p>
                      <a:pPr algn="ctr"/>
                      <a:r>
                        <a:rPr lang="en-GB" sz="1200" b="1">
                          <a:solidFill>
                            <a:schemeClr val="bg1"/>
                          </a:solidFill>
                        </a:rPr>
                        <a:t>(95% CI)</a:t>
                      </a:r>
                    </a:p>
                  </a:txBody>
                  <a:tcPr anchor="b">
                    <a:solidFill>
                      <a:schemeClr val="accent2"/>
                    </a:solidFill>
                  </a:tcPr>
                </a:tc>
                <a:tc>
                  <a:txBody>
                    <a:bodyPr/>
                    <a:lstStyle/>
                    <a:p>
                      <a:pPr algn="ctr"/>
                      <a:r>
                        <a:rPr lang="en-GB" sz="1200" b="1">
                          <a:solidFill>
                            <a:schemeClr val="bg1"/>
                          </a:solidFill>
                        </a:rPr>
                        <a:t>p-value for Interaction</a:t>
                      </a:r>
                    </a:p>
                  </a:txBody>
                  <a:tcPr anchor="b">
                    <a:solidFill>
                      <a:schemeClr val="accent2"/>
                    </a:solidFill>
                  </a:tcPr>
                </a:tc>
                <a:extLst>
                  <a:ext uri="{0D108BD9-81ED-4DB2-BD59-A6C34878D82A}">
                    <a16:rowId xmlns="" xmlns:a16="http://schemas.microsoft.com/office/drawing/2014/main" val="339979965"/>
                  </a:ext>
                </a:extLst>
              </a:tr>
              <a:tr h="212692">
                <a:tc gridSpan="8">
                  <a:txBody>
                    <a:bodyPr/>
                    <a:lstStyle/>
                    <a:p>
                      <a:r>
                        <a:rPr lang="en-GB" sz="1200" b="1"/>
                        <a:t>Primary outcome: ≥50% </a:t>
                      </a:r>
                      <a:r>
                        <a:rPr lang="en-GB" sz="1200" b="1" err="1"/>
                        <a:t>eGFR</a:t>
                      </a:r>
                      <a:r>
                        <a:rPr lang="en-GB" sz="1200" b="1"/>
                        <a:t> decline, ESKD, kidney or CV death</a:t>
                      </a:r>
                    </a:p>
                  </a:txBody>
                  <a:tcPr anchor="ctr">
                    <a:solidFill>
                      <a:schemeClr val="bg1">
                        <a:lumMod val="85000"/>
                      </a:schemeClr>
                    </a:solidFill>
                  </a:tcPr>
                </a:tc>
                <a:tc hMerge="1">
                  <a:txBody>
                    <a:bodyPr/>
                    <a:lstStyle/>
                    <a:p>
                      <a:endParaRPr lang="en-US"/>
                    </a:p>
                  </a:txBody>
                  <a:tcPr/>
                </a:tc>
                <a:tc hMerge="1">
                  <a:txBody>
                    <a:bodyPr/>
                    <a:lstStyle/>
                    <a:p>
                      <a:pPr algn="ctr"/>
                      <a:endParaRPr lang="en-GB" sz="1500" b="1"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endParaRPr lang="en-GB" sz="1200" b="1"/>
                    </a:p>
                  </a:txBody>
                  <a:tcPr anchor="ctr">
                    <a:solidFill>
                      <a:schemeClr val="bg1">
                        <a:lumMod val="85000"/>
                      </a:schemeClr>
                    </a:solidFill>
                  </a:tcPr>
                </a:tc>
                <a:tc>
                  <a:txBody>
                    <a:bodyPr/>
                    <a:lstStyle/>
                    <a:p>
                      <a:pPr algn="ctr"/>
                      <a:endParaRPr lang="en-GB" sz="1200" b="1"/>
                    </a:p>
                  </a:txBody>
                  <a:tcPr anchor="ctr">
                    <a:solidFill>
                      <a:schemeClr val="bg1">
                        <a:lumMod val="85000"/>
                      </a:schemeClr>
                    </a:solidFill>
                  </a:tcPr>
                </a:tc>
                <a:tc>
                  <a:txBody>
                    <a:bodyPr/>
                    <a:lstStyle/>
                    <a:p>
                      <a:pPr algn="ctr"/>
                      <a:endParaRPr lang="en-GB" sz="1200" b="1"/>
                    </a:p>
                  </a:txBody>
                  <a:tcPr anchor="b">
                    <a:solidFill>
                      <a:schemeClr val="bg1">
                        <a:lumMod val="85000"/>
                      </a:schemeClr>
                    </a:solidFill>
                  </a:tcPr>
                </a:tc>
                <a:extLst>
                  <a:ext uri="{0D108BD9-81ED-4DB2-BD59-A6C34878D82A}">
                    <a16:rowId xmlns="" xmlns:a16="http://schemas.microsoft.com/office/drawing/2014/main" val="747968731"/>
                  </a:ext>
                </a:extLst>
              </a:tr>
              <a:tr h="212692">
                <a:tc gridSpan="2">
                  <a:txBody>
                    <a:bodyPr/>
                    <a:lstStyle/>
                    <a:p>
                      <a:r>
                        <a:rPr lang="en-GB" sz="1200" b="0"/>
                        <a:t>Overall</a:t>
                      </a:r>
                    </a:p>
                  </a:txBody>
                  <a:tcPr anchor="ctr"/>
                </a:tc>
                <a:tc hMerge="1">
                  <a:txBody>
                    <a:bodyPr/>
                    <a:lstStyle/>
                    <a:p>
                      <a:endParaRPr lang="en-GB" sz="1400" b="0"/>
                    </a:p>
                  </a:txBody>
                  <a:tcPr anchor="ctr"/>
                </a:tc>
                <a:tc>
                  <a:txBody>
                    <a:bodyPr/>
                    <a:lstStyle/>
                    <a:p>
                      <a:pPr algn="ctr"/>
                      <a:r>
                        <a:rPr lang="en-GB" sz="1200" b="0" spc="0"/>
                        <a:t>197/2152</a:t>
                      </a:r>
                    </a:p>
                  </a:txBody>
                  <a:tcPr marL="0" marR="0" anchor="ctr"/>
                </a:tc>
                <a:tc gridSpan="2">
                  <a:txBody>
                    <a:bodyPr/>
                    <a:lstStyle/>
                    <a:p>
                      <a:pPr algn="ctr"/>
                      <a:r>
                        <a:rPr lang="en-GB" sz="1200" b="0"/>
                        <a:t>312/2152</a:t>
                      </a:r>
                    </a:p>
                  </a:txBody>
                  <a:tcPr anchor="ctr"/>
                </a:tc>
                <a:tc hMerge="1">
                  <a:txBody>
                    <a:bodyPr/>
                    <a:lstStyle/>
                    <a:p>
                      <a:pPr algn="ctr"/>
                      <a:endParaRPr lang="en-GB" sz="1400" b="0"/>
                    </a:p>
                  </a:txBody>
                  <a:tcPr anchor="ctr"/>
                </a:tc>
                <a:tc>
                  <a:txBody>
                    <a:bodyPr/>
                    <a:lstStyle/>
                    <a:p>
                      <a:pPr algn="ctr"/>
                      <a:r>
                        <a:rPr lang="en-GB" sz="1200" b="0"/>
                        <a:t>4.6 </a:t>
                      </a:r>
                    </a:p>
                  </a:txBody>
                  <a:tcPr anchor="ctr"/>
                </a:tc>
                <a:tc gridSpan="2">
                  <a:txBody>
                    <a:bodyPr/>
                    <a:lstStyle/>
                    <a:p>
                      <a:pPr algn="ctr"/>
                      <a:r>
                        <a:rPr lang="en-GB" sz="1200" b="0" kern="1200"/>
                        <a:t>7.5 </a:t>
                      </a:r>
                      <a:endParaRPr lang="en-GB" sz="1200" b="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b="0"/>
                    </a:p>
                  </a:txBody>
                  <a:tcPr anchor="ctr"/>
                </a:tc>
                <a:tc>
                  <a:txBody>
                    <a:bodyPr/>
                    <a:lstStyle/>
                    <a:p>
                      <a:pPr algn="ctr"/>
                      <a:r>
                        <a:rPr lang="en-GB" sz="1200" b="0"/>
                        <a:t>0.61 (0.51,</a:t>
                      </a:r>
                      <a:r>
                        <a:rPr lang="en-GB" sz="1200" b="0" baseline="0"/>
                        <a:t> </a:t>
                      </a:r>
                      <a:r>
                        <a:rPr lang="en-GB" sz="1200" b="0"/>
                        <a:t>0.72)</a:t>
                      </a:r>
                    </a:p>
                  </a:txBody>
                  <a:tcPr anchor="ctr"/>
                </a:tc>
                <a:tc>
                  <a:txBody>
                    <a:bodyPr/>
                    <a:lstStyle/>
                    <a:p>
                      <a:pPr algn="ctr"/>
                      <a:endParaRPr lang="en-GB" sz="1200" b="1"/>
                    </a:p>
                  </a:txBody>
                  <a:tcPr anchor="b"/>
                </a:tc>
                <a:extLst>
                  <a:ext uri="{0D108BD9-81ED-4DB2-BD59-A6C34878D82A}">
                    <a16:rowId xmlns="" xmlns:a16="http://schemas.microsoft.com/office/drawing/2014/main" val="3308006200"/>
                  </a:ext>
                </a:extLst>
              </a:tr>
              <a:tr h="212692">
                <a:tc gridSpan="2">
                  <a:txBody>
                    <a:bodyPr/>
                    <a:lstStyle/>
                    <a:p>
                      <a:pPr marL="144000"/>
                      <a:r>
                        <a:rPr lang="en-GB" sz="1200" baseline="0"/>
                        <a:t>Stage 4</a:t>
                      </a:r>
                      <a:endParaRPr lang="en-GB" sz="1200" baseline="30000"/>
                    </a:p>
                  </a:txBody>
                  <a:tcPr anchor="ctr"/>
                </a:tc>
                <a:tc hMerge="1">
                  <a:txBody>
                    <a:bodyPr/>
                    <a:lstStyle/>
                    <a:p>
                      <a:pPr marL="144000"/>
                      <a:endParaRPr lang="en-GB" sz="1400" baseline="30000"/>
                    </a:p>
                  </a:txBody>
                  <a:tcPr anchor="ctr"/>
                </a:tc>
                <a:tc>
                  <a:txBody>
                    <a:bodyPr/>
                    <a:lstStyle/>
                    <a:p>
                      <a:pPr algn="ctr"/>
                      <a:r>
                        <a:rPr lang="en-GB" sz="1200" spc="0"/>
                        <a:t>59/293</a:t>
                      </a:r>
                    </a:p>
                  </a:txBody>
                  <a:tcPr marL="0" marR="0" anchor="ctr"/>
                </a:tc>
                <a:tc gridSpan="2">
                  <a:txBody>
                    <a:bodyPr/>
                    <a:lstStyle/>
                    <a:p>
                      <a:pPr algn="ctr"/>
                      <a:r>
                        <a:rPr lang="en-GB" sz="1200"/>
                        <a:t>87/331</a:t>
                      </a:r>
                    </a:p>
                  </a:txBody>
                  <a:tcPr anchor="ctr"/>
                </a:tc>
                <a:tc hMerge="1">
                  <a:txBody>
                    <a:bodyPr/>
                    <a:lstStyle/>
                    <a:p>
                      <a:pPr algn="ctr"/>
                      <a:endParaRPr lang="en-GB" sz="1400"/>
                    </a:p>
                  </a:txBody>
                  <a:tcPr anchor="ctr"/>
                </a:tc>
                <a:tc>
                  <a:txBody>
                    <a:bodyPr/>
                    <a:lstStyle/>
                    <a:p>
                      <a:pPr algn="ctr"/>
                      <a:r>
                        <a:rPr lang="en-GB" sz="1200"/>
                        <a:t>11.1</a:t>
                      </a:r>
                    </a:p>
                  </a:txBody>
                  <a:tcPr anchor="ctr"/>
                </a:tc>
                <a:tc gridSpan="2">
                  <a:txBody>
                    <a:bodyPr/>
                    <a:lstStyle/>
                    <a:p>
                      <a:pPr algn="ctr"/>
                      <a:r>
                        <a:rPr lang="en-GB" sz="1200" kern="1200">
                          <a:solidFill>
                            <a:schemeClr val="tx1"/>
                          </a:solidFill>
                        </a:rPr>
                        <a:t>14.9</a:t>
                      </a:r>
                      <a:endParaRPr lang="en-GB" sz="120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0.73 (0.53,</a:t>
                      </a:r>
                      <a:r>
                        <a:rPr lang="en-GB" sz="1200" baseline="0"/>
                        <a:t> 1.02)</a:t>
                      </a:r>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0.22</a:t>
                      </a:r>
                    </a:p>
                  </a:txBody>
                  <a:tcPr anchor="ctr"/>
                </a:tc>
                <a:extLst>
                  <a:ext uri="{0D108BD9-81ED-4DB2-BD59-A6C34878D82A}">
                    <a16:rowId xmlns="" xmlns:a16="http://schemas.microsoft.com/office/drawing/2014/main" val="868234317"/>
                  </a:ext>
                </a:extLst>
              </a:tr>
              <a:tr h="212692">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tc>
                <a:tc>
                  <a:txBody>
                    <a:bodyPr/>
                    <a:lstStyle/>
                    <a:p>
                      <a:pPr algn="ctr"/>
                      <a:r>
                        <a:rPr lang="en-GB" sz="1200" spc="0"/>
                        <a:t>138/1859</a:t>
                      </a:r>
                    </a:p>
                  </a:txBody>
                  <a:tcPr marL="0" marR="0" anchor="ctr"/>
                </a:tc>
                <a:tc gridSpan="2">
                  <a:txBody>
                    <a:bodyPr/>
                    <a:lstStyle/>
                    <a:p>
                      <a:pPr algn="ctr"/>
                      <a:r>
                        <a:rPr lang="en-GB" sz="1200"/>
                        <a:t>225/1821</a:t>
                      </a:r>
                    </a:p>
                  </a:txBody>
                  <a:tcPr anchor="ctr"/>
                </a:tc>
                <a:tc hMerge="1">
                  <a:txBody>
                    <a:bodyPr/>
                    <a:lstStyle/>
                    <a:p>
                      <a:pPr algn="ctr"/>
                      <a:endParaRPr lang="en-GB" sz="1400"/>
                    </a:p>
                  </a:txBody>
                  <a:tcPr anchor="ctr"/>
                </a:tc>
                <a:tc>
                  <a:txBody>
                    <a:bodyPr/>
                    <a:lstStyle/>
                    <a:p>
                      <a:pPr algn="ctr"/>
                      <a:r>
                        <a:rPr lang="en-GB" sz="1200"/>
                        <a:t>3.7</a:t>
                      </a:r>
                    </a:p>
                  </a:txBody>
                  <a:tcPr anchor="ctr"/>
                </a:tc>
                <a:tc gridSpan="2">
                  <a:txBody>
                    <a:bodyPr/>
                    <a:lstStyle/>
                    <a:p>
                      <a:pPr algn="ctr"/>
                      <a:r>
                        <a:rPr lang="en-GB" sz="1200" kern="1200">
                          <a:solidFill>
                            <a:schemeClr val="tx1"/>
                          </a:solidFill>
                        </a:rPr>
                        <a:t>6.2</a:t>
                      </a:r>
                      <a:endParaRPr lang="en-GB" sz="120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0.58</a:t>
                      </a:r>
                      <a:r>
                        <a:rPr lang="en-GB" sz="1200" baseline="0"/>
                        <a:t> (0.47, 0.71)</a:t>
                      </a:r>
                      <a:endParaRPr lang="en-GB" sz="1200"/>
                    </a:p>
                  </a:txBody>
                  <a:tcPr anchor="ctr"/>
                </a:tc>
                <a:tc>
                  <a:txBody>
                    <a:bodyPr/>
                    <a:lstStyle/>
                    <a:p>
                      <a:endParaRPr lang="en-GB" sz="1200"/>
                    </a:p>
                  </a:txBody>
                  <a:tcPr anchor="b"/>
                </a:tc>
                <a:extLst>
                  <a:ext uri="{0D108BD9-81ED-4DB2-BD59-A6C34878D82A}">
                    <a16:rowId xmlns="" xmlns:a16="http://schemas.microsoft.com/office/drawing/2014/main" val="2612050212"/>
                  </a:ext>
                </a:extLst>
              </a:tr>
              <a:tr h="212692">
                <a:tc gridSpan="2">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baseline="0"/>
                        <a:t>ESKD</a:t>
                      </a:r>
                      <a:endParaRPr lang="en-GB" sz="1200" b="1" i="1" baseline="0"/>
                    </a:p>
                  </a:txBody>
                  <a:tcPr anchor="ctr">
                    <a:solidFill>
                      <a:schemeClr val="bg1">
                        <a:lumMod val="85000"/>
                      </a:schemeClr>
                    </a:solidFill>
                  </a:tcPr>
                </a:tc>
                <a:tc hMerge="1">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400" b="1" i="1" baseline="0"/>
                    </a:p>
                  </a:txBody>
                  <a:tcPr anchor="ctr"/>
                </a:tc>
                <a:tc>
                  <a:txBody>
                    <a:bodyPr/>
                    <a:lstStyle/>
                    <a:p>
                      <a:pPr algn="ctr"/>
                      <a:endParaRPr lang="en-GB" sz="1200" spc="0"/>
                    </a:p>
                  </a:txBody>
                  <a:tcPr marL="0" marR="0" anchor="ctr">
                    <a:solidFill>
                      <a:schemeClr val="bg1">
                        <a:lumMod val="85000"/>
                      </a:schemeClr>
                    </a:solidFill>
                  </a:tcPr>
                </a:tc>
                <a:tc gridSpan="2">
                  <a:txBody>
                    <a:bodyPr/>
                    <a:lstStyle/>
                    <a:p>
                      <a:pPr algn="ctr"/>
                      <a:endParaRPr lang="en-GB" sz="1200"/>
                    </a:p>
                  </a:txBody>
                  <a:tcPr anchor="ctr">
                    <a:solidFill>
                      <a:schemeClr val="bg1">
                        <a:lumMod val="85000"/>
                      </a:schemeClr>
                    </a:solidFill>
                  </a:tcPr>
                </a:tc>
                <a:tc hMerge="1">
                  <a:txBody>
                    <a:bodyPr/>
                    <a:lstStyle/>
                    <a:p>
                      <a:pPr algn="ctr"/>
                      <a:endParaRPr lang="en-GB" sz="1400"/>
                    </a:p>
                  </a:txBody>
                  <a:tcPr anchor="ctr">
                    <a:solidFill>
                      <a:schemeClr val="bg1">
                        <a:lumMod val="85000"/>
                      </a:schemeClr>
                    </a:solidFill>
                  </a:tcPr>
                </a:tc>
                <a:tc>
                  <a:txBody>
                    <a:bodyPr/>
                    <a:lstStyle/>
                    <a:p>
                      <a:pPr algn="ctr"/>
                      <a:endParaRPr lang="en-GB" sz="1200"/>
                    </a:p>
                  </a:txBody>
                  <a:tcPr anchor="c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solidFill>
                      <a:schemeClr val="bg1">
                        <a:lumMod val="85000"/>
                      </a:schemeClr>
                    </a:solidFill>
                  </a:tcPr>
                </a:tc>
                <a:tc hMerge="1">
                  <a:txBody>
                    <a:bodyPr/>
                    <a:lstStyle/>
                    <a:p>
                      <a:endParaRPr lang="en-GB"/>
                    </a:p>
                  </a:txBody>
                  <a:tcPr/>
                </a:tc>
                <a:tc>
                  <a:txBody>
                    <a:bodyPr/>
                    <a:lstStyle/>
                    <a:p>
                      <a:endParaRPr lang="en-GB" sz="1200"/>
                    </a:p>
                  </a:txBody>
                  <a:tcPr anchor="c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solidFill>
                      <a:schemeClr val="bg1">
                        <a:lumMod val="85000"/>
                      </a:schemeClr>
                    </a:solidFill>
                  </a:tcPr>
                </a:tc>
                <a:tc>
                  <a:txBody>
                    <a:bodyPr/>
                    <a:lstStyle/>
                    <a:p>
                      <a:endParaRPr lang="en-GB" sz="1200"/>
                    </a:p>
                  </a:txBody>
                  <a:tcPr anchor="b">
                    <a:solidFill>
                      <a:schemeClr val="bg1">
                        <a:lumMod val="85000"/>
                      </a:schemeClr>
                    </a:solidFill>
                  </a:tcPr>
                </a:tc>
                <a:extLst>
                  <a:ext uri="{0D108BD9-81ED-4DB2-BD59-A6C34878D82A}">
                    <a16:rowId xmlns="" xmlns:a16="http://schemas.microsoft.com/office/drawing/2014/main" val="2676209243"/>
                  </a:ext>
                </a:extLst>
              </a:tr>
              <a:tr h="212692">
                <a:tc gridSpan="2">
                  <a:txBody>
                    <a:bodyPr/>
                    <a:lstStyle/>
                    <a:p>
                      <a:pPr marL="0"/>
                      <a:r>
                        <a:rPr lang="en-GB" sz="1200" b="0"/>
                        <a:t>Overall</a:t>
                      </a:r>
                    </a:p>
                  </a:txBody>
                  <a:tcPr anchor="ctr"/>
                </a:tc>
                <a:tc hMerge="1">
                  <a:txBody>
                    <a:bodyPr/>
                    <a:lstStyle/>
                    <a:p>
                      <a:pPr marL="0"/>
                      <a:endParaRPr lang="en-GB" sz="1400" b="0"/>
                    </a:p>
                  </a:txBody>
                  <a:tcPr anchor="ctr"/>
                </a:tc>
                <a:tc>
                  <a:txBody>
                    <a:bodyPr/>
                    <a:lstStyle/>
                    <a:p>
                      <a:pPr algn="ctr"/>
                      <a:r>
                        <a:rPr lang="en-GB" sz="1200" b="0" spc="0"/>
                        <a:t>109/2152</a:t>
                      </a:r>
                    </a:p>
                  </a:txBody>
                  <a:tcPr marL="0" marR="0" anchor="ctr"/>
                </a:tc>
                <a:tc gridSpan="2">
                  <a:txBody>
                    <a:bodyPr/>
                    <a:lstStyle/>
                    <a:p>
                      <a:pPr algn="ctr"/>
                      <a:r>
                        <a:rPr lang="en-GB" sz="1200" b="0"/>
                        <a:t>161/2152</a:t>
                      </a:r>
                    </a:p>
                  </a:txBody>
                  <a:tcPr anchor="ctr"/>
                </a:tc>
                <a:tc hMerge="1">
                  <a:txBody>
                    <a:bodyPr/>
                    <a:lstStyle/>
                    <a:p>
                      <a:pPr algn="ctr"/>
                      <a:endParaRPr lang="en-GB" sz="1400" b="0"/>
                    </a:p>
                  </a:txBody>
                  <a:tcPr anchor="ctr"/>
                </a:tc>
                <a:tc>
                  <a:txBody>
                    <a:bodyPr/>
                    <a:lstStyle/>
                    <a:p>
                      <a:pPr algn="ctr"/>
                      <a:r>
                        <a:rPr lang="en-GB" sz="1200" b="0"/>
                        <a:t>2.5</a:t>
                      </a:r>
                    </a:p>
                  </a:txBody>
                  <a:tcPr anchor="ctr"/>
                </a:tc>
                <a:tc gridSpan="2">
                  <a:txBody>
                    <a:bodyPr/>
                    <a:lstStyle/>
                    <a:p>
                      <a:pPr algn="ctr"/>
                      <a:r>
                        <a:rPr lang="en-GB" sz="1200" b="0" kern="1200">
                          <a:solidFill>
                            <a:schemeClr val="tx1"/>
                          </a:solidFill>
                        </a:rPr>
                        <a:t>3.8</a:t>
                      </a:r>
                      <a:endParaRPr lang="en-GB" sz="1200" b="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b="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0.64 (0.50, 0.82)</a:t>
                      </a:r>
                    </a:p>
                  </a:txBody>
                  <a:tcPr anchor="ctr"/>
                </a:tc>
                <a:tc>
                  <a:txBody>
                    <a:bodyPr/>
                    <a:lstStyle/>
                    <a:p>
                      <a:pPr algn="ctr"/>
                      <a:endParaRPr lang="en-GB" sz="1200"/>
                    </a:p>
                  </a:txBody>
                  <a:tcPr anchor="b"/>
                </a:tc>
                <a:extLst>
                  <a:ext uri="{0D108BD9-81ED-4DB2-BD59-A6C34878D82A}">
                    <a16:rowId xmlns="" xmlns:a16="http://schemas.microsoft.com/office/drawing/2014/main" val="2071534317"/>
                  </a:ext>
                </a:extLst>
              </a:tr>
              <a:tr h="212692">
                <a:tc gridSpan="2">
                  <a:txBody>
                    <a:bodyPr/>
                    <a:lstStyle/>
                    <a:p>
                      <a:pPr marL="144000"/>
                      <a:r>
                        <a:rPr lang="en-GB" sz="1200" baseline="0"/>
                        <a:t>Stage 4</a:t>
                      </a:r>
                      <a:endParaRPr lang="en-GB" sz="1200" baseline="30000"/>
                    </a:p>
                  </a:txBody>
                  <a:tcPr anchor="ctr"/>
                </a:tc>
                <a:tc hMerge="1">
                  <a:txBody>
                    <a:bodyPr/>
                    <a:lstStyle/>
                    <a:p>
                      <a:pPr marL="144000"/>
                      <a:endParaRPr lang="en-GB" sz="1400" baseline="30000"/>
                    </a:p>
                  </a:txBody>
                  <a:tcPr anchor="ctr"/>
                </a:tc>
                <a:tc>
                  <a:txBody>
                    <a:bodyPr/>
                    <a:lstStyle/>
                    <a:p>
                      <a:pPr algn="ctr"/>
                      <a:r>
                        <a:rPr lang="en-GB" sz="1200" b="0" spc="0"/>
                        <a:t>49/293</a:t>
                      </a:r>
                    </a:p>
                  </a:txBody>
                  <a:tcPr marL="0" marR="0" anchor="ctr"/>
                </a:tc>
                <a:tc gridSpan="2">
                  <a:txBody>
                    <a:bodyPr/>
                    <a:lstStyle/>
                    <a:p>
                      <a:pPr algn="ctr"/>
                      <a:r>
                        <a:rPr lang="en-GB" sz="1200" b="0"/>
                        <a:t>72/331</a:t>
                      </a:r>
                    </a:p>
                  </a:txBody>
                  <a:tcPr anchor="ctr"/>
                </a:tc>
                <a:tc hMerge="1">
                  <a:txBody>
                    <a:bodyPr/>
                    <a:lstStyle/>
                    <a:p>
                      <a:pPr algn="ctr"/>
                      <a:endParaRPr lang="en-GB" sz="1400" b="0"/>
                    </a:p>
                  </a:txBody>
                  <a:tcPr anchor="ctr"/>
                </a:tc>
                <a:tc>
                  <a:txBody>
                    <a:bodyPr/>
                    <a:lstStyle/>
                    <a:p>
                      <a:pPr algn="ctr"/>
                      <a:r>
                        <a:rPr lang="en-GB" sz="1200" b="0"/>
                        <a:t>9.2</a:t>
                      </a:r>
                    </a:p>
                  </a:txBody>
                  <a:tcPr anchor="ctr"/>
                </a:tc>
                <a:tc gridSpan="2">
                  <a:txBody>
                    <a:bodyPr/>
                    <a:lstStyle/>
                    <a:p>
                      <a:pPr algn="ctr"/>
                      <a:r>
                        <a:rPr lang="en-GB" sz="1200" b="0" kern="1200">
                          <a:solidFill>
                            <a:schemeClr val="tx1"/>
                          </a:solidFill>
                        </a:rPr>
                        <a:t>12.4</a:t>
                      </a:r>
                      <a:endParaRPr lang="en-GB" sz="1200" b="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b="0"/>
                    </a:p>
                  </a:txBody>
                  <a:tcPr anchor="ctr"/>
                </a:tc>
                <a:tc>
                  <a:txBody>
                    <a:bodyPr/>
                    <a:lstStyle/>
                    <a:p>
                      <a:pPr algn="ctr"/>
                      <a:r>
                        <a:rPr lang="en-GB" sz="1200" b="0"/>
                        <a:t>0.72 (0.50, 1.04)</a:t>
                      </a:r>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0.64</a:t>
                      </a:r>
                    </a:p>
                  </a:txBody>
                  <a:tcPr anchor="ctr"/>
                </a:tc>
                <a:extLst>
                  <a:ext uri="{0D108BD9-81ED-4DB2-BD59-A6C34878D82A}">
                    <a16:rowId xmlns="" xmlns:a16="http://schemas.microsoft.com/office/drawing/2014/main" val="2212740433"/>
                  </a:ext>
                </a:extLst>
              </a:tr>
              <a:tr h="212692">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tc>
                <a:tc>
                  <a:txBody>
                    <a:bodyPr/>
                    <a:lstStyle/>
                    <a:p>
                      <a:pPr algn="ctr"/>
                      <a:r>
                        <a:rPr lang="en-GB" sz="1200" spc="0"/>
                        <a:t>60/1859</a:t>
                      </a:r>
                    </a:p>
                  </a:txBody>
                  <a:tcPr marL="0" marR="0" anchor="ctr"/>
                </a:tc>
                <a:tc gridSpan="2">
                  <a:txBody>
                    <a:bodyPr/>
                    <a:lstStyle/>
                    <a:p>
                      <a:pPr algn="ctr"/>
                      <a:r>
                        <a:rPr lang="en-GB" sz="1200"/>
                        <a:t>89/1821</a:t>
                      </a:r>
                    </a:p>
                  </a:txBody>
                  <a:tcPr anchor="ctr"/>
                </a:tc>
                <a:tc hMerge="1">
                  <a:txBody>
                    <a:bodyPr/>
                    <a:lstStyle/>
                    <a:p>
                      <a:pPr algn="ctr"/>
                      <a:endParaRPr lang="en-GB" sz="1400"/>
                    </a:p>
                  </a:txBody>
                  <a:tcPr anchor="ctr"/>
                </a:tc>
                <a:tc>
                  <a:txBody>
                    <a:bodyPr/>
                    <a:lstStyle/>
                    <a:p>
                      <a:pPr algn="ctr"/>
                      <a:r>
                        <a:rPr lang="en-GB" sz="1200"/>
                        <a:t>1.6</a:t>
                      </a:r>
                    </a:p>
                  </a:txBody>
                  <a:tcPr anchor="ctr"/>
                </a:tc>
                <a:tc gridSpan="2">
                  <a:txBody>
                    <a:bodyPr/>
                    <a:lstStyle/>
                    <a:p>
                      <a:pPr algn="ctr"/>
                      <a:r>
                        <a:rPr lang="en-GB" sz="1200" kern="1200">
                          <a:solidFill>
                            <a:schemeClr val="tx1"/>
                          </a:solidFill>
                        </a:rPr>
                        <a:t>2.4</a:t>
                      </a:r>
                      <a:endParaRPr lang="en-GB" sz="120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a:p>
                  </a:txBody>
                  <a:tcPr anchor="ctr"/>
                </a:tc>
                <a:tc>
                  <a:txBody>
                    <a:bodyPr/>
                    <a:lstStyle/>
                    <a:p>
                      <a:pPr algn="ctr"/>
                      <a:r>
                        <a:rPr lang="en-GB" sz="1200"/>
                        <a:t>0.64 (0.46, 0.89)</a:t>
                      </a:r>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tc>
                <a:extLst>
                  <a:ext uri="{0D108BD9-81ED-4DB2-BD59-A6C34878D82A}">
                    <a16:rowId xmlns="" xmlns:a16="http://schemas.microsoft.com/office/drawing/2014/main" val="1451790292"/>
                  </a:ext>
                </a:extLst>
              </a:tr>
              <a:tr h="212692">
                <a:tc gridSpan="2">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baseline="0"/>
                        <a:t>Kidney or CV death</a:t>
                      </a:r>
                      <a:endParaRPr lang="en-GB" sz="1200" b="1" i="1" baseline="0"/>
                    </a:p>
                  </a:txBody>
                  <a:tcPr anchor="ctr">
                    <a:solidFill>
                      <a:schemeClr val="bg1">
                        <a:lumMod val="85000"/>
                      </a:schemeClr>
                    </a:solidFill>
                  </a:tcPr>
                </a:tc>
                <a:tc hMerge="1">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400" b="1" i="1" baseline="0"/>
                    </a:p>
                  </a:txBody>
                  <a:tcPr anchor="ctr"/>
                </a:tc>
                <a:tc>
                  <a:txBody>
                    <a:bodyPr/>
                    <a:lstStyle/>
                    <a:p>
                      <a:pPr algn="ctr"/>
                      <a:endParaRPr lang="en-GB" sz="1200" spc="0"/>
                    </a:p>
                  </a:txBody>
                  <a:tcPr marL="0" marR="0" anchor="ctr">
                    <a:solidFill>
                      <a:schemeClr val="bg1">
                        <a:lumMod val="85000"/>
                      </a:schemeClr>
                    </a:solidFill>
                  </a:tcPr>
                </a:tc>
                <a:tc gridSpan="2">
                  <a:txBody>
                    <a:bodyPr/>
                    <a:lstStyle/>
                    <a:p>
                      <a:pPr algn="ctr"/>
                      <a:endParaRPr lang="en-GB" sz="1200"/>
                    </a:p>
                  </a:txBody>
                  <a:tcPr anchor="ctr">
                    <a:solidFill>
                      <a:schemeClr val="bg1">
                        <a:lumMod val="85000"/>
                      </a:schemeClr>
                    </a:solidFill>
                  </a:tcPr>
                </a:tc>
                <a:tc hMerge="1">
                  <a:txBody>
                    <a:bodyPr/>
                    <a:lstStyle/>
                    <a:p>
                      <a:pPr algn="ctr"/>
                      <a:endParaRPr lang="en-GB" sz="1400"/>
                    </a:p>
                  </a:txBody>
                  <a:tcPr anchor="ctr">
                    <a:solidFill>
                      <a:schemeClr val="bg1">
                        <a:lumMod val="85000"/>
                      </a:schemeClr>
                    </a:solidFill>
                  </a:tcPr>
                </a:tc>
                <a:tc>
                  <a:txBody>
                    <a:bodyPr/>
                    <a:lstStyle/>
                    <a:p>
                      <a:pPr algn="ctr"/>
                      <a:endParaRPr lang="en-GB" sz="1200"/>
                    </a:p>
                  </a:txBody>
                  <a:tcPr anchor="c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solidFill>
                      <a:schemeClr val="bg1">
                        <a:lumMod val="85000"/>
                      </a:schemeClr>
                    </a:solidFill>
                  </a:tcPr>
                </a:tc>
                <a:tc hMerge="1">
                  <a:txBody>
                    <a:bodyPr/>
                    <a:lstStyle/>
                    <a:p>
                      <a:endParaRPr lang="en-GB"/>
                    </a:p>
                  </a:txBody>
                  <a:tcPr/>
                </a:tc>
                <a:tc>
                  <a:txBody>
                    <a:bodyPr/>
                    <a:lstStyle/>
                    <a:p>
                      <a:endParaRPr lang="en-GB" sz="1200"/>
                    </a:p>
                  </a:txBody>
                  <a:tcPr anchor="ctr">
                    <a:solidFill>
                      <a:schemeClr val="bg1">
                        <a:lumMod val="85000"/>
                      </a:schemeClr>
                    </a:solidFill>
                  </a:tcPr>
                </a:tc>
                <a:tc>
                  <a:txBody>
                    <a:bodyPr/>
                    <a:lstStyle/>
                    <a:p>
                      <a:pPr algn="ctr"/>
                      <a:endParaRPr lang="en-GB" sz="1200"/>
                    </a:p>
                  </a:txBody>
                  <a:tcPr anchor="c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solidFill>
                      <a:schemeClr val="bg1">
                        <a:lumMod val="85000"/>
                      </a:schemeClr>
                    </a:solidFill>
                  </a:tcPr>
                </a:tc>
                <a:extLst>
                  <a:ext uri="{0D108BD9-81ED-4DB2-BD59-A6C34878D82A}">
                    <a16:rowId xmlns="" xmlns:a16="http://schemas.microsoft.com/office/drawing/2014/main" val="1553086488"/>
                  </a:ext>
                </a:extLst>
              </a:tr>
              <a:tr h="212692">
                <a:tc gridSpan="2">
                  <a:txBody>
                    <a:bodyPr/>
                    <a:lstStyle/>
                    <a:p>
                      <a:pPr marL="0"/>
                      <a:r>
                        <a:rPr lang="en-GB" sz="1200" b="0"/>
                        <a:t>Overall</a:t>
                      </a:r>
                    </a:p>
                  </a:txBody>
                  <a:tcPr anchor="ctr"/>
                </a:tc>
                <a:tc hMerge="1">
                  <a:txBody>
                    <a:bodyPr/>
                    <a:lstStyle/>
                    <a:p>
                      <a:pPr marL="0"/>
                      <a:endParaRPr lang="en-GB" sz="1400" b="0"/>
                    </a:p>
                  </a:txBody>
                  <a:tcPr anchor="ctr"/>
                </a:tc>
                <a:tc>
                  <a:txBody>
                    <a:bodyPr/>
                    <a:lstStyle/>
                    <a:p>
                      <a:pPr algn="ctr"/>
                      <a:r>
                        <a:rPr lang="en-GB" sz="1200" b="0" spc="0"/>
                        <a:t>67/2152</a:t>
                      </a:r>
                    </a:p>
                  </a:txBody>
                  <a:tcPr marL="0" marR="0" anchor="ctr"/>
                </a:tc>
                <a:tc gridSpan="2">
                  <a:txBody>
                    <a:bodyPr/>
                    <a:lstStyle/>
                    <a:p>
                      <a:pPr algn="ctr"/>
                      <a:r>
                        <a:rPr lang="en-GB" sz="1200" b="0"/>
                        <a:t>86/2152</a:t>
                      </a:r>
                    </a:p>
                  </a:txBody>
                  <a:tcPr anchor="ctr"/>
                </a:tc>
                <a:tc hMerge="1">
                  <a:txBody>
                    <a:bodyPr/>
                    <a:lstStyle/>
                    <a:p>
                      <a:pPr algn="ctr"/>
                      <a:endParaRPr lang="en-GB" sz="1400" b="0"/>
                    </a:p>
                  </a:txBody>
                  <a:tcPr anchor="ctr"/>
                </a:tc>
                <a:tc>
                  <a:txBody>
                    <a:bodyPr/>
                    <a:lstStyle/>
                    <a:p>
                      <a:pPr algn="ctr"/>
                      <a:r>
                        <a:rPr lang="en-GB" sz="1200" b="0"/>
                        <a:t>1.4</a:t>
                      </a:r>
                    </a:p>
                  </a:txBody>
                  <a:tcPr anchor="ctr"/>
                </a:tc>
                <a:tc gridSpan="2">
                  <a:txBody>
                    <a:bodyPr/>
                    <a:lstStyle/>
                    <a:p>
                      <a:pPr algn="ctr"/>
                      <a:r>
                        <a:rPr lang="en-GB" sz="1200" b="0" kern="1200">
                          <a:solidFill>
                            <a:schemeClr val="tx1"/>
                          </a:solidFill>
                        </a:rPr>
                        <a:t>1.9</a:t>
                      </a:r>
                      <a:endParaRPr lang="en-GB" sz="1200" b="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b="0"/>
                    </a:p>
                  </a:txBody>
                  <a:tcPr anchor="ctr"/>
                </a:tc>
                <a:tc>
                  <a:txBody>
                    <a:bodyPr/>
                    <a:lstStyle/>
                    <a:p>
                      <a:pPr algn="ctr"/>
                      <a:r>
                        <a:rPr lang="en-GB" sz="1200" b="0"/>
                        <a:t>0.78 (0.56, 1.07)</a:t>
                      </a:r>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tc>
                <a:extLst>
                  <a:ext uri="{0D108BD9-81ED-4DB2-BD59-A6C34878D82A}">
                    <a16:rowId xmlns="" xmlns:a16="http://schemas.microsoft.com/office/drawing/2014/main" val="2814552470"/>
                  </a:ext>
                </a:extLst>
              </a:tr>
              <a:tr h="212692">
                <a:tc gridSpan="2">
                  <a:txBody>
                    <a:bodyPr/>
                    <a:lstStyle/>
                    <a:p>
                      <a:pPr marL="144000"/>
                      <a:r>
                        <a:rPr lang="en-GB" sz="1200" baseline="0"/>
                        <a:t>Stage 4</a:t>
                      </a:r>
                      <a:endParaRPr lang="en-GB" sz="1200" baseline="30000"/>
                    </a:p>
                  </a:txBody>
                  <a:tcPr anchor="ctr"/>
                </a:tc>
                <a:tc hMerge="1">
                  <a:txBody>
                    <a:bodyPr/>
                    <a:lstStyle/>
                    <a:p>
                      <a:pPr marL="144000"/>
                      <a:endParaRPr lang="en-GB" sz="1400" baseline="30000"/>
                    </a:p>
                  </a:txBody>
                  <a:tcPr anchor="ctr"/>
                </a:tc>
                <a:tc>
                  <a:txBody>
                    <a:bodyPr/>
                    <a:lstStyle/>
                    <a:p>
                      <a:pPr algn="ctr"/>
                      <a:r>
                        <a:rPr lang="en-GB" sz="1200" spc="0"/>
                        <a:t>14/293</a:t>
                      </a:r>
                    </a:p>
                  </a:txBody>
                  <a:tcPr marL="0" marR="0" anchor="ctr"/>
                </a:tc>
                <a:tc gridSpan="2">
                  <a:txBody>
                    <a:bodyPr/>
                    <a:lstStyle/>
                    <a:p>
                      <a:pPr algn="ctr"/>
                      <a:r>
                        <a:rPr lang="en-GB" sz="1200"/>
                        <a:t>18/331</a:t>
                      </a:r>
                    </a:p>
                  </a:txBody>
                  <a:tcPr anchor="ctr"/>
                </a:tc>
                <a:tc hMerge="1">
                  <a:txBody>
                    <a:bodyPr/>
                    <a:lstStyle/>
                    <a:p>
                      <a:pPr algn="ctr"/>
                      <a:endParaRPr lang="en-GB" sz="1400"/>
                    </a:p>
                  </a:txBody>
                  <a:tcPr anchor="ctr"/>
                </a:tc>
                <a:tc>
                  <a:txBody>
                    <a:bodyPr/>
                    <a:lstStyle/>
                    <a:p>
                      <a:pPr algn="ctr"/>
                      <a:r>
                        <a:rPr lang="en-GB" sz="1200"/>
                        <a:t>2.3</a:t>
                      </a:r>
                    </a:p>
                  </a:txBody>
                  <a:tcPr anchor="ctr"/>
                </a:tc>
                <a:tc gridSpan="2">
                  <a:txBody>
                    <a:bodyPr/>
                    <a:lstStyle/>
                    <a:p>
                      <a:pPr algn="ctr"/>
                      <a:r>
                        <a:rPr lang="en-GB" sz="1200" kern="1200">
                          <a:solidFill>
                            <a:schemeClr val="tx1"/>
                          </a:solidFill>
                        </a:rPr>
                        <a:t>2.6</a:t>
                      </a:r>
                      <a:endParaRPr lang="en-GB" sz="120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a:p>
                  </a:txBody>
                  <a:tcPr anchor="ctr"/>
                </a:tc>
                <a:tc>
                  <a:txBody>
                    <a:bodyPr/>
                    <a:lstStyle/>
                    <a:p>
                      <a:pPr algn="ctr"/>
                      <a:r>
                        <a:rPr lang="en-GB" sz="1200"/>
                        <a:t>0.89 (0.44, 1.79)</a:t>
                      </a:r>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0.74</a:t>
                      </a:r>
                    </a:p>
                  </a:txBody>
                  <a:tcPr anchor="ctr"/>
                </a:tc>
                <a:extLst>
                  <a:ext uri="{0D108BD9-81ED-4DB2-BD59-A6C34878D82A}">
                    <a16:rowId xmlns="" xmlns:a16="http://schemas.microsoft.com/office/drawing/2014/main" val="3308537478"/>
                  </a:ext>
                </a:extLst>
              </a:tr>
              <a:tr h="212692">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tc>
                <a:tc>
                  <a:txBody>
                    <a:bodyPr/>
                    <a:lstStyle/>
                    <a:p>
                      <a:pPr algn="ctr"/>
                      <a:r>
                        <a:rPr lang="en-GB" sz="1200" spc="0"/>
                        <a:t>53/1859</a:t>
                      </a:r>
                    </a:p>
                  </a:txBody>
                  <a:tcPr marL="0" marR="0" anchor="ctr"/>
                </a:tc>
                <a:tc gridSpan="2">
                  <a:txBody>
                    <a:bodyPr/>
                    <a:lstStyle/>
                    <a:p>
                      <a:pPr algn="ctr"/>
                      <a:r>
                        <a:rPr lang="en-GB" sz="1200"/>
                        <a:t>68/1821</a:t>
                      </a:r>
                    </a:p>
                  </a:txBody>
                  <a:tcPr anchor="ctr"/>
                </a:tc>
                <a:tc hMerge="1">
                  <a:txBody>
                    <a:bodyPr/>
                    <a:lstStyle/>
                    <a:p>
                      <a:pPr algn="ctr"/>
                      <a:endParaRPr lang="en-GB" sz="1400"/>
                    </a:p>
                  </a:txBody>
                  <a:tcPr anchor="ctr"/>
                </a:tc>
                <a:tc>
                  <a:txBody>
                    <a:bodyPr/>
                    <a:lstStyle/>
                    <a:p>
                      <a:pPr algn="ctr"/>
                      <a:r>
                        <a:rPr lang="en-GB" sz="1200"/>
                        <a:t>1.3</a:t>
                      </a:r>
                    </a:p>
                  </a:txBody>
                  <a:tcPr anchor="ctr"/>
                </a:tc>
                <a:tc gridSpan="2">
                  <a:txBody>
                    <a:bodyPr/>
                    <a:lstStyle/>
                    <a:p>
                      <a:pPr algn="ctr"/>
                      <a:r>
                        <a:rPr lang="en-GB" sz="1200" kern="1200">
                          <a:solidFill>
                            <a:schemeClr val="tx1"/>
                          </a:solidFill>
                        </a:rPr>
                        <a:t>1.7</a:t>
                      </a:r>
                      <a:endParaRPr lang="en-GB" sz="1200" kern="1200">
                        <a:solidFill>
                          <a:schemeClr val="tx1"/>
                        </a:solidFill>
                        <a:latin typeface="+mn-lt"/>
                        <a:ea typeface="+mn-ea"/>
                        <a:cs typeface="+mn-cs"/>
                      </a:endParaRPr>
                    </a:p>
                  </a:txBody>
                  <a:tcPr anchor="ctr"/>
                </a:tc>
                <a:tc hMerge="1">
                  <a:txBody>
                    <a:bodyPr/>
                    <a:lstStyle/>
                    <a:p>
                      <a:endParaRPr lang="en-GB"/>
                    </a:p>
                  </a:txBody>
                  <a:tcPr/>
                </a:tc>
                <a:tc>
                  <a:txBody>
                    <a:bodyPr/>
                    <a:lstStyle/>
                    <a:p>
                      <a:endParaRPr lang="en-GB" sz="1200"/>
                    </a:p>
                  </a:txBody>
                  <a:tcPr anchor="ctr"/>
                </a:tc>
                <a:tc>
                  <a:txBody>
                    <a:bodyPr/>
                    <a:lstStyle/>
                    <a:p>
                      <a:pPr algn="ctr"/>
                      <a:r>
                        <a:rPr lang="en-GB" sz="1200"/>
                        <a:t>0.76</a:t>
                      </a:r>
                      <a:r>
                        <a:rPr lang="en-GB" sz="1200" baseline="0"/>
                        <a:t> (0.53, 1.09)</a:t>
                      </a:r>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tc>
                <a:extLst>
                  <a:ext uri="{0D108BD9-81ED-4DB2-BD59-A6C34878D82A}">
                    <a16:rowId xmlns="" xmlns:a16="http://schemas.microsoft.com/office/drawing/2014/main" val="1077130084"/>
                  </a:ext>
                </a:extLst>
              </a:tr>
            </a:tbl>
          </a:graphicData>
        </a:graphic>
      </p:graphicFrame>
      <p:grpSp>
        <p:nvGrpSpPr>
          <p:cNvPr id="5" name="Group 4">
            <a:extLst>
              <a:ext uri="{FF2B5EF4-FFF2-40B4-BE49-F238E27FC236}">
                <a16:creationId xmlns="" xmlns:a16="http://schemas.microsoft.com/office/drawing/2014/main" id="{FCB90B50-CDBB-4142-8F6C-2B269FB8E0A9}"/>
              </a:ext>
            </a:extLst>
          </p:cNvPr>
          <p:cNvGrpSpPr/>
          <p:nvPr/>
        </p:nvGrpSpPr>
        <p:grpSpPr>
          <a:xfrm>
            <a:off x="6281149" y="1962364"/>
            <a:ext cx="3016755" cy="3996331"/>
            <a:chOff x="6383876" y="2547984"/>
            <a:chExt cx="3016743" cy="3996331"/>
          </a:xfrm>
        </p:grpSpPr>
        <p:sp>
          <p:nvSpPr>
            <p:cNvPr id="11" name="TextBox 10">
              <a:extLst>
                <a:ext uri="{FF2B5EF4-FFF2-40B4-BE49-F238E27FC236}">
                  <a16:creationId xmlns="" xmlns:a16="http://schemas.microsoft.com/office/drawing/2014/main" id="{C8D0AF33-5922-4F74-B03E-053E6568EBF4}"/>
                </a:ext>
              </a:extLst>
            </p:cNvPr>
            <p:cNvSpPr txBox="1"/>
            <p:nvPr/>
          </p:nvSpPr>
          <p:spPr>
            <a:xfrm>
              <a:off x="6691890" y="6282705"/>
              <a:ext cx="1507137" cy="261610"/>
            </a:xfrm>
            <a:prstGeom prst="rect">
              <a:avLst/>
            </a:prstGeom>
            <a:noFill/>
          </p:spPr>
          <p:txBody>
            <a:bodyPr wrap="none" rtlCol="0">
              <a:spAutoFit/>
            </a:bodyPr>
            <a:lstStyle/>
            <a:p>
              <a:pPr algn="r">
                <a:buClr>
                  <a:schemeClr val="accent1"/>
                </a:buClr>
              </a:pPr>
              <a:r>
                <a:rPr lang="en-US" sz="1100" b="1"/>
                <a:t>Dapagliflozin Better</a:t>
              </a:r>
            </a:p>
          </p:txBody>
        </p:sp>
        <p:sp>
          <p:nvSpPr>
            <p:cNvPr id="12" name="TextBox 11">
              <a:extLst>
                <a:ext uri="{FF2B5EF4-FFF2-40B4-BE49-F238E27FC236}">
                  <a16:creationId xmlns="" xmlns:a16="http://schemas.microsoft.com/office/drawing/2014/main" id="{F1B13E70-4305-40F4-BB22-234AF6D20B6F}"/>
                </a:ext>
              </a:extLst>
            </p:cNvPr>
            <p:cNvSpPr txBox="1"/>
            <p:nvPr/>
          </p:nvSpPr>
          <p:spPr>
            <a:xfrm>
              <a:off x="8115905" y="6282705"/>
              <a:ext cx="1172111" cy="261610"/>
            </a:xfrm>
            <a:prstGeom prst="rect">
              <a:avLst/>
            </a:prstGeom>
            <a:noFill/>
          </p:spPr>
          <p:txBody>
            <a:bodyPr wrap="none" rtlCol="0">
              <a:spAutoFit/>
            </a:bodyPr>
            <a:lstStyle/>
            <a:p>
              <a:pPr>
                <a:buClr>
                  <a:schemeClr val="accent1"/>
                </a:buClr>
              </a:pPr>
              <a:r>
                <a:rPr lang="en-US" sz="1100" b="1"/>
                <a:t>Placebo Better</a:t>
              </a:r>
            </a:p>
          </p:txBody>
        </p:sp>
        <p:cxnSp>
          <p:nvCxnSpPr>
            <p:cNvPr id="13" name="Straight Arrow Connector 12">
              <a:extLst>
                <a:ext uri="{FF2B5EF4-FFF2-40B4-BE49-F238E27FC236}">
                  <a16:creationId xmlns="" xmlns:a16="http://schemas.microsoft.com/office/drawing/2014/main" id="{FF508C79-36AF-469D-B552-CE96E86103A7}"/>
                </a:ext>
              </a:extLst>
            </p:cNvPr>
            <p:cNvCxnSpPr>
              <a:cxnSpLocks/>
            </p:cNvCxnSpPr>
            <p:nvPr/>
          </p:nvCxnSpPr>
          <p:spPr>
            <a:xfrm>
              <a:off x="8199029" y="6277634"/>
              <a:ext cx="99449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 xmlns:a16="http://schemas.microsoft.com/office/drawing/2014/main" id="{81894C8B-5EAA-45EF-9525-87B29D0D8CD3}"/>
                </a:ext>
              </a:extLst>
            </p:cNvPr>
            <p:cNvCxnSpPr>
              <a:cxnSpLocks/>
            </p:cNvCxnSpPr>
            <p:nvPr/>
          </p:nvCxnSpPr>
          <p:spPr>
            <a:xfrm>
              <a:off x="7121412" y="6277634"/>
              <a:ext cx="994494"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 xmlns:a16="http://schemas.microsoft.com/office/drawing/2014/main" id="{00000000-0008-0000-0000-000004000000}"/>
                </a:ext>
              </a:extLst>
            </p:cNvPr>
            <p:cNvGraphicFramePr>
              <a:graphicFrameLocks/>
            </p:cNvGraphicFramePr>
            <p:nvPr/>
          </p:nvGraphicFramePr>
          <p:xfrm>
            <a:off x="6453505" y="2547984"/>
            <a:ext cx="2857836" cy="394425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 xmlns:a16="http://schemas.microsoft.com/office/drawing/2014/main" id="{9C474D20-6F9A-4CA1-BA94-2E70C688DB3B}"/>
                </a:ext>
              </a:extLst>
            </p:cNvPr>
            <p:cNvSpPr txBox="1"/>
            <p:nvPr/>
          </p:nvSpPr>
          <p:spPr>
            <a:xfrm>
              <a:off x="7279742" y="5991224"/>
              <a:ext cx="360995" cy="246221"/>
            </a:xfrm>
            <a:prstGeom prst="rect">
              <a:avLst/>
            </a:prstGeom>
            <a:noFill/>
          </p:spPr>
          <p:txBody>
            <a:bodyPr wrap="none" rtlCol="0">
              <a:spAutoFit/>
            </a:bodyPr>
            <a:lstStyle/>
            <a:p>
              <a:pPr algn="ctr">
                <a:buClr>
                  <a:schemeClr val="accent1"/>
                </a:buClr>
              </a:pPr>
              <a:r>
                <a:rPr lang="en-US" sz="1000"/>
                <a:t>0.5</a:t>
              </a:r>
            </a:p>
          </p:txBody>
        </p:sp>
        <p:sp>
          <p:nvSpPr>
            <p:cNvPr id="8" name="TextBox 7">
              <a:extLst>
                <a:ext uri="{FF2B5EF4-FFF2-40B4-BE49-F238E27FC236}">
                  <a16:creationId xmlns="" xmlns:a16="http://schemas.microsoft.com/office/drawing/2014/main" id="{F085260C-0306-4598-AFB1-4ED60CE3D142}"/>
                </a:ext>
              </a:extLst>
            </p:cNvPr>
            <p:cNvSpPr txBox="1"/>
            <p:nvPr/>
          </p:nvSpPr>
          <p:spPr>
            <a:xfrm>
              <a:off x="8644273" y="5991224"/>
              <a:ext cx="360995" cy="246221"/>
            </a:xfrm>
            <a:prstGeom prst="rect">
              <a:avLst/>
            </a:prstGeom>
            <a:noFill/>
          </p:spPr>
          <p:txBody>
            <a:bodyPr wrap="none" rtlCol="0">
              <a:spAutoFit/>
            </a:bodyPr>
            <a:lstStyle/>
            <a:p>
              <a:pPr algn="ctr">
                <a:buClr>
                  <a:schemeClr val="accent1"/>
                </a:buClr>
              </a:pPr>
              <a:r>
                <a:rPr lang="en-US" sz="1000"/>
                <a:t>2.0</a:t>
              </a:r>
            </a:p>
          </p:txBody>
        </p:sp>
        <p:sp>
          <p:nvSpPr>
            <p:cNvPr id="9" name="TextBox 8">
              <a:extLst>
                <a:ext uri="{FF2B5EF4-FFF2-40B4-BE49-F238E27FC236}">
                  <a16:creationId xmlns="" xmlns:a16="http://schemas.microsoft.com/office/drawing/2014/main" id="{1863EDAF-41FA-4538-8DA6-6150DBDE6996}"/>
                </a:ext>
              </a:extLst>
            </p:cNvPr>
            <p:cNvSpPr txBox="1"/>
            <p:nvPr/>
          </p:nvSpPr>
          <p:spPr>
            <a:xfrm>
              <a:off x="9039624" y="5991224"/>
              <a:ext cx="360995" cy="246221"/>
            </a:xfrm>
            <a:prstGeom prst="rect">
              <a:avLst/>
            </a:prstGeom>
            <a:noFill/>
          </p:spPr>
          <p:txBody>
            <a:bodyPr wrap="none" rtlCol="0">
              <a:spAutoFit/>
            </a:bodyPr>
            <a:lstStyle/>
            <a:p>
              <a:pPr algn="ctr">
                <a:buClr>
                  <a:schemeClr val="accent1"/>
                </a:buClr>
              </a:pPr>
              <a:r>
                <a:rPr lang="en-US" sz="1000"/>
                <a:t>3.0</a:t>
              </a:r>
            </a:p>
          </p:txBody>
        </p:sp>
        <p:sp>
          <p:nvSpPr>
            <p:cNvPr id="15" name="TextBox 14">
              <a:extLst>
                <a:ext uri="{FF2B5EF4-FFF2-40B4-BE49-F238E27FC236}">
                  <a16:creationId xmlns="" xmlns:a16="http://schemas.microsoft.com/office/drawing/2014/main" id="{509F191D-1888-5741-B285-E33E92372BCD}"/>
                </a:ext>
              </a:extLst>
            </p:cNvPr>
            <p:cNvSpPr txBox="1"/>
            <p:nvPr/>
          </p:nvSpPr>
          <p:spPr>
            <a:xfrm>
              <a:off x="7962939" y="5991224"/>
              <a:ext cx="360995" cy="246221"/>
            </a:xfrm>
            <a:prstGeom prst="rect">
              <a:avLst/>
            </a:prstGeom>
            <a:noFill/>
          </p:spPr>
          <p:txBody>
            <a:bodyPr wrap="none" rtlCol="0">
              <a:spAutoFit/>
            </a:bodyPr>
            <a:lstStyle/>
            <a:p>
              <a:pPr algn="ctr">
                <a:buClr>
                  <a:schemeClr val="accent1"/>
                </a:buClr>
              </a:pPr>
              <a:r>
                <a:rPr lang="en-US" sz="1000"/>
                <a:t>1.0</a:t>
              </a:r>
            </a:p>
          </p:txBody>
        </p:sp>
        <p:sp>
          <p:nvSpPr>
            <p:cNvPr id="16" name="TextBox 15">
              <a:extLst>
                <a:ext uri="{FF2B5EF4-FFF2-40B4-BE49-F238E27FC236}">
                  <a16:creationId xmlns="" xmlns:a16="http://schemas.microsoft.com/office/drawing/2014/main" id="{916C5FB0-728F-BB46-8918-071EB074C479}"/>
                </a:ext>
              </a:extLst>
            </p:cNvPr>
            <p:cNvSpPr txBox="1"/>
            <p:nvPr/>
          </p:nvSpPr>
          <p:spPr>
            <a:xfrm>
              <a:off x="6383876" y="5991224"/>
              <a:ext cx="360995" cy="246221"/>
            </a:xfrm>
            <a:prstGeom prst="rect">
              <a:avLst/>
            </a:prstGeom>
            <a:noFill/>
          </p:spPr>
          <p:txBody>
            <a:bodyPr wrap="none" rtlCol="0">
              <a:spAutoFit/>
            </a:bodyPr>
            <a:lstStyle/>
            <a:p>
              <a:pPr algn="ctr">
                <a:buClr>
                  <a:schemeClr val="accent1"/>
                </a:buClr>
              </a:pPr>
              <a:r>
                <a:rPr lang="en-US" sz="1000"/>
                <a:t>0.2</a:t>
              </a:r>
            </a:p>
          </p:txBody>
        </p:sp>
      </p:grpSp>
      <p:grpSp>
        <p:nvGrpSpPr>
          <p:cNvPr id="20" name="Group 19">
            <a:extLst>
              <a:ext uri="{FF2B5EF4-FFF2-40B4-BE49-F238E27FC236}">
                <a16:creationId xmlns="" xmlns:a16="http://schemas.microsoft.com/office/drawing/2014/main" id="{1C232D9B-7D7A-4EFC-B098-B931080704F7}"/>
              </a:ext>
            </a:extLst>
          </p:cNvPr>
          <p:cNvGrpSpPr/>
          <p:nvPr/>
        </p:nvGrpSpPr>
        <p:grpSpPr>
          <a:xfrm>
            <a:off x="-6291" y="-23678"/>
            <a:ext cx="3017520" cy="261610"/>
            <a:chOff x="-6290" y="-23678"/>
            <a:chExt cx="3017520" cy="261610"/>
          </a:xfrm>
          <a:solidFill>
            <a:schemeClr val="accent2"/>
          </a:solidFill>
        </p:grpSpPr>
        <p:sp>
          <p:nvSpPr>
            <p:cNvPr id="21" name="Freeform 13">
              <a:extLst>
                <a:ext uri="{FF2B5EF4-FFF2-40B4-BE49-F238E27FC236}">
                  <a16:creationId xmlns="" xmlns:a16="http://schemas.microsoft.com/office/drawing/2014/main" id="{F05BE448-9A83-42ED-A9E8-C8DC41A304D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2" name="Rectangle 21">
              <a:extLst>
                <a:ext uri="{FF2B5EF4-FFF2-40B4-BE49-F238E27FC236}">
                  <a16:creationId xmlns="" xmlns:a16="http://schemas.microsoft.com/office/drawing/2014/main" id="{BD33543F-8BAC-47AC-9639-EFAB4817F010}"/>
                </a:ext>
              </a:extLst>
            </p:cNvPr>
            <p:cNvSpPr/>
            <p:nvPr/>
          </p:nvSpPr>
          <p:spPr>
            <a:xfrm>
              <a:off x="506230" y="-23678"/>
              <a:ext cx="1944763" cy="261610"/>
            </a:xfrm>
            <a:prstGeom prst="rect">
              <a:avLst/>
            </a:prstGeom>
            <a:noFill/>
          </p:spPr>
          <p:txBody>
            <a:bodyPr wrap="none">
              <a:spAutoFit/>
            </a:bodyPr>
            <a:lstStyle/>
            <a:p>
              <a:pPr algn="ctr"/>
              <a:r>
                <a:rPr lang="en-US" sz="1100" b="1">
                  <a:solidFill>
                    <a:schemeClr val="bg1"/>
                  </a:solidFill>
                </a:rPr>
                <a:t>DAPA-CKD – Stage 4 CKD</a:t>
              </a:r>
            </a:p>
          </p:txBody>
        </p:sp>
      </p:grpSp>
    </p:spTree>
    <p:extLst>
      <p:ext uri="{BB962C8B-B14F-4D97-AF65-F5344CB8AC3E}">
        <p14:creationId xmlns:p14="http://schemas.microsoft.com/office/powerpoint/2010/main" val="3820221973"/>
      </p:ext>
    </p:extLst>
  </p:cSld>
  <p:clrMapOvr>
    <a:masterClrMapping/>
  </p:clrMapOvr>
  <p:transition>
    <p:fade/>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 xmlns:a16="http://schemas.microsoft.com/office/drawing/2014/main" id="{81D32C86-46F7-B14A-BF9A-C2FB1587BD99}"/>
              </a:ext>
            </a:extLst>
          </p:cNvPr>
          <p:cNvGrpSpPr/>
          <p:nvPr/>
        </p:nvGrpSpPr>
        <p:grpSpPr>
          <a:xfrm>
            <a:off x="6193341" y="1953439"/>
            <a:ext cx="3016755" cy="3996331"/>
            <a:chOff x="6383876" y="2547984"/>
            <a:chExt cx="3016743" cy="3996331"/>
          </a:xfrm>
        </p:grpSpPr>
        <p:sp>
          <p:nvSpPr>
            <p:cNvPr id="16" name="TextBox 15">
              <a:extLst>
                <a:ext uri="{FF2B5EF4-FFF2-40B4-BE49-F238E27FC236}">
                  <a16:creationId xmlns="" xmlns:a16="http://schemas.microsoft.com/office/drawing/2014/main" id="{613A07E8-52DB-DD4E-8D21-CE87FFB27086}"/>
                </a:ext>
              </a:extLst>
            </p:cNvPr>
            <p:cNvSpPr txBox="1"/>
            <p:nvPr/>
          </p:nvSpPr>
          <p:spPr>
            <a:xfrm>
              <a:off x="6691890" y="6282705"/>
              <a:ext cx="1507137" cy="261610"/>
            </a:xfrm>
            <a:prstGeom prst="rect">
              <a:avLst/>
            </a:prstGeom>
            <a:noFill/>
          </p:spPr>
          <p:txBody>
            <a:bodyPr wrap="none" rtlCol="0">
              <a:spAutoFit/>
            </a:bodyPr>
            <a:lstStyle/>
            <a:p>
              <a:pPr algn="r">
                <a:buClr>
                  <a:schemeClr val="accent1"/>
                </a:buClr>
              </a:pPr>
              <a:r>
                <a:rPr lang="en-US" sz="1100" b="1"/>
                <a:t>Dapagliflozin Better</a:t>
              </a:r>
            </a:p>
          </p:txBody>
        </p:sp>
        <p:sp>
          <p:nvSpPr>
            <p:cNvPr id="17" name="TextBox 16">
              <a:extLst>
                <a:ext uri="{FF2B5EF4-FFF2-40B4-BE49-F238E27FC236}">
                  <a16:creationId xmlns="" xmlns:a16="http://schemas.microsoft.com/office/drawing/2014/main" id="{A5C0A971-E151-3A44-A45C-B979E17D2FA6}"/>
                </a:ext>
              </a:extLst>
            </p:cNvPr>
            <p:cNvSpPr txBox="1"/>
            <p:nvPr/>
          </p:nvSpPr>
          <p:spPr>
            <a:xfrm>
              <a:off x="8115905" y="6282705"/>
              <a:ext cx="1172111" cy="261610"/>
            </a:xfrm>
            <a:prstGeom prst="rect">
              <a:avLst/>
            </a:prstGeom>
            <a:noFill/>
          </p:spPr>
          <p:txBody>
            <a:bodyPr wrap="none" rtlCol="0">
              <a:spAutoFit/>
            </a:bodyPr>
            <a:lstStyle/>
            <a:p>
              <a:pPr>
                <a:buClr>
                  <a:schemeClr val="accent1"/>
                </a:buClr>
              </a:pPr>
              <a:r>
                <a:rPr lang="en-US" sz="1100" b="1"/>
                <a:t>Placebo Better</a:t>
              </a:r>
            </a:p>
          </p:txBody>
        </p:sp>
        <p:cxnSp>
          <p:nvCxnSpPr>
            <p:cNvPr id="18" name="Straight Arrow Connector 17">
              <a:extLst>
                <a:ext uri="{FF2B5EF4-FFF2-40B4-BE49-F238E27FC236}">
                  <a16:creationId xmlns="" xmlns:a16="http://schemas.microsoft.com/office/drawing/2014/main" id="{4846BF9B-E9FA-EE4E-9FBA-30DDDA4EB8C1}"/>
                </a:ext>
              </a:extLst>
            </p:cNvPr>
            <p:cNvCxnSpPr>
              <a:cxnSpLocks/>
            </p:cNvCxnSpPr>
            <p:nvPr/>
          </p:nvCxnSpPr>
          <p:spPr>
            <a:xfrm>
              <a:off x="8199029" y="6277634"/>
              <a:ext cx="99449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 xmlns:a16="http://schemas.microsoft.com/office/drawing/2014/main" id="{AF69B950-3044-3C43-8EE2-311E32241ACC}"/>
                </a:ext>
              </a:extLst>
            </p:cNvPr>
            <p:cNvCxnSpPr>
              <a:cxnSpLocks/>
            </p:cNvCxnSpPr>
            <p:nvPr/>
          </p:nvCxnSpPr>
          <p:spPr>
            <a:xfrm>
              <a:off x="7121412" y="6277634"/>
              <a:ext cx="994494"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Chart 19">
              <a:extLst>
                <a:ext uri="{FF2B5EF4-FFF2-40B4-BE49-F238E27FC236}">
                  <a16:creationId xmlns="" xmlns:a16="http://schemas.microsoft.com/office/drawing/2014/main" id="{DF109B70-DF7C-1641-9834-5B2039014E63}"/>
                </a:ext>
              </a:extLst>
            </p:cNvPr>
            <p:cNvGraphicFramePr>
              <a:graphicFrameLocks/>
            </p:cNvGraphicFramePr>
            <p:nvPr/>
          </p:nvGraphicFramePr>
          <p:xfrm>
            <a:off x="6453505" y="2547984"/>
            <a:ext cx="2857836" cy="3944256"/>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20">
              <a:extLst>
                <a:ext uri="{FF2B5EF4-FFF2-40B4-BE49-F238E27FC236}">
                  <a16:creationId xmlns="" xmlns:a16="http://schemas.microsoft.com/office/drawing/2014/main" id="{F25DD803-8049-234F-AA50-17969474040F}"/>
                </a:ext>
              </a:extLst>
            </p:cNvPr>
            <p:cNvSpPr txBox="1"/>
            <p:nvPr/>
          </p:nvSpPr>
          <p:spPr>
            <a:xfrm>
              <a:off x="7279742" y="5991224"/>
              <a:ext cx="360995" cy="246221"/>
            </a:xfrm>
            <a:prstGeom prst="rect">
              <a:avLst/>
            </a:prstGeom>
            <a:noFill/>
          </p:spPr>
          <p:txBody>
            <a:bodyPr wrap="none" rtlCol="0">
              <a:spAutoFit/>
            </a:bodyPr>
            <a:lstStyle/>
            <a:p>
              <a:pPr algn="ctr">
                <a:buClr>
                  <a:schemeClr val="accent1"/>
                </a:buClr>
              </a:pPr>
              <a:r>
                <a:rPr lang="en-US" sz="1000"/>
                <a:t>0.5</a:t>
              </a:r>
            </a:p>
          </p:txBody>
        </p:sp>
        <p:sp>
          <p:nvSpPr>
            <p:cNvPr id="22" name="TextBox 21">
              <a:extLst>
                <a:ext uri="{FF2B5EF4-FFF2-40B4-BE49-F238E27FC236}">
                  <a16:creationId xmlns="" xmlns:a16="http://schemas.microsoft.com/office/drawing/2014/main" id="{4279A681-63B2-584B-98C9-78D0CABC44D5}"/>
                </a:ext>
              </a:extLst>
            </p:cNvPr>
            <p:cNvSpPr txBox="1"/>
            <p:nvPr/>
          </p:nvSpPr>
          <p:spPr>
            <a:xfrm>
              <a:off x="8644273" y="5991224"/>
              <a:ext cx="360995" cy="246221"/>
            </a:xfrm>
            <a:prstGeom prst="rect">
              <a:avLst/>
            </a:prstGeom>
            <a:noFill/>
          </p:spPr>
          <p:txBody>
            <a:bodyPr wrap="none" rtlCol="0">
              <a:spAutoFit/>
            </a:bodyPr>
            <a:lstStyle/>
            <a:p>
              <a:pPr algn="ctr">
                <a:buClr>
                  <a:schemeClr val="accent1"/>
                </a:buClr>
              </a:pPr>
              <a:r>
                <a:rPr lang="en-US" sz="1000"/>
                <a:t>2.0</a:t>
              </a:r>
            </a:p>
          </p:txBody>
        </p:sp>
        <p:sp>
          <p:nvSpPr>
            <p:cNvPr id="23" name="TextBox 22">
              <a:extLst>
                <a:ext uri="{FF2B5EF4-FFF2-40B4-BE49-F238E27FC236}">
                  <a16:creationId xmlns="" xmlns:a16="http://schemas.microsoft.com/office/drawing/2014/main" id="{41212783-AC60-1C42-82D8-57721B5344CC}"/>
                </a:ext>
              </a:extLst>
            </p:cNvPr>
            <p:cNvSpPr txBox="1"/>
            <p:nvPr/>
          </p:nvSpPr>
          <p:spPr>
            <a:xfrm>
              <a:off x="9039624" y="5991224"/>
              <a:ext cx="360995" cy="246221"/>
            </a:xfrm>
            <a:prstGeom prst="rect">
              <a:avLst/>
            </a:prstGeom>
            <a:noFill/>
          </p:spPr>
          <p:txBody>
            <a:bodyPr wrap="none" rtlCol="0">
              <a:spAutoFit/>
            </a:bodyPr>
            <a:lstStyle/>
            <a:p>
              <a:pPr algn="ctr">
                <a:buClr>
                  <a:schemeClr val="accent1"/>
                </a:buClr>
              </a:pPr>
              <a:r>
                <a:rPr lang="en-US" sz="1000"/>
                <a:t>3.0</a:t>
              </a:r>
            </a:p>
          </p:txBody>
        </p:sp>
        <p:sp>
          <p:nvSpPr>
            <p:cNvPr id="24" name="TextBox 23">
              <a:extLst>
                <a:ext uri="{FF2B5EF4-FFF2-40B4-BE49-F238E27FC236}">
                  <a16:creationId xmlns="" xmlns:a16="http://schemas.microsoft.com/office/drawing/2014/main" id="{0713F8B9-7FAD-2A4B-9374-AE400A855902}"/>
                </a:ext>
              </a:extLst>
            </p:cNvPr>
            <p:cNvSpPr txBox="1"/>
            <p:nvPr/>
          </p:nvSpPr>
          <p:spPr>
            <a:xfrm>
              <a:off x="7962939" y="5991224"/>
              <a:ext cx="360995" cy="246221"/>
            </a:xfrm>
            <a:prstGeom prst="rect">
              <a:avLst/>
            </a:prstGeom>
            <a:noFill/>
          </p:spPr>
          <p:txBody>
            <a:bodyPr wrap="none" rtlCol="0">
              <a:spAutoFit/>
            </a:bodyPr>
            <a:lstStyle/>
            <a:p>
              <a:pPr algn="ctr">
                <a:buClr>
                  <a:schemeClr val="accent1"/>
                </a:buClr>
              </a:pPr>
              <a:r>
                <a:rPr lang="en-US" sz="1000"/>
                <a:t>1.0</a:t>
              </a:r>
            </a:p>
          </p:txBody>
        </p:sp>
        <p:sp>
          <p:nvSpPr>
            <p:cNvPr id="25" name="TextBox 24">
              <a:extLst>
                <a:ext uri="{FF2B5EF4-FFF2-40B4-BE49-F238E27FC236}">
                  <a16:creationId xmlns="" xmlns:a16="http://schemas.microsoft.com/office/drawing/2014/main" id="{E8F73538-961D-5140-AB80-2B2BDB023A7B}"/>
                </a:ext>
              </a:extLst>
            </p:cNvPr>
            <p:cNvSpPr txBox="1"/>
            <p:nvPr/>
          </p:nvSpPr>
          <p:spPr>
            <a:xfrm>
              <a:off x="6383876" y="5991224"/>
              <a:ext cx="360995" cy="246221"/>
            </a:xfrm>
            <a:prstGeom prst="rect">
              <a:avLst/>
            </a:prstGeom>
            <a:noFill/>
          </p:spPr>
          <p:txBody>
            <a:bodyPr wrap="none" rtlCol="0">
              <a:spAutoFit/>
            </a:bodyPr>
            <a:lstStyle/>
            <a:p>
              <a:pPr algn="ctr">
                <a:buClr>
                  <a:schemeClr val="accent1"/>
                </a:buClr>
              </a:pPr>
              <a:r>
                <a:rPr lang="en-US" sz="1000"/>
                <a:t>0.2</a:t>
              </a:r>
            </a:p>
          </p:txBody>
        </p:sp>
      </p:grpSp>
      <p:sp>
        <p:nvSpPr>
          <p:cNvPr id="4" name="Title 3">
            <a:extLst>
              <a:ext uri="{FF2B5EF4-FFF2-40B4-BE49-F238E27FC236}">
                <a16:creationId xmlns="" xmlns:a16="http://schemas.microsoft.com/office/drawing/2014/main" id="{FE16D5A7-F286-4313-9E86-10AA9A459C1A}"/>
              </a:ext>
            </a:extLst>
          </p:cNvPr>
          <p:cNvSpPr>
            <a:spLocks noGrp="1"/>
          </p:cNvSpPr>
          <p:nvPr>
            <p:ph type="title"/>
          </p:nvPr>
        </p:nvSpPr>
        <p:spPr/>
        <p:txBody>
          <a:bodyPr>
            <a:normAutofit/>
          </a:bodyPr>
          <a:lstStyle/>
          <a:p>
            <a:r>
              <a:rPr lang="en-US"/>
              <a:t>Secondary Outcomes According to CKD Stage</a:t>
            </a:r>
          </a:p>
        </p:txBody>
      </p:sp>
      <p:sp>
        <p:nvSpPr>
          <p:cNvPr id="3" name="Text Placeholder 2"/>
          <p:cNvSpPr>
            <a:spLocks noGrp="1"/>
          </p:cNvSpPr>
          <p:nvPr>
            <p:ph type="body" sz="quarter" idx="13"/>
          </p:nvPr>
        </p:nvSpPr>
        <p:spPr/>
        <p:txBody>
          <a:bodyPr/>
          <a:lstStyle/>
          <a:p>
            <a:r>
              <a:rPr lang="en-US"/>
              <a:t>NOTE: Stage 4 CKD = eGFR &lt;30 mL/min/1.73m</a:t>
            </a:r>
            <a:r>
              <a:rPr lang="en-US" baseline="30000"/>
              <a:t>2</a:t>
            </a:r>
            <a:r>
              <a:rPr lang="en-US"/>
              <a:t>; Stage 2/3 CKD = eGFR ≥30 mL/min/1.73m</a:t>
            </a:r>
            <a:r>
              <a:rPr lang="en-US" baseline="30000"/>
              <a:t>2</a:t>
            </a:r>
            <a:r>
              <a:rPr lang="en-US"/>
              <a:t>.</a:t>
            </a:r>
            <a:endParaRPr lang="en-US" baseline="30000"/>
          </a:p>
          <a:p>
            <a:r>
              <a:rPr lang="en-US"/>
              <a:t>CV = cardiovascular; eGFR = estimated glomerular filtration rate; ESKD = end-stage kidney disease.</a:t>
            </a:r>
          </a:p>
          <a:p>
            <a:r>
              <a:rPr lang="en-US" err="1"/>
              <a:t>Chertow</a:t>
            </a:r>
            <a:r>
              <a:rPr lang="en-US"/>
              <a:t> GM et al</a:t>
            </a:r>
            <a:r>
              <a:rPr lang="en-US" spc="-30"/>
              <a:t>. </a:t>
            </a:r>
            <a:r>
              <a:rPr lang="en-US" i="1" spc="-30"/>
              <a:t>J Am Soc Nephrol</a:t>
            </a:r>
            <a:r>
              <a:rPr lang="en-US" spc="-30"/>
              <a:t>. </a:t>
            </a:r>
            <a:r>
              <a:rPr lang="en-US"/>
              <a:t>2021;32:2352-2361.</a:t>
            </a:r>
          </a:p>
        </p:txBody>
      </p:sp>
      <p:graphicFrame>
        <p:nvGraphicFramePr>
          <p:cNvPr id="6" name="Table 5"/>
          <p:cNvGraphicFramePr>
            <a:graphicFrameLocks noGrp="1"/>
          </p:cNvGraphicFramePr>
          <p:nvPr/>
        </p:nvGraphicFramePr>
        <p:xfrm>
          <a:off x="475892" y="1257302"/>
          <a:ext cx="11271939" cy="4023360"/>
        </p:xfrm>
        <a:graphic>
          <a:graphicData uri="http://schemas.openxmlformats.org/drawingml/2006/table">
            <a:tbl>
              <a:tblPr bandRow="1">
                <a:tableStyleId>{2D5ABB26-0587-4C30-8999-92F81FD0307C}</a:tableStyleId>
              </a:tblPr>
              <a:tblGrid>
                <a:gridCol w="1600335">
                  <a:extLst>
                    <a:ext uri="{9D8B030D-6E8A-4147-A177-3AD203B41FA5}">
                      <a16:colId xmlns="" xmlns:a16="http://schemas.microsoft.com/office/drawing/2014/main" val="1678888695"/>
                    </a:ext>
                  </a:extLst>
                </a:gridCol>
                <a:gridCol w="407187">
                  <a:extLst>
                    <a:ext uri="{9D8B030D-6E8A-4147-A177-3AD203B41FA5}">
                      <a16:colId xmlns="" xmlns:a16="http://schemas.microsoft.com/office/drawing/2014/main" val="1933366999"/>
                    </a:ext>
                  </a:extLst>
                </a:gridCol>
                <a:gridCol w="1063097">
                  <a:extLst>
                    <a:ext uri="{9D8B030D-6E8A-4147-A177-3AD203B41FA5}">
                      <a16:colId xmlns="" xmlns:a16="http://schemas.microsoft.com/office/drawing/2014/main" val="3891499949"/>
                    </a:ext>
                  </a:extLst>
                </a:gridCol>
                <a:gridCol w="125307">
                  <a:extLst>
                    <a:ext uri="{9D8B030D-6E8A-4147-A177-3AD203B41FA5}">
                      <a16:colId xmlns="" xmlns:a16="http://schemas.microsoft.com/office/drawing/2014/main" val="2160607708"/>
                    </a:ext>
                  </a:extLst>
                </a:gridCol>
                <a:gridCol w="985735">
                  <a:extLst>
                    <a:ext uri="{9D8B030D-6E8A-4147-A177-3AD203B41FA5}">
                      <a16:colId xmlns="" xmlns:a16="http://schemas.microsoft.com/office/drawing/2014/main" val="20003"/>
                    </a:ext>
                  </a:extLst>
                </a:gridCol>
                <a:gridCol w="1054461">
                  <a:extLst>
                    <a:ext uri="{9D8B030D-6E8A-4147-A177-3AD203B41FA5}">
                      <a16:colId xmlns="" xmlns:a16="http://schemas.microsoft.com/office/drawing/2014/main" val="1467438116"/>
                    </a:ext>
                  </a:extLst>
                </a:gridCol>
                <a:gridCol w="143608">
                  <a:extLst>
                    <a:ext uri="{9D8B030D-6E8A-4147-A177-3AD203B41FA5}">
                      <a16:colId xmlns="" xmlns:a16="http://schemas.microsoft.com/office/drawing/2014/main" val="4070445799"/>
                    </a:ext>
                  </a:extLst>
                </a:gridCol>
                <a:gridCol w="767063">
                  <a:extLst>
                    <a:ext uri="{9D8B030D-6E8A-4147-A177-3AD203B41FA5}">
                      <a16:colId xmlns="" xmlns:a16="http://schemas.microsoft.com/office/drawing/2014/main" val="20006"/>
                    </a:ext>
                  </a:extLst>
                </a:gridCol>
                <a:gridCol w="367499">
                  <a:extLst>
                    <a:ext uri="{9D8B030D-6E8A-4147-A177-3AD203B41FA5}">
                      <a16:colId xmlns="" xmlns:a16="http://schemas.microsoft.com/office/drawing/2014/main" val="734811335"/>
                    </a:ext>
                  </a:extLst>
                </a:gridCol>
                <a:gridCol w="1973995">
                  <a:extLst>
                    <a:ext uri="{9D8B030D-6E8A-4147-A177-3AD203B41FA5}">
                      <a16:colId xmlns="" xmlns:a16="http://schemas.microsoft.com/office/drawing/2014/main" val="1579135219"/>
                    </a:ext>
                  </a:extLst>
                </a:gridCol>
                <a:gridCol w="1605123">
                  <a:extLst>
                    <a:ext uri="{9D8B030D-6E8A-4147-A177-3AD203B41FA5}">
                      <a16:colId xmlns="" xmlns:a16="http://schemas.microsoft.com/office/drawing/2014/main" val="1783972375"/>
                    </a:ext>
                  </a:extLst>
                </a:gridCol>
                <a:gridCol w="1178528">
                  <a:extLst>
                    <a:ext uri="{9D8B030D-6E8A-4147-A177-3AD203B41FA5}">
                      <a16:colId xmlns="" xmlns:a16="http://schemas.microsoft.com/office/drawing/2014/main" val="2858814517"/>
                    </a:ext>
                  </a:extLst>
                </a:gridCol>
              </a:tblGrid>
              <a:tr h="228804">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3">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spc="0" baseline="0">
                          <a:solidFill>
                            <a:schemeClr val="bg1"/>
                          </a:solidFill>
                        </a:rPr>
                        <a:t>Dapagliflozin</a:t>
                      </a:r>
                      <a:endParaRPr lang="en-GB" sz="12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r>
                        <a:rPr lang="en-GB" sz="1400" b="1" spc="0" baseline="0">
                          <a:solidFill>
                            <a:schemeClr val="bg1"/>
                          </a:solidFill>
                        </a:rPr>
                        <a:t>Dapagliflozin</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2">
                  <a:txBody>
                    <a:bodyPr/>
                    <a:lstStyle/>
                    <a:p>
                      <a:pPr algn="ctr"/>
                      <a:r>
                        <a:rPr lang="en-GB" sz="1200" b="1">
                          <a:solidFill>
                            <a:schemeClr val="bg1"/>
                          </a:solidFill>
                        </a:rPr>
                        <a:t>Dapagliflozin</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4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501014792"/>
                  </a:ext>
                </a:extLst>
              </a:tr>
              <a:tr h="381340">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4">
                  <a:txBody>
                    <a:bodyPr/>
                    <a:lstStyle/>
                    <a:p>
                      <a:pPr algn="ctr"/>
                      <a:r>
                        <a:rPr lang="en-GB" sz="1200" b="1" spc="0">
                          <a:solidFill>
                            <a:schemeClr val="bg1"/>
                          </a:solidFill>
                        </a:rPr>
                        <a:t>No. of</a:t>
                      </a:r>
                      <a:r>
                        <a:rPr lang="en-GB" sz="1200" b="1" spc="0" baseline="0">
                          <a:solidFill>
                            <a:schemeClr val="bg1"/>
                          </a:solidFill>
                        </a:rPr>
                        <a:t> </a:t>
                      </a:r>
                      <a:r>
                        <a:rPr lang="en-GB" sz="1200" b="1" spc="0">
                          <a:solidFill>
                            <a:schemeClr val="bg1"/>
                          </a:solidFill>
                        </a:rPr>
                        <a:t>patients/ total no.</a:t>
                      </a:r>
                      <a:endParaRPr lang="en-GB" sz="12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r>
                        <a:rPr lang="en-GB" sz="1400" b="1" spc="0">
                          <a:solidFill>
                            <a:schemeClr val="bg1"/>
                          </a:solidFill>
                        </a:rPr>
                        <a:t>No. of</a:t>
                      </a:r>
                      <a:r>
                        <a:rPr lang="en-GB" sz="1400" b="1" spc="0" baseline="0">
                          <a:solidFill>
                            <a:schemeClr val="bg1"/>
                          </a:solidFill>
                        </a:rPr>
                        <a:t> </a:t>
                      </a:r>
                      <a:r>
                        <a:rPr lang="en-GB" sz="1400" b="1" spc="0">
                          <a:solidFill>
                            <a:schemeClr val="bg1"/>
                          </a:solidFill>
                        </a:rPr>
                        <a:t>participants/      total no.</a:t>
                      </a:r>
                      <a:endParaRPr lang="en-GB" sz="1400" b="1" i="1" spc="0">
                        <a:solidFill>
                          <a:schemeClr val="bg1"/>
                        </a:solidFil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GB" sz="1400"/>
                    </a:p>
                  </a:txBody>
                  <a:tcPr/>
                </a:tc>
                <a:tc hMerge="1">
                  <a:txBody>
                    <a:bodyPr/>
                    <a:lstStyle/>
                    <a:p>
                      <a:endParaRPr lang="en-GB"/>
                    </a:p>
                  </a:txBody>
                  <a:tcPr/>
                </a:tc>
                <a:tc gridSpan="4">
                  <a:txBody>
                    <a:bodyPr/>
                    <a:lstStyle/>
                    <a:p>
                      <a:pPr algn="ctr"/>
                      <a:r>
                        <a:rPr lang="en-GB" sz="1200" b="1" kern="1200" baseline="0">
                          <a:solidFill>
                            <a:schemeClr val="bg1"/>
                          </a:solidFill>
                        </a:rPr>
                        <a:t>Events/100 patient-years</a:t>
                      </a:r>
                      <a:endParaRPr lang="en-GB" sz="1200" b="1" i="1" kern="1200" baseline="0">
                        <a:solidFill>
                          <a:schemeClr val="bg1"/>
                        </a:solidFill>
                        <a:latin typeface="+mn-lt"/>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GB"/>
                    </a:p>
                  </a:txBody>
                  <a:tcPr/>
                </a:tc>
                <a:tc hMerge="1">
                  <a:txBody>
                    <a:bodyPr/>
                    <a:lstStyle/>
                    <a:p>
                      <a:endParaRPr lang="en-GB"/>
                    </a:p>
                  </a:txBody>
                  <a:tcPr/>
                </a:tc>
                <a:tc hMerge="1">
                  <a:txBody>
                    <a:bodyPr/>
                    <a:lstStyle/>
                    <a:p>
                      <a:pPr algn="ctr"/>
                      <a:endParaRPr lang="en-GB" sz="14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200" b="1">
                          <a:solidFill>
                            <a:schemeClr val="bg1"/>
                          </a:solidFill>
                        </a:rPr>
                        <a:t>Hazard Ratio </a:t>
                      </a:r>
                    </a:p>
                    <a:p>
                      <a:pPr algn="ctr"/>
                      <a:r>
                        <a:rPr lang="en-GB" sz="1200" b="1">
                          <a:solidFill>
                            <a:schemeClr val="bg1"/>
                          </a:solidFill>
                        </a:rPr>
                        <a:t>(95% CI)</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200" b="1">
                          <a:solidFill>
                            <a:schemeClr val="bg1"/>
                          </a:solidFill>
                        </a:rPr>
                        <a:t>P-value for Interaction</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339979965"/>
                  </a:ext>
                </a:extLst>
              </a:tr>
              <a:tr h="228804">
                <a:tc gridSpan="10">
                  <a:txBody>
                    <a:bodyPr/>
                    <a:lstStyle/>
                    <a:p>
                      <a:r>
                        <a:rPr lang="en-GB" sz="1200" b="1"/>
                        <a:t>Kidney</a:t>
                      </a:r>
                      <a:r>
                        <a:rPr lang="en-GB" sz="1200" b="1" baseline="0"/>
                        <a:t> composite outcome</a:t>
                      </a:r>
                      <a:r>
                        <a:rPr lang="en-GB" sz="1200" b="1"/>
                        <a:t>: ≥50% eGFR decline, ESKD, or kidney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pPr algn="ctr"/>
                      <a:endParaRPr lang="en-GB" sz="1500" b="1"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1"/>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747968731"/>
                  </a:ext>
                </a:extLst>
              </a:tr>
              <a:tr h="228804">
                <a:tc gridSpan="2">
                  <a:txBody>
                    <a:bodyPr/>
                    <a:lstStyle/>
                    <a:p>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142/2152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243/2152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a:t>0.56 (0.45, 0.68)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200" b="1"/>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08006200"/>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49/293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73/331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12.5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0.71 (0.49, 1.02)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868234317"/>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93/1859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170/1821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0.51 (0.40, 0.66)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612050212"/>
                  </a:ext>
                </a:extLst>
              </a:tr>
              <a:tr h="228804">
                <a:tc gridSpan="5">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i="0" baseline="0"/>
                        <a:t>CV death or heart failure hospitalization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pPr algn="ctr"/>
                      <a:endParaRPr lang="en-GB" sz="1500"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2676209243"/>
                  </a:ext>
                </a:extLst>
              </a:tr>
              <a:tr h="228804">
                <a:tc gridSpan="2">
                  <a:txBody>
                    <a:bodyPr/>
                    <a:lstStyle/>
                    <a:p>
                      <a:pPr marL="0"/>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100/2152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138/2152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0.71 (0.55,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071534317"/>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18/293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24/331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3.6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0.83 (0.45, 1.53)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212740433"/>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82/1859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114/1821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0.69 (0.52,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451790292"/>
                  </a:ext>
                </a:extLst>
              </a:tr>
              <a:tr h="228804">
                <a:tc gridSpan="2">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i="0" baseline="0"/>
                        <a:t>All-cause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400" b="1" i="0" baseline="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1553086488"/>
                  </a:ext>
                </a:extLst>
              </a:tr>
              <a:tr h="228804">
                <a:tc gridSpan="2">
                  <a:txBody>
                    <a:bodyPr/>
                    <a:lstStyle/>
                    <a:p>
                      <a:pPr marL="0"/>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101/2152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146/2152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a:t>0.69 (0.53, 0.88)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814552470"/>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19/293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31/331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4.6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0.68 (0.39, 1.21)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0.95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08537478"/>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82/1859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115/1821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0.69 (0.52,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77130084"/>
                  </a:ext>
                </a:extLst>
              </a:tr>
            </a:tbl>
          </a:graphicData>
        </a:graphic>
      </p:graphicFrame>
      <p:grpSp>
        <p:nvGrpSpPr>
          <p:cNvPr id="29" name="Group 28">
            <a:extLst>
              <a:ext uri="{FF2B5EF4-FFF2-40B4-BE49-F238E27FC236}">
                <a16:creationId xmlns="" xmlns:a16="http://schemas.microsoft.com/office/drawing/2014/main" id="{3216F5C5-368C-4E5C-A4CF-3FF22FA2DD61}"/>
              </a:ext>
            </a:extLst>
          </p:cNvPr>
          <p:cNvGrpSpPr/>
          <p:nvPr/>
        </p:nvGrpSpPr>
        <p:grpSpPr>
          <a:xfrm>
            <a:off x="-6291" y="-23678"/>
            <a:ext cx="3017520" cy="261610"/>
            <a:chOff x="-6290" y="-23678"/>
            <a:chExt cx="3017520" cy="261610"/>
          </a:xfrm>
          <a:solidFill>
            <a:schemeClr val="accent2"/>
          </a:solidFill>
        </p:grpSpPr>
        <p:sp>
          <p:nvSpPr>
            <p:cNvPr id="30" name="Freeform 13">
              <a:extLst>
                <a:ext uri="{FF2B5EF4-FFF2-40B4-BE49-F238E27FC236}">
                  <a16:creationId xmlns="" xmlns:a16="http://schemas.microsoft.com/office/drawing/2014/main" id="{89479333-EF65-4EAA-A4BC-5B39CF9E651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31" name="Rectangle 30">
              <a:extLst>
                <a:ext uri="{FF2B5EF4-FFF2-40B4-BE49-F238E27FC236}">
                  <a16:creationId xmlns="" xmlns:a16="http://schemas.microsoft.com/office/drawing/2014/main" id="{FCF578E2-5AAC-49A8-8BDA-A66B94BA7E14}"/>
                </a:ext>
              </a:extLst>
            </p:cNvPr>
            <p:cNvSpPr/>
            <p:nvPr/>
          </p:nvSpPr>
          <p:spPr>
            <a:xfrm>
              <a:off x="506230" y="-23678"/>
              <a:ext cx="1944763" cy="261610"/>
            </a:xfrm>
            <a:prstGeom prst="rect">
              <a:avLst/>
            </a:prstGeom>
            <a:noFill/>
          </p:spPr>
          <p:txBody>
            <a:bodyPr wrap="none">
              <a:spAutoFit/>
            </a:bodyPr>
            <a:lstStyle/>
            <a:p>
              <a:pPr algn="ctr"/>
              <a:r>
                <a:rPr lang="en-US" sz="1100" b="1">
                  <a:solidFill>
                    <a:schemeClr val="bg1"/>
                  </a:solidFill>
                </a:rPr>
                <a:t>DAPA-CKD – Stage 4 CKD</a:t>
              </a:r>
            </a:p>
          </p:txBody>
        </p:sp>
      </p:grpSp>
    </p:spTree>
    <p:extLst>
      <p:ext uri="{BB962C8B-B14F-4D97-AF65-F5344CB8AC3E}">
        <p14:creationId xmlns:p14="http://schemas.microsoft.com/office/powerpoint/2010/main" val="2918815957"/>
      </p:ext>
    </p:extLst>
  </p:cSld>
  <p:clrMapOvr>
    <a:masterClrMapping/>
  </p:clrMapOvr>
  <p:transition>
    <p:fade/>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Freeform 96">
            <a:extLst>
              <a:ext uri="{FF2B5EF4-FFF2-40B4-BE49-F238E27FC236}">
                <a16:creationId xmlns="" xmlns:a16="http://schemas.microsoft.com/office/drawing/2014/main" id="{71F8C8AA-1AAA-4BA1-8FC6-D3F423D40B5D}"/>
              </a:ext>
            </a:extLst>
          </p:cNvPr>
          <p:cNvSpPr>
            <a:spLocks/>
          </p:cNvSpPr>
          <p:nvPr/>
        </p:nvSpPr>
        <p:spPr bwMode="auto">
          <a:xfrm>
            <a:off x="2649315" y="4040205"/>
            <a:ext cx="6513513" cy="860425"/>
          </a:xfrm>
          <a:custGeom>
            <a:avLst/>
            <a:gdLst>
              <a:gd name="T0" fmla="*/ 0 w 4103"/>
              <a:gd name="T1" fmla="*/ 0 h 542"/>
              <a:gd name="T2" fmla="*/ 0 w 4103"/>
              <a:gd name="T3" fmla="*/ 0 h 542"/>
              <a:gd name="T4" fmla="*/ 0 w 4103"/>
              <a:gd name="T5" fmla="*/ 0 h 542"/>
              <a:gd name="T6" fmla="*/ 57 w 4103"/>
              <a:gd name="T7" fmla="*/ 29 h 542"/>
              <a:gd name="T8" fmla="*/ 57 w 4103"/>
              <a:gd name="T9" fmla="*/ 29 h 542"/>
              <a:gd name="T10" fmla="*/ 228 w 4103"/>
              <a:gd name="T11" fmla="*/ 62 h 542"/>
              <a:gd name="T12" fmla="*/ 228 w 4103"/>
              <a:gd name="T13" fmla="*/ 62 h 542"/>
              <a:gd name="T14" fmla="*/ 455 w 4103"/>
              <a:gd name="T15" fmla="*/ 71 h 542"/>
              <a:gd name="T16" fmla="*/ 455 w 4103"/>
              <a:gd name="T17" fmla="*/ 71 h 542"/>
              <a:gd name="T18" fmla="*/ 911 w 4103"/>
              <a:gd name="T19" fmla="*/ 152 h 542"/>
              <a:gd name="T20" fmla="*/ 911 w 4103"/>
              <a:gd name="T21" fmla="*/ 152 h 542"/>
              <a:gd name="T22" fmla="*/ 1368 w 4103"/>
              <a:gd name="T23" fmla="*/ 221 h 542"/>
              <a:gd name="T24" fmla="*/ 1368 w 4103"/>
              <a:gd name="T25" fmla="*/ 221 h 542"/>
              <a:gd name="T26" fmla="*/ 1823 w 4103"/>
              <a:gd name="T27" fmla="*/ 266 h 542"/>
              <a:gd name="T28" fmla="*/ 1823 w 4103"/>
              <a:gd name="T29" fmla="*/ 266 h 542"/>
              <a:gd name="T30" fmla="*/ 2279 w 4103"/>
              <a:gd name="T31" fmla="*/ 308 h 542"/>
              <a:gd name="T32" fmla="*/ 2279 w 4103"/>
              <a:gd name="T33" fmla="*/ 308 h 542"/>
              <a:gd name="T34" fmla="*/ 2735 w 4103"/>
              <a:gd name="T35" fmla="*/ 364 h 542"/>
              <a:gd name="T36" fmla="*/ 2735 w 4103"/>
              <a:gd name="T37" fmla="*/ 364 h 542"/>
              <a:gd name="T38" fmla="*/ 3191 w 4103"/>
              <a:gd name="T39" fmla="*/ 399 h 542"/>
              <a:gd name="T40" fmla="*/ 3191 w 4103"/>
              <a:gd name="T41" fmla="*/ 399 h 542"/>
              <a:gd name="T42" fmla="*/ 3646 w 4103"/>
              <a:gd name="T43" fmla="*/ 444 h 542"/>
              <a:gd name="T44" fmla="*/ 3646 w 4103"/>
              <a:gd name="T45" fmla="*/ 444 h 542"/>
              <a:gd name="T46" fmla="*/ 4103 w 4103"/>
              <a:gd name="T47"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3" h="542">
                <a:moveTo>
                  <a:pt x="0" y="0"/>
                </a:moveTo>
                <a:lnTo>
                  <a:pt x="0" y="0"/>
                </a:lnTo>
                <a:lnTo>
                  <a:pt x="0" y="0"/>
                </a:lnTo>
                <a:lnTo>
                  <a:pt x="57" y="29"/>
                </a:lnTo>
                <a:lnTo>
                  <a:pt x="57" y="29"/>
                </a:lnTo>
                <a:lnTo>
                  <a:pt x="228" y="62"/>
                </a:lnTo>
                <a:lnTo>
                  <a:pt x="228" y="62"/>
                </a:lnTo>
                <a:lnTo>
                  <a:pt x="455" y="71"/>
                </a:lnTo>
                <a:lnTo>
                  <a:pt x="455" y="71"/>
                </a:lnTo>
                <a:lnTo>
                  <a:pt x="911" y="152"/>
                </a:lnTo>
                <a:lnTo>
                  <a:pt x="911" y="152"/>
                </a:lnTo>
                <a:lnTo>
                  <a:pt x="1368" y="221"/>
                </a:lnTo>
                <a:lnTo>
                  <a:pt x="1368" y="221"/>
                </a:lnTo>
                <a:lnTo>
                  <a:pt x="1823" y="266"/>
                </a:lnTo>
                <a:lnTo>
                  <a:pt x="1823" y="266"/>
                </a:lnTo>
                <a:lnTo>
                  <a:pt x="2279" y="308"/>
                </a:lnTo>
                <a:lnTo>
                  <a:pt x="2279" y="308"/>
                </a:lnTo>
                <a:lnTo>
                  <a:pt x="2735" y="364"/>
                </a:lnTo>
                <a:lnTo>
                  <a:pt x="2735" y="364"/>
                </a:lnTo>
                <a:lnTo>
                  <a:pt x="3191" y="399"/>
                </a:lnTo>
                <a:lnTo>
                  <a:pt x="3191" y="399"/>
                </a:lnTo>
                <a:lnTo>
                  <a:pt x="3646" y="444"/>
                </a:lnTo>
                <a:lnTo>
                  <a:pt x="3646" y="444"/>
                </a:lnTo>
                <a:lnTo>
                  <a:pt x="4103" y="542"/>
                </a:lnTo>
              </a:path>
            </a:pathLst>
          </a:custGeom>
          <a:noFill/>
          <a:ln w="381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215">
            <a:extLst>
              <a:ext uri="{FF2B5EF4-FFF2-40B4-BE49-F238E27FC236}">
                <a16:creationId xmlns="" xmlns:a16="http://schemas.microsoft.com/office/drawing/2014/main" id="{8C1F63A7-FBD4-4194-8A3B-ABE702A368B9}"/>
              </a:ext>
            </a:extLst>
          </p:cNvPr>
          <p:cNvSpPr>
            <a:spLocks/>
          </p:cNvSpPr>
          <p:nvPr/>
        </p:nvSpPr>
        <p:spPr bwMode="auto">
          <a:xfrm>
            <a:off x="2649315" y="2402367"/>
            <a:ext cx="6513513" cy="981075"/>
          </a:xfrm>
          <a:custGeom>
            <a:avLst/>
            <a:gdLst>
              <a:gd name="T0" fmla="*/ 0 w 4103"/>
              <a:gd name="T1" fmla="*/ 0 h 618"/>
              <a:gd name="T2" fmla="*/ 0 w 4103"/>
              <a:gd name="T3" fmla="*/ 0 h 618"/>
              <a:gd name="T4" fmla="*/ 0 w 4103"/>
              <a:gd name="T5" fmla="*/ 0 h 618"/>
              <a:gd name="T6" fmla="*/ 57 w 4103"/>
              <a:gd name="T7" fmla="*/ 44 h 618"/>
              <a:gd name="T8" fmla="*/ 57 w 4103"/>
              <a:gd name="T9" fmla="*/ 44 h 618"/>
              <a:gd name="T10" fmla="*/ 228 w 4103"/>
              <a:gd name="T11" fmla="*/ 63 h 618"/>
              <a:gd name="T12" fmla="*/ 228 w 4103"/>
              <a:gd name="T13" fmla="*/ 63 h 618"/>
              <a:gd name="T14" fmla="*/ 455 w 4103"/>
              <a:gd name="T15" fmla="*/ 89 h 618"/>
              <a:gd name="T16" fmla="*/ 455 w 4103"/>
              <a:gd name="T17" fmla="*/ 89 h 618"/>
              <a:gd name="T18" fmla="*/ 911 w 4103"/>
              <a:gd name="T19" fmla="*/ 137 h 618"/>
              <a:gd name="T20" fmla="*/ 911 w 4103"/>
              <a:gd name="T21" fmla="*/ 137 h 618"/>
              <a:gd name="T22" fmla="*/ 1368 w 4103"/>
              <a:gd name="T23" fmla="*/ 215 h 618"/>
              <a:gd name="T24" fmla="*/ 1368 w 4103"/>
              <a:gd name="T25" fmla="*/ 215 h 618"/>
              <a:gd name="T26" fmla="*/ 1823 w 4103"/>
              <a:gd name="T27" fmla="*/ 306 h 618"/>
              <a:gd name="T28" fmla="*/ 1823 w 4103"/>
              <a:gd name="T29" fmla="*/ 306 h 618"/>
              <a:gd name="T30" fmla="*/ 2279 w 4103"/>
              <a:gd name="T31" fmla="*/ 355 h 618"/>
              <a:gd name="T32" fmla="*/ 2279 w 4103"/>
              <a:gd name="T33" fmla="*/ 355 h 618"/>
              <a:gd name="T34" fmla="*/ 2735 w 4103"/>
              <a:gd name="T35" fmla="*/ 415 h 618"/>
              <a:gd name="T36" fmla="*/ 2735 w 4103"/>
              <a:gd name="T37" fmla="*/ 415 h 618"/>
              <a:gd name="T38" fmla="*/ 3191 w 4103"/>
              <a:gd name="T39" fmla="*/ 482 h 618"/>
              <a:gd name="T40" fmla="*/ 3191 w 4103"/>
              <a:gd name="T41" fmla="*/ 482 h 618"/>
              <a:gd name="T42" fmla="*/ 3646 w 4103"/>
              <a:gd name="T43" fmla="*/ 551 h 618"/>
              <a:gd name="T44" fmla="*/ 3646 w 4103"/>
              <a:gd name="T45" fmla="*/ 551 h 618"/>
              <a:gd name="T46" fmla="*/ 4103 w 4103"/>
              <a:gd name="T47" fmla="*/ 61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3" h="618">
                <a:moveTo>
                  <a:pt x="0" y="0"/>
                </a:moveTo>
                <a:lnTo>
                  <a:pt x="0" y="0"/>
                </a:lnTo>
                <a:lnTo>
                  <a:pt x="0" y="0"/>
                </a:lnTo>
                <a:lnTo>
                  <a:pt x="57" y="44"/>
                </a:lnTo>
                <a:lnTo>
                  <a:pt x="57" y="44"/>
                </a:lnTo>
                <a:lnTo>
                  <a:pt x="228" y="63"/>
                </a:lnTo>
                <a:lnTo>
                  <a:pt x="228" y="63"/>
                </a:lnTo>
                <a:lnTo>
                  <a:pt x="455" y="89"/>
                </a:lnTo>
                <a:lnTo>
                  <a:pt x="455" y="89"/>
                </a:lnTo>
                <a:lnTo>
                  <a:pt x="911" y="137"/>
                </a:lnTo>
                <a:lnTo>
                  <a:pt x="911" y="137"/>
                </a:lnTo>
                <a:lnTo>
                  <a:pt x="1368" y="215"/>
                </a:lnTo>
                <a:lnTo>
                  <a:pt x="1368" y="215"/>
                </a:lnTo>
                <a:lnTo>
                  <a:pt x="1823" y="306"/>
                </a:lnTo>
                <a:lnTo>
                  <a:pt x="1823" y="306"/>
                </a:lnTo>
                <a:lnTo>
                  <a:pt x="2279" y="355"/>
                </a:lnTo>
                <a:lnTo>
                  <a:pt x="2279" y="355"/>
                </a:lnTo>
                <a:lnTo>
                  <a:pt x="2735" y="415"/>
                </a:lnTo>
                <a:lnTo>
                  <a:pt x="2735" y="415"/>
                </a:lnTo>
                <a:lnTo>
                  <a:pt x="3191" y="482"/>
                </a:lnTo>
                <a:lnTo>
                  <a:pt x="3191" y="482"/>
                </a:lnTo>
                <a:lnTo>
                  <a:pt x="3646" y="551"/>
                </a:lnTo>
                <a:lnTo>
                  <a:pt x="3646" y="551"/>
                </a:lnTo>
                <a:lnTo>
                  <a:pt x="4103" y="618"/>
                </a:lnTo>
              </a:path>
            </a:pathLst>
          </a:custGeom>
          <a:noFill/>
          <a:ln w="28575"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Freeform: Shape 399">
            <a:extLst>
              <a:ext uri="{FF2B5EF4-FFF2-40B4-BE49-F238E27FC236}">
                <a16:creationId xmlns="" xmlns:a16="http://schemas.microsoft.com/office/drawing/2014/main" id="{6AD3E03B-7D57-42D9-A131-F0B876412B7B}"/>
              </a:ext>
            </a:extLst>
          </p:cNvPr>
          <p:cNvSpPr/>
          <p:nvPr/>
        </p:nvSpPr>
        <p:spPr>
          <a:xfrm>
            <a:off x="2639265" y="2399218"/>
            <a:ext cx="6523075" cy="770860"/>
          </a:xfrm>
          <a:custGeom>
            <a:avLst/>
            <a:gdLst>
              <a:gd name="connsiteX0" fmla="*/ 0 w 6523075"/>
              <a:gd name="connsiteY0" fmla="*/ 0 h 770860"/>
              <a:gd name="connsiteX1" fmla="*/ 101009 w 6523075"/>
              <a:gd name="connsiteY1" fmla="*/ 361507 h 770860"/>
              <a:gd name="connsiteX2" fmla="*/ 366823 w 6523075"/>
              <a:gd name="connsiteY2" fmla="*/ 308344 h 770860"/>
              <a:gd name="connsiteX3" fmla="*/ 728330 w 6523075"/>
              <a:gd name="connsiteY3" fmla="*/ 281763 h 770860"/>
              <a:gd name="connsiteX4" fmla="*/ 1451344 w 6523075"/>
              <a:gd name="connsiteY4" fmla="*/ 334925 h 770860"/>
              <a:gd name="connsiteX5" fmla="*/ 2184991 w 6523075"/>
              <a:gd name="connsiteY5" fmla="*/ 372139 h 770860"/>
              <a:gd name="connsiteX6" fmla="*/ 2918637 w 6523075"/>
              <a:gd name="connsiteY6" fmla="*/ 489097 h 770860"/>
              <a:gd name="connsiteX7" fmla="*/ 3625702 w 6523075"/>
              <a:gd name="connsiteY7" fmla="*/ 510363 h 770860"/>
              <a:gd name="connsiteX8" fmla="*/ 4348716 w 6523075"/>
              <a:gd name="connsiteY8" fmla="*/ 590107 h 770860"/>
              <a:gd name="connsiteX9" fmla="*/ 5071730 w 6523075"/>
              <a:gd name="connsiteY9" fmla="*/ 664535 h 770860"/>
              <a:gd name="connsiteX10" fmla="*/ 5800061 w 6523075"/>
              <a:gd name="connsiteY10" fmla="*/ 738963 h 770860"/>
              <a:gd name="connsiteX11" fmla="*/ 6523075 w 6523075"/>
              <a:gd name="connsiteY11" fmla="*/ 770860 h 77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23075" h="770860">
                <a:moveTo>
                  <a:pt x="0" y="0"/>
                </a:moveTo>
                <a:lnTo>
                  <a:pt x="101009" y="361507"/>
                </a:lnTo>
                <a:lnTo>
                  <a:pt x="366823" y="308344"/>
                </a:lnTo>
                <a:lnTo>
                  <a:pt x="728330" y="281763"/>
                </a:lnTo>
                <a:lnTo>
                  <a:pt x="1451344" y="334925"/>
                </a:lnTo>
                <a:lnTo>
                  <a:pt x="2184991" y="372139"/>
                </a:lnTo>
                <a:lnTo>
                  <a:pt x="2918637" y="489097"/>
                </a:lnTo>
                <a:lnTo>
                  <a:pt x="3625702" y="510363"/>
                </a:lnTo>
                <a:lnTo>
                  <a:pt x="4348716" y="590107"/>
                </a:lnTo>
                <a:lnTo>
                  <a:pt x="5071730" y="664535"/>
                </a:lnTo>
                <a:lnTo>
                  <a:pt x="5800061" y="738963"/>
                </a:lnTo>
                <a:lnTo>
                  <a:pt x="6523075" y="77086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 xmlns:a16="http://schemas.microsoft.com/office/drawing/2014/main" id="{301D21A9-5F68-4B6D-AC2D-31BFDD147E46}"/>
              </a:ext>
            </a:extLst>
          </p:cNvPr>
          <p:cNvSpPr>
            <a:spLocks noGrp="1"/>
          </p:cNvSpPr>
          <p:nvPr>
            <p:ph type="title"/>
          </p:nvPr>
        </p:nvSpPr>
        <p:spPr/>
        <p:txBody>
          <a:bodyPr>
            <a:normAutofit/>
          </a:bodyPr>
          <a:lstStyle/>
          <a:p>
            <a:r>
              <a:rPr lang="en-US"/>
              <a:t>eGFR Decline Over the Study by Baseline CKD Stage</a:t>
            </a:r>
          </a:p>
        </p:txBody>
      </p:sp>
      <p:sp>
        <p:nvSpPr>
          <p:cNvPr id="3" name="Text Placeholder 2"/>
          <p:cNvSpPr>
            <a:spLocks noGrp="1"/>
          </p:cNvSpPr>
          <p:nvPr>
            <p:ph type="body" sz="quarter" idx="13"/>
          </p:nvPr>
        </p:nvSpPr>
        <p:spPr/>
        <p:txBody>
          <a:bodyPr/>
          <a:lstStyle/>
          <a:p>
            <a:r>
              <a:rPr lang="en-US"/>
              <a:t>NOTE: Stage 4 CKD = eGFR &lt;30 mL/min/1.73m</a:t>
            </a:r>
            <a:r>
              <a:rPr lang="en-US" baseline="30000"/>
              <a:t>2</a:t>
            </a:r>
            <a:r>
              <a:rPr lang="en-US"/>
              <a:t>; Stage 2/3 CKD = eGFR ≥30 mL/min/1.73m</a:t>
            </a:r>
            <a:r>
              <a:rPr lang="en-US" baseline="30000"/>
              <a:t>2</a:t>
            </a:r>
            <a:r>
              <a:rPr lang="en-US"/>
              <a:t>.</a:t>
            </a:r>
          </a:p>
          <a:p>
            <a:r>
              <a:rPr lang="en-US" baseline="30000" err="1"/>
              <a:t>a</a:t>
            </a:r>
            <a:r>
              <a:rPr lang="en-US" err="1"/>
              <a:t>Dapagliflozin</a:t>
            </a:r>
            <a:r>
              <a:rPr lang="en-US"/>
              <a:t> vs placebo; </a:t>
            </a:r>
            <a:r>
              <a:rPr lang="en-US" baseline="30000"/>
              <a:t>b</a:t>
            </a:r>
            <a:r>
              <a:rPr lang="en-US"/>
              <a:t>p=0.005 vs PBO; </a:t>
            </a:r>
            <a:r>
              <a:rPr lang="en-US" baseline="30000"/>
              <a:t>c</a:t>
            </a:r>
            <a:r>
              <a:rPr lang="en-US"/>
              <a:t>p&lt;0.0001 vs PBO.</a:t>
            </a:r>
            <a:endParaRPr lang="en-US" baseline="30000"/>
          </a:p>
          <a:p>
            <a:r>
              <a:rPr lang="en-GB"/>
              <a:t>CKD = chronic kidney disease; DAPA = dapagliflozin; eGFR = estimated glomerular filtration rate; NA = not available; PBO = placebo.</a:t>
            </a:r>
          </a:p>
          <a:p>
            <a:r>
              <a:rPr lang="en-US" err="1"/>
              <a:t>Chertow</a:t>
            </a:r>
            <a:r>
              <a:rPr lang="en-US"/>
              <a:t> GM et al</a:t>
            </a:r>
            <a:r>
              <a:rPr lang="en-US" spc="-30"/>
              <a:t>. </a:t>
            </a:r>
            <a:r>
              <a:rPr lang="en-US" i="1" spc="-30"/>
              <a:t>J Am Soc Nephrol</a:t>
            </a:r>
            <a:r>
              <a:rPr lang="en-US" spc="-30"/>
              <a:t>. </a:t>
            </a:r>
            <a:r>
              <a:rPr lang="en-US"/>
              <a:t>2021;32:2352-2361.</a:t>
            </a:r>
          </a:p>
        </p:txBody>
      </p:sp>
      <p:sp>
        <p:nvSpPr>
          <p:cNvPr id="144" name="Freeform 27">
            <a:extLst>
              <a:ext uri="{FF2B5EF4-FFF2-40B4-BE49-F238E27FC236}">
                <a16:creationId xmlns="" xmlns:a16="http://schemas.microsoft.com/office/drawing/2014/main" id="{85CFF806-D8A2-4C3B-B865-A90FA0E8A3FF}"/>
              </a:ext>
            </a:extLst>
          </p:cNvPr>
          <p:cNvSpPr>
            <a:spLocks noEditPoints="1"/>
          </p:cNvSpPr>
          <p:nvPr/>
        </p:nvSpPr>
        <p:spPr bwMode="auto">
          <a:xfrm>
            <a:off x="2641372" y="4025714"/>
            <a:ext cx="6486525" cy="606425"/>
          </a:xfrm>
          <a:custGeom>
            <a:avLst/>
            <a:gdLst>
              <a:gd name="T0" fmla="*/ 99 w 10837"/>
              <a:gd name="T1" fmla="*/ 220 h 1012"/>
              <a:gd name="T2" fmla="*/ 113 w 10837"/>
              <a:gd name="T3" fmla="*/ 297 h 1012"/>
              <a:gd name="T4" fmla="*/ 215 w 10837"/>
              <a:gd name="T5" fmla="*/ 361 h 1012"/>
              <a:gd name="T6" fmla="*/ 579 w 10837"/>
              <a:gd name="T7" fmla="*/ 303 h 1012"/>
              <a:gd name="T8" fmla="*/ 735 w 10837"/>
              <a:gd name="T9" fmla="*/ 325 h 1012"/>
              <a:gd name="T10" fmla="*/ 811 w 10837"/>
              <a:gd name="T11" fmla="*/ 307 h 1012"/>
              <a:gd name="T12" fmla="*/ 1133 w 10837"/>
              <a:gd name="T13" fmla="*/ 282 h 1012"/>
              <a:gd name="T14" fmla="*/ 1364 w 10837"/>
              <a:gd name="T15" fmla="*/ 305 h 1012"/>
              <a:gd name="T16" fmla="*/ 1439 w 10837"/>
              <a:gd name="T17" fmla="*/ 325 h 1012"/>
              <a:gd name="T18" fmla="*/ 1594 w 10837"/>
              <a:gd name="T19" fmla="*/ 305 h 1012"/>
              <a:gd name="T20" fmla="*/ 1962 w 10837"/>
              <a:gd name="T21" fmla="*/ 331 h 1012"/>
              <a:gd name="T22" fmla="*/ 2113 w 10837"/>
              <a:gd name="T23" fmla="*/ 373 h 1012"/>
              <a:gd name="T24" fmla="*/ 2191 w 10837"/>
              <a:gd name="T25" fmla="*/ 363 h 1012"/>
              <a:gd name="T26" fmla="*/ 2514 w 10837"/>
              <a:gd name="T27" fmla="*/ 374 h 1012"/>
              <a:gd name="T28" fmla="*/ 2741 w 10837"/>
              <a:gd name="T29" fmla="*/ 419 h 1012"/>
              <a:gd name="T30" fmla="*/ 2815 w 10837"/>
              <a:gd name="T31" fmla="*/ 444 h 1012"/>
              <a:gd name="T32" fmla="*/ 2971 w 10837"/>
              <a:gd name="T33" fmla="*/ 432 h 1012"/>
              <a:gd name="T34" fmla="*/ 3337 w 10837"/>
              <a:gd name="T35" fmla="*/ 479 h 1012"/>
              <a:gd name="T36" fmla="*/ 3486 w 10837"/>
              <a:gd name="T37" fmla="*/ 529 h 1012"/>
              <a:gd name="T38" fmla="*/ 3564 w 10837"/>
              <a:gd name="T39" fmla="*/ 523 h 1012"/>
              <a:gd name="T40" fmla="*/ 3883 w 10837"/>
              <a:gd name="T41" fmla="*/ 495 h 1012"/>
              <a:gd name="T42" fmla="*/ 4114 w 10837"/>
              <a:gd name="T43" fmla="*/ 489 h 1012"/>
              <a:gd name="T44" fmla="*/ 4192 w 10837"/>
              <a:gd name="T45" fmla="*/ 497 h 1012"/>
              <a:gd name="T46" fmla="*/ 4342 w 10837"/>
              <a:gd name="T47" fmla="*/ 452 h 1012"/>
              <a:gd name="T48" fmla="*/ 4709 w 10837"/>
              <a:gd name="T49" fmla="*/ 418 h 1012"/>
              <a:gd name="T50" fmla="*/ 4851 w 10837"/>
              <a:gd name="T51" fmla="*/ 436 h 1012"/>
              <a:gd name="T52" fmla="*/ 4834 w 10837"/>
              <a:gd name="T53" fmla="*/ 418 h 1012"/>
              <a:gd name="T54" fmla="*/ 5108 w 10837"/>
              <a:gd name="T55" fmla="*/ 447 h 1012"/>
              <a:gd name="T56" fmla="*/ 5333 w 10837"/>
              <a:gd name="T57" fmla="*/ 499 h 1012"/>
              <a:gd name="T58" fmla="*/ 5406 w 10837"/>
              <a:gd name="T59" fmla="*/ 527 h 1012"/>
              <a:gd name="T60" fmla="*/ 5563 w 10837"/>
              <a:gd name="T61" fmla="*/ 521 h 1012"/>
              <a:gd name="T62" fmla="*/ 5927 w 10837"/>
              <a:gd name="T63" fmla="*/ 580 h 1012"/>
              <a:gd name="T64" fmla="*/ 6055 w 10837"/>
              <a:gd name="T65" fmla="*/ 633 h 1012"/>
              <a:gd name="T66" fmla="*/ 6043 w 10837"/>
              <a:gd name="T67" fmla="*/ 616 h 1012"/>
              <a:gd name="T68" fmla="*/ 6322 w 10837"/>
              <a:gd name="T69" fmla="*/ 626 h 1012"/>
              <a:gd name="T70" fmla="*/ 6550 w 10837"/>
              <a:gd name="T71" fmla="*/ 662 h 1012"/>
              <a:gd name="T72" fmla="*/ 6625 w 10837"/>
              <a:gd name="T73" fmla="*/ 684 h 1012"/>
              <a:gd name="T74" fmla="*/ 6781 w 10837"/>
              <a:gd name="T75" fmla="*/ 668 h 1012"/>
              <a:gd name="T76" fmla="*/ 7148 w 10837"/>
              <a:gd name="T77" fmla="*/ 701 h 1012"/>
              <a:gd name="T78" fmla="*/ 7267 w 10837"/>
              <a:gd name="T79" fmla="*/ 743 h 1012"/>
              <a:gd name="T80" fmla="*/ 7254 w 10837"/>
              <a:gd name="T81" fmla="*/ 726 h 1012"/>
              <a:gd name="T82" fmla="*/ 7546 w 10837"/>
              <a:gd name="T83" fmla="*/ 738 h 1012"/>
              <a:gd name="T84" fmla="*/ 7774 w 10837"/>
              <a:gd name="T85" fmla="*/ 775 h 1012"/>
              <a:gd name="T86" fmla="*/ 7849 w 10837"/>
              <a:gd name="T87" fmla="*/ 797 h 1012"/>
              <a:gd name="T88" fmla="*/ 8005 w 10837"/>
              <a:gd name="T89" fmla="*/ 781 h 1012"/>
              <a:gd name="T90" fmla="*/ 8372 w 10837"/>
              <a:gd name="T91" fmla="*/ 815 h 1012"/>
              <a:gd name="T92" fmla="*/ 8476 w 10837"/>
              <a:gd name="T93" fmla="*/ 855 h 1012"/>
              <a:gd name="T94" fmla="*/ 8462 w 10837"/>
              <a:gd name="T95" fmla="*/ 839 h 1012"/>
              <a:gd name="T96" fmla="*/ 8770 w 10837"/>
              <a:gd name="T97" fmla="*/ 851 h 1012"/>
              <a:gd name="T98" fmla="*/ 8998 w 10837"/>
              <a:gd name="T99" fmla="*/ 888 h 1012"/>
              <a:gd name="T100" fmla="*/ 9073 w 10837"/>
              <a:gd name="T101" fmla="*/ 910 h 1012"/>
              <a:gd name="T102" fmla="*/ 9228 w 10837"/>
              <a:gd name="T103" fmla="*/ 893 h 1012"/>
              <a:gd name="T104" fmla="*/ 9596 w 10837"/>
              <a:gd name="T105" fmla="*/ 927 h 1012"/>
              <a:gd name="T106" fmla="*/ 9747 w 10837"/>
              <a:gd name="T107" fmla="*/ 968 h 1012"/>
              <a:gd name="T108" fmla="*/ 9824 w 10837"/>
              <a:gd name="T109" fmla="*/ 956 h 1012"/>
              <a:gd name="T110" fmla="*/ 10147 w 10837"/>
              <a:gd name="T111" fmla="*/ 953 h 1012"/>
              <a:gd name="T112" fmla="*/ 10377 w 10837"/>
              <a:gd name="T113" fmla="*/ 978 h 1012"/>
              <a:gd name="T114" fmla="*/ 10453 w 10837"/>
              <a:gd name="T115" fmla="*/ 996 h 1012"/>
              <a:gd name="T116" fmla="*/ 10607 w 10837"/>
              <a:gd name="T117" fmla="*/ 97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37" h="1012">
                <a:moveTo>
                  <a:pt x="28" y="0"/>
                </a:moveTo>
                <a:lnTo>
                  <a:pt x="51" y="57"/>
                </a:lnTo>
                <a:cubicBezTo>
                  <a:pt x="54" y="65"/>
                  <a:pt x="50" y="74"/>
                  <a:pt x="42" y="77"/>
                </a:cubicBezTo>
                <a:cubicBezTo>
                  <a:pt x="34" y="80"/>
                  <a:pt x="25" y="76"/>
                  <a:pt x="22" y="68"/>
                </a:cubicBezTo>
                <a:lnTo>
                  <a:pt x="0" y="11"/>
                </a:lnTo>
                <a:lnTo>
                  <a:pt x="28" y="0"/>
                </a:lnTo>
                <a:close/>
                <a:moveTo>
                  <a:pt x="85" y="143"/>
                </a:moveTo>
                <a:lnTo>
                  <a:pt x="108" y="200"/>
                </a:lnTo>
                <a:cubicBezTo>
                  <a:pt x="111" y="208"/>
                  <a:pt x="107" y="216"/>
                  <a:pt x="99" y="220"/>
                </a:cubicBezTo>
                <a:cubicBezTo>
                  <a:pt x="91" y="223"/>
                  <a:pt x="82" y="219"/>
                  <a:pt x="79" y="211"/>
                </a:cubicBezTo>
                <a:lnTo>
                  <a:pt x="56" y="154"/>
                </a:lnTo>
                <a:cubicBezTo>
                  <a:pt x="53" y="146"/>
                  <a:pt x="57" y="137"/>
                  <a:pt x="65" y="134"/>
                </a:cubicBezTo>
                <a:cubicBezTo>
                  <a:pt x="73" y="131"/>
                  <a:pt x="82" y="135"/>
                  <a:pt x="85" y="143"/>
                </a:cubicBezTo>
                <a:close/>
                <a:moveTo>
                  <a:pt x="142" y="285"/>
                </a:moveTo>
                <a:lnTo>
                  <a:pt x="165" y="342"/>
                </a:lnTo>
                <a:cubicBezTo>
                  <a:pt x="168" y="350"/>
                  <a:pt x="164" y="359"/>
                  <a:pt x="156" y="362"/>
                </a:cubicBezTo>
                <a:cubicBezTo>
                  <a:pt x="148" y="365"/>
                  <a:pt x="139" y="362"/>
                  <a:pt x="136" y="354"/>
                </a:cubicBezTo>
                <a:lnTo>
                  <a:pt x="113" y="297"/>
                </a:lnTo>
                <a:cubicBezTo>
                  <a:pt x="110" y="289"/>
                  <a:pt x="114" y="280"/>
                  <a:pt x="122" y="277"/>
                </a:cubicBezTo>
                <a:cubicBezTo>
                  <a:pt x="130" y="274"/>
                  <a:pt x="139" y="277"/>
                  <a:pt x="142" y="285"/>
                </a:cubicBezTo>
                <a:close/>
                <a:moveTo>
                  <a:pt x="215" y="361"/>
                </a:moveTo>
                <a:lnTo>
                  <a:pt x="275" y="351"/>
                </a:lnTo>
                <a:cubicBezTo>
                  <a:pt x="284" y="350"/>
                  <a:pt x="292" y="356"/>
                  <a:pt x="293" y="364"/>
                </a:cubicBezTo>
                <a:cubicBezTo>
                  <a:pt x="294" y="373"/>
                  <a:pt x="289" y="380"/>
                  <a:pt x="280" y="382"/>
                </a:cubicBezTo>
                <a:lnTo>
                  <a:pt x="220" y="391"/>
                </a:lnTo>
                <a:cubicBezTo>
                  <a:pt x="211" y="393"/>
                  <a:pt x="203" y="387"/>
                  <a:pt x="202" y="379"/>
                </a:cubicBezTo>
                <a:cubicBezTo>
                  <a:pt x="201" y="370"/>
                  <a:pt x="206" y="362"/>
                  <a:pt x="215" y="361"/>
                </a:cubicBezTo>
                <a:close/>
                <a:moveTo>
                  <a:pt x="366" y="337"/>
                </a:moveTo>
                <a:lnTo>
                  <a:pt x="427" y="327"/>
                </a:lnTo>
                <a:cubicBezTo>
                  <a:pt x="435" y="326"/>
                  <a:pt x="443" y="332"/>
                  <a:pt x="445" y="340"/>
                </a:cubicBezTo>
                <a:cubicBezTo>
                  <a:pt x="446" y="349"/>
                  <a:pt x="440" y="356"/>
                  <a:pt x="432" y="358"/>
                </a:cubicBezTo>
                <a:lnTo>
                  <a:pt x="371" y="367"/>
                </a:lnTo>
                <a:cubicBezTo>
                  <a:pt x="363" y="369"/>
                  <a:pt x="355" y="363"/>
                  <a:pt x="354" y="355"/>
                </a:cubicBezTo>
                <a:cubicBezTo>
                  <a:pt x="352" y="346"/>
                  <a:pt x="358" y="338"/>
                  <a:pt x="366" y="337"/>
                </a:cubicBezTo>
                <a:close/>
                <a:moveTo>
                  <a:pt x="518" y="313"/>
                </a:moveTo>
                <a:lnTo>
                  <a:pt x="579" y="303"/>
                </a:lnTo>
                <a:cubicBezTo>
                  <a:pt x="587" y="302"/>
                  <a:pt x="595" y="308"/>
                  <a:pt x="596" y="316"/>
                </a:cubicBezTo>
                <a:cubicBezTo>
                  <a:pt x="598" y="325"/>
                  <a:pt x="592" y="332"/>
                  <a:pt x="584" y="334"/>
                </a:cubicBezTo>
                <a:lnTo>
                  <a:pt x="523" y="343"/>
                </a:lnTo>
                <a:cubicBezTo>
                  <a:pt x="515" y="345"/>
                  <a:pt x="507" y="339"/>
                  <a:pt x="505" y="331"/>
                </a:cubicBezTo>
                <a:cubicBezTo>
                  <a:pt x="504" y="322"/>
                  <a:pt x="510" y="314"/>
                  <a:pt x="518" y="313"/>
                </a:cubicBezTo>
                <a:close/>
                <a:moveTo>
                  <a:pt x="672" y="296"/>
                </a:moveTo>
                <a:lnTo>
                  <a:pt x="734" y="294"/>
                </a:lnTo>
                <a:cubicBezTo>
                  <a:pt x="742" y="294"/>
                  <a:pt x="749" y="300"/>
                  <a:pt x="750" y="309"/>
                </a:cubicBezTo>
                <a:cubicBezTo>
                  <a:pt x="750" y="317"/>
                  <a:pt x="743" y="324"/>
                  <a:pt x="735" y="325"/>
                </a:cubicBezTo>
                <a:lnTo>
                  <a:pt x="673" y="327"/>
                </a:lnTo>
                <a:cubicBezTo>
                  <a:pt x="665" y="327"/>
                  <a:pt x="658" y="320"/>
                  <a:pt x="658" y="312"/>
                </a:cubicBezTo>
                <a:cubicBezTo>
                  <a:pt x="657" y="303"/>
                  <a:pt x="664" y="296"/>
                  <a:pt x="672" y="296"/>
                </a:cubicBezTo>
                <a:close/>
                <a:moveTo>
                  <a:pt x="826" y="291"/>
                </a:moveTo>
                <a:lnTo>
                  <a:pt x="887" y="289"/>
                </a:lnTo>
                <a:cubicBezTo>
                  <a:pt x="896" y="289"/>
                  <a:pt x="903" y="296"/>
                  <a:pt x="903" y="304"/>
                </a:cubicBezTo>
                <a:cubicBezTo>
                  <a:pt x="903" y="313"/>
                  <a:pt x="897" y="320"/>
                  <a:pt x="888" y="320"/>
                </a:cubicBezTo>
                <a:lnTo>
                  <a:pt x="827" y="322"/>
                </a:lnTo>
                <a:cubicBezTo>
                  <a:pt x="818" y="322"/>
                  <a:pt x="811" y="316"/>
                  <a:pt x="811" y="307"/>
                </a:cubicBezTo>
                <a:cubicBezTo>
                  <a:pt x="811" y="299"/>
                  <a:pt x="817" y="291"/>
                  <a:pt x="826" y="291"/>
                </a:cubicBezTo>
                <a:close/>
                <a:moveTo>
                  <a:pt x="980" y="287"/>
                </a:moveTo>
                <a:lnTo>
                  <a:pt x="1041" y="285"/>
                </a:lnTo>
                <a:cubicBezTo>
                  <a:pt x="1049" y="285"/>
                  <a:pt x="1056" y="291"/>
                  <a:pt x="1057" y="300"/>
                </a:cubicBezTo>
                <a:cubicBezTo>
                  <a:pt x="1057" y="308"/>
                  <a:pt x="1050" y="315"/>
                  <a:pt x="1042" y="316"/>
                </a:cubicBezTo>
                <a:lnTo>
                  <a:pt x="980" y="317"/>
                </a:lnTo>
                <a:cubicBezTo>
                  <a:pt x="972" y="318"/>
                  <a:pt x="965" y="311"/>
                  <a:pt x="965" y="303"/>
                </a:cubicBezTo>
                <a:cubicBezTo>
                  <a:pt x="964" y="294"/>
                  <a:pt x="971" y="287"/>
                  <a:pt x="980" y="287"/>
                </a:cubicBezTo>
                <a:close/>
                <a:moveTo>
                  <a:pt x="1133" y="282"/>
                </a:moveTo>
                <a:lnTo>
                  <a:pt x="1194" y="280"/>
                </a:lnTo>
                <a:cubicBezTo>
                  <a:pt x="1203" y="280"/>
                  <a:pt x="1210" y="287"/>
                  <a:pt x="1210" y="295"/>
                </a:cubicBezTo>
                <a:cubicBezTo>
                  <a:pt x="1211" y="304"/>
                  <a:pt x="1204" y="311"/>
                  <a:pt x="1195" y="311"/>
                </a:cubicBezTo>
                <a:lnTo>
                  <a:pt x="1134" y="313"/>
                </a:lnTo>
                <a:cubicBezTo>
                  <a:pt x="1125" y="313"/>
                  <a:pt x="1118" y="306"/>
                  <a:pt x="1118" y="298"/>
                </a:cubicBezTo>
                <a:cubicBezTo>
                  <a:pt x="1118" y="289"/>
                  <a:pt x="1125" y="282"/>
                  <a:pt x="1133" y="282"/>
                </a:cubicBezTo>
                <a:close/>
                <a:moveTo>
                  <a:pt x="1288" y="284"/>
                </a:moveTo>
                <a:lnTo>
                  <a:pt x="1349" y="288"/>
                </a:lnTo>
                <a:cubicBezTo>
                  <a:pt x="1358" y="289"/>
                  <a:pt x="1364" y="296"/>
                  <a:pt x="1364" y="305"/>
                </a:cubicBezTo>
                <a:cubicBezTo>
                  <a:pt x="1363" y="313"/>
                  <a:pt x="1356" y="320"/>
                  <a:pt x="1347" y="319"/>
                </a:cubicBezTo>
                <a:lnTo>
                  <a:pt x="1286" y="315"/>
                </a:lnTo>
                <a:cubicBezTo>
                  <a:pt x="1277" y="314"/>
                  <a:pt x="1271" y="307"/>
                  <a:pt x="1272" y="298"/>
                </a:cubicBezTo>
                <a:cubicBezTo>
                  <a:pt x="1272" y="290"/>
                  <a:pt x="1280" y="283"/>
                  <a:pt x="1288" y="284"/>
                </a:cubicBezTo>
                <a:close/>
                <a:moveTo>
                  <a:pt x="1441" y="295"/>
                </a:moveTo>
                <a:lnTo>
                  <a:pt x="1502" y="299"/>
                </a:lnTo>
                <a:cubicBezTo>
                  <a:pt x="1511" y="300"/>
                  <a:pt x="1517" y="307"/>
                  <a:pt x="1517" y="315"/>
                </a:cubicBezTo>
                <a:cubicBezTo>
                  <a:pt x="1516" y="324"/>
                  <a:pt x="1509" y="330"/>
                  <a:pt x="1500" y="330"/>
                </a:cubicBezTo>
                <a:lnTo>
                  <a:pt x="1439" y="325"/>
                </a:lnTo>
                <a:cubicBezTo>
                  <a:pt x="1431" y="325"/>
                  <a:pt x="1424" y="317"/>
                  <a:pt x="1425" y="309"/>
                </a:cubicBezTo>
                <a:cubicBezTo>
                  <a:pt x="1425" y="301"/>
                  <a:pt x="1433" y="294"/>
                  <a:pt x="1441" y="295"/>
                </a:cubicBezTo>
                <a:close/>
                <a:moveTo>
                  <a:pt x="1594" y="305"/>
                </a:moveTo>
                <a:lnTo>
                  <a:pt x="1656" y="310"/>
                </a:lnTo>
                <a:cubicBezTo>
                  <a:pt x="1664" y="310"/>
                  <a:pt x="1671" y="318"/>
                  <a:pt x="1670" y="326"/>
                </a:cubicBezTo>
                <a:cubicBezTo>
                  <a:pt x="1669" y="335"/>
                  <a:pt x="1662" y="341"/>
                  <a:pt x="1654" y="340"/>
                </a:cubicBezTo>
                <a:lnTo>
                  <a:pt x="1592" y="336"/>
                </a:lnTo>
                <a:cubicBezTo>
                  <a:pt x="1584" y="336"/>
                  <a:pt x="1577" y="328"/>
                  <a:pt x="1578" y="320"/>
                </a:cubicBezTo>
                <a:cubicBezTo>
                  <a:pt x="1579" y="311"/>
                  <a:pt x="1586" y="305"/>
                  <a:pt x="1594" y="305"/>
                </a:cubicBezTo>
                <a:close/>
                <a:moveTo>
                  <a:pt x="1748" y="316"/>
                </a:moveTo>
                <a:lnTo>
                  <a:pt x="1809" y="320"/>
                </a:lnTo>
                <a:cubicBezTo>
                  <a:pt x="1817" y="321"/>
                  <a:pt x="1824" y="328"/>
                  <a:pt x="1823" y="337"/>
                </a:cubicBezTo>
                <a:cubicBezTo>
                  <a:pt x="1823" y="345"/>
                  <a:pt x="1815" y="352"/>
                  <a:pt x="1807" y="351"/>
                </a:cubicBezTo>
                <a:lnTo>
                  <a:pt x="1746" y="347"/>
                </a:lnTo>
                <a:cubicBezTo>
                  <a:pt x="1737" y="346"/>
                  <a:pt x="1731" y="339"/>
                  <a:pt x="1731" y="330"/>
                </a:cubicBezTo>
                <a:cubicBezTo>
                  <a:pt x="1732" y="322"/>
                  <a:pt x="1739" y="316"/>
                  <a:pt x="1748" y="316"/>
                </a:cubicBezTo>
                <a:close/>
                <a:moveTo>
                  <a:pt x="1901" y="327"/>
                </a:moveTo>
                <a:lnTo>
                  <a:pt x="1962" y="331"/>
                </a:lnTo>
                <a:cubicBezTo>
                  <a:pt x="1971" y="332"/>
                  <a:pt x="1977" y="339"/>
                  <a:pt x="1976" y="348"/>
                </a:cubicBezTo>
                <a:cubicBezTo>
                  <a:pt x="1976" y="356"/>
                  <a:pt x="1968" y="362"/>
                  <a:pt x="1960" y="362"/>
                </a:cubicBezTo>
                <a:lnTo>
                  <a:pt x="1899" y="358"/>
                </a:lnTo>
                <a:cubicBezTo>
                  <a:pt x="1890" y="357"/>
                  <a:pt x="1884" y="350"/>
                  <a:pt x="1884" y="341"/>
                </a:cubicBezTo>
                <a:cubicBezTo>
                  <a:pt x="1885" y="333"/>
                  <a:pt x="1892" y="326"/>
                  <a:pt x="1901" y="327"/>
                </a:cubicBezTo>
                <a:close/>
                <a:moveTo>
                  <a:pt x="2054" y="338"/>
                </a:moveTo>
                <a:lnTo>
                  <a:pt x="2115" y="342"/>
                </a:lnTo>
                <a:cubicBezTo>
                  <a:pt x="2124" y="343"/>
                  <a:pt x="2130" y="350"/>
                  <a:pt x="2130" y="358"/>
                </a:cubicBezTo>
                <a:cubicBezTo>
                  <a:pt x="2129" y="367"/>
                  <a:pt x="2122" y="373"/>
                  <a:pt x="2113" y="373"/>
                </a:cubicBezTo>
                <a:lnTo>
                  <a:pt x="2052" y="368"/>
                </a:lnTo>
                <a:cubicBezTo>
                  <a:pt x="2043" y="368"/>
                  <a:pt x="2037" y="360"/>
                  <a:pt x="2038" y="352"/>
                </a:cubicBezTo>
                <a:cubicBezTo>
                  <a:pt x="2038" y="343"/>
                  <a:pt x="2046" y="337"/>
                  <a:pt x="2054" y="338"/>
                </a:cubicBezTo>
                <a:close/>
                <a:moveTo>
                  <a:pt x="2207" y="348"/>
                </a:moveTo>
                <a:lnTo>
                  <a:pt x="2269" y="353"/>
                </a:lnTo>
                <a:cubicBezTo>
                  <a:pt x="2277" y="353"/>
                  <a:pt x="2283" y="361"/>
                  <a:pt x="2283" y="369"/>
                </a:cubicBezTo>
                <a:cubicBezTo>
                  <a:pt x="2282" y="377"/>
                  <a:pt x="2275" y="384"/>
                  <a:pt x="2266" y="383"/>
                </a:cubicBezTo>
                <a:lnTo>
                  <a:pt x="2205" y="379"/>
                </a:lnTo>
                <a:cubicBezTo>
                  <a:pt x="2197" y="378"/>
                  <a:pt x="2190" y="371"/>
                  <a:pt x="2191" y="363"/>
                </a:cubicBezTo>
                <a:cubicBezTo>
                  <a:pt x="2192" y="354"/>
                  <a:pt x="2199" y="348"/>
                  <a:pt x="2207" y="348"/>
                </a:cubicBezTo>
                <a:close/>
                <a:moveTo>
                  <a:pt x="2361" y="359"/>
                </a:moveTo>
                <a:lnTo>
                  <a:pt x="2422" y="363"/>
                </a:lnTo>
                <a:cubicBezTo>
                  <a:pt x="2430" y="364"/>
                  <a:pt x="2437" y="371"/>
                  <a:pt x="2436" y="380"/>
                </a:cubicBezTo>
                <a:cubicBezTo>
                  <a:pt x="2435" y="388"/>
                  <a:pt x="2428" y="395"/>
                  <a:pt x="2420" y="394"/>
                </a:cubicBezTo>
                <a:lnTo>
                  <a:pt x="2358" y="390"/>
                </a:lnTo>
                <a:cubicBezTo>
                  <a:pt x="2350" y="389"/>
                  <a:pt x="2344" y="382"/>
                  <a:pt x="2344" y="373"/>
                </a:cubicBezTo>
                <a:cubicBezTo>
                  <a:pt x="2345" y="365"/>
                  <a:pt x="2352" y="358"/>
                  <a:pt x="2361" y="359"/>
                </a:cubicBezTo>
                <a:close/>
                <a:moveTo>
                  <a:pt x="2514" y="374"/>
                </a:moveTo>
                <a:lnTo>
                  <a:pt x="2575" y="382"/>
                </a:lnTo>
                <a:cubicBezTo>
                  <a:pt x="2584" y="383"/>
                  <a:pt x="2590" y="391"/>
                  <a:pt x="2588" y="399"/>
                </a:cubicBezTo>
                <a:cubicBezTo>
                  <a:pt x="2587" y="408"/>
                  <a:pt x="2580" y="414"/>
                  <a:pt x="2571" y="413"/>
                </a:cubicBezTo>
                <a:lnTo>
                  <a:pt x="2510" y="405"/>
                </a:lnTo>
                <a:cubicBezTo>
                  <a:pt x="2502" y="404"/>
                  <a:pt x="2496" y="396"/>
                  <a:pt x="2497" y="388"/>
                </a:cubicBezTo>
                <a:cubicBezTo>
                  <a:pt x="2498" y="379"/>
                  <a:pt x="2506" y="373"/>
                  <a:pt x="2514" y="374"/>
                </a:cubicBezTo>
                <a:close/>
                <a:moveTo>
                  <a:pt x="2667" y="394"/>
                </a:moveTo>
                <a:lnTo>
                  <a:pt x="2728" y="402"/>
                </a:lnTo>
                <a:cubicBezTo>
                  <a:pt x="2736" y="403"/>
                  <a:pt x="2742" y="410"/>
                  <a:pt x="2741" y="419"/>
                </a:cubicBezTo>
                <a:cubicBezTo>
                  <a:pt x="2740" y="427"/>
                  <a:pt x="2732" y="433"/>
                  <a:pt x="2724" y="432"/>
                </a:cubicBezTo>
                <a:lnTo>
                  <a:pt x="2663" y="424"/>
                </a:lnTo>
                <a:cubicBezTo>
                  <a:pt x="2654" y="423"/>
                  <a:pt x="2648" y="416"/>
                  <a:pt x="2649" y="407"/>
                </a:cubicBezTo>
                <a:cubicBezTo>
                  <a:pt x="2650" y="399"/>
                  <a:pt x="2658" y="393"/>
                  <a:pt x="2667" y="394"/>
                </a:cubicBezTo>
                <a:close/>
                <a:moveTo>
                  <a:pt x="2819" y="413"/>
                </a:moveTo>
                <a:lnTo>
                  <a:pt x="2880" y="421"/>
                </a:lnTo>
                <a:cubicBezTo>
                  <a:pt x="2888" y="422"/>
                  <a:pt x="2894" y="430"/>
                  <a:pt x="2893" y="438"/>
                </a:cubicBezTo>
                <a:cubicBezTo>
                  <a:pt x="2892" y="446"/>
                  <a:pt x="2884" y="452"/>
                  <a:pt x="2876" y="451"/>
                </a:cubicBezTo>
                <a:lnTo>
                  <a:pt x="2815" y="444"/>
                </a:lnTo>
                <a:cubicBezTo>
                  <a:pt x="2807" y="443"/>
                  <a:pt x="2801" y="435"/>
                  <a:pt x="2802" y="426"/>
                </a:cubicBezTo>
                <a:cubicBezTo>
                  <a:pt x="2803" y="418"/>
                  <a:pt x="2811" y="412"/>
                  <a:pt x="2819" y="413"/>
                </a:cubicBezTo>
                <a:close/>
                <a:moveTo>
                  <a:pt x="2971" y="432"/>
                </a:moveTo>
                <a:lnTo>
                  <a:pt x="3032" y="440"/>
                </a:lnTo>
                <a:cubicBezTo>
                  <a:pt x="3041" y="441"/>
                  <a:pt x="3047" y="449"/>
                  <a:pt x="3046" y="457"/>
                </a:cubicBezTo>
                <a:cubicBezTo>
                  <a:pt x="3045" y="466"/>
                  <a:pt x="3037" y="472"/>
                  <a:pt x="3028" y="471"/>
                </a:cubicBezTo>
                <a:lnTo>
                  <a:pt x="2967" y="463"/>
                </a:lnTo>
                <a:cubicBezTo>
                  <a:pt x="2959" y="462"/>
                  <a:pt x="2953" y="454"/>
                  <a:pt x="2954" y="446"/>
                </a:cubicBezTo>
                <a:cubicBezTo>
                  <a:pt x="2955" y="437"/>
                  <a:pt x="2963" y="431"/>
                  <a:pt x="2971" y="432"/>
                </a:cubicBezTo>
                <a:close/>
                <a:moveTo>
                  <a:pt x="3124" y="452"/>
                </a:moveTo>
                <a:lnTo>
                  <a:pt x="3185" y="460"/>
                </a:lnTo>
                <a:cubicBezTo>
                  <a:pt x="3193" y="461"/>
                  <a:pt x="3199" y="468"/>
                  <a:pt x="3198" y="477"/>
                </a:cubicBezTo>
                <a:cubicBezTo>
                  <a:pt x="3197" y="485"/>
                  <a:pt x="3189" y="491"/>
                  <a:pt x="3181" y="490"/>
                </a:cubicBezTo>
                <a:lnTo>
                  <a:pt x="3120" y="482"/>
                </a:lnTo>
                <a:cubicBezTo>
                  <a:pt x="3111" y="481"/>
                  <a:pt x="3105" y="474"/>
                  <a:pt x="3107" y="465"/>
                </a:cubicBezTo>
                <a:cubicBezTo>
                  <a:pt x="3108" y="457"/>
                  <a:pt x="3115" y="451"/>
                  <a:pt x="3124" y="452"/>
                </a:cubicBezTo>
                <a:close/>
                <a:moveTo>
                  <a:pt x="3276" y="471"/>
                </a:moveTo>
                <a:lnTo>
                  <a:pt x="3337" y="479"/>
                </a:lnTo>
                <a:cubicBezTo>
                  <a:pt x="3345" y="480"/>
                  <a:pt x="3351" y="488"/>
                  <a:pt x="3350" y="496"/>
                </a:cubicBezTo>
                <a:cubicBezTo>
                  <a:pt x="3349" y="504"/>
                  <a:pt x="3342" y="510"/>
                  <a:pt x="3333" y="509"/>
                </a:cubicBezTo>
                <a:lnTo>
                  <a:pt x="3272" y="502"/>
                </a:lnTo>
                <a:cubicBezTo>
                  <a:pt x="3264" y="501"/>
                  <a:pt x="3258" y="493"/>
                  <a:pt x="3259" y="484"/>
                </a:cubicBezTo>
                <a:cubicBezTo>
                  <a:pt x="3260" y="476"/>
                  <a:pt x="3268" y="470"/>
                  <a:pt x="3276" y="471"/>
                </a:cubicBezTo>
                <a:close/>
                <a:moveTo>
                  <a:pt x="3428" y="490"/>
                </a:moveTo>
                <a:lnTo>
                  <a:pt x="3489" y="498"/>
                </a:lnTo>
                <a:cubicBezTo>
                  <a:pt x="3498" y="499"/>
                  <a:pt x="3504" y="507"/>
                  <a:pt x="3503" y="515"/>
                </a:cubicBezTo>
                <a:cubicBezTo>
                  <a:pt x="3502" y="524"/>
                  <a:pt x="3494" y="530"/>
                  <a:pt x="3486" y="529"/>
                </a:cubicBezTo>
                <a:lnTo>
                  <a:pt x="3425" y="521"/>
                </a:lnTo>
                <a:cubicBezTo>
                  <a:pt x="3416" y="520"/>
                  <a:pt x="3410" y="512"/>
                  <a:pt x="3411" y="504"/>
                </a:cubicBezTo>
                <a:cubicBezTo>
                  <a:pt x="3412" y="495"/>
                  <a:pt x="3420" y="489"/>
                  <a:pt x="3428" y="490"/>
                </a:cubicBezTo>
                <a:close/>
                <a:moveTo>
                  <a:pt x="3581" y="510"/>
                </a:moveTo>
                <a:lnTo>
                  <a:pt x="3642" y="518"/>
                </a:lnTo>
                <a:cubicBezTo>
                  <a:pt x="3650" y="519"/>
                  <a:pt x="3656" y="526"/>
                  <a:pt x="3655" y="535"/>
                </a:cubicBezTo>
                <a:cubicBezTo>
                  <a:pt x="3654" y="543"/>
                  <a:pt x="3646" y="549"/>
                  <a:pt x="3638" y="548"/>
                </a:cubicBezTo>
                <a:lnTo>
                  <a:pt x="3577" y="540"/>
                </a:lnTo>
                <a:cubicBezTo>
                  <a:pt x="3569" y="539"/>
                  <a:pt x="3563" y="532"/>
                  <a:pt x="3564" y="523"/>
                </a:cubicBezTo>
                <a:cubicBezTo>
                  <a:pt x="3565" y="515"/>
                  <a:pt x="3572" y="509"/>
                  <a:pt x="3581" y="510"/>
                </a:cubicBezTo>
                <a:close/>
                <a:moveTo>
                  <a:pt x="3730" y="509"/>
                </a:moveTo>
                <a:lnTo>
                  <a:pt x="3791" y="504"/>
                </a:lnTo>
                <a:cubicBezTo>
                  <a:pt x="3800" y="503"/>
                  <a:pt x="3807" y="509"/>
                  <a:pt x="3808" y="517"/>
                </a:cubicBezTo>
                <a:cubicBezTo>
                  <a:pt x="3809" y="526"/>
                  <a:pt x="3803" y="533"/>
                  <a:pt x="3794" y="534"/>
                </a:cubicBezTo>
                <a:lnTo>
                  <a:pt x="3733" y="540"/>
                </a:lnTo>
                <a:cubicBezTo>
                  <a:pt x="3725" y="541"/>
                  <a:pt x="3717" y="534"/>
                  <a:pt x="3716" y="526"/>
                </a:cubicBezTo>
                <a:cubicBezTo>
                  <a:pt x="3716" y="518"/>
                  <a:pt x="3722" y="510"/>
                  <a:pt x="3730" y="509"/>
                </a:cubicBezTo>
                <a:close/>
                <a:moveTo>
                  <a:pt x="3883" y="495"/>
                </a:moveTo>
                <a:lnTo>
                  <a:pt x="3944" y="489"/>
                </a:lnTo>
                <a:cubicBezTo>
                  <a:pt x="3953" y="488"/>
                  <a:pt x="3960" y="495"/>
                  <a:pt x="3961" y="503"/>
                </a:cubicBezTo>
                <a:cubicBezTo>
                  <a:pt x="3962" y="512"/>
                  <a:pt x="3956" y="519"/>
                  <a:pt x="3947" y="520"/>
                </a:cubicBezTo>
                <a:lnTo>
                  <a:pt x="3886" y="526"/>
                </a:lnTo>
                <a:cubicBezTo>
                  <a:pt x="3878" y="526"/>
                  <a:pt x="3870" y="520"/>
                  <a:pt x="3869" y="512"/>
                </a:cubicBezTo>
                <a:cubicBezTo>
                  <a:pt x="3868" y="503"/>
                  <a:pt x="3875" y="496"/>
                  <a:pt x="3883" y="495"/>
                </a:cubicBezTo>
                <a:close/>
                <a:moveTo>
                  <a:pt x="4036" y="481"/>
                </a:moveTo>
                <a:lnTo>
                  <a:pt x="4097" y="475"/>
                </a:lnTo>
                <a:cubicBezTo>
                  <a:pt x="4106" y="474"/>
                  <a:pt x="4113" y="480"/>
                  <a:pt x="4114" y="489"/>
                </a:cubicBezTo>
                <a:cubicBezTo>
                  <a:pt x="4115" y="497"/>
                  <a:pt x="4109" y="505"/>
                  <a:pt x="4100" y="506"/>
                </a:cubicBezTo>
                <a:lnTo>
                  <a:pt x="4039" y="511"/>
                </a:lnTo>
                <a:cubicBezTo>
                  <a:pt x="4030" y="512"/>
                  <a:pt x="4023" y="506"/>
                  <a:pt x="4022" y="497"/>
                </a:cubicBezTo>
                <a:cubicBezTo>
                  <a:pt x="4021" y="489"/>
                  <a:pt x="4028" y="482"/>
                  <a:pt x="4036" y="481"/>
                </a:cubicBezTo>
                <a:close/>
                <a:moveTo>
                  <a:pt x="4189" y="466"/>
                </a:moveTo>
                <a:lnTo>
                  <a:pt x="4250" y="461"/>
                </a:lnTo>
                <a:cubicBezTo>
                  <a:pt x="4259" y="460"/>
                  <a:pt x="4266" y="466"/>
                  <a:pt x="4267" y="475"/>
                </a:cubicBezTo>
                <a:cubicBezTo>
                  <a:pt x="4268" y="483"/>
                  <a:pt x="4261" y="491"/>
                  <a:pt x="4253" y="491"/>
                </a:cubicBezTo>
                <a:lnTo>
                  <a:pt x="4192" y="497"/>
                </a:lnTo>
                <a:cubicBezTo>
                  <a:pt x="4183" y="498"/>
                  <a:pt x="4176" y="492"/>
                  <a:pt x="4175" y="483"/>
                </a:cubicBezTo>
                <a:cubicBezTo>
                  <a:pt x="4174" y="475"/>
                  <a:pt x="4181" y="467"/>
                  <a:pt x="4189" y="466"/>
                </a:cubicBezTo>
                <a:close/>
                <a:moveTo>
                  <a:pt x="4342" y="452"/>
                </a:moveTo>
                <a:lnTo>
                  <a:pt x="4403" y="447"/>
                </a:lnTo>
                <a:cubicBezTo>
                  <a:pt x="4412" y="446"/>
                  <a:pt x="4419" y="452"/>
                  <a:pt x="4420" y="460"/>
                </a:cubicBezTo>
                <a:cubicBezTo>
                  <a:pt x="4421" y="469"/>
                  <a:pt x="4414" y="476"/>
                  <a:pt x="4406" y="477"/>
                </a:cubicBezTo>
                <a:lnTo>
                  <a:pt x="4345" y="483"/>
                </a:lnTo>
                <a:cubicBezTo>
                  <a:pt x="4336" y="484"/>
                  <a:pt x="4329" y="477"/>
                  <a:pt x="4328" y="469"/>
                </a:cubicBezTo>
                <a:cubicBezTo>
                  <a:pt x="4327" y="460"/>
                  <a:pt x="4333" y="453"/>
                  <a:pt x="4342" y="452"/>
                </a:cubicBezTo>
                <a:close/>
                <a:moveTo>
                  <a:pt x="4495" y="438"/>
                </a:moveTo>
                <a:lnTo>
                  <a:pt x="4556" y="432"/>
                </a:lnTo>
                <a:cubicBezTo>
                  <a:pt x="4564" y="431"/>
                  <a:pt x="4572" y="438"/>
                  <a:pt x="4573" y="446"/>
                </a:cubicBezTo>
                <a:cubicBezTo>
                  <a:pt x="4574" y="455"/>
                  <a:pt x="4567" y="462"/>
                  <a:pt x="4559" y="463"/>
                </a:cubicBezTo>
                <a:lnTo>
                  <a:pt x="4498" y="469"/>
                </a:lnTo>
                <a:cubicBezTo>
                  <a:pt x="4489" y="469"/>
                  <a:pt x="4482" y="463"/>
                  <a:pt x="4481" y="455"/>
                </a:cubicBezTo>
                <a:cubicBezTo>
                  <a:pt x="4480" y="446"/>
                  <a:pt x="4486" y="439"/>
                  <a:pt x="4495" y="438"/>
                </a:cubicBezTo>
                <a:close/>
                <a:moveTo>
                  <a:pt x="4648" y="424"/>
                </a:moveTo>
                <a:lnTo>
                  <a:pt x="4709" y="418"/>
                </a:lnTo>
                <a:cubicBezTo>
                  <a:pt x="4717" y="417"/>
                  <a:pt x="4725" y="423"/>
                  <a:pt x="4726" y="432"/>
                </a:cubicBezTo>
                <a:cubicBezTo>
                  <a:pt x="4726" y="440"/>
                  <a:pt x="4720" y="448"/>
                  <a:pt x="4712" y="449"/>
                </a:cubicBezTo>
                <a:lnTo>
                  <a:pt x="4651" y="454"/>
                </a:lnTo>
                <a:cubicBezTo>
                  <a:pt x="4642" y="455"/>
                  <a:pt x="4635" y="449"/>
                  <a:pt x="4634" y="440"/>
                </a:cubicBezTo>
                <a:cubicBezTo>
                  <a:pt x="4633" y="432"/>
                  <a:pt x="4639" y="424"/>
                  <a:pt x="4648" y="424"/>
                </a:cubicBezTo>
                <a:close/>
                <a:moveTo>
                  <a:pt x="4801" y="409"/>
                </a:moveTo>
                <a:lnTo>
                  <a:pt x="4848" y="405"/>
                </a:lnTo>
                <a:cubicBezTo>
                  <a:pt x="4857" y="404"/>
                  <a:pt x="4864" y="410"/>
                  <a:pt x="4865" y="419"/>
                </a:cubicBezTo>
                <a:cubicBezTo>
                  <a:pt x="4866" y="427"/>
                  <a:pt x="4859" y="435"/>
                  <a:pt x="4851" y="436"/>
                </a:cubicBezTo>
                <a:lnTo>
                  <a:pt x="4804" y="440"/>
                </a:lnTo>
                <a:cubicBezTo>
                  <a:pt x="4795" y="441"/>
                  <a:pt x="4788" y="435"/>
                  <a:pt x="4787" y="426"/>
                </a:cubicBezTo>
                <a:cubicBezTo>
                  <a:pt x="4786" y="418"/>
                  <a:pt x="4792" y="410"/>
                  <a:pt x="4801" y="409"/>
                </a:cubicBezTo>
                <a:close/>
                <a:moveTo>
                  <a:pt x="4852" y="405"/>
                </a:moveTo>
                <a:lnTo>
                  <a:pt x="4866" y="407"/>
                </a:lnTo>
                <a:cubicBezTo>
                  <a:pt x="4874" y="409"/>
                  <a:pt x="4880" y="417"/>
                  <a:pt x="4878" y="425"/>
                </a:cubicBezTo>
                <a:cubicBezTo>
                  <a:pt x="4877" y="433"/>
                  <a:pt x="4869" y="439"/>
                  <a:pt x="4861" y="438"/>
                </a:cubicBezTo>
                <a:lnTo>
                  <a:pt x="4847" y="435"/>
                </a:lnTo>
                <a:cubicBezTo>
                  <a:pt x="4839" y="434"/>
                  <a:pt x="4833" y="426"/>
                  <a:pt x="4834" y="418"/>
                </a:cubicBezTo>
                <a:cubicBezTo>
                  <a:pt x="4836" y="409"/>
                  <a:pt x="4844" y="404"/>
                  <a:pt x="4852" y="405"/>
                </a:cubicBezTo>
                <a:close/>
                <a:moveTo>
                  <a:pt x="4957" y="422"/>
                </a:moveTo>
                <a:lnTo>
                  <a:pt x="5017" y="432"/>
                </a:lnTo>
                <a:cubicBezTo>
                  <a:pt x="5026" y="433"/>
                  <a:pt x="5031" y="441"/>
                  <a:pt x="5030" y="450"/>
                </a:cubicBezTo>
                <a:cubicBezTo>
                  <a:pt x="5029" y="458"/>
                  <a:pt x="5021" y="464"/>
                  <a:pt x="5012" y="462"/>
                </a:cubicBezTo>
                <a:lnTo>
                  <a:pt x="4952" y="453"/>
                </a:lnTo>
                <a:cubicBezTo>
                  <a:pt x="4943" y="451"/>
                  <a:pt x="4938" y="443"/>
                  <a:pt x="4939" y="435"/>
                </a:cubicBezTo>
                <a:cubicBezTo>
                  <a:pt x="4940" y="427"/>
                  <a:pt x="4948" y="421"/>
                  <a:pt x="4957" y="422"/>
                </a:cubicBezTo>
                <a:close/>
                <a:moveTo>
                  <a:pt x="5108" y="447"/>
                </a:moveTo>
                <a:lnTo>
                  <a:pt x="5169" y="457"/>
                </a:lnTo>
                <a:cubicBezTo>
                  <a:pt x="5177" y="458"/>
                  <a:pt x="5183" y="466"/>
                  <a:pt x="5182" y="474"/>
                </a:cubicBezTo>
                <a:cubicBezTo>
                  <a:pt x="5180" y="483"/>
                  <a:pt x="5172" y="489"/>
                  <a:pt x="5164" y="487"/>
                </a:cubicBezTo>
                <a:lnTo>
                  <a:pt x="5103" y="477"/>
                </a:lnTo>
                <a:cubicBezTo>
                  <a:pt x="5095" y="476"/>
                  <a:pt x="5089" y="468"/>
                  <a:pt x="5091" y="460"/>
                </a:cubicBezTo>
                <a:cubicBezTo>
                  <a:pt x="5092" y="451"/>
                  <a:pt x="5100" y="446"/>
                  <a:pt x="5108" y="447"/>
                </a:cubicBezTo>
                <a:close/>
                <a:moveTo>
                  <a:pt x="5260" y="472"/>
                </a:moveTo>
                <a:lnTo>
                  <a:pt x="5320" y="482"/>
                </a:lnTo>
                <a:cubicBezTo>
                  <a:pt x="5329" y="483"/>
                  <a:pt x="5335" y="491"/>
                  <a:pt x="5333" y="499"/>
                </a:cubicBezTo>
                <a:cubicBezTo>
                  <a:pt x="5332" y="508"/>
                  <a:pt x="5324" y="513"/>
                  <a:pt x="5316" y="512"/>
                </a:cubicBezTo>
                <a:lnTo>
                  <a:pt x="5255" y="502"/>
                </a:lnTo>
                <a:cubicBezTo>
                  <a:pt x="5247" y="501"/>
                  <a:pt x="5241" y="493"/>
                  <a:pt x="5242" y="484"/>
                </a:cubicBezTo>
                <a:cubicBezTo>
                  <a:pt x="5244" y="476"/>
                  <a:pt x="5251" y="470"/>
                  <a:pt x="5260" y="472"/>
                </a:cubicBezTo>
                <a:close/>
                <a:moveTo>
                  <a:pt x="5411" y="496"/>
                </a:moveTo>
                <a:lnTo>
                  <a:pt x="5472" y="506"/>
                </a:lnTo>
                <a:cubicBezTo>
                  <a:pt x="5480" y="508"/>
                  <a:pt x="5486" y="516"/>
                  <a:pt x="5485" y="524"/>
                </a:cubicBezTo>
                <a:cubicBezTo>
                  <a:pt x="5483" y="532"/>
                  <a:pt x="5476" y="538"/>
                  <a:pt x="5467" y="537"/>
                </a:cubicBezTo>
                <a:lnTo>
                  <a:pt x="5406" y="527"/>
                </a:lnTo>
                <a:cubicBezTo>
                  <a:pt x="5398" y="525"/>
                  <a:pt x="5392" y="517"/>
                  <a:pt x="5394" y="509"/>
                </a:cubicBezTo>
                <a:cubicBezTo>
                  <a:pt x="5395" y="501"/>
                  <a:pt x="5403" y="495"/>
                  <a:pt x="5411" y="496"/>
                </a:cubicBezTo>
                <a:close/>
                <a:moveTo>
                  <a:pt x="5563" y="521"/>
                </a:moveTo>
                <a:lnTo>
                  <a:pt x="5624" y="531"/>
                </a:lnTo>
                <a:cubicBezTo>
                  <a:pt x="5632" y="532"/>
                  <a:pt x="5638" y="540"/>
                  <a:pt x="5636" y="549"/>
                </a:cubicBezTo>
                <a:cubicBezTo>
                  <a:pt x="5635" y="557"/>
                  <a:pt x="5627" y="563"/>
                  <a:pt x="5619" y="561"/>
                </a:cubicBezTo>
                <a:lnTo>
                  <a:pt x="5558" y="551"/>
                </a:lnTo>
                <a:cubicBezTo>
                  <a:pt x="5550" y="550"/>
                  <a:pt x="5544" y="542"/>
                  <a:pt x="5545" y="534"/>
                </a:cubicBezTo>
                <a:cubicBezTo>
                  <a:pt x="5547" y="525"/>
                  <a:pt x="5555" y="520"/>
                  <a:pt x="5563" y="521"/>
                </a:cubicBezTo>
                <a:close/>
                <a:moveTo>
                  <a:pt x="5715" y="546"/>
                </a:moveTo>
                <a:lnTo>
                  <a:pt x="5775" y="556"/>
                </a:lnTo>
                <a:cubicBezTo>
                  <a:pt x="5784" y="557"/>
                  <a:pt x="5789" y="565"/>
                  <a:pt x="5788" y="573"/>
                </a:cubicBezTo>
                <a:cubicBezTo>
                  <a:pt x="5787" y="582"/>
                  <a:pt x="5779" y="587"/>
                  <a:pt x="5770" y="586"/>
                </a:cubicBezTo>
                <a:lnTo>
                  <a:pt x="5710" y="576"/>
                </a:lnTo>
                <a:cubicBezTo>
                  <a:pt x="5701" y="575"/>
                  <a:pt x="5696" y="567"/>
                  <a:pt x="5697" y="559"/>
                </a:cubicBezTo>
                <a:cubicBezTo>
                  <a:pt x="5698" y="550"/>
                  <a:pt x="5706" y="544"/>
                  <a:pt x="5715" y="546"/>
                </a:cubicBezTo>
                <a:close/>
                <a:moveTo>
                  <a:pt x="5866" y="571"/>
                </a:moveTo>
                <a:lnTo>
                  <a:pt x="5927" y="580"/>
                </a:lnTo>
                <a:cubicBezTo>
                  <a:pt x="5935" y="582"/>
                  <a:pt x="5941" y="590"/>
                  <a:pt x="5940" y="598"/>
                </a:cubicBezTo>
                <a:cubicBezTo>
                  <a:pt x="5938" y="606"/>
                  <a:pt x="5930" y="612"/>
                  <a:pt x="5922" y="611"/>
                </a:cubicBezTo>
                <a:lnTo>
                  <a:pt x="5861" y="601"/>
                </a:lnTo>
                <a:cubicBezTo>
                  <a:pt x="5853" y="600"/>
                  <a:pt x="5847" y="592"/>
                  <a:pt x="5849" y="583"/>
                </a:cubicBezTo>
                <a:cubicBezTo>
                  <a:pt x="5850" y="575"/>
                  <a:pt x="5858" y="569"/>
                  <a:pt x="5866" y="571"/>
                </a:cubicBezTo>
                <a:close/>
                <a:moveTo>
                  <a:pt x="6018" y="595"/>
                </a:moveTo>
                <a:lnTo>
                  <a:pt x="6060" y="602"/>
                </a:lnTo>
                <a:cubicBezTo>
                  <a:pt x="6069" y="604"/>
                  <a:pt x="6074" y="612"/>
                  <a:pt x="6073" y="620"/>
                </a:cubicBezTo>
                <a:cubicBezTo>
                  <a:pt x="6072" y="628"/>
                  <a:pt x="6064" y="634"/>
                  <a:pt x="6055" y="633"/>
                </a:cubicBezTo>
                <a:lnTo>
                  <a:pt x="6013" y="626"/>
                </a:lnTo>
                <a:cubicBezTo>
                  <a:pt x="6005" y="624"/>
                  <a:pt x="5999" y="616"/>
                  <a:pt x="6000" y="608"/>
                </a:cubicBezTo>
                <a:cubicBezTo>
                  <a:pt x="6002" y="600"/>
                  <a:pt x="6009" y="594"/>
                  <a:pt x="6018" y="595"/>
                </a:cubicBezTo>
                <a:close/>
                <a:moveTo>
                  <a:pt x="6059" y="602"/>
                </a:moveTo>
                <a:lnTo>
                  <a:pt x="6078" y="604"/>
                </a:lnTo>
                <a:cubicBezTo>
                  <a:pt x="6086" y="605"/>
                  <a:pt x="6092" y="612"/>
                  <a:pt x="6091" y="620"/>
                </a:cubicBezTo>
                <a:cubicBezTo>
                  <a:pt x="6091" y="629"/>
                  <a:pt x="6083" y="635"/>
                  <a:pt x="6075" y="634"/>
                </a:cubicBezTo>
                <a:lnTo>
                  <a:pt x="6057" y="633"/>
                </a:lnTo>
                <a:cubicBezTo>
                  <a:pt x="6048" y="632"/>
                  <a:pt x="6042" y="624"/>
                  <a:pt x="6043" y="616"/>
                </a:cubicBezTo>
                <a:cubicBezTo>
                  <a:pt x="6043" y="608"/>
                  <a:pt x="6051" y="601"/>
                  <a:pt x="6059" y="602"/>
                </a:cubicBezTo>
                <a:close/>
                <a:moveTo>
                  <a:pt x="6169" y="612"/>
                </a:moveTo>
                <a:lnTo>
                  <a:pt x="6231" y="618"/>
                </a:lnTo>
                <a:cubicBezTo>
                  <a:pt x="6239" y="618"/>
                  <a:pt x="6245" y="626"/>
                  <a:pt x="6244" y="634"/>
                </a:cubicBezTo>
                <a:cubicBezTo>
                  <a:pt x="6244" y="643"/>
                  <a:pt x="6236" y="649"/>
                  <a:pt x="6228" y="648"/>
                </a:cubicBezTo>
                <a:lnTo>
                  <a:pt x="6167" y="643"/>
                </a:lnTo>
                <a:cubicBezTo>
                  <a:pt x="6158" y="642"/>
                  <a:pt x="6152" y="634"/>
                  <a:pt x="6153" y="626"/>
                </a:cubicBezTo>
                <a:cubicBezTo>
                  <a:pt x="6153" y="618"/>
                  <a:pt x="6161" y="611"/>
                  <a:pt x="6169" y="612"/>
                </a:cubicBezTo>
                <a:close/>
                <a:moveTo>
                  <a:pt x="6322" y="626"/>
                </a:moveTo>
                <a:lnTo>
                  <a:pt x="6383" y="632"/>
                </a:lnTo>
                <a:cubicBezTo>
                  <a:pt x="6392" y="632"/>
                  <a:pt x="6398" y="640"/>
                  <a:pt x="6397" y="648"/>
                </a:cubicBezTo>
                <a:cubicBezTo>
                  <a:pt x="6397" y="657"/>
                  <a:pt x="6389" y="663"/>
                  <a:pt x="6381" y="662"/>
                </a:cubicBezTo>
                <a:lnTo>
                  <a:pt x="6320" y="657"/>
                </a:lnTo>
                <a:cubicBezTo>
                  <a:pt x="6311" y="656"/>
                  <a:pt x="6305" y="648"/>
                  <a:pt x="6306" y="640"/>
                </a:cubicBezTo>
                <a:cubicBezTo>
                  <a:pt x="6306" y="631"/>
                  <a:pt x="6314" y="625"/>
                  <a:pt x="6322" y="626"/>
                </a:cubicBezTo>
                <a:close/>
                <a:moveTo>
                  <a:pt x="6475" y="640"/>
                </a:moveTo>
                <a:lnTo>
                  <a:pt x="6536" y="646"/>
                </a:lnTo>
                <a:cubicBezTo>
                  <a:pt x="6545" y="646"/>
                  <a:pt x="6551" y="654"/>
                  <a:pt x="6550" y="662"/>
                </a:cubicBezTo>
                <a:cubicBezTo>
                  <a:pt x="6550" y="671"/>
                  <a:pt x="6542" y="677"/>
                  <a:pt x="6534" y="676"/>
                </a:cubicBezTo>
                <a:lnTo>
                  <a:pt x="6472" y="671"/>
                </a:lnTo>
                <a:cubicBezTo>
                  <a:pt x="6464" y="670"/>
                  <a:pt x="6458" y="662"/>
                  <a:pt x="6459" y="654"/>
                </a:cubicBezTo>
                <a:cubicBezTo>
                  <a:pt x="6459" y="645"/>
                  <a:pt x="6467" y="639"/>
                  <a:pt x="6475" y="640"/>
                </a:cubicBezTo>
                <a:close/>
                <a:moveTo>
                  <a:pt x="6628" y="654"/>
                </a:moveTo>
                <a:lnTo>
                  <a:pt x="6689" y="659"/>
                </a:lnTo>
                <a:cubicBezTo>
                  <a:pt x="6698" y="660"/>
                  <a:pt x="6704" y="668"/>
                  <a:pt x="6703" y="676"/>
                </a:cubicBezTo>
                <a:cubicBezTo>
                  <a:pt x="6703" y="685"/>
                  <a:pt x="6695" y="691"/>
                  <a:pt x="6687" y="690"/>
                </a:cubicBezTo>
                <a:lnTo>
                  <a:pt x="6625" y="684"/>
                </a:lnTo>
                <a:cubicBezTo>
                  <a:pt x="6617" y="684"/>
                  <a:pt x="6611" y="676"/>
                  <a:pt x="6612" y="668"/>
                </a:cubicBezTo>
                <a:cubicBezTo>
                  <a:pt x="6612" y="659"/>
                  <a:pt x="6620" y="653"/>
                  <a:pt x="6628" y="654"/>
                </a:cubicBezTo>
                <a:close/>
                <a:moveTo>
                  <a:pt x="6781" y="668"/>
                </a:moveTo>
                <a:lnTo>
                  <a:pt x="6842" y="673"/>
                </a:lnTo>
                <a:cubicBezTo>
                  <a:pt x="6851" y="674"/>
                  <a:pt x="6857" y="682"/>
                  <a:pt x="6856" y="690"/>
                </a:cubicBezTo>
                <a:cubicBezTo>
                  <a:pt x="6856" y="698"/>
                  <a:pt x="6848" y="705"/>
                  <a:pt x="6840" y="704"/>
                </a:cubicBezTo>
                <a:lnTo>
                  <a:pt x="6778" y="698"/>
                </a:lnTo>
                <a:cubicBezTo>
                  <a:pt x="6770" y="698"/>
                  <a:pt x="6764" y="690"/>
                  <a:pt x="6765" y="682"/>
                </a:cubicBezTo>
                <a:cubicBezTo>
                  <a:pt x="6765" y="673"/>
                  <a:pt x="6773" y="667"/>
                  <a:pt x="6781" y="668"/>
                </a:cubicBezTo>
                <a:close/>
                <a:moveTo>
                  <a:pt x="6934" y="682"/>
                </a:moveTo>
                <a:lnTo>
                  <a:pt x="6995" y="687"/>
                </a:lnTo>
                <a:cubicBezTo>
                  <a:pt x="7004" y="688"/>
                  <a:pt x="7010" y="695"/>
                  <a:pt x="7009" y="704"/>
                </a:cubicBezTo>
                <a:cubicBezTo>
                  <a:pt x="7008" y="712"/>
                  <a:pt x="7001" y="719"/>
                  <a:pt x="6993" y="718"/>
                </a:cubicBezTo>
                <a:lnTo>
                  <a:pt x="6931" y="712"/>
                </a:lnTo>
                <a:cubicBezTo>
                  <a:pt x="6923" y="711"/>
                  <a:pt x="6917" y="704"/>
                  <a:pt x="6917" y="696"/>
                </a:cubicBezTo>
                <a:cubicBezTo>
                  <a:pt x="6918" y="687"/>
                  <a:pt x="6926" y="681"/>
                  <a:pt x="6934" y="682"/>
                </a:cubicBezTo>
                <a:close/>
                <a:moveTo>
                  <a:pt x="7087" y="696"/>
                </a:moveTo>
                <a:lnTo>
                  <a:pt x="7148" y="701"/>
                </a:lnTo>
                <a:cubicBezTo>
                  <a:pt x="7157" y="702"/>
                  <a:pt x="7163" y="709"/>
                  <a:pt x="7162" y="718"/>
                </a:cubicBezTo>
                <a:cubicBezTo>
                  <a:pt x="7161" y="726"/>
                  <a:pt x="7154" y="732"/>
                  <a:pt x="7146" y="732"/>
                </a:cubicBezTo>
                <a:lnTo>
                  <a:pt x="7084" y="726"/>
                </a:lnTo>
                <a:cubicBezTo>
                  <a:pt x="7076" y="725"/>
                  <a:pt x="7070" y="718"/>
                  <a:pt x="7070" y="709"/>
                </a:cubicBezTo>
                <a:cubicBezTo>
                  <a:pt x="7071" y="701"/>
                  <a:pt x="7079" y="695"/>
                  <a:pt x="7087" y="696"/>
                </a:cubicBezTo>
                <a:close/>
                <a:moveTo>
                  <a:pt x="7240" y="709"/>
                </a:moveTo>
                <a:lnTo>
                  <a:pt x="7270" y="712"/>
                </a:lnTo>
                <a:cubicBezTo>
                  <a:pt x="7279" y="713"/>
                  <a:pt x="7285" y="720"/>
                  <a:pt x="7284" y="729"/>
                </a:cubicBezTo>
                <a:cubicBezTo>
                  <a:pt x="7283" y="737"/>
                  <a:pt x="7276" y="744"/>
                  <a:pt x="7267" y="743"/>
                </a:cubicBezTo>
                <a:lnTo>
                  <a:pt x="7237" y="740"/>
                </a:lnTo>
                <a:cubicBezTo>
                  <a:pt x="7229" y="739"/>
                  <a:pt x="7223" y="732"/>
                  <a:pt x="7223" y="723"/>
                </a:cubicBezTo>
                <a:cubicBezTo>
                  <a:pt x="7224" y="715"/>
                  <a:pt x="7232" y="709"/>
                  <a:pt x="7240" y="709"/>
                </a:cubicBezTo>
                <a:close/>
                <a:moveTo>
                  <a:pt x="7270" y="712"/>
                </a:moveTo>
                <a:lnTo>
                  <a:pt x="7301" y="715"/>
                </a:lnTo>
                <a:cubicBezTo>
                  <a:pt x="7310" y="716"/>
                  <a:pt x="7316" y="723"/>
                  <a:pt x="7315" y="732"/>
                </a:cubicBezTo>
                <a:cubicBezTo>
                  <a:pt x="7314" y="740"/>
                  <a:pt x="7307" y="746"/>
                  <a:pt x="7298" y="746"/>
                </a:cubicBezTo>
                <a:lnTo>
                  <a:pt x="7267" y="743"/>
                </a:lnTo>
                <a:cubicBezTo>
                  <a:pt x="7259" y="742"/>
                  <a:pt x="7253" y="735"/>
                  <a:pt x="7254" y="726"/>
                </a:cubicBezTo>
                <a:cubicBezTo>
                  <a:pt x="7254" y="718"/>
                  <a:pt x="7262" y="711"/>
                  <a:pt x="7270" y="712"/>
                </a:cubicBezTo>
                <a:close/>
                <a:moveTo>
                  <a:pt x="7393" y="724"/>
                </a:moveTo>
                <a:lnTo>
                  <a:pt x="7454" y="729"/>
                </a:lnTo>
                <a:cubicBezTo>
                  <a:pt x="7463" y="730"/>
                  <a:pt x="7469" y="738"/>
                  <a:pt x="7468" y="746"/>
                </a:cubicBezTo>
                <a:cubicBezTo>
                  <a:pt x="7467" y="755"/>
                  <a:pt x="7460" y="761"/>
                  <a:pt x="7451" y="760"/>
                </a:cubicBezTo>
                <a:lnTo>
                  <a:pt x="7390" y="754"/>
                </a:lnTo>
                <a:cubicBezTo>
                  <a:pt x="7382" y="753"/>
                  <a:pt x="7376" y="746"/>
                  <a:pt x="7376" y="738"/>
                </a:cubicBezTo>
                <a:cubicBezTo>
                  <a:pt x="7377" y="729"/>
                  <a:pt x="7385" y="723"/>
                  <a:pt x="7393" y="724"/>
                </a:cubicBezTo>
                <a:close/>
                <a:moveTo>
                  <a:pt x="7546" y="738"/>
                </a:moveTo>
                <a:lnTo>
                  <a:pt x="7607" y="744"/>
                </a:lnTo>
                <a:cubicBezTo>
                  <a:pt x="7616" y="744"/>
                  <a:pt x="7622" y="752"/>
                  <a:pt x="7621" y="760"/>
                </a:cubicBezTo>
                <a:cubicBezTo>
                  <a:pt x="7620" y="769"/>
                  <a:pt x="7613" y="775"/>
                  <a:pt x="7604" y="774"/>
                </a:cubicBezTo>
                <a:lnTo>
                  <a:pt x="7543" y="769"/>
                </a:lnTo>
                <a:cubicBezTo>
                  <a:pt x="7535" y="768"/>
                  <a:pt x="7529" y="760"/>
                  <a:pt x="7529" y="752"/>
                </a:cubicBezTo>
                <a:cubicBezTo>
                  <a:pt x="7530" y="743"/>
                  <a:pt x="7538" y="737"/>
                  <a:pt x="7546" y="738"/>
                </a:cubicBezTo>
                <a:close/>
                <a:moveTo>
                  <a:pt x="7699" y="752"/>
                </a:moveTo>
                <a:lnTo>
                  <a:pt x="7760" y="758"/>
                </a:lnTo>
                <a:cubicBezTo>
                  <a:pt x="7769" y="759"/>
                  <a:pt x="7775" y="766"/>
                  <a:pt x="7774" y="775"/>
                </a:cubicBezTo>
                <a:cubicBezTo>
                  <a:pt x="7773" y="783"/>
                  <a:pt x="7766" y="789"/>
                  <a:pt x="7757" y="788"/>
                </a:cubicBezTo>
                <a:lnTo>
                  <a:pt x="7696" y="783"/>
                </a:lnTo>
                <a:cubicBezTo>
                  <a:pt x="7688" y="782"/>
                  <a:pt x="7681" y="774"/>
                  <a:pt x="7682" y="766"/>
                </a:cubicBezTo>
                <a:cubicBezTo>
                  <a:pt x="7683" y="758"/>
                  <a:pt x="7691" y="751"/>
                  <a:pt x="7699" y="752"/>
                </a:cubicBezTo>
                <a:close/>
                <a:moveTo>
                  <a:pt x="7852" y="766"/>
                </a:moveTo>
                <a:lnTo>
                  <a:pt x="7913" y="772"/>
                </a:lnTo>
                <a:cubicBezTo>
                  <a:pt x="7922" y="773"/>
                  <a:pt x="7928" y="780"/>
                  <a:pt x="7927" y="789"/>
                </a:cubicBezTo>
                <a:cubicBezTo>
                  <a:pt x="7926" y="797"/>
                  <a:pt x="7919" y="804"/>
                  <a:pt x="7910" y="803"/>
                </a:cubicBezTo>
                <a:lnTo>
                  <a:pt x="7849" y="797"/>
                </a:lnTo>
                <a:cubicBezTo>
                  <a:pt x="7841" y="796"/>
                  <a:pt x="7834" y="789"/>
                  <a:pt x="7835" y="780"/>
                </a:cubicBezTo>
                <a:cubicBezTo>
                  <a:pt x="7836" y="772"/>
                  <a:pt x="7843" y="766"/>
                  <a:pt x="7852" y="766"/>
                </a:cubicBezTo>
                <a:close/>
                <a:moveTo>
                  <a:pt x="8005" y="781"/>
                </a:moveTo>
                <a:lnTo>
                  <a:pt x="8066" y="786"/>
                </a:lnTo>
                <a:cubicBezTo>
                  <a:pt x="8074" y="787"/>
                  <a:pt x="8081" y="795"/>
                  <a:pt x="8080" y="803"/>
                </a:cubicBezTo>
                <a:cubicBezTo>
                  <a:pt x="8079" y="812"/>
                  <a:pt x="8072" y="818"/>
                  <a:pt x="8063" y="817"/>
                </a:cubicBezTo>
                <a:lnTo>
                  <a:pt x="8002" y="811"/>
                </a:lnTo>
                <a:cubicBezTo>
                  <a:pt x="7994" y="810"/>
                  <a:pt x="7987" y="803"/>
                  <a:pt x="7988" y="795"/>
                </a:cubicBezTo>
                <a:cubicBezTo>
                  <a:pt x="7989" y="786"/>
                  <a:pt x="7996" y="780"/>
                  <a:pt x="8005" y="781"/>
                </a:cubicBezTo>
                <a:close/>
                <a:moveTo>
                  <a:pt x="8158" y="795"/>
                </a:moveTo>
                <a:lnTo>
                  <a:pt x="8219" y="801"/>
                </a:lnTo>
                <a:cubicBezTo>
                  <a:pt x="8227" y="801"/>
                  <a:pt x="8234" y="809"/>
                  <a:pt x="8233" y="817"/>
                </a:cubicBezTo>
                <a:cubicBezTo>
                  <a:pt x="8232" y="826"/>
                  <a:pt x="8225" y="832"/>
                  <a:pt x="8216" y="831"/>
                </a:cubicBezTo>
                <a:lnTo>
                  <a:pt x="8155" y="826"/>
                </a:lnTo>
                <a:cubicBezTo>
                  <a:pt x="8146" y="825"/>
                  <a:pt x="8140" y="817"/>
                  <a:pt x="8141" y="809"/>
                </a:cubicBezTo>
                <a:cubicBezTo>
                  <a:pt x="8142" y="800"/>
                  <a:pt x="8149" y="794"/>
                  <a:pt x="8158" y="795"/>
                </a:cubicBezTo>
                <a:close/>
                <a:moveTo>
                  <a:pt x="8311" y="809"/>
                </a:moveTo>
                <a:lnTo>
                  <a:pt x="8372" y="815"/>
                </a:lnTo>
                <a:cubicBezTo>
                  <a:pt x="8380" y="816"/>
                  <a:pt x="8387" y="823"/>
                  <a:pt x="8386" y="832"/>
                </a:cubicBezTo>
                <a:cubicBezTo>
                  <a:pt x="8385" y="840"/>
                  <a:pt x="8377" y="846"/>
                  <a:pt x="8369" y="845"/>
                </a:cubicBezTo>
                <a:lnTo>
                  <a:pt x="8308" y="840"/>
                </a:lnTo>
                <a:cubicBezTo>
                  <a:pt x="8299" y="839"/>
                  <a:pt x="8293" y="832"/>
                  <a:pt x="8294" y="823"/>
                </a:cubicBezTo>
                <a:cubicBezTo>
                  <a:pt x="8295" y="815"/>
                  <a:pt x="8302" y="808"/>
                  <a:pt x="8311" y="809"/>
                </a:cubicBezTo>
                <a:close/>
                <a:moveTo>
                  <a:pt x="8464" y="823"/>
                </a:moveTo>
                <a:lnTo>
                  <a:pt x="8479" y="825"/>
                </a:lnTo>
                <a:cubicBezTo>
                  <a:pt x="8487" y="826"/>
                  <a:pt x="8493" y="833"/>
                  <a:pt x="8492" y="842"/>
                </a:cubicBezTo>
                <a:cubicBezTo>
                  <a:pt x="8492" y="850"/>
                  <a:pt x="8484" y="856"/>
                  <a:pt x="8476" y="855"/>
                </a:cubicBezTo>
                <a:lnTo>
                  <a:pt x="8461" y="854"/>
                </a:lnTo>
                <a:cubicBezTo>
                  <a:pt x="8452" y="853"/>
                  <a:pt x="8446" y="846"/>
                  <a:pt x="8447" y="837"/>
                </a:cubicBezTo>
                <a:cubicBezTo>
                  <a:pt x="8448" y="829"/>
                  <a:pt x="8455" y="823"/>
                  <a:pt x="8464" y="823"/>
                </a:cubicBezTo>
                <a:close/>
                <a:moveTo>
                  <a:pt x="8479" y="825"/>
                </a:moveTo>
                <a:lnTo>
                  <a:pt x="8525" y="829"/>
                </a:lnTo>
                <a:cubicBezTo>
                  <a:pt x="8533" y="830"/>
                  <a:pt x="8539" y="837"/>
                  <a:pt x="8539" y="846"/>
                </a:cubicBezTo>
                <a:cubicBezTo>
                  <a:pt x="8538" y="854"/>
                  <a:pt x="8530" y="860"/>
                  <a:pt x="8522" y="860"/>
                </a:cubicBezTo>
                <a:lnTo>
                  <a:pt x="8476" y="855"/>
                </a:lnTo>
                <a:cubicBezTo>
                  <a:pt x="8467" y="855"/>
                  <a:pt x="8461" y="847"/>
                  <a:pt x="8462" y="839"/>
                </a:cubicBezTo>
                <a:cubicBezTo>
                  <a:pt x="8463" y="830"/>
                  <a:pt x="8470" y="824"/>
                  <a:pt x="8479" y="825"/>
                </a:cubicBezTo>
                <a:close/>
                <a:moveTo>
                  <a:pt x="8617" y="837"/>
                </a:moveTo>
                <a:lnTo>
                  <a:pt x="8678" y="843"/>
                </a:lnTo>
                <a:cubicBezTo>
                  <a:pt x="8686" y="844"/>
                  <a:pt x="8692" y="851"/>
                  <a:pt x="8692" y="860"/>
                </a:cubicBezTo>
                <a:cubicBezTo>
                  <a:pt x="8691" y="868"/>
                  <a:pt x="8683" y="874"/>
                  <a:pt x="8675" y="874"/>
                </a:cubicBezTo>
                <a:lnTo>
                  <a:pt x="8614" y="868"/>
                </a:lnTo>
                <a:cubicBezTo>
                  <a:pt x="8605" y="867"/>
                  <a:pt x="8599" y="860"/>
                  <a:pt x="8600" y="851"/>
                </a:cubicBezTo>
                <a:cubicBezTo>
                  <a:pt x="8601" y="843"/>
                  <a:pt x="8608" y="837"/>
                  <a:pt x="8617" y="837"/>
                </a:cubicBezTo>
                <a:close/>
                <a:moveTo>
                  <a:pt x="8770" y="851"/>
                </a:moveTo>
                <a:lnTo>
                  <a:pt x="8831" y="857"/>
                </a:lnTo>
                <a:cubicBezTo>
                  <a:pt x="8839" y="858"/>
                  <a:pt x="8845" y="865"/>
                  <a:pt x="8845" y="874"/>
                </a:cubicBezTo>
                <a:cubicBezTo>
                  <a:pt x="8844" y="882"/>
                  <a:pt x="8836" y="888"/>
                  <a:pt x="8828" y="888"/>
                </a:cubicBezTo>
                <a:lnTo>
                  <a:pt x="8767" y="882"/>
                </a:lnTo>
                <a:cubicBezTo>
                  <a:pt x="8758" y="881"/>
                  <a:pt x="8752" y="874"/>
                  <a:pt x="8753" y="865"/>
                </a:cubicBezTo>
                <a:cubicBezTo>
                  <a:pt x="8754" y="857"/>
                  <a:pt x="8761" y="851"/>
                  <a:pt x="8770" y="851"/>
                </a:cubicBezTo>
                <a:close/>
                <a:moveTo>
                  <a:pt x="8923" y="865"/>
                </a:moveTo>
                <a:lnTo>
                  <a:pt x="8984" y="871"/>
                </a:lnTo>
                <a:cubicBezTo>
                  <a:pt x="8992" y="872"/>
                  <a:pt x="8998" y="879"/>
                  <a:pt x="8998" y="888"/>
                </a:cubicBezTo>
                <a:cubicBezTo>
                  <a:pt x="8997" y="896"/>
                  <a:pt x="8989" y="902"/>
                  <a:pt x="8981" y="901"/>
                </a:cubicBezTo>
                <a:lnTo>
                  <a:pt x="8920" y="896"/>
                </a:lnTo>
                <a:cubicBezTo>
                  <a:pt x="8911" y="895"/>
                  <a:pt x="8905" y="888"/>
                  <a:pt x="8906" y="879"/>
                </a:cubicBezTo>
                <a:cubicBezTo>
                  <a:pt x="8907" y="871"/>
                  <a:pt x="8914" y="865"/>
                  <a:pt x="8923" y="865"/>
                </a:cubicBezTo>
                <a:close/>
                <a:moveTo>
                  <a:pt x="9075" y="879"/>
                </a:moveTo>
                <a:lnTo>
                  <a:pt x="9137" y="885"/>
                </a:lnTo>
                <a:cubicBezTo>
                  <a:pt x="9145" y="886"/>
                  <a:pt x="9151" y="893"/>
                  <a:pt x="9151" y="901"/>
                </a:cubicBezTo>
                <a:cubicBezTo>
                  <a:pt x="9150" y="910"/>
                  <a:pt x="9142" y="916"/>
                  <a:pt x="9134" y="915"/>
                </a:cubicBezTo>
                <a:lnTo>
                  <a:pt x="9073" y="910"/>
                </a:lnTo>
                <a:cubicBezTo>
                  <a:pt x="9064" y="909"/>
                  <a:pt x="9058" y="902"/>
                  <a:pt x="9059" y="893"/>
                </a:cubicBezTo>
                <a:cubicBezTo>
                  <a:pt x="9060" y="885"/>
                  <a:pt x="9067" y="878"/>
                  <a:pt x="9075" y="879"/>
                </a:cubicBezTo>
                <a:close/>
                <a:moveTo>
                  <a:pt x="9228" y="893"/>
                </a:moveTo>
                <a:lnTo>
                  <a:pt x="9290" y="899"/>
                </a:lnTo>
                <a:cubicBezTo>
                  <a:pt x="9298" y="900"/>
                  <a:pt x="9304" y="907"/>
                  <a:pt x="9304" y="915"/>
                </a:cubicBezTo>
                <a:cubicBezTo>
                  <a:pt x="9303" y="924"/>
                  <a:pt x="9295" y="930"/>
                  <a:pt x="9287" y="929"/>
                </a:cubicBezTo>
                <a:lnTo>
                  <a:pt x="9226" y="924"/>
                </a:lnTo>
                <a:cubicBezTo>
                  <a:pt x="9217" y="923"/>
                  <a:pt x="9211" y="916"/>
                  <a:pt x="9212" y="907"/>
                </a:cubicBezTo>
                <a:cubicBezTo>
                  <a:pt x="9213" y="899"/>
                  <a:pt x="9220" y="892"/>
                  <a:pt x="9228" y="893"/>
                </a:cubicBezTo>
                <a:close/>
                <a:moveTo>
                  <a:pt x="9381" y="907"/>
                </a:moveTo>
                <a:lnTo>
                  <a:pt x="9443" y="913"/>
                </a:lnTo>
                <a:cubicBezTo>
                  <a:pt x="9451" y="913"/>
                  <a:pt x="9457" y="921"/>
                  <a:pt x="9456" y="929"/>
                </a:cubicBezTo>
                <a:cubicBezTo>
                  <a:pt x="9456" y="938"/>
                  <a:pt x="9448" y="944"/>
                  <a:pt x="9440" y="943"/>
                </a:cubicBezTo>
                <a:lnTo>
                  <a:pt x="9379" y="938"/>
                </a:lnTo>
                <a:cubicBezTo>
                  <a:pt x="9370" y="937"/>
                  <a:pt x="9364" y="929"/>
                  <a:pt x="9365" y="921"/>
                </a:cubicBezTo>
                <a:cubicBezTo>
                  <a:pt x="9365" y="913"/>
                  <a:pt x="9373" y="906"/>
                  <a:pt x="9381" y="907"/>
                </a:cubicBezTo>
                <a:close/>
                <a:moveTo>
                  <a:pt x="9534" y="921"/>
                </a:moveTo>
                <a:lnTo>
                  <a:pt x="9596" y="927"/>
                </a:lnTo>
                <a:cubicBezTo>
                  <a:pt x="9604" y="927"/>
                  <a:pt x="9610" y="935"/>
                  <a:pt x="9609" y="943"/>
                </a:cubicBezTo>
                <a:cubicBezTo>
                  <a:pt x="9609" y="952"/>
                  <a:pt x="9601" y="958"/>
                  <a:pt x="9593" y="957"/>
                </a:cubicBezTo>
                <a:lnTo>
                  <a:pt x="9532" y="952"/>
                </a:lnTo>
                <a:cubicBezTo>
                  <a:pt x="9523" y="951"/>
                  <a:pt x="9517" y="943"/>
                  <a:pt x="9518" y="935"/>
                </a:cubicBezTo>
                <a:cubicBezTo>
                  <a:pt x="9518" y="926"/>
                  <a:pt x="9526" y="920"/>
                  <a:pt x="9534" y="921"/>
                </a:cubicBezTo>
                <a:close/>
                <a:moveTo>
                  <a:pt x="9687" y="935"/>
                </a:moveTo>
                <a:lnTo>
                  <a:pt x="9748" y="937"/>
                </a:lnTo>
                <a:cubicBezTo>
                  <a:pt x="9756" y="938"/>
                  <a:pt x="9763" y="945"/>
                  <a:pt x="9763" y="953"/>
                </a:cubicBezTo>
                <a:cubicBezTo>
                  <a:pt x="9762" y="962"/>
                  <a:pt x="9755" y="968"/>
                  <a:pt x="9747" y="968"/>
                </a:cubicBezTo>
                <a:lnTo>
                  <a:pt x="9685" y="966"/>
                </a:lnTo>
                <a:cubicBezTo>
                  <a:pt x="9677" y="965"/>
                  <a:pt x="9670" y="958"/>
                  <a:pt x="9671" y="950"/>
                </a:cubicBezTo>
                <a:cubicBezTo>
                  <a:pt x="9671" y="941"/>
                  <a:pt x="9678" y="935"/>
                  <a:pt x="9687" y="935"/>
                </a:cubicBezTo>
                <a:close/>
                <a:moveTo>
                  <a:pt x="9840" y="941"/>
                </a:moveTo>
                <a:lnTo>
                  <a:pt x="9901" y="944"/>
                </a:lnTo>
                <a:cubicBezTo>
                  <a:pt x="9910" y="944"/>
                  <a:pt x="9917" y="951"/>
                  <a:pt x="9916" y="959"/>
                </a:cubicBezTo>
                <a:cubicBezTo>
                  <a:pt x="9916" y="968"/>
                  <a:pt x="9909" y="975"/>
                  <a:pt x="9900" y="974"/>
                </a:cubicBezTo>
                <a:lnTo>
                  <a:pt x="9839" y="972"/>
                </a:lnTo>
                <a:cubicBezTo>
                  <a:pt x="9830" y="971"/>
                  <a:pt x="9824" y="964"/>
                  <a:pt x="9824" y="956"/>
                </a:cubicBezTo>
                <a:cubicBezTo>
                  <a:pt x="9824" y="947"/>
                  <a:pt x="9832" y="941"/>
                  <a:pt x="9840" y="941"/>
                </a:cubicBezTo>
                <a:close/>
                <a:moveTo>
                  <a:pt x="9994" y="947"/>
                </a:moveTo>
                <a:lnTo>
                  <a:pt x="10055" y="950"/>
                </a:lnTo>
                <a:cubicBezTo>
                  <a:pt x="10063" y="950"/>
                  <a:pt x="10070" y="957"/>
                  <a:pt x="10070" y="966"/>
                </a:cubicBezTo>
                <a:cubicBezTo>
                  <a:pt x="10069" y="974"/>
                  <a:pt x="10062" y="981"/>
                  <a:pt x="10054" y="980"/>
                </a:cubicBezTo>
                <a:lnTo>
                  <a:pt x="9992" y="978"/>
                </a:lnTo>
                <a:cubicBezTo>
                  <a:pt x="9984" y="978"/>
                  <a:pt x="9977" y="970"/>
                  <a:pt x="9978" y="962"/>
                </a:cubicBezTo>
                <a:cubicBezTo>
                  <a:pt x="9978" y="953"/>
                  <a:pt x="9985" y="947"/>
                  <a:pt x="9994" y="947"/>
                </a:cubicBezTo>
                <a:close/>
                <a:moveTo>
                  <a:pt x="10147" y="953"/>
                </a:moveTo>
                <a:lnTo>
                  <a:pt x="10208" y="956"/>
                </a:lnTo>
                <a:cubicBezTo>
                  <a:pt x="10217" y="956"/>
                  <a:pt x="10223" y="963"/>
                  <a:pt x="10223" y="972"/>
                </a:cubicBezTo>
                <a:cubicBezTo>
                  <a:pt x="10223" y="980"/>
                  <a:pt x="10216" y="987"/>
                  <a:pt x="10207" y="987"/>
                </a:cubicBezTo>
                <a:lnTo>
                  <a:pt x="10146" y="984"/>
                </a:lnTo>
                <a:cubicBezTo>
                  <a:pt x="10137" y="984"/>
                  <a:pt x="10131" y="977"/>
                  <a:pt x="10131" y="968"/>
                </a:cubicBezTo>
                <a:cubicBezTo>
                  <a:pt x="10131" y="960"/>
                  <a:pt x="10139" y="953"/>
                  <a:pt x="10147" y="953"/>
                </a:cubicBezTo>
                <a:close/>
                <a:moveTo>
                  <a:pt x="10300" y="960"/>
                </a:moveTo>
                <a:lnTo>
                  <a:pt x="10362" y="962"/>
                </a:lnTo>
                <a:cubicBezTo>
                  <a:pt x="10370" y="962"/>
                  <a:pt x="10377" y="970"/>
                  <a:pt x="10377" y="978"/>
                </a:cubicBezTo>
                <a:cubicBezTo>
                  <a:pt x="10376" y="986"/>
                  <a:pt x="10369" y="993"/>
                  <a:pt x="10361" y="993"/>
                </a:cubicBezTo>
                <a:lnTo>
                  <a:pt x="10299" y="990"/>
                </a:lnTo>
                <a:cubicBezTo>
                  <a:pt x="10291" y="990"/>
                  <a:pt x="10284" y="983"/>
                  <a:pt x="10285" y="974"/>
                </a:cubicBezTo>
                <a:cubicBezTo>
                  <a:pt x="10285" y="966"/>
                  <a:pt x="10292" y="959"/>
                  <a:pt x="10300" y="960"/>
                </a:cubicBezTo>
                <a:close/>
                <a:moveTo>
                  <a:pt x="10454" y="966"/>
                </a:moveTo>
                <a:lnTo>
                  <a:pt x="10515" y="968"/>
                </a:lnTo>
                <a:cubicBezTo>
                  <a:pt x="10524" y="969"/>
                  <a:pt x="10530" y="976"/>
                  <a:pt x="10530" y="984"/>
                </a:cubicBezTo>
                <a:cubicBezTo>
                  <a:pt x="10530" y="993"/>
                  <a:pt x="10523" y="999"/>
                  <a:pt x="10514" y="999"/>
                </a:cubicBezTo>
                <a:lnTo>
                  <a:pt x="10453" y="996"/>
                </a:lnTo>
                <a:cubicBezTo>
                  <a:pt x="10444" y="996"/>
                  <a:pt x="10438" y="989"/>
                  <a:pt x="10438" y="980"/>
                </a:cubicBezTo>
                <a:cubicBezTo>
                  <a:pt x="10438" y="972"/>
                  <a:pt x="10445" y="965"/>
                  <a:pt x="10454" y="966"/>
                </a:cubicBezTo>
                <a:close/>
                <a:moveTo>
                  <a:pt x="10607" y="972"/>
                </a:moveTo>
                <a:lnTo>
                  <a:pt x="10669" y="974"/>
                </a:lnTo>
                <a:cubicBezTo>
                  <a:pt x="10677" y="975"/>
                  <a:pt x="10684" y="982"/>
                  <a:pt x="10684" y="990"/>
                </a:cubicBezTo>
                <a:cubicBezTo>
                  <a:pt x="10683" y="999"/>
                  <a:pt x="10676" y="1005"/>
                  <a:pt x="10668" y="1005"/>
                </a:cubicBezTo>
                <a:lnTo>
                  <a:pt x="10606" y="1003"/>
                </a:lnTo>
                <a:cubicBezTo>
                  <a:pt x="10598" y="1002"/>
                  <a:pt x="10591" y="995"/>
                  <a:pt x="10591" y="987"/>
                </a:cubicBezTo>
                <a:cubicBezTo>
                  <a:pt x="10592" y="978"/>
                  <a:pt x="10599" y="972"/>
                  <a:pt x="10607" y="972"/>
                </a:cubicBezTo>
                <a:close/>
                <a:moveTo>
                  <a:pt x="10761" y="978"/>
                </a:moveTo>
                <a:lnTo>
                  <a:pt x="10822" y="981"/>
                </a:lnTo>
                <a:cubicBezTo>
                  <a:pt x="10831" y="981"/>
                  <a:pt x="10837" y="988"/>
                  <a:pt x="10837" y="996"/>
                </a:cubicBezTo>
                <a:cubicBezTo>
                  <a:pt x="10837" y="1005"/>
                  <a:pt x="10830" y="1012"/>
                  <a:pt x="10821" y="1011"/>
                </a:cubicBezTo>
                <a:lnTo>
                  <a:pt x="10760" y="1009"/>
                </a:lnTo>
                <a:cubicBezTo>
                  <a:pt x="10751" y="1008"/>
                  <a:pt x="10745" y="1001"/>
                  <a:pt x="10745" y="993"/>
                </a:cubicBezTo>
                <a:cubicBezTo>
                  <a:pt x="10745" y="984"/>
                  <a:pt x="10752" y="978"/>
                  <a:pt x="10761" y="978"/>
                </a:cubicBezTo>
                <a:close/>
              </a:path>
            </a:pathLst>
          </a:custGeom>
          <a:solidFill>
            <a:srgbClr val="129DF1"/>
          </a:solidFill>
          <a:ln w="1588" cap="flat">
            <a:solidFill>
              <a:srgbClr val="129DF1"/>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65">
            <a:extLst>
              <a:ext uri="{FF2B5EF4-FFF2-40B4-BE49-F238E27FC236}">
                <a16:creationId xmlns="" xmlns:a16="http://schemas.microsoft.com/office/drawing/2014/main" id="{DAFB0C74-6A7B-49A9-81D5-C5860D6434E6}"/>
              </a:ext>
            </a:extLst>
          </p:cNvPr>
          <p:cNvSpPr>
            <a:spLocks noEditPoints="1"/>
          </p:cNvSpPr>
          <p:nvPr/>
        </p:nvSpPr>
        <p:spPr bwMode="auto">
          <a:xfrm>
            <a:off x="2639807" y="2398515"/>
            <a:ext cx="6523039" cy="769938"/>
          </a:xfrm>
          <a:custGeom>
            <a:avLst/>
            <a:gdLst>
              <a:gd name="T0" fmla="*/ 73 w 10898"/>
              <a:gd name="T1" fmla="*/ 227 h 1286"/>
              <a:gd name="T2" fmla="*/ 77 w 10898"/>
              <a:gd name="T3" fmla="*/ 305 h 1286"/>
              <a:gd name="T4" fmla="*/ 145 w 10898"/>
              <a:gd name="T5" fmla="*/ 446 h 1286"/>
              <a:gd name="T6" fmla="*/ 385 w 10898"/>
              <a:gd name="T7" fmla="*/ 530 h 1286"/>
              <a:gd name="T8" fmla="*/ 542 w 10898"/>
              <a:gd name="T9" fmla="*/ 531 h 1286"/>
              <a:gd name="T10" fmla="*/ 614 w 10898"/>
              <a:gd name="T11" fmla="*/ 501 h 1286"/>
              <a:gd name="T12" fmla="*/ 935 w 10898"/>
              <a:gd name="T13" fmla="*/ 458 h 1286"/>
              <a:gd name="T14" fmla="*/ 1165 w 10898"/>
              <a:gd name="T15" fmla="*/ 454 h 1286"/>
              <a:gd name="T16" fmla="*/ 1241 w 10898"/>
              <a:gd name="T17" fmla="*/ 466 h 1286"/>
              <a:gd name="T18" fmla="*/ 1396 w 10898"/>
              <a:gd name="T19" fmla="*/ 447 h 1286"/>
              <a:gd name="T20" fmla="*/ 1764 w 10898"/>
              <a:gd name="T21" fmla="*/ 475 h 1286"/>
              <a:gd name="T22" fmla="*/ 1915 w 10898"/>
              <a:gd name="T23" fmla="*/ 517 h 1286"/>
              <a:gd name="T24" fmla="*/ 1992 w 10898"/>
              <a:gd name="T25" fmla="*/ 508 h 1286"/>
              <a:gd name="T26" fmla="*/ 2315 w 10898"/>
              <a:gd name="T27" fmla="*/ 517 h 1286"/>
              <a:gd name="T28" fmla="*/ 2544 w 10898"/>
              <a:gd name="T29" fmla="*/ 549 h 1286"/>
              <a:gd name="T30" fmla="*/ 2619 w 10898"/>
              <a:gd name="T31" fmla="*/ 570 h 1286"/>
              <a:gd name="T32" fmla="*/ 2775 w 10898"/>
              <a:gd name="T33" fmla="*/ 549 h 1286"/>
              <a:gd name="T34" fmla="*/ 3143 w 10898"/>
              <a:gd name="T35" fmla="*/ 574 h 1286"/>
              <a:gd name="T36" fmla="*/ 3294 w 10898"/>
              <a:gd name="T37" fmla="*/ 615 h 1286"/>
              <a:gd name="T38" fmla="*/ 3371 w 10898"/>
              <a:gd name="T39" fmla="*/ 605 h 1286"/>
              <a:gd name="T40" fmla="*/ 3695 w 10898"/>
              <a:gd name="T41" fmla="*/ 615 h 1286"/>
              <a:gd name="T42" fmla="*/ 3921 w 10898"/>
              <a:gd name="T43" fmla="*/ 659 h 1286"/>
              <a:gd name="T44" fmla="*/ 3996 w 10898"/>
              <a:gd name="T45" fmla="*/ 685 h 1286"/>
              <a:gd name="T46" fmla="*/ 4152 w 10898"/>
              <a:gd name="T47" fmla="*/ 674 h 1286"/>
              <a:gd name="T48" fmla="*/ 4518 w 10898"/>
              <a:gd name="T49" fmla="*/ 721 h 1286"/>
              <a:gd name="T50" fmla="*/ 4666 w 10898"/>
              <a:gd name="T51" fmla="*/ 771 h 1286"/>
              <a:gd name="T52" fmla="*/ 4744 w 10898"/>
              <a:gd name="T53" fmla="*/ 766 h 1286"/>
              <a:gd name="T54" fmla="*/ 5066 w 10898"/>
              <a:gd name="T55" fmla="*/ 775 h 1286"/>
              <a:gd name="T56" fmla="*/ 5296 w 10898"/>
              <a:gd name="T57" fmla="*/ 801 h 1286"/>
              <a:gd name="T58" fmla="*/ 5372 w 10898"/>
              <a:gd name="T59" fmla="*/ 820 h 1286"/>
              <a:gd name="T60" fmla="*/ 5526 w 10898"/>
              <a:gd name="T61" fmla="*/ 797 h 1286"/>
              <a:gd name="T62" fmla="*/ 5895 w 10898"/>
              <a:gd name="T63" fmla="*/ 815 h 1286"/>
              <a:gd name="T64" fmla="*/ 6047 w 10898"/>
              <a:gd name="T65" fmla="*/ 853 h 1286"/>
              <a:gd name="T66" fmla="*/ 6124 w 10898"/>
              <a:gd name="T67" fmla="*/ 845 h 1286"/>
              <a:gd name="T68" fmla="*/ 6446 w 10898"/>
              <a:gd name="T69" fmla="*/ 862 h 1286"/>
              <a:gd name="T70" fmla="*/ 6674 w 10898"/>
              <a:gd name="T71" fmla="*/ 901 h 1286"/>
              <a:gd name="T72" fmla="*/ 6749 w 10898"/>
              <a:gd name="T73" fmla="*/ 924 h 1286"/>
              <a:gd name="T74" fmla="*/ 6905 w 10898"/>
              <a:gd name="T75" fmla="*/ 909 h 1286"/>
              <a:gd name="T76" fmla="*/ 7271 w 10898"/>
              <a:gd name="T77" fmla="*/ 946 h 1286"/>
              <a:gd name="T78" fmla="*/ 7268 w 10898"/>
              <a:gd name="T79" fmla="*/ 977 h 1286"/>
              <a:gd name="T80" fmla="*/ 7346 w 10898"/>
              <a:gd name="T81" fmla="*/ 969 h 1286"/>
              <a:gd name="T82" fmla="*/ 7669 w 10898"/>
              <a:gd name="T83" fmla="*/ 988 h 1286"/>
              <a:gd name="T84" fmla="*/ 7896 w 10898"/>
              <a:gd name="T85" fmla="*/ 1028 h 1286"/>
              <a:gd name="T86" fmla="*/ 7971 w 10898"/>
              <a:gd name="T87" fmla="*/ 1051 h 1286"/>
              <a:gd name="T88" fmla="*/ 8127 w 10898"/>
              <a:gd name="T89" fmla="*/ 1037 h 1286"/>
              <a:gd name="T90" fmla="*/ 8480 w 10898"/>
              <a:gd name="T91" fmla="*/ 1074 h 1286"/>
              <a:gd name="T92" fmla="*/ 8490 w 10898"/>
              <a:gd name="T93" fmla="*/ 1106 h 1286"/>
              <a:gd name="T94" fmla="*/ 8568 w 10898"/>
              <a:gd name="T95" fmla="*/ 1099 h 1286"/>
              <a:gd name="T96" fmla="*/ 8891 w 10898"/>
              <a:gd name="T97" fmla="*/ 1118 h 1286"/>
              <a:gd name="T98" fmla="*/ 9118 w 10898"/>
              <a:gd name="T99" fmla="*/ 1158 h 1286"/>
              <a:gd name="T100" fmla="*/ 9193 w 10898"/>
              <a:gd name="T101" fmla="*/ 1182 h 1286"/>
              <a:gd name="T102" fmla="*/ 9349 w 10898"/>
              <a:gd name="T103" fmla="*/ 1168 h 1286"/>
              <a:gd name="T104" fmla="*/ 9688 w 10898"/>
              <a:gd name="T105" fmla="*/ 1205 h 1286"/>
              <a:gd name="T106" fmla="*/ 9713 w 10898"/>
              <a:gd name="T107" fmla="*/ 1236 h 1286"/>
              <a:gd name="T108" fmla="*/ 9790 w 10898"/>
              <a:gd name="T109" fmla="*/ 1224 h 1286"/>
              <a:gd name="T110" fmla="*/ 10113 w 10898"/>
              <a:gd name="T111" fmla="*/ 1223 h 1286"/>
              <a:gd name="T112" fmla="*/ 10343 w 10898"/>
              <a:gd name="T113" fmla="*/ 1248 h 1286"/>
              <a:gd name="T114" fmla="*/ 10419 w 10898"/>
              <a:gd name="T115" fmla="*/ 1266 h 1286"/>
              <a:gd name="T116" fmla="*/ 10574 w 10898"/>
              <a:gd name="T117" fmla="*/ 1242 h 1286"/>
              <a:gd name="T118" fmla="*/ 10898 w 10898"/>
              <a:gd name="T119" fmla="*/ 1256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98" h="1286">
                <a:moveTo>
                  <a:pt x="30" y="0"/>
                </a:moveTo>
                <a:lnTo>
                  <a:pt x="45" y="60"/>
                </a:lnTo>
                <a:cubicBezTo>
                  <a:pt x="47" y="68"/>
                  <a:pt x="42" y="76"/>
                  <a:pt x="34" y="78"/>
                </a:cubicBezTo>
                <a:cubicBezTo>
                  <a:pt x="26" y="80"/>
                  <a:pt x="17" y="75"/>
                  <a:pt x="15" y="67"/>
                </a:cubicBezTo>
                <a:lnTo>
                  <a:pt x="0" y="8"/>
                </a:lnTo>
                <a:lnTo>
                  <a:pt x="30" y="0"/>
                </a:lnTo>
                <a:close/>
                <a:moveTo>
                  <a:pt x="68" y="149"/>
                </a:moveTo>
                <a:lnTo>
                  <a:pt x="84" y="208"/>
                </a:lnTo>
                <a:cubicBezTo>
                  <a:pt x="86" y="216"/>
                  <a:pt x="81" y="225"/>
                  <a:pt x="73" y="227"/>
                </a:cubicBezTo>
                <a:cubicBezTo>
                  <a:pt x="64" y="229"/>
                  <a:pt x="56" y="224"/>
                  <a:pt x="54" y="216"/>
                </a:cubicBezTo>
                <a:lnTo>
                  <a:pt x="38" y="156"/>
                </a:lnTo>
                <a:cubicBezTo>
                  <a:pt x="36" y="148"/>
                  <a:pt x="41" y="140"/>
                  <a:pt x="49" y="138"/>
                </a:cubicBezTo>
                <a:cubicBezTo>
                  <a:pt x="58" y="136"/>
                  <a:pt x="66" y="141"/>
                  <a:pt x="68" y="149"/>
                </a:cubicBezTo>
                <a:close/>
                <a:moveTo>
                  <a:pt x="107" y="297"/>
                </a:moveTo>
                <a:lnTo>
                  <a:pt x="122" y="357"/>
                </a:lnTo>
                <a:cubicBezTo>
                  <a:pt x="124" y="365"/>
                  <a:pt x="119" y="373"/>
                  <a:pt x="111" y="376"/>
                </a:cubicBezTo>
                <a:cubicBezTo>
                  <a:pt x="103" y="378"/>
                  <a:pt x="94" y="373"/>
                  <a:pt x="92" y="365"/>
                </a:cubicBezTo>
                <a:lnTo>
                  <a:pt x="77" y="305"/>
                </a:lnTo>
                <a:cubicBezTo>
                  <a:pt x="75" y="297"/>
                  <a:pt x="80" y="289"/>
                  <a:pt x="88" y="286"/>
                </a:cubicBezTo>
                <a:cubicBezTo>
                  <a:pt x="96" y="284"/>
                  <a:pt x="104" y="289"/>
                  <a:pt x="107" y="297"/>
                </a:cubicBezTo>
                <a:close/>
                <a:moveTo>
                  <a:pt x="145" y="446"/>
                </a:moveTo>
                <a:lnTo>
                  <a:pt x="160" y="506"/>
                </a:lnTo>
                <a:cubicBezTo>
                  <a:pt x="163" y="514"/>
                  <a:pt x="158" y="522"/>
                  <a:pt x="149" y="524"/>
                </a:cubicBezTo>
                <a:cubicBezTo>
                  <a:pt x="141" y="526"/>
                  <a:pt x="133" y="522"/>
                  <a:pt x="131" y="513"/>
                </a:cubicBezTo>
                <a:lnTo>
                  <a:pt x="115" y="454"/>
                </a:lnTo>
                <a:cubicBezTo>
                  <a:pt x="113" y="446"/>
                  <a:pt x="118" y="437"/>
                  <a:pt x="126" y="435"/>
                </a:cubicBezTo>
                <a:cubicBezTo>
                  <a:pt x="135" y="433"/>
                  <a:pt x="143" y="438"/>
                  <a:pt x="145" y="446"/>
                </a:cubicBezTo>
                <a:close/>
                <a:moveTo>
                  <a:pt x="174" y="570"/>
                </a:moveTo>
                <a:lnTo>
                  <a:pt x="235" y="559"/>
                </a:lnTo>
                <a:cubicBezTo>
                  <a:pt x="243" y="557"/>
                  <a:pt x="251" y="563"/>
                  <a:pt x="253" y="571"/>
                </a:cubicBezTo>
                <a:cubicBezTo>
                  <a:pt x="254" y="579"/>
                  <a:pt x="249" y="587"/>
                  <a:pt x="240" y="589"/>
                </a:cubicBezTo>
                <a:lnTo>
                  <a:pt x="180" y="600"/>
                </a:lnTo>
                <a:cubicBezTo>
                  <a:pt x="172" y="602"/>
                  <a:pt x="164" y="597"/>
                  <a:pt x="162" y="588"/>
                </a:cubicBezTo>
                <a:cubicBezTo>
                  <a:pt x="160" y="580"/>
                  <a:pt x="166" y="572"/>
                  <a:pt x="174" y="570"/>
                </a:cubicBezTo>
                <a:close/>
                <a:moveTo>
                  <a:pt x="325" y="541"/>
                </a:moveTo>
                <a:lnTo>
                  <a:pt x="385" y="530"/>
                </a:lnTo>
                <a:cubicBezTo>
                  <a:pt x="394" y="528"/>
                  <a:pt x="402" y="534"/>
                  <a:pt x="403" y="542"/>
                </a:cubicBezTo>
                <a:cubicBezTo>
                  <a:pt x="405" y="550"/>
                  <a:pt x="400" y="558"/>
                  <a:pt x="391" y="560"/>
                </a:cubicBezTo>
                <a:lnTo>
                  <a:pt x="331" y="571"/>
                </a:lnTo>
                <a:cubicBezTo>
                  <a:pt x="323" y="573"/>
                  <a:pt x="314" y="568"/>
                  <a:pt x="313" y="559"/>
                </a:cubicBezTo>
                <a:cubicBezTo>
                  <a:pt x="311" y="551"/>
                  <a:pt x="317" y="543"/>
                  <a:pt x="325" y="541"/>
                </a:cubicBezTo>
                <a:close/>
                <a:moveTo>
                  <a:pt x="476" y="512"/>
                </a:moveTo>
                <a:lnTo>
                  <a:pt x="536" y="501"/>
                </a:lnTo>
                <a:cubicBezTo>
                  <a:pt x="545" y="499"/>
                  <a:pt x="553" y="505"/>
                  <a:pt x="554" y="513"/>
                </a:cubicBezTo>
                <a:cubicBezTo>
                  <a:pt x="556" y="521"/>
                  <a:pt x="550" y="529"/>
                  <a:pt x="542" y="531"/>
                </a:cubicBezTo>
                <a:lnTo>
                  <a:pt x="482" y="543"/>
                </a:lnTo>
                <a:cubicBezTo>
                  <a:pt x="473" y="544"/>
                  <a:pt x="465" y="539"/>
                  <a:pt x="464" y="530"/>
                </a:cubicBezTo>
                <a:cubicBezTo>
                  <a:pt x="462" y="522"/>
                  <a:pt x="468" y="514"/>
                  <a:pt x="476" y="512"/>
                </a:cubicBezTo>
                <a:close/>
                <a:moveTo>
                  <a:pt x="629" y="484"/>
                </a:moveTo>
                <a:lnTo>
                  <a:pt x="690" y="479"/>
                </a:lnTo>
                <a:cubicBezTo>
                  <a:pt x="698" y="478"/>
                  <a:pt x="706" y="485"/>
                  <a:pt x="706" y="493"/>
                </a:cubicBezTo>
                <a:cubicBezTo>
                  <a:pt x="707" y="502"/>
                  <a:pt x="701" y="509"/>
                  <a:pt x="692" y="510"/>
                </a:cubicBezTo>
                <a:lnTo>
                  <a:pt x="631" y="515"/>
                </a:lnTo>
                <a:cubicBezTo>
                  <a:pt x="623" y="516"/>
                  <a:pt x="615" y="509"/>
                  <a:pt x="614" y="501"/>
                </a:cubicBezTo>
                <a:cubicBezTo>
                  <a:pt x="614" y="492"/>
                  <a:pt x="620" y="485"/>
                  <a:pt x="629" y="484"/>
                </a:cubicBezTo>
                <a:close/>
                <a:moveTo>
                  <a:pt x="782" y="471"/>
                </a:moveTo>
                <a:lnTo>
                  <a:pt x="843" y="466"/>
                </a:lnTo>
                <a:cubicBezTo>
                  <a:pt x="851" y="465"/>
                  <a:pt x="859" y="472"/>
                  <a:pt x="859" y="480"/>
                </a:cubicBezTo>
                <a:cubicBezTo>
                  <a:pt x="860" y="489"/>
                  <a:pt x="854" y="496"/>
                  <a:pt x="845" y="497"/>
                </a:cubicBezTo>
                <a:lnTo>
                  <a:pt x="784" y="502"/>
                </a:lnTo>
                <a:cubicBezTo>
                  <a:pt x="776" y="503"/>
                  <a:pt x="768" y="496"/>
                  <a:pt x="768" y="488"/>
                </a:cubicBezTo>
                <a:cubicBezTo>
                  <a:pt x="767" y="479"/>
                  <a:pt x="773" y="472"/>
                  <a:pt x="782" y="471"/>
                </a:cubicBezTo>
                <a:close/>
                <a:moveTo>
                  <a:pt x="935" y="458"/>
                </a:moveTo>
                <a:lnTo>
                  <a:pt x="996" y="453"/>
                </a:lnTo>
                <a:cubicBezTo>
                  <a:pt x="1004" y="452"/>
                  <a:pt x="1012" y="459"/>
                  <a:pt x="1012" y="467"/>
                </a:cubicBezTo>
                <a:cubicBezTo>
                  <a:pt x="1013" y="476"/>
                  <a:pt x="1007" y="483"/>
                  <a:pt x="998" y="484"/>
                </a:cubicBezTo>
                <a:lnTo>
                  <a:pt x="937" y="489"/>
                </a:lnTo>
                <a:cubicBezTo>
                  <a:pt x="929" y="490"/>
                  <a:pt x="921" y="483"/>
                  <a:pt x="921" y="475"/>
                </a:cubicBezTo>
                <a:cubicBezTo>
                  <a:pt x="920" y="466"/>
                  <a:pt x="926" y="459"/>
                  <a:pt x="935" y="458"/>
                </a:cubicBezTo>
                <a:close/>
                <a:moveTo>
                  <a:pt x="1088" y="445"/>
                </a:moveTo>
                <a:lnTo>
                  <a:pt x="1149" y="440"/>
                </a:lnTo>
                <a:cubicBezTo>
                  <a:pt x="1157" y="439"/>
                  <a:pt x="1165" y="446"/>
                  <a:pt x="1165" y="454"/>
                </a:cubicBezTo>
                <a:cubicBezTo>
                  <a:pt x="1166" y="463"/>
                  <a:pt x="1160" y="470"/>
                  <a:pt x="1151" y="471"/>
                </a:cubicBezTo>
                <a:lnTo>
                  <a:pt x="1090" y="476"/>
                </a:lnTo>
                <a:cubicBezTo>
                  <a:pt x="1082" y="477"/>
                  <a:pt x="1074" y="470"/>
                  <a:pt x="1074" y="462"/>
                </a:cubicBezTo>
                <a:cubicBezTo>
                  <a:pt x="1073" y="454"/>
                  <a:pt x="1079" y="446"/>
                  <a:pt x="1088" y="445"/>
                </a:cubicBezTo>
                <a:close/>
                <a:moveTo>
                  <a:pt x="1243" y="435"/>
                </a:moveTo>
                <a:lnTo>
                  <a:pt x="1304" y="440"/>
                </a:lnTo>
                <a:cubicBezTo>
                  <a:pt x="1313" y="441"/>
                  <a:pt x="1319" y="448"/>
                  <a:pt x="1319" y="457"/>
                </a:cubicBezTo>
                <a:cubicBezTo>
                  <a:pt x="1318" y="465"/>
                  <a:pt x="1311" y="471"/>
                  <a:pt x="1302" y="471"/>
                </a:cubicBezTo>
                <a:lnTo>
                  <a:pt x="1241" y="466"/>
                </a:lnTo>
                <a:cubicBezTo>
                  <a:pt x="1232" y="465"/>
                  <a:pt x="1226" y="458"/>
                  <a:pt x="1227" y="450"/>
                </a:cubicBezTo>
                <a:cubicBezTo>
                  <a:pt x="1227" y="441"/>
                  <a:pt x="1235" y="435"/>
                  <a:pt x="1243" y="435"/>
                </a:cubicBezTo>
                <a:close/>
                <a:moveTo>
                  <a:pt x="1396" y="447"/>
                </a:moveTo>
                <a:lnTo>
                  <a:pt x="1458" y="452"/>
                </a:lnTo>
                <a:cubicBezTo>
                  <a:pt x="1466" y="452"/>
                  <a:pt x="1472" y="460"/>
                  <a:pt x="1472" y="468"/>
                </a:cubicBezTo>
                <a:cubicBezTo>
                  <a:pt x="1471" y="477"/>
                  <a:pt x="1464" y="483"/>
                  <a:pt x="1455" y="482"/>
                </a:cubicBezTo>
                <a:lnTo>
                  <a:pt x="1394" y="478"/>
                </a:lnTo>
                <a:cubicBezTo>
                  <a:pt x="1386" y="477"/>
                  <a:pt x="1379" y="470"/>
                  <a:pt x="1380" y="461"/>
                </a:cubicBezTo>
                <a:cubicBezTo>
                  <a:pt x="1381" y="453"/>
                  <a:pt x="1388" y="446"/>
                  <a:pt x="1396" y="447"/>
                </a:cubicBezTo>
                <a:close/>
                <a:moveTo>
                  <a:pt x="1549" y="459"/>
                </a:moveTo>
                <a:lnTo>
                  <a:pt x="1611" y="463"/>
                </a:lnTo>
                <a:cubicBezTo>
                  <a:pt x="1619" y="464"/>
                  <a:pt x="1626" y="471"/>
                  <a:pt x="1625" y="480"/>
                </a:cubicBezTo>
                <a:cubicBezTo>
                  <a:pt x="1624" y="488"/>
                  <a:pt x="1617" y="495"/>
                  <a:pt x="1608" y="494"/>
                </a:cubicBezTo>
                <a:lnTo>
                  <a:pt x="1547" y="489"/>
                </a:lnTo>
                <a:cubicBezTo>
                  <a:pt x="1539" y="489"/>
                  <a:pt x="1532" y="481"/>
                  <a:pt x="1533" y="473"/>
                </a:cubicBezTo>
                <a:cubicBezTo>
                  <a:pt x="1534" y="464"/>
                  <a:pt x="1541" y="458"/>
                  <a:pt x="1549" y="459"/>
                </a:cubicBezTo>
                <a:close/>
                <a:moveTo>
                  <a:pt x="1703" y="470"/>
                </a:moveTo>
                <a:lnTo>
                  <a:pt x="1764" y="475"/>
                </a:lnTo>
                <a:cubicBezTo>
                  <a:pt x="1772" y="476"/>
                  <a:pt x="1779" y="483"/>
                  <a:pt x="1778" y="492"/>
                </a:cubicBezTo>
                <a:cubicBezTo>
                  <a:pt x="1777" y="500"/>
                  <a:pt x="1770" y="506"/>
                  <a:pt x="1762" y="506"/>
                </a:cubicBezTo>
                <a:lnTo>
                  <a:pt x="1700" y="501"/>
                </a:lnTo>
                <a:cubicBezTo>
                  <a:pt x="1692" y="500"/>
                  <a:pt x="1686" y="493"/>
                  <a:pt x="1686" y="485"/>
                </a:cubicBezTo>
                <a:cubicBezTo>
                  <a:pt x="1687" y="476"/>
                  <a:pt x="1694" y="470"/>
                  <a:pt x="1703" y="470"/>
                </a:cubicBezTo>
                <a:close/>
                <a:moveTo>
                  <a:pt x="1856" y="482"/>
                </a:moveTo>
                <a:lnTo>
                  <a:pt x="1917" y="487"/>
                </a:lnTo>
                <a:cubicBezTo>
                  <a:pt x="1926" y="487"/>
                  <a:pt x="1932" y="495"/>
                  <a:pt x="1931" y="503"/>
                </a:cubicBezTo>
                <a:cubicBezTo>
                  <a:pt x="1931" y="512"/>
                  <a:pt x="1923" y="518"/>
                  <a:pt x="1915" y="517"/>
                </a:cubicBezTo>
                <a:lnTo>
                  <a:pt x="1853" y="513"/>
                </a:lnTo>
                <a:cubicBezTo>
                  <a:pt x="1845" y="512"/>
                  <a:pt x="1839" y="505"/>
                  <a:pt x="1839" y="496"/>
                </a:cubicBezTo>
                <a:cubicBezTo>
                  <a:pt x="1840" y="488"/>
                  <a:pt x="1847" y="482"/>
                  <a:pt x="1856" y="482"/>
                </a:cubicBezTo>
                <a:close/>
                <a:moveTo>
                  <a:pt x="2009" y="494"/>
                </a:moveTo>
                <a:lnTo>
                  <a:pt x="2070" y="499"/>
                </a:lnTo>
                <a:cubicBezTo>
                  <a:pt x="2079" y="499"/>
                  <a:pt x="2085" y="507"/>
                  <a:pt x="2084" y="515"/>
                </a:cubicBezTo>
                <a:cubicBezTo>
                  <a:pt x="2084" y="523"/>
                  <a:pt x="2076" y="530"/>
                  <a:pt x="2068" y="529"/>
                </a:cubicBezTo>
                <a:lnTo>
                  <a:pt x="2007" y="524"/>
                </a:lnTo>
                <a:cubicBezTo>
                  <a:pt x="1998" y="524"/>
                  <a:pt x="1992" y="516"/>
                  <a:pt x="1992" y="508"/>
                </a:cubicBezTo>
                <a:cubicBezTo>
                  <a:pt x="1993" y="500"/>
                  <a:pt x="2001" y="493"/>
                  <a:pt x="2009" y="494"/>
                </a:cubicBezTo>
                <a:close/>
                <a:moveTo>
                  <a:pt x="2162" y="506"/>
                </a:moveTo>
                <a:lnTo>
                  <a:pt x="2223" y="510"/>
                </a:lnTo>
                <a:cubicBezTo>
                  <a:pt x="2232" y="511"/>
                  <a:pt x="2238" y="518"/>
                  <a:pt x="2238" y="527"/>
                </a:cubicBezTo>
                <a:cubicBezTo>
                  <a:pt x="2237" y="535"/>
                  <a:pt x="2230" y="541"/>
                  <a:pt x="2221" y="541"/>
                </a:cubicBezTo>
                <a:lnTo>
                  <a:pt x="2160" y="536"/>
                </a:lnTo>
                <a:cubicBezTo>
                  <a:pt x="2151" y="536"/>
                  <a:pt x="2145" y="528"/>
                  <a:pt x="2146" y="520"/>
                </a:cubicBezTo>
                <a:cubicBezTo>
                  <a:pt x="2146" y="511"/>
                  <a:pt x="2154" y="505"/>
                  <a:pt x="2162" y="506"/>
                </a:cubicBezTo>
                <a:close/>
                <a:moveTo>
                  <a:pt x="2315" y="517"/>
                </a:moveTo>
                <a:lnTo>
                  <a:pt x="2377" y="522"/>
                </a:lnTo>
                <a:cubicBezTo>
                  <a:pt x="2385" y="523"/>
                  <a:pt x="2391" y="530"/>
                  <a:pt x="2391" y="538"/>
                </a:cubicBezTo>
                <a:cubicBezTo>
                  <a:pt x="2390" y="547"/>
                  <a:pt x="2383" y="553"/>
                  <a:pt x="2374" y="553"/>
                </a:cubicBezTo>
                <a:lnTo>
                  <a:pt x="2313" y="548"/>
                </a:lnTo>
                <a:cubicBezTo>
                  <a:pt x="2304" y="547"/>
                  <a:pt x="2298" y="540"/>
                  <a:pt x="2299" y="531"/>
                </a:cubicBezTo>
                <a:cubicBezTo>
                  <a:pt x="2299" y="523"/>
                  <a:pt x="2307" y="517"/>
                  <a:pt x="2315" y="517"/>
                </a:cubicBezTo>
                <a:close/>
                <a:moveTo>
                  <a:pt x="2468" y="529"/>
                </a:moveTo>
                <a:lnTo>
                  <a:pt x="2530" y="533"/>
                </a:lnTo>
                <a:cubicBezTo>
                  <a:pt x="2538" y="533"/>
                  <a:pt x="2544" y="541"/>
                  <a:pt x="2544" y="549"/>
                </a:cubicBezTo>
                <a:cubicBezTo>
                  <a:pt x="2543" y="558"/>
                  <a:pt x="2536" y="564"/>
                  <a:pt x="2528" y="563"/>
                </a:cubicBezTo>
                <a:lnTo>
                  <a:pt x="2466" y="559"/>
                </a:lnTo>
                <a:cubicBezTo>
                  <a:pt x="2458" y="559"/>
                  <a:pt x="2451" y="551"/>
                  <a:pt x="2452" y="543"/>
                </a:cubicBezTo>
                <a:cubicBezTo>
                  <a:pt x="2453" y="534"/>
                  <a:pt x="2460" y="528"/>
                  <a:pt x="2468" y="529"/>
                </a:cubicBezTo>
                <a:close/>
                <a:moveTo>
                  <a:pt x="2622" y="539"/>
                </a:moveTo>
                <a:lnTo>
                  <a:pt x="2683" y="543"/>
                </a:lnTo>
                <a:cubicBezTo>
                  <a:pt x="2691" y="544"/>
                  <a:pt x="2698" y="551"/>
                  <a:pt x="2697" y="559"/>
                </a:cubicBezTo>
                <a:cubicBezTo>
                  <a:pt x="2697" y="568"/>
                  <a:pt x="2689" y="574"/>
                  <a:pt x="2681" y="574"/>
                </a:cubicBezTo>
                <a:lnTo>
                  <a:pt x="2619" y="570"/>
                </a:lnTo>
                <a:cubicBezTo>
                  <a:pt x="2611" y="569"/>
                  <a:pt x="2605" y="562"/>
                  <a:pt x="2605" y="553"/>
                </a:cubicBezTo>
                <a:cubicBezTo>
                  <a:pt x="2606" y="545"/>
                  <a:pt x="2613" y="538"/>
                  <a:pt x="2622" y="539"/>
                </a:cubicBezTo>
                <a:close/>
                <a:moveTo>
                  <a:pt x="2775" y="549"/>
                </a:moveTo>
                <a:lnTo>
                  <a:pt x="2836" y="553"/>
                </a:lnTo>
                <a:cubicBezTo>
                  <a:pt x="2845" y="554"/>
                  <a:pt x="2851" y="561"/>
                  <a:pt x="2850" y="570"/>
                </a:cubicBezTo>
                <a:cubicBezTo>
                  <a:pt x="2850" y="578"/>
                  <a:pt x="2843" y="585"/>
                  <a:pt x="2834" y="584"/>
                </a:cubicBezTo>
                <a:lnTo>
                  <a:pt x="2773" y="580"/>
                </a:lnTo>
                <a:cubicBezTo>
                  <a:pt x="2764" y="579"/>
                  <a:pt x="2758" y="572"/>
                  <a:pt x="2758" y="564"/>
                </a:cubicBezTo>
                <a:cubicBezTo>
                  <a:pt x="2759" y="555"/>
                  <a:pt x="2766" y="549"/>
                  <a:pt x="2775" y="549"/>
                </a:cubicBezTo>
                <a:close/>
                <a:moveTo>
                  <a:pt x="2928" y="560"/>
                </a:moveTo>
                <a:lnTo>
                  <a:pt x="2989" y="564"/>
                </a:lnTo>
                <a:cubicBezTo>
                  <a:pt x="2998" y="564"/>
                  <a:pt x="3004" y="572"/>
                  <a:pt x="3004" y="580"/>
                </a:cubicBezTo>
                <a:cubicBezTo>
                  <a:pt x="3003" y="589"/>
                  <a:pt x="2996" y="595"/>
                  <a:pt x="2987" y="594"/>
                </a:cubicBezTo>
                <a:lnTo>
                  <a:pt x="2926" y="590"/>
                </a:lnTo>
                <a:cubicBezTo>
                  <a:pt x="2918" y="590"/>
                  <a:pt x="2911" y="582"/>
                  <a:pt x="2912" y="574"/>
                </a:cubicBezTo>
                <a:cubicBezTo>
                  <a:pt x="2912" y="565"/>
                  <a:pt x="2920" y="559"/>
                  <a:pt x="2928" y="560"/>
                </a:cubicBezTo>
                <a:close/>
                <a:moveTo>
                  <a:pt x="3081" y="570"/>
                </a:moveTo>
                <a:lnTo>
                  <a:pt x="3143" y="574"/>
                </a:lnTo>
                <a:cubicBezTo>
                  <a:pt x="3151" y="575"/>
                  <a:pt x="3157" y="582"/>
                  <a:pt x="3157" y="591"/>
                </a:cubicBezTo>
                <a:cubicBezTo>
                  <a:pt x="3156" y="599"/>
                  <a:pt x="3149" y="605"/>
                  <a:pt x="3141" y="605"/>
                </a:cubicBezTo>
                <a:lnTo>
                  <a:pt x="3079" y="601"/>
                </a:lnTo>
                <a:cubicBezTo>
                  <a:pt x="3071" y="600"/>
                  <a:pt x="3064" y="593"/>
                  <a:pt x="3065" y="584"/>
                </a:cubicBezTo>
                <a:cubicBezTo>
                  <a:pt x="3066" y="576"/>
                  <a:pt x="3073" y="569"/>
                  <a:pt x="3081" y="570"/>
                </a:cubicBezTo>
                <a:close/>
                <a:moveTo>
                  <a:pt x="3235" y="580"/>
                </a:moveTo>
                <a:lnTo>
                  <a:pt x="3296" y="585"/>
                </a:lnTo>
                <a:cubicBezTo>
                  <a:pt x="3304" y="585"/>
                  <a:pt x="3311" y="592"/>
                  <a:pt x="3310" y="601"/>
                </a:cubicBezTo>
                <a:cubicBezTo>
                  <a:pt x="3310" y="609"/>
                  <a:pt x="3302" y="616"/>
                  <a:pt x="3294" y="615"/>
                </a:cubicBezTo>
                <a:lnTo>
                  <a:pt x="3232" y="611"/>
                </a:lnTo>
                <a:cubicBezTo>
                  <a:pt x="3224" y="610"/>
                  <a:pt x="3218" y="603"/>
                  <a:pt x="3218" y="595"/>
                </a:cubicBezTo>
                <a:cubicBezTo>
                  <a:pt x="3219" y="586"/>
                  <a:pt x="3226" y="580"/>
                  <a:pt x="3235" y="580"/>
                </a:cubicBezTo>
                <a:close/>
                <a:moveTo>
                  <a:pt x="3388" y="591"/>
                </a:moveTo>
                <a:lnTo>
                  <a:pt x="3449" y="595"/>
                </a:lnTo>
                <a:cubicBezTo>
                  <a:pt x="3458" y="595"/>
                  <a:pt x="3464" y="603"/>
                  <a:pt x="3463" y="611"/>
                </a:cubicBezTo>
                <a:cubicBezTo>
                  <a:pt x="3463" y="620"/>
                  <a:pt x="3456" y="626"/>
                  <a:pt x="3447" y="626"/>
                </a:cubicBezTo>
                <a:lnTo>
                  <a:pt x="3386" y="621"/>
                </a:lnTo>
                <a:cubicBezTo>
                  <a:pt x="3377" y="621"/>
                  <a:pt x="3371" y="614"/>
                  <a:pt x="3371" y="605"/>
                </a:cubicBezTo>
                <a:cubicBezTo>
                  <a:pt x="3372" y="597"/>
                  <a:pt x="3379" y="590"/>
                  <a:pt x="3388" y="591"/>
                </a:cubicBezTo>
                <a:close/>
                <a:moveTo>
                  <a:pt x="3541" y="601"/>
                </a:moveTo>
                <a:lnTo>
                  <a:pt x="3602" y="605"/>
                </a:lnTo>
                <a:cubicBezTo>
                  <a:pt x="3611" y="606"/>
                  <a:pt x="3617" y="613"/>
                  <a:pt x="3617" y="622"/>
                </a:cubicBezTo>
                <a:cubicBezTo>
                  <a:pt x="3616" y="630"/>
                  <a:pt x="3609" y="637"/>
                  <a:pt x="3600" y="636"/>
                </a:cubicBezTo>
                <a:lnTo>
                  <a:pt x="3539" y="632"/>
                </a:lnTo>
                <a:cubicBezTo>
                  <a:pt x="3531" y="631"/>
                  <a:pt x="3524" y="624"/>
                  <a:pt x="3525" y="615"/>
                </a:cubicBezTo>
                <a:cubicBezTo>
                  <a:pt x="3525" y="607"/>
                  <a:pt x="3533" y="601"/>
                  <a:pt x="3541" y="601"/>
                </a:cubicBezTo>
                <a:close/>
                <a:moveTo>
                  <a:pt x="3695" y="615"/>
                </a:moveTo>
                <a:lnTo>
                  <a:pt x="3756" y="623"/>
                </a:lnTo>
                <a:cubicBezTo>
                  <a:pt x="3764" y="624"/>
                  <a:pt x="3770" y="631"/>
                  <a:pt x="3769" y="640"/>
                </a:cubicBezTo>
                <a:cubicBezTo>
                  <a:pt x="3768" y="648"/>
                  <a:pt x="3760" y="654"/>
                  <a:pt x="3752" y="653"/>
                </a:cubicBezTo>
                <a:lnTo>
                  <a:pt x="3691" y="645"/>
                </a:lnTo>
                <a:cubicBezTo>
                  <a:pt x="3683" y="644"/>
                  <a:pt x="3677" y="636"/>
                  <a:pt x="3678" y="628"/>
                </a:cubicBezTo>
                <a:cubicBezTo>
                  <a:pt x="3679" y="620"/>
                  <a:pt x="3687" y="614"/>
                  <a:pt x="3695" y="615"/>
                </a:cubicBezTo>
                <a:close/>
                <a:moveTo>
                  <a:pt x="3847" y="634"/>
                </a:moveTo>
                <a:lnTo>
                  <a:pt x="3908" y="642"/>
                </a:lnTo>
                <a:cubicBezTo>
                  <a:pt x="3917" y="643"/>
                  <a:pt x="3923" y="651"/>
                  <a:pt x="3921" y="659"/>
                </a:cubicBezTo>
                <a:cubicBezTo>
                  <a:pt x="3920" y="668"/>
                  <a:pt x="3913" y="674"/>
                  <a:pt x="3904" y="673"/>
                </a:cubicBezTo>
                <a:lnTo>
                  <a:pt x="3843" y="665"/>
                </a:lnTo>
                <a:cubicBezTo>
                  <a:pt x="3835" y="664"/>
                  <a:pt x="3829" y="656"/>
                  <a:pt x="3830" y="648"/>
                </a:cubicBezTo>
                <a:cubicBezTo>
                  <a:pt x="3831" y="639"/>
                  <a:pt x="3839" y="633"/>
                  <a:pt x="3847" y="634"/>
                </a:cubicBezTo>
                <a:close/>
                <a:moveTo>
                  <a:pt x="4000" y="654"/>
                </a:moveTo>
                <a:lnTo>
                  <a:pt x="4061" y="662"/>
                </a:lnTo>
                <a:cubicBezTo>
                  <a:pt x="4069" y="663"/>
                  <a:pt x="4075" y="671"/>
                  <a:pt x="4074" y="679"/>
                </a:cubicBezTo>
                <a:cubicBezTo>
                  <a:pt x="4073" y="688"/>
                  <a:pt x="4065" y="694"/>
                  <a:pt x="4057" y="692"/>
                </a:cubicBezTo>
                <a:lnTo>
                  <a:pt x="3996" y="685"/>
                </a:lnTo>
                <a:cubicBezTo>
                  <a:pt x="3987" y="683"/>
                  <a:pt x="3981" y="676"/>
                  <a:pt x="3982" y="667"/>
                </a:cubicBezTo>
                <a:cubicBezTo>
                  <a:pt x="3983" y="659"/>
                  <a:pt x="3991" y="653"/>
                  <a:pt x="4000" y="654"/>
                </a:cubicBezTo>
                <a:close/>
                <a:moveTo>
                  <a:pt x="4152" y="674"/>
                </a:moveTo>
                <a:lnTo>
                  <a:pt x="4213" y="682"/>
                </a:lnTo>
                <a:cubicBezTo>
                  <a:pt x="4221" y="683"/>
                  <a:pt x="4227" y="690"/>
                  <a:pt x="4226" y="699"/>
                </a:cubicBezTo>
                <a:cubicBezTo>
                  <a:pt x="4225" y="707"/>
                  <a:pt x="4217" y="713"/>
                  <a:pt x="4209" y="712"/>
                </a:cubicBezTo>
                <a:lnTo>
                  <a:pt x="4148" y="704"/>
                </a:lnTo>
                <a:cubicBezTo>
                  <a:pt x="4140" y="703"/>
                  <a:pt x="4134" y="695"/>
                  <a:pt x="4135" y="687"/>
                </a:cubicBezTo>
                <a:cubicBezTo>
                  <a:pt x="4136" y="679"/>
                  <a:pt x="4144" y="673"/>
                  <a:pt x="4152" y="674"/>
                </a:cubicBezTo>
                <a:close/>
                <a:moveTo>
                  <a:pt x="4304" y="693"/>
                </a:moveTo>
                <a:lnTo>
                  <a:pt x="4365" y="701"/>
                </a:lnTo>
                <a:cubicBezTo>
                  <a:pt x="4374" y="702"/>
                  <a:pt x="4380" y="710"/>
                  <a:pt x="4378" y="719"/>
                </a:cubicBezTo>
                <a:cubicBezTo>
                  <a:pt x="4377" y="727"/>
                  <a:pt x="4370" y="733"/>
                  <a:pt x="4361" y="732"/>
                </a:cubicBezTo>
                <a:lnTo>
                  <a:pt x="4300" y="724"/>
                </a:lnTo>
                <a:cubicBezTo>
                  <a:pt x="4292" y="723"/>
                  <a:pt x="4286" y="715"/>
                  <a:pt x="4287" y="707"/>
                </a:cubicBezTo>
                <a:cubicBezTo>
                  <a:pt x="4288" y="698"/>
                  <a:pt x="4296" y="692"/>
                  <a:pt x="4304" y="693"/>
                </a:cubicBezTo>
                <a:close/>
                <a:moveTo>
                  <a:pt x="4457" y="713"/>
                </a:moveTo>
                <a:lnTo>
                  <a:pt x="4518" y="721"/>
                </a:lnTo>
                <a:cubicBezTo>
                  <a:pt x="4526" y="722"/>
                  <a:pt x="4532" y="730"/>
                  <a:pt x="4531" y="738"/>
                </a:cubicBezTo>
                <a:cubicBezTo>
                  <a:pt x="4530" y="747"/>
                  <a:pt x="4522" y="753"/>
                  <a:pt x="4514" y="751"/>
                </a:cubicBezTo>
                <a:lnTo>
                  <a:pt x="4453" y="744"/>
                </a:lnTo>
                <a:cubicBezTo>
                  <a:pt x="4444" y="743"/>
                  <a:pt x="4438" y="735"/>
                  <a:pt x="4439" y="726"/>
                </a:cubicBezTo>
                <a:cubicBezTo>
                  <a:pt x="4440" y="718"/>
                  <a:pt x="4448" y="712"/>
                  <a:pt x="4457" y="713"/>
                </a:cubicBezTo>
                <a:close/>
                <a:moveTo>
                  <a:pt x="4609" y="733"/>
                </a:moveTo>
                <a:lnTo>
                  <a:pt x="4670" y="741"/>
                </a:lnTo>
                <a:cubicBezTo>
                  <a:pt x="4678" y="742"/>
                  <a:pt x="4684" y="749"/>
                  <a:pt x="4683" y="758"/>
                </a:cubicBezTo>
                <a:cubicBezTo>
                  <a:pt x="4682" y="766"/>
                  <a:pt x="4674" y="772"/>
                  <a:pt x="4666" y="771"/>
                </a:cubicBezTo>
                <a:lnTo>
                  <a:pt x="4605" y="763"/>
                </a:lnTo>
                <a:cubicBezTo>
                  <a:pt x="4597" y="762"/>
                  <a:pt x="4591" y="755"/>
                  <a:pt x="4592" y="746"/>
                </a:cubicBezTo>
                <a:cubicBezTo>
                  <a:pt x="4593" y="738"/>
                  <a:pt x="4601" y="732"/>
                  <a:pt x="4609" y="733"/>
                </a:cubicBezTo>
                <a:close/>
                <a:moveTo>
                  <a:pt x="4761" y="753"/>
                </a:moveTo>
                <a:lnTo>
                  <a:pt x="4822" y="760"/>
                </a:lnTo>
                <a:cubicBezTo>
                  <a:pt x="4831" y="761"/>
                  <a:pt x="4837" y="769"/>
                  <a:pt x="4835" y="778"/>
                </a:cubicBezTo>
                <a:cubicBezTo>
                  <a:pt x="4834" y="786"/>
                  <a:pt x="4827" y="792"/>
                  <a:pt x="4818" y="791"/>
                </a:cubicBezTo>
                <a:lnTo>
                  <a:pt x="4757" y="783"/>
                </a:lnTo>
                <a:cubicBezTo>
                  <a:pt x="4749" y="782"/>
                  <a:pt x="4743" y="774"/>
                  <a:pt x="4744" y="766"/>
                </a:cubicBezTo>
                <a:cubicBezTo>
                  <a:pt x="4745" y="757"/>
                  <a:pt x="4753" y="751"/>
                  <a:pt x="4761" y="753"/>
                </a:cubicBezTo>
                <a:close/>
                <a:moveTo>
                  <a:pt x="4913" y="767"/>
                </a:moveTo>
                <a:lnTo>
                  <a:pt x="4974" y="770"/>
                </a:lnTo>
                <a:cubicBezTo>
                  <a:pt x="4983" y="771"/>
                  <a:pt x="4989" y="778"/>
                  <a:pt x="4989" y="786"/>
                </a:cubicBezTo>
                <a:cubicBezTo>
                  <a:pt x="4988" y="795"/>
                  <a:pt x="4981" y="801"/>
                  <a:pt x="4973" y="801"/>
                </a:cubicBezTo>
                <a:lnTo>
                  <a:pt x="4911" y="798"/>
                </a:lnTo>
                <a:cubicBezTo>
                  <a:pt x="4903" y="797"/>
                  <a:pt x="4896" y="790"/>
                  <a:pt x="4897" y="782"/>
                </a:cubicBezTo>
                <a:cubicBezTo>
                  <a:pt x="4897" y="773"/>
                  <a:pt x="4904" y="767"/>
                  <a:pt x="4913" y="767"/>
                </a:cubicBezTo>
                <a:close/>
                <a:moveTo>
                  <a:pt x="5066" y="775"/>
                </a:moveTo>
                <a:lnTo>
                  <a:pt x="5128" y="778"/>
                </a:lnTo>
                <a:cubicBezTo>
                  <a:pt x="5136" y="778"/>
                  <a:pt x="5143" y="785"/>
                  <a:pt x="5142" y="794"/>
                </a:cubicBezTo>
                <a:cubicBezTo>
                  <a:pt x="5142" y="802"/>
                  <a:pt x="5135" y="809"/>
                  <a:pt x="5126" y="808"/>
                </a:cubicBezTo>
                <a:lnTo>
                  <a:pt x="5065" y="805"/>
                </a:lnTo>
                <a:cubicBezTo>
                  <a:pt x="5056" y="805"/>
                  <a:pt x="5050" y="798"/>
                  <a:pt x="5050" y="789"/>
                </a:cubicBezTo>
                <a:cubicBezTo>
                  <a:pt x="5051" y="781"/>
                  <a:pt x="5058" y="774"/>
                  <a:pt x="5066" y="775"/>
                </a:cubicBezTo>
                <a:close/>
                <a:moveTo>
                  <a:pt x="5220" y="782"/>
                </a:moveTo>
                <a:lnTo>
                  <a:pt x="5281" y="785"/>
                </a:lnTo>
                <a:cubicBezTo>
                  <a:pt x="5289" y="786"/>
                  <a:pt x="5296" y="793"/>
                  <a:pt x="5296" y="801"/>
                </a:cubicBezTo>
                <a:cubicBezTo>
                  <a:pt x="5295" y="810"/>
                  <a:pt x="5288" y="816"/>
                  <a:pt x="5280" y="816"/>
                </a:cubicBezTo>
                <a:lnTo>
                  <a:pt x="5218" y="813"/>
                </a:lnTo>
                <a:cubicBezTo>
                  <a:pt x="5210" y="812"/>
                  <a:pt x="5203" y="805"/>
                  <a:pt x="5204" y="797"/>
                </a:cubicBezTo>
                <a:cubicBezTo>
                  <a:pt x="5204" y="788"/>
                  <a:pt x="5211" y="782"/>
                  <a:pt x="5220" y="782"/>
                </a:cubicBezTo>
                <a:close/>
                <a:moveTo>
                  <a:pt x="5373" y="790"/>
                </a:moveTo>
                <a:lnTo>
                  <a:pt x="5434" y="793"/>
                </a:lnTo>
                <a:cubicBezTo>
                  <a:pt x="5443" y="793"/>
                  <a:pt x="5449" y="800"/>
                  <a:pt x="5449" y="809"/>
                </a:cubicBezTo>
                <a:cubicBezTo>
                  <a:pt x="5449" y="817"/>
                  <a:pt x="5441" y="824"/>
                  <a:pt x="5433" y="823"/>
                </a:cubicBezTo>
                <a:lnTo>
                  <a:pt x="5372" y="820"/>
                </a:lnTo>
                <a:cubicBezTo>
                  <a:pt x="5363" y="820"/>
                  <a:pt x="5357" y="813"/>
                  <a:pt x="5357" y="804"/>
                </a:cubicBezTo>
                <a:cubicBezTo>
                  <a:pt x="5357" y="796"/>
                  <a:pt x="5365" y="789"/>
                  <a:pt x="5373" y="790"/>
                </a:cubicBezTo>
                <a:close/>
                <a:moveTo>
                  <a:pt x="5526" y="797"/>
                </a:moveTo>
                <a:lnTo>
                  <a:pt x="5588" y="800"/>
                </a:lnTo>
                <a:cubicBezTo>
                  <a:pt x="5596" y="801"/>
                  <a:pt x="5603" y="808"/>
                  <a:pt x="5602" y="816"/>
                </a:cubicBezTo>
                <a:cubicBezTo>
                  <a:pt x="5602" y="825"/>
                  <a:pt x="5595" y="831"/>
                  <a:pt x="5586" y="831"/>
                </a:cubicBezTo>
                <a:lnTo>
                  <a:pt x="5525" y="828"/>
                </a:lnTo>
                <a:cubicBezTo>
                  <a:pt x="5517" y="827"/>
                  <a:pt x="5510" y="820"/>
                  <a:pt x="5510" y="812"/>
                </a:cubicBezTo>
                <a:cubicBezTo>
                  <a:pt x="5511" y="803"/>
                  <a:pt x="5518" y="797"/>
                  <a:pt x="5526" y="797"/>
                </a:cubicBezTo>
                <a:close/>
                <a:moveTo>
                  <a:pt x="5680" y="805"/>
                </a:moveTo>
                <a:lnTo>
                  <a:pt x="5741" y="808"/>
                </a:lnTo>
                <a:cubicBezTo>
                  <a:pt x="5750" y="808"/>
                  <a:pt x="5756" y="815"/>
                  <a:pt x="5756" y="824"/>
                </a:cubicBezTo>
                <a:cubicBezTo>
                  <a:pt x="5755" y="832"/>
                  <a:pt x="5748" y="839"/>
                  <a:pt x="5740" y="838"/>
                </a:cubicBezTo>
                <a:lnTo>
                  <a:pt x="5678" y="835"/>
                </a:lnTo>
                <a:cubicBezTo>
                  <a:pt x="5670" y="835"/>
                  <a:pt x="5663" y="828"/>
                  <a:pt x="5664" y="819"/>
                </a:cubicBezTo>
                <a:cubicBezTo>
                  <a:pt x="5664" y="811"/>
                  <a:pt x="5671" y="804"/>
                  <a:pt x="5680" y="805"/>
                </a:cubicBezTo>
                <a:close/>
                <a:moveTo>
                  <a:pt x="5833" y="812"/>
                </a:moveTo>
                <a:lnTo>
                  <a:pt x="5895" y="815"/>
                </a:lnTo>
                <a:cubicBezTo>
                  <a:pt x="5903" y="815"/>
                  <a:pt x="5910" y="823"/>
                  <a:pt x="5909" y="831"/>
                </a:cubicBezTo>
                <a:cubicBezTo>
                  <a:pt x="5909" y="840"/>
                  <a:pt x="5902" y="846"/>
                  <a:pt x="5893" y="846"/>
                </a:cubicBezTo>
                <a:lnTo>
                  <a:pt x="5832" y="843"/>
                </a:lnTo>
                <a:cubicBezTo>
                  <a:pt x="5823" y="842"/>
                  <a:pt x="5817" y="835"/>
                  <a:pt x="5817" y="827"/>
                </a:cubicBezTo>
                <a:cubicBezTo>
                  <a:pt x="5818" y="818"/>
                  <a:pt x="5825" y="812"/>
                  <a:pt x="5833" y="812"/>
                </a:cubicBezTo>
                <a:close/>
                <a:moveTo>
                  <a:pt x="5987" y="820"/>
                </a:moveTo>
                <a:lnTo>
                  <a:pt x="6048" y="823"/>
                </a:lnTo>
                <a:cubicBezTo>
                  <a:pt x="6057" y="823"/>
                  <a:pt x="6063" y="830"/>
                  <a:pt x="6063" y="839"/>
                </a:cubicBezTo>
                <a:cubicBezTo>
                  <a:pt x="6062" y="847"/>
                  <a:pt x="6055" y="854"/>
                  <a:pt x="6047" y="853"/>
                </a:cubicBezTo>
                <a:lnTo>
                  <a:pt x="5985" y="850"/>
                </a:lnTo>
                <a:cubicBezTo>
                  <a:pt x="5977" y="850"/>
                  <a:pt x="5970" y="843"/>
                  <a:pt x="5971" y="834"/>
                </a:cubicBezTo>
                <a:cubicBezTo>
                  <a:pt x="5971" y="826"/>
                  <a:pt x="5978" y="819"/>
                  <a:pt x="5987" y="820"/>
                </a:cubicBezTo>
                <a:close/>
                <a:moveTo>
                  <a:pt x="6141" y="831"/>
                </a:moveTo>
                <a:lnTo>
                  <a:pt x="6202" y="837"/>
                </a:lnTo>
                <a:cubicBezTo>
                  <a:pt x="6210" y="838"/>
                  <a:pt x="6216" y="846"/>
                  <a:pt x="6216" y="854"/>
                </a:cubicBezTo>
                <a:cubicBezTo>
                  <a:pt x="6215" y="863"/>
                  <a:pt x="6207" y="869"/>
                  <a:pt x="6199" y="868"/>
                </a:cubicBezTo>
                <a:lnTo>
                  <a:pt x="6138" y="862"/>
                </a:lnTo>
                <a:cubicBezTo>
                  <a:pt x="6129" y="861"/>
                  <a:pt x="6123" y="853"/>
                  <a:pt x="6124" y="845"/>
                </a:cubicBezTo>
                <a:cubicBezTo>
                  <a:pt x="6125" y="837"/>
                  <a:pt x="6132" y="830"/>
                  <a:pt x="6141" y="831"/>
                </a:cubicBezTo>
                <a:close/>
                <a:moveTo>
                  <a:pt x="6293" y="847"/>
                </a:moveTo>
                <a:lnTo>
                  <a:pt x="6355" y="853"/>
                </a:lnTo>
                <a:cubicBezTo>
                  <a:pt x="6363" y="854"/>
                  <a:pt x="6369" y="861"/>
                  <a:pt x="6368" y="870"/>
                </a:cubicBezTo>
                <a:cubicBezTo>
                  <a:pt x="6367" y="878"/>
                  <a:pt x="6360" y="884"/>
                  <a:pt x="6351" y="884"/>
                </a:cubicBezTo>
                <a:lnTo>
                  <a:pt x="6290" y="877"/>
                </a:lnTo>
                <a:cubicBezTo>
                  <a:pt x="6282" y="876"/>
                  <a:pt x="6276" y="869"/>
                  <a:pt x="6277" y="861"/>
                </a:cubicBezTo>
                <a:cubicBezTo>
                  <a:pt x="6277" y="852"/>
                  <a:pt x="6285" y="846"/>
                  <a:pt x="6293" y="847"/>
                </a:cubicBezTo>
                <a:close/>
                <a:moveTo>
                  <a:pt x="6446" y="862"/>
                </a:moveTo>
                <a:lnTo>
                  <a:pt x="6507" y="868"/>
                </a:lnTo>
                <a:cubicBezTo>
                  <a:pt x="6516" y="869"/>
                  <a:pt x="6522" y="877"/>
                  <a:pt x="6521" y="885"/>
                </a:cubicBezTo>
                <a:cubicBezTo>
                  <a:pt x="6520" y="894"/>
                  <a:pt x="6513" y="900"/>
                  <a:pt x="6504" y="899"/>
                </a:cubicBezTo>
                <a:lnTo>
                  <a:pt x="6443" y="893"/>
                </a:lnTo>
                <a:cubicBezTo>
                  <a:pt x="6435" y="892"/>
                  <a:pt x="6429" y="884"/>
                  <a:pt x="6429" y="876"/>
                </a:cubicBezTo>
                <a:cubicBezTo>
                  <a:pt x="6430" y="868"/>
                  <a:pt x="6438" y="861"/>
                  <a:pt x="6446" y="862"/>
                </a:cubicBezTo>
                <a:close/>
                <a:moveTo>
                  <a:pt x="6599" y="878"/>
                </a:moveTo>
                <a:lnTo>
                  <a:pt x="6660" y="884"/>
                </a:lnTo>
                <a:cubicBezTo>
                  <a:pt x="6669" y="885"/>
                  <a:pt x="6675" y="892"/>
                  <a:pt x="6674" y="901"/>
                </a:cubicBezTo>
                <a:cubicBezTo>
                  <a:pt x="6673" y="909"/>
                  <a:pt x="6666" y="915"/>
                  <a:pt x="6657" y="915"/>
                </a:cubicBezTo>
                <a:lnTo>
                  <a:pt x="6596" y="908"/>
                </a:lnTo>
                <a:cubicBezTo>
                  <a:pt x="6588" y="908"/>
                  <a:pt x="6581" y="900"/>
                  <a:pt x="6582" y="892"/>
                </a:cubicBezTo>
                <a:cubicBezTo>
                  <a:pt x="6583" y="883"/>
                  <a:pt x="6591" y="877"/>
                  <a:pt x="6599" y="878"/>
                </a:cubicBezTo>
                <a:close/>
                <a:moveTo>
                  <a:pt x="6752" y="893"/>
                </a:moveTo>
                <a:lnTo>
                  <a:pt x="6813" y="900"/>
                </a:lnTo>
                <a:cubicBezTo>
                  <a:pt x="6821" y="900"/>
                  <a:pt x="6828" y="908"/>
                  <a:pt x="6827" y="916"/>
                </a:cubicBezTo>
                <a:cubicBezTo>
                  <a:pt x="6826" y="925"/>
                  <a:pt x="6818" y="931"/>
                  <a:pt x="6810" y="930"/>
                </a:cubicBezTo>
                <a:lnTo>
                  <a:pt x="6749" y="924"/>
                </a:lnTo>
                <a:cubicBezTo>
                  <a:pt x="6740" y="923"/>
                  <a:pt x="6734" y="915"/>
                  <a:pt x="6735" y="907"/>
                </a:cubicBezTo>
                <a:cubicBezTo>
                  <a:pt x="6736" y="899"/>
                  <a:pt x="6743" y="892"/>
                  <a:pt x="6752" y="893"/>
                </a:cubicBezTo>
                <a:close/>
                <a:moveTo>
                  <a:pt x="6905" y="909"/>
                </a:moveTo>
                <a:lnTo>
                  <a:pt x="6966" y="915"/>
                </a:lnTo>
                <a:cubicBezTo>
                  <a:pt x="6974" y="916"/>
                  <a:pt x="6980" y="923"/>
                  <a:pt x="6980" y="932"/>
                </a:cubicBezTo>
                <a:cubicBezTo>
                  <a:pt x="6979" y="940"/>
                  <a:pt x="6971" y="946"/>
                  <a:pt x="6963" y="946"/>
                </a:cubicBezTo>
                <a:lnTo>
                  <a:pt x="6902" y="939"/>
                </a:lnTo>
                <a:cubicBezTo>
                  <a:pt x="6893" y="939"/>
                  <a:pt x="6887" y="931"/>
                  <a:pt x="6888" y="923"/>
                </a:cubicBezTo>
                <a:cubicBezTo>
                  <a:pt x="6889" y="914"/>
                  <a:pt x="6896" y="908"/>
                  <a:pt x="6905" y="909"/>
                </a:cubicBezTo>
                <a:close/>
                <a:moveTo>
                  <a:pt x="7058" y="924"/>
                </a:moveTo>
                <a:lnTo>
                  <a:pt x="7119" y="931"/>
                </a:lnTo>
                <a:cubicBezTo>
                  <a:pt x="7127" y="931"/>
                  <a:pt x="7133" y="939"/>
                  <a:pt x="7132" y="947"/>
                </a:cubicBezTo>
                <a:cubicBezTo>
                  <a:pt x="7132" y="956"/>
                  <a:pt x="7124" y="962"/>
                  <a:pt x="7116" y="961"/>
                </a:cubicBezTo>
                <a:lnTo>
                  <a:pt x="7054" y="955"/>
                </a:lnTo>
                <a:cubicBezTo>
                  <a:pt x="7046" y="954"/>
                  <a:pt x="7040" y="946"/>
                  <a:pt x="7041" y="938"/>
                </a:cubicBezTo>
                <a:cubicBezTo>
                  <a:pt x="7042" y="930"/>
                  <a:pt x="7049" y="923"/>
                  <a:pt x="7058" y="924"/>
                </a:cubicBezTo>
                <a:close/>
                <a:moveTo>
                  <a:pt x="7210" y="940"/>
                </a:moveTo>
                <a:lnTo>
                  <a:pt x="7271" y="946"/>
                </a:lnTo>
                <a:cubicBezTo>
                  <a:pt x="7280" y="947"/>
                  <a:pt x="7286" y="954"/>
                  <a:pt x="7285" y="963"/>
                </a:cubicBezTo>
                <a:cubicBezTo>
                  <a:pt x="7284" y="971"/>
                  <a:pt x="7277" y="977"/>
                  <a:pt x="7268" y="977"/>
                </a:cubicBezTo>
                <a:lnTo>
                  <a:pt x="7207" y="970"/>
                </a:lnTo>
                <a:cubicBezTo>
                  <a:pt x="7199" y="970"/>
                  <a:pt x="7193" y="962"/>
                  <a:pt x="7194" y="954"/>
                </a:cubicBezTo>
                <a:cubicBezTo>
                  <a:pt x="7194" y="945"/>
                  <a:pt x="7202" y="939"/>
                  <a:pt x="7210" y="940"/>
                </a:cubicBezTo>
                <a:close/>
                <a:moveTo>
                  <a:pt x="7271" y="946"/>
                </a:moveTo>
                <a:lnTo>
                  <a:pt x="7272" y="946"/>
                </a:lnTo>
                <a:cubicBezTo>
                  <a:pt x="7280" y="947"/>
                  <a:pt x="7286" y="954"/>
                  <a:pt x="7285" y="963"/>
                </a:cubicBezTo>
                <a:cubicBezTo>
                  <a:pt x="7284" y="971"/>
                  <a:pt x="7277" y="977"/>
                  <a:pt x="7268" y="977"/>
                </a:cubicBezTo>
                <a:lnTo>
                  <a:pt x="7268" y="977"/>
                </a:lnTo>
                <a:cubicBezTo>
                  <a:pt x="7260" y="976"/>
                  <a:pt x="7254" y="968"/>
                  <a:pt x="7255" y="960"/>
                </a:cubicBezTo>
                <a:cubicBezTo>
                  <a:pt x="7255" y="951"/>
                  <a:pt x="7263" y="945"/>
                  <a:pt x="7271" y="946"/>
                </a:cubicBezTo>
                <a:close/>
                <a:moveTo>
                  <a:pt x="7363" y="956"/>
                </a:moveTo>
                <a:lnTo>
                  <a:pt x="7424" y="962"/>
                </a:lnTo>
                <a:cubicBezTo>
                  <a:pt x="7433" y="963"/>
                  <a:pt x="7439" y="971"/>
                  <a:pt x="7438" y="979"/>
                </a:cubicBezTo>
                <a:cubicBezTo>
                  <a:pt x="7437" y="988"/>
                  <a:pt x="7429" y="994"/>
                  <a:pt x="7421" y="993"/>
                </a:cubicBezTo>
                <a:lnTo>
                  <a:pt x="7360" y="986"/>
                </a:lnTo>
                <a:cubicBezTo>
                  <a:pt x="7352" y="985"/>
                  <a:pt x="7345" y="978"/>
                  <a:pt x="7346" y="969"/>
                </a:cubicBezTo>
                <a:cubicBezTo>
                  <a:pt x="7347" y="961"/>
                  <a:pt x="7355" y="955"/>
                  <a:pt x="7363" y="956"/>
                </a:cubicBezTo>
                <a:close/>
                <a:moveTo>
                  <a:pt x="7516" y="972"/>
                </a:moveTo>
                <a:lnTo>
                  <a:pt x="7577" y="978"/>
                </a:lnTo>
                <a:cubicBezTo>
                  <a:pt x="7585" y="979"/>
                  <a:pt x="7592" y="987"/>
                  <a:pt x="7591" y="995"/>
                </a:cubicBezTo>
                <a:cubicBezTo>
                  <a:pt x="7590" y="1004"/>
                  <a:pt x="7582" y="1010"/>
                  <a:pt x="7574" y="1009"/>
                </a:cubicBezTo>
                <a:lnTo>
                  <a:pt x="7513" y="1002"/>
                </a:lnTo>
                <a:cubicBezTo>
                  <a:pt x="7504" y="1002"/>
                  <a:pt x="7498" y="994"/>
                  <a:pt x="7499" y="986"/>
                </a:cubicBezTo>
                <a:cubicBezTo>
                  <a:pt x="7500" y="977"/>
                  <a:pt x="7508" y="971"/>
                  <a:pt x="7516" y="972"/>
                </a:cubicBezTo>
                <a:close/>
                <a:moveTo>
                  <a:pt x="7669" y="988"/>
                </a:moveTo>
                <a:lnTo>
                  <a:pt x="7730" y="995"/>
                </a:lnTo>
                <a:cubicBezTo>
                  <a:pt x="7738" y="995"/>
                  <a:pt x="7744" y="1003"/>
                  <a:pt x="7743" y="1011"/>
                </a:cubicBezTo>
                <a:cubicBezTo>
                  <a:pt x="7743" y="1020"/>
                  <a:pt x="7735" y="1026"/>
                  <a:pt x="7727" y="1025"/>
                </a:cubicBezTo>
                <a:lnTo>
                  <a:pt x="7665" y="1019"/>
                </a:lnTo>
                <a:cubicBezTo>
                  <a:pt x="7657" y="1018"/>
                  <a:pt x="7651" y="1010"/>
                  <a:pt x="7652" y="1002"/>
                </a:cubicBezTo>
                <a:cubicBezTo>
                  <a:pt x="7653" y="993"/>
                  <a:pt x="7660" y="987"/>
                  <a:pt x="7669" y="988"/>
                </a:cubicBezTo>
                <a:close/>
                <a:moveTo>
                  <a:pt x="7821" y="1004"/>
                </a:moveTo>
                <a:lnTo>
                  <a:pt x="7883" y="1011"/>
                </a:lnTo>
                <a:cubicBezTo>
                  <a:pt x="7891" y="1012"/>
                  <a:pt x="7897" y="1019"/>
                  <a:pt x="7896" y="1028"/>
                </a:cubicBezTo>
                <a:cubicBezTo>
                  <a:pt x="7895" y="1036"/>
                  <a:pt x="7888" y="1042"/>
                  <a:pt x="7879" y="1041"/>
                </a:cubicBezTo>
                <a:lnTo>
                  <a:pt x="7818" y="1035"/>
                </a:lnTo>
                <a:cubicBezTo>
                  <a:pt x="7810" y="1034"/>
                  <a:pt x="7804" y="1026"/>
                  <a:pt x="7805" y="1018"/>
                </a:cubicBezTo>
                <a:cubicBezTo>
                  <a:pt x="7805" y="1010"/>
                  <a:pt x="7813" y="1003"/>
                  <a:pt x="7821" y="1004"/>
                </a:cubicBezTo>
                <a:close/>
                <a:moveTo>
                  <a:pt x="7974" y="1020"/>
                </a:moveTo>
                <a:lnTo>
                  <a:pt x="8035" y="1027"/>
                </a:lnTo>
                <a:cubicBezTo>
                  <a:pt x="8044" y="1028"/>
                  <a:pt x="8050" y="1035"/>
                  <a:pt x="8049" y="1044"/>
                </a:cubicBezTo>
                <a:cubicBezTo>
                  <a:pt x="8048" y="1052"/>
                  <a:pt x="8040" y="1058"/>
                  <a:pt x="8032" y="1057"/>
                </a:cubicBezTo>
                <a:lnTo>
                  <a:pt x="7971" y="1051"/>
                </a:lnTo>
                <a:cubicBezTo>
                  <a:pt x="7963" y="1050"/>
                  <a:pt x="7956" y="1043"/>
                  <a:pt x="7957" y="1034"/>
                </a:cubicBezTo>
                <a:cubicBezTo>
                  <a:pt x="7958" y="1026"/>
                  <a:pt x="7966" y="1020"/>
                  <a:pt x="7974" y="1020"/>
                </a:cubicBezTo>
                <a:close/>
                <a:moveTo>
                  <a:pt x="8127" y="1037"/>
                </a:moveTo>
                <a:lnTo>
                  <a:pt x="8188" y="1043"/>
                </a:lnTo>
                <a:cubicBezTo>
                  <a:pt x="8196" y="1044"/>
                  <a:pt x="8203" y="1052"/>
                  <a:pt x="8202" y="1060"/>
                </a:cubicBezTo>
                <a:cubicBezTo>
                  <a:pt x="8201" y="1068"/>
                  <a:pt x="8193" y="1075"/>
                  <a:pt x="8185" y="1074"/>
                </a:cubicBezTo>
                <a:lnTo>
                  <a:pt x="8124" y="1067"/>
                </a:lnTo>
                <a:cubicBezTo>
                  <a:pt x="8115" y="1066"/>
                  <a:pt x="8109" y="1059"/>
                  <a:pt x="8110" y="1050"/>
                </a:cubicBezTo>
                <a:cubicBezTo>
                  <a:pt x="8111" y="1042"/>
                  <a:pt x="8118" y="1036"/>
                  <a:pt x="8127" y="1037"/>
                </a:cubicBezTo>
                <a:close/>
                <a:moveTo>
                  <a:pt x="8280" y="1053"/>
                </a:moveTo>
                <a:lnTo>
                  <a:pt x="8341" y="1059"/>
                </a:lnTo>
                <a:cubicBezTo>
                  <a:pt x="8349" y="1060"/>
                  <a:pt x="8355" y="1068"/>
                  <a:pt x="8354" y="1076"/>
                </a:cubicBezTo>
                <a:cubicBezTo>
                  <a:pt x="8354" y="1085"/>
                  <a:pt x="8346" y="1091"/>
                  <a:pt x="8338" y="1090"/>
                </a:cubicBezTo>
                <a:lnTo>
                  <a:pt x="8276" y="1083"/>
                </a:lnTo>
                <a:cubicBezTo>
                  <a:pt x="8268" y="1082"/>
                  <a:pt x="8262" y="1075"/>
                  <a:pt x="8263" y="1066"/>
                </a:cubicBezTo>
                <a:cubicBezTo>
                  <a:pt x="8264" y="1058"/>
                  <a:pt x="8271" y="1052"/>
                  <a:pt x="8280" y="1053"/>
                </a:cubicBezTo>
                <a:close/>
                <a:moveTo>
                  <a:pt x="8432" y="1069"/>
                </a:moveTo>
                <a:lnTo>
                  <a:pt x="8480" y="1074"/>
                </a:lnTo>
                <a:cubicBezTo>
                  <a:pt x="8488" y="1075"/>
                  <a:pt x="8494" y="1082"/>
                  <a:pt x="8493" y="1091"/>
                </a:cubicBezTo>
                <a:cubicBezTo>
                  <a:pt x="8493" y="1099"/>
                  <a:pt x="8485" y="1105"/>
                  <a:pt x="8477" y="1105"/>
                </a:cubicBezTo>
                <a:lnTo>
                  <a:pt x="8429" y="1100"/>
                </a:lnTo>
                <a:cubicBezTo>
                  <a:pt x="8421" y="1099"/>
                  <a:pt x="8415" y="1091"/>
                  <a:pt x="8416" y="1083"/>
                </a:cubicBezTo>
                <a:cubicBezTo>
                  <a:pt x="8416" y="1074"/>
                  <a:pt x="8424" y="1068"/>
                  <a:pt x="8432" y="1069"/>
                </a:cubicBezTo>
                <a:close/>
                <a:moveTo>
                  <a:pt x="8480" y="1074"/>
                </a:moveTo>
                <a:lnTo>
                  <a:pt x="8494" y="1076"/>
                </a:lnTo>
                <a:cubicBezTo>
                  <a:pt x="8502" y="1076"/>
                  <a:pt x="8508" y="1084"/>
                  <a:pt x="8507" y="1092"/>
                </a:cubicBezTo>
                <a:cubicBezTo>
                  <a:pt x="8506" y="1101"/>
                  <a:pt x="8499" y="1107"/>
                  <a:pt x="8490" y="1106"/>
                </a:cubicBezTo>
                <a:lnTo>
                  <a:pt x="8476" y="1105"/>
                </a:lnTo>
                <a:cubicBezTo>
                  <a:pt x="8468" y="1104"/>
                  <a:pt x="8462" y="1096"/>
                  <a:pt x="8463" y="1088"/>
                </a:cubicBezTo>
                <a:cubicBezTo>
                  <a:pt x="8464" y="1079"/>
                  <a:pt x="8471" y="1073"/>
                  <a:pt x="8480" y="1074"/>
                </a:cubicBezTo>
                <a:close/>
                <a:moveTo>
                  <a:pt x="8585" y="1085"/>
                </a:moveTo>
                <a:lnTo>
                  <a:pt x="8646" y="1092"/>
                </a:lnTo>
                <a:cubicBezTo>
                  <a:pt x="8655" y="1093"/>
                  <a:pt x="8661" y="1101"/>
                  <a:pt x="8660" y="1109"/>
                </a:cubicBezTo>
                <a:cubicBezTo>
                  <a:pt x="8659" y="1117"/>
                  <a:pt x="8651" y="1123"/>
                  <a:pt x="8643" y="1123"/>
                </a:cubicBezTo>
                <a:lnTo>
                  <a:pt x="8582" y="1116"/>
                </a:lnTo>
                <a:cubicBezTo>
                  <a:pt x="8573" y="1115"/>
                  <a:pt x="8567" y="1107"/>
                  <a:pt x="8568" y="1099"/>
                </a:cubicBezTo>
                <a:cubicBezTo>
                  <a:pt x="8569" y="1091"/>
                  <a:pt x="8577" y="1085"/>
                  <a:pt x="8585" y="1085"/>
                </a:cubicBezTo>
                <a:close/>
                <a:moveTo>
                  <a:pt x="8738" y="1102"/>
                </a:moveTo>
                <a:lnTo>
                  <a:pt x="8799" y="1109"/>
                </a:lnTo>
                <a:cubicBezTo>
                  <a:pt x="8807" y="1109"/>
                  <a:pt x="8813" y="1117"/>
                  <a:pt x="8813" y="1125"/>
                </a:cubicBezTo>
                <a:cubicBezTo>
                  <a:pt x="8812" y="1134"/>
                  <a:pt x="8804" y="1140"/>
                  <a:pt x="8796" y="1139"/>
                </a:cubicBezTo>
                <a:lnTo>
                  <a:pt x="8735" y="1132"/>
                </a:lnTo>
                <a:cubicBezTo>
                  <a:pt x="8726" y="1132"/>
                  <a:pt x="8720" y="1124"/>
                  <a:pt x="8721" y="1116"/>
                </a:cubicBezTo>
                <a:cubicBezTo>
                  <a:pt x="8722" y="1107"/>
                  <a:pt x="8729" y="1101"/>
                  <a:pt x="8738" y="1102"/>
                </a:cubicBezTo>
                <a:close/>
                <a:moveTo>
                  <a:pt x="8891" y="1118"/>
                </a:moveTo>
                <a:lnTo>
                  <a:pt x="8952" y="1125"/>
                </a:lnTo>
                <a:cubicBezTo>
                  <a:pt x="8960" y="1126"/>
                  <a:pt x="8966" y="1134"/>
                  <a:pt x="8965" y="1142"/>
                </a:cubicBezTo>
                <a:cubicBezTo>
                  <a:pt x="8964" y="1150"/>
                  <a:pt x="8957" y="1156"/>
                  <a:pt x="8948" y="1156"/>
                </a:cubicBezTo>
                <a:lnTo>
                  <a:pt x="8887" y="1149"/>
                </a:lnTo>
                <a:cubicBezTo>
                  <a:pt x="8879" y="1148"/>
                  <a:pt x="8873" y="1140"/>
                  <a:pt x="8874" y="1132"/>
                </a:cubicBezTo>
                <a:cubicBezTo>
                  <a:pt x="8875" y="1124"/>
                  <a:pt x="8882" y="1118"/>
                  <a:pt x="8891" y="1118"/>
                </a:cubicBezTo>
                <a:close/>
                <a:moveTo>
                  <a:pt x="9043" y="1135"/>
                </a:moveTo>
                <a:lnTo>
                  <a:pt x="9104" y="1142"/>
                </a:lnTo>
                <a:cubicBezTo>
                  <a:pt x="9113" y="1142"/>
                  <a:pt x="9119" y="1150"/>
                  <a:pt x="9118" y="1158"/>
                </a:cubicBezTo>
                <a:cubicBezTo>
                  <a:pt x="9117" y="1167"/>
                  <a:pt x="9110" y="1173"/>
                  <a:pt x="9101" y="1172"/>
                </a:cubicBezTo>
                <a:lnTo>
                  <a:pt x="9040" y="1165"/>
                </a:lnTo>
                <a:cubicBezTo>
                  <a:pt x="9032" y="1165"/>
                  <a:pt x="9025" y="1157"/>
                  <a:pt x="9026" y="1149"/>
                </a:cubicBezTo>
                <a:cubicBezTo>
                  <a:pt x="9027" y="1140"/>
                  <a:pt x="9035" y="1134"/>
                  <a:pt x="9043" y="1135"/>
                </a:cubicBezTo>
                <a:close/>
                <a:moveTo>
                  <a:pt x="9196" y="1151"/>
                </a:moveTo>
                <a:lnTo>
                  <a:pt x="9257" y="1158"/>
                </a:lnTo>
                <a:cubicBezTo>
                  <a:pt x="9266" y="1159"/>
                  <a:pt x="9272" y="1167"/>
                  <a:pt x="9271" y="1175"/>
                </a:cubicBezTo>
                <a:cubicBezTo>
                  <a:pt x="9270" y="1183"/>
                  <a:pt x="9262" y="1189"/>
                  <a:pt x="9254" y="1189"/>
                </a:cubicBezTo>
                <a:lnTo>
                  <a:pt x="9193" y="1182"/>
                </a:lnTo>
                <a:cubicBezTo>
                  <a:pt x="9184" y="1181"/>
                  <a:pt x="9178" y="1173"/>
                  <a:pt x="9179" y="1165"/>
                </a:cubicBezTo>
                <a:cubicBezTo>
                  <a:pt x="9180" y="1157"/>
                  <a:pt x="9188" y="1151"/>
                  <a:pt x="9196" y="1151"/>
                </a:cubicBezTo>
                <a:close/>
                <a:moveTo>
                  <a:pt x="9349" y="1168"/>
                </a:moveTo>
                <a:lnTo>
                  <a:pt x="9410" y="1175"/>
                </a:lnTo>
                <a:cubicBezTo>
                  <a:pt x="9418" y="1175"/>
                  <a:pt x="9424" y="1183"/>
                  <a:pt x="9423" y="1191"/>
                </a:cubicBezTo>
                <a:cubicBezTo>
                  <a:pt x="9423" y="1200"/>
                  <a:pt x="9415" y="1206"/>
                  <a:pt x="9407" y="1205"/>
                </a:cubicBezTo>
                <a:lnTo>
                  <a:pt x="9345" y="1198"/>
                </a:lnTo>
                <a:cubicBezTo>
                  <a:pt x="9337" y="1198"/>
                  <a:pt x="9331" y="1190"/>
                  <a:pt x="9332" y="1182"/>
                </a:cubicBezTo>
                <a:cubicBezTo>
                  <a:pt x="9333" y="1173"/>
                  <a:pt x="9340" y="1167"/>
                  <a:pt x="9349" y="1168"/>
                </a:cubicBezTo>
                <a:close/>
                <a:moveTo>
                  <a:pt x="9501" y="1184"/>
                </a:moveTo>
                <a:lnTo>
                  <a:pt x="9563" y="1191"/>
                </a:lnTo>
                <a:cubicBezTo>
                  <a:pt x="9571" y="1192"/>
                  <a:pt x="9577" y="1200"/>
                  <a:pt x="9576" y="1208"/>
                </a:cubicBezTo>
                <a:cubicBezTo>
                  <a:pt x="9575" y="1216"/>
                  <a:pt x="9568" y="1222"/>
                  <a:pt x="9559" y="1222"/>
                </a:cubicBezTo>
                <a:lnTo>
                  <a:pt x="9498" y="1215"/>
                </a:lnTo>
                <a:cubicBezTo>
                  <a:pt x="9490" y="1214"/>
                  <a:pt x="9484" y="1206"/>
                  <a:pt x="9485" y="1198"/>
                </a:cubicBezTo>
                <a:cubicBezTo>
                  <a:pt x="9485" y="1190"/>
                  <a:pt x="9493" y="1184"/>
                  <a:pt x="9501" y="1184"/>
                </a:cubicBezTo>
                <a:close/>
                <a:moveTo>
                  <a:pt x="9654" y="1201"/>
                </a:moveTo>
                <a:lnTo>
                  <a:pt x="9688" y="1205"/>
                </a:lnTo>
                <a:cubicBezTo>
                  <a:pt x="9697" y="1206"/>
                  <a:pt x="9703" y="1213"/>
                  <a:pt x="9702" y="1222"/>
                </a:cubicBezTo>
                <a:cubicBezTo>
                  <a:pt x="9701" y="1230"/>
                  <a:pt x="9693" y="1236"/>
                  <a:pt x="9685" y="1235"/>
                </a:cubicBezTo>
                <a:lnTo>
                  <a:pt x="9651" y="1231"/>
                </a:lnTo>
                <a:cubicBezTo>
                  <a:pt x="9642" y="1231"/>
                  <a:pt x="9636" y="1223"/>
                  <a:pt x="9637" y="1215"/>
                </a:cubicBezTo>
                <a:cubicBezTo>
                  <a:pt x="9638" y="1206"/>
                  <a:pt x="9646" y="1200"/>
                  <a:pt x="9654" y="1201"/>
                </a:cubicBezTo>
                <a:close/>
                <a:moveTo>
                  <a:pt x="9687" y="1205"/>
                </a:moveTo>
                <a:lnTo>
                  <a:pt x="9714" y="1206"/>
                </a:lnTo>
                <a:cubicBezTo>
                  <a:pt x="9723" y="1206"/>
                  <a:pt x="9729" y="1213"/>
                  <a:pt x="9729" y="1222"/>
                </a:cubicBezTo>
                <a:cubicBezTo>
                  <a:pt x="9729" y="1230"/>
                  <a:pt x="9722" y="1237"/>
                  <a:pt x="9713" y="1236"/>
                </a:cubicBezTo>
                <a:lnTo>
                  <a:pt x="9686" y="1235"/>
                </a:lnTo>
                <a:cubicBezTo>
                  <a:pt x="9677" y="1235"/>
                  <a:pt x="9671" y="1228"/>
                  <a:pt x="9671" y="1219"/>
                </a:cubicBezTo>
                <a:cubicBezTo>
                  <a:pt x="9671" y="1211"/>
                  <a:pt x="9679" y="1204"/>
                  <a:pt x="9687" y="1205"/>
                </a:cubicBezTo>
                <a:close/>
                <a:moveTo>
                  <a:pt x="9806" y="1210"/>
                </a:moveTo>
                <a:lnTo>
                  <a:pt x="9868" y="1212"/>
                </a:lnTo>
                <a:cubicBezTo>
                  <a:pt x="9876" y="1213"/>
                  <a:pt x="9883" y="1220"/>
                  <a:pt x="9883" y="1228"/>
                </a:cubicBezTo>
                <a:cubicBezTo>
                  <a:pt x="9882" y="1237"/>
                  <a:pt x="9875" y="1243"/>
                  <a:pt x="9867" y="1243"/>
                </a:cubicBezTo>
                <a:lnTo>
                  <a:pt x="9805" y="1240"/>
                </a:lnTo>
                <a:cubicBezTo>
                  <a:pt x="9797" y="1240"/>
                  <a:pt x="9790" y="1233"/>
                  <a:pt x="9790" y="1224"/>
                </a:cubicBezTo>
                <a:cubicBezTo>
                  <a:pt x="9791" y="1216"/>
                  <a:pt x="9798" y="1209"/>
                  <a:pt x="9806" y="1210"/>
                </a:cubicBezTo>
                <a:close/>
                <a:moveTo>
                  <a:pt x="9960" y="1216"/>
                </a:moveTo>
                <a:lnTo>
                  <a:pt x="10021" y="1219"/>
                </a:lnTo>
                <a:cubicBezTo>
                  <a:pt x="10030" y="1219"/>
                  <a:pt x="10036" y="1226"/>
                  <a:pt x="10036" y="1235"/>
                </a:cubicBezTo>
                <a:cubicBezTo>
                  <a:pt x="10036" y="1243"/>
                  <a:pt x="10028" y="1250"/>
                  <a:pt x="10020" y="1249"/>
                </a:cubicBezTo>
                <a:lnTo>
                  <a:pt x="9959" y="1247"/>
                </a:lnTo>
                <a:cubicBezTo>
                  <a:pt x="9950" y="1246"/>
                  <a:pt x="9944" y="1239"/>
                  <a:pt x="9944" y="1231"/>
                </a:cubicBezTo>
                <a:cubicBezTo>
                  <a:pt x="9944" y="1222"/>
                  <a:pt x="9951" y="1216"/>
                  <a:pt x="9960" y="1216"/>
                </a:cubicBezTo>
                <a:close/>
                <a:moveTo>
                  <a:pt x="10113" y="1223"/>
                </a:moveTo>
                <a:lnTo>
                  <a:pt x="10175" y="1225"/>
                </a:lnTo>
                <a:cubicBezTo>
                  <a:pt x="10183" y="1225"/>
                  <a:pt x="10190" y="1233"/>
                  <a:pt x="10189" y="1241"/>
                </a:cubicBezTo>
                <a:cubicBezTo>
                  <a:pt x="10189" y="1250"/>
                  <a:pt x="10182" y="1256"/>
                  <a:pt x="10173" y="1256"/>
                </a:cubicBezTo>
                <a:lnTo>
                  <a:pt x="10112" y="1253"/>
                </a:lnTo>
                <a:cubicBezTo>
                  <a:pt x="10104" y="1253"/>
                  <a:pt x="10097" y="1246"/>
                  <a:pt x="10097" y="1237"/>
                </a:cubicBezTo>
                <a:cubicBezTo>
                  <a:pt x="10098" y="1229"/>
                  <a:pt x="10105" y="1222"/>
                  <a:pt x="10113" y="1223"/>
                </a:cubicBezTo>
                <a:close/>
                <a:moveTo>
                  <a:pt x="10267" y="1229"/>
                </a:moveTo>
                <a:lnTo>
                  <a:pt x="10328" y="1232"/>
                </a:lnTo>
                <a:cubicBezTo>
                  <a:pt x="10337" y="1232"/>
                  <a:pt x="10343" y="1239"/>
                  <a:pt x="10343" y="1248"/>
                </a:cubicBezTo>
                <a:cubicBezTo>
                  <a:pt x="10343" y="1256"/>
                  <a:pt x="10335" y="1263"/>
                  <a:pt x="10327" y="1262"/>
                </a:cubicBezTo>
                <a:lnTo>
                  <a:pt x="10266" y="1260"/>
                </a:lnTo>
                <a:cubicBezTo>
                  <a:pt x="10257" y="1259"/>
                  <a:pt x="10250" y="1252"/>
                  <a:pt x="10251" y="1244"/>
                </a:cubicBezTo>
                <a:cubicBezTo>
                  <a:pt x="10251" y="1235"/>
                  <a:pt x="10258" y="1229"/>
                  <a:pt x="10267" y="1229"/>
                </a:cubicBezTo>
                <a:close/>
                <a:moveTo>
                  <a:pt x="10420" y="1236"/>
                </a:moveTo>
                <a:lnTo>
                  <a:pt x="10482" y="1238"/>
                </a:lnTo>
                <a:cubicBezTo>
                  <a:pt x="10490" y="1238"/>
                  <a:pt x="10497" y="1246"/>
                  <a:pt x="10496" y="1254"/>
                </a:cubicBezTo>
                <a:cubicBezTo>
                  <a:pt x="10496" y="1263"/>
                  <a:pt x="10489" y="1269"/>
                  <a:pt x="10480" y="1269"/>
                </a:cubicBezTo>
                <a:lnTo>
                  <a:pt x="10419" y="1266"/>
                </a:lnTo>
                <a:cubicBezTo>
                  <a:pt x="10411" y="1266"/>
                  <a:pt x="10404" y="1259"/>
                  <a:pt x="10404" y="1250"/>
                </a:cubicBezTo>
                <a:cubicBezTo>
                  <a:pt x="10405" y="1242"/>
                  <a:pt x="10412" y="1235"/>
                  <a:pt x="10420" y="1236"/>
                </a:cubicBezTo>
                <a:close/>
                <a:moveTo>
                  <a:pt x="10574" y="1242"/>
                </a:moveTo>
                <a:lnTo>
                  <a:pt x="10635" y="1245"/>
                </a:lnTo>
                <a:cubicBezTo>
                  <a:pt x="10644" y="1245"/>
                  <a:pt x="10650" y="1252"/>
                  <a:pt x="10650" y="1261"/>
                </a:cubicBezTo>
                <a:cubicBezTo>
                  <a:pt x="10649" y="1269"/>
                  <a:pt x="10642" y="1276"/>
                  <a:pt x="10634" y="1275"/>
                </a:cubicBezTo>
                <a:lnTo>
                  <a:pt x="10572" y="1273"/>
                </a:lnTo>
                <a:cubicBezTo>
                  <a:pt x="10564" y="1272"/>
                  <a:pt x="10557" y="1265"/>
                  <a:pt x="10558" y="1257"/>
                </a:cubicBezTo>
                <a:cubicBezTo>
                  <a:pt x="10558" y="1248"/>
                  <a:pt x="10565" y="1242"/>
                  <a:pt x="10574" y="1242"/>
                </a:cubicBezTo>
                <a:close/>
                <a:moveTo>
                  <a:pt x="10727" y="1248"/>
                </a:moveTo>
                <a:lnTo>
                  <a:pt x="10789" y="1251"/>
                </a:lnTo>
                <a:cubicBezTo>
                  <a:pt x="10797" y="1251"/>
                  <a:pt x="10804" y="1259"/>
                  <a:pt x="10803" y="1267"/>
                </a:cubicBezTo>
                <a:cubicBezTo>
                  <a:pt x="10803" y="1276"/>
                  <a:pt x="10796" y="1282"/>
                  <a:pt x="10787" y="1282"/>
                </a:cubicBezTo>
                <a:lnTo>
                  <a:pt x="10726" y="1279"/>
                </a:lnTo>
                <a:cubicBezTo>
                  <a:pt x="10717" y="1279"/>
                  <a:pt x="10711" y="1272"/>
                  <a:pt x="10711" y="1263"/>
                </a:cubicBezTo>
                <a:cubicBezTo>
                  <a:pt x="10712" y="1255"/>
                  <a:pt x="10719" y="1248"/>
                  <a:pt x="10727" y="1248"/>
                </a:cubicBezTo>
                <a:close/>
                <a:moveTo>
                  <a:pt x="10881" y="1255"/>
                </a:moveTo>
                <a:lnTo>
                  <a:pt x="10898" y="1256"/>
                </a:lnTo>
                <a:lnTo>
                  <a:pt x="10897" y="1286"/>
                </a:lnTo>
                <a:lnTo>
                  <a:pt x="10879" y="1286"/>
                </a:lnTo>
                <a:cubicBezTo>
                  <a:pt x="10871" y="1285"/>
                  <a:pt x="10864" y="1278"/>
                  <a:pt x="10865" y="1270"/>
                </a:cubicBezTo>
                <a:cubicBezTo>
                  <a:pt x="10865" y="1261"/>
                  <a:pt x="10872" y="1255"/>
                  <a:pt x="10881" y="1255"/>
                </a:cubicBezTo>
                <a:close/>
              </a:path>
            </a:pathLst>
          </a:custGeom>
          <a:solidFill>
            <a:srgbClr val="129DF1"/>
          </a:solidFill>
          <a:ln w="1588" cap="flat">
            <a:solidFill>
              <a:schemeClr val="accent1"/>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268">
            <a:extLst>
              <a:ext uri="{FF2B5EF4-FFF2-40B4-BE49-F238E27FC236}">
                <a16:creationId xmlns="" xmlns:a16="http://schemas.microsoft.com/office/drawing/2014/main" id="{5ABAAFFF-2C1C-4CBB-8076-6950D5F65E2F}"/>
              </a:ext>
            </a:extLst>
          </p:cNvPr>
          <p:cNvSpPr>
            <a:spLocks noChangeArrowheads="1"/>
          </p:cNvSpPr>
          <p:nvPr/>
        </p:nvSpPr>
        <p:spPr bwMode="auto">
          <a:xfrm>
            <a:off x="5411557" y="5559229"/>
            <a:ext cx="9991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rgbClr val="000000"/>
                </a:solidFill>
                <a:effectLst/>
                <a:latin typeface="Arial" panose="020B0604020202020204" pitchFamily="34" charset="0"/>
              </a:rPr>
              <a:t>Time, months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1" name="Rectangle 296">
            <a:extLst>
              <a:ext uri="{FF2B5EF4-FFF2-40B4-BE49-F238E27FC236}">
                <a16:creationId xmlns="" xmlns:a16="http://schemas.microsoft.com/office/drawing/2014/main" id="{8D05ABAA-6C17-4D1F-80F1-3104AC9C78F2}"/>
              </a:ext>
            </a:extLst>
          </p:cNvPr>
          <p:cNvSpPr>
            <a:spLocks noChangeArrowheads="1"/>
          </p:cNvSpPr>
          <p:nvPr/>
        </p:nvSpPr>
        <p:spPr bwMode="auto">
          <a:xfrm>
            <a:off x="9376475" y="4803616"/>
            <a:ext cx="5899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chemeClr val="bg1">
                    <a:lumMod val="50000"/>
                  </a:schemeClr>
                </a:solidFill>
                <a:effectLst/>
                <a:latin typeface="Arial" panose="020B0604020202020204" pitchFamily="34" charset="0"/>
              </a:rPr>
              <a:t>Placebo</a:t>
            </a:r>
            <a:endParaRPr kumimoji="0" lang="en-US" altLang="en-US" sz="1800" b="1" i="0" u="none" strike="noStrike" cap="none" normalizeH="0" baseline="0">
              <a:ln>
                <a:noFill/>
              </a:ln>
              <a:solidFill>
                <a:schemeClr val="bg1">
                  <a:lumMod val="50000"/>
                </a:schemeClr>
              </a:solidFill>
              <a:effectLst/>
              <a:latin typeface="Arial" panose="020B0604020202020204" pitchFamily="34" charset="0"/>
            </a:endParaRPr>
          </a:p>
        </p:txBody>
      </p:sp>
      <p:sp>
        <p:nvSpPr>
          <p:cNvPr id="105" name="Rectangle 300">
            <a:extLst>
              <a:ext uri="{FF2B5EF4-FFF2-40B4-BE49-F238E27FC236}">
                <a16:creationId xmlns="" xmlns:a16="http://schemas.microsoft.com/office/drawing/2014/main" id="{EC3B1DD0-7DF1-4C73-AB0D-F8B47578ADA4}"/>
              </a:ext>
            </a:extLst>
          </p:cNvPr>
          <p:cNvSpPr>
            <a:spLocks noChangeArrowheads="1"/>
          </p:cNvSpPr>
          <p:nvPr/>
        </p:nvSpPr>
        <p:spPr bwMode="auto">
          <a:xfrm>
            <a:off x="9296448" y="3075862"/>
            <a:ext cx="96019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chemeClr val="accent1"/>
                </a:solidFill>
                <a:effectLst/>
                <a:latin typeface="Arial" panose="020B0604020202020204" pitchFamily="34" charset="0"/>
              </a:rPr>
              <a:t>Dapagliflozin</a:t>
            </a:r>
            <a:endParaRPr kumimoji="0" lang="en-US" altLang="en-US" sz="1800" b="1" i="0" u="none" strike="noStrike" cap="none" normalizeH="0" baseline="0">
              <a:ln>
                <a:noFill/>
              </a:ln>
              <a:solidFill>
                <a:schemeClr val="accent1"/>
              </a:solidFill>
              <a:effectLst/>
              <a:latin typeface="Arial" panose="020B0604020202020204" pitchFamily="34" charset="0"/>
            </a:endParaRPr>
          </a:p>
        </p:txBody>
      </p:sp>
      <p:sp>
        <p:nvSpPr>
          <p:cNvPr id="120" name="Rectangle 315">
            <a:extLst>
              <a:ext uri="{FF2B5EF4-FFF2-40B4-BE49-F238E27FC236}">
                <a16:creationId xmlns="" xmlns:a16="http://schemas.microsoft.com/office/drawing/2014/main" id="{E70A1A9F-C233-45D3-BC7D-410EC1566580}"/>
              </a:ext>
            </a:extLst>
          </p:cNvPr>
          <p:cNvSpPr>
            <a:spLocks noChangeArrowheads="1"/>
          </p:cNvSpPr>
          <p:nvPr/>
        </p:nvSpPr>
        <p:spPr bwMode="auto">
          <a:xfrm>
            <a:off x="9232695" y="2800154"/>
            <a:ext cx="10499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rgbClr val="000000"/>
                </a:solidFill>
                <a:effectLst/>
                <a:latin typeface="Arial" panose="020B0604020202020204" pitchFamily="34" charset="0"/>
              </a:rPr>
              <a:t>Stage 2/3 CKD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 name="Rectangle 316">
            <a:extLst>
              <a:ext uri="{FF2B5EF4-FFF2-40B4-BE49-F238E27FC236}">
                <a16:creationId xmlns="" xmlns:a16="http://schemas.microsoft.com/office/drawing/2014/main" id="{F95F9E5B-53C5-4127-B356-30200D19F777}"/>
              </a:ext>
            </a:extLst>
          </p:cNvPr>
          <p:cNvSpPr>
            <a:spLocks noChangeArrowheads="1"/>
          </p:cNvSpPr>
          <p:nvPr/>
        </p:nvSpPr>
        <p:spPr bwMode="auto">
          <a:xfrm>
            <a:off x="9261282" y="4274941"/>
            <a:ext cx="9217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rgbClr val="000000"/>
                </a:solidFill>
                <a:effectLst/>
                <a:latin typeface="Arial" panose="020B0604020202020204" pitchFamily="34" charset="0"/>
              </a:rPr>
              <a:t>Stage 4 CKD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346" name="Table 345">
            <a:extLst>
              <a:ext uri="{FF2B5EF4-FFF2-40B4-BE49-F238E27FC236}">
                <a16:creationId xmlns="" xmlns:a16="http://schemas.microsoft.com/office/drawing/2014/main" id="{B262BFC1-749B-4B39-B0BC-E772530C3C7E}"/>
              </a:ext>
            </a:extLst>
          </p:cNvPr>
          <p:cNvGraphicFramePr>
            <a:graphicFrameLocks noGrp="1"/>
          </p:cNvGraphicFramePr>
          <p:nvPr/>
        </p:nvGraphicFramePr>
        <p:xfrm>
          <a:off x="5609888" y="1256701"/>
          <a:ext cx="6118989" cy="1097280"/>
        </p:xfrm>
        <a:graphic>
          <a:graphicData uri="http://schemas.openxmlformats.org/drawingml/2006/table">
            <a:tbl>
              <a:tblPr firstRow="1">
                <a:tableStyleId>{21E4AEA4-8DFA-4A89-87EB-49C32662AFE0}</a:tableStyleId>
              </a:tblPr>
              <a:tblGrid>
                <a:gridCol w="3610103">
                  <a:extLst>
                    <a:ext uri="{9D8B030D-6E8A-4147-A177-3AD203B41FA5}">
                      <a16:colId xmlns="" xmlns:a16="http://schemas.microsoft.com/office/drawing/2014/main" val="209741503"/>
                    </a:ext>
                  </a:extLst>
                </a:gridCol>
                <a:gridCol w="1243331">
                  <a:extLst>
                    <a:ext uri="{9D8B030D-6E8A-4147-A177-3AD203B41FA5}">
                      <a16:colId xmlns="" xmlns:a16="http://schemas.microsoft.com/office/drawing/2014/main" val="3117916069"/>
                    </a:ext>
                  </a:extLst>
                </a:gridCol>
                <a:gridCol w="1265555">
                  <a:extLst>
                    <a:ext uri="{9D8B030D-6E8A-4147-A177-3AD203B41FA5}">
                      <a16:colId xmlns="" xmlns:a16="http://schemas.microsoft.com/office/drawing/2014/main" val="3020356196"/>
                    </a:ext>
                  </a:extLst>
                </a:gridCol>
              </a:tblGrid>
              <a:tr h="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a:t>Between-group slope </a:t>
                      </a:r>
                      <a:r>
                        <a:rPr lang="en-GB" sz="1200" err="1"/>
                        <a:t>difference</a:t>
                      </a:r>
                      <a:r>
                        <a:rPr lang="en-GB" sz="1200" baseline="30000" err="1"/>
                        <a:t>a</a:t>
                      </a:r>
                      <a:endParaRPr lang="en-GB" sz="1200"/>
                    </a:p>
                  </a:txBody>
                  <a:tcPr anchor="ctr"/>
                </a:tc>
                <a:tc>
                  <a:txBody>
                    <a:bodyPr/>
                    <a:lstStyle/>
                    <a:p>
                      <a:pPr algn="ctr"/>
                      <a:r>
                        <a:rPr lang="en-GB" sz="1200"/>
                        <a:t>Stage 4 CKD</a:t>
                      </a:r>
                    </a:p>
                  </a:txBody>
                  <a:tcPr anchor="ctr"/>
                </a:tc>
                <a:tc>
                  <a:txBody>
                    <a:bodyPr/>
                    <a:lstStyle/>
                    <a:p>
                      <a:pPr algn="ctr"/>
                      <a:r>
                        <a:rPr lang="en-GB" sz="1200"/>
                        <a:t>Stage 2/3 CKD</a:t>
                      </a:r>
                    </a:p>
                  </a:txBody>
                  <a:tcPr anchor="ctr"/>
                </a:tc>
                <a:extLst>
                  <a:ext uri="{0D108BD9-81ED-4DB2-BD59-A6C34878D82A}">
                    <a16:rowId xmlns="" xmlns:a16="http://schemas.microsoft.com/office/drawing/2014/main" val="3258636102"/>
                  </a:ext>
                </a:extLst>
              </a:tr>
              <a:tr h="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a:t>Acute </a:t>
                      </a:r>
                      <a:r>
                        <a:rPr lang="en-GB" sz="1200" baseline="0"/>
                        <a:t>(2 weeks), mL/min/1.73 m</a:t>
                      </a:r>
                      <a:r>
                        <a:rPr lang="en-GB" sz="1200" baseline="30000"/>
                        <a:t>2</a:t>
                      </a:r>
                      <a:endParaRPr lang="en-GB" sz="1200"/>
                    </a:p>
                  </a:txBody>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-1.42</a:t>
                      </a:r>
                      <a:r>
                        <a:rPr lang="en-GB" sz="1200" baseline="30000"/>
                        <a:t>b</a:t>
                      </a:r>
                      <a:endParaRPr lang="en-GB" sz="1200"/>
                    </a:p>
                  </a:txBody>
                  <a:tcPr anchor="ctr">
                    <a:lnR w="12700" cap="flat" cmpd="sng" algn="ctr">
                      <a:solidFill>
                        <a:schemeClr val="bg1"/>
                      </a:solidFill>
                      <a:prstDash val="solid"/>
                      <a:round/>
                      <a:headEnd type="none" w="med" len="med"/>
                      <a:tailEnd type="none" w="med" len="med"/>
                    </a:ln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-2.56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extLst>
                  <a:ext uri="{0D108BD9-81ED-4DB2-BD59-A6C34878D82A}">
                    <a16:rowId xmlns="" xmlns:a16="http://schemas.microsoft.com/office/drawing/2014/main" val="448760746"/>
                  </a:ext>
                </a:extLst>
              </a:tr>
              <a:tr h="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a:t>Chronic (Week 2 and beyond), mL/min/1.73 m</a:t>
                      </a:r>
                      <a:r>
                        <a:rPr lang="en-GB" sz="1200" baseline="30000"/>
                        <a:t>2</a:t>
                      </a:r>
                      <a:endParaRPr lang="en-GB" sz="1200"/>
                    </a:p>
                  </a:txBody>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1.82</a:t>
                      </a:r>
                      <a:r>
                        <a:rPr lang="en-GB" sz="1200" baseline="30000"/>
                        <a:t>c</a:t>
                      </a:r>
                      <a:endParaRPr lang="en-GB" sz="1200"/>
                    </a:p>
                  </a:txBody>
                  <a:tcPr anchor="ctr">
                    <a:lnR w="12700" cap="flat" cmpd="sng" algn="ctr">
                      <a:solidFill>
                        <a:schemeClr val="bg1"/>
                      </a:solidFill>
                      <a:prstDash val="solid"/>
                      <a:round/>
                      <a:headEnd type="none" w="med" len="med"/>
                      <a:tailEnd type="none" w="med" len="med"/>
                    </a:ln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1.95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extLst>
                  <a:ext uri="{0D108BD9-81ED-4DB2-BD59-A6C34878D82A}">
                    <a16:rowId xmlns="" xmlns:a16="http://schemas.microsoft.com/office/drawing/2014/main" val="2162993455"/>
                  </a:ext>
                </a:extLst>
              </a:tr>
              <a:tr h="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a:t>Total, mL/min/1.73 m</a:t>
                      </a:r>
                      <a:r>
                        <a:rPr lang="en-GB" sz="1200" baseline="30000"/>
                        <a:t>2</a:t>
                      </a:r>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1.23</a:t>
                      </a:r>
                      <a:r>
                        <a:rPr lang="en-GB" sz="1200" baseline="30000"/>
                        <a:t>b</a:t>
                      </a:r>
                      <a:endParaRPr lang="en-GB" sz="1200"/>
                    </a:p>
                  </a:txBody>
                  <a:tcPr anchor="ct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0.89</a:t>
                      </a:r>
                    </a:p>
                  </a:txBody>
                  <a:tcPr anchor="ctr"/>
                </a:tc>
                <a:extLst>
                  <a:ext uri="{0D108BD9-81ED-4DB2-BD59-A6C34878D82A}">
                    <a16:rowId xmlns="" xmlns:a16="http://schemas.microsoft.com/office/drawing/2014/main" val="2472356133"/>
                  </a:ext>
                </a:extLst>
              </a:tr>
            </a:tbl>
          </a:graphicData>
        </a:graphic>
      </p:graphicFrame>
      <p:sp>
        <p:nvSpPr>
          <p:cNvPr id="371" name="Rectangle 300">
            <a:extLst>
              <a:ext uri="{FF2B5EF4-FFF2-40B4-BE49-F238E27FC236}">
                <a16:creationId xmlns="" xmlns:a16="http://schemas.microsoft.com/office/drawing/2014/main" id="{F3F53092-2259-4B6E-AA4B-053C20E1C6B0}"/>
              </a:ext>
            </a:extLst>
          </p:cNvPr>
          <p:cNvSpPr>
            <a:spLocks noChangeArrowheads="1"/>
          </p:cNvSpPr>
          <p:nvPr/>
        </p:nvSpPr>
        <p:spPr bwMode="auto">
          <a:xfrm rot="16200000">
            <a:off x="1544158" y="3616324"/>
            <a:ext cx="14811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rgbClr val="000000"/>
                </a:solidFill>
                <a:effectLst/>
                <a:latin typeface="Arial" panose="020B0604020202020204" pitchFamily="34" charset="0"/>
              </a:rPr>
              <a:t>eGFR, LS Mean (SE)</a:t>
            </a:r>
            <a:endParaRPr kumimoji="0" lang="en-US" altLang="en-US" sz="1800" b="1" i="0" u="none" strike="noStrike" cap="none" normalizeH="0" baseline="0">
              <a:ln>
                <a:noFill/>
              </a:ln>
              <a:solidFill>
                <a:schemeClr val="tx1"/>
              </a:solidFill>
              <a:effectLst/>
              <a:latin typeface="Arial" panose="020B0604020202020204" pitchFamily="34" charset="0"/>
            </a:endParaRPr>
          </a:p>
        </p:txBody>
      </p:sp>
      <p:sp>
        <p:nvSpPr>
          <p:cNvPr id="402" name="Rectangle 300">
            <a:extLst>
              <a:ext uri="{FF2B5EF4-FFF2-40B4-BE49-F238E27FC236}">
                <a16:creationId xmlns="" xmlns:a16="http://schemas.microsoft.com/office/drawing/2014/main" id="{6C4E9FE3-3971-414D-9830-8ED5D87B1943}"/>
              </a:ext>
            </a:extLst>
          </p:cNvPr>
          <p:cNvSpPr>
            <a:spLocks noChangeArrowheads="1"/>
          </p:cNvSpPr>
          <p:nvPr/>
        </p:nvSpPr>
        <p:spPr bwMode="auto">
          <a:xfrm>
            <a:off x="9376496" y="4527872"/>
            <a:ext cx="96019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chemeClr val="accent1"/>
                </a:solidFill>
                <a:effectLst/>
                <a:latin typeface="Arial" panose="020B0604020202020204" pitchFamily="34" charset="0"/>
              </a:rPr>
              <a:t>Dapagliflozin</a:t>
            </a:r>
            <a:endParaRPr kumimoji="0" lang="en-US" altLang="en-US" sz="1800" b="1" i="0" u="none" strike="noStrike" cap="none" normalizeH="0" baseline="0">
              <a:ln>
                <a:noFill/>
              </a:ln>
              <a:solidFill>
                <a:schemeClr val="accent1"/>
              </a:solidFill>
              <a:effectLst/>
              <a:latin typeface="Arial" panose="020B0604020202020204" pitchFamily="34" charset="0"/>
            </a:endParaRPr>
          </a:p>
        </p:txBody>
      </p:sp>
      <p:sp>
        <p:nvSpPr>
          <p:cNvPr id="403" name="Rectangle 296">
            <a:extLst>
              <a:ext uri="{FF2B5EF4-FFF2-40B4-BE49-F238E27FC236}">
                <a16:creationId xmlns="" xmlns:a16="http://schemas.microsoft.com/office/drawing/2014/main" id="{C595A3AC-F6CB-43DD-82EB-C8C4AD844D25}"/>
              </a:ext>
            </a:extLst>
          </p:cNvPr>
          <p:cNvSpPr>
            <a:spLocks noChangeArrowheads="1"/>
          </p:cNvSpPr>
          <p:nvPr/>
        </p:nvSpPr>
        <p:spPr bwMode="auto">
          <a:xfrm>
            <a:off x="9304109" y="3281443"/>
            <a:ext cx="5899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a:ln>
                  <a:noFill/>
                </a:ln>
                <a:solidFill>
                  <a:schemeClr val="bg1">
                    <a:lumMod val="50000"/>
                  </a:schemeClr>
                </a:solidFill>
                <a:effectLst/>
                <a:latin typeface="Arial" panose="020B0604020202020204" pitchFamily="34" charset="0"/>
              </a:rPr>
              <a:t>Placebo</a:t>
            </a:r>
            <a:endParaRPr kumimoji="0" lang="en-US" altLang="en-US" sz="1800" b="1" i="0" u="none" strike="noStrike" cap="none" normalizeH="0" baseline="0">
              <a:ln>
                <a:noFill/>
              </a:ln>
              <a:solidFill>
                <a:schemeClr val="bg1">
                  <a:lumMod val="50000"/>
                </a:schemeClr>
              </a:solidFill>
              <a:effectLst/>
              <a:latin typeface="Arial" panose="020B0604020202020204" pitchFamily="34" charset="0"/>
            </a:endParaRPr>
          </a:p>
        </p:txBody>
      </p:sp>
      <p:grpSp>
        <p:nvGrpSpPr>
          <p:cNvPr id="6" name="Group 5">
            <a:extLst>
              <a:ext uri="{FF2B5EF4-FFF2-40B4-BE49-F238E27FC236}">
                <a16:creationId xmlns="" xmlns:a16="http://schemas.microsoft.com/office/drawing/2014/main" id="{B4C256D2-20CB-D042-A808-8D80B6339F66}"/>
              </a:ext>
            </a:extLst>
          </p:cNvPr>
          <p:cNvGrpSpPr/>
          <p:nvPr/>
        </p:nvGrpSpPr>
        <p:grpSpPr>
          <a:xfrm>
            <a:off x="2404833" y="1976240"/>
            <a:ext cx="6826027" cy="3563838"/>
            <a:chOff x="2168525" y="1326078"/>
            <a:chExt cx="6826027" cy="3563838"/>
          </a:xfrm>
        </p:grpSpPr>
        <p:sp>
          <p:nvSpPr>
            <p:cNvPr id="49" name="Oval 244">
              <a:extLst>
                <a:ext uri="{FF2B5EF4-FFF2-40B4-BE49-F238E27FC236}">
                  <a16:creationId xmlns="" xmlns:a16="http://schemas.microsoft.com/office/drawing/2014/main" id="{250C994A-DD0F-4218-8F5C-B9E223816506}"/>
                </a:ext>
              </a:extLst>
            </p:cNvPr>
            <p:cNvSpPr>
              <a:spLocks noChangeArrowheads="1"/>
            </p:cNvSpPr>
            <p:nvPr/>
          </p:nvSpPr>
          <p:spPr bwMode="auto">
            <a:xfrm>
              <a:off x="2366461" y="1705251"/>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246">
              <a:extLst>
                <a:ext uri="{FF2B5EF4-FFF2-40B4-BE49-F238E27FC236}">
                  <a16:creationId xmlns="" xmlns:a16="http://schemas.microsoft.com/office/drawing/2014/main" id="{6ACF880D-8CE7-4831-8929-E4E648CA5C47}"/>
                </a:ext>
              </a:extLst>
            </p:cNvPr>
            <p:cNvSpPr>
              <a:spLocks noChangeArrowheads="1"/>
            </p:cNvSpPr>
            <p:nvPr/>
          </p:nvSpPr>
          <p:spPr bwMode="auto">
            <a:xfrm>
              <a:off x="2457081" y="1766324"/>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248">
              <a:extLst>
                <a:ext uri="{FF2B5EF4-FFF2-40B4-BE49-F238E27FC236}">
                  <a16:creationId xmlns="" xmlns:a16="http://schemas.microsoft.com/office/drawing/2014/main" id="{ED3E6F5F-9198-41C3-8669-DD48023842D0}"/>
                </a:ext>
              </a:extLst>
            </p:cNvPr>
            <p:cNvSpPr>
              <a:spLocks noChangeArrowheads="1"/>
            </p:cNvSpPr>
            <p:nvPr/>
          </p:nvSpPr>
          <p:spPr bwMode="auto">
            <a:xfrm>
              <a:off x="2729847" y="1808844"/>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250">
              <a:extLst>
                <a:ext uri="{FF2B5EF4-FFF2-40B4-BE49-F238E27FC236}">
                  <a16:creationId xmlns="" xmlns:a16="http://schemas.microsoft.com/office/drawing/2014/main" id="{F6BAC110-8B6B-4416-9CC6-D834D58827EB}"/>
                </a:ext>
              </a:extLst>
            </p:cNvPr>
            <p:cNvSpPr>
              <a:spLocks noChangeArrowheads="1"/>
            </p:cNvSpPr>
            <p:nvPr/>
          </p:nvSpPr>
          <p:spPr bwMode="auto">
            <a:xfrm>
              <a:off x="3090052" y="1846939"/>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Oval 252">
              <a:extLst>
                <a:ext uri="{FF2B5EF4-FFF2-40B4-BE49-F238E27FC236}">
                  <a16:creationId xmlns="" xmlns:a16="http://schemas.microsoft.com/office/drawing/2014/main" id="{90C2167F-F680-4A89-9C3E-C77DFD0F180F}"/>
                </a:ext>
              </a:extLst>
            </p:cNvPr>
            <p:cNvSpPr>
              <a:spLocks noChangeArrowheads="1"/>
            </p:cNvSpPr>
            <p:nvPr/>
          </p:nvSpPr>
          <p:spPr bwMode="auto">
            <a:xfrm>
              <a:off x="3812474" y="1927040"/>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val 254">
              <a:extLst>
                <a:ext uri="{FF2B5EF4-FFF2-40B4-BE49-F238E27FC236}">
                  <a16:creationId xmlns="" xmlns:a16="http://schemas.microsoft.com/office/drawing/2014/main" id="{6D9775D6-6562-414A-998E-9E84E1E2C1E6}"/>
                </a:ext>
              </a:extLst>
            </p:cNvPr>
            <p:cNvSpPr>
              <a:spLocks noChangeArrowheads="1"/>
            </p:cNvSpPr>
            <p:nvPr/>
          </p:nvSpPr>
          <p:spPr bwMode="auto">
            <a:xfrm>
              <a:off x="4536993" y="2038260"/>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Oval 256">
              <a:extLst>
                <a:ext uri="{FF2B5EF4-FFF2-40B4-BE49-F238E27FC236}">
                  <a16:creationId xmlns="" xmlns:a16="http://schemas.microsoft.com/office/drawing/2014/main" id="{A64079BB-AA7E-4183-95E1-BFDF5B4BBE04}"/>
                </a:ext>
              </a:extLst>
            </p:cNvPr>
            <p:cNvSpPr>
              <a:spLocks noChangeArrowheads="1"/>
            </p:cNvSpPr>
            <p:nvPr/>
          </p:nvSpPr>
          <p:spPr bwMode="auto">
            <a:xfrm>
              <a:off x="5280024" y="2188729"/>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Oval 258">
              <a:extLst>
                <a:ext uri="{FF2B5EF4-FFF2-40B4-BE49-F238E27FC236}">
                  <a16:creationId xmlns="" xmlns:a16="http://schemas.microsoft.com/office/drawing/2014/main" id="{C5D125E8-B845-4AB0-947D-1AB25654F99D}"/>
                </a:ext>
              </a:extLst>
            </p:cNvPr>
            <p:cNvSpPr>
              <a:spLocks noChangeArrowheads="1"/>
            </p:cNvSpPr>
            <p:nvPr/>
          </p:nvSpPr>
          <p:spPr bwMode="auto">
            <a:xfrm>
              <a:off x="5984768" y="2277980"/>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Oval 260">
              <a:extLst>
                <a:ext uri="{FF2B5EF4-FFF2-40B4-BE49-F238E27FC236}">
                  <a16:creationId xmlns="" xmlns:a16="http://schemas.microsoft.com/office/drawing/2014/main" id="{50C61D74-2CF9-41FE-8D54-C361E4F72CDF}"/>
                </a:ext>
              </a:extLst>
            </p:cNvPr>
            <p:cNvSpPr>
              <a:spLocks noChangeArrowheads="1"/>
            </p:cNvSpPr>
            <p:nvPr/>
          </p:nvSpPr>
          <p:spPr bwMode="auto">
            <a:xfrm>
              <a:off x="6699142" y="2362018"/>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Oval 262">
              <a:extLst>
                <a:ext uri="{FF2B5EF4-FFF2-40B4-BE49-F238E27FC236}">
                  <a16:creationId xmlns="" xmlns:a16="http://schemas.microsoft.com/office/drawing/2014/main" id="{51E97507-9A14-40E5-A201-75427FFE2EB0}"/>
                </a:ext>
              </a:extLst>
            </p:cNvPr>
            <p:cNvSpPr>
              <a:spLocks noChangeArrowheads="1"/>
            </p:cNvSpPr>
            <p:nvPr/>
          </p:nvSpPr>
          <p:spPr bwMode="auto">
            <a:xfrm>
              <a:off x="7430825" y="2472774"/>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Oval 264">
              <a:extLst>
                <a:ext uri="{FF2B5EF4-FFF2-40B4-BE49-F238E27FC236}">
                  <a16:creationId xmlns="" xmlns:a16="http://schemas.microsoft.com/office/drawing/2014/main" id="{D8B5A4A7-FF91-40BD-97C6-1021654EBA7C}"/>
                </a:ext>
              </a:extLst>
            </p:cNvPr>
            <p:cNvSpPr>
              <a:spLocks noChangeArrowheads="1"/>
            </p:cNvSpPr>
            <p:nvPr/>
          </p:nvSpPr>
          <p:spPr bwMode="auto">
            <a:xfrm>
              <a:off x="8154610" y="2588156"/>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Oval 266">
              <a:extLst>
                <a:ext uri="{FF2B5EF4-FFF2-40B4-BE49-F238E27FC236}">
                  <a16:creationId xmlns="" xmlns:a16="http://schemas.microsoft.com/office/drawing/2014/main" id="{1230FBA8-012D-4372-9230-E42B3482E248}"/>
                </a:ext>
              </a:extLst>
            </p:cNvPr>
            <p:cNvSpPr>
              <a:spLocks noChangeArrowheads="1"/>
            </p:cNvSpPr>
            <p:nvPr/>
          </p:nvSpPr>
          <p:spPr bwMode="auto">
            <a:xfrm>
              <a:off x="8877249" y="2690139"/>
              <a:ext cx="91440" cy="91440"/>
            </a:xfrm>
            <a:prstGeom prst="ellipse">
              <a:avLst/>
            </a:prstGeom>
            <a:solidFill>
              <a:schemeClr val="bg1">
                <a:lumMod val="50000"/>
              </a:schemeClr>
            </a:solidFill>
            <a:ln w="0">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Shape 346">
              <a:extLst>
                <a:ext uri="{FF2B5EF4-FFF2-40B4-BE49-F238E27FC236}">
                  <a16:creationId xmlns="" xmlns:a16="http://schemas.microsoft.com/office/drawing/2014/main" id="{0E247A13-934F-4EF5-AFDE-E17013938213}"/>
                </a:ext>
              </a:extLst>
            </p:cNvPr>
            <p:cNvSpPr/>
            <p:nvPr/>
          </p:nvSpPr>
          <p:spPr>
            <a:xfrm>
              <a:off x="2411361" y="1398285"/>
              <a:ext cx="6518787" cy="3254831"/>
            </a:xfrm>
            <a:custGeom>
              <a:avLst/>
              <a:gdLst>
                <a:gd name="connsiteX0" fmla="*/ 0 w 6518787"/>
                <a:gd name="connsiteY0" fmla="*/ 0 h 3244645"/>
                <a:gd name="connsiteX1" fmla="*/ 0 w 6518787"/>
                <a:gd name="connsiteY1" fmla="*/ 3244645 h 3244645"/>
                <a:gd name="connsiteX2" fmla="*/ 6518787 w 6518787"/>
                <a:gd name="connsiteY2" fmla="*/ 3244645 h 3244645"/>
              </a:gdLst>
              <a:ahLst/>
              <a:cxnLst>
                <a:cxn ang="0">
                  <a:pos x="connsiteX0" y="connsiteY0"/>
                </a:cxn>
                <a:cxn ang="0">
                  <a:pos x="connsiteX1" y="connsiteY1"/>
                </a:cxn>
                <a:cxn ang="0">
                  <a:pos x="connsiteX2" y="connsiteY2"/>
                </a:cxn>
              </a:cxnLst>
              <a:rect l="l" t="t" r="r" b="b"/>
              <a:pathLst>
                <a:path w="6518787" h="3244645">
                  <a:moveTo>
                    <a:pt x="0" y="0"/>
                  </a:moveTo>
                  <a:lnTo>
                    <a:pt x="0" y="3244645"/>
                  </a:lnTo>
                  <a:lnTo>
                    <a:pt x="6518787" y="324464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49" name="Straight Connector 348">
              <a:extLst>
                <a:ext uri="{FF2B5EF4-FFF2-40B4-BE49-F238E27FC236}">
                  <a16:creationId xmlns="" xmlns:a16="http://schemas.microsoft.com/office/drawing/2014/main" id="{489CF51C-03D8-42C3-983B-F2AC66046CC1}"/>
                </a:ext>
              </a:extLst>
            </p:cNvPr>
            <p:cNvCxnSpPr>
              <a:cxnSpLocks/>
            </p:cNvCxnSpPr>
            <p:nvPr/>
          </p:nvCxnSpPr>
          <p:spPr>
            <a:xfrm>
              <a:off x="2326827" y="1404913"/>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0" name="Straight Connector 349">
              <a:extLst>
                <a:ext uri="{FF2B5EF4-FFF2-40B4-BE49-F238E27FC236}">
                  <a16:creationId xmlns="" xmlns:a16="http://schemas.microsoft.com/office/drawing/2014/main" id="{533E0142-B4E8-49F5-9741-3F7955551803}"/>
                </a:ext>
              </a:extLst>
            </p:cNvPr>
            <p:cNvCxnSpPr>
              <a:cxnSpLocks/>
            </p:cNvCxnSpPr>
            <p:nvPr/>
          </p:nvCxnSpPr>
          <p:spPr>
            <a:xfrm>
              <a:off x="2326827" y="1832840"/>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1" name="Straight Connector 350">
              <a:extLst>
                <a:ext uri="{FF2B5EF4-FFF2-40B4-BE49-F238E27FC236}">
                  <a16:creationId xmlns="" xmlns:a16="http://schemas.microsoft.com/office/drawing/2014/main" id="{72E84084-B5B6-421C-B36E-AEEE5E59335C}"/>
                </a:ext>
              </a:extLst>
            </p:cNvPr>
            <p:cNvCxnSpPr>
              <a:cxnSpLocks/>
            </p:cNvCxnSpPr>
            <p:nvPr/>
          </p:nvCxnSpPr>
          <p:spPr>
            <a:xfrm>
              <a:off x="2326827" y="2260767"/>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2" name="Straight Connector 351">
              <a:extLst>
                <a:ext uri="{FF2B5EF4-FFF2-40B4-BE49-F238E27FC236}">
                  <a16:creationId xmlns="" xmlns:a16="http://schemas.microsoft.com/office/drawing/2014/main" id="{57291E37-7268-463F-9C18-CD4654B7856D}"/>
                </a:ext>
              </a:extLst>
            </p:cNvPr>
            <p:cNvCxnSpPr>
              <a:cxnSpLocks/>
            </p:cNvCxnSpPr>
            <p:nvPr/>
          </p:nvCxnSpPr>
          <p:spPr>
            <a:xfrm>
              <a:off x="2326827" y="268869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3" name="Straight Connector 352">
              <a:extLst>
                <a:ext uri="{FF2B5EF4-FFF2-40B4-BE49-F238E27FC236}">
                  <a16:creationId xmlns="" xmlns:a16="http://schemas.microsoft.com/office/drawing/2014/main" id="{DCFA43EC-0FC7-4E0F-85E2-1103FB2E2930}"/>
                </a:ext>
              </a:extLst>
            </p:cNvPr>
            <p:cNvCxnSpPr>
              <a:cxnSpLocks/>
            </p:cNvCxnSpPr>
            <p:nvPr/>
          </p:nvCxnSpPr>
          <p:spPr>
            <a:xfrm>
              <a:off x="2326827" y="3116621"/>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4" name="Straight Connector 353">
              <a:extLst>
                <a:ext uri="{FF2B5EF4-FFF2-40B4-BE49-F238E27FC236}">
                  <a16:creationId xmlns="" xmlns:a16="http://schemas.microsoft.com/office/drawing/2014/main" id="{A9636949-61FF-4EC8-87D3-32F3AA1D0A0E}"/>
                </a:ext>
              </a:extLst>
            </p:cNvPr>
            <p:cNvCxnSpPr>
              <a:cxnSpLocks/>
            </p:cNvCxnSpPr>
            <p:nvPr/>
          </p:nvCxnSpPr>
          <p:spPr>
            <a:xfrm>
              <a:off x="2326827" y="3544548"/>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5" name="Straight Connector 354">
              <a:extLst>
                <a:ext uri="{FF2B5EF4-FFF2-40B4-BE49-F238E27FC236}">
                  <a16:creationId xmlns="" xmlns:a16="http://schemas.microsoft.com/office/drawing/2014/main" id="{511D7E8E-44BF-498E-BA23-676B80082CC1}"/>
                </a:ext>
              </a:extLst>
            </p:cNvPr>
            <p:cNvCxnSpPr>
              <a:cxnSpLocks/>
            </p:cNvCxnSpPr>
            <p:nvPr/>
          </p:nvCxnSpPr>
          <p:spPr>
            <a:xfrm>
              <a:off x="2326827" y="3972475"/>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6" name="Straight Connector 355">
              <a:extLst>
                <a:ext uri="{FF2B5EF4-FFF2-40B4-BE49-F238E27FC236}">
                  <a16:creationId xmlns="" xmlns:a16="http://schemas.microsoft.com/office/drawing/2014/main" id="{C0DDD121-18AC-4B01-AE0D-A595A91D510F}"/>
                </a:ext>
              </a:extLst>
            </p:cNvPr>
            <p:cNvCxnSpPr>
              <a:cxnSpLocks/>
            </p:cNvCxnSpPr>
            <p:nvPr/>
          </p:nvCxnSpPr>
          <p:spPr>
            <a:xfrm>
              <a:off x="2326827" y="4400402"/>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8" name="Straight Connector 357">
              <a:extLst>
                <a:ext uri="{FF2B5EF4-FFF2-40B4-BE49-F238E27FC236}">
                  <a16:creationId xmlns="" xmlns:a16="http://schemas.microsoft.com/office/drawing/2014/main" id="{37332ED1-A560-4B10-9F5C-79C7105E4B86}"/>
                </a:ext>
              </a:extLst>
            </p:cNvPr>
            <p:cNvCxnSpPr>
              <a:cxnSpLocks/>
            </p:cNvCxnSpPr>
            <p:nvPr/>
          </p:nvCxnSpPr>
          <p:spPr>
            <a:xfrm rot="5400000">
              <a:off x="2365641"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9" name="Straight Connector 358">
              <a:extLst>
                <a:ext uri="{FF2B5EF4-FFF2-40B4-BE49-F238E27FC236}">
                  <a16:creationId xmlns="" xmlns:a16="http://schemas.microsoft.com/office/drawing/2014/main" id="{5965A728-67E7-43D2-BCB7-1E0D02396344}"/>
                </a:ext>
              </a:extLst>
            </p:cNvPr>
            <p:cNvCxnSpPr>
              <a:cxnSpLocks/>
            </p:cNvCxnSpPr>
            <p:nvPr/>
          </p:nvCxnSpPr>
          <p:spPr>
            <a:xfrm rot="5400000">
              <a:off x="2457768"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1" name="Straight Connector 360">
              <a:extLst>
                <a:ext uri="{FF2B5EF4-FFF2-40B4-BE49-F238E27FC236}">
                  <a16:creationId xmlns="" xmlns:a16="http://schemas.microsoft.com/office/drawing/2014/main" id="{143B2AC4-2C75-46FB-A9A3-8F0643156B70}"/>
                </a:ext>
              </a:extLst>
            </p:cNvPr>
            <p:cNvCxnSpPr>
              <a:cxnSpLocks/>
            </p:cNvCxnSpPr>
            <p:nvPr/>
          </p:nvCxnSpPr>
          <p:spPr>
            <a:xfrm rot="5400000">
              <a:off x="2727972"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2" name="Straight Connector 361">
              <a:extLst>
                <a:ext uri="{FF2B5EF4-FFF2-40B4-BE49-F238E27FC236}">
                  <a16:creationId xmlns="" xmlns:a16="http://schemas.microsoft.com/office/drawing/2014/main" id="{F9E7C891-C631-48D8-923C-1F39CE15C4AB}"/>
                </a:ext>
              </a:extLst>
            </p:cNvPr>
            <p:cNvCxnSpPr>
              <a:cxnSpLocks/>
            </p:cNvCxnSpPr>
            <p:nvPr/>
          </p:nvCxnSpPr>
          <p:spPr>
            <a:xfrm rot="5400000">
              <a:off x="3089422"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3" name="Straight Connector 362">
              <a:extLst>
                <a:ext uri="{FF2B5EF4-FFF2-40B4-BE49-F238E27FC236}">
                  <a16:creationId xmlns="" xmlns:a16="http://schemas.microsoft.com/office/drawing/2014/main" id="{19B7D6BF-5DA6-42FB-8CEF-5B7EFAEC96F3}"/>
                </a:ext>
              </a:extLst>
            </p:cNvPr>
            <p:cNvCxnSpPr>
              <a:cxnSpLocks/>
            </p:cNvCxnSpPr>
            <p:nvPr/>
          </p:nvCxnSpPr>
          <p:spPr>
            <a:xfrm rot="5400000">
              <a:off x="3813798"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4" name="Straight Connector 363">
              <a:extLst>
                <a:ext uri="{FF2B5EF4-FFF2-40B4-BE49-F238E27FC236}">
                  <a16:creationId xmlns="" xmlns:a16="http://schemas.microsoft.com/office/drawing/2014/main" id="{EC325897-29CF-4B97-84E3-C2BBD73A4CF0}"/>
                </a:ext>
              </a:extLst>
            </p:cNvPr>
            <p:cNvCxnSpPr>
              <a:cxnSpLocks/>
            </p:cNvCxnSpPr>
            <p:nvPr/>
          </p:nvCxnSpPr>
          <p:spPr>
            <a:xfrm rot="5400000">
              <a:off x="4538174"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5" name="Straight Connector 364">
              <a:extLst>
                <a:ext uri="{FF2B5EF4-FFF2-40B4-BE49-F238E27FC236}">
                  <a16:creationId xmlns="" xmlns:a16="http://schemas.microsoft.com/office/drawing/2014/main" id="{60B269B4-10C8-4F5F-8F00-1E96CE0834B7}"/>
                </a:ext>
              </a:extLst>
            </p:cNvPr>
            <p:cNvCxnSpPr>
              <a:cxnSpLocks/>
            </p:cNvCxnSpPr>
            <p:nvPr/>
          </p:nvCxnSpPr>
          <p:spPr>
            <a:xfrm rot="5400000">
              <a:off x="5262550"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6" name="Straight Connector 365">
              <a:extLst>
                <a:ext uri="{FF2B5EF4-FFF2-40B4-BE49-F238E27FC236}">
                  <a16:creationId xmlns="" xmlns:a16="http://schemas.microsoft.com/office/drawing/2014/main" id="{3509FD32-952D-411A-AD92-3DC6DB4B5552}"/>
                </a:ext>
              </a:extLst>
            </p:cNvPr>
            <p:cNvCxnSpPr>
              <a:cxnSpLocks/>
            </p:cNvCxnSpPr>
            <p:nvPr/>
          </p:nvCxnSpPr>
          <p:spPr>
            <a:xfrm rot="5400000">
              <a:off x="5986926"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7" name="Straight Connector 366">
              <a:extLst>
                <a:ext uri="{FF2B5EF4-FFF2-40B4-BE49-F238E27FC236}">
                  <a16:creationId xmlns="" xmlns:a16="http://schemas.microsoft.com/office/drawing/2014/main" id="{3998EE17-7D3C-44B5-99F5-4741D1188029}"/>
                </a:ext>
              </a:extLst>
            </p:cNvPr>
            <p:cNvCxnSpPr>
              <a:cxnSpLocks/>
            </p:cNvCxnSpPr>
            <p:nvPr/>
          </p:nvCxnSpPr>
          <p:spPr>
            <a:xfrm rot="5400000">
              <a:off x="6711302"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8" name="Straight Connector 367">
              <a:extLst>
                <a:ext uri="{FF2B5EF4-FFF2-40B4-BE49-F238E27FC236}">
                  <a16:creationId xmlns="" xmlns:a16="http://schemas.microsoft.com/office/drawing/2014/main" id="{0009AF03-F270-432E-B07F-62E28252EE8C}"/>
                </a:ext>
              </a:extLst>
            </p:cNvPr>
            <p:cNvCxnSpPr>
              <a:cxnSpLocks/>
            </p:cNvCxnSpPr>
            <p:nvPr/>
          </p:nvCxnSpPr>
          <p:spPr>
            <a:xfrm rot="5400000">
              <a:off x="7435678"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9" name="Straight Connector 368">
              <a:extLst>
                <a:ext uri="{FF2B5EF4-FFF2-40B4-BE49-F238E27FC236}">
                  <a16:creationId xmlns="" xmlns:a16="http://schemas.microsoft.com/office/drawing/2014/main" id="{6CC25D70-FC8B-4B50-AB51-5A37B6B0E9FD}"/>
                </a:ext>
              </a:extLst>
            </p:cNvPr>
            <p:cNvCxnSpPr>
              <a:cxnSpLocks/>
            </p:cNvCxnSpPr>
            <p:nvPr/>
          </p:nvCxnSpPr>
          <p:spPr>
            <a:xfrm rot="5400000">
              <a:off x="8160054"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0" name="Straight Connector 369">
              <a:extLst>
                <a:ext uri="{FF2B5EF4-FFF2-40B4-BE49-F238E27FC236}">
                  <a16:creationId xmlns="" xmlns:a16="http://schemas.microsoft.com/office/drawing/2014/main" id="{E2C443CC-D15B-451E-8455-8A674E87A80D}"/>
                </a:ext>
              </a:extLst>
            </p:cNvPr>
            <p:cNvCxnSpPr>
              <a:cxnSpLocks/>
            </p:cNvCxnSpPr>
            <p:nvPr/>
          </p:nvCxnSpPr>
          <p:spPr>
            <a:xfrm rot="5400000">
              <a:off x="8884428" y="4693744"/>
              <a:ext cx="9144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309" name="Oval 192">
              <a:extLst>
                <a:ext uri="{FF2B5EF4-FFF2-40B4-BE49-F238E27FC236}">
                  <a16:creationId xmlns="" xmlns:a16="http://schemas.microsoft.com/office/drawing/2014/main" id="{C314CB9F-EFA9-4D75-B9C4-86EBC366EDA3}"/>
                </a:ext>
              </a:extLst>
            </p:cNvPr>
            <p:cNvSpPr>
              <a:spLocks noChangeArrowheads="1"/>
            </p:cNvSpPr>
            <p:nvPr/>
          </p:nvSpPr>
          <p:spPr bwMode="auto">
            <a:xfrm>
              <a:off x="2457768" y="2060618"/>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Oval 194">
              <a:extLst>
                <a:ext uri="{FF2B5EF4-FFF2-40B4-BE49-F238E27FC236}">
                  <a16:creationId xmlns="" xmlns:a16="http://schemas.microsoft.com/office/drawing/2014/main" id="{0CF08054-32E9-422E-B568-C432E9AEC848}"/>
                </a:ext>
              </a:extLst>
            </p:cNvPr>
            <p:cNvSpPr>
              <a:spLocks noChangeArrowheads="1"/>
            </p:cNvSpPr>
            <p:nvPr/>
          </p:nvSpPr>
          <p:spPr bwMode="auto">
            <a:xfrm>
              <a:off x="2729847" y="2008142"/>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196">
              <a:extLst>
                <a:ext uri="{FF2B5EF4-FFF2-40B4-BE49-F238E27FC236}">
                  <a16:creationId xmlns="" xmlns:a16="http://schemas.microsoft.com/office/drawing/2014/main" id="{9CD180D6-A6EF-495D-A472-F381AD089D96}"/>
                </a:ext>
              </a:extLst>
            </p:cNvPr>
            <p:cNvSpPr>
              <a:spLocks noChangeArrowheads="1"/>
            </p:cNvSpPr>
            <p:nvPr/>
          </p:nvSpPr>
          <p:spPr bwMode="auto">
            <a:xfrm>
              <a:off x="3090052" y="1976277"/>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Oval 198">
              <a:extLst>
                <a:ext uri="{FF2B5EF4-FFF2-40B4-BE49-F238E27FC236}">
                  <a16:creationId xmlns="" xmlns:a16="http://schemas.microsoft.com/office/drawing/2014/main" id="{B7B3EA25-6BFC-4C4D-92BF-87705F5E11B0}"/>
                </a:ext>
              </a:extLst>
            </p:cNvPr>
            <p:cNvSpPr>
              <a:spLocks noChangeArrowheads="1"/>
            </p:cNvSpPr>
            <p:nvPr/>
          </p:nvSpPr>
          <p:spPr bwMode="auto">
            <a:xfrm>
              <a:off x="3812474" y="2038260"/>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Oval 200">
              <a:extLst>
                <a:ext uri="{FF2B5EF4-FFF2-40B4-BE49-F238E27FC236}">
                  <a16:creationId xmlns="" xmlns:a16="http://schemas.microsoft.com/office/drawing/2014/main" id="{4E7584AA-9ACE-46B5-AE64-D08F5B3526EB}"/>
                </a:ext>
              </a:extLst>
            </p:cNvPr>
            <p:cNvSpPr>
              <a:spLocks noChangeArrowheads="1"/>
            </p:cNvSpPr>
            <p:nvPr/>
          </p:nvSpPr>
          <p:spPr bwMode="auto">
            <a:xfrm>
              <a:off x="4540812" y="2079898"/>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Oval 202">
              <a:extLst>
                <a:ext uri="{FF2B5EF4-FFF2-40B4-BE49-F238E27FC236}">
                  <a16:creationId xmlns="" xmlns:a16="http://schemas.microsoft.com/office/drawing/2014/main" id="{09C65FC1-C8A3-4A9B-9DE2-4DBB2AC17B5B}"/>
                </a:ext>
              </a:extLst>
            </p:cNvPr>
            <p:cNvSpPr>
              <a:spLocks noChangeArrowheads="1"/>
            </p:cNvSpPr>
            <p:nvPr/>
          </p:nvSpPr>
          <p:spPr bwMode="auto">
            <a:xfrm>
              <a:off x="5276389" y="2188078"/>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204">
              <a:extLst>
                <a:ext uri="{FF2B5EF4-FFF2-40B4-BE49-F238E27FC236}">
                  <a16:creationId xmlns="" xmlns:a16="http://schemas.microsoft.com/office/drawing/2014/main" id="{210737FE-0234-4CEA-B48E-D56E4E2FE0B1}"/>
                </a:ext>
              </a:extLst>
            </p:cNvPr>
            <p:cNvSpPr>
              <a:spLocks noChangeArrowheads="1"/>
            </p:cNvSpPr>
            <p:nvPr/>
          </p:nvSpPr>
          <p:spPr bwMode="auto">
            <a:xfrm>
              <a:off x="5980560" y="2214550"/>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07">
              <a:extLst>
                <a:ext uri="{FF2B5EF4-FFF2-40B4-BE49-F238E27FC236}">
                  <a16:creationId xmlns="" xmlns:a16="http://schemas.microsoft.com/office/drawing/2014/main" id="{381E7F7A-3482-4F6E-BA67-B955FDB04F5D}"/>
                </a:ext>
              </a:extLst>
            </p:cNvPr>
            <p:cNvSpPr>
              <a:spLocks noChangeArrowheads="1"/>
            </p:cNvSpPr>
            <p:nvPr/>
          </p:nvSpPr>
          <p:spPr bwMode="auto">
            <a:xfrm>
              <a:off x="6701471" y="2293138"/>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09">
              <a:extLst>
                <a:ext uri="{FF2B5EF4-FFF2-40B4-BE49-F238E27FC236}">
                  <a16:creationId xmlns="" xmlns:a16="http://schemas.microsoft.com/office/drawing/2014/main" id="{82A30B04-E22E-4D4B-86C6-A50D4692BCC9}"/>
                </a:ext>
              </a:extLst>
            </p:cNvPr>
            <p:cNvSpPr>
              <a:spLocks noChangeArrowheads="1"/>
            </p:cNvSpPr>
            <p:nvPr/>
          </p:nvSpPr>
          <p:spPr bwMode="auto">
            <a:xfrm>
              <a:off x="7428145" y="2369140"/>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Oval 212">
              <a:extLst>
                <a:ext uri="{FF2B5EF4-FFF2-40B4-BE49-F238E27FC236}">
                  <a16:creationId xmlns="" xmlns:a16="http://schemas.microsoft.com/office/drawing/2014/main" id="{0FABF60A-2A8F-443E-94B8-4172284D34D0}"/>
                </a:ext>
              </a:extLst>
            </p:cNvPr>
            <p:cNvSpPr>
              <a:spLocks noChangeArrowheads="1"/>
            </p:cNvSpPr>
            <p:nvPr/>
          </p:nvSpPr>
          <p:spPr bwMode="auto">
            <a:xfrm>
              <a:off x="8156528" y="2447615"/>
              <a:ext cx="91440" cy="91440"/>
            </a:xfrm>
            <a:prstGeom prst="rect">
              <a:avLst/>
            </a:prstGeom>
            <a:solidFill>
              <a:schemeClr val="accent1"/>
            </a:solidFill>
            <a:ln w="15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213">
              <a:extLst>
                <a:ext uri="{FF2B5EF4-FFF2-40B4-BE49-F238E27FC236}">
                  <a16:creationId xmlns="" xmlns:a16="http://schemas.microsoft.com/office/drawing/2014/main" id="{44C1AFD3-94A1-4358-AFB4-A8CBB8AED96C}"/>
                </a:ext>
              </a:extLst>
            </p:cNvPr>
            <p:cNvSpPr>
              <a:spLocks noChangeArrowheads="1"/>
            </p:cNvSpPr>
            <p:nvPr/>
          </p:nvSpPr>
          <p:spPr bwMode="auto">
            <a:xfrm>
              <a:off x="8878596" y="2480786"/>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Oval 192">
              <a:extLst>
                <a:ext uri="{FF2B5EF4-FFF2-40B4-BE49-F238E27FC236}">
                  <a16:creationId xmlns="" xmlns:a16="http://schemas.microsoft.com/office/drawing/2014/main" id="{3C61AADD-CB39-46BD-926A-17B2891C97E7}"/>
                </a:ext>
              </a:extLst>
            </p:cNvPr>
            <p:cNvSpPr>
              <a:spLocks noChangeArrowheads="1"/>
            </p:cNvSpPr>
            <p:nvPr/>
          </p:nvSpPr>
          <p:spPr bwMode="auto">
            <a:xfrm>
              <a:off x="2362837" y="1708756"/>
              <a:ext cx="91440" cy="91440"/>
            </a:xfrm>
            <a:prstGeom prst="rect">
              <a:avLst/>
            </a:prstGeom>
            <a:solidFill>
              <a:schemeClr val="accent1"/>
            </a:solid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18">
              <a:extLst>
                <a:ext uri="{FF2B5EF4-FFF2-40B4-BE49-F238E27FC236}">
                  <a16:creationId xmlns="" xmlns:a16="http://schemas.microsoft.com/office/drawing/2014/main" id="{C59B06A6-F8D0-4413-AE97-B6AEABCDD365}"/>
                </a:ext>
              </a:extLst>
            </p:cNvPr>
            <p:cNvSpPr>
              <a:spLocks noChangeArrowheads="1"/>
            </p:cNvSpPr>
            <p:nvPr/>
          </p:nvSpPr>
          <p:spPr bwMode="auto">
            <a:xfrm>
              <a:off x="2168525" y="432486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15</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36" name="Rectangle 19">
              <a:extLst>
                <a:ext uri="{FF2B5EF4-FFF2-40B4-BE49-F238E27FC236}">
                  <a16:creationId xmlns="" xmlns:a16="http://schemas.microsoft.com/office/drawing/2014/main" id="{8D8DEB3A-CE66-4F5C-BB3F-49623AED5B03}"/>
                </a:ext>
              </a:extLst>
            </p:cNvPr>
            <p:cNvSpPr>
              <a:spLocks noChangeArrowheads="1"/>
            </p:cNvSpPr>
            <p:nvPr/>
          </p:nvSpPr>
          <p:spPr bwMode="auto">
            <a:xfrm>
              <a:off x="2168525" y="389306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20</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37" name="Rectangle 20">
              <a:extLst>
                <a:ext uri="{FF2B5EF4-FFF2-40B4-BE49-F238E27FC236}">
                  <a16:creationId xmlns="" xmlns:a16="http://schemas.microsoft.com/office/drawing/2014/main" id="{42F7E609-8B12-482A-84E7-62ABA93086C3}"/>
                </a:ext>
              </a:extLst>
            </p:cNvPr>
            <p:cNvSpPr>
              <a:spLocks noChangeArrowheads="1"/>
            </p:cNvSpPr>
            <p:nvPr/>
          </p:nvSpPr>
          <p:spPr bwMode="auto">
            <a:xfrm>
              <a:off x="2168525" y="346285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25</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38" name="Rectangle 21">
              <a:extLst>
                <a:ext uri="{FF2B5EF4-FFF2-40B4-BE49-F238E27FC236}">
                  <a16:creationId xmlns="" xmlns:a16="http://schemas.microsoft.com/office/drawing/2014/main" id="{83092FC2-4868-4A51-AE98-875C60402520}"/>
                </a:ext>
              </a:extLst>
            </p:cNvPr>
            <p:cNvSpPr>
              <a:spLocks noChangeArrowheads="1"/>
            </p:cNvSpPr>
            <p:nvPr/>
          </p:nvSpPr>
          <p:spPr bwMode="auto">
            <a:xfrm>
              <a:off x="2168525" y="304057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30</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39" name="Rectangle 22">
              <a:extLst>
                <a:ext uri="{FF2B5EF4-FFF2-40B4-BE49-F238E27FC236}">
                  <a16:creationId xmlns="" xmlns:a16="http://schemas.microsoft.com/office/drawing/2014/main" id="{94326BCF-42F8-49BD-B240-708DB45B1725}"/>
                </a:ext>
              </a:extLst>
            </p:cNvPr>
            <p:cNvSpPr>
              <a:spLocks noChangeArrowheads="1"/>
            </p:cNvSpPr>
            <p:nvPr/>
          </p:nvSpPr>
          <p:spPr bwMode="auto">
            <a:xfrm>
              <a:off x="2168525" y="261036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35</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40" name="Rectangle 23">
              <a:extLst>
                <a:ext uri="{FF2B5EF4-FFF2-40B4-BE49-F238E27FC236}">
                  <a16:creationId xmlns="" xmlns:a16="http://schemas.microsoft.com/office/drawing/2014/main" id="{03FB20FE-1371-4562-9B55-024E7965B9B1}"/>
                </a:ext>
              </a:extLst>
            </p:cNvPr>
            <p:cNvSpPr>
              <a:spLocks noChangeArrowheads="1"/>
            </p:cNvSpPr>
            <p:nvPr/>
          </p:nvSpPr>
          <p:spPr bwMode="auto">
            <a:xfrm>
              <a:off x="2168525" y="217856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40</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41" name="Rectangle 24">
              <a:extLst>
                <a:ext uri="{FF2B5EF4-FFF2-40B4-BE49-F238E27FC236}">
                  <a16:creationId xmlns="" xmlns:a16="http://schemas.microsoft.com/office/drawing/2014/main" id="{DDC40F43-C30C-4C9D-BB77-0AF5788F005A}"/>
                </a:ext>
              </a:extLst>
            </p:cNvPr>
            <p:cNvSpPr>
              <a:spLocks noChangeArrowheads="1"/>
            </p:cNvSpPr>
            <p:nvPr/>
          </p:nvSpPr>
          <p:spPr bwMode="auto">
            <a:xfrm>
              <a:off x="2168525" y="174676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45</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42" name="Rectangle 25">
              <a:extLst>
                <a:ext uri="{FF2B5EF4-FFF2-40B4-BE49-F238E27FC236}">
                  <a16:creationId xmlns="" xmlns:a16="http://schemas.microsoft.com/office/drawing/2014/main" id="{68C8D6D1-4D41-4583-92F1-D070E96F9610}"/>
                </a:ext>
              </a:extLst>
            </p:cNvPr>
            <p:cNvSpPr>
              <a:spLocks noChangeArrowheads="1"/>
            </p:cNvSpPr>
            <p:nvPr/>
          </p:nvSpPr>
          <p:spPr bwMode="auto">
            <a:xfrm>
              <a:off x="2168525" y="132607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i="0" u="none" strike="noStrike" cap="none" normalizeH="0" baseline="0">
                  <a:ln>
                    <a:noFill/>
                  </a:ln>
                  <a:solidFill>
                    <a:srgbClr val="000000"/>
                  </a:solidFill>
                  <a:effectLst/>
                  <a:latin typeface="Arial" panose="020B0604020202020204" pitchFamily="34" charset="0"/>
                </a:rPr>
                <a:t>50</a:t>
              </a:r>
              <a:endParaRPr kumimoji="0" lang="en-US" altLang="en-US" sz="1800" i="0" u="none" strike="noStrike" cap="none" normalizeH="0" baseline="0">
                <a:ln>
                  <a:noFill/>
                </a:ln>
                <a:solidFill>
                  <a:schemeClr val="tx1"/>
                </a:solidFill>
                <a:effectLst/>
                <a:latin typeface="Arial" panose="020B0604020202020204" pitchFamily="34" charset="0"/>
              </a:endParaRPr>
            </a:p>
          </p:txBody>
        </p:sp>
        <p:sp>
          <p:nvSpPr>
            <p:cNvPr id="109" name="Rectangle 304">
              <a:extLst>
                <a:ext uri="{FF2B5EF4-FFF2-40B4-BE49-F238E27FC236}">
                  <a16:creationId xmlns="" xmlns:a16="http://schemas.microsoft.com/office/drawing/2014/main" id="{3928DA3F-D828-46D2-9C53-64416ED72675}"/>
                </a:ext>
              </a:extLst>
            </p:cNvPr>
            <p:cNvSpPr>
              <a:spLocks noChangeArrowheads="1"/>
            </p:cNvSpPr>
            <p:nvPr/>
          </p:nvSpPr>
          <p:spPr bwMode="auto">
            <a:xfrm>
              <a:off x="2379662" y="473602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0" name="Rectangle 305">
              <a:extLst>
                <a:ext uri="{FF2B5EF4-FFF2-40B4-BE49-F238E27FC236}">
                  <a16:creationId xmlns="" xmlns:a16="http://schemas.microsoft.com/office/drawing/2014/main" id="{562BF5EA-F09F-4617-BD79-2C43DC72FB38}"/>
                </a:ext>
              </a:extLst>
            </p:cNvPr>
            <p:cNvSpPr>
              <a:spLocks noChangeArrowheads="1"/>
            </p:cNvSpPr>
            <p:nvPr/>
          </p:nvSpPr>
          <p:spPr bwMode="auto">
            <a:xfrm>
              <a:off x="2733674" y="473602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1" name="Rectangle 306">
              <a:extLst>
                <a:ext uri="{FF2B5EF4-FFF2-40B4-BE49-F238E27FC236}">
                  <a16:creationId xmlns="" xmlns:a16="http://schemas.microsoft.com/office/drawing/2014/main" id="{7630C4CB-4C99-45B8-8F13-0D4F889372B2}"/>
                </a:ext>
              </a:extLst>
            </p:cNvPr>
            <p:cNvSpPr>
              <a:spLocks noChangeArrowheads="1"/>
            </p:cNvSpPr>
            <p:nvPr/>
          </p:nvSpPr>
          <p:spPr bwMode="auto">
            <a:xfrm>
              <a:off x="3097213" y="473602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 name="Rectangle 307">
              <a:extLst>
                <a:ext uri="{FF2B5EF4-FFF2-40B4-BE49-F238E27FC236}">
                  <a16:creationId xmlns="" xmlns:a16="http://schemas.microsoft.com/office/drawing/2014/main" id="{BC4C0538-98D7-46FD-9558-C5A2D189F67A}"/>
                </a:ext>
              </a:extLst>
            </p:cNvPr>
            <p:cNvSpPr>
              <a:spLocks noChangeArrowheads="1"/>
            </p:cNvSpPr>
            <p:nvPr/>
          </p:nvSpPr>
          <p:spPr bwMode="auto">
            <a:xfrm>
              <a:off x="3824288" y="473602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3" name="Rectangle 308">
              <a:extLst>
                <a:ext uri="{FF2B5EF4-FFF2-40B4-BE49-F238E27FC236}">
                  <a16:creationId xmlns="" xmlns:a16="http://schemas.microsoft.com/office/drawing/2014/main" id="{AFE1852C-918B-4DA8-B1F6-2A8587E2D687}"/>
                </a:ext>
              </a:extLst>
            </p:cNvPr>
            <p:cNvSpPr>
              <a:spLocks noChangeArrowheads="1"/>
            </p:cNvSpPr>
            <p:nvPr/>
          </p:nvSpPr>
          <p:spPr bwMode="auto">
            <a:xfrm>
              <a:off x="4514850"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4" name="Rectangle 309">
              <a:extLst>
                <a:ext uri="{FF2B5EF4-FFF2-40B4-BE49-F238E27FC236}">
                  <a16:creationId xmlns="" xmlns:a16="http://schemas.microsoft.com/office/drawing/2014/main" id="{13B41DED-AE4C-4788-A817-74BB4774A72D}"/>
                </a:ext>
              </a:extLst>
            </p:cNvPr>
            <p:cNvSpPr>
              <a:spLocks noChangeArrowheads="1"/>
            </p:cNvSpPr>
            <p:nvPr/>
          </p:nvSpPr>
          <p:spPr bwMode="auto">
            <a:xfrm>
              <a:off x="5232400"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16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 name="Rectangle 310">
              <a:extLst>
                <a:ext uri="{FF2B5EF4-FFF2-40B4-BE49-F238E27FC236}">
                  <a16:creationId xmlns="" xmlns:a16="http://schemas.microsoft.com/office/drawing/2014/main" id="{22D5E67A-2757-4355-BF9B-A5A9D7CBFC01}"/>
                </a:ext>
              </a:extLst>
            </p:cNvPr>
            <p:cNvSpPr>
              <a:spLocks noChangeArrowheads="1"/>
            </p:cNvSpPr>
            <p:nvPr/>
          </p:nvSpPr>
          <p:spPr bwMode="auto">
            <a:xfrm>
              <a:off x="5961063"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 name="Rectangle 311">
              <a:extLst>
                <a:ext uri="{FF2B5EF4-FFF2-40B4-BE49-F238E27FC236}">
                  <a16:creationId xmlns="" xmlns:a16="http://schemas.microsoft.com/office/drawing/2014/main" id="{70E3D785-24EB-4125-828B-CD85CDDE1324}"/>
                </a:ext>
              </a:extLst>
            </p:cNvPr>
            <p:cNvSpPr>
              <a:spLocks noChangeArrowheads="1"/>
            </p:cNvSpPr>
            <p:nvPr/>
          </p:nvSpPr>
          <p:spPr bwMode="auto">
            <a:xfrm>
              <a:off x="6678613"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24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7" name="Rectangle 312">
              <a:extLst>
                <a:ext uri="{FF2B5EF4-FFF2-40B4-BE49-F238E27FC236}">
                  <a16:creationId xmlns="" xmlns:a16="http://schemas.microsoft.com/office/drawing/2014/main" id="{9AA723D8-3C7D-4472-A61D-90D23FF4A008}"/>
                </a:ext>
              </a:extLst>
            </p:cNvPr>
            <p:cNvSpPr>
              <a:spLocks noChangeArrowheads="1"/>
            </p:cNvSpPr>
            <p:nvPr/>
          </p:nvSpPr>
          <p:spPr bwMode="auto">
            <a:xfrm>
              <a:off x="7407275"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28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8" name="Rectangle 313">
              <a:extLst>
                <a:ext uri="{FF2B5EF4-FFF2-40B4-BE49-F238E27FC236}">
                  <a16:creationId xmlns="" xmlns:a16="http://schemas.microsoft.com/office/drawing/2014/main" id="{3437CCEB-AC98-4BD3-8EB4-2A3402547225}"/>
                </a:ext>
              </a:extLst>
            </p:cNvPr>
            <p:cNvSpPr>
              <a:spLocks noChangeArrowheads="1"/>
            </p:cNvSpPr>
            <p:nvPr/>
          </p:nvSpPr>
          <p:spPr bwMode="auto">
            <a:xfrm>
              <a:off x="8124825"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32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9" name="Rectangle 314">
              <a:extLst>
                <a:ext uri="{FF2B5EF4-FFF2-40B4-BE49-F238E27FC236}">
                  <a16:creationId xmlns="" xmlns:a16="http://schemas.microsoft.com/office/drawing/2014/main" id="{1D56243C-8555-4BCE-A69F-38C4E9803D22}"/>
                </a:ext>
              </a:extLst>
            </p:cNvPr>
            <p:cNvSpPr>
              <a:spLocks noChangeArrowheads="1"/>
            </p:cNvSpPr>
            <p:nvPr/>
          </p:nvSpPr>
          <p:spPr bwMode="auto">
            <a:xfrm>
              <a:off x="8853488" y="473602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a:ln>
                    <a:noFill/>
                  </a:ln>
                  <a:solidFill>
                    <a:srgbClr val="000000"/>
                  </a:solidFill>
                  <a:effectLst/>
                  <a:latin typeface="Arial" panose="020B0604020202020204" pitchFamily="34" charset="0"/>
                </a:rPr>
                <a:t>36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nvGrpSpPr>
            <p:cNvPr id="378" name="Group 377">
              <a:extLst>
                <a:ext uri="{FF2B5EF4-FFF2-40B4-BE49-F238E27FC236}">
                  <a16:creationId xmlns="" xmlns:a16="http://schemas.microsoft.com/office/drawing/2014/main" id="{26B375AF-BF9A-4A61-A62D-444367040AE9}"/>
                </a:ext>
              </a:extLst>
            </p:cNvPr>
            <p:cNvGrpSpPr/>
            <p:nvPr/>
          </p:nvGrpSpPr>
          <p:grpSpPr>
            <a:xfrm>
              <a:off x="8878596" y="2473678"/>
              <a:ext cx="91440" cy="93309"/>
              <a:chOff x="6773544" y="1741400"/>
              <a:chExt cx="91440" cy="91440"/>
            </a:xfrm>
          </p:grpSpPr>
          <p:cxnSp>
            <p:nvCxnSpPr>
              <p:cNvPr id="379" name="Straight Connector 378">
                <a:extLst>
                  <a:ext uri="{FF2B5EF4-FFF2-40B4-BE49-F238E27FC236}">
                    <a16:creationId xmlns="" xmlns:a16="http://schemas.microsoft.com/office/drawing/2014/main" id="{E7A13324-8128-46AF-832E-8EFA452930B3}"/>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 xmlns:a16="http://schemas.microsoft.com/office/drawing/2014/main" id="{499B1399-2155-4BE7-AB0E-DED35A0D5536}"/>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 xmlns:a16="http://schemas.microsoft.com/office/drawing/2014/main" id="{9AB51236-FD14-4085-B6EE-9DDB844D7154}"/>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2" name="Group 381">
              <a:extLst>
                <a:ext uri="{FF2B5EF4-FFF2-40B4-BE49-F238E27FC236}">
                  <a16:creationId xmlns="" xmlns:a16="http://schemas.microsoft.com/office/drawing/2014/main" id="{B7C0C79D-61AA-4564-A800-F219FB018D33}"/>
                </a:ext>
              </a:extLst>
            </p:cNvPr>
            <p:cNvGrpSpPr/>
            <p:nvPr/>
          </p:nvGrpSpPr>
          <p:grpSpPr>
            <a:xfrm>
              <a:off x="8154610" y="2449668"/>
              <a:ext cx="91440" cy="76838"/>
              <a:chOff x="6773544" y="1741400"/>
              <a:chExt cx="91440" cy="91440"/>
            </a:xfrm>
          </p:grpSpPr>
          <p:cxnSp>
            <p:nvCxnSpPr>
              <p:cNvPr id="383" name="Straight Connector 382">
                <a:extLst>
                  <a:ext uri="{FF2B5EF4-FFF2-40B4-BE49-F238E27FC236}">
                    <a16:creationId xmlns="" xmlns:a16="http://schemas.microsoft.com/office/drawing/2014/main" id="{3538CADC-2C70-4A1B-8F00-95686B1A8825}"/>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 xmlns:a16="http://schemas.microsoft.com/office/drawing/2014/main" id="{B6D817D4-1079-4E50-BCC6-71D8BD1D5FEA}"/>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 xmlns:a16="http://schemas.microsoft.com/office/drawing/2014/main" id="{BE606D4B-A1A6-48E1-83E7-8BC1D143C953}"/>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6" name="Group 385">
              <a:extLst>
                <a:ext uri="{FF2B5EF4-FFF2-40B4-BE49-F238E27FC236}">
                  <a16:creationId xmlns="" xmlns:a16="http://schemas.microsoft.com/office/drawing/2014/main" id="{50491389-751E-4733-957E-F604867B35DD}"/>
                </a:ext>
              </a:extLst>
            </p:cNvPr>
            <p:cNvGrpSpPr/>
            <p:nvPr/>
          </p:nvGrpSpPr>
          <p:grpSpPr>
            <a:xfrm>
              <a:off x="7423937" y="2378503"/>
              <a:ext cx="91440" cy="67041"/>
              <a:chOff x="6773544" y="1741400"/>
              <a:chExt cx="91440" cy="91440"/>
            </a:xfrm>
          </p:grpSpPr>
          <p:cxnSp>
            <p:nvCxnSpPr>
              <p:cNvPr id="387" name="Straight Connector 386">
                <a:extLst>
                  <a:ext uri="{FF2B5EF4-FFF2-40B4-BE49-F238E27FC236}">
                    <a16:creationId xmlns="" xmlns:a16="http://schemas.microsoft.com/office/drawing/2014/main" id="{B5915C54-4B41-4B26-A24E-43F4B548A01E}"/>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 xmlns:a16="http://schemas.microsoft.com/office/drawing/2014/main" id="{7C4BAB0F-E302-4FA8-96A2-420A94CA2CF5}"/>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 xmlns:a16="http://schemas.microsoft.com/office/drawing/2014/main" id="{52CD6124-9DB3-40B3-98B9-078F8FAF0AE8}"/>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0" name="Group 389">
              <a:extLst>
                <a:ext uri="{FF2B5EF4-FFF2-40B4-BE49-F238E27FC236}">
                  <a16:creationId xmlns="" xmlns:a16="http://schemas.microsoft.com/office/drawing/2014/main" id="{FFF2E22D-04D1-49DD-9C10-30AD263C081E}"/>
                </a:ext>
              </a:extLst>
            </p:cNvPr>
            <p:cNvGrpSpPr/>
            <p:nvPr/>
          </p:nvGrpSpPr>
          <p:grpSpPr>
            <a:xfrm>
              <a:off x="6700037" y="2305990"/>
              <a:ext cx="91440" cy="65735"/>
              <a:chOff x="6773544" y="1741400"/>
              <a:chExt cx="91440" cy="91440"/>
            </a:xfrm>
          </p:grpSpPr>
          <p:cxnSp>
            <p:nvCxnSpPr>
              <p:cNvPr id="391" name="Straight Connector 390">
                <a:extLst>
                  <a:ext uri="{FF2B5EF4-FFF2-40B4-BE49-F238E27FC236}">
                    <a16:creationId xmlns="" xmlns:a16="http://schemas.microsoft.com/office/drawing/2014/main" id="{F5E01ECE-BEC5-490C-861B-AAF9BBCF7234}"/>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 xmlns:a16="http://schemas.microsoft.com/office/drawing/2014/main" id="{5D80A50D-A8AD-4C82-8A60-54306612A383}"/>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 xmlns:a16="http://schemas.microsoft.com/office/drawing/2014/main" id="{A850201B-5E4D-4E5D-A396-0527B01A2173}"/>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4" name="Group 393">
              <a:extLst>
                <a:ext uri="{FF2B5EF4-FFF2-40B4-BE49-F238E27FC236}">
                  <a16:creationId xmlns="" xmlns:a16="http://schemas.microsoft.com/office/drawing/2014/main" id="{F9102AF4-2E53-483F-BD85-EB554EE79083}"/>
                </a:ext>
              </a:extLst>
            </p:cNvPr>
            <p:cNvGrpSpPr/>
            <p:nvPr/>
          </p:nvGrpSpPr>
          <p:grpSpPr>
            <a:xfrm>
              <a:off x="5978148" y="2231438"/>
              <a:ext cx="91440" cy="59326"/>
              <a:chOff x="6773544" y="1741400"/>
              <a:chExt cx="91440" cy="91440"/>
            </a:xfrm>
          </p:grpSpPr>
          <p:cxnSp>
            <p:nvCxnSpPr>
              <p:cNvPr id="395" name="Straight Connector 394">
                <a:extLst>
                  <a:ext uri="{FF2B5EF4-FFF2-40B4-BE49-F238E27FC236}">
                    <a16:creationId xmlns="" xmlns:a16="http://schemas.microsoft.com/office/drawing/2014/main" id="{E26BCC0B-5FE3-4687-ACA5-2058A4EDACF4}"/>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 xmlns:a16="http://schemas.microsoft.com/office/drawing/2014/main" id="{E48F0EE0-0B83-4664-839F-520D247C476E}"/>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 xmlns:a16="http://schemas.microsoft.com/office/drawing/2014/main" id="{6B5A8F1C-F889-442F-85DB-7D5B13B9DDFB}"/>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4" name="Group 403">
              <a:extLst>
                <a:ext uri="{FF2B5EF4-FFF2-40B4-BE49-F238E27FC236}">
                  <a16:creationId xmlns="" xmlns:a16="http://schemas.microsoft.com/office/drawing/2014/main" id="{93C7E3E1-E30C-40E7-B825-57A2462F15F4}"/>
                </a:ext>
              </a:extLst>
            </p:cNvPr>
            <p:cNvGrpSpPr/>
            <p:nvPr/>
          </p:nvGrpSpPr>
          <p:grpSpPr>
            <a:xfrm>
              <a:off x="8878596" y="2684952"/>
              <a:ext cx="91440" cy="101630"/>
              <a:chOff x="6773544" y="1741400"/>
              <a:chExt cx="91440" cy="91459"/>
            </a:xfrm>
          </p:grpSpPr>
          <p:cxnSp>
            <p:nvCxnSpPr>
              <p:cNvPr id="405" name="Straight Connector 404">
                <a:extLst>
                  <a:ext uri="{FF2B5EF4-FFF2-40B4-BE49-F238E27FC236}">
                    <a16:creationId xmlns="" xmlns:a16="http://schemas.microsoft.com/office/drawing/2014/main" id="{12A1E035-6F91-4282-BD83-595B50516E9E}"/>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 xmlns:a16="http://schemas.microsoft.com/office/drawing/2014/main" id="{49FDF229-2D26-4741-994E-F1AF491F1BD7}"/>
                  </a:ext>
                </a:extLst>
              </p:cNvPr>
              <p:cNvCxnSpPr>
                <a:cxnSpLocks/>
              </p:cNvCxnSpPr>
              <p:nvPr/>
            </p:nvCxnSpPr>
            <p:spPr>
              <a:xfrm>
                <a:off x="6773544" y="1832859"/>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 xmlns:a16="http://schemas.microsoft.com/office/drawing/2014/main" id="{B08D49BE-C16F-4D25-BA9E-78BB1FC661D9}"/>
                  </a:ext>
                </a:extLst>
              </p:cNvPr>
              <p:cNvCxnSpPr>
                <a:cxnSpLocks/>
              </p:cNvCxnSpPr>
              <p:nvPr/>
            </p:nvCxnSpPr>
            <p:spPr>
              <a:xfrm rot="5400000">
                <a:off x="6778027" y="178713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3" name="Group 412">
              <a:extLst>
                <a:ext uri="{FF2B5EF4-FFF2-40B4-BE49-F238E27FC236}">
                  <a16:creationId xmlns="" xmlns:a16="http://schemas.microsoft.com/office/drawing/2014/main" id="{73DF4AF7-7D8F-42B3-B1A0-452C4EC7CA12}"/>
                </a:ext>
              </a:extLst>
            </p:cNvPr>
            <p:cNvGrpSpPr/>
            <p:nvPr/>
          </p:nvGrpSpPr>
          <p:grpSpPr>
            <a:xfrm>
              <a:off x="8150975" y="2591647"/>
              <a:ext cx="91440" cy="72256"/>
              <a:chOff x="6773544" y="1738185"/>
              <a:chExt cx="91440" cy="91448"/>
            </a:xfrm>
          </p:grpSpPr>
          <p:cxnSp>
            <p:nvCxnSpPr>
              <p:cNvPr id="414" name="Straight Connector 413">
                <a:extLst>
                  <a:ext uri="{FF2B5EF4-FFF2-40B4-BE49-F238E27FC236}">
                    <a16:creationId xmlns="" xmlns:a16="http://schemas.microsoft.com/office/drawing/2014/main" id="{AC33C857-E631-46E5-A50A-CAD747AA425B}"/>
                  </a:ext>
                </a:extLst>
              </p:cNvPr>
              <p:cNvCxnSpPr>
                <a:cxnSpLocks/>
              </p:cNvCxnSpPr>
              <p:nvPr/>
            </p:nvCxnSpPr>
            <p:spPr>
              <a:xfrm>
                <a:off x="6773544" y="173819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 xmlns:a16="http://schemas.microsoft.com/office/drawing/2014/main" id="{0D83EBD1-4BF3-4591-A137-76CC506C8FAF}"/>
                  </a:ext>
                </a:extLst>
              </p:cNvPr>
              <p:cNvCxnSpPr>
                <a:cxnSpLocks/>
              </p:cNvCxnSpPr>
              <p:nvPr/>
            </p:nvCxnSpPr>
            <p:spPr>
              <a:xfrm>
                <a:off x="6773544" y="182963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a:extLst>
                  <a:ext uri="{FF2B5EF4-FFF2-40B4-BE49-F238E27FC236}">
                    <a16:creationId xmlns="" xmlns:a16="http://schemas.microsoft.com/office/drawing/2014/main" id="{B1230EE3-2EEC-4EDE-A1B7-B0B9910983A8}"/>
                  </a:ext>
                </a:extLst>
              </p:cNvPr>
              <p:cNvCxnSpPr>
                <a:cxnSpLocks/>
              </p:cNvCxnSpPr>
              <p:nvPr/>
            </p:nvCxnSpPr>
            <p:spPr>
              <a:xfrm rot="5400000">
                <a:off x="6778026" y="178390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7" name="Group 416">
              <a:extLst>
                <a:ext uri="{FF2B5EF4-FFF2-40B4-BE49-F238E27FC236}">
                  <a16:creationId xmlns="" xmlns:a16="http://schemas.microsoft.com/office/drawing/2014/main" id="{69C047A1-2F49-46FD-91A1-D1EC129D463B}"/>
                </a:ext>
              </a:extLst>
            </p:cNvPr>
            <p:cNvGrpSpPr/>
            <p:nvPr/>
          </p:nvGrpSpPr>
          <p:grpSpPr>
            <a:xfrm>
              <a:off x="7430134" y="2485284"/>
              <a:ext cx="91440" cy="72261"/>
              <a:chOff x="6773544" y="1734970"/>
              <a:chExt cx="91440" cy="91455"/>
            </a:xfrm>
          </p:grpSpPr>
          <p:cxnSp>
            <p:nvCxnSpPr>
              <p:cNvPr id="418" name="Straight Connector 417">
                <a:extLst>
                  <a:ext uri="{FF2B5EF4-FFF2-40B4-BE49-F238E27FC236}">
                    <a16:creationId xmlns="" xmlns:a16="http://schemas.microsoft.com/office/drawing/2014/main" id="{BDC824E9-6BEE-417D-86EC-A9830A68277F}"/>
                  </a:ext>
                </a:extLst>
              </p:cNvPr>
              <p:cNvCxnSpPr>
                <a:cxnSpLocks/>
              </p:cNvCxnSpPr>
              <p:nvPr/>
            </p:nvCxnSpPr>
            <p:spPr>
              <a:xfrm>
                <a:off x="6773544" y="173497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 xmlns:a16="http://schemas.microsoft.com/office/drawing/2014/main" id="{63B81C37-3577-4889-83DA-A1B409BEB75E}"/>
                  </a:ext>
                </a:extLst>
              </p:cNvPr>
              <p:cNvCxnSpPr>
                <a:cxnSpLocks/>
              </p:cNvCxnSpPr>
              <p:nvPr/>
            </p:nvCxnSpPr>
            <p:spPr>
              <a:xfrm>
                <a:off x="6773544" y="182642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 xmlns:a16="http://schemas.microsoft.com/office/drawing/2014/main" id="{67FB7177-B39E-4E2F-A488-6D8FAA191427}"/>
                  </a:ext>
                </a:extLst>
              </p:cNvPr>
              <p:cNvCxnSpPr>
                <a:cxnSpLocks/>
              </p:cNvCxnSpPr>
              <p:nvPr/>
            </p:nvCxnSpPr>
            <p:spPr>
              <a:xfrm rot="5400000">
                <a:off x="6778026" y="1780704"/>
                <a:ext cx="9143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1" name="Group 420">
              <a:extLst>
                <a:ext uri="{FF2B5EF4-FFF2-40B4-BE49-F238E27FC236}">
                  <a16:creationId xmlns="" xmlns:a16="http://schemas.microsoft.com/office/drawing/2014/main" id="{0CB0ED65-8975-4E89-85E4-38D5AFA3B36B}"/>
                </a:ext>
              </a:extLst>
            </p:cNvPr>
            <p:cNvGrpSpPr/>
            <p:nvPr/>
          </p:nvGrpSpPr>
          <p:grpSpPr>
            <a:xfrm>
              <a:off x="6699077" y="2389319"/>
              <a:ext cx="91440" cy="53531"/>
              <a:chOff x="6773544" y="1741400"/>
              <a:chExt cx="91440" cy="91440"/>
            </a:xfrm>
          </p:grpSpPr>
          <p:cxnSp>
            <p:nvCxnSpPr>
              <p:cNvPr id="422" name="Straight Connector 421">
                <a:extLst>
                  <a:ext uri="{FF2B5EF4-FFF2-40B4-BE49-F238E27FC236}">
                    <a16:creationId xmlns="" xmlns:a16="http://schemas.microsoft.com/office/drawing/2014/main" id="{5D64B78C-7D05-46C0-901A-F9CB33E8F419}"/>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 xmlns:a16="http://schemas.microsoft.com/office/drawing/2014/main" id="{4FD5475A-E368-4041-BF3E-22928E34CA2C}"/>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 xmlns:a16="http://schemas.microsoft.com/office/drawing/2014/main" id="{2FF5D33E-E84E-4AB3-8FE4-7034EF9A8FB8}"/>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0" name="Rectangle 143">
              <a:extLst>
                <a:ext uri="{FF2B5EF4-FFF2-40B4-BE49-F238E27FC236}">
                  <a16:creationId xmlns="" xmlns:a16="http://schemas.microsoft.com/office/drawing/2014/main" id="{C3363775-B0EA-4ED3-9AF6-7D4711498B13}"/>
                </a:ext>
              </a:extLst>
            </p:cNvPr>
            <p:cNvSpPr>
              <a:spLocks noChangeArrowheads="1"/>
            </p:cNvSpPr>
            <p:nvPr/>
          </p:nvSpPr>
          <p:spPr bwMode="auto">
            <a:xfrm>
              <a:off x="2457508" y="3382292"/>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62" name="Rectangle 145">
              <a:extLst>
                <a:ext uri="{FF2B5EF4-FFF2-40B4-BE49-F238E27FC236}">
                  <a16:creationId xmlns="" xmlns:a16="http://schemas.microsoft.com/office/drawing/2014/main" id="{8A11D6AD-C0DD-4560-90F7-D293618D0349}"/>
                </a:ext>
              </a:extLst>
            </p:cNvPr>
            <p:cNvSpPr>
              <a:spLocks noChangeArrowheads="1"/>
            </p:cNvSpPr>
            <p:nvPr/>
          </p:nvSpPr>
          <p:spPr bwMode="auto">
            <a:xfrm>
              <a:off x="2724670" y="3434680"/>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64" name="Rectangle 147">
              <a:extLst>
                <a:ext uri="{FF2B5EF4-FFF2-40B4-BE49-F238E27FC236}">
                  <a16:creationId xmlns="" xmlns:a16="http://schemas.microsoft.com/office/drawing/2014/main" id="{93FAF785-342D-427C-AC28-4CE522264C4A}"/>
                </a:ext>
              </a:extLst>
            </p:cNvPr>
            <p:cNvSpPr>
              <a:spLocks noChangeArrowheads="1"/>
            </p:cNvSpPr>
            <p:nvPr/>
          </p:nvSpPr>
          <p:spPr bwMode="auto">
            <a:xfrm>
              <a:off x="3086620" y="3448967"/>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66" name="Rectangle 149">
              <a:extLst>
                <a:ext uri="{FF2B5EF4-FFF2-40B4-BE49-F238E27FC236}">
                  <a16:creationId xmlns="" xmlns:a16="http://schemas.microsoft.com/office/drawing/2014/main" id="{913584E1-9E85-4E70-9591-C8DF1620870F}"/>
                </a:ext>
              </a:extLst>
            </p:cNvPr>
            <p:cNvSpPr>
              <a:spLocks noChangeArrowheads="1"/>
            </p:cNvSpPr>
            <p:nvPr/>
          </p:nvSpPr>
          <p:spPr bwMode="auto">
            <a:xfrm>
              <a:off x="3810520" y="3577555"/>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68" name="Rectangle 151">
              <a:extLst>
                <a:ext uri="{FF2B5EF4-FFF2-40B4-BE49-F238E27FC236}">
                  <a16:creationId xmlns="" xmlns:a16="http://schemas.microsoft.com/office/drawing/2014/main" id="{0249890F-4FD3-4157-8C90-4F7E248B31E8}"/>
                </a:ext>
              </a:extLst>
            </p:cNvPr>
            <p:cNvSpPr>
              <a:spLocks noChangeArrowheads="1"/>
            </p:cNvSpPr>
            <p:nvPr/>
          </p:nvSpPr>
          <p:spPr bwMode="auto">
            <a:xfrm>
              <a:off x="4534420" y="3688680"/>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70" name="Rectangle 153">
              <a:extLst>
                <a:ext uri="{FF2B5EF4-FFF2-40B4-BE49-F238E27FC236}">
                  <a16:creationId xmlns="" xmlns:a16="http://schemas.microsoft.com/office/drawing/2014/main" id="{3B1940B9-3C50-46D4-88C1-C981C566FA9A}"/>
                </a:ext>
              </a:extLst>
            </p:cNvPr>
            <p:cNvSpPr>
              <a:spLocks noChangeArrowheads="1"/>
            </p:cNvSpPr>
            <p:nvPr/>
          </p:nvSpPr>
          <p:spPr bwMode="auto">
            <a:xfrm>
              <a:off x="5258320" y="3760117"/>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72" name="Rectangle 155">
              <a:extLst>
                <a:ext uri="{FF2B5EF4-FFF2-40B4-BE49-F238E27FC236}">
                  <a16:creationId xmlns="" xmlns:a16="http://schemas.microsoft.com/office/drawing/2014/main" id="{0DF5FAA1-7FC8-46CB-BD44-DCC683D8562B}"/>
                </a:ext>
              </a:extLst>
            </p:cNvPr>
            <p:cNvSpPr>
              <a:spLocks noChangeArrowheads="1"/>
            </p:cNvSpPr>
            <p:nvPr/>
          </p:nvSpPr>
          <p:spPr bwMode="auto">
            <a:xfrm>
              <a:off x="5982220" y="3826792"/>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74" name="Rectangle 157">
              <a:extLst>
                <a:ext uri="{FF2B5EF4-FFF2-40B4-BE49-F238E27FC236}">
                  <a16:creationId xmlns="" xmlns:a16="http://schemas.microsoft.com/office/drawing/2014/main" id="{9B873C59-569F-4158-8589-4E9FDDF35327}"/>
                </a:ext>
              </a:extLst>
            </p:cNvPr>
            <p:cNvSpPr>
              <a:spLocks noChangeArrowheads="1"/>
            </p:cNvSpPr>
            <p:nvPr/>
          </p:nvSpPr>
          <p:spPr bwMode="auto">
            <a:xfrm>
              <a:off x="6706120" y="3915692"/>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76" name="Rectangle 159">
              <a:extLst>
                <a:ext uri="{FF2B5EF4-FFF2-40B4-BE49-F238E27FC236}">
                  <a16:creationId xmlns="" xmlns:a16="http://schemas.microsoft.com/office/drawing/2014/main" id="{B698309A-26E0-4EA9-9ECA-39D908E03C0B}"/>
                </a:ext>
              </a:extLst>
            </p:cNvPr>
            <p:cNvSpPr>
              <a:spLocks noChangeArrowheads="1"/>
            </p:cNvSpPr>
            <p:nvPr/>
          </p:nvSpPr>
          <p:spPr bwMode="auto">
            <a:xfrm>
              <a:off x="7430020" y="3969667"/>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78" name="Rectangle 161">
              <a:extLst>
                <a:ext uri="{FF2B5EF4-FFF2-40B4-BE49-F238E27FC236}">
                  <a16:creationId xmlns="" xmlns:a16="http://schemas.microsoft.com/office/drawing/2014/main" id="{359BF656-E42D-49A6-A665-39EB2C558B6E}"/>
                </a:ext>
              </a:extLst>
            </p:cNvPr>
            <p:cNvSpPr>
              <a:spLocks noChangeArrowheads="1"/>
            </p:cNvSpPr>
            <p:nvPr/>
          </p:nvSpPr>
          <p:spPr bwMode="auto">
            <a:xfrm>
              <a:off x="8152333" y="4042692"/>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280" name="Rectangle 163">
              <a:extLst>
                <a:ext uri="{FF2B5EF4-FFF2-40B4-BE49-F238E27FC236}">
                  <a16:creationId xmlns="" xmlns:a16="http://schemas.microsoft.com/office/drawing/2014/main" id="{3DF67273-F12E-4FAE-9A23-014C7C496B66}"/>
                </a:ext>
              </a:extLst>
            </p:cNvPr>
            <p:cNvSpPr>
              <a:spLocks noChangeArrowheads="1"/>
            </p:cNvSpPr>
            <p:nvPr/>
          </p:nvSpPr>
          <p:spPr bwMode="auto">
            <a:xfrm>
              <a:off x="8877820" y="4196680"/>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sp>
          <p:nvSpPr>
            <p:cNvPr id="343" name="Rectangle 143">
              <a:extLst>
                <a:ext uri="{FF2B5EF4-FFF2-40B4-BE49-F238E27FC236}">
                  <a16:creationId xmlns="" xmlns:a16="http://schemas.microsoft.com/office/drawing/2014/main" id="{145B32B6-78BC-4835-8F7D-3DF8D08B0B3D}"/>
                </a:ext>
              </a:extLst>
            </p:cNvPr>
            <p:cNvSpPr>
              <a:spLocks noChangeArrowheads="1"/>
            </p:cNvSpPr>
            <p:nvPr/>
          </p:nvSpPr>
          <p:spPr bwMode="auto">
            <a:xfrm>
              <a:off x="2360468" y="3327121"/>
              <a:ext cx="91440" cy="91440"/>
            </a:xfrm>
            <a:prstGeom prst="ellipse">
              <a:avLst/>
            </a:prstGeom>
            <a:solidFill>
              <a:schemeClr val="bg1">
                <a:lumMod val="50000"/>
              </a:schemeClr>
            </a:solidFill>
            <a:ln>
              <a:solidFill>
                <a:schemeClr val="bg1">
                  <a:lumMod val="50000"/>
                </a:schemeClr>
              </a:solidFill>
            </a:ln>
          </p:spPr>
          <p:txBody>
            <a:bodyPr vert="horz" wrap="square" lIns="91440" tIns="45720" rIns="91440" bIns="45720" numCol="1" anchor="t" anchorCtr="0" compatLnSpc="1">
              <a:prstTxWarp prst="textNoShape">
                <a:avLst/>
              </a:prstTxWarp>
            </a:bodyPr>
            <a:lstStyle/>
            <a:p>
              <a:endParaRPr lang="en-US"/>
            </a:p>
          </p:txBody>
        </p:sp>
        <p:grpSp>
          <p:nvGrpSpPr>
            <p:cNvPr id="377" name="Group 376">
              <a:extLst>
                <a:ext uri="{FF2B5EF4-FFF2-40B4-BE49-F238E27FC236}">
                  <a16:creationId xmlns="" xmlns:a16="http://schemas.microsoft.com/office/drawing/2014/main" id="{05FC20B2-0DDC-401F-8FF1-4C9926AF36E6}"/>
                </a:ext>
              </a:extLst>
            </p:cNvPr>
            <p:cNvGrpSpPr/>
            <p:nvPr/>
          </p:nvGrpSpPr>
          <p:grpSpPr>
            <a:xfrm>
              <a:off x="8873053" y="4116267"/>
              <a:ext cx="91440" cy="265797"/>
              <a:chOff x="6773544" y="1741400"/>
              <a:chExt cx="91440" cy="91440"/>
            </a:xfrm>
          </p:grpSpPr>
          <p:cxnSp>
            <p:nvCxnSpPr>
              <p:cNvPr id="374" name="Straight Connector 373">
                <a:extLst>
                  <a:ext uri="{FF2B5EF4-FFF2-40B4-BE49-F238E27FC236}">
                    <a16:creationId xmlns="" xmlns:a16="http://schemas.microsoft.com/office/drawing/2014/main" id="{301A5AA8-567E-4513-A082-17813305EA89}"/>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 xmlns:a16="http://schemas.microsoft.com/office/drawing/2014/main" id="{5D76052B-2B86-47BD-BFF1-DD620DA27270}"/>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 xmlns:a16="http://schemas.microsoft.com/office/drawing/2014/main" id="{6986D78D-8FB8-463F-BDA2-9034117EA270}"/>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5" name="Group 514">
              <a:extLst>
                <a:ext uri="{FF2B5EF4-FFF2-40B4-BE49-F238E27FC236}">
                  <a16:creationId xmlns="" xmlns:a16="http://schemas.microsoft.com/office/drawing/2014/main" id="{90E9859A-027D-45CB-92B2-9DF006BBAFBB}"/>
                </a:ext>
              </a:extLst>
            </p:cNvPr>
            <p:cNvGrpSpPr/>
            <p:nvPr/>
          </p:nvGrpSpPr>
          <p:grpSpPr>
            <a:xfrm>
              <a:off x="8147782" y="4000410"/>
              <a:ext cx="91440" cy="194434"/>
              <a:chOff x="6773544" y="1741400"/>
              <a:chExt cx="91440" cy="91440"/>
            </a:xfrm>
          </p:grpSpPr>
          <p:cxnSp>
            <p:nvCxnSpPr>
              <p:cNvPr id="516" name="Straight Connector 515">
                <a:extLst>
                  <a:ext uri="{FF2B5EF4-FFF2-40B4-BE49-F238E27FC236}">
                    <a16:creationId xmlns="" xmlns:a16="http://schemas.microsoft.com/office/drawing/2014/main" id="{A666CEC6-CFE5-484F-B456-953FE397F614}"/>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 xmlns:a16="http://schemas.microsoft.com/office/drawing/2014/main" id="{8E03984A-FA89-4AAD-9BB3-5051F9B727D1}"/>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a:extLst>
                  <a:ext uri="{FF2B5EF4-FFF2-40B4-BE49-F238E27FC236}">
                    <a16:creationId xmlns="" xmlns:a16="http://schemas.microsoft.com/office/drawing/2014/main" id="{C89ABC6F-7424-4D49-9F34-6CEB44B13DE7}"/>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9" name="Group 518">
              <a:extLst>
                <a:ext uri="{FF2B5EF4-FFF2-40B4-BE49-F238E27FC236}">
                  <a16:creationId xmlns="" xmlns:a16="http://schemas.microsoft.com/office/drawing/2014/main" id="{759715EE-5025-49F6-A442-5386801C991D}"/>
                </a:ext>
              </a:extLst>
            </p:cNvPr>
            <p:cNvGrpSpPr/>
            <p:nvPr/>
          </p:nvGrpSpPr>
          <p:grpSpPr>
            <a:xfrm>
              <a:off x="7421995" y="3939426"/>
              <a:ext cx="91440" cy="163163"/>
              <a:chOff x="6773544" y="1741400"/>
              <a:chExt cx="91440" cy="91440"/>
            </a:xfrm>
          </p:grpSpPr>
          <p:cxnSp>
            <p:nvCxnSpPr>
              <p:cNvPr id="520" name="Straight Connector 519">
                <a:extLst>
                  <a:ext uri="{FF2B5EF4-FFF2-40B4-BE49-F238E27FC236}">
                    <a16:creationId xmlns="" xmlns:a16="http://schemas.microsoft.com/office/drawing/2014/main" id="{1F378043-D562-4B18-904B-50A108EFC17C}"/>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 xmlns:a16="http://schemas.microsoft.com/office/drawing/2014/main" id="{26DB15A5-9E09-41DC-9E04-20C18957E9BD}"/>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 xmlns:a16="http://schemas.microsoft.com/office/drawing/2014/main" id="{FD07E4CD-59B3-47E1-B983-38D83B130524}"/>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3" name="Group 522">
              <a:extLst>
                <a:ext uri="{FF2B5EF4-FFF2-40B4-BE49-F238E27FC236}">
                  <a16:creationId xmlns="" xmlns:a16="http://schemas.microsoft.com/office/drawing/2014/main" id="{2CEEA585-38A2-4694-AA4E-32F26F851BED}"/>
                </a:ext>
              </a:extLst>
            </p:cNvPr>
            <p:cNvGrpSpPr/>
            <p:nvPr/>
          </p:nvGrpSpPr>
          <p:grpSpPr>
            <a:xfrm>
              <a:off x="6700037" y="3893707"/>
              <a:ext cx="91440" cy="146476"/>
              <a:chOff x="6773544" y="1741400"/>
              <a:chExt cx="91440" cy="91440"/>
            </a:xfrm>
          </p:grpSpPr>
          <p:cxnSp>
            <p:nvCxnSpPr>
              <p:cNvPr id="524" name="Straight Connector 523">
                <a:extLst>
                  <a:ext uri="{FF2B5EF4-FFF2-40B4-BE49-F238E27FC236}">
                    <a16:creationId xmlns="" xmlns:a16="http://schemas.microsoft.com/office/drawing/2014/main" id="{9093B0B7-286F-4738-9F90-0B2B6AD3CE1D}"/>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 xmlns:a16="http://schemas.microsoft.com/office/drawing/2014/main" id="{16ED6139-6A13-423C-9FC2-F605E88201D7}"/>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 xmlns:a16="http://schemas.microsoft.com/office/drawing/2014/main" id="{DE3C3678-A543-4FE8-9A2D-7C78D500C3A6}"/>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7" name="Group 526">
              <a:extLst>
                <a:ext uri="{FF2B5EF4-FFF2-40B4-BE49-F238E27FC236}">
                  <a16:creationId xmlns="" xmlns:a16="http://schemas.microsoft.com/office/drawing/2014/main" id="{CD924F53-E21A-453C-88EF-D442B2DE9425}"/>
                </a:ext>
              </a:extLst>
            </p:cNvPr>
            <p:cNvGrpSpPr/>
            <p:nvPr/>
          </p:nvGrpSpPr>
          <p:grpSpPr>
            <a:xfrm>
              <a:off x="5974887" y="3807131"/>
              <a:ext cx="91440" cy="140797"/>
              <a:chOff x="6773544" y="1741400"/>
              <a:chExt cx="91440" cy="91440"/>
            </a:xfrm>
          </p:grpSpPr>
          <p:cxnSp>
            <p:nvCxnSpPr>
              <p:cNvPr id="528" name="Straight Connector 527">
                <a:extLst>
                  <a:ext uri="{FF2B5EF4-FFF2-40B4-BE49-F238E27FC236}">
                    <a16:creationId xmlns="" xmlns:a16="http://schemas.microsoft.com/office/drawing/2014/main" id="{54F5FC44-541B-43F5-8EF1-92EBAC5D0E84}"/>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 xmlns:a16="http://schemas.microsoft.com/office/drawing/2014/main" id="{AE59C61A-8359-49ED-9D65-ECCAF5FC2346}"/>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 xmlns:a16="http://schemas.microsoft.com/office/drawing/2014/main" id="{C1A9C04D-6040-4007-A2D6-BBC5F94F707C}"/>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1" name="Group 530">
              <a:extLst>
                <a:ext uri="{FF2B5EF4-FFF2-40B4-BE49-F238E27FC236}">
                  <a16:creationId xmlns="" xmlns:a16="http://schemas.microsoft.com/office/drawing/2014/main" id="{E5E60084-C2C7-430A-A711-C5CCAFCF0CD2}"/>
                </a:ext>
              </a:extLst>
            </p:cNvPr>
            <p:cNvGrpSpPr/>
            <p:nvPr/>
          </p:nvGrpSpPr>
          <p:grpSpPr>
            <a:xfrm>
              <a:off x="5256419" y="3744853"/>
              <a:ext cx="91440" cy="135242"/>
              <a:chOff x="6773544" y="1741400"/>
              <a:chExt cx="91440" cy="91440"/>
            </a:xfrm>
          </p:grpSpPr>
          <p:cxnSp>
            <p:nvCxnSpPr>
              <p:cNvPr id="532" name="Straight Connector 531">
                <a:extLst>
                  <a:ext uri="{FF2B5EF4-FFF2-40B4-BE49-F238E27FC236}">
                    <a16:creationId xmlns="" xmlns:a16="http://schemas.microsoft.com/office/drawing/2014/main" id="{09E7DCBA-6609-42E0-AE7E-A51AEE6F5BE1}"/>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 xmlns:a16="http://schemas.microsoft.com/office/drawing/2014/main" id="{1C77EDC1-0CEF-41F1-97B4-DC075A32729A}"/>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a:extLst>
                  <a:ext uri="{FF2B5EF4-FFF2-40B4-BE49-F238E27FC236}">
                    <a16:creationId xmlns="" xmlns:a16="http://schemas.microsoft.com/office/drawing/2014/main" id="{39BEBF70-8E60-460B-A976-081D94D3000E}"/>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5" name="Group 534">
              <a:extLst>
                <a:ext uri="{FF2B5EF4-FFF2-40B4-BE49-F238E27FC236}">
                  <a16:creationId xmlns="" xmlns:a16="http://schemas.microsoft.com/office/drawing/2014/main" id="{653B6C03-C69A-4D0F-B789-66B802CC5CD2}"/>
                </a:ext>
              </a:extLst>
            </p:cNvPr>
            <p:cNvGrpSpPr/>
            <p:nvPr/>
          </p:nvGrpSpPr>
          <p:grpSpPr>
            <a:xfrm>
              <a:off x="4531993" y="3668215"/>
              <a:ext cx="91440" cy="135906"/>
              <a:chOff x="6773544" y="1741400"/>
              <a:chExt cx="91440" cy="91440"/>
            </a:xfrm>
          </p:grpSpPr>
          <p:cxnSp>
            <p:nvCxnSpPr>
              <p:cNvPr id="536" name="Straight Connector 535">
                <a:extLst>
                  <a:ext uri="{FF2B5EF4-FFF2-40B4-BE49-F238E27FC236}">
                    <a16:creationId xmlns="" xmlns:a16="http://schemas.microsoft.com/office/drawing/2014/main" id="{E7800824-F4A4-45CC-9BE9-A5C2FC6AEE0C}"/>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 xmlns:a16="http://schemas.microsoft.com/office/drawing/2014/main" id="{9E99794E-935C-4695-899F-4CFD7419CB63}"/>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 xmlns:a16="http://schemas.microsoft.com/office/drawing/2014/main" id="{1F390178-36A3-4805-B28A-F6D42FE9DE46}"/>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9" name="Group 538">
              <a:extLst>
                <a:ext uri="{FF2B5EF4-FFF2-40B4-BE49-F238E27FC236}">
                  <a16:creationId xmlns="" xmlns:a16="http://schemas.microsoft.com/office/drawing/2014/main" id="{296659C4-0F77-445A-BD87-6C6782A431B9}"/>
                </a:ext>
              </a:extLst>
            </p:cNvPr>
            <p:cNvGrpSpPr/>
            <p:nvPr/>
          </p:nvGrpSpPr>
          <p:grpSpPr>
            <a:xfrm>
              <a:off x="3809761" y="3562955"/>
              <a:ext cx="91440" cy="132631"/>
              <a:chOff x="6773544" y="1741400"/>
              <a:chExt cx="91440" cy="91440"/>
            </a:xfrm>
          </p:grpSpPr>
          <p:cxnSp>
            <p:nvCxnSpPr>
              <p:cNvPr id="540" name="Straight Connector 539">
                <a:extLst>
                  <a:ext uri="{FF2B5EF4-FFF2-40B4-BE49-F238E27FC236}">
                    <a16:creationId xmlns="" xmlns:a16="http://schemas.microsoft.com/office/drawing/2014/main" id="{AF827322-2ECF-433A-AB41-488341CC2D1A}"/>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a:extLst>
                  <a:ext uri="{FF2B5EF4-FFF2-40B4-BE49-F238E27FC236}">
                    <a16:creationId xmlns="" xmlns:a16="http://schemas.microsoft.com/office/drawing/2014/main" id="{5548E1F6-D60E-4099-81A2-84A81EE0E2D7}"/>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a:extLst>
                  <a:ext uri="{FF2B5EF4-FFF2-40B4-BE49-F238E27FC236}">
                    <a16:creationId xmlns="" xmlns:a16="http://schemas.microsoft.com/office/drawing/2014/main" id="{F6B1ED67-1E2A-401E-A2D6-BD618B5F9EB9}"/>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3" name="Group 542">
              <a:extLst>
                <a:ext uri="{FF2B5EF4-FFF2-40B4-BE49-F238E27FC236}">
                  <a16:creationId xmlns="" xmlns:a16="http://schemas.microsoft.com/office/drawing/2014/main" id="{989D1E80-715A-43F8-869C-D4138E23CB8A}"/>
                </a:ext>
              </a:extLst>
            </p:cNvPr>
            <p:cNvGrpSpPr/>
            <p:nvPr/>
          </p:nvGrpSpPr>
          <p:grpSpPr>
            <a:xfrm>
              <a:off x="3085707" y="3440818"/>
              <a:ext cx="91440" cy="108248"/>
              <a:chOff x="6773544" y="1741400"/>
              <a:chExt cx="91440" cy="91440"/>
            </a:xfrm>
          </p:grpSpPr>
          <p:cxnSp>
            <p:nvCxnSpPr>
              <p:cNvPr id="544" name="Straight Connector 543">
                <a:extLst>
                  <a:ext uri="{FF2B5EF4-FFF2-40B4-BE49-F238E27FC236}">
                    <a16:creationId xmlns="" xmlns:a16="http://schemas.microsoft.com/office/drawing/2014/main" id="{DD3E1905-67AE-4BAC-B386-13243E35F558}"/>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 xmlns:a16="http://schemas.microsoft.com/office/drawing/2014/main" id="{ABDDBF00-95F5-4B39-9CFD-EB96780BAB3A}"/>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6" name="Straight Connector 545">
                <a:extLst>
                  <a:ext uri="{FF2B5EF4-FFF2-40B4-BE49-F238E27FC236}">
                    <a16:creationId xmlns="" xmlns:a16="http://schemas.microsoft.com/office/drawing/2014/main" id="{EDEF4457-DB09-4037-A727-B918B24CBC9E}"/>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7" name="Group 546">
              <a:extLst>
                <a:ext uri="{FF2B5EF4-FFF2-40B4-BE49-F238E27FC236}">
                  <a16:creationId xmlns="" xmlns:a16="http://schemas.microsoft.com/office/drawing/2014/main" id="{DBFB8B68-595D-4BC7-BA9B-8D5A4BA5DA9E}"/>
                </a:ext>
              </a:extLst>
            </p:cNvPr>
            <p:cNvGrpSpPr/>
            <p:nvPr/>
          </p:nvGrpSpPr>
          <p:grpSpPr>
            <a:xfrm>
              <a:off x="2719573" y="3424618"/>
              <a:ext cx="91440" cy="116308"/>
              <a:chOff x="6773544" y="1741400"/>
              <a:chExt cx="91440" cy="91440"/>
            </a:xfrm>
          </p:grpSpPr>
          <p:cxnSp>
            <p:nvCxnSpPr>
              <p:cNvPr id="548" name="Straight Connector 547">
                <a:extLst>
                  <a:ext uri="{FF2B5EF4-FFF2-40B4-BE49-F238E27FC236}">
                    <a16:creationId xmlns="" xmlns:a16="http://schemas.microsoft.com/office/drawing/2014/main" id="{F3BF98FA-6F4C-4F60-96F0-31957D38085B}"/>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 xmlns:a16="http://schemas.microsoft.com/office/drawing/2014/main" id="{8E2AAA55-74DA-497E-AD0E-D4A2A2B0E221}"/>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 xmlns:a16="http://schemas.microsoft.com/office/drawing/2014/main" id="{07FB71D5-85B5-40D2-9705-C5D89483BDA7}"/>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1" name="Group 550">
              <a:extLst>
                <a:ext uri="{FF2B5EF4-FFF2-40B4-BE49-F238E27FC236}">
                  <a16:creationId xmlns="" xmlns:a16="http://schemas.microsoft.com/office/drawing/2014/main" id="{B9E77202-A286-46FE-9E08-CB9625E47F3D}"/>
                </a:ext>
              </a:extLst>
            </p:cNvPr>
            <p:cNvGrpSpPr/>
            <p:nvPr/>
          </p:nvGrpSpPr>
          <p:grpSpPr>
            <a:xfrm>
              <a:off x="2450594" y="3372799"/>
              <a:ext cx="91440" cy="119286"/>
              <a:chOff x="6773544" y="1741400"/>
              <a:chExt cx="91440" cy="91440"/>
            </a:xfrm>
          </p:grpSpPr>
          <p:cxnSp>
            <p:nvCxnSpPr>
              <p:cNvPr id="552" name="Straight Connector 551">
                <a:extLst>
                  <a:ext uri="{FF2B5EF4-FFF2-40B4-BE49-F238E27FC236}">
                    <a16:creationId xmlns="" xmlns:a16="http://schemas.microsoft.com/office/drawing/2014/main" id="{92B0C2B0-6710-4190-A22B-90E6C51CC517}"/>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 xmlns:a16="http://schemas.microsoft.com/office/drawing/2014/main" id="{3210A8A4-1348-418A-8AA0-4640AF794A61}"/>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 xmlns:a16="http://schemas.microsoft.com/office/drawing/2014/main" id="{DA90C8A1-8B16-4624-A492-9FB3B9156A93}"/>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 xmlns:a16="http://schemas.microsoft.com/office/drawing/2014/main" id="{C58B809B-9E59-4958-A8E0-9D1404D9C365}"/>
                </a:ext>
              </a:extLst>
            </p:cNvPr>
            <p:cNvGrpSpPr/>
            <p:nvPr/>
          </p:nvGrpSpPr>
          <p:grpSpPr>
            <a:xfrm>
              <a:off x="2357238" y="3327121"/>
              <a:ext cx="6611451" cy="695684"/>
              <a:chOff x="2357238" y="3327121"/>
              <a:chExt cx="6611451" cy="695684"/>
            </a:xfrm>
          </p:grpSpPr>
          <p:sp>
            <p:nvSpPr>
              <p:cNvPr id="191" name="Rectangle 74">
                <a:extLst>
                  <a:ext uri="{FF2B5EF4-FFF2-40B4-BE49-F238E27FC236}">
                    <a16:creationId xmlns="" xmlns:a16="http://schemas.microsoft.com/office/drawing/2014/main" id="{D9357ADD-3A7B-4C61-8CBA-424E77E06989}"/>
                  </a:ext>
                </a:extLst>
              </p:cNvPr>
              <p:cNvSpPr>
                <a:spLocks noChangeArrowheads="1"/>
              </p:cNvSpPr>
              <p:nvPr/>
            </p:nvSpPr>
            <p:spPr bwMode="auto">
              <a:xfrm>
                <a:off x="2463364" y="3561781"/>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93" name="Rectangle 76">
                <a:extLst>
                  <a:ext uri="{FF2B5EF4-FFF2-40B4-BE49-F238E27FC236}">
                    <a16:creationId xmlns="" xmlns:a16="http://schemas.microsoft.com/office/drawing/2014/main" id="{7F6426D6-1304-491F-9743-C90C519F7E5D}"/>
                  </a:ext>
                </a:extLst>
              </p:cNvPr>
              <p:cNvSpPr>
                <a:spLocks noChangeArrowheads="1"/>
              </p:cNvSpPr>
              <p:nvPr/>
            </p:nvSpPr>
            <p:spPr bwMode="auto">
              <a:xfrm>
                <a:off x="2726927" y="3516061"/>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95" name="Rectangle 78">
                <a:extLst>
                  <a:ext uri="{FF2B5EF4-FFF2-40B4-BE49-F238E27FC236}">
                    <a16:creationId xmlns="" xmlns:a16="http://schemas.microsoft.com/office/drawing/2014/main" id="{9C7B551B-7197-41B2-840A-4E5F82CC8707}"/>
                  </a:ext>
                </a:extLst>
              </p:cNvPr>
              <p:cNvSpPr>
                <a:spLocks noChangeArrowheads="1"/>
              </p:cNvSpPr>
              <p:nvPr/>
            </p:nvSpPr>
            <p:spPr bwMode="auto">
              <a:xfrm>
                <a:off x="3090620" y="3510744"/>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97" name="Rectangle 80">
                <a:extLst>
                  <a:ext uri="{FF2B5EF4-FFF2-40B4-BE49-F238E27FC236}">
                    <a16:creationId xmlns="" xmlns:a16="http://schemas.microsoft.com/office/drawing/2014/main" id="{59A6B88C-C778-4BA9-A6BC-6B9CA4959E6D}"/>
                  </a:ext>
                </a:extLst>
              </p:cNvPr>
              <p:cNvSpPr>
                <a:spLocks noChangeArrowheads="1"/>
              </p:cNvSpPr>
              <p:nvPr/>
            </p:nvSpPr>
            <p:spPr bwMode="auto">
              <a:xfrm>
                <a:off x="3816136" y="3575868"/>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99" name="Rectangle 82">
                <a:extLst>
                  <a:ext uri="{FF2B5EF4-FFF2-40B4-BE49-F238E27FC236}">
                    <a16:creationId xmlns="" xmlns:a16="http://schemas.microsoft.com/office/drawing/2014/main" id="{8F15D8CC-FCD8-4B83-B71D-04F7CEFE3327}"/>
                  </a:ext>
                </a:extLst>
              </p:cNvPr>
              <p:cNvSpPr>
                <a:spLocks noChangeArrowheads="1"/>
              </p:cNvSpPr>
              <p:nvPr/>
            </p:nvSpPr>
            <p:spPr bwMode="auto">
              <a:xfrm>
                <a:off x="4542770" y="3664803"/>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01" name="Rectangle 84">
                <a:extLst>
                  <a:ext uri="{FF2B5EF4-FFF2-40B4-BE49-F238E27FC236}">
                    <a16:creationId xmlns="" xmlns:a16="http://schemas.microsoft.com/office/drawing/2014/main" id="{40AE7190-2711-4B21-8E83-512790A7EBBD}"/>
                  </a:ext>
                </a:extLst>
              </p:cNvPr>
              <p:cNvSpPr>
                <a:spLocks noChangeArrowheads="1"/>
              </p:cNvSpPr>
              <p:nvPr/>
            </p:nvSpPr>
            <p:spPr bwMode="auto">
              <a:xfrm>
                <a:off x="5262550" y="3595172"/>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03" name="Rectangle 86">
                <a:extLst>
                  <a:ext uri="{FF2B5EF4-FFF2-40B4-BE49-F238E27FC236}">
                    <a16:creationId xmlns="" xmlns:a16="http://schemas.microsoft.com/office/drawing/2014/main" id="{D042247D-169D-49B4-89F5-39AFEBC0FA1A}"/>
                  </a:ext>
                </a:extLst>
              </p:cNvPr>
              <p:cNvSpPr>
                <a:spLocks noChangeArrowheads="1"/>
              </p:cNvSpPr>
              <p:nvPr/>
            </p:nvSpPr>
            <p:spPr bwMode="auto">
              <a:xfrm>
                <a:off x="5982351" y="3707396"/>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05" name="Rectangle 88">
                <a:extLst>
                  <a:ext uri="{FF2B5EF4-FFF2-40B4-BE49-F238E27FC236}">
                    <a16:creationId xmlns="" xmlns:a16="http://schemas.microsoft.com/office/drawing/2014/main" id="{556BDD83-E171-4529-8D39-A31FA648EF85}"/>
                  </a:ext>
                </a:extLst>
              </p:cNvPr>
              <p:cNvSpPr>
                <a:spLocks noChangeArrowheads="1"/>
              </p:cNvSpPr>
              <p:nvPr/>
            </p:nvSpPr>
            <p:spPr bwMode="auto">
              <a:xfrm>
                <a:off x="6699077" y="3774982"/>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07" name="Rectangle 90">
                <a:extLst>
                  <a:ext uri="{FF2B5EF4-FFF2-40B4-BE49-F238E27FC236}">
                    <a16:creationId xmlns="" xmlns:a16="http://schemas.microsoft.com/office/drawing/2014/main" id="{D37D7296-66EC-4947-9A21-56FAD8CA92EB}"/>
                  </a:ext>
                </a:extLst>
              </p:cNvPr>
              <p:cNvSpPr>
                <a:spLocks noChangeArrowheads="1"/>
              </p:cNvSpPr>
              <p:nvPr/>
            </p:nvSpPr>
            <p:spPr bwMode="auto">
              <a:xfrm>
                <a:off x="7430002" y="3841411"/>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09" name="Rectangle 92">
                <a:extLst>
                  <a:ext uri="{FF2B5EF4-FFF2-40B4-BE49-F238E27FC236}">
                    <a16:creationId xmlns="" xmlns:a16="http://schemas.microsoft.com/office/drawing/2014/main" id="{E884787D-AD28-4C50-A968-FA7A98CBBB76}"/>
                  </a:ext>
                </a:extLst>
              </p:cNvPr>
              <p:cNvSpPr>
                <a:spLocks noChangeArrowheads="1"/>
              </p:cNvSpPr>
              <p:nvPr/>
            </p:nvSpPr>
            <p:spPr bwMode="auto">
              <a:xfrm>
                <a:off x="8150975" y="3902989"/>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211" name="Rectangle 94">
                <a:extLst>
                  <a:ext uri="{FF2B5EF4-FFF2-40B4-BE49-F238E27FC236}">
                    <a16:creationId xmlns="" xmlns:a16="http://schemas.microsoft.com/office/drawing/2014/main" id="{EF2ED748-F4D8-4CEA-A129-9834E27AC683}"/>
                  </a:ext>
                </a:extLst>
              </p:cNvPr>
              <p:cNvSpPr>
                <a:spLocks noChangeArrowheads="1"/>
              </p:cNvSpPr>
              <p:nvPr/>
            </p:nvSpPr>
            <p:spPr bwMode="auto">
              <a:xfrm>
                <a:off x="8877249" y="3931365"/>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41" name="Rectangle 74">
                <a:extLst>
                  <a:ext uri="{FF2B5EF4-FFF2-40B4-BE49-F238E27FC236}">
                    <a16:creationId xmlns="" xmlns:a16="http://schemas.microsoft.com/office/drawing/2014/main" id="{8A047E5D-8535-4A9E-B82F-72C013E58E70}"/>
                  </a:ext>
                </a:extLst>
              </p:cNvPr>
              <p:cNvSpPr>
                <a:spLocks noChangeArrowheads="1"/>
              </p:cNvSpPr>
              <p:nvPr/>
            </p:nvSpPr>
            <p:spPr bwMode="auto">
              <a:xfrm>
                <a:off x="2357238" y="3327121"/>
                <a:ext cx="91440" cy="9144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sp>
          <p:nvSpPr>
            <p:cNvPr id="468" name="Freeform: Shape 467">
              <a:extLst>
                <a:ext uri="{FF2B5EF4-FFF2-40B4-BE49-F238E27FC236}">
                  <a16:creationId xmlns="" xmlns:a16="http://schemas.microsoft.com/office/drawing/2014/main" id="{DEF3EFB8-BAE2-4650-A765-C114A72D46EA}"/>
                </a:ext>
              </a:extLst>
            </p:cNvPr>
            <p:cNvSpPr/>
            <p:nvPr/>
          </p:nvSpPr>
          <p:spPr>
            <a:xfrm>
              <a:off x="2388358" y="3370997"/>
              <a:ext cx="6523630" cy="614149"/>
            </a:xfrm>
            <a:custGeom>
              <a:avLst/>
              <a:gdLst>
                <a:gd name="connsiteX0" fmla="*/ 0 w 6523630"/>
                <a:gd name="connsiteY0" fmla="*/ 0 h 614149"/>
                <a:gd name="connsiteX1" fmla="*/ 116006 w 6523630"/>
                <a:gd name="connsiteY1" fmla="*/ 245660 h 614149"/>
                <a:gd name="connsiteX2" fmla="*/ 388961 w 6523630"/>
                <a:gd name="connsiteY2" fmla="*/ 191069 h 614149"/>
                <a:gd name="connsiteX3" fmla="*/ 750627 w 6523630"/>
                <a:gd name="connsiteY3" fmla="*/ 204716 h 614149"/>
                <a:gd name="connsiteX4" fmla="*/ 1467135 w 6523630"/>
                <a:gd name="connsiteY4" fmla="*/ 232012 h 614149"/>
                <a:gd name="connsiteX5" fmla="*/ 2190466 w 6523630"/>
                <a:gd name="connsiteY5" fmla="*/ 334370 h 614149"/>
                <a:gd name="connsiteX6" fmla="*/ 2920621 w 6523630"/>
                <a:gd name="connsiteY6" fmla="*/ 272955 h 614149"/>
                <a:gd name="connsiteX7" fmla="*/ 3650776 w 6523630"/>
                <a:gd name="connsiteY7" fmla="*/ 382137 h 614149"/>
                <a:gd name="connsiteX8" fmla="*/ 4360460 w 6523630"/>
                <a:gd name="connsiteY8" fmla="*/ 443552 h 614149"/>
                <a:gd name="connsiteX9" fmla="*/ 5083791 w 6523630"/>
                <a:gd name="connsiteY9" fmla="*/ 504967 h 614149"/>
                <a:gd name="connsiteX10" fmla="*/ 5813946 w 6523630"/>
                <a:gd name="connsiteY10" fmla="*/ 580030 h 614149"/>
                <a:gd name="connsiteX11" fmla="*/ 6523630 w 6523630"/>
                <a:gd name="connsiteY11" fmla="*/ 614149 h 61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23630" h="614149">
                  <a:moveTo>
                    <a:pt x="0" y="0"/>
                  </a:moveTo>
                  <a:lnTo>
                    <a:pt x="116006" y="245660"/>
                  </a:lnTo>
                  <a:lnTo>
                    <a:pt x="388961" y="191069"/>
                  </a:lnTo>
                  <a:lnTo>
                    <a:pt x="750627" y="204716"/>
                  </a:lnTo>
                  <a:lnTo>
                    <a:pt x="1467135" y="232012"/>
                  </a:lnTo>
                  <a:lnTo>
                    <a:pt x="2190466" y="334370"/>
                  </a:lnTo>
                  <a:lnTo>
                    <a:pt x="2920621" y="272955"/>
                  </a:lnTo>
                  <a:lnTo>
                    <a:pt x="3650776" y="382137"/>
                  </a:lnTo>
                  <a:lnTo>
                    <a:pt x="4360460" y="443552"/>
                  </a:lnTo>
                  <a:lnTo>
                    <a:pt x="5083791" y="504967"/>
                  </a:lnTo>
                  <a:lnTo>
                    <a:pt x="5813946" y="580030"/>
                  </a:lnTo>
                  <a:lnTo>
                    <a:pt x="6523630" y="614149"/>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 xmlns:a16="http://schemas.microsoft.com/office/drawing/2014/main" id="{7E7210D3-82A3-431C-B4B6-94D0CEAAFE21}"/>
                </a:ext>
              </a:extLst>
            </p:cNvPr>
            <p:cNvGrpSpPr/>
            <p:nvPr/>
          </p:nvGrpSpPr>
          <p:grpSpPr>
            <a:xfrm>
              <a:off x="2463088" y="3476309"/>
              <a:ext cx="6498280" cy="675120"/>
              <a:chOff x="2463088" y="3476309"/>
              <a:chExt cx="6498280" cy="675120"/>
            </a:xfrm>
          </p:grpSpPr>
          <p:grpSp>
            <p:nvGrpSpPr>
              <p:cNvPr id="409" name="Group 408">
                <a:extLst>
                  <a:ext uri="{FF2B5EF4-FFF2-40B4-BE49-F238E27FC236}">
                    <a16:creationId xmlns="" xmlns:a16="http://schemas.microsoft.com/office/drawing/2014/main" id="{7EA343F8-24C4-4D0E-B60D-730C1C37F0BF}"/>
                  </a:ext>
                </a:extLst>
              </p:cNvPr>
              <p:cNvGrpSpPr/>
              <p:nvPr/>
            </p:nvGrpSpPr>
            <p:grpSpPr>
              <a:xfrm>
                <a:off x="8869928" y="3810642"/>
                <a:ext cx="91440" cy="340787"/>
                <a:chOff x="6773544" y="1741400"/>
                <a:chExt cx="91440" cy="91440"/>
              </a:xfrm>
            </p:grpSpPr>
            <p:cxnSp>
              <p:nvCxnSpPr>
                <p:cNvPr id="410" name="Straight Connector 409">
                  <a:extLst>
                    <a:ext uri="{FF2B5EF4-FFF2-40B4-BE49-F238E27FC236}">
                      <a16:creationId xmlns="" xmlns:a16="http://schemas.microsoft.com/office/drawing/2014/main" id="{29199D04-DF08-4F74-8B4B-7E93162E3948}"/>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 xmlns:a16="http://schemas.microsoft.com/office/drawing/2014/main" id="{9FDBDBB3-0D79-49F7-925C-B431FD63150C}"/>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 xmlns:a16="http://schemas.microsoft.com/office/drawing/2014/main" id="{462575E6-4687-421A-A9DC-36FD002A517B}"/>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 xmlns:a16="http://schemas.microsoft.com/office/drawing/2014/main" id="{40A1C722-C590-4651-90B0-68B866F2EAC5}"/>
                  </a:ext>
                </a:extLst>
              </p:cNvPr>
              <p:cNvGrpSpPr/>
              <p:nvPr/>
            </p:nvGrpSpPr>
            <p:grpSpPr>
              <a:xfrm>
                <a:off x="8145488" y="3847345"/>
                <a:ext cx="91440" cy="209117"/>
                <a:chOff x="6773544" y="1741400"/>
                <a:chExt cx="91440" cy="91440"/>
              </a:xfrm>
            </p:grpSpPr>
            <p:cxnSp>
              <p:nvCxnSpPr>
                <p:cNvPr id="428" name="Straight Connector 427">
                  <a:extLst>
                    <a:ext uri="{FF2B5EF4-FFF2-40B4-BE49-F238E27FC236}">
                      <a16:creationId xmlns="" xmlns:a16="http://schemas.microsoft.com/office/drawing/2014/main" id="{CBA2B8F1-112F-426E-9DB2-BFA28B382FF0}"/>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 xmlns:a16="http://schemas.microsoft.com/office/drawing/2014/main" id="{EA11E5DB-F0F5-40C4-AEE1-B47A9B787A64}"/>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 xmlns:a16="http://schemas.microsoft.com/office/drawing/2014/main" id="{3DCE78B6-3A6D-41E4-976C-D820DE182E1E}"/>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1" name="Group 430">
                <a:extLst>
                  <a:ext uri="{FF2B5EF4-FFF2-40B4-BE49-F238E27FC236}">
                    <a16:creationId xmlns="" xmlns:a16="http://schemas.microsoft.com/office/drawing/2014/main" id="{698369A0-8EC6-46D6-B374-93B5FFA3FEF0}"/>
                  </a:ext>
                </a:extLst>
              </p:cNvPr>
              <p:cNvGrpSpPr/>
              <p:nvPr/>
            </p:nvGrpSpPr>
            <p:grpSpPr>
              <a:xfrm>
                <a:off x="7427432" y="3795690"/>
                <a:ext cx="91440" cy="179371"/>
                <a:chOff x="6773544" y="1741400"/>
                <a:chExt cx="91440" cy="91440"/>
              </a:xfrm>
            </p:grpSpPr>
            <p:cxnSp>
              <p:nvCxnSpPr>
                <p:cNvPr id="432" name="Straight Connector 431">
                  <a:extLst>
                    <a:ext uri="{FF2B5EF4-FFF2-40B4-BE49-F238E27FC236}">
                      <a16:creationId xmlns="" xmlns:a16="http://schemas.microsoft.com/office/drawing/2014/main" id="{7667ECAE-F3FB-481F-A7BC-12F267CA7397}"/>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 xmlns:a16="http://schemas.microsoft.com/office/drawing/2014/main" id="{F59D3D36-BB58-418B-8E0B-B7B04F575D20}"/>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 xmlns:a16="http://schemas.microsoft.com/office/drawing/2014/main" id="{BF3B4AE8-88EF-4198-B10C-0AC0CB945CD0}"/>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5" name="Group 434">
                <a:extLst>
                  <a:ext uri="{FF2B5EF4-FFF2-40B4-BE49-F238E27FC236}">
                    <a16:creationId xmlns="" xmlns:a16="http://schemas.microsoft.com/office/drawing/2014/main" id="{9A53432D-5CC7-4141-A2F7-70C126C73393}"/>
                  </a:ext>
                </a:extLst>
              </p:cNvPr>
              <p:cNvGrpSpPr/>
              <p:nvPr/>
            </p:nvGrpSpPr>
            <p:grpSpPr>
              <a:xfrm>
                <a:off x="6699076" y="3738025"/>
                <a:ext cx="91440" cy="158349"/>
                <a:chOff x="6773544" y="1741400"/>
                <a:chExt cx="91440" cy="91440"/>
              </a:xfrm>
            </p:grpSpPr>
            <p:cxnSp>
              <p:nvCxnSpPr>
                <p:cNvPr id="436" name="Straight Connector 435">
                  <a:extLst>
                    <a:ext uri="{FF2B5EF4-FFF2-40B4-BE49-F238E27FC236}">
                      <a16:creationId xmlns="" xmlns:a16="http://schemas.microsoft.com/office/drawing/2014/main" id="{2E79C252-B164-49FE-B097-7AA705CBA0C0}"/>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 xmlns:a16="http://schemas.microsoft.com/office/drawing/2014/main" id="{E23C1E9C-6F59-416E-B0CF-71A85C0AC4F5}"/>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 xmlns:a16="http://schemas.microsoft.com/office/drawing/2014/main" id="{89490B0E-A322-437B-8BF3-12AFCBE66EE3}"/>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9" name="Group 438">
                <a:extLst>
                  <a:ext uri="{FF2B5EF4-FFF2-40B4-BE49-F238E27FC236}">
                    <a16:creationId xmlns="" xmlns:a16="http://schemas.microsoft.com/office/drawing/2014/main" id="{B20FB6E2-D0D3-4579-B4FF-80735201163F}"/>
                  </a:ext>
                </a:extLst>
              </p:cNvPr>
              <p:cNvGrpSpPr/>
              <p:nvPr/>
            </p:nvGrpSpPr>
            <p:grpSpPr>
              <a:xfrm>
                <a:off x="5974407" y="3675480"/>
                <a:ext cx="91440" cy="150348"/>
                <a:chOff x="6773544" y="1741400"/>
                <a:chExt cx="91440" cy="91440"/>
              </a:xfrm>
            </p:grpSpPr>
            <p:cxnSp>
              <p:nvCxnSpPr>
                <p:cNvPr id="440" name="Straight Connector 439">
                  <a:extLst>
                    <a:ext uri="{FF2B5EF4-FFF2-40B4-BE49-F238E27FC236}">
                      <a16:creationId xmlns="" xmlns:a16="http://schemas.microsoft.com/office/drawing/2014/main" id="{9167E45C-7BD3-40FF-BBED-5422217354C7}"/>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 xmlns:a16="http://schemas.microsoft.com/office/drawing/2014/main" id="{180C7C42-BF35-405B-BFA1-70F8EBBF7DBE}"/>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 xmlns:a16="http://schemas.microsoft.com/office/drawing/2014/main" id="{1BAAD201-71BC-4495-A56E-64913C2779F4}"/>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3" name="Group 442">
                <a:extLst>
                  <a:ext uri="{FF2B5EF4-FFF2-40B4-BE49-F238E27FC236}">
                    <a16:creationId xmlns="" xmlns:a16="http://schemas.microsoft.com/office/drawing/2014/main" id="{2BC6A93C-A1E1-4A1D-895B-A6C0C3C943C2}"/>
                  </a:ext>
                </a:extLst>
              </p:cNvPr>
              <p:cNvGrpSpPr/>
              <p:nvPr/>
            </p:nvGrpSpPr>
            <p:grpSpPr>
              <a:xfrm>
                <a:off x="5253954" y="3561248"/>
                <a:ext cx="91440" cy="147906"/>
                <a:chOff x="6773544" y="1741400"/>
                <a:chExt cx="91440" cy="91440"/>
              </a:xfrm>
            </p:grpSpPr>
            <p:cxnSp>
              <p:nvCxnSpPr>
                <p:cNvPr id="444" name="Straight Connector 443">
                  <a:extLst>
                    <a:ext uri="{FF2B5EF4-FFF2-40B4-BE49-F238E27FC236}">
                      <a16:creationId xmlns="" xmlns:a16="http://schemas.microsoft.com/office/drawing/2014/main" id="{AD19BD6A-3F31-4C1B-8EF8-810A075AAECB}"/>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 xmlns:a16="http://schemas.microsoft.com/office/drawing/2014/main" id="{02ECB33D-4BF4-4B11-A55B-0C27ED62FACF}"/>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 xmlns:a16="http://schemas.microsoft.com/office/drawing/2014/main" id="{02087188-D301-44B2-AB42-44E9CD8994AA}"/>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 xmlns:a16="http://schemas.microsoft.com/office/drawing/2014/main" id="{4BBDA158-F781-4196-BE8A-E19AD27E4DB2}"/>
                  </a:ext>
                </a:extLst>
              </p:cNvPr>
              <p:cNvGrpSpPr/>
              <p:nvPr/>
            </p:nvGrpSpPr>
            <p:grpSpPr>
              <a:xfrm>
                <a:off x="4526014" y="3631022"/>
                <a:ext cx="91440" cy="145966"/>
                <a:chOff x="6773544" y="1741400"/>
                <a:chExt cx="91440" cy="91440"/>
              </a:xfrm>
            </p:grpSpPr>
            <p:cxnSp>
              <p:nvCxnSpPr>
                <p:cNvPr id="448" name="Straight Connector 447">
                  <a:extLst>
                    <a:ext uri="{FF2B5EF4-FFF2-40B4-BE49-F238E27FC236}">
                      <a16:creationId xmlns="" xmlns:a16="http://schemas.microsoft.com/office/drawing/2014/main" id="{9A5B29C0-BAC0-408C-82AC-6CCD7E1C3DAE}"/>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 xmlns:a16="http://schemas.microsoft.com/office/drawing/2014/main" id="{861E5DD8-AD46-4A91-B273-43F1E92CB085}"/>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 xmlns:a16="http://schemas.microsoft.com/office/drawing/2014/main" id="{5541FE32-A4D9-4A4D-AE69-8100708F9EF8}"/>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1" name="Group 450">
                <a:extLst>
                  <a:ext uri="{FF2B5EF4-FFF2-40B4-BE49-F238E27FC236}">
                    <a16:creationId xmlns="" xmlns:a16="http://schemas.microsoft.com/office/drawing/2014/main" id="{D86F5F89-AB8B-4155-A306-D1D3881C063A}"/>
                  </a:ext>
                </a:extLst>
              </p:cNvPr>
              <p:cNvGrpSpPr/>
              <p:nvPr/>
            </p:nvGrpSpPr>
            <p:grpSpPr>
              <a:xfrm>
                <a:off x="3810649" y="3538472"/>
                <a:ext cx="91440" cy="146261"/>
                <a:chOff x="6773544" y="1741400"/>
                <a:chExt cx="91440" cy="91440"/>
              </a:xfrm>
            </p:grpSpPr>
            <p:cxnSp>
              <p:nvCxnSpPr>
                <p:cNvPr id="452" name="Straight Connector 451">
                  <a:extLst>
                    <a:ext uri="{FF2B5EF4-FFF2-40B4-BE49-F238E27FC236}">
                      <a16:creationId xmlns="" xmlns:a16="http://schemas.microsoft.com/office/drawing/2014/main" id="{DF04097D-0582-4F53-B493-953724F77EAE}"/>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 xmlns:a16="http://schemas.microsoft.com/office/drawing/2014/main" id="{E0131C62-75C1-480B-98CA-EA395F6B2257}"/>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 xmlns:a16="http://schemas.microsoft.com/office/drawing/2014/main" id="{00108173-86F0-4851-A690-813D6A6967EC}"/>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5" name="Group 454">
                <a:extLst>
                  <a:ext uri="{FF2B5EF4-FFF2-40B4-BE49-F238E27FC236}">
                    <a16:creationId xmlns="" xmlns:a16="http://schemas.microsoft.com/office/drawing/2014/main" id="{E49EBD10-4957-4615-B712-78D2C16933B5}"/>
                  </a:ext>
                </a:extLst>
              </p:cNvPr>
              <p:cNvGrpSpPr/>
              <p:nvPr/>
            </p:nvGrpSpPr>
            <p:grpSpPr>
              <a:xfrm>
                <a:off x="3086964" y="3476309"/>
                <a:ext cx="91440" cy="146018"/>
                <a:chOff x="6773544" y="1741400"/>
                <a:chExt cx="91440" cy="91440"/>
              </a:xfrm>
            </p:grpSpPr>
            <p:cxnSp>
              <p:nvCxnSpPr>
                <p:cNvPr id="456" name="Straight Connector 455">
                  <a:extLst>
                    <a:ext uri="{FF2B5EF4-FFF2-40B4-BE49-F238E27FC236}">
                      <a16:creationId xmlns="" xmlns:a16="http://schemas.microsoft.com/office/drawing/2014/main" id="{253C631D-283F-484F-B380-837E12F4ACA9}"/>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 xmlns:a16="http://schemas.microsoft.com/office/drawing/2014/main" id="{91C51445-1E6F-4262-A0B5-522775EACD99}"/>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 xmlns:a16="http://schemas.microsoft.com/office/drawing/2014/main" id="{2941CF47-39D4-4D0E-8469-380C849396FA}"/>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9" name="Group 458">
                <a:extLst>
                  <a:ext uri="{FF2B5EF4-FFF2-40B4-BE49-F238E27FC236}">
                    <a16:creationId xmlns="" xmlns:a16="http://schemas.microsoft.com/office/drawing/2014/main" id="{F32B4A2B-3CB3-43FF-9672-01B64C3FF2D5}"/>
                  </a:ext>
                </a:extLst>
              </p:cNvPr>
              <p:cNvGrpSpPr/>
              <p:nvPr/>
            </p:nvGrpSpPr>
            <p:grpSpPr>
              <a:xfrm>
                <a:off x="2722949" y="3503302"/>
                <a:ext cx="91440" cy="129878"/>
                <a:chOff x="6773544" y="1741400"/>
                <a:chExt cx="91440" cy="91440"/>
              </a:xfrm>
            </p:grpSpPr>
            <p:cxnSp>
              <p:nvCxnSpPr>
                <p:cNvPr id="460" name="Straight Connector 459">
                  <a:extLst>
                    <a:ext uri="{FF2B5EF4-FFF2-40B4-BE49-F238E27FC236}">
                      <a16:creationId xmlns="" xmlns:a16="http://schemas.microsoft.com/office/drawing/2014/main" id="{9743F775-2366-4A86-A6B8-22505FD14C8A}"/>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 xmlns:a16="http://schemas.microsoft.com/office/drawing/2014/main" id="{04038D65-F59F-4BCC-9E3C-2B1E74DD7E0C}"/>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 xmlns:a16="http://schemas.microsoft.com/office/drawing/2014/main" id="{C4FA4A59-59D3-4881-B3F1-7193A63FADC8}"/>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3" name="Group 462">
                <a:extLst>
                  <a:ext uri="{FF2B5EF4-FFF2-40B4-BE49-F238E27FC236}">
                    <a16:creationId xmlns="" xmlns:a16="http://schemas.microsoft.com/office/drawing/2014/main" id="{7D1FF5E3-DABF-4FFD-8162-830EAECD37D1}"/>
                  </a:ext>
                </a:extLst>
              </p:cNvPr>
              <p:cNvGrpSpPr/>
              <p:nvPr/>
            </p:nvGrpSpPr>
            <p:grpSpPr>
              <a:xfrm>
                <a:off x="2463088" y="3546185"/>
                <a:ext cx="91440" cy="124982"/>
                <a:chOff x="6773544" y="1741400"/>
                <a:chExt cx="91440" cy="91440"/>
              </a:xfrm>
            </p:grpSpPr>
            <p:cxnSp>
              <p:nvCxnSpPr>
                <p:cNvPr id="464" name="Straight Connector 463">
                  <a:extLst>
                    <a:ext uri="{FF2B5EF4-FFF2-40B4-BE49-F238E27FC236}">
                      <a16:creationId xmlns="" xmlns:a16="http://schemas.microsoft.com/office/drawing/2014/main" id="{AA0AC88D-B497-4D60-9267-B40D1B18ADDA}"/>
                    </a:ext>
                  </a:extLst>
                </p:cNvPr>
                <p:cNvCxnSpPr>
                  <a:cxnSpLocks/>
                </p:cNvCxnSpPr>
                <p:nvPr/>
              </p:nvCxnSpPr>
              <p:spPr>
                <a:xfrm>
                  <a:off x="6773544" y="1741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 xmlns:a16="http://schemas.microsoft.com/office/drawing/2014/main" id="{E916BD16-E317-4C7B-A01C-EA5BB1277D6D}"/>
                    </a:ext>
                  </a:extLst>
                </p:cNvPr>
                <p:cNvCxnSpPr>
                  <a:cxnSpLocks/>
                </p:cNvCxnSpPr>
                <p:nvPr/>
              </p:nvCxnSpPr>
              <p:spPr>
                <a:xfrm>
                  <a:off x="6773544" y="18328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 xmlns:a16="http://schemas.microsoft.com/office/drawing/2014/main" id="{2D07B987-957B-4858-AD1E-2A25085789F4}"/>
                    </a:ext>
                  </a:extLst>
                </p:cNvPr>
                <p:cNvCxnSpPr>
                  <a:cxnSpLocks/>
                </p:cNvCxnSpPr>
                <p:nvPr/>
              </p:nvCxnSpPr>
              <p:spPr>
                <a:xfrm rot="5400000">
                  <a:off x="6778026" y="178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37" name="Group 236">
            <a:extLst>
              <a:ext uri="{FF2B5EF4-FFF2-40B4-BE49-F238E27FC236}">
                <a16:creationId xmlns="" xmlns:a16="http://schemas.microsoft.com/office/drawing/2014/main" id="{2C45C873-C61D-4D82-85F7-56C34368C129}"/>
              </a:ext>
            </a:extLst>
          </p:cNvPr>
          <p:cNvGrpSpPr/>
          <p:nvPr/>
        </p:nvGrpSpPr>
        <p:grpSpPr>
          <a:xfrm>
            <a:off x="-6291" y="-23678"/>
            <a:ext cx="3017520" cy="261610"/>
            <a:chOff x="-6290" y="-23678"/>
            <a:chExt cx="3017520" cy="261610"/>
          </a:xfrm>
          <a:solidFill>
            <a:schemeClr val="accent2"/>
          </a:solidFill>
        </p:grpSpPr>
        <p:sp>
          <p:nvSpPr>
            <p:cNvPr id="238" name="Freeform 13">
              <a:extLst>
                <a:ext uri="{FF2B5EF4-FFF2-40B4-BE49-F238E27FC236}">
                  <a16:creationId xmlns="" xmlns:a16="http://schemas.microsoft.com/office/drawing/2014/main" id="{AC2221EB-23E2-4C2D-887C-43D1BC5D29A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39" name="Rectangle 238">
              <a:extLst>
                <a:ext uri="{FF2B5EF4-FFF2-40B4-BE49-F238E27FC236}">
                  <a16:creationId xmlns="" xmlns:a16="http://schemas.microsoft.com/office/drawing/2014/main" id="{7349D95E-0309-4801-9A0C-E3522FDDFDCE}"/>
                </a:ext>
              </a:extLst>
            </p:cNvPr>
            <p:cNvSpPr/>
            <p:nvPr/>
          </p:nvSpPr>
          <p:spPr>
            <a:xfrm>
              <a:off x="506230" y="-23678"/>
              <a:ext cx="1944763" cy="261610"/>
            </a:xfrm>
            <a:prstGeom prst="rect">
              <a:avLst/>
            </a:prstGeom>
            <a:noFill/>
          </p:spPr>
          <p:txBody>
            <a:bodyPr wrap="none">
              <a:spAutoFit/>
            </a:bodyPr>
            <a:lstStyle/>
            <a:p>
              <a:pPr algn="ctr"/>
              <a:r>
                <a:rPr lang="en-US" sz="1100" b="1">
                  <a:solidFill>
                    <a:schemeClr val="bg1"/>
                  </a:solidFill>
                </a:rPr>
                <a:t>DAPA-CKD – Stage 4 CKD</a:t>
              </a:r>
            </a:p>
          </p:txBody>
        </p:sp>
      </p:grpSp>
    </p:spTree>
    <p:extLst>
      <p:ext uri="{BB962C8B-B14F-4D97-AF65-F5344CB8AC3E}">
        <p14:creationId xmlns:p14="http://schemas.microsoft.com/office/powerpoint/2010/main" val="3103217143"/>
      </p:ext>
    </p:extLst>
  </p:cSld>
  <p:clrMapOvr>
    <a:masterClrMapping/>
  </p:clrMapOvr>
  <p:transition>
    <p:fade/>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244FCF7-3703-B54C-92DF-B62D1EB0ABC0}"/>
              </a:ext>
            </a:extLst>
          </p:cNvPr>
          <p:cNvSpPr>
            <a:spLocks noGrp="1"/>
          </p:cNvSpPr>
          <p:nvPr>
            <p:ph type="title"/>
          </p:nvPr>
        </p:nvSpPr>
        <p:spPr/>
        <p:txBody>
          <a:bodyPr>
            <a:normAutofit/>
          </a:bodyPr>
          <a:lstStyle/>
          <a:p>
            <a:r>
              <a:rPr lang="en-GB"/>
              <a:t>Safety Outcomes According to CKD Stage</a:t>
            </a:r>
            <a:endParaRPr lang="en-US"/>
          </a:p>
        </p:txBody>
      </p:sp>
      <p:graphicFrame>
        <p:nvGraphicFramePr>
          <p:cNvPr id="5" name="Content Placeholder 4"/>
          <p:cNvGraphicFramePr>
            <a:graphicFrameLocks noGrp="1"/>
          </p:cNvGraphicFramePr>
          <p:nvPr>
            <p:ph idx="1"/>
          </p:nvPr>
        </p:nvGraphicFramePr>
        <p:xfrm>
          <a:off x="457203" y="1284289"/>
          <a:ext cx="11277604" cy="4565904"/>
        </p:xfrm>
        <a:graphic>
          <a:graphicData uri="http://schemas.openxmlformats.org/drawingml/2006/table">
            <a:tbl>
              <a:tblPr firstRow="1">
                <a:tableStyleId>{21E4AEA4-8DFA-4A89-87EB-49C32662AFE0}</a:tableStyleId>
              </a:tblPr>
              <a:tblGrid>
                <a:gridCol w="2582783">
                  <a:extLst>
                    <a:ext uri="{9D8B030D-6E8A-4147-A177-3AD203B41FA5}">
                      <a16:colId xmlns="" xmlns:a16="http://schemas.microsoft.com/office/drawing/2014/main" val="20000"/>
                    </a:ext>
                  </a:extLst>
                </a:gridCol>
                <a:gridCol w="1206135">
                  <a:extLst>
                    <a:ext uri="{9D8B030D-6E8A-4147-A177-3AD203B41FA5}">
                      <a16:colId xmlns="" xmlns:a16="http://schemas.microsoft.com/office/drawing/2014/main" val="20001"/>
                    </a:ext>
                  </a:extLst>
                </a:gridCol>
                <a:gridCol w="1206135">
                  <a:extLst>
                    <a:ext uri="{9D8B030D-6E8A-4147-A177-3AD203B41FA5}">
                      <a16:colId xmlns="" xmlns:a16="http://schemas.microsoft.com/office/drawing/2014/main" val="1892551634"/>
                    </a:ext>
                  </a:extLst>
                </a:gridCol>
                <a:gridCol w="1206135">
                  <a:extLst>
                    <a:ext uri="{9D8B030D-6E8A-4147-A177-3AD203B41FA5}">
                      <a16:colId xmlns="" xmlns:a16="http://schemas.microsoft.com/office/drawing/2014/main" val="3611640883"/>
                    </a:ext>
                  </a:extLst>
                </a:gridCol>
                <a:gridCol w="1206135">
                  <a:extLst>
                    <a:ext uri="{9D8B030D-6E8A-4147-A177-3AD203B41FA5}">
                      <a16:colId xmlns="" xmlns:a16="http://schemas.microsoft.com/office/drawing/2014/main" val="3339546185"/>
                    </a:ext>
                  </a:extLst>
                </a:gridCol>
                <a:gridCol w="1206135">
                  <a:extLst>
                    <a:ext uri="{9D8B030D-6E8A-4147-A177-3AD203B41FA5}">
                      <a16:colId xmlns="" xmlns:a16="http://schemas.microsoft.com/office/drawing/2014/main" val="2212328555"/>
                    </a:ext>
                  </a:extLst>
                </a:gridCol>
                <a:gridCol w="1206135">
                  <a:extLst>
                    <a:ext uri="{9D8B030D-6E8A-4147-A177-3AD203B41FA5}">
                      <a16:colId xmlns="" xmlns:a16="http://schemas.microsoft.com/office/drawing/2014/main" val="3179800625"/>
                    </a:ext>
                  </a:extLst>
                </a:gridCol>
                <a:gridCol w="1458011">
                  <a:extLst>
                    <a:ext uri="{9D8B030D-6E8A-4147-A177-3AD203B41FA5}">
                      <a16:colId xmlns="" xmlns:a16="http://schemas.microsoft.com/office/drawing/2014/main" val="3570982101"/>
                    </a:ext>
                  </a:extLst>
                </a:gridCol>
              </a:tblGrid>
              <a:tr h="228221">
                <a:tc rowSpan="2">
                  <a:txBody>
                    <a:bodyPr/>
                    <a:lstStyle/>
                    <a:p>
                      <a:pPr marL="0" marR="0" indent="0" algn="l" defTabSz="914354" rtl="0" eaLnBrk="1" fontAlgn="auto" latinLnBrk="0" hangingPunct="1">
                        <a:lnSpc>
                          <a:spcPct val="100000"/>
                        </a:lnSpc>
                        <a:spcBef>
                          <a:spcPts val="0"/>
                        </a:spcBef>
                        <a:spcAft>
                          <a:spcPts val="0"/>
                        </a:spcAft>
                        <a:buClrTx/>
                        <a:buSzTx/>
                        <a:buFontTx/>
                        <a:buNone/>
                        <a:tabLst/>
                        <a:defRPr/>
                      </a:pPr>
                      <a:r>
                        <a:rPr lang="en-GB" sz="1300" b="1"/>
                        <a:t>Safety outcomes</a:t>
                      </a:r>
                      <a:endParaRPr lang="en-GB" sz="1300" b="1">
                        <a:latin typeface="+mn-lt"/>
                      </a:endParaRP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gridSpan="3">
                  <a:txBody>
                    <a:bodyPr/>
                    <a:lstStyle/>
                    <a:p>
                      <a:pPr algn="ctr"/>
                      <a:r>
                        <a:rPr lang="en-US" sz="1300"/>
                        <a:t>Stage 4 CKD</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hMerge="1">
                  <a:txBody>
                    <a:bodyPr/>
                    <a:lstStyle/>
                    <a:p>
                      <a:pPr algn="ctr"/>
                      <a:endParaRPr lang="en-US" sz="1500"/>
                    </a:p>
                  </a:txBody>
                  <a:tcPr marL="94793" marR="94793">
                    <a:solidFill>
                      <a:schemeClr val="accent2"/>
                    </a:solidFill>
                  </a:tcPr>
                </a:tc>
                <a:tc gridSpan="3">
                  <a:txBody>
                    <a:bodyPr/>
                    <a:lstStyle/>
                    <a:p>
                      <a:pPr algn="ctr"/>
                      <a:r>
                        <a:rPr lang="en-US" sz="1300"/>
                        <a:t>Stage 2/3 CKD</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endParaRPr lang="en-GB"/>
                    </a:p>
                  </a:txBody>
                  <a:tcPr/>
                </a:tc>
                <a:tc hMerge="1">
                  <a:txBody>
                    <a:bodyPr/>
                    <a:lstStyle/>
                    <a:p>
                      <a:pPr algn="ctr"/>
                      <a:endParaRPr lang="en-US" sz="1500"/>
                    </a:p>
                  </a:txBody>
                  <a:tcPr marL="94793" marR="94793">
                    <a:solidFill>
                      <a:schemeClr val="accent2"/>
                    </a:solidFill>
                  </a:tcPr>
                </a:tc>
                <a:tc>
                  <a:txBody>
                    <a:bodyPr/>
                    <a:lstStyle/>
                    <a:p>
                      <a:pPr algn="ctr"/>
                      <a:endParaRPr lang="en-US" sz="1300"/>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0"/>
                  </a:ext>
                </a:extLst>
              </a:tr>
              <a:tr h="406949">
                <a:tc vMerge="1">
                  <a:txBody>
                    <a:bodyPr/>
                    <a:lstStyle/>
                    <a:p>
                      <a:pPr algn="l"/>
                      <a:endParaRPr lang="en-GB" sz="1600" b="1">
                        <a:solidFill>
                          <a:schemeClr val="bg1"/>
                        </a:solidFill>
                        <a:latin typeface="+mn-lt"/>
                      </a:endParaRPr>
                    </a:p>
                  </a:txBody>
                  <a:tcPr anchor="ctr">
                    <a:solidFill>
                      <a:schemeClr val="accent1"/>
                    </a:solidFill>
                  </a:tcPr>
                </a:tc>
                <a:tc>
                  <a:txBody>
                    <a:bodyPr/>
                    <a:lstStyle/>
                    <a:p>
                      <a:pPr algn="ctr"/>
                      <a:r>
                        <a:rPr lang="en-US" sz="1300" b="1">
                          <a:solidFill>
                            <a:schemeClr val="bg1"/>
                          </a:solidFill>
                        </a:rPr>
                        <a:t>DAPA</a:t>
                      </a:r>
                    </a:p>
                    <a:p>
                      <a:pPr algn="ctr"/>
                      <a:r>
                        <a:rPr lang="en-US" sz="1300" b="1">
                          <a:solidFill>
                            <a:schemeClr val="bg1"/>
                          </a:solidFill>
                        </a:rPr>
                        <a:t>% (n/N)</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a:r>
                        <a:rPr lang="en-US" sz="1300" b="1">
                          <a:solidFill>
                            <a:schemeClr val="bg1"/>
                          </a:solidFill>
                        </a:rPr>
                        <a:t>PBO</a:t>
                      </a:r>
                    </a:p>
                    <a:p>
                      <a:pPr algn="ctr"/>
                      <a:r>
                        <a:rPr lang="en-US" sz="1300" b="1">
                          <a:solidFill>
                            <a:schemeClr val="bg1"/>
                          </a:solidFill>
                        </a:rPr>
                        <a:t>% (n/N)</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a:r>
                        <a:rPr lang="en-US" sz="1300" b="1">
                          <a:solidFill>
                            <a:schemeClr val="bg1"/>
                          </a:solidFill>
                        </a:rPr>
                        <a:t>OR </a:t>
                      </a:r>
                    </a:p>
                    <a:p>
                      <a:pPr algn="ctr"/>
                      <a:r>
                        <a:rPr lang="en-US" sz="1300" b="1">
                          <a:solidFill>
                            <a:schemeClr val="bg1"/>
                          </a:solidFill>
                        </a:rPr>
                        <a:t>(95% CI)</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a:r>
                        <a:rPr lang="en-US" sz="1300" b="1">
                          <a:solidFill>
                            <a:schemeClr val="bg1"/>
                          </a:solidFill>
                        </a:rPr>
                        <a:t>DAPA</a:t>
                      </a:r>
                    </a:p>
                    <a:p>
                      <a:pPr algn="ctr"/>
                      <a:r>
                        <a:rPr lang="en-US" sz="1300" b="1">
                          <a:solidFill>
                            <a:schemeClr val="bg1"/>
                          </a:solidFill>
                        </a:rPr>
                        <a:t>% (n/N)</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a:r>
                        <a:rPr lang="en-US" sz="1300" b="1">
                          <a:solidFill>
                            <a:schemeClr val="bg1"/>
                          </a:solidFill>
                        </a:rPr>
                        <a:t>PBO</a:t>
                      </a:r>
                    </a:p>
                    <a:p>
                      <a:pPr algn="ctr"/>
                      <a:r>
                        <a:rPr lang="en-US" sz="1300" b="1">
                          <a:solidFill>
                            <a:schemeClr val="bg1"/>
                          </a:solidFill>
                        </a:rPr>
                        <a:t>% (n/N)</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a:solidFill>
                            <a:schemeClr val="bg1"/>
                          </a:solidFill>
                        </a:rPr>
                        <a:t>OR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a:solidFill>
                            <a:schemeClr val="bg1"/>
                          </a:solidFill>
                        </a:rPr>
                        <a:t>(95% CI)</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a:r>
                        <a:rPr lang="en-US" sz="1300" b="1">
                          <a:solidFill>
                            <a:schemeClr val="bg1"/>
                          </a:solidFill>
                        </a:rPr>
                        <a:t>P-Interaction</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2778232008"/>
                  </a:ext>
                </a:extLst>
              </a:tr>
              <a:tr h="406949">
                <a:tc>
                  <a:txBody>
                    <a:bodyPr/>
                    <a:lstStyle/>
                    <a:p>
                      <a:pPr indent="0" algn="l">
                        <a:spcAft>
                          <a:spcPts val="0"/>
                        </a:spcAft>
                      </a:pPr>
                      <a:r>
                        <a:rPr lang="en-GB" sz="1300" b="1">
                          <a:effectLst/>
                        </a:rPr>
                        <a:t>Discontinuation due to adverse event</a:t>
                      </a:r>
                      <a:endParaRPr lang="en-GB" sz="1300" b="1">
                        <a:effectLst/>
                        <a:latin typeface="+mn-lt"/>
                        <a:ea typeface="MS Mincho"/>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 9.6</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(28/293)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10.9</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(36/331) </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0.87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(0.51-1.45)</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4.8</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(90/1856)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4.8</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(87/1818)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1.01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(0.75-1.37)</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lnT w="12700" cap="flat" cmpd="sng" algn="ctr">
                      <a:solidFill>
                        <a:schemeClr val="bg1"/>
                      </a:solidFill>
                      <a:prstDash val="solid"/>
                      <a:round/>
                      <a:headEnd type="none" w="med" len="med"/>
                      <a:tailEnd type="none" w="med" len="med"/>
                    </a:lnT>
                  </a:tcPr>
                </a:tc>
                <a:tc>
                  <a:txBody>
                    <a:bodyPr/>
                    <a:lstStyle/>
                    <a:p>
                      <a:pPr algn="ctr">
                        <a:lnSpc>
                          <a:spcPct val="107000"/>
                        </a:lnSpc>
                        <a:spcAft>
                          <a:spcPts val="0"/>
                        </a:spcAft>
                      </a:pPr>
                      <a:r>
                        <a:rPr lang="en-GB" sz="1300" kern="1200">
                          <a:solidFill>
                            <a:schemeClr val="dk1"/>
                          </a:solidFill>
                          <a:latin typeface="+mn-lt"/>
                          <a:ea typeface="+mn-ea"/>
                          <a:cs typeface="+mn-cs"/>
                        </a:rPr>
                        <a:t>0.61</a:t>
                      </a:r>
                    </a:p>
                  </a:txBody>
                  <a:tcPr marL="27432" marR="27432" marT="27432" marB="27432" anchor="ctr">
                    <a:lnT w="12700" cap="flat" cmpd="sng" algn="ctr">
                      <a:solidFill>
                        <a:schemeClr val="bg1"/>
                      </a:solidFill>
                      <a:prstDash val="solid"/>
                      <a:round/>
                      <a:headEnd type="none" w="med" len="med"/>
                      <a:tailEnd type="none" w="med" len="med"/>
                    </a:lnT>
                  </a:tcPr>
                </a:tc>
                <a:extLst>
                  <a:ext uri="{0D108BD9-81ED-4DB2-BD59-A6C34878D82A}">
                    <a16:rowId xmlns="" xmlns:a16="http://schemas.microsoft.com/office/drawing/2014/main" val="10002"/>
                  </a:ext>
                </a:extLst>
              </a:tr>
              <a:tr h="406949">
                <a:tc>
                  <a:txBody>
                    <a:bodyPr/>
                    <a:lstStyle/>
                    <a:p>
                      <a:pPr indent="0" algn="l">
                        <a:spcAft>
                          <a:spcPts val="0"/>
                        </a:spcAft>
                      </a:pPr>
                      <a:r>
                        <a:rPr lang="en-GB" sz="1300" b="1">
                          <a:effectLst/>
                        </a:rPr>
                        <a:t>Any serious adverse </a:t>
                      </a:r>
                      <a:r>
                        <a:rPr lang="en-GB" sz="1300" b="1" err="1">
                          <a:effectLst/>
                        </a:rPr>
                        <a:t>event</a:t>
                      </a:r>
                      <a:r>
                        <a:rPr lang="en-GB" sz="1300" b="1" baseline="30000" err="1">
                          <a:effectLst/>
                        </a:rPr>
                        <a:t>a</a:t>
                      </a:r>
                      <a:endParaRPr lang="en-GB" sz="1300" b="1">
                        <a:effectLst/>
                        <a:latin typeface="+mn-lt"/>
                        <a:ea typeface="MS Mincho"/>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34.5</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(101/293)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41.7</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(138/331)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0.74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(0.53-1.02)</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28.7</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(532/1856)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32.5</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(591/1818)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0.83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(0.72-0.96)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0.49</a:t>
                      </a:r>
                    </a:p>
                  </a:txBody>
                  <a:tcPr marL="27432" marR="27432" marT="27432" marB="27432" anchor="ctr"/>
                </a:tc>
                <a:extLst>
                  <a:ext uri="{0D108BD9-81ED-4DB2-BD59-A6C34878D82A}">
                    <a16:rowId xmlns="" xmlns:a16="http://schemas.microsoft.com/office/drawing/2014/main" val="10003"/>
                  </a:ext>
                </a:extLst>
              </a:tr>
              <a:tr h="228221">
                <a:tc>
                  <a:txBody>
                    <a:bodyPr/>
                    <a:lstStyle/>
                    <a:p>
                      <a:pPr marL="0" indent="0" algn="l">
                        <a:spcAft>
                          <a:spcPts val="0"/>
                        </a:spcAft>
                        <a:tabLst/>
                      </a:pPr>
                      <a:r>
                        <a:rPr lang="en-GB" sz="1300" b="1">
                          <a:effectLst/>
                          <a:latin typeface="+mn-lt"/>
                          <a:ea typeface="MS Mincho"/>
                        </a:rPr>
                        <a:t>Adverse events of interest</a:t>
                      </a: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endParaRPr lang="en-GB" sz="1300" kern="1200">
                        <a:solidFill>
                          <a:schemeClr val="dk1"/>
                        </a:solidFill>
                        <a:latin typeface="+mn-lt"/>
                        <a:ea typeface="+mn-ea"/>
                        <a:cs typeface="+mn-cs"/>
                      </a:endParaRPr>
                    </a:p>
                  </a:txBody>
                  <a:tcPr marL="27432" marR="27432" marT="27432" marB="27432" anchor="ctr"/>
                </a:tc>
                <a:extLst>
                  <a:ext uri="{0D108BD9-81ED-4DB2-BD59-A6C34878D82A}">
                    <a16:rowId xmlns="" xmlns:a16="http://schemas.microsoft.com/office/drawing/2014/main" val="1270959021"/>
                  </a:ext>
                </a:extLst>
              </a:tr>
              <a:tr h="406949">
                <a:tc>
                  <a:txBody>
                    <a:bodyPr/>
                    <a:lstStyle/>
                    <a:p>
                      <a:pPr marL="182880" indent="0" algn="l">
                        <a:spcAft>
                          <a:spcPts val="0"/>
                        </a:spcAft>
                      </a:pPr>
                      <a:r>
                        <a:rPr lang="en-GB" sz="1300" b="0" err="1">
                          <a:effectLst/>
                          <a:latin typeface="+mn-lt"/>
                          <a:ea typeface="MS Mincho"/>
                        </a:rPr>
                        <a:t>Amputation</a:t>
                      </a:r>
                      <a:r>
                        <a:rPr lang="en-GB" sz="1300" b="0" baseline="30000" err="1">
                          <a:effectLst/>
                          <a:latin typeface="+mn-lt"/>
                          <a:ea typeface="MS Mincho"/>
                        </a:rPr>
                        <a:t>b</a:t>
                      </a:r>
                      <a:endParaRPr lang="en-GB" sz="1300" b="0">
                        <a:effectLst/>
                        <a:latin typeface="+mn-lt"/>
                        <a:ea typeface="MS Mincho"/>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1.0</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1.2</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0.85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(0.17-3.87)</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1.7</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(32/1856)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1.9</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(35/1818)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0.89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(0.55-1.45)</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0.95</a:t>
                      </a:r>
                    </a:p>
                  </a:txBody>
                  <a:tcPr marL="27432" marR="27432" marT="27432" marB="27432" anchor="ctr"/>
                </a:tc>
                <a:extLst>
                  <a:ext uri="{0D108BD9-81ED-4DB2-BD59-A6C34878D82A}">
                    <a16:rowId xmlns="" xmlns:a16="http://schemas.microsoft.com/office/drawing/2014/main" val="4034766817"/>
                  </a:ext>
                </a:extLst>
              </a:tr>
              <a:tr h="406949">
                <a:tc>
                  <a:txBody>
                    <a:bodyPr/>
                    <a:lstStyle/>
                    <a:p>
                      <a:pPr marL="182880" indent="0" algn="l">
                        <a:spcAft>
                          <a:spcPts val="0"/>
                        </a:spcAft>
                      </a:pPr>
                      <a:r>
                        <a:rPr lang="en-GB" sz="1300" b="0">
                          <a:effectLst/>
                          <a:latin typeface="+mn-lt"/>
                          <a:ea typeface="MS Mincho"/>
                        </a:rPr>
                        <a:t>Any definite or probable DKA</a:t>
                      </a: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0.3</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NC</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0.1</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NC</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NC</a:t>
                      </a:r>
                    </a:p>
                  </a:txBody>
                  <a:tcPr marL="27432" marR="27432" marT="27432" marB="27432" anchor="ctr"/>
                </a:tc>
                <a:extLst>
                  <a:ext uri="{0D108BD9-81ED-4DB2-BD59-A6C34878D82A}">
                    <a16:rowId xmlns="" xmlns:a16="http://schemas.microsoft.com/office/drawing/2014/main" val="3508324999"/>
                  </a:ext>
                </a:extLst>
              </a:tr>
              <a:tr h="406949">
                <a:tc>
                  <a:txBody>
                    <a:bodyPr/>
                    <a:lstStyle/>
                    <a:p>
                      <a:pPr marL="182880" indent="0" algn="l">
                        <a:spcAft>
                          <a:spcPts val="0"/>
                        </a:spcAft>
                      </a:pPr>
                      <a:r>
                        <a:rPr lang="en-GB" sz="1300" b="0" err="1">
                          <a:effectLst/>
                          <a:latin typeface="+mn-lt"/>
                          <a:ea typeface="MS Mincho"/>
                        </a:rPr>
                        <a:t>Fracture</a:t>
                      </a:r>
                      <a:r>
                        <a:rPr lang="en-GB" sz="1300" b="0" baseline="30000" err="1">
                          <a:effectLst/>
                          <a:latin typeface="+mn-lt"/>
                          <a:ea typeface="MS Mincho"/>
                        </a:rPr>
                        <a:t>c</a:t>
                      </a:r>
                      <a:endParaRPr lang="en-GB" sz="1300" b="0">
                        <a:effectLst/>
                        <a:latin typeface="+mn-lt"/>
                        <a:ea typeface="MS Mincho"/>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3.8</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4.5</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(15/331)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0.82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(0.36-1.81)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4.0</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(74/1856)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3.0</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(54/1818)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1.36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(0.95-1.95)</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0.26</a:t>
                      </a:r>
                    </a:p>
                  </a:txBody>
                  <a:tcPr marL="27432" marR="27432" marT="27432" marB="27432" anchor="ctr"/>
                </a:tc>
                <a:extLst>
                  <a:ext uri="{0D108BD9-81ED-4DB2-BD59-A6C34878D82A}">
                    <a16:rowId xmlns="" xmlns:a16="http://schemas.microsoft.com/office/drawing/2014/main" val="2182021302"/>
                  </a:ext>
                </a:extLst>
              </a:tr>
              <a:tr h="406949">
                <a:tc>
                  <a:txBody>
                    <a:bodyPr/>
                    <a:lstStyle/>
                    <a:p>
                      <a:pPr marL="182880" indent="0" algn="l">
                        <a:spcAft>
                          <a:spcPts val="0"/>
                        </a:spcAft>
                      </a:pPr>
                      <a:r>
                        <a:rPr lang="en-GB" sz="1300" b="0">
                          <a:effectLst/>
                          <a:latin typeface="+mn-lt"/>
                          <a:ea typeface="MS Mincho"/>
                        </a:rPr>
                        <a:t>Renal related adverse events</a:t>
                      </a: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14.7</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(43/293)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13.3</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(44/331)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1.12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(0.71-1.77)</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6.0</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(112/1856)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7.9</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(144/1818)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0.75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(0.58-0.96)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0.13</a:t>
                      </a:r>
                    </a:p>
                  </a:txBody>
                  <a:tcPr marL="27432" marR="27432" marT="27432" marB="27432" anchor="ctr"/>
                </a:tc>
                <a:extLst>
                  <a:ext uri="{0D108BD9-81ED-4DB2-BD59-A6C34878D82A}">
                    <a16:rowId xmlns="" xmlns:a16="http://schemas.microsoft.com/office/drawing/2014/main" val="3982612730"/>
                  </a:ext>
                </a:extLst>
              </a:tr>
              <a:tr h="406949">
                <a:tc>
                  <a:txBody>
                    <a:bodyPr/>
                    <a:lstStyle/>
                    <a:p>
                      <a:pPr marL="182880" indent="0" algn="l">
                        <a:spcAft>
                          <a:spcPts val="0"/>
                        </a:spcAft>
                      </a:pPr>
                      <a:r>
                        <a:rPr lang="en-GB" sz="1300" b="0">
                          <a:effectLst/>
                          <a:latin typeface="+mn-lt"/>
                          <a:ea typeface="MS Mincho"/>
                        </a:rPr>
                        <a:t>Major </a:t>
                      </a:r>
                      <a:r>
                        <a:rPr lang="en-GB" sz="1300" b="0" err="1">
                          <a:effectLst/>
                          <a:latin typeface="+mn-lt"/>
                          <a:ea typeface="MS Mincho"/>
                        </a:rPr>
                        <a:t>hypoglycaemia</a:t>
                      </a:r>
                      <a:r>
                        <a:rPr lang="en-GB" sz="1300" b="0" baseline="30000" err="1">
                          <a:effectLst/>
                          <a:latin typeface="+mn-lt"/>
                          <a:ea typeface="MS Mincho"/>
                        </a:rPr>
                        <a:t>d</a:t>
                      </a:r>
                      <a:endParaRPr lang="en-GB" sz="1300" b="0">
                        <a:effectLst/>
                        <a:latin typeface="+mn-lt"/>
                        <a:ea typeface="MS Mincho"/>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0.7</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(2/293)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2.4</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(8/331)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0.28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(0.04-1.12)</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0.6</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(12/1856)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(20/1818)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0.59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(0.28-1.18)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0.37</a:t>
                      </a:r>
                    </a:p>
                  </a:txBody>
                  <a:tcPr marL="27432" marR="27432" marT="27432" marB="27432" anchor="ctr"/>
                </a:tc>
                <a:extLst>
                  <a:ext uri="{0D108BD9-81ED-4DB2-BD59-A6C34878D82A}">
                    <a16:rowId xmlns="" xmlns:a16="http://schemas.microsoft.com/office/drawing/2014/main" val="171011938"/>
                  </a:ext>
                </a:extLst>
              </a:tr>
              <a:tr h="406949">
                <a:tc>
                  <a:txBody>
                    <a:bodyPr/>
                    <a:lstStyle/>
                    <a:p>
                      <a:pPr marL="182880" indent="0" algn="l">
                        <a:spcAft>
                          <a:spcPts val="0"/>
                        </a:spcAft>
                      </a:pPr>
                      <a:r>
                        <a:rPr lang="en-GB" sz="1300" b="0">
                          <a:effectLst/>
                          <a:latin typeface="+mn-lt"/>
                          <a:ea typeface="MS Mincho"/>
                        </a:rPr>
                        <a:t>Volume depletion</a:t>
                      </a: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4.8</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(14/293)</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4.5</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(15/331)</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1.06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(0.50-2.24)</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6.1</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(113/1856)</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4.1</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(75/1818)</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1.51 </a:t>
                      </a:r>
                    </a:p>
                    <a:p>
                      <a:pPr marL="0" marR="0" algn="ctr">
                        <a:spcBef>
                          <a:spcPts val="0"/>
                        </a:spcBef>
                        <a:spcAft>
                          <a:spcPts val="0"/>
                        </a:spcAft>
                      </a:pPr>
                      <a:r>
                        <a:rPr lang="en-GB" sz="1300">
                          <a:effectLst/>
                          <a:latin typeface="+mn-lt"/>
                          <a:ea typeface="MS Mincho" panose="02020609040205080304" pitchFamily="49" charset="-128"/>
                          <a:cs typeface="Times New Roman" panose="02020603050405020304" pitchFamily="18" charset="0"/>
                        </a:rPr>
                        <a:t>(1.12-2.04)</a:t>
                      </a:r>
                      <a:endParaRPr lang="en-US" sz="1300">
                        <a:effectLst/>
                        <a:latin typeface="+mn-lt"/>
                        <a:ea typeface="Calibri" panose="020F0502020204030204" pitchFamily="34" charset="0"/>
                        <a:cs typeface="Times New Roman" panose="02020603050405020304" pitchFamily="18" charset="0"/>
                      </a:endParaRPr>
                    </a:p>
                  </a:txBody>
                  <a:tcPr marL="27432" marR="27432" marT="27432" marB="27432" anchor="ctr"/>
                </a:tc>
                <a:tc>
                  <a:txBody>
                    <a:bodyPr/>
                    <a:lstStyle/>
                    <a:p>
                      <a:pPr algn="ctr"/>
                      <a:r>
                        <a:rPr lang="en-GB" sz="1300" kern="1200">
                          <a:solidFill>
                            <a:schemeClr val="dk1"/>
                          </a:solidFill>
                          <a:latin typeface="+mn-lt"/>
                          <a:ea typeface="+mn-ea"/>
                          <a:cs typeface="+mn-cs"/>
                        </a:rPr>
                        <a:t>0.39</a:t>
                      </a:r>
                    </a:p>
                  </a:txBody>
                  <a:tcPr marL="27432" marR="27432" marT="27432" marB="27432" anchor="ctr"/>
                </a:tc>
                <a:extLst>
                  <a:ext uri="{0D108BD9-81ED-4DB2-BD59-A6C34878D82A}">
                    <a16:rowId xmlns="" xmlns:a16="http://schemas.microsoft.com/office/drawing/2014/main" val="245924500"/>
                  </a:ext>
                </a:extLst>
              </a:tr>
            </a:tbl>
          </a:graphicData>
        </a:graphic>
      </p:graphicFrame>
      <p:sp>
        <p:nvSpPr>
          <p:cNvPr id="3" name="Text Placeholder 2"/>
          <p:cNvSpPr>
            <a:spLocks noGrp="1"/>
          </p:cNvSpPr>
          <p:nvPr>
            <p:ph type="body" sz="quarter" idx="13"/>
          </p:nvPr>
        </p:nvSpPr>
        <p:spPr/>
        <p:txBody>
          <a:bodyPr>
            <a:normAutofit lnSpcReduction="10000"/>
          </a:bodyPr>
          <a:lstStyle/>
          <a:p>
            <a:r>
              <a:rPr lang="en-US"/>
              <a:t>NOTE: Stage 4 CKD = eGFR &lt;30 mL/min/1.73m</a:t>
            </a:r>
            <a:r>
              <a:rPr lang="en-US" baseline="30000"/>
              <a:t>2</a:t>
            </a:r>
            <a:r>
              <a:rPr lang="en-US"/>
              <a:t>; Stage 2/3 CKD = eGFR ≥30 mL/min/1.73m</a:t>
            </a:r>
            <a:r>
              <a:rPr lang="en-US" baseline="30000"/>
              <a:t>2</a:t>
            </a:r>
            <a:r>
              <a:rPr lang="en-US"/>
              <a:t>.</a:t>
            </a:r>
            <a:endParaRPr lang="en-GB" baseline="30000"/>
          </a:p>
          <a:p>
            <a:r>
              <a:rPr lang="en-US" baseline="30000" err="1"/>
              <a:t>a</a:t>
            </a:r>
            <a:r>
              <a:rPr lang="en-US" err="1"/>
              <a:t>Includes</a:t>
            </a:r>
            <a:r>
              <a:rPr lang="en-US"/>
              <a:t> death;</a:t>
            </a:r>
            <a:r>
              <a:rPr lang="en-US" baseline="30000"/>
              <a:t> </a:t>
            </a:r>
            <a:r>
              <a:rPr lang="en-US" baseline="30000" err="1"/>
              <a:t>b</a:t>
            </a:r>
            <a:r>
              <a:rPr lang="en-US" err="1"/>
              <a:t>Surgical</a:t>
            </a:r>
            <a:r>
              <a:rPr lang="en-US"/>
              <a:t> or spontaneous/non-surgical amputation, excluding amputation due to trauma; </a:t>
            </a:r>
            <a:r>
              <a:rPr lang="en-US" baseline="30000" err="1"/>
              <a:t>c</a:t>
            </a:r>
            <a:r>
              <a:rPr lang="en-US" err="1"/>
              <a:t>Based</a:t>
            </a:r>
            <a:r>
              <a:rPr lang="en-US"/>
              <a:t> on pre-defined list of preferred terms; </a:t>
            </a:r>
            <a:r>
              <a:rPr lang="en-US" baseline="30000" err="1"/>
              <a:t>d</a:t>
            </a:r>
            <a:r>
              <a:rPr lang="en-US" err="1"/>
              <a:t>Adverse</a:t>
            </a:r>
            <a:r>
              <a:rPr lang="en-US"/>
              <a:t> event with the following criteria confirmed by the investigator: </a:t>
            </a:r>
            <a:r>
              <a:rPr lang="en-US" err="1"/>
              <a:t>i</a:t>
            </a:r>
            <a:r>
              <a:rPr lang="en-US"/>
              <a:t>) Symptoms of severe impairment in consciousness or behavior, ii) need of external assistance, iii) intervention to treat hypoglycemia, iv) prompt recovery of acute symptoms following the intervention.</a:t>
            </a:r>
          </a:p>
          <a:p>
            <a:r>
              <a:rPr lang="en-GB"/>
              <a:t>CKD = chronic kidney disease; DAPA = dapagliflozin; DKA = diabetic ketoacidosis; eGFR = estimated glomerular filtration rate; NC = not calculated; PBO = placebo.</a:t>
            </a:r>
          </a:p>
          <a:p>
            <a:r>
              <a:rPr lang="en-US" err="1"/>
              <a:t>Chertow</a:t>
            </a:r>
            <a:r>
              <a:rPr lang="en-US"/>
              <a:t> GM et al</a:t>
            </a:r>
            <a:r>
              <a:rPr lang="en-US" spc="-30"/>
              <a:t>. </a:t>
            </a:r>
            <a:r>
              <a:rPr lang="en-US" i="1" spc="-30"/>
              <a:t>J Am Soc Nephrol</a:t>
            </a:r>
            <a:r>
              <a:rPr lang="en-US" spc="-30"/>
              <a:t>. </a:t>
            </a:r>
            <a:r>
              <a:rPr lang="en-US"/>
              <a:t>2021;32:2352-2361.</a:t>
            </a:r>
          </a:p>
        </p:txBody>
      </p:sp>
      <p:grpSp>
        <p:nvGrpSpPr>
          <p:cNvPr id="9" name="Group 8">
            <a:extLst>
              <a:ext uri="{FF2B5EF4-FFF2-40B4-BE49-F238E27FC236}">
                <a16:creationId xmlns="" xmlns:a16="http://schemas.microsoft.com/office/drawing/2014/main" id="{EBA63FC1-3BF2-4B13-9A19-6A0DB758F597}"/>
              </a:ext>
            </a:extLst>
          </p:cNvPr>
          <p:cNvGrpSpPr/>
          <p:nvPr/>
        </p:nvGrpSpPr>
        <p:grpSpPr>
          <a:xfrm>
            <a:off x="-6291" y="-23678"/>
            <a:ext cx="3017520" cy="261610"/>
            <a:chOff x="-6290" y="-23678"/>
            <a:chExt cx="3017520" cy="261610"/>
          </a:xfrm>
          <a:solidFill>
            <a:schemeClr val="accent2"/>
          </a:solidFill>
        </p:grpSpPr>
        <p:sp>
          <p:nvSpPr>
            <p:cNvPr id="10" name="Freeform 13">
              <a:extLst>
                <a:ext uri="{FF2B5EF4-FFF2-40B4-BE49-F238E27FC236}">
                  <a16:creationId xmlns="" xmlns:a16="http://schemas.microsoft.com/office/drawing/2014/main" id="{FE374BDC-333F-4357-AE4B-219F9830DB01}"/>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C2A817D3-30C5-42AA-9558-C6E50BB05CB0}"/>
                </a:ext>
              </a:extLst>
            </p:cNvPr>
            <p:cNvSpPr/>
            <p:nvPr/>
          </p:nvSpPr>
          <p:spPr>
            <a:xfrm>
              <a:off x="506230" y="-23678"/>
              <a:ext cx="1944763" cy="261610"/>
            </a:xfrm>
            <a:prstGeom prst="rect">
              <a:avLst/>
            </a:prstGeom>
            <a:noFill/>
          </p:spPr>
          <p:txBody>
            <a:bodyPr wrap="none">
              <a:spAutoFit/>
            </a:bodyPr>
            <a:lstStyle/>
            <a:p>
              <a:pPr algn="ctr"/>
              <a:r>
                <a:rPr lang="en-US" sz="1100" b="1">
                  <a:solidFill>
                    <a:schemeClr val="bg1"/>
                  </a:solidFill>
                </a:rPr>
                <a:t>DAPA-CKD – Stage 4 CKD</a:t>
              </a:r>
            </a:p>
          </p:txBody>
        </p:sp>
      </p:grpSp>
    </p:spTree>
    <p:extLst>
      <p:ext uri="{BB962C8B-B14F-4D97-AF65-F5344CB8AC3E}">
        <p14:creationId xmlns:p14="http://schemas.microsoft.com/office/powerpoint/2010/main" val="3033869409"/>
      </p:ext>
    </p:extLst>
  </p:cSld>
  <p:clrMapOvr>
    <a:masterClrMapping/>
  </p:clrMapOvr>
  <p:transition>
    <p:fade/>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Baseline UACR</a:t>
            </a: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prespecified secondary analysis from DAPA-CKD, the effect of dapagliflozin versus placebo was assessed for the primary and secondary outcomes stratified by UACR at baseline (≤1000 mg/g, &gt;1000 to ≤3500 mg/g, &gt;3500 mg/g)</a:t>
            </a:r>
            <a:r>
              <a:rPr lang="en-GB" baseline="30000"/>
              <a:t>1,2</a:t>
            </a:r>
            <a:endParaRPr lang="en-GB"/>
          </a:p>
          <a:p>
            <a:endParaRPr lang="en-GB"/>
          </a:p>
          <a:p>
            <a:endParaRPr lang="en-US"/>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dirty="0"/>
              <a:t>UACR = urinary albumin-to-creatine ratio.</a:t>
            </a:r>
          </a:p>
          <a:p>
            <a:pPr lvl="0">
              <a:defRPr/>
            </a:pPr>
            <a:r>
              <a:rPr lang="en-GB" dirty="0"/>
              <a:t>1. </a:t>
            </a:r>
            <a:r>
              <a:rPr lang="en-GB" dirty="0" err="1"/>
              <a:t>Waijer</a:t>
            </a:r>
            <a:r>
              <a:rPr lang="en-GB" dirty="0"/>
              <a:t> SW et al</a:t>
            </a:r>
            <a:r>
              <a:rPr lang="en-US" dirty="0"/>
              <a:t>. Article and supplementary material. </a:t>
            </a:r>
            <a:r>
              <a:rPr lang="en-GB" sz="1000" i="1" dirty="0" err="1"/>
              <a:t>Diabetologia</a:t>
            </a:r>
            <a:r>
              <a:rPr lang="en-GB" sz="1000" i="1" dirty="0"/>
              <a:t>.</a:t>
            </a:r>
            <a:r>
              <a:rPr lang="en-GB" i="1" dirty="0"/>
              <a:t> </a:t>
            </a:r>
            <a:r>
              <a:rPr lang="pt-BR" sz="1000" dirty="0"/>
              <a:t>2022;65(7):1085-1097</a:t>
            </a:r>
            <a:r>
              <a:rPr lang="en-GB" sz="1000" dirty="0"/>
              <a:t>; </a:t>
            </a:r>
            <a:endParaRPr lang="en-US" dirty="0"/>
          </a:p>
        </p:txBody>
      </p:sp>
    </p:spTree>
    <p:extLst>
      <p:ext uri="{BB962C8B-B14F-4D97-AF65-F5344CB8AC3E}">
        <p14:creationId xmlns:p14="http://schemas.microsoft.com/office/powerpoint/2010/main" val="1833114500"/>
      </p:ext>
    </p:extLst>
  </p:cSld>
  <p:clrMapOvr>
    <a:masterClrMapping/>
  </p:clrMapOvr>
  <p:transition>
    <p:fade/>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1850D8-E0F0-41FB-98C5-6E5D695999AD}"/>
              </a:ext>
            </a:extLst>
          </p:cNvPr>
          <p:cNvSpPr>
            <a:spLocks noGrp="1"/>
          </p:cNvSpPr>
          <p:nvPr>
            <p:ph type="title"/>
          </p:nvPr>
        </p:nvSpPr>
        <p:spPr>
          <a:xfrm>
            <a:off x="457200" y="228601"/>
            <a:ext cx="11277600" cy="800100"/>
          </a:xfrm>
        </p:spPr>
        <p:txBody>
          <a:bodyPr>
            <a:normAutofit/>
          </a:bodyPr>
          <a:lstStyle/>
          <a:p>
            <a:r>
              <a:rPr lang="en-US"/>
              <a:t>Patient Characteristics by Baseline UACR</a:t>
            </a:r>
          </a:p>
        </p:txBody>
      </p:sp>
      <p:sp>
        <p:nvSpPr>
          <p:cNvPr id="3" name="Text Placeholder 2"/>
          <p:cNvSpPr>
            <a:spLocks noGrp="1"/>
          </p:cNvSpPr>
          <p:nvPr>
            <p:ph type="body" sz="quarter" idx="13"/>
          </p:nvPr>
        </p:nvSpPr>
        <p:spPr>
          <a:xfrm>
            <a:off x="457200" y="5852160"/>
            <a:ext cx="10058400" cy="1005840"/>
          </a:xfrm>
        </p:spPr>
        <p:txBody>
          <a:bodyPr/>
          <a:lstStyle/>
          <a:p>
            <a:r>
              <a:rPr lang="en-US" baseline="30000" err="1"/>
              <a:t>a</a:t>
            </a:r>
            <a:r>
              <a:rPr lang="en-US" err="1"/>
              <a:t>Across</a:t>
            </a:r>
            <a:r>
              <a:rPr lang="en-US"/>
              <a:t> the 3 strata of baseline UACR (≤113.0 mg/mmol [≤1000 mg/g], &gt;113.0 to ≤395.5 mg/mmol [&gt;1000 to ≤3500 mg/g] and &gt;395.5 mg/mmol [&gt;3500 mg/g]). </a:t>
            </a:r>
          </a:p>
          <a:p>
            <a:r>
              <a:rPr lang="en-US"/>
              <a:t>CVD = cardiovascular disease; eGFR = estimated glomerular filtration rate; HbA1c = glycated hemoglobin; UACR = urinary albumin-to-creatine ratio.</a:t>
            </a:r>
          </a:p>
          <a:p>
            <a:r>
              <a:rPr lang="en-GB"/>
              <a:t>Waijer SW et al</a:t>
            </a:r>
            <a:r>
              <a:rPr lang="en-US"/>
              <a:t>. Article and supplementary material. </a:t>
            </a:r>
            <a:r>
              <a:rPr lang="en-GB" sz="1000" i="1" err="1"/>
              <a:t>Diabetologia</a:t>
            </a:r>
            <a:r>
              <a:rPr lang="en-GB" sz="1000" i="1"/>
              <a:t>.</a:t>
            </a:r>
            <a:r>
              <a:rPr lang="en-GB" i="1"/>
              <a:t> </a:t>
            </a:r>
            <a:r>
              <a:rPr lang="pt-BR" sz="1000"/>
              <a:t>2022;65(7):1085-1097</a:t>
            </a:r>
            <a:r>
              <a:rPr lang="en-US"/>
              <a:t>.</a:t>
            </a:r>
          </a:p>
        </p:txBody>
      </p:sp>
      <p:graphicFrame>
        <p:nvGraphicFramePr>
          <p:cNvPr id="4" name="Table 3">
            <a:extLst>
              <a:ext uri="{FF2B5EF4-FFF2-40B4-BE49-F238E27FC236}">
                <a16:creationId xmlns="" xmlns:a16="http://schemas.microsoft.com/office/drawing/2014/main" id="{F61ECF4B-5A45-2B47-BE36-9A636482BF2D}"/>
              </a:ext>
            </a:extLst>
          </p:cNvPr>
          <p:cNvGraphicFramePr>
            <a:graphicFrameLocks noGrp="1"/>
          </p:cNvGraphicFramePr>
          <p:nvPr/>
        </p:nvGraphicFramePr>
        <p:xfrm>
          <a:off x="457205" y="1257316"/>
          <a:ext cx="11277603" cy="4144801"/>
        </p:xfrm>
        <a:graphic>
          <a:graphicData uri="http://schemas.openxmlformats.org/drawingml/2006/table">
            <a:tbl>
              <a:tblPr firstRow="1">
                <a:tableStyleId>{21E4AEA4-8DFA-4A89-87EB-49C32662AFE0}</a:tableStyleId>
              </a:tblPr>
              <a:tblGrid>
                <a:gridCol w="3278507">
                  <a:extLst>
                    <a:ext uri="{9D8B030D-6E8A-4147-A177-3AD203B41FA5}">
                      <a16:colId xmlns="" xmlns:a16="http://schemas.microsoft.com/office/drawing/2014/main" val="3207979367"/>
                    </a:ext>
                  </a:extLst>
                </a:gridCol>
                <a:gridCol w="2310535">
                  <a:extLst>
                    <a:ext uri="{9D8B030D-6E8A-4147-A177-3AD203B41FA5}">
                      <a16:colId xmlns="" xmlns:a16="http://schemas.microsoft.com/office/drawing/2014/main" val="2847974548"/>
                    </a:ext>
                  </a:extLst>
                </a:gridCol>
                <a:gridCol w="2310535">
                  <a:extLst>
                    <a:ext uri="{9D8B030D-6E8A-4147-A177-3AD203B41FA5}">
                      <a16:colId xmlns="" xmlns:a16="http://schemas.microsoft.com/office/drawing/2014/main" val="2873880438"/>
                    </a:ext>
                  </a:extLst>
                </a:gridCol>
                <a:gridCol w="2310535">
                  <a:extLst>
                    <a:ext uri="{9D8B030D-6E8A-4147-A177-3AD203B41FA5}">
                      <a16:colId xmlns="" xmlns:a16="http://schemas.microsoft.com/office/drawing/2014/main" val="1722907052"/>
                    </a:ext>
                  </a:extLst>
                </a:gridCol>
                <a:gridCol w="1067491">
                  <a:extLst>
                    <a:ext uri="{9D8B030D-6E8A-4147-A177-3AD203B41FA5}">
                      <a16:colId xmlns="" xmlns:a16="http://schemas.microsoft.com/office/drawing/2014/main" val="3428841987"/>
                    </a:ext>
                  </a:extLst>
                </a:gridCol>
              </a:tblGrid>
              <a:tr h="235153">
                <a:tc>
                  <a:txBody>
                    <a:bodyPr/>
                    <a:lstStyle/>
                    <a:p>
                      <a:pPr marL="0" marR="0">
                        <a:lnSpc>
                          <a:spcPct val="107000"/>
                        </a:lnSpc>
                        <a:spcBef>
                          <a:spcPts val="0"/>
                        </a:spcBef>
                        <a:spcAft>
                          <a:spcPts val="0"/>
                        </a:spcAft>
                      </a:pPr>
                      <a:endParaRPr lang="en-US" sz="1200">
                        <a:effectLst/>
                        <a:latin typeface="+mn-lt"/>
                        <a:ea typeface="Calibri" panose="020F0502020204030204" pitchFamily="34" charset="0"/>
                        <a:cs typeface="Arial" panose="020B0604020202020204" pitchFamily="34" charset="0"/>
                      </a:endParaRPr>
                    </a:p>
                  </a:txBody>
                  <a:tcPr marL="0" marR="0" marT="18288" marB="18288" anchor="ctr">
                    <a:lnB w="12700" cap="flat" cmpd="sng" algn="ctr">
                      <a:solidFill>
                        <a:schemeClr val="bg1"/>
                      </a:solidFill>
                      <a:prstDash val="solid"/>
                      <a:round/>
                      <a:headEnd type="none" w="med" len="med"/>
                      <a:tailEnd type="none" w="med" len="med"/>
                    </a:lnB>
                    <a:solidFill>
                      <a:schemeClr val="accent2"/>
                    </a:solidFill>
                  </a:tcPr>
                </a:tc>
                <a:tc gridSpan="3">
                  <a:txBody>
                    <a:bodyPr/>
                    <a:lstStyle/>
                    <a:p>
                      <a:pPr algn="ctr">
                        <a:lnSpc>
                          <a:spcPct val="107000"/>
                        </a:lnSpc>
                        <a:spcAft>
                          <a:spcPts val="0"/>
                        </a:spcAft>
                      </a:pPr>
                      <a:r>
                        <a:rPr lang="en-GB" sz="1200" b="1" kern="1200">
                          <a:solidFill>
                            <a:schemeClr val="bg1"/>
                          </a:solidFill>
                          <a:latin typeface="+mn-lt"/>
                          <a:ea typeface="+mn-ea"/>
                          <a:cs typeface="+mn-cs"/>
                        </a:rPr>
                        <a:t>UACR Categories</a:t>
                      </a:r>
                    </a:p>
                  </a:txBody>
                  <a:tcPr marL="68580" marR="68580" marT="0" marB="0" anchor="ctr">
                    <a:lnB w="12700" cap="flat" cmpd="sng" algn="ctr">
                      <a:solidFill>
                        <a:schemeClr val="bg1"/>
                      </a:solidFill>
                      <a:prstDash val="solid"/>
                      <a:round/>
                      <a:headEnd type="none" w="med" len="med"/>
                      <a:tailEnd type="none" w="med" len="med"/>
                    </a:lnB>
                    <a:solidFill>
                      <a:schemeClr val="accent2"/>
                    </a:solidFill>
                  </a:tcPr>
                </a:tc>
                <a:tc hMerge="1">
                  <a:txBody>
                    <a:bodyPr/>
                    <a:lstStyle/>
                    <a:p>
                      <a:pPr algn="ctr">
                        <a:lnSpc>
                          <a:spcPct val="107000"/>
                        </a:lnSpc>
                        <a:spcAft>
                          <a:spcPts val="0"/>
                        </a:spcAft>
                      </a:pPr>
                      <a:endParaRPr lang="en-GB" sz="1100" b="1" kern="1200">
                        <a:solidFill>
                          <a:schemeClr val="bg1"/>
                        </a:solidFill>
                        <a:latin typeface="+mn-lt"/>
                        <a:ea typeface="+mn-ea"/>
                        <a:cs typeface="+mn-cs"/>
                      </a:endParaRPr>
                    </a:p>
                  </a:txBody>
                  <a:tcPr marL="68580" marR="68580" marT="0" marB="0" anchor="ctr">
                    <a:lnB w="12700" cap="flat" cmpd="sng" algn="ctr">
                      <a:solidFill>
                        <a:schemeClr val="bg1"/>
                      </a:solidFill>
                      <a:prstDash val="solid"/>
                      <a:round/>
                      <a:headEnd type="none" w="med" len="med"/>
                      <a:tailEnd type="none" w="med" len="med"/>
                    </a:lnB>
                    <a:solidFill>
                      <a:schemeClr val="accent2"/>
                    </a:solidFill>
                  </a:tcPr>
                </a:tc>
                <a:tc hMerge="1">
                  <a:txBody>
                    <a:bodyPr/>
                    <a:lstStyle/>
                    <a:p>
                      <a:pPr algn="ctr">
                        <a:lnSpc>
                          <a:spcPct val="107000"/>
                        </a:lnSpc>
                        <a:spcAft>
                          <a:spcPts val="0"/>
                        </a:spcAft>
                      </a:pPr>
                      <a:endParaRPr lang="en-GB" sz="1100" b="1" kern="1200">
                        <a:solidFill>
                          <a:schemeClr val="bg1"/>
                        </a:solidFill>
                        <a:latin typeface="+mn-lt"/>
                        <a:ea typeface="+mn-ea"/>
                        <a:cs typeface="+mn-cs"/>
                      </a:endParaRPr>
                    </a:p>
                  </a:txBody>
                  <a:tcPr marL="68580" marR="68580" marT="0" marB="0" anchor="ctr">
                    <a:lnB w="12700" cap="flat" cmpd="sng" algn="ctr">
                      <a:solidFill>
                        <a:schemeClr val="bg1"/>
                      </a:solidFill>
                      <a:prstDash val="solid"/>
                      <a:round/>
                      <a:headEnd type="none" w="med" len="med"/>
                      <a:tailEnd type="none" w="med" len="med"/>
                    </a:lnB>
                    <a:solidFill>
                      <a:schemeClr val="accent2"/>
                    </a:solidFill>
                  </a:tcPr>
                </a:tc>
                <a:tc>
                  <a:txBody>
                    <a:bodyPr/>
                    <a:lstStyle/>
                    <a:p>
                      <a:pPr algn="ctr">
                        <a:lnSpc>
                          <a:spcPct val="107000"/>
                        </a:lnSpc>
                        <a:spcAft>
                          <a:spcPts val="0"/>
                        </a:spcAft>
                      </a:pPr>
                      <a:endParaRPr lang="en-GB" sz="1200" b="1" kern="1200">
                        <a:solidFill>
                          <a:schemeClr val="bg1"/>
                        </a:solidFill>
                        <a:latin typeface="+mn-lt"/>
                        <a:ea typeface="+mn-ea"/>
                        <a:cs typeface="+mn-cs"/>
                      </a:endParaRPr>
                    </a:p>
                  </a:txBody>
                  <a:tcPr marL="68580" marR="68580" marT="0" marB="0" anchor="ctr">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4292382162"/>
                  </a:ext>
                </a:extLst>
              </a:tr>
              <a:tr h="617808">
                <a:tc>
                  <a:txBody>
                    <a:bodyPr/>
                    <a:lstStyle/>
                    <a:p>
                      <a:pPr marL="0" marR="0">
                        <a:lnSpc>
                          <a:spcPct val="107000"/>
                        </a:lnSpc>
                        <a:spcBef>
                          <a:spcPts val="0"/>
                        </a:spcBef>
                        <a:spcAft>
                          <a:spcPts val="0"/>
                        </a:spcAft>
                      </a:pPr>
                      <a:r>
                        <a:rPr lang="en-US" sz="1200" b="1">
                          <a:solidFill>
                            <a:schemeClr val="bg1"/>
                          </a:solidFill>
                          <a:effectLst/>
                          <a:latin typeface="+mn-lt"/>
                          <a:ea typeface="Calibri" panose="020F0502020204030204" pitchFamily="34" charset="0"/>
                          <a:cs typeface="Arial" panose="020B0604020202020204" pitchFamily="34" charset="0"/>
                        </a:rPr>
                        <a:t>Characteristic</a:t>
                      </a:r>
                    </a:p>
                  </a:txBody>
                  <a:tcPr marL="0" marR="0" marT="18288" marB="18288" anchor="ctr">
                    <a:lnT w="12700" cap="flat" cmpd="sng" algn="ctr">
                      <a:solidFill>
                        <a:schemeClr val="bg1"/>
                      </a:solidFill>
                      <a:prstDash val="solid"/>
                      <a:round/>
                      <a:headEnd type="none" w="med" len="med"/>
                      <a:tailEnd type="none" w="med" len="med"/>
                    </a:lnT>
                    <a:solidFill>
                      <a:schemeClr val="accent2"/>
                    </a:solidFill>
                  </a:tcPr>
                </a:tc>
                <a:tc>
                  <a:txBody>
                    <a:bodyPr/>
                    <a:lstStyle/>
                    <a:p>
                      <a:pPr algn="ctr">
                        <a:lnSpc>
                          <a:spcPct val="107000"/>
                        </a:lnSpc>
                        <a:spcAft>
                          <a:spcPts val="0"/>
                        </a:spcAft>
                      </a:pPr>
                      <a:r>
                        <a:rPr lang="en-GB" sz="1200" b="1" kern="1200">
                          <a:solidFill>
                            <a:schemeClr val="bg1"/>
                          </a:solidFill>
                          <a:latin typeface="+mn-lt"/>
                          <a:ea typeface="+mn-ea"/>
                          <a:cs typeface="+mn-cs"/>
                        </a:rPr>
                        <a:t>≤1000 mg/g</a:t>
                      </a:r>
                    </a:p>
                    <a:p>
                      <a:pPr algn="ctr">
                        <a:lnSpc>
                          <a:spcPct val="107000"/>
                        </a:lnSpc>
                        <a:spcAft>
                          <a:spcPts val="0"/>
                        </a:spcAft>
                      </a:pPr>
                      <a:r>
                        <a:rPr lang="en-GB" sz="1200" b="1" kern="1200">
                          <a:solidFill>
                            <a:schemeClr val="bg1"/>
                          </a:solidFill>
                          <a:latin typeface="+mn-lt"/>
                          <a:ea typeface="+mn-ea"/>
                          <a:cs typeface="+mn-cs"/>
                        </a:rPr>
                        <a:t>(n=2225)</a:t>
                      </a:r>
                    </a:p>
                  </a:txBody>
                  <a:tcPr marL="68580" marR="68580" marT="0" marB="0" anchor="ctr">
                    <a:lnT w="12700" cap="flat" cmpd="sng" algn="ctr">
                      <a:solidFill>
                        <a:schemeClr val="bg1"/>
                      </a:solidFill>
                      <a:prstDash val="solid"/>
                      <a:round/>
                      <a:headEnd type="none" w="med" len="med"/>
                      <a:tailEnd type="none" w="med" len="med"/>
                    </a:lnT>
                    <a:solidFill>
                      <a:schemeClr val="accent2"/>
                    </a:solidFill>
                  </a:tcPr>
                </a:tc>
                <a:tc>
                  <a:txBody>
                    <a:bodyPr/>
                    <a:lstStyle/>
                    <a:p>
                      <a:pPr algn="ctr">
                        <a:lnSpc>
                          <a:spcPct val="107000"/>
                        </a:lnSpc>
                        <a:spcAft>
                          <a:spcPts val="0"/>
                        </a:spcAft>
                      </a:pPr>
                      <a:r>
                        <a:rPr lang="en-GB" sz="1200" b="1" kern="1200">
                          <a:solidFill>
                            <a:schemeClr val="bg1"/>
                          </a:solidFill>
                          <a:latin typeface="+mn-lt"/>
                          <a:ea typeface="+mn-ea"/>
                          <a:cs typeface="+mn-cs"/>
                        </a:rPr>
                        <a:t>&gt;1000 to ≤3500 mg/g</a:t>
                      </a:r>
                    </a:p>
                    <a:p>
                      <a:pPr algn="ctr">
                        <a:lnSpc>
                          <a:spcPct val="107000"/>
                        </a:lnSpc>
                        <a:spcAft>
                          <a:spcPts val="0"/>
                        </a:spcAft>
                      </a:pPr>
                      <a:r>
                        <a:rPr lang="en-GB" sz="1200" b="1" kern="1200">
                          <a:solidFill>
                            <a:schemeClr val="bg1"/>
                          </a:solidFill>
                          <a:latin typeface="+mn-lt"/>
                          <a:ea typeface="+mn-ea"/>
                          <a:cs typeface="+mn-cs"/>
                        </a:rPr>
                        <a:t>(n=1764)</a:t>
                      </a:r>
                    </a:p>
                  </a:txBody>
                  <a:tcPr marL="68580" marR="68580" marT="0" marB="0" anchor="ctr">
                    <a:lnT w="12700" cap="flat" cmpd="sng" algn="ctr">
                      <a:solidFill>
                        <a:schemeClr val="bg1"/>
                      </a:solidFill>
                      <a:prstDash val="solid"/>
                      <a:round/>
                      <a:headEnd type="none" w="med" len="med"/>
                      <a:tailEnd type="none" w="med" len="med"/>
                    </a:lnT>
                    <a:solidFill>
                      <a:schemeClr val="accent2"/>
                    </a:solidFill>
                  </a:tcPr>
                </a:tc>
                <a:tc>
                  <a:txBody>
                    <a:bodyPr/>
                    <a:lstStyle/>
                    <a:p>
                      <a:pPr algn="ctr">
                        <a:lnSpc>
                          <a:spcPct val="107000"/>
                        </a:lnSpc>
                        <a:spcAft>
                          <a:spcPts val="0"/>
                        </a:spcAft>
                      </a:pPr>
                      <a:r>
                        <a:rPr lang="en-GB" sz="1200" b="1" kern="1200">
                          <a:solidFill>
                            <a:schemeClr val="bg1"/>
                          </a:solidFill>
                          <a:latin typeface="+mn-lt"/>
                          <a:ea typeface="+mn-ea"/>
                          <a:cs typeface="+mn-cs"/>
                        </a:rPr>
                        <a:t>&gt;3500 mg/g</a:t>
                      </a:r>
                    </a:p>
                    <a:p>
                      <a:pPr algn="ctr">
                        <a:lnSpc>
                          <a:spcPct val="107000"/>
                        </a:lnSpc>
                        <a:spcAft>
                          <a:spcPts val="0"/>
                        </a:spcAft>
                      </a:pPr>
                      <a:r>
                        <a:rPr lang="en-GB" sz="1200" b="1" kern="1200">
                          <a:solidFill>
                            <a:schemeClr val="bg1"/>
                          </a:solidFill>
                          <a:latin typeface="+mn-lt"/>
                          <a:ea typeface="+mn-ea"/>
                          <a:cs typeface="+mn-cs"/>
                        </a:rPr>
                        <a:t>(n=315)</a:t>
                      </a:r>
                    </a:p>
                  </a:txBody>
                  <a:tcPr marL="68580" marR="68580" marT="0" marB="0" anchor="ctr">
                    <a:lnT w="12700" cap="flat" cmpd="sng" algn="ctr">
                      <a:solidFill>
                        <a:schemeClr val="bg1"/>
                      </a:solidFill>
                      <a:prstDash val="solid"/>
                      <a:round/>
                      <a:headEnd type="none" w="med" len="med"/>
                      <a:tailEnd type="none" w="med" len="med"/>
                    </a:lnT>
                    <a:solidFill>
                      <a:schemeClr val="accent2"/>
                    </a:solidFill>
                  </a:tcPr>
                </a:tc>
                <a:tc>
                  <a:txBody>
                    <a:bodyPr/>
                    <a:lstStyle/>
                    <a:p>
                      <a:pPr algn="ctr">
                        <a:lnSpc>
                          <a:spcPct val="107000"/>
                        </a:lnSpc>
                        <a:spcAft>
                          <a:spcPts val="0"/>
                        </a:spcAft>
                      </a:pPr>
                      <a:r>
                        <a:rPr lang="en-GB" sz="1200" b="1" kern="1200">
                          <a:solidFill>
                            <a:schemeClr val="bg1"/>
                          </a:solidFill>
                          <a:latin typeface="+mn-lt"/>
                          <a:ea typeface="+mn-ea"/>
                          <a:cs typeface="+mn-cs"/>
                        </a:rPr>
                        <a:t>p-</a:t>
                      </a:r>
                      <a:r>
                        <a:rPr lang="en-GB" sz="1200" b="1" kern="1200" err="1">
                          <a:solidFill>
                            <a:schemeClr val="bg1"/>
                          </a:solidFill>
                          <a:latin typeface="+mn-lt"/>
                          <a:ea typeface="+mn-ea"/>
                          <a:cs typeface="+mn-cs"/>
                        </a:rPr>
                        <a:t>value</a:t>
                      </a:r>
                      <a:r>
                        <a:rPr lang="en-GB" sz="1200" b="1" kern="1200" baseline="30000" err="1">
                          <a:solidFill>
                            <a:schemeClr val="bg1"/>
                          </a:solidFill>
                          <a:latin typeface="+mn-lt"/>
                          <a:ea typeface="+mn-ea"/>
                          <a:cs typeface="+mn-cs"/>
                        </a:rPr>
                        <a:t>a</a:t>
                      </a:r>
                      <a:endParaRPr lang="en-GB" sz="1200" b="1" kern="1200">
                        <a:solidFill>
                          <a:schemeClr val="bg1"/>
                        </a:solidFill>
                        <a:latin typeface="+mn-lt"/>
                        <a:ea typeface="+mn-ea"/>
                        <a:cs typeface="+mn-cs"/>
                      </a:endParaRPr>
                    </a:p>
                  </a:txBody>
                  <a:tcPr marL="68580" marR="68580" marT="0" marB="0" anchor="ctr">
                    <a:lnT w="12700" cap="flat" cmpd="sng" algn="ctr">
                      <a:solidFill>
                        <a:schemeClr val="bg1"/>
                      </a:solidFill>
                      <a:prstDash val="solid"/>
                      <a:round/>
                      <a:headEnd type="none" w="med" len="med"/>
                      <a:tailEnd type="none" w="med" len="med"/>
                    </a:lnT>
                    <a:solidFill>
                      <a:schemeClr val="accent2"/>
                    </a:solidFill>
                  </a:tcPr>
                </a:tc>
                <a:extLst>
                  <a:ext uri="{0D108BD9-81ED-4DB2-BD59-A6C34878D82A}">
                    <a16:rowId xmlns="" xmlns:a16="http://schemas.microsoft.com/office/drawing/2014/main" val="2890805026"/>
                  </a:ext>
                </a:extLst>
              </a:tr>
              <a:tr h="274320">
                <a:tc>
                  <a:txBody>
                    <a:bodyPr/>
                    <a:lstStyle/>
                    <a:p>
                      <a:pPr marL="0" marR="0">
                        <a:lnSpc>
                          <a:spcPct val="107000"/>
                        </a:lnSpc>
                        <a:spcBef>
                          <a:spcPts val="0"/>
                        </a:spcBef>
                        <a:spcAft>
                          <a:spcPts val="0"/>
                        </a:spcAft>
                      </a:pPr>
                      <a:r>
                        <a:rPr lang="en-US" sz="1200" b="1">
                          <a:effectLst/>
                          <a:latin typeface="+mn-lt"/>
                        </a:rPr>
                        <a:t>Mean age, years</a:t>
                      </a:r>
                      <a:endParaRPr lang="en-US" sz="1200" b="1">
                        <a:effectLst/>
                        <a:latin typeface="+mn-lt"/>
                        <a:ea typeface="Calibri" panose="020F0502020204030204" pitchFamily="34" charset="0"/>
                        <a:cs typeface="Arial" panose="020B0604020202020204" pitchFamily="34" charset="0"/>
                      </a:endParaRPr>
                    </a:p>
                  </a:txBody>
                  <a:tcPr marL="0" marR="0" marT="18288" marB="18288"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62.7</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61.0</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60.1</a:t>
                      </a:r>
                    </a:p>
                  </a:txBody>
                  <a:tcPr marL="68580" marR="68580" marT="0" marB="0" anchor="ctr">
                    <a:solidFill>
                      <a:schemeClr val="bg1">
                        <a:lumMod val="95000"/>
                      </a:schemeClr>
                    </a:solidFill>
                  </a:tcPr>
                </a:tc>
                <a:tc>
                  <a:txBody>
                    <a:bodyPr/>
                    <a:lstStyle/>
                    <a:p>
                      <a:pPr marL="0" marR="0" lvl="0" indent="0" algn="ctr" defTabSz="914354" rtl="0" eaLnBrk="1" fontAlgn="auto" latinLnBrk="0" hangingPunct="1">
                        <a:lnSpc>
                          <a:spcPct val="107000"/>
                        </a:lnSpc>
                        <a:spcBef>
                          <a:spcPts val="0"/>
                        </a:spcBef>
                        <a:spcAft>
                          <a:spcPts val="0"/>
                        </a:spcAft>
                        <a:buClrTx/>
                        <a:buSzTx/>
                        <a:buFontTx/>
                        <a:buNone/>
                        <a:tabLst/>
                        <a:defRPr/>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3938303122"/>
                  </a:ext>
                </a:extLst>
              </a:tr>
              <a:tr h="274320">
                <a:tc>
                  <a:txBody>
                    <a:bodyPr/>
                    <a:lstStyle/>
                    <a:p>
                      <a:pPr marL="0" marR="0">
                        <a:lnSpc>
                          <a:spcPct val="107000"/>
                        </a:lnSpc>
                        <a:spcBef>
                          <a:spcPts val="0"/>
                        </a:spcBef>
                        <a:spcAft>
                          <a:spcPts val="0"/>
                        </a:spcAft>
                      </a:pPr>
                      <a:r>
                        <a:rPr lang="en-US" sz="1200" b="1">
                          <a:effectLst/>
                          <a:latin typeface="+mn-lt"/>
                        </a:rPr>
                        <a:t>Female sex, %</a:t>
                      </a:r>
                      <a:endParaRPr lang="en-US" sz="1200" b="1">
                        <a:effectLst/>
                        <a:latin typeface="+mn-lt"/>
                        <a:ea typeface="Calibri" panose="020F0502020204030204" pitchFamily="34" charset="0"/>
                        <a:cs typeface="Arial" panose="020B0604020202020204" pitchFamily="34" charset="0"/>
                      </a:endParaRPr>
                    </a:p>
                  </a:txBody>
                  <a:tcPr marL="0" marR="0" marT="18288" marB="18288"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32.5</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32.9</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38.4</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0.11</a:t>
                      </a:r>
                    </a:p>
                  </a:txBody>
                  <a:tcPr marL="68580" marR="68580" marT="0" marB="0" anchor="ctr">
                    <a:solidFill>
                      <a:schemeClr val="bg1">
                        <a:lumMod val="95000"/>
                      </a:schemeClr>
                    </a:solidFill>
                  </a:tcPr>
                </a:tc>
                <a:extLst>
                  <a:ext uri="{0D108BD9-81ED-4DB2-BD59-A6C34878D82A}">
                    <a16:rowId xmlns="" xmlns:a16="http://schemas.microsoft.com/office/drawing/2014/main" val="3112222816"/>
                  </a:ext>
                </a:extLst>
              </a:tr>
              <a:tr h="1097280">
                <a:tc>
                  <a:txBody>
                    <a:bodyPr/>
                    <a:lstStyle/>
                    <a:p>
                      <a:pPr marL="0" marR="0">
                        <a:lnSpc>
                          <a:spcPct val="107000"/>
                        </a:lnSpc>
                        <a:spcBef>
                          <a:spcPts val="0"/>
                        </a:spcBef>
                        <a:spcAft>
                          <a:spcPts val="0"/>
                        </a:spcAft>
                      </a:pPr>
                      <a:r>
                        <a:rPr lang="en-US" sz="1200" b="1">
                          <a:effectLst/>
                          <a:latin typeface="+mn-lt"/>
                        </a:rPr>
                        <a:t>Race, %</a:t>
                      </a:r>
                    </a:p>
                    <a:p>
                      <a:pPr marL="230188" marR="0" indent="0">
                        <a:lnSpc>
                          <a:spcPct val="107000"/>
                        </a:lnSpc>
                        <a:spcBef>
                          <a:spcPts val="0"/>
                        </a:spcBef>
                        <a:spcAft>
                          <a:spcPts val="0"/>
                        </a:spcAft>
                        <a:tabLst/>
                      </a:pPr>
                      <a:r>
                        <a:rPr lang="en-US" sz="1200" b="0">
                          <a:effectLst/>
                          <a:latin typeface="+mn-lt"/>
                          <a:ea typeface="Calibri" panose="020F0502020204030204" pitchFamily="34" charset="0"/>
                          <a:cs typeface="Arial" panose="020B0604020202020204" pitchFamily="34" charset="0"/>
                        </a:rPr>
                        <a:t>White</a:t>
                      </a:r>
                    </a:p>
                    <a:p>
                      <a:pPr marL="230188" marR="0" indent="0">
                        <a:lnSpc>
                          <a:spcPct val="107000"/>
                        </a:lnSpc>
                        <a:spcBef>
                          <a:spcPts val="0"/>
                        </a:spcBef>
                        <a:spcAft>
                          <a:spcPts val="0"/>
                        </a:spcAft>
                        <a:tabLst/>
                      </a:pPr>
                      <a:r>
                        <a:rPr lang="en-US" sz="1200" b="0">
                          <a:effectLst/>
                          <a:latin typeface="+mn-lt"/>
                          <a:ea typeface="Calibri" panose="020F0502020204030204" pitchFamily="34" charset="0"/>
                          <a:cs typeface="Arial" panose="020B0604020202020204" pitchFamily="34" charset="0"/>
                        </a:rPr>
                        <a:t>Black</a:t>
                      </a:r>
                    </a:p>
                    <a:p>
                      <a:pPr marL="230188" marR="0" indent="0">
                        <a:lnSpc>
                          <a:spcPct val="107000"/>
                        </a:lnSpc>
                        <a:spcBef>
                          <a:spcPts val="0"/>
                        </a:spcBef>
                        <a:spcAft>
                          <a:spcPts val="0"/>
                        </a:spcAft>
                        <a:tabLst/>
                      </a:pPr>
                      <a:r>
                        <a:rPr lang="en-US" sz="1200" b="0">
                          <a:effectLst/>
                          <a:latin typeface="+mn-lt"/>
                          <a:ea typeface="Calibri" panose="020F0502020204030204" pitchFamily="34" charset="0"/>
                          <a:cs typeface="Arial" panose="020B0604020202020204" pitchFamily="34" charset="0"/>
                        </a:rPr>
                        <a:t>Asian</a:t>
                      </a:r>
                    </a:p>
                    <a:p>
                      <a:pPr marL="230188" marR="0" indent="0">
                        <a:lnSpc>
                          <a:spcPct val="107000"/>
                        </a:lnSpc>
                        <a:spcBef>
                          <a:spcPts val="0"/>
                        </a:spcBef>
                        <a:spcAft>
                          <a:spcPts val="0"/>
                        </a:spcAft>
                        <a:tabLst/>
                      </a:pPr>
                      <a:r>
                        <a:rPr lang="en-US" sz="1200" b="0">
                          <a:effectLst/>
                          <a:latin typeface="+mn-lt"/>
                          <a:ea typeface="Calibri" panose="020F0502020204030204" pitchFamily="34" charset="0"/>
                          <a:cs typeface="Arial" panose="020B0604020202020204" pitchFamily="34" charset="0"/>
                        </a:rPr>
                        <a:t>Other</a:t>
                      </a:r>
                    </a:p>
                  </a:txBody>
                  <a:tcPr marL="0" marR="0" marT="18288" marB="18288" anchor="ctr">
                    <a:solidFill>
                      <a:schemeClr val="bg1">
                        <a:lumMod val="95000"/>
                      </a:schemeClr>
                    </a:solidFill>
                  </a:tcPr>
                </a:tc>
                <a:tc>
                  <a:txBody>
                    <a:bodyPr/>
                    <a:lstStyle/>
                    <a:p>
                      <a:pPr algn="ctr">
                        <a:lnSpc>
                          <a:spcPct val="107000"/>
                        </a:lnSpc>
                        <a:spcAft>
                          <a:spcPts val="0"/>
                        </a:spcAft>
                      </a:pPr>
                      <a:endParaRPr lang="en-GB" sz="1200" kern="1200">
                        <a:solidFill>
                          <a:schemeClr val="dk1"/>
                        </a:solidFill>
                        <a:latin typeface="+mn-lt"/>
                        <a:ea typeface="+mn-ea"/>
                        <a:cs typeface="+mn-cs"/>
                      </a:endParaRPr>
                    </a:p>
                    <a:p>
                      <a:pPr algn="ctr">
                        <a:lnSpc>
                          <a:spcPct val="107000"/>
                        </a:lnSpc>
                        <a:spcAft>
                          <a:spcPts val="0"/>
                        </a:spcAft>
                      </a:pPr>
                      <a:r>
                        <a:rPr lang="en-GB" sz="1200" kern="1200">
                          <a:solidFill>
                            <a:schemeClr val="dk1"/>
                          </a:solidFill>
                          <a:latin typeface="+mn-lt"/>
                          <a:ea typeface="+mn-ea"/>
                          <a:cs typeface="+mn-cs"/>
                        </a:rPr>
                        <a:t>55.6</a:t>
                      </a:r>
                    </a:p>
                    <a:p>
                      <a:pPr algn="ctr">
                        <a:lnSpc>
                          <a:spcPct val="107000"/>
                        </a:lnSpc>
                        <a:spcAft>
                          <a:spcPts val="0"/>
                        </a:spcAft>
                      </a:pPr>
                      <a:r>
                        <a:rPr lang="en-GB" sz="1200" kern="1200">
                          <a:solidFill>
                            <a:schemeClr val="dk1"/>
                          </a:solidFill>
                          <a:latin typeface="+mn-lt"/>
                          <a:ea typeface="+mn-ea"/>
                          <a:cs typeface="+mn-cs"/>
                        </a:rPr>
                        <a:t>4.7</a:t>
                      </a:r>
                    </a:p>
                    <a:p>
                      <a:pPr algn="ctr">
                        <a:lnSpc>
                          <a:spcPct val="107000"/>
                        </a:lnSpc>
                        <a:spcAft>
                          <a:spcPts val="0"/>
                        </a:spcAft>
                      </a:pPr>
                      <a:r>
                        <a:rPr lang="en-GB" sz="1200" kern="1200">
                          <a:solidFill>
                            <a:schemeClr val="dk1"/>
                          </a:solidFill>
                          <a:latin typeface="+mn-lt"/>
                          <a:ea typeface="+mn-ea"/>
                          <a:cs typeface="+mn-cs"/>
                        </a:rPr>
                        <a:t>34.2</a:t>
                      </a:r>
                    </a:p>
                    <a:p>
                      <a:pPr algn="ctr">
                        <a:lnSpc>
                          <a:spcPct val="107000"/>
                        </a:lnSpc>
                        <a:spcAft>
                          <a:spcPts val="0"/>
                        </a:spcAft>
                      </a:pPr>
                      <a:r>
                        <a:rPr lang="en-GB" sz="1200" kern="1200">
                          <a:solidFill>
                            <a:schemeClr val="dk1"/>
                          </a:solidFill>
                          <a:latin typeface="+mn-lt"/>
                          <a:ea typeface="+mn-ea"/>
                          <a:cs typeface="+mn-cs"/>
                        </a:rPr>
                        <a:t>5.5</a:t>
                      </a:r>
                    </a:p>
                  </a:txBody>
                  <a:tcPr marL="68580" marR="68580" marT="0" marB="0">
                    <a:solidFill>
                      <a:schemeClr val="bg1">
                        <a:lumMod val="95000"/>
                      </a:schemeClr>
                    </a:solidFill>
                  </a:tcPr>
                </a:tc>
                <a:tc>
                  <a:txBody>
                    <a:bodyPr/>
                    <a:lstStyle/>
                    <a:p>
                      <a:pPr algn="ctr">
                        <a:lnSpc>
                          <a:spcPct val="107000"/>
                        </a:lnSpc>
                        <a:spcAft>
                          <a:spcPts val="0"/>
                        </a:spcAft>
                      </a:pPr>
                      <a:endParaRPr lang="en-GB" sz="1200" kern="1200">
                        <a:solidFill>
                          <a:schemeClr val="dk1"/>
                        </a:solidFill>
                        <a:latin typeface="+mn-lt"/>
                        <a:ea typeface="+mn-ea"/>
                        <a:cs typeface="+mn-cs"/>
                      </a:endParaRPr>
                    </a:p>
                    <a:p>
                      <a:pPr algn="ctr">
                        <a:lnSpc>
                          <a:spcPct val="107000"/>
                        </a:lnSpc>
                        <a:spcAft>
                          <a:spcPts val="0"/>
                        </a:spcAft>
                      </a:pPr>
                      <a:r>
                        <a:rPr lang="en-GB" sz="1200" kern="1200">
                          <a:solidFill>
                            <a:schemeClr val="dk1"/>
                          </a:solidFill>
                          <a:latin typeface="+mn-lt"/>
                          <a:ea typeface="+mn-ea"/>
                          <a:cs typeface="+mn-cs"/>
                        </a:rPr>
                        <a:t>51.9</a:t>
                      </a:r>
                    </a:p>
                    <a:p>
                      <a:pPr algn="ctr">
                        <a:lnSpc>
                          <a:spcPct val="107000"/>
                        </a:lnSpc>
                        <a:spcAft>
                          <a:spcPts val="0"/>
                        </a:spcAft>
                      </a:pPr>
                      <a:r>
                        <a:rPr lang="en-GB" sz="1200" kern="1200">
                          <a:solidFill>
                            <a:schemeClr val="dk1"/>
                          </a:solidFill>
                          <a:latin typeface="+mn-lt"/>
                          <a:ea typeface="+mn-ea"/>
                          <a:cs typeface="+mn-cs"/>
                        </a:rPr>
                        <a:t>4.2</a:t>
                      </a:r>
                    </a:p>
                    <a:p>
                      <a:pPr algn="ctr">
                        <a:lnSpc>
                          <a:spcPct val="107000"/>
                        </a:lnSpc>
                        <a:spcAft>
                          <a:spcPts val="0"/>
                        </a:spcAft>
                      </a:pPr>
                      <a:r>
                        <a:rPr lang="en-GB" sz="1200" kern="1200">
                          <a:solidFill>
                            <a:schemeClr val="dk1"/>
                          </a:solidFill>
                          <a:latin typeface="+mn-lt"/>
                          <a:ea typeface="+mn-ea"/>
                          <a:cs typeface="+mn-cs"/>
                        </a:rPr>
                        <a:t>34.5</a:t>
                      </a:r>
                    </a:p>
                    <a:p>
                      <a:pPr algn="ctr">
                        <a:lnSpc>
                          <a:spcPct val="107000"/>
                        </a:lnSpc>
                        <a:spcAft>
                          <a:spcPts val="0"/>
                        </a:spcAft>
                      </a:pPr>
                      <a:r>
                        <a:rPr lang="en-GB" sz="1200" kern="1200">
                          <a:solidFill>
                            <a:schemeClr val="dk1"/>
                          </a:solidFill>
                          <a:latin typeface="+mn-lt"/>
                          <a:ea typeface="+mn-ea"/>
                          <a:cs typeface="+mn-cs"/>
                        </a:rPr>
                        <a:t>9.3</a:t>
                      </a:r>
                    </a:p>
                  </a:txBody>
                  <a:tcPr marL="68580" marR="68580" marT="0" marB="0">
                    <a:solidFill>
                      <a:schemeClr val="bg1">
                        <a:lumMod val="95000"/>
                      </a:schemeClr>
                    </a:solidFill>
                  </a:tcPr>
                </a:tc>
                <a:tc>
                  <a:txBody>
                    <a:bodyPr/>
                    <a:lstStyle/>
                    <a:p>
                      <a:pPr algn="ctr">
                        <a:lnSpc>
                          <a:spcPct val="107000"/>
                        </a:lnSpc>
                        <a:spcAft>
                          <a:spcPts val="0"/>
                        </a:spcAft>
                      </a:pPr>
                      <a:endParaRPr lang="en-GB" sz="1200" kern="1200">
                        <a:solidFill>
                          <a:schemeClr val="dk1"/>
                        </a:solidFill>
                        <a:latin typeface="+mn-lt"/>
                        <a:ea typeface="+mn-ea"/>
                        <a:cs typeface="+mn-cs"/>
                      </a:endParaRPr>
                    </a:p>
                    <a:p>
                      <a:pPr algn="ctr">
                        <a:lnSpc>
                          <a:spcPct val="107000"/>
                        </a:lnSpc>
                        <a:spcAft>
                          <a:spcPts val="0"/>
                        </a:spcAft>
                      </a:pPr>
                      <a:r>
                        <a:rPr lang="en-GB" sz="1200" kern="1200">
                          <a:solidFill>
                            <a:schemeClr val="dk1"/>
                          </a:solidFill>
                          <a:latin typeface="+mn-lt"/>
                          <a:ea typeface="+mn-ea"/>
                          <a:cs typeface="+mn-cs"/>
                        </a:rPr>
                        <a:t>43.5</a:t>
                      </a:r>
                    </a:p>
                    <a:p>
                      <a:pPr algn="ctr">
                        <a:lnSpc>
                          <a:spcPct val="107000"/>
                        </a:lnSpc>
                        <a:spcAft>
                          <a:spcPts val="0"/>
                        </a:spcAft>
                      </a:pPr>
                      <a:r>
                        <a:rPr lang="en-GB" sz="1200" kern="1200">
                          <a:solidFill>
                            <a:schemeClr val="dk1"/>
                          </a:solidFill>
                          <a:latin typeface="+mn-lt"/>
                          <a:ea typeface="+mn-ea"/>
                          <a:cs typeface="+mn-cs"/>
                        </a:rPr>
                        <a:t>3.8</a:t>
                      </a:r>
                    </a:p>
                    <a:p>
                      <a:pPr algn="ctr">
                        <a:lnSpc>
                          <a:spcPct val="107000"/>
                        </a:lnSpc>
                        <a:spcAft>
                          <a:spcPts val="0"/>
                        </a:spcAft>
                      </a:pPr>
                      <a:r>
                        <a:rPr lang="en-GB" sz="1200" kern="1200">
                          <a:solidFill>
                            <a:schemeClr val="dk1"/>
                          </a:solidFill>
                          <a:latin typeface="+mn-lt"/>
                          <a:ea typeface="+mn-ea"/>
                          <a:cs typeface="+mn-cs"/>
                        </a:rPr>
                        <a:t>31.1</a:t>
                      </a:r>
                    </a:p>
                    <a:p>
                      <a:pPr algn="ctr">
                        <a:lnSpc>
                          <a:spcPct val="107000"/>
                        </a:lnSpc>
                        <a:spcAft>
                          <a:spcPts val="0"/>
                        </a:spcAft>
                      </a:pPr>
                      <a:r>
                        <a:rPr lang="en-GB" sz="1200" kern="1200">
                          <a:solidFill>
                            <a:schemeClr val="dk1"/>
                          </a:solidFill>
                          <a:latin typeface="+mn-lt"/>
                          <a:ea typeface="+mn-ea"/>
                          <a:cs typeface="+mn-cs"/>
                        </a:rPr>
                        <a:t>21.6</a:t>
                      </a:r>
                    </a:p>
                  </a:txBody>
                  <a:tcPr marL="68580" marR="68580" marT="0" marB="0">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solidFill>
                      <a:schemeClr val="bg1">
                        <a:lumMod val="95000"/>
                      </a:schemeClr>
                    </a:solidFill>
                  </a:tcPr>
                </a:tc>
                <a:extLst>
                  <a:ext uri="{0D108BD9-81ED-4DB2-BD59-A6C34878D82A}">
                    <a16:rowId xmlns="" xmlns:a16="http://schemas.microsoft.com/office/drawing/2014/main" val="4057019922"/>
                  </a:ext>
                </a:extLst>
              </a:tr>
              <a:tr h="0">
                <a:tc>
                  <a:txBody>
                    <a:bodyPr/>
                    <a:lstStyle/>
                    <a:p>
                      <a:pPr algn="l">
                        <a:lnSpc>
                          <a:spcPct val="100000"/>
                        </a:lnSpc>
                      </a:pPr>
                      <a:r>
                        <a:rPr lang="en-US" sz="1200" b="1"/>
                        <a:t>Mean blood pressure, mmHg</a:t>
                      </a:r>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134/76</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139/79</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145/80</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1517318405"/>
                  </a:ext>
                </a:extLst>
              </a:tr>
              <a:tr h="274320">
                <a:tc>
                  <a:txBody>
                    <a:bodyPr/>
                    <a:lstStyle/>
                    <a:p>
                      <a:pPr algn="l">
                        <a:lnSpc>
                          <a:spcPct val="100000"/>
                        </a:lnSpc>
                      </a:pPr>
                      <a:r>
                        <a:rPr lang="en-US" sz="1200" b="1"/>
                        <a:t>Mean eGFR, mL/min/1.73m</a:t>
                      </a:r>
                      <a:r>
                        <a:rPr lang="en-US" sz="1200" b="1" baseline="30000"/>
                        <a:t>2</a:t>
                      </a:r>
                      <a:endParaRPr lang="en-US" sz="1200" b="1"/>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44.0</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42.5</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40.6</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3766274300"/>
                  </a:ext>
                </a:extLst>
              </a:tr>
              <a:tr h="274320">
                <a:tc>
                  <a:txBody>
                    <a:bodyPr/>
                    <a:lstStyle/>
                    <a:p>
                      <a:pPr algn="l">
                        <a:lnSpc>
                          <a:spcPct val="100000"/>
                        </a:lnSpc>
                      </a:pPr>
                      <a:r>
                        <a:rPr lang="en-US" sz="1200" b="1"/>
                        <a:t>Median UACR, mg/g</a:t>
                      </a:r>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488</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1744</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4127</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4146952891"/>
                  </a:ext>
                </a:extLst>
              </a:tr>
              <a:tr h="274320">
                <a:tc>
                  <a:txBody>
                    <a:bodyPr/>
                    <a:lstStyle/>
                    <a:p>
                      <a:pPr algn="l">
                        <a:lnSpc>
                          <a:spcPct val="100000"/>
                        </a:lnSpc>
                      </a:pPr>
                      <a:r>
                        <a:rPr lang="en-US" sz="1200" b="1"/>
                        <a:t>Mean HbA1c, %</a:t>
                      </a:r>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7.0</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7.1</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7.6</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343124984"/>
                  </a:ext>
                </a:extLst>
              </a:tr>
              <a:tr h="274320">
                <a:tc>
                  <a:txBody>
                    <a:bodyPr/>
                    <a:lstStyle/>
                    <a:p>
                      <a:pPr algn="l">
                        <a:lnSpc>
                          <a:spcPct val="100000"/>
                        </a:lnSpc>
                      </a:pPr>
                      <a:r>
                        <a:rPr lang="en-GB" sz="1200" b="1"/>
                        <a:t>Type 2 diabetes, %</a:t>
                      </a:r>
                      <a:endParaRPr lang="en-US" sz="1200" b="1"/>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64.4</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68.2</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85.4</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&lt;0.001</a:t>
                      </a:r>
                    </a:p>
                  </a:txBody>
                  <a:tcPr marL="68580" marR="68580" marT="0" marB="0" anchor="ctr">
                    <a:solidFill>
                      <a:schemeClr val="bg1">
                        <a:lumMod val="95000"/>
                      </a:schemeClr>
                    </a:solidFill>
                  </a:tcPr>
                </a:tc>
                <a:extLst>
                  <a:ext uri="{0D108BD9-81ED-4DB2-BD59-A6C34878D82A}">
                    <a16:rowId xmlns="" xmlns:a16="http://schemas.microsoft.com/office/drawing/2014/main" val="3804903083"/>
                  </a:ext>
                </a:extLst>
              </a:tr>
              <a:tr h="274320">
                <a:tc>
                  <a:txBody>
                    <a:bodyPr/>
                    <a:lstStyle/>
                    <a:p>
                      <a:pPr algn="l">
                        <a:lnSpc>
                          <a:spcPct val="100000"/>
                        </a:lnSpc>
                      </a:pPr>
                      <a:r>
                        <a:rPr lang="en-GB" sz="1200" b="1"/>
                        <a:t>History of CVD, %</a:t>
                      </a:r>
                      <a:endParaRPr lang="en-US" sz="1200" b="1"/>
                    </a:p>
                  </a:txBody>
                  <a:tcPr marL="94793" marR="94793"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36.6</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37.9</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40.0</a:t>
                      </a:r>
                    </a:p>
                  </a:txBody>
                  <a:tcPr marL="68580" marR="68580" marT="0" marB="0" anchor="ctr">
                    <a:solidFill>
                      <a:schemeClr val="bg1">
                        <a:lumMod val="95000"/>
                      </a:schemeClr>
                    </a:solidFill>
                  </a:tcPr>
                </a:tc>
                <a:tc>
                  <a:txBody>
                    <a:bodyPr/>
                    <a:lstStyle/>
                    <a:p>
                      <a:pPr algn="ctr">
                        <a:lnSpc>
                          <a:spcPct val="107000"/>
                        </a:lnSpc>
                        <a:spcAft>
                          <a:spcPts val="0"/>
                        </a:spcAft>
                      </a:pPr>
                      <a:r>
                        <a:rPr lang="en-GB" sz="1200" kern="1200">
                          <a:solidFill>
                            <a:schemeClr val="dk1"/>
                          </a:solidFill>
                          <a:latin typeface="+mn-lt"/>
                          <a:ea typeface="+mn-ea"/>
                          <a:cs typeface="+mn-cs"/>
                        </a:rPr>
                        <a:t>0.43</a:t>
                      </a:r>
                    </a:p>
                  </a:txBody>
                  <a:tcPr marL="68580" marR="68580" marT="0" marB="0" anchor="ctr">
                    <a:solidFill>
                      <a:schemeClr val="bg1">
                        <a:lumMod val="95000"/>
                      </a:schemeClr>
                    </a:solidFill>
                  </a:tcPr>
                </a:tc>
                <a:extLst>
                  <a:ext uri="{0D108BD9-81ED-4DB2-BD59-A6C34878D82A}">
                    <a16:rowId xmlns="" xmlns:a16="http://schemas.microsoft.com/office/drawing/2014/main" val="215898230"/>
                  </a:ext>
                </a:extLst>
              </a:tr>
            </a:tbl>
          </a:graphicData>
        </a:graphic>
      </p:graphicFrame>
      <p:grpSp>
        <p:nvGrpSpPr>
          <p:cNvPr id="8" name="Group 7">
            <a:extLst>
              <a:ext uri="{FF2B5EF4-FFF2-40B4-BE49-F238E27FC236}">
                <a16:creationId xmlns="" xmlns:a16="http://schemas.microsoft.com/office/drawing/2014/main" id="{8D3B40A1-6CCF-4D53-9786-FFDFCCD282A3}"/>
              </a:ext>
            </a:extLst>
          </p:cNvPr>
          <p:cNvGrpSpPr/>
          <p:nvPr/>
        </p:nvGrpSpPr>
        <p:grpSpPr>
          <a:xfrm>
            <a:off x="-6291"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31006BC1-91CF-4D30-BD32-FF0B490E6B5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0" name="Rectangle 9">
              <a:extLst>
                <a:ext uri="{FF2B5EF4-FFF2-40B4-BE49-F238E27FC236}">
                  <a16:creationId xmlns="" xmlns:a16="http://schemas.microsoft.com/office/drawing/2014/main" id="{A1D3BCA7-DD81-4C3D-A208-B7CE608005C1}"/>
                </a:ext>
              </a:extLst>
            </p:cNvPr>
            <p:cNvSpPr/>
            <p:nvPr/>
          </p:nvSpPr>
          <p:spPr>
            <a:xfrm>
              <a:off x="209677" y="-23678"/>
              <a:ext cx="2537874" cy="261610"/>
            </a:xfrm>
            <a:prstGeom prst="rect">
              <a:avLst/>
            </a:prstGeom>
            <a:noFill/>
          </p:spPr>
          <p:txBody>
            <a:bodyPr wrap="none">
              <a:spAutoFit/>
            </a:bodyPr>
            <a:lstStyle/>
            <a:p>
              <a:pPr algn="ctr"/>
              <a:r>
                <a:rPr lang="en-US" sz="1100" b="1">
                  <a:solidFill>
                    <a:schemeClr val="bg1"/>
                  </a:solidFill>
                </a:rPr>
                <a:t>DAPA-CKD – Baseline Albuminuria</a:t>
              </a:r>
            </a:p>
          </p:txBody>
        </p:sp>
      </p:grpSp>
    </p:spTree>
    <p:extLst>
      <p:ext uri="{BB962C8B-B14F-4D97-AF65-F5344CB8AC3E}">
        <p14:creationId xmlns:p14="http://schemas.microsoft.com/office/powerpoint/2010/main" val="2182266981"/>
      </p:ext>
    </p:extLst>
  </p:cSld>
  <p:clrMapOvr>
    <a:masterClrMapping/>
  </p:clrMapOvr>
  <p:transition>
    <p:fade/>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27FC315-3A73-3343-9EA0-EDA1D7B99488}"/>
              </a:ext>
            </a:extLst>
          </p:cNvPr>
          <p:cNvSpPr>
            <a:spLocks noGrp="1"/>
          </p:cNvSpPr>
          <p:nvPr>
            <p:ph type="title"/>
          </p:nvPr>
        </p:nvSpPr>
        <p:spPr/>
        <p:txBody>
          <a:bodyPr>
            <a:normAutofit/>
          </a:bodyPr>
          <a:lstStyle/>
          <a:p>
            <a:r>
              <a:rPr lang="en-US"/>
              <a:t>Primary and Secondary Outcomes by Baseline UACR</a:t>
            </a:r>
          </a:p>
        </p:txBody>
      </p:sp>
      <p:graphicFrame>
        <p:nvGraphicFramePr>
          <p:cNvPr id="6" name="Content Placeholder 5">
            <a:extLst>
              <a:ext uri="{FF2B5EF4-FFF2-40B4-BE49-F238E27FC236}">
                <a16:creationId xmlns="" xmlns:a16="http://schemas.microsoft.com/office/drawing/2014/main" id="{BC6EBDF7-C265-6C41-AF56-25088936D7BE}"/>
              </a:ext>
            </a:extLst>
          </p:cNvPr>
          <p:cNvGraphicFramePr>
            <a:graphicFrameLocks noGrp="1"/>
          </p:cNvGraphicFramePr>
          <p:nvPr>
            <p:ph idx="1"/>
          </p:nvPr>
        </p:nvGraphicFramePr>
        <p:xfrm>
          <a:off x="464572" y="1257309"/>
          <a:ext cx="11289213" cy="4742180"/>
        </p:xfrm>
        <a:graphic>
          <a:graphicData uri="http://schemas.openxmlformats.org/drawingml/2006/table">
            <a:tbl>
              <a:tblPr firstRow="1">
                <a:tableStyleId>{21E4AEA4-8DFA-4A89-87EB-49C32662AFE0}</a:tableStyleId>
              </a:tblPr>
              <a:tblGrid>
                <a:gridCol w="4023360">
                  <a:extLst>
                    <a:ext uri="{9D8B030D-6E8A-4147-A177-3AD203B41FA5}">
                      <a16:colId xmlns="" xmlns:a16="http://schemas.microsoft.com/office/drawing/2014/main" val="2261199665"/>
                    </a:ext>
                  </a:extLst>
                </a:gridCol>
                <a:gridCol w="1301504">
                  <a:extLst>
                    <a:ext uri="{9D8B030D-6E8A-4147-A177-3AD203B41FA5}">
                      <a16:colId xmlns="" xmlns:a16="http://schemas.microsoft.com/office/drawing/2014/main" val="2441566354"/>
                    </a:ext>
                  </a:extLst>
                </a:gridCol>
                <a:gridCol w="1519423">
                  <a:extLst>
                    <a:ext uri="{9D8B030D-6E8A-4147-A177-3AD203B41FA5}">
                      <a16:colId xmlns="" xmlns:a16="http://schemas.microsoft.com/office/drawing/2014/main" val="1146499727"/>
                    </a:ext>
                  </a:extLst>
                </a:gridCol>
                <a:gridCol w="1920240">
                  <a:extLst>
                    <a:ext uri="{9D8B030D-6E8A-4147-A177-3AD203B41FA5}">
                      <a16:colId xmlns="" xmlns:a16="http://schemas.microsoft.com/office/drawing/2014/main" val="1776792095"/>
                    </a:ext>
                  </a:extLst>
                </a:gridCol>
                <a:gridCol w="1421881">
                  <a:extLst>
                    <a:ext uri="{9D8B030D-6E8A-4147-A177-3AD203B41FA5}">
                      <a16:colId xmlns="" xmlns:a16="http://schemas.microsoft.com/office/drawing/2014/main" val="262127856"/>
                    </a:ext>
                  </a:extLst>
                </a:gridCol>
                <a:gridCol w="1102805">
                  <a:extLst>
                    <a:ext uri="{9D8B030D-6E8A-4147-A177-3AD203B41FA5}">
                      <a16:colId xmlns="" xmlns:a16="http://schemas.microsoft.com/office/drawing/2014/main" val="4051862970"/>
                    </a:ext>
                  </a:extLst>
                </a:gridCol>
              </a:tblGrid>
              <a:tr h="370159">
                <a:tc>
                  <a:txBody>
                    <a:bodyPr/>
                    <a:lstStyle/>
                    <a:p>
                      <a:pPr marL="635" marR="0">
                        <a:lnSpc>
                          <a:spcPct val="107000"/>
                        </a:lnSpc>
                        <a:spcBef>
                          <a:spcPts val="0"/>
                        </a:spcBef>
                        <a:spcAft>
                          <a:spcPts val="0"/>
                        </a:spcAft>
                      </a:pPr>
                      <a:r>
                        <a:rPr lang="en-US" sz="1050">
                          <a:effectLst/>
                        </a:rPr>
                        <a:t> </a:t>
                      </a:r>
                      <a:endParaRPr lang="en-US" sz="1050">
                        <a:solidFill>
                          <a:srgbClr val="000000"/>
                        </a:solidFill>
                        <a:effectLst/>
                      </a:endParaRPr>
                    </a:p>
                    <a:p>
                      <a:pPr marL="0" marR="0" algn="ctr" defTabSz="914400" rtl="0" eaLnBrk="1" latinLnBrk="0" hangingPunct="1">
                        <a:lnSpc>
                          <a:spcPct val="107000"/>
                        </a:lnSpc>
                        <a:spcBef>
                          <a:spcPts val="0"/>
                        </a:spcBef>
                        <a:spcAft>
                          <a:spcPts val="0"/>
                        </a:spcAft>
                      </a:pPr>
                      <a:r>
                        <a:rPr lang="en-US" sz="1050" b="1" kern="1200">
                          <a:solidFill>
                            <a:schemeClr val="lt1"/>
                          </a:solidFill>
                          <a:effectLst/>
                        </a:rPr>
                        <a:t> </a:t>
                      </a:r>
                      <a:endParaRPr lang="en-US" sz="1050" b="1" kern="1200">
                        <a:solidFill>
                          <a:schemeClr val="lt1"/>
                        </a:solidFill>
                        <a:effectLst/>
                        <a:latin typeface="+mn-lt"/>
                        <a:ea typeface="+mn-ea"/>
                        <a:cs typeface="+mn-cs"/>
                      </a:endParaRPr>
                    </a:p>
                  </a:txBody>
                  <a:tcPr marL="45720" marR="45720" marT="18288" marB="18288" anchor="b"/>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rPr>
                        <a:t>Dapagliflozin</a:t>
                      </a:r>
                    </a:p>
                    <a:p>
                      <a:pPr marL="0" marR="0" algn="ctr" defTabSz="914400" rtl="0" eaLnBrk="1" latinLnBrk="0" hangingPunct="1">
                        <a:lnSpc>
                          <a:spcPct val="107000"/>
                        </a:lnSpc>
                        <a:spcBef>
                          <a:spcPts val="0"/>
                        </a:spcBef>
                        <a:spcAft>
                          <a:spcPts val="0"/>
                        </a:spcAft>
                      </a:pPr>
                      <a:r>
                        <a:rPr lang="en-US" sz="1050" b="0" kern="1200">
                          <a:solidFill>
                            <a:schemeClr val="lt1"/>
                          </a:solidFill>
                          <a:effectLst/>
                        </a:rPr>
                        <a:t>Events/100 </a:t>
                      </a:r>
                      <a:r>
                        <a:rPr lang="en-US" sz="1050" b="0" kern="1200" err="1">
                          <a:solidFill>
                            <a:schemeClr val="lt1"/>
                          </a:solidFill>
                          <a:effectLst/>
                        </a:rPr>
                        <a:t>pt-yrs</a:t>
                      </a:r>
                      <a:endParaRPr lang="en-US" sz="1050" b="0" kern="1200">
                        <a:solidFill>
                          <a:schemeClr val="lt1"/>
                        </a:solidFill>
                        <a:effectLst/>
                        <a:latin typeface="+mn-lt"/>
                        <a:ea typeface="+mn-ea"/>
                        <a:cs typeface="+mn-cs"/>
                      </a:endParaRPr>
                    </a:p>
                  </a:txBody>
                  <a:tcPr marL="45720" marR="45720" marT="18288" marB="18288" anchor="b"/>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rPr>
                        <a:t>Placebo </a:t>
                      </a:r>
                    </a:p>
                    <a:p>
                      <a:pPr marL="0" marR="0" algn="ctr" defTabSz="914400" rtl="0" eaLnBrk="1" latinLnBrk="0" hangingPunct="1">
                        <a:lnSpc>
                          <a:spcPct val="107000"/>
                        </a:lnSpc>
                        <a:spcBef>
                          <a:spcPts val="0"/>
                        </a:spcBef>
                        <a:spcAft>
                          <a:spcPts val="0"/>
                        </a:spcAft>
                      </a:pPr>
                      <a:r>
                        <a:rPr lang="en-US" sz="1050" b="0" kern="1200">
                          <a:solidFill>
                            <a:schemeClr val="lt1"/>
                          </a:solidFill>
                          <a:effectLst/>
                        </a:rPr>
                        <a:t>Events/100 </a:t>
                      </a:r>
                      <a:r>
                        <a:rPr lang="en-US" sz="1050" b="0" kern="1200" err="1">
                          <a:solidFill>
                            <a:schemeClr val="lt1"/>
                          </a:solidFill>
                          <a:effectLst/>
                        </a:rPr>
                        <a:t>pt-yrs</a:t>
                      </a:r>
                      <a:endParaRPr lang="en-US" sz="1050" b="0" kern="1200">
                        <a:solidFill>
                          <a:schemeClr val="lt1"/>
                        </a:solidFill>
                        <a:effectLst/>
                        <a:latin typeface="+mn-lt"/>
                        <a:ea typeface="+mn-ea"/>
                        <a:cs typeface="+mn-cs"/>
                      </a:endParaRPr>
                    </a:p>
                  </a:txBody>
                  <a:tcPr marL="45720" marR="45720" marT="18288" marB="18288" anchor="b"/>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rPr>
                        <a:t> </a:t>
                      </a:r>
                      <a:endParaRPr lang="en-US" sz="1050" b="1" kern="1200">
                        <a:solidFill>
                          <a:schemeClr val="lt1"/>
                        </a:solidFill>
                        <a:effectLst/>
                        <a:latin typeface="+mn-lt"/>
                        <a:ea typeface="+mn-ea"/>
                        <a:cs typeface="+mn-cs"/>
                      </a:endParaRPr>
                    </a:p>
                  </a:txBody>
                  <a:tcPr marL="45720" marR="45720" marT="18288" marB="18288" anchor="ct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rPr>
                        <a:t>Hazard Ratio  </a:t>
                      </a:r>
                    </a:p>
                    <a:p>
                      <a:pPr marL="0" marR="0" algn="ctr" defTabSz="914400" rtl="0" eaLnBrk="1" latinLnBrk="0" hangingPunct="1">
                        <a:lnSpc>
                          <a:spcPct val="107000"/>
                        </a:lnSpc>
                        <a:spcBef>
                          <a:spcPts val="0"/>
                        </a:spcBef>
                        <a:spcAft>
                          <a:spcPts val="0"/>
                        </a:spcAft>
                      </a:pPr>
                      <a:r>
                        <a:rPr lang="en-US" sz="1050" b="1" kern="1200">
                          <a:solidFill>
                            <a:schemeClr val="lt1"/>
                          </a:solidFill>
                          <a:effectLst/>
                        </a:rPr>
                        <a:t>(95% CI) </a:t>
                      </a:r>
                      <a:endParaRPr lang="en-US" sz="1050" b="1" kern="1200">
                        <a:solidFill>
                          <a:schemeClr val="lt1"/>
                        </a:solidFill>
                        <a:effectLst/>
                        <a:latin typeface="+mn-lt"/>
                        <a:ea typeface="+mn-ea"/>
                        <a:cs typeface="+mn-cs"/>
                      </a:endParaRPr>
                    </a:p>
                  </a:txBody>
                  <a:tcPr marL="45720" marR="45720" marT="18288" marB="18288" anchor="b"/>
                </a:tc>
                <a:tc>
                  <a:txBody>
                    <a:bodyPr/>
                    <a:lstStyle/>
                    <a:p>
                      <a:pPr marL="0" marR="0" algn="ctr">
                        <a:lnSpc>
                          <a:spcPct val="107000"/>
                        </a:lnSpc>
                        <a:spcBef>
                          <a:spcPts val="0"/>
                        </a:spcBef>
                        <a:spcAft>
                          <a:spcPts val="0"/>
                        </a:spcAft>
                      </a:pPr>
                      <a:r>
                        <a:rPr lang="en-US" sz="1050">
                          <a:effectLst/>
                        </a:rPr>
                        <a:t>Interaction </a:t>
                      </a:r>
                    </a:p>
                    <a:p>
                      <a:pPr marL="0" marR="0" algn="ctr">
                        <a:lnSpc>
                          <a:spcPct val="107000"/>
                        </a:lnSpc>
                        <a:spcBef>
                          <a:spcPts val="0"/>
                        </a:spcBef>
                        <a:spcAft>
                          <a:spcPts val="0"/>
                        </a:spcAft>
                      </a:pPr>
                      <a:r>
                        <a:rPr lang="en-US" sz="1050">
                          <a:effectLst/>
                        </a:rPr>
                        <a:t>p-value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b"/>
                </a:tc>
                <a:extLst>
                  <a:ext uri="{0D108BD9-81ED-4DB2-BD59-A6C34878D82A}">
                    <a16:rowId xmlns="" xmlns:a16="http://schemas.microsoft.com/office/drawing/2014/main" val="513746627"/>
                  </a:ext>
                </a:extLst>
              </a:tr>
              <a:tr h="200667">
                <a:tc gridSpan="3">
                  <a:txBody>
                    <a:bodyPr/>
                    <a:lstStyle/>
                    <a:p>
                      <a:pPr marL="635" marR="0">
                        <a:lnSpc>
                          <a:spcPct val="107000"/>
                        </a:lnSpc>
                        <a:spcBef>
                          <a:spcPts val="0"/>
                        </a:spcBef>
                        <a:spcAft>
                          <a:spcPts val="0"/>
                        </a:spcAft>
                      </a:pPr>
                      <a:r>
                        <a:rPr lang="en-US" sz="1050" b="1">
                          <a:effectLst/>
                        </a:rPr>
                        <a:t>Primary outcome: eGFR decline ≥50%, ESKD, or kidney or CV death </a:t>
                      </a:r>
                      <a:endParaRPr lang="en-US" sz="1050" b="1">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hMerge="1">
                  <a:txBody>
                    <a:bodyPr/>
                    <a:lstStyle/>
                    <a:p>
                      <a:endParaRPr lang="en-US"/>
                    </a:p>
                  </a:txBody>
                  <a:tcPr/>
                </a:tc>
                <a:tc hMerge="1">
                  <a:txBody>
                    <a:bodyPr/>
                    <a:lstStyle/>
                    <a:p>
                      <a:endParaRPr lang="en-US"/>
                    </a:p>
                  </a:txBody>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2732423260"/>
                  </a:ext>
                </a:extLst>
              </a:tr>
              <a:tr h="200059">
                <a:tc>
                  <a:txBody>
                    <a:bodyPr/>
                    <a:lstStyle/>
                    <a:p>
                      <a:pPr marL="635" marR="0">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Overall</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4.6</a:t>
                      </a:r>
                    </a:p>
                  </a:txBody>
                  <a:tcPr marL="45720" marR="45720" marT="18288" marB="18288">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7.5</a:t>
                      </a:r>
                    </a:p>
                  </a:txBody>
                  <a:tcPr marL="45720" marR="45720" marT="18288" marB="18288">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0.61 (0.51 to 0.72)</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761355701"/>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≤1000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1.9</a:t>
                      </a:r>
                    </a:p>
                  </a:txBody>
                  <a:tcPr marL="45720" marR="45720" marT="18288" marB="18288">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3.7</a:t>
                      </a:r>
                    </a:p>
                  </a:txBody>
                  <a:tcPr marL="45720" marR="45720" marT="18288" marB="18288">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0.54 (0.37 to 0.77)</a:t>
                      </a:r>
                    </a:p>
                  </a:txBody>
                  <a:tcPr marL="45720" marR="45720" marT="18288" marB="18288">
                    <a:noFill/>
                  </a:tcPr>
                </a:tc>
                <a:tc rowSpan="3">
                  <a:txBody>
                    <a:bodyPr/>
                    <a:lstStyle/>
                    <a:p>
                      <a:pPr marL="0"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0.93</a:t>
                      </a:r>
                    </a:p>
                  </a:txBody>
                  <a:tcPr marL="45720" marR="45720" marT="18288" marB="18288" anchor="ctr">
                    <a:noFill/>
                  </a:tcPr>
                </a:tc>
                <a:extLst>
                  <a:ext uri="{0D108BD9-81ED-4DB2-BD59-A6C34878D82A}">
                    <a16:rowId xmlns="" xmlns:a16="http://schemas.microsoft.com/office/drawing/2014/main" val="173875810"/>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&gt;1000 to ≤3500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5.6</a:t>
                      </a:r>
                    </a:p>
                  </a:txBody>
                  <a:tcPr marL="45720" marR="45720" marT="18288" marB="18288">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9.3</a:t>
                      </a:r>
                    </a:p>
                  </a:txBody>
                  <a:tcPr marL="45720" marR="45720" marT="18288" marB="18288">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0.59 (0.46 to 0.76)</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3582191793"/>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18.7</a:t>
                      </a:r>
                    </a:p>
                  </a:txBody>
                  <a:tcPr marL="45720" marR="45720" marT="18288" marB="18288">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31.2</a:t>
                      </a:r>
                    </a:p>
                  </a:txBody>
                  <a:tcPr marL="45720" marR="45720" marT="18288" marB="18288">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0.61 (0.43 to 0.87)</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1888053428"/>
                  </a:ext>
                </a:extLst>
              </a:tr>
              <a:tr h="200059">
                <a:tc gridSpan="3">
                  <a:txBody>
                    <a:bodyPr/>
                    <a:lstStyle/>
                    <a:p>
                      <a:pPr marL="635" marR="0">
                        <a:lnSpc>
                          <a:spcPct val="107000"/>
                        </a:lnSpc>
                        <a:spcBef>
                          <a:spcPts val="0"/>
                        </a:spcBef>
                        <a:spcAft>
                          <a:spcPts val="0"/>
                        </a:spcAft>
                      </a:pPr>
                      <a:r>
                        <a:rPr lang="en-US" sz="1050" b="1">
                          <a:effectLst/>
                        </a:rPr>
                        <a:t>Secondary outcome: eGFR decline ≥50%, ESKD, or kidney death </a:t>
                      </a:r>
                      <a:endParaRPr lang="en-US" sz="1050" b="1">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hMerge="1">
                  <a:txBody>
                    <a:bodyPr/>
                    <a:lstStyle/>
                    <a:p>
                      <a:endParaRPr lang="en-US"/>
                    </a:p>
                  </a:txBody>
                  <a:tcPr/>
                </a:tc>
                <a:tc hMerge="1">
                  <a:txBody>
                    <a:bodyPr/>
                    <a:lstStyle/>
                    <a:p>
                      <a:endParaRPr lang="en-US"/>
                    </a:p>
                  </a:txBody>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1018952565"/>
                  </a:ext>
                </a:extLst>
              </a:tr>
              <a:tr h="200059">
                <a:tc>
                  <a:txBody>
                    <a:bodyPr/>
                    <a:lstStyle/>
                    <a:p>
                      <a:pPr marL="635" marR="0">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Overall</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3.3</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5.8</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0.56 (0.45 to 0.68)</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575021494"/>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≤1000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0.9</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2.3</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0.42 (0.25 to 0.70)</a:t>
                      </a:r>
                    </a:p>
                  </a:txBody>
                  <a:tcPr marL="45720" marR="45720" marT="18288" marB="18288">
                    <a:noFill/>
                  </a:tcPr>
                </a:tc>
                <a:tc rowSpan="3">
                  <a:txBody>
                    <a:bodyPr/>
                    <a:lstStyle/>
                    <a:p>
                      <a:pPr marL="0"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0.59</a:t>
                      </a:r>
                    </a:p>
                  </a:txBody>
                  <a:tcPr marL="45720" marR="45720" marT="18288" marB="18288" anchor="ctr">
                    <a:noFill/>
                  </a:tcPr>
                </a:tc>
                <a:extLst>
                  <a:ext uri="{0D108BD9-81ED-4DB2-BD59-A6C34878D82A}">
                    <a16:rowId xmlns="" xmlns:a16="http://schemas.microsoft.com/office/drawing/2014/main" val="1420893564"/>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&gt;1000 to ≤3500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4.1</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7.7</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0.52 (0.39 to 0.69)</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643667753"/>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16.7</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27.7</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0.62 (0.42 to 0.90)</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3211947443"/>
                  </a:ext>
                </a:extLst>
              </a:tr>
              <a:tr h="200059">
                <a:tc gridSpan="3">
                  <a:txBody>
                    <a:bodyPr/>
                    <a:lstStyle/>
                    <a:p>
                      <a:pPr marL="635" marR="0">
                        <a:lnSpc>
                          <a:spcPct val="107000"/>
                        </a:lnSpc>
                        <a:spcBef>
                          <a:spcPts val="0"/>
                        </a:spcBef>
                        <a:spcAft>
                          <a:spcPts val="0"/>
                        </a:spcAft>
                      </a:pPr>
                      <a:r>
                        <a:rPr lang="en-US" sz="1050" b="1">
                          <a:effectLst/>
                        </a:rPr>
                        <a:t>Secondary outcome: CV death or hHF</a:t>
                      </a:r>
                      <a:endParaRPr lang="en-US" sz="1050" b="1">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hMerge="1">
                  <a:txBody>
                    <a:bodyPr/>
                    <a:lstStyle/>
                    <a:p>
                      <a:endParaRPr lang="en-US"/>
                    </a:p>
                  </a:txBody>
                  <a:tcPr/>
                </a:tc>
                <a:tc hMerge="1">
                  <a:txBody>
                    <a:bodyPr/>
                    <a:lstStyle/>
                    <a:p>
                      <a:endParaRPr lang="en-US"/>
                    </a:p>
                  </a:txBody>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r>
                        <a:rPr lang="en-US" sz="1050">
                          <a:effectLst/>
                        </a:rPr>
                        <a:t> </a:t>
                      </a: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1786615710"/>
                  </a:ext>
                </a:extLst>
              </a:tr>
              <a:tr h="200059">
                <a:tc>
                  <a:txBody>
                    <a:bodyPr/>
                    <a:lstStyle/>
                    <a:p>
                      <a:pPr marL="635" marR="0">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Overall</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2.2</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3.0</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0.71 (0.55 to 0.92)</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1680892380"/>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≤1000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1.7</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2.5</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0.70 (0.47 to 1.05)</a:t>
                      </a:r>
                    </a:p>
                  </a:txBody>
                  <a:tcPr marL="45720" marR="45720" marT="18288" marB="18288">
                    <a:noFill/>
                  </a:tcPr>
                </a:tc>
                <a:tc rowSpan="3">
                  <a:txBody>
                    <a:bodyPr/>
                    <a:lstStyle/>
                    <a:p>
                      <a:pPr marL="0"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0.98</a:t>
                      </a:r>
                    </a:p>
                  </a:txBody>
                  <a:tcPr marL="45720" marR="45720" marT="18288" marB="18288" anchor="ctr">
                    <a:noFill/>
                  </a:tcPr>
                </a:tc>
                <a:extLst>
                  <a:ext uri="{0D108BD9-81ED-4DB2-BD59-A6C34878D82A}">
                    <a16:rowId xmlns="" xmlns:a16="http://schemas.microsoft.com/office/drawing/2014/main" val="3845699576"/>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&gt;1000 to ≤3500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2.2</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3.2</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0.70 (0.47 to 1.04)</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3720637657"/>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4.8</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7.0</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0.67 (0.35 to 1.28)</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3277171273"/>
                  </a:ext>
                </a:extLst>
              </a:tr>
              <a:tr h="200059">
                <a:tc gridSpan="3">
                  <a:txBody>
                    <a:bodyPr/>
                    <a:lstStyle/>
                    <a:p>
                      <a:pPr marL="635" marR="0">
                        <a:lnSpc>
                          <a:spcPct val="107000"/>
                        </a:lnSpc>
                        <a:spcBef>
                          <a:spcPts val="0"/>
                        </a:spcBef>
                        <a:spcAft>
                          <a:spcPts val="0"/>
                        </a:spcAft>
                      </a:pPr>
                      <a:r>
                        <a:rPr lang="en-US" sz="1050" b="1">
                          <a:effectLst/>
                        </a:rPr>
                        <a:t>Secondary outcome: All-cause mortality </a:t>
                      </a:r>
                      <a:endParaRPr lang="en-US" sz="1050" b="1">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hMerge="1">
                  <a:txBody>
                    <a:bodyPr/>
                    <a:lstStyle/>
                    <a:p>
                      <a:endParaRPr lang="en-US"/>
                    </a:p>
                  </a:txBody>
                  <a:tcPr/>
                </a:tc>
                <a:tc hMerge="1">
                  <a:txBody>
                    <a:bodyPr/>
                    <a:lstStyle/>
                    <a:p>
                      <a:endParaRPr lang="en-US"/>
                    </a:p>
                  </a:txBody>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nSpc>
                          <a:spcPct val="107000"/>
                        </a:lnSpc>
                        <a:spcBef>
                          <a:spcPts val="0"/>
                        </a:spcBef>
                        <a:spcAft>
                          <a:spcPts val="80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194543647"/>
                  </a:ext>
                </a:extLst>
              </a:tr>
              <a:tr h="200059">
                <a:tc>
                  <a:txBody>
                    <a:bodyPr/>
                    <a:lstStyle/>
                    <a:p>
                      <a:pPr marL="635" marR="0">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Overall</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2.2</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3.1</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0.69 (0.53 to 0.88)</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752405362"/>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≤1000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1.9</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2.9</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0.68 (0.47 to 0.98)</a:t>
                      </a:r>
                    </a:p>
                  </a:txBody>
                  <a:tcPr marL="45720" marR="45720" marT="18288" marB="18288">
                    <a:noFill/>
                  </a:tcPr>
                </a:tc>
                <a:tc rowSpan="3">
                  <a:txBody>
                    <a:bodyPr/>
                    <a:lstStyle/>
                    <a:p>
                      <a:pPr marL="0"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0.83</a:t>
                      </a:r>
                    </a:p>
                  </a:txBody>
                  <a:tcPr marL="45720" marR="45720" marT="18288" marB="18288" anchor="ctr">
                    <a:noFill/>
                  </a:tcPr>
                </a:tc>
                <a:extLst>
                  <a:ext uri="{0D108BD9-81ED-4DB2-BD59-A6C34878D82A}">
                    <a16:rowId xmlns="" xmlns:a16="http://schemas.microsoft.com/office/drawing/2014/main" val="1196688986"/>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&gt;1000 to ≤3500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2.0</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3.1</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0.64 (0.43 to 0.96)</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2750662041"/>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UACR &gt;3500 mg/g</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4.7</a:t>
                      </a: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5.7</a:t>
                      </a: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r>
                        <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0.83 (0.42 to 1.63)</a:t>
                      </a:r>
                    </a:p>
                  </a:txBody>
                  <a:tcPr marL="45720" marR="45720" marT="18288" marB="18288">
                    <a:noFill/>
                  </a:tcPr>
                </a:tc>
                <a:tc vMerge="1">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3344745421"/>
                  </a:ext>
                </a:extLst>
              </a:tr>
              <a:tr h="200059">
                <a:tc>
                  <a:txBody>
                    <a:bodyPr/>
                    <a:lstStyle/>
                    <a:p>
                      <a:pPr marL="115888" marR="0" lvl="0" indent="0" algn="l" defTabSz="914400" rtl="0" eaLnBrk="1" fontAlgn="auto" latinLnBrk="0" hangingPunct="1">
                        <a:lnSpc>
                          <a:spcPct val="107000"/>
                        </a:lnSpc>
                        <a:spcBef>
                          <a:spcPts val="0"/>
                        </a:spcBef>
                        <a:spcAft>
                          <a:spcPts val="0"/>
                        </a:spcAft>
                        <a:buClrTx/>
                        <a:buSzTx/>
                        <a:buFontTx/>
                        <a:buNone/>
                        <a:tabLst/>
                        <a:defRPr/>
                      </a:pPr>
                      <a:endParaRPr lang="en-GB" sz="1050">
                        <a:latin typeface="+mn-lt"/>
                      </a:endParaRPr>
                    </a:p>
                  </a:txBody>
                  <a:tcPr marL="45720" marR="45720" marT="18288" marB="18288">
                    <a:noFill/>
                  </a:tcPr>
                </a:tc>
                <a:tc>
                  <a:txBody>
                    <a:bodyPr/>
                    <a:lstStyle/>
                    <a:p>
                      <a:pPr marL="635"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635"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tc>
                  <a:txBody>
                    <a:bodyPr/>
                    <a:lstStyle/>
                    <a:p>
                      <a:pPr marL="0" marR="0" algn="ctr">
                        <a:lnSpc>
                          <a:spcPct val="107000"/>
                        </a:lnSpc>
                        <a:spcBef>
                          <a:spcPts val="0"/>
                        </a:spcBef>
                        <a:spcAft>
                          <a:spcPts val="0"/>
                        </a:spcAft>
                      </a:pPr>
                      <a:endParaRPr lang="en-US" sz="105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18288" marB="18288">
                    <a:noFill/>
                  </a:tcPr>
                </a:tc>
                <a:extLst>
                  <a:ext uri="{0D108BD9-81ED-4DB2-BD59-A6C34878D82A}">
                    <a16:rowId xmlns="" xmlns:a16="http://schemas.microsoft.com/office/drawing/2014/main" val="2418657654"/>
                  </a:ext>
                </a:extLst>
              </a:tr>
            </a:tbl>
          </a:graphicData>
        </a:graphic>
      </p:graphicFrame>
      <p:sp>
        <p:nvSpPr>
          <p:cNvPr id="4" name="Slide Number Placeholder 3">
            <a:extLst>
              <a:ext uri="{FF2B5EF4-FFF2-40B4-BE49-F238E27FC236}">
                <a16:creationId xmlns="" xmlns:a16="http://schemas.microsoft.com/office/drawing/2014/main" id="{CCDF088E-34FA-C44E-A7FC-83219E36551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ext Placeholder 4">
            <a:extLst>
              <a:ext uri="{FF2B5EF4-FFF2-40B4-BE49-F238E27FC236}">
                <a16:creationId xmlns="" xmlns:a16="http://schemas.microsoft.com/office/drawing/2014/main" id="{5D10F8D8-C1CE-FE45-9E65-FA19D5F16EC8}"/>
              </a:ext>
            </a:extLst>
          </p:cNvPr>
          <p:cNvSpPr>
            <a:spLocks noGrp="1"/>
          </p:cNvSpPr>
          <p:nvPr>
            <p:ph type="body" sz="quarter" idx="13"/>
          </p:nvPr>
        </p:nvSpPr>
        <p:spPr/>
        <p:txBody>
          <a:bodyPr/>
          <a:lstStyle/>
          <a:p>
            <a:r>
              <a:rPr lang="en-US"/>
              <a:t>CV = cardiovascular; eGFR = estimated glomerular filtration rate; ESKD = end-stage kidney disease; hHF = hospitalization for heart failure; </a:t>
            </a:r>
            <a:r>
              <a:rPr lang="en-US" err="1"/>
              <a:t>pt-yrs</a:t>
            </a:r>
            <a:r>
              <a:rPr lang="en-US"/>
              <a:t> = patient-years; UACR = urinary albumin-to-creatine ratio.</a:t>
            </a:r>
          </a:p>
          <a:p>
            <a:r>
              <a:rPr lang="en-GB"/>
              <a:t>Waijer SW et al</a:t>
            </a:r>
            <a:r>
              <a:rPr lang="en-US"/>
              <a:t>. Article and supplementary material. </a:t>
            </a:r>
            <a:r>
              <a:rPr lang="en-GB" sz="1000" i="1" err="1"/>
              <a:t>Diabetologia</a:t>
            </a:r>
            <a:r>
              <a:rPr lang="en-GB" sz="1000" i="1"/>
              <a:t>.</a:t>
            </a:r>
            <a:r>
              <a:rPr lang="en-GB" i="1"/>
              <a:t> </a:t>
            </a:r>
            <a:r>
              <a:rPr lang="pt-BR" sz="1000"/>
              <a:t>2022;65(7):1085-1097</a:t>
            </a:r>
            <a:r>
              <a:rPr lang="en-US"/>
              <a:t>.</a:t>
            </a:r>
          </a:p>
        </p:txBody>
      </p:sp>
      <p:grpSp>
        <p:nvGrpSpPr>
          <p:cNvPr id="3" name="Group 2">
            <a:extLst>
              <a:ext uri="{FF2B5EF4-FFF2-40B4-BE49-F238E27FC236}">
                <a16:creationId xmlns="" xmlns:a16="http://schemas.microsoft.com/office/drawing/2014/main" id="{A9B3F21E-941E-D949-83C5-CBF5EE626FBE}"/>
              </a:ext>
            </a:extLst>
          </p:cNvPr>
          <p:cNvGrpSpPr/>
          <p:nvPr/>
        </p:nvGrpSpPr>
        <p:grpSpPr>
          <a:xfrm>
            <a:off x="6786578" y="1576551"/>
            <a:ext cx="3182949" cy="4448726"/>
            <a:chOff x="4799784" y="1542935"/>
            <a:chExt cx="3187098" cy="4640651"/>
          </a:xfrm>
        </p:grpSpPr>
        <p:grpSp>
          <p:nvGrpSpPr>
            <p:cNvPr id="7" name="Group 6">
              <a:extLst>
                <a:ext uri="{FF2B5EF4-FFF2-40B4-BE49-F238E27FC236}">
                  <a16:creationId xmlns="" xmlns:a16="http://schemas.microsoft.com/office/drawing/2014/main" id="{7F30B5AF-E09A-1C47-9541-3E5C873DF0EC}"/>
                </a:ext>
              </a:extLst>
            </p:cNvPr>
            <p:cNvGrpSpPr/>
            <p:nvPr/>
          </p:nvGrpSpPr>
          <p:grpSpPr>
            <a:xfrm>
              <a:off x="4799784" y="1542935"/>
              <a:ext cx="3187098" cy="4640651"/>
              <a:chOff x="6473631" y="1503415"/>
              <a:chExt cx="3417091" cy="4714616"/>
            </a:xfrm>
          </p:grpSpPr>
          <p:grpSp>
            <p:nvGrpSpPr>
              <p:cNvPr id="8" name="Group 7">
                <a:extLst>
                  <a:ext uri="{FF2B5EF4-FFF2-40B4-BE49-F238E27FC236}">
                    <a16:creationId xmlns="" xmlns:a16="http://schemas.microsoft.com/office/drawing/2014/main" id="{A3C94DC9-7A6C-DA42-A372-F6BC42E065B8}"/>
                  </a:ext>
                </a:extLst>
              </p:cNvPr>
              <p:cNvGrpSpPr/>
              <p:nvPr/>
            </p:nvGrpSpPr>
            <p:grpSpPr>
              <a:xfrm>
                <a:off x="6473631" y="1503415"/>
                <a:ext cx="3417091" cy="4714616"/>
                <a:chOff x="2270981" y="1343808"/>
                <a:chExt cx="3417091" cy="4714616"/>
              </a:xfrm>
            </p:grpSpPr>
            <p:grpSp>
              <p:nvGrpSpPr>
                <p:cNvPr id="10" name="Group 9">
                  <a:extLst>
                    <a:ext uri="{FF2B5EF4-FFF2-40B4-BE49-F238E27FC236}">
                      <a16:creationId xmlns="" xmlns:a16="http://schemas.microsoft.com/office/drawing/2014/main" id="{26E5A678-599B-A04B-B572-C0814787C0A9}"/>
                    </a:ext>
                  </a:extLst>
                </p:cNvPr>
                <p:cNvGrpSpPr/>
                <p:nvPr/>
              </p:nvGrpSpPr>
              <p:grpSpPr>
                <a:xfrm>
                  <a:off x="2522939" y="1343808"/>
                  <a:ext cx="2644557" cy="4530466"/>
                  <a:chOff x="2219734" y="1343808"/>
                  <a:chExt cx="3465736" cy="4530466"/>
                </a:xfrm>
              </p:grpSpPr>
              <p:graphicFrame>
                <p:nvGraphicFramePr>
                  <p:cNvPr id="15" name="Content Placeholder 21">
                    <a:extLst>
                      <a:ext uri="{FF2B5EF4-FFF2-40B4-BE49-F238E27FC236}">
                        <a16:creationId xmlns="" xmlns:a16="http://schemas.microsoft.com/office/drawing/2014/main" id="{15AE7343-AD35-D041-9053-8A100482D15F}"/>
                      </a:ext>
                    </a:extLst>
                  </p:cNvPr>
                  <p:cNvGraphicFramePr>
                    <a:graphicFrameLocks/>
                  </p:cNvGraphicFramePr>
                  <p:nvPr/>
                </p:nvGraphicFramePr>
                <p:xfrm>
                  <a:off x="2373405" y="1343808"/>
                  <a:ext cx="3312065" cy="4517804"/>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15">
                    <a:extLst>
                      <a:ext uri="{FF2B5EF4-FFF2-40B4-BE49-F238E27FC236}">
                        <a16:creationId xmlns="" xmlns:a16="http://schemas.microsoft.com/office/drawing/2014/main" id="{F313F115-65B9-B145-9341-061567BBCC21}"/>
                      </a:ext>
                    </a:extLst>
                  </p:cNvPr>
                  <p:cNvSpPr txBox="1"/>
                  <p:nvPr/>
                </p:nvSpPr>
                <p:spPr>
                  <a:xfrm>
                    <a:off x="3269497" y="5613336"/>
                    <a:ext cx="507892" cy="26093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0.5</a:t>
                    </a:r>
                  </a:p>
                </p:txBody>
              </p:sp>
              <p:sp>
                <p:nvSpPr>
                  <p:cNvPr id="17" name="TextBox 16">
                    <a:extLst>
                      <a:ext uri="{FF2B5EF4-FFF2-40B4-BE49-F238E27FC236}">
                        <a16:creationId xmlns="" xmlns:a16="http://schemas.microsoft.com/office/drawing/2014/main" id="{F59D7742-810C-6B49-A7D0-0DFC9F75C9C9}"/>
                      </a:ext>
                    </a:extLst>
                  </p:cNvPr>
                  <p:cNvSpPr txBox="1"/>
                  <p:nvPr/>
                </p:nvSpPr>
                <p:spPr>
                  <a:xfrm>
                    <a:off x="2219734" y="5613337"/>
                    <a:ext cx="507892" cy="26093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0.2</a:t>
                    </a:r>
                  </a:p>
                </p:txBody>
              </p:sp>
              <p:sp>
                <p:nvSpPr>
                  <p:cNvPr id="18" name="TextBox 17">
                    <a:extLst>
                      <a:ext uri="{FF2B5EF4-FFF2-40B4-BE49-F238E27FC236}">
                        <a16:creationId xmlns="" xmlns:a16="http://schemas.microsoft.com/office/drawing/2014/main" id="{3E8E0DAD-081E-6A4B-BCC0-251E710514D7}"/>
                      </a:ext>
                    </a:extLst>
                  </p:cNvPr>
                  <p:cNvSpPr txBox="1"/>
                  <p:nvPr/>
                </p:nvSpPr>
                <p:spPr>
                  <a:xfrm>
                    <a:off x="4160939" y="5613337"/>
                    <a:ext cx="359043" cy="26093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a:t>
                    </a:r>
                  </a:p>
                </p:txBody>
              </p:sp>
            </p:grpSp>
            <p:sp>
              <p:nvSpPr>
                <p:cNvPr id="11" name="TextBox 10">
                  <a:extLst>
                    <a:ext uri="{FF2B5EF4-FFF2-40B4-BE49-F238E27FC236}">
                      <a16:creationId xmlns="" xmlns:a16="http://schemas.microsoft.com/office/drawing/2014/main" id="{6FF943EE-E2D6-1D43-B4F0-42078CD23201}"/>
                    </a:ext>
                  </a:extLst>
                </p:cNvPr>
                <p:cNvSpPr txBox="1"/>
                <p:nvPr/>
              </p:nvSpPr>
              <p:spPr>
                <a:xfrm>
                  <a:off x="4529547" y="5797487"/>
                  <a:ext cx="1158525" cy="26093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12" name="TextBox 11">
                  <a:extLst>
                    <a:ext uri="{FF2B5EF4-FFF2-40B4-BE49-F238E27FC236}">
                      <a16:creationId xmlns="" xmlns:a16="http://schemas.microsoft.com/office/drawing/2014/main" id="{256127C6-2172-2A43-8778-4992D94E65E1}"/>
                    </a:ext>
                  </a:extLst>
                </p:cNvPr>
                <p:cNvSpPr txBox="1"/>
                <p:nvPr/>
              </p:nvSpPr>
              <p:spPr>
                <a:xfrm>
                  <a:off x="2270981" y="5797487"/>
                  <a:ext cx="1488942" cy="2609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13" name="Straight Arrow Connector 12">
                  <a:extLst>
                    <a:ext uri="{FF2B5EF4-FFF2-40B4-BE49-F238E27FC236}">
                      <a16:creationId xmlns="" xmlns:a16="http://schemas.microsoft.com/office/drawing/2014/main" id="{CA99DE41-3531-5641-8C51-98BC3E880A18}"/>
                    </a:ext>
                  </a:extLst>
                </p:cNvPr>
                <p:cNvCxnSpPr/>
                <p:nvPr/>
              </p:nvCxnSpPr>
              <p:spPr>
                <a:xfrm>
                  <a:off x="4172202" y="5920597"/>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 xmlns:a16="http://schemas.microsoft.com/office/drawing/2014/main" id="{43C1C837-66C7-7D48-A7C6-9A14A53F720C}"/>
                    </a:ext>
                  </a:extLst>
                </p:cNvPr>
                <p:cNvCxnSpPr>
                  <a:cxnSpLocks/>
                </p:cNvCxnSpPr>
                <p:nvPr/>
              </p:nvCxnSpPr>
              <p:spPr>
                <a:xfrm flipH="1">
                  <a:off x="3722594" y="5920597"/>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 xmlns:a16="http://schemas.microsoft.com/office/drawing/2014/main" id="{BEA00FEB-7C03-2A45-B125-3D69F7CBC2AD}"/>
                  </a:ext>
                </a:extLst>
              </p:cNvPr>
              <p:cNvSpPr txBox="1"/>
              <p:nvPr/>
            </p:nvSpPr>
            <p:spPr>
              <a:xfrm>
                <a:off x="8799808" y="5772946"/>
                <a:ext cx="273971" cy="26093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2</a:t>
                </a:r>
              </a:p>
            </p:txBody>
          </p:sp>
        </p:grpSp>
        <p:sp>
          <p:nvSpPr>
            <p:cNvPr id="29" name="TextBox 28">
              <a:extLst>
                <a:ext uri="{FF2B5EF4-FFF2-40B4-BE49-F238E27FC236}">
                  <a16:creationId xmlns="" xmlns:a16="http://schemas.microsoft.com/office/drawing/2014/main" id="{961E85FD-4235-7A4C-A446-B70E7FF67BA3}"/>
                </a:ext>
              </a:extLst>
            </p:cNvPr>
            <p:cNvSpPr txBox="1"/>
            <p:nvPr/>
          </p:nvSpPr>
          <p:spPr>
            <a:xfrm>
              <a:off x="7300475" y="5745484"/>
              <a:ext cx="255531" cy="256843"/>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solidFill>
                    <a:srgbClr val="000000"/>
                  </a:solidFill>
                  <a:latin typeface="Arial" panose="020B0604020202020204"/>
                </a:rPr>
                <a:t>3</a:t>
              </a:r>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25" name="Group 24">
            <a:extLst>
              <a:ext uri="{FF2B5EF4-FFF2-40B4-BE49-F238E27FC236}">
                <a16:creationId xmlns="" xmlns:a16="http://schemas.microsoft.com/office/drawing/2014/main" id="{25136A27-8881-46A2-B0AF-52A7E79EDBB9}"/>
              </a:ext>
            </a:extLst>
          </p:cNvPr>
          <p:cNvGrpSpPr/>
          <p:nvPr/>
        </p:nvGrpSpPr>
        <p:grpSpPr>
          <a:xfrm>
            <a:off x="-6291" y="-23678"/>
            <a:ext cx="3017520" cy="261610"/>
            <a:chOff x="-6290" y="-23678"/>
            <a:chExt cx="3017520" cy="261610"/>
          </a:xfrm>
          <a:solidFill>
            <a:schemeClr val="accent2"/>
          </a:solidFill>
        </p:grpSpPr>
        <p:sp>
          <p:nvSpPr>
            <p:cNvPr id="26" name="Freeform 13">
              <a:extLst>
                <a:ext uri="{FF2B5EF4-FFF2-40B4-BE49-F238E27FC236}">
                  <a16:creationId xmlns="" xmlns:a16="http://schemas.microsoft.com/office/drawing/2014/main" id="{72798239-A283-4949-A614-9A0B72F7D1E7}"/>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7" name="Rectangle 26">
              <a:extLst>
                <a:ext uri="{FF2B5EF4-FFF2-40B4-BE49-F238E27FC236}">
                  <a16:creationId xmlns="" xmlns:a16="http://schemas.microsoft.com/office/drawing/2014/main" id="{91CF5F6E-174B-4D35-ABF6-A33AFE7D9BBD}"/>
                </a:ext>
              </a:extLst>
            </p:cNvPr>
            <p:cNvSpPr/>
            <p:nvPr/>
          </p:nvSpPr>
          <p:spPr>
            <a:xfrm>
              <a:off x="209677" y="-23678"/>
              <a:ext cx="2537874" cy="261610"/>
            </a:xfrm>
            <a:prstGeom prst="rect">
              <a:avLst/>
            </a:prstGeom>
            <a:noFill/>
          </p:spPr>
          <p:txBody>
            <a:bodyPr wrap="none">
              <a:spAutoFit/>
            </a:bodyPr>
            <a:lstStyle/>
            <a:p>
              <a:pPr algn="ctr"/>
              <a:r>
                <a:rPr lang="en-US" sz="1100" b="1">
                  <a:solidFill>
                    <a:schemeClr val="bg1"/>
                  </a:solidFill>
                </a:rPr>
                <a:t>DAPA-CKD – Baseline Albuminuria</a:t>
              </a:r>
            </a:p>
          </p:txBody>
        </p:sp>
      </p:grpSp>
    </p:spTree>
    <p:extLst>
      <p:ext uri="{BB962C8B-B14F-4D97-AF65-F5344CB8AC3E}">
        <p14:creationId xmlns:p14="http://schemas.microsoft.com/office/powerpoint/2010/main" val="3124002759"/>
      </p:ext>
    </p:extLst>
  </p:cSld>
  <p:clrMapOvr>
    <a:masterClrMapping/>
  </p:clrMapOvr>
  <p:transition>
    <p:fade/>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27FC315-3A73-3343-9EA0-EDA1D7B99488}"/>
              </a:ext>
            </a:extLst>
          </p:cNvPr>
          <p:cNvSpPr>
            <a:spLocks noGrp="1"/>
          </p:cNvSpPr>
          <p:nvPr>
            <p:ph type="title"/>
          </p:nvPr>
        </p:nvSpPr>
        <p:spPr/>
        <p:txBody>
          <a:bodyPr>
            <a:noAutofit/>
          </a:bodyPr>
          <a:lstStyle/>
          <a:p>
            <a:r>
              <a:rPr lang="en-US" sz="2600"/>
              <a:t>Primary Composite </a:t>
            </a:r>
            <a:r>
              <a:rPr lang="en-US" sz="2600" err="1"/>
              <a:t>Outcome</a:t>
            </a:r>
            <a:r>
              <a:rPr lang="en-US" sz="2600" baseline="30000" err="1"/>
              <a:t>a</a:t>
            </a:r>
            <a:r>
              <a:rPr lang="en-US" sz="2600"/>
              <a:t> in Patients With UACR ≤300 mg/g </a:t>
            </a:r>
            <a:br>
              <a:rPr lang="en-US" sz="2600"/>
            </a:br>
            <a:r>
              <a:rPr lang="en-US" sz="2600"/>
              <a:t>and &gt;300 mg/g</a:t>
            </a:r>
          </a:p>
        </p:txBody>
      </p:sp>
      <p:sp>
        <p:nvSpPr>
          <p:cNvPr id="4" name="Slide Number Placeholder 3">
            <a:extLst>
              <a:ext uri="{FF2B5EF4-FFF2-40B4-BE49-F238E27FC236}">
                <a16:creationId xmlns="" xmlns:a16="http://schemas.microsoft.com/office/drawing/2014/main" id="{CCDF088E-34FA-C44E-A7FC-83219E36551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ext Placeholder 4">
            <a:extLst>
              <a:ext uri="{FF2B5EF4-FFF2-40B4-BE49-F238E27FC236}">
                <a16:creationId xmlns="" xmlns:a16="http://schemas.microsoft.com/office/drawing/2014/main" id="{5D10F8D8-C1CE-FE45-9E65-FA19D5F16EC8}"/>
              </a:ext>
            </a:extLst>
          </p:cNvPr>
          <p:cNvSpPr>
            <a:spLocks noGrp="1"/>
          </p:cNvSpPr>
          <p:nvPr>
            <p:ph type="body" sz="quarter" idx="13"/>
          </p:nvPr>
        </p:nvSpPr>
        <p:spPr/>
        <p:txBody>
          <a:bodyPr/>
          <a:lstStyle/>
          <a:p>
            <a:r>
              <a:rPr lang="en-US" baseline="30000"/>
              <a:t>a</a:t>
            </a:r>
            <a:r>
              <a:rPr lang="en-AU"/>
              <a:t>Sustained ≥50% eGFR decline, ESKD, renal death, or CV death</a:t>
            </a:r>
            <a:r>
              <a:rPr lang="en-US"/>
              <a:t>.       </a:t>
            </a:r>
            <a:endParaRPr lang="en-US" baseline="30000"/>
          </a:p>
          <a:p>
            <a:r>
              <a:rPr lang="en-US"/>
              <a:t>CV = cardiovascular; eGFR = estimated glomerular filtration rate; ESKD = end-stage kidney disease; </a:t>
            </a:r>
            <a:r>
              <a:rPr lang="en-US" err="1"/>
              <a:t>pt-yrs</a:t>
            </a:r>
            <a:r>
              <a:rPr lang="en-US"/>
              <a:t> = patient-years; UACR = urinary albumin-to-creatine ratio.</a:t>
            </a:r>
          </a:p>
          <a:p>
            <a:r>
              <a:rPr lang="en-GB"/>
              <a:t>Waijer SW et al</a:t>
            </a:r>
            <a:r>
              <a:rPr lang="en-US"/>
              <a:t>. Article and supplementary material. </a:t>
            </a:r>
            <a:r>
              <a:rPr lang="en-GB" sz="1000" i="1" err="1"/>
              <a:t>Diabetologia</a:t>
            </a:r>
            <a:r>
              <a:rPr lang="en-GB" sz="1000" i="1"/>
              <a:t>.</a:t>
            </a:r>
            <a:r>
              <a:rPr lang="en-GB" i="1"/>
              <a:t> </a:t>
            </a:r>
            <a:r>
              <a:rPr lang="pt-BR" sz="1000"/>
              <a:t>2022;65(7):1085-1097</a:t>
            </a:r>
            <a:r>
              <a:rPr lang="en-US"/>
              <a:t>.</a:t>
            </a:r>
          </a:p>
        </p:txBody>
      </p:sp>
      <p:graphicFrame>
        <p:nvGraphicFramePr>
          <p:cNvPr id="9" name="Content Placeholder 5">
            <a:extLst>
              <a:ext uri="{FF2B5EF4-FFF2-40B4-BE49-F238E27FC236}">
                <a16:creationId xmlns="" xmlns:a16="http://schemas.microsoft.com/office/drawing/2014/main" id="{BD3B747E-D3D3-4D36-8465-AAF90A5FD712}"/>
              </a:ext>
            </a:extLst>
          </p:cNvPr>
          <p:cNvGraphicFramePr>
            <a:graphicFrameLocks noGrp="1"/>
          </p:cNvGraphicFramePr>
          <p:nvPr>
            <p:ph idx="1"/>
          </p:nvPr>
        </p:nvGraphicFramePr>
        <p:xfrm>
          <a:off x="464577" y="1257303"/>
          <a:ext cx="11289216" cy="2098976"/>
        </p:xfrm>
        <a:graphic>
          <a:graphicData uri="http://schemas.openxmlformats.org/drawingml/2006/table">
            <a:tbl>
              <a:tblPr firstRow="1">
                <a:tableStyleId>{21E4AEA4-8DFA-4A89-87EB-49C32662AFE0}</a:tableStyleId>
              </a:tblPr>
              <a:tblGrid>
                <a:gridCol w="1791931">
                  <a:extLst>
                    <a:ext uri="{9D8B030D-6E8A-4147-A177-3AD203B41FA5}">
                      <a16:colId xmlns="" xmlns:a16="http://schemas.microsoft.com/office/drawing/2014/main" val="2261199665"/>
                    </a:ext>
                  </a:extLst>
                </a:gridCol>
                <a:gridCol w="1080320">
                  <a:extLst>
                    <a:ext uri="{9D8B030D-6E8A-4147-A177-3AD203B41FA5}">
                      <a16:colId xmlns="" xmlns:a16="http://schemas.microsoft.com/office/drawing/2014/main" val="976738256"/>
                    </a:ext>
                  </a:extLst>
                </a:gridCol>
                <a:gridCol w="1080320">
                  <a:extLst>
                    <a:ext uri="{9D8B030D-6E8A-4147-A177-3AD203B41FA5}">
                      <a16:colId xmlns="" xmlns:a16="http://schemas.microsoft.com/office/drawing/2014/main" val="2985007045"/>
                    </a:ext>
                  </a:extLst>
                </a:gridCol>
                <a:gridCol w="1080320">
                  <a:extLst>
                    <a:ext uri="{9D8B030D-6E8A-4147-A177-3AD203B41FA5}">
                      <a16:colId xmlns="" xmlns:a16="http://schemas.microsoft.com/office/drawing/2014/main" val="2441566354"/>
                    </a:ext>
                  </a:extLst>
                </a:gridCol>
                <a:gridCol w="1080320">
                  <a:extLst>
                    <a:ext uri="{9D8B030D-6E8A-4147-A177-3AD203B41FA5}">
                      <a16:colId xmlns="" xmlns:a16="http://schemas.microsoft.com/office/drawing/2014/main" val="1146499727"/>
                    </a:ext>
                  </a:extLst>
                </a:gridCol>
                <a:gridCol w="2651319">
                  <a:extLst>
                    <a:ext uri="{9D8B030D-6E8A-4147-A177-3AD203B41FA5}">
                      <a16:colId xmlns="" xmlns:a16="http://schemas.microsoft.com/office/drawing/2014/main" val="1776792095"/>
                    </a:ext>
                  </a:extLst>
                </a:gridCol>
                <a:gridCol w="1421881">
                  <a:extLst>
                    <a:ext uri="{9D8B030D-6E8A-4147-A177-3AD203B41FA5}">
                      <a16:colId xmlns="" xmlns:a16="http://schemas.microsoft.com/office/drawing/2014/main" val="262127856"/>
                    </a:ext>
                  </a:extLst>
                </a:gridCol>
                <a:gridCol w="1102805">
                  <a:extLst>
                    <a:ext uri="{9D8B030D-6E8A-4147-A177-3AD203B41FA5}">
                      <a16:colId xmlns="" xmlns:a16="http://schemas.microsoft.com/office/drawing/2014/main" val="4051862970"/>
                    </a:ext>
                  </a:extLst>
                </a:gridCol>
              </a:tblGrid>
              <a:tr h="393954">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b">
                    <a:lnB w="12700" cap="flat" cmpd="sng" algn="ctr">
                      <a:noFill/>
                      <a:prstDash val="solid"/>
                      <a:round/>
                      <a:headEnd type="none" w="med" len="med"/>
                      <a:tailEnd type="none" w="med" len="med"/>
                    </a:lnB>
                    <a:solidFill>
                      <a:schemeClr val="accent2"/>
                    </a:solidFill>
                  </a:tcPr>
                </a:tc>
                <a:tc gridSpan="2">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ea typeface="+mn-ea"/>
                          <a:cs typeface="+mn-cs"/>
                        </a:rPr>
                        <a:t>n/N</a:t>
                      </a: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hMerge="1">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marB="18288" anchor="b">
                    <a:solidFill>
                      <a:schemeClr val="accent2"/>
                    </a:solidFill>
                  </a:tcPr>
                </a:tc>
                <a:tc gridSpan="2">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50" b="1" kern="1200">
                          <a:solidFill>
                            <a:schemeClr val="lt1"/>
                          </a:solidFill>
                          <a:effectLst/>
                          <a:latin typeface="+mn-lt"/>
                        </a:rPr>
                        <a:t>Events/100 </a:t>
                      </a:r>
                      <a:r>
                        <a:rPr lang="en-US" sz="1050" b="1" kern="1200" err="1">
                          <a:solidFill>
                            <a:schemeClr val="lt1"/>
                          </a:solidFill>
                          <a:effectLst/>
                          <a:latin typeface="+mn-lt"/>
                        </a:rPr>
                        <a:t>pt-yrs</a:t>
                      </a:r>
                      <a:endParaRPr lang="en-US" sz="1050" b="1" kern="1200">
                        <a:solidFill>
                          <a:schemeClr val="lt1"/>
                        </a:solidFill>
                        <a:effectLst/>
                        <a:latin typeface="+mn-lt"/>
                        <a:ea typeface="+mn-ea"/>
                        <a:cs typeface="+mn-cs"/>
                      </a:endParaRP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hMerge="1">
                  <a:txBody>
                    <a:bodyPr/>
                    <a:lstStyle/>
                    <a:p>
                      <a:pPr marL="0" marR="0" algn="ctr" defTabSz="914400" rtl="0" eaLnBrk="1" latinLnBrk="0" hangingPunct="1">
                        <a:lnSpc>
                          <a:spcPct val="107000"/>
                        </a:lnSpc>
                        <a:spcBef>
                          <a:spcPts val="0"/>
                        </a:spcBef>
                        <a:spcAft>
                          <a:spcPts val="0"/>
                        </a:spcAft>
                      </a:pPr>
                      <a:endParaRPr lang="en-US" sz="1050" b="0" kern="1200">
                        <a:solidFill>
                          <a:schemeClr val="lt1"/>
                        </a:solidFill>
                        <a:effectLst/>
                        <a:latin typeface="+mn-lt"/>
                        <a:ea typeface="+mn-ea"/>
                        <a:cs typeface="+mn-cs"/>
                      </a:endParaRPr>
                    </a:p>
                  </a:txBody>
                  <a:tcPr marL="45720" marR="45720" marT="18288" marB="18288" anchor="b">
                    <a:solidFill>
                      <a:schemeClr val="accent2"/>
                    </a:solidFill>
                  </a:tcPr>
                </a:tc>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ctr">
                    <a:lnR w="12700" cmpd="sng">
                      <a:noFill/>
                    </a:lnR>
                    <a:lnB w="12700" cap="flat" cmpd="sng" algn="ctr">
                      <a:no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b">
                    <a:lnL w="12700" cmpd="sng">
                      <a:noFill/>
                    </a:lnL>
                    <a:lnR w="12700" cmpd="sng">
                      <a:noFill/>
                    </a:lnR>
                    <a:lnB w="12700"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anchor="b">
                    <a:lnL w="12700" cmpd="sng">
                      <a:noFill/>
                    </a:lnL>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2923051641"/>
                  </a:ext>
                </a:extLst>
              </a:tr>
              <a:tr h="393954">
                <a:tc>
                  <a:txBody>
                    <a:bodyPr/>
                    <a:lstStyle/>
                    <a:p>
                      <a:pPr marL="635" marR="0">
                        <a:lnSpc>
                          <a:spcPct val="107000"/>
                        </a:lnSpc>
                        <a:spcBef>
                          <a:spcPts val="0"/>
                        </a:spcBef>
                        <a:spcAft>
                          <a:spcPts val="0"/>
                        </a:spcAft>
                      </a:pPr>
                      <a:r>
                        <a:rPr lang="en-US" sz="1050">
                          <a:effectLst/>
                          <a:latin typeface="+mn-lt"/>
                        </a:rPr>
                        <a:t> </a:t>
                      </a:r>
                      <a:endParaRPr lang="en-US" sz="1050">
                        <a:solidFill>
                          <a:srgbClr val="000000"/>
                        </a:solidFill>
                        <a:effectLst/>
                        <a:latin typeface="+mn-lt"/>
                      </a:endParaRP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 </a:t>
                      </a:r>
                      <a:endParaRPr lang="en-US" sz="1050" b="1" kern="1200">
                        <a:solidFill>
                          <a:schemeClr val="lt1"/>
                        </a:solidFill>
                        <a:effectLst/>
                        <a:latin typeface="+mn-lt"/>
                        <a:ea typeface="+mn-ea"/>
                        <a:cs typeface="+mn-cs"/>
                      </a:endParaRPr>
                    </a:p>
                  </a:txBody>
                  <a:tcPr marL="45720" marR="45720" marT="18288" anchor="b">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Dapagliflozin</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Placebo </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Dapagliflozin</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Placebo </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 </a:t>
                      </a:r>
                      <a:endParaRPr lang="en-US" sz="1050" b="1" kern="1200">
                        <a:solidFill>
                          <a:schemeClr val="lt1"/>
                        </a:solidFill>
                        <a:effectLst/>
                        <a:latin typeface="+mn-lt"/>
                        <a:ea typeface="+mn-ea"/>
                        <a:cs typeface="+mn-cs"/>
                      </a:endParaRPr>
                    </a:p>
                  </a:txBody>
                  <a:tcPr marL="45720" marR="45720" marT="18288" anchor="ct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Hazard Ratio  </a:t>
                      </a: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(95% CI) </a:t>
                      </a:r>
                      <a:endParaRPr lang="en-US" sz="1050" b="1" kern="1200">
                        <a:solidFill>
                          <a:schemeClr val="lt1"/>
                        </a:solidFill>
                        <a:effectLst/>
                        <a:latin typeface="+mn-lt"/>
                        <a:ea typeface="+mn-ea"/>
                        <a:cs typeface="+mn-cs"/>
                      </a:endParaRP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7000"/>
                        </a:lnSpc>
                        <a:spcBef>
                          <a:spcPts val="0"/>
                        </a:spcBef>
                        <a:spcAft>
                          <a:spcPts val="0"/>
                        </a:spcAft>
                      </a:pPr>
                      <a:r>
                        <a:rPr lang="en-US" sz="1050" b="1">
                          <a:solidFill>
                            <a:schemeClr val="bg1"/>
                          </a:solidFill>
                          <a:effectLst/>
                          <a:latin typeface="+mn-lt"/>
                        </a:rPr>
                        <a:t>Interaction </a:t>
                      </a:r>
                    </a:p>
                    <a:p>
                      <a:pPr marL="0" marR="0" algn="ctr">
                        <a:lnSpc>
                          <a:spcPct val="107000"/>
                        </a:lnSpc>
                        <a:spcBef>
                          <a:spcPts val="0"/>
                        </a:spcBef>
                        <a:spcAft>
                          <a:spcPts val="0"/>
                        </a:spcAft>
                      </a:pPr>
                      <a:r>
                        <a:rPr lang="en-US" sz="1050" b="1">
                          <a:solidFill>
                            <a:schemeClr val="bg1"/>
                          </a:solidFill>
                          <a:effectLst/>
                          <a:latin typeface="+mn-lt"/>
                        </a:rPr>
                        <a:t>p-value </a:t>
                      </a:r>
                      <a:endParaRPr lang="en-US" sz="1050" b="1">
                        <a:solidFill>
                          <a:schemeClr val="bg1"/>
                        </a:solidFill>
                        <a:effectLst/>
                        <a:latin typeface="+mn-lt"/>
                        <a:ea typeface="Calibri" panose="020F0502020204030204" pitchFamily="34" charset="0"/>
                        <a:cs typeface="Times New Roman" panose="02020603050405020304" pitchFamily="18" charset="0"/>
                      </a:endParaRP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513746627"/>
                  </a:ext>
                </a:extLst>
              </a:tr>
              <a:tr h="432874">
                <a:tc>
                  <a:txBody>
                    <a:bodyPr/>
                    <a:lstStyle/>
                    <a:p>
                      <a:pPr marL="635" marR="0">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Overall</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197/2152</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312/2152</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4.6</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7.5</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0.61 (0.51, 0.72)</a:t>
                      </a: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 xmlns:a16="http://schemas.microsoft.com/office/drawing/2014/main" val="761355701"/>
                  </a:ext>
                </a:extLst>
              </a:tr>
              <a:tr h="432874">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UACR ≤300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9/240</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9/205</a:t>
                      </a: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1.8</a:t>
                      </a:r>
                    </a:p>
                  </a:txBody>
                  <a:tcPr marL="45720" marR="4572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2.1</a:t>
                      </a:r>
                    </a:p>
                  </a:txBody>
                  <a:tcPr marL="45720" marR="4572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0.86 (0.34, 2.16)</a:t>
                      </a:r>
                    </a:p>
                  </a:txBody>
                  <a:tcPr marL="45720" marR="45720" marT="18288" marB="18288" anchor="ctr">
                    <a:noFill/>
                  </a:tcPr>
                </a:tc>
                <a:tc>
                  <a:txBody>
                    <a:bodyPr/>
                    <a:lstStyle/>
                    <a:p>
                      <a:pPr marL="0"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0.38</a:t>
                      </a:r>
                    </a:p>
                  </a:txBody>
                  <a:tcPr marL="45720" marR="45720" marT="18288" marB="18288" anchor="ctr">
                    <a:noFill/>
                  </a:tcPr>
                </a:tc>
                <a:extLst>
                  <a:ext uri="{0D108BD9-81ED-4DB2-BD59-A6C34878D82A}">
                    <a16:rowId xmlns="" xmlns:a16="http://schemas.microsoft.com/office/drawing/2014/main" val="173875810"/>
                  </a:ext>
                </a:extLst>
              </a:tr>
              <a:tr h="432874">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UACR &gt;300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188/1912</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303/1947</a:t>
                      </a: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5.0</a:t>
                      </a:r>
                    </a:p>
                  </a:txBody>
                  <a:tcPr marL="45720" marR="4572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8.1</a:t>
                      </a:r>
                    </a:p>
                  </a:txBody>
                  <a:tcPr marL="45720" marR="4572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0.61 (0.51, 0.73)</a:t>
                      </a:r>
                    </a:p>
                  </a:txBody>
                  <a:tcPr marL="45720" marR="45720" marT="18288" marB="18288" anchor="ctr">
                    <a:no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3582191793"/>
                  </a:ext>
                </a:extLst>
              </a:tr>
            </a:tbl>
          </a:graphicData>
        </a:graphic>
      </p:graphicFrame>
      <p:grpSp>
        <p:nvGrpSpPr>
          <p:cNvPr id="10" name="Group 9">
            <a:extLst>
              <a:ext uri="{FF2B5EF4-FFF2-40B4-BE49-F238E27FC236}">
                <a16:creationId xmlns="" xmlns:a16="http://schemas.microsoft.com/office/drawing/2014/main" id="{7A626228-2BB5-4E5C-BDE9-99A2E6AC7BC9}"/>
              </a:ext>
            </a:extLst>
          </p:cNvPr>
          <p:cNvGrpSpPr/>
          <p:nvPr/>
        </p:nvGrpSpPr>
        <p:grpSpPr>
          <a:xfrm>
            <a:off x="6201019" y="2109062"/>
            <a:ext cx="3212152" cy="1971171"/>
            <a:chOff x="4833738" y="4139154"/>
            <a:chExt cx="3216339" cy="2203528"/>
          </a:xfrm>
        </p:grpSpPr>
        <p:grpSp>
          <p:nvGrpSpPr>
            <p:cNvPr id="11" name="Group 10">
              <a:extLst>
                <a:ext uri="{FF2B5EF4-FFF2-40B4-BE49-F238E27FC236}">
                  <a16:creationId xmlns="" xmlns:a16="http://schemas.microsoft.com/office/drawing/2014/main" id="{2F70ECC1-E727-464A-8C1D-6C021E7D61F5}"/>
                </a:ext>
              </a:extLst>
            </p:cNvPr>
            <p:cNvGrpSpPr/>
            <p:nvPr/>
          </p:nvGrpSpPr>
          <p:grpSpPr>
            <a:xfrm>
              <a:off x="4833738" y="4139154"/>
              <a:ext cx="3216339" cy="2203528"/>
              <a:chOff x="6510015" y="4141012"/>
              <a:chExt cx="3448441" cy="2238648"/>
            </a:xfrm>
          </p:grpSpPr>
          <p:grpSp>
            <p:nvGrpSpPr>
              <p:cNvPr id="13" name="Group 12">
                <a:extLst>
                  <a:ext uri="{FF2B5EF4-FFF2-40B4-BE49-F238E27FC236}">
                    <a16:creationId xmlns="" xmlns:a16="http://schemas.microsoft.com/office/drawing/2014/main" id="{0A3BD02B-1CB6-4C32-B930-99E04126DB74}"/>
                  </a:ext>
                </a:extLst>
              </p:cNvPr>
              <p:cNvGrpSpPr/>
              <p:nvPr/>
            </p:nvGrpSpPr>
            <p:grpSpPr>
              <a:xfrm>
                <a:off x="6510015" y="4141012"/>
                <a:ext cx="3448441" cy="2238648"/>
                <a:chOff x="2307365" y="3981405"/>
                <a:chExt cx="3448441" cy="2238648"/>
              </a:xfrm>
            </p:grpSpPr>
            <p:grpSp>
              <p:nvGrpSpPr>
                <p:cNvPr id="15" name="Group 14">
                  <a:extLst>
                    <a:ext uri="{FF2B5EF4-FFF2-40B4-BE49-F238E27FC236}">
                      <a16:creationId xmlns="" xmlns:a16="http://schemas.microsoft.com/office/drawing/2014/main" id="{23CF3607-89E5-4E43-A10F-1E8D3CA849C6}"/>
                    </a:ext>
                  </a:extLst>
                </p:cNvPr>
                <p:cNvGrpSpPr/>
                <p:nvPr/>
              </p:nvGrpSpPr>
              <p:grpSpPr>
                <a:xfrm>
                  <a:off x="2307365" y="3981405"/>
                  <a:ext cx="3191143" cy="2045145"/>
                  <a:chOff x="1937221" y="3981405"/>
                  <a:chExt cx="4182047" cy="2045145"/>
                </a:xfrm>
              </p:grpSpPr>
              <p:graphicFrame>
                <p:nvGraphicFramePr>
                  <p:cNvPr id="20" name="Content Placeholder 21">
                    <a:extLst>
                      <a:ext uri="{FF2B5EF4-FFF2-40B4-BE49-F238E27FC236}">
                        <a16:creationId xmlns="" xmlns:a16="http://schemas.microsoft.com/office/drawing/2014/main" id="{39F09C00-2FDB-4A94-A0D5-831F018E90FA}"/>
                      </a:ext>
                    </a:extLst>
                  </p:cNvPr>
                  <p:cNvGraphicFramePr>
                    <a:graphicFrameLocks/>
                  </p:cNvGraphicFramePr>
                  <p:nvPr/>
                </p:nvGraphicFramePr>
                <p:xfrm>
                  <a:off x="2023217" y="3981405"/>
                  <a:ext cx="4096051" cy="1880209"/>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20">
                    <a:extLst>
                      <a:ext uri="{FF2B5EF4-FFF2-40B4-BE49-F238E27FC236}">
                        <a16:creationId xmlns="" xmlns:a16="http://schemas.microsoft.com/office/drawing/2014/main" id="{1BE02507-8538-4FB2-B7A4-DE32B4442032}"/>
                      </a:ext>
                    </a:extLst>
                  </p:cNvPr>
                  <p:cNvSpPr txBox="1"/>
                  <p:nvPr/>
                </p:nvSpPr>
                <p:spPr>
                  <a:xfrm>
                    <a:off x="3208708" y="5746914"/>
                    <a:ext cx="507892"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0.5</a:t>
                    </a:r>
                  </a:p>
                </p:txBody>
              </p:sp>
              <p:sp>
                <p:nvSpPr>
                  <p:cNvPr id="25" name="TextBox 24">
                    <a:extLst>
                      <a:ext uri="{FF2B5EF4-FFF2-40B4-BE49-F238E27FC236}">
                        <a16:creationId xmlns="" xmlns:a16="http://schemas.microsoft.com/office/drawing/2014/main" id="{241FBB42-8E74-4B9D-A79D-7611EA6BCF17}"/>
                      </a:ext>
                    </a:extLst>
                  </p:cNvPr>
                  <p:cNvSpPr txBox="1"/>
                  <p:nvPr/>
                </p:nvSpPr>
                <p:spPr>
                  <a:xfrm>
                    <a:off x="1937221" y="5746918"/>
                    <a:ext cx="507892"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0.2</a:t>
                    </a:r>
                  </a:p>
                </p:txBody>
              </p:sp>
              <p:sp>
                <p:nvSpPr>
                  <p:cNvPr id="26" name="TextBox 25">
                    <a:extLst>
                      <a:ext uri="{FF2B5EF4-FFF2-40B4-BE49-F238E27FC236}">
                        <a16:creationId xmlns="" xmlns:a16="http://schemas.microsoft.com/office/drawing/2014/main" id="{F3B17BB9-415D-4333-86DE-F09CE3B115D2}"/>
                      </a:ext>
                    </a:extLst>
                  </p:cNvPr>
                  <p:cNvSpPr txBox="1"/>
                  <p:nvPr/>
                </p:nvSpPr>
                <p:spPr>
                  <a:xfrm>
                    <a:off x="4264689" y="5746915"/>
                    <a:ext cx="359043"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a:t>
                    </a:r>
                  </a:p>
                </p:txBody>
              </p:sp>
            </p:grpSp>
            <p:sp>
              <p:nvSpPr>
                <p:cNvPr id="16" name="TextBox 15">
                  <a:extLst>
                    <a:ext uri="{FF2B5EF4-FFF2-40B4-BE49-F238E27FC236}">
                      <a16:creationId xmlns="" xmlns:a16="http://schemas.microsoft.com/office/drawing/2014/main" id="{3849B8FB-A34A-4349-91B3-86182EF45957}"/>
                    </a:ext>
                  </a:extLst>
                </p:cNvPr>
                <p:cNvSpPr txBox="1"/>
                <p:nvPr/>
              </p:nvSpPr>
              <p:spPr>
                <a:xfrm>
                  <a:off x="4597281" y="5940413"/>
                  <a:ext cx="1158525" cy="2796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17" name="TextBox 16">
                  <a:extLst>
                    <a:ext uri="{FF2B5EF4-FFF2-40B4-BE49-F238E27FC236}">
                      <a16:creationId xmlns="" xmlns:a16="http://schemas.microsoft.com/office/drawing/2014/main" id="{2DA724D1-68D9-4383-A6D3-993E3DB4D58F}"/>
                    </a:ext>
                  </a:extLst>
                </p:cNvPr>
                <p:cNvSpPr txBox="1"/>
                <p:nvPr/>
              </p:nvSpPr>
              <p:spPr>
                <a:xfrm>
                  <a:off x="2338717" y="5940421"/>
                  <a:ext cx="1488941" cy="2796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18" name="Straight Arrow Connector 17">
                  <a:extLst>
                    <a:ext uri="{FF2B5EF4-FFF2-40B4-BE49-F238E27FC236}">
                      <a16:creationId xmlns="" xmlns:a16="http://schemas.microsoft.com/office/drawing/2014/main" id="{FB6420E1-D074-454D-A464-BAAF3D776C03}"/>
                    </a:ext>
                  </a:extLst>
                </p:cNvPr>
                <p:cNvCxnSpPr/>
                <p:nvPr/>
              </p:nvCxnSpPr>
              <p:spPr>
                <a:xfrm>
                  <a:off x="4239952" y="6063524"/>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 xmlns:a16="http://schemas.microsoft.com/office/drawing/2014/main" id="{050911EF-87C3-429A-B07A-732230C2F543}"/>
                    </a:ext>
                  </a:extLst>
                </p:cNvPr>
                <p:cNvCxnSpPr>
                  <a:cxnSpLocks/>
                </p:cNvCxnSpPr>
                <p:nvPr/>
              </p:nvCxnSpPr>
              <p:spPr>
                <a:xfrm flipH="1">
                  <a:off x="3790344" y="6063524"/>
                  <a:ext cx="38843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4" name="TextBox 13">
                <a:extLst>
                  <a:ext uri="{FF2B5EF4-FFF2-40B4-BE49-F238E27FC236}">
                    <a16:creationId xmlns="" xmlns:a16="http://schemas.microsoft.com/office/drawing/2014/main" id="{91E8BD19-6C6B-47A8-A673-F9DAB7F305AC}"/>
                  </a:ext>
                </a:extLst>
              </p:cNvPr>
              <p:cNvSpPr txBox="1"/>
              <p:nvPr/>
            </p:nvSpPr>
            <p:spPr>
              <a:xfrm>
                <a:off x="9026892" y="5906524"/>
                <a:ext cx="273971"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2</a:t>
                </a:r>
              </a:p>
            </p:txBody>
          </p:sp>
        </p:grpSp>
        <p:sp>
          <p:nvSpPr>
            <p:cNvPr id="12" name="TextBox 11">
              <a:extLst>
                <a:ext uri="{FF2B5EF4-FFF2-40B4-BE49-F238E27FC236}">
                  <a16:creationId xmlns="" xmlns:a16="http://schemas.microsoft.com/office/drawing/2014/main" id="{5E8EBB84-D7C1-4AC8-B2AF-67BBBB8DEE16}"/>
                </a:ext>
              </a:extLst>
            </p:cNvPr>
            <p:cNvSpPr txBox="1"/>
            <p:nvPr/>
          </p:nvSpPr>
          <p:spPr>
            <a:xfrm>
              <a:off x="7590872" y="5876972"/>
              <a:ext cx="255531" cy="275245"/>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3</a:t>
              </a:r>
            </a:p>
          </p:txBody>
        </p:sp>
      </p:grpSp>
      <p:grpSp>
        <p:nvGrpSpPr>
          <p:cNvPr id="27" name="Group 26">
            <a:extLst>
              <a:ext uri="{FF2B5EF4-FFF2-40B4-BE49-F238E27FC236}">
                <a16:creationId xmlns="" xmlns:a16="http://schemas.microsoft.com/office/drawing/2014/main" id="{0C05B60C-6374-498B-87CF-0F553B164132}"/>
              </a:ext>
            </a:extLst>
          </p:cNvPr>
          <p:cNvGrpSpPr/>
          <p:nvPr/>
        </p:nvGrpSpPr>
        <p:grpSpPr>
          <a:xfrm>
            <a:off x="-6291" y="-23678"/>
            <a:ext cx="3017520" cy="261610"/>
            <a:chOff x="-6290" y="-23678"/>
            <a:chExt cx="3017520" cy="261610"/>
          </a:xfrm>
          <a:solidFill>
            <a:schemeClr val="accent2"/>
          </a:solidFill>
        </p:grpSpPr>
        <p:sp>
          <p:nvSpPr>
            <p:cNvPr id="28" name="Freeform 13">
              <a:extLst>
                <a:ext uri="{FF2B5EF4-FFF2-40B4-BE49-F238E27FC236}">
                  <a16:creationId xmlns="" xmlns:a16="http://schemas.microsoft.com/office/drawing/2014/main" id="{853A9204-97AC-4676-9BF7-4CCDE8FE3B4E}"/>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9" name="Rectangle 28">
              <a:extLst>
                <a:ext uri="{FF2B5EF4-FFF2-40B4-BE49-F238E27FC236}">
                  <a16:creationId xmlns="" xmlns:a16="http://schemas.microsoft.com/office/drawing/2014/main" id="{E53FEE02-A2A6-4CFD-840F-F859EB51BC7E}"/>
                </a:ext>
              </a:extLst>
            </p:cNvPr>
            <p:cNvSpPr/>
            <p:nvPr/>
          </p:nvSpPr>
          <p:spPr>
            <a:xfrm>
              <a:off x="209677" y="-23678"/>
              <a:ext cx="2537874" cy="261610"/>
            </a:xfrm>
            <a:prstGeom prst="rect">
              <a:avLst/>
            </a:prstGeom>
            <a:noFill/>
          </p:spPr>
          <p:txBody>
            <a:bodyPr wrap="none">
              <a:spAutoFit/>
            </a:bodyPr>
            <a:lstStyle/>
            <a:p>
              <a:pPr algn="ctr"/>
              <a:r>
                <a:rPr lang="en-US" sz="1100" b="1">
                  <a:solidFill>
                    <a:schemeClr val="bg1"/>
                  </a:solidFill>
                </a:rPr>
                <a:t>DAPA-CKD – Baseline Albuminuria</a:t>
              </a:r>
            </a:p>
          </p:txBody>
        </p:sp>
      </p:grpSp>
    </p:spTree>
    <p:extLst>
      <p:ext uri="{BB962C8B-B14F-4D97-AF65-F5344CB8AC3E}">
        <p14:creationId xmlns:p14="http://schemas.microsoft.com/office/powerpoint/2010/main" val="1718984906"/>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Ορθογώνιο 4">
            <a:extLst>
              <a:ext uri="{FF2B5EF4-FFF2-40B4-BE49-F238E27FC236}">
                <a16:creationId xmlns="" xmlns:a16="http://schemas.microsoft.com/office/drawing/2014/main" id="{182993E2-78DC-43AD-8F22-E95134642578}"/>
              </a:ext>
            </a:extLst>
          </p:cNvPr>
          <p:cNvSpPr/>
          <p:nvPr/>
        </p:nvSpPr>
        <p:spPr>
          <a:xfrm>
            <a:off x="9107392" y="6473411"/>
            <a:ext cx="2682145" cy="276999"/>
          </a:xfrm>
          <a:prstGeom prst="rect">
            <a:avLst/>
          </a:prstGeom>
        </p:spPr>
        <p:txBody>
          <a:bodyPr wrap="none">
            <a:spAutoFit/>
          </a:bodyPr>
          <a:lstStyle/>
          <a:p>
            <a:pPr>
              <a:defRPr/>
            </a:pPr>
            <a:r>
              <a:rPr lang="en-US" sz="1200" i="1" kern="0" dirty="0">
                <a:solidFill>
                  <a:prstClr val="white">
                    <a:lumMod val="50000"/>
                  </a:prstClr>
                </a:solidFill>
              </a:rPr>
              <a:t>Kidney International (2020) 98, S1–S115</a:t>
            </a:r>
            <a:endParaRPr lang="el-GR" sz="1200" i="1" kern="0" dirty="0">
              <a:solidFill>
                <a:prstClr val="white">
                  <a:lumMod val="50000"/>
                </a:prstClr>
              </a:solidFill>
            </a:endParaRPr>
          </a:p>
        </p:txBody>
      </p:sp>
      <p:sp>
        <p:nvSpPr>
          <p:cNvPr id="6" name="Ορθογώνιο 5">
            <a:extLst>
              <a:ext uri="{FF2B5EF4-FFF2-40B4-BE49-F238E27FC236}">
                <a16:creationId xmlns="" xmlns:a16="http://schemas.microsoft.com/office/drawing/2014/main" id="{493EA483-A312-4B2D-A44B-759B79ACD04F}"/>
              </a:ext>
            </a:extLst>
          </p:cNvPr>
          <p:cNvSpPr/>
          <p:nvPr/>
        </p:nvSpPr>
        <p:spPr>
          <a:xfrm>
            <a:off x="1494180" y="191783"/>
            <a:ext cx="8952224" cy="1077218"/>
          </a:xfrm>
          <a:prstGeom prst="rect">
            <a:avLst/>
          </a:prstGeom>
        </p:spPr>
        <p:txBody>
          <a:bodyPr wrap="square">
            <a:spAutoFit/>
          </a:bodyPr>
          <a:lstStyle/>
          <a:p>
            <a:pPr algn="ctr">
              <a:defRPr/>
            </a:pPr>
            <a:r>
              <a:rPr lang="en-US" sz="3200" b="1" kern="0" dirty="0">
                <a:solidFill>
                  <a:prstClr val="black"/>
                </a:solidFill>
                <a:effectLst>
                  <a:outerShdw blurRad="38100" dist="38100" dir="2700000" algn="tl">
                    <a:srgbClr val="000000">
                      <a:alpha val="43137"/>
                    </a:srgbClr>
                  </a:outerShdw>
                </a:effectLst>
              </a:rPr>
              <a:t>Overview </a:t>
            </a:r>
            <a:r>
              <a:rPr lang="en-US" sz="3200" b="1" kern="0" dirty="0" smtClean="0">
                <a:solidFill>
                  <a:prstClr val="black"/>
                </a:solidFill>
                <a:effectLst>
                  <a:outerShdw blurRad="38100" dist="38100" dir="2700000" algn="tl">
                    <a:srgbClr val="000000">
                      <a:alpha val="43137"/>
                    </a:srgbClr>
                  </a:outerShdw>
                </a:effectLst>
              </a:rPr>
              <a:t>of </a:t>
            </a:r>
            <a:r>
              <a:rPr lang="en-US" sz="3200" b="1" kern="0" dirty="0">
                <a:solidFill>
                  <a:prstClr val="black"/>
                </a:solidFill>
                <a:effectLst>
                  <a:outerShdw blurRad="38100" dist="38100" dir="2700000" algn="tl">
                    <a:srgbClr val="000000">
                      <a:alpha val="43137"/>
                    </a:srgbClr>
                  </a:outerShdw>
                </a:effectLst>
              </a:rPr>
              <a:t>placebo-controlled </a:t>
            </a:r>
            <a:r>
              <a:rPr lang="en-US" sz="3200" b="1" kern="0" dirty="0" smtClean="0">
                <a:solidFill>
                  <a:prstClr val="black"/>
                </a:solidFill>
                <a:effectLst>
                  <a:outerShdw blurRad="38100" dist="38100" dir="2700000" algn="tl">
                    <a:srgbClr val="000000">
                      <a:alpha val="43137"/>
                    </a:srgbClr>
                  </a:outerShdw>
                </a:effectLst>
              </a:rPr>
              <a:t>clinical </a:t>
            </a:r>
            <a:r>
              <a:rPr lang="en-US" sz="3200" b="1" kern="0" dirty="0">
                <a:solidFill>
                  <a:prstClr val="black"/>
                </a:solidFill>
                <a:effectLst>
                  <a:outerShdw blurRad="38100" dist="38100" dir="2700000" algn="tl">
                    <a:srgbClr val="000000">
                      <a:alpha val="43137"/>
                    </a:srgbClr>
                  </a:outerShdw>
                </a:effectLst>
              </a:rPr>
              <a:t>outcome trials </a:t>
            </a:r>
            <a:r>
              <a:rPr lang="en-US" sz="3200" b="1" kern="0" dirty="0" smtClean="0">
                <a:solidFill>
                  <a:prstClr val="black"/>
                </a:solidFill>
                <a:effectLst>
                  <a:outerShdw blurRad="38100" dist="38100" dir="2700000" algn="tl">
                    <a:srgbClr val="000000">
                      <a:alpha val="43137"/>
                    </a:srgbClr>
                  </a:outerShdw>
                </a:effectLst>
              </a:rPr>
              <a:t>assessing </a:t>
            </a:r>
            <a:r>
              <a:rPr lang="en-US" sz="3200" b="1" kern="0" dirty="0">
                <a:solidFill>
                  <a:prstClr val="black"/>
                </a:solidFill>
                <a:effectLst>
                  <a:outerShdw blurRad="38100" dist="38100" dir="2700000" algn="tl">
                    <a:srgbClr val="000000">
                      <a:alpha val="43137"/>
                    </a:srgbClr>
                  </a:outerShdw>
                </a:effectLst>
              </a:rPr>
              <a:t>SGLT2 </a:t>
            </a:r>
            <a:r>
              <a:rPr lang="en-US" sz="3200" b="1" kern="0" dirty="0" smtClean="0">
                <a:solidFill>
                  <a:prstClr val="black"/>
                </a:solidFill>
                <a:effectLst>
                  <a:outerShdw blurRad="38100" dist="38100" dir="2700000" algn="tl">
                    <a:srgbClr val="000000">
                      <a:alpha val="43137"/>
                    </a:srgbClr>
                  </a:outerShdw>
                </a:effectLst>
              </a:rPr>
              <a:t>inhibitors (CVOTs)</a:t>
            </a:r>
            <a:endParaRPr lang="el-GR" sz="3200" b="1" kern="0" dirty="0">
              <a:solidFill>
                <a:prstClr val="black"/>
              </a:solidFill>
              <a:effectLst>
                <a:outerShdw blurRad="38100" dist="38100" dir="2700000" algn="tl">
                  <a:srgbClr val="000000">
                    <a:alpha val="43137"/>
                  </a:srgbClr>
                </a:outerShdw>
              </a:effectLst>
            </a:endParaRPr>
          </a:p>
        </p:txBody>
      </p:sp>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7932" y="1501409"/>
            <a:ext cx="7736983" cy="4829208"/>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2" name="Rectangle 1"/>
          <p:cNvSpPr/>
          <p:nvPr/>
        </p:nvSpPr>
        <p:spPr>
          <a:xfrm>
            <a:off x="2227924" y="6411844"/>
            <a:ext cx="3382786" cy="338554"/>
          </a:xfrm>
          <a:prstGeom prst="rect">
            <a:avLst/>
          </a:prstGeom>
        </p:spPr>
        <p:txBody>
          <a:bodyPr wrap="none">
            <a:spAutoFit/>
          </a:bodyPr>
          <a:lstStyle/>
          <a:p>
            <a:r>
              <a:rPr lang="en-US" sz="1600" i="1" dirty="0">
                <a:solidFill>
                  <a:prstClr val="black"/>
                </a:solidFill>
              </a:rPr>
              <a:t>3 point MACE (CV death, MI or stroke) </a:t>
            </a:r>
            <a:endParaRPr lang="el-GR" sz="1600" i="1" dirty="0">
              <a:solidFill>
                <a:prstClr val="black"/>
              </a:solidFill>
            </a:endParaRPr>
          </a:p>
        </p:txBody>
      </p:sp>
      <p:sp>
        <p:nvSpPr>
          <p:cNvPr id="9" name="Rectangle 8"/>
          <p:cNvSpPr/>
          <p:nvPr/>
        </p:nvSpPr>
        <p:spPr>
          <a:xfrm>
            <a:off x="5970300" y="3466532"/>
            <a:ext cx="3801505"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sp>
        <p:nvSpPr>
          <p:cNvPr id="12" name="Rectangle 11"/>
          <p:cNvSpPr/>
          <p:nvPr/>
        </p:nvSpPr>
        <p:spPr>
          <a:xfrm>
            <a:off x="4861117" y="4319528"/>
            <a:ext cx="1109183" cy="1862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spTree>
    <p:extLst>
      <p:ext uri="{BB962C8B-B14F-4D97-AF65-F5344CB8AC3E}">
        <p14:creationId xmlns:p14="http://schemas.microsoft.com/office/powerpoint/2010/main" val="4218154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12"/>
                                        </p:tgtEl>
                                      </p:cBhvr>
                                    </p:animEffect>
                                    <p:set>
                                      <p:cBhvr>
                                        <p:cTn id="10"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27FC315-3A73-3343-9EA0-EDA1D7B99488}"/>
              </a:ext>
            </a:extLst>
          </p:cNvPr>
          <p:cNvSpPr>
            <a:spLocks noGrp="1"/>
          </p:cNvSpPr>
          <p:nvPr>
            <p:ph type="title"/>
          </p:nvPr>
        </p:nvSpPr>
        <p:spPr/>
        <p:txBody>
          <a:bodyPr>
            <a:normAutofit/>
          </a:bodyPr>
          <a:lstStyle/>
          <a:p>
            <a:r>
              <a:rPr lang="en-US" sz="2400"/>
              <a:t>Primary Composite </a:t>
            </a:r>
            <a:r>
              <a:rPr lang="en-US" sz="2400" err="1"/>
              <a:t>Outcome</a:t>
            </a:r>
            <a:r>
              <a:rPr lang="en-US" sz="2400" baseline="30000" err="1"/>
              <a:t>a</a:t>
            </a:r>
            <a:r>
              <a:rPr lang="en-US" sz="2400"/>
              <a:t> Across Baseline UACR Levels in Patients With and Without T2D</a:t>
            </a:r>
          </a:p>
        </p:txBody>
      </p:sp>
      <p:sp>
        <p:nvSpPr>
          <p:cNvPr id="4" name="Slide Number Placeholder 3">
            <a:extLst>
              <a:ext uri="{FF2B5EF4-FFF2-40B4-BE49-F238E27FC236}">
                <a16:creationId xmlns="" xmlns:a16="http://schemas.microsoft.com/office/drawing/2014/main" id="{CCDF088E-34FA-C44E-A7FC-83219E36551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ext Placeholder 4">
            <a:extLst>
              <a:ext uri="{FF2B5EF4-FFF2-40B4-BE49-F238E27FC236}">
                <a16:creationId xmlns="" xmlns:a16="http://schemas.microsoft.com/office/drawing/2014/main" id="{5D10F8D8-C1CE-FE45-9E65-FA19D5F16EC8}"/>
              </a:ext>
            </a:extLst>
          </p:cNvPr>
          <p:cNvSpPr>
            <a:spLocks noGrp="1"/>
          </p:cNvSpPr>
          <p:nvPr>
            <p:ph type="body" sz="quarter" idx="13"/>
          </p:nvPr>
        </p:nvSpPr>
        <p:spPr>
          <a:xfrm>
            <a:off x="457201" y="5852160"/>
            <a:ext cx="10994923" cy="1005840"/>
          </a:xfrm>
        </p:spPr>
        <p:txBody>
          <a:bodyPr>
            <a:noAutofit/>
          </a:bodyPr>
          <a:lstStyle/>
          <a:p>
            <a:r>
              <a:rPr lang="en-US" baseline="30000"/>
              <a:t>a</a:t>
            </a:r>
            <a:r>
              <a:rPr lang="en-AU"/>
              <a:t>Sustained ≥50% eGFR decline, ESKD, renal death, or CV death</a:t>
            </a:r>
            <a:r>
              <a:rPr lang="en-US"/>
              <a:t>.       </a:t>
            </a:r>
            <a:endParaRPr lang="en-US" baseline="30000"/>
          </a:p>
          <a:p>
            <a:r>
              <a:rPr lang="en-US"/>
              <a:t>CV = cardiovascular; eGFR = estimated glomerular filtration rate; ESKD = end-stage kidney disease; HR = hazard ratio; T2D = type 2 diabetes; UACR = urinary albumin-to-creatine ratio. </a:t>
            </a:r>
          </a:p>
          <a:p>
            <a:r>
              <a:rPr lang="en-GB"/>
              <a:t>Waijer SW et al</a:t>
            </a:r>
            <a:r>
              <a:rPr lang="en-US"/>
              <a:t>. </a:t>
            </a:r>
            <a:r>
              <a:rPr lang="en-GB" sz="1000" i="1" err="1"/>
              <a:t>Diabetologia</a:t>
            </a:r>
            <a:r>
              <a:rPr lang="en-GB" sz="1000" i="1"/>
              <a:t>.</a:t>
            </a:r>
            <a:r>
              <a:rPr lang="en-GB" i="1"/>
              <a:t> </a:t>
            </a:r>
            <a:r>
              <a:rPr lang="pt-BR" sz="1000"/>
              <a:t>2022;65(7):1085-1097</a:t>
            </a:r>
            <a:r>
              <a:rPr lang="en-GB"/>
              <a:t>.</a:t>
            </a:r>
            <a:endParaRPr lang="en-US"/>
          </a:p>
        </p:txBody>
      </p:sp>
      <p:sp>
        <p:nvSpPr>
          <p:cNvPr id="41" name="TextBox 40">
            <a:extLst>
              <a:ext uri="{FF2B5EF4-FFF2-40B4-BE49-F238E27FC236}">
                <a16:creationId xmlns="" xmlns:a16="http://schemas.microsoft.com/office/drawing/2014/main" id="{849CB7E4-12B9-42BD-B30A-2810846DE685}"/>
              </a:ext>
            </a:extLst>
          </p:cNvPr>
          <p:cNvSpPr txBox="1"/>
          <p:nvPr/>
        </p:nvSpPr>
        <p:spPr>
          <a:xfrm>
            <a:off x="2167128" y="1349251"/>
            <a:ext cx="11828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With T2D</a:t>
            </a:r>
          </a:p>
        </p:txBody>
      </p:sp>
      <p:sp>
        <p:nvSpPr>
          <p:cNvPr id="44" name="TextBox 43">
            <a:extLst>
              <a:ext uri="{FF2B5EF4-FFF2-40B4-BE49-F238E27FC236}">
                <a16:creationId xmlns="" xmlns:a16="http://schemas.microsoft.com/office/drawing/2014/main" id="{8EF874C0-8DA3-4167-81E3-F7C5F85153BE}"/>
              </a:ext>
            </a:extLst>
          </p:cNvPr>
          <p:cNvSpPr txBox="1"/>
          <p:nvPr/>
        </p:nvSpPr>
        <p:spPr>
          <a:xfrm>
            <a:off x="8033423" y="1349251"/>
            <a:ext cx="154196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Without T2D</a:t>
            </a:r>
          </a:p>
        </p:txBody>
      </p:sp>
      <p:grpSp>
        <p:nvGrpSpPr>
          <p:cNvPr id="12" name="Group 11">
            <a:extLst>
              <a:ext uri="{FF2B5EF4-FFF2-40B4-BE49-F238E27FC236}">
                <a16:creationId xmlns="" xmlns:a16="http://schemas.microsoft.com/office/drawing/2014/main" id="{0B3C3378-8D86-442F-ABAB-13901B8B00D4}"/>
              </a:ext>
            </a:extLst>
          </p:cNvPr>
          <p:cNvGrpSpPr/>
          <p:nvPr/>
        </p:nvGrpSpPr>
        <p:grpSpPr>
          <a:xfrm>
            <a:off x="491501" y="1752546"/>
            <a:ext cx="5125558" cy="3478236"/>
            <a:chOff x="491491" y="2051129"/>
            <a:chExt cx="5125533" cy="3478236"/>
          </a:xfrm>
        </p:grpSpPr>
        <p:grpSp>
          <p:nvGrpSpPr>
            <p:cNvPr id="9" name="Group 8">
              <a:extLst>
                <a:ext uri="{FF2B5EF4-FFF2-40B4-BE49-F238E27FC236}">
                  <a16:creationId xmlns="" xmlns:a16="http://schemas.microsoft.com/office/drawing/2014/main" id="{AF222E21-117F-43EA-A588-6C57B2E5B357}"/>
                </a:ext>
              </a:extLst>
            </p:cNvPr>
            <p:cNvGrpSpPr/>
            <p:nvPr/>
          </p:nvGrpSpPr>
          <p:grpSpPr>
            <a:xfrm>
              <a:off x="995680" y="2174240"/>
              <a:ext cx="4065212" cy="2956560"/>
              <a:chOff x="995680" y="2174240"/>
              <a:chExt cx="4065212" cy="2956560"/>
            </a:xfrm>
          </p:grpSpPr>
          <p:sp>
            <p:nvSpPr>
              <p:cNvPr id="3" name="Freeform: Shape 2">
                <a:extLst>
                  <a:ext uri="{FF2B5EF4-FFF2-40B4-BE49-F238E27FC236}">
                    <a16:creationId xmlns="" xmlns:a16="http://schemas.microsoft.com/office/drawing/2014/main" id="{6C3C6138-69D3-4300-9569-E7CD98F9E5DE}"/>
                  </a:ext>
                </a:extLst>
              </p:cNvPr>
              <p:cNvSpPr/>
              <p:nvPr/>
            </p:nvSpPr>
            <p:spPr>
              <a:xfrm>
                <a:off x="1087120" y="2174240"/>
                <a:ext cx="3891280" cy="2865120"/>
              </a:xfrm>
              <a:custGeom>
                <a:avLst/>
                <a:gdLst>
                  <a:gd name="connsiteX0" fmla="*/ 0 w 3901440"/>
                  <a:gd name="connsiteY0" fmla="*/ 5080 h 2865120"/>
                  <a:gd name="connsiteX1" fmla="*/ 0 w 3901440"/>
                  <a:gd name="connsiteY1" fmla="*/ 2865120 h 2865120"/>
                  <a:gd name="connsiteX2" fmla="*/ 3891280 w 3901440"/>
                  <a:gd name="connsiteY2" fmla="*/ 2865120 h 2865120"/>
                  <a:gd name="connsiteX3" fmla="*/ 3891280 w 3901440"/>
                  <a:gd name="connsiteY3" fmla="*/ 0 h 2865120"/>
                  <a:gd name="connsiteX4" fmla="*/ 3901440 w 3901440"/>
                  <a:gd name="connsiteY4" fmla="*/ 0 h 2865120"/>
                  <a:gd name="connsiteX5" fmla="*/ 3891280 w 3901440"/>
                  <a:gd name="connsiteY5" fmla="*/ 5080 h 2865120"/>
                  <a:gd name="connsiteX0" fmla="*/ 0 w 3901440"/>
                  <a:gd name="connsiteY0" fmla="*/ 5080 h 2865120"/>
                  <a:gd name="connsiteX1" fmla="*/ 0 w 3901440"/>
                  <a:gd name="connsiteY1" fmla="*/ 2865120 h 2865120"/>
                  <a:gd name="connsiteX2" fmla="*/ 3891280 w 3901440"/>
                  <a:gd name="connsiteY2" fmla="*/ 2865120 h 2865120"/>
                  <a:gd name="connsiteX3" fmla="*/ 3891280 w 3901440"/>
                  <a:gd name="connsiteY3" fmla="*/ 0 h 2865120"/>
                  <a:gd name="connsiteX4" fmla="*/ 3901440 w 3901440"/>
                  <a:gd name="connsiteY4" fmla="*/ 0 h 2865120"/>
                  <a:gd name="connsiteX0" fmla="*/ 0 w 3891280"/>
                  <a:gd name="connsiteY0" fmla="*/ 5080 h 2865120"/>
                  <a:gd name="connsiteX1" fmla="*/ 0 w 3891280"/>
                  <a:gd name="connsiteY1" fmla="*/ 2865120 h 2865120"/>
                  <a:gd name="connsiteX2" fmla="*/ 3891280 w 3891280"/>
                  <a:gd name="connsiteY2" fmla="*/ 2865120 h 2865120"/>
                  <a:gd name="connsiteX3" fmla="*/ 3891280 w 3891280"/>
                  <a:gd name="connsiteY3" fmla="*/ 0 h 2865120"/>
                </a:gdLst>
                <a:ahLst/>
                <a:cxnLst>
                  <a:cxn ang="0">
                    <a:pos x="connsiteX0" y="connsiteY0"/>
                  </a:cxn>
                  <a:cxn ang="0">
                    <a:pos x="connsiteX1" y="connsiteY1"/>
                  </a:cxn>
                  <a:cxn ang="0">
                    <a:pos x="connsiteX2" y="connsiteY2"/>
                  </a:cxn>
                  <a:cxn ang="0">
                    <a:pos x="connsiteX3" y="connsiteY3"/>
                  </a:cxn>
                </a:cxnLst>
                <a:rect l="l" t="t" r="r" b="b"/>
                <a:pathLst>
                  <a:path w="3891280" h="2865120">
                    <a:moveTo>
                      <a:pt x="0" y="5080"/>
                    </a:moveTo>
                    <a:lnTo>
                      <a:pt x="0" y="2865120"/>
                    </a:lnTo>
                    <a:lnTo>
                      <a:pt x="3891280" y="2865120"/>
                    </a:lnTo>
                    <a:lnTo>
                      <a:pt x="3891280" y="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 name="Straight Connector 6">
                <a:extLst>
                  <a:ext uri="{FF2B5EF4-FFF2-40B4-BE49-F238E27FC236}">
                    <a16:creationId xmlns="" xmlns:a16="http://schemas.microsoft.com/office/drawing/2014/main" id="{B2E62DF8-C054-4E62-9093-A5100D341138}"/>
                  </a:ext>
                </a:extLst>
              </p:cNvPr>
              <p:cNvCxnSpPr>
                <a:cxnSpLocks/>
              </p:cNvCxnSpPr>
              <p:nvPr/>
            </p:nvCxnSpPr>
            <p:spPr>
              <a:xfrm>
                <a:off x="995680" y="217683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 xmlns:a16="http://schemas.microsoft.com/office/drawing/2014/main" id="{B67B6673-7241-462F-B011-2BC17B347B1E}"/>
                  </a:ext>
                </a:extLst>
              </p:cNvPr>
              <p:cNvCxnSpPr>
                <a:cxnSpLocks/>
              </p:cNvCxnSpPr>
              <p:nvPr/>
            </p:nvCxnSpPr>
            <p:spPr>
              <a:xfrm>
                <a:off x="995680" y="283146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 xmlns:a16="http://schemas.microsoft.com/office/drawing/2014/main" id="{9A22961E-F520-4489-9D9E-A3BA101FD709}"/>
                  </a:ext>
                </a:extLst>
              </p:cNvPr>
              <p:cNvCxnSpPr>
                <a:cxnSpLocks/>
              </p:cNvCxnSpPr>
              <p:nvPr/>
            </p:nvCxnSpPr>
            <p:spPr>
              <a:xfrm>
                <a:off x="995680" y="3465311"/>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E21450E0-3399-40AF-8F80-DC5280028B21}"/>
                  </a:ext>
                </a:extLst>
              </p:cNvPr>
              <p:cNvCxnSpPr>
                <a:cxnSpLocks/>
              </p:cNvCxnSpPr>
              <p:nvPr/>
            </p:nvCxnSpPr>
            <p:spPr>
              <a:xfrm>
                <a:off x="995680" y="394329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F411E431-8BD6-4246-B1D7-924D81A13E33}"/>
                  </a:ext>
                </a:extLst>
              </p:cNvPr>
              <p:cNvCxnSpPr>
                <a:cxnSpLocks/>
              </p:cNvCxnSpPr>
              <p:nvPr/>
            </p:nvCxnSpPr>
            <p:spPr>
              <a:xfrm>
                <a:off x="995680" y="49616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9371D767-9596-4D39-9931-0C0643201E02}"/>
                  </a:ext>
                </a:extLst>
              </p:cNvPr>
              <p:cNvCxnSpPr>
                <a:cxnSpLocks/>
              </p:cNvCxnSpPr>
              <p:nvPr/>
            </p:nvCxnSpPr>
            <p:spPr>
              <a:xfrm>
                <a:off x="1087120" y="3467909"/>
                <a:ext cx="389128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 xmlns:a16="http://schemas.microsoft.com/office/drawing/2014/main" id="{E91F0A60-22E6-46C1-89DB-4F02C7C9537F}"/>
                  </a:ext>
                </a:extLst>
              </p:cNvPr>
              <p:cNvCxnSpPr>
                <a:cxnSpLocks/>
              </p:cNvCxnSpPr>
              <p:nvPr/>
            </p:nvCxnSpPr>
            <p:spPr>
              <a:xfrm>
                <a:off x="4969452" y="2179379"/>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 xmlns:a16="http://schemas.microsoft.com/office/drawing/2014/main" id="{EC22A74E-8CD2-4D51-8369-A33095D8B98A}"/>
                  </a:ext>
                </a:extLst>
              </p:cNvPr>
              <p:cNvCxnSpPr>
                <a:cxnSpLocks/>
              </p:cNvCxnSpPr>
              <p:nvPr/>
            </p:nvCxnSpPr>
            <p:spPr>
              <a:xfrm>
                <a:off x="4969452" y="2743087"/>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 xmlns:a16="http://schemas.microsoft.com/office/drawing/2014/main" id="{053485CB-266C-4D66-B914-FABD7E9DE012}"/>
                  </a:ext>
                </a:extLst>
              </p:cNvPr>
              <p:cNvCxnSpPr>
                <a:cxnSpLocks/>
              </p:cNvCxnSpPr>
              <p:nvPr/>
            </p:nvCxnSpPr>
            <p:spPr>
              <a:xfrm>
                <a:off x="4969452" y="32912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 xmlns:a16="http://schemas.microsoft.com/office/drawing/2014/main" id="{099BB0C8-B87B-48F5-B807-25727C4E615F}"/>
                  </a:ext>
                </a:extLst>
              </p:cNvPr>
              <p:cNvCxnSpPr>
                <a:cxnSpLocks/>
              </p:cNvCxnSpPr>
              <p:nvPr/>
            </p:nvCxnSpPr>
            <p:spPr>
              <a:xfrm>
                <a:off x="4969452" y="384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 xmlns:a16="http://schemas.microsoft.com/office/drawing/2014/main" id="{C2AB15B0-9447-4B9E-A840-909246B95C5E}"/>
                  </a:ext>
                </a:extLst>
              </p:cNvPr>
              <p:cNvCxnSpPr>
                <a:cxnSpLocks/>
              </p:cNvCxnSpPr>
              <p:nvPr/>
            </p:nvCxnSpPr>
            <p:spPr>
              <a:xfrm>
                <a:off x="4969452" y="440303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 xmlns:a16="http://schemas.microsoft.com/office/drawing/2014/main" id="{D4D6F862-A2CD-454D-A7BD-F3CABDE0B6EF}"/>
                  </a:ext>
                </a:extLst>
              </p:cNvPr>
              <p:cNvCxnSpPr>
                <a:cxnSpLocks/>
              </p:cNvCxnSpPr>
              <p:nvPr/>
            </p:nvCxnSpPr>
            <p:spPr>
              <a:xfrm>
                <a:off x="4969452" y="49616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 xmlns:a16="http://schemas.microsoft.com/office/drawing/2014/main" id="{498A222A-949E-44B9-8B47-B6BFBF67CDC7}"/>
                  </a:ext>
                </a:extLst>
              </p:cNvPr>
              <p:cNvCxnSpPr>
                <a:cxnSpLocks/>
              </p:cNvCxnSpPr>
              <p:nvPr/>
            </p:nvCxnSpPr>
            <p:spPr>
              <a:xfrm rot="5400000">
                <a:off x="4857749"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 xmlns:a16="http://schemas.microsoft.com/office/drawing/2014/main" id="{5BB642ED-112A-4D3D-AA3A-906CF2457238}"/>
                  </a:ext>
                </a:extLst>
              </p:cNvPr>
              <p:cNvCxnSpPr>
                <a:cxnSpLocks/>
              </p:cNvCxnSpPr>
              <p:nvPr/>
            </p:nvCxnSpPr>
            <p:spPr>
              <a:xfrm rot="5400000">
                <a:off x="4538228"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 xmlns:a16="http://schemas.microsoft.com/office/drawing/2014/main" id="{BEEA46E7-15CC-433B-8D05-4D83DFE3EA36}"/>
                  </a:ext>
                </a:extLst>
              </p:cNvPr>
              <p:cNvCxnSpPr>
                <a:cxnSpLocks/>
              </p:cNvCxnSpPr>
              <p:nvPr/>
            </p:nvCxnSpPr>
            <p:spPr>
              <a:xfrm rot="5400000">
                <a:off x="3896589"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7FA92A88-43E8-4244-91A4-999CD055040E}"/>
                  </a:ext>
                </a:extLst>
              </p:cNvPr>
              <p:cNvCxnSpPr>
                <a:cxnSpLocks/>
              </p:cNvCxnSpPr>
              <p:nvPr/>
            </p:nvCxnSpPr>
            <p:spPr>
              <a:xfrm rot="5400000">
                <a:off x="3148443"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 xmlns:a16="http://schemas.microsoft.com/office/drawing/2014/main" id="{DD8E3D8D-2BC6-411B-AD07-AF8A66ACC4C1}"/>
                  </a:ext>
                </a:extLst>
              </p:cNvPr>
              <p:cNvCxnSpPr>
                <a:cxnSpLocks/>
              </p:cNvCxnSpPr>
              <p:nvPr/>
            </p:nvCxnSpPr>
            <p:spPr>
              <a:xfrm rot="5400000">
                <a:off x="2400297"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 xmlns:a16="http://schemas.microsoft.com/office/drawing/2014/main" id="{92F2BD3F-ABBC-49C5-9D52-43B186FF3F20}"/>
                  </a:ext>
                </a:extLst>
              </p:cNvPr>
              <p:cNvCxnSpPr>
                <a:cxnSpLocks/>
              </p:cNvCxnSpPr>
              <p:nvPr/>
            </p:nvCxnSpPr>
            <p:spPr>
              <a:xfrm rot="5400000">
                <a:off x="1865165"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 xmlns:a16="http://schemas.microsoft.com/office/drawing/2014/main" id="{2EBA2B0B-0331-4BD3-AE1E-E1E012703570}"/>
                </a:ext>
              </a:extLst>
            </p:cNvPr>
            <p:cNvSpPr txBox="1"/>
            <p:nvPr/>
          </p:nvSpPr>
          <p:spPr>
            <a:xfrm>
              <a:off x="698995" y="4838491"/>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0.2</a:t>
              </a:r>
            </a:p>
          </p:txBody>
        </p:sp>
        <p:sp>
          <p:nvSpPr>
            <p:cNvPr id="36" name="TextBox 35">
              <a:extLst>
                <a:ext uri="{FF2B5EF4-FFF2-40B4-BE49-F238E27FC236}">
                  <a16:creationId xmlns="" xmlns:a16="http://schemas.microsoft.com/office/drawing/2014/main" id="{AFBBA1C4-94E4-474E-ABB4-CFC774A45FC2}"/>
                </a:ext>
              </a:extLst>
            </p:cNvPr>
            <p:cNvSpPr txBox="1"/>
            <p:nvPr/>
          </p:nvSpPr>
          <p:spPr>
            <a:xfrm>
              <a:off x="698995" y="3820182"/>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0.6</a:t>
              </a:r>
            </a:p>
          </p:txBody>
        </p:sp>
        <p:sp>
          <p:nvSpPr>
            <p:cNvPr id="37" name="TextBox 36">
              <a:extLst>
                <a:ext uri="{FF2B5EF4-FFF2-40B4-BE49-F238E27FC236}">
                  <a16:creationId xmlns="" xmlns:a16="http://schemas.microsoft.com/office/drawing/2014/main" id="{1984F9CC-3C85-4402-9419-4514C05A19CC}"/>
                </a:ext>
              </a:extLst>
            </p:cNvPr>
            <p:cNvSpPr txBox="1"/>
            <p:nvPr/>
          </p:nvSpPr>
          <p:spPr>
            <a:xfrm>
              <a:off x="698995" y="3347358"/>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1.0</a:t>
              </a:r>
            </a:p>
          </p:txBody>
        </p:sp>
        <p:sp>
          <p:nvSpPr>
            <p:cNvPr id="38" name="TextBox 37">
              <a:extLst>
                <a:ext uri="{FF2B5EF4-FFF2-40B4-BE49-F238E27FC236}">
                  <a16:creationId xmlns="" xmlns:a16="http://schemas.microsoft.com/office/drawing/2014/main" id="{9579DEB9-0A08-407F-80CA-1914F0F271B3}"/>
                </a:ext>
              </a:extLst>
            </p:cNvPr>
            <p:cNvSpPr txBox="1"/>
            <p:nvPr/>
          </p:nvSpPr>
          <p:spPr>
            <a:xfrm>
              <a:off x="698995" y="2704710"/>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2.0</a:t>
              </a:r>
            </a:p>
          </p:txBody>
        </p:sp>
        <p:sp>
          <p:nvSpPr>
            <p:cNvPr id="39" name="TextBox 38">
              <a:extLst>
                <a:ext uri="{FF2B5EF4-FFF2-40B4-BE49-F238E27FC236}">
                  <a16:creationId xmlns="" xmlns:a16="http://schemas.microsoft.com/office/drawing/2014/main" id="{4D279950-4F11-44AC-BB38-DF5D7BD2F1B8}"/>
                </a:ext>
              </a:extLst>
            </p:cNvPr>
            <p:cNvSpPr txBox="1"/>
            <p:nvPr/>
          </p:nvSpPr>
          <p:spPr>
            <a:xfrm>
              <a:off x="698995" y="2059663"/>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4.0</a:t>
              </a:r>
            </a:p>
          </p:txBody>
        </p:sp>
        <p:sp>
          <p:nvSpPr>
            <p:cNvPr id="42" name="TextBox 41">
              <a:extLst>
                <a:ext uri="{FF2B5EF4-FFF2-40B4-BE49-F238E27FC236}">
                  <a16:creationId xmlns="" xmlns:a16="http://schemas.microsoft.com/office/drawing/2014/main" id="{E935E0F9-E381-401D-ABAE-FFC3A4A1446C}"/>
                </a:ext>
              </a:extLst>
            </p:cNvPr>
            <p:cNvSpPr txBox="1"/>
            <p:nvPr/>
          </p:nvSpPr>
          <p:spPr>
            <a:xfrm>
              <a:off x="5021567" y="2051129"/>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500</a:t>
              </a:r>
            </a:p>
          </p:txBody>
        </p:sp>
        <p:sp>
          <p:nvSpPr>
            <p:cNvPr id="45" name="TextBox 44">
              <a:extLst>
                <a:ext uri="{FF2B5EF4-FFF2-40B4-BE49-F238E27FC236}">
                  <a16:creationId xmlns="" xmlns:a16="http://schemas.microsoft.com/office/drawing/2014/main" id="{A93A07C0-1C4E-4A00-8FDC-4D96AD61E60C}"/>
                </a:ext>
              </a:extLst>
            </p:cNvPr>
            <p:cNvSpPr txBox="1"/>
            <p:nvPr/>
          </p:nvSpPr>
          <p:spPr>
            <a:xfrm>
              <a:off x="5021567" y="2609736"/>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400</a:t>
              </a:r>
            </a:p>
          </p:txBody>
        </p:sp>
        <p:sp>
          <p:nvSpPr>
            <p:cNvPr id="47" name="TextBox 46">
              <a:extLst>
                <a:ext uri="{FF2B5EF4-FFF2-40B4-BE49-F238E27FC236}">
                  <a16:creationId xmlns="" xmlns:a16="http://schemas.microsoft.com/office/drawing/2014/main" id="{F849B563-0374-44FF-8F2A-B2BF48EFD27D}"/>
                </a:ext>
              </a:extLst>
            </p:cNvPr>
            <p:cNvSpPr txBox="1"/>
            <p:nvPr/>
          </p:nvSpPr>
          <p:spPr>
            <a:xfrm>
              <a:off x="5021567" y="3168343"/>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300</a:t>
              </a:r>
            </a:p>
          </p:txBody>
        </p:sp>
        <p:sp>
          <p:nvSpPr>
            <p:cNvPr id="48" name="TextBox 47">
              <a:extLst>
                <a:ext uri="{FF2B5EF4-FFF2-40B4-BE49-F238E27FC236}">
                  <a16:creationId xmlns="" xmlns:a16="http://schemas.microsoft.com/office/drawing/2014/main" id="{6A2C8F21-53D6-46B6-8CB2-795E494DDA22}"/>
                </a:ext>
              </a:extLst>
            </p:cNvPr>
            <p:cNvSpPr txBox="1"/>
            <p:nvPr/>
          </p:nvSpPr>
          <p:spPr>
            <a:xfrm>
              <a:off x="5021567" y="3726950"/>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200</a:t>
              </a:r>
            </a:p>
          </p:txBody>
        </p:sp>
        <p:sp>
          <p:nvSpPr>
            <p:cNvPr id="49" name="TextBox 48">
              <a:extLst>
                <a:ext uri="{FF2B5EF4-FFF2-40B4-BE49-F238E27FC236}">
                  <a16:creationId xmlns="" xmlns:a16="http://schemas.microsoft.com/office/drawing/2014/main" id="{277B1C52-A920-4580-971B-D1453581E2D0}"/>
                </a:ext>
              </a:extLst>
            </p:cNvPr>
            <p:cNvSpPr txBox="1"/>
            <p:nvPr/>
          </p:nvSpPr>
          <p:spPr>
            <a:xfrm>
              <a:off x="5021567" y="4285557"/>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100</a:t>
              </a:r>
            </a:p>
          </p:txBody>
        </p:sp>
        <p:sp>
          <p:nvSpPr>
            <p:cNvPr id="50" name="TextBox 49">
              <a:extLst>
                <a:ext uri="{FF2B5EF4-FFF2-40B4-BE49-F238E27FC236}">
                  <a16:creationId xmlns="" xmlns:a16="http://schemas.microsoft.com/office/drawing/2014/main" id="{24ABF3DC-D5F1-4161-999A-79C9C2C3950B}"/>
                </a:ext>
              </a:extLst>
            </p:cNvPr>
            <p:cNvSpPr txBox="1"/>
            <p:nvPr/>
          </p:nvSpPr>
          <p:spPr>
            <a:xfrm>
              <a:off x="5021567" y="4844163"/>
              <a:ext cx="24878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0</a:t>
              </a:r>
            </a:p>
          </p:txBody>
        </p:sp>
        <p:sp>
          <p:nvSpPr>
            <p:cNvPr id="51" name="TextBox 50">
              <a:extLst>
                <a:ext uri="{FF2B5EF4-FFF2-40B4-BE49-F238E27FC236}">
                  <a16:creationId xmlns="" xmlns:a16="http://schemas.microsoft.com/office/drawing/2014/main" id="{37AE1A76-C5C6-4F7F-8FCA-2EF2C0A9C158}"/>
                </a:ext>
              </a:extLst>
            </p:cNvPr>
            <p:cNvSpPr txBox="1"/>
            <p:nvPr/>
          </p:nvSpPr>
          <p:spPr>
            <a:xfrm>
              <a:off x="1725126" y="5089889"/>
              <a:ext cx="37702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300</a:t>
              </a:r>
            </a:p>
          </p:txBody>
        </p:sp>
        <p:sp>
          <p:nvSpPr>
            <p:cNvPr id="52" name="TextBox 51">
              <a:extLst>
                <a:ext uri="{FF2B5EF4-FFF2-40B4-BE49-F238E27FC236}">
                  <a16:creationId xmlns="" xmlns:a16="http://schemas.microsoft.com/office/drawing/2014/main" id="{7CC73C86-BB96-4FA4-9D9B-66A857C98741}"/>
                </a:ext>
              </a:extLst>
            </p:cNvPr>
            <p:cNvSpPr txBox="1"/>
            <p:nvPr/>
          </p:nvSpPr>
          <p:spPr>
            <a:xfrm>
              <a:off x="2257508" y="5089889"/>
              <a:ext cx="37702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500</a:t>
              </a:r>
            </a:p>
          </p:txBody>
        </p:sp>
        <p:sp>
          <p:nvSpPr>
            <p:cNvPr id="53" name="TextBox 52">
              <a:extLst>
                <a:ext uri="{FF2B5EF4-FFF2-40B4-BE49-F238E27FC236}">
                  <a16:creationId xmlns="" xmlns:a16="http://schemas.microsoft.com/office/drawing/2014/main" id="{3AA2F2BD-4D81-4BC4-B494-A553447AD3B6}"/>
                </a:ext>
              </a:extLst>
            </p:cNvPr>
            <p:cNvSpPr txBox="1"/>
            <p:nvPr/>
          </p:nvSpPr>
          <p:spPr>
            <a:xfrm>
              <a:off x="2966155"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1000</a:t>
              </a:r>
            </a:p>
          </p:txBody>
        </p:sp>
        <p:sp>
          <p:nvSpPr>
            <p:cNvPr id="54" name="TextBox 53">
              <a:extLst>
                <a:ext uri="{FF2B5EF4-FFF2-40B4-BE49-F238E27FC236}">
                  <a16:creationId xmlns="" xmlns:a16="http://schemas.microsoft.com/office/drawing/2014/main" id="{2F7F6AEF-2932-4DBA-AABE-7D15560A5FC2}"/>
                </a:ext>
              </a:extLst>
            </p:cNvPr>
            <p:cNvSpPr txBox="1"/>
            <p:nvPr/>
          </p:nvSpPr>
          <p:spPr>
            <a:xfrm>
              <a:off x="3721741"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2000</a:t>
              </a:r>
            </a:p>
          </p:txBody>
        </p:sp>
        <p:sp>
          <p:nvSpPr>
            <p:cNvPr id="55" name="TextBox 54">
              <a:extLst>
                <a:ext uri="{FF2B5EF4-FFF2-40B4-BE49-F238E27FC236}">
                  <a16:creationId xmlns="" xmlns:a16="http://schemas.microsoft.com/office/drawing/2014/main" id="{C40C3A76-FF31-40BB-BFB2-E56A372C45D3}"/>
                </a:ext>
              </a:extLst>
            </p:cNvPr>
            <p:cNvSpPr txBox="1"/>
            <p:nvPr/>
          </p:nvSpPr>
          <p:spPr>
            <a:xfrm>
              <a:off x="4363380"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3500</a:t>
              </a:r>
            </a:p>
          </p:txBody>
        </p:sp>
        <p:sp>
          <p:nvSpPr>
            <p:cNvPr id="56" name="TextBox 55">
              <a:extLst>
                <a:ext uri="{FF2B5EF4-FFF2-40B4-BE49-F238E27FC236}">
                  <a16:creationId xmlns="" xmlns:a16="http://schemas.microsoft.com/office/drawing/2014/main" id="{4B2F0B6F-9ACD-4714-9F01-CD116DA026A5}"/>
                </a:ext>
              </a:extLst>
            </p:cNvPr>
            <p:cNvSpPr txBox="1"/>
            <p:nvPr/>
          </p:nvSpPr>
          <p:spPr>
            <a:xfrm>
              <a:off x="4686830"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5000</a:t>
              </a:r>
            </a:p>
          </p:txBody>
        </p:sp>
        <p:sp>
          <p:nvSpPr>
            <p:cNvPr id="57" name="TextBox 56">
              <a:extLst>
                <a:ext uri="{FF2B5EF4-FFF2-40B4-BE49-F238E27FC236}">
                  <a16:creationId xmlns="" xmlns:a16="http://schemas.microsoft.com/office/drawing/2014/main" id="{9533E773-845D-4BE4-A123-C082653137E4}"/>
                </a:ext>
              </a:extLst>
            </p:cNvPr>
            <p:cNvSpPr txBox="1"/>
            <p:nvPr/>
          </p:nvSpPr>
          <p:spPr>
            <a:xfrm>
              <a:off x="2352778" y="5267755"/>
              <a:ext cx="168186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a:ea typeface="+mn-ea"/>
                  <a:cs typeface="+mn-cs"/>
                </a:rPr>
                <a:t>Baseline UACR (mg/g)</a:t>
              </a:r>
            </a:p>
          </p:txBody>
        </p:sp>
        <p:sp>
          <p:nvSpPr>
            <p:cNvPr id="58" name="TextBox 57">
              <a:extLst>
                <a:ext uri="{FF2B5EF4-FFF2-40B4-BE49-F238E27FC236}">
                  <a16:creationId xmlns="" xmlns:a16="http://schemas.microsoft.com/office/drawing/2014/main" id="{CC71C016-A77D-440D-AD41-04AB67EC8DC4}"/>
                </a:ext>
              </a:extLst>
            </p:cNvPr>
            <p:cNvSpPr txBox="1"/>
            <p:nvPr/>
          </p:nvSpPr>
          <p:spPr>
            <a:xfrm rot="16200000">
              <a:off x="427371" y="3333058"/>
              <a:ext cx="389850" cy="26160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7F134C"/>
                  </a:solidFill>
                  <a:effectLst/>
                  <a:uLnTx/>
                  <a:uFillTx/>
                  <a:latin typeface="Arial" panose="020B0604020202020204"/>
                  <a:ea typeface="+mn-ea"/>
                  <a:cs typeface="+mn-cs"/>
                </a:rPr>
                <a:t>HR</a:t>
              </a:r>
            </a:p>
          </p:txBody>
        </p:sp>
        <p:sp>
          <p:nvSpPr>
            <p:cNvPr id="59" name="TextBox 58">
              <a:extLst>
                <a:ext uri="{FF2B5EF4-FFF2-40B4-BE49-F238E27FC236}">
                  <a16:creationId xmlns="" xmlns:a16="http://schemas.microsoft.com/office/drawing/2014/main" id="{2626C66A-65C5-47AF-867B-7F3A8DF0942F}"/>
                </a:ext>
              </a:extLst>
            </p:cNvPr>
            <p:cNvSpPr txBox="1"/>
            <p:nvPr/>
          </p:nvSpPr>
          <p:spPr>
            <a:xfrm rot="5400000">
              <a:off x="5010769" y="3409229"/>
              <a:ext cx="950901" cy="26160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D3759"/>
                  </a:solidFill>
                  <a:effectLst/>
                  <a:uLnTx/>
                  <a:uFillTx/>
                  <a:latin typeface="Arial" panose="020B0604020202020204"/>
                  <a:ea typeface="+mn-ea"/>
                  <a:cs typeface="+mn-cs"/>
                </a:rPr>
                <a:t>Patients (n)</a:t>
              </a:r>
            </a:p>
          </p:txBody>
        </p:sp>
      </p:grpSp>
      <p:grpSp>
        <p:nvGrpSpPr>
          <p:cNvPr id="60" name="Group 59">
            <a:extLst>
              <a:ext uri="{FF2B5EF4-FFF2-40B4-BE49-F238E27FC236}">
                <a16:creationId xmlns="" xmlns:a16="http://schemas.microsoft.com/office/drawing/2014/main" id="{08E5D8F8-58A8-40FF-8994-54E7BA265957}"/>
              </a:ext>
            </a:extLst>
          </p:cNvPr>
          <p:cNvGrpSpPr/>
          <p:nvPr/>
        </p:nvGrpSpPr>
        <p:grpSpPr>
          <a:xfrm>
            <a:off x="6162257" y="1752546"/>
            <a:ext cx="5125558" cy="3478236"/>
            <a:chOff x="491491" y="2051129"/>
            <a:chExt cx="5125533" cy="3478236"/>
          </a:xfrm>
        </p:grpSpPr>
        <p:grpSp>
          <p:nvGrpSpPr>
            <p:cNvPr id="61" name="Group 60">
              <a:extLst>
                <a:ext uri="{FF2B5EF4-FFF2-40B4-BE49-F238E27FC236}">
                  <a16:creationId xmlns="" xmlns:a16="http://schemas.microsoft.com/office/drawing/2014/main" id="{6B3DC43E-6FC4-41FC-BD32-AFB02DCC4AE3}"/>
                </a:ext>
              </a:extLst>
            </p:cNvPr>
            <p:cNvGrpSpPr/>
            <p:nvPr/>
          </p:nvGrpSpPr>
          <p:grpSpPr>
            <a:xfrm>
              <a:off x="995680" y="2174240"/>
              <a:ext cx="4065212" cy="2956560"/>
              <a:chOff x="995680" y="2174240"/>
              <a:chExt cx="4065212" cy="2956560"/>
            </a:xfrm>
          </p:grpSpPr>
          <p:cxnSp>
            <p:nvCxnSpPr>
              <p:cNvPr id="88" name="Straight Connector 87">
                <a:extLst>
                  <a:ext uri="{FF2B5EF4-FFF2-40B4-BE49-F238E27FC236}">
                    <a16:creationId xmlns="" xmlns:a16="http://schemas.microsoft.com/office/drawing/2014/main" id="{A51E12F0-ACC7-4806-8907-7CE96613FFEC}"/>
                  </a:ext>
                </a:extLst>
              </p:cNvPr>
              <p:cNvCxnSpPr>
                <a:cxnSpLocks/>
              </p:cNvCxnSpPr>
              <p:nvPr/>
            </p:nvCxnSpPr>
            <p:spPr>
              <a:xfrm>
                <a:off x="1087120" y="3437933"/>
                <a:ext cx="389128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Freeform: Shape 81">
                <a:extLst>
                  <a:ext uri="{FF2B5EF4-FFF2-40B4-BE49-F238E27FC236}">
                    <a16:creationId xmlns="" xmlns:a16="http://schemas.microsoft.com/office/drawing/2014/main" id="{7C6A6B9F-B81E-4E44-B03B-3725403E73C0}"/>
                  </a:ext>
                </a:extLst>
              </p:cNvPr>
              <p:cNvSpPr/>
              <p:nvPr/>
            </p:nvSpPr>
            <p:spPr>
              <a:xfrm>
                <a:off x="1087120" y="2174240"/>
                <a:ext cx="3891280" cy="2865120"/>
              </a:xfrm>
              <a:custGeom>
                <a:avLst/>
                <a:gdLst>
                  <a:gd name="connsiteX0" fmla="*/ 0 w 3901440"/>
                  <a:gd name="connsiteY0" fmla="*/ 5080 h 2865120"/>
                  <a:gd name="connsiteX1" fmla="*/ 0 w 3901440"/>
                  <a:gd name="connsiteY1" fmla="*/ 2865120 h 2865120"/>
                  <a:gd name="connsiteX2" fmla="*/ 3891280 w 3901440"/>
                  <a:gd name="connsiteY2" fmla="*/ 2865120 h 2865120"/>
                  <a:gd name="connsiteX3" fmla="*/ 3891280 w 3901440"/>
                  <a:gd name="connsiteY3" fmla="*/ 0 h 2865120"/>
                  <a:gd name="connsiteX4" fmla="*/ 3901440 w 3901440"/>
                  <a:gd name="connsiteY4" fmla="*/ 0 h 2865120"/>
                  <a:gd name="connsiteX5" fmla="*/ 3891280 w 3901440"/>
                  <a:gd name="connsiteY5" fmla="*/ 5080 h 2865120"/>
                  <a:gd name="connsiteX0" fmla="*/ 0 w 3901440"/>
                  <a:gd name="connsiteY0" fmla="*/ 5080 h 2865120"/>
                  <a:gd name="connsiteX1" fmla="*/ 0 w 3901440"/>
                  <a:gd name="connsiteY1" fmla="*/ 2865120 h 2865120"/>
                  <a:gd name="connsiteX2" fmla="*/ 3891280 w 3901440"/>
                  <a:gd name="connsiteY2" fmla="*/ 2865120 h 2865120"/>
                  <a:gd name="connsiteX3" fmla="*/ 3891280 w 3901440"/>
                  <a:gd name="connsiteY3" fmla="*/ 0 h 2865120"/>
                  <a:gd name="connsiteX4" fmla="*/ 3901440 w 3901440"/>
                  <a:gd name="connsiteY4" fmla="*/ 0 h 2865120"/>
                  <a:gd name="connsiteX0" fmla="*/ 0 w 3891280"/>
                  <a:gd name="connsiteY0" fmla="*/ 5080 h 2865120"/>
                  <a:gd name="connsiteX1" fmla="*/ 0 w 3891280"/>
                  <a:gd name="connsiteY1" fmla="*/ 2865120 h 2865120"/>
                  <a:gd name="connsiteX2" fmla="*/ 3891280 w 3891280"/>
                  <a:gd name="connsiteY2" fmla="*/ 2865120 h 2865120"/>
                  <a:gd name="connsiteX3" fmla="*/ 3891280 w 3891280"/>
                  <a:gd name="connsiteY3" fmla="*/ 0 h 2865120"/>
                </a:gdLst>
                <a:ahLst/>
                <a:cxnLst>
                  <a:cxn ang="0">
                    <a:pos x="connsiteX0" y="connsiteY0"/>
                  </a:cxn>
                  <a:cxn ang="0">
                    <a:pos x="connsiteX1" y="connsiteY1"/>
                  </a:cxn>
                  <a:cxn ang="0">
                    <a:pos x="connsiteX2" y="connsiteY2"/>
                  </a:cxn>
                  <a:cxn ang="0">
                    <a:pos x="connsiteX3" y="connsiteY3"/>
                  </a:cxn>
                </a:cxnLst>
                <a:rect l="l" t="t" r="r" b="b"/>
                <a:pathLst>
                  <a:path w="3891280" h="2865120">
                    <a:moveTo>
                      <a:pt x="0" y="5080"/>
                    </a:moveTo>
                    <a:lnTo>
                      <a:pt x="0" y="2865120"/>
                    </a:lnTo>
                    <a:lnTo>
                      <a:pt x="3891280" y="2865120"/>
                    </a:lnTo>
                    <a:lnTo>
                      <a:pt x="3891280" y="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83" name="Straight Connector 82">
                <a:extLst>
                  <a:ext uri="{FF2B5EF4-FFF2-40B4-BE49-F238E27FC236}">
                    <a16:creationId xmlns="" xmlns:a16="http://schemas.microsoft.com/office/drawing/2014/main" id="{28D76AB3-B162-4EF7-9DAF-237ECE5E805D}"/>
                  </a:ext>
                </a:extLst>
              </p:cNvPr>
              <p:cNvCxnSpPr>
                <a:cxnSpLocks/>
              </p:cNvCxnSpPr>
              <p:nvPr/>
            </p:nvCxnSpPr>
            <p:spPr>
              <a:xfrm>
                <a:off x="995680" y="217683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 xmlns:a16="http://schemas.microsoft.com/office/drawing/2014/main" id="{50596B08-AC52-4C9C-B4D0-8D698EEEFAAE}"/>
                  </a:ext>
                </a:extLst>
              </p:cNvPr>
              <p:cNvCxnSpPr>
                <a:cxnSpLocks/>
              </p:cNvCxnSpPr>
              <p:nvPr/>
            </p:nvCxnSpPr>
            <p:spPr>
              <a:xfrm>
                <a:off x="995680" y="28014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 xmlns:a16="http://schemas.microsoft.com/office/drawing/2014/main" id="{70FE02FB-738A-4C07-82DF-934E30FC89F4}"/>
                  </a:ext>
                </a:extLst>
              </p:cNvPr>
              <p:cNvCxnSpPr>
                <a:cxnSpLocks/>
              </p:cNvCxnSpPr>
              <p:nvPr/>
            </p:nvCxnSpPr>
            <p:spPr>
              <a:xfrm>
                <a:off x="995680" y="343533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 xmlns:a16="http://schemas.microsoft.com/office/drawing/2014/main" id="{607371C2-CF7E-4154-8000-4E90AE869290}"/>
                  </a:ext>
                </a:extLst>
              </p:cNvPr>
              <p:cNvCxnSpPr>
                <a:cxnSpLocks/>
              </p:cNvCxnSpPr>
              <p:nvPr/>
            </p:nvCxnSpPr>
            <p:spPr>
              <a:xfrm>
                <a:off x="998236" y="389920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 xmlns:a16="http://schemas.microsoft.com/office/drawing/2014/main" id="{8F82D8C2-AFF9-4398-AC78-F436DCD0C180}"/>
                  </a:ext>
                </a:extLst>
              </p:cNvPr>
              <p:cNvCxnSpPr>
                <a:cxnSpLocks/>
              </p:cNvCxnSpPr>
              <p:nvPr/>
            </p:nvCxnSpPr>
            <p:spPr>
              <a:xfrm>
                <a:off x="995680" y="4881659"/>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 xmlns:a16="http://schemas.microsoft.com/office/drawing/2014/main" id="{A48BDBFA-0FD4-4AD3-8C74-5D5B5AAFCDDE}"/>
                  </a:ext>
                </a:extLst>
              </p:cNvPr>
              <p:cNvCxnSpPr>
                <a:cxnSpLocks/>
              </p:cNvCxnSpPr>
              <p:nvPr/>
            </p:nvCxnSpPr>
            <p:spPr>
              <a:xfrm>
                <a:off x="4969452" y="2179379"/>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 xmlns:a16="http://schemas.microsoft.com/office/drawing/2014/main" id="{E3A17778-7713-4C9D-8EF6-3BF0E745EB3A}"/>
                  </a:ext>
                </a:extLst>
              </p:cNvPr>
              <p:cNvCxnSpPr>
                <a:cxnSpLocks/>
              </p:cNvCxnSpPr>
              <p:nvPr/>
            </p:nvCxnSpPr>
            <p:spPr>
              <a:xfrm>
                <a:off x="4969452" y="2743087"/>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 xmlns:a16="http://schemas.microsoft.com/office/drawing/2014/main" id="{13081975-7BEE-4FA4-AA01-308E31F7BAA1}"/>
                  </a:ext>
                </a:extLst>
              </p:cNvPr>
              <p:cNvCxnSpPr>
                <a:cxnSpLocks/>
              </p:cNvCxnSpPr>
              <p:nvPr/>
            </p:nvCxnSpPr>
            <p:spPr>
              <a:xfrm>
                <a:off x="4969452" y="32912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 xmlns:a16="http://schemas.microsoft.com/office/drawing/2014/main" id="{07D22D32-E958-4805-9487-8ADA0E823A83}"/>
                  </a:ext>
                </a:extLst>
              </p:cNvPr>
              <p:cNvCxnSpPr>
                <a:cxnSpLocks/>
              </p:cNvCxnSpPr>
              <p:nvPr/>
            </p:nvCxnSpPr>
            <p:spPr>
              <a:xfrm>
                <a:off x="4969452" y="38471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 xmlns:a16="http://schemas.microsoft.com/office/drawing/2014/main" id="{6F6A43B4-FE68-4BCD-8837-69E3D22CA99E}"/>
                  </a:ext>
                </a:extLst>
              </p:cNvPr>
              <p:cNvCxnSpPr>
                <a:cxnSpLocks/>
              </p:cNvCxnSpPr>
              <p:nvPr/>
            </p:nvCxnSpPr>
            <p:spPr>
              <a:xfrm>
                <a:off x="4969452" y="440303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 xmlns:a16="http://schemas.microsoft.com/office/drawing/2014/main" id="{32EB6598-770D-4C09-A927-4515A18D1B55}"/>
                  </a:ext>
                </a:extLst>
              </p:cNvPr>
              <p:cNvCxnSpPr>
                <a:cxnSpLocks/>
              </p:cNvCxnSpPr>
              <p:nvPr/>
            </p:nvCxnSpPr>
            <p:spPr>
              <a:xfrm>
                <a:off x="4969452" y="49616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 xmlns:a16="http://schemas.microsoft.com/office/drawing/2014/main" id="{525A1A38-F3DD-4F4D-948E-CFF075BFC90B}"/>
                  </a:ext>
                </a:extLst>
              </p:cNvPr>
              <p:cNvCxnSpPr>
                <a:cxnSpLocks/>
              </p:cNvCxnSpPr>
              <p:nvPr/>
            </p:nvCxnSpPr>
            <p:spPr>
              <a:xfrm rot="5400000">
                <a:off x="4857749"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 xmlns:a16="http://schemas.microsoft.com/office/drawing/2014/main" id="{D8B210A9-2A50-4579-B64C-ED31BEC1B627}"/>
                  </a:ext>
                </a:extLst>
              </p:cNvPr>
              <p:cNvCxnSpPr>
                <a:cxnSpLocks/>
              </p:cNvCxnSpPr>
              <p:nvPr/>
            </p:nvCxnSpPr>
            <p:spPr>
              <a:xfrm rot="5400000">
                <a:off x="4538228"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 xmlns:a16="http://schemas.microsoft.com/office/drawing/2014/main" id="{4508FAAE-9D75-4487-96CA-41F709F9B353}"/>
                  </a:ext>
                </a:extLst>
              </p:cNvPr>
              <p:cNvCxnSpPr>
                <a:cxnSpLocks/>
              </p:cNvCxnSpPr>
              <p:nvPr/>
            </p:nvCxnSpPr>
            <p:spPr>
              <a:xfrm rot="5400000">
                <a:off x="3896589"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 xmlns:a16="http://schemas.microsoft.com/office/drawing/2014/main" id="{B4323095-5BFD-4DE3-9B63-8C5B388DD16C}"/>
                  </a:ext>
                </a:extLst>
              </p:cNvPr>
              <p:cNvCxnSpPr>
                <a:cxnSpLocks/>
              </p:cNvCxnSpPr>
              <p:nvPr/>
            </p:nvCxnSpPr>
            <p:spPr>
              <a:xfrm rot="5400000">
                <a:off x="3148443"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 xmlns:a16="http://schemas.microsoft.com/office/drawing/2014/main" id="{9EA1841C-0FC5-43B3-A1F1-427FB325E39C}"/>
                  </a:ext>
                </a:extLst>
              </p:cNvPr>
              <p:cNvCxnSpPr>
                <a:cxnSpLocks/>
              </p:cNvCxnSpPr>
              <p:nvPr/>
            </p:nvCxnSpPr>
            <p:spPr>
              <a:xfrm rot="5400000">
                <a:off x="2400297"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 xmlns:a16="http://schemas.microsoft.com/office/drawing/2014/main" id="{F2956A92-62B7-4708-83A2-E95EF110E885}"/>
                  </a:ext>
                </a:extLst>
              </p:cNvPr>
              <p:cNvCxnSpPr>
                <a:cxnSpLocks/>
              </p:cNvCxnSpPr>
              <p:nvPr/>
            </p:nvCxnSpPr>
            <p:spPr>
              <a:xfrm rot="5400000">
                <a:off x="1865165" y="508508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 name="TextBox 61">
              <a:extLst>
                <a:ext uri="{FF2B5EF4-FFF2-40B4-BE49-F238E27FC236}">
                  <a16:creationId xmlns="" xmlns:a16="http://schemas.microsoft.com/office/drawing/2014/main" id="{F26F03A4-3626-4069-B9EE-06BED707019C}"/>
                </a:ext>
              </a:extLst>
            </p:cNvPr>
            <p:cNvSpPr txBox="1"/>
            <p:nvPr/>
          </p:nvSpPr>
          <p:spPr>
            <a:xfrm>
              <a:off x="698995" y="4766040"/>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0.2</a:t>
              </a:r>
            </a:p>
          </p:txBody>
        </p:sp>
        <p:sp>
          <p:nvSpPr>
            <p:cNvPr id="63" name="TextBox 62">
              <a:extLst>
                <a:ext uri="{FF2B5EF4-FFF2-40B4-BE49-F238E27FC236}">
                  <a16:creationId xmlns="" xmlns:a16="http://schemas.microsoft.com/office/drawing/2014/main" id="{099A40BF-214E-4952-94A1-989F4687AE38}"/>
                </a:ext>
              </a:extLst>
            </p:cNvPr>
            <p:cNvSpPr txBox="1"/>
            <p:nvPr/>
          </p:nvSpPr>
          <p:spPr>
            <a:xfrm>
              <a:off x="698995" y="3787704"/>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0.6</a:t>
              </a:r>
            </a:p>
          </p:txBody>
        </p:sp>
        <p:sp>
          <p:nvSpPr>
            <p:cNvPr id="64" name="TextBox 63">
              <a:extLst>
                <a:ext uri="{FF2B5EF4-FFF2-40B4-BE49-F238E27FC236}">
                  <a16:creationId xmlns="" xmlns:a16="http://schemas.microsoft.com/office/drawing/2014/main" id="{24981E8C-E400-40FF-A7CE-72963D7F9029}"/>
                </a:ext>
              </a:extLst>
            </p:cNvPr>
            <p:cNvSpPr txBox="1"/>
            <p:nvPr/>
          </p:nvSpPr>
          <p:spPr>
            <a:xfrm>
              <a:off x="698995" y="3317379"/>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1.0</a:t>
              </a:r>
            </a:p>
          </p:txBody>
        </p:sp>
        <p:sp>
          <p:nvSpPr>
            <p:cNvPr id="65" name="TextBox 64">
              <a:extLst>
                <a:ext uri="{FF2B5EF4-FFF2-40B4-BE49-F238E27FC236}">
                  <a16:creationId xmlns="" xmlns:a16="http://schemas.microsoft.com/office/drawing/2014/main" id="{15EE0851-D402-485C-B27E-DF94E28B5F73}"/>
                </a:ext>
              </a:extLst>
            </p:cNvPr>
            <p:cNvSpPr txBox="1"/>
            <p:nvPr/>
          </p:nvSpPr>
          <p:spPr>
            <a:xfrm>
              <a:off x="698995" y="2684724"/>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2.0</a:t>
              </a:r>
            </a:p>
          </p:txBody>
        </p:sp>
        <p:sp>
          <p:nvSpPr>
            <p:cNvPr id="66" name="TextBox 65">
              <a:extLst>
                <a:ext uri="{FF2B5EF4-FFF2-40B4-BE49-F238E27FC236}">
                  <a16:creationId xmlns="" xmlns:a16="http://schemas.microsoft.com/office/drawing/2014/main" id="{DD712B15-8902-42E5-8274-18999DA9AA08}"/>
                </a:ext>
              </a:extLst>
            </p:cNvPr>
            <p:cNvSpPr txBox="1"/>
            <p:nvPr/>
          </p:nvSpPr>
          <p:spPr>
            <a:xfrm>
              <a:off x="698995" y="2059663"/>
              <a:ext cx="344964"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7F134C"/>
                  </a:solidFill>
                  <a:effectLst/>
                  <a:uLnTx/>
                  <a:uFillTx/>
                  <a:latin typeface="Arial" panose="020B0604020202020204"/>
                  <a:ea typeface="+mn-ea"/>
                  <a:cs typeface="+mn-cs"/>
                </a:rPr>
                <a:t>4.0</a:t>
              </a:r>
            </a:p>
          </p:txBody>
        </p:sp>
        <p:sp>
          <p:nvSpPr>
            <p:cNvPr id="67" name="TextBox 66">
              <a:extLst>
                <a:ext uri="{FF2B5EF4-FFF2-40B4-BE49-F238E27FC236}">
                  <a16:creationId xmlns="" xmlns:a16="http://schemas.microsoft.com/office/drawing/2014/main" id="{11A82DB6-CA3F-474F-902C-DAB4565FBEF9}"/>
                </a:ext>
              </a:extLst>
            </p:cNvPr>
            <p:cNvSpPr txBox="1"/>
            <p:nvPr/>
          </p:nvSpPr>
          <p:spPr>
            <a:xfrm>
              <a:off x="5021567" y="2051129"/>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500</a:t>
              </a:r>
            </a:p>
          </p:txBody>
        </p:sp>
        <p:sp>
          <p:nvSpPr>
            <p:cNvPr id="68" name="TextBox 67">
              <a:extLst>
                <a:ext uri="{FF2B5EF4-FFF2-40B4-BE49-F238E27FC236}">
                  <a16:creationId xmlns="" xmlns:a16="http://schemas.microsoft.com/office/drawing/2014/main" id="{266599B5-E541-48E0-A233-7E0A30E62C6D}"/>
                </a:ext>
              </a:extLst>
            </p:cNvPr>
            <p:cNvSpPr txBox="1"/>
            <p:nvPr/>
          </p:nvSpPr>
          <p:spPr>
            <a:xfrm>
              <a:off x="5021567" y="2609736"/>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400</a:t>
              </a:r>
            </a:p>
          </p:txBody>
        </p:sp>
        <p:sp>
          <p:nvSpPr>
            <p:cNvPr id="69" name="TextBox 68">
              <a:extLst>
                <a:ext uri="{FF2B5EF4-FFF2-40B4-BE49-F238E27FC236}">
                  <a16:creationId xmlns="" xmlns:a16="http://schemas.microsoft.com/office/drawing/2014/main" id="{C3A1CB49-70C4-40E7-9585-687EB595DF8A}"/>
                </a:ext>
              </a:extLst>
            </p:cNvPr>
            <p:cNvSpPr txBox="1"/>
            <p:nvPr/>
          </p:nvSpPr>
          <p:spPr>
            <a:xfrm>
              <a:off x="5021567" y="3168343"/>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300</a:t>
              </a:r>
            </a:p>
          </p:txBody>
        </p:sp>
        <p:sp>
          <p:nvSpPr>
            <p:cNvPr id="70" name="TextBox 69">
              <a:extLst>
                <a:ext uri="{FF2B5EF4-FFF2-40B4-BE49-F238E27FC236}">
                  <a16:creationId xmlns="" xmlns:a16="http://schemas.microsoft.com/office/drawing/2014/main" id="{7EBFCE30-6A39-41B8-A1FD-97048203CED5}"/>
                </a:ext>
              </a:extLst>
            </p:cNvPr>
            <p:cNvSpPr txBox="1"/>
            <p:nvPr/>
          </p:nvSpPr>
          <p:spPr>
            <a:xfrm>
              <a:off x="5021567" y="3726950"/>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200</a:t>
              </a:r>
            </a:p>
          </p:txBody>
        </p:sp>
        <p:sp>
          <p:nvSpPr>
            <p:cNvPr id="71" name="TextBox 70">
              <a:extLst>
                <a:ext uri="{FF2B5EF4-FFF2-40B4-BE49-F238E27FC236}">
                  <a16:creationId xmlns="" xmlns:a16="http://schemas.microsoft.com/office/drawing/2014/main" id="{08B39651-BD80-4FDD-B004-5F15C9F137E5}"/>
                </a:ext>
              </a:extLst>
            </p:cNvPr>
            <p:cNvSpPr txBox="1"/>
            <p:nvPr/>
          </p:nvSpPr>
          <p:spPr>
            <a:xfrm>
              <a:off x="5021567" y="4285557"/>
              <a:ext cx="3770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100</a:t>
              </a:r>
            </a:p>
          </p:txBody>
        </p:sp>
        <p:sp>
          <p:nvSpPr>
            <p:cNvPr id="72" name="TextBox 71">
              <a:extLst>
                <a:ext uri="{FF2B5EF4-FFF2-40B4-BE49-F238E27FC236}">
                  <a16:creationId xmlns="" xmlns:a16="http://schemas.microsoft.com/office/drawing/2014/main" id="{9845A3B8-8C8D-4AE8-AFA9-2EB3E8FAA3CB}"/>
                </a:ext>
              </a:extLst>
            </p:cNvPr>
            <p:cNvSpPr txBox="1"/>
            <p:nvPr/>
          </p:nvSpPr>
          <p:spPr>
            <a:xfrm>
              <a:off x="5021567" y="4844163"/>
              <a:ext cx="24878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D3759"/>
                  </a:solidFill>
                  <a:effectLst/>
                  <a:uLnTx/>
                  <a:uFillTx/>
                  <a:latin typeface="Arial" panose="020B0604020202020204"/>
                  <a:ea typeface="+mn-ea"/>
                  <a:cs typeface="+mn-cs"/>
                </a:rPr>
                <a:t>0</a:t>
              </a:r>
            </a:p>
          </p:txBody>
        </p:sp>
        <p:sp>
          <p:nvSpPr>
            <p:cNvPr id="73" name="TextBox 72">
              <a:extLst>
                <a:ext uri="{FF2B5EF4-FFF2-40B4-BE49-F238E27FC236}">
                  <a16:creationId xmlns="" xmlns:a16="http://schemas.microsoft.com/office/drawing/2014/main" id="{803D6109-8E54-45D4-963C-46C8EFC25BDC}"/>
                </a:ext>
              </a:extLst>
            </p:cNvPr>
            <p:cNvSpPr txBox="1"/>
            <p:nvPr/>
          </p:nvSpPr>
          <p:spPr>
            <a:xfrm>
              <a:off x="1725126" y="5089889"/>
              <a:ext cx="37702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300</a:t>
              </a:r>
            </a:p>
          </p:txBody>
        </p:sp>
        <p:sp>
          <p:nvSpPr>
            <p:cNvPr id="74" name="TextBox 73">
              <a:extLst>
                <a:ext uri="{FF2B5EF4-FFF2-40B4-BE49-F238E27FC236}">
                  <a16:creationId xmlns="" xmlns:a16="http://schemas.microsoft.com/office/drawing/2014/main" id="{BDA5E0AC-141E-497F-871A-C361ECBFBD24}"/>
                </a:ext>
              </a:extLst>
            </p:cNvPr>
            <p:cNvSpPr txBox="1"/>
            <p:nvPr/>
          </p:nvSpPr>
          <p:spPr>
            <a:xfrm>
              <a:off x="2257508" y="5089889"/>
              <a:ext cx="37702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500</a:t>
              </a:r>
            </a:p>
          </p:txBody>
        </p:sp>
        <p:sp>
          <p:nvSpPr>
            <p:cNvPr id="75" name="TextBox 74">
              <a:extLst>
                <a:ext uri="{FF2B5EF4-FFF2-40B4-BE49-F238E27FC236}">
                  <a16:creationId xmlns="" xmlns:a16="http://schemas.microsoft.com/office/drawing/2014/main" id="{04B5729A-E4B9-4D9A-B0EB-F330AFB227B6}"/>
                </a:ext>
              </a:extLst>
            </p:cNvPr>
            <p:cNvSpPr txBox="1"/>
            <p:nvPr/>
          </p:nvSpPr>
          <p:spPr>
            <a:xfrm>
              <a:off x="2966155"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1000</a:t>
              </a:r>
            </a:p>
          </p:txBody>
        </p:sp>
        <p:sp>
          <p:nvSpPr>
            <p:cNvPr id="76" name="TextBox 75">
              <a:extLst>
                <a:ext uri="{FF2B5EF4-FFF2-40B4-BE49-F238E27FC236}">
                  <a16:creationId xmlns="" xmlns:a16="http://schemas.microsoft.com/office/drawing/2014/main" id="{8E3C7CEE-A5A0-42FD-BBD4-EC7851F62E77}"/>
                </a:ext>
              </a:extLst>
            </p:cNvPr>
            <p:cNvSpPr txBox="1"/>
            <p:nvPr/>
          </p:nvSpPr>
          <p:spPr>
            <a:xfrm>
              <a:off x="3721741"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2000</a:t>
              </a:r>
            </a:p>
          </p:txBody>
        </p:sp>
        <p:sp>
          <p:nvSpPr>
            <p:cNvPr id="77" name="TextBox 76">
              <a:extLst>
                <a:ext uri="{FF2B5EF4-FFF2-40B4-BE49-F238E27FC236}">
                  <a16:creationId xmlns="" xmlns:a16="http://schemas.microsoft.com/office/drawing/2014/main" id="{A560D8E1-C70E-4D0F-ACD4-DABCFB66721A}"/>
                </a:ext>
              </a:extLst>
            </p:cNvPr>
            <p:cNvSpPr txBox="1"/>
            <p:nvPr/>
          </p:nvSpPr>
          <p:spPr>
            <a:xfrm>
              <a:off x="4363384"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3500</a:t>
              </a:r>
            </a:p>
          </p:txBody>
        </p:sp>
        <p:sp>
          <p:nvSpPr>
            <p:cNvPr id="78" name="TextBox 77">
              <a:extLst>
                <a:ext uri="{FF2B5EF4-FFF2-40B4-BE49-F238E27FC236}">
                  <a16:creationId xmlns="" xmlns:a16="http://schemas.microsoft.com/office/drawing/2014/main" id="{5FB2AB54-36C0-459A-BF85-91CF232291DB}"/>
                </a:ext>
              </a:extLst>
            </p:cNvPr>
            <p:cNvSpPr txBox="1"/>
            <p:nvPr/>
          </p:nvSpPr>
          <p:spPr>
            <a:xfrm>
              <a:off x="4686830" y="5089889"/>
              <a:ext cx="441144"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a:ea typeface="+mn-ea"/>
                  <a:cs typeface="+mn-cs"/>
                </a:rPr>
                <a:t>5000</a:t>
              </a:r>
            </a:p>
          </p:txBody>
        </p:sp>
        <p:sp>
          <p:nvSpPr>
            <p:cNvPr id="79" name="TextBox 78">
              <a:extLst>
                <a:ext uri="{FF2B5EF4-FFF2-40B4-BE49-F238E27FC236}">
                  <a16:creationId xmlns="" xmlns:a16="http://schemas.microsoft.com/office/drawing/2014/main" id="{F5F8B4D7-195C-42D9-BBAE-6EF2D5260DE9}"/>
                </a:ext>
              </a:extLst>
            </p:cNvPr>
            <p:cNvSpPr txBox="1"/>
            <p:nvPr/>
          </p:nvSpPr>
          <p:spPr>
            <a:xfrm>
              <a:off x="2352778" y="5267755"/>
              <a:ext cx="168186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a:ea typeface="+mn-ea"/>
                  <a:cs typeface="+mn-cs"/>
                </a:rPr>
                <a:t>Baseline UACR (mg/g)</a:t>
              </a:r>
            </a:p>
          </p:txBody>
        </p:sp>
        <p:sp>
          <p:nvSpPr>
            <p:cNvPr id="80" name="TextBox 79">
              <a:extLst>
                <a:ext uri="{FF2B5EF4-FFF2-40B4-BE49-F238E27FC236}">
                  <a16:creationId xmlns="" xmlns:a16="http://schemas.microsoft.com/office/drawing/2014/main" id="{8EBC819F-1D49-4E99-809D-5216365B2438}"/>
                </a:ext>
              </a:extLst>
            </p:cNvPr>
            <p:cNvSpPr txBox="1"/>
            <p:nvPr/>
          </p:nvSpPr>
          <p:spPr>
            <a:xfrm rot="16200000">
              <a:off x="427371" y="3309205"/>
              <a:ext cx="389850" cy="26160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7F134C"/>
                  </a:solidFill>
                  <a:effectLst/>
                  <a:uLnTx/>
                  <a:uFillTx/>
                  <a:latin typeface="Arial" panose="020B0604020202020204"/>
                  <a:ea typeface="+mn-ea"/>
                  <a:cs typeface="+mn-cs"/>
                </a:rPr>
                <a:t>HR</a:t>
              </a:r>
            </a:p>
          </p:txBody>
        </p:sp>
        <p:sp>
          <p:nvSpPr>
            <p:cNvPr id="81" name="TextBox 80">
              <a:extLst>
                <a:ext uri="{FF2B5EF4-FFF2-40B4-BE49-F238E27FC236}">
                  <a16:creationId xmlns="" xmlns:a16="http://schemas.microsoft.com/office/drawing/2014/main" id="{0A9C2664-ABF0-46E2-906A-BB9BA1D02FFE}"/>
                </a:ext>
              </a:extLst>
            </p:cNvPr>
            <p:cNvSpPr txBox="1"/>
            <p:nvPr/>
          </p:nvSpPr>
          <p:spPr>
            <a:xfrm rot="5400000">
              <a:off x="5010769" y="3409229"/>
              <a:ext cx="950901" cy="26160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D3759"/>
                  </a:solidFill>
                  <a:effectLst/>
                  <a:uLnTx/>
                  <a:uFillTx/>
                  <a:latin typeface="Arial" panose="020B0604020202020204"/>
                  <a:ea typeface="+mn-ea"/>
                  <a:cs typeface="+mn-cs"/>
                </a:rPr>
                <a:t>Patients (n)</a:t>
              </a:r>
            </a:p>
          </p:txBody>
        </p:sp>
      </p:grpSp>
      <p:sp>
        <p:nvSpPr>
          <p:cNvPr id="101" name="TextBox 100">
            <a:extLst>
              <a:ext uri="{FF2B5EF4-FFF2-40B4-BE49-F238E27FC236}">
                <a16:creationId xmlns="" xmlns:a16="http://schemas.microsoft.com/office/drawing/2014/main" id="{76CB674E-FCE8-40F4-A2BF-A88DDED1CA86}"/>
              </a:ext>
            </a:extLst>
          </p:cNvPr>
          <p:cNvSpPr txBox="1"/>
          <p:nvPr/>
        </p:nvSpPr>
        <p:spPr>
          <a:xfrm>
            <a:off x="1074715" y="1806302"/>
            <a:ext cx="179247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a:ea typeface="+mn-ea"/>
                <a:cs typeface="+mn-cs"/>
              </a:rPr>
              <a:t>Interaction p-value=0.91</a:t>
            </a:r>
          </a:p>
        </p:txBody>
      </p:sp>
      <p:sp>
        <p:nvSpPr>
          <p:cNvPr id="103" name="TextBox 102">
            <a:extLst>
              <a:ext uri="{FF2B5EF4-FFF2-40B4-BE49-F238E27FC236}">
                <a16:creationId xmlns="" xmlns:a16="http://schemas.microsoft.com/office/drawing/2014/main" id="{1D96EE36-7F04-457F-8BE0-4293EE7BFE2A}"/>
              </a:ext>
            </a:extLst>
          </p:cNvPr>
          <p:cNvSpPr txBox="1"/>
          <p:nvPr/>
        </p:nvSpPr>
        <p:spPr>
          <a:xfrm>
            <a:off x="6754417" y="1816173"/>
            <a:ext cx="179247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a:ea typeface="+mn-ea"/>
                <a:cs typeface="+mn-cs"/>
              </a:rPr>
              <a:t>Interaction p-value=0.65</a:t>
            </a:r>
          </a:p>
        </p:txBody>
      </p:sp>
      <p:sp>
        <p:nvSpPr>
          <p:cNvPr id="14" name="Freeform: Shape 13">
            <a:extLst>
              <a:ext uri="{FF2B5EF4-FFF2-40B4-BE49-F238E27FC236}">
                <a16:creationId xmlns="" xmlns:a16="http://schemas.microsoft.com/office/drawing/2014/main" id="{66E8007A-F494-4088-8B25-1454460A0ECE}"/>
              </a:ext>
            </a:extLst>
          </p:cNvPr>
          <p:cNvSpPr/>
          <p:nvPr/>
        </p:nvSpPr>
        <p:spPr>
          <a:xfrm>
            <a:off x="1167262" y="3068072"/>
            <a:ext cx="3730337" cy="1080654"/>
          </a:xfrm>
          <a:custGeom>
            <a:avLst/>
            <a:gdLst>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 name="connsiteX0" fmla="*/ 0 w 3730337"/>
              <a:gd name="connsiteY0" fmla="*/ 1080654 h 1080654"/>
              <a:gd name="connsiteX1" fmla="*/ 0 w 3730337"/>
              <a:gd name="connsiteY1" fmla="*/ 0 h 1080654"/>
              <a:gd name="connsiteX2" fmla="*/ 651164 w 3730337"/>
              <a:gd name="connsiteY2" fmla="*/ 90054 h 1080654"/>
              <a:gd name="connsiteX3" fmla="*/ 1659082 w 3730337"/>
              <a:gd name="connsiteY3" fmla="*/ 245918 h 1080654"/>
              <a:gd name="connsiteX4" fmla="*/ 2448791 w 3730337"/>
              <a:gd name="connsiteY4" fmla="*/ 370609 h 1080654"/>
              <a:gd name="connsiteX5" fmla="*/ 2971800 w 3730337"/>
              <a:gd name="connsiteY5" fmla="*/ 384463 h 1080654"/>
              <a:gd name="connsiteX6" fmla="*/ 3730337 w 3730337"/>
              <a:gd name="connsiteY6" fmla="*/ 232063 h 1080654"/>
              <a:gd name="connsiteX7" fmla="*/ 3730337 w 3730337"/>
              <a:gd name="connsiteY7" fmla="*/ 945572 h 1080654"/>
              <a:gd name="connsiteX8" fmla="*/ 3456710 w 3730337"/>
              <a:gd name="connsiteY8" fmla="*/ 876300 h 1080654"/>
              <a:gd name="connsiteX9" fmla="*/ 3065319 w 3730337"/>
              <a:gd name="connsiteY9" fmla="*/ 786245 h 1080654"/>
              <a:gd name="connsiteX10" fmla="*/ 2552700 w 3730337"/>
              <a:gd name="connsiteY10" fmla="*/ 758536 h 1080654"/>
              <a:gd name="connsiteX11" fmla="*/ 1711037 w 3730337"/>
              <a:gd name="connsiteY11" fmla="*/ 855518 h 1080654"/>
              <a:gd name="connsiteX12" fmla="*/ 0 w 3730337"/>
              <a:gd name="connsiteY12" fmla="*/ 1080654 h 108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30337" h="1080654">
                <a:moveTo>
                  <a:pt x="0" y="1080654"/>
                </a:moveTo>
                <a:lnTo>
                  <a:pt x="0" y="0"/>
                </a:lnTo>
                <a:lnTo>
                  <a:pt x="651164" y="90054"/>
                </a:lnTo>
                <a:lnTo>
                  <a:pt x="1659082" y="245918"/>
                </a:lnTo>
                <a:cubicBezTo>
                  <a:pt x="1958686" y="292677"/>
                  <a:pt x="2219614" y="350982"/>
                  <a:pt x="2448791" y="370609"/>
                </a:cubicBezTo>
                <a:cubicBezTo>
                  <a:pt x="2677968" y="390236"/>
                  <a:pt x="2722418" y="407554"/>
                  <a:pt x="2971800" y="384463"/>
                </a:cubicBezTo>
                <a:cubicBezTo>
                  <a:pt x="3221182" y="361372"/>
                  <a:pt x="3477491" y="282863"/>
                  <a:pt x="3730337" y="232063"/>
                </a:cubicBezTo>
                <a:lnTo>
                  <a:pt x="3730337" y="945572"/>
                </a:lnTo>
                <a:lnTo>
                  <a:pt x="3456710" y="876300"/>
                </a:lnTo>
                <a:cubicBezTo>
                  <a:pt x="3345874" y="849746"/>
                  <a:pt x="3215987" y="805872"/>
                  <a:pt x="3065319" y="786245"/>
                </a:cubicBezTo>
                <a:cubicBezTo>
                  <a:pt x="2914651" y="766618"/>
                  <a:pt x="2763982" y="746990"/>
                  <a:pt x="2552700" y="758536"/>
                </a:cubicBezTo>
                <a:cubicBezTo>
                  <a:pt x="2341418" y="770082"/>
                  <a:pt x="1991591" y="823191"/>
                  <a:pt x="1711037" y="855518"/>
                </a:cubicBezTo>
                <a:lnTo>
                  <a:pt x="0" y="1080654"/>
                </a:lnTo>
                <a:close/>
              </a:path>
            </a:pathLst>
          </a:cu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lumMod val="85000"/>
                </a:srgbClr>
              </a:solidFill>
              <a:effectLst/>
              <a:uLnTx/>
              <a:uFillTx/>
              <a:latin typeface="Arial" panose="020B0604020202020204"/>
              <a:ea typeface="+mn-ea"/>
              <a:cs typeface="+mn-cs"/>
            </a:endParaRPr>
          </a:p>
        </p:txBody>
      </p:sp>
      <p:sp>
        <p:nvSpPr>
          <p:cNvPr id="13" name="Freeform: Shape 12">
            <a:extLst>
              <a:ext uri="{FF2B5EF4-FFF2-40B4-BE49-F238E27FC236}">
                <a16:creationId xmlns="" xmlns:a16="http://schemas.microsoft.com/office/drawing/2014/main" id="{64415D2B-D01F-4799-9824-49CEBDA034EA}"/>
              </a:ext>
            </a:extLst>
          </p:cNvPr>
          <p:cNvSpPr/>
          <p:nvPr/>
        </p:nvSpPr>
        <p:spPr>
          <a:xfrm>
            <a:off x="1174190" y="3608405"/>
            <a:ext cx="3719945" cy="41563"/>
          </a:xfrm>
          <a:custGeom>
            <a:avLst/>
            <a:gdLst>
              <a:gd name="connsiteX0" fmla="*/ 0 w 3719945"/>
              <a:gd name="connsiteY0" fmla="*/ 0 h 41563"/>
              <a:gd name="connsiteX1" fmla="*/ 1201882 w 3719945"/>
              <a:gd name="connsiteY1" fmla="*/ 13854 h 41563"/>
              <a:gd name="connsiteX2" fmla="*/ 2559627 w 3719945"/>
              <a:gd name="connsiteY2" fmla="*/ 24245 h 41563"/>
              <a:gd name="connsiteX3" fmla="*/ 3719945 w 3719945"/>
              <a:gd name="connsiteY3" fmla="*/ 41563 h 41563"/>
            </a:gdLst>
            <a:ahLst/>
            <a:cxnLst>
              <a:cxn ang="0">
                <a:pos x="connsiteX0" y="connsiteY0"/>
              </a:cxn>
              <a:cxn ang="0">
                <a:pos x="connsiteX1" y="connsiteY1"/>
              </a:cxn>
              <a:cxn ang="0">
                <a:pos x="connsiteX2" y="connsiteY2"/>
              </a:cxn>
              <a:cxn ang="0">
                <a:pos x="connsiteX3" y="connsiteY3"/>
              </a:cxn>
            </a:cxnLst>
            <a:rect l="l" t="t" r="r" b="b"/>
            <a:pathLst>
              <a:path w="3719945" h="41563">
                <a:moveTo>
                  <a:pt x="0" y="0"/>
                </a:moveTo>
                <a:lnTo>
                  <a:pt x="1201882" y="13854"/>
                </a:lnTo>
                <a:lnTo>
                  <a:pt x="2559627" y="24245"/>
                </a:lnTo>
                <a:lnTo>
                  <a:pt x="3719945" y="41563"/>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8" name="Group 137">
            <a:extLst>
              <a:ext uri="{FF2B5EF4-FFF2-40B4-BE49-F238E27FC236}">
                <a16:creationId xmlns="" xmlns:a16="http://schemas.microsoft.com/office/drawing/2014/main" id="{F45C8473-C7B8-4314-BE34-BC51F058072C}"/>
              </a:ext>
            </a:extLst>
          </p:cNvPr>
          <p:cNvGrpSpPr/>
          <p:nvPr/>
        </p:nvGrpSpPr>
        <p:grpSpPr>
          <a:xfrm>
            <a:off x="1161637" y="4002907"/>
            <a:ext cx="3741787" cy="657368"/>
            <a:chOff x="1161635" y="4301490"/>
            <a:chExt cx="3741786" cy="657368"/>
          </a:xfrm>
        </p:grpSpPr>
        <p:sp>
          <p:nvSpPr>
            <p:cNvPr id="21" name="Rectangle 20">
              <a:extLst>
                <a:ext uri="{FF2B5EF4-FFF2-40B4-BE49-F238E27FC236}">
                  <a16:creationId xmlns="" xmlns:a16="http://schemas.microsoft.com/office/drawing/2014/main" id="{809EB4EB-7F60-4C99-897B-B661FD00D76E}"/>
                </a:ext>
              </a:extLst>
            </p:cNvPr>
            <p:cNvSpPr/>
            <p:nvPr/>
          </p:nvSpPr>
          <p:spPr>
            <a:xfrm>
              <a:off x="1381759" y="4766310"/>
              <a:ext cx="109728" cy="1925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5" name="Rectangle 104">
              <a:extLst>
                <a:ext uri="{FF2B5EF4-FFF2-40B4-BE49-F238E27FC236}">
                  <a16:creationId xmlns="" xmlns:a16="http://schemas.microsoft.com/office/drawing/2014/main" id="{82F49ADB-3B03-4255-8900-BA8B4655A9B4}"/>
                </a:ext>
              </a:extLst>
            </p:cNvPr>
            <p:cNvSpPr/>
            <p:nvPr/>
          </p:nvSpPr>
          <p:spPr>
            <a:xfrm>
              <a:off x="1271697" y="4842509"/>
              <a:ext cx="109728" cy="1163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Rectangle 105">
              <a:extLst>
                <a:ext uri="{FF2B5EF4-FFF2-40B4-BE49-F238E27FC236}">
                  <a16:creationId xmlns="" xmlns:a16="http://schemas.microsoft.com/office/drawing/2014/main" id="{575B0BB2-C77E-4F6F-A0F1-E2BD74953F38}"/>
                </a:ext>
              </a:extLst>
            </p:cNvPr>
            <p:cNvSpPr/>
            <p:nvPr/>
          </p:nvSpPr>
          <p:spPr>
            <a:xfrm>
              <a:off x="1161635" y="4867275"/>
              <a:ext cx="109728" cy="9158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7" name="Rectangle 106">
              <a:extLst>
                <a:ext uri="{FF2B5EF4-FFF2-40B4-BE49-F238E27FC236}">
                  <a16:creationId xmlns="" xmlns:a16="http://schemas.microsoft.com/office/drawing/2014/main" id="{9409664F-1299-4F9D-9236-62DC5B30E15D}"/>
                </a:ext>
              </a:extLst>
            </p:cNvPr>
            <p:cNvSpPr/>
            <p:nvPr/>
          </p:nvSpPr>
          <p:spPr>
            <a:xfrm>
              <a:off x="1711945" y="4707255"/>
              <a:ext cx="109728" cy="25160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8" name="Rectangle 107">
              <a:extLst>
                <a:ext uri="{FF2B5EF4-FFF2-40B4-BE49-F238E27FC236}">
                  <a16:creationId xmlns="" xmlns:a16="http://schemas.microsoft.com/office/drawing/2014/main" id="{3E213FF9-0B4D-4123-AC65-3B14095B9200}"/>
                </a:ext>
              </a:extLst>
            </p:cNvPr>
            <p:cNvSpPr/>
            <p:nvPr/>
          </p:nvSpPr>
          <p:spPr>
            <a:xfrm>
              <a:off x="1601883" y="4640580"/>
              <a:ext cx="109728" cy="31827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9" name="Rectangle 108">
              <a:extLst>
                <a:ext uri="{FF2B5EF4-FFF2-40B4-BE49-F238E27FC236}">
                  <a16:creationId xmlns="" xmlns:a16="http://schemas.microsoft.com/office/drawing/2014/main" id="{A9D1AF1A-10C8-45BD-B811-77D2256A0429}"/>
                </a:ext>
              </a:extLst>
            </p:cNvPr>
            <p:cNvSpPr/>
            <p:nvPr/>
          </p:nvSpPr>
          <p:spPr>
            <a:xfrm>
              <a:off x="1491821" y="4705350"/>
              <a:ext cx="109728" cy="25350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Rectangle 109">
              <a:extLst>
                <a:ext uri="{FF2B5EF4-FFF2-40B4-BE49-F238E27FC236}">
                  <a16:creationId xmlns="" xmlns:a16="http://schemas.microsoft.com/office/drawing/2014/main" id="{BC427157-6DF8-43E6-B394-98B9379B1EB9}"/>
                </a:ext>
              </a:extLst>
            </p:cNvPr>
            <p:cNvSpPr/>
            <p:nvPr/>
          </p:nvSpPr>
          <p:spPr>
            <a:xfrm>
              <a:off x="2042131" y="4467225"/>
              <a:ext cx="109728" cy="49163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Rectangle 110">
              <a:extLst>
                <a:ext uri="{FF2B5EF4-FFF2-40B4-BE49-F238E27FC236}">
                  <a16:creationId xmlns="" xmlns:a16="http://schemas.microsoft.com/office/drawing/2014/main" id="{68857C71-440C-4025-8A9F-93050BE22CA4}"/>
                </a:ext>
              </a:extLst>
            </p:cNvPr>
            <p:cNvSpPr/>
            <p:nvPr/>
          </p:nvSpPr>
          <p:spPr>
            <a:xfrm>
              <a:off x="1932069" y="4444365"/>
              <a:ext cx="109728" cy="51449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2" name="Rectangle 111">
              <a:extLst>
                <a:ext uri="{FF2B5EF4-FFF2-40B4-BE49-F238E27FC236}">
                  <a16:creationId xmlns="" xmlns:a16="http://schemas.microsoft.com/office/drawing/2014/main" id="{FED177C6-FCD8-4D91-B1D7-44F2C7460A5F}"/>
                </a:ext>
              </a:extLst>
            </p:cNvPr>
            <p:cNvSpPr/>
            <p:nvPr/>
          </p:nvSpPr>
          <p:spPr>
            <a:xfrm>
              <a:off x="1822007" y="4482466"/>
              <a:ext cx="109728" cy="47639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Rectangle 112">
              <a:extLst>
                <a:ext uri="{FF2B5EF4-FFF2-40B4-BE49-F238E27FC236}">
                  <a16:creationId xmlns="" xmlns:a16="http://schemas.microsoft.com/office/drawing/2014/main" id="{73EBB336-D3C3-419D-A8E3-4A792530E4A1}"/>
                </a:ext>
              </a:extLst>
            </p:cNvPr>
            <p:cNvSpPr/>
            <p:nvPr/>
          </p:nvSpPr>
          <p:spPr>
            <a:xfrm>
              <a:off x="2372317" y="4330065"/>
              <a:ext cx="109728" cy="62879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Rectangle 113">
              <a:extLst>
                <a:ext uri="{FF2B5EF4-FFF2-40B4-BE49-F238E27FC236}">
                  <a16:creationId xmlns="" xmlns:a16="http://schemas.microsoft.com/office/drawing/2014/main" id="{1920824D-54ED-4611-86A1-B86BF7F6EF90}"/>
                </a:ext>
              </a:extLst>
            </p:cNvPr>
            <p:cNvSpPr/>
            <p:nvPr/>
          </p:nvSpPr>
          <p:spPr>
            <a:xfrm>
              <a:off x="2262255" y="4509135"/>
              <a:ext cx="109728" cy="44972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 name="Rectangle 114">
              <a:extLst>
                <a:ext uri="{FF2B5EF4-FFF2-40B4-BE49-F238E27FC236}">
                  <a16:creationId xmlns="" xmlns:a16="http://schemas.microsoft.com/office/drawing/2014/main" id="{7986126F-3EF3-4463-855B-59AA3AE0D3AE}"/>
                </a:ext>
              </a:extLst>
            </p:cNvPr>
            <p:cNvSpPr/>
            <p:nvPr/>
          </p:nvSpPr>
          <p:spPr>
            <a:xfrm>
              <a:off x="2152193" y="4451985"/>
              <a:ext cx="109728" cy="50687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 xmlns:a16="http://schemas.microsoft.com/office/drawing/2014/main" id="{4697E375-25FB-41BF-A91C-7ABB82BAE53C}"/>
                </a:ext>
              </a:extLst>
            </p:cNvPr>
            <p:cNvSpPr/>
            <p:nvPr/>
          </p:nvSpPr>
          <p:spPr>
            <a:xfrm>
              <a:off x="2702503" y="4324350"/>
              <a:ext cx="109728" cy="63450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 name="Rectangle 116">
              <a:extLst>
                <a:ext uri="{FF2B5EF4-FFF2-40B4-BE49-F238E27FC236}">
                  <a16:creationId xmlns="" xmlns:a16="http://schemas.microsoft.com/office/drawing/2014/main" id="{7541AC57-74EC-4D74-9757-250CCE816E75}"/>
                </a:ext>
              </a:extLst>
            </p:cNvPr>
            <p:cNvSpPr/>
            <p:nvPr/>
          </p:nvSpPr>
          <p:spPr>
            <a:xfrm>
              <a:off x="2592441" y="4493895"/>
              <a:ext cx="109728" cy="46496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Rectangle 117">
              <a:extLst>
                <a:ext uri="{FF2B5EF4-FFF2-40B4-BE49-F238E27FC236}">
                  <a16:creationId xmlns="" xmlns:a16="http://schemas.microsoft.com/office/drawing/2014/main" id="{73611949-C746-4C4D-9215-5DADBC5A8248}"/>
                </a:ext>
              </a:extLst>
            </p:cNvPr>
            <p:cNvSpPr/>
            <p:nvPr/>
          </p:nvSpPr>
          <p:spPr>
            <a:xfrm>
              <a:off x="2482379" y="4453890"/>
              <a:ext cx="109728" cy="50496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 name="Rectangle 118">
              <a:extLst>
                <a:ext uri="{FF2B5EF4-FFF2-40B4-BE49-F238E27FC236}">
                  <a16:creationId xmlns="" xmlns:a16="http://schemas.microsoft.com/office/drawing/2014/main" id="{09E8363C-CEF6-499D-AF4F-AAFC4F2CDE88}"/>
                </a:ext>
              </a:extLst>
            </p:cNvPr>
            <p:cNvSpPr/>
            <p:nvPr/>
          </p:nvSpPr>
          <p:spPr>
            <a:xfrm>
              <a:off x="3032689" y="4404360"/>
              <a:ext cx="109728" cy="55449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Rectangle 119">
              <a:extLst>
                <a:ext uri="{FF2B5EF4-FFF2-40B4-BE49-F238E27FC236}">
                  <a16:creationId xmlns="" xmlns:a16="http://schemas.microsoft.com/office/drawing/2014/main" id="{12DE1832-E235-4D7D-9E26-0699F955E2AA}"/>
                </a:ext>
              </a:extLst>
            </p:cNvPr>
            <p:cNvSpPr/>
            <p:nvPr/>
          </p:nvSpPr>
          <p:spPr>
            <a:xfrm>
              <a:off x="2922627" y="4391025"/>
              <a:ext cx="109728" cy="56783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 name="Rectangle 120">
              <a:extLst>
                <a:ext uri="{FF2B5EF4-FFF2-40B4-BE49-F238E27FC236}">
                  <a16:creationId xmlns="" xmlns:a16="http://schemas.microsoft.com/office/drawing/2014/main" id="{FBECD9A4-26F4-40B0-8419-A35F975259DB}"/>
                </a:ext>
              </a:extLst>
            </p:cNvPr>
            <p:cNvSpPr/>
            <p:nvPr/>
          </p:nvSpPr>
          <p:spPr>
            <a:xfrm>
              <a:off x="2812565" y="4382769"/>
              <a:ext cx="109728" cy="57607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 name="Rectangle 121">
              <a:extLst>
                <a:ext uri="{FF2B5EF4-FFF2-40B4-BE49-F238E27FC236}">
                  <a16:creationId xmlns="" xmlns:a16="http://schemas.microsoft.com/office/drawing/2014/main" id="{408D7F10-C96A-4C4C-B194-4CDA8E42AD4E}"/>
                </a:ext>
              </a:extLst>
            </p:cNvPr>
            <p:cNvSpPr/>
            <p:nvPr/>
          </p:nvSpPr>
          <p:spPr>
            <a:xfrm>
              <a:off x="3362875" y="4398645"/>
              <a:ext cx="109728" cy="56021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Rectangle 122">
              <a:extLst>
                <a:ext uri="{FF2B5EF4-FFF2-40B4-BE49-F238E27FC236}">
                  <a16:creationId xmlns="" xmlns:a16="http://schemas.microsoft.com/office/drawing/2014/main" id="{A154BE7C-F135-426A-A7F0-53AF8F3FC575}"/>
                </a:ext>
              </a:extLst>
            </p:cNvPr>
            <p:cNvSpPr/>
            <p:nvPr/>
          </p:nvSpPr>
          <p:spPr>
            <a:xfrm>
              <a:off x="3252813" y="4415790"/>
              <a:ext cx="109728" cy="54306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Rectangle 123">
              <a:extLst>
                <a:ext uri="{FF2B5EF4-FFF2-40B4-BE49-F238E27FC236}">
                  <a16:creationId xmlns="" xmlns:a16="http://schemas.microsoft.com/office/drawing/2014/main" id="{43D0E829-9D2F-4BE3-9F4F-E5EDAEFA579E}"/>
                </a:ext>
              </a:extLst>
            </p:cNvPr>
            <p:cNvSpPr/>
            <p:nvPr/>
          </p:nvSpPr>
          <p:spPr>
            <a:xfrm>
              <a:off x="3142751" y="4394835"/>
              <a:ext cx="109728" cy="56402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Rectangle 124">
              <a:extLst>
                <a:ext uri="{FF2B5EF4-FFF2-40B4-BE49-F238E27FC236}">
                  <a16:creationId xmlns="" xmlns:a16="http://schemas.microsoft.com/office/drawing/2014/main" id="{DB6530E4-BEB8-4A7F-9226-BB3A3B9DEF03}"/>
                </a:ext>
              </a:extLst>
            </p:cNvPr>
            <p:cNvSpPr/>
            <p:nvPr/>
          </p:nvSpPr>
          <p:spPr>
            <a:xfrm>
              <a:off x="3693061" y="4404360"/>
              <a:ext cx="109728" cy="55449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 xmlns:a16="http://schemas.microsoft.com/office/drawing/2014/main" id="{8ABF11B3-21C0-4B23-8294-BDCCFCA28772}"/>
                </a:ext>
              </a:extLst>
            </p:cNvPr>
            <p:cNvSpPr/>
            <p:nvPr/>
          </p:nvSpPr>
          <p:spPr>
            <a:xfrm>
              <a:off x="3582999" y="4360545"/>
              <a:ext cx="109728" cy="59831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 name="Rectangle 126">
              <a:extLst>
                <a:ext uri="{FF2B5EF4-FFF2-40B4-BE49-F238E27FC236}">
                  <a16:creationId xmlns="" xmlns:a16="http://schemas.microsoft.com/office/drawing/2014/main" id="{5BB20EE2-444C-4C2D-9EBE-3B80EB733C03}"/>
                </a:ext>
              </a:extLst>
            </p:cNvPr>
            <p:cNvSpPr/>
            <p:nvPr/>
          </p:nvSpPr>
          <p:spPr>
            <a:xfrm>
              <a:off x="3472937" y="4385310"/>
              <a:ext cx="109728" cy="5735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Rectangle 127">
              <a:extLst>
                <a:ext uri="{FF2B5EF4-FFF2-40B4-BE49-F238E27FC236}">
                  <a16:creationId xmlns="" xmlns:a16="http://schemas.microsoft.com/office/drawing/2014/main" id="{73453574-8A6F-4D2C-977D-5634C0EE920A}"/>
                </a:ext>
              </a:extLst>
            </p:cNvPr>
            <p:cNvSpPr/>
            <p:nvPr/>
          </p:nvSpPr>
          <p:spPr>
            <a:xfrm>
              <a:off x="4023247" y="4503420"/>
              <a:ext cx="109728" cy="45543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 name="Rectangle 128">
              <a:extLst>
                <a:ext uri="{FF2B5EF4-FFF2-40B4-BE49-F238E27FC236}">
                  <a16:creationId xmlns="" xmlns:a16="http://schemas.microsoft.com/office/drawing/2014/main" id="{3C9C0C2F-D8D8-4B5C-993B-E4A539A05624}"/>
                </a:ext>
              </a:extLst>
            </p:cNvPr>
            <p:cNvSpPr/>
            <p:nvPr/>
          </p:nvSpPr>
          <p:spPr>
            <a:xfrm>
              <a:off x="3913185" y="4413885"/>
              <a:ext cx="109728" cy="54497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 name="Rectangle 129">
              <a:extLst>
                <a:ext uri="{FF2B5EF4-FFF2-40B4-BE49-F238E27FC236}">
                  <a16:creationId xmlns="" xmlns:a16="http://schemas.microsoft.com/office/drawing/2014/main" id="{BC762C76-78B1-42CF-B051-ECC1EEFEA746}"/>
                </a:ext>
              </a:extLst>
            </p:cNvPr>
            <p:cNvSpPr/>
            <p:nvPr/>
          </p:nvSpPr>
          <p:spPr>
            <a:xfrm>
              <a:off x="3803123" y="4301490"/>
              <a:ext cx="109728" cy="65736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 name="Rectangle 130">
              <a:extLst>
                <a:ext uri="{FF2B5EF4-FFF2-40B4-BE49-F238E27FC236}">
                  <a16:creationId xmlns="" xmlns:a16="http://schemas.microsoft.com/office/drawing/2014/main" id="{ECEBB2A6-30A1-491C-9E96-C2C6C9F8E32A}"/>
                </a:ext>
              </a:extLst>
            </p:cNvPr>
            <p:cNvSpPr/>
            <p:nvPr/>
          </p:nvSpPr>
          <p:spPr>
            <a:xfrm>
              <a:off x="4133309" y="4461510"/>
              <a:ext cx="109728" cy="4973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 name="Rectangle 131">
              <a:extLst>
                <a:ext uri="{FF2B5EF4-FFF2-40B4-BE49-F238E27FC236}">
                  <a16:creationId xmlns="" xmlns:a16="http://schemas.microsoft.com/office/drawing/2014/main" id="{ADCC412E-3FB7-4B3F-B921-47A6E91F9996}"/>
                </a:ext>
              </a:extLst>
            </p:cNvPr>
            <p:cNvSpPr/>
            <p:nvPr/>
          </p:nvSpPr>
          <p:spPr>
            <a:xfrm>
              <a:off x="4463495" y="4415790"/>
              <a:ext cx="109728" cy="54306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 name="Rectangle 132">
              <a:extLst>
                <a:ext uri="{FF2B5EF4-FFF2-40B4-BE49-F238E27FC236}">
                  <a16:creationId xmlns="" xmlns:a16="http://schemas.microsoft.com/office/drawing/2014/main" id="{ADE73A99-CDCF-41CE-B3BF-950654F29C12}"/>
                </a:ext>
              </a:extLst>
            </p:cNvPr>
            <p:cNvSpPr/>
            <p:nvPr/>
          </p:nvSpPr>
          <p:spPr>
            <a:xfrm>
              <a:off x="4353433" y="4490085"/>
              <a:ext cx="109728" cy="46877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 name="Rectangle 133">
              <a:extLst>
                <a:ext uri="{FF2B5EF4-FFF2-40B4-BE49-F238E27FC236}">
                  <a16:creationId xmlns="" xmlns:a16="http://schemas.microsoft.com/office/drawing/2014/main" id="{BFDCCAA2-D1DD-4F5F-85CC-E8C4E6771D9A}"/>
                </a:ext>
              </a:extLst>
            </p:cNvPr>
            <p:cNvSpPr/>
            <p:nvPr/>
          </p:nvSpPr>
          <p:spPr>
            <a:xfrm>
              <a:off x="4243371" y="4450080"/>
              <a:ext cx="109728" cy="50877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 name="Rectangle 134">
              <a:extLst>
                <a:ext uri="{FF2B5EF4-FFF2-40B4-BE49-F238E27FC236}">
                  <a16:creationId xmlns="" xmlns:a16="http://schemas.microsoft.com/office/drawing/2014/main" id="{E478807D-9F75-418A-A678-67DE6F2E4A8F}"/>
                </a:ext>
              </a:extLst>
            </p:cNvPr>
            <p:cNvSpPr/>
            <p:nvPr/>
          </p:nvSpPr>
          <p:spPr>
            <a:xfrm>
              <a:off x="4793693" y="4712970"/>
              <a:ext cx="109728" cy="24588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 name="Rectangle 135">
              <a:extLst>
                <a:ext uri="{FF2B5EF4-FFF2-40B4-BE49-F238E27FC236}">
                  <a16:creationId xmlns="" xmlns:a16="http://schemas.microsoft.com/office/drawing/2014/main" id="{B7F8A78B-53C0-4040-84D7-77E6652FD17B}"/>
                </a:ext>
              </a:extLst>
            </p:cNvPr>
            <p:cNvSpPr/>
            <p:nvPr/>
          </p:nvSpPr>
          <p:spPr>
            <a:xfrm>
              <a:off x="4683619" y="4514850"/>
              <a:ext cx="109728" cy="44400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 name="Rectangle 136">
              <a:extLst>
                <a:ext uri="{FF2B5EF4-FFF2-40B4-BE49-F238E27FC236}">
                  <a16:creationId xmlns="" xmlns:a16="http://schemas.microsoft.com/office/drawing/2014/main" id="{4FD74D36-F1ED-4B3B-A4D7-87683F5F2698}"/>
                </a:ext>
              </a:extLst>
            </p:cNvPr>
            <p:cNvSpPr/>
            <p:nvPr/>
          </p:nvSpPr>
          <p:spPr>
            <a:xfrm>
              <a:off x="4573557" y="4558665"/>
              <a:ext cx="109728" cy="40019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75" name="Freeform: Shape 174">
            <a:extLst>
              <a:ext uri="{FF2B5EF4-FFF2-40B4-BE49-F238E27FC236}">
                <a16:creationId xmlns="" xmlns:a16="http://schemas.microsoft.com/office/drawing/2014/main" id="{1A6A5293-FCE2-4EDD-9C87-CA5BF961147E}"/>
              </a:ext>
            </a:extLst>
          </p:cNvPr>
          <p:cNvSpPr/>
          <p:nvPr/>
        </p:nvSpPr>
        <p:spPr>
          <a:xfrm>
            <a:off x="6846917" y="2738334"/>
            <a:ext cx="3721331" cy="1931324"/>
          </a:xfrm>
          <a:custGeom>
            <a:avLst/>
            <a:gdLst>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493520 h 1823259"/>
              <a:gd name="connsiteX13" fmla="*/ 1011382 w 3721331"/>
              <a:gd name="connsiteY13" fmla="*/ 1596044 h 1823259"/>
              <a:gd name="connsiteX14" fmla="*/ 540328 w 3721331"/>
              <a:gd name="connsiteY14" fmla="*/ 1651462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493520 h 1823259"/>
              <a:gd name="connsiteX13" fmla="*/ 1011382 w 3721331"/>
              <a:gd name="connsiteY13" fmla="*/ 1596044 h 1823259"/>
              <a:gd name="connsiteX14" fmla="*/ 579120 w 3721331"/>
              <a:gd name="connsiteY14" fmla="*/ 1360517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493520 h 1823259"/>
              <a:gd name="connsiteX13" fmla="*/ 1011382 w 3721331"/>
              <a:gd name="connsiteY13" fmla="*/ 1596044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493520 h 1823259"/>
              <a:gd name="connsiteX13" fmla="*/ 1133302 w 3721331"/>
              <a:gd name="connsiteY13" fmla="*/ 1388226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493520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587731 w 3721331"/>
              <a:gd name="connsiteY12" fmla="*/ 1100051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056015 w 3721331"/>
              <a:gd name="connsiteY11" fmla="*/ 1451957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155767 w 3721331"/>
              <a:gd name="connsiteY11" fmla="*/ 1050175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23804 w 3721331"/>
              <a:gd name="connsiteY10" fmla="*/ 1543397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829098 w 3721331"/>
              <a:gd name="connsiteY10" fmla="*/ 1072342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40429 w 3721331"/>
              <a:gd name="connsiteY10" fmla="*/ 1443644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40429 w 3721331"/>
              <a:gd name="connsiteY10" fmla="*/ 1443644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40429 w 3721331"/>
              <a:gd name="connsiteY10" fmla="*/ 1443644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823259"/>
              <a:gd name="connsiteX1" fmla="*/ 0 w 3721331"/>
              <a:gd name="connsiteY1" fmla="*/ 0 h 1823259"/>
              <a:gd name="connsiteX2" fmla="*/ 695499 w 3721331"/>
              <a:gd name="connsiteY2" fmla="*/ 199506 h 1823259"/>
              <a:gd name="connsiteX3" fmla="*/ 1557251 w 3721331"/>
              <a:gd name="connsiteY3" fmla="*/ 484909 h 1823259"/>
              <a:gd name="connsiteX4" fmla="*/ 2080953 w 3721331"/>
              <a:gd name="connsiteY4" fmla="*/ 653935 h 1823259"/>
              <a:gd name="connsiteX5" fmla="*/ 2502131 w 3721331"/>
              <a:gd name="connsiteY5" fmla="*/ 742604 h 1823259"/>
              <a:gd name="connsiteX6" fmla="*/ 3036917 w 3721331"/>
              <a:gd name="connsiteY6" fmla="*/ 709353 h 1823259"/>
              <a:gd name="connsiteX7" fmla="*/ 3452553 w 3721331"/>
              <a:gd name="connsiteY7" fmla="*/ 581891 h 1823259"/>
              <a:gd name="connsiteX8" fmla="*/ 3721331 w 3721331"/>
              <a:gd name="connsiteY8" fmla="*/ 479368 h 1823259"/>
              <a:gd name="connsiteX9" fmla="*/ 3721331 w 3721331"/>
              <a:gd name="connsiteY9" fmla="*/ 1823259 h 1823259"/>
              <a:gd name="connsiteX10" fmla="*/ 2740429 w 3721331"/>
              <a:gd name="connsiteY10" fmla="*/ 1443644 h 1823259"/>
              <a:gd name="connsiteX11" fmla="*/ 2161308 w 3721331"/>
              <a:gd name="connsiteY11" fmla="*/ 1382684 h 1823259"/>
              <a:gd name="connsiteX12" fmla="*/ 1626524 w 3721331"/>
              <a:gd name="connsiteY12" fmla="*/ 1457498 h 1823259"/>
              <a:gd name="connsiteX13" fmla="*/ 1155470 w 3721331"/>
              <a:gd name="connsiteY13" fmla="*/ 1548939 h 1823259"/>
              <a:gd name="connsiteX14" fmla="*/ 587433 w 3721331"/>
              <a:gd name="connsiteY14" fmla="*/ 1643149 h 1823259"/>
              <a:gd name="connsiteX15" fmla="*/ 138546 w 3721331"/>
              <a:gd name="connsiteY15" fmla="*/ 1720735 h 1823259"/>
              <a:gd name="connsiteX16" fmla="*/ 0 w 3721331"/>
              <a:gd name="connsiteY16" fmla="*/ 1737360 h 1823259"/>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40429 w 3721331"/>
              <a:gd name="connsiteY10" fmla="*/ 1443644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40429 w 3721331"/>
              <a:gd name="connsiteY10" fmla="*/ 1443644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40429 w 3721331"/>
              <a:gd name="connsiteY10" fmla="*/ 1443644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40429 w 3721331"/>
              <a:gd name="connsiteY10" fmla="*/ 1443644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59826 w 3721331"/>
              <a:gd name="connsiteY10" fmla="*/ 1366059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62597 w 3721331"/>
              <a:gd name="connsiteY10" fmla="*/ 1451957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 name="connsiteX0" fmla="*/ 0 w 3721331"/>
              <a:gd name="connsiteY0" fmla="*/ 1737360 h 1931324"/>
              <a:gd name="connsiteX1" fmla="*/ 0 w 3721331"/>
              <a:gd name="connsiteY1" fmla="*/ 0 h 1931324"/>
              <a:gd name="connsiteX2" fmla="*/ 695499 w 3721331"/>
              <a:gd name="connsiteY2" fmla="*/ 199506 h 1931324"/>
              <a:gd name="connsiteX3" fmla="*/ 1557251 w 3721331"/>
              <a:gd name="connsiteY3" fmla="*/ 484909 h 1931324"/>
              <a:gd name="connsiteX4" fmla="*/ 2080953 w 3721331"/>
              <a:gd name="connsiteY4" fmla="*/ 653935 h 1931324"/>
              <a:gd name="connsiteX5" fmla="*/ 2502131 w 3721331"/>
              <a:gd name="connsiteY5" fmla="*/ 742604 h 1931324"/>
              <a:gd name="connsiteX6" fmla="*/ 3036917 w 3721331"/>
              <a:gd name="connsiteY6" fmla="*/ 709353 h 1931324"/>
              <a:gd name="connsiteX7" fmla="*/ 3452553 w 3721331"/>
              <a:gd name="connsiteY7" fmla="*/ 581891 h 1931324"/>
              <a:gd name="connsiteX8" fmla="*/ 3721331 w 3721331"/>
              <a:gd name="connsiteY8" fmla="*/ 479368 h 1931324"/>
              <a:gd name="connsiteX9" fmla="*/ 3715789 w 3721331"/>
              <a:gd name="connsiteY9" fmla="*/ 1931324 h 1931324"/>
              <a:gd name="connsiteX10" fmla="*/ 2762597 w 3721331"/>
              <a:gd name="connsiteY10" fmla="*/ 1451957 h 1931324"/>
              <a:gd name="connsiteX11" fmla="*/ 2161308 w 3721331"/>
              <a:gd name="connsiteY11" fmla="*/ 1382684 h 1931324"/>
              <a:gd name="connsiteX12" fmla="*/ 1626524 w 3721331"/>
              <a:gd name="connsiteY12" fmla="*/ 1457498 h 1931324"/>
              <a:gd name="connsiteX13" fmla="*/ 1155470 w 3721331"/>
              <a:gd name="connsiteY13" fmla="*/ 1548939 h 1931324"/>
              <a:gd name="connsiteX14" fmla="*/ 587433 w 3721331"/>
              <a:gd name="connsiteY14" fmla="*/ 1643149 h 1931324"/>
              <a:gd name="connsiteX15" fmla="*/ 138546 w 3721331"/>
              <a:gd name="connsiteY15" fmla="*/ 1720735 h 1931324"/>
              <a:gd name="connsiteX16" fmla="*/ 0 w 3721331"/>
              <a:gd name="connsiteY16" fmla="*/ 1737360 h 193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21331" h="1931324">
                <a:moveTo>
                  <a:pt x="0" y="1737360"/>
                </a:moveTo>
                <a:lnTo>
                  <a:pt x="0" y="0"/>
                </a:lnTo>
                <a:lnTo>
                  <a:pt x="695499" y="199506"/>
                </a:lnTo>
                <a:lnTo>
                  <a:pt x="1557251" y="484909"/>
                </a:lnTo>
                <a:lnTo>
                  <a:pt x="2080953" y="653935"/>
                </a:lnTo>
                <a:lnTo>
                  <a:pt x="2502131" y="742604"/>
                </a:lnTo>
                <a:lnTo>
                  <a:pt x="3036917" y="709353"/>
                </a:lnTo>
                <a:lnTo>
                  <a:pt x="3452553" y="581891"/>
                </a:lnTo>
                <a:lnTo>
                  <a:pt x="3721331" y="479368"/>
                </a:lnTo>
                <a:cubicBezTo>
                  <a:pt x="3719484" y="963353"/>
                  <a:pt x="3717636" y="1447339"/>
                  <a:pt x="3715789" y="1931324"/>
                </a:cubicBezTo>
                <a:cubicBezTo>
                  <a:pt x="3368502" y="1716117"/>
                  <a:pt x="3115426" y="1561870"/>
                  <a:pt x="2762597" y="1451957"/>
                </a:cubicBezTo>
                <a:cubicBezTo>
                  <a:pt x="2502593" y="1378528"/>
                  <a:pt x="2350653" y="1381761"/>
                  <a:pt x="2161308" y="1382684"/>
                </a:cubicBezTo>
                <a:cubicBezTo>
                  <a:pt x="1971963" y="1383607"/>
                  <a:pt x="1804785" y="1432560"/>
                  <a:pt x="1626524" y="1457498"/>
                </a:cubicBezTo>
                <a:lnTo>
                  <a:pt x="1155470" y="1548939"/>
                </a:lnTo>
                <a:lnTo>
                  <a:pt x="587433" y="1643149"/>
                </a:lnTo>
                <a:lnTo>
                  <a:pt x="138546" y="1720735"/>
                </a:lnTo>
                <a:lnTo>
                  <a:pt x="0" y="1737360"/>
                </a:lnTo>
                <a:close/>
              </a:path>
            </a:pathLst>
          </a:cu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76" name="Group 175">
            <a:extLst>
              <a:ext uri="{FF2B5EF4-FFF2-40B4-BE49-F238E27FC236}">
                <a16:creationId xmlns="" xmlns:a16="http://schemas.microsoft.com/office/drawing/2014/main" id="{64FB4E29-1BBB-49A6-A8A8-71EE6F102C27}"/>
              </a:ext>
            </a:extLst>
          </p:cNvPr>
          <p:cNvGrpSpPr/>
          <p:nvPr/>
        </p:nvGrpSpPr>
        <p:grpSpPr>
          <a:xfrm>
            <a:off x="6829793" y="4271552"/>
            <a:ext cx="3741787" cy="393423"/>
            <a:chOff x="6837744" y="4570095"/>
            <a:chExt cx="3741786" cy="393423"/>
          </a:xfrm>
        </p:grpSpPr>
        <p:sp>
          <p:nvSpPr>
            <p:cNvPr id="140" name="Rectangle 139">
              <a:extLst>
                <a:ext uri="{FF2B5EF4-FFF2-40B4-BE49-F238E27FC236}">
                  <a16:creationId xmlns="" xmlns:a16="http://schemas.microsoft.com/office/drawing/2014/main" id="{9DA5F188-E1D8-482C-8C95-CF92E9423D29}"/>
                </a:ext>
              </a:extLst>
            </p:cNvPr>
            <p:cNvSpPr/>
            <p:nvPr/>
          </p:nvSpPr>
          <p:spPr>
            <a:xfrm>
              <a:off x="7079882" y="4869180"/>
              <a:ext cx="109728" cy="8967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 name="Rectangle 140">
              <a:extLst>
                <a:ext uri="{FF2B5EF4-FFF2-40B4-BE49-F238E27FC236}">
                  <a16:creationId xmlns="" xmlns:a16="http://schemas.microsoft.com/office/drawing/2014/main" id="{F9628F22-0F22-4634-BCDE-8056CD279D7E}"/>
                </a:ext>
              </a:extLst>
            </p:cNvPr>
            <p:cNvSpPr/>
            <p:nvPr/>
          </p:nvSpPr>
          <p:spPr>
            <a:xfrm>
              <a:off x="6958813" y="4890135"/>
              <a:ext cx="109728" cy="68721"/>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 name="Rectangle 141">
              <a:extLst>
                <a:ext uri="{FF2B5EF4-FFF2-40B4-BE49-F238E27FC236}">
                  <a16:creationId xmlns="" xmlns:a16="http://schemas.microsoft.com/office/drawing/2014/main" id="{B7D9F07D-4B3E-4BAE-A8EF-E99F0B493132}"/>
                </a:ext>
              </a:extLst>
            </p:cNvPr>
            <p:cNvSpPr/>
            <p:nvPr/>
          </p:nvSpPr>
          <p:spPr>
            <a:xfrm>
              <a:off x="6837744" y="4913137"/>
              <a:ext cx="109728" cy="45719"/>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 name="Rectangle 142">
              <a:extLst>
                <a:ext uri="{FF2B5EF4-FFF2-40B4-BE49-F238E27FC236}">
                  <a16:creationId xmlns="" xmlns:a16="http://schemas.microsoft.com/office/drawing/2014/main" id="{D41DA6C5-8673-4F9A-93E7-EEDECD526923}"/>
                </a:ext>
              </a:extLst>
            </p:cNvPr>
            <p:cNvSpPr/>
            <p:nvPr/>
          </p:nvSpPr>
          <p:spPr>
            <a:xfrm>
              <a:off x="7443089" y="4773929"/>
              <a:ext cx="109728" cy="18492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 name="Rectangle 143">
              <a:extLst>
                <a:ext uri="{FF2B5EF4-FFF2-40B4-BE49-F238E27FC236}">
                  <a16:creationId xmlns="" xmlns:a16="http://schemas.microsoft.com/office/drawing/2014/main" id="{2FE05B9F-62F3-4F55-94B7-F81BE25F3F9C}"/>
                </a:ext>
              </a:extLst>
            </p:cNvPr>
            <p:cNvSpPr/>
            <p:nvPr/>
          </p:nvSpPr>
          <p:spPr>
            <a:xfrm>
              <a:off x="7322020" y="4724400"/>
              <a:ext cx="109728" cy="23445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5" name="Rectangle 144">
              <a:extLst>
                <a:ext uri="{FF2B5EF4-FFF2-40B4-BE49-F238E27FC236}">
                  <a16:creationId xmlns="" xmlns:a16="http://schemas.microsoft.com/office/drawing/2014/main" id="{EA8D56E5-42E3-47DF-A4A3-2765432CFAB3}"/>
                </a:ext>
              </a:extLst>
            </p:cNvPr>
            <p:cNvSpPr/>
            <p:nvPr/>
          </p:nvSpPr>
          <p:spPr>
            <a:xfrm>
              <a:off x="7200951" y="4829175"/>
              <a:ext cx="109728" cy="12968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6" name="Rectangle 145">
              <a:extLst>
                <a:ext uri="{FF2B5EF4-FFF2-40B4-BE49-F238E27FC236}">
                  <a16:creationId xmlns="" xmlns:a16="http://schemas.microsoft.com/office/drawing/2014/main" id="{00FB8852-BE40-4B4F-AFD0-5EAA563A78E6}"/>
                </a:ext>
              </a:extLst>
            </p:cNvPr>
            <p:cNvSpPr/>
            <p:nvPr/>
          </p:nvSpPr>
          <p:spPr>
            <a:xfrm>
              <a:off x="7685227" y="4663439"/>
              <a:ext cx="109728" cy="29541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7" name="Rectangle 146">
              <a:extLst>
                <a:ext uri="{FF2B5EF4-FFF2-40B4-BE49-F238E27FC236}">
                  <a16:creationId xmlns="" xmlns:a16="http://schemas.microsoft.com/office/drawing/2014/main" id="{830C0F9E-A6EA-4704-A047-969C4844C041}"/>
                </a:ext>
              </a:extLst>
            </p:cNvPr>
            <p:cNvSpPr/>
            <p:nvPr/>
          </p:nvSpPr>
          <p:spPr>
            <a:xfrm>
              <a:off x="7564158" y="4722495"/>
              <a:ext cx="109728" cy="23636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Rectangle 148">
              <a:extLst>
                <a:ext uri="{FF2B5EF4-FFF2-40B4-BE49-F238E27FC236}">
                  <a16:creationId xmlns="" xmlns:a16="http://schemas.microsoft.com/office/drawing/2014/main" id="{F45AB5BE-1203-479A-B10C-F79AED831BB7}"/>
                </a:ext>
              </a:extLst>
            </p:cNvPr>
            <p:cNvSpPr/>
            <p:nvPr/>
          </p:nvSpPr>
          <p:spPr>
            <a:xfrm>
              <a:off x="8048434" y="4629149"/>
              <a:ext cx="109728" cy="32970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 name="Rectangle 149">
              <a:extLst>
                <a:ext uri="{FF2B5EF4-FFF2-40B4-BE49-F238E27FC236}">
                  <a16:creationId xmlns="" xmlns:a16="http://schemas.microsoft.com/office/drawing/2014/main" id="{34EB15D3-C09F-4A37-8F86-62A4DBADEC34}"/>
                </a:ext>
              </a:extLst>
            </p:cNvPr>
            <p:cNvSpPr/>
            <p:nvPr/>
          </p:nvSpPr>
          <p:spPr>
            <a:xfrm>
              <a:off x="7927365" y="4612005"/>
              <a:ext cx="109728" cy="346851"/>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 name="Rectangle 150">
              <a:extLst>
                <a:ext uri="{FF2B5EF4-FFF2-40B4-BE49-F238E27FC236}">
                  <a16:creationId xmlns="" xmlns:a16="http://schemas.microsoft.com/office/drawing/2014/main" id="{3940E5A4-EA6E-46E8-BCFB-BF70FA136DE8}"/>
                </a:ext>
              </a:extLst>
            </p:cNvPr>
            <p:cNvSpPr/>
            <p:nvPr/>
          </p:nvSpPr>
          <p:spPr>
            <a:xfrm>
              <a:off x="7806296" y="4636769"/>
              <a:ext cx="109728" cy="32208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 name="Rectangle 151">
              <a:extLst>
                <a:ext uri="{FF2B5EF4-FFF2-40B4-BE49-F238E27FC236}">
                  <a16:creationId xmlns="" xmlns:a16="http://schemas.microsoft.com/office/drawing/2014/main" id="{B21DDBDE-EF87-4157-9DCA-CB3A0431C441}"/>
                </a:ext>
              </a:extLst>
            </p:cNvPr>
            <p:cNvSpPr/>
            <p:nvPr/>
          </p:nvSpPr>
          <p:spPr>
            <a:xfrm>
              <a:off x="8411641" y="4613910"/>
              <a:ext cx="109728" cy="3449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 name="Rectangle 152">
              <a:extLst>
                <a:ext uri="{FF2B5EF4-FFF2-40B4-BE49-F238E27FC236}">
                  <a16:creationId xmlns="" xmlns:a16="http://schemas.microsoft.com/office/drawing/2014/main" id="{E75360C1-8DEE-420C-9B2E-6C9341B05EEF}"/>
                </a:ext>
              </a:extLst>
            </p:cNvPr>
            <p:cNvSpPr/>
            <p:nvPr/>
          </p:nvSpPr>
          <p:spPr>
            <a:xfrm>
              <a:off x="8290572" y="4625339"/>
              <a:ext cx="109728" cy="33351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 name="Rectangle 153">
              <a:extLst>
                <a:ext uri="{FF2B5EF4-FFF2-40B4-BE49-F238E27FC236}">
                  <a16:creationId xmlns="" xmlns:a16="http://schemas.microsoft.com/office/drawing/2014/main" id="{395E1567-6B5D-434E-A958-5273C511F84F}"/>
                </a:ext>
              </a:extLst>
            </p:cNvPr>
            <p:cNvSpPr/>
            <p:nvPr/>
          </p:nvSpPr>
          <p:spPr>
            <a:xfrm>
              <a:off x="8169503" y="4617720"/>
              <a:ext cx="109728" cy="34113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 name="Rectangle 154">
              <a:extLst>
                <a:ext uri="{FF2B5EF4-FFF2-40B4-BE49-F238E27FC236}">
                  <a16:creationId xmlns="" xmlns:a16="http://schemas.microsoft.com/office/drawing/2014/main" id="{E153CC03-A4A8-4FFB-952D-08F331991C12}"/>
                </a:ext>
              </a:extLst>
            </p:cNvPr>
            <p:cNvSpPr/>
            <p:nvPr/>
          </p:nvSpPr>
          <p:spPr>
            <a:xfrm>
              <a:off x="8774848" y="4592956"/>
              <a:ext cx="109728" cy="36590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 name="Rectangle 155">
              <a:extLst>
                <a:ext uri="{FF2B5EF4-FFF2-40B4-BE49-F238E27FC236}">
                  <a16:creationId xmlns="" xmlns:a16="http://schemas.microsoft.com/office/drawing/2014/main" id="{E1DADA4B-684F-4130-8043-A9E40FBBA3AA}"/>
                </a:ext>
              </a:extLst>
            </p:cNvPr>
            <p:cNvSpPr/>
            <p:nvPr/>
          </p:nvSpPr>
          <p:spPr>
            <a:xfrm>
              <a:off x="8653779" y="4600575"/>
              <a:ext cx="109728" cy="35828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 name="Rectangle 156">
              <a:extLst>
                <a:ext uri="{FF2B5EF4-FFF2-40B4-BE49-F238E27FC236}">
                  <a16:creationId xmlns="" xmlns:a16="http://schemas.microsoft.com/office/drawing/2014/main" id="{CA766CC8-DC99-4E3B-8955-8E9A3A8C71CB}"/>
                </a:ext>
              </a:extLst>
            </p:cNvPr>
            <p:cNvSpPr/>
            <p:nvPr/>
          </p:nvSpPr>
          <p:spPr>
            <a:xfrm>
              <a:off x="8532710" y="4570095"/>
              <a:ext cx="109728" cy="38876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 name="Rectangle 158">
              <a:extLst>
                <a:ext uri="{FF2B5EF4-FFF2-40B4-BE49-F238E27FC236}">
                  <a16:creationId xmlns="" xmlns:a16="http://schemas.microsoft.com/office/drawing/2014/main" id="{53ACBD14-101E-4237-A0FF-D7D5C32237FA}"/>
                </a:ext>
              </a:extLst>
            </p:cNvPr>
            <p:cNvSpPr/>
            <p:nvPr/>
          </p:nvSpPr>
          <p:spPr>
            <a:xfrm>
              <a:off x="9016986" y="4600043"/>
              <a:ext cx="109728" cy="356616"/>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Rectangle 159">
              <a:extLst>
                <a:ext uri="{FF2B5EF4-FFF2-40B4-BE49-F238E27FC236}">
                  <a16:creationId xmlns="" xmlns:a16="http://schemas.microsoft.com/office/drawing/2014/main" id="{7D38F72D-3964-4691-AC8D-4BFFAC247550}"/>
                </a:ext>
              </a:extLst>
            </p:cNvPr>
            <p:cNvSpPr/>
            <p:nvPr/>
          </p:nvSpPr>
          <p:spPr>
            <a:xfrm>
              <a:off x="8895917" y="4579619"/>
              <a:ext cx="109728" cy="37923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 name="Rectangle 160">
              <a:extLst>
                <a:ext uri="{FF2B5EF4-FFF2-40B4-BE49-F238E27FC236}">
                  <a16:creationId xmlns="" xmlns:a16="http://schemas.microsoft.com/office/drawing/2014/main" id="{E701C96A-DDB2-4CDB-AB6D-FA68FDE1B2C8}"/>
                </a:ext>
              </a:extLst>
            </p:cNvPr>
            <p:cNvSpPr/>
            <p:nvPr/>
          </p:nvSpPr>
          <p:spPr>
            <a:xfrm>
              <a:off x="9380193" y="4678680"/>
              <a:ext cx="109728" cy="28017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 name="Rectangle 161">
              <a:extLst>
                <a:ext uri="{FF2B5EF4-FFF2-40B4-BE49-F238E27FC236}">
                  <a16:creationId xmlns="" xmlns:a16="http://schemas.microsoft.com/office/drawing/2014/main" id="{8EEF70F1-9925-4F60-A6ED-602F966102B3}"/>
                </a:ext>
              </a:extLst>
            </p:cNvPr>
            <p:cNvSpPr/>
            <p:nvPr/>
          </p:nvSpPr>
          <p:spPr>
            <a:xfrm>
              <a:off x="9259124" y="4600575"/>
              <a:ext cx="109728" cy="358281"/>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 name="Rectangle 162">
              <a:extLst>
                <a:ext uri="{FF2B5EF4-FFF2-40B4-BE49-F238E27FC236}">
                  <a16:creationId xmlns="" xmlns:a16="http://schemas.microsoft.com/office/drawing/2014/main" id="{9D6F1B5A-C6BA-45E2-974A-940D07E36D0A}"/>
                </a:ext>
              </a:extLst>
            </p:cNvPr>
            <p:cNvSpPr/>
            <p:nvPr/>
          </p:nvSpPr>
          <p:spPr>
            <a:xfrm>
              <a:off x="9138055" y="4598670"/>
              <a:ext cx="109728" cy="36018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 name="Rectangle 163">
              <a:extLst>
                <a:ext uri="{FF2B5EF4-FFF2-40B4-BE49-F238E27FC236}">
                  <a16:creationId xmlns="" xmlns:a16="http://schemas.microsoft.com/office/drawing/2014/main" id="{930C9D9A-7CAA-43B6-8E67-10B5D36ADABC}"/>
                </a:ext>
              </a:extLst>
            </p:cNvPr>
            <p:cNvSpPr/>
            <p:nvPr/>
          </p:nvSpPr>
          <p:spPr>
            <a:xfrm>
              <a:off x="9743400" y="4772025"/>
              <a:ext cx="109728" cy="18683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 name="Rectangle 164">
              <a:extLst>
                <a:ext uri="{FF2B5EF4-FFF2-40B4-BE49-F238E27FC236}">
                  <a16:creationId xmlns="" xmlns:a16="http://schemas.microsoft.com/office/drawing/2014/main" id="{87547780-5B7C-4561-A50F-84C7EBCCBA98}"/>
                </a:ext>
              </a:extLst>
            </p:cNvPr>
            <p:cNvSpPr/>
            <p:nvPr/>
          </p:nvSpPr>
          <p:spPr>
            <a:xfrm>
              <a:off x="9622331" y="4690109"/>
              <a:ext cx="109728" cy="26874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 name="Rectangle 165">
              <a:extLst>
                <a:ext uri="{FF2B5EF4-FFF2-40B4-BE49-F238E27FC236}">
                  <a16:creationId xmlns="" xmlns:a16="http://schemas.microsoft.com/office/drawing/2014/main" id="{109DAB8B-DF24-4730-AFBF-5625E3D1CBFA}"/>
                </a:ext>
              </a:extLst>
            </p:cNvPr>
            <p:cNvSpPr/>
            <p:nvPr/>
          </p:nvSpPr>
          <p:spPr>
            <a:xfrm>
              <a:off x="9501262" y="4680585"/>
              <a:ext cx="109728" cy="27827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 name="Rectangle 166">
              <a:extLst>
                <a:ext uri="{FF2B5EF4-FFF2-40B4-BE49-F238E27FC236}">
                  <a16:creationId xmlns="" xmlns:a16="http://schemas.microsoft.com/office/drawing/2014/main" id="{2545E819-F7A3-4769-8298-C650D0D95592}"/>
                </a:ext>
              </a:extLst>
            </p:cNvPr>
            <p:cNvSpPr/>
            <p:nvPr/>
          </p:nvSpPr>
          <p:spPr>
            <a:xfrm>
              <a:off x="9864469" y="4733925"/>
              <a:ext cx="109728" cy="227718"/>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Rectangle 167">
              <a:extLst>
                <a:ext uri="{FF2B5EF4-FFF2-40B4-BE49-F238E27FC236}">
                  <a16:creationId xmlns="" xmlns:a16="http://schemas.microsoft.com/office/drawing/2014/main" id="{E260B328-252D-453C-973C-53404390CF01}"/>
                </a:ext>
              </a:extLst>
            </p:cNvPr>
            <p:cNvSpPr/>
            <p:nvPr/>
          </p:nvSpPr>
          <p:spPr>
            <a:xfrm>
              <a:off x="10106607" y="4837723"/>
              <a:ext cx="109728" cy="121134"/>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0" name="Rectangle 169">
              <a:extLst>
                <a:ext uri="{FF2B5EF4-FFF2-40B4-BE49-F238E27FC236}">
                  <a16:creationId xmlns="" xmlns:a16="http://schemas.microsoft.com/office/drawing/2014/main" id="{E05CE873-133F-49EA-AB85-7496832D56FE}"/>
                </a:ext>
              </a:extLst>
            </p:cNvPr>
            <p:cNvSpPr/>
            <p:nvPr/>
          </p:nvSpPr>
          <p:spPr>
            <a:xfrm>
              <a:off x="9985538" y="4779645"/>
              <a:ext cx="109728" cy="179212"/>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1" name="Rectangle 170">
              <a:extLst>
                <a:ext uri="{FF2B5EF4-FFF2-40B4-BE49-F238E27FC236}">
                  <a16:creationId xmlns="" xmlns:a16="http://schemas.microsoft.com/office/drawing/2014/main" id="{0127FF79-2ACF-4B13-9360-D9283E1C0978}"/>
                </a:ext>
              </a:extLst>
            </p:cNvPr>
            <p:cNvSpPr/>
            <p:nvPr/>
          </p:nvSpPr>
          <p:spPr>
            <a:xfrm>
              <a:off x="10469802" y="4904697"/>
              <a:ext cx="109728" cy="54864"/>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2" name="Rectangle 171">
              <a:extLst>
                <a:ext uri="{FF2B5EF4-FFF2-40B4-BE49-F238E27FC236}">
                  <a16:creationId xmlns="" xmlns:a16="http://schemas.microsoft.com/office/drawing/2014/main" id="{CEE43B5C-1BFC-47BF-A446-741F48806B1A}"/>
                </a:ext>
              </a:extLst>
            </p:cNvPr>
            <p:cNvSpPr/>
            <p:nvPr/>
          </p:nvSpPr>
          <p:spPr>
            <a:xfrm>
              <a:off x="10348745" y="4872078"/>
              <a:ext cx="109728" cy="9144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3" name="Rectangle 172">
              <a:extLst>
                <a:ext uri="{FF2B5EF4-FFF2-40B4-BE49-F238E27FC236}">
                  <a16:creationId xmlns="" xmlns:a16="http://schemas.microsoft.com/office/drawing/2014/main" id="{FED5F337-5991-4D96-A9CE-BE15292C52E7}"/>
                </a:ext>
              </a:extLst>
            </p:cNvPr>
            <p:cNvSpPr/>
            <p:nvPr/>
          </p:nvSpPr>
          <p:spPr>
            <a:xfrm>
              <a:off x="10227676" y="4876799"/>
              <a:ext cx="109728" cy="82057"/>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74" name="Freeform: Shape 173">
            <a:extLst>
              <a:ext uri="{FF2B5EF4-FFF2-40B4-BE49-F238E27FC236}">
                <a16:creationId xmlns="" xmlns:a16="http://schemas.microsoft.com/office/drawing/2014/main" id="{57C8093C-4BFF-4A59-B6CF-9B6A760A156C}"/>
              </a:ext>
            </a:extLst>
          </p:cNvPr>
          <p:cNvSpPr/>
          <p:nvPr/>
        </p:nvSpPr>
        <p:spPr>
          <a:xfrm>
            <a:off x="6844171" y="3616712"/>
            <a:ext cx="3726873" cy="332509"/>
          </a:xfrm>
          <a:custGeom>
            <a:avLst/>
            <a:gdLst>
              <a:gd name="connsiteX0" fmla="*/ 0 w 3726873"/>
              <a:gd name="connsiteY0" fmla="*/ 0 h 332509"/>
              <a:gd name="connsiteX1" fmla="*/ 1742902 w 3726873"/>
              <a:gd name="connsiteY1" fmla="*/ 108065 h 332509"/>
              <a:gd name="connsiteX2" fmla="*/ 2784764 w 3726873"/>
              <a:gd name="connsiteY2" fmla="*/ 216130 h 332509"/>
              <a:gd name="connsiteX3" fmla="*/ 3726873 w 3726873"/>
              <a:gd name="connsiteY3" fmla="*/ 332509 h 332509"/>
            </a:gdLst>
            <a:ahLst/>
            <a:cxnLst>
              <a:cxn ang="0">
                <a:pos x="connsiteX0" y="connsiteY0"/>
              </a:cxn>
              <a:cxn ang="0">
                <a:pos x="connsiteX1" y="connsiteY1"/>
              </a:cxn>
              <a:cxn ang="0">
                <a:pos x="connsiteX2" y="connsiteY2"/>
              </a:cxn>
              <a:cxn ang="0">
                <a:pos x="connsiteX3" y="connsiteY3"/>
              </a:cxn>
            </a:cxnLst>
            <a:rect l="l" t="t" r="r" b="b"/>
            <a:pathLst>
              <a:path w="3726873" h="332509">
                <a:moveTo>
                  <a:pt x="0" y="0"/>
                </a:moveTo>
                <a:lnTo>
                  <a:pt x="1742902" y="108065"/>
                </a:lnTo>
                <a:lnTo>
                  <a:pt x="2784764" y="216130"/>
                </a:lnTo>
                <a:lnTo>
                  <a:pt x="3726873" y="332509"/>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8" name="Group 157">
            <a:extLst>
              <a:ext uri="{FF2B5EF4-FFF2-40B4-BE49-F238E27FC236}">
                <a16:creationId xmlns="" xmlns:a16="http://schemas.microsoft.com/office/drawing/2014/main" id="{D94B1E3D-9E0D-411F-81B6-F55C39776D91}"/>
              </a:ext>
            </a:extLst>
          </p:cNvPr>
          <p:cNvGrpSpPr/>
          <p:nvPr/>
        </p:nvGrpSpPr>
        <p:grpSpPr>
          <a:xfrm>
            <a:off x="3076001" y="5453595"/>
            <a:ext cx="6040003" cy="404162"/>
            <a:chOff x="2472194" y="5453595"/>
            <a:chExt cx="6040003" cy="404162"/>
          </a:xfrm>
        </p:grpSpPr>
        <p:grpSp>
          <p:nvGrpSpPr>
            <p:cNvPr id="178" name="Group 177">
              <a:extLst>
                <a:ext uri="{FF2B5EF4-FFF2-40B4-BE49-F238E27FC236}">
                  <a16:creationId xmlns="" xmlns:a16="http://schemas.microsoft.com/office/drawing/2014/main" id="{EA2929FB-5C45-4AC3-ABDD-7E83E0095CA0}"/>
                </a:ext>
              </a:extLst>
            </p:cNvPr>
            <p:cNvGrpSpPr/>
            <p:nvPr/>
          </p:nvGrpSpPr>
          <p:grpSpPr>
            <a:xfrm>
              <a:off x="5271591" y="5453989"/>
              <a:ext cx="1815331" cy="400110"/>
              <a:chOff x="10778147" y="4413946"/>
              <a:chExt cx="1815331" cy="400110"/>
            </a:xfrm>
          </p:grpSpPr>
          <p:cxnSp>
            <p:nvCxnSpPr>
              <p:cNvPr id="185" name="Straight Connector 184">
                <a:extLst>
                  <a:ext uri="{FF2B5EF4-FFF2-40B4-BE49-F238E27FC236}">
                    <a16:creationId xmlns="" xmlns:a16="http://schemas.microsoft.com/office/drawing/2014/main" id="{506CE026-FEA5-482F-9D8B-4AE0B998639A}"/>
                  </a:ext>
                </a:extLst>
              </p:cNvPr>
              <p:cNvCxnSpPr>
                <a:cxnSpLocks/>
              </p:cNvCxnSpPr>
              <p:nvPr/>
            </p:nvCxnSpPr>
            <p:spPr>
              <a:xfrm>
                <a:off x="10778147" y="4583635"/>
                <a:ext cx="320040" cy="0"/>
              </a:xfrm>
              <a:prstGeom prst="line">
                <a:avLst/>
              </a:prstGeom>
              <a:ln w="28575">
                <a:solidFill>
                  <a:schemeClr val="accent1"/>
                </a:solidFill>
                <a:prstDash val="solid"/>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 xmlns:a16="http://schemas.microsoft.com/office/drawing/2014/main" id="{B5F0C4F3-08C2-446C-98EB-975F73524326}"/>
                  </a:ext>
                </a:extLst>
              </p:cNvPr>
              <p:cNvSpPr txBox="1"/>
              <p:nvPr/>
            </p:nvSpPr>
            <p:spPr>
              <a:xfrm>
                <a:off x="11130438" y="4413946"/>
                <a:ext cx="14630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HR for dapagliflozin </a:t>
                </a:r>
                <a:b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vs placebo</a:t>
                </a:r>
              </a:p>
            </p:txBody>
          </p:sp>
        </p:grpSp>
        <p:grpSp>
          <p:nvGrpSpPr>
            <p:cNvPr id="179" name="Group 178">
              <a:extLst>
                <a:ext uri="{FF2B5EF4-FFF2-40B4-BE49-F238E27FC236}">
                  <a16:creationId xmlns="" xmlns:a16="http://schemas.microsoft.com/office/drawing/2014/main" id="{A2899521-E9D2-45F7-B201-AEB4F1E7331D}"/>
                </a:ext>
              </a:extLst>
            </p:cNvPr>
            <p:cNvGrpSpPr/>
            <p:nvPr/>
          </p:nvGrpSpPr>
          <p:grpSpPr>
            <a:xfrm>
              <a:off x="4236099" y="5458297"/>
              <a:ext cx="1119315" cy="246221"/>
              <a:chOff x="10750169" y="5193564"/>
              <a:chExt cx="1119315" cy="246221"/>
            </a:xfrm>
          </p:grpSpPr>
          <p:sp>
            <p:nvSpPr>
              <p:cNvPr id="183" name="Rectangle 182">
                <a:extLst>
                  <a:ext uri="{FF2B5EF4-FFF2-40B4-BE49-F238E27FC236}">
                    <a16:creationId xmlns="" xmlns:a16="http://schemas.microsoft.com/office/drawing/2014/main" id="{86B7D8DC-BA21-4618-91F3-E8B98AF6EBC6}"/>
                  </a:ext>
                </a:extLst>
              </p:cNvPr>
              <p:cNvSpPr/>
              <p:nvPr/>
            </p:nvSpPr>
            <p:spPr>
              <a:xfrm>
                <a:off x="10750169" y="5251754"/>
                <a:ext cx="274320" cy="12984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4" name="TextBox 183">
                <a:extLst>
                  <a:ext uri="{FF2B5EF4-FFF2-40B4-BE49-F238E27FC236}">
                    <a16:creationId xmlns="" xmlns:a16="http://schemas.microsoft.com/office/drawing/2014/main" id="{693463C9-1246-4BD1-BC81-DBE3715F385C}"/>
                  </a:ext>
                </a:extLst>
              </p:cNvPr>
              <p:cNvSpPr txBox="1"/>
              <p:nvPr/>
            </p:nvSpPr>
            <p:spPr>
              <a:xfrm>
                <a:off x="11046523" y="5193564"/>
                <a:ext cx="82296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95% CI</a:t>
                </a:r>
              </a:p>
            </p:txBody>
          </p:sp>
        </p:grpSp>
        <p:grpSp>
          <p:nvGrpSpPr>
            <p:cNvPr id="180" name="Group 179">
              <a:extLst>
                <a:ext uri="{FF2B5EF4-FFF2-40B4-BE49-F238E27FC236}">
                  <a16:creationId xmlns="" xmlns:a16="http://schemas.microsoft.com/office/drawing/2014/main" id="{2101BED8-8A8C-4FCE-AF78-93FB451F2160}"/>
                </a:ext>
              </a:extLst>
            </p:cNvPr>
            <p:cNvGrpSpPr/>
            <p:nvPr/>
          </p:nvGrpSpPr>
          <p:grpSpPr>
            <a:xfrm>
              <a:off x="7188251" y="5453595"/>
              <a:ext cx="1323946" cy="246221"/>
              <a:chOff x="10751618" y="4152444"/>
              <a:chExt cx="1323946" cy="246221"/>
            </a:xfrm>
          </p:grpSpPr>
          <p:cxnSp>
            <p:nvCxnSpPr>
              <p:cNvPr id="181" name="Straight Connector 180">
                <a:extLst>
                  <a:ext uri="{FF2B5EF4-FFF2-40B4-BE49-F238E27FC236}">
                    <a16:creationId xmlns="" xmlns:a16="http://schemas.microsoft.com/office/drawing/2014/main" id="{12D4CE17-9D57-4E7F-A521-291E84F440C8}"/>
                  </a:ext>
                </a:extLst>
              </p:cNvPr>
              <p:cNvCxnSpPr>
                <a:cxnSpLocks/>
              </p:cNvCxnSpPr>
              <p:nvPr/>
            </p:nvCxnSpPr>
            <p:spPr>
              <a:xfrm>
                <a:off x="10751618" y="4315309"/>
                <a:ext cx="32004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 xmlns:a16="http://schemas.microsoft.com/office/drawing/2014/main" id="{3D4754D8-50AB-4127-9E5D-096EBA3552B1}"/>
                  </a:ext>
                </a:extLst>
              </p:cNvPr>
              <p:cNvSpPr txBox="1"/>
              <p:nvPr/>
            </p:nvSpPr>
            <p:spPr>
              <a:xfrm>
                <a:off x="11090116" y="4152444"/>
                <a:ext cx="98544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Unity (HR=1)</a:t>
                </a:r>
              </a:p>
            </p:txBody>
          </p:sp>
        </p:grpSp>
        <p:grpSp>
          <p:nvGrpSpPr>
            <p:cNvPr id="187" name="Group 186">
              <a:extLst>
                <a:ext uri="{FF2B5EF4-FFF2-40B4-BE49-F238E27FC236}">
                  <a16:creationId xmlns="" xmlns:a16="http://schemas.microsoft.com/office/drawing/2014/main" id="{99279B63-F4F9-4C51-9D86-A7059C2C2618}"/>
                </a:ext>
              </a:extLst>
            </p:cNvPr>
            <p:cNvGrpSpPr/>
            <p:nvPr/>
          </p:nvGrpSpPr>
          <p:grpSpPr>
            <a:xfrm>
              <a:off x="2472194" y="5457647"/>
              <a:ext cx="1677054" cy="400110"/>
              <a:chOff x="10750169" y="5185613"/>
              <a:chExt cx="1677054" cy="400110"/>
            </a:xfrm>
          </p:grpSpPr>
          <p:sp>
            <p:nvSpPr>
              <p:cNvPr id="188" name="Rectangle 187">
                <a:extLst>
                  <a:ext uri="{FF2B5EF4-FFF2-40B4-BE49-F238E27FC236}">
                    <a16:creationId xmlns="" xmlns:a16="http://schemas.microsoft.com/office/drawing/2014/main" id="{9D8F8014-D1F0-4FF0-B6D9-F19467DF3479}"/>
                  </a:ext>
                </a:extLst>
              </p:cNvPr>
              <p:cNvSpPr/>
              <p:nvPr/>
            </p:nvSpPr>
            <p:spPr>
              <a:xfrm>
                <a:off x="10750169" y="5251754"/>
                <a:ext cx="274320" cy="1298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9" name="TextBox 188">
                <a:extLst>
                  <a:ext uri="{FF2B5EF4-FFF2-40B4-BE49-F238E27FC236}">
                    <a16:creationId xmlns="" xmlns:a16="http://schemas.microsoft.com/office/drawing/2014/main" id="{73A50770-936A-4323-89DF-1A424A4DDB20}"/>
                  </a:ext>
                </a:extLst>
              </p:cNvPr>
              <p:cNvSpPr txBox="1"/>
              <p:nvPr/>
            </p:nvSpPr>
            <p:spPr>
              <a:xfrm>
                <a:off x="11046522" y="5185613"/>
                <a:ext cx="138070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Number of p</a:t>
                </a:r>
                <a:r>
                  <a:rPr kumimoji="0" lang="en-GB" sz="1000" b="1" i="0" u="none" strike="noStrike" kern="1200" cap="none" spc="0" normalizeH="0" baseline="0" noProof="0" err="1">
                    <a:ln>
                      <a:noFill/>
                    </a:ln>
                    <a:solidFill>
                      <a:srgbClr val="000000"/>
                    </a:solidFill>
                    <a:effectLst/>
                    <a:uLnTx/>
                    <a:uFillTx/>
                    <a:latin typeface="Arial" panose="020B0604020202020204"/>
                    <a:ea typeface="+mn-ea"/>
                    <a:cs typeface="+mn-cs"/>
                  </a:rPr>
                  <a:t>atients</a:t>
                </a:r>
                <a:r>
                  <a:rPr kumimoji="0" lang="en-GB" sz="1000" b="1" i="0" u="none" strike="noStrike" kern="1200" cap="none" spc="0" normalizeH="0" baseline="0" noProof="0">
                    <a:ln>
                      <a:noFill/>
                    </a:ln>
                    <a:solidFill>
                      <a:srgbClr val="000000"/>
                    </a:solidFill>
                    <a:effectLst/>
                    <a:uLnTx/>
                    <a:uFillTx/>
                    <a:latin typeface="Arial" panose="020B0604020202020204"/>
                    <a:ea typeface="+mn-ea"/>
                    <a:cs typeface="+mn-cs"/>
                  </a:rPr>
                  <a:t> by baseline UACR</a:t>
                </a:r>
              </a:p>
            </p:txBody>
          </p:sp>
        </p:grpSp>
      </p:grpSp>
      <p:grpSp>
        <p:nvGrpSpPr>
          <p:cNvPr id="190" name="Group 189">
            <a:extLst>
              <a:ext uri="{FF2B5EF4-FFF2-40B4-BE49-F238E27FC236}">
                <a16:creationId xmlns="" xmlns:a16="http://schemas.microsoft.com/office/drawing/2014/main" id="{1132A095-30DC-4CF1-95F4-1C9880D08D22}"/>
              </a:ext>
            </a:extLst>
          </p:cNvPr>
          <p:cNvGrpSpPr/>
          <p:nvPr/>
        </p:nvGrpSpPr>
        <p:grpSpPr>
          <a:xfrm>
            <a:off x="-6291" y="-23678"/>
            <a:ext cx="3017520" cy="261610"/>
            <a:chOff x="-6290" y="-23678"/>
            <a:chExt cx="3017520" cy="261610"/>
          </a:xfrm>
          <a:solidFill>
            <a:schemeClr val="accent2"/>
          </a:solidFill>
        </p:grpSpPr>
        <p:sp>
          <p:nvSpPr>
            <p:cNvPr id="191" name="Freeform 13">
              <a:extLst>
                <a:ext uri="{FF2B5EF4-FFF2-40B4-BE49-F238E27FC236}">
                  <a16:creationId xmlns="" xmlns:a16="http://schemas.microsoft.com/office/drawing/2014/main" id="{2069593D-F157-4606-8C54-27098AC7CF5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92" name="Rectangle 191">
              <a:extLst>
                <a:ext uri="{FF2B5EF4-FFF2-40B4-BE49-F238E27FC236}">
                  <a16:creationId xmlns="" xmlns:a16="http://schemas.microsoft.com/office/drawing/2014/main" id="{BF0C58A7-A544-47BD-85CC-0455A2314CE4}"/>
                </a:ext>
              </a:extLst>
            </p:cNvPr>
            <p:cNvSpPr/>
            <p:nvPr/>
          </p:nvSpPr>
          <p:spPr>
            <a:xfrm>
              <a:off x="209677" y="-23678"/>
              <a:ext cx="2537874" cy="261610"/>
            </a:xfrm>
            <a:prstGeom prst="rect">
              <a:avLst/>
            </a:prstGeom>
            <a:noFill/>
          </p:spPr>
          <p:txBody>
            <a:bodyPr wrap="none">
              <a:spAutoFit/>
            </a:bodyPr>
            <a:lstStyle/>
            <a:p>
              <a:pPr algn="ctr"/>
              <a:r>
                <a:rPr lang="en-US" sz="1100" b="1">
                  <a:solidFill>
                    <a:schemeClr val="bg1"/>
                  </a:solidFill>
                </a:rPr>
                <a:t>DAPA-CKD – Baseline Albuminuria</a:t>
              </a:r>
            </a:p>
          </p:txBody>
        </p:sp>
      </p:grpSp>
    </p:spTree>
    <p:extLst>
      <p:ext uri="{BB962C8B-B14F-4D97-AF65-F5344CB8AC3E}">
        <p14:creationId xmlns:p14="http://schemas.microsoft.com/office/powerpoint/2010/main" val="3421116826"/>
      </p:ext>
    </p:extLst>
  </p:cSld>
  <p:clrMapOvr>
    <a:masterClrMapping/>
  </p:clrMapOvr>
  <p:transition>
    <p:fade/>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A874BD-4E5E-4870-B4DF-E5BEE4CCB79C}"/>
              </a:ext>
            </a:extLst>
          </p:cNvPr>
          <p:cNvSpPr>
            <a:spLocks noGrp="1"/>
          </p:cNvSpPr>
          <p:nvPr>
            <p:ph type="title"/>
          </p:nvPr>
        </p:nvSpPr>
        <p:spPr/>
        <p:txBody>
          <a:bodyPr>
            <a:normAutofit fontScale="90000"/>
          </a:bodyPr>
          <a:lstStyle/>
          <a:p>
            <a:r>
              <a:rPr lang="en-US"/>
              <a:t>Dapagliflozin Consistently Slowed eGFR Decline and Reduced UACR in Patients Without T2D Who Had</a:t>
            </a:r>
            <a:r>
              <a:rPr lang="en-US" sz="2800"/>
              <a:t> UACR &lt;300 mg/g</a:t>
            </a:r>
            <a:endParaRPr lang="en-US"/>
          </a:p>
        </p:txBody>
      </p:sp>
      <p:sp>
        <p:nvSpPr>
          <p:cNvPr id="3" name="Slide Number Placeholder 2">
            <a:extLst>
              <a:ext uri="{FF2B5EF4-FFF2-40B4-BE49-F238E27FC236}">
                <a16:creationId xmlns="" xmlns:a16="http://schemas.microsoft.com/office/drawing/2014/main" id="{0A102387-3990-4976-9DB1-0769A5650C5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ext Placeholder 3">
            <a:extLst>
              <a:ext uri="{FF2B5EF4-FFF2-40B4-BE49-F238E27FC236}">
                <a16:creationId xmlns="" xmlns:a16="http://schemas.microsoft.com/office/drawing/2014/main" id="{A3FE5D15-0D08-4FCE-9BBA-9D98EB8F3BF2}"/>
              </a:ext>
            </a:extLst>
          </p:cNvPr>
          <p:cNvSpPr>
            <a:spLocks noGrp="1"/>
          </p:cNvSpPr>
          <p:nvPr>
            <p:ph type="body" sz="quarter" idx="13"/>
          </p:nvPr>
        </p:nvSpPr>
        <p:spPr>
          <a:xfrm>
            <a:off x="442884" y="5817495"/>
            <a:ext cx="10058400" cy="1005840"/>
          </a:xfrm>
        </p:spPr>
        <p:txBody>
          <a:bodyPr/>
          <a:lstStyle/>
          <a:p>
            <a:r>
              <a:rPr kumimoji="0" lang="en-US" sz="900" b="0" i="0" u="none" strike="noStrike" kern="1200" cap="none" spc="0" normalizeH="0" baseline="30000" noProof="0">
                <a:ln>
                  <a:noFill/>
                </a:ln>
                <a:effectLst/>
                <a:uLnTx/>
                <a:uFillTx/>
                <a:ea typeface="+mn-ea"/>
                <a:cs typeface="+mn-cs"/>
              </a:rPr>
              <a:t>a</a:t>
            </a:r>
            <a:r>
              <a:rPr lang="en-US" sz="900"/>
              <a:t>Difference between DAPA and PBO in chronic eGFR slope of 1.41 </a:t>
            </a:r>
            <a:r>
              <a:rPr lang="en-GB" sz="900"/>
              <a:t>mL/min/1.73m</a:t>
            </a:r>
            <a:r>
              <a:rPr lang="en-GB" sz="900" baseline="30000"/>
              <a:t>2</a:t>
            </a:r>
            <a:r>
              <a:rPr lang="en-GB" sz="900" baseline="0"/>
              <a:t>/year.</a:t>
            </a:r>
            <a:endParaRPr kumimoji="0" lang="en-US" sz="900" b="0" i="0" u="none" strike="noStrike" kern="1200" cap="none" spc="0" normalizeH="0" baseline="0" noProof="0">
              <a:ln>
                <a:noFill/>
              </a:ln>
              <a:effectLst/>
              <a:uLnTx/>
              <a:uFillTx/>
              <a:ea typeface="+mn-ea"/>
              <a:cs typeface="+mn-cs"/>
            </a:endParaRPr>
          </a:p>
          <a:p>
            <a:r>
              <a:rPr kumimoji="0" lang="el-GR" sz="900" b="0" i="0" u="none" strike="noStrike" kern="1200" cap="none" spc="0" normalizeH="0" baseline="0" noProof="0">
                <a:ln>
                  <a:noFill/>
                </a:ln>
                <a:effectLst/>
                <a:uLnTx/>
                <a:uFillTx/>
                <a:ea typeface="+mn-ea"/>
                <a:cs typeface="+mn-cs"/>
              </a:rPr>
              <a:t>Δ</a:t>
            </a:r>
            <a:r>
              <a:rPr kumimoji="0" lang="en-US" sz="900" b="0" i="0" u="none" strike="noStrike" kern="1200" cap="none" spc="0" normalizeH="0" baseline="0" noProof="0">
                <a:ln>
                  <a:noFill/>
                </a:ln>
                <a:effectLst/>
                <a:uLnTx/>
                <a:uFillTx/>
                <a:ea typeface="+mn-ea"/>
                <a:cs typeface="+mn-cs"/>
              </a:rPr>
              <a:t> = difference between DAPA and PBO; BL</a:t>
            </a:r>
            <a:r>
              <a:rPr lang="en-US" sz="900"/>
              <a:t> = baseline; DAPA = dapagliflozin;  eGFR = estimated glomerular filtration rate; IQR = interquartile range; PBO = placebo; </a:t>
            </a:r>
            <a:br>
              <a:rPr lang="en-US" sz="900"/>
            </a:br>
            <a:r>
              <a:rPr lang="en-US" sz="900"/>
              <a:t>T2D = type 2 diabetes; UACR = urinary albumin-to-creatine ratio.</a:t>
            </a:r>
            <a:br>
              <a:rPr lang="en-US" sz="900"/>
            </a:br>
            <a:r>
              <a:rPr lang="en-US" sz="900"/>
              <a:t>1. </a:t>
            </a:r>
            <a:r>
              <a:rPr lang="en-US" sz="900" err="1"/>
              <a:t>Heerspink</a:t>
            </a:r>
            <a:r>
              <a:rPr lang="en-US" sz="900"/>
              <a:t> HJL et al. Online ahead of print. </a:t>
            </a:r>
            <a:r>
              <a:rPr lang="en-US" sz="900" i="1"/>
              <a:t>Clin J Am Soc Nephrol</a:t>
            </a:r>
            <a:r>
              <a:rPr lang="en-US" sz="900"/>
              <a:t>. 2022; 2. </a:t>
            </a:r>
            <a:r>
              <a:rPr lang="en-US" sz="900" err="1"/>
              <a:t>Heerspink</a:t>
            </a:r>
            <a:r>
              <a:rPr lang="en-US" sz="900"/>
              <a:t> HJL et al. Poster presented at: ASN Kidney Week; November 3-6, 2022; Orlando, FL. Poster SA-PO885.</a:t>
            </a:r>
            <a:endParaRPr lang="en-US" sz="900" b="1"/>
          </a:p>
        </p:txBody>
      </p:sp>
      <p:grpSp>
        <p:nvGrpSpPr>
          <p:cNvPr id="5" name="Group 4">
            <a:extLst>
              <a:ext uri="{FF2B5EF4-FFF2-40B4-BE49-F238E27FC236}">
                <a16:creationId xmlns="" xmlns:a16="http://schemas.microsoft.com/office/drawing/2014/main" id="{34E5113A-B2E2-4AC4-98E1-8EA0D035B8BF}"/>
              </a:ext>
            </a:extLst>
          </p:cNvPr>
          <p:cNvGrpSpPr/>
          <p:nvPr/>
        </p:nvGrpSpPr>
        <p:grpSpPr>
          <a:xfrm>
            <a:off x="-6291" y="-23678"/>
            <a:ext cx="3017520" cy="261610"/>
            <a:chOff x="-6290" y="-23678"/>
            <a:chExt cx="3017520" cy="261610"/>
          </a:xfrm>
          <a:solidFill>
            <a:schemeClr val="accent2"/>
          </a:solidFill>
        </p:grpSpPr>
        <p:sp>
          <p:nvSpPr>
            <p:cNvPr id="6" name="Freeform 13">
              <a:extLst>
                <a:ext uri="{FF2B5EF4-FFF2-40B4-BE49-F238E27FC236}">
                  <a16:creationId xmlns="" xmlns:a16="http://schemas.microsoft.com/office/drawing/2014/main" id="{999EE007-9642-4508-BEFB-C3C34366099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ctangle 6">
              <a:extLst>
                <a:ext uri="{FF2B5EF4-FFF2-40B4-BE49-F238E27FC236}">
                  <a16:creationId xmlns="" xmlns:a16="http://schemas.microsoft.com/office/drawing/2014/main" id="{324006AF-B9DE-4E83-B474-E5E7ECFF78FB}"/>
                </a:ext>
              </a:extLst>
            </p:cNvPr>
            <p:cNvSpPr/>
            <p:nvPr/>
          </p:nvSpPr>
          <p:spPr>
            <a:xfrm>
              <a:off x="209677" y="-23678"/>
              <a:ext cx="2537874" cy="26161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DAPA-CKD – Baseline Albuminuria</a:t>
              </a:r>
            </a:p>
          </p:txBody>
        </p:sp>
      </p:grpSp>
      <p:graphicFrame>
        <p:nvGraphicFramePr>
          <p:cNvPr id="12" name="Table 13">
            <a:extLst>
              <a:ext uri="{FF2B5EF4-FFF2-40B4-BE49-F238E27FC236}">
                <a16:creationId xmlns="" xmlns:a16="http://schemas.microsoft.com/office/drawing/2014/main" id="{443567E1-BC32-47CE-86D9-52B3B498F6A5}"/>
              </a:ext>
            </a:extLst>
          </p:cNvPr>
          <p:cNvGraphicFramePr>
            <a:graphicFrameLocks noGrp="1"/>
          </p:cNvGraphicFramePr>
          <p:nvPr/>
        </p:nvGraphicFramePr>
        <p:xfrm>
          <a:off x="484721" y="2475034"/>
          <a:ext cx="5486400" cy="1630680"/>
        </p:xfrm>
        <a:graphic>
          <a:graphicData uri="http://schemas.openxmlformats.org/drawingml/2006/table">
            <a:tbl>
              <a:tblPr firstRow="1" bandRow="1">
                <a:tableStyleId>{21E4AEA4-8DFA-4A89-87EB-49C32662AFE0}</a:tableStyleId>
              </a:tblPr>
              <a:tblGrid>
                <a:gridCol w="2743200">
                  <a:extLst>
                    <a:ext uri="{9D8B030D-6E8A-4147-A177-3AD203B41FA5}">
                      <a16:colId xmlns="" xmlns:a16="http://schemas.microsoft.com/office/drawing/2014/main" val="2130942722"/>
                    </a:ext>
                  </a:extLst>
                </a:gridCol>
                <a:gridCol w="2743200">
                  <a:extLst>
                    <a:ext uri="{9D8B030D-6E8A-4147-A177-3AD203B41FA5}">
                      <a16:colId xmlns="" xmlns:a16="http://schemas.microsoft.com/office/drawing/2014/main" val="1473508855"/>
                    </a:ext>
                  </a:extLst>
                </a:gridCol>
              </a:tblGrid>
              <a:tr h="370840">
                <a:tc gridSpan="2">
                  <a:txBody>
                    <a:bodyPr/>
                    <a:lstStyle/>
                    <a:p>
                      <a:pPr algn="ctr"/>
                      <a:r>
                        <a:rPr lang="en-US" sz="1400"/>
                        <a:t>Attenuation of Chronic eGFR Decline With DAPA Versus PBO</a:t>
                      </a:r>
                      <a:r>
                        <a:rPr lang="en-US" sz="1400" baseline="30000"/>
                        <a:t>1</a:t>
                      </a:r>
                      <a:endParaRPr lang="en-US" sz="1400"/>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a:endParaRPr lang="en-US" sz="1600"/>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 xmlns:a16="http://schemas.microsoft.com/office/drawing/2014/main" val="305003423"/>
                  </a:ext>
                </a:extLst>
              </a:tr>
              <a:tr h="370840">
                <a:tc>
                  <a:txBody>
                    <a:bodyPr/>
                    <a:lstStyle/>
                    <a:p>
                      <a:pPr algn="ctr"/>
                      <a:r>
                        <a:rPr lang="en-US" sz="1400" b="1">
                          <a:solidFill>
                            <a:schemeClr val="bg1"/>
                          </a:solidFill>
                        </a:rPr>
                        <a:t>UACR 30 to &lt;300 mg/g</a:t>
                      </a:r>
                    </a:p>
                    <a:p>
                      <a:pPr algn="ctr"/>
                      <a:r>
                        <a:rPr lang="en-US" sz="1400" b="1">
                          <a:solidFill>
                            <a:schemeClr val="bg1"/>
                          </a:solidFill>
                        </a:rPr>
                        <a:t>(n=136)</a:t>
                      </a:r>
                    </a:p>
                  </a:txBody>
                  <a:tcPr anchor="ctr">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chemeClr val="accent2"/>
                    </a:solidFill>
                  </a:tcPr>
                </a:tc>
                <a:tc>
                  <a:txBody>
                    <a:bodyPr/>
                    <a:lstStyle/>
                    <a:p>
                      <a:pPr algn="ctr"/>
                      <a:r>
                        <a:rPr lang="en-US" sz="1400" b="1">
                          <a:solidFill>
                            <a:schemeClr val="bg1"/>
                          </a:solidFill>
                        </a:rPr>
                        <a:t>UACR ≥300 mg/g</a:t>
                      </a:r>
                    </a:p>
                    <a:p>
                      <a:pPr algn="ctr"/>
                      <a:r>
                        <a:rPr lang="en-US" sz="1400" b="1">
                          <a:solidFill>
                            <a:schemeClr val="bg1"/>
                          </a:solidFill>
                        </a:rPr>
                        <a:t>(n=1262)</a:t>
                      </a:r>
                    </a:p>
                  </a:txBody>
                  <a:tcPr anchor="ctr">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chemeClr val="accent2"/>
                    </a:solidFill>
                  </a:tcPr>
                </a:tc>
                <a:extLst>
                  <a:ext uri="{0D108BD9-81ED-4DB2-BD59-A6C34878D82A}">
                    <a16:rowId xmlns="" xmlns:a16="http://schemas.microsoft.com/office/drawing/2014/main" val="1861788611"/>
                  </a:ext>
                </a:extLst>
              </a:tr>
              <a:tr h="370840">
                <a:tc>
                  <a:txBody>
                    <a:bodyPr/>
                    <a:lstStyle/>
                    <a:p>
                      <a:pPr algn="ctr"/>
                      <a:r>
                        <a:rPr lang="en-US" sz="1400"/>
                        <a:t>1.8 </a:t>
                      </a:r>
                      <a:r>
                        <a:rPr lang="en-GB" sz="1400"/>
                        <a:t>mL/min/1.73m</a:t>
                      </a:r>
                      <a:r>
                        <a:rPr lang="en-GB" sz="1400" baseline="30000"/>
                        <a:t>2</a:t>
                      </a:r>
                      <a:r>
                        <a:rPr lang="en-GB" sz="1400" baseline="0"/>
                        <a:t>/year</a:t>
                      </a:r>
                      <a:endParaRPr lang="en-US" sz="1400"/>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400"/>
                        <a:t>1.2 </a:t>
                      </a:r>
                      <a:r>
                        <a:rPr lang="en-GB" sz="1400"/>
                        <a:t>mL/min/1.73m</a:t>
                      </a:r>
                      <a:r>
                        <a:rPr lang="en-GB" sz="1400" baseline="30000"/>
                        <a:t>2</a:t>
                      </a:r>
                      <a:r>
                        <a:rPr lang="en-GB" sz="1400" baseline="0"/>
                        <a:t>/year</a:t>
                      </a:r>
                      <a:endParaRPr lang="en-US" sz="1400"/>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2341695933"/>
                  </a:ext>
                </a:extLst>
              </a:tr>
              <a:tr h="370840">
                <a:tc gridSpan="2">
                  <a:txBody>
                    <a:bodyPr/>
                    <a:lstStyle/>
                    <a:p>
                      <a:pPr algn="ctr"/>
                      <a:r>
                        <a:rPr lang="en-US" sz="1400"/>
                        <a:t>Interaction p-value=0.62</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 xmlns:a16="http://schemas.microsoft.com/office/drawing/2014/main" val="3166115004"/>
                  </a:ext>
                </a:extLst>
              </a:tr>
            </a:tbl>
          </a:graphicData>
        </a:graphic>
      </p:graphicFrame>
      <p:grpSp>
        <p:nvGrpSpPr>
          <p:cNvPr id="14" name="Group 13">
            <a:extLst>
              <a:ext uri="{FF2B5EF4-FFF2-40B4-BE49-F238E27FC236}">
                <a16:creationId xmlns="" xmlns:a16="http://schemas.microsoft.com/office/drawing/2014/main" id="{9438714B-0EB8-40D2-9766-1B69B9EFAE73}"/>
              </a:ext>
            </a:extLst>
          </p:cNvPr>
          <p:cNvGrpSpPr/>
          <p:nvPr/>
        </p:nvGrpSpPr>
        <p:grpSpPr>
          <a:xfrm>
            <a:off x="5870438" y="1574312"/>
            <a:ext cx="5698883" cy="4723782"/>
            <a:chOff x="5870423" y="1393555"/>
            <a:chExt cx="5698880" cy="4723782"/>
          </a:xfrm>
        </p:grpSpPr>
        <p:grpSp>
          <p:nvGrpSpPr>
            <p:cNvPr id="23" name="Group 22">
              <a:extLst>
                <a:ext uri="{FF2B5EF4-FFF2-40B4-BE49-F238E27FC236}">
                  <a16:creationId xmlns="" xmlns:a16="http://schemas.microsoft.com/office/drawing/2014/main" id="{7210416E-981E-4722-BCC1-5B26F51DE1D8}"/>
                </a:ext>
              </a:extLst>
            </p:cNvPr>
            <p:cNvGrpSpPr/>
            <p:nvPr/>
          </p:nvGrpSpPr>
          <p:grpSpPr>
            <a:xfrm>
              <a:off x="7237828" y="2173458"/>
              <a:ext cx="4227341" cy="3298874"/>
              <a:chOff x="7237828" y="2173458"/>
              <a:chExt cx="4227341" cy="3298874"/>
            </a:xfrm>
          </p:grpSpPr>
          <p:sp>
            <p:nvSpPr>
              <p:cNvPr id="11" name="Freeform: Shape 10">
                <a:extLst>
                  <a:ext uri="{FF2B5EF4-FFF2-40B4-BE49-F238E27FC236}">
                    <a16:creationId xmlns="" xmlns:a16="http://schemas.microsoft.com/office/drawing/2014/main" id="{22437F0D-ED3D-4F09-A649-A9D2F990E0D1}"/>
                  </a:ext>
                </a:extLst>
              </p:cNvPr>
              <p:cNvSpPr/>
              <p:nvPr/>
            </p:nvSpPr>
            <p:spPr>
              <a:xfrm>
                <a:off x="7329268" y="2173458"/>
                <a:ext cx="4135901" cy="3298874"/>
              </a:xfrm>
              <a:custGeom>
                <a:avLst/>
                <a:gdLst>
                  <a:gd name="connsiteX0" fmla="*/ 0 w 4135901"/>
                  <a:gd name="connsiteY0" fmla="*/ 0 h 3298874"/>
                  <a:gd name="connsiteX1" fmla="*/ 0 w 4135901"/>
                  <a:gd name="connsiteY1" fmla="*/ 3298874 h 3298874"/>
                  <a:gd name="connsiteX2" fmla="*/ 4135901 w 4135901"/>
                  <a:gd name="connsiteY2" fmla="*/ 3298874 h 3298874"/>
                </a:gdLst>
                <a:ahLst/>
                <a:cxnLst>
                  <a:cxn ang="0">
                    <a:pos x="connsiteX0" y="connsiteY0"/>
                  </a:cxn>
                  <a:cxn ang="0">
                    <a:pos x="connsiteX1" y="connsiteY1"/>
                  </a:cxn>
                  <a:cxn ang="0">
                    <a:pos x="connsiteX2" y="connsiteY2"/>
                  </a:cxn>
                </a:cxnLst>
                <a:rect l="l" t="t" r="r" b="b"/>
                <a:pathLst>
                  <a:path w="4135901" h="3298874">
                    <a:moveTo>
                      <a:pt x="0" y="0"/>
                    </a:moveTo>
                    <a:lnTo>
                      <a:pt x="0" y="3298874"/>
                    </a:lnTo>
                    <a:lnTo>
                      <a:pt x="4135901" y="329887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5" name="Straight Connector 14">
                <a:extLst>
                  <a:ext uri="{FF2B5EF4-FFF2-40B4-BE49-F238E27FC236}">
                    <a16:creationId xmlns="" xmlns:a16="http://schemas.microsoft.com/office/drawing/2014/main" id="{9CF1218F-34AF-4EC6-964D-67067B22AF3D}"/>
                  </a:ext>
                </a:extLst>
              </p:cNvPr>
              <p:cNvCxnSpPr>
                <a:cxnSpLocks/>
              </p:cNvCxnSpPr>
              <p:nvPr/>
            </p:nvCxnSpPr>
            <p:spPr>
              <a:xfrm>
                <a:off x="7329268" y="2997815"/>
                <a:ext cx="406556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 xmlns:a16="http://schemas.microsoft.com/office/drawing/2014/main" id="{AB325A05-52C6-4EE3-A105-124E72244F7D}"/>
                  </a:ext>
                </a:extLst>
              </p:cNvPr>
              <p:cNvCxnSpPr>
                <a:cxnSpLocks/>
              </p:cNvCxnSpPr>
              <p:nvPr/>
            </p:nvCxnSpPr>
            <p:spPr>
              <a:xfrm>
                <a:off x="7237828" y="217345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1AE3010E-B9A8-4B3C-A651-89BB2374959F}"/>
                  </a:ext>
                </a:extLst>
              </p:cNvPr>
              <p:cNvCxnSpPr>
                <a:cxnSpLocks/>
              </p:cNvCxnSpPr>
              <p:nvPr/>
            </p:nvCxnSpPr>
            <p:spPr>
              <a:xfrm>
                <a:off x="7237828" y="2998177"/>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CD1EA9D7-0F21-444A-A903-CCF34C76C2A3}"/>
                  </a:ext>
                </a:extLst>
              </p:cNvPr>
              <p:cNvCxnSpPr>
                <a:cxnSpLocks/>
              </p:cNvCxnSpPr>
              <p:nvPr/>
            </p:nvCxnSpPr>
            <p:spPr>
              <a:xfrm>
                <a:off x="7237828" y="382289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B79DE1CC-7260-4DE9-ACDB-2D88D56E30A0}"/>
                  </a:ext>
                </a:extLst>
              </p:cNvPr>
              <p:cNvCxnSpPr>
                <a:cxnSpLocks/>
              </p:cNvCxnSpPr>
              <p:nvPr/>
            </p:nvCxnSpPr>
            <p:spPr>
              <a:xfrm>
                <a:off x="7237828" y="464761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09AD38D0-357A-46DD-9930-B4A73393E992}"/>
                  </a:ext>
                </a:extLst>
              </p:cNvPr>
              <p:cNvCxnSpPr>
                <a:cxnSpLocks/>
              </p:cNvCxnSpPr>
              <p:nvPr/>
            </p:nvCxnSpPr>
            <p:spPr>
              <a:xfrm>
                <a:off x="7237828" y="547233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 xmlns:a16="http://schemas.microsoft.com/office/drawing/2014/main" id="{4CA2D76C-E314-4BA7-9B12-7579CD3A59E4}"/>
                </a:ext>
              </a:extLst>
            </p:cNvPr>
            <p:cNvSpPr txBox="1"/>
            <p:nvPr/>
          </p:nvSpPr>
          <p:spPr>
            <a:xfrm>
              <a:off x="8495506" y="5810870"/>
              <a:ext cx="1960333" cy="306467"/>
            </a:xfrm>
            <a:prstGeom prst="roundRect">
              <a:avLst/>
            </a:prstGeom>
            <a:solidFill>
              <a:schemeClr val="bg1">
                <a:lumMod val="95000"/>
              </a:schemeClr>
            </a:solidFill>
            <a:ln w="19050">
              <a:solidFill>
                <a:schemeClr val="accent2"/>
              </a:solidFill>
            </a:ln>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Interaction p-value=0.36</a:t>
              </a:r>
            </a:p>
          </p:txBody>
        </p:sp>
        <p:grpSp>
          <p:nvGrpSpPr>
            <p:cNvPr id="68" name="Group 67">
              <a:extLst>
                <a:ext uri="{FF2B5EF4-FFF2-40B4-BE49-F238E27FC236}">
                  <a16:creationId xmlns="" xmlns:a16="http://schemas.microsoft.com/office/drawing/2014/main" id="{94E46D63-05B5-4A30-8C1A-560A89195FF4}"/>
                </a:ext>
              </a:extLst>
            </p:cNvPr>
            <p:cNvGrpSpPr/>
            <p:nvPr/>
          </p:nvGrpSpPr>
          <p:grpSpPr>
            <a:xfrm>
              <a:off x="7500936" y="2288167"/>
              <a:ext cx="3886756" cy="2424677"/>
              <a:chOff x="7500936" y="2288167"/>
              <a:chExt cx="3886756" cy="2424677"/>
            </a:xfrm>
          </p:grpSpPr>
          <p:sp>
            <p:nvSpPr>
              <p:cNvPr id="62" name="Rectangle 61">
                <a:extLst>
                  <a:ext uri="{FF2B5EF4-FFF2-40B4-BE49-F238E27FC236}">
                    <a16:creationId xmlns="" xmlns:a16="http://schemas.microsoft.com/office/drawing/2014/main" id="{03F9E9D6-EE2B-4E55-817F-59DBA53846DD}"/>
                  </a:ext>
                </a:extLst>
              </p:cNvPr>
              <p:cNvSpPr/>
              <p:nvPr/>
            </p:nvSpPr>
            <p:spPr>
              <a:xfrm>
                <a:off x="7500936" y="3001582"/>
                <a:ext cx="570086" cy="39817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 xmlns:a16="http://schemas.microsoft.com/office/drawing/2014/main" id="{5BDF07F3-30AF-41E6-97AA-C6F9020041D5}"/>
                  </a:ext>
                </a:extLst>
              </p:cNvPr>
              <p:cNvSpPr/>
              <p:nvPr/>
            </p:nvSpPr>
            <p:spPr>
              <a:xfrm>
                <a:off x="8416230" y="3001582"/>
                <a:ext cx="570086" cy="9881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 xmlns:a16="http://schemas.microsoft.com/office/drawing/2014/main" id="{6CC15A0F-8F9A-482B-B01F-6FBC01982635}"/>
                  </a:ext>
                </a:extLst>
              </p:cNvPr>
              <p:cNvSpPr/>
              <p:nvPr/>
            </p:nvSpPr>
            <p:spPr>
              <a:xfrm>
                <a:off x="9833502" y="3001582"/>
                <a:ext cx="570086" cy="9983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 xmlns:a16="http://schemas.microsoft.com/office/drawing/2014/main" id="{2629F6A0-5CCD-401F-82DE-3905DB4C9046}"/>
                  </a:ext>
                </a:extLst>
              </p:cNvPr>
              <p:cNvSpPr/>
              <p:nvPr/>
            </p:nvSpPr>
            <p:spPr>
              <a:xfrm>
                <a:off x="10817606" y="3001582"/>
                <a:ext cx="570086" cy="14569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8" name="Group 27">
                <a:extLst>
                  <a:ext uri="{FF2B5EF4-FFF2-40B4-BE49-F238E27FC236}">
                    <a16:creationId xmlns="" xmlns:a16="http://schemas.microsoft.com/office/drawing/2014/main" id="{570284C2-1C23-465F-83C2-27080145D946}"/>
                  </a:ext>
                </a:extLst>
              </p:cNvPr>
              <p:cNvGrpSpPr/>
              <p:nvPr/>
            </p:nvGrpSpPr>
            <p:grpSpPr>
              <a:xfrm>
                <a:off x="7633188" y="2288167"/>
                <a:ext cx="274320" cy="1988558"/>
                <a:chOff x="7633188" y="2288167"/>
                <a:chExt cx="274320" cy="1988558"/>
              </a:xfrm>
            </p:grpSpPr>
            <p:cxnSp>
              <p:nvCxnSpPr>
                <p:cNvPr id="24" name="Straight Connector 23">
                  <a:extLst>
                    <a:ext uri="{FF2B5EF4-FFF2-40B4-BE49-F238E27FC236}">
                      <a16:creationId xmlns="" xmlns:a16="http://schemas.microsoft.com/office/drawing/2014/main" id="{4A4F4108-D49A-4176-8354-871812E97B76}"/>
                    </a:ext>
                  </a:extLst>
                </p:cNvPr>
                <p:cNvCxnSpPr>
                  <a:cxnSpLocks/>
                </p:cNvCxnSpPr>
                <p:nvPr/>
              </p:nvCxnSpPr>
              <p:spPr>
                <a:xfrm>
                  <a:off x="7633188" y="2293300"/>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 xmlns:a16="http://schemas.microsoft.com/office/drawing/2014/main" id="{3ED4958A-D275-4B81-AA0D-9236C098073A}"/>
                    </a:ext>
                  </a:extLst>
                </p:cNvPr>
                <p:cNvCxnSpPr>
                  <a:cxnSpLocks/>
                </p:cNvCxnSpPr>
                <p:nvPr/>
              </p:nvCxnSpPr>
              <p:spPr>
                <a:xfrm>
                  <a:off x="7633188" y="4276725"/>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 xmlns:a16="http://schemas.microsoft.com/office/drawing/2014/main" id="{4EDD258D-5132-445E-A6DC-4E24169D3E24}"/>
                    </a:ext>
                  </a:extLst>
                </p:cNvPr>
                <p:cNvCxnSpPr>
                  <a:cxnSpLocks/>
                </p:cNvCxnSpPr>
                <p:nvPr/>
              </p:nvCxnSpPr>
              <p:spPr>
                <a:xfrm flipH="1">
                  <a:off x="7770348" y="2288167"/>
                  <a:ext cx="4219" cy="198855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 xmlns:a16="http://schemas.microsoft.com/office/drawing/2014/main" id="{51B9E52C-A953-4BF6-A4E4-6364573E9BCF}"/>
                  </a:ext>
                </a:extLst>
              </p:cNvPr>
              <p:cNvGrpSpPr/>
              <p:nvPr/>
            </p:nvGrpSpPr>
            <p:grpSpPr>
              <a:xfrm>
                <a:off x="8564113" y="3099413"/>
                <a:ext cx="274320" cy="1613431"/>
                <a:chOff x="7633188" y="2288167"/>
                <a:chExt cx="274320" cy="1988558"/>
              </a:xfrm>
            </p:grpSpPr>
            <p:cxnSp>
              <p:nvCxnSpPr>
                <p:cNvPr id="31" name="Straight Connector 30">
                  <a:extLst>
                    <a:ext uri="{FF2B5EF4-FFF2-40B4-BE49-F238E27FC236}">
                      <a16:creationId xmlns="" xmlns:a16="http://schemas.microsoft.com/office/drawing/2014/main" id="{F5F7B52A-5A41-4052-A184-DCACAEB1B042}"/>
                    </a:ext>
                  </a:extLst>
                </p:cNvPr>
                <p:cNvCxnSpPr>
                  <a:cxnSpLocks/>
                </p:cNvCxnSpPr>
                <p:nvPr/>
              </p:nvCxnSpPr>
              <p:spPr>
                <a:xfrm>
                  <a:off x="7633188" y="2293300"/>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 xmlns:a16="http://schemas.microsoft.com/office/drawing/2014/main" id="{4D26BE38-7C63-4A1F-B875-04DA936B8934}"/>
                    </a:ext>
                  </a:extLst>
                </p:cNvPr>
                <p:cNvCxnSpPr>
                  <a:cxnSpLocks/>
                </p:cNvCxnSpPr>
                <p:nvPr/>
              </p:nvCxnSpPr>
              <p:spPr>
                <a:xfrm>
                  <a:off x="7633188" y="4276725"/>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AD6ABC39-9307-45A4-B4AA-AB73F8111D54}"/>
                    </a:ext>
                  </a:extLst>
                </p:cNvPr>
                <p:cNvCxnSpPr>
                  <a:cxnSpLocks/>
                </p:cNvCxnSpPr>
                <p:nvPr/>
              </p:nvCxnSpPr>
              <p:spPr>
                <a:xfrm flipH="1">
                  <a:off x="7770348" y="2288167"/>
                  <a:ext cx="4219" cy="198855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 xmlns:a16="http://schemas.microsoft.com/office/drawing/2014/main" id="{A9C096FB-DAC2-4B19-91B6-FA5B72E06D36}"/>
                  </a:ext>
                </a:extLst>
              </p:cNvPr>
              <p:cNvGrpSpPr/>
              <p:nvPr/>
            </p:nvGrpSpPr>
            <p:grpSpPr>
              <a:xfrm>
                <a:off x="9982941" y="3763778"/>
                <a:ext cx="274320" cy="463698"/>
                <a:chOff x="7633188" y="2288167"/>
                <a:chExt cx="274320" cy="1988558"/>
              </a:xfrm>
            </p:grpSpPr>
            <p:cxnSp>
              <p:nvCxnSpPr>
                <p:cNvPr id="35" name="Straight Connector 34">
                  <a:extLst>
                    <a:ext uri="{FF2B5EF4-FFF2-40B4-BE49-F238E27FC236}">
                      <a16:creationId xmlns="" xmlns:a16="http://schemas.microsoft.com/office/drawing/2014/main" id="{D44564FA-92B6-4776-81B7-250B69C22A13}"/>
                    </a:ext>
                  </a:extLst>
                </p:cNvPr>
                <p:cNvCxnSpPr>
                  <a:cxnSpLocks/>
                </p:cNvCxnSpPr>
                <p:nvPr/>
              </p:nvCxnSpPr>
              <p:spPr>
                <a:xfrm>
                  <a:off x="7633188" y="2293300"/>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 xmlns:a16="http://schemas.microsoft.com/office/drawing/2014/main" id="{6BF6E6D5-CBE2-4ECE-8ED8-564CB693AD88}"/>
                    </a:ext>
                  </a:extLst>
                </p:cNvPr>
                <p:cNvCxnSpPr>
                  <a:cxnSpLocks/>
                </p:cNvCxnSpPr>
                <p:nvPr/>
              </p:nvCxnSpPr>
              <p:spPr>
                <a:xfrm>
                  <a:off x="7633188" y="4276725"/>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 xmlns:a16="http://schemas.microsoft.com/office/drawing/2014/main" id="{EA2355A3-EA36-4A87-B79A-C964ABB848D3}"/>
                    </a:ext>
                  </a:extLst>
                </p:cNvPr>
                <p:cNvCxnSpPr>
                  <a:cxnSpLocks/>
                </p:cNvCxnSpPr>
                <p:nvPr/>
              </p:nvCxnSpPr>
              <p:spPr>
                <a:xfrm flipH="1">
                  <a:off x="7770348" y="2288167"/>
                  <a:ext cx="4219" cy="198855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 xmlns:a16="http://schemas.microsoft.com/office/drawing/2014/main" id="{5B91A661-1C89-45DB-B052-834A2CDD5C56}"/>
                  </a:ext>
                </a:extLst>
              </p:cNvPr>
              <p:cNvGrpSpPr/>
              <p:nvPr/>
            </p:nvGrpSpPr>
            <p:grpSpPr>
              <a:xfrm>
                <a:off x="10965489" y="4249146"/>
                <a:ext cx="274320" cy="400860"/>
                <a:chOff x="7633188" y="2288167"/>
                <a:chExt cx="274320" cy="1988558"/>
              </a:xfrm>
            </p:grpSpPr>
            <p:cxnSp>
              <p:nvCxnSpPr>
                <p:cNvPr id="39" name="Straight Connector 38">
                  <a:extLst>
                    <a:ext uri="{FF2B5EF4-FFF2-40B4-BE49-F238E27FC236}">
                      <a16:creationId xmlns="" xmlns:a16="http://schemas.microsoft.com/office/drawing/2014/main" id="{CF744072-5BCA-4F02-A012-EE7E6CEAE4D4}"/>
                    </a:ext>
                  </a:extLst>
                </p:cNvPr>
                <p:cNvCxnSpPr>
                  <a:cxnSpLocks/>
                </p:cNvCxnSpPr>
                <p:nvPr/>
              </p:nvCxnSpPr>
              <p:spPr>
                <a:xfrm>
                  <a:off x="7633188" y="2293300"/>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 xmlns:a16="http://schemas.microsoft.com/office/drawing/2014/main" id="{91B51DB9-7CA7-4321-B668-AD30D61C1B96}"/>
                    </a:ext>
                  </a:extLst>
                </p:cNvPr>
                <p:cNvCxnSpPr>
                  <a:cxnSpLocks/>
                </p:cNvCxnSpPr>
                <p:nvPr/>
              </p:nvCxnSpPr>
              <p:spPr>
                <a:xfrm>
                  <a:off x="7633188" y="4276725"/>
                  <a:ext cx="2743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 xmlns:a16="http://schemas.microsoft.com/office/drawing/2014/main" id="{6A72955B-8F8C-4730-9494-266DF2B0FF50}"/>
                    </a:ext>
                  </a:extLst>
                </p:cNvPr>
                <p:cNvCxnSpPr>
                  <a:cxnSpLocks/>
                </p:cNvCxnSpPr>
                <p:nvPr/>
              </p:nvCxnSpPr>
              <p:spPr>
                <a:xfrm flipH="1">
                  <a:off x="7770348" y="2288167"/>
                  <a:ext cx="4219" cy="198855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2" name="TextBox 41">
              <a:extLst>
                <a:ext uri="{FF2B5EF4-FFF2-40B4-BE49-F238E27FC236}">
                  <a16:creationId xmlns="" xmlns:a16="http://schemas.microsoft.com/office/drawing/2014/main" id="{D3C98CF5-B06F-4F32-A1BB-F41DB01F45D7}"/>
                </a:ext>
              </a:extLst>
            </p:cNvPr>
            <p:cNvSpPr txBox="1"/>
            <p:nvPr/>
          </p:nvSpPr>
          <p:spPr>
            <a:xfrm>
              <a:off x="6859345" y="5333832"/>
              <a:ext cx="40588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-60</a:t>
              </a:r>
            </a:p>
          </p:txBody>
        </p:sp>
        <p:sp>
          <p:nvSpPr>
            <p:cNvPr id="44" name="TextBox 43">
              <a:extLst>
                <a:ext uri="{FF2B5EF4-FFF2-40B4-BE49-F238E27FC236}">
                  <a16:creationId xmlns="" xmlns:a16="http://schemas.microsoft.com/office/drawing/2014/main" id="{E9BD25AF-0B38-4DEE-A997-5B80BA0F8E76}"/>
                </a:ext>
              </a:extLst>
            </p:cNvPr>
            <p:cNvSpPr txBox="1"/>
            <p:nvPr/>
          </p:nvSpPr>
          <p:spPr>
            <a:xfrm>
              <a:off x="6859345" y="4509538"/>
              <a:ext cx="40588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-40</a:t>
              </a:r>
            </a:p>
          </p:txBody>
        </p:sp>
        <p:sp>
          <p:nvSpPr>
            <p:cNvPr id="45" name="TextBox 44">
              <a:extLst>
                <a:ext uri="{FF2B5EF4-FFF2-40B4-BE49-F238E27FC236}">
                  <a16:creationId xmlns="" xmlns:a16="http://schemas.microsoft.com/office/drawing/2014/main" id="{B5353377-FB23-485D-AB8B-1170455DB679}"/>
                </a:ext>
              </a:extLst>
            </p:cNvPr>
            <p:cNvSpPr txBox="1"/>
            <p:nvPr/>
          </p:nvSpPr>
          <p:spPr>
            <a:xfrm>
              <a:off x="6859345" y="3685244"/>
              <a:ext cx="40588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-20</a:t>
              </a:r>
            </a:p>
          </p:txBody>
        </p:sp>
        <p:sp>
          <p:nvSpPr>
            <p:cNvPr id="46" name="TextBox 45">
              <a:extLst>
                <a:ext uri="{FF2B5EF4-FFF2-40B4-BE49-F238E27FC236}">
                  <a16:creationId xmlns="" xmlns:a16="http://schemas.microsoft.com/office/drawing/2014/main" id="{E7FBDDCE-5CC5-436A-A8DF-6634CEE5865A}"/>
                </a:ext>
              </a:extLst>
            </p:cNvPr>
            <p:cNvSpPr txBox="1"/>
            <p:nvPr/>
          </p:nvSpPr>
          <p:spPr>
            <a:xfrm>
              <a:off x="6995622" y="2860950"/>
              <a:ext cx="269625"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a:t>
              </a:r>
            </a:p>
          </p:txBody>
        </p:sp>
        <p:sp>
          <p:nvSpPr>
            <p:cNvPr id="47" name="TextBox 46">
              <a:extLst>
                <a:ext uri="{FF2B5EF4-FFF2-40B4-BE49-F238E27FC236}">
                  <a16:creationId xmlns="" xmlns:a16="http://schemas.microsoft.com/office/drawing/2014/main" id="{75A6F74D-120D-44BA-9AC2-9BAAEA40FEF6}"/>
                </a:ext>
              </a:extLst>
            </p:cNvPr>
            <p:cNvSpPr txBox="1"/>
            <p:nvPr/>
          </p:nvSpPr>
          <p:spPr>
            <a:xfrm>
              <a:off x="6910642" y="2036656"/>
              <a:ext cx="35458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20</a:t>
              </a:r>
            </a:p>
          </p:txBody>
        </p:sp>
        <p:sp>
          <p:nvSpPr>
            <p:cNvPr id="48" name="TextBox 47">
              <a:extLst>
                <a:ext uri="{FF2B5EF4-FFF2-40B4-BE49-F238E27FC236}">
                  <a16:creationId xmlns="" xmlns:a16="http://schemas.microsoft.com/office/drawing/2014/main" id="{A59A0EDD-5773-4ED5-B397-AD5E65AA39BE}"/>
                </a:ext>
              </a:extLst>
            </p:cNvPr>
            <p:cNvSpPr txBox="1"/>
            <p:nvPr/>
          </p:nvSpPr>
          <p:spPr>
            <a:xfrm rot="16200000">
              <a:off x="5466240" y="3649137"/>
              <a:ext cx="272222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Log % UACR change (95% CI)</a:t>
              </a:r>
            </a:p>
          </p:txBody>
        </p:sp>
        <p:sp>
          <p:nvSpPr>
            <p:cNvPr id="49" name="TextBox 48">
              <a:extLst>
                <a:ext uri="{FF2B5EF4-FFF2-40B4-BE49-F238E27FC236}">
                  <a16:creationId xmlns="" xmlns:a16="http://schemas.microsoft.com/office/drawing/2014/main" id="{52FDE737-D3EF-41E1-B757-66C2ED47F0BB}"/>
                </a:ext>
              </a:extLst>
            </p:cNvPr>
            <p:cNvSpPr txBox="1"/>
            <p:nvPr/>
          </p:nvSpPr>
          <p:spPr>
            <a:xfrm>
              <a:off x="7431846" y="5498416"/>
              <a:ext cx="574196"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PBO</a:t>
              </a:r>
            </a:p>
          </p:txBody>
        </p:sp>
        <p:sp>
          <p:nvSpPr>
            <p:cNvPr id="50" name="TextBox 49">
              <a:extLst>
                <a:ext uri="{FF2B5EF4-FFF2-40B4-BE49-F238E27FC236}">
                  <a16:creationId xmlns="" xmlns:a16="http://schemas.microsoft.com/office/drawing/2014/main" id="{D1AE3A69-0BD3-442D-8658-6194127E5DCB}"/>
                </a:ext>
              </a:extLst>
            </p:cNvPr>
            <p:cNvSpPr txBox="1"/>
            <p:nvPr/>
          </p:nvSpPr>
          <p:spPr>
            <a:xfrm>
              <a:off x="8360750" y="5498416"/>
              <a:ext cx="681084"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7F134C"/>
                  </a:solidFill>
                  <a:effectLst/>
                  <a:uLnTx/>
                  <a:uFillTx/>
                  <a:latin typeface="Arial" panose="020B0604020202020204"/>
                  <a:ea typeface="+mn-ea"/>
                  <a:cs typeface="+mn-cs"/>
                </a:rPr>
                <a:t>DAPA</a:t>
              </a:r>
            </a:p>
          </p:txBody>
        </p:sp>
        <p:sp>
          <p:nvSpPr>
            <p:cNvPr id="51" name="TextBox 50">
              <a:extLst>
                <a:ext uri="{FF2B5EF4-FFF2-40B4-BE49-F238E27FC236}">
                  <a16:creationId xmlns="" xmlns:a16="http://schemas.microsoft.com/office/drawing/2014/main" id="{510422A6-448A-4AFD-815F-0EFC1A572771}"/>
                </a:ext>
              </a:extLst>
            </p:cNvPr>
            <p:cNvSpPr txBox="1"/>
            <p:nvPr/>
          </p:nvSpPr>
          <p:spPr>
            <a:xfrm>
              <a:off x="10762101" y="5498416"/>
              <a:ext cx="681084"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7F134C"/>
                  </a:solidFill>
                  <a:effectLst/>
                  <a:uLnTx/>
                  <a:uFillTx/>
                  <a:latin typeface="Arial" panose="020B0604020202020204"/>
                  <a:ea typeface="+mn-ea"/>
                  <a:cs typeface="+mn-cs"/>
                </a:rPr>
                <a:t>DAPA</a:t>
              </a:r>
            </a:p>
          </p:txBody>
        </p:sp>
        <p:sp>
          <p:nvSpPr>
            <p:cNvPr id="52" name="TextBox 51">
              <a:extLst>
                <a:ext uri="{FF2B5EF4-FFF2-40B4-BE49-F238E27FC236}">
                  <a16:creationId xmlns="" xmlns:a16="http://schemas.microsoft.com/office/drawing/2014/main" id="{A5C5813E-18EB-4E3C-816B-58BA880E9DCA}"/>
                </a:ext>
              </a:extLst>
            </p:cNvPr>
            <p:cNvSpPr txBox="1"/>
            <p:nvPr/>
          </p:nvSpPr>
          <p:spPr>
            <a:xfrm>
              <a:off x="9833021" y="5498416"/>
              <a:ext cx="574196"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PBO</a:t>
              </a:r>
            </a:p>
          </p:txBody>
        </p:sp>
        <p:sp>
          <p:nvSpPr>
            <p:cNvPr id="53" name="TextBox 52">
              <a:extLst>
                <a:ext uri="{FF2B5EF4-FFF2-40B4-BE49-F238E27FC236}">
                  <a16:creationId xmlns="" xmlns:a16="http://schemas.microsoft.com/office/drawing/2014/main" id="{7031422F-71E1-4F07-80B9-481966229DF2}"/>
                </a:ext>
              </a:extLst>
            </p:cNvPr>
            <p:cNvSpPr txBox="1"/>
            <p:nvPr/>
          </p:nvSpPr>
          <p:spPr>
            <a:xfrm>
              <a:off x="7677065" y="1393555"/>
              <a:ext cx="106471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&lt;300 mg/g</a:t>
              </a:r>
            </a:p>
          </p:txBody>
        </p:sp>
        <p:sp>
          <p:nvSpPr>
            <p:cNvPr id="54" name="TextBox 53">
              <a:extLst>
                <a:ext uri="{FF2B5EF4-FFF2-40B4-BE49-F238E27FC236}">
                  <a16:creationId xmlns="" xmlns:a16="http://schemas.microsoft.com/office/drawing/2014/main" id="{9A9D8C31-572D-42FA-9051-EBA57D43655C}"/>
                </a:ext>
              </a:extLst>
            </p:cNvPr>
            <p:cNvSpPr txBox="1"/>
            <p:nvPr/>
          </p:nvSpPr>
          <p:spPr>
            <a:xfrm>
              <a:off x="10066960" y="1421250"/>
              <a:ext cx="1058302"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≥300 mg/g</a:t>
              </a:r>
            </a:p>
          </p:txBody>
        </p:sp>
        <p:sp>
          <p:nvSpPr>
            <p:cNvPr id="55" name="TextBox 54">
              <a:extLst>
                <a:ext uri="{FF2B5EF4-FFF2-40B4-BE49-F238E27FC236}">
                  <a16:creationId xmlns="" xmlns:a16="http://schemas.microsoft.com/office/drawing/2014/main" id="{A8437345-B89A-4437-9F98-493922F9BA06}"/>
                </a:ext>
              </a:extLst>
            </p:cNvPr>
            <p:cNvSpPr txBox="1"/>
            <p:nvPr/>
          </p:nvSpPr>
          <p:spPr>
            <a:xfrm>
              <a:off x="7346212" y="1630231"/>
              <a:ext cx="84830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250</a:t>
              </a:r>
              <a:b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(204-270)</a:t>
              </a:r>
            </a:p>
          </p:txBody>
        </p:sp>
        <p:sp>
          <p:nvSpPr>
            <p:cNvPr id="56" name="TextBox 55">
              <a:extLst>
                <a:ext uri="{FF2B5EF4-FFF2-40B4-BE49-F238E27FC236}">
                  <a16:creationId xmlns="" xmlns:a16="http://schemas.microsoft.com/office/drawing/2014/main" id="{16850F60-452A-4B0E-8206-4E870396767E}"/>
                </a:ext>
              </a:extLst>
            </p:cNvPr>
            <p:cNvSpPr txBox="1"/>
            <p:nvPr/>
          </p:nvSpPr>
          <p:spPr>
            <a:xfrm>
              <a:off x="8277139" y="1630231"/>
              <a:ext cx="84830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t>239</a:t>
              </a:r>
              <a:b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t>(219-262)</a:t>
              </a:r>
            </a:p>
          </p:txBody>
        </p:sp>
        <p:sp>
          <p:nvSpPr>
            <p:cNvPr id="57" name="TextBox 56">
              <a:extLst>
                <a:ext uri="{FF2B5EF4-FFF2-40B4-BE49-F238E27FC236}">
                  <a16:creationId xmlns="" xmlns:a16="http://schemas.microsoft.com/office/drawing/2014/main" id="{763DF77F-41DA-459C-883D-20173A86611C}"/>
                </a:ext>
              </a:extLst>
            </p:cNvPr>
            <p:cNvSpPr txBox="1"/>
            <p:nvPr/>
          </p:nvSpPr>
          <p:spPr>
            <a:xfrm>
              <a:off x="9626400" y="1630231"/>
              <a:ext cx="93326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983</a:t>
              </a:r>
              <a:b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FFFFFF">
                      <a:lumMod val="50000"/>
                    </a:srgbClr>
                  </a:solidFill>
                  <a:effectLst/>
                  <a:uLnTx/>
                  <a:uFillTx/>
                  <a:latin typeface="Arial" panose="020B0604020202020204"/>
                  <a:ea typeface="+mn-ea"/>
                  <a:cs typeface="+mn-cs"/>
                </a:rPr>
                <a:t>(569-1672)</a:t>
              </a:r>
            </a:p>
          </p:txBody>
        </p:sp>
        <p:sp>
          <p:nvSpPr>
            <p:cNvPr id="58" name="TextBox 57">
              <a:extLst>
                <a:ext uri="{FF2B5EF4-FFF2-40B4-BE49-F238E27FC236}">
                  <a16:creationId xmlns="" xmlns:a16="http://schemas.microsoft.com/office/drawing/2014/main" id="{B507B458-BA41-478E-856C-F4E65A268A4E}"/>
                </a:ext>
              </a:extLst>
            </p:cNvPr>
            <p:cNvSpPr txBox="1"/>
            <p:nvPr/>
          </p:nvSpPr>
          <p:spPr>
            <a:xfrm>
              <a:off x="10636034" y="1630231"/>
              <a:ext cx="93326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t>925</a:t>
              </a:r>
              <a:b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7F134C"/>
                  </a:solidFill>
                  <a:effectLst/>
                  <a:uLnTx/>
                  <a:uFillTx/>
                  <a:latin typeface="Arial" panose="020B0604020202020204"/>
                  <a:ea typeface="+mn-ea"/>
                  <a:cs typeface="+mn-cs"/>
                </a:rPr>
                <a:t>(547-1623)</a:t>
              </a:r>
            </a:p>
          </p:txBody>
        </p:sp>
        <p:sp>
          <p:nvSpPr>
            <p:cNvPr id="59" name="TextBox 58">
              <a:extLst>
                <a:ext uri="{FF2B5EF4-FFF2-40B4-BE49-F238E27FC236}">
                  <a16:creationId xmlns="" xmlns:a16="http://schemas.microsoft.com/office/drawing/2014/main" id="{249792DB-7F7A-4757-8C67-2C5544CA346A}"/>
                </a:ext>
              </a:extLst>
            </p:cNvPr>
            <p:cNvSpPr txBox="1"/>
            <p:nvPr/>
          </p:nvSpPr>
          <p:spPr>
            <a:xfrm>
              <a:off x="5870423" y="1630231"/>
              <a:ext cx="147578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BL UACR, median </a:t>
              </a:r>
              <a:b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(IQR)</a:t>
              </a:r>
            </a:p>
          </p:txBody>
        </p:sp>
        <p:sp>
          <p:nvSpPr>
            <p:cNvPr id="60" name="TextBox 59">
              <a:extLst>
                <a:ext uri="{FF2B5EF4-FFF2-40B4-BE49-F238E27FC236}">
                  <a16:creationId xmlns="" xmlns:a16="http://schemas.microsoft.com/office/drawing/2014/main" id="{5A7A07EF-C981-48B4-8024-4CF135035CB2}"/>
                </a:ext>
              </a:extLst>
            </p:cNvPr>
            <p:cNvSpPr txBox="1"/>
            <p:nvPr/>
          </p:nvSpPr>
          <p:spPr>
            <a:xfrm>
              <a:off x="7626567" y="5069098"/>
              <a:ext cx="960262"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l-GR" sz="1400" b="0" i="0" u="none" strike="noStrike" kern="1200" cap="none" spc="0" normalizeH="0" baseline="0" noProof="0">
                  <a:ln>
                    <a:noFill/>
                  </a:ln>
                  <a:solidFill>
                    <a:srgbClr val="000000"/>
                  </a:solidFill>
                  <a:effectLst/>
                  <a:uLnTx/>
                  <a:uFillTx/>
                  <a:latin typeface="Arial" panose="020B0604020202020204"/>
                  <a:ea typeface="+mn-ea"/>
                  <a:cs typeface="+mn-cs"/>
                </a:rPr>
                <a:t>Δ</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 = </a:t>
              </a: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-16%</a:t>
              </a:r>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TextBox 60">
              <a:extLst>
                <a:ext uri="{FF2B5EF4-FFF2-40B4-BE49-F238E27FC236}">
                  <a16:creationId xmlns="" xmlns:a16="http://schemas.microsoft.com/office/drawing/2014/main" id="{A8E477F1-5F7E-4156-A2F1-C7B10A40EB3A}"/>
                </a:ext>
              </a:extLst>
            </p:cNvPr>
            <p:cNvSpPr txBox="1"/>
            <p:nvPr/>
          </p:nvSpPr>
          <p:spPr>
            <a:xfrm>
              <a:off x="10063080" y="5069098"/>
              <a:ext cx="106606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l-GR" sz="1400" b="0" i="0" u="none" strike="noStrike" kern="1200" cap="none" spc="0" normalizeH="0" baseline="0" noProof="0">
                  <a:ln>
                    <a:noFill/>
                  </a:ln>
                  <a:solidFill>
                    <a:srgbClr val="000000"/>
                  </a:solidFill>
                  <a:effectLst/>
                  <a:uLnTx/>
                  <a:uFillTx/>
                  <a:latin typeface="Arial" panose="020B0604020202020204"/>
                  <a:ea typeface="+mn-ea"/>
                  <a:cs typeface="+mn-cs"/>
                </a:rPr>
                <a:t>Δ</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 = </a:t>
              </a: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-14.6%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Left Brace 7">
              <a:extLst>
                <a:ext uri="{FF2B5EF4-FFF2-40B4-BE49-F238E27FC236}">
                  <a16:creationId xmlns="" xmlns:a16="http://schemas.microsoft.com/office/drawing/2014/main" id="{264AE1F7-ABF4-46FD-BCAF-D5AF3BAC9987}"/>
                </a:ext>
              </a:extLst>
            </p:cNvPr>
            <p:cNvSpPr/>
            <p:nvPr/>
          </p:nvSpPr>
          <p:spPr>
            <a:xfrm rot="16200000">
              <a:off x="8121426" y="4417126"/>
              <a:ext cx="182880" cy="914400"/>
            </a:xfrm>
            <a:prstGeom prst="lef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 name="Left Brace 65">
              <a:extLst>
                <a:ext uri="{FF2B5EF4-FFF2-40B4-BE49-F238E27FC236}">
                  <a16:creationId xmlns="" xmlns:a16="http://schemas.microsoft.com/office/drawing/2014/main" id="{C2A32985-FE2D-4B2A-8A95-5F1B67BAD9A0}"/>
                </a:ext>
              </a:extLst>
            </p:cNvPr>
            <p:cNvSpPr/>
            <p:nvPr/>
          </p:nvSpPr>
          <p:spPr>
            <a:xfrm rot="16200000">
              <a:off x="10606064" y="4425690"/>
              <a:ext cx="182880" cy="914400"/>
            </a:xfrm>
            <a:prstGeom prst="lef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 name="TextBox 8">
            <a:extLst>
              <a:ext uri="{FF2B5EF4-FFF2-40B4-BE49-F238E27FC236}">
                <a16:creationId xmlns="" xmlns:a16="http://schemas.microsoft.com/office/drawing/2014/main" id="{5AAFAF1C-3D1D-4A9E-8104-E77255114395}"/>
              </a:ext>
            </a:extLst>
          </p:cNvPr>
          <p:cNvSpPr txBox="1"/>
          <p:nvPr/>
        </p:nvSpPr>
        <p:spPr>
          <a:xfrm>
            <a:off x="713321" y="4498892"/>
            <a:ext cx="5029200" cy="578882"/>
          </a:xfrm>
          <a:prstGeom prst="roundRect">
            <a:avLst/>
          </a:prstGeom>
          <a:solidFill>
            <a:schemeClr val="bg1">
              <a:lumMod val="95000"/>
            </a:schemeClr>
          </a:solidFill>
          <a:ln w="28575">
            <a:solidFill>
              <a:schemeClr val="accent2"/>
            </a:solidFill>
          </a:ln>
        </p:spPr>
        <p:txBody>
          <a:bodyPr wrap="square" rtlCol="0" anchor="ctr">
            <a:spAutoFit/>
          </a:bodyPr>
          <a:lstStyle/>
          <a:p>
            <a:pPr algn="ctr">
              <a:buClr>
                <a:schemeClr val="accent1"/>
              </a:buClr>
            </a:pPr>
            <a:r>
              <a:rPr lang="en-US" sz="1400"/>
              <a:t>In 24 patients without T2D who had UACR 30-200 mg/g, </a:t>
            </a:r>
            <a:br>
              <a:rPr lang="en-US" sz="1400"/>
            </a:br>
            <a:r>
              <a:rPr lang="en-US" sz="1400"/>
              <a:t>DAPA slowed chronic eGFR decline compared with PBO</a:t>
            </a:r>
            <a:r>
              <a:rPr lang="en-US" sz="1400" baseline="30000"/>
              <a:t>2,a</a:t>
            </a:r>
            <a:endParaRPr lang="en-US" sz="1400"/>
          </a:p>
        </p:txBody>
      </p:sp>
      <p:sp>
        <p:nvSpPr>
          <p:cNvPr id="20" name="TextBox 19">
            <a:extLst>
              <a:ext uri="{FF2B5EF4-FFF2-40B4-BE49-F238E27FC236}">
                <a16:creationId xmlns="" xmlns:a16="http://schemas.microsoft.com/office/drawing/2014/main" id="{E08A8F8A-B5FE-4099-A8F1-957E7F6C831E}"/>
              </a:ext>
            </a:extLst>
          </p:cNvPr>
          <p:cNvSpPr txBox="1"/>
          <p:nvPr/>
        </p:nvSpPr>
        <p:spPr>
          <a:xfrm>
            <a:off x="8116299" y="1204063"/>
            <a:ext cx="2114079" cy="338554"/>
          </a:xfrm>
          <a:prstGeom prst="rect">
            <a:avLst/>
          </a:prstGeom>
          <a:noFill/>
        </p:spPr>
        <p:txBody>
          <a:bodyPr wrap="square" rtlCol="0">
            <a:spAutoFit/>
          </a:bodyPr>
          <a:lstStyle/>
          <a:p>
            <a:pPr algn="ctr">
              <a:buClr>
                <a:schemeClr val="accent1"/>
              </a:buClr>
            </a:pPr>
            <a:r>
              <a:rPr lang="en-US" sz="1600" b="1"/>
              <a:t>Change in UACR</a:t>
            </a:r>
            <a:r>
              <a:rPr lang="en-US" sz="1600" b="1" baseline="30000"/>
              <a:t>1</a:t>
            </a:r>
            <a:endParaRPr lang="en-US" sz="1600" b="1"/>
          </a:p>
        </p:txBody>
      </p:sp>
    </p:spTree>
    <p:extLst>
      <p:ext uri="{BB962C8B-B14F-4D97-AF65-F5344CB8AC3E}">
        <p14:creationId xmlns:p14="http://schemas.microsoft.com/office/powerpoint/2010/main" val="4023714121"/>
      </p:ext>
    </p:extLst>
  </p:cSld>
  <p:clrMapOvr>
    <a:masterClrMapping/>
  </p:clrMapOvr>
  <p:transition>
    <p:fade/>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E4AD465-4030-3E4F-BC4A-52AB944EB2F2}"/>
              </a:ext>
            </a:extLst>
          </p:cNvPr>
          <p:cNvSpPr>
            <a:spLocks noGrp="1"/>
          </p:cNvSpPr>
          <p:nvPr>
            <p:ph type="title"/>
          </p:nvPr>
        </p:nvSpPr>
        <p:spPr/>
        <p:txBody>
          <a:bodyPr/>
          <a:lstStyle/>
          <a:p>
            <a:r>
              <a:rPr lang="en-US" dirty="0"/>
              <a:t>Adverse Events by Baseline UACR</a:t>
            </a:r>
          </a:p>
        </p:txBody>
      </p:sp>
      <p:sp>
        <p:nvSpPr>
          <p:cNvPr id="4" name="Slide Number Placeholder 3">
            <a:extLst>
              <a:ext uri="{FF2B5EF4-FFF2-40B4-BE49-F238E27FC236}">
                <a16:creationId xmlns="" xmlns:a16="http://schemas.microsoft.com/office/drawing/2014/main" id="{5612DC48-BA23-F44A-A354-7926825EF5F3}"/>
              </a:ext>
            </a:extLst>
          </p:cNvPr>
          <p:cNvSpPr>
            <a:spLocks noGrp="1"/>
          </p:cNvSpPr>
          <p:nvPr>
            <p:ph type="sldNum" sz="quarter" idx="12"/>
          </p:nvPr>
        </p:nvSpPr>
        <p:spPr/>
        <p:txBody>
          <a:bodyPr/>
          <a:lstStyle/>
          <a:p>
            <a:fld id="{CC7432E5-F8E0-41AE-9A6B-AD730338B005}" type="slidenum">
              <a:rPr lang="en-US" smtClean="0"/>
              <a:pPr/>
              <a:t>171</a:t>
            </a:fld>
            <a:endParaRPr lang="en-US"/>
          </a:p>
        </p:txBody>
      </p:sp>
      <p:sp>
        <p:nvSpPr>
          <p:cNvPr id="5" name="Text Placeholder 4">
            <a:extLst>
              <a:ext uri="{FF2B5EF4-FFF2-40B4-BE49-F238E27FC236}">
                <a16:creationId xmlns="" xmlns:a16="http://schemas.microsoft.com/office/drawing/2014/main" id="{F5703AAA-A388-1B4E-BB35-34C1FD445D1C}"/>
              </a:ext>
            </a:extLst>
          </p:cNvPr>
          <p:cNvSpPr>
            <a:spLocks noGrp="1"/>
          </p:cNvSpPr>
          <p:nvPr>
            <p:ph type="body" sz="quarter" idx="13"/>
          </p:nvPr>
        </p:nvSpPr>
        <p:spPr/>
        <p:txBody>
          <a:bodyPr/>
          <a:lstStyle/>
          <a:p>
            <a:r>
              <a:rPr lang="en-US" baseline="30000" dirty="0" err="1"/>
              <a:t>a</a:t>
            </a:r>
            <a:r>
              <a:rPr lang="en-US" dirty="0" err="1"/>
              <a:t>Includes</a:t>
            </a:r>
            <a:r>
              <a:rPr lang="en-US" dirty="0"/>
              <a:t> death</a:t>
            </a:r>
          </a:p>
          <a:p>
            <a:r>
              <a:rPr lang="en-US" dirty="0"/>
              <a:t>UACR = urinary albumin-to-creatine ratio</a:t>
            </a:r>
          </a:p>
          <a:p>
            <a:r>
              <a:rPr lang="en-GB" dirty="0"/>
              <a:t>1. </a:t>
            </a:r>
            <a:r>
              <a:rPr lang="en-GB" sz="1000" dirty="0" err="1"/>
              <a:t>Waijer</a:t>
            </a:r>
            <a:r>
              <a:rPr lang="en-GB" sz="1000" dirty="0"/>
              <a:t> SW et al</a:t>
            </a:r>
            <a:r>
              <a:rPr lang="en-US" sz="1000" dirty="0"/>
              <a:t>. </a:t>
            </a:r>
            <a:r>
              <a:rPr lang="en-GB" sz="1000" i="1" dirty="0" err="1"/>
              <a:t>Diabetologia</a:t>
            </a:r>
            <a:r>
              <a:rPr lang="en-GB" sz="1000" i="1" dirty="0"/>
              <a:t>.</a:t>
            </a:r>
            <a:r>
              <a:rPr lang="en-GB" i="1" dirty="0"/>
              <a:t> </a:t>
            </a:r>
            <a:r>
              <a:rPr lang="pt-BR" sz="1000" dirty="0"/>
              <a:t>2022;65(7):1085-1097;</a:t>
            </a:r>
            <a:r>
              <a:rPr lang="en-GB" sz="1000" dirty="0"/>
              <a:t> </a:t>
            </a:r>
            <a:endParaRPr lang="en-US" dirty="0"/>
          </a:p>
        </p:txBody>
      </p:sp>
      <p:graphicFrame>
        <p:nvGraphicFramePr>
          <p:cNvPr id="6" name="Content Placeholder 5">
            <a:extLst>
              <a:ext uri="{FF2B5EF4-FFF2-40B4-BE49-F238E27FC236}">
                <a16:creationId xmlns="" xmlns:a16="http://schemas.microsoft.com/office/drawing/2014/main" id="{CAE443A4-D40B-BB45-A8C0-90AE800F831C}"/>
              </a:ext>
            </a:extLst>
          </p:cNvPr>
          <p:cNvGraphicFramePr>
            <a:graphicFrameLocks noGrp="1"/>
          </p:cNvGraphicFramePr>
          <p:nvPr>
            <p:ph idx="1"/>
          </p:nvPr>
        </p:nvGraphicFramePr>
        <p:xfrm>
          <a:off x="457205" y="1284288"/>
          <a:ext cx="11277600" cy="4831436"/>
        </p:xfrm>
        <a:graphic>
          <a:graphicData uri="http://schemas.openxmlformats.org/drawingml/2006/table">
            <a:tbl>
              <a:tblPr>
                <a:tableStyleId>{5C22544A-7EE6-4342-B048-85BDC9FD1C3A}</a:tableStyleId>
              </a:tblPr>
              <a:tblGrid>
                <a:gridCol w="3783827">
                  <a:extLst>
                    <a:ext uri="{9D8B030D-6E8A-4147-A177-3AD203B41FA5}">
                      <a16:colId xmlns="" xmlns:a16="http://schemas.microsoft.com/office/drawing/2014/main" val="3021816031"/>
                    </a:ext>
                  </a:extLst>
                </a:gridCol>
                <a:gridCol w="2060587">
                  <a:extLst>
                    <a:ext uri="{9D8B030D-6E8A-4147-A177-3AD203B41FA5}">
                      <a16:colId xmlns="" xmlns:a16="http://schemas.microsoft.com/office/drawing/2014/main" val="4138231368"/>
                    </a:ext>
                  </a:extLst>
                </a:gridCol>
                <a:gridCol w="1521315">
                  <a:extLst>
                    <a:ext uri="{9D8B030D-6E8A-4147-A177-3AD203B41FA5}">
                      <a16:colId xmlns="" xmlns:a16="http://schemas.microsoft.com/office/drawing/2014/main" val="3726496772"/>
                    </a:ext>
                  </a:extLst>
                </a:gridCol>
                <a:gridCol w="1884208">
                  <a:extLst>
                    <a:ext uri="{9D8B030D-6E8A-4147-A177-3AD203B41FA5}">
                      <a16:colId xmlns="" xmlns:a16="http://schemas.microsoft.com/office/drawing/2014/main" val="823748003"/>
                    </a:ext>
                  </a:extLst>
                </a:gridCol>
                <a:gridCol w="2027663">
                  <a:extLst>
                    <a:ext uri="{9D8B030D-6E8A-4147-A177-3AD203B41FA5}">
                      <a16:colId xmlns="" xmlns:a16="http://schemas.microsoft.com/office/drawing/2014/main" val="707185037"/>
                    </a:ext>
                  </a:extLst>
                </a:gridCol>
              </a:tblGrid>
              <a:tr h="564236">
                <a:tc>
                  <a:txBody>
                    <a:bodyPr/>
                    <a:lstStyle/>
                    <a:p>
                      <a:endParaRPr lang="en-GB" sz="1400"/>
                    </a:p>
                  </a:txBody>
                  <a:tcPr anchor="ctr">
                    <a:solidFill>
                      <a:srgbClr val="303A5F"/>
                    </a:solidFill>
                  </a:tcPr>
                </a:tc>
                <a:tc>
                  <a:txBody>
                    <a:bodyPr/>
                    <a:lstStyle/>
                    <a:p>
                      <a:pPr algn="ctr">
                        <a:lnSpc>
                          <a:spcPct val="200000"/>
                        </a:lnSpc>
                        <a:spcAft>
                          <a:spcPts val="0"/>
                        </a:spcAft>
                      </a:pPr>
                      <a:r>
                        <a:rPr lang="en-US" sz="1400" b="1">
                          <a:solidFill>
                            <a:srgbClr val="FFFFFF"/>
                          </a:solidFill>
                          <a:effectLst/>
                          <a:latin typeface="+mn-lt"/>
                          <a:ea typeface="Times New Roman" panose="02020603050405020304" pitchFamily="18" charset="0"/>
                          <a:cs typeface="Times New Roman" panose="02020603050405020304" pitchFamily="18" charset="0"/>
                        </a:rPr>
                        <a:t>Dapagliflozin (%)</a:t>
                      </a:r>
                      <a:endParaRPr lang="en-GB" sz="1400" b="1">
                        <a:solidFill>
                          <a:srgbClr val="FFFFFF"/>
                        </a:solidFill>
                        <a:effectLst/>
                        <a:latin typeface="+mn-lt"/>
                        <a:ea typeface="Calibri" panose="020F0502020204030204" pitchFamily="34" charset="0"/>
                        <a:cs typeface="Times New Roman" panose="02020603050405020304" pitchFamily="18" charset="0"/>
                      </a:endParaRPr>
                    </a:p>
                  </a:txBody>
                  <a:tcPr marL="68580" marR="68580" marT="0" marB="0">
                    <a:solidFill>
                      <a:srgbClr val="303A5F"/>
                    </a:solidFill>
                  </a:tcPr>
                </a:tc>
                <a:tc>
                  <a:txBody>
                    <a:bodyPr/>
                    <a:lstStyle/>
                    <a:p>
                      <a:pPr algn="ctr">
                        <a:lnSpc>
                          <a:spcPct val="200000"/>
                        </a:lnSpc>
                        <a:spcAft>
                          <a:spcPts val="0"/>
                        </a:spcAft>
                      </a:pPr>
                      <a:r>
                        <a:rPr lang="en-US" sz="1400" b="1">
                          <a:solidFill>
                            <a:srgbClr val="FFFFFF"/>
                          </a:solidFill>
                          <a:effectLst/>
                          <a:latin typeface="+mn-lt"/>
                          <a:ea typeface="Times New Roman" panose="02020603050405020304" pitchFamily="18" charset="0"/>
                          <a:cs typeface="Times New Roman" panose="02020603050405020304" pitchFamily="18" charset="0"/>
                        </a:rPr>
                        <a:t>Placebo (%)</a:t>
                      </a:r>
                      <a:endParaRPr lang="en-GB" sz="1400" b="1">
                        <a:solidFill>
                          <a:srgbClr val="FFFFFF"/>
                        </a:solidFill>
                        <a:effectLst/>
                        <a:latin typeface="+mn-lt"/>
                        <a:ea typeface="Calibri" panose="020F0502020204030204" pitchFamily="34" charset="0"/>
                        <a:cs typeface="Times New Roman" panose="02020603050405020304" pitchFamily="18" charset="0"/>
                      </a:endParaRPr>
                    </a:p>
                  </a:txBody>
                  <a:tcPr marL="68580" marR="68580" marT="0" marB="0">
                    <a:solidFill>
                      <a:srgbClr val="303A5F"/>
                    </a:solidFill>
                  </a:tcPr>
                </a:tc>
                <a:tc>
                  <a:txBody>
                    <a:bodyPr/>
                    <a:lstStyle/>
                    <a:p>
                      <a:pPr algn="ctr"/>
                      <a:r>
                        <a:rPr lang="en-GB" sz="1400" b="1">
                          <a:solidFill>
                            <a:srgbClr val="FFFFFF"/>
                          </a:solidFill>
                          <a:latin typeface="+mn-lt"/>
                        </a:rPr>
                        <a:t>Odds ratio</a:t>
                      </a:r>
                    </a:p>
                    <a:p>
                      <a:pPr algn="ctr"/>
                      <a:r>
                        <a:rPr lang="en-GB" sz="1400" b="1">
                          <a:solidFill>
                            <a:srgbClr val="FFFFFF"/>
                          </a:solidFill>
                          <a:latin typeface="+mn-lt"/>
                        </a:rPr>
                        <a:t>(95% CI)</a:t>
                      </a:r>
                    </a:p>
                  </a:txBody>
                  <a:tcPr anchor="ctr">
                    <a:solidFill>
                      <a:srgbClr val="303A5F"/>
                    </a:solidFill>
                  </a:tcPr>
                </a:tc>
                <a:tc>
                  <a:txBody>
                    <a:bodyPr/>
                    <a:lstStyle/>
                    <a:p>
                      <a:pPr algn="ctr"/>
                      <a:r>
                        <a:rPr lang="en-GB" sz="1400" b="1">
                          <a:solidFill>
                            <a:srgbClr val="FFFFFF"/>
                          </a:solidFill>
                          <a:latin typeface="+mn-lt"/>
                        </a:rPr>
                        <a:t>Interaction p-value</a:t>
                      </a:r>
                    </a:p>
                  </a:txBody>
                  <a:tcPr anchor="ctr">
                    <a:solidFill>
                      <a:srgbClr val="303A5F"/>
                    </a:solidFill>
                  </a:tcPr>
                </a:tc>
                <a:extLst>
                  <a:ext uri="{0D108BD9-81ED-4DB2-BD59-A6C34878D82A}">
                    <a16:rowId xmlns="" xmlns:a16="http://schemas.microsoft.com/office/drawing/2014/main" val="1072936163"/>
                  </a:ext>
                </a:extLst>
              </a:tr>
              <a:tr h="398078">
                <a:tc gridSpan="2">
                  <a:txBody>
                    <a:bodyPr/>
                    <a:lstStyle/>
                    <a:p>
                      <a:pPr algn="l">
                        <a:lnSpc>
                          <a:spcPct val="200000"/>
                        </a:lnSpc>
                        <a:spcAft>
                          <a:spcPts val="0"/>
                        </a:spcAft>
                      </a:pPr>
                      <a:r>
                        <a:rPr lang="en-US" sz="1400" b="1">
                          <a:effectLst/>
                          <a:latin typeface="Arial" panose="020B0604020202020204" pitchFamily="34" charset="0"/>
                          <a:ea typeface="Calibri" panose="020F0502020204030204" pitchFamily="34" charset="0"/>
                          <a:cs typeface="Times New Roman" panose="02020603050405020304" pitchFamily="18" charset="0"/>
                        </a:rPr>
                        <a:t>Discontinuation due to adverse event</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hMerge="1">
                  <a:txBody>
                    <a:bodyPr/>
                    <a:lstStyle/>
                    <a:p>
                      <a:endParaRPr lang="en-GB"/>
                    </a:p>
                  </a:txBody>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3197483716"/>
                  </a:ext>
                </a:extLst>
              </a:tr>
              <a:tr h="398078">
                <a:tc>
                  <a:txBody>
                    <a:bodyPr/>
                    <a:lstStyle/>
                    <a:p>
                      <a:pPr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Overall</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5.5</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5.7</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0.97 (0.74 to 1.26)</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marL="0" marR="0" lvl="0" indent="0" algn="ctr" defTabSz="914400" rtl="0" eaLnBrk="1" fontAlgn="auto" latinLnBrk="0" hangingPunct="1">
                        <a:lnSpc>
                          <a:spcPct val="200000"/>
                        </a:lnSpc>
                        <a:spcBef>
                          <a:spcPts val="0"/>
                        </a:spcBef>
                        <a:spcAft>
                          <a:spcPts val="0"/>
                        </a:spcAft>
                        <a:buClrTx/>
                        <a:buSzTx/>
                        <a:buFontTx/>
                        <a:buNone/>
                        <a:tabLst/>
                        <a:defRPr/>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2699085102"/>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≤1000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5.0</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4.5</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1.12 (0.76 </a:t>
                      </a:r>
                      <a:r>
                        <a:rPr lang="nl-NL" sz="1400" err="1">
                          <a:effectLst/>
                          <a:latin typeface="Arial" panose="020B0604020202020204" pitchFamily="34" charset="0"/>
                          <a:ea typeface="MS Mincho"/>
                          <a:cs typeface="Times New Roman" panose="02020603050405020304" pitchFamily="18" charset="0"/>
                        </a:rPr>
                        <a:t>to</a:t>
                      </a:r>
                      <a:r>
                        <a:rPr lang="nl-NL" sz="1400">
                          <a:effectLst/>
                          <a:latin typeface="Arial" panose="020B0604020202020204" pitchFamily="34" charset="0"/>
                          <a:ea typeface="MS Mincho"/>
                          <a:cs typeface="Times New Roman" panose="02020603050405020304" pitchFamily="18" charset="0"/>
                        </a:rPr>
                        <a:t> 1.66)</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57678733"/>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&gt;1000 to ≤3500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5.3</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6.1</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0.87 (0.58 </a:t>
                      </a:r>
                      <a:r>
                        <a:rPr lang="nl-NL" sz="1400" err="1">
                          <a:effectLst/>
                          <a:latin typeface="Arial" panose="020B0604020202020204" pitchFamily="34" charset="0"/>
                          <a:ea typeface="MS Mincho"/>
                          <a:cs typeface="Times New Roman" panose="02020603050405020304" pitchFamily="18" charset="0"/>
                        </a:rPr>
                        <a:t>to</a:t>
                      </a:r>
                      <a:r>
                        <a:rPr lang="nl-NL" sz="1400">
                          <a:effectLst/>
                          <a:latin typeface="Arial" panose="020B0604020202020204" pitchFamily="34" charset="0"/>
                          <a:ea typeface="MS Mincho"/>
                          <a:cs typeface="Times New Roman" panose="02020603050405020304" pitchFamily="18" charset="0"/>
                        </a:rPr>
                        <a:t> 1.30)</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0.48 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3300274997"/>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&gt;3500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9.6</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12.8</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0.71 (0.35 </a:t>
                      </a:r>
                      <a:r>
                        <a:rPr lang="nl-NL" sz="1400" err="1">
                          <a:effectLst/>
                          <a:latin typeface="Arial" panose="020B0604020202020204" pitchFamily="34" charset="0"/>
                          <a:ea typeface="MS Mincho"/>
                          <a:cs typeface="Times New Roman" panose="02020603050405020304" pitchFamily="18" charset="0"/>
                        </a:rPr>
                        <a:t>to</a:t>
                      </a:r>
                      <a:r>
                        <a:rPr lang="nl-NL" sz="1400">
                          <a:effectLst/>
                          <a:latin typeface="Arial" panose="020B0604020202020204" pitchFamily="34" charset="0"/>
                          <a:ea typeface="MS Mincho"/>
                          <a:cs typeface="Times New Roman" panose="02020603050405020304" pitchFamily="18" charset="0"/>
                        </a:rPr>
                        <a:t> 1.46)</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3314420236"/>
                  </a:ext>
                </a:extLst>
              </a:tr>
              <a:tr h="398078">
                <a:tc gridSpan="2">
                  <a:txBody>
                    <a:bodyPr/>
                    <a:lstStyle/>
                    <a:p>
                      <a:pPr algn="l">
                        <a:lnSpc>
                          <a:spcPct val="200000"/>
                        </a:lnSpc>
                        <a:spcAft>
                          <a:spcPts val="0"/>
                        </a:spcAft>
                      </a:pPr>
                      <a:r>
                        <a:rPr lang="en-US" sz="1400" b="1">
                          <a:effectLst/>
                          <a:latin typeface="Arial" panose="020B0604020202020204" pitchFamily="34" charset="0"/>
                          <a:ea typeface="Calibri" panose="020F0502020204030204" pitchFamily="34" charset="0"/>
                          <a:cs typeface="Times New Roman" panose="02020603050405020304" pitchFamily="18" charset="0"/>
                        </a:rPr>
                        <a:t>Any serious adverse </a:t>
                      </a:r>
                      <a:r>
                        <a:rPr lang="en-US" sz="1400" b="1" err="1">
                          <a:effectLst/>
                          <a:latin typeface="Arial" panose="020B0604020202020204" pitchFamily="34" charset="0"/>
                          <a:ea typeface="Calibri" panose="020F0502020204030204" pitchFamily="34" charset="0"/>
                          <a:cs typeface="Times New Roman" panose="02020603050405020304" pitchFamily="18" charset="0"/>
                        </a:rPr>
                        <a:t>event</a:t>
                      </a:r>
                      <a:r>
                        <a:rPr lang="en-US" sz="1400" b="1" baseline="30000" err="1">
                          <a:effectLst/>
                          <a:latin typeface="Arial" panose="020B0604020202020204" pitchFamily="34" charset="0"/>
                          <a:ea typeface="Calibri" panose="020F0502020204030204" pitchFamily="34" charset="0"/>
                          <a:cs typeface="Times New Roman" panose="02020603050405020304" pitchFamily="18" charset="0"/>
                        </a:rPr>
                        <a:t>a</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hMerge="1">
                  <a:txBody>
                    <a:bodyPr/>
                    <a:lstStyle/>
                    <a:p>
                      <a:endParaRPr lang="en-GB"/>
                    </a:p>
                  </a:txBody>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l">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2598791285"/>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Overall</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29.5</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33.9</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0.81 (0.72 to 0.93)</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2528109549"/>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≤1000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25.8</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30.7</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0.78 (0.65 </a:t>
                      </a:r>
                      <a:r>
                        <a:rPr lang="nl-NL" sz="1400" err="1">
                          <a:effectLst/>
                          <a:latin typeface="Arial" panose="020B0604020202020204" pitchFamily="34" charset="0"/>
                          <a:ea typeface="MS Mincho"/>
                          <a:cs typeface="Times New Roman" panose="02020603050405020304" pitchFamily="18" charset="0"/>
                        </a:rPr>
                        <a:t>to</a:t>
                      </a:r>
                      <a:r>
                        <a:rPr lang="nl-NL" sz="1400">
                          <a:effectLst/>
                          <a:latin typeface="Arial" panose="020B0604020202020204" pitchFamily="34" charset="0"/>
                          <a:ea typeface="MS Mincho"/>
                          <a:cs typeface="Times New Roman" panose="02020603050405020304" pitchFamily="18" charset="0"/>
                        </a:rPr>
                        <a:t> 0.95)</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1944046448"/>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&gt;1000 to ≤3500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31.7</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35.5</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0.85 (0.69 </a:t>
                      </a:r>
                      <a:r>
                        <a:rPr lang="nl-NL" sz="1400" err="1">
                          <a:effectLst/>
                          <a:latin typeface="Arial" panose="020B0604020202020204" pitchFamily="34" charset="0"/>
                          <a:ea typeface="MS Mincho"/>
                          <a:cs typeface="Times New Roman" panose="02020603050405020304" pitchFamily="18" charset="0"/>
                        </a:rPr>
                        <a:t>to</a:t>
                      </a:r>
                      <a:r>
                        <a:rPr lang="nl-NL" sz="1400">
                          <a:effectLst/>
                          <a:latin typeface="Arial" panose="020B0604020202020204" pitchFamily="34" charset="0"/>
                          <a:ea typeface="MS Mincho"/>
                          <a:cs typeface="Times New Roman" panose="02020603050405020304" pitchFamily="18" charset="0"/>
                        </a:rPr>
                        <a:t> 1.03)</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0.79 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2025931660"/>
                  </a:ext>
                </a:extLst>
              </a:tr>
              <a:tr h="398078">
                <a:tc>
                  <a:txBody>
                    <a:bodyPr/>
                    <a:lstStyle/>
                    <a:p>
                      <a:pPr lvl="1" algn="l">
                        <a:lnSpc>
                          <a:spcPct val="200000"/>
                        </a:lnSpc>
                        <a:spcAft>
                          <a:spcPts val="0"/>
                        </a:spcAft>
                      </a:pPr>
                      <a:r>
                        <a:rPr lang="en-US" sz="1400">
                          <a:effectLst/>
                          <a:latin typeface="Arial" panose="020B0604020202020204" pitchFamily="34" charset="0"/>
                          <a:ea typeface="Calibri" panose="020F0502020204030204" pitchFamily="34" charset="0"/>
                          <a:cs typeface="Times New Roman" panose="02020603050405020304" pitchFamily="18" charset="0"/>
                        </a:rPr>
                        <a:t>  UACR &gt;3500 mg/g</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42.2</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48.6</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nl-NL" sz="1400">
                          <a:effectLst/>
                          <a:latin typeface="Arial" panose="020B0604020202020204" pitchFamily="34" charset="0"/>
                          <a:ea typeface="MS Mincho"/>
                          <a:cs typeface="Times New Roman" panose="02020603050405020304" pitchFamily="18" charset="0"/>
                        </a:rPr>
                        <a:t>0.77 (0.49 </a:t>
                      </a:r>
                      <a:r>
                        <a:rPr lang="nl-NL" sz="1400" err="1">
                          <a:effectLst/>
                          <a:latin typeface="Arial" panose="020B0604020202020204" pitchFamily="34" charset="0"/>
                          <a:ea typeface="MS Mincho"/>
                          <a:cs typeface="Times New Roman" panose="02020603050405020304" pitchFamily="18" charset="0"/>
                        </a:rPr>
                        <a:t>to</a:t>
                      </a:r>
                      <a:r>
                        <a:rPr lang="nl-NL" sz="1400" baseline="0">
                          <a:effectLst/>
                          <a:latin typeface="Arial" panose="020B0604020202020204" pitchFamily="34" charset="0"/>
                          <a:ea typeface="MS Mincho"/>
                          <a:cs typeface="Times New Roman" panose="02020603050405020304" pitchFamily="18" charset="0"/>
                        </a:rPr>
                        <a:t> </a:t>
                      </a:r>
                      <a:r>
                        <a:rPr lang="nl-NL" sz="1400">
                          <a:effectLst/>
                          <a:latin typeface="Arial" panose="020B0604020202020204" pitchFamily="34" charset="0"/>
                          <a:ea typeface="MS Mincho"/>
                          <a:cs typeface="Times New Roman" panose="02020603050405020304" pitchFamily="18" charset="0"/>
                        </a:rPr>
                        <a:t>1.22)</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tc>
                  <a:txBody>
                    <a:bodyPr/>
                    <a:lstStyle/>
                    <a:p>
                      <a:pPr algn="ctr">
                        <a:lnSpc>
                          <a:spcPct val="200000"/>
                        </a:lnSpc>
                        <a:spcAft>
                          <a:spcPts val="0"/>
                        </a:spcAft>
                      </a:pPr>
                      <a:r>
                        <a:rPr lang="en-US" sz="1400">
                          <a:effectLst/>
                          <a:latin typeface="Arial" panose="020B0604020202020204" pitchFamily="34" charset="0"/>
                          <a:ea typeface="Times New Roman" panose="02020603050405020304" pitchFamily="18" charset="0"/>
                          <a:cs typeface="Times New Roman" panose="02020603050405020304" pitchFamily="18" charset="0"/>
                        </a:rPr>
                        <a:t> </a:t>
                      </a:r>
                      <a:endParaRPr lang="en-GB"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lumMod val="95000"/>
                      </a:schemeClr>
                    </a:solidFill>
                  </a:tcPr>
                </a:tc>
                <a:extLst>
                  <a:ext uri="{0D108BD9-81ED-4DB2-BD59-A6C34878D82A}">
                    <a16:rowId xmlns="" xmlns:a16="http://schemas.microsoft.com/office/drawing/2014/main" val="2760514079"/>
                  </a:ext>
                </a:extLst>
              </a:tr>
            </a:tbl>
          </a:graphicData>
        </a:graphic>
      </p:graphicFrame>
      <p:grpSp>
        <p:nvGrpSpPr>
          <p:cNvPr id="10" name="Group 9">
            <a:extLst>
              <a:ext uri="{FF2B5EF4-FFF2-40B4-BE49-F238E27FC236}">
                <a16:creationId xmlns="" xmlns:a16="http://schemas.microsoft.com/office/drawing/2014/main" id="{7E58D11B-9728-40DE-88A3-D98C80718096}"/>
              </a:ext>
            </a:extLst>
          </p:cNvPr>
          <p:cNvGrpSpPr/>
          <p:nvPr/>
        </p:nvGrpSpPr>
        <p:grpSpPr>
          <a:xfrm>
            <a:off x="-6291" y="-23678"/>
            <a:ext cx="3017520" cy="261610"/>
            <a:chOff x="-6290" y="-23678"/>
            <a:chExt cx="3017520" cy="261610"/>
          </a:xfrm>
          <a:solidFill>
            <a:schemeClr val="accent2"/>
          </a:solidFill>
        </p:grpSpPr>
        <p:sp>
          <p:nvSpPr>
            <p:cNvPr id="11" name="Freeform 13">
              <a:extLst>
                <a:ext uri="{FF2B5EF4-FFF2-40B4-BE49-F238E27FC236}">
                  <a16:creationId xmlns="" xmlns:a16="http://schemas.microsoft.com/office/drawing/2014/main" id="{8CB47795-E319-4025-9E36-92EE2B2E926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2" name="Rectangle 11">
              <a:extLst>
                <a:ext uri="{FF2B5EF4-FFF2-40B4-BE49-F238E27FC236}">
                  <a16:creationId xmlns="" xmlns:a16="http://schemas.microsoft.com/office/drawing/2014/main" id="{64346B86-D541-4E3F-8DF5-07757D66C352}"/>
                </a:ext>
              </a:extLst>
            </p:cNvPr>
            <p:cNvSpPr/>
            <p:nvPr/>
          </p:nvSpPr>
          <p:spPr>
            <a:xfrm>
              <a:off x="209677" y="-23678"/>
              <a:ext cx="2537874" cy="261610"/>
            </a:xfrm>
            <a:prstGeom prst="rect">
              <a:avLst/>
            </a:prstGeom>
            <a:noFill/>
          </p:spPr>
          <p:txBody>
            <a:bodyPr wrap="none">
              <a:spAutoFit/>
            </a:bodyPr>
            <a:lstStyle/>
            <a:p>
              <a:pPr algn="ctr"/>
              <a:r>
                <a:rPr lang="en-US" sz="1100" b="1">
                  <a:solidFill>
                    <a:schemeClr val="bg1"/>
                  </a:solidFill>
                </a:rPr>
                <a:t>DAPA-CKD – Baseline Albuminuria</a:t>
              </a:r>
            </a:p>
          </p:txBody>
        </p:sp>
      </p:grpSp>
    </p:spTree>
    <p:extLst>
      <p:ext uri="{BB962C8B-B14F-4D97-AF65-F5344CB8AC3E}">
        <p14:creationId xmlns:p14="http://schemas.microsoft.com/office/powerpoint/2010/main" val="3038182448"/>
      </p:ext>
    </p:extLst>
  </p:cSld>
  <p:clrMapOvr>
    <a:masterClrMapping/>
  </p:clrMapOvr>
  <p:transition>
    <p:fade/>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Baseline History of CVD </a:t>
            </a:r>
            <a:r>
              <a:rPr lang="en-US"/>
              <a:t/>
            </a:r>
            <a:br>
              <a:rPr lang="en-US"/>
            </a:b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secondary analysis from DAPA-CKD, the effect of dapagliflozin versus placebo was assessed according to baseline history of CVD</a:t>
            </a:r>
          </a:p>
          <a:p>
            <a:endParaRPr lang="en-US"/>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ea typeface="+mn-lt"/>
                <a:cs typeface="+mn-lt"/>
              </a:rPr>
              <a:t>CVD = cardiovascular disease.</a:t>
            </a:r>
          </a:p>
          <a:p>
            <a:r>
              <a:rPr lang="en-US"/>
              <a:t>McMurray JJV et al. </a:t>
            </a:r>
            <a:r>
              <a:rPr lang="en-US" i="1"/>
              <a:t>Circulation</a:t>
            </a:r>
            <a:r>
              <a:rPr lang="en-US"/>
              <a:t>. 2021;143:438–448. </a:t>
            </a:r>
          </a:p>
        </p:txBody>
      </p:sp>
    </p:spTree>
    <p:extLst>
      <p:ext uri="{BB962C8B-B14F-4D97-AF65-F5344CB8AC3E}">
        <p14:creationId xmlns:p14="http://schemas.microsoft.com/office/powerpoint/2010/main" val="559591100"/>
      </p:ext>
    </p:extLst>
  </p:cSld>
  <p:clrMapOvr>
    <a:masterClrMapping/>
  </p:clrMapOvr>
  <p:transition>
    <p:fade/>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1850D8-E0F0-41FB-98C5-6E5D695999AD}"/>
              </a:ext>
            </a:extLst>
          </p:cNvPr>
          <p:cNvSpPr>
            <a:spLocks noGrp="1"/>
          </p:cNvSpPr>
          <p:nvPr>
            <p:ph type="title"/>
          </p:nvPr>
        </p:nvSpPr>
        <p:spPr>
          <a:xfrm>
            <a:off x="457200" y="228601"/>
            <a:ext cx="11277600" cy="800100"/>
          </a:xfrm>
        </p:spPr>
        <p:txBody>
          <a:bodyPr>
            <a:normAutofit/>
          </a:bodyPr>
          <a:lstStyle/>
          <a:p>
            <a:r>
              <a:rPr lang="en-US"/>
              <a:t>Baseline Characteristics by Baseline CVD History</a:t>
            </a:r>
          </a:p>
        </p:txBody>
      </p:sp>
      <p:sp>
        <p:nvSpPr>
          <p:cNvPr id="3" name="Text Placeholder 2"/>
          <p:cNvSpPr>
            <a:spLocks noGrp="1"/>
          </p:cNvSpPr>
          <p:nvPr>
            <p:ph type="body" sz="quarter" idx="13"/>
          </p:nvPr>
        </p:nvSpPr>
        <p:spPr>
          <a:xfrm>
            <a:off x="457200" y="5852160"/>
            <a:ext cx="10058400" cy="1005840"/>
          </a:xfrm>
        </p:spPr>
        <p:txBody>
          <a:bodyPr/>
          <a:lstStyle/>
          <a:p>
            <a:pPr lvl="0"/>
            <a:r>
              <a:rPr lang="en-US"/>
              <a:t>CVD = cardiovascular disease; eGFR = estimated glomerular filtration rate; HbA1c = glycated hemoglobin; IQR = interquartile range; UACR = urinary albumin-to-creatine ratio.</a:t>
            </a:r>
          </a:p>
          <a:p>
            <a:r>
              <a:rPr lang="en-US"/>
              <a:t>McMurray JJV et al. </a:t>
            </a:r>
            <a:r>
              <a:rPr lang="en-US" i="1"/>
              <a:t>Circulation</a:t>
            </a:r>
            <a:r>
              <a:rPr lang="en-US"/>
              <a:t>. 2021;143:438–448. </a:t>
            </a:r>
          </a:p>
        </p:txBody>
      </p:sp>
      <p:graphicFrame>
        <p:nvGraphicFramePr>
          <p:cNvPr id="4" name="Table 3">
            <a:extLst>
              <a:ext uri="{FF2B5EF4-FFF2-40B4-BE49-F238E27FC236}">
                <a16:creationId xmlns="" xmlns:a16="http://schemas.microsoft.com/office/drawing/2014/main" id="{F61ECF4B-5A45-2B47-BE36-9A636482BF2D}"/>
              </a:ext>
            </a:extLst>
          </p:cNvPr>
          <p:cNvGraphicFramePr>
            <a:graphicFrameLocks noGrp="1"/>
          </p:cNvGraphicFramePr>
          <p:nvPr/>
        </p:nvGraphicFramePr>
        <p:xfrm>
          <a:off x="457205" y="1118603"/>
          <a:ext cx="11277600" cy="4954524"/>
        </p:xfrm>
        <a:graphic>
          <a:graphicData uri="http://schemas.openxmlformats.org/drawingml/2006/table">
            <a:tbl>
              <a:tblPr firstRow="1">
                <a:tableStyleId>{21E4AEA4-8DFA-4A89-87EB-49C32662AFE0}</a:tableStyleId>
              </a:tblPr>
              <a:tblGrid>
                <a:gridCol w="4462671">
                  <a:extLst>
                    <a:ext uri="{9D8B030D-6E8A-4147-A177-3AD203B41FA5}">
                      <a16:colId xmlns="" xmlns:a16="http://schemas.microsoft.com/office/drawing/2014/main" val="3207979367"/>
                    </a:ext>
                  </a:extLst>
                </a:gridCol>
                <a:gridCol w="1739347">
                  <a:extLst>
                    <a:ext uri="{9D8B030D-6E8A-4147-A177-3AD203B41FA5}">
                      <a16:colId xmlns="" xmlns:a16="http://schemas.microsoft.com/office/drawing/2014/main" val="2847974548"/>
                    </a:ext>
                  </a:extLst>
                </a:gridCol>
                <a:gridCol w="1659835">
                  <a:extLst>
                    <a:ext uri="{9D8B030D-6E8A-4147-A177-3AD203B41FA5}">
                      <a16:colId xmlns="" xmlns:a16="http://schemas.microsoft.com/office/drawing/2014/main" val="2873880438"/>
                    </a:ext>
                  </a:extLst>
                </a:gridCol>
                <a:gridCol w="1549732">
                  <a:extLst>
                    <a:ext uri="{9D8B030D-6E8A-4147-A177-3AD203B41FA5}">
                      <a16:colId xmlns="" xmlns:a16="http://schemas.microsoft.com/office/drawing/2014/main" val="2728969418"/>
                    </a:ext>
                  </a:extLst>
                </a:gridCol>
                <a:gridCol w="1866015">
                  <a:extLst>
                    <a:ext uri="{9D8B030D-6E8A-4147-A177-3AD203B41FA5}">
                      <a16:colId xmlns="" xmlns:a16="http://schemas.microsoft.com/office/drawing/2014/main" val="3646784240"/>
                    </a:ext>
                  </a:extLst>
                </a:gridCol>
              </a:tblGrid>
              <a:tr h="285034">
                <a:tc>
                  <a:txBody>
                    <a:bodyPr/>
                    <a:lstStyle/>
                    <a:p>
                      <a:pPr marL="0" marR="0">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gridSpan="2">
                  <a:txBody>
                    <a:bodyPr/>
                    <a:lstStyle/>
                    <a:p>
                      <a:pPr marL="0" marR="0" algn="ctr">
                        <a:lnSpc>
                          <a:spcPct val="107000"/>
                        </a:lnSpc>
                        <a:spcBef>
                          <a:spcPts val="0"/>
                        </a:spcBef>
                        <a:spcAft>
                          <a:spcPts val="0"/>
                        </a:spcAft>
                      </a:pPr>
                      <a:r>
                        <a:rPr lang="pt-BR" sz="1000">
                          <a:effectLst/>
                        </a:rPr>
                        <a:t>Baseline cardiovascular disease </a:t>
                      </a:r>
                      <a:endParaRPr lang="en-US" sz="1000">
                        <a:effectLst/>
                      </a:endParaRPr>
                    </a:p>
                    <a:p>
                      <a:pPr marL="0" marR="0" algn="ctr">
                        <a:lnSpc>
                          <a:spcPct val="107000"/>
                        </a:lnSpc>
                        <a:spcBef>
                          <a:spcPts val="0"/>
                        </a:spcBef>
                        <a:spcAft>
                          <a:spcPts val="0"/>
                        </a:spcAft>
                      </a:pPr>
                      <a:r>
                        <a:rPr lang="pt-BR" sz="1000">
                          <a:effectLst/>
                        </a:rPr>
                        <a:t>(n= 1610)</a:t>
                      </a:r>
                      <a:r>
                        <a:rPr lang="pt-BR" sz="1000" baseline="30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tc>
                <a:tc hMerge="1">
                  <a:txBody>
                    <a:bodyPr/>
                    <a:lstStyle/>
                    <a:p>
                      <a:endParaRPr lang="en-US"/>
                    </a:p>
                  </a:txBody>
                  <a:tcPr/>
                </a:tc>
                <a:tc gridSpan="2">
                  <a:txBody>
                    <a:bodyPr/>
                    <a:lstStyle/>
                    <a:p>
                      <a:pPr marL="0" marR="0" algn="ctr">
                        <a:lnSpc>
                          <a:spcPct val="107000"/>
                        </a:lnSpc>
                        <a:spcBef>
                          <a:spcPts val="0"/>
                        </a:spcBef>
                        <a:spcAft>
                          <a:spcPts val="0"/>
                        </a:spcAft>
                      </a:pPr>
                      <a:r>
                        <a:rPr lang="pt-BR" sz="1000">
                          <a:effectLst/>
                        </a:rPr>
                        <a:t>No baseline cardiovascular disease</a:t>
                      </a:r>
                      <a:endParaRPr lang="en-US" sz="1000">
                        <a:effectLst/>
                      </a:endParaRPr>
                    </a:p>
                    <a:p>
                      <a:pPr marL="0" marR="0" algn="ctr">
                        <a:lnSpc>
                          <a:spcPct val="107000"/>
                        </a:lnSpc>
                        <a:spcBef>
                          <a:spcPts val="0"/>
                        </a:spcBef>
                        <a:spcAft>
                          <a:spcPts val="0"/>
                        </a:spcAft>
                      </a:pPr>
                      <a:r>
                        <a:rPr lang="pt-BR" sz="1000">
                          <a:effectLst/>
                        </a:rPr>
                        <a:t>(n=2694)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hMerge="1">
                  <a:txBody>
                    <a:bodyPr/>
                    <a:lstStyle/>
                    <a:p>
                      <a:endParaRPr lang="en-US"/>
                    </a:p>
                  </a:txBody>
                  <a:tcPr/>
                </a:tc>
                <a:extLst>
                  <a:ext uri="{0D108BD9-81ED-4DB2-BD59-A6C34878D82A}">
                    <a16:rowId xmlns="" xmlns:a16="http://schemas.microsoft.com/office/drawing/2014/main" val="715669278"/>
                  </a:ext>
                </a:extLst>
              </a:tr>
              <a:tr h="177511">
                <a:tc>
                  <a:txBody>
                    <a:bodyPr/>
                    <a:lstStyle/>
                    <a:p>
                      <a:pPr marL="0" marR="0">
                        <a:lnSpc>
                          <a:spcPct val="107000"/>
                        </a:lnSpc>
                        <a:spcBef>
                          <a:spcPts val="0"/>
                        </a:spcBef>
                        <a:spcAft>
                          <a:spcPts val="0"/>
                        </a:spcAft>
                      </a:pPr>
                      <a:r>
                        <a:rPr lang="pt-BR"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Dapagliflozin 10 mg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Placebo</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Dapagliflozin 10 mg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Placebo</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938303122"/>
                  </a:ext>
                </a:extLst>
              </a:tr>
              <a:tr h="177511">
                <a:tc>
                  <a:txBody>
                    <a:bodyPr/>
                    <a:lstStyle/>
                    <a:p>
                      <a:pPr marL="0" marR="0">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n = 813</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n = 797</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n = 1339</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b="1">
                          <a:effectLst/>
                        </a:rPr>
                        <a:t>n = 1355</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112222816"/>
                  </a:ext>
                </a:extLst>
              </a:tr>
              <a:tr h="177511">
                <a:tc>
                  <a:txBody>
                    <a:bodyPr/>
                    <a:lstStyle/>
                    <a:p>
                      <a:pPr marL="0" marR="0">
                        <a:lnSpc>
                          <a:spcPct val="107000"/>
                        </a:lnSpc>
                        <a:spcBef>
                          <a:spcPts val="0"/>
                        </a:spcBef>
                        <a:spcAft>
                          <a:spcPts val="0"/>
                        </a:spcAft>
                      </a:pPr>
                      <a:r>
                        <a:rPr lang="en-US" sz="1000" b="1">
                          <a:effectLst/>
                        </a:rPr>
                        <a:t>Age – years</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66.5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66.2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59.4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4057019922"/>
                  </a:ext>
                </a:extLst>
              </a:tr>
              <a:tr h="177511">
                <a:tc>
                  <a:txBody>
                    <a:bodyPr/>
                    <a:lstStyle/>
                    <a:p>
                      <a:pPr marL="0" marR="0">
                        <a:lnSpc>
                          <a:spcPct val="107000"/>
                        </a:lnSpc>
                        <a:spcBef>
                          <a:spcPts val="0"/>
                        </a:spcBef>
                        <a:spcAft>
                          <a:spcPts val="0"/>
                        </a:spcAft>
                      </a:pPr>
                      <a:r>
                        <a:rPr lang="en-US" sz="1000" b="1">
                          <a:effectLst/>
                        </a:rPr>
                        <a:t>Male sex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587 (72.2)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548 (68.8)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856 (63.9)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888 (65.5)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241171327"/>
                  </a:ext>
                </a:extLst>
              </a:tr>
              <a:tr h="177511">
                <a:tc>
                  <a:txBody>
                    <a:bodyPr/>
                    <a:lstStyle/>
                    <a:p>
                      <a:pPr marL="0" marR="0">
                        <a:lnSpc>
                          <a:spcPct val="107000"/>
                        </a:lnSpc>
                        <a:spcBef>
                          <a:spcPts val="0"/>
                        </a:spcBef>
                        <a:spcAft>
                          <a:spcPts val="0"/>
                        </a:spcAft>
                      </a:pPr>
                      <a:r>
                        <a:rPr lang="en-US" sz="1000" b="1">
                          <a:effectLst/>
                        </a:rPr>
                        <a:t>Race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757576396"/>
                  </a:ext>
                </a:extLst>
              </a:tr>
              <a:tr h="177511">
                <a:tc>
                  <a:txBody>
                    <a:bodyPr/>
                    <a:lstStyle/>
                    <a:p>
                      <a:pPr marL="0" marR="0">
                        <a:lnSpc>
                          <a:spcPct val="107000"/>
                        </a:lnSpc>
                        <a:spcBef>
                          <a:spcPts val="0"/>
                        </a:spcBef>
                        <a:spcAft>
                          <a:spcPts val="0"/>
                        </a:spcAft>
                      </a:pPr>
                      <a:r>
                        <a:rPr lang="en-US" sz="1000" b="0">
                          <a:effectLst/>
                        </a:rPr>
                        <a:t>   White</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539 (66.3)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523 (65.6)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585 (43.7)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643 (47.5)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144499139"/>
                  </a:ext>
                </a:extLst>
              </a:tr>
              <a:tr h="177511">
                <a:tc>
                  <a:txBody>
                    <a:bodyPr/>
                    <a:lstStyle/>
                    <a:p>
                      <a:pPr marL="0" marR="0">
                        <a:lnSpc>
                          <a:spcPct val="107000"/>
                        </a:lnSpc>
                        <a:spcBef>
                          <a:spcPts val="0"/>
                        </a:spcBef>
                        <a:spcAft>
                          <a:spcPts val="0"/>
                        </a:spcAft>
                      </a:pPr>
                      <a:r>
                        <a:rPr lang="en-US" sz="1000" b="0">
                          <a:effectLst/>
                        </a:rPr>
                        <a:t>   Black or African American</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37 (4.6)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43 (5.4)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67 (5)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44 (3.2)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2786197867"/>
                  </a:ext>
                </a:extLst>
              </a:tr>
              <a:tr h="177511">
                <a:tc>
                  <a:txBody>
                    <a:bodyPr/>
                    <a:lstStyle/>
                    <a:p>
                      <a:pPr marL="0" marR="0">
                        <a:lnSpc>
                          <a:spcPct val="107000"/>
                        </a:lnSpc>
                        <a:spcBef>
                          <a:spcPts val="0"/>
                        </a:spcBef>
                        <a:spcAft>
                          <a:spcPts val="0"/>
                        </a:spcAft>
                      </a:pPr>
                      <a:r>
                        <a:rPr lang="en-US" sz="1000" b="0">
                          <a:effectLst/>
                        </a:rPr>
                        <a:t>   Asian</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180 (22.1)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173 (21.7)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569 (42.5)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545 (40.2)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1517318405"/>
                  </a:ext>
                </a:extLst>
              </a:tr>
              <a:tr h="177511">
                <a:tc>
                  <a:txBody>
                    <a:bodyPr/>
                    <a:lstStyle/>
                    <a:p>
                      <a:pPr marL="0" marR="0">
                        <a:lnSpc>
                          <a:spcPct val="107000"/>
                        </a:lnSpc>
                        <a:spcBef>
                          <a:spcPts val="0"/>
                        </a:spcBef>
                        <a:spcAft>
                          <a:spcPts val="0"/>
                        </a:spcAft>
                      </a:pPr>
                      <a:r>
                        <a:rPr lang="en-US" sz="1000" b="0">
                          <a:effectLst/>
                        </a:rPr>
                        <a:t>   Other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57 (7.0)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58 (7.3)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118 (8.8)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123 (9.1)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766274300"/>
                  </a:ext>
                </a:extLst>
              </a:tr>
              <a:tr h="177511">
                <a:tc>
                  <a:txBody>
                    <a:bodyPr/>
                    <a:lstStyle/>
                    <a:p>
                      <a:pPr marL="0" marR="0">
                        <a:lnSpc>
                          <a:spcPct val="107000"/>
                        </a:lnSpc>
                        <a:spcBef>
                          <a:spcPts val="0"/>
                        </a:spcBef>
                        <a:spcAft>
                          <a:spcPts val="0"/>
                        </a:spcAft>
                      </a:pPr>
                      <a:r>
                        <a:rPr lang="en-US" sz="1000" b="1">
                          <a:effectLst/>
                        </a:rPr>
                        <a:t>Heart rate – beats/min = pulse</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71.6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70.7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73.7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74.1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4146952891"/>
                  </a:ext>
                </a:extLst>
              </a:tr>
              <a:tr h="177511">
                <a:tc>
                  <a:txBody>
                    <a:bodyPr/>
                    <a:lstStyle/>
                    <a:p>
                      <a:pPr marL="0" marR="0">
                        <a:lnSpc>
                          <a:spcPct val="107000"/>
                        </a:lnSpc>
                        <a:spcBef>
                          <a:spcPts val="0"/>
                        </a:spcBef>
                        <a:spcAft>
                          <a:spcPts val="0"/>
                        </a:spcAft>
                      </a:pPr>
                      <a:r>
                        <a:rPr lang="en-US" sz="1000" b="1">
                          <a:effectLst/>
                        </a:rPr>
                        <a:t>Systolic Blood Pressure – mmHg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138.8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139.7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136.1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43124984"/>
                  </a:ext>
                </a:extLst>
              </a:tr>
              <a:tr h="177511">
                <a:tc>
                  <a:txBody>
                    <a:bodyPr/>
                    <a:lstStyle/>
                    <a:p>
                      <a:pPr marL="0" marR="0">
                        <a:lnSpc>
                          <a:spcPct val="107000"/>
                        </a:lnSpc>
                        <a:spcBef>
                          <a:spcPts val="0"/>
                        </a:spcBef>
                        <a:spcAft>
                          <a:spcPts val="0"/>
                        </a:spcAft>
                      </a:pPr>
                      <a:r>
                        <a:rPr lang="en-US" sz="1000" b="1">
                          <a:effectLst/>
                        </a:rPr>
                        <a:t>HbA1c –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7.4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6.8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804903083"/>
                  </a:ext>
                </a:extLst>
              </a:tr>
              <a:tr h="177511">
                <a:tc>
                  <a:txBody>
                    <a:bodyPr/>
                    <a:lstStyle/>
                    <a:p>
                      <a:pPr marL="0" marR="0">
                        <a:lnSpc>
                          <a:spcPct val="107000"/>
                        </a:lnSpc>
                        <a:spcBef>
                          <a:spcPts val="0"/>
                        </a:spcBef>
                        <a:spcAft>
                          <a:spcPts val="0"/>
                        </a:spcAft>
                      </a:pPr>
                      <a:r>
                        <a:rPr lang="en-US" sz="1000" b="1">
                          <a:effectLst/>
                        </a:rPr>
                        <a:t>Hemoglobin – g/dL</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130.1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127.9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127.7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127.9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215898230"/>
                  </a:ext>
                </a:extLst>
              </a:tr>
              <a:tr h="177511">
                <a:tc>
                  <a:txBody>
                    <a:bodyPr/>
                    <a:lstStyle/>
                    <a:p>
                      <a:pPr marL="0" marR="0">
                        <a:lnSpc>
                          <a:spcPct val="107000"/>
                        </a:lnSpc>
                        <a:spcBef>
                          <a:spcPts val="0"/>
                        </a:spcBef>
                        <a:spcAft>
                          <a:spcPts val="0"/>
                        </a:spcAft>
                      </a:pPr>
                      <a:r>
                        <a:rPr lang="en-US" sz="1000" b="1">
                          <a:effectLst/>
                        </a:rPr>
                        <a:t>Current smoker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97 (11.9)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117 (14.7)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186 (13.9)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184 (13.6)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2717017636"/>
                  </a:ext>
                </a:extLst>
              </a:tr>
              <a:tr h="177511">
                <a:tc>
                  <a:txBody>
                    <a:bodyPr/>
                    <a:lstStyle/>
                    <a:p>
                      <a:pPr marL="0" marR="0">
                        <a:lnSpc>
                          <a:spcPct val="107000"/>
                        </a:lnSpc>
                        <a:spcBef>
                          <a:spcPts val="0"/>
                        </a:spcBef>
                        <a:spcAft>
                          <a:spcPts val="0"/>
                        </a:spcAft>
                      </a:pPr>
                      <a:r>
                        <a:rPr lang="en-US" sz="1000" b="1">
                          <a:effectLst/>
                        </a:rPr>
                        <a:t>Body-mass index  – Kg/m</a:t>
                      </a:r>
                      <a:r>
                        <a:rPr lang="en-US" sz="1000" b="1" baseline="30000">
                          <a:effectLst/>
                        </a:rPr>
                        <a:t>2</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30.3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30.9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28.8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28.9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680050506"/>
                  </a:ext>
                </a:extLst>
              </a:tr>
              <a:tr h="177511">
                <a:tc>
                  <a:txBody>
                    <a:bodyPr/>
                    <a:lstStyle/>
                    <a:p>
                      <a:pPr marL="0" marR="0">
                        <a:lnSpc>
                          <a:spcPct val="107000"/>
                        </a:lnSpc>
                        <a:spcBef>
                          <a:spcPts val="0"/>
                        </a:spcBef>
                        <a:spcAft>
                          <a:spcPts val="0"/>
                        </a:spcAft>
                      </a:pPr>
                      <a:r>
                        <a:rPr lang="en-US" sz="1000" b="1">
                          <a:effectLst/>
                        </a:rPr>
                        <a:t>Obese (body-mass index ≥30 Kg/m</a:t>
                      </a:r>
                      <a:r>
                        <a:rPr lang="en-US" sz="1000" b="1" baseline="30000">
                          <a:effectLst/>
                        </a:rPr>
                        <a:t>2</a:t>
                      </a:r>
                      <a:r>
                        <a:rPr lang="en-US" sz="1000" b="1">
                          <a:effectLst/>
                        </a:rPr>
                        <a:t>)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415 (51.0)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600"/>
                        </a:spcAft>
                      </a:pPr>
                      <a:r>
                        <a:rPr lang="en-US" sz="1000">
                          <a:effectLst/>
                        </a:rPr>
                        <a:t>435 (54.6)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600"/>
                        </a:spcAft>
                      </a:pPr>
                      <a:r>
                        <a:rPr lang="en-US" sz="1000">
                          <a:effectLst/>
                        </a:rPr>
                        <a:t>526 (39.3)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600"/>
                        </a:spcAft>
                      </a:pPr>
                      <a:r>
                        <a:rPr lang="en-US" sz="1000">
                          <a:effectLst/>
                        </a:rPr>
                        <a:t>541 (39.9)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27941299"/>
                  </a:ext>
                </a:extLst>
              </a:tr>
              <a:tr h="177511">
                <a:tc>
                  <a:txBody>
                    <a:bodyPr/>
                    <a:lstStyle/>
                    <a:p>
                      <a:pPr marL="0" marR="0">
                        <a:lnSpc>
                          <a:spcPct val="107000"/>
                        </a:lnSpc>
                        <a:spcBef>
                          <a:spcPts val="0"/>
                        </a:spcBef>
                        <a:spcAft>
                          <a:spcPts val="0"/>
                        </a:spcAft>
                      </a:pPr>
                      <a:r>
                        <a:rPr lang="en-US" sz="1000" b="1">
                          <a:effectLst/>
                        </a:rPr>
                        <a:t>eGFR – ml/min/1.73m</a:t>
                      </a:r>
                      <a:r>
                        <a:rPr lang="en-US" sz="1000" b="1" baseline="30000">
                          <a:effectLst/>
                        </a:rPr>
                        <a:t>2</a:t>
                      </a:r>
                      <a:r>
                        <a:rPr lang="en-US" sz="1000" b="1">
                          <a:effectLst/>
                        </a:rPr>
                        <a:t> of body-surface area</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43.3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43.0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43.2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42.9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2995877910"/>
                  </a:ext>
                </a:extLst>
              </a:tr>
              <a:tr h="177511">
                <a:tc>
                  <a:txBody>
                    <a:bodyPr/>
                    <a:lstStyle/>
                    <a:p>
                      <a:pPr marL="0" marR="0">
                        <a:lnSpc>
                          <a:spcPct val="107000"/>
                        </a:lnSpc>
                        <a:spcBef>
                          <a:spcPts val="0"/>
                        </a:spcBef>
                        <a:spcAft>
                          <a:spcPts val="0"/>
                        </a:spcAft>
                      </a:pPr>
                      <a:r>
                        <a:rPr lang="en-US" sz="1000" b="1">
                          <a:effectLst/>
                        </a:rPr>
                        <a:t>eGFR category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1022573218"/>
                  </a:ext>
                </a:extLst>
              </a:tr>
              <a:tr h="177511">
                <a:tc>
                  <a:txBody>
                    <a:bodyPr/>
                    <a:lstStyle/>
                    <a:p>
                      <a:pPr marL="0" marR="0">
                        <a:lnSpc>
                          <a:spcPct val="107000"/>
                        </a:lnSpc>
                        <a:spcBef>
                          <a:spcPts val="0"/>
                        </a:spcBef>
                        <a:spcAft>
                          <a:spcPts val="0"/>
                        </a:spcAft>
                      </a:pPr>
                      <a:r>
                        <a:rPr lang="en-US" sz="1000" b="0">
                          <a:effectLst/>
                        </a:rPr>
                        <a:t>   ≥60 ml/min/1.73m</a:t>
                      </a:r>
                      <a:r>
                        <a:rPr lang="en-US" sz="1000" b="0" baseline="30000">
                          <a:effectLst/>
                        </a:rPr>
                        <a:t>2</a:t>
                      </a:r>
                      <a:r>
                        <a:rPr lang="en-US" sz="1000" b="0">
                          <a:effectLst/>
                        </a:rPr>
                        <a:t> – no. (%)</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94 (11.6)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88 (11.0)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140 (10.5)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132 (9.7)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2629269175"/>
                  </a:ext>
                </a:extLst>
              </a:tr>
              <a:tr h="177511">
                <a:tc>
                  <a:txBody>
                    <a:bodyPr/>
                    <a:lstStyle/>
                    <a:p>
                      <a:pPr marL="0" marR="0">
                        <a:lnSpc>
                          <a:spcPct val="107000"/>
                        </a:lnSpc>
                        <a:spcBef>
                          <a:spcPts val="0"/>
                        </a:spcBef>
                        <a:spcAft>
                          <a:spcPts val="0"/>
                        </a:spcAft>
                      </a:pPr>
                      <a:r>
                        <a:rPr lang="en-US" sz="1000" b="0">
                          <a:effectLst/>
                        </a:rPr>
                        <a:t>   45-59 ml/min/1.73m</a:t>
                      </a:r>
                      <a:r>
                        <a:rPr lang="en-US" sz="1000" b="0" baseline="30000">
                          <a:effectLst/>
                        </a:rPr>
                        <a:t>2</a:t>
                      </a:r>
                      <a:r>
                        <a:rPr lang="en-US" sz="1000" b="0">
                          <a:effectLst/>
                        </a:rPr>
                        <a:t> – no. (%)</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233 (28.7)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254 (31.9)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413 (30.8)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428 (31.6)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107002630"/>
                  </a:ext>
                </a:extLst>
              </a:tr>
              <a:tr h="177511">
                <a:tc>
                  <a:txBody>
                    <a:bodyPr/>
                    <a:lstStyle/>
                    <a:p>
                      <a:pPr marL="0" marR="0">
                        <a:lnSpc>
                          <a:spcPct val="107000"/>
                        </a:lnSpc>
                        <a:spcBef>
                          <a:spcPts val="0"/>
                        </a:spcBef>
                        <a:spcAft>
                          <a:spcPts val="0"/>
                        </a:spcAft>
                      </a:pPr>
                      <a:r>
                        <a:rPr lang="en-US" sz="1000" b="0">
                          <a:effectLst/>
                        </a:rPr>
                        <a:t>   30-44 ml/min/1.73m</a:t>
                      </a:r>
                      <a:r>
                        <a:rPr lang="en-US" sz="1000" b="0" baseline="30000">
                          <a:effectLst/>
                        </a:rPr>
                        <a:t>2</a:t>
                      </a:r>
                      <a:r>
                        <a:rPr lang="en-US" sz="1000" b="0">
                          <a:effectLst/>
                        </a:rPr>
                        <a:t> – no. (%)</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388 (47.7)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322 (40.4)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591 (44.1)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597 (44.1)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1192116253"/>
                  </a:ext>
                </a:extLst>
              </a:tr>
              <a:tr h="177511">
                <a:tc>
                  <a:txBody>
                    <a:bodyPr/>
                    <a:lstStyle/>
                    <a:p>
                      <a:pPr marL="0" marR="0">
                        <a:lnSpc>
                          <a:spcPct val="107000"/>
                        </a:lnSpc>
                        <a:spcBef>
                          <a:spcPts val="0"/>
                        </a:spcBef>
                        <a:spcAft>
                          <a:spcPts val="0"/>
                        </a:spcAft>
                      </a:pPr>
                      <a:r>
                        <a:rPr lang="en-US" sz="1000" b="0">
                          <a:effectLst/>
                        </a:rPr>
                        <a:t>   &lt;30 ml/min/1.73m</a:t>
                      </a:r>
                      <a:r>
                        <a:rPr lang="en-US" sz="1000" b="0" baseline="30000">
                          <a:effectLst/>
                        </a:rPr>
                        <a:t>2</a:t>
                      </a:r>
                      <a:r>
                        <a:rPr lang="en-US" sz="1000" b="0">
                          <a:effectLst/>
                        </a:rPr>
                        <a:t> – no. (%)</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98 (12.1)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133 (16.7)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195 (14.6)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198 (14.6)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3521987810"/>
                  </a:ext>
                </a:extLst>
              </a:tr>
              <a:tr h="177511">
                <a:tc>
                  <a:txBody>
                    <a:bodyPr/>
                    <a:lstStyle/>
                    <a:p>
                      <a:pPr marL="0" marR="0">
                        <a:lnSpc>
                          <a:spcPct val="107000"/>
                        </a:lnSpc>
                        <a:spcBef>
                          <a:spcPts val="0"/>
                        </a:spcBef>
                        <a:spcAft>
                          <a:spcPts val="0"/>
                        </a:spcAft>
                      </a:pPr>
                      <a:r>
                        <a:rPr lang="en-US" sz="1000" b="1">
                          <a:effectLst/>
                        </a:rPr>
                        <a:t>Median UACR (IQR) –  mg/g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1012 (446-1956)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944 (473-1825)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937 (487-1856)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tc>
                  <a:txBody>
                    <a:bodyPr/>
                    <a:lstStyle/>
                    <a:p>
                      <a:pPr marL="0" marR="0" algn="ctr">
                        <a:lnSpc>
                          <a:spcPct val="107000"/>
                        </a:lnSpc>
                        <a:spcBef>
                          <a:spcPts val="0"/>
                        </a:spcBef>
                        <a:spcAft>
                          <a:spcPts val="0"/>
                        </a:spcAft>
                      </a:pPr>
                      <a:r>
                        <a:rPr lang="en-US" sz="1000">
                          <a:effectLst/>
                        </a:rPr>
                        <a:t>933 (488-1911)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0" marR="0" marT="18288" marB="18288" anchor="ctr"/>
                </a:tc>
                <a:extLst>
                  <a:ext uri="{0D108BD9-81ED-4DB2-BD59-A6C34878D82A}">
                    <a16:rowId xmlns="" xmlns:a16="http://schemas.microsoft.com/office/drawing/2014/main" val="1322559976"/>
                  </a:ext>
                </a:extLst>
              </a:tr>
            </a:tbl>
          </a:graphicData>
        </a:graphic>
      </p:graphicFrame>
      <p:grpSp>
        <p:nvGrpSpPr>
          <p:cNvPr id="8" name="Group 7">
            <a:extLst>
              <a:ext uri="{FF2B5EF4-FFF2-40B4-BE49-F238E27FC236}">
                <a16:creationId xmlns="" xmlns:a16="http://schemas.microsoft.com/office/drawing/2014/main" id="{E7623A0B-2A9C-45E5-BC22-E74DF1A26B3E}"/>
              </a:ext>
            </a:extLst>
          </p:cNvPr>
          <p:cNvGrpSpPr/>
          <p:nvPr/>
        </p:nvGrpSpPr>
        <p:grpSpPr>
          <a:xfrm>
            <a:off x="-6290"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F5074EFE-9590-4251-BAB7-3EE58F70224A}"/>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3" name="Rectangle 12">
              <a:extLst>
                <a:ext uri="{FF2B5EF4-FFF2-40B4-BE49-F238E27FC236}">
                  <a16:creationId xmlns="" xmlns:a16="http://schemas.microsoft.com/office/drawing/2014/main" id="{6B6C739F-3253-4745-B137-2FE68D0321BC}"/>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2217583888"/>
      </p:ext>
    </p:extLst>
  </p:cSld>
  <p:clrMapOvr>
    <a:masterClrMapping/>
  </p:clrMapOvr>
  <p:transition>
    <p:fade/>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1850D8-E0F0-41FB-98C5-6E5D695999AD}"/>
              </a:ext>
            </a:extLst>
          </p:cNvPr>
          <p:cNvSpPr>
            <a:spLocks noGrp="1"/>
          </p:cNvSpPr>
          <p:nvPr>
            <p:ph type="title"/>
          </p:nvPr>
        </p:nvSpPr>
        <p:spPr>
          <a:xfrm>
            <a:off x="457200" y="228601"/>
            <a:ext cx="11277600" cy="800100"/>
          </a:xfrm>
        </p:spPr>
        <p:txBody>
          <a:bodyPr>
            <a:normAutofit/>
          </a:bodyPr>
          <a:lstStyle/>
          <a:p>
            <a:r>
              <a:rPr lang="en-US"/>
              <a:t>Baseline Medical History by Baseline CVD History</a:t>
            </a:r>
          </a:p>
        </p:txBody>
      </p:sp>
      <p:sp>
        <p:nvSpPr>
          <p:cNvPr id="3" name="Text Placeholder 2"/>
          <p:cNvSpPr>
            <a:spLocks noGrp="1"/>
          </p:cNvSpPr>
          <p:nvPr>
            <p:ph type="body" sz="quarter" idx="13"/>
          </p:nvPr>
        </p:nvSpPr>
        <p:spPr>
          <a:xfrm>
            <a:off x="457200" y="5852160"/>
            <a:ext cx="10058400" cy="1005840"/>
          </a:xfrm>
        </p:spPr>
        <p:txBody>
          <a:bodyPr/>
          <a:lstStyle/>
          <a:p>
            <a:pPr lvl="0"/>
            <a:r>
              <a:rPr lang="en-US"/>
              <a:t>CVD = cardiovascular disease.</a:t>
            </a:r>
          </a:p>
          <a:p>
            <a:r>
              <a:rPr lang="en-US"/>
              <a:t>McMurray JJV et al. </a:t>
            </a:r>
            <a:r>
              <a:rPr lang="en-US" i="1"/>
              <a:t>Circulation</a:t>
            </a:r>
            <a:r>
              <a:rPr lang="en-US"/>
              <a:t>. 2021;143:438–448. </a:t>
            </a:r>
          </a:p>
        </p:txBody>
      </p:sp>
      <p:graphicFrame>
        <p:nvGraphicFramePr>
          <p:cNvPr id="4" name="Table 3">
            <a:extLst>
              <a:ext uri="{FF2B5EF4-FFF2-40B4-BE49-F238E27FC236}">
                <a16:creationId xmlns="" xmlns:a16="http://schemas.microsoft.com/office/drawing/2014/main" id="{F61ECF4B-5A45-2B47-BE36-9A636482BF2D}"/>
              </a:ext>
            </a:extLst>
          </p:cNvPr>
          <p:cNvGraphicFramePr>
            <a:graphicFrameLocks noGrp="1"/>
          </p:cNvGraphicFramePr>
          <p:nvPr/>
        </p:nvGraphicFramePr>
        <p:xfrm>
          <a:off x="457223" y="1118612"/>
          <a:ext cx="11277599" cy="4710695"/>
        </p:xfrm>
        <a:graphic>
          <a:graphicData uri="http://schemas.openxmlformats.org/drawingml/2006/table">
            <a:tbl>
              <a:tblPr firstRow="1">
                <a:tableStyleId>{21E4AEA4-8DFA-4A89-87EB-49C32662AFE0}</a:tableStyleId>
              </a:tblPr>
              <a:tblGrid>
                <a:gridCol w="4532451">
                  <a:extLst>
                    <a:ext uri="{9D8B030D-6E8A-4147-A177-3AD203B41FA5}">
                      <a16:colId xmlns="" xmlns:a16="http://schemas.microsoft.com/office/drawing/2014/main" val="3207979367"/>
                    </a:ext>
                  </a:extLst>
                </a:gridCol>
                <a:gridCol w="1686287">
                  <a:extLst>
                    <a:ext uri="{9D8B030D-6E8A-4147-A177-3AD203B41FA5}">
                      <a16:colId xmlns="" xmlns:a16="http://schemas.microsoft.com/office/drawing/2014/main" val="2847974548"/>
                    </a:ext>
                  </a:extLst>
                </a:gridCol>
                <a:gridCol w="1686287">
                  <a:extLst>
                    <a:ext uri="{9D8B030D-6E8A-4147-A177-3AD203B41FA5}">
                      <a16:colId xmlns="" xmlns:a16="http://schemas.microsoft.com/office/drawing/2014/main" val="2873880438"/>
                    </a:ext>
                  </a:extLst>
                </a:gridCol>
                <a:gridCol w="1686287">
                  <a:extLst>
                    <a:ext uri="{9D8B030D-6E8A-4147-A177-3AD203B41FA5}">
                      <a16:colId xmlns="" xmlns:a16="http://schemas.microsoft.com/office/drawing/2014/main" val="2728969418"/>
                    </a:ext>
                  </a:extLst>
                </a:gridCol>
                <a:gridCol w="1686287">
                  <a:extLst>
                    <a:ext uri="{9D8B030D-6E8A-4147-A177-3AD203B41FA5}">
                      <a16:colId xmlns="" xmlns:a16="http://schemas.microsoft.com/office/drawing/2014/main" val="3646784240"/>
                    </a:ext>
                  </a:extLst>
                </a:gridCol>
              </a:tblGrid>
              <a:tr h="472445">
                <a:tc>
                  <a:txBody>
                    <a:bodyPr/>
                    <a:lstStyle/>
                    <a:p>
                      <a:pPr marL="0" marR="0">
                        <a:lnSpc>
                          <a:spcPct val="107000"/>
                        </a:lnSpc>
                        <a:spcBef>
                          <a:spcPts val="0"/>
                        </a:spcBef>
                        <a:spcAft>
                          <a:spcPts val="0"/>
                        </a:spcAft>
                      </a:pPr>
                      <a:r>
                        <a:rPr lang="en-US" sz="1000">
                          <a:effectLst/>
                          <a:latin typeface="+mn-lt"/>
                        </a:rPr>
                        <a:t> </a:t>
                      </a:r>
                      <a:endParaRPr lang="en-US" sz="1000">
                        <a:effectLst/>
                        <a:latin typeface="+mn-lt"/>
                        <a:ea typeface="Calibri" panose="020F0502020204030204" pitchFamily="34" charset="0"/>
                        <a:cs typeface="Arial" panose="020B0604020202020204" pitchFamily="34" charset="0"/>
                      </a:endParaRPr>
                    </a:p>
                  </a:txBody>
                  <a:tcPr marL="45720" marR="45720" anchor="ctr"/>
                </a:tc>
                <a:tc gridSpan="2">
                  <a:txBody>
                    <a:bodyPr/>
                    <a:lstStyle/>
                    <a:p>
                      <a:pPr marL="0" marR="0" algn="ctr">
                        <a:lnSpc>
                          <a:spcPct val="107000"/>
                        </a:lnSpc>
                        <a:spcBef>
                          <a:spcPts val="0"/>
                        </a:spcBef>
                        <a:spcAft>
                          <a:spcPts val="0"/>
                        </a:spcAft>
                      </a:pPr>
                      <a:r>
                        <a:rPr lang="pt-BR" sz="1000">
                          <a:effectLst/>
                          <a:latin typeface="+mn-lt"/>
                        </a:rPr>
                        <a:t>Baseline cardiovascular disease, n (%)</a:t>
                      </a:r>
                      <a:endParaRPr lang="en-US" sz="1000">
                        <a:effectLst/>
                        <a:latin typeface="+mn-lt"/>
                      </a:endParaRPr>
                    </a:p>
                    <a:p>
                      <a:pPr marL="0" marR="0" algn="ctr">
                        <a:lnSpc>
                          <a:spcPct val="107000"/>
                        </a:lnSpc>
                        <a:spcBef>
                          <a:spcPts val="0"/>
                        </a:spcBef>
                        <a:spcAft>
                          <a:spcPts val="0"/>
                        </a:spcAft>
                      </a:pPr>
                      <a:r>
                        <a:rPr lang="pt-BR" sz="1000">
                          <a:effectLst/>
                          <a:latin typeface="+mn-lt"/>
                        </a:rPr>
                        <a:t>(n= 1610)</a:t>
                      </a:r>
                      <a:r>
                        <a:rPr lang="pt-BR" sz="1000" baseline="30000">
                          <a:effectLst/>
                          <a:latin typeface="+mn-lt"/>
                        </a:rPr>
                        <a:t> </a:t>
                      </a:r>
                      <a:endParaRPr lang="en-US" sz="1000">
                        <a:effectLst/>
                        <a:latin typeface="+mn-lt"/>
                        <a:ea typeface="Calibri" panose="020F0502020204030204" pitchFamily="34" charset="0"/>
                        <a:cs typeface="Arial" panose="020B0604020202020204" pitchFamily="34" charset="0"/>
                      </a:endParaRPr>
                    </a:p>
                  </a:txBody>
                  <a:tcPr marL="45720" marR="45720"/>
                </a:tc>
                <a:tc hMerge="1">
                  <a:txBody>
                    <a:bodyPr/>
                    <a:lstStyle/>
                    <a:p>
                      <a:endParaRPr lang="en-US"/>
                    </a:p>
                  </a:txBody>
                  <a:tcPr/>
                </a:tc>
                <a:tc gridSpan="2">
                  <a:txBody>
                    <a:bodyPr/>
                    <a:lstStyle/>
                    <a:p>
                      <a:pPr marL="0" marR="0" algn="ctr">
                        <a:lnSpc>
                          <a:spcPct val="107000"/>
                        </a:lnSpc>
                        <a:spcBef>
                          <a:spcPts val="0"/>
                        </a:spcBef>
                        <a:spcAft>
                          <a:spcPts val="0"/>
                        </a:spcAft>
                      </a:pPr>
                      <a:r>
                        <a:rPr lang="pt-BR" sz="1000">
                          <a:effectLst/>
                          <a:latin typeface="+mn-lt"/>
                        </a:rPr>
                        <a:t>No baseline cardiovascular disease, n (%)</a:t>
                      </a:r>
                      <a:endParaRPr lang="en-US" sz="1000">
                        <a:effectLst/>
                        <a:latin typeface="+mn-lt"/>
                      </a:endParaRPr>
                    </a:p>
                    <a:p>
                      <a:pPr marL="0" marR="0" algn="ctr">
                        <a:lnSpc>
                          <a:spcPct val="107000"/>
                        </a:lnSpc>
                        <a:spcBef>
                          <a:spcPts val="0"/>
                        </a:spcBef>
                        <a:spcAft>
                          <a:spcPts val="0"/>
                        </a:spcAft>
                      </a:pPr>
                      <a:r>
                        <a:rPr lang="pt-BR" sz="1000">
                          <a:effectLst/>
                          <a:latin typeface="+mn-lt"/>
                        </a:rPr>
                        <a:t>(n=2694) </a:t>
                      </a:r>
                      <a:endParaRPr lang="en-US" sz="1000">
                        <a:effectLst/>
                        <a:latin typeface="+mn-lt"/>
                        <a:ea typeface="Calibri" panose="020F0502020204030204" pitchFamily="34" charset="0"/>
                        <a:cs typeface="Arial" panose="020B0604020202020204" pitchFamily="34" charset="0"/>
                      </a:endParaRPr>
                    </a:p>
                  </a:txBody>
                  <a:tcPr marL="45720" marR="45720" anchor="ctr"/>
                </a:tc>
                <a:tc hMerge="1">
                  <a:txBody>
                    <a:bodyPr/>
                    <a:lstStyle/>
                    <a:p>
                      <a:endParaRPr lang="en-US"/>
                    </a:p>
                  </a:txBody>
                  <a:tcPr/>
                </a:tc>
                <a:extLst>
                  <a:ext uri="{0D108BD9-81ED-4DB2-BD59-A6C34878D82A}">
                    <a16:rowId xmlns="" xmlns:a16="http://schemas.microsoft.com/office/drawing/2014/main" val="715669278"/>
                  </a:ext>
                </a:extLst>
              </a:tr>
              <a:tr h="282550">
                <a:tc>
                  <a:txBody>
                    <a:bodyPr/>
                    <a:lstStyle/>
                    <a:p>
                      <a:pPr marL="0" marR="0">
                        <a:lnSpc>
                          <a:spcPct val="107000"/>
                        </a:lnSpc>
                        <a:spcBef>
                          <a:spcPts val="0"/>
                        </a:spcBef>
                        <a:spcAft>
                          <a:spcPts val="0"/>
                        </a:spcAft>
                      </a:pPr>
                      <a:r>
                        <a:rPr lang="pt-BR" sz="1000">
                          <a:effectLst/>
                          <a:latin typeface="+mn-lt"/>
                        </a:rPr>
                        <a:t> </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Dapagliflozin 10 mg</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Placebo</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Dapagliflozin 10 mg</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Placebo</a:t>
                      </a:r>
                      <a:endParaRPr lang="en-US" sz="1000" b="1">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3938303122"/>
                  </a:ext>
                </a:extLst>
              </a:tr>
              <a:tr h="282550">
                <a:tc>
                  <a:txBody>
                    <a:bodyPr/>
                    <a:lstStyle/>
                    <a:p>
                      <a:pPr marL="0" marR="0">
                        <a:lnSpc>
                          <a:spcPct val="107000"/>
                        </a:lnSpc>
                        <a:spcBef>
                          <a:spcPts val="0"/>
                        </a:spcBef>
                        <a:spcAft>
                          <a:spcPts val="0"/>
                        </a:spcAft>
                      </a:pPr>
                      <a:r>
                        <a:rPr lang="en-US" sz="1000">
                          <a:effectLst/>
                          <a:latin typeface="+mn-lt"/>
                        </a:rPr>
                        <a:t> </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n = 813</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n = 797</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n = 1339</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b="1">
                          <a:effectLst/>
                          <a:latin typeface="+mn-lt"/>
                        </a:rPr>
                        <a:t>n = 1355</a:t>
                      </a:r>
                      <a:endParaRPr lang="en-US" sz="1000" b="1">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3112222816"/>
                  </a:ext>
                </a:extLst>
              </a:tr>
              <a:tr h="282550">
                <a:tc>
                  <a:txBody>
                    <a:bodyPr/>
                    <a:lstStyle/>
                    <a:p>
                      <a:pPr marL="0" marR="0">
                        <a:lnSpc>
                          <a:spcPct val="107000"/>
                        </a:lnSpc>
                        <a:spcBef>
                          <a:spcPts val="0"/>
                        </a:spcBef>
                        <a:spcAft>
                          <a:spcPts val="0"/>
                        </a:spcAft>
                      </a:pPr>
                      <a:r>
                        <a:rPr lang="en-US" sz="1000" b="1">
                          <a:effectLst/>
                          <a:latin typeface="+mn-lt"/>
                        </a:rPr>
                        <a:t>Any atherosclerotic cardiovascular disease</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663 (81.5) </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666 (83.6) </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a:t>
                      </a: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1001315658"/>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Hypertension</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803 (98.8)</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788 (98.9)</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1262 (94.2)</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1268 (93.6)</a:t>
                      </a:r>
                    </a:p>
                  </a:txBody>
                  <a:tcPr marL="45720" marR="45720" anchor="ctr"/>
                </a:tc>
                <a:extLst>
                  <a:ext uri="{0D108BD9-81ED-4DB2-BD59-A6C34878D82A}">
                    <a16:rowId xmlns="" xmlns:a16="http://schemas.microsoft.com/office/drawing/2014/main" val="1726081352"/>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Heart failure</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235 (28.9)</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233 (29.2)</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2258704106"/>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Atrial fibrillation or flutter</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115 (14.1)</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112 (14.1)</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568449789"/>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Angina</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201 (24.7)</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204 (25.6)</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3640920123"/>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Myocardial infarction</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185 (22.8)</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207 (26.0)</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619933760"/>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Coronary artery bypass grafting</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74 (9.1)</a:t>
                      </a: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102 (12.8)</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1330044409"/>
                  </a:ext>
                </a:extLst>
              </a:tr>
              <a:tr h="282550">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US" sz="1000" b="1">
                          <a:effectLst/>
                          <a:latin typeface="+mn-lt"/>
                        </a:rPr>
                        <a:t>Percutaneous coronary intervention</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145 (17.8)</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000">
                          <a:effectLst/>
                          <a:latin typeface="+mn-lt"/>
                        </a:rPr>
                        <a:t>149 (18.7)</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tc>
                  <a:txBody>
                    <a:bodyPr/>
                    <a:lstStyle/>
                    <a:p>
                      <a:pPr marL="0" marR="0" algn="ctr">
                        <a:lnSpc>
                          <a:spcPct val="107000"/>
                        </a:lnSpc>
                        <a:spcBef>
                          <a:spcPts val="0"/>
                        </a:spcBef>
                        <a:spcAft>
                          <a:spcPts val="0"/>
                        </a:spcAft>
                      </a:pPr>
                      <a:r>
                        <a:rPr lang="en-US" sz="1000">
                          <a:effectLst/>
                          <a:latin typeface="+mn-lt"/>
                          <a:ea typeface="Calibri" panose="020F0502020204030204" pitchFamily="34" charset="0"/>
                          <a:cs typeface="Arial" panose="020B0604020202020204" pitchFamily="34" charset="0"/>
                        </a:rPr>
                        <a:t>-</a:t>
                      </a:r>
                    </a:p>
                  </a:txBody>
                  <a:tcPr marL="45720" marR="45720" anchor="ctr"/>
                </a:tc>
                <a:extLst>
                  <a:ext uri="{0D108BD9-81ED-4DB2-BD59-A6C34878D82A}">
                    <a16:rowId xmlns="" xmlns:a16="http://schemas.microsoft.com/office/drawing/2014/main" val="1302394911"/>
                  </a:ext>
                </a:extLst>
              </a:tr>
              <a:tr h="282550">
                <a:tc>
                  <a:txBody>
                    <a:bodyPr/>
                    <a:lstStyle/>
                    <a:p>
                      <a:pPr marL="0" marR="0">
                        <a:lnSpc>
                          <a:spcPct val="107000"/>
                        </a:lnSpc>
                        <a:spcBef>
                          <a:spcPts val="0"/>
                        </a:spcBef>
                        <a:spcAft>
                          <a:spcPts val="0"/>
                        </a:spcAft>
                      </a:pPr>
                      <a:r>
                        <a:rPr lang="en-US" sz="1000" b="1">
                          <a:effectLst/>
                          <a:latin typeface="+mn-lt"/>
                        </a:rPr>
                        <a:t>Stroke</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144 (17.7)</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154 (19.3)</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3637450362"/>
                  </a:ext>
                </a:extLst>
              </a:tr>
              <a:tr h="282550">
                <a:tc>
                  <a:txBody>
                    <a:bodyPr/>
                    <a:lstStyle/>
                    <a:p>
                      <a:pPr marL="0" marR="0">
                        <a:lnSpc>
                          <a:spcPct val="107000"/>
                        </a:lnSpc>
                        <a:spcBef>
                          <a:spcPts val="0"/>
                        </a:spcBef>
                        <a:spcAft>
                          <a:spcPts val="0"/>
                        </a:spcAft>
                      </a:pPr>
                      <a:r>
                        <a:rPr lang="en-US" sz="1000" b="1">
                          <a:effectLst/>
                          <a:latin typeface="+mn-lt"/>
                        </a:rPr>
                        <a:t>Transient ischemic attack</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41 (5.0)</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38 (4.8)</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1061618110"/>
                  </a:ext>
                </a:extLst>
              </a:tr>
              <a:tr h="282550">
                <a:tc>
                  <a:txBody>
                    <a:bodyPr/>
                    <a:lstStyle/>
                    <a:p>
                      <a:pPr marL="0" marR="0">
                        <a:lnSpc>
                          <a:spcPct val="107000"/>
                        </a:lnSpc>
                        <a:spcBef>
                          <a:spcPts val="0"/>
                        </a:spcBef>
                        <a:spcAft>
                          <a:spcPts val="0"/>
                        </a:spcAft>
                      </a:pPr>
                      <a:r>
                        <a:rPr lang="en-US" sz="1000" b="1">
                          <a:effectLst/>
                          <a:latin typeface="+mn-lt"/>
                        </a:rPr>
                        <a:t>Peripheral artery disease</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154 (18.9)</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171 (21.5)</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2740621310"/>
                  </a:ext>
                </a:extLst>
              </a:tr>
              <a:tr h="282550">
                <a:tc>
                  <a:txBody>
                    <a:bodyPr/>
                    <a:lstStyle/>
                    <a:p>
                      <a:pPr marL="0" marR="0">
                        <a:lnSpc>
                          <a:spcPct val="107000"/>
                        </a:lnSpc>
                        <a:spcBef>
                          <a:spcPts val="0"/>
                        </a:spcBef>
                        <a:spcAft>
                          <a:spcPts val="0"/>
                        </a:spcAft>
                      </a:pPr>
                      <a:r>
                        <a:rPr lang="en-US" sz="1000" b="1">
                          <a:effectLst/>
                          <a:latin typeface="+mn-lt"/>
                        </a:rPr>
                        <a:t>Amputation</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59 (7.3)</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50 (6.3)</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36 (2.7)</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36 (2.7)</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1423463079"/>
                  </a:ext>
                </a:extLst>
              </a:tr>
              <a:tr h="282550">
                <a:tc>
                  <a:txBody>
                    <a:bodyPr/>
                    <a:lstStyle/>
                    <a:p>
                      <a:pPr marL="0" marR="0">
                        <a:lnSpc>
                          <a:spcPct val="107000"/>
                        </a:lnSpc>
                        <a:spcBef>
                          <a:spcPts val="0"/>
                        </a:spcBef>
                        <a:spcAft>
                          <a:spcPts val="0"/>
                        </a:spcAft>
                      </a:pPr>
                      <a:r>
                        <a:rPr lang="en-US" sz="1000" b="1">
                          <a:effectLst/>
                          <a:latin typeface="+mn-lt"/>
                        </a:rPr>
                        <a:t>Type 2 diabetes</a:t>
                      </a:r>
                      <a:endParaRPr lang="en-US" sz="1000" b="1">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640 (78.7)</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641 (80.4)</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815 (60.9)</a:t>
                      </a:r>
                      <a:endParaRPr lang="en-US" sz="1000">
                        <a:effectLst/>
                        <a:latin typeface="+mn-lt"/>
                        <a:ea typeface="Calibri" panose="020F0502020204030204" pitchFamily="34" charset="0"/>
                        <a:cs typeface="Arial" panose="020B0604020202020204" pitchFamily="34" charset="0"/>
                      </a:endParaRPr>
                    </a:p>
                  </a:txBody>
                  <a:tcPr marL="45720" marR="45720" anchor="ctr"/>
                </a:tc>
                <a:tc>
                  <a:txBody>
                    <a:bodyPr/>
                    <a:lstStyle/>
                    <a:p>
                      <a:pPr marL="0" marR="0" algn="ctr">
                        <a:lnSpc>
                          <a:spcPct val="107000"/>
                        </a:lnSpc>
                        <a:spcBef>
                          <a:spcPts val="0"/>
                        </a:spcBef>
                        <a:spcAft>
                          <a:spcPts val="0"/>
                        </a:spcAft>
                      </a:pPr>
                      <a:r>
                        <a:rPr lang="en-US" sz="1000">
                          <a:effectLst/>
                          <a:latin typeface="+mn-lt"/>
                        </a:rPr>
                        <a:t>810 (59.8)</a:t>
                      </a:r>
                      <a:endParaRPr lang="en-US" sz="1000">
                        <a:effectLst/>
                        <a:latin typeface="+mn-lt"/>
                        <a:ea typeface="Calibri" panose="020F0502020204030204" pitchFamily="34" charset="0"/>
                        <a:cs typeface="Arial" panose="020B0604020202020204" pitchFamily="34" charset="0"/>
                      </a:endParaRPr>
                    </a:p>
                  </a:txBody>
                  <a:tcPr marL="45720" marR="45720" anchor="ctr"/>
                </a:tc>
                <a:extLst>
                  <a:ext uri="{0D108BD9-81ED-4DB2-BD59-A6C34878D82A}">
                    <a16:rowId xmlns="" xmlns:a16="http://schemas.microsoft.com/office/drawing/2014/main" val="1671753651"/>
                  </a:ext>
                </a:extLst>
              </a:tr>
            </a:tbl>
          </a:graphicData>
        </a:graphic>
      </p:graphicFrame>
      <p:grpSp>
        <p:nvGrpSpPr>
          <p:cNvPr id="8" name="Group 7">
            <a:extLst>
              <a:ext uri="{FF2B5EF4-FFF2-40B4-BE49-F238E27FC236}">
                <a16:creationId xmlns="" xmlns:a16="http://schemas.microsoft.com/office/drawing/2014/main" id="{D4E83CB4-37F5-485A-B210-BDE1FF4F90FF}"/>
              </a:ext>
            </a:extLst>
          </p:cNvPr>
          <p:cNvGrpSpPr/>
          <p:nvPr/>
        </p:nvGrpSpPr>
        <p:grpSpPr>
          <a:xfrm>
            <a:off x="-6290"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34FFA6A9-7E7E-4E94-AD1B-562E2FD2D34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3" name="Rectangle 12">
              <a:extLst>
                <a:ext uri="{FF2B5EF4-FFF2-40B4-BE49-F238E27FC236}">
                  <a16:creationId xmlns="" xmlns:a16="http://schemas.microsoft.com/office/drawing/2014/main" id="{BB1982F0-885F-4002-A433-A1678E901DD3}"/>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3988112812"/>
      </p:ext>
    </p:extLst>
  </p:cSld>
  <p:clrMapOvr>
    <a:masterClrMapping/>
  </p:clrMapOvr>
  <p:transition>
    <p:fade/>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1850D8-E0F0-41FB-98C5-6E5D695999AD}"/>
              </a:ext>
            </a:extLst>
          </p:cNvPr>
          <p:cNvSpPr>
            <a:spLocks noGrp="1"/>
          </p:cNvSpPr>
          <p:nvPr>
            <p:ph type="title"/>
          </p:nvPr>
        </p:nvSpPr>
        <p:spPr>
          <a:xfrm>
            <a:off x="457200" y="228601"/>
            <a:ext cx="11277600" cy="800100"/>
          </a:xfrm>
        </p:spPr>
        <p:txBody>
          <a:bodyPr>
            <a:normAutofit/>
          </a:bodyPr>
          <a:lstStyle/>
          <a:p>
            <a:r>
              <a:rPr lang="en-US"/>
              <a:t>Baseline Therapy by Baseline CVD History</a:t>
            </a:r>
          </a:p>
        </p:txBody>
      </p:sp>
      <p:sp>
        <p:nvSpPr>
          <p:cNvPr id="3" name="Text Placeholder 2"/>
          <p:cNvSpPr>
            <a:spLocks noGrp="1"/>
          </p:cNvSpPr>
          <p:nvPr>
            <p:ph type="body" sz="quarter" idx="13"/>
          </p:nvPr>
        </p:nvSpPr>
        <p:spPr>
          <a:xfrm>
            <a:off x="457200" y="5852160"/>
            <a:ext cx="10058400" cy="1005840"/>
          </a:xfrm>
        </p:spPr>
        <p:txBody>
          <a:bodyPr/>
          <a:lstStyle/>
          <a:p>
            <a:pPr lvl="0"/>
            <a:r>
              <a:rPr lang="en-US"/>
              <a:t>ACE = angiotensin converting enzyme; ARB = angiotensin receptor blocker; CVD = cardiovascular disease; DDP-4 = dipeptidyl peptidase-4; GLP-1 = glucagon like peptide-1; RAS = renin-angiotensin system.</a:t>
            </a:r>
          </a:p>
          <a:p>
            <a:r>
              <a:rPr lang="en-US"/>
              <a:t>McMurray JJV et al. </a:t>
            </a:r>
            <a:r>
              <a:rPr lang="en-US" i="1"/>
              <a:t>Circulation</a:t>
            </a:r>
            <a:r>
              <a:rPr lang="en-US"/>
              <a:t>. 2021;143:438–448. </a:t>
            </a:r>
          </a:p>
        </p:txBody>
      </p:sp>
      <p:graphicFrame>
        <p:nvGraphicFramePr>
          <p:cNvPr id="4" name="Table 3">
            <a:extLst>
              <a:ext uri="{FF2B5EF4-FFF2-40B4-BE49-F238E27FC236}">
                <a16:creationId xmlns="" xmlns:a16="http://schemas.microsoft.com/office/drawing/2014/main" id="{F61ECF4B-5A45-2B47-BE36-9A636482BF2D}"/>
              </a:ext>
            </a:extLst>
          </p:cNvPr>
          <p:cNvGraphicFramePr>
            <a:graphicFrameLocks noGrp="1"/>
          </p:cNvGraphicFramePr>
          <p:nvPr/>
        </p:nvGraphicFramePr>
        <p:xfrm>
          <a:off x="457223" y="1118601"/>
          <a:ext cx="11277599" cy="4710706"/>
        </p:xfrm>
        <a:graphic>
          <a:graphicData uri="http://schemas.openxmlformats.org/drawingml/2006/table">
            <a:tbl>
              <a:tblPr firstRow="1">
                <a:tableStyleId>{21E4AEA4-8DFA-4A89-87EB-49C32662AFE0}</a:tableStyleId>
              </a:tblPr>
              <a:tblGrid>
                <a:gridCol w="4532451">
                  <a:extLst>
                    <a:ext uri="{9D8B030D-6E8A-4147-A177-3AD203B41FA5}">
                      <a16:colId xmlns="" xmlns:a16="http://schemas.microsoft.com/office/drawing/2014/main" val="3207979367"/>
                    </a:ext>
                  </a:extLst>
                </a:gridCol>
                <a:gridCol w="1686287">
                  <a:extLst>
                    <a:ext uri="{9D8B030D-6E8A-4147-A177-3AD203B41FA5}">
                      <a16:colId xmlns="" xmlns:a16="http://schemas.microsoft.com/office/drawing/2014/main" val="2847974548"/>
                    </a:ext>
                  </a:extLst>
                </a:gridCol>
                <a:gridCol w="1686287">
                  <a:extLst>
                    <a:ext uri="{9D8B030D-6E8A-4147-A177-3AD203B41FA5}">
                      <a16:colId xmlns="" xmlns:a16="http://schemas.microsoft.com/office/drawing/2014/main" val="2873880438"/>
                    </a:ext>
                  </a:extLst>
                </a:gridCol>
                <a:gridCol w="1686287">
                  <a:extLst>
                    <a:ext uri="{9D8B030D-6E8A-4147-A177-3AD203B41FA5}">
                      <a16:colId xmlns="" xmlns:a16="http://schemas.microsoft.com/office/drawing/2014/main" val="2728969418"/>
                    </a:ext>
                  </a:extLst>
                </a:gridCol>
                <a:gridCol w="1686287">
                  <a:extLst>
                    <a:ext uri="{9D8B030D-6E8A-4147-A177-3AD203B41FA5}">
                      <a16:colId xmlns="" xmlns:a16="http://schemas.microsoft.com/office/drawing/2014/main" val="3646784240"/>
                    </a:ext>
                  </a:extLst>
                </a:gridCol>
              </a:tblGrid>
              <a:tr h="399246">
                <a:tc>
                  <a:txBody>
                    <a:bodyPr/>
                    <a:lstStyle/>
                    <a:p>
                      <a:pPr marL="0" marR="0">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gridSpan="2">
                  <a:txBody>
                    <a:bodyPr/>
                    <a:lstStyle/>
                    <a:p>
                      <a:pPr marL="0" marR="0" algn="ctr">
                        <a:lnSpc>
                          <a:spcPct val="107000"/>
                        </a:lnSpc>
                        <a:spcBef>
                          <a:spcPts val="0"/>
                        </a:spcBef>
                        <a:spcAft>
                          <a:spcPts val="0"/>
                        </a:spcAft>
                      </a:pPr>
                      <a:r>
                        <a:rPr lang="pt-BR" sz="1000">
                          <a:effectLst/>
                        </a:rPr>
                        <a:t>Baseline cardiovascular disease </a:t>
                      </a:r>
                      <a:endParaRPr lang="en-US" sz="1000">
                        <a:effectLst/>
                      </a:endParaRPr>
                    </a:p>
                    <a:p>
                      <a:pPr marL="0" marR="0" algn="ctr">
                        <a:lnSpc>
                          <a:spcPct val="107000"/>
                        </a:lnSpc>
                        <a:spcBef>
                          <a:spcPts val="0"/>
                        </a:spcBef>
                        <a:spcAft>
                          <a:spcPts val="0"/>
                        </a:spcAft>
                      </a:pPr>
                      <a:r>
                        <a:rPr lang="pt-BR" sz="1000">
                          <a:effectLst/>
                        </a:rPr>
                        <a:t>(n= 1610)</a:t>
                      </a:r>
                      <a:r>
                        <a:rPr lang="pt-BR" sz="1000" baseline="30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hMerge="1">
                  <a:txBody>
                    <a:bodyPr/>
                    <a:lstStyle/>
                    <a:p>
                      <a:endParaRPr lang="en-US"/>
                    </a:p>
                  </a:txBody>
                  <a:tcPr/>
                </a:tc>
                <a:tc gridSpan="2">
                  <a:txBody>
                    <a:bodyPr/>
                    <a:lstStyle/>
                    <a:p>
                      <a:pPr marL="0" marR="0" algn="ctr">
                        <a:lnSpc>
                          <a:spcPct val="107000"/>
                        </a:lnSpc>
                        <a:spcBef>
                          <a:spcPts val="0"/>
                        </a:spcBef>
                        <a:spcAft>
                          <a:spcPts val="0"/>
                        </a:spcAft>
                      </a:pPr>
                      <a:r>
                        <a:rPr lang="pt-BR" sz="1000">
                          <a:effectLst/>
                        </a:rPr>
                        <a:t>No baseline cardiovascular disease</a:t>
                      </a:r>
                      <a:endParaRPr lang="en-US" sz="1000">
                        <a:effectLst/>
                      </a:endParaRPr>
                    </a:p>
                    <a:p>
                      <a:pPr marL="0" marR="0" algn="ctr">
                        <a:lnSpc>
                          <a:spcPct val="107000"/>
                        </a:lnSpc>
                        <a:spcBef>
                          <a:spcPts val="0"/>
                        </a:spcBef>
                        <a:spcAft>
                          <a:spcPts val="0"/>
                        </a:spcAft>
                      </a:pPr>
                      <a:r>
                        <a:rPr lang="pt-BR" sz="1000">
                          <a:effectLst/>
                        </a:rPr>
                        <a:t>(n=2694)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hMerge="1">
                  <a:txBody>
                    <a:bodyPr/>
                    <a:lstStyle/>
                    <a:p>
                      <a:endParaRPr lang="en-US"/>
                    </a:p>
                  </a:txBody>
                  <a:tcPr/>
                </a:tc>
                <a:extLst>
                  <a:ext uri="{0D108BD9-81ED-4DB2-BD59-A6C34878D82A}">
                    <a16:rowId xmlns="" xmlns:a16="http://schemas.microsoft.com/office/drawing/2014/main" val="715669278"/>
                  </a:ext>
                </a:extLst>
              </a:tr>
              <a:tr h="215573">
                <a:tc>
                  <a:txBody>
                    <a:bodyPr/>
                    <a:lstStyle/>
                    <a:p>
                      <a:pPr marL="0" marR="0">
                        <a:lnSpc>
                          <a:spcPct val="107000"/>
                        </a:lnSpc>
                        <a:spcBef>
                          <a:spcPts val="0"/>
                        </a:spcBef>
                        <a:spcAft>
                          <a:spcPts val="0"/>
                        </a:spcAft>
                      </a:pPr>
                      <a:r>
                        <a:rPr lang="pt-BR" sz="1000" b="1">
                          <a:effectLst/>
                        </a:rPr>
                        <a:t>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Dapagliflozin 10 mg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Placebo</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Dapagliflozin 10 mg</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Placebo</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938303122"/>
                  </a:ext>
                </a:extLst>
              </a:tr>
              <a:tr h="215573">
                <a:tc>
                  <a:txBody>
                    <a:bodyPr/>
                    <a:lstStyle/>
                    <a:p>
                      <a:pPr marL="0" marR="0">
                        <a:lnSpc>
                          <a:spcPct val="107000"/>
                        </a:lnSpc>
                        <a:spcBef>
                          <a:spcPts val="0"/>
                        </a:spcBef>
                        <a:spcAft>
                          <a:spcPts val="0"/>
                        </a:spcAft>
                      </a:pPr>
                      <a:r>
                        <a:rPr lang="en-US" sz="1000" b="1">
                          <a:effectLst/>
                        </a:rPr>
                        <a:t>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n = 813</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n = 797</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n = 1339</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b="1">
                          <a:effectLst/>
                        </a:rPr>
                        <a:t>n = 1355</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112222816"/>
                  </a:ext>
                </a:extLst>
              </a:tr>
              <a:tr h="215573">
                <a:tc>
                  <a:txBody>
                    <a:bodyPr/>
                    <a:lstStyle/>
                    <a:p>
                      <a:pPr marL="0" marR="0">
                        <a:lnSpc>
                          <a:spcPct val="107000"/>
                        </a:lnSpc>
                        <a:spcBef>
                          <a:spcPts val="0"/>
                        </a:spcBef>
                        <a:spcAft>
                          <a:spcPts val="0"/>
                        </a:spcAft>
                      </a:pPr>
                      <a:r>
                        <a:rPr lang="en-US" sz="1000" b="1">
                          <a:effectLst/>
                        </a:rPr>
                        <a:t>Device therapy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340702648"/>
                  </a:ext>
                </a:extLst>
              </a:tr>
              <a:tr h="215573">
                <a:tc>
                  <a:txBody>
                    <a:bodyPr/>
                    <a:lstStyle/>
                    <a:p>
                      <a:pPr marL="0" marR="0">
                        <a:lnSpc>
                          <a:spcPct val="107000"/>
                        </a:lnSpc>
                        <a:spcBef>
                          <a:spcPts val="0"/>
                        </a:spcBef>
                        <a:spcAft>
                          <a:spcPts val="0"/>
                        </a:spcAft>
                      </a:pPr>
                      <a:r>
                        <a:rPr lang="en-US" sz="1000" b="0">
                          <a:effectLst/>
                        </a:rPr>
                        <a:t>   Implantable cardioverter-defibrillator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8 (1.0)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6 (0.8)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896809081"/>
                  </a:ext>
                </a:extLst>
              </a:tr>
              <a:tr h="215573">
                <a:tc>
                  <a:txBody>
                    <a:bodyPr/>
                    <a:lstStyle/>
                    <a:p>
                      <a:pPr marL="0" marR="0">
                        <a:lnSpc>
                          <a:spcPct val="107000"/>
                        </a:lnSpc>
                        <a:spcBef>
                          <a:spcPts val="0"/>
                        </a:spcBef>
                        <a:spcAft>
                          <a:spcPts val="0"/>
                        </a:spcAft>
                      </a:pPr>
                      <a:r>
                        <a:rPr lang="en-US" sz="1000" b="0">
                          <a:effectLst/>
                        </a:rPr>
                        <a:t>   Cardiac resynchronization therapy</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 (0.2)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 (0.5)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2594975948"/>
                  </a:ext>
                </a:extLst>
              </a:tr>
              <a:tr h="215573">
                <a:tc>
                  <a:txBody>
                    <a:bodyPr/>
                    <a:lstStyle/>
                    <a:p>
                      <a:pPr marL="0" marR="0">
                        <a:lnSpc>
                          <a:spcPct val="107000"/>
                        </a:lnSpc>
                        <a:spcBef>
                          <a:spcPts val="0"/>
                        </a:spcBef>
                        <a:spcAft>
                          <a:spcPts val="0"/>
                        </a:spcAft>
                      </a:pPr>
                      <a:r>
                        <a:rPr lang="en-US" sz="1000" b="0">
                          <a:effectLst/>
                        </a:rPr>
                        <a:t>   Pacemaker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27 (3.3)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28 (3.5)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2183996187"/>
                  </a:ext>
                </a:extLst>
              </a:tr>
              <a:tr h="215573">
                <a:tc>
                  <a:txBody>
                    <a:bodyPr/>
                    <a:lstStyle/>
                    <a:p>
                      <a:pPr marL="0" marR="0">
                        <a:lnSpc>
                          <a:spcPct val="107000"/>
                        </a:lnSpc>
                        <a:spcBef>
                          <a:spcPts val="0"/>
                        </a:spcBef>
                        <a:spcAft>
                          <a:spcPts val="0"/>
                        </a:spcAft>
                      </a:pPr>
                      <a:r>
                        <a:rPr lang="en-US" sz="1000" b="1">
                          <a:effectLst/>
                        </a:rPr>
                        <a:t>Cardiovascular and renal medication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2721095769"/>
                  </a:ext>
                </a:extLst>
              </a:tr>
              <a:tr h="215573">
                <a:tc>
                  <a:txBody>
                    <a:bodyPr/>
                    <a:lstStyle/>
                    <a:p>
                      <a:pPr marL="0" marR="0">
                        <a:lnSpc>
                          <a:spcPct val="107000"/>
                        </a:lnSpc>
                        <a:spcBef>
                          <a:spcPts val="0"/>
                        </a:spcBef>
                        <a:spcAft>
                          <a:spcPts val="0"/>
                        </a:spcAft>
                      </a:pPr>
                      <a:r>
                        <a:rPr lang="en-US" sz="1000" b="0">
                          <a:effectLst/>
                        </a:rPr>
                        <a:t>   Beta-blocker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495 (60.9)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474 (59.5)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351 (26.2)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360 (26.6)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960213607"/>
                  </a:ext>
                </a:extLst>
              </a:tr>
              <a:tr h="215573">
                <a:tc>
                  <a:txBody>
                    <a:bodyPr/>
                    <a:lstStyle/>
                    <a:p>
                      <a:pPr marL="0" marR="0">
                        <a:lnSpc>
                          <a:spcPct val="107000"/>
                        </a:lnSpc>
                        <a:spcBef>
                          <a:spcPts val="0"/>
                        </a:spcBef>
                        <a:spcAft>
                          <a:spcPts val="0"/>
                        </a:spcAft>
                      </a:pPr>
                      <a:r>
                        <a:rPr lang="en-US" sz="1000" b="0">
                          <a:effectLst/>
                        </a:rPr>
                        <a:t>   Diuretic</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437 (53.8)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443 (55.6)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491 (36.7)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511 (37.7)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60370950"/>
                  </a:ext>
                </a:extLst>
              </a:tr>
              <a:tr h="215573">
                <a:tc>
                  <a:txBody>
                    <a:bodyPr/>
                    <a:lstStyle/>
                    <a:p>
                      <a:pPr marL="0" marR="0">
                        <a:lnSpc>
                          <a:spcPct val="107000"/>
                        </a:lnSpc>
                        <a:spcBef>
                          <a:spcPts val="0"/>
                        </a:spcBef>
                        <a:spcAft>
                          <a:spcPts val="0"/>
                        </a:spcAft>
                      </a:pPr>
                      <a:r>
                        <a:rPr lang="en-US" sz="1000" b="0">
                          <a:effectLst/>
                        </a:rPr>
                        <a:t>   Mineralocorticoid receptor antagonist</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65 (8.0)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74 (9.3)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44 (3.3)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46 (3.4)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4001928228"/>
                  </a:ext>
                </a:extLst>
              </a:tr>
              <a:tr h="215573">
                <a:tc>
                  <a:txBody>
                    <a:bodyPr/>
                    <a:lstStyle/>
                    <a:p>
                      <a:pPr marL="0" marR="0">
                        <a:lnSpc>
                          <a:spcPct val="107000"/>
                        </a:lnSpc>
                        <a:spcBef>
                          <a:spcPts val="0"/>
                        </a:spcBef>
                        <a:spcAft>
                          <a:spcPts val="0"/>
                        </a:spcAft>
                      </a:pPr>
                      <a:r>
                        <a:rPr lang="en-US" sz="1000" b="0">
                          <a:effectLst/>
                        </a:rPr>
                        <a:t>   ACE inhibitor, ARB or other RAS blocker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798 (98.2)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761 (95.5)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1296 (96.8)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1319 (97.3)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917377887"/>
                  </a:ext>
                </a:extLst>
              </a:tr>
              <a:tr h="215573">
                <a:tc>
                  <a:txBody>
                    <a:bodyPr/>
                    <a:lstStyle/>
                    <a:p>
                      <a:pPr marL="0" marR="0">
                        <a:lnSpc>
                          <a:spcPct val="107000"/>
                        </a:lnSpc>
                        <a:spcBef>
                          <a:spcPts val="0"/>
                        </a:spcBef>
                        <a:spcAft>
                          <a:spcPts val="0"/>
                        </a:spcAft>
                      </a:pPr>
                      <a:r>
                        <a:rPr lang="en-US" sz="1000" b="0">
                          <a:effectLst/>
                        </a:rPr>
                        <a:t>   Antiplatelet </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577 (71.0)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547 (68.6)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375 (28.0)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381 (28.1)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944190024"/>
                  </a:ext>
                </a:extLst>
              </a:tr>
              <a:tr h="215573">
                <a:tc>
                  <a:txBody>
                    <a:bodyPr/>
                    <a:lstStyle/>
                    <a:p>
                      <a:pPr marL="0" marR="0">
                        <a:lnSpc>
                          <a:spcPct val="107000"/>
                        </a:lnSpc>
                        <a:spcBef>
                          <a:spcPts val="0"/>
                        </a:spcBef>
                        <a:spcAft>
                          <a:spcPts val="0"/>
                        </a:spcAft>
                      </a:pPr>
                      <a:r>
                        <a:rPr lang="en-US" sz="1000" b="0">
                          <a:effectLst/>
                        </a:rPr>
                        <a:t>   Statin</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622 (76.5)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609 (76.4)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773 (57.7)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790 (58.3)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441304798"/>
                  </a:ext>
                </a:extLst>
              </a:tr>
              <a:tr h="215573">
                <a:tc>
                  <a:txBody>
                    <a:bodyPr/>
                    <a:lstStyle/>
                    <a:p>
                      <a:pPr marL="0" marR="0">
                        <a:lnSpc>
                          <a:spcPct val="107000"/>
                        </a:lnSpc>
                        <a:spcBef>
                          <a:spcPts val="0"/>
                        </a:spcBef>
                        <a:spcAft>
                          <a:spcPts val="0"/>
                        </a:spcAft>
                      </a:pPr>
                      <a:r>
                        <a:rPr lang="en-US" sz="1000" b="0">
                          <a:effectLst/>
                        </a:rPr>
                        <a:t>   Other lipid lowering therapy</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132 (16.2)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115 (14.4)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188 (14.0)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210 (15.5)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812878578"/>
                  </a:ext>
                </a:extLst>
              </a:tr>
              <a:tr h="215573">
                <a:tc>
                  <a:txBody>
                    <a:bodyPr/>
                    <a:lstStyle/>
                    <a:p>
                      <a:pPr marL="0" marR="0">
                        <a:lnSpc>
                          <a:spcPct val="107000"/>
                        </a:lnSpc>
                        <a:spcBef>
                          <a:spcPts val="0"/>
                        </a:spcBef>
                        <a:spcAft>
                          <a:spcPts val="0"/>
                        </a:spcAft>
                      </a:pPr>
                      <a:r>
                        <a:rPr lang="en-US" sz="1000" b="1">
                          <a:effectLst/>
                        </a:rPr>
                        <a:t>Glucose-lowering medication – no (%)</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3294804348"/>
                  </a:ext>
                </a:extLst>
              </a:tr>
              <a:tr h="215573">
                <a:tc>
                  <a:txBody>
                    <a:bodyPr/>
                    <a:lstStyle/>
                    <a:p>
                      <a:pPr marL="0" marR="0">
                        <a:lnSpc>
                          <a:spcPct val="107000"/>
                        </a:lnSpc>
                        <a:spcBef>
                          <a:spcPts val="0"/>
                        </a:spcBef>
                        <a:spcAft>
                          <a:spcPts val="0"/>
                        </a:spcAft>
                      </a:pPr>
                      <a:r>
                        <a:rPr lang="en-US" sz="1000" b="0">
                          <a:effectLst/>
                        </a:rPr>
                        <a:t>   Biguanide</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272 (33.5)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274 (34.4)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362 (27.0)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342 (25.2)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2724742237"/>
                  </a:ext>
                </a:extLst>
              </a:tr>
              <a:tr h="215573">
                <a:tc>
                  <a:txBody>
                    <a:bodyPr/>
                    <a:lstStyle/>
                    <a:p>
                      <a:pPr marL="0" marR="0">
                        <a:lnSpc>
                          <a:spcPct val="107000"/>
                        </a:lnSpc>
                        <a:spcBef>
                          <a:spcPts val="0"/>
                        </a:spcBef>
                        <a:spcAft>
                          <a:spcPts val="0"/>
                        </a:spcAft>
                      </a:pPr>
                      <a:r>
                        <a:rPr lang="en-US" sz="1000" b="0">
                          <a:effectLst/>
                        </a:rPr>
                        <a:t>   Sulfonylurea</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158 (19.4)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156 (19.6)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232 (17.3)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230 (17.0)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966132185"/>
                  </a:ext>
                </a:extLst>
              </a:tr>
              <a:tr h="215573">
                <a:tc>
                  <a:txBody>
                    <a:bodyPr/>
                    <a:lstStyle/>
                    <a:p>
                      <a:pPr marL="0" marR="0">
                        <a:lnSpc>
                          <a:spcPct val="107000"/>
                        </a:lnSpc>
                        <a:spcBef>
                          <a:spcPts val="0"/>
                        </a:spcBef>
                        <a:spcAft>
                          <a:spcPts val="0"/>
                        </a:spcAft>
                      </a:pPr>
                      <a:r>
                        <a:rPr lang="en-US" sz="1000" b="0">
                          <a:effectLst/>
                        </a:rPr>
                        <a:t>   DPP-4 inhibitor</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133 (16.4)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145 (18.2)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231 (17.3)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233 (17.2)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2823358773"/>
                  </a:ext>
                </a:extLst>
              </a:tr>
              <a:tr h="215573">
                <a:tc>
                  <a:txBody>
                    <a:bodyPr/>
                    <a:lstStyle/>
                    <a:p>
                      <a:pPr marL="0" marR="0">
                        <a:lnSpc>
                          <a:spcPct val="107000"/>
                        </a:lnSpc>
                        <a:spcBef>
                          <a:spcPts val="0"/>
                        </a:spcBef>
                        <a:spcAft>
                          <a:spcPts val="0"/>
                        </a:spcAft>
                      </a:pPr>
                      <a:r>
                        <a:rPr lang="en-US" sz="1000" b="0">
                          <a:effectLst/>
                        </a:rPr>
                        <a:t>   GLP-1 receptor agonist</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30 (3.7)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23 (2.9)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33 (2.5)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36 (2.7)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015745906"/>
                  </a:ext>
                </a:extLst>
              </a:tr>
              <a:tr h="215573">
                <a:tc>
                  <a:txBody>
                    <a:bodyPr/>
                    <a:lstStyle/>
                    <a:p>
                      <a:pPr marL="0" marR="0">
                        <a:lnSpc>
                          <a:spcPct val="107000"/>
                        </a:lnSpc>
                        <a:spcBef>
                          <a:spcPts val="0"/>
                        </a:spcBef>
                        <a:spcAft>
                          <a:spcPts val="0"/>
                        </a:spcAft>
                      </a:pPr>
                      <a:r>
                        <a:rPr lang="en-US" sz="1000" b="0">
                          <a:effectLst/>
                        </a:rPr>
                        <a:t>   Insulin</a:t>
                      </a:r>
                      <a:endParaRPr lang="en-US" sz="1000" b="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382 (47.0)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367 (46)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tc>
                <a:tc>
                  <a:txBody>
                    <a:bodyPr/>
                    <a:lstStyle/>
                    <a:p>
                      <a:pPr marL="0" marR="0" algn="ctr">
                        <a:lnSpc>
                          <a:spcPct val="107000"/>
                        </a:lnSpc>
                        <a:spcBef>
                          <a:spcPts val="0"/>
                        </a:spcBef>
                        <a:spcAft>
                          <a:spcPts val="0"/>
                        </a:spcAft>
                      </a:pPr>
                      <a:r>
                        <a:rPr lang="en-US" sz="1000">
                          <a:effectLst/>
                        </a:rPr>
                        <a:t>432 (32.3)</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tc>
                  <a:txBody>
                    <a:bodyPr/>
                    <a:lstStyle/>
                    <a:p>
                      <a:pPr marL="0" marR="0" algn="ctr">
                        <a:lnSpc>
                          <a:spcPct val="107000"/>
                        </a:lnSpc>
                        <a:spcBef>
                          <a:spcPts val="0"/>
                        </a:spcBef>
                        <a:spcAft>
                          <a:spcPts val="0"/>
                        </a:spcAft>
                      </a:pPr>
                      <a:r>
                        <a:rPr lang="en-US" sz="1000">
                          <a:effectLst/>
                        </a:rPr>
                        <a:t>417 (30.8)</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marT="18288" marB="18288" anchor="ctr"/>
                </a:tc>
                <a:extLst>
                  <a:ext uri="{0D108BD9-81ED-4DB2-BD59-A6C34878D82A}">
                    <a16:rowId xmlns="" xmlns:a16="http://schemas.microsoft.com/office/drawing/2014/main" val="1419434053"/>
                  </a:ext>
                </a:extLst>
              </a:tr>
            </a:tbl>
          </a:graphicData>
        </a:graphic>
      </p:graphicFrame>
      <p:grpSp>
        <p:nvGrpSpPr>
          <p:cNvPr id="8" name="Group 7">
            <a:extLst>
              <a:ext uri="{FF2B5EF4-FFF2-40B4-BE49-F238E27FC236}">
                <a16:creationId xmlns="" xmlns:a16="http://schemas.microsoft.com/office/drawing/2014/main" id="{EF95D26B-4396-47BA-9587-0F99F9621825}"/>
              </a:ext>
            </a:extLst>
          </p:cNvPr>
          <p:cNvGrpSpPr/>
          <p:nvPr/>
        </p:nvGrpSpPr>
        <p:grpSpPr>
          <a:xfrm>
            <a:off x="-6290"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844594F7-E5D6-46DC-AE5C-8E92C0055C72}"/>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3" name="Rectangle 12">
              <a:extLst>
                <a:ext uri="{FF2B5EF4-FFF2-40B4-BE49-F238E27FC236}">
                  <a16:creationId xmlns="" xmlns:a16="http://schemas.microsoft.com/office/drawing/2014/main" id="{F294665F-0B03-4A62-B529-04A6B6DADFD2}"/>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248991561"/>
      </p:ext>
    </p:extLst>
  </p:cSld>
  <p:clrMapOvr>
    <a:masterClrMapping/>
  </p:clrMapOvr>
  <p:transition>
    <p:fade/>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 name="Group 287">
            <a:extLst>
              <a:ext uri="{FF2B5EF4-FFF2-40B4-BE49-F238E27FC236}">
                <a16:creationId xmlns="" xmlns:a16="http://schemas.microsoft.com/office/drawing/2014/main" id="{3EE2C119-B029-422D-8830-47E8EA8BE70B}"/>
              </a:ext>
            </a:extLst>
          </p:cNvPr>
          <p:cNvGrpSpPr/>
          <p:nvPr/>
        </p:nvGrpSpPr>
        <p:grpSpPr>
          <a:xfrm>
            <a:off x="7339301" y="4117268"/>
            <a:ext cx="4506657" cy="810778"/>
            <a:chOff x="7269707" y="3793067"/>
            <a:chExt cx="4506657" cy="810778"/>
          </a:xfrm>
        </p:grpSpPr>
        <p:sp>
          <p:nvSpPr>
            <p:cNvPr id="283" name="Freeform: Shape 282">
              <a:extLst>
                <a:ext uri="{FF2B5EF4-FFF2-40B4-BE49-F238E27FC236}">
                  <a16:creationId xmlns="" xmlns:a16="http://schemas.microsoft.com/office/drawing/2014/main" id="{2C02D6D1-64D7-403A-BFFD-8877959DEE76}"/>
                </a:ext>
              </a:extLst>
            </p:cNvPr>
            <p:cNvSpPr/>
            <p:nvPr/>
          </p:nvSpPr>
          <p:spPr>
            <a:xfrm>
              <a:off x="7269707" y="4239904"/>
              <a:ext cx="2347415" cy="363941"/>
            </a:xfrm>
            <a:custGeom>
              <a:avLst/>
              <a:gdLst>
                <a:gd name="connsiteX0" fmla="*/ 0 w 2347415"/>
                <a:gd name="connsiteY0" fmla="*/ 363941 h 363941"/>
                <a:gd name="connsiteX1" fmla="*/ 195618 w 2347415"/>
                <a:gd name="connsiteY1" fmla="*/ 363941 h 363941"/>
                <a:gd name="connsiteX2" fmla="*/ 195618 w 2347415"/>
                <a:gd name="connsiteY2" fmla="*/ 363941 h 363941"/>
                <a:gd name="connsiteX3" fmla="*/ 318448 w 2347415"/>
                <a:gd name="connsiteY3" fmla="*/ 363941 h 363941"/>
                <a:gd name="connsiteX4" fmla="*/ 318448 w 2347415"/>
                <a:gd name="connsiteY4" fmla="*/ 350293 h 363941"/>
                <a:gd name="connsiteX5" fmla="*/ 377589 w 2347415"/>
                <a:gd name="connsiteY5" fmla="*/ 350293 h 363941"/>
                <a:gd name="connsiteX6" fmla="*/ 377589 w 2347415"/>
                <a:gd name="connsiteY6" fmla="*/ 345744 h 363941"/>
                <a:gd name="connsiteX7" fmla="*/ 404884 w 2347415"/>
                <a:gd name="connsiteY7" fmla="*/ 345744 h 363941"/>
                <a:gd name="connsiteX8" fmla="*/ 404884 w 2347415"/>
                <a:gd name="connsiteY8" fmla="*/ 322997 h 363941"/>
                <a:gd name="connsiteX9" fmla="*/ 705135 w 2347415"/>
                <a:gd name="connsiteY9" fmla="*/ 322997 h 363941"/>
                <a:gd name="connsiteX10" fmla="*/ 705135 w 2347415"/>
                <a:gd name="connsiteY10" fmla="*/ 318448 h 363941"/>
                <a:gd name="connsiteX11" fmla="*/ 732430 w 2347415"/>
                <a:gd name="connsiteY11" fmla="*/ 318448 h 363941"/>
                <a:gd name="connsiteX12" fmla="*/ 732430 w 2347415"/>
                <a:gd name="connsiteY12" fmla="*/ 318448 h 363941"/>
                <a:gd name="connsiteX13" fmla="*/ 755176 w 2347415"/>
                <a:gd name="connsiteY13" fmla="*/ 295702 h 363941"/>
                <a:gd name="connsiteX14" fmla="*/ 764275 w 2347415"/>
                <a:gd name="connsiteY14" fmla="*/ 286603 h 363941"/>
                <a:gd name="connsiteX15" fmla="*/ 1041780 w 2347415"/>
                <a:gd name="connsiteY15" fmla="*/ 286603 h 363941"/>
                <a:gd name="connsiteX16" fmla="*/ 1041780 w 2347415"/>
                <a:gd name="connsiteY16" fmla="*/ 268406 h 363941"/>
                <a:gd name="connsiteX17" fmla="*/ 1073624 w 2347415"/>
                <a:gd name="connsiteY17" fmla="*/ 268406 h 363941"/>
                <a:gd name="connsiteX18" fmla="*/ 1073624 w 2347415"/>
                <a:gd name="connsiteY18" fmla="*/ 263857 h 363941"/>
                <a:gd name="connsiteX19" fmla="*/ 1123666 w 2347415"/>
                <a:gd name="connsiteY19" fmla="*/ 263857 h 363941"/>
                <a:gd name="connsiteX20" fmla="*/ 1137314 w 2347415"/>
                <a:gd name="connsiteY20" fmla="*/ 250209 h 363941"/>
                <a:gd name="connsiteX21" fmla="*/ 1255594 w 2347415"/>
                <a:gd name="connsiteY21" fmla="*/ 250209 h 363941"/>
                <a:gd name="connsiteX22" fmla="*/ 1264693 w 2347415"/>
                <a:gd name="connsiteY22" fmla="*/ 250209 h 363941"/>
                <a:gd name="connsiteX23" fmla="*/ 1378424 w 2347415"/>
                <a:gd name="connsiteY23" fmla="*/ 250209 h 363941"/>
                <a:gd name="connsiteX24" fmla="*/ 1378424 w 2347415"/>
                <a:gd name="connsiteY24" fmla="*/ 232012 h 363941"/>
                <a:gd name="connsiteX25" fmla="*/ 1460311 w 2347415"/>
                <a:gd name="connsiteY25" fmla="*/ 232012 h 363941"/>
                <a:gd name="connsiteX26" fmla="*/ 1460311 w 2347415"/>
                <a:gd name="connsiteY26" fmla="*/ 218365 h 363941"/>
                <a:gd name="connsiteX27" fmla="*/ 1514902 w 2347415"/>
                <a:gd name="connsiteY27" fmla="*/ 218365 h 363941"/>
                <a:gd name="connsiteX28" fmla="*/ 1528550 w 2347415"/>
                <a:gd name="connsiteY28" fmla="*/ 204717 h 363941"/>
                <a:gd name="connsiteX29" fmla="*/ 1555845 w 2347415"/>
                <a:gd name="connsiteY29" fmla="*/ 204717 h 363941"/>
                <a:gd name="connsiteX30" fmla="*/ 1555845 w 2347415"/>
                <a:gd name="connsiteY30" fmla="*/ 181971 h 363941"/>
                <a:gd name="connsiteX31" fmla="*/ 1646830 w 2347415"/>
                <a:gd name="connsiteY31" fmla="*/ 181971 h 363941"/>
                <a:gd name="connsiteX32" fmla="*/ 1646830 w 2347415"/>
                <a:gd name="connsiteY32" fmla="*/ 181971 h 363941"/>
                <a:gd name="connsiteX33" fmla="*/ 1705971 w 2347415"/>
                <a:gd name="connsiteY33" fmla="*/ 181971 h 363941"/>
                <a:gd name="connsiteX34" fmla="*/ 1705971 w 2347415"/>
                <a:gd name="connsiteY34" fmla="*/ 159224 h 363941"/>
                <a:gd name="connsiteX35" fmla="*/ 1705971 w 2347415"/>
                <a:gd name="connsiteY35" fmla="*/ 159224 h 363941"/>
                <a:gd name="connsiteX36" fmla="*/ 1719618 w 2347415"/>
                <a:gd name="connsiteY36" fmla="*/ 145577 h 363941"/>
                <a:gd name="connsiteX37" fmla="*/ 1737815 w 2347415"/>
                <a:gd name="connsiteY37" fmla="*/ 145577 h 363941"/>
                <a:gd name="connsiteX38" fmla="*/ 1737815 w 2347415"/>
                <a:gd name="connsiteY38" fmla="*/ 127380 h 363941"/>
                <a:gd name="connsiteX39" fmla="*/ 1887941 w 2347415"/>
                <a:gd name="connsiteY39" fmla="*/ 127380 h 363941"/>
                <a:gd name="connsiteX40" fmla="*/ 1887941 w 2347415"/>
                <a:gd name="connsiteY40" fmla="*/ 109183 h 363941"/>
                <a:gd name="connsiteX41" fmla="*/ 1901589 w 2347415"/>
                <a:gd name="connsiteY41" fmla="*/ 109183 h 363941"/>
                <a:gd name="connsiteX42" fmla="*/ 1901589 w 2347415"/>
                <a:gd name="connsiteY42" fmla="*/ 95535 h 363941"/>
                <a:gd name="connsiteX43" fmla="*/ 1983475 w 2347415"/>
                <a:gd name="connsiteY43" fmla="*/ 95535 h 363941"/>
                <a:gd name="connsiteX44" fmla="*/ 1992574 w 2347415"/>
                <a:gd name="connsiteY44" fmla="*/ 86436 h 363941"/>
                <a:gd name="connsiteX45" fmla="*/ 2060812 w 2347415"/>
                <a:gd name="connsiteY45" fmla="*/ 86436 h 363941"/>
                <a:gd name="connsiteX46" fmla="*/ 2060812 w 2347415"/>
                <a:gd name="connsiteY46" fmla="*/ 68239 h 363941"/>
                <a:gd name="connsiteX47" fmla="*/ 2069911 w 2347415"/>
                <a:gd name="connsiteY47" fmla="*/ 68239 h 363941"/>
                <a:gd name="connsiteX48" fmla="*/ 2069911 w 2347415"/>
                <a:gd name="connsiteY48" fmla="*/ 45493 h 363941"/>
                <a:gd name="connsiteX49" fmla="*/ 2165445 w 2347415"/>
                <a:gd name="connsiteY49" fmla="*/ 45493 h 363941"/>
                <a:gd name="connsiteX50" fmla="*/ 2165445 w 2347415"/>
                <a:gd name="connsiteY50" fmla="*/ 36395 h 363941"/>
                <a:gd name="connsiteX51" fmla="*/ 2251881 w 2347415"/>
                <a:gd name="connsiteY51" fmla="*/ 36395 h 363941"/>
                <a:gd name="connsiteX52" fmla="*/ 2251881 w 2347415"/>
                <a:gd name="connsiteY52" fmla="*/ 18197 h 363941"/>
                <a:gd name="connsiteX53" fmla="*/ 2324669 w 2347415"/>
                <a:gd name="connsiteY53" fmla="*/ 18197 h 363941"/>
                <a:gd name="connsiteX54" fmla="*/ 2324669 w 2347415"/>
                <a:gd name="connsiteY54" fmla="*/ 0 h 363941"/>
                <a:gd name="connsiteX55" fmla="*/ 2347415 w 2347415"/>
                <a:gd name="connsiteY55" fmla="*/ 0 h 36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347415" h="363941">
                  <a:moveTo>
                    <a:pt x="0" y="363941"/>
                  </a:moveTo>
                  <a:lnTo>
                    <a:pt x="195618" y="363941"/>
                  </a:lnTo>
                  <a:lnTo>
                    <a:pt x="195618" y="363941"/>
                  </a:lnTo>
                  <a:lnTo>
                    <a:pt x="318448" y="363941"/>
                  </a:lnTo>
                  <a:lnTo>
                    <a:pt x="318448" y="350293"/>
                  </a:lnTo>
                  <a:lnTo>
                    <a:pt x="377589" y="350293"/>
                  </a:lnTo>
                  <a:lnTo>
                    <a:pt x="377589" y="345744"/>
                  </a:lnTo>
                  <a:lnTo>
                    <a:pt x="404884" y="345744"/>
                  </a:lnTo>
                  <a:lnTo>
                    <a:pt x="404884" y="322997"/>
                  </a:lnTo>
                  <a:lnTo>
                    <a:pt x="705135" y="322997"/>
                  </a:lnTo>
                  <a:lnTo>
                    <a:pt x="705135" y="318448"/>
                  </a:lnTo>
                  <a:lnTo>
                    <a:pt x="732430" y="318448"/>
                  </a:lnTo>
                  <a:lnTo>
                    <a:pt x="732430" y="318448"/>
                  </a:lnTo>
                  <a:lnTo>
                    <a:pt x="755176" y="295702"/>
                  </a:lnTo>
                  <a:lnTo>
                    <a:pt x="764275" y="286603"/>
                  </a:lnTo>
                  <a:lnTo>
                    <a:pt x="1041780" y="286603"/>
                  </a:lnTo>
                  <a:lnTo>
                    <a:pt x="1041780" y="268406"/>
                  </a:lnTo>
                  <a:lnTo>
                    <a:pt x="1073624" y="268406"/>
                  </a:lnTo>
                  <a:lnTo>
                    <a:pt x="1073624" y="263857"/>
                  </a:lnTo>
                  <a:lnTo>
                    <a:pt x="1123666" y="263857"/>
                  </a:lnTo>
                  <a:lnTo>
                    <a:pt x="1137314" y="250209"/>
                  </a:lnTo>
                  <a:lnTo>
                    <a:pt x="1255594" y="250209"/>
                  </a:lnTo>
                  <a:lnTo>
                    <a:pt x="1264693" y="250209"/>
                  </a:lnTo>
                  <a:lnTo>
                    <a:pt x="1378424" y="250209"/>
                  </a:lnTo>
                  <a:lnTo>
                    <a:pt x="1378424" y="232012"/>
                  </a:lnTo>
                  <a:lnTo>
                    <a:pt x="1460311" y="232012"/>
                  </a:lnTo>
                  <a:lnTo>
                    <a:pt x="1460311" y="218365"/>
                  </a:lnTo>
                  <a:lnTo>
                    <a:pt x="1514902" y="218365"/>
                  </a:lnTo>
                  <a:lnTo>
                    <a:pt x="1528550" y="204717"/>
                  </a:lnTo>
                  <a:lnTo>
                    <a:pt x="1555845" y="204717"/>
                  </a:lnTo>
                  <a:lnTo>
                    <a:pt x="1555845" y="181971"/>
                  </a:lnTo>
                  <a:lnTo>
                    <a:pt x="1646830" y="181971"/>
                  </a:lnTo>
                  <a:lnTo>
                    <a:pt x="1646830" y="181971"/>
                  </a:lnTo>
                  <a:lnTo>
                    <a:pt x="1705971" y="181971"/>
                  </a:lnTo>
                  <a:lnTo>
                    <a:pt x="1705971" y="159224"/>
                  </a:lnTo>
                  <a:lnTo>
                    <a:pt x="1705971" y="159224"/>
                  </a:lnTo>
                  <a:lnTo>
                    <a:pt x="1719618" y="145577"/>
                  </a:lnTo>
                  <a:lnTo>
                    <a:pt x="1737815" y="145577"/>
                  </a:lnTo>
                  <a:lnTo>
                    <a:pt x="1737815" y="127380"/>
                  </a:lnTo>
                  <a:lnTo>
                    <a:pt x="1887941" y="127380"/>
                  </a:lnTo>
                  <a:lnTo>
                    <a:pt x="1887941" y="109183"/>
                  </a:lnTo>
                  <a:lnTo>
                    <a:pt x="1901589" y="109183"/>
                  </a:lnTo>
                  <a:lnTo>
                    <a:pt x="1901589" y="95535"/>
                  </a:lnTo>
                  <a:lnTo>
                    <a:pt x="1983475" y="95535"/>
                  </a:lnTo>
                  <a:lnTo>
                    <a:pt x="1992574" y="86436"/>
                  </a:lnTo>
                  <a:lnTo>
                    <a:pt x="2060812" y="86436"/>
                  </a:lnTo>
                  <a:lnTo>
                    <a:pt x="2060812" y="68239"/>
                  </a:lnTo>
                  <a:lnTo>
                    <a:pt x="2069911" y="68239"/>
                  </a:lnTo>
                  <a:lnTo>
                    <a:pt x="2069911" y="45493"/>
                  </a:lnTo>
                  <a:lnTo>
                    <a:pt x="2165445" y="45493"/>
                  </a:lnTo>
                  <a:lnTo>
                    <a:pt x="2165445" y="36395"/>
                  </a:lnTo>
                  <a:lnTo>
                    <a:pt x="2251881" y="36395"/>
                  </a:lnTo>
                  <a:lnTo>
                    <a:pt x="2251881" y="18197"/>
                  </a:lnTo>
                  <a:lnTo>
                    <a:pt x="2324669" y="18197"/>
                  </a:lnTo>
                  <a:lnTo>
                    <a:pt x="2324669" y="0"/>
                  </a:lnTo>
                  <a:lnTo>
                    <a:pt x="234741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Freeform: Shape 286">
              <a:extLst>
                <a:ext uri="{FF2B5EF4-FFF2-40B4-BE49-F238E27FC236}">
                  <a16:creationId xmlns="" xmlns:a16="http://schemas.microsoft.com/office/drawing/2014/main" id="{F9A20618-5D70-485E-960F-E9FA05692F50}"/>
                </a:ext>
              </a:extLst>
            </p:cNvPr>
            <p:cNvSpPr/>
            <p:nvPr/>
          </p:nvSpPr>
          <p:spPr>
            <a:xfrm>
              <a:off x="9590424" y="3793067"/>
              <a:ext cx="2185940" cy="443345"/>
            </a:xfrm>
            <a:custGeom>
              <a:avLst/>
              <a:gdLst>
                <a:gd name="connsiteX0" fmla="*/ 0 w 2185940"/>
                <a:gd name="connsiteY0" fmla="*/ 443345 h 443345"/>
                <a:gd name="connsiteX1" fmla="*/ 116994 w 2185940"/>
                <a:gd name="connsiteY1" fmla="*/ 443345 h 443345"/>
                <a:gd name="connsiteX2" fmla="*/ 116994 w 2185940"/>
                <a:gd name="connsiteY2" fmla="*/ 427951 h 443345"/>
                <a:gd name="connsiteX3" fmla="*/ 203200 w 2185940"/>
                <a:gd name="connsiteY3" fmla="*/ 427951 h 443345"/>
                <a:gd name="connsiteX4" fmla="*/ 203200 w 2185940"/>
                <a:gd name="connsiteY4" fmla="*/ 418715 h 443345"/>
                <a:gd name="connsiteX5" fmla="*/ 314037 w 2185940"/>
                <a:gd name="connsiteY5" fmla="*/ 418715 h 443345"/>
                <a:gd name="connsiteX6" fmla="*/ 314037 w 2185940"/>
                <a:gd name="connsiteY6" fmla="*/ 400242 h 443345"/>
                <a:gd name="connsiteX7" fmla="*/ 344824 w 2185940"/>
                <a:gd name="connsiteY7" fmla="*/ 400242 h 443345"/>
                <a:gd name="connsiteX8" fmla="*/ 344824 w 2185940"/>
                <a:gd name="connsiteY8" fmla="*/ 391006 h 443345"/>
                <a:gd name="connsiteX9" fmla="*/ 366376 w 2185940"/>
                <a:gd name="connsiteY9" fmla="*/ 391006 h 443345"/>
                <a:gd name="connsiteX10" fmla="*/ 366376 w 2185940"/>
                <a:gd name="connsiteY10" fmla="*/ 375612 h 443345"/>
                <a:gd name="connsiteX11" fmla="*/ 455661 w 2185940"/>
                <a:gd name="connsiteY11" fmla="*/ 375612 h 443345"/>
                <a:gd name="connsiteX12" fmla="*/ 461818 w 2185940"/>
                <a:gd name="connsiteY12" fmla="*/ 369455 h 443345"/>
                <a:gd name="connsiteX13" fmla="*/ 674255 w 2185940"/>
                <a:gd name="connsiteY13" fmla="*/ 369455 h 443345"/>
                <a:gd name="connsiteX14" fmla="*/ 674255 w 2185940"/>
                <a:gd name="connsiteY14" fmla="*/ 369455 h 443345"/>
                <a:gd name="connsiteX15" fmla="*/ 689649 w 2185940"/>
                <a:gd name="connsiteY15" fmla="*/ 354061 h 443345"/>
                <a:gd name="connsiteX16" fmla="*/ 689649 w 2185940"/>
                <a:gd name="connsiteY16" fmla="*/ 338666 h 443345"/>
                <a:gd name="connsiteX17" fmla="*/ 1003685 w 2185940"/>
                <a:gd name="connsiteY17" fmla="*/ 338666 h 443345"/>
                <a:gd name="connsiteX18" fmla="*/ 1003685 w 2185940"/>
                <a:gd name="connsiteY18" fmla="*/ 326351 h 443345"/>
                <a:gd name="connsiteX19" fmla="*/ 1028315 w 2185940"/>
                <a:gd name="connsiteY19" fmla="*/ 326351 h 443345"/>
                <a:gd name="connsiteX20" fmla="*/ 1028315 w 2185940"/>
                <a:gd name="connsiteY20" fmla="*/ 307878 h 443345"/>
                <a:gd name="connsiteX21" fmla="*/ 1096049 w 2185940"/>
                <a:gd name="connsiteY21" fmla="*/ 307878 h 443345"/>
                <a:gd name="connsiteX22" fmla="*/ 1096049 w 2185940"/>
                <a:gd name="connsiteY22" fmla="*/ 298642 h 443345"/>
                <a:gd name="connsiteX23" fmla="*/ 1206885 w 2185940"/>
                <a:gd name="connsiteY23" fmla="*/ 298642 h 443345"/>
                <a:gd name="connsiteX24" fmla="*/ 1206885 w 2185940"/>
                <a:gd name="connsiteY24" fmla="*/ 286327 h 443345"/>
                <a:gd name="connsiteX25" fmla="*/ 1299249 w 2185940"/>
                <a:gd name="connsiteY25" fmla="*/ 286327 h 443345"/>
                <a:gd name="connsiteX26" fmla="*/ 1299249 w 2185940"/>
                <a:gd name="connsiteY26" fmla="*/ 286327 h 443345"/>
                <a:gd name="connsiteX27" fmla="*/ 1314643 w 2185940"/>
                <a:gd name="connsiteY27" fmla="*/ 270933 h 443345"/>
                <a:gd name="connsiteX28" fmla="*/ 1314643 w 2185940"/>
                <a:gd name="connsiteY28" fmla="*/ 249381 h 443345"/>
                <a:gd name="connsiteX29" fmla="*/ 1360824 w 2185940"/>
                <a:gd name="connsiteY29" fmla="*/ 249381 h 443345"/>
                <a:gd name="connsiteX30" fmla="*/ 1360824 w 2185940"/>
                <a:gd name="connsiteY30" fmla="*/ 227830 h 443345"/>
                <a:gd name="connsiteX31" fmla="*/ 1376218 w 2185940"/>
                <a:gd name="connsiteY31" fmla="*/ 227830 h 443345"/>
                <a:gd name="connsiteX32" fmla="*/ 1376218 w 2185940"/>
                <a:gd name="connsiteY32" fmla="*/ 203200 h 443345"/>
                <a:gd name="connsiteX33" fmla="*/ 1447031 w 2185940"/>
                <a:gd name="connsiteY33" fmla="*/ 203200 h 443345"/>
                <a:gd name="connsiteX34" fmla="*/ 1447031 w 2185940"/>
                <a:gd name="connsiteY34" fmla="*/ 190885 h 443345"/>
                <a:gd name="connsiteX35" fmla="*/ 1527079 w 2185940"/>
                <a:gd name="connsiteY35" fmla="*/ 190885 h 443345"/>
                <a:gd name="connsiteX36" fmla="*/ 1527079 w 2185940"/>
                <a:gd name="connsiteY36" fmla="*/ 190885 h 443345"/>
                <a:gd name="connsiteX37" fmla="*/ 1564024 w 2185940"/>
                <a:gd name="connsiteY37" fmla="*/ 190885 h 443345"/>
                <a:gd name="connsiteX38" fmla="*/ 1564024 w 2185940"/>
                <a:gd name="connsiteY38" fmla="*/ 157018 h 443345"/>
                <a:gd name="connsiteX39" fmla="*/ 1610206 w 2185940"/>
                <a:gd name="connsiteY39" fmla="*/ 157018 h 443345"/>
                <a:gd name="connsiteX40" fmla="*/ 1610206 w 2185940"/>
                <a:gd name="connsiteY40" fmla="*/ 138545 h 443345"/>
                <a:gd name="connsiteX41" fmla="*/ 1801091 w 2185940"/>
                <a:gd name="connsiteY41" fmla="*/ 138545 h 443345"/>
                <a:gd name="connsiteX42" fmla="*/ 1801091 w 2185940"/>
                <a:gd name="connsiteY42" fmla="*/ 107757 h 443345"/>
                <a:gd name="connsiteX43" fmla="*/ 1847273 w 2185940"/>
                <a:gd name="connsiteY43" fmla="*/ 107757 h 443345"/>
                <a:gd name="connsiteX44" fmla="*/ 1847273 w 2185940"/>
                <a:gd name="connsiteY44" fmla="*/ 107757 h 443345"/>
                <a:gd name="connsiteX45" fmla="*/ 1847273 w 2185940"/>
                <a:gd name="connsiteY45" fmla="*/ 89285 h 443345"/>
                <a:gd name="connsiteX46" fmla="*/ 1899612 w 2185940"/>
                <a:gd name="connsiteY46" fmla="*/ 89285 h 443345"/>
                <a:gd name="connsiteX47" fmla="*/ 1899612 w 2185940"/>
                <a:gd name="connsiteY47" fmla="*/ 73891 h 443345"/>
                <a:gd name="connsiteX48" fmla="*/ 1995055 w 2185940"/>
                <a:gd name="connsiteY48" fmla="*/ 73891 h 443345"/>
                <a:gd name="connsiteX49" fmla="*/ 1995055 w 2185940"/>
                <a:gd name="connsiteY49" fmla="*/ 36945 h 443345"/>
                <a:gd name="connsiteX50" fmla="*/ 2028921 w 2185940"/>
                <a:gd name="connsiteY50" fmla="*/ 36945 h 443345"/>
                <a:gd name="connsiteX51" fmla="*/ 2028921 w 2185940"/>
                <a:gd name="connsiteY51" fmla="*/ 0 h 443345"/>
                <a:gd name="connsiteX52" fmla="*/ 2185940 w 2185940"/>
                <a:gd name="connsiteY52" fmla="*/ 0 h 44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185940" h="443345">
                  <a:moveTo>
                    <a:pt x="0" y="443345"/>
                  </a:moveTo>
                  <a:lnTo>
                    <a:pt x="116994" y="443345"/>
                  </a:lnTo>
                  <a:lnTo>
                    <a:pt x="116994" y="427951"/>
                  </a:lnTo>
                  <a:lnTo>
                    <a:pt x="203200" y="427951"/>
                  </a:lnTo>
                  <a:lnTo>
                    <a:pt x="203200" y="418715"/>
                  </a:lnTo>
                  <a:lnTo>
                    <a:pt x="314037" y="418715"/>
                  </a:lnTo>
                  <a:lnTo>
                    <a:pt x="314037" y="400242"/>
                  </a:lnTo>
                  <a:lnTo>
                    <a:pt x="344824" y="400242"/>
                  </a:lnTo>
                  <a:lnTo>
                    <a:pt x="344824" y="391006"/>
                  </a:lnTo>
                  <a:lnTo>
                    <a:pt x="366376" y="391006"/>
                  </a:lnTo>
                  <a:lnTo>
                    <a:pt x="366376" y="375612"/>
                  </a:lnTo>
                  <a:lnTo>
                    <a:pt x="455661" y="375612"/>
                  </a:lnTo>
                  <a:lnTo>
                    <a:pt x="461818" y="369455"/>
                  </a:lnTo>
                  <a:lnTo>
                    <a:pt x="674255" y="369455"/>
                  </a:lnTo>
                  <a:lnTo>
                    <a:pt x="674255" y="369455"/>
                  </a:lnTo>
                  <a:lnTo>
                    <a:pt x="689649" y="354061"/>
                  </a:lnTo>
                  <a:lnTo>
                    <a:pt x="689649" y="338666"/>
                  </a:lnTo>
                  <a:lnTo>
                    <a:pt x="1003685" y="338666"/>
                  </a:lnTo>
                  <a:lnTo>
                    <a:pt x="1003685" y="326351"/>
                  </a:lnTo>
                  <a:lnTo>
                    <a:pt x="1028315" y="326351"/>
                  </a:lnTo>
                  <a:lnTo>
                    <a:pt x="1028315" y="307878"/>
                  </a:lnTo>
                  <a:lnTo>
                    <a:pt x="1096049" y="307878"/>
                  </a:lnTo>
                  <a:lnTo>
                    <a:pt x="1096049" y="298642"/>
                  </a:lnTo>
                  <a:lnTo>
                    <a:pt x="1206885" y="298642"/>
                  </a:lnTo>
                  <a:lnTo>
                    <a:pt x="1206885" y="286327"/>
                  </a:lnTo>
                  <a:lnTo>
                    <a:pt x="1299249" y="286327"/>
                  </a:lnTo>
                  <a:lnTo>
                    <a:pt x="1299249" y="286327"/>
                  </a:lnTo>
                  <a:lnTo>
                    <a:pt x="1314643" y="270933"/>
                  </a:lnTo>
                  <a:lnTo>
                    <a:pt x="1314643" y="249381"/>
                  </a:lnTo>
                  <a:lnTo>
                    <a:pt x="1360824" y="249381"/>
                  </a:lnTo>
                  <a:lnTo>
                    <a:pt x="1360824" y="227830"/>
                  </a:lnTo>
                  <a:lnTo>
                    <a:pt x="1376218" y="227830"/>
                  </a:lnTo>
                  <a:lnTo>
                    <a:pt x="1376218" y="203200"/>
                  </a:lnTo>
                  <a:lnTo>
                    <a:pt x="1447031" y="203200"/>
                  </a:lnTo>
                  <a:lnTo>
                    <a:pt x="1447031" y="190885"/>
                  </a:lnTo>
                  <a:lnTo>
                    <a:pt x="1527079" y="190885"/>
                  </a:lnTo>
                  <a:lnTo>
                    <a:pt x="1527079" y="190885"/>
                  </a:lnTo>
                  <a:lnTo>
                    <a:pt x="1564024" y="190885"/>
                  </a:lnTo>
                  <a:lnTo>
                    <a:pt x="1564024" y="157018"/>
                  </a:lnTo>
                  <a:lnTo>
                    <a:pt x="1610206" y="157018"/>
                  </a:lnTo>
                  <a:lnTo>
                    <a:pt x="1610206" y="138545"/>
                  </a:lnTo>
                  <a:lnTo>
                    <a:pt x="1801091" y="138545"/>
                  </a:lnTo>
                  <a:lnTo>
                    <a:pt x="1801091" y="107757"/>
                  </a:lnTo>
                  <a:lnTo>
                    <a:pt x="1847273" y="107757"/>
                  </a:lnTo>
                  <a:lnTo>
                    <a:pt x="1847273" y="107757"/>
                  </a:lnTo>
                  <a:lnTo>
                    <a:pt x="1847273" y="89285"/>
                  </a:lnTo>
                  <a:lnTo>
                    <a:pt x="1899612" y="89285"/>
                  </a:lnTo>
                  <a:lnTo>
                    <a:pt x="1899612" y="73891"/>
                  </a:lnTo>
                  <a:lnTo>
                    <a:pt x="1995055" y="73891"/>
                  </a:lnTo>
                  <a:lnTo>
                    <a:pt x="1995055" y="36945"/>
                  </a:lnTo>
                  <a:lnTo>
                    <a:pt x="2028921" y="36945"/>
                  </a:lnTo>
                  <a:lnTo>
                    <a:pt x="2028921" y="0"/>
                  </a:lnTo>
                  <a:lnTo>
                    <a:pt x="2185940"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1" name="Freeform: Shape 280">
            <a:extLst>
              <a:ext uri="{FF2B5EF4-FFF2-40B4-BE49-F238E27FC236}">
                <a16:creationId xmlns="" xmlns:a16="http://schemas.microsoft.com/office/drawing/2014/main" id="{BC702B51-C535-44C8-9083-8175272F8159}"/>
              </a:ext>
            </a:extLst>
          </p:cNvPr>
          <p:cNvSpPr/>
          <p:nvPr/>
        </p:nvSpPr>
        <p:spPr>
          <a:xfrm>
            <a:off x="7352877" y="4710131"/>
            <a:ext cx="4476307" cy="223284"/>
          </a:xfrm>
          <a:custGeom>
            <a:avLst/>
            <a:gdLst>
              <a:gd name="connsiteX0" fmla="*/ 0 w 4476307"/>
              <a:gd name="connsiteY0" fmla="*/ 223284 h 223284"/>
              <a:gd name="connsiteX1" fmla="*/ 441251 w 4476307"/>
              <a:gd name="connsiteY1" fmla="*/ 223284 h 223284"/>
              <a:gd name="connsiteX2" fmla="*/ 457200 w 4476307"/>
              <a:gd name="connsiteY2" fmla="*/ 207335 h 223284"/>
              <a:gd name="connsiteX3" fmla="*/ 797442 w 4476307"/>
              <a:gd name="connsiteY3" fmla="*/ 207335 h 223284"/>
              <a:gd name="connsiteX4" fmla="*/ 797442 w 4476307"/>
              <a:gd name="connsiteY4" fmla="*/ 191386 h 223284"/>
              <a:gd name="connsiteX5" fmla="*/ 1015410 w 4476307"/>
              <a:gd name="connsiteY5" fmla="*/ 191386 h 223284"/>
              <a:gd name="connsiteX6" fmla="*/ 1015410 w 4476307"/>
              <a:gd name="connsiteY6" fmla="*/ 175437 h 223284"/>
              <a:gd name="connsiteX7" fmla="*/ 1339703 w 4476307"/>
              <a:gd name="connsiteY7" fmla="*/ 175437 h 223284"/>
              <a:gd name="connsiteX8" fmla="*/ 1350335 w 4476307"/>
              <a:gd name="connsiteY8" fmla="*/ 164805 h 223284"/>
              <a:gd name="connsiteX9" fmla="*/ 1525772 w 4476307"/>
              <a:gd name="connsiteY9" fmla="*/ 164805 h 223284"/>
              <a:gd name="connsiteX10" fmla="*/ 1525772 w 4476307"/>
              <a:gd name="connsiteY10" fmla="*/ 132907 h 223284"/>
              <a:gd name="connsiteX11" fmla="*/ 1749056 w 4476307"/>
              <a:gd name="connsiteY11" fmla="*/ 132907 h 223284"/>
              <a:gd name="connsiteX12" fmla="*/ 1749056 w 4476307"/>
              <a:gd name="connsiteY12" fmla="*/ 122275 h 223284"/>
              <a:gd name="connsiteX13" fmla="*/ 1940442 w 4476307"/>
              <a:gd name="connsiteY13" fmla="*/ 122275 h 223284"/>
              <a:gd name="connsiteX14" fmla="*/ 1951075 w 4476307"/>
              <a:gd name="connsiteY14" fmla="*/ 111642 h 223284"/>
              <a:gd name="connsiteX15" fmla="*/ 2280684 w 4476307"/>
              <a:gd name="connsiteY15" fmla="*/ 111642 h 223284"/>
              <a:gd name="connsiteX16" fmla="*/ 2280684 w 4476307"/>
              <a:gd name="connsiteY16" fmla="*/ 95693 h 223284"/>
              <a:gd name="connsiteX17" fmla="*/ 2626242 w 4476307"/>
              <a:gd name="connsiteY17" fmla="*/ 95693 h 223284"/>
              <a:gd name="connsiteX18" fmla="*/ 2626242 w 4476307"/>
              <a:gd name="connsiteY18" fmla="*/ 85061 h 223284"/>
              <a:gd name="connsiteX19" fmla="*/ 2769782 w 4476307"/>
              <a:gd name="connsiteY19" fmla="*/ 85061 h 223284"/>
              <a:gd name="connsiteX20" fmla="*/ 2764465 w 4476307"/>
              <a:gd name="connsiteY20" fmla="*/ 79744 h 223284"/>
              <a:gd name="connsiteX21" fmla="*/ 3046228 w 4476307"/>
              <a:gd name="connsiteY21" fmla="*/ 79744 h 223284"/>
              <a:gd name="connsiteX22" fmla="*/ 3046228 w 4476307"/>
              <a:gd name="connsiteY22" fmla="*/ 53163 h 223284"/>
              <a:gd name="connsiteX23" fmla="*/ 3545958 w 4476307"/>
              <a:gd name="connsiteY23" fmla="*/ 53163 h 223284"/>
              <a:gd name="connsiteX24" fmla="*/ 3545958 w 4476307"/>
              <a:gd name="connsiteY24" fmla="*/ 53163 h 223284"/>
              <a:gd name="connsiteX25" fmla="*/ 3545958 w 4476307"/>
              <a:gd name="connsiteY25" fmla="*/ 31898 h 223284"/>
              <a:gd name="connsiteX26" fmla="*/ 3827721 w 4476307"/>
              <a:gd name="connsiteY26" fmla="*/ 31898 h 223284"/>
              <a:gd name="connsiteX27" fmla="*/ 3827721 w 4476307"/>
              <a:gd name="connsiteY27" fmla="*/ 26582 h 223284"/>
              <a:gd name="connsiteX28" fmla="*/ 3934047 w 4476307"/>
              <a:gd name="connsiteY28" fmla="*/ 26582 h 223284"/>
              <a:gd name="connsiteX29" fmla="*/ 3934047 w 4476307"/>
              <a:gd name="connsiteY29" fmla="*/ 15949 h 223284"/>
              <a:gd name="connsiteX30" fmla="*/ 4098851 w 4476307"/>
              <a:gd name="connsiteY30" fmla="*/ 15949 h 223284"/>
              <a:gd name="connsiteX31" fmla="*/ 4098851 w 4476307"/>
              <a:gd name="connsiteY31" fmla="*/ 0 h 223284"/>
              <a:gd name="connsiteX32" fmla="*/ 4476307 w 4476307"/>
              <a:gd name="connsiteY32" fmla="*/ 0 h 22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76307" h="223284">
                <a:moveTo>
                  <a:pt x="0" y="223284"/>
                </a:moveTo>
                <a:lnTo>
                  <a:pt x="441251" y="223284"/>
                </a:lnTo>
                <a:lnTo>
                  <a:pt x="457200" y="207335"/>
                </a:lnTo>
                <a:lnTo>
                  <a:pt x="797442" y="207335"/>
                </a:lnTo>
                <a:lnTo>
                  <a:pt x="797442" y="191386"/>
                </a:lnTo>
                <a:lnTo>
                  <a:pt x="1015410" y="191386"/>
                </a:lnTo>
                <a:lnTo>
                  <a:pt x="1015410" y="175437"/>
                </a:lnTo>
                <a:lnTo>
                  <a:pt x="1339703" y="175437"/>
                </a:lnTo>
                <a:lnTo>
                  <a:pt x="1350335" y="164805"/>
                </a:lnTo>
                <a:lnTo>
                  <a:pt x="1525772" y="164805"/>
                </a:lnTo>
                <a:lnTo>
                  <a:pt x="1525772" y="132907"/>
                </a:lnTo>
                <a:lnTo>
                  <a:pt x="1749056" y="132907"/>
                </a:lnTo>
                <a:lnTo>
                  <a:pt x="1749056" y="122275"/>
                </a:lnTo>
                <a:lnTo>
                  <a:pt x="1940442" y="122275"/>
                </a:lnTo>
                <a:lnTo>
                  <a:pt x="1951075" y="111642"/>
                </a:lnTo>
                <a:lnTo>
                  <a:pt x="2280684" y="111642"/>
                </a:lnTo>
                <a:lnTo>
                  <a:pt x="2280684" y="95693"/>
                </a:lnTo>
                <a:lnTo>
                  <a:pt x="2626242" y="95693"/>
                </a:lnTo>
                <a:lnTo>
                  <a:pt x="2626242" y="85061"/>
                </a:lnTo>
                <a:lnTo>
                  <a:pt x="2769782" y="85061"/>
                </a:lnTo>
                <a:lnTo>
                  <a:pt x="2764465" y="79744"/>
                </a:lnTo>
                <a:lnTo>
                  <a:pt x="3046228" y="79744"/>
                </a:lnTo>
                <a:lnTo>
                  <a:pt x="3046228" y="53163"/>
                </a:lnTo>
                <a:lnTo>
                  <a:pt x="3545958" y="53163"/>
                </a:lnTo>
                <a:lnTo>
                  <a:pt x="3545958" y="53163"/>
                </a:lnTo>
                <a:lnTo>
                  <a:pt x="3545958" y="31898"/>
                </a:lnTo>
                <a:lnTo>
                  <a:pt x="3827721" y="31898"/>
                </a:lnTo>
                <a:lnTo>
                  <a:pt x="3827721" y="26582"/>
                </a:lnTo>
                <a:lnTo>
                  <a:pt x="3934047" y="26582"/>
                </a:lnTo>
                <a:lnTo>
                  <a:pt x="3934047" y="15949"/>
                </a:lnTo>
                <a:lnTo>
                  <a:pt x="4098851" y="15949"/>
                </a:lnTo>
                <a:lnTo>
                  <a:pt x="4098851" y="0"/>
                </a:lnTo>
                <a:lnTo>
                  <a:pt x="4476307" y="0"/>
                </a:lnTo>
              </a:path>
            </a:pathLst>
          </a:custGeom>
          <a:noFill/>
          <a:ln w="28575">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reeform: Shape 279">
            <a:extLst>
              <a:ext uri="{FF2B5EF4-FFF2-40B4-BE49-F238E27FC236}">
                <a16:creationId xmlns="" xmlns:a16="http://schemas.microsoft.com/office/drawing/2014/main" id="{4AC61261-1B78-4A38-A467-8C9A5D96C729}"/>
              </a:ext>
            </a:extLst>
          </p:cNvPr>
          <p:cNvSpPr/>
          <p:nvPr/>
        </p:nvSpPr>
        <p:spPr>
          <a:xfrm>
            <a:off x="7347559" y="4742029"/>
            <a:ext cx="4492256" cy="186070"/>
          </a:xfrm>
          <a:custGeom>
            <a:avLst/>
            <a:gdLst>
              <a:gd name="connsiteX0" fmla="*/ 0 w 4492256"/>
              <a:gd name="connsiteY0" fmla="*/ 186070 h 186070"/>
              <a:gd name="connsiteX1" fmla="*/ 547577 w 4492256"/>
              <a:gd name="connsiteY1" fmla="*/ 186070 h 186070"/>
              <a:gd name="connsiteX2" fmla="*/ 552893 w 4492256"/>
              <a:gd name="connsiteY2" fmla="*/ 180754 h 186070"/>
              <a:gd name="connsiteX3" fmla="*/ 712381 w 4492256"/>
              <a:gd name="connsiteY3" fmla="*/ 180754 h 186070"/>
              <a:gd name="connsiteX4" fmla="*/ 712381 w 4492256"/>
              <a:gd name="connsiteY4" fmla="*/ 170121 h 186070"/>
              <a:gd name="connsiteX5" fmla="*/ 1015409 w 4492256"/>
              <a:gd name="connsiteY5" fmla="*/ 170121 h 186070"/>
              <a:gd name="connsiteX6" fmla="*/ 1020726 w 4492256"/>
              <a:gd name="connsiteY6" fmla="*/ 164804 h 186070"/>
              <a:gd name="connsiteX7" fmla="*/ 1392865 w 4492256"/>
              <a:gd name="connsiteY7" fmla="*/ 164804 h 186070"/>
              <a:gd name="connsiteX8" fmla="*/ 1392865 w 4492256"/>
              <a:gd name="connsiteY8" fmla="*/ 154172 h 186070"/>
              <a:gd name="connsiteX9" fmla="*/ 1770321 w 4492256"/>
              <a:gd name="connsiteY9" fmla="*/ 154172 h 186070"/>
              <a:gd name="connsiteX10" fmla="*/ 1770321 w 4492256"/>
              <a:gd name="connsiteY10" fmla="*/ 138223 h 186070"/>
              <a:gd name="connsiteX11" fmla="*/ 2371061 w 4492256"/>
              <a:gd name="connsiteY11" fmla="*/ 138223 h 186070"/>
              <a:gd name="connsiteX12" fmla="*/ 2371061 w 4492256"/>
              <a:gd name="connsiteY12" fmla="*/ 111642 h 186070"/>
              <a:gd name="connsiteX13" fmla="*/ 3125972 w 4492256"/>
              <a:gd name="connsiteY13" fmla="*/ 111642 h 186070"/>
              <a:gd name="connsiteX14" fmla="*/ 3125972 w 4492256"/>
              <a:gd name="connsiteY14" fmla="*/ 101009 h 186070"/>
              <a:gd name="connsiteX15" fmla="*/ 3673549 w 4492256"/>
              <a:gd name="connsiteY15" fmla="*/ 101009 h 186070"/>
              <a:gd name="connsiteX16" fmla="*/ 3673549 w 4492256"/>
              <a:gd name="connsiteY16" fmla="*/ 69112 h 186070"/>
              <a:gd name="connsiteX17" fmla="*/ 3891516 w 4492256"/>
              <a:gd name="connsiteY17" fmla="*/ 69112 h 186070"/>
              <a:gd name="connsiteX18" fmla="*/ 3896833 w 4492256"/>
              <a:gd name="connsiteY18" fmla="*/ 63795 h 186070"/>
              <a:gd name="connsiteX19" fmla="*/ 4024423 w 4492256"/>
              <a:gd name="connsiteY19" fmla="*/ 63795 h 186070"/>
              <a:gd name="connsiteX20" fmla="*/ 4024423 w 4492256"/>
              <a:gd name="connsiteY20" fmla="*/ 63795 h 186070"/>
              <a:gd name="connsiteX21" fmla="*/ 4024423 w 4492256"/>
              <a:gd name="connsiteY21" fmla="*/ 63795 h 186070"/>
              <a:gd name="connsiteX22" fmla="*/ 4024423 w 4492256"/>
              <a:gd name="connsiteY22" fmla="*/ 31898 h 186070"/>
              <a:gd name="connsiteX23" fmla="*/ 4460358 w 4492256"/>
              <a:gd name="connsiteY23" fmla="*/ 31898 h 186070"/>
              <a:gd name="connsiteX24" fmla="*/ 4460358 w 4492256"/>
              <a:gd name="connsiteY24" fmla="*/ 0 h 186070"/>
              <a:gd name="connsiteX25" fmla="*/ 4492256 w 4492256"/>
              <a:gd name="connsiteY25" fmla="*/ 0 h 18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256" h="186070">
                <a:moveTo>
                  <a:pt x="0" y="186070"/>
                </a:moveTo>
                <a:lnTo>
                  <a:pt x="547577" y="186070"/>
                </a:lnTo>
                <a:lnTo>
                  <a:pt x="552893" y="180754"/>
                </a:lnTo>
                <a:lnTo>
                  <a:pt x="712381" y="180754"/>
                </a:lnTo>
                <a:lnTo>
                  <a:pt x="712381" y="170121"/>
                </a:lnTo>
                <a:lnTo>
                  <a:pt x="1015409" y="170121"/>
                </a:lnTo>
                <a:lnTo>
                  <a:pt x="1020726" y="164804"/>
                </a:lnTo>
                <a:lnTo>
                  <a:pt x="1392865" y="164804"/>
                </a:lnTo>
                <a:lnTo>
                  <a:pt x="1392865" y="154172"/>
                </a:lnTo>
                <a:lnTo>
                  <a:pt x="1770321" y="154172"/>
                </a:lnTo>
                <a:lnTo>
                  <a:pt x="1770321" y="138223"/>
                </a:lnTo>
                <a:lnTo>
                  <a:pt x="2371061" y="138223"/>
                </a:lnTo>
                <a:lnTo>
                  <a:pt x="2371061" y="111642"/>
                </a:lnTo>
                <a:lnTo>
                  <a:pt x="3125972" y="111642"/>
                </a:lnTo>
                <a:lnTo>
                  <a:pt x="3125972" y="101009"/>
                </a:lnTo>
                <a:lnTo>
                  <a:pt x="3673549" y="101009"/>
                </a:lnTo>
                <a:lnTo>
                  <a:pt x="3673549" y="69112"/>
                </a:lnTo>
                <a:lnTo>
                  <a:pt x="3891516" y="69112"/>
                </a:lnTo>
                <a:lnTo>
                  <a:pt x="3896833" y="63795"/>
                </a:lnTo>
                <a:lnTo>
                  <a:pt x="4024423" y="63795"/>
                </a:lnTo>
                <a:lnTo>
                  <a:pt x="4024423" y="63795"/>
                </a:lnTo>
                <a:lnTo>
                  <a:pt x="4024423" y="63795"/>
                </a:lnTo>
                <a:lnTo>
                  <a:pt x="4024423" y="31898"/>
                </a:lnTo>
                <a:lnTo>
                  <a:pt x="4460358" y="31898"/>
                </a:lnTo>
                <a:lnTo>
                  <a:pt x="4460358" y="0"/>
                </a:lnTo>
                <a:lnTo>
                  <a:pt x="4492256" y="0"/>
                </a:lnTo>
              </a:path>
            </a:pathLst>
          </a:custGeom>
          <a:noFill/>
          <a:ln w="28575">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Freeform: Shape 274">
            <a:extLst>
              <a:ext uri="{FF2B5EF4-FFF2-40B4-BE49-F238E27FC236}">
                <a16:creationId xmlns="" xmlns:a16="http://schemas.microsoft.com/office/drawing/2014/main" id="{BBFC8ED9-46B2-4B5E-8435-A395A2A9DCA7}"/>
              </a:ext>
            </a:extLst>
          </p:cNvPr>
          <p:cNvSpPr/>
          <p:nvPr/>
        </p:nvSpPr>
        <p:spPr>
          <a:xfrm>
            <a:off x="1371600" y="3520368"/>
            <a:ext cx="4495800" cy="1409700"/>
          </a:xfrm>
          <a:custGeom>
            <a:avLst/>
            <a:gdLst>
              <a:gd name="connsiteX0" fmla="*/ 0 w 4495800"/>
              <a:gd name="connsiteY0" fmla="*/ 1409700 h 1409700"/>
              <a:gd name="connsiteX1" fmla="*/ 292100 w 4495800"/>
              <a:gd name="connsiteY1" fmla="*/ 1409700 h 1409700"/>
              <a:gd name="connsiteX2" fmla="*/ 292100 w 4495800"/>
              <a:gd name="connsiteY2" fmla="*/ 1401233 h 1409700"/>
              <a:gd name="connsiteX3" fmla="*/ 512233 w 4495800"/>
              <a:gd name="connsiteY3" fmla="*/ 1401233 h 1409700"/>
              <a:gd name="connsiteX4" fmla="*/ 512233 w 4495800"/>
              <a:gd name="connsiteY4" fmla="*/ 1380066 h 1409700"/>
              <a:gd name="connsiteX5" fmla="*/ 584200 w 4495800"/>
              <a:gd name="connsiteY5" fmla="*/ 1380066 h 1409700"/>
              <a:gd name="connsiteX6" fmla="*/ 584200 w 4495800"/>
              <a:gd name="connsiteY6" fmla="*/ 1354666 h 1409700"/>
              <a:gd name="connsiteX7" fmla="*/ 952500 w 4495800"/>
              <a:gd name="connsiteY7" fmla="*/ 1354666 h 1409700"/>
              <a:gd name="connsiteX8" fmla="*/ 952500 w 4495800"/>
              <a:gd name="connsiteY8" fmla="*/ 1341966 h 1409700"/>
              <a:gd name="connsiteX9" fmla="*/ 1062567 w 4495800"/>
              <a:gd name="connsiteY9" fmla="*/ 1341966 h 1409700"/>
              <a:gd name="connsiteX10" fmla="*/ 1062567 w 4495800"/>
              <a:gd name="connsiteY10" fmla="*/ 1325033 h 1409700"/>
              <a:gd name="connsiteX11" fmla="*/ 1117600 w 4495800"/>
              <a:gd name="connsiteY11" fmla="*/ 1325033 h 1409700"/>
              <a:gd name="connsiteX12" fmla="*/ 1117600 w 4495800"/>
              <a:gd name="connsiteY12" fmla="*/ 1308100 h 1409700"/>
              <a:gd name="connsiteX13" fmla="*/ 1143000 w 4495800"/>
              <a:gd name="connsiteY13" fmla="*/ 1308100 h 1409700"/>
              <a:gd name="connsiteX14" fmla="*/ 1143000 w 4495800"/>
              <a:gd name="connsiteY14" fmla="*/ 1299633 h 1409700"/>
              <a:gd name="connsiteX15" fmla="*/ 1185333 w 4495800"/>
              <a:gd name="connsiteY15" fmla="*/ 1299633 h 1409700"/>
              <a:gd name="connsiteX16" fmla="*/ 1185333 w 4495800"/>
              <a:gd name="connsiteY16" fmla="*/ 1286933 h 1409700"/>
              <a:gd name="connsiteX17" fmla="*/ 1219200 w 4495800"/>
              <a:gd name="connsiteY17" fmla="*/ 1286933 h 1409700"/>
              <a:gd name="connsiteX18" fmla="*/ 1219200 w 4495800"/>
              <a:gd name="connsiteY18" fmla="*/ 1265766 h 1409700"/>
              <a:gd name="connsiteX19" fmla="*/ 1253067 w 4495800"/>
              <a:gd name="connsiteY19" fmla="*/ 1265766 h 1409700"/>
              <a:gd name="connsiteX20" fmla="*/ 1253067 w 4495800"/>
              <a:gd name="connsiteY20" fmla="*/ 1253066 h 1409700"/>
              <a:gd name="connsiteX21" fmla="*/ 1303867 w 4495800"/>
              <a:gd name="connsiteY21" fmla="*/ 1253066 h 1409700"/>
              <a:gd name="connsiteX22" fmla="*/ 1303867 w 4495800"/>
              <a:gd name="connsiteY22" fmla="*/ 1231900 h 1409700"/>
              <a:gd name="connsiteX23" fmla="*/ 1384300 w 4495800"/>
              <a:gd name="connsiteY23" fmla="*/ 1231900 h 1409700"/>
              <a:gd name="connsiteX24" fmla="*/ 1384300 w 4495800"/>
              <a:gd name="connsiteY24" fmla="*/ 1214966 h 1409700"/>
              <a:gd name="connsiteX25" fmla="*/ 1447800 w 4495800"/>
              <a:gd name="connsiteY25" fmla="*/ 1214966 h 1409700"/>
              <a:gd name="connsiteX26" fmla="*/ 1447800 w 4495800"/>
              <a:gd name="connsiteY26" fmla="*/ 1202266 h 1409700"/>
              <a:gd name="connsiteX27" fmla="*/ 1519767 w 4495800"/>
              <a:gd name="connsiteY27" fmla="*/ 1202266 h 1409700"/>
              <a:gd name="connsiteX28" fmla="*/ 1528233 w 4495800"/>
              <a:gd name="connsiteY28" fmla="*/ 1193800 h 1409700"/>
              <a:gd name="connsiteX29" fmla="*/ 1617133 w 4495800"/>
              <a:gd name="connsiteY29" fmla="*/ 1193800 h 1409700"/>
              <a:gd name="connsiteX30" fmla="*/ 1617133 w 4495800"/>
              <a:gd name="connsiteY30" fmla="*/ 1159933 h 1409700"/>
              <a:gd name="connsiteX31" fmla="*/ 1642533 w 4495800"/>
              <a:gd name="connsiteY31" fmla="*/ 1159933 h 1409700"/>
              <a:gd name="connsiteX32" fmla="*/ 1642533 w 4495800"/>
              <a:gd name="connsiteY32" fmla="*/ 1147233 h 1409700"/>
              <a:gd name="connsiteX33" fmla="*/ 1672167 w 4495800"/>
              <a:gd name="connsiteY33" fmla="*/ 1147233 h 1409700"/>
              <a:gd name="connsiteX34" fmla="*/ 1672167 w 4495800"/>
              <a:gd name="connsiteY34" fmla="*/ 1121833 h 1409700"/>
              <a:gd name="connsiteX35" fmla="*/ 1706033 w 4495800"/>
              <a:gd name="connsiteY35" fmla="*/ 1121833 h 1409700"/>
              <a:gd name="connsiteX36" fmla="*/ 1706033 w 4495800"/>
              <a:gd name="connsiteY36" fmla="*/ 1096433 h 1409700"/>
              <a:gd name="connsiteX37" fmla="*/ 1735667 w 4495800"/>
              <a:gd name="connsiteY37" fmla="*/ 1096433 h 1409700"/>
              <a:gd name="connsiteX38" fmla="*/ 1735667 w 4495800"/>
              <a:gd name="connsiteY38" fmla="*/ 1075266 h 1409700"/>
              <a:gd name="connsiteX39" fmla="*/ 1833033 w 4495800"/>
              <a:gd name="connsiteY39" fmla="*/ 1075266 h 1409700"/>
              <a:gd name="connsiteX40" fmla="*/ 1833033 w 4495800"/>
              <a:gd name="connsiteY40" fmla="*/ 1075266 h 1409700"/>
              <a:gd name="connsiteX41" fmla="*/ 1955800 w 4495800"/>
              <a:gd name="connsiteY41" fmla="*/ 1075266 h 1409700"/>
              <a:gd name="connsiteX42" fmla="*/ 1955800 w 4495800"/>
              <a:gd name="connsiteY42" fmla="*/ 1049866 h 1409700"/>
              <a:gd name="connsiteX43" fmla="*/ 2010833 w 4495800"/>
              <a:gd name="connsiteY43" fmla="*/ 1049866 h 1409700"/>
              <a:gd name="connsiteX44" fmla="*/ 2019299 w 4495800"/>
              <a:gd name="connsiteY44" fmla="*/ 1041400 h 1409700"/>
              <a:gd name="connsiteX45" fmla="*/ 2154767 w 4495800"/>
              <a:gd name="connsiteY45" fmla="*/ 1041400 h 1409700"/>
              <a:gd name="connsiteX46" fmla="*/ 2167467 w 4495800"/>
              <a:gd name="connsiteY46" fmla="*/ 1028700 h 1409700"/>
              <a:gd name="connsiteX47" fmla="*/ 2192867 w 4495800"/>
              <a:gd name="connsiteY47" fmla="*/ 1028700 h 1409700"/>
              <a:gd name="connsiteX48" fmla="*/ 2192867 w 4495800"/>
              <a:gd name="connsiteY48" fmla="*/ 994833 h 1409700"/>
              <a:gd name="connsiteX49" fmla="*/ 2226733 w 4495800"/>
              <a:gd name="connsiteY49" fmla="*/ 994833 h 1409700"/>
              <a:gd name="connsiteX50" fmla="*/ 2226733 w 4495800"/>
              <a:gd name="connsiteY50" fmla="*/ 973666 h 1409700"/>
              <a:gd name="connsiteX51" fmla="*/ 2247900 w 4495800"/>
              <a:gd name="connsiteY51" fmla="*/ 973666 h 1409700"/>
              <a:gd name="connsiteX52" fmla="*/ 2256367 w 4495800"/>
              <a:gd name="connsiteY52" fmla="*/ 965199 h 1409700"/>
              <a:gd name="connsiteX53" fmla="*/ 2256367 w 4495800"/>
              <a:gd name="connsiteY53" fmla="*/ 956733 h 1409700"/>
              <a:gd name="connsiteX54" fmla="*/ 2256367 w 4495800"/>
              <a:gd name="connsiteY54" fmla="*/ 927100 h 1409700"/>
              <a:gd name="connsiteX55" fmla="*/ 2286000 w 4495800"/>
              <a:gd name="connsiteY55" fmla="*/ 927100 h 1409700"/>
              <a:gd name="connsiteX56" fmla="*/ 2286000 w 4495800"/>
              <a:gd name="connsiteY56" fmla="*/ 889000 h 1409700"/>
              <a:gd name="connsiteX57" fmla="*/ 2400300 w 4495800"/>
              <a:gd name="connsiteY57" fmla="*/ 889000 h 1409700"/>
              <a:gd name="connsiteX58" fmla="*/ 2400300 w 4495800"/>
              <a:gd name="connsiteY58" fmla="*/ 876300 h 1409700"/>
              <a:gd name="connsiteX59" fmla="*/ 2692400 w 4495800"/>
              <a:gd name="connsiteY59" fmla="*/ 876300 h 1409700"/>
              <a:gd name="connsiteX60" fmla="*/ 2692400 w 4495800"/>
              <a:gd name="connsiteY60" fmla="*/ 842433 h 1409700"/>
              <a:gd name="connsiteX61" fmla="*/ 2768600 w 4495800"/>
              <a:gd name="connsiteY61" fmla="*/ 842433 h 1409700"/>
              <a:gd name="connsiteX62" fmla="*/ 2768600 w 4495800"/>
              <a:gd name="connsiteY62" fmla="*/ 812800 h 1409700"/>
              <a:gd name="connsiteX63" fmla="*/ 2810933 w 4495800"/>
              <a:gd name="connsiteY63" fmla="*/ 812800 h 1409700"/>
              <a:gd name="connsiteX64" fmla="*/ 2810933 w 4495800"/>
              <a:gd name="connsiteY64" fmla="*/ 753533 h 1409700"/>
              <a:gd name="connsiteX65" fmla="*/ 2823633 w 4495800"/>
              <a:gd name="connsiteY65" fmla="*/ 753533 h 1409700"/>
              <a:gd name="connsiteX66" fmla="*/ 2823633 w 4495800"/>
              <a:gd name="connsiteY66" fmla="*/ 736600 h 1409700"/>
              <a:gd name="connsiteX67" fmla="*/ 2849033 w 4495800"/>
              <a:gd name="connsiteY67" fmla="*/ 736600 h 1409700"/>
              <a:gd name="connsiteX68" fmla="*/ 2849033 w 4495800"/>
              <a:gd name="connsiteY68" fmla="*/ 715433 h 1409700"/>
              <a:gd name="connsiteX69" fmla="*/ 2971800 w 4495800"/>
              <a:gd name="connsiteY69" fmla="*/ 715433 h 1409700"/>
              <a:gd name="connsiteX70" fmla="*/ 2971800 w 4495800"/>
              <a:gd name="connsiteY70" fmla="*/ 685800 h 1409700"/>
              <a:gd name="connsiteX71" fmla="*/ 3056467 w 4495800"/>
              <a:gd name="connsiteY71" fmla="*/ 685800 h 1409700"/>
              <a:gd name="connsiteX72" fmla="*/ 3056467 w 4495800"/>
              <a:gd name="connsiteY72" fmla="*/ 664633 h 1409700"/>
              <a:gd name="connsiteX73" fmla="*/ 3187700 w 4495800"/>
              <a:gd name="connsiteY73" fmla="*/ 664633 h 1409700"/>
              <a:gd name="connsiteX74" fmla="*/ 3187700 w 4495800"/>
              <a:gd name="connsiteY74" fmla="*/ 635000 h 1409700"/>
              <a:gd name="connsiteX75" fmla="*/ 3293533 w 4495800"/>
              <a:gd name="connsiteY75" fmla="*/ 635000 h 1409700"/>
              <a:gd name="connsiteX76" fmla="*/ 3306233 w 4495800"/>
              <a:gd name="connsiteY76" fmla="*/ 622300 h 1409700"/>
              <a:gd name="connsiteX77" fmla="*/ 3365500 w 4495800"/>
              <a:gd name="connsiteY77" fmla="*/ 622300 h 1409700"/>
              <a:gd name="connsiteX78" fmla="*/ 3365500 w 4495800"/>
              <a:gd name="connsiteY78" fmla="*/ 537633 h 1409700"/>
              <a:gd name="connsiteX79" fmla="*/ 3386667 w 4495800"/>
              <a:gd name="connsiteY79" fmla="*/ 537633 h 1409700"/>
              <a:gd name="connsiteX80" fmla="*/ 3386667 w 4495800"/>
              <a:gd name="connsiteY80" fmla="*/ 537633 h 1409700"/>
              <a:gd name="connsiteX81" fmla="*/ 3416300 w 4495800"/>
              <a:gd name="connsiteY81" fmla="*/ 508000 h 1409700"/>
              <a:gd name="connsiteX82" fmla="*/ 3416300 w 4495800"/>
              <a:gd name="connsiteY82" fmla="*/ 457200 h 1409700"/>
              <a:gd name="connsiteX83" fmla="*/ 3564467 w 4495800"/>
              <a:gd name="connsiteY83" fmla="*/ 457200 h 1409700"/>
              <a:gd name="connsiteX84" fmla="*/ 3581400 w 4495800"/>
              <a:gd name="connsiteY84" fmla="*/ 440267 h 1409700"/>
              <a:gd name="connsiteX85" fmla="*/ 3771900 w 4495800"/>
              <a:gd name="connsiteY85" fmla="*/ 440267 h 1409700"/>
              <a:gd name="connsiteX86" fmla="*/ 3771900 w 4495800"/>
              <a:gd name="connsiteY86" fmla="*/ 436033 h 1409700"/>
              <a:gd name="connsiteX87" fmla="*/ 3869267 w 4495800"/>
              <a:gd name="connsiteY87" fmla="*/ 436033 h 1409700"/>
              <a:gd name="connsiteX88" fmla="*/ 3869267 w 4495800"/>
              <a:gd name="connsiteY88" fmla="*/ 402166 h 1409700"/>
              <a:gd name="connsiteX89" fmla="*/ 3898900 w 4495800"/>
              <a:gd name="connsiteY89" fmla="*/ 402166 h 1409700"/>
              <a:gd name="connsiteX90" fmla="*/ 3898900 w 4495800"/>
              <a:gd name="connsiteY90" fmla="*/ 381000 h 1409700"/>
              <a:gd name="connsiteX91" fmla="*/ 3932767 w 4495800"/>
              <a:gd name="connsiteY91" fmla="*/ 381000 h 1409700"/>
              <a:gd name="connsiteX92" fmla="*/ 3932767 w 4495800"/>
              <a:gd name="connsiteY92" fmla="*/ 300566 h 1409700"/>
              <a:gd name="connsiteX93" fmla="*/ 3975100 w 4495800"/>
              <a:gd name="connsiteY93" fmla="*/ 300566 h 1409700"/>
              <a:gd name="connsiteX94" fmla="*/ 3975100 w 4495800"/>
              <a:gd name="connsiteY94" fmla="*/ 249766 h 1409700"/>
              <a:gd name="connsiteX95" fmla="*/ 3996267 w 4495800"/>
              <a:gd name="connsiteY95" fmla="*/ 249766 h 1409700"/>
              <a:gd name="connsiteX96" fmla="*/ 3983567 w 4495800"/>
              <a:gd name="connsiteY96" fmla="*/ 237066 h 1409700"/>
              <a:gd name="connsiteX97" fmla="*/ 4008967 w 4495800"/>
              <a:gd name="connsiteY97" fmla="*/ 211666 h 1409700"/>
              <a:gd name="connsiteX98" fmla="*/ 4072467 w 4495800"/>
              <a:gd name="connsiteY98" fmla="*/ 211666 h 1409700"/>
              <a:gd name="connsiteX99" fmla="*/ 4072467 w 4495800"/>
              <a:gd name="connsiteY99" fmla="*/ 177800 h 1409700"/>
              <a:gd name="connsiteX100" fmla="*/ 4322233 w 4495800"/>
              <a:gd name="connsiteY100" fmla="*/ 177800 h 1409700"/>
              <a:gd name="connsiteX101" fmla="*/ 4322233 w 4495800"/>
              <a:gd name="connsiteY101" fmla="*/ 148166 h 1409700"/>
              <a:gd name="connsiteX102" fmla="*/ 4453467 w 4495800"/>
              <a:gd name="connsiteY102" fmla="*/ 148166 h 1409700"/>
              <a:gd name="connsiteX103" fmla="*/ 4453467 w 4495800"/>
              <a:gd name="connsiteY103" fmla="*/ 84666 h 1409700"/>
              <a:gd name="connsiteX104" fmla="*/ 4483100 w 4495800"/>
              <a:gd name="connsiteY104" fmla="*/ 84666 h 1409700"/>
              <a:gd name="connsiteX105" fmla="*/ 4483100 w 4495800"/>
              <a:gd name="connsiteY105" fmla="*/ 50800 h 1409700"/>
              <a:gd name="connsiteX106" fmla="*/ 4495800 w 4495800"/>
              <a:gd name="connsiteY106" fmla="*/ 50800 h 1409700"/>
              <a:gd name="connsiteX107" fmla="*/ 4495800 w 4495800"/>
              <a:gd name="connsiteY107" fmla="*/ 0 h 14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495800" h="1409700">
                <a:moveTo>
                  <a:pt x="0" y="1409700"/>
                </a:moveTo>
                <a:lnTo>
                  <a:pt x="292100" y="1409700"/>
                </a:lnTo>
                <a:lnTo>
                  <a:pt x="292100" y="1401233"/>
                </a:lnTo>
                <a:lnTo>
                  <a:pt x="512233" y="1401233"/>
                </a:lnTo>
                <a:lnTo>
                  <a:pt x="512233" y="1380066"/>
                </a:lnTo>
                <a:lnTo>
                  <a:pt x="584200" y="1380066"/>
                </a:lnTo>
                <a:lnTo>
                  <a:pt x="584200" y="1354666"/>
                </a:lnTo>
                <a:lnTo>
                  <a:pt x="952500" y="1354666"/>
                </a:lnTo>
                <a:lnTo>
                  <a:pt x="952500" y="1341966"/>
                </a:lnTo>
                <a:lnTo>
                  <a:pt x="1062567" y="1341966"/>
                </a:lnTo>
                <a:lnTo>
                  <a:pt x="1062567" y="1325033"/>
                </a:lnTo>
                <a:lnTo>
                  <a:pt x="1117600" y="1325033"/>
                </a:lnTo>
                <a:lnTo>
                  <a:pt x="1117600" y="1308100"/>
                </a:lnTo>
                <a:lnTo>
                  <a:pt x="1143000" y="1308100"/>
                </a:lnTo>
                <a:lnTo>
                  <a:pt x="1143000" y="1299633"/>
                </a:lnTo>
                <a:lnTo>
                  <a:pt x="1185333" y="1299633"/>
                </a:lnTo>
                <a:lnTo>
                  <a:pt x="1185333" y="1286933"/>
                </a:lnTo>
                <a:lnTo>
                  <a:pt x="1219200" y="1286933"/>
                </a:lnTo>
                <a:lnTo>
                  <a:pt x="1219200" y="1265766"/>
                </a:lnTo>
                <a:lnTo>
                  <a:pt x="1253067" y="1265766"/>
                </a:lnTo>
                <a:lnTo>
                  <a:pt x="1253067" y="1253066"/>
                </a:lnTo>
                <a:lnTo>
                  <a:pt x="1303867" y="1253066"/>
                </a:lnTo>
                <a:lnTo>
                  <a:pt x="1303867" y="1231900"/>
                </a:lnTo>
                <a:lnTo>
                  <a:pt x="1384300" y="1231900"/>
                </a:lnTo>
                <a:lnTo>
                  <a:pt x="1384300" y="1214966"/>
                </a:lnTo>
                <a:lnTo>
                  <a:pt x="1447800" y="1214966"/>
                </a:lnTo>
                <a:lnTo>
                  <a:pt x="1447800" y="1202266"/>
                </a:lnTo>
                <a:lnTo>
                  <a:pt x="1519767" y="1202266"/>
                </a:lnTo>
                <a:lnTo>
                  <a:pt x="1528233" y="1193800"/>
                </a:lnTo>
                <a:lnTo>
                  <a:pt x="1617133" y="1193800"/>
                </a:lnTo>
                <a:lnTo>
                  <a:pt x="1617133" y="1159933"/>
                </a:lnTo>
                <a:lnTo>
                  <a:pt x="1642533" y="1159933"/>
                </a:lnTo>
                <a:lnTo>
                  <a:pt x="1642533" y="1147233"/>
                </a:lnTo>
                <a:lnTo>
                  <a:pt x="1672167" y="1147233"/>
                </a:lnTo>
                <a:lnTo>
                  <a:pt x="1672167" y="1121833"/>
                </a:lnTo>
                <a:lnTo>
                  <a:pt x="1706033" y="1121833"/>
                </a:lnTo>
                <a:lnTo>
                  <a:pt x="1706033" y="1096433"/>
                </a:lnTo>
                <a:lnTo>
                  <a:pt x="1735667" y="1096433"/>
                </a:lnTo>
                <a:lnTo>
                  <a:pt x="1735667" y="1075266"/>
                </a:lnTo>
                <a:lnTo>
                  <a:pt x="1833033" y="1075266"/>
                </a:lnTo>
                <a:lnTo>
                  <a:pt x="1833033" y="1075266"/>
                </a:lnTo>
                <a:lnTo>
                  <a:pt x="1955800" y="1075266"/>
                </a:lnTo>
                <a:lnTo>
                  <a:pt x="1955800" y="1049866"/>
                </a:lnTo>
                <a:lnTo>
                  <a:pt x="2010833" y="1049866"/>
                </a:lnTo>
                <a:lnTo>
                  <a:pt x="2019299" y="1041400"/>
                </a:lnTo>
                <a:lnTo>
                  <a:pt x="2154767" y="1041400"/>
                </a:lnTo>
                <a:lnTo>
                  <a:pt x="2167467" y="1028700"/>
                </a:lnTo>
                <a:lnTo>
                  <a:pt x="2192867" y="1028700"/>
                </a:lnTo>
                <a:lnTo>
                  <a:pt x="2192867" y="994833"/>
                </a:lnTo>
                <a:lnTo>
                  <a:pt x="2226733" y="994833"/>
                </a:lnTo>
                <a:lnTo>
                  <a:pt x="2226733" y="973666"/>
                </a:lnTo>
                <a:lnTo>
                  <a:pt x="2247900" y="973666"/>
                </a:lnTo>
                <a:lnTo>
                  <a:pt x="2256367" y="965199"/>
                </a:lnTo>
                <a:lnTo>
                  <a:pt x="2256367" y="956733"/>
                </a:lnTo>
                <a:lnTo>
                  <a:pt x="2256367" y="927100"/>
                </a:lnTo>
                <a:lnTo>
                  <a:pt x="2286000" y="927100"/>
                </a:lnTo>
                <a:lnTo>
                  <a:pt x="2286000" y="889000"/>
                </a:lnTo>
                <a:lnTo>
                  <a:pt x="2400300" y="889000"/>
                </a:lnTo>
                <a:lnTo>
                  <a:pt x="2400300" y="876300"/>
                </a:lnTo>
                <a:lnTo>
                  <a:pt x="2692400" y="876300"/>
                </a:lnTo>
                <a:lnTo>
                  <a:pt x="2692400" y="842433"/>
                </a:lnTo>
                <a:lnTo>
                  <a:pt x="2768600" y="842433"/>
                </a:lnTo>
                <a:lnTo>
                  <a:pt x="2768600" y="812800"/>
                </a:lnTo>
                <a:lnTo>
                  <a:pt x="2810933" y="812800"/>
                </a:lnTo>
                <a:lnTo>
                  <a:pt x="2810933" y="753533"/>
                </a:lnTo>
                <a:lnTo>
                  <a:pt x="2823633" y="753533"/>
                </a:lnTo>
                <a:lnTo>
                  <a:pt x="2823633" y="736600"/>
                </a:lnTo>
                <a:lnTo>
                  <a:pt x="2849033" y="736600"/>
                </a:lnTo>
                <a:lnTo>
                  <a:pt x="2849033" y="715433"/>
                </a:lnTo>
                <a:lnTo>
                  <a:pt x="2971800" y="715433"/>
                </a:lnTo>
                <a:lnTo>
                  <a:pt x="2971800" y="685800"/>
                </a:lnTo>
                <a:lnTo>
                  <a:pt x="3056467" y="685800"/>
                </a:lnTo>
                <a:lnTo>
                  <a:pt x="3056467" y="664633"/>
                </a:lnTo>
                <a:lnTo>
                  <a:pt x="3187700" y="664633"/>
                </a:lnTo>
                <a:lnTo>
                  <a:pt x="3187700" y="635000"/>
                </a:lnTo>
                <a:lnTo>
                  <a:pt x="3293533" y="635000"/>
                </a:lnTo>
                <a:lnTo>
                  <a:pt x="3306233" y="622300"/>
                </a:lnTo>
                <a:lnTo>
                  <a:pt x="3365500" y="622300"/>
                </a:lnTo>
                <a:lnTo>
                  <a:pt x="3365500" y="537633"/>
                </a:lnTo>
                <a:lnTo>
                  <a:pt x="3386667" y="537633"/>
                </a:lnTo>
                <a:lnTo>
                  <a:pt x="3386667" y="537633"/>
                </a:lnTo>
                <a:lnTo>
                  <a:pt x="3416300" y="508000"/>
                </a:lnTo>
                <a:lnTo>
                  <a:pt x="3416300" y="457200"/>
                </a:lnTo>
                <a:lnTo>
                  <a:pt x="3564467" y="457200"/>
                </a:lnTo>
                <a:lnTo>
                  <a:pt x="3581400" y="440267"/>
                </a:lnTo>
                <a:lnTo>
                  <a:pt x="3771900" y="440267"/>
                </a:lnTo>
                <a:lnTo>
                  <a:pt x="3771900" y="436033"/>
                </a:lnTo>
                <a:lnTo>
                  <a:pt x="3869267" y="436033"/>
                </a:lnTo>
                <a:lnTo>
                  <a:pt x="3869267" y="402166"/>
                </a:lnTo>
                <a:lnTo>
                  <a:pt x="3898900" y="402166"/>
                </a:lnTo>
                <a:lnTo>
                  <a:pt x="3898900" y="381000"/>
                </a:lnTo>
                <a:lnTo>
                  <a:pt x="3932767" y="381000"/>
                </a:lnTo>
                <a:lnTo>
                  <a:pt x="3932767" y="300566"/>
                </a:lnTo>
                <a:lnTo>
                  <a:pt x="3975100" y="300566"/>
                </a:lnTo>
                <a:lnTo>
                  <a:pt x="3975100" y="249766"/>
                </a:lnTo>
                <a:lnTo>
                  <a:pt x="3996267" y="249766"/>
                </a:lnTo>
                <a:lnTo>
                  <a:pt x="3983567" y="237066"/>
                </a:lnTo>
                <a:lnTo>
                  <a:pt x="4008967" y="211666"/>
                </a:lnTo>
                <a:lnTo>
                  <a:pt x="4072467" y="211666"/>
                </a:lnTo>
                <a:lnTo>
                  <a:pt x="4072467" y="177800"/>
                </a:lnTo>
                <a:lnTo>
                  <a:pt x="4322233" y="177800"/>
                </a:lnTo>
                <a:lnTo>
                  <a:pt x="4322233" y="148166"/>
                </a:lnTo>
                <a:lnTo>
                  <a:pt x="4453467" y="148166"/>
                </a:lnTo>
                <a:lnTo>
                  <a:pt x="4453467" y="84666"/>
                </a:lnTo>
                <a:lnTo>
                  <a:pt x="4483100" y="84666"/>
                </a:lnTo>
                <a:lnTo>
                  <a:pt x="4483100" y="50800"/>
                </a:lnTo>
                <a:lnTo>
                  <a:pt x="4495800" y="50800"/>
                </a:lnTo>
                <a:lnTo>
                  <a:pt x="4495800" y="0"/>
                </a:lnTo>
              </a:path>
            </a:pathLst>
          </a:custGeom>
          <a:noFill/>
          <a:ln w="28575">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Freeform: Shape 273">
            <a:extLst>
              <a:ext uri="{FF2B5EF4-FFF2-40B4-BE49-F238E27FC236}">
                <a16:creationId xmlns="" xmlns:a16="http://schemas.microsoft.com/office/drawing/2014/main" id="{1E26DEA7-E851-44EF-B284-D22414E0A8F5}"/>
              </a:ext>
            </a:extLst>
          </p:cNvPr>
          <p:cNvSpPr/>
          <p:nvPr/>
        </p:nvSpPr>
        <p:spPr>
          <a:xfrm>
            <a:off x="1358901" y="3820948"/>
            <a:ext cx="4504267" cy="1113367"/>
          </a:xfrm>
          <a:custGeom>
            <a:avLst/>
            <a:gdLst>
              <a:gd name="connsiteX0" fmla="*/ 0 w 4504267"/>
              <a:gd name="connsiteY0" fmla="*/ 1113367 h 1113367"/>
              <a:gd name="connsiteX1" fmla="*/ 287867 w 4504267"/>
              <a:gd name="connsiteY1" fmla="*/ 1113367 h 1113367"/>
              <a:gd name="connsiteX2" fmla="*/ 287867 w 4504267"/>
              <a:gd name="connsiteY2" fmla="*/ 1087967 h 1113367"/>
              <a:gd name="connsiteX3" fmla="*/ 338667 w 4504267"/>
              <a:gd name="connsiteY3" fmla="*/ 1087967 h 1113367"/>
              <a:gd name="connsiteX4" fmla="*/ 338667 w 4504267"/>
              <a:gd name="connsiteY4" fmla="*/ 1071034 h 1113367"/>
              <a:gd name="connsiteX5" fmla="*/ 643467 w 4504267"/>
              <a:gd name="connsiteY5" fmla="*/ 1071034 h 1113367"/>
              <a:gd name="connsiteX6" fmla="*/ 643467 w 4504267"/>
              <a:gd name="connsiteY6" fmla="*/ 1049867 h 1113367"/>
              <a:gd name="connsiteX7" fmla="*/ 706967 w 4504267"/>
              <a:gd name="connsiteY7" fmla="*/ 1049867 h 1113367"/>
              <a:gd name="connsiteX8" fmla="*/ 715433 w 4504267"/>
              <a:gd name="connsiteY8" fmla="*/ 1041401 h 1113367"/>
              <a:gd name="connsiteX9" fmla="*/ 766233 w 4504267"/>
              <a:gd name="connsiteY9" fmla="*/ 1041401 h 1113367"/>
              <a:gd name="connsiteX10" fmla="*/ 766233 w 4504267"/>
              <a:gd name="connsiteY10" fmla="*/ 1020234 h 1113367"/>
              <a:gd name="connsiteX11" fmla="*/ 1037167 w 4504267"/>
              <a:gd name="connsiteY11" fmla="*/ 1020234 h 1113367"/>
              <a:gd name="connsiteX12" fmla="*/ 1049867 w 4504267"/>
              <a:gd name="connsiteY12" fmla="*/ 1007534 h 1113367"/>
              <a:gd name="connsiteX13" fmla="*/ 1109133 w 4504267"/>
              <a:gd name="connsiteY13" fmla="*/ 1007534 h 1113367"/>
              <a:gd name="connsiteX14" fmla="*/ 1109133 w 4504267"/>
              <a:gd name="connsiteY14" fmla="*/ 990600 h 1113367"/>
              <a:gd name="connsiteX15" fmla="*/ 1117600 w 4504267"/>
              <a:gd name="connsiteY15" fmla="*/ 990600 h 1113367"/>
              <a:gd name="connsiteX16" fmla="*/ 1117600 w 4504267"/>
              <a:gd name="connsiteY16" fmla="*/ 973667 h 1113367"/>
              <a:gd name="connsiteX17" fmla="*/ 1126067 w 4504267"/>
              <a:gd name="connsiteY17" fmla="*/ 973667 h 1113367"/>
              <a:gd name="connsiteX18" fmla="*/ 1126067 w 4504267"/>
              <a:gd name="connsiteY18" fmla="*/ 956734 h 1113367"/>
              <a:gd name="connsiteX19" fmla="*/ 1155700 w 4504267"/>
              <a:gd name="connsiteY19" fmla="*/ 956734 h 1113367"/>
              <a:gd name="connsiteX20" fmla="*/ 1155700 w 4504267"/>
              <a:gd name="connsiteY20" fmla="*/ 948267 h 1113367"/>
              <a:gd name="connsiteX21" fmla="*/ 1210733 w 4504267"/>
              <a:gd name="connsiteY21" fmla="*/ 948267 h 1113367"/>
              <a:gd name="connsiteX22" fmla="*/ 1210733 w 4504267"/>
              <a:gd name="connsiteY22" fmla="*/ 935567 h 1113367"/>
              <a:gd name="connsiteX23" fmla="*/ 1253067 w 4504267"/>
              <a:gd name="connsiteY23" fmla="*/ 935567 h 1113367"/>
              <a:gd name="connsiteX24" fmla="*/ 1253067 w 4504267"/>
              <a:gd name="connsiteY24" fmla="*/ 922867 h 1113367"/>
              <a:gd name="connsiteX25" fmla="*/ 1380067 w 4504267"/>
              <a:gd name="connsiteY25" fmla="*/ 922867 h 1113367"/>
              <a:gd name="connsiteX26" fmla="*/ 1380067 w 4504267"/>
              <a:gd name="connsiteY26" fmla="*/ 905934 h 1113367"/>
              <a:gd name="connsiteX27" fmla="*/ 1397000 w 4504267"/>
              <a:gd name="connsiteY27" fmla="*/ 905934 h 1113367"/>
              <a:gd name="connsiteX28" fmla="*/ 1397000 w 4504267"/>
              <a:gd name="connsiteY28" fmla="*/ 889000 h 1113367"/>
              <a:gd name="connsiteX29" fmla="*/ 1490133 w 4504267"/>
              <a:gd name="connsiteY29" fmla="*/ 889000 h 1113367"/>
              <a:gd name="connsiteX30" fmla="*/ 1490133 w 4504267"/>
              <a:gd name="connsiteY30" fmla="*/ 867834 h 1113367"/>
              <a:gd name="connsiteX31" fmla="*/ 1646767 w 4504267"/>
              <a:gd name="connsiteY31" fmla="*/ 867834 h 1113367"/>
              <a:gd name="connsiteX32" fmla="*/ 1646767 w 4504267"/>
              <a:gd name="connsiteY32" fmla="*/ 850900 h 1113367"/>
              <a:gd name="connsiteX33" fmla="*/ 1684867 w 4504267"/>
              <a:gd name="connsiteY33" fmla="*/ 850900 h 1113367"/>
              <a:gd name="connsiteX34" fmla="*/ 1684867 w 4504267"/>
              <a:gd name="connsiteY34" fmla="*/ 829734 h 1113367"/>
              <a:gd name="connsiteX35" fmla="*/ 1710267 w 4504267"/>
              <a:gd name="connsiteY35" fmla="*/ 829734 h 1113367"/>
              <a:gd name="connsiteX36" fmla="*/ 1710267 w 4504267"/>
              <a:gd name="connsiteY36" fmla="*/ 821267 h 1113367"/>
              <a:gd name="connsiteX37" fmla="*/ 1727200 w 4504267"/>
              <a:gd name="connsiteY37" fmla="*/ 821267 h 1113367"/>
              <a:gd name="connsiteX38" fmla="*/ 1727200 w 4504267"/>
              <a:gd name="connsiteY38" fmla="*/ 791634 h 1113367"/>
              <a:gd name="connsiteX39" fmla="*/ 1892300 w 4504267"/>
              <a:gd name="connsiteY39" fmla="*/ 791634 h 1113367"/>
              <a:gd name="connsiteX40" fmla="*/ 1892300 w 4504267"/>
              <a:gd name="connsiteY40" fmla="*/ 774700 h 1113367"/>
              <a:gd name="connsiteX41" fmla="*/ 2091267 w 4504267"/>
              <a:gd name="connsiteY41" fmla="*/ 774700 h 1113367"/>
              <a:gd name="connsiteX42" fmla="*/ 2091267 w 4504267"/>
              <a:gd name="connsiteY42" fmla="*/ 766234 h 1113367"/>
              <a:gd name="connsiteX43" fmla="*/ 2154767 w 4504267"/>
              <a:gd name="connsiteY43" fmla="*/ 766234 h 1113367"/>
              <a:gd name="connsiteX44" fmla="*/ 2154767 w 4504267"/>
              <a:gd name="connsiteY44" fmla="*/ 749300 h 1113367"/>
              <a:gd name="connsiteX45" fmla="*/ 2209800 w 4504267"/>
              <a:gd name="connsiteY45" fmla="*/ 749300 h 1113367"/>
              <a:gd name="connsiteX46" fmla="*/ 2209800 w 4504267"/>
              <a:gd name="connsiteY46" fmla="*/ 736600 h 1113367"/>
              <a:gd name="connsiteX47" fmla="*/ 2252133 w 4504267"/>
              <a:gd name="connsiteY47" fmla="*/ 736600 h 1113367"/>
              <a:gd name="connsiteX48" fmla="*/ 2252133 w 4504267"/>
              <a:gd name="connsiteY48" fmla="*/ 715434 h 1113367"/>
              <a:gd name="connsiteX49" fmla="*/ 2264833 w 4504267"/>
              <a:gd name="connsiteY49" fmla="*/ 715434 h 1113367"/>
              <a:gd name="connsiteX50" fmla="*/ 2264833 w 4504267"/>
              <a:gd name="connsiteY50" fmla="*/ 694267 h 1113367"/>
              <a:gd name="connsiteX51" fmla="*/ 2277533 w 4504267"/>
              <a:gd name="connsiteY51" fmla="*/ 694267 h 1113367"/>
              <a:gd name="connsiteX52" fmla="*/ 2277533 w 4504267"/>
              <a:gd name="connsiteY52" fmla="*/ 664634 h 1113367"/>
              <a:gd name="connsiteX53" fmla="*/ 2315633 w 4504267"/>
              <a:gd name="connsiteY53" fmla="*/ 664634 h 1113367"/>
              <a:gd name="connsiteX54" fmla="*/ 2315633 w 4504267"/>
              <a:gd name="connsiteY54" fmla="*/ 651934 h 1113367"/>
              <a:gd name="connsiteX55" fmla="*/ 2319867 w 4504267"/>
              <a:gd name="connsiteY55" fmla="*/ 651934 h 1113367"/>
              <a:gd name="connsiteX56" fmla="*/ 2319867 w 4504267"/>
              <a:gd name="connsiteY56" fmla="*/ 639234 h 1113367"/>
              <a:gd name="connsiteX57" fmla="*/ 2353733 w 4504267"/>
              <a:gd name="connsiteY57" fmla="*/ 639234 h 1113367"/>
              <a:gd name="connsiteX58" fmla="*/ 2353733 w 4504267"/>
              <a:gd name="connsiteY58" fmla="*/ 630767 h 1113367"/>
              <a:gd name="connsiteX59" fmla="*/ 2438400 w 4504267"/>
              <a:gd name="connsiteY59" fmla="*/ 630767 h 1113367"/>
              <a:gd name="connsiteX60" fmla="*/ 2438400 w 4504267"/>
              <a:gd name="connsiteY60" fmla="*/ 618067 h 1113367"/>
              <a:gd name="connsiteX61" fmla="*/ 2476500 w 4504267"/>
              <a:gd name="connsiteY61" fmla="*/ 618067 h 1113367"/>
              <a:gd name="connsiteX62" fmla="*/ 2476500 w 4504267"/>
              <a:gd name="connsiteY62" fmla="*/ 601134 h 1113367"/>
              <a:gd name="connsiteX63" fmla="*/ 2628900 w 4504267"/>
              <a:gd name="connsiteY63" fmla="*/ 601134 h 1113367"/>
              <a:gd name="connsiteX64" fmla="*/ 2628900 w 4504267"/>
              <a:gd name="connsiteY64" fmla="*/ 588434 h 1113367"/>
              <a:gd name="connsiteX65" fmla="*/ 2650067 w 4504267"/>
              <a:gd name="connsiteY65" fmla="*/ 588434 h 1113367"/>
              <a:gd name="connsiteX66" fmla="*/ 2650067 w 4504267"/>
              <a:gd name="connsiteY66" fmla="*/ 575734 h 1113367"/>
              <a:gd name="connsiteX67" fmla="*/ 2675467 w 4504267"/>
              <a:gd name="connsiteY67" fmla="*/ 575734 h 1113367"/>
              <a:gd name="connsiteX68" fmla="*/ 2675467 w 4504267"/>
              <a:gd name="connsiteY68" fmla="*/ 563034 h 1113367"/>
              <a:gd name="connsiteX69" fmla="*/ 2777067 w 4504267"/>
              <a:gd name="connsiteY69" fmla="*/ 563034 h 1113367"/>
              <a:gd name="connsiteX70" fmla="*/ 2777067 w 4504267"/>
              <a:gd name="connsiteY70" fmla="*/ 554567 h 1113367"/>
              <a:gd name="connsiteX71" fmla="*/ 2794000 w 4504267"/>
              <a:gd name="connsiteY71" fmla="*/ 554567 h 1113367"/>
              <a:gd name="connsiteX72" fmla="*/ 2794000 w 4504267"/>
              <a:gd name="connsiteY72" fmla="*/ 533400 h 1113367"/>
              <a:gd name="connsiteX73" fmla="*/ 2819400 w 4504267"/>
              <a:gd name="connsiteY73" fmla="*/ 533400 h 1113367"/>
              <a:gd name="connsiteX74" fmla="*/ 2819400 w 4504267"/>
              <a:gd name="connsiteY74" fmla="*/ 520700 h 1113367"/>
              <a:gd name="connsiteX75" fmla="*/ 2827867 w 4504267"/>
              <a:gd name="connsiteY75" fmla="*/ 520700 h 1113367"/>
              <a:gd name="connsiteX76" fmla="*/ 2827867 w 4504267"/>
              <a:gd name="connsiteY76" fmla="*/ 508000 h 1113367"/>
              <a:gd name="connsiteX77" fmla="*/ 2844800 w 4504267"/>
              <a:gd name="connsiteY77" fmla="*/ 508000 h 1113367"/>
              <a:gd name="connsiteX78" fmla="*/ 2844800 w 4504267"/>
              <a:gd name="connsiteY78" fmla="*/ 491067 h 1113367"/>
              <a:gd name="connsiteX79" fmla="*/ 3026833 w 4504267"/>
              <a:gd name="connsiteY79" fmla="*/ 491067 h 1113367"/>
              <a:gd name="connsiteX80" fmla="*/ 3026833 w 4504267"/>
              <a:gd name="connsiteY80" fmla="*/ 474134 h 1113367"/>
              <a:gd name="connsiteX81" fmla="*/ 3162300 w 4504267"/>
              <a:gd name="connsiteY81" fmla="*/ 474134 h 1113367"/>
              <a:gd name="connsiteX82" fmla="*/ 3162300 w 4504267"/>
              <a:gd name="connsiteY82" fmla="*/ 444500 h 1113367"/>
              <a:gd name="connsiteX83" fmla="*/ 3323167 w 4504267"/>
              <a:gd name="connsiteY83" fmla="*/ 444500 h 1113367"/>
              <a:gd name="connsiteX84" fmla="*/ 3323167 w 4504267"/>
              <a:gd name="connsiteY84" fmla="*/ 436034 h 1113367"/>
              <a:gd name="connsiteX85" fmla="*/ 3365500 w 4504267"/>
              <a:gd name="connsiteY85" fmla="*/ 436034 h 1113367"/>
              <a:gd name="connsiteX86" fmla="*/ 3365500 w 4504267"/>
              <a:gd name="connsiteY86" fmla="*/ 423334 h 1113367"/>
              <a:gd name="connsiteX87" fmla="*/ 3378200 w 4504267"/>
              <a:gd name="connsiteY87" fmla="*/ 423334 h 1113367"/>
              <a:gd name="connsiteX88" fmla="*/ 3378200 w 4504267"/>
              <a:gd name="connsiteY88" fmla="*/ 410634 h 1113367"/>
              <a:gd name="connsiteX89" fmla="*/ 3403600 w 4504267"/>
              <a:gd name="connsiteY89" fmla="*/ 410634 h 1113367"/>
              <a:gd name="connsiteX90" fmla="*/ 3403600 w 4504267"/>
              <a:gd name="connsiteY90" fmla="*/ 393700 h 1113367"/>
              <a:gd name="connsiteX91" fmla="*/ 3441700 w 4504267"/>
              <a:gd name="connsiteY91" fmla="*/ 393700 h 1113367"/>
              <a:gd name="connsiteX92" fmla="*/ 3441700 w 4504267"/>
              <a:gd name="connsiteY92" fmla="*/ 372534 h 1113367"/>
              <a:gd name="connsiteX93" fmla="*/ 3534833 w 4504267"/>
              <a:gd name="connsiteY93" fmla="*/ 372534 h 1113367"/>
              <a:gd name="connsiteX94" fmla="*/ 3534833 w 4504267"/>
              <a:gd name="connsiteY94" fmla="*/ 351367 h 1113367"/>
              <a:gd name="connsiteX95" fmla="*/ 3619500 w 4504267"/>
              <a:gd name="connsiteY95" fmla="*/ 351367 h 1113367"/>
              <a:gd name="connsiteX96" fmla="*/ 3619500 w 4504267"/>
              <a:gd name="connsiteY96" fmla="*/ 330200 h 1113367"/>
              <a:gd name="connsiteX97" fmla="*/ 3644900 w 4504267"/>
              <a:gd name="connsiteY97" fmla="*/ 330200 h 1113367"/>
              <a:gd name="connsiteX98" fmla="*/ 3644900 w 4504267"/>
              <a:gd name="connsiteY98" fmla="*/ 300567 h 1113367"/>
              <a:gd name="connsiteX99" fmla="*/ 3678767 w 4504267"/>
              <a:gd name="connsiteY99" fmla="*/ 300567 h 1113367"/>
              <a:gd name="connsiteX100" fmla="*/ 3678767 w 4504267"/>
              <a:gd name="connsiteY100" fmla="*/ 279400 h 1113367"/>
              <a:gd name="connsiteX101" fmla="*/ 3771900 w 4504267"/>
              <a:gd name="connsiteY101" fmla="*/ 279400 h 1113367"/>
              <a:gd name="connsiteX102" fmla="*/ 3771900 w 4504267"/>
              <a:gd name="connsiteY102" fmla="*/ 262467 h 1113367"/>
              <a:gd name="connsiteX103" fmla="*/ 3907367 w 4504267"/>
              <a:gd name="connsiteY103" fmla="*/ 262467 h 1113367"/>
              <a:gd name="connsiteX104" fmla="*/ 3907367 w 4504267"/>
              <a:gd name="connsiteY104" fmla="*/ 245534 h 1113367"/>
              <a:gd name="connsiteX105" fmla="*/ 3928533 w 4504267"/>
              <a:gd name="connsiteY105" fmla="*/ 245534 h 1113367"/>
              <a:gd name="connsiteX106" fmla="*/ 3928533 w 4504267"/>
              <a:gd name="connsiteY106" fmla="*/ 220134 h 1113367"/>
              <a:gd name="connsiteX107" fmla="*/ 3949700 w 4504267"/>
              <a:gd name="connsiteY107" fmla="*/ 220134 h 1113367"/>
              <a:gd name="connsiteX108" fmla="*/ 3949700 w 4504267"/>
              <a:gd name="connsiteY108" fmla="*/ 182034 h 1113367"/>
              <a:gd name="connsiteX109" fmla="*/ 4288367 w 4504267"/>
              <a:gd name="connsiteY109" fmla="*/ 182034 h 1113367"/>
              <a:gd name="connsiteX110" fmla="*/ 4288367 w 4504267"/>
              <a:gd name="connsiteY110" fmla="*/ 148167 h 1113367"/>
              <a:gd name="connsiteX111" fmla="*/ 4483100 w 4504267"/>
              <a:gd name="connsiteY111" fmla="*/ 148167 h 1113367"/>
              <a:gd name="connsiteX112" fmla="*/ 4483100 w 4504267"/>
              <a:gd name="connsiteY112" fmla="*/ 105834 h 1113367"/>
              <a:gd name="connsiteX113" fmla="*/ 4495800 w 4504267"/>
              <a:gd name="connsiteY113" fmla="*/ 93134 h 1113367"/>
              <a:gd name="connsiteX114" fmla="*/ 4495800 w 4504267"/>
              <a:gd name="connsiteY114" fmla="*/ 50800 h 1113367"/>
              <a:gd name="connsiteX115" fmla="*/ 4504267 w 4504267"/>
              <a:gd name="connsiteY115" fmla="*/ 50800 h 1113367"/>
              <a:gd name="connsiteX116" fmla="*/ 4504267 w 4504267"/>
              <a:gd name="connsiteY116" fmla="*/ 0 h 11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04267" h="1113367">
                <a:moveTo>
                  <a:pt x="0" y="1113367"/>
                </a:moveTo>
                <a:lnTo>
                  <a:pt x="287867" y="1113367"/>
                </a:lnTo>
                <a:lnTo>
                  <a:pt x="287867" y="1087967"/>
                </a:lnTo>
                <a:lnTo>
                  <a:pt x="338667" y="1087967"/>
                </a:lnTo>
                <a:lnTo>
                  <a:pt x="338667" y="1071034"/>
                </a:lnTo>
                <a:lnTo>
                  <a:pt x="643467" y="1071034"/>
                </a:lnTo>
                <a:lnTo>
                  <a:pt x="643467" y="1049867"/>
                </a:lnTo>
                <a:lnTo>
                  <a:pt x="706967" y="1049867"/>
                </a:lnTo>
                <a:lnTo>
                  <a:pt x="715433" y="1041401"/>
                </a:lnTo>
                <a:lnTo>
                  <a:pt x="766233" y="1041401"/>
                </a:lnTo>
                <a:lnTo>
                  <a:pt x="766233" y="1020234"/>
                </a:lnTo>
                <a:lnTo>
                  <a:pt x="1037167" y="1020234"/>
                </a:lnTo>
                <a:lnTo>
                  <a:pt x="1049867" y="1007534"/>
                </a:lnTo>
                <a:lnTo>
                  <a:pt x="1109133" y="1007534"/>
                </a:lnTo>
                <a:lnTo>
                  <a:pt x="1109133" y="990600"/>
                </a:lnTo>
                <a:lnTo>
                  <a:pt x="1117600" y="990600"/>
                </a:lnTo>
                <a:lnTo>
                  <a:pt x="1117600" y="973667"/>
                </a:lnTo>
                <a:lnTo>
                  <a:pt x="1126067" y="973667"/>
                </a:lnTo>
                <a:lnTo>
                  <a:pt x="1126067" y="956734"/>
                </a:lnTo>
                <a:lnTo>
                  <a:pt x="1155700" y="956734"/>
                </a:lnTo>
                <a:lnTo>
                  <a:pt x="1155700" y="948267"/>
                </a:lnTo>
                <a:lnTo>
                  <a:pt x="1210733" y="948267"/>
                </a:lnTo>
                <a:lnTo>
                  <a:pt x="1210733" y="935567"/>
                </a:lnTo>
                <a:lnTo>
                  <a:pt x="1253067" y="935567"/>
                </a:lnTo>
                <a:lnTo>
                  <a:pt x="1253067" y="922867"/>
                </a:lnTo>
                <a:lnTo>
                  <a:pt x="1380067" y="922867"/>
                </a:lnTo>
                <a:lnTo>
                  <a:pt x="1380067" y="905934"/>
                </a:lnTo>
                <a:lnTo>
                  <a:pt x="1397000" y="905934"/>
                </a:lnTo>
                <a:lnTo>
                  <a:pt x="1397000" y="889000"/>
                </a:lnTo>
                <a:lnTo>
                  <a:pt x="1490133" y="889000"/>
                </a:lnTo>
                <a:lnTo>
                  <a:pt x="1490133" y="867834"/>
                </a:lnTo>
                <a:lnTo>
                  <a:pt x="1646767" y="867834"/>
                </a:lnTo>
                <a:lnTo>
                  <a:pt x="1646767" y="850900"/>
                </a:lnTo>
                <a:lnTo>
                  <a:pt x="1684867" y="850900"/>
                </a:lnTo>
                <a:lnTo>
                  <a:pt x="1684867" y="829734"/>
                </a:lnTo>
                <a:lnTo>
                  <a:pt x="1710267" y="829734"/>
                </a:lnTo>
                <a:lnTo>
                  <a:pt x="1710267" y="821267"/>
                </a:lnTo>
                <a:lnTo>
                  <a:pt x="1727200" y="821267"/>
                </a:lnTo>
                <a:lnTo>
                  <a:pt x="1727200" y="791634"/>
                </a:lnTo>
                <a:lnTo>
                  <a:pt x="1892300" y="791634"/>
                </a:lnTo>
                <a:lnTo>
                  <a:pt x="1892300" y="774700"/>
                </a:lnTo>
                <a:lnTo>
                  <a:pt x="2091267" y="774700"/>
                </a:lnTo>
                <a:lnTo>
                  <a:pt x="2091267" y="766234"/>
                </a:lnTo>
                <a:lnTo>
                  <a:pt x="2154767" y="766234"/>
                </a:lnTo>
                <a:lnTo>
                  <a:pt x="2154767" y="749300"/>
                </a:lnTo>
                <a:lnTo>
                  <a:pt x="2209800" y="749300"/>
                </a:lnTo>
                <a:lnTo>
                  <a:pt x="2209800" y="736600"/>
                </a:lnTo>
                <a:lnTo>
                  <a:pt x="2252133" y="736600"/>
                </a:lnTo>
                <a:lnTo>
                  <a:pt x="2252133" y="715434"/>
                </a:lnTo>
                <a:lnTo>
                  <a:pt x="2264833" y="715434"/>
                </a:lnTo>
                <a:lnTo>
                  <a:pt x="2264833" y="694267"/>
                </a:lnTo>
                <a:lnTo>
                  <a:pt x="2277533" y="694267"/>
                </a:lnTo>
                <a:lnTo>
                  <a:pt x="2277533" y="664634"/>
                </a:lnTo>
                <a:lnTo>
                  <a:pt x="2315633" y="664634"/>
                </a:lnTo>
                <a:lnTo>
                  <a:pt x="2315633" y="651934"/>
                </a:lnTo>
                <a:lnTo>
                  <a:pt x="2319867" y="651934"/>
                </a:lnTo>
                <a:lnTo>
                  <a:pt x="2319867" y="639234"/>
                </a:lnTo>
                <a:lnTo>
                  <a:pt x="2353733" y="639234"/>
                </a:lnTo>
                <a:lnTo>
                  <a:pt x="2353733" y="630767"/>
                </a:lnTo>
                <a:lnTo>
                  <a:pt x="2438400" y="630767"/>
                </a:lnTo>
                <a:lnTo>
                  <a:pt x="2438400" y="618067"/>
                </a:lnTo>
                <a:lnTo>
                  <a:pt x="2476500" y="618067"/>
                </a:lnTo>
                <a:lnTo>
                  <a:pt x="2476500" y="601134"/>
                </a:lnTo>
                <a:lnTo>
                  <a:pt x="2628900" y="601134"/>
                </a:lnTo>
                <a:lnTo>
                  <a:pt x="2628900" y="588434"/>
                </a:lnTo>
                <a:lnTo>
                  <a:pt x="2650067" y="588434"/>
                </a:lnTo>
                <a:lnTo>
                  <a:pt x="2650067" y="575734"/>
                </a:lnTo>
                <a:lnTo>
                  <a:pt x="2675467" y="575734"/>
                </a:lnTo>
                <a:lnTo>
                  <a:pt x="2675467" y="563034"/>
                </a:lnTo>
                <a:lnTo>
                  <a:pt x="2777067" y="563034"/>
                </a:lnTo>
                <a:lnTo>
                  <a:pt x="2777067" y="554567"/>
                </a:lnTo>
                <a:lnTo>
                  <a:pt x="2794000" y="554567"/>
                </a:lnTo>
                <a:lnTo>
                  <a:pt x="2794000" y="533400"/>
                </a:lnTo>
                <a:lnTo>
                  <a:pt x="2819400" y="533400"/>
                </a:lnTo>
                <a:lnTo>
                  <a:pt x="2819400" y="520700"/>
                </a:lnTo>
                <a:lnTo>
                  <a:pt x="2827867" y="520700"/>
                </a:lnTo>
                <a:lnTo>
                  <a:pt x="2827867" y="508000"/>
                </a:lnTo>
                <a:lnTo>
                  <a:pt x="2844800" y="508000"/>
                </a:lnTo>
                <a:lnTo>
                  <a:pt x="2844800" y="491067"/>
                </a:lnTo>
                <a:lnTo>
                  <a:pt x="3026833" y="491067"/>
                </a:lnTo>
                <a:lnTo>
                  <a:pt x="3026833" y="474134"/>
                </a:lnTo>
                <a:lnTo>
                  <a:pt x="3162300" y="474134"/>
                </a:lnTo>
                <a:lnTo>
                  <a:pt x="3162300" y="444500"/>
                </a:lnTo>
                <a:lnTo>
                  <a:pt x="3323167" y="444500"/>
                </a:lnTo>
                <a:lnTo>
                  <a:pt x="3323167" y="436034"/>
                </a:lnTo>
                <a:lnTo>
                  <a:pt x="3365500" y="436034"/>
                </a:lnTo>
                <a:lnTo>
                  <a:pt x="3365500" y="423334"/>
                </a:lnTo>
                <a:lnTo>
                  <a:pt x="3378200" y="423334"/>
                </a:lnTo>
                <a:lnTo>
                  <a:pt x="3378200" y="410634"/>
                </a:lnTo>
                <a:lnTo>
                  <a:pt x="3403600" y="410634"/>
                </a:lnTo>
                <a:lnTo>
                  <a:pt x="3403600" y="393700"/>
                </a:lnTo>
                <a:lnTo>
                  <a:pt x="3441700" y="393700"/>
                </a:lnTo>
                <a:lnTo>
                  <a:pt x="3441700" y="372534"/>
                </a:lnTo>
                <a:lnTo>
                  <a:pt x="3534833" y="372534"/>
                </a:lnTo>
                <a:lnTo>
                  <a:pt x="3534833" y="351367"/>
                </a:lnTo>
                <a:lnTo>
                  <a:pt x="3619500" y="351367"/>
                </a:lnTo>
                <a:lnTo>
                  <a:pt x="3619500" y="330200"/>
                </a:lnTo>
                <a:lnTo>
                  <a:pt x="3644900" y="330200"/>
                </a:lnTo>
                <a:lnTo>
                  <a:pt x="3644900" y="300567"/>
                </a:lnTo>
                <a:lnTo>
                  <a:pt x="3678767" y="300567"/>
                </a:lnTo>
                <a:lnTo>
                  <a:pt x="3678767" y="279400"/>
                </a:lnTo>
                <a:lnTo>
                  <a:pt x="3771900" y="279400"/>
                </a:lnTo>
                <a:lnTo>
                  <a:pt x="3771900" y="262467"/>
                </a:lnTo>
                <a:lnTo>
                  <a:pt x="3907367" y="262467"/>
                </a:lnTo>
                <a:lnTo>
                  <a:pt x="3907367" y="245534"/>
                </a:lnTo>
                <a:lnTo>
                  <a:pt x="3928533" y="245534"/>
                </a:lnTo>
                <a:lnTo>
                  <a:pt x="3928533" y="220134"/>
                </a:lnTo>
                <a:lnTo>
                  <a:pt x="3949700" y="220134"/>
                </a:lnTo>
                <a:lnTo>
                  <a:pt x="3949700" y="182034"/>
                </a:lnTo>
                <a:lnTo>
                  <a:pt x="4288367" y="182034"/>
                </a:lnTo>
                <a:lnTo>
                  <a:pt x="4288367" y="148167"/>
                </a:lnTo>
                <a:lnTo>
                  <a:pt x="4483100" y="148167"/>
                </a:lnTo>
                <a:lnTo>
                  <a:pt x="4483100" y="105834"/>
                </a:lnTo>
                <a:lnTo>
                  <a:pt x="4495800" y="93134"/>
                </a:lnTo>
                <a:lnTo>
                  <a:pt x="4495800" y="50800"/>
                </a:lnTo>
                <a:lnTo>
                  <a:pt x="4504267" y="50800"/>
                </a:lnTo>
                <a:lnTo>
                  <a:pt x="4504267"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Freeform: Shape 270">
            <a:extLst>
              <a:ext uri="{FF2B5EF4-FFF2-40B4-BE49-F238E27FC236}">
                <a16:creationId xmlns="" xmlns:a16="http://schemas.microsoft.com/office/drawing/2014/main" id="{785169F1-C78D-4AFE-B098-164E4273679A}"/>
              </a:ext>
            </a:extLst>
          </p:cNvPr>
          <p:cNvSpPr/>
          <p:nvPr/>
        </p:nvSpPr>
        <p:spPr>
          <a:xfrm>
            <a:off x="1371600" y="4117268"/>
            <a:ext cx="4470400" cy="812800"/>
          </a:xfrm>
          <a:custGeom>
            <a:avLst/>
            <a:gdLst>
              <a:gd name="connsiteX0" fmla="*/ 0 w 4470400"/>
              <a:gd name="connsiteY0" fmla="*/ 812800 h 812800"/>
              <a:gd name="connsiteX1" fmla="*/ 143933 w 4470400"/>
              <a:gd name="connsiteY1" fmla="*/ 812800 h 812800"/>
              <a:gd name="connsiteX2" fmla="*/ 143933 w 4470400"/>
              <a:gd name="connsiteY2" fmla="*/ 804333 h 812800"/>
              <a:gd name="connsiteX3" fmla="*/ 275167 w 4470400"/>
              <a:gd name="connsiteY3" fmla="*/ 804333 h 812800"/>
              <a:gd name="connsiteX4" fmla="*/ 283633 w 4470400"/>
              <a:gd name="connsiteY4" fmla="*/ 795867 h 812800"/>
              <a:gd name="connsiteX5" fmla="*/ 402167 w 4470400"/>
              <a:gd name="connsiteY5" fmla="*/ 795867 h 812800"/>
              <a:gd name="connsiteX6" fmla="*/ 402167 w 4470400"/>
              <a:gd name="connsiteY6" fmla="*/ 795867 h 812800"/>
              <a:gd name="connsiteX7" fmla="*/ 389467 w 4470400"/>
              <a:gd name="connsiteY7" fmla="*/ 783167 h 812800"/>
              <a:gd name="connsiteX8" fmla="*/ 563033 w 4470400"/>
              <a:gd name="connsiteY8" fmla="*/ 783167 h 812800"/>
              <a:gd name="connsiteX9" fmla="*/ 563033 w 4470400"/>
              <a:gd name="connsiteY9" fmla="*/ 770466 h 812800"/>
              <a:gd name="connsiteX10" fmla="*/ 635000 w 4470400"/>
              <a:gd name="connsiteY10" fmla="*/ 770466 h 812800"/>
              <a:gd name="connsiteX11" fmla="*/ 643467 w 4470400"/>
              <a:gd name="connsiteY11" fmla="*/ 761999 h 812800"/>
              <a:gd name="connsiteX12" fmla="*/ 1113367 w 4470400"/>
              <a:gd name="connsiteY12" fmla="*/ 761999 h 812800"/>
              <a:gd name="connsiteX13" fmla="*/ 1113367 w 4470400"/>
              <a:gd name="connsiteY13" fmla="*/ 740833 h 812800"/>
              <a:gd name="connsiteX14" fmla="*/ 1168400 w 4470400"/>
              <a:gd name="connsiteY14" fmla="*/ 740833 h 812800"/>
              <a:gd name="connsiteX15" fmla="*/ 1168400 w 4470400"/>
              <a:gd name="connsiteY15" fmla="*/ 719666 h 812800"/>
              <a:gd name="connsiteX16" fmla="*/ 1371600 w 4470400"/>
              <a:gd name="connsiteY16" fmla="*/ 719666 h 812800"/>
              <a:gd name="connsiteX17" fmla="*/ 1371600 w 4470400"/>
              <a:gd name="connsiteY17" fmla="*/ 706966 h 812800"/>
              <a:gd name="connsiteX18" fmla="*/ 1422400 w 4470400"/>
              <a:gd name="connsiteY18" fmla="*/ 706966 h 812800"/>
              <a:gd name="connsiteX19" fmla="*/ 1426633 w 4470400"/>
              <a:gd name="connsiteY19" fmla="*/ 702733 h 812800"/>
              <a:gd name="connsiteX20" fmla="*/ 1490133 w 4470400"/>
              <a:gd name="connsiteY20" fmla="*/ 702733 h 812800"/>
              <a:gd name="connsiteX21" fmla="*/ 1490133 w 4470400"/>
              <a:gd name="connsiteY21" fmla="*/ 690033 h 812800"/>
              <a:gd name="connsiteX22" fmla="*/ 1617133 w 4470400"/>
              <a:gd name="connsiteY22" fmla="*/ 690033 h 812800"/>
              <a:gd name="connsiteX23" fmla="*/ 1625600 w 4470400"/>
              <a:gd name="connsiteY23" fmla="*/ 681566 h 812800"/>
              <a:gd name="connsiteX24" fmla="*/ 1659467 w 4470400"/>
              <a:gd name="connsiteY24" fmla="*/ 681566 h 812800"/>
              <a:gd name="connsiteX25" fmla="*/ 1659467 w 4470400"/>
              <a:gd name="connsiteY25" fmla="*/ 668866 h 812800"/>
              <a:gd name="connsiteX26" fmla="*/ 1697567 w 4470400"/>
              <a:gd name="connsiteY26" fmla="*/ 668866 h 812800"/>
              <a:gd name="connsiteX27" fmla="*/ 1697567 w 4470400"/>
              <a:gd name="connsiteY27" fmla="*/ 618066 h 812800"/>
              <a:gd name="connsiteX28" fmla="*/ 1888067 w 4470400"/>
              <a:gd name="connsiteY28" fmla="*/ 618066 h 812800"/>
              <a:gd name="connsiteX29" fmla="*/ 1888067 w 4470400"/>
              <a:gd name="connsiteY29" fmla="*/ 609600 h 812800"/>
              <a:gd name="connsiteX30" fmla="*/ 2180167 w 4470400"/>
              <a:gd name="connsiteY30" fmla="*/ 609600 h 812800"/>
              <a:gd name="connsiteX31" fmla="*/ 2171700 w 4470400"/>
              <a:gd name="connsiteY31" fmla="*/ 601133 h 812800"/>
              <a:gd name="connsiteX32" fmla="*/ 2226733 w 4470400"/>
              <a:gd name="connsiteY32" fmla="*/ 601133 h 812800"/>
              <a:gd name="connsiteX33" fmla="*/ 2226733 w 4470400"/>
              <a:gd name="connsiteY33" fmla="*/ 584200 h 812800"/>
              <a:gd name="connsiteX34" fmla="*/ 2252133 w 4470400"/>
              <a:gd name="connsiteY34" fmla="*/ 584200 h 812800"/>
              <a:gd name="connsiteX35" fmla="*/ 2252133 w 4470400"/>
              <a:gd name="connsiteY35" fmla="*/ 537633 h 812800"/>
              <a:gd name="connsiteX36" fmla="*/ 2269067 w 4470400"/>
              <a:gd name="connsiteY36" fmla="*/ 537633 h 812800"/>
              <a:gd name="connsiteX37" fmla="*/ 2269067 w 4470400"/>
              <a:gd name="connsiteY37" fmla="*/ 520700 h 812800"/>
              <a:gd name="connsiteX38" fmla="*/ 2290233 w 4470400"/>
              <a:gd name="connsiteY38" fmla="*/ 520700 h 812800"/>
              <a:gd name="connsiteX39" fmla="*/ 2290233 w 4470400"/>
              <a:gd name="connsiteY39" fmla="*/ 503766 h 812800"/>
              <a:gd name="connsiteX40" fmla="*/ 2328333 w 4470400"/>
              <a:gd name="connsiteY40" fmla="*/ 503766 h 812800"/>
              <a:gd name="connsiteX41" fmla="*/ 2328333 w 4470400"/>
              <a:gd name="connsiteY41" fmla="*/ 491066 h 812800"/>
              <a:gd name="connsiteX42" fmla="*/ 2379133 w 4470400"/>
              <a:gd name="connsiteY42" fmla="*/ 491066 h 812800"/>
              <a:gd name="connsiteX43" fmla="*/ 2379133 w 4470400"/>
              <a:gd name="connsiteY43" fmla="*/ 491066 h 812800"/>
              <a:gd name="connsiteX44" fmla="*/ 2463800 w 4470400"/>
              <a:gd name="connsiteY44" fmla="*/ 491066 h 812800"/>
              <a:gd name="connsiteX45" fmla="*/ 2463800 w 4470400"/>
              <a:gd name="connsiteY45" fmla="*/ 461433 h 812800"/>
              <a:gd name="connsiteX46" fmla="*/ 2510367 w 4470400"/>
              <a:gd name="connsiteY46" fmla="*/ 461433 h 812800"/>
              <a:gd name="connsiteX47" fmla="*/ 2510367 w 4470400"/>
              <a:gd name="connsiteY47" fmla="*/ 452966 h 812800"/>
              <a:gd name="connsiteX48" fmla="*/ 2755900 w 4470400"/>
              <a:gd name="connsiteY48" fmla="*/ 452966 h 812800"/>
              <a:gd name="connsiteX49" fmla="*/ 2755900 w 4470400"/>
              <a:gd name="connsiteY49" fmla="*/ 440266 h 812800"/>
              <a:gd name="connsiteX50" fmla="*/ 2781300 w 4470400"/>
              <a:gd name="connsiteY50" fmla="*/ 440266 h 812800"/>
              <a:gd name="connsiteX51" fmla="*/ 2781300 w 4470400"/>
              <a:gd name="connsiteY51" fmla="*/ 419100 h 812800"/>
              <a:gd name="connsiteX52" fmla="*/ 2832100 w 4470400"/>
              <a:gd name="connsiteY52" fmla="*/ 419100 h 812800"/>
              <a:gd name="connsiteX53" fmla="*/ 2832100 w 4470400"/>
              <a:gd name="connsiteY53" fmla="*/ 402166 h 812800"/>
              <a:gd name="connsiteX54" fmla="*/ 2857500 w 4470400"/>
              <a:gd name="connsiteY54" fmla="*/ 402166 h 812800"/>
              <a:gd name="connsiteX55" fmla="*/ 2857500 w 4470400"/>
              <a:gd name="connsiteY55" fmla="*/ 381000 h 812800"/>
              <a:gd name="connsiteX56" fmla="*/ 2891367 w 4470400"/>
              <a:gd name="connsiteY56" fmla="*/ 381000 h 812800"/>
              <a:gd name="connsiteX57" fmla="*/ 2891367 w 4470400"/>
              <a:gd name="connsiteY57" fmla="*/ 359833 h 812800"/>
              <a:gd name="connsiteX58" fmla="*/ 3014133 w 4470400"/>
              <a:gd name="connsiteY58" fmla="*/ 359833 h 812800"/>
              <a:gd name="connsiteX59" fmla="*/ 3018367 w 4470400"/>
              <a:gd name="connsiteY59" fmla="*/ 355599 h 812800"/>
              <a:gd name="connsiteX60" fmla="*/ 3098800 w 4470400"/>
              <a:gd name="connsiteY60" fmla="*/ 355599 h 812800"/>
              <a:gd name="connsiteX61" fmla="*/ 3111499 w 4470400"/>
              <a:gd name="connsiteY61" fmla="*/ 342900 h 812800"/>
              <a:gd name="connsiteX62" fmla="*/ 3259667 w 4470400"/>
              <a:gd name="connsiteY62" fmla="*/ 342900 h 812800"/>
              <a:gd name="connsiteX63" fmla="*/ 3259667 w 4470400"/>
              <a:gd name="connsiteY63" fmla="*/ 330200 h 812800"/>
              <a:gd name="connsiteX64" fmla="*/ 3302000 w 4470400"/>
              <a:gd name="connsiteY64" fmla="*/ 330200 h 812800"/>
              <a:gd name="connsiteX65" fmla="*/ 3302000 w 4470400"/>
              <a:gd name="connsiteY65" fmla="*/ 309033 h 812800"/>
              <a:gd name="connsiteX66" fmla="*/ 3344333 w 4470400"/>
              <a:gd name="connsiteY66" fmla="*/ 309033 h 812800"/>
              <a:gd name="connsiteX67" fmla="*/ 3344333 w 4470400"/>
              <a:gd name="connsiteY67" fmla="*/ 292100 h 812800"/>
              <a:gd name="connsiteX68" fmla="*/ 3357033 w 4470400"/>
              <a:gd name="connsiteY68" fmla="*/ 292100 h 812800"/>
              <a:gd name="connsiteX69" fmla="*/ 3357033 w 4470400"/>
              <a:gd name="connsiteY69" fmla="*/ 270933 h 812800"/>
              <a:gd name="connsiteX70" fmla="*/ 3386667 w 4470400"/>
              <a:gd name="connsiteY70" fmla="*/ 270933 h 812800"/>
              <a:gd name="connsiteX71" fmla="*/ 3386667 w 4470400"/>
              <a:gd name="connsiteY71" fmla="*/ 241300 h 812800"/>
              <a:gd name="connsiteX72" fmla="*/ 3412067 w 4470400"/>
              <a:gd name="connsiteY72" fmla="*/ 241300 h 812800"/>
              <a:gd name="connsiteX73" fmla="*/ 3412067 w 4470400"/>
              <a:gd name="connsiteY73" fmla="*/ 228600 h 812800"/>
              <a:gd name="connsiteX74" fmla="*/ 3454400 w 4470400"/>
              <a:gd name="connsiteY74" fmla="*/ 228600 h 812800"/>
              <a:gd name="connsiteX75" fmla="*/ 3454400 w 4470400"/>
              <a:gd name="connsiteY75" fmla="*/ 215900 h 812800"/>
              <a:gd name="connsiteX76" fmla="*/ 3564467 w 4470400"/>
              <a:gd name="connsiteY76" fmla="*/ 215900 h 812800"/>
              <a:gd name="connsiteX77" fmla="*/ 3564467 w 4470400"/>
              <a:gd name="connsiteY77" fmla="*/ 207433 h 812800"/>
              <a:gd name="connsiteX78" fmla="*/ 3640667 w 4470400"/>
              <a:gd name="connsiteY78" fmla="*/ 207433 h 812800"/>
              <a:gd name="connsiteX79" fmla="*/ 3640667 w 4470400"/>
              <a:gd name="connsiteY79" fmla="*/ 194733 h 812800"/>
              <a:gd name="connsiteX80" fmla="*/ 3865033 w 4470400"/>
              <a:gd name="connsiteY80" fmla="*/ 194733 h 812800"/>
              <a:gd name="connsiteX81" fmla="*/ 3865033 w 4470400"/>
              <a:gd name="connsiteY81" fmla="*/ 173566 h 812800"/>
              <a:gd name="connsiteX82" fmla="*/ 3907367 w 4470400"/>
              <a:gd name="connsiteY82" fmla="*/ 173566 h 812800"/>
              <a:gd name="connsiteX83" fmla="*/ 3907367 w 4470400"/>
              <a:gd name="connsiteY83" fmla="*/ 160866 h 812800"/>
              <a:gd name="connsiteX84" fmla="*/ 3928533 w 4470400"/>
              <a:gd name="connsiteY84" fmla="*/ 160866 h 812800"/>
              <a:gd name="connsiteX85" fmla="*/ 3928533 w 4470400"/>
              <a:gd name="connsiteY85" fmla="*/ 143933 h 812800"/>
              <a:gd name="connsiteX86" fmla="*/ 3941233 w 4470400"/>
              <a:gd name="connsiteY86" fmla="*/ 143933 h 812800"/>
              <a:gd name="connsiteX87" fmla="*/ 3941233 w 4470400"/>
              <a:gd name="connsiteY87" fmla="*/ 105833 h 812800"/>
              <a:gd name="connsiteX88" fmla="*/ 3962400 w 4470400"/>
              <a:gd name="connsiteY88" fmla="*/ 105833 h 812800"/>
              <a:gd name="connsiteX89" fmla="*/ 3962400 w 4470400"/>
              <a:gd name="connsiteY89" fmla="*/ 71966 h 812800"/>
              <a:gd name="connsiteX90" fmla="*/ 4034367 w 4470400"/>
              <a:gd name="connsiteY90" fmla="*/ 71966 h 812800"/>
              <a:gd name="connsiteX91" fmla="*/ 4034367 w 4470400"/>
              <a:gd name="connsiteY91" fmla="*/ 59266 h 812800"/>
              <a:gd name="connsiteX92" fmla="*/ 4064000 w 4470400"/>
              <a:gd name="connsiteY92" fmla="*/ 59266 h 812800"/>
              <a:gd name="connsiteX93" fmla="*/ 4064000 w 4470400"/>
              <a:gd name="connsiteY93" fmla="*/ 33866 h 812800"/>
              <a:gd name="connsiteX94" fmla="*/ 4453467 w 4470400"/>
              <a:gd name="connsiteY94" fmla="*/ 33866 h 812800"/>
              <a:gd name="connsiteX95" fmla="*/ 4453467 w 4470400"/>
              <a:gd name="connsiteY95" fmla="*/ 0 h 812800"/>
              <a:gd name="connsiteX96" fmla="*/ 4470400 w 4470400"/>
              <a:gd name="connsiteY96"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470400" h="812800">
                <a:moveTo>
                  <a:pt x="0" y="812800"/>
                </a:moveTo>
                <a:lnTo>
                  <a:pt x="143933" y="812800"/>
                </a:lnTo>
                <a:lnTo>
                  <a:pt x="143933" y="804333"/>
                </a:lnTo>
                <a:lnTo>
                  <a:pt x="275167" y="804333"/>
                </a:lnTo>
                <a:lnTo>
                  <a:pt x="283633" y="795867"/>
                </a:lnTo>
                <a:lnTo>
                  <a:pt x="402167" y="795867"/>
                </a:lnTo>
                <a:lnTo>
                  <a:pt x="402167" y="795867"/>
                </a:lnTo>
                <a:lnTo>
                  <a:pt x="389467" y="783167"/>
                </a:lnTo>
                <a:lnTo>
                  <a:pt x="563033" y="783167"/>
                </a:lnTo>
                <a:lnTo>
                  <a:pt x="563033" y="770466"/>
                </a:lnTo>
                <a:lnTo>
                  <a:pt x="635000" y="770466"/>
                </a:lnTo>
                <a:lnTo>
                  <a:pt x="643467" y="761999"/>
                </a:lnTo>
                <a:lnTo>
                  <a:pt x="1113367" y="761999"/>
                </a:lnTo>
                <a:lnTo>
                  <a:pt x="1113367" y="740833"/>
                </a:lnTo>
                <a:lnTo>
                  <a:pt x="1168400" y="740833"/>
                </a:lnTo>
                <a:lnTo>
                  <a:pt x="1168400" y="719666"/>
                </a:lnTo>
                <a:lnTo>
                  <a:pt x="1371600" y="719666"/>
                </a:lnTo>
                <a:lnTo>
                  <a:pt x="1371600" y="706966"/>
                </a:lnTo>
                <a:lnTo>
                  <a:pt x="1422400" y="706966"/>
                </a:lnTo>
                <a:lnTo>
                  <a:pt x="1426633" y="702733"/>
                </a:lnTo>
                <a:lnTo>
                  <a:pt x="1490133" y="702733"/>
                </a:lnTo>
                <a:lnTo>
                  <a:pt x="1490133" y="690033"/>
                </a:lnTo>
                <a:lnTo>
                  <a:pt x="1617133" y="690033"/>
                </a:lnTo>
                <a:lnTo>
                  <a:pt x="1625600" y="681566"/>
                </a:lnTo>
                <a:lnTo>
                  <a:pt x="1659467" y="681566"/>
                </a:lnTo>
                <a:lnTo>
                  <a:pt x="1659467" y="668866"/>
                </a:lnTo>
                <a:lnTo>
                  <a:pt x="1697567" y="668866"/>
                </a:lnTo>
                <a:lnTo>
                  <a:pt x="1697567" y="618066"/>
                </a:lnTo>
                <a:lnTo>
                  <a:pt x="1888067" y="618066"/>
                </a:lnTo>
                <a:lnTo>
                  <a:pt x="1888067" y="609600"/>
                </a:lnTo>
                <a:lnTo>
                  <a:pt x="2180167" y="609600"/>
                </a:lnTo>
                <a:lnTo>
                  <a:pt x="2171700" y="601133"/>
                </a:lnTo>
                <a:lnTo>
                  <a:pt x="2226733" y="601133"/>
                </a:lnTo>
                <a:lnTo>
                  <a:pt x="2226733" y="584200"/>
                </a:lnTo>
                <a:lnTo>
                  <a:pt x="2252133" y="584200"/>
                </a:lnTo>
                <a:lnTo>
                  <a:pt x="2252133" y="537633"/>
                </a:lnTo>
                <a:lnTo>
                  <a:pt x="2269067" y="537633"/>
                </a:lnTo>
                <a:lnTo>
                  <a:pt x="2269067" y="520700"/>
                </a:lnTo>
                <a:lnTo>
                  <a:pt x="2290233" y="520700"/>
                </a:lnTo>
                <a:lnTo>
                  <a:pt x="2290233" y="503766"/>
                </a:lnTo>
                <a:lnTo>
                  <a:pt x="2328333" y="503766"/>
                </a:lnTo>
                <a:lnTo>
                  <a:pt x="2328333" y="491066"/>
                </a:lnTo>
                <a:lnTo>
                  <a:pt x="2379133" y="491066"/>
                </a:lnTo>
                <a:lnTo>
                  <a:pt x="2379133" y="491066"/>
                </a:lnTo>
                <a:lnTo>
                  <a:pt x="2463800" y="491066"/>
                </a:lnTo>
                <a:lnTo>
                  <a:pt x="2463800" y="461433"/>
                </a:lnTo>
                <a:lnTo>
                  <a:pt x="2510367" y="461433"/>
                </a:lnTo>
                <a:lnTo>
                  <a:pt x="2510367" y="452966"/>
                </a:lnTo>
                <a:lnTo>
                  <a:pt x="2755900" y="452966"/>
                </a:lnTo>
                <a:lnTo>
                  <a:pt x="2755900" y="440266"/>
                </a:lnTo>
                <a:lnTo>
                  <a:pt x="2781300" y="440266"/>
                </a:lnTo>
                <a:lnTo>
                  <a:pt x="2781300" y="419100"/>
                </a:lnTo>
                <a:lnTo>
                  <a:pt x="2832100" y="419100"/>
                </a:lnTo>
                <a:lnTo>
                  <a:pt x="2832100" y="402166"/>
                </a:lnTo>
                <a:lnTo>
                  <a:pt x="2857500" y="402166"/>
                </a:lnTo>
                <a:lnTo>
                  <a:pt x="2857500" y="381000"/>
                </a:lnTo>
                <a:lnTo>
                  <a:pt x="2891367" y="381000"/>
                </a:lnTo>
                <a:lnTo>
                  <a:pt x="2891367" y="359833"/>
                </a:lnTo>
                <a:lnTo>
                  <a:pt x="3014133" y="359833"/>
                </a:lnTo>
                <a:lnTo>
                  <a:pt x="3018367" y="355599"/>
                </a:lnTo>
                <a:lnTo>
                  <a:pt x="3098800" y="355599"/>
                </a:lnTo>
                <a:lnTo>
                  <a:pt x="3111499" y="342900"/>
                </a:lnTo>
                <a:lnTo>
                  <a:pt x="3259667" y="342900"/>
                </a:lnTo>
                <a:lnTo>
                  <a:pt x="3259667" y="330200"/>
                </a:lnTo>
                <a:lnTo>
                  <a:pt x="3302000" y="330200"/>
                </a:lnTo>
                <a:lnTo>
                  <a:pt x="3302000" y="309033"/>
                </a:lnTo>
                <a:lnTo>
                  <a:pt x="3344333" y="309033"/>
                </a:lnTo>
                <a:lnTo>
                  <a:pt x="3344333" y="292100"/>
                </a:lnTo>
                <a:lnTo>
                  <a:pt x="3357033" y="292100"/>
                </a:lnTo>
                <a:lnTo>
                  <a:pt x="3357033" y="270933"/>
                </a:lnTo>
                <a:lnTo>
                  <a:pt x="3386667" y="270933"/>
                </a:lnTo>
                <a:lnTo>
                  <a:pt x="3386667" y="241300"/>
                </a:lnTo>
                <a:lnTo>
                  <a:pt x="3412067" y="241300"/>
                </a:lnTo>
                <a:lnTo>
                  <a:pt x="3412067" y="228600"/>
                </a:lnTo>
                <a:lnTo>
                  <a:pt x="3454400" y="228600"/>
                </a:lnTo>
                <a:lnTo>
                  <a:pt x="3454400" y="215900"/>
                </a:lnTo>
                <a:lnTo>
                  <a:pt x="3564467" y="215900"/>
                </a:lnTo>
                <a:lnTo>
                  <a:pt x="3564467" y="207433"/>
                </a:lnTo>
                <a:lnTo>
                  <a:pt x="3640667" y="207433"/>
                </a:lnTo>
                <a:lnTo>
                  <a:pt x="3640667" y="194733"/>
                </a:lnTo>
                <a:lnTo>
                  <a:pt x="3865033" y="194733"/>
                </a:lnTo>
                <a:lnTo>
                  <a:pt x="3865033" y="173566"/>
                </a:lnTo>
                <a:lnTo>
                  <a:pt x="3907367" y="173566"/>
                </a:lnTo>
                <a:lnTo>
                  <a:pt x="3907367" y="160866"/>
                </a:lnTo>
                <a:lnTo>
                  <a:pt x="3928533" y="160866"/>
                </a:lnTo>
                <a:lnTo>
                  <a:pt x="3928533" y="143933"/>
                </a:lnTo>
                <a:lnTo>
                  <a:pt x="3941233" y="143933"/>
                </a:lnTo>
                <a:lnTo>
                  <a:pt x="3941233" y="105833"/>
                </a:lnTo>
                <a:lnTo>
                  <a:pt x="3962400" y="105833"/>
                </a:lnTo>
                <a:lnTo>
                  <a:pt x="3962400" y="71966"/>
                </a:lnTo>
                <a:lnTo>
                  <a:pt x="4034367" y="71966"/>
                </a:lnTo>
                <a:lnTo>
                  <a:pt x="4034367" y="59266"/>
                </a:lnTo>
                <a:lnTo>
                  <a:pt x="4064000" y="59266"/>
                </a:lnTo>
                <a:lnTo>
                  <a:pt x="4064000" y="33866"/>
                </a:lnTo>
                <a:lnTo>
                  <a:pt x="4453467" y="33866"/>
                </a:lnTo>
                <a:lnTo>
                  <a:pt x="4453467" y="0"/>
                </a:lnTo>
                <a:lnTo>
                  <a:pt x="4470400" y="0"/>
                </a:lnTo>
              </a:path>
            </a:pathLst>
          </a:custGeom>
          <a:noFill/>
          <a:ln w="28575">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a:extLst>
              <a:ext uri="{FF2B5EF4-FFF2-40B4-BE49-F238E27FC236}">
                <a16:creationId xmlns="" xmlns:a16="http://schemas.microsoft.com/office/drawing/2014/main" id="{B31B854B-5278-4B01-A4E8-EF9876E4125D}"/>
              </a:ext>
            </a:extLst>
          </p:cNvPr>
          <p:cNvSpPr>
            <a:spLocks noGrp="1"/>
          </p:cNvSpPr>
          <p:nvPr>
            <p:ph type="title"/>
          </p:nvPr>
        </p:nvSpPr>
        <p:spPr/>
        <p:txBody>
          <a:bodyPr/>
          <a:lstStyle/>
          <a:p>
            <a:r>
              <a:rPr lang="en-US"/>
              <a:t>Outcomes by Baseline CVD</a:t>
            </a:r>
          </a:p>
        </p:txBody>
      </p:sp>
      <p:sp>
        <p:nvSpPr>
          <p:cNvPr id="4" name="Slide Number Placeholder 3">
            <a:extLst>
              <a:ext uri="{FF2B5EF4-FFF2-40B4-BE49-F238E27FC236}">
                <a16:creationId xmlns="" xmlns:a16="http://schemas.microsoft.com/office/drawing/2014/main" id="{88795CB7-35D3-4190-BC38-0F7314446EA8}"/>
              </a:ext>
            </a:extLst>
          </p:cNvPr>
          <p:cNvSpPr>
            <a:spLocks noGrp="1"/>
          </p:cNvSpPr>
          <p:nvPr>
            <p:ph type="sldNum" sz="quarter" idx="12"/>
          </p:nvPr>
        </p:nvSpPr>
        <p:spPr/>
        <p:txBody>
          <a:bodyPr/>
          <a:lstStyle/>
          <a:p>
            <a:fld id="{CC7432E5-F8E0-41AE-9A6B-AD730338B005}" type="slidenum">
              <a:rPr lang="en-US" smtClean="0"/>
              <a:pPr/>
              <a:t>176</a:t>
            </a:fld>
            <a:endParaRPr lang="en-US"/>
          </a:p>
        </p:txBody>
      </p:sp>
      <p:sp>
        <p:nvSpPr>
          <p:cNvPr id="7" name="Text Placeholder 6">
            <a:extLst>
              <a:ext uri="{FF2B5EF4-FFF2-40B4-BE49-F238E27FC236}">
                <a16:creationId xmlns="" xmlns:a16="http://schemas.microsoft.com/office/drawing/2014/main" id="{A0547BE4-3439-40E5-8C1B-58ADF553FA0E}"/>
              </a:ext>
            </a:extLst>
          </p:cNvPr>
          <p:cNvSpPr>
            <a:spLocks noGrp="1"/>
          </p:cNvSpPr>
          <p:nvPr>
            <p:ph type="body" sz="quarter" idx="13"/>
          </p:nvPr>
        </p:nvSpPr>
        <p:spPr/>
        <p:txBody>
          <a:bodyPr/>
          <a:lstStyle/>
          <a:p>
            <a:r>
              <a:rPr lang="en-US"/>
              <a:t>CV = cardiovascular; CVD = cardiovascular disease; eGFR = estimated glomerular filtration rate; ESKD = end-stage kidney disease; </a:t>
            </a:r>
            <a:r>
              <a:rPr lang="en-US" err="1"/>
              <a:t>hHF</a:t>
            </a:r>
            <a:r>
              <a:rPr lang="en-US"/>
              <a:t> = hospitalization for heart failure; HR = hazard ratio.</a:t>
            </a:r>
          </a:p>
          <a:p>
            <a:r>
              <a:rPr lang="en-US"/>
              <a:t>McMurray JJV et al. </a:t>
            </a:r>
            <a:r>
              <a:rPr lang="en-US" i="1"/>
              <a:t>Circulation</a:t>
            </a:r>
            <a:r>
              <a:rPr lang="en-US"/>
              <a:t>. 2021;143:438–448. </a:t>
            </a:r>
          </a:p>
        </p:txBody>
      </p:sp>
      <p:sp>
        <p:nvSpPr>
          <p:cNvPr id="8" name="TextBox 7">
            <a:extLst>
              <a:ext uri="{FF2B5EF4-FFF2-40B4-BE49-F238E27FC236}">
                <a16:creationId xmlns="" xmlns:a16="http://schemas.microsoft.com/office/drawing/2014/main" id="{3F1DFEEB-B5D9-49FC-ADE5-37778101589D}"/>
              </a:ext>
            </a:extLst>
          </p:cNvPr>
          <p:cNvSpPr txBox="1"/>
          <p:nvPr/>
        </p:nvSpPr>
        <p:spPr>
          <a:xfrm>
            <a:off x="1215902" y="1195126"/>
            <a:ext cx="4586512" cy="523220"/>
          </a:xfrm>
          <a:prstGeom prst="rect">
            <a:avLst/>
          </a:prstGeom>
          <a:noFill/>
        </p:spPr>
        <p:txBody>
          <a:bodyPr wrap="none" rtlCol="0">
            <a:spAutoFit/>
          </a:bodyPr>
          <a:lstStyle/>
          <a:p>
            <a:pPr algn="ctr">
              <a:buClr>
                <a:schemeClr val="accent1"/>
              </a:buClr>
            </a:pPr>
            <a:r>
              <a:rPr lang="en-US" sz="1400" b="1"/>
              <a:t>Primary Endpoint</a:t>
            </a:r>
          </a:p>
          <a:p>
            <a:pPr algn="ctr">
              <a:buClr>
                <a:schemeClr val="accent1"/>
              </a:buClr>
            </a:pPr>
            <a:r>
              <a:rPr lang="en-US" sz="1400"/>
              <a:t>eGFR Decline ≥50%, ESKD, Renal Death, or CV Death</a:t>
            </a:r>
          </a:p>
        </p:txBody>
      </p:sp>
      <p:sp>
        <p:nvSpPr>
          <p:cNvPr id="9" name="TextBox 8">
            <a:extLst>
              <a:ext uri="{FF2B5EF4-FFF2-40B4-BE49-F238E27FC236}">
                <a16:creationId xmlns="" xmlns:a16="http://schemas.microsoft.com/office/drawing/2014/main" id="{A69B02EA-F4FE-41A9-86B0-868958B60E35}"/>
              </a:ext>
            </a:extLst>
          </p:cNvPr>
          <p:cNvSpPr txBox="1"/>
          <p:nvPr/>
        </p:nvSpPr>
        <p:spPr>
          <a:xfrm>
            <a:off x="8575979" y="1195126"/>
            <a:ext cx="1923924" cy="523220"/>
          </a:xfrm>
          <a:prstGeom prst="rect">
            <a:avLst/>
          </a:prstGeom>
          <a:noFill/>
        </p:spPr>
        <p:txBody>
          <a:bodyPr wrap="none" rtlCol="0">
            <a:spAutoFit/>
          </a:bodyPr>
          <a:lstStyle/>
          <a:p>
            <a:pPr algn="ctr">
              <a:buClr>
                <a:schemeClr val="accent1"/>
              </a:buClr>
            </a:pPr>
            <a:r>
              <a:rPr lang="en-US" sz="1400" b="1"/>
              <a:t>Secondary Endpoint</a:t>
            </a:r>
          </a:p>
          <a:p>
            <a:pPr algn="ctr">
              <a:buClr>
                <a:schemeClr val="accent1"/>
              </a:buClr>
            </a:pPr>
            <a:r>
              <a:rPr lang="en-US" sz="1400" err="1"/>
              <a:t>hHF</a:t>
            </a:r>
            <a:r>
              <a:rPr lang="en-US" sz="1400"/>
              <a:t> or CV Death</a:t>
            </a:r>
          </a:p>
        </p:txBody>
      </p:sp>
      <p:grpSp>
        <p:nvGrpSpPr>
          <p:cNvPr id="269" name="Group 268">
            <a:extLst>
              <a:ext uri="{FF2B5EF4-FFF2-40B4-BE49-F238E27FC236}">
                <a16:creationId xmlns="" xmlns:a16="http://schemas.microsoft.com/office/drawing/2014/main" id="{F234C412-C1F1-47FF-822E-C10AC478C0E5}"/>
              </a:ext>
            </a:extLst>
          </p:cNvPr>
          <p:cNvGrpSpPr/>
          <p:nvPr/>
        </p:nvGrpSpPr>
        <p:grpSpPr>
          <a:xfrm>
            <a:off x="-57369" y="5221397"/>
            <a:ext cx="6107043" cy="818526"/>
            <a:chOff x="-57369" y="4897196"/>
            <a:chExt cx="6107043" cy="818526"/>
          </a:xfrm>
        </p:grpSpPr>
        <p:sp>
          <p:nvSpPr>
            <p:cNvPr id="40" name="TextBox 39">
              <a:extLst>
                <a:ext uri="{FF2B5EF4-FFF2-40B4-BE49-F238E27FC236}">
                  <a16:creationId xmlns="" xmlns:a16="http://schemas.microsoft.com/office/drawing/2014/main" id="{AD65BF38-AF07-4F0D-ACBE-790A5D3AE90B}"/>
                </a:ext>
              </a:extLst>
            </p:cNvPr>
            <p:cNvSpPr txBox="1"/>
            <p:nvPr/>
          </p:nvSpPr>
          <p:spPr>
            <a:xfrm>
              <a:off x="1178288"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813</a:t>
              </a:r>
            </a:p>
          </p:txBody>
        </p:sp>
        <p:sp>
          <p:nvSpPr>
            <p:cNvPr id="41" name="TextBox 40">
              <a:extLst>
                <a:ext uri="{FF2B5EF4-FFF2-40B4-BE49-F238E27FC236}">
                  <a16:creationId xmlns="" xmlns:a16="http://schemas.microsoft.com/office/drawing/2014/main" id="{E8AE1BE2-79CA-49D3-920E-E7FAFBCEED55}"/>
                </a:ext>
              </a:extLst>
            </p:cNvPr>
            <p:cNvSpPr txBox="1"/>
            <p:nvPr/>
          </p:nvSpPr>
          <p:spPr>
            <a:xfrm>
              <a:off x="1734544"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780</a:t>
              </a:r>
            </a:p>
          </p:txBody>
        </p:sp>
        <p:sp>
          <p:nvSpPr>
            <p:cNvPr id="42" name="TextBox 41">
              <a:extLst>
                <a:ext uri="{FF2B5EF4-FFF2-40B4-BE49-F238E27FC236}">
                  <a16:creationId xmlns="" xmlns:a16="http://schemas.microsoft.com/office/drawing/2014/main" id="{9582D665-392B-4A16-AEDD-197330A93B02}"/>
                </a:ext>
              </a:extLst>
            </p:cNvPr>
            <p:cNvSpPr txBox="1"/>
            <p:nvPr/>
          </p:nvSpPr>
          <p:spPr>
            <a:xfrm>
              <a:off x="2301796"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760</a:t>
              </a:r>
            </a:p>
          </p:txBody>
        </p:sp>
        <p:sp>
          <p:nvSpPr>
            <p:cNvPr id="43" name="TextBox 42">
              <a:extLst>
                <a:ext uri="{FF2B5EF4-FFF2-40B4-BE49-F238E27FC236}">
                  <a16:creationId xmlns="" xmlns:a16="http://schemas.microsoft.com/office/drawing/2014/main" id="{049DB81F-2D57-4523-862E-1FED2626100D}"/>
                </a:ext>
              </a:extLst>
            </p:cNvPr>
            <p:cNvSpPr txBox="1"/>
            <p:nvPr/>
          </p:nvSpPr>
          <p:spPr>
            <a:xfrm>
              <a:off x="3441531"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710</a:t>
              </a:r>
            </a:p>
          </p:txBody>
        </p:sp>
        <p:sp>
          <p:nvSpPr>
            <p:cNvPr id="44" name="TextBox 43">
              <a:extLst>
                <a:ext uri="{FF2B5EF4-FFF2-40B4-BE49-F238E27FC236}">
                  <a16:creationId xmlns="" xmlns:a16="http://schemas.microsoft.com/office/drawing/2014/main" id="{F9358E6D-ADC9-4B7B-8296-B924C5776874}"/>
                </a:ext>
              </a:extLst>
            </p:cNvPr>
            <p:cNvSpPr txBox="1"/>
            <p:nvPr/>
          </p:nvSpPr>
          <p:spPr>
            <a:xfrm>
              <a:off x="3991155"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650</a:t>
              </a:r>
            </a:p>
          </p:txBody>
        </p:sp>
        <p:sp>
          <p:nvSpPr>
            <p:cNvPr id="45" name="TextBox 44">
              <a:extLst>
                <a:ext uri="{FF2B5EF4-FFF2-40B4-BE49-F238E27FC236}">
                  <a16:creationId xmlns="" xmlns:a16="http://schemas.microsoft.com/office/drawing/2014/main" id="{EC22B0FD-5F3E-462E-87DC-F85903E8FD34}"/>
                </a:ext>
              </a:extLst>
            </p:cNvPr>
            <p:cNvSpPr txBox="1"/>
            <p:nvPr/>
          </p:nvSpPr>
          <p:spPr>
            <a:xfrm>
              <a:off x="456025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510</a:t>
              </a:r>
            </a:p>
          </p:txBody>
        </p:sp>
        <p:sp>
          <p:nvSpPr>
            <p:cNvPr id="46" name="TextBox 45">
              <a:extLst>
                <a:ext uri="{FF2B5EF4-FFF2-40B4-BE49-F238E27FC236}">
                  <a16:creationId xmlns="" xmlns:a16="http://schemas.microsoft.com/office/drawing/2014/main" id="{202D0D6A-A339-4591-B156-45D54BE11025}"/>
                </a:ext>
              </a:extLst>
            </p:cNvPr>
            <p:cNvSpPr txBox="1"/>
            <p:nvPr/>
          </p:nvSpPr>
          <p:spPr>
            <a:xfrm>
              <a:off x="512762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326</a:t>
              </a:r>
            </a:p>
          </p:txBody>
        </p:sp>
        <p:sp>
          <p:nvSpPr>
            <p:cNvPr id="47" name="TextBox 46">
              <a:extLst>
                <a:ext uri="{FF2B5EF4-FFF2-40B4-BE49-F238E27FC236}">
                  <a16:creationId xmlns="" xmlns:a16="http://schemas.microsoft.com/office/drawing/2014/main" id="{14DC58AA-9F4A-497E-A123-1DB877F9D7D9}"/>
                </a:ext>
              </a:extLst>
            </p:cNvPr>
            <p:cNvSpPr txBox="1"/>
            <p:nvPr/>
          </p:nvSpPr>
          <p:spPr>
            <a:xfrm>
              <a:off x="5672648"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124</a:t>
              </a:r>
            </a:p>
          </p:txBody>
        </p:sp>
        <p:sp>
          <p:nvSpPr>
            <p:cNvPr id="48" name="TextBox 47">
              <a:extLst>
                <a:ext uri="{FF2B5EF4-FFF2-40B4-BE49-F238E27FC236}">
                  <a16:creationId xmlns="" xmlns:a16="http://schemas.microsoft.com/office/drawing/2014/main" id="{40F6017D-0B95-4418-94FF-FBADE7E7B618}"/>
                </a:ext>
              </a:extLst>
            </p:cNvPr>
            <p:cNvSpPr txBox="1"/>
            <p:nvPr/>
          </p:nvSpPr>
          <p:spPr>
            <a:xfrm>
              <a:off x="1178288"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797</a:t>
              </a:r>
            </a:p>
          </p:txBody>
        </p:sp>
        <p:sp>
          <p:nvSpPr>
            <p:cNvPr id="49" name="TextBox 48">
              <a:extLst>
                <a:ext uri="{FF2B5EF4-FFF2-40B4-BE49-F238E27FC236}">
                  <a16:creationId xmlns="" xmlns:a16="http://schemas.microsoft.com/office/drawing/2014/main" id="{62CDB6DD-6611-4927-BAC8-AF69BDE59C8F}"/>
                </a:ext>
              </a:extLst>
            </p:cNvPr>
            <p:cNvSpPr txBox="1"/>
            <p:nvPr/>
          </p:nvSpPr>
          <p:spPr>
            <a:xfrm>
              <a:off x="1734544"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757</a:t>
              </a:r>
            </a:p>
          </p:txBody>
        </p:sp>
        <p:sp>
          <p:nvSpPr>
            <p:cNvPr id="50" name="TextBox 49">
              <a:extLst>
                <a:ext uri="{FF2B5EF4-FFF2-40B4-BE49-F238E27FC236}">
                  <a16:creationId xmlns="" xmlns:a16="http://schemas.microsoft.com/office/drawing/2014/main" id="{CFE5B1A6-E8F2-4DED-8703-3DD410CB0CBC}"/>
                </a:ext>
              </a:extLst>
            </p:cNvPr>
            <p:cNvSpPr txBox="1"/>
            <p:nvPr/>
          </p:nvSpPr>
          <p:spPr>
            <a:xfrm>
              <a:off x="230179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734</a:t>
              </a:r>
            </a:p>
          </p:txBody>
        </p:sp>
        <p:sp>
          <p:nvSpPr>
            <p:cNvPr id="51" name="TextBox 50">
              <a:extLst>
                <a:ext uri="{FF2B5EF4-FFF2-40B4-BE49-F238E27FC236}">
                  <a16:creationId xmlns="" xmlns:a16="http://schemas.microsoft.com/office/drawing/2014/main" id="{40F19449-F7DD-4B1D-8036-7715C8FE15C1}"/>
                </a:ext>
              </a:extLst>
            </p:cNvPr>
            <p:cNvSpPr txBox="1"/>
            <p:nvPr/>
          </p:nvSpPr>
          <p:spPr>
            <a:xfrm>
              <a:off x="344152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677</a:t>
              </a:r>
            </a:p>
          </p:txBody>
        </p:sp>
        <p:sp>
          <p:nvSpPr>
            <p:cNvPr id="52" name="TextBox 51">
              <a:extLst>
                <a:ext uri="{FF2B5EF4-FFF2-40B4-BE49-F238E27FC236}">
                  <a16:creationId xmlns="" xmlns:a16="http://schemas.microsoft.com/office/drawing/2014/main" id="{86E5057E-D39A-4355-A4AF-95B8AD595923}"/>
                </a:ext>
              </a:extLst>
            </p:cNvPr>
            <p:cNvSpPr txBox="1"/>
            <p:nvPr/>
          </p:nvSpPr>
          <p:spPr>
            <a:xfrm>
              <a:off x="3991155"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626</a:t>
              </a:r>
            </a:p>
          </p:txBody>
        </p:sp>
        <p:sp>
          <p:nvSpPr>
            <p:cNvPr id="53" name="TextBox 52">
              <a:extLst>
                <a:ext uri="{FF2B5EF4-FFF2-40B4-BE49-F238E27FC236}">
                  <a16:creationId xmlns="" xmlns:a16="http://schemas.microsoft.com/office/drawing/2014/main" id="{0B1A1684-B1A4-490E-85EE-36669DB5F531}"/>
                </a:ext>
              </a:extLst>
            </p:cNvPr>
            <p:cNvSpPr txBox="1"/>
            <p:nvPr/>
          </p:nvSpPr>
          <p:spPr>
            <a:xfrm>
              <a:off x="4560255"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470</a:t>
              </a:r>
            </a:p>
          </p:txBody>
        </p:sp>
        <p:sp>
          <p:nvSpPr>
            <p:cNvPr id="54" name="TextBox 53">
              <a:extLst>
                <a:ext uri="{FF2B5EF4-FFF2-40B4-BE49-F238E27FC236}">
                  <a16:creationId xmlns="" xmlns:a16="http://schemas.microsoft.com/office/drawing/2014/main" id="{BD3C9B5A-FD34-4766-905F-339722D2BD00}"/>
                </a:ext>
              </a:extLst>
            </p:cNvPr>
            <p:cNvSpPr txBox="1"/>
            <p:nvPr/>
          </p:nvSpPr>
          <p:spPr>
            <a:xfrm>
              <a:off x="512761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289</a:t>
              </a:r>
            </a:p>
          </p:txBody>
        </p:sp>
        <p:sp>
          <p:nvSpPr>
            <p:cNvPr id="55" name="TextBox 54">
              <a:extLst>
                <a:ext uri="{FF2B5EF4-FFF2-40B4-BE49-F238E27FC236}">
                  <a16:creationId xmlns="" xmlns:a16="http://schemas.microsoft.com/office/drawing/2014/main" id="{797F8616-78D7-4354-A0C8-D456993994A4}"/>
                </a:ext>
              </a:extLst>
            </p:cNvPr>
            <p:cNvSpPr txBox="1"/>
            <p:nvPr/>
          </p:nvSpPr>
          <p:spPr>
            <a:xfrm>
              <a:off x="5704708" y="533733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94</a:t>
              </a:r>
            </a:p>
          </p:txBody>
        </p:sp>
        <p:sp>
          <p:nvSpPr>
            <p:cNvPr id="56" name="TextBox 55">
              <a:extLst>
                <a:ext uri="{FF2B5EF4-FFF2-40B4-BE49-F238E27FC236}">
                  <a16:creationId xmlns="" xmlns:a16="http://schemas.microsoft.com/office/drawing/2014/main" id="{45763A6A-C620-4FB0-B89A-8C07A78AB3D2}"/>
                </a:ext>
              </a:extLst>
            </p:cNvPr>
            <p:cNvSpPr txBox="1"/>
            <p:nvPr/>
          </p:nvSpPr>
          <p:spPr>
            <a:xfrm>
              <a:off x="128581" y="5042228"/>
              <a:ext cx="1178528" cy="230832"/>
            </a:xfrm>
            <a:prstGeom prst="rect">
              <a:avLst/>
            </a:prstGeom>
            <a:noFill/>
          </p:spPr>
          <p:txBody>
            <a:bodyPr wrap="none" rtlCol="0">
              <a:spAutoFit/>
            </a:bodyPr>
            <a:lstStyle/>
            <a:p>
              <a:pPr algn="r">
                <a:buClr>
                  <a:schemeClr val="accent1"/>
                </a:buClr>
              </a:pPr>
              <a:r>
                <a:rPr lang="en-US" sz="900" b="1">
                  <a:solidFill>
                    <a:schemeClr val="accent1"/>
                  </a:solidFill>
                </a:rPr>
                <a:t>Dapagliflozin/CVD</a:t>
              </a:r>
            </a:p>
          </p:txBody>
        </p:sp>
        <p:sp>
          <p:nvSpPr>
            <p:cNvPr id="57" name="TextBox 56">
              <a:extLst>
                <a:ext uri="{FF2B5EF4-FFF2-40B4-BE49-F238E27FC236}">
                  <a16:creationId xmlns="" xmlns:a16="http://schemas.microsoft.com/office/drawing/2014/main" id="{AD72737B-62A9-4F0F-ACF6-8F7B3A39C589}"/>
                </a:ext>
              </a:extLst>
            </p:cNvPr>
            <p:cNvSpPr txBox="1"/>
            <p:nvPr/>
          </p:nvSpPr>
          <p:spPr>
            <a:xfrm>
              <a:off x="404295" y="5337336"/>
              <a:ext cx="902811"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Placebo/CVD</a:t>
              </a:r>
            </a:p>
          </p:txBody>
        </p:sp>
        <p:sp>
          <p:nvSpPr>
            <p:cNvPr id="58" name="TextBox 57">
              <a:extLst>
                <a:ext uri="{FF2B5EF4-FFF2-40B4-BE49-F238E27FC236}">
                  <a16:creationId xmlns="" xmlns:a16="http://schemas.microsoft.com/office/drawing/2014/main" id="{03C9CCBF-FF1F-44C6-8C10-CC1C8CCAC792}"/>
                </a:ext>
              </a:extLst>
            </p:cNvPr>
            <p:cNvSpPr txBox="1"/>
            <p:nvPr/>
          </p:nvSpPr>
          <p:spPr>
            <a:xfrm>
              <a:off x="558183" y="4897196"/>
              <a:ext cx="748923" cy="230832"/>
            </a:xfrm>
            <a:prstGeom prst="rect">
              <a:avLst/>
            </a:prstGeom>
            <a:noFill/>
          </p:spPr>
          <p:txBody>
            <a:bodyPr wrap="none" rtlCol="0">
              <a:spAutoFit/>
            </a:bodyPr>
            <a:lstStyle/>
            <a:p>
              <a:pPr algn="r">
                <a:buClr>
                  <a:schemeClr val="accent1"/>
                </a:buClr>
              </a:pPr>
              <a:r>
                <a:rPr lang="en-US" sz="900" b="1"/>
                <a:t>No at Risk</a:t>
              </a:r>
            </a:p>
          </p:txBody>
        </p:sp>
        <p:sp>
          <p:nvSpPr>
            <p:cNvPr id="75" name="TextBox 74">
              <a:extLst>
                <a:ext uri="{FF2B5EF4-FFF2-40B4-BE49-F238E27FC236}">
                  <a16:creationId xmlns="" xmlns:a16="http://schemas.microsoft.com/office/drawing/2014/main" id="{509C806E-5624-426A-8F2C-E390B44BE0E6}"/>
                </a:ext>
              </a:extLst>
            </p:cNvPr>
            <p:cNvSpPr txBox="1"/>
            <p:nvPr/>
          </p:nvSpPr>
          <p:spPr>
            <a:xfrm>
              <a:off x="2862639" y="5053064"/>
              <a:ext cx="377026" cy="230832"/>
            </a:xfrm>
            <a:prstGeom prst="rect">
              <a:avLst/>
            </a:prstGeom>
            <a:noFill/>
          </p:spPr>
          <p:txBody>
            <a:bodyPr wrap="none" rtlCol="0">
              <a:spAutoFit/>
            </a:bodyPr>
            <a:lstStyle/>
            <a:p>
              <a:pPr algn="ctr">
                <a:buClr>
                  <a:schemeClr val="accent1"/>
                </a:buClr>
              </a:pPr>
              <a:r>
                <a:rPr lang="en-US" sz="900">
                  <a:solidFill>
                    <a:schemeClr val="accent1"/>
                  </a:solidFill>
                </a:rPr>
                <a:t>736</a:t>
              </a:r>
            </a:p>
          </p:txBody>
        </p:sp>
        <p:sp>
          <p:nvSpPr>
            <p:cNvPr id="76" name="TextBox 75">
              <a:extLst>
                <a:ext uri="{FF2B5EF4-FFF2-40B4-BE49-F238E27FC236}">
                  <a16:creationId xmlns="" xmlns:a16="http://schemas.microsoft.com/office/drawing/2014/main" id="{6E4D0398-F3E9-4BAB-B133-BFF8E64B31FE}"/>
                </a:ext>
              </a:extLst>
            </p:cNvPr>
            <p:cNvSpPr txBox="1"/>
            <p:nvPr/>
          </p:nvSpPr>
          <p:spPr>
            <a:xfrm>
              <a:off x="286263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703</a:t>
              </a:r>
            </a:p>
          </p:txBody>
        </p:sp>
        <p:sp>
          <p:nvSpPr>
            <p:cNvPr id="147" name="TextBox 146">
              <a:extLst>
                <a:ext uri="{FF2B5EF4-FFF2-40B4-BE49-F238E27FC236}">
                  <a16:creationId xmlns="" xmlns:a16="http://schemas.microsoft.com/office/drawing/2014/main" id="{3F4FCF5D-4048-4515-93F1-5FFC1221B394}"/>
                </a:ext>
              </a:extLst>
            </p:cNvPr>
            <p:cNvSpPr txBox="1"/>
            <p:nvPr/>
          </p:nvSpPr>
          <p:spPr>
            <a:xfrm>
              <a:off x="1146230"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1355</a:t>
              </a:r>
            </a:p>
          </p:txBody>
        </p:sp>
        <p:sp>
          <p:nvSpPr>
            <p:cNvPr id="148" name="TextBox 147">
              <a:extLst>
                <a:ext uri="{FF2B5EF4-FFF2-40B4-BE49-F238E27FC236}">
                  <a16:creationId xmlns="" xmlns:a16="http://schemas.microsoft.com/office/drawing/2014/main" id="{03E9EC94-71B7-405E-B1A2-6AA2EAC9F497}"/>
                </a:ext>
              </a:extLst>
            </p:cNvPr>
            <p:cNvSpPr txBox="1"/>
            <p:nvPr/>
          </p:nvSpPr>
          <p:spPr>
            <a:xfrm>
              <a:off x="1702486"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1236</a:t>
              </a:r>
            </a:p>
          </p:txBody>
        </p:sp>
        <p:sp>
          <p:nvSpPr>
            <p:cNvPr id="149" name="TextBox 148">
              <a:extLst>
                <a:ext uri="{FF2B5EF4-FFF2-40B4-BE49-F238E27FC236}">
                  <a16:creationId xmlns="" xmlns:a16="http://schemas.microsoft.com/office/drawing/2014/main" id="{487061A5-09B9-47F7-B712-F2DBAA5087C5}"/>
                </a:ext>
              </a:extLst>
            </p:cNvPr>
            <p:cNvSpPr txBox="1"/>
            <p:nvPr/>
          </p:nvSpPr>
          <p:spPr>
            <a:xfrm>
              <a:off x="2269739"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1202</a:t>
              </a:r>
            </a:p>
          </p:txBody>
        </p:sp>
        <p:sp>
          <p:nvSpPr>
            <p:cNvPr id="150" name="TextBox 149">
              <a:extLst>
                <a:ext uri="{FF2B5EF4-FFF2-40B4-BE49-F238E27FC236}">
                  <a16:creationId xmlns="" xmlns:a16="http://schemas.microsoft.com/office/drawing/2014/main" id="{22463C99-AB2A-4E2F-B331-4E19D6269B4F}"/>
                </a:ext>
              </a:extLst>
            </p:cNvPr>
            <p:cNvSpPr txBox="1"/>
            <p:nvPr/>
          </p:nvSpPr>
          <p:spPr>
            <a:xfrm>
              <a:off x="3409470"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1114</a:t>
              </a:r>
            </a:p>
          </p:txBody>
        </p:sp>
        <p:sp>
          <p:nvSpPr>
            <p:cNvPr id="151" name="TextBox 150">
              <a:extLst>
                <a:ext uri="{FF2B5EF4-FFF2-40B4-BE49-F238E27FC236}">
                  <a16:creationId xmlns="" xmlns:a16="http://schemas.microsoft.com/office/drawing/2014/main" id="{83DC7685-394F-4D4A-9FCA-AE8F243D368C}"/>
                </a:ext>
              </a:extLst>
            </p:cNvPr>
            <p:cNvSpPr txBox="1"/>
            <p:nvPr/>
          </p:nvSpPr>
          <p:spPr>
            <a:xfrm>
              <a:off x="3959095"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1038</a:t>
              </a:r>
            </a:p>
          </p:txBody>
        </p:sp>
        <p:sp>
          <p:nvSpPr>
            <p:cNvPr id="152" name="TextBox 151">
              <a:extLst>
                <a:ext uri="{FF2B5EF4-FFF2-40B4-BE49-F238E27FC236}">
                  <a16:creationId xmlns="" xmlns:a16="http://schemas.microsoft.com/office/drawing/2014/main" id="{D72837E9-3F85-4495-A9D4-BA9C12210805}"/>
                </a:ext>
              </a:extLst>
            </p:cNvPr>
            <p:cNvSpPr txBox="1"/>
            <p:nvPr/>
          </p:nvSpPr>
          <p:spPr>
            <a:xfrm>
              <a:off x="4560255"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762</a:t>
              </a:r>
            </a:p>
          </p:txBody>
        </p:sp>
        <p:sp>
          <p:nvSpPr>
            <p:cNvPr id="153" name="TextBox 152">
              <a:extLst>
                <a:ext uri="{FF2B5EF4-FFF2-40B4-BE49-F238E27FC236}">
                  <a16:creationId xmlns="" xmlns:a16="http://schemas.microsoft.com/office/drawing/2014/main" id="{755C453B-E023-425F-A62A-94E4B83A74D7}"/>
                </a:ext>
              </a:extLst>
            </p:cNvPr>
            <p:cNvSpPr txBox="1"/>
            <p:nvPr/>
          </p:nvSpPr>
          <p:spPr>
            <a:xfrm>
              <a:off x="5127619"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485</a:t>
              </a:r>
            </a:p>
          </p:txBody>
        </p:sp>
        <p:sp>
          <p:nvSpPr>
            <p:cNvPr id="154" name="TextBox 153">
              <a:extLst>
                <a:ext uri="{FF2B5EF4-FFF2-40B4-BE49-F238E27FC236}">
                  <a16:creationId xmlns="" xmlns:a16="http://schemas.microsoft.com/office/drawing/2014/main" id="{BCAA75E5-2D91-4D0F-A287-AC6B6FE72A51}"/>
                </a:ext>
              </a:extLst>
            </p:cNvPr>
            <p:cNvSpPr txBox="1"/>
            <p:nvPr/>
          </p:nvSpPr>
          <p:spPr>
            <a:xfrm>
              <a:off x="5672647"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176</a:t>
              </a:r>
            </a:p>
          </p:txBody>
        </p:sp>
        <p:sp>
          <p:nvSpPr>
            <p:cNvPr id="155" name="TextBox 154">
              <a:extLst>
                <a:ext uri="{FF2B5EF4-FFF2-40B4-BE49-F238E27FC236}">
                  <a16:creationId xmlns="" xmlns:a16="http://schemas.microsoft.com/office/drawing/2014/main" id="{C8611FAC-E533-4ED0-A294-30D52909A2FC}"/>
                </a:ext>
              </a:extLst>
            </p:cNvPr>
            <p:cNvSpPr txBox="1"/>
            <p:nvPr/>
          </p:nvSpPr>
          <p:spPr>
            <a:xfrm>
              <a:off x="218347" y="5484890"/>
              <a:ext cx="1088760"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Placebo/No CVD</a:t>
              </a:r>
            </a:p>
          </p:txBody>
        </p:sp>
        <p:sp>
          <p:nvSpPr>
            <p:cNvPr id="156" name="TextBox 155">
              <a:extLst>
                <a:ext uri="{FF2B5EF4-FFF2-40B4-BE49-F238E27FC236}">
                  <a16:creationId xmlns="" xmlns:a16="http://schemas.microsoft.com/office/drawing/2014/main" id="{BF900A9D-CDD6-4B6A-A382-D0B9B70CFB5C}"/>
                </a:ext>
              </a:extLst>
            </p:cNvPr>
            <p:cNvSpPr txBox="1"/>
            <p:nvPr/>
          </p:nvSpPr>
          <p:spPr>
            <a:xfrm>
              <a:off x="2830579"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1155</a:t>
              </a:r>
            </a:p>
          </p:txBody>
        </p:sp>
        <p:sp>
          <p:nvSpPr>
            <p:cNvPr id="207" name="TextBox 206">
              <a:extLst>
                <a:ext uri="{FF2B5EF4-FFF2-40B4-BE49-F238E27FC236}">
                  <a16:creationId xmlns="" xmlns:a16="http://schemas.microsoft.com/office/drawing/2014/main" id="{3BC70338-5EF1-4834-BB0B-CB984B4634E3}"/>
                </a:ext>
              </a:extLst>
            </p:cNvPr>
            <p:cNvSpPr txBox="1"/>
            <p:nvPr/>
          </p:nvSpPr>
          <p:spPr>
            <a:xfrm>
              <a:off x="1146230"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1339</a:t>
              </a:r>
            </a:p>
          </p:txBody>
        </p:sp>
        <p:sp>
          <p:nvSpPr>
            <p:cNvPr id="208" name="TextBox 207">
              <a:extLst>
                <a:ext uri="{FF2B5EF4-FFF2-40B4-BE49-F238E27FC236}">
                  <a16:creationId xmlns="" xmlns:a16="http://schemas.microsoft.com/office/drawing/2014/main" id="{4DA9AB1D-3731-4C21-BD47-2F5FBB028D6F}"/>
                </a:ext>
              </a:extLst>
            </p:cNvPr>
            <p:cNvSpPr txBox="1"/>
            <p:nvPr/>
          </p:nvSpPr>
          <p:spPr>
            <a:xfrm>
              <a:off x="1702486"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1221</a:t>
              </a:r>
            </a:p>
          </p:txBody>
        </p:sp>
        <p:sp>
          <p:nvSpPr>
            <p:cNvPr id="209" name="TextBox 208">
              <a:extLst>
                <a:ext uri="{FF2B5EF4-FFF2-40B4-BE49-F238E27FC236}">
                  <a16:creationId xmlns="" xmlns:a16="http://schemas.microsoft.com/office/drawing/2014/main" id="{17687BB7-0BEF-4358-8843-7EF43EFDE7D5}"/>
                </a:ext>
              </a:extLst>
            </p:cNvPr>
            <p:cNvSpPr txBox="1"/>
            <p:nvPr/>
          </p:nvSpPr>
          <p:spPr>
            <a:xfrm>
              <a:off x="2269739"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1195</a:t>
              </a:r>
            </a:p>
          </p:txBody>
        </p:sp>
        <p:sp>
          <p:nvSpPr>
            <p:cNvPr id="210" name="TextBox 209">
              <a:extLst>
                <a:ext uri="{FF2B5EF4-FFF2-40B4-BE49-F238E27FC236}">
                  <a16:creationId xmlns="" xmlns:a16="http://schemas.microsoft.com/office/drawing/2014/main" id="{5B1C2409-CE8E-4AFC-91F7-807F0A77F480}"/>
                </a:ext>
              </a:extLst>
            </p:cNvPr>
            <p:cNvSpPr txBox="1"/>
            <p:nvPr/>
          </p:nvSpPr>
          <p:spPr>
            <a:xfrm>
              <a:off x="3409471"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1131</a:t>
              </a:r>
            </a:p>
          </p:txBody>
        </p:sp>
        <p:sp>
          <p:nvSpPr>
            <p:cNvPr id="211" name="TextBox 210">
              <a:extLst>
                <a:ext uri="{FF2B5EF4-FFF2-40B4-BE49-F238E27FC236}">
                  <a16:creationId xmlns="" xmlns:a16="http://schemas.microsoft.com/office/drawing/2014/main" id="{456F3978-9EF8-4A4A-8490-B791FC97CB32}"/>
                </a:ext>
              </a:extLst>
            </p:cNvPr>
            <p:cNvSpPr txBox="1"/>
            <p:nvPr/>
          </p:nvSpPr>
          <p:spPr>
            <a:xfrm>
              <a:off x="3959095"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1051</a:t>
              </a:r>
            </a:p>
          </p:txBody>
        </p:sp>
        <p:sp>
          <p:nvSpPr>
            <p:cNvPr id="212" name="TextBox 211">
              <a:extLst>
                <a:ext uri="{FF2B5EF4-FFF2-40B4-BE49-F238E27FC236}">
                  <a16:creationId xmlns="" xmlns:a16="http://schemas.microsoft.com/office/drawing/2014/main" id="{A26ECD39-4476-4CA2-B01A-50271A39D5E5}"/>
                </a:ext>
              </a:extLst>
            </p:cNvPr>
            <p:cNvSpPr txBox="1"/>
            <p:nvPr/>
          </p:nvSpPr>
          <p:spPr>
            <a:xfrm>
              <a:off x="4560254"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778</a:t>
              </a:r>
            </a:p>
          </p:txBody>
        </p:sp>
        <p:sp>
          <p:nvSpPr>
            <p:cNvPr id="213" name="TextBox 212">
              <a:extLst>
                <a:ext uri="{FF2B5EF4-FFF2-40B4-BE49-F238E27FC236}">
                  <a16:creationId xmlns="" xmlns:a16="http://schemas.microsoft.com/office/drawing/2014/main" id="{B949B011-32E8-4D33-B458-DCDC5E49BA0C}"/>
                </a:ext>
              </a:extLst>
            </p:cNvPr>
            <p:cNvSpPr txBox="1"/>
            <p:nvPr/>
          </p:nvSpPr>
          <p:spPr>
            <a:xfrm>
              <a:off x="5127619"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505</a:t>
              </a:r>
            </a:p>
          </p:txBody>
        </p:sp>
        <p:sp>
          <p:nvSpPr>
            <p:cNvPr id="214" name="TextBox 213">
              <a:extLst>
                <a:ext uri="{FF2B5EF4-FFF2-40B4-BE49-F238E27FC236}">
                  <a16:creationId xmlns="" xmlns:a16="http://schemas.microsoft.com/office/drawing/2014/main" id="{7A1FDB07-5155-466B-8A7C-D02EEED9BBEA}"/>
                </a:ext>
              </a:extLst>
            </p:cNvPr>
            <p:cNvSpPr txBox="1"/>
            <p:nvPr/>
          </p:nvSpPr>
          <p:spPr>
            <a:xfrm>
              <a:off x="5672647"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185</a:t>
              </a:r>
            </a:p>
          </p:txBody>
        </p:sp>
        <p:sp>
          <p:nvSpPr>
            <p:cNvPr id="215" name="TextBox 214">
              <a:extLst>
                <a:ext uri="{FF2B5EF4-FFF2-40B4-BE49-F238E27FC236}">
                  <a16:creationId xmlns="" xmlns:a16="http://schemas.microsoft.com/office/drawing/2014/main" id="{53E2BF98-74DB-45C6-A83F-3093C2C96D69}"/>
                </a:ext>
              </a:extLst>
            </p:cNvPr>
            <p:cNvSpPr txBox="1"/>
            <p:nvPr/>
          </p:nvSpPr>
          <p:spPr>
            <a:xfrm>
              <a:off x="-57369" y="5189782"/>
              <a:ext cx="1364476" cy="230832"/>
            </a:xfrm>
            <a:prstGeom prst="rect">
              <a:avLst/>
            </a:prstGeom>
            <a:noFill/>
          </p:spPr>
          <p:txBody>
            <a:bodyPr wrap="none" rtlCol="0">
              <a:spAutoFit/>
            </a:bodyPr>
            <a:lstStyle/>
            <a:p>
              <a:pPr algn="r">
                <a:buClr>
                  <a:schemeClr val="accent1"/>
                </a:buClr>
              </a:pPr>
              <a:r>
                <a:rPr lang="en-US" sz="900" b="1">
                  <a:solidFill>
                    <a:schemeClr val="accent1"/>
                  </a:solidFill>
                </a:rPr>
                <a:t>Dapagliflozin/No CVD</a:t>
              </a:r>
            </a:p>
          </p:txBody>
        </p:sp>
        <p:sp>
          <p:nvSpPr>
            <p:cNvPr id="216" name="TextBox 215">
              <a:extLst>
                <a:ext uri="{FF2B5EF4-FFF2-40B4-BE49-F238E27FC236}">
                  <a16:creationId xmlns="" xmlns:a16="http://schemas.microsoft.com/office/drawing/2014/main" id="{7484E161-A225-4076-93C1-D7D215304ABD}"/>
                </a:ext>
              </a:extLst>
            </p:cNvPr>
            <p:cNvSpPr txBox="1"/>
            <p:nvPr/>
          </p:nvSpPr>
          <p:spPr>
            <a:xfrm>
              <a:off x="2830582"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1162</a:t>
              </a:r>
            </a:p>
          </p:txBody>
        </p:sp>
      </p:grpSp>
      <p:sp>
        <p:nvSpPr>
          <p:cNvPr id="225" name="TextBox 224">
            <a:extLst>
              <a:ext uri="{FF2B5EF4-FFF2-40B4-BE49-F238E27FC236}">
                <a16:creationId xmlns="" xmlns:a16="http://schemas.microsoft.com/office/drawing/2014/main" id="{F735BB77-0ACB-4D7D-AAAB-76CF34613F27}"/>
              </a:ext>
            </a:extLst>
          </p:cNvPr>
          <p:cNvSpPr txBox="1"/>
          <p:nvPr/>
        </p:nvSpPr>
        <p:spPr>
          <a:xfrm>
            <a:off x="5917597" y="5513983"/>
            <a:ext cx="1364476" cy="230832"/>
          </a:xfrm>
          <a:prstGeom prst="rect">
            <a:avLst/>
          </a:prstGeom>
          <a:noFill/>
        </p:spPr>
        <p:txBody>
          <a:bodyPr wrap="none" rtlCol="0">
            <a:spAutoFit/>
          </a:bodyPr>
          <a:lstStyle/>
          <a:p>
            <a:pPr algn="r">
              <a:buClr>
                <a:schemeClr val="accent1"/>
              </a:buClr>
            </a:pPr>
            <a:r>
              <a:rPr lang="en-US" sz="900" b="1">
                <a:solidFill>
                  <a:schemeClr val="accent1"/>
                </a:solidFill>
              </a:rPr>
              <a:t>Dapagliflozin/No CVD</a:t>
            </a:r>
          </a:p>
        </p:txBody>
      </p:sp>
      <p:grpSp>
        <p:nvGrpSpPr>
          <p:cNvPr id="270" name="Group 269">
            <a:extLst>
              <a:ext uri="{FF2B5EF4-FFF2-40B4-BE49-F238E27FC236}">
                <a16:creationId xmlns="" xmlns:a16="http://schemas.microsoft.com/office/drawing/2014/main" id="{8AA62CEB-F494-4ED4-BFC6-AA0586253365}"/>
              </a:ext>
            </a:extLst>
          </p:cNvPr>
          <p:cNvGrpSpPr/>
          <p:nvPr/>
        </p:nvGrpSpPr>
        <p:grpSpPr>
          <a:xfrm>
            <a:off x="6103546" y="5221397"/>
            <a:ext cx="5921094" cy="818526"/>
            <a:chOff x="6033971" y="4897196"/>
            <a:chExt cx="5921095" cy="818526"/>
          </a:xfrm>
        </p:grpSpPr>
        <p:sp>
          <p:nvSpPr>
            <p:cNvPr id="106" name="TextBox 105">
              <a:extLst>
                <a:ext uri="{FF2B5EF4-FFF2-40B4-BE49-F238E27FC236}">
                  <a16:creationId xmlns="" xmlns:a16="http://schemas.microsoft.com/office/drawing/2014/main" id="{46A43BD6-DC67-4F07-8970-2CD21D3CF8BB}"/>
                </a:ext>
              </a:extLst>
            </p:cNvPr>
            <p:cNvSpPr txBox="1"/>
            <p:nvPr/>
          </p:nvSpPr>
          <p:spPr>
            <a:xfrm>
              <a:off x="708368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813</a:t>
              </a:r>
            </a:p>
          </p:txBody>
        </p:sp>
        <p:sp>
          <p:nvSpPr>
            <p:cNvPr id="107" name="TextBox 106">
              <a:extLst>
                <a:ext uri="{FF2B5EF4-FFF2-40B4-BE49-F238E27FC236}">
                  <a16:creationId xmlns="" xmlns:a16="http://schemas.microsoft.com/office/drawing/2014/main" id="{626D1342-FAF6-4EB1-AC19-BAFDC207B7A1}"/>
                </a:ext>
              </a:extLst>
            </p:cNvPr>
            <p:cNvSpPr txBox="1"/>
            <p:nvPr/>
          </p:nvSpPr>
          <p:spPr>
            <a:xfrm>
              <a:off x="7639936"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787</a:t>
              </a:r>
            </a:p>
          </p:txBody>
        </p:sp>
        <p:sp>
          <p:nvSpPr>
            <p:cNvPr id="108" name="TextBox 107">
              <a:extLst>
                <a:ext uri="{FF2B5EF4-FFF2-40B4-BE49-F238E27FC236}">
                  <a16:creationId xmlns="" xmlns:a16="http://schemas.microsoft.com/office/drawing/2014/main" id="{233998AF-59BF-4975-ABF4-931F40048984}"/>
                </a:ext>
              </a:extLst>
            </p:cNvPr>
            <p:cNvSpPr txBox="1"/>
            <p:nvPr/>
          </p:nvSpPr>
          <p:spPr>
            <a:xfrm>
              <a:off x="820719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779</a:t>
              </a:r>
            </a:p>
          </p:txBody>
        </p:sp>
        <p:sp>
          <p:nvSpPr>
            <p:cNvPr id="109" name="TextBox 108">
              <a:extLst>
                <a:ext uri="{FF2B5EF4-FFF2-40B4-BE49-F238E27FC236}">
                  <a16:creationId xmlns="" xmlns:a16="http://schemas.microsoft.com/office/drawing/2014/main" id="{74DDD215-5E71-4B64-9E7B-C89C354B525E}"/>
                </a:ext>
              </a:extLst>
            </p:cNvPr>
            <p:cNvSpPr txBox="1"/>
            <p:nvPr/>
          </p:nvSpPr>
          <p:spPr>
            <a:xfrm>
              <a:off x="9346923"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747</a:t>
              </a:r>
            </a:p>
          </p:txBody>
        </p:sp>
        <p:sp>
          <p:nvSpPr>
            <p:cNvPr id="110" name="TextBox 109">
              <a:extLst>
                <a:ext uri="{FF2B5EF4-FFF2-40B4-BE49-F238E27FC236}">
                  <a16:creationId xmlns="" xmlns:a16="http://schemas.microsoft.com/office/drawing/2014/main" id="{17F3F9B9-84F8-4E9D-98B3-43952B0E51AA}"/>
                </a:ext>
              </a:extLst>
            </p:cNvPr>
            <p:cNvSpPr txBox="1"/>
            <p:nvPr/>
          </p:nvSpPr>
          <p:spPr>
            <a:xfrm>
              <a:off x="9896547"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712</a:t>
              </a:r>
            </a:p>
          </p:txBody>
        </p:sp>
        <p:sp>
          <p:nvSpPr>
            <p:cNvPr id="111" name="TextBox 110">
              <a:extLst>
                <a:ext uri="{FF2B5EF4-FFF2-40B4-BE49-F238E27FC236}">
                  <a16:creationId xmlns="" xmlns:a16="http://schemas.microsoft.com/office/drawing/2014/main" id="{219A03A5-F60B-42D3-BC3A-7287273847F8}"/>
                </a:ext>
              </a:extLst>
            </p:cNvPr>
            <p:cNvSpPr txBox="1"/>
            <p:nvPr/>
          </p:nvSpPr>
          <p:spPr>
            <a:xfrm>
              <a:off x="10465644"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581</a:t>
              </a:r>
            </a:p>
          </p:txBody>
        </p:sp>
        <p:sp>
          <p:nvSpPr>
            <p:cNvPr id="112" name="TextBox 111">
              <a:extLst>
                <a:ext uri="{FF2B5EF4-FFF2-40B4-BE49-F238E27FC236}">
                  <a16:creationId xmlns="" xmlns:a16="http://schemas.microsoft.com/office/drawing/2014/main" id="{BC34C5FC-6402-45BF-B259-48F66211EE86}"/>
                </a:ext>
              </a:extLst>
            </p:cNvPr>
            <p:cNvSpPr txBox="1"/>
            <p:nvPr/>
          </p:nvSpPr>
          <p:spPr>
            <a:xfrm>
              <a:off x="1103301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384</a:t>
              </a:r>
            </a:p>
          </p:txBody>
        </p:sp>
        <p:sp>
          <p:nvSpPr>
            <p:cNvPr id="113" name="TextBox 112">
              <a:extLst>
                <a:ext uri="{FF2B5EF4-FFF2-40B4-BE49-F238E27FC236}">
                  <a16:creationId xmlns="" xmlns:a16="http://schemas.microsoft.com/office/drawing/2014/main" id="{9D9D1338-DD50-41ED-B2CA-D82BB61C70D8}"/>
                </a:ext>
              </a:extLst>
            </p:cNvPr>
            <p:cNvSpPr txBox="1"/>
            <p:nvPr/>
          </p:nvSpPr>
          <p:spPr>
            <a:xfrm>
              <a:off x="1157804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150</a:t>
              </a:r>
            </a:p>
          </p:txBody>
        </p:sp>
        <p:sp>
          <p:nvSpPr>
            <p:cNvPr id="114" name="TextBox 113">
              <a:extLst>
                <a:ext uri="{FF2B5EF4-FFF2-40B4-BE49-F238E27FC236}">
                  <a16:creationId xmlns="" xmlns:a16="http://schemas.microsoft.com/office/drawing/2014/main" id="{64B66A29-8CBA-43DB-9A4C-8E22178AFCC4}"/>
                </a:ext>
              </a:extLst>
            </p:cNvPr>
            <p:cNvSpPr txBox="1"/>
            <p:nvPr/>
          </p:nvSpPr>
          <p:spPr>
            <a:xfrm>
              <a:off x="7083680"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797</a:t>
              </a:r>
            </a:p>
          </p:txBody>
        </p:sp>
        <p:sp>
          <p:nvSpPr>
            <p:cNvPr id="115" name="TextBox 114">
              <a:extLst>
                <a:ext uri="{FF2B5EF4-FFF2-40B4-BE49-F238E27FC236}">
                  <a16:creationId xmlns="" xmlns:a16="http://schemas.microsoft.com/office/drawing/2014/main" id="{7130F7B3-1EE9-4269-A8BB-F8063D5AE510}"/>
                </a:ext>
              </a:extLst>
            </p:cNvPr>
            <p:cNvSpPr txBox="1"/>
            <p:nvPr/>
          </p:nvSpPr>
          <p:spPr>
            <a:xfrm>
              <a:off x="7639936"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761</a:t>
              </a:r>
            </a:p>
          </p:txBody>
        </p:sp>
        <p:sp>
          <p:nvSpPr>
            <p:cNvPr id="116" name="TextBox 115">
              <a:extLst>
                <a:ext uri="{FF2B5EF4-FFF2-40B4-BE49-F238E27FC236}">
                  <a16:creationId xmlns="" xmlns:a16="http://schemas.microsoft.com/office/drawing/2014/main" id="{BCC1207E-F53D-4BF6-B4A5-B3A344603E82}"/>
                </a:ext>
              </a:extLst>
            </p:cNvPr>
            <p:cNvSpPr txBox="1"/>
            <p:nvPr/>
          </p:nvSpPr>
          <p:spPr>
            <a:xfrm>
              <a:off x="820719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740</a:t>
              </a:r>
            </a:p>
          </p:txBody>
        </p:sp>
        <p:sp>
          <p:nvSpPr>
            <p:cNvPr id="117" name="TextBox 116">
              <a:extLst>
                <a:ext uri="{FF2B5EF4-FFF2-40B4-BE49-F238E27FC236}">
                  <a16:creationId xmlns="" xmlns:a16="http://schemas.microsoft.com/office/drawing/2014/main" id="{8DCB2EF5-81A7-4C94-AC0E-6B708E1E78F5}"/>
                </a:ext>
              </a:extLst>
            </p:cNvPr>
            <p:cNvSpPr txBox="1"/>
            <p:nvPr/>
          </p:nvSpPr>
          <p:spPr>
            <a:xfrm>
              <a:off x="934691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703</a:t>
              </a:r>
            </a:p>
          </p:txBody>
        </p:sp>
        <p:sp>
          <p:nvSpPr>
            <p:cNvPr id="118" name="TextBox 117">
              <a:extLst>
                <a:ext uri="{FF2B5EF4-FFF2-40B4-BE49-F238E27FC236}">
                  <a16:creationId xmlns="" xmlns:a16="http://schemas.microsoft.com/office/drawing/2014/main" id="{52E575E6-CFB7-4DFA-BBD6-97F54AFAC295}"/>
                </a:ext>
              </a:extLst>
            </p:cNvPr>
            <p:cNvSpPr txBox="1"/>
            <p:nvPr/>
          </p:nvSpPr>
          <p:spPr>
            <a:xfrm>
              <a:off x="989654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671</a:t>
              </a:r>
            </a:p>
          </p:txBody>
        </p:sp>
        <p:sp>
          <p:nvSpPr>
            <p:cNvPr id="119" name="TextBox 118">
              <a:extLst>
                <a:ext uri="{FF2B5EF4-FFF2-40B4-BE49-F238E27FC236}">
                  <a16:creationId xmlns="" xmlns:a16="http://schemas.microsoft.com/office/drawing/2014/main" id="{92B68847-22E1-47E4-B489-0DDEB3AD2BC9}"/>
                </a:ext>
              </a:extLst>
            </p:cNvPr>
            <p:cNvSpPr txBox="1"/>
            <p:nvPr/>
          </p:nvSpPr>
          <p:spPr>
            <a:xfrm>
              <a:off x="1046564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531</a:t>
              </a:r>
            </a:p>
          </p:txBody>
        </p:sp>
        <p:sp>
          <p:nvSpPr>
            <p:cNvPr id="120" name="TextBox 119">
              <a:extLst>
                <a:ext uri="{FF2B5EF4-FFF2-40B4-BE49-F238E27FC236}">
                  <a16:creationId xmlns="" xmlns:a16="http://schemas.microsoft.com/office/drawing/2014/main" id="{46E5256A-B6AD-4B6E-B753-00EED68D480B}"/>
                </a:ext>
              </a:extLst>
            </p:cNvPr>
            <p:cNvSpPr txBox="1"/>
            <p:nvPr/>
          </p:nvSpPr>
          <p:spPr>
            <a:xfrm>
              <a:off x="1103301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366</a:t>
              </a:r>
            </a:p>
          </p:txBody>
        </p:sp>
        <p:sp>
          <p:nvSpPr>
            <p:cNvPr id="121" name="TextBox 120">
              <a:extLst>
                <a:ext uri="{FF2B5EF4-FFF2-40B4-BE49-F238E27FC236}">
                  <a16:creationId xmlns="" xmlns:a16="http://schemas.microsoft.com/office/drawing/2014/main" id="{105AB29A-55F7-4E42-A275-B28D094614C4}"/>
                </a:ext>
              </a:extLst>
            </p:cNvPr>
            <p:cNvSpPr txBox="1"/>
            <p:nvPr/>
          </p:nvSpPr>
          <p:spPr>
            <a:xfrm>
              <a:off x="1157803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124</a:t>
              </a:r>
            </a:p>
          </p:txBody>
        </p:sp>
        <p:sp>
          <p:nvSpPr>
            <p:cNvPr id="122" name="TextBox 121">
              <a:extLst>
                <a:ext uri="{FF2B5EF4-FFF2-40B4-BE49-F238E27FC236}">
                  <a16:creationId xmlns="" xmlns:a16="http://schemas.microsoft.com/office/drawing/2014/main" id="{C20F95B6-EFE2-4925-A353-FAC1E57617E3}"/>
                </a:ext>
              </a:extLst>
            </p:cNvPr>
            <p:cNvSpPr txBox="1"/>
            <p:nvPr/>
          </p:nvSpPr>
          <p:spPr>
            <a:xfrm>
              <a:off x="6033971" y="5042228"/>
              <a:ext cx="1178528" cy="230832"/>
            </a:xfrm>
            <a:prstGeom prst="rect">
              <a:avLst/>
            </a:prstGeom>
            <a:noFill/>
          </p:spPr>
          <p:txBody>
            <a:bodyPr wrap="none" rtlCol="0">
              <a:spAutoFit/>
            </a:bodyPr>
            <a:lstStyle/>
            <a:p>
              <a:pPr algn="r">
                <a:buClr>
                  <a:schemeClr val="accent1"/>
                </a:buClr>
              </a:pPr>
              <a:r>
                <a:rPr lang="en-US" sz="900" b="1">
                  <a:solidFill>
                    <a:schemeClr val="accent1"/>
                  </a:solidFill>
                </a:rPr>
                <a:t>Dapagliflozin/CVD</a:t>
              </a:r>
            </a:p>
          </p:txBody>
        </p:sp>
        <p:sp>
          <p:nvSpPr>
            <p:cNvPr id="123" name="TextBox 122">
              <a:extLst>
                <a:ext uri="{FF2B5EF4-FFF2-40B4-BE49-F238E27FC236}">
                  <a16:creationId xmlns="" xmlns:a16="http://schemas.microsoft.com/office/drawing/2014/main" id="{E217A308-3961-4840-8363-B3B4794F726C}"/>
                </a:ext>
              </a:extLst>
            </p:cNvPr>
            <p:cNvSpPr txBox="1"/>
            <p:nvPr/>
          </p:nvSpPr>
          <p:spPr>
            <a:xfrm>
              <a:off x="6309688" y="5337336"/>
              <a:ext cx="902811"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Placebo/CVD</a:t>
              </a:r>
            </a:p>
          </p:txBody>
        </p:sp>
        <p:sp>
          <p:nvSpPr>
            <p:cNvPr id="124" name="TextBox 123">
              <a:extLst>
                <a:ext uri="{FF2B5EF4-FFF2-40B4-BE49-F238E27FC236}">
                  <a16:creationId xmlns="" xmlns:a16="http://schemas.microsoft.com/office/drawing/2014/main" id="{B8D01098-A315-41CF-BD9B-DD15D5517F6C}"/>
                </a:ext>
              </a:extLst>
            </p:cNvPr>
            <p:cNvSpPr txBox="1"/>
            <p:nvPr/>
          </p:nvSpPr>
          <p:spPr>
            <a:xfrm>
              <a:off x="6463577" y="4897196"/>
              <a:ext cx="748923" cy="230832"/>
            </a:xfrm>
            <a:prstGeom prst="rect">
              <a:avLst/>
            </a:prstGeom>
            <a:noFill/>
          </p:spPr>
          <p:txBody>
            <a:bodyPr wrap="none" rtlCol="0">
              <a:spAutoFit/>
            </a:bodyPr>
            <a:lstStyle/>
            <a:p>
              <a:pPr algn="r">
                <a:buClr>
                  <a:schemeClr val="accent1"/>
                </a:buClr>
              </a:pPr>
              <a:r>
                <a:rPr lang="en-US" sz="900" b="1"/>
                <a:t>No at Risk</a:t>
              </a:r>
            </a:p>
          </p:txBody>
        </p:sp>
        <p:sp>
          <p:nvSpPr>
            <p:cNvPr id="141" name="TextBox 140">
              <a:extLst>
                <a:ext uri="{FF2B5EF4-FFF2-40B4-BE49-F238E27FC236}">
                  <a16:creationId xmlns="" xmlns:a16="http://schemas.microsoft.com/office/drawing/2014/main" id="{A0C863C1-784D-41B6-83CA-A9ED10CA0D52}"/>
                </a:ext>
              </a:extLst>
            </p:cNvPr>
            <p:cNvSpPr txBox="1"/>
            <p:nvPr/>
          </p:nvSpPr>
          <p:spPr>
            <a:xfrm>
              <a:off x="8768032" y="5053064"/>
              <a:ext cx="377026" cy="230832"/>
            </a:xfrm>
            <a:prstGeom prst="rect">
              <a:avLst/>
            </a:prstGeom>
            <a:noFill/>
          </p:spPr>
          <p:txBody>
            <a:bodyPr wrap="none" rtlCol="0">
              <a:spAutoFit/>
            </a:bodyPr>
            <a:lstStyle/>
            <a:p>
              <a:pPr algn="ctr">
                <a:buClr>
                  <a:schemeClr val="accent1"/>
                </a:buClr>
              </a:pPr>
              <a:r>
                <a:rPr lang="en-US" sz="900">
                  <a:solidFill>
                    <a:schemeClr val="accent1"/>
                  </a:solidFill>
                </a:rPr>
                <a:t>767</a:t>
              </a:r>
            </a:p>
          </p:txBody>
        </p:sp>
        <p:sp>
          <p:nvSpPr>
            <p:cNvPr id="142" name="TextBox 141">
              <a:extLst>
                <a:ext uri="{FF2B5EF4-FFF2-40B4-BE49-F238E27FC236}">
                  <a16:creationId xmlns="" xmlns:a16="http://schemas.microsoft.com/office/drawing/2014/main" id="{BEACEAA2-A900-466C-8A71-30D7D3DAF3DC}"/>
                </a:ext>
              </a:extLst>
            </p:cNvPr>
            <p:cNvSpPr txBox="1"/>
            <p:nvPr/>
          </p:nvSpPr>
          <p:spPr>
            <a:xfrm>
              <a:off x="8768032"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721</a:t>
              </a:r>
            </a:p>
          </p:txBody>
        </p:sp>
        <p:sp>
          <p:nvSpPr>
            <p:cNvPr id="157" name="TextBox 156">
              <a:extLst>
                <a:ext uri="{FF2B5EF4-FFF2-40B4-BE49-F238E27FC236}">
                  <a16:creationId xmlns="" xmlns:a16="http://schemas.microsoft.com/office/drawing/2014/main" id="{E4FF660B-0F66-46EE-8474-C6F6D31B343A}"/>
                </a:ext>
              </a:extLst>
            </p:cNvPr>
            <p:cNvSpPr txBox="1"/>
            <p:nvPr/>
          </p:nvSpPr>
          <p:spPr>
            <a:xfrm>
              <a:off x="7051623"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1355</a:t>
              </a:r>
            </a:p>
          </p:txBody>
        </p:sp>
        <p:sp>
          <p:nvSpPr>
            <p:cNvPr id="158" name="TextBox 157">
              <a:extLst>
                <a:ext uri="{FF2B5EF4-FFF2-40B4-BE49-F238E27FC236}">
                  <a16:creationId xmlns="" xmlns:a16="http://schemas.microsoft.com/office/drawing/2014/main" id="{85CC7FC5-4C79-42A2-9797-62066875D430}"/>
                </a:ext>
              </a:extLst>
            </p:cNvPr>
            <p:cNvSpPr txBox="1"/>
            <p:nvPr/>
          </p:nvSpPr>
          <p:spPr>
            <a:xfrm>
              <a:off x="7607879"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1262</a:t>
              </a:r>
            </a:p>
          </p:txBody>
        </p:sp>
        <p:sp>
          <p:nvSpPr>
            <p:cNvPr id="159" name="TextBox 158">
              <a:extLst>
                <a:ext uri="{FF2B5EF4-FFF2-40B4-BE49-F238E27FC236}">
                  <a16:creationId xmlns="" xmlns:a16="http://schemas.microsoft.com/office/drawing/2014/main" id="{505F9182-DC84-4644-B0C3-28E63769FFB4}"/>
                </a:ext>
              </a:extLst>
            </p:cNvPr>
            <p:cNvSpPr txBox="1"/>
            <p:nvPr/>
          </p:nvSpPr>
          <p:spPr>
            <a:xfrm>
              <a:off x="8175131"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1249</a:t>
              </a:r>
            </a:p>
          </p:txBody>
        </p:sp>
        <p:sp>
          <p:nvSpPr>
            <p:cNvPr id="160" name="TextBox 159">
              <a:extLst>
                <a:ext uri="{FF2B5EF4-FFF2-40B4-BE49-F238E27FC236}">
                  <a16:creationId xmlns="" xmlns:a16="http://schemas.microsoft.com/office/drawing/2014/main" id="{E53558A0-EAF8-47E3-A957-77149D3AEA1D}"/>
                </a:ext>
              </a:extLst>
            </p:cNvPr>
            <p:cNvSpPr txBox="1"/>
            <p:nvPr/>
          </p:nvSpPr>
          <p:spPr>
            <a:xfrm>
              <a:off x="9314862"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1224</a:t>
              </a:r>
            </a:p>
          </p:txBody>
        </p:sp>
        <p:sp>
          <p:nvSpPr>
            <p:cNvPr id="161" name="TextBox 160">
              <a:extLst>
                <a:ext uri="{FF2B5EF4-FFF2-40B4-BE49-F238E27FC236}">
                  <a16:creationId xmlns="" xmlns:a16="http://schemas.microsoft.com/office/drawing/2014/main" id="{88866867-910A-4316-9FC9-C5FE622E1062}"/>
                </a:ext>
              </a:extLst>
            </p:cNvPr>
            <p:cNvSpPr txBox="1"/>
            <p:nvPr/>
          </p:nvSpPr>
          <p:spPr>
            <a:xfrm>
              <a:off x="9864487"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1182</a:t>
              </a:r>
            </a:p>
          </p:txBody>
        </p:sp>
        <p:sp>
          <p:nvSpPr>
            <p:cNvPr id="162" name="TextBox 161">
              <a:extLst>
                <a:ext uri="{FF2B5EF4-FFF2-40B4-BE49-F238E27FC236}">
                  <a16:creationId xmlns="" xmlns:a16="http://schemas.microsoft.com/office/drawing/2014/main" id="{72BDF88E-F6AD-4E15-AFFA-D322937E1174}"/>
                </a:ext>
              </a:extLst>
            </p:cNvPr>
            <p:cNvSpPr txBox="1"/>
            <p:nvPr/>
          </p:nvSpPr>
          <p:spPr>
            <a:xfrm>
              <a:off x="10465647"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920</a:t>
              </a:r>
            </a:p>
          </p:txBody>
        </p:sp>
        <p:sp>
          <p:nvSpPr>
            <p:cNvPr id="163" name="TextBox 162">
              <a:extLst>
                <a:ext uri="{FF2B5EF4-FFF2-40B4-BE49-F238E27FC236}">
                  <a16:creationId xmlns="" xmlns:a16="http://schemas.microsoft.com/office/drawing/2014/main" id="{E3BD7DC1-85A2-4BC6-8F88-E3D6D9E518B8}"/>
                </a:ext>
              </a:extLst>
            </p:cNvPr>
            <p:cNvSpPr txBox="1"/>
            <p:nvPr/>
          </p:nvSpPr>
          <p:spPr>
            <a:xfrm>
              <a:off x="11033011"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610</a:t>
              </a:r>
            </a:p>
          </p:txBody>
        </p:sp>
        <p:sp>
          <p:nvSpPr>
            <p:cNvPr id="164" name="TextBox 163">
              <a:extLst>
                <a:ext uri="{FF2B5EF4-FFF2-40B4-BE49-F238E27FC236}">
                  <a16:creationId xmlns="" xmlns:a16="http://schemas.microsoft.com/office/drawing/2014/main" id="{76B4CDAA-EDC8-40C6-97F6-5B9632241DAC}"/>
                </a:ext>
              </a:extLst>
            </p:cNvPr>
            <p:cNvSpPr txBox="1"/>
            <p:nvPr/>
          </p:nvSpPr>
          <p:spPr>
            <a:xfrm>
              <a:off x="11578039"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236</a:t>
              </a:r>
            </a:p>
          </p:txBody>
        </p:sp>
        <p:sp>
          <p:nvSpPr>
            <p:cNvPr id="165" name="TextBox 164">
              <a:extLst>
                <a:ext uri="{FF2B5EF4-FFF2-40B4-BE49-F238E27FC236}">
                  <a16:creationId xmlns="" xmlns:a16="http://schemas.microsoft.com/office/drawing/2014/main" id="{5D20E88B-667B-4619-9025-A8A75A0B3C24}"/>
                </a:ext>
              </a:extLst>
            </p:cNvPr>
            <p:cNvSpPr txBox="1"/>
            <p:nvPr/>
          </p:nvSpPr>
          <p:spPr>
            <a:xfrm>
              <a:off x="6123739" y="5484890"/>
              <a:ext cx="1088760"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Placebo/No CVD</a:t>
              </a:r>
            </a:p>
          </p:txBody>
        </p:sp>
        <p:sp>
          <p:nvSpPr>
            <p:cNvPr id="166" name="TextBox 165">
              <a:extLst>
                <a:ext uri="{FF2B5EF4-FFF2-40B4-BE49-F238E27FC236}">
                  <a16:creationId xmlns="" xmlns:a16="http://schemas.microsoft.com/office/drawing/2014/main" id="{FCEC5581-46EE-4834-A628-A687E880122E}"/>
                </a:ext>
              </a:extLst>
            </p:cNvPr>
            <p:cNvSpPr txBox="1"/>
            <p:nvPr/>
          </p:nvSpPr>
          <p:spPr>
            <a:xfrm>
              <a:off x="8735972"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1236</a:t>
              </a:r>
            </a:p>
          </p:txBody>
        </p:sp>
        <p:sp>
          <p:nvSpPr>
            <p:cNvPr id="217" name="TextBox 216">
              <a:extLst>
                <a:ext uri="{FF2B5EF4-FFF2-40B4-BE49-F238E27FC236}">
                  <a16:creationId xmlns="" xmlns:a16="http://schemas.microsoft.com/office/drawing/2014/main" id="{43FF65C0-69CF-4E4E-87AC-CA2EF833C92B}"/>
                </a:ext>
              </a:extLst>
            </p:cNvPr>
            <p:cNvSpPr txBox="1"/>
            <p:nvPr/>
          </p:nvSpPr>
          <p:spPr>
            <a:xfrm>
              <a:off x="7051623"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1339</a:t>
              </a:r>
            </a:p>
          </p:txBody>
        </p:sp>
        <p:sp>
          <p:nvSpPr>
            <p:cNvPr id="218" name="TextBox 217">
              <a:extLst>
                <a:ext uri="{FF2B5EF4-FFF2-40B4-BE49-F238E27FC236}">
                  <a16:creationId xmlns="" xmlns:a16="http://schemas.microsoft.com/office/drawing/2014/main" id="{8BDE0D9A-B0B6-494A-9853-69286D5E421A}"/>
                </a:ext>
              </a:extLst>
            </p:cNvPr>
            <p:cNvSpPr txBox="1"/>
            <p:nvPr/>
          </p:nvSpPr>
          <p:spPr>
            <a:xfrm>
              <a:off x="7607879"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1248</a:t>
              </a:r>
            </a:p>
          </p:txBody>
        </p:sp>
        <p:sp>
          <p:nvSpPr>
            <p:cNvPr id="219" name="TextBox 218">
              <a:extLst>
                <a:ext uri="{FF2B5EF4-FFF2-40B4-BE49-F238E27FC236}">
                  <a16:creationId xmlns="" xmlns:a16="http://schemas.microsoft.com/office/drawing/2014/main" id="{3EA81A76-B90B-4FE9-B171-D224F9B9D4B5}"/>
                </a:ext>
              </a:extLst>
            </p:cNvPr>
            <p:cNvSpPr txBox="1"/>
            <p:nvPr/>
          </p:nvSpPr>
          <p:spPr>
            <a:xfrm>
              <a:off x="8175132"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1242</a:t>
              </a:r>
            </a:p>
          </p:txBody>
        </p:sp>
        <p:sp>
          <p:nvSpPr>
            <p:cNvPr id="220" name="TextBox 219">
              <a:extLst>
                <a:ext uri="{FF2B5EF4-FFF2-40B4-BE49-F238E27FC236}">
                  <a16:creationId xmlns="" xmlns:a16="http://schemas.microsoft.com/office/drawing/2014/main" id="{134C8F9B-09EB-46DA-9364-AB475A7DF7F4}"/>
                </a:ext>
              </a:extLst>
            </p:cNvPr>
            <p:cNvSpPr txBox="1"/>
            <p:nvPr/>
          </p:nvSpPr>
          <p:spPr>
            <a:xfrm>
              <a:off x="9314863"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1228</a:t>
              </a:r>
            </a:p>
          </p:txBody>
        </p:sp>
        <p:sp>
          <p:nvSpPr>
            <p:cNvPr id="221" name="TextBox 220">
              <a:extLst>
                <a:ext uri="{FF2B5EF4-FFF2-40B4-BE49-F238E27FC236}">
                  <a16:creationId xmlns="" xmlns:a16="http://schemas.microsoft.com/office/drawing/2014/main" id="{837E9DAD-C8A4-4D1F-BEF0-94C253F8BE53}"/>
                </a:ext>
              </a:extLst>
            </p:cNvPr>
            <p:cNvSpPr txBox="1"/>
            <p:nvPr/>
          </p:nvSpPr>
          <p:spPr>
            <a:xfrm>
              <a:off x="9864487"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1183</a:t>
              </a:r>
            </a:p>
          </p:txBody>
        </p:sp>
        <p:sp>
          <p:nvSpPr>
            <p:cNvPr id="222" name="TextBox 221">
              <a:extLst>
                <a:ext uri="{FF2B5EF4-FFF2-40B4-BE49-F238E27FC236}">
                  <a16:creationId xmlns="" xmlns:a16="http://schemas.microsoft.com/office/drawing/2014/main" id="{59EDC6BA-60B6-4A61-8B4C-11A0DAB2374A}"/>
                </a:ext>
              </a:extLst>
            </p:cNvPr>
            <p:cNvSpPr txBox="1"/>
            <p:nvPr/>
          </p:nvSpPr>
          <p:spPr>
            <a:xfrm>
              <a:off x="10465643"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921</a:t>
              </a:r>
            </a:p>
          </p:txBody>
        </p:sp>
        <p:sp>
          <p:nvSpPr>
            <p:cNvPr id="223" name="TextBox 222">
              <a:extLst>
                <a:ext uri="{FF2B5EF4-FFF2-40B4-BE49-F238E27FC236}">
                  <a16:creationId xmlns="" xmlns:a16="http://schemas.microsoft.com/office/drawing/2014/main" id="{720CC06F-BDD3-48E4-959C-6CB29D6FDD21}"/>
                </a:ext>
              </a:extLst>
            </p:cNvPr>
            <p:cNvSpPr txBox="1"/>
            <p:nvPr/>
          </p:nvSpPr>
          <p:spPr>
            <a:xfrm>
              <a:off x="11033011"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619</a:t>
              </a:r>
            </a:p>
          </p:txBody>
        </p:sp>
        <p:sp>
          <p:nvSpPr>
            <p:cNvPr id="224" name="TextBox 223">
              <a:extLst>
                <a:ext uri="{FF2B5EF4-FFF2-40B4-BE49-F238E27FC236}">
                  <a16:creationId xmlns="" xmlns:a16="http://schemas.microsoft.com/office/drawing/2014/main" id="{E31CEF66-1ABF-4F7A-97C8-A338FC1AE710}"/>
                </a:ext>
              </a:extLst>
            </p:cNvPr>
            <p:cNvSpPr txBox="1"/>
            <p:nvPr/>
          </p:nvSpPr>
          <p:spPr>
            <a:xfrm>
              <a:off x="11578039"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234</a:t>
              </a:r>
            </a:p>
          </p:txBody>
        </p:sp>
        <p:sp>
          <p:nvSpPr>
            <p:cNvPr id="226" name="TextBox 225">
              <a:extLst>
                <a:ext uri="{FF2B5EF4-FFF2-40B4-BE49-F238E27FC236}">
                  <a16:creationId xmlns="" xmlns:a16="http://schemas.microsoft.com/office/drawing/2014/main" id="{08FE7823-7723-4A46-8C62-5335A7B5A3F1}"/>
                </a:ext>
              </a:extLst>
            </p:cNvPr>
            <p:cNvSpPr txBox="1"/>
            <p:nvPr/>
          </p:nvSpPr>
          <p:spPr>
            <a:xfrm>
              <a:off x="8735972"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1236</a:t>
              </a:r>
            </a:p>
          </p:txBody>
        </p:sp>
      </p:grpSp>
      <p:grpSp>
        <p:nvGrpSpPr>
          <p:cNvPr id="254" name="Group 253">
            <a:extLst>
              <a:ext uri="{FF2B5EF4-FFF2-40B4-BE49-F238E27FC236}">
                <a16:creationId xmlns="" xmlns:a16="http://schemas.microsoft.com/office/drawing/2014/main" id="{F884CF09-DD39-46F5-B447-1FE3CEDCB4A1}"/>
              </a:ext>
            </a:extLst>
          </p:cNvPr>
          <p:cNvGrpSpPr/>
          <p:nvPr/>
        </p:nvGrpSpPr>
        <p:grpSpPr>
          <a:xfrm>
            <a:off x="714259" y="2211005"/>
            <a:ext cx="5249533" cy="3228207"/>
            <a:chOff x="768080" y="1886804"/>
            <a:chExt cx="5249533" cy="3228207"/>
          </a:xfrm>
        </p:grpSpPr>
        <p:sp>
          <p:nvSpPr>
            <p:cNvPr id="12" name="Freeform: Shape 11">
              <a:extLst>
                <a:ext uri="{FF2B5EF4-FFF2-40B4-BE49-F238E27FC236}">
                  <a16:creationId xmlns="" xmlns:a16="http://schemas.microsoft.com/office/drawing/2014/main" id="{A8D85BFA-33E7-45DA-BEE5-844FC621F84F}"/>
                </a:ext>
              </a:extLst>
            </p:cNvPr>
            <p:cNvSpPr/>
            <p:nvPr/>
          </p:nvSpPr>
          <p:spPr>
            <a:xfrm>
              <a:off x="133055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8" name="Straight Connector 17">
              <a:extLst>
                <a:ext uri="{FF2B5EF4-FFF2-40B4-BE49-F238E27FC236}">
                  <a16:creationId xmlns="" xmlns:a16="http://schemas.microsoft.com/office/drawing/2014/main" id="{46F61438-041F-4C25-831F-384BA79349D6}"/>
                </a:ext>
              </a:extLst>
            </p:cNvPr>
            <p:cNvCxnSpPr>
              <a:cxnSpLocks/>
            </p:cNvCxnSpPr>
            <p:nvPr/>
          </p:nvCxnSpPr>
          <p:spPr>
            <a:xfrm rot="5400000">
              <a:off x="133302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AFD5A219-ACB6-4D4F-8047-C56588E9146B}"/>
                </a:ext>
              </a:extLst>
            </p:cNvPr>
            <p:cNvCxnSpPr>
              <a:cxnSpLocks/>
            </p:cNvCxnSpPr>
            <p:nvPr/>
          </p:nvCxnSpPr>
          <p:spPr>
            <a:xfrm rot="5400000">
              <a:off x="189556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524FA982-1DB8-483F-AD8A-78CAE852CD30}"/>
                </a:ext>
              </a:extLst>
            </p:cNvPr>
            <p:cNvCxnSpPr>
              <a:cxnSpLocks/>
            </p:cNvCxnSpPr>
            <p:nvPr/>
          </p:nvCxnSpPr>
          <p:spPr>
            <a:xfrm rot="5400000">
              <a:off x="302066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B48A0196-385F-4409-A7D8-5CA9D319D301}"/>
                </a:ext>
              </a:extLst>
            </p:cNvPr>
            <p:cNvCxnSpPr>
              <a:cxnSpLocks/>
            </p:cNvCxnSpPr>
            <p:nvPr/>
          </p:nvCxnSpPr>
          <p:spPr>
            <a:xfrm rot="5400000">
              <a:off x="358321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C1B6DE6B-8EEB-43E8-A6FA-1992B3B4DB52}"/>
                </a:ext>
              </a:extLst>
            </p:cNvPr>
            <p:cNvCxnSpPr>
              <a:cxnSpLocks/>
            </p:cNvCxnSpPr>
            <p:nvPr/>
          </p:nvCxnSpPr>
          <p:spPr>
            <a:xfrm rot="5400000">
              <a:off x="414576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39F8CCE1-7001-4BFC-98CB-2ED4F1071701}"/>
                </a:ext>
              </a:extLst>
            </p:cNvPr>
            <p:cNvCxnSpPr>
              <a:cxnSpLocks/>
            </p:cNvCxnSpPr>
            <p:nvPr/>
          </p:nvCxnSpPr>
          <p:spPr>
            <a:xfrm rot="5400000">
              <a:off x="470830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74202121-55AE-4367-8289-6947B8C8568B}"/>
                </a:ext>
              </a:extLst>
            </p:cNvPr>
            <p:cNvCxnSpPr>
              <a:cxnSpLocks/>
            </p:cNvCxnSpPr>
            <p:nvPr/>
          </p:nvCxnSpPr>
          <p:spPr>
            <a:xfrm rot="5400000">
              <a:off x="527085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7E1E60BC-6E1B-4FDF-995B-E8443730C9C3}"/>
                </a:ext>
              </a:extLst>
            </p:cNvPr>
            <p:cNvCxnSpPr>
              <a:cxnSpLocks/>
            </p:cNvCxnSpPr>
            <p:nvPr/>
          </p:nvCxnSpPr>
          <p:spPr>
            <a:xfrm rot="5400000">
              <a:off x="583340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6" name="TextBox 25">
              <a:extLst>
                <a:ext uri="{FF2B5EF4-FFF2-40B4-BE49-F238E27FC236}">
                  <a16:creationId xmlns="" xmlns:a16="http://schemas.microsoft.com/office/drawing/2014/main" id="{AA9B935D-088A-4C8F-9AFF-385C77CA4413}"/>
                </a:ext>
              </a:extLst>
            </p:cNvPr>
            <p:cNvSpPr txBox="1"/>
            <p:nvPr/>
          </p:nvSpPr>
          <p:spPr>
            <a:xfrm>
              <a:off x="1071241" y="4507390"/>
              <a:ext cx="248786" cy="230832"/>
            </a:xfrm>
            <a:prstGeom prst="rect">
              <a:avLst/>
            </a:prstGeom>
            <a:noFill/>
          </p:spPr>
          <p:txBody>
            <a:bodyPr wrap="none" rtlCol="0">
              <a:spAutoFit/>
            </a:bodyPr>
            <a:lstStyle/>
            <a:p>
              <a:pPr algn="r">
                <a:buClr>
                  <a:schemeClr val="accent1"/>
                </a:buClr>
              </a:pPr>
              <a:r>
                <a:rPr lang="en-US" sz="900"/>
                <a:t>0</a:t>
              </a:r>
            </a:p>
          </p:txBody>
        </p:sp>
        <p:sp>
          <p:nvSpPr>
            <p:cNvPr id="30" name="TextBox 29">
              <a:extLst>
                <a:ext uri="{FF2B5EF4-FFF2-40B4-BE49-F238E27FC236}">
                  <a16:creationId xmlns="" xmlns:a16="http://schemas.microsoft.com/office/drawing/2014/main" id="{DDCA856A-9486-4B43-B2D2-9E3FA87CA9AE}"/>
                </a:ext>
              </a:extLst>
            </p:cNvPr>
            <p:cNvSpPr txBox="1"/>
            <p:nvPr/>
          </p:nvSpPr>
          <p:spPr>
            <a:xfrm>
              <a:off x="2702999" y="4861095"/>
              <a:ext cx="2044149"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1" name="TextBox 30">
              <a:extLst>
                <a:ext uri="{FF2B5EF4-FFF2-40B4-BE49-F238E27FC236}">
                  <a16:creationId xmlns="" xmlns:a16="http://schemas.microsoft.com/office/drawing/2014/main" id="{6D776660-07B2-46F1-AAF8-6B9C5F9C2D16}"/>
                </a:ext>
              </a:extLst>
            </p:cNvPr>
            <p:cNvSpPr txBox="1"/>
            <p:nvPr/>
          </p:nvSpPr>
          <p:spPr>
            <a:xfrm rot="16200000">
              <a:off x="-12422" y="3220438"/>
              <a:ext cx="1814919" cy="253916"/>
            </a:xfrm>
            <a:prstGeom prst="rect">
              <a:avLst/>
            </a:prstGeom>
            <a:noFill/>
          </p:spPr>
          <p:txBody>
            <a:bodyPr wrap="none" rtlCol="0">
              <a:spAutoFit/>
            </a:bodyPr>
            <a:lstStyle/>
            <a:p>
              <a:pPr algn="ctr">
                <a:buClr>
                  <a:schemeClr val="accent1"/>
                </a:buClr>
              </a:pPr>
              <a:r>
                <a:rPr lang="en-US" sz="1050" b="1"/>
                <a:t>Cumulative Incidence (%)</a:t>
              </a:r>
            </a:p>
          </p:txBody>
        </p:sp>
        <p:sp>
          <p:nvSpPr>
            <p:cNvPr id="32" name="TextBox 31">
              <a:extLst>
                <a:ext uri="{FF2B5EF4-FFF2-40B4-BE49-F238E27FC236}">
                  <a16:creationId xmlns="" xmlns:a16="http://schemas.microsoft.com/office/drawing/2014/main" id="{CBD9EE0B-0484-4417-823C-3D924B25ACAF}"/>
                </a:ext>
              </a:extLst>
            </p:cNvPr>
            <p:cNvSpPr txBox="1"/>
            <p:nvPr/>
          </p:nvSpPr>
          <p:spPr>
            <a:xfrm>
              <a:off x="1242436" y="4712357"/>
              <a:ext cx="248786" cy="230832"/>
            </a:xfrm>
            <a:prstGeom prst="rect">
              <a:avLst/>
            </a:prstGeom>
            <a:noFill/>
          </p:spPr>
          <p:txBody>
            <a:bodyPr wrap="none" rtlCol="0">
              <a:spAutoFit/>
            </a:bodyPr>
            <a:lstStyle/>
            <a:p>
              <a:pPr algn="ctr">
                <a:buClr>
                  <a:schemeClr val="accent1"/>
                </a:buClr>
              </a:pPr>
              <a:r>
                <a:rPr lang="en-US" sz="900"/>
                <a:t>0</a:t>
              </a:r>
            </a:p>
          </p:txBody>
        </p:sp>
        <p:sp>
          <p:nvSpPr>
            <p:cNvPr id="33" name="TextBox 32">
              <a:extLst>
                <a:ext uri="{FF2B5EF4-FFF2-40B4-BE49-F238E27FC236}">
                  <a16:creationId xmlns="" xmlns:a16="http://schemas.microsoft.com/office/drawing/2014/main" id="{49DC4AAF-47F1-4FD9-A138-551081A05676}"/>
                </a:ext>
              </a:extLst>
            </p:cNvPr>
            <p:cNvSpPr txBox="1"/>
            <p:nvPr/>
          </p:nvSpPr>
          <p:spPr>
            <a:xfrm>
              <a:off x="1804504" y="4712357"/>
              <a:ext cx="248786" cy="230832"/>
            </a:xfrm>
            <a:prstGeom prst="rect">
              <a:avLst/>
            </a:prstGeom>
            <a:noFill/>
          </p:spPr>
          <p:txBody>
            <a:bodyPr wrap="none" rtlCol="0">
              <a:spAutoFit/>
            </a:bodyPr>
            <a:lstStyle/>
            <a:p>
              <a:pPr algn="ctr">
                <a:buClr>
                  <a:schemeClr val="accent1"/>
                </a:buClr>
              </a:pPr>
              <a:r>
                <a:rPr lang="en-US" sz="900"/>
                <a:t>4</a:t>
              </a:r>
            </a:p>
          </p:txBody>
        </p:sp>
        <p:sp>
          <p:nvSpPr>
            <p:cNvPr id="34" name="TextBox 33">
              <a:extLst>
                <a:ext uri="{FF2B5EF4-FFF2-40B4-BE49-F238E27FC236}">
                  <a16:creationId xmlns="" xmlns:a16="http://schemas.microsoft.com/office/drawing/2014/main" id="{7949DD46-99CF-4B92-9A93-F9043CBA04C2}"/>
                </a:ext>
              </a:extLst>
            </p:cNvPr>
            <p:cNvSpPr txBox="1"/>
            <p:nvPr/>
          </p:nvSpPr>
          <p:spPr>
            <a:xfrm>
              <a:off x="2904731" y="4712357"/>
              <a:ext cx="312906" cy="230832"/>
            </a:xfrm>
            <a:prstGeom prst="rect">
              <a:avLst/>
            </a:prstGeom>
            <a:noFill/>
          </p:spPr>
          <p:txBody>
            <a:bodyPr wrap="none" rtlCol="0">
              <a:spAutoFit/>
            </a:bodyPr>
            <a:lstStyle/>
            <a:p>
              <a:pPr algn="ctr">
                <a:buClr>
                  <a:schemeClr val="accent1"/>
                </a:buClr>
              </a:pPr>
              <a:r>
                <a:rPr lang="en-US" sz="900"/>
                <a:t>12</a:t>
              </a:r>
            </a:p>
          </p:txBody>
        </p:sp>
        <p:sp>
          <p:nvSpPr>
            <p:cNvPr id="35" name="TextBox 34">
              <a:extLst>
                <a:ext uri="{FF2B5EF4-FFF2-40B4-BE49-F238E27FC236}">
                  <a16:creationId xmlns="" xmlns:a16="http://schemas.microsoft.com/office/drawing/2014/main" id="{AEA3EB79-67C1-4E32-9D0B-7C004F36A2D4}"/>
                </a:ext>
              </a:extLst>
            </p:cNvPr>
            <p:cNvSpPr txBox="1"/>
            <p:nvPr/>
          </p:nvSpPr>
          <p:spPr>
            <a:xfrm>
              <a:off x="3464725" y="4712357"/>
              <a:ext cx="312906" cy="230832"/>
            </a:xfrm>
            <a:prstGeom prst="rect">
              <a:avLst/>
            </a:prstGeom>
            <a:noFill/>
          </p:spPr>
          <p:txBody>
            <a:bodyPr wrap="none" rtlCol="0">
              <a:spAutoFit/>
            </a:bodyPr>
            <a:lstStyle/>
            <a:p>
              <a:pPr algn="ctr">
                <a:buClr>
                  <a:schemeClr val="accent1"/>
                </a:buClr>
              </a:pPr>
              <a:r>
                <a:rPr lang="en-US" sz="900"/>
                <a:t>16</a:t>
              </a:r>
            </a:p>
          </p:txBody>
        </p:sp>
        <p:sp>
          <p:nvSpPr>
            <p:cNvPr id="36" name="TextBox 35">
              <a:extLst>
                <a:ext uri="{FF2B5EF4-FFF2-40B4-BE49-F238E27FC236}">
                  <a16:creationId xmlns="" xmlns:a16="http://schemas.microsoft.com/office/drawing/2014/main" id="{B3A7DC95-2ED1-4309-A302-ED44AD0001EA}"/>
                </a:ext>
              </a:extLst>
            </p:cNvPr>
            <p:cNvSpPr txBox="1"/>
            <p:nvPr/>
          </p:nvSpPr>
          <p:spPr>
            <a:xfrm>
              <a:off x="4024721" y="4712357"/>
              <a:ext cx="312906" cy="230832"/>
            </a:xfrm>
            <a:prstGeom prst="rect">
              <a:avLst/>
            </a:prstGeom>
            <a:noFill/>
          </p:spPr>
          <p:txBody>
            <a:bodyPr wrap="none" rtlCol="0">
              <a:spAutoFit/>
            </a:bodyPr>
            <a:lstStyle/>
            <a:p>
              <a:pPr algn="ctr">
                <a:buClr>
                  <a:schemeClr val="accent1"/>
                </a:buClr>
              </a:pPr>
              <a:r>
                <a:rPr lang="en-US" sz="900"/>
                <a:t>20</a:t>
              </a:r>
            </a:p>
          </p:txBody>
        </p:sp>
        <p:sp>
          <p:nvSpPr>
            <p:cNvPr id="37" name="TextBox 36">
              <a:extLst>
                <a:ext uri="{FF2B5EF4-FFF2-40B4-BE49-F238E27FC236}">
                  <a16:creationId xmlns="" xmlns:a16="http://schemas.microsoft.com/office/drawing/2014/main" id="{49828E0A-16FD-4CCD-8A34-708492C04590}"/>
                </a:ext>
              </a:extLst>
            </p:cNvPr>
            <p:cNvSpPr txBox="1"/>
            <p:nvPr/>
          </p:nvSpPr>
          <p:spPr>
            <a:xfrm>
              <a:off x="4584716" y="4712357"/>
              <a:ext cx="312906" cy="230832"/>
            </a:xfrm>
            <a:prstGeom prst="rect">
              <a:avLst/>
            </a:prstGeom>
            <a:noFill/>
          </p:spPr>
          <p:txBody>
            <a:bodyPr wrap="none" rtlCol="0">
              <a:spAutoFit/>
            </a:bodyPr>
            <a:lstStyle/>
            <a:p>
              <a:pPr algn="ctr">
                <a:buClr>
                  <a:schemeClr val="accent1"/>
                </a:buClr>
              </a:pPr>
              <a:r>
                <a:rPr lang="en-US" sz="900"/>
                <a:t>24</a:t>
              </a:r>
            </a:p>
          </p:txBody>
        </p:sp>
        <p:sp>
          <p:nvSpPr>
            <p:cNvPr id="38" name="TextBox 37">
              <a:extLst>
                <a:ext uri="{FF2B5EF4-FFF2-40B4-BE49-F238E27FC236}">
                  <a16:creationId xmlns="" xmlns:a16="http://schemas.microsoft.com/office/drawing/2014/main" id="{178E9C53-C5FE-4699-AD52-2F2C44F0225D}"/>
                </a:ext>
              </a:extLst>
            </p:cNvPr>
            <p:cNvSpPr txBox="1"/>
            <p:nvPr/>
          </p:nvSpPr>
          <p:spPr>
            <a:xfrm>
              <a:off x="5144712" y="4712357"/>
              <a:ext cx="312906" cy="230832"/>
            </a:xfrm>
            <a:prstGeom prst="rect">
              <a:avLst/>
            </a:prstGeom>
            <a:noFill/>
          </p:spPr>
          <p:txBody>
            <a:bodyPr wrap="none" rtlCol="0">
              <a:spAutoFit/>
            </a:bodyPr>
            <a:lstStyle/>
            <a:p>
              <a:pPr algn="ctr">
                <a:buClr>
                  <a:schemeClr val="accent1"/>
                </a:buClr>
              </a:pPr>
              <a:r>
                <a:rPr lang="en-US" sz="900"/>
                <a:t>28</a:t>
              </a:r>
            </a:p>
          </p:txBody>
        </p:sp>
        <p:sp>
          <p:nvSpPr>
            <p:cNvPr id="39" name="TextBox 38">
              <a:extLst>
                <a:ext uri="{FF2B5EF4-FFF2-40B4-BE49-F238E27FC236}">
                  <a16:creationId xmlns="" xmlns:a16="http://schemas.microsoft.com/office/drawing/2014/main" id="{FC0440B8-E636-4784-A17A-A15750CE1887}"/>
                </a:ext>
              </a:extLst>
            </p:cNvPr>
            <p:cNvSpPr txBox="1"/>
            <p:nvPr/>
          </p:nvSpPr>
          <p:spPr>
            <a:xfrm>
              <a:off x="5704707" y="4712357"/>
              <a:ext cx="312906" cy="230832"/>
            </a:xfrm>
            <a:prstGeom prst="rect">
              <a:avLst/>
            </a:prstGeom>
            <a:noFill/>
          </p:spPr>
          <p:txBody>
            <a:bodyPr wrap="none" rtlCol="0">
              <a:spAutoFit/>
            </a:bodyPr>
            <a:lstStyle/>
            <a:p>
              <a:pPr algn="ctr">
                <a:buClr>
                  <a:schemeClr val="accent1"/>
                </a:buClr>
              </a:pPr>
              <a:r>
                <a:rPr lang="en-US" sz="900"/>
                <a:t>32</a:t>
              </a:r>
            </a:p>
          </p:txBody>
        </p:sp>
        <p:cxnSp>
          <p:nvCxnSpPr>
            <p:cNvPr id="60" name="Straight Connector 59">
              <a:extLst>
                <a:ext uri="{FF2B5EF4-FFF2-40B4-BE49-F238E27FC236}">
                  <a16:creationId xmlns="" xmlns:a16="http://schemas.microsoft.com/office/drawing/2014/main" id="{69438524-698D-431F-AD7C-B22C1902898D}"/>
                </a:ext>
              </a:extLst>
            </p:cNvPr>
            <p:cNvCxnSpPr>
              <a:cxnSpLocks/>
            </p:cNvCxnSpPr>
            <p:nvPr/>
          </p:nvCxnSpPr>
          <p:spPr>
            <a:xfrm rot="5400000">
              <a:off x="245811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1" name="TextBox 60">
              <a:extLst>
                <a:ext uri="{FF2B5EF4-FFF2-40B4-BE49-F238E27FC236}">
                  <a16:creationId xmlns="" xmlns:a16="http://schemas.microsoft.com/office/drawing/2014/main" id="{A5A1731A-B7FE-4FF2-A425-0C2E9733170E}"/>
                </a:ext>
              </a:extLst>
            </p:cNvPr>
            <p:cNvSpPr txBox="1"/>
            <p:nvPr/>
          </p:nvSpPr>
          <p:spPr>
            <a:xfrm>
              <a:off x="2366572"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13" name="Straight Connector 12">
              <a:extLst>
                <a:ext uri="{FF2B5EF4-FFF2-40B4-BE49-F238E27FC236}">
                  <a16:creationId xmlns="" xmlns:a16="http://schemas.microsoft.com/office/drawing/2014/main" id="{6FAE7D41-8F5F-4948-A284-E5CD296A164E}"/>
                </a:ext>
              </a:extLst>
            </p:cNvPr>
            <p:cNvCxnSpPr/>
            <p:nvPr/>
          </p:nvCxnSpPr>
          <p:spPr>
            <a:xfrm>
              <a:off x="127643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0A78825B-E9E0-4530-9323-812AB866E35A}"/>
                </a:ext>
              </a:extLst>
            </p:cNvPr>
            <p:cNvCxnSpPr/>
            <p:nvPr/>
          </p:nvCxnSpPr>
          <p:spPr>
            <a:xfrm>
              <a:off x="127643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7" name="TextBox 26">
              <a:extLst>
                <a:ext uri="{FF2B5EF4-FFF2-40B4-BE49-F238E27FC236}">
                  <a16:creationId xmlns="" xmlns:a16="http://schemas.microsoft.com/office/drawing/2014/main" id="{3C6A0952-3354-474D-B08F-0C3FBB60E981}"/>
                </a:ext>
              </a:extLst>
            </p:cNvPr>
            <p:cNvSpPr txBox="1"/>
            <p:nvPr/>
          </p:nvSpPr>
          <p:spPr>
            <a:xfrm>
              <a:off x="1007095" y="3384280"/>
              <a:ext cx="312906" cy="230832"/>
            </a:xfrm>
            <a:prstGeom prst="rect">
              <a:avLst/>
            </a:prstGeom>
            <a:noFill/>
          </p:spPr>
          <p:txBody>
            <a:bodyPr wrap="none" rtlCol="0">
              <a:spAutoFit/>
            </a:bodyPr>
            <a:lstStyle/>
            <a:p>
              <a:pPr algn="r">
                <a:buClr>
                  <a:schemeClr val="accent1"/>
                </a:buClr>
              </a:pPr>
              <a:r>
                <a:rPr lang="en-US" sz="900"/>
                <a:t>15</a:t>
              </a:r>
            </a:p>
          </p:txBody>
        </p:sp>
        <p:sp>
          <p:nvSpPr>
            <p:cNvPr id="28" name="TextBox 27">
              <a:extLst>
                <a:ext uri="{FF2B5EF4-FFF2-40B4-BE49-F238E27FC236}">
                  <a16:creationId xmlns="" xmlns:a16="http://schemas.microsoft.com/office/drawing/2014/main" id="{ED951730-94E6-447E-9B04-61041B65E09F}"/>
                </a:ext>
              </a:extLst>
            </p:cNvPr>
            <p:cNvSpPr txBox="1"/>
            <p:nvPr/>
          </p:nvSpPr>
          <p:spPr>
            <a:xfrm>
              <a:off x="1071241" y="4133018"/>
              <a:ext cx="248786" cy="230832"/>
            </a:xfrm>
            <a:prstGeom prst="rect">
              <a:avLst/>
            </a:prstGeom>
            <a:noFill/>
          </p:spPr>
          <p:txBody>
            <a:bodyPr wrap="none" rtlCol="0">
              <a:spAutoFit/>
            </a:bodyPr>
            <a:lstStyle/>
            <a:p>
              <a:pPr algn="r">
                <a:buClr>
                  <a:schemeClr val="accent1"/>
                </a:buClr>
              </a:pPr>
              <a:r>
                <a:rPr lang="en-US" sz="900"/>
                <a:t>5</a:t>
              </a:r>
            </a:p>
          </p:txBody>
        </p:sp>
        <p:sp>
          <p:nvSpPr>
            <p:cNvPr id="29" name="TextBox 28">
              <a:extLst>
                <a:ext uri="{FF2B5EF4-FFF2-40B4-BE49-F238E27FC236}">
                  <a16:creationId xmlns="" xmlns:a16="http://schemas.microsoft.com/office/drawing/2014/main" id="{524ACB1E-0263-495D-9B9D-7CBE6BEE2CA6}"/>
                </a:ext>
              </a:extLst>
            </p:cNvPr>
            <p:cNvSpPr txBox="1"/>
            <p:nvPr/>
          </p:nvSpPr>
          <p:spPr>
            <a:xfrm>
              <a:off x="1007095" y="1886804"/>
              <a:ext cx="312906" cy="230832"/>
            </a:xfrm>
            <a:prstGeom prst="rect">
              <a:avLst/>
            </a:prstGeom>
            <a:noFill/>
          </p:spPr>
          <p:txBody>
            <a:bodyPr wrap="none" rtlCol="0">
              <a:spAutoFit/>
            </a:bodyPr>
            <a:lstStyle/>
            <a:p>
              <a:pPr algn="r">
                <a:buClr>
                  <a:schemeClr val="accent1"/>
                </a:buClr>
              </a:pPr>
              <a:r>
                <a:rPr lang="en-US" sz="900"/>
                <a:t>35</a:t>
              </a:r>
            </a:p>
          </p:txBody>
        </p:sp>
        <p:cxnSp>
          <p:nvCxnSpPr>
            <p:cNvPr id="63" name="Straight Connector 62">
              <a:extLst>
                <a:ext uri="{FF2B5EF4-FFF2-40B4-BE49-F238E27FC236}">
                  <a16:creationId xmlns="" xmlns:a16="http://schemas.microsoft.com/office/drawing/2014/main" id="{36241D4C-7FE0-497A-82D7-F7A5D77FF7C1}"/>
                </a:ext>
              </a:extLst>
            </p:cNvPr>
            <p:cNvCxnSpPr>
              <a:cxnSpLocks/>
            </p:cNvCxnSpPr>
            <p:nvPr/>
          </p:nvCxnSpPr>
          <p:spPr>
            <a:xfrm>
              <a:off x="1276438" y="424178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4" name="Straight Connector 63">
              <a:extLst>
                <a:ext uri="{FF2B5EF4-FFF2-40B4-BE49-F238E27FC236}">
                  <a16:creationId xmlns="" xmlns:a16="http://schemas.microsoft.com/office/drawing/2014/main" id="{0483C882-7463-4D55-8075-14B5BCCC56FB}"/>
                </a:ext>
              </a:extLst>
            </p:cNvPr>
            <p:cNvCxnSpPr/>
            <p:nvPr/>
          </p:nvCxnSpPr>
          <p:spPr>
            <a:xfrm>
              <a:off x="1276438" y="31229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5" name="Straight Connector 64">
              <a:extLst>
                <a:ext uri="{FF2B5EF4-FFF2-40B4-BE49-F238E27FC236}">
                  <a16:creationId xmlns="" xmlns:a16="http://schemas.microsoft.com/office/drawing/2014/main" id="{DCB43DCF-5F9A-46B2-81ED-6752EEF4B444}"/>
                </a:ext>
              </a:extLst>
            </p:cNvPr>
            <p:cNvCxnSpPr/>
            <p:nvPr/>
          </p:nvCxnSpPr>
          <p:spPr>
            <a:xfrm>
              <a:off x="1276438" y="386883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7" name="Straight Connector 66">
              <a:extLst>
                <a:ext uri="{FF2B5EF4-FFF2-40B4-BE49-F238E27FC236}">
                  <a16:creationId xmlns="" xmlns:a16="http://schemas.microsoft.com/office/drawing/2014/main" id="{16540ADD-F71E-4478-A34E-3967539BC758}"/>
                </a:ext>
              </a:extLst>
            </p:cNvPr>
            <p:cNvCxnSpPr>
              <a:cxnSpLocks/>
            </p:cNvCxnSpPr>
            <p:nvPr/>
          </p:nvCxnSpPr>
          <p:spPr>
            <a:xfrm>
              <a:off x="1276438" y="349589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8" name="Straight Connector 67">
              <a:extLst>
                <a:ext uri="{FF2B5EF4-FFF2-40B4-BE49-F238E27FC236}">
                  <a16:creationId xmlns="" xmlns:a16="http://schemas.microsoft.com/office/drawing/2014/main" id="{350739F4-C674-4496-998F-213780F9E534}"/>
                </a:ext>
              </a:extLst>
            </p:cNvPr>
            <p:cNvCxnSpPr/>
            <p:nvPr/>
          </p:nvCxnSpPr>
          <p:spPr>
            <a:xfrm>
              <a:off x="1276438" y="274999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68">
              <a:extLst>
                <a:ext uri="{FF2B5EF4-FFF2-40B4-BE49-F238E27FC236}">
                  <a16:creationId xmlns="" xmlns:a16="http://schemas.microsoft.com/office/drawing/2014/main" id="{3791FA0E-6323-49D5-B305-6A3C60BB15F7}"/>
                </a:ext>
              </a:extLst>
            </p:cNvPr>
            <p:cNvCxnSpPr/>
            <p:nvPr/>
          </p:nvCxnSpPr>
          <p:spPr>
            <a:xfrm>
              <a:off x="1276438" y="237704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0" name="TextBox 69">
              <a:extLst>
                <a:ext uri="{FF2B5EF4-FFF2-40B4-BE49-F238E27FC236}">
                  <a16:creationId xmlns="" xmlns:a16="http://schemas.microsoft.com/office/drawing/2014/main" id="{1287EE04-12FE-4CA2-9B60-73B303579A72}"/>
                </a:ext>
              </a:extLst>
            </p:cNvPr>
            <p:cNvSpPr txBox="1"/>
            <p:nvPr/>
          </p:nvSpPr>
          <p:spPr>
            <a:xfrm>
              <a:off x="1007095" y="3758649"/>
              <a:ext cx="312906" cy="230832"/>
            </a:xfrm>
            <a:prstGeom prst="rect">
              <a:avLst/>
            </a:prstGeom>
            <a:noFill/>
          </p:spPr>
          <p:txBody>
            <a:bodyPr wrap="none" rtlCol="0">
              <a:spAutoFit/>
            </a:bodyPr>
            <a:lstStyle/>
            <a:p>
              <a:pPr algn="r">
                <a:buClr>
                  <a:schemeClr val="accent1"/>
                </a:buClr>
              </a:pPr>
              <a:r>
                <a:rPr lang="en-US" sz="900"/>
                <a:t>10</a:t>
              </a:r>
            </a:p>
          </p:txBody>
        </p:sp>
        <p:sp>
          <p:nvSpPr>
            <p:cNvPr id="71" name="TextBox 70">
              <a:extLst>
                <a:ext uri="{FF2B5EF4-FFF2-40B4-BE49-F238E27FC236}">
                  <a16:creationId xmlns="" xmlns:a16="http://schemas.microsoft.com/office/drawing/2014/main" id="{42E98760-5CD1-4FA5-838B-22F45381B4DD}"/>
                </a:ext>
              </a:extLst>
            </p:cNvPr>
            <p:cNvSpPr txBox="1"/>
            <p:nvPr/>
          </p:nvSpPr>
          <p:spPr>
            <a:xfrm>
              <a:off x="1007095" y="3009911"/>
              <a:ext cx="312906" cy="230832"/>
            </a:xfrm>
            <a:prstGeom prst="rect">
              <a:avLst/>
            </a:prstGeom>
            <a:noFill/>
          </p:spPr>
          <p:txBody>
            <a:bodyPr wrap="none" rtlCol="0">
              <a:spAutoFit/>
            </a:bodyPr>
            <a:lstStyle/>
            <a:p>
              <a:pPr algn="r">
                <a:buClr>
                  <a:schemeClr val="accent1"/>
                </a:buClr>
              </a:pPr>
              <a:r>
                <a:rPr lang="en-US" sz="900"/>
                <a:t>20</a:t>
              </a:r>
            </a:p>
          </p:txBody>
        </p:sp>
        <p:sp>
          <p:nvSpPr>
            <p:cNvPr id="72" name="TextBox 71">
              <a:extLst>
                <a:ext uri="{FF2B5EF4-FFF2-40B4-BE49-F238E27FC236}">
                  <a16:creationId xmlns="" xmlns:a16="http://schemas.microsoft.com/office/drawing/2014/main" id="{04F25CAE-7E2C-4791-9955-BFD4C1D4E431}"/>
                </a:ext>
              </a:extLst>
            </p:cNvPr>
            <p:cNvSpPr txBox="1"/>
            <p:nvPr/>
          </p:nvSpPr>
          <p:spPr>
            <a:xfrm>
              <a:off x="1007095" y="2261173"/>
              <a:ext cx="312906" cy="230832"/>
            </a:xfrm>
            <a:prstGeom prst="rect">
              <a:avLst/>
            </a:prstGeom>
            <a:noFill/>
          </p:spPr>
          <p:txBody>
            <a:bodyPr wrap="none" rtlCol="0">
              <a:spAutoFit/>
            </a:bodyPr>
            <a:lstStyle/>
            <a:p>
              <a:pPr algn="r">
                <a:buClr>
                  <a:schemeClr val="accent1"/>
                </a:buClr>
              </a:pPr>
              <a:r>
                <a:rPr lang="en-US" sz="900"/>
                <a:t>30</a:t>
              </a:r>
            </a:p>
          </p:txBody>
        </p:sp>
        <p:sp>
          <p:nvSpPr>
            <p:cNvPr id="227" name="TextBox 226">
              <a:extLst>
                <a:ext uri="{FF2B5EF4-FFF2-40B4-BE49-F238E27FC236}">
                  <a16:creationId xmlns="" xmlns:a16="http://schemas.microsoft.com/office/drawing/2014/main" id="{06C3243E-1DC5-43DB-A488-F2E8B65D7FB4}"/>
                </a:ext>
              </a:extLst>
            </p:cNvPr>
            <p:cNvSpPr txBox="1"/>
            <p:nvPr/>
          </p:nvSpPr>
          <p:spPr>
            <a:xfrm>
              <a:off x="1007095" y="2635542"/>
              <a:ext cx="312906" cy="230832"/>
            </a:xfrm>
            <a:prstGeom prst="rect">
              <a:avLst/>
            </a:prstGeom>
            <a:noFill/>
          </p:spPr>
          <p:txBody>
            <a:bodyPr wrap="none" rtlCol="0">
              <a:spAutoFit/>
            </a:bodyPr>
            <a:lstStyle/>
            <a:p>
              <a:pPr algn="r">
                <a:buClr>
                  <a:schemeClr val="accent1"/>
                </a:buClr>
              </a:pPr>
              <a:r>
                <a:rPr lang="en-US" sz="900"/>
                <a:t>25</a:t>
              </a:r>
            </a:p>
          </p:txBody>
        </p:sp>
      </p:grpSp>
      <p:grpSp>
        <p:nvGrpSpPr>
          <p:cNvPr id="253" name="Group 252">
            <a:extLst>
              <a:ext uri="{FF2B5EF4-FFF2-40B4-BE49-F238E27FC236}">
                <a16:creationId xmlns="" xmlns:a16="http://schemas.microsoft.com/office/drawing/2014/main" id="{512C1AFF-9589-4204-B2EF-E842AFE8BCCC}"/>
              </a:ext>
            </a:extLst>
          </p:cNvPr>
          <p:cNvGrpSpPr/>
          <p:nvPr/>
        </p:nvGrpSpPr>
        <p:grpSpPr>
          <a:xfrm>
            <a:off x="6743071" y="2211005"/>
            <a:ext cx="5249533" cy="3228207"/>
            <a:chOff x="6673472" y="1886804"/>
            <a:chExt cx="5249533" cy="3228207"/>
          </a:xfrm>
        </p:grpSpPr>
        <p:sp>
          <p:nvSpPr>
            <p:cNvPr id="78" name="Freeform: Shape 77">
              <a:extLst>
                <a:ext uri="{FF2B5EF4-FFF2-40B4-BE49-F238E27FC236}">
                  <a16:creationId xmlns="" xmlns:a16="http://schemas.microsoft.com/office/drawing/2014/main" id="{B1764624-B2C8-4664-AEED-5DEE9E5AB7F0}"/>
                </a:ext>
              </a:extLst>
            </p:cNvPr>
            <p:cNvSpPr/>
            <p:nvPr/>
          </p:nvSpPr>
          <p:spPr>
            <a:xfrm>
              <a:off x="7235950"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84" name="Straight Connector 83">
              <a:extLst>
                <a:ext uri="{FF2B5EF4-FFF2-40B4-BE49-F238E27FC236}">
                  <a16:creationId xmlns="" xmlns:a16="http://schemas.microsoft.com/office/drawing/2014/main" id="{430DB4F6-CA7B-411A-8ABD-408C1BD3C5B7}"/>
                </a:ext>
              </a:extLst>
            </p:cNvPr>
            <p:cNvCxnSpPr>
              <a:cxnSpLocks/>
            </p:cNvCxnSpPr>
            <p:nvPr/>
          </p:nvCxnSpPr>
          <p:spPr>
            <a:xfrm rot="5400000">
              <a:off x="723841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 xmlns:a16="http://schemas.microsoft.com/office/drawing/2014/main" id="{51FB6E49-0C50-4015-8917-268D7C47C9D3}"/>
                </a:ext>
              </a:extLst>
            </p:cNvPr>
            <p:cNvCxnSpPr>
              <a:cxnSpLocks/>
            </p:cNvCxnSpPr>
            <p:nvPr/>
          </p:nvCxnSpPr>
          <p:spPr>
            <a:xfrm rot="5400000">
              <a:off x="780096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Connector 85">
              <a:extLst>
                <a:ext uri="{FF2B5EF4-FFF2-40B4-BE49-F238E27FC236}">
                  <a16:creationId xmlns="" xmlns:a16="http://schemas.microsoft.com/office/drawing/2014/main" id="{6A7C1DCD-6561-419F-817D-624ABDD02A1E}"/>
                </a:ext>
              </a:extLst>
            </p:cNvPr>
            <p:cNvCxnSpPr>
              <a:cxnSpLocks/>
            </p:cNvCxnSpPr>
            <p:nvPr/>
          </p:nvCxnSpPr>
          <p:spPr>
            <a:xfrm rot="5400000">
              <a:off x="892605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86">
              <a:extLst>
                <a:ext uri="{FF2B5EF4-FFF2-40B4-BE49-F238E27FC236}">
                  <a16:creationId xmlns="" xmlns:a16="http://schemas.microsoft.com/office/drawing/2014/main" id="{A301E0D5-B843-4E42-BCC1-7443BC631BF4}"/>
                </a:ext>
              </a:extLst>
            </p:cNvPr>
            <p:cNvCxnSpPr>
              <a:cxnSpLocks/>
            </p:cNvCxnSpPr>
            <p:nvPr/>
          </p:nvCxnSpPr>
          <p:spPr>
            <a:xfrm rot="5400000">
              <a:off x="948860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8" name="Straight Connector 87">
              <a:extLst>
                <a:ext uri="{FF2B5EF4-FFF2-40B4-BE49-F238E27FC236}">
                  <a16:creationId xmlns="" xmlns:a16="http://schemas.microsoft.com/office/drawing/2014/main" id="{F8704389-4D5E-4CDA-86A6-C2E018FDB731}"/>
                </a:ext>
              </a:extLst>
            </p:cNvPr>
            <p:cNvCxnSpPr>
              <a:cxnSpLocks/>
            </p:cNvCxnSpPr>
            <p:nvPr/>
          </p:nvCxnSpPr>
          <p:spPr>
            <a:xfrm rot="5400000">
              <a:off x="1005115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9" name="Straight Connector 88">
              <a:extLst>
                <a:ext uri="{FF2B5EF4-FFF2-40B4-BE49-F238E27FC236}">
                  <a16:creationId xmlns="" xmlns:a16="http://schemas.microsoft.com/office/drawing/2014/main" id="{F963E96C-097A-4125-A993-91F8C8FABD2F}"/>
                </a:ext>
              </a:extLst>
            </p:cNvPr>
            <p:cNvCxnSpPr>
              <a:cxnSpLocks/>
            </p:cNvCxnSpPr>
            <p:nvPr/>
          </p:nvCxnSpPr>
          <p:spPr>
            <a:xfrm rot="5400000">
              <a:off x="1061370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0" name="Straight Connector 89">
              <a:extLst>
                <a:ext uri="{FF2B5EF4-FFF2-40B4-BE49-F238E27FC236}">
                  <a16:creationId xmlns="" xmlns:a16="http://schemas.microsoft.com/office/drawing/2014/main" id="{ABD67719-714E-4779-85E5-3C33CEF29E13}"/>
                </a:ext>
              </a:extLst>
            </p:cNvPr>
            <p:cNvCxnSpPr>
              <a:cxnSpLocks/>
            </p:cNvCxnSpPr>
            <p:nvPr/>
          </p:nvCxnSpPr>
          <p:spPr>
            <a:xfrm rot="5400000">
              <a:off x="1117624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1" name="Straight Connector 90">
              <a:extLst>
                <a:ext uri="{FF2B5EF4-FFF2-40B4-BE49-F238E27FC236}">
                  <a16:creationId xmlns="" xmlns:a16="http://schemas.microsoft.com/office/drawing/2014/main" id="{939ACA1C-D9A4-442C-9267-82C775B8A68F}"/>
                </a:ext>
              </a:extLst>
            </p:cNvPr>
            <p:cNvCxnSpPr>
              <a:cxnSpLocks/>
            </p:cNvCxnSpPr>
            <p:nvPr/>
          </p:nvCxnSpPr>
          <p:spPr>
            <a:xfrm rot="5400000">
              <a:off x="11738797"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96" name="TextBox 95">
              <a:extLst>
                <a:ext uri="{FF2B5EF4-FFF2-40B4-BE49-F238E27FC236}">
                  <a16:creationId xmlns="" xmlns:a16="http://schemas.microsoft.com/office/drawing/2014/main" id="{22F94567-4FD1-48E8-A0D2-1752EF25C383}"/>
                </a:ext>
              </a:extLst>
            </p:cNvPr>
            <p:cNvSpPr txBox="1"/>
            <p:nvPr/>
          </p:nvSpPr>
          <p:spPr>
            <a:xfrm>
              <a:off x="8608391" y="4861095"/>
              <a:ext cx="2044149"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97" name="TextBox 96">
              <a:extLst>
                <a:ext uri="{FF2B5EF4-FFF2-40B4-BE49-F238E27FC236}">
                  <a16:creationId xmlns="" xmlns:a16="http://schemas.microsoft.com/office/drawing/2014/main" id="{9B76B75D-FC02-4199-AA69-3882324EA052}"/>
                </a:ext>
              </a:extLst>
            </p:cNvPr>
            <p:cNvSpPr txBox="1"/>
            <p:nvPr/>
          </p:nvSpPr>
          <p:spPr>
            <a:xfrm rot="16200000">
              <a:off x="5892970" y="3220438"/>
              <a:ext cx="1814919" cy="253916"/>
            </a:xfrm>
            <a:prstGeom prst="rect">
              <a:avLst/>
            </a:prstGeom>
            <a:noFill/>
          </p:spPr>
          <p:txBody>
            <a:bodyPr wrap="none" rtlCol="0">
              <a:spAutoFit/>
            </a:bodyPr>
            <a:lstStyle/>
            <a:p>
              <a:pPr algn="ctr">
                <a:buClr>
                  <a:schemeClr val="accent1"/>
                </a:buClr>
              </a:pPr>
              <a:r>
                <a:rPr lang="en-US" sz="1050" b="1"/>
                <a:t>Cumulative Incidence (%)</a:t>
              </a:r>
            </a:p>
          </p:txBody>
        </p:sp>
        <p:sp>
          <p:nvSpPr>
            <p:cNvPr id="98" name="TextBox 97">
              <a:extLst>
                <a:ext uri="{FF2B5EF4-FFF2-40B4-BE49-F238E27FC236}">
                  <a16:creationId xmlns="" xmlns:a16="http://schemas.microsoft.com/office/drawing/2014/main" id="{2FF90A5A-F95D-49BD-A5BF-7CFF42AE6FF9}"/>
                </a:ext>
              </a:extLst>
            </p:cNvPr>
            <p:cNvSpPr txBox="1"/>
            <p:nvPr/>
          </p:nvSpPr>
          <p:spPr>
            <a:xfrm>
              <a:off x="7147828" y="4712357"/>
              <a:ext cx="248786" cy="230832"/>
            </a:xfrm>
            <a:prstGeom prst="rect">
              <a:avLst/>
            </a:prstGeom>
            <a:noFill/>
          </p:spPr>
          <p:txBody>
            <a:bodyPr wrap="none" rtlCol="0">
              <a:spAutoFit/>
            </a:bodyPr>
            <a:lstStyle/>
            <a:p>
              <a:pPr algn="ctr">
                <a:buClr>
                  <a:schemeClr val="accent1"/>
                </a:buClr>
              </a:pPr>
              <a:r>
                <a:rPr lang="en-US" sz="900"/>
                <a:t>0</a:t>
              </a:r>
            </a:p>
          </p:txBody>
        </p:sp>
        <p:sp>
          <p:nvSpPr>
            <p:cNvPr id="99" name="TextBox 98">
              <a:extLst>
                <a:ext uri="{FF2B5EF4-FFF2-40B4-BE49-F238E27FC236}">
                  <a16:creationId xmlns="" xmlns:a16="http://schemas.microsoft.com/office/drawing/2014/main" id="{AB8317C1-DD52-4A7E-AA44-FB95683BA6AA}"/>
                </a:ext>
              </a:extLst>
            </p:cNvPr>
            <p:cNvSpPr txBox="1"/>
            <p:nvPr/>
          </p:nvSpPr>
          <p:spPr>
            <a:xfrm>
              <a:off x="7709896" y="4712357"/>
              <a:ext cx="248786" cy="230832"/>
            </a:xfrm>
            <a:prstGeom prst="rect">
              <a:avLst/>
            </a:prstGeom>
            <a:noFill/>
          </p:spPr>
          <p:txBody>
            <a:bodyPr wrap="none" rtlCol="0">
              <a:spAutoFit/>
            </a:bodyPr>
            <a:lstStyle/>
            <a:p>
              <a:pPr algn="ctr">
                <a:buClr>
                  <a:schemeClr val="accent1"/>
                </a:buClr>
              </a:pPr>
              <a:r>
                <a:rPr lang="en-US" sz="900"/>
                <a:t>4</a:t>
              </a:r>
            </a:p>
          </p:txBody>
        </p:sp>
        <p:sp>
          <p:nvSpPr>
            <p:cNvPr id="100" name="TextBox 99">
              <a:extLst>
                <a:ext uri="{FF2B5EF4-FFF2-40B4-BE49-F238E27FC236}">
                  <a16:creationId xmlns="" xmlns:a16="http://schemas.microsoft.com/office/drawing/2014/main" id="{FBC2DB67-B5EB-4CB8-81D7-383E2F370B29}"/>
                </a:ext>
              </a:extLst>
            </p:cNvPr>
            <p:cNvSpPr txBox="1"/>
            <p:nvPr/>
          </p:nvSpPr>
          <p:spPr>
            <a:xfrm>
              <a:off x="8810123" y="4712357"/>
              <a:ext cx="312906" cy="230832"/>
            </a:xfrm>
            <a:prstGeom prst="rect">
              <a:avLst/>
            </a:prstGeom>
            <a:noFill/>
          </p:spPr>
          <p:txBody>
            <a:bodyPr wrap="none" rtlCol="0">
              <a:spAutoFit/>
            </a:bodyPr>
            <a:lstStyle/>
            <a:p>
              <a:pPr algn="ctr">
                <a:buClr>
                  <a:schemeClr val="accent1"/>
                </a:buClr>
              </a:pPr>
              <a:r>
                <a:rPr lang="en-US" sz="900"/>
                <a:t>12</a:t>
              </a:r>
            </a:p>
          </p:txBody>
        </p:sp>
        <p:sp>
          <p:nvSpPr>
            <p:cNvPr id="101" name="TextBox 100">
              <a:extLst>
                <a:ext uri="{FF2B5EF4-FFF2-40B4-BE49-F238E27FC236}">
                  <a16:creationId xmlns="" xmlns:a16="http://schemas.microsoft.com/office/drawing/2014/main" id="{24527FFB-DB54-432B-8F0C-4B00E0B599E2}"/>
                </a:ext>
              </a:extLst>
            </p:cNvPr>
            <p:cNvSpPr txBox="1"/>
            <p:nvPr/>
          </p:nvSpPr>
          <p:spPr>
            <a:xfrm>
              <a:off x="9370117" y="4712357"/>
              <a:ext cx="312906" cy="230832"/>
            </a:xfrm>
            <a:prstGeom prst="rect">
              <a:avLst/>
            </a:prstGeom>
            <a:noFill/>
          </p:spPr>
          <p:txBody>
            <a:bodyPr wrap="none" rtlCol="0">
              <a:spAutoFit/>
            </a:bodyPr>
            <a:lstStyle/>
            <a:p>
              <a:pPr algn="ctr">
                <a:buClr>
                  <a:schemeClr val="accent1"/>
                </a:buClr>
              </a:pPr>
              <a:r>
                <a:rPr lang="en-US" sz="900"/>
                <a:t>16</a:t>
              </a:r>
            </a:p>
          </p:txBody>
        </p:sp>
        <p:sp>
          <p:nvSpPr>
            <p:cNvPr id="102" name="TextBox 101">
              <a:extLst>
                <a:ext uri="{FF2B5EF4-FFF2-40B4-BE49-F238E27FC236}">
                  <a16:creationId xmlns="" xmlns:a16="http://schemas.microsoft.com/office/drawing/2014/main" id="{63DA6AA2-BD5E-432E-BF7D-2490B0081E70}"/>
                </a:ext>
              </a:extLst>
            </p:cNvPr>
            <p:cNvSpPr txBox="1"/>
            <p:nvPr/>
          </p:nvSpPr>
          <p:spPr>
            <a:xfrm>
              <a:off x="9930113" y="4712357"/>
              <a:ext cx="312906" cy="230832"/>
            </a:xfrm>
            <a:prstGeom prst="rect">
              <a:avLst/>
            </a:prstGeom>
            <a:noFill/>
          </p:spPr>
          <p:txBody>
            <a:bodyPr wrap="none" rtlCol="0">
              <a:spAutoFit/>
            </a:bodyPr>
            <a:lstStyle/>
            <a:p>
              <a:pPr algn="ctr">
                <a:buClr>
                  <a:schemeClr val="accent1"/>
                </a:buClr>
              </a:pPr>
              <a:r>
                <a:rPr lang="en-US" sz="900"/>
                <a:t>20</a:t>
              </a:r>
            </a:p>
          </p:txBody>
        </p:sp>
        <p:sp>
          <p:nvSpPr>
            <p:cNvPr id="103" name="TextBox 102">
              <a:extLst>
                <a:ext uri="{FF2B5EF4-FFF2-40B4-BE49-F238E27FC236}">
                  <a16:creationId xmlns="" xmlns:a16="http://schemas.microsoft.com/office/drawing/2014/main" id="{AA690EC9-09FD-4F87-BB6E-2CA47D94E89F}"/>
                </a:ext>
              </a:extLst>
            </p:cNvPr>
            <p:cNvSpPr txBox="1"/>
            <p:nvPr/>
          </p:nvSpPr>
          <p:spPr>
            <a:xfrm>
              <a:off x="10490108" y="4712357"/>
              <a:ext cx="312906" cy="230832"/>
            </a:xfrm>
            <a:prstGeom prst="rect">
              <a:avLst/>
            </a:prstGeom>
            <a:noFill/>
          </p:spPr>
          <p:txBody>
            <a:bodyPr wrap="none" rtlCol="0">
              <a:spAutoFit/>
            </a:bodyPr>
            <a:lstStyle/>
            <a:p>
              <a:pPr algn="ctr">
                <a:buClr>
                  <a:schemeClr val="accent1"/>
                </a:buClr>
              </a:pPr>
              <a:r>
                <a:rPr lang="en-US" sz="900"/>
                <a:t>24</a:t>
              </a:r>
            </a:p>
          </p:txBody>
        </p:sp>
        <p:sp>
          <p:nvSpPr>
            <p:cNvPr id="104" name="TextBox 103">
              <a:extLst>
                <a:ext uri="{FF2B5EF4-FFF2-40B4-BE49-F238E27FC236}">
                  <a16:creationId xmlns="" xmlns:a16="http://schemas.microsoft.com/office/drawing/2014/main" id="{1568C4C7-00FA-4524-9F83-CB68E6FDD99A}"/>
                </a:ext>
              </a:extLst>
            </p:cNvPr>
            <p:cNvSpPr txBox="1"/>
            <p:nvPr/>
          </p:nvSpPr>
          <p:spPr>
            <a:xfrm>
              <a:off x="11050104" y="4712357"/>
              <a:ext cx="312906" cy="230832"/>
            </a:xfrm>
            <a:prstGeom prst="rect">
              <a:avLst/>
            </a:prstGeom>
            <a:noFill/>
          </p:spPr>
          <p:txBody>
            <a:bodyPr wrap="none" rtlCol="0">
              <a:spAutoFit/>
            </a:bodyPr>
            <a:lstStyle/>
            <a:p>
              <a:pPr algn="ctr">
                <a:buClr>
                  <a:schemeClr val="accent1"/>
                </a:buClr>
              </a:pPr>
              <a:r>
                <a:rPr lang="en-US" sz="900"/>
                <a:t>28</a:t>
              </a:r>
            </a:p>
          </p:txBody>
        </p:sp>
        <p:sp>
          <p:nvSpPr>
            <p:cNvPr id="105" name="TextBox 104">
              <a:extLst>
                <a:ext uri="{FF2B5EF4-FFF2-40B4-BE49-F238E27FC236}">
                  <a16:creationId xmlns="" xmlns:a16="http://schemas.microsoft.com/office/drawing/2014/main" id="{357DB2D3-FA00-4184-B3CE-86370C3D7009}"/>
                </a:ext>
              </a:extLst>
            </p:cNvPr>
            <p:cNvSpPr txBox="1"/>
            <p:nvPr/>
          </p:nvSpPr>
          <p:spPr>
            <a:xfrm>
              <a:off x="11610099" y="4712357"/>
              <a:ext cx="312906" cy="230832"/>
            </a:xfrm>
            <a:prstGeom prst="rect">
              <a:avLst/>
            </a:prstGeom>
            <a:noFill/>
          </p:spPr>
          <p:txBody>
            <a:bodyPr wrap="none" rtlCol="0">
              <a:spAutoFit/>
            </a:bodyPr>
            <a:lstStyle/>
            <a:p>
              <a:pPr algn="ctr">
                <a:buClr>
                  <a:schemeClr val="accent1"/>
                </a:buClr>
              </a:pPr>
              <a:r>
                <a:rPr lang="en-US" sz="900"/>
                <a:t>32</a:t>
              </a:r>
            </a:p>
          </p:txBody>
        </p:sp>
        <p:cxnSp>
          <p:nvCxnSpPr>
            <p:cNvPr id="126" name="Straight Connector 125">
              <a:extLst>
                <a:ext uri="{FF2B5EF4-FFF2-40B4-BE49-F238E27FC236}">
                  <a16:creationId xmlns="" xmlns:a16="http://schemas.microsoft.com/office/drawing/2014/main" id="{800DD79C-CE2A-4AC9-BDEC-F5B0A2030D70}"/>
                </a:ext>
              </a:extLst>
            </p:cNvPr>
            <p:cNvCxnSpPr>
              <a:cxnSpLocks/>
            </p:cNvCxnSpPr>
            <p:nvPr/>
          </p:nvCxnSpPr>
          <p:spPr>
            <a:xfrm rot="5400000">
              <a:off x="836350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27" name="TextBox 126">
              <a:extLst>
                <a:ext uri="{FF2B5EF4-FFF2-40B4-BE49-F238E27FC236}">
                  <a16:creationId xmlns="" xmlns:a16="http://schemas.microsoft.com/office/drawing/2014/main" id="{A9476AF9-4240-4BAD-BD45-9FBCE0F2731C}"/>
                </a:ext>
              </a:extLst>
            </p:cNvPr>
            <p:cNvSpPr txBox="1"/>
            <p:nvPr/>
          </p:nvSpPr>
          <p:spPr>
            <a:xfrm>
              <a:off x="8271964"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237" name="Straight Connector 236">
              <a:extLst>
                <a:ext uri="{FF2B5EF4-FFF2-40B4-BE49-F238E27FC236}">
                  <a16:creationId xmlns="" xmlns:a16="http://schemas.microsoft.com/office/drawing/2014/main" id="{1CF7FA6A-3BDE-46A8-8722-B3A4AECC868E}"/>
                </a:ext>
              </a:extLst>
            </p:cNvPr>
            <p:cNvCxnSpPr/>
            <p:nvPr/>
          </p:nvCxnSpPr>
          <p:spPr>
            <a:xfrm>
              <a:off x="7180186"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8" name="Straight Connector 237">
              <a:extLst>
                <a:ext uri="{FF2B5EF4-FFF2-40B4-BE49-F238E27FC236}">
                  <a16:creationId xmlns="" xmlns:a16="http://schemas.microsoft.com/office/drawing/2014/main" id="{00DF8118-3FFD-4EEB-BE2F-11EF66840E77}"/>
                </a:ext>
              </a:extLst>
            </p:cNvPr>
            <p:cNvCxnSpPr/>
            <p:nvPr/>
          </p:nvCxnSpPr>
          <p:spPr>
            <a:xfrm>
              <a:off x="7180186"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39" name="TextBox 238">
              <a:extLst>
                <a:ext uri="{FF2B5EF4-FFF2-40B4-BE49-F238E27FC236}">
                  <a16:creationId xmlns="" xmlns:a16="http://schemas.microsoft.com/office/drawing/2014/main" id="{6877E775-089C-4DE8-B8BA-E35978B727C5}"/>
                </a:ext>
              </a:extLst>
            </p:cNvPr>
            <p:cNvSpPr txBox="1"/>
            <p:nvPr/>
          </p:nvSpPr>
          <p:spPr>
            <a:xfrm>
              <a:off x="6910843" y="3384280"/>
              <a:ext cx="312906" cy="230832"/>
            </a:xfrm>
            <a:prstGeom prst="rect">
              <a:avLst/>
            </a:prstGeom>
            <a:noFill/>
          </p:spPr>
          <p:txBody>
            <a:bodyPr wrap="none" rtlCol="0">
              <a:spAutoFit/>
            </a:bodyPr>
            <a:lstStyle/>
            <a:p>
              <a:pPr algn="r">
                <a:buClr>
                  <a:schemeClr val="accent1"/>
                </a:buClr>
              </a:pPr>
              <a:r>
                <a:rPr lang="en-US" sz="900"/>
                <a:t>15</a:t>
              </a:r>
            </a:p>
          </p:txBody>
        </p:sp>
        <p:sp>
          <p:nvSpPr>
            <p:cNvPr id="240" name="TextBox 239">
              <a:extLst>
                <a:ext uri="{FF2B5EF4-FFF2-40B4-BE49-F238E27FC236}">
                  <a16:creationId xmlns="" xmlns:a16="http://schemas.microsoft.com/office/drawing/2014/main" id="{2031B526-CE1B-4B1A-8471-72D20AB08CCE}"/>
                </a:ext>
              </a:extLst>
            </p:cNvPr>
            <p:cNvSpPr txBox="1"/>
            <p:nvPr/>
          </p:nvSpPr>
          <p:spPr>
            <a:xfrm>
              <a:off x="6974989" y="4133018"/>
              <a:ext cx="248786" cy="230832"/>
            </a:xfrm>
            <a:prstGeom prst="rect">
              <a:avLst/>
            </a:prstGeom>
            <a:noFill/>
          </p:spPr>
          <p:txBody>
            <a:bodyPr wrap="none" rtlCol="0">
              <a:spAutoFit/>
            </a:bodyPr>
            <a:lstStyle/>
            <a:p>
              <a:pPr algn="r">
                <a:buClr>
                  <a:schemeClr val="accent1"/>
                </a:buClr>
              </a:pPr>
              <a:r>
                <a:rPr lang="en-US" sz="900"/>
                <a:t>5</a:t>
              </a:r>
            </a:p>
          </p:txBody>
        </p:sp>
        <p:sp>
          <p:nvSpPr>
            <p:cNvPr id="241" name="TextBox 240">
              <a:extLst>
                <a:ext uri="{FF2B5EF4-FFF2-40B4-BE49-F238E27FC236}">
                  <a16:creationId xmlns="" xmlns:a16="http://schemas.microsoft.com/office/drawing/2014/main" id="{9A9BD74F-C69C-4088-BC14-7AA2DCDEDCBE}"/>
                </a:ext>
              </a:extLst>
            </p:cNvPr>
            <p:cNvSpPr txBox="1"/>
            <p:nvPr/>
          </p:nvSpPr>
          <p:spPr>
            <a:xfrm>
              <a:off x="6910843" y="1886804"/>
              <a:ext cx="312906" cy="230832"/>
            </a:xfrm>
            <a:prstGeom prst="rect">
              <a:avLst/>
            </a:prstGeom>
            <a:noFill/>
          </p:spPr>
          <p:txBody>
            <a:bodyPr wrap="none" rtlCol="0">
              <a:spAutoFit/>
            </a:bodyPr>
            <a:lstStyle/>
            <a:p>
              <a:pPr algn="r">
                <a:buClr>
                  <a:schemeClr val="accent1"/>
                </a:buClr>
              </a:pPr>
              <a:r>
                <a:rPr lang="en-US" sz="900"/>
                <a:t>35</a:t>
              </a:r>
            </a:p>
          </p:txBody>
        </p:sp>
        <p:cxnSp>
          <p:nvCxnSpPr>
            <p:cNvPr id="242" name="Straight Connector 241">
              <a:extLst>
                <a:ext uri="{FF2B5EF4-FFF2-40B4-BE49-F238E27FC236}">
                  <a16:creationId xmlns="" xmlns:a16="http://schemas.microsoft.com/office/drawing/2014/main" id="{CB1038DD-D85E-4B0E-96C4-3B2248D4234C}"/>
                </a:ext>
              </a:extLst>
            </p:cNvPr>
            <p:cNvCxnSpPr>
              <a:cxnSpLocks/>
            </p:cNvCxnSpPr>
            <p:nvPr/>
          </p:nvCxnSpPr>
          <p:spPr>
            <a:xfrm>
              <a:off x="7180186" y="424178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3" name="Straight Connector 242">
              <a:extLst>
                <a:ext uri="{FF2B5EF4-FFF2-40B4-BE49-F238E27FC236}">
                  <a16:creationId xmlns="" xmlns:a16="http://schemas.microsoft.com/office/drawing/2014/main" id="{033A1041-A463-442E-9B0D-93E4F4C7B2DC}"/>
                </a:ext>
              </a:extLst>
            </p:cNvPr>
            <p:cNvCxnSpPr/>
            <p:nvPr/>
          </p:nvCxnSpPr>
          <p:spPr>
            <a:xfrm>
              <a:off x="7180186" y="31229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4" name="Straight Connector 243">
              <a:extLst>
                <a:ext uri="{FF2B5EF4-FFF2-40B4-BE49-F238E27FC236}">
                  <a16:creationId xmlns="" xmlns:a16="http://schemas.microsoft.com/office/drawing/2014/main" id="{78913667-3DE0-4A8F-A0D7-8965C9579300}"/>
                </a:ext>
              </a:extLst>
            </p:cNvPr>
            <p:cNvCxnSpPr/>
            <p:nvPr/>
          </p:nvCxnSpPr>
          <p:spPr>
            <a:xfrm>
              <a:off x="7180186" y="386883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5" name="Straight Connector 244">
              <a:extLst>
                <a:ext uri="{FF2B5EF4-FFF2-40B4-BE49-F238E27FC236}">
                  <a16:creationId xmlns="" xmlns:a16="http://schemas.microsoft.com/office/drawing/2014/main" id="{300DFD32-BB5C-478F-9C6E-23F5100F21E7}"/>
                </a:ext>
              </a:extLst>
            </p:cNvPr>
            <p:cNvCxnSpPr>
              <a:cxnSpLocks/>
            </p:cNvCxnSpPr>
            <p:nvPr/>
          </p:nvCxnSpPr>
          <p:spPr>
            <a:xfrm>
              <a:off x="7180186" y="349589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6" name="Straight Connector 245">
              <a:extLst>
                <a:ext uri="{FF2B5EF4-FFF2-40B4-BE49-F238E27FC236}">
                  <a16:creationId xmlns="" xmlns:a16="http://schemas.microsoft.com/office/drawing/2014/main" id="{417FD3CD-40B3-4EA1-9359-C6867F54A3C1}"/>
                </a:ext>
              </a:extLst>
            </p:cNvPr>
            <p:cNvCxnSpPr/>
            <p:nvPr/>
          </p:nvCxnSpPr>
          <p:spPr>
            <a:xfrm>
              <a:off x="7180186" y="274999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7" name="Straight Connector 246">
              <a:extLst>
                <a:ext uri="{FF2B5EF4-FFF2-40B4-BE49-F238E27FC236}">
                  <a16:creationId xmlns="" xmlns:a16="http://schemas.microsoft.com/office/drawing/2014/main" id="{8ABB8295-53F3-4D68-A1BD-2B394FFD52B9}"/>
                </a:ext>
              </a:extLst>
            </p:cNvPr>
            <p:cNvCxnSpPr/>
            <p:nvPr/>
          </p:nvCxnSpPr>
          <p:spPr>
            <a:xfrm>
              <a:off x="7180186" y="237704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48" name="TextBox 247">
              <a:extLst>
                <a:ext uri="{FF2B5EF4-FFF2-40B4-BE49-F238E27FC236}">
                  <a16:creationId xmlns="" xmlns:a16="http://schemas.microsoft.com/office/drawing/2014/main" id="{A11A4C1E-C8D5-4F12-966B-50FDFD059DE9}"/>
                </a:ext>
              </a:extLst>
            </p:cNvPr>
            <p:cNvSpPr txBox="1"/>
            <p:nvPr/>
          </p:nvSpPr>
          <p:spPr>
            <a:xfrm>
              <a:off x="6910843" y="3758649"/>
              <a:ext cx="312906" cy="230832"/>
            </a:xfrm>
            <a:prstGeom prst="rect">
              <a:avLst/>
            </a:prstGeom>
            <a:noFill/>
          </p:spPr>
          <p:txBody>
            <a:bodyPr wrap="none" rtlCol="0">
              <a:spAutoFit/>
            </a:bodyPr>
            <a:lstStyle/>
            <a:p>
              <a:pPr algn="r">
                <a:buClr>
                  <a:schemeClr val="accent1"/>
                </a:buClr>
              </a:pPr>
              <a:r>
                <a:rPr lang="en-US" sz="900"/>
                <a:t>10</a:t>
              </a:r>
            </a:p>
          </p:txBody>
        </p:sp>
        <p:sp>
          <p:nvSpPr>
            <p:cNvPr id="249" name="TextBox 248">
              <a:extLst>
                <a:ext uri="{FF2B5EF4-FFF2-40B4-BE49-F238E27FC236}">
                  <a16:creationId xmlns="" xmlns:a16="http://schemas.microsoft.com/office/drawing/2014/main" id="{56F52722-4641-492F-A50A-5D7BEAE7F2B4}"/>
                </a:ext>
              </a:extLst>
            </p:cNvPr>
            <p:cNvSpPr txBox="1"/>
            <p:nvPr/>
          </p:nvSpPr>
          <p:spPr>
            <a:xfrm>
              <a:off x="6910843" y="3009911"/>
              <a:ext cx="312906" cy="230832"/>
            </a:xfrm>
            <a:prstGeom prst="rect">
              <a:avLst/>
            </a:prstGeom>
            <a:noFill/>
          </p:spPr>
          <p:txBody>
            <a:bodyPr wrap="none" rtlCol="0">
              <a:spAutoFit/>
            </a:bodyPr>
            <a:lstStyle/>
            <a:p>
              <a:pPr algn="r">
                <a:buClr>
                  <a:schemeClr val="accent1"/>
                </a:buClr>
              </a:pPr>
              <a:r>
                <a:rPr lang="en-US" sz="900"/>
                <a:t>20</a:t>
              </a:r>
            </a:p>
          </p:txBody>
        </p:sp>
        <p:sp>
          <p:nvSpPr>
            <p:cNvPr id="250" name="TextBox 249">
              <a:extLst>
                <a:ext uri="{FF2B5EF4-FFF2-40B4-BE49-F238E27FC236}">
                  <a16:creationId xmlns="" xmlns:a16="http://schemas.microsoft.com/office/drawing/2014/main" id="{2AF84551-E74A-4EFA-806E-485CE7500804}"/>
                </a:ext>
              </a:extLst>
            </p:cNvPr>
            <p:cNvSpPr txBox="1"/>
            <p:nvPr/>
          </p:nvSpPr>
          <p:spPr>
            <a:xfrm>
              <a:off x="6910843" y="2261173"/>
              <a:ext cx="312906" cy="230832"/>
            </a:xfrm>
            <a:prstGeom prst="rect">
              <a:avLst/>
            </a:prstGeom>
            <a:noFill/>
          </p:spPr>
          <p:txBody>
            <a:bodyPr wrap="none" rtlCol="0">
              <a:spAutoFit/>
            </a:bodyPr>
            <a:lstStyle/>
            <a:p>
              <a:pPr algn="r">
                <a:buClr>
                  <a:schemeClr val="accent1"/>
                </a:buClr>
              </a:pPr>
              <a:r>
                <a:rPr lang="en-US" sz="900"/>
                <a:t>30</a:t>
              </a:r>
            </a:p>
          </p:txBody>
        </p:sp>
        <p:sp>
          <p:nvSpPr>
            <p:cNvPr id="251" name="TextBox 250">
              <a:extLst>
                <a:ext uri="{FF2B5EF4-FFF2-40B4-BE49-F238E27FC236}">
                  <a16:creationId xmlns="" xmlns:a16="http://schemas.microsoft.com/office/drawing/2014/main" id="{FD83B3C7-BC6B-4BBD-8A09-7BFBFA2760B2}"/>
                </a:ext>
              </a:extLst>
            </p:cNvPr>
            <p:cNvSpPr txBox="1"/>
            <p:nvPr/>
          </p:nvSpPr>
          <p:spPr>
            <a:xfrm>
              <a:off x="6910843" y="2635542"/>
              <a:ext cx="312906" cy="230832"/>
            </a:xfrm>
            <a:prstGeom prst="rect">
              <a:avLst/>
            </a:prstGeom>
            <a:noFill/>
          </p:spPr>
          <p:txBody>
            <a:bodyPr wrap="none" rtlCol="0">
              <a:spAutoFit/>
            </a:bodyPr>
            <a:lstStyle/>
            <a:p>
              <a:pPr algn="r">
                <a:buClr>
                  <a:schemeClr val="accent1"/>
                </a:buClr>
              </a:pPr>
              <a:r>
                <a:rPr lang="en-US" sz="900"/>
                <a:t>25</a:t>
              </a:r>
            </a:p>
          </p:txBody>
        </p:sp>
        <p:sp>
          <p:nvSpPr>
            <p:cNvPr id="252" name="TextBox 251">
              <a:extLst>
                <a:ext uri="{FF2B5EF4-FFF2-40B4-BE49-F238E27FC236}">
                  <a16:creationId xmlns="" xmlns:a16="http://schemas.microsoft.com/office/drawing/2014/main" id="{EA420CD9-93AD-445C-9876-0D26E5F1DAC3}"/>
                </a:ext>
              </a:extLst>
            </p:cNvPr>
            <p:cNvSpPr txBox="1"/>
            <p:nvPr/>
          </p:nvSpPr>
          <p:spPr>
            <a:xfrm>
              <a:off x="6974989" y="4497955"/>
              <a:ext cx="248786" cy="230832"/>
            </a:xfrm>
            <a:prstGeom prst="rect">
              <a:avLst/>
            </a:prstGeom>
            <a:noFill/>
          </p:spPr>
          <p:txBody>
            <a:bodyPr wrap="none" rtlCol="0">
              <a:spAutoFit/>
            </a:bodyPr>
            <a:lstStyle/>
            <a:p>
              <a:pPr algn="r">
                <a:buClr>
                  <a:schemeClr val="accent1"/>
                </a:buClr>
              </a:pPr>
              <a:r>
                <a:rPr lang="en-US" sz="900"/>
                <a:t>0</a:t>
              </a:r>
            </a:p>
          </p:txBody>
        </p:sp>
      </p:grpSp>
      <p:sp>
        <p:nvSpPr>
          <p:cNvPr id="276" name="Freeform: Shape 275">
            <a:extLst>
              <a:ext uri="{FF2B5EF4-FFF2-40B4-BE49-F238E27FC236}">
                <a16:creationId xmlns="" xmlns:a16="http://schemas.microsoft.com/office/drawing/2014/main" id="{0F30D855-B664-43F8-8422-BD9D97E069FC}"/>
              </a:ext>
            </a:extLst>
          </p:cNvPr>
          <p:cNvSpPr/>
          <p:nvPr/>
        </p:nvSpPr>
        <p:spPr>
          <a:xfrm>
            <a:off x="1367369" y="3207102"/>
            <a:ext cx="4478867" cy="1722967"/>
          </a:xfrm>
          <a:custGeom>
            <a:avLst/>
            <a:gdLst>
              <a:gd name="connsiteX0" fmla="*/ 0 w 4478866"/>
              <a:gd name="connsiteY0" fmla="*/ 1722967 h 1722967"/>
              <a:gd name="connsiteX1" fmla="*/ 76200 w 4478866"/>
              <a:gd name="connsiteY1" fmla="*/ 1722967 h 1722967"/>
              <a:gd name="connsiteX2" fmla="*/ 76200 w 4478866"/>
              <a:gd name="connsiteY2" fmla="*/ 1697567 h 1722967"/>
              <a:gd name="connsiteX3" fmla="*/ 122766 w 4478866"/>
              <a:gd name="connsiteY3" fmla="*/ 1697567 h 1722967"/>
              <a:gd name="connsiteX4" fmla="*/ 122766 w 4478866"/>
              <a:gd name="connsiteY4" fmla="*/ 1680633 h 1722967"/>
              <a:gd name="connsiteX5" fmla="*/ 207433 w 4478866"/>
              <a:gd name="connsiteY5" fmla="*/ 1680633 h 1722967"/>
              <a:gd name="connsiteX6" fmla="*/ 207433 w 4478866"/>
              <a:gd name="connsiteY6" fmla="*/ 1672167 h 1722967"/>
              <a:gd name="connsiteX7" fmla="*/ 270933 w 4478866"/>
              <a:gd name="connsiteY7" fmla="*/ 1672167 h 1722967"/>
              <a:gd name="connsiteX8" fmla="*/ 270933 w 4478866"/>
              <a:gd name="connsiteY8" fmla="*/ 1651000 h 1722967"/>
              <a:gd name="connsiteX9" fmla="*/ 389466 w 4478866"/>
              <a:gd name="connsiteY9" fmla="*/ 1651000 h 1722967"/>
              <a:gd name="connsiteX10" fmla="*/ 393699 w 4478866"/>
              <a:gd name="connsiteY10" fmla="*/ 1646767 h 1722967"/>
              <a:gd name="connsiteX11" fmla="*/ 529166 w 4478866"/>
              <a:gd name="connsiteY11" fmla="*/ 1646767 h 1722967"/>
              <a:gd name="connsiteX12" fmla="*/ 529166 w 4478866"/>
              <a:gd name="connsiteY12" fmla="*/ 1621367 h 1722967"/>
              <a:gd name="connsiteX13" fmla="*/ 596900 w 4478866"/>
              <a:gd name="connsiteY13" fmla="*/ 1621367 h 1722967"/>
              <a:gd name="connsiteX14" fmla="*/ 596900 w 4478866"/>
              <a:gd name="connsiteY14" fmla="*/ 1608667 h 1722967"/>
              <a:gd name="connsiteX15" fmla="*/ 702733 w 4478866"/>
              <a:gd name="connsiteY15" fmla="*/ 1608667 h 1722967"/>
              <a:gd name="connsiteX16" fmla="*/ 702733 w 4478866"/>
              <a:gd name="connsiteY16" fmla="*/ 1591733 h 1722967"/>
              <a:gd name="connsiteX17" fmla="*/ 795866 w 4478866"/>
              <a:gd name="connsiteY17" fmla="*/ 1591733 h 1722967"/>
              <a:gd name="connsiteX18" fmla="*/ 795866 w 4478866"/>
              <a:gd name="connsiteY18" fmla="*/ 1570567 h 1722967"/>
              <a:gd name="connsiteX19" fmla="*/ 982133 w 4478866"/>
              <a:gd name="connsiteY19" fmla="*/ 1570567 h 1722967"/>
              <a:gd name="connsiteX20" fmla="*/ 982133 w 4478866"/>
              <a:gd name="connsiteY20" fmla="*/ 1553633 h 1722967"/>
              <a:gd name="connsiteX21" fmla="*/ 1075266 w 4478866"/>
              <a:gd name="connsiteY21" fmla="*/ 1553633 h 1722967"/>
              <a:gd name="connsiteX22" fmla="*/ 1075266 w 4478866"/>
              <a:gd name="connsiteY22" fmla="*/ 1519767 h 1722967"/>
              <a:gd name="connsiteX23" fmla="*/ 1143000 w 4478866"/>
              <a:gd name="connsiteY23" fmla="*/ 1519767 h 1722967"/>
              <a:gd name="connsiteX24" fmla="*/ 1143000 w 4478866"/>
              <a:gd name="connsiteY24" fmla="*/ 1477433 h 1722967"/>
              <a:gd name="connsiteX25" fmla="*/ 1185333 w 4478866"/>
              <a:gd name="connsiteY25" fmla="*/ 1477433 h 1722967"/>
              <a:gd name="connsiteX26" fmla="*/ 1198033 w 4478866"/>
              <a:gd name="connsiteY26" fmla="*/ 1464733 h 1722967"/>
              <a:gd name="connsiteX27" fmla="*/ 1291166 w 4478866"/>
              <a:gd name="connsiteY27" fmla="*/ 1464733 h 1722967"/>
              <a:gd name="connsiteX28" fmla="*/ 1291166 w 4478866"/>
              <a:gd name="connsiteY28" fmla="*/ 1443567 h 1722967"/>
              <a:gd name="connsiteX29" fmla="*/ 1329266 w 4478866"/>
              <a:gd name="connsiteY29" fmla="*/ 1443567 h 1722967"/>
              <a:gd name="connsiteX30" fmla="*/ 1329266 w 4478866"/>
              <a:gd name="connsiteY30" fmla="*/ 1422400 h 1722967"/>
              <a:gd name="connsiteX31" fmla="*/ 1413933 w 4478866"/>
              <a:gd name="connsiteY31" fmla="*/ 1422400 h 1722967"/>
              <a:gd name="connsiteX32" fmla="*/ 1413933 w 4478866"/>
              <a:gd name="connsiteY32" fmla="*/ 1405467 h 1722967"/>
              <a:gd name="connsiteX33" fmla="*/ 1477433 w 4478866"/>
              <a:gd name="connsiteY33" fmla="*/ 1405467 h 1722967"/>
              <a:gd name="connsiteX34" fmla="*/ 1477433 w 4478866"/>
              <a:gd name="connsiteY34" fmla="*/ 1392767 h 1722967"/>
              <a:gd name="connsiteX35" fmla="*/ 1595966 w 4478866"/>
              <a:gd name="connsiteY35" fmla="*/ 1392767 h 1722967"/>
              <a:gd name="connsiteX36" fmla="*/ 1595966 w 4478866"/>
              <a:gd name="connsiteY36" fmla="*/ 1363133 h 1722967"/>
              <a:gd name="connsiteX37" fmla="*/ 1625600 w 4478866"/>
              <a:gd name="connsiteY37" fmla="*/ 1363133 h 1722967"/>
              <a:gd name="connsiteX38" fmla="*/ 1625600 w 4478866"/>
              <a:gd name="connsiteY38" fmla="*/ 1341967 h 1722967"/>
              <a:gd name="connsiteX39" fmla="*/ 1663700 w 4478866"/>
              <a:gd name="connsiteY39" fmla="*/ 1341967 h 1722967"/>
              <a:gd name="connsiteX40" fmla="*/ 1663700 w 4478866"/>
              <a:gd name="connsiteY40" fmla="*/ 1308100 h 1722967"/>
              <a:gd name="connsiteX41" fmla="*/ 1735666 w 4478866"/>
              <a:gd name="connsiteY41" fmla="*/ 1308100 h 1722967"/>
              <a:gd name="connsiteX42" fmla="*/ 1735666 w 4478866"/>
              <a:gd name="connsiteY42" fmla="*/ 1286933 h 1722967"/>
              <a:gd name="connsiteX43" fmla="*/ 1811866 w 4478866"/>
              <a:gd name="connsiteY43" fmla="*/ 1286933 h 1722967"/>
              <a:gd name="connsiteX44" fmla="*/ 1811866 w 4478866"/>
              <a:gd name="connsiteY44" fmla="*/ 1270000 h 1722967"/>
              <a:gd name="connsiteX45" fmla="*/ 1905000 w 4478866"/>
              <a:gd name="connsiteY45" fmla="*/ 1270000 h 1722967"/>
              <a:gd name="connsiteX46" fmla="*/ 1905000 w 4478866"/>
              <a:gd name="connsiteY46" fmla="*/ 1257300 h 1722967"/>
              <a:gd name="connsiteX47" fmla="*/ 1989666 w 4478866"/>
              <a:gd name="connsiteY47" fmla="*/ 1257300 h 1722967"/>
              <a:gd name="connsiteX48" fmla="*/ 1993900 w 4478866"/>
              <a:gd name="connsiteY48" fmla="*/ 1253066 h 1722967"/>
              <a:gd name="connsiteX49" fmla="*/ 2184400 w 4478866"/>
              <a:gd name="connsiteY49" fmla="*/ 1253066 h 1722967"/>
              <a:gd name="connsiteX50" fmla="*/ 2184400 w 4478866"/>
              <a:gd name="connsiteY50" fmla="*/ 1227667 h 1722967"/>
              <a:gd name="connsiteX51" fmla="*/ 2269066 w 4478866"/>
              <a:gd name="connsiteY51" fmla="*/ 1227667 h 1722967"/>
              <a:gd name="connsiteX52" fmla="*/ 2269066 w 4478866"/>
              <a:gd name="connsiteY52" fmla="*/ 1202267 h 1722967"/>
              <a:gd name="connsiteX53" fmla="*/ 2315633 w 4478866"/>
              <a:gd name="connsiteY53" fmla="*/ 1202267 h 1722967"/>
              <a:gd name="connsiteX54" fmla="*/ 2315633 w 4478866"/>
              <a:gd name="connsiteY54" fmla="*/ 1164167 h 1722967"/>
              <a:gd name="connsiteX55" fmla="*/ 2362200 w 4478866"/>
              <a:gd name="connsiteY55" fmla="*/ 1164167 h 1722967"/>
              <a:gd name="connsiteX56" fmla="*/ 2362200 w 4478866"/>
              <a:gd name="connsiteY56" fmla="*/ 1130300 h 1722967"/>
              <a:gd name="connsiteX57" fmla="*/ 2446866 w 4478866"/>
              <a:gd name="connsiteY57" fmla="*/ 1130300 h 1722967"/>
              <a:gd name="connsiteX58" fmla="*/ 2446866 w 4478866"/>
              <a:gd name="connsiteY58" fmla="*/ 1109133 h 1722967"/>
              <a:gd name="connsiteX59" fmla="*/ 2544233 w 4478866"/>
              <a:gd name="connsiteY59" fmla="*/ 1109133 h 1722967"/>
              <a:gd name="connsiteX60" fmla="*/ 2544233 w 4478866"/>
              <a:gd name="connsiteY60" fmla="*/ 1100667 h 1722967"/>
              <a:gd name="connsiteX61" fmla="*/ 2586566 w 4478866"/>
              <a:gd name="connsiteY61" fmla="*/ 1100667 h 1722967"/>
              <a:gd name="connsiteX62" fmla="*/ 2586566 w 4478866"/>
              <a:gd name="connsiteY62" fmla="*/ 1083733 h 1722967"/>
              <a:gd name="connsiteX63" fmla="*/ 2722033 w 4478866"/>
              <a:gd name="connsiteY63" fmla="*/ 1083733 h 1722967"/>
              <a:gd name="connsiteX64" fmla="*/ 2730500 w 4478866"/>
              <a:gd name="connsiteY64" fmla="*/ 1075266 h 1722967"/>
              <a:gd name="connsiteX65" fmla="*/ 2794000 w 4478866"/>
              <a:gd name="connsiteY65" fmla="*/ 1075266 h 1722967"/>
              <a:gd name="connsiteX66" fmla="*/ 2794000 w 4478866"/>
              <a:gd name="connsiteY66" fmla="*/ 1016000 h 1722967"/>
              <a:gd name="connsiteX67" fmla="*/ 2819400 w 4478866"/>
              <a:gd name="connsiteY67" fmla="*/ 1016000 h 1722967"/>
              <a:gd name="connsiteX68" fmla="*/ 2819400 w 4478866"/>
              <a:gd name="connsiteY68" fmla="*/ 927100 h 1722967"/>
              <a:gd name="connsiteX69" fmla="*/ 2832100 w 4478866"/>
              <a:gd name="connsiteY69" fmla="*/ 927100 h 1722967"/>
              <a:gd name="connsiteX70" fmla="*/ 2832100 w 4478866"/>
              <a:gd name="connsiteY70" fmla="*/ 889000 h 1722967"/>
              <a:gd name="connsiteX71" fmla="*/ 2865966 w 4478866"/>
              <a:gd name="connsiteY71" fmla="*/ 889000 h 1722967"/>
              <a:gd name="connsiteX72" fmla="*/ 2865966 w 4478866"/>
              <a:gd name="connsiteY72" fmla="*/ 863600 h 1722967"/>
              <a:gd name="connsiteX73" fmla="*/ 2912533 w 4478866"/>
              <a:gd name="connsiteY73" fmla="*/ 863600 h 1722967"/>
              <a:gd name="connsiteX74" fmla="*/ 2912533 w 4478866"/>
              <a:gd name="connsiteY74" fmla="*/ 833967 h 1722967"/>
              <a:gd name="connsiteX75" fmla="*/ 3009900 w 4478866"/>
              <a:gd name="connsiteY75" fmla="*/ 833967 h 1722967"/>
              <a:gd name="connsiteX76" fmla="*/ 3009900 w 4478866"/>
              <a:gd name="connsiteY76" fmla="*/ 812800 h 1722967"/>
              <a:gd name="connsiteX77" fmla="*/ 3242733 w 4478866"/>
              <a:gd name="connsiteY77" fmla="*/ 812800 h 1722967"/>
              <a:gd name="connsiteX78" fmla="*/ 3242733 w 4478866"/>
              <a:gd name="connsiteY78" fmla="*/ 778933 h 1722967"/>
              <a:gd name="connsiteX79" fmla="*/ 3297766 w 4478866"/>
              <a:gd name="connsiteY79" fmla="*/ 778933 h 1722967"/>
              <a:gd name="connsiteX80" fmla="*/ 3297766 w 4478866"/>
              <a:gd name="connsiteY80" fmla="*/ 749300 h 1722967"/>
              <a:gd name="connsiteX81" fmla="*/ 3335866 w 4478866"/>
              <a:gd name="connsiteY81" fmla="*/ 749300 h 1722967"/>
              <a:gd name="connsiteX82" fmla="*/ 3335866 w 4478866"/>
              <a:gd name="connsiteY82" fmla="*/ 702733 h 1722967"/>
              <a:gd name="connsiteX83" fmla="*/ 3365500 w 4478866"/>
              <a:gd name="connsiteY83" fmla="*/ 702733 h 1722967"/>
              <a:gd name="connsiteX84" fmla="*/ 3365500 w 4478866"/>
              <a:gd name="connsiteY84" fmla="*/ 635000 h 1722967"/>
              <a:gd name="connsiteX85" fmla="*/ 3390900 w 4478866"/>
              <a:gd name="connsiteY85" fmla="*/ 635000 h 1722967"/>
              <a:gd name="connsiteX86" fmla="*/ 3390900 w 4478866"/>
              <a:gd name="connsiteY86" fmla="*/ 613833 h 1722967"/>
              <a:gd name="connsiteX87" fmla="*/ 3416300 w 4478866"/>
              <a:gd name="connsiteY87" fmla="*/ 613833 h 1722967"/>
              <a:gd name="connsiteX88" fmla="*/ 3416300 w 4478866"/>
              <a:gd name="connsiteY88" fmla="*/ 533400 h 1722967"/>
              <a:gd name="connsiteX89" fmla="*/ 3458633 w 4478866"/>
              <a:gd name="connsiteY89" fmla="*/ 533400 h 1722967"/>
              <a:gd name="connsiteX90" fmla="*/ 3458633 w 4478866"/>
              <a:gd name="connsiteY90" fmla="*/ 508000 h 1722967"/>
              <a:gd name="connsiteX91" fmla="*/ 3484033 w 4478866"/>
              <a:gd name="connsiteY91" fmla="*/ 508000 h 1722967"/>
              <a:gd name="connsiteX92" fmla="*/ 3484033 w 4478866"/>
              <a:gd name="connsiteY92" fmla="*/ 457200 h 1722967"/>
              <a:gd name="connsiteX93" fmla="*/ 3513666 w 4478866"/>
              <a:gd name="connsiteY93" fmla="*/ 457200 h 1722967"/>
              <a:gd name="connsiteX94" fmla="*/ 3513666 w 4478866"/>
              <a:gd name="connsiteY94" fmla="*/ 436033 h 1722967"/>
              <a:gd name="connsiteX95" fmla="*/ 3674533 w 4478866"/>
              <a:gd name="connsiteY95" fmla="*/ 436033 h 1722967"/>
              <a:gd name="connsiteX96" fmla="*/ 3674533 w 4478866"/>
              <a:gd name="connsiteY96" fmla="*/ 414867 h 1722967"/>
              <a:gd name="connsiteX97" fmla="*/ 3877733 w 4478866"/>
              <a:gd name="connsiteY97" fmla="*/ 414867 h 1722967"/>
              <a:gd name="connsiteX98" fmla="*/ 3877733 w 4478866"/>
              <a:gd name="connsiteY98" fmla="*/ 364067 h 1722967"/>
              <a:gd name="connsiteX99" fmla="*/ 3915833 w 4478866"/>
              <a:gd name="connsiteY99" fmla="*/ 364067 h 1722967"/>
              <a:gd name="connsiteX100" fmla="*/ 3915833 w 4478866"/>
              <a:gd name="connsiteY100" fmla="*/ 304800 h 1722967"/>
              <a:gd name="connsiteX101" fmla="*/ 3937000 w 4478866"/>
              <a:gd name="connsiteY101" fmla="*/ 304800 h 1722967"/>
              <a:gd name="connsiteX102" fmla="*/ 3937000 w 4478866"/>
              <a:gd name="connsiteY102" fmla="*/ 254000 h 1722967"/>
              <a:gd name="connsiteX103" fmla="*/ 3996266 w 4478866"/>
              <a:gd name="connsiteY103" fmla="*/ 254000 h 1722967"/>
              <a:gd name="connsiteX104" fmla="*/ 3996266 w 4478866"/>
              <a:gd name="connsiteY104" fmla="*/ 194733 h 1722967"/>
              <a:gd name="connsiteX105" fmla="*/ 4068233 w 4478866"/>
              <a:gd name="connsiteY105" fmla="*/ 194733 h 1722967"/>
              <a:gd name="connsiteX106" fmla="*/ 4068233 w 4478866"/>
              <a:gd name="connsiteY106" fmla="*/ 169333 h 1722967"/>
              <a:gd name="connsiteX107" fmla="*/ 4097866 w 4478866"/>
              <a:gd name="connsiteY107" fmla="*/ 169333 h 1722967"/>
              <a:gd name="connsiteX108" fmla="*/ 4097866 w 4478866"/>
              <a:gd name="connsiteY108" fmla="*/ 135467 h 1722967"/>
              <a:gd name="connsiteX109" fmla="*/ 4292600 w 4478866"/>
              <a:gd name="connsiteY109" fmla="*/ 135467 h 1722967"/>
              <a:gd name="connsiteX110" fmla="*/ 4292600 w 4478866"/>
              <a:gd name="connsiteY110" fmla="*/ 105833 h 1722967"/>
              <a:gd name="connsiteX111" fmla="*/ 4313766 w 4478866"/>
              <a:gd name="connsiteY111" fmla="*/ 105833 h 1722967"/>
              <a:gd name="connsiteX112" fmla="*/ 4313766 w 4478866"/>
              <a:gd name="connsiteY112" fmla="*/ 55033 h 1722967"/>
              <a:gd name="connsiteX113" fmla="*/ 4415366 w 4478866"/>
              <a:gd name="connsiteY113" fmla="*/ 55033 h 1722967"/>
              <a:gd name="connsiteX114" fmla="*/ 4415366 w 4478866"/>
              <a:gd name="connsiteY114" fmla="*/ 25400 h 1722967"/>
              <a:gd name="connsiteX115" fmla="*/ 4445000 w 4478866"/>
              <a:gd name="connsiteY115" fmla="*/ 25400 h 1722967"/>
              <a:gd name="connsiteX116" fmla="*/ 4445000 w 4478866"/>
              <a:gd name="connsiteY116" fmla="*/ 0 h 1722967"/>
              <a:gd name="connsiteX117" fmla="*/ 4478866 w 4478866"/>
              <a:gd name="connsiteY117" fmla="*/ 0 h 172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478866" h="1722967">
                <a:moveTo>
                  <a:pt x="0" y="1722967"/>
                </a:moveTo>
                <a:lnTo>
                  <a:pt x="76200" y="1722967"/>
                </a:lnTo>
                <a:lnTo>
                  <a:pt x="76200" y="1697567"/>
                </a:lnTo>
                <a:lnTo>
                  <a:pt x="122766" y="1697567"/>
                </a:lnTo>
                <a:lnTo>
                  <a:pt x="122766" y="1680633"/>
                </a:lnTo>
                <a:lnTo>
                  <a:pt x="207433" y="1680633"/>
                </a:lnTo>
                <a:lnTo>
                  <a:pt x="207433" y="1672167"/>
                </a:lnTo>
                <a:lnTo>
                  <a:pt x="270933" y="1672167"/>
                </a:lnTo>
                <a:lnTo>
                  <a:pt x="270933" y="1651000"/>
                </a:lnTo>
                <a:lnTo>
                  <a:pt x="389466" y="1651000"/>
                </a:lnTo>
                <a:lnTo>
                  <a:pt x="393699" y="1646767"/>
                </a:lnTo>
                <a:lnTo>
                  <a:pt x="529166" y="1646767"/>
                </a:lnTo>
                <a:lnTo>
                  <a:pt x="529166" y="1621367"/>
                </a:lnTo>
                <a:lnTo>
                  <a:pt x="596900" y="1621367"/>
                </a:lnTo>
                <a:lnTo>
                  <a:pt x="596900" y="1608667"/>
                </a:lnTo>
                <a:lnTo>
                  <a:pt x="702733" y="1608667"/>
                </a:lnTo>
                <a:lnTo>
                  <a:pt x="702733" y="1591733"/>
                </a:lnTo>
                <a:lnTo>
                  <a:pt x="795866" y="1591733"/>
                </a:lnTo>
                <a:lnTo>
                  <a:pt x="795866" y="1570567"/>
                </a:lnTo>
                <a:lnTo>
                  <a:pt x="982133" y="1570567"/>
                </a:lnTo>
                <a:lnTo>
                  <a:pt x="982133" y="1553633"/>
                </a:lnTo>
                <a:lnTo>
                  <a:pt x="1075266" y="1553633"/>
                </a:lnTo>
                <a:lnTo>
                  <a:pt x="1075266" y="1519767"/>
                </a:lnTo>
                <a:lnTo>
                  <a:pt x="1143000" y="1519767"/>
                </a:lnTo>
                <a:lnTo>
                  <a:pt x="1143000" y="1477433"/>
                </a:lnTo>
                <a:lnTo>
                  <a:pt x="1185333" y="1477433"/>
                </a:lnTo>
                <a:lnTo>
                  <a:pt x="1198033" y="1464733"/>
                </a:lnTo>
                <a:lnTo>
                  <a:pt x="1291166" y="1464733"/>
                </a:lnTo>
                <a:lnTo>
                  <a:pt x="1291166" y="1443567"/>
                </a:lnTo>
                <a:lnTo>
                  <a:pt x="1329266" y="1443567"/>
                </a:lnTo>
                <a:lnTo>
                  <a:pt x="1329266" y="1422400"/>
                </a:lnTo>
                <a:lnTo>
                  <a:pt x="1413933" y="1422400"/>
                </a:lnTo>
                <a:lnTo>
                  <a:pt x="1413933" y="1405467"/>
                </a:lnTo>
                <a:lnTo>
                  <a:pt x="1477433" y="1405467"/>
                </a:lnTo>
                <a:lnTo>
                  <a:pt x="1477433" y="1392767"/>
                </a:lnTo>
                <a:lnTo>
                  <a:pt x="1595966" y="1392767"/>
                </a:lnTo>
                <a:lnTo>
                  <a:pt x="1595966" y="1363133"/>
                </a:lnTo>
                <a:lnTo>
                  <a:pt x="1625600" y="1363133"/>
                </a:lnTo>
                <a:lnTo>
                  <a:pt x="1625600" y="1341967"/>
                </a:lnTo>
                <a:lnTo>
                  <a:pt x="1663700" y="1341967"/>
                </a:lnTo>
                <a:lnTo>
                  <a:pt x="1663700" y="1308100"/>
                </a:lnTo>
                <a:lnTo>
                  <a:pt x="1735666" y="1308100"/>
                </a:lnTo>
                <a:lnTo>
                  <a:pt x="1735666" y="1286933"/>
                </a:lnTo>
                <a:lnTo>
                  <a:pt x="1811866" y="1286933"/>
                </a:lnTo>
                <a:lnTo>
                  <a:pt x="1811866" y="1270000"/>
                </a:lnTo>
                <a:lnTo>
                  <a:pt x="1905000" y="1270000"/>
                </a:lnTo>
                <a:lnTo>
                  <a:pt x="1905000" y="1257300"/>
                </a:lnTo>
                <a:lnTo>
                  <a:pt x="1989666" y="1257300"/>
                </a:lnTo>
                <a:lnTo>
                  <a:pt x="1993900" y="1253066"/>
                </a:lnTo>
                <a:lnTo>
                  <a:pt x="2184400" y="1253066"/>
                </a:lnTo>
                <a:lnTo>
                  <a:pt x="2184400" y="1227667"/>
                </a:lnTo>
                <a:lnTo>
                  <a:pt x="2269066" y="1227667"/>
                </a:lnTo>
                <a:lnTo>
                  <a:pt x="2269066" y="1202267"/>
                </a:lnTo>
                <a:lnTo>
                  <a:pt x="2315633" y="1202267"/>
                </a:lnTo>
                <a:lnTo>
                  <a:pt x="2315633" y="1164167"/>
                </a:lnTo>
                <a:lnTo>
                  <a:pt x="2362200" y="1164167"/>
                </a:lnTo>
                <a:lnTo>
                  <a:pt x="2362200" y="1130300"/>
                </a:lnTo>
                <a:lnTo>
                  <a:pt x="2446866" y="1130300"/>
                </a:lnTo>
                <a:lnTo>
                  <a:pt x="2446866" y="1109133"/>
                </a:lnTo>
                <a:lnTo>
                  <a:pt x="2544233" y="1109133"/>
                </a:lnTo>
                <a:lnTo>
                  <a:pt x="2544233" y="1100667"/>
                </a:lnTo>
                <a:lnTo>
                  <a:pt x="2586566" y="1100667"/>
                </a:lnTo>
                <a:lnTo>
                  <a:pt x="2586566" y="1083733"/>
                </a:lnTo>
                <a:lnTo>
                  <a:pt x="2722033" y="1083733"/>
                </a:lnTo>
                <a:lnTo>
                  <a:pt x="2730500" y="1075266"/>
                </a:lnTo>
                <a:lnTo>
                  <a:pt x="2794000" y="1075266"/>
                </a:lnTo>
                <a:lnTo>
                  <a:pt x="2794000" y="1016000"/>
                </a:lnTo>
                <a:lnTo>
                  <a:pt x="2819400" y="1016000"/>
                </a:lnTo>
                <a:lnTo>
                  <a:pt x="2819400" y="927100"/>
                </a:lnTo>
                <a:lnTo>
                  <a:pt x="2832100" y="927100"/>
                </a:lnTo>
                <a:lnTo>
                  <a:pt x="2832100" y="889000"/>
                </a:lnTo>
                <a:lnTo>
                  <a:pt x="2865966" y="889000"/>
                </a:lnTo>
                <a:lnTo>
                  <a:pt x="2865966" y="863600"/>
                </a:lnTo>
                <a:lnTo>
                  <a:pt x="2912533" y="863600"/>
                </a:lnTo>
                <a:lnTo>
                  <a:pt x="2912533" y="833967"/>
                </a:lnTo>
                <a:lnTo>
                  <a:pt x="3009900" y="833967"/>
                </a:lnTo>
                <a:lnTo>
                  <a:pt x="3009900" y="812800"/>
                </a:lnTo>
                <a:lnTo>
                  <a:pt x="3242733" y="812800"/>
                </a:lnTo>
                <a:lnTo>
                  <a:pt x="3242733" y="778933"/>
                </a:lnTo>
                <a:lnTo>
                  <a:pt x="3297766" y="778933"/>
                </a:lnTo>
                <a:lnTo>
                  <a:pt x="3297766" y="749300"/>
                </a:lnTo>
                <a:lnTo>
                  <a:pt x="3335866" y="749300"/>
                </a:lnTo>
                <a:lnTo>
                  <a:pt x="3335866" y="702733"/>
                </a:lnTo>
                <a:lnTo>
                  <a:pt x="3365500" y="702733"/>
                </a:lnTo>
                <a:lnTo>
                  <a:pt x="3365500" y="635000"/>
                </a:lnTo>
                <a:lnTo>
                  <a:pt x="3390900" y="635000"/>
                </a:lnTo>
                <a:lnTo>
                  <a:pt x="3390900" y="613833"/>
                </a:lnTo>
                <a:lnTo>
                  <a:pt x="3416300" y="613833"/>
                </a:lnTo>
                <a:lnTo>
                  <a:pt x="3416300" y="533400"/>
                </a:lnTo>
                <a:lnTo>
                  <a:pt x="3458633" y="533400"/>
                </a:lnTo>
                <a:lnTo>
                  <a:pt x="3458633" y="508000"/>
                </a:lnTo>
                <a:lnTo>
                  <a:pt x="3484033" y="508000"/>
                </a:lnTo>
                <a:lnTo>
                  <a:pt x="3484033" y="457200"/>
                </a:lnTo>
                <a:lnTo>
                  <a:pt x="3513666" y="457200"/>
                </a:lnTo>
                <a:lnTo>
                  <a:pt x="3513666" y="436033"/>
                </a:lnTo>
                <a:lnTo>
                  <a:pt x="3674533" y="436033"/>
                </a:lnTo>
                <a:lnTo>
                  <a:pt x="3674533" y="414867"/>
                </a:lnTo>
                <a:lnTo>
                  <a:pt x="3877733" y="414867"/>
                </a:lnTo>
                <a:lnTo>
                  <a:pt x="3877733" y="364067"/>
                </a:lnTo>
                <a:lnTo>
                  <a:pt x="3915833" y="364067"/>
                </a:lnTo>
                <a:lnTo>
                  <a:pt x="3915833" y="304800"/>
                </a:lnTo>
                <a:lnTo>
                  <a:pt x="3937000" y="304800"/>
                </a:lnTo>
                <a:lnTo>
                  <a:pt x="3937000" y="254000"/>
                </a:lnTo>
                <a:lnTo>
                  <a:pt x="3996266" y="254000"/>
                </a:lnTo>
                <a:lnTo>
                  <a:pt x="3996266" y="194733"/>
                </a:lnTo>
                <a:lnTo>
                  <a:pt x="4068233" y="194733"/>
                </a:lnTo>
                <a:lnTo>
                  <a:pt x="4068233" y="169333"/>
                </a:lnTo>
                <a:lnTo>
                  <a:pt x="4097866" y="169333"/>
                </a:lnTo>
                <a:lnTo>
                  <a:pt x="4097866" y="135467"/>
                </a:lnTo>
                <a:lnTo>
                  <a:pt x="4292600" y="135467"/>
                </a:lnTo>
                <a:lnTo>
                  <a:pt x="4292600" y="105833"/>
                </a:lnTo>
                <a:lnTo>
                  <a:pt x="4313766" y="105833"/>
                </a:lnTo>
                <a:lnTo>
                  <a:pt x="4313766" y="55033"/>
                </a:lnTo>
                <a:lnTo>
                  <a:pt x="4415366" y="55033"/>
                </a:lnTo>
                <a:lnTo>
                  <a:pt x="4415366" y="25400"/>
                </a:lnTo>
                <a:lnTo>
                  <a:pt x="4445000" y="25400"/>
                </a:lnTo>
                <a:lnTo>
                  <a:pt x="4445000" y="0"/>
                </a:lnTo>
                <a:lnTo>
                  <a:pt x="4478866"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Freeform: Shape 288">
            <a:extLst>
              <a:ext uri="{FF2B5EF4-FFF2-40B4-BE49-F238E27FC236}">
                <a16:creationId xmlns="" xmlns:a16="http://schemas.microsoft.com/office/drawing/2014/main" id="{B4E1FEEA-741F-4EFF-94BF-F6DB644BDC52}"/>
              </a:ext>
            </a:extLst>
          </p:cNvPr>
          <p:cNvSpPr/>
          <p:nvPr/>
        </p:nvSpPr>
        <p:spPr>
          <a:xfrm>
            <a:off x="7338617" y="3818625"/>
            <a:ext cx="4516583" cy="1123758"/>
          </a:xfrm>
          <a:custGeom>
            <a:avLst/>
            <a:gdLst>
              <a:gd name="connsiteX0" fmla="*/ 0 w 4516582"/>
              <a:gd name="connsiteY0" fmla="*/ 1123758 h 1123758"/>
              <a:gd name="connsiteX1" fmla="*/ 55418 w 4516582"/>
              <a:gd name="connsiteY1" fmla="*/ 1123758 h 1123758"/>
              <a:gd name="connsiteX2" fmla="*/ 55418 w 4516582"/>
              <a:gd name="connsiteY2" fmla="*/ 1105285 h 1123758"/>
              <a:gd name="connsiteX3" fmla="*/ 135467 w 4516582"/>
              <a:gd name="connsiteY3" fmla="*/ 1105285 h 1123758"/>
              <a:gd name="connsiteX4" fmla="*/ 135467 w 4516582"/>
              <a:gd name="connsiteY4" fmla="*/ 1083734 h 1123758"/>
              <a:gd name="connsiteX5" fmla="*/ 178570 w 4516582"/>
              <a:gd name="connsiteY5" fmla="*/ 1083734 h 1123758"/>
              <a:gd name="connsiteX6" fmla="*/ 178570 w 4516582"/>
              <a:gd name="connsiteY6" fmla="*/ 1059103 h 1123758"/>
              <a:gd name="connsiteX7" fmla="*/ 246303 w 4516582"/>
              <a:gd name="connsiteY7" fmla="*/ 1059103 h 1123758"/>
              <a:gd name="connsiteX8" fmla="*/ 246303 w 4516582"/>
              <a:gd name="connsiteY8" fmla="*/ 1037552 h 1123758"/>
              <a:gd name="connsiteX9" fmla="*/ 394085 w 4516582"/>
              <a:gd name="connsiteY9" fmla="*/ 1037552 h 1123758"/>
              <a:gd name="connsiteX10" fmla="*/ 394085 w 4516582"/>
              <a:gd name="connsiteY10" fmla="*/ 1006764 h 1123758"/>
              <a:gd name="connsiteX11" fmla="*/ 520315 w 4516582"/>
              <a:gd name="connsiteY11" fmla="*/ 1006764 h 1123758"/>
              <a:gd name="connsiteX12" fmla="*/ 520315 w 4516582"/>
              <a:gd name="connsiteY12" fmla="*/ 994449 h 1123758"/>
              <a:gd name="connsiteX13" fmla="*/ 597285 w 4516582"/>
              <a:gd name="connsiteY13" fmla="*/ 994449 h 1123758"/>
              <a:gd name="connsiteX14" fmla="*/ 597285 w 4516582"/>
              <a:gd name="connsiteY14" fmla="*/ 957503 h 1123758"/>
              <a:gd name="connsiteX15" fmla="*/ 695806 w 4516582"/>
              <a:gd name="connsiteY15" fmla="*/ 957503 h 1123758"/>
              <a:gd name="connsiteX16" fmla="*/ 711200 w 4516582"/>
              <a:gd name="connsiteY16" fmla="*/ 942109 h 1123758"/>
              <a:gd name="connsiteX17" fmla="*/ 760461 w 4516582"/>
              <a:gd name="connsiteY17" fmla="*/ 942109 h 1123758"/>
              <a:gd name="connsiteX18" fmla="*/ 760461 w 4516582"/>
              <a:gd name="connsiteY18" fmla="*/ 908243 h 1123758"/>
              <a:gd name="connsiteX19" fmla="*/ 852824 w 4516582"/>
              <a:gd name="connsiteY19" fmla="*/ 908243 h 1123758"/>
              <a:gd name="connsiteX20" fmla="*/ 852824 w 4516582"/>
              <a:gd name="connsiteY20" fmla="*/ 892849 h 1123758"/>
              <a:gd name="connsiteX21" fmla="*/ 939030 w 4516582"/>
              <a:gd name="connsiteY21" fmla="*/ 892849 h 1123758"/>
              <a:gd name="connsiteX22" fmla="*/ 939030 w 4516582"/>
              <a:gd name="connsiteY22" fmla="*/ 892849 h 1123758"/>
              <a:gd name="connsiteX23" fmla="*/ 975976 w 4516582"/>
              <a:gd name="connsiteY23" fmla="*/ 892849 h 1123758"/>
              <a:gd name="connsiteX24" fmla="*/ 975976 w 4516582"/>
              <a:gd name="connsiteY24" fmla="*/ 840509 h 1123758"/>
              <a:gd name="connsiteX25" fmla="*/ 1043709 w 4516582"/>
              <a:gd name="connsiteY25" fmla="*/ 840509 h 1123758"/>
              <a:gd name="connsiteX26" fmla="*/ 1043709 w 4516582"/>
              <a:gd name="connsiteY26" fmla="*/ 822037 h 1123758"/>
              <a:gd name="connsiteX27" fmla="*/ 1145309 w 4516582"/>
              <a:gd name="connsiteY27" fmla="*/ 822037 h 1123758"/>
              <a:gd name="connsiteX28" fmla="*/ 1145309 w 4516582"/>
              <a:gd name="connsiteY28" fmla="*/ 806643 h 1123758"/>
              <a:gd name="connsiteX29" fmla="*/ 1274618 w 4516582"/>
              <a:gd name="connsiteY29" fmla="*/ 806643 h 1123758"/>
              <a:gd name="connsiteX30" fmla="*/ 1286934 w 4516582"/>
              <a:gd name="connsiteY30" fmla="*/ 794327 h 1123758"/>
              <a:gd name="connsiteX31" fmla="*/ 1345430 w 4516582"/>
              <a:gd name="connsiteY31" fmla="*/ 794327 h 1123758"/>
              <a:gd name="connsiteX32" fmla="*/ 1345430 w 4516582"/>
              <a:gd name="connsiteY32" fmla="*/ 763540 h 1123758"/>
              <a:gd name="connsiteX33" fmla="*/ 1471661 w 4516582"/>
              <a:gd name="connsiteY33" fmla="*/ 763540 h 1123758"/>
              <a:gd name="connsiteX34" fmla="*/ 1471661 w 4516582"/>
              <a:gd name="connsiteY34" fmla="*/ 748146 h 1123758"/>
              <a:gd name="connsiteX35" fmla="*/ 1527079 w 4516582"/>
              <a:gd name="connsiteY35" fmla="*/ 748146 h 1123758"/>
              <a:gd name="connsiteX36" fmla="*/ 1527079 w 4516582"/>
              <a:gd name="connsiteY36" fmla="*/ 732752 h 1123758"/>
              <a:gd name="connsiteX37" fmla="*/ 1588655 w 4516582"/>
              <a:gd name="connsiteY37" fmla="*/ 732752 h 1123758"/>
              <a:gd name="connsiteX38" fmla="*/ 1588655 w 4516582"/>
              <a:gd name="connsiteY38" fmla="*/ 711200 h 1123758"/>
              <a:gd name="connsiteX39" fmla="*/ 1610206 w 4516582"/>
              <a:gd name="connsiteY39" fmla="*/ 711200 h 1123758"/>
              <a:gd name="connsiteX40" fmla="*/ 1610206 w 4516582"/>
              <a:gd name="connsiteY40" fmla="*/ 674255 h 1123758"/>
              <a:gd name="connsiteX41" fmla="*/ 1785697 w 4516582"/>
              <a:gd name="connsiteY41" fmla="*/ 674255 h 1123758"/>
              <a:gd name="connsiteX42" fmla="*/ 1785697 w 4516582"/>
              <a:gd name="connsiteY42" fmla="*/ 661940 h 1123758"/>
              <a:gd name="connsiteX43" fmla="*/ 1868824 w 4516582"/>
              <a:gd name="connsiteY43" fmla="*/ 661940 h 1123758"/>
              <a:gd name="connsiteX44" fmla="*/ 1868824 w 4516582"/>
              <a:gd name="connsiteY44" fmla="*/ 634231 h 1123758"/>
              <a:gd name="connsiteX45" fmla="*/ 1948873 w 4516582"/>
              <a:gd name="connsiteY45" fmla="*/ 634231 h 1123758"/>
              <a:gd name="connsiteX46" fmla="*/ 1948873 w 4516582"/>
              <a:gd name="connsiteY46" fmla="*/ 600364 h 1123758"/>
              <a:gd name="connsiteX47" fmla="*/ 2032000 w 4516582"/>
              <a:gd name="connsiteY47" fmla="*/ 600364 h 1123758"/>
              <a:gd name="connsiteX48" fmla="*/ 2032000 w 4516582"/>
              <a:gd name="connsiteY48" fmla="*/ 600364 h 1123758"/>
              <a:gd name="connsiteX49" fmla="*/ 2124364 w 4516582"/>
              <a:gd name="connsiteY49" fmla="*/ 600364 h 1123758"/>
              <a:gd name="connsiteX50" fmla="*/ 2124364 w 4516582"/>
              <a:gd name="connsiteY50" fmla="*/ 560340 h 1123758"/>
              <a:gd name="connsiteX51" fmla="*/ 2198255 w 4516582"/>
              <a:gd name="connsiteY51" fmla="*/ 560340 h 1123758"/>
              <a:gd name="connsiteX52" fmla="*/ 2198255 w 4516582"/>
              <a:gd name="connsiteY52" fmla="*/ 548024 h 1123758"/>
              <a:gd name="connsiteX53" fmla="*/ 2333721 w 4516582"/>
              <a:gd name="connsiteY53" fmla="*/ 548024 h 1123758"/>
              <a:gd name="connsiteX54" fmla="*/ 2333721 w 4516582"/>
              <a:gd name="connsiteY54" fmla="*/ 520315 h 1123758"/>
              <a:gd name="connsiteX55" fmla="*/ 2435321 w 4516582"/>
              <a:gd name="connsiteY55" fmla="*/ 520315 h 1123758"/>
              <a:gd name="connsiteX56" fmla="*/ 2435321 w 4516582"/>
              <a:gd name="connsiteY56" fmla="*/ 492606 h 1123758"/>
              <a:gd name="connsiteX57" fmla="*/ 2592340 w 4516582"/>
              <a:gd name="connsiteY57" fmla="*/ 492606 h 1123758"/>
              <a:gd name="connsiteX58" fmla="*/ 2592340 w 4516582"/>
              <a:gd name="connsiteY58" fmla="*/ 458740 h 1123758"/>
              <a:gd name="connsiteX59" fmla="*/ 2740121 w 4516582"/>
              <a:gd name="connsiteY59" fmla="*/ 458740 h 1123758"/>
              <a:gd name="connsiteX60" fmla="*/ 2740121 w 4516582"/>
              <a:gd name="connsiteY60" fmla="*/ 434109 h 1123758"/>
              <a:gd name="connsiteX61" fmla="*/ 2826327 w 4516582"/>
              <a:gd name="connsiteY61" fmla="*/ 434109 h 1123758"/>
              <a:gd name="connsiteX62" fmla="*/ 2826327 w 4516582"/>
              <a:gd name="connsiteY62" fmla="*/ 406400 h 1123758"/>
              <a:gd name="connsiteX63" fmla="*/ 2875588 w 4516582"/>
              <a:gd name="connsiteY63" fmla="*/ 406400 h 1123758"/>
              <a:gd name="connsiteX64" fmla="*/ 2875588 w 4516582"/>
              <a:gd name="connsiteY64" fmla="*/ 381770 h 1123758"/>
              <a:gd name="connsiteX65" fmla="*/ 2943321 w 4516582"/>
              <a:gd name="connsiteY65" fmla="*/ 381770 h 1123758"/>
              <a:gd name="connsiteX66" fmla="*/ 2943321 w 4516582"/>
              <a:gd name="connsiteY66" fmla="*/ 350982 h 1123758"/>
              <a:gd name="connsiteX67" fmla="*/ 3026449 w 4516582"/>
              <a:gd name="connsiteY67" fmla="*/ 350982 h 1123758"/>
              <a:gd name="connsiteX68" fmla="*/ 3026449 w 4516582"/>
              <a:gd name="connsiteY68" fmla="*/ 350982 h 1123758"/>
              <a:gd name="connsiteX69" fmla="*/ 3026449 w 4516582"/>
              <a:gd name="connsiteY69" fmla="*/ 350982 h 1123758"/>
              <a:gd name="connsiteX70" fmla="*/ 3026449 w 4516582"/>
              <a:gd name="connsiteY70" fmla="*/ 320194 h 1123758"/>
              <a:gd name="connsiteX71" fmla="*/ 3115734 w 4516582"/>
              <a:gd name="connsiteY71" fmla="*/ 320194 h 1123758"/>
              <a:gd name="connsiteX72" fmla="*/ 3112655 w 4516582"/>
              <a:gd name="connsiteY72" fmla="*/ 317115 h 1123758"/>
              <a:gd name="connsiteX73" fmla="*/ 3328170 w 4516582"/>
              <a:gd name="connsiteY73" fmla="*/ 317115 h 1123758"/>
              <a:gd name="connsiteX74" fmla="*/ 3328170 w 4516582"/>
              <a:gd name="connsiteY74" fmla="*/ 295564 h 1123758"/>
              <a:gd name="connsiteX75" fmla="*/ 3408218 w 4516582"/>
              <a:gd name="connsiteY75" fmla="*/ 295564 h 1123758"/>
              <a:gd name="connsiteX76" fmla="*/ 3408218 w 4516582"/>
              <a:gd name="connsiteY76" fmla="*/ 295564 h 1123758"/>
              <a:gd name="connsiteX77" fmla="*/ 3408218 w 4516582"/>
              <a:gd name="connsiteY77" fmla="*/ 267855 h 1123758"/>
              <a:gd name="connsiteX78" fmla="*/ 3445164 w 4516582"/>
              <a:gd name="connsiteY78" fmla="*/ 267855 h 1123758"/>
              <a:gd name="connsiteX79" fmla="*/ 3445164 w 4516582"/>
              <a:gd name="connsiteY79" fmla="*/ 252461 h 1123758"/>
              <a:gd name="connsiteX80" fmla="*/ 3515976 w 4516582"/>
              <a:gd name="connsiteY80" fmla="*/ 252461 h 1123758"/>
              <a:gd name="connsiteX81" fmla="*/ 3515976 w 4516582"/>
              <a:gd name="connsiteY81" fmla="*/ 218594 h 1123758"/>
              <a:gd name="connsiteX82" fmla="*/ 3611418 w 4516582"/>
              <a:gd name="connsiteY82" fmla="*/ 218594 h 1123758"/>
              <a:gd name="connsiteX83" fmla="*/ 3611418 w 4516582"/>
              <a:gd name="connsiteY83" fmla="*/ 200121 h 1123758"/>
              <a:gd name="connsiteX84" fmla="*/ 3836170 w 4516582"/>
              <a:gd name="connsiteY84" fmla="*/ 200121 h 1123758"/>
              <a:gd name="connsiteX85" fmla="*/ 3836170 w 4516582"/>
              <a:gd name="connsiteY85" fmla="*/ 169334 h 1123758"/>
              <a:gd name="connsiteX86" fmla="*/ 3866958 w 4516582"/>
              <a:gd name="connsiteY86" fmla="*/ 169334 h 1123758"/>
              <a:gd name="connsiteX87" fmla="*/ 3866958 w 4516582"/>
              <a:gd name="connsiteY87" fmla="*/ 153940 h 1123758"/>
              <a:gd name="connsiteX88" fmla="*/ 3968558 w 4516582"/>
              <a:gd name="connsiteY88" fmla="*/ 153940 h 1123758"/>
              <a:gd name="connsiteX89" fmla="*/ 3968558 w 4516582"/>
              <a:gd name="connsiteY89" fmla="*/ 126231 h 1123758"/>
              <a:gd name="connsiteX90" fmla="*/ 4048606 w 4516582"/>
              <a:gd name="connsiteY90" fmla="*/ 126231 h 1123758"/>
              <a:gd name="connsiteX91" fmla="*/ 4048606 w 4516582"/>
              <a:gd name="connsiteY91" fmla="*/ 110837 h 1123758"/>
              <a:gd name="connsiteX92" fmla="*/ 4082473 w 4516582"/>
              <a:gd name="connsiteY92" fmla="*/ 110837 h 1123758"/>
              <a:gd name="connsiteX93" fmla="*/ 4082473 w 4516582"/>
              <a:gd name="connsiteY93" fmla="*/ 83128 h 1123758"/>
              <a:gd name="connsiteX94" fmla="*/ 4341091 w 4516582"/>
              <a:gd name="connsiteY94" fmla="*/ 83128 h 1123758"/>
              <a:gd name="connsiteX95" fmla="*/ 4341091 w 4516582"/>
              <a:gd name="connsiteY95" fmla="*/ 40024 h 1123758"/>
              <a:gd name="connsiteX96" fmla="*/ 4448849 w 4516582"/>
              <a:gd name="connsiteY96" fmla="*/ 40024 h 1123758"/>
              <a:gd name="connsiteX97" fmla="*/ 4448849 w 4516582"/>
              <a:gd name="connsiteY97" fmla="*/ 21552 h 1123758"/>
              <a:gd name="connsiteX98" fmla="*/ 4516582 w 4516582"/>
              <a:gd name="connsiteY98" fmla="*/ 21552 h 1123758"/>
              <a:gd name="connsiteX99" fmla="*/ 4516582 w 4516582"/>
              <a:gd name="connsiteY99" fmla="*/ 0 h 11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516582" h="1123758">
                <a:moveTo>
                  <a:pt x="0" y="1123758"/>
                </a:moveTo>
                <a:lnTo>
                  <a:pt x="55418" y="1123758"/>
                </a:lnTo>
                <a:lnTo>
                  <a:pt x="55418" y="1105285"/>
                </a:lnTo>
                <a:lnTo>
                  <a:pt x="135467" y="1105285"/>
                </a:lnTo>
                <a:lnTo>
                  <a:pt x="135467" y="1083734"/>
                </a:lnTo>
                <a:lnTo>
                  <a:pt x="178570" y="1083734"/>
                </a:lnTo>
                <a:lnTo>
                  <a:pt x="178570" y="1059103"/>
                </a:lnTo>
                <a:lnTo>
                  <a:pt x="246303" y="1059103"/>
                </a:lnTo>
                <a:lnTo>
                  <a:pt x="246303" y="1037552"/>
                </a:lnTo>
                <a:lnTo>
                  <a:pt x="394085" y="1037552"/>
                </a:lnTo>
                <a:lnTo>
                  <a:pt x="394085" y="1006764"/>
                </a:lnTo>
                <a:lnTo>
                  <a:pt x="520315" y="1006764"/>
                </a:lnTo>
                <a:lnTo>
                  <a:pt x="520315" y="994449"/>
                </a:lnTo>
                <a:lnTo>
                  <a:pt x="597285" y="994449"/>
                </a:lnTo>
                <a:lnTo>
                  <a:pt x="597285" y="957503"/>
                </a:lnTo>
                <a:lnTo>
                  <a:pt x="695806" y="957503"/>
                </a:lnTo>
                <a:lnTo>
                  <a:pt x="711200" y="942109"/>
                </a:lnTo>
                <a:lnTo>
                  <a:pt x="760461" y="942109"/>
                </a:lnTo>
                <a:lnTo>
                  <a:pt x="760461" y="908243"/>
                </a:lnTo>
                <a:lnTo>
                  <a:pt x="852824" y="908243"/>
                </a:lnTo>
                <a:lnTo>
                  <a:pt x="852824" y="892849"/>
                </a:lnTo>
                <a:lnTo>
                  <a:pt x="939030" y="892849"/>
                </a:lnTo>
                <a:lnTo>
                  <a:pt x="939030" y="892849"/>
                </a:lnTo>
                <a:lnTo>
                  <a:pt x="975976" y="892849"/>
                </a:lnTo>
                <a:lnTo>
                  <a:pt x="975976" y="840509"/>
                </a:lnTo>
                <a:lnTo>
                  <a:pt x="1043709" y="840509"/>
                </a:lnTo>
                <a:lnTo>
                  <a:pt x="1043709" y="822037"/>
                </a:lnTo>
                <a:lnTo>
                  <a:pt x="1145309" y="822037"/>
                </a:lnTo>
                <a:lnTo>
                  <a:pt x="1145309" y="806643"/>
                </a:lnTo>
                <a:lnTo>
                  <a:pt x="1274618" y="806643"/>
                </a:lnTo>
                <a:lnTo>
                  <a:pt x="1286934" y="794327"/>
                </a:lnTo>
                <a:lnTo>
                  <a:pt x="1345430" y="794327"/>
                </a:lnTo>
                <a:lnTo>
                  <a:pt x="1345430" y="763540"/>
                </a:lnTo>
                <a:lnTo>
                  <a:pt x="1471661" y="763540"/>
                </a:lnTo>
                <a:lnTo>
                  <a:pt x="1471661" y="748146"/>
                </a:lnTo>
                <a:lnTo>
                  <a:pt x="1527079" y="748146"/>
                </a:lnTo>
                <a:lnTo>
                  <a:pt x="1527079" y="732752"/>
                </a:lnTo>
                <a:lnTo>
                  <a:pt x="1588655" y="732752"/>
                </a:lnTo>
                <a:lnTo>
                  <a:pt x="1588655" y="711200"/>
                </a:lnTo>
                <a:lnTo>
                  <a:pt x="1610206" y="711200"/>
                </a:lnTo>
                <a:lnTo>
                  <a:pt x="1610206" y="674255"/>
                </a:lnTo>
                <a:lnTo>
                  <a:pt x="1785697" y="674255"/>
                </a:lnTo>
                <a:lnTo>
                  <a:pt x="1785697" y="661940"/>
                </a:lnTo>
                <a:lnTo>
                  <a:pt x="1868824" y="661940"/>
                </a:lnTo>
                <a:lnTo>
                  <a:pt x="1868824" y="634231"/>
                </a:lnTo>
                <a:lnTo>
                  <a:pt x="1948873" y="634231"/>
                </a:lnTo>
                <a:lnTo>
                  <a:pt x="1948873" y="600364"/>
                </a:lnTo>
                <a:lnTo>
                  <a:pt x="2032000" y="600364"/>
                </a:lnTo>
                <a:lnTo>
                  <a:pt x="2032000" y="600364"/>
                </a:lnTo>
                <a:lnTo>
                  <a:pt x="2124364" y="600364"/>
                </a:lnTo>
                <a:lnTo>
                  <a:pt x="2124364" y="560340"/>
                </a:lnTo>
                <a:lnTo>
                  <a:pt x="2198255" y="560340"/>
                </a:lnTo>
                <a:lnTo>
                  <a:pt x="2198255" y="548024"/>
                </a:lnTo>
                <a:lnTo>
                  <a:pt x="2333721" y="548024"/>
                </a:lnTo>
                <a:lnTo>
                  <a:pt x="2333721" y="520315"/>
                </a:lnTo>
                <a:lnTo>
                  <a:pt x="2435321" y="520315"/>
                </a:lnTo>
                <a:lnTo>
                  <a:pt x="2435321" y="492606"/>
                </a:lnTo>
                <a:lnTo>
                  <a:pt x="2592340" y="492606"/>
                </a:lnTo>
                <a:lnTo>
                  <a:pt x="2592340" y="458740"/>
                </a:lnTo>
                <a:lnTo>
                  <a:pt x="2740121" y="458740"/>
                </a:lnTo>
                <a:lnTo>
                  <a:pt x="2740121" y="434109"/>
                </a:lnTo>
                <a:lnTo>
                  <a:pt x="2826327" y="434109"/>
                </a:lnTo>
                <a:lnTo>
                  <a:pt x="2826327" y="406400"/>
                </a:lnTo>
                <a:lnTo>
                  <a:pt x="2875588" y="406400"/>
                </a:lnTo>
                <a:lnTo>
                  <a:pt x="2875588" y="381770"/>
                </a:lnTo>
                <a:lnTo>
                  <a:pt x="2943321" y="381770"/>
                </a:lnTo>
                <a:lnTo>
                  <a:pt x="2943321" y="350982"/>
                </a:lnTo>
                <a:lnTo>
                  <a:pt x="3026449" y="350982"/>
                </a:lnTo>
                <a:lnTo>
                  <a:pt x="3026449" y="350982"/>
                </a:lnTo>
                <a:lnTo>
                  <a:pt x="3026449" y="350982"/>
                </a:lnTo>
                <a:lnTo>
                  <a:pt x="3026449" y="320194"/>
                </a:lnTo>
                <a:lnTo>
                  <a:pt x="3115734" y="320194"/>
                </a:lnTo>
                <a:lnTo>
                  <a:pt x="3112655" y="317115"/>
                </a:lnTo>
                <a:lnTo>
                  <a:pt x="3328170" y="317115"/>
                </a:lnTo>
                <a:lnTo>
                  <a:pt x="3328170" y="295564"/>
                </a:lnTo>
                <a:lnTo>
                  <a:pt x="3408218" y="295564"/>
                </a:lnTo>
                <a:lnTo>
                  <a:pt x="3408218" y="295564"/>
                </a:lnTo>
                <a:lnTo>
                  <a:pt x="3408218" y="267855"/>
                </a:lnTo>
                <a:lnTo>
                  <a:pt x="3445164" y="267855"/>
                </a:lnTo>
                <a:lnTo>
                  <a:pt x="3445164" y="252461"/>
                </a:lnTo>
                <a:lnTo>
                  <a:pt x="3515976" y="252461"/>
                </a:lnTo>
                <a:lnTo>
                  <a:pt x="3515976" y="218594"/>
                </a:lnTo>
                <a:lnTo>
                  <a:pt x="3611418" y="218594"/>
                </a:lnTo>
                <a:lnTo>
                  <a:pt x="3611418" y="200121"/>
                </a:lnTo>
                <a:lnTo>
                  <a:pt x="3836170" y="200121"/>
                </a:lnTo>
                <a:lnTo>
                  <a:pt x="3836170" y="169334"/>
                </a:lnTo>
                <a:lnTo>
                  <a:pt x="3866958" y="169334"/>
                </a:lnTo>
                <a:lnTo>
                  <a:pt x="3866958" y="153940"/>
                </a:lnTo>
                <a:lnTo>
                  <a:pt x="3968558" y="153940"/>
                </a:lnTo>
                <a:lnTo>
                  <a:pt x="3968558" y="126231"/>
                </a:lnTo>
                <a:lnTo>
                  <a:pt x="4048606" y="126231"/>
                </a:lnTo>
                <a:lnTo>
                  <a:pt x="4048606" y="110837"/>
                </a:lnTo>
                <a:lnTo>
                  <a:pt x="4082473" y="110837"/>
                </a:lnTo>
                <a:lnTo>
                  <a:pt x="4082473" y="83128"/>
                </a:lnTo>
                <a:lnTo>
                  <a:pt x="4341091" y="83128"/>
                </a:lnTo>
                <a:lnTo>
                  <a:pt x="4341091" y="40024"/>
                </a:lnTo>
                <a:lnTo>
                  <a:pt x="4448849" y="40024"/>
                </a:lnTo>
                <a:lnTo>
                  <a:pt x="4448849" y="21552"/>
                </a:lnTo>
                <a:lnTo>
                  <a:pt x="4516582" y="21552"/>
                </a:lnTo>
                <a:lnTo>
                  <a:pt x="4516582"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TextBox 193">
            <a:extLst>
              <a:ext uri="{FF2B5EF4-FFF2-40B4-BE49-F238E27FC236}">
                <a16:creationId xmlns="" xmlns:a16="http://schemas.microsoft.com/office/drawing/2014/main" id="{FEAA7984-68A5-8644-8945-E2C7CB11B9A5}"/>
              </a:ext>
            </a:extLst>
          </p:cNvPr>
          <p:cNvSpPr txBox="1"/>
          <p:nvPr/>
        </p:nvSpPr>
        <p:spPr>
          <a:xfrm>
            <a:off x="1370006" y="2324370"/>
            <a:ext cx="2416046" cy="507831"/>
          </a:xfrm>
          <a:prstGeom prst="rect">
            <a:avLst/>
          </a:prstGeom>
          <a:noFill/>
        </p:spPr>
        <p:txBody>
          <a:bodyPr wrap="none" rtlCol="0">
            <a:spAutoFit/>
          </a:bodyPr>
          <a:lstStyle/>
          <a:p>
            <a:pPr algn="r">
              <a:buClr>
                <a:schemeClr val="accent1"/>
              </a:buClr>
            </a:pPr>
            <a:r>
              <a:rPr lang="en-US" sz="900" b="1"/>
              <a:t>Overall HR, 0.61 (95% CI, 0.51-0.72)</a:t>
            </a:r>
          </a:p>
          <a:p>
            <a:pPr algn="r">
              <a:buClr>
                <a:schemeClr val="accent1"/>
              </a:buClr>
            </a:pPr>
            <a:r>
              <a:rPr lang="en-US" sz="900" b="1"/>
              <a:t>With CVD HR, 0.61 (95% CI, 0.47-0.79)</a:t>
            </a:r>
          </a:p>
          <a:p>
            <a:pPr algn="r">
              <a:buClr>
                <a:schemeClr val="accent1"/>
              </a:buClr>
            </a:pPr>
            <a:r>
              <a:rPr lang="en-US" sz="900" b="1"/>
              <a:t>Without CVD HR, 0.61 (95% CI, 0.48-0.78)</a:t>
            </a:r>
          </a:p>
        </p:txBody>
      </p:sp>
      <p:grpSp>
        <p:nvGrpSpPr>
          <p:cNvPr id="196" name="Group 195">
            <a:extLst>
              <a:ext uri="{FF2B5EF4-FFF2-40B4-BE49-F238E27FC236}">
                <a16:creationId xmlns="" xmlns:a16="http://schemas.microsoft.com/office/drawing/2014/main" id="{3CF43CBB-1DCE-064D-93E6-C4E2688A32E9}"/>
              </a:ext>
            </a:extLst>
          </p:cNvPr>
          <p:cNvGrpSpPr/>
          <p:nvPr/>
        </p:nvGrpSpPr>
        <p:grpSpPr>
          <a:xfrm>
            <a:off x="4390857" y="1732895"/>
            <a:ext cx="3423987" cy="494129"/>
            <a:chOff x="4372927" y="1786685"/>
            <a:chExt cx="3423986" cy="494129"/>
          </a:xfrm>
        </p:grpSpPr>
        <p:sp>
          <p:nvSpPr>
            <p:cNvPr id="197" name="TextBox 196">
              <a:extLst>
                <a:ext uri="{FF2B5EF4-FFF2-40B4-BE49-F238E27FC236}">
                  <a16:creationId xmlns="" xmlns:a16="http://schemas.microsoft.com/office/drawing/2014/main" id="{49D9ECE5-6A05-2343-AAE8-F9FA2A08C378}"/>
                </a:ext>
              </a:extLst>
            </p:cNvPr>
            <p:cNvSpPr txBox="1"/>
            <p:nvPr/>
          </p:nvSpPr>
          <p:spPr>
            <a:xfrm>
              <a:off x="6515792" y="1786685"/>
              <a:ext cx="1143218" cy="261610"/>
            </a:xfrm>
            <a:prstGeom prst="rect">
              <a:avLst/>
            </a:prstGeom>
            <a:noFill/>
          </p:spPr>
          <p:txBody>
            <a:bodyPr wrap="square" rtlCol="0">
              <a:spAutoFit/>
            </a:bodyPr>
            <a:lstStyle/>
            <a:p>
              <a:pPr>
                <a:buClr>
                  <a:schemeClr val="accent1"/>
                </a:buClr>
              </a:pPr>
              <a:r>
                <a:rPr lang="en-US" sz="1100" b="1">
                  <a:solidFill>
                    <a:schemeClr val="tx1">
                      <a:lumMod val="65000"/>
                      <a:lumOff val="35000"/>
                    </a:schemeClr>
                  </a:solidFill>
                </a:rPr>
                <a:t>Placebo CVD</a:t>
              </a:r>
            </a:p>
          </p:txBody>
        </p:sp>
        <p:sp>
          <p:nvSpPr>
            <p:cNvPr id="201" name="TextBox 200">
              <a:extLst>
                <a:ext uri="{FF2B5EF4-FFF2-40B4-BE49-F238E27FC236}">
                  <a16:creationId xmlns="" xmlns:a16="http://schemas.microsoft.com/office/drawing/2014/main" id="{01172BD6-1543-404D-9786-E0F9C49F46D2}"/>
                </a:ext>
              </a:extLst>
            </p:cNvPr>
            <p:cNvSpPr txBox="1"/>
            <p:nvPr/>
          </p:nvSpPr>
          <p:spPr>
            <a:xfrm>
              <a:off x="4585206" y="1786685"/>
              <a:ext cx="1399742" cy="261610"/>
            </a:xfrm>
            <a:prstGeom prst="rect">
              <a:avLst/>
            </a:prstGeom>
            <a:noFill/>
          </p:spPr>
          <p:txBody>
            <a:bodyPr wrap="none" rtlCol="0">
              <a:spAutoFit/>
            </a:bodyPr>
            <a:lstStyle/>
            <a:p>
              <a:pPr>
                <a:buClr>
                  <a:schemeClr val="accent1"/>
                </a:buClr>
              </a:pPr>
              <a:r>
                <a:rPr lang="en-US" sz="1100" b="1">
                  <a:solidFill>
                    <a:schemeClr val="accent1"/>
                  </a:solidFill>
                </a:rPr>
                <a:t>Dapagliflozin CVD</a:t>
              </a:r>
            </a:p>
          </p:txBody>
        </p:sp>
        <p:cxnSp>
          <p:nvCxnSpPr>
            <p:cNvPr id="202" name="Straight Connector 201">
              <a:extLst>
                <a:ext uri="{FF2B5EF4-FFF2-40B4-BE49-F238E27FC236}">
                  <a16:creationId xmlns="" xmlns:a16="http://schemas.microsoft.com/office/drawing/2014/main" id="{ED56CAF6-3C4E-C745-A770-7A87E995BCE4}"/>
                </a:ext>
              </a:extLst>
            </p:cNvPr>
            <p:cNvCxnSpPr>
              <a:cxnSpLocks/>
            </p:cNvCxnSpPr>
            <p:nvPr/>
          </p:nvCxnSpPr>
          <p:spPr>
            <a:xfrm>
              <a:off x="4372927" y="1917490"/>
              <a:ext cx="27432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E8B2CC55-6A93-0B43-B6D6-8DAE46B19FFC}"/>
                </a:ext>
              </a:extLst>
            </p:cNvPr>
            <p:cNvCxnSpPr>
              <a:cxnSpLocks/>
            </p:cNvCxnSpPr>
            <p:nvPr/>
          </p:nvCxnSpPr>
          <p:spPr>
            <a:xfrm>
              <a:off x="4372927" y="2150009"/>
              <a:ext cx="27432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 xmlns:a16="http://schemas.microsoft.com/office/drawing/2014/main" id="{3E9AAA85-82FA-FE4F-B8F6-1B9C2CBC0839}"/>
                </a:ext>
              </a:extLst>
            </p:cNvPr>
            <p:cNvCxnSpPr>
              <a:cxnSpLocks/>
            </p:cNvCxnSpPr>
            <p:nvPr/>
          </p:nvCxnSpPr>
          <p:spPr>
            <a:xfrm>
              <a:off x="6293581" y="1917490"/>
              <a:ext cx="274320" cy="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 xmlns:a16="http://schemas.microsoft.com/office/drawing/2014/main" id="{D97CD0AE-F39B-A948-A816-D74450DBDB4E}"/>
                </a:ext>
              </a:extLst>
            </p:cNvPr>
            <p:cNvCxnSpPr>
              <a:cxnSpLocks/>
            </p:cNvCxnSpPr>
            <p:nvPr/>
          </p:nvCxnSpPr>
          <p:spPr>
            <a:xfrm>
              <a:off x="6293581" y="2150009"/>
              <a:ext cx="274320" cy="0"/>
            </a:xfrm>
            <a:prstGeom prst="line">
              <a:avLst/>
            </a:prstGeom>
            <a:ln w="28575">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0" name="TextBox 229">
              <a:extLst>
                <a:ext uri="{FF2B5EF4-FFF2-40B4-BE49-F238E27FC236}">
                  <a16:creationId xmlns="" xmlns:a16="http://schemas.microsoft.com/office/drawing/2014/main" id="{8F00F8C1-FD11-4942-B79E-BA3024BC02B7}"/>
                </a:ext>
              </a:extLst>
            </p:cNvPr>
            <p:cNvSpPr txBox="1"/>
            <p:nvPr/>
          </p:nvSpPr>
          <p:spPr>
            <a:xfrm>
              <a:off x="6515792" y="2019204"/>
              <a:ext cx="1281121" cy="261610"/>
            </a:xfrm>
            <a:prstGeom prst="rect">
              <a:avLst/>
            </a:prstGeom>
            <a:noFill/>
          </p:spPr>
          <p:txBody>
            <a:bodyPr wrap="square" rtlCol="0">
              <a:spAutoFit/>
            </a:bodyPr>
            <a:lstStyle/>
            <a:p>
              <a:pPr>
                <a:buClr>
                  <a:schemeClr val="accent1"/>
                </a:buClr>
              </a:pPr>
              <a:r>
                <a:rPr lang="en-US" sz="1100" b="1">
                  <a:solidFill>
                    <a:schemeClr val="tx1">
                      <a:lumMod val="65000"/>
                      <a:lumOff val="35000"/>
                    </a:schemeClr>
                  </a:solidFill>
                </a:rPr>
                <a:t>Placebo No CVD</a:t>
              </a:r>
            </a:p>
          </p:txBody>
        </p:sp>
        <p:sp>
          <p:nvSpPr>
            <p:cNvPr id="231" name="TextBox 230">
              <a:extLst>
                <a:ext uri="{FF2B5EF4-FFF2-40B4-BE49-F238E27FC236}">
                  <a16:creationId xmlns="" xmlns:a16="http://schemas.microsoft.com/office/drawing/2014/main" id="{ABCFB98E-6BBD-A44E-9D69-4D6B6F7A7644}"/>
                </a:ext>
              </a:extLst>
            </p:cNvPr>
            <p:cNvSpPr txBox="1"/>
            <p:nvPr/>
          </p:nvSpPr>
          <p:spPr>
            <a:xfrm>
              <a:off x="4585206" y="2019204"/>
              <a:ext cx="1627369" cy="261610"/>
            </a:xfrm>
            <a:prstGeom prst="rect">
              <a:avLst/>
            </a:prstGeom>
            <a:noFill/>
          </p:spPr>
          <p:txBody>
            <a:bodyPr wrap="none" rtlCol="0">
              <a:spAutoFit/>
            </a:bodyPr>
            <a:lstStyle/>
            <a:p>
              <a:pPr>
                <a:buClr>
                  <a:schemeClr val="accent1"/>
                </a:buClr>
              </a:pPr>
              <a:r>
                <a:rPr lang="en-US" sz="1100" b="1">
                  <a:solidFill>
                    <a:schemeClr val="accent1"/>
                  </a:solidFill>
                </a:rPr>
                <a:t>Dapagliflozin No CVD</a:t>
              </a:r>
            </a:p>
          </p:txBody>
        </p:sp>
      </p:grpSp>
      <p:sp>
        <p:nvSpPr>
          <p:cNvPr id="232" name="TextBox 231">
            <a:extLst>
              <a:ext uri="{FF2B5EF4-FFF2-40B4-BE49-F238E27FC236}">
                <a16:creationId xmlns="" xmlns:a16="http://schemas.microsoft.com/office/drawing/2014/main" id="{50EA94DA-071A-E04E-A59A-A8A1C0B4151D}"/>
              </a:ext>
            </a:extLst>
          </p:cNvPr>
          <p:cNvSpPr txBox="1"/>
          <p:nvPr/>
        </p:nvSpPr>
        <p:spPr>
          <a:xfrm>
            <a:off x="7347562" y="2324369"/>
            <a:ext cx="2416046" cy="507831"/>
          </a:xfrm>
          <a:prstGeom prst="rect">
            <a:avLst/>
          </a:prstGeom>
          <a:noFill/>
        </p:spPr>
        <p:txBody>
          <a:bodyPr wrap="none" rtlCol="0">
            <a:spAutoFit/>
          </a:bodyPr>
          <a:lstStyle/>
          <a:p>
            <a:pPr algn="r">
              <a:buClr>
                <a:schemeClr val="accent1"/>
              </a:buClr>
            </a:pPr>
            <a:r>
              <a:rPr lang="en-US" sz="900" b="1"/>
              <a:t>Overall HR, 0.71 (95% CI, 0.55-0.92)</a:t>
            </a:r>
          </a:p>
          <a:p>
            <a:pPr algn="r">
              <a:buClr>
                <a:schemeClr val="accent1"/>
              </a:buClr>
            </a:pPr>
            <a:r>
              <a:rPr lang="en-US" sz="900" b="1"/>
              <a:t>With CVD HR, 0.70 (95% CI, 0.52-0.94)</a:t>
            </a:r>
          </a:p>
          <a:p>
            <a:pPr algn="r">
              <a:buClr>
                <a:schemeClr val="accent1"/>
              </a:buClr>
            </a:pPr>
            <a:r>
              <a:rPr lang="en-US" sz="900" b="1"/>
              <a:t>Without CVD HR, 0.67 (95% CI, 0.40-1.13)</a:t>
            </a:r>
          </a:p>
        </p:txBody>
      </p:sp>
      <p:grpSp>
        <p:nvGrpSpPr>
          <p:cNvPr id="191" name="Group 190">
            <a:extLst>
              <a:ext uri="{FF2B5EF4-FFF2-40B4-BE49-F238E27FC236}">
                <a16:creationId xmlns="" xmlns:a16="http://schemas.microsoft.com/office/drawing/2014/main" id="{8543FD79-6FD3-4532-94ED-B5E64400764A}"/>
              </a:ext>
            </a:extLst>
          </p:cNvPr>
          <p:cNvGrpSpPr/>
          <p:nvPr/>
        </p:nvGrpSpPr>
        <p:grpSpPr>
          <a:xfrm>
            <a:off x="-6290" y="-23678"/>
            <a:ext cx="3017520" cy="261610"/>
            <a:chOff x="-6290" y="-23678"/>
            <a:chExt cx="3017520" cy="261610"/>
          </a:xfrm>
          <a:solidFill>
            <a:schemeClr val="accent2"/>
          </a:solidFill>
        </p:grpSpPr>
        <p:sp>
          <p:nvSpPr>
            <p:cNvPr id="192" name="Freeform 13">
              <a:extLst>
                <a:ext uri="{FF2B5EF4-FFF2-40B4-BE49-F238E27FC236}">
                  <a16:creationId xmlns="" xmlns:a16="http://schemas.microsoft.com/office/drawing/2014/main" id="{69920F2B-A36D-4920-B586-90ED149FC237}"/>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93" name="Rectangle 192">
              <a:extLst>
                <a:ext uri="{FF2B5EF4-FFF2-40B4-BE49-F238E27FC236}">
                  <a16:creationId xmlns="" xmlns:a16="http://schemas.microsoft.com/office/drawing/2014/main" id="{ABE30BA8-557F-45D7-9425-689880F7B975}"/>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3049302722"/>
      </p:ext>
    </p:extLst>
  </p:cSld>
  <p:clrMapOvr>
    <a:masterClrMapping/>
  </p:clrMapOvr>
  <p:transition>
    <p:fade/>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a:extLst>
              <a:ext uri="{FF2B5EF4-FFF2-40B4-BE49-F238E27FC236}">
                <a16:creationId xmlns="" xmlns:a16="http://schemas.microsoft.com/office/drawing/2014/main" id="{7D07281F-4905-4A45-B0F2-873AD3023DCE}"/>
              </a:ext>
            </a:extLst>
          </p:cNvPr>
          <p:cNvGrpSpPr/>
          <p:nvPr/>
        </p:nvGrpSpPr>
        <p:grpSpPr>
          <a:xfrm>
            <a:off x="7258863" y="3082981"/>
            <a:ext cx="4511328" cy="1841801"/>
            <a:chOff x="7258863" y="2769202"/>
            <a:chExt cx="4511328" cy="1841801"/>
          </a:xfrm>
        </p:grpSpPr>
        <p:sp>
          <p:nvSpPr>
            <p:cNvPr id="79" name="Freeform: Shape 78">
              <a:extLst>
                <a:ext uri="{FF2B5EF4-FFF2-40B4-BE49-F238E27FC236}">
                  <a16:creationId xmlns="" xmlns:a16="http://schemas.microsoft.com/office/drawing/2014/main" id="{E10FDCC5-2443-462A-BA64-9FCA5B5FA033}"/>
                </a:ext>
              </a:extLst>
            </p:cNvPr>
            <p:cNvSpPr/>
            <p:nvPr/>
          </p:nvSpPr>
          <p:spPr>
            <a:xfrm>
              <a:off x="7258863" y="3731272"/>
              <a:ext cx="2522183" cy="879731"/>
            </a:xfrm>
            <a:custGeom>
              <a:avLst/>
              <a:gdLst>
                <a:gd name="connsiteX0" fmla="*/ 0 w 2522183"/>
                <a:gd name="connsiteY0" fmla="*/ 879731 h 879731"/>
                <a:gd name="connsiteX1" fmla="*/ 78005 w 2522183"/>
                <a:gd name="connsiteY1" fmla="*/ 879731 h 879731"/>
                <a:gd name="connsiteX2" fmla="*/ 78005 w 2522183"/>
                <a:gd name="connsiteY2" fmla="*/ 853729 h 879731"/>
                <a:gd name="connsiteX3" fmla="*/ 121342 w 2522183"/>
                <a:gd name="connsiteY3" fmla="*/ 853729 h 879731"/>
                <a:gd name="connsiteX4" fmla="*/ 121342 w 2522183"/>
                <a:gd name="connsiteY4" fmla="*/ 827727 h 879731"/>
                <a:gd name="connsiteX5" fmla="*/ 242684 w 2522183"/>
                <a:gd name="connsiteY5" fmla="*/ 827727 h 879731"/>
                <a:gd name="connsiteX6" fmla="*/ 242684 w 2522183"/>
                <a:gd name="connsiteY6" fmla="*/ 814726 h 879731"/>
                <a:gd name="connsiteX7" fmla="*/ 277353 w 2522183"/>
                <a:gd name="connsiteY7" fmla="*/ 814726 h 879731"/>
                <a:gd name="connsiteX8" fmla="*/ 277353 w 2522183"/>
                <a:gd name="connsiteY8" fmla="*/ 801725 h 879731"/>
                <a:gd name="connsiteX9" fmla="*/ 329357 w 2522183"/>
                <a:gd name="connsiteY9" fmla="*/ 801725 h 879731"/>
                <a:gd name="connsiteX10" fmla="*/ 346692 w 2522183"/>
                <a:gd name="connsiteY10" fmla="*/ 784390 h 879731"/>
                <a:gd name="connsiteX11" fmla="*/ 338024 w 2522183"/>
                <a:gd name="connsiteY11" fmla="*/ 775722 h 879731"/>
                <a:gd name="connsiteX12" fmla="*/ 398695 w 2522183"/>
                <a:gd name="connsiteY12" fmla="*/ 775722 h 879731"/>
                <a:gd name="connsiteX13" fmla="*/ 398695 w 2522183"/>
                <a:gd name="connsiteY13" fmla="*/ 775722 h 879731"/>
                <a:gd name="connsiteX14" fmla="*/ 398695 w 2522183"/>
                <a:gd name="connsiteY14" fmla="*/ 745388 h 879731"/>
                <a:gd name="connsiteX15" fmla="*/ 429031 w 2522183"/>
                <a:gd name="connsiteY15" fmla="*/ 745388 h 879731"/>
                <a:gd name="connsiteX16" fmla="*/ 429031 w 2522183"/>
                <a:gd name="connsiteY16" fmla="*/ 728053 h 879731"/>
                <a:gd name="connsiteX17" fmla="*/ 598043 w 2522183"/>
                <a:gd name="connsiteY17" fmla="*/ 728053 h 879731"/>
                <a:gd name="connsiteX18" fmla="*/ 598043 w 2522183"/>
                <a:gd name="connsiteY18" fmla="*/ 710719 h 879731"/>
                <a:gd name="connsiteX19" fmla="*/ 715052 w 2522183"/>
                <a:gd name="connsiteY19" fmla="*/ 710719 h 879731"/>
                <a:gd name="connsiteX20" fmla="*/ 715052 w 2522183"/>
                <a:gd name="connsiteY20" fmla="*/ 684717 h 879731"/>
                <a:gd name="connsiteX21" fmla="*/ 762722 w 2522183"/>
                <a:gd name="connsiteY21" fmla="*/ 684717 h 879731"/>
                <a:gd name="connsiteX22" fmla="*/ 771389 w 2522183"/>
                <a:gd name="connsiteY22" fmla="*/ 676050 h 879731"/>
                <a:gd name="connsiteX23" fmla="*/ 914400 w 2522183"/>
                <a:gd name="connsiteY23" fmla="*/ 676050 h 879731"/>
                <a:gd name="connsiteX24" fmla="*/ 914400 w 2522183"/>
                <a:gd name="connsiteY24" fmla="*/ 645714 h 879731"/>
                <a:gd name="connsiteX25" fmla="*/ 953402 w 2522183"/>
                <a:gd name="connsiteY25" fmla="*/ 645714 h 879731"/>
                <a:gd name="connsiteX26" fmla="*/ 953402 w 2522183"/>
                <a:gd name="connsiteY26" fmla="*/ 632713 h 879731"/>
                <a:gd name="connsiteX27" fmla="*/ 979404 w 2522183"/>
                <a:gd name="connsiteY27" fmla="*/ 632713 h 879731"/>
                <a:gd name="connsiteX28" fmla="*/ 979404 w 2522183"/>
                <a:gd name="connsiteY28" fmla="*/ 619712 h 879731"/>
                <a:gd name="connsiteX29" fmla="*/ 1070411 w 2522183"/>
                <a:gd name="connsiteY29" fmla="*/ 619712 h 879731"/>
                <a:gd name="connsiteX30" fmla="*/ 1070411 w 2522183"/>
                <a:gd name="connsiteY30" fmla="*/ 593710 h 879731"/>
                <a:gd name="connsiteX31" fmla="*/ 1100746 w 2522183"/>
                <a:gd name="connsiteY31" fmla="*/ 593710 h 879731"/>
                <a:gd name="connsiteX32" fmla="*/ 1100746 w 2522183"/>
                <a:gd name="connsiteY32" fmla="*/ 572042 h 879731"/>
                <a:gd name="connsiteX33" fmla="*/ 1118081 w 2522183"/>
                <a:gd name="connsiteY33" fmla="*/ 572042 h 879731"/>
                <a:gd name="connsiteX34" fmla="*/ 1118081 w 2522183"/>
                <a:gd name="connsiteY34" fmla="*/ 563374 h 879731"/>
                <a:gd name="connsiteX35" fmla="*/ 1131082 w 2522183"/>
                <a:gd name="connsiteY35" fmla="*/ 563374 h 879731"/>
                <a:gd name="connsiteX36" fmla="*/ 1131082 w 2522183"/>
                <a:gd name="connsiteY36" fmla="*/ 524372 h 879731"/>
                <a:gd name="connsiteX37" fmla="*/ 1152750 w 2522183"/>
                <a:gd name="connsiteY37" fmla="*/ 524372 h 879731"/>
                <a:gd name="connsiteX38" fmla="*/ 1152750 w 2522183"/>
                <a:gd name="connsiteY38" fmla="*/ 511371 h 879731"/>
                <a:gd name="connsiteX39" fmla="*/ 1261092 w 2522183"/>
                <a:gd name="connsiteY39" fmla="*/ 511371 h 879731"/>
                <a:gd name="connsiteX40" fmla="*/ 1261092 w 2522183"/>
                <a:gd name="connsiteY40" fmla="*/ 485369 h 879731"/>
                <a:gd name="connsiteX41" fmla="*/ 1343431 w 2522183"/>
                <a:gd name="connsiteY41" fmla="*/ 485369 h 879731"/>
                <a:gd name="connsiteX42" fmla="*/ 1343431 w 2522183"/>
                <a:gd name="connsiteY42" fmla="*/ 463701 h 879731"/>
                <a:gd name="connsiteX43" fmla="*/ 1378100 w 2522183"/>
                <a:gd name="connsiteY43" fmla="*/ 463701 h 879731"/>
                <a:gd name="connsiteX44" fmla="*/ 1378100 w 2522183"/>
                <a:gd name="connsiteY44" fmla="*/ 446366 h 879731"/>
                <a:gd name="connsiteX45" fmla="*/ 1408436 w 2522183"/>
                <a:gd name="connsiteY45" fmla="*/ 446366 h 879731"/>
                <a:gd name="connsiteX46" fmla="*/ 1408436 w 2522183"/>
                <a:gd name="connsiteY46" fmla="*/ 429031 h 879731"/>
                <a:gd name="connsiteX47" fmla="*/ 1490775 w 2522183"/>
                <a:gd name="connsiteY47" fmla="*/ 429031 h 879731"/>
                <a:gd name="connsiteX48" fmla="*/ 1490775 w 2522183"/>
                <a:gd name="connsiteY48" fmla="*/ 398696 h 879731"/>
                <a:gd name="connsiteX49" fmla="*/ 1508110 w 2522183"/>
                <a:gd name="connsiteY49" fmla="*/ 398696 h 879731"/>
                <a:gd name="connsiteX50" fmla="*/ 1508110 w 2522183"/>
                <a:gd name="connsiteY50" fmla="*/ 385695 h 879731"/>
                <a:gd name="connsiteX51" fmla="*/ 1534111 w 2522183"/>
                <a:gd name="connsiteY51" fmla="*/ 385695 h 879731"/>
                <a:gd name="connsiteX52" fmla="*/ 1534111 w 2522183"/>
                <a:gd name="connsiteY52" fmla="*/ 368360 h 879731"/>
                <a:gd name="connsiteX53" fmla="*/ 1594782 w 2522183"/>
                <a:gd name="connsiteY53" fmla="*/ 368360 h 879731"/>
                <a:gd name="connsiteX54" fmla="*/ 1594782 w 2522183"/>
                <a:gd name="connsiteY54" fmla="*/ 355359 h 879731"/>
                <a:gd name="connsiteX55" fmla="*/ 1655454 w 2522183"/>
                <a:gd name="connsiteY55" fmla="*/ 355359 h 879731"/>
                <a:gd name="connsiteX56" fmla="*/ 1655454 w 2522183"/>
                <a:gd name="connsiteY56" fmla="*/ 346692 h 879731"/>
                <a:gd name="connsiteX57" fmla="*/ 1711791 w 2522183"/>
                <a:gd name="connsiteY57" fmla="*/ 346692 h 879731"/>
                <a:gd name="connsiteX58" fmla="*/ 1711791 w 2522183"/>
                <a:gd name="connsiteY58" fmla="*/ 312023 h 879731"/>
                <a:gd name="connsiteX59" fmla="*/ 1742127 w 2522183"/>
                <a:gd name="connsiteY59" fmla="*/ 312023 h 879731"/>
                <a:gd name="connsiteX60" fmla="*/ 1742127 w 2522183"/>
                <a:gd name="connsiteY60" fmla="*/ 290355 h 879731"/>
                <a:gd name="connsiteX61" fmla="*/ 1742127 w 2522183"/>
                <a:gd name="connsiteY61" fmla="*/ 255685 h 879731"/>
                <a:gd name="connsiteX62" fmla="*/ 1885137 w 2522183"/>
                <a:gd name="connsiteY62" fmla="*/ 255685 h 879731"/>
                <a:gd name="connsiteX63" fmla="*/ 1885137 w 2522183"/>
                <a:gd name="connsiteY63" fmla="*/ 229683 h 879731"/>
                <a:gd name="connsiteX64" fmla="*/ 1989145 w 2522183"/>
                <a:gd name="connsiteY64" fmla="*/ 229683 h 879731"/>
                <a:gd name="connsiteX65" fmla="*/ 1989145 w 2522183"/>
                <a:gd name="connsiteY65" fmla="*/ 221016 h 879731"/>
                <a:gd name="connsiteX66" fmla="*/ 2010813 w 2522183"/>
                <a:gd name="connsiteY66" fmla="*/ 221016 h 879731"/>
                <a:gd name="connsiteX67" fmla="*/ 2010813 w 2522183"/>
                <a:gd name="connsiteY67" fmla="*/ 203682 h 879731"/>
                <a:gd name="connsiteX68" fmla="*/ 2041148 w 2522183"/>
                <a:gd name="connsiteY68" fmla="*/ 203682 h 879731"/>
                <a:gd name="connsiteX69" fmla="*/ 2041148 w 2522183"/>
                <a:gd name="connsiteY69" fmla="*/ 190681 h 879731"/>
                <a:gd name="connsiteX70" fmla="*/ 2097486 w 2522183"/>
                <a:gd name="connsiteY70" fmla="*/ 190681 h 879731"/>
                <a:gd name="connsiteX71" fmla="*/ 2097486 w 2522183"/>
                <a:gd name="connsiteY71" fmla="*/ 177680 h 879731"/>
                <a:gd name="connsiteX72" fmla="*/ 2153823 w 2522183"/>
                <a:gd name="connsiteY72" fmla="*/ 177680 h 879731"/>
                <a:gd name="connsiteX73" fmla="*/ 2166824 w 2522183"/>
                <a:gd name="connsiteY73" fmla="*/ 164679 h 879731"/>
                <a:gd name="connsiteX74" fmla="*/ 2201493 w 2522183"/>
                <a:gd name="connsiteY74" fmla="*/ 164679 h 879731"/>
                <a:gd name="connsiteX75" fmla="*/ 2201493 w 2522183"/>
                <a:gd name="connsiteY75" fmla="*/ 143010 h 879731"/>
                <a:gd name="connsiteX76" fmla="*/ 2236163 w 2522183"/>
                <a:gd name="connsiteY76" fmla="*/ 143010 h 879731"/>
                <a:gd name="connsiteX77" fmla="*/ 2236163 w 2522183"/>
                <a:gd name="connsiteY77" fmla="*/ 130010 h 879731"/>
                <a:gd name="connsiteX78" fmla="*/ 2270832 w 2522183"/>
                <a:gd name="connsiteY78" fmla="*/ 130010 h 879731"/>
                <a:gd name="connsiteX79" fmla="*/ 2270832 w 2522183"/>
                <a:gd name="connsiteY79" fmla="*/ 99674 h 879731"/>
                <a:gd name="connsiteX80" fmla="*/ 2288166 w 2522183"/>
                <a:gd name="connsiteY80" fmla="*/ 99674 h 879731"/>
                <a:gd name="connsiteX81" fmla="*/ 2288166 w 2522183"/>
                <a:gd name="connsiteY81" fmla="*/ 69338 h 879731"/>
                <a:gd name="connsiteX82" fmla="*/ 2344504 w 2522183"/>
                <a:gd name="connsiteY82" fmla="*/ 69338 h 879731"/>
                <a:gd name="connsiteX83" fmla="*/ 2344504 w 2522183"/>
                <a:gd name="connsiteY83" fmla="*/ 52004 h 879731"/>
                <a:gd name="connsiteX84" fmla="*/ 2361838 w 2522183"/>
                <a:gd name="connsiteY84" fmla="*/ 52004 h 879731"/>
                <a:gd name="connsiteX85" fmla="*/ 2361838 w 2522183"/>
                <a:gd name="connsiteY85" fmla="*/ 43337 h 879731"/>
                <a:gd name="connsiteX86" fmla="*/ 2409509 w 2522183"/>
                <a:gd name="connsiteY86" fmla="*/ 43337 h 879731"/>
                <a:gd name="connsiteX87" fmla="*/ 2409509 w 2522183"/>
                <a:gd name="connsiteY87" fmla="*/ 26002 h 879731"/>
                <a:gd name="connsiteX88" fmla="*/ 2465846 w 2522183"/>
                <a:gd name="connsiteY88" fmla="*/ 26002 h 879731"/>
                <a:gd name="connsiteX89" fmla="*/ 2465846 w 2522183"/>
                <a:gd name="connsiteY89" fmla="*/ 13001 h 879731"/>
                <a:gd name="connsiteX90" fmla="*/ 2500515 w 2522183"/>
                <a:gd name="connsiteY90" fmla="*/ 13001 h 879731"/>
                <a:gd name="connsiteX91" fmla="*/ 2500515 w 2522183"/>
                <a:gd name="connsiteY91" fmla="*/ 0 h 879731"/>
                <a:gd name="connsiteX92" fmla="*/ 2522183 w 2522183"/>
                <a:gd name="connsiteY92" fmla="*/ 0 h 87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522183" h="879731">
                  <a:moveTo>
                    <a:pt x="0" y="879731"/>
                  </a:moveTo>
                  <a:lnTo>
                    <a:pt x="78005" y="879731"/>
                  </a:lnTo>
                  <a:lnTo>
                    <a:pt x="78005" y="853729"/>
                  </a:lnTo>
                  <a:lnTo>
                    <a:pt x="121342" y="853729"/>
                  </a:lnTo>
                  <a:lnTo>
                    <a:pt x="121342" y="827727"/>
                  </a:lnTo>
                  <a:lnTo>
                    <a:pt x="242684" y="827727"/>
                  </a:lnTo>
                  <a:lnTo>
                    <a:pt x="242684" y="814726"/>
                  </a:lnTo>
                  <a:lnTo>
                    <a:pt x="277353" y="814726"/>
                  </a:lnTo>
                  <a:lnTo>
                    <a:pt x="277353" y="801725"/>
                  </a:lnTo>
                  <a:lnTo>
                    <a:pt x="329357" y="801725"/>
                  </a:lnTo>
                  <a:lnTo>
                    <a:pt x="346692" y="784390"/>
                  </a:lnTo>
                  <a:lnTo>
                    <a:pt x="338024" y="775722"/>
                  </a:lnTo>
                  <a:lnTo>
                    <a:pt x="398695" y="775722"/>
                  </a:lnTo>
                  <a:lnTo>
                    <a:pt x="398695" y="775722"/>
                  </a:lnTo>
                  <a:lnTo>
                    <a:pt x="398695" y="745388"/>
                  </a:lnTo>
                  <a:lnTo>
                    <a:pt x="429031" y="745388"/>
                  </a:lnTo>
                  <a:lnTo>
                    <a:pt x="429031" y="728053"/>
                  </a:lnTo>
                  <a:lnTo>
                    <a:pt x="598043" y="728053"/>
                  </a:lnTo>
                  <a:lnTo>
                    <a:pt x="598043" y="710719"/>
                  </a:lnTo>
                  <a:lnTo>
                    <a:pt x="715052" y="710719"/>
                  </a:lnTo>
                  <a:lnTo>
                    <a:pt x="715052" y="684717"/>
                  </a:lnTo>
                  <a:lnTo>
                    <a:pt x="762722" y="684717"/>
                  </a:lnTo>
                  <a:lnTo>
                    <a:pt x="771389" y="676050"/>
                  </a:lnTo>
                  <a:lnTo>
                    <a:pt x="914400" y="676050"/>
                  </a:lnTo>
                  <a:lnTo>
                    <a:pt x="914400" y="645714"/>
                  </a:lnTo>
                  <a:lnTo>
                    <a:pt x="953402" y="645714"/>
                  </a:lnTo>
                  <a:lnTo>
                    <a:pt x="953402" y="632713"/>
                  </a:lnTo>
                  <a:lnTo>
                    <a:pt x="979404" y="632713"/>
                  </a:lnTo>
                  <a:lnTo>
                    <a:pt x="979404" y="619712"/>
                  </a:lnTo>
                  <a:lnTo>
                    <a:pt x="1070411" y="619712"/>
                  </a:lnTo>
                  <a:lnTo>
                    <a:pt x="1070411" y="593710"/>
                  </a:lnTo>
                  <a:lnTo>
                    <a:pt x="1100746" y="593710"/>
                  </a:lnTo>
                  <a:lnTo>
                    <a:pt x="1100746" y="572042"/>
                  </a:lnTo>
                  <a:lnTo>
                    <a:pt x="1118081" y="572042"/>
                  </a:lnTo>
                  <a:lnTo>
                    <a:pt x="1118081" y="563374"/>
                  </a:lnTo>
                  <a:lnTo>
                    <a:pt x="1131082" y="563374"/>
                  </a:lnTo>
                  <a:lnTo>
                    <a:pt x="1131082" y="524372"/>
                  </a:lnTo>
                  <a:lnTo>
                    <a:pt x="1152750" y="524372"/>
                  </a:lnTo>
                  <a:lnTo>
                    <a:pt x="1152750" y="511371"/>
                  </a:lnTo>
                  <a:lnTo>
                    <a:pt x="1261092" y="511371"/>
                  </a:lnTo>
                  <a:lnTo>
                    <a:pt x="1261092" y="485369"/>
                  </a:lnTo>
                  <a:lnTo>
                    <a:pt x="1343431" y="485369"/>
                  </a:lnTo>
                  <a:lnTo>
                    <a:pt x="1343431" y="463701"/>
                  </a:lnTo>
                  <a:lnTo>
                    <a:pt x="1378100" y="463701"/>
                  </a:lnTo>
                  <a:lnTo>
                    <a:pt x="1378100" y="446366"/>
                  </a:lnTo>
                  <a:lnTo>
                    <a:pt x="1408436" y="446366"/>
                  </a:lnTo>
                  <a:lnTo>
                    <a:pt x="1408436" y="429031"/>
                  </a:lnTo>
                  <a:lnTo>
                    <a:pt x="1490775" y="429031"/>
                  </a:lnTo>
                  <a:lnTo>
                    <a:pt x="1490775" y="398696"/>
                  </a:lnTo>
                  <a:lnTo>
                    <a:pt x="1508110" y="398696"/>
                  </a:lnTo>
                  <a:lnTo>
                    <a:pt x="1508110" y="385695"/>
                  </a:lnTo>
                  <a:lnTo>
                    <a:pt x="1534111" y="385695"/>
                  </a:lnTo>
                  <a:lnTo>
                    <a:pt x="1534111" y="368360"/>
                  </a:lnTo>
                  <a:lnTo>
                    <a:pt x="1594782" y="368360"/>
                  </a:lnTo>
                  <a:lnTo>
                    <a:pt x="1594782" y="355359"/>
                  </a:lnTo>
                  <a:lnTo>
                    <a:pt x="1655454" y="355359"/>
                  </a:lnTo>
                  <a:lnTo>
                    <a:pt x="1655454" y="346692"/>
                  </a:lnTo>
                  <a:lnTo>
                    <a:pt x="1711791" y="346692"/>
                  </a:lnTo>
                  <a:lnTo>
                    <a:pt x="1711791" y="312023"/>
                  </a:lnTo>
                  <a:lnTo>
                    <a:pt x="1742127" y="312023"/>
                  </a:lnTo>
                  <a:lnTo>
                    <a:pt x="1742127" y="290355"/>
                  </a:lnTo>
                  <a:lnTo>
                    <a:pt x="1742127" y="255685"/>
                  </a:lnTo>
                  <a:lnTo>
                    <a:pt x="1885137" y="255685"/>
                  </a:lnTo>
                  <a:lnTo>
                    <a:pt x="1885137" y="229683"/>
                  </a:lnTo>
                  <a:lnTo>
                    <a:pt x="1989145" y="229683"/>
                  </a:lnTo>
                  <a:lnTo>
                    <a:pt x="1989145" y="221016"/>
                  </a:lnTo>
                  <a:lnTo>
                    <a:pt x="2010813" y="221016"/>
                  </a:lnTo>
                  <a:lnTo>
                    <a:pt x="2010813" y="203682"/>
                  </a:lnTo>
                  <a:lnTo>
                    <a:pt x="2041148" y="203682"/>
                  </a:lnTo>
                  <a:lnTo>
                    <a:pt x="2041148" y="190681"/>
                  </a:lnTo>
                  <a:lnTo>
                    <a:pt x="2097486" y="190681"/>
                  </a:lnTo>
                  <a:lnTo>
                    <a:pt x="2097486" y="177680"/>
                  </a:lnTo>
                  <a:lnTo>
                    <a:pt x="2153823" y="177680"/>
                  </a:lnTo>
                  <a:lnTo>
                    <a:pt x="2166824" y="164679"/>
                  </a:lnTo>
                  <a:lnTo>
                    <a:pt x="2201493" y="164679"/>
                  </a:lnTo>
                  <a:lnTo>
                    <a:pt x="2201493" y="143010"/>
                  </a:lnTo>
                  <a:lnTo>
                    <a:pt x="2236163" y="143010"/>
                  </a:lnTo>
                  <a:lnTo>
                    <a:pt x="2236163" y="130010"/>
                  </a:lnTo>
                  <a:lnTo>
                    <a:pt x="2270832" y="130010"/>
                  </a:lnTo>
                  <a:lnTo>
                    <a:pt x="2270832" y="99674"/>
                  </a:lnTo>
                  <a:lnTo>
                    <a:pt x="2288166" y="99674"/>
                  </a:lnTo>
                  <a:lnTo>
                    <a:pt x="2288166" y="69338"/>
                  </a:lnTo>
                  <a:lnTo>
                    <a:pt x="2344504" y="69338"/>
                  </a:lnTo>
                  <a:lnTo>
                    <a:pt x="2344504" y="52004"/>
                  </a:lnTo>
                  <a:lnTo>
                    <a:pt x="2361838" y="52004"/>
                  </a:lnTo>
                  <a:lnTo>
                    <a:pt x="2361838" y="43337"/>
                  </a:lnTo>
                  <a:lnTo>
                    <a:pt x="2409509" y="43337"/>
                  </a:lnTo>
                  <a:lnTo>
                    <a:pt x="2409509" y="26002"/>
                  </a:lnTo>
                  <a:lnTo>
                    <a:pt x="2465846" y="26002"/>
                  </a:lnTo>
                  <a:lnTo>
                    <a:pt x="2465846" y="13001"/>
                  </a:lnTo>
                  <a:lnTo>
                    <a:pt x="2500515" y="13001"/>
                  </a:lnTo>
                  <a:lnTo>
                    <a:pt x="2500515" y="0"/>
                  </a:lnTo>
                  <a:lnTo>
                    <a:pt x="2522183"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 xmlns:a16="http://schemas.microsoft.com/office/drawing/2014/main" id="{831AB01D-B836-4BAD-AE18-BD13FBFBD321}"/>
                </a:ext>
              </a:extLst>
            </p:cNvPr>
            <p:cNvSpPr/>
            <p:nvPr/>
          </p:nvSpPr>
          <p:spPr>
            <a:xfrm>
              <a:off x="9781046" y="2769202"/>
              <a:ext cx="1989145" cy="949069"/>
            </a:xfrm>
            <a:custGeom>
              <a:avLst/>
              <a:gdLst>
                <a:gd name="connsiteX0" fmla="*/ 0 w 1989145"/>
                <a:gd name="connsiteY0" fmla="*/ 949069 h 949069"/>
                <a:gd name="connsiteX1" fmla="*/ 121343 w 1989145"/>
                <a:gd name="connsiteY1" fmla="*/ 949069 h 949069"/>
                <a:gd name="connsiteX2" fmla="*/ 121343 w 1989145"/>
                <a:gd name="connsiteY2" fmla="*/ 949069 h 949069"/>
                <a:gd name="connsiteX3" fmla="*/ 151678 w 1989145"/>
                <a:gd name="connsiteY3" fmla="*/ 918734 h 949069"/>
                <a:gd name="connsiteX4" fmla="*/ 173346 w 1989145"/>
                <a:gd name="connsiteY4" fmla="*/ 897066 h 949069"/>
                <a:gd name="connsiteX5" fmla="*/ 199348 w 1989145"/>
                <a:gd name="connsiteY5" fmla="*/ 897066 h 949069"/>
                <a:gd name="connsiteX6" fmla="*/ 199348 w 1989145"/>
                <a:gd name="connsiteY6" fmla="*/ 871063 h 949069"/>
                <a:gd name="connsiteX7" fmla="*/ 260019 w 1989145"/>
                <a:gd name="connsiteY7" fmla="*/ 871063 h 949069"/>
                <a:gd name="connsiteX8" fmla="*/ 260019 w 1989145"/>
                <a:gd name="connsiteY8" fmla="*/ 853729 h 949069"/>
                <a:gd name="connsiteX9" fmla="*/ 273020 w 1989145"/>
                <a:gd name="connsiteY9" fmla="*/ 853729 h 949069"/>
                <a:gd name="connsiteX10" fmla="*/ 273020 w 1989145"/>
                <a:gd name="connsiteY10" fmla="*/ 840728 h 949069"/>
                <a:gd name="connsiteX11" fmla="*/ 303356 w 1989145"/>
                <a:gd name="connsiteY11" fmla="*/ 840728 h 949069"/>
                <a:gd name="connsiteX12" fmla="*/ 303356 w 1989145"/>
                <a:gd name="connsiteY12" fmla="*/ 797391 h 949069"/>
                <a:gd name="connsiteX13" fmla="*/ 320690 w 1989145"/>
                <a:gd name="connsiteY13" fmla="*/ 797391 h 949069"/>
                <a:gd name="connsiteX14" fmla="*/ 320690 w 1989145"/>
                <a:gd name="connsiteY14" fmla="*/ 767056 h 949069"/>
                <a:gd name="connsiteX15" fmla="*/ 494036 w 1989145"/>
                <a:gd name="connsiteY15" fmla="*/ 767056 h 949069"/>
                <a:gd name="connsiteX16" fmla="*/ 494036 w 1989145"/>
                <a:gd name="connsiteY16" fmla="*/ 749721 h 949069"/>
                <a:gd name="connsiteX17" fmla="*/ 507037 w 1989145"/>
                <a:gd name="connsiteY17" fmla="*/ 749721 h 949069"/>
                <a:gd name="connsiteX18" fmla="*/ 507037 w 1989145"/>
                <a:gd name="connsiteY18" fmla="*/ 719386 h 949069"/>
                <a:gd name="connsiteX19" fmla="*/ 641381 w 1989145"/>
                <a:gd name="connsiteY19" fmla="*/ 719386 h 949069"/>
                <a:gd name="connsiteX20" fmla="*/ 650048 w 1989145"/>
                <a:gd name="connsiteY20" fmla="*/ 710719 h 949069"/>
                <a:gd name="connsiteX21" fmla="*/ 823394 w 1989145"/>
                <a:gd name="connsiteY21" fmla="*/ 710719 h 949069"/>
                <a:gd name="connsiteX22" fmla="*/ 823394 w 1989145"/>
                <a:gd name="connsiteY22" fmla="*/ 693384 h 949069"/>
                <a:gd name="connsiteX23" fmla="*/ 866730 w 1989145"/>
                <a:gd name="connsiteY23" fmla="*/ 693384 h 949069"/>
                <a:gd name="connsiteX24" fmla="*/ 866730 w 1989145"/>
                <a:gd name="connsiteY24" fmla="*/ 658715 h 949069"/>
                <a:gd name="connsiteX25" fmla="*/ 914400 w 1989145"/>
                <a:gd name="connsiteY25" fmla="*/ 658715 h 949069"/>
                <a:gd name="connsiteX26" fmla="*/ 914400 w 1989145"/>
                <a:gd name="connsiteY26" fmla="*/ 632713 h 949069"/>
                <a:gd name="connsiteX27" fmla="*/ 970738 w 1989145"/>
                <a:gd name="connsiteY27" fmla="*/ 632713 h 949069"/>
                <a:gd name="connsiteX28" fmla="*/ 970738 w 1989145"/>
                <a:gd name="connsiteY28" fmla="*/ 619712 h 949069"/>
                <a:gd name="connsiteX29" fmla="*/ 1014074 w 1989145"/>
                <a:gd name="connsiteY29" fmla="*/ 619712 h 949069"/>
                <a:gd name="connsiteX30" fmla="*/ 1014074 w 1989145"/>
                <a:gd name="connsiteY30" fmla="*/ 598043 h 949069"/>
                <a:gd name="connsiteX31" fmla="*/ 1105081 w 1989145"/>
                <a:gd name="connsiteY31" fmla="*/ 598043 h 949069"/>
                <a:gd name="connsiteX32" fmla="*/ 1105081 w 1989145"/>
                <a:gd name="connsiteY32" fmla="*/ 585043 h 949069"/>
                <a:gd name="connsiteX33" fmla="*/ 1131083 w 1989145"/>
                <a:gd name="connsiteY33" fmla="*/ 585043 h 949069"/>
                <a:gd name="connsiteX34" fmla="*/ 1131083 w 1989145"/>
                <a:gd name="connsiteY34" fmla="*/ 541706 h 949069"/>
                <a:gd name="connsiteX35" fmla="*/ 1170086 w 1989145"/>
                <a:gd name="connsiteY35" fmla="*/ 541706 h 949069"/>
                <a:gd name="connsiteX36" fmla="*/ 1170086 w 1989145"/>
                <a:gd name="connsiteY36" fmla="*/ 515704 h 949069"/>
                <a:gd name="connsiteX37" fmla="*/ 1243758 w 1989145"/>
                <a:gd name="connsiteY37" fmla="*/ 515704 h 949069"/>
                <a:gd name="connsiteX38" fmla="*/ 1243758 w 1989145"/>
                <a:gd name="connsiteY38" fmla="*/ 489702 h 949069"/>
                <a:gd name="connsiteX39" fmla="*/ 1265426 w 1989145"/>
                <a:gd name="connsiteY39" fmla="*/ 489702 h 949069"/>
                <a:gd name="connsiteX40" fmla="*/ 1265426 w 1989145"/>
                <a:gd name="connsiteY40" fmla="*/ 463700 h 949069"/>
                <a:gd name="connsiteX41" fmla="*/ 1334764 w 1989145"/>
                <a:gd name="connsiteY41" fmla="*/ 463700 h 949069"/>
                <a:gd name="connsiteX42" fmla="*/ 1334764 w 1989145"/>
                <a:gd name="connsiteY42" fmla="*/ 446366 h 949069"/>
                <a:gd name="connsiteX43" fmla="*/ 1356433 w 1989145"/>
                <a:gd name="connsiteY43" fmla="*/ 446366 h 949069"/>
                <a:gd name="connsiteX44" fmla="*/ 1356433 w 1989145"/>
                <a:gd name="connsiteY44" fmla="*/ 424698 h 949069"/>
                <a:gd name="connsiteX45" fmla="*/ 1373767 w 1989145"/>
                <a:gd name="connsiteY45" fmla="*/ 424698 h 949069"/>
                <a:gd name="connsiteX46" fmla="*/ 1373767 w 1989145"/>
                <a:gd name="connsiteY46" fmla="*/ 385695 h 949069"/>
                <a:gd name="connsiteX47" fmla="*/ 1399769 w 1989145"/>
                <a:gd name="connsiteY47" fmla="*/ 385695 h 949069"/>
                <a:gd name="connsiteX48" fmla="*/ 1399769 w 1989145"/>
                <a:gd name="connsiteY48" fmla="*/ 385695 h 949069"/>
                <a:gd name="connsiteX49" fmla="*/ 1425771 w 1989145"/>
                <a:gd name="connsiteY49" fmla="*/ 359693 h 949069"/>
                <a:gd name="connsiteX50" fmla="*/ 1443106 w 1989145"/>
                <a:gd name="connsiteY50" fmla="*/ 342358 h 949069"/>
                <a:gd name="connsiteX51" fmla="*/ 1460440 w 1989145"/>
                <a:gd name="connsiteY51" fmla="*/ 325024 h 949069"/>
                <a:gd name="connsiteX52" fmla="*/ 1460440 w 1989145"/>
                <a:gd name="connsiteY52" fmla="*/ 303355 h 949069"/>
                <a:gd name="connsiteX53" fmla="*/ 1482109 w 1989145"/>
                <a:gd name="connsiteY53" fmla="*/ 303355 h 949069"/>
                <a:gd name="connsiteX54" fmla="*/ 1482109 w 1989145"/>
                <a:gd name="connsiteY54" fmla="*/ 251352 h 949069"/>
                <a:gd name="connsiteX55" fmla="*/ 1633786 w 1989145"/>
                <a:gd name="connsiteY55" fmla="*/ 251352 h 949069"/>
                <a:gd name="connsiteX56" fmla="*/ 1633786 w 1989145"/>
                <a:gd name="connsiteY56" fmla="*/ 251352 h 949069"/>
                <a:gd name="connsiteX57" fmla="*/ 1655454 w 1989145"/>
                <a:gd name="connsiteY57" fmla="*/ 229684 h 949069"/>
                <a:gd name="connsiteX58" fmla="*/ 1655454 w 1989145"/>
                <a:gd name="connsiteY58" fmla="*/ 208015 h 949069"/>
                <a:gd name="connsiteX59" fmla="*/ 1772463 w 1989145"/>
                <a:gd name="connsiteY59" fmla="*/ 208015 h 949069"/>
                <a:gd name="connsiteX60" fmla="*/ 1772463 w 1989145"/>
                <a:gd name="connsiteY60" fmla="*/ 156011 h 949069"/>
                <a:gd name="connsiteX61" fmla="*/ 1789798 w 1989145"/>
                <a:gd name="connsiteY61" fmla="*/ 156011 h 949069"/>
                <a:gd name="connsiteX62" fmla="*/ 1789798 w 1989145"/>
                <a:gd name="connsiteY62" fmla="*/ 134343 h 949069"/>
                <a:gd name="connsiteX63" fmla="*/ 1837468 w 1989145"/>
                <a:gd name="connsiteY63" fmla="*/ 134343 h 949069"/>
                <a:gd name="connsiteX64" fmla="*/ 1837468 w 1989145"/>
                <a:gd name="connsiteY64" fmla="*/ 91007 h 949069"/>
                <a:gd name="connsiteX65" fmla="*/ 1846135 w 1989145"/>
                <a:gd name="connsiteY65" fmla="*/ 91007 h 949069"/>
                <a:gd name="connsiteX66" fmla="*/ 1846135 w 1989145"/>
                <a:gd name="connsiteY66" fmla="*/ 60671 h 949069"/>
                <a:gd name="connsiteX67" fmla="*/ 1989145 w 1989145"/>
                <a:gd name="connsiteY67" fmla="*/ 60671 h 949069"/>
                <a:gd name="connsiteX68" fmla="*/ 1989145 w 1989145"/>
                <a:gd name="connsiteY68" fmla="*/ 0 h 94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989145" h="949069">
                  <a:moveTo>
                    <a:pt x="0" y="949069"/>
                  </a:moveTo>
                  <a:lnTo>
                    <a:pt x="121343" y="949069"/>
                  </a:lnTo>
                  <a:lnTo>
                    <a:pt x="121343" y="949069"/>
                  </a:lnTo>
                  <a:lnTo>
                    <a:pt x="151678" y="918734"/>
                  </a:lnTo>
                  <a:lnTo>
                    <a:pt x="173346" y="897066"/>
                  </a:lnTo>
                  <a:lnTo>
                    <a:pt x="199348" y="897066"/>
                  </a:lnTo>
                  <a:lnTo>
                    <a:pt x="199348" y="871063"/>
                  </a:lnTo>
                  <a:lnTo>
                    <a:pt x="260019" y="871063"/>
                  </a:lnTo>
                  <a:lnTo>
                    <a:pt x="260019" y="853729"/>
                  </a:lnTo>
                  <a:lnTo>
                    <a:pt x="273020" y="853729"/>
                  </a:lnTo>
                  <a:lnTo>
                    <a:pt x="273020" y="840728"/>
                  </a:lnTo>
                  <a:lnTo>
                    <a:pt x="303356" y="840728"/>
                  </a:lnTo>
                  <a:lnTo>
                    <a:pt x="303356" y="797391"/>
                  </a:lnTo>
                  <a:lnTo>
                    <a:pt x="320690" y="797391"/>
                  </a:lnTo>
                  <a:lnTo>
                    <a:pt x="320690" y="767056"/>
                  </a:lnTo>
                  <a:lnTo>
                    <a:pt x="494036" y="767056"/>
                  </a:lnTo>
                  <a:lnTo>
                    <a:pt x="494036" y="749721"/>
                  </a:lnTo>
                  <a:lnTo>
                    <a:pt x="507037" y="749721"/>
                  </a:lnTo>
                  <a:lnTo>
                    <a:pt x="507037" y="719386"/>
                  </a:lnTo>
                  <a:lnTo>
                    <a:pt x="641381" y="719386"/>
                  </a:lnTo>
                  <a:lnTo>
                    <a:pt x="650048" y="710719"/>
                  </a:lnTo>
                  <a:lnTo>
                    <a:pt x="823394" y="710719"/>
                  </a:lnTo>
                  <a:lnTo>
                    <a:pt x="823394" y="693384"/>
                  </a:lnTo>
                  <a:lnTo>
                    <a:pt x="866730" y="693384"/>
                  </a:lnTo>
                  <a:lnTo>
                    <a:pt x="866730" y="658715"/>
                  </a:lnTo>
                  <a:lnTo>
                    <a:pt x="914400" y="658715"/>
                  </a:lnTo>
                  <a:lnTo>
                    <a:pt x="914400" y="632713"/>
                  </a:lnTo>
                  <a:lnTo>
                    <a:pt x="970738" y="632713"/>
                  </a:lnTo>
                  <a:lnTo>
                    <a:pt x="970738" y="619712"/>
                  </a:lnTo>
                  <a:lnTo>
                    <a:pt x="1014074" y="619712"/>
                  </a:lnTo>
                  <a:lnTo>
                    <a:pt x="1014074" y="598043"/>
                  </a:lnTo>
                  <a:lnTo>
                    <a:pt x="1105081" y="598043"/>
                  </a:lnTo>
                  <a:lnTo>
                    <a:pt x="1105081" y="585043"/>
                  </a:lnTo>
                  <a:lnTo>
                    <a:pt x="1131083" y="585043"/>
                  </a:lnTo>
                  <a:lnTo>
                    <a:pt x="1131083" y="541706"/>
                  </a:lnTo>
                  <a:lnTo>
                    <a:pt x="1170086" y="541706"/>
                  </a:lnTo>
                  <a:lnTo>
                    <a:pt x="1170086" y="515704"/>
                  </a:lnTo>
                  <a:lnTo>
                    <a:pt x="1243758" y="515704"/>
                  </a:lnTo>
                  <a:lnTo>
                    <a:pt x="1243758" y="489702"/>
                  </a:lnTo>
                  <a:lnTo>
                    <a:pt x="1265426" y="489702"/>
                  </a:lnTo>
                  <a:lnTo>
                    <a:pt x="1265426" y="463700"/>
                  </a:lnTo>
                  <a:lnTo>
                    <a:pt x="1334764" y="463700"/>
                  </a:lnTo>
                  <a:lnTo>
                    <a:pt x="1334764" y="446366"/>
                  </a:lnTo>
                  <a:lnTo>
                    <a:pt x="1356433" y="446366"/>
                  </a:lnTo>
                  <a:lnTo>
                    <a:pt x="1356433" y="424698"/>
                  </a:lnTo>
                  <a:lnTo>
                    <a:pt x="1373767" y="424698"/>
                  </a:lnTo>
                  <a:lnTo>
                    <a:pt x="1373767" y="385695"/>
                  </a:lnTo>
                  <a:lnTo>
                    <a:pt x="1399769" y="385695"/>
                  </a:lnTo>
                  <a:lnTo>
                    <a:pt x="1399769" y="385695"/>
                  </a:lnTo>
                  <a:lnTo>
                    <a:pt x="1425771" y="359693"/>
                  </a:lnTo>
                  <a:lnTo>
                    <a:pt x="1443106" y="342358"/>
                  </a:lnTo>
                  <a:lnTo>
                    <a:pt x="1460440" y="325024"/>
                  </a:lnTo>
                  <a:lnTo>
                    <a:pt x="1460440" y="303355"/>
                  </a:lnTo>
                  <a:lnTo>
                    <a:pt x="1482109" y="303355"/>
                  </a:lnTo>
                  <a:lnTo>
                    <a:pt x="1482109" y="251352"/>
                  </a:lnTo>
                  <a:lnTo>
                    <a:pt x="1633786" y="251352"/>
                  </a:lnTo>
                  <a:lnTo>
                    <a:pt x="1633786" y="251352"/>
                  </a:lnTo>
                  <a:lnTo>
                    <a:pt x="1655454" y="229684"/>
                  </a:lnTo>
                  <a:lnTo>
                    <a:pt x="1655454" y="208015"/>
                  </a:lnTo>
                  <a:lnTo>
                    <a:pt x="1772463" y="208015"/>
                  </a:lnTo>
                  <a:lnTo>
                    <a:pt x="1772463" y="156011"/>
                  </a:lnTo>
                  <a:lnTo>
                    <a:pt x="1789798" y="156011"/>
                  </a:lnTo>
                  <a:lnTo>
                    <a:pt x="1789798" y="134343"/>
                  </a:lnTo>
                  <a:lnTo>
                    <a:pt x="1837468" y="134343"/>
                  </a:lnTo>
                  <a:lnTo>
                    <a:pt x="1837468" y="91007"/>
                  </a:lnTo>
                  <a:lnTo>
                    <a:pt x="1846135" y="91007"/>
                  </a:lnTo>
                  <a:lnTo>
                    <a:pt x="1846135" y="60671"/>
                  </a:lnTo>
                  <a:lnTo>
                    <a:pt x="1989145" y="60671"/>
                  </a:lnTo>
                  <a:lnTo>
                    <a:pt x="198914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Freeform: Shape 76">
            <a:extLst>
              <a:ext uri="{FF2B5EF4-FFF2-40B4-BE49-F238E27FC236}">
                <a16:creationId xmlns="" xmlns:a16="http://schemas.microsoft.com/office/drawing/2014/main" id="{12D4394B-0315-4045-872A-F7ED3D6359E0}"/>
              </a:ext>
            </a:extLst>
          </p:cNvPr>
          <p:cNvSpPr/>
          <p:nvPr/>
        </p:nvSpPr>
        <p:spPr>
          <a:xfrm>
            <a:off x="7263223" y="3533676"/>
            <a:ext cx="4515663" cy="1391102"/>
          </a:xfrm>
          <a:custGeom>
            <a:avLst/>
            <a:gdLst>
              <a:gd name="connsiteX0" fmla="*/ 0 w 4515663"/>
              <a:gd name="connsiteY0" fmla="*/ 1391102 h 1391102"/>
              <a:gd name="connsiteX1" fmla="*/ 242685 w 4515663"/>
              <a:gd name="connsiteY1" fmla="*/ 1391102 h 1391102"/>
              <a:gd name="connsiteX2" fmla="*/ 242685 w 4515663"/>
              <a:gd name="connsiteY2" fmla="*/ 1373767 h 1391102"/>
              <a:gd name="connsiteX3" fmla="*/ 411697 w 4515663"/>
              <a:gd name="connsiteY3" fmla="*/ 1373767 h 1391102"/>
              <a:gd name="connsiteX4" fmla="*/ 411697 w 4515663"/>
              <a:gd name="connsiteY4" fmla="*/ 1356433 h 1391102"/>
              <a:gd name="connsiteX5" fmla="*/ 472368 w 4515663"/>
              <a:gd name="connsiteY5" fmla="*/ 1356433 h 1391102"/>
              <a:gd name="connsiteX6" fmla="*/ 472368 w 4515663"/>
              <a:gd name="connsiteY6" fmla="*/ 1339098 h 1391102"/>
              <a:gd name="connsiteX7" fmla="*/ 563375 w 4515663"/>
              <a:gd name="connsiteY7" fmla="*/ 1339098 h 1391102"/>
              <a:gd name="connsiteX8" fmla="*/ 563375 w 4515663"/>
              <a:gd name="connsiteY8" fmla="*/ 1321763 h 1391102"/>
              <a:gd name="connsiteX9" fmla="*/ 619712 w 4515663"/>
              <a:gd name="connsiteY9" fmla="*/ 1321763 h 1391102"/>
              <a:gd name="connsiteX10" fmla="*/ 619712 w 4515663"/>
              <a:gd name="connsiteY10" fmla="*/ 1308763 h 1391102"/>
              <a:gd name="connsiteX11" fmla="*/ 819060 w 4515663"/>
              <a:gd name="connsiteY11" fmla="*/ 1308763 h 1391102"/>
              <a:gd name="connsiteX12" fmla="*/ 819060 w 4515663"/>
              <a:gd name="connsiteY12" fmla="*/ 1308763 h 1391102"/>
              <a:gd name="connsiteX13" fmla="*/ 819060 w 4515663"/>
              <a:gd name="connsiteY13" fmla="*/ 1291428 h 1391102"/>
              <a:gd name="connsiteX14" fmla="*/ 901399 w 4515663"/>
              <a:gd name="connsiteY14" fmla="*/ 1291428 h 1391102"/>
              <a:gd name="connsiteX15" fmla="*/ 901399 w 4515663"/>
              <a:gd name="connsiteY15" fmla="*/ 1278427 h 1391102"/>
              <a:gd name="connsiteX16" fmla="*/ 996740 w 4515663"/>
              <a:gd name="connsiteY16" fmla="*/ 1278427 h 1391102"/>
              <a:gd name="connsiteX17" fmla="*/ 996740 w 4515663"/>
              <a:gd name="connsiteY17" fmla="*/ 1261092 h 1391102"/>
              <a:gd name="connsiteX18" fmla="*/ 1083413 w 4515663"/>
              <a:gd name="connsiteY18" fmla="*/ 1261092 h 1391102"/>
              <a:gd name="connsiteX19" fmla="*/ 1083413 w 4515663"/>
              <a:gd name="connsiteY19" fmla="*/ 1261092 h 1391102"/>
              <a:gd name="connsiteX20" fmla="*/ 1083413 w 4515663"/>
              <a:gd name="connsiteY20" fmla="*/ 1235090 h 1391102"/>
              <a:gd name="connsiteX21" fmla="*/ 1135416 w 4515663"/>
              <a:gd name="connsiteY21" fmla="*/ 1235090 h 1391102"/>
              <a:gd name="connsiteX22" fmla="*/ 1135416 w 4515663"/>
              <a:gd name="connsiteY22" fmla="*/ 1196088 h 1391102"/>
              <a:gd name="connsiteX23" fmla="*/ 1239424 w 4515663"/>
              <a:gd name="connsiteY23" fmla="*/ 1196088 h 1391102"/>
              <a:gd name="connsiteX24" fmla="*/ 1239424 w 4515663"/>
              <a:gd name="connsiteY24" fmla="*/ 1174419 h 1391102"/>
              <a:gd name="connsiteX25" fmla="*/ 1308762 w 4515663"/>
              <a:gd name="connsiteY25" fmla="*/ 1174419 h 1391102"/>
              <a:gd name="connsiteX26" fmla="*/ 1308762 w 4515663"/>
              <a:gd name="connsiteY26" fmla="*/ 1157085 h 1391102"/>
              <a:gd name="connsiteX27" fmla="*/ 1391102 w 4515663"/>
              <a:gd name="connsiteY27" fmla="*/ 1157085 h 1391102"/>
              <a:gd name="connsiteX28" fmla="*/ 1391102 w 4515663"/>
              <a:gd name="connsiteY28" fmla="*/ 1157085 h 1391102"/>
              <a:gd name="connsiteX29" fmla="*/ 1391102 w 4515663"/>
              <a:gd name="connsiteY29" fmla="*/ 1157085 h 1391102"/>
              <a:gd name="connsiteX30" fmla="*/ 1391102 w 4515663"/>
              <a:gd name="connsiteY30" fmla="*/ 1131083 h 1391102"/>
              <a:gd name="connsiteX31" fmla="*/ 1451773 w 4515663"/>
              <a:gd name="connsiteY31" fmla="*/ 1131083 h 1391102"/>
              <a:gd name="connsiteX32" fmla="*/ 1451773 w 4515663"/>
              <a:gd name="connsiteY32" fmla="*/ 1122416 h 1391102"/>
              <a:gd name="connsiteX33" fmla="*/ 1516777 w 4515663"/>
              <a:gd name="connsiteY33" fmla="*/ 1122416 h 1391102"/>
              <a:gd name="connsiteX34" fmla="*/ 1516777 w 4515663"/>
              <a:gd name="connsiteY34" fmla="*/ 1074745 h 1391102"/>
              <a:gd name="connsiteX35" fmla="*/ 1590449 w 4515663"/>
              <a:gd name="connsiteY35" fmla="*/ 1074745 h 1391102"/>
              <a:gd name="connsiteX36" fmla="*/ 1590449 w 4515663"/>
              <a:gd name="connsiteY36" fmla="*/ 1057411 h 1391102"/>
              <a:gd name="connsiteX37" fmla="*/ 1690123 w 4515663"/>
              <a:gd name="connsiteY37" fmla="*/ 1057411 h 1391102"/>
              <a:gd name="connsiteX38" fmla="*/ 1690123 w 4515663"/>
              <a:gd name="connsiteY38" fmla="*/ 1035743 h 1391102"/>
              <a:gd name="connsiteX39" fmla="*/ 1755128 w 4515663"/>
              <a:gd name="connsiteY39" fmla="*/ 1035743 h 1391102"/>
              <a:gd name="connsiteX40" fmla="*/ 1755128 w 4515663"/>
              <a:gd name="connsiteY40" fmla="*/ 1027075 h 1391102"/>
              <a:gd name="connsiteX41" fmla="*/ 1889471 w 4515663"/>
              <a:gd name="connsiteY41" fmla="*/ 1027075 h 1391102"/>
              <a:gd name="connsiteX42" fmla="*/ 1889471 w 4515663"/>
              <a:gd name="connsiteY42" fmla="*/ 1027075 h 1391102"/>
              <a:gd name="connsiteX43" fmla="*/ 1889471 w 4515663"/>
              <a:gd name="connsiteY43" fmla="*/ 996740 h 1391102"/>
              <a:gd name="connsiteX44" fmla="*/ 1997813 w 4515663"/>
              <a:gd name="connsiteY44" fmla="*/ 996740 h 1391102"/>
              <a:gd name="connsiteX45" fmla="*/ 1997813 w 4515663"/>
              <a:gd name="connsiteY45" fmla="*/ 975072 h 1391102"/>
              <a:gd name="connsiteX46" fmla="*/ 2166825 w 4515663"/>
              <a:gd name="connsiteY46" fmla="*/ 975072 h 1391102"/>
              <a:gd name="connsiteX47" fmla="*/ 2166825 w 4515663"/>
              <a:gd name="connsiteY47" fmla="*/ 953403 h 1391102"/>
              <a:gd name="connsiteX48" fmla="*/ 2236163 w 4515663"/>
              <a:gd name="connsiteY48" fmla="*/ 953403 h 1391102"/>
              <a:gd name="connsiteX49" fmla="*/ 2236163 w 4515663"/>
              <a:gd name="connsiteY49" fmla="*/ 927401 h 1391102"/>
              <a:gd name="connsiteX50" fmla="*/ 2262165 w 4515663"/>
              <a:gd name="connsiteY50" fmla="*/ 927401 h 1391102"/>
              <a:gd name="connsiteX51" fmla="*/ 2262165 w 4515663"/>
              <a:gd name="connsiteY51" fmla="*/ 901399 h 1391102"/>
              <a:gd name="connsiteX52" fmla="*/ 2305502 w 4515663"/>
              <a:gd name="connsiteY52" fmla="*/ 901399 h 1391102"/>
              <a:gd name="connsiteX53" fmla="*/ 2305502 w 4515663"/>
              <a:gd name="connsiteY53" fmla="*/ 866730 h 1391102"/>
              <a:gd name="connsiteX54" fmla="*/ 2400842 w 4515663"/>
              <a:gd name="connsiteY54" fmla="*/ 866730 h 1391102"/>
              <a:gd name="connsiteX55" fmla="*/ 2400842 w 4515663"/>
              <a:gd name="connsiteY55" fmla="*/ 849396 h 1391102"/>
              <a:gd name="connsiteX56" fmla="*/ 2478848 w 4515663"/>
              <a:gd name="connsiteY56" fmla="*/ 849396 h 1391102"/>
              <a:gd name="connsiteX57" fmla="*/ 2478848 w 4515663"/>
              <a:gd name="connsiteY57" fmla="*/ 832061 h 1391102"/>
              <a:gd name="connsiteX58" fmla="*/ 2600190 w 4515663"/>
              <a:gd name="connsiteY58" fmla="*/ 832061 h 1391102"/>
              <a:gd name="connsiteX59" fmla="*/ 2600190 w 4515663"/>
              <a:gd name="connsiteY59" fmla="*/ 819060 h 1391102"/>
              <a:gd name="connsiteX60" fmla="*/ 2704197 w 4515663"/>
              <a:gd name="connsiteY60" fmla="*/ 819060 h 1391102"/>
              <a:gd name="connsiteX61" fmla="*/ 2704197 w 4515663"/>
              <a:gd name="connsiteY61" fmla="*/ 793058 h 1391102"/>
              <a:gd name="connsiteX62" fmla="*/ 2773536 w 4515663"/>
              <a:gd name="connsiteY62" fmla="*/ 793058 h 1391102"/>
              <a:gd name="connsiteX63" fmla="*/ 2786537 w 4515663"/>
              <a:gd name="connsiteY63" fmla="*/ 780057 h 1391102"/>
              <a:gd name="connsiteX64" fmla="*/ 2838540 w 4515663"/>
              <a:gd name="connsiteY64" fmla="*/ 780057 h 1391102"/>
              <a:gd name="connsiteX65" fmla="*/ 2838540 w 4515663"/>
              <a:gd name="connsiteY65" fmla="*/ 741054 h 1391102"/>
              <a:gd name="connsiteX66" fmla="*/ 2881877 w 4515663"/>
              <a:gd name="connsiteY66" fmla="*/ 741054 h 1391102"/>
              <a:gd name="connsiteX67" fmla="*/ 2881877 w 4515663"/>
              <a:gd name="connsiteY67" fmla="*/ 710719 h 1391102"/>
              <a:gd name="connsiteX68" fmla="*/ 2955549 w 4515663"/>
              <a:gd name="connsiteY68" fmla="*/ 710719 h 1391102"/>
              <a:gd name="connsiteX69" fmla="*/ 2968550 w 4515663"/>
              <a:gd name="connsiteY69" fmla="*/ 697718 h 1391102"/>
              <a:gd name="connsiteX70" fmla="*/ 3029221 w 4515663"/>
              <a:gd name="connsiteY70" fmla="*/ 697718 h 1391102"/>
              <a:gd name="connsiteX71" fmla="*/ 3029221 w 4515663"/>
              <a:gd name="connsiteY71" fmla="*/ 680383 h 1391102"/>
              <a:gd name="connsiteX72" fmla="*/ 3102893 w 4515663"/>
              <a:gd name="connsiteY72" fmla="*/ 680383 h 1391102"/>
              <a:gd name="connsiteX73" fmla="*/ 3102893 w 4515663"/>
              <a:gd name="connsiteY73" fmla="*/ 680383 h 1391102"/>
              <a:gd name="connsiteX74" fmla="*/ 3102893 w 4515663"/>
              <a:gd name="connsiteY74" fmla="*/ 680383 h 1391102"/>
              <a:gd name="connsiteX75" fmla="*/ 3102893 w 4515663"/>
              <a:gd name="connsiteY75" fmla="*/ 654381 h 1391102"/>
              <a:gd name="connsiteX76" fmla="*/ 3180899 w 4515663"/>
              <a:gd name="connsiteY76" fmla="*/ 654381 h 1391102"/>
              <a:gd name="connsiteX77" fmla="*/ 3180899 w 4515663"/>
              <a:gd name="connsiteY77" fmla="*/ 615379 h 1391102"/>
              <a:gd name="connsiteX78" fmla="*/ 3315242 w 4515663"/>
              <a:gd name="connsiteY78" fmla="*/ 615379 h 1391102"/>
              <a:gd name="connsiteX79" fmla="*/ 3315242 w 4515663"/>
              <a:gd name="connsiteY79" fmla="*/ 580709 h 1391102"/>
              <a:gd name="connsiteX80" fmla="*/ 3349911 w 4515663"/>
              <a:gd name="connsiteY80" fmla="*/ 580709 h 1391102"/>
              <a:gd name="connsiteX81" fmla="*/ 3349911 w 4515663"/>
              <a:gd name="connsiteY81" fmla="*/ 550374 h 1391102"/>
              <a:gd name="connsiteX82" fmla="*/ 3401915 w 4515663"/>
              <a:gd name="connsiteY82" fmla="*/ 550374 h 1391102"/>
              <a:gd name="connsiteX83" fmla="*/ 3401915 w 4515663"/>
              <a:gd name="connsiteY83" fmla="*/ 528706 h 1391102"/>
              <a:gd name="connsiteX84" fmla="*/ 3462586 w 4515663"/>
              <a:gd name="connsiteY84" fmla="*/ 528706 h 1391102"/>
              <a:gd name="connsiteX85" fmla="*/ 3462586 w 4515663"/>
              <a:gd name="connsiteY85" fmla="*/ 494036 h 1391102"/>
              <a:gd name="connsiteX86" fmla="*/ 3497255 w 4515663"/>
              <a:gd name="connsiteY86" fmla="*/ 494036 h 1391102"/>
              <a:gd name="connsiteX87" fmla="*/ 3497255 w 4515663"/>
              <a:gd name="connsiteY87" fmla="*/ 476702 h 1391102"/>
              <a:gd name="connsiteX88" fmla="*/ 3570927 w 4515663"/>
              <a:gd name="connsiteY88" fmla="*/ 476702 h 1391102"/>
              <a:gd name="connsiteX89" fmla="*/ 3570927 w 4515663"/>
              <a:gd name="connsiteY89" fmla="*/ 476702 h 1391102"/>
              <a:gd name="connsiteX90" fmla="*/ 3601263 w 4515663"/>
              <a:gd name="connsiteY90" fmla="*/ 446366 h 1391102"/>
              <a:gd name="connsiteX91" fmla="*/ 3618597 w 4515663"/>
              <a:gd name="connsiteY91" fmla="*/ 429032 h 1391102"/>
              <a:gd name="connsiteX92" fmla="*/ 3692269 w 4515663"/>
              <a:gd name="connsiteY92" fmla="*/ 429032 h 1391102"/>
              <a:gd name="connsiteX93" fmla="*/ 3692269 w 4515663"/>
              <a:gd name="connsiteY93" fmla="*/ 407363 h 1391102"/>
              <a:gd name="connsiteX94" fmla="*/ 3809278 w 4515663"/>
              <a:gd name="connsiteY94" fmla="*/ 407363 h 1391102"/>
              <a:gd name="connsiteX95" fmla="*/ 3822279 w 4515663"/>
              <a:gd name="connsiteY95" fmla="*/ 394362 h 1391102"/>
              <a:gd name="connsiteX96" fmla="*/ 3887284 w 4515663"/>
              <a:gd name="connsiteY96" fmla="*/ 394362 h 1391102"/>
              <a:gd name="connsiteX97" fmla="*/ 3887284 w 4515663"/>
              <a:gd name="connsiteY97" fmla="*/ 372694 h 1391102"/>
              <a:gd name="connsiteX98" fmla="*/ 3952288 w 4515663"/>
              <a:gd name="connsiteY98" fmla="*/ 372694 h 1391102"/>
              <a:gd name="connsiteX99" fmla="*/ 3952288 w 4515663"/>
              <a:gd name="connsiteY99" fmla="*/ 294689 h 1391102"/>
              <a:gd name="connsiteX100" fmla="*/ 3991291 w 4515663"/>
              <a:gd name="connsiteY100" fmla="*/ 294689 h 1391102"/>
              <a:gd name="connsiteX101" fmla="*/ 3991291 w 4515663"/>
              <a:gd name="connsiteY101" fmla="*/ 255686 h 1391102"/>
              <a:gd name="connsiteX102" fmla="*/ 4069297 w 4515663"/>
              <a:gd name="connsiteY102" fmla="*/ 255686 h 1391102"/>
              <a:gd name="connsiteX103" fmla="*/ 4069297 w 4515663"/>
              <a:gd name="connsiteY103" fmla="*/ 255686 h 1391102"/>
              <a:gd name="connsiteX104" fmla="*/ 4069297 w 4515663"/>
              <a:gd name="connsiteY104" fmla="*/ 208016 h 1391102"/>
              <a:gd name="connsiteX105" fmla="*/ 4151636 w 4515663"/>
              <a:gd name="connsiteY105" fmla="*/ 208016 h 1391102"/>
              <a:gd name="connsiteX106" fmla="*/ 4151636 w 4515663"/>
              <a:gd name="connsiteY106" fmla="*/ 208016 h 1391102"/>
              <a:gd name="connsiteX107" fmla="*/ 4199306 w 4515663"/>
              <a:gd name="connsiteY107" fmla="*/ 208016 h 1391102"/>
              <a:gd name="connsiteX108" fmla="*/ 4199306 w 4515663"/>
              <a:gd name="connsiteY108" fmla="*/ 156012 h 1391102"/>
              <a:gd name="connsiteX109" fmla="*/ 4251310 w 4515663"/>
              <a:gd name="connsiteY109" fmla="*/ 156012 h 1391102"/>
              <a:gd name="connsiteX110" fmla="*/ 4251310 w 4515663"/>
              <a:gd name="connsiteY110" fmla="*/ 134344 h 1391102"/>
              <a:gd name="connsiteX111" fmla="*/ 4285979 w 4515663"/>
              <a:gd name="connsiteY111" fmla="*/ 134344 h 1391102"/>
              <a:gd name="connsiteX112" fmla="*/ 4285979 w 4515663"/>
              <a:gd name="connsiteY112" fmla="*/ 104008 h 1391102"/>
              <a:gd name="connsiteX113" fmla="*/ 4346650 w 4515663"/>
              <a:gd name="connsiteY113" fmla="*/ 104008 h 1391102"/>
              <a:gd name="connsiteX114" fmla="*/ 4346650 w 4515663"/>
              <a:gd name="connsiteY114" fmla="*/ 73672 h 1391102"/>
              <a:gd name="connsiteX115" fmla="*/ 4459325 w 4515663"/>
              <a:gd name="connsiteY115" fmla="*/ 73672 h 1391102"/>
              <a:gd name="connsiteX116" fmla="*/ 4459325 w 4515663"/>
              <a:gd name="connsiteY116" fmla="*/ 47671 h 1391102"/>
              <a:gd name="connsiteX117" fmla="*/ 4515663 w 4515663"/>
              <a:gd name="connsiteY117" fmla="*/ 47671 h 1391102"/>
              <a:gd name="connsiteX118" fmla="*/ 4515663 w 4515663"/>
              <a:gd name="connsiteY118" fmla="*/ 0 h 139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515663" h="1391102">
                <a:moveTo>
                  <a:pt x="0" y="1391102"/>
                </a:moveTo>
                <a:lnTo>
                  <a:pt x="242685" y="1391102"/>
                </a:lnTo>
                <a:lnTo>
                  <a:pt x="242685" y="1373767"/>
                </a:lnTo>
                <a:lnTo>
                  <a:pt x="411697" y="1373767"/>
                </a:lnTo>
                <a:lnTo>
                  <a:pt x="411697" y="1356433"/>
                </a:lnTo>
                <a:lnTo>
                  <a:pt x="472368" y="1356433"/>
                </a:lnTo>
                <a:lnTo>
                  <a:pt x="472368" y="1339098"/>
                </a:lnTo>
                <a:lnTo>
                  <a:pt x="563375" y="1339098"/>
                </a:lnTo>
                <a:lnTo>
                  <a:pt x="563375" y="1321763"/>
                </a:lnTo>
                <a:lnTo>
                  <a:pt x="619712" y="1321763"/>
                </a:lnTo>
                <a:lnTo>
                  <a:pt x="619712" y="1308763"/>
                </a:lnTo>
                <a:lnTo>
                  <a:pt x="819060" y="1308763"/>
                </a:lnTo>
                <a:lnTo>
                  <a:pt x="819060" y="1308763"/>
                </a:lnTo>
                <a:lnTo>
                  <a:pt x="819060" y="1291428"/>
                </a:lnTo>
                <a:lnTo>
                  <a:pt x="901399" y="1291428"/>
                </a:lnTo>
                <a:lnTo>
                  <a:pt x="901399" y="1278427"/>
                </a:lnTo>
                <a:lnTo>
                  <a:pt x="996740" y="1278427"/>
                </a:lnTo>
                <a:lnTo>
                  <a:pt x="996740" y="1261092"/>
                </a:lnTo>
                <a:lnTo>
                  <a:pt x="1083413" y="1261092"/>
                </a:lnTo>
                <a:lnTo>
                  <a:pt x="1083413" y="1261092"/>
                </a:lnTo>
                <a:lnTo>
                  <a:pt x="1083413" y="1235090"/>
                </a:lnTo>
                <a:lnTo>
                  <a:pt x="1135416" y="1235090"/>
                </a:lnTo>
                <a:lnTo>
                  <a:pt x="1135416" y="1196088"/>
                </a:lnTo>
                <a:lnTo>
                  <a:pt x="1239424" y="1196088"/>
                </a:lnTo>
                <a:lnTo>
                  <a:pt x="1239424" y="1174419"/>
                </a:lnTo>
                <a:lnTo>
                  <a:pt x="1308762" y="1174419"/>
                </a:lnTo>
                <a:lnTo>
                  <a:pt x="1308762" y="1157085"/>
                </a:lnTo>
                <a:lnTo>
                  <a:pt x="1391102" y="1157085"/>
                </a:lnTo>
                <a:lnTo>
                  <a:pt x="1391102" y="1157085"/>
                </a:lnTo>
                <a:lnTo>
                  <a:pt x="1391102" y="1157085"/>
                </a:lnTo>
                <a:lnTo>
                  <a:pt x="1391102" y="1131083"/>
                </a:lnTo>
                <a:lnTo>
                  <a:pt x="1451773" y="1131083"/>
                </a:lnTo>
                <a:lnTo>
                  <a:pt x="1451773" y="1122416"/>
                </a:lnTo>
                <a:lnTo>
                  <a:pt x="1516777" y="1122416"/>
                </a:lnTo>
                <a:lnTo>
                  <a:pt x="1516777" y="1074745"/>
                </a:lnTo>
                <a:lnTo>
                  <a:pt x="1590449" y="1074745"/>
                </a:lnTo>
                <a:lnTo>
                  <a:pt x="1590449" y="1057411"/>
                </a:lnTo>
                <a:lnTo>
                  <a:pt x="1690123" y="1057411"/>
                </a:lnTo>
                <a:lnTo>
                  <a:pt x="1690123" y="1035743"/>
                </a:lnTo>
                <a:lnTo>
                  <a:pt x="1755128" y="1035743"/>
                </a:lnTo>
                <a:lnTo>
                  <a:pt x="1755128" y="1027075"/>
                </a:lnTo>
                <a:lnTo>
                  <a:pt x="1889471" y="1027075"/>
                </a:lnTo>
                <a:lnTo>
                  <a:pt x="1889471" y="1027075"/>
                </a:lnTo>
                <a:lnTo>
                  <a:pt x="1889471" y="996740"/>
                </a:lnTo>
                <a:lnTo>
                  <a:pt x="1997813" y="996740"/>
                </a:lnTo>
                <a:lnTo>
                  <a:pt x="1997813" y="975072"/>
                </a:lnTo>
                <a:lnTo>
                  <a:pt x="2166825" y="975072"/>
                </a:lnTo>
                <a:lnTo>
                  <a:pt x="2166825" y="953403"/>
                </a:lnTo>
                <a:lnTo>
                  <a:pt x="2236163" y="953403"/>
                </a:lnTo>
                <a:lnTo>
                  <a:pt x="2236163" y="927401"/>
                </a:lnTo>
                <a:lnTo>
                  <a:pt x="2262165" y="927401"/>
                </a:lnTo>
                <a:lnTo>
                  <a:pt x="2262165" y="901399"/>
                </a:lnTo>
                <a:lnTo>
                  <a:pt x="2305502" y="901399"/>
                </a:lnTo>
                <a:lnTo>
                  <a:pt x="2305502" y="866730"/>
                </a:lnTo>
                <a:lnTo>
                  <a:pt x="2400842" y="866730"/>
                </a:lnTo>
                <a:lnTo>
                  <a:pt x="2400842" y="849396"/>
                </a:lnTo>
                <a:lnTo>
                  <a:pt x="2478848" y="849396"/>
                </a:lnTo>
                <a:lnTo>
                  <a:pt x="2478848" y="832061"/>
                </a:lnTo>
                <a:lnTo>
                  <a:pt x="2600190" y="832061"/>
                </a:lnTo>
                <a:lnTo>
                  <a:pt x="2600190" y="819060"/>
                </a:lnTo>
                <a:lnTo>
                  <a:pt x="2704197" y="819060"/>
                </a:lnTo>
                <a:lnTo>
                  <a:pt x="2704197" y="793058"/>
                </a:lnTo>
                <a:lnTo>
                  <a:pt x="2773536" y="793058"/>
                </a:lnTo>
                <a:lnTo>
                  <a:pt x="2786537" y="780057"/>
                </a:lnTo>
                <a:lnTo>
                  <a:pt x="2838540" y="780057"/>
                </a:lnTo>
                <a:lnTo>
                  <a:pt x="2838540" y="741054"/>
                </a:lnTo>
                <a:lnTo>
                  <a:pt x="2881877" y="741054"/>
                </a:lnTo>
                <a:lnTo>
                  <a:pt x="2881877" y="710719"/>
                </a:lnTo>
                <a:lnTo>
                  <a:pt x="2955549" y="710719"/>
                </a:lnTo>
                <a:lnTo>
                  <a:pt x="2968550" y="697718"/>
                </a:lnTo>
                <a:lnTo>
                  <a:pt x="3029221" y="697718"/>
                </a:lnTo>
                <a:lnTo>
                  <a:pt x="3029221" y="680383"/>
                </a:lnTo>
                <a:lnTo>
                  <a:pt x="3102893" y="680383"/>
                </a:lnTo>
                <a:lnTo>
                  <a:pt x="3102893" y="680383"/>
                </a:lnTo>
                <a:lnTo>
                  <a:pt x="3102893" y="680383"/>
                </a:lnTo>
                <a:lnTo>
                  <a:pt x="3102893" y="654381"/>
                </a:lnTo>
                <a:lnTo>
                  <a:pt x="3180899" y="654381"/>
                </a:lnTo>
                <a:lnTo>
                  <a:pt x="3180899" y="615379"/>
                </a:lnTo>
                <a:lnTo>
                  <a:pt x="3315242" y="615379"/>
                </a:lnTo>
                <a:lnTo>
                  <a:pt x="3315242" y="580709"/>
                </a:lnTo>
                <a:lnTo>
                  <a:pt x="3349911" y="580709"/>
                </a:lnTo>
                <a:lnTo>
                  <a:pt x="3349911" y="550374"/>
                </a:lnTo>
                <a:lnTo>
                  <a:pt x="3401915" y="550374"/>
                </a:lnTo>
                <a:lnTo>
                  <a:pt x="3401915" y="528706"/>
                </a:lnTo>
                <a:lnTo>
                  <a:pt x="3462586" y="528706"/>
                </a:lnTo>
                <a:lnTo>
                  <a:pt x="3462586" y="494036"/>
                </a:lnTo>
                <a:lnTo>
                  <a:pt x="3497255" y="494036"/>
                </a:lnTo>
                <a:lnTo>
                  <a:pt x="3497255" y="476702"/>
                </a:lnTo>
                <a:lnTo>
                  <a:pt x="3570927" y="476702"/>
                </a:lnTo>
                <a:lnTo>
                  <a:pt x="3570927" y="476702"/>
                </a:lnTo>
                <a:lnTo>
                  <a:pt x="3601263" y="446366"/>
                </a:lnTo>
                <a:lnTo>
                  <a:pt x="3618597" y="429032"/>
                </a:lnTo>
                <a:lnTo>
                  <a:pt x="3692269" y="429032"/>
                </a:lnTo>
                <a:lnTo>
                  <a:pt x="3692269" y="407363"/>
                </a:lnTo>
                <a:lnTo>
                  <a:pt x="3809278" y="407363"/>
                </a:lnTo>
                <a:lnTo>
                  <a:pt x="3822279" y="394362"/>
                </a:lnTo>
                <a:lnTo>
                  <a:pt x="3887284" y="394362"/>
                </a:lnTo>
                <a:lnTo>
                  <a:pt x="3887284" y="372694"/>
                </a:lnTo>
                <a:lnTo>
                  <a:pt x="3952288" y="372694"/>
                </a:lnTo>
                <a:lnTo>
                  <a:pt x="3952288" y="294689"/>
                </a:lnTo>
                <a:lnTo>
                  <a:pt x="3991291" y="294689"/>
                </a:lnTo>
                <a:lnTo>
                  <a:pt x="3991291" y="255686"/>
                </a:lnTo>
                <a:lnTo>
                  <a:pt x="4069297" y="255686"/>
                </a:lnTo>
                <a:lnTo>
                  <a:pt x="4069297" y="255686"/>
                </a:lnTo>
                <a:lnTo>
                  <a:pt x="4069297" y="208016"/>
                </a:lnTo>
                <a:lnTo>
                  <a:pt x="4151636" y="208016"/>
                </a:lnTo>
                <a:lnTo>
                  <a:pt x="4151636" y="208016"/>
                </a:lnTo>
                <a:lnTo>
                  <a:pt x="4199306" y="208016"/>
                </a:lnTo>
                <a:lnTo>
                  <a:pt x="4199306" y="156012"/>
                </a:lnTo>
                <a:lnTo>
                  <a:pt x="4251310" y="156012"/>
                </a:lnTo>
                <a:lnTo>
                  <a:pt x="4251310" y="134344"/>
                </a:lnTo>
                <a:lnTo>
                  <a:pt x="4285979" y="134344"/>
                </a:lnTo>
                <a:lnTo>
                  <a:pt x="4285979" y="104008"/>
                </a:lnTo>
                <a:lnTo>
                  <a:pt x="4346650" y="104008"/>
                </a:lnTo>
                <a:lnTo>
                  <a:pt x="4346650" y="73672"/>
                </a:lnTo>
                <a:lnTo>
                  <a:pt x="4459325" y="73672"/>
                </a:lnTo>
                <a:lnTo>
                  <a:pt x="4459325" y="47671"/>
                </a:lnTo>
                <a:lnTo>
                  <a:pt x="4515663" y="47671"/>
                </a:lnTo>
                <a:lnTo>
                  <a:pt x="4515663" y="0"/>
                </a:lnTo>
              </a:path>
            </a:pathLst>
          </a:custGeom>
          <a:noFill/>
          <a:ln w="28575">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 xmlns:a16="http://schemas.microsoft.com/office/drawing/2014/main" id="{A290C7F9-E369-40DE-8963-E61351CF9BCC}"/>
              </a:ext>
            </a:extLst>
          </p:cNvPr>
          <p:cNvSpPr/>
          <p:nvPr/>
        </p:nvSpPr>
        <p:spPr>
          <a:xfrm>
            <a:off x="7276197" y="4053714"/>
            <a:ext cx="4493995" cy="871064"/>
          </a:xfrm>
          <a:custGeom>
            <a:avLst/>
            <a:gdLst>
              <a:gd name="connsiteX0" fmla="*/ 0 w 4493994"/>
              <a:gd name="connsiteY0" fmla="*/ 871064 h 871064"/>
              <a:gd name="connsiteX1" fmla="*/ 73672 w 4493994"/>
              <a:gd name="connsiteY1" fmla="*/ 871064 h 871064"/>
              <a:gd name="connsiteX2" fmla="*/ 86673 w 4493994"/>
              <a:gd name="connsiteY2" fmla="*/ 858063 h 871064"/>
              <a:gd name="connsiteX3" fmla="*/ 403030 w 4493994"/>
              <a:gd name="connsiteY3" fmla="*/ 858063 h 871064"/>
              <a:gd name="connsiteX4" fmla="*/ 403030 w 4493994"/>
              <a:gd name="connsiteY4" fmla="*/ 836395 h 871064"/>
              <a:gd name="connsiteX5" fmla="*/ 459367 w 4493994"/>
              <a:gd name="connsiteY5" fmla="*/ 836395 h 871064"/>
              <a:gd name="connsiteX6" fmla="*/ 468034 w 4493994"/>
              <a:gd name="connsiteY6" fmla="*/ 827728 h 871064"/>
              <a:gd name="connsiteX7" fmla="*/ 611045 w 4493994"/>
              <a:gd name="connsiteY7" fmla="*/ 827728 h 871064"/>
              <a:gd name="connsiteX8" fmla="*/ 611045 w 4493994"/>
              <a:gd name="connsiteY8" fmla="*/ 814726 h 871064"/>
              <a:gd name="connsiteX9" fmla="*/ 693384 w 4493994"/>
              <a:gd name="connsiteY9" fmla="*/ 814726 h 871064"/>
              <a:gd name="connsiteX10" fmla="*/ 697718 w 4493994"/>
              <a:gd name="connsiteY10" fmla="*/ 810392 h 871064"/>
              <a:gd name="connsiteX11" fmla="*/ 923067 w 4493994"/>
              <a:gd name="connsiteY11" fmla="*/ 810392 h 871064"/>
              <a:gd name="connsiteX12" fmla="*/ 923067 w 4493994"/>
              <a:gd name="connsiteY12" fmla="*/ 793058 h 871064"/>
              <a:gd name="connsiteX13" fmla="*/ 1096413 w 4493994"/>
              <a:gd name="connsiteY13" fmla="*/ 793058 h 871064"/>
              <a:gd name="connsiteX14" fmla="*/ 1096413 w 4493994"/>
              <a:gd name="connsiteY14" fmla="*/ 780057 h 871064"/>
              <a:gd name="connsiteX15" fmla="*/ 1230757 w 4493994"/>
              <a:gd name="connsiteY15" fmla="*/ 780057 h 871064"/>
              <a:gd name="connsiteX16" fmla="*/ 1230757 w 4493994"/>
              <a:gd name="connsiteY16" fmla="*/ 749722 h 871064"/>
              <a:gd name="connsiteX17" fmla="*/ 1365100 w 4493994"/>
              <a:gd name="connsiteY17" fmla="*/ 749722 h 871064"/>
              <a:gd name="connsiteX18" fmla="*/ 1365100 w 4493994"/>
              <a:gd name="connsiteY18" fmla="*/ 732387 h 871064"/>
              <a:gd name="connsiteX19" fmla="*/ 1438772 w 4493994"/>
              <a:gd name="connsiteY19" fmla="*/ 732387 h 871064"/>
              <a:gd name="connsiteX20" fmla="*/ 1438772 w 4493994"/>
              <a:gd name="connsiteY20" fmla="*/ 719386 h 871064"/>
              <a:gd name="connsiteX21" fmla="*/ 1495109 w 4493994"/>
              <a:gd name="connsiteY21" fmla="*/ 719386 h 871064"/>
              <a:gd name="connsiteX22" fmla="*/ 1508110 w 4493994"/>
              <a:gd name="connsiteY22" fmla="*/ 706385 h 871064"/>
              <a:gd name="connsiteX23" fmla="*/ 1620785 w 4493994"/>
              <a:gd name="connsiteY23" fmla="*/ 706385 h 871064"/>
              <a:gd name="connsiteX24" fmla="*/ 1620785 w 4493994"/>
              <a:gd name="connsiteY24" fmla="*/ 689051 h 871064"/>
              <a:gd name="connsiteX25" fmla="*/ 1668455 w 4493994"/>
              <a:gd name="connsiteY25" fmla="*/ 689051 h 871064"/>
              <a:gd name="connsiteX26" fmla="*/ 1668455 w 4493994"/>
              <a:gd name="connsiteY26" fmla="*/ 676050 h 871064"/>
              <a:gd name="connsiteX27" fmla="*/ 1685790 w 4493994"/>
              <a:gd name="connsiteY27" fmla="*/ 676050 h 871064"/>
              <a:gd name="connsiteX28" fmla="*/ 1685790 w 4493994"/>
              <a:gd name="connsiteY28" fmla="*/ 658715 h 871064"/>
              <a:gd name="connsiteX29" fmla="*/ 1711792 w 4493994"/>
              <a:gd name="connsiteY29" fmla="*/ 658715 h 871064"/>
              <a:gd name="connsiteX30" fmla="*/ 1720459 w 4493994"/>
              <a:gd name="connsiteY30" fmla="*/ 650048 h 871064"/>
              <a:gd name="connsiteX31" fmla="*/ 1746461 w 4493994"/>
              <a:gd name="connsiteY31" fmla="*/ 650048 h 871064"/>
              <a:gd name="connsiteX32" fmla="*/ 1759462 w 4493994"/>
              <a:gd name="connsiteY32" fmla="*/ 637047 h 871064"/>
              <a:gd name="connsiteX33" fmla="*/ 1802798 w 4493994"/>
              <a:gd name="connsiteY33" fmla="*/ 637047 h 871064"/>
              <a:gd name="connsiteX34" fmla="*/ 1815799 w 4493994"/>
              <a:gd name="connsiteY34" fmla="*/ 624046 h 871064"/>
              <a:gd name="connsiteX35" fmla="*/ 1850468 w 4493994"/>
              <a:gd name="connsiteY35" fmla="*/ 624046 h 871064"/>
              <a:gd name="connsiteX36" fmla="*/ 1850468 w 4493994"/>
              <a:gd name="connsiteY36" fmla="*/ 602378 h 871064"/>
              <a:gd name="connsiteX37" fmla="*/ 1976144 w 4493994"/>
              <a:gd name="connsiteY37" fmla="*/ 602378 h 871064"/>
              <a:gd name="connsiteX38" fmla="*/ 1976144 w 4493994"/>
              <a:gd name="connsiteY38" fmla="*/ 585043 h 871064"/>
              <a:gd name="connsiteX39" fmla="*/ 2179826 w 4493994"/>
              <a:gd name="connsiteY39" fmla="*/ 585043 h 871064"/>
              <a:gd name="connsiteX40" fmla="*/ 2179826 w 4493994"/>
              <a:gd name="connsiteY40" fmla="*/ 576376 h 871064"/>
              <a:gd name="connsiteX41" fmla="*/ 2223162 w 4493994"/>
              <a:gd name="connsiteY41" fmla="*/ 576376 h 871064"/>
              <a:gd name="connsiteX42" fmla="*/ 2223162 w 4493994"/>
              <a:gd name="connsiteY42" fmla="*/ 550374 h 871064"/>
              <a:gd name="connsiteX43" fmla="*/ 2266499 w 4493994"/>
              <a:gd name="connsiteY43" fmla="*/ 550374 h 871064"/>
              <a:gd name="connsiteX44" fmla="*/ 2266499 w 4493994"/>
              <a:gd name="connsiteY44" fmla="*/ 533039 h 871064"/>
              <a:gd name="connsiteX45" fmla="*/ 2279500 w 4493994"/>
              <a:gd name="connsiteY45" fmla="*/ 533039 h 871064"/>
              <a:gd name="connsiteX46" fmla="*/ 2279500 w 4493994"/>
              <a:gd name="connsiteY46" fmla="*/ 498370 h 871064"/>
              <a:gd name="connsiteX47" fmla="*/ 2426844 w 4493994"/>
              <a:gd name="connsiteY47" fmla="*/ 498370 h 871064"/>
              <a:gd name="connsiteX48" fmla="*/ 2426844 w 4493994"/>
              <a:gd name="connsiteY48" fmla="*/ 481035 h 871064"/>
              <a:gd name="connsiteX49" fmla="*/ 2483181 w 4493994"/>
              <a:gd name="connsiteY49" fmla="*/ 481035 h 871064"/>
              <a:gd name="connsiteX50" fmla="*/ 2483181 w 4493994"/>
              <a:gd name="connsiteY50" fmla="*/ 468034 h 871064"/>
              <a:gd name="connsiteX51" fmla="*/ 2509183 w 4493994"/>
              <a:gd name="connsiteY51" fmla="*/ 468034 h 871064"/>
              <a:gd name="connsiteX52" fmla="*/ 2517850 w 4493994"/>
              <a:gd name="connsiteY52" fmla="*/ 459367 h 871064"/>
              <a:gd name="connsiteX53" fmla="*/ 2699864 w 4493994"/>
              <a:gd name="connsiteY53" fmla="*/ 459367 h 871064"/>
              <a:gd name="connsiteX54" fmla="*/ 2699864 w 4493994"/>
              <a:gd name="connsiteY54" fmla="*/ 450700 h 871064"/>
              <a:gd name="connsiteX55" fmla="*/ 2786537 w 4493994"/>
              <a:gd name="connsiteY55" fmla="*/ 450700 h 871064"/>
              <a:gd name="connsiteX56" fmla="*/ 2786537 w 4493994"/>
              <a:gd name="connsiteY56" fmla="*/ 420364 h 871064"/>
              <a:gd name="connsiteX57" fmla="*/ 2825539 w 4493994"/>
              <a:gd name="connsiteY57" fmla="*/ 420364 h 871064"/>
              <a:gd name="connsiteX58" fmla="*/ 2825539 w 4493994"/>
              <a:gd name="connsiteY58" fmla="*/ 398696 h 871064"/>
              <a:gd name="connsiteX59" fmla="*/ 2855875 w 4493994"/>
              <a:gd name="connsiteY59" fmla="*/ 398696 h 871064"/>
              <a:gd name="connsiteX60" fmla="*/ 2855875 w 4493994"/>
              <a:gd name="connsiteY60" fmla="*/ 381361 h 871064"/>
              <a:gd name="connsiteX61" fmla="*/ 2890544 w 4493994"/>
              <a:gd name="connsiteY61" fmla="*/ 381361 h 871064"/>
              <a:gd name="connsiteX62" fmla="*/ 2890544 w 4493994"/>
              <a:gd name="connsiteY62" fmla="*/ 381361 h 871064"/>
              <a:gd name="connsiteX63" fmla="*/ 2890544 w 4493994"/>
              <a:gd name="connsiteY63" fmla="*/ 364027 h 871064"/>
              <a:gd name="connsiteX64" fmla="*/ 2955549 w 4493994"/>
              <a:gd name="connsiteY64" fmla="*/ 364027 h 871064"/>
              <a:gd name="connsiteX65" fmla="*/ 2955549 w 4493994"/>
              <a:gd name="connsiteY65" fmla="*/ 333691 h 871064"/>
              <a:gd name="connsiteX66" fmla="*/ 3007553 w 4493994"/>
              <a:gd name="connsiteY66" fmla="*/ 333691 h 871064"/>
              <a:gd name="connsiteX67" fmla="*/ 3007553 w 4493994"/>
              <a:gd name="connsiteY67" fmla="*/ 316357 h 871064"/>
              <a:gd name="connsiteX68" fmla="*/ 3124561 w 4493994"/>
              <a:gd name="connsiteY68" fmla="*/ 316357 h 871064"/>
              <a:gd name="connsiteX69" fmla="*/ 3133229 w 4493994"/>
              <a:gd name="connsiteY69" fmla="*/ 307689 h 871064"/>
              <a:gd name="connsiteX70" fmla="*/ 3202567 w 4493994"/>
              <a:gd name="connsiteY70" fmla="*/ 307689 h 871064"/>
              <a:gd name="connsiteX71" fmla="*/ 3202567 w 4493994"/>
              <a:gd name="connsiteY71" fmla="*/ 294688 h 871064"/>
              <a:gd name="connsiteX72" fmla="*/ 3310908 w 4493994"/>
              <a:gd name="connsiteY72" fmla="*/ 294688 h 871064"/>
              <a:gd name="connsiteX73" fmla="*/ 3310908 w 4493994"/>
              <a:gd name="connsiteY73" fmla="*/ 273020 h 871064"/>
              <a:gd name="connsiteX74" fmla="*/ 3349911 w 4493994"/>
              <a:gd name="connsiteY74" fmla="*/ 273020 h 871064"/>
              <a:gd name="connsiteX75" fmla="*/ 3349911 w 4493994"/>
              <a:gd name="connsiteY75" fmla="*/ 255686 h 871064"/>
              <a:gd name="connsiteX76" fmla="*/ 3401915 w 4493994"/>
              <a:gd name="connsiteY76" fmla="*/ 255686 h 871064"/>
              <a:gd name="connsiteX77" fmla="*/ 3401915 w 4493994"/>
              <a:gd name="connsiteY77" fmla="*/ 212349 h 871064"/>
              <a:gd name="connsiteX78" fmla="*/ 3436584 w 4493994"/>
              <a:gd name="connsiteY78" fmla="*/ 212349 h 871064"/>
              <a:gd name="connsiteX79" fmla="*/ 3436584 w 4493994"/>
              <a:gd name="connsiteY79" fmla="*/ 190681 h 871064"/>
              <a:gd name="connsiteX80" fmla="*/ 3518923 w 4493994"/>
              <a:gd name="connsiteY80" fmla="*/ 190681 h 871064"/>
              <a:gd name="connsiteX81" fmla="*/ 3518923 w 4493994"/>
              <a:gd name="connsiteY81" fmla="*/ 177680 h 871064"/>
              <a:gd name="connsiteX82" fmla="*/ 3631598 w 4493994"/>
              <a:gd name="connsiteY82" fmla="*/ 177680 h 871064"/>
              <a:gd name="connsiteX83" fmla="*/ 3631598 w 4493994"/>
              <a:gd name="connsiteY83" fmla="*/ 177680 h 871064"/>
              <a:gd name="connsiteX84" fmla="*/ 3657600 w 4493994"/>
              <a:gd name="connsiteY84" fmla="*/ 151678 h 871064"/>
              <a:gd name="connsiteX85" fmla="*/ 3666267 w 4493994"/>
              <a:gd name="connsiteY85" fmla="*/ 143011 h 871064"/>
              <a:gd name="connsiteX86" fmla="*/ 3900285 w 4493994"/>
              <a:gd name="connsiteY86" fmla="*/ 143011 h 871064"/>
              <a:gd name="connsiteX87" fmla="*/ 3917620 w 4493994"/>
              <a:gd name="connsiteY87" fmla="*/ 125676 h 871064"/>
              <a:gd name="connsiteX88" fmla="*/ 3934954 w 4493994"/>
              <a:gd name="connsiteY88" fmla="*/ 108342 h 871064"/>
              <a:gd name="connsiteX89" fmla="*/ 3943622 w 4493994"/>
              <a:gd name="connsiteY89" fmla="*/ 99674 h 871064"/>
              <a:gd name="connsiteX90" fmla="*/ 3943622 w 4493994"/>
              <a:gd name="connsiteY90" fmla="*/ 82340 h 871064"/>
              <a:gd name="connsiteX91" fmla="*/ 3995625 w 4493994"/>
              <a:gd name="connsiteY91" fmla="*/ 82340 h 871064"/>
              <a:gd name="connsiteX92" fmla="*/ 3995625 w 4493994"/>
              <a:gd name="connsiteY92" fmla="*/ 60671 h 871064"/>
              <a:gd name="connsiteX93" fmla="*/ 4043295 w 4493994"/>
              <a:gd name="connsiteY93" fmla="*/ 60671 h 871064"/>
              <a:gd name="connsiteX94" fmla="*/ 4043295 w 4493994"/>
              <a:gd name="connsiteY94" fmla="*/ 39003 h 871064"/>
              <a:gd name="connsiteX95" fmla="*/ 4450658 w 4493994"/>
              <a:gd name="connsiteY95" fmla="*/ 39003 h 871064"/>
              <a:gd name="connsiteX96" fmla="*/ 4463659 w 4493994"/>
              <a:gd name="connsiteY96" fmla="*/ 26002 h 871064"/>
              <a:gd name="connsiteX97" fmla="*/ 4463659 w 4493994"/>
              <a:gd name="connsiteY97" fmla="*/ 0 h 871064"/>
              <a:gd name="connsiteX98" fmla="*/ 4493994 w 4493994"/>
              <a:gd name="connsiteY98" fmla="*/ 0 h 871064"/>
              <a:gd name="connsiteX99" fmla="*/ 4493994 w 4493994"/>
              <a:gd name="connsiteY99" fmla="*/ 0 h 87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493994" h="871064">
                <a:moveTo>
                  <a:pt x="0" y="871064"/>
                </a:moveTo>
                <a:lnTo>
                  <a:pt x="73672" y="871064"/>
                </a:lnTo>
                <a:lnTo>
                  <a:pt x="86673" y="858063"/>
                </a:lnTo>
                <a:lnTo>
                  <a:pt x="403030" y="858063"/>
                </a:lnTo>
                <a:lnTo>
                  <a:pt x="403030" y="836395"/>
                </a:lnTo>
                <a:lnTo>
                  <a:pt x="459367" y="836395"/>
                </a:lnTo>
                <a:lnTo>
                  <a:pt x="468034" y="827728"/>
                </a:lnTo>
                <a:lnTo>
                  <a:pt x="611045" y="827728"/>
                </a:lnTo>
                <a:lnTo>
                  <a:pt x="611045" y="814726"/>
                </a:lnTo>
                <a:lnTo>
                  <a:pt x="693384" y="814726"/>
                </a:lnTo>
                <a:lnTo>
                  <a:pt x="697718" y="810392"/>
                </a:lnTo>
                <a:lnTo>
                  <a:pt x="923067" y="810392"/>
                </a:lnTo>
                <a:lnTo>
                  <a:pt x="923067" y="793058"/>
                </a:lnTo>
                <a:lnTo>
                  <a:pt x="1096413" y="793058"/>
                </a:lnTo>
                <a:lnTo>
                  <a:pt x="1096413" y="780057"/>
                </a:lnTo>
                <a:lnTo>
                  <a:pt x="1230757" y="780057"/>
                </a:lnTo>
                <a:lnTo>
                  <a:pt x="1230757" y="749722"/>
                </a:lnTo>
                <a:lnTo>
                  <a:pt x="1365100" y="749722"/>
                </a:lnTo>
                <a:lnTo>
                  <a:pt x="1365100" y="732387"/>
                </a:lnTo>
                <a:lnTo>
                  <a:pt x="1438772" y="732387"/>
                </a:lnTo>
                <a:lnTo>
                  <a:pt x="1438772" y="719386"/>
                </a:lnTo>
                <a:lnTo>
                  <a:pt x="1495109" y="719386"/>
                </a:lnTo>
                <a:lnTo>
                  <a:pt x="1508110" y="706385"/>
                </a:lnTo>
                <a:lnTo>
                  <a:pt x="1620785" y="706385"/>
                </a:lnTo>
                <a:lnTo>
                  <a:pt x="1620785" y="689051"/>
                </a:lnTo>
                <a:lnTo>
                  <a:pt x="1668455" y="689051"/>
                </a:lnTo>
                <a:lnTo>
                  <a:pt x="1668455" y="676050"/>
                </a:lnTo>
                <a:lnTo>
                  <a:pt x="1685790" y="676050"/>
                </a:lnTo>
                <a:lnTo>
                  <a:pt x="1685790" y="658715"/>
                </a:lnTo>
                <a:lnTo>
                  <a:pt x="1711792" y="658715"/>
                </a:lnTo>
                <a:lnTo>
                  <a:pt x="1720459" y="650048"/>
                </a:lnTo>
                <a:lnTo>
                  <a:pt x="1746461" y="650048"/>
                </a:lnTo>
                <a:lnTo>
                  <a:pt x="1759462" y="637047"/>
                </a:lnTo>
                <a:lnTo>
                  <a:pt x="1802798" y="637047"/>
                </a:lnTo>
                <a:lnTo>
                  <a:pt x="1815799" y="624046"/>
                </a:lnTo>
                <a:lnTo>
                  <a:pt x="1850468" y="624046"/>
                </a:lnTo>
                <a:lnTo>
                  <a:pt x="1850468" y="602378"/>
                </a:lnTo>
                <a:lnTo>
                  <a:pt x="1976144" y="602378"/>
                </a:lnTo>
                <a:lnTo>
                  <a:pt x="1976144" y="585043"/>
                </a:lnTo>
                <a:lnTo>
                  <a:pt x="2179826" y="585043"/>
                </a:lnTo>
                <a:lnTo>
                  <a:pt x="2179826" y="576376"/>
                </a:lnTo>
                <a:lnTo>
                  <a:pt x="2223162" y="576376"/>
                </a:lnTo>
                <a:lnTo>
                  <a:pt x="2223162" y="550374"/>
                </a:lnTo>
                <a:lnTo>
                  <a:pt x="2266499" y="550374"/>
                </a:lnTo>
                <a:lnTo>
                  <a:pt x="2266499" y="533039"/>
                </a:lnTo>
                <a:lnTo>
                  <a:pt x="2279500" y="533039"/>
                </a:lnTo>
                <a:lnTo>
                  <a:pt x="2279500" y="498370"/>
                </a:lnTo>
                <a:lnTo>
                  <a:pt x="2426844" y="498370"/>
                </a:lnTo>
                <a:lnTo>
                  <a:pt x="2426844" y="481035"/>
                </a:lnTo>
                <a:lnTo>
                  <a:pt x="2483181" y="481035"/>
                </a:lnTo>
                <a:lnTo>
                  <a:pt x="2483181" y="468034"/>
                </a:lnTo>
                <a:lnTo>
                  <a:pt x="2509183" y="468034"/>
                </a:lnTo>
                <a:lnTo>
                  <a:pt x="2517850" y="459367"/>
                </a:lnTo>
                <a:lnTo>
                  <a:pt x="2699864" y="459367"/>
                </a:lnTo>
                <a:lnTo>
                  <a:pt x="2699864" y="450700"/>
                </a:lnTo>
                <a:lnTo>
                  <a:pt x="2786537" y="450700"/>
                </a:lnTo>
                <a:lnTo>
                  <a:pt x="2786537" y="420364"/>
                </a:lnTo>
                <a:lnTo>
                  <a:pt x="2825539" y="420364"/>
                </a:lnTo>
                <a:lnTo>
                  <a:pt x="2825539" y="398696"/>
                </a:lnTo>
                <a:lnTo>
                  <a:pt x="2855875" y="398696"/>
                </a:lnTo>
                <a:lnTo>
                  <a:pt x="2855875" y="381361"/>
                </a:lnTo>
                <a:lnTo>
                  <a:pt x="2890544" y="381361"/>
                </a:lnTo>
                <a:lnTo>
                  <a:pt x="2890544" y="381361"/>
                </a:lnTo>
                <a:lnTo>
                  <a:pt x="2890544" y="364027"/>
                </a:lnTo>
                <a:lnTo>
                  <a:pt x="2955549" y="364027"/>
                </a:lnTo>
                <a:lnTo>
                  <a:pt x="2955549" y="333691"/>
                </a:lnTo>
                <a:lnTo>
                  <a:pt x="3007553" y="333691"/>
                </a:lnTo>
                <a:lnTo>
                  <a:pt x="3007553" y="316357"/>
                </a:lnTo>
                <a:lnTo>
                  <a:pt x="3124561" y="316357"/>
                </a:lnTo>
                <a:lnTo>
                  <a:pt x="3133229" y="307689"/>
                </a:lnTo>
                <a:lnTo>
                  <a:pt x="3202567" y="307689"/>
                </a:lnTo>
                <a:lnTo>
                  <a:pt x="3202567" y="294688"/>
                </a:lnTo>
                <a:lnTo>
                  <a:pt x="3310908" y="294688"/>
                </a:lnTo>
                <a:lnTo>
                  <a:pt x="3310908" y="273020"/>
                </a:lnTo>
                <a:lnTo>
                  <a:pt x="3349911" y="273020"/>
                </a:lnTo>
                <a:lnTo>
                  <a:pt x="3349911" y="255686"/>
                </a:lnTo>
                <a:lnTo>
                  <a:pt x="3401915" y="255686"/>
                </a:lnTo>
                <a:lnTo>
                  <a:pt x="3401915" y="212349"/>
                </a:lnTo>
                <a:lnTo>
                  <a:pt x="3436584" y="212349"/>
                </a:lnTo>
                <a:lnTo>
                  <a:pt x="3436584" y="190681"/>
                </a:lnTo>
                <a:lnTo>
                  <a:pt x="3518923" y="190681"/>
                </a:lnTo>
                <a:lnTo>
                  <a:pt x="3518923" y="177680"/>
                </a:lnTo>
                <a:lnTo>
                  <a:pt x="3631598" y="177680"/>
                </a:lnTo>
                <a:lnTo>
                  <a:pt x="3631598" y="177680"/>
                </a:lnTo>
                <a:lnTo>
                  <a:pt x="3657600" y="151678"/>
                </a:lnTo>
                <a:lnTo>
                  <a:pt x="3666267" y="143011"/>
                </a:lnTo>
                <a:lnTo>
                  <a:pt x="3900285" y="143011"/>
                </a:lnTo>
                <a:lnTo>
                  <a:pt x="3917620" y="125676"/>
                </a:lnTo>
                <a:lnTo>
                  <a:pt x="3934954" y="108342"/>
                </a:lnTo>
                <a:lnTo>
                  <a:pt x="3943622" y="99674"/>
                </a:lnTo>
                <a:lnTo>
                  <a:pt x="3943622" y="82340"/>
                </a:lnTo>
                <a:lnTo>
                  <a:pt x="3995625" y="82340"/>
                </a:lnTo>
                <a:lnTo>
                  <a:pt x="3995625" y="60671"/>
                </a:lnTo>
                <a:lnTo>
                  <a:pt x="4043295" y="60671"/>
                </a:lnTo>
                <a:lnTo>
                  <a:pt x="4043295" y="39003"/>
                </a:lnTo>
                <a:lnTo>
                  <a:pt x="4450658" y="39003"/>
                </a:lnTo>
                <a:lnTo>
                  <a:pt x="4463659" y="26002"/>
                </a:lnTo>
                <a:lnTo>
                  <a:pt x="4463659" y="0"/>
                </a:lnTo>
                <a:lnTo>
                  <a:pt x="4493994" y="0"/>
                </a:lnTo>
                <a:lnTo>
                  <a:pt x="4493994" y="0"/>
                </a:lnTo>
              </a:path>
            </a:pathLst>
          </a:custGeom>
          <a:noFill/>
          <a:ln w="28575">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 xmlns:a16="http://schemas.microsoft.com/office/drawing/2014/main" id="{A357FAA9-BD58-4E27-AC74-98F32BF57955}"/>
              </a:ext>
            </a:extLst>
          </p:cNvPr>
          <p:cNvSpPr/>
          <p:nvPr/>
        </p:nvSpPr>
        <p:spPr>
          <a:xfrm>
            <a:off x="1360765" y="4214099"/>
            <a:ext cx="4493995" cy="706385"/>
          </a:xfrm>
          <a:custGeom>
            <a:avLst/>
            <a:gdLst>
              <a:gd name="connsiteX0" fmla="*/ 0 w 4493994"/>
              <a:gd name="connsiteY0" fmla="*/ 706385 h 706385"/>
              <a:gd name="connsiteX1" fmla="*/ 130009 w 4493994"/>
              <a:gd name="connsiteY1" fmla="*/ 706385 h 706385"/>
              <a:gd name="connsiteX2" fmla="*/ 143010 w 4493994"/>
              <a:gd name="connsiteY2" fmla="*/ 693384 h 706385"/>
              <a:gd name="connsiteX3" fmla="*/ 333691 w 4493994"/>
              <a:gd name="connsiteY3" fmla="*/ 693384 h 706385"/>
              <a:gd name="connsiteX4" fmla="*/ 333691 w 4493994"/>
              <a:gd name="connsiteY4" fmla="*/ 667382 h 706385"/>
              <a:gd name="connsiteX5" fmla="*/ 494036 w 4493994"/>
              <a:gd name="connsiteY5" fmla="*/ 667382 h 706385"/>
              <a:gd name="connsiteX6" fmla="*/ 494036 w 4493994"/>
              <a:gd name="connsiteY6" fmla="*/ 667382 h 706385"/>
              <a:gd name="connsiteX7" fmla="*/ 650047 w 4493994"/>
              <a:gd name="connsiteY7" fmla="*/ 667382 h 706385"/>
              <a:gd name="connsiteX8" fmla="*/ 650047 w 4493994"/>
              <a:gd name="connsiteY8" fmla="*/ 650048 h 706385"/>
              <a:gd name="connsiteX9" fmla="*/ 741054 w 4493994"/>
              <a:gd name="connsiteY9" fmla="*/ 650048 h 706385"/>
              <a:gd name="connsiteX10" fmla="*/ 767056 w 4493994"/>
              <a:gd name="connsiteY10" fmla="*/ 624046 h 706385"/>
              <a:gd name="connsiteX11" fmla="*/ 940402 w 4493994"/>
              <a:gd name="connsiteY11" fmla="*/ 624046 h 706385"/>
              <a:gd name="connsiteX12" fmla="*/ 940402 w 4493994"/>
              <a:gd name="connsiteY12" fmla="*/ 606711 h 706385"/>
              <a:gd name="connsiteX13" fmla="*/ 1040076 w 4493994"/>
              <a:gd name="connsiteY13" fmla="*/ 606711 h 706385"/>
              <a:gd name="connsiteX14" fmla="*/ 1048743 w 4493994"/>
              <a:gd name="connsiteY14" fmla="*/ 598044 h 706385"/>
              <a:gd name="connsiteX15" fmla="*/ 1209088 w 4493994"/>
              <a:gd name="connsiteY15" fmla="*/ 598044 h 706385"/>
              <a:gd name="connsiteX16" fmla="*/ 1209088 w 4493994"/>
              <a:gd name="connsiteY16" fmla="*/ 580709 h 706385"/>
              <a:gd name="connsiteX17" fmla="*/ 1373767 w 4493994"/>
              <a:gd name="connsiteY17" fmla="*/ 580709 h 706385"/>
              <a:gd name="connsiteX18" fmla="*/ 1373767 w 4493994"/>
              <a:gd name="connsiteY18" fmla="*/ 563375 h 706385"/>
              <a:gd name="connsiteX19" fmla="*/ 1395435 w 4493994"/>
              <a:gd name="connsiteY19" fmla="*/ 563375 h 706385"/>
              <a:gd name="connsiteX20" fmla="*/ 1395435 w 4493994"/>
              <a:gd name="connsiteY20" fmla="*/ 546040 h 706385"/>
              <a:gd name="connsiteX21" fmla="*/ 1646787 w 4493994"/>
              <a:gd name="connsiteY21" fmla="*/ 546040 h 706385"/>
              <a:gd name="connsiteX22" fmla="*/ 1646787 w 4493994"/>
              <a:gd name="connsiteY22" fmla="*/ 528706 h 706385"/>
              <a:gd name="connsiteX23" fmla="*/ 1729126 w 4493994"/>
              <a:gd name="connsiteY23" fmla="*/ 528706 h 706385"/>
              <a:gd name="connsiteX24" fmla="*/ 1729126 w 4493994"/>
              <a:gd name="connsiteY24" fmla="*/ 494036 h 706385"/>
              <a:gd name="connsiteX25" fmla="*/ 1906806 w 4493994"/>
              <a:gd name="connsiteY25" fmla="*/ 494036 h 706385"/>
              <a:gd name="connsiteX26" fmla="*/ 1906806 w 4493994"/>
              <a:gd name="connsiteY26" fmla="*/ 476702 h 706385"/>
              <a:gd name="connsiteX27" fmla="*/ 2045482 w 4493994"/>
              <a:gd name="connsiteY27" fmla="*/ 476702 h 706385"/>
              <a:gd name="connsiteX28" fmla="*/ 2045482 w 4493994"/>
              <a:gd name="connsiteY28" fmla="*/ 476702 h 706385"/>
              <a:gd name="connsiteX29" fmla="*/ 2045482 w 4493994"/>
              <a:gd name="connsiteY29" fmla="*/ 450700 h 706385"/>
              <a:gd name="connsiteX30" fmla="*/ 2110487 w 4493994"/>
              <a:gd name="connsiteY30" fmla="*/ 450700 h 706385"/>
              <a:gd name="connsiteX31" fmla="*/ 2110487 w 4493994"/>
              <a:gd name="connsiteY31" fmla="*/ 437699 h 706385"/>
              <a:gd name="connsiteX32" fmla="*/ 2158157 w 4493994"/>
              <a:gd name="connsiteY32" fmla="*/ 437699 h 706385"/>
              <a:gd name="connsiteX33" fmla="*/ 2158157 w 4493994"/>
              <a:gd name="connsiteY33" fmla="*/ 420364 h 706385"/>
              <a:gd name="connsiteX34" fmla="*/ 2322836 w 4493994"/>
              <a:gd name="connsiteY34" fmla="*/ 420364 h 706385"/>
              <a:gd name="connsiteX35" fmla="*/ 2322836 w 4493994"/>
              <a:gd name="connsiteY35" fmla="*/ 403030 h 706385"/>
              <a:gd name="connsiteX36" fmla="*/ 2392174 w 4493994"/>
              <a:gd name="connsiteY36" fmla="*/ 403030 h 706385"/>
              <a:gd name="connsiteX37" fmla="*/ 2392174 w 4493994"/>
              <a:gd name="connsiteY37" fmla="*/ 390029 h 706385"/>
              <a:gd name="connsiteX38" fmla="*/ 2444178 w 4493994"/>
              <a:gd name="connsiteY38" fmla="*/ 390029 h 706385"/>
              <a:gd name="connsiteX39" fmla="*/ 2452845 w 4493994"/>
              <a:gd name="connsiteY39" fmla="*/ 381362 h 706385"/>
              <a:gd name="connsiteX40" fmla="*/ 2509183 w 4493994"/>
              <a:gd name="connsiteY40" fmla="*/ 381362 h 706385"/>
              <a:gd name="connsiteX41" fmla="*/ 2509183 w 4493994"/>
              <a:gd name="connsiteY41" fmla="*/ 364027 h 706385"/>
              <a:gd name="connsiteX42" fmla="*/ 2617524 w 4493994"/>
              <a:gd name="connsiteY42" fmla="*/ 364027 h 706385"/>
              <a:gd name="connsiteX43" fmla="*/ 2617524 w 4493994"/>
              <a:gd name="connsiteY43" fmla="*/ 342359 h 706385"/>
              <a:gd name="connsiteX44" fmla="*/ 2656527 w 4493994"/>
              <a:gd name="connsiteY44" fmla="*/ 342359 h 706385"/>
              <a:gd name="connsiteX45" fmla="*/ 2665194 w 4493994"/>
              <a:gd name="connsiteY45" fmla="*/ 333692 h 706385"/>
              <a:gd name="connsiteX46" fmla="*/ 2682529 w 4493994"/>
              <a:gd name="connsiteY46" fmla="*/ 333692 h 706385"/>
              <a:gd name="connsiteX47" fmla="*/ 2682529 w 4493994"/>
              <a:gd name="connsiteY47" fmla="*/ 320690 h 706385"/>
              <a:gd name="connsiteX48" fmla="*/ 2773535 w 4493994"/>
              <a:gd name="connsiteY48" fmla="*/ 320690 h 706385"/>
              <a:gd name="connsiteX49" fmla="*/ 2773535 w 4493994"/>
              <a:gd name="connsiteY49" fmla="*/ 303356 h 706385"/>
              <a:gd name="connsiteX50" fmla="*/ 2834207 w 4493994"/>
              <a:gd name="connsiteY50" fmla="*/ 303356 h 706385"/>
              <a:gd name="connsiteX51" fmla="*/ 2834207 w 4493994"/>
              <a:gd name="connsiteY51" fmla="*/ 286021 h 706385"/>
              <a:gd name="connsiteX52" fmla="*/ 3029221 w 4493994"/>
              <a:gd name="connsiteY52" fmla="*/ 286021 h 706385"/>
              <a:gd name="connsiteX53" fmla="*/ 3029221 w 4493994"/>
              <a:gd name="connsiteY53" fmla="*/ 268687 h 706385"/>
              <a:gd name="connsiteX54" fmla="*/ 3527590 w 4493994"/>
              <a:gd name="connsiteY54" fmla="*/ 268687 h 706385"/>
              <a:gd name="connsiteX55" fmla="*/ 3527590 w 4493994"/>
              <a:gd name="connsiteY55" fmla="*/ 251352 h 706385"/>
              <a:gd name="connsiteX56" fmla="*/ 3631598 w 4493994"/>
              <a:gd name="connsiteY56" fmla="*/ 251352 h 706385"/>
              <a:gd name="connsiteX57" fmla="*/ 3631598 w 4493994"/>
              <a:gd name="connsiteY57" fmla="*/ 221016 h 706385"/>
              <a:gd name="connsiteX58" fmla="*/ 3640265 w 4493994"/>
              <a:gd name="connsiteY58" fmla="*/ 212349 h 706385"/>
              <a:gd name="connsiteX59" fmla="*/ 3640265 w 4493994"/>
              <a:gd name="connsiteY59" fmla="*/ 212349 h 706385"/>
              <a:gd name="connsiteX60" fmla="*/ 3674934 w 4493994"/>
              <a:gd name="connsiteY60" fmla="*/ 212349 h 706385"/>
              <a:gd name="connsiteX61" fmla="*/ 3674934 w 4493994"/>
              <a:gd name="connsiteY61" fmla="*/ 177680 h 706385"/>
              <a:gd name="connsiteX62" fmla="*/ 3687935 w 4493994"/>
              <a:gd name="connsiteY62" fmla="*/ 177680 h 706385"/>
              <a:gd name="connsiteX63" fmla="*/ 3687935 w 4493994"/>
              <a:gd name="connsiteY63" fmla="*/ 156012 h 706385"/>
              <a:gd name="connsiteX64" fmla="*/ 3757274 w 4493994"/>
              <a:gd name="connsiteY64" fmla="*/ 156012 h 706385"/>
              <a:gd name="connsiteX65" fmla="*/ 3757274 w 4493994"/>
              <a:gd name="connsiteY65" fmla="*/ 117009 h 706385"/>
              <a:gd name="connsiteX66" fmla="*/ 3865615 w 4493994"/>
              <a:gd name="connsiteY66" fmla="*/ 117009 h 706385"/>
              <a:gd name="connsiteX67" fmla="*/ 3874282 w 4493994"/>
              <a:gd name="connsiteY67" fmla="*/ 108342 h 706385"/>
              <a:gd name="connsiteX68" fmla="*/ 3934953 w 4493994"/>
              <a:gd name="connsiteY68" fmla="*/ 108342 h 706385"/>
              <a:gd name="connsiteX69" fmla="*/ 3934953 w 4493994"/>
              <a:gd name="connsiteY69" fmla="*/ 91007 h 706385"/>
              <a:gd name="connsiteX70" fmla="*/ 3986957 w 4493994"/>
              <a:gd name="connsiteY70" fmla="*/ 91007 h 706385"/>
              <a:gd name="connsiteX71" fmla="*/ 3986957 w 4493994"/>
              <a:gd name="connsiteY71" fmla="*/ 91007 h 706385"/>
              <a:gd name="connsiteX72" fmla="*/ 4004292 w 4493994"/>
              <a:gd name="connsiteY72" fmla="*/ 73672 h 706385"/>
              <a:gd name="connsiteX73" fmla="*/ 4017293 w 4493994"/>
              <a:gd name="connsiteY73" fmla="*/ 60671 h 706385"/>
              <a:gd name="connsiteX74" fmla="*/ 4290313 w 4493994"/>
              <a:gd name="connsiteY74" fmla="*/ 60671 h 706385"/>
              <a:gd name="connsiteX75" fmla="*/ 4290313 w 4493994"/>
              <a:gd name="connsiteY75" fmla="*/ 60671 h 706385"/>
              <a:gd name="connsiteX76" fmla="*/ 4320648 w 4493994"/>
              <a:gd name="connsiteY76" fmla="*/ 30336 h 706385"/>
              <a:gd name="connsiteX77" fmla="*/ 4320648 w 4493994"/>
              <a:gd name="connsiteY77" fmla="*/ 0 h 706385"/>
              <a:gd name="connsiteX78" fmla="*/ 4493994 w 4493994"/>
              <a:gd name="connsiteY78" fmla="*/ 0 h 70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493994" h="706385">
                <a:moveTo>
                  <a:pt x="0" y="706385"/>
                </a:moveTo>
                <a:lnTo>
                  <a:pt x="130009" y="706385"/>
                </a:lnTo>
                <a:lnTo>
                  <a:pt x="143010" y="693384"/>
                </a:lnTo>
                <a:lnTo>
                  <a:pt x="333691" y="693384"/>
                </a:lnTo>
                <a:lnTo>
                  <a:pt x="333691" y="667382"/>
                </a:lnTo>
                <a:lnTo>
                  <a:pt x="494036" y="667382"/>
                </a:lnTo>
                <a:lnTo>
                  <a:pt x="494036" y="667382"/>
                </a:lnTo>
                <a:lnTo>
                  <a:pt x="650047" y="667382"/>
                </a:lnTo>
                <a:lnTo>
                  <a:pt x="650047" y="650048"/>
                </a:lnTo>
                <a:lnTo>
                  <a:pt x="741054" y="650048"/>
                </a:lnTo>
                <a:lnTo>
                  <a:pt x="767056" y="624046"/>
                </a:lnTo>
                <a:lnTo>
                  <a:pt x="940402" y="624046"/>
                </a:lnTo>
                <a:lnTo>
                  <a:pt x="940402" y="606711"/>
                </a:lnTo>
                <a:lnTo>
                  <a:pt x="1040076" y="606711"/>
                </a:lnTo>
                <a:lnTo>
                  <a:pt x="1048743" y="598044"/>
                </a:lnTo>
                <a:lnTo>
                  <a:pt x="1209088" y="598044"/>
                </a:lnTo>
                <a:lnTo>
                  <a:pt x="1209088" y="580709"/>
                </a:lnTo>
                <a:lnTo>
                  <a:pt x="1373767" y="580709"/>
                </a:lnTo>
                <a:lnTo>
                  <a:pt x="1373767" y="563375"/>
                </a:lnTo>
                <a:lnTo>
                  <a:pt x="1395435" y="563375"/>
                </a:lnTo>
                <a:lnTo>
                  <a:pt x="1395435" y="546040"/>
                </a:lnTo>
                <a:lnTo>
                  <a:pt x="1646787" y="546040"/>
                </a:lnTo>
                <a:lnTo>
                  <a:pt x="1646787" y="528706"/>
                </a:lnTo>
                <a:lnTo>
                  <a:pt x="1729126" y="528706"/>
                </a:lnTo>
                <a:lnTo>
                  <a:pt x="1729126" y="494036"/>
                </a:lnTo>
                <a:lnTo>
                  <a:pt x="1906806" y="494036"/>
                </a:lnTo>
                <a:lnTo>
                  <a:pt x="1906806" y="476702"/>
                </a:lnTo>
                <a:lnTo>
                  <a:pt x="2045482" y="476702"/>
                </a:lnTo>
                <a:lnTo>
                  <a:pt x="2045482" y="476702"/>
                </a:lnTo>
                <a:lnTo>
                  <a:pt x="2045482" y="450700"/>
                </a:lnTo>
                <a:lnTo>
                  <a:pt x="2110487" y="450700"/>
                </a:lnTo>
                <a:lnTo>
                  <a:pt x="2110487" y="437699"/>
                </a:lnTo>
                <a:lnTo>
                  <a:pt x="2158157" y="437699"/>
                </a:lnTo>
                <a:lnTo>
                  <a:pt x="2158157" y="420364"/>
                </a:lnTo>
                <a:lnTo>
                  <a:pt x="2322836" y="420364"/>
                </a:lnTo>
                <a:lnTo>
                  <a:pt x="2322836" y="403030"/>
                </a:lnTo>
                <a:lnTo>
                  <a:pt x="2392174" y="403030"/>
                </a:lnTo>
                <a:lnTo>
                  <a:pt x="2392174" y="390029"/>
                </a:lnTo>
                <a:lnTo>
                  <a:pt x="2444178" y="390029"/>
                </a:lnTo>
                <a:lnTo>
                  <a:pt x="2452845" y="381362"/>
                </a:lnTo>
                <a:lnTo>
                  <a:pt x="2509183" y="381362"/>
                </a:lnTo>
                <a:lnTo>
                  <a:pt x="2509183" y="364027"/>
                </a:lnTo>
                <a:lnTo>
                  <a:pt x="2617524" y="364027"/>
                </a:lnTo>
                <a:lnTo>
                  <a:pt x="2617524" y="342359"/>
                </a:lnTo>
                <a:lnTo>
                  <a:pt x="2656527" y="342359"/>
                </a:lnTo>
                <a:lnTo>
                  <a:pt x="2665194" y="333692"/>
                </a:lnTo>
                <a:lnTo>
                  <a:pt x="2682529" y="333692"/>
                </a:lnTo>
                <a:lnTo>
                  <a:pt x="2682529" y="320690"/>
                </a:lnTo>
                <a:lnTo>
                  <a:pt x="2773535" y="320690"/>
                </a:lnTo>
                <a:lnTo>
                  <a:pt x="2773535" y="303356"/>
                </a:lnTo>
                <a:lnTo>
                  <a:pt x="2834207" y="303356"/>
                </a:lnTo>
                <a:lnTo>
                  <a:pt x="2834207" y="286021"/>
                </a:lnTo>
                <a:lnTo>
                  <a:pt x="3029221" y="286021"/>
                </a:lnTo>
                <a:lnTo>
                  <a:pt x="3029221" y="268687"/>
                </a:lnTo>
                <a:lnTo>
                  <a:pt x="3527590" y="268687"/>
                </a:lnTo>
                <a:lnTo>
                  <a:pt x="3527590" y="251352"/>
                </a:lnTo>
                <a:lnTo>
                  <a:pt x="3631598" y="251352"/>
                </a:lnTo>
                <a:lnTo>
                  <a:pt x="3631598" y="221016"/>
                </a:lnTo>
                <a:lnTo>
                  <a:pt x="3640265" y="212349"/>
                </a:lnTo>
                <a:lnTo>
                  <a:pt x="3640265" y="212349"/>
                </a:lnTo>
                <a:lnTo>
                  <a:pt x="3674934" y="212349"/>
                </a:lnTo>
                <a:lnTo>
                  <a:pt x="3674934" y="177680"/>
                </a:lnTo>
                <a:lnTo>
                  <a:pt x="3687935" y="177680"/>
                </a:lnTo>
                <a:lnTo>
                  <a:pt x="3687935" y="156012"/>
                </a:lnTo>
                <a:lnTo>
                  <a:pt x="3757274" y="156012"/>
                </a:lnTo>
                <a:lnTo>
                  <a:pt x="3757274" y="117009"/>
                </a:lnTo>
                <a:lnTo>
                  <a:pt x="3865615" y="117009"/>
                </a:lnTo>
                <a:lnTo>
                  <a:pt x="3874282" y="108342"/>
                </a:lnTo>
                <a:lnTo>
                  <a:pt x="3934953" y="108342"/>
                </a:lnTo>
                <a:lnTo>
                  <a:pt x="3934953" y="91007"/>
                </a:lnTo>
                <a:lnTo>
                  <a:pt x="3986957" y="91007"/>
                </a:lnTo>
                <a:lnTo>
                  <a:pt x="3986957" y="91007"/>
                </a:lnTo>
                <a:lnTo>
                  <a:pt x="4004292" y="73672"/>
                </a:lnTo>
                <a:lnTo>
                  <a:pt x="4017293" y="60671"/>
                </a:lnTo>
                <a:lnTo>
                  <a:pt x="4290313" y="60671"/>
                </a:lnTo>
                <a:lnTo>
                  <a:pt x="4290313" y="60671"/>
                </a:lnTo>
                <a:lnTo>
                  <a:pt x="4320648" y="30336"/>
                </a:lnTo>
                <a:lnTo>
                  <a:pt x="4320648" y="0"/>
                </a:lnTo>
                <a:lnTo>
                  <a:pt x="4493994"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 xmlns:a16="http://schemas.microsoft.com/office/drawing/2014/main" id="{8F46B973-3F86-40F7-9A62-180E19ABB1AE}"/>
              </a:ext>
            </a:extLst>
          </p:cNvPr>
          <p:cNvSpPr/>
          <p:nvPr/>
        </p:nvSpPr>
        <p:spPr>
          <a:xfrm>
            <a:off x="1373769" y="4534789"/>
            <a:ext cx="4463659" cy="390029"/>
          </a:xfrm>
          <a:custGeom>
            <a:avLst/>
            <a:gdLst>
              <a:gd name="connsiteX0" fmla="*/ 0 w 4463659"/>
              <a:gd name="connsiteY0" fmla="*/ 390029 h 390029"/>
              <a:gd name="connsiteX1" fmla="*/ 212349 w 4463659"/>
              <a:gd name="connsiteY1" fmla="*/ 390029 h 390029"/>
              <a:gd name="connsiteX2" fmla="*/ 212349 w 4463659"/>
              <a:gd name="connsiteY2" fmla="*/ 377028 h 390029"/>
              <a:gd name="connsiteX3" fmla="*/ 680383 w 4463659"/>
              <a:gd name="connsiteY3" fmla="*/ 377028 h 390029"/>
              <a:gd name="connsiteX4" fmla="*/ 689050 w 4463659"/>
              <a:gd name="connsiteY4" fmla="*/ 368361 h 390029"/>
              <a:gd name="connsiteX5" fmla="*/ 888398 w 4463659"/>
              <a:gd name="connsiteY5" fmla="*/ 368361 h 390029"/>
              <a:gd name="connsiteX6" fmla="*/ 888398 w 4463659"/>
              <a:gd name="connsiteY6" fmla="*/ 359693 h 390029"/>
              <a:gd name="connsiteX7" fmla="*/ 1014074 w 4463659"/>
              <a:gd name="connsiteY7" fmla="*/ 359693 h 390029"/>
              <a:gd name="connsiteX8" fmla="*/ 1014074 w 4463659"/>
              <a:gd name="connsiteY8" fmla="*/ 338025 h 390029"/>
              <a:gd name="connsiteX9" fmla="*/ 1200421 w 4463659"/>
              <a:gd name="connsiteY9" fmla="*/ 338025 h 390029"/>
              <a:gd name="connsiteX10" fmla="*/ 1200421 w 4463659"/>
              <a:gd name="connsiteY10" fmla="*/ 325024 h 390029"/>
              <a:gd name="connsiteX11" fmla="*/ 1356432 w 4463659"/>
              <a:gd name="connsiteY11" fmla="*/ 325024 h 390029"/>
              <a:gd name="connsiteX12" fmla="*/ 1356432 w 4463659"/>
              <a:gd name="connsiteY12" fmla="*/ 312023 h 390029"/>
              <a:gd name="connsiteX13" fmla="*/ 1399769 w 4463659"/>
              <a:gd name="connsiteY13" fmla="*/ 312023 h 390029"/>
              <a:gd name="connsiteX14" fmla="*/ 1399769 w 4463659"/>
              <a:gd name="connsiteY14" fmla="*/ 303356 h 390029"/>
              <a:gd name="connsiteX15" fmla="*/ 1512443 w 4463659"/>
              <a:gd name="connsiteY15" fmla="*/ 303356 h 390029"/>
              <a:gd name="connsiteX16" fmla="*/ 1512443 w 4463659"/>
              <a:gd name="connsiteY16" fmla="*/ 286021 h 390029"/>
              <a:gd name="connsiteX17" fmla="*/ 1659788 w 4463659"/>
              <a:gd name="connsiteY17" fmla="*/ 286021 h 390029"/>
              <a:gd name="connsiteX18" fmla="*/ 1659788 w 4463659"/>
              <a:gd name="connsiteY18" fmla="*/ 273020 h 390029"/>
              <a:gd name="connsiteX19" fmla="*/ 1911139 w 4463659"/>
              <a:gd name="connsiteY19" fmla="*/ 273020 h 390029"/>
              <a:gd name="connsiteX20" fmla="*/ 1911139 w 4463659"/>
              <a:gd name="connsiteY20" fmla="*/ 260019 h 390029"/>
              <a:gd name="connsiteX21" fmla="*/ 1989145 w 4463659"/>
              <a:gd name="connsiteY21" fmla="*/ 260019 h 390029"/>
              <a:gd name="connsiteX22" fmla="*/ 1989145 w 4463659"/>
              <a:gd name="connsiteY22" fmla="*/ 247018 h 390029"/>
              <a:gd name="connsiteX23" fmla="*/ 2119154 w 4463659"/>
              <a:gd name="connsiteY23" fmla="*/ 247018 h 390029"/>
              <a:gd name="connsiteX24" fmla="*/ 2119154 w 4463659"/>
              <a:gd name="connsiteY24" fmla="*/ 234017 h 390029"/>
              <a:gd name="connsiteX25" fmla="*/ 2218828 w 4463659"/>
              <a:gd name="connsiteY25" fmla="*/ 234017 h 390029"/>
              <a:gd name="connsiteX26" fmla="*/ 2227496 w 4463659"/>
              <a:gd name="connsiteY26" fmla="*/ 225349 h 390029"/>
              <a:gd name="connsiteX27" fmla="*/ 2361839 w 4463659"/>
              <a:gd name="connsiteY27" fmla="*/ 225349 h 390029"/>
              <a:gd name="connsiteX28" fmla="*/ 2361839 w 4463659"/>
              <a:gd name="connsiteY28" fmla="*/ 212349 h 390029"/>
              <a:gd name="connsiteX29" fmla="*/ 2647860 w 4463659"/>
              <a:gd name="connsiteY29" fmla="*/ 212349 h 390029"/>
              <a:gd name="connsiteX30" fmla="*/ 2647860 w 4463659"/>
              <a:gd name="connsiteY30" fmla="*/ 199348 h 390029"/>
              <a:gd name="connsiteX31" fmla="*/ 2816872 w 4463659"/>
              <a:gd name="connsiteY31" fmla="*/ 199348 h 390029"/>
              <a:gd name="connsiteX32" fmla="*/ 2816872 w 4463659"/>
              <a:gd name="connsiteY32" fmla="*/ 186347 h 390029"/>
              <a:gd name="connsiteX33" fmla="*/ 3016220 w 4463659"/>
              <a:gd name="connsiteY33" fmla="*/ 186347 h 390029"/>
              <a:gd name="connsiteX34" fmla="*/ 3016220 w 4463659"/>
              <a:gd name="connsiteY34" fmla="*/ 169013 h 390029"/>
              <a:gd name="connsiteX35" fmla="*/ 3094225 w 4463659"/>
              <a:gd name="connsiteY35" fmla="*/ 169013 h 390029"/>
              <a:gd name="connsiteX36" fmla="*/ 3102893 w 4463659"/>
              <a:gd name="connsiteY36" fmla="*/ 160345 h 390029"/>
              <a:gd name="connsiteX37" fmla="*/ 3553592 w 4463659"/>
              <a:gd name="connsiteY37" fmla="*/ 160345 h 390029"/>
              <a:gd name="connsiteX38" fmla="*/ 3553592 w 4463659"/>
              <a:gd name="connsiteY38" fmla="*/ 147344 h 390029"/>
              <a:gd name="connsiteX39" fmla="*/ 3644599 w 4463659"/>
              <a:gd name="connsiteY39" fmla="*/ 147344 h 390029"/>
              <a:gd name="connsiteX40" fmla="*/ 3644599 w 4463659"/>
              <a:gd name="connsiteY40" fmla="*/ 134344 h 390029"/>
              <a:gd name="connsiteX41" fmla="*/ 3960955 w 4463659"/>
              <a:gd name="connsiteY41" fmla="*/ 134344 h 390029"/>
              <a:gd name="connsiteX42" fmla="*/ 3960955 w 4463659"/>
              <a:gd name="connsiteY42" fmla="*/ 108342 h 390029"/>
              <a:gd name="connsiteX43" fmla="*/ 4095298 w 4463659"/>
              <a:gd name="connsiteY43" fmla="*/ 108342 h 390029"/>
              <a:gd name="connsiteX44" fmla="*/ 4095298 w 4463659"/>
              <a:gd name="connsiteY44" fmla="*/ 86673 h 390029"/>
              <a:gd name="connsiteX45" fmla="*/ 4155969 w 4463659"/>
              <a:gd name="connsiteY45" fmla="*/ 86673 h 390029"/>
              <a:gd name="connsiteX46" fmla="*/ 4155969 w 4463659"/>
              <a:gd name="connsiteY46" fmla="*/ 52004 h 390029"/>
              <a:gd name="connsiteX47" fmla="*/ 4233975 w 4463659"/>
              <a:gd name="connsiteY47" fmla="*/ 52004 h 390029"/>
              <a:gd name="connsiteX48" fmla="*/ 4233975 w 4463659"/>
              <a:gd name="connsiteY48" fmla="*/ 13001 h 390029"/>
              <a:gd name="connsiteX49" fmla="*/ 4307647 w 4463659"/>
              <a:gd name="connsiteY49" fmla="*/ 13001 h 390029"/>
              <a:gd name="connsiteX50" fmla="*/ 4320648 w 4463659"/>
              <a:gd name="connsiteY50" fmla="*/ 0 h 390029"/>
              <a:gd name="connsiteX51" fmla="*/ 4463659 w 4463659"/>
              <a:gd name="connsiteY51" fmla="*/ 0 h 3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463659" h="390029">
                <a:moveTo>
                  <a:pt x="0" y="390029"/>
                </a:moveTo>
                <a:lnTo>
                  <a:pt x="212349" y="390029"/>
                </a:lnTo>
                <a:lnTo>
                  <a:pt x="212349" y="377028"/>
                </a:lnTo>
                <a:lnTo>
                  <a:pt x="680383" y="377028"/>
                </a:lnTo>
                <a:lnTo>
                  <a:pt x="689050" y="368361"/>
                </a:lnTo>
                <a:lnTo>
                  <a:pt x="888398" y="368361"/>
                </a:lnTo>
                <a:lnTo>
                  <a:pt x="888398" y="359693"/>
                </a:lnTo>
                <a:lnTo>
                  <a:pt x="1014074" y="359693"/>
                </a:lnTo>
                <a:lnTo>
                  <a:pt x="1014074" y="338025"/>
                </a:lnTo>
                <a:lnTo>
                  <a:pt x="1200421" y="338025"/>
                </a:lnTo>
                <a:lnTo>
                  <a:pt x="1200421" y="325024"/>
                </a:lnTo>
                <a:lnTo>
                  <a:pt x="1356432" y="325024"/>
                </a:lnTo>
                <a:lnTo>
                  <a:pt x="1356432" y="312023"/>
                </a:lnTo>
                <a:lnTo>
                  <a:pt x="1399769" y="312023"/>
                </a:lnTo>
                <a:lnTo>
                  <a:pt x="1399769" y="303356"/>
                </a:lnTo>
                <a:lnTo>
                  <a:pt x="1512443" y="303356"/>
                </a:lnTo>
                <a:lnTo>
                  <a:pt x="1512443" y="286021"/>
                </a:lnTo>
                <a:lnTo>
                  <a:pt x="1659788" y="286021"/>
                </a:lnTo>
                <a:lnTo>
                  <a:pt x="1659788" y="273020"/>
                </a:lnTo>
                <a:lnTo>
                  <a:pt x="1911139" y="273020"/>
                </a:lnTo>
                <a:lnTo>
                  <a:pt x="1911139" y="260019"/>
                </a:lnTo>
                <a:lnTo>
                  <a:pt x="1989145" y="260019"/>
                </a:lnTo>
                <a:lnTo>
                  <a:pt x="1989145" y="247018"/>
                </a:lnTo>
                <a:lnTo>
                  <a:pt x="2119154" y="247018"/>
                </a:lnTo>
                <a:lnTo>
                  <a:pt x="2119154" y="234017"/>
                </a:lnTo>
                <a:lnTo>
                  <a:pt x="2218828" y="234017"/>
                </a:lnTo>
                <a:lnTo>
                  <a:pt x="2227496" y="225349"/>
                </a:lnTo>
                <a:lnTo>
                  <a:pt x="2361839" y="225349"/>
                </a:lnTo>
                <a:lnTo>
                  <a:pt x="2361839" y="212349"/>
                </a:lnTo>
                <a:lnTo>
                  <a:pt x="2647860" y="212349"/>
                </a:lnTo>
                <a:lnTo>
                  <a:pt x="2647860" y="199348"/>
                </a:lnTo>
                <a:lnTo>
                  <a:pt x="2816872" y="199348"/>
                </a:lnTo>
                <a:lnTo>
                  <a:pt x="2816872" y="186347"/>
                </a:lnTo>
                <a:lnTo>
                  <a:pt x="3016220" y="186347"/>
                </a:lnTo>
                <a:lnTo>
                  <a:pt x="3016220" y="169013"/>
                </a:lnTo>
                <a:lnTo>
                  <a:pt x="3094225" y="169013"/>
                </a:lnTo>
                <a:lnTo>
                  <a:pt x="3102893" y="160345"/>
                </a:lnTo>
                <a:lnTo>
                  <a:pt x="3553592" y="160345"/>
                </a:lnTo>
                <a:lnTo>
                  <a:pt x="3553592" y="147344"/>
                </a:lnTo>
                <a:lnTo>
                  <a:pt x="3644599" y="147344"/>
                </a:lnTo>
                <a:lnTo>
                  <a:pt x="3644599" y="134344"/>
                </a:lnTo>
                <a:lnTo>
                  <a:pt x="3960955" y="134344"/>
                </a:lnTo>
                <a:lnTo>
                  <a:pt x="3960955" y="108342"/>
                </a:lnTo>
                <a:lnTo>
                  <a:pt x="4095298" y="108342"/>
                </a:lnTo>
                <a:lnTo>
                  <a:pt x="4095298" y="86673"/>
                </a:lnTo>
                <a:lnTo>
                  <a:pt x="4155969" y="86673"/>
                </a:lnTo>
                <a:lnTo>
                  <a:pt x="4155969" y="52004"/>
                </a:lnTo>
                <a:lnTo>
                  <a:pt x="4233975" y="52004"/>
                </a:lnTo>
                <a:lnTo>
                  <a:pt x="4233975" y="13001"/>
                </a:lnTo>
                <a:lnTo>
                  <a:pt x="4307647" y="13001"/>
                </a:lnTo>
                <a:lnTo>
                  <a:pt x="4320648" y="0"/>
                </a:lnTo>
                <a:lnTo>
                  <a:pt x="4463659" y="0"/>
                </a:lnTo>
              </a:path>
            </a:pathLst>
          </a:custGeom>
          <a:noFill/>
          <a:ln w="28575">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 xmlns:a16="http://schemas.microsoft.com/office/drawing/2014/main" id="{03574076-7607-42EC-A0F3-1FB27A199BE8}"/>
              </a:ext>
            </a:extLst>
          </p:cNvPr>
          <p:cNvSpPr/>
          <p:nvPr/>
        </p:nvSpPr>
        <p:spPr>
          <a:xfrm>
            <a:off x="1369433" y="4703762"/>
            <a:ext cx="4498328" cy="216682"/>
          </a:xfrm>
          <a:custGeom>
            <a:avLst/>
            <a:gdLst>
              <a:gd name="connsiteX0" fmla="*/ 0 w 4498328"/>
              <a:gd name="connsiteY0" fmla="*/ 216682 h 216682"/>
              <a:gd name="connsiteX1" fmla="*/ 316357 w 4498328"/>
              <a:gd name="connsiteY1" fmla="*/ 216682 h 216682"/>
              <a:gd name="connsiteX2" fmla="*/ 433365 w 4498328"/>
              <a:gd name="connsiteY2" fmla="*/ 216682 h 216682"/>
              <a:gd name="connsiteX3" fmla="*/ 433365 w 4498328"/>
              <a:gd name="connsiteY3" fmla="*/ 199348 h 216682"/>
              <a:gd name="connsiteX4" fmla="*/ 489703 w 4498328"/>
              <a:gd name="connsiteY4" fmla="*/ 199348 h 216682"/>
              <a:gd name="connsiteX5" fmla="*/ 489703 w 4498328"/>
              <a:gd name="connsiteY5" fmla="*/ 186347 h 216682"/>
              <a:gd name="connsiteX6" fmla="*/ 923067 w 4498328"/>
              <a:gd name="connsiteY6" fmla="*/ 186347 h 216682"/>
              <a:gd name="connsiteX7" fmla="*/ 923067 w 4498328"/>
              <a:gd name="connsiteY7" fmla="*/ 182013 h 216682"/>
              <a:gd name="connsiteX8" fmla="*/ 1031409 w 4498328"/>
              <a:gd name="connsiteY8" fmla="*/ 182013 h 216682"/>
              <a:gd name="connsiteX9" fmla="*/ 1031409 w 4498328"/>
              <a:gd name="connsiteY9" fmla="*/ 173346 h 216682"/>
              <a:gd name="connsiteX10" fmla="*/ 1213422 w 4498328"/>
              <a:gd name="connsiteY10" fmla="*/ 173346 h 216682"/>
              <a:gd name="connsiteX11" fmla="*/ 1213422 w 4498328"/>
              <a:gd name="connsiteY11" fmla="*/ 164678 h 216682"/>
              <a:gd name="connsiteX12" fmla="*/ 1404103 w 4498328"/>
              <a:gd name="connsiteY12" fmla="*/ 164678 h 216682"/>
              <a:gd name="connsiteX13" fmla="*/ 1404103 w 4498328"/>
              <a:gd name="connsiteY13" fmla="*/ 151677 h 216682"/>
              <a:gd name="connsiteX14" fmla="*/ 1733460 w 4498328"/>
              <a:gd name="connsiteY14" fmla="*/ 151677 h 216682"/>
              <a:gd name="connsiteX15" fmla="*/ 1729126 w 4498328"/>
              <a:gd name="connsiteY15" fmla="*/ 147343 h 216682"/>
              <a:gd name="connsiteX16" fmla="*/ 1867803 w 4498328"/>
              <a:gd name="connsiteY16" fmla="*/ 147343 h 216682"/>
              <a:gd name="connsiteX17" fmla="*/ 1867803 w 4498328"/>
              <a:gd name="connsiteY17" fmla="*/ 134343 h 216682"/>
              <a:gd name="connsiteX18" fmla="*/ 1963143 w 4498328"/>
              <a:gd name="connsiteY18" fmla="*/ 134343 h 216682"/>
              <a:gd name="connsiteX19" fmla="*/ 1971811 w 4498328"/>
              <a:gd name="connsiteY19" fmla="*/ 125675 h 216682"/>
              <a:gd name="connsiteX20" fmla="*/ 2036815 w 4498328"/>
              <a:gd name="connsiteY20" fmla="*/ 125675 h 216682"/>
              <a:gd name="connsiteX21" fmla="*/ 2036815 w 4498328"/>
              <a:gd name="connsiteY21" fmla="*/ 108341 h 216682"/>
              <a:gd name="connsiteX22" fmla="*/ 2487515 w 4498328"/>
              <a:gd name="connsiteY22" fmla="*/ 108341 h 216682"/>
              <a:gd name="connsiteX23" fmla="*/ 2487515 w 4498328"/>
              <a:gd name="connsiteY23" fmla="*/ 86673 h 216682"/>
              <a:gd name="connsiteX24" fmla="*/ 2951215 w 4498328"/>
              <a:gd name="connsiteY24" fmla="*/ 86673 h 216682"/>
              <a:gd name="connsiteX25" fmla="*/ 2959883 w 4498328"/>
              <a:gd name="connsiteY25" fmla="*/ 78005 h 216682"/>
              <a:gd name="connsiteX26" fmla="*/ 3102893 w 4498328"/>
              <a:gd name="connsiteY26" fmla="*/ 78005 h 216682"/>
              <a:gd name="connsiteX27" fmla="*/ 3102893 w 4498328"/>
              <a:gd name="connsiteY27" fmla="*/ 65004 h 216682"/>
              <a:gd name="connsiteX28" fmla="*/ 3562260 w 4498328"/>
              <a:gd name="connsiteY28" fmla="*/ 65004 h 216682"/>
              <a:gd name="connsiteX29" fmla="*/ 3562260 w 4498328"/>
              <a:gd name="connsiteY29" fmla="*/ 52004 h 216682"/>
              <a:gd name="connsiteX30" fmla="*/ 3631598 w 4498328"/>
              <a:gd name="connsiteY30" fmla="*/ 52004 h 216682"/>
              <a:gd name="connsiteX31" fmla="*/ 3631598 w 4498328"/>
              <a:gd name="connsiteY31" fmla="*/ 39003 h 216682"/>
              <a:gd name="connsiteX32" fmla="*/ 3934954 w 4498328"/>
              <a:gd name="connsiteY32" fmla="*/ 39003 h 216682"/>
              <a:gd name="connsiteX33" fmla="*/ 3934954 w 4498328"/>
              <a:gd name="connsiteY33" fmla="*/ 17334 h 216682"/>
              <a:gd name="connsiteX34" fmla="*/ 4017293 w 4498328"/>
              <a:gd name="connsiteY34" fmla="*/ 17334 h 216682"/>
              <a:gd name="connsiteX35" fmla="*/ 4017293 w 4498328"/>
              <a:gd name="connsiteY35" fmla="*/ 0 h 216682"/>
              <a:gd name="connsiteX36" fmla="*/ 4498328 w 4498328"/>
              <a:gd name="connsiteY36" fmla="*/ 0 h 2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328" h="216682">
                <a:moveTo>
                  <a:pt x="0" y="216682"/>
                </a:moveTo>
                <a:lnTo>
                  <a:pt x="316357" y="216682"/>
                </a:lnTo>
                <a:lnTo>
                  <a:pt x="433365" y="216682"/>
                </a:lnTo>
                <a:lnTo>
                  <a:pt x="433365" y="199348"/>
                </a:lnTo>
                <a:lnTo>
                  <a:pt x="489703" y="199348"/>
                </a:lnTo>
                <a:lnTo>
                  <a:pt x="489703" y="186347"/>
                </a:lnTo>
                <a:lnTo>
                  <a:pt x="923067" y="186347"/>
                </a:lnTo>
                <a:lnTo>
                  <a:pt x="923067" y="182013"/>
                </a:lnTo>
                <a:lnTo>
                  <a:pt x="1031409" y="182013"/>
                </a:lnTo>
                <a:lnTo>
                  <a:pt x="1031409" y="173346"/>
                </a:lnTo>
                <a:lnTo>
                  <a:pt x="1213422" y="173346"/>
                </a:lnTo>
                <a:lnTo>
                  <a:pt x="1213422" y="164678"/>
                </a:lnTo>
                <a:lnTo>
                  <a:pt x="1404103" y="164678"/>
                </a:lnTo>
                <a:lnTo>
                  <a:pt x="1404103" y="151677"/>
                </a:lnTo>
                <a:lnTo>
                  <a:pt x="1733460" y="151677"/>
                </a:lnTo>
                <a:lnTo>
                  <a:pt x="1729126" y="147343"/>
                </a:lnTo>
                <a:lnTo>
                  <a:pt x="1867803" y="147343"/>
                </a:lnTo>
                <a:lnTo>
                  <a:pt x="1867803" y="134343"/>
                </a:lnTo>
                <a:lnTo>
                  <a:pt x="1963143" y="134343"/>
                </a:lnTo>
                <a:lnTo>
                  <a:pt x="1971811" y="125675"/>
                </a:lnTo>
                <a:lnTo>
                  <a:pt x="2036815" y="125675"/>
                </a:lnTo>
                <a:lnTo>
                  <a:pt x="2036815" y="108341"/>
                </a:lnTo>
                <a:lnTo>
                  <a:pt x="2487515" y="108341"/>
                </a:lnTo>
                <a:lnTo>
                  <a:pt x="2487515" y="86673"/>
                </a:lnTo>
                <a:lnTo>
                  <a:pt x="2951215" y="86673"/>
                </a:lnTo>
                <a:lnTo>
                  <a:pt x="2959883" y="78005"/>
                </a:lnTo>
                <a:lnTo>
                  <a:pt x="3102893" y="78005"/>
                </a:lnTo>
                <a:lnTo>
                  <a:pt x="3102893" y="65004"/>
                </a:lnTo>
                <a:lnTo>
                  <a:pt x="3562260" y="65004"/>
                </a:lnTo>
                <a:lnTo>
                  <a:pt x="3562260" y="52004"/>
                </a:lnTo>
                <a:lnTo>
                  <a:pt x="3631598" y="52004"/>
                </a:lnTo>
                <a:lnTo>
                  <a:pt x="3631598" y="39003"/>
                </a:lnTo>
                <a:lnTo>
                  <a:pt x="3934954" y="39003"/>
                </a:lnTo>
                <a:lnTo>
                  <a:pt x="3934954" y="17334"/>
                </a:lnTo>
                <a:lnTo>
                  <a:pt x="4017293" y="17334"/>
                </a:lnTo>
                <a:lnTo>
                  <a:pt x="4017293" y="0"/>
                </a:lnTo>
                <a:lnTo>
                  <a:pt x="4498328" y="0"/>
                </a:lnTo>
              </a:path>
            </a:pathLst>
          </a:custGeom>
          <a:noFill/>
          <a:ln w="28575">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a:extLst>
              <a:ext uri="{FF2B5EF4-FFF2-40B4-BE49-F238E27FC236}">
                <a16:creationId xmlns="" xmlns:a16="http://schemas.microsoft.com/office/drawing/2014/main" id="{B31B854B-5278-4B01-A4E8-EF9876E4125D}"/>
              </a:ext>
            </a:extLst>
          </p:cNvPr>
          <p:cNvSpPr>
            <a:spLocks noGrp="1"/>
          </p:cNvSpPr>
          <p:nvPr>
            <p:ph type="title"/>
          </p:nvPr>
        </p:nvSpPr>
        <p:spPr/>
        <p:txBody>
          <a:bodyPr/>
          <a:lstStyle/>
          <a:p>
            <a:r>
              <a:rPr lang="en-US"/>
              <a:t>Outcomes by Baseline CVD</a:t>
            </a:r>
          </a:p>
        </p:txBody>
      </p:sp>
      <p:sp>
        <p:nvSpPr>
          <p:cNvPr id="4" name="Slide Number Placeholder 3">
            <a:extLst>
              <a:ext uri="{FF2B5EF4-FFF2-40B4-BE49-F238E27FC236}">
                <a16:creationId xmlns="" xmlns:a16="http://schemas.microsoft.com/office/drawing/2014/main" id="{88795CB7-35D3-4190-BC38-0F7314446EA8}"/>
              </a:ext>
            </a:extLst>
          </p:cNvPr>
          <p:cNvSpPr>
            <a:spLocks noGrp="1"/>
          </p:cNvSpPr>
          <p:nvPr>
            <p:ph type="sldNum" sz="quarter" idx="12"/>
          </p:nvPr>
        </p:nvSpPr>
        <p:spPr/>
        <p:txBody>
          <a:bodyPr/>
          <a:lstStyle/>
          <a:p>
            <a:fld id="{CC7432E5-F8E0-41AE-9A6B-AD730338B005}" type="slidenum">
              <a:rPr lang="en-US" smtClean="0"/>
              <a:pPr/>
              <a:t>177</a:t>
            </a:fld>
            <a:endParaRPr lang="en-US"/>
          </a:p>
        </p:txBody>
      </p:sp>
      <p:sp>
        <p:nvSpPr>
          <p:cNvPr id="7" name="Text Placeholder 6">
            <a:extLst>
              <a:ext uri="{FF2B5EF4-FFF2-40B4-BE49-F238E27FC236}">
                <a16:creationId xmlns="" xmlns:a16="http://schemas.microsoft.com/office/drawing/2014/main" id="{A0547BE4-3439-40E5-8C1B-58ADF553FA0E}"/>
              </a:ext>
            </a:extLst>
          </p:cNvPr>
          <p:cNvSpPr>
            <a:spLocks noGrp="1"/>
          </p:cNvSpPr>
          <p:nvPr>
            <p:ph type="body" sz="quarter" idx="13"/>
          </p:nvPr>
        </p:nvSpPr>
        <p:spPr/>
        <p:txBody>
          <a:bodyPr/>
          <a:lstStyle/>
          <a:p>
            <a:r>
              <a:rPr lang="en-US"/>
              <a:t>CV = cardiovascular; CVD = cardiovascular disease; ESKD = end-stage kidney disease; </a:t>
            </a:r>
            <a:r>
              <a:rPr lang="en-US" err="1"/>
              <a:t>hHF</a:t>
            </a:r>
            <a:r>
              <a:rPr lang="en-US"/>
              <a:t> = hospitalization for heart failure; HR = hazard ratio; MI = myocardial infarction.</a:t>
            </a:r>
          </a:p>
          <a:p>
            <a:r>
              <a:rPr lang="en-US"/>
              <a:t>McMurray JJV et al. </a:t>
            </a:r>
            <a:r>
              <a:rPr lang="en-US" i="1"/>
              <a:t>Circulation</a:t>
            </a:r>
            <a:r>
              <a:rPr lang="en-US"/>
              <a:t>. 2021;143:438–448. </a:t>
            </a:r>
          </a:p>
        </p:txBody>
      </p:sp>
      <p:sp>
        <p:nvSpPr>
          <p:cNvPr id="8" name="TextBox 7">
            <a:extLst>
              <a:ext uri="{FF2B5EF4-FFF2-40B4-BE49-F238E27FC236}">
                <a16:creationId xmlns="" xmlns:a16="http://schemas.microsoft.com/office/drawing/2014/main" id="{3F1DFEEB-B5D9-49FC-ADE5-37778101589D}"/>
              </a:ext>
            </a:extLst>
          </p:cNvPr>
          <p:cNvSpPr txBox="1"/>
          <p:nvPr/>
        </p:nvSpPr>
        <p:spPr>
          <a:xfrm>
            <a:off x="2430887" y="1195105"/>
            <a:ext cx="1923924" cy="523220"/>
          </a:xfrm>
          <a:prstGeom prst="rect">
            <a:avLst/>
          </a:prstGeom>
          <a:noFill/>
        </p:spPr>
        <p:txBody>
          <a:bodyPr wrap="none" rtlCol="0">
            <a:spAutoFit/>
          </a:bodyPr>
          <a:lstStyle/>
          <a:p>
            <a:pPr algn="ctr">
              <a:buClr>
                <a:schemeClr val="accent1"/>
              </a:buClr>
            </a:pPr>
            <a:r>
              <a:rPr lang="en-US" sz="1400" b="1"/>
              <a:t>Secondary Endpoint</a:t>
            </a:r>
          </a:p>
          <a:p>
            <a:pPr algn="ctr">
              <a:buClr>
                <a:schemeClr val="accent1"/>
              </a:buClr>
            </a:pPr>
            <a:r>
              <a:rPr lang="en-US" sz="1400"/>
              <a:t>All-cause Mortality</a:t>
            </a:r>
          </a:p>
        </p:txBody>
      </p:sp>
      <p:sp>
        <p:nvSpPr>
          <p:cNvPr id="9" name="TextBox 8">
            <a:extLst>
              <a:ext uri="{FF2B5EF4-FFF2-40B4-BE49-F238E27FC236}">
                <a16:creationId xmlns="" xmlns:a16="http://schemas.microsoft.com/office/drawing/2014/main" id="{A69B02EA-F4FE-41A9-86B0-868958B60E35}"/>
              </a:ext>
            </a:extLst>
          </p:cNvPr>
          <p:cNvSpPr txBox="1"/>
          <p:nvPr/>
        </p:nvSpPr>
        <p:spPr>
          <a:xfrm>
            <a:off x="7901408" y="1195105"/>
            <a:ext cx="2793714" cy="523220"/>
          </a:xfrm>
          <a:prstGeom prst="rect">
            <a:avLst/>
          </a:prstGeom>
          <a:noFill/>
        </p:spPr>
        <p:txBody>
          <a:bodyPr wrap="none" rtlCol="0">
            <a:spAutoFit/>
          </a:bodyPr>
          <a:lstStyle/>
          <a:p>
            <a:pPr algn="ctr">
              <a:buClr>
                <a:schemeClr val="accent1"/>
              </a:buClr>
            </a:pPr>
            <a:r>
              <a:rPr lang="en-US" sz="1400" b="1" i="1"/>
              <a:t>Post Hoc </a:t>
            </a:r>
            <a:r>
              <a:rPr lang="en-US" sz="1400" b="1"/>
              <a:t>Endpoint</a:t>
            </a:r>
          </a:p>
          <a:p>
            <a:pPr algn="ctr">
              <a:buClr>
                <a:schemeClr val="accent1"/>
              </a:buClr>
            </a:pPr>
            <a:r>
              <a:rPr lang="en-US" sz="1400"/>
              <a:t>MI, Stroke, </a:t>
            </a:r>
            <a:r>
              <a:rPr lang="en-US" sz="1400" err="1"/>
              <a:t>hHF</a:t>
            </a:r>
            <a:r>
              <a:rPr lang="en-US" sz="1400"/>
              <a:t>, ESKD, or Death</a:t>
            </a:r>
          </a:p>
        </p:txBody>
      </p:sp>
      <p:grpSp>
        <p:nvGrpSpPr>
          <p:cNvPr id="269" name="Group 268">
            <a:extLst>
              <a:ext uri="{FF2B5EF4-FFF2-40B4-BE49-F238E27FC236}">
                <a16:creationId xmlns="" xmlns:a16="http://schemas.microsoft.com/office/drawing/2014/main" id="{F234C412-C1F1-47FF-822E-C10AC478C0E5}"/>
              </a:ext>
            </a:extLst>
          </p:cNvPr>
          <p:cNvGrpSpPr/>
          <p:nvPr/>
        </p:nvGrpSpPr>
        <p:grpSpPr>
          <a:xfrm>
            <a:off x="25987" y="5210971"/>
            <a:ext cx="6023686" cy="818526"/>
            <a:chOff x="25987" y="4897196"/>
            <a:chExt cx="6023687" cy="818526"/>
          </a:xfrm>
        </p:grpSpPr>
        <p:sp>
          <p:nvSpPr>
            <p:cNvPr id="40" name="TextBox 39">
              <a:extLst>
                <a:ext uri="{FF2B5EF4-FFF2-40B4-BE49-F238E27FC236}">
                  <a16:creationId xmlns="" xmlns:a16="http://schemas.microsoft.com/office/drawing/2014/main" id="{AD65BF38-AF07-4F0D-ACBE-790A5D3AE90B}"/>
                </a:ext>
              </a:extLst>
            </p:cNvPr>
            <p:cNvSpPr txBox="1"/>
            <p:nvPr/>
          </p:nvSpPr>
          <p:spPr>
            <a:xfrm>
              <a:off x="1178288"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813</a:t>
              </a:r>
            </a:p>
          </p:txBody>
        </p:sp>
        <p:sp>
          <p:nvSpPr>
            <p:cNvPr id="41" name="TextBox 40">
              <a:extLst>
                <a:ext uri="{FF2B5EF4-FFF2-40B4-BE49-F238E27FC236}">
                  <a16:creationId xmlns="" xmlns:a16="http://schemas.microsoft.com/office/drawing/2014/main" id="{E8AE1BE2-79CA-49D3-920E-E7FAFBCEED55}"/>
                </a:ext>
              </a:extLst>
            </p:cNvPr>
            <p:cNvSpPr txBox="1"/>
            <p:nvPr/>
          </p:nvSpPr>
          <p:spPr>
            <a:xfrm>
              <a:off x="1734544"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790</a:t>
              </a:r>
            </a:p>
          </p:txBody>
        </p:sp>
        <p:sp>
          <p:nvSpPr>
            <p:cNvPr id="42" name="TextBox 41">
              <a:extLst>
                <a:ext uri="{FF2B5EF4-FFF2-40B4-BE49-F238E27FC236}">
                  <a16:creationId xmlns="" xmlns:a16="http://schemas.microsoft.com/office/drawing/2014/main" id="{9582D665-392B-4A16-AEDD-197330A93B02}"/>
                </a:ext>
              </a:extLst>
            </p:cNvPr>
            <p:cNvSpPr txBox="1"/>
            <p:nvPr/>
          </p:nvSpPr>
          <p:spPr>
            <a:xfrm>
              <a:off x="2301796"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783</a:t>
              </a:r>
            </a:p>
          </p:txBody>
        </p:sp>
        <p:sp>
          <p:nvSpPr>
            <p:cNvPr id="43" name="TextBox 42">
              <a:extLst>
                <a:ext uri="{FF2B5EF4-FFF2-40B4-BE49-F238E27FC236}">
                  <a16:creationId xmlns="" xmlns:a16="http://schemas.microsoft.com/office/drawing/2014/main" id="{049DB81F-2D57-4523-862E-1FED2626100D}"/>
                </a:ext>
              </a:extLst>
            </p:cNvPr>
            <p:cNvSpPr txBox="1"/>
            <p:nvPr/>
          </p:nvSpPr>
          <p:spPr>
            <a:xfrm>
              <a:off x="3441531"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764</a:t>
              </a:r>
            </a:p>
          </p:txBody>
        </p:sp>
        <p:sp>
          <p:nvSpPr>
            <p:cNvPr id="44" name="TextBox 43">
              <a:extLst>
                <a:ext uri="{FF2B5EF4-FFF2-40B4-BE49-F238E27FC236}">
                  <a16:creationId xmlns="" xmlns:a16="http://schemas.microsoft.com/office/drawing/2014/main" id="{F9358E6D-ADC9-4B7B-8296-B924C5776874}"/>
                </a:ext>
              </a:extLst>
            </p:cNvPr>
            <p:cNvSpPr txBox="1"/>
            <p:nvPr/>
          </p:nvSpPr>
          <p:spPr>
            <a:xfrm>
              <a:off x="3991155"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731</a:t>
              </a:r>
            </a:p>
          </p:txBody>
        </p:sp>
        <p:sp>
          <p:nvSpPr>
            <p:cNvPr id="45" name="TextBox 44">
              <a:extLst>
                <a:ext uri="{FF2B5EF4-FFF2-40B4-BE49-F238E27FC236}">
                  <a16:creationId xmlns="" xmlns:a16="http://schemas.microsoft.com/office/drawing/2014/main" id="{EC22B0FD-5F3E-462E-87DC-F85903E8FD34}"/>
                </a:ext>
              </a:extLst>
            </p:cNvPr>
            <p:cNvSpPr txBox="1"/>
            <p:nvPr/>
          </p:nvSpPr>
          <p:spPr>
            <a:xfrm>
              <a:off x="456025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600</a:t>
              </a:r>
            </a:p>
          </p:txBody>
        </p:sp>
        <p:sp>
          <p:nvSpPr>
            <p:cNvPr id="46" name="TextBox 45">
              <a:extLst>
                <a:ext uri="{FF2B5EF4-FFF2-40B4-BE49-F238E27FC236}">
                  <a16:creationId xmlns="" xmlns:a16="http://schemas.microsoft.com/office/drawing/2014/main" id="{202D0D6A-A339-4591-B156-45D54BE11025}"/>
                </a:ext>
              </a:extLst>
            </p:cNvPr>
            <p:cNvSpPr txBox="1"/>
            <p:nvPr/>
          </p:nvSpPr>
          <p:spPr>
            <a:xfrm>
              <a:off x="512762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403</a:t>
              </a:r>
            </a:p>
          </p:txBody>
        </p:sp>
        <p:sp>
          <p:nvSpPr>
            <p:cNvPr id="47" name="TextBox 46">
              <a:extLst>
                <a:ext uri="{FF2B5EF4-FFF2-40B4-BE49-F238E27FC236}">
                  <a16:creationId xmlns="" xmlns:a16="http://schemas.microsoft.com/office/drawing/2014/main" id="{14DC58AA-9F4A-497E-A123-1DB877F9D7D9}"/>
                </a:ext>
              </a:extLst>
            </p:cNvPr>
            <p:cNvSpPr txBox="1"/>
            <p:nvPr/>
          </p:nvSpPr>
          <p:spPr>
            <a:xfrm>
              <a:off x="5672648"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160</a:t>
              </a:r>
            </a:p>
          </p:txBody>
        </p:sp>
        <p:sp>
          <p:nvSpPr>
            <p:cNvPr id="48" name="TextBox 47">
              <a:extLst>
                <a:ext uri="{FF2B5EF4-FFF2-40B4-BE49-F238E27FC236}">
                  <a16:creationId xmlns="" xmlns:a16="http://schemas.microsoft.com/office/drawing/2014/main" id="{40F6017D-0B95-4418-94FF-FBADE7E7B618}"/>
                </a:ext>
              </a:extLst>
            </p:cNvPr>
            <p:cNvSpPr txBox="1"/>
            <p:nvPr/>
          </p:nvSpPr>
          <p:spPr>
            <a:xfrm>
              <a:off x="1178288"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797</a:t>
              </a:r>
            </a:p>
          </p:txBody>
        </p:sp>
        <p:sp>
          <p:nvSpPr>
            <p:cNvPr id="49" name="TextBox 48">
              <a:extLst>
                <a:ext uri="{FF2B5EF4-FFF2-40B4-BE49-F238E27FC236}">
                  <a16:creationId xmlns="" xmlns:a16="http://schemas.microsoft.com/office/drawing/2014/main" id="{62CDB6DD-6611-4927-BAC8-AF69BDE59C8F}"/>
                </a:ext>
              </a:extLst>
            </p:cNvPr>
            <p:cNvSpPr txBox="1"/>
            <p:nvPr/>
          </p:nvSpPr>
          <p:spPr>
            <a:xfrm>
              <a:off x="1734544"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770</a:t>
              </a:r>
            </a:p>
          </p:txBody>
        </p:sp>
        <p:sp>
          <p:nvSpPr>
            <p:cNvPr id="50" name="TextBox 49">
              <a:extLst>
                <a:ext uri="{FF2B5EF4-FFF2-40B4-BE49-F238E27FC236}">
                  <a16:creationId xmlns="" xmlns:a16="http://schemas.microsoft.com/office/drawing/2014/main" id="{CFE5B1A6-E8F2-4DED-8703-3DD410CB0CBC}"/>
                </a:ext>
              </a:extLst>
            </p:cNvPr>
            <p:cNvSpPr txBox="1"/>
            <p:nvPr/>
          </p:nvSpPr>
          <p:spPr>
            <a:xfrm>
              <a:off x="230179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759</a:t>
              </a:r>
            </a:p>
          </p:txBody>
        </p:sp>
        <p:sp>
          <p:nvSpPr>
            <p:cNvPr id="51" name="TextBox 50">
              <a:extLst>
                <a:ext uri="{FF2B5EF4-FFF2-40B4-BE49-F238E27FC236}">
                  <a16:creationId xmlns="" xmlns:a16="http://schemas.microsoft.com/office/drawing/2014/main" id="{40F19449-F7DD-4B1D-8036-7715C8FE15C1}"/>
                </a:ext>
              </a:extLst>
            </p:cNvPr>
            <p:cNvSpPr txBox="1"/>
            <p:nvPr/>
          </p:nvSpPr>
          <p:spPr>
            <a:xfrm>
              <a:off x="344152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734</a:t>
              </a:r>
            </a:p>
          </p:txBody>
        </p:sp>
        <p:sp>
          <p:nvSpPr>
            <p:cNvPr id="52" name="TextBox 51">
              <a:extLst>
                <a:ext uri="{FF2B5EF4-FFF2-40B4-BE49-F238E27FC236}">
                  <a16:creationId xmlns="" xmlns:a16="http://schemas.microsoft.com/office/drawing/2014/main" id="{86E5057E-D39A-4355-A4AF-95B8AD595923}"/>
                </a:ext>
              </a:extLst>
            </p:cNvPr>
            <p:cNvSpPr txBox="1"/>
            <p:nvPr/>
          </p:nvSpPr>
          <p:spPr>
            <a:xfrm>
              <a:off x="3991155"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702</a:t>
              </a:r>
            </a:p>
          </p:txBody>
        </p:sp>
        <p:sp>
          <p:nvSpPr>
            <p:cNvPr id="53" name="TextBox 52">
              <a:extLst>
                <a:ext uri="{FF2B5EF4-FFF2-40B4-BE49-F238E27FC236}">
                  <a16:creationId xmlns="" xmlns:a16="http://schemas.microsoft.com/office/drawing/2014/main" id="{0B1A1684-B1A4-490E-85EE-36669DB5F531}"/>
                </a:ext>
              </a:extLst>
            </p:cNvPr>
            <p:cNvSpPr txBox="1"/>
            <p:nvPr/>
          </p:nvSpPr>
          <p:spPr>
            <a:xfrm>
              <a:off x="4560255"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566</a:t>
              </a:r>
            </a:p>
          </p:txBody>
        </p:sp>
        <p:sp>
          <p:nvSpPr>
            <p:cNvPr id="54" name="TextBox 53">
              <a:extLst>
                <a:ext uri="{FF2B5EF4-FFF2-40B4-BE49-F238E27FC236}">
                  <a16:creationId xmlns="" xmlns:a16="http://schemas.microsoft.com/office/drawing/2014/main" id="{BD3C9B5A-FD34-4766-905F-339722D2BD00}"/>
                </a:ext>
              </a:extLst>
            </p:cNvPr>
            <p:cNvSpPr txBox="1"/>
            <p:nvPr/>
          </p:nvSpPr>
          <p:spPr>
            <a:xfrm>
              <a:off x="512761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386</a:t>
              </a:r>
            </a:p>
          </p:txBody>
        </p:sp>
        <p:sp>
          <p:nvSpPr>
            <p:cNvPr id="55" name="TextBox 54">
              <a:extLst>
                <a:ext uri="{FF2B5EF4-FFF2-40B4-BE49-F238E27FC236}">
                  <a16:creationId xmlns="" xmlns:a16="http://schemas.microsoft.com/office/drawing/2014/main" id="{797F8616-78D7-4354-A0C8-D456993994A4}"/>
                </a:ext>
              </a:extLst>
            </p:cNvPr>
            <p:cNvSpPr txBox="1"/>
            <p:nvPr/>
          </p:nvSpPr>
          <p:spPr>
            <a:xfrm>
              <a:off x="567264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137</a:t>
              </a:r>
            </a:p>
          </p:txBody>
        </p:sp>
        <p:sp>
          <p:nvSpPr>
            <p:cNvPr id="56" name="TextBox 55">
              <a:extLst>
                <a:ext uri="{FF2B5EF4-FFF2-40B4-BE49-F238E27FC236}">
                  <a16:creationId xmlns="" xmlns:a16="http://schemas.microsoft.com/office/drawing/2014/main" id="{45763A6A-C620-4FB0-B89A-8C07A78AB3D2}"/>
                </a:ext>
              </a:extLst>
            </p:cNvPr>
            <p:cNvSpPr txBox="1"/>
            <p:nvPr/>
          </p:nvSpPr>
          <p:spPr>
            <a:xfrm>
              <a:off x="211935" y="5042228"/>
              <a:ext cx="1095172" cy="230832"/>
            </a:xfrm>
            <a:prstGeom prst="rect">
              <a:avLst/>
            </a:prstGeom>
            <a:noFill/>
          </p:spPr>
          <p:txBody>
            <a:bodyPr wrap="none" rtlCol="0">
              <a:spAutoFit/>
            </a:bodyPr>
            <a:lstStyle/>
            <a:p>
              <a:pPr algn="r">
                <a:buClr>
                  <a:schemeClr val="accent1"/>
                </a:buClr>
              </a:pPr>
              <a:r>
                <a:rPr lang="en-US" sz="900" b="1">
                  <a:solidFill>
                    <a:schemeClr val="accent1"/>
                  </a:solidFill>
                </a:rPr>
                <a:t>Dapagliflozin/CV</a:t>
              </a:r>
            </a:p>
          </p:txBody>
        </p:sp>
        <p:sp>
          <p:nvSpPr>
            <p:cNvPr id="57" name="TextBox 56">
              <a:extLst>
                <a:ext uri="{FF2B5EF4-FFF2-40B4-BE49-F238E27FC236}">
                  <a16:creationId xmlns="" xmlns:a16="http://schemas.microsoft.com/office/drawing/2014/main" id="{AD72737B-62A9-4F0F-ACF6-8F7B3A39C589}"/>
                </a:ext>
              </a:extLst>
            </p:cNvPr>
            <p:cNvSpPr txBox="1"/>
            <p:nvPr/>
          </p:nvSpPr>
          <p:spPr>
            <a:xfrm>
              <a:off x="487651" y="5337336"/>
              <a:ext cx="81945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Placebo/CV</a:t>
              </a:r>
            </a:p>
          </p:txBody>
        </p:sp>
        <p:sp>
          <p:nvSpPr>
            <p:cNvPr id="58" name="TextBox 57">
              <a:extLst>
                <a:ext uri="{FF2B5EF4-FFF2-40B4-BE49-F238E27FC236}">
                  <a16:creationId xmlns="" xmlns:a16="http://schemas.microsoft.com/office/drawing/2014/main" id="{03C9CCBF-FF1F-44C6-8C10-CC1C8CCAC792}"/>
                </a:ext>
              </a:extLst>
            </p:cNvPr>
            <p:cNvSpPr txBox="1"/>
            <p:nvPr/>
          </p:nvSpPr>
          <p:spPr>
            <a:xfrm>
              <a:off x="558183" y="4897196"/>
              <a:ext cx="748923" cy="230832"/>
            </a:xfrm>
            <a:prstGeom prst="rect">
              <a:avLst/>
            </a:prstGeom>
            <a:noFill/>
          </p:spPr>
          <p:txBody>
            <a:bodyPr wrap="none" rtlCol="0">
              <a:spAutoFit/>
            </a:bodyPr>
            <a:lstStyle/>
            <a:p>
              <a:pPr algn="r">
                <a:buClr>
                  <a:schemeClr val="accent1"/>
                </a:buClr>
              </a:pPr>
              <a:r>
                <a:rPr lang="en-US" sz="900" b="1"/>
                <a:t>No at Risk</a:t>
              </a:r>
            </a:p>
          </p:txBody>
        </p:sp>
        <p:sp>
          <p:nvSpPr>
            <p:cNvPr id="75" name="TextBox 74">
              <a:extLst>
                <a:ext uri="{FF2B5EF4-FFF2-40B4-BE49-F238E27FC236}">
                  <a16:creationId xmlns="" xmlns:a16="http://schemas.microsoft.com/office/drawing/2014/main" id="{509C806E-5624-426A-8F2C-E390B44BE0E6}"/>
                </a:ext>
              </a:extLst>
            </p:cNvPr>
            <p:cNvSpPr txBox="1"/>
            <p:nvPr/>
          </p:nvSpPr>
          <p:spPr>
            <a:xfrm>
              <a:off x="2862642" y="5053064"/>
              <a:ext cx="377026" cy="230832"/>
            </a:xfrm>
            <a:prstGeom prst="rect">
              <a:avLst/>
            </a:prstGeom>
            <a:noFill/>
          </p:spPr>
          <p:txBody>
            <a:bodyPr wrap="none" rtlCol="0">
              <a:spAutoFit/>
            </a:bodyPr>
            <a:lstStyle/>
            <a:p>
              <a:pPr algn="ctr">
                <a:buClr>
                  <a:schemeClr val="accent1"/>
                </a:buClr>
              </a:pPr>
              <a:r>
                <a:rPr lang="en-US" sz="900">
                  <a:solidFill>
                    <a:schemeClr val="accent1"/>
                  </a:solidFill>
                </a:rPr>
                <a:t>776</a:t>
              </a:r>
            </a:p>
          </p:txBody>
        </p:sp>
        <p:sp>
          <p:nvSpPr>
            <p:cNvPr id="76" name="TextBox 75">
              <a:extLst>
                <a:ext uri="{FF2B5EF4-FFF2-40B4-BE49-F238E27FC236}">
                  <a16:creationId xmlns="" xmlns:a16="http://schemas.microsoft.com/office/drawing/2014/main" id="{6E4D0398-F3E9-4BAB-B133-BFF8E64B31FE}"/>
                </a:ext>
              </a:extLst>
            </p:cNvPr>
            <p:cNvSpPr txBox="1"/>
            <p:nvPr/>
          </p:nvSpPr>
          <p:spPr>
            <a:xfrm>
              <a:off x="286264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745</a:t>
              </a:r>
            </a:p>
          </p:txBody>
        </p:sp>
        <p:sp>
          <p:nvSpPr>
            <p:cNvPr id="147" name="TextBox 146">
              <a:extLst>
                <a:ext uri="{FF2B5EF4-FFF2-40B4-BE49-F238E27FC236}">
                  <a16:creationId xmlns="" xmlns:a16="http://schemas.microsoft.com/office/drawing/2014/main" id="{3F4FCF5D-4048-4515-93F1-5FFC1221B394}"/>
                </a:ext>
              </a:extLst>
            </p:cNvPr>
            <p:cNvSpPr txBox="1"/>
            <p:nvPr/>
          </p:nvSpPr>
          <p:spPr>
            <a:xfrm>
              <a:off x="1146230"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1355</a:t>
              </a:r>
            </a:p>
          </p:txBody>
        </p:sp>
        <p:sp>
          <p:nvSpPr>
            <p:cNvPr id="148" name="TextBox 147">
              <a:extLst>
                <a:ext uri="{FF2B5EF4-FFF2-40B4-BE49-F238E27FC236}">
                  <a16:creationId xmlns="" xmlns:a16="http://schemas.microsoft.com/office/drawing/2014/main" id="{03E9EC94-71B7-405E-B1A2-6AA2EAC9F497}"/>
                </a:ext>
              </a:extLst>
            </p:cNvPr>
            <p:cNvSpPr txBox="1"/>
            <p:nvPr/>
          </p:nvSpPr>
          <p:spPr>
            <a:xfrm>
              <a:off x="1702486"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1265</a:t>
              </a:r>
            </a:p>
          </p:txBody>
        </p:sp>
        <p:sp>
          <p:nvSpPr>
            <p:cNvPr id="149" name="TextBox 148">
              <a:extLst>
                <a:ext uri="{FF2B5EF4-FFF2-40B4-BE49-F238E27FC236}">
                  <a16:creationId xmlns="" xmlns:a16="http://schemas.microsoft.com/office/drawing/2014/main" id="{487061A5-09B9-47F7-B712-F2DBAA5087C5}"/>
                </a:ext>
              </a:extLst>
            </p:cNvPr>
            <p:cNvSpPr txBox="1"/>
            <p:nvPr/>
          </p:nvSpPr>
          <p:spPr>
            <a:xfrm>
              <a:off x="2269739"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1259</a:t>
              </a:r>
            </a:p>
          </p:txBody>
        </p:sp>
        <p:sp>
          <p:nvSpPr>
            <p:cNvPr id="150" name="TextBox 149">
              <a:extLst>
                <a:ext uri="{FF2B5EF4-FFF2-40B4-BE49-F238E27FC236}">
                  <a16:creationId xmlns="" xmlns:a16="http://schemas.microsoft.com/office/drawing/2014/main" id="{22463C99-AB2A-4E2F-B331-4E19D6269B4F}"/>
                </a:ext>
              </a:extLst>
            </p:cNvPr>
            <p:cNvSpPr txBox="1"/>
            <p:nvPr/>
          </p:nvSpPr>
          <p:spPr>
            <a:xfrm>
              <a:off x="3409470"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1238</a:t>
              </a:r>
            </a:p>
          </p:txBody>
        </p:sp>
        <p:sp>
          <p:nvSpPr>
            <p:cNvPr id="151" name="TextBox 150">
              <a:extLst>
                <a:ext uri="{FF2B5EF4-FFF2-40B4-BE49-F238E27FC236}">
                  <a16:creationId xmlns="" xmlns:a16="http://schemas.microsoft.com/office/drawing/2014/main" id="{83DC7685-394F-4D4A-9FCA-AE8F243D368C}"/>
                </a:ext>
              </a:extLst>
            </p:cNvPr>
            <p:cNvSpPr txBox="1"/>
            <p:nvPr/>
          </p:nvSpPr>
          <p:spPr>
            <a:xfrm>
              <a:off x="3959095"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1200</a:t>
              </a:r>
            </a:p>
          </p:txBody>
        </p:sp>
        <p:sp>
          <p:nvSpPr>
            <p:cNvPr id="152" name="TextBox 151">
              <a:extLst>
                <a:ext uri="{FF2B5EF4-FFF2-40B4-BE49-F238E27FC236}">
                  <a16:creationId xmlns="" xmlns:a16="http://schemas.microsoft.com/office/drawing/2014/main" id="{D72837E9-3F85-4495-A9D4-BA9C12210805}"/>
                </a:ext>
              </a:extLst>
            </p:cNvPr>
            <p:cNvSpPr txBox="1"/>
            <p:nvPr/>
          </p:nvSpPr>
          <p:spPr>
            <a:xfrm>
              <a:off x="4560255"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936</a:t>
              </a:r>
            </a:p>
          </p:txBody>
        </p:sp>
        <p:sp>
          <p:nvSpPr>
            <p:cNvPr id="153" name="TextBox 152">
              <a:extLst>
                <a:ext uri="{FF2B5EF4-FFF2-40B4-BE49-F238E27FC236}">
                  <a16:creationId xmlns="" xmlns:a16="http://schemas.microsoft.com/office/drawing/2014/main" id="{755C453B-E023-425F-A62A-94E4B83A74D7}"/>
                </a:ext>
              </a:extLst>
            </p:cNvPr>
            <p:cNvSpPr txBox="1"/>
            <p:nvPr/>
          </p:nvSpPr>
          <p:spPr>
            <a:xfrm>
              <a:off x="5127619"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623</a:t>
              </a:r>
            </a:p>
          </p:txBody>
        </p:sp>
        <p:sp>
          <p:nvSpPr>
            <p:cNvPr id="154" name="TextBox 153">
              <a:extLst>
                <a:ext uri="{FF2B5EF4-FFF2-40B4-BE49-F238E27FC236}">
                  <a16:creationId xmlns="" xmlns:a16="http://schemas.microsoft.com/office/drawing/2014/main" id="{BCAA75E5-2D91-4D0F-A287-AC6B6FE72A51}"/>
                </a:ext>
              </a:extLst>
            </p:cNvPr>
            <p:cNvSpPr txBox="1"/>
            <p:nvPr/>
          </p:nvSpPr>
          <p:spPr>
            <a:xfrm>
              <a:off x="5672647"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242</a:t>
              </a:r>
            </a:p>
          </p:txBody>
        </p:sp>
        <p:sp>
          <p:nvSpPr>
            <p:cNvPr id="155" name="TextBox 154">
              <a:extLst>
                <a:ext uri="{FF2B5EF4-FFF2-40B4-BE49-F238E27FC236}">
                  <a16:creationId xmlns="" xmlns:a16="http://schemas.microsoft.com/office/drawing/2014/main" id="{C8611FAC-E533-4ED0-A294-30D52909A2FC}"/>
                </a:ext>
              </a:extLst>
            </p:cNvPr>
            <p:cNvSpPr txBox="1"/>
            <p:nvPr/>
          </p:nvSpPr>
          <p:spPr>
            <a:xfrm>
              <a:off x="301703" y="5484890"/>
              <a:ext cx="1005403"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Placebo/No CV</a:t>
              </a:r>
            </a:p>
          </p:txBody>
        </p:sp>
        <p:sp>
          <p:nvSpPr>
            <p:cNvPr id="156" name="TextBox 155">
              <a:extLst>
                <a:ext uri="{FF2B5EF4-FFF2-40B4-BE49-F238E27FC236}">
                  <a16:creationId xmlns="" xmlns:a16="http://schemas.microsoft.com/office/drawing/2014/main" id="{BF900A9D-CDD6-4B6A-A382-D0B9B70CFB5C}"/>
                </a:ext>
              </a:extLst>
            </p:cNvPr>
            <p:cNvSpPr txBox="1"/>
            <p:nvPr/>
          </p:nvSpPr>
          <p:spPr>
            <a:xfrm>
              <a:off x="2830579"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1248</a:t>
              </a:r>
            </a:p>
          </p:txBody>
        </p:sp>
        <p:sp>
          <p:nvSpPr>
            <p:cNvPr id="207" name="TextBox 206">
              <a:extLst>
                <a:ext uri="{FF2B5EF4-FFF2-40B4-BE49-F238E27FC236}">
                  <a16:creationId xmlns="" xmlns:a16="http://schemas.microsoft.com/office/drawing/2014/main" id="{3BC70338-5EF1-4834-BB0B-CB984B4634E3}"/>
                </a:ext>
              </a:extLst>
            </p:cNvPr>
            <p:cNvSpPr txBox="1"/>
            <p:nvPr/>
          </p:nvSpPr>
          <p:spPr>
            <a:xfrm>
              <a:off x="1146230"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1339</a:t>
              </a:r>
            </a:p>
          </p:txBody>
        </p:sp>
        <p:sp>
          <p:nvSpPr>
            <p:cNvPr id="208" name="TextBox 207">
              <a:extLst>
                <a:ext uri="{FF2B5EF4-FFF2-40B4-BE49-F238E27FC236}">
                  <a16:creationId xmlns="" xmlns:a16="http://schemas.microsoft.com/office/drawing/2014/main" id="{4DA9AB1D-3731-4C21-BD47-2F5FBB028D6F}"/>
                </a:ext>
              </a:extLst>
            </p:cNvPr>
            <p:cNvSpPr txBox="1"/>
            <p:nvPr/>
          </p:nvSpPr>
          <p:spPr>
            <a:xfrm>
              <a:off x="1702486"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1249</a:t>
              </a:r>
            </a:p>
          </p:txBody>
        </p:sp>
        <p:sp>
          <p:nvSpPr>
            <p:cNvPr id="209" name="TextBox 208">
              <a:extLst>
                <a:ext uri="{FF2B5EF4-FFF2-40B4-BE49-F238E27FC236}">
                  <a16:creationId xmlns="" xmlns:a16="http://schemas.microsoft.com/office/drawing/2014/main" id="{17687BB7-0BEF-4358-8843-7EF43EFDE7D5}"/>
                </a:ext>
              </a:extLst>
            </p:cNvPr>
            <p:cNvSpPr txBox="1"/>
            <p:nvPr/>
          </p:nvSpPr>
          <p:spPr>
            <a:xfrm>
              <a:off x="2269739"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1246</a:t>
              </a:r>
            </a:p>
          </p:txBody>
        </p:sp>
        <p:sp>
          <p:nvSpPr>
            <p:cNvPr id="210" name="TextBox 209">
              <a:extLst>
                <a:ext uri="{FF2B5EF4-FFF2-40B4-BE49-F238E27FC236}">
                  <a16:creationId xmlns="" xmlns:a16="http://schemas.microsoft.com/office/drawing/2014/main" id="{5B1C2409-CE8E-4AFC-91F7-807F0A77F480}"/>
                </a:ext>
              </a:extLst>
            </p:cNvPr>
            <p:cNvSpPr txBox="1"/>
            <p:nvPr/>
          </p:nvSpPr>
          <p:spPr>
            <a:xfrm>
              <a:off x="3409471"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1234</a:t>
              </a:r>
            </a:p>
          </p:txBody>
        </p:sp>
        <p:sp>
          <p:nvSpPr>
            <p:cNvPr id="211" name="TextBox 210">
              <a:extLst>
                <a:ext uri="{FF2B5EF4-FFF2-40B4-BE49-F238E27FC236}">
                  <a16:creationId xmlns="" xmlns:a16="http://schemas.microsoft.com/office/drawing/2014/main" id="{456F3978-9EF8-4A4A-8490-B791FC97CB32}"/>
                </a:ext>
              </a:extLst>
            </p:cNvPr>
            <p:cNvSpPr txBox="1"/>
            <p:nvPr/>
          </p:nvSpPr>
          <p:spPr>
            <a:xfrm>
              <a:off x="3959095"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1194</a:t>
              </a:r>
            </a:p>
          </p:txBody>
        </p:sp>
        <p:sp>
          <p:nvSpPr>
            <p:cNvPr id="212" name="TextBox 211">
              <a:extLst>
                <a:ext uri="{FF2B5EF4-FFF2-40B4-BE49-F238E27FC236}">
                  <a16:creationId xmlns="" xmlns:a16="http://schemas.microsoft.com/office/drawing/2014/main" id="{A26ECD39-4476-4CA2-B01A-50271A39D5E5}"/>
                </a:ext>
              </a:extLst>
            </p:cNvPr>
            <p:cNvSpPr txBox="1"/>
            <p:nvPr/>
          </p:nvSpPr>
          <p:spPr>
            <a:xfrm>
              <a:off x="4560254"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931</a:t>
              </a:r>
            </a:p>
          </p:txBody>
        </p:sp>
        <p:sp>
          <p:nvSpPr>
            <p:cNvPr id="213" name="TextBox 212">
              <a:extLst>
                <a:ext uri="{FF2B5EF4-FFF2-40B4-BE49-F238E27FC236}">
                  <a16:creationId xmlns="" xmlns:a16="http://schemas.microsoft.com/office/drawing/2014/main" id="{B949B011-32E8-4D33-B458-DCDC5E49BA0C}"/>
                </a:ext>
              </a:extLst>
            </p:cNvPr>
            <p:cNvSpPr txBox="1"/>
            <p:nvPr/>
          </p:nvSpPr>
          <p:spPr>
            <a:xfrm>
              <a:off x="5127619"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625</a:t>
              </a:r>
            </a:p>
          </p:txBody>
        </p:sp>
        <p:sp>
          <p:nvSpPr>
            <p:cNvPr id="214" name="TextBox 213">
              <a:extLst>
                <a:ext uri="{FF2B5EF4-FFF2-40B4-BE49-F238E27FC236}">
                  <a16:creationId xmlns="" xmlns:a16="http://schemas.microsoft.com/office/drawing/2014/main" id="{7A1FDB07-5155-466B-8A7C-D02EEED9BBEA}"/>
                </a:ext>
              </a:extLst>
            </p:cNvPr>
            <p:cNvSpPr txBox="1"/>
            <p:nvPr/>
          </p:nvSpPr>
          <p:spPr>
            <a:xfrm>
              <a:off x="5672647"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238</a:t>
              </a:r>
            </a:p>
          </p:txBody>
        </p:sp>
        <p:sp>
          <p:nvSpPr>
            <p:cNvPr id="215" name="TextBox 214">
              <a:extLst>
                <a:ext uri="{FF2B5EF4-FFF2-40B4-BE49-F238E27FC236}">
                  <a16:creationId xmlns="" xmlns:a16="http://schemas.microsoft.com/office/drawing/2014/main" id="{53E2BF98-74DB-45C6-A83F-3093C2C96D69}"/>
                </a:ext>
              </a:extLst>
            </p:cNvPr>
            <p:cNvSpPr txBox="1"/>
            <p:nvPr/>
          </p:nvSpPr>
          <p:spPr>
            <a:xfrm>
              <a:off x="25987" y="5189782"/>
              <a:ext cx="1281120" cy="230832"/>
            </a:xfrm>
            <a:prstGeom prst="rect">
              <a:avLst/>
            </a:prstGeom>
            <a:noFill/>
          </p:spPr>
          <p:txBody>
            <a:bodyPr wrap="none" rtlCol="0">
              <a:spAutoFit/>
            </a:bodyPr>
            <a:lstStyle/>
            <a:p>
              <a:pPr algn="r">
                <a:buClr>
                  <a:schemeClr val="accent1"/>
                </a:buClr>
              </a:pPr>
              <a:r>
                <a:rPr lang="en-US" sz="900" b="1">
                  <a:solidFill>
                    <a:schemeClr val="accent1"/>
                  </a:solidFill>
                </a:rPr>
                <a:t>Dapagliflozin/No CV</a:t>
              </a:r>
            </a:p>
          </p:txBody>
        </p:sp>
        <p:sp>
          <p:nvSpPr>
            <p:cNvPr id="216" name="TextBox 215">
              <a:extLst>
                <a:ext uri="{FF2B5EF4-FFF2-40B4-BE49-F238E27FC236}">
                  <a16:creationId xmlns="" xmlns:a16="http://schemas.microsoft.com/office/drawing/2014/main" id="{7484E161-A225-4076-93C1-D7D215304ABD}"/>
                </a:ext>
              </a:extLst>
            </p:cNvPr>
            <p:cNvSpPr txBox="1"/>
            <p:nvPr/>
          </p:nvSpPr>
          <p:spPr>
            <a:xfrm>
              <a:off x="2830582"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1241</a:t>
              </a:r>
            </a:p>
          </p:txBody>
        </p:sp>
      </p:grpSp>
      <p:sp>
        <p:nvSpPr>
          <p:cNvPr id="225" name="TextBox 224">
            <a:extLst>
              <a:ext uri="{FF2B5EF4-FFF2-40B4-BE49-F238E27FC236}">
                <a16:creationId xmlns="" xmlns:a16="http://schemas.microsoft.com/office/drawing/2014/main" id="{F735BB77-0ACB-4D7D-AAAB-76CF34613F27}"/>
              </a:ext>
            </a:extLst>
          </p:cNvPr>
          <p:cNvSpPr txBox="1"/>
          <p:nvPr/>
        </p:nvSpPr>
        <p:spPr>
          <a:xfrm>
            <a:off x="5931380" y="5503557"/>
            <a:ext cx="1281120" cy="230832"/>
          </a:xfrm>
          <a:prstGeom prst="rect">
            <a:avLst/>
          </a:prstGeom>
          <a:noFill/>
        </p:spPr>
        <p:txBody>
          <a:bodyPr wrap="none" rtlCol="0">
            <a:spAutoFit/>
          </a:bodyPr>
          <a:lstStyle/>
          <a:p>
            <a:pPr algn="r">
              <a:buClr>
                <a:schemeClr val="accent1"/>
              </a:buClr>
            </a:pPr>
            <a:r>
              <a:rPr lang="en-US" sz="900" b="1">
                <a:solidFill>
                  <a:schemeClr val="accent1"/>
                </a:solidFill>
              </a:rPr>
              <a:t>Dapagliflozin/No CV</a:t>
            </a:r>
          </a:p>
        </p:txBody>
      </p:sp>
      <p:grpSp>
        <p:nvGrpSpPr>
          <p:cNvPr id="270" name="Group 269">
            <a:extLst>
              <a:ext uri="{FF2B5EF4-FFF2-40B4-BE49-F238E27FC236}">
                <a16:creationId xmlns="" xmlns:a16="http://schemas.microsoft.com/office/drawing/2014/main" id="{8AA62CEB-F494-4ED4-BFC6-AA0586253365}"/>
              </a:ext>
            </a:extLst>
          </p:cNvPr>
          <p:cNvGrpSpPr/>
          <p:nvPr/>
        </p:nvGrpSpPr>
        <p:grpSpPr>
          <a:xfrm>
            <a:off x="6117362" y="5210971"/>
            <a:ext cx="5837739" cy="818526"/>
            <a:chOff x="6117327" y="4897196"/>
            <a:chExt cx="5837739" cy="818526"/>
          </a:xfrm>
        </p:grpSpPr>
        <p:sp>
          <p:nvSpPr>
            <p:cNvPr id="106" name="TextBox 105">
              <a:extLst>
                <a:ext uri="{FF2B5EF4-FFF2-40B4-BE49-F238E27FC236}">
                  <a16:creationId xmlns="" xmlns:a16="http://schemas.microsoft.com/office/drawing/2014/main" id="{46A43BD6-DC67-4F07-8970-2CD21D3CF8BB}"/>
                </a:ext>
              </a:extLst>
            </p:cNvPr>
            <p:cNvSpPr txBox="1"/>
            <p:nvPr/>
          </p:nvSpPr>
          <p:spPr>
            <a:xfrm>
              <a:off x="708368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813</a:t>
              </a:r>
            </a:p>
          </p:txBody>
        </p:sp>
        <p:sp>
          <p:nvSpPr>
            <p:cNvPr id="107" name="TextBox 106">
              <a:extLst>
                <a:ext uri="{FF2B5EF4-FFF2-40B4-BE49-F238E27FC236}">
                  <a16:creationId xmlns="" xmlns:a16="http://schemas.microsoft.com/office/drawing/2014/main" id="{626D1342-FAF6-4EB1-AC19-BAFDC207B7A1}"/>
                </a:ext>
              </a:extLst>
            </p:cNvPr>
            <p:cNvSpPr txBox="1"/>
            <p:nvPr/>
          </p:nvSpPr>
          <p:spPr>
            <a:xfrm>
              <a:off x="7639936"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771</a:t>
              </a:r>
            </a:p>
          </p:txBody>
        </p:sp>
        <p:sp>
          <p:nvSpPr>
            <p:cNvPr id="108" name="TextBox 107">
              <a:extLst>
                <a:ext uri="{FF2B5EF4-FFF2-40B4-BE49-F238E27FC236}">
                  <a16:creationId xmlns="" xmlns:a16="http://schemas.microsoft.com/office/drawing/2014/main" id="{233998AF-59BF-4975-ABF4-931F40048984}"/>
                </a:ext>
              </a:extLst>
            </p:cNvPr>
            <p:cNvSpPr txBox="1"/>
            <p:nvPr/>
          </p:nvSpPr>
          <p:spPr>
            <a:xfrm>
              <a:off x="820719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747</a:t>
              </a:r>
            </a:p>
          </p:txBody>
        </p:sp>
        <p:sp>
          <p:nvSpPr>
            <p:cNvPr id="109" name="TextBox 108">
              <a:extLst>
                <a:ext uri="{FF2B5EF4-FFF2-40B4-BE49-F238E27FC236}">
                  <a16:creationId xmlns="" xmlns:a16="http://schemas.microsoft.com/office/drawing/2014/main" id="{74DDD215-5E71-4B64-9E7B-C89C354B525E}"/>
                </a:ext>
              </a:extLst>
            </p:cNvPr>
            <p:cNvSpPr txBox="1"/>
            <p:nvPr/>
          </p:nvSpPr>
          <p:spPr>
            <a:xfrm>
              <a:off x="9346923"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687</a:t>
              </a:r>
            </a:p>
          </p:txBody>
        </p:sp>
        <p:sp>
          <p:nvSpPr>
            <p:cNvPr id="110" name="TextBox 109">
              <a:extLst>
                <a:ext uri="{FF2B5EF4-FFF2-40B4-BE49-F238E27FC236}">
                  <a16:creationId xmlns="" xmlns:a16="http://schemas.microsoft.com/office/drawing/2014/main" id="{17F3F9B9-84F8-4E9D-98B3-43952B0E51AA}"/>
                </a:ext>
              </a:extLst>
            </p:cNvPr>
            <p:cNvSpPr txBox="1"/>
            <p:nvPr/>
          </p:nvSpPr>
          <p:spPr>
            <a:xfrm>
              <a:off x="9896547"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627</a:t>
              </a:r>
            </a:p>
          </p:txBody>
        </p:sp>
        <p:sp>
          <p:nvSpPr>
            <p:cNvPr id="111" name="TextBox 110">
              <a:extLst>
                <a:ext uri="{FF2B5EF4-FFF2-40B4-BE49-F238E27FC236}">
                  <a16:creationId xmlns="" xmlns:a16="http://schemas.microsoft.com/office/drawing/2014/main" id="{219A03A5-F60B-42D3-BC3A-7287273847F8}"/>
                </a:ext>
              </a:extLst>
            </p:cNvPr>
            <p:cNvSpPr txBox="1"/>
            <p:nvPr/>
          </p:nvSpPr>
          <p:spPr>
            <a:xfrm>
              <a:off x="10465644"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493</a:t>
              </a:r>
            </a:p>
          </p:txBody>
        </p:sp>
        <p:sp>
          <p:nvSpPr>
            <p:cNvPr id="112" name="TextBox 111">
              <a:extLst>
                <a:ext uri="{FF2B5EF4-FFF2-40B4-BE49-F238E27FC236}">
                  <a16:creationId xmlns="" xmlns:a16="http://schemas.microsoft.com/office/drawing/2014/main" id="{BC34C5FC-6402-45BF-B259-48F66211EE86}"/>
                </a:ext>
              </a:extLst>
            </p:cNvPr>
            <p:cNvSpPr txBox="1"/>
            <p:nvPr/>
          </p:nvSpPr>
          <p:spPr>
            <a:xfrm>
              <a:off x="11033012"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305</a:t>
              </a:r>
            </a:p>
          </p:txBody>
        </p:sp>
        <p:sp>
          <p:nvSpPr>
            <p:cNvPr id="113" name="TextBox 112">
              <a:extLst>
                <a:ext uri="{FF2B5EF4-FFF2-40B4-BE49-F238E27FC236}">
                  <a16:creationId xmlns="" xmlns:a16="http://schemas.microsoft.com/office/drawing/2014/main" id="{9D9D1338-DD50-41ED-B2CA-D82BB61C70D8}"/>
                </a:ext>
              </a:extLst>
            </p:cNvPr>
            <p:cNvSpPr txBox="1"/>
            <p:nvPr/>
          </p:nvSpPr>
          <p:spPr>
            <a:xfrm>
              <a:off x="11578040" y="5042228"/>
              <a:ext cx="377026" cy="230832"/>
            </a:xfrm>
            <a:prstGeom prst="rect">
              <a:avLst/>
            </a:prstGeom>
            <a:noFill/>
          </p:spPr>
          <p:txBody>
            <a:bodyPr wrap="none" rtlCol="0">
              <a:spAutoFit/>
            </a:bodyPr>
            <a:lstStyle/>
            <a:p>
              <a:pPr algn="ctr">
                <a:buClr>
                  <a:schemeClr val="accent1"/>
                </a:buClr>
              </a:pPr>
              <a:r>
                <a:rPr lang="en-US" sz="900">
                  <a:solidFill>
                    <a:schemeClr val="accent1"/>
                  </a:solidFill>
                </a:rPr>
                <a:t>114</a:t>
              </a:r>
            </a:p>
          </p:txBody>
        </p:sp>
        <p:sp>
          <p:nvSpPr>
            <p:cNvPr id="114" name="TextBox 113">
              <a:extLst>
                <a:ext uri="{FF2B5EF4-FFF2-40B4-BE49-F238E27FC236}">
                  <a16:creationId xmlns="" xmlns:a16="http://schemas.microsoft.com/office/drawing/2014/main" id="{64B66A29-8CBA-43DB-9A4C-8E22178AFCC4}"/>
                </a:ext>
              </a:extLst>
            </p:cNvPr>
            <p:cNvSpPr txBox="1"/>
            <p:nvPr/>
          </p:nvSpPr>
          <p:spPr>
            <a:xfrm>
              <a:off x="7083680"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797</a:t>
              </a:r>
            </a:p>
          </p:txBody>
        </p:sp>
        <p:sp>
          <p:nvSpPr>
            <p:cNvPr id="115" name="TextBox 114">
              <a:extLst>
                <a:ext uri="{FF2B5EF4-FFF2-40B4-BE49-F238E27FC236}">
                  <a16:creationId xmlns="" xmlns:a16="http://schemas.microsoft.com/office/drawing/2014/main" id="{7130F7B3-1EE9-4269-A8BB-F8063D5AE510}"/>
                </a:ext>
              </a:extLst>
            </p:cNvPr>
            <p:cNvSpPr txBox="1"/>
            <p:nvPr/>
          </p:nvSpPr>
          <p:spPr>
            <a:xfrm>
              <a:off x="7639936"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743</a:t>
              </a:r>
            </a:p>
          </p:txBody>
        </p:sp>
        <p:sp>
          <p:nvSpPr>
            <p:cNvPr id="116" name="TextBox 115">
              <a:extLst>
                <a:ext uri="{FF2B5EF4-FFF2-40B4-BE49-F238E27FC236}">
                  <a16:creationId xmlns="" xmlns:a16="http://schemas.microsoft.com/office/drawing/2014/main" id="{BCC1207E-F53D-4BF6-B4A5-B3A344603E82}"/>
                </a:ext>
              </a:extLst>
            </p:cNvPr>
            <p:cNvSpPr txBox="1"/>
            <p:nvPr/>
          </p:nvSpPr>
          <p:spPr>
            <a:xfrm>
              <a:off x="820719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706</a:t>
              </a:r>
            </a:p>
          </p:txBody>
        </p:sp>
        <p:sp>
          <p:nvSpPr>
            <p:cNvPr id="117" name="TextBox 116">
              <a:extLst>
                <a:ext uri="{FF2B5EF4-FFF2-40B4-BE49-F238E27FC236}">
                  <a16:creationId xmlns="" xmlns:a16="http://schemas.microsoft.com/office/drawing/2014/main" id="{8DCB2EF5-81A7-4C94-AC0E-6B708E1E78F5}"/>
                </a:ext>
              </a:extLst>
            </p:cNvPr>
            <p:cNvSpPr txBox="1"/>
            <p:nvPr/>
          </p:nvSpPr>
          <p:spPr>
            <a:xfrm>
              <a:off x="9346919"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637</a:t>
              </a:r>
            </a:p>
          </p:txBody>
        </p:sp>
        <p:sp>
          <p:nvSpPr>
            <p:cNvPr id="118" name="TextBox 117">
              <a:extLst>
                <a:ext uri="{FF2B5EF4-FFF2-40B4-BE49-F238E27FC236}">
                  <a16:creationId xmlns="" xmlns:a16="http://schemas.microsoft.com/office/drawing/2014/main" id="{52E575E6-CFB7-4DFA-BBD6-97F54AFAC295}"/>
                </a:ext>
              </a:extLst>
            </p:cNvPr>
            <p:cNvSpPr txBox="1"/>
            <p:nvPr/>
          </p:nvSpPr>
          <p:spPr>
            <a:xfrm>
              <a:off x="989654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595</a:t>
              </a:r>
            </a:p>
          </p:txBody>
        </p:sp>
        <p:sp>
          <p:nvSpPr>
            <p:cNvPr id="119" name="TextBox 118">
              <a:extLst>
                <a:ext uri="{FF2B5EF4-FFF2-40B4-BE49-F238E27FC236}">
                  <a16:creationId xmlns="" xmlns:a16="http://schemas.microsoft.com/office/drawing/2014/main" id="{92B68847-22E1-47E4-B489-0DDEB3AD2BC9}"/>
                </a:ext>
              </a:extLst>
            </p:cNvPr>
            <p:cNvSpPr txBox="1"/>
            <p:nvPr/>
          </p:nvSpPr>
          <p:spPr>
            <a:xfrm>
              <a:off x="10465647"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448</a:t>
              </a:r>
            </a:p>
          </p:txBody>
        </p:sp>
        <p:sp>
          <p:nvSpPr>
            <p:cNvPr id="120" name="TextBox 119">
              <a:extLst>
                <a:ext uri="{FF2B5EF4-FFF2-40B4-BE49-F238E27FC236}">
                  <a16:creationId xmlns="" xmlns:a16="http://schemas.microsoft.com/office/drawing/2014/main" id="{46E5256A-B6AD-4B6E-B753-00EED68D480B}"/>
                </a:ext>
              </a:extLst>
            </p:cNvPr>
            <p:cNvSpPr txBox="1"/>
            <p:nvPr/>
          </p:nvSpPr>
          <p:spPr>
            <a:xfrm>
              <a:off x="1103301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276</a:t>
              </a:r>
            </a:p>
          </p:txBody>
        </p:sp>
        <p:sp>
          <p:nvSpPr>
            <p:cNvPr id="121" name="TextBox 120">
              <a:extLst>
                <a:ext uri="{FF2B5EF4-FFF2-40B4-BE49-F238E27FC236}">
                  <a16:creationId xmlns="" xmlns:a16="http://schemas.microsoft.com/office/drawing/2014/main" id="{105AB29A-55F7-4E42-A275-B28D094614C4}"/>
                </a:ext>
              </a:extLst>
            </p:cNvPr>
            <p:cNvSpPr txBox="1"/>
            <p:nvPr/>
          </p:nvSpPr>
          <p:spPr>
            <a:xfrm>
              <a:off x="11610100" y="5337336"/>
              <a:ext cx="31290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84</a:t>
              </a:r>
            </a:p>
          </p:txBody>
        </p:sp>
        <p:sp>
          <p:nvSpPr>
            <p:cNvPr id="122" name="TextBox 121">
              <a:extLst>
                <a:ext uri="{FF2B5EF4-FFF2-40B4-BE49-F238E27FC236}">
                  <a16:creationId xmlns="" xmlns:a16="http://schemas.microsoft.com/office/drawing/2014/main" id="{C20F95B6-EFE2-4925-A353-FAC1E57617E3}"/>
                </a:ext>
              </a:extLst>
            </p:cNvPr>
            <p:cNvSpPr txBox="1"/>
            <p:nvPr/>
          </p:nvSpPr>
          <p:spPr>
            <a:xfrm>
              <a:off x="6117327" y="5042228"/>
              <a:ext cx="1095172" cy="230832"/>
            </a:xfrm>
            <a:prstGeom prst="rect">
              <a:avLst/>
            </a:prstGeom>
            <a:noFill/>
          </p:spPr>
          <p:txBody>
            <a:bodyPr wrap="none" rtlCol="0">
              <a:spAutoFit/>
            </a:bodyPr>
            <a:lstStyle/>
            <a:p>
              <a:pPr algn="r">
                <a:buClr>
                  <a:schemeClr val="accent1"/>
                </a:buClr>
              </a:pPr>
              <a:r>
                <a:rPr lang="en-US" sz="900" b="1">
                  <a:solidFill>
                    <a:schemeClr val="accent1"/>
                  </a:solidFill>
                </a:rPr>
                <a:t>Dapagliflozin/CV</a:t>
              </a:r>
            </a:p>
          </p:txBody>
        </p:sp>
        <p:sp>
          <p:nvSpPr>
            <p:cNvPr id="123" name="TextBox 122">
              <a:extLst>
                <a:ext uri="{FF2B5EF4-FFF2-40B4-BE49-F238E27FC236}">
                  <a16:creationId xmlns="" xmlns:a16="http://schemas.microsoft.com/office/drawing/2014/main" id="{E217A308-3961-4840-8363-B3B4794F726C}"/>
                </a:ext>
              </a:extLst>
            </p:cNvPr>
            <p:cNvSpPr txBox="1"/>
            <p:nvPr/>
          </p:nvSpPr>
          <p:spPr>
            <a:xfrm>
              <a:off x="6393043" y="5337336"/>
              <a:ext cx="819455"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Placebo/CV</a:t>
              </a:r>
            </a:p>
          </p:txBody>
        </p:sp>
        <p:sp>
          <p:nvSpPr>
            <p:cNvPr id="124" name="TextBox 123">
              <a:extLst>
                <a:ext uri="{FF2B5EF4-FFF2-40B4-BE49-F238E27FC236}">
                  <a16:creationId xmlns="" xmlns:a16="http://schemas.microsoft.com/office/drawing/2014/main" id="{B8D01098-A315-41CF-BD9B-DD15D5517F6C}"/>
                </a:ext>
              </a:extLst>
            </p:cNvPr>
            <p:cNvSpPr txBox="1"/>
            <p:nvPr/>
          </p:nvSpPr>
          <p:spPr>
            <a:xfrm>
              <a:off x="6463575" y="4897196"/>
              <a:ext cx="748923" cy="230832"/>
            </a:xfrm>
            <a:prstGeom prst="rect">
              <a:avLst/>
            </a:prstGeom>
            <a:noFill/>
          </p:spPr>
          <p:txBody>
            <a:bodyPr wrap="none" rtlCol="0">
              <a:spAutoFit/>
            </a:bodyPr>
            <a:lstStyle/>
            <a:p>
              <a:pPr algn="r">
                <a:buClr>
                  <a:schemeClr val="accent1"/>
                </a:buClr>
              </a:pPr>
              <a:r>
                <a:rPr lang="en-US" sz="900" b="1"/>
                <a:t>No at Risk</a:t>
              </a:r>
            </a:p>
          </p:txBody>
        </p:sp>
        <p:sp>
          <p:nvSpPr>
            <p:cNvPr id="141" name="TextBox 140">
              <a:extLst>
                <a:ext uri="{FF2B5EF4-FFF2-40B4-BE49-F238E27FC236}">
                  <a16:creationId xmlns="" xmlns:a16="http://schemas.microsoft.com/office/drawing/2014/main" id="{A0C863C1-784D-41B6-83CA-A9ED10CA0D52}"/>
                </a:ext>
              </a:extLst>
            </p:cNvPr>
            <p:cNvSpPr txBox="1"/>
            <p:nvPr/>
          </p:nvSpPr>
          <p:spPr>
            <a:xfrm>
              <a:off x="8768031" y="5053064"/>
              <a:ext cx="377026" cy="230832"/>
            </a:xfrm>
            <a:prstGeom prst="rect">
              <a:avLst/>
            </a:prstGeom>
            <a:noFill/>
          </p:spPr>
          <p:txBody>
            <a:bodyPr wrap="none" rtlCol="0">
              <a:spAutoFit/>
            </a:bodyPr>
            <a:lstStyle/>
            <a:p>
              <a:pPr algn="ctr">
                <a:buClr>
                  <a:schemeClr val="accent1"/>
                </a:buClr>
              </a:pPr>
              <a:r>
                <a:rPr lang="en-US" sz="900">
                  <a:solidFill>
                    <a:schemeClr val="accent1"/>
                  </a:solidFill>
                </a:rPr>
                <a:t>715</a:t>
              </a:r>
            </a:p>
          </p:txBody>
        </p:sp>
        <p:sp>
          <p:nvSpPr>
            <p:cNvPr id="142" name="TextBox 141">
              <a:extLst>
                <a:ext uri="{FF2B5EF4-FFF2-40B4-BE49-F238E27FC236}">
                  <a16:creationId xmlns="" xmlns:a16="http://schemas.microsoft.com/office/drawing/2014/main" id="{BEACEAA2-A900-466C-8A71-30D7D3DAF3DC}"/>
                </a:ext>
              </a:extLst>
            </p:cNvPr>
            <p:cNvSpPr txBox="1"/>
            <p:nvPr/>
          </p:nvSpPr>
          <p:spPr>
            <a:xfrm>
              <a:off x="8768031" y="5337336"/>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669</a:t>
              </a:r>
            </a:p>
          </p:txBody>
        </p:sp>
        <p:sp>
          <p:nvSpPr>
            <p:cNvPr id="157" name="TextBox 156">
              <a:extLst>
                <a:ext uri="{FF2B5EF4-FFF2-40B4-BE49-F238E27FC236}">
                  <a16:creationId xmlns="" xmlns:a16="http://schemas.microsoft.com/office/drawing/2014/main" id="{E4FF660B-0F66-46EE-8474-C6F6D31B343A}"/>
                </a:ext>
              </a:extLst>
            </p:cNvPr>
            <p:cNvSpPr txBox="1"/>
            <p:nvPr/>
          </p:nvSpPr>
          <p:spPr>
            <a:xfrm>
              <a:off x="7051622"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1355</a:t>
              </a:r>
            </a:p>
          </p:txBody>
        </p:sp>
        <p:sp>
          <p:nvSpPr>
            <p:cNvPr id="158" name="TextBox 157">
              <a:extLst>
                <a:ext uri="{FF2B5EF4-FFF2-40B4-BE49-F238E27FC236}">
                  <a16:creationId xmlns="" xmlns:a16="http://schemas.microsoft.com/office/drawing/2014/main" id="{85CC7FC5-4C79-42A2-9797-62066875D430}"/>
                </a:ext>
              </a:extLst>
            </p:cNvPr>
            <p:cNvSpPr txBox="1"/>
            <p:nvPr/>
          </p:nvSpPr>
          <p:spPr>
            <a:xfrm>
              <a:off x="7607878"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1231</a:t>
              </a:r>
            </a:p>
          </p:txBody>
        </p:sp>
        <p:sp>
          <p:nvSpPr>
            <p:cNvPr id="159" name="TextBox 158">
              <a:extLst>
                <a:ext uri="{FF2B5EF4-FFF2-40B4-BE49-F238E27FC236}">
                  <a16:creationId xmlns="" xmlns:a16="http://schemas.microsoft.com/office/drawing/2014/main" id="{505F9182-DC84-4644-B0C3-28E63769FFB4}"/>
                </a:ext>
              </a:extLst>
            </p:cNvPr>
            <p:cNvSpPr txBox="1"/>
            <p:nvPr/>
          </p:nvSpPr>
          <p:spPr>
            <a:xfrm>
              <a:off x="8175131"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1195</a:t>
              </a:r>
            </a:p>
          </p:txBody>
        </p:sp>
        <p:sp>
          <p:nvSpPr>
            <p:cNvPr id="160" name="TextBox 159">
              <a:extLst>
                <a:ext uri="{FF2B5EF4-FFF2-40B4-BE49-F238E27FC236}">
                  <a16:creationId xmlns="" xmlns:a16="http://schemas.microsoft.com/office/drawing/2014/main" id="{E53558A0-EAF8-47E3-A957-77149D3AEA1D}"/>
                </a:ext>
              </a:extLst>
            </p:cNvPr>
            <p:cNvSpPr txBox="1"/>
            <p:nvPr/>
          </p:nvSpPr>
          <p:spPr>
            <a:xfrm>
              <a:off x="9314862"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1119</a:t>
              </a:r>
            </a:p>
          </p:txBody>
        </p:sp>
        <p:sp>
          <p:nvSpPr>
            <p:cNvPr id="161" name="TextBox 160">
              <a:extLst>
                <a:ext uri="{FF2B5EF4-FFF2-40B4-BE49-F238E27FC236}">
                  <a16:creationId xmlns="" xmlns:a16="http://schemas.microsoft.com/office/drawing/2014/main" id="{88866867-910A-4316-9FC9-C5FE622E1062}"/>
                </a:ext>
              </a:extLst>
            </p:cNvPr>
            <p:cNvSpPr txBox="1"/>
            <p:nvPr/>
          </p:nvSpPr>
          <p:spPr>
            <a:xfrm>
              <a:off x="9864487"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1041</a:t>
              </a:r>
            </a:p>
          </p:txBody>
        </p:sp>
        <p:sp>
          <p:nvSpPr>
            <p:cNvPr id="162" name="TextBox 161">
              <a:extLst>
                <a:ext uri="{FF2B5EF4-FFF2-40B4-BE49-F238E27FC236}">
                  <a16:creationId xmlns="" xmlns:a16="http://schemas.microsoft.com/office/drawing/2014/main" id="{72BDF88E-F6AD-4E15-AFFA-D322937E1174}"/>
                </a:ext>
              </a:extLst>
            </p:cNvPr>
            <p:cNvSpPr txBox="1"/>
            <p:nvPr/>
          </p:nvSpPr>
          <p:spPr>
            <a:xfrm>
              <a:off x="10465647"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772</a:t>
              </a:r>
            </a:p>
          </p:txBody>
        </p:sp>
        <p:sp>
          <p:nvSpPr>
            <p:cNvPr id="163" name="TextBox 162">
              <a:extLst>
                <a:ext uri="{FF2B5EF4-FFF2-40B4-BE49-F238E27FC236}">
                  <a16:creationId xmlns="" xmlns:a16="http://schemas.microsoft.com/office/drawing/2014/main" id="{E3BD7DC1-85A2-4BC6-8F88-E3D6D9E518B8}"/>
                </a:ext>
              </a:extLst>
            </p:cNvPr>
            <p:cNvSpPr txBox="1"/>
            <p:nvPr/>
          </p:nvSpPr>
          <p:spPr>
            <a:xfrm>
              <a:off x="11033011"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490</a:t>
              </a:r>
            </a:p>
          </p:txBody>
        </p:sp>
        <p:sp>
          <p:nvSpPr>
            <p:cNvPr id="164" name="TextBox 163">
              <a:extLst>
                <a:ext uri="{FF2B5EF4-FFF2-40B4-BE49-F238E27FC236}">
                  <a16:creationId xmlns="" xmlns:a16="http://schemas.microsoft.com/office/drawing/2014/main" id="{76B4CDAA-EDC8-40C6-97F6-5B9632241DAC}"/>
                </a:ext>
              </a:extLst>
            </p:cNvPr>
            <p:cNvSpPr txBox="1"/>
            <p:nvPr/>
          </p:nvSpPr>
          <p:spPr>
            <a:xfrm>
              <a:off x="11578039" y="5484890"/>
              <a:ext cx="37702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188</a:t>
              </a:r>
            </a:p>
          </p:txBody>
        </p:sp>
        <p:sp>
          <p:nvSpPr>
            <p:cNvPr id="165" name="TextBox 164">
              <a:extLst>
                <a:ext uri="{FF2B5EF4-FFF2-40B4-BE49-F238E27FC236}">
                  <a16:creationId xmlns="" xmlns:a16="http://schemas.microsoft.com/office/drawing/2014/main" id="{5D20E88B-667B-4619-9025-A8A75A0B3C24}"/>
                </a:ext>
              </a:extLst>
            </p:cNvPr>
            <p:cNvSpPr txBox="1"/>
            <p:nvPr/>
          </p:nvSpPr>
          <p:spPr>
            <a:xfrm>
              <a:off x="6207095" y="5484890"/>
              <a:ext cx="1005403" cy="230832"/>
            </a:xfrm>
            <a:prstGeom prst="rect">
              <a:avLst/>
            </a:prstGeom>
            <a:noFill/>
          </p:spPr>
          <p:txBody>
            <a:bodyPr wrap="none" rtlCol="0">
              <a:spAutoFit/>
            </a:bodyPr>
            <a:lstStyle/>
            <a:p>
              <a:pPr algn="r">
                <a:buClr>
                  <a:schemeClr val="accent1"/>
                </a:buClr>
              </a:pPr>
              <a:r>
                <a:rPr lang="en-US" sz="900" b="1">
                  <a:solidFill>
                    <a:schemeClr val="bg1">
                      <a:lumMod val="50000"/>
                    </a:schemeClr>
                  </a:solidFill>
                </a:rPr>
                <a:t>Placebo/No CV</a:t>
              </a:r>
            </a:p>
          </p:txBody>
        </p:sp>
        <p:sp>
          <p:nvSpPr>
            <p:cNvPr id="166" name="TextBox 165">
              <a:extLst>
                <a:ext uri="{FF2B5EF4-FFF2-40B4-BE49-F238E27FC236}">
                  <a16:creationId xmlns="" xmlns:a16="http://schemas.microsoft.com/office/drawing/2014/main" id="{FCEC5581-46EE-4834-A628-A687E880122E}"/>
                </a:ext>
              </a:extLst>
            </p:cNvPr>
            <p:cNvSpPr txBox="1"/>
            <p:nvPr/>
          </p:nvSpPr>
          <p:spPr>
            <a:xfrm>
              <a:off x="8735971" y="5484890"/>
              <a:ext cx="441146" cy="230832"/>
            </a:xfrm>
            <a:prstGeom prst="rect">
              <a:avLst/>
            </a:prstGeom>
            <a:noFill/>
          </p:spPr>
          <p:txBody>
            <a:bodyPr wrap="none" rtlCol="0">
              <a:spAutoFit/>
            </a:bodyPr>
            <a:lstStyle/>
            <a:p>
              <a:pPr algn="ctr">
                <a:buClr>
                  <a:schemeClr val="accent1"/>
                </a:buClr>
              </a:pPr>
              <a:r>
                <a:rPr lang="en-US" sz="900">
                  <a:solidFill>
                    <a:schemeClr val="bg1">
                      <a:lumMod val="50000"/>
                    </a:schemeClr>
                  </a:solidFill>
                </a:rPr>
                <a:t>1151</a:t>
              </a:r>
            </a:p>
          </p:txBody>
        </p:sp>
        <p:sp>
          <p:nvSpPr>
            <p:cNvPr id="217" name="TextBox 216">
              <a:extLst>
                <a:ext uri="{FF2B5EF4-FFF2-40B4-BE49-F238E27FC236}">
                  <a16:creationId xmlns="" xmlns:a16="http://schemas.microsoft.com/office/drawing/2014/main" id="{43FF65C0-69CF-4E4E-87AC-CA2EF833C92B}"/>
                </a:ext>
              </a:extLst>
            </p:cNvPr>
            <p:cNvSpPr txBox="1"/>
            <p:nvPr/>
          </p:nvSpPr>
          <p:spPr>
            <a:xfrm>
              <a:off x="7051622"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1339</a:t>
              </a:r>
            </a:p>
          </p:txBody>
        </p:sp>
        <p:sp>
          <p:nvSpPr>
            <p:cNvPr id="218" name="TextBox 217">
              <a:extLst>
                <a:ext uri="{FF2B5EF4-FFF2-40B4-BE49-F238E27FC236}">
                  <a16:creationId xmlns="" xmlns:a16="http://schemas.microsoft.com/office/drawing/2014/main" id="{8BDE0D9A-B0B6-494A-9853-69286D5E421A}"/>
                </a:ext>
              </a:extLst>
            </p:cNvPr>
            <p:cNvSpPr txBox="1"/>
            <p:nvPr/>
          </p:nvSpPr>
          <p:spPr>
            <a:xfrm>
              <a:off x="7607878"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1219</a:t>
              </a:r>
            </a:p>
          </p:txBody>
        </p:sp>
        <p:sp>
          <p:nvSpPr>
            <p:cNvPr id="219" name="TextBox 218">
              <a:extLst>
                <a:ext uri="{FF2B5EF4-FFF2-40B4-BE49-F238E27FC236}">
                  <a16:creationId xmlns="" xmlns:a16="http://schemas.microsoft.com/office/drawing/2014/main" id="{3EA81A76-B90B-4FE9-B171-D224F9B9D4B5}"/>
                </a:ext>
              </a:extLst>
            </p:cNvPr>
            <p:cNvSpPr txBox="1"/>
            <p:nvPr/>
          </p:nvSpPr>
          <p:spPr>
            <a:xfrm>
              <a:off x="8175131"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1194</a:t>
              </a:r>
            </a:p>
          </p:txBody>
        </p:sp>
        <p:sp>
          <p:nvSpPr>
            <p:cNvPr id="220" name="TextBox 219">
              <a:extLst>
                <a:ext uri="{FF2B5EF4-FFF2-40B4-BE49-F238E27FC236}">
                  <a16:creationId xmlns="" xmlns:a16="http://schemas.microsoft.com/office/drawing/2014/main" id="{134C8F9B-09EB-46DA-9364-AB475A7DF7F4}"/>
                </a:ext>
              </a:extLst>
            </p:cNvPr>
            <p:cNvSpPr txBox="1"/>
            <p:nvPr/>
          </p:nvSpPr>
          <p:spPr>
            <a:xfrm>
              <a:off x="9314863"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1127</a:t>
              </a:r>
            </a:p>
          </p:txBody>
        </p:sp>
        <p:sp>
          <p:nvSpPr>
            <p:cNvPr id="221" name="TextBox 220">
              <a:extLst>
                <a:ext uri="{FF2B5EF4-FFF2-40B4-BE49-F238E27FC236}">
                  <a16:creationId xmlns="" xmlns:a16="http://schemas.microsoft.com/office/drawing/2014/main" id="{837E9DAD-C8A4-4D1F-BEF0-94C253F8BE53}"/>
                </a:ext>
              </a:extLst>
            </p:cNvPr>
            <p:cNvSpPr txBox="1"/>
            <p:nvPr/>
          </p:nvSpPr>
          <p:spPr>
            <a:xfrm>
              <a:off x="9864487"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1050</a:t>
              </a:r>
            </a:p>
          </p:txBody>
        </p:sp>
        <p:sp>
          <p:nvSpPr>
            <p:cNvPr id="222" name="TextBox 221">
              <a:extLst>
                <a:ext uri="{FF2B5EF4-FFF2-40B4-BE49-F238E27FC236}">
                  <a16:creationId xmlns="" xmlns:a16="http://schemas.microsoft.com/office/drawing/2014/main" id="{59EDC6BA-60B6-4A61-8B4C-11A0DAB2374A}"/>
                </a:ext>
              </a:extLst>
            </p:cNvPr>
            <p:cNvSpPr txBox="1"/>
            <p:nvPr/>
          </p:nvSpPr>
          <p:spPr>
            <a:xfrm>
              <a:off x="10465646"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776</a:t>
              </a:r>
            </a:p>
          </p:txBody>
        </p:sp>
        <p:sp>
          <p:nvSpPr>
            <p:cNvPr id="223" name="TextBox 222">
              <a:extLst>
                <a:ext uri="{FF2B5EF4-FFF2-40B4-BE49-F238E27FC236}">
                  <a16:creationId xmlns="" xmlns:a16="http://schemas.microsoft.com/office/drawing/2014/main" id="{720CC06F-BDD3-48E4-959C-6CB29D6FDD21}"/>
                </a:ext>
              </a:extLst>
            </p:cNvPr>
            <p:cNvSpPr txBox="1"/>
            <p:nvPr/>
          </p:nvSpPr>
          <p:spPr>
            <a:xfrm>
              <a:off x="11033011"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504</a:t>
              </a:r>
            </a:p>
          </p:txBody>
        </p:sp>
        <p:sp>
          <p:nvSpPr>
            <p:cNvPr id="224" name="TextBox 223">
              <a:extLst>
                <a:ext uri="{FF2B5EF4-FFF2-40B4-BE49-F238E27FC236}">
                  <a16:creationId xmlns="" xmlns:a16="http://schemas.microsoft.com/office/drawing/2014/main" id="{E31CEF66-1ABF-4F7A-97C8-A338FC1AE710}"/>
                </a:ext>
              </a:extLst>
            </p:cNvPr>
            <p:cNvSpPr txBox="1"/>
            <p:nvPr/>
          </p:nvSpPr>
          <p:spPr>
            <a:xfrm>
              <a:off x="11578039" y="5189782"/>
              <a:ext cx="377026" cy="230832"/>
            </a:xfrm>
            <a:prstGeom prst="rect">
              <a:avLst/>
            </a:prstGeom>
            <a:noFill/>
          </p:spPr>
          <p:txBody>
            <a:bodyPr wrap="none" rtlCol="0">
              <a:spAutoFit/>
            </a:bodyPr>
            <a:lstStyle/>
            <a:p>
              <a:pPr algn="ctr">
                <a:buClr>
                  <a:schemeClr val="accent1"/>
                </a:buClr>
              </a:pPr>
              <a:r>
                <a:rPr lang="en-US" sz="900">
                  <a:solidFill>
                    <a:schemeClr val="accent1"/>
                  </a:solidFill>
                </a:rPr>
                <a:t>187</a:t>
              </a:r>
            </a:p>
          </p:txBody>
        </p:sp>
        <p:sp>
          <p:nvSpPr>
            <p:cNvPr id="226" name="TextBox 225">
              <a:extLst>
                <a:ext uri="{FF2B5EF4-FFF2-40B4-BE49-F238E27FC236}">
                  <a16:creationId xmlns="" xmlns:a16="http://schemas.microsoft.com/office/drawing/2014/main" id="{08FE7823-7723-4A46-8C62-5335A7B5A3F1}"/>
                </a:ext>
              </a:extLst>
            </p:cNvPr>
            <p:cNvSpPr txBox="1"/>
            <p:nvPr/>
          </p:nvSpPr>
          <p:spPr>
            <a:xfrm>
              <a:off x="8735974" y="5189782"/>
              <a:ext cx="441146" cy="230832"/>
            </a:xfrm>
            <a:prstGeom prst="rect">
              <a:avLst/>
            </a:prstGeom>
            <a:noFill/>
          </p:spPr>
          <p:txBody>
            <a:bodyPr wrap="none" rtlCol="0">
              <a:spAutoFit/>
            </a:bodyPr>
            <a:lstStyle/>
            <a:p>
              <a:pPr algn="ctr">
                <a:buClr>
                  <a:schemeClr val="accent1"/>
                </a:buClr>
              </a:pPr>
              <a:r>
                <a:rPr lang="en-US" sz="900">
                  <a:solidFill>
                    <a:schemeClr val="accent1"/>
                  </a:solidFill>
                </a:rPr>
                <a:t>1158</a:t>
              </a:r>
            </a:p>
          </p:txBody>
        </p:sp>
      </p:grpSp>
      <p:grpSp>
        <p:nvGrpSpPr>
          <p:cNvPr id="254" name="Group 253">
            <a:extLst>
              <a:ext uri="{FF2B5EF4-FFF2-40B4-BE49-F238E27FC236}">
                <a16:creationId xmlns="" xmlns:a16="http://schemas.microsoft.com/office/drawing/2014/main" id="{F884CF09-DD39-46F5-B447-1FE3CEDCB4A1}"/>
              </a:ext>
            </a:extLst>
          </p:cNvPr>
          <p:cNvGrpSpPr/>
          <p:nvPr/>
        </p:nvGrpSpPr>
        <p:grpSpPr>
          <a:xfrm>
            <a:off x="768091" y="2200585"/>
            <a:ext cx="5249533" cy="3228207"/>
            <a:chOff x="768080" y="1886804"/>
            <a:chExt cx="5249533" cy="3228207"/>
          </a:xfrm>
        </p:grpSpPr>
        <p:sp>
          <p:nvSpPr>
            <p:cNvPr id="12" name="Freeform: Shape 11">
              <a:extLst>
                <a:ext uri="{FF2B5EF4-FFF2-40B4-BE49-F238E27FC236}">
                  <a16:creationId xmlns="" xmlns:a16="http://schemas.microsoft.com/office/drawing/2014/main" id="{A8D85BFA-33E7-45DA-BEE5-844FC621F84F}"/>
                </a:ext>
              </a:extLst>
            </p:cNvPr>
            <p:cNvSpPr/>
            <p:nvPr/>
          </p:nvSpPr>
          <p:spPr>
            <a:xfrm>
              <a:off x="1330558"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8" name="Straight Connector 17">
              <a:extLst>
                <a:ext uri="{FF2B5EF4-FFF2-40B4-BE49-F238E27FC236}">
                  <a16:creationId xmlns="" xmlns:a16="http://schemas.microsoft.com/office/drawing/2014/main" id="{46F61438-041F-4C25-831F-384BA79349D6}"/>
                </a:ext>
              </a:extLst>
            </p:cNvPr>
            <p:cNvCxnSpPr>
              <a:cxnSpLocks/>
            </p:cNvCxnSpPr>
            <p:nvPr/>
          </p:nvCxnSpPr>
          <p:spPr>
            <a:xfrm rot="5400000">
              <a:off x="133302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 xmlns:a16="http://schemas.microsoft.com/office/drawing/2014/main" id="{AFD5A219-ACB6-4D4F-8047-C56588E9146B}"/>
                </a:ext>
              </a:extLst>
            </p:cNvPr>
            <p:cNvCxnSpPr>
              <a:cxnSpLocks/>
            </p:cNvCxnSpPr>
            <p:nvPr/>
          </p:nvCxnSpPr>
          <p:spPr>
            <a:xfrm rot="5400000">
              <a:off x="189556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 xmlns:a16="http://schemas.microsoft.com/office/drawing/2014/main" id="{524FA982-1DB8-483F-AD8A-78CAE852CD30}"/>
                </a:ext>
              </a:extLst>
            </p:cNvPr>
            <p:cNvCxnSpPr>
              <a:cxnSpLocks/>
            </p:cNvCxnSpPr>
            <p:nvPr/>
          </p:nvCxnSpPr>
          <p:spPr>
            <a:xfrm rot="5400000">
              <a:off x="302066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 xmlns:a16="http://schemas.microsoft.com/office/drawing/2014/main" id="{B48A0196-385F-4409-A7D8-5CA9D319D301}"/>
                </a:ext>
              </a:extLst>
            </p:cNvPr>
            <p:cNvCxnSpPr>
              <a:cxnSpLocks/>
            </p:cNvCxnSpPr>
            <p:nvPr/>
          </p:nvCxnSpPr>
          <p:spPr>
            <a:xfrm rot="5400000">
              <a:off x="358321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 xmlns:a16="http://schemas.microsoft.com/office/drawing/2014/main" id="{C1B6DE6B-8EEB-43E8-A6FA-1992B3B4DB52}"/>
                </a:ext>
              </a:extLst>
            </p:cNvPr>
            <p:cNvCxnSpPr>
              <a:cxnSpLocks/>
            </p:cNvCxnSpPr>
            <p:nvPr/>
          </p:nvCxnSpPr>
          <p:spPr>
            <a:xfrm rot="5400000">
              <a:off x="414576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a:extLst>
                <a:ext uri="{FF2B5EF4-FFF2-40B4-BE49-F238E27FC236}">
                  <a16:creationId xmlns="" xmlns:a16="http://schemas.microsoft.com/office/drawing/2014/main" id="{39F8CCE1-7001-4BFC-98CB-2ED4F1071701}"/>
                </a:ext>
              </a:extLst>
            </p:cNvPr>
            <p:cNvCxnSpPr>
              <a:cxnSpLocks/>
            </p:cNvCxnSpPr>
            <p:nvPr/>
          </p:nvCxnSpPr>
          <p:spPr>
            <a:xfrm rot="5400000">
              <a:off x="470830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a:extLst>
                <a:ext uri="{FF2B5EF4-FFF2-40B4-BE49-F238E27FC236}">
                  <a16:creationId xmlns="" xmlns:a16="http://schemas.microsoft.com/office/drawing/2014/main" id="{74202121-55AE-4367-8289-6947B8C8568B}"/>
                </a:ext>
              </a:extLst>
            </p:cNvPr>
            <p:cNvCxnSpPr>
              <a:cxnSpLocks/>
            </p:cNvCxnSpPr>
            <p:nvPr/>
          </p:nvCxnSpPr>
          <p:spPr>
            <a:xfrm rot="5400000">
              <a:off x="527085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a:extLst>
                <a:ext uri="{FF2B5EF4-FFF2-40B4-BE49-F238E27FC236}">
                  <a16:creationId xmlns="" xmlns:a16="http://schemas.microsoft.com/office/drawing/2014/main" id="{7E1E60BC-6E1B-4FDF-995B-E8443730C9C3}"/>
                </a:ext>
              </a:extLst>
            </p:cNvPr>
            <p:cNvCxnSpPr>
              <a:cxnSpLocks/>
            </p:cNvCxnSpPr>
            <p:nvPr/>
          </p:nvCxnSpPr>
          <p:spPr>
            <a:xfrm rot="5400000">
              <a:off x="5833405"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6" name="TextBox 25">
              <a:extLst>
                <a:ext uri="{FF2B5EF4-FFF2-40B4-BE49-F238E27FC236}">
                  <a16:creationId xmlns="" xmlns:a16="http://schemas.microsoft.com/office/drawing/2014/main" id="{AA9B935D-088A-4C8F-9AFF-385C77CA4413}"/>
                </a:ext>
              </a:extLst>
            </p:cNvPr>
            <p:cNvSpPr txBox="1"/>
            <p:nvPr/>
          </p:nvSpPr>
          <p:spPr>
            <a:xfrm>
              <a:off x="1071241" y="4507390"/>
              <a:ext cx="248786" cy="230832"/>
            </a:xfrm>
            <a:prstGeom prst="rect">
              <a:avLst/>
            </a:prstGeom>
            <a:noFill/>
          </p:spPr>
          <p:txBody>
            <a:bodyPr wrap="none" rtlCol="0">
              <a:spAutoFit/>
            </a:bodyPr>
            <a:lstStyle/>
            <a:p>
              <a:pPr algn="r">
                <a:buClr>
                  <a:schemeClr val="accent1"/>
                </a:buClr>
              </a:pPr>
              <a:r>
                <a:rPr lang="en-US" sz="900"/>
                <a:t>0</a:t>
              </a:r>
            </a:p>
          </p:txBody>
        </p:sp>
        <p:sp>
          <p:nvSpPr>
            <p:cNvPr id="30" name="TextBox 29">
              <a:extLst>
                <a:ext uri="{FF2B5EF4-FFF2-40B4-BE49-F238E27FC236}">
                  <a16:creationId xmlns="" xmlns:a16="http://schemas.microsoft.com/office/drawing/2014/main" id="{DDCA856A-9486-4B43-B2D2-9E3FA87CA9AE}"/>
                </a:ext>
              </a:extLst>
            </p:cNvPr>
            <p:cNvSpPr txBox="1"/>
            <p:nvPr/>
          </p:nvSpPr>
          <p:spPr>
            <a:xfrm>
              <a:off x="2702999" y="4861095"/>
              <a:ext cx="2044149"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31" name="TextBox 30">
              <a:extLst>
                <a:ext uri="{FF2B5EF4-FFF2-40B4-BE49-F238E27FC236}">
                  <a16:creationId xmlns="" xmlns:a16="http://schemas.microsoft.com/office/drawing/2014/main" id="{6D776660-07B2-46F1-AAF8-6B9C5F9C2D16}"/>
                </a:ext>
              </a:extLst>
            </p:cNvPr>
            <p:cNvSpPr txBox="1"/>
            <p:nvPr/>
          </p:nvSpPr>
          <p:spPr>
            <a:xfrm rot="16200000">
              <a:off x="-12422" y="3220438"/>
              <a:ext cx="1814919" cy="253916"/>
            </a:xfrm>
            <a:prstGeom prst="rect">
              <a:avLst/>
            </a:prstGeom>
            <a:noFill/>
          </p:spPr>
          <p:txBody>
            <a:bodyPr wrap="none" rtlCol="0">
              <a:spAutoFit/>
            </a:bodyPr>
            <a:lstStyle/>
            <a:p>
              <a:pPr algn="ctr">
                <a:buClr>
                  <a:schemeClr val="accent1"/>
                </a:buClr>
              </a:pPr>
              <a:r>
                <a:rPr lang="en-US" sz="1050" b="1"/>
                <a:t>Cumulative Incidence (%)</a:t>
              </a:r>
            </a:p>
          </p:txBody>
        </p:sp>
        <p:sp>
          <p:nvSpPr>
            <p:cNvPr id="32" name="TextBox 31">
              <a:extLst>
                <a:ext uri="{FF2B5EF4-FFF2-40B4-BE49-F238E27FC236}">
                  <a16:creationId xmlns="" xmlns:a16="http://schemas.microsoft.com/office/drawing/2014/main" id="{CBD9EE0B-0484-4417-823C-3D924B25ACAF}"/>
                </a:ext>
              </a:extLst>
            </p:cNvPr>
            <p:cNvSpPr txBox="1"/>
            <p:nvPr/>
          </p:nvSpPr>
          <p:spPr>
            <a:xfrm>
              <a:off x="1242436" y="4712357"/>
              <a:ext cx="248786" cy="230832"/>
            </a:xfrm>
            <a:prstGeom prst="rect">
              <a:avLst/>
            </a:prstGeom>
            <a:noFill/>
          </p:spPr>
          <p:txBody>
            <a:bodyPr wrap="none" rtlCol="0">
              <a:spAutoFit/>
            </a:bodyPr>
            <a:lstStyle/>
            <a:p>
              <a:pPr algn="ctr">
                <a:buClr>
                  <a:schemeClr val="accent1"/>
                </a:buClr>
              </a:pPr>
              <a:r>
                <a:rPr lang="en-US" sz="900"/>
                <a:t>0</a:t>
              </a:r>
            </a:p>
          </p:txBody>
        </p:sp>
        <p:sp>
          <p:nvSpPr>
            <p:cNvPr id="33" name="TextBox 32">
              <a:extLst>
                <a:ext uri="{FF2B5EF4-FFF2-40B4-BE49-F238E27FC236}">
                  <a16:creationId xmlns="" xmlns:a16="http://schemas.microsoft.com/office/drawing/2014/main" id="{49DC4AAF-47F1-4FD9-A138-551081A05676}"/>
                </a:ext>
              </a:extLst>
            </p:cNvPr>
            <p:cNvSpPr txBox="1"/>
            <p:nvPr/>
          </p:nvSpPr>
          <p:spPr>
            <a:xfrm>
              <a:off x="1804504" y="4712357"/>
              <a:ext cx="248786" cy="230832"/>
            </a:xfrm>
            <a:prstGeom prst="rect">
              <a:avLst/>
            </a:prstGeom>
            <a:noFill/>
          </p:spPr>
          <p:txBody>
            <a:bodyPr wrap="none" rtlCol="0">
              <a:spAutoFit/>
            </a:bodyPr>
            <a:lstStyle/>
            <a:p>
              <a:pPr algn="ctr">
                <a:buClr>
                  <a:schemeClr val="accent1"/>
                </a:buClr>
              </a:pPr>
              <a:r>
                <a:rPr lang="en-US" sz="900"/>
                <a:t>4</a:t>
              </a:r>
            </a:p>
          </p:txBody>
        </p:sp>
        <p:sp>
          <p:nvSpPr>
            <p:cNvPr id="34" name="TextBox 33">
              <a:extLst>
                <a:ext uri="{FF2B5EF4-FFF2-40B4-BE49-F238E27FC236}">
                  <a16:creationId xmlns="" xmlns:a16="http://schemas.microsoft.com/office/drawing/2014/main" id="{7949DD46-99CF-4B92-9A93-F9043CBA04C2}"/>
                </a:ext>
              </a:extLst>
            </p:cNvPr>
            <p:cNvSpPr txBox="1"/>
            <p:nvPr/>
          </p:nvSpPr>
          <p:spPr>
            <a:xfrm>
              <a:off x="2904731" y="4712357"/>
              <a:ext cx="312906" cy="230832"/>
            </a:xfrm>
            <a:prstGeom prst="rect">
              <a:avLst/>
            </a:prstGeom>
            <a:noFill/>
          </p:spPr>
          <p:txBody>
            <a:bodyPr wrap="none" rtlCol="0">
              <a:spAutoFit/>
            </a:bodyPr>
            <a:lstStyle/>
            <a:p>
              <a:pPr algn="ctr">
                <a:buClr>
                  <a:schemeClr val="accent1"/>
                </a:buClr>
              </a:pPr>
              <a:r>
                <a:rPr lang="en-US" sz="900"/>
                <a:t>12</a:t>
              </a:r>
            </a:p>
          </p:txBody>
        </p:sp>
        <p:sp>
          <p:nvSpPr>
            <p:cNvPr id="35" name="TextBox 34">
              <a:extLst>
                <a:ext uri="{FF2B5EF4-FFF2-40B4-BE49-F238E27FC236}">
                  <a16:creationId xmlns="" xmlns:a16="http://schemas.microsoft.com/office/drawing/2014/main" id="{AEA3EB79-67C1-4E32-9D0B-7C004F36A2D4}"/>
                </a:ext>
              </a:extLst>
            </p:cNvPr>
            <p:cNvSpPr txBox="1"/>
            <p:nvPr/>
          </p:nvSpPr>
          <p:spPr>
            <a:xfrm>
              <a:off x="3464725" y="4712357"/>
              <a:ext cx="312906" cy="230832"/>
            </a:xfrm>
            <a:prstGeom prst="rect">
              <a:avLst/>
            </a:prstGeom>
            <a:noFill/>
          </p:spPr>
          <p:txBody>
            <a:bodyPr wrap="none" rtlCol="0">
              <a:spAutoFit/>
            </a:bodyPr>
            <a:lstStyle/>
            <a:p>
              <a:pPr algn="ctr">
                <a:buClr>
                  <a:schemeClr val="accent1"/>
                </a:buClr>
              </a:pPr>
              <a:r>
                <a:rPr lang="en-US" sz="900"/>
                <a:t>16</a:t>
              </a:r>
            </a:p>
          </p:txBody>
        </p:sp>
        <p:sp>
          <p:nvSpPr>
            <p:cNvPr id="36" name="TextBox 35">
              <a:extLst>
                <a:ext uri="{FF2B5EF4-FFF2-40B4-BE49-F238E27FC236}">
                  <a16:creationId xmlns="" xmlns:a16="http://schemas.microsoft.com/office/drawing/2014/main" id="{B3A7DC95-2ED1-4309-A302-ED44AD0001EA}"/>
                </a:ext>
              </a:extLst>
            </p:cNvPr>
            <p:cNvSpPr txBox="1"/>
            <p:nvPr/>
          </p:nvSpPr>
          <p:spPr>
            <a:xfrm>
              <a:off x="4024721" y="4712357"/>
              <a:ext cx="312906" cy="230832"/>
            </a:xfrm>
            <a:prstGeom prst="rect">
              <a:avLst/>
            </a:prstGeom>
            <a:noFill/>
          </p:spPr>
          <p:txBody>
            <a:bodyPr wrap="none" rtlCol="0">
              <a:spAutoFit/>
            </a:bodyPr>
            <a:lstStyle/>
            <a:p>
              <a:pPr algn="ctr">
                <a:buClr>
                  <a:schemeClr val="accent1"/>
                </a:buClr>
              </a:pPr>
              <a:r>
                <a:rPr lang="en-US" sz="900"/>
                <a:t>20</a:t>
              </a:r>
            </a:p>
          </p:txBody>
        </p:sp>
        <p:sp>
          <p:nvSpPr>
            <p:cNvPr id="37" name="TextBox 36">
              <a:extLst>
                <a:ext uri="{FF2B5EF4-FFF2-40B4-BE49-F238E27FC236}">
                  <a16:creationId xmlns="" xmlns:a16="http://schemas.microsoft.com/office/drawing/2014/main" id="{49828E0A-16FD-4CCD-8A34-708492C04590}"/>
                </a:ext>
              </a:extLst>
            </p:cNvPr>
            <p:cNvSpPr txBox="1"/>
            <p:nvPr/>
          </p:nvSpPr>
          <p:spPr>
            <a:xfrm>
              <a:off x="4584716" y="4712357"/>
              <a:ext cx="312906" cy="230832"/>
            </a:xfrm>
            <a:prstGeom prst="rect">
              <a:avLst/>
            </a:prstGeom>
            <a:noFill/>
          </p:spPr>
          <p:txBody>
            <a:bodyPr wrap="none" rtlCol="0">
              <a:spAutoFit/>
            </a:bodyPr>
            <a:lstStyle/>
            <a:p>
              <a:pPr algn="ctr">
                <a:buClr>
                  <a:schemeClr val="accent1"/>
                </a:buClr>
              </a:pPr>
              <a:r>
                <a:rPr lang="en-US" sz="900"/>
                <a:t>24</a:t>
              </a:r>
            </a:p>
          </p:txBody>
        </p:sp>
        <p:sp>
          <p:nvSpPr>
            <p:cNvPr id="38" name="TextBox 37">
              <a:extLst>
                <a:ext uri="{FF2B5EF4-FFF2-40B4-BE49-F238E27FC236}">
                  <a16:creationId xmlns="" xmlns:a16="http://schemas.microsoft.com/office/drawing/2014/main" id="{178E9C53-C5FE-4699-AD52-2F2C44F0225D}"/>
                </a:ext>
              </a:extLst>
            </p:cNvPr>
            <p:cNvSpPr txBox="1"/>
            <p:nvPr/>
          </p:nvSpPr>
          <p:spPr>
            <a:xfrm>
              <a:off x="5144712" y="4712357"/>
              <a:ext cx="312906" cy="230832"/>
            </a:xfrm>
            <a:prstGeom prst="rect">
              <a:avLst/>
            </a:prstGeom>
            <a:noFill/>
          </p:spPr>
          <p:txBody>
            <a:bodyPr wrap="none" rtlCol="0">
              <a:spAutoFit/>
            </a:bodyPr>
            <a:lstStyle/>
            <a:p>
              <a:pPr algn="ctr">
                <a:buClr>
                  <a:schemeClr val="accent1"/>
                </a:buClr>
              </a:pPr>
              <a:r>
                <a:rPr lang="en-US" sz="900"/>
                <a:t>28</a:t>
              </a:r>
            </a:p>
          </p:txBody>
        </p:sp>
        <p:sp>
          <p:nvSpPr>
            <p:cNvPr id="39" name="TextBox 38">
              <a:extLst>
                <a:ext uri="{FF2B5EF4-FFF2-40B4-BE49-F238E27FC236}">
                  <a16:creationId xmlns="" xmlns:a16="http://schemas.microsoft.com/office/drawing/2014/main" id="{FC0440B8-E636-4784-A17A-A15750CE1887}"/>
                </a:ext>
              </a:extLst>
            </p:cNvPr>
            <p:cNvSpPr txBox="1"/>
            <p:nvPr/>
          </p:nvSpPr>
          <p:spPr>
            <a:xfrm>
              <a:off x="5704707" y="4712357"/>
              <a:ext cx="312906" cy="230832"/>
            </a:xfrm>
            <a:prstGeom prst="rect">
              <a:avLst/>
            </a:prstGeom>
            <a:noFill/>
          </p:spPr>
          <p:txBody>
            <a:bodyPr wrap="none" rtlCol="0">
              <a:spAutoFit/>
            </a:bodyPr>
            <a:lstStyle/>
            <a:p>
              <a:pPr algn="ctr">
                <a:buClr>
                  <a:schemeClr val="accent1"/>
                </a:buClr>
              </a:pPr>
              <a:r>
                <a:rPr lang="en-US" sz="900"/>
                <a:t>32</a:t>
              </a:r>
            </a:p>
          </p:txBody>
        </p:sp>
        <p:cxnSp>
          <p:nvCxnSpPr>
            <p:cNvPr id="60" name="Straight Connector 59">
              <a:extLst>
                <a:ext uri="{FF2B5EF4-FFF2-40B4-BE49-F238E27FC236}">
                  <a16:creationId xmlns="" xmlns:a16="http://schemas.microsoft.com/office/drawing/2014/main" id="{69438524-698D-431F-AD7C-B22C1902898D}"/>
                </a:ext>
              </a:extLst>
            </p:cNvPr>
            <p:cNvCxnSpPr>
              <a:cxnSpLocks/>
            </p:cNvCxnSpPr>
            <p:nvPr/>
          </p:nvCxnSpPr>
          <p:spPr>
            <a:xfrm rot="5400000">
              <a:off x="245811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1" name="TextBox 60">
              <a:extLst>
                <a:ext uri="{FF2B5EF4-FFF2-40B4-BE49-F238E27FC236}">
                  <a16:creationId xmlns="" xmlns:a16="http://schemas.microsoft.com/office/drawing/2014/main" id="{A5A1731A-B7FE-4FF2-A425-0C2E9733170E}"/>
                </a:ext>
              </a:extLst>
            </p:cNvPr>
            <p:cNvSpPr txBox="1"/>
            <p:nvPr/>
          </p:nvSpPr>
          <p:spPr>
            <a:xfrm>
              <a:off x="2366572"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13" name="Straight Connector 12">
              <a:extLst>
                <a:ext uri="{FF2B5EF4-FFF2-40B4-BE49-F238E27FC236}">
                  <a16:creationId xmlns="" xmlns:a16="http://schemas.microsoft.com/office/drawing/2014/main" id="{6FAE7D41-8F5F-4948-A284-E5CD296A164E}"/>
                </a:ext>
              </a:extLst>
            </p:cNvPr>
            <p:cNvCxnSpPr/>
            <p:nvPr/>
          </p:nvCxnSpPr>
          <p:spPr>
            <a:xfrm>
              <a:off x="1276438"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 xmlns:a16="http://schemas.microsoft.com/office/drawing/2014/main" id="{0A78825B-E9E0-4530-9323-812AB866E35A}"/>
                </a:ext>
              </a:extLst>
            </p:cNvPr>
            <p:cNvCxnSpPr/>
            <p:nvPr/>
          </p:nvCxnSpPr>
          <p:spPr>
            <a:xfrm>
              <a:off x="1276438"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7" name="TextBox 26">
              <a:extLst>
                <a:ext uri="{FF2B5EF4-FFF2-40B4-BE49-F238E27FC236}">
                  <a16:creationId xmlns="" xmlns:a16="http://schemas.microsoft.com/office/drawing/2014/main" id="{3C6A0952-3354-474D-B08F-0C3FBB60E981}"/>
                </a:ext>
              </a:extLst>
            </p:cNvPr>
            <p:cNvSpPr txBox="1"/>
            <p:nvPr/>
          </p:nvSpPr>
          <p:spPr>
            <a:xfrm>
              <a:off x="1007095" y="3384280"/>
              <a:ext cx="312906" cy="230832"/>
            </a:xfrm>
            <a:prstGeom prst="rect">
              <a:avLst/>
            </a:prstGeom>
            <a:noFill/>
          </p:spPr>
          <p:txBody>
            <a:bodyPr wrap="none" rtlCol="0">
              <a:spAutoFit/>
            </a:bodyPr>
            <a:lstStyle/>
            <a:p>
              <a:pPr algn="r">
                <a:buClr>
                  <a:schemeClr val="accent1"/>
                </a:buClr>
              </a:pPr>
              <a:r>
                <a:rPr lang="en-US" sz="900"/>
                <a:t>15</a:t>
              </a:r>
            </a:p>
          </p:txBody>
        </p:sp>
        <p:sp>
          <p:nvSpPr>
            <p:cNvPr id="28" name="TextBox 27">
              <a:extLst>
                <a:ext uri="{FF2B5EF4-FFF2-40B4-BE49-F238E27FC236}">
                  <a16:creationId xmlns="" xmlns:a16="http://schemas.microsoft.com/office/drawing/2014/main" id="{ED951730-94E6-447E-9B04-61041B65E09F}"/>
                </a:ext>
              </a:extLst>
            </p:cNvPr>
            <p:cNvSpPr txBox="1"/>
            <p:nvPr/>
          </p:nvSpPr>
          <p:spPr>
            <a:xfrm>
              <a:off x="1071241" y="4133018"/>
              <a:ext cx="248786" cy="230832"/>
            </a:xfrm>
            <a:prstGeom prst="rect">
              <a:avLst/>
            </a:prstGeom>
            <a:noFill/>
          </p:spPr>
          <p:txBody>
            <a:bodyPr wrap="none" rtlCol="0">
              <a:spAutoFit/>
            </a:bodyPr>
            <a:lstStyle/>
            <a:p>
              <a:pPr algn="r">
                <a:buClr>
                  <a:schemeClr val="accent1"/>
                </a:buClr>
              </a:pPr>
              <a:r>
                <a:rPr lang="en-US" sz="900"/>
                <a:t>5</a:t>
              </a:r>
            </a:p>
          </p:txBody>
        </p:sp>
        <p:sp>
          <p:nvSpPr>
            <p:cNvPr id="29" name="TextBox 28">
              <a:extLst>
                <a:ext uri="{FF2B5EF4-FFF2-40B4-BE49-F238E27FC236}">
                  <a16:creationId xmlns="" xmlns:a16="http://schemas.microsoft.com/office/drawing/2014/main" id="{524ACB1E-0263-495D-9B9D-7CBE6BEE2CA6}"/>
                </a:ext>
              </a:extLst>
            </p:cNvPr>
            <p:cNvSpPr txBox="1"/>
            <p:nvPr/>
          </p:nvSpPr>
          <p:spPr>
            <a:xfrm>
              <a:off x="1007095" y="1886804"/>
              <a:ext cx="312906" cy="230832"/>
            </a:xfrm>
            <a:prstGeom prst="rect">
              <a:avLst/>
            </a:prstGeom>
            <a:noFill/>
          </p:spPr>
          <p:txBody>
            <a:bodyPr wrap="none" rtlCol="0">
              <a:spAutoFit/>
            </a:bodyPr>
            <a:lstStyle/>
            <a:p>
              <a:pPr algn="r">
                <a:buClr>
                  <a:schemeClr val="accent1"/>
                </a:buClr>
              </a:pPr>
              <a:r>
                <a:rPr lang="en-US" sz="900"/>
                <a:t>35</a:t>
              </a:r>
            </a:p>
          </p:txBody>
        </p:sp>
        <p:cxnSp>
          <p:nvCxnSpPr>
            <p:cNvPr id="63" name="Straight Connector 62">
              <a:extLst>
                <a:ext uri="{FF2B5EF4-FFF2-40B4-BE49-F238E27FC236}">
                  <a16:creationId xmlns="" xmlns:a16="http://schemas.microsoft.com/office/drawing/2014/main" id="{36241D4C-7FE0-497A-82D7-F7A5D77FF7C1}"/>
                </a:ext>
              </a:extLst>
            </p:cNvPr>
            <p:cNvCxnSpPr>
              <a:cxnSpLocks/>
            </p:cNvCxnSpPr>
            <p:nvPr/>
          </p:nvCxnSpPr>
          <p:spPr>
            <a:xfrm>
              <a:off x="1276438" y="424178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4" name="Straight Connector 63">
              <a:extLst>
                <a:ext uri="{FF2B5EF4-FFF2-40B4-BE49-F238E27FC236}">
                  <a16:creationId xmlns="" xmlns:a16="http://schemas.microsoft.com/office/drawing/2014/main" id="{0483C882-7463-4D55-8075-14B5BCCC56FB}"/>
                </a:ext>
              </a:extLst>
            </p:cNvPr>
            <p:cNvCxnSpPr/>
            <p:nvPr/>
          </p:nvCxnSpPr>
          <p:spPr>
            <a:xfrm>
              <a:off x="1276438" y="31229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5" name="Straight Connector 64">
              <a:extLst>
                <a:ext uri="{FF2B5EF4-FFF2-40B4-BE49-F238E27FC236}">
                  <a16:creationId xmlns="" xmlns:a16="http://schemas.microsoft.com/office/drawing/2014/main" id="{DCB43DCF-5F9A-46B2-81ED-6752EEF4B444}"/>
                </a:ext>
              </a:extLst>
            </p:cNvPr>
            <p:cNvCxnSpPr/>
            <p:nvPr/>
          </p:nvCxnSpPr>
          <p:spPr>
            <a:xfrm>
              <a:off x="1276438" y="386883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7" name="Straight Connector 66">
              <a:extLst>
                <a:ext uri="{FF2B5EF4-FFF2-40B4-BE49-F238E27FC236}">
                  <a16:creationId xmlns="" xmlns:a16="http://schemas.microsoft.com/office/drawing/2014/main" id="{16540ADD-F71E-4478-A34E-3967539BC758}"/>
                </a:ext>
              </a:extLst>
            </p:cNvPr>
            <p:cNvCxnSpPr>
              <a:cxnSpLocks/>
            </p:cNvCxnSpPr>
            <p:nvPr/>
          </p:nvCxnSpPr>
          <p:spPr>
            <a:xfrm>
              <a:off x="1276438" y="349589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8" name="Straight Connector 67">
              <a:extLst>
                <a:ext uri="{FF2B5EF4-FFF2-40B4-BE49-F238E27FC236}">
                  <a16:creationId xmlns="" xmlns:a16="http://schemas.microsoft.com/office/drawing/2014/main" id="{350739F4-C674-4496-998F-213780F9E534}"/>
                </a:ext>
              </a:extLst>
            </p:cNvPr>
            <p:cNvCxnSpPr/>
            <p:nvPr/>
          </p:nvCxnSpPr>
          <p:spPr>
            <a:xfrm>
              <a:off x="1276438" y="274999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68">
              <a:extLst>
                <a:ext uri="{FF2B5EF4-FFF2-40B4-BE49-F238E27FC236}">
                  <a16:creationId xmlns="" xmlns:a16="http://schemas.microsoft.com/office/drawing/2014/main" id="{3791FA0E-6323-49D5-B305-6A3C60BB15F7}"/>
                </a:ext>
              </a:extLst>
            </p:cNvPr>
            <p:cNvCxnSpPr/>
            <p:nvPr/>
          </p:nvCxnSpPr>
          <p:spPr>
            <a:xfrm>
              <a:off x="1276438" y="237704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0" name="TextBox 69">
              <a:extLst>
                <a:ext uri="{FF2B5EF4-FFF2-40B4-BE49-F238E27FC236}">
                  <a16:creationId xmlns="" xmlns:a16="http://schemas.microsoft.com/office/drawing/2014/main" id="{1287EE04-12FE-4CA2-9B60-73B303579A72}"/>
                </a:ext>
              </a:extLst>
            </p:cNvPr>
            <p:cNvSpPr txBox="1"/>
            <p:nvPr/>
          </p:nvSpPr>
          <p:spPr>
            <a:xfrm>
              <a:off x="1007095" y="3758649"/>
              <a:ext cx="312906" cy="230832"/>
            </a:xfrm>
            <a:prstGeom prst="rect">
              <a:avLst/>
            </a:prstGeom>
            <a:noFill/>
          </p:spPr>
          <p:txBody>
            <a:bodyPr wrap="none" rtlCol="0">
              <a:spAutoFit/>
            </a:bodyPr>
            <a:lstStyle/>
            <a:p>
              <a:pPr algn="r">
                <a:buClr>
                  <a:schemeClr val="accent1"/>
                </a:buClr>
              </a:pPr>
              <a:r>
                <a:rPr lang="en-US" sz="900"/>
                <a:t>10</a:t>
              </a:r>
            </a:p>
          </p:txBody>
        </p:sp>
        <p:sp>
          <p:nvSpPr>
            <p:cNvPr id="71" name="TextBox 70">
              <a:extLst>
                <a:ext uri="{FF2B5EF4-FFF2-40B4-BE49-F238E27FC236}">
                  <a16:creationId xmlns="" xmlns:a16="http://schemas.microsoft.com/office/drawing/2014/main" id="{42E98760-5CD1-4FA5-838B-22F45381B4DD}"/>
                </a:ext>
              </a:extLst>
            </p:cNvPr>
            <p:cNvSpPr txBox="1"/>
            <p:nvPr/>
          </p:nvSpPr>
          <p:spPr>
            <a:xfrm>
              <a:off x="1007095" y="3009911"/>
              <a:ext cx="312906" cy="230832"/>
            </a:xfrm>
            <a:prstGeom prst="rect">
              <a:avLst/>
            </a:prstGeom>
            <a:noFill/>
          </p:spPr>
          <p:txBody>
            <a:bodyPr wrap="none" rtlCol="0">
              <a:spAutoFit/>
            </a:bodyPr>
            <a:lstStyle/>
            <a:p>
              <a:pPr algn="r">
                <a:buClr>
                  <a:schemeClr val="accent1"/>
                </a:buClr>
              </a:pPr>
              <a:r>
                <a:rPr lang="en-US" sz="900"/>
                <a:t>20</a:t>
              </a:r>
            </a:p>
          </p:txBody>
        </p:sp>
        <p:sp>
          <p:nvSpPr>
            <p:cNvPr id="72" name="TextBox 71">
              <a:extLst>
                <a:ext uri="{FF2B5EF4-FFF2-40B4-BE49-F238E27FC236}">
                  <a16:creationId xmlns="" xmlns:a16="http://schemas.microsoft.com/office/drawing/2014/main" id="{04F25CAE-7E2C-4791-9955-BFD4C1D4E431}"/>
                </a:ext>
              </a:extLst>
            </p:cNvPr>
            <p:cNvSpPr txBox="1"/>
            <p:nvPr/>
          </p:nvSpPr>
          <p:spPr>
            <a:xfrm>
              <a:off x="1007095" y="2261173"/>
              <a:ext cx="312906" cy="230832"/>
            </a:xfrm>
            <a:prstGeom prst="rect">
              <a:avLst/>
            </a:prstGeom>
            <a:noFill/>
          </p:spPr>
          <p:txBody>
            <a:bodyPr wrap="none" rtlCol="0">
              <a:spAutoFit/>
            </a:bodyPr>
            <a:lstStyle/>
            <a:p>
              <a:pPr algn="r">
                <a:buClr>
                  <a:schemeClr val="accent1"/>
                </a:buClr>
              </a:pPr>
              <a:r>
                <a:rPr lang="en-US" sz="900"/>
                <a:t>30</a:t>
              </a:r>
            </a:p>
          </p:txBody>
        </p:sp>
        <p:sp>
          <p:nvSpPr>
            <p:cNvPr id="227" name="TextBox 226">
              <a:extLst>
                <a:ext uri="{FF2B5EF4-FFF2-40B4-BE49-F238E27FC236}">
                  <a16:creationId xmlns="" xmlns:a16="http://schemas.microsoft.com/office/drawing/2014/main" id="{06C3243E-1DC5-43DB-A488-F2E8B65D7FB4}"/>
                </a:ext>
              </a:extLst>
            </p:cNvPr>
            <p:cNvSpPr txBox="1"/>
            <p:nvPr/>
          </p:nvSpPr>
          <p:spPr>
            <a:xfrm>
              <a:off x="1007095" y="2635542"/>
              <a:ext cx="312906" cy="230832"/>
            </a:xfrm>
            <a:prstGeom prst="rect">
              <a:avLst/>
            </a:prstGeom>
            <a:noFill/>
          </p:spPr>
          <p:txBody>
            <a:bodyPr wrap="none" rtlCol="0">
              <a:spAutoFit/>
            </a:bodyPr>
            <a:lstStyle/>
            <a:p>
              <a:pPr algn="r">
                <a:buClr>
                  <a:schemeClr val="accent1"/>
                </a:buClr>
              </a:pPr>
              <a:r>
                <a:rPr lang="en-US" sz="900"/>
                <a:t>25</a:t>
              </a:r>
            </a:p>
          </p:txBody>
        </p:sp>
      </p:grpSp>
      <p:grpSp>
        <p:nvGrpSpPr>
          <p:cNvPr id="253" name="Group 252">
            <a:extLst>
              <a:ext uri="{FF2B5EF4-FFF2-40B4-BE49-F238E27FC236}">
                <a16:creationId xmlns="" xmlns:a16="http://schemas.microsoft.com/office/drawing/2014/main" id="{512C1AFF-9589-4204-B2EF-E842AFE8BCCC}"/>
              </a:ext>
            </a:extLst>
          </p:cNvPr>
          <p:cNvGrpSpPr/>
          <p:nvPr/>
        </p:nvGrpSpPr>
        <p:grpSpPr>
          <a:xfrm>
            <a:off x="6673498" y="2200585"/>
            <a:ext cx="5249533" cy="3228207"/>
            <a:chOff x="6673472" y="1886804"/>
            <a:chExt cx="5249533" cy="3228207"/>
          </a:xfrm>
        </p:grpSpPr>
        <p:sp>
          <p:nvSpPr>
            <p:cNvPr id="78" name="Freeform: Shape 77">
              <a:extLst>
                <a:ext uri="{FF2B5EF4-FFF2-40B4-BE49-F238E27FC236}">
                  <a16:creationId xmlns="" xmlns:a16="http://schemas.microsoft.com/office/drawing/2014/main" id="{B1764624-B2C8-4664-AEED-5DEE9E5AB7F0}"/>
                </a:ext>
              </a:extLst>
            </p:cNvPr>
            <p:cNvSpPr/>
            <p:nvPr/>
          </p:nvSpPr>
          <p:spPr>
            <a:xfrm>
              <a:off x="7235950" y="2000690"/>
              <a:ext cx="4534302" cy="2667667"/>
            </a:xfrm>
            <a:custGeom>
              <a:avLst/>
              <a:gdLst>
                <a:gd name="connsiteX0" fmla="*/ 0 w 7406640"/>
                <a:gd name="connsiteY0" fmla="*/ 0 h 3877056"/>
                <a:gd name="connsiteX1" fmla="*/ 0 w 7406640"/>
                <a:gd name="connsiteY1" fmla="*/ 3877056 h 3877056"/>
                <a:gd name="connsiteX2" fmla="*/ 7406640 w 7406640"/>
                <a:gd name="connsiteY2" fmla="*/ 3877056 h 3877056"/>
              </a:gdLst>
              <a:ahLst/>
              <a:cxnLst>
                <a:cxn ang="0">
                  <a:pos x="connsiteX0" y="connsiteY0"/>
                </a:cxn>
                <a:cxn ang="0">
                  <a:pos x="connsiteX1" y="connsiteY1"/>
                </a:cxn>
                <a:cxn ang="0">
                  <a:pos x="connsiteX2" y="connsiteY2"/>
                </a:cxn>
              </a:cxnLst>
              <a:rect l="l" t="t" r="r" b="b"/>
              <a:pathLst>
                <a:path w="7406640" h="3877056">
                  <a:moveTo>
                    <a:pt x="0" y="0"/>
                  </a:moveTo>
                  <a:lnTo>
                    <a:pt x="0" y="3877056"/>
                  </a:lnTo>
                  <a:lnTo>
                    <a:pt x="7406640" y="3877056"/>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84" name="Straight Connector 83">
              <a:extLst>
                <a:ext uri="{FF2B5EF4-FFF2-40B4-BE49-F238E27FC236}">
                  <a16:creationId xmlns="" xmlns:a16="http://schemas.microsoft.com/office/drawing/2014/main" id="{430DB4F6-CA7B-411A-8ABD-408C1BD3C5B7}"/>
                </a:ext>
              </a:extLst>
            </p:cNvPr>
            <p:cNvCxnSpPr>
              <a:cxnSpLocks/>
            </p:cNvCxnSpPr>
            <p:nvPr/>
          </p:nvCxnSpPr>
          <p:spPr>
            <a:xfrm rot="5400000">
              <a:off x="723841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 xmlns:a16="http://schemas.microsoft.com/office/drawing/2014/main" id="{51FB6E49-0C50-4015-8917-268D7C47C9D3}"/>
                </a:ext>
              </a:extLst>
            </p:cNvPr>
            <p:cNvCxnSpPr>
              <a:cxnSpLocks/>
            </p:cNvCxnSpPr>
            <p:nvPr/>
          </p:nvCxnSpPr>
          <p:spPr>
            <a:xfrm rot="5400000">
              <a:off x="780096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Connector 85">
              <a:extLst>
                <a:ext uri="{FF2B5EF4-FFF2-40B4-BE49-F238E27FC236}">
                  <a16:creationId xmlns="" xmlns:a16="http://schemas.microsoft.com/office/drawing/2014/main" id="{6A7C1DCD-6561-419F-817D-624ABDD02A1E}"/>
                </a:ext>
              </a:extLst>
            </p:cNvPr>
            <p:cNvCxnSpPr>
              <a:cxnSpLocks/>
            </p:cNvCxnSpPr>
            <p:nvPr/>
          </p:nvCxnSpPr>
          <p:spPr>
            <a:xfrm rot="5400000">
              <a:off x="8926056"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86">
              <a:extLst>
                <a:ext uri="{FF2B5EF4-FFF2-40B4-BE49-F238E27FC236}">
                  <a16:creationId xmlns="" xmlns:a16="http://schemas.microsoft.com/office/drawing/2014/main" id="{A301E0D5-B843-4E42-BCC1-7443BC631BF4}"/>
                </a:ext>
              </a:extLst>
            </p:cNvPr>
            <p:cNvCxnSpPr>
              <a:cxnSpLocks/>
            </p:cNvCxnSpPr>
            <p:nvPr/>
          </p:nvCxnSpPr>
          <p:spPr>
            <a:xfrm rot="5400000">
              <a:off x="9488604"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8" name="Straight Connector 87">
              <a:extLst>
                <a:ext uri="{FF2B5EF4-FFF2-40B4-BE49-F238E27FC236}">
                  <a16:creationId xmlns="" xmlns:a16="http://schemas.microsoft.com/office/drawing/2014/main" id="{F8704389-4D5E-4CDA-86A6-C2E018FDB731}"/>
                </a:ext>
              </a:extLst>
            </p:cNvPr>
            <p:cNvCxnSpPr>
              <a:cxnSpLocks/>
            </p:cNvCxnSpPr>
            <p:nvPr/>
          </p:nvCxnSpPr>
          <p:spPr>
            <a:xfrm rot="5400000">
              <a:off x="10051152"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9" name="Straight Connector 88">
              <a:extLst>
                <a:ext uri="{FF2B5EF4-FFF2-40B4-BE49-F238E27FC236}">
                  <a16:creationId xmlns="" xmlns:a16="http://schemas.microsoft.com/office/drawing/2014/main" id="{F963E96C-097A-4125-A993-91F8C8FABD2F}"/>
                </a:ext>
              </a:extLst>
            </p:cNvPr>
            <p:cNvCxnSpPr>
              <a:cxnSpLocks/>
            </p:cNvCxnSpPr>
            <p:nvPr/>
          </p:nvCxnSpPr>
          <p:spPr>
            <a:xfrm rot="5400000">
              <a:off x="10613700"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0" name="Straight Connector 89">
              <a:extLst>
                <a:ext uri="{FF2B5EF4-FFF2-40B4-BE49-F238E27FC236}">
                  <a16:creationId xmlns="" xmlns:a16="http://schemas.microsoft.com/office/drawing/2014/main" id="{ABD67719-714E-4779-85E5-3C33CEF29E13}"/>
                </a:ext>
              </a:extLst>
            </p:cNvPr>
            <p:cNvCxnSpPr>
              <a:cxnSpLocks/>
            </p:cNvCxnSpPr>
            <p:nvPr/>
          </p:nvCxnSpPr>
          <p:spPr>
            <a:xfrm rot="5400000">
              <a:off x="1117624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91" name="Straight Connector 90">
              <a:extLst>
                <a:ext uri="{FF2B5EF4-FFF2-40B4-BE49-F238E27FC236}">
                  <a16:creationId xmlns="" xmlns:a16="http://schemas.microsoft.com/office/drawing/2014/main" id="{939ACA1C-D9A4-442C-9267-82C775B8A68F}"/>
                </a:ext>
              </a:extLst>
            </p:cNvPr>
            <p:cNvCxnSpPr>
              <a:cxnSpLocks/>
            </p:cNvCxnSpPr>
            <p:nvPr/>
          </p:nvCxnSpPr>
          <p:spPr>
            <a:xfrm rot="5400000">
              <a:off x="11738797"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96" name="TextBox 95">
              <a:extLst>
                <a:ext uri="{FF2B5EF4-FFF2-40B4-BE49-F238E27FC236}">
                  <a16:creationId xmlns="" xmlns:a16="http://schemas.microsoft.com/office/drawing/2014/main" id="{22F94567-4FD1-48E8-A0D2-1752EF25C383}"/>
                </a:ext>
              </a:extLst>
            </p:cNvPr>
            <p:cNvSpPr txBox="1"/>
            <p:nvPr/>
          </p:nvSpPr>
          <p:spPr>
            <a:xfrm>
              <a:off x="8608391" y="4861095"/>
              <a:ext cx="2044149" cy="253916"/>
            </a:xfrm>
            <a:prstGeom prst="rect">
              <a:avLst/>
            </a:prstGeom>
            <a:noFill/>
          </p:spPr>
          <p:txBody>
            <a:bodyPr wrap="none" rtlCol="0">
              <a:spAutoFit/>
            </a:bodyPr>
            <a:lstStyle/>
            <a:p>
              <a:pPr algn="ctr">
                <a:buClr>
                  <a:schemeClr val="accent1"/>
                </a:buClr>
              </a:pPr>
              <a:r>
                <a:rPr lang="en-US" sz="1050" b="1"/>
                <a:t>Months since Randomization</a:t>
              </a:r>
            </a:p>
          </p:txBody>
        </p:sp>
        <p:sp>
          <p:nvSpPr>
            <p:cNvPr id="97" name="TextBox 96">
              <a:extLst>
                <a:ext uri="{FF2B5EF4-FFF2-40B4-BE49-F238E27FC236}">
                  <a16:creationId xmlns="" xmlns:a16="http://schemas.microsoft.com/office/drawing/2014/main" id="{9B76B75D-FC02-4199-AA69-3882324EA052}"/>
                </a:ext>
              </a:extLst>
            </p:cNvPr>
            <p:cNvSpPr txBox="1"/>
            <p:nvPr/>
          </p:nvSpPr>
          <p:spPr>
            <a:xfrm rot="16200000">
              <a:off x="5892970" y="3220438"/>
              <a:ext cx="1814919" cy="253916"/>
            </a:xfrm>
            <a:prstGeom prst="rect">
              <a:avLst/>
            </a:prstGeom>
            <a:noFill/>
          </p:spPr>
          <p:txBody>
            <a:bodyPr wrap="none" rtlCol="0">
              <a:spAutoFit/>
            </a:bodyPr>
            <a:lstStyle/>
            <a:p>
              <a:pPr algn="ctr">
                <a:buClr>
                  <a:schemeClr val="accent1"/>
                </a:buClr>
              </a:pPr>
              <a:r>
                <a:rPr lang="en-US" sz="1050" b="1"/>
                <a:t>Cumulative Incidence (%)</a:t>
              </a:r>
            </a:p>
          </p:txBody>
        </p:sp>
        <p:sp>
          <p:nvSpPr>
            <p:cNvPr id="98" name="TextBox 97">
              <a:extLst>
                <a:ext uri="{FF2B5EF4-FFF2-40B4-BE49-F238E27FC236}">
                  <a16:creationId xmlns="" xmlns:a16="http://schemas.microsoft.com/office/drawing/2014/main" id="{2FF90A5A-F95D-49BD-A5BF-7CFF42AE6FF9}"/>
                </a:ext>
              </a:extLst>
            </p:cNvPr>
            <p:cNvSpPr txBox="1"/>
            <p:nvPr/>
          </p:nvSpPr>
          <p:spPr>
            <a:xfrm>
              <a:off x="7147828" y="4712357"/>
              <a:ext cx="248786" cy="230832"/>
            </a:xfrm>
            <a:prstGeom prst="rect">
              <a:avLst/>
            </a:prstGeom>
            <a:noFill/>
          </p:spPr>
          <p:txBody>
            <a:bodyPr wrap="none" rtlCol="0">
              <a:spAutoFit/>
            </a:bodyPr>
            <a:lstStyle/>
            <a:p>
              <a:pPr algn="ctr">
                <a:buClr>
                  <a:schemeClr val="accent1"/>
                </a:buClr>
              </a:pPr>
              <a:r>
                <a:rPr lang="en-US" sz="900"/>
                <a:t>0</a:t>
              </a:r>
            </a:p>
          </p:txBody>
        </p:sp>
        <p:sp>
          <p:nvSpPr>
            <p:cNvPr id="99" name="TextBox 98">
              <a:extLst>
                <a:ext uri="{FF2B5EF4-FFF2-40B4-BE49-F238E27FC236}">
                  <a16:creationId xmlns="" xmlns:a16="http://schemas.microsoft.com/office/drawing/2014/main" id="{AB8317C1-DD52-4A7E-AA44-FB95683BA6AA}"/>
                </a:ext>
              </a:extLst>
            </p:cNvPr>
            <p:cNvSpPr txBox="1"/>
            <p:nvPr/>
          </p:nvSpPr>
          <p:spPr>
            <a:xfrm>
              <a:off x="7709896" y="4712357"/>
              <a:ext cx="248786" cy="230832"/>
            </a:xfrm>
            <a:prstGeom prst="rect">
              <a:avLst/>
            </a:prstGeom>
            <a:noFill/>
          </p:spPr>
          <p:txBody>
            <a:bodyPr wrap="none" rtlCol="0">
              <a:spAutoFit/>
            </a:bodyPr>
            <a:lstStyle/>
            <a:p>
              <a:pPr algn="ctr">
                <a:buClr>
                  <a:schemeClr val="accent1"/>
                </a:buClr>
              </a:pPr>
              <a:r>
                <a:rPr lang="en-US" sz="900"/>
                <a:t>4</a:t>
              </a:r>
            </a:p>
          </p:txBody>
        </p:sp>
        <p:sp>
          <p:nvSpPr>
            <p:cNvPr id="100" name="TextBox 99">
              <a:extLst>
                <a:ext uri="{FF2B5EF4-FFF2-40B4-BE49-F238E27FC236}">
                  <a16:creationId xmlns="" xmlns:a16="http://schemas.microsoft.com/office/drawing/2014/main" id="{FBC2DB67-B5EB-4CB8-81D7-383E2F370B29}"/>
                </a:ext>
              </a:extLst>
            </p:cNvPr>
            <p:cNvSpPr txBox="1"/>
            <p:nvPr/>
          </p:nvSpPr>
          <p:spPr>
            <a:xfrm>
              <a:off x="8810123" y="4712357"/>
              <a:ext cx="312906" cy="230832"/>
            </a:xfrm>
            <a:prstGeom prst="rect">
              <a:avLst/>
            </a:prstGeom>
            <a:noFill/>
          </p:spPr>
          <p:txBody>
            <a:bodyPr wrap="none" rtlCol="0">
              <a:spAutoFit/>
            </a:bodyPr>
            <a:lstStyle/>
            <a:p>
              <a:pPr algn="ctr">
                <a:buClr>
                  <a:schemeClr val="accent1"/>
                </a:buClr>
              </a:pPr>
              <a:r>
                <a:rPr lang="en-US" sz="900"/>
                <a:t>12</a:t>
              </a:r>
            </a:p>
          </p:txBody>
        </p:sp>
        <p:sp>
          <p:nvSpPr>
            <p:cNvPr id="101" name="TextBox 100">
              <a:extLst>
                <a:ext uri="{FF2B5EF4-FFF2-40B4-BE49-F238E27FC236}">
                  <a16:creationId xmlns="" xmlns:a16="http://schemas.microsoft.com/office/drawing/2014/main" id="{24527FFB-DB54-432B-8F0C-4B00E0B599E2}"/>
                </a:ext>
              </a:extLst>
            </p:cNvPr>
            <p:cNvSpPr txBox="1"/>
            <p:nvPr/>
          </p:nvSpPr>
          <p:spPr>
            <a:xfrm>
              <a:off x="9370117" y="4712357"/>
              <a:ext cx="312906" cy="230832"/>
            </a:xfrm>
            <a:prstGeom prst="rect">
              <a:avLst/>
            </a:prstGeom>
            <a:noFill/>
          </p:spPr>
          <p:txBody>
            <a:bodyPr wrap="none" rtlCol="0">
              <a:spAutoFit/>
            </a:bodyPr>
            <a:lstStyle/>
            <a:p>
              <a:pPr algn="ctr">
                <a:buClr>
                  <a:schemeClr val="accent1"/>
                </a:buClr>
              </a:pPr>
              <a:r>
                <a:rPr lang="en-US" sz="900"/>
                <a:t>16</a:t>
              </a:r>
            </a:p>
          </p:txBody>
        </p:sp>
        <p:sp>
          <p:nvSpPr>
            <p:cNvPr id="102" name="TextBox 101">
              <a:extLst>
                <a:ext uri="{FF2B5EF4-FFF2-40B4-BE49-F238E27FC236}">
                  <a16:creationId xmlns="" xmlns:a16="http://schemas.microsoft.com/office/drawing/2014/main" id="{63DA6AA2-BD5E-432E-BF7D-2490B0081E70}"/>
                </a:ext>
              </a:extLst>
            </p:cNvPr>
            <p:cNvSpPr txBox="1"/>
            <p:nvPr/>
          </p:nvSpPr>
          <p:spPr>
            <a:xfrm>
              <a:off x="9930113" y="4712357"/>
              <a:ext cx="312906" cy="230832"/>
            </a:xfrm>
            <a:prstGeom prst="rect">
              <a:avLst/>
            </a:prstGeom>
            <a:noFill/>
          </p:spPr>
          <p:txBody>
            <a:bodyPr wrap="none" rtlCol="0">
              <a:spAutoFit/>
            </a:bodyPr>
            <a:lstStyle/>
            <a:p>
              <a:pPr algn="ctr">
                <a:buClr>
                  <a:schemeClr val="accent1"/>
                </a:buClr>
              </a:pPr>
              <a:r>
                <a:rPr lang="en-US" sz="900"/>
                <a:t>20</a:t>
              </a:r>
            </a:p>
          </p:txBody>
        </p:sp>
        <p:sp>
          <p:nvSpPr>
            <p:cNvPr id="103" name="TextBox 102">
              <a:extLst>
                <a:ext uri="{FF2B5EF4-FFF2-40B4-BE49-F238E27FC236}">
                  <a16:creationId xmlns="" xmlns:a16="http://schemas.microsoft.com/office/drawing/2014/main" id="{AA690EC9-09FD-4F87-BB6E-2CA47D94E89F}"/>
                </a:ext>
              </a:extLst>
            </p:cNvPr>
            <p:cNvSpPr txBox="1"/>
            <p:nvPr/>
          </p:nvSpPr>
          <p:spPr>
            <a:xfrm>
              <a:off x="10490108" y="4712357"/>
              <a:ext cx="312906" cy="230832"/>
            </a:xfrm>
            <a:prstGeom prst="rect">
              <a:avLst/>
            </a:prstGeom>
            <a:noFill/>
          </p:spPr>
          <p:txBody>
            <a:bodyPr wrap="none" rtlCol="0">
              <a:spAutoFit/>
            </a:bodyPr>
            <a:lstStyle/>
            <a:p>
              <a:pPr algn="ctr">
                <a:buClr>
                  <a:schemeClr val="accent1"/>
                </a:buClr>
              </a:pPr>
              <a:r>
                <a:rPr lang="en-US" sz="900"/>
                <a:t>24</a:t>
              </a:r>
            </a:p>
          </p:txBody>
        </p:sp>
        <p:sp>
          <p:nvSpPr>
            <p:cNvPr id="104" name="TextBox 103">
              <a:extLst>
                <a:ext uri="{FF2B5EF4-FFF2-40B4-BE49-F238E27FC236}">
                  <a16:creationId xmlns="" xmlns:a16="http://schemas.microsoft.com/office/drawing/2014/main" id="{1568C4C7-00FA-4524-9F83-CB68E6FDD99A}"/>
                </a:ext>
              </a:extLst>
            </p:cNvPr>
            <p:cNvSpPr txBox="1"/>
            <p:nvPr/>
          </p:nvSpPr>
          <p:spPr>
            <a:xfrm>
              <a:off x="11050104" y="4712357"/>
              <a:ext cx="312906" cy="230832"/>
            </a:xfrm>
            <a:prstGeom prst="rect">
              <a:avLst/>
            </a:prstGeom>
            <a:noFill/>
          </p:spPr>
          <p:txBody>
            <a:bodyPr wrap="none" rtlCol="0">
              <a:spAutoFit/>
            </a:bodyPr>
            <a:lstStyle/>
            <a:p>
              <a:pPr algn="ctr">
                <a:buClr>
                  <a:schemeClr val="accent1"/>
                </a:buClr>
              </a:pPr>
              <a:r>
                <a:rPr lang="en-US" sz="900"/>
                <a:t>28</a:t>
              </a:r>
            </a:p>
          </p:txBody>
        </p:sp>
        <p:sp>
          <p:nvSpPr>
            <p:cNvPr id="105" name="TextBox 104">
              <a:extLst>
                <a:ext uri="{FF2B5EF4-FFF2-40B4-BE49-F238E27FC236}">
                  <a16:creationId xmlns="" xmlns:a16="http://schemas.microsoft.com/office/drawing/2014/main" id="{357DB2D3-FA00-4184-B3CE-86370C3D7009}"/>
                </a:ext>
              </a:extLst>
            </p:cNvPr>
            <p:cNvSpPr txBox="1"/>
            <p:nvPr/>
          </p:nvSpPr>
          <p:spPr>
            <a:xfrm>
              <a:off x="11610099" y="4712357"/>
              <a:ext cx="312906" cy="230832"/>
            </a:xfrm>
            <a:prstGeom prst="rect">
              <a:avLst/>
            </a:prstGeom>
            <a:noFill/>
          </p:spPr>
          <p:txBody>
            <a:bodyPr wrap="none" rtlCol="0">
              <a:spAutoFit/>
            </a:bodyPr>
            <a:lstStyle/>
            <a:p>
              <a:pPr algn="ctr">
                <a:buClr>
                  <a:schemeClr val="accent1"/>
                </a:buClr>
              </a:pPr>
              <a:r>
                <a:rPr lang="en-US" sz="900"/>
                <a:t>32</a:t>
              </a:r>
            </a:p>
          </p:txBody>
        </p:sp>
        <p:cxnSp>
          <p:nvCxnSpPr>
            <p:cNvPr id="126" name="Straight Connector 125">
              <a:extLst>
                <a:ext uri="{FF2B5EF4-FFF2-40B4-BE49-F238E27FC236}">
                  <a16:creationId xmlns="" xmlns:a16="http://schemas.microsoft.com/office/drawing/2014/main" id="{800DD79C-CE2A-4AC9-BDEC-F5B0A2030D70}"/>
                </a:ext>
              </a:extLst>
            </p:cNvPr>
            <p:cNvCxnSpPr>
              <a:cxnSpLocks/>
            </p:cNvCxnSpPr>
            <p:nvPr/>
          </p:nvCxnSpPr>
          <p:spPr>
            <a:xfrm rot="5400000">
              <a:off x="8363508" y="4699815"/>
              <a:ext cx="62917"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27" name="TextBox 126">
              <a:extLst>
                <a:ext uri="{FF2B5EF4-FFF2-40B4-BE49-F238E27FC236}">
                  <a16:creationId xmlns="" xmlns:a16="http://schemas.microsoft.com/office/drawing/2014/main" id="{A9476AF9-4240-4BAD-BD45-9FBCE0F2731C}"/>
                </a:ext>
              </a:extLst>
            </p:cNvPr>
            <p:cNvSpPr txBox="1"/>
            <p:nvPr/>
          </p:nvSpPr>
          <p:spPr>
            <a:xfrm>
              <a:off x="8271964" y="4712357"/>
              <a:ext cx="248786" cy="230832"/>
            </a:xfrm>
            <a:prstGeom prst="rect">
              <a:avLst/>
            </a:prstGeom>
            <a:noFill/>
          </p:spPr>
          <p:txBody>
            <a:bodyPr wrap="none" rtlCol="0">
              <a:spAutoFit/>
            </a:bodyPr>
            <a:lstStyle/>
            <a:p>
              <a:pPr algn="ctr">
                <a:buClr>
                  <a:schemeClr val="accent1"/>
                </a:buClr>
              </a:pPr>
              <a:r>
                <a:rPr lang="en-US" sz="900"/>
                <a:t>8</a:t>
              </a:r>
            </a:p>
          </p:txBody>
        </p:sp>
        <p:cxnSp>
          <p:nvCxnSpPr>
            <p:cNvPr id="237" name="Straight Connector 236">
              <a:extLst>
                <a:ext uri="{FF2B5EF4-FFF2-40B4-BE49-F238E27FC236}">
                  <a16:creationId xmlns="" xmlns:a16="http://schemas.microsoft.com/office/drawing/2014/main" id="{1CF7FA6A-3BDE-46A8-8722-B3A4AECC868E}"/>
                </a:ext>
              </a:extLst>
            </p:cNvPr>
            <p:cNvCxnSpPr/>
            <p:nvPr/>
          </p:nvCxnSpPr>
          <p:spPr>
            <a:xfrm>
              <a:off x="7180186" y="2004102"/>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38" name="Straight Connector 237">
              <a:extLst>
                <a:ext uri="{FF2B5EF4-FFF2-40B4-BE49-F238E27FC236}">
                  <a16:creationId xmlns="" xmlns:a16="http://schemas.microsoft.com/office/drawing/2014/main" id="{00DF8118-3FFD-4EEB-BE2F-11EF66840E77}"/>
                </a:ext>
              </a:extLst>
            </p:cNvPr>
            <p:cNvCxnSpPr/>
            <p:nvPr/>
          </p:nvCxnSpPr>
          <p:spPr>
            <a:xfrm>
              <a:off x="7180186" y="461473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39" name="TextBox 238">
              <a:extLst>
                <a:ext uri="{FF2B5EF4-FFF2-40B4-BE49-F238E27FC236}">
                  <a16:creationId xmlns="" xmlns:a16="http://schemas.microsoft.com/office/drawing/2014/main" id="{6877E775-089C-4DE8-B8BA-E35978B727C5}"/>
                </a:ext>
              </a:extLst>
            </p:cNvPr>
            <p:cNvSpPr txBox="1"/>
            <p:nvPr/>
          </p:nvSpPr>
          <p:spPr>
            <a:xfrm>
              <a:off x="6910843" y="3384280"/>
              <a:ext cx="312906" cy="230832"/>
            </a:xfrm>
            <a:prstGeom prst="rect">
              <a:avLst/>
            </a:prstGeom>
            <a:noFill/>
          </p:spPr>
          <p:txBody>
            <a:bodyPr wrap="none" rtlCol="0">
              <a:spAutoFit/>
            </a:bodyPr>
            <a:lstStyle/>
            <a:p>
              <a:pPr algn="r">
                <a:buClr>
                  <a:schemeClr val="accent1"/>
                </a:buClr>
              </a:pPr>
              <a:r>
                <a:rPr lang="en-US" sz="900"/>
                <a:t>15</a:t>
              </a:r>
            </a:p>
          </p:txBody>
        </p:sp>
        <p:sp>
          <p:nvSpPr>
            <p:cNvPr id="240" name="TextBox 239">
              <a:extLst>
                <a:ext uri="{FF2B5EF4-FFF2-40B4-BE49-F238E27FC236}">
                  <a16:creationId xmlns="" xmlns:a16="http://schemas.microsoft.com/office/drawing/2014/main" id="{2031B526-CE1B-4B1A-8471-72D20AB08CCE}"/>
                </a:ext>
              </a:extLst>
            </p:cNvPr>
            <p:cNvSpPr txBox="1"/>
            <p:nvPr/>
          </p:nvSpPr>
          <p:spPr>
            <a:xfrm>
              <a:off x="6974989" y="4133018"/>
              <a:ext cx="248786" cy="230832"/>
            </a:xfrm>
            <a:prstGeom prst="rect">
              <a:avLst/>
            </a:prstGeom>
            <a:noFill/>
          </p:spPr>
          <p:txBody>
            <a:bodyPr wrap="none" rtlCol="0">
              <a:spAutoFit/>
            </a:bodyPr>
            <a:lstStyle/>
            <a:p>
              <a:pPr algn="r">
                <a:buClr>
                  <a:schemeClr val="accent1"/>
                </a:buClr>
              </a:pPr>
              <a:r>
                <a:rPr lang="en-US" sz="900"/>
                <a:t>5</a:t>
              </a:r>
            </a:p>
          </p:txBody>
        </p:sp>
        <p:sp>
          <p:nvSpPr>
            <p:cNvPr id="241" name="TextBox 240">
              <a:extLst>
                <a:ext uri="{FF2B5EF4-FFF2-40B4-BE49-F238E27FC236}">
                  <a16:creationId xmlns="" xmlns:a16="http://schemas.microsoft.com/office/drawing/2014/main" id="{9A9BD74F-C69C-4088-BC14-7AA2DCDEDCBE}"/>
                </a:ext>
              </a:extLst>
            </p:cNvPr>
            <p:cNvSpPr txBox="1"/>
            <p:nvPr/>
          </p:nvSpPr>
          <p:spPr>
            <a:xfrm>
              <a:off x="6910843" y="1886804"/>
              <a:ext cx="312906" cy="230832"/>
            </a:xfrm>
            <a:prstGeom prst="rect">
              <a:avLst/>
            </a:prstGeom>
            <a:noFill/>
          </p:spPr>
          <p:txBody>
            <a:bodyPr wrap="none" rtlCol="0">
              <a:spAutoFit/>
            </a:bodyPr>
            <a:lstStyle/>
            <a:p>
              <a:pPr algn="r">
                <a:buClr>
                  <a:schemeClr val="accent1"/>
                </a:buClr>
              </a:pPr>
              <a:r>
                <a:rPr lang="en-US" sz="900"/>
                <a:t>35</a:t>
              </a:r>
            </a:p>
          </p:txBody>
        </p:sp>
        <p:cxnSp>
          <p:nvCxnSpPr>
            <p:cNvPr id="242" name="Straight Connector 241">
              <a:extLst>
                <a:ext uri="{FF2B5EF4-FFF2-40B4-BE49-F238E27FC236}">
                  <a16:creationId xmlns="" xmlns:a16="http://schemas.microsoft.com/office/drawing/2014/main" id="{CB1038DD-D85E-4B0E-96C4-3B2248D4234C}"/>
                </a:ext>
              </a:extLst>
            </p:cNvPr>
            <p:cNvCxnSpPr>
              <a:cxnSpLocks/>
            </p:cNvCxnSpPr>
            <p:nvPr/>
          </p:nvCxnSpPr>
          <p:spPr>
            <a:xfrm>
              <a:off x="7180186" y="4241784"/>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3" name="Straight Connector 242">
              <a:extLst>
                <a:ext uri="{FF2B5EF4-FFF2-40B4-BE49-F238E27FC236}">
                  <a16:creationId xmlns="" xmlns:a16="http://schemas.microsoft.com/office/drawing/2014/main" id="{033A1041-A463-442E-9B0D-93E4F4C7B2DC}"/>
                </a:ext>
              </a:extLst>
            </p:cNvPr>
            <p:cNvCxnSpPr/>
            <p:nvPr/>
          </p:nvCxnSpPr>
          <p:spPr>
            <a:xfrm>
              <a:off x="7180186" y="3122943"/>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4" name="Straight Connector 243">
              <a:extLst>
                <a:ext uri="{FF2B5EF4-FFF2-40B4-BE49-F238E27FC236}">
                  <a16:creationId xmlns="" xmlns:a16="http://schemas.microsoft.com/office/drawing/2014/main" id="{78913667-3DE0-4A8F-A0D7-8965C9579300}"/>
                </a:ext>
              </a:extLst>
            </p:cNvPr>
            <p:cNvCxnSpPr/>
            <p:nvPr/>
          </p:nvCxnSpPr>
          <p:spPr>
            <a:xfrm>
              <a:off x="7180186" y="3868837"/>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5" name="Straight Connector 244">
              <a:extLst>
                <a:ext uri="{FF2B5EF4-FFF2-40B4-BE49-F238E27FC236}">
                  <a16:creationId xmlns="" xmlns:a16="http://schemas.microsoft.com/office/drawing/2014/main" id="{300DFD32-BB5C-478F-9C6E-23F5100F21E7}"/>
                </a:ext>
              </a:extLst>
            </p:cNvPr>
            <p:cNvCxnSpPr>
              <a:cxnSpLocks/>
            </p:cNvCxnSpPr>
            <p:nvPr/>
          </p:nvCxnSpPr>
          <p:spPr>
            <a:xfrm>
              <a:off x="7180186" y="3495890"/>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6" name="Straight Connector 245">
              <a:extLst>
                <a:ext uri="{FF2B5EF4-FFF2-40B4-BE49-F238E27FC236}">
                  <a16:creationId xmlns="" xmlns:a16="http://schemas.microsoft.com/office/drawing/2014/main" id="{417FD3CD-40B3-4EA1-9359-C6867F54A3C1}"/>
                </a:ext>
              </a:extLst>
            </p:cNvPr>
            <p:cNvCxnSpPr/>
            <p:nvPr/>
          </p:nvCxnSpPr>
          <p:spPr>
            <a:xfrm>
              <a:off x="7180186" y="2749996"/>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47" name="Straight Connector 246">
              <a:extLst>
                <a:ext uri="{FF2B5EF4-FFF2-40B4-BE49-F238E27FC236}">
                  <a16:creationId xmlns="" xmlns:a16="http://schemas.microsoft.com/office/drawing/2014/main" id="{8ABB8295-53F3-4D68-A1BD-2B394FFD52B9}"/>
                </a:ext>
              </a:extLst>
            </p:cNvPr>
            <p:cNvCxnSpPr/>
            <p:nvPr/>
          </p:nvCxnSpPr>
          <p:spPr>
            <a:xfrm>
              <a:off x="7180186" y="2377049"/>
              <a:ext cx="5576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48" name="TextBox 247">
              <a:extLst>
                <a:ext uri="{FF2B5EF4-FFF2-40B4-BE49-F238E27FC236}">
                  <a16:creationId xmlns="" xmlns:a16="http://schemas.microsoft.com/office/drawing/2014/main" id="{A11A4C1E-C8D5-4F12-966B-50FDFD059DE9}"/>
                </a:ext>
              </a:extLst>
            </p:cNvPr>
            <p:cNvSpPr txBox="1"/>
            <p:nvPr/>
          </p:nvSpPr>
          <p:spPr>
            <a:xfrm>
              <a:off x="6910843" y="3758649"/>
              <a:ext cx="312906" cy="230832"/>
            </a:xfrm>
            <a:prstGeom prst="rect">
              <a:avLst/>
            </a:prstGeom>
            <a:noFill/>
          </p:spPr>
          <p:txBody>
            <a:bodyPr wrap="none" rtlCol="0">
              <a:spAutoFit/>
            </a:bodyPr>
            <a:lstStyle/>
            <a:p>
              <a:pPr algn="r">
                <a:buClr>
                  <a:schemeClr val="accent1"/>
                </a:buClr>
              </a:pPr>
              <a:r>
                <a:rPr lang="en-US" sz="900"/>
                <a:t>10</a:t>
              </a:r>
            </a:p>
          </p:txBody>
        </p:sp>
        <p:sp>
          <p:nvSpPr>
            <p:cNvPr id="249" name="TextBox 248">
              <a:extLst>
                <a:ext uri="{FF2B5EF4-FFF2-40B4-BE49-F238E27FC236}">
                  <a16:creationId xmlns="" xmlns:a16="http://schemas.microsoft.com/office/drawing/2014/main" id="{56F52722-4641-492F-A50A-5D7BEAE7F2B4}"/>
                </a:ext>
              </a:extLst>
            </p:cNvPr>
            <p:cNvSpPr txBox="1"/>
            <p:nvPr/>
          </p:nvSpPr>
          <p:spPr>
            <a:xfrm>
              <a:off x="6910843" y="3009911"/>
              <a:ext cx="312906" cy="230832"/>
            </a:xfrm>
            <a:prstGeom prst="rect">
              <a:avLst/>
            </a:prstGeom>
            <a:noFill/>
          </p:spPr>
          <p:txBody>
            <a:bodyPr wrap="none" rtlCol="0">
              <a:spAutoFit/>
            </a:bodyPr>
            <a:lstStyle/>
            <a:p>
              <a:pPr algn="r">
                <a:buClr>
                  <a:schemeClr val="accent1"/>
                </a:buClr>
              </a:pPr>
              <a:r>
                <a:rPr lang="en-US" sz="900"/>
                <a:t>20</a:t>
              </a:r>
            </a:p>
          </p:txBody>
        </p:sp>
        <p:sp>
          <p:nvSpPr>
            <p:cNvPr id="250" name="TextBox 249">
              <a:extLst>
                <a:ext uri="{FF2B5EF4-FFF2-40B4-BE49-F238E27FC236}">
                  <a16:creationId xmlns="" xmlns:a16="http://schemas.microsoft.com/office/drawing/2014/main" id="{2AF84551-E74A-4EFA-806E-485CE7500804}"/>
                </a:ext>
              </a:extLst>
            </p:cNvPr>
            <p:cNvSpPr txBox="1"/>
            <p:nvPr/>
          </p:nvSpPr>
          <p:spPr>
            <a:xfrm>
              <a:off x="6910843" y="2261173"/>
              <a:ext cx="312906" cy="230832"/>
            </a:xfrm>
            <a:prstGeom prst="rect">
              <a:avLst/>
            </a:prstGeom>
            <a:noFill/>
          </p:spPr>
          <p:txBody>
            <a:bodyPr wrap="none" rtlCol="0">
              <a:spAutoFit/>
            </a:bodyPr>
            <a:lstStyle/>
            <a:p>
              <a:pPr algn="r">
                <a:buClr>
                  <a:schemeClr val="accent1"/>
                </a:buClr>
              </a:pPr>
              <a:r>
                <a:rPr lang="en-US" sz="900"/>
                <a:t>30</a:t>
              </a:r>
            </a:p>
          </p:txBody>
        </p:sp>
        <p:sp>
          <p:nvSpPr>
            <p:cNvPr id="251" name="TextBox 250">
              <a:extLst>
                <a:ext uri="{FF2B5EF4-FFF2-40B4-BE49-F238E27FC236}">
                  <a16:creationId xmlns="" xmlns:a16="http://schemas.microsoft.com/office/drawing/2014/main" id="{FD83B3C7-BC6B-4BBD-8A09-7BFBFA2760B2}"/>
                </a:ext>
              </a:extLst>
            </p:cNvPr>
            <p:cNvSpPr txBox="1"/>
            <p:nvPr/>
          </p:nvSpPr>
          <p:spPr>
            <a:xfrm>
              <a:off x="6910843" y="2635542"/>
              <a:ext cx="312906" cy="230832"/>
            </a:xfrm>
            <a:prstGeom prst="rect">
              <a:avLst/>
            </a:prstGeom>
            <a:noFill/>
          </p:spPr>
          <p:txBody>
            <a:bodyPr wrap="none" rtlCol="0">
              <a:spAutoFit/>
            </a:bodyPr>
            <a:lstStyle/>
            <a:p>
              <a:pPr algn="r">
                <a:buClr>
                  <a:schemeClr val="accent1"/>
                </a:buClr>
              </a:pPr>
              <a:r>
                <a:rPr lang="en-US" sz="900"/>
                <a:t>25</a:t>
              </a:r>
            </a:p>
          </p:txBody>
        </p:sp>
        <p:sp>
          <p:nvSpPr>
            <p:cNvPr id="252" name="TextBox 251">
              <a:extLst>
                <a:ext uri="{FF2B5EF4-FFF2-40B4-BE49-F238E27FC236}">
                  <a16:creationId xmlns="" xmlns:a16="http://schemas.microsoft.com/office/drawing/2014/main" id="{EA420CD9-93AD-445C-9876-0D26E5F1DAC3}"/>
                </a:ext>
              </a:extLst>
            </p:cNvPr>
            <p:cNvSpPr txBox="1"/>
            <p:nvPr/>
          </p:nvSpPr>
          <p:spPr>
            <a:xfrm>
              <a:off x="6974989" y="4497955"/>
              <a:ext cx="248786" cy="230832"/>
            </a:xfrm>
            <a:prstGeom prst="rect">
              <a:avLst/>
            </a:prstGeom>
            <a:noFill/>
          </p:spPr>
          <p:txBody>
            <a:bodyPr wrap="none" rtlCol="0">
              <a:spAutoFit/>
            </a:bodyPr>
            <a:lstStyle/>
            <a:p>
              <a:pPr algn="r">
                <a:buClr>
                  <a:schemeClr val="accent1"/>
                </a:buClr>
              </a:pPr>
              <a:r>
                <a:rPr lang="en-US" sz="900"/>
                <a:t>0</a:t>
              </a:r>
            </a:p>
          </p:txBody>
        </p:sp>
      </p:grpSp>
      <p:sp>
        <p:nvSpPr>
          <p:cNvPr id="15" name="Freeform: Shape 14">
            <a:extLst>
              <a:ext uri="{FF2B5EF4-FFF2-40B4-BE49-F238E27FC236}">
                <a16:creationId xmlns="" xmlns:a16="http://schemas.microsoft.com/office/drawing/2014/main" id="{02A07F2E-B086-473B-BDC0-7F86F59D9877}"/>
              </a:ext>
            </a:extLst>
          </p:cNvPr>
          <p:cNvSpPr/>
          <p:nvPr/>
        </p:nvSpPr>
        <p:spPr>
          <a:xfrm>
            <a:off x="1373769" y="3889047"/>
            <a:ext cx="4493995" cy="1027075"/>
          </a:xfrm>
          <a:custGeom>
            <a:avLst/>
            <a:gdLst>
              <a:gd name="connsiteX0" fmla="*/ 0 w 4493994"/>
              <a:gd name="connsiteY0" fmla="*/ 1027075 h 1027075"/>
              <a:gd name="connsiteX1" fmla="*/ 182013 w 4493994"/>
              <a:gd name="connsiteY1" fmla="*/ 1027075 h 1027075"/>
              <a:gd name="connsiteX2" fmla="*/ 182013 w 4493994"/>
              <a:gd name="connsiteY2" fmla="*/ 1009740 h 1027075"/>
              <a:gd name="connsiteX3" fmla="*/ 268686 w 4493994"/>
              <a:gd name="connsiteY3" fmla="*/ 1009740 h 1027075"/>
              <a:gd name="connsiteX4" fmla="*/ 268686 w 4493994"/>
              <a:gd name="connsiteY4" fmla="*/ 992405 h 1027075"/>
              <a:gd name="connsiteX5" fmla="*/ 355359 w 4493994"/>
              <a:gd name="connsiteY5" fmla="*/ 992405 h 1027075"/>
              <a:gd name="connsiteX6" fmla="*/ 355359 w 4493994"/>
              <a:gd name="connsiteY6" fmla="*/ 979404 h 1027075"/>
              <a:gd name="connsiteX7" fmla="*/ 502703 w 4493994"/>
              <a:gd name="connsiteY7" fmla="*/ 979404 h 1027075"/>
              <a:gd name="connsiteX8" fmla="*/ 511370 w 4493994"/>
              <a:gd name="connsiteY8" fmla="*/ 979404 h 1027075"/>
              <a:gd name="connsiteX9" fmla="*/ 563374 w 4493994"/>
              <a:gd name="connsiteY9" fmla="*/ 979404 h 1027075"/>
              <a:gd name="connsiteX10" fmla="*/ 563374 w 4493994"/>
              <a:gd name="connsiteY10" fmla="*/ 953403 h 1027075"/>
              <a:gd name="connsiteX11" fmla="*/ 624045 w 4493994"/>
              <a:gd name="connsiteY11" fmla="*/ 953403 h 1027075"/>
              <a:gd name="connsiteX12" fmla="*/ 624045 w 4493994"/>
              <a:gd name="connsiteY12" fmla="*/ 931734 h 1027075"/>
              <a:gd name="connsiteX13" fmla="*/ 715052 w 4493994"/>
              <a:gd name="connsiteY13" fmla="*/ 931734 h 1027075"/>
              <a:gd name="connsiteX14" fmla="*/ 715052 w 4493994"/>
              <a:gd name="connsiteY14" fmla="*/ 910066 h 1027075"/>
              <a:gd name="connsiteX15" fmla="*/ 797391 w 4493994"/>
              <a:gd name="connsiteY15" fmla="*/ 910066 h 1027075"/>
              <a:gd name="connsiteX16" fmla="*/ 797391 w 4493994"/>
              <a:gd name="connsiteY16" fmla="*/ 892731 h 1027075"/>
              <a:gd name="connsiteX17" fmla="*/ 944735 w 4493994"/>
              <a:gd name="connsiteY17" fmla="*/ 892731 h 1027075"/>
              <a:gd name="connsiteX18" fmla="*/ 944735 w 4493994"/>
              <a:gd name="connsiteY18" fmla="*/ 875397 h 1027075"/>
              <a:gd name="connsiteX19" fmla="*/ 1014074 w 4493994"/>
              <a:gd name="connsiteY19" fmla="*/ 875397 h 1027075"/>
              <a:gd name="connsiteX20" fmla="*/ 1014074 w 4493994"/>
              <a:gd name="connsiteY20" fmla="*/ 849395 h 1027075"/>
              <a:gd name="connsiteX21" fmla="*/ 1248091 w 4493994"/>
              <a:gd name="connsiteY21" fmla="*/ 849395 h 1027075"/>
              <a:gd name="connsiteX22" fmla="*/ 1248091 w 4493994"/>
              <a:gd name="connsiteY22" fmla="*/ 823393 h 1027075"/>
              <a:gd name="connsiteX23" fmla="*/ 1330430 w 4493994"/>
              <a:gd name="connsiteY23" fmla="*/ 823393 h 1027075"/>
              <a:gd name="connsiteX24" fmla="*/ 1330430 w 4493994"/>
              <a:gd name="connsiteY24" fmla="*/ 806058 h 1027075"/>
              <a:gd name="connsiteX25" fmla="*/ 1417103 w 4493994"/>
              <a:gd name="connsiteY25" fmla="*/ 806058 h 1027075"/>
              <a:gd name="connsiteX26" fmla="*/ 1417103 w 4493994"/>
              <a:gd name="connsiteY26" fmla="*/ 793057 h 1027075"/>
              <a:gd name="connsiteX27" fmla="*/ 1508110 w 4493994"/>
              <a:gd name="connsiteY27" fmla="*/ 793057 h 1027075"/>
              <a:gd name="connsiteX28" fmla="*/ 1508110 w 4493994"/>
              <a:gd name="connsiteY28" fmla="*/ 741054 h 1027075"/>
              <a:gd name="connsiteX29" fmla="*/ 1577448 w 4493994"/>
              <a:gd name="connsiteY29" fmla="*/ 741054 h 1027075"/>
              <a:gd name="connsiteX30" fmla="*/ 1577448 w 4493994"/>
              <a:gd name="connsiteY30" fmla="*/ 719385 h 1027075"/>
              <a:gd name="connsiteX31" fmla="*/ 1664121 w 4493994"/>
              <a:gd name="connsiteY31" fmla="*/ 719385 h 1027075"/>
              <a:gd name="connsiteX32" fmla="*/ 1664121 w 4493994"/>
              <a:gd name="connsiteY32" fmla="*/ 706384 h 1027075"/>
              <a:gd name="connsiteX33" fmla="*/ 1859135 w 4493994"/>
              <a:gd name="connsiteY33" fmla="*/ 706384 h 1027075"/>
              <a:gd name="connsiteX34" fmla="*/ 1859135 w 4493994"/>
              <a:gd name="connsiteY34" fmla="*/ 689050 h 1027075"/>
              <a:gd name="connsiteX35" fmla="*/ 1885137 w 4493994"/>
              <a:gd name="connsiteY35" fmla="*/ 689050 h 1027075"/>
              <a:gd name="connsiteX36" fmla="*/ 1885137 w 4493994"/>
              <a:gd name="connsiteY36" fmla="*/ 663048 h 1027075"/>
              <a:gd name="connsiteX37" fmla="*/ 1963143 w 4493994"/>
              <a:gd name="connsiteY37" fmla="*/ 663048 h 1027075"/>
              <a:gd name="connsiteX38" fmla="*/ 1963143 w 4493994"/>
              <a:gd name="connsiteY38" fmla="*/ 650047 h 1027075"/>
              <a:gd name="connsiteX39" fmla="*/ 2101820 w 4493994"/>
              <a:gd name="connsiteY39" fmla="*/ 650047 h 1027075"/>
              <a:gd name="connsiteX40" fmla="*/ 2101820 w 4493994"/>
              <a:gd name="connsiteY40" fmla="*/ 619712 h 1027075"/>
              <a:gd name="connsiteX41" fmla="*/ 2188493 w 4493994"/>
              <a:gd name="connsiteY41" fmla="*/ 619712 h 1027075"/>
              <a:gd name="connsiteX42" fmla="*/ 2197160 w 4493994"/>
              <a:gd name="connsiteY42" fmla="*/ 611045 h 1027075"/>
              <a:gd name="connsiteX43" fmla="*/ 2331503 w 4493994"/>
              <a:gd name="connsiteY43" fmla="*/ 611045 h 1027075"/>
              <a:gd name="connsiteX44" fmla="*/ 2331503 w 4493994"/>
              <a:gd name="connsiteY44" fmla="*/ 593710 h 1027075"/>
              <a:gd name="connsiteX45" fmla="*/ 2409509 w 4493994"/>
              <a:gd name="connsiteY45" fmla="*/ 593710 h 1027075"/>
              <a:gd name="connsiteX46" fmla="*/ 2409509 w 4493994"/>
              <a:gd name="connsiteY46" fmla="*/ 572041 h 1027075"/>
              <a:gd name="connsiteX47" fmla="*/ 2500515 w 4493994"/>
              <a:gd name="connsiteY47" fmla="*/ 572041 h 1027075"/>
              <a:gd name="connsiteX48" fmla="*/ 2500515 w 4493994"/>
              <a:gd name="connsiteY48" fmla="*/ 554707 h 1027075"/>
              <a:gd name="connsiteX49" fmla="*/ 2587188 w 4493994"/>
              <a:gd name="connsiteY49" fmla="*/ 554707 h 1027075"/>
              <a:gd name="connsiteX50" fmla="*/ 2595856 w 4493994"/>
              <a:gd name="connsiteY50" fmla="*/ 546039 h 1027075"/>
              <a:gd name="connsiteX51" fmla="*/ 2725865 w 4493994"/>
              <a:gd name="connsiteY51" fmla="*/ 546039 h 1027075"/>
              <a:gd name="connsiteX52" fmla="*/ 2725865 w 4493994"/>
              <a:gd name="connsiteY52" fmla="*/ 524371 h 1027075"/>
              <a:gd name="connsiteX53" fmla="*/ 2808205 w 4493994"/>
              <a:gd name="connsiteY53" fmla="*/ 524371 h 1027075"/>
              <a:gd name="connsiteX54" fmla="*/ 2808205 w 4493994"/>
              <a:gd name="connsiteY54" fmla="*/ 502703 h 1027075"/>
              <a:gd name="connsiteX55" fmla="*/ 2847207 w 4493994"/>
              <a:gd name="connsiteY55" fmla="*/ 502703 h 1027075"/>
              <a:gd name="connsiteX56" fmla="*/ 2847207 w 4493994"/>
              <a:gd name="connsiteY56" fmla="*/ 485368 h 1027075"/>
              <a:gd name="connsiteX57" fmla="*/ 2877543 w 4493994"/>
              <a:gd name="connsiteY57" fmla="*/ 485368 h 1027075"/>
              <a:gd name="connsiteX58" fmla="*/ 2877543 w 4493994"/>
              <a:gd name="connsiteY58" fmla="*/ 463700 h 1027075"/>
              <a:gd name="connsiteX59" fmla="*/ 3042222 w 4493994"/>
              <a:gd name="connsiteY59" fmla="*/ 463700 h 1027075"/>
              <a:gd name="connsiteX60" fmla="*/ 3042222 w 4493994"/>
              <a:gd name="connsiteY60" fmla="*/ 450699 h 1027075"/>
              <a:gd name="connsiteX61" fmla="*/ 3081224 w 4493994"/>
              <a:gd name="connsiteY61" fmla="*/ 450699 h 1027075"/>
              <a:gd name="connsiteX62" fmla="*/ 3081224 w 4493994"/>
              <a:gd name="connsiteY62" fmla="*/ 450699 h 1027075"/>
              <a:gd name="connsiteX63" fmla="*/ 3237236 w 4493994"/>
              <a:gd name="connsiteY63" fmla="*/ 450699 h 1027075"/>
              <a:gd name="connsiteX64" fmla="*/ 3237236 w 4493994"/>
              <a:gd name="connsiteY64" fmla="*/ 411696 h 1027075"/>
              <a:gd name="connsiteX65" fmla="*/ 3358578 w 4493994"/>
              <a:gd name="connsiteY65" fmla="*/ 411696 h 1027075"/>
              <a:gd name="connsiteX66" fmla="*/ 3358578 w 4493994"/>
              <a:gd name="connsiteY66" fmla="*/ 394362 h 1027075"/>
              <a:gd name="connsiteX67" fmla="*/ 3414915 w 4493994"/>
              <a:gd name="connsiteY67" fmla="*/ 394362 h 1027075"/>
              <a:gd name="connsiteX68" fmla="*/ 3414915 w 4493994"/>
              <a:gd name="connsiteY68" fmla="*/ 351025 h 1027075"/>
              <a:gd name="connsiteX69" fmla="*/ 3471253 w 4493994"/>
              <a:gd name="connsiteY69" fmla="*/ 351025 h 1027075"/>
              <a:gd name="connsiteX70" fmla="*/ 3471253 w 4493994"/>
              <a:gd name="connsiteY70" fmla="*/ 333691 h 1027075"/>
              <a:gd name="connsiteX71" fmla="*/ 3544925 w 4493994"/>
              <a:gd name="connsiteY71" fmla="*/ 333691 h 1027075"/>
              <a:gd name="connsiteX72" fmla="*/ 3544925 w 4493994"/>
              <a:gd name="connsiteY72" fmla="*/ 303355 h 1027075"/>
              <a:gd name="connsiteX73" fmla="*/ 3622931 w 4493994"/>
              <a:gd name="connsiteY73" fmla="*/ 303355 h 1027075"/>
              <a:gd name="connsiteX74" fmla="*/ 3622931 w 4493994"/>
              <a:gd name="connsiteY74" fmla="*/ 255685 h 1027075"/>
              <a:gd name="connsiteX75" fmla="*/ 3692269 w 4493994"/>
              <a:gd name="connsiteY75" fmla="*/ 255685 h 1027075"/>
              <a:gd name="connsiteX76" fmla="*/ 3692269 w 4493994"/>
              <a:gd name="connsiteY76" fmla="*/ 242684 h 1027075"/>
              <a:gd name="connsiteX77" fmla="*/ 3744273 w 4493994"/>
              <a:gd name="connsiteY77" fmla="*/ 242684 h 1027075"/>
              <a:gd name="connsiteX78" fmla="*/ 3744273 w 4493994"/>
              <a:gd name="connsiteY78" fmla="*/ 212348 h 1027075"/>
              <a:gd name="connsiteX79" fmla="*/ 3835279 w 4493994"/>
              <a:gd name="connsiteY79" fmla="*/ 212348 h 1027075"/>
              <a:gd name="connsiteX80" fmla="*/ 3835279 w 4493994"/>
              <a:gd name="connsiteY80" fmla="*/ 190680 h 1027075"/>
              <a:gd name="connsiteX81" fmla="*/ 3921952 w 4493994"/>
              <a:gd name="connsiteY81" fmla="*/ 190680 h 1027075"/>
              <a:gd name="connsiteX82" fmla="*/ 3921952 w 4493994"/>
              <a:gd name="connsiteY82" fmla="*/ 160345 h 1027075"/>
              <a:gd name="connsiteX83" fmla="*/ 4004292 w 4493994"/>
              <a:gd name="connsiteY83" fmla="*/ 160345 h 1027075"/>
              <a:gd name="connsiteX84" fmla="*/ 4004292 w 4493994"/>
              <a:gd name="connsiteY84" fmla="*/ 104007 h 1027075"/>
              <a:gd name="connsiteX85" fmla="*/ 4138635 w 4493994"/>
              <a:gd name="connsiteY85" fmla="*/ 104007 h 1027075"/>
              <a:gd name="connsiteX86" fmla="*/ 4138635 w 4493994"/>
              <a:gd name="connsiteY86" fmla="*/ 78005 h 1027075"/>
              <a:gd name="connsiteX87" fmla="*/ 4333649 w 4493994"/>
              <a:gd name="connsiteY87" fmla="*/ 78005 h 1027075"/>
              <a:gd name="connsiteX88" fmla="*/ 4333649 w 4493994"/>
              <a:gd name="connsiteY88" fmla="*/ 65004 h 1027075"/>
              <a:gd name="connsiteX89" fmla="*/ 4372652 w 4493994"/>
              <a:gd name="connsiteY89" fmla="*/ 65004 h 1027075"/>
              <a:gd name="connsiteX90" fmla="*/ 4372652 w 4493994"/>
              <a:gd name="connsiteY90" fmla="*/ 47670 h 1027075"/>
              <a:gd name="connsiteX91" fmla="*/ 4424656 w 4493994"/>
              <a:gd name="connsiteY91" fmla="*/ 47670 h 1027075"/>
              <a:gd name="connsiteX92" fmla="*/ 4424656 w 4493994"/>
              <a:gd name="connsiteY92" fmla="*/ 21668 h 1027075"/>
              <a:gd name="connsiteX93" fmla="*/ 4454991 w 4493994"/>
              <a:gd name="connsiteY93" fmla="*/ 21668 h 1027075"/>
              <a:gd name="connsiteX94" fmla="*/ 4454991 w 4493994"/>
              <a:gd name="connsiteY94" fmla="*/ 0 h 1027075"/>
              <a:gd name="connsiteX95" fmla="*/ 4493994 w 4493994"/>
              <a:gd name="connsiteY95" fmla="*/ 0 h 102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493994" h="1027075">
                <a:moveTo>
                  <a:pt x="0" y="1027075"/>
                </a:moveTo>
                <a:lnTo>
                  <a:pt x="182013" y="1027075"/>
                </a:lnTo>
                <a:lnTo>
                  <a:pt x="182013" y="1009740"/>
                </a:lnTo>
                <a:lnTo>
                  <a:pt x="268686" y="1009740"/>
                </a:lnTo>
                <a:lnTo>
                  <a:pt x="268686" y="992405"/>
                </a:lnTo>
                <a:lnTo>
                  <a:pt x="355359" y="992405"/>
                </a:lnTo>
                <a:lnTo>
                  <a:pt x="355359" y="979404"/>
                </a:lnTo>
                <a:lnTo>
                  <a:pt x="502703" y="979404"/>
                </a:lnTo>
                <a:lnTo>
                  <a:pt x="511370" y="979404"/>
                </a:lnTo>
                <a:lnTo>
                  <a:pt x="563374" y="979404"/>
                </a:lnTo>
                <a:lnTo>
                  <a:pt x="563374" y="953403"/>
                </a:lnTo>
                <a:lnTo>
                  <a:pt x="624045" y="953403"/>
                </a:lnTo>
                <a:lnTo>
                  <a:pt x="624045" y="931734"/>
                </a:lnTo>
                <a:lnTo>
                  <a:pt x="715052" y="931734"/>
                </a:lnTo>
                <a:lnTo>
                  <a:pt x="715052" y="910066"/>
                </a:lnTo>
                <a:lnTo>
                  <a:pt x="797391" y="910066"/>
                </a:lnTo>
                <a:lnTo>
                  <a:pt x="797391" y="892731"/>
                </a:lnTo>
                <a:lnTo>
                  <a:pt x="944735" y="892731"/>
                </a:lnTo>
                <a:lnTo>
                  <a:pt x="944735" y="875397"/>
                </a:lnTo>
                <a:lnTo>
                  <a:pt x="1014074" y="875397"/>
                </a:lnTo>
                <a:lnTo>
                  <a:pt x="1014074" y="849395"/>
                </a:lnTo>
                <a:lnTo>
                  <a:pt x="1248091" y="849395"/>
                </a:lnTo>
                <a:lnTo>
                  <a:pt x="1248091" y="823393"/>
                </a:lnTo>
                <a:lnTo>
                  <a:pt x="1330430" y="823393"/>
                </a:lnTo>
                <a:lnTo>
                  <a:pt x="1330430" y="806058"/>
                </a:lnTo>
                <a:lnTo>
                  <a:pt x="1417103" y="806058"/>
                </a:lnTo>
                <a:lnTo>
                  <a:pt x="1417103" y="793057"/>
                </a:lnTo>
                <a:lnTo>
                  <a:pt x="1508110" y="793057"/>
                </a:lnTo>
                <a:lnTo>
                  <a:pt x="1508110" y="741054"/>
                </a:lnTo>
                <a:lnTo>
                  <a:pt x="1577448" y="741054"/>
                </a:lnTo>
                <a:lnTo>
                  <a:pt x="1577448" y="719385"/>
                </a:lnTo>
                <a:lnTo>
                  <a:pt x="1664121" y="719385"/>
                </a:lnTo>
                <a:lnTo>
                  <a:pt x="1664121" y="706384"/>
                </a:lnTo>
                <a:lnTo>
                  <a:pt x="1859135" y="706384"/>
                </a:lnTo>
                <a:lnTo>
                  <a:pt x="1859135" y="689050"/>
                </a:lnTo>
                <a:lnTo>
                  <a:pt x="1885137" y="689050"/>
                </a:lnTo>
                <a:lnTo>
                  <a:pt x="1885137" y="663048"/>
                </a:lnTo>
                <a:lnTo>
                  <a:pt x="1963143" y="663048"/>
                </a:lnTo>
                <a:lnTo>
                  <a:pt x="1963143" y="650047"/>
                </a:lnTo>
                <a:lnTo>
                  <a:pt x="2101820" y="650047"/>
                </a:lnTo>
                <a:lnTo>
                  <a:pt x="2101820" y="619712"/>
                </a:lnTo>
                <a:lnTo>
                  <a:pt x="2188493" y="619712"/>
                </a:lnTo>
                <a:lnTo>
                  <a:pt x="2197160" y="611045"/>
                </a:lnTo>
                <a:lnTo>
                  <a:pt x="2331503" y="611045"/>
                </a:lnTo>
                <a:lnTo>
                  <a:pt x="2331503" y="593710"/>
                </a:lnTo>
                <a:lnTo>
                  <a:pt x="2409509" y="593710"/>
                </a:lnTo>
                <a:lnTo>
                  <a:pt x="2409509" y="572041"/>
                </a:lnTo>
                <a:lnTo>
                  <a:pt x="2500515" y="572041"/>
                </a:lnTo>
                <a:lnTo>
                  <a:pt x="2500515" y="554707"/>
                </a:lnTo>
                <a:lnTo>
                  <a:pt x="2587188" y="554707"/>
                </a:lnTo>
                <a:lnTo>
                  <a:pt x="2595856" y="546039"/>
                </a:lnTo>
                <a:lnTo>
                  <a:pt x="2725865" y="546039"/>
                </a:lnTo>
                <a:lnTo>
                  <a:pt x="2725865" y="524371"/>
                </a:lnTo>
                <a:lnTo>
                  <a:pt x="2808205" y="524371"/>
                </a:lnTo>
                <a:lnTo>
                  <a:pt x="2808205" y="502703"/>
                </a:lnTo>
                <a:lnTo>
                  <a:pt x="2847207" y="502703"/>
                </a:lnTo>
                <a:lnTo>
                  <a:pt x="2847207" y="485368"/>
                </a:lnTo>
                <a:lnTo>
                  <a:pt x="2877543" y="485368"/>
                </a:lnTo>
                <a:lnTo>
                  <a:pt x="2877543" y="463700"/>
                </a:lnTo>
                <a:lnTo>
                  <a:pt x="3042222" y="463700"/>
                </a:lnTo>
                <a:lnTo>
                  <a:pt x="3042222" y="450699"/>
                </a:lnTo>
                <a:lnTo>
                  <a:pt x="3081224" y="450699"/>
                </a:lnTo>
                <a:lnTo>
                  <a:pt x="3081224" y="450699"/>
                </a:lnTo>
                <a:lnTo>
                  <a:pt x="3237236" y="450699"/>
                </a:lnTo>
                <a:lnTo>
                  <a:pt x="3237236" y="411696"/>
                </a:lnTo>
                <a:lnTo>
                  <a:pt x="3358578" y="411696"/>
                </a:lnTo>
                <a:lnTo>
                  <a:pt x="3358578" y="394362"/>
                </a:lnTo>
                <a:lnTo>
                  <a:pt x="3414915" y="394362"/>
                </a:lnTo>
                <a:lnTo>
                  <a:pt x="3414915" y="351025"/>
                </a:lnTo>
                <a:lnTo>
                  <a:pt x="3471253" y="351025"/>
                </a:lnTo>
                <a:lnTo>
                  <a:pt x="3471253" y="333691"/>
                </a:lnTo>
                <a:lnTo>
                  <a:pt x="3544925" y="333691"/>
                </a:lnTo>
                <a:lnTo>
                  <a:pt x="3544925" y="303355"/>
                </a:lnTo>
                <a:lnTo>
                  <a:pt x="3622931" y="303355"/>
                </a:lnTo>
                <a:lnTo>
                  <a:pt x="3622931" y="255685"/>
                </a:lnTo>
                <a:lnTo>
                  <a:pt x="3692269" y="255685"/>
                </a:lnTo>
                <a:lnTo>
                  <a:pt x="3692269" y="242684"/>
                </a:lnTo>
                <a:lnTo>
                  <a:pt x="3744273" y="242684"/>
                </a:lnTo>
                <a:lnTo>
                  <a:pt x="3744273" y="212348"/>
                </a:lnTo>
                <a:lnTo>
                  <a:pt x="3835279" y="212348"/>
                </a:lnTo>
                <a:lnTo>
                  <a:pt x="3835279" y="190680"/>
                </a:lnTo>
                <a:lnTo>
                  <a:pt x="3921952" y="190680"/>
                </a:lnTo>
                <a:lnTo>
                  <a:pt x="3921952" y="160345"/>
                </a:lnTo>
                <a:lnTo>
                  <a:pt x="4004292" y="160345"/>
                </a:lnTo>
                <a:lnTo>
                  <a:pt x="4004292" y="104007"/>
                </a:lnTo>
                <a:lnTo>
                  <a:pt x="4138635" y="104007"/>
                </a:lnTo>
                <a:lnTo>
                  <a:pt x="4138635" y="78005"/>
                </a:lnTo>
                <a:lnTo>
                  <a:pt x="4333649" y="78005"/>
                </a:lnTo>
                <a:lnTo>
                  <a:pt x="4333649" y="65004"/>
                </a:lnTo>
                <a:lnTo>
                  <a:pt x="4372652" y="65004"/>
                </a:lnTo>
                <a:lnTo>
                  <a:pt x="4372652" y="47670"/>
                </a:lnTo>
                <a:lnTo>
                  <a:pt x="4424656" y="47670"/>
                </a:lnTo>
                <a:lnTo>
                  <a:pt x="4424656" y="21668"/>
                </a:lnTo>
                <a:lnTo>
                  <a:pt x="4454991" y="21668"/>
                </a:lnTo>
                <a:lnTo>
                  <a:pt x="4454991" y="0"/>
                </a:lnTo>
                <a:lnTo>
                  <a:pt x="4493994"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 xmlns:a16="http://schemas.microsoft.com/office/drawing/2014/main" id="{BC28607B-F721-4E7F-B996-2948440F09FD}"/>
              </a:ext>
            </a:extLst>
          </p:cNvPr>
          <p:cNvSpPr/>
          <p:nvPr/>
        </p:nvSpPr>
        <p:spPr>
          <a:xfrm>
            <a:off x="7258864" y="2658280"/>
            <a:ext cx="4502661" cy="2266498"/>
          </a:xfrm>
          <a:custGeom>
            <a:avLst/>
            <a:gdLst>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76143 w 4502661"/>
              <a:gd name="connsiteY84" fmla="*/ 1269759 h 2266498"/>
              <a:gd name="connsiteX85" fmla="*/ 2088819 w 4502661"/>
              <a:gd name="connsiteY85" fmla="*/ 1269759 h 2266498"/>
              <a:gd name="connsiteX86" fmla="*/ 2088819 w 4502661"/>
              <a:gd name="connsiteY86" fmla="*/ 1248090 h 2266498"/>
              <a:gd name="connsiteX87" fmla="*/ 2127821 w 4502661"/>
              <a:gd name="connsiteY87" fmla="*/ 1248090 h 2266498"/>
              <a:gd name="connsiteX88" fmla="*/ 2127821 w 4502661"/>
              <a:gd name="connsiteY88" fmla="*/ 1239423 h 2266498"/>
              <a:gd name="connsiteX89" fmla="*/ 2175492 w 4502661"/>
              <a:gd name="connsiteY89" fmla="*/ 1239423 h 2266498"/>
              <a:gd name="connsiteX90" fmla="*/ 2175492 w 4502661"/>
              <a:gd name="connsiteY90" fmla="*/ 1213421 h 2266498"/>
              <a:gd name="connsiteX91" fmla="*/ 2210161 w 4502661"/>
              <a:gd name="connsiteY91" fmla="*/ 1213421 h 2266498"/>
              <a:gd name="connsiteX92" fmla="*/ 2210161 w 4502661"/>
              <a:gd name="connsiteY92" fmla="*/ 1191753 h 2266498"/>
              <a:gd name="connsiteX93" fmla="*/ 2270832 w 4502661"/>
              <a:gd name="connsiteY93" fmla="*/ 1191753 h 2266498"/>
              <a:gd name="connsiteX94" fmla="*/ 2270832 w 4502661"/>
              <a:gd name="connsiteY94" fmla="*/ 1178752 h 2266498"/>
              <a:gd name="connsiteX95" fmla="*/ 2335837 w 4502661"/>
              <a:gd name="connsiteY95" fmla="*/ 1178752 h 2266498"/>
              <a:gd name="connsiteX96" fmla="*/ 2335837 w 4502661"/>
              <a:gd name="connsiteY96" fmla="*/ 1152750 h 2266498"/>
              <a:gd name="connsiteX97" fmla="*/ 2374839 w 4502661"/>
              <a:gd name="connsiteY97" fmla="*/ 1152750 h 2266498"/>
              <a:gd name="connsiteX98" fmla="*/ 2374839 w 4502661"/>
              <a:gd name="connsiteY98" fmla="*/ 1144083 h 2266498"/>
              <a:gd name="connsiteX99" fmla="*/ 2422510 w 4502661"/>
              <a:gd name="connsiteY99" fmla="*/ 1144083 h 2266498"/>
              <a:gd name="connsiteX100" fmla="*/ 2422510 w 4502661"/>
              <a:gd name="connsiteY100" fmla="*/ 1118081 h 2266498"/>
              <a:gd name="connsiteX101" fmla="*/ 2444178 w 4502661"/>
              <a:gd name="connsiteY101" fmla="*/ 1118081 h 2266498"/>
              <a:gd name="connsiteX102" fmla="*/ 2444178 w 4502661"/>
              <a:gd name="connsiteY102" fmla="*/ 1118081 h 2266498"/>
              <a:gd name="connsiteX103" fmla="*/ 2444178 w 4502661"/>
              <a:gd name="connsiteY103" fmla="*/ 1083412 h 2266498"/>
              <a:gd name="connsiteX104" fmla="*/ 2587188 w 4502661"/>
              <a:gd name="connsiteY104" fmla="*/ 1083412 h 2266498"/>
              <a:gd name="connsiteX105" fmla="*/ 2587188 w 4502661"/>
              <a:gd name="connsiteY105" fmla="*/ 1053076 h 2266498"/>
              <a:gd name="connsiteX106" fmla="*/ 2669528 w 4502661"/>
              <a:gd name="connsiteY106" fmla="*/ 1053076 h 2266498"/>
              <a:gd name="connsiteX107" fmla="*/ 2656527 w 4502661"/>
              <a:gd name="connsiteY107" fmla="*/ 1040075 h 2266498"/>
              <a:gd name="connsiteX108" fmla="*/ 2751867 w 4502661"/>
              <a:gd name="connsiteY108" fmla="*/ 1040075 h 2266498"/>
              <a:gd name="connsiteX109" fmla="*/ 2751867 w 4502661"/>
              <a:gd name="connsiteY109" fmla="*/ 1014073 h 2266498"/>
              <a:gd name="connsiteX110" fmla="*/ 2829873 w 4502661"/>
              <a:gd name="connsiteY110" fmla="*/ 1014073 h 2266498"/>
              <a:gd name="connsiteX111" fmla="*/ 2829873 w 4502661"/>
              <a:gd name="connsiteY111" fmla="*/ 966403 h 2266498"/>
              <a:gd name="connsiteX112" fmla="*/ 2851541 w 4502661"/>
              <a:gd name="connsiteY112" fmla="*/ 966403 h 2266498"/>
              <a:gd name="connsiteX113" fmla="*/ 2851541 w 4502661"/>
              <a:gd name="connsiteY113" fmla="*/ 940401 h 2266498"/>
              <a:gd name="connsiteX114" fmla="*/ 2873209 w 4502661"/>
              <a:gd name="connsiteY114" fmla="*/ 940401 h 2266498"/>
              <a:gd name="connsiteX115" fmla="*/ 2873209 w 4502661"/>
              <a:gd name="connsiteY115" fmla="*/ 897065 h 2266498"/>
              <a:gd name="connsiteX116" fmla="*/ 2907878 w 4502661"/>
              <a:gd name="connsiteY116" fmla="*/ 897065 h 2266498"/>
              <a:gd name="connsiteX117" fmla="*/ 2907878 w 4502661"/>
              <a:gd name="connsiteY117" fmla="*/ 884064 h 2266498"/>
              <a:gd name="connsiteX118" fmla="*/ 2968549 w 4502661"/>
              <a:gd name="connsiteY118" fmla="*/ 884064 h 2266498"/>
              <a:gd name="connsiteX119" fmla="*/ 2968549 w 4502661"/>
              <a:gd name="connsiteY119" fmla="*/ 858062 h 2266498"/>
              <a:gd name="connsiteX120" fmla="*/ 3033554 w 4502661"/>
              <a:gd name="connsiteY120" fmla="*/ 858062 h 2266498"/>
              <a:gd name="connsiteX121" fmla="*/ 3033554 w 4502661"/>
              <a:gd name="connsiteY121" fmla="*/ 836394 h 2266498"/>
              <a:gd name="connsiteX122" fmla="*/ 3033554 w 4502661"/>
              <a:gd name="connsiteY122" fmla="*/ 836394 h 2266498"/>
              <a:gd name="connsiteX123" fmla="*/ 3068223 w 4502661"/>
              <a:gd name="connsiteY123" fmla="*/ 801725 h 2266498"/>
              <a:gd name="connsiteX124" fmla="*/ 3128894 w 4502661"/>
              <a:gd name="connsiteY124" fmla="*/ 801725 h 2266498"/>
              <a:gd name="connsiteX125" fmla="*/ 3128894 w 4502661"/>
              <a:gd name="connsiteY125" fmla="*/ 775722 h 2266498"/>
              <a:gd name="connsiteX126" fmla="*/ 3206900 w 4502661"/>
              <a:gd name="connsiteY126" fmla="*/ 775722 h 2266498"/>
              <a:gd name="connsiteX127" fmla="*/ 3206900 w 4502661"/>
              <a:gd name="connsiteY127" fmla="*/ 745387 h 2266498"/>
              <a:gd name="connsiteX128" fmla="*/ 3241569 w 4502661"/>
              <a:gd name="connsiteY128" fmla="*/ 745387 h 2266498"/>
              <a:gd name="connsiteX129" fmla="*/ 3241569 w 4502661"/>
              <a:gd name="connsiteY129" fmla="*/ 715051 h 2266498"/>
              <a:gd name="connsiteX130" fmla="*/ 3306574 w 4502661"/>
              <a:gd name="connsiteY130" fmla="*/ 715051 h 2266498"/>
              <a:gd name="connsiteX131" fmla="*/ 3306574 w 4502661"/>
              <a:gd name="connsiteY131" fmla="*/ 684716 h 2266498"/>
              <a:gd name="connsiteX132" fmla="*/ 3336910 w 4502661"/>
              <a:gd name="connsiteY132" fmla="*/ 684716 h 2266498"/>
              <a:gd name="connsiteX133" fmla="*/ 3336910 w 4502661"/>
              <a:gd name="connsiteY133" fmla="*/ 658714 h 2266498"/>
              <a:gd name="connsiteX134" fmla="*/ 3375912 w 4502661"/>
              <a:gd name="connsiteY134" fmla="*/ 658714 h 2266498"/>
              <a:gd name="connsiteX135" fmla="*/ 3375912 w 4502661"/>
              <a:gd name="connsiteY135" fmla="*/ 615377 h 2266498"/>
              <a:gd name="connsiteX136" fmla="*/ 3397581 w 4502661"/>
              <a:gd name="connsiteY136" fmla="*/ 615377 h 2266498"/>
              <a:gd name="connsiteX137" fmla="*/ 3397581 w 4502661"/>
              <a:gd name="connsiteY137" fmla="*/ 615377 h 2266498"/>
              <a:gd name="connsiteX138" fmla="*/ 3427916 w 4502661"/>
              <a:gd name="connsiteY138" fmla="*/ 585042 h 2266498"/>
              <a:gd name="connsiteX139" fmla="*/ 3427916 w 4502661"/>
              <a:gd name="connsiteY139" fmla="*/ 524371 h 2266498"/>
              <a:gd name="connsiteX140" fmla="*/ 3505922 w 4502661"/>
              <a:gd name="connsiteY140" fmla="*/ 524371 h 2266498"/>
              <a:gd name="connsiteX141" fmla="*/ 3505922 w 4502661"/>
              <a:gd name="connsiteY141" fmla="*/ 524371 h 2266498"/>
              <a:gd name="connsiteX142" fmla="*/ 3527590 w 4502661"/>
              <a:gd name="connsiteY142" fmla="*/ 502703 h 2266498"/>
              <a:gd name="connsiteX143" fmla="*/ 3527590 w 4502661"/>
              <a:gd name="connsiteY143" fmla="*/ 485368 h 2266498"/>
              <a:gd name="connsiteX144" fmla="*/ 3570927 w 4502661"/>
              <a:gd name="connsiteY144" fmla="*/ 485368 h 2266498"/>
              <a:gd name="connsiteX145" fmla="*/ 3570927 w 4502661"/>
              <a:gd name="connsiteY145" fmla="*/ 485368 h 2266498"/>
              <a:gd name="connsiteX146" fmla="*/ 3592595 w 4502661"/>
              <a:gd name="connsiteY146" fmla="*/ 463700 h 2266498"/>
              <a:gd name="connsiteX147" fmla="*/ 3592595 w 4502661"/>
              <a:gd name="connsiteY147" fmla="*/ 442031 h 2266498"/>
              <a:gd name="connsiteX148" fmla="*/ 3657600 w 4502661"/>
              <a:gd name="connsiteY148" fmla="*/ 442031 h 2266498"/>
              <a:gd name="connsiteX149" fmla="*/ 3657600 w 4502661"/>
              <a:gd name="connsiteY149" fmla="*/ 442031 h 2266498"/>
              <a:gd name="connsiteX150" fmla="*/ 3657600 w 4502661"/>
              <a:gd name="connsiteY150" fmla="*/ 403029 h 2266498"/>
              <a:gd name="connsiteX151" fmla="*/ 3735605 w 4502661"/>
              <a:gd name="connsiteY151" fmla="*/ 403029 h 2266498"/>
              <a:gd name="connsiteX152" fmla="*/ 3735605 w 4502661"/>
              <a:gd name="connsiteY152" fmla="*/ 403029 h 2266498"/>
              <a:gd name="connsiteX153" fmla="*/ 3804944 w 4502661"/>
              <a:gd name="connsiteY153" fmla="*/ 403029 h 2266498"/>
              <a:gd name="connsiteX154" fmla="*/ 3804944 w 4502661"/>
              <a:gd name="connsiteY154" fmla="*/ 355359 h 2266498"/>
              <a:gd name="connsiteX155" fmla="*/ 3861281 w 4502661"/>
              <a:gd name="connsiteY155" fmla="*/ 355359 h 2266498"/>
              <a:gd name="connsiteX156" fmla="*/ 3861281 w 4502661"/>
              <a:gd name="connsiteY156" fmla="*/ 346691 h 2266498"/>
              <a:gd name="connsiteX157" fmla="*/ 3895950 w 4502661"/>
              <a:gd name="connsiteY157" fmla="*/ 346691 h 2266498"/>
              <a:gd name="connsiteX158" fmla="*/ 3895950 w 4502661"/>
              <a:gd name="connsiteY158" fmla="*/ 286020 h 2266498"/>
              <a:gd name="connsiteX159" fmla="*/ 3921952 w 4502661"/>
              <a:gd name="connsiteY159" fmla="*/ 286020 h 2266498"/>
              <a:gd name="connsiteX160" fmla="*/ 3921952 w 4502661"/>
              <a:gd name="connsiteY160" fmla="*/ 251351 h 2266498"/>
              <a:gd name="connsiteX161" fmla="*/ 3947954 w 4502661"/>
              <a:gd name="connsiteY161" fmla="*/ 251351 h 2266498"/>
              <a:gd name="connsiteX162" fmla="*/ 3947954 w 4502661"/>
              <a:gd name="connsiteY162" fmla="*/ 251351 h 2266498"/>
              <a:gd name="connsiteX163" fmla="*/ 3999958 w 4502661"/>
              <a:gd name="connsiteY163" fmla="*/ 251351 h 2266498"/>
              <a:gd name="connsiteX164" fmla="*/ 3999958 w 4502661"/>
              <a:gd name="connsiteY164" fmla="*/ 203681 h 2266498"/>
              <a:gd name="connsiteX165" fmla="*/ 4073630 w 4502661"/>
              <a:gd name="connsiteY165" fmla="*/ 203681 h 2266498"/>
              <a:gd name="connsiteX166" fmla="*/ 4073630 w 4502661"/>
              <a:gd name="connsiteY166" fmla="*/ 203681 h 2266498"/>
              <a:gd name="connsiteX167" fmla="*/ 4129967 w 4502661"/>
              <a:gd name="connsiteY167" fmla="*/ 203681 h 2266498"/>
              <a:gd name="connsiteX168" fmla="*/ 4129967 w 4502661"/>
              <a:gd name="connsiteY168" fmla="*/ 156011 h 2266498"/>
              <a:gd name="connsiteX169" fmla="*/ 4164637 w 4502661"/>
              <a:gd name="connsiteY169" fmla="*/ 156011 h 2266498"/>
              <a:gd name="connsiteX170" fmla="*/ 4164637 w 4502661"/>
              <a:gd name="connsiteY170" fmla="*/ 112674 h 2266498"/>
              <a:gd name="connsiteX171" fmla="*/ 4220974 w 4502661"/>
              <a:gd name="connsiteY171" fmla="*/ 112674 h 2266498"/>
              <a:gd name="connsiteX172" fmla="*/ 4220974 w 4502661"/>
              <a:gd name="connsiteY172" fmla="*/ 95340 h 2266498"/>
              <a:gd name="connsiteX173" fmla="*/ 4329315 w 4502661"/>
              <a:gd name="connsiteY173" fmla="*/ 95340 h 2266498"/>
              <a:gd name="connsiteX174" fmla="*/ 4329315 w 4502661"/>
              <a:gd name="connsiteY174" fmla="*/ 56337 h 2266498"/>
              <a:gd name="connsiteX175" fmla="*/ 4333649 w 4502661"/>
              <a:gd name="connsiteY175" fmla="*/ 52003 h 2266498"/>
              <a:gd name="connsiteX176" fmla="*/ 4333649 w 4502661"/>
              <a:gd name="connsiteY176" fmla="*/ 52003 h 2266498"/>
              <a:gd name="connsiteX177" fmla="*/ 4333649 w 4502661"/>
              <a:gd name="connsiteY177" fmla="*/ 8667 h 2266498"/>
              <a:gd name="connsiteX178" fmla="*/ 4480993 w 4502661"/>
              <a:gd name="connsiteY178" fmla="*/ 8667 h 2266498"/>
              <a:gd name="connsiteX179" fmla="*/ 4472326 w 4502661"/>
              <a:gd name="connsiteY179" fmla="*/ 0 h 2266498"/>
              <a:gd name="connsiteX180" fmla="*/ 4502661 w 4502661"/>
              <a:gd name="connsiteY180"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2088819 w 4502661"/>
              <a:gd name="connsiteY85" fmla="*/ 1269759 h 2266498"/>
              <a:gd name="connsiteX86" fmla="*/ 2088819 w 4502661"/>
              <a:gd name="connsiteY86" fmla="*/ 1248090 h 2266498"/>
              <a:gd name="connsiteX87" fmla="*/ 2127821 w 4502661"/>
              <a:gd name="connsiteY87" fmla="*/ 1248090 h 2266498"/>
              <a:gd name="connsiteX88" fmla="*/ 2127821 w 4502661"/>
              <a:gd name="connsiteY88" fmla="*/ 1239423 h 2266498"/>
              <a:gd name="connsiteX89" fmla="*/ 2175492 w 4502661"/>
              <a:gd name="connsiteY89" fmla="*/ 1239423 h 2266498"/>
              <a:gd name="connsiteX90" fmla="*/ 2175492 w 4502661"/>
              <a:gd name="connsiteY90" fmla="*/ 1213421 h 2266498"/>
              <a:gd name="connsiteX91" fmla="*/ 2210161 w 4502661"/>
              <a:gd name="connsiteY91" fmla="*/ 1213421 h 2266498"/>
              <a:gd name="connsiteX92" fmla="*/ 2210161 w 4502661"/>
              <a:gd name="connsiteY92" fmla="*/ 1191753 h 2266498"/>
              <a:gd name="connsiteX93" fmla="*/ 2270832 w 4502661"/>
              <a:gd name="connsiteY93" fmla="*/ 1191753 h 2266498"/>
              <a:gd name="connsiteX94" fmla="*/ 2270832 w 4502661"/>
              <a:gd name="connsiteY94" fmla="*/ 1178752 h 2266498"/>
              <a:gd name="connsiteX95" fmla="*/ 2335837 w 4502661"/>
              <a:gd name="connsiteY95" fmla="*/ 1178752 h 2266498"/>
              <a:gd name="connsiteX96" fmla="*/ 2335837 w 4502661"/>
              <a:gd name="connsiteY96" fmla="*/ 1152750 h 2266498"/>
              <a:gd name="connsiteX97" fmla="*/ 2374839 w 4502661"/>
              <a:gd name="connsiteY97" fmla="*/ 1152750 h 2266498"/>
              <a:gd name="connsiteX98" fmla="*/ 2374839 w 4502661"/>
              <a:gd name="connsiteY98" fmla="*/ 1144083 h 2266498"/>
              <a:gd name="connsiteX99" fmla="*/ 2422510 w 4502661"/>
              <a:gd name="connsiteY99" fmla="*/ 1144083 h 2266498"/>
              <a:gd name="connsiteX100" fmla="*/ 2422510 w 4502661"/>
              <a:gd name="connsiteY100" fmla="*/ 1118081 h 2266498"/>
              <a:gd name="connsiteX101" fmla="*/ 2444178 w 4502661"/>
              <a:gd name="connsiteY101" fmla="*/ 1118081 h 2266498"/>
              <a:gd name="connsiteX102" fmla="*/ 2444178 w 4502661"/>
              <a:gd name="connsiteY102" fmla="*/ 1118081 h 2266498"/>
              <a:gd name="connsiteX103" fmla="*/ 2444178 w 4502661"/>
              <a:gd name="connsiteY103" fmla="*/ 1083412 h 2266498"/>
              <a:gd name="connsiteX104" fmla="*/ 2587188 w 4502661"/>
              <a:gd name="connsiteY104" fmla="*/ 1083412 h 2266498"/>
              <a:gd name="connsiteX105" fmla="*/ 2587188 w 4502661"/>
              <a:gd name="connsiteY105" fmla="*/ 1053076 h 2266498"/>
              <a:gd name="connsiteX106" fmla="*/ 2669528 w 4502661"/>
              <a:gd name="connsiteY106" fmla="*/ 1053076 h 2266498"/>
              <a:gd name="connsiteX107" fmla="*/ 2656527 w 4502661"/>
              <a:gd name="connsiteY107" fmla="*/ 1040075 h 2266498"/>
              <a:gd name="connsiteX108" fmla="*/ 2751867 w 4502661"/>
              <a:gd name="connsiteY108" fmla="*/ 1040075 h 2266498"/>
              <a:gd name="connsiteX109" fmla="*/ 2751867 w 4502661"/>
              <a:gd name="connsiteY109" fmla="*/ 1014073 h 2266498"/>
              <a:gd name="connsiteX110" fmla="*/ 2829873 w 4502661"/>
              <a:gd name="connsiteY110" fmla="*/ 1014073 h 2266498"/>
              <a:gd name="connsiteX111" fmla="*/ 2829873 w 4502661"/>
              <a:gd name="connsiteY111" fmla="*/ 966403 h 2266498"/>
              <a:gd name="connsiteX112" fmla="*/ 2851541 w 4502661"/>
              <a:gd name="connsiteY112" fmla="*/ 966403 h 2266498"/>
              <a:gd name="connsiteX113" fmla="*/ 2851541 w 4502661"/>
              <a:gd name="connsiteY113" fmla="*/ 940401 h 2266498"/>
              <a:gd name="connsiteX114" fmla="*/ 2873209 w 4502661"/>
              <a:gd name="connsiteY114" fmla="*/ 940401 h 2266498"/>
              <a:gd name="connsiteX115" fmla="*/ 2873209 w 4502661"/>
              <a:gd name="connsiteY115" fmla="*/ 897065 h 2266498"/>
              <a:gd name="connsiteX116" fmla="*/ 2907878 w 4502661"/>
              <a:gd name="connsiteY116" fmla="*/ 897065 h 2266498"/>
              <a:gd name="connsiteX117" fmla="*/ 2907878 w 4502661"/>
              <a:gd name="connsiteY117" fmla="*/ 884064 h 2266498"/>
              <a:gd name="connsiteX118" fmla="*/ 2968549 w 4502661"/>
              <a:gd name="connsiteY118" fmla="*/ 884064 h 2266498"/>
              <a:gd name="connsiteX119" fmla="*/ 2968549 w 4502661"/>
              <a:gd name="connsiteY119" fmla="*/ 858062 h 2266498"/>
              <a:gd name="connsiteX120" fmla="*/ 3033554 w 4502661"/>
              <a:gd name="connsiteY120" fmla="*/ 858062 h 2266498"/>
              <a:gd name="connsiteX121" fmla="*/ 3033554 w 4502661"/>
              <a:gd name="connsiteY121" fmla="*/ 836394 h 2266498"/>
              <a:gd name="connsiteX122" fmla="*/ 3033554 w 4502661"/>
              <a:gd name="connsiteY122" fmla="*/ 836394 h 2266498"/>
              <a:gd name="connsiteX123" fmla="*/ 3068223 w 4502661"/>
              <a:gd name="connsiteY123" fmla="*/ 801725 h 2266498"/>
              <a:gd name="connsiteX124" fmla="*/ 3128894 w 4502661"/>
              <a:gd name="connsiteY124" fmla="*/ 801725 h 2266498"/>
              <a:gd name="connsiteX125" fmla="*/ 3128894 w 4502661"/>
              <a:gd name="connsiteY125" fmla="*/ 775722 h 2266498"/>
              <a:gd name="connsiteX126" fmla="*/ 3206900 w 4502661"/>
              <a:gd name="connsiteY126" fmla="*/ 775722 h 2266498"/>
              <a:gd name="connsiteX127" fmla="*/ 3206900 w 4502661"/>
              <a:gd name="connsiteY127" fmla="*/ 745387 h 2266498"/>
              <a:gd name="connsiteX128" fmla="*/ 3241569 w 4502661"/>
              <a:gd name="connsiteY128" fmla="*/ 745387 h 2266498"/>
              <a:gd name="connsiteX129" fmla="*/ 3241569 w 4502661"/>
              <a:gd name="connsiteY129" fmla="*/ 715051 h 2266498"/>
              <a:gd name="connsiteX130" fmla="*/ 3306574 w 4502661"/>
              <a:gd name="connsiteY130" fmla="*/ 715051 h 2266498"/>
              <a:gd name="connsiteX131" fmla="*/ 3306574 w 4502661"/>
              <a:gd name="connsiteY131" fmla="*/ 684716 h 2266498"/>
              <a:gd name="connsiteX132" fmla="*/ 3336910 w 4502661"/>
              <a:gd name="connsiteY132" fmla="*/ 684716 h 2266498"/>
              <a:gd name="connsiteX133" fmla="*/ 3336910 w 4502661"/>
              <a:gd name="connsiteY133" fmla="*/ 658714 h 2266498"/>
              <a:gd name="connsiteX134" fmla="*/ 3375912 w 4502661"/>
              <a:gd name="connsiteY134" fmla="*/ 658714 h 2266498"/>
              <a:gd name="connsiteX135" fmla="*/ 3375912 w 4502661"/>
              <a:gd name="connsiteY135" fmla="*/ 615377 h 2266498"/>
              <a:gd name="connsiteX136" fmla="*/ 3397581 w 4502661"/>
              <a:gd name="connsiteY136" fmla="*/ 615377 h 2266498"/>
              <a:gd name="connsiteX137" fmla="*/ 3397581 w 4502661"/>
              <a:gd name="connsiteY137" fmla="*/ 615377 h 2266498"/>
              <a:gd name="connsiteX138" fmla="*/ 3427916 w 4502661"/>
              <a:gd name="connsiteY138" fmla="*/ 585042 h 2266498"/>
              <a:gd name="connsiteX139" fmla="*/ 3427916 w 4502661"/>
              <a:gd name="connsiteY139" fmla="*/ 524371 h 2266498"/>
              <a:gd name="connsiteX140" fmla="*/ 3505922 w 4502661"/>
              <a:gd name="connsiteY140" fmla="*/ 524371 h 2266498"/>
              <a:gd name="connsiteX141" fmla="*/ 3505922 w 4502661"/>
              <a:gd name="connsiteY141" fmla="*/ 524371 h 2266498"/>
              <a:gd name="connsiteX142" fmla="*/ 3527590 w 4502661"/>
              <a:gd name="connsiteY142" fmla="*/ 502703 h 2266498"/>
              <a:gd name="connsiteX143" fmla="*/ 3527590 w 4502661"/>
              <a:gd name="connsiteY143" fmla="*/ 485368 h 2266498"/>
              <a:gd name="connsiteX144" fmla="*/ 3570927 w 4502661"/>
              <a:gd name="connsiteY144" fmla="*/ 485368 h 2266498"/>
              <a:gd name="connsiteX145" fmla="*/ 3570927 w 4502661"/>
              <a:gd name="connsiteY145" fmla="*/ 485368 h 2266498"/>
              <a:gd name="connsiteX146" fmla="*/ 3592595 w 4502661"/>
              <a:gd name="connsiteY146" fmla="*/ 463700 h 2266498"/>
              <a:gd name="connsiteX147" fmla="*/ 3592595 w 4502661"/>
              <a:gd name="connsiteY147" fmla="*/ 442031 h 2266498"/>
              <a:gd name="connsiteX148" fmla="*/ 3657600 w 4502661"/>
              <a:gd name="connsiteY148" fmla="*/ 442031 h 2266498"/>
              <a:gd name="connsiteX149" fmla="*/ 3657600 w 4502661"/>
              <a:gd name="connsiteY149" fmla="*/ 442031 h 2266498"/>
              <a:gd name="connsiteX150" fmla="*/ 3657600 w 4502661"/>
              <a:gd name="connsiteY150" fmla="*/ 403029 h 2266498"/>
              <a:gd name="connsiteX151" fmla="*/ 3735605 w 4502661"/>
              <a:gd name="connsiteY151" fmla="*/ 403029 h 2266498"/>
              <a:gd name="connsiteX152" fmla="*/ 3735605 w 4502661"/>
              <a:gd name="connsiteY152" fmla="*/ 403029 h 2266498"/>
              <a:gd name="connsiteX153" fmla="*/ 3804944 w 4502661"/>
              <a:gd name="connsiteY153" fmla="*/ 403029 h 2266498"/>
              <a:gd name="connsiteX154" fmla="*/ 3804944 w 4502661"/>
              <a:gd name="connsiteY154" fmla="*/ 355359 h 2266498"/>
              <a:gd name="connsiteX155" fmla="*/ 3861281 w 4502661"/>
              <a:gd name="connsiteY155" fmla="*/ 355359 h 2266498"/>
              <a:gd name="connsiteX156" fmla="*/ 3861281 w 4502661"/>
              <a:gd name="connsiteY156" fmla="*/ 346691 h 2266498"/>
              <a:gd name="connsiteX157" fmla="*/ 3895950 w 4502661"/>
              <a:gd name="connsiteY157" fmla="*/ 346691 h 2266498"/>
              <a:gd name="connsiteX158" fmla="*/ 3895950 w 4502661"/>
              <a:gd name="connsiteY158" fmla="*/ 286020 h 2266498"/>
              <a:gd name="connsiteX159" fmla="*/ 3921952 w 4502661"/>
              <a:gd name="connsiteY159" fmla="*/ 286020 h 2266498"/>
              <a:gd name="connsiteX160" fmla="*/ 3921952 w 4502661"/>
              <a:gd name="connsiteY160" fmla="*/ 251351 h 2266498"/>
              <a:gd name="connsiteX161" fmla="*/ 3947954 w 4502661"/>
              <a:gd name="connsiteY161" fmla="*/ 251351 h 2266498"/>
              <a:gd name="connsiteX162" fmla="*/ 3947954 w 4502661"/>
              <a:gd name="connsiteY162" fmla="*/ 251351 h 2266498"/>
              <a:gd name="connsiteX163" fmla="*/ 3999958 w 4502661"/>
              <a:gd name="connsiteY163" fmla="*/ 251351 h 2266498"/>
              <a:gd name="connsiteX164" fmla="*/ 3999958 w 4502661"/>
              <a:gd name="connsiteY164" fmla="*/ 203681 h 2266498"/>
              <a:gd name="connsiteX165" fmla="*/ 4073630 w 4502661"/>
              <a:gd name="connsiteY165" fmla="*/ 203681 h 2266498"/>
              <a:gd name="connsiteX166" fmla="*/ 4073630 w 4502661"/>
              <a:gd name="connsiteY166" fmla="*/ 203681 h 2266498"/>
              <a:gd name="connsiteX167" fmla="*/ 4129967 w 4502661"/>
              <a:gd name="connsiteY167" fmla="*/ 203681 h 2266498"/>
              <a:gd name="connsiteX168" fmla="*/ 4129967 w 4502661"/>
              <a:gd name="connsiteY168" fmla="*/ 156011 h 2266498"/>
              <a:gd name="connsiteX169" fmla="*/ 4164637 w 4502661"/>
              <a:gd name="connsiteY169" fmla="*/ 156011 h 2266498"/>
              <a:gd name="connsiteX170" fmla="*/ 4164637 w 4502661"/>
              <a:gd name="connsiteY170" fmla="*/ 112674 h 2266498"/>
              <a:gd name="connsiteX171" fmla="*/ 4220974 w 4502661"/>
              <a:gd name="connsiteY171" fmla="*/ 112674 h 2266498"/>
              <a:gd name="connsiteX172" fmla="*/ 4220974 w 4502661"/>
              <a:gd name="connsiteY172" fmla="*/ 95340 h 2266498"/>
              <a:gd name="connsiteX173" fmla="*/ 4329315 w 4502661"/>
              <a:gd name="connsiteY173" fmla="*/ 95340 h 2266498"/>
              <a:gd name="connsiteX174" fmla="*/ 4329315 w 4502661"/>
              <a:gd name="connsiteY174" fmla="*/ 56337 h 2266498"/>
              <a:gd name="connsiteX175" fmla="*/ 4333649 w 4502661"/>
              <a:gd name="connsiteY175" fmla="*/ 52003 h 2266498"/>
              <a:gd name="connsiteX176" fmla="*/ 4333649 w 4502661"/>
              <a:gd name="connsiteY176" fmla="*/ 52003 h 2266498"/>
              <a:gd name="connsiteX177" fmla="*/ 4333649 w 4502661"/>
              <a:gd name="connsiteY177" fmla="*/ 8667 h 2266498"/>
              <a:gd name="connsiteX178" fmla="*/ 4480993 w 4502661"/>
              <a:gd name="connsiteY178" fmla="*/ 8667 h 2266498"/>
              <a:gd name="connsiteX179" fmla="*/ 4472326 w 4502661"/>
              <a:gd name="connsiteY179" fmla="*/ 0 h 2266498"/>
              <a:gd name="connsiteX180" fmla="*/ 4502661 w 4502661"/>
              <a:gd name="connsiteY180"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2088819 w 4502661"/>
              <a:gd name="connsiteY85" fmla="*/ 1269759 h 2266498"/>
              <a:gd name="connsiteX86" fmla="*/ 2035156 w 4502661"/>
              <a:gd name="connsiteY86" fmla="*/ 1279758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2088819 w 4502661"/>
              <a:gd name="connsiteY85" fmla="*/ 1269759 h 2266498"/>
              <a:gd name="connsiteX86" fmla="*/ 1994674 w 4502661"/>
              <a:gd name="connsiteY86" fmla="*/ 1270233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2088819 w 4502661"/>
              <a:gd name="connsiteY85" fmla="*/ 1269759 h 2266498"/>
              <a:gd name="connsiteX86" fmla="*/ 1994674 w 4502661"/>
              <a:gd name="connsiteY86" fmla="*/ 1270233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84047 h 2266498"/>
              <a:gd name="connsiteX86" fmla="*/ 1994674 w 4502661"/>
              <a:gd name="connsiteY86" fmla="*/ 1270233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84047 h 2266498"/>
              <a:gd name="connsiteX86" fmla="*/ 2101830 w 4502661"/>
              <a:gd name="connsiteY86" fmla="*/ 1267852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101830 w 4502661"/>
              <a:gd name="connsiteY86" fmla="*/ 1267852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7581 w 4502661"/>
              <a:gd name="connsiteY138" fmla="*/ 615377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527590 w 4502661"/>
              <a:gd name="connsiteY143" fmla="*/ 502703 h 2266498"/>
              <a:gd name="connsiteX144" fmla="*/ 3527590 w 4502661"/>
              <a:gd name="connsiteY144" fmla="*/ 485368 h 2266498"/>
              <a:gd name="connsiteX145" fmla="*/ 3570927 w 4502661"/>
              <a:gd name="connsiteY145" fmla="*/ 485368 h 2266498"/>
              <a:gd name="connsiteX146" fmla="*/ 3570927 w 4502661"/>
              <a:gd name="connsiteY146" fmla="*/ 485368 h 2266498"/>
              <a:gd name="connsiteX147" fmla="*/ 3592595 w 4502661"/>
              <a:gd name="connsiteY147" fmla="*/ 463700 h 2266498"/>
              <a:gd name="connsiteX148" fmla="*/ 3592595 w 4502661"/>
              <a:gd name="connsiteY148" fmla="*/ 442031 h 2266498"/>
              <a:gd name="connsiteX149" fmla="*/ 3657600 w 4502661"/>
              <a:gd name="connsiteY149" fmla="*/ 442031 h 2266498"/>
              <a:gd name="connsiteX150" fmla="*/ 3657600 w 4502661"/>
              <a:gd name="connsiteY150" fmla="*/ 442031 h 2266498"/>
              <a:gd name="connsiteX151" fmla="*/ 3657600 w 4502661"/>
              <a:gd name="connsiteY151" fmla="*/ 403029 h 2266498"/>
              <a:gd name="connsiteX152" fmla="*/ 3735605 w 4502661"/>
              <a:gd name="connsiteY152" fmla="*/ 403029 h 2266498"/>
              <a:gd name="connsiteX153" fmla="*/ 3735605 w 4502661"/>
              <a:gd name="connsiteY153" fmla="*/ 403029 h 2266498"/>
              <a:gd name="connsiteX154" fmla="*/ 3804944 w 4502661"/>
              <a:gd name="connsiteY154" fmla="*/ 403029 h 2266498"/>
              <a:gd name="connsiteX155" fmla="*/ 3804944 w 4502661"/>
              <a:gd name="connsiteY155" fmla="*/ 355359 h 2266498"/>
              <a:gd name="connsiteX156" fmla="*/ 3861281 w 4502661"/>
              <a:gd name="connsiteY156" fmla="*/ 355359 h 2266498"/>
              <a:gd name="connsiteX157" fmla="*/ 3861281 w 4502661"/>
              <a:gd name="connsiteY157" fmla="*/ 346691 h 2266498"/>
              <a:gd name="connsiteX158" fmla="*/ 3895950 w 4502661"/>
              <a:gd name="connsiteY158" fmla="*/ 346691 h 2266498"/>
              <a:gd name="connsiteX159" fmla="*/ 3895950 w 4502661"/>
              <a:gd name="connsiteY159" fmla="*/ 286020 h 2266498"/>
              <a:gd name="connsiteX160" fmla="*/ 3921952 w 4502661"/>
              <a:gd name="connsiteY160" fmla="*/ 286020 h 2266498"/>
              <a:gd name="connsiteX161" fmla="*/ 3921952 w 4502661"/>
              <a:gd name="connsiteY161" fmla="*/ 251351 h 2266498"/>
              <a:gd name="connsiteX162" fmla="*/ 3947954 w 4502661"/>
              <a:gd name="connsiteY162" fmla="*/ 251351 h 2266498"/>
              <a:gd name="connsiteX163" fmla="*/ 3947954 w 4502661"/>
              <a:gd name="connsiteY163" fmla="*/ 251351 h 2266498"/>
              <a:gd name="connsiteX164" fmla="*/ 3999958 w 4502661"/>
              <a:gd name="connsiteY164" fmla="*/ 251351 h 2266498"/>
              <a:gd name="connsiteX165" fmla="*/ 3999958 w 4502661"/>
              <a:gd name="connsiteY165" fmla="*/ 203681 h 2266498"/>
              <a:gd name="connsiteX166" fmla="*/ 4073630 w 4502661"/>
              <a:gd name="connsiteY166" fmla="*/ 203681 h 2266498"/>
              <a:gd name="connsiteX167" fmla="*/ 4073630 w 4502661"/>
              <a:gd name="connsiteY167" fmla="*/ 203681 h 2266498"/>
              <a:gd name="connsiteX168" fmla="*/ 4129967 w 4502661"/>
              <a:gd name="connsiteY168" fmla="*/ 203681 h 2266498"/>
              <a:gd name="connsiteX169" fmla="*/ 4129967 w 4502661"/>
              <a:gd name="connsiteY169" fmla="*/ 156011 h 2266498"/>
              <a:gd name="connsiteX170" fmla="*/ 4164637 w 4502661"/>
              <a:gd name="connsiteY170" fmla="*/ 156011 h 2266498"/>
              <a:gd name="connsiteX171" fmla="*/ 4164637 w 4502661"/>
              <a:gd name="connsiteY171" fmla="*/ 112674 h 2266498"/>
              <a:gd name="connsiteX172" fmla="*/ 4220974 w 4502661"/>
              <a:gd name="connsiteY172" fmla="*/ 112674 h 2266498"/>
              <a:gd name="connsiteX173" fmla="*/ 4220974 w 4502661"/>
              <a:gd name="connsiteY173" fmla="*/ 95340 h 2266498"/>
              <a:gd name="connsiteX174" fmla="*/ 4329315 w 4502661"/>
              <a:gd name="connsiteY174" fmla="*/ 95340 h 2266498"/>
              <a:gd name="connsiteX175" fmla="*/ 4329315 w 4502661"/>
              <a:gd name="connsiteY175" fmla="*/ 56337 h 2266498"/>
              <a:gd name="connsiteX176" fmla="*/ 4333649 w 4502661"/>
              <a:gd name="connsiteY176" fmla="*/ 52003 h 2266498"/>
              <a:gd name="connsiteX177" fmla="*/ 4333649 w 4502661"/>
              <a:gd name="connsiteY177" fmla="*/ 52003 h 2266498"/>
              <a:gd name="connsiteX178" fmla="*/ 4333649 w 4502661"/>
              <a:gd name="connsiteY178" fmla="*/ 8667 h 2266498"/>
              <a:gd name="connsiteX179" fmla="*/ 4480993 w 4502661"/>
              <a:gd name="connsiteY179" fmla="*/ 8667 h 2266498"/>
              <a:gd name="connsiteX180" fmla="*/ 4472326 w 4502661"/>
              <a:gd name="connsiteY180" fmla="*/ 0 h 2266498"/>
              <a:gd name="connsiteX181" fmla="*/ 4502661 w 4502661"/>
              <a:gd name="connsiteY181"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054331 w 4502661"/>
              <a:gd name="connsiteY125" fmla="*/ 815414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066237 w 4502661"/>
              <a:gd name="connsiteY125" fmla="*/ 843989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68223 w 4502661"/>
              <a:gd name="connsiteY124" fmla="*/ 801725 h 2266498"/>
              <a:gd name="connsiteX125" fmla="*/ 3092430 w 4502661"/>
              <a:gd name="connsiteY125" fmla="*/ 696351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77748 w 4502661"/>
              <a:gd name="connsiteY124" fmla="*/ 842207 h 2266498"/>
              <a:gd name="connsiteX125" fmla="*/ 3092430 w 4502661"/>
              <a:gd name="connsiteY125" fmla="*/ 696351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36394 h 2266498"/>
              <a:gd name="connsiteX124" fmla="*/ 3077748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7748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7581 w 4502661"/>
              <a:gd name="connsiteY139" fmla="*/ 615377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78531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527590 w 4502661"/>
              <a:gd name="connsiteY144" fmla="*/ 502703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78531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4252 w 4502661"/>
              <a:gd name="connsiteY144" fmla="*/ 500322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4252 w 4502661"/>
              <a:gd name="connsiteY144" fmla="*/ 500322 h 2266498"/>
              <a:gd name="connsiteX145" fmla="*/ 3527590 w 4502661"/>
              <a:gd name="connsiteY145" fmla="*/ 485368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4252 w 4502661"/>
              <a:gd name="connsiteY144" fmla="*/ 500322 h 2266498"/>
              <a:gd name="connsiteX145" fmla="*/ 3534734 w 4502661"/>
              <a:gd name="connsiteY145" fmla="*/ 511562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4734 w 4502661"/>
              <a:gd name="connsiteY145" fmla="*/ 511562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70927 w 4502661"/>
              <a:gd name="connsiteY146" fmla="*/ 485368 h 2266498"/>
              <a:gd name="connsiteX147" fmla="*/ 3570927 w 4502661"/>
              <a:gd name="connsiteY147" fmla="*/ 485368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70927 w 4502661"/>
              <a:gd name="connsiteY146" fmla="*/ 485368 h 2266498"/>
              <a:gd name="connsiteX147" fmla="*/ 3539970 w 4502661"/>
              <a:gd name="connsiteY147" fmla="*/ 480606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70927 w 4502661"/>
              <a:gd name="connsiteY146" fmla="*/ 485368 h 2266498"/>
              <a:gd name="connsiteX147" fmla="*/ 3511395 w 4502661"/>
              <a:gd name="connsiteY147" fmla="*/ 356781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0606 h 2266498"/>
              <a:gd name="connsiteX147" fmla="*/ 3511395 w 4502661"/>
              <a:gd name="connsiteY147" fmla="*/ 356781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11395 w 4502661"/>
              <a:gd name="connsiteY147" fmla="*/ 356781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92595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9528 w 4502661"/>
              <a:gd name="connsiteY107" fmla="*/ 1053076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56527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2595 w 4502661"/>
              <a:gd name="connsiteY149" fmla="*/ 442031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2595 w 4502661"/>
              <a:gd name="connsiteY149" fmla="*/ 442031 h 2266498"/>
              <a:gd name="connsiteX150" fmla="*/ 3621068 w 4502661"/>
              <a:gd name="connsiteY150" fmla="*/ 439176 h 2266498"/>
              <a:gd name="connsiteX151" fmla="*/ 3657600 w 4502661"/>
              <a:gd name="connsiteY151" fmla="*/ 442031 h 2266498"/>
              <a:gd name="connsiteX152" fmla="*/ 3657600 w 4502661"/>
              <a:gd name="connsiteY152" fmla="*/ 442031 h 2266498"/>
              <a:gd name="connsiteX153" fmla="*/ 3657600 w 4502661"/>
              <a:gd name="connsiteY153" fmla="*/ 403029 h 2266498"/>
              <a:gd name="connsiteX154" fmla="*/ 3735605 w 4502661"/>
              <a:gd name="connsiteY154" fmla="*/ 403029 h 2266498"/>
              <a:gd name="connsiteX155" fmla="*/ 3735605 w 4502661"/>
              <a:gd name="connsiteY155" fmla="*/ 403029 h 2266498"/>
              <a:gd name="connsiteX156" fmla="*/ 3804944 w 4502661"/>
              <a:gd name="connsiteY156" fmla="*/ 403029 h 2266498"/>
              <a:gd name="connsiteX157" fmla="*/ 3804944 w 4502661"/>
              <a:gd name="connsiteY157" fmla="*/ 355359 h 2266498"/>
              <a:gd name="connsiteX158" fmla="*/ 3861281 w 4502661"/>
              <a:gd name="connsiteY158" fmla="*/ 355359 h 2266498"/>
              <a:gd name="connsiteX159" fmla="*/ 3861281 w 4502661"/>
              <a:gd name="connsiteY159" fmla="*/ 346691 h 2266498"/>
              <a:gd name="connsiteX160" fmla="*/ 3895950 w 4502661"/>
              <a:gd name="connsiteY160" fmla="*/ 346691 h 2266498"/>
              <a:gd name="connsiteX161" fmla="*/ 3895950 w 4502661"/>
              <a:gd name="connsiteY161" fmla="*/ 286020 h 2266498"/>
              <a:gd name="connsiteX162" fmla="*/ 3921952 w 4502661"/>
              <a:gd name="connsiteY162" fmla="*/ 286020 h 2266498"/>
              <a:gd name="connsiteX163" fmla="*/ 3921952 w 4502661"/>
              <a:gd name="connsiteY163" fmla="*/ 251351 h 2266498"/>
              <a:gd name="connsiteX164" fmla="*/ 3947954 w 4502661"/>
              <a:gd name="connsiteY164" fmla="*/ 251351 h 2266498"/>
              <a:gd name="connsiteX165" fmla="*/ 3947954 w 4502661"/>
              <a:gd name="connsiteY165" fmla="*/ 251351 h 2266498"/>
              <a:gd name="connsiteX166" fmla="*/ 3999958 w 4502661"/>
              <a:gd name="connsiteY166" fmla="*/ 251351 h 2266498"/>
              <a:gd name="connsiteX167" fmla="*/ 3999958 w 4502661"/>
              <a:gd name="connsiteY167" fmla="*/ 203681 h 2266498"/>
              <a:gd name="connsiteX168" fmla="*/ 4073630 w 4502661"/>
              <a:gd name="connsiteY168" fmla="*/ 203681 h 2266498"/>
              <a:gd name="connsiteX169" fmla="*/ 4073630 w 4502661"/>
              <a:gd name="connsiteY169" fmla="*/ 203681 h 2266498"/>
              <a:gd name="connsiteX170" fmla="*/ 4129967 w 4502661"/>
              <a:gd name="connsiteY170" fmla="*/ 203681 h 2266498"/>
              <a:gd name="connsiteX171" fmla="*/ 4129967 w 4502661"/>
              <a:gd name="connsiteY171" fmla="*/ 156011 h 2266498"/>
              <a:gd name="connsiteX172" fmla="*/ 4164637 w 4502661"/>
              <a:gd name="connsiteY172" fmla="*/ 156011 h 2266498"/>
              <a:gd name="connsiteX173" fmla="*/ 4164637 w 4502661"/>
              <a:gd name="connsiteY173" fmla="*/ 112674 h 2266498"/>
              <a:gd name="connsiteX174" fmla="*/ 4220974 w 4502661"/>
              <a:gd name="connsiteY174" fmla="*/ 112674 h 2266498"/>
              <a:gd name="connsiteX175" fmla="*/ 4220974 w 4502661"/>
              <a:gd name="connsiteY175" fmla="*/ 95340 h 2266498"/>
              <a:gd name="connsiteX176" fmla="*/ 4329315 w 4502661"/>
              <a:gd name="connsiteY176" fmla="*/ 95340 h 2266498"/>
              <a:gd name="connsiteX177" fmla="*/ 4329315 w 4502661"/>
              <a:gd name="connsiteY177" fmla="*/ 56337 h 2266498"/>
              <a:gd name="connsiteX178" fmla="*/ 4333649 w 4502661"/>
              <a:gd name="connsiteY178" fmla="*/ 52003 h 2266498"/>
              <a:gd name="connsiteX179" fmla="*/ 4333649 w 4502661"/>
              <a:gd name="connsiteY179" fmla="*/ 52003 h 2266498"/>
              <a:gd name="connsiteX180" fmla="*/ 4333649 w 4502661"/>
              <a:gd name="connsiteY180" fmla="*/ 8667 h 2266498"/>
              <a:gd name="connsiteX181" fmla="*/ 4480993 w 4502661"/>
              <a:gd name="connsiteY181" fmla="*/ 8667 h 2266498"/>
              <a:gd name="connsiteX182" fmla="*/ 4472326 w 4502661"/>
              <a:gd name="connsiteY182" fmla="*/ 0 h 2266498"/>
              <a:gd name="connsiteX183" fmla="*/ 4502661 w 4502661"/>
              <a:gd name="connsiteY183"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9739 w 4502661"/>
              <a:gd name="connsiteY149" fmla="*/ 461081 h 2266498"/>
              <a:gd name="connsiteX150" fmla="*/ 3621068 w 4502661"/>
              <a:gd name="connsiteY150" fmla="*/ 439176 h 2266498"/>
              <a:gd name="connsiteX151" fmla="*/ 3657600 w 4502661"/>
              <a:gd name="connsiteY151" fmla="*/ 442031 h 2266498"/>
              <a:gd name="connsiteX152" fmla="*/ 3657600 w 4502661"/>
              <a:gd name="connsiteY152" fmla="*/ 442031 h 2266498"/>
              <a:gd name="connsiteX153" fmla="*/ 3657600 w 4502661"/>
              <a:gd name="connsiteY153" fmla="*/ 403029 h 2266498"/>
              <a:gd name="connsiteX154" fmla="*/ 3735605 w 4502661"/>
              <a:gd name="connsiteY154" fmla="*/ 403029 h 2266498"/>
              <a:gd name="connsiteX155" fmla="*/ 3735605 w 4502661"/>
              <a:gd name="connsiteY155" fmla="*/ 403029 h 2266498"/>
              <a:gd name="connsiteX156" fmla="*/ 3804944 w 4502661"/>
              <a:gd name="connsiteY156" fmla="*/ 403029 h 2266498"/>
              <a:gd name="connsiteX157" fmla="*/ 3804944 w 4502661"/>
              <a:gd name="connsiteY157" fmla="*/ 355359 h 2266498"/>
              <a:gd name="connsiteX158" fmla="*/ 3861281 w 4502661"/>
              <a:gd name="connsiteY158" fmla="*/ 355359 h 2266498"/>
              <a:gd name="connsiteX159" fmla="*/ 3861281 w 4502661"/>
              <a:gd name="connsiteY159" fmla="*/ 346691 h 2266498"/>
              <a:gd name="connsiteX160" fmla="*/ 3895950 w 4502661"/>
              <a:gd name="connsiteY160" fmla="*/ 346691 h 2266498"/>
              <a:gd name="connsiteX161" fmla="*/ 3895950 w 4502661"/>
              <a:gd name="connsiteY161" fmla="*/ 286020 h 2266498"/>
              <a:gd name="connsiteX162" fmla="*/ 3921952 w 4502661"/>
              <a:gd name="connsiteY162" fmla="*/ 286020 h 2266498"/>
              <a:gd name="connsiteX163" fmla="*/ 3921952 w 4502661"/>
              <a:gd name="connsiteY163" fmla="*/ 251351 h 2266498"/>
              <a:gd name="connsiteX164" fmla="*/ 3947954 w 4502661"/>
              <a:gd name="connsiteY164" fmla="*/ 251351 h 2266498"/>
              <a:gd name="connsiteX165" fmla="*/ 3947954 w 4502661"/>
              <a:gd name="connsiteY165" fmla="*/ 251351 h 2266498"/>
              <a:gd name="connsiteX166" fmla="*/ 3999958 w 4502661"/>
              <a:gd name="connsiteY166" fmla="*/ 251351 h 2266498"/>
              <a:gd name="connsiteX167" fmla="*/ 3999958 w 4502661"/>
              <a:gd name="connsiteY167" fmla="*/ 203681 h 2266498"/>
              <a:gd name="connsiteX168" fmla="*/ 4073630 w 4502661"/>
              <a:gd name="connsiteY168" fmla="*/ 203681 h 2266498"/>
              <a:gd name="connsiteX169" fmla="*/ 4073630 w 4502661"/>
              <a:gd name="connsiteY169" fmla="*/ 203681 h 2266498"/>
              <a:gd name="connsiteX170" fmla="*/ 4129967 w 4502661"/>
              <a:gd name="connsiteY170" fmla="*/ 203681 h 2266498"/>
              <a:gd name="connsiteX171" fmla="*/ 4129967 w 4502661"/>
              <a:gd name="connsiteY171" fmla="*/ 156011 h 2266498"/>
              <a:gd name="connsiteX172" fmla="*/ 4164637 w 4502661"/>
              <a:gd name="connsiteY172" fmla="*/ 156011 h 2266498"/>
              <a:gd name="connsiteX173" fmla="*/ 4164637 w 4502661"/>
              <a:gd name="connsiteY173" fmla="*/ 112674 h 2266498"/>
              <a:gd name="connsiteX174" fmla="*/ 4220974 w 4502661"/>
              <a:gd name="connsiteY174" fmla="*/ 112674 h 2266498"/>
              <a:gd name="connsiteX175" fmla="*/ 4220974 w 4502661"/>
              <a:gd name="connsiteY175" fmla="*/ 95340 h 2266498"/>
              <a:gd name="connsiteX176" fmla="*/ 4329315 w 4502661"/>
              <a:gd name="connsiteY176" fmla="*/ 95340 h 2266498"/>
              <a:gd name="connsiteX177" fmla="*/ 4329315 w 4502661"/>
              <a:gd name="connsiteY177" fmla="*/ 56337 h 2266498"/>
              <a:gd name="connsiteX178" fmla="*/ 4333649 w 4502661"/>
              <a:gd name="connsiteY178" fmla="*/ 52003 h 2266498"/>
              <a:gd name="connsiteX179" fmla="*/ 4333649 w 4502661"/>
              <a:gd name="connsiteY179" fmla="*/ 52003 h 2266498"/>
              <a:gd name="connsiteX180" fmla="*/ 4333649 w 4502661"/>
              <a:gd name="connsiteY180" fmla="*/ 8667 h 2266498"/>
              <a:gd name="connsiteX181" fmla="*/ 4480993 w 4502661"/>
              <a:gd name="connsiteY181" fmla="*/ 8667 h 2266498"/>
              <a:gd name="connsiteX182" fmla="*/ 4472326 w 4502661"/>
              <a:gd name="connsiteY182" fmla="*/ 0 h 2266498"/>
              <a:gd name="connsiteX183" fmla="*/ 4502661 w 4502661"/>
              <a:gd name="connsiteY183"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33554 w 4502661"/>
              <a:gd name="connsiteY123" fmla="*/ 845919 h 2266498"/>
              <a:gd name="connsiteX124" fmla="*/ 3072985 w 4502661"/>
              <a:gd name="connsiteY124" fmla="*/ 842207 h 2266498"/>
              <a:gd name="connsiteX125" fmla="*/ 3063855 w 4502661"/>
              <a:gd name="connsiteY125" fmla="*/ 803508 h 2266498"/>
              <a:gd name="connsiteX126" fmla="*/ 3128894 w 4502661"/>
              <a:gd name="connsiteY126" fmla="*/ 801725 h 2266498"/>
              <a:gd name="connsiteX127" fmla="*/ 3128894 w 4502661"/>
              <a:gd name="connsiteY127" fmla="*/ 775722 h 2266498"/>
              <a:gd name="connsiteX128" fmla="*/ 3206900 w 4502661"/>
              <a:gd name="connsiteY128" fmla="*/ 775722 h 2266498"/>
              <a:gd name="connsiteX129" fmla="*/ 3206900 w 4502661"/>
              <a:gd name="connsiteY129" fmla="*/ 745387 h 2266498"/>
              <a:gd name="connsiteX130" fmla="*/ 3241569 w 4502661"/>
              <a:gd name="connsiteY130" fmla="*/ 745387 h 2266498"/>
              <a:gd name="connsiteX131" fmla="*/ 3241569 w 4502661"/>
              <a:gd name="connsiteY131" fmla="*/ 715051 h 2266498"/>
              <a:gd name="connsiteX132" fmla="*/ 3306574 w 4502661"/>
              <a:gd name="connsiteY132" fmla="*/ 715051 h 2266498"/>
              <a:gd name="connsiteX133" fmla="*/ 3306574 w 4502661"/>
              <a:gd name="connsiteY133" fmla="*/ 684716 h 2266498"/>
              <a:gd name="connsiteX134" fmla="*/ 3336910 w 4502661"/>
              <a:gd name="connsiteY134" fmla="*/ 684716 h 2266498"/>
              <a:gd name="connsiteX135" fmla="*/ 3336910 w 4502661"/>
              <a:gd name="connsiteY135" fmla="*/ 658714 h 2266498"/>
              <a:gd name="connsiteX136" fmla="*/ 3375912 w 4502661"/>
              <a:gd name="connsiteY136" fmla="*/ 658714 h 2266498"/>
              <a:gd name="connsiteX137" fmla="*/ 3375912 w 4502661"/>
              <a:gd name="connsiteY137" fmla="*/ 615377 h 2266498"/>
              <a:gd name="connsiteX138" fmla="*/ 3397581 w 4502661"/>
              <a:gd name="connsiteY138" fmla="*/ 615377 h 2266498"/>
              <a:gd name="connsiteX139" fmla="*/ 3392818 w 4502661"/>
              <a:gd name="connsiteY139" fmla="*/ 586802 h 2266498"/>
              <a:gd name="connsiteX140" fmla="*/ 3427916 w 4502661"/>
              <a:gd name="connsiteY140" fmla="*/ 585042 h 2266498"/>
              <a:gd name="connsiteX141" fmla="*/ 3427916 w 4502661"/>
              <a:gd name="connsiteY141" fmla="*/ 524371 h 2266498"/>
              <a:gd name="connsiteX142" fmla="*/ 3505922 w 4502661"/>
              <a:gd name="connsiteY142" fmla="*/ 524371 h 2266498"/>
              <a:gd name="connsiteX143" fmla="*/ 3505922 w 4502661"/>
              <a:gd name="connsiteY143" fmla="*/ 524371 h 2266498"/>
              <a:gd name="connsiteX144" fmla="*/ 3499015 w 4502661"/>
              <a:gd name="connsiteY144" fmla="*/ 500322 h 2266498"/>
              <a:gd name="connsiteX145" fmla="*/ 3537116 w 4502661"/>
              <a:gd name="connsiteY145" fmla="*/ 502037 h 2266498"/>
              <a:gd name="connsiteX146" fmla="*/ 3542352 w 4502661"/>
              <a:gd name="connsiteY146" fmla="*/ 482987 h 2266498"/>
              <a:gd name="connsiteX147" fmla="*/ 3573307 w 4502661"/>
              <a:gd name="connsiteY147" fmla="*/ 482987 h 2266498"/>
              <a:gd name="connsiteX148" fmla="*/ 3571164 w 4502661"/>
              <a:gd name="connsiteY148" fmla="*/ 463700 h 2266498"/>
              <a:gd name="connsiteX149" fmla="*/ 3599739 w 4502661"/>
              <a:gd name="connsiteY149" fmla="*/ 461081 h 2266498"/>
              <a:gd name="connsiteX150" fmla="*/ 3599636 w 4502661"/>
              <a:gd name="connsiteY150" fmla="*/ 441557 h 2266498"/>
              <a:gd name="connsiteX151" fmla="*/ 3657600 w 4502661"/>
              <a:gd name="connsiteY151" fmla="*/ 442031 h 2266498"/>
              <a:gd name="connsiteX152" fmla="*/ 3657600 w 4502661"/>
              <a:gd name="connsiteY152" fmla="*/ 442031 h 2266498"/>
              <a:gd name="connsiteX153" fmla="*/ 3657600 w 4502661"/>
              <a:gd name="connsiteY153" fmla="*/ 403029 h 2266498"/>
              <a:gd name="connsiteX154" fmla="*/ 3735605 w 4502661"/>
              <a:gd name="connsiteY154" fmla="*/ 403029 h 2266498"/>
              <a:gd name="connsiteX155" fmla="*/ 3735605 w 4502661"/>
              <a:gd name="connsiteY155" fmla="*/ 403029 h 2266498"/>
              <a:gd name="connsiteX156" fmla="*/ 3804944 w 4502661"/>
              <a:gd name="connsiteY156" fmla="*/ 403029 h 2266498"/>
              <a:gd name="connsiteX157" fmla="*/ 3804944 w 4502661"/>
              <a:gd name="connsiteY157" fmla="*/ 355359 h 2266498"/>
              <a:gd name="connsiteX158" fmla="*/ 3861281 w 4502661"/>
              <a:gd name="connsiteY158" fmla="*/ 355359 h 2266498"/>
              <a:gd name="connsiteX159" fmla="*/ 3861281 w 4502661"/>
              <a:gd name="connsiteY159" fmla="*/ 346691 h 2266498"/>
              <a:gd name="connsiteX160" fmla="*/ 3895950 w 4502661"/>
              <a:gd name="connsiteY160" fmla="*/ 346691 h 2266498"/>
              <a:gd name="connsiteX161" fmla="*/ 3895950 w 4502661"/>
              <a:gd name="connsiteY161" fmla="*/ 286020 h 2266498"/>
              <a:gd name="connsiteX162" fmla="*/ 3921952 w 4502661"/>
              <a:gd name="connsiteY162" fmla="*/ 286020 h 2266498"/>
              <a:gd name="connsiteX163" fmla="*/ 3921952 w 4502661"/>
              <a:gd name="connsiteY163" fmla="*/ 251351 h 2266498"/>
              <a:gd name="connsiteX164" fmla="*/ 3947954 w 4502661"/>
              <a:gd name="connsiteY164" fmla="*/ 251351 h 2266498"/>
              <a:gd name="connsiteX165" fmla="*/ 3947954 w 4502661"/>
              <a:gd name="connsiteY165" fmla="*/ 251351 h 2266498"/>
              <a:gd name="connsiteX166" fmla="*/ 3999958 w 4502661"/>
              <a:gd name="connsiteY166" fmla="*/ 251351 h 2266498"/>
              <a:gd name="connsiteX167" fmla="*/ 3999958 w 4502661"/>
              <a:gd name="connsiteY167" fmla="*/ 203681 h 2266498"/>
              <a:gd name="connsiteX168" fmla="*/ 4073630 w 4502661"/>
              <a:gd name="connsiteY168" fmla="*/ 203681 h 2266498"/>
              <a:gd name="connsiteX169" fmla="*/ 4073630 w 4502661"/>
              <a:gd name="connsiteY169" fmla="*/ 203681 h 2266498"/>
              <a:gd name="connsiteX170" fmla="*/ 4129967 w 4502661"/>
              <a:gd name="connsiteY170" fmla="*/ 203681 h 2266498"/>
              <a:gd name="connsiteX171" fmla="*/ 4129967 w 4502661"/>
              <a:gd name="connsiteY171" fmla="*/ 156011 h 2266498"/>
              <a:gd name="connsiteX172" fmla="*/ 4164637 w 4502661"/>
              <a:gd name="connsiteY172" fmla="*/ 156011 h 2266498"/>
              <a:gd name="connsiteX173" fmla="*/ 4164637 w 4502661"/>
              <a:gd name="connsiteY173" fmla="*/ 112674 h 2266498"/>
              <a:gd name="connsiteX174" fmla="*/ 4220974 w 4502661"/>
              <a:gd name="connsiteY174" fmla="*/ 112674 h 2266498"/>
              <a:gd name="connsiteX175" fmla="*/ 4220974 w 4502661"/>
              <a:gd name="connsiteY175" fmla="*/ 95340 h 2266498"/>
              <a:gd name="connsiteX176" fmla="*/ 4329315 w 4502661"/>
              <a:gd name="connsiteY176" fmla="*/ 95340 h 2266498"/>
              <a:gd name="connsiteX177" fmla="*/ 4329315 w 4502661"/>
              <a:gd name="connsiteY177" fmla="*/ 56337 h 2266498"/>
              <a:gd name="connsiteX178" fmla="*/ 4333649 w 4502661"/>
              <a:gd name="connsiteY178" fmla="*/ 52003 h 2266498"/>
              <a:gd name="connsiteX179" fmla="*/ 4333649 w 4502661"/>
              <a:gd name="connsiteY179" fmla="*/ 52003 h 2266498"/>
              <a:gd name="connsiteX180" fmla="*/ 4333649 w 4502661"/>
              <a:gd name="connsiteY180" fmla="*/ 8667 h 2266498"/>
              <a:gd name="connsiteX181" fmla="*/ 4480993 w 4502661"/>
              <a:gd name="connsiteY181" fmla="*/ 8667 h 2266498"/>
              <a:gd name="connsiteX182" fmla="*/ 4472326 w 4502661"/>
              <a:gd name="connsiteY182" fmla="*/ 0 h 2266498"/>
              <a:gd name="connsiteX183" fmla="*/ 4502661 w 4502661"/>
              <a:gd name="connsiteY183"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72985 w 4502661"/>
              <a:gd name="connsiteY123" fmla="*/ 842207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7581 w 4502661"/>
              <a:gd name="connsiteY137" fmla="*/ 615377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0437 w 4502661"/>
              <a:gd name="connsiteY137" fmla="*/ 617758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99958 w 4502661"/>
              <a:gd name="connsiteY165" fmla="*/ 251351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0437 w 4502661"/>
              <a:gd name="connsiteY137" fmla="*/ 617758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45189 w 4502661"/>
              <a:gd name="connsiteY165" fmla="*/ 227538 h 2266498"/>
              <a:gd name="connsiteX166" fmla="*/ 3999958 w 4502661"/>
              <a:gd name="connsiteY166" fmla="*/ 203681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0437 w 4502661"/>
              <a:gd name="connsiteY137" fmla="*/ 617758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45189 w 4502661"/>
              <a:gd name="connsiteY165" fmla="*/ 227538 h 2266498"/>
              <a:gd name="connsiteX166" fmla="*/ 4002339 w 4502661"/>
              <a:gd name="connsiteY166" fmla="*/ 225112 h 2266498"/>
              <a:gd name="connsiteX167" fmla="*/ 4073630 w 4502661"/>
              <a:gd name="connsiteY167" fmla="*/ 203681 h 2266498"/>
              <a:gd name="connsiteX168" fmla="*/ 4073630 w 4502661"/>
              <a:gd name="connsiteY168" fmla="*/ 203681 h 2266498"/>
              <a:gd name="connsiteX169" fmla="*/ 4129967 w 4502661"/>
              <a:gd name="connsiteY169" fmla="*/ 203681 h 2266498"/>
              <a:gd name="connsiteX170" fmla="*/ 4129967 w 4502661"/>
              <a:gd name="connsiteY170" fmla="*/ 156011 h 2266498"/>
              <a:gd name="connsiteX171" fmla="*/ 4164637 w 4502661"/>
              <a:gd name="connsiteY171" fmla="*/ 156011 h 2266498"/>
              <a:gd name="connsiteX172" fmla="*/ 4164637 w 4502661"/>
              <a:gd name="connsiteY172" fmla="*/ 112674 h 2266498"/>
              <a:gd name="connsiteX173" fmla="*/ 4220974 w 4502661"/>
              <a:gd name="connsiteY173" fmla="*/ 112674 h 2266498"/>
              <a:gd name="connsiteX174" fmla="*/ 4220974 w 4502661"/>
              <a:gd name="connsiteY174" fmla="*/ 95340 h 2266498"/>
              <a:gd name="connsiteX175" fmla="*/ 4329315 w 4502661"/>
              <a:gd name="connsiteY175" fmla="*/ 95340 h 2266498"/>
              <a:gd name="connsiteX176" fmla="*/ 4329315 w 4502661"/>
              <a:gd name="connsiteY176" fmla="*/ 56337 h 2266498"/>
              <a:gd name="connsiteX177" fmla="*/ 4333649 w 4502661"/>
              <a:gd name="connsiteY177" fmla="*/ 52003 h 2266498"/>
              <a:gd name="connsiteX178" fmla="*/ 4333649 w 4502661"/>
              <a:gd name="connsiteY178" fmla="*/ 52003 h 2266498"/>
              <a:gd name="connsiteX179" fmla="*/ 4333649 w 4502661"/>
              <a:gd name="connsiteY179" fmla="*/ 8667 h 2266498"/>
              <a:gd name="connsiteX180" fmla="*/ 4480993 w 4502661"/>
              <a:gd name="connsiteY180" fmla="*/ 8667 h 2266498"/>
              <a:gd name="connsiteX181" fmla="*/ 4472326 w 4502661"/>
              <a:gd name="connsiteY181" fmla="*/ 0 h 2266498"/>
              <a:gd name="connsiteX182" fmla="*/ 4502661 w 4502661"/>
              <a:gd name="connsiteY182"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0437 w 4502661"/>
              <a:gd name="connsiteY137" fmla="*/ 617758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45189 w 4502661"/>
              <a:gd name="connsiteY165" fmla="*/ 227538 h 2266498"/>
              <a:gd name="connsiteX166" fmla="*/ 4002339 w 4502661"/>
              <a:gd name="connsiteY166" fmla="*/ 225112 h 2266498"/>
              <a:gd name="connsiteX167" fmla="*/ 4047312 w 4502661"/>
              <a:gd name="connsiteY167" fmla="*/ 210576 h 2266498"/>
              <a:gd name="connsiteX168" fmla="*/ 4073630 w 4502661"/>
              <a:gd name="connsiteY168" fmla="*/ 203681 h 2266498"/>
              <a:gd name="connsiteX169" fmla="*/ 4073630 w 4502661"/>
              <a:gd name="connsiteY169" fmla="*/ 203681 h 2266498"/>
              <a:gd name="connsiteX170" fmla="*/ 4129967 w 4502661"/>
              <a:gd name="connsiteY170" fmla="*/ 203681 h 2266498"/>
              <a:gd name="connsiteX171" fmla="*/ 4129967 w 4502661"/>
              <a:gd name="connsiteY171" fmla="*/ 156011 h 2266498"/>
              <a:gd name="connsiteX172" fmla="*/ 4164637 w 4502661"/>
              <a:gd name="connsiteY172" fmla="*/ 156011 h 2266498"/>
              <a:gd name="connsiteX173" fmla="*/ 4164637 w 4502661"/>
              <a:gd name="connsiteY173" fmla="*/ 112674 h 2266498"/>
              <a:gd name="connsiteX174" fmla="*/ 4220974 w 4502661"/>
              <a:gd name="connsiteY174" fmla="*/ 112674 h 2266498"/>
              <a:gd name="connsiteX175" fmla="*/ 4220974 w 4502661"/>
              <a:gd name="connsiteY175" fmla="*/ 95340 h 2266498"/>
              <a:gd name="connsiteX176" fmla="*/ 4329315 w 4502661"/>
              <a:gd name="connsiteY176" fmla="*/ 95340 h 2266498"/>
              <a:gd name="connsiteX177" fmla="*/ 4329315 w 4502661"/>
              <a:gd name="connsiteY177" fmla="*/ 56337 h 2266498"/>
              <a:gd name="connsiteX178" fmla="*/ 4333649 w 4502661"/>
              <a:gd name="connsiteY178" fmla="*/ 52003 h 2266498"/>
              <a:gd name="connsiteX179" fmla="*/ 4333649 w 4502661"/>
              <a:gd name="connsiteY179" fmla="*/ 52003 h 2266498"/>
              <a:gd name="connsiteX180" fmla="*/ 4333649 w 4502661"/>
              <a:gd name="connsiteY180" fmla="*/ 8667 h 2266498"/>
              <a:gd name="connsiteX181" fmla="*/ 4480993 w 4502661"/>
              <a:gd name="connsiteY181" fmla="*/ 8667 h 2266498"/>
              <a:gd name="connsiteX182" fmla="*/ 4472326 w 4502661"/>
              <a:gd name="connsiteY182" fmla="*/ 0 h 2266498"/>
              <a:gd name="connsiteX183" fmla="*/ 4502661 w 4502661"/>
              <a:gd name="connsiteY183" fmla="*/ 0 h 2266498"/>
              <a:gd name="connsiteX0" fmla="*/ 0 w 4502661"/>
              <a:gd name="connsiteY0" fmla="*/ 2266498 h 2266498"/>
              <a:gd name="connsiteX1" fmla="*/ 73672 w 4502661"/>
              <a:gd name="connsiteY1" fmla="*/ 2266498 h 2266498"/>
              <a:gd name="connsiteX2" fmla="*/ 73672 w 4502661"/>
              <a:gd name="connsiteY2" fmla="*/ 2236162 h 2266498"/>
              <a:gd name="connsiteX3" fmla="*/ 99673 w 4502661"/>
              <a:gd name="connsiteY3" fmla="*/ 2236162 h 2266498"/>
              <a:gd name="connsiteX4" fmla="*/ 99673 w 4502661"/>
              <a:gd name="connsiteY4" fmla="*/ 2227495 h 2266498"/>
              <a:gd name="connsiteX5" fmla="*/ 147344 w 4502661"/>
              <a:gd name="connsiteY5" fmla="*/ 2227495 h 2266498"/>
              <a:gd name="connsiteX6" fmla="*/ 147344 w 4502661"/>
              <a:gd name="connsiteY6" fmla="*/ 2201493 h 2266498"/>
              <a:gd name="connsiteX7" fmla="*/ 173346 w 4502661"/>
              <a:gd name="connsiteY7" fmla="*/ 2201493 h 2266498"/>
              <a:gd name="connsiteX8" fmla="*/ 173346 w 4502661"/>
              <a:gd name="connsiteY8" fmla="*/ 2184159 h 2266498"/>
              <a:gd name="connsiteX9" fmla="*/ 229683 w 4502661"/>
              <a:gd name="connsiteY9" fmla="*/ 2184159 h 2266498"/>
              <a:gd name="connsiteX10" fmla="*/ 229683 w 4502661"/>
              <a:gd name="connsiteY10" fmla="*/ 2166824 h 2266498"/>
              <a:gd name="connsiteX11" fmla="*/ 264352 w 4502661"/>
              <a:gd name="connsiteY11" fmla="*/ 2166824 h 2266498"/>
              <a:gd name="connsiteX12" fmla="*/ 264352 w 4502661"/>
              <a:gd name="connsiteY12" fmla="*/ 2153823 h 2266498"/>
              <a:gd name="connsiteX13" fmla="*/ 320690 w 4502661"/>
              <a:gd name="connsiteY13" fmla="*/ 2153823 h 2266498"/>
              <a:gd name="connsiteX14" fmla="*/ 320690 w 4502661"/>
              <a:gd name="connsiteY14" fmla="*/ 2110486 h 2266498"/>
              <a:gd name="connsiteX15" fmla="*/ 398695 w 4502661"/>
              <a:gd name="connsiteY15" fmla="*/ 2110486 h 2266498"/>
              <a:gd name="connsiteX16" fmla="*/ 398695 w 4502661"/>
              <a:gd name="connsiteY16" fmla="*/ 2084485 h 2266498"/>
              <a:gd name="connsiteX17" fmla="*/ 511370 w 4502661"/>
              <a:gd name="connsiteY17" fmla="*/ 2084485 h 2266498"/>
              <a:gd name="connsiteX18" fmla="*/ 511370 w 4502661"/>
              <a:gd name="connsiteY18" fmla="*/ 2041148 h 2266498"/>
              <a:gd name="connsiteX19" fmla="*/ 572041 w 4502661"/>
              <a:gd name="connsiteY19" fmla="*/ 2041148 h 2266498"/>
              <a:gd name="connsiteX20" fmla="*/ 572041 w 4502661"/>
              <a:gd name="connsiteY20" fmla="*/ 2006479 h 2266498"/>
              <a:gd name="connsiteX21" fmla="*/ 615378 w 4502661"/>
              <a:gd name="connsiteY21" fmla="*/ 2006479 h 2266498"/>
              <a:gd name="connsiteX22" fmla="*/ 615378 w 4502661"/>
              <a:gd name="connsiteY22" fmla="*/ 1980477 h 2266498"/>
              <a:gd name="connsiteX23" fmla="*/ 641380 w 4502661"/>
              <a:gd name="connsiteY23" fmla="*/ 1980477 h 2266498"/>
              <a:gd name="connsiteX24" fmla="*/ 641380 w 4502661"/>
              <a:gd name="connsiteY24" fmla="*/ 1954475 h 2266498"/>
              <a:gd name="connsiteX25" fmla="*/ 693383 w 4502661"/>
              <a:gd name="connsiteY25" fmla="*/ 1954475 h 2266498"/>
              <a:gd name="connsiteX26" fmla="*/ 693383 w 4502661"/>
              <a:gd name="connsiteY26" fmla="*/ 1932807 h 2266498"/>
              <a:gd name="connsiteX27" fmla="*/ 723719 w 4502661"/>
              <a:gd name="connsiteY27" fmla="*/ 1932807 h 2266498"/>
              <a:gd name="connsiteX28" fmla="*/ 723719 w 4502661"/>
              <a:gd name="connsiteY28" fmla="*/ 1911139 h 2266498"/>
              <a:gd name="connsiteX29" fmla="*/ 801725 w 4502661"/>
              <a:gd name="connsiteY29" fmla="*/ 1911139 h 2266498"/>
              <a:gd name="connsiteX30" fmla="*/ 801725 w 4502661"/>
              <a:gd name="connsiteY30" fmla="*/ 1893804 h 2266498"/>
              <a:gd name="connsiteX31" fmla="*/ 845061 w 4502661"/>
              <a:gd name="connsiteY31" fmla="*/ 1893804 h 2266498"/>
              <a:gd name="connsiteX32" fmla="*/ 845061 w 4502661"/>
              <a:gd name="connsiteY32" fmla="*/ 1885137 h 2266498"/>
              <a:gd name="connsiteX33" fmla="*/ 936068 w 4502661"/>
              <a:gd name="connsiteY33" fmla="*/ 1885137 h 2266498"/>
              <a:gd name="connsiteX34" fmla="*/ 936068 w 4502661"/>
              <a:gd name="connsiteY34" fmla="*/ 1850468 h 2266498"/>
              <a:gd name="connsiteX35" fmla="*/ 953402 w 4502661"/>
              <a:gd name="connsiteY35" fmla="*/ 1850468 h 2266498"/>
              <a:gd name="connsiteX36" fmla="*/ 953402 w 4502661"/>
              <a:gd name="connsiteY36" fmla="*/ 1833133 h 2266498"/>
              <a:gd name="connsiteX37" fmla="*/ 975071 w 4502661"/>
              <a:gd name="connsiteY37" fmla="*/ 1833133 h 2266498"/>
              <a:gd name="connsiteX38" fmla="*/ 975071 w 4502661"/>
              <a:gd name="connsiteY38" fmla="*/ 1811465 h 2266498"/>
              <a:gd name="connsiteX39" fmla="*/ 1005406 w 4502661"/>
              <a:gd name="connsiteY39" fmla="*/ 1811465 h 2266498"/>
              <a:gd name="connsiteX40" fmla="*/ 1005406 w 4502661"/>
              <a:gd name="connsiteY40" fmla="*/ 1776795 h 2266498"/>
              <a:gd name="connsiteX41" fmla="*/ 1070411 w 4502661"/>
              <a:gd name="connsiteY41" fmla="*/ 1776795 h 2266498"/>
              <a:gd name="connsiteX42" fmla="*/ 1070411 w 4502661"/>
              <a:gd name="connsiteY42" fmla="*/ 1742126 h 2266498"/>
              <a:gd name="connsiteX43" fmla="*/ 1109414 w 4502661"/>
              <a:gd name="connsiteY43" fmla="*/ 1742126 h 2266498"/>
              <a:gd name="connsiteX44" fmla="*/ 1105081 w 4502661"/>
              <a:gd name="connsiteY44" fmla="*/ 1737793 h 2266498"/>
              <a:gd name="connsiteX45" fmla="*/ 1144083 w 4502661"/>
              <a:gd name="connsiteY45" fmla="*/ 1737793 h 2266498"/>
              <a:gd name="connsiteX46" fmla="*/ 1144083 w 4502661"/>
              <a:gd name="connsiteY46" fmla="*/ 1694456 h 2266498"/>
              <a:gd name="connsiteX47" fmla="*/ 1187419 w 4502661"/>
              <a:gd name="connsiteY47" fmla="*/ 1694456 h 2266498"/>
              <a:gd name="connsiteX48" fmla="*/ 1187419 w 4502661"/>
              <a:gd name="connsiteY48" fmla="*/ 1668454 h 2266498"/>
              <a:gd name="connsiteX49" fmla="*/ 1256758 w 4502661"/>
              <a:gd name="connsiteY49" fmla="*/ 1668454 h 2266498"/>
              <a:gd name="connsiteX50" fmla="*/ 1256758 w 4502661"/>
              <a:gd name="connsiteY50" fmla="*/ 1642452 h 2266498"/>
              <a:gd name="connsiteX51" fmla="*/ 1278426 w 4502661"/>
              <a:gd name="connsiteY51" fmla="*/ 1642452 h 2266498"/>
              <a:gd name="connsiteX52" fmla="*/ 1278426 w 4502661"/>
              <a:gd name="connsiteY52" fmla="*/ 1625118 h 2266498"/>
              <a:gd name="connsiteX53" fmla="*/ 1339097 w 4502661"/>
              <a:gd name="connsiteY53" fmla="*/ 1625118 h 2266498"/>
              <a:gd name="connsiteX54" fmla="*/ 1339097 w 4502661"/>
              <a:gd name="connsiteY54" fmla="*/ 1607783 h 2266498"/>
              <a:gd name="connsiteX55" fmla="*/ 1447438 w 4502661"/>
              <a:gd name="connsiteY55" fmla="*/ 1607783 h 2266498"/>
              <a:gd name="connsiteX56" fmla="*/ 1447438 w 4502661"/>
              <a:gd name="connsiteY56" fmla="*/ 1586115 h 2266498"/>
              <a:gd name="connsiteX57" fmla="*/ 1482108 w 4502661"/>
              <a:gd name="connsiteY57" fmla="*/ 1586115 h 2266498"/>
              <a:gd name="connsiteX58" fmla="*/ 1482108 w 4502661"/>
              <a:gd name="connsiteY58" fmla="*/ 1560113 h 2266498"/>
              <a:gd name="connsiteX59" fmla="*/ 1525444 w 4502661"/>
              <a:gd name="connsiteY59" fmla="*/ 1560113 h 2266498"/>
              <a:gd name="connsiteX60" fmla="*/ 1525444 w 4502661"/>
              <a:gd name="connsiteY60" fmla="*/ 1521110 h 2266498"/>
              <a:gd name="connsiteX61" fmla="*/ 1551446 w 4502661"/>
              <a:gd name="connsiteY61" fmla="*/ 1521110 h 2266498"/>
              <a:gd name="connsiteX62" fmla="*/ 1551446 w 4502661"/>
              <a:gd name="connsiteY62" fmla="*/ 1503776 h 2266498"/>
              <a:gd name="connsiteX63" fmla="*/ 1577448 w 4502661"/>
              <a:gd name="connsiteY63" fmla="*/ 1503776 h 2266498"/>
              <a:gd name="connsiteX64" fmla="*/ 1577448 w 4502661"/>
              <a:gd name="connsiteY64" fmla="*/ 1473440 h 2266498"/>
              <a:gd name="connsiteX65" fmla="*/ 1616451 w 4502661"/>
              <a:gd name="connsiteY65" fmla="*/ 1473440 h 2266498"/>
              <a:gd name="connsiteX66" fmla="*/ 1616451 w 4502661"/>
              <a:gd name="connsiteY66" fmla="*/ 1438771 h 2266498"/>
              <a:gd name="connsiteX67" fmla="*/ 1642453 w 4502661"/>
              <a:gd name="connsiteY67" fmla="*/ 1438771 h 2266498"/>
              <a:gd name="connsiteX68" fmla="*/ 1642453 w 4502661"/>
              <a:gd name="connsiteY68" fmla="*/ 1430104 h 2266498"/>
              <a:gd name="connsiteX69" fmla="*/ 1694456 w 4502661"/>
              <a:gd name="connsiteY69" fmla="*/ 1430104 h 2266498"/>
              <a:gd name="connsiteX70" fmla="*/ 1694456 w 4502661"/>
              <a:gd name="connsiteY70" fmla="*/ 1412769 h 2266498"/>
              <a:gd name="connsiteX71" fmla="*/ 1750794 w 4502661"/>
              <a:gd name="connsiteY71" fmla="*/ 1412769 h 2266498"/>
              <a:gd name="connsiteX72" fmla="*/ 1750794 w 4502661"/>
              <a:gd name="connsiteY72" fmla="*/ 1378100 h 2266498"/>
              <a:gd name="connsiteX73" fmla="*/ 1781129 w 4502661"/>
              <a:gd name="connsiteY73" fmla="*/ 1378100 h 2266498"/>
              <a:gd name="connsiteX74" fmla="*/ 1781129 w 4502661"/>
              <a:gd name="connsiteY74" fmla="*/ 1373766 h 2266498"/>
              <a:gd name="connsiteX75" fmla="*/ 1824466 w 4502661"/>
              <a:gd name="connsiteY75" fmla="*/ 1373766 h 2266498"/>
              <a:gd name="connsiteX76" fmla="*/ 1824466 w 4502661"/>
              <a:gd name="connsiteY76" fmla="*/ 1352098 h 2266498"/>
              <a:gd name="connsiteX77" fmla="*/ 1854801 w 4502661"/>
              <a:gd name="connsiteY77" fmla="*/ 1352098 h 2266498"/>
              <a:gd name="connsiteX78" fmla="*/ 1854801 w 4502661"/>
              <a:gd name="connsiteY78" fmla="*/ 1326096 h 2266498"/>
              <a:gd name="connsiteX79" fmla="*/ 1911139 w 4502661"/>
              <a:gd name="connsiteY79" fmla="*/ 1326096 h 2266498"/>
              <a:gd name="connsiteX80" fmla="*/ 1911139 w 4502661"/>
              <a:gd name="connsiteY80" fmla="*/ 1308761 h 2266498"/>
              <a:gd name="connsiteX81" fmla="*/ 1954475 w 4502661"/>
              <a:gd name="connsiteY81" fmla="*/ 1308761 h 2266498"/>
              <a:gd name="connsiteX82" fmla="*/ 1954475 w 4502661"/>
              <a:gd name="connsiteY82" fmla="*/ 1291427 h 2266498"/>
              <a:gd name="connsiteX83" fmla="*/ 1954475 w 4502661"/>
              <a:gd name="connsiteY83" fmla="*/ 1291427 h 2266498"/>
              <a:gd name="connsiteX84" fmla="*/ 1990431 w 4502661"/>
              <a:gd name="connsiteY84" fmla="*/ 1295952 h 2266498"/>
              <a:gd name="connsiteX85" fmla="*/ 1993569 w 4502661"/>
              <a:gd name="connsiteY85" fmla="*/ 1274522 h 2266498"/>
              <a:gd name="connsiteX86" fmla="*/ 2087542 w 4502661"/>
              <a:gd name="connsiteY86" fmla="*/ 1272615 h 2266498"/>
              <a:gd name="connsiteX87" fmla="*/ 2088819 w 4502661"/>
              <a:gd name="connsiteY87" fmla="*/ 1248090 h 2266498"/>
              <a:gd name="connsiteX88" fmla="*/ 2127821 w 4502661"/>
              <a:gd name="connsiteY88" fmla="*/ 1248090 h 2266498"/>
              <a:gd name="connsiteX89" fmla="*/ 2127821 w 4502661"/>
              <a:gd name="connsiteY89" fmla="*/ 1239423 h 2266498"/>
              <a:gd name="connsiteX90" fmla="*/ 2175492 w 4502661"/>
              <a:gd name="connsiteY90" fmla="*/ 1239423 h 2266498"/>
              <a:gd name="connsiteX91" fmla="*/ 2175492 w 4502661"/>
              <a:gd name="connsiteY91" fmla="*/ 1213421 h 2266498"/>
              <a:gd name="connsiteX92" fmla="*/ 2210161 w 4502661"/>
              <a:gd name="connsiteY92" fmla="*/ 1213421 h 2266498"/>
              <a:gd name="connsiteX93" fmla="*/ 2210161 w 4502661"/>
              <a:gd name="connsiteY93" fmla="*/ 1191753 h 2266498"/>
              <a:gd name="connsiteX94" fmla="*/ 2270832 w 4502661"/>
              <a:gd name="connsiteY94" fmla="*/ 1191753 h 2266498"/>
              <a:gd name="connsiteX95" fmla="*/ 2270832 w 4502661"/>
              <a:gd name="connsiteY95" fmla="*/ 1178752 h 2266498"/>
              <a:gd name="connsiteX96" fmla="*/ 2335837 w 4502661"/>
              <a:gd name="connsiteY96" fmla="*/ 1178752 h 2266498"/>
              <a:gd name="connsiteX97" fmla="*/ 2335837 w 4502661"/>
              <a:gd name="connsiteY97" fmla="*/ 1152750 h 2266498"/>
              <a:gd name="connsiteX98" fmla="*/ 2374839 w 4502661"/>
              <a:gd name="connsiteY98" fmla="*/ 1152750 h 2266498"/>
              <a:gd name="connsiteX99" fmla="*/ 2374839 w 4502661"/>
              <a:gd name="connsiteY99" fmla="*/ 1144083 h 2266498"/>
              <a:gd name="connsiteX100" fmla="*/ 2422510 w 4502661"/>
              <a:gd name="connsiteY100" fmla="*/ 1144083 h 2266498"/>
              <a:gd name="connsiteX101" fmla="*/ 2422510 w 4502661"/>
              <a:gd name="connsiteY101" fmla="*/ 1118081 h 2266498"/>
              <a:gd name="connsiteX102" fmla="*/ 2444178 w 4502661"/>
              <a:gd name="connsiteY102" fmla="*/ 1118081 h 2266498"/>
              <a:gd name="connsiteX103" fmla="*/ 2444178 w 4502661"/>
              <a:gd name="connsiteY103" fmla="*/ 1118081 h 2266498"/>
              <a:gd name="connsiteX104" fmla="*/ 2444178 w 4502661"/>
              <a:gd name="connsiteY104" fmla="*/ 1083412 h 2266498"/>
              <a:gd name="connsiteX105" fmla="*/ 2587188 w 4502661"/>
              <a:gd name="connsiteY105" fmla="*/ 1083412 h 2266498"/>
              <a:gd name="connsiteX106" fmla="*/ 2587188 w 4502661"/>
              <a:gd name="connsiteY106" fmla="*/ 1053076 h 2266498"/>
              <a:gd name="connsiteX107" fmla="*/ 2662384 w 4502661"/>
              <a:gd name="connsiteY107" fmla="*/ 1055457 h 2266498"/>
              <a:gd name="connsiteX108" fmla="*/ 2661290 w 4502661"/>
              <a:gd name="connsiteY108" fmla="*/ 1040075 h 2266498"/>
              <a:gd name="connsiteX109" fmla="*/ 2751867 w 4502661"/>
              <a:gd name="connsiteY109" fmla="*/ 1040075 h 2266498"/>
              <a:gd name="connsiteX110" fmla="*/ 2751867 w 4502661"/>
              <a:gd name="connsiteY110" fmla="*/ 1014073 h 2266498"/>
              <a:gd name="connsiteX111" fmla="*/ 2829873 w 4502661"/>
              <a:gd name="connsiteY111" fmla="*/ 1014073 h 2266498"/>
              <a:gd name="connsiteX112" fmla="*/ 2829873 w 4502661"/>
              <a:gd name="connsiteY112" fmla="*/ 966403 h 2266498"/>
              <a:gd name="connsiteX113" fmla="*/ 2851541 w 4502661"/>
              <a:gd name="connsiteY113" fmla="*/ 966403 h 2266498"/>
              <a:gd name="connsiteX114" fmla="*/ 2851541 w 4502661"/>
              <a:gd name="connsiteY114" fmla="*/ 940401 h 2266498"/>
              <a:gd name="connsiteX115" fmla="*/ 2873209 w 4502661"/>
              <a:gd name="connsiteY115" fmla="*/ 940401 h 2266498"/>
              <a:gd name="connsiteX116" fmla="*/ 2873209 w 4502661"/>
              <a:gd name="connsiteY116" fmla="*/ 897065 h 2266498"/>
              <a:gd name="connsiteX117" fmla="*/ 2907878 w 4502661"/>
              <a:gd name="connsiteY117" fmla="*/ 897065 h 2266498"/>
              <a:gd name="connsiteX118" fmla="*/ 2907878 w 4502661"/>
              <a:gd name="connsiteY118" fmla="*/ 884064 h 2266498"/>
              <a:gd name="connsiteX119" fmla="*/ 2968549 w 4502661"/>
              <a:gd name="connsiteY119" fmla="*/ 884064 h 2266498"/>
              <a:gd name="connsiteX120" fmla="*/ 2968549 w 4502661"/>
              <a:gd name="connsiteY120" fmla="*/ 858062 h 2266498"/>
              <a:gd name="connsiteX121" fmla="*/ 3033554 w 4502661"/>
              <a:gd name="connsiteY121" fmla="*/ 858062 h 2266498"/>
              <a:gd name="connsiteX122" fmla="*/ 3033554 w 4502661"/>
              <a:gd name="connsiteY122" fmla="*/ 836394 h 2266498"/>
              <a:gd name="connsiteX123" fmla="*/ 3068223 w 4502661"/>
              <a:gd name="connsiteY123" fmla="*/ 835063 h 2266498"/>
              <a:gd name="connsiteX124" fmla="*/ 3063855 w 4502661"/>
              <a:gd name="connsiteY124" fmla="*/ 803508 h 2266498"/>
              <a:gd name="connsiteX125" fmla="*/ 3128894 w 4502661"/>
              <a:gd name="connsiteY125" fmla="*/ 801725 h 2266498"/>
              <a:gd name="connsiteX126" fmla="*/ 3128894 w 4502661"/>
              <a:gd name="connsiteY126" fmla="*/ 775722 h 2266498"/>
              <a:gd name="connsiteX127" fmla="*/ 3206900 w 4502661"/>
              <a:gd name="connsiteY127" fmla="*/ 775722 h 2266498"/>
              <a:gd name="connsiteX128" fmla="*/ 3206900 w 4502661"/>
              <a:gd name="connsiteY128" fmla="*/ 745387 h 2266498"/>
              <a:gd name="connsiteX129" fmla="*/ 3241569 w 4502661"/>
              <a:gd name="connsiteY129" fmla="*/ 745387 h 2266498"/>
              <a:gd name="connsiteX130" fmla="*/ 3241569 w 4502661"/>
              <a:gd name="connsiteY130" fmla="*/ 715051 h 2266498"/>
              <a:gd name="connsiteX131" fmla="*/ 3306574 w 4502661"/>
              <a:gd name="connsiteY131" fmla="*/ 715051 h 2266498"/>
              <a:gd name="connsiteX132" fmla="*/ 3306574 w 4502661"/>
              <a:gd name="connsiteY132" fmla="*/ 684716 h 2266498"/>
              <a:gd name="connsiteX133" fmla="*/ 3336910 w 4502661"/>
              <a:gd name="connsiteY133" fmla="*/ 684716 h 2266498"/>
              <a:gd name="connsiteX134" fmla="*/ 3336910 w 4502661"/>
              <a:gd name="connsiteY134" fmla="*/ 658714 h 2266498"/>
              <a:gd name="connsiteX135" fmla="*/ 3375912 w 4502661"/>
              <a:gd name="connsiteY135" fmla="*/ 658714 h 2266498"/>
              <a:gd name="connsiteX136" fmla="*/ 3375912 w 4502661"/>
              <a:gd name="connsiteY136" fmla="*/ 615377 h 2266498"/>
              <a:gd name="connsiteX137" fmla="*/ 3390437 w 4502661"/>
              <a:gd name="connsiteY137" fmla="*/ 617758 h 2266498"/>
              <a:gd name="connsiteX138" fmla="*/ 3392818 w 4502661"/>
              <a:gd name="connsiteY138" fmla="*/ 586802 h 2266498"/>
              <a:gd name="connsiteX139" fmla="*/ 3427916 w 4502661"/>
              <a:gd name="connsiteY139" fmla="*/ 585042 h 2266498"/>
              <a:gd name="connsiteX140" fmla="*/ 3427916 w 4502661"/>
              <a:gd name="connsiteY140" fmla="*/ 524371 h 2266498"/>
              <a:gd name="connsiteX141" fmla="*/ 3505922 w 4502661"/>
              <a:gd name="connsiteY141" fmla="*/ 524371 h 2266498"/>
              <a:gd name="connsiteX142" fmla="*/ 3505922 w 4502661"/>
              <a:gd name="connsiteY142" fmla="*/ 524371 h 2266498"/>
              <a:gd name="connsiteX143" fmla="*/ 3499015 w 4502661"/>
              <a:gd name="connsiteY143" fmla="*/ 500322 h 2266498"/>
              <a:gd name="connsiteX144" fmla="*/ 3537116 w 4502661"/>
              <a:gd name="connsiteY144" fmla="*/ 502037 h 2266498"/>
              <a:gd name="connsiteX145" fmla="*/ 3542352 w 4502661"/>
              <a:gd name="connsiteY145" fmla="*/ 482987 h 2266498"/>
              <a:gd name="connsiteX146" fmla="*/ 3573307 w 4502661"/>
              <a:gd name="connsiteY146" fmla="*/ 482987 h 2266498"/>
              <a:gd name="connsiteX147" fmla="*/ 3571164 w 4502661"/>
              <a:gd name="connsiteY147" fmla="*/ 463700 h 2266498"/>
              <a:gd name="connsiteX148" fmla="*/ 3599739 w 4502661"/>
              <a:gd name="connsiteY148" fmla="*/ 461081 h 2266498"/>
              <a:gd name="connsiteX149" fmla="*/ 3599636 w 4502661"/>
              <a:gd name="connsiteY149" fmla="*/ 441557 h 2266498"/>
              <a:gd name="connsiteX150" fmla="*/ 3657600 w 4502661"/>
              <a:gd name="connsiteY150" fmla="*/ 442031 h 2266498"/>
              <a:gd name="connsiteX151" fmla="*/ 3657600 w 4502661"/>
              <a:gd name="connsiteY151" fmla="*/ 442031 h 2266498"/>
              <a:gd name="connsiteX152" fmla="*/ 3657600 w 4502661"/>
              <a:gd name="connsiteY152" fmla="*/ 403029 h 2266498"/>
              <a:gd name="connsiteX153" fmla="*/ 3735605 w 4502661"/>
              <a:gd name="connsiteY153" fmla="*/ 403029 h 2266498"/>
              <a:gd name="connsiteX154" fmla="*/ 3735605 w 4502661"/>
              <a:gd name="connsiteY154" fmla="*/ 403029 h 2266498"/>
              <a:gd name="connsiteX155" fmla="*/ 3804944 w 4502661"/>
              <a:gd name="connsiteY155" fmla="*/ 403029 h 2266498"/>
              <a:gd name="connsiteX156" fmla="*/ 3804944 w 4502661"/>
              <a:gd name="connsiteY156" fmla="*/ 355359 h 2266498"/>
              <a:gd name="connsiteX157" fmla="*/ 3861281 w 4502661"/>
              <a:gd name="connsiteY157" fmla="*/ 355359 h 2266498"/>
              <a:gd name="connsiteX158" fmla="*/ 3861281 w 4502661"/>
              <a:gd name="connsiteY158" fmla="*/ 346691 h 2266498"/>
              <a:gd name="connsiteX159" fmla="*/ 3895950 w 4502661"/>
              <a:gd name="connsiteY159" fmla="*/ 346691 h 2266498"/>
              <a:gd name="connsiteX160" fmla="*/ 3895950 w 4502661"/>
              <a:gd name="connsiteY160" fmla="*/ 286020 h 2266498"/>
              <a:gd name="connsiteX161" fmla="*/ 3921952 w 4502661"/>
              <a:gd name="connsiteY161" fmla="*/ 286020 h 2266498"/>
              <a:gd name="connsiteX162" fmla="*/ 3921952 w 4502661"/>
              <a:gd name="connsiteY162" fmla="*/ 251351 h 2266498"/>
              <a:gd name="connsiteX163" fmla="*/ 3947954 w 4502661"/>
              <a:gd name="connsiteY163" fmla="*/ 251351 h 2266498"/>
              <a:gd name="connsiteX164" fmla="*/ 3947954 w 4502661"/>
              <a:gd name="connsiteY164" fmla="*/ 251351 h 2266498"/>
              <a:gd name="connsiteX165" fmla="*/ 3945189 w 4502661"/>
              <a:gd name="connsiteY165" fmla="*/ 227538 h 2266498"/>
              <a:gd name="connsiteX166" fmla="*/ 4002339 w 4502661"/>
              <a:gd name="connsiteY166" fmla="*/ 225112 h 2266498"/>
              <a:gd name="connsiteX167" fmla="*/ 4004449 w 4502661"/>
              <a:gd name="connsiteY167" fmla="*/ 208195 h 2266498"/>
              <a:gd name="connsiteX168" fmla="*/ 4073630 w 4502661"/>
              <a:gd name="connsiteY168" fmla="*/ 203681 h 2266498"/>
              <a:gd name="connsiteX169" fmla="*/ 4073630 w 4502661"/>
              <a:gd name="connsiteY169" fmla="*/ 203681 h 2266498"/>
              <a:gd name="connsiteX170" fmla="*/ 4129967 w 4502661"/>
              <a:gd name="connsiteY170" fmla="*/ 203681 h 2266498"/>
              <a:gd name="connsiteX171" fmla="*/ 4129967 w 4502661"/>
              <a:gd name="connsiteY171" fmla="*/ 156011 h 2266498"/>
              <a:gd name="connsiteX172" fmla="*/ 4164637 w 4502661"/>
              <a:gd name="connsiteY172" fmla="*/ 156011 h 2266498"/>
              <a:gd name="connsiteX173" fmla="*/ 4164637 w 4502661"/>
              <a:gd name="connsiteY173" fmla="*/ 112674 h 2266498"/>
              <a:gd name="connsiteX174" fmla="*/ 4220974 w 4502661"/>
              <a:gd name="connsiteY174" fmla="*/ 112674 h 2266498"/>
              <a:gd name="connsiteX175" fmla="*/ 4220974 w 4502661"/>
              <a:gd name="connsiteY175" fmla="*/ 95340 h 2266498"/>
              <a:gd name="connsiteX176" fmla="*/ 4329315 w 4502661"/>
              <a:gd name="connsiteY176" fmla="*/ 95340 h 2266498"/>
              <a:gd name="connsiteX177" fmla="*/ 4329315 w 4502661"/>
              <a:gd name="connsiteY177" fmla="*/ 56337 h 2266498"/>
              <a:gd name="connsiteX178" fmla="*/ 4333649 w 4502661"/>
              <a:gd name="connsiteY178" fmla="*/ 52003 h 2266498"/>
              <a:gd name="connsiteX179" fmla="*/ 4333649 w 4502661"/>
              <a:gd name="connsiteY179" fmla="*/ 52003 h 2266498"/>
              <a:gd name="connsiteX180" fmla="*/ 4333649 w 4502661"/>
              <a:gd name="connsiteY180" fmla="*/ 8667 h 2266498"/>
              <a:gd name="connsiteX181" fmla="*/ 4480993 w 4502661"/>
              <a:gd name="connsiteY181" fmla="*/ 8667 h 2266498"/>
              <a:gd name="connsiteX182" fmla="*/ 4472326 w 4502661"/>
              <a:gd name="connsiteY182" fmla="*/ 0 h 2266498"/>
              <a:gd name="connsiteX183" fmla="*/ 4502661 w 4502661"/>
              <a:gd name="connsiteY183" fmla="*/ 0 h 22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4502661" h="2266498">
                <a:moveTo>
                  <a:pt x="0" y="2266498"/>
                </a:moveTo>
                <a:lnTo>
                  <a:pt x="73672" y="2266498"/>
                </a:lnTo>
                <a:lnTo>
                  <a:pt x="73672" y="2236162"/>
                </a:lnTo>
                <a:lnTo>
                  <a:pt x="99673" y="2236162"/>
                </a:lnTo>
                <a:lnTo>
                  <a:pt x="99673" y="2227495"/>
                </a:lnTo>
                <a:lnTo>
                  <a:pt x="147344" y="2227495"/>
                </a:lnTo>
                <a:lnTo>
                  <a:pt x="147344" y="2201493"/>
                </a:lnTo>
                <a:lnTo>
                  <a:pt x="173346" y="2201493"/>
                </a:lnTo>
                <a:lnTo>
                  <a:pt x="173346" y="2184159"/>
                </a:lnTo>
                <a:lnTo>
                  <a:pt x="229683" y="2184159"/>
                </a:lnTo>
                <a:lnTo>
                  <a:pt x="229683" y="2166824"/>
                </a:lnTo>
                <a:lnTo>
                  <a:pt x="264352" y="2166824"/>
                </a:lnTo>
                <a:lnTo>
                  <a:pt x="264352" y="2153823"/>
                </a:lnTo>
                <a:lnTo>
                  <a:pt x="320690" y="2153823"/>
                </a:lnTo>
                <a:lnTo>
                  <a:pt x="320690" y="2110486"/>
                </a:lnTo>
                <a:lnTo>
                  <a:pt x="398695" y="2110486"/>
                </a:lnTo>
                <a:lnTo>
                  <a:pt x="398695" y="2084485"/>
                </a:lnTo>
                <a:lnTo>
                  <a:pt x="511370" y="2084485"/>
                </a:lnTo>
                <a:lnTo>
                  <a:pt x="511370" y="2041148"/>
                </a:lnTo>
                <a:lnTo>
                  <a:pt x="572041" y="2041148"/>
                </a:lnTo>
                <a:lnTo>
                  <a:pt x="572041" y="2006479"/>
                </a:lnTo>
                <a:lnTo>
                  <a:pt x="615378" y="2006479"/>
                </a:lnTo>
                <a:lnTo>
                  <a:pt x="615378" y="1980477"/>
                </a:lnTo>
                <a:lnTo>
                  <a:pt x="641380" y="1980477"/>
                </a:lnTo>
                <a:lnTo>
                  <a:pt x="641380" y="1954475"/>
                </a:lnTo>
                <a:lnTo>
                  <a:pt x="693383" y="1954475"/>
                </a:lnTo>
                <a:lnTo>
                  <a:pt x="693383" y="1932807"/>
                </a:lnTo>
                <a:lnTo>
                  <a:pt x="723719" y="1932807"/>
                </a:lnTo>
                <a:lnTo>
                  <a:pt x="723719" y="1911139"/>
                </a:lnTo>
                <a:lnTo>
                  <a:pt x="801725" y="1911139"/>
                </a:lnTo>
                <a:lnTo>
                  <a:pt x="801725" y="1893804"/>
                </a:lnTo>
                <a:lnTo>
                  <a:pt x="845061" y="1893804"/>
                </a:lnTo>
                <a:lnTo>
                  <a:pt x="845061" y="1885137"/>
                </a:lnTo>
                <a:lnTo>
                  <a:pt x="936068" y="1885137"/>
                </a:lnTo>
                <a:lnTo>
                  <a:pt x="936068" y="1850468"/>
                </a:lnTo>
                <a:lnTo>
                  <a:pt x="953402" y="1850468"/>
                </a:lnTo>
                <a:lnTo>
                  <a:pt x="953402" y="1833133"/>
                </a:lnTo>
                <a:lnTo>
                  <a:pt x="975071" y="1833133"/>
                </a:lnTo>
                <a:lnTo>
                  <a:pt x="975071" y="1811465"/>
                </a:lnTo>
                <a:lnTo>
                  <a:pt x="1005406" y="1811465"/>
                </a:lnTo>
                <a:lnTo>
                  <a:pt x="1005406" y="1776795"/>
                </a:lnTo>
                <a:lnTo>
                  <a:pt x="1070411" y="1776795"/>
                </a:lnTo>
                <a:lnTo>
                  <a:pt x="1070411" y="1742126"/>
                </a:lnTo>
                <a:lnTo>
                  <a:pt x="1109414" y="1742126"/>
                </a:lnTo>
                <a:lnTo>
                  <a:pt x="1105081" y="1737793"/>
                </a:lnTo>
                <a:lnTo>
                  <a:pt x="1144083" y="1737793"/>
                </a:lnTo>
                <a:lnTo>
                  <a:pt x="1144083" y="1694456"/>
                </a:lnTo>
                <a:lnTo>
                  <a:pt x="1187419" y="1694456"/>
                </a:lnTo>
                <a:lnTo>
                  <a:pt x="1187419" y="1668454"/>
                </a:lnTo>
                <a:lnTo>
                  <a:pt x="1256758" y="1668454"/>
                </a:lnTo>
                <a:lnTo>
                  <a:pt x="1256758" y="1642452"/>
                </a:lnTo>
                <a:lnTo>
                  <a:pt x="1278426" y="1642452"/>
                </a:lnTo>
                <a:lnTo>
                  <a:pt x="1278426" y="1625118"/>
                </a:lnTo>
                <a:lnTo>
                  <a:pt x="1339097" y="1625118"/>
                </a:lnTo>
                <a:lnTo>
                  <a:pt x="1339097" y="1607783"/>
                </a:lnTo>
                <a:lnTo>
                  <a:pt x="1447438" y="1607783"/>
                </a:lnTo>
                <a:lnTo>
                  <a:pt x="1447438" y="1586115"/>
                </a:lnTo>
                <a:lnTo>
                  <a:pt x="1482108" y="1586115"/>
                </a:lnTo>
                <a:lnTo>
                  <a:pt x="1482108" y="1560113"/>
                </a:lnTo>
                <a:lnTo>
                  <a:pt x="1525444" y="1560113"/>
                </a:lnTo>
                <a:lnTo>
                  <a:pt x="1525444" y="1521110"/>
                </a:lnTo>
                <a:lnTo>
                  <a:pt x="1551446" y="1521110"/>
                </a:lnTo>
                <a:lnTo>
                  <a:pt x="1551446" y="1503776"/>
                </a:lnTo>
                <a:lnTo>
                  <a:pt x="1577448" y="1503776"/>
                </a:lnTo>
                <a:lnTo>
                  <a:pt x="1577448" y="1473440"/>
                </a:lnTo>
                <a:lnTo>
                  <a:pt x="1616451" y="1473440"/>
                </a:lnTo>
                <a:lnTo>
                  <a:pt x="1616451" y="1438771"/>
                </a:lnTo>
                <a:lnTo>
                  <a:pt x="1642453" y="1438771"/>
                </a:lnTo>
                <a:lnTo>
                  <a:pt x="1642453" y="1430104"/>
                </a:lnTo>
                <a:lnTo>
                  <a:pt x="1694456" y="1430104"/>
                </a:lnTo>
                <a:lnTo>
                  <a:pt x="1694456" y="1412769"/>
                </a:lnTo>
                <a:lnTo>
                  <a:pt x="1750794" y="1412769"/>
                </a:lnTo>
                <a:lnTo>
                  <a:pt x="1750794" y="1378100"/>
                </a:lnTo>
                <a:lnTo>
                  <a:pt x="1781129" y="1378100"/>
                </a:lnTo>
                <a:lnTo>
                  <a:pt x="1781129" y="1373766"/>
                </a:lnTo>
                <a:lnTo>
                  <a:pt x="1824466" y="1373766"/>
                </a:lnTo>
                <a:lnTo>
                  <a:pt x="1824466" y="1352098"/>
                </a:lnTo>
                <a:lnTo>
                  <a:pt x="1854801" y="1352098"/>
                </a:lnTo>
                <a:lnTo>
                  <a:pt x="1854801" y="1326096"/>
                </a:lnTo>
                <a:lnTo>
                  <a:pt x="1911139" y="1326096"/>
                </a:lnTo>
                <a:lnTo>
                  <a:pt x="1911139" y="1308761"/>
                </a:lnTo>
                <a:lnTo>
                  <a:pt x="1954475" y="1308761"/>
                </a:lnTo>
                <a:lnTo>
                  <a:pt x="1954475" y="1291427"/>
                </a:lnTo>
                <a:lnTo>
                  <a:pt x="1954475" y="1291427"/>
                </a:lnTo>
                <a:lnTo>
                  <a:pt x="1990431" y="1295952"/>
                </a:lnTo>
                <a:lnTo>
                  <a:pt x="1993569" y="1274522"/>
                </a:lnTo>
                <a:cubicBezTo>
                  <a:pt x="1994276" y="1270236"/>
                  <a:pt x="2071667" y="1277020"/>
                  <a:pt x="2087542" y="1272615"/>
                </a:cubicBezTo>
                <a:cubicBezTo>
                  <a:pt x="2103417" y="1268210"/>
                  <a:pt x="2066628" y="1251780"/>
                  <a:pt x="2088819" y="1248090"/>
                </a:cubicBezTo>
                <a:lnTo>
                  <a:pt x="2127821" y="1248090"/>
                </a:lnTo>
                <a:lnTo>
                  <a:pt x="2127821" y="1239423"/>
                </a:lnTo>
                <a:lnTo>
                  <a:pt x="2175492" y="1239423"/>
                </a:lnTo>
                <a:lnTo>
                  <a:pt x="2175492" y="1213421"/>
                </a:lnTo>
                <a:lnTo>
                  <a:pt x="2210161" y="1213421"/>
                </a:lnTo>
                <a:lnTo>
                  <a:pt x="2210161" y="1191753"/>
                </a:lnTo>
                <a:lnTo>
                  <a:pt x="2270832" y="1191753"/>
                </a:lnTo>
                <a:lnTo>
                  <a:pt x="2270832" y="1178752"/>
                </a:lnTo>
                <a:lnTo>
                  <a:pt x="2335837" y="1178752"/>
                </a:lnTo>
                <a:lnTo>
                  <a:pt x="2335837" y="1152750"/>
                </a:lnTo>
                <a:lnTo>
                  <a:pt x="2374839" y="1152750"/>
                </a:lnTo>
                <a:lnTo>
                  <a:pt x="2374839" y="1144083"/>
                </a:lnTo>
                <a:lnTo>
                  <a:pt x="2422510" y="1144083"/>
                </a:lnTo>
                <a:lnTo>
                  <a:pt x="2422510" y="1118081"/>
                </a:lnTo>
                <a:lnTo>
                  <a:pt x="2444178" y="1118081"/>
                </a:lnTo>
                <a:lnTo>
                  <a:pt x="2444178" y="1118081"/>
                </a:lnTo>
                <a:lnTo>
                  <a:pt x="2444178" y="1083412"/>
                </a:lnTo>
                <a:lnTo>
                  <a:pt x="2587188" y="1083412"/>
                </a:lnTo>
                <a:lnTo>
                  <a:pt x="2587188" y="1053076"/>
                </a:lnTo>
                <a:lnTo>
                  <a:pt x="2662384" y="1055457"/>
                </a:lnTo>
                <a:cubicBezTo>
                  <a:pt x="2662019" y="1050330"/>
                  <a:pt x="2661655" y="1045202"/>
                  <a:pt x="2661290" y="1040075"/>
                </a:cubicBezTo>
                <a:lnTo>
                  <a:pt x="2751867" y="1040075"/>
                </a:lnTo>
                <a:lnTo>
                  <a:pt x="2751867" y="1014073"/>
                </a:lnTo>
                <a:lnTo>
                  <a:pt x="2829873" y="1014073"/>
                </a:lnTo>
                <a:lnTo>
                  <a:pt x="2829873" y="966403"/>
                </a:lnTo>
                <a:lnTo>
                  <a:pt x="2851541" y="966403"/>
                </a:lnTo>
                <a:lnTo>
                  <a:pt x="2851541" y="940401"/>
                </a:lnTo>
                <a:lnTo>
                  <a:pt x="2873209" y="940401"/>
                </a:lnTo>
                <a:lnTo>
                  <a:pt x="2873209" y="897065"/>
                </a:lnTo>
                <a:lnTo>
                  <a:pt x="2907878" y="897065"/>
                </a:lnTo>
                <a:lnTo>
                  <a:pt x="2907878" y="884064"/>
                </a:lnTo>
                <a:lnTo>
                  <a:pt x="2968549" y="884064"/>
                </a:lnTo>
                <a:lnTo>
                  <a:pt x="2968549" y="858062"/>
                </a:lnTo>
                <a:lnTo>
                  <a:pt x="3033554" y="858062"/>
                </a:lnTo>
                <a:lnTo>
                  <a:pt x="3033554" y="836394"/>
                </a:lnTo>
                <a:cubicBezTo>
                  <a:pt x="3040126" y="833752"/>
                  <a:pt x="3063173" y="840544"/>
                  <a:pt x="3068223" y="835063"/>
                </a:cubicBezTo>
                <a:lnTo>
                  <a:pt x="3063855" y="803508"/>
                </a:lnTo>
                <a:lnTo>
                  <a:pt x="3128894" y="801725"/>
                </a:lnTo>
                <a:lnTo>
                  <a:pt x="3128894" y="775722"/>
                </a:lnTo>
                <a:lnTo>
                  <a:pt x="3206900" y="775722"/>
                </a:lnTo>
                <a:lnTo>
                  <a:pt x="3206900" y="745387"/>
                </a:lnTo>
                <a:lnTo>
                  <a:pt x="3241569" y="745387"/>
                </a:lnTo>
                <a:lnTo>
                  <a:pt x="3241569" y="715051"/>
                </a:lnTo>
                <a:lnTo>
                  <a:pt x="3306574" y="715051"/>
                </a:lnTo>
                <a:lnTo>
                  <a:pt x="3306574" y="684716"/>
                </a:lnTo>
                <a:lnTo>
                  <a:pt x="3336910" y="684716"/>
                </a:lnTo>
                <a:lnTo>
                  <a:pt x="3336910" y="658714"/>
                </a:lnTo>
                <a:lnTo>
                  <a:pt x="3375912" y="658714"/>
                </a:lnTo>
                <a:lnTo>
                  <a:pt x="3375912" y="615377"/>
                </a:lnTo>
                <a:lnTo>
                  <a:pt x="3390437" y="617758"/>
                </a:lnTo>
                <a:lnTo>
                  <a:pt x="3392818" y="586802"/>
                </a:lnTo>
                <a:lnTo>
                  <a:pt x="3427916" y="585042"/>
                </a:lnTo>
                <a:lnTo>
                  <a:pt x="3427916" y="524371"/>
                </a:lnTo>
                <a:lnTo>
                  <a:pt x="3505922" y="524371"/>
                </a:lnTo>
                <a:lnTo>
                  <a:pt x="3505922" y="524371"/>
                </a:lnTo>
                <a:lnTo>
                  <a:pt x="3499015" y="500322"/>
                </a:lnTo>
                <a:lnTo>
                  <a:pt x="3537116" y="502037"/>
                </a:lnTo>
                <a:lnTo>
                  <a:pt x="3542352" y="482987"/>
                </a:lnTo>
                <a:lnTo>
                  <a:pt x="3573307" y="482987"/>
                </a:lnTo>
                <a:lnTo>
                  <a:pt x="3571164" y="463700"/>
                </a:lnTo>
                <a:lnTo>
                  <a:pt x="3599739" y="461081"/>
                </a:lnTo>
                <a:cubicBezTo>
                  <a:pt x="3599705" y="454573"/>
                  <a:pt x="3599670" y="448065"/>
                  <a:pt x="3599636" y="441557"/>
                </a:cubicBezTo>
                <a:lnTo>
                  <a:pt x="3657600" y="442031"/>
                </a:lnTo>
                <a:lnTo>
                  <a:pt x="3657600" y="442031"/>
                </a:lnTo>
                <a:lnTo>
                  <a:pt x="3657600" y="403029"/>
                </a:lnTo>
                <a:lnTo>
                  <a:pt x="3735605" y="403029"/>
                </a:lnTo>
                <a:lnTo>
                  <a:pt x="3735605" y="403029"/>
                </a:lnTo>
                <a:lnTo>
                  <a:pt x="3804944" y="403029"/>
                </a:lnTo>
                <a:lnTo>
                  <a:pt x="3804944" y="355359"/>
                </a:lnTo>
                <a:lnTo>
                  <a:pt x="3861281" y="355359"/>
                </a:lnTo>
                <a:lnTo>
                  <a:pt x="3861281" y="346691"/>
                </a:lnTo>
                <a:lnTo>
                  <a:pt x="3895950" y="346691"/>
                </a:lnTo>
                <a:lnTo>
                  <a:pt x="3895950" y="286020"/>
                </a:lnTo>
                <a:lnTo>
                  <a:pt x="3921952" y="286020"/>
                </a:lnTo>
                <a:lnTo>
                  <a:pt x="3921952" y="251351"/>
                </a:lnTo>
                <a:lnTo>
                  <a:pt x="3947954" y="251351"/>
                </a:lnTo>
                <a:lnTo>
                  <a:pt x="3947954" y="251351"/>
                </a:lnTo>
                <a:lnTo>
                  <a:pt x="3945189" y="227538"/>
                </a:lnTo>
                <a:lnTo>
                  <a:pt x="4002339" y="225112"/>
                </a:lnTo>
                <a:lnTo>
                  <a:pt x="4004449" y="208195"/>
                </a:lnTo>
                <a:lnTo>
                  <a:pt x="4073630" y="203681"/>
                </a:lnTo>
                <a:lnTo>
                  <a:pt x="4073630" y="203681"/>
                </a:lnTo>
                <a:lnTo>
                  <a:pt x="4129967" y="203681"/>
                </a:lnTo>
                <a:lnTo>
                  <a:pt x="4129967" y="156011"/>
                </a:lnTo>
                <a:lnTo>
                  <a:pt x="4164637" y="156011"/>
                </a:lnTo>
                <a:lnTo>
                  <a:pt x="4164637" y="112674"/>
                </a:lnTo>
                <a:lnTo>
                  <a:pt x="4220974" y="112674"/>
                </a:lnTo>
                <a:lnTo>
                  <a:pt x="4220974" y="95340"/>
                </a:lnTo>
                <a:lnTo>
                  <a:pt x="4329315" y="95340"/>
                </a:lnTo>
                <a:lnTo>
                  <a:pt x="4329315" y="56337"/>
                </a:lnTo>
                <a:lnTo>
                  <a:pt x="4333649" y="52003"/>
                </a:lnTo>
                <a:lnTo>
                  <a:pt x="4333649" y="52003"/>
                </a:lnTo>
                <a:lnTo>
                  <a:pt x="4333649" y="8667"/>
                </a:lnTo>
                <a:lnTo>
                  <a:pt x="4480993" y="8667"/>
                </a:lnTo>
                <a:lnTo>
                  <a:pt x="4472326" y="0"/>
                </a:lnTo>
                <a:lnTo>
                  <a:pt x="4502661"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a:extLst>
              <a:ext uri="{FF2B5EF4-FFF2-40B4-BE49-F238E27FC236}">
                <a16:creationId xmlns="" xmlns:a16="http://schemas.microsoft.com/office/drawing/2014/main" id="{17F9A01D-A945-A34A-B6FF-E5C617FA1C81}"/>
              </a:ext>
            </a:extLst>
          </p:cNvPr>
          <p:cNvGrpSpPr/>
          <p:nvPr/>
        </p:nvGrpSpPr>
        <p:grpSpPr>
          <a:xfrm>
            <a:off x="4390857" y="1732895"/>
            <a:ext cx="3423987" cy="494129"/>
            <a:chOff x="4372927" y="1786685"/>
            <a:chExt cx="3423986" cy="494129"/>
          </a:xfrm>
        </p:grpSpPr>
        <p:sp>
          <p:nvSpPr>
            <p:cNvPr id="198" name="TextBox 197">
              <a:extLst>
                <a:ext uri="{FF2B5EF4-FFF2-40B4-BE49-F238E27FC236}">
                  <a16:creationId xmlns="" xmlns:a16="http://schemas.microsoft.com/office/drawing/2014/main" id="{BF088261-031D-B64D-99C1-A1B6A75C9796}"/>
                </a:ext>
              </a:extLst>
            </p:cNvPr>
            <p:cNvSpPr txBox="1"/>
            <p:nvPr/>
          </p:nvSpPr>
          <p:spPr>
            <a:xfrm>
              <a:off x="6515792" y="1786685"/>
              <a:ext cx="1143218" cy="261610"/>
            </a:xfrm>
            <a:prstGeom prst="rect">
              <a:avLst/>
            </a:prstGeom>
            <a:noFill/>
          </p:spPr>
          <p:txBody>
            <a:bodyPr wrap="square" rtlCol="0">
              <a:spAutoFit/>
            </a:bodyPr>
            <a:lstStyle/>
            <a:p>
              <a:pPr>
                <a:buClr>
                  <a:schemeClr val="accent1"/>
                </a:buClr>
              </a:pPr>
              <a:r>
                <a:rPr lang="en-US" sz="1100" b="1">
                  <a:solidFill>
                    <a:schemeClr val="tx1">
                      <a:lumMod val="65000"/>
                      <a:lumOff val="35000"/>
                    </a:schemeClr>
                  </a:solidFill>
                </a:rPr>
                <a:t>Placebo CVD</a:t>
              </a:r>
            </a:p>
          </p:txBody>
        </p:sp>
        <p:sp>
          <p:nvSpPr>
            <p:cNvPr id="199" name="TextBox 198">
              <a:extLst>
                <a:ext uri="{FF2B5EF4-FFF2-40B4-BE49-F238E27FC236}">
                  <a16:creationId xmlns="" xmlns:a16="http://schemas.microsoft.com/office/drawing/2014/main" id="{35F280DB-AA4C-7C43-AEFC-EB32A718E8B5}"/>
                </a:ext>
              </a:extLst>
            </p:cNvPr>
            <p:cNvSpPr txBox="1"/>
            <p:nvPr/>
          </p:nvSpPr>
          <p:spPr>
            <a:xfrm>
              <a:off x="4585206" y="1786685"/>
              <a:ext cx="1399742" cy="261610"/>
            </a:xfrm>
            <a:prstGeom prst="rect">
              <a:avLst/>
            </a:prstGeom>
            <a:noFill/>
          </p:spPr>
          <p:txBody>
            <a:bodyPr wrap="none" rtlCol="0">
              <a:spAutoFit/>
            </a:bodyPr>
            <a:lstStyle/>
            <a:p>
              <a:pPr>
                <a:buClr>
                  <a:schemeClr val="accent1"/>
                </a:buClr>
              </a:pPr>
              <a:r>
                <a:rPr lang="en-US" sz="1100" b="1">
                  <a:solidFill>
                    <a:schemeClr val="accent1"/>
                  </a:solidFill>
                </a:rPr>
                <a:t>Dapagliflozin CVD</a:t>
              </a:r>
            </a:p>
          </p:txBody>
        </p:sp>
        <p:cxnSp>
          <p:nvCxnSpPr>
            <p:cNvPr id="200" name="Straight Connector 199">
              <a:extLst>
                <a:ext uri="{FF2B5EF4-FFF2-40B4-BE49-F238E27FC236}">
                  <a16:creationId xmlns="" xmlns:a16="http://schemas.microsoft.com/office/drawing/2014/main" id="{0495C8D2-E6B8-0042-A2C4-D4AB1DB84631}"/>
                </a:ext>
              </a:extLst>
            </p:cNvPr>
            <p:cNvCxnSpPr>
              <a:cxnSpLocks/>
            </p:cNvCxnSpPr>
            <p:nvPr/>
          </p:nvCxnSpPr>
          <p:spPr>
            <a:xfrm>
              <a:off x="4372927" y="1917490"/>
              <a:ext cx="27432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 xmlns:a16="http://schemas.microsoft.com/office/drawing/2014/main" id="{14BAD6E6-7E70-F94A-8300-FCB4A4F6804A}"/>
                </a:ext>
              </a:extLst>
            </p:cNvPr>
            <p:cNvCxnSpPr>
              <a:cxnSpLocks/>
            </p:cNvCxnSpPr>
            <p:nvPr/>
          </p:nvCxnSpPr>
          <p:spPr>
            <a:xfrm>
              <a:off x="4372927" y="2150009"/>
              <a:ext cx="27432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 xmlns:a16="http://schemas.microsoft.com/office/drawing/2014/main" id="{4578A9D2-C845-5C49-A25F-3C2446C3FEE1}"/>
                </a:ext>
              </a:extLst>
            </p:cNvPr>
            <p:cNvCxnSpPr>
              <a:cxnSpLocks/>
            </p:cNvCxnSpPr>
            <p:nvPr/>
          </p:nvCxnSpPr>
          <p:spPr>
            <a:xfrm>
              <a:off x="6293581" y="1917490"/>
              <a:ext cx="274320" cy="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 xmlns:a16="http://schemas.microsoft.com/office/drawing/2014/main" id="{4E703A11-9075-7C4C-8C2C-47BED6CDFF7C}"/>
                </a:ext>
              </a:extLst>
            </p:cNvPr>
            <p:cNvCxnSpPr>
              <a:cxnSpLocks/>
            </p:cNvCxnSpPr>
            <p:nvPr/>
          </p:nvCxnSpPr>
          <p:spPr>
            <a:xfrm>
              <a:off x="6293581" y="2150009"/>
              <a:ext cx="274320" cy="0"/>
            </a:xfrm>
            <a:prstGeom prst="line">
              <a:avLst/>
            </a:prstGeom>
            <a:ln w="28575">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04" name="TextBox 203">
              <a:extLst>
                <a:ext uri="{FF2B5EF4-FFF2-40B4-BE49-F238E27FC236}">
                  <a16:creationId xmlns="" xmlns:a16="http://schemas.microsoft.com/office/drawing/2014/main" id="{AA7D19F1-F01F-774F-A4E5-37E2B4783D21}"/>
                </a:ext>
              </a:extLst>
            </p:cNvPr>
            <p:cNvSpPr txBox="1"/>
            <p:nvPr/>
          </p:nvSpPr>
          <p:spPr>
            <a:xfrm>
              <a:off x="6515792" y="2019204"/>
              <a:ext cx="1281121" cy="261610"/>
            </a:xfrm>
            <a:prstGeom prst="rect">
              <a:avLst/>
            </a:prstGeom>
            <a:noFill/>
          </p:spPr>
          <p:txBody>
            <a:bodyPr wrap="square" rtlCol="0">
              <a:spAutoFit/>
            </a:bodyPr>
            <a:lstStyle/>
            <a:p>
              <a:pPr>
                <a:buClr>
                  <a:schemeClr val="accent1"/>
                </a:buClr>
              </a:pPr>
              <a:r>
                <a:rPr lang="en-US" sz="1100" b="1">
                  <a:solidFill>
                    <a:schemeClr val="tx1">
                      <a:lumMod val="65000"/>
                      <a:lumOff val="35000"/>
                    </a:schemeClr>
                  </a:solidFill>
                </a:rPr>
                <a:t>Placebo No CVD</a:t>
              </a:r>
            </a:p>
          </p:txBody>
        </p:sp>
        <p:sp>
          <p:nvSpPr>
            <p:cNvPr id="205" name="TextBox 204">
              <a:extLst>
                <a:ext uri="{FF2B5EF4-FFF2-40B4-BE49-F238E27FC236}">
                  <a16:creationId xmlns="" xmlns:a16="http://schemas.microsoft.com/office/drawing/2014/main" id="{E49F6F02-CBF9-3349-AEA0-EACD16EDEF3B}"/>
                </a:ext>
              </a:extLst>
            </p:cNvPr>
            <p:cNvSpPr txBox="1"/>
            <p:nvPr/>
          </p:nvSpPr>
          <p:spPr>
            <a:xfrm>
              <a:off x="4585206" y="2019204"/>
              <a:ext cx="1627369" cy="261610"/>
            </a:xfrm>
            <a:prstGeom prst="rect">
              <a:avLst/>
            </a:prstGeom>
            <a:noFill/>
          </p:spPr>
          <p:txBody>
            <a:bodyPr wrap="none" rtlCol="0">
              <a:spAutoFit/>
            </a:bodyPr>
            <a:lstStyle/>
            <a:p>
              <a:pPr>
                <a:buClr>
                  <a:schemeClr val="accent1"/>
                </a:buClr>
              </a:pPr>
              <a:r>
                <a:rPr lang="en-US" sz="1100" b="1">
                  <a:solidFill>
                    <a:schemeClr val="accent1"/>
                  </a:solidFill>
                </a:rPr>
                <a:t>Dapagliflozin No CVD</a:t>
              </a:r>
            </a:p>
          </p:txBody>
        </p:sp>
      </p:grpSp>
      <p:sp>
        <p:nvSpPr>
          <p:cNvPr id="229" name="TextBox 228">
            <a:extLst>
              <a:ext uri="{FF2B5EF4-FFF2-40B4-BE49-F238E27FC236}">
                <a16:creationId xmlns="" xmlns:a16="http://schemas.microsoft.com/office/drawing/2014/main" id="{EA46D4F2-C6AA-9F40-9A55-1E71E8E3BF82}"/>
              </a:ext>
            </a:extLst>
          </p:cNvPr>
          <p:cNvSpPr txBox="1"/>
          <p:nvPr/>
        </p:nvSpPr>
        <p:spPr>
          <a:xfrm>
            <a:off x="1370006" y="2324370"/>
            <a:ext cx="2416046" cy="507831"/>
          </a:xfrm>
          <a:prstGeom prst="rect">
            <a:avLst/>
          </a:prstGeom>
          <a:noFill/>
        </p:spPr>
        <p:txBody>
          <a:bodyPr wrap="none" rtlCol="0">
            <a:spAutoFit/>
          </a:bodyPr>
          <a:lstStyle/>
          <a:p>
            <a:pPr algn="r">
              <a:buClr>
                <a:schemeClr val="accent1"/>
              </a:buClr>
            </a:pPr>
            <a:r>
              <a:rPr lang="en-US" sz="900" b="1"/>
              <a:t>Overall HR, 0.69 (95% CI, 0.53-0.88)</a:t>
            </a:r>
          </a:p>
          <a:p>
            <a:pPr algn="r">
              <a:buClr>
                <a:schemeClr val="accent1"/>
              </a:buClr>
            </a:pPr>
            <a:r>
              <a:rPr lang="en-US" sz="900" b="1"/>
              <a:t>With CVD HR, 0.70 (95% CI, 0.51-0.95)</a:t>
            </a:r>
          </a:p>
          <a:p>
            <a:pPr algn="r">
              <a:buClr>
                <a:schemeClr val="accent1"/>
              </a:buClr>
            </a:pPr>
            <a:r>
              <a:rPr lang="en-US" sz="900" b="1"/>
              <a:t>Without CVD HR, 0.63 (95% CI, 0.41-0.98)</a:t>
            </a:r>
          </a:p>
        </p:txBody>
      </p:sp>
      <p:sp>
        <p:nvSpPr>
          <p:cNvPr id="230" name="TextBox 229">
            <a:extLst>
              <a:ext uri="{FF2B5EF4-FFF2-40B4-BE49-F238E27FC236}">
                <a16:creationId xmlns="" xmlns:a16="http://schemas.microsoft.com/office/drawing/2014/main" id="{624FE0C2-4AFE-9645-B60B-D5668C677215}"/>
              </a:ext>
            </a:extLst>
          </p:cNvPr>
          <p:cNvSpPr txBox="1"/>
          <p:nvPr/>
        </p:nvSpPr>
        <p:spPr>
          <a:xfrm>
            <a:off x="7277986" y="2324369"/>
            <a:ext cx="2416046" cy="507831"/>
          </a:xfrm>
          <a:prstGeom prst="rect">
            <a:avLst/>
          </a:prstGeom>
          <a:noFill/>
        </p:spPr>
        <p:txBody>
          <a:bodyPr wrap="none" rtlCol="0">
            <a:spAutoFit/>
          </a:bodyPr>
          <a:lstStyle/>
          <a:p>
            <a:pPr algn="r">
              <a:buClr>
                <a:schemeClr val="accent1"/>
              </a:buClr>
            </a:pPr>
            <a:r>
              <a:rPr lang="en-US" sz="900" b="1"/>
              <a:t>Overall HR, 0.70 (95% CI, 0.60-0.82)</a:t>
            </a:r>
          </a:p>
          <a:p>
            <a:pPr algn="r">
              <a:buClr>
                <a:schemeClr val="accent1"/>
              </a:buClr>
            </a:pPr>
            <a:r>
              <a:rPr lang="en-US" sz="900" b="1"/>
              <a:t>With CVD HR, 0.72 (95% CI, 0.58-0.89)</a:t>
            </a:r>
          </a:p>
          <a:p>
            <a:pPr algn="r">
              <a:buClr>
                <a:schemeClr val="accent1"/>
              </a:buClr>
            </a:pPr>
            <a:r>
              <a:rPr lang="en-US" sz="900" b="1"/>
              <a:t>Without CVD HR, 0.68 (95% CI, 0.54-0.85)</a:t>
            </a:r>
          </a:p>
        </p:txBody>
      </p:sp>
      <p:grpSp>
        <p:nvGrpSpPr>
          <p:cNvPr id="191" name="Group 190">
            <a:extLst>
              <a:ext uri="{FF2B5EF4-FFF2-40B4-BE49-F238E27FC236}">
                <a16:creationId xmlns="" xmlns:a16="http://schemas.microsoft.com/office/drawing/2014/main" id="{7EF798BD-B3F6-4723-B7D3-35ACB92F4B85}"/>
              </a:ext>
            </a:extLst>
          </p:cNvPr>
          <p:cNvGrpSpPr/>
          <p:nvPr/>
        </p:nvGrpSpPr>
        <p:grpSpPr>
          <a:xfrm>
            <a:off x="-6290" y="-23678"/>
            <a:ext cx="3017520" cy="261610"/>
            <a:chOff x="-6290" y="-23678"/>
            <a:chExt cx="3017520" cy="261610"/>
          </a:xfrm>
          <a:solidFill>
            <a:schemeClr val="accent2"/>
          </a:solidFill>
        </p:grpSpPr>
        <p:sp>
          <p:nvSpPr>
            <p:cNvPr id="192" name="Freeform 13">
              <a:extLst>
                <a:ext uri="{FF2B5EF4-FFF2-40B4-BE49-F238E27FC236}">
                  <a16:creationId xmlns="" xmlns:a16="http://schemas.microsoft.com/office/drawing/2014/main" id="{3B70A3FC-A0E5-47F4-A561-AB682E04028A}"/>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93" name="Rectangle 192">
              <a:extLst>
                <a:ext uri="{FF2B5EF4-FFF2-40B4-BE49-F238E27FC236}">
                  <a16:creationId xmlns="" xmlns:a16="http://schemas.microsoft.com/office/drawing/2014/main" id="{318995E1-6F4B-4C1D-9C2A-AAEE660F5EC6}"/>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2378922802"/>
      </p:ext>
    </p:extLst>
  </p:cSld>
  <p:clrMapOvr>
    <a:masterClrMapping/>
  </p:clrMapOvr>
  <p:transition>
    <p:fade/>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C682EA37-DF84-4A60-B30E-3076404A50B5}"/>
              </a:ext>
            </a:extLst>
          </p:cNvPr>
          <p:cNvSpPr>
            <a:spLocks noGrp="1"/>
          </p:cNvSpPr>
          <p:nvPr>
            <p:ph type="title"/>
          </p:nvPr>
        </p:nvSpPr>
        <p:spPr/>
        <p:txBody>
          <a:bodyPr>
            <a:normAutofit/>
          </a:bodyPr>
          <a:lstStyle/>
          <a:p>
            <a:r>
              <a:rPr lang="en-US"/>
              <a:t>Primary and Secondary Outcomes by Baseline CVD</a:t>
            </a:r>
          </a:p>
        </p:txBody>
      </p:sp>
      <p:sp>
        <p:nvSpPr>
          <p:cNvPr id="125" name="Text Placeholder 3"/>
          <p:cNvSpPr>
            <a:spLocks noGrp="1"/>
          </p:cNvSpPr>
          <p:nvPr>
            <p:ph type="body" sz="quarter" idx="13"/>
          </p:nvPr>
        </p:nvSpPr>
        <p:spPr/>
        <p:txBody>
          <a:bodyPr/>
          <a:lstStyle/>
          <a:p>
            <a:r>
              <a:rPr lang="en-US"/>
              <a:t>CV = cardiovascular; CVD = cardiovascular disease; eGFR = estimated glomerular filtration rate; ESKD = end-stage kidney disease; </a:t>
            </a:r>
            <a:r>
              <a:rPr lang="en-US" err="1"/>
              <a:t>hHF</a:t>
            </a:r>
            <a:r>
              <a:rPr lang="en-US"/>
              <a:t> = hospitalization for heart failure. </a:t>
            </a:r>
          </a:p>
          <a:p>
            <a:r>
              <a:rPr lang="en-US"/>
              <a:t>1. Heerspink HJL. Et al. </a:t>
            </a:r>
            <a:r>
              <a:rPr lang="en-US" i="1"/>
              <a:t>N </a:t>
            </a:r>
            <a:r>
              <a:rPr lang="en-US" i="1" err="1"/>
              <a:t>Engl</a:t>
            </a:r>
            <a:r>
              <a:rPr lang="en-US" i="1"/>
              <a:t> J Med </a:t>
            </a:r>
            <a:r>
              <a:rPr lang="en-US"/>
              <a:t>2020;383:1436-1446; 2. McMurray JJV et al. </a:t>
            </a:r>
            <a:r>
              <a:rPr lang="en-US" i="1"/>
              <a:t>Circulation</a:t>
            </a:r>
            <a:r>
              <a:rPr lang="en-US"/>
              <a:t>. 2021;143:438–448. </a:t>
            </a:r>
          </a:p>
        </p:txBody>
      </p:sp>
      <p:graphicFrame>
        <p:nvGraphicFramePr>
          <p:cNvPr id="3" name="Table 4">
            <a:extLst>
              <a:ext uri="{FF2B5EF4-FFF2-40B4-BE49-F238E27FC236}">
                <a16:creationId xmlns="" xmlns:a16="http://schemas.microsoft.com/office/drawing/2014/main" id="{F88022CB-613F-4108-A527-70372BF0DF02}"/>
              </a:ext>
            </a:extLst>
          </p:cNvPr>
          <p:cNvGraphicFramePr>
            <a:graphicFrameLocks noGrp="1"/>
          </p:cNvGraphicFramePr>
          <p:nvPr/>
        </p:nvGraphicFramePr>
        <p:xfrm>
          <a:off x="457201" y="1257299"/>
          <a:ext cx="11277602" cy="4250180"/>
        </p:xfrm>
        <a:graphic>
          <a:graphicData uri="http://schemas.openxmlformats.org/drawingml/2006/table">
            <a:tbl>
              <a:tblPr firstRow="1">
                <a:tableStyleId>{21E4AEA4-8DFA-4A89-87EB-49C32662AFE0}</a:tableStyleId>
              </a:tblPr>
              <a:tblGrid>
                <a:gridCol w="2257425">
                  <a:extLst>
                    <a:ext uri="{9D8B030D-6E8A-4147-A177-3AD203B41FA5}">
                      <a16:colId xmlns="" xmlns:a16="http://schemas.microsoft.com/office/drawing/2014/main" val="330706242"/>
                    </a:ext>
                  </a:extLst>
                </a:gridCol>
                <a:gridCol w="1664871">
                  <a:extLst>
                    <a:ext uri="{9D8B030D-6E8A-4147-A177-3AD203B41FA5}">
                      <a16:colId xmlns="" xmlns:a16="http://schemas.microsoft.com/office/drawing/2014/main" val="1192844378"/>
                    </a:ext>
                  </a:extLst>
                </a:gridCol>
                <a:gridCol w="1270535">
                  <a:extLst>
                    <a:ext uri="{9D8B030D-6E8A-4147-A177-3AD203B41FA5}">
                      <a16:colId xmlns="" xmlns:a16="http://schemas.microsoft.com/office/drawing/2014/main" val="885095047"/>
                    </a:ext>
                  </a:extLst>
                </a:gridCol>
                <a:gridCol w="3189171">
                  <a:extLst>
                    <a:ext uri="{9D8B030D-6E8A-4147-A177-3AD203B41FA5}">
                      <a16:colId xmlns="" xmlns:a16="http://schemas.microsoft.com/office/drawing/2014/main" val="1585681501"/>
                    </a:ext>
                  </a:extLst>
                </a:gridCol>
                <a:gridCol w="1419225">
                  <a:extLst>
                    <a:ext uri="{9D8B030D-6E8A-4147-A177-3AD203B41FA5}">
                      <a16:colId xmlns="" xmlns:a16="http://schemas.microsoft.com/office/drawing/2014/main" val="1280089722"/>
                    </a:ext>
                  </a:extLst>
                </a:gridCol>
                <a:gridCol w="1476375">
                  <a:extLst>
                    <a:ext uri="{9D8B030D-6E8A-4147-A177-3AD203B41FA5}">
                      <a16:colId xmlns="" xmlns:a16="http://schemas.microsoft.com/office/drawing/2014/main" val="2323678664"/>
                    </a:ext>
                  </a:extLst>
                </a:gridCol>
              </a:tblGrid>
              <a:tr h="529268">
                <a:tc>
                  <a:txBody>
                    <a:bodyPr/>
                    <a:lstStyle/>
                    <a:p>
                      <a:endParaRPr lang="en-US" sz="1200"/>
                    </a:p>
                  </a:txBody>
                  <a:tcPr anchor="ctr"/>
                </a:tc>
                <a:tc>
                  <a:txBody>
                    <a:bodyPr/>
                    <a:lstStyle/>
                    <a:p>
                      <a:pPr algn="ctr"/>
                      <a:r>
                        <a:rPr lang="en-US" sz="1200"/>
                        <a:t>Dapagliflozin 10 mg </a:t>
                      </a:r>
                      <a:br>
                        <a:rPr lang="en-US" sz="1200"/>
                      </a:br>
                      <a:r>
                        <a:rPr lang="en-US" sz="1200"/>
                        <a:t>Events</a:t>
                      </a:r>
                    </a:p>
                  </a:txBody>
                  <a:tcPr anchor="ctr"/>
                </a:tc>
                <a:tc>
                  <a:txBody>
                    <a:bodyPr/>
                    <a:lstStyle/>
                    <a:p>
                      <a:pPr algn="ctr"/>
                      <a:r>
                        <a:rPr lang="en-US" sz="1200"/>
                        <a:t>Placebo </a:t>
                      </a:r>
                      <a:br>
                        <a:rPr lang="en-US" sz="1200"/>
                      </a:br>
                      <a:r>
                        <a:rPr lang="en-US" sz="1200"/>
                        <a:t>Events</a:t>
                      </a:r>
                    </a:p>
                  </a:txBody>
                  <a:tcPr anchor="ctr"/>
                </a:tc>
                <a:tc>
                  <a:txBody>
                    <a:bodyPr/>
                    <a:lstStyle/>
                    <a:p>
                      <a:pPr algn="ctr"/>
                      <a:endParaRPr lang="en-US" sz="1200"/>
                    </a:p>
                  </a:txBody>
                  <a:tcPr anchor="ctr"/>
                </a:tc>
                <a:tc>
                  <a:txBody>
                    <a:bodyPr/>
                    <a:lstStyle/>
                    <a:p>
                      <a:pPr algn="ctr"/>
                      <a:r>
                        <a:rPr lang="en-US" sz="1200"/>
                        <a:t>Hazard Ratio </a:t>
                      </a:r>
                      <a:br>
                        <a:rPr lang="en-US" sz="1200"/>
                      </a:br>
                      <a:r>
                        <a:rPr lang="en-US" sz="1200"/>
                        <a:t>(95% CI)</a:t>
                      </a:r>
                    </a:p>
                  </a:txBody>
                  <a:tcPr anchor="ctr"/>
                </a:tc>
                <a:tc>
                  <a:txBody>
                    <a:bodyPr/>
                    <a:lstStyle/>
                    <a:p>
                      <a:pPr algn="ctr"/>
                      <a:r>
                        <a:rPr lang="en-US" sz="1200"/>
                        <a:t>p-value </a:t>
                      </a:r>
                      <a:br>
                        <a:rPr lang="en-US" sz="1200"/>
                      </a:br>
                      <a:r>
                        <a:rPr lang="en-US" sz="1200"/>
                        <a:t>Interaction</a:t>
                      </a:r>
                    </a:p>
                  </a:txBody>
                  <a:tcPr anchor="ctr"/>
                </a:tc>
                <a:extLst>
                  <a:ext uri="{0D108BD9-81ED-4DB2-BD59-A6C34878D82A}">
                    <a16:rowId xmlns="" xmlns:a16="http://schemas.microsoft.com/office/drawing/2014/main" val="2718788637"/>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Primary Outcome: eGFR Decline ≥50%, ESKD, Renal Death, or CV  Death</a:t>
                      </a:r>
                    </a:p>
                  </a:txBody>
                  <a:tcPr marT="0" marB="0" anchor="ctr">
                    <a:lnB w="12700" cmpd="sng">
                      <a:noFill/>
                    </a:lnB>
                    <a:solidFill>
                      <a:schemeClr val="bg1">
                        <a:lumMod val="85000"/>
                      </a:schemeClr>
                    </a:solidFill>
                  </a:tcPr>
                </a:tc>
                <a:tc hMerge="1">
                  <a:txBody>
                    <a:bodyPr/>
                    <a:lstStyle/>
                    <a:p>
                      <a:pPr algn="ctr"/>
                      <a:endParaRPr lang="en-US" sz="1200">
                        <a:solidFill>
                          <a:schemeClr val="tx1"/>
                        </a:solidFill>
                      </a:endParaRPr>
                    </a:p>
                  </a:txBody>
                  <a:tcPr marT="0" marB="0">
                    <a:lnB w="12700" cmpd="sng">
                      <a:noFill/>
                    </a:lnB>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mpd="sng">
                      <a:noFill/>
                    </a:lnB>
                  </a:tcPr>
                </a:tc>
                <a:extLst>
                  <a:ext uri="{0D108BD9-81ED-4DB2-BD59-A6C34878D82A}">
                    <a16:rowId xmlns="" xmlns:a16="http://schemas.microsoft.com/office/drawing/2014/main" val="4124725510"/>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197/2152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312/2152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(0.51, 0.72)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016831618"/>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106/1339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175/1355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(0.48, 0.78)</a:t>
                      </a:r>
                    </a:p>
                  </a:txBody>
                  <a:tcPr marL="9525" marR="9525" marT="9525" marB="0" anchor="ctr">
                    <a:lnT w="12700" cmpd="sng">
                      <a:noFill/>
                    </a:lnT>
                    <a:lnB w="12700" cmpd="sng">
                      <a:noFill/>
                    </a:lnB>
                    <a:noFill/>
                  </a:tcPr>
                </a:tc>
                <a:tc>
                  <a:txBody>
                    <a:bodyPr/>
                    <a:lstStyle/>
                    <a:p>
                      <a:pPr algn="ctr"/>
                      <a:r>
                        <a:rPr lang="en-US" sz="1200">
                          <a:solidFill>
                            <a:schemeClr val="tx1"/>
                          </a:solidFill>
                        </a:rPr>
                        <a:t>0.90</a:t>
                      </a:r>
                    </a:p>
                  </a:txBody>
                  <a:tcPr marT="0" marB="0" anchor="ctr">
                    <a:lnT w="12700" cmpd="sng">
                      <a:noFill/>
                    </a:lnT>
                    <a:lnB w="12700" cmpd="sng">
                      <a:noFill/>
                    </a:lnB>
                    <a:noFill/>
                  </a:tcPr>
                </a:tc>
                <a:extLst>
                  <a:ext uri="{0D108BD9-81ED-4DB2-BD59-A6C34878D82A}">
                    <a16:rowId xmlns="" xmlns:a16="http://schemas.microsoft.com/office/drawing/2014/main" val="1269324923"/>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91/813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137/797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(0.47, 0.79)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266037894"/>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Secondary Outcome: eGFR Decline ≥50%, ESKD, or Renal Death</a:t>
                      </a: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1877038845"/>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142/2152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243/2152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0.56 (0.45, 0.68)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36894236"/>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154/1355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(0.47, 0.79)</a:t>
                      </a:r>
                    </a:p>
                  </a:txBody>
                  <a:tcPr marL="9525" marR="9525" marT="9525" marB="0" anchor="ctr">
                    <a:lnT w="12700" cmpd="sng">
                      <a:noFill/>
                    </a:lnT>
                    <a:lnB w="12700" cmpd="sng">
                      <a:noFill/>
                    </a:lnB>
                    <a:noFill/>
                  </a:tcPr>
                </a:tc>
                <a:tc>
                  <a:txBody>
                    <a:bodyPr/>
                    <a:lstStyle/>
                    <a:p>
                      <a:pPr algn="ctr"/>
                      <a:r>
                        <a:rPr lang="en-US" sz="1200">
                          <a:solidFill>
                            <a:schemeClr val="tx1"/>
                          </a:solidFill>
                        </a:rPr>
                        <a:t>0.29</a:t>
                      </a:r>
                    </a:p>
                  </a:txBody>
                  <a:tcPr marT="0" marB="0" anchor="ctr">
                    <a:lnT w="12700" cmpd="sng">
                      <a:noFill/>
                    </a:lnT>
                    <a:lnB w="12700" cmpd="sng">
                      <a:noFill/>
                    </a:lnB>
                    <a:noFill/>
                  </a:tcPr>
                </a:tc>
                <a:extLst>
                  <a:ext uri="{0D108BD9-81ED-4DB2-BD59-A6C34878D82A}">
                    <a16:rowId xmlns="" xmlns:a16="http://schemas.microsoft.com/office/drawing/2014/main" val="58297331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49/813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89/797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0.49 (0.34, 0.69)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250169756"/>
                  </a:ext>
                </a:extLst>
              </a:tr>
              <a:tr h="232557">
                <a:tc gridSpan="6">
                  <a:txBody>
                    <a:bodyPr/>
                    <a:lstStyle/>
                    <a:p>
                      <a:r>
                        <a:rPr kumimoji="0" lang="en-GB" sz="1200" b="1" i="0" u="none" strike="noStrike" kern="1200" cap="none" spc="0" normalizeH="0" baseline="0" noProof="0">
                          <a:ln>
                            <a:noFill/>
                          </a:ln>
                          <a:solidFill>
                            <a:schemeClr val="tx1"/>
                          </a:solidFill>
                          <a:effectLst/>
                          <a:uLnTx/>
                          <a:uFillTx/>
                          <a:latin typeface="+mn-lt"/>
                          <a:ea typeface="+mn-ea"/>
                          <a:cs typeface="+mn-cs"/>
                        </a:rPr>
                        <a:t>Secondary Outcome: </a:t>
                      </a:r>
                      <a:r>
                        <a:rPr lang="en-US" sz="1200" b="1">
                          <a:solidFill>
                            <a:schemeClr val="tx1"/>
                          </a:solidFill>
                        </a:rPr>
                        <a:t>CV Death or </a:t>
                      </a:r>
                      <a:r>
                        <a:rPr lang="en-US" sz="1200" b="1" err="1">
                          <a:solidFill>
                            <a:schemeClr val="tx1"/>
                          </a:solidFill>
                        </a:rPr>
                        <a:t>hHF</a:t>
                      </a:r>
                      <a:endParaRPr lang="en-US" sz="1200" b="1">
                        <a:solidFill>
                          <a:schemeClr val="tx1"/>
                        </a:solidFill>
                      </a:endParaRP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63549482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100/2152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138/2152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0.71 (0.55, 0.92)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330977106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36/1355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0.67 (0.40, 1.13)</a:t>
                      </a:r>
                    </a:p>
                  </a:txBody>
                  <a:tcPr marL="9525" marR="9525" marT="9525" marB="0" anchor="ctr">
                    <a:lnT w="12700" cmpd="sng">
                      <a:noFill/>
                    </a:lnT>
                    <a:lnB w="12700" cmpd="sng">
                      <a:noFill/>
                    </a:lnB>
                    <a:noFill/>
                  </a:tcPr>
                </a:tc>
                <a:tc>
                  <a:txBody>
                    <a:bodyPr/>
                    <a:lstStyle/>
                    <a:p>
                      <a:pPr algn="ctr"/>
                      <a:r>
                        <a:rPr lang="en-US" sz="1200">
                          <a:solidFill>
                            <a:schemeClr val="tx1"/>
                          </a:solidFill>
                        </a:rPr>
                        <a:t>0.88</a:t>
                      </a:r>
                    </a:p>
                  </a:txBody>
                  <a:tcPr marT="0" marB="0" anchor="ctr">
                    <a:lnT w="12700" cmpd="sng">
                      <a:noFill/>
                    </a:lnT>
                    <a:lnB w="12700" cmpd="sng">
                      <a:noFill/>
                    </a:lnB>
                    <a:noFill/>
                  </a:tcPr>
                </a:tc>
                <a:extLst>
                  <a:ext uri="{0D108BD9-81ED-4DB2-BD59-A6C34878D82A}">
                    <a16:rowId xmlns="" xmlns:a16="http://schemas.microsoft.com/office/drawing/2014/main" val="266997088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76/813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102/797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(0.52, 0.94)</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126253056"/>
                  </a:ext>
                </a:extLst>
              </a:tr>
              <a:tr h="232557">
                <a:tc gridSpan="6">
                  <a:txBody>
                    <a:bodyPr/>
                    <a:lstStyle/>
                    <a:p>
                      <a:r>
                        <a:rPr kumimoji="0" lang="en-GB" sz="1200" b="1" i="0" u="none" strike="noStrike" kern="1200" cap="none" spc="0" normalizeH="0" baseline="0" noProof="0">
                          <a:ln>
                            <a:noFill/>
                          </a:ln>
                          <a:solidFill>
                            <a:schemeClr val="tx1"/>
                          </a:solidFill>
                          <a:effectLst/>
                          <a:uLnTx/>
                          <a:uFillTx/>
                          <a:latin typeface="+mn-lt"/>
                          <a:ea typeface="+mn-ea"/>
                          <a:cs typeface="+mn-cs"/>
                        </a:rPr>
                        <a:t>Secondary Outcome: </a:t>
                      </a:r>
                      <a:r>
                        <a:rPr lang="en-US" sz="1200" b="1">
                          <a:solidFill>
                            <a:schemeClr val="tx1"/>
                          </a:solidFill>
                        </a:rPr>
                        <a:t>All-cause Mortality</a:t>
                      </a: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82764434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101/2152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146/2152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0.69 (0.53, 0.88)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4490313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53/1355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0.63 (0.41, 0.98)</a:t>
                      </a:r>
                    </a:p>
                  </a:txBody>
                  <a:tcPr marL="9525" marR="9525" marT="9525" marB="0" anchor="ctr">
                    <a:lnT w="12700" cmpd="sng">
                      <a:noFill/>
                    </a:lnT>
                    <a:lnB w="12700" cmpd="sng">
                      <a:noFill/>
                    </a:lnB>
                    <a:noFill/>
                  </a:tcPr>
                </a:tc>
                <a:tc>
                  <a:txBody>
                    <a:bodyPr/>
                    <a:lstStyle/>
                    <a:p>
                      <a:pPr algn="ctr"/>
                      <a:r>
                        <a:rPr lang="en-US" sz="1200">
                          <a:solidFill>
                            <a:schemeClr val="tx1"/>
                          </a:solidFill>
                        </a:rPr>
                        <a:t>0.71</a:t>
                      </a:r>
                    </a:p>
                  </a:txBody>
                  <a:tcPr marT="0" marB="0" anchor="ctr">
                    <a:lnT w="12700" cmpd="sng">
                      <a:noFill/>
                    </a:lnT>
                    <a:lnB w="12700" cmpd="sng">
                      <a:noFill/>
                    </a:lnB>
                    <a:noFill/>
                  </a:tcPr>
                </a:tc>
                <a:extLst>
                  <a:ext uri="{0D108BD9-81ED-4DB2-BD59-A6C34878D82A}">
                    <a16:rowId xmlns="" xmlns:a16="http://schemas.microsoft.com/office/drawing/2014/main" val="363435698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68/813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(0.51, 0.95)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238850807"/>
                  </a:ext>
                </a:extLst>
              </a:tr>
            </a:tbl>
          </a:graphicData>
        </a:graphic>
      </p:graphicFrame>
      <p:grpSp>
        <p:nvGrpSpPr>
          <p:cNvPr id="7" name="Group 6">
            <a:extLst>
              <a:ext uri="{FF2B5EF4-FFF2-40B4-BE49-F238E27FC236}">
                <a16:creationId xmlns="" xmlns:a16="http://schemas.microsoft.com/office/drawing/2014/main" id="{A151C260-B8FD-4AEF-88D4-6182CC69FBCD}"/>
              </a:ext>
            </a:extLst>
          </p:cNvPr>
          <p:cNvGrpSpPr/>
          <p:nvPr/>
        </p:nvGrpSpPr>
        <p:grpSpPr>
          <a:xfrm>
            <a:off x="5074739" y="1909923"/>
            <a:ext cx="3566527" cy="4536921"/>
            <a:chOff x="5074713" y="1909916"/>
            <a:chExt cx="3566526" cy="4536921"/>
          </a:xfrm>
        </p:grpSpPr>
        <p:cxnSp>
          <p:nvCxnSpPr>
            <p:cNvPr id="154" name="Straight Connector 153">
              <a:extLst>
                <a:ext uri="{FF2B5EF4-FFF2-40B4-BE49-F238E27FC236}">
                  <a16:creationId xmlns="" xmlns:a16="http://schemas.microsoft.com/office/drawing/2014/main" id="{2DF82E8F-C72D-4E27-B414-C58643536DB3}"/>
                </a:ext>
              </a:extLst>
            </p:cNvPr>
            <p:cNvCxnSpPr>
              <a:cxnSpLocks/>
            </p:cNvCxnSpPr>
            <p:nvPr/>
          </p:nvCxnSpPr>
          <p:spPr>
            <a:xfrm>
              <a:off x="5263830" y="5830776"/>
              <a:ext cx="31924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19474781-0A16-480F-88FF-FCA4EA6B940F}"/>
                </a:ext>
              </a:extLst>
            </p:cNvPr>
            <p:cNvCxnSpPr/>
            <p:nvPr/>
          </p:nvCxnSpPr>
          <p:spPr>
            <a:xfrm>
              <a:off x="526383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 xmlns:a16="http://schemas.microsoft.com/office/drawing/2014/main" id="{991FC297-5899-405D-BB66-43454D7D4653}"/>
                </a:ext>
              </a:extLst>
            </p:cNvPr>
            <p:cNvCxnSpPr/>
            <p:nvPr/>
          </p:nvCxnSpPr>
          <p:spPr>
            <a:xfrm>
              <a:off x="582030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 xmlns:a16="http://schemas.microsoft.com/office/drawing/2014/main" id="{B40B38B1-BB05-4E93-96BA-B472E1F303EB}"/>
                </a:ext>
              </a:extLst>
            </p:cNvPr>
            <p:cNvCxnSpPr/>
            <p:nvPr/>
          </p:nvCxnSpPr>
          <p:spPr>
            <a:xfrm>
              <a:off x="622437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 xmlns:a16="http://schemas.microsoft.com/office/drawing/2014/main" id="{3C11162B-3C32-4A62-8688-B2E7CF8618BA}"/>
                </a:ext>
              </a:extLst>
            </p:cNvPr>
            <p:cNvCxnSpPr/>
            <p:nvPr/>
          </p:nvCxnSpPr>
          <p:spPr>
            <a:xfrm>
              <a:off x="699567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 xmlns:a16="http://schemas.microsoft.com/office/drawing/2014/main" id="{24AF406B-7DB5-41B8-9FF2-7D3FA3AE6CD2}"/>
                </a:ext>
              </a:extLst>
            </p:cNvPr>
            <p:cNvCxnSpPr/>
            <p:nvPr/>
          </p:nvCxnSpPr>
          <p:spPr>
            <a:xfrm>
              <a:off x="679046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 xmlns:a16="http://schemas.microsoft.com/office/drawing/2014/main" id="{5A708C51-2D3C-4F8C-8ED3-213EB40EEFCE}"/>
                </a:ext>
              </a:extLst>
            </p:cNvPr>
            <p:cNvCxnSpPr/>
            <p:nvPr/>
          </p:nvCxnSpPr>
          <p:spPr>
            <a:xfrm>
              <a:off x="7181771"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 xmlns:a16="http://schemas.microsoft.com/office/drawing/2014/main" id="{35A37675-1C17-4E86-9CE8-2E9F8B76C83F}"/>
                </a:ext>
              </a:extLst>
            </p:cNvPr>
            <p:cNvCxnSpPr/>
            <p:nvPr/>
          </p:nvCxnSpPr>
          <p:spPr>
            <a:xfrm>
              <a:off x="7329005"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F7CFAB6D-55C8-4C09-82B1-FE873EFE74DB}"/>
                </a:ext>
              </a:extLst>
            </p:cNvPr>
            <p:cNvCxnSpPr/>
            <p:nvPr/>
          </p:nvCxnSpPr>
          <p:spPr>
            <a:xfrm>
              <a:off x="7479459"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008005C4-5BA3-46DF-9B97-B3776A938D91}"/>
                </a:ext>
              </a:extLst>
            </p:cNvPr>
            <p:cNvCxnSpPr>
              <a:cxnSpLocks/>
            </p:cNvCxnSpPr>
            <p:nvPr/>
          </p:nvCxnSpPr>
          <p:spPr>
            <a:xfrm>
              <a:off x="7480514" y="1909916"/>
              <a:ext cx="0" cy="39208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AC098807-0ACC-448A-B0C9-99802ECDF922}"/>
                </a:ext>
              </a:extLst>
            </p:cNvPr>
            <p:cNvSpPr txBox="1"/>
            <p:nvPr/>
          </p:nvSpPr>
          <p:spPr>
            <a:xfrm>
              <a:off x="5074713" y="5862529"/>
              <a:ext cx="380232" cy="261610"/>
            </a:xfrm>
            <a:prstGeom prst="rect">
              <a:avLst/>
            </a:prstGeom>
            <a:noFill/>
          </p:spPr>
          <p:txBody>
            <a:bodyPr wrap="none" rtlCol="0">
              <a:spAutoFit/>
            </a:bodyPr>
            <a:lstStyle/>
            <a:p>
              <a:pPr algn="ctr">
                <a:buClr>
                  <a:schemeClr val="accent1"/>
                </a:buClr>
              </a:pPr>
              <a:r>
                <a:rPr lang="en-US" sz="1100"/>
                <a:t>0.2</a:t>
              </a:r>
            </a:p>
          </p:txBody>
        </p:sp>
        <p:sp>
          <p:nvSpPr>
            <p:cNvPr id="167" name="TextBox 166">
              <a:extLst>
                <a:ext uri="{FF2B5EF4-FFF2-40B4-BE49-F238E27FC236}">
                  <a16:creationId xmlns="" xmlns:a16="http://schemas.microsoft.com/office/drawing/2014/main" id="{5772F4C1-96F9-4C8C-9AF5-BA2D561D8895}"/>
                </a:ext>
              </a:extLst>
            </p:cNvPr>
            <p:cNvSpPr txBox="1"/>
            <p:nvPr/>
          </p:nvSpPr>
          <p:spPr>
            <a:xfrm>
              <a:off x="6336957" y="5862529"/>
              <a:ext cx="380232" cy="261610"/>
            </a:xfrm>
            <a:prstGeom prst="rect">
              <a:avLst/>
            </a:prstGeom>
            <a:noFill/>
          </p:spPr>
          <p:txBody>
            <a:bodyPr wrap="none" rtlCol="0">
              <a:spAutoFit/>
            </a:bodyPr>
            <a:lstStyle/>
            <a:p>
              <a:pPr algn="ctr">
                <a:buClr>
                  <a:schemeClr val="accent1"/>
                </a:buClr>
              </a:pPr>
              <a:r>
                <a:rPr lang="en-US" sz="1100"/>
                <a:t>0.5</a:t>
              </a:r>
            </a:p>
          </p:txBody>
        </p:sp>
        <p:sp>
          <p:nvSpPr>
            <p:cNvPr id="168" name="TextBox 167">
              <a:extLst>
                <a:ext uri="{FF2B5EF4-FFF2-40B4-BE49-F238E27FC236}">
                  <a16:creationId xmlns="" xmlns:a16="http://schemas.microsoft.com/office/drawing/2014/main" id="{DCFAD108-EDA2-4EF0-81D4-69EF7C3EDAE4}"/>
                </a:ext>
              </a:extLst>
            </p:cNvPr>
            <p:cNvSpPr txBox="1"/>
            <p:nvPr/>
          </p:nvSpPr>
          <p:spPr>
            <a:xfrm>
              <a:off x="7294970" y="5862529"/>
              <a:ext cx="380232" cy="261610"/>
            </a:xfrm>
            <a:prstGeom prst="rect">
              <a:avLst/>
            </a:prstGeom>
            <a:noFill/>
          </p:spPr>
          <p:txBody>
            <a:bodyPr wrap="none" rtlCol="0">
              <a:spAutoFit/>
            </a:bodyPr>
            <a:lstStyle/>
            <a:p>
              <a:pPr algn="ctr">
                <a:buClr>
                  <a:schemeClr val="accent1"/>
                </a:buClr>
              </a:pPr>
              <a:r>
                <a:rPr lang="en-US" sz="1100"/>
                <a:t>1.0</a:t>
              </a:r>
            </a:p>
          </p:txBody>
        </p:sp>
        <p:sp>
          <p:nvSpPr>
            <p:cNvPr id="169" name="TextBox 168">
              <a:extLst>
                <a:ext uri="{FF2B5EF4-FFF2-40B4-BE49-F238E27FC236}">
                  <a16:creationId xmlns="" xmlns:a16="http://schemas.microsoft.com/office/drawing/2014/main" id="{E41CBCD2-5A19-4CA4-8825-D8B387F44676}"/>
                </a:ext>
              </a:extLst>
            </p:cNvPr>
            <p:cNvSpPr txBox="1"/>
            <p:nvPr/>
          </p:nvSpPr>
          <p:spPr>
            <a:xfrm>
              <a:off x="8244110" y="5862529"/>
              <a:ext cx="380232" cy="261610"/>
            </a:xfrm>
            <a:prstGeom prst="rect">
              <a:avLst/>
            </a:prstGeom>
            <a:noFill/>
          </p:spPr>
          <p:txBody>
            <a:bodyPr wrap="none" rtlCol="0">
              <a:spAutoFit/>
            </a:bodyPr>
            <a:lstStyle/>
            <a:p>
              <a:pPr algn="ctr">
                <a:buClr>
                  <a:schemeClr val="accent1"/>
                </a:buClr>
              </a:pPr>
              <a:r>
                <a:rPr lang="en-US" sz="1100"/>
                <a:t>2.0</a:t>
              </a:r>
            </a:p>
          </p:txBody>
        </p:sp>
        <p:sp>
          <p:nvSpPr>
            <p:cNvPr id="170" name="TextBox 169">
              <a:extLst>
                <a:ext uri="{FF2B5EF4-FFF2-40B4-BE49-F238E27FC236}">
                  <a16:creationId xmlns="" xmlns:a16="http://schemas.microsoft.com/office/drawing/2014/main" id="{F9D8F513-7EB1-4E0F-A957-F1FFFEE16DF8}"/>
                </a:ext>
              </a:extLst>
            </p:cNvPr>
            <p:cNvSpPr txBox="1"/>
            <p:nvPr/>
          </p:nvSpPr>
          <p:spPr>
            <a:xfrm>
              <a:off x="7469123" y="6185227"/>
              <a:ext cx="1172116" cy="261610"/>
            </a:xfrm>
            <a:prstGeom prst="rect">
              <a:avLst/>
            </a:prstGeom>
            <a:noFill/>
          </p:spPr>
          <p:txBody>
            <a:bodyPr wrap="none" rtlCol="0">
              <a:spAutoFit/>
            </a:bodyPr>
            <a:lstStyle/>
            <a:p>
              <a:pPr>
                <a:buClr>
                  <a:schemeClr val="accent1"/>
                </a:buClr>
              </a:pPr>
              <a:r>
                <a:rPr lang="en-US" sz="1100" b="1"/>
                <a:t>Placebo Better</a:t>
              </a:r>
            </a:p>
          </p:txBody>
        </p:sp>
        <p:sp>
          <p:nvSpPr>
            <p:cNvPr id="171" name="TextBox 170">
              <a:extLst>
                <a:ext uri="{FF2B5EF4-FFF2-40B4-BE49-F238E27FC236}">
                  <a16:creationId xmlns="" xmlns:a16="http://schemas.microsoft.com/office/drawing/2014/main" id="{CABD34B0-28E7-4860-B73F-04652D6912F0}"/>
                </a:ext>
              </a:extLst>
            </p:cNvPr>
            <p:cNvSpPr txBox="1"/>
            <p:nvPr/>
          </p:nvSpPr>
          <p:spPr>
            <a:xfrm>
              <a:off x="6015556" y="6185227"/>
              <a:ext cx="1507144" cy="261610"/>
            </a:xfrm>
            <a:prstGeom prst="rect">
              <a:avLst/>
            </a:prstGeom>
            <a:noFill/>
          </p:spPr>
          <p:txBody>
            <a:bodyPr wrap="none" rtlCol="0">
              <a:spAutoFit/>
            </a:bodyPr>
            <a:lstStyle/>
            <a:p>
              <a:pPr algn="ctr">
                <a:buClr>
                  <a:schemeClr val="accent1"/>
                </a:buClr>
              </a:pPr>
              <a:r>
                <a:rPr lang="en-US" sz="1100" b="1"/>
                <a:t>Dapagliflozin Better</a:t>
              </a:r>
            </a:p>
          </p:txBody>
        </p:sp>
        <p:cxnSp>
          <p:nvCxnSpPr>
            <p:cNvPr id="172" name="Straight Arrow Connector 171">
              <a:extLst>
                <a:ext uri="{FF2B5EF4-FFF2-40B4-BE49-F238E27FC236}">
                  <a16:creationId xmlns="" xmlns:a16="http://schemas.microsoft.com/office/drawing/2014/main" id="{C092398D-C702-488A-A8AC-6383B151DDDA}"/>
                </a:ext>
              </a:extLst>
            </p:cNvPr>
            <p:cNvCxnSpPr/>
            <p:nvPr/>
          </p:nvCxnSpPr>
          <p:spPr>
            <a:xfrm>
              <a:off x="7522699" y="61539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 xmlns:a16="http://schemas.microsoft.com/office/drawing/2014/main" id="{26A48535-B5AA-4C43-A8AB-A63DBDB7AA28}"/>
                </a:ext>
              </a:extLst>
            </p:cNvPr>
            <p:cNvCxnSpPr>
              <a:cxnSpLocks/>
            </p:cNvCxnSpPr>
            <p:nvPr/>
          </p:nvCxnSpPr>
          <p:spPr>
            <a:xfrm flipH="1">
              <a:off x="6066149" y="61539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 xmlns:a16="http://schemas.microsoft.com/office/drawing/2014/main" id="{258B9C1A-AC37-439B-A03A-4D3524B730A7}"/>
                </a:ext>
              </a:extLst>
            </p:cNvPr>
            <p:cNvCxnSpPr/>
            <p:nvPr/>
          </p:nvCxnSpPr>
          <p:spPr>
            <a:xfrm>
              <a:off x="652928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 xmlns:a16="http://schemas.microsoft.com/office/drawing/2014/main" id="{96B58EE3-C593-4B93-84E0-C3BDD0E540F7}"/>
                </a:ext>
              </a:extLst>
            </p:cNvPr>
            <p:cNvCxnSpPr/>
            <p:nvPr/>
          </p:nvCxnSpPr>
          <p:spPr>
            <a:xfrm>
              <a:off x="8437351" y="58273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8" name="Group 177">
              <a:extLst>
                <a:ext uri="{FF2B5EF4-FFF2-40B4-BE49-F238E27FC236}">
                  <a16:creationId xmlns="" xmlns:a16="http://schemas.microsoft.com/office/drawing/2014/main" id="{0D14CE50-0AEB-4404-B960-77015D0467D7}"/>
                </a:ext>
              </a:extLst>
            </p:cNvPr>
            <p:cNvGrpSpPr/>
            <p:nvPr/>
          </p:nvGrpSpPr>
          <p:grpSpPr>
            <a:xfrm>
              <a:off x="6658528" y="3952704"/>
              <a:ext cx="716692" cy="89187"/>
              <a:chOff x="10462776" y="6419015"/>
              <a:chExt cx="510024" cy="89187"/>
            </a:xfrm>
          </p:grpSpPr>
          <p:cxnSp>
            <p:nvCxnSpPr>
              <p:cNvPr id="179" name="Straight Connector 178">
                <a:extLst>
                  <a:ext uri="{FF2B5EF4-FFF2-40B4-BE49-F238E27FC236}">
                    <a16:creationId xmlns="" xmlns:a16="http://schemas.microsoft.com/office/drawing/2014/main" id="{8A586C7D-B86B-4FB9-8896-2BB47D52797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 xmlns:a16="http://schemas.microsoft.com/office/drawing/2014/main" id="{C4FDB45E-4F3E-452F-822D-3699D90D77B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 xmlns:a16="http://schemas.microsoft.com/office/drawing/2014/main" id="{EB547CBD-CBE6-48EC-ABC4-57717640837C}"/>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 xmlns:a16="http://schemas.microsoft.com/office/drawing/2014/main" id="{58CEC85E-90F2-4C97-8D0D-AADA79CC1F0D}"/>
                </a:ext>
              </a:extLst>
            </p:cNvPr>
            <p:cNvSpPr/>
            <p:nvPr/>
          </p:nvSpPr>
          <p:spPr>
            <a:xfrm>
              <a:off x="6965205" y="393344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 xmlns:a16="http://schemas.microsoft.com/office/drawing/2014/main" id="{DF4746B8-C16E-42F5-B3A2-9BE597A8C566}"/>
                </a:ext>
              </a:extLst>
            </p:cNvPr>
            <p:cNvGrpSpPr/>
            <p:nvPr/>
          </p:nvGrpSpPr>
          <p:grpSpPr>
            <a:xfrm>
              <a:off x="6570265" y="2074019"/>
              <a:ext cx="462495" cy="89187"/>
              <a:chOff x="10462776" y="6419015"/>
              <a:chExt cx="510024" cy="89187"/>
            </a:xfrm>
          </p:grpSpPr>
          <p:cxnSp>
            <p:nvCxnSpPr>
              <p:cNvPr id="184" name="Straight Connector 183">
                <a:extLst>
                  <a:ext uri="{FF2B5EF4-FFF2-40B4-BE49-F238E27FC236}">
                    <a16:creationId xmlns="" xmlns:a16="http://schemas.microsoft.com/office/drawing/2014/main" id="{2B93F876-49A0-42D7-B189-88D3DC5E2CF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 xmlns:a16="http://schemas.microsoft.com/office/drawing/2014/main" id="{72002618-01F1-46AC-B307-262D0C18804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 xmlns:a16="http://schemas.microsoft.com/office/drawing/2014/main" id="{893E141F-F83B-4C01-AAA9-81B62AE85D7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 xmlns:a16="http://schemas.microsoft.com/office/drawing/2014/main" id="{641D9EA6-3DB2-43B8-96D4-1C7935FC5EC7}"/>
                </a:ext>
              </a:extLst>
            </p:cNvPr>
            <p:cNvSpPr/>
            <p:nvPr/>
          </p:nvSpPr>
          <p:spPr>
            <a:xfrm>
              <a:off x="6754187" y="206515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a:extLst>
                <a:ext uri="{FF2B5EF4-FFF2-40B4-BE49-F238E27FC236}">
                  <a16:creationId xmlns="" xmlns:a16="http://schemas.microsoft.com/office/drawing/2014/main" id="{695EF610-1BCB-4A47-ACC7-E7E4CB90D21A}"/>
                </a:ext>
              </a:extLst>
            </p:cNvPr>
            <p:cNvGrpSpPr/>
            <p:nvPr/>
          </p:nvGrpSpPr>
          <p:grpSpPr>
            <a:xfrm>
              <a:off x="6227805" y="4177693"/>
              <a:ext cx="1419262" cy="89187"/>
              <a:chOff x="10462776" y="6419015"/>
              <a:chExt cx="510024" cy="89187"/>
            </a:xfrm>
          </p:grpSpPr>
          <p:cxnSp>
            <p:nvCxnSpPr>
              <p:cNvPr id="194" name="Straight Connector 193">
                <a:extLst>
                  <a:ext uri="{FF2B5EF4-FFF2-40B4-BE49-F238E27FC236}">
                    <a16:creationId xmlns="" xmlns:a16="http://schemas.microsoft.com/office/drawing/2014/main" id="{1646F60C-7B15-4167-9966-2BD639582EE0}"/>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518B2148-EAFA-4E53-8A36-5B090A5D36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 xmlns:a16="http://schemas.microsoft.com/office/drawing/2014/main" id="{02356D39-22A2-42CC-A8A6-7852312A8F0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7" name="Rectangle 196">
              <a:extLst>
                <a:ext uri="{FF2B5EF4-FFF2-40B4-BE49-F238E27FC236}">
                  <a16:creationId xmlns="" xmlns:a16="http://schemas.microsoft.com/office/drawing/2014/main" id="{248A1CBA-A862-4DAA-9A6B-F8E28C277761}"/>
                </a:ext>
              </a:extLst>
            </p:cNvPr>
            <p:cNvSpPr/>
            <p:nvPr/>
          </p:nvSpPr>
          <p:spPr>
            <a:xfrm>
              <a:off x="6876787" y="415996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a:extLst>
                <a:ext uri="{FF2B5EF4-FFF2-40B4-BE49-F238E27FC236}">
                  <a16:creationId xmlns="" xmlns:a16="http://schemas.microsoft.com/office/drawing/2014/main" id="{0C345830-AA00-4D7B-A45F-E3CA6ECAABDF}"/>
                </a:ext>
              </a:extLst>
            </p:cNvPr>
            <p:cNvGrpSpPr/>
            <p:nvPr/>
          </p:nvGrpSpPr>
          <p:grpSpPr>
            <a:xfrm>
              <a:off x="6563203" y="5336426"/>
              <a:ext cx="857912" cy="89187"/>
              <a:chOff x="10462776" y="6419015"/>
              <a:chExt cx="510024" cy="89187"/>
            </a:xfrm>
          </p:grpSpPr>
          <p:cxnSp>
            <p:nvCxnSpPr>
              <p:cNvPr id="204" name="Straight Connector 203">
                <a:extLst>
                  <a:ext uri="{FF2B5EF4-FFF2-40B4-BE49-F238E27FC236}">
                    <a16:creationId xmlns="" xmlns:a16="http://schemas.microsoft.com/office/drawing/2014/main" id="{F85C10D6-DF52-4859-919D-9B80F6661FC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D666DCDE-FEB5-4177-8CD8-67C16E2B264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FACA1243-0A3F-47DF-A33C-2EFA6180303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7" name="Rectangle 206">
              <a:extLst>
                <a:ext uri="{FF2B5EF4-FFF2-40B4-BE49-F238E27FC236}">
                  <a16:creationId xmlns="" xmlns:a16="http://schemas.microsoft.com/office/drawing/2014/main" id="{243ACFBF-9999-4E55-97E7-7A332DAB049E}"/>
                </a:ext>
              </a:extLst>
            </p:cNvPr>
            <p:cNvSpPr/>
            <p:nvPr/>
          </p:nvSpPr>
          <p:spPr>
            <a:xfrm>
              <a:off x="6922436" y="532756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8" name="Group 207">
              <a:extLst>
                <a:ext uri="{FF2B5EF4-FFF2-40B4-BE49-F238E27FC236}">
                  <a16:creationId xmlns="" xmlns:a16="http://schemas.microsoft.com/office/drawing/2014/main" id="{B77BE9F8-168E-484B-964F-FDAB33DA0B39}"/>
                </a:ext>
              </a:extLst>
            </p:cNvPr>
            <p:cNvGrpSpPr/>
            <p:nvPr/>
          </p:nvGrpSpPr>
          <p:grpSpPr>
            <a:xfrm>
              <a:off x="6245458" y="5109900"/>
              <a:ext cx="1203901" cy="89187"/>
              <a:chOff x="10462776" y="6419015"/>
              <a:chExt cx="510024" cy="89187"/>
            </a:xfrm>
          </p:grpSpPr>
          <p:cxnSp>
            <p:nvCxnSpPr>
              <p:cNvPr id="209" name="Straight Connector 208">
                <a:extLst>
                  <a:ext uri="{FF2B5EF4-FFF2-40B4-BE49-F238E27FC236}">
                    <a16:creationId xmlns="" xmlns:a16="http://schemas.microsoft.com/office/drawing/2014/main" id="{A955EB7C-9D95-445B-AC5F-9C0771BE8A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1025DDEC-8BE7-4258-93E4-A2D68F878C66}"/>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487049B7-4962-4ABB-8F68-181707D9AA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2" name="Rectangle 211">
              <a:extLst>
                <a:ext uri="{FF2B5EF4-FFF2-40B4-BE49-F238E27FC236}">
                  <a16:creationId xmlns="" xmlns:a16="http://schemas.microsoft.com/office/drawing/2014/main" id="{4462C509-4BDB-46D7-A42D-820174C5BB01}"/>
                </a:ext>
              </a:extLst>
            </p:cNvPr>
            <p:cNvSpPr/>
            <p:nvPr/>
          </p:nvSpPr>
          <p:spPr>
            <a:xfrm>
              <a:off x="6789456" y="510103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a:extLst>
                <a:ext uri="{FF2B5EF4-FFF2-40B4-BE49-F238E27FC236}">
                  <a16:creationId xmlns="" xmlns:a16="http://schemas.microsoft.com/office/drawing/2014/main" id="{A20D2BBE-140F-4C63-BB25-0352096FEE1B}"/>
                </a:ext>
              </a:extLst>
            </p:cNvPr>
            <p:cNvGrpSpPr/>
            <p:nvPr/>
          </p:nvGrpSpPr>
          <p:grpSpPr>
            <a:xfrm>
              <a:off x="6602039" y="4880611"/>
              <a:ext cx="702569" cy="89187"/>
              <a:chOff x="10462776" y="6419015"/>
              <a:chExt cx="510024" cy="89187"/>
            </a:xfrm>
          </p:grpSpPr>
          <p:cxnSp>
            <p:nvCxnSpPr>
              <p:cNvPr id="214" name="Straight Connector 213">
                <a:extLst>
                  <a:ext uri="{FF2B5EF4-FFF2-40B4-BE49-F238E27FC236}">
                    <a16:creationId xmlns="" xmlns:a16="http://schemas.microsoft.com/office/drawing/2014/main" id="{2FFA119C-3E55-4EB4-89C0-E2565D70F03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 xmlns:a16="http://schemas.microsoft.com/office/drawing/2014/main" id="{865E4424-EF9C-40F1-9016-FC4F309527E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 xmlns:a16="http://schemas.microsoft.com/office/drawing/2014/main" id="{5ED4BBD9-B5D0-4AAB-A0EA-29987AC17A5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7" name="Rectangle 216">
              <a:extLst>
                <a:ext uri="{FF2B5EF4-FFF2-40B4-BE49-F238E27FC236}">
                  <a16:creationId xmlns="" xmlns:a16="http://schemas.microsoft.com/office/drawing/2014/main" id="{B2F30872-42FA-4097-93E2-26E4D3F948E5}"/>
                </a:ext>
              </a:extLst>
            </p:cNvPr>
            <p:cNvSpPr/>
            <p:nvPr/>
          </p:nvSpPr>
          <p:spPr>
            <a:xfrm>
              <a:off x="6920290" y="487174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3" name="Group 222">
              <a:extLst>
                <a:ext uri="{FF2B5EF4-FFF2-40B4-BE49-F238E27FC236}">
                  <a16:creationId xmlns="" xmlns:a16="http://schemas.microsoft.com/office/drawing/2014/main" id="{ADE50BB2-9885-4287-B1A4-68A9B85E07C3}"/>
                </a:ext>
              </a:extLst>
            </p:cNvPr>
            <p:cNvGrpSpPr/>
            <p:nvPr/>
          </p:nvGrpSpPr>
          <p:grpSpPr>
            <a:xfrm flipH="1">
              <a:off x="6577324" y="4413080"/>
              <a:ext cx="833200" cy="89187"/>
              <a:chOff x="10462776" y="6419015"/>
              <a:chExt cx="510024" cy="89187"/>
            </a:xfrm>
          </p:grpSpPr>
          <p:cxnSp>
            <p:nvCxnSpPr>
              <p:cNvPr id="224" name="Straight Connector 223">
                <a:extLst>
                  <a:ext uri="{FF2B5EF4-FFF2-40B4-BE49-F238E27FC236}">
                    <a16:creationId xmlns="" xmlns:a16="http://schemas.microsoft.com/office/drawing/2014/main" id="{E4BFFC35-D1B2-4FE4-B11E-86B0EF82B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 xmlns:a16="http://schemas.microsoft.com/office/drawing/2014/main" id="{BF949DA8-0F88-48FE-9F77-00D61D90CD9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 xmlns:a16="http://schemas.microsoft.com/office/drawing/2014/main" id="{C42E55BB-2F0D-4DFC-A127-B4BDD09EEC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 xmlns:a16="http://schemas.microsoft.com/office/drawing/2014/main" id="{BB6E65C7-7F5A-41FA-A2ED-C0DED9D2657B}"/>
                </a:ext>
              </a:extLst>
            </p:cNvPr>
            <p:cNvSpPr/>
            <p:nvPr/>
          </p:nvSpPr>
          <p:spPr>
            <a:xfrm>
              <a:off x="6939848" y="440418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227">
              <a:extLst>
                <a:ext uri="{FF2B5EF4-FFF2-40B4-BE49-F238E27FC236}">
                  <a16:creationId xmlns="" xmlns:a16="http://schemas.microsoft.com/office/drawing/2014/main" id="{E7878A79-4E1E-4E7D-A7F2-30826B8678E7}"/>
                </a:ext>
              </a:extLst>
            </p:cNvPr>
            <p:cNvGrpSpPr/>
            <p:nvPr/>
          </p:nvGrpSpPr>
          <p:grpSpPr>
            <a:xfrm>
              <a:off x="5991263" y="3489490"/>
              <a:ext cx="985010" cy="89187"/>
              <a:chOff x="10462776" y="6419015"/>
              <a:chExt cx="510024" cy="89187"/>
            </a:xfrm>
          </p:grpSpPr>
          <p:cxnSp>
            <p:nvCxnSpPr>
              <p:cNvPr id="229" name="Straight Connector 228">
                <a:extLst>
                  <a:ext uri="{FF2B5EF4-FFF2-40B4-BE49-F238E27FC236}">
                    <a16:creationId xmlns="" xmlns:a16="http://schemas.microsoft.com/office/drawing/2014/main" id="{C3721598-532B-42A9-83A3-18D29BD2A0B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 xmlns:a16="http://schemas.microsoft.com/office/drawing/2014/main" id="{25A348E1-F753-4004-B87D-16C08D1A8D4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 xmlns:a16="http://schemas.microsoft.com/office/drawing/2014/main" id="{D3FB9CA9-8618-4DA0-B439-DE0DE04BB4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2" name="Rectangle 231">
              <a:extLst>
                <a:ext uri="{FF2B5EF4-FFF2-40B4-BE49-F238E27FC236}">
                  <a16:creationId xmlns="" xmlns:a16="http://schemas.microsoft.com/office/drawing/2014/main" id="{864E48CE-ED5A-4164-97CF-76F8D64321A6}"/>
                </a:ext>
              </a:extLst>
            </p:cNvPr>
            <p:cNvSpPr/>
            <p:nvPr/>
          </p:nvSpPr>
          <p:spPr>
            <a:xfrm>
              <a:off x="6450715" y="347849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a:extLst>
                <a:ext uri="{FF2B5EF4-FFF2-40B4-BE49-F238E27FC236}">
                  <a16:creationId xmlns="" xmlns:a16="http://schemas.microsoft.com/office/drawing/2014/main" id="{656C49C5-DB96-42FB-BD96-741DE4441FB1}"/>
                </a:ext>
              </a:extLst>
            </p:cNvPr>
            <p:cNvGrpSpPr/>
            <p:nvPr/>
          </p:nvGrpSpPr>
          <p:grpSpPr>
            <a:xfrm>
              <a:off x="6450715" y="3255073"/>
              <a:ext cx="712673" cy="89187"/>
              <a:chOff x="10462776" y="6419015"/>
              <a:chExt cx="510024" cy="89187"/>
            </a:xfrm>
          </p:grpSpPr>
          <p:cxnSp>
            <p:nvCxnSpPr>
              <p:cNvPr id="234" name="Straight Connector 233">
                <a:extLst>
                  <a:ext uri="{FF2B5EF4-FFF2-40B4-BE49-F238E27FC236}">
                    <a16:creationId xmlns="" xmlns:a16="http://schemas.microsoft.com/office/drawing/2014/main" id="{FFE19C60-49FE-4461-A776-2A669A606C2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 xmlns:a16="http://schemas.microsoft.com/office/drawing/2014/main" id="{62996014-D565-4CDE-8379-D5CE69014B3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B5832B53-7D18-4F45-AB26-6561427E3D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7" name="Rectangle 236">
              <a:extLst>
                <a:ext uri="{FF2B5EF4-FFF2-40B4-BE49-F238E27FC236}">
                  <a16:creationId xmlns="" xmlns:a16="http://schemas.microsoft.com/office/drawing/2014/main" id="{F61601DE-AD96-4DC0-B64C-5F50C2A249B0}"/>
                </a:ext>
              </a:extLst>
            </p:cNvPr>
            <p:cNvSpPr/>
            <p:nvPr/>
          </p:nvSpPr>
          <p:spPr>
            <a:xfrm>
              <a:off x="6747881" y="3242335"/>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a:extLst>
                <a:ext uri="{FF2B5EF4-FFF2-40B4-BE49-F238E27FC236}">
                  <a16:creationId xmlns="" xmlns:a16="http://schemas.microsoft.com/office/drawing/2014/main" id="{9C5665FC-B025-45F4-8A7F-61965BBFE23F}"/>
                </a:ext>
              </a:extLst>
            </p:cNvPr>
            <p:cNvGrpSpPr/>
            <p:nvPr/>
          </p:nvGrpSpPr>
          <p:grpSpPr>
            <a:xfrm>
              <a:off x="6390209" y="3007551"/>
              <a:ext cx="568410" cy="89187"/>
              <a:chOff x="10462776" y="6419015"/>
              <a:chExt cx="510024" cy="89187"/>
            </a:xfrm>
          </p:grpSpPr>
          <p:cxnSp>
            <p:nvCxnSpPr>
              <p:cNvPr id="239" name="Straight Connector 238">
                <a:extLst>
                  <a:ext uri="{FF2B5EF4-FFF2-40B4-BE49-F238E27FC236}">
                    <a16:creationId xmlns="" xmlns:a16="http://schemas.microsoft.com/office/drawing/2014/main" id="{7328CA05-AB75-4E50-8884-DC5E2B584A6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 xmlns:a16="http://schemas.microsoft.com/office/drawing/2014/main" id="{696E838D-7F4B-4EC7-AE4C-2CE2C96C8B2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 xmlns:a16="http://schemas.microsoft.com/office/drawing/2014/main" id="{E725DB57-4BDF-4D16-B670-17634C5673E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2" name="Rectangle 241">
              <a:extLst>
                <a:ext uri="{FF2B5EF4-FFF2-40B4-BE49-F238E27FC236}">
                  <a16:creationId xmlns="" xmlns:a16="http://schemas.microsoft.com/office/drawing/2014/main" id="{6FD06612-FE80-4CC7-8074-8B55EC5FD9AE}"/>
                </a:ext>
              </a:extLst>
            </p:cNvPr>
            <p:cNvSpPr/>
            <p:nvPr/>
          </p:nvSpPr>
          <p:spPr>
            <a:xfrm>
              <a:off x="6629986" y="299117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8" name="Group 247">
              <a:extLst>
                <a:ext uri="{FF2B5EF4-FFF2-40B4-BE49-F238E27FC236}">
                  <a16:creationId xmlns="" xmlns:a16="http://schemas.microsoft.com/office/drawing/2014/main" id="{4508D5D7-1F08-439D-8096-867D4A70D388}"/>
                </a:ext>
              </a:extLst>
            </p:cNvPr>
            <p:cNvGrpSpPr/>
            <p:nvPr/>
          </p:nvGrpSpPr>
          <p:grpSpPr>
            <a:xfrm>
              <a:off x="6478471" y="2307871"/>
              <a:ext cx="670795" cy="89187"/>
              <a:chOff x="10462776" y="6419015"/>
              <a:chExt cx="510024" cy="89187"/>
            </a:xfrm>
          </p:grpSpPr>
          <p:cxnSp>
            <p:nvCxnSpPr>
              <p:cNvPr id="249" name="Straight Connector 248">
                <a:extLst>
                  <a:ext uri="{FF2B5EF4-FFF2-40B4-BE49-F238E27FC236}">
                    <a16:creationId xmlns="" xmlns:a16="http://schemas.microsoft.com/office/drawing/2014/main" id="{D3C785F0-80EC-4783-8121-28CDA072C60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1E0A7EFC-2A4F-4F55-A825-9656D79FC670}"/>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72618AA1-7E95-4955-B4A2-D93DAB1330F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2" name="Rectangle 251">
              <a:extLst>
                <a:ext uri="{FF2B5EF4-FFF2-40B4-BE49-F238E27FC236}">
                  <a16:creationId xmlns="" xmlns:a16="http://schemas.microsoft.com/office/drawing/2014/main" id="{4C063406-C6F3-42E1-97DD-8778D64C8703}"/>
                </a:ext>
              </a:extLst>
            </p:cNvPr>
            <p:cNvSpPr/>
            <p:nvPr/>
          </p:nvSpPr>
          <p:spPr>
            <a:xfrm>
              <a:off x="6754187" y="229589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a:extLst>
                <a:ext uri="{FF2B5EF4-FFF2-40B4-BE49-F238E27FC236}">
                  <a16:creationId xmlns="" xmlns:a16="http://schemas.microsoft.com/office/drawing/2014/main" id="{8B22659A-5D22-4C58-9181-D4576858E76F}"/>
                </a:ext>
              </a:extLst>
            </p:cNvPr>
            <p:cNvGrpSpPr/>
            <p:nvPr/>
          </p:nvGrpSpPr>
          <p:grpSpPr>
            <a:xfrm>
              <a:off x="6450227" y="2555146"/>
              <a:ext cx="713161" cy="89187"/>
              <a:chOff x="10462776" y="6419015"/>
              <a:chExt cx="510024" cy="89187"/>
            </a:xfrm>
          </p:grpSpPr>
          <p:cxnSp>
            <p:nvCxnSpPr>
              <p:cNvPr id="254" name="Straight Connector 253">
                <a:extLst>
                  <a:ext uri="{FF2B5EF4-FFF2-40B4-BE49-F238E27FC236}">
                    <a16:creationId xmlns="" xmlns:a16="http://schemas.microsoft.com/office/drawing/2014/main" id="{3D0106C9-652A-4856-AA16-E5C77CD0918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F5B51DDC-8A69-4F39-8F9A-6BD2A028595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66AA0D7A-1B7E-487D-8F9B-321EBE056CF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7" name="Rectangle 256">
              <a:extLst>
                <a:ext uri="{FF2B5EF4-FFF2-40B4-BE49-F238E27FC236}">
                  <a16:creationId xmlns="" xmlns:a16="http://schemas.microsoft.com/office/drawing/2014/main" id="{1D7E432B-5E87-4A76-A411-322648A17E8B}"/>
                </a:ext>
              </a:extLst>
            </p:cNvPr>
            <p:cNvSpPr/>
            <p:nvPr/>
          </p:nvSpPr>
          <p:spPr>
            <a:xfrm>
              <a:off x="6754187" y="254185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a:extLst>
              <a:ext uri="{FF2B5EF4-FFF2-40B4-BE49-F238E27FC236}">
                <a16:creationId xmlns="" xmlns:a16="http://schemas.microsoft.com/office/drawing/2014/main" id="{0C741A89-943F-4F05-9E3F-2D74852C3802}"/>
              </a:ext>
            </a:extLst>
          </p:cNvPr>
          <p:cNvGrpSpPr/>
          <p:nvPr/>
        </p:nvGrpSpPr>
        <p:grpSpPr>
          <a:xfrm>
            <a:off x="-6290" y="-23678"/>
            <a:ext cx="3017520" cy="261610"/>
            <a:chOff x="-6290" y="-23678"/>
            <a:chExt cx="3017520" cy="261610"/>
          </a:xfrm>
          <a:solidFill>
            <a:schemeClr val="accent2"/>
          </a:solidFill>
        </p:grpSpPr>
        <p:sp>
          <p:nvSpPr>
            <p:cNvPr id="90" name="Freeform 13">
              <a:extLst>
                <a:ext uri="{FF2B5EF4-FFF2-40B4-BE49-F238E27FC236}">
                  <a16:creationId xmlns="" xmlns:a16="http://schemas.microsoft.com/office/drawing/2014/main" id="{9C4BB1BF-8D10-4875-8183-A8C149F8F6C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91" name="Rectangle 90">
              <a:extLst>
                <a:ext uri="{FF2B5EF4-FFF2-40B4-BE49-F238E27FC236}">
                  <a16:creationId xmlns="" xmlns:a16="http://schemas.microsoft.com/office/drawing/2014/main" id="{44CDAB15-5934-4FD9-A495-495E6DB6D1A0}"/>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283613520"/>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1">
            <a:extLst>
              <a:ext uri="{FF2B5EF4-FFF2-40B4-BE49-F238E27FC236}">
                <a16:creationId xmlns="" xmlns:a16="http://schemas.microsoft.com/office/drawing/2014/main" id="{B68266EF-DAC9-4105-811C-011D7EC8F6F7}"/>
              </a:ext>
            </a:extLst>
          </p:cNvPr>
          <p:cNvSpPr>
            <a:spLocks noGrp="1"/>
          </p:cNvSpPr>
          <p:nvPr>
            <p:ph type="title"/>
          </p:nvPr>
        </p:nvSpPr>
        <p:spPr/>
        <p:txBody>
          <a:bodyPr>
            <a:normAutofit fontScale="90000"/>
          </a:bodyPr>
          <a:lstStyle/>
          <a:p>
            <a:r>
              <a:rPr lang="en-US" altLang="en-US" sz="3100">
                <a:solidFill>
                  <a:schemeClr val="accent1"/>
                </a:solidFill>
              </a:rPr>
              <a:t>DAPA-CKD:</a:t>
            </a:r>
            <a:r>
              <a:rPr lang="en-US" altLang="en-US">
                <a:solidFill>
                  <a:schemeClr val="accent1"/>
                </a:solidFill>
              </a:rPr>
              <a:t/>
            </a:r>
            <a:br>
              <a:rPr lang="en-US" altLang="en-US">
                <a:solidFill>
                  <a:schemeClr val="accent1"/>
                </a:solidFill>
              </a:rPr>
            </a:br>
            <a:r>
              <a:rPr lang="en-US" sz="2700">
                <a:solidFill>
                  <a:schemeClr val="accent1"/>
                </a:solidFill>
              </a:rPr>
              <a:t>Dapagliflozin in Patients With Chronic Kidney Disease</a:t>
            </a:r>
            <a:r>
              <a:rPr lang="en-US" sz="2700" baseline="30000">
                <a:solidFill>
                  <a:schemeClr val="accent1"/>
                </a:solidFill>
              </a:rPr>
              <a:t>1,2</a:t>
            </a:r>
            <a:endParaRPr lang="en-IN">
              <a:solidFill>
                <a:schemeClr val="accent1"/>
              </a:solidFill>
            </a:endParaRPr>
          </a:p>
        </p:txBody>
      </p:sp>
      <p:pic>
        <p:nvPicPr>
          <p:cNvPr id="10" name="Picture 9">
            <a:extLst>
              <a:ext uri="{FF2B5EF4-FFF2-40B4-BE49-F238E27FC236}">
                <a16:creationId xmlns="" xmlns:a16="http://schemas.microsoft.com/office/drawing/2014/main" id="{BF6649CA-70C4-4772-8CF1-30B88986912E}"/>
              </a:ext>
            </a:extLst>
          </p:cNvPr>
          <p:cNvPicPr>
            <a:picLocks noChangeAspect="1"/>
          </p:cNvPicPr>
          <p:nvPr/>
        </p:nvPicPr>
        <p:blipFill rotWithShape="1">
          <a:blip r:embed="rId3"/>
          <a:srcRect l="6598" t="22295"/>
          <a:stretch/>
        </p:blipFill>
        <p:spPr>
          <a:xfrm>
            <a:off x="9436591" y="0"/>
            <a:ext cx="2755412" cy="876277"/>
          </a:xfrm>
          <a:prstGeom prst="rect">
            <a:avLst/>
          </a:prstGeom>
        </p:spPr>
      </p:pic>
      <p:cxnSp>
        <p:nvCxnSpPr>
          <p:cNvPr id="12" name="Straight Connector 11">
            <a:extLst>
              <a:ext uri="{FF2B5EF4-FFF2-40B4-BE49-F238E27FC236}">
                <a16:creationId xmlns="" xmlns:a16="http://schemas.microsoft.com/office/drawing/2014/main" id="{8A8489D4-DEC5-4C75-BD84-4AB0049B049F}"/>
              </a:ext>
            </a:extLst>
          </p:cNvPr>
          <p:cNvCxnSpPr>
            <a:cxnSpLocks/>
          </p:cNvCxnSpPr>
          <p:nvPr/>
        </p:nvCxnSpPr>
        <p:spPr bwMode="auto">
          <a:xfrm>
            <a:off x="7705303" y="4370643"/>
            <a:ext cx="414551"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3" name="Straight Connector 12">
            <a:extLst>
              <a:ext uri="{FF2B5EF4-FFF2-40B4-BE49-F238E27FC236}">
                <a16:creationId xmlns="" xmlns:a16="http://schemas.microsoft.com/office/drawing/2014/main" id="{AA8ECB89-C95A-407F-9F16-EBE0B0C29182}"/>
              </a:ext>
            </a:extLst>
          </p:cNvPr>
          <p:cNvCxnSpPr>
            <a:cxnSpLocks/>
          </p:cNvCxnSpPr>
          <p:nvPr/>
        </p:nvCxnSpPr>
        <p:spPr bwMode="auto">
          <a:xfrm>
            <a:off x="7705303" y="3214143"/>
            <a:ext cx="414551"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4" name="Straight Connector 13">
            <a:extLst>
              <a:ext uri="{FF2B5EF4-FFF2-40B4-BE49-F238E27FC236}">
                <a16:creationId xmlns="" xmlns:a16="http://schemas.microsoft.com/office/drawing/2014/main" id="{A9069C34-6C23-434B-93AC-AE414AE60618}"/>
              </a:ext>
            </a:extLst>
          </p:cNvPr>
          <p:cNvCxnSpPr>
            <a:cxnSpLocks/>
          </p:cNvCxnSpPr>
          <p:nvPr/>
        </p:nvCxnSpPr>
        <p:spPr bwMode="auto">
          <a:xfrm flipV="1">
            <a:off x="6803111" y="3778761"/>
            <a:ext cx="350919" cy="627274"/>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15" name="Straight Connector 14">
            <a:extLst>
              <a:ext uri="{FF2B5EF4-FFF2-40B4-BE49-F238E27FC236}">
                <a16:creationId xmlns="" xmlns:a16="http://schemas.microsoft.com/office/drawing/2014/main" id="{B9039B4E-070D-46F4-9650-5C92AEABF732}"/>
              </a:ext>
            </a:extLst>
          </p:cNvPr>
          <p:cNvCxnSpPr>
            <a:cxnSpLocks/>
          </p:cNvCxnSpPr>
          <p:nvPr/>
        </p:nvCxnSpPr>
        <p:spPr bwMode="auto">
          <a:xfrm>
            <a:off x="6796299" y="3328454"/>
            <a:ext cx="357708" cy="450311"/>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16" name="Rounded Rectangle 9">
            <a:extLst>
              <a:ext uri="{FF2B5EF4-FFF2-40B4-BE49-F238E27FC236}">
                <a16:creationId xmlns="" xmlns:a16="http://schemas.microsoft.com/office/drawing/2014/main" id="{3CD9E1A0-8BE4-434C-9B29-1D0F3C89CD74}"/>
              </a:ext>
            </a:extLst>
          </p:cNvPr>
          <p:cNvSpPr/>
          <p:nvPr/>
        </p:nvSpPr>
        <p:spPr bwMode="auto">
          <a:xfrm>
            <a:off x="7899759" y="4028407"/>
            <a:ext cx="3848447" cy="1450181"/>
          </a:xfrm>
          <a:prstGeom prst="roundRect">
            <a:avLst>
              <a:gd name="adj" fmla="val 0"/>
            </a:avLst>
          </a:prstGeom>
          <a:solidFill>
            <a:srgbClr val="002060"/>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marL="225425" indent="-179388" defTabSz="457178">
              <a:spcBef>
                <a:spcPts val="600"/>
              </a:spcBef>
              <a:buFont typeface="Arial" panose="020B0604020202020204" pitchFamily="34" charset="0"/>
              <a:buChar char="•"/>
              <a:defRPr/>
            </a:pPr>
            <a:r>
              <a:rPr lang="en-US" sz="1400" b="1" spc="-31" dirty="0">
                <a:solidFill>
                  <a:srgbClr val="FFFFFF"/>
                </a:solidFill>
              </a:rPr>
              <a:t>Composite </a:t>
            </a:r>
            <a:r>
              <a:rPr lang="en-US" sz="1400" b="1" spc="-31" dirty="0" smtClean="0">
                <a:solidFill>
                  <a:srgbClr val="FFFFFF"/>
                </a:solidFill>
              </a:rPr>
              <a:t>renal outcome of </a:t>
            </a:r>
            <a:r>
              <a:rPr lang="en-US" sz="1400" b="1" spc="-31" dirty="0">
                <a:solidFill>
                  <a:srgbClr val="FFFFFF"/>
                </a:solidFill>
              </a:rPr>
              <a:t>sustained       </a:t>
            </a:r>
            <a:br>
              <a:rPr lang="en-US" sz="1400" b="1" spc="-31" dirty="0">
                <a:solidFill>
                  <a:srgbClr val="FFFFFF"/>
                </a:solidFill>
              </a:rPr>
            </a:br>
            <a:r>
              <a:rPr lang="en-US" sz="1400" b="1" spc="-31" dirty="0">
                <a:solidFill>
                  <a:srgbClr val="FFFFFF"/>
                </a:solidFill>
              </a:rPr>
              <a:t> ≥50% </a:t>
            </a:r>
            <a:r>
              <a:rPr lang="en-US" sz="1400" b="1" spc="-31" dirty="0" err="1">
                <a:solidFill>
                  <a:srgbClr val="FFFFFF"/>
                </a:solidFill>
              </a:rPr>
              <a:t>eGFR</a:t>
            </a:r>
            <a:r>
              <a:rPr lang="en-US" sz="1400" b="1" spc="-31" dirty="0">
                <a:solidFill>
                  <a:srgbClr val="FFFFFF"/>
                </a:solidFill>
              </a:rPr>
              <a:t> decline, ESKD, or renal death </a:t>
            </a:r>
          </a:p>
          <a:p>
            <a:pPr marL="225425" indent="-179388" defTabSz="457178">
              <a:spcBef>
                <a:spcPts val="600"/>
              </a:spcBef>
              <a:buFont typeface="Arial" panose="020B0604020202020204" pitchFamily="34" charset="0"/>
              <a:buChar char="•"/>
              <a:defRPr/>
            </a:pPr>
            <a:r>
              <a:rPr lang="en-US" sz="1400" b="1" spc="-31" dirty="0">
                <a:solidFill>
                  <a:srgbClr val="FFFFFF"/>
                </a:solidFill>
              </a:rPr>
              <a:t>Composite of CV death or </a:t>
            </a:r>
            <a:r>
              <a:rPr lang="en-US" sz="1400" b="1" spc="-31" dirty="0" err="1">
                <a:solidFill>
                  <a:srgbClr val="FFFFFF"/>
                </a:solidFill>
              </a:rPr>
              <a:t>hHF</a:t>
            </a:r>
            <a:endParaRPr lang="en-US" sz="1400" b="1" spc="-31" dirty="0">
              <a:solidFill>
                <a:srgbClr val="FFFFFF"/>
              </a:solidFill>
            </a:endParaRPr>
          </a:p>
          <a:p>
            <a:pPr marL="225425" indent="-179388" defTabSz="457178">
              <a:spcBef>
                <a:spcPts val="600"/>
              </a:spcBef>
              <a:buFont typeface="Arial" panose="020B0604020202020204" pitchFamily="34" charset="0"/>
              <a:buChar char="•"/>
              <a:defRPr/>
            </a:pPr>
            <a:r>
              <a:rPr lang="en-US" sz="1400" b="1" spc="-31" dirty="0">
                <a:solidFill>
                  <a:srgbClr val="FFFFFF"/>
                </a:solidFill>
              </a:rPr>
              <a:t>All-cause mortality</a:t>
            </a:r>
            <a:endParaRPr lang="en-US" sz="1200" b="1" spc="-31" dirty="0">
              <a:solidFill>
                <a:srgbClr val="FFFFFF"/>
              </a:solidFill>
            </a:endParaRPr>
          </a:p>
        </p:txBody>
      </p:sp>
      <p:sp>
        <p:nvSpPr>
          <p:cNvPr id="18" name="TextBox 17">
            <a:extLst>
              <a:ext uri="{FF2B5EF4-FFF2-40B4-BE49-F238E27FC236}">
                <a16:creationId xmlns="" xmlns:a16="http://schemas.microsoft.com/office/drawing/2014/main" id="{2FD5E131-6E57-4012-A08A-CFE2D33BCBFA}"/>
              </a:ext>
            </a:extLst>
          </p:cNvPr>
          <p:cNvSpPr txBox="1"/>
          <p:nvPr/>
        </p:nvSpPr>
        <p:spPr>
          <a:xfrm>
            <a:off x="7788611" y="3720536"/>
            <a:ext cx="2504225" cy="338554"/>
          </a:xfrm>
          <a:prstGeom prst="rect">
            <a:avLst/>
          </a:prstGeom>
          <a:noFill/>
        </p:spPr>
        <p:txBody>
          <a:bodyPr wrap="square" rtlCol="0">
            <a:spAutoFit/>
          </a:bodyPr>
          <a:lstStyle/>
          <a:p>
            <a:pPr defTabSz="914377">
              <a:defRPr/>
            </a:pPr>
            <a:r>
              <a:rPr lang="en-US" sz="1600" b="1">
                <a:solidFill>
                  <a:srgbClr val="000000"/>
                </a:solidFill>
              </a:rPr>
              <a:t>Secondary Outcomes</a:t>
            </a:r>
          </a:p>
        </p:txBody>
      </p:sp>
      <p:cxnSp>
        <p:nvCxnSpPr>
          <p:cNvPr id="19" name="Straight Connector 18">
            <a:extLst>
              <a:ext uri="{FF2B5EF4-FFF2-40B4-BE49-F238E27FC236}">
                <a16:creationId xmlns="" xmlns:a16="http://schemas.microsoft.com/office/drawing/2014/main" id="{CF441E4F-871B-45CD-BC75-EC6316B2DFB8}"/>
              </a:ext>
            </a:extLst>
          </p:cNvPr>
          <p:cNvCxnSpPr>
            <a:cxnSpLocks/>
          </p:cNvCxnSpPr>
          <p:nvPr/>
        </p:nvCxnSpPr>
        <p:spPr bwMode="auto">
          <a:xfrm>
            <a:off x="3975895" y="3341678"/>
            <a:ext cx="957544"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cxnSp>
        <p:nvCxnSpPr>
          <p:cNvPr id="20" name="Straight Connector 19">
            <a:extLst>
              <a:ext uri="{FF2B5EF4-FFF2-40B4-BE49-F238E27FC236}">
                <a16:creationId xmlns="" xmlns:a16="http://schemas.microsoft.com/office/drawing/2014/main" id="{CBD48F91-EAB9-484C-83B9-C9C5EDA3CB00}"/>
              </a:ext>
            </a:extLst>
          </p:cNvPr>
          <p:cNvCxnSpPr>
            <a:cxnSpLocks/>
          </p:cNvCxnSpPr>
          <p:nvPr/>
        </p:nvCxnSpPr>
        <p:spPr bwMode="auto">
          <a:xfrm>
            <a:off x="4214083" y="4406035"/>
            <a:ext cx="350919" cy="0"/>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21" name="Rounded Rectangle 13">
            <a:extLst>
              <a:ext uri="{FF2B5EF4-FFF2-40B4-BE49-F238E27FC236}">
                <a16:creationId xmlns="" xmlns:a16="http://schemas.microsoft.com/office/drawing/2014/main" id="{739AFA08-7FC8-4626-B375-01F3B0AC1499}"/>
              </a:ext>
            </a:extLst>
          </p:cNvPr>
          <p:cNvSpPr/>
          <p:nvPr/>
        </p:nvSpPr>
        <p:spPr bwMode="auto">
          <a:xfrm>
            <a:off x="4558211" y="2885803"/>
            <a:ext cx="2238111" cy="885294"/>
          </a:xfrm>
          <a:prstGeom prst="roundRect">
            <a:avLst>
              <a:gd name="adj" fmla="val 0"/>
            </a:avLst>
          </a:prstGeom>
          <a:solidFill>
            <a:srgbClr val="830051"/>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algn="ctr" defTabSz="914377">
              <a:lnSpc>
                <a:spcPct val="90000"/>
              </a:lnSpc>
              <a:defRPr/>
            </a:pPr>
            <a:r>
              <a:rPr lang="en-US" sz="1400" b="1">
                <a:solidFill>
                  <a:srgbClr val="FFFFFF"/>
                </a:solidFill>
              </a:rPr>
              <a:t>Dapagliflozin 10 mg </a:t>
            </a:r>
            <a:br>
              <a:rPr lang="en-US" sz="1400" b="1">
                <a:solidFill>
                  <a:srgbClr val="FFFFFF"/>
                </a:solidFill>
              </a:rPr>
            </a:br>
            <a:r>
              <a:rPr lang="en-US" sz="1400" b="1">
                <a:solidFill>
                  <a:srgbClr val="FFFFFF"/>
                </a:solidFill>
              </a:rPr>
              <a:t>+ standard of care</a:t>
            </a:r>
          </a:p>
        </p:txBody>
      </p:sp>
      <p:sp>
        <p:nvSpPr>
          <p:cNvPr id="22" name="Rounded Rectangle 14">
            <a:extLst>
              <a:ext uri="{FF2B5EF4-FFF2-40B4-BE49-F238E27FC236}">
                <a16:creationId xmlns="" xmlns:a16="http://schemas.microsoft.com/office/drawing/2014/main" id="{0547B2FF-AF4D-42EC-90A8-529C29E3A098}"/>
              </a:ext>
            </a:extLst>
          </p:cNvPr>
          <p:cNvSpPr/>
          <p:nvPr/>
        </p:nvSpPr>
        <p:spPr bwMode="auto">
          <a:xfrm>
            <a:off x="4565001" y="3963715"/>
            <a:ext cx="2238111" cy="884640"/>
          </a:xfrm>
          <a:prstGeom prst="roundRect">
            <a:avLst>
              <a:gd name="adj" fmla="val 0"/>
            </a:avLst>
          </a:prstGeom>
          <a:solidFill>
            <a:schemeClr val="tx1">
              <a:lumMod val="65000"/>
              <a:lumOff val="35000"/>
            </a:schemeClr>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rIns="0" anchor="ctr"/>
          <a:lstStyle/>
          <a:p>
            <a:pPr algn="ctr" defTabSz="914377">
              <a:lnSpc>
                <a:spcPct val="90000"/>
              </a:lnSpc>
              <a:defRPr/>
            </a:pPr>
            <a:r>
              <a:rPr lang="en-US" sz="1400" b="1">
                <a:solidFill>
                  <a:srgbClr val="FFFFFF"/>
                </a:solidFill>
              </a:rPr>
              <a:t>Placebo </a:t>
            </a:r>
            <a:br>
              <a:rPr lang="en-US" sz="1400" b="1">
                <a:solidFill>
                  <a:srgbClr val="FFFFFF"/>
                </a:solidFill>
              </a:rPr>
            </a:br>
            <a:r>
              <a:rPr lang="en-US" sz="1400" b="1">
                <a:solidFill>
                  <a:srgbClr val="FFFFFF"/>
                </a:solidFill>
              </a:rPr>
              <a:t>+ standard of care</a:t>
            </a:r>
          </a:p>
        </p:txBody>
      </p:sp>
      <p:cxnSp>
        <p:nvCxnSpPr>
          <p:cNvPr id="23" name="Straight Connector 22">
            <a:extLst>
              <a:ext uri="{FF2B5EF4-FFF2-40B4-BE49-F238E27FC236}">
                <a16:creationId xmlns="" xmlns:a16="http://schemas.microsoft.com/office/drawing/2014/main" id="{16791EDD-B489-4B7D-B9E9-1DD3BAFE1C57}"/>
              </a:ext>
            </a:extLst>
          </p:cNvPr>
          <p:cNvCxnSpPr>
            <a:cxnSpLocks/>
            <a:endCxn id="24" idx="1"/>
          </p:cNvCxnSpPr>
          <p:nvPr/>
        </p:nvCxnSpPr>
        <p:spPr bwMode="auto">
          <a:xfrm>
            <a:off x="3198785" y="3775838"/>
            <a:ext cx="620751" cy="2923"/>
          </a:xfrm>
          <a:prstGeom prst="line">
            <a:avLst/>
          </a:prstGeom>
          <a:solidFill>
            <a:schemeClr val="accent1"/>
          </a:solidFill>
          <a:ln w="28575" cap="flat" cmpd="sng" algn="ctr">
            <a:solidFill>
              <a:schemeClr val="bg1">
                <a:lumMod val="50000"/>
              </a:schemeClr>
            </a:solidFill>
            <a:prstDash val="solid"/>
            <a:round/>
            <a:headEnd type="none" w="med" len="med"/>
            <a:tailEnd type="none" w="med" len="med"/>
          </a:ln>
          <a:effectLst/>
        </p:spPr>
      </p:cxnSp>
      <p:sp>
        <p:nvSpPr>
          <p:cNvPr id="24" name="Rounded Rectangle 16">
            <a:extLst>
              <a:ext uri="{FF2B5EF4-FFF2-40B4-BE49-F238E27FC236}">
                <a16:creationId xmlns="" xmlns:a16="http://schemas.microsoft.com/office/drawing/2014/main" id="{800FF7E5-4750-4BDC-A33D-9C2A717B78DB}"/>
              </a:ext>
            </a:extLst>
          </p:cNvPr>
          <p:cNvSpPr/>
          <p:nvPr/>
        </p:nvSpPr>
        <p:spPr bwMode="auto">
          <a:xfrm>
            <a:off x="3819528" y="2516919"/>
            <a:ext cx="556151" cy="2523684"/>
          </a:xfrm>
          <a:prstGeom prst="roundRect">
            <a:avLst>
              <a:gd name="adj" fmla="val 0"/>
            </a:avLst>
          </a:prstGeom>
          <a:solidFill>
            <a:schemeClr val="bg1"/>
          </a:solidFill>
          <a:ln w="28575">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vert270" wrap="square" lIns="91440" tIns="45720" rIns="91440" bIns="45720" numCol="1" rtlCol="0" anchor="ctr" anchorCtr="0" compatLnSpc="1">
            <a:prstTxWarp prst="textNoShape">
              <a:avLst/>
            </a:prstTxWarp>
          </a:bodyPr>
          <a:lstStyle/>
          <a:p>
            <a:pPr marL="117469" indent="-117469" algn="ctr" defTabSz="457178">
              <a:defRPr/>
            </a:pPr>
            <a:r>
              <a:rPr lang="en-GB" sz="1400" b="1">
                <a:solidFill>
                  <a:srgbClr val="000000"/>
                </a:solidFill>
              </a:rPr>
              <a:t>1:1</a:t>
            </a:r>
          </a:p>
          <a:p>
            <a:pPr marL="117469" indent="-117469" algn="ctr" defTabSz="457178">
              <a:defRPr/>
            </a:pPr>
            <a:r>
              <a:rPr lang="en-GB" sz="1400" b="1">
                <a:solidFill>
                  <a:srgbClr val="000000"/>
                </a:solidFill>
              </a:rPr>
              <a:t>Double-blind</a:t>
            </a:r>
            <a:endParaRPr lang="en-GB" sz="1400">
              <a:solidFill>
                <a:srgbClr val="000000"/>
              </a:solidFill>
            </a:endParaRPr>
          </a:p>
        </p:txBody>
      </p:sp>
      <p:sp>
        <p:nvSpPr>
          <p:cNvPr id="26" name="Rounded Rectangle 19">
            <a:extLst>
              <a:ext uri="{FF2B5EF4-FFF2-40B4-BE49-F238E27FC236}">
                <a16:creationId xmlns="" xmlns:a16="http://schemas.microsoft.com/office/drawing/2014/main" id="{232BC477-BAF3-4F95-B969-D9B06CA8D738}"/>
              </a:ext>
            </a:extLst>
          </p:cNvPr>
          <p:cNvSpPr/>
          <p:nvPr/>
        </p:nvSpPr>
        <p:spPr bwMode="auto">
          <a:xfrm>
            <a:off x="7154030" y="2516923"/>
            <a:ext cx="556151" cy="2523685"/>
          </a:xfrm>
          <a:prstGeom prst="roundRect">
            <a:avLst>
              <a:gd name="adj" fmla="val 0"/>
            </a:avLst>
          </a:prstGeom>
          <a:solidFill>
            <a:schemeClr val="bg1"/>
          </a:solidFill>
          <a:ln w="28575">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vert270" wrap="square" lIns="91440" tIns="45720" rIns="91440" bIns="45720" numCol="1" rtlCol="0" anchor="ctr" anchorCtr="0" compatLnSpc="1">
            <a:prstTxWarp prst="textNoShape">
              <a:avLst/>
            </a:prstTxWarp>
          </a:bodyPr>
          <a:lstStyle/>
          <a:p>
            <a:pPr marL="117469" indent="-117469" algn="ctr" defTabSz="457178">
              <a:defRPr/>
            </a:pPr>
            <a:r>
              <a:rPr lang="en-GB" sz="1400" b="1">
                <a:solidFill>
                  <a:srgbClr val="000000"/>
                </a:solidFill>
              </a:rPr>
              <a:t>End Points</a:t>
            </a:r>
            <a:endParaRPr lang="en-GB" sz="1400">
              <a:solidFill>
                <a:srgbClr val="000000"/>
              </a:solidFill>
            </a:endParaRPr>
          </a:p>
        </p:txBody>
      </p:sp>
      <p:sp>
        <p:nvSpPr>
          <p:cNvPr id="27" name="Rounded Rectangle 20">
            <a:extLst>
              <a:ext uri="{FF2B5EF4-FFF2-40B4-BE49-F238E27FC236}">
                <a16:creationId xmlns="" xmlns:a16="http://schemas.microsoft.com/office/drawing/2014/main" id="{05A68D60-886A-4704-9C41-DE3DB424B86D}"/>
              </a:ext>
            </a:extLst>
          </p:cNvPr>
          <p:cNvSpPr/>
          <p:nvPr/>
        </p:nvSpPr>
        <p:spPr bwMode="auto">
          <a:xfrm>
            <a:off x="7899759" y="2790261"/>
            <a:ext cx="3848447" cy="800100"/>
          </a:xfrm>
          <a:prstGeom prst="roundRect">
            <a:avLst>
              <a:gd name="adj" fmla="val 0"/>
            </a:avLst>
          </a:prstGeom>
          <a:solidFill>
            <a:srgbClr val="002060"/>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lIns="91440" tIns="45720" rIns="0" bIns="45720" anchor="ctr"/>
          <a:lstStyle/>
          <a:p>
            <a:pPr defTabSz="457178">
              <a:spcBef>
                <a:spcPts val="600"/>
              </a:spcBef>
              <a:defRPr/>
            </a:pPr>
            <a:r>
              <a:rPr lang="en-US" sz="1400" b="1" spc="-31">
                <a:solidFill>
                  <a:srgbClr val="FFFFFF"/>
                </a:solidFill>
              </a:rPr>
              <a:t>Composite of sustained  ≥50% eGFR decline, ESKD</a:t>
            </a:r>
            <a:r>
              <a:rPr lang="en-US" sz="1400" b="1" spc="-31" baseline="30000">
                <a:solidFill>
                  <a:srgbClr val="FFFFFF"/>
                </a:solidFill>
              </a:rPr>
              <a:t>a</a:t>
            </a:r>
            <a:r>
              <a:rPr lang="en-US" sz="1400" b="1" spc="-31">
                <a:solidFill>
                  <a:srgbClr val="FFFFFF"/>
                </a:solidFill>
              </a:rPr>
              <a:t>, renal or CV death </a:t>
            </a:r>
            <a:endParaRPr lang="en-US" sz="1400" b="1" spc="-31">
              <a:solidFill>
                <a:srgbClr val="FFFFFF"/>
              </a:solidFill>
              <a:cs typeface="Arial"/>
            </a:endParaRPr>
          </a:p>
        </p:txBody>
      </p:sp>
      <p:sp>
        <p:nvSpPr>
          <p:cNvPr id="28" name="TextBox 27">
            <a:extLst>
              <a:ext uri="{FF2B5EF4-FFF2-40B4-BE49-F238E27FC236}">
                <a16:creationId xmlns="" xmlns:a16="http://schemas.microsoft.com/office/drawing/2014/main" id="{F5BF39A9-B7DC-4A64-889C-549C223AA1D5}"/>
              </a:ext>
            </a:extLst>
          </p:cNvPr>
          <p:cNvSpPr txBox="1"/>
          <p:nvPr/>
        </p:nvSpPr>
        <p:spPr>
          <a:xfrm>
            <a:off x="7788612" y="2473797"/>
            <a:ext cx="2179873" cy="338554"/>
          </a:xfrm>
          <a:prstGeom prst="rect">
            <a:avLst/>
          </a:prstGeom>
          <a:noFill/>
        </p:spPr>
        <p:txBody>
          <a:bodyPr wrap="square" rtlCol="0">
            <a:spAutoFit/>
          </a:bodyPr>
          <a:lstStyle/>
          <a:p>
            <a:pPr defTabSz="914377">
              <a:defRPr/>
            </a:pPr>
            <a:r>
              <a:rPr lang="en-US" sz="1600" b="1">
                <a:solidFill>
                  <a:srgbClr val="000000"/>
                </a:solidFill>
              </a:rPr>
              <a:t>Primary Outcome</a:t>
            </a:r>
          </a:p>
        </p:txBody>
      </p:sp>
      <p:sp>
        <p:nvSpPr>
          <p:cNvPr id="29" name="Rounded Rectangle 79">
            <a:extLst>
              <a:ext uri="{FF2B5EF4-FFF2-40B4-BE49-F238E27FC236}">
                <a16:creationId xmlns="" xmlns:a16="http://schemas.microsoft.com/office/drawing/2014/main" id="{35BF925C-EC9D-46C1-B3F6-C47D506AE463}"/>
              </a:ext>
            </a:extLst>
          </p:cNvPr>
          <p:cNvSpPr/>
          <p:nvPr/>
        </p:nvSpPr>
        <p:spPr bwMode="auto">
          <a:xfrm>
            <a:off x="4606731" y="5158849"/>
            <a:ext cx="2167511" cy="627272"/>
          </a:xfrm>
          <a:prstGeom prst="roundRect">
            <a:avLst>
              <a:gd name="adj" fmla="val 0"/>
            </a:avLst>
          </a:prstGeom>
          <a:solidFill>
            <a:srgbClr val="FFFFFF"/>
          </a:solidFill>
          <a:ln w="25400" cap="flat" cmpd="sng" algn="ctr">
            <a:solidFill>
              <a:srgbClr val="000000"/>
            </a:solidFill>
            <a:prstDash val="soli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332" eaLnBrk="0" hangingPunct="0">
              <a:spcBef>
                <a:spcPts val="600"/>
              </a:spcBef>
              <a:buClr>
                <a:srgbClr val="7F134C"/>
              </a:buClr>
              <a:defRPr/>
            </a:pPr>
            <a:r>
              <a:rPr lang="en-US" sz="1400" b="1" kern="0" dirty="0">
                <a:solidFill>
                  <a:srgbClr val="FF0000"/>
                </a:solidFill>
                <a:cs typeface="Arial" pitchFamily="34" charset="0"/>
              </a:rPr>
              <a:t>4304 Randomized</a:t>
            </a:r>
          </a:p>
          <a:p>
            <a:pPr defTabSz="685766" eaLnBrk="0" hangingPunct="0">
              <a:defRPr/>
            </a:pPr>
            <a:r>
              <a:rPr lang="en-GB" sz="1200" b="1" dirty="0">
                <a:solidFill>
                  <a:srgbClr val="000000"/>
                </a:solidFill>
              </a:rPr>
              <a:t>Median follow-up 2.4 years</a:t>
            </a:r>
          </a:p>
        </p:txBody>
      </p:sp>
      <p:sp>
        <p:nvSpPr>
          <p:cNvPr id="30" name="Rectangle 29">
            <a:extLst>
              <a:ext uri="{FF2B5EF4-FFF2-40B4-BE49-F238E27FC236}">
                <a16:creationId xmlns="" xmlns:a16="http://schemas.microsoft.com/office/drawing/2014/main" id="{CF3CB2F2-0E17-49F1-9789-8071DE6CA7D1}"/>
              </a:ext>
            </a:extLst>
          </p:cNvPr>
          <p:cNvSpPr>
            <a:spLocks/>
          </p:cNvSpPr>
          <p:nvPr/>
        </p:nvSpPr>
        <p:spPr>
          <a:xfrm>
            <a:off x="1372717" y="1259808"/>
            <a:ext cx="10819283" cy="60247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0" rtlCol="0" anchor="ctr"/>
          <a:lstStyle/>
          <a:p>
            <a:r>
              <a:rPr lang="en-US" sz="1300" b="1">
                <a:solidFill>
                  <a:srgbClr val="000000"/>
                </a:solidFill>
              </a:rPr>
              <a:t>To assess whether treatment with dapagliflozin, compared with placebo, reduced the risk of renal and CV events in patients with </a:t>
            </a:r>
            <a:br>
              <a:rPr lang="en-US" sz="1300" b="1">
                <a:solidFill>
                  <a:srgbClr val="000000"/>
                </a:solidFill>
              </a:rPr>
            </a:br>
            <a:r>
              <a:rPr lang="en-US" sz="1300" b="1">
                <a:solidFill>
                  <a:srgbClr val="000000"/>
                </a:solidFill>
              </a:rPr>
              <a:t>CKD with or without T2D, and who were receiving standard of care including a stable dose of an </a:t>
            </a:r>
            <a:r>
              <a:rPr lang="en-US" sz="1300" b="1" err="1">
                <a:solidFill>
                  <a:srgbClr val="000000"/>
                </a:solidFill>
              </a:rPr>
              <a:t>ACEi</a:t>
            </a:r>
            <a:r>
              <a:rPr lang="en-US" sz="1300" b="1">
                <a:solidFill>
                  <a:srgbClr val="000000"/>
                </a:solidFill>
              </a:rPr>
              <a:t> or ARB</a:t>
            </a:r>
            <a:endParaRPr lang="en-AU" sz="1300" b="1">
              <a:solidFill>
                <a:srgbClr val="000000"/>
              </a:solidFill>
            </a:endParaRPr>
          </a:p>
        </p:txBody>
      </p:sp>
      <p:sp>
        <p:nvSpPr>
          <p:cNvPr id="31" name="Rectangle 30">
            <a:extLst>
              <a:ext uri="{FF2B5EF4-FFF2-40B4-BE49-F238E27FC236}">
                <a16:creationId xmlns="" xmlns:a16="http://schemas.microsoft.com/office/drawing/2014/main" id="{16D87F68-B5D6-4850-92DC-9BFCFEF36A07}"/>
              </a:ext>
            </a:extLst>
          </p:cNvPr>
          <p:cNvSpPr/>
          <p:nvPr/>
        </p:nvSpPr>
        <p:spPr>
          <a:xfrm>
            <a:off x="457219" y="1259808"/>
            <a:ext cx="1038225" cy="602478"/>
          </a:xfrm>
          <a:prstGeom prst="rect">
            <a:avLst/>
          </a:prstGeom>
          <a:solidFill>
            <a:schemeClr val="accent2"/>
          </a:solidFill>
          <a:ln>
            <a:noFill/>
          </a:ln>
        </p:spPr>
        <p:txBody>
          <a:bodyPr wrap="none" anchor="ctr">
            <a:noAutofit/>
          </a:bodyPr>
          <a:lstStyle/>
          <a:p>
            <a:r>
              <a:rPr lang="en-GB" sz="1400" b="1">
                <a:solidFill>
                  <a:srgbClr val="FFFFFF"/>
                </a:solidFill>
              </a:rPr>
              <a:t>Objective </a:t>
            </a:r>
            <a:endParaRPr lang="en-US" sz="1400">
              <a:solidFill>
                <a:srgbClr val="FFFFFF"/>
              </a:solidFill>
            </a:endParaRPr>
          </a:p>
        </p:txBody>
      </p:sp>
      <p:sp>
        <p:nvSpPr>
          <p:cNvPr id="32" name="Rounded Rectangle 17">
            <a:extLst>
              <a:ext uri="{FF2B5EF4-FFF2-40B4-BE49-F238E27FC236}">
                <a16:creationId xmlns="" xmlns:a16="http://schemas.microsoft.com/office/drawing/2014/main" id="{CC65E90F-BE4C-4438-B331-7C01A7F7C2A3}"/>
              </a:ext>
            </a:extLst>
          </p:cNvPr>
          <p:cNvSpPr/>
          <p:nvPr/>
        </p:nvSpPr>
        <p:spPr bwMode="auto">
          <a:xfrm>
            <a:off x="443824" y="2005051"/>
            <a:ext cx="3174367" cy="4005224"/>
          </a:xfrm>
          <a:prstGeom prst="roundRect">
            <a:avLst>
              <a:gd name="adj" fmla="val 0"/>
            </a:avLst>
          </a:prstGeom>
          <a:solidFill>
            <a:schemeClr val="bg1"/>
          </a:solidFill>
          <a:ln w="28575">
            <a:solidFill>
              <a:schemeClr val="accent6"/>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182880" tIns="34291" rIns="68580" bIns="34291" numCol="1" rtlCol="0" anchor="ctr" anchorCtr="0" compatLnSpc="1">
            <a:prstTxWarp prst="textNoShape">
              <a:avLst/>
            </a:prstTxWarp>
          </a:bodyPr>
          <a:lstStyle/>
          <a:p>
            <a:pPr marL="87630" indent="-87630" algn="ctr" defTabSz="914377">
              <a:spcAft>
                <a:spcPts val="300"/>
              </a:spcAft>
              <a:defRPr/>
            </a:pPr>
            <a:r>
              <a:rPr lang="en-GB" sz="1600" b="1" dirty="0">
                <a:solidFill>
                  <a:srgbClr val="F0AB00">
                    <a:lumMod val="75000"/>
                  </a:srgbClr>
                </a:solidFill>
              </a:rPr>
              <a:t>Key Inclusion Criteria</a:t>
            </a:r>
            <a:endParaRPr lang="en-US" dirty="0">
              <a:solidFill>
                <a:srgbClr val="F0AB00">
                  <a:lumMod val="75000"/>
                </a:srgbClr>
              </a:solidFill>
            </a:endParaRPr>
          </a:p>
          <a:p>
            <a:pPr marL="171450" indent="-171450" defTabSz="914377">
              <a:spcAft>
                <a:spcPts val="300"/>
              </a:spcAft>
              <a:buClr>
                <a:srgbClr val="7F134C"/>
              </a:buClr>
              <a:buFont typeface="Arial" panose="020B0604020202020204" pitchFamily="34" charset="0"/>
              <a:buChar char="•"/>
              <a:defRPr/>
            </a:pPr>
            <a:r>
              <a:rPr lang="en-GB" sz="1400" b="1" dirty="0">
                <a:solidFill>
                  <a:srgbClr val="000000"/>
                </a:solidFill>
              </a:rPr>
              <a:t>≥18 years of age</a:t>
            </a:r>
            <a:endParaRPr lang="en-GB" sz="1400" b="1" dirty="0">
              <a:solidFill>
                <a:srgbClr val="000000"/>
              </a:solidFill>
              <a:cs typeface="Arial"/>
            </a:endParaRPr>
          </a:p>
          <a:p>
            <a:pPr marL="171450" indent="-171450" defTabSz="914377">
              <a:spcAft>
                <a:spcPts val="300"/>
              </a:spcAft>
              <a:buClr>
                <a:srgbClr val="7F134C"/>
              </a:buClr>
              <a:buFont typeface="Arial" panose="020B0604020202020204" pitchFamily="34" charset="0"/>
              <a:buChar char="•"/>
              <a:defRPr/>
            </a:pPr>
            <a:r>
              <a:rPr lang="en-GB" sz="1400" b="1" dirty="0" err="1">
                <a:solidFill>
                  <a:srgbClr val="FF0000"/>
                </a:solidFill>
              </a:rPr>
              <a:t>eGFR</a:t>
            </a:r>
            <a:r>
              <a:rPr lang="en-GB" sz="1400" b="1" dirty="0">
                <a:solidFill>
                  <a:srgbClr val="FF0000"/>
                </a:solidFill>
              </a:rPr>
              <a:t> </a:t>
            </a:r>
            <a:r>
              <a:rPr lang="en-GB" sz="1400" b="1" dirty="0" smtClean="0">
                <a:solidFill>
                  <a:srgbClr val="FF0000"/>
                </a:solidFill>
              </a:rPr>
              <a:t>25-75 </a:t>
            </a:r>
            <a:r>
              <a:rPr lang="en-US" sz="1300" b="1" dirty="0">
                <a:solidFill>
                  <a:srgbClr val="FF0000"/>
                </a:solidFill>
              </a:rPr>
              <a:t>mL/min/1.73m</a:t>
            </a:r>
            <a:r>
              <a:rPr lang="en-US" sz="1300" b="1" baseline="30000" dirty="0">
                <a:solidFill>
                  <a:srgbClr val="FF0000"/>
                </a:solidFill>
              </a:rPr>
              <a:t>2</a:t>
            </a:r>
            <a:r>
              <a:rPr lang="en-US" sz="1200" b="1" dirty="0">
                <a:solidFill>
                  <a:srgbClr val="FF0000"/>
                </a:solidFill>
              </a:rPr>
              <a:t> </a:t>
            </a:r>
            <a:endParaRPr lang="en-US" sz="1200" b="1" dirty="0">
              <a:solidFill>
                <a:srgbClr val="FF0000"/>
              </a:solidFill>
              <a:cs typeface="Arial"/>
            </a:endParaRPr>
          </a:p>
          <a:p>
            <a:pPr marL="171450" indent="-171450" defTabSz="914377">
              <a:spcAft>
                <a:spcPts val="300"/>
              </a:spcAft>
              <a:buClr>
                <a:srgbClr val="7F134C"/>
              </a:buClr>
              <a:buFont typeface="Arial" panose="020B0604020202020204" pitchFamily="34" charset="0"/>
              <a:buChar char="•"/>
              <a:defRPr/>
            </a:pPr>
            <a:r>
              <a:rPr lang="en-GB" sz="1400" b="1" dirty="0">
                <a:solidFill>
                  <a:srgbClr val="FF0000"/>
                </a:solidFill>
              </a:rPr>
              <a:t>UACR </a:t>
            </a:r>
            <a:r>
              <a:rPr lang="en-GB" sz="1400" b="1" dirty="0" smtClean="0">
                <a:solidFill>
                  <a:srgbClr val="FF0000"/>
                </a:solidFill>
              </a:rPr>
              <a:t>200- 5000 </a:t>
            </a:r>
            <a:r>
              <a:rPr lang="en-GB" sz="1400" b="1" dirty="0">
                <a:solidFill>
                  <a:srgbClr val="FF0000"/>
                </a:solidFill>
              </a:rPr>
              <a:t>mg/g</a:t>
            </a:r>
            <a:endParaRPr lang="en-GB" sz="1400" b="1" dirty="0">
              <a:solidFill>
                <a:srgbClr val="FF0000"/>
              </a:solidFill>
              <a:cs typeface="Arial"/>
            </a:endParaRPr>
          </a:p>
          <a:p>
            <a:pPr marL="171450" indent="-171450" defTabSz="914377">
              <a:spcAft>
                <a:spcPts val="300"/>
              </a:spcAft>
              <a:buClr>
                <a:srgbClr val="7F134C"/>
              </a:buClr>
              <a:buFont typeface="Arial" panose="020B0604020202020204" pitchFamily="34" charset="0"/>
              <a:buChar char="•"/>
              <a:defRPr/>
            </a:pPr>
            <a:r>
              <a:rPr lang="en-GB" sz="1400" b="1" dirty="0">
                <a:solidFill>
                  <a:srgbClr val="FF0000"/>
                </a:solidFill>
              </a:rPr>
              <a:t>Stable dose of </a:t>
            </a:r>
            <a:r>
              <a:rPr lang="en-GB" sz="1400" b="1" dirty="0" err="1">
                <a:solidFill>
                  <a:srgbClr val="FF0000"/>
                </a:solidFill>
              </a:rPr>
              <a:t>ACEi</a:t>
            </a:r>
            <a:r>
              <a:rPr lang="en-GB" sz="1400" b="1" dirty="0">
                <a:solidFill>
                  <a:srgbClr val="FF0000"/>
                </a:solidFill>
              </a:rPr>
              <a:t>/ARB for </a:t>
            </a:r>
            <a:br>
              <a:rPr lang="en-GB" sz="1400" b="1" dirty="0">
                <a:solidFill>
                  <a:srgbClr val="FF0000"/>
                </a:solidFill>
              </a:rPr>
            </a:br>
            <a:r>
              <a:rPr lang="en-GB" sz="1400" b="1" dirty="0">
                <a:solidFill>
                  <a:srgbClr val="FF0000"/>
                </a:solidFill>
              </a:rPr>
              <a:t>≥4 weeks</a:t>
            </a:r>
            <a:endParaRPr lang="en-GB" sz="1400" b="1" dirty="0">
              <a:solidFill>
                <a:srgbClr val="FF0000"/>
              </a:solidFill>
              <a:cs typeface="Arial"/>
            </a:endParaRPr>
          </a:p>
          <a:p>
            <a:pPr marL="171450" indent="-171450" defTabSz="914377">
              <a:spcAft>
                <a:spcPts val="300"/>
              </a:spcAft>
              <a:buClr>
                <a:srgbClr val="7F134C"/>
              </a:buClr>
              <a:buFont typeface="Arial" panose="020B0604020202020204" pitchFamily="34" charset="0"/>
              <a:buChar char="•"/>
              <a:defRPr/>
            </a:pPr>
            <a:r>
              <a:rPr lang="en-GB" sz="1400" b="1" dirty="0">
                <a:solidFill>
                  <a:srgbClr val="FF0000"/>
                </a:solidFill>
                <a:cs typeface="Arial"/>
              </a:rPr>
              <a:t>With and without T2D</a:t>
            </a:r>
            <a:endParaRPr lang="en-GB" sz="1400" b="1" dirty="0">
              <a:solidFill>
                <a:srgbClr val="FF0000"/>
              </a:solidFill>
            </a:endParaRPr>
          </a:p>
          <a:p>
            <a:pPr marL="87630" indent="-87630" algn="ctr" defTabSz="914377">
              <a:spcBef>
                <a:spcPts val="1200"/>
              </a:spcBef>
              <a:spcAft>
                <a:spcPts val="300"/>
              </a:spcAft>
              <a:defRPr/>
            </a:pPr>
            <a:r>
              <a:rPr lang="en-GB" sz="1600" b="1" dirty="0">
                <a:solidFill>
                  <a:srgbClr val="F0AB00">
                    <a:lumMod val="75000"/>
                  </a:srgbClr>
                </a:solidFill>
              </a:rPr>
              <a:t>Key Exclusion Criteria</a:t>
            </a:r>
            <a:endParaRPr lang="en-GB" sz="1600" b="1" dirty="0">
              <a:solidFill>
                <a:srgbClr val="F0AB00">
                  <a:lumMod val="75000"/>
                </a:srgbClr>
              </a:solidFill>
              <a:cs typeface="Arial"/>
            </a:endParaRPr>
          </a:p>
          <a:p>
            <a:pPr marL="171450" indent="-171450" defTabSz="914377">
              <a:spcAft>
                <a:spcPts val="300"/>
              </a:spcAft>
              <a:buClr>
                <a:srgbClr val="7F134C"/>
              </a:buClr>
              <a:buFont typeface="Arial" panose="020B0604020202020204" pitchFamily="34" charset="0"/>
              <a:buChar char="•"/>
              <a:defRPr/>
            </a:pPr>
            <a:r>
              <a:rPr lang="en-US" sz="1400" b="1" dirty="0">
                <a:solidFill>
                  <a:srgbClr val="000000"/>
                </a:solidFill>
              </a:rPr>
              <a:t>T1D</a:t>
            </a:r>
            <a:endParaRPr lang="en-US" sz="1400" b="1" dirty="0">
              <a:solidFill>
                <a:srgbClr val="000000"/>
              </a:solidFill>
              <a:cs typeface="Arial"/>
            </a:endParaRPr>
          </a:p>
          <a:p>
            <a:pPr marL="171450" indent="-171450" defTabSz="914377">
              <a:spcAft>
                <a:spcPts val="300"/>
              </a:spcAft>
              <a:buClr>
                <a:srgbClr val="7F134C"/>
              </a:buClr>
              <a:buFont typeface="Arial" panose="020B0604020202020204" pitchFamily="34" charset="0"/>
              <a:buChar char="•"/>
              <a:defRPr/>
            </a:pPr>
            <a:r>
              <a:rPr lang="en-US" sz="1400" b="1" dirty="0">
                <a:solidFill>
                  <a:srgbClr val="000000"/>
                </a:solidFill>
                <a:cs typeface="Arial"/>
              </a:rPr>
              <a:t>Polycystic kidney disease, lupus nephritis, ANCA-associated </a:t>
            </a:r>
            <a:r>
              <a:rPr lang="en-US" sz="1400" b="1" dirty="0" err="1">
                <a:solidFill>
                  <a:srgbClr val="000000"/>
                </a:solidFill>
                <a:cs typeface="Arial"/>
              </a:rPr>
              <a:t>vasculitis</a:t>
            </a:r>
            <a:endParaRPr lang="en-US" sz="1400" b="1" dirty="0">
              <a:solidFill>
                <a:srgbClr val="000000"/>
              </a:solidFill>
              <a:cs typeface="Arial"/>
            </a:endParaRPr>
          </a:p>
          <a:p>
            <a:pPr marL="171450" indent="-171450" defTabSz="914377">
              <a:spcAft>
                <a:spcPts val="300"/>
              </a:spcAft>
              <a:buClr>
                <a:srgbClr val="7F134C"/>
              </a:buClr>
              <a:buFont typeface="Arial" panose="020B0604020202020204" pitchFamily="34" charset="0"/>
              <a:buChar char="•"/>
              <a:defRPr/>
            </a:pPr>
            <a:r>
              <a:rPr lang="en-US" sz="1400" b="1" dirty="0">
                <a:solidFill>
                  <a:srgbClr val="000000"/>
                </a:solidFill>
                <a:cs typeface="Arial"/>
              </a:rPr>
              <a:t>Immunosuppressive therapy </a:t>
            </a:r>
            <a:r>
              <a:rPr lang="en-GB" sz="1400" b="1" dirty="0">
                <a:solidFill>
                  <a:srgbClr val="000000"/>
                </a:solidFill>
              </a:rPr>
              <a:t>≤6 months prior to </a:t>
            </a:r>
            <a:r>
              <a:rPr lang="en-GB" sz="1400" b="1" dirty="0" err="1">
                <a:solidFill>
                  <a:srgbClr val="000000"/>
                </a:solidFill>
              </a:rPr>
              <a:t>enrollment</a:t>
            </a:r>
            <a:r>
              <a:rPr lang="en-US" sz="1400" b="1" dirty="0">
                <a:solidFill>
                  <a:srgbClr val="000000"/>
                </a:solidFill>
                <a:cs typeface="Arial"/>
              </a:rPr>
              <a:t> </a:t>
            </a:r>
          </a:p>
        </p:txBody>
      </p:sp>
      <p:sp>
        <p:nvSpPr>
          <p:cNvPr id="2" name="Rectangle 1"/>
          <p:cNvSpPr/>
          <p:nvPr/>
        </p:nvSpPr>
        <p:spPr>
          <a:xfrm>
            <a:off x="3816416" y="2005060"/>
            <a:ext cx="8375584" cy="307777"/>
          </a:xfrm>
          <a:prstGeom prst="rect">
            <a:avLst/>
          </a:prstGeom>
        </p:spPr>
        <p:txBody>
          <a:bodyPr wrap="square">
            <a:spAutoFit/>
          </a:bodyPr>
          <a:lstStyle/>
          <a:p>
            <a:r>
              <a:rPr lang="en-US" sz="1400" b="1" i="1" dirty="0"/>
              <a:t>multinational, multicenter, randomized, double-blind, parallel-group, placebo-controlled </a:t>
            </a:r>
          </a:p>
        </p:txBody>
      </p:sp>
      <p:sp>
        <p:nvSpPr>
          <p:cNvPr id="33" name="Text Placeholder 13">
            <a:extLst>
              <a:ext uri="{FF2B5EF4-FFF2-40B4-BE49-F238E27FC236}">
                <a16:creationId xmlns="" xmlns:a16="http://schemas.microsoft.com/office/drawing/2014/main" id="{803F0E72-E7F7-4AE0-AE2F-62F7AE726775}"/>
              </a:ext>
            </a:extLst>
          </p:cNvPr>
          <p:cNvSpPr>
            <a:spLocks noGrp="1"/>
          </p:cNvSpPr>
          <p:nvPr>
            <p:ph type="body" sz="quarter" idx="13"/>
          </p:nvPr>
        </p:nvSpPr>
        <p:spPr>
          <a:xfrm>
            <a:off x="4437245" y="6337751"/>
            <a:ext cx="7778835" cy="394137"/>
          </a:xfrm>
        </p:spPr>
        <p:txBody>
          <a:bodyPr/>
          <a:lstStyle/>
          <a:p>
            <a:r>
              <a:rPr lang="en-US" sz="1050" i="1" dirty="0" smtClean="0">
                <a:solidFill>
                  <a:schemeClr val="bg1">
                    <a:lumMod val="50000"/>
                  </a:schemeClr>
                </a:solidFill>
                <a:ea typeface="+mn-lt"/>
                <a:cs typeface="+mn-lt"/>
              </a:rPr>
              <a:t>1</a:t>
            </a:r>
            <a:r>
              <a:rPr lang="en-US" sz="1050" i="1" dirty="0">
                <a:solidFill>
                  <a:schemeClr val="bg1">
                    <a:lumMod val="50000"/>
                  </a:schemeClr>
                </a:solidFill>
                <a:ea typeface="+mn-lt"/>
                <a:cs typeface="+mn-lt"/>
              </a:rPr>
              <a:t>. </a:t>
            </a:r>
            <a:r>
              <a:rPr lang="en-US" sz="1050" i="1" dirty="0" err="1">
                <a:solidFill>
                  <a:schemeClr val="bg1">
                    <a:lumMod val="50000"/>
                  </a:schemeClr>
                </a:solidFill>
                <a:ea typeface="+mn-lt"/>
                <a:cs typeface="+mn-lt"/>
              </a:rPr>
              <a:t>Heerspink</a:t>
            </a:r>
            <a:r>
              <a:rPr lang="en-US" sz="1050" i="1" dirty="0">
                <a:solidFill>
                  <a:schemeClr val="bg1">
                    <a:lumMod val="50000"/>
                  </a:schemeClr>
                </a:solidFill>
                <a:ea typeface="+mn-lt"/>
                <a:cs typeface="+mn-lt"/>
              </a:rPr>
              <a:t> HJL et al. N </a:t>
            </a:r>
            <a:r>
              <a:rPr lang="en-US" sz="1050" i="1" dirty="0" err="1">
                <a:solidFill>
                  <a:schemeClr val="bg1">
                    <a:lumMod val="50000"/>
                  </a:schemeClr>
                </a:solidFill>
                <a:ea typeface="+mn-lt"/>
                <a:cs typeface="+mn-lt"/>
              </a:rPr>
              <a:t>Engl</a:t>
            </a:r>
            <a:r>
              <a:rPr lang="en-US" sz="1050" i="1" dirty="0">
                <a:solidFill>
                  <a:schemeClr val="bg1">
                    <a:lumMod val="50000"/>
                  </a:schemeClr>
                </a:solidFill>
                <a:ea typeface="+mn-lt"/>
                <a:cs typeface="+mn-lt"/>
              </a:rPr>
              <a:t> J Med. 2020; 383:1436-1446; 2.Wheeler DC et al, Lancet Diabetes Endocrinol 2021; 9:22-31</a:t>
            </a:r>
          </a:p>
        </p:txBody>
      </p:sp>
      <p:sp>
        <p:nvSpPr>
          <p:cNvPr id="3" name="Rectangle 2"/>
          <p:cNvSpPr/>
          <p:nvPr/>
        </p:nvSpPr>
        <p:spPr>
          <a:xfrm>
            <a:off x="440660" y="6125769"/>
            <a:ext cx="3647152" cy="646331"/>
          </a:xfrm>
          <a:prstGeom prst="rect">
            <a:avLst/>
          </a:prstGeom>
        </p:spPr>
        <p:txBody>
          <a:bodyPr wrap="none">
            <a:spAutoFit/>
          </a:bodyPr>
          <a:lstStyle/>
          <a:p>
            <a:r>
              <a:rPr lang="en-US" dirty="0"/>
              <a:t>median follow-up was 2.4 </a:t>
            </a:r>
            <a:r>
              <a:rPr lang="en-US" dirty="0" smtClean="0"/>
              <a:t>years.2</a:t>
            </a:r>
          </a:p>
          <a:p>
            <a:r>
              <a:rPr lang="en-US" b="1" dirty="0" smtClean="0">
                <a:solidFill>
                  <a:srgbClr val="FF0000"/>
                </a:solidFill>
              </a:rPr>
              <a:t>1/3 of </a:t>
            </a:r>
            <a:r>
              <a:rPr lang="en-US" b="1" dirty="0" err="1" smtClean="0">
                <a:solidFill>
                  <a:srgbClr val="FF0000"/>
                </a:solidFill>
              </a:rPr>
              <a:t>pnts</a:t>
            </a:r>
            <a:r>
              <a:rPr lang="en-US" b="1" dirty="0" smtClean="0">
                <a:solidFill>
                  <a:srgbClr val="FF0000"/>
                </a:solidFill>
              </a:rPr>
              <a:t> did NOT have T2DM </a:t>
            </a:r>
            <a:endParaRPr lang="en-US" b="1" dirty="0">
              <a:solidFill>
                <a:srgbClr val="FF0000"/>
              </a:solidFill>
            </a:endParaRPr>
          </a:p>
        </p:txBody>
      </p:sp>
    </p:spTree>
    <p:extLst>
      <p:ext uri="{BB962C8B-B14F-4D97-AF65-F5344CB8AC3E}">
        <p14:creationId xmlns:p14="http://schemas.microsoft.com/office/powerpoint/2010/main" val="2442701328"/>
      </p:ext>
    </p:extLst>
  </p:cSld>
  <p:clrMapOvr>
    <a:masterClrMapping/>
  </p:clrMapOvr>
  <p:transition>
    <p:fade/>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C682EA37-DF84-4A60-B30E-3076404A50B5}"/>
              </a:ext>
            </a:extLst>
          </p:cNvPr>
          <p:cNvSpPr>
            <a:spLocks noGrp="1"/>
          </p:cNvSpPr>
          <p:nvPr>
            <p:ph type="title"/>
          </p:nvPr>
        </p:nvSpPr>
        <p:spPr/>
        <p:txBody>
          <a:bodyPr>
            <a:normAutofit/>
          </a:bodyPr>
          <a:lstStyle/>
          <a:p>
            <a:r>
              <a:rPr lang="en-US"/>
              <a:t>Prespecified and </a:t>
            </a:r>
            <a:r>
              <a:rPr lang="en-US" i="1"/>
              <a:t>Post Hoc </a:t>
            </a:r>
            <a:r>
              <a:rPr lang="en-US"/>
              <a:t>Exploratory Outcomes by CV Disease</a:t>
            </a:r>
          </a:p>
        </p:txBody>
      </p:sp>
      <p:sp>
        <p:nvSpPr>
          <p:cNvPr id="125" name="Text Placeholder 3"/>
          <p:cNvSpPr>
            <a:spLocks noGrp="1"/>
          </p:cNvSpPr>
          <p:nvPr>
            <p:ph type="body" sz="quarter" idx="13"/>
          </p:nvPr>
        </p:nvSpPr>
        <p:spPr/>
        <p:txBody>
          <a:bodyPr/>
          <a:lstStyle/>
          <a:p>
            <a:r>
              <a:rPr lang="en-US"/>
              <a:t>CV = cardiovascular; CVD = cardiovascular disease; ESKD = end-stage kidney disease; </a:t>
            </a:r>
            <a:r>
              <a:rPr lang="en-US" err="1"/>
              <a:t>hHF</a:t>
            </a:r>
            <a:r>
              <a:rPr lang="en-US"/>
              <a:t> = hospitalization for heart failure; MI = myocardial infarction.</a:t>
            </a:r>
          </a:p>
          <a:p>
            <a:r>
              <a:rPr lang="en-US"/>
              <a:t>McMurray JJV et al. </a:t>
            </a:r>
            <a:r>
              <a:rPr lang="en-US" i="1"/>
              <a:t>Circulation</a:t>
            </a:r>
            <a:r>
              <a:rPr lang="en-US"/>
              <a:t>. 2021;143:438–448. </a:t>
            </a:r>
          </a:p>
        </p:txBody>
      </p:sp>
      <p:graphicFrame>
        <p:nvGraphicFramePr>
          <p:cNvPr id="3" name="Table 4">
            <a:extLst>
              <a:ext uri="{FF2B5EF4-FFF2-40B4-BE49-F238E27FC236}">
                <a16:creationId xmlns="" xmlns:a16="http://schemas.microsoft.com/office/drawing/2014/main" id="{F88022CB-613F-4108-A527-70372BF0DF02}"/>
              </a:ext>
            </a:extLst>
          </p:cNvPr>
          <p:cNvGraphicFramePr>
            <a:graphicFrameLocks noGrp="1"/>
          </p:cNvGraphicFramePr>
          <p:nvPr/>
        </p:nvGraphicFramePr>
        <p:xfrm>
          <a:off x="457200" y="1257299"/>
          <a:ext cx="11277600" cy="4250180"/>
        </p:xfrm>
        <a:graphic>
          <a:graphicData uri="http://schemas.openxmlformats.org/drawingml/2006/table">
            <a:tbl>
              <a:tblPr firstRow="1">
                <a:tableStyleId>{21E4AEA4-8DFA-4A89-87EB-49C32662AFE0}</a:tableStyleId>
              </a:tblPr>
              <a:tblGrid>
                <a:gridCol w="1900989">
                  <a:extLst>
                    <a:ext uri="{9D8B030D-6E8A-4147-A177-3AD203B41FA5}">
                      <a16:colId xmlns="" xmlns:a16="http://schemas.microsoft.com/office/drawing/2014/main" val="330706242"/>
                    </a:ext>
                  </a:extLst>
                </a:gridCol>
                <a:gridCol w="1661361">
                  <a:extLst>
                    <a:ext uri="{9D8B030D-6E8A-4147-A177-3AD203B41FA5}">
                      <a16:colId xmlns="" xmlns:a16="http://schemas.microsoft.com/office/drawing/2014/main" val="906154701"/>
                    </a:ext>
                  </a:extLst>
                </a:gridCol>
                <a:gridCol w="1133475">
                  <a:extLst>
                    <a:ext uri="{9D8B030D-6E8A-4147-A177-3AD203B41FA5}">
                      <a16:colId xmlns="" xmlns:a16="http://schemas.microsoft.com/office/drawing/2014/main" val="2910997775"/>
                    </a:ext>
                  </a:extLst>
                </a:gridCol>
                <a:gridCol w="3686175">
                  <a:extLst>
                    <a:ext uri="{9D8B030D-6E8A-4147-A177-3AD203B41FA5}">
                      <a16:colId xmlns="" xmlns:a16="http://schemas.microsoft.com/office/drawing/2014/main" val="4009085675"/>
                    </a:ext>
                  </a:extLst>
                </a:gridCol>
                <a:gridCol w="1419225">
                  <a:extLst>
                    <a:ext uri="{9D8B030D-6E8A-4147-A177-3AD203B41FA5}">
                      <a16:colId xmlns="" xmlns:a16="http://schemas.microsoft.com/office/drawing/2014/main" val="1280089722"/>
                    </a:ext>
                  </a:extLst>
                </a:gridCol>
                <a:gridCol w="1476375">
                  <a:extLst>
                    <a:ext uri="{9D8B030D-6E8A-4147-A177-3AD203B41FA5}">
                      <a16:colId xmlns="" xmlns:a16="http://schemas.microsoft.com/office/drawing/2014/main" val="2323678664"/>
                    </a:ext>
                  </a:extLst>
                </a:gridCol>
              </a:tblGrid>
              <a:tr h="529268">
                <a:tc>
                  <a:txBody>
                    <a:bodyPr/>
                    <a:lstStyle/>
                    <a:p>
                      <a:endParaRPr lang="en-US" sz="1200"/>
                    </a:p>
                  </a:txBody>
                  <a:tcPr anchor="ctr"/>
                </a:tc>
                <a:tc>
                  <a:txBody>
                    <a:bodyPr/>
                    <a:lstStyle/>
                    <a:p>
                      <a:pPr algn="ctr"/>
                      <a:r>
                        <a:rPr lang="en-US" sz="1200"/>
                        <a:t>Dapagliflozin 10 mg </a:t>
                      </a:r>
                      <a:br>
                        <a:rPr lang="en-US" sz="1200"/>
                      </a:br>
                      <a:r>
                        <a:rPr lang="en-US" sz="1200"/>
                        <a:t>Events</a:t>
                      </a:r>
                    </a:p>
                  </a:txBody>
                  <a:tcPr anchor="ctr"/>
                </a:tc>
                <a:tc>
                  <a:txBody>
                    <a:bodyPr/>
                    <a:lstStyle/>
                    <a:p>
                      <a:pPr algn="ctr"/>
                      <a:r>
                        <a:rPr lang="en-US" sz="1200"/>
                        <a:t>Placebo </a:t>
                      </a:r>
                      <a:br>
                        <a:rPr lang="en-US" sz="1200"/>
                      </a:br>
                      <a:r>
                        <a:rPr lang="en-US" sz="1200"/>
                        <a:t>Events</a:t>
                      </a:r>
                    </a:p>
                  </a:txBody>
                  <a:tcPr anchor="ctr"/>
                </a:tc>
                <a:tc>
                  <a:txBody>
                    <a:bodyPr/>
                    <a:lstStyle/>
                    <a:p>
                      <a:pPr algn="ctr"/>
                      <a:endParaRPr lang="en-US" sz="1200"/>
                    </a:p>
                  </a:txBody>
                  <a:tcPr anchor="ctr"/>
                </a:tc>
                <a:tc>
                  <a:txBody>
                    <a:bodyPr/>
                    <a:lstStyle/>
                    <a:p>
                      <a:pPr algn="ctr"/>
                      <a:r>
                        <a:rPr lang="en-US" sz="1200"/>
                        <a:t>Hazard Ratio </a:t>
                      </a:r>
                      <a:br>
                        <a:rPr lang="en-US" sz="1200"/>
                      </a:br>
                      <a:r>
                        <a:rPr lang="en-US" sz="1200"/>
                        <a:t>(95% CI)</a:t>
                      </a:r>
                    </a:p>
                  </a:txBody>
                  <a:tcPr anchor="ctr"/>
                </a:tc>
                <a:tc>
                  <a:txBody>
                    <a:bodyPr/>
                    <a:lstStyle/>
                    <a:p>
                      <a:pPr algn="ctr"/>
                      <a:r>
                        <a:rPr lang="en-US" sz="1200"/>
                        <a:t>p-value </a:t>
                      </a:r>
                      <a:br>
                        <a:rPr lang="en-US" sz="1200"/>
                      </a:br>
                      <a:r>
                        <a:rPr lang="en-US" sz="1200"/>
                        <a:t>Interaction</a:t>
                      </a:r>
                    </a:p>
                  </a:txBody>
                  <a:tcPr anchor="ctr"/>
                </a:tc>
                <a:extLst>
                  <a:ext uri="{0D108BD9-81ED-4DB2-BD59-A6C34878D82A}">
                    <a16:rowId xmlns="" xmlns:a16="http://schemas.microsoft.com/office/drawing/2014/main" val="2718788637"/>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Prespecified Outcome: CV Death, MI, or Stroke</a:t>
                      </a:r>
                    </a:p>
                  </a:txBody>
                  <a:tcPr marT="0" marB="0" anchor="ctr">
                    <a:lnB w="12700" cmpd="sng">
                      <a:noFill/>
                    </a:lnB>
                    <a:solidFill>
                      <a:schemeClr val="bg1">
                        <a:lumMod val="85000"/>
                      </a:schemeClr>
                    </a:solidFill>
                  </a:tcPr>
                </a:tc>
                <a:tc hMerge="1">
                  <a:txBody>
                    <a:bodyPr/>
                    <a:lstStyle/>
                    <a:p>
                      <a:endParaRPr lang="en-US"/>
                    </a:p>
                  </a:txBody>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mpd="sng">
                      <a:noFill/>
                    </a:lnB>
                  </a:tcPr>
                </a:tc>
                <a:extLst>
                  <a:ext uri="{0D108BD9-81ED-4DB2-BD59-A6C34878D82A}">
                    <a16:rowId xmlns="" xmlns:a16="http://schemas.microsoft.com/office/drawing/2014/main" val="4124725510"/>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132/2152</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143/2152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0.92 (0.72, 1.16)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016831618"/>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41/1339</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50/1355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0.83 (0.55, 1.25)</a:t>
                      </a:r>
                    </a:p>
                  </a:txBody>
                  <a:tcPr marL="9525" marR="9525" marT="9525" marB="0" anchor="ctr">
                    <a:lnT w="12700" cmpd="sng">
                      <a:noFill/>
                    </a:lnT>
                    <a:lnB w="12700" cmpd="sng">
                      <a:noFill/>
                    </a:lnB>
                    <a:noFill/>
                  </a:tcPr>
                </a:tc>
                <a:tc>
                  <a:txBody>
                    <a:bodyPr/>
                    <a:lstStyle/>
                    <a:p>
                      <a:pPr algn="ctr"/>
                      <a:r>
                        <a:rPr lang="en-US" sz="1200">
                          <a:solidFill>
                            <a:schemeClr val="tx1"/>
                          </a:solidFill>
                        </a:rPr>
                        <a:t>0.61</a:t>
                      </a:r>
                    </a:p>
                  </a:txBody>
                  <a:tcPr marT="0" marB="0" anchor="ctr">
                    <a:lnT w="12700" cmpd="sng">
                      <a:noFill/>
                    </a:lnT>
                    <a:lnB w="12700" cmpd="sng">
                      <a:noFill/>
                    </a:lnB>
                    <a:noFill/>
                  </a:tcPr>
                </a:tc>
                <a:extLst>
                  <a:ext uri="{0D108BD9-81ED-4DB2-BD59-A6C34878D82A}">
                    <a16:rowId xmlns="" xmlns:a16="http://schemas.microsoft.com/office/drawing/2014/main" val="1269324923"/>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91/813</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0.94 (0.71, 1.26)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266037894"/>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Prespecified Outcome: First </a:t>
                      </a:r>
                      <a:r>
                        <a:rPr kumimoji="0" lang="en-GB" sz="1200" b="1" i="0" u="none" strike="noStrike" kern="1200" cap="none" spc="0" normalizeH="0" baseline="0" noProof="0" err="1">
                          <a:ln>
                            <a:noFill/>
                          </a:ln>
                          <a:solidFill>
                            <a:schemeClr val="tx1"/>
                          </a:solidFill>
                          <a:effectLst/>
                          <a:uLnTx/>
                          <a:uFillTx/>
                          <a:latin typeface="+mn-lt"/>
                          <a:ea typeface="+mn-ea"/>
                          <a:cs typeface="+mn-cs"/>
                        </a:rPr>
                        <a:t>hHF</a:t>
                      </a:r>
                      <a:endParaRPr kumimoji="0" lang="en-GB" sz="1200" b="1"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solidFill>
                      <a:schemeClr val="bg1">
                        <a:lumMod val="85000"/>
                      </a:schemeClr>
                    </a:solidFill>
                  </a:tcPr>
                </a:tc>
                <a:tc hMerge="1">
                  <a:txBody>
                    <a:bodyPr/>
                    <a:lstStyle/>
                    <a:p>
                      <a:endParaRPr lang="en-US"/>
                    </a:p>
                  </a:txBody>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1877038845"/>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37/2152</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71/2152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0.51 (0.34, 0.76)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36894236"/>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4/1339</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0.31 (0.10, 0.94)</a:t>
                      </a:r>
                    </a:p>
                  </a:txBody>
                  <a:tcPr marL="9525" marR="9525" marT="9525" marB="0" anchor="ctr">
                    <a:lnT w="12700" cmpd="sng">
                      <a:noFill/>
                    </a:lnT>
                    <a:lnB w="12700" cmpd="sng">
                      <a:noFill/>
                    </a:lnB>
                    <a:noFill/>
                  </a:tcPr>
                </a:tc>
                <a:tc>
                  <a:txBody>
                    <a:bodyPr/>
                    <a:lstStyle/>
                    <a:p>
                      <a:pPr algn="ctr"/>
                      <a:r>
                        <a:rPr lang="en-US" sz="1200">
                          <a:solidFill>
                            <a:schemeClr val="tx1"/>
                          </a:solidFill>
                        </a:rPr>
                        <a:t>0.35</a:t>
                      </a:r>
                    </a:p>
                  </a:txBody>
                  <a:tcPr marT="0" marB="0" anchor="ctr">
                    <a:lnT w="12700" cmpd="sng">
                      <a:noFill/>
                    </a:lnT>
                    <a:lnB w="12700" cmpd="sng">
                      <a:noFill/>
                    </a:lnB>
                    <a:noFill/>
                  </a:tcPr>
                </a:tc>
                <a:extLst>
                  <a:ext uri="{0D108BD9-81ED-4DB2-BD59-A6C34878D82A}">
                    <a16:rowId xmlns="" xmlns:a16="http://schemas.microsoft.com/office/drawing/2014/main" val="58297331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33/813</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58/797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0.54 (0.35, 0.82)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250169756"/>
                  </a:ext>
                </a:extLst>
              </a:tr>
              <a:tr h="232557">
                <a:tc gridSpan="6">
                  <a:txBody>
                    <a:bodyPr/>
                    <a:lstStyle/>
                    <a:p>
                      <a:r>
                        <a:rPr kumimoji="0" lang="en-GB" sz="1200" b="1" i="1" u="none" strike="noStrike" kern="1200" cap="none" spc="0" normalizeH="0" baseline="0" noProof="0">
                          <a:ln>
                            <a:noFill/>
                          </a:ln>
                          <a:solidFill>
                            <a:schemeClr val="tx1"/>
                          </a:solidFill>
                          <a:effectLst/>
                          <a:uLnTx/>
                          <a:uFillTx/>
                          <a:latin typeface="+mn-lt"/>
                          <a:ea typeface="+mn-ea"/>
                          <a:cs typeface="+mn-cs"/>
                        </a:rPr>
                        <a:t>Post Hoc </a:t>
                      </a:r>
                      <a:r>
                        <a:rPr kumimoji="0" lang="en-GB" sz="1200" b="1" i="0" u="none" strike="noStrike" kern="1200" cap="none" spc="0" normalizeH="0" baseline="0" noProof="0">
                          <a:ln>
                            <a:noFill/>
                          </a:ln>
                          <a:solidFill>
                            <a:schemeClr val="tx1"/>
                          </a:solidFill>
                          <a:effectLst/>
                          <a:uLnTx/>
                          <a:uFillTx/>
                          <a:latin typeface="+mn-lt"/>
                          <a:ea typeface="+mn-ea"/>
                          <a:cs typeface="+mn-cs"/>
                        </a:rPr>
                        <a:t>Outcome: </a:t>
                      </a:r>
                      <a:r>
                        <a:rPr lang="en-US" sz="1200" b="1">
                          <a:solidFill>
                            <a:schemeClr val="tx1"/>
                          </a:solidFill>
                        </a:rPr>
                        <a:t>CV Death, MI, Stroke, or </a:t>
                      </a:r>
                      <a:r>
                        <a:rPr lang="en-US" sz="1200" b="1" err="1">
                          <a:solidFill>
                            <a:schemeClr val="tx1"/>
                          </a:solidFill>
                        </a:rPr>
                        <a:t>hHF</a:t>
                      </a:r>
                      <a:endParaRPr lang="en-US" sz="1200" b="1">
                        <a:solidFill>
                          <a:schemeClr val="tx1"/>
                        </a:solidFill>
                      </a:endParaRPr>
                    </a:p>
                  </a:txBody>
                  <a:tcPr marT="0" marB="0" anchor="ctr">
                    <a:lnT w="12700" cmpd="sng">
                      <a:noFill/>
                    </a:lnT>
                    <a:lnB w="12700" cmpd="sng">
                      <a:noFill/>
                    </a:lnB>
                    <a:solidFill>
                      <a:schemeClr val="bg1">
                        <a:lumMod val="85000"/>
                      </a:schemeClr>
                    </a:solidFill>
                  </a:tcPr>
                </a:tc>
                <a:tc hMerge="1">
                  <a:txBody>
                    <a:bodyPr/>
                    <a:lstStyle/>
                    <a:p>
                      <a:endParaRPr lang="en-US"/>
                    </a:p>
                  </a:txBody>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63549482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158/2152</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195/2152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0.79 (0.64, 0.98)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330977106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44/1339</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60/1355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0.73 (0.50, 1.08)</a:t>
                      </a:r>
                    </a:p>
                  </a:txBody>
                  <a:tcPr marL="9525" marR="9525" marT="9525" marB="0" anchor="ctr">
                    <a:lnT w="12700" cmpd="sng">
                      <a:noFill/>
                    </a:lnT>
                    <a:lnB w="12700" cmpd="sng">
                      <a:noFill/>
                    </a:lnB>
                    <a:noFill/>
                  </a:tcPr>
                </a:tc>
                <a:tc>
                  <a:txBody>
                    <a:bodyPr/>
                    <a:lstStyle/>
                    <a:p>
                      <a:pPr algn="ctr"/>
                      <a:r>
                        <a:rPr lang="en-US" sz="1200">
                          <a:solidFill>
                            <a:schemeClr val="tx1"/>
                          </a:solidFill>
                        </a:rPr>
                        <a:t>0.72</a:t>
                      </a:r>
                    </a:p>
                  </a:txBody>
                  <a:tcPr marT="0" marB="0" anchor="ctr">
                    <a:lnT w="12700" cmpd="sng">
                      <a:noFill/>
                    </a:lnT>
                    <a:lnB w="12700" cmpd="sng">
                      <a:noFill/>
                    </a:lnB>
                    <a:noFill/>
                  </a:tcPr>
                </a:tc>
                <a:extLst>
                  <a:ext uri="{0D108BD9-81ED-4DB2-BD59-A6C34878D82A}">
                    <a16:rowId xmlns="" xmlns:a16="http://schemas.microsoft.com/office/drawing/2014/main" val="266997088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114/813</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135/797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0.80 (0.62, 1.03)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126253056"/>
                  </a:ext>
                </a:extLst>
              </a:tr>
              <a:tr h="232557">
                <a:tc gridSpan="6">
                  <a:txBody>
                    <a:bodyPr/>
                    <a:lstStyle/>
                    <a:p>
                      <a:r>
                        <a:rPr kumimoji="0" lang="en-GB" sz="1200" b="1" i="1" u="none" strike="noStrike" kern="1200" cap="none" spc="0" normalizeH="0" baseline="0" noProof="0">
                          <a:ln>
                            <a:noFill/>
                          </a:ln>
                          <a:solidFill>
                            <a:schemeClr val="tx1"/>
                          </a:solidFill>
                          <a:effectLst/>
                          <a:uLnTx/>
                          <a:uFillTx/>
                          <a:latin typeface="+mn-lt"/>
                          <a:ea typeface="+mn-ea"/>
                          <a:cs typeface="+mn-cs"/>
                        </a:rPr>
                        <a:t>Post Hoc </a:t>
                      </a:r>
                      <a:r>
                        <a:rPr kumimoji="0" lang="en-GB" sz="1200" b="1" i="0" u="none" strike="noStrike" kern="1200" cap="none" spc="0" normalizeH="0" baseline="0" noProof="0">
                          <a:ln>
                            <a:noFill/>
                          </a:ln>
                          <a:solidFill>
                            <a:schemeClr val="tx1"/>
                          </a:solidFill>
                          <a:effectLst/>
                          <a:uLnTx/>
                          <a:uFillTx/>
                          <a:latin typeface="+mn-lt"/>
                          <a:ea typeface="+mn-ea"/>
                          <a:cs typeface="+mn-cs"/>
                        </a:rPr>
                        <a:t>Outcome: </a:t>
                      </a:r>
                      <a:r>
                        <a:rPr lang="en-US" sz="1200" b="1">
                          <a:solidFill>
                            <a:schemeClr val="tx1"/>
                          </a:solidFill>
                        </a:rPr>
                        <a:t>All-cause Mortality, MI, Stroke, </a:t>
                      </a:r>
                      <a:r>
                        <a:rPr lang="en-US" sz="1200" b="1" err="1">
                          <a:solidFill>
                            <a:schemeClr val="tx1"/>
                          </a:solidFill>
                        </a:rPr>
                        <a:t>hHF</a:t>
                      </a:r>
                      <a:r>
                        <a:rPr lang="en-US" sz="1200" b="1">
                          <a:solidFill>
                            <a:schemeClr val="tx1"/>
                          </a:solidFill>
                        </a:rPr>
                        <a:t>, or ESKD</a:t>
                      </a:r>
                    </a:p>
                  </a:txBody>
                  <a:tcPr marT="0" marB="0" anchor="ctr">
                    <a:lnT w="12700" cmpd="sng">
                      <a:noFill/>
                    </a:lnT>
                    <a:lnB w="12700" cmpd="sng">
                      <a:noFill/>
                    </a:lnB>
                    <a:solidFill>
                      <a:schemeClr val="bg1">
                        <a:lumMod val="85000"/>
                      </a:schemeClr>
                    </a:solidFill>
                  </a:tcPr>
                </a:tc>
                <a:tc hMerge="1">
                  <a:txBody>
                    <a:bodyPr/>
                    <a:lstStyle/>
                    <a:p>
                      <a:endParaRPr lang="en-US"/>
                    </a:p>
                  </a:txBody>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82764434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274/2152</a:t>
                      </a:r>
                      <a:endParaRPr kumimoji="0" lang="en-GB" sz="1200" b="0" i="0" u="none" strike="noStrike" kern="1200" cap="none" spc="0" normalizeH="0" baseline="3000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376/2152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(0.60, 0.82)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4490313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118/1339</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177/1355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0.68 (0.54, 0.85)</a:t>
                      </a:r>
                    </a:p>
                  </a:txBody>
                  <a:tcPr marL="9525" marR="9525" marT="9525" marB="0" anchor="ctr">
                    <a:lnT w="12700" cmpd="sng">
                      <a:noFill/>
                    </a:lnT>
                    <a:lnB w="12700" cmpd="sng">
                      <a:noFill/>
                    </a:lnB>
                    <a:noFill/>
                  </a:tcPr>
                </a:tc>
                <a:tc>
                  <a:txBody>
                    <a:bodyPr/>
                    <a:lstStyle/>
                    <a:p>
                      <a:pPr algn="ctr"/>
                      <a:r>
                        <a:rPr lang="en-US" sz="1200">
                          <a:solidFill>
                            <a:schemeClr val="tx1"/>
                          </a:solidFill>
                        </a:rPr>
                        <a:t>0.77</a:t>
                      </a:r>
                    </a:p>
                  </a:txBody>
                  <a:tcPr marT="0" marB="0" anchor="ctr">
                    <a:lnT w="12700" cmpd="sng">
                      <a:noFill/>
                    </a:lnT>
                    <a:lnB w="12700" cmpd="sng">
                      <a:noFill/>
                    </a:lnB>
                    <a:noFill/>
                  </a:tcPr>
                </a:tc>
                <a:extLst>
                  <a:ext uri="{0D108BD9-81ED-4DB2-BD59-A6C34878D82A}">
                    <a16:rowId xmlns="" xmlns:a16="http://schemas.microsoft.com/office/drawing/2014/main" val="363435698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p>
                  </a:txBody>
                  <a:tcPr marT="0" marB="0" anchor="ctr">
                    <a:lnT w="12700" cmpd="sng">
                      <a:noFill/>
                    </a:lnT>
                    <a:lnB w="12700" cmpd="sng">
                      <a:noFill/>
                    </a:lnB>
                    <a:noFill/>
                  </a:tcPr>
                </a:tc>
                <a:tc>
                  <a:txBody>
                    <a:bodyPr/>
                    <a:lstStyle/>
                    <a:p>
                      <a:pPr marL="0" marR="0" lvl="0" indent="114300" algn="ctr" defTabSz="914400" rtl="0" eaLnBrk="1" fontAlgn="auto" latinLnBrk="0" hangingPunct="1">
                        <a:lnSpc>
                          <a:spcPct val="100000"/>
                        </a:lnSpc>
                        <a:spcBef>
                          <a:spcPts val="0"/>
                        </a:spcBef>
                        <a:spcAft>
                          <a:spcPts val="0"/>
                        </a:spcAft>
                        <a:buClrTx/>
                        <a:buSzTx/>
                        <a:buFontTx/>
                        <a:buNone/>
                        <a:tabLst/>
                        <a:defRPr/>
                      </a:pPr>
                      <a:r>
                        <a:rPr lang="en-US" sz="1200" b="0" i="0" u="none" strike="noStrike">
                          <a:solidFill>
                            <a:schemeClr val="tx1"/>
                          </a:solidFill>
                          <a:effectLst/>
                          <a:latin typeface="Arial" panose="020B0604020202020204" pitchFamily="34" charset="0"/>
                        </a:rPr>
                        <a:t>156/813</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199/797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0.72 (0.58, 0.89)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238850807"/>
                  </a:ext>
                </a:extLst>
              </a:tr>
            </a:tbl>
          </a:graphicData>
        </a:graphic>
      </p:graphicFrame>
      <p:grpSp>
        <p:nvGrpSpPr>
          <p:cNvPr id="2" name="Group 1">
            <a:extLst>
              <a:ext uri="{FF2B5EF4-FFF2-40B4-BE49-F238E27FC236}">
                <a16:creationId xmlns="" xmlns:a16="http://schemas.microsoft.com/office/drawing/2014/main" id="{43631E54-B13D-42F2-81B0-09EAEA1FB5DF}"/>
              </a:ext>
            </a:extLst>
          </p:cNvPr>
          <p:cNvGrpSpPr/>
          <p:nvPr/>
        </p:nvGrpSpPr>
        <p:grpSpPr>
          <a:xfrm>
            <a:off x="5074739" y="1909923"/>
            <a:ext cx="3566527" cy="4536921"/>
            <a:chOff x="5074713" y="1909916"/>
            <a:chExt cx="3566526" cy="4536921"/>
          </a:xfrm>
        </p:grpSpPr>
        <p:cxnSp>
          <p:nvCxnSpPr>
            <p:cNvPr id="154" name="Straight Connector 153">
              <a:extLst>
                <a:ext uri="{FF2B5EF4-FFF2-40B4-BE49-F238E27FC236}">
                  <a16:creationId xmlns="" xmlns:a16="http://schemas.microsoft.com/office/drawing/2014/main" id="{2DF82E8F-C72D-4E27-B414-C58643536DB3}"/>
                </a:ext>
              </a:extLst>
            </p:cNvPr>
            <p:cNvCxnSpPr>
              <a:cxnSpLocks/>
            </p:cNvCxnSpPr>
            <p:nvPr/>
          </p:nvCxnSpPr>
          <p:spPr>
            <a:xfrm>
              <a:off x="5263830" y="5830776"/>
              <a:ext cx="31924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19474781-0A16-480F-88FF-FCA4EA6B940F}"/>
                </a:ext>
              </a:extLst>
            </p:cNvPr>
            <p:cNvCxnSpPr/>
            <p:nvPr/>
          </p:nvCxnSpPr>
          <p:spPr>
            <a:xfrm>
              <a:off x="526383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 xmlns:a16="http://schemas.microsoft.com/office/drawing/2014/main" id="{991FC297-5899-405D-BB66-43454D7D4653}"/>
                </a:ext>
              </a:extLst>
            </p:cNvPr>
            <p:cNvCxnSpPr/>
            <p:nvPr/>
          </p:nvCxnSpPr>
          <p:spPr>
            <a:xfrm>
              <a:off x="582030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 xmlns:a16="http://schemas.microsoft.com/office/drawing/2014/main" id="{B40B38B1-BB05-4E93-96BA-B472E1F303EB}"/>
                </a:ext>
              </a:extLst>
            </p:cNvPr>
            <p:cNvCxnSpPr/>
            <p:nvPr/>
          </p:nvCxnSpPr>
          <p:spPr>
            <a:xfrm>
              <a:off x="622437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 xmlns:a16="http://schemas.microsoft.com/office/drawing/2014/main" id="{3C11162B-3C32-4A62-8688-B2E7CF8618BA}"/>
                </a:ext>
              </a:extLst>
            </p:cNvPr>
            <p:cNvCxnSpPr/>
            <p:nvPr/>
          </p:nvCxnSpPr>
          <p:spPr>
            <a:xfrm>
              <a:off x="699567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 xmlns:a16="http://schemas.microsoft.com/office/drawing/2014/main" id="{24AF406B-7DB5-41B8-9FF2-7D3FA3AE6CD2}"/>
                </a:ext>
              </a:extLst>
            </p:cNvPr>
            <p:cNvCxnSpPr/>
            <p:nvPr/>
          </p:nvCxnSpPr>
          <p:spPr>
            <a:xfrm>
              <a:off x="679046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 xmlns:a16="http://schemas.microsoft.com/office/drawing/2014/main" id="{5A708C51-2D3C-4F8C-8ED3-213EB40EEFCE}"/>
                </a:ext>
              </a:extLst>
            </p:cNvPr>
            <p:cNvCxnSpPr/>
            <p:nvPr/>
          </p:nvCxnSpPr>
          <p:spPr>
            <a:xfrm>
              <a:off x="7181771"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 xmlns:a16="http://schemas.microsoft.com/office/drawing/2014/main" id="{35A37675-1C17-4E86-9CE8-2E9F8B76C83F}"/>
                </a:ext>
              </a:extLst>
            </p:cNvPr>
            <p:cNvCxnSpPr/>
            <p:nvPr/>
          </p:nvCxnSpPr>
          <p:spPr>
            <a:xfrm>
              <a:off x="7329005"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F7CFAB6D-55C8-4C09-82B1-FE873EFE74DB}"/>
                </a:ext>
              </a:extLst>
            </p:cNvPr>
            <p:cNvCxnSpPr/>
            <p:nvPr/>
          </p:nvCxnSpPr>
          <p:spPr>
            <a:xfrm>
              <a:off x="7479459"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008005C4-5BA3-46DF-9B97-B3776A938D91}"/>
                </a:ext>
              </a:extLst>
            </p:cNvPr>
            <p:cNvCxnSpPr>
              <a:cxnSpLocks/>
            </p:cNvCxnSpPr>
            <p:nvPr/>
          </p:nvCxnSpPr>
          <p:spPr>
            <a:xfrm>
              <a:off x="7480514" y="1909916"/>
              <a:ext cx="0" cy="39208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AC098807-0ACC-448A-B0C9-99802ECDF922}"/>
                </a:ext>
              </a:extLst>
            </p:cNvPr>
            <p:cNvSpPr txBox="1"/>
            <p:nvPr/>
          </p:nvSpPr>
          <p:spPr>
            <a:xfrm>
              <a:off x="5074713" y="5862529"/>
              <a:ext cx="380232" cy="261610"/>
            </a:xfrm>
            <a:prstGeom prst="rect">
              <a:avLst/>
            </a:prstGeom>
            <a:noFill/>
          </p:spPr>
          <p:txBody>
            <a:bodyPr wrap="none" rtlCol="0">
              <a:spAutoFit/>
            </a:bodyPr>
            <a:lstStyle/>
            <a:p>
              <a:pPr algn="ctr">
                <a:buClr>
                  <a:schemeClr val="accent1"/>
                </a:buClr>
              </a:pPr>
              <a:r>
                <a:rPr lang="en-US" sz="1100"/>
                <a:t>0.2</a:t>
              </a:r>
            </a:p>
          </p:txBody>
        </p:sp>
        <p:sp>
          <p:nvSpPr>
            <p:cNvPr id="167" name="TextBox 166">
              <a:extLst>
                <a:ext uri="{FF2B5EF4-FFF2-40B4-BE49-F238E27FC236}">
                  <a16:creationId xmlns="" xmlns:a16="http://schemas.microsoft.com/office/drawing/2014/main" id="{5772F4C1-96F9-4C8C-9AF5-BA2D561D8895}"/>
                </a:ext>
              </a:extLst>
            </p:cNvPr>
            <p:cNvSpPr txBox="1"/>
            <p:nvPr/>
          </p:nvSpPr>
          <p:spPr>
            <a:xfrm>
              <a:off x="6336957" y="5862529"/>
              <a:ext cx="380232" cy="261610"/>
            </a:xfrm>
            <a:prstGeom prst="rect">
              <a:avLst/>
            </a:prstGeom>
            <a:noFill/>
          </p:spPr>
          <p:txBody>
            <a:bodyPr wrap="none" rtlCol="0">
              <a:spAutoFit/>
            </a:bodyPr>
            <a:lstStyle/>
            <a:p>
              <a:pPr algn="ctr">
                <a:buClr>
                  <a:schemeClr val="accent1"/>
                </a:buClr>
              </a:pPr>
              <a:r>
                <a:rPr lang="en-US" sz="1100"/>
                <a:t>0.5</a:t>
              </a:r>
            </a:p>
          </p:txBody>
        </p:sp>
        <p:sp>
          <p:nvSpPr>
            <p:cNvPr id="168" name="TextBox 167">
              <a:extLst>
                <a:ext uri="{FF2B5EF4-FFF2-40B4-BE49-F238E27FC236}">
                  <a16:creationId xmlns="" xmlns:a16="http://schemas.microsoft.com/office/drawing/2014/main" id="{DCFAD108-EDA2-4EF0-81D4-69EF7C3EDAE4}"/>
                </a:ext>
              </a:extLst>
            </p:cNvPr>
            <p:cNvSpPr txBox="1"/>
            <p:nvPr/>
          </p:nvSpPr>
          <p:spPr>
            <a:xfrm>
              <a:off x="7294970" y="5862529"/>
              <a:ext cx="380232" cy="261610"/>
            </a:xfrm>
            <a:prstGeom prst="rect">
              <a:avLst/>
            </a:prstGeom>
            <a:noFill/>
          </p:spPr>
          <p:txBody>
            <a:bodyPr wrap="none" rtlCol="0">
              <a:spAutoFit/>
            </a:bodyPr>
            <a:lstStyle/>
            <a:p>
              <a:pPr algn="ctr">
                <a:buClr>
                  <a:schemeClr val="accent1"/>
                </a:buClr>
              </a:pPr>
              <a:r>
                <a:rPr lang="en-US" sz="1100"/>
                <a:t>1.0</a:t>
              </a:r>
            </a:p>
          </p:txBody>
        </p:sp>
        <p:sp>
          <p:nvSpPr>
            <p:cNvPr id="169" name="TextBox 168">
              <a:extLst>
                <a:ext uri="{FF2B5EF4-FFF2-40B4-BE49-F238E27FC236}">
                  <a16:creationId xmlns="" xmlns:a16="http://schemas.microsoft.com/office/drawing/2014/main" id="{E41CBCD2-5A19-4CA4-8825-D8B387F44676}"/>
                </a:ext>
              </a:extLst>
            </p:cNvPr>
            <p:cNvSpPr txBox="1"/>
            <p:nvPr/>
          </p:nvSpPr>
          <p:spPr>
            <a:xfrm>
              <a:off x="8244110" y="5862529"/>
              <a:ext cx="380232" cy="261610"/>
            </a:xfrm>
            <a:prstGeom prst="rect">
              <a:avLst/>
            </a:prstGeom>
            <a:noFill/>
          </p:spPr>
          <p:txBody>
            <a:bodyPr wrap="none" rtlCol="0">
              <a:spAutoFit/>
            </a:bodyPr>
            <a:lstStyle/>
            <a:p>
              <a:pPr algn="ctr">
                <a:buClr>
                  <a:schemeClr val="accent1"/>
                </a:buClr>
              </a:pPr>
              <a:r>
                <a:rPr lang="en-US" sz="1100"/>
                <a:t>2.0</a:t>
              </a:r>
            </a:p>
          </p:txBody>
        </p:sp>
        <p:sp>
          <p:nvSpPr>
            <p:cNvPr id="170" name="TextBox 169">
              <a:extLst>
                <a:ext uri="{FF2B5EF4-FFF2-40B4-BE49-F238E27FC236}">
                  <a16:creationId xmlns="" xmlns:a16="http://schemas.microsoft.com/office/drawing/2014/main" id="{F9D8F513-7EB1-4E0F-A957-F1FFFEE16DF8}"/>
                </a:ext>
              </a:extLst>
            </p:cNvPr>
            <p:cNvSpPr txBox="1"/>
            <p:nvPr/>
          </p:nvSpPr>
          <p:spPr>
            <a:xfrm>
              <a:off x="7469123" y="6185227"/>
              <a:ext cx="1172116" cy="261610"/>
            </a:xfrm>
            <a:prstGeom prst="rect">
              <a:avLst/>
            </a:prstGeom>
            <a:noFill/>
          </p:spPr>
          <p:txBody>
            <a:bodyPr wrap="none" rtlCol="0">
              <a:spAutoFit/>
            </a:bodyPr>
            <a:lstStyle/>
            <a:p>
              <a:pPr>
                <a:buClr>
                  <a:schemeClr val="accent1"/>
                </a:buClr>
              </a:pPr>
              <a:r>
                <a:rPr lang="en-US" sz="1100" b="1"/>
                <a:t>Placebo Better</a:t>
              </a:r>
            </a:p>
          </p:txBody>
        </p:sp>
        <p:sp>
          <p:nvSpPr>
            <p:cNvPr id="171" name="TextBox 170">
              <a:extLst>
                <a:ext uri="{FF2B5EF4-FFF2-40B4-BE49-F238E27FC236}">
                  <a16:creationId xmlns="" xmlns:a16="http://schemas.microsoft.com/office/drawing/2014/main" id="{CABD34B0-28E7-4860-B73F-04652D6912F0}"/>
                </a:ext>
              </a:extLst>
            </p:cNvPr>
            <p:cNvSpPr txBox="1"/>
            <p:nvPr/>
          </p:nvSpPr>
          <p:spPr>
            <a:xfrm>
              <a:off x="6015556" y="6185227"/>
              <a:ext cx="1507144" cy="261610"/>
            </a:xfrm>
            <a:prstGeom prst="rect">
              <a:avLst/>
            </a:prstGeom>
            <a:noFill/>
          </p:spPr>
          <p:txBody>
            <a:bodyPr wrap="none" rtlCol="0">
              <a:spAutoFit/>
            </a:bodyPr>
            <a:lstStyle/>
            <a:p>
              <a:pPr algn="ctr">
                <a:buClr>
                  <a:schemeClr val="accent1"/>
                </a:buClr>
              </a:pPr>
              <a:r>
                <a:rPr lang="en-US" sz="1100" b="1"/>
                <a:t>Dapagliflozin Better</a:t>
              </a:r>
            </a:p>
          </p:txBody>
        </p:sp>
        <p:cxnSp>
          <p:nvCxnSpPr>
            <p:cNvPr id="172" name="Straight Arrow Connector 171">
              <a:extLst>
                <a:ext uri="{FF2B5EF4-FFF2-40B4-BE49-F238E27FC236}">
                  <a16:creationId xmlns="" xmlns:a16="http://schemas.microsoft.com/office/drawing/2014/main" id="{C092398D-C702-488A-A8AC-6383B151DDDA}"/>
                </a:ext>
              </a:extLst>
            </p:cNvPr>
            <p:cNvCxnSpPr/>
            <p:nvPr/>
          </p:nvCxnSpPr>
          <p:spPr>
            <a:xfrm>
              <a:off x="7522699" y="61539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 xmlns:a16="http://schemas.microsoft.com/office/drawing/2014/main" id="{26A48535-B5AA-4C43-A8AB-A63DBDB7AA28}"/>
                </a:ext>
              </a:extLst>
            </p:cNvPr>
            <p:cNvCxnSpPr>
              <a:cxnSpLocks/>
            </p:cNvCxnSpPr>
            <p:nvPr/>
          </p:nvCxnSpPr>
          <p:spPr>
            <a:xfrm flipH="1">
              <a:off x="6066149" y="61539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 xmlns:a16="http://schemas.microsoft.com/office/drawing/2014/main" id="{258B9C1A-AC37-439B-A03A-4D3524B730A7}"/>
                </a:ext>
              </a:extLst>
            </p:cNvPr>
            <p:cNvCxnSpPr/>
            <p:nvPr/>
          </p:nvCxnSpPr>
          <p:spPr>
            <a:xfrm>
              <a:off x="652928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 xmlns:a16="http://schemas.microsoft.com/office/drawing/2014/main" id="{96B58EE3-C593-4B93-84E0-C3BDD0E540F7}"/>
                </a:ext>
              </a:extLst>
            </p:cNvPr>
            <p:cNvCxnSpPr/>
            <p:nvPr/>
          </p:nvCxnSpPr>
          <p:spPr>
            <a:xfrm>
              <a:off x="8437351" y="58273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8" name="Group 177">
              <a:extLst>
                <a:ext uri="{FF2B5EF4-FFF2-40B4-BE49-F238E27FC236}">
                  <a16:creationId xmlns="" xmlns:a16="http://schemas.microsoft.com/office/drawing/2014/main" id="{0D14CE50-0AEB-4404-B960-77015D0467D7}"/>
                </a:ext>
              </a:extLst>
            </p:cNvPr>
            <p:cNvGrpSpPr/>
            <p:nvPr/>
          </p:nvGrpSpPr>
          <p:grpSpPr>
            <a:xfrm>
              <a:off x="6870452" y="3952704"/>
              <a:ext cx="576393" cy="89187"/>
              <a:chOff x="10462776" y="6419015"/>
              <a:chExt cx="510024" cy="89187"/>
            </a:xfrm>
          </p:grpSpPr>
          <p:cxnSp>
            <p:nvCxnSpPr>
              <p:cNvPr id="179" name="Straight Connector 178">
                <a:extLst>
                  <a:ext uri="{FF2B5EF4-FFF2-40B4-BE49-F238E27FC236}">
                    <a16:creationId xmlns="" xmlns:a16="http://schemas.microsoft.com/office/drawing/2014/main" id="{8A586C7D-B86B-4FB9-8896-2BB47D52797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 xmlns:a16="http://schemas.microsoft.com/office/drawing/2014/main" id="{C4FDB45E-4F3E-452F-822D-3699D90D77B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 xmlns:a16="http://schemas.microsoft.com/office/drawing/2014/main" id="{EB547CBD-CBE6-48EC-ABC4-57717640837C}"/>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 xmlns:a16="http://schemas.microsoft.com/office/drawing/2014/main" id="{58CEC85E-90F2-4C97-8D0D-AADA79CC1F0D}"/>
                </a:ext>
              </a:extLst>
            </p:cNvPr>
            <p:cNvSpPr/>
            <p:nvPr/>
          </p:nvSpPr>
          <p:spPr>
            <a:xfrm>
              <a:off x="7096851" y="393344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 xmlns:a16="http://schemas.microsoft.com/office/drawing/2014/main" id="{DF4746B8-C16E-42F5-B3A2-9BE597A8C566}"/>
                </a:ext>
              </a:extLst>
            </p:cNvPr>
            <p:cNvGrpSpPr/>
            <p:nvPr/>
          </p:nvGrpSpPr>
          <p:grpSpPr>
            <a:xfrm>
              <a:off x="7023446" y="2074019"/>
              <a:ext cx="654668" cy="89187"/>
              <a:chOff x="10462776" y="6419015"/>
              <a:chExt cx="510024" cy="89187"/>
            </a:xfrm>
          </p:grpSpPr>
          <p:cxnSp>
            <p:nvCxnSpPr>
              <p:cNvPr id="184" name="Straight Connector 183">
                <a:extLst>
                  <a:ext uri="{FF2B5EF4-FFF2-40B4-BE49-F238E27FC236}">
                    <a16:creationId xmlns="" xmlns:a16="http://schemas.microsoft.com/office/drawing/2014/main" id="{2B93F876-49A0-42D7-B189-88D3DC5E2CF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 xmlns:a16="http://schemas.microsoft.com/office/drawing/2014/main" id="{72002618-01F1-46AC-B307-262D0C18804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 xmlns:a16="http://schemas.microsoft.com/office/drawing/2014/main" id="{893E141F-F83B-4C01-AAA9-81B62AE85D7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 xmlns:a16="http://schemas.microsoft.com/office/drawing/2014/main" id="{641D9EA6-3DB2-43B8-96D4-1C7935FC5EC7}"/>
                </a:ext>
              </a:extLst>
            </p:cNvPr>
            <p:cNvSpPr/>
            <p:nvPr/>
          </p:nvSpPr>
          <p:spPr>
            <a:xfrm>
              <a:off x="7309235" y="206515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a:extLst>
                <a:ext uri="{FF2B5EF4-FFF2-40B4-BE49-F238E27FC236}">
                  <a16:creationId xmlns="" xmlns:a16="http://schemas.microsoft.com/office/drawing/2014/main" id="{695EF610-1BCB-4A47-ACC7-E7E4CB90D21A}"/>
                </a:ext>
              </a:extLst>
            </p:cNvPr>
            <p:cNvGrpSpPr/>
            <p:nvPr/>
          </p:nvGrpSpPr>
          <p:grpSpPr>
            <a:xfrm>
              <a:off x="6521771" y="4177693"/>
              <a:ext cx="1067393" cy="89187"/>
              <a:chOff x="10462776" y="6419015"/>
              <a:chExt cx="510024" cy="89187"/>
            </a:xfrm>
          </p:grpSpPr>
          <p:cxnSp>
            <p:nvCxnSpPr>
              <p:cNvPr id="194" name="Straight Connector 193">
                <a:extLst>
                  <a:ext uri="{FF2B5EF4-FFF2-40B4-BE49-F238E27FC236}">
                    <a16:creationId xmlns="" xmlns:a16="http://schemas.microsoft.com/office/drawing/2014/main" id="{1646F60C-7B15-4167-9966-2BD639582EE0}"/>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518B2148-EAFA-4E53-8A36-5B090A5D36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 xmlns:a16="http://schemas.microsoft.com/office/drawing/2014/main" id="{02356D39-22A2-42CC-A8A6-7852312A8F0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7" name="Rectangle 196">
              <a:extLst>
                <a:ext uri="{FF2B5EF4-FFF2-40B4-BE49-F238E27FC236}">
                  <a16:creationId xmlns="" xmlns:a16="http://schemas.microsoft.com/office/drawing/2014/main" id="{248A1CBA-A862-4DAA-9A6B-F8E28C277761}"/>
                </a:ext>
              </a:extLst>
            </p:cNvPr>
            <p:cNvSpPr/>
            <p:nvPr/>
          </p:nvSpPr>
          <p:spPr>
            <a:xfrm>
              <a:off x="6990643" y="415996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a:extLst>
                <a:ext uri="{FF2B5EF4-FFF2-40B4-BE49-F238E27FC236}">
                  <a16:creationId xmlns="" xmlns:a16="http://schemas.microsoft.com/office/drawing/2014/main" id="{0C345830-AA00-4D7B-A45F-E3CA6ECAABDF}"/>
                </a:ext>
              </a:extLst>
            </p:cNvPr>
            <p:cNvGrpSpPr/>
            <p:nvPr/>
          </p:nvGrpSpPr>
          <p:grpSpPr>
            <a:xfrm>
              <a:off x="6717459" y="5336426"/>
              <a:ext cx="597741" cy="89187"/>
              <a:chOff x="10462776" y="6419015"/>
              <a:chExt cx="510024" cy="89187"/>
            </a:xfrm>
          </p:grpSpPr>
          <p:cxnSp>
            <p:nvCxnSpPr>
              <p:cNvPr id="204" name="Straight Connector 203">
                <a:extLst>
                  <a:ext uri="{FF2B5EF4-FFF2-40B4-BE49-F238E27FC236}">
                    <a16:creationId xmlns="" xmlns:a16="http://schemas.microsoft.com/office/drawing/2014/main" id="{F85C10D6-DF52-4859-919D-9B80F6661FC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D666DCDE-FEB5-4177-8CD8-67C16E2B264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FACA1243-0A3F-47DF-A33C-2EFA6180303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7" name="Rectangle 206">
              <a:extLst>
                <a:ext uri="{FF2B5EF4-FFF2-40B4-BE49-F238E27FC236}">
                  <a16:creationId xmlns="" xmlns:a16="http://schemas.microsoft.com/office/drawing/2014/main" id="{243ACFBF-9999-4E55-97E7-7A332DAB049E}"/>
                </a:ext>
              </a:extLst>
            </p:cNvPr>
            <p:cNvSpPr/>
            <p:nvPr/>
          </p:nvSpPr>
          <p:spPr>
            <a:xfrm>
              <a:off x="6961370" y="532334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8" name="Group 207">
              <a:extLst>
                <a:ext uri="{FF2B5EF4-FFF2-40B4-BE49-F238E27FC236}">
                  <a16:creationId xmlns="" xmlns:a16="http://schemas.microsoft.com/office/drawing/2014/main" id="{B77BE9F8-168E-484B-964F-FDAB33DA0B39}"/>
                </a:ext>
              </a:extLst>
            </p:cNvPr>
            <p:cNvGrpSpPr/>
            <p:nvPr/>
          </p:nvGrpSpPr>
          <p:grpSpPr>
            <a:xfrm>
              <a:off x="6628511" y="5109900"/>
              <a:ext cx="626204" cy="89187"/>
              <a:chOff x="10462776" y="6419015"/>
              <a:chExt cx="510024" cy="89187"/>
            </a:xfrm>
          </p:grpSpPr>
          <p:cxnSp>
            <p:nvCxnSpPr>
              <p:cNvPr id="209" name="Straight Connector 208">
                <a:extLst>
                  <a:ext uri="{FF2B5EF4-FFF2-40B4-BE49-F238E27FC236}">
                    <a16:creationId xmlns="" xmlns:a16="http://schemas.microsoft.com/office/drawing/2014/main" id="{A955EB7C-9D95-445B-AC5F-9C0771BE8A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1025DDEC-8BE7-4258-93E4-A2D68F878C66}"/>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487049B7-4962-4ABB-8F68-181707D9AA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2" name="Rectangle 211">
              <a:extLst>
                <a:ext uri="{FF2B5EF4-FFF2-40B4-BE49-F238E27FC236}">
                  <a16:creationId xmlns="" xmlns:a16="http://schemas.microsoft.com/office/drawing/2014/main" id="{4462C509-4BDB-46D7-A42D-820174C5BB01}"/>
                </a:ext>
              </a:extLst>
            </p:cNvPr>
            <p:cNvSpPr/>
            <p:nvPr/>
          </p:nvSpPr>
          <p:spPr>
            <a:xfrm>
              <a:off x="6892285" y="510034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a:extLst>
                <a:ext uri="{FF2B5EF4-FFF2-40B4-BE49-F238E27FC236}">
                  <a16:creationId xmlns="" xmlns:a16="http://schemas.microsoft.com/office/drawing/2014/main" id="{A20D2BBE-140F-4C63-BB25-0352096FEE1B}"/>
                </a:ext>
              </a:extLst>
            </p:cNvPr>
            <p:cNvGrpSpPr/>
            <p:nvPr/>
          </p:nvGrpSpPr>
          <p:grpSpPr>
            <a:xfrm>
              <a:off x="6767272" y="4880611"/>
              <a:ext cx="437631" cy="89187"/>
              <a:chOff x="10462776" y="6419015"/>
              <a:chExt cx="510024" cy="89187"/>
            </a:xfrm>
          </p:grpSpPr>
          <p:cxnSp>
            <p:nvCxnSpPr>
              <p:cNvPr id="214" name="Straight Connector 213">
                <a:extLst>
                  <a:ext uri="{FF2B5EF4-FFF2-40B4-BE49-F238E27FC236}">
                    <a16:creationId xmlns="" xmlns:a16="http://schemas.microsoft.com/office/drawing/2014/main" id="{2FFA119C-3E55-4EB4-89C0-E2565D70F03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 xmlns:a16="http://schemas.microsoft.com/office/drawing/2014/main" id="{865E4424-EF9C-40F1-9016-FC4F309527E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 xmlns:a16="http://schemas.microsoft.com/office/drawing/2014/main" id="{5ED4BBD9-B5D0-4AAB-A0EA-29987AC17A5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7" name="Rectangle 216">
              <a:extLst>
                <a:ext uri="{FF2B5EF4-FFF2-40B4-BE49-F238E27FC236}">
                  <a16:creationId xmlns="" xmlns:a16="http://schemas.microsoft.com/office/drawing/2014/main" id="{B2F30872-42FA-4097-93E2-26E4D3F948E5}"/>
                </a:ext>
              </a:extLst>
            </p:cNvPr>
            <p:cNvSpPr/>
            <p:nvPr/>
          </p:nvSpPr>
          <p:spPr>
            <a:xfrm>
              <a:off x="6930863" y="487174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3" name="Group 222">
              <a:extLst>
                <a:ext uri="{FF2B5EF4-FFF2-40B4-BE49-F238E27FC236}">
                  <a16:creationId xmlns="" xmlns:a16="http://schemas.microsoft.com/office/drawing/2014/main" id="{ADE50BB2-9885-4287-B1A4-68A9B85E07C3}"/>
                </a:ext>
              </a:extLst>
            </p:cNvPr>
            <p:cNvGrpSpPr/>
            <p:nvPr/>
          </p:nvGrpSpPr>
          <p:grpSpPr>
            <a:xfrm flipH="1">
              <a:off x="6808261" y="4413080"/>
              <a:ext cx="713301" cy="89187"/>
              <a:chOff x="10462776" y="6419015"/>
              <a:chExt cx="510024" cy="89187"/>
            </a:xfrm>
          </p:grpSpPr>
          <p:cxnSp>
            <p:nvCxnSpPr>
              <p:cNvPr id="224" name="Straight Connector 223">
                <a:extLst>
                  <a:ext uri="{FF2B5EF4-FFF2-40B4-BE49-F238E27FC236}">
                    <a16:creationId xmlns="" xmlns:a16="http://schemas.microsoft.com/office/drawing/2014/main" id="{E4BFFC35-D1B2-4FE4-B11E-86B0EF82B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 xmlns:a16="http://schemas.microsoft.com/office/drawing/2014/main" id="{BF949DA8-0F88-48FE-9F77-00D61D90CD9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 xmlns:a16="http://schemas.microsoft.com/office/drawing/2014/main" id="{C42E55BB-2F0D-4DFC-A127-B4BDD09EEC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 xmlns:a16="http://schemas.microsoft.com/office/drawing/2014/main" id="{BB6E65C7-7F5A-41FA-A2ED-C0DED9D2657B}"/>
                </a:ext>
              </a:extLst>
            </p:cNvPr>
            <p:cNvSpPr/>
            <p:nvPr/>
          </p:nvSpPr>
          <p:spPr>
            <a:xfrm>
              <a:off x="7107074" y="440418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227">
              <a:extLst>
                <a:ext uri="{FF2B5EF4-FFF2-40B4-BE49-F238E27FC236}">
                  <a16:creationId xmlns="" xmlns:a16="http://schemas.microsoft.com/office/drawing/2014/main" id="{E7878A79-4E1E-4E7D-A7F2-30826B8678E7}"/>
                </a:ext>
              </a:extLst>
            </p:cNvPr>
            <p:cNvGrpSpPr/>
            <p:nvPr/>
          </p:nvGrpSpPr>
          <p:grpSpPr>
            <a:xfrm>
              <a:off x="6023654" y="3489490"/>
              <a:ext cx="1184807" cy="89187"/>
              <a:chOff x="10462776" y="6419015"/>
              <a:chExt cx="510024" cy="89187"/>
            </a:xfrm>
          </p:grpSpPr>
          <p:cxnSp>
            <p:nvCxnSpPr>
              <p:cNvPr id="229" name="Straight Connector 228">
                <a:extLst>
                  <a:ext uri="{FF2B5EF4-FFF2-40B4-BE49-F238E27FC236}">
                    <a16:creationId xmlns="" xmlns:a16="http://schemas.microsoft.com/office/drawing/2014/main" id="{C3721598-532B-42A9-83A3-18D29BD2A0B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 xmlns:a16="http://schemas.microsoft.com/office/drawing/2014/main" id="{25A348E1-F753-4004-B87D-16C08D1A8D4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 xmlns:a16="http://schemas.microsoft.com/office/drawing/2014/main" id="{D3FB9CA9-8618-4DA0-B439-DE0DE04BB4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2" name="Rectangle 231">
              <a:extLst>
                <a:ext uri="{FF2B5EF4-FFF2-40B4-BE49-F238E27FC236}">
                  <a16:creationId xmlns="" xmlns:a16="http://schemas.microsoft.com/office/drawing/2014/main" id="{864E48CE-ED5A-4164-97CF-76F8D64321A6}"/>
                </a:ext>
              </a:extLst>
            </p:cNvPr>
            <p:cNvSpPr/>
            <p:nvPr/>
          </p:nvSpPr>
          <p:spPr>
            <a:xfrm>
              <a:off x="6561981" y="3475500"/>
              <a:ext cx="108152" cy="1186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a:extLst>
                <a:ext uri="{FF2B5EF4-FFF2-40B4-BE49-F238E27FC236}">
                  <a16:creationId xmlns="" xmlns:a16="http://schemas.microsoft.com/office/drawing/2014/main" id="{656C49C5-DB96-42FB-BD96-741DE4441FB1}"/>
                </a:ext>
              </a:extLst>
            </p:cNvPr>
            <p:cNvGrpSpPr/>
            <p:nvPr/>
          </p:nvGrpSpPr>
          <p:grpSpPr>
            <a:xfrm>
              <a:off x="5251575" y="3255073"/>
              <a:ext cx="2134786" cy="89187"/>
              <a:chOff x="10462776" y="6419015"/>
              <a:chExt cx="510024" cy="89187"/>
            </a:xfrm>
          </p:grpSpPr>
          <p:cxnSp>
            <p:nvCxnSpPr>
              <p:cNvPr id="235" name="Straight Connector 234">
                <a:extLst>
                  <a:ext uri="{FF2B5EF4-FFF2-40B4-BE49-F238E27FC236}">
                    <a16:creationId xmlns="" xmlns:a16="http://schemas.microsoft.com/office/drawing/2014/main" id="{62996014-D565-4CDE-8379-D5CE69014B3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B5832B53-7D18-4F45-AB26-6561427E3D00}"/>
                  </a:ext>
                </a:extLst>
              </p:cNvPr>
              <p:cNvCxnSpPr/>
              <p:nvPr/>
            </p:nvCxnSpPr>
            <p:spPr>
              <a:xfrm>
                <a:off x="10462776" y="6463608"/>
                <a:ext cx="510024" cy="0"/>
              </a:xfrm>
              <a:prstGeom prst="line">
                <a:avLst/>
              </a:prstGeom>
              <a:ln w="28575">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37" name="Rectangle 236">
              <a:extLst>
                <a:ext uri="{FF2B5EF4-FFF2-40B4-BE49-F238E27FC236}">
                  <a16:creationId xmlns="" xmlns:a16="http://schemas.microsoft.com/office/drawing/2014/main" id="{F61601DE-AD96-4DC0-B64C-5F50C2A249B0}"/>
                </a:ext>
              </a:extLst>
            </p:cNvPr>
            <p:cNvSpPr/>
            <p:nvPr/>
          </p:nvSpPr>
          <p:spPr>
            <a:xfrm>
              <a:off x="5807919" y="324621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a:extLst>
                <a:ext uri="{FF2B5EF4-FFF2-40B4-BE49-F238E27FC236}">
                  <a16:creationId xmlns="" xmlns:a16="http://schemas.microsoft.com/office/drawing/2014/main" id="{9C5665FC-B025-45F4-8A7F-61965BBFE23F}"/>
                </a:ext>
              </a:extLst>
            </p:cNvPr>
            <p:cNvGrpSpPr/>
            <p:nvPr/>
          </p:nvGrpSpPr>
          <p:grpSpPr>
            <a:xfrm>
              <a:off x="5991633" y="3007551"/>
              <a:ext cx="1102972" cy="89187"/>
              <a:chOff x="10462776" y="6419015"/>
              <a:chExt cx="510024" cy="89187"/>
            </a:xfrm>
          </p:grpSpPr>
          <p:cxnSp>
            <p:nvCxnSpPr>
              <p:cNvPr id="239" name="Straight Connector 238">
                <a:extLst>
                  <a:ext uri="{FF2B5EF4-FFF2-40B4-BE49-F238E27FC236}">
                    <a16:creationId xmlns="" xmlns:a16="http://schemas.microsoft.com/office/drawing/2014/main" id="{7328CA05-AB75-4E50-8884-DC5E2B584A6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 xmlns:a16="http://schemas.microsoft.com/office/drawing/2014/main" id="{696E838D-7F4B-4EC7-AE4C-2CE2C96C8B2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 xmlns:a16="http://schemas.microsoft.com/office/drawing/2014/main" id="{E725DB57-4BDF-4D16-B670-17634C5673E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2" name="Rectangle 241">
              <a:extLst>
                <a:ext uri="{FF2B5EF4-FFF2-40B4-BE49-F238E27FC236}">
                  <a16:creationId xmlns="" xmlns:a16="http://schemas.microsoft.com/office/drawing/2014/main" id="{6FD06612-FE80-4CC7-8074-8B55EC5FD9AE}"/>
                </a:ext>
              </a:extLst>
            </p:cNvPr>
            <p:cNvSpPr/>
            <p:nvPr/>
          </p:nvSpPr>
          <p:spPr>
            <a:xfrm>
              <a:off x="6498340" y="299117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8" name="Group 247">
              <a:extLst>
                <a:ext uri="{FF2B5EF4-FFF2-40B4-BE49-F238E27FC236}">
                  <a16:creationId xmlns="" xmlns:a16="http://schemas.microsoft.com/office/drawing/2014/main" id="{4508D5D7-1F08-439D-8096-867D4A70D388}"/>
                </a:ext>
              </a:extLst>
            </p:cNvPr>
            <p:cNvGrpSpPr/>
            <p:nvPr/>
          </p:nvGrpSpPr>
          <p:grpSpPr>
            <a:xfrm>
              <a:off x="6656975" y="2307871"/>
              <a:ext cx="1127878" cy="89187"/>
              <a:chOff x="10462776" y="6419015"/>
              <a:chExt cx="510024" cy="89187"/>
            </a:xfrm>
          </p:grpSpPr>
          <p:cxnSp>
            <p:nvCxnSpPr>
              <p:cNvPr id="249" name="Straight Connector 248">
                <a:extLst>
                  <a:ext uri="{FF2B5EF4-FFF2-40B4-BE49-F238E27FC236}">
                    <a16:creationId xmlns="" xmlns:a16="http://schemas.microsoft.com/office/drawing/2014/main" id="{D3C785F0-80EC-4783-8121-28CDA072C60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1E0A7EFC-2A4F-4F55-A825-9656D79FC670}"/>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72618AA1-7E95-4955-B4A2-D93DAB1330F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2" name="Rectangle 251">
              <a:extLst>
                <a:ext uri="{FF2B5EF4-FFF2-40B4-BE49-F238E27FC236}">
                  <a16:creationId xmlns="" xmlns:a16="http://schemas.microsoft.com/office/drawing/2014/main" id="{4C063406-C6F3-42E1-97DD-8778D64C8703}"/>
                </a:ext>
              </a:extLst>
            </p:cNvPr>
            <p:cNvSpPr/>
            <p:nvPr/>
          </p:nvSpPr>
          <p:spPr>
            <a:xfrm>
              <a:off x="7166117" y="229799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a:extLst>
                <a:ext uri="{FF2B5EF4-FFF2-40B4-BE49-F238E27FC236}">
                  <a16:creationId xmlns="" xmlns:a16="http://schemas.microsoft.com/office/drawing/2014/main" id="{8B22659A-5D22-4C58-9181-D4576858E76F}"/>
                </a:ext>
              </a:extLst>
            </p:cNvPr>
            <p:cNvGrpSpPr/>
            <p:nvPr/>
          </p:nvGrpSpPr>
          <p:grpSpPr>
            <a:xfrm>
              <a:off x="7002097" y="2555146"/>
              <a:ext cx="796987" cy="89187"/>
              <a:chOff x="10462776" y="6419015"/>
              <a:chExt cx="510024" cy="89187"/>
            </a:xfrm>
          </p:grpSpPr>
          <p:cxnSp>
            <p:nvCxnSpPr>
              <p:cNvPr id="254" name="Straight Connector 253">
                <a:extLst>
                  <a:ext uri="{FF2B5EF4-FFF2-40B4-BE49-F238E27FC236}">
                    <a16:creationId xmlns="" xmlns:a16="http://schemas.microsoft.com/office/drawing/2014/main" id="{3D0106C9-652A-4856-AA16-E5C77CD0918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F5B51DDC-8A69-4F39-8F9A-6BD2A028595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66AA0D7A-1B7E-487D-8F9B-321EBE056CF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7" name="Rectangle 256">
              <a:extLst>
                <a:ext uri="{FF2B5EF4-FFF2-40B4-BE49-F238E27FC236}">
                  <a16:creationId xmlns="" xmlns:a16="http://schemas.microsoft.com/office/drawing/2014/main" id="{1D7E432B-5E87-4A76-A411-322648A17E8B}"/>
                </a:ext>
              </a:extLst>
            </p:cNvPr>
            <p:cNvSpPr/>
            <p:nvPr/>
          </p:nvSpPr>
          <p:spPr>
            <a:xfrm>
              <a:off x="7327025" y="254185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a:extLst>
              <a:ext uri="{FF2B5EF4-FFF2-40B4-BE49-F238E27FC236}">
                <a16:creationId xmlns="" xmlns:a16="http://schemas.microsoft.com/office/drawing/2014/main" id="{FF6F2030-D60E-4021-AC60-980A569CFB09}"/>
              </a:ext>
            </a:extLst>
          </p:cNvPr>
          <p:cNvGrpSpPr/>
          <p:nvPr/>
        </p:nvGrpSpPr>
        <p:grpSpPr>
          <a:xfrm>
            <a:off x="-6290" y="-23678"/>
            <a:ext cx="3017520" cy="261610"/>
            <a:chOff x="-6290" y="-23678"/>
            <a:chExt cx="3017520" cy="261610"/>
          </a:xfrm>
          <a:solidFill>
            <a:schemeClr val="accent2"/>
          </a:solidFill>
        </p:grpSpPr>
        <p:sp>
          <p:nvSpPr>
            <p:cNvPr id="89" name="Freeform 13">
              <a:extLst>
                <a:ext uri="{FF2B5EF4-FFF2-40B4-BE49-F238E27FC236}">
                  <a16:creationId xmlns="" xmlns:a16="http://schemas.microsoft.com/office/drawing/2014/main" id="{0B531E9D-A139-4BA1-A623-5B55070AB71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90" name="Rectangle 89">
              <a:extLst>
                <a:ext uri="{FF2B5EF4-FFF2-40B4-BE49-F238E27FC236}">
                  <a16:creationId xmlns="" xmlns:a16="http://schemas.microsoft.com/office/drawing/2014/main" id="{4B3D1992-0AF2-46E6-B0CF-2DB90980AB07}"/>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3739875340"/>
      </p:ext>
    </p:extLst>
  </p:cSld>
  <p:clrMapOvr>
    <a:masterClrMapping/>
  </p:clrMapOvr>
  <p:transition>
    <p:fade/>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1850D8-E0F0-41FB-98C5-6E5D695999AD}"/>
              </a:ext>
            </a:extLst>
          </p:cNvPr>
          <p:cNvSpPr>
            <a:spLocks noGrp="1"/>
          </p:cNvSpPr>
          <p:nvPr>
            <p:ph type="title"/>
          </p:nvPr>
        </p:nvSpPr>
        <p:spPr>
          <a:xfrm>
            <a:off x="457200" y="228601"/>
            <a:ext cx="11277600" cy="800100"/>
          </a:xfrm>
        </p:spPr>
        <p:txBody>
          <a:bodyPr>
            <a:normAutofit/>
          </a:bodyPr>
          <a:lstStyle/>
          <a:p>
            <a:r>
              <a:rPr lang="en-US"/>
              <a:t>Safety by Baseline CVD History</a:t>
            </a:r>
          </a:p>
        </p:txBody>
      </p:sp>
      <p:sp>
        <p:nvSpPr>
          <p:cNvPr id="3" name="Text Placeholder 2"/>
          <p:cNvSpPr>
            <a:spLocks noGrp="1"/>
          </p:cNvSpPr>
          <p:nvPr>
            <p:ph type="body" sz="quarter" idx="13"/>
          </p:nvPr>
        </p:nvSpPr>
        <p:spPr>
          <a:xfrm>
            <a:off x="457200" y="5852160"/>
            <a:ext cx="10058400" cy="1005840"/>
          </a:xfrm>
        </p:spPr>
        <p:txBody>
          <a:bodyPr/>
          <a:lstStyle/>
          <a:p>
            <a:r>
              <a:rPr lang="en-US" altLang="zh-CN"/>
              <a:t>Definite or probable ketoacidosis occurred in 2 patients without CV disease randomly allocated to placebo; there were no cases of ketoacidosis in the dapagliflozin group.</a:t>
            </a:r>
            <a:endParaRPr lang="en-US" altLang="zh-CN" baseline="30000"/>
          </a:p>
          <a:p>
            <a:pPr lvl="0"/>
            <a:r>
              <a:rPr lang="en-US" altLang="zh-CN" baseline="30000" err="1"/>
              <a:t>a</a:t>
            </a:r>
            <a:r>
              <a:rPr lang="en-US" altLang="zh-CN" err="1"/>
              <a:t>The</a:t>
            </a:r>
            <a:r>
              <a:rPr lang="en-US" altLang="zh-CN"/>
              <a:t> following criteria were confirmed by the investigator: symptoms of severe impairment in consciousness or behavior, need of external assistance, intervention to treat hypoglycemia, and prompt recovery from acute symptoms after the intervention. </a:t>
            </a:r>
          </a:p>
          <a:p>
            <a:pPr lvl="0"/>
            <a:r>
              <a:rPr lang="en-US" altLang="zh-CN"/>
              <a:t>AE = adverse event; CVD = cardiovascular disease.</a:t>
            </a:r>
            <a:endParaRPr lang="en-GB" altLang="zh-CN"/>
          </a:p>
          <a:p>
            <a:r>
              <a:rPr lang="en-US"/>
              <a:t>McMurray JJV et al. </a:t>
            </a:r>
            <a:r>
              <a:rPr lang="en-US" i="1"/>
              <a:t>Circulation</a:t>
            </a:r>
            <a:r>
              <a:rPr lang="en-US"/>
              <a:t>. 2021;143:438–448. </a:t>
            </a:r>
          </a:p>
        </p:txBody>
      </p:sp>
      <p:graphicFrame>
        <p:nvGraphicFramePr>
          <p:cNvPr id="4" name="Table 3">
            <a:extLst>
              <a:ext uri="{FF2B5EF4-FFF2-40B4-BE49-F238E27FC236}">
                <a16:creationId xmlns="" xmlns:a16="http://schemas.microsoft.com/office/drawing/2014/main" id="{B3B3231A-4F61-0A42-9117-68B8A1C69A6D}"/>
              </a:ext>
            </a:extLst>
          </p:cNvPr>
          <p:cNvGraphicFramePr>
            <a:graphicFrameLocks noGrp="1"/>
          </p:cNvGraphicFramePr>
          <p:nvPr/>
        </p:nvGraphicFramePr>
        <p:xfrm>
          <a:off x="457223" y="1270819"/>
          <a:ext cx="11277599" cy="4922520"/>
        </p:xfrm>
        <a:graphic>
          <a:graphicData uri="http://schemas.openxmlformats.org/drawingml/2006/table">
            <a:tbl>
              <a:tblPr firstRow="1">
                <a:tableStyleId>{21E4AEA4-8DFA-4A89-87EB-49C32662AFE0}</a:tableStyleId>
              </a:tblPr>
              <a:tblGrid>
                <a:gridCol w="2255035">
                  <a:extLst>
                    <a:ext uri="{9D8B030D-6E8A-4147-A177-3AD203B41FA5}">
                      <a16:colId xmlns="" xmlns:a16="http://schemas.microsoft.com/office/drawing/2014/main" val="1083322127"/>
                    </a:ext>
                  </a:extLst>
                </a:gridCol>
                <a:gridCol w="2255035">
                  <a:extLst>
                    <a:ext uri="{9D8B030D-6E8A-4147-A177-3AD203B41FA5}">
                      <a16:colId xmlns="" xmlns:a16="http://schemas.microsoft.com/office/drawing/2014/main" val="1279095004"/>
                    </a:ext>
                  </a:extLst>
                </a:gridCol>
                <a:gridCol w="2255843">
                  <a:extLst>
                    <a:ext uri="{9D8B030D-6E8A-4147-A177-3AD203B41FA5}">
                      <a16:colId xmlns="" xmlns:a16="http://schemas.microsoft.com/office/drawing/2014/main" val="49202746"/>
                    </a:ext>
                  </a:extLst>
                </a:gridCol>
                <a:gridCol w="2255843">
                  <a:extLst>
                    <a:ext uri="{9D8B030D-6E8A-4147-A177-3AD203B41FA5}">
                      <a16:colId xmlns="" xmlns:a16="http://schemas.microsoft.com/office/drawing/2014/main" val="1834474020"/>
                    </a:ext>
                  </a:extLst>
                </a:gridCol>
                <a:gridCol w="2255843">
                  <a:extLst>
                    <a:ext uri="{9D8B030D-6E8A-4147-A177-3AD203B41FA5}">
                      <a16:colId xmlns="" xmlns:a16="http://schemas.microsoft.com/office/drawing/2014/main" val="3296282677"/>
                    </a:ext>
                  </a:extLst>
                </a:gridCol>
              </a:tblGrid>
              <a:tr h="733878">
                <a:tc>
                  <a:txBody>
                    <a:bodyPr/>
                    <a:lstStyle/>
                    <a:p>
                      <a:pPr marL="0" marR="0">
                        <a:lnSpc>
                          <a:spcPct val="100000"/>
                        </a:lnSpc>
                        <a:spcBef>
                          <a:spcPts val="0"/>
                        </a:spcBef>
                        <a:spcAft>
                          <a:spcPts val="0"/>
                        </a:spcAft>
                      </a:pPr>
                      <a:r>
                        <a:rPr lang="en-US" sz="11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00000"/>
                        </a:lnSpc>
                        <a:spcBef>
                          <a:spcPts val="0"/>
                        </a:spcBef>
                        <a:spcAft>
                          <a:spcPts val="0"/>
                        </a:spcAft>
                      </a:pPr>
                      <a:r>
                        <a:rPr lang="en-US" sz="1100">
                          <a:effectLst/>
                        </a:rPr>
                        <a:t>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00000"/>
                        </a:lnSpc>
                        <a:spcBef>
                          <a:spcPts val="0"/>
                        </a:spcBef>
                        <a:spcAft>
                          <a:spcPts val="0"/>
                        </a:spcAft>
                      </a:pPr>
                      <a:r>
                        <a:rPr lang="en-US" sz="1100">
                          <a:effectLst/>
                        </a:rPr>
                        <a:t>Dapagliflozin 10 mg</a:t>
                      </a:r>
                      <a:endParaRPr lang="en-US" sz="1000">
                        <a:effectLst/>
                      </a:endParaRPr>
                    </a:p>
                    <a:p>
                      <a:pPr marL="0" marR="0" algn="ctr">
                        <a:lnSpc>
                          <a:spcPct val="100000"/>
                        </a:lnSpc>
                        <a:spcBef>
                          <a:spcPts val="0"/>
                        </a:spcBef>
                        <a:spcAft>
                          <a:spcPts val="0"/>
                        </a:spcAft>
                      </a:pPr>
                      <a:r>
                        <a:rPr lang="en-US" sz="1100">
                          <a:effectLst/>
                        </a:rPr>
                        <a:t>No CVD n = 1337</a:t>
                      </a:r>
                      <a:endParaRPr lang="en-US" sz="1000">
                        <a:effectLst/>
                      </a:endParaRPr>
                    </a:p>
                    <a:p>
                      <a:pPr marL="0" marR="0" algn="ctr">
                        <a:lnSpc>
                          <a:spcPct val="100000"/>
                        </a:lnSpc>
                        <a:spcBef>
                          <a:spcPts val="0"/>
                        </a:spcBef>
                        <a:spcAft>
                          <a:spcPts val="0"/>
                        </a:spcAft>
                      </a:pPr>
                      <a:r>
                        <a:rPr lang="en-US" sz="1100">
                          <a:effectLst/>
                        </a:rPr>
                        <a:t>CVD n = 812</a:t>
                      </a:r>
                      <a:endParaRPr lang="en-US" sz="1000">
                        <a:effectLst/>
                      </a:endParaRPr>
                    </a:p>
                    <a:p>
                      <a:pPr marL="0" marR="0" algn="ctr">
                        <a:lnSpc>
                          <a:spcPct val="100000"/>
                        </a:lnSpc>
                        <a:spcBef>
                          <a:spcPts val="0"/>
                        </a:spcBef>
                        <a:spcAft>
                          <a:spcPts val="0"/>
                        </a:spcAft>
                      </a:pPr>
                      <a:r>
                        <a:rPr lang="en-US" sz="1100">
                          <a:effectLst/>
                        </a:rPr>
                        <a:t>Number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00000"/>
                        </a:lnSpc>
                        <a:spcBef>
                          <a:spcPts val="0"/>
                        </a:spcBef>
                        <a:spcAft>
                          <a:spcPts val="0"/>
                        </a:spcAft>
                      </a:pPr>
                      <a:r>
                        <a:rPr lang="pt-BR" sz="1100">
                          <a:effectLst/>
                        </a:rPr>
                        <a:t>Placebo</a:t>
                      </a:r>
                      <a:endParaRPr lang="en-US" sz="1000">
                        <a:effectLst/>
                      </a:endParaRPr>
                    </a:p>
                    <a:p>
                      <a:pPr marL="0" marR="0" algn="ctr">
                        <a:lnSpc>
                          <a:spcPct val="100000"/>
                        </a:lnSpc>
                        <a:spcBef>
                          <a:spcPts val="0"/>
                        </a:spcBef>
                        <a:spcAft>
                          <a:spcPts val="0"/>
                        </a:spcAft>
                      </a:pPr>
                      <a:r>
                        <a:rPr lang="pt-BR" sz="1100">
                          <a:effectLst/>
                        </a:rPr>
                        <a:t>No CVD </a:t>
                      </a:r>
                      <a:r>
                        <a:rPr lang="pt-BR" sz="1100" err="1">
                          <a:effectLst/>
                        </a:rPr>
                        <a:t>n</a:t>
                      </a:r>
                      <a:r>
                        <a:rPr lang="pt-BR" sz="1100">
                          <a:effectLst/>
                        </a:rPr>
                        <a:t> = 1352</a:t>
                      </a:r>
                      <a:endParaRPr lang="en-US" sz="1000">
                        <a:effectLst/>
                      </a:endParaRPr>
                    </a:p>
                    <a:p>
                      <a:pPr marL="0" marR="0" algn="ctr">
                        <a:lnSpc>
                          <a:spcPct val="100000"/>
                        </a:lnSpc>
                        <a:spcBef>
                          <a:spcPts val="0"/>
                        </a:spcBef>
                        <a:spcAft>
                          <a:spcPts val="0"/>
                        </a:spcAft>
                      </a:pPr>
                      <a:r>
                        <a:rPr lang="en-US" sz="1100">
                          <a:effectLst/>
                        </a:rPr>
                        <a:t>CVD n = 797</a:t>
                      </a:r>
                      <a:endParaRPr lang="en-US" sz="1000">
                        <a:effectLst/>
                      </a:endParaRPr>
                    </a:p>
                    <a:p>
                      <a:pPr marL="0" marR="0" algn="ctr">
                        <a:lnSpc>
                          <a:spcPct val="100000"/>
                        </a:lnSpc>
                        <a:spcBef>
                          <a:spcPts val="0"/>
                        </a:spcBef>
                        <a:spcAft>
                          <a:spcPts val="0"/>
                        </a:spcAft>
                      </a:pPr>
                      <a:r>
                        <a:rPr lang="en-US" sz="1100">
                          <a:effectLst/>
                        </a:rPr>
                        <a:t>Number (%)</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00000"/>
                        </a:lnSpc>
                        <a:spcBef>
                          <a:spcPts val="0"/>
                        </a:spcBef>
                        <a:spcAft>
                          <a:spcPts val="0"/>
                        </a:spcAft>
                      </a:pPr>
                      <a:r>
                        <a:rPr lang="en-US" sz="1100">
                          <a:effectLst/>
                        </a:rPr>
                        <a:t>P value for interaction</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603110455"/>
                  </a:ext>
                </a:extLst>
              </a:tr>
              <a:tr h="546372">
                <a:tc>
                  <a:txBody>
                    <a:bodyPr/>
                    <a:lstStyle/>
                    <a:p>
                      <a:pPr marL="0" marR="0">
                        <a:lnSpc>
                          <a:spcPct val="100000"/>
                        </a:lnSpc>
                        <a:spcBef>
                          <a:spcPts val="0"/>
                        </a:spcBef>
                        <a:spcAft>
                          <a:spcPts val="0"/>
                        </a:spcAft>
                      </a:pPr>
                      <a:r>
                        <a:rPr lang="en-US" sz="1100" b="1">
                          <a:effectLst/>
                        </a:rPr>
                        <a:t>Any serious AE</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287 (21.5)</a:t>
                      </a:r>
                      <a:endParaRPr lang="en-US" sz="1000">
                        <a:effectLst/>
                      </a:endParaRPr>
                    </a:p>
                    <a:p>
                      <a:pPr marL="0" marR="0" algn="ctr">
                        <a:lnSpc>
                          <a:spcPct val="150000"/>
                        </a:lnSpc>
                        <a:spcBef>
                          <a:spcPts val="0"/>
                        </a:spcBef>
                        <a:spcAft>
                          <a:spcPts val="0"/>
                        </a:spcAft>
                      </a:pPr>
                      <a:r>
                        <a:rPr lang="en-US" sz="1100">
                          <a:effectLst/>
                        </a:rPr>
                        <a:t>346 (42.6)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371 (27.4)</a:t>
                      </a:r>
                      <a:endParaRPr lang="en-US" sz="1000">
                        <a:effectLst/>
                      </a:endParaRPr>
                    </a:p>
                    <a:p>
                      <a:pPr marL="0" marR="0" algn="ctr">
                        <a:lnSpc>
                          <a:spcPct val="150000"/>
                        </a:lnSpc>
                        <a:spcBef>
                          <a:spcPts val="0"/>
                        </a:spcBef>
                        <a:spcAft>
                          <a:spcPts val="0"/>
                        </a:spcAft>
                      </a:pPr>
                      <a:r>
                        <a:rPr lang="en-US" sz="1100">
                          <a:effectLst/>
                        </a:rPr>
                        <a:t>358 (44.9)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0.09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176810313"/>
                  </a:ext>
                </a:extLst>
              </a:tr>
              <a:tr h="546372">
                <a:tc>
                  <a:txBody>
                    <a:bodyPr/>
                    <a:lstStyle/>
                    <a:p>
                      <a:pPr marL="0" marR="0">
                        <a:lnSpc>
                          <a:spcPct val="100000"/>
                        </a:lnSpc>
                        <a:spcBef>
                          <a:spcPts val="0"/>
                        </a:spcBef>
                        <a:spcAft>
                          <a:spcPts val="0"/>
                        </a:spcAft>
                      </a:pPr>
                      <a:r>
                        <a:rPr lang="en-US" sz="1100" b="1">
                          <a:effectLst/>
                        </a:rPr>
                        <a:t>AE leading to study drug discontinuation</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73 (5.5)</a:t>
                      </a:r>
                      <a:endParaRPr lang="en-US" sz="1000">
                        <a:effectLst/>
                      </a:endParaRPr>
                    </a:p>
                    <a:p>
                      <a:pPr marL="0" marR="0" algn="ctr">
                        <a:lnSpc>
                          <a:spcPct val="150000"/>
                        </a:lnSpc>
                        <a:spcBef>
                          <a:spcPts val="0"/>
                        </a:spcBef>
                        <a:spcAft>
                          <a:spcPts val="0"/>
                        </a:spcAft>
                      </a:pPr>
                      <a:r>
                        <a:rPr lang="en-US" sz="1100">
                          <a:effectLst/>
                        </a:rPr>
                        <a:t>45 (5.5)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70 (5.2)</a:t>
                      </a:r>
                      <a:endParaRPr lang="en-US" sz="1000">
                        <a:effectLst/>
                      </a:endParaRPr>
                    </a:p>
                    <a:p>
                      <a:pPr marL="0" marR="0" algn="ctr">
                        <a:lnSpc>
                          <a:spcPct val="150000"/>
                        </a:lnSpc>
                        <a:spcBef>
                          <a:spcPts val="0"/>
                        </a:spcBef>
                        <a:spcAft>
                          <a:spcPts val="0"/>
                        </a:spcAft>
                      </a:pPr>
                      <a:r>
                        <a:rPr lang="en-US" sz="1100">
                          <a:effectLst/>
                        </a:rPr>
                        <a:t>53 (6.6)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0.36</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400027031"/>
                  </a:ext>
                </a:extLst>
              </a:tr>
              <a:tr h="546372">
                <a:tc>
                  <a:txBody>
                    <a:bodyPr/>
                    <a:lstStyle/>
                    <a:p>
                      <a:pPr marL="0" marR="0">
                        <a:lnSpc>
                          <a:spcPct val="100000"/>
                        </a:lnSpc>
                        <a:spcBef>
                          <a:spcPts val="0"/>
                        </a:spcBef>
                        <a:spcAft>
                          <a:spcPts val="0"/>
                        </a:spcAft>
                      </a:pPr>
                      <a:r>
                        <a:rPr lang="en-US" sz="1100" b="1">
                          <a:effectLst/>
                        </a:rPr>
                        <a:t>Amputation</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10 (0.7)</a:t>
                      </a:r>
                      <a:endParaRPr lang="en-US" sz="1000">
                        <a:effectLst/>
                      </a:endParaRPr>
                    </a:p>
                    <a:p>
                      <a:pPr marL="0" marR="0" algn="ctr">
                        <a:lnSpc>
                          <a:spcPct val="150000"/>
                        </a:lnSpc>
                        <a:spcBef>
                          <a:spcPts val="0"/>
                        </a:spcBef>
                        <a:spcAft>
                          <a:spcPts val="0"/>
                        </a:spcAft>
                      </a:pPr>
                      <a:r>
                        <a:rPr lang="en-US" sz="1100">
                          <a:effectLst/>
                        </a:rPr>
                        <a:t>25 (3.1)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15 (1.1)</a:t>
                      </a:r>
                      <a:endParaRPr lang="en-US" sz="1000">
                        <a:effectLst/>
                      </a:endParaRPr>
                    </a:p>
                    <a:p>
                      <a:pPr marL="0" marR="0" algn="ctr">
                        <a:lnSpc>
                          <a:spcPct val="150000"/>
                        </a:lnSpc>
                        <a:spcBef>
                          <a:spcPts val="0"/>
                        </a:spcBef>
                        <a:spcAft>
                          <a:spcPts val="0"/>
                        </a:spcAft>
                      </a:pPr>
                      <a:r>
                        <a:rPr lang="en-US" sz="1100">
                          <a:effectLst/>
                        </a:rPr>
                        <a:t>24 (3.0)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0.40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804806784"/>
                  </a:ext>
                </a:extLst>
              </a:tr>
              <a:tr h="546372">
                <a:tc>
                  <a:txBody>
                    <a:bodyPr/>
                    <a:lstStyle/>
                    <a:p>
                      <a:pPr marL="0" marR="0">
                        <a:lnSpc>
                          <a:spcPct val="100000"/>
                        </a:lnSpc>
                        <a:spcBef>
                          <a:spcPts val="0"/>
                        </a:spcBef>
                        <a:spcAft>
                          <a:spcPts val="0"/>
                        </a:spcAft>
                      </a:pPr>
                      <a:r>
                        <a:rPr lang="en-US" sz="1100" b="1">
                          <a:effectLst/>
                        </a:rPr>
                        <a:t>Fracture</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44 (3.3)</a:t>
                      </a:r>
                      <a:endParaRPr lang="en-US" sz="1000">
                        <a:effectLst/>
                      </a:endParaRPr>
                    </a:p>
                    <a:p>
                      <a:pPr marL="0" marR="0" algn="ctr">
                        <a:lnSpc>
                          <a:spcPct val="150000"/>
                        </a:lnSpc>
                        <a:spcBef>
                          <a:spcPts val="0"/>
                        </a:spcBef>
                        <a:spcAft>
                          <a:spcPts val="0"/>
                        </a:spcAft>
                      </a:pPr>
                      <a:r>
                        <a:rPr lang="en-US" sz="1100">
                          <a:effectLst/>
                        </a:rPr>
                        <a:t>41 (5.0)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44 (3.3)</a:t>
                      </a:r>
                      <a:endParaRPr lang="en-US" sz="1000">
                        <a:effectLst/>
                      </a:endParaRPr>
                    </a:p>
                    <a:p>
                      <a:pPr marL="0" marR="0" algn="ctr">
                        <a:lnSpc>
                          <a:spcPct val="150000"/>
                        </a:lnSpc>
                        <a:spcBef>
                          <a:spcPts val="0"/>
                        </a:spcBef>
                        <a:spcAft>
                          <a:spcPts val="0"/>
                        </a:spcAft>
                      </a:pPr>
                      <a:r>
                        <a:rPr lang="en-US" sz="1100">
                          <a:effectLst/>
                        </a:rPr>
                        <a:t>25 (3.1)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0.15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1380473209"/>
                  </a:ext>
                </a:extLst>
              </a:tr>
              <a:tr h="546372">
                <a:tc>
                  <a:txBody>
                    <a:bodyPr/>
                    <a:lstStyle/>
                    <a:p>
                      <a:pPr marL="0" marR="0">
                        <a:lnSpc>
                          <a:spcPct val="100000"/>
                        </a:lnSpc>
                        <a:spcBef>
                          <a:spcPts val="0"/>
                        </a:spcBef>
                        <a:spcAft>
                          <a:spcPts val="0"/>
                        </a:spcAft>
                      </a:pPr>
                      <a:r>
                        <a:rPr lang="en-US" sz="1100" b="1">
                          <a:effectLst/>
                        </a:rPr>
                        <a:t>Renal adverse event</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76 (5.7)</a:t>
                      </a:r>
                      <a:endParaRPr lang="en-US" sz="1000">
                        <a:effectLst/>
                      </a:endParaRPr>
                    </a:p>
                    <a:p>
                      <a:pPr marL="0" marR="0" algn="ctr">
                        <a:lnSpc>
                          <a:spcPct val="150000"/>
                        </a:lnSpc>
                        <a:spcBef>
                          <a:spcPts val="0"/>
                        </a:spcBef>
                        <a:spcAft>
                          <a:spcPts val="0"/>
                        </a:spcAft>
                      </a:pPr>
                      <a:r>
                        <a:rPr lang="en-US" sz="1100">
                          <a:effectLst/>
                        </a:rPr>
                        <a:t>79 (9.7)</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99 (7.3)</a:t>
                      </a:r>
                      <a:endParaRPr lang="en-US" sz="1000">
                        <a:effectLst/>
                      </a:endParaRPr>
                    </a:p>
                    <a:p>
                      <a:pPr marL="0" marR="0" algn="ctr">
                        <a:lnSpc>
                          <a:spcPct val="150000"/>
                        </a:lnSpc>
                        <a:spcBef>
                          <a:spcPts val="0"/>
                        </a:spcBef>
                        <a:spcAft>
                          <a:spcPts val="0"/>
                        </a:spcAft>
                      </a:pPr>
                      <a:r>
                        <a:rPr lang="en-US" sz="1100">
                          <a:effectLst/>
                        </a:rPr>
                        <a:t>89 (11.2)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0.61</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360918896"/>
                  </a:ext>
                </a:extLst>
              </a:tr>
              <a:tr h="546372">
                <a:tc>
                  <a:txBody>
                    <a:bodyPr/>
                    <a:lstStyle/>
                    <a:p>
                      <a:pPr marL="0" marR="0">
                        <a:lnSpc>
                          <a:spcPct val="100000"/>
                        </a:lnSpc>
                        <a:spcBef>
                          <a:spcPts val="0"/>
                        </a:spcBef>
                        <a:spcAft>
                          <a:spcPts val="0"/>
                        </a:spcAft>
                      </a:pPr>
                      <a:r>
                        <a:rPr lang="en-US" sz="1100" b="1">
                          <a:effectLst/>
                        </a:rPr>
                        <a:t>Volume depletion</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75 (5.6)</a:t>
                      </a:r>
                      <a:endParaRPr lang="en-US" sz="1000">
                        <a:effectLst/>
                      </a:endParaRPr>
                    </a:p>
                    <a:p>
                      <a:pPr marL="0" marR="0" algn="ctr">
                        <a:lnSpc>
                          <a:spcPct val="150000"/>
                        </a:lnSpc>
                        <a:spcBef>
                          <a:spcPts val="0"/>
                        </a:spcBef>
                        <a:spcAft>
                          <a:spcPts val="0"/>
                        </a:spcAft>
                      </a:pPr>
                      <a:r>
                        <a:rPr lang="en-US" sz="1100">
                          <a:effectLst/>
                        </a:rPr>
                        <a:t>52 (6.4)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46 (3.4)</a:t>
                      </a:r>
                      <a:endParaRPr lang="en-US" sz="1000">
                        <a:effectLst/>
                      </a:endParaRPr>
                    </a:p>
                    <a:p>
                      <a:pPr marL="0" marR="0" algn="ctr">
                        <a:lnSpc>
                          <a:spcPct val="150000"/>
                        </a:lnSpc>
                        <a:spcBef>
                          <a:spcPts val="0"/>
                        </a:spcBef>
                        <a:spcAft>
                          <a:spcPts val="0"/>
                        </a:spcAft>
                      </a:pPr>
                      <a:r>
                        <a:rPr lang="en-US" sz="1100">
                          <a:effectLst/>
                        </a:rPr>
                        <a:t>44 (5.5)</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0.20</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4071008108"/>
                  </a:ext>
                </a:extLst>
              </a:tr>
              <a:tr h="546372">
                <a:tc>
                  <a:txBody>
                    <a:bodyPr/>
                    <a:lstStyle/>
                    <a:p>
                      <a:pPr marL="0" marR="0">
                        <a:lnSpc>
                          <a:spcPct val="100000"/>
                        </a:lnSpc>
                        <a:spcBef>
                          <a:spcPts val="0"/>
                        </a:spcBef>
                        <a:spcAft>
                          <a:spcPts val="0"/>
                        </a:spcAft>
                      </a:pPr>
                      <a:r>
                        <a:rPr lang="en-US" sz="1100" b="1">
                          <a:effectLst/>
                        </a:rPr>
                        <a:t>Major </a:t>
                      </a:r>
                      <a:r>
                        <a:rPr lang="en-US" sz="1100" b="1" err="1">
                          <a:effectLst/>
                        </a:rPr>
                        <a:t>hypoglycemia</a:t>
                      </a:r>
                      <a:r>
                        <a:rPr lang="en-US" sz="1100" b="1" baseline="30000" err="1">
                          <a:effectLst/>
                        </a:rPr>
                        <a:t>a</a:t>
                      </a:r>
                      <a:endParaRPr lang="en-US" sz="1000" b="1">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No CVD</a:t>
                      </a:r>
                      <a:endParaRPr lang="en-US" sz="1000">
                        <a:effectLst/>
                      </a:endParaRPr>
                    </a:p>
                    <a:p>
                      <a:pPr marL="0" marR="0" algn="ctr">
                        <a:lnSpc>
                          <a:spcPct val="150000"/>
                        </a:lnSpc>
                        <a:spcBef>
                          <a:spcPts val="0"/>
                        </a:spcBef>
                        <a:spcAft>
                          <a:spcPts val="0"/>
                        </a:spcAft>
                      </a:pPr>
                      <a:r>
                        <a:rPr lang="en-US" sz="1100">
                          <a:effectLst/>
                        </a:rPr>
                        <a:t>CVD</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3 (0.2)</a:t>
                      </a:r>
                      <a:endParaRPr lang="en-US" sz="1000">
                        <a:effectLst/>
                      </a:endParaRPr>
                    </a:p>
                    <a:p>
                      <a:pPr marL="0" marR="0" algn="ctr">
                        <a:lnSpc>
                          <a:spcPct val="150000"/>
                        </a:lnSpc>
                        <a:spcBef>
                          <a:spcPts val="0"/>
                        </a:spcBef>
                        <a:spcAft>
                          <a:spcPts val="0"/>
                        </a:spcAft>
                      </a:pPr>
                      <a:r>
                        <a:rPr lang="en-US" sz="1100">
                          <a:effectLst/>
                        </a:rPr>
                        <a:t>11 (1.4)</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13 (1.0)</a:t>
                      </a:r>
                      <a:endParaRPr lang="en-US" sz="1000">
                        <a:effectLst/>
                      </a:endParaRPr>
                    </a:p>
                    <a:p>
                      <a:pPr marL="0" marR="0" algn="ctr">
                        <a:lnSpc>
                          <a:spcPct val="150000"/>
                        </a:lnSpc>
                        <a:spcBef>
                          <a:spcPts val="0"/>
                        </a:spcBef>
                        <a:spcAft>
                          <a:spcPts val="0"/>
                        </a:spcAft>
                      </a:pPr>
                      <a:r>
                        <a:rPr lang="en-US" sz="1100">
                          <a:effectLst/>
                        </a:rPr>
                        <a:t>15 (1.9)</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tc>
                  <a:txBody>
                    <a:bodyPr/>
                    <a:lstStyle/>
                    <a:p>
                      <a:pPr marL="0" marR="0" algn="ctr">
                        <a:lnSpc>
                          <a:spcPct val="150000"/>
                        </a:lnSpc>
                        <a:spcBef>
                          <a:spcPts val="0"/>
                        </a:spcBef>
                        <a:spcAft>
                          <a:spcPts val="0"/>
                        </a:spcAft>
                      </a:pPr>
                      <a:r>
                        <a:rPr lang="en-US" sz="1100">
                          <a:effectLst/>
                        </a:rPr>
                        <a:t>0.12</a:t>
                      </a:r>
                      <a:endParaRPr lang="en-US" sz="1000">
                        <a:effectLst/>
                        <a:latin typeface="Calibri" panose="020F0502020204030204" pitchFamily="34" charset="0"/>
                        <a:ea typeface="Calibri" panose="020F0502020204030204" pitchFamily="34" charset="0"/>
                        <a:cs typeface="Arial" panose="020B0604020202020204" pitchFamily="34" charset="0"/>
                      </a:endParaRPr>
                    </a:p>
                  </a:txBody>
                  <a:tcPr marL="45720" marR="45720"/>
                </a:tc>
                <a:extLst>
                  <a:ext uri="{0D108BD9-81ED-4DB2-BD59-A6C34878D82A}">
                    <a16:rowId xmlns="" xmlns:a16="http://schemas.microsoft.com/office/drawing/2014/main" val="98092030"/>
                  </a:ext>
                </a:extLst>
              </a:tr>
            </a:tbl>
          </a:graphicData>
        </a:graphic>
      </p:graphicFrame>
      <p:grpSp>
        <p:nvGrpSpPr>
          <p:cNvPr id="8" name="Group 7">
            <a:extLst>
              <a:ext uri="{FF2B5EF4-FFF2-40B4-BE49-F238E27FC236}">
                <a16:creationId xmlns="" xmlns:a16="http://schemas.microsoft.com/office/drawing/2014/main" id="{946C0A96-CE68-4882-ADB9-87AC1B17FB41}"/>
              </a:ext>
            </a:extLst>
          </p:cNvPr>
          <p:cNvGrpSpPr/>
          <p:nvPr/>
        </p:nvGrpSpPr>
        <p:grpSpPr>
          <a:xfrm>
            <a:off x="-6290"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7F7499E5-6E67-4D62-8DA9-C2CBAD7B3F0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3" name="Rectangle 12">
              <a:extLst>
                <a:ext uri="{FF2B5EF4-FFF2-40B4-BE49-F238E27FC236}">
                  <a16:creationId xmlns="" xmlns:a16="http://schemas.microsoft.com/office/drawing/2014/main" id="{215A64DD-9F4C-43D3-A70F-B4F0491578DE}"/>
                </a:ext>
              </a:extLst>
            </p:cNvPr>
            <p:cNvSpPr/>
            <p:nvPr/>
          </p:nvSpPr>
          <p:spPr>
            <a:xfrm>
              <a:off x="208881" y="-23678"/>
              <a:ext cx="2539478" cy="261610"/>
            </a:xfrm>
            <a:prstGeom prst="rect">
              <a:avLst/>
            </a:prstGeom>
            <a:noFill/>
          </p:spPr>
          <p:txBody>
            <a:bodyPr wrap="none">
              <a:spAutoFit/>
            </a:bodyPr>
            <a:lstStyle/>
            <a:p>
              <a:pPr algn="ctr"/>
              <a:r>
                <a:rPr lang="en-US" sz="1100" b="1">
                  <a:solidFill>
                    <a:schemeClr val="bg1"/>
                  </a:solidFill>
                </a:rPr>
                <a:t>DAPA-CKD – Baseline CVD History</a:t>
              </a:r>
            </a:p>
          </p:txBody>
        </p:sp>
      </p:grpSp>
    </p:spTree>
    <p:extLst>
      <p:ext uri="{BB962C8B-B14F-4D97-AF65-F5344CB8AC3E}">
        <p14:creationId xmlns:p14="http://schemas.microsoft.com/office/powerpoint/2010/main" val="1709711489"/>
      </p:ext>
    </p:extLst>
  </p:cSld>
  <p:clrMapOvr>
    <a:masterClrMapping/>
  </p:clrMapOvr>
  <p:transition>
    <p:fade/>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 Subgroup Analysis</a:t>
            </a:r>
            <a:br>
              <a:rPr lang="en-US"/>
            </a:br>
            <a:r>
              <a:rPr lang="en-US" i="1"/>
              <a:t>Causes of Mortality</a:t>
            </a:r>
            <a:r>
              <a:rPr lang="en-US"/>
              <a:t/>
            </a:r>
            <a:br>
              <a:rPr lang="en-US"/>
            </a:b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A secondary analysis assessed the </a:t>
            </a:r>
            <a:r>
              <a:rPr lang="en-US"/>
              <a:t>causes of death in DAPA-CKD patients, and assessed the effects of dapagliflozin on CV and non-CV causes of death in these patients </a:t>
            </a:r>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ea typeface="+mn-lt"/>
                <a:cs typeface="+mn-lt"/>
              </a:rPr>
              <a:t>CV = cardiovascular.</a:t>
            </a:r>
          </a:p>
          <a:p>
            <a:r>
              <a:rPr lang="en-US"/>
              <a:t>Heerspink HJL et al. </a:t>
            </a:r>
            <a:r>
              <a:rPr lang="en-US" i="1"/>
              <a:t>Eur Heart J</a:t>
            </a:r>
            <a:r>
              <a:rPr lang="en-US"/>
              <a:t>. 2021;42:1216-1227.</a:t>
            </a:r>
          </a:p>
        </p:txBody>
      </p:sp>
    </p:spTree>
    <p:extLst>
      <p:ext uri="{BB962C8B-B14F-4D97-AF65-F5344CB8AC3E}">
        <p14:creationId xmlns:p14="http://schemas.microsoft.com/office/powerpoint/2010/main" val="4280255698"/>
      </p:ext>
    </p:extLst>
  </p:cSld>
  <p:clrMapOvr>
    <a:masterClrMapping/>
  </p:clrMapOvr>
  <p:transition>
    <p:fade/>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lstStyle/>
          <a:p>
            <a:r>
              <a:rPr lang="en-US"/>
              <a:t>Main Causes of Death in DAPA-CKD</a:t>
            </a: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182</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a:t>CV = cardiovascular; HF = heart failure; MI = myocardial infarction.</a:t>
            </a:r>
          </a:p>
          <a:p>
            <a:r>
              <a:rPr lang="en-US"/>
              <a:t>Heerspink HJL et al. </a:t>
            </a:r>
            <a:r>
              <a:rPr lang="en-US" i="1"/>
              <a:t>Eur Heart J</a:t>
            </a:r>
            <a:r>
              <a:rPr lang="en-US"/>
              <a:t>. 2021;42:1216-1227.</a:t>
            </a:r>
          </a:p>
        </p:txBody>
      </p:sp>
      <p:graphicFrame>
        <p:nvGraphicFramePr>
          <p:cNvPr id="7" name="Chart 6">
            <a:extLst>
              <a:ext uri="{FF2B5EF4-FFF2-40B4-BE49-F238E27FC236}">
                <a16:creationId xmlns="" xmlns:a16="http://schemas.microsoft.com/office/drawing/2014/main" id="{1D81BBF3-F45E-4D96-A350-E1560FA54866}"/>
              </a:ext>
            </a:extLst>
          </p:cNvPr>
          <p:cNvGraphicFramePr/>
          <p:nvPr/>
        </p:nvGraphicFramePr>
        <p:xfrm>
          <a:off x="457200" y="1257300"/>
          <a:ext cx="11277600" cy="4881033"/>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a:extLst>
              <a:ext uri="{FF2B5EF4-FFF2-40B4-BE49-F238E27FC236}">
                <a16:creationId xmlns="" xmlns:a16="http://schemas.microsoft.com/office/drawing/2014/main" id="{3D2ED73F-9D0E-44B7-928E-3AFB6E6A6534}"/>
              </a:ext>
            </a:extLst>
          </p:cNvPr>
          <p:cNvGrpSpPr/>
          <p:nvPr/>
        </p:nvGrpSpPr>
        <p:grpSpPr>
          <a:xfrm>
            <a:off x="-6290" y="-23678"/>
            <a:ext cx="3017520" cy="261610"/>
            <a:chOff x="-6290" y="-23678"/>
            <a:chExt cx="3017520" cy="261610"/>
          </a:xfrm>
        </p:grpSpPr>
        <p:sp>
          <p:nvSpPr>
            <p:cNvPr id="11" name="Freeform 13">
              <a:extLst>
                <a:ext uri="{FF2B5EF4-FFF2-40B4-BE49-F238E27FC236}">
                  <a16:creationId xmlns="" xmlns:a16="http://schemas.microsoft.com/office/drawing/2014/main" id="{34916BF4-ADFA-4D77-BF1B-2EEE12E9B62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2" name="Rectangle 11">
              <a:extLst>
                <a:ext uri="{FF2B5EF4-FFF2-40B4-BE49-F238E27FC236}">
                  <a16:creationId xmlns="" xmlns:a16="http://schemas.microsoft.com/office/drawing/2014/main" id="{8CC64132-DCA1-4E8A-BE6B-A3FF54269C5A}"/>
                </a:ext>
              </a:extLst>
            </p:cNvPr>
            <p:cNvSpPr/>
            <p:nvPr/>
          </p:nvSpPr>
          <p:spPr>
            <a:xfrm>
              <a:off x="281023" y="-23678"/>
              <a:ext cx="2395207" cy="261610"/>
            </a:xfrm>
            <a:prstGeom prst="rect">
              <a:avLst/>
            </a:prstGeom>
          </p:spPr>
          <p:txBody>
            <a:bodyPr wrap="none">
              <a:spAutoFit/>
            </a:bodyPr>
            <a:lstStyle/>
            <a:p>
              <a:pPr algn="ctr"/>
              <a:r>
                <a:rPr lang="en-US" sz="1100" b="1">
                  <a:solidFill>
                    <a:schemeClr val="bg1"/>
                  </a:solidFill>
                </a:rPr>
                <a:t>DAPA-CKD – Causes of Mortality</a:t>
              </a:r>
            </a:p>
          </p:txBody>
        </p:sp>
      </p:grpSp>
    </p:spTree>
    <p:extLst>
      <p:ext uri="{BB962C8B-B14F-4D97-AF65-F5344CB8AC3E}">
        <p14:creationId xmlns:p14="http://schemas.microsoft.com/office/powerpoint/2010/main" val="3174424267"/>
      </p:ext>
    </p:extLst>
  </p:cSld>
  <p:clrMapOvr>
    <a:masterClrMapping/>
  </p:clrMapOvr>
  <p:transition>
    <p:fade/>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lstStyle/>
          <a:p>
            <a:r>
              <a:rPr lang="en-US"/>
              <a:t>Main Causes of Death in DAPA-CKD by T2D Status</a:t>
            </a: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183</a:t>
            </a:fld>
            <a:endParaRPr lang="en-US"/>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a:t>CV = cardiovascular; HF = heart failure; MI = myocardial infarction; T2D = type 2 diabetes.</a:t>
            </a:r>
          </a:p>
          <a:p>
            <a:r>
              <a:rPr lang="en-US"/>
              <a:t>Heerspink HJL et al. </a:t>
            </a:r>
            <a:r>
              <a:rPr lang="en-US" i="1"/>
              <a:t>Eur Heart J</a:t>
            </a:r>
            <a:r>
              <a:rPr lang="en-US"/>
              <a:t>. 2021;42:1216-1227.</a:t>
            </a:r>
          </a:p>
        </p:txBody>
      </p:sp>
      <p:graphicFrame>
        <p:nvGraphicFramePr>
          <p:cNvPr id="7" name="Chart 6">
            <a:extLst>
              <a:ext uri="{FF2B5EF4-FFF2-40B4-BE49-F238E27FC236}">
                <a16:creationId xmlns="" xmlns:a16="http://schemas.microsoft.com/office/drawing/2014/main" id="{1D81BBF3-F45E-4D96-A350-E1560FA54866}"/>
              </a:ext>
            </a:extLst>
          </p:cNvPr>
          <p:cNvGraphicFramePr/>
          <p:nvPr/>
        </p:nvGraphicFramePr>
        <p:xfrm>
          <a:off x="457200" y="1257300"/>
          <a:ext cx="11277600" cy="4881033"/>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Group 8">
            <a:extLst>
              <a:ext uri="{FF2B5EF4-FFF2-40B4-BE49-F238E27FC236}">
                <a16:creationId xmlns="" xmlns:a16="http://schemas.microsoft.com/office/drawing/2014/main" id="{7A28D666-8774-4FE4-94F3-CDA15A15E5BD}"/>
              </a:ext>
            </a:extLst>
          </p:cNvPr>
          <p:cNvGrpSpPr/>
          <p:nvPr/>
        </p:nvGrpSpPr>
        <p:grpSpPr>
          <a:xfrm>
            <a:off x="-6290" y="-23678"/>
            <a:ext cx="3017520" cy="261610"/>
            <a:chOff x="-6290" y="-23678"/>
            <a:chExt cx="3017520" cy="261610"/>
          </a:xfrm>
        </p:grpSpPr>
        <p:sp>
          <p:nvSpPr>
            <p:cNvPr id="13" name="Freeform 13">
              <a:extLst>
                <a:ext uri="{FF2B5EF4-FFF2-40B4-BE49-F238E27FC236}">
                  <a16:creationId xmlns="" xmlns:a16="http://schemas.microsoft.com/office/drawing/2014/main" id="{74D1FDAB-7888-42CF-BACA-6ACD009B8C2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4" name="Rectangle 13">
              <a:extLst>
                <a:ext uri="{FF2B5EF4-FFF2-40B4-BE49-F238E27FC236}">
                  <a16:creationId xmlns="" xmlns:a16="http://schemas.microsoft.com/office/drawing/2014/main" id="{CA1AE7A9-E38B-4C2B-87D8-9A22E60A09B0}"/>
                </a:ext>
              </a:extLst>
            </p:cNvPr>
            <p:cNvSpPr/>
            <p:nvPr/>
          </p:nvSpPr>
          <p:spPr>
            <a:xfrm>
              <a:off x="281023" y="-23678"/>
              <a:ext cx="2395207" cy="261610"/>
            </a:xfrm>
            <a:prstGeom prst="rect">
              <a:avLst/>
            </a:prstGeom>
          </p:spPr>
          <p:txBody>
            <a:bodyPr wrap="none">
              <a:spAutoFit/>
            </a:bodyPr>
            <a:lstStyle/>
            <a:p>
              <a:pPr algn="ctr"/>
              <a:r>
                <a:rPr lang="en-US" sz="1100" b="1">
                  <a:solidFill>
                    <a:schemeClr val="bg1"/>
                  </a:solidFill>
                </a:rPr>
                <a:t>DAPA-CKD – Causes of Mortality</a:t>
              </a:r>
            </a:p>
          </p:txBody>
        </p:sp>
      </p:grpSp>
    </p:spTree>
    <p:extLst>
      <p:ext uri="{BB962C8B-B14F-4D97-AF65-F5344CB8AC3E}">
        <p14:creationId xmlns:p14="http://schemas.microsoft.com/office/powerpoint/2010/main" val="492260070"/>
      </p:ext>
    </p:extLst>
  </p:cSld>
  <p:clrMapOvr>
    <a:masterClrMapping/>
  </p:clrMapOvr>
  <p:transition>
    <p:fade/>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a:bodyPr>
          <a:lstStyle/>
          <a:p>
            <a:r>
              <a:rPr lang="en-US"/>
              <a:t>Effect of Dapagliflozin on CV Death and Non-CV Death</a:t>
            </a:r>
          </a:p>
        </p:txBody>
      </p:sp>
      <p:sp>
        <p:nvSpPr>
          <p:cNvPr id="3" name="Slide Number Placeholder 2">
            <a:extLst>
              <a:ext uri="{FF2B5EF4-FFF2-40B4-BE49-F238E27FC236}">
                <a16:creationId xmlns="" xmlns:a16="http://schemas.microsoft.com/office/drawing/2014/main" id="{F4045E19-C91F-4583-9B5B-8803F54AC2F7}"/>
              </a:ext>
            </a:extLst>
          </p:cNvPr>
          <p:cNvSpPr>
            <a:spLocks noGrp="1"/>
          </p:cNvSpPr>
          <p:nvPr>
            <p:ph type="sldNum" sz="quarter" idx="12"/>
          </p:nvPr>
        </p:nvSpPr>
        <p:spPr/>
        <p:txBody>
          <a:bodyPr/>
          <a:lstStyle/>
          <a:p>
            <a:fld id="{CC7432E5-F8E0-41AE-9A6B-AD730338B005}" type="slidenum">
              <a:rPr lang="en-US" smtClean="0"/>
              <a:pPr/>
              <a:t>184</a:t>
            </a:fld>
            <a:endParaRPr lang="en-US" dirty="0"/>
          </a:p>
        </p:txBody>
      </p:sp>
      <p:sp>
        <p:nvSpPr>
          <p:cNvPr id="4" name="Text Placeholder 3">
            <a:extLst>
              <a:ext uri="{FF2B5EF4-FFF2-40B4-BE49-F238E27FC236}">
                <a16:creationId xmlns="" xmlns:a16="http://schemas.microsoft.com/office/drawing/2014/main" id="{A32AFCA5-38B9-4BF4-AB76-C2768E1D0AD5}"/>
              </a:ext>
            </a:extLst>
          </p:cNvPr>
          <p:cNvSpPr>
            <a:spLocks noGrp="1"/>
          </p:cNvSpPr>
          <p:nvPr>
            <p:ph type="body" sz="quarter" idx="13"/>
          </p:nvPr>
        </p:nvSpPr>
        <p:spPr/>
        <p:txBody>
          <a:bodyPr/>
          <a:lstStyle/>
          <a:p>
            <a:r>
              <a:rPr lang="en-US"/>
              <a:t>CV = cardiovascular; DAPA= dapagliflozin; MI = myocardial infarction; No. = number.</a:t>
            </a:r>
          </a:p>
          <a:p>
            <a:r>
              <a:rPr lang="en-US"/>
              <a:t>Heerspink HJL et al. </a:t>
            </a:r>
            <a:r>
              <a:rPr lang="en-US" i="1"/>
              <a:t>Eur Heart J</a:t>
            </a:r>
            <a:r>
              <a:rPr lang="en-US"/>
              <a:t>. 2021;42:1216-1227.</a:t>
            </a:r>
          </a:p>
        </p:txBody>
      </p:sp>
      <p:graphicFrame>
        <p:nvGraphicFramePr>
          <p:cNvPr id="5" name="Table 4">
            <a:extLst>
              <a:ext uri="{FF2B5EF4-FFF2-40B4-BE49-F238E27FC236}">
                <a16:creationId xmlns="" xmlns:a16="http://schemas.microsoft.com/office/drawing/2014/main" id="{9E9A2B4C-0689-452F-8629-A039B707368F}"/>
              </a:ext>
            </a:extLst>
          </p:cNvPr>
          <p:cNvGraphicFramePr>
            <a:graphicFrameLocks noGrp="1"/>
          </p:cNvGraphicFramePr>
          <p:nvPr/>
        </p:nvGraphicFramePr>
        <p:xfrm>
          <a:off x="457223" y="1257299"/>
          <a:ext cx="11277599" cy="4389120"/>
        </p:xfrm>
        <a:graphic>
          <a:graphicData uri="http://schemas.openxmlformats.org/drawingml/2006/table">
            <a:tbl>
              <a:tblPr bandRow="1">
                <a:tableStyleId>{2D5ABB26-0587-4C30-8999-92F81FD0307C}</a:tableStyleId>
              </a:tblPr>
              <a:tblGrid>
                <a:gridCol w="2022168">
                  <a:extLst>
                    <a:ext uri="{9D8B030D-6E8A-4147-A177-3AD203B41FA5}">
                      <a16:colId xmlns="" xmlns:a16="http://schemas.microsoft.com/office/drawing/2014/main" val="1678888695"/>
                    </a:ext>
                  </a:extLst>
                </a:gridCol>
                <a:gridCol w="2009244">
                  <a:extLst>
                    <a:ext uri="{9D8B030D-6E8A-4147-A177-3AD203B41FA5}">
                      <a16:colId xmlns="" xmlns:a16="http://schemas.microsoft.com/office/drawing/2014/main" val="3891499949"/>
                    </a:ext>
                  </a:extLst>
                </a:gridCol>
                <a:gridCol w="2069337">
                  <a:extLst>
                    <a:ext uri="{9D8B030D-6E8A-4147-A177-3AD203B41FA5}">
                      <a16:colId xmlns="" xmlns:a16="http://schemas.microsoft.com/office/drawing/2014/main" val="1467438116"/>
                    </a:ext>
                  </a:extLst>
                </a:gridCol>
                <a:gridCol w="2309536">
                  <a:extLst>
                    <a:ext uri="{9D8B030D-6E8A-4147-A177-3AD203B41FA5}">
                      <a16:colId xmlns="" xmlns:a16="http://schemas.microsoft.com/office/drawing/2014/main" val="734811335"/>
                    </a:ext>
                  </a:extLst>
                </a:gridCol>
                <a:gridCol w="1433657">
                  <a:extLst>
                    <a:ext uri="{9D8B030D-6E8A-4147-A177-3AD203B41FA5}">
                      <a16:colId xmlns="" xmlns:a16="http://schemas.microsoft.com/office/drawing/2014/main" val="1783972375"/>
                    </a:ext>
                  </a:extLst>
                </a:gridCol>
                <a:gridCol w="1433657">
                  <a:extLst>
                    <a:ext uri="{9D8B030D-6E8A-4147-A177-3AD203B41FA5}">
                      <a16:colId xmlns="" xmlns:a16="http://schemas.microsoft.com/office/drawing/2014/main" val="4071899092"/>
                    </a:ext>
                  </a:extLst>
                </a:gridCol>
              </a:tblGrid>
              <a:tr h="24311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Dapagliflozin 10 mg</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rowSpan="2">
                  <a:txBody>
                    <a:bodyPr/>
                    <a:lstStyle/>
                    <a:p>
                      <a:pPr algn="ctr"/>
                      <a:r>
                        <a:rPr lang="en-GB" sz="1200" b="1">
                          <a:solidFill>
                            <a:schemeClr val="bg1"/>
                          </a:solidFill>
                        </a:rPr>
                        <a:t>Hazard Ratio </a:t>
                      </a:r>
                    </a:p>
                    <a:p>
                      <a:pPr algn="ctr"/>
                      <a:r>
                        <a:rPr lang="en-GB" sz="1200" b="1">
                          <a:solidFill>
                            <a:schemeClr val="bg1"/>
                          </a:solidFill>
                        </a:rPr>
                        <a:t>(95% CI)</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rowSpan="2">
                  <a:txBody>
                    <a:bodyPr/>
                    <a:lstStyle/>
                    <a:p>
                      <a:pPr algn="ctr"/>
                      <a:r>
                        <a:rPr lang="en-GB" sz="1200" b="1">
                          <a:solidFill>
                            <a:schemeClr val="bg1"/>
                          </a:solidFill>
                        </a:rPr>
                        <a:t>P Value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extLst>
                  <a:ext uri="{0D108BD9-81ED-4DB2-BD59-A6C34878D82A}">
                    <a16:rowId xmlns="" xmlns:a16="http://schemas.microsoft.com/office/drawing/2014/main" val="501014792"/>
                  </a:ext>
                </a:extLst>
              </a:tr>
              <a:tr h="243110">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rPr>
                        <a:t>No. of</a:t>
                      </a:r>
                      <a:r>
                        <a:rPr lang="en-GB" sz="1200" b="1" baseline="0">
                          <a:solidFill>
                            <a:schemeClr val="bg1"/>
                          </a:solidFill>
                        </a:rPr>
                        <a:t> </a:t>
                      </a:r>
                      <a:r>
                        <a:rPr lang="en-GB" sz="1200" b="1">
                          <a:solidFill>
                            <a:schemeClr val="bg1"/>
                          </a:solidFill>
                        </a:rPr>
                        <a:t>patients/total no.</a:t>
                      </a:r>
                      <a:endParaRPr lang="en-GB" sz="1200" b="1" i="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hMerge="1">
                  <a:txBody>
                    <a:bodyPr/>
                    <a:lstStyle/>
                    <a:p>
                      <a:pPr algn="ctr"/>
                      <a:endParaRPr lang="en-GB" sz="1200" i="1" kern="1200" baseline="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vMerge="1">
                  <a:txBody>
                    <a:bodyPr/>
                    <a:lstStyle/>
                    <a:p>
                      <a:endParaRPr lang="en-GB" sz="12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vMerge="1">
                  <a:txBody>
                    <a:bodyPr/>
                    <a:lstStyle/>
                    <a:p>
                      <a:endParaRPr lang="en-US"/>
                    </a:p>
                  </a:txBody>
                  <a:tcPr/>
                </a:tc>
                <a:extLst>
                  <a:ext uri="{0D108BD9-81ED-4DB2-BD59-A6C34878D82A}">
                    <a16:rowId xmlns="" xmlns:a16="http://schemas.microsoft.com/office/drawing/2014/main" val="339979965"/>
                  </a:ext>
                </a:extLst>
              </a:tr>
              <a:tr h="243110">
                <a:tc>
                  <a:txBody>
                    <a:bodyPr/>
                    <a:lstStyle/>
                    <a:p>
                      <a:pPr marL="0"/>
                      <a:r>
                        <a:rPr lang="en-GB" sz="1200" b="1"/>
                        <a:t>All-cause mortality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r>
                        <a:rPr lang="en-GB" sz="1200" b="1"/>
                        <a:t>101/2152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r>
                        <a:rPr lang="en-GB" sz="1200" b="1"/>
                        <a:t>146/2152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0.69 (0.53, 0.88)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0.003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2165060829"/>
                  </a:ext>
                </a:extLst>
              </a:tr>
              <a:tr h="243110">
                <a:tc>
                  <a:txBody>
                    <a:bodyPr/>
                    <a:lstStyle/>
                    <a:p>
                      <a:pPr marL="0"/>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0003"/>
                  </a:ext>
                </a:extLst>
              </a:tr>
              <a:tr h="243110">
                <a:tc>
                  <a:txBody>
                    <a:bodyPr/>
                    <a:lstStyle/>
                    <a:p>
                      <a:pPr marL="0"/>
                      <a:r>
                        <a:rPr lang="en-GB" sz="1200" b="1"/>
                        <a:t>CV</a:t>
                      </a:r>
                      <a:r>
                        <a:rPr lang="en-GB" sz="1200" b="1" baseline="0"/>
                        <a:t> death</a:t>
                      </a:r>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41/2152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50/2152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0.82 (0.54, 1.24)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0.338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868234317"/>
                  </a:ext>
                </a:extLst>
              </a:tr>
              <a:tr h="243110">
                <a:tc>
                  <a:txBody>
                    <a:bodyPr/>
                    <a:lstStyle/>
                    <a:p>
                      <a:pPr marL="144000"/>
                      <a:r>
                        <a:rPr lang="en-GB" sz="1200" b="0"/>
                        <a:t>Sudden cardiac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24/2152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27/2152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0.89 (0.52, 1.55)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612050212"/>
                  </a:ext>
                </a:extLst>
              </a:tr>
              <a:tr h="243110">
                <a:tc>
                  <a:txBody>
                    <a:bodyPr/>
                    <a:lstStyle/>
                    <a:p>
                      <a:pPr marL="144000"/>
                      <a:r>
                        <a:rPr lang="en-GB" sz="1200" b="0"/>
                        <a:t>Heart</a:t>
                      </a:r>
                      <a:r>
                        <a:rPr lang="en-GB" sz="1200" b="0" baseline="0"/>
                        <a:t> failure</a:t>
                      </a:r>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3/2152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0.27 (0.08, 0.98)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1291104103"/>
                  </a:ext>
                </a:extLst>
              </a:tr>
              <a:tr h="243110">
                <a:tc>
                  <a:txBody>
                    <a:bodyPr/>
                    <a:lstStyle/>
                    <a:p>
                      <a:pPr marL="144000"/>
                      <a:r>
                        <a:rPr lang="en-GB" sz="1200" b="0"/>
                        <a:t>Acute MI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1.21 (0.37, 3.96)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212740433"/>
                  </a:ext>
                </a:extLst>
              </a:tr>
              <a:tr h="243110">
                <a:tc>
                  <a:txBody>
                    <a:bodyPr/>
                    <a:lstStyle/>
                    <a:p>
                      <a:pPr marL="144000"/>
                      <a:r>
                        <a:rPr lang="en-GB" sz="1200" b="0"/>
                        <a:t>Stroke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kern="1200">
                          <a:solidFill>
                            <a:schemeClr val="tx1"/>
                          </a:solidFill>
                          <a:latin typeface="+mn-lt"/>
                          <a:ea typeface="+mn-ea"/>
                          <a:cs typeface="+mn-cs"/>
                        </a:rPr>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1.00 (0.29, 3.74)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815206171"/>
                  </a:ext>
                </a:extLst>
              </a:tr>
              <a:tr h="243110">
                <a:tc>
                  <a:txBody>
                    <a:bodyPr/>
                    <a:lstStyle/>
                    <a:p>
                      <a:pPr marL="0"/>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10009"/>
                  </a:ext>
                </a:extLst>
              </a:tr>
              <a:tr h="243110">
                <a:tc>
                  <a:txBody>
                    <a:bodyPr/>
                    <a:lstStyle/>
                    <a:p>
                      <a:pPr marL="0"/>
                      <a:r>
                        <a:rPr lang="en-GB" sz="1200" b="1"/>
                        <a:t>Non</a:t>
                      </a:r>
                      <a:r>
                        <a:rPr lang="en-GB" sz="1200" b="1" baseline="0"/>
                        <a:t>-CV death</a:t>
                      </a:r>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b="1"/>
                        <a:t>36/2152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b="1"/>
                        <a:t>66/2152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0.54 (0.36, 0.82)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0.003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585080233"/>
                  </a:ext>
                </a:extLst>
              </a:tr>
              <a:tr h="243110">
                <a:tc>
                  <a:txBody>
                    <a:bodyPr/>
                    <a:lstStyle/>
                    <a:p>
                      <a:pPr marL="144000"/>
                      <a:r>
                        <a:rPr lang="en-GB" sz="1200" b="0"/>
                        <a:t>Infection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0.64 (0.36, 1.16)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3270109346"/>
                  </a:ext>
                </a:extLst>
              </a:tr>
              <a:tr h="243110">
                <a:tc>
                  <a:txBody>
                    <a:bodyPr/>
                    <a:lstStyle/>
                    <a:p>
                      <a:pPr marL="144000"/>
                      <a:r>
                        <a:rPr lang="en-GB" sz="1200" b="0"/>
                        <a:t>Malignancy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19/2152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0.42 (0.19, 0.97)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085528683"/>
                  </a:ext>
                </a:extLst>
              </a:tr>
              <a:tr h="243110">
                <a:tc>
                  <a:txBody>
                    <a:bodyPr/>
                    <a:lstStyle/>
                    <a:p>
                      <a:pPr marL="144000"/>
                      <a:r>
                        <a:rPr lang="en-GB" sz="1200" b="0"/>
                        <a:t>Renal failure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2/2152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0.35 (0.07, 1.73)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3002977767"/>
                  </a:ext>
                </a:extLst>
              </a:tr>
              <a:tr h="243110">
                <a:tc>
                  <a:txBody>
                    <a:bodyPr/>
                    <a:lstStyle/>
                    <a:p>
                      <a:pPr marL="144000"/>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660271395"/>
                  </a:ext>
                </a:extLst>
              </a:tr>
              <a:tr h="243110">
                <a:tc>
                  <a:txBody>
                    <a:bodyPr/>
                    <a:lstStyle/>
                    <a:p>
                      <a:pPr marL="15875" indent="0">
                        <a:tabLst/>
                      </a:pPr>
                      <a:r>
                        <a:rPr lang="en-GB" sz="1200" b="1"/>
                        <a:t>Undetermined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24/2152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30/2152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0.80 (0.47, 1.38)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0.426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280492664"/>
                  </a:ext>
                </a:extLst>
              </a:tr>
            </a:tbl>
          </a:graphicData>
        </a:graphic>
      </p:graphicFrame>
      <p:graphicFrame>
        <p:nvGraphicFramePr>
          <p:cNvPr id="85" name="Chart 84">
            <a:extLst>
              <a:ext uri="{FF2B5EF4-FFF2-40B4-BE49-F238E27FC236}">
                <a16:creationId xmlns="" xmlns:a16="http://schemas.microsoft.com/office/drawing/2014/main" id="{00000000-0008-0000-0000-000004000000}"/>
              </a:ext>
            </a:extLst>
          </p:cNvPr>
          <p:cNvGraphicFramePr>
            <a:graphicFrameLocks/>
          </p:cNvGraphicFramePr>
          <p:nvPr/>
        </p:nvGraphicFramePr>
        <p:xfrm>
          <a:off x="5930457" y="1674427"/>
          <a:ext cx="2985475" cy="4522141"/>
        </p:xfrm>
        <a:graphic>
          <a:graphicData uri="http://schemas.openxmlformats.org/drawingml/2006/chart">
            <c:chart xmlns:c="http://schemas.openxmlformats.org/drawingml/2006/chart" xmlns:r="http://schemas.openxmlformats.org/officeDocument/2006/relationships" r:id="rId3"/>
          </a:graphicData>
        </a:graphic>
      </p:graphicFrame>
      <p:grpSp>
        <p:nvGrpSpPr>
          <p:cNvPr id="7" name="Group 6">
            <a:extLst>
              <a:ext uri="{FF2B5EF4-FFF2-40B4-BE49-F238E27FC236}">
                <a16:creationId xmlns="" xmlns:a16="http://schemas.microsoft.com/office/drawing/2014/main" id="{DDABA7AA-A1FE-DF40-9ABD-8FCCC98BEF6D}"/>
              </a:ext>
            </a:extLst>
          </p:cNvPr>
          <p:cNvGrpSpPr/>
          <p:nvPr/>
        </p:nvGrpSpPr>
        <p:grpSpPr>
          <a:xfrm>
            <a:off x="6146316" y="5804571"/>
            <a:ext cx="2989986" cy="455471"/>
            <a:chOff x="6003812" y="5804551"/>
            <a:chExt cx="2989988" cy="455471"/>
          </a:xfrm>
        </p:grpSpPr>
        <p:grpSp>
          <p:nvGrpSpPr>
            <p:cNvPr id="89" name="Group 88">
              <a:extLst>
                <a:ext uri="{FF2B5EF4-FFF2-40B4-BE49-F238E27FC236}">
                  <a16:creationId xmlns="" xmlns:a16="http://schemas.microsoft.com/office/drawing/2014/main" id="{ECFB5F2E-135B-1242-B284-F26ACD1BE3C7}"/>
                </a:ext>
              </a:extLst>
            </p:cNvPr>
            <p:cNvGrpSpPr/>
            <p:nvPr/>
          </p:nvGrpSpPr>
          <p:grpSpPr>
            <a:xfrm>
              <a:off x="6550242" y="5942681"/>
              <a:ext cx="2443558" cy="317341"/>
              <a:chOff x="5962399" y="6157737"/>
              <a:chExt cx="2443558" cy="317341"/>
            </a:xfrm>
          </p:grpSpPr>
          <p:sp>
            <p:nvSpPr>
              <p:cNvPr id="90" name="TextBox 89">
                <a:extLst>
                  <a:ext uri="{FF2B5EF4-FFF2-40B4-BE49-F238E27FC236}">
                    <a16:creationId xmlns="" xmlns:a16="http://schemas.microsoft.com/office/drawing/2014/main" id="{2F558BD2-6AA2-5740-A2CD-AA277E2D2EC6}"/>
                  </a:ext>
                </a:extLst>
              </p:cNvPr>
              <p:cNvSpPr txBox="1"/>
              <p:nvPr/>
            </p:nvSpPr>
            <p:spPr>
              <a:xfrm>
                <a:off x="5962399" y="6157737"/>
                <a:ext cx="1358064" cy="246221"/>
              </a:xfrm>
              <a:prstGeom prst="rect">
                <a:avLst/>
              </a:prstGeom>
              <a:noFill/>
            </p:spPr>
            <p:txBody>
              <a:bodyPr wrap="square" rtlCol="0">
                <a:spAutoFit/>
              </a:bodyPr>
              <a:lstStyle/>
              <a:p>
                <a:pPr algn="r">
                  <a:buClr>
                    <a:schemeClr val="accent1"/>
                  </a:buClr>
                </a:pPr>
                <a:r>
                  <a:rPr lang="en-US" sz="1000" b="1">
                    <a:solidFill>
                      <a:schemeClr val="accent1"/>
                    </a:solidFill>
                  </a:rPr>
                  <a:t>DAPA 10 mg Better</a:t>
                </a:r>
              </a:p>
            </p:txBody>
          </p:sp>
          <p:sp>
            <p:nvSpPr>
              <p:cNvPr id="91" name="TextBox 90">
                <a:extLst>
                  <a:ext uri="{FF2B5EF4-FFF2-40B4-BE49-F238E27FC236}">
                    <a16:creationId xmlns="" xmlns:a16="http://schemas.microsoft.com/office/drawing/2014/main" id="{B6EAB8AE-6C22-9446-AA24-4197314093AB}"/>
                  </a:ext>
                </a:extLst>
              </p:cNvPr>
              <p:cNvSpPr txBox="1"/>
              <p:nvPr/>
            </p:nvSpPr>
            <p:spPr>
              <a:xfrm>
                <a:off x="7326815" y="6157737"/>
                <a:ext cx="1079142" cy="246221"/>
              </a:xfrm>
              <a:prstGeom prst="rect">
                <a:avLst/>
              </a:prstGeom>
              <a:noFill/>
            </p:spPr>
            <p:txBody>
              <a:bodyPr wrap="square" rtlCol="0">
                <a:spAutoFit/>
              </a:bodyPr>
              <a:lstStyle/>
              <a:p>
                <a:pPr>
                  <a:buClr>
                    <a:schemeClr val="accent1"/>
                  </a:buClr>
                </a:pPr>
                <a:r>
                  <a:rPr lang="en-US" sz="1000" b="1">
                    <a:solidFill>
                      <a:schemeClr val="bg1">
                        <a:lumMod val="50000"/>
                      </a:schemeClr>
                    </a:solidFill>
                  </a:rPr>
                  <a:t>Placebo Better</a:t>
                </a:r>
              </a:p>
            </p:txBody>
          </p:sp>
          <p:cxnSp>
            <p:nvCxnSpPr>
              <p:cNvPr id="92" name="Straight Arrow Connector 91">
                <a:extLst>
                  <a:ext uri="{FF2B5EF4-FFF2-40B4-BE49-F238E27FC236}">
                    <a16:creationId xmlns="" xmlns:a16="http://schemas.microsoft.com/office/drawing/2014/main" id="{C01AC85E-CAFB-664A-A85E-4F70ABF99E97}"/>
                  </a:ext>
                </a:extLst>
              </p:cNvPr>
              <p:cNvCxnSpPr/>
              <p:nvPr/>
            </p:nvCxnSpPr>
            <p:spPr>
              <a:xfrm>
                <a:off x="7429169" y="6475078"/>
                <a:ext cx="633046"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 xmlns:a16="http://schemas.microsoft.com/office/drawing/2014/main" id="{B86E04FA-92EA-BA4D-8D15-688053A87AF1}"/>
                  </a:ext>
                </a:extLst>
              </p:cNvPr>
              <p:cNvCxnSpPr>
                <a:cxnSpLocks/>
              </p:cNvCxnSpPr>
              <p:nvPr/>
            </p:nvCxnSpPr>
            <p:spPr>
              <a:xfrm flipH="1">
                <a:off x="6582977" y="6475078"/>
                <a:ext cx="63304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96" name="TextBox 95">
              <a:extLst>
                <a:ext uri="{FF2B5EF4-FFF2-40B4-BE49-F238E27FC236}">
                  <a16:creationId xmlns="" xmlns:a16="http://schemas.microsoft.com/office/drawing/2014/main" id="{C13F7DC6-50EC-AA42-8614-F2AEC0A8BB80}"/>
                </a:ext>
              </a:extLst>
            </p:cNvPr>
            <p:cNvSpPr txBox="1"/>
            <p:nvPr/>
          </p:nvSpPr>
          <p:spPr>
            <a:xfrm>
              <a:off x="7744710" y="5804551"/>
              <a:ext cx="255198" cy="246221"/>
            </a:xfrm>
            <a:prstGeom prst="rect">
              <a:avLst/>
            </a:prstGeom>
            <a:noFill/>
          </p:spPr>
          <p:txBody>
            <a:bodyPr wrap="none" rtlCol="0">
              <a:spAutoFit/>
            </a:bodyPr>
            <a:lstStyle/>
            <a:p>
              <a:pPr algn="ctr">
                <a:buClr>
                  <a:schemeClr val="accent1"/>
                </a:buClr>
              </a:pPr>
              <a:r>
                <a:rPr lang="en-US" sz="1000"/>
                <a:t>1</a:t>
              </a:r>
            </a:p>
          </p:txBody>
        </p:sp>
        <p:sp>
          <p:nvSpPr>
            <p:cNvPr id="97" name="TextBox 96">
              <a:extLst>
                <a:ext uri="{FF2B5EF4-FFF2-40B4-BE49-F238E27FC236}">
                  <a16:creationId xmlns="" xmlns:a16="http://schemas.microsoft.com/office/drawing/2014/main" id="{5C11511D-CAF7-244B-9379-91A7DD0572FE}"/>
                </a:ext>
              </a:extLst>
            </p:cNvPr>
            <p:cNvSpPr txBox="1"/>
            <p:nvPr/>
          </p:nvSpPr>
          <p:spPr>
            <a:xfrm>
              <a:off x="7164231" y="5804551"/>
              <a:ext cx="396262" cy="246221"/>
            </a:xfrm>
            <a:prstGeom prst="rect">
              <a:avLst/>
            </a:prstGeom>
            <a:noFill/>
          </p:spPr>
          <p:txBody>
            <a:bodyPr wrap="none" rtlCol="0">
              <a:spAutoFit/>
            </a:bodyPr>
            <a:lstStyle/>
            <a:p>
              <a:pPr algn="ctr">
                <a:buClr>
                  <a:schemeClr val="accent1"/>
                </a:buClr>
              </a:pPr>
              <a:r>
                <a:rPr lang="en-US" sz="1000"/>
                <a:t>0.5 </a:t>
              </a:r>
            </a:p>
          </p:txBody>
        </p:sp>
        <p:sp>
          <p:nvSpPr>
            <p:cNvPr id="99" name="TextBox 98">
              <a:extLst>
                <a:ext uri="{FF2B5EF4-FFF2-40B4-BE49-F238E27FC236}">
                  <a16:creationId xmlns="" xmlns:a16="http://schemas.microsoft.com/office/drawing/2014/main" id="{B78BE9E5-C43D-D744-9B1B-B8987C296072}"/>
                </a:ext>
              </a:extLst>
            </p:cNvPr>
            <p:cNvSpPr txBox="1"/>
            <p:nvPr/>
          </p:nvSpPr>
          <p:spPr>
            <a:xfrm>
              <a:off x="8259375" y="5804551"/>
              <a:ext cx="255198" cy="246221"/>
            </a:xfrm>
            <a:prstGeom prst="rect">
              <a:avLst/>
            </a:prstGeom>
            <a:noFill/>
          </p:spPr>
          <p:txBody>
            <a:bodyPr wrap="none" rtlCol="0">
              <a:spAutoFit/>
            </a:bodyPr>
            <a:lstStyle/>
            <a:p>
              <a:pPr algn="ctr">
                <a:buClr>
                  <a:schemeClr val="accent1"/>
                </a:buClr>
              </a:pPr>
              <a:r>
                <a:rPr lang="en-US" sz="1000"/>
                <a:t>2</a:t>
              </a:r>
            </a:p>
          </p:txBody>
        </p:sp>
        <p:sp>
          <p:nvSpPr>
            <p:cNvPr id="100" name="TextBox 99">
              <a:extLst>
                <a:ext uri="{FF2B5EF4-FFF2-40B4-BE49-F238E27FC236}">
                  <a16:creationId xmlns="" xmlns:a16="http://schemas.microsoft.com/office/drawing/2014/main" id="{575ED4D5-452A-6F4B-8FC7-059C677843DE}"/>
                </a:ext>
              </a:extLst>
            </p:cNvPr>
            <p:cNvSpPr txBox="1"/>
            <p:nvPr/>
          </p:nvSpPr>
          <p:spPr>
            <a:xfrm>
              <a:off x="6003812" y="5804551"/>
              <a:ext cx="360996" cy="246221"/>
            </a:xfrm>
            <a:prstGeom prst="rect">
              <a:avLst/>
            </a:prstGeom>
            <a:noFill/>
          </p:spPr>
          <p:txBody>
            <a:bodyPr wrap="none" rtlCol="0">
              <a:spAutoFit/>
            </a:bodyPr>
            <a:lstStyle/>
            <a:p>
              <a:pPr algn="ctr">
                <a:buClr>
                  <a:schemeClr val="accent1"/>
                </a:buClr>
              </a:pPr>
              <a:r>
                <a:rPr lang="en-US" sz="1000"/>
                <a:t>0.1</a:t>
              </a:r>
            </a:p>
          </p:txBody>
        </p:sp>
        <p:sp>
          <p:nvSpPr>
            <p:cNvPr id="101" name="TextBox 100">
              <a:extLst>
                <a:ext uri="{FF2B5EF4-FFF2-40B4-BE49-F238E27FC236}">
                  <a16:creationId xmlns="" xmlns:a16="http://schemas.microsoft.com/office/drawing/2014/main" id="{DF4FD57E-DF77-5E43-A87A-BE871939D0F4}"/>
                </a:ext>
              </a:extLst>
            </p:cNvPr>
            <p:cNvSpPr txBox="1"/>
            <p:nvPr/>
          </p:nvSpPr>
          <p:spPr>
            <a:xfrm>
              <a:off x="8577203" y="5804551"/>
              <a:ext cx="255198" cy="246221"/>
            </a:xfrm>
            <a:prstGeom prst="rect">
              <a:avLst/>
            </a:prstGeom>
            <a:noFill/>
          </p:spPr>
          <p:txBody>
            <a:bodyPr wrap="none" rtlCol="0">
              <a:spAutoFit/>
            </a:bodyPr>
            <a:lstStyle/>
            <a:p>
              <a:pPr algn="ctr">
                <a:buClr>
                  <a:schemeClr val="accent1"/>
                </a:buClr>
              </a:pPr>
              <a:r>
                <a:rPr lang="en-US" sz="1000"/>
                <a:t>3</a:t>
              </a:r>
            </a:p>
          </p:txBody>
        </p:sp>
      </p:grpSp>
      <p:sp>
        <p:nvSpPr>
          <p:cNvPr id="102" name="Triangle 101">
            <a:extLst>
              <a:ext uri="{FF2B5EF4-FFF2-40B4-BE49-F238E27FC236}">
                <a16:creationId xmlns="" xmlns:a16="http://schemas.microsoft.com/office/drawing/2014/main" id="{71797265-B393-DC42-8D1B-C46C2045C5CB}"/>
              </a:ext>
            </a:extLst>
          </p:cNvPr>
          <p:cNvSpPr>
            <a:spLocks/>
          </p:cNvSpPr>
          <p:nvPr/>
        </p:nvSpPr>
        <p:spPr>
          <a:xfrm rot="5400000">
            <a:off x="8788701" y="3558827"/>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iangle 102">
            <a:extLst>
              <a:ext uri="{FF2B5EF4-FFF2-40B4-BE49-F238E27FC236}">
                <a16:creationId xmlns="" xmlns:a16="http://schemas.microsoft.com/office/drawing/2014/main" id="{A69CF275-F3BB-3649-961E-E935FFDBCE01}"/>
              </a:ext>
            </a:extLst>
          </p:cNvPr>
          <p:cNvSpPr>
            <a:spLocks/>
          </p:cNvSpPr>
          <p:nvPr/>
        </p:nvSpPr>
        <p:spPr>
          <a:xfrm rot="5400000">
            <a:off x="8788701" y="3278234"/>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 xmlns:a16="http://schemas.microsoft.com/office/drawing/2014/main" id="{A5F73FBA-27F8-43AE-883E-3B1E177DF3F9}"/>
              </a:ext>
            </a:extLst>
          </p:cNvPr>
          <p:cNvGrpSpPr/>
          <p:nvPr/>
        </p:nvGrpSpPr>
        <p:grpSpPr>
          <a:xfrm>
            <a:off x="-6290" y="-23678"/>
            <a:ext cx="3017520" cy="261610"/>
            <a:chOff x="-6290" y="-23678"/>
            <a:chExt cx="3017520" cy="261610"/>
          </a:xfrm>
        </p:grpSpPr>
        <p:sp>
          <p:nvSpPr>
            <p:cNvPr id="24" name="Freeform 13">
              <a:extLst>
                <a:ext uri="{FF2B5EF4-FFF2-40B4-BE49-F238E27FC236}">
                  <a16:creationId xmlns="" xmlns:a16="http://schemas.microsoft.com/office/drawing/2014/main" id="{A248AC15-383E-461A-9AA8-DABCAE2663A6}"/>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25" name="Rectangle 24">
              <a:extLst>
                <a:ext uri="{FF2B5EF4-FFF2-40B4-BE49-F238E27FC236}">
                  <a16:creationId xmlns="" xmlns:a16="http://schemas.microsoft.com/office/drawing/2014/main" id="{43B50C36-CA51-4923-91E3-0E7BEB0BB9DE}"/>
                </a:ext>
              </a:extLst>
            </p:cNvPr>
            <p:cNvSpPr/>
            <p:nvPr/>
          </p:nvSpPr>
          <p:spPr>
            <a:xfrm>
              <a:off x="281023" y="-23678"/>
              <a:ext cx="2395207" cy="261610"/>
            </a:xfrm>
            <a:prstGeom prst="rect">
              <a:avLst/>
            </a:prstGeom>
          </p:spPr>
          <p:txBody>
            <a:bodyPr wrap="none">
              <a:spAutoFit/>
            </a:bodyPr>
            <a:lstStyle/>
            <a:p>
              <a:pPr algn="ctr"/>
              <a:r>
                <a:rPr lang="en-US" sz="1100" b="1">
                  <a:solidFill>
                    <a:schemeClr val="bg1"/>
                  </a:solidFill>
                </a:rPr>
                <a:t>DAPA-CKD – Causes of Mortality</a:t>
              </a:r>
            </a:p>
          </p:txBody>
        </p:sp>
      </p:grpSp>
    </p:spTree>
    <p:extLst>
      <p:ext uri="{BB962C8B-B14F-4D97-AF65-F5344CB8AC3E}">
        <p14:creationId xmlns:p14="http://schemas.microsoft.com/office/powerpoint/2010/main" val="3750201467"/>
      </p:ext>
    </p:extLst>
  </p:cSld>
  <p:clrMapOvr>
    <a:masterClrMapping/>
  </p:clrMapOvr>
  <p:transition>
    <p:fade/>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1B1230E0-0BBB-6642-8B62-23BC6F907D90}"/>
              </a:ext>
            </a:extLst>
          </p:cNvPr>
          <p:cNvSpPr>
            <a:spLocks noGrp="1"/>
          </p:cNvSpPr>
          <p:nvPr>
            <p:ph type="title"/>
          </p:nvPr>
        </p:nvSpPr>
        <p:spPr/>
        <p:txBody>
          <a:bodyPr>
            <a:normAutofit fontScale="90000"/>
          </a:bodyPr>
          <a:lstStyle/>
          <a:p>
            <a:r>
              <a:rPr lang="en-US"/>
              <a:t>All-Cause Mortality in Patients Who Did and Did Not Reach </a:t>
            </a:r>
            <a:br>
              <a:rPr lang="en-US"/>
            </a:br>
            <a:r>
              <a:rPr lang="en-US"/>
              <a:t>Chronic Dialysis</a:t>
            </a:r>
          </a:p>
        </p:txBody>
      </p:sp>
      <p:graphicFrame>
        <p:nvGraphicFramePr>
          <p:cNvPr id="8" name="Content Placeholder 7">
            <a:extLst>
              <a:ext uri="{FF2B5EF4-FFF2-40B4-BE49-F238E27FC236}">
                <a16:creationId xmlns="" xmlns:a16="http://schemas.microsoft.com/office/drawing/2014/main" id="{4B58A156-74E3-0146-A70B-16861F8AAB9C}"/>
              </a:ext>
            </a:extLst>
          </p:cNvPr>
          <p:cNvGraphicFramePr>
            <a:graphicFrameLocks noGrp="1"/>
          </p:cNvGraphicFramePr>
          <p:nvPr>
            <p:ph idx="1"/>
          </p:nvPr>
        </p:nvGraphicFramePr>
        <p:xfrm>
          <a:off x="457200" y="1284287"/>
          <a:ext cx="11277600" cy="3840480"/>
        </p:xfrm>
        <a:graphic>
          <a:graphicData uri="http://schemas.openxmlformats.org/drawingml/2006/table">
            <a:tbl>
              <a:tblPr firstRow="1">
                <a:tableStyleId>{21E4AEA4-8DFA-4A89-87EB-49C32662AFE0}</a:tableStyleId>
              </a:tblPr>
              <a:tblGrid>
                <a:gridCol w="2948685">
                  <a:extLst>
                    <a:ext uri="{9D8B030D-6E8A-4147-A177-3AD203B41FA5}">
                      <a16:colId xmlns="" xmlns:a16="http://schemas.microsoft.com/office/drawing/2014/main" val="3671517858"/>
                    </a:ext>
                  </a:extLst>
                </a:gridCol>
                <a:gridCol w="1499108">
                  <a:extLst>
                    <a:ext uri="{9D8B030D-6E8A-4147-A177-3AD203B41FA5}">
                      <a16:colId xmlns="" xmlns:a16="http://schemas.microsoft.com/office/drawing/2014/main" val="3715989249"/>
                    </a:ext>
                  </a:extLst>
                </a:gridCol>
                <a:gridCol w="1277197">
                  <a:extLst>
                    <a:ext uri="{9D8B030D-6E8A-4147-A177-3AD203B41FA5}">
                      <a16:colId xmlns="" xmlns:a16="http://schemas.microsoft.com/office/drawing/2014/main" val="4030238670"/>
                    </a:ext>
                  </a:extLst>
                </a:gridCol>
                <a:gridCol w="1499108">
                  <a:extLst>
                    <a:ext uri="{9D8B030D-6E8A-4147-A177-3AD203B41FA5}">
                      <a16:colId xmlns="" xmlns:a16="http://schemas.microsoft.com/office/drawing/2014/main" val="4185726015"/>
                    </a:ext>
                  </a:extLst>
                </a:gridCol>
                <a:gridCol w="1277197">
                  <a:extLst>
                    <a:ext uri="{9D8B030D-6E8A-4147-A177-3AD203B41FA5}">
                      <a16:colId xmlns="" xmlns:a16="http://schemas.microsoft.com/office/drawing/2014/main" val="3428267305"/>
                    </a:ext>
                  </a:extLst>
                </a:gridCol>
                <a:gridCol w="1499108">
                  <a:extLst>
                    <a:ext uri="{9D8B030D-6E8A-4147-A177-3AD203B41FA5}">
                      <a16:colId xmlns="" xmlns:a16="http://schemas.microsoft.com/office/drawing/2014/main" val="2446669895"/>
                    </a:ext>
                  </a:extLst>
                </a:gridCol>
                <a:gridCol w="1277197">
                  <a:extLst>
                    <a:ext uri="{9D8B030D-6E8A-4147-A177-3AD203B41FA5}">
                      <a16:colId xmlns="" xmlns:a16="http://schemas.microsoft.com/office/drawing/2014/main" val="158659745"/>
                    </a:ext>
                  </a:extLst>
                </a:gridCol>
              </a:tblGrid>
              <a:tr h="548640">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gridSpan="2">
                  <a:txBody>
                    <a:bodyPr/>
                    <a:lstStyle/>
                    <a:p>
                      <a:pPr marL="0" marR="0" algn="ctr">
                        <a:lnSpc>
                          <a:spcPct val="100000"/>
                        </a:lnSpc>
                        <a:spcBef>
                          <a:spcPts val="0"/>
                        </a:spcBef>
                        <a:spcAft>
                          <a:spcPts val="0"/>
                        </a:spcAft>
                      </a:pPr>
                      <a:r>
                        <a:rPr lang="en-US" sz="1400">
                          <a:effectLst/>
                          <a:latin typeface="+mn-lt"/>
                        </a:rPr>
                        <a:t>Dapagliflozin</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tc gridSpan="2">
                  <a:txBody>
                    <a:bodyPr/>
                    <a:lstStyle/>
                    <a:p>
                      <a:pPr marL="0" marR="0" algn="ctr">
                        <a:lnSpc>
                          <a:spcPct val="100000"/>
                        </a:lnSpc>
                        <a:spcBef>
                          <a:spcPts val="0"/>
                        </a:spcBef>
                        <a:spcAft>
                          <a:spcPts val="0"/>
                        </a:spcAft>
                      </a:pPr>
                      <a:r>
                        <a:rPr lang="en-US" sz="1400">
                          <a:effectLst/>
                          <a:latin typeface="+mn-lt"/>
                        </a:rPr>
                        <a:t>Placebo</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tc gridSpan="2">
                  <a:txBody>
                    <a:bodyPr/>
                    <a:lstStyle/>
                    <a:p>
                      <a:pPr marL="0" marR="0" algn="ctr">
                        <a:lnSpc>
                          <a:spcPct val="100000"/>
                        </a:lnSpc>
                        <a:spcBef>
                          <a:spcPts val="0"/>
                        </a:spcBef>
                        <a:spcAft>
                          <a:spcPts val="0"/>
                        </a:spcAft>
                      </a:pPr>
                      <a:r>
                        <a:rPr lang="en-US" sz="1400">
                          <a:effectLst/>
                          <a:latin typeface="+mn-lt"/>
                        </a:rPr>
                        <a:t>Total</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extLst>
                  <a:ext uri="{0D108BD9-81ED-4DB2-BD59-A6C34878D82A}">
                    <a16:rowId xmlns="" xmlns:a16="http://schemas.microsoft.com/office/drawing/2014/main" val="1141818663"/>
                  </a:ext>
                </a:extLst>
              </a:tr>
              <a:tr h="548640">
                <a:tc>
                  <a:txBody>
                    <a:bodyPr/>
                    <a:lstStyle/>
                    <a:p>
                      <a:pPr marL="0" marR="0">
                        <a:lnSpc>
                          <a:spcPct val="100000"/>
                        </a:lnSpc>
                        <a:spcBef>
                          <a:spcPts val="0"/>
                        </a:spcBef>
                        <a:spcAft>
                          <a:spcPts val="0"/>
                        </a:spcAft>
                      </a:pPr>
                      <a:r>
                        <a:rPr lang="en-US" sz="1400" b="1">
                          <a:solidFill>
                            <a:schemeClr val="bg1"/>
                          </a:solidFill>
                          <a:effectLst/>
                          <a:latin typeface="+mn-lt"/>
                        </a:rPr>
                        <a:t>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extLst>
                  <a:ext uri="{0D108BD9-81ED-4DB2-BD59-A6C34878D82A}">
                    <a16:rowId xmlns="" xmlns:a16="http://schemas.microsoft.com/office/drawing/2014/main" val="3842569666"/>
                  </a:ext>
                </a:extLst>
              </a:tr>
              <a:tr h="548640">
                <a:tc>
                  <a:txBody>
                    <a:bodyPr/>
                    <a:lstStyle/>
                    <a:p>
                      <a:pPr marL="0" marR="0">
                        <a:lnSpc>
                          <a:spcPct val="100000"/>
                        </a:lnSpc>
                        <a:spcBef>
                          <a:spcPts val="0"/>
                        </a:spcBef>
                        <a:spcAft>
                          <a:spcPts val="0"/>
                        </a:spcAft>
                      </a:pPr>
                      <a:r>
                        <a:rPr lang="en-US" sz="1400" b="1">
                          <a:effectLst/>
                          <a:latin typeface="+mn-lt"/>
                        </a:rPr>
                        <a:t>Overall mortality</a:t>
                      </a:r>
                      <a:endParaRPr lang="en-US" sz="1400" b="1">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101/2152 (4.7)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2.2</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146/2152 (6.8)</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3.1</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247/4304 (5.7)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2.6</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1134476225"/>
                  </a:ext>
                </a:extLst>
              </a:tr>
              <a:tr h="548640">
                <a:tc>
                  <a:txBody>
                    <a:bodyPr/>
                    <a:lstStyle/>
                    <a:p>
                      <a:pPr marL="114300" marR="0" indent="0">
                        <a:lnSpc>
                          <a:spcPct val="100000"/>
                        </a:lnSpc>
                        <a:spcBef>
                          <a:spcPts val="0"/>
                        </a:spcBef>
                        <a:spcAft>
                          <a:spcPts val="0"/>
                        </a:spcAft>
                        <a:tabLst/>
                      </a:pPr>
                      <a:r>
                        <a:rPr lang="en-US" sz="1400" b="1">
                          <a:effectLst/>
                          <a:latin typeface="+mn-lt"/>
                        </a:rPr>
                        <a:t>Without chronic dialysis, n</a:t>
                      </a:r>
                      <a:endParaRPr lang="en-US" sz="1400" b="1">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2084</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2053</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4137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882019904"/>
                  </a:ext>
                </a:extLst>
              </a:tr>
              <a:tr h="548640">
                <a:tc>
                  <a:txBody>
                    <a:bodyPr/>
                    <a:lstStyle/>
                    <a:p>
                      <a:pPr marL="114300" marR="0" indent="0">
                        <a:lnSpc>
                          <a:spcPct val="100000"/>
                        </a:lnSpc>
                        <a:spcBef>
                          <a:spcPts val="0"/>
                        </a:spcBef>
                        <a:spcAft>
                          <a:spcPts val="0"/>
                        </a:spcAft>
                        <a:tabLst/>
                      </a:pPr>
                      <a:r>
                        <a:rPr lang="en-US" sz="1400" b="1">
                          <a:effectLst/>
                          <a:latin typeface="+mn-lt"/>
                          <a:ea typeface="Calibri" panose="020F0502020204030204" pitchFamily="34" charset="0"/>
                          <a:cs typeface="Times New Roman" panose="02020603050405020304" pitchFamily="18" charset="0"/>
                        </a:rPr>
                        <a:t>All-cause mortality </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 89 (4.3)</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1.9</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121 (5.9)</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2.6</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210 (5.1)</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2.2</a:t>
                      </a:r>
                    </a:p>
                  </a:txBody>
                  <a:tcPr marL="68580" marR="68580" marT="0" marB="0" anchor="ctr"/>
                </a:tc>
                <a:extLst>
                  <a:ext uri="{0D108BD9-81ED-4DB2-BD59-A6C34878D82A}">
                    <a16:rowId xmlns="" xmlns:a16="http://schemas.microsoft.com/office/drawing/2014/main" val="1988101530"/>
                  </a:ext>
                </a:extLst>
              </a:tr>
              <a:tr h="548640">
                <a:tc>
                  <a:txBody>
                    <a:bodyPr/>
                    <a:lstStyle/>
                    <a:p>
                      <a:pPr marL="114300" marR="0" indent="0">
                        <a:lnSpc>
                          <a:spcPct val="100000"/>
                        </a:lnSpc>
                        <a:spcBef>
                          <a:spcPts val="0"/>
                        </a:spcBef>
                        <a:spcAft>
                          <a:spcPts val="0"/>
                        </a:spcAft>
                        <a:tabLst/>
                      </a:pPr>
                      <a:r>
                        <a:rPr lang="en-US" sz="1400" b="1">
                          <a:effectLst/>
                          <a:latin typeface="+mn-lt"/>
                        </a:rPr>
                        <a:t>With chronic dialysis, n</a:t>
                      </a:r>
                      <a:endParaRPr lang="en-US" sz="1400" b="1">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68</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99</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167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3706055938"/>
                  </a:ext>
                </a:extLst>
              </a:tr>
              <a:tr h="548640">
                <a:tc>
                  <a:txBody>
                    <a:bodyPr/>
                    <a:lstStyle/>
                    <a:p>
                      <a:pPr marL="114300" marR="0" indent="0">
                        <a:lnSpc>
                          <a:spcPct val="100000"/>
                        </a:lnSpc>
                        <a:spcBef>
                          <a:spcPts val="0"/>
                        </a:spcBef>
                        <a:spcAft>
                          <a:spcPts val="0"/>
                        </a:spcAft>
                        <a:tabLst/>
                      </a:pPr>
                      <a:r>
                        <a:rPr lang="en-US" sz="1400" b="1">
                          <a:effectLst/>
                          <a:latin typeface="+mn-lt"/>
                          <a:ea typeface="Calibri" panose="020F0502020204030204" pitchFamily="34" charset="0"/>
                          <a:cs typeface="Times New Roman" panose="02020603050405020304" pitchFamily="18" charset="0"/>
                        </a:rPr>
                        <a:t>All-cause mortality</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 12 (17.6)</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8.6</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25 (25.3)</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 13.4</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37 (22.2)</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11.4</a:t>
                      </a:r>
                    </a:p>
                  </a:txBody>
                  <a:tcPr marL="68580" marR="68580" marT="0" marB="0" anchor="ctr"/>
                </a:tc>
                <a:extLst>
                  <a:ext uri="{0D108BD9-81ED-4DB2-BD59-A6C34878D82A}">
                    <a16:rowId xmlns="" xmlns:a16="http://schemas.microsoft.com/office/drawing/2014/main" val="1534424071"/>
                  </a:ext>
                </a:extLst>
              </a:tr>
            </a:tbl>
          </a:graphicData>
        </a:graphic>
      </p:graphicFrame>
      <p:sp>
        <p:nvSpPr>
          <p:cNvPr id="3" name="Slide Number Placeholder 2">
            <a:extLst>
              <a:ext uri="{FF2B5EF4-FFF2-40B4-BE49-F238E27FC236}">
                <a16:creationId xmlns="" xmlns:a16="http://schemas.microsoft.com/office/drawing/2014/main" id="{31880FDD-1FD1-D44A-9643-3C7EB0391AC7}"/>
              </a:ext>
            </a:extLst>
          </p:cNvPr>
          <p:cNvSpPr>
            <a:spLocks noGrp="1"/>
          </p:cNvSpPr>
          <p:nvPr>
            <p:ph type="sldNum" sz="quarter" idx="12"/>
          </p:nvPr>
        </p:nvSpPr>
        <p:spPr/>
        <p:txBody>
          <a:bodyPr/>
          <a:lstStyle/>
          <a:p>
            <a:fld id="{CC7432E5-F8E0-41AE-9A6B-AD730338B005}" type="slidenum">
              <a:rPr lang="en-US" smtClean="0"/>
              <a:pPr/>
              <a:t>185</a:t>
            </a:fld>
            <a:endParaRPr lang="en-US"/>
          </a:p>
        </p:txBody>
      </p:sp>
      <p:sp>
        <p:nvSpPr>
          <p:cNvPr id="7" name="Text Placeholder 6">
            <a:extLst>
              <a:ext uri="{FF2B5EF4-FFF2-40B4-BE49-F238E27FC236}">
                <a16:creationId xmlns="" xmlns:a16="http://schemas.microsoft.com/office/drawing/2014/main" id="{9649D255-55F1-C446-8DFC-ED1BECCC4C61}"/>
              </a:ext>
            </a:extLst>
          </p:cNvPr>
          <p:cNvSpPr>
            <a:spLocks noGrp="1"/>
          </p:cNvSpPr>
          <p:nvPr>
            <p:ph type="body" sz="quarter" idx="13"/>
          </p:nvPr>
        </p:nvSpPr>
        <p:spPr/>
        <p:txBody>
          <a:bodyPr/>
          <a:lstStyle/>
          <a:p>
            <a:r>
              <a:rPr lang="en-US"/>
              <a:t>Heerspink HJL et al. </a:t>
            </a:r>
            <a:r>
              <a:rPr lang="en-US" i="1"/>
              <a:t>Eur Heart J</a:t>
            </a:r>
            <a:r>
              <a:rPr lang="en-US"/>
              <a:t>. 2021;42:1216-1227.</a:t>
            </a:r>
          </a:p>
        </p:txBody>
      </p:sp>
      <p:grpSp>
        <p:nvGrpSpPr>
          <p:cNvPr id="6" name="Group 5">
            <a:extLst>
              <a:ext uri="{FF2B5EF4-FFF2-40B4-BE49-F238E27FC236}">
                <a16:creationId xmlns="" xmlns:a16="http://schemas.microsoft.com/office/drawing/2014/main" id="{D3BF9525-BD61-4836-83C4-D74A5FAC9176}"/>
              </a:ext>
            </a:extLst>
          </p:cNvPr>
          <p:cNvGrpSpPr/>
          <p:nvPr/>
        </p:nvGrpSpPr>
        <p:grpSpPr>
          <a:xfrm>
            <a:off x="-6290" y="-23678"/>
            <a:ext cx="3017520" cy="261610"/>
            <a:chOff x="-6290" y="-23678"/>
            <a:chExt cx="3017520" cy="261610"/>
          </a:xfrm>
        </p:grpSpPr>
        <p:sp>
          <p:nvSpPr>
            <p:cNvPr id="9" name="Freeform 13">
              <a:extLst>
                <a:ext uri="{FF2B5EF4-FFF2-40B4-BE49-F238E27FC236}">
                  <a16:creationId xmlns="" xmlns:a16="http://schemas.microsoft.com/office/drawing/2014/main" id="{7F96C49E-23F2-43ED-8637-544EFD2C1341}"/>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0" name="Rectangle 9">
              <a:extLst>
                <a:ext uri="{FF2B5EF4-FFF2-40B4-BE49-F238E27FC236}">
                  <a16:creationId xmlns="" xmlns:a16="http://schemas.microsoft.com/office/drawing/2014/main" id="{21219C72-1494-47A5-8E54-91FF177A7205}"/>
                </a:ext>
              </a:extLst>
            </p:cNvPr>
            <p:cNvSpPr/>
            <p:nvPr/>
          </p:nvSpPr>
          <p:spPr>
            <a:xfrm>
              <a:off x="281023" y="-23678"/>
              <a:ext cx="2395207" cy="261610"/>
            </a:xfrm>
            <a:prstGeom prst="rect">
              <a:avLst/>
            </a:prstGeom>
          </p:spPr>
          <p:txBody>
            <a:bodyPr wrap="none">
              <a:spAutoFit/>
            </a:bodyPr>
            <a:lstStyle/>
            <a:p>
              <a:pPr algn="ctr"/>
              <a:r>
                <a:rPr lang="en-US" sz="1100" b="1">
                  <a:solidFill>
                    <a:schemeClr val="bg1"/>
                  </a:solidFill>
                </a:rPr>
                <a:t>DAPA-CKD – Causes of Mortality</a:t>
              </a:r>
            </a:p>
          </p:txBody>
        </p:sp>
      </p:grpSp>
    </p:spTree>
    <p:extLst>
      <p:ext uri="{BB962C8B-B14F-4D97-AF65-F5344CB8AC3E}">
        <p14:creationId xmlns:p14="http://schemas.microsoft.com/office/powerpoint/2010/main" val="3567461536"/>
      </p:ext>
    </p:extLst>
  </p:cSld>
  <p:clrMapOvr>
    <a:masterClrMapping/>
  </p:clrMapOvr>
  <p:transition>
    <p:fade/>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 xmlns:a16="http://schemas.microsoft.com/office/drawing/2014/main" id="{4B3F53EE-32A0-41C3-8873-37BB6EA472AE}"/>
              </a:ext>
            </a:extLst>
          </p:cNvPr>
          <p:cNvSpPr>
            <a:spLocks noGrp="1"/>
          </p:cNvSpPr>
          <p:nvPr>
            <p:ph type="title"/>
          </p:nvPr>
        </p:nvSpPr>
        <p:spPr/>
        <p:txBody>
          <a:bodyPr>
            <a:normAutofit fontScale="90000"/>
          </a:bodyPr>
          <a:lstStyle/>
          <a:p>
            <a:r>
              <a:rPr lang="en-US"/>
              <a:t>DAPA-CKD</a:t>
            </a:r>
            <a:br>
              <a:rPr lang="en-US"/>
            </a:br>
            <a:r>
              <a:rPr lang="en-US" i="1"/>
              <a:t>Effect on Anemia</a:t>
            </a:r>
            <a:endParaRPr lang="en-US"/>
          </a:p>
        </p:txBody>
      </p:sp>
      <p:sp>
        <p:nvSpPr>
          <p:cNvPr id="2" name="Text Placeholder 1">
            <a:extLst>
              <a:ext uri="{FF2B5EF4-FFF2-40B4-BE49-F238E27FC236}">
                <a16:creationId xmlns="" xmlns:a16="http://schemas.microsoft.com/office/drawing/2014/main" id="{2CAB2F7B-F5DC-DD4E-A1EF-570017859680}"/>
              </a:ext>
            </a:extLst>
          </p:cNvPr>
          <p:cNvSpPr>
            <a:spLocks noGrp="1"/>
          </p:cNvSpPr>
          <p:nvPr>
            <p:ph type="body" idx="1"/>
          </p:nvPr>
        </p:nvSpPr>
        <p:spPr/>
        <p:txBody>
          <a:bodyPr/>
          <a:lstStyle/>
          <a:p>
            <a:r>
              <a:rPr lang="en-GB"/>
              <a:t>In a prespecified analysis from DAPA-CKD, the effect of dapagliflozin versus placebo on anemia was assessed in patients with CKD, with or without T2D</a:t>
            </a:r>
          </a:p>
          <a:p>
            <a:endParaRPr lang="en-US"/>
          </a:p>
        </p:txBody>
      </p:sp>
      <p:sp>
        <p:nvSpPr>
          <p:cNvPr id="3" name="Text Placeholder 2">
            <a:extLst>
              <a:ext uri="{FF2B5EF4-FFF2-40B4-BE49-F238E27FC236}">
                <a16:creationId xmlns="" xmlns:a16="http://schemas.microsoft.com/office/drawing/2014/main" id="{4B57207F-8E43-BE4C-B35B-4F041067CC81}"/>
              </a:ext>
            </a:extLst>
          </p:cNvPr>
          <p:cNvSpPr>
            <a:spLocks noGrp="1"/>
          </p:cNvSpPr>
          <p:nvPr>
            <p:ph type="body" sz="quarter" idx="12"/>
          </p:nvPr>
        </p:nvSpPr>
        <p:spPr/>
        <p:txBody>
          <a:bodyPr/>
          <a:lstStyle/>
          <a:p>
            <a:r>
              <a:rPr lang="en-US"/>
              <a:t>CKD = chronic kidney disease; T2D = type 2 diabetes.</a:t>
            </a:r>
          </a:p>
          <a:p>
            <a:r>
              <a:rPr lang="en-US" err="1"/>
              <a:t>Heerspink</a:t>
            </a:r>
            <a:r>
              <a:rPr lang="en-US"/>
              <a:t> HJL et al. Presented at: ASN Kidney Week; November 3-6, 2022; Orlando, FL.</a:t>
            </a:r>
            <a:endParaRPr lang="en-US" sz="900" b="1"/>
          </a:p>
        </p:txBody>
      </p:sp>
    </p:spTree>
    <p:extLst>
      <p:ext uri="{BB962C8B-B14F-4D97-AF65-F5344CB8AC3E}">
        <p14:creationId xmlns:p14="http://schemas.microsoft.com/office/powerpoint/2010/main" val="2643412576"/>
      </p:ext>
    </p:extLst>
  </p:cSld>
  <p:clrMapOvr>
    <a:masterClrMapping/>
  </p:clrMapOvr>
  <p:transition>
    <p:fade/>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 xmlns:a16="http://schemas.microsoft.com/office/drawing/2014/main" id="{01FE7CD9-16E7-4E7B-AD49-3D8C123C4128}"/>
              </a:ext>
            </a:extLst>
          </p:cNvPr>
          <p:cNvGrpSpPr/>
          <p:nvPr/>
        </p:nvGrpSpPr>
        <p:grpSpPr>
          <a:xfrm>
            <a:off x="0" y="1310354"/>
            <a:ext cx="12192000" cy="4068873"/>
            <a:chOff x="0" y="1310343"/>
            <a:chExt cx="12192000" cy="4068873"/>
          </a:xfrm>
        </p:grpSpPr>
        <p:pic>
          <p:nvPicPr>
            <p:cNvPr id="7" name="Picture 6" descr="Table&#10;&#10;Description automatically generated">
              <a:extLst>
                <a:ext uri="{FF2B5EF4-FFF2-40B4-BE49-F238E27FC236}">
                  <a16:creationId xmlns="" xmlns:a16="http://schemas.microsoft.com/office/drawing/2014/main" id="{25D322AE-DE62-4F88-898D-B7F9DFB708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478783"/>
              <a:ext cx="12192000" cy="3900433"/>
            </a:xfrm>
            <a:prstGeom prst="rect">
              <a:avLst/>
            </a:prstGeom>
          </p:spPr>
        </p:pic>
        <p:cxnSp>
          <p:nvCxnSpPr>
            <p:cNvPr id="15" name="Straight Connector 14">
              <a:extLst>
                <a:ext uri="{FF2B5EF4-FFF2-40B4-BE49-F238E27FC236}">
                  <a16:creationId xmlns="" xmlns:a16="http://schemas.microsoft.com/office/drawing/2014/main" id="{F9C802E1-F6F4-49A3-9A7D-EB7A28EF66FC}"/>
                </a:ext>
              </a:extLst>
            </p:cNvPr>
            <p:cNvCxnSpPr>
              <a:cxnSpLocks/>
            </p:cNvCxnSpPr>
            <p:nvPr/>
          </p:nvCxnSpPr>
          <p:spPr>
            <a:xfrm>
              <a:off x="6788161" y="1310343"/>
              <a:ext cx="0" cy="374904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 xmlns:a16="http://schemas.microsoft.com/office/drawing/2014/main" id="{19FCF9B3-C0B4-4F2C-9874-B27A4B157572}"/>
                </a:ext>
              </a:extLst>
            </p:cNvPr>
            <p:cNvSpPr/>
            <p:nvPr/>
          </p:nvSpPr>
          <p:spPr>
            <a:xfrm>
              <a:off x="3364992" y="1856232"/>
              <a:ext cx="128016" cy="1737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 xmlns:a16="http://schemas.microsoft.com/office/drawing/2014/main" id="{0CB02115-DFFE-455D-A7E3-CC5FE2D9A701}"/>
                </a:ext>
              </a:extLst>
            </p:cNvPr>
            <p:cNvSpPr/>
            <p:nvPr/>
          </p:nvSpPr>
          <p:spPr>
            <a:xfrm>
              <a:off x="8363712" y="1856232"/>
              <a:ext cx="128016" cy="1737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 xmlns:a16="http://schemas.microsoft.com/office/drawing/2014/main" id="{8299D345-51FB-4602-8D24-54A6E9E72131}"/>
              </a:ext>
            </a:extLst>
          </p:cNvPr>
          <p:cNvSpPr>
            <a:spLocks noGrp="1"/>
          </p:cNvSpPr>
          <p:nvPr>
            <p:ph type="title"/>
          </p:nvPr>
        </p:nvSpPr>
        <p:spPr/>
        <p:txBody>
          <a:bodyPr/>
          <a:lstStyle/>
          <a:p>
            <a:r>
              <a:rPr lang="en-US"/>
              <a:t>Effect of Dapagliflozin on Anemia</a:t>
            </a:r>
          </a:p>
        </p:txBody>
      </p:sp>
      <p:sp>
        <p:nvSpPr>
          <p:cNvPr id="6" name="Text Placeholder 5">
            <a:extLst>
              <a:ext uri="{FF2B5EF4-FFF2-40B4-BE49-F238E27FC236}">
                <a16:creationId xmlns="" xmlns:a16="http://schemas.microsoft.com/office/drawing/2014/main" id="{2A765AF2-60D8-428C-963B-93148C4782F3}"/>
              </a:ext>
            </a:extLst>
          </p:cNvPr>
          <p:cNvSpPr>
            <a:spLocks noGrp="1"/>
          </p:cNvSpPr>
          <p:nvPr>
            <p:ph type="body" sz="quarter" idx="13"/>
          </p:nvPr>
        </p:nvSpPr>
        <p:spPr/>
        <p:txBody>
          <a:bodyPr/>
          <a:lstStyle/>
          <a:p>
            <a:r>
              <a:rPr lang="en-GB" sz="1000"/>
              <a:t>Note: Anemia was defined as </a:t>
            </a:r>
            <a:r>
              <a:rPr lang="en-GB" sz="1000" err="1"/>
              <a:t>hematocrit</a:t>
            </a:r>
            <a:r>
              <a:rPr lang="en-GB" sz="1000"/>
              <a:t> levels &lt;39% in males or &lt;36% in females.</a:t>
            </a:r>
          </a:p>
          <a:p>
            <a:r>
              <a:rPr lang="en-GB"/>
              <a:t>CV = cardiovascular. </a:t>
            </a:r>
            <a:r>
              <a:rPr lang="en-GB" sz="1000"/>
              <a:t> </a:t>
            </a:r>
          </a:p>
          <a:p>
            <a:r>
              <a:rPr lang="en-US" err="1"/>
              <a:t>Heerspink</a:t>
            </a:r>
            <a:r>
              <a:rPr lang="en-US"/>
              <a:t> HJL et al. Presented at: ASN Kidney Week; November 3-6, 2022; Orlando, FL.</a:t>
            </a:r>
          </a:p>
        </p:txBody>
      </p:sp>
      <p:grpSp>
        <p:nvGrpSpPr>
          <p:cNvPr id="8" name="Group 7">
            <a:extLst>
              <a:ext uri="{FF2B5EF4-FFF2-40B4-BE49-F238E27FC236}">
                <a16:creationId xmlns="" xmlns:a16="http://schemas.microsoft.com/office/drawing/2014/main" id="{6DA9D67C-26D7-4AA0-8B40-112D07B41E2A}"/>
              </a:ext>
            </a:extLst>
          </p:cNvPr>
          <p:cNvGrpSpPr/>
          <p:nvPr/>
        </p:nvGrpSpPr>
        <p:grpSpPr>
          <a:xfrm>
            <a:off x="-6291" y="-23678"/>
            <a:ext cx="3017520" cy="261610"/>
            <a:chOff x="-6290" y="-23678"/>
            <a:chExt cx="3017520" cy="261610"/>
          </a:xfrm>
          <a:solidFill>
            <a:schemeClr val="accent2"/>
          </a:solidFill>
        </p:grpSpPr>
        <p:sp>
          <p:nvSpPr>
            <p:cNvPr id="9" name="Freeform 13">
              <a:extLst>
                <a:ext uri="{FF2B5EF4-FFF2-40B4-BE49-F238E27FC236}">
                  <a16:creationId xmlns="" xmlns:a16="http://schemas.microsoft.com/office/drawing/2014/main" id="{F5581696-B6B2-439F-BA79-61AAF9E5CAF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0" name="Rectangle 9">
              <a:extLst>
                <a:ext uri="{FF2B5EF4-FFF2-40B4-BE49-F238E27FC236}">
                  <a16:creationId xmlns="" xmlns:a16="http://schemas.microsoft.com/office/drawing/2014/main" id="{394C96EF-07D9-424A-8B7A-9D91571D663D}"/>
                </a:ext>
              </a:extLst>
            </p:cNvPr>
            <p:cNvSpPr/>
            <p:nvPr/>
          </p:nvSpPr>
          <p:spPr>
            <a:xfrm>
              <a:off x="354753" y="-23678"/>
              <a:ext cx="2247731" cy="261610"/>
            </a:xfrm>
            <a:prstGeom prst="rect">
              <a:avLst/>
            </a:prstGeom>
            <a:noFill/>
          </p:spPr>
          <p:txBody>
            <a:bodyPr wrap="none">
              <a:spAutoFit/>
            </a:bodyPr>
            <a:lstStyle/>
            <a:p>
              <a:pPr algn="ctr"/>
              <a:r>
                <a:rPr lang="en-US" sz="1100" b="1">
                  <a:solidFill>
                    <a:schemeClr val="bg1"/>
                  </a:solidFill>
                </a:rPr>
                <a:t>DAPA-CKD – Effect on Anemia</a:t>
              </a:r>
            </a:p>
          </p:txBody>
        </p:sp>
      </p:grpSp>
      <p:sp>
        <p:nvSpPr>
          <p:cNvPr id="13" name="TextBox 12">
            <a:extLst>
              <a:ext uri="{FF2B5EF4-FFF2-40B4-BE49-F238E27FC236}">
                <a16:creationId xmlns="" xmlns:a16="http://schemas.microsoft.com/office/drawing/2014/main" id="{B8D32AD2-DA52-4A22-8B8F-F3F793651D82}"/>
              </a:ext>
            </a:extLst>
          </p:cNvPr>
          <p:cNvSpPr txBox="1"/>
          <p:nvPr/>
        </p:nvSpPr>
        <p:spPr>
          <a:xfrm>
            <a:off x="1478280" y="5435979"/>
            <a:ext cx="9235440" cy="510778"/>
          </a:xfrm>
          <a:prstGeom prst="roundRect">
            <a:avLst/>
          </a:prstGeom>
          <a:solidFill>
            <a:schemeClr val="bg1">
              <a:lumMod val="95000"/>
            </a:schemeClr>
          </a:solidFill>
          <a:ln w="28575">
            <a:solidFill>
              <a:srgbClr val="003865"/>
            </a:solidFill>
          </a:ln>
        </p:spPr>
        <p:txBody>
          <a:bodyPr wrap="square">
            <a:spAutoFit/>
          </a:bodyPr>
          <a:lstStyle/>
          <a:p>
            <a:pPr marL="285750" indent="-285750">
              <a:buFont typeface="Arial" panose="020B0604020202020204" pitchFamily="34" charset="0"/>
              <a:buChar char="•"/>
            </a:pPr>
            <a:r>
              <a:rPr lang="en-GB" sz="1200" b="1">
                <a:solidFill>
                  <a:schemeClr val="accent1"/>
                </a:solidFill>
              </a:rPr>
              <a:t>Dapagliflozin</a:t>
            </a:r>
            <a:r>
              <a:rPr lang="en-GB" sz="1200"/>
              <a:t> significantly </a:t>
            </a:r>
            <a:r>
              <a:rPr lang="en-GB" sz="1200" b="1">
                <a:solidFill>
                  <a:schemeClr val="accent1"/>
                </a:solidFill>
              </a:rPr>
              <a:t>increased </a:t>
            </a:r>
            <a:r>
              <a:rPr lang="en-GB" sz="1200"/>
              <a:t>absolute </a:t>
            </a:r>
            <a:r>
              <a:rPr lang="en-GB" sz="1200" b="1" err="1">
                <a:solidFill>
                  <a:schemeClr val="accent1"/>
                </a:solidFill>
              </a:rPr>
              <a:t>hematocrit</a:t>
            </a:r>
            <a:r>
              <a:rPr lang="en-GB" sz="1200"/>
              <a:t> </a:t>
            </a:r>
            <a:r>
              <a:rPr lang="en-GB" sz="1200" b="1">
                <a:solidFill>
                  <a:schemeClr val="accent1"/>
                </a:solidFill>
              </a:rPr>
              <a:t>by 2.3% </a:t>
            </a:r>
            <a:r>
              <a:rPr lang="en-GB" sz="1200"/>
              <a:t>compared with placebo over a median follow-up of 2.4 years</a:t>
            </a:r>
          </a:p>
          <a:p>
            <a:pPr marL="285750" indent="-285750">
              <a:buFont typeface="Arial" panose="020B0604020202020204" pitchFamily="34" charset="0"/>
              <a:buChar char="•"/>
            </a:pPr>
            <a:r>
              <a:rPr lang="en-GB" sz="1200" b="1">
                <a:solidFill>
                  <a:schemeClr val="accent1"/>
                </a:solidFill>
              </a:rPr>
              <a:t>Dapagliflozin</a:t>
            </a:r>
            <a:r>
              <a:rPr lang="en-GB" sz="1200"/>
              <a:t> </a:t>
            </a:r>
            <a:r>
              <a:rPr lang="en-US" sz="1200" b="1">
                <a:solidFill>
                  <a:schemeClr val="accent1"/>
                </a:solidFill>
              </a:rPr>
              <a:t>consistently reduced </a:t>
            </a:r>
            <a:r>
              <a:rPr lang="en-US" sz="1200"/>
              <a:t>the risk of </a:t>
            </a:r>
            <a:r>
              <a:rPr lang="en-US" sz="1200" b="1">
                <a:solidFill>
                  <a:schemeClr val="accent1"/>
                </a:solidFill>
              </a:rPr>
              <a:t>renal and CV outcomes </a:t>
            </a:r>
            <a:r>
              <a:rPr lang="en-GB" sz="1200"/>
              <a:t>in patients </a:t>
            </a:r>
            <a:r>
              <a:rPr lang="en-GB" sz="1200" b="1">
                <a:solidFill>
                  <a:schemeClr val="accent1"/>
                </a:solidFill>
              </a:rPr>
              <a:t>with and without anemia </a:t>
            </a:r>
            <a:r>
              <a:rPr lang="en-GB" sz="1200"/>
              <a:t>at baseline</a:t>
            </a:r>
          </a:p>
        </p:txBody>
      </p:sp>
      <p:pic>
        <p:nvPicPr>
          <p:cNvPr id="14" name="Picture 13" descr="A picture containing drawing&#10;&#10;Description automatically generated">
            <a:hlinkClick r:id="rId4" action="ppaction://hlinksldjump"/>
            <a:extLst>
              <a:ext uri="{FF2B5EF4-FFF2-40B4-BE49-F238E27FC236}">
                <a16:creationId xmlns="" xmlns:a16="http://schemas.microsoft.com/office/drawing/2014/main" id="{D1B52B24-7041-4105-8F61-03A61B32813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484225" y="228601"/>
            <a:ext cx="501147" cy="493776"/>
          </a:xfrm>
          <a:prstGeom prst="rect">
            <a:avLst/>
          </a:prstGeom>
        </p:spPr>
      </p:pic>
      <p:sp>
        <p:nvSpPr>
          <p:cNvPr id="2" name="TextBox 1">
            <a:extLst>
              <a:ext uri="{FF2B5EF4-FFF2-40B4-BE49-F238E27FC236}">
                <a16:creationId xmlns="" xmlns:a16="http://schemas.microsoft.com/office/drawing/2014/main" id="{65E17C54-92AD-404A-8B27-26F51A8A9480}"/>
              </a:ext>
            </a:extLst>
          </p:cNvPr>
          <p:cNvSpPr txBox="1"/>
          <p:nvPr/>
        </p:nvSpPr>
        <p:spPr>
          <a:xfrm>
            <a:off x="2560320" y="1310363"/>
            <a:ext cx="2926080" cy="306467"/>
          </a:xfrm>
          <a:prstGeom prst="roundRect">
            <a:avLst/>
          </a:prstGeom>
          <a:noFill/>
        </p:spPr>
        <p:txBody>
          <a:bodyPr wrap="square" rtlCol="0" anchor="ctr">
            <a:spAutoFit/>
          </a:bodyPr>
          <a:lstStyle/>
          <a:p>
            <a:pPr algn="ctr">
              <a:buClr>
                <a:schemeClr val="accent1"/>
              </a:buClr>
            </a:pPr>
            <a:r>
              <a:rPr lang="en-US" sz="1200" b="1">
                <a:solidFill>
                  <a:schemeClr val="tx2"/>
                </a:solidFill>
              </a:rPr>
              <a:t>Patients Without Anemia at Baseline</a:t>
            </a:r>
          </a:p>
        </p:txBody>
      </p:sp>
      <p:sp>
        <p:nvSpPr>
          <p:cNvPr id="16" name="TextBox 15">
            <a:extLst>
              <a:ext uri="{FF2B5EF4-FFF2-40B4-BE49-F238E27FC236}">
                <a16:creationId xmlns="" xmlns:a16="http://schemas.microsoft.com/office/drawing/2014/main" id="{798CE710-33C9-4952-AC27-CDF010103F07}"/>
              </a:ext>
            </a:extLst>
          </p:cNvPr>
          <p:cNvSpPr txBox="1"/>
          <p:nvPr/>
        </p:nvSpPr>
        <p:spPr>
          <a:xfrm>
            <a:off x="7341241" y="1325568"/>
            <a:ext cx="4297680" cy="306467"/>
          </a:xfrm>
          <a:prstGeom prst="roundRect">
            <a:avLst/>
          </a:prstGeom>
          <a:noFill/>
        </p:spPr>
        <p:txBody>
          <a:bodyPr wrap="square" rtlCol="0" anchor="ctr">
            <a:spAutoFit/>
          </a:bodyPr>
          <a:lstStyle/>
          <a:p>
            <a:pPr algn="ctr">
              <a:buClr>
                <a:schemeClr val="accent1"/>
              </a:buClr>
            </a:pPr>
            <a:r>
              <a:rPr lang="en-US" sz="1200" b="1">
                <a:solidFill>
                  <a:schemeClr val="tx2"/>
                </a:solidFill>
              </a:rPr>
              <a:t>Anemia Correction in Patients With Anemia at Baseline</a:t>
            </a:r>
          </a:p>
        </p:txBody>
      </p:sp>
    </p:spTree>
    <p:extLst>
      <p:ext uri="{BB962C8B-B14F-4D97-AF65-F5344CB8AC3E}">
        <p14:creationId xmlns:p14="http://schemas.microsoft.com/office/powerpoint/2010/main" val="551756125"/>
      </p:ext>
    </p:extLst>
  </p:cSld>
  <p:clrMapOvr>
    <a:masterClrMapping/>
  </p:clrMapOvr>
  <p:transition>
    <p:fade/>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AD90276-1C60-4BAB-9589-AD22F0631B8B}"/>
              </a:ext>
            </a:extLst>
          </p:cNvPr>
          <p:cNvSpPr>
            <a:spLocks noGrp="1"/>
          </p:cNvSpPr>
          <p:nvPr>
            <p:ph type="title"/>
          </p:nvPr>
        </p:nvSpPr>
        <p:spPr>
          <a:xfrm>
            <a:off x="457200" y="1270369"/>
            <a:ext cx="11277600" cy="978729"/>
          </a:xfrm>
        </p:spPr>
        <p:txBody>
          <a:bodyPr/>
          <a:lstStyle/>
          <a:p>
            <a:pPr lvl="0"/>
            <a:r>
              <a:rPr lang="en-US"/>
              <a:t>DAPA-CKD: </a:t>
            </a:r>
            <a:br>
              <a:rPr lang="en-US"/>
            </a:br>
            <a:r>
              <a:rPr lang="en-US"/>
              <a:t>Summary</a:t>
            </a:r>
          </a:p>
        </p:txBody>
      </p:sp>
      <p:sp>
        <p:nvSpPr>
          <p:cNvPr id="6" name="Text Placeholder 5">
            <a:extLst>
              <a:ext uri="{FF2B5EF4-FFF2-40B4-BE49-F238E27FC236}">
                <a16:creationId xmlns="" xmlns:a16="http://schemas.microsoft.com/office/drawing/2014/main" id="{E1BC430C-CB24-A546-9774-D7CB591C7A78}"/>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4137904096"/>
      </p:ext>
    </p:extLst>
  </p:cSld>
  <p:clrMapOvr>
    <a:masterClrMapping/>
  </p:clrMapOvr>
  <p:transition>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 xmlns:a16="http://schemas.microsoft.com/office/drawing/2014/main" id="{9D87EE27-C092-46BF-ADBF-578093467501}"/>
              </a:ext>
            </a:extLst>
          </p:cNvPr>
          <p:cNvSpPr>
            <a:spLocks noGrp="1"/>
          </p:cNvSpPr>
          <p:nvPr>
            <p:ph type="title"/>
          </p:nvPr>
        </p:nvSpPr>
        <p:spPr/>
        <p:txBody>
          <a:bodyPr>
            <a:normAutofit fontScale="90000"/>
          </a:bodyPr>
          <a:lstStyle/>
          <a:p>
            <a:r>
              <a:rPr lang="en-GB" dirty="0">
                <a:effectLst>
                  <a:outerShdw blurRad="38100" dist="38100" dir="2700000" algn="tl">
                    <a:srgbClr val="000000">
                      <a:alpha val="43137"/>
                    </a:srgbClr>
                  </a:outerShdw>
                </a:effectLst>
              </a:rPr>
              <a:t>Primary Composite Outcome: </a:t>
            </a:r>
            <a:br>
              <a:rPr lang="en-GB" dirty="0">
                <a:effectLst>
                  <a:outerShdw blurRad="38100" dist="38100" dir="2700000" algn="tl">
                    <a:srgbClr val="000000">
                      <a:alpha val="43137"/>
                    </a:srgbClr>
                  </a:outerShdw>
                </a:effectLst>
              </a:rPr>
            </a:br>
            <a:r>
              <a:rPr lang="en-GB" dirty="0">
                <a:effectLst>
                  <a:outerShdw blurRad="38100" dist="38100" dir="2700000" algn="tl">
                    <a:srgbClr val="000000">
                      <a:alpha val="43137"/>
                    </a:srgbClr>
                  </a:outerShdw>
                </a:effectLst>
              </a:rPr>
              <a:t>Sustained ≥50% </a:t>
            </a:r>
            <a:r>
              <a:rPr lang="en-GB" dirty="0" err="1">
                <a:effectLst>
                  <a:outerShdw blurRad="38100" dist="38100" dir="2700000" algn="tl">
                    <a:srgbClr val="000000">
                      <a:alpha val="43137"/>
                    </a:srgbClr>
                  </a:outerShdw>
                </a:effectLst>
              </a:rPr>
              <a:t>eGFR</a:t>
            </a:r>
            <a:r>
              <a:rPr lang="en-GB" dirty="0">
                <a:effectLst>
                  <a:outerShdw blurRad="38100" dist="38100" dir="2700000" algn="tl">
                    <a:srgbClr val="000000">
                      <a:alpha val="43137"/>
                    </a:srgbClr>
                  </a:outerShdw>
                </a:effectLst>
              </a:rPr>
              <a:t> </a:t>
            </a:r>
            <a:r>
              <a:rPr lang="en-GB" dirty="0" smtClean="0">
                <a:effectLst>
                  <a:outerShdw blurRad="38100" dist="38100" dir="2700000" algn="tl">
                    <a:srgbClr val="000000">
                      <a:alpha val="43137"/>
                    </a:srgbClr>
                  </a:outerShdw>
                </a:effectLst>
              </a:rPr>
              <a:t>decline</a:t>
            </a:r>
            <a:r>
              <a:rPr lang="en-GB" dirty="0">
                <a:effectLst>
                  <a:outerShdw blurRad="38100" dist="38100" dir="2700000" algn="tl">
                    <a:srgbClr val="000000">
                      <a:alpha val="43137"/>
                    </a:srgbClr>
                  </a:outerShdw>
                </a:effectLst>
              </a:rPr>
              <a:t>, ESKD, </a:t>
            </a:r>
            <a:r>
              <a:rPr lang="en-GB" dirty="0" smtClean="0">
                <a:effectLst>
                  <a:outerShdw blurRad="38100" dist="38100" dir="2700000" algn="tl">
                    <a:srgbClr val="000000">
                      <a:alpha val="43137"/>
                    </a:srgbClr>
                  </a:outerShdw>
                </a:effectLst>
              </a:rPr>
              <a:t>renal </a:t>
            </a:r>
            <a:r>
              <a:rPr lang="en-GB" dirty="0">
                <a:effectLst>
                  <a:outerShdw blurRad="38100" dist="38100" dir="2700000" algn="tl">
                    <a:srgbClr val="000000">
                      <a:alpha val="43137"/>
                    </a:srgbClr>
                  </a:outerShdw>
                </a:effectLst>
              </a:rPr>
              <a:t>or CV </a:t>
            </a:r>
            <a:r>
              <a:rPr lang="en-GB" dirty="0" smtClean="0">
                <a:effectLst>
                  <a:outerShdw blurRad="38100" dist="38100" dir="2700000" algn="tl">
                    <a:srgbClr val="000000">
                      <a:alpha val="43137"/>
                    </a:srgbClr>
                  </a:outerShdw>
                </a:effectLst>
              </a:rPr>
              <a:t>Death</a:t>
            </a:r>
            <a:endParaRPr lang="en-GB" dirty="0">
              <a:effectLst>
                <a:outerShdw blurRad="38100" dist="38100" dir="2700000" algn="tl">
                  <a:srgbClr val="000000">
                    <a:alpha val="43137"/>
                  </a:srgbClr>
                </a:outerShdw>
              </a:effectLst>
            </a:endParaRPr>
          </a:p>
        </p:txBody>
      </p:sp>
      <p:sp>
        <p:nvSpPr>
          <p:cNvPr id="11" name="TextBox 10">
            <a:extLst>
              <a:ext uri="{FF2B5EF4-FFF2-40B4-BE49-F238E27FC236}">
                <a16:creationId xmlns="" xmlns:a16="http://schemas.microsoft.com/office/drawing/2014/main" id="{0ACCAA0F-0236-438A-8E4F-8C7956D0C3C5}"/>
              </a:ext>
            </a:extLst>
          </p:cNvPr>
          <p:cNvSpPr txBox="1">
            <a:spLocks/>
          </p:cNvSpPr>
          <p:nvPr/>
        </p:nvSpPr>
        <p:spPr>
          <a:xfrm>
            <a:off x="2678326" y="5613410"/>
            <a:ext cx="282129" cy="246221"/>
          </a:xfrm>
          <a:prstGeom prst="rect">
            <a:avLst/>
          </a:prstGeom>
          <a:noFill/>
        </p:spPr>
        <p:txBody>
          <a:bodyPr wrap="none" lIns="0" rIns="0" rtlCol="0">
            <a:spAutoFit/>
          </a:bodyPr>
          <a:lstStyle/>
          <a:p>
            <a:pPr algn="ctr">
              <a:buClr>
                <a:srgbClr val="7F134C"/>
              </a:buClr>
            </a:pPr>
            <a:r>
              <a:rPr lang="en-US" sz="1000">
                <a:solidFill>
                  <a:srgbClr val="7F134C"/>
                </a:solidFill>
              </a:rPr>
              <a:t>2152</a:t>
            </a:r>
          </a:p>
        </p:txBody>
      </p:sp>
      <p:sp>
        <p:nvSpPr>
          <p:cNvPr id="12" name="TextBox 11">
            <a:extLst>
              <a:ext uri="{FF2B5EF4-FFF2-40B4-BE49-F238E27FC236}">
                <a16:creationId xmlns="" xmlns:a16="http://schemas.microsoft.com/office/drawing/2014/main" id="{26EE20B6-7A1D-4A08-BDAC-0822BE3FC8F9}"/>
              </a:ext>
            </a:extLst>
          </p:cNvPr>
          <p:cNvSpPr txBox="1">
            <a:spLocks/>
          </p:cNvSpPr>
          <p:nvPr/>
        </p:nvSpPr>
        <p:spPr>
          <a:xfrm>
            <a:off x="3431649" y="5613410"/>
            <a:ext cx="282129" cy="246221"/>
          </a:xfrm>
          <a:prstGeom prst="rect">
            <a:avLst/>
          </a:prstGeom>
          <a:noFill/>
        </p:spPr>
        <p:txBody>
          <a:bodyPr wrap="none" lIns="0" rIns="0" rtlCol="0">
            <a:spAutoFit/>
          </a:bodyPr>
          <a:lstStyle/>
          <a:p>
            <a:pPr algn="ctr">
              <a:buClr>
                <a:srgbClr val="7F134C"/>
              </a:buClr>
            </a:pPr>
            <a:r>
              <a:rPr lang="en-US" sz="1000">
                <a:solidFill>
                  <a:srgbClr val="7F134C"/>
                </a:solidFill>
              </a:rPr>
              <a:t>2001</a:t>
            </a:r>
          </a:p>
        </p:txBody>
      </p:sp>
      <p:sp>
        <p:nvSpPr>
          <p:cNvPr id="14" name="TextBox 13">
            <a:extLst>
              <a:ext uri="{FF2B5EF4-FFF2-40B4-BE49-F238E27FC236}">
                <a16:creationId xmlns="" xmlns:a16="http://schemas.microsoft.com/office/drawing/2014/main" id="{B9451B9E-C611-42F3-A843-12766E6CC46B}"/>
              </a:ext>
            </a:extLst>
          </p:cNvPr>
          <p:cNvSpPr txBox="1">
            <a:spLocks/>
          </p:cNvSpPr>
          <p:nvPr/>
        </p:nvSpPr>
        <p:spPr>
          <a:xfrm>
            <a:off x="4184948" y="561339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1955</a:t>
            </a:r>
          </a:p>
        </p:txBody>
      </p:sp>
      <p:sp>
        <p:nvSpPr>
          <p:cNvPr id="15" name="TextBox 14">
            <a:extLst>
              <a:ext uri="{FF2B5EF4-FFF2-40B4-BE49-F238E27FC236}">
                <a16:creationId xmlns="" xmlns:a16="http://schemas.microsoft.com/office/drawing/2014/main" id="{A22FC25A-34A5-4976-8602-6B7FF6C1078F}"/>
              </a:ext>
            </a:extLst>
          </p:cNvPr>
          <p:cNvSpPr txBox="1">
            <a:spLocks/>
          </p:cNvSpPr>
          <p:nvPr/>
        </p:nvSpPr>
        <p:spPr>
          <a:xfrm>
            <a:off x="5021903" y="5613391"/>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1898</a:t>
            </a:r>
          </a:p>
        </p:txBody>
      </p:sp>
      <p:sp>
        <p:nvSpPr>
          <p:cNvPr id="17" name="TextBox 16">
            <a:extLst>
              <a:ext uri="{FF2B5EF4-FFF2-40B4-BE49-F238E27FC236}">
                <a16:creationId xmlns="" xmlns:a16="http://schemas.microsoft.com/office/drawing/2014/main" id="{B342F8D8-3BFA-486E-A21F-3C1FE0D953EC}"/>
              </a:ext>
            </a:extLst>
          </p:cNvPr>
          <p:cNvSpPr txBox="1"/>
          <p:nvPr/>
        </p:nvSpPr>
        <p:spPr>
          <a:xfrm>
            <a:off x="5858859" y="561339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1841</a:t>
            </a:r>
          </a:p>
        </p:txBody>
      </p:sp>
      <p:sp>
        <p:nvSpPr>
          <p:cNvPr id="18" name="TextBox 17">
            <a:extLst>
              <a:ext uri="{FF2B5EF4-FFF2-40B4-BE49-F238E27FC236}">
                <a16:creationId xmlns="" xmlns:a16="http://schemas.microsoft.com/office/drawing/2014/main" id="{706D033E-BAFF-444B-8679-AC63540FFE7A}"/>
              </a:ext>
            </a:extLst>
          </p:cNvPr>
          <p:cNvSpPr txBox="1"/>
          <p:nvPr/>
        </p:nvSpPr>
        <p:spPr>
          <a:xfrm>
            <a:off x="6695813" y="561339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1701</a:t>
            </a:r>
          </a:p>
        </p:txBody>
      </p:sp>
      <p:sp>
        <p:nvSpPr>
          <p:cNvPr id="20" name="TextBox 19">
            <a:extLst>
              <a:ext uri="{FF2B5EF4-FFF2-40B4-BE49-F238E27FC236}">
                <a16:creationId xmlns="" xmlns:a16="http://schemas.microsoft.com/office/drawing/2014/main" id="{90D93D45-42BD-4CAC-A90B-EFE27CA4A772}"/>
              </a:ext>
            </a:extLst>
          </p:cNvPr>
          <p:cNvSpPr txBox="1"/>
          <p:nvPr/>
        </p:nvSpPr>
        <p:spPr>
          <a:xfrm>
            <a:off x="7532768" y="561339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1288</a:t>
            </a:r>
          </a:p>
        </p:txBody>
      </p:sp>
      <p:sp>
        <p:nvSpPr>
          <p:cNvPr id="21" name="TextBox 20">
            <a:extLst>
              <a:ext uri="{FF2B5EF4-FFF2-40B4-BE49-F238E27FC236}">
                <a16:creationId xmlns="" xmlns:a16="http://schemas.microsoft.com/office/drawing/2014/main" id="{B16E384C-52CF-4D00-A8BD-B73320DF0D6D}"/>
              </a:ext>
            </a:extLst>
          </p:cNvPr>
          <p:cNvSpPr txBox="1"/>
          <p:nvPr/>
        </p:nvSpPr>
        <p:spPr>
          <a:xfrm>
            <a:off x="8369723" y="561341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831</a:t>
            </a:r>
          </a:p>
        </p:txBody>
      </p:sp>
      <p:sp>
        <p:nvSpPr>
          <p:cNvPr id="23" name="TextBox 22">
            <a:extLst>
              <a:ext uri="{FF2B5EF4-FFF2-40B4-BE49-F238E27FC236}">
                <a16:creationId xmlns="" xmlns:a16="http://schemas.microsoft.com/office/drawing/2014/main" id="{45EB9B2C-F7E7-4AF0-82E6-12FC4F1B9F00}"/>
              </a:ext>
            </a:extLst>
          </p:cNvPr>
          <p:cNvSpPr txBox="1"/>
          <p:nvPr/>
        </p:nvSpPr>
        <p:spPr>
          <a:xfrm>
            <a:off x="9206679" y="561341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309</a:t>
            </a:r>
          </a:p>
        </p:txBody>
      </p:sp>
      <p:sp>
        <p:nvSpPr>
          <p:cNvPr id="24" name="TextBox 23">
            <a:extLst>
              <a:ext uri="{FF2B5EF4-FFF2-40B4-BE49-F238E27FC236}">
                <a16:creationId xmlns="" xmlns:a16="http://schemas.microsoft.com/office/drawing/2014/main" id="{66B6D084-57CD-448E-9F55-7F182BD26529}"/>
              </a:ext>
            </a:extLst>
          </p:cNvPr>
          <p:cNvSpPr txBox="1">
            <a:spLocks/>
          </p:cNvSpPr>
          <p:nvPr/>
        </p:nvSpPr>
        <p:spPr>
          <a:xfrm>
            <a:off x="2678326" y="5751891"/>
            <a:ext cx="282129" cy="246221"/>
          </a:xfrm>
          <a:prstGeom prst="rect">
            <a:avLst/>
          </a:prstGeom>
          <a:noFill/>
        </p:spPr>
        <p:txBody>
          <a:bodyPr wrap="none" lIns="0" rIns="0" rtlCol="0">
            <a:spAutoFit/>
          </a:bodyPr>
          <a:lstStyle/>
          <a:p>
            <a:pPr algn="ctr">
              <a:buClr>
                <a:srgbClr val="7F134C"/>
              </a:buClr>
            </a:pPr>
            <a:r>
              <a:rPr lang="en-US" sz="1000">
                <a:solidFill>
                  <a:srgbClr val="FFFFFF">
                    <a:lumMod val="50000"/>
                  </a:srgbClr>
                </a:solidFill>
              </a:rPr>
              <a:t>2152</a:t>
            </a:r>
          </a:p>
        </p:txBody>
      </p:sp>
      <p:sp>
        <p:nvSpPr>
          <p:cNvPr id="25" name="TextBox 24">
            <a:extLst>
              <a:ext uri="{FF2B5EF4-FFF2-40B4-BE49-F238E27FC236}">
                <a16:creationId xmlns="" xmlns:a16="http://schemas.microsoft.com/office/drawing/2014/main" id="{F5805729-B203-4680-9F64-20762B05024D}"/>
              </a:ext>
            </a:extLst>
          </p:cNvPr>
          <p:cNvSpPr txBox="1">
            <a:spLocks/>
          </p:cNvSpPr>
          <p:nvPr/>
        </p:nvSpPr>
        <p:spPr>
          <a:xfrm>
            <a:off x="3431649" y="5751891"/>
            <a:ext cx="282129" cy="246221"/>
          </a:xfrm>
          <a:prstGeom prst="rect">
            <a:avLst/>
          </a:prstGeom>
          <a:noFill/>
        </p:spPr>
        <p:txBody>
          <a:bodyPr wrap="none" lIns="0" rIns="0" rtlCol="0">
            <a:spAutoFit/>
          </a:bodyPr>
          <a:lstStyle/>
          <a:p>
            <a:pPr algn="ctr">
              <a:buClr>
                <a:srgbClr val="7F134C"/>
              </a:buClr>
            </a:pPr>
            <a:r>
              <a:rPr lang="en-US" sz="1000">
                <a:solidFill>
                  <a:srgbClr val="FFFFFF">
                    <a:lumMod val="50000"/>
                  </a:srgbClr>
                </a:solidFill>
              </a:rPr>
              <a:t>1993</a:t>
            </a:r>
          </a:p>
        </p:txBody>
      </p:sp>
      <p:sp>
        <p:nvSpPr>
          <p:cNvPr id="27" name="TextBox 26">
            <a:extLst>
              <a:ext uri="{FF2B5EF4-FFF2-40B4-BE49-F238E27FC236}">
                <a16:creationId xmlns="" xmlns:a16="http://schemas.microsoft.com/office/drawing/2014/main" id="{6A6E09B3-8FA0-4DA3-8872-1E952F0B87CC}"/>
              </a:ext>
            </a:extLst>
          </p:cNvPr>
          <p:cNvSpPr txBox="1">
            <a:spLocks/>
          </p:cNvSpPr>
          <p:nvPr/>
        </p:nvSpPr>
        <p:spPr>
          <a:xfrm>
            <a:off x="4184948" y="575187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1936</a:t>
            </a:r>
          </a:p>
        </p:txBody>
      </p:sp>
      <p:sp>
        <p:nvSpPr>
          <p:cNvPr id="28" name="TextBox 27">
            <a:extLst>
              <a:ext uri="{FF2B5EF4-FFF2-40B4-BE49-F238E27FC236}">
                <a16:creationId xmlns="" xmlns:a16="http://schemas.microsoft.com/office/drawing/2014/main" id="{54F17451-BC83-4D82-91C6-DAE6F870FABC}"/>
              </a:ext>
            </a:extLst>
          </p:cNvPr>
          <p:cNvSpPr txBox="1">
            <a:spLocks/>
          </p:cNvSpPr>
          <p:nvPr/>
        </p:nvSpPr>
        <p:spPr>
          <a:xfrm>
            <a:off x="5021903" y="5751872"/>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1858</a:t>
            </a:r>
          </a:p>
        </p:txBody>
      </p:sp>
      <p:sp>
        <p:nvSpPr>
          <p:cNvPr id="30" name="TextBox 29">
            <a:extLst>
              <a:ext uri="{FF2B5EF4-FFF2-40B4-BE49-F238E27FC236}">
                <a16:creationId xmlns="" xmlns:a16="http://schemas.microsoft.com/office/drawing/2014/main" id="{66A47857-6C4F-4548-95AF-D2921D334792}"/>
              </a:ext>
            </a:extLst>
          </p:cNvPr>
          <p:cNvSpPr txBox="1"/>
          <p:nvPr/>
        </p:nvSpPr>
        <p:spPr>
          <a:xfrm>
            <a:off x="5858859" y="575187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1791</a:t>
            </a:r>
          </a:p>
        </p:txBody>
      </p:sp>
      <p:sp>
        <p:nvSpPr>
          <p:cNvPr id="31" name="TextBox 30">
            <a:extLst>
              <a:ext uri="{FF2B5EF4-FFF2-40B4-BE49-F238E27FC236}">
                <a16:creationId xmlns="" xmlns:a16="http://schemas.microsoft.com/office/drawing/2014/main" id="{944BE6D9-C713-44EE-8529-9D1C39ABD68E}"/>
              </a:ext>
            </a:extLst>
          </p:cNvPr>
          <p:cNvSpPr txBox="1"/>
          <p:nvPr/>
        </p:nvSpPr>
        <p:spPr>
          <a:xfrm>
            <a:off x="6695813" y="575187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1664</a:t>
            </a:r>
          </a:p>
        </p:txBody>
      </p:sp>
      <p:sp>
        <p:nvSpPr>
          <p:cNvPr id="33" name="TextBox 32">
            <a:extLst>
              <a:ext uri="{FF2B5EF4-FFF2-40B4-BE49-F238E27FC236}">
                <a16:creationId xmlns="" xmlns:a16="http://schemas.microsoft.com/office/drawing/2014/main" id="{02206FD9-5BC5-44BC-B4DB-427BC4C74688}"/>
              </a:ext>
            </a:extLst>
          </p:cNvPr>
          <p:cNvSpPr txBox="1"/>
          <p:nvPr/>
        </p:nvSpPr>
        <p:spPr>
          <a:xfrm>
            <a:off x="7532768" y="575187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1232</a:t>
            </a:r>
          </a:p>
        </p:txBody>
      </p:sp>
      <p:sp>
        <p:nvSpPr>
          <p:cNvPr id="34" name="TextBox 33">
            <a:extLst>
              <a:ext uri="{FF2B5EF4-FFF2-40B4-BE49-F238E27FC236}">
                <a16:creationId xmlns="" xmlns:a16="http://schemas.microsoft.com/office/drawing/2014/main" id="{B801EAD3-69FA-4AE9-A853-54D410B66182}"/>
              </a:ext>
            </a:extLst>
          </p:cNvPr>
          <p:cNvSpPr txBox="1"/>
          <p:nvPr/>
        </p:nvSpPr>
        <p:spPr>
          <a:xfrm>
            <a:off x="8369723" y="575189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774</a:t>
            </a:r>
          </a:p>
        </p:txBody>
      </p:sp>
      <p:sp>
        <p:nvSpPr>
          <p:cNvPr id="36" name="TextBox 35">
            <a:extLst>
              <a:ext uri="{FF2B5EF4-FFF2-40B4-BE49-F238E27FC236}">
                <a16:creationId xmlns="" xmlns:a16="http://schemas.microsoft.com/office/drawing/2014/main" id="{73881466-27E0-47F6-BF45-3588B1A001DE}"/>
              </a:ext>
            </a:extLst>
          </p:cNvPr>
          <p:cNvSpPr txBox="1"/>
          <p:nvPr/>
        </p:nvSpPr>
        <p:spPr>
          <a:xfrm>
            <a:off x="9206679" y="575189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270</a:t>
            </a:r>
          </a:p>
        </p:txBody>
      </p:sp>
      <p:sp>
        <p:nvSpPr>
          <p:cNvPr id="38" name="TextBox 37">
            <a:extLst>
              <a:ext uri="{FF2B5EF4-FFF2-40B4-BE49-F238E27FC236}">
                <a16:creationId xmlns="" xmlns:a16="http://schemas.microsoft.com/office/drawing/2014/main" id="{AE069E6F-4AA7-4D5F-949F-66DBBCC47517}"/>
              </a:ext>
            </a:extLst>
          </p:cNvPr>
          <p:cNvSpPr txBox="1">
            <a:spLocks/>
          </p:cNvSpPr>
          <p:nvPr/>
        </p:nvSpPr>
        <p:spPr>
          <a:xfrm>
            <a:off x="1679934" y="5613410"/>
            <a:ext cx="767838" cy="246221"/>
          </a:xfrm>
          <a:prstGeom prst="rect">
            <a:avLst/>
          </a:prstGeom>
          <a:noFill/>
        </p:spPr>
        <p:txBody>
          <a:bodyPr wrap="none" lIns="0" rIns="0" rtlCol="0">
            <a:spAutoFit/>
          </a:bodyPr>
          <a:lstStyle/>
          <a:p>
            <a:pPr algn="r">
              <a:buClr>
                <a:srgbClr val="7F134C"/>
              </a:buClr>
            </a:pPr>
            <a:r>
              <a:rPr lang="en-US" sz="1000" b="1">
                <a:solidFill>
                  <a:srgbClr val="7F134C"/>
                </a:solidFill>
              </a:rPr>
              <a:t>DAPA 10 mg</a:t>
            </a:r>
          </a:p>
        </p:txBody>
      </p:sp>
      <p:sp>
        <p:nvSpPr>
          <p:cNvPr id="39" name="TextBox 38">
            <a:extLst>
              <a:ext uri="{FF2B5EF4-FFF2-40B4-BE49-F238E27FC236}">
                <a16:creationId xmlns="" xmlns:a16="http://schemas.microsoft.com/office/drawing/2014/main" id="{D4A2AD52-C946-48B0-A568-7FE0BA6C5ED4}"/>
              </a:ext>
            </a:extLst>
          </p:cNvPr>
          <p:cNvSpPr txBox="1">
            <a:spLocks/>
          </p:cNvSpPr>
          <p:nvPr/>
        </p:nvSpPr>
        <p:spPr>
          <a:xfrm>
            <a:off x="1958854" y="5751891"/>
            <a:ext cx="488915" cy="246221"/>
          </a:xfrm>
          <a:prstGeom prst="rect">
            <a:avLst/>
          </a:prstGeom>
          <a:noFill/>
        </p:spPr>
        <p:txBody>
          <a:bodyPr wrap="none" lIns="0" rIns="0" rtlCol="0">
            <a:spAutoFit/>
          </a:bodyPr>
          <a:lstStyle/>
          <a:p>
            <a:pPr algn="r">
              <a:buClr>
                <a:srgbClr val="7F134C"/>
              </a:buClr>
            </a:pPr>
            <a:r>
              <a:rPr lang="en-US" sz="1000" b="1">
                <a:solidFill>
                  <a:srgbClr val="FFFFFF">
                    <a:lumMod val="50000"/>
                  </a:srgbClr>
                </a:solidFill>
              </a:rPr>
              <a:t>Placebo</a:t>
            </a:r>
          </a:p>
        </p:txBody>
      </p:sp>
      <p:sp>
        <p:nvSpPr>
          <p:cNvPr id="40" name="TextBox 39">
            <a:extLst>
              <a:ext uri="{FF2B5EF4-FFF2-40B4-BE49-F238E27FC236}">
                <a16:creationId xmlns="" xmlns:a16="http://schemas.microsoft.com/office/drawing/2014/main" id="{4D156331-772E-4DDF-91E3-579E178A4380}"/>
              </a:ext>
            </a:extLst>
          </p:cNvPr>
          <p:cNvSpPr txBox="1">
            <a:spLocks/>
          </p:cNvSpPr>
          <p:nvPr/>
        </p:nvSpPr>
        <p:spPr>
          <a:xfrm>
            <a:off x="8916928" y="3354578"/>
            <a:ext cx="1206612" cy="584775"/>
          </a:xfrm>
          <a:prstGeom prst="rect">
            <a:avLst/>
          </a:prstGeom>
          <a:noFill/>
        </p:spPr>
        <p:txBody>
          <a:bodyPr wrap="none" lIns="0" rIns="0" rtlCol="0">
            <a:spAutoFit/>
          </a:bodyPr>
          <a:lstStyle/>
          <a:p>
            <a:pPr algn="r">
              <a:buClr>
                <a:srgbClr val="7F134C"/>
              </a:buClr>
            </a:pPr>
            <a:r>
              <a:rPr lang="en-US" sz="1600" b="1">
                <a:solidFill>
                  <a:srgbClr val="7F134C"/>
                </a:solidFill>
              </a:rPr>
              <a:t>DAPA 10 mg</a:t>
            </a:r>
            <a:br>
              <a:rPr lang="en-US" sz="1600" b="1">
                <a:solidFill>
                  <a:srgbClr val="7F134C"/>
                </a:solidFill>
              </a:rPr>
            </a:br>
            <a:r>
              <a:rPr lang="en-US" sz="1600" b="1">
                <a:solidFill>
                  <a:srgbClr val="7F134C"/>
                </a:solidFill>
              </a:rPr>
              <a:t>197 events</a:t>
            </a:r>
          </a:p>
        </p:txBody>
      </p:sp>
      <p:sp>
        <p:nvSpPr>
          <p:cNvPr id="41" name="TextBox 40">
            <a:extLst>
              <a:ext uri="{FF2B5EF4-FFF2-40B4-BE49-F238E27FC236}">
                <a16:creationId xmlns="" xmlns:a16="http://schemas.microsoft.com/office/drawing/2014/main" id="{7275BECD-B0AE-4773-AFE7-8509C4F4D949}"/>
              </a:ext>
            </a:extLst>
          </p:cNvPr>
          <p:cNvSpPr txBox="1">
            <a:spLocks/>
          </p:cNvSpPr>
          <p:nvPr/>
        </p:nvSpPr>
        <p:spPr>
          <a:xfrm>
            <a:off x="8996055" y="1213814"/>
            <a:ext cx="1048364" cy="584775"/>
          </a:xfrm>
          <a:prstGeom prst="rect">
            <a:avLst/>
          </a:prstGeom>
          <a:noFill/>
        </p:spPr>
        <p:txBody>
          <a:bodyPr wrap="none" lIns="0" rIns="0" rtlCol="0">
            <a:spAutoFit/>
          </a:bodyPr>
          <a:lstStyle/>
          <a:p>
            <a:pPr algn="r">
              <a:buClr>
                <a:srgbClr val="7F134C"/>
              </a:buClr>
            </a:pPr>
            <a:r>
              <a:rPr lang="en-US" sz="1600" b="1">
                <a:solidFill>
                  <a:srgbClr val="FFFFFF">
                    <a:lumMod val="50000"/>
                  </a:srgbClr>
                </a:solidFill>
              </a:rPr>
              <a:t>Placebo</a:t>
            </a:r>
            <a:br>
              <a:rPr lang="en-US" sz="1600" b="1">
                <a:solidFill>
                  <a:srgbClr val="FFFFFF">
                    <a:lumMod val="50000"/>
                  </a:srgbClr>
                </a:solidFill>
              </a:rPr>
            </a:br>
            <a:r>
              <a:rPr lang="en-US" sz="1600" b="1">
                <a:solidFill>
                  <a:srgbClr val="FFFFFF">
                    <a:lumMod val="50000"/>
                  </a:srgbClr>
                </a:solidFill>
              </a:rPr>
              <a:t>312 events</a:t>
            </a:r>
          </a:p>
        </p:txBody>
      </p:sp>
      <p:cxnSp>
        <p:nvCxnSpPr>
          <p:cNvPr id="44" name="Straight Connector 43">
            <a:extLst>
              <a:ext uri="{FF2B5EF4-FFF2-40B4-BE49-F238E27FC236}">
                <a16:creationId xmlns="" xmlns:a16="http://schemas.microsoft.com/office/drawing/2014/main" id="{CD9C68C3-B9FD-4952-BA67-545A0B6C46CE}"/>
              </a:ext>
            </a:extLst>
          </p:cNvPr>
          <p:cNvCxnSpPr/>
          <p:nvPr/>
        </p:nvCxnSpPr>
        <p:spPr>
          <a:xfrm>
            <a:off x="2647088" y="1282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C05D4C72-B937-467F-BB12-ED4D747C1B92}"/>
              </a:ext>
            </a:extLst>
          </p:cNvPr>
          <p:cNvCxnSpPr/>
          <p:nvPr/>
        </p:nvCxnSpPr>
        <p:spPr>
          <a:xfrm>
            <a:off x="2647088" y="192164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 xmlns:a16="http://schemas.microsoft.com/office/drawing/2014/main" id="{732383DB-18CB-40E0-B4C5-72F0E081CB30}"/>
              </a:ext>
            </a:extLst>
          </p:cNvPr>
          <p:cNvCxnSpPr/>
          <p:nvPr/>
        </p:nvCxnSpPr>
        <p:spPr>
          <a:xfrm>
            <a:off x="2647088" y="256058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 xmlns:a16="http://schemas.microsoft.com/office/drawing/2014/main" id="{CB0C9977-C932-4665-8944-4FFAB0FE3DEB}"/>
              </a:ext>
            </a:extLst>
          </p:cNvPr>
          <p:cNvCxnSpPr/>
          <p:nvPr/>
        </p:nvCxnSpPr>
        <p:spPr>
          <a:xfrm>
            <a:off x="2647088" y="319952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B87DF22D-1CCA-4925-B0BB-856D6A2569DA}"/>
              </a:ext>
            </a:extLst>
          </p:cNvPr>
          <p:cNvCxnSpPr/>
          <p:nvPr/>
        </p:nvCxnSpPr>
        <p:spPr>
          <a:xfrm>
            <a:off x="2647088" y="383845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115182CF-C76F-49CF-9D22-B8E1359C9C84}"/>
              </a:ext>
            </a:extLst>
          </p:cNvPr>
          <p:cNvCxnSpPr/>
          <p:nvPr/>
        </p:nvCxnSpPr>
        <p:spPr>
          <a:xfrm>
            <a:off x="2647088" y="447739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87B991FD-07AE-43A3-A26F-F9BA499AEC00}"/>
              </a:ext>
            </a:extLst>
          </p:cNvPr>
          <p:cNvCxnSpPr/>
          <p:nvPr/>
        </p:nvCxnSpPr>
        <p:spPr>
          <a:xfrm>
            <a:off x="2647088" y="511633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 xmlns:a16="http://schemas.microsoft.com/office/drawing/2014/main" id="{5DCC7EEC-960C-4AB0-9D8C-03CF8C7E2080}"/>
              </a:ext>
            </a:extLst>
          </p:cNvPr>
          <p:cNvSpPr txBox="1"/>
          <p:nvPr/>
        </p:nvSpPr>
        <p:spPr>
          <a:xfrm>
            <a:off x="2467594" y="4997793"/>
            <a:ext cx="255198" cy="246221"/>
          </a:xfrm>
          <a:prstGeom prst="rect">
            <a:avLst/>
          </a:prstGeom>
          <a:noFill/>
        </p:spPr>
        <p:txBody>
          <a:bodyPr wrap="none" rtlCol="0">
            <a:spAutoFit/>
          </a:bodyPr>
          <a:lstStyle/>
          <a:p>
            <a:pPr algn="r">
              <a:buClr>
                <a:srgbClr val="7F134C"/>
              </a:buClr>
            </a:pPr>
            <a:r>
              <a:rPr lang="en-US" sz="1000">
                <a:solidFill>
                  <a:srgbClr val="000000"/>
                </a:solidFill>
              </a:rPr>
              <a:t>0</a:t>
            </a:r>
          </a:p>
        </p:txBody>
      </p:sp>
      <p:sp>
        <p:nvSpPr>
          <p:cNvPr id="52" name="TextBox 51">
            <a:extLst>
              <a:ext uri="{FF2B5EF4-FFF2-40B4-BE49-F238E27FC236}">
                <a16:creationId xmlns="" xmlns:a16="http://schemas.microsoft.com/office/drawing/2014/main" id="{6877CC7F-2FC7-4138-885E-AD0D91BF52EF}"/>
              </a:ext>
            </a:extLst>
          </p:cNvPr>
          <p:cNvSpPr txBox="1"/>
          <p:nvPr/>
        </p:nvSpPr>
        <p:spPr>
          <a:xfrm>
            <a:off x="2467594" y="4357076"/>
            <a:ext cx="255198" cy="246221"/>
          </a:xfrm>
          <a:prstGeom prst="rect">
            <a:avLst/>
          </a:prstGeom>
          <a:noFill/>
        </p:spPr>
        <p:txBody>
          <a:bodyPr wrap="none" rtlCol="0">
            <a:spAutoFit/>
          </a:bodyPr>
          <a:lstStyle/>
          <a:p>
            <a:pPr algn="r">
              <a:buClr>
                <a:srgbClr val="7F134C"/>
              </a:buClr>
            </a:pPr>
            <a:r>
              <a:rPr lang="en-US" sz="1000">
                <a:solidFill>
                  <a:srgbClr val="000000"/>
                </a:solidFill>
              </a:rPr>
              <a:t>4</a:t>
            </a:r>
          </a:p>
        </p:txBody>
      </p:sp>
      <p:sp>
        <p:nvSpPr>
          <p:cNvPr id="53" name="TextBox 52">
            <a:extLst>
              <a:ext uri="{FF2B5EF4-FFF2-40B4-BE49-F238E27FC236}">
                <a16:creationId xmlns="" xmlns:a16="http://schemas.microsoft.com/office/drawing/2014/main" id="{D3C52B95-19D9-43D3-9687-B3B3D1E1011E}"/>
              </a:ext>
            </a:extLst>
          </p:cNvPr>
          <p:cNvSpPr txBox="1"/>
          <p:nvPr/>
        </p:nvSpPr>
        <p:spPr>
          <a:xfrm>
            <a:off x="2467594" y="3716324"/>
            <a:ext cx="255198" cy="246221"/>
          </a:xfrm>
          <a:prstGeom prst="rect">
            <a:avLst/>
          </a:prstGeom>
          <a:noFill/>
        </p:spPr>
        <p:txBody>
          <a:bodyPr wrap="none" rtlCol="0">
            <a:spAutoFit/>
          </a:bodyPr>
          <a:lstStyle/>
          <a:p>
            <a:pPr algn="r">
              <a:buClr>
                <a:srgbClr val="7F134C"/>
              </a:buClr>
            </a:pPr>
            <a:r>
              <a:rPr lang="en-US" sz="1000">
                <a:solidFill>
                  <a:srgbClr val="000000"/>
                </a:solidFill>
              </a:rPr>
              <a:t>8</a:t>
            </a:r>
          </a:p>
        </p:txBody>
      </p:sp>
      <p:sp>
        <p:nvSpPr>
          <p:cNvPr id="54" name="TextBox 53">
            <a:extLst>
              <a:ext uri="{FF2B5EF4-FFF2-40B4-BE49-F238E27FC236}">
                <a16:creationId xmlns="" xmlns:a16="http://schemas.microsoft.com/office/drawing/2014/main" id="{8FE10CDF-E619-4F17-AEB2-F00652D11DD8}"/>
              </a:ext>
            </a:extLst>
          </p:cNvPr>
          <p:cNvSpPr txBox="1"/>
          <p:nvPr/>
        </p:nvSpPr>
        <p:spPr>
          <a:xfrm>
            <a:off x="2397062" y="3075642"/>
            <a:ext cx="325730" cy="246221"/>
          </a:xfrm>
          <a:prstGeom prst="rect">
            <a:avLst/>
          </a:prstGeom>
          <a:noFill/>
        </p:spPr>
        <p:txBody>
          <a:bodyPr wrap="none" rtlCol="0">
            <a:spAutoFit/>
          </a:bodyPr>
          <a:lstStyle/>
          <a:p>
            <a:pPr algn="r">
              <a:buClr>
                <a:srgbClr val="7F134C"/>
              </a:buClr>
            </a:pPr>
            <a:r>
              <a:rPr lang="en-US" sz="1000">
                <a:solidFill>
                  <a:srgbClr val="000000"/>
                </a:solidFill>
              </a:rPr>
              <a:t>12</a:t>
            </a:r>
          </a:p>
        </p:txBody>
      </p:sp>
      <p:sp>
        <p:nvSpPr>
          <p:cNvPr id="55" name="TextBox 54">
            <a:extLst>
              <a:ext uri="{FF2B5EF4-FFF2-40B4-BE49-F238E27FC236}">
                <a16:creationId xmlns="" xmlns:a16="http://schemas.microsoft.com/office/drawing/2014/main" id="{69102061-3275-449C-8756-7537FE04AB6E}"/>
              </a:ext>
            </a:extLst>
          </p:cNvPr>
          <p:cNvSpPr txBox="1"/>
          <p:nvPr/>
        </p:nvSpPr>
        <p:spPr>
          <a:xfrm>
            <a:off x="2397062" y="2434925"/>
            <a:ext cx="325730" cy="246221"/>
          </a:xfrm>
          <a:prstGeom prst="rect">
            <a:avLst/>
          </a:prstGeom>
          <a:noFill/>
        </p:spPr>
        <p:txBody>
          <a:bodyPr wrap="none" rtlCol="0">
            <a:spAutoFit/>
          </a:bodyPr>
          <a:lstStyle/>
          <a:p>
            <a:pPr algn="r">
              <a:buClr>
                <a:srgbClr val="7F134C"/>
              </a:buClr>
            </a:pPr>
            <a:r>
              <a:rPr lang="en-US" sz="1000">
                <a:solidFill>
                  <a:srgbClr val="000000"/>
                </a:solidFill>
              </a:rPr>
              <a:t>16</a:t>
            </a:r>
          </a:p>
        </p:txBody>
      </p:sp>
      <p:sp>
        <p:nvSpPr>
          <p:cNvPr id="56" name="TextBox 55">
            <a:extLst>
              <a:ext uri="{FF2B5EF4-FFF2-40B4-BE49-F238E27FC236}">
                <a16:creationId xmlns="" xmlns:a16="http://schemas.microsoft.com/office/drawing/2014/main" id="{9A3E96CE-CAFE-4AE8-B452-36EA04CD0933}"/>
              </a:ext>
            </a:extLst>
          </p:cNvPr>
          <p:cNvSpPr txBox="1"/>
          <p:nvPr/>
        </p:nvSpPr>
        <p:spPr>
          <a:xfrm>
            <a:off x="2397062" y="1794172"/>
            <a:ext cx="325730" cy="246221"/>
          </a:xfrm>
          <a:prstGeom prst="rect">
            <a:avLst/>
          </a:prstGeom>
          <a:noFill/>
        </p:spPr>
        <p:txBody>
          <a:bodyPr wrap="none" rtlCol="0">
            <a:spAutoFit/>
          </a:bodyPr>
          <a:lstStyle/>
          <a:p>
            <a:pPr algn="r">
              <a:buClr>
                <a:srgbClr val="7F134C"/>
              </a:buClr>
            </a:pPr>
            <a:r>
              <a:rPr lang="en-US" sz="1000">
                <a:solidFill>
                  <a:srgbClr val="000000"/>
                </a:solidFill>
              </a:rPr>
              <a:t>20</a:t>
            </a:r>
          </a:p>
        </p:txBody>
      </p:sp>
      <p:sp>
        <p:nvSpPr>
          <p:cNvPr id="57" name="TextBox 56">
            <a:extLst>
              <a:ext uri="{FF2B5EF4-FFF2-40B4-BE49-F238E27FC236}">
                <a16:creationId xmlns="" xmlns:a16="http://schemas.microsoft.com/office/drawing/2014/main" id="{2D7AF2ED-5DEC-484F-ADA2-7A9C45DEBA04}"/>
              </a:ext>
            </a:extLst>
          </p:cNvPr>
          <p:cNvSpPr txBox="1"/>
          <p:nvPr/>
        </p:nvSpPr>
        <p:spPr>
          <a:xfrm>
            <a:off x="2397062" y="1153491"/>
            <a:ext cx="325730" cy="246221"/>
          </a:xfrm>
          <a:prstGeom prst="rect">
            <a:avLst/>
          </a:prstGeom>
          <a:noFill/>
        </p:spPr>
        <p:txBody>
          <a:bodyPr wrap="none" rtlCol="0">
            <a:spAutoFit/>
          </a:bodyPr>
          <a:lstStyle/>
          <a:p>
            <a:pPr algn="r">
              <a:buClr>
                <a:srgbClr val="7F134C"/>
              </a:buClr>
            </a:pPr>
            <a:r>
              <a:rPr lang="en-US" sz="1000">
                <a:solidFill>
                  <a:srgbClr val="000000"/>
                </a:solidFill>
              </a:rPr>
              <a:t>24</a:t>
            </a:r>
          </a:p>
        </p:txBody>
      </p:sp>
      <p:sp>
        <p:nvSpPr>
          <p:cNvPr id="58" name="TextBox 57">
            <a:extLst>
              <a:ext uri="{FF2B5EF4-FFF2-40B4-BE49-F238E27FC236}">
                <a16:creationId xmlns="" xmlns:a16="http://schemas.microsoft.com/office/drawing/2014/main" id="{E6E9F941-15E8-43F7-A86C-3A7AFD6FBE73}"/>
              </a:ext>
            </a:extLst>
          </p:cNvPr>
          <p:cNvSpPr txBox="1"/>
          <p:nvPr/>
        </p:nvSpPr>
        <p:spPr>
          <a:xfrm>
            <a:off x="2645035" y="5229665"/>
            <a:ext cx="255198" cy="246221"/>
          </a:xfrm>
          <a:prstGeom prst="rect">
            <a:avLst/>
          </a:prstGeom>
          <a:noFill/>
        </p:spPr>
        <p:txBody>
          <a:bodyPr wrap="none" rtlCol="0">
            <a:spAutoFit/>
          </a:bodyPr>
          <a:lstStyle/>
          <a:p>
            <a:pPr algn="ctr">
              <a:buClr>
                <a:srgbClr val="7F134C"/>
              </a:buClr>
            </a:pPr>
            <a:r>
              <a:rPr lang="en-US" sz="1000">
                <a:solidFill>
                  <a:srgbClr val="000000"/>
                </a:solidFill>
              </a:rPr>
              <a:t>0</a:t>
            </a:r>
          </a:p>
        </p:txBody>
      </p:sp>
      <p:cxnSp>
        <p:nvCxnSpPr>
          <p:cNvPr id="59" name="Straight Connector 58">
            <a:extLst>
              <a:ext uri="{FF2B5EF4-FFF2-40B4-BE49-F238E27FC236}">
                <a16:creationId xmlns="" xmlns:a16="http://schemas.microsoft.com/office/drawing/2014/main" id="{5D80FD2D-3C34-4FE4-91FA-F68EF1AA1299}"/>
              </a:ext>
            </a:extLst>
          </p:cNvPr>
          <p:cNvCxnSpPr>
            <a:cxnSpLocks/>
          </p:cNvCxnSpPr>
          <p:nvPr/>
        </p:nvCxnSpPr>
        <p:spPr>
          <a:xfrm rot="16200000">
            <a:off x="2731831"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 xmlns:a16="http://schemas.microsoft.com/office/drawing/2014/main" id="{EBDAA1AF-DE8A-43B5-8591-31029B458E90}"/>
              </a:ext>
            </a:extLst>
          </p:cNvPr>
          <p:cNvCxnSpPr>
            <a:cxnSpLocks/>
          </p:cNvCxnSpPr>
          <p:nvPr/>
        </p:nvCxnSpPr>
        <p:spPr>
          <a:xfrm rot="16200000">
            <a:off x="3553603"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 xmlns:a16="http://schemas.microsoft.com/office/drawing/2014/main" id="{8B818580-D5E8-45A4-9293-076F31E98CFA}"/>
              </a:ext>
            </a:extLst>
          </p:cNvPr>
          <p:cNvCxnSpPr>
            <a:cxnSpLocks/>
          </p:cNvCxnSpPr>
          <p:nvPr/>
        </p:nvCxnSpPr>
        <p:spPr>
          <a:xfrm rot="16200000">
            <a:off x="4380292"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 xmlns:a16="http://schemas.microsoft.com/office/drawing/2014/main" id="{4123D18D-93E1-4795-AC9F-C2E3E1AA8249}"/>
              </a:ext>
            </a:extLst>
          </p:cNvPr>
          <p:cNvCxnSpPr>
            <a:cxnSpLocks/>
          </p:cNvCxnSpPr>
          <p:nvPr/>
        </p:nvCxnSpPr>
        <p:spPr>
          <a:xfrm rot="16200000">
            <a:off x="5213103"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 xmlns:a16="http://schemas.microsoft.com/office/drawing/2014/main" id="{8FF3A725-913A-4F53-870C-AE1F428A1C10}"/>
              </a:ext>
            </a:extLst>
          </p:cNvPr>
          <p:cNvCxnSpPr>
            <a:cxnSpLocks/>
          </p:cNvCxnSpPr>
          <p:nvPr/>
        </p:nvCxnSpPr>
        <p:spPr>
          <a:xfrm rot="16200000">
            <a:off x="6033835"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 xmlns:a16="http://schemas.microsoft.com/office/drawing/2014/main" id="{0DBC86C4-B6F3-49A8-8A5B-C6FEA95A9DA8}"/>
              </a:ext>
            </a:extLst>
          </p:cNvPr>
          <p:cNvCxnSpPr>
            <a:cxnSpLocks/>
          </p:cNvCxnSpPr>
          <p:nvPr/>
        </p:nvCxnSpPr>
        <p:spPr>
          <a:xfrm rot="16200000">
            <a:off x="6838315"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 xmlns:a16="http://schemas.microsoft.com/office/drawing/2014/main" id="{EEA4398F-A0ED-4F1B-BF88-2EBD3A474523}"/>
              </a:ext>
            </a:extLst>
          </p:cNvPr>
          <p:cNvCxnSpPr>
            <a:cxnSpLocks/>
          </p:cNvCxnSpPr>
          <p:nvPr/>
        </p:nvCxnSpPr>
        <p:spPr>
          <a:xfrm rot="16200000">
            <a:off x="8480331"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 xmlns:a16="http://schemas.microsoft.com/office/drawing/2014/main" id="{F531801C-1115-4D84-8E01-7505EFEC2E42}"/>
              </a:ext>
            </a:extLst>
          </p:cNvPr>
          <p:cNvCxnSpPr>
            <a:cxnSpLocks/>
          </p:cNvCxnSpPr>
          <p:nvPr/>
        </p:nvCxnSpPr>
        <p:spPr>
          <a:xfrm rot="16200000">
            <a:off x="7652625" y="519825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 xmlns:a16="http://schemas.microsoft.com/office/drawing/2014/main" id="{351AC06C-CBD2-4D60-9266-B9C3A24F98C5}"/>
              </a:ext>
            </a:extLst>
          </p:cNvPr>
          <p:cNvCxnSpPr>
            <a:cxnSpLocks/>
          </p:cNvCxnSpPr>
          <p:nvPr/>
        </p:nvCxnSpPr>
        <p:spPr>
          <a:xfrm rot="16200000">
            <a:off x="9308132" y="519825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 xmlns:a16="http://schemas.microsoft.com/office/drawing/2014/main" id="{5E74F1AF-3C4E-4035-8627-CC2B87F52E32}"/>
              </a:ext>
            </a:extLst>
          </p:cNvPr>
          <p:cNvSpPr txBox="1"/>
          <p:nvPr/>
        </p:nvSpPr>
        <p:spPr>
          <a:xfrm>
            <a:off x="3471723" y="5229665"/>
            <a:ext cx="255198" cy="246221"/>
          </a:xfrm>
          <a:prstGeom prst="rect">
            <a:avLst/>
          </a:prstGeom>
          <a:noFill/>
        </p:spPr>
        <p:txBody>
          <a:bodyPr wrap="none" rtlCol="0">
            <a:spAutoFit/>
          </a:bodyPr>
          <a:lstStyle/>
          <a:p>
            <a:pPr algn="ctr">
              <a:buClr>
                <a:srgbClr val="7F134C"/>
              </a:buClr>
            </a:pPr>
            <a:r>
              <a:rPr lang="en-US" sz="1000">
                <a:solidFill>
                  <a:srgbClr val="000000"/>
                </a:solidFill>
              </a:rPr>
              <a:t>4</a:t>
            </a:r>
          </a:p>
        </p:txBody>
      </p:sp>
      <p:sp>
        <p:nvSpPr>
          <p:cNvPr id="73" name="TextBox 72">
            <a:extLst>
              <a:ext uri="{FF2B5EF4-FFF2-40B4-BE49-F238E27FC236}">
                <a16:creationId xmlns="" xmlns:a16="http://schemas.microsoft.com/office/drawing/2014/main" id="{7428B229-E994-4FDB-95CD-6500132B1B3C}"/>
              </a:ext>
            </a:extLst>
          </p:cNvPr>
          <p:cNvSpPr txBox="1"/>
          <p:nvPr/>
        </p:nvSpPr>
        <p:spPr>
          <a:xfrm>
            <a:off x="4298439" y="5229665"/>
            <a:ext cx="255199" cy="246221"/>
          </a:xfrm>
          <a:prstGeom prst="rect">
            <a:avLst/>
          </a:prstGeom>
          <a:noFill/>
        </p:spPr>
        <p:txBody>
          <a:bodyPr wrap="square" rtlCol="0">
            <a:spAutoFit/>
          </a:bodyPr>
          <a:lstStyle/>
          <a:p>
            <a:pPr algn="ctr">
              <a:buClr>
                <a:srgbClr val="7F134C"/>
              </a:buClr>
            </a:pPr>
            <a:r>
              <a:rPr lang="en-US" sz="1000">
                <a:solidFill>
                  <a:srgbClr val="000000"/>
                </a:solidFill>
              </a:rPr>
              <a:t>8</a:t>
            </a:r>
          </a:p>
        </p:txBody>
      </p:sp>
      <p:sp>
        <p:nvSpPr>
          <p:cNvPr id="75" name="TextBox 74">
            <a:extLst>
              <a:ext uri="{FF2B5EF4-FFF2-40B4-BE49-F238E27FC236}">
                <a16:creationId xmlns="" xmlns:a16="http://schemas.microsoft.com/office/drawing/2014/main" id="{2F7AC70B-898C-41CE-B823-63AF2D84002E}"/>
              </a:ext>
            </a:extLst>
          </p:cNvPr>
          <p:cNvSpPr txBox="1">
            <a:spLocks/>
          </p:cNvSpPr>
          <p:nvPr/>
        </p:nvSpPr>
        <p:spPr>
          <a:xfrm>
            <a:off x="5075943" y="5229646"/>
            <a:ext cx="365760" cy="246221"/>
          </a:xfrm>
          <a:prstGeom prst="rect">
            <a:avLst/>
          </a:prstGeom>
          <a:noFill/>
        </p:spPr>
        <p:txBody>
          <a:bodyPr wrap="square" rtlCol="0">
            <a:spAutoFit/>
          </a:bodyPr>
          <a:lstStyle/>
          <a:p>
            <a:pPr algn="ctr">
              <a:buClr>
                <a:srgbClr val="7F134C"/>
              </a:buClr>
            </a:pPr>
            <a:r>
              <a:rPr lang="en-US" sz="1000">
                <a:solidFill>
                  <a:srgbClr val="000000"/>
                </a:solidFill>
              </a:rPr>
              <a:t>12</a:t>
            </a:r>
          </a:p>
        </p:txBody>
      </p:sp>
      <p:sp>
        <p:nvSpPr>
          <p:cNvPr id="77" name="TextBox 76">
            <a:extLst>
              <a:ext uri="{FF2B5EF4-FFF2-40B4-BE49-F238E27FC236}">
                <a16:creationId xmlns="" xmlns:a16="http://schemas.microsoft.com/office/drawing/2014/main" id="{955227BE-ED0C-4AE4-A63A-559D0F6C2122}"/>
              </a:ext>
            </a:extLst>
          </p:cNvPr>
          <p:cNvSpPr txBox="1"/>
          <p:nvPr/>
        </p:nvSpPr>
        <p:spPr>
          <a:xfrm>
            <a:off x="5896675" y="5229645"/>
            <a:ext cx="365760" cy="246221"/>
          </a:xfrm>
          <a:prstGeom prst="rect">
            <a:avLst/>
          </a:prstGeom>
          <a:noFill/>
        </p:spPr>
        <p:txBody>
          <a:bodyPr wrap="square" rtlCol="0">
            <a:spAutoFit/>
          </a:bodyPr>
          <a:lstStyle/>
          <a:p>
            <a:pPr algn="ctr">
              <a:buClr>
                <a:srgbClr val="7F134C"/>
              </a:buClr>
            </a:pPr>
            <a:r>
              <a:rPr lang="en-US" sz="1000">
                <a:solidFill>
                  <a:srgbClr val="000000"/>
                </a:solidFill>
              </a:rPr>
              <a:t>16</a:t>
            </a:r>
          </a:p>
        </p:txBody>
      </p:sp>
      <p:sp>
        <p:nvSpPr>
          <p:cNvPr id="78" name="TextBox 77">
            <a:extLst>
              <a:ext uri="{FF2B5EF4-FFF2-40B4-BE49-F238E27FC236}">
                <a16:creationId xmlns="" xmlns:a16="http://schemas.microsoft.com/office/drawing/2014/main" id="{70B34C72-B2D3-40BF-A8EC-573AC1B93F67}"/>
              </a:ext>
            </a:extLst>
          </p:cNvPr>
          <p:cNvSpPr txBox="1"/>
          <p:nvPr/>
        </p:nvSpPr>
        <p:spPr>
          <a:xfrm>
            <a:off x="6701155" y="5229645"/>
            <a:ext cx="365760" cy="246221"/>
          </a:xfrm>
          <a:prstGeom prst="rect">
            <a:avLst/>
          </a:prstGeom>
          <a:noFill/>
        </p:spPr>
        <p:txBody>
          <a:bodyPr wrap="square" rtlCol="0">
            <a:spAutoFit/>
          </a:bodyPr>
          <a:lstStyle/>
          <a:p>
            <a:pPr algn="ctr">
              <a:buClr>
                <a:srgbClr val="7F134C"/>
              </a:buClr>
            </a:pPr>
            <a:r>
              <a:rPr lang="en-US" sz="1000">
                <a:solidFill>
                  <a:srgbClr val="000000"/>
                </a:solidFill>
              </a:rPr>
              <a:t>20</a:t>
            </a:r>
          </a:p>
        </p:txBody>
      </p:sp>
      <p:sp>
        <p:nvSpPr>
          <p:cNvPr id="79" name="TextBox 78">
            <a:extLst>
              <a:ext uri="{FF2B5EF4-FFF2-40B4-BE49-F238E27FC236}">
                <a16:creationId xmlns="" xmlns:a16="http://schemas.microsoft.com/office/drawing/2014/main" id="{D4D571B8-9DE6-42A3-8587-6F9F40D3BDA4}"/>
              </a:ext>
            </a:extLst>
          </p:cNvPr>
          <p:cNvSpPr txBox="1"/>
          <p:nvPr/>
        </p:nvSpPr>
        <p:spPr>
          <a:xfrm>
            <a:off x="7515465" y="5229645"/>
            <a:ext cx="365760" cy="246221"/>
          </a:xfrm>
          <a:prstGeom prst="rect">
            <a:avLst/>
          </a:prstGeom>
          <a:noFill/>
        </p:spPr>
        <p:txBody>
          <a:bodyPr wrap="square" rtlCol="0">
            <a:spAutoFit/>
          </a:bodyPr>
          <a:lstStyle/>
          <a:p>
            <a:pPr algn="ctr">
              <a:buClr>
                <a:srgbClr val="7F134C"/>
              </a:buClr>
            </a:pPr>
            <a:r>
              <a:rPr lang="en-US" sz="1000">
                <a:solidFill>
                  <a:srgbClr val="000000"/>
                </a:solidFill>
              </a:rPr>
              <a:t>24</a:t>
            </a:r>
          </a:p>
        </p:txBody>
      </p:sp>
      <p:sp>
        <p:nvSpPr>
          <p:cNvPr id="80" name="TextBox 79">
            <a:extLst>
              <a:ext uri="{FF2B5EF4-FFF2-40B4-BE49-F238E27FC236}">
                <a16:creationId xmlns="" xmlns:a16="http://schemas.microsoft.com/office/drawing/2014/main" id="{62DD300F-1EBC-4D34-A5E8-4E4DB101C595}"/>
              </a:ext>
            </a:extLst>
          </p:cNvPr>
          <p:cNvSpPr txBox="1"/>
          <p:nvPr/>
        </p:nvSpPr>
        <p:spPr>
          <a:xfrm>
            <a:off x="8343171" y="5229645"/>
            <a:ext cx="365760" cy="246221"/>
          </a:xfrm>
          <a:prstGeom prst="rect">
            <a:avLst/>
          </a:prstGeom>
          <a:noFill/>
        </p:spPr>
        <p:txBody>
          <a:bodyPr wrap="square" rtlCol="0">
            <a:spAutoFit/>
          </a:bodyPr>
          <a:lstStyle/>
          <a:p>
            <a:pPr algn="ctr">
              <a:buClr>
                <a:srgbClr val="7F134C"/>
              </a:buClr>
            </a:pPr>
            <a:r>
              <a:rPr lang="en-US" sz="1000">
                <a:solidFill>
                  <a:srgbClr val="000000"/>
                </a:solidFill>
              </a:rPr>
              <a:t>28</a:t>
            </a:r>
          </a:p>
        </p:txBody>
      </p:sp>
      <p:sp>
        <p:nvSpPr>
          <p:cNvPr id="83" name="TextBox 82">
            <a:extLst>
              <a:ext uri="{FF2B5EF4-FFF2-40B4-BE49-F238E27FC236}">
                <a16:creationId xmlns="" xmlns:a16="http://schemas.microsoft.com/office/drawing/2014/main" id="{A19AEE5B-C6DB-4636-BFB6-1B984072ECB3}"/>
              </a:ext>
            </a:extLst>
          </p:cNvPr>
          <p:cNvSpPr txBox="1"/>
          <p:nvPr/>
        </p:nvSpPr>
        <p:spPr>
          <a:xfrm>
            <a:off x="9182099" y="5229645"/>
            <a:ext cx="365760" cy="246221"/>
          </a:xfrm>
          <a:prstGeom prst="rect">
            <a:avLst/>
          </a:prstGeom>
          <a:noFill/>
        </p:spPr>
        <p:txBody>
          <a:bodyPr wrap="square" rtlCol="0">
            <a:spAutoFit/>
          </a:bodyPr>
          <a:lstStyle/>
          <a:p>
            <a:pPr algn="ctr">
              <a:buClr>
                <a:srgbClr val="7F134C"/>
              </a:buClr>
            </a:pPr>
            <a:r>
              <a:rPr lang="en-US" sz="1000">
                <a:solidFill>
                  <a:srgbClr val="000000"/>
                </a:solidFill>
              </a:rPr>
              <a:t>32</a:t>
            </a:r>
          </a:p>
        </p:txBody>
      </p:sp>
      <p:sp>
        <p:nvSpPr>
          <p:cNvPr id="84" name="TextBox 83">
            <a:extLst>
              <a:ext uri="{FF2B5EF4-FFF2-40B4-BE49-F238E27FC236}">
                <a16:creationId xmlns="" xmlns:a16="http://schemas.microsoft.com/office/drawing/2014/main" id="{83CE378C-399E-47A9-89F7-6E7463A6CAD9}"/>
              </a:ext>
            </a:extLst>
          </p:cNvPr>
          <p:cNvSpPr txBox="1"/>
          <p:nvPr/>
        </p:nvSpPr>
        <p:spPr>
          <a:xfrm>
            <a:off x="4862303" y="5379489"/>
            <a:ext cx="2440271" cy="276999"/>
          </a:xfrm>
          <a:prstGeom prst="rect">
            <a:avLst/>
          </a:prstGeom>
          <a:noFill/>
        </p:spPr>
        <p:txBody>
          <a:bodyPr wrap="square" rtlCol="0">
            <a:spAutoFit/>
          </a:bodyPr>
          <a:lstStyle/>
          <a:p>
            <a:pPr algn="ctr">
              <a:buClr>
                <a:srgbClr val="7F134C"/>
              </a:buClr>
            </a:pPr>
            <a:r>
              <a:rPr lang="en-US" sz="1200" b="1">
                <a:solidFill>
                  <a:srgbClr val="000000"/>
                </a:solidFill>
              </a:rPr>
              <a:t>Months from Randomization</a:t>
            </a:r>
          </a:p>
        </p:txBody>
      </p:sp>
      <p:sp>
        <p:nvSpPr>
          <p:cNvPr id="85" name="TextBox 84">
            <a:extLst>
              <a:ext uri="{FF2B5EF4-FFF2-40B4-BE49-F238E27FC236}">
                <a16:creationId xmlns="" xmlns:a16="http://schemas.microsoft.com/office/drawing/2014/main" id="{CECDA116-F1B5-4636-8E3B-0AB9C7AB3CC0}"/>
              </a:ext>
            </a:extLst>
          </p:cNvPr>
          <p:cNvSpPr txBox="1"/>
          <p:nvPr/>
        </p:nvSpPr>
        <p:spPr>
          <a:xfrm rot="16200000">
            <a:off x="1204773" y="2981270"/>
            <a:ext cx="2035548" cy="276999"/>
          </a:xfrm>
          <a:prstGeom prst="rect">
            <a:avLst/>
          </a:prstGeom>
          <a:noFill/>
        </p:spPr>
        <p:txBody>
          <a:bodyPr wrap="square" rtlCol="0">
            <a:spAutoFit/>
          </a:bodyPr>
          <a:lstStyle/>
          <a:p>
            <a:pPr algn="ctr">
              <a:buClr>
                <a:srgbClr val="7F134C"/>
              </a:buClr>
            </a:pPr>
            <a:r>
              <a:rPr lang="en-US" sz="1200" b="1">
                <a:solidFill>
                  <a:srgbClr val="000000"/>
                </a:solidFill>
              </a:rPr>
              <a:t>Cumulative Incidence %</a:t>
            </a:r>
          </a:p>
        </p:txBody>
      </p:sp>
      <p:sp>
        <p:nvSpPr>
          <p:cNvPr id="86" name="TextBox 85">
            <a:extLst>
              <a:ext uri="{FF2B5EF4-FFF2-40B4-BE49-F238E27FC236}">
                <a16:creationId xmlns="" xmlns:a16="http://schemas.microsoft.com/office/drawing/2014/main" id="{39E545D3-E9E3-4DE8-9F3F-C1A7FC259AB0}"/>
              </a:ext>
            </a:extLst>
          </p:cNvPr>
          <p:cNvSpPr txBox="1">
            <a:spLocks/>
          </p:cNvSpPr>
          <p:nvPr/>
        </p:nvSpPr>
        <p:spPr>
          <a:xfrm>
            <a:off x="1901172" y="5482354"/>
            <a:ext cx="546623" cy="246221"/>
          </a:xfrm>
          <a:prstGeom prst="rect">
            <a:avLst/>
          </a:prstGeom>
          <a:noFill/>
        </p:spPr>
        <p:txBody>
          <a:bodyPr wrap="none" lIns="0" rIns="0" rtlCol="0">
            <a:spAutoFit/>
          </a:bodyPr>
          <a:lstStyle/>
          <a:p>
            <a:pPr algn="r">
              <a:buClr>
                <a:srgbClr val="7F134C"/>
              </a:buClr>
            </a:pPr>
            <a:r>
              <a:rPr lang="en-US" sz="1000" b="1">
                <a:solidFill>
                  <a:srgbClr val="000000"/>
                </a:solidFill>
              </a:rPr>
              <a:t>N at Risk</a:t>
            </a:r>
          </a:p>
        </p:txBody>
      </p:sp>
      <p:sp>
        <p:nvSpPr>
          <p:cNvPr id="91" name="TextBox 90">
            <a:extLst>
              <a:ext uri="{FF2B5EF4-FFF2-40B4-BE49-F238E27FC236}">
                <a16:creationId xmlns="" xmlns:a16="http://schemas.microsoft.com/office/drawing/2014/main" id="{F2AC57F8-E7B4-4300-A459-5ABA95C5FAB3}"/>
              </a:ext>
            </a:extLst>
          </p:cNvPr>
          <p:cNvSpPr txBox="1"/>
          <p:nvPr/>
        </p:nvSpPr>
        <p:spPr>
          <a:xfrm>
            <a:off x="4649071" y="2297886"/>
            <a:ext cx="1035860" cy="338554"/>
          </a:xfrm>
          <a:prstGeom prst="rect">
            <a:avLst/>
          </a:prstGeom>
          <a:noFill/>
        </p:spPr>
        <p:txBody>
          <a:bodyPr wrap="none" lIns="91440" tIns="45720" rIns="91440" bIns="45720" rtlCol="0" anchor="t">
            <a:spAutoFit/>
          </a:bodyPr>
          <a:lstStyle/>
          <a:p>
            <a:pPr algn="ctr">
              <a:buClr>
                <a:srgbClr val="7F134C"/>
              </a:buClr>
            </a:pPr>
            <a:r>
              <a:rPr lang="en-US" sz="1600" b="1" dirty="0">
                <a:solidFill>
                  <a:srgbClr val="7F134C"/>
                </a:solidFill>
              </a:rPr>
              <a:t>NNT=19</a:t>
            </a:r>
            <a:r>
              <a:rPr lang="en-US" sz="1600" b="1" baseline="30000" dirty="0">
                <a:solidFill>
                  <a:srgbClr val="7F134C"/>
                </a:solidFill>
              </a:rPr>
              <a:t>b</a:t>
            </a:r>
            <a:endParaRPr lang="en-US" sz="1600" b="1" dirty="0">
              <a:solidFill>
                <a:srgbClr val="7F134C"/>
              </a:solidFill>
            </a:endParaRPr>
          </a:p>
        </p:txBody>
      </p:sp>
      <p:grpSp>
        <p:nvGrpSpPr>
          <p:cNvPr id="2" name="Group 1">
            <a:extLst>
              <a:ext uri="{FF2B5EF4-FFF2-40B4-BE49-F238E27FC236}">
                <a16:creationId xmlns="" xmlns:a16="http://schemas.microsoft.com/office/drawing/2014/main" id="{B3C72C28-6E4F-4730-9A38-50689AD20725}"/>
              </a:ext>
            </a:extLst>
          </p:cNvPr>
          <p:cNvGrpSpPr/>
          <p:nvPr/>
        </p:nvGrpSpPr>
        <p:grpSpPr>
          <a:xfrm>
            <a:off x="4575559" y="3139773"/>
            <a:ext cx="1258452" cy="973312"/>
            <a:chOff x="9899048" y="2450896"/>
            <a:chExt cx="1258452" cy="973312"/>
          </a:xfrm>
        </p:grpSpPr>
        <p:pic>
          <p:nvPicPr>
            <p:cNvPr id="7" name="Picture 7" descr="A picture containing drawing&#10;&#10;Description automatically generated">
              <a:extLst>
                <a:ext uri="{FF2B5EF4-FFF2-40B4-BE49-F238E27FC236}">
                  <a16:creationId xmlns="" xmlns:a16="http://schemas.microsoft.com/office/drawing/2014/main" id="{C9C24AC3-CDD3-4BC3-8797-6DC2A25CDAE0}"/>
                </a:ext>
              </a:extLst>
            </p:cNvPr>
            <p:cNvPicPr>
              <a:picLocks noChangeAspect="1"/>
            </p:cNvPicPr>
            <p:nvPr/>
          </p:nvPicPr>
          <p:blipFill>
            <a:blip r:embed="rId3"/>
            <a:stretch>
              <a:fillRect/>
            </a:stretch>
          </p:blipFill>
          <p:spPr>
            <a:xfrm>
              <a:off x="9982728" y="2450896"/>
              <a:ext cx="1153582" cy="973312"/>
            </a:xfrm>
            <a:prstGeom prst="rect">
              <a:avLst/>
            </a:prstGeom>
          </p:spPr>
        </p:pic>
        <p:sp>
          <p:nvSpPr>
            <p:cNvPr id="8" name="TextBox 7">
              <a:extLst>
                <a:ext uri="{FF2B5EF4-FFF2-40B4-BE49-F238E27FC236}">
                  <a16:creationId xmlns="" xmlns:a16="http://schemas.microsoft.com/office/drawing/2014/main" id="{3BA3D9D8-3038-4A5E-A10F-4654FF40C6B1}"/>
                </a:ext>
              </a:extLst>
            </p:cNvPr>
            <p:cNvSpPr txBox="1"/>
            <p:nvPr/>
          </p:nvSpPr>
          <p:spPr>
            <a:xfrm>
              <a:off x="9899048" y="2579352"/>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rgbClr val="7F134C"/>
                </a:buClr>
                <a:buFont typeface="Arial" panose="020B0604020202020204" pitchFamily="34" charset="0"/>
                <a:buNone/>
              </a:pPr>
              <a:r>
                <a:rPr lang="en-US" sz="1600" b="1" dirty="0">
                  <a:solidFill>
                    <a:srgbClr val="FFFFFF"/>
                  </a:solidFill>
                </a:rPr>
                <a:t>39%</a:t>
              </a:r>
              <a:r>
                <a:rPr lang="en-US" sz="1600" dirty="0">
                  <a:solidFill>
                    <a:srgbClr val="000000"/>
                  </a:solidFill>
                  <a:cs typeface="Arial"/>
                </a:rPr>
                <a:t>​</a:t>
              </a:r>
              <a:endParaRPr lang="en-US" dirty="0">
                <a:solidFill>
                  <a:srgbClr val="000000"/>
                </a:solidFill>
                <a:cs typeface="Arial" panose="020B0604020202020204"/>
              </a:endParaRPr>
            </a:p>
            <a:p>
              <a:pPr marL="229870" indent="-229870" algn="ctr">
                <a:buClr>
                  <a:srgbClr val="7F134C"/>
                </a:buClr>
                <a:buFont typeface="Arial" panose="020B0604020202020204" pitchFamily="34" charset="0"/>
                <a:buNone/>
              </a:pPr>
              <a:r>
                <a:rPr lang="en-US" sz="1600" b="1" dirty="0">
                  <a:solidFill>
                    <a:srgbClr val="FFFFFF"/>
                  </a:solidFill>
                </a:rPr>
                <a:t>RRR</a:t>
              </a:r>
              <a:endParaRPr lang="en-US" sz="1600" dirty="0">
                <a:solidFill>
                  <a:srgbClr val="000000"/>
                </a:solidFill>
                <a:cs typeface="Arial" panose="020B0604020202020204"/>
              </a:endParaRPr>
            </a:p>
          </p:txBody>
        </p:sp>
      </p:grpSp>
      <p:sp>
        <p:nvSpPr>
          <p:cNvPr id="70" name="Freeform: Shape 69">
            <a:extLst>
              <a:ext uri="{FF2B5EF4-FFF2-40B4-BE49-F238E27FC236}">
                <a16:creationId xmlns="" xmlns:a16="http://schemas.microsoft.com/office/drawing/2014/main" id="{4250628E-B3A9-4550-AB92-D9E064645DB5}"/>
              </a:ext>
            </a:extLst>
          </p:cNvPr>
          <p:cNvSpPr/>
          <p:nvPr/>
        </p:nvSpPr>
        <p:spPr>
          <a:xfrm>
            <a:off x="2801850" y="1795997"/>
            <a:ext cx="6581553" cy="3312041"/>
          </a:xfrm>
          <a:custGeom>
            <a:avLst/>
            <a:gdLst>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125 w 6581553"/>
              <a:gd name="connsiteY151" fmla="*/ 180753 h 3312041"/>
              <a:gd name="connsiteX152" fmla="*/ 6523074 w 6581553"/>
              <a:gd name="connsiteY152" fmla="*/ 180753 h 3312041"/>
              <a:gd name="connsiteX153" fmla="*/ 6523074 w 6581553"/>
              <a:gd name="connsiteY153" fmla="*/ 138223 h 3312041"/>
              <a:gd name="connsiteX154" fmla="*/ 6560288 w 6581553"/>
              <a:gd name="connsiteY154" fmla="*/ 138223 h 3312041"/>
              <a:gd name="connsiteX155" fmla="*/ 6560288 w 6581553"/>
              <a:gd name="connsiteY155" fmla="*/ 95693 h 3312041"/>
              <a:gd name="connsiteX156" fmla="*/ 6581553 w 6581553"/>
              <a:gd name="connsiteY156" fmla="*/ 95693 h 3312041"/>
              <a:gd name="connsiteX157" fmla="*/ 6581553 w 6581553"/>
              <a:gd name="connsiteY157"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487965 w 6581553"/>
              <a:gd name="connsiteY151" fmla="*/ 197422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2252 w 6581553"/>
              <a:gd name="connsiteY151" fmla="*/ 214090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14158 w 6581553"/>
              <a:gd name="connsiteY151" fmla="*/ 211709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17558 w 6581553"/>
              <a:gd name="connsiteY112" fmla="*/ 1355650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014 w 6581553"/>
              <a:gd name="connsiteY151" fmla="*/ 218853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38823 w 6581553"/>
              <a:gd name="connsiteY114" fmla="*/ 1238693 h 3312041"/>
              <a:gd name="connsiteX115" fmla="*/ 4981353 w 6581553"/>
              <a:gd name="connsiteY115" fmla="*/ 1153632 h 3312041"/>
              <a:gd name="connsiteX116" fmla="*/ 4976037 w 6581553"/>
              <a:gd name="connsiteY116" fmla="*/ 1137683 h 3312041"/>
              <a:gd name="connsiteX117" fmla="*/ 5013251 w 6581553"/>
              <a:gd name="connsiteY117" fmla="*/ 1063255 h 3312041"/>
              <a:gd name="connsiteX118" fmla="*/ 5039832 w 6581553"/>
              <a:gd name="connsiteY118" fmla="*/ 1063255 h 3312041"/>
              <a:gd name="connsiteX119" fmla="*/ 5039832 w 6581553"/>
              <a:gd name="connsiteY119" fmla="*/ 1041990 h 3312041"/>
              <a:gd name="connsiteX120" fmla="*/ 5135525 w 6581553"/>
              <a:gd name="connsiteY120" fmla="*/ 967562 h 3312041"/>
              <a:gd name="connsiteX121" fmla="*/ 5183372 w 6581553"/>
              <a:gd name="connsiteY121" fmla="*/ 967562 h 3312041"/>
              <a:gd name="connsiteX122" fmla="*/ 5199321 w 6581553"/>
              <a:gd name="connsiteY122" fmla="*/ 951613 h 3312041"/>
              <a:gd name="connsiteX123" fmla="*/ 5358809 w 6581553"/>
              <a:gd name="connsiteY123" fmla="*/ 951613 h 3312041"/>
              <a:gd name="connsiteX124" fmla="*/ 5401339 w 6581553"/>
              <a:gd name="connsiteY124" fmla="*/ 935665 h 3312041"/>
              <a:gd name="connsiteX125" fmla="*/ 5566144 w 6581553"/>
              <a:gd name="connsiteY125" fmla="*/ 935665 h 3312041"/>
              <a:gd name="connsiteX126" fmla="*/ 5582093 w 6581553"/>
              <a:gd name="connsiteY126" fmla="*/ 914400 h 3312041"/>
              <a:gd name="connsiteX127" fmla="*/ 5656521 w 6581553"/>
              <a:gd name="connsiteY127" fmla="*/ 914400 h 3312041"/>
              <a:gd name="connsiteX128" fmla="*/ 5656521 w 6581553"/>
              <a:gd name="connsiteY128" fmla="*/ 887818 h 3312041"/>
              <a:gd name="connsiteX129" fmla="*/ 5693735 w 6581553"/>
              <a:gd name="connsiteY129" fmla="*/ 887818 h 3312041"/>
              <a:gd name="connsiteX130" fmla="*/ 5693735 w 6581553"/>
              <a:gd name="connsiteY130" fmla="*/ 839972 h 3312041"/>
              <a:gd name="connsiteX131" fmla="*/ 5720316 w 6581553"/>
              <a:gd name="connsiteY131" fmla="*/ 818706 h 3312041"/>
              <a:gd name="connsiteX132" fmla="*/ 5720316 w 6581553"/>
              <a:gd name="connsiteY132" fmla="*/ 797441 h 3312041"/>
              <a:gd name="connsiteX133" fmla="*/ 5741581 w 6581553"/>
              <a:gd name="connsiteY133" fmla="*/ 760227 h 3312041"/>
              <a:gd name="connsiteX134" fmla="*/ 5741581 w 6581553"/>
              <a:gd name="connsiteY134" fmla="*/ 632637 h 3312041"/>
              <a:gd name="connsiteX135" fmla="*/ 5757530 w 6581553"/>
              <a:gd name="connsiteY135" fmla="*/ 595423 h 3312041"/>
              <a:gd name="connsiteX136" fmla="*/ 5805376 w 6581553"/>
              <a:gd name="connsiteY136" fmla="*/ 558209 h 3312041"/>
              <a:gd name="connsiteX137" fmla="*/ 5805376 w 6581553"/>
              <a:gd name="connsiteY137" fmla="*/ 494413 h 3312041"/>
              <a:gd name="connsiteX138" fmla="*/ 5858539 w 6581553"/>
              <a:gd name="connsiteY138" fmla="*/ 494413 h 3312041"/>
              <a:gd name="connsiteX139" fmla="*/ 5858539 w 6581553"/>
              <a:gd name="connsiteY139" fmla="*/ 441251 h 3312041"/>
              <a:gd name="connsiteX140" fmla="*/ 5948916 w 6581553"/>
              <a:gd name="connsiteY140" fmla="*/ 441251 h 3312041"/>
              <a:gd name="connsiteX141" fmla="*/ 5948916 w 6581553"/>
              <a:gd name="connsiteY141" fmla="*/ 398720 h 3312041"/>
              <a:gd name="connsiteX142" fmla="*/ 5991446 w 6581553"/>
              <a:gd name="connsiteY142" fmla="*/ 398720 h 3312041"/>
              <a:gd name="connsiteX143" fmla="*/ 5991446 w 6581553"/>
              <a:gd name="connsiteY143" fmla="*/ 361506 h 3312041"/>
              <a:gd name="connsiteX144" fmla="*/ 6023344 w 6581553"/>
              <a:gd name="connsiteY144" fmla="*/ 361506 h 3312041"/>
              <a:gd name="connsiteX145" fmla="*/ 6023344 w 6581553"/>
              <a:gd name="connsiteY145" fmla="*/ 345558 h 3312041"/>
              <a:gd name="connsiteX146" fmla="*/ 6315739 w 6581553"/>
              <a:gd name="connsiteY146" fmla="*/ 345558 h 3312041"/>
              <a:gd name="connsiteX147" fmla="*/ 6315739 w 6581553"/>
              <a:gd name="connsiteY147" fmla="*/ 265813 h 3312041"/>
              <a:gd name="connsiteX148" fmla="*/ 6469911 w 6581553"/>
              <a:gd name="connsiteY148" fmla="*/ 265813 h 3312041"/>
              <a:gd name="connsiteX149" fmla="*/ 6469911 w 6581553"/>
              <a:gd name="connsiteY149" fmla="*/ 217967 h 3312041"/>
              <a:gd name="connsiteX150" fmla="*/ 6469911 w 6581553"/>
              <a:gd name="connsiteY150" fmla="*/ 217967 h 3312041"/>
              <a:gd name="connsiteX151" fmla="*/ 6507014 w 6581553"/>
              <a:gd name="connsiteY151" fmla="*/ 218853 h 3312041"/>
              <a:gd name="connsiteX152" fmla="*/ 6507125 w 6581553"/>
              <a:gd name="connsiteY152" fmla="*/ 180753 h 3312041"/>
              <a:gd name="connsiteX153" fmla="*/ 6523074 w 6581553"/>
              <a:gd name="connsiteY153" fmla="*/ 180753 h 3312041"/>
              <a:gd name="connsiteX154" fmla="*/ 6523074 w 6581553"/>
              <a:gd name="connsiteY154" fmla="*/ 138223 h 3312041"/>
              <a:gd name="connsiteX155" fmla="*/ 6560288 w 6581553"/>
              <a:gd name="connsiteY155" fmla="*/ 138223 h 3312041"/>
              <a:gd name="connsiteX156" fmla="*/ 6560288 w 6581553"/>
              <a:gd name="connsiteY156" fmla="*/ 95693 h 3312041"/>
              <a:gd name="connsiteX157" fmla="*/ 6581553 w 6581553"/>
              <a:gd name="connsiteY157" fmla="*/ 95693 h 3312041"/>
              <a:gd name="connsiteX158" fmla="*/ 6581553 w 6581553"/>
              <a:gd name="connsiteY158"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28246 w 6581553"/>
              <a:gd name="connsiteY114" fmla="*/ 1357091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11577 w 6581553"/>
              <a:gd name="connsiteY114" fmla="*/ 134280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28246 w 6581553"/>
              <a:gd name="connsiteY114" fmla="*/ 1314228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38823 w 6581553"/>
              <a:gd name="connsiteY113" fmla="*/ 1313120 h 3312041"/>
              <a:gd name="connsiteX114" fmla="*/ 4963965 w 6581553"/>
              <a:gd name="connsiteY114" fmla="*/ 132375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63965 w 6581553"/>
              <a:gd name="connsiteY114" fmla="*/ 1323753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30628 w 6581553"/>
              <a:gd name="connsiteY114" fmla="*/ 1326134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21865 w 6581553"/>
              <a:gd name="connsiteY107" fmla="*/ 1493874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38823 w 6581553"/>
              <a:gd name="connsiteY115" fmla="*/ 1238693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81353 w 6581553"/>
              <a:gd name="connsiteY116" fmla="*/ 1153632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69446 w 6581553"/>
              <a:gd name="connsiteY116" fmla="*/ 1163157 h 3312041"/>
              <a:gd name="connsiteX117" fmla="*/ 4976037 w 6581553"/>
              <a:gd name="connsiteY117" fmla="*/ 1137683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 name="connsiteX0" fmla="*/ 0 w 6581553"/>
              <a:gd name="connsiteY0" fmla="*/ 3312041 h 3312041"/>
              <a:gd name="connsiteX1" fmla="*/ 95693 w 6581553"/>
              <a:gd name="connsiteY1" fmla="*/ 3312041 h 3312041"/>
              <a:gd name="connsiteX2" fmla="*/ 95693 w 6581553"/>
              <a:gd name="connsiteY2" fmla="*/ 3285460 h 3312041"/>
              <a:gd name="connsiteX3" fmla="*/ 143539 w 6581553"/>
              <a:gd name="connsiteY3" fmla="*/ 3285460 h 3312041"/>
              <a:gd name="connsiteX4" fmla="*/ 143539 w 6581553"/>
              <a:gd name="connsiteY4" fmla="*/ 3280144 h 3312041"/>
              <a:gd name="connsiteX5" fmla="*/ 143539 w 6581553"/>
              <a:gd name="connsiteY5" fmla="*/ 3274827 h 3312041"/>
              <a:gd name="connsiteX6" fmla="*/ 393404 w 6581553"/>
              <a:gd name="connsiteY6" fmla="*/ 3274827 h 3312041"/>
              <a:gd name="connsiteX7" fmla="*/ 398721 w 6581553"/>
              <a:gd name="connsiteY7" fmla="*/ 3258879 h 3312041"/>
              <a:gd name="connsiteX8" fmla="*/ 425302 w 6581553"/>
              <a:gd name="connsiteY8" fmla="*/ 3258879 h 3312041"/>
              <a:gd name="connsiteX9" fmla="*/ 446567 w 6581553"/>
              <a:gd name="connsiteY9" fmla="*/ 3237613 h 3312041"/>
              <a:gd name="connsiteX10" fmla="*/ 643269 w 6581553"/>
              <a:gd name="connsiteY10" fmla="*/ 3237613 h 3312041"/>
              <a:gd name="connsiteX11" fmla="*/ 728330 w 6581553"/>
              <a:gd name="connsiteY11" fmla="*/ 3216348 h 3312041"/>
              <a:gd name="connsiteX12" fmla="*/ 802758 w 6581553"/>
              <a:gd name="connsiteY12" fmla="*/ 3216348 h 3312041"/>
              <a:gd name="connsiteX13" fmla="*/ 802758 w 6581553"/>
              <a:gd name="connsiteY13" fmla="*/ 3179134 h 3312041"/>
              <a:gd name="connsiteX14" fmla="*/ 855921 w 6581553"/>
              <a:gd name="connsiteY14" fmla="*/ 3179134 h 3312041"/>
              <a:gd name="connsiteX15" fmla="*/ 855921 w 6581553"/>
              <a:gd name="connsiteY15" fmla="*/ 3147237 h 3312041"/>
              <a:gd name="connsiteX16" fmla="*/ 1015409 w 6581553"/>
              <a:gd name="connsiteY16" fmla="*/ 3147237 h 3312041"/>
              <a:gd name="connsiteX17" fmla="*/ 1015409 w 6581553"/>
              <a:gd name="connsiteY17" fmla="*/ 3131288 h 3312041"/>
              <a:gd name="connsiteX18" fmla="*/ 1185530 w 6581553"/>
              <a:gd name="connsiteY18" fmla="*/ 3131288 h 3312041"/>
              <a:gd name="connsiteX19" fmla="*/ 1185530 w 6581553"/>
              <a:gd name="connsiteY19" fmla="*/ 3110023 h 3312041"/>
              <a:gd name="connsiteX20" fmla="*/ 1360967 w 6581553"/>
              <a:gd name="connsiteY20" fmla="*/ 3110023 h 3312041"/>
              <a:gd name="connsiteX21" fmla="*/ 1382232 w 6581553"/>
              <a:gd name="connsiteY21" fmla="*/ 3083441 h 3312041"/>
              <a:gd name="connsiteX22" fmla="*/ 1509823 w 6581553"/>
              <a:gd name="connsiteY22" fmla="*/ 3083441 h 3312041"/>
              <a:gd name="connsiteX23" fmla="*/ 1525772 w 6581553"/>
              <a:gd name="connsiteY23" fmla="*/ 3067492 h 3312041"/>
              <a:gd name="connsiteX24" fmla="*/ 1573618 w 6581553"/>
              <a:gd name="connsiteY24" fmla="*/ 3067492 h 3312041"/>
              <a:gd name="connsiteX25" fmla="*/ 1573618 w 6581553"/>
              <a:gd name="connsiteY25" fmla="*/ 3030279 h 3312041"/>
              <a:gd name="connsiteX26" fmla="*/ 1632097 w 6581553"/>
              <a:gd name="connsiteY26" fmla="*/ 3030279 h 3312041"/>
              <a:gd name="connsiteX27" fmla="*/ 1632097 w 6581553"/>
              <a:gd name="connsiteY27" fmla="*/ 2993065 h 3312041"/>
              <a:gd name="connsiteX28" fmla="*/ 1663995 w 6581553"/>
              <a:gd name="connsiteY28" fmla="*/ 2993065 h 3312041"/>
              <a:gd name="connsiteX29" fmla="*/ 1663995 w 6581553"/>
              <a:gd name="connsiteY29" fmla="*/ 2950534 h 3312041"/>
              <a:gd name="connsiteX30" fmla="*/ 1722474 w 6581553"/>
              <a:gd name="connsiteY30" fmla="*/ 2950534 h 3312041"/>
              <a:gd name="connsiteX31" fmla="*/ 1722474 w 6581553"/>
              <a:gd name="connsiteY31" fmla="*/ 2908004 h 3312041"/>
              <a:gd name="connsiteX32" fmla="*/ 1765004 w 6581553"/>
              <a:gd name="connsiteY32" fmla="*/ 2908004 h 3312041"/>
              <a:gd name="connsiteX33" fmla="*/ 1765004 w 6581553"/>
              <a:gd name="connsiteY33" fmla="*/ 2892055 h 3312041"/>
              <a:gd name="connsiteX34" fmla="*/ 1828800 w 6581553"/>
              <a:gd name="connsiteY34" fmla="*/ 2892055 h 3312041"/>
              <a:gd name="connsiteX35" fmla="*/ 1828800 w 6581553"/>
              <a:gd name="connsiteY35" fmla="*/ 2860158 h 3312041"/>
              <a:gd name="connsiteX36" fmla="*/ 1903228 w 6581553"/>
              <a:gd name="connsiteY36" fmla="*/ 2860158 h 3312041"/>
              <a:gd name="connsiteX37" fmla="*/ 1903228 w 6581553"/>
              <a:gd name="connsiteY37" fmla="*/ 2833576 h 3312041"/>
              <a:gd name="connsiteX38" fmla="*/ 1977655 w 6581553"/>
              <a:gd name="connsiteY38" fmla="*/ 2833576 h 3312041"/>
              <a:gd name="connsiteX39" fmla="*/ 1977655 w 6581553"/>
              <a:gd name="connsiteY39" fmla="*/ 2812311 h 3312041"/>
              <a:gd name="connsiteX40" fmla="*/ 2062716 w 6581553"/>
              <a:gd name="connsiteY40" fmla="*/ 2812311 h 3312041"/>
              <a:gd name="connsiteX41" fmla="*/ 2062716 w 6581553"/>
              <a:gd name="connsiteY41" fmla="*/ 2791046 h 3312041"/>
              <a:gd name="connsiteX42" fmla="*/ 2153093 w 6581553"/>
              <a:gd name="connsiteY42" fmla="*/ 2791046 h 3312041"/>
              <a:gd name="connsiteX43" fmla="*/ 2153093 w 6581553"/>
              <a:gd name="connsiteY43" fmla="*/ 2764465 h 3312041"/>
              <a:gd name="connsiteX44" fmla="*/ 2222204 w 6581553"/>
              <a:gd name="connsiteY44" fmla="*/ 2764465 h 3312041"/>
              <a:gd name="connsiteX45" fmla="*/ 2222204 w 6581553"/>
              <a:gd name="connsiteY45" fmla="*/ 2727251 h 3312041"/>
              <a:gd name="connsiteX46" fmla="*/ 2328530 w 6581553"/>
              <a:gd name="connsiteY46" fmla="*/ 2727251 h 3312041"/>
              <a:gd name="connsiteX47" fmla="*/ 2397642 w 6581553"/>
              <a:gd name="connsiteY47" fmla="*/ 2658139 h 3312041"/>
              <a:gd name="connsiteX48" fmla="*/ 2434855 w 6581553"/>
              <a:gd name="connsiteY48" fmla="*/ 2658139 h 3312041"/>
              <a:gd name="connsiteX49" fmla="*/ 2434855 w 6581553"/>
              <a:gd name="connsiteY49" fmla="*/ 2604976 h 3312041"/>
              <a:gd name="connsiteX50" fmla="*/ 2461437 w 6581553"/>
              <a:gd name="connsiteY50" fmla="*/ 2604976 h 3312041"/>
              <a:gd name="connsiteX51" fmla="*/ 2461437 w 6581553"/>
              <a:gd name="connsiteY51" fmla="*/ 2567762 h 3312041"/>
              <a:gd name="connsiteX52" fmla="*/ 2493335 w 6581553"/>
              <a:gd name="connsiteY52" fmla="*/ 2567762 h 3312041"/>
              <a:gd name="connsiteX53" fmla="*/ 2493335 w 6581553"/>
              <a:gd name="connsiteY53" fmla="*/ 2546497 h 3312041"/>
              <a:gd name="connsiteX54" fmla="*/ 2530549 w 6581553"/>
              <a:gd name="connsiteY54" fmla="*/ 2546497 h 3312041"/>
              <a:gd name="connsiteX55" fmla="*/ 2530549 w 6581553"/>
              <a:gd name="connsiteY55" fmla="*/ 2514600 h 3312041"/>
              <a:gd name="connsiteX56" fmla="*/ 2594344 w 6581553"/>
              <a:gd name="connsiteY56" fmla="*/ 2514600 h 3312041"/>
              <a:gd name="connsiteX57" fmla="*/ 2620925 w 6581553"/>
              <a:gd name="connsiteY57" fmla="*/ 2488018 h 3312041"/>
              <a:gd name="connsiteX58" fmla="*/ 2759149 w 6581553"/>
              <a:gd name="connsiteY58" fmla="*/ 2488018 h 3312041"/>
              <a:gd name="connsiteX59" fmla="*/ 2769781 w 6581553"/>
              <a:gd name="connsiteY59" fmla="*/ 2472069 h 3312041"/>
              <a:gd name="connsiteX60" fmla="*/ 2828260 w 6581553"/>
              <a:gd name="connsiteY60" fmla="*/ 2472069 h 3312041"/>
              <a:gd name="connsiteX61" fmla="*/ 2849525 w 6581553"/>
              <a:gd name="connsiteY61" fmla="*/ 2450804 h 3312041"/>
              <a:gd name="connsiteX62" fmla="*/ 2945218 w 6581553"/>
              <a:gd name="connsiteY62" fmla="*/ 2450804 h 3312041"/>
              <a:gd name="connsiteX63" fmla="*/ 2961167 w 6581553"/>
              <a:gd name="connsiteY63" fmla="*/ 2424223 h 3312041"/>
              <a:gd name="connsiteX64" fmla="*/ 3131288 w 6581553"/>
              <a:gd name="connsiteY64" fmla="*/ 2424223 h 3312041"/>
              <a:gd name="connsiteX65" fmla="*/ 3152553 w 6581553"/>
              <a:gd name="connsiteY65" fmla="*/ 2392325 h 3312041"/>
              <a:gd name="connsiteX66" fmla="*/ 3221665 w 6581553"/>
              <a:gd name="connsiteY66" fmla="*/ 2392325 h 3312041"/>
              <a:gd name="connsiteX67" fmla="*/ 3253562 w 6581553"/>
              <a:gd name="connsiteY67" fmla="*/ 2355111 h 3312041"/>
              <a:gd name="connsiteX68" fmla="*/ 3253562 w 6581553"/>
              <a:gd name="connsiteY68" fmla="*/ 2296632 h 3312041"/>
              <a:gd name="connsiteX69" fmla="*/ 3312042 w 6581553"/>
              <a:gd name="connsiteY69" fmla="*/ 2296632 h 3312041"/>
              <a:gd name="connsiteX70" fmla="*/ 3312042 w 6581553"/>
              <a:gd name="connsiteY70" fmla="*/ 2248786 h 3312041"/>
              <a:gd name="connsiteX71" fmla="*/ 3333307 w 6581553"/>
              <a:gd name="connsiteY71" fmla="*/ 2248786 h 3312041"/>
              <a:gd name="connsiteX72" fmla="*/ 3338623 w 6581553"/>
              <a:gd name="connsiteY72" fmla="*/ 2206255 h 3312041"/>
              <a:gd name="connsiteX73" fmla="*/ 3354572 w 6581553"/>
              <a:gd name="connsiteY73" fmla="*/ 2184990 h 3312041"/>
              <a:gd name="connsiteX74" fmla="*/ 3354572 w 6581553"/>
              <a:gd name="connsiteY74" fmla="*/ 2158409 h 3312041"/>
              <a:gd name="connsiteX75" fmla="*/ 3429000 w 6581553"/>
              <a:gd name="connsiteY75" fmla="*/ 2158409 h 3312041"/>
              <a:gd name="connsiteX76" fmla="*/ 3492795 w 6581553"/>
              <a:gd name="connsiteY76" fmla="*/ 2094613 h 3312041"/>
              <a:gd name="connsiteX77" fmla="*/ 3662916 w 6581553"/>
              <a:gd name="connsiteY77" fmla="*/ 2094613 h 3312041"/>
              <a:gd name="connsiteX78" fmla="*/ 3684181 w 6581553"/>
              <a:gd name="connsiteY78" fmla="*/ 2062716 h 3312041"/>
              <a:gd name="connsiteX79" fmla="*/ 3747976 w 6581553"/>
              <a:gd name="connsiteY79" fmla="*/ 2062716 h 3312041"/>
              <a:gd name="connsiteX80" fmla="*/ 3806455 w 6581553"/>
              <a:gd name="connsiteY80" fmla="*/ 2052083 h 3312041"/>
              <a:gd name="connsiteX81" fmla="*/ 3891516 w 6581553"/>
              <a:gd name="connsiteY81" fmla="*/ 2052083 h 3312041"/>
              <a:gd name="connsiteX82" fmla="*/ 3918097 w 6581553"/>
              <a:gd name="connsiteY82" fmla="*/ 2025502 h 3312041"/>
              <a:gd name="connsiteX83" fmla="*/ 4013790 w 6581553"/>
              <a:gd name="connsiteY83" fmla="*/ 2025502 h 3312041"/>
              <a:gd name="connsiteX84" fmla="*/ 4013790 w 6581553"/>
              <a:gd name="connsiteY84" fmla="*/ 1993604 h 3312041"/>
              <a:gd name="connsiteX85" fmla="*/ 4029739 w 6581553"/>
              <a:gd name="connsiteY85" fmla="*/ 1993604 h 3312041"/>
              <a:gd name="connsiteX86" fmla="*/ 4029739 w 6581553"/>
              <a:gd name="connsiteY86" fmla="*/ 1956390 h 3312041"/>
              <a:gd name="connsiteX87" fmla="*/ 4072269 w 6581553"/>
              <a:gd name="connsiteY87" fmla="*/ 1956390 h 3312041"/>
              <a:gd name="connsiteX88" fmla="*/ 4072269 w 6581553"/>
              <a:gd name="connsiteY88" fmla="*/ 1913860 h 3312041"/>
              <a:gd name="connsiteX89" fmla="*/ 4098851 w 6581553"/>
              <a:gd name="connsiteY89" fmla="*/ 1881962 h 3312041"/>
              <a:gd name="connsiteX90" fmla="*/ 4098851 w 6581553"/>
              <a:gd name="connsiteY90" fmla="*/ 1839432 h 3312041"/>
              <a:gd name="connsiteX91" fmla="*/ 4120116 w 6581553"/>
              <a:gd name="connsiteY91" fmla="*/ 1818167 h 3312041"/>
              <a:gd name="connsiteX92" fmla="*/ 4120116 w 6581553"/>
              <a:gd name="connsiteY92" fmla="*/ 1743739 h 3312041"/>
              <a:gd name="connsiteX93" fmla="*/ 4152014 w 6581553"/>
              <a:gd name="connsiteY93" fmla="*/ 1717158 h 3312041"/>
              <a:gd name="connsiteX94" fmla="*/ 4178595 w 6581553"/>
              <a:gd name="connsiteY94" fmla="*/ 1717158 h 3312041"/>
              <a:gd name="connsiteX95" fmla="*/ 4178595 w 6581553"/>
              <a:gd name="connsiteY95" fmla="*/ 1663995 h 3312041"/>
              <a:gd name="connsiteX96" fmla="*/ 4210493 w 6581553"/>
              <a:gd name="connsiteY96" fmla="*/ 1626781 h 3312041"/>
              <a:gd name="connsiteX97" fmla="*/ 4300869 w 6581553"/>
              <a:gd name="connsiteY97" fmla="*/ 1626781 h 3312041"/>
              <a:gd name="connsiteX98" fmla="*/ 4300869 w 6581553"/>
              <a:gd name="connsiteY98" fmla="*/ 1600200 h 3312041"/>
              <a:gd name="connsiteX99" fmla="*/ 4407195 w 6581553"/>
              <a:gd name="connsiteY99" fmla="*/ 1600200 h 3312041"/>
              <a:gd name="connsiteX100" fmla="*/ 4407195 w 6581553"/>
              <a:gd name="connsiteY100" fmla="*/ 1557669 h 3312041"/>
              <a:gd name="connsiteX101" fmla="*/ 4572000 w 6581553"/>
              <a:gd name="connsiteY101" fmla="*/ 1557669 h 3312041"/>
              <a:gd name="connsiteX102" fmla="*/ 4598581 w 6581553"/>
              <a:gd name="connsiteY102" fmla="*/ 1531088 h 3312041"/>
              <a:gd name="connsiteX103" fmla="*/ 4657060 w 6581553"/>
              <a:gd name="connsiteY103" fmla="*/ 1531088 h 3312041"/>
              <a:gd name="connsiteX104" fmla="*/ 4662376 w 6581553"/>
              <a:gd name="connsiteY104" fmla="*/ 1520455 h 3312041"/>
              <a:gd name="connsiteX105" fmla="*/ 4736804 w 6581553"/>
              <a:gd name="connsiteY105" fmla="*/ 1520455 h 3312041"/>
              <a:gd name="connsiteX106" fmla="*/ 4763386 w 6581553"/>
              <a:gd name="connsiteY106" fmla="*/ 1493874 h 3312041"/>
              <a:gd name="connsiteX107" fmla="*/ 4814722 w 6581553"/>
              <a:gd name="connsiteY107" fmla="*/ 1484349 h 3312041"/>
              <a:gd name="connsiteX108" fmla="*/ 4848446 w 6581553"/>
              <a:gd name="connsiteY108" fmla="*/ 1430079 h 3312041"/>
              <a:gd name="connsiteX109" fmla="*/ 4885660 w 6581553"/>
              <a:gd name="connsiteY109" fmla="*/ 1430079 h 3312041"/>
              <a:gd name="connsiteX110" fmla="*/ 4885660 w 6581553"/>
              <a:gd name="connsiteY110" fmla="*/ 1387548 h 3312041"/>
              <a:gd name="connsiteX111" fmla="*/ 4885660 w 6581553"/>
              <a:gd name="connsiteY111" fmla="*/ 1387548 h 3312041"/>
              <a:gd name="connsiteX112" fmla="*/ 4922321 w 6581553"/>
              <a:gd name="connsiteY112" fmla="*/ 1386607 h 3312041"/>
              <a:gd name="connsiteX113" fmla="*/ 4915011 w 6581553"/>
              <a:gd name="connsiteY113" fmla="*/ 1329788 h 3312041"/>
              <a:gd name="connsiteX114" fmla="*/ 4940153 w 6581553"/>
              <a:gd name="connsiteY114" fmla="*/ 1318990 h 3312041"/>
              <a:gd name="connsiteX115" fmla="*/ 4950729 w 6581553"/>
              <a:gd name="connsiteY115" fmla="*/ 1236311 h 3312041"/>
              <a:gd name="connsiteX116" fmla="*/ 4969446 w 6581553"/>
              <a:gd name="connsiteY116" fmla="*/ 1163157 h 3312041"/>
              <a:gd name="connsiteX117" fmla="*/ 4980800 w 6581553"/>
              <a:gd name="connsiteY117" fmla="*/ 1125777 h 3312041"/>
              <a:gd name="connsiteX118" fmla="*/ 5013251 w 6581553"/>
              <a:gd name="connsiteY118" fmla="*/ 1063255 h 3312041"/>
              <a:gd name="connsiteX119" fmla="*/ 5039832 w 6581553"/>
              <a:gd name="connsiteY119" fmla="*/ 1063255 h 3312041"/>
              <a:gd name="connsiteX120" fmla="*/ 5039832 w 6581553"/>
              <a:gd name="connsiteY120" fmla="*/ 1041990 h 3312041"/>
              <a:gd name="connsiteX121" fmla="*/ 5135525 w 6581553"/>
              <a:gd name="connsiteY121" fmla="*/ 967562 h 3312041"/>
              <a:gd name="connsiteX122" fmla="*/ 5183372 w 6581553"/>
              <a:gd name="connsiteY122" fmla="*/ 967562 h 3312041"/>
              <a:gd name="connsiteX123" fmla="*/ 5199321 w 6581553"/>
              <a:gd name="connsiteY123" fmla="*/ 951613 h 3312041"/>
              <a:gd name="connsiteX124" fmla="*/ 5358809 w 6581553"/>
              <a:gd name="connsiteY124" fmla="*/ 951613 h 3312041"/>
              <a:gd name="connsiteX125" fmla="*/ 5401339 w 6581553"/>
              <a:gd name="connsiteY125" fmla="*/ 935665 h 3312041"/>
              <a:gd name="connsiteX126" fmla="*/ 5566144 w 6581553"/>
              <a:gd name="connsiteY126" fmla="*/ 935665 h 3312041"/>
              <a:gd name="connsiteX127" fmla="*/ 5582093 w 6581553"/>
              <a:gd name="connsiteY127" fmla="*/ 914400 h 3312041"/>
              <a:gd name="connsiteX128" fmla="*/ 5656521 w 6581553"/>
              <a:gd name="connsiteY128" fmla="*/ 914400 h 3312041"/>
              <a:gd name="connsiteX129" fmla="*/ 5656521 w 6581553"/>
              <a:gd name="connsiteY129" fmla="*/ 887818 h 3312041"/>
              <a:gd name="connsiteX130" fmla="*/ 5693735 w 6581553"/>
              <a:gd name="connsiteY130" fmla="*/ 887818 h 3312041"/>
              <a:gd name="connsiteX131" fmla="*/ 5693735 w 6581553"/>
              <a:gd name="connsiteY131" fmla="*/ 839972 h 3312041"/>
              <a:gd name="connsiteX132" fmla="*/ 5720316 w 6581553"/>
              <a:gd name="connsiteY132" fmla="*/ 818706 h 3312041"/>
              <a:gd name="connsiteX133" fmla="*/ 5720316 w 6581553"/>
              <a:gd name="connsiteY133" fmla="*/ 797441 h 3312041"/>
              <a:gd name="connsiteX134" fmla="*/ 5741581 w 6581553"/>
              <a:gd name="connsiteY134" fmla="*/ 760227 h 3312041"/>
              <a:gd name="connsiteX135" fmla="*/ 5741581 w 6581553"/>
              <a:gd name="connsiteY135" fmla="*/ 632637 h 3312041"/>
              <a:gd name="connsiteX136" fmla="*/ 5757530 w 6581553"/>
              <a:gd name="connsiteY136" fmla="*/ 595423 h 3312041"/>
              <a:gd name="connsiteX137" fmla="*/ 5805376 w 6581553"/>
              <a:gd name="connsiteY137" fmla="*/ 558209 h 3312041"/>
              <a:gd name="connsiteX138" fmla="*/ 5805376 w 6581553"/>
              <a:gd name="connsiteY138" fmla="*/ 494413 h 3312041"/>
              <a:gd name="connsiteX139" fmla="*/ 5858539 w 6581553"/>
              <a:gd name="connsiteY139" fmla="*/ 494413 h 3312041"/>
              <a:gd name="connsiteX140" fmla="*/ 5858539 w 6581553"/>
              <a:gd name="connsiteY140" fmla="*/ 441251 h 3312041"/>
              <a:gd name="connsiteX141" fmla="*/ 5948916 w 6581553"/>
              <a:gd name="connsiteY141" fmla="*/ 441251 h 3312041"/>
              <a:gd name="connsiteX142" fmla="*/ 5948916 w 6581553"/>
              <a:gd name="connsiteY142" fmla="*/ 398720 h 3312041"/>
              <a:gd name="connsiteX143" fmla="*/ 5991446 w 6581553"/>
              <a:gd name="connsiteY143" fmla="*/ 398720 h 3312041"/>
              <a:gd name="connsiteX144" fmla="*/ 5991446 w 6581553"/>
              <a:gd name="connsiteY144" fmla="*/ 361506 h 3312041"/>
              <a:gd name="connsiteX145" fmla="*/ 6023344 w 6581553"/>
              <a:gd name="connsiteY145" fmla="*/ 361506 h 3312041"/>
              <a:gd name="connsiteX146" fmla="*/ 6023344 w 6581553"/>
              <a:gd name="connsiteY146" fmla="*/ 345558 h 3312041"/>
              <a:gd name="connsiteX147" fmla="*/ 6315739 w 6581553"/>
              <a:gd name="connsiteY147" fmla="*/ 345558 h 3312041"/>
              <a:gd name="connsiteX148" fmla="*/ 6315739 w 6581553"/>
              <a:gd name="connsiteY148" fmla="*/ 265813 h 3312041"/>
              <a:gd name="connsiteX149" fmla="*/ 6469911 w 6581553"/>
              <a:gd name="connsiteY149" fmla="*/ 265813 h 3312041"/>
              <a:gd name="connsiteX150" fmla="*/ 6469911 w 6581553"/>
              <a:gd name="connsiteY150" fmla="*/ 217967 h 3312041"/>
              <a:gd name="connsiteX151" fmla="*/ 6469911 w 6581553"/>
              <a:gd name="connsiteY151" fmla="*/ 217967 h 3312041"/>
              <a:gd name="connsiteX152" fmla="*/ 6507014 w 6581553"/>
              <a:gd name="connsiteY152" fmla="*/ 218853 h 3312041"/>
              <a:gd name="connsiteX153" fmla="*/ 6507125 w 6581553"/>
              <a:gd name="connsiteY153" fmla="*/ 180753 h 3312041"/>
              <a:gd name="connsiteX154" fmla="*/ 6523074 w 6581553"/>
              <a:gd name="connsiteY154" fmla="*/ 180753 h 3312041"/>
              <a:gd name="connsiteX155" fmla="*/ 6523074 w 6581553"/>
              <a:gd name="connsiteY155" fmla="*/ 138223 h 3312041"/>
              <a:gd name="connsiteX156" fmla="*/ 6560288 w 6581553"/>
              <a:gd name="connsiteY156" fmla="*/ 138223 h 3312041"/>
              <a:gd name="connsiteX157" fmla="*/ 6560288 w 6581553"/>
              <a:gd name="connsiteY157" fmla="*/ 95693 h 3312041"/>
              <a:gd name="connsiteX158" fmla="*/ 6581553 w 6581553"/>
              <a:gd name="connsiteY158" fmla="*/ 95693 h 3312041"/>
              <a:gd name="connsiteX159" fmla="*/ 6581553 w 6581553"/>
              <a:gd name="connsiteY159" fmla="*/ 0 h 33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6581553" h="3312041">
                <a:moveTo>
                  <a:pt x="0" y="3312041"/>
                </a:moveTo>
                <a:lnTo>
                  <a:pt x="95693" y="3312041"/>
                </a:lnTo>
                <a:lnTo>
                  <a:pt x="95693" y="3285460"/>
                </a:lnTo>
                <a:lnTo>
                  <a:pt x="143539" y="3285460"/>
                </a:lnTo>
                <a:lnTo>
                  <a:pt x="143539" y="3280144"/>
                </a:lnTo>
                <a:lnTo>
                  <a:pt x="143539" y="3274827"/>
                </a:lnTo>
                <a:lnTo>
                  <a:pt x="393404" y="3274827"/>
                </a:lnTo>
                <a:lnTo>
                  <a:pt x="398721" y="3258879"/>
                </a:lnTo>
                <a:lnTo>
                  <a:pt x="425302" y="3258879"/>
                </a:lnTo>
                <a:lnTo>
                  <a:pt x="446567" y="3237613"/>
                </a:lnTo>
                <a:lnTo>
                  <a:pt x="643269" y="3237613"/>
                </a:lnTo>
                <a:lnTo>
                  <a:pt x="728330" y="3216348"/>
                </a:lnTo>
                <a:lnTo>
                  <a:pt x="802758" y="3216348"/>
                </a:lnTo>
                <a:lnTo>
                  <a:pt x="802758" y="3179134"/>
                </a:lnTo>
                <a:lnTo>
                  <a:pt x="855921" y="3179134"/>
                </a:lnTo>
                <a:lnTo>
                  <a:pt x="855921" y="3147237"/>
                </a:lnTo>
                <a:lnTo>
                  <a:pt x="1015409" y="3147237"/>
                </a:lnTo>
                <a:lnTo>
                  <a:pt x="1015409" y="3131288"/>
                </a:lnTo>
                <a:lnTo>
                  <a:pt x="1185530" y="3131288"/>
                </a:lnTo>
                <a:lnTo>
                  <a:pt x="1185530" y="3110023"/>
                </a:lnTo>
                <a:lnTo>
                  <a:pt x="1360967" y="3110023"/>
                </a:lnTo>
                <a:lnTo>
                  <a:pt x="1382232" y="3083441"/>
                </a:lnTo>
                <a:lnTo>
                  <a:pt x="1509823" y="3083441"/>
                </a:lnTo>
                <a:lnTo>
                  <a:pt x="1525772" y="3067492"/>
                </a:lnTo>
                <a:lnTo>
                  <a:pt x="1573618" y="3067492"/>
                </a:lnTo>
                <a:lnTo>
                  <a:pt x="1573618" y="3030279"/>
                </a:lnTo>
                <a:lnTo>
                  <a:pt x="1632097" y="3030279"/>
                </a:lnTo>
                <a:lnTo>
                  <a:pt x="1632097" y="2993065"/>
                </a:lnTo>
                <a:lnTo>
                  <a:pt x="1663995" y="2993065"/>
                </a:lnTo>
                <a:lnTo>
                  <a:pt x="1663995" y="2950534"/>
                </a:lnTo>
                <a:lnTo>
                  <a:pt x="1722474" y="2950534"/>
                </a:lnTo>
                <a:lnTo>
                  <a:pt x="1722474" y="2908004"/>
                </a:lnTo>
                <a:lnTo>
                  <a:pt x="1765004" y="2908004"/>
                </a:lnTo>
                <a:lnTo>
                  <a:pt x="1765004" y="2892055"/>
                </a:lnTo>
                <a:lnTo>
                  <a:pt x="1828800" y="2892055"/>
                </a:lnTo>
                <a:lnTo>
                  <a:pt x="1828800" y="2860158"/>
                </a:lnTo>
                <a:lnTo>
                  <a:pt x="1903228" y="2860158"/>
                </a:lnTo>
                <a:lnTo>
                  <a:pt x="1903228" y="2833576"/>
                </a:lnTo>
                <a:lnTo>
                  <a:pt x="1977655" y="2833576"/>
                </a:lnTo>
                <a:lnTo>
                  <a:pt x="1977655" y="2812311"/>
                </a:lnTo>
                <a:lnTo>
                  <a:pt x="2062716" y="2812311"/>
                </a:lnTo>
                <a:lnTo>
                  <a:pt x="2062716" y="2791046"/>
                </a:lnTo>
                <a:lnTo>
                  <a:pt x="2153093" y="2791046"/>
                </a:lnTo>
                <a:lnTo>
                  <a:pt x="2153093" y="2764465"/>
                </a:lnTo>
                <a:lnTo>
                  <a:pt x="2222204" y="2764465"/>
                </a:lnTo>
                <a:lnTo>
                  <a:pt x="2222204" y="2727251"/>
                </a:lnTo>
                <a:lnTo>
                  <a:pt x="2328530" y="2727251"/>
                </a:lnTo>
                <a:lnTo>
                  <a:pt x="2397642" y="2658139"/>
                </a:lnTo>
                <a:lnTo>
                  <a:pt x="2434855" y="2658139"/>
                </a:lnTo>
                <a:lnTo>
                  <a:pt x="2434855" y="2604976"/>
                </a:lnTo>
                <a:lnTo>
                  <a:pt x="2461437" y="2604976"/>
                </a:lnTo>
                <a:lnTo>
                  <a:pt x="2461437" y="2567762"/>
                </a:lnTo>
                <a:lnTo>
                  <a:pt x="2493335" y="2567762"/>
                </a:lnTo>
                <a:lnTo>
                  <a:pt x="2493335" y="2546497"/>
                </a:lnTo>
                <a:lnTo>
                  <a:pt x="2530549" y="2546497"/>
                </a:lnTo>
                <a:lnTo>
                  <a:pt x="2530549" y="2514600"/>
                </a:lnTo>
                <a:lnTo>
                  <a:pt x="2594344" y="2514600"/>
                </a:lnTo>
                <a:lnTo>
                  <a:pt x="2620925" y="2488018"/>
                </a:lnTo>
                <a:lnTo>
                  <a:pt x="2759149" y="2488018"/>
                </a:lnTo>
                <a:lnTo>
                  <a:pt x="2769781" y="2472069"/>
                </a:lnTo>
                <a:lnTo>
                  <a:pt x="2828260" y="2472069"/>
                </a:lnTo>
                <a:lnTo>
                  <a:pt x="2849525" y="2450804"/>
                </a:lnTo>
                <a:lnTo>
                  <a:pt x="2945218" y="2450804"/>
                </a:lnTo>
                <a:lnTo>
                  <a:pt x="2961167" y="2424223"/>
                </a:lnTo>
                <a:lnTo>
                  <a:pt x="3131288" y="2424223"/>
                </a:lnTo>
                <a:lnTo>
                  <a:pt x="3152553" y="2392325"/>
                </a:lnTo>
                <a:lnTo>
                  <a:pt x="3221665" y="2392325"/>
                </a:lnTo>
                <a:lnTo>
                  <a:pt x="3253562" y="2355111"/>
                </a:lnTo>
                <a:lnTo>
                  <a:pt x="3253562" y="2296632"/>
                </a:lnTo>
                <a:lnTo>
                  <a:pt x="3312042" y="2296632"/>
                </a:lnTo>
                <a:lnTo>
                  <a:pt x="3312042" y="2248786"/>
                </a:lnTo>
                <a:lnTo>
                  <a:pt x="3333307" y="2248786"/>
                </a:lnTo>
                <a:lnTo>
                  <a:pt x="3338623" y="2206255"/>
                </a:lnTo>
                <a:lnTo>
                  <a:pt x="3354572" y="2184990"/>
                </a:lnTo>
                <a:lnTo>
                  <a:pt x="3354572" y="2158409"/>
                </a:lnTo>
                <a:lnTo>
                  <a:pt x="3429000" y="2158409"/>
                </a:lnTo>
                <a:lnTo>
                  <a:pt x="3492795" y="2094613"/>
                </a:lnTo>
                <a:lnTo>
                  <a:pt x="3662916" y="2094613"/>
                </a:lnTo>
                <a:lnTo>
                  <a:pt x="3684181" y="2062716"/>
                </a:lnTo>
                <a:lnTo>
                  <a:pt x="3747976" y="2062716"/>
                </a:lnTo>
                <a:lnTo>
                  <a:pt x="3806455" y="2052083"/>
                </a:lnTo>
                <a:lnTo>
                  <a:pt x="3891516" y="2052083"/>
                </a:lnTo>
                <a:lnTo>
                  <a:pt x="3918097" y="2025502"/>
                </a:lnTo>
                <a:lnTo>
                  <a:pt x="4013790" y="2025502"/>
                </a:lnTo>
                <a:lnTo>
                  <a:pt x="4013790" y="1993604"/>
                </a:lnTo>
                <a:lnTo>
                  <a:pt x="4029739" y="1993604"/>
                </a:lnTo>
                <a:lnTo>
                  <a:pt x="4029739" y="1956390"/>
                </a:lnTo>
                <a:lnTo>
                  <a:pt x="4072269" y="1956390"/>
                </a:lnTo>
                <a:lnTo>
                  <a:pt x="4072269" y="1913860"/>
                </a:lnTo>
                <a:lnTo>
                  <a:pt x="4098851" y="1881962"/>
                </a:lnTo>
                <a:lnTo>
                  <a:pt x="4098851" y="1839432"/>
                </a:lnTo>
                <a:lnTo>
                  <a:pt x="4120116" y="1818167"/>
                </a:lnTo>
                <a:lnTo>
                  <a:pt x="4120116" y="1743739"/>
                </a:lnTo>
                <a:lnTo>
                  <a:pt x="4152014" y="1717158"/>
                </a:lnTo>
                <a:lnTo>
                  <a:pt x="4178595" y="1717158"/>
                </a:lnTo>
                <a:lnTo>
                  <a:pt x="4178595" y="1663995"/>
                </a:lnTo>
                <a:lnTo>
                  <a:pt x="4210493" y="1626781"/>
                </a:lnTo>
                <a:lnTo>
                  <a:pt x="4300869" y="1626781"/>
                </a:lnTo>
                <a:lnTo>
                  <a:pt x="4300869" y="1600200"/>
                </a:lnTo>
                <a:lnTo>
                  <a:pt x="4407195" y="1600200"/>
                </a:lnTo>
                <a:lnTo>
                  <a:pt x="4407195" y="1557669"/>
                </a:lnTo>
                <a:lnTo>
                  <a:pt x="4572000" y="1557669"/>
                </a:lnTo>
                <a:lnTo>
                  <a:pt x="4598581" y="1531088"/>
                </a:lnTo>
                <a:lnTo>
                  <a:pt x="4657060" y="1531088"/>
                </a:lnTo>
                <a:lnTo>
                  <a:pt x="4662376" y="1520455"/>
                </a:lnTo>
                <a:lnTo>
                  <a:pt x="4736804" y="1520455"/>
                </a:lnTo>
                <a:lnTo>
                  <a:pt x="4763386" y="1493874"/>
                </a:lnTo>
                <a:lnTo>
                  <a:pt x="4814722" y="1484349"/>
                </a:lnTo>
                <a:lnTo>
                  <a:pt x="4848446" y="1430079"/>
                </a:lnTo>
                <a:lnTo>
                  <a:pt x="4885660" y="1430079"/>
                </a:lnTo>
                <a:lnTo>
                  <a:pt x="4885660" y="1387548"/>
                </a:lnTo>
                <a:lnTo>
                  <a:pt x="4885660" y="1387548"/>
                </a:lnTo>
                <a:lnTo>
                  <a:pt x="4922321" y="1386607"/>
                </a:lnTo>
                <a:lnTo>
                  <a:pt x="4915011" y="1329788"/>
                </a:lnTo>
                <a:lnTo>
                  <a:pt x="4940153" y="1318990"/>
                </a:lnTo>
                <a:cubicBezTo>
                  <a:pt x="4939710" y="1292224"/>
                  <a:pt x="4951172" y="1263077"/>
                  <a:pt x="4950729" y="1236311"/>
                </a:cubicBezTo>
                <a:lnTo>
                  <a:pt x="4969446" y="1163157"/>
                </a:lnTo>
                <a:lnTo>
                  <a:pt x="4980800" y="1125777"/>
                </a:lnTo>
                <a:lnTo>
                  <a:pt x="5013251" y="1063255"/>
                </a:lnTo>
                <a:lnTo>
                  <a:pt x="5039832" y="1063255"/>
                </a:lnTo>
                <a:lnTo>
                  <a:pt x="5039832" y="1041990"/>
                </a:lnTo>
                <a:lnTo>
                  <a:pt x="5135525" y="967562"/>
                </a:lnTo>
                <a:lnTo>
                  <a:pt x="5183372" y="967562"/>
                </a:lnTo>
                <a:lnTo>
                  <a:pt x="5199321" y="951613"/>
                </a:lnTo>
                <a:lnTo>
                  <a:pt x="5358809" y="951613"/>
                </a:lnTo>
                <a:lnTo>
                  <a:pt x="5401339" y="935665"/>
                </a:lnTo>
                <a:lnTo>
                  <a:pt x="5566144" y="935665"/>
                </a:lnTo>
                <a:lnTo>
                  <a:pt x="5582093" y="914400"/>
                </a:lnTo>
                <a:lnTo>
                  <a:pt x="5656521" y="914400"/>
                </a:lnTo>
                <a:lnTo>
                  <a:pt x="5656521" y="887818"/>
                </a:lnTo>
                <a:lnTo>
                  <a:pt x="5693735" y="887818"/>
                </a:lnTo>
                <a:lnTo>
                  <a:pt x="5693735" y="839972"/>
                </a:lnTo>
                <a:lnTo>
                  <a:pt x="5720316" y="818706"/>
                </a:lnTo>
                <a:lnTo>
                  <a:pt x="5720316" y="797441"/>
                </a:lnTo>
                <a:lnTo>
                  <a:pt x="5741581" y="760227"/>
                </a:lnTo>
                <a:lnTo>
                  <a:pt x="5741581" y="632637"/>
                </a:lnTo>
                <a:lnTo>
                  <a:pt x="5757530" y="595423"/>
                </a:lnTo>
                <a:lnTo>
                  <a:pt x="5805376" y="558209"/>
                </a:lnTo>
                <a:lnTo>
                  <a:pt x="5805376" y="494413"/>
                </a:lnTo>
                <a:lnTo>
                  <a:pt x="5858539" y="494413"/>
                </a:lnTo>
                <a:lnTo>
                  <a:pt x="5858539" y="441251"/>
                </a:lnTo>
                <a:lnTo>
                  <a:pt x="5948916" y="441251"/>
                </a:lnTo>
                <a:lnTo>
                  <a:pt x="5948916" y="398720"/>
                </a:lnTo>
                <a:lnTo>
                  <a:pt x="5991446" y="398720"/>
                </a:lnTo>
                <a:lnTo>
                  <a:pt x="5991446" y="361506"/>
                </a:lnTo>
                <a:lnTo>
                  <a:pt x="6023344" y="361506"/>
                </a:lnTo>
                <a:lnTo>
                  <a:pt x="6023344" y="345558"/>
                </a:lnTo>
                <a:lnTo>
                  <a:pt x="6315739" y="345558"/>
                </a:lnTo>
                <a:lnTo>
                  <a:pt x="6315739" y="265813"/>
                </a:lnTo>
                <a:lnTo>
                  <a:pt x="6469911" y="265813"/>
                </a:lnTo>
                <a:lnTo>
                  <a:pt x="6469911" y="217967"/>
                </a:lnTo>
                <a:lnTo>
                  <a:pt x="6469911" y="217967"/>
                </a:lnTo>
                <a:lnTo>
                  <a:pt x="6507014" y="218853"/>
                </a:lnTo>
                <a:lnTo>
                  <a:pt x="6507125" y="180753"/>
                </a:lnTo>
                <a:lnTo>
                  <a:pt x="6523074" y="180753"/>
                </a:lnTo>
                <a:lnTo>
                  <a:pt x="6523074" y="138223"/>
                </a:lnTo>
                <a:lnTo>
                  <a:pt x="6560288" y="138223"/>
                </a:lnTo>
                <a:lnTo>
                  <a:pt x="6560288" y="95693"/>
                </a:lnTo>
                <a:lnTo>
                  <a:pt x="6581553" y="95693"/>
                </a:lnTo>
                <a:lnTo>
                  <a:pt x="6581553" y="0"/>
                </a:lnTo>
              </a:path>
            </a:pathLst>
          </a:cu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81" name="Freeform: Shape 80">
            <a:extLst>
              <a:ext uri="{FF2B5EF4-FFF2-40B4-BE49-F238E27FC236}">
                <a16:creationId xmlns="" xmlns:a16="http://schemas.microsoft.com/office/drawing/2014/main" id="{B2B3BC4C-BAF0-4577-AA8E-7A3B761C27F4}"/>
              </a:ext>
            </a:extLst>
          </p:cNvPr>
          <p:cNvSpPr/>
          <p:nvPr/>
        </p:nvSpPr>
        <p:spPr>
          <a:xfrm>
            <a:off x="2738555" y="1282718"/>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82" name="Group 81">
            <a:extLst>
              <a:ext uri="{FF2B5EF4-FFF2-40B4-BE49-F238E27FC236}">
                <a16:creationId xmlns="" xmlns:a16="http://schemas.microsoft.com/office/drawing/2014/main" id="{8B5C63A5-0BED-4B75-ACC1-0185B777A332}"/>
              </a:ext>
            </a:extLst>
          </p:cNvPr>
          <p:cNvGrpSpPr/>
          <p:nvPr/>
        </p:nvGrpSpPr>
        <p:grpSpPr>
          <a:xfrm>
            <a:off x="2808839" y="3098634"/>
            <a:ext cx="6566620" cy="2010422"/>
            <a:chOff x="3010711" y="3407884"/>
            <a:chExt cx="6566620" cy="2010422"/>
          </a:xfrm>
        </p:grpSpPr>
        <p:sp>
          <p:nvSpPr>
            <p:cNvPr id="87" name="Freeform: Shape 86">
              <a:extLst>
                <a:ext uri="{FF2B5EF4-FFF2-40B4-BE49-F238E27FC236}">
                  <a16:creationId xmlns="" xmlns:a16="http://schemas.microsoft.com/office/drawing/2014/main" id="{C10F0DAF-23C1-448F-A41C-F15A359E1973}"/>
                </a:ext>
              </a:extLst>
            </p:cNvPr>
            <p:cNvSpPr/>
            <p:nvPr/>
          </p:nvSpPr>
          <p:spPr>
            <a:xfrm>
              <a:off x="3010711" y="3813243"/>
              <a:ext cx="5752181" cy="1605063"/>
            </a:xfrm>
            <a:custGeom>
              <a:avLst/>
              <a:gdLst>
                <a:gd name="connsiteX0" fmla="*/ 0 w 5744183"/>
                <a:gd name="connsiteY0" fmla="*/ 1605063 h 1605063"/>
                <a:gd name="connsiteX1" fmla="*/ 92412 w 5744183"/>
                <a:gd name="connsiteY1" fmla="*/ 1605063 h 1605063"/>
                <a:gd name="connsiteX2" fmla="*/ 92412 w 5744183"/>
                <a:gd name="connsiteY2" fmla="*/ 1595336 h 1605063"/>
                <a:gd name="connsiteX3" fmla="*/ 175098 w 5744183"/>
                <a:gd name="connsiteY3" fmla="*/ 1595336 h 1605063"/>
                <a:gd name="connsiteX4" fmla="*/ 175098 w 5744183"/>
                <a:gd name="connsiteY4" fmla="*/ 1585608 h 1605063"/>
                <a:gd name="connsiteX5" fmla="*/ 286966 w 5744183"/>
                <a:gd name="connsiteY5" fmla="*/ 1585608 h 1605063"/>
                <a:gd name="connsiteX6" fmla="*/ 286966 w 5744183"/>
                <a:gd name="connsiteY6" fmla="*/ 1566153 h 1605063"/>
                <a:gd name="connsiteX7" fmla="*/ 384242 w 5744183"/>
                <a:gd name="connsiteY7" fmla="*/ 1566153 h 1605063"/>
                <a:gd name="connsiteX8" fmla="*/ 389106 w 5744183"/>
                <a:gd name="connsiteY8" fmla="*/ 1571017 h 1605063"/>
                <a:gd name="connsiteX9" fmla="*/ 423153 w 5744183"/>
                <a:gd name="connsiteY9" fmla="*/ 1571017 h 1605063"/>
                <a:gd name="connsiteX10" fmla="*/ 428017 w 5744183"/>
                <a:gd name="connsiteY10" fmla="*/ 1541834 h 1605063"/>
                <a:gd name="connsiteX11" fmla="*/ 583659 w 5744183"/>
                <a:gd name="connsiteY11" fmla="*/ 1541834 h 1605063"/>
                <a:gd name="connsiteX12" fmla="*/ 583659 w 5744183"/>
                <a:gd name="connsiteY12" fmla="*/ 1527242 h 1605063"/>
                <a:gd name="connsiteX13" fmla="*/ 797668 w 5744183"/>
                <a:gd name="connsiteY13" fmla="*/ 1527242 h 1605063"/>
                <a:gd name="connsiteX14" fmla="*/ 797668 w 5744183"/>
                <a:gd name="connsiteY14" fmla="*/ 1507787 h 1605063"/>
                <a:gd name="connsiteX15" fmla="*/ 899808 w 5744183"/>
                <a:gd name="connsiteY15" fmla="*/ 1507787 h 1605063"/>
                <a:gd name="connsiteX16" fmla="*/ 899808 w 5744183"/>
                <a:gd name="connsiteY16" fmla="*/ 1498059 h 1605063"/>
                <a:gd name="connsiteX17" fmla="*/ 1001949 w 5744183"/>
                <a:gd name="connsiteY17" fmla="*/ 1498059 h 1605063"/>
                <a:gd name="connsiteX18" fmla="*/ 1006812 w 5744183"/>
                <a:gd name="connsiteY18" fmla="*/ 1493196 h 1605063"/>
                <a:gd name="connsiteX19" fmla="*/ 1045723 w 5744183"/>
                <a:gd name="connsiteY19" fmla="*/ 1493196 h 1605063"/>
                <a:gd name="connsiteX20" fmla="*/ 1045723 w 5744183"/>
                <a:gd name="connsiteY20" fmla="*/ 1473740 h 1605063"/>
                <a:gd name="connsiteX21" fmla="*/ 1074906 w 5744183"/>
                <a:gd name="connsiteY21" fmla="*/ 1473740 h 1605063"/>
                <a:gd name="connsiteX22" fmla="*/ 1074906 w 5744183"/>
                <a:gd name="connsiteY22" fmla="*/ 1459148 h 1605063"/>
                <a:gd name="connsiteX23" fmla="*/ 1498059 w 5744183"/>
                <a:gd name="connsiteY23" fmla="*/ 1459148 h 1605063"/>
                <a:gd name="connsiteX24" fmla="*/ 1502923 w 5744183"/>
                <a:gd name="connsiteY24" fmla="*/ 1454284 h 1605063"/>
                <a:gd name="connsiteX25" fmla="*/ 1561289 w 5744183"/>
                <a:gd name="connsiteY25" fmla="*/ 1454284 h 1605063"/>
                <a:gd name="connsiteX26" fmla="*/ 1561289 w 5744183"/>
                <a:gd name="connsiteY26" fmla="*/ 1434829 h 1605063"/>
                <a:gd name="connsiteX27" fmla="*/ 1590472 w 5744183"/>
                <a:gd name="connsiteY27" fmla="*/ 1434829 h 1605063"/>
                <a:gd name="connsiteX28" fmla="*/ 1590472 w 5744183"/>
                <a:gd name="connsiteY28" fmla="*/ 1420238 h 1605063"/>
                <a:gd name="connsiteX29" fmla="*/ 1605063 w 5744183"/>
                <a:gd name="connsiteY29" fmla="*/ 1420238 h 1605063"/>
                <a:gd name="connsiteX30" fmla="*/ 1605063 w 5744183"/>
                <a:gd name="connsiteY30" fmla="*/ 1410510 h 1605063"/>
                <a:gd name="connsiteX31" fmla="*/ 1624519 w 5744183"/>
                <a:gd name="connsiteY31" fmla="*/ 1410510 h 1605063"/>
                <a:gd name="connsiteX32" fmla="*/ 1624519 w 5744183"/>
                <a:gd name="connsiteY32" fmla="*/ 1366736 h 1605063"/>
                <a:gd name="connsiteX33" fmla="*/ 1678021 w 5744183"/>
                <a:gd name="connsiteY33" fmla="*/ 1366736 h 1605063"/>
                <a:gd name="connsiteX34" fmla="*/ 1682885 w 5744183"/>
                <a:gd name="connsiteY34" fmla="*/ 1361872 h 1605063"/>
                <a:gd name="connsiteX35" fmla="*/ 1702340 w 5744183"/>
                <a:gd name="connsiteY35" fmla="*/ 1357008 h 1605063"/>
                <a:gd name="connsiteX36" fmla="*/ 1702340 w 5744183"/>
                <a:gd name="connsiteY36" fmla="*/ 1347280 h 1605063"/>
                <a:gd name="connsiteX37" fmla="*/ 1716932 w 5744183"/>
                <a:gd name="connsiteY37" fmla="*/ 1347280 h 1605063"/>
                <a:gd name="connsiteX38" fmla="*/ 1716932 w 5744183"/>
                <a:gd name="connsiteY38" fmla="*/ 1337553 h 1605063"/>
                <a:gd name="connsiteX39" fmla="*/ 1736387 w 5744183"/>
                <a:gd name="connsiteY39" fmla="*/ 1337553 h 1605063"/>
                <a:gd name="connsiteX40" fmla="*/ 1736387 w 5744183"/>
                <a:gd name="connsiteY40" fmla="*/ 1322961 h 1605063"/>
                <a:gd name="connsiteX41" fmla="*/ 1809344 w 5744183"/>
                <a:gd name="connsiteY41" fmla="*/ 1322961 h 1605063"/>
                <a:gd name="connsiteX42" fmla="*/ 1809344 w 5744183"/>
                <a:gd name="connsiteY42" fmla="*/ 1308370 h 1605063"/>
                <a:gd name="connsiteX43" fmla="*/ 1999034 w 5744183"/>
                <a:gd name="connsiteY43" fmla="*/ 1308370 h 1605063"/>
                <a:gd name="connsiteX44" fmla="*/ 2003898 w 5744183"/>
                <a:gd name="connsiteY44" fmla="*/ 1298642 h 1605063"/>
                <a:gd name="connsiteX45" fmla="*/ 2023353 w 5744183"/>
                <a:gd name="connsiteY45" fmla="*/ 1298642 h 1605063"/>
                <a:gd name="connsiteX46" fmla="*/ 2033080 w 5744183"/>
                <a:gd name="connsiteY46" fmla="*/ 1284051 h 1605063"/>
                <a:gd name="connsiteX47" fmla="*/ 2052536 w 5744183"/>
                <a:gd name="connsiteY47" fmla="*/ 1284051 h 1605063"/>
                <a:gd name="connsiteX48" fmla="*/ 2052536 w 5744183"/>
                <a:gd name="connsiteY48" fmla="*/ 1269459 h 1605063"/>
                <a:gd name="connsiteX49" fmla="*/ 2081719 w 5744183"/>
                <a:gd name="connsiteY49" fmla="*/ 1269459 h 1605063"/>
                <a:gd name="connsiteX50" fmla="*/ 2081719 w 5744183"/>
                <a:gd name="connsiteY50" fmla="*/ 1264595 h 1605063"/>
                <a:gd name="connsiteX51" fmla="*/ 2106038 w 5744183"/>
                <a:gd name="connsiteY51" fmla="*/ 1264595 h 1605063"/>
                <a:gd name="connsiteX52" fmla="*/ 2115766 w 5744183"/>
                <a:gd name="connsiteY52" fmla="*/ 1250004 h 1605063"/>
                <a:gd name="connsiteX53" fmla="*/ 2154676 w 5744183"/>
                <a:gd name="connsiteY53" fmla="*/ 1250004 h 1605063"/>
                <a:gd name="connsiteX54" fmla="*/ 2154676 w 5744183"/>
                <a:gd name="connsiteY54" fmla="*/ 1245140 h 1605063"/>
                <a:gd name="connsiteX55" fmla="*/ 2266544 w 5744183"/>
                <a:gd name="connsiteY55" fmla="*/ 1245140 h 1605063"/>
                <a:gd name="connsiteX56" fmla="*/ 2266544 w 5744183"/>
                <a:gd name="connsiteY56" fmla="*/ 1230548 h 1605063"/>
                <a:gd name="connsiteX57" fmla="*/ 2383276 w 5744183"/>
                <a:gd name="connsiteY57" fmla="*/ 1230548 h 1605063"/>
                <a:gd name="connsiteX58" fmla="*/ 2383276 w 5744183"/>
                <a:gd name="connsiteY58" fmla="*/ 1211093 h 1605063"/>
                <a:gd name="connsiteX59" fmla="*/ 2431915 w 5744183"/>
                <a:gd name="connsiteY59" fmla="*/ 1211093 h 1605063"/>
                <a:gd name="connsiteX60" fmla="*/ 2431915 w 5744183"/>
                <a:gd name="connsiteY60" fmla="*/ 1196502 h 1605063"/>
                <a:gd name="connsiteX61" fmla="*/ 2441642 w 5744183"/>
                <a:gd name="connsiteY61" fmla="*/ 1196502 h 1605063"/>
                <a:gd name="connsiteX62" fmla="*/ 2441642 w 5744183"/>
                <a:gd name="connsiteY62" fmla="*/ 1186774 h 1605063"/>
                <a:gd name="connsiteX63" fmla="*/ 2451370 w 5744183"/>
                <a:gd name="connsiteY63" fmla="*/ 1177046 h 1605063"/>
                <a:gd name="connsiteX64" fmla="*/ 2456234 w 5744183"/>
                <a:gd name="connsiteY64" fmla="*/ 1172182 h 1605063"/>
                <a:gd name="connsiteX65" fmla="*/ 2470825 w 5744183"/>
                <a:gd name="connsiteY65" fmla="*/ 1172182 h 1605063"/>
                <a:gd name="connsiteX66" fmla="*/ 2470825 w 5744183"/>
                <a:gd name="connsiteY66" fmla="*/ 1157591 h 1605063"/>
                <a:gd name="connsiteX67" fmla="*/ 2500008 w 5744183"/>
                <a:gd name="connsiteY67" fmla="*/ 1157591 h 1605063"/>
                <a:gd name="connsiteX68" fmla="*/ 2500008 w 5744183"/>
                <a:gd name="connsiteY68" fmla="*/ 1128408 h 1605063"/>
                <a:gd name="connsiteX69" fmla="*/ 2509736 w 5744183"/>
                <a:gd name="connsiteY69" fmla="*/ 1128408 h 1605063"/>
                <a:gd name="connsiteX70" fmla="*/ 2509736 w 5744183"/>
                <a:gd name="connsiteY70" fmla="*/ 1099225 h 1605063"/>
                <a:gd name="connsiteX71" fmla="*/ 2572966 w 5744183"/>
                <a:gd name="connsiteY71" fmla="*/ 1099225 h 1605063"/>
                <a:gd name="connsiteX72" fmla="*/ 2582693 w 5744183"/>
                <a:gd name="connsiteY72" fmla="*/ 1089498 h 1605063"/>
                <a:gd name="connsiteX73" fmla="*/ 2587557 w 5744183"/>
                <a:gd name="connsiteY73" fmla="*/ 1084634 h 1605063"/>
                <a:gd name="connsiteX74" fmla="*/ 2733472 w 5744183"/>
                <a:gd name="connsiteY74" fmla="*/ 1084634 h 1605063"/>
                <a:gd name="connsiteX75" fmla="*/ 2738336 w 5744183"/>
                <a:gd name="connsiteY75" fmla="*/ 1079770 h 1605063"/>
                <a:gd name="connsiteX76" fmla="*/ 2752927 w 5744183"/>
                <a:gd name="connsiteY76" fmla="*/ 1065179 h 1605063"/>
                <a:gd name="connsiteX77" fmla="*/ 3030166 w 5744183"/>
                <a:gd name="connsiteY77" fmla="*/ 1065179 h 1605063"/>
                <a:gd name="connsiteX78" fmla="*/ 3039893 w 5744183"/>
                <a:gd name="connsiteY78" fmla="*/ 1045723 h 1605063"/>
                <a:gd name="connsiteX79" fmla="*/ 3122578 w 5744183"/>
                <a:gd name="connsiteY79" fmla="*/ 1045723 h 1605063"/>
                <a:gd name="connsiteX80" fmla="*/ 3137170 w 5744183"/>
                <a:gd name="connsiteY80" fmla="*/ 1031131 h 1605063"/>
                <a:gd name="connsiteX81" fmla="*/ 3185808 w 5744183"/>
                <a:gd name="connsiteY81" fmla="*/ 1031131 h 1605063"/>
                <a:gd name="connsiteX82" fmla="*/ 3185808 w 5744183"/>
                <a:gd name="connsiteY82" fmla="*/ 1021404 h 1605063"/>
                <a:gd name="connsiteX83" fmla="*/ 3205263 w 5744183"/>
                <a:gd name="connsiteY83" fmla="*/ 1021404 h 1605063"/>
                <a:gd name="connsiteX84" fmla="*/ 3205263 w 5744183"/>
                <a:gd name="connsiteY84" fmla="*/ 997085 h 1605063"/>
                <a:gd name="connsiteX85" fmla="*/ 3239310 w 5744183"/>
                <a:gd name="connsiteY85" fmla="*/ 997085 h 1605063"/>
                <a:gd name="connsiteX86" fmla="*/ 3268493 w 5744183"/>
                <a:gd name="connsiteY86" fmla="*/ 967902 h 1605063"/>
                <a:gd name="connsiteX87" fmla="*/ 3292812 w 5744183"/>
                <a:gd name="connsiteY87" fmla="*/ 933855 h 1605063"/>
                <a:gd name="connsiteX88" fmla="*/ 3302540 w 5744183"/>
                <a:gd name="connsiteY88" fmla="*/ 924127 h 1605063"/>
                <a:gd name="connsiteX89" fmla="*/ 3302540 w 5744183"/>
                <a:gd name="connsiteY89" fmla="*/ 856034 h 1605063"/>
                <a:gd name="connsiteX90" fmla="*/ 3317132 w 5744183"/>
                <a:gd name="connsiteY90" fmla="*/ 856034 h 1605063"/>
                <a:gd name="connsiteX91" fmla="*/ 3317132 w 5744183"/>
                <a:gd name="connsiteY91" fmla="*/ 826851 h 1605063"/>
                <a:gd name="connsiteX92" fmla="*/ 3346315 w 5744183"/>
                <a:gd name="connsiteY92" fmla="*/ 826851 h 1605063"/>
                <a:gd name="connsiteX93" fmla="*/ 3351178 w 5744183"/>
                <a:gd name="connsiteY93" fmla="*/ 807395 h 1605063"/>
                <a:gd name="connsiteX94" fmla="*/ 3365770 w 5744183"/>
                <a:gd name="connsiteY94" fmla="*/ 797668 h 1605063"/>
                <a:gd name="connsiteX95" fmla="*/ 3370634 w 5744183"/>
                <a:gd name="connsiteY95" fmla="*/ 787940 h 1605063"/>
                <a:gd name="connsiteX96" fmla="*/ 3375498 w 5744183"/>
                <a:gd name="connsiteY96" fmla="*/ 787940 h 1605063"/>
                <a:gd name="connsiteX97" fmla="*/ 3385225 w 5744183"/>
                <a:gd name="connsiteY97" fmla="*/ 778212 h 1605063"/>
                <a:gd name="connsiteX98" fmla="*/ 3429000 w 5744183"/>
                <a:gd name="connsiteY98" fmla="*/ 778212 h 1605063"/>
                <a:gd name="connsiteX99" fmla="*/ 3429000 w 5744183"/>
                <a:gd name="connsiteY99" fmla="*/ 758757 h 1605063"/>
                <a:gd name="connsiteX100" fmla="*/ 3555459 w 5744183"/>
                <a:gd name="connsiteY100" fmla="*/ 758757 h 1605063"/>
                <a:gd name="connsiteX101" fmla="*/ 3565187 w 5744183"/>
                <a:gd name="connsiteY101" fmla="*/ 758757 h 1605063"/>
                <a:gd name="connsiteX102" fmla="*/ 3589506 w 5744183"/>
                <a:gd name="connsiteY102" fmla="*/ 758757 h 1605063"/>
                <a:gd name="connsiteX103" fmla="*/ 3589506 w 5744183"/>
                <a:gd name="connsiteY103" fmla="*/ 739302 h 1605063"/>
                <a:gd name="connsiteX104" fmla="*/ 3613825 w 5744183"/>
                <a:gd name="connsiteY104" fmla="*/ 739302 h 1605063"/>
                <a:gd name="connsiteX105" fmla="*/ 3623553 w 5744183"/>
                <a:gd name="connsiteY105" fmla="*/ 729574 h 1605063"/>
                <a:gd name="connsiteX106" fmla="*/ 3647872 w 5744183"/>
                <a:gd name="connsiteY106" fmla="*/ 729574 h 1605063"/>
                <a:gd name="connsiteX107" fmla="*/ 3647872 w 5744183"/>
                <a:gd name="connsiteY107" fmla="*/ 714983 h 1605063"/>
                <a:gd name="connsiteX108" fmla="*/ 3677055 w 5744183"/>
                <a:gd name="connsiteY108" fmla="*/ 714983 h 1605063"/>
                <a:gd name="connsiteX109" fmla="*/ 3686783 w 5744183"/>
                <a:gd name="connsiteY109" fmla="*/ 705255 h 1605063"/>
                <a:gd name="connsiteX110" fmla="*/ 3822970 w 5744183"/>
                <a:gd name="connsiteY110" fmla="*/ 705255 h 1605063"/>
                <a:gd name="connsiteX111" fmla="*/ 3822970 w 5744183"/>
                <a:gd name="connsiteY111" fmla="*/ 690663 h 1605063"/>
                <a:gd name="connsiteX112" fmla="*/ 3881336 w 5744183"/>
                <a:gd name="connsiteY112" fmla="*/ 690663 h 1605063"/>
                <a:gd name="connsiteX113" fmla="*/ 3886200 w 5744183"/>
                <a:gd name="connsiteY113" fmla="*/ 685799 h 1605063"/>
                <a:gd name="connsiteX114" fmla="*/ 4017523 w 5744183"/>
                <a:gd name="connsiteY114" fmla="*/ 685799 h 1605063"/>
                <a:gd name="connsiteX115" fmla="*/ 4017523 w 5744183"/>
                <a:gd name="connsiteY115" fmla="*/ 676072 h 1605063"/>
                <a:gd name="connsiteX116" fmla="*/ 4032115 w 5744183"/>
                <a:gd name="connsiteY116" fmla="*/ 676072 h 1605063"/>
                <a:gd name="connsiteX117" fmla="*/ 4032115 w 5744183"/>
                <a:gd name="connsiteY117" fmla="*/ 651753 h 1605063"/>
                <a:gd name="connsiteX118" fmla="*/ 4041843 w 5744183"/>
                <a:gd name="connsiteY118" fmla="*/ 642025 h 1605063"/>
                <a:gd name="connsiteX119" fmla="*/ 4056434 w 5744183"/>
                <a:gd name="connsiteY119" fmla="*/ 627434 h 1605063"/>
                <a:gd name="connsiteX120" fmla="*/ 4061298 w 5744183"/>
                <a:gd name="connsiteY120" fmla="*/ 622570 h 1605063"/>
                <a:gd name="connsiteX121" fmla="*/ 4061298 w 5744183"/>
                <a:gd name="connsiteY121" fmla="*/ 603114 h 1605063"/>
                <a:gd name="connsiteX122" fmla="*/ 4080753 w 5744183"/>
                <a:gd name="connsiteY122" fmla="*/ 603114 h 1605063"/>
                <a:gd name="connsiteX123" fmla="*/ 4090480 w 5744183"/>
                <a:gd name="connsiteY123" fmla="*/ 603114 h 1605063"/>
                <a:gd name="connsiteX124" fmla="*/ 4100208 w 5744183"/>
                <a:gd name="connsiteY124" fmla="*/ 593386 h 1605063"/>
                <a:gd name="connsiteX125" fmla="*/ 4109936 w 5744183"/>
                <a:gd name="connsiteY125" fmla="*/ 583658 h 1605063"/>
                <a:gd name="connsiteX126" fmla="*/ 4109936 w 5744183"/>
                <a:gd name="connsiteY126" fmla="*/ 559340 h 1605063"/>
                <a:gd name="connsiteX127" fmla="*/ 4139119 w 5744183"/>
                <a:gd name="connsiteY127" fmla="*/ 559340 h 1605063"/>
                <a:gd name="connsiteX128" fmla="*/ 4139119 w 5744183"/>
                <a:gd name="connsiteY128" fmla="*/ 544748 h 1605063"/>
                <a:gd name="connsiteX129" fmla="*/ 4168302 w 5744183"/>
                <a:gd name="connsiteY129" fmla="*/ 544748 h 1605063"/>
                <a:gd name="connsiteX130" fmla="*/ 4168302 w 5744183"/>
                <a:gd name="connsiteY130" fmla="*/ 520429 h 1605063"/>
                <a:gd name="connsiteX131" fmla="*/ 4178029 w 5744183"/>
                <a:gd name="connsiteY131" fmla="*/ 520429 h 1605063"/>
                <a:gd name="connsiteX132" fmla="*/ 4178029 w 5744183"/>
                <a:gd name="connsiteY132" fmla="*/ 496110 h 1605063"/>
                <a:gd name="connsiteX133" fmla="*/ 4231532 w 5744183"/>
                <a:gd name="connsiteY133" fmla="*/ 496110 h 1605063"/>
                <a:gd name="connsiteX134" fmla="*/ 4231532 w 5744183"/>
                <a:gd name="connsiteY134" fmla="*/ 486383 h 1605063"/>
                <a:gd name="connsiteX135" fmla="*/ 4250987 w 5744183"/>
                <a:gd name="connsiteY135" fmla="*/ 486383 h 1605063"/>
                <a:gd name="connsiteX136" fmla="*/ 4250987 w 5744183"/>
                <a:gd name="connsiteY136" fmla="*/ 476655 h 1605063"/>
                <a:gd name="connsiteX137" fmla="*/ 4396902 w 5744183"/>
                <a:gd name="connsiteY137" fmla="*/ 476655 h 1605063"/>
                <a:gd name="connsiteX138" fmla="*/ 4396902 w 5744183"/>
                <a:gd name="connsiteY138" fmla="*/ 462063 h 1605063"/>
                <a:gd name="connsiteX139" fmla="*/ 4533089 w 5744183"/>
                <a:gd name="connsiteY139" fmla="*/ 462063 h 1605063"/>
                <a:gd name="connsiteX140" fmla="*/ 4542816 w 5744183"/>
                <a:gd name="connsiteY140" fmla="*/ 452336 h 1605063"/>
                <a:gd name="connsiteX141" fmla="*/ 4586591 w 5744183"/>
                <a:gd name="connsiteY141" fmla="*/ 452336 h 1605063"/>
                <a:gd name="connsiteX142" fmla="*/ 4606046 w 5744183"/>
                <a:gd name="connsiteY142" fmla="*/ 432881 h 1605063"/>
                <a:gd name="connsiteX143" fmla="*/ 4615774 w 5744183"/>
                <a:gd name="connsiteY143" fmla="*/ 423153 h 1605063"/>
                <a:gd name="connsiteX144" fmla="*/ 4795736 w 5744183"/>
                <a:gd name="connsiteY144" fmla="*/ 423153 h 1605063"/>
                <a:gd name="connsiteX145" fmla="*/ 4795736 w 5744183"/>
                <a:gd name="connsiteY145" fmla="*/ 403697 h 1605063"/>
                <a:gd name="connsiteX146" fmla="*/ 4834646 w 5744183"/>
                <a:gd name="connsiteY146" fmla="*/ 403697 h 1605063"/>
                <a:gd name="connsiteX147" fmla="*/ 4834646 w 5744183"/>
                <a:gd name="connsiteY147" fmla="*/ 374514 h 1605063"/>
                <a:gd name="connsiteX148" fmla="*/ 4844374 w 5744183"/>
                <a:gd name="connsiteY148" fmla="*/ 374514 h 1605063"/>
                <a:gd name="connsiteX149" fmla="*/ 4878421 w 5744183"/>
                <a:gd name="connsiteY149" fmla="*/ 374514 h 1605063"/>
                <a:gd name="connsiteX150" fmla="*/ 4878421 w 5744183"/>
                <a:gd name="connsiteY150" fmla="*/ 374514 h 1605063"/>
                <a:gd name="connsiteX151" fmla="*/ 4912468 w 5744183"/>
                <a:gd name="connsiteY151" fmla="*/ 340467 h 1605063"/>
                <a:gd name="connsiteX152" fmla="*/ 4912468 w 5744183"/>
                <a:gd name="connsiteY152" fmla="*/ 311285 h 1605063"/>
                <a:gd name="connsiteX153" fmla="*/ 4927059 w 5744183"/>
                <a:gd name="connsiteY153" fmla="*/ 311285 h 1605063"/>
                <a:gd name="connsiteX154" fmla="*/ 4927059 w 5744183"/>
                <a:gd name="connsiteY154" fmla="*/ 286966 h 1605063"/>
                <a:gd name="connsiteX155" fmla="*/ 4936787 w 5744183"/>
                <a:gd name="connsiteY155" fmla="*/ 277238 h 1605063"/>
                <a:gd name="connsiteX156" fmla="*/ 4936787 w 5744183"/>
                <a:gd name="connsiteY156" fmla="*/ 262646 h 1605063"/>
                <a:gd name="connsiteX157" fmla="*/ 4941650 w 5744183"/>
                <a:gd name="connsiteY157" fmla="*/ 257783 h 1605063"/>
                <a:gd name="connsiteX158" fmla="*/ 4951378 w 5744183"/>
                <a:gd name="connsiteY158" fmla="*/ 257783 h 1605063"/>
                <a:gd name="connsiteX159" fmla="*/ 4951378 w 5744183"/>
                <a:gd name="connsiteY159" fmla="*/ 248055 h 1605063"/>
                <a:gd name="connsiteX160" fmla="*/ 4995153 w 5744183"/>
                <a:gd name="connsiteY160" fmla="*/ 248055 h 1605063"/>
                <a:gd name="connsiteX161" fmla="*/ 4995153 w 5744183"/>
                <a:gd name="connsiteY161" fmla="*/ 233463 h 1605063"/>
                <a:gd name="connsiteX162" fmla="*/ 5004880 w 5744183"/>
                <a:gd name="connsiteY162" fmla="*/ 223736 h 1605063"/>
                <a:gd name="connsiteX163" fmla="*/ 5014608 w 5744183"/>
                <a:gd name="connsiteY163" fmla="*/ 214008 h 1605063"/>
                <a:gd name="connsiteX164" fmla="*/ 5131340 w 5744183"/>
                <a:gd name="connsiteY164" fmla="*/ 214008 h 1605063"/>
                <a:gd name="connsiteX165" fmla="*/ 5131340 w 5744183"/>
                <a:gd name="connsiteY165" fmla="*/ 184825 h 1605063"/>
                <a:gd name="connsiteX166" fmla="*/ 5214025 w 5744183"/>
                <a:gd name="connsiteY166" fmla="*/ 184825 h 1605063"/>
                <a:gd name="connsiteX167" fmla="*/ 5214025 w 5744183"/>
                <a:gd name="connsiteY167" fmla="*/ 175097 h 1605063"/>
                <a:gd name="connsiteX168" fmla="*/ 5233480 w 5744183"/>
                <a:gd name="connsiteY168" fmla="*/ 175097 h 1605063"/>
                <a:gd name="connsiteX169" fmla="*/ 5233480 w 5744183"/>
                <a:gd name="connsiteY169" fmla="*/ 155642 h 1605063"/>
                <a:gd name="connsiteX170" fmla="*/ 5262663 w 5744183"/>
                <a:gd name="connsiteY170" fmla="*/ 155642 h 1605063"/>
                <a:gd name="connsiteX171" fmla="*/ 5262663 w 5744183"/>
                <a:gd name="connsiteY171" fmla="*/ 141051 h 1605063"/>
                <a:gd name="connsiteX172" fmla="*/ 5286983 w 5744183"/>
                <a:gd name="connsiteY172" fmla="*/ 141051 h 1605063"/>
                <a:gd name="connsiteX173" fmla="*/ 5286983 w 5744183"/>
                <a:gd name="connsiteY173" fmla="*/ 126459 h 1605063"/>
                <a:gd name="connsiteX174" fmla="*/ 5296710 w 5744183"/>
                <a:gd name="connsiteY174" fmla="*/ 126459 h 1605063"/>
                <a:gd name="connsiteX175" fmla="*/ 5296710 w 5744183"/>
                <a:gd name="connsiteY175" fmla="*/ 121595 h 1605063"/>
                <a:gd name="connsiteX176" fmla="*/ 5350212 w 5744183"/>
                <a:gd name="connsiteY176" fmla="*/ 121595 h 1605063"/>
                <a:gd name="connsiteX177" fmla="*/ 5350212 w 5744183"/>
                <a:gd name="connsiteY177" fmla="*/ 111868 h 1605063"/>
                <a:gd name="connsiteX178" fmla="*/ 5374532 w 5744183"/>
                <a:gd name="connsiteY178" fmla="*/ 111868 h 1605063"/>
                <a:gd name="connsiteX179" fmla="*/ 5374532 w 5744183"/>
                <a:gd name="connsiteY179" fmla="*/ 82685 h 1605063"/>
                <a:gd name="connsiteX180" fmla="*/ 5481536 w 5744183"/>
                <a:gd name="connsiteY180" fmla="*/ 82685 h 1605063"/>
                <a:gd name="connsiteX181" fmla="*/ 5481536 w 5744183"/>
                <a:gd name="connsiteY181" fmla="*/ 63229 h 1605063"/>
                <a:gd name="connsiteX182" fmla="*/ 5666361 w 5744183"/>
                <a:gd name="connsiteY182" fmla="*/ 63229 h 1605063"/>
                <a:gd name="connsiteX183" fmla="*/ 5666361 w 5744183"/>
                <a:gd name="connsiteY183" fmla="*/ 43774 h 1605063"/>
                <a:gd name="connsiteX184" fmla="*/ 5695544 w 5744183"/>
                <a:gd name="connsiteY184" fmla="*/ 43774 h 1605063"/>
                <a:gd name="connsiteX185" fmla="*/ 5695544 w 5744183"/>
                <a:gd name="connsiteY185" fmla="*/ 14591 h 1605063"/>
                <a:gd name="connsiteX186" fmla="*/ 5705272 w 5744183"/>
                <a:gd name="connsiteY186" fmla="*/ 14591 h 1605063"/>
                <a:gd name="connsiteX187" fmla="*/ 5705272 w 5744183"/>
                <a:gd name="connsiteY187" fmla="*/ 0 h 1605063"/>
                <a:gd name="connsiteX188" fmla="*/ 5744183 w 5744183"/>
                <a:gd name="connsiteY188" fmla="*/ 0 h 1605063"/>
                <a:gd name="connsiteX0" fmla="*/ 0 w 5744183"/>
                <a:gd name="connsiteY0" fmla="*/ 1605063 h 1605063"/>
                <a:gd name="connsiteX1" fmla="*/ 92412 w 5744183"/>
                <a:gd name="connsiteY1" fmla="*/ 1605063 h 1605063"/>
                <a:gd name="connsiteX2" fmla="*/ 92412 w 5744183"/>
                <a:gd name="connsiteY2" fmla="*/ 1595336 h 1605063"/>
                <a:gd name="connsiteX3" fmla="*/ 175098 w 5744183"/>
                <a:gd name="connsiteY3" fmla="*/ 1595336 h 1605063"/>
                <a:gd name="connsiteX4" fmla="*/ 175098 w 5744183"/>
                <a:gd name="connsiteY4" fmla="*/ 1585608 h 1605063"/>
                <a:gd name="connsiteX5" fmla="*/ 286966 w 5744183"/>
                <a:gd name="connsiteY5" fmla="*/ 1585608 h 1605063"/>
                <a:gd name="connsiteX6" fmla="*/ 286966 w 5744183"/>
                <a:gd name="connsiteY6" fmla="*/ 1566153 h 1605063"/>
                <a:gd name="connsiteX7" fmla="*/ 384242 w 5744183"/>
                <a:gd name="connsiteY7" fmla="*/ 1566153 h 1605063"/>
                <a:gd name="connsiteX8" fmla="*/ 389106 w 5744183"/>
                <a:gd name="connsiteY8" fmla="*/ 1571017 h 1605063"/>
                <a:gd name="connsiteX9" fmla="*/ 423153 w 5744183"/>
                <a:gd name="connsiteY9" fmla="*/ 1571017 h 1605063"/>
                <a:gd name="connsiteX10" fmla="*/ 428017 w 5744183"/>
                <a:gd name="connsiteY10" fmla="*/ 1541834 h 1605063"/>
                <a:gd name="connsiteX11" fmla="*/ 583659 w 5744183"/>
                <a:gd name="connsiteY11" fmla="*/ 1541834 h 1605063"/>
                <a:gd name="connsiteX12" fmla="*/ 583659 w 5744183"/>
                <a:gd name="connsiteY12" fmla="*/ 1527242 h 1605063"/>
                <a:gd name="connsiteX13" fmla="*/ 797668 w 5744183"/>
                <a:gd name="connsiteY13" fmla="*/ 1527242 h 1605063"/>
                <a:gd name="connsiteX14" fmla="*/ 797668 w 5744183"/>
                <a:gd name="connsiteY14" fmla="*/ 1507787 h 1605063"/>
                <a:gd name="connsiteX15" fmla="*/ 899808 w 5744183"/>
                <a:gd name="connsiteY15" fmla="*/ 1507787 h 1605063"/>
                <a:gd name="connsiteX16" fmla="*/ 899808 w 5744183"/>
                <a:gd name="connsiteY16" fmla="*/ 1498059 h 1605063"/>
                <a:gd name="connsiteX17" fmla="*/ 1001949 w 5744183"/>
                <a:gd name="connsiteY17" fmla="*/ 1498059 h 1605063"/>
                <a:gd name="connsiteX18" fmla="*/ 1006812 w 5744183"/>
                <a:gd name="connsiteY18" fmla="*/ 1493196 h 1605063"/>
                <a:gd name="connsiteX19" fmla="*/ 1045723 w 5744183"/>
                <a:gd name="connsiteY19" fmla="*/ 1493196 h 1605063"/>
                <a:gd name="connsiteX20" fmla="*/ 1045723 w 5744183"/>
                <a:gd name="connsiteY20" fmla="*/ 1473740 h 1605063"/>
                <a:gd name="connsiteX21" fmla="*/ 1074906 w 5744183"/>
                <a:gd name="connsiteY21" fmla="*/ 1473740 h 1605063"/>
                <a:gd name="connsiteX22" fmla="*/ 1074906 w 5744183"/>
                <a:gd name="connsiteY22" fmla="*/ 1459148 h 1605063"/>
                <a:gd name="connsiteX23" fmla="*/ 1498059 w 5744183"/>
                <a:gd name="connsiteY23" fmla="*/ 1459148 h 1605063"/>
                <a:gd name="connsiteX24" fmla="*/ 1502923 w 5744183"/>
                <a:gd name="connsiteY24" fmla="*/ 1454284 h 1605063"/>
                <a:gd name="connsiteX25" fmla="*/ 1561289 w 5744183"/>
                <a:gd name="connsiteY25" fmla="*/ 1454284 h 1605063"/>
                <a:gd name="connsiteX26" fmla="*/ 1561289 w 5744183"/>
                <a:gd name="connsiteY26" fmla="*/ 1434829 h 1605063"/>
                <a:gd name="connsiteX27" fmla="*/ 1590472 w 5744183"/>
                <a:gd name="connsiteY27" fmla="*/ 1434829 h 1605063"/>
                <a:gd name="connsiteX28" fmla="*/ 1590472 w 5744183"/>
                <a:gd name="connsiteY28" fmla="*/ 1420238 h 1605063"/>
                <a:gd name="connsiteX29" fmla="*/ 1605063 w 5744183"/>
                <a:gd name="connsiteY29" fmla="*/ 1420238 h 1605063"/>
                <a:gd name="connsiteX30" fmla="*/ 1605063 w 5744183"/>
                <a:gd name="connsiteY30" fmla="*/ 1410510 h 1605063"/>
                <a:gd name="connsiteX31" fmla="*/ 1624519 w 5744183"/>
                <a:gd name="connsiteY31" fmla="*/ 1410510 h 1605063"/>
                <a:gd name="connsiteX32" fmla="*/ 1624519 w 5744183"/>
                <a:gd name="connsiteY32" fmla="*/ 1366736 h 1605063"/>
                <a:gd name="connsiteX33" fmla="*/ 1678021 w 5744183"/>
                <a:gd name="connsiteY33" fmla="*/ 1366736 h 1605063"/>
                <a:gd name="connsiteX34" fmla="*/ 1682885 w 5744183"/>
                <a:gd name="connsiteY34" fmla="*/ 1361872 h 1605063"/>
                <a:gd name="connsiteX35" fmla="*/ 1702340 w 5744183"/>
                <a:gd name="connsiteY35" fmla="*/ 1357008 h 1605063"/>
                <a:gd name="connsiteX36" fmla="*/ 1702340 w 5744183"/>
                <a:gd name="connsiteY36" fmla="*/ 1347280 h 1605063"/>
                <a:gd name="connsiteX37" fmla="*/ 1716932 w 5744183"/>
                <a:gd name="connsiteY37" fmla="*/ 1347280 h 1605063"/>
                <a:gd name="connsiteX38" fmla="*/ 1716932 w 5744183"/>
                <a:gd name="connsiteY38" fmla="*/ 1337553 h 1605063"/>
                <a:gd name="connsiteX39" fmla="*/ 1736387 w 5744183"/>
                <a:gd name="connsiteY39" fmla="*/ 1337553 h 1605063"/>
                <a:gd name="connsiteX40" fmla="*/ 1736387 w 5744183"/>
                <a:gd name="connsiteY40" fmla="*/ 1322961 h 1605063"/>
                <a:gd name="connsiteX41" fmla="*/ 1809344 w 5744183"/>
                <a:gd name="connsiteY41" fmla="*/ 1322961 h 1605063"/>
                <a:gd name="connsiteX42" fmla="*/ 1809344 w 5744183"/>
                <a:gd name="connsiteY42" fmla="*/ 1308370 h 1605063"/>
                <a:gd name="connsiteX43" fmla="*/ 1999034 w 5744183"/>
                <a:gd name="connsiteY43" fmla="*/ 1308370 h 1605063"/>
                <a:gd name="connsiteX44" fmla="*/ 2003898 w 5744183"/>
                <a:gd name="connsiteY44" fmla="*/ 1298642 h 1605063"/>
                <a:gd name="connsiteX45" fmla="*/ 2023353 w 5744183"/>
                <a:gd name="connsiteY45" fmla="*/ 1298642 h 1605063"/>
                <a:gd name="connsiteX46" fmla="*/ 2033080 w 5744183"/>
                <a:gd name="connsiteY46" fmla="*/ 1284051 h 1605063"/>
                <a:gd name="connsiteX47" fmla="*/ 2052536 w 5744183"/>
                <a:gd name="connsiteY47" fmla="*/ 1284051 h 1605063"/>
                <a:gd name="connsiteX48" fmla="*/ 2052536 w 5744183"/>
                <a:gd name="connsiteY48" fmla="*/ 1269459 h 1605063"/>
                <a:gd name="connsiteX49" fmla="*/ 2081719 w 5744183"/>
                <a:gd name="connsiteY49" fmla="*/ 1269459 h 1605063"/>
                <a:gd name="connsiteX50" fmla="*/ 2081719 w 5744183"/>
                <a:gd name="connsiteY50" fmla="*/ 1264595 h 1605063"/>
                <a:gd name="connsiteX51" fmla="*/ 2106038 w 5744183"/>
                <a:gd name="connsiteY51" fmla="*/ 1264595 h 1605063"/>
                <a:gd name="connsiteX52" fmla="*/ 2115766 w 5744183"/>
                <a:gd name="connsiteY52" fmla="*/ 1250004 h 1605063"/>
                <a:gd name="connsiteX53" fmla="*/ 2154676 w 5744183"/>
                <a:gd name="connsiteY53" fmla="*/ 1250004 h 1605063"/>
                <a:gd name="connsiteX54" fmla="*/ 2154676 w 5744183"/>
                <a:gd name="connsiteY54" fmla="*/ 1245140 h 1605063"/>
                <a:gd name="connsiteX55" fmla="*/ 2266544 w 5744183"/>
                <a:gd name="connsiteY55" fmla="*/ 1245140 h 1605063"/>
                <a:gd name="connsiteX56" fmla="*/ 2266544 w 5744183"/>
                <a:gd name="connsiteY56" fmla="*/ 1230548 h 1605063"/>
                <a:gd name="connsiteX57" fmla="*/ 2383276 w 5744183"/>
                <a:gd name="connsiteY57" fmla="*/ 1230548 h 1605063"/>
                <a:gd name="connsiteX58" fmla="*/ 2383276 w 5744183"/>
                <a:gd name="connsiteY58" fmla="*/ 1211093 h 1605063"/>
                <a:gd name="connsiteX59" fmla="*/ 2431915 w 5744183"/>
                <a:gd name="connsiteY59" fmla="*/ 1211093 h 1605063"/>
                <a:gd name="connsiteX60" fmla="*/ 2431915 w 5744183"/>
                <a:gd name="connsiteY60" fmla="*/ 1196502 h 1605063"/>
                <a:gd name="connsiteX61" fmla="*/ 2441642 w 5744183"/>
                <a:gd name="connsiteY61" fmla="*/ 1196502 h 1605063"/>
                <a:gd name="connsiteX62" fmla="*/ 2441642 w 5744183"/>
                <a:gd name="connsiteY62" fmla="*/ 1186774 h 1605063"/>
                <a:gd name="connsiteX63" fmla="*/ 2451370 w 5744183"/>
                <a:gd name="connsiteY63" fmla="*/ 1177046 h 1605063"/>
                <a:gd name="connsiteX64" fmla="*/ 2456234 w 5744183"/>
                <a:gd name="connsiteY64" fmla="*/ 1172182 h 1605063"/>
                <a:gd name="connsiteX65" fmla="*/ 2470825 w 5744183"/>
                <a:gd name="connsiteY65" fmla="*/ 1172182 h 1605063"/>
                <a:gd name="connsiteX66" fmla="*/ 2470825 w 5744183"/>
                <a:gd name="connsiteY66" fmla="*/ 1157591 h 1605063"/>
                <a:gd name="connsiteX67" fmla="*/ 2500008 w 5744183"/>
                <a:gd name="connsiteY67" fmla="*/ 1157591 h 1605063"/>
                <a:gd name="connsiteX68" fmla="*/ 2500008 w 5744183"/>
                <a:gd name="connsiteY68" fmla="*/ 1128408 h 1605063"/>
                <a:gd name="connsiteX69" fmla="*/ 2509736 w 5744183"/>
                <a:gd name="connsiteY69" fmla="*/ 1128408 h 1605063"/>
                <a:gd name="connsiteX70" fmla="*/ 2509736 w 5744183"/>
                <a:gd name="connsiteY70" fmla="*/ 1099225 h 1605063"/>
                <a:gd name="connsiteX71" fmla="*/ 2572966 w 5744183"/>
                <a:gd name="connsiteY71" fmla="*/ 1099225 h 1605063"/>
                <a:gd name="connsiteX72" fmla="*/ 2582693 w 5744183"/>
                <a:gd name="connsiteY72" fmla="*/ 1089498 h 1605063"/>
                <a:gd name="connsiteX73" fmla="*/ 2587557 w 5744183"/>
                <a:gd name="connsiteY73" fmla="*/ 1084634 h 1605063"/>
                <a:gd name="connsiteX74" fmla="*/ 2733472 w 5744183"/>
                <a:gd name="connsiteY74" fmla="*/ 1084634 h 1605063"/>
                <a:gd name="connsiteX75" fmla="*/ 2738336 w 5744183"/>
                <a:gd name="connsiteY75" fmla="*/ 1079770 h 1605063"/>
                <a:gd name="connsiteX76" fmla="*/ 2752927 w 5744183"/>
                <a:gd name="connsiteY76" fmla="*/ 1065179 h 1605063"/>
                <a:gd name="connsiteX77" fmla="*/ 3030166 w 5744183"/>
                <a:gd name="connsiteY77" fmla="*/ 1065179 h 1605063"/>
                <a:gd name="connsiteX78" fmla="*/ 3039893 w 5744183"/>
                <a:gd name="connsiteY78" fmla="*/ 1045723 h 1605063"/>
                <a:gd name="connsiteX79" fmla="*/ 3122578 w 5744183"/>
                <a:gd name="connsiteY79" fmla="*/ 1045723 h 1605063"/>
                <a:gd name="connsiteX80" fmla="*/ 3137170 w 5744183"/>
                <a:gd name="connsiteY80" fmla="*/ 1031131 h 1605063"/>
                <a:gd name="connsiteX81" fmla="*/ 3185808 w 5744183"/>
                <a:gd name="connsiteY81" fmla="*/ 1031131 h 1605063"/>
                <a:gd name="connsiteX82" fmla="*/ 3185808 w 5744183"/>
                <a:gd name="connsiteY82" fmla="*/ 1021404 h 1605063"/>
                <a:gd name="connsiteX83" fmla="*/ 3205263 w 5744183"/>
                <a:gd name="connsiteY83" fmla="*/ 1021404 h 1605063"/>
                <a:gd name="connsiteX84" fmla="*/ 3205263 w 5744183"/>
                <a:gd name="connsiteY84" fmla="*/ 997085 h 1605063"/>
                <a:gd name="connsiteX85" fmla="*/ 3239310 w 5744183"/>
                <a:gd name="connsiteY85" fmla="*/ 997085 h 1605063"/>
                <a:gd name="connsiteX86" fmla="*/ 3268493 w 5744183"/>
                <a:gd name="connsiteY86" fmla="*/ 967902 h 1605063"/>
                <a:gd name="connsiteX87" fmla="*/ 3292812 w 5744183"/>
                <a:gd name="connsiteY87" fmla="*/ 933855 h 1605063"/>
                <a:gd name="connsiteX88" fmla="*/ 3302540 w 5744183"/>
                <a:gd name="connsiteY88" fmla="*/ 924127 h 1605063"/>
                <a:gd name="connsiteX89" fmla="*/ 3302540 w 5744183"/>
                <a:gd name="connsiteY89" fmla="*/ 856034 h 1605063"/>
                <a:gd name="connsiteX90" fmla="*/ 3317132 w 5744183"/>
                <a:gd name="connsiteY90" fmla="*/ 856034 h 1605063"/>
                <a:gd name="connsiteX91" fmla="*/ 3317132 w 5744183"/>
                <a:gd name="connsiteY91" fmla="*/ 826851 h 1605063"/>
                <a:gd name="connsiteX92" fmla="*/ 3346315 w 5744183"/>
                <a:gd name="connsiteY92" fmla="*/ 826851 h 1605063"/>
                <a:gd name="connsiteX93" fmla="*/ 3351178 w 5744183"/>
                <a:gd name="connsiteY93" fmla="*/ 807395 h 1605063"/>
                <a:gd name="connsiteX94" fmla="*/ 3365770 w 5744183"/>
                <a:gd name="connsiteY94" fmla="*/ 797668 h 1605063"/>
                <a:gd name="connsiteX95" fmla="*/ 3370634 w 5744183"/>
                <a:gd name="connsiteY95" fmla="*/ 787940 h 1605063"/>
                <a:gd name="connsiteX96" fmla="*/ 3375498 w 5744183"/>
                <a:gd name="connsiteY96" fmla="*/ 787940 h 1605063"/>
                <a:gd name="connsiteX97" fmla="*/ 3385225 w 5744183"/>
                <a:gd name="connsiteY97" fmla="*/ 778212 h 1605063"/>
                <a:gd name="connsiteX98" fmla="*/ 3429000 w 5744183"/>
                <a:gd name="connsiteY98" fmla="*/ 778212 h 1605063"/>
                <a:gd name="connsiteX99" fmla="*/ 3429000 w 5744183"/>
                <a:gd name="connsiteY99" fmla="*/ 758757 h 1605063"/>
                <a:gd name="connsiteX100" fmla="*/ 3555459 w 5744183"/>
                <a:gd name="connsiteY100" fmla="*/ 758757 h 1605063"/>
                <a:gd name="connsiteX101" fmla="*/ 3565187 w 5744183"/>
                <a:gd name="connsiteY101" fmla="*/ 758757 h 1605063"/>
                <a:gd name="connsiteX102" fmla="*/ 3589506 w 5744183"/>
                <a:gd name="connsiteY102" fmla="*/ 758757 h 1605063"/>
                <a:gd name="connsiteX103" fmla="*/ 3589506 w 5744183"/>
                <a:gd name="connsiteY103" fmla="*/ 739302 h 1605063"/>
                <a:gd name="connsiteX104" fmla="*/ 3613825 w 5744183"/>
                <a:gd name="connsiteY104" fmla="*/ 739302 h 1605063"/>
                <a:gd name="connsiteX105" fmla="*/ 3623553 w 5744183"/>
                <a:gd name="connsiteY105" fmla="*/ 729574 h 1605063"/>
                <a:gd name="connsiteX106" fmla="*/ 3647872 w 5744183"/>
                <a:gd name="connsiteY106" fmla="*/ 729574 h 1605063"/>
                <a:gd name="connsiteX107" fmla="*/ 3647872 w 5744183"/>
                <a:gd name="connsiteY107" fmla="*/ 714983 h 1605063"/>
                <a:gd name="connsiteX108" fmla="*/ 3677055 w 5744183"/>
                <a:gd name="connsiteY108" fmla="*/ 714983 h 1605063"/>
                <a:gd name="connsiteX109" fmla="*/ 3686783 w 5744183"/>
                <a:gd name="connsiteY109" fmla="*/ 705255 h 1605063"/>
                <a:gd name="connsiteX110" fmla="*/ 3822970 w 5744183"/>
                <a:gd name="connsiteY110" fmla="*/ 705255 h 1605063"/>
                <a:gd name="connsiteX111" fmla="*/ 3822970 w 5744183"/>
                <a:gd name="connsiteY111" fmla="*/ 690663 h 1605063"/>
                <a:gd name="connsiteX112" fmla="*/ 3881336 w 5744183"/>
                <a:gd name="connsiteY112" fmla="*/ 690663 h 1605063"/>
                <a:gd name="connsiteX113" fmla="*/ 3886200 w 5744183"/>
                <a:gd name="connsiteY113" fmla="*/ 685799 h 1605063"/>
                <a:gd name="connsiteX114" fmla="*/ 4017523 w 5744183"/>
                <a:gd name="connsiteY114" fmla="*/ 685799 h 1605063"/>
                <a:gd name="connsiteX115" fmla="*/ 4017523 w 5744183"/>
                <a:gd name="connsiteY115" fmla="*/ 676072 h 1605063"/>
                <a:gd name="connsiteX116" fmla="*/ 4032115 w 5744183"/>
                <a:gd name="connsiteY116" fmla="*/ 676072 h 1605063"/>
                <a:gd name="connsiteX117" fmla="*/ 4032115 w 5744183"/>
                <a:gd name="connsiteY117" fmla="*/ 651753 h 1605063"/>
                <a:gd name="connsiteX118" fmla="*/ 4041843 w 5744183"/>
                <a:gd name="connsiteY118" fmla="*/ 642025 h 1605063"/>
                <a:gd name="connsiteX119" fmla="*/ 4056434 w 5744183"/>
                <a:gd name="connsiteY119" fmla="*/ 627434 h 1605063"/>
                <a:gd name="connsiteX120" fmla="*/ 4061298 w 5744183"/>
                <a:gd name="connsiteY120" fmla="*/ 622570 h 1605063"/>
                <a:gd name="connsiteX121" fmla="*/ 4061298 w 5744183"/>
                <a:gd name="connsiteY121" fmla="*/ 603114 h 1605063"/>
                <a:gd name="connsiteX122" fmla="*/ 4080753 w 5744183"/>
                <a:gd name="connsiteY122" fmla="*/ 603114 h 1605063"/>
                <a:gd name="connsiteX123" fmla="*/ 4090480 w 5744183"/>
                <a:gd name="connsiteY123" fmla="*/ 603114 h 1605063"/>
                <a:gd name="connsiteX124" fmla="*/ 4100208 w 5744183"/>
                <a:gd name="connsiteY124" fmla="*/ 593386 h 1605063"/>
                <a:gd name="connsiteX125" fmla="*/ 4109936 w 5744183"/>
                <a:gd name="connsiteY125" fmla="*/ 583658 h 1605063"/>
                <a:gd name="connsiteX126" fmla="*/ 4109936 w 5744183"/>
                <a:gd name="connsiteY126" fmla="*/ 559340 h 1605063"/>
                <a:gd name="connsiteX127" fmla="*/ 4139119 w 5744183"/>
                <a:gd name="connsiteY127" fmla="*/ 559340 h 1605063"/>
                <a:gd name="connsiteX128" fmla="*/ 4139119 w 5744183"/>
                <a:gd name="connsiteY128" fmla="*/ 544748 h 1605063"/>
                <a:gd name="connsiteX129" fmla="*/ 4168302 w 5744183"/>
                <a:gd name="connsiteY129" fmla="*/ 544748 h 1605063"/>
                <a:gd name="connsiteX130" fmla="*/ 4168302 w 5744183"/>
                <a:gd name="connsiteY130" fmla="*/ 520429 h 1605063"/>
                <a:gd name="connsiteX131" fmla="*/ 4178029 w 5744183"/>
                <a:gd name="connsiteY131" fmla="*/ 520429 h 1605063"/>
                <a:gd name="connsiteX132" fmla="*/ 4178029 w 5744183"/>
                <a:gd name="connsiteY132" fmla="*/ 496110 h 1605063"/>
                <a:gd name="connsiteX133" fmla="*/ 4231532 w 5744183"/>
                <a:gd name="connsiteY133" fmla="*/ 496110 h 1605063"/>
                <a:gd name="connsiteX134" fmla="*/ 4231532 w 5744183"/>
                <a:gd name="connsiteY134" fmla="*/ 486383 h 1605063"/>
                <a:gd name="connsiteX135" fmla="*/ 4250987 w 5744183"/>
                <a:gd name="connsiteY135" fmla="*/ 486383 h 1605063"/>
                <a:gd name="connsiteX136" fmla="*/ 4250987 w 5744183"/>
                <a:gd name="connsiteY136" fmla="*/ 476655 h 1605063"/>
                <a:gd name="connsiteX137" fmla="*/ 4396902 w 5744183"/>
                <a:gd name="connsiteY137" fmla="*/ 476655 h 1605063"/>
                <a:gd name="connsiteX138" fmla="*/ 4396902 w 5744183"/>
                <a:gd name="connsiteY138" fmla="*/ 462063 h 1605063"/>
                <a:gd name="connsiteX139" fmla="*/ 4533089 w 5744183"/>
                <a:gd name="connsiteY139" fmla="*/ 462063 h 1605063"/>
                <a:gd name="connsiteX140" fmla="*/ 4542816 w 5744183"/>
                <a:gd name="connsiteY140" fmla="*/ 452336 h 1605063"/>
                <a:gd name="connsiteX141" fmla="*/ 4586591 w 5744183"/>
                <a:gd name="connsiteY141" fmla="*/ 452336 h 1605063"/>
                <a:gd name="connsiteX142" fmla="*/ 4606046 w 5744183"/>
                <a:gd name="connsiteY142" fmla="*/ 432881 h 1605063"/>
                <a:gd name="connsiteX143" fmla="*/ 4615774 w 5744183"/>
                <a:gd name="connsiteY143" fmla="*/ 423153 h 1605063"/>
                <a:gd name="connsiteX144" fmla="*/ 4795736 w 5744183"/>
                <a:gd name="connsiteY144" fmla="*/ 423153 h 1605063"/>
                <a:gd name="connsiteX145" fmla="*/ 4795736 w 5744183"/>
                <a:gd name="connsiteY145" fmla="*/ 403697 h 1605063"/>
                <a:gd name="connsiteX146" fmla="*/ 4834646 w 5744183"/>
                <a:gd name="connsiteY146" fmla="*/ 403697 h 1605063"/>
                <a:gd name="connsiteX147" fmla="*/ 4834646 w 5744183"/>
                <a:gd name="connsiteY147" fmla="*/ 374514 h 1605063"/>
                <a:gd name="connsiteX148" fmla="*/ 4844374 w 5744183"/>
                <a:gd name="connsiteY148" fmla="*/ 374514 h 1605063"/>
                <a:gd name="connsiteX149" fmla="*/ 4878421 w 5744183"/>
                <a:gd name="connsiteY149" fmla="*/ 374514 h 1605063"/>
                <a:gd name="connsiteX150" fmla="*/ 4883285 w 5744183"/>
                <a:gd name="connsiteY150" fmla="*/ 350195 h 1605063"/>
                <a:gd name="connsiteX151" fmla="*/ 4912468 w 5744183"/>
                <a:gd name="connsiteY151" fmla="*/ 340467 h 1605063"/>
                <a:gd name="connsiteX152" fmla="*/ 4912468 w 5744183"/>
                <a:gd name="connsiteY152" fmla="*/ 311285 h 1605063"/>
                <a:gd name="connsiteX153" fmla="*/ 4927059 w 5744183"/>
                <a:gd name="connsiteY153" fmla="*/ 311285 h 1605063"/>
                <a:gd name="connsiteX154" fmla="*/ 4927059 w 5744183"/>
                <a:gd name="connsiteY154" fmla="*/ 286966 h 1605063"/>
                <a:gd name="connsiteX155" fmla="*/ 4936787 w 5744183"/>
                <a:gd name="connsiteY155" fmla="*/ 277238 h 1605063"/>
                <a:gd name="connsiteX156" fmla="*/ 4936787 w 5744183"/>
                <a:gd name="connsiteY156" fmla="*/ 262646 h 1605063"/>
                <a:gd name="connsiteX157" fmla="*/ 4941650 w 5744183"/>
                <a:gd name="connsiteY157" fmla="*/ 257783 h 1605063"/>
                <a:gd name="connsiteX158" fmla="*/ 4951378 w 5744183"/>
                <a:gd name="connsiteY158" fmla="*/ 257783 h 1605063"/>
                <a:gd name="connsiteX159" fmla="*/ 4951378 w 5744183"/>
                <a:gd name="connsiteY159" fmla="*/ 248055 h 1605063"/>
                <a:gd name="connsiteX160" fmla="*/ 4995153 w 5744183"/>
                <a:gd name="connsiteY160" fmla="*/ 248055 h 1605063"/>
                <a:gd name="connsiteX161" fmla="*/ 4995153 w 5744183"/>
                <a:gd name="connsiteY161" fmla="*/ 233463 h 1605063"/>
                <a:gd name="connsiteX162" fmla="*/ 5004880 w 5744183"/>
                <a:gd name="connsiteY162" fmla="*/ 223736 h 1605063"/>
                <a:gd name="connsiteX163" fmla="*/ 5014608 w 5744183"/>
                <a:gd name="connsiteY163" fmla="*/ 214008 h 1605063"/>
                <a:gd name="connsiteX164" fmla="*/ 5131340 w 5744183"/>
                <a:gd name="connsiteY164" fmla="*/ 214008 h 1605063"/>
                <a:gd name="connsiteX165" fmla="*/ 5131340 w 5744183"/>
                <a:gd name="connsiteY165" fmla="*/ 184825 h 1605063"/>
                <a:gd name="connsiteX166" fmla="*/ 5214025 w 5744183"/>
                <a:gd name="connsiteY166" fmla="*/ 184825 h 1605063"/>
                <a:gd name="connsiteX167" fmla="*/ 5214025 w 5744183"/>
                <a:gd name="connsiteY167" fmla="*/ 175097 h 1605063"/>
                <a:gd name="connsiteX168" fmla="*/ 5233480 w 5744183"/>
                <a:gd name="connsiteY168" fmla="*/ 175097 h 1605063"/>
                <a:gd name="connsiteX169" fmla="*/ 5233480 w 5744183"/>
                <a:gd name="connsiteY169" fmla="*/ 155642 h 1605063"/>
                <a:gd name="connsiteX170" fmla="*/ 5262663 w 5744183"/>
                <a:gd name="connsiteY170" fmla="*/ 155642 h 1605063"/>
                <a:gd name="connsiteX171" fmla="*/ 5262663 w 5744183"/>
                <a:gd name="connsiteY171" fmla="*/ 141051 h 1605063"/>
                <a:gd name="connsiteX172" fmla="*/ 5286983 w 5744183"/>
                <a:gd name="connsiteY172" fmla="*/ 141051 h 1605063"/>
                <a:gd name="connsiteX173" fmla="*/ 5286983 w 5744183"/>
                <a:gd name="connsiteY173" fmla="*/ 126459 h 1605063"/>
                <a:gd name="connsiteX174" fmla="*/ 5296710 w 5744183"/>
                <a:gd name="connsiteY174" fmla="*/ 126459 h 1605063"/>
                <a:gd name="connsiteX175" fmla="*/ 5296710 w 5744183"/>
                <a:gd name="connsiteY175" fmla="*/ 121595 h 1605063"/>
                <a:gd name="connsiteX176" fmla="*/ 5350212 w 5744183"/>
                <a:gd name="connsiteY176" fmla="*/ 121595 h 1605063"/>
                <a:gd name="connsiteX177" fmla="*/ 5350212 w 5744183"/>
                <a:gd name="connsiteY177" fmla="*/ 111868 h 1605063"/>
                <a:gd name="connsiteX178" fmla="*/ 5374532 w 5744183"/>
                <a:gd name="connsiteY178" fmla="*/ 111868 h 1605063"/>
                <a:gd name="connsiteX179" fmla="*/ 5374532 w 5744183"/>
                <a:gd name="connsiteY179" fmla="*/ 82685 h 1605063"/>
                <a:gd name="connsiteX180" fmla="*/ 5481536 w 5744183"/>
                <a:gd name="connsiteY180" fmla="*/ 82685 h 1605063"/>
                <a:gd name="connsiteX181" fmla="*/ 5481536 w 5744183"/>
                <a:gd name="connsiteY181" fmla="*/ 63229 h 1605063"/>
                <a:gd name="connsiteX182" fmla="*/ 5666361 w 5744183"/>
                <a:gd name="connsiteY182" fmla="*/ 63229 h 1605063"/>
                <a:gd name="connsiteX183" fmla="*/ 5666361 w 5744183"/>
                <a:gd name="connsiteY183" fmla="*/ 43774 h 1605063"/>
                <a:gd name="connsiteX184" fmla="*/ 5695544 w 5744183"/>
                <a:gd name="connsiteY184" fmla="*/ 43774 h 1605063"/>
                <a:gd name="connsiteX185" fmla="*/ 5695544 w 5744183"/>
                <a:gd name="connsiteY185" fmla="*/ 14591 h 1605063"/>
                <a:gd name="connsiteX186" fmla="*/ 5705272 w 5744183"/>
                <a:gd name="connsiteY186" fmla="*/ 14591 h 1605063"/>
                <a:gd name="connsiteX187" fmla="*/ 5705272 w 5744183"/>
                <a:gd name="connsiteY187" fmla="*/ 0 h 1605063"/>
                <a:gd name="connsiteX188" fmla="*/ 5744183 w 5744183"/>
                <a:gd name="connsiteY188" fmla="*/ 0 h 1605063"/>
                <a:gd name="connsiteX0" fmla="*/ 0 w 5752181"/>
                <a:gd name="connsiteY0" fmla="*/ 1605063 h 1605063"/>
                <a:gd name="connsiteX1" fmla="*/ 92412 w 5752181"/>
                <a:gd name="connsiteY1" fmla="*/ 1605063 h 1605063"/>
                <a:gd name="connsiteX2" fmla="*/ 92412 w 5752181"/>
                <a:gd name="connsiteY2" fmla="*/ 1595336 h 1605063"/>
                <a:gd name="connsiteX3" fmla="*/ 175098 w 5752181"/>
                <a:gd name="connsiteY3" fmla="*/ 1595336 h 1605063"/>
                <a:gd name="connsiteX4" fmla="*/ 175098 w 5752181"/>
                <a:gd name="connsiteY4" fmla="*/ 1585608 h 1605063"/>
                <a:gd name="connsiteX5" fmla="*/ 286966 w 5752181"/>
                <a:gd name="connsiteY5" fmla="*/ 1585608 h 1605063"/>
                <a:gd name="connsiteX6" fmla="*/ 286966 w 5752181"/>
                <a:gd name="connsiteY6" fmla="*/ 1566153 h 1605063"/>
                <a:gd name="connsiteX7" fmla="*/ 384242 w 5752181"/>
                <a:gd name="connsiteY7" fmla="*/ 1566153 h 1605063"/>
                <a:gd name="connsiteX8" fmla="*/ 389106 w 5752181"/>
                <a:gd name="connsiteY8" fmla="*/ 1571017 h 1605063"/>
                <a:gd name="connsiteX9" fmla="*/ 423153 w 5752181"/>
                <a:gd name="connsiteY9" fmla="*/ 1571017 h 1605063"/>
                <a:gd name="connsiteX10" fmla="*/ 428017 w 5752181"/>
                <a:gd name="connsiteY10" fmla="*/ 1541834 h 1605063"/>
                <a:gd name="connsiteX11" fmla="*/ 583659 w 5752181"/>
                <a:gd name="connsiteY11" fmla="*/ 1541834 h 1605063"/>
                <a:gd name="connsiteX12" fmla="*/ 583659 w 5752181"/>
                <a:gd name="connsiteY12" fmla="*/ 1527242 h 1605063"/>
                <a:gd name="connsiteX13" fmla="*/ 797668 w 5752181"/>
                <a:gd name="connsiteY13" fmla="*/ 1527242 h 1605063"/>
                <a:gd name="connsiteX14" fmla="*/ 797668 w 5752181"/>
                <a:gd name="connsiteY14" fmla="*/ 1507787 h 1605063"/>
                <a:gd name="connsiteX15" fmla="*/ 899808 w 5752181"/>
                <a:gd name="connsiteY15" fmla="*/ 1507787 h 1605063"/>
                <a:gd name="connsiteX16" fmla="*/ 899808 w 5752181"/>
                <a:gd name="connsiteY16" fmla="*/ 1498059 h 1605063"/>
                <a:gd name="connsiteX17" fmla="*/ 1001949 w 5752181"/>
                <a:gd name="connsiteY17" fmla="*/ 1498059 h 1605063"/>
                <a:gd name="connsiteX18" fmla="*/ 1006812 w 5752181"/>
                <a:gd name="connsiteY18" fmla="*/ 1493196 h 1605063"/>
                <a:gd name="connsiteX19" fmla="*/ 1045723 w 5752181"/>
                <a:gd name="connsiteY19" fmla="*/ 1493196 h 1605063"/>
                <a:gd name="connsiteX20" fmla="*/ 1045723 w 5752181"/>
                <a:gd name="connsiteY20" fmla="*/ 1473740 h 1605063"/>
                <a:gd name="connsiteX21" fmla="*/ 1074906 w 5752181"/>
                <a:gd name="connsiteY21" fmla="*/ 1473740 h 1605063"/>
                <a:gd name="connsiteX22" fmla="*/ 1074906 w 5752181"/>
                <a:gd name="connsiteY22" fmla="*/ 1459148 h 1605063"/>
                <a:gd name="connsiteX23" fmla="*/ 1498059 w 5752181"/>
                <a:gd name="connsiteY23" fmla="*/ 1459148 h 1605063"/>
                <a:gd name="connsiteX24" fmla="*/ 1502923 w 5752181"/>
                <a:gd name="connsiteY24" fmla="*/ 1454284 h 1605063"/>
                <a:gd name="connsiteX25" fmla="*/ 1561289 w 5752181"/>
                <a:gd name="connsiteY25" fmla="*/ 1454284 h 1605063"/>
                <a:gd name="connsiteX26" fmla="*/ 1561289 w 5752181"/>
                <a:gd name="connsiteY26" fmla="*/ 1434829 h 1605063"/>
                <a:gd name="connsiteX27" fmla="*/ 1590472 w 5752181"/>
                <a:gd name="connsiteY27" fmla="*/ 1434829 h 1605063"/>
                <a:gd name="connsiteX28" fmla="*/ 1590472 w 5752181"/>
                <a:gd name="connsiteY28" fmla="*/ 1420238 h 1605063"/>
                <a:gd name="connsiteX29" fmla="*/ 1605063 w 5752181"/>
                <a:gd name="connsiteY29" fmla="*/ 1420238 h 1605063"/>
                <a:gd name="connsiteX30" fmla="*/ 1605063 w 5752181"/>
                <a:gd name="connsiteY30" fmla="*/ 1410510 h 1605063"/>
                <a:gd name="connsiteX31" fmla="*/ 1624519 w 5752181"/>
                <a:gd name="connsiteY31" fmla="*/ 1410510 h 1605063"/>
                <a:gd name="connsiteX32" fmla="*/ 1624519 w 5752181"/>
                <a:gd name="connsiteY32" fmla="*/ 1366736 h 1605063"/>
                <a:gd name="connsiteX33" fmla="*/ 1678021 w 5752181"/>
                <a:gd name="connsiteY33" fmla="*/ 1366736 h 1605063"/>
                <a:gd name="connsiteX34" fmla="*/ 1682885 w 5752181"/>
                <a:gd name="connsiteY34" fmla="*/ 1361872 h 1605063"/>
                <a:gd name="connsiteX35" fmla="*/ 1702340 w 5752181"/>
                <a:gd name="connsiteY35" fmla="*/ 1357008 h 1605063"/>
                <a:gd name="connsiteX36" fmla="*/ 1702340 w 5752181"/>
                <a:gd name="connsiteY36" fmla="*/ 1347280 h 1605063"/>
                <a:gd name="connsiteX37" fmla="*/ 1716932 w 5752181"/>
                <a:gd name="connsiteY37" fmla="*/ 1347280 h 1605063"/>
                <a:gd name="connsiteX38" fmla="*/ 1716932 w 5752181"/>
                <a:gd name="connsiteY38" fmla="*/ 1337553 h 1605063"/>
                <a:gd name="connsiteX39" fmla="*/ 1736387 w 5752181"/>
                <a:gd name="connsiteY39" fmla="*/ 1337553 h 1605063"/>
                <a:gd name="connsiteX40" fmla="*/ 1736387 w 5752181"/>
                <a:gd name="connsiteY40" fmla="*/ 1322961 h 1605063"/>
                <a:gd name="connsiteX41" fmla="*/ 1809344 w 5752181"/>
                <a:gd name="connsiteY41" fmla="*/ 1322961 h 1605063"/>
                <a:gd name="connsiteX42" fmla="*/ 1809344 w 5752181"/>
                <a:gd name="connsiteY42" fmla="*/ 1308370 h 1605063"/>
                <a:gd name="connsiteX43" fmla="*/ 1999034 w 5752181"/>
                <a:gd name="connsiteY43" fmla="*/ 1308370 h 1605063"/>
                <a:gd name="connsiteX44" fmla="*/ 2003898 w 5752181"/>
                <a:gd name="connsiteY44" fmla="*/ 1298642 h 1605063"/>
                <a:gd name="connsiteX45" fmla="*/ 2023353 w 5752181"/>
                <a:gd name="connsiteY45" fmla="*/ 1298642 h 1605063"/>
                <a:gd name="connsiteX46" fmla="*/ 2033080 w 5752181"/>
                <a:gd name="connsiteY46" fmla="*/ 1284051 h 1605063"/>
                <a:gd name="connsiteX47" fmla="*/ 2052536 w 5752181"/>
                <a:gd name="connsiteY47" fmla="*/ 1284051 h 1605063"/>
                <a:gd name="connsiteX48" fmla="*/ 2052536 w 5752181"/>
                <a:gd name="connsiteY48" fmla="*/ 1269459 h 1605063"/>
                <a:gd name="connsiteX49" fmla="*/ 2081719 w 5752181"/>
                <a:gd name="connsiteY49" fmla="*/ 1269459 h 1605063"/>
                <a:gd name="connsiteX50" fmla="*/ 2081719 w 5752181"/>
                <a:gd name="connsiteY50" fmla="*/ 1264595 h 1605063"/>
                <a:gd name="connsiteX51" fmla="*/ 2106038 w 5752181"/>
                <a:gd name="connsiteY51" fmla="*/ 1264595 h 1605063"/>
                <a:gd name="connsiteX52" fmla="*/ 2115766 w 5752181"/>
                <a:gd name="connsiteY52" fmla="*/ 1250004 h 1605063"/>
                <a:gd name="connsiteX53" fmla="*/ 2154676 w 5752181"/>
                <a:gd name="connsiteY53" fmla="*/ 1250004 h 1605063"/>
                <a:gd name="connsiteX54" fmla="*/ 2154676 w 5752181"/>
                <a:gd name="connsiteY54" fmla="*/ 1245140 h 1605063"/>
                <a:gd name="connsiteX55" fmla="*/ 2266544 w 5752181"/>
                <a:gd name="connsiteY55" fmla="*/ 1245140 h 1605063"/>
                <a:gd name="connsiteX56" fmla="*/ 2266544 w 5752181"/>
                <a:gd name="connsiteY56" fmla="*/ 1230548 h 1605063"/>
                <a:gd name="connsiteX57" fmla="*/ 2383276 w 5752181"/>
                <a:gd name="connsiteY57" fmla="*/ 1230548 h 1605063"/>
                <a:gd name="connsiteX58" fmla="*/ 2383276 w 5752181"/>
                <a:gd name="connsiteY58" fmla="*/ 1211093 h 1605063"/>
                <a:gd name="connsiteX59" fmla="*/ 2431915 w 5752181"/>
                <a:gd name="connsiteY59" fmla="*/ 1211093 h 1605063"/>
                <a:gd name="connsiteX60" fmla="*/ 2431915 w 5752181"/>
                <a:gd name="connsiteY60" fmla="*/ 1196502 h 1605063"/>
                <a:gd name="connsiteX61" fmla="*/ 2441642 w 5752181"/>
                <a:gd name="connsiteY61" fmla="*/ 1196502 h 1605063"/>
                <a:gd name="connsiteX62" fmla="*/ 2441642 w 5752181"/>
                <a:gd name="connsiteY62" fmla="*/ 1186774 h 1605063"/>
                <a:gd name="connsiteX63" fmla="*/ 2451370 w 5752181"/>
                <a:gd name="connsiteY63" fmla="*/ 1177046 h 1605063"/>
                <a:gd name="connsiteX64" fmla="*/ 2456234 w 5752181"/>
                <a:gd name="connsiteY64" fmla="*/ 1172182 h 1605063"/>
                <a:gd name="connsiteX65" fmla="*/ 2470825 w 5752181"/>
                <a:gd name="connsiteY65" fmla="*/ 1172182 h 1605063"/>
                <a:gd name="connsiteX66" fmla="*/ 2470825 w 5752181"/>
                <a:gd name="connsiteY66" fmla="*/ 1157591 h 1605063"/>
                <a:gd name="connsiteX67" fmla="*/ 2500008 w 5752181"/>
                <a:gd name="connsiteY67" fmla="*/ 1157591 h 1605063"/>
                <a:gd name="connsiteX68" fmla="*/ 2500008 w 5752181"/>
                <a:gd name="connsiteY68" fmla="*/ 1128408 h 1605063"/>
                <a:gd name="connsiteX69" fmla="*/ 2509736 w 5752181"/>
                <a:gd name="connsiteY69" fmla="*/ 1128408 h 1605063"/>
                <a:gd name="connsiteX70" fmla="*/ 2509736 w 5752181"/>
                <a:gd name="connsiteY70" fmla="*/ 1099225 h 1605063"/>
                <a:gd name="connsiteX71" fmla="*/ 2572966 w 5752181"/>
                <a:gd name="connsiteY71" fmla="*/ 1099225 h 1605063"/>
                <a:gd name="connsiteX72" fmla="*/ 2582693 w 5752181"/>
                <a:gd name="connsiteY72" fmla="*/ 1089498 h 1605063"/>
                <a:gd name="connsiteX73" fmla="*/ 2587557 w 5752181"/>
                <a:gd name="connsiteY73" fmla="*/ 1084634 h 1605063"/>
                <a:gd name="connsiteX74" fmla="*/ 2733472 w 5752181"/>
                <a:gd name="connsiteY74" fmla="*/ 1084634 h 1605063"/>
                <a:gd name="connsiteX75" fmla="*/ 2738336 w 5752181"/>
                <a:gd name="connsiteY75" fmla="*/ 1079770 h 1605063"/>
                <a:gd name="connsiteX76" fmla="*/ 2752927 w 5752181"/>
                <a:gd name="connsiteY76" fmla="*/ 1065179 h 1605063"/>
                <a:gd name="connsiteX77" fmla="*/ 3030166 w 5752181"/>
                <a:gd name="connsiteY77" fmla="*/ 1065179 h 1605063"/>
                <a:gd name="connsiteX78" fmla="*/ 3039893 w 5752181"/>
                <a:gd name="connsiteY78" fmla="*/ 1045723 h 1605063"/>
                <a:gd name="connsiteX79" fmla="*/ 3122578 w 5752181"/>
                <a:gd name="connsiteY79" fmla="*/ 1045723 h 1605063"/>
                <a:gd name="connsiteX80" fmla="*/ 3137170 w 5752181"/>
                <a:gd name="connsiteY80" fmla="*/ 1031131 h 1605063"/>
                <a:gd name="connsiteX81" fmla="*/ 3185808 w 5752181"/>
                <a:gd name="connsiteY81" fmla="*/ 1031131 h 1605063"/>
                <a:gd name="connsiteX82" fmla="*/ 3185808 w 5752181"/>
                <a:gd name="connsiteY82" fmla="*/ 1021404 h 1605063"/>
                <a:gd name="connsiteX83" fmla="*/ 3205263 w 5752181"/>
                <a:gd name="connsiteY83" fmla="*/ 1021404 h 1605063"/>
                <a:gd name="connsiteX84" fmla="*/ 3205263 w 5752181"/>
                <a:gd name="connsiteY84" fmla="*/ 997085 h 1605063"/>
                <a:gd name="connsiteX85" fmla="*/ 3239310 w 5752181"/>
                <a:gd name="connsiteY85" fmla="*/ 997085 h 1605063"/>
                <a:gd name="connsiteX86" fmla="*/ 3268493 w 5752181"/>
                <a:gd name="connsiteY86" fmla="*/ 967902 h 1605063"/>
                <a:gd name="connsiteX87" fmla="*/ 3292812 w 5752181"/>
                <a:gd name="connsiteY87" fmla="*/ 933855 h 1605063"/>
                <a:gd name="connsiteX88" fmla="*/ 3302540 w 5752181"/>
                <a:gd name="connsiteY88" fmla="*/ 924127 h 1605063"/>
                <a:gd name="connsiteX89" fmla="*/ 3302540 w 5752181"/>
                <a:gd name="connsiteY89" fmla="*/ 856034 h 1605063"/>
                <a:gd name="connsiteX90" fmla="*/ 3317132 w 5752181"/>
                <a:gd name="connsiteY90" fmla="*/ 856034 h 1605063"/>
                <a:gd name="connsiteX91" fmla="*/ 3317132 w 5752181"/>
                <a:gd name="connsiteY91" fmla="*/ 826851 h 1605063"/>
                <a:gd name="connsiteX92" fmla="*/ 3346315 w 5752181"/>
                <a:gd name="connsiteY92" fmla="*/ 826851 h 1605063"/>
                <a:gd name="connsiteX93" fmla="*/ 3351178 w 5752181"/>
                <a:gd name="connsiteY93" fmla="*/ 807395 h 1605063"/>
                <a:gd name="connsiteX94" fmla="*/ 3365770 w 5752181"/>
                <a:gd name="connsiteY94" fmla="*/ 797668 h 1605063"/>
                <a:gd name="connsiteX95" fmla="*/ 3370634 w 5752181"/>
                <a:gd name="connsiteY95" fmla="*/ 787940 h 1605063"/>
                <a:gd name="connsiteX96" fmla="*/ 3375498 w 5752181"/>
                <a:gd name="connsiteY96" fmla="*/ 787940 h 1605063"/>
                <a:gd name="connsiteX97" fmla="*/ 3385225 w 5752181"/>
                <a:gd name="connsiteY97" fmla="*/ 778212 h 1605063"/>
                <a:gd name="connsiteX98" fmla="*/ 3429000 w 5752181"/>
                <a:gd name="connsiteY98" fmla="*/ 778212 h 1605063"/>
                <a:gd name="connsiteX99" fmla="*/ 3429000 w 5752181"/>
                <a:gd name="connsiteY99" fmla="*/ 758757 h 1605063"/>
                <a:gd name="connsiteX100" fmla="*/ 3555459 w 5752181"/>
                <a:gd name="connsiteY100" fmla="*/ 758757 h 1605063"/>
                <a:gd name="connsiteX101" fmla="*/ 3565187 w 5752181"/>
                <a:gd name="connsiteY101" fmla="*/ 758757 h 1605063"/>
                <a:gd name="connsiteX102" fmla="*/ 3589506 w 5752181"/>
                <a:gd name="connsiteY102" fmla="*/ 758757 h 1605063"/>
                <a:gd name="connsiteX103" fmla="*/ 3589506 w 5752181"/>
                <a:gd name="connsiteY103" fmla="*/ 739302 h 1605063"/>
                <a:gd name="connsiteX104" fmla="*/ 3613825 w 5752181"/>
                <a:gd name="connsiteY104" fmla="*/ 739302 h 1605063"/>
                <a:gd name="connsiteX105" fmla="*/ 3623553 w 5752181"/>
                <a:gd name="connsiteY105" fmla="*/ 729574 h 1605063"/>
                <a:gd name="connsiteX106" fmla="*/ 3647872 w 5752181"/>
                <a:gd name="connsiteY106" fmla="*/ 729574 h 1605063"/>
                <a:gd name="connsiteX107" fmla="*/ 3647872 w 5752181"/>
                <a:gd name="connsiteY107" fmla="*/ 714983 h 1605063"/>
                <a:gd name="connsiteX108" fmla="*/ 3677055 w 5752181"/>
                <a:gd name="connsiteY108" fmla="*/ 714983 h 1605063"/>
                <a:gd name="connsiteX109" fmla="*/ 3686783 w 5752181"/>
                <a:gd name="connsiteY109" fmla="*/ 705255 h 1605063"/>
                <a:gd name="connsiteX110" fmla="*/ 3822970 w 5752181"/>
                <a:gd name="connsiteY110" fmla="*/ 705255 h 1605063"/>
                <a:gd name="connsiteX111" fmla="*/ 3822970 w 5752181"/>
                <a:gd name="connsiteY111" fmla="*/ 690663 h 1605063"/>
                <a:gd name="connsiteX112" fmla="*/ 3881336 w 5752181"/>
                <a:gd name="connsiteY112" fmla="*/ 690663 h 1605063"/>
                <a:gd name="connsiteX113" fmla="*/ 3886200 w 5752181"/>
                <a:gd name="connsiteY113" fmla="*/ 685799 h 1605063"/>
                <a:gd name="connsiteX114" fmla="*/ 4017523 w 5752181"/>
                <a:gd name="connsiteY114" fmla="*/ 685799 h 1605063"/>
                <a:gd name="connsiteX115" fmla="*/ 4017523 w 5752181"/>
                <a:gd name="connsiteY115" fmla="*/ 676072 h 1605063"/>
                <a:gd name="connsiteX116" fmla="*/ 4032115 w 5752181"/>
                <a:gd name="connsiteY116" fmla="*/ 676072 h 1605063"/>
                <a:gd name="connsiteX117" fmla="*/ 4032115 w 5752181"/>
                <a:gd name="connsiteY117" fmla="*/ 651753 h 1605063"/>
                <a:gd name="connsiteX118" fmla="*/ 4041843 w 5752181"/>
                <a:gd name="connsiteY118" fmla="*/ 642025 h 1605063"/>
                <a:gd name="connsiteX119" fmla="*/ 4056434 w 5752181"/>
                <a:gd name="connsiteY119" fmla="*/ 627434 h 1605063"/>
                <a:gd name="connsiteX120" fmla="*/ 4061298 w 5752181"/>
                <a:gd name="connsiteY120" fmla="*/ 622570 h 1605063"/>
                <a:gd name="connsiteX121" fmla="*/ 4061298 w 5752181"/>
                <a:gd name="connsiteY121" fmla="*/ 603114 h 1605063"/>
                <a:gd name="connsiteX122" fmla="*/ 4080753 w 5752181"/>
                <a:gd name="connsiteY122" fmla="*/ 603114 h 1605063"/>
                <a:gd name="connsiteX123" fmla="*/ 4090480 w 5752181"/>
                <a:gd name="connsiteY123" fmla="*/ 603114 h 1605063"/>
                <a:gd name="connsiteX124" fmla="*/ 4100208 w 5752181"/>
                <a:gd name="connsiteY124" fmla="*/ 593386 h 1605063"/>
                <a:gd name="connsiteX125" fmla="*/ 4109936 w 5752181"/>
                <a:gd name="connsiteY125" fmla="*/ 583658 h 1605063"/>
                <a:gd name="connsiteX126" fmla="*/ 4109936 w 5752181"/>
                <a:gd name="connsiteY126" fmla="*/ 559340 h 1605063"/>
                <a:gd name="connsiteX127" fmla="*/ 4139119 w 5752181"/>
                <a:gd name="connsiteY127" fmla="*/ 559340 h 1605063"/>
                <a:gd name="connsiteX128" fmla="*/ 4139119 w 5752181"/>
                <a:gd name="connsiteY128" fmla="*/ 544748 h 1605063"/>
                <a:gd name="connsiteX129" fmla="*/ 4168302 w 5752181"/>
                <a:gd name="connsiteY129" fmla="*/ 544748 h 1605063"/>
                <a:gd name="connsiteX130" fmla="*/ 4168302 w 5752181"/>
                <a:gd name="connsiteY130" fmla="*/ 520429 h 1605063"/>
                <a:gd name="connsiteX131" fmla="*/ 4178029 w 5752181"/>
                <a:gd name="connsiteY131" fmla="*/ 520429 h 1605063"/>
                <a:gd name="connsiteX132" fmla="*/ 4178029 w 5752181"/>
                <a:gd name="connsiteY132" fmla="*/ 496110 h 1605063"/>
                <a:gd name="connsiteX133" fmla="*/ 4231532 w 5752181"/>
                <a:gd name="connsiteY133" fmla="*/ 496110 h 1605063"/>
                <a:gd name="connsiteX134" fmla="*/ 4231532 w 5752181"/>
                <a:gd name="connsiteY134" fmla="*/ 486383 h 1605063"/>
                <a:gd name="connsiteX135" fmla="*/ 4250987 w 5752181"/>
                <a:gd name="connsiteY135" fmla="*/ 486383 h 1605063"/>
                <a:gd name="connsiteX136" fmla="*/ 4250987 w 5752181"/>
                <a:gd name="connsiteY136" fmla="*/ 476655 h 1605063"/>
                <a:gd name="connsiteX137" fmla="*/ 4396902 w 5752181"/>
                <a:gd name="connsiteY137" fmla="*/ 476655 h 1605063"/>
                <a:gd name="connsiteX138" fmla="*/ 4396902 w 5752181"/>
                <a:gd name="connsiteY138" fmla="*/ 462063 h 1605063"/>
                <a:gd name="connsiteX139" fmla="*/ 4533089 w 5752181"/>
                <a:gd name="connsiteY139" fmla="*/ 462063 h 1605063"/>
                <a:gd name="connsiteX140" fmla="*/ 4542816 w 5752181"/>
                <a:gd name="connsiteY140" fmla="*/ 452336 h 1605063"/>
                <a:gd name="connsiteX141" fmla="*/ 4586591 w 5752181"/>
                <a:gd name="connsiteY141" fmla="*/ 452336 h 1605063"/>
                <a:gd name="connsiteX142" fmla="*/ 4606046 w 5752181"/>
                <a:gd name="connsiteY142" fmla="*/ 432881 h 1605063"/>
                <a:gd name="connsiteX143" fmla="*/ 4615774 w 5752181"/>
                <a:gd name="connsiteY143" fmla="*/ 423153 h 1605063"/>
                <a:gd name="connsiteX144" fmla="*/ 4795736 w 5752181"/>
                <a:gd name="connsiteY144" fmla="*/ 423153 h 1605063"/>
                <a:gd name="connsiteX145" fmla="*/ 4795736 w 5752181"/>
                <a:gd name="connsiteY145" fmla="*/ 403697 h 1605063"/>
                <a:gd name="connsiteX146" fmla="*/ 4834646 w 5752181"/>
                <a:gd name="connsiteY146" fmla="*/ 403697 h 1605063"/>
                <a:gd name="connsiteX147" fmla="*/ 4834646 w 5752181"/>
                <a:gd name="connsiteY147" fmla="*/ 374514 h 1605063"/>
                <a:gd name="connsiteX148" fmla="*/ 4844374 w 5752181"/>
                <a:gd name="connsiteY148" fmla="*/ 374514 h 1605063"/>
                <a:gd name="connsiteX149" fmla="*/ 4878421 w 5752181"/>
                <a:gd name="connsiteY149" fmla="*/ 374514 h 1605063"/>
                <a:gd name="connsiteX150" fmla="*/ 4883285 w 5752181"/>
                <a:gd name="connsiteY150" fmla="*/ 350195 h 1605063"/>
                <a:gd name="connsiteX151" fmla="*/ 4912468 w 5752181"/>
                <a:gd name="connsiteY151" fmla="*/ 340467 h 1605063"/>
                <a:gd name="connsiteX152" fmla="*/ 4912468 w 5752181"/>
                <a:gd name="connsiteY152" fmla="*/ 311285 h 1605063"/>
                <a:gd name="connsiteX153" fmla="*/ 4927059 w 5752181"/>
                <a:gd name="connsiteY153" fmla="*/ 311285 h 1605063"/>
                <a:gd name="connsiteX154" fmla="*/ 4927059 w 5752181"/>
                <a:gd name="connsiteY154" fmla="*/ 286966 h 1605063"/>
                <a:gd name="connsiteX155" fmla="*/ 4936787 w 5752181"/>
                <a:gd name="connsiteY155" fmla="*/ 277238 h 1605063"/>
                <a:gd name="connsiteX156" fmla="*/ 4936787 w 5752181"/>
                <a:gd name="connsiteY156" fmla="*/ 262646 h 1605063"/>
                <a:gd name="connsiteX157" fmla="*/ 4941650 w 5752181"/>
                <a:gd name="connsiteY157" fmla="*/ 257783 h 1605063"/>
                <a:gd name="connsiteX158" fmla="*/ 4951378 w 5752181"/>
                <a:gd name="connsiteY158" fmla="*/ 257783 h 1605063"/>
                <a:gd name="connsiteX159" fmla="*/ 4951378 w 5752181"/>
                <a:gd name="connsiteY159" fmla="*/ 248055 h 1605063"/>
                <a:gd name="connsiteX160" fmla="*/ 4995153 w 5752181"/>
                <a:gd name="connsiteY160" fmla="*/ 248055 h 1605063"/>
                <a:gd name="connsiteX161" fmla="*/ 4995153 w 5752181"/>
                <a:gd name="connsiteY161" fmla="*/ 233463 h 1605063"/>
                <a:gd name="connsiteX162" fmla="*/ 5004880 w 5752181"/>
                <a:gd name="connsiteY162" fmla="*/ 223736 h 1605063"/>
                <a:gd name="connsiteX163" fmla="*/ 5014608 w 5752181"/>
                <a:gd name="connsiteY163" fmla="*/ 214008 h 1605063"/>
                <a:gd name="connsiteX164" fmla="*/ 5131340 w 5752181"/>
                <a:gd name="connsiteY164" fmla="*/ 214008 h 1605063"/>
                <a:gd name="connsiteX165" fmla="*/ 5131340 w 5752181"/>
                <a:gd name="connsiteY165" fmla="*/ 184825 h 1605063"/>
                <a:gd name="connsiteX166" fmla="*/ 5214025 w 5752181"/>
                <a:gd name="connsiteY166" fmla="*/ 184825 h 1605063"/>
                <a:gd name="connsiteX167" fmla="*/ 5214025 w 5752181"/>
                <a:gd name="connsiteY167" fmla="*/ 175097 h 1605063"/>
                <a:gd name="connsiteX168" fmla="*/ 5233480 w 5752181"/>
                <a:gd name="connsiteY168" fmla="*/ 175097 h 1605063"/>
                <a:gd name="connsiteX169" fmla="*/ 5233480 w 5752181"/>
                <a:gd name="connsiteY169" fmla="*/ 155642 h 1605063"/>
                <a:gd name="connsiteX170" fmla="*/ 5262663 w 5752181"/>
                <a:gd name="connsiteY170" fmla="*/ 155642 h 1605063"/>
                <a:gd name="connsiteX171" fmla="*/ 5262663 w 5752181"/>
                <a:gd name="connsiteY171" fmla="*/ 141051 h 1605063"/>
                <a:gd name="connsiteX172" fmla="*/ 5286983 w 5752181"/>
                <a:gd name="connsiteY172" fmla="*/ 141051 h 1605063"/>
                <a:gd name="connsiteX173" fmla="*/ 5286983 w 5752181"/>
                <a:gd name="connsiteY173" fmla="*/ 126459 h 1605063"/>
                <a:gd name="connsiteX174" fmla="*/ 5296710 w 5752181"/>
                <a:gd name="connsiteY174" fmla="*/ 126459 h 1605063"/>
                <a:gd name="connsiteX175" fmla="*/ 5296710 w 5752181"/>
                <a:gd name="connsiteY175" fmla="*/ 121595 h 1605063"/>
                <a:gd name="connsiteX176" fmla="*/ 5350212 w 5752181"/>
                <a:gd name="connsiteY176" fmla="*/ 121595 h 1605063"/>
                <a:gd name="connsiteX177" fmla="*/ 5350212 w 5752181"/>
                <a:gd name="connsiteY177" fmla="*/ 111868 h 1605063"/>
                <a:gd name="connsiteX178" fmla="*/ 5374532 w 5752181"/>
                <a:gd name="connsiteY178" fmla="*/ 111868 h 1605063"/>
                <a:gd name="connsiteX179" fmla="*/ 5374532 w 5752181"/>
                <a:gd name="connsiteY179" fmla="*/ 82685 h 1605063"/>
                <a:gd name="connsiteX180" fmla="*/ 5481536 w 5752181"/>
                <a:gd name="connsiteY180" fmla="*/ 82685 h 1605063"/>
                <a:gd name="connsiteX181" fmla="*/ 5481536 w 5752181"/>
                <a:gd name="connsiteY181" fmla="*/ 63229 h 1605063"/>
                <a:gd name="connsiteX182" fmla="*/ 5666361 w 5752181"/>
                <a:gd name="connsiteY182" fmla="*/ 63229 h 1605063"/>
                <a:gd name="connsiteX183" fmla="*/ 5666361 w 5752181"/>
                <a:gd name="connsiteY183" fmla="*/ 43774 h 1605063"/>
                <a:gd name="connsiteX184" fmla="*/ 5695544 w 5752181"/>
                <a:gd name="connsiteY184" fmla="*/ 43774 h 1605063"/>
                <a:gd name="connsiteX185" fmla="*/ 5695544 w 5752181"/>
                <a:gd name="connsiteY185" fmla="*/ 14591 h 1605063"/>
                <a:gd name="connsiteX186" fmla="*/ 5705272 w 5752181"/>
                <a:gd name="connsiteY186" fmla="*/ 14591 h 1605063"/>
                <a:gd name="connsiteX187" fmla="*/ 5705272 w 5752181"/>
                <a:gd name="connsiteY187" fmla="*/ 0 h 1605063"/>
                <a:gd name="connsiteX188" fmla="*/ 5752181 w 5752181"/>
                <a:gd name="connsiteY188" fmla="*/ 0 h 16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752181" h="1605063">
                  <a:moveTo>
                    <a:pt x="0" y="1605063"/>
                  </a:moveTo>
                  <a:lnTo>
                    <a:pt x="92412" y="1605063"/>
                  </a:lnTo>
                  <a:lnTo>
                    <a:pt x="92412" y="1595336"/>
                  </a:lnTo>
                  <a:lnTo>
                    <a:pt x="175098" y="1595336"/>
                  </a:lnTo>
                  <a:lnTo>
                    <a:pt x="175098" y="1585608"/>
                  </a:lnTo>
                  <a:lnTo>
                    <a:pt x="286966" y="1585608"/>
                  </a:lnTo>
                  <a:lnTo>
                    <a:pt x="286966" y="1566153"/>
                  </a:lnTo>
                  <a:lnTo>
                    <a:pt x="384242" y="1566153"/>
                  </a:lnTo>
                  <a:lnTo>
                    <a:pt x="389106" y="1571017"/>
                  </a:lnTo>
                  <a:lnTo>
                    <a:pt x="423153" y="1571017"/>
                  </a:lnTo>
                  <a:lnTo>
                    <a:pt x="428017" y="1541834"/>
                  </a:lnTo>
                  <a:lnTo>
                    <a:pt x="583659" y="1541834"/>
                  </a:lnTo>
                  <a:lnTo>
                    <a:pt x="583659" y="1527242"/>
                  </a:lnTo>
                  <a:lnTo>
                    <a:pt x="797668" y="1527242"/>
                  </a:lnTo>
                  <a:lnTo>
                    <a:pt x="797668" y="1507787"/>
                  </a:lnTo>
                  <a:lnTo>
                    <a:pt x="899808" y="1507787"/>
                  </a:lnTo>
                  <a:lnTo>
                    <a:pt x="899808" y="1498059"/>
                  </a:lnTo>
                  <a:lnTo>
                    <a:pt x="1001949" y="1498059"/>
                  </a:lnTo>
                  <a:lnTo>
                    <a:pt x="1006812" y="1493196"/>
                  </a:lnTo>
                  <a:lnTo>
                    <a:pt x="1045723" y="1493196"/>
                  </a:lnTo>
                  <a:lnTo>
                    <a:pt x="1045723" y="1473740"/>
                  </a:lnTo>
                  <a:lnTo>
                    <a:pt x="1074906" y="1473740"/>
                  </a:lnTo>
                  <a:lnTo>
                    <a:pt x="1074906" y="1459148"/>
                  </a:lnTo>
                  <a:lnTo>
                    <a:pt x="1498059" y="1459148"/>
                  </a:lnTo>
                  <a:lnTo>
                    <a:pt x="1502923" y="1454284"/>
                  </a:lnTo>
                  <a:lnTo>
                    <a:pt x="1561289" y="1454284"/>
                  </a:lnTo>
                  <a:lnTo>
                    <a:pt x="1561289" y="1434829"/>
                  </a:lnTo>
                  <a:lnTo>
                    <a:pt x="1590472" y="1434829"/>
                  </a:lnTo>
                  <a:lnTo>
                    <a:pt x="1590472" y="1420238"/>
                  </a:lnTo>
                  <a:lnTo>
                    <a:pt x="1605063" y="1420238"/>
                  </a:lnTo>
                  <a:lnTo>
                    <a:pt x="1605063" y="1410510"/>
                  </a:lnTo>
                  <a:lnTo>
                    <a:pt x="1624519" y="1410510"/>
                  </a:lnTo>
                  <a:lnTo>
                    <a:pt x="1624519" y="1366736"/>
                  </a:lnTo>
                  <a:lnTo>
                    <a:pt x="1678021" y="1366736"/>
                  </a:lnTo>
                  <a:lnTo>
                    <a:pt x="1682885" y="1361872"/>
                  </a:lnTo>
                  <a:lnTo>
                    <a:pt x="1702340" y="1357008"/>
                  </a:lnTo>
                  <a:lnTo>
                    <a:pt x="1702340" y="1347280"/>
                  </a:lnTo>
                  <a:lnTo>
                    <a:pt x="1716932" y="1347280"/>
                  </a:lnTo>
                  <a:lnTo>
                    <a:pt x="1716932" y="1337553"/>
                  </a:lnTo>
                  <a:lnTo>
                    <a:pt x="1736387" y="1337553"/>
                  </a:lnTo>
                  <a:lnTo>
                    <a:pt x="1736387" y="1322961"/>
                  </a:lnTo>
                  <a:lnTo>
                    <a:pt x="1809344" y="1322961"/>
                  </a:lnTo>
                  <a:lnTo>
                    <a:pt x="1809344" y="1308370"/>
                  </a:lnTo>
                  <a:lnTo>
                    <a:pt x="1999034" y="1308370"/>
                  </a:lnTo>
                  <a:lnTo>
                    <a:pt x="2003898" y="1298642"/>
                  </a:lnTo>
                  <a:lnTo>
                    <a:pt x="2023353" y="1298642"/>
                  </a:lnTo>
                  <a:lnTo>
                    <a:pt x="2033080" y="1284051"/>
                  </a:lnTo>
                  <a:lnTo>
                    <a:pt x="2052536" y="1284051"/>
                  </a:lnTo>
                  <a:lnTo>
                    <a:pt x="2052536" y="1269459"/>
                  </a:lnTo>
                  <a:lnTo>
                    <a:pt x="2081719" y="1269459"/>
                  </a:lnTo>
                  <a:lnTo>
                    <a:pt x="2081719" y="1264595"/>
                  </a:lnTo>
                  <a:lnTo>
                    <a:pt x="2106038" y="1264595"/>
                  </a:lnTo>
                  <a:lnTo>
                    <a:pt x="2115766" y="1250004"/>
                  </a:lnTo>
                  <a:lnTo>
                    <a:pt x="2154676" y="1250004"/>
                  </a:lnTo>
                  <a:lnTo>
                    <a:pt x="2154676" y="1245140"/>
                  </a:lnTo>
                  <a:lnTo>
                    <a:pt x="2266544" y="1245140"/>
                  </a:lnTo>
                  <a:lnTo>
                    <a:pt x="2266544" y="1230548"/>
                  </a:lnTo>
                  <a:lnTo>
                    <a:pt x="2383276" y="1230548"/>
                  </a:lnTo>
                  <a:lnTo>
                    <a:pt x="2383276" y="1211093"/>
                  </a:lnTo>
                  <a:lnTo>
                    <a:pt x="2431915" y="1211093"/>
                  </a:lnTo>
                  <a:lnTo>
                    <a:pt x="2431915" y="1196502"/>
                  </a:lnTo>
                  <a:lnTo>
                    <a:pt x="2441642" y="1196502"/>
                  </a:lnTo>
                  <a:lnTo>
                    <a:pt x="2441642" y="1186774"/>
                  </a:lnTo>
                  <a:lnTo>
                    <a:pt x="2451370" y="1177046"/>
                  </a:lnTo>
                  <a:lnTo>
                    <a:pt x="2456234" y="1172182"/>
                  </a:lnTo>
                  <a:lnTo>
                    <a:pt x="2470825" y="1172182"/>
                  </a:lnTo>
                  <a:lnTo>
                    <a:pt x="2470825" y="1157591"/>
                  </a:lnTo>
                  <a:lnTo>
                    <a:pt x="2500008" y="1157591"/>
                  </a:lnTo>
                  <a:lnTo>
                    <a:pt x="2500008" y="1128408"/>
                  </a:lnTo>
                  <a:lnTo>
                    <a:pt x="2509736" y="1128408"/>
                  </a:lnTo>
                  <a:lnTo>
                    <a:pt x="2509736" y="1099225"/>
                  </a:lnTo>
                  <a:lnTo>
                    <a:pt x="2572966" y="1099225"/>
                  </a:lnTo>
                  <a:lnTo>
                    <a:pt x="2582693" y="1089498"/>
                  </a:lnTo>
                  <a:lnTo>
                    <a:pt x="2587557" y="1084634"/>
                  </a:lnTo>
                  <a:lnTo>
                    <a:pt x="2733472" y="1084634"/>
                  </a:lnTo>
                  <a:lnTo>
                    <a:pt x="2738336" y="1079770"/>
                  </a:lnTo>
                  <a:lnTo>
                    <a:pt x="2752927" y="1065179"/>
                  </a:lnTo>
                  <a:lnTo>
                    <a:pt x="3030166" y="1065179"/>
                  </a:lnTo>
                  <a:lnTo>
                    <a:pt x="3039893" y="1045723"/>
                  </a:lnTo>
                  <a:lnTo>
                    <a:pt x="3122578" y="1045723"/>
                  </a:lnTo>
                  <a:lnTo>
                    <a:pt x="3137170" y="1031131"/>
                  </a:lnTo>
                  <a:lnTo>
                    <a:pt x="3185808" y="1031131"/>
                  </a:lnTo>
                  <a:lnTo>
                    <a:pt x="3185808" y="1021404"/>
                  </a:lnTo>
                  <a:lnTo>
                    <a:pt x="3205263" y="1021404"/>
                  </a:lnTo>
                  <a:lnTo>
                    <a:pt x="3205263" y="997085"/>
                  </a:lnTo>
                  <a:lnTo>
                    <a:pt x="3239310" y="997085"/>
                  </a:lnTo>
                  <a:lnTo>
                    <a:pt x="3268493" y="967902"/>
                  </a:lnTo>
                  <a:lnTo>
                    <a:pt x="3292812" y="933855"/>
                  </a:lnTo>
                  <a:lnTo>
                    <a:pt x="3302540" y="924127"/>
                  </a:lnTo>
                  <a:lnTo>
                    <a:pt x="3302540" y="856034"/>
                  </a:lnTo>
                  <a:lnTo>
                    <a:pt x="3317132" y="856034"/>
                  </a:lnTo>
                  <a:lnTo>
                    <a:pt x="3317132" y="826851"/>
                  </a:lnTo>
                  <a:lnTo>
                    <a:pt x="3346315" y="826851"/>
                  </a:lnTo>
                  <a:lnTo>
                    <a:pt x="3351178" y="807395"/>
                  </a:lnTo>
                  <a:lnTo>
                    <a:pt x="3365770" y="797668"/>
                  </a:lnTo>
                  <a:lnTo>
                    <a:pt x="3370634" y="787940"/>
                  </a:lnTo>
                  <a:lnTo>
                    <a:pt x="3375498" y="787940"/>
                  </a:lnTo>
                  <a:lnTo>
                    <a:pt x="3385225" y="778212"/>
                  </a:lnTo>
                  <a:lnTo>
                    <a:pt x="3429000" y="778212"/>
                  </a:lnTo>
                  <a:lnTo>
                    <a:pt x="3429000" y="758757"/>
                  </a:lnTo>
                  <a:lnTo>
                    <a:pt x="3555459" y="758757"/>
                  </a:lnTo>
                  <a:lnTo>
                    <a:pt x="3565187" y="758757"/>
                  </a:lnTo>
                  <a:lnTo>
                    <a:pt x="3589506" y="758757"/>
                  </a:lnTo>
                  <a:lnTo>
                    <a:pt x="3589506" y="739302"/>
                  </a:lnTo>
                  <a:lnTo>
                    <a:pt x="3613825" y="739302"/>
                  </a:lnTo>
                  <a:lnTo>
                    <a:pt x="3623553" y="729574"/>
                  </a:lnTo>
                  <a:lnTo>
                    <a:pt x="3647872" y="729574"/>
                  </a:lnTo>
                  <a:lnTo>
                    <a:pt x="3647872" y="714983"/>
                  </a:lnTo>
                  <a:lnTo>
                    <a:pt x="3677055" y="714983"/>
                  </a:lnTo>
                  <a:lnTo>
                    <a:pt x="3686783" y="705255"/>
                  </a:lnTo>
                  <a:lnTo>
                    <a:pt x="3822970" y="705255"/>
                  </a:lnTo>
                  <a:lnTo>
                    <a:pt x="3822970" y="690663"/>
                  </a:lnTo>
                  <a:lnTo>
                    <a:pt x="3881336" y="690663"/>
                  </a:lnTo>
                  <a:lnTo>
                    <a:pt x="3886200" y="685799"/>
                  </a:lnTo>
                  <a:lnTo>
                    <a:pt x="4017523" y="685799"/>
                  </a:lnTo>
                  <a:lnTo>
                    <a:pt x="4017523" y="676072"/>
                  </a:lnTo>
                  <a:lnTo>
                    <a:pt x="4032115" y="676072"/>
                  </a:lnTo>
                  <a:lnTo>
                    <a:pt x="4032115" y="651753"/>
                  </a:lnTo>
                  <a:lnTo>
                    <a:pt x="4041843" y="642025"/>
                  </a:lnTo>
                  <a:lnTo>
                    <a:pt x="4056434" y="627434"/>
                  </a:lnTo>
                  <a:lnTo>
                    <a:pt x="4061298" y="622570"/>
                  </a:lnTo>
                  <a:lnTo>
                    <a:pt x="4061298" y="603114"/>
                  </a:lnTo>
                  <a:lnTo>
                    <a:pt x="4080753" y="603114"/>
                  </a:lnTo>
                  <a:lnTo>
                    <a:pt x="4090480" y="603114"/>
                  </a:lnTo>
                  <a:lnTo>
                    <a:pt x="4100208" y="593386"/>
                  </a:lnTo>
                  <a:lnTo>
                    <a:pt x="4109936" y="583658"/>
                  </a:lnTo>
                  <a:lnTo>
                    <a:pt x="4109936" y="559340"/>
                  </a:lnTo>
                  <a:lnTo>
                    <a:pt x="4139119" y="559340"/>
                  </a:lnTo>
                  <a:lnTo>
                    <a:pt x="4139119" y="544748"/>
                  </a:lnTo>
                  <a:lnTo>
                    <a:pt x="4168302" y="544748"/>
                  </a:lnTo>
                  <a:lnTo>
                    <a:pt x="4168302" y="520429"/>
                  </a:lnTo>
                  <a:lnTo>
                    <a:pt x="4178029" y="520429"/>
                  </a:lnTo>
                  <a:lnTo>
                    <a:pt x="4178029" y="496110"/>
                  </a:lnTo>
                  <a:lnTo>
                    <a:pt x="4231532" y="496110"/>
                  </a:lnTo>
                  <a:lnTo>
                    <a:pt x="4231532" y="486383"/>
                  </a:lnTo>
                  <a:lnTo>
                    <a:pt x="4250987" y="486383"/>
                  </a:lnTo>
                  <a:lnTo>
                    <a:pt x="4250987" y="476655"/>
                  </a:lnTo>
                  <a:lnTo>
                    <a:pt x="4396902" y="476655"/>
                  </a:lnTo>
                  <a:lnTo>
                    <a:pt x="4396902" y="462063"/>
                  </a:lnTo>
                  <a:lnTo>
                    <a:pt x="4533089" y="462063"/>
                  </a:lnTo>
                  <a:lnTo>
                    <a:pt x="4542816" y="452336"/>
                  </a:lnTo>
                  <a:lnTo>
                    <a:pt x="4586591" y="452336"/>
                  </a:lnTo>
                  <a:lnTo>
                    <a:pt x="4606046" y="432881"/>
                  </a:lnTo>
                  <a:lnTo>
                    <a:pt x="4615774" y="423153"/>
                  </a:lnTo>
                  <a:lnTo>
                    <a:pt x="4795736" y="423153"/>
                  </a:lnTo>
                  <a:lnTo>
                    <a:pt x="4795736" y="403697"/>
                  </a:lnTo>
                  <a:lnTo>
                    <a:pt x="4834646" y="403697"/>
                  </a:lnTo>
                  <a:lnTo>
                    <a:pt x="4834646" y="374514"/>
                  </a:lnTo>
                  <a:lnTo>
                    <a:pt x="4844374" y="374514"/>
                  </a:lnTo>
                  <a:cubicBezTo>
                    <a:pt x="4855723" y="374514"/>
                    <a:pt x="4871936" y="378567"/>
                    <a:pt x="4878421" y="374514"/>
                  </a:cubicBezTo>
                  <a:cubicBezTo>
                    <a:pt x="4884906" y="370461"/>
                    <a:pt x="4881664" y="358301"/>
                    <a:pt x="4883285" y="350195"/>
                  </a:cubicBezTo>
                  <a:lnTo>
                    <a:pt x="4912468" y="340467"/>
                  </a:lnTo>
                  <a:lnTo>
                    <a:pt x="4912468" y="311285"/>
                  </a:lnTo>
                  <a:lnTo>
                    <a:pt x="4927059" y="311285"/>
                  </a:lnTo>
                  <a:lnTo>
                    <a:pt x="4927059" y="286966"/>
                  </a:lnTo>
                  <a:lnTo>
                    <a:pt x="4936787" y="277238"/>
                  </a:lnTo>
                  <a:lnTo>
                    <a:pt x="4936787" y="262646"/>
                  </a:lnTo>
                  <a:lnTo>
                    <a:pt x="4941650" y="257783"/>
                  </a:lnTo>
                  <a:lnTo>
                    <a:pt x="4951378" y="257783"/>
                  </a:lnTo>
                  <a:lnTo>
                    <a:pt x="4951378" y="248055"/>
                  </a:lnTo>
                  <a:lnTo>
                    <a:pt x="4995153" y="248055"/>
                  </a:lnTo>
                  <a:lnTo>
                    <a:pt x="4995153" y="233463"/>
                  </a:lnTo>
                  <a:lnTo>
                    <a:pt x="5004880" y="223736"/>
                  </a:lnTo>
                  <a:lnTo>
                    <a:pt x="5014608" y="214008"/>
                  </a:lnTo>
                  <a:lnTo>
                    <a:pt x="5131340" y="214008"/>
                  </a:lnTo>
                  <a:lnTo>
                    <a:pt x="5131340" y="184825"/>
                  </a:lnTo>
                  <a:lnTo>
                    <a:pt x="5214025" y="184825"/>
                  </a:lnTo>
                  <a:lnTo>
                    <a:pt x="5214025" y="175097"/>
                  </a:lnTo>
                  <a:lnTo>
                    <a:pt x="5233480" y="175097"/>
                  </a:lnTo>
                  <a:lnTo>
                    <a:pt x="5233480" y="155642"/>
                  </a:lnTo>
                  <a:lnTo>
                    <a:pt x="5262663" y="155642"/>
                  </a:lnTo>
                  <a:lnTo>
                    <a:pt x="5262663" y="141051"/>
                  </a:lnTo>
                  <a:lnTo>
                    <a:pt x="5286983" y="141051"/>
                  </a:lnTo>
                  <a:lnTo>
                    <a:pt x="5286983" y="126459"/>
                  </a:lnTo>
                  <a:lnTo>
                    <a:pt x="5296710" y="126459"/>
                  </a:lnTo>
                  <a:lnTo>
                    <a:pt x="5296710" y="121595"/>
                  </a:lnTo>
                  <a:lnTo>
                    <a:pt x="5350212" y="121595"/>
                  </a:lnTo>
                  <a:lnTo>
                    <a:pt x="5350212" y="111868"/>
                  </a:lnTo>
                  <a:lnTo>
                    <a:pt x="5374532" y="111868"/>
                  </a:lnTo>
                  <a:lnTo>
                    <a:pt x="5374532" y="82685"/>
                  </a:lnTo>
                  <a:lnTo>
                    <a:pt x="5481536" y="82685"/>
                  </a:lnTo>
                  <a:lnTo>
                    <a:pt x="5481536" y="63229"/>
                  </a:lnTo>
                  <a:lnTo>
                    <a:pt x="5666361" y="63229"/>
                  </a:lnTo>
                  <a:lnTo>
                    <a:pt x="5666361" y="43774"/>
                  </a:lnTo>
                  <a:lnTo>
                    <a:pt x="5695544" y="43774"/>
                  </a:lnTo>
                  <a:lnTo>
                    <a:pt x="5695544" y="14591"/>
                  </a:lnTo>
                  <a:lnTo>
                    <a:pt x="5705272" y="14591"/>
                  </a:lnTo>
                  <a:lnTo>
                    <a:pt x="5705272" y="0"/>
                  </a:lnTo>
                  <a:lnTo>
                    <a:pt x="5752181"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88" name="Freeform: Shape 87">
              <a:extLst>
                <a:ext uri="{FF2B5EF4-FFF2-40B4-BE49-F238E27FC236}">
                  <a16:creationId xmlns="" xmlns:a16="http://schemas.microsoft.com/office/drawing/2014/main" id="{A0E6496C-1F1A-4A3A-879A-BB7FFC7536A2}"/>
                </a:ext>
              </a:extLst>
            </p:cNvPr>
            <p:cNvSpPr/>
            <p:nvPr/>
          </p:nvSpPr>
          <p:spPr>
            <a:xfrm>
              <a:off x="8763389" y="3407884"/>
              <a:ext cx="813942" cy="401286"/>
            </a:xfrm>
            <a:custGeom>
              <a:avLst/>
              <a:gdLst>
                <a:gd name="connsiteX0" fmla="*/ 0 w 829937"/>
                <a:gd name="connsiteY0" fmla="*/ 403952 h 403952"/>
                <a:gd name="connsiteX1" fmla="*/ 0 w 829937"/>
                <a:gd name="connsiteY1" fmla="*/ 330506 h 403952"/>
                <a:gd name="connsiteX2" fmla="*/ 29378 w 829937"/>
                <a:gd name="connsiteY2" fmla="*/ 330506 h 403952"/>
                <a:gd name="connsiteX3" fmla="*/ 29378 w 829937"/>
                <a:gd name="connsiteY3" fmla="*/ 293783 h 403952"/>
                <a:gd name="connsiteX4" fmla="*/ 47740 w 829937"/>
                <a:gd name="connsiteY4" fmla="*/ 293783 h 403952"/>
                <a:gd name="connsiteX5" fmla="*/ 47740 w 829937"/>
                <a:gd name="connsiteY5" fmla="*/ 257061 h 403952"/>
                <a:gd name="connsiteX6" fmla="*/ 55084 w 829937"/>
                <a:gd name="connsiteY6" fmla="*/ 257061 h 403952"/>
                <a:gd name="connsiteX7" fmla="*/ 55084 w 829937"/>
                <a:gd name="connsiteY7" fmla="*/ 246044 h 403952"/>
                <a:gd name="connsiteX8" fmla="*/ 146891 w 829937"/>
                <a:gd name="connsiteY8" fmla="*/ 246044 h 403952"/>
                <a:gd name="connsiteX9" fmla="*/ 146891 w 829937"/>
                <a:gd name="connsiteY9" fmla="*/ 224010 h 403952"/>
                <a:gd name="connsiteX10" fmla="*/ 161580 w 829937"/>
                <a:gd name="connsiteY10" fmla="*/ 224010 h 403952"/>
                <a:gd name="connsiteX11" fmla="*/ 161580 w 829937"/>
                <a:gd name="connsiteY11" fmla="*/ 201976 h 403952"/>
                <a:gd name="connsiteX12" fmla="*/ 495759 w 829937"/>
                <a:gd name="connsiteY12" fmla="*/ 201976 h 403952"/>
                <a:gd name="connsiteX13" fmla="*/ 495759 w 829937"/>
                <a:gd name="connsiteY13" fmla="*/ 168926 h 403952"/>
                <a:gd name="connsiteX14" fmla="*/ 774853 w 829937"/>
                <a:gd name="connsiteY14" fmla="*/ 168926 h 403952"/>
                <a:gd name="connsiteX15" fmla="*/ 774853 w 829937"/>
                <a:gd name="connsiteY15" fmla="*/ 135875 h 403952"/>
                <a:gd name="connsiteX16" fmla="*/ 789542 w 829937"/>
                <a:gd name="connsiteY16" fmla="*/ 135875 h 403952"/>
                <a:gd name="connsiteX17" fmla="*/ 789542 w 829937"/>
                <a:gd name="connsiteY17" fmla="*/ 88135 h 403952"/>
                <a:gd name="connsiteX18" fmla="*/ 818920 w 829937"/>
                <a:gd name="connsiteY18" fmla="*/ 88135 h 403952"/>
                <a:gd name="connsiteX19" fmla="*/ 818920 w 829937"/>
                <a:gd name="connsiteY19" fmla="*/ 44068 h 403952"/>
                <a:gd name="connsiteX20" fmla="*/ 829937 w 829937"/>
                <a:gd name="connsiteY20" fmla="*/ 44068 h 403952"/>
                <a:gd name="connsiteX21" fmla="*/ 829937 w 829937"/>
                <a:gd name="connsiteY21" fmla="*/ 0 h 403952"/>
                <a:gd name="connsiteX0" fmla="*/ 10663 w 829937"/>
                <a:gd name="connsiteY0" fmla="*/ 401286 h 401286"/>
                <a:gd name="connsiteX1" fmla="*/ 0 w 829937"/>
                <a:gd name="connsiteY1" fmla="*/ 330506 h 401286"/>
                <a:gd name="connsiteX2" fmla="*/ 29378 w 829937"/>
                <a:gd name="connsiteY2" fmla="*/ 330506 h 401286"/>
                <a:gd name="connsiteX3" fmla="*/ 29378 w 829937"/>
                <a:gd name="connsiteY3" fmla="*/ 293783 h 401286"/>
                <a:gd name="connsiteX4" fmla="*/ 47740 w 829937"/>
                <a:gd name="connsiteY4" fmla="*/ 293783 h 401286"/>
                <a:gd name="connsiteX5" fmla="*/ 47740 w 829937"/>
                <a:gd name="connsiteY5" fmla="*/ 257061 h 401286"/>
                <a:gd name="connsiteX6" fmla="*/ 55084 w 829937"/>
                <a:gd name="connsiteY6" fmla="*/ 257061 h 401286"/>
                <a:gd name="connsiteX7" fmla="*/ 55084 w 829937"/>
                <a:gd name="connsiteY7" fmla="*/ 246044 h 401286"/>
                <a:gd name="connsiteX8" fmla="*/ 146891 w 829937"/>
                <a:gd name="connsiteY8" fmla="*/ 246044 h 401286"/>
                <a:gd name="connsiteX9" fmla="*/ 146891 w 829937"/>
                <a:gd name="connsiteY9" fmla="*/ 224010 h 401286"/>
                <a:gd name="connsiteX10" fmla="*/ 161580 w 829937"/>
                <a:gd name="connsiteY10" fmla="*/ 224010 h 401286"/>
                <a:gd name="connsiteX11" fmla="*/ 161580 w 829937"/>
                <a:gd name="connsiteY11" fmla="*/ 201976 h 401286"/>
                <a:gd name="connsiteX12" fmla="*/ 495759 w 829937"/>
                <a:gd name="connsiteY12" fmla="*/ 201976 h 401286"/>
                <a:gd name="connsiteX13" fmla="*/ 495759 w 829937"/>
                <a:gd name="connsiteY13" fmla="*/ 168926 h 401286"/>
                <a:gd name="connsiteX14" fmla="*/ 774853 w 829937"/>
                <a:gd name="connsiteY14" fmla="*/ 168926 h 401286"/>
                <a:gd name="connsiteX15" fmla="*/ 774853 w 829937"/>
                <a:gd name="connsiteY15" fmla="*/ 135875 h 401286"/>
                <a:gd name="connsiteX16" fmla="*/ 789542 w 829937"/>
                <a:gd name="connsiteY16" fmla="*/ 135875 h 401286"/>
                <a:gd name="connsiteX17" fmla="*/ 789542 w 829937"/>
                <a:gd name="connsiteY17" fmla="*/ 88135 h 401286"/>
                <a:gd name="connsiteX18" fmla="*/ 818920 w 829937"/>
                <a:gd name="connsiteY18" fmla="*/ 88135 h 401286"/>
                <a:gd name="connsiteX19" fmla="*/ 818920 w 829937"/>
                <a:gd name="connsiteY19" fmla="*/ 44068 h 401286"/>
                <a:gd name="connsiteX20" fmla="*/ 829937 w 829937"/>
                <a:gd name="connsiteY20" fmla="*/ 44068 h 401286"/>
                <a:gd name="connsiteX21" fmla="*/ 829937 w 829937"/>
                <a:gd name="connsiteY21" fmla="*/ 0 h 401286"/>
                <a:gd name="connsiteX0" fmla="*/ 0 w 819274"/>
                <a:gd name="connsiteY0" fmla="*/ 401286 h 401286"/>
                <a:gd name="connsiteX1" fmla="*/ 5333 w 819274"/>
                <a:gd name="connsiteY1" fmla="*/ 330506 h 401286"/>
                <a:gd name="connsiteX2" fmla="*/ 18715 w 819274"/>
                <a:gd name="connsiteY2" fmla="*/ 330506 h 401286"/>
                <a:gd name="connsiteX3" fmla="*/ 18715 w 819274"/>
                <a:gd name="connsiteY3" fmla="*/ 293783 h 401286"/>
                <a:gd name="connsiteX4" fmla="*/ 37077 w 819274"/>
                <a:gd name="connsiteY4" fmla="*/ 293783 h 401286"/>
                <a:gd name="connsiteX5" fmla="*/ 37077 w 819274"/>
                <a:gd name="connsiteY5" fmla="*/ 257061 h 401286"/>
                <a:gd name="connsiteX6" fmla="*/ 44421 w 819274"/>
                <a:gd name="connsiteY6" fmla="*/ 257061 h 401286"/>
                <a:gd name="connsiteX7" fmla="*/ 44421 w 819274"/>
                <a:gd name="connsiteY7" fmla="*/ 246044 h 401286"/>
                <a:gd name="connsiteX8" fmla="*/ 136228 w 819274"/>
                <a:gd name="connsiteY8" fmla="*/ 246044 h 401286"/>
                <a:gd name="connsiteX9" fmla="*/ 136228 w 819274"/>
                <a:gd name="connsiteY9" fmla="*/ 224010 h 401286"/>
                <a:gd name="connsiteX10" fmla="*/ 150917 w 819274"/>
                <a:gd name="connsiteY10" fmla="*/ 224010 h 401286"/>
                <a:gd name="connsiteX11" fmla="*/ 150917 w 819274"/>
                <a:gd name="connsiteY11" fmla="*/ 201976 h 401286"/>
                <a:gd name="connsiteX12" fmla="*/ 485096 w 819274"/>
                <a:gd name="connsiteY12" fmla="*/ 201976 h 401286"/>
                <a:gd name="connsiteX13" fmla="*/ 485096 w 819274"/>
                <a:gd name="connsiteY13" fmla="*/ 168926 h 401286"/>
                <a:gd name="connsiteX14" fmla="*/ 764190 w 819274"/>
                <a:gd name="connsiteY14" fmla="*/ 168926 h 401286"/>
                <a:gd name="connsiteX15" fmla="*/ 764190 w 819274"/>
                <a:gd name="connsiteY15" fmla="*/ 135875 h 401286"/>
                <a:gd name="connsiteX16" fmla="*/ 778879 w 819274"/>
                <a:gd name="connsiteY16" fmla="*/ 135875 h 401286"/>
                <a:gd name="connsiteX17" fmla="*/ 778879 w 819274"/>
                <a:gd name="connsiteY17" fmla="*/ 88135 h 401286"/>
                <a:gd name="connsiteX18" fmla="*/ 808257 w 819274"/>
                <a:gd name="connsiteY18" fmla="*/ 88135 h 401286"/>
                <a:gd name="connsiteX19" fmla="*/ 808257 w 819274"/>
                <a:gd name="connsiteY19" fmla="*/ 44068 h 401286"/>
                <a:gd name="connsiteX20" fmla="*/ 819274 w 819274"/>
                <a:gd name="connsiteY20" fmla="*/ 44068 h 401286"/>
                <a:gd name="connsiteX21" fmla="*/ 819274 w 819274"/>
                <a:gd name="connsiteY21" fmla="*/ 0 h 401286"/>
                <a:gd name="connsiteX0" fmla="*/ 5331 w 813941"/>
                <a:gd name="connsiteY0" fmla="*/ 401286 h 401286"/>
                <a:gd name="connsiteX1" fmla="*/ 0 w 813941"/>
                <a:gd name="connsiteY1" fmla="*/ 330506 h 401286"/>
                <a:gd name="connsiteX2" fmla="*/ 13382 w 813941"/>
                <a:gd name="connsiteY2" fmla="*/ 330506 h 401286"/>
                <a:gd name="connsiteX3" fmla="*/ 13382 w 813941"/>
                <a:gd name="connsiteY3" fmla="*/ 293783 h 401286"/>
                <a:gd name="connsiteX4" fmla="*/ 31744 w 813941"/>
                <a:gd name="connsiteY4" fmla="*/ 293783 h 401286"/>
                <a:gd name="connsiteX5" fmla="*/ 31744 w 813941"/>
                <a:gd name="connsiteY5" fmla="*/ 257061 h 401286"/>
                <a:gd name="connsiteX6" fmla="*/ 39088 w 813941"/>
                <a:gd name="connsiteY6" fmla="*/ 257061 h 401286"/>
                <a:gd name="connsiteX7" fmla="*/ 39088 w 813941"/>
                <a:gd name="connsiteY7" fmla="*/ 246044 h 401286"/>
                <a:gd name="connsiteX8" fmla="*/ 130895 w 813941"/>
                <a:gd name="connsiteY8" fmla="*/ 246044 h 401286"/>
                <a:gd name="connsiteX9" fmla="*/ 130895 w 813941"/>
                <a:gd name="connsiteY9" fmla="*/ 224010 h 401286"/>
                <a:gd name="connsiteX10" fmla="*/ 145584 w 813941"/>
                <a:gd name="connsiteY10" fmla="*/ 224010 h 401286"/>
                <a:gd name="connsiteX11" fmla="*/ 145584 w 813941"/>
                <a:gd name="connsiteY11" fmla="*/ 201976 h 401286"/>
                <a:gd name="connsiteX12" fmla="*/ 479763 w 813941"/>
                <a:gd name="connsiteY12" fmla="*/ 201976 h 401286"/>
                <a:gd name="connsiteX13" fmla="*/ 479763 w 813941"/>
                <a:gd name="connsiteY13" fmla="*/ 168926 h 401286"/>
                <a:gd name="connsiteX14" fmla="*/ 758857 w 813941"/>
                <a:gd name="connsiteY14" fmla="*/ 168926 h 401286"/>
                <a:gd name="connsiteX15" fmla="*/ 758857 w 813941"/>
                <a:gd name="connsiteY15" fmla="*/ 135875 h 401286"/>
                <a:gd name="connsiteX16" fmla="*/ 773546 w 813941"/>
                <a:gd name="connsiteY16" fmla="*/ 135875 h 401286"/>
                <a:gd name="connsiteX17" fmla="*/ 773546 w 813941"/>
                <a:gd name="connsiteY17" fmla="*/ 88135 h 401286"/>
                <a:gd name="connsiteX18" fmla="*/ 802924 w 813941"/>
                <a:gd name="connsiteY18" fmla="*/ 88135 h 401286"/>
                <a:gd name="connsiteX19" fmla="*/ 802924 w 813941"/>
                <a:gd name="connsiteY19" fmla="*/ 44068 h 401286"/>
                <a:gd name="connsiteX20" fmla="*/ 813941 w 813941"/>
                <a:gd name="connsiteY20" fmla="*/ 44068 h 401286"/>
                <a:gd name="connsiteX21" fmla="*/ 813941 w 813941"/>
                <a:gd name="connsiteY21" fmla="*/ 0 h 401286"/>
                <a:gd name="connsiteX0" fmla="*/ 0 w 816608"/>
                <a:gd name="connsiteY0" fmla="*/ 401286 h 401286"/>
                <a:gd name="connsiteX1" fmla="*/ 2667 w 816608"/>
                <a:gd name="connsiteY1" fmla="*/ 330506 h 401286"/>
                <a:gd name="connsiteX2" fmla="*/ 16049 w 816608"/>
                <a:gd name="connsiteY2" fmla="*/ 330506 h 401286"/>
                <a:gd name="connsiteX3" fmla="*/ 16049 w 816608"/>
                <a:gd name="connsiteY3" fmla="*/ 293783 h 401286"/>
                <a:gd name="connsiteX4" fmla="*/ 34411 w 816608"/>
                <a:gd name="connsiteY4" fmla="*/ 293783 h 401286"/>
                <a:gd name="connsiteX5" fmla="*/ 34411 w 816608"/>
                <a:gd name="connsiteY5" fmla="*/ 257061 h 401286"/>
                <a:gd name="connsiteX6" fmla="*/ 41755 w 816608"/>
                <a:gd name="connsiteY6" fmla="*/ 257061 h 401286"/>
                <a:gd name="connsiteX7" fmla="*/ 41755 w 816608"/>
                <a:gd name="connsiteY7" fmla="*/ 246044 h 401286"/>
                <a:gd name="connsiteX8" fmla="*/ 133562 w 816608"/>
                <a:gd name="connsiteY8" fmla="*/ 246044 h 401286"/>
                <a:gd name="connsiteX9" fmla="*/ 133562 w 816608"/>
                <a:gd name="connsiteY9" fmla="*/ 224010 h 401286"/>
                <a:gd name="connsiteX10" fmla="*/ 148251 w 816608"/>
                <a:gd name="connsiteY10" fmla="*/ 224010 h 401286"/>
                <a:gd name="connsiteX11" fmla="*/ 148251 w 816608"/>
                <a:gd name="connsiteY11" fmla="*/ 201976 h 401286"/>
                <a:gd name="connsiteX12" fmla="*/ 482430 w 816608"/>
                <a:gd name="connsiteY12" fmla="*/ 201976 h 401286"/>
                <a:gd name="connsiteX13" fmla="*/ 482430 w 816608"/>
                <a:gd name="connsiteY13" fmla="*/ 168926 h 401286"/>
                <a:gd name="connsiteX14" fmla="*/ 761524 w 816608"/>
                <a:gd name="connsiteY14" fmla="*/ 168926 h 401286"/>
                <a:gd name="connsiteX15" fmla="*/ 761524 w 816608"/>
                <a:gd name="connsiteY15" fmla="*/ 135875 h 401286"/>
                <a:gd name="connsiteX16" fmla="*/ 776213 w 816608"/>
                <a:gd name="connsiteY16" fmla="*/ 135875 h 401286"/>
                <a:gd name="connsiteX17" fmla="*/ 776213 w 816608"/>
                <a:gd name="connsiteY17" fmla="*/ 88135 h 401286"/>
                <a:gd name="connsiteX18" fmla="*/ 805591 w 816608"/>
                <a:gd name="connsiteY18" fmla="*/ 88135 h 401286"/>
                <a:gd name="connsiteX19" fmla="*/ 805591 w 816608"/>
                <a:gd name="connsiteY19" fmla="*/ 44068 h 401286"/>
                <a:gd name="connsiteX20" fmla="*/ 816608 w 816608"/>
                <a:gd name="connsiteY20" fmla="*/ 44068 h 401286"/>
                <a:gd name="connsiteX21" fmla="*/ 816608 w 816608"/>
                <a:gd name="connsiteY21" fmla="*/ 0 h 401286"/>
                <a:gd name="connsiteX0" fmla="*/ 5331 w 813941"/>
                <a:gd name="connsiteY0" fmla="*/ 401286 h 401286"/>
                <a:gd name="connsiteX1" fmla="*/ 0 w 813941"/>
                <a:gd name="connsiteY1" fmla="*/ 330506 h 401286"/>
                <a:gd name="connsiteX2" fmla="*/ 13382 w 813941"/>
                <a:gd name="connsiteY2" fmla="*/ 330506 h 401286"/>
                <a:gd name="connsiteX3" fmla="*/ 13382 w 813941"/>
                <a:gd name="connsiteY3" fmla="*/ 293783 h 401286"/>
                <a:gd name="connsiteX4" fmla="*/ 31744 w 813941"/>
                <a:gd name="connsiteY4" fmla="*/ 293783 h 401286"/>
                <a:gd name="connsiteX5" fmla="*/ 31744 w 813941"/>
                <a:gd name="connsiteY5" fmla="*/ 257061 h 401286"/>
                <a:gd name="connsiteX6" fmla="*/ 39088 w 813941"/>
                <a:gd name="connsiteY6" fmla="*/ 257061 h 401286"/>
                <a:gd name="connsiteX7" fmla="*/ 39088 w 813941"/>
                <a:gd name="connsiteY7" fmla="*/ 246044 h 401286"/>
                <a:gd name="connsiteX8" fmla="*/ 130895 w 813941"/>
                <a:gd name="connsiteY8" fmla="*/ 246044 h 401286"/>
                <a:gd name="connsiteX9" fmla="*/ 130895 w 813941"/>
                <a:gd name="connsiteY9" fmla="*/ 224010 h 401286"/>
                <a:gd name="connsiteX10" fmla="*/ 145584 w 813941"/>
                <a:gd name="connsiteY10" fmla="*/ 224010 h 401286"/>
                <a:gd name="connsiteX11" fmla="*/ 145584 w 813941"/>
                <a:gd name="connsiteY11" fmla="*/ 201976 h 401286"/>
                <a:gd name="connsiteX12" fmla="*/ 479763 w 813941"/>
                <a:gd name="connsiteY12" fmla="*/ 201976 h 401286"/>
                <a:gd name="connsiteX13" fmla="*/ 479763 w 813941"/>
                <a:gd name="connsiteY13" fmla="*/ 168926 h 401286"/>
                <a:gd name="connsiteX14" fmla="*/ 758857 w 813941"/>
                <a:gd name="connsiteY14" fmla="*/ 168926 h 401286"/>
                <a:gd name="connsiteX15" fmla="*/ 758857 w 813941"/>
                <a:gd name="connsiteY15" fmla="*/ 135875 h 401286"/>
                <a:gd name="connsiteX16" fmla="*/ 773546 w 813941"/>
                <a:gd name="connsiteY16" fmla="*/ 135875 h 401286"/>
                <a:gd name="connsiteX17" fmla="*/ 773546 w 813941"/>
                <a:gd name="connsiteY17" fmla="*/ 88135 h 401286"/>
                <a:gd name="connsiteX18" fmla="*/ 802924 w 813941"/>
                <a:gd name="connsiteY18" fmla="*/ 88135 h 401286"/>
                <a:gd name="connsiteX19" fmla="*/ 802924 w 813941"/>
                <a:gd name="connsiteY19" fmla="*/ 44068 h 401286"/>
                <a:gd name="connsiteX20" fmla="*/ 813941 w 813941"/>
                <a:gd name="connsiteY20" fmla="*/ 44068 h 401286"/>
                <a:gd name="connsiteX21" fmla="*/ 813941 w 813941"/>
                <a:gd name="connsiteY21" fmla="*/ 0 h 401286"/>
                <a:gd name="connsiteX0" fmla="*/ 0 w 813942"/>
                <a:gd name="connsiteY0" fmla="*/ 401286 h 401286"/>
                <a:gd name="connsiteX1" fmla="*/ 1 w 813942"/>
                <a:gd name="connsiteY1" fmla="*/ 330506 h 401286"/>
                <a:gd name="connsiteX2" fmla="*/ 13383 w 813942"/>
                <a:gd name="connsiteY2" fmla="*/ 330506 h 401286"/>
                <a:gd name="connsiteX3" fmla="*/ 13383 w 813942"/>
                <a:gd name="connsiteY3" fmla="*/ 293783 h 401286"/>
                <a:gd name="connsiteX4" fmla="*/ 31745 w 813942"/>
                <a:gd name="connsiteY4" fmla="*/ 293783 h 401286"/>
                <a:gd name="connsiteX5" fmla="*/ 31745 w 813942"/>
                <a:gd name="connsiteY5" fmla="*/ 257061 h 401286"/>
                <a:gd name="connsiteX6" fmla="*/ 39089 w 813942"/>
                <a:gd name="connsiteY6" fmla="*/ 257061 h 401286"/>
                <a:gd name="connsiteX7" fmla="*/ 39089 w 813942"/>
                <a:gd name="connsiteY7" fmla="*/ 246044 h 401286"/>
                <a:gd name="connsiteX8" fmla="*/ 130896 w 813942"/>
                <a:gd name="connsiteY8" fmla="*/ 246044 h 401286"/>
                <a:gd name="connsiteX9" fmla="*/ 130896 w 813942"/>
                <a:gd name="connsiteY9" fmla="*/ 224010 h 401286"/>
                <a:gd name="connsiteX10" fmla="*/ 145585 w 813942"/>
                <a:gd name="connsiteY10" fmla="*/ 224010 h 401286"/>
                <a:gd name="connsiteX11" fmla="*/ 145585 w 813942"/>
                <a:gd name="connsiteY11" fmla="*/ 201976 h 401286"/>
                <a:gd name="connsiteX12" fmla="*/ 479764 w 813942"/>
                <a:gd name="connsiteY12" fmla="*/ 201976 h 401286"/>
                <a:gd name="connsiteX13" fmla="*/ 479764 w 813942"/>
                <a:gd name="connsiteY13" fmla="*/ 168926 h 401286"/>
                <a:gd name="connsiteX14" fmla="*/ 758858 w 813942"/>
                <a:gd name="connsiteY14" fmla="*/ 168926 h 401286"/>
                <a:gd name="connsiteX15" fmla="*/ 758858 w 813942"/>
                <a:gd name="connsiteY15" fmla="*/ 135875 h 401286"/>
                <a:gd name="connsiteX16" fmla="*/ 773547 w 813942"/>
                <a:gd name="connsiteY16" fmla="*/ 135875 h 401286"/>
                <a:gd name="connsiteX17" fmla="*/ 773547 w 813942"/>
                <a:gd name="connsiteY17" fmla="*/ 88135 h 401286"/>
                <a:gd name="connsiteX18" fmla="*/ 802925 w 813942"/>
                <a:gd name="connsiteY18" fmla="*/ 88135 h 401286"/>
                <a:gd name="connsiteX19" fmla="*/ 802925 w 813942"/>
                <a:gd name="connsiteY19" fmla="*/ 44068 h 401286"/>
                <a:gd name="connsiteX20" fmla="*/ 813942 w 813942"/>
                <a:gd name="connsiteY20" fmla="*/ 44068 h 401286"/>
                <a:gd name="connsiteX21" fmla="*/ 813942 w 813942"/>
                <a:gd name="connsiteY21" fmla="*/ 0 h 40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3942" h="401286">
                  <a:moveTo>
                    <a:pt x="0" y="401286"/>
                  </a:moveTo>
                  <a:cubicBezTo>
                    <a:pt x="0" y="377693"/>
                    <a:pt x="1" y="354099"/>
                    <a:pt x="1" y="330506"/>
                  </a:cubicBezTo>
                  <a:lnTo>
                    <a:pt x="13383" y="330506"/>
                  </a:lnTo>
                  <a:lnTo>
                    <a:pt x="13383" y="293783"/>
                  </a:lnTo>
                  <a:lnTo>
                    <a:pt x="31745" y="293783"/>
                  </a:lnTo>
                  <a:lnTo>
                    <a:pt x="31745" y="257061"/>
                  </a:lnTo>
                  <a:lnTo>
                    <a:pt x="39089" y="257061"/>
                  </a:lnTo>
                  <a:lnTo>
                    <a:pt x="39089" y="246044"/>
                  </a:lnTo>
                  <a:lnTo>
                    <a:pt x="130896" y="246044"/>
                  </a:lnTo>
                  <a:lnTo>
                    <a:pt x="130896" y="224010"/>
                  </a:lnTo>
                  <a:lnTo>
                    <a:pt x="145585" y="224010"/>
                  </a:lnTo>
                  <a:lnTo>
                    <a:pt x="145585" y="201976"/>
                  </a:lnTo>
                  <a:lnTo>
                    <a:pt x="479764" y="201976"/>
                  </a:lnTo>
                  <a:lnTo>
                    <a:pt x="479764" y="168926"/>
                  </a:lnTo>
                  <a:lnTo>
                    <a:pt x="758858" y="168926"/>
                  </a:lnTo>
                  <a:lnTo>
                    <a:pt x="758858" y="135875"/>
                  </a:lnTo>
                  <a:lnTo>
                    <a:pt x="773547" y="135875"/>
                  </a:lnTo>
                  <a:lnTo>
                    <a:pt x="773547" y="88135"/>
                  </a:lnTo>
                  <a:lnTo>
                    <a:pt x="802925" y="88135"/>
                  </a:lnTo>
                  <a:lnTo>
                    <a:pt x="802925" y="44068"/>
                  </a:lnTo>
                  <a:lnTo>
                    <a:pt x="813942" y="44068"/>
                  </a:lnTo>
                  <a:lnTo>
                    <a:pt x="813942"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aphicFrame>
        <p:nvGraphicFramePr>
          <p:cNvPr id="76" name="Table 75">
            <a:extLst>
              <a:ext uri="{FF2B5EF4-FFF2-40B4-BE49-F238E27FC236}">
                <a16:creationId xmlns="" xmlns:a16="http://schemas.microsoft.com/office/drawing/2014/main" id="{9EF9BCE5-AEFF-41B7-921E-499E44CB54F8}"/>
              </a:ext>
            </a:extLst>
          </p:cNvPr>
          <p:cNvGraphicFramePr>
            <a:graphicFrameLocks noGrp="1"/>
          </p:cNvGraphicFramePr>
          <p:nvPr>
            <p:extLst>
              <p:ext uri="{D42A27DB-BD31-4B8C-83A1-F6EECF244321}">
                <p14:modId xmlns:p14="http://schemas.microsoft.com/office/powerpoint/2010/main" val="2733455537"/>
              </p:ext>
            </p:extLst>
          </p:nvPr>
        </p:nvGraphicFramePr>
        <p:xfrm>
          <a:off x="3035103" y="1307714"/>
          <a:ext cx="4109204" cy="445008"/>
        </p:xfrm>
        <a:graphic>
          <a:graphicData uri="http://schemas.openxmlformats.org/drawingml/2006/table">
            <a:tbl>
              <a:tblPr firstRow="1" bandRow="1">
                <a:tableStyleId>{21E4AEA4-8DFA-4A89-87EB-49C32662AFE0}</a:tableStyleId>
              </a:tblPr>
              <a:tblGrid>
                <a:gridCol w="698376">
                  <a:extLst>
                    <a:ext uri="{9D8B030D-6E8A-4147-A177-3AD203B41FA5}">
                      <a16:colId xmlns="" xmlns:a16="http://schemas.microsoft.com/office/drawing/2014/main" val="3143954805"/>
                    </a:ext>
                  </a:extLst>
                </a:gridCol>
                <a:gridCol w="799935">
                  <a:extLst>
                    <a:ext uri="{9D8B030D-6E8A-4147-A177-3AD203B41FA5}">
                      <a16:colId xmlns="" xmlns:a16="http://schemas.microsoft.com/office/drawing/2014/main" val="1745384678"/>
                    </a:ext>
                  </a:extLst>
                </a:gridCol>
                <a:gridCol w="1422173">
                  <a:extLst>
                    <a:ext uri="{9D8B030D-6E8A-4147-A177-3AD203B41FA5}">
                      <a16:colId xmlns="" xmlns:a16="http://schemas.microsoft.com/office/drawing/2014/main" val="4187720962"/>
                    </a:ext>
                  </a:extLst>
                </a:gridCol>
                <a:gridCol w="1188720">
                  <a:extLst>
                    <a:ext uri="{9D8B030D-6E8A-4147-A177-3AD203B41FA5}">
                      <a16:colId xmlns="" xmlns:a16="http://schemas.microsoft.com/office/drawing/2014/main" val="98296621"/>
                    </a:ext>
                  </a:extLst>
                </a:gridCol>
              </a:tblGrid>
              <a:tr h="313382">
                <a:tc>
                  <a:txBody>
                    <a:bodyPr/>
                    <a:lstStyle/>
                    <a:p>
                      <a:pPr algn="ctr"/>
                      <a:r>
                        <a:rPr lang="en-US" sz="1400" b="1">
                          <a:solidFill>
                            <a:schemeClr val="tx1"/>
                          </a:solidFill>
                        </a:rPr>
                        <a:t>DAPA</a:t>
                      </a:r>
                    </a:p>
                    <a:p>
                      <a:pPr algn="ctr"/>
                      <a:r>
                        <a:rPr lang="en-US" sz="1400" b="0">
                          <a:solidFill>
                            <a:schemeClr val="tx1"/>
                          </a:solidFill>
                        </a:rPr>
                        <a:t>9.2%</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14.5%</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rPr>
                        <a:t>HR (95% CI)</a:t>
                      </a:r>
                    </a:p>
                    <a:p>
                      <a:pPr algn="ctr"/>
                      <a:r>
                        <a:rPr lang="en-US" sz="1400" b="0">
                          <a:solidFill>
                            <a:schemeClr val="tx1"/>
                          </a:solidFill>
                        </a:rPr>
                        <a:t>0.61 (0.51-0.72)</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n-US" sz="1400" b="0" dirty="0">
                          <a:solidFill>
                            <a:schemeClr val="tx1"/>
                          </a:solidFill>
                        </a:rPr>
                        <a:t>&lt;0.001</a:t>
                      </a: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sp>
        <p:nvSpPr>
          <p:cNvPr id="89" name="TextBox 88">
            <a:extLst>
              <a:ext uri="{FF2B5EF4-FFF2-40B4-BE49-F238E27FC236}">
                <a16:creationId xmlns="" xmlns:a16="http://schemas.microsoft.com/office/drawing/2014/main" id="{E563AF88-7AB5-4782-803D-9928474CD8C9}"/>
              </a:ext>
            </a:extLst>
          </p:cNvPr>
          <p:cNvSpPr txBox="1"/>
          <p:nvPr/>
        </p:nvSpPr>
        <p:spPr>
          <a:xfrm>
            <a:off x="10239513" y="2831148"/>
            <a:ext cx="1005783" cy="339519"/>
          </a:xfrm>
          <a:prstGeom prst="rect">
            <a:avLst/>
          </a:prstGeom>
          <a:noFill/>
        </p:spPr>
        <p:txBody>
          <a:bodyPr wrap="none" lIns="0" tIns="0" rIns="0" bIns="0" rtlCol="0">
            <a:noAutofit/>
          </a:bodyPr>
          <a:lstStyle/>
          <a:p>
            <a:pPr algn="ctr">
              <a:lnSpc>
                <a:spcPct val="90000"/>
              </a:lnSpc>
              <a:spcBef>
                <a:spcPts val="1200"/>
              </a:spcBef>
              <a:buClr>
                <a:srgbClr val="7F134C"/>
              </a:buClr>
              <a:defRPr/>
            </a:pPr>
            <a:endParaRPr lang="en-US" sz="1400" b="1" dirty="0">
              <a:solidFill>
                <a:srgbClr val="000000"/>
              </a:solidFill>
            </a:endParaRPr>
          </a:p>
        </p:txBody>
      </p:sp>
      <p:grpSp>
        <p:nvGrpSpPr>
          <p:cNvPr id="74" name="Group 73">
            <a:extLst>
              <a:ext uri="{FF2B5EF4-FFF2-40B4-BE49-F238E27FC236}">
                <a16:creationId xmlns="" xmlns:a16="http://schemas.microsoft.com/office/drawing/2014/main" id="{BC3EA46C-6791-49B1-8C2C-37CF5CF01739}"/>
              </a:ext>
            </a:extLst>
          </p:cNvPr>
          <p:cNvGrpSpPr/>
          <p:nvPr/>
        </p:nvGrpSpPr>
        <p:grpSpPr>
          <a:xfrm>
            <a:off x="-6291" y="-23678"/>
            <a:ext cx="3017520" cy="261610"/>
            <a:chOff x="-6290" y="-23678"/>
            <a:chExt cx="3017520" cy="261610"/>
          </a:xfrm>
          <a:solidFill>
            <a:schemeClr val="accent2"/>
          </a:solidFill>
        </p:grpSpPr>
        <p:sp>
          <p:nvSpPr>
            <p:cNvPr id="90" name="Freeform 13">
              <a:extLst>
                <a:ext uri="{FF2B5EF4-FFF2-40B4-BE49-F238E27FC236}">
                  <a16:creationId xmlns="" xmlns:a16="http://schemas.microsoft.com/office/drawing/2014/main" id="{93086EC1-ADCB-455C-AA75-A916C298174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92" name="Rectangle 91">
              <a:extLst>
                <a:ext uri="{FF2B5EF4-FFF2-40B4-BE49-F238E27FC236}">
                  <a16:creationId xmlns="" xmlns:a16="http://schemas.microsoft.com/office/drawing/2014/main" id="{1B684F10-B812-4CA7-B640-D6FAFC495552}"/>
                </a:ext>
              </a:extLst>
            </p:cNvPr>
            <p:cNvSpPr/>
            <p:nvPr/>
          </p:nvSpPr>
          <p:spPr>
            <a:xfrm>
              <a:off x="1007958" y="-23678"/>
              <a:ext cx="941283" cy="261610"/>
            </a:xfrm>
            <a:prstGeom prst="rect">
              <a:avLst/>
            </a:prstGeom>
            <a:noFill/>
          </p:spPr>
          <p:txBody>
            <a:bodyPr wrap="none">
              <a:spAutoFit/>
            </a:bodyPr>
            <a:lstStyle/>
            <a:p>
              <a:pPr algn="ctr"/>
              <a:r>
                <a:rPr lang="en-US" sz="1100" b="1">
                  <a:solidFill>
                    <a:srgbClr val="FFFFFF"/>
                  </a:solidFill>
                </a:rPr>
                <a:t>DAPA-CKD</a:t>
              </a:r>
            </a:p>
          </p:txBody>
        </p:sp>
      </p:grpSp>
      <p:sp>
        <p:nvSpPr>
          <p:cNvPr id="93" name="Text Placeholder 13">
            <a:extLst>
              <a:ext uri="{FF2B5EF4-FFF2-40B4-BE49-F238E27FC236}">
                <a16:creationId xmlns="" xmlns:a16="http://schemas.microsoft.com/office/drawing/2014/main" id="{803F0E72-E7F7-4AE0-AE2F-62F7AE726775}"/>
              </a:ext>
            </a:extLst>
          </p:cNvPr>
          <p:cNvSpPr>
            <a:spLocks noGrp="1"/>
          </p:cNvSpPr>
          <p:nvPr>
            <p:ph type="body" sz="quarter" idx="13"/>
          </p:nvPr>
        </p:nvSpPr>
        <p:spPr>
          <a:xfrm>
            <a:off x="4437245" y="6337751"/>
            <a:ext cx="7778835" cy="394137"/>
          </a:xfrm>
        </p:spPr>
        <p:txBody>
          <a:bodyPr/>
          <a:lstStyle/>
          <a:p>
            <a:r>
              <a:rPr lang="en-US" sz="1050" i="1" dirty="0" smtClean="0">
                <a:solidFill>
                  <a:schemeClr val="bg1">
                    <a:lumMod val="50000"/>
                  </a:schemeClr>
                </a:solidFill>
                <a:ea typeface="+mn-lt"/>
                <a:cs typeface="+mn-lt"/>
              </a:rPr>
              <a:t>1</a:t>
            </a:r>
            <a:r>
              <a:rPr lang="en-US" sz="1050" i="1" dirty="0">
                <a:solidFill>
                  <a:schemeClr val="bg1">
                    <a:lumMod val="50000"/>
                  </a:schemeClr>
                </a:solidFill>
                <a:ea typeface="+mn-lt"/>
                <a:cs typeface="+mn-lt"/>
              </a:rPr>
              <a:t>. </a:t>
            </a:r>
            <a:r>
              <a:rPr lang="en-US" sz="1050" i="1" dirty="0" err="1">
                <a:solidFill>
                  <a:schemeClr val="bg1">
                    <a:lumMod val="50000"/>
                  </a:schemeClr>
                </a:solidFill>
                <a:ea typeface="+mn-lt"/>
                <a:cs typeface="+mn-lt"/>
              </a:rPr>
              <a:t>Heerspink</a:t>
            </a:r>
            <a:r>
              <a:rPr lang="en-US" sz="1050" i="1" dirty="0">
                <a:solidFill>
                  <a:schemeClr val="bg1">
                    <a:lumMod val="50000"/>
                  </a:schemeClr>
                </a:solidFill>
                <a:ea typeface="+mn-lt"/>
                <a:cs typeface="+mn-lt"/>
              </a:rPr>
              <a:t> HJL et al. N </a:t>
            </a:r>
            <a:r>
              <a:rPr lang="en-US" sz="1050" i="1" dirty="0" err="1">
                <a:solidFill>
                  <a:schemeClr val="bg1">
                    <a:lumMod val="50000"/>
                  </a:schemeClr>
                </a:solidFill>
                <a:ea typeface="+mn-lt"/>
                <a:cs typeface="+mn-lt"/>
              </a:rPr>
              <a:t>Engl</a:t>
            </a:r>
            <a:r>
              <a:rPr lang="en-US" sz="1050" i="1" dirty="0">
                <a:solidFill>
                  <a:schemeClr val="bg1">
                    <a:lumMod val="50000"/>
                  </a:schemeClr>
                </a:solidFill>
                <a:ea typeface="+mn-lt"/>
                <a:cs typeface="+mn-lt"/>
              </a:rPr>
              <a:t> J Med. 2020; 383:1436-1446; 2.Wheeler DC et al, Lancet Diabetes Endocrinol 2021; 9:22-31</a:t>
            </a:r>
          </a:p>
        </p:txBody>
      </p:sp>
      <p:sp>
        <p:nvSpPr>
          <p:cNvPr id="3" name="TextBox 2"/>
          <p:cNvSpPr txBox="1"/>
          <p:nvPr/>
        </p:nvSpPr>
        <p:spPr>
          <a:xfrm>
            <a:off x="4762156" y="2639933"/>
            <a:ext cx="830677" cy="577081"/>
          </a:xfrm>
          <a:prstGeom prst="rect">
            <a:avLst/>
          </a:prstGeom>
          <a:noFill/>
        </p:spPr>
        <p:txBody>
          <a:bodyPr wrap="none" rtlCol="0">
            <a:spAutoFit/>
          </a:bodyPr>
          <a:lstStyle/>
          <a:p>
            <a:pPr>
              <a:buClr>
                <a:schemeClr val="accent1"/>
              </a:buClr>
            </a:pPr>
            <a:r>
              <a:rPr lang="en-US" sz="1050" i="1" dirty="0" smtClean="0">
                <a:solidFill>
                  <a:schemeClr val="bg1">
                    <a:lumMod val="50000"/>
                  </a:schemeClr>
                </a:solidFill>
              </a:rPr>
              <a:t>Relative </a:t>
            </a:r>
          </a:p>
          <a:p>
            <a:pPr>
              <a:buClr>
                <a:schemeClr val="accent1"/>
              </a:buClr>
            </a:pPr>
            <a:r>
              <a:rPr lang="en-US" sz="1050" i="1" dirty="0" smtClean="0">
                <a:solidFill>
                  <a:schemeClr val="bg1">
                    <a:lumMod val="50000"/>
                  </a:schemeClr>
                </a:solidFill>
              </a:rPr>
              <a:t>Risk </a:t>
            </a:r>
          </a:p>
          <a:p>
            <a:pPr>
              <a:buClr>
                <a:schemeClr val="accent1"/>
              </a:buClr>
            </a:pPr>
            <a:r>
              <a:rPr lang="en-US" sz="1050" i="1" dirty="0" smtClean="0">
                <a:solidFill>
                  <a:schemeClr val="bg1">
                    <a:lumMod val="50000"/>
                  </a:schemeClr>
                </a:solidFill>
              </a:rPr>
              <a:t>Reduction </a:t>
            </a:r>
            <a:endParaRPr lang="el-GR" sz="1050" i="1" dirty="0" smtClean="0">
              <a:solidFill>
                <a:schemeClr val="bg1">
                  <a:lumMod val="50000"/>
                </a:schemeClr>
              </a:solidFill>
            </a:endParaRPr>
          </a:p>
        </p:txBody>
      </p:sp>
      <p:pic>
        <p:nvPicPr>
          <p:cNvPr id="10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09685" y="1927260"/>
            <a:ext cx="2665427" cy="11100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3179489"/>
      </p:ext>
    </p:extLst>
  </p:cSld>
  <p:clrMapOvr>
    <a:masterClrMapping/>
  </p:clrMapOvr>
  <p:transition>
    <p:fade/>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7380F23-173F-49D0-98E5-5C2912FCEDFB}"/>
              </a:ext>
            </a:extLst>
          </p:cNvPr>
          <p:cNvSpPr>
            <a:spLocks noGrp="1"/>
          </p:cNvSpPr>
          <p:nvPr>
            <p:ph type="title"/>
          </p:nvPr>
        </p:nvSpPr>
        <p:spPr/>
        <p:txBody>
          <a:bodyPr/>
          <a:lstStyle/>
          <a:p>
            <a:r>
              <a:rPr lang="en-US"/>
              <a:t>Summary</a:t>
            </a:r>
          </a:p>
        </p:txBody>
      </p:sp>
      <p:sp>
        <p:nvSpPr>
          <p:cNvPr id="3" name="Content Placeholder 2">
            <a:extLst>
              <a:ext uri="{FF2B5EF4-FFF2-40B4-BE49-F238E27FC236}">
                <a16:creationId xmlns="" xmlns:a16="http://schemas.microsoft.com/office/drawing/2014/main" id="{E17A565B-F031-4216-8061-0ACE94CE9BEC}"/>
              </a:ext>
            </a:extLst>
          </p:cNvPr>
          <p:cNvSpPr>
            <a:spLocks noGrp="1"/>
          </p:cNvSpPr>
          <p:nvPr>
            <p:ph idx="1"/>
          </p:nvPr>
        </p:nvSpPr>
        <p:spPr>
          <a:xfrm>
            <a:off x="457199" y="1284170"/>
            <a:ext cx="11557592" cy="800101"/>
          </a:xfrm>
        </p:spPr>
        <p:txBody>
          <a:bodyPr/>
          <a:lstStyle/>
          <a:p>
            <a:r>
              <a:rPr lang="en-US" b="1">
                <a:solidFill>
                  <a:schemeClr val="accent1"/>
                </a:solidFill>
              </a:rPr>
              <a:t>DAPA-CKD</a:t>
            </a:r>
            <a:r>
              <a:rPr lang="en-US" b="1" baseline="30000">
                <a:solidFill>
                  <a:schemeClr val="accent1"/>
                </a:solidFill>
              </a:rPr>
              <a:t>1</a:t>
            </a:r>
            <a:r>
              <a:rPr lang="en-US" b="1">
                <a:solidFill>
                  <a:schemeClr val="accent1"/>
                </a:solidFill>
              </a:rPr>
              <a:t>, </a:t>
            </a:r>
            <a:r>
              <a:rPr lang="en-US"/>
              <a:t>the first dedicated renal outcomes trial to assess the efficacy and safety of an </a:t>
            </a:r>
            <a:br>
              <a:rPr lang="en-US"/>
            </a:br>
            <a:r>
              <a:rPr lang="en-US"/>
              <a:t>SGLT-2 inhibitor in patients with CKD with and without T2D, demonstrated:</a:t>
            </a:r>
          </a:p>
        </p:txBody>
      </p:sp>
      <p:sp>
        <p:nvSpPr>
          <p:cNvPr id="4" name="Slide Number Placeholder 3">
            <a:extLst>
              <a:ext uri="{FF2B5EF4-FFF2-40B4-BE49-F238E27FC236}">
                <a16:creationId xmlns="" xmlns:a16="http://schemas.microsoft.com/office/drawing/2014/main" id="{C1892677-9F56-42B7-9144-AF457CF1BD15}"/>
              </a:ext>
            </a:extLst>
          </p:cNvPr>
          <p:cNvSpPr>
            <a:spLocks noGrp="1"/>
          </p:cNvSpPr>
          <p:nvPr>
            <p:ph type="sldNum" sz="quarter" idx="12"/>
          </p:nvPr>
        </p:nvSpPr>
        <p:spPr/>
        <p:txBody>
          <a:bodyPr/>
          <a:lstStyle/>
          <a:p>
            <a:fld id="{CC7432E5-F8E0-41AE-9A6B-AD730338B005}" type="slidenum">
              <a:rPr lang="en-US" smtClean="0"/>
              <a:pPr/>
              <a:t>189</a:t>
            </a:fld>
            <a:endParaRPr lang="en-US"/>
          </a:p>
        </p:txBody>
      </p:sp>
      <p:sp>
        <p:nvSpPr>
          <p:cNvPr id="5" name="Text Placeholder 4">
            <a:extLst>
              <a:ext uri="{FF2B5EF4-FFF2-40B4-BE49-F238E27FC236}">
                <a16:creationId xmlns="" xmlns:a16="http://schemas.microsoft.com/office/drawing/2014/main" id="{5CCFAC71-913A-480A-BA9B-020F0F79A9D2}"/>
              </a:ext>
            </a:extLst>
          </p:cNvPr>
          <p:cNvSpPr>
            <a:spLocks noGrp="1"/>
          </p:cNvSpPr>
          <p:nvPr>
            <p:ph type="body" sz="quarter" idx="13"/>
          </p:nvPr>
        </p:nvSpPr>
        <p:spPr/>
        <p:txBody>
          <a:bodyPr/>
          <a:lstStyle/>
          <a:p>
            <a:r>
              <a:rPr lang="en-US">
                <a:solidFill>
                  <a:srgbClr val="000000"/>
                </a:solidFill>
              </a:rPr>
              <a:t>CKD = chronic kidney disease; CV = cardiovascular; eGFR = estimated glomerular filtration rate; ESKD = end-stage kidney disease; HF = heart failure; </a:t>
            </a:r>
            <a:r>
              <a:rPr lang="en-US" err="1">
                <a:solidFill>
                  <a:srgbClr val="000000"/>
                </a:solidFill>
              </a:rPr>
              <a:t>hHF</a:t>
            </a:r>
            <a:r>
              <a:rPr lang="en-US">
                <a:solidFill>
                  <a:srgbClr val="000000"/>
                </a:solidFill>
              </a:rPr>
              <a:t> = hospitalization for heart failure; RRR = relative risk reduction; </a:t>
            </a:r>
            <a:r>
              <a:rPr lang="en-US">
                <a:ea typeface="+mn-lt"/>
                <a:cs typeface="+mn-lt"/>
              </a:rPr>
              <a:t>SGLT-2 = sodium glucose co-transporter 2; T</a:t>
            </a:r>
            <a:r>
              <a:rPr lang="en-US">
                <a:solidFill>
                  <a:srgbClr val="000000"/>
                </a:solidFill>
              </a:rPr>
              <a:t>2D = type 2 diabetes; UACR = urinary albumin-to-creatinine ratio.</a:t>
            </a:r>
          </a:p>
          <a:p>
            <a:r>
              <a:rPr lang="en-US">
                <a:ea typeface="+mn-lt"/>
                <a:cs typeface="+mn-lt"/>
              </a:rPr>
              <a:t>1. Heerspink HJL et al. </a:t>
            </a:r>
            <a:r>
              <a:rPr lang="en-US" i="1">
                <a:ea typeface="+mn-lt"/>
                <a:cs typeface="+mn-lt"/>
              </a:rPr>
              <a:t>N </a:t>
            </a:r>
            <a:r>
              <a:rPr lang="en-US" i="1" err="1">
                <a:ea typeface="+mn-lt"/>
                <a:cs typeface="+mn-lt"/>
              </a:rPr>
              <a:t>Engl</a:t>
            </a:r>
            <a:r>
              <a:rPr lang="en-US" i="1">
                <a:ea typeface="+mn-lt"/>
                <a:cs typeface="+mn-lt"/>
              </a:rPr>
              <a:t> J Med</a:t>
            </a:r>
            <a:r>
              <a:rPr lang="en-US">
                <a:ea typeface="+mn-lt"/>
                <a:cs typeface="+mn-lt"/>
              </a:rPr>
              <a:t>. 2020; 383:1436-1446.</a:t>
            </a:r>
            <a:r>
              <a:rPr lang="en-US"/>
              <a:t> 2. </a:t>
            </a:r>
            <a:r>
              <a:rPr lang="pt-BR" err="1"/>
              <a:t>Wiviott</a:t>
            </a:r>
            <a:r>
              <a:rPr lang="pt-BR"/>
              <a:t> SD. et al. </a:t>
            </a:r>
            <a:r>
              <a:rPr lang="pt-BR" i="1"/>
              <a:t>N </a:t>
            </a:r>
            <a:r>
              <a:rPr lang="pt-BR" i="1" err="1"/>
              <a:t>Engl</a:t>
            </a:r>
            <a:r>
              <a:rPr lang="pt-BR" i="1"/>
              <a:t> J Med.</a:t>
            </a:r>
            <a:r>
              <a:rPr lang="pt-BR"/>
              <a:t> 2019;380:347-357. 3. </a:t>
            </a:r>
            <a:r>
              <a:rPr lang="pt-BR" err="1"/>
              <a:t>McMurray</a:t>
            </a:r>
            <a:r>
              <a:rPr lang="pt-BR"/>
              <a:t> JJV et al. </a:t>
            </a:r>
            <a:r>
              <a:rPr lang="pt-BR" i="1"/>
              <a:t>N </a:t>
            </a:r>
            <a:r>
              <a:rPr lang="pt-BR" i="1" err="1"/>
              <a:t>Engl</a:t>
            </a:r>
            <a:r>
              <a:rPr lang="pt-BR" i="1"/>
              <a:t> J Med.</a:t>
            </a:r>
            <a:r>
              <a:rPr lang="pt-BR"/>
              <a:t> 2019;381:1995-2008</a:t>
            </a:r>
            <a:r>
              <a:rPr lang="en-US"/>
              <a:t>. </a:t>
            </a:r>
            <a:endParaRPr lang="en-US">
              <a:ea typeface="+mn-lt"/>
              <a:cs typeface="+mn-lt"/>
            </a:endParaRPr>
          </a:p>
        </p:txBody>
      </p:sp>
      <p:sp>
        <p:nvSpPr>
          <p:cNvPr id="6" name="Content Placeholder 2">
            <a:extLst>
              <a:ext uri="{FF2B5EF4-FFF2-40B4-BE49-F238E27FC236}">
                <a16:creationId xmlns="" xmlns:a16="http://schemas.microsoft.com/office/drawing/2014/main" id="{8BA56DB2-D2F2-4D0A-82C8-F15709BD447C}"/>
              </a:ext>
            </a:extLst>
          </p:cNvPr>
          <p:cNvSpPr txBox="1">
            <a:spLocks/>
          </p:cNvSpPr>
          <p:nvPr/>
        </p:nvSpPr>
        <p:spPr>
          <a:xfrm>
            <a:off x="457200" y="3864741"/>
            <a:ext cx="11557592" cy="217882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Consistent clinical benefits in patients with CKD across major subgroups including in patients </a:t>
            </a:r>
            <a:br>
              <a:rPr lang="en-US"/>
            </a:br>
            <a:r>
              <a:rPr lang="en-US" b="1">
                <a:solidFill>
                  <a:schemeClr val="accent1"/>
                </a:solidFill>
              </a:rPr>
              <a:t>with and without T2D, </a:t>
            </a:r>
            <a:r>
              <a:rPr lang="en-US"/>
              <a:t>and by baseline eGFR and UACR categories</a:t>
            </a:r>
          </a:p>
          <a:p>
            <a:r>
              <a:rPr lang="en-US"/>
              <a:t>Dapagliflozin was well-tolerated for the treatment of CKD (in patients with and without T2D) and data </a:t>
            </a:r>
            <a:r>
              <a:rPr lang="en-US" b="1">
                <a:solidFill>
                  <a:schemeClr val="accent1"/>
                </a:solidFill>
              </a:rPr>
              <a:t>confirm the known safety profile</a:t>
            </a:r>
          </a:p>
          <a:p>
            <a:r>
              <a:rPr lang="en-US" b="1">
                <a:solidFill>
                  <a:schemeClr val="accent1"/>
                </a:solidFill>
              </a:rPr>
              <a:t>DAPA-CKD</a:t>
            </a:r>
            <a:r>
              <a:rPr lang="en-US"/>
              <a:t> builds upon the evidence for dapagliflozin in the prevention of hHF and worsening of renal disease in </a:t>
            </a:r>
            <a:r>
              <a:rPr lang="en-US" b="1">
                <a:solidFill>
                  <a:schemeClr val="accent1"/>
                </a:solidFill>
              </a:rPr>
              <a:t>DECLARE</a:t>
            </a:r>
            <a:r>
              <a:rPr lang="en-US" b="1" baseline="30000">
                <a:solidFill>
                  <a:schemeClr val="accent1"/>
                </a:solidFill>
              </a:rPr>
              <a:t>2</a:t>
            </a:r>
            <a:r>
              <a:rPr lang="en-US"/>
              <a:t> and reduction in the risk of worsening HF and CV death in </a:t>
            </a:r>
            <a:r>
              <a:rPr lang="en-US" b="1">
                <a:solidFill>
                  <a:schemeClr val="accent1"/>
                </a:solidFill>
              </a:rPr>
              <a:t>DAPA-HF</a:t>
            </a:r>
            <a:r>
              <a:rPr lang="en-US" b="1" baseline="30000">
                <a:solidFill>
                  <a:schemeClr val="accent1"/>
                </a:solidFill>
              </a:rPr>
              <a:t>3</a:t>
            </a:r>
            <a:endParaRPr lang="en-US"/>
          </a:p>
        </p:txBody>
      </p:sp>
      <p:sp>
        <p:nvSpPr>
          <p:cNvPr id="7" name="Rectangle 6">
            <a:extLst>
              <a:ext uri="{FF2B5EF4-FFF2-40B4-BE49-F238E27FC236}">
                <a16:creationId xmlns="" xmlns:a16="http://schemas.microsoft.com/office/drawing/2014/main" id="{E04CF9D3-CC90-4ED4-BEBB-FD270D26941D}"/>
              </a:ext>
            </a:extLst>
          </p:cNvPr>
          <p:cNvSpPr>
            <a:spLocks/>
          </p:cNvSpPr>
          <p:nvPr/>
        </p:nvSpPr>
        <p:spPr>
          <a:xfrm>
            <a:off x="457199" y="2056876"/>
            <a:ext cx="11371268" cy="1750366"/>
          </a:xfrm>
          <a:prstGeom prst="rect">
            <a:avLst/>
          </a:prstGeom>
          <a:solidFill>
            <a:schemeClr val="bg1">
              <a:lumMod val="8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 xmlns:a16="http://schemas.microsoft.com/office/drawing/2014/main" id="{4CDDB906-035D-4F16-808D-37340E7394AA}"/>
              </a:ext>
            </a:extLst>
          </p:cNvPr>
          <p:cNvSpPr/>
          <p:nvPr/>
        </p:nvSpPr>
        <p:spPr>
          <a:xfrm>
            <a:off x="5934418" y="3265925"/>
            <a:ext cx="261610" cy="461665"/>
          </a:xfrm>
          <a:prstGeom prst="rect">
            <a:avLst/>
          </a:prstGeom>
        </p:spPr>
        <p:txBody>
          <a:bodyPr wrap="none">
            <a:spAutoFit/>
          </a:bodyPr>
          <a:lstStyle/>
          <a:p>
            <a:r>
              <a:rPr lang="en-US" sz="2400">
                <a:solidFill>
                  <a:srgbClr val="000000"/>
                </a:solidFill>
                <a:latin typeface="Times New Roman" panose="02020603050405020304" pitchFamily="18" charset="0"/>
              </a:rPr>
              <a:t> </a:t>
            </a:r>
            <a:endParaRPr lang="en-US" sz="2400"/>
          </a:p>
        </p:txBody>
      </p:sp>
      <p:sp>
        <p:nvSpPr>
          <p:cNvPr id="9" name="Rectangle 8">
            <a:extLst>
              <a:ext uri="{FF2B5EF4-FFF2-40B4-BE49-F238E27FC236}">
                <a16:creationId xmlns="" xmlns:a16="http://schemas.microsoft.com/office/drawing/2014/main" id="{684B6201-F573-4B42-BFE8-DA130888EE27}"/>
              </a:ext>
            </a:extLst>
          </p:cNvPr>
          <p:cNvSpPr/>
          <p:nvPr/>
        </p:nvSpPr>
        <p:spPr>
          <a:xfrm>
            <a:off x="5934418" y="3265925"/>
            <a:ext cx="261610" cy="461665"/>
          </a:xfrm>
          <a:prstGeom prst="rect">
            <a:avLst/>
          </a:prstGeom>
        </p:spPr>
        <p:txBody>
          <a:bodyPr wrap="none">
            <a:spAutoFit/>
          </a:bodyPr>
          <a:lstStyle/>
          <a:p>
            <a:r>
              <a:rPr lang="en-US" sz="2400">
                <a:solidFill>
                  <a:srgbClr val="000000"/>
                </a:solidFill>
                <a:latin typeface="Times New Roman" panose="02020603050405020304" pitchFamily="18" charset="0"/>
              </a:rPr>
              <a:t> </a:t>
            </a:r>
            <a:endParaRPr lang="en-US" sz="2400"/>
          </a:p>
        </p:txBody>
      </p:sp>
      <p:sp>
        <p:nvSpPr>
          <p:cNvPr id="10" name="Rectangle 9">
            <a:extLst>
              <a:ext uri="{FF2B5EF4-FFF2-40B4-BE49-F238E27FC236}">
                <a16:creationId xmlns="" xmlns:a16="http://schemas.microsoft.com/office/drawing/2014/main" id="{F3EEF538-1AFD-47D6-8F85-42055E0FDEF9}"/>
              </a:ext>
            </a:extLst>
          </p:cNvPr>
          <p:cNvSpPr/>
          <p:nvPr/>
        </p:nvSpPr>
        <p:spPr>
          <a:xfrm>
            <a:off x="5934418" y="3265925"/>
            <a:ext cx="261610" cy="461665"/>
          </a:xfrm>
          <a:prstGeom prst="rect">
            <a:avLst/>
          </a:prstGeom>
        </p:spPr>
        <p:txBody>
          <a:bodyPr wrap="none">
            <a:spAutoFit/>
          </a:bodyPr>
          <a:lstStyle/>
          <a:p>
            <a:r>
              <a:rPr lang="en-US" sz="2400">
                <a:solidFill>
                  <a:srgbClr val="000000"/>
                </a:solidFill>
                <a:latin typeface="Times New Roman" panose="02020603050405020304" pitchFamily="18" charset="0"/>
              </a:rPr>
              <a:t> </a:t>
            </a:r>
            <a:endParaRPr lang="en-US" sz="2400"/>
          </a:p>
        </p:txBody>
      </p:sp>
      <p:sp>
        <p:nvSpPr>
          <p:cNvPr id="11" name="Content Placeholder 8, chunk 1">
            <a:extLst>
              <a:ext uri="{FF2B5EF4-FFF2-40B4-BE49-F238E27FC236}">
                <a16:creationId xmlns="" xmlns:a16="http://schemas.microsoft.com/office/drawing/2014/main" id="{81E7F576-FEB2-4CDE-A765-267146B520EF}"/>
              </a:ext>
            </a:extLst>
          </p:cNvPr>
          <p:cNvSpPr txBox="1">
            <a:spLocks/>
          </p:cNvSpPr>
          <p:nvPr/>
        </p:nvSpPr>
        <p:spPr>
          <a:xfrm>
            <a:off x="457196" y="2029422"/>
            <a:ext cx="3008413" cy="1969770"/>
          </a:xfrm>
          <a:prstGeom prst="rect">
            <a:avLst/>
          </a:prstGeom>
          <a:solidFill>
            <a:schemeClr val="accent3">
              <a:lumMod val="20000"/>
              <a:lumOff val="80000"/>
              <a:alpha val="70000"/>
            </a:schemeClr>
          </a:solidFill>
        </p:spPr>
        <p:txBody>
          <a:bodyPr vert="horz" wrap="square" lIns="91440" tIns="45720" rIns="91440" bIns="45720" rtlCol="0">
            <a:spAutoFit/>
          </a:bodyPr>
          <a:lstStyle>
            <a:defPPr>
              <a:defRPr lang="en-US"/>
            </a:defPPr>
            <a:lvl1pPr marL="228600" indent="-228600">
              <a:lnSpc>
                <a:spcPct val="90000"/>
              </a:lnSpc>
              <a:spcBef>
                <a:spcPts val="1200"/>
              </a:spcBef>
              <a:buClr>
                <a:schemeClr val="accent1"/>
              </a:buClr>
              <a:buFont typeface="Arial" panose="020B0604020202020204" pitchFamily="34" charset="0"/>
              <a:buChar char="•"/>
              <a:defRPr sz="2000"/>
            </a:lvl1pPr>
            <a:lvl2pPr indent="-228600">
              <a:lnSpc>
                <a:spcPct val="90000"/>
              </a:lnSpc>
              <a:spcBef>
                <a:spcPts val="800"/>
              </a:spcBef>
              <a:buClr>
                <a:schemeClr val="tx1"/>
              </a:buClr>
              <a:buFont typeface="Arial" panose="020B0604020202020204" pitchFamily="34" charset="0"/>
              <a:buChar char="–"/>
            </a:lvl2pPr>
            <a:lvl3pPr marL="685800" indent="-228600">
              <a:lnSpc>
                <a:spcPct val="90000"/>
              </a:lnSpc>
              <a:spcBef>
                <a:spcPts val="800"/>
              </a:spcBef>
              <a:buClr>
                <a:schemeClr val="accent1"/>
              </a:buClr>
              <a:buFont typeface="Arial" panose="020B0604020202020204" pitchFamily="34" charset="0"/>
              <a:buChar char="•"/>
              <a:defRPr sz="1600"/>
            </a:lvl3pPr>
            <a:lvl4pPr marL="914400" indent="-228600">
              <a:lnSpc>
                <a:spcPct val="90000"/>
              </a:lnSpc>
              <a:spcBef>
                <a:spcPts val="800"/>
              </a:spcBef>
              <a:buClr>
                <a:schemeClr val="tx1"/>
              </a:buClr>
              <a:buFont typeface="Arial" panose="020B0604020202020204" pitchFamily="34" charset="0"/>
              <a:buChar char="–"/>
              <a:defRPr sz="1600"/>
            </a:lvl4pPr>
            <a:lvl5pPr marL="1143000" indent="-228600">
              <a:lnSpc>
                <a:spcPct val="90000"/>
              </a:lnSpc>
              <a:spcBef>
                <a:spcPts val="800"/>
              </a:spcBef>
              <a:buClr>
                <a:schemeClr val="accent1"/>
              </a:buClr>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5425" lvl="0" indent="0">
              <a:lnSpc>
                <a:spcPct val="100000"/>
              </a:lnSpc>
              <a:spcBef>
                <a:spcPts val="0"/>
              </a:spcBef>
              <a:buClrTx/>
              <a:buNone/>
            </a:pPr>
            <a:r>
              <a:rPr lang="en-US" sz="3600" b="1">
                <a:solidFill>
                  <a:schemeClr val="accent2"/>
                </a:solidFill>
              </a:rPr>
              <a:t>39% </a:t>
            </a:r>
            <a:r>
              <a:rPr lang="en-US" sz="1800">
                <a:solidFill>
                  <a:srgbClr val="000000"/>
                </a:solidFill>
              </a:rPr>
              <a:t>RRR </a:t>
            </a:r>
          </a:p>
          <a:p>
            <a:pPr marL="225425" lvl="0" indent="0">
              <a:lnSpc>
                <a:spcPct val="100000"/>
              </a:lnSpc>
              <a:spcBef>
                <a:spcPts val="0"/>
              </a:spcBef>
              <a:buClrTx/>
              <a:buNone/>
            </a:pPr>
            <a:r>
              <a:rPr lang="en-US" sz="1800">
                <a:solidFill>
                  <a:srgbClr val="000000"/>
                </a:solidFill>
              </a:rPr>
              <a:t>for the primary composite endpoint </a:t>
            </a:r>
            <a:r>
              <a:rPr lang="en-US" sz="1600">
                <a:solidFill>
                  <a:srgbClr val="000000"/>
                </a:solidFill>
              </a:rPr>
              <a:t>(≥50% sustained decline in eGFR, ESKD, renal or CV death)</a:t>
            </a:r>
          </a:p>
          <a:p>
            <a:pPr marL="0" lvl="0" indent="0">
              <a:lnSpc>
                <a:spcPct val="100000"/>
              </a:lnSpc>
              <a:spcBef>
                <a:spcPts val="0"/>
              </a:spcBef>
              <a:buClrTx/>
              <a:buNone/>
            </a:pPr>
            <a:endParaRPr lang="en-US" sz="1800">
              <a:solidFill>
                <a:srgbClr val="000000"/>
              </a:solidFill>
            </a:endParaRPr>
          </a:p>
        </p:txBody>
      </p:sp>
      <p:sp>
        <p:nvSpPr>
          <p:cNvPr id="12" name="Content Placeholder 8, chunk 2">
            <a:extLst>
              <a:ext uri="{FF2B5EF4-FFF2-40B4-BE49-F238E27FC236}">
                <a16:creationId xmlns="" xmlns:a16="http://schemas.microsoft.com/office/drawing/2014/main" id="{D1967342-DB49-4A0A-9494-5772010B89F6}"/>
              </a:ext>
            </a:extLst>
          </p:cNvPr>
          <p:cNvSpPr txBox="1"/>
          <p:nvPr/>
        </p:nvSpPr>
        <p:spPr>
          <a:xfrm>
            <a:off x="6200849" y="2099102"/>
            <a:ext cx="2525233" cy="1661993"/>
          </a:xfrm>
          <a:prstGeom prst="rect">
            <a:avLst/>
          </a:prstGeom>
        </p:spPr>
        <p:txBody>
          <a:bodyPr vert="horz" wrap="square" lIns="91440" tIns="45720" rIns="91440" bIns="45720" rtlCol="0">
            <a:spAutoFit/>
          </a:bodyPr>
          <a:lstStyle>
            <a:defPPr>
              <a:defRPr lang="en-US"/>
            </a:defPPr>
            <a:lvl1pPr marL="228600" indent="-228600">
              <a:lnSpc>
                <a:spcPct val="90000"/>
              </a:lnSpc>
              <a:spcBef>
                <a:spcPts val="1200"/>
              </a:spcBef>
              <a:buClr>
                <a:schemeClr val="accent1"/>
              </a:buClr>
              <a:buFont typeface="Arial" panose="020B0604020202020204" pitchFamily="34" charset="0"/>
              <a:buChar char="•"/>
              <a:defRPr sz="2000"/>
            </a:lvl1pPr>
            <a:lvl2pPr indent="-228600">
              <a:lnSpc>
                <a:spcPct val="90000"/>
              </a:lnSpc>
              <a:spcBef>
                <a:spcPts val="800"/>
              </a:spcBef>
              <a:buClr>
                <a:schemeClr val="tx1"/>
              </a:buClr>
              <a:buFont typeface="Arial" panose="020B0604020202020204" pitchFamily="34" charset="0"/>
              <a:buChar char="–"/>
            </a:lvl2pPr>
            <a:lvl3pPr marL="685800" indent="-228600">
              <a:lnSpc>
                <a:spcPct val="90000"/>
              </a:lnSpc>
              <a:spcBef>
                <a:spcPts val="800"/>
              </a:spcBef>
              <a:buClr>
                <a:schemeClr val="accent1"/>
              </a:buClr>
              <a:buFont typeface="Arial" panose="020B0604020202020204" pitchFamily="34" charset="0"/>
              <a:buChar char="•"/>
              <a:defRPr sz="1600"/>
            </a:lvl3pPr>
            <a:lvl4pPr marL="914400" indent="-228600">
              <a:lnSpc>
                <a:spcPct val="90000"/>
              </a:lnSpc>
              <a:spcBef>
                <a:spcPts val="800"/>
              </a:spcBef>
              <a:buClr>
                <a:schemeClr val="tx1"/>
              </a:buClr>
              <a:buFont typeface="Arial" panose="020B0604020202020204" pitchFamily="34" charset="0"/>
              <a:buChar char="–"/>
              <a:defRPr sz="1600"/>
            </a:lvl4pPr>
            <a:lvl5pPr marL="1143000" indent="-228600">
              <a:lnSpc>
                <a:spcPct val="90000"/>
              </a:lnSpc>
              <a:spcBef>
                <a:spcPts val="800"/>
              </a:spcBef>
              <a:buClr>
                <a:schemeClr val="accent1"/>
              </a:buClr>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lvl="0" indent="0">
              <a:lnSpc>
                <a:spcPct val="100000"/>
              </a:lnSpc>
              <a:spcBef>
                <a:spcPts val="0"/>
              </a:spcBef>
              <a:buClrTx/>
              <a:buNone/>
            </a:pPr>
            <a:r>
              <a:rPr lang="en-US" sz="3600" b="1">
                <a:solidFill>
                  <a:schemeClr val="accent2"/>
                </a:solidFill>
              </a:rPr>
              <a:t>44% </a:t>
            </a:r>
            <a:r>
              <a:rPr lang="en-US" sz="1800">
                <a:solidFill>
                  <a:srgbClr val="000000"/>
                </a:solidFill>
              </a:rPr>
              <a:t>RRR </a:t>
            </a:r>
          </a:p>
          <a:p>
            <a:pPr marL="0" lvl="0" indent="0">
              <a:lnSpc>
                <a:spcPct val="100000"/>
              </a:lnSpc>
              <a:spcBef>
                <a:spcPts val="0"/>
              </a:spcBef>
              <a:buClrTx/>
              <a:buNone/>
            </a:pPr>
            <a:r>
              <a:rPr lang="en-US" sz="1800">
                <a:solidFill>
                  <a:srgbClr val="000000"/>
                </a:solidFill>
              </a:rPr>
              <a:t>for the renal composite </a:t>
            </a:r>
            <a:br>
              <a:rPr lang="en-US" sz="1800">
                <a:solidFill>
                  <a:srgbClr val="000000"/>
                </a:solidFill>
              </a:rPr>
            </a:br>
            <a:r>
              <a:rPr lang="en-US" sz="1600">
                <a:solidFill>
                  <a:srgbClr val="000000"/>
                </a:solidFill>
              </a:rPr>
              <a:t>(≥50% sustained decline in eGFR, ESKD, or    renal death)</a:t>
            </a:r>
            <a:endParaRPr lang="en-US" sz="1800">
              <a:solidFill>
                <a:srgbClr val="000000"/>
              </a:solidFill>
            </a:endParaRPr>
          </a:p>
        </p:txBody>
      </p:sp>
      <p:sp>
        <p:nvSpPr>
          <p:cNvPr id="13" name="Content Placeholder 8, chunk 3">
            <a:extLst>
              <a:ext uri="{FF2B5EF4-FFF2-40B4-BE49-F238E27FC236}">
                <a16:creationId xmlns="" xmlns:a16="http://schemas.microsoft.com/office/drawing/2014/main" id="{615DA86C-C626-4FBB-86CA-5540D0C3C882}"/>
              </a:ext>
            </a:extLst>
          </p:cNvPr>
          <p:cNvSpPr txBox="1"/>
          <p:nvPr/>
        </p:nvSpPr>
        <p:spPr>
          <a:xfrm>
            <a:off x="9355136" y="2090203"/>
            <a:ext cx="2320928" cy="1754326"/>
          </a:xfrm>
          <a:prstGeom prst="rect">
            <a:avLst/>
          </a:prstGeom>
        </p:spPr>
        <p:txBody>
          <a:bodyPr vert="horz" wrap="square" lIns="91440" tIns="45720" rIns="91440" bIns="45720" rtlCol="0">
            <a:spAutoFit/>
          </a:bodyPr>
          <a:lstStyle>
            <a:defPPr>
              <a:defRPr lang="en-US"/>
            </a:defPPr>
            <a:lvl1pPr marL="228600" indent="-228600">
              <a:lnSpc>
                <a:spcPct val="90000"/>
              </a:lnSpc>
              <a:spcBef>
                <a:spcPts val="1200"/>
              </a:spcBef>
              <a:buClr>
                <a:schemeClr val="accent1"/>
              </a:buClr>
              <a:buFont typeface="Arial" panose="020B0604020202020204" pitchFamily="34" charset="0"/>
              <a:buChar char="•"/>
              <a:defRPr sz="2000"/>
            </a:lvl1pPr>
            <a:lvl2pPr indent="-228600">
              <a:lnSpc>
                <a:spcPct val="90000"/>
              </a:lnSpc>
              <a:spcBef>
                <a:spcPts val="800"/>
              </a:spcBef>
              <a:buClr>
                <a:schemeClr val="tx1"/>
              </a:buClr>
              <a:buFont typeface="Arial" panose="020B0604020202020204" pitchFamily="34" charset="0"/>
              <a:buChar char="–"/>
            </a:lvl2pPr>
            <a:lvl3pPr marL="685800" indent="-228600">
              <a:lnSpc>
                <a:spcPct val="90000"/>
              </a:lnSpc>
              <a:spcBef>
                <a:spcPts val="800"/>
              </a:spcBef>
              <a:buClr>
                <a:schemeClr val="accent1"/>
              </a:buClr>
              <a:buFont typeface="Arial" panose="020B0604020202020204" pitchFamily="34" charset="0"/>
              <a:buChar char="•"/>
              <a:defRPr sz="1600"/>
            </a:lvl3pPr>
            <a:lvl4pPr marL="914400" indent="-228600">
              <a:lnSpc>
                <a:spcPct val="90000"/>
              </a:lnSpc>
              <a:spcBef>
                <a:spcPts val="800"/>
              </a:spcBef>
              <a:buClr>
                <a:schemeClr val="tx1"/>
              </a:buClr>
              <a:buFont typeface="Arial" panose="020B0604020202020204" pitchFamily="34" charset="0"/>
              <a:buChar char="–"/>
              <a:defRPr sz="1600"/>
            </a:lvl4pPr>
            <a:lvl5pPr marL="1143000" indent="-228600">
              <a:lnSpc>
                <a:spcPct val="90000"/>
              </a:lnSpc>
              <a:spcBef>
                <a:spcPts val="800"/>
              </a:spcBef>
              <a:buClr>
                <a:schemeClr val="accent1"/>
              </a:buClr>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lvl="0" indent="0">
              <a:lnSpc>
                <a:spcPct val="100000"/>
              </a:lnSpc>
              <a:spcBef>
                <a:spcPts val="0"/>
              </a:spcBef>
              <a:buClrTx/>
              <a:buNone/>
            </a:pPr>
            <a:r>
              <a:rPr lang="en-US" sz="3600" b="1">
                <a:solidFill>
                  <a:schemeClr val="accent2"/>
                </a:solidFill>
              </a:rPr>
              <a:t>29% </a:t>
            </a:r>
            <a:r>
              <a:rPr lang="en-US" sz="1800">
                <a:solidFill>
                  <a:srgbClr val="000000"/>
                </a:solidFill>
              </a:rPr>
              <a:t>RRR </a:t>
            </a:r>
          </a:p>
          <a:p>
            <a:pPr marL="0" lvl="0" indent="0">
              <a:lnSpc>
                <a:spcPct val="100000"/>
              </a:lnSpc>
              <a:spcBef>
                <a:spcPts val="0"/>
              </a:spcBef>
              <a:buClrTx/>
              <a:buNone/>
            </a:pPr>
            <a:r>
              <a:rPr lang="en-US" sz="1800">
                <a:solidFill>
                  <a:srgbClr val="000000"/>
                </a:solidFill>
              </a:rPr>
              <a:t>for the composite of CV death or hospitalization </a:t>
            </a:r>
            <a:br>
              <a:rPr lang="en-US" sz="1800">
                <a:solidFill>
                  <a:srgbClr val="000000"/>
                </a:solidFill>
              </a:rPr>
            </a:br>
            <a:r>
              <a:rPr lang="en-US" sz="1800">
                <a:solidFill>
                  <a:srgbClr val="000000"/>
                </a:solidFill>
              </a:rPr>
              <a:t>for heart failure </a:t>
            </a:r>
          </a:p>
        </p:txBody>
      </p:sp>
      <p:sp>
        <p:nvSpPr>
          <p:cNvPr id="14" name="Content Placeholder 8, chunk 4">
            <a:extLst>
              <a:ext uri="{FF2B5EF4-FFF2-40B4-BE49-F238E27FC236}">
                <a16:creationId xmlns="" xmlns:a16="http://schemas.microsoft.com/office/drawing/2014/main" id="{94A82B23-0F76-4969-9CD2-0958D67E7EA7}"/>
              </a:ext>
            </a:extLst>
          </p:cNvPr>
          <p:cNvSpPr txBox="1"/>
          <p:nvPr/>
        </p:nvSpPr>
        <p:spPr>
          <a:xfrm>
            <a:off x="3828285" y="2035396"/>
            <a:ext cx="1743456" cy="1200329"/>
          </a:xfrm>
          <a:prstGeom prst="rect">
            <a:avLst/>
          </a:prstGeom>
        </p:spPr>
        <p:txBody>
          <a:bodyPr vert="horz" wrap="square" lIns="91440" tIns="45720" rIns="91440" bIns="45720" rtlCol="0">
            <a:spAutoFit/>
          </a:bodyPr>
          <a:lstStyle>
            <a:defPPr>
              <a:defRPr lang="en-US"/>
            </a:defPPr>
            <a:lvl1pPr marL="228600" indent="-228600">
              <a:lnSpc>
                <a:spcPct val="90000"/>
              </a:lnSpc>
              <a:spcBef>
                <a:spcPts val="1200"/>
              </a:spcBef>
              <a:buClr>
                <a:schemeClr val="accent1"/>
              </a:buClr>
              <a:buFont typeface="Arial" panose="020B0604020202020204" pitchFamily="34" charset="0"/>
              <a:buChar char="•"/>
              <a:defRPr sz="2000"/>
            </a:lvl1pPr>
            <a:lvl2pPr indent="-228600">
              <a:lnSpc>
                <a:spcPct val="90000"/>
              </a:lnSpc>
              <a:spcBef>
                <a:spcPts val="800"/>
              </a:spcBef>
              <a:buClr>
                <a:schemeClr val="tx1"/>
              </a:buClr>
              <a:buFont typeface="Arial" panose="020B0604020202020204" pitchFamily="34" charset="0"/>
              <a:buChar char="–"/>
            </a:lvl2pPr>
            <a:lvl3pPr marL="685800" indent="-228600">
              <a:lnSpc>
                <a:spcPct val="90000"/>
              </a:lnSpc>
              <a:spcBef>
                <a:spcPts val="800"/>
              </a:spcBef>
              <a:buClr>
                <a:schemeClr val="accent1"/>
              </a:buClr>
              <a:buFont typeface="Arial" panose="020B0604020202020204" pitchFamily="34" charset="0"/>
              <a:buChar char="•"/>
              <a:defRPr sz="1600"/>
            </a:lvl3pPr>
            <a:lvl4pPr marL="914400" indent="-228600">
              <a:lnSpc>
                <a:spcPct val="90000"/>
              </a:lnSpc>
              <a:spcBef>
                <a:spcPts val="800"/>
              </a:spcBef>
              <a:buClr>
                <a:schemeClr val="tx1"/>
              </a:buClr>
              <a:buFont typeface="Arial" panose="020B0604020202020204" pitchFamily="34" charset="0"/>
              <a:buChar char="–"/>
              <a:defRPr sz="1600"/>
            </a:lvl4pPr>
            <a:lvl5pPr marL="1143000" indent="-228600">
              <a:lnSpc>
                <a:spcPct val="90000"/>
              </a:lnSpc>
              <a:spcBef>
                <a:spcPts val="800"/>
              </a:spcBef>
              <a:buClr>
                <a:schemeClr val="accent1"/>
              </a:buClr>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nSpc>
                <a:spcPct val="100000"/>
              </a:lnSpc>
              <a:spcBef>
                <a:spcPts val="0"/>
              </a:spcBef>
              <a:buClrTx/>
              <a:buNone/>
            </a:pPr>
            <a:r>
              <a:rPr lang="en-US" sz="3600" b="1">
                <a:solidFill>
                  <a:schemeClr val="accent2"/>
                </a:solidFill>
              </a:rPr>
              <a:t>31% </a:t>
            </a:r>
            <a:r>
              <a:rPr lang="en-US" sz="1800">
                <a:solidFill>
                  <a:srgbClr val="000000"/>
                </a:solidFill>
              </a:rPr>
              <a:t>RRR </a:t>
            </a:r>
          </a:p>
          <a:p>
            <a:pPr marL="0" indent="0">
              <a:lnSpc>
                <a:spcPct val="100000"/>
              </a:lnSpc>
              <a:spcBef>
                <a:spcPts val="0"/>
              </a:spcBef>
              <a:buClrTx/>
              <a:buNone/>
            </a:pPr>
            <a:r>
              <a:rPr lang="en-US" sz="1800">
                <a:solidFill>
                  <a:srgbClr val="000000"/>
                </a:solidFill>
              </a:rPr>
              <a:t>all-cause mortality</a:t>
            </a:r>
            <a:endParaRPr lang="en-US"/>
          </a:p>
        </p:txBody>
      </p:sp>
      <p:grpSp>
        <p:nvGrpSpPr>
          <p:cNvPr id="15" name="Group 14">
            <a:extLst>
              <a:ext uri="{FF2B5EF4-FFF2-40B4-BE49-F238E27FC236}">
                <a16:creationId xmlns="" xmlns:a16="http://schemas.microsoft.com/office/drawing/2014/main" id="{CB4E387B-08E7-4127-B079-C4CA1CE4D72A}"/>
              </a:ext>
            </a:extLst>
          </p:cNvPr>
          <p:cNvGrpSpPr/>
          <p:nvPr/>
        </p:nvGrpSpPr>
        <p:grpSpPr>
          <a:xfrm>
            <a:off x="-6291" y="-23678"/>
            <a:ext cx="3017520" cy="261610"/>
            <a:chOff x="-6290" y="-23678"/>
            <a:chExt cx="3017520" cy="261610"/>
          </a:xfrm>
          <a:solidFill>
            <a:schemeClr val="accent2"/>
          </a:solidFill>
        </p:grpSpPr>
        <p:sp>
          <p:nvSpPr>
            <p:cNvPr id="16" name="Freeform 13">
              <a:extLst>
                <a:ext uri="{FF2B5EF4-FFF2-40B4-BE49-F238E27FC236}">
                  <a16:creationId xmlns="" xmlns:a16="http://schemas.microsoft.com/office/drawing/2014/main" id="{2FB7AAD4-D660-4613-B526-F4EA8F2CA53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7" name="Rectangle 16">
              <a:extLst>
                <a:ext uri="{FF2B5EF4-FFF2-40B4-BE49-F238E27FC236}">
                  <a16:creationId xmlns="" xmlns:a16="http://schemas.microsoft.com/office/drawing/2014/main" id="{497A2D70-4B25-4662-8CA1-7F6FCDEE697D}"/>
                </a:ext>
              </a:extLst>
            </p:cNvPr>
            <p:cNvSpPr/>
            <p:nvPr/>
          </p:nvSpPr>
          <p:spPr>
            <a:xfrm>
              <a:off x="1007958" y="-23678"/>
              <a:ext cx="941283" cy="261610"/>
            </a:xfrm>
            <a:prstGeom prst="rect">
              <a:avLst/>
            </a:prstGeom>
            <a:noFill/>
          </p:spPr>
          <p:txBody>
            <a:bodyPr wrap="none">
              <a:spAutoFit/>
            </a:bodyPr>
            <a:lstStyle/>
            <a:p>
              <a:pPr algn="ctr"/>
              <a:r>
                <a:rPr lang="en-US" sz="1100" b="1">
                  <a:solidFill>
                    <a:schemeClr val="bg1"/>
                  </a:solidFill>
                </a:rPr>
                <a:t>DAPA-CKD</a:t>
              </a:r>
            </a:p>
          </p:txBody>
        </p:sp>
      </p:grpSp>
    </p:spTree>
    <p:extLst>
      <p:ext uri="{BB962C8B-B14F-4D97-AF65-F5344CB8AC3E}">
        <p14:creationId xmlns:p14="http://schemas.microsoft.com/office/powerpoint/2010/main" val="4241137380"/>
      </p:ext>
    </p:extLst>
  </p:cSld>
  <p:clrMapOvr>
    <a:masterClrMapping/>
  </p:clrMapOvr>
  <p:transition>
    <p:fade/>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Study Design and Baseline Renal Characteristics</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598132088"/>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altLang="en-US"/>
              <a:t>A Multinational, Randomized, Double-blind, Placebo-controlled, </a:t>
            </a:r>
            <a:br>
              <a:rPr lang="en-US" altLang="en-US"/>
            </a:br>
            <a:r>
              <a:rPr lang="en-US" altLang="en-US"/>
              <a:t>Phase </a:t>
            </a:r>
            <a:r>
              <a:rPr lang="en-US" altLang="en-US" err="1"/>
              <a:t>IIIb</a:t>
            </a:r>
            <a:r>
              <a:rPr lang="en-US" altLang="en-US"/>
              <a:t> Cardiovascular Outcomes Trial</a:t>
            </a:r>
            <a:endParaRPr lang="en-GB"/>
          </a:p>
        </p:txBody>
      </p:sp>
      <p:sp>
        <p:nvSpPr>
          <p:cNvPr id="11" name="Slide Number Placeholder 10">
            <a:extLst>
              <a:ext uri="{FF2B5EF4-FFF2-40B4-BE49-F238E27FC236}">
                <a16:creationId xmlns="" xmlns:a16="http://schemas.microsoft.com/office/drawing/2014/main" id="{795C8BA4-4AFB-44FC-B6FD-73A7281DFB0D}"/>
              </a:ext>
            </a:extLst>
          </p:cNvPr>
          <p:cNvSpPr>
            <a:spLocks noGrp="1"/>
          </p:cNvSpPr>
          <p:nvPr>
            <p:ph type="sldNum" sz="quarter" idx="12"/>
          </p:nvPr>
        </p:nvSpPr>
        <p:spPr/>
        <p:txBody>
          <a:bodyPr/>
          <a:lstStyle/>
          <a:p>
            <a:fld id="{CC7432E5-F8E0-41AE-9A6B-AD730338B005}" type="slidenum">
              <a:rPr lang="en-US" smtClean="0"/>
              <a:pPr/>
              <a:t>191</a:t>
            </a:fld>
            <a:endParaRPr lang="en-US"/>
          </a:p>
        </p:txBody>
      </p:sp>
      <p:sp>
        <p:nvSpPr>
          <p:cNvPr id="5" name="Text Placeholder 4"/>
          <p:cNvSpPr>
            <a:spLocks noGrp="1"/>
          </p:cNvSpPr>
          <p:nvPr>
            <p:ph type="body" sz="quarter" idx="13"/>
          </p:nvPr>
        </p:nvSpPr>
        <p:spPr>
          <a:xfrm>
            <a:off x="274331" y="5851602"/>
            <a:ext cx="10679025" cy="1005840"/>
          </a:xfrm>
        </p:spPr>
        <p:txBody>
          <a:bodyPr/>
          <a:lstStyle/>
          <a:p>
            <a:pPr lvl="0">
              <a:lnSpc>
                <a:spcPct val="100000"/>
              </a:lnSpc>
              <a:spcBef>
                <a:spcPts val="0"/>
              </a:spcBef>
            </a:pPr>
            <a:r>
              <a:rPr lang="en-US" sz="800" baseline="30000" err="1"/>
              <a:t>a</a:t>
            </a:r>
            <a:r>
              <a:rPr lang="en-US" sz="800" err="1"/>
              <a:t>A</a:t>
            </a:r>
            <a:r>
              <a:rPr lang="en-US" sz="800"/>
              <a:t> total of 17,190 patients were randomized; however, 30 patients were excluded from all analyses because of significant good clinical practice violations at a single site for a different trial; </a:t>
            </a:r>
            <a:r>
              <a:rPr lang="en-US" sz="800" baseline="30000" err="1"/>
              <a:t>b</a:t>
            </a:r>
            <a:r>
              <a:rPr lang="en-US" sz="800" err="1"/>
              <a:t>Blinded</a:t>
            </a:r>
            <a:r>
              <a:rPr lang="en-US" sz="800"/>
              <a:t> adjudication of events.</a:t>
            </a:r>
          </a:p>
          <a:p>
            <a:pPr lvl="0">
              <a:lnSpc>
                <a:spcPct val="100000"/>
              </a:lnSpc>
              <a:spcBef>
                <a:spcPts val="0"/>
              </a:spcBef>
            </a:pPr>
            <a:r>
              <a:rPr lang="en-US" sz="800"/>
              <a:t>ASCVD = atherosclerotic cardiovascular disease; CV = cardiovascular; DKA = diabetic ketoacidosis; eGFR = estimated glomerular filtration rate; ESKD = end-stage kidney disease; HbA1c = glycated hemoglobin; MACE = major adverse cardiovascular events; MI = myocardial infarction; PBO = placebo; R = randomization; S = screening; T2D = type 2 diabetes; </a:t>
            </a:r>
            <a:r>
              <a:rPr lang="en-US" sz="800" err="1"/>
              <a:t>yrs</a:t>
            </a:r>
            <a:r>
              <a:rPr lang="en-US" sz="800"/>
              <a:t> = years.</a:t>
            </a:r>
          </a:p>
          <a:p>
            <a:pPr>
              <a:lnSpc>
                <a:spcPct val="100000"/>
              </a:lnSpc>
              <a:spcBef>
                <a:spcPts val="0"/>
              </a:spcBef>
            </a:pPr>
            <a:r>
              <a:rPr lang="en-GB" sz="800"/>
              <a:t>1. Raz I et al. </a:t>
            </a:r>
            <a:r>
              <a:rPr lang="en-US" sz="800" i="1"/>
              <a:t>Diabetes </a:t>
            </a:r>
            <a:r>
              <a:rPr lang="en-US" sz="800" i="1" err="1"/>
              <a:t>Obes</a:t>
            </a:r>
            <a:r>
              <a:rPr lang="en-US" sz="800" i="1"/>
              <a:t> </a:t>
            </a:r>
            <a:r>
              <a:rPr lang="en-US" sz="800" i="1" err="1"/>
              <a:t>Metab</a:t>
            </a:r>
            <a:r>
              <a:rPr lang="en-US" sz="800"/>
              <a:t>. 2018;20:1102-1110; 2. </a:t>
            </a:r>
            <a:r>
              <a:rPr lang="en-GB" sz="800" err="1"/>
              <a:t>Wiviott</a:t>
            </a:r>
            <a:r>
              <a:rPr lang="en-GB" sz="800"/>
              <a:t> SD et al. </a:t>
            </a:r>
            <a:r>
              <a:rPr lang="en-US" sz="800" i="1"/>
              <a:t>Am Heart J</a:t>
            </a:r>
            <a:r>
              <a:rPr lang="en-US" sz="800"/>
              <a:t>. 2018;200:83-89; 3. </a:t>
            </a:r>
            <a:r>
              <a:rPr lang="en-US" sz="800" err="1"/>
              <a:t>Wiviott</a:t>
            </a:r>
            <a:r>
              <a:rPr lang="en-US" sz="800"/>
              <a:t> SD et al.</a:t>
            </a:r>
            <a:r>
              <a:rPr lang="en-US" sz="800">
                <a:solidFill>
                  <a:srgbClr val="000000"/>
                </a:solidFill>
                <a:cs typeface="Calibri" panose="020F0502020204030204" pitchFamily="34" charset="0"/>
              </a:rPr>
              <a:t> </a:t>
            </a:r>
            <a:r>
              <a:rPr lang="en-US" sz="800" i="1"/>
              <a:t>N </a:t>
            </a:r>
            <a:r>
              <a:rPr lang="en-US" sz="800" i="1" err="1"/>
              <a:t>Engl</a:t>
            </a:r>
            <a:r>
              <a:rPr lang="en-US" sz="800" i="1"/>
              <a:t> J Med</a:t>
            </a:r>
            <a:r>
              <a:rPr lang="en-US" sz="800"/>
              <a:t>. 2019;380:347-357; 4. </a:t>
            </a:r>
            <a:r>
              <a:rPr lang="en-US" sz="800" err="1"/>
              <a:t>Wiviott</a:t>
            </a:r>
            <a:r>
              <a:rPr lang="en-US" sz="800"/>
              <a:t> SD et al. </a:t>
            </a:r>
            <a:r>
              <a:rPr lang="en-US" sz="800">
                <a:cs typeface="Calibri" panose="020F0502020204030204" pitchFamily="34" charset="0"/>
              </a:rPr>
              <a:t>Protocol. </a:t>
            </a:r>
            <a:r>
              <a:rPr lang="en-US" sz="800" i="1"/>
              <a:t>N </a:t>
            </a:r>
            <a:r>
              <a:rPr lang="en-US" sz="800" i="1" err="1"/>
              <a:t>Engl</a:t>
            </a:r>
            <a:r>
              <a:rPr lang="en-US" sz="800" i="1"/>
              <a:t> J Med</a:t>
            </a:r>
            <a:r>
              <a:rPr lang="en-US" sz="800"/>
              <a:t>. 2019;380:347-357. </a:t>
            </a:r>
          </a:p>
        </p:txBody>
      </p:sp>
      <p:cxnSp>
        <p:nvCxnSpPr>
          <p:cNvPr id="25" name="Straight Connector 24"/>
          <p:cNvCxnSpPr/>
          <p:nvPr/>
        </p:nvCxnSpPr>
        <p:spPr bwMode="auto">
          <a:xfrm>
            <a:off x="5302344" y="2174479"/>
            <a:ext cx="658085" cy="0"/>
          </a:xfrm>
          <a:prstGeom prst="line">
            <a:avLst/>
          </a:prstGeom>
          <a:solidFill>
            <a:schemeClr val="accent1"/>
          </a:solidFill>
          <a:ln w="22225" cap="flat" cmpd="sng" algn="ctr">
            <a:solidFill>
              <a:schemeClr val="tx1"/>
            </a:solidFill>
            <a:prstDash val="solid"/>
            <a:round/>
            <a:headEnd type="none" w="med" len="med"/>
            <a:tailEnd type="none" w="med" len="med"/>
          </a:ln>
          <a:effectLst/>
        </p:spPr>
      </p:cxnSp>
      <p:cxnSp>
        <p:nvCxnSpPr>
          <p:cNvPr id="27" name="Straight Connector 26"/>
          <p:cNvCxnSpPr/>
          <p:nvPr/>
        </p:nvCxnSpPr>
        <p:spPr bwMode="auto">
          <a:xfrm>
            <a:off x="5302344" y="2769429"/>
            <a:ext cx="658085" cy="0"/>
          </a:xfrm>
          <a:prstGeom prst="line">
            <a:avLst/>
          </a:prstGeom>
          <a:solidFill>
            <a:schemeClr val="accent1"/>
          </a:solidFill>
          <a:ln w="22225" cap="flat" cmpd="sng" algn="ctr">
            <a:solidFill>
              <a:schemeClr val="tx1"/>
            </a:solidFill>
            <a:prstDash val="solid"/>
            <a:round/>
            <a:headEnd type="none" w="med" len="med"/>
            <a:tailEnd type="none" w="med" len="med"/>
          </a:ln>
          <a:effectLst/>
        </p:spPr>
      </p:cxnSp>
      <p:sp>
        <p:nvSpPr>
          <p:cNvPr id="31" name="Rectangle 30"/>
          <p:cNvSpPr/>
          <p:nvPr/>
        </p:nvSpPr>
        <p:spPr>
          <a:xfrm>
            <a:off x="2091560" y="3716693"/>
            <a:ext cx="990000" cy="263155"/>
          </a:xfrm>
          <a:prstGeom prst="rect">
            <a:avLst/>
          </a:prstGeom>
          <a:effectLst/>
        </p:spPr>
        <p:txBody>
          <a:bodyPr wrap="square" lIns="0" tIns="0" rIns="0" bIns="0">
            <a:noAutofit/>
          </a:bodyPr>
          <a:lstStyle/>
          <a:p>
            <a:pPr marL="0" marR="0" lvl="0" indent="0" algn="ctr" defTabSz="914377"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charset="0"/>
              </a:rPr>
              <a:t>S</a:t>
            </a:r>
            <a:endParaRPr kumimoji="0" lang="en-GB" sz="1200" b="1"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33" name="Rounded Rectangle 32"/>
          <p:cNvSpPr/>
          <p:nvPr/>
        </p:nvSpPr>
        <p:spPr bwMode="auto">
          <a:xfrm>
            <a:off x="5712323" y="2577285"/>
            <a:ext cx="3928812" cy="416735"/>
          </a:xfrm>
          <a:prstGeom prst="roundRect">
            <a:avLst>
              <a:gd name="adj" fmla="val 0"/>
            </a:avLst>
          </a:prstGeom>
          <a:solidFill>
            <a:schemeClr val="bg1">
              <a:lumMod val="50000"/>
            </a:schemeClr>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a:ea typeface="+mn-ea"/>
                <a:cs typeface="+mn-cs"/>
              </a:rPr>
              <a:t>Placebo daily</a:t>
            </a:r>
          </a:p>
        </p:txBody>
      </p:sp>
      <p:sp>
        <p:nvSpPr>
          <p:cNvPr id="34" name="Rounded Rectangle 33"/>
          <p:cNvSpPr/>
          <p:nvPr/>
        </p:nvSpPr>
        <p:spPr bwMode="auto">
          <a:xfrm>
            <a:off x="5712323" y="1979837"/>
            <a:ext cx="3928812" cy="426213"/>
          </a:xfrm>
          <a:prstGeom prst="roundRect">
            <a:avLst>
              <a:gd name="adj" fmla="val 0"/>
            </a:avLst>
          </a:prstGeom>
          <a:solidFill>
            <a:schemeClr val="accent1"/>
          </a:solidFill>
          <a:ln>
            <a:noFill/>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a:ea typeface="+mn-ea"/>
                <a:cs typeface="+mn-cs"/>
              </a:rPr>
              <a:t>Dapagliflozin 10 mg daily</a:t>
            </a:r>
            <a:endParaRPr kumimoji="0" lang="en-US" sz="1400" b="1" i="0" u="none" strike="noStrike" kern="1200" cap="none" spc="0" normalizeH="0" baseline="0" noProof="0">
              <a:ln>
                <a:noFill/>
              </a:ln>
              <a:solidFill>
                <a:srgbClr val="FFFFFF"/>
              </a:solidFill>
              <a:effectLst/>
              <a:uLnTx/>
              <a:uFillTx/>
              <a:latin typeface="Arial"/>
              <a:ea typeface="+mn-ea"/>
              <a:cs typeface="+mn-cs"/>
            </a:endParaRPr>
          </a:p>
        </p:txBody>
      </p:sp>
      <p:sp>
        <p:nvSpPr>
          <p:cNvPr id="37" name="Text Box 16"/>
          <p:cNvSpPr txBox="1">
            <a:spLocks noChangeArrowheads="1"/>
          </p:cNvSpPr>
          <p:nvPr/>
        </p:nvSpPr>
        <p:spPr bwMode="auto">
          <a:xfrm>
            <a:off x="8074671" y="3674330"/>
            <a:ext cx="3759871" cy="461665"/>
          </a:xfrm>
          <a:prstGeom prst="rect">
            <a:avLst/>
          </a:prstGeom>
          <a:noFill/>
          <a:ln w="25400" cap="flat" cmpd="sng" algn="ctr">
            <a:noFill/>
            <a:prstDash val="solid"/>
          </a:ln>
          <a:effectLst/>
        </p:spPr>
        <p:txBody>
          <a:bodyPr wrap="square" rtlCol="0">
            <a:spAutoFit/>
          </a:bodyPr>
          <a:lstStyle>
            <a:defPPr>
              <a:defRPr lang="en-US"/>
            </a:defPPr>
            <a:lvl1pPr marR="0" lvl="0" indent="0" defTabSz="912813" fontAlgn="base">
              <a:lnSpc>
                <a:spcPct val="100000"/>
              </a:lnSpc>
              <a:spcBef>
                <a:spcPts val="600"/>
              </a:spcBef>
              <a:spcAft>
                <a:spcPct val="0"/>
              </a:spcAft>
              <a:buClrTx/>
              <a:buSzTx/>
              <a:buFontTx/>
              <a:buNone/>
              <a:tabLst/>
              <a:defRPr kumimoji="0" sz="1200" b="1" i="0" u="sng" strike="noStrike" kern="0" cap="none" spc="0" normalizeH="0" baseline="0">
                <a:ln>
                  <a:noFill/>
                </a:ln>
                <a:solidFill>
                  <a:srgbClr val="000000"/>
                </a:solidFill>
                <a:effectLst/>
                <a:uLnTx/>
                <a:uFillTx/>
                <a:latin typeface="Arial"/>
                <a:cs typeface="Arial" charset="0"/>
              </a:defRPr>
            </a:lvl1pPr>
          </a:lstStyle>
          <a:p>
            <a:pPr marL="0" marR="0" lvl="0" indent="0" algn="ctr" defTabSz="912813" rtl="0" eaLnBrk="1" fontAlgn="base" latinLnBrk="0" hangingPunct="1">
              <a:lnSpc>
                <a:spcPct val="100000"/>
              </a:lnSpc>
              <a:spcBef>
                <a:spcPts val="60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Arial"/>
                <a:ea typeface="+mn-ea"/>
                <a:cs typeface="Arial" charset="0"/>
              </a:rPr>
              <a:t>Event-driven duration: ≥1390 MACE</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charset="0"/>
              </a:rPr>
              <a:t>Median follow-up: 4.2 years</a:t>
            </a:r>
          </a:p>
        </p:txBody>
      </p:sp>
      <p:cxnSp>
        <p:nvCxnSpPr>
          <p:cNvPr id="39" name="Straight Connector 38"/>
          <p:cNvCxnSpPr/>
          <p:nvPr/>
        </p:nvCxnSpPr>
        <p:spPr bwMode="auto">
          <a:xfrm>
            <a:off x="4433596" y="2461407"/>
            <a:ext cx="658085" cy="0"/>
          </a:xfrm>
          <a:prstGeom prst="line">
            <a:avLst/>
          </a:prstGeom>
          <a:solidFill>
            <a:schemeClr val="accent1"/>
          </a:solidFill>
          <a:ln w="22225" cap="flat" cmpd="sng" algn="ctr">
            <a:solidFill>
              <a:schemeClr val="tx1"/>
            </a:solidFill>
            <a:prstDash val="solid"/>
            <a:round/>
            <a:headEnd type="none" w="med" len="med"/>
            <a:tailEnd type="none" w="med" len="med"/>
          </a:ln>
          <a:effectLst/>
        </p:spPr>
      </p:cxnSp>
      <p:sp>
        <p:nvSpPr>
          <p:cNvPr id="28" name="Rounded Rectangle 27"/>
          <p:cNvSpPr/>
          <p:nvPr/>
        </p:nvSpPr>
        <p:spPr bwMode="auto">
          <a:xfrm>
            <a:off x="2476526" y="1755100"/>
            <a:ext cx="1957097" cy="1415476"/>
          </a:xfrm>
          <a:prstGeom prst="roundRect">
            <a:avLst>
              <a:gd name="adj" fmla="val 0"/>
            </a:avLst>
          </a:prstGeom>
          <a:solidFill>
            <a:schemeClr val="bg1"/>
          </a:solidFill>
          <a:ln>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68580" tIns="34291" rIns="68580" bIns="34291" numCol="1" rtlCol="0" anchor="ctr" anchorCtr="0" compatLnSpc="1">
            <a:prstTxWarp prst="textNoShape">
              <a:avLst/>
            </a:prstTxWarp>
          </a:bodyPr>
          <a:lstStyle/>
          <a:p>
            <a:pPr marL="88104" marR="0" lvl="0" indent="-88104" algn="ctr" defTabSz="914377" rtl="0" eaLnBrk="1" fontAlgn="auto" latinLnBrk="0" hangingPunct="1">
              <a:lnSpc>
                <a:spcPct val="100000"/>
              </a:lnSpc>
              <a:spcBef>
                <a:spcPts val="0"/>
              </a:spcBef>
              <a:spcAft>
                <a:spcPts val="451"/>
              </a:spcAft>
              <a:buClrTx/>
              <a:buSzTx/>
              <a:buFontTx/>
              <a:buNone/>
              <a:tabLst/>
              <a:defRPr/>
            </a:pPr>
            <a:r>
              <a:rPr kumimoji="0" lang="en-GB" sz="1800" b="1" i="0" u="none" strike="noStrike" kern="1200" cap="none" spc="0" normalizeH="0" baseline="0" noProof="0">
                <a:ln>
                  <a:noFill/>
                </a:ln>
                <a:solidFill>
                  <a:srgbClr val="000000"/>
                </a:solidFill>
                <a:effectLst/>
                <a:uLnTx/>
                <a:uFillTx/>
                <a:latin typeface="Arial"/>
                <a:ea typeface="+mn-ea"/>
                <a:cs typeface="+mn-cs"/>
              </a:rPr>
              <a:t>17,160 patients</a:t>
            </a:r>
            <a:r>
              <a:rPr kumimoji="0" lang="en-GB" sz="1800" b="1" i="0" u="none" strike="noStrike" kern="1200" cap="none" spc="0" normalizeH="0" baseline="30000" noProof="0">
                <a:ln>
                  <a:noFill/>
                </a:ln>
                <a:solidFill>
                  <a:srgbClr val="000000"/>
                </a:solidFill>
                <a:effectLst/>
                <a:uLnTx/>
                <a:uFillTx/>
                <a:latin typeface="Arial"/>
                <a:ea typeface="+mn-ea"/>
                <a:cs typeface="+mn-cs"/>
              </a:rPr>
              <a:t>a</a:t>
            </a:r>
            <a:endParaRPr kumimoji="0" lang="en-GB" sz="1800" b="1" i="0" u="none" strike="noStrike" kern="1200" cap="none" spc="0" normalizeH="0" baseline="0" noProof="0">
              <a:ln>
                <a:noFill/>
              </a:ln>
              <a:solidFill>
                <a:srgbClr val="000000"/>
              </a:solidFill>
              <a:effectLst/>
              <a:uLnTx/>
              <a:uFillTx/>
              <a:latin typeface="Arial"/>
              <a:ea typeface="+mn-ea"/>
              <a:cs typeface="+mn-cs"/>
            </a:endParaRPr>
          </a:p>
          <a:p>
            <a:pPr marL="0" marR="0" lvl="0" indent="0" algn="ctr" defTabSz="914377" rtl="0" eaLnBrk="1" fontAlgn="auto" latinLnBrk="0" hangingPunct="1">
              <a:lnSpc>
                <a:spcPct val="100000"/>
              </a:lnSpc>
              <a:spcBef>
                <a:spcPts val="0"/>
              </a:spcBef>
              <a:spcAft>
                <a:spcPts val="451"/>
              </a:spcAft>
              <a:buClrTx/>
              <a:buSzTx/>
              <a:buFontTx/>
              <a:buNone/>
              <a:tabLst/>
              <a:defRPr/>
            </a:pPr>
            <a:r>
              <a:rPr kumimoji="0" lang="en-GB" sz="1051" b="0" i="0" u="none" strike="noStrike" kern="1200" cap="none" spc="0" normalizeH="0" baseline="0" noProof="0">
                <a:ln>
                  <a:noFill/>
                </a:ln>
                <a:solidFill>
                  <a:srgbClr val="000000"/>
                </a:solidFill>
                <a:effectLst/>
                <a:uLnTx/>
                <a:uFillTx/>
                <a:latin typeface="Arial"/>
                <a:ea typeface="+mn-ea"/>
                <a:cs typeface="+mn-cs"/>
              </a:rPr>
              <a:t>T2D (</a:t>
            </a:r>
            <a:r>
              <a:rPr kumimoji="0" lang="en-GB" sz="1050" b="0" i="0" u="none" strike="noStrike" kern="1200" cap="none" spc="0" normalizeH="0" baseline="0" noProof="0">
                <a:ln>
                  <a:noFill/>
                </a:ln>
                <a:solidFill>
                  <a:srgbClr val="000000"/>
                </a:solidFill>
                <a:effectLst/>
                <a:uLnTx/>
                <a:uFillTx/>
                <a:latin typeface="Arial"/>
                <a:ea typeface="+mn-ea"/>
                <a:cs typeface="+mn-cs"/>
              </a:rPr>
              <a:t>6.5% ≤ HbA1c &lt;12%</a:t>
            </a:r>
            <a:r>
              <a:rPr kumimoji="0" lang="en-GB" sz="1051" b="0" i="0" u="none" strike="noStrike" kern="1200" cap="none" spc="0" normalizeH="0" baseline="0" noProof="0">
                <a:ln>
                  <a:noFill/>
                </a:ln>
                <a:solidFill>
                  <a:srgbClr val="000000"/>
                </a:solidFill>
                <a:effectLst/>
                <a:uLnTx/>
                <a:uFillTx/>
                <a:latin typeface="Arial"/>
                <a:ea typeface="+mn-ea"/>
                <a:cs typeface="+mn-cs"/>
              </a:rPr>
              <a:t>), </a:t>
            </a:r>
            <a:r>
              <a:rPr kumimoji="0" lang="en-GB" sz="1050" b="0" i="0" u="none" strike="noStrike" kern="1200" cap="none" spc="0" normalizeH="0" baseline="0" noProof="0">
                <a:ln>
                  <a:noFill/>
                </a:ln>
                <a:solidFill>
                  <a:srgbClr val="000000"/>
                </a:solidFill>
                <a:effectLst/>
                <a:uLnTx/>
                <a:uFillTx/>
                <a:latin typeface="Arial"/>
                <a:ea typeface="+mn-ea"/>
                <a:cs typeface="+mn-cs"/>
              </a:rPr>
              <a:t>≥55 yrs (men) or ≥60 yrs (women) with </a:t>
            </a:r>
            <a:r>
              <a:rPr kumimoji="0" lang="en-GB" sz="1051" b="0" i="0" u="none" strike="noStrike" kern="1200" cap="none" spc="0" normalizeH="0" baseline="0" noProof="0">
                <a:ln>
                  <a:noFill/>
                </a:ln>
                <a:solidFill>
                  <a:srgbClr val="000000"/>
                </a:solidFill>
                <a:effectLst/>
                <a:uLnTx/>
                <a:uFillTx/>
                <a:latin typeface="Arial"/>
                <a:ea typeface="+mn-ea"/>
                <a:cs typeface="+mn-cs"/>
              </a:rPr>
              <a:t>≥1 CV risk factor OR</a:t>
            </a:r>
            <a:r>
              <a:rPr kumimoji="0" lang="en-GB" sz="1051" b="1" i="0" u="none" strike="noStrike" kern="1200" cap="none" spc="0" normalizeH="0" baseline="0" noProof="0">
                <a:ln>
                  <a:noFill/>
                </a:ln>
                <a:solidFill>
                  <a:srgbClr val="000000"/>
                </a:solidFill>
                <a:effectLst/>
                <a:uLnTx/>
                <a:uFillTx/>
                <a:latin typeface="Arial"/>
                <a:ea typeface="+mn-ea"/>
                <a:cs typeface="+mn-cs"/>
              </a:rPr>
              <a:t> </a:t>
            </a:r>
            <a:r>
              <a:rPr kumimoji="0" lang="en-GB" sz="1051" b="0" i="0" u="none" strike="noStrike" kern="1200" cap="none" spc="0" normalizeH="0" baseline="0" noProof="0">
                <a:ln>
                  <a:noFill/>
                </a:ln>
                <a:solidFill>
                  <a:srgbClr val="000000"/>
                </a:solidFill>
                <a:effectLst/>
                <a:uLnTx/>
                <a:uFillTx/>
                <a:latin typeface="Arial"/>
                <a:ea typeface="+mn-ea"/>
                <a:cs typeface="+mn-cs"/>
              </a:rPr>
              <a:t>≥40 yrs with ASCVD</a:t>
            </a:r>
          </a:p>
        </p:txBody>
      </p:sp>
      <p:sp>
        <p:nvSpPr>
          <p:cNvPr id="41" name="Rounded Rectangle 40"/>
          <p:cNvSpPr/>
          <p:nvPr/>
        </p:nvSpPr>
        <p:spPr bwMode="auto">
          <a:xfrm>
            <a:off x="5702171" y="3080212"/>
            <a:ext cx="3927600" cy="400451"/>
          </a:xfrm>
          <a:prstGeom prst="roundRect">
            <a:avLst>
              <a:gd name="adj" fmla="val 0"/>
            </a:avLst>
          </a:prstGeom>
          <a:solidFill>
            <a:schemeClr val="bg1"/>
          </a:solidFill>
          <a:ln>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68580" tIns="34291" rIns="68580" bIns="34291" numCol="1" rtlCol="0" anchor="ctr" anchorCtr="0" compatLnSpc="1">
            <a:prstTxWarp prst="textNoShape">
              <a:avLst/>
            </a:prstTxWarp>
          </a:bodyPr>
          <a:lstStyle/>
          <a:p>
            <a:pPr marL="0" marR="0" lvl="0" indent="0" algn="ctr" defTabSz="914377"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pitchFamily="34" charset="0"/>
              </a:rPr>
              <a:t>All other glucose-lowering agents per treating physician</a:t>
            </a:r>
          </a:p>
        </p:txBody>
      </p:sp>
      <p:cxnSp>
        <p:nvCxnSpPr>
          <p:cNvPr id="53" name="Straight Connector 52"/>
          <p:cNvCxnSpPr/>
          <p:nvPr/>
        </p:nvCxnSpPr>
        <p:spPr bwMode="auto">
          <a:xfrm>
            <a:off x="5190063" y="3578700"/>
            <a:ext cx="0" cy="149225"/>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586560" y="3578698"/>
            <a:ext cx="7099408" cy="0"/>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bwMode="auto">
          <a:xfrm>
            <a:off x="2588672" y="3578700"/>
            <a:ext cx="0" cy="149225"/>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bwMode="auto">
          <a:xfrm>
            <a:off x="9673163" y="3578700"/>
            <a:ext cx="0" cy="149225"/>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ounded Rectangle 37"/>
          <p:cNvSpPr/>
          <p:nvPr/>
        </p:nvSpPr>
        <p:spPr bwMode="auto">
          <a:xfrm>
            <a:off x="4842605" y="1885737"/>
            <a:ext cx="618715" cy="1127323"/>
          </a:xfrm>
          <a:prstGeom prst="roundRect">
            <a:avLst>
              <a:gd name="adj" fmla="val 0"/>
            </a:avLst>
          </a:prstGeom>
          <a:solidFill>
            <a:schemeClr val="bg1"/>
          </a:solidFill>
          <a:ln w="19050">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vert270" wrap="square" lIns="68580" tIns="34291" rIns="68580" bIns="34291" numCol="1" rtlCol="0" anchor="ctr" anchorCtr="0" compatLnSpc="1">
            <a:prstTxWarp prst="textNoShape">
              <a:avLst/>
            </a:prstTxWarp>
          </a:bodyPr>
          <a:lstStyle/>
          <a:p>
            <a:pPr marL="88104" marR="0" lvl="0" indent="-88104" algn="ctr"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a:ea typeface="+mn-ea"/>
                <a:cs typeface="+mn-cs"/>
              </a:rPr>
              <a:t>1:1</a:t>
            </a:r>
          </a:p>
          <a:p>
            <a:pPr marL="88104" marR="0" lvl="0" indent="-88104" algn="ctr"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a:ea typeface="+mn-ea"/>
                <a:cs typeface="+mn-cs"/>
              </a:rPr>
              <a:t>Double-blind</a:t>
            </a:r>
            <a:endParaRPr kumimoji="0" lang="en-GB" sz="1200" b="0" i="0" u="none" strike="noStrike" kern="1200" cap="none" spc="0" normalizeH="0" baseline="0" noProof="0">
              <a:ln>
                <a:noFill/>
              </a:ln>
              <a:solidFill>
                <a:srgbClr val="000000"/>
              </a:solidFill>
              <a:effectLst/>
              <a:uLnTx/>
              <a:uFillTx/>
              <a:latin typeface="Arial"/>
              <a:ea typeface="+mn-ea"/>
              <a:cs typeface="+mn-cs"/>
            </a:endParaRPr>
          </a:p>
        </p:txBody>
      </p:sp>
      <p:sp>
        <p:nvSpPr>
          <p:cNvPr id="43" name="TextBox 42">
            <a:extLst>
              <a:ext uri="{FF2B5EF4-FFF2-40B4-BE49-F238E27FC236}">
                <a16:creationId xmlns="" xmlns:a16="http://schemas.microsoft.com/office/drawing/2014/main" id="{6855A391-DEC6-4D19-A6DA-ABFF48123E3A}"/>
              </a:ext>
            </a:extLst>
          </p:cNvPr>
          <p:cNvSpPr txBox="1"/>
          <p:nvPr/>
        </p:nvSpPr>
        <p:spPr>
          <a:xfrm>
            <a:off x="5159711" y="1203451"/>
            <a:ext cx="21291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a:ea typeface="+mn-ea"/>
                <a:cs typeface="+mn-cs"/>
              </a:rPr>
              <a:t>Study Design</a:t>
            </a:r>
            <a:r>
              <a:rPr kumimoji="0" lang="en-US" sz="1800" b="1" i="0" u="none" strike="noStrike" kern="1200" cap="none" spc="0" normalizeH="0" baseline="30000" noProof="0">
                <a:ln>
                  <a:noFill/>
                </a:ln>
                <a:solidFill>
                  <a:srgbClr val="000000"/>
                </a:solidFill>
                <a:effectLst/>
                <a:uLnTx/>
                <a:uFillTx/>
                <a:latin typeface="Arial"/>
                <a:ea typeface="+mn-ea"/>
                <a:cs typeface="+mn-cs"/>
              </a:rPr>
              <a:t>1,2,3,4</a:t>
            </a:r>
            <a:endParaRPr kumimoji="0" lang="en-US" sz="1800" b="1" i="0" u="none" strike="noStrike" kern="1200" cap="none" spc="0" normalizeH="0" baseline="0" noProof="0">
              <a:ln>
                <a:noFill/>
              </a:ln>
              <a:solidFill>
                <a:srgbClr val="FF0000"/>
              </a:solidFill>
              <a:effectLst/>
              <a:uLnTx/>
              <a:uFillTx/>
              <a:latin typeface="Arial"/>
              <a:ea typeface="+mn-ea"/>
              <a:cs typeface="+mn-cs"/>
            </a:endParaRPr>
          </a:p>
        </p:txBody>
      </p:sp>
      <p:sp>
        <p:nvSpPr>
          <p:cNvPr id="55" name="Rectangle 54">
            <a:extLst>
              <a:ext uri="{FF2B5EF4-FFF2-40B4-BE49-F238E27FC236}">
                <a16:creationId xmlns="" xmlns:a16="http://schemas.microsoft.com/office/drawing/2014/main" id="{11B63403-5246-4A60-8488-01E26A9C84E9}"/>
              </a:ext>
            </a:extLst>
          </p:cNvPr>
          <p:cNvSpPr/>
          <p:nvPr/>
        </p:nvSpPr>
        <p:spPr>
          <a:xfrm>
            <a:off x="3019425" y="3852259"/>
            <a:ext cx="1851755" cy="460800"/>
          </a:xfrm>
          <a:prstGeom prst="rect">
            <a:avLst/>
          </a:prstGeom>
          <a:effectLst/>
        </p:spPr>
        <p:txBody>
          <a:bodyPr wrap="square" lIns="0" tIns="0" rIns="0" bIns="0">
            <a:noAutofit/>
          </a:bodyPr>
          <a:lstStyle/>
          <a:p>
            <a:pPr marL="0" marR="0" lvl="0" indent="0" algn="ctr" defTabSz="914377"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charset="0"/>
              </a:rPr>
              <a:t>Single-blind PBO run-in</a:t>
            </a:r>
            <a:br>
              <a:rPr kumimoji="0" lang="en-US" sz="1200" b="1" i="0" u="none" strike="noStrike" kern="1200" cap="none" spc="0" normalizeH="0" baseline="0" noProof="0">
                <a:ln>
                  <a:noFill/>
                </a:ln>
                <a:solidFill>
                  <a:srgbClr val="000000"/>
                </a:solidFill>
                <a:effectLst/>
                <a:uLnTx/>
                <a:uFillTx/>
                <a:latin typeface="Arial"/>
                <a:ea typeface="+mn-ea"/>
                <a:cs typeface="Arial" charset="0"/>
              </a:rPr>
            </a:br>
            <a:r>
              <a:rPr kumimoji="0" lang="en-US" sz="1200" b="1" i="0" u="none" strike="noStrike" kern="1200" cap="none" spc="0" normalizeH="0" baseline="0" noProof="0">
                <a:ln>
                  <a:noFill/>
                </a:ln>
                <a:solidFill>
                  <a:srgbClr val="000000"/>
                </a:solidFill>
                <a:effectLst/>
                <a:uLnTx/>
                <a:uFillTx/>
                <a:latin typeface="Arial"/>
                <a:ea typeface="+mn-ea"/>
                <a:cs typeface="Arial" charset="0"/>
              </a:rPr>
              <a:t>(1-2 months)</a:t>
            </a:r>
            <a:endParaRPr kumimoji="0" lang="en-GB" sz="1200" b="1"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56" name="Rectangle 55">
            <a:extLst>
              <a:ext uri="{FF2B5EF4-FFF2-40B4-BE49-F238E27FC236}">
                <a16:creationId xmlns="" xmlns:a16="http://schemas.microsoft.com/office/drawing/2014/main" id="{BB7BD29B-3829-4E5D-889D-D8C1F188BC40}"/>
              </a:ext>
            </a:extLst>
          </p:cNvPr>
          <p:cNvSpPr/>
          <p:nvPr/>
        </p:nvSpPr>
        <p:spPr>
          <a:xfrm>
            <a:off x="4631096" y="3721674"/>
            <a:ext cx="1130025" cy="244088"/>
          </a:xfrm>
          <a:prstGeom prst="rect">
            <a:avLst/>
          </a:prstGeom>
          <a:effectLst/>
        </p:spPr>
        <p:txBody>
          <a:bodyPr wrap="square" lIns="0" tIns="0" rIns="0" bIns="0">
            <a:noAutofit/>
          </a:bodyPr>
          <a:lstStyle/>
          <a:p>
            <a:pPr marL="0" marR="0" lvl="0" indent="0" algn="ctr" defTabSz="914377"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charset="0"/>
              </a:rPr>
              <a:t>R</a:t>
            </a:r>
            <a:endParaRPr kumimoji="0" lang="en-GB" sz="1200" b="1"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61" name="Left Brace 60">
            <a:extLst>
              <a:ext uri="{FF2B5EF4-FFF2-40B4-BE49-F238E27FC236}">
                <a16:creationId xmlns="" xmlns:a16="http://schemas.microsoft.com/office/drawing/2014/main" id="{EF39C676-D607-4E32-BBFE-CA7B1218D69F}"/>
              </a:ext>
            </a:extLst>
          </p:cNvPr>
          <p:cNvSpPr/>
          <p:nvPr/>
        </p:nvSpPr>
        <p:spPr>
          <a:xfrm rot="16200000">
            <a:off x="3939240" y="2792950"/>
            <a:ext cx="45719" cy="1761047"/>
          </a:xfrm>
          <a:prstGeom prst="leftBrace">
            <a:avLst/>
          </a:prstGeom>
          <a:ln w="285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9" name="Group 8">
            <a:extLst>
              <a:ext uri="{FF2B5EF4-FFF2-40B4-BE49-F238E27FC236}">
                <a16:creationId xmlns="" xmlns:a16="http://schemas.microsoft.com/office/drawing/2014/main" id="{C35F1ABA-3ADE-4289-ACD9-370DBA94346B}"/>
              </a:ext>
            </a:extLst>
          </p:cNvPr>
          <p:cNvGrpSpPr/>
          <p:nvPr/>
        </p:nvGrpSpPr>
        <p:grpSpPr>
          <a:xfrm>
            <a:off x="357484" y="4261806"/>
            <a:ext cx="11477032" cy="2099999"/>
            <a:chOff x="357484" y="4261786"/>
            <a:chExt cx="11477032" cy="2099999"/>
          </a:xfrm>
        </p:grpSpPr>
        <p:sp>
          <p:nvSpPr>
            <p:cNvPr id="3" name="TextBox 2">
              <a:extLst>
                <a:ext uri="{FF2B5EF4-FFF2-40B4-BE49-F238E27FC236}">
                  <a16:creationId xmlns="" xmlns:a16="http://schemas.microsoft.com/office/drawing/2014/main" id="{EDE789F1-2BD3-4AE3-A5A4-3D18B6E1A27A}"/>
                </a:ext>
              </a:extLst>
            </p:cNvPr>
            <p:cNvSpPr txBox="1"/>
            <p:nvPr/>
          </p:nvSpPr>
          <p:spPr>
            <a:xfrm>
              <a:off x="3265041" y="4625098"/>
              <a:ext cx="2785640" cy="369332"/>
            </a:xfrm>
            <a:prstGeom prst="rect">
              <a:avLst/>
            </a:prstGeom>
            <a:solidFill>
              <a:schemeClr val="accent6">
                <a:lumMod val="20000"/>
                <a:lumOff val="80000"/>
              </a:schemeClr>
            </a:solidFill>
            <a:ln w="38100">
              <a:noFill/>
            </a:ln>
          </p:spPr>
          <p:txBody>
            <a:bodyPr wrap="square" rtlCol="0">
              <a:spAutoFit/>
            </a:bodyPr>
            <a:lstStyle/>
            <a:p>
              <a:endParaRPr lang="en-US"/>
            </a:p>
          </p:txBody>
        </p:sp>
        <p:grpSp>
          <p:nvGrpSpPr>
            <p:cNvPr id="12" name="Group 11">
              <a:extLst>
                <a:ext uri="{FF2B5EF4-FFF2-40B4-BE49-F238E27FC236}">
                  <a16:creationId xmlns="" xmlns:a16="http://schemas.microsoft.com/office/drawing/2014/main" id="{95B7E385-506E-4D12-9892-67635160D3DD}"/>
                </a:ext>
              </a:extLst>
            </p:cNvPr>
            <p:cNvGrpSpPr/>
            <p:nvPr/>
          </p:nvGrpSpPr>
          <p:grpSpPr>
            <a:xfrm>
              <a:off x="357484" y="4261786"/>
              <a:ext cx="11477032" cy="2099999"/>
              <a:chOff x="357484" y="4467042"/>
              <a:chExt cx="11477032" cy="2099999"/>
            </a:xfrm>
          </p:grpSpPr>
          <p:grpSp>
            <p:nvGrpSpPr>
              <p:cNvPr id="7" name="Group 6">
                <a:extLst>
                  <a:ext uri="{FF2B5EF4-FFF2-40B4-BE49-F238E27FC236}">
                    <a16:creationId xmlns="" xmlns:a16="http://schemas.microsoft.com/office/drawing/2014/main" id="{C00D09A7-2059-4902-B9C2-CEE1E089FD28}"/>
                  </a:ext>
                </a:extLst>
              </p:cNvPr>
              <p:cNvGrpSpPr/>
              <p:nvPr/>
            </p:nvGrpSpPr>
            <p:grpSpPr>
              <a:xfrm>
                <a:off x="6164620" y="4468893"/>
                <a:ext cx="2771544" cy="1897828"/>
                <a:chOff x="6345356" y="4430791"/>
                <a:chExt cx="2771544" cy="1897828"/>
              </a:xfrm>
            </p:grpSpPr>
            <p:sp>
              <p:nvSpPr>
                <p:cNvPr id="48" name="Rectangle 47"/>
                <p:cNvSpPr/>
                <p:nvPr/>
              </p:nvSpPr>
              <p:spPr>
                <a:xfrm>
                  <a:off x="6355412" y="4430791"/>
                  <a:ext cx="2761488" cy="1897828"/>
                </a:xfrm>
                <a:prstGeom prst="rect">
                  <a:avLst/>
                </a:prstGeom>
                <a:solidFill>
                  <a:schemeClr val="accent6">
                    <a:lumMod val="20000"/>
                    <a:lumOff val="80000"/>
                  </a:schemeClr>
                </a:solidFill>
                <a:ln w="3810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Box 50"/>
                <p:cNvSpPr txBox="1"/>
                <p:nvPr/>
              </p:nvSpPr>
              <p:spPr>
                <a:xfrm>
                  <a:off x="6345356" y="4441801"/>
                  <a:ext cx="2771544"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2" name="Rectangle 51"/>
                <p:cNvSpPr/>
                <p:nvPr/>
              </p:nvSpPr>
              <p:spPr>
                <a:xfrm>
                  <a:off x="6363116" y="4773775"/>
                  <a:ext cx="2753784" cy="254044"/>
                </a:xfrm>
                <a:prstGeom prst="rect">
                  <a:avLst/>
                </a:prstGeom>
              </p:spPr>
              <p:txBody>
                <a:bodyPr wrap="square">
                  <a:spAutoFit/>
                </a:bodyPr>
                <a:lstStyle/>
                <a:p>
                  <a:pPr marL="108000" marR="0" lvl="0" indent="-108000"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endParaRPr kumimoji="0" lang="en-US" sz="1051"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 name="Group 5">
                <a:extLst>
                  <a:ext uri="{FF2B5EF4-FFF2-40B4-BE49-F238E27FC236}">
                    <a16:creationId xmlns="" xmlns:a16="http://schemas.microsoft.com/office/drawing/2014/main" id="{40A46F88-0216-4D96-937B-0E997FDA27A1}"/>
                  </a:ext>
                </a:extLst>
              </p:cNvPr>
              <p:cNvGrpSpPr/>
              <p:nvPr/>
            </p:nvGrpSpPr>
            <p:grpSpPr>
              <a:xfrm>
                <a:off x="357484" y="4469524"/>
                <a:ext cx="2783562" cy="1897822"/>
                <a:chOff x="479682" y="4431422"/>
                <a:chExt cx="2783562" cy="1897822"/>
              </a:xfrm>
            </p:grpSpPr>
            <p:sp>
              <p:nvSpPr>
                <p:cNvPr id="54" name="Rectangle 53"/>
                <p:cNvSpPr/>
                <p:nvPr/>
              </p:nvSpPr>
              <p:spPr>
                <a:xfrm>
                  <a:off x="496356" y="4431422"/>
                  <a:ext cx="2761488" cy="1897822"/>
                </a:xfrm>
                <a:prstGeom prst="rect">
                  <a:avLst/>
                </a:prstGeom>
                <a:solidFill>
                  <a:schemeClr val="bg1"/>
                </a:solidFill>
                <a:ln w="28575">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2" name="Group 1"/>
                <p:cNvGrpSpPr/>
                <p:nvPr/>
              </p:nvGrpSpPr>
              <p:grpSpPr>
                <a:xfrm>
                  <a:off x="479682" y="5336157"/>
                  <a:ext cx="2767114" cy="885840"/>
                  <a:chOff x="2208111" y="5233148"/>
                  <a:chExt cx="2708157" cy="885840"/>
                </a:xfrm>
              </p:grpSpPr>
              <p:sp>
                <p:nvSpPr>
                  <p:cNvPr id="46" name="Rectangle 45"/>
                  <p:cNvSpPr/>
                  <p:nvPr/>
                </p:nvSpPr>
                <p:spPr>
                  <a:xfrm>
                    <a:off x="2250501" y="5472657"/>
                    <a:ext cx="2665767" cy="646331"/>
                  </a:xfrm>
                  <a:prstGeom prst="rect">
                    <a:avLst/>
                  </a:prstGeom>
                </p:spPr>
                <p:txBody>
                  <a:bodyPr wrap="square">
                    <a:spAutoFit/>
                  </a:bodyPr>
                  <a:lstStyle/>
                  <a:p>
                    <a:pPr marL="173034" marR="0" lvl="0" indent="-173034"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MACE</a:t>
                    </a:r>
                  </a:p>
                  <a:p>
                    <a:pPr marL="173034" marR="0" lvl="0" indent="-173034"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Composite of hospitalization for heart failure or </a:t>
                    </a:r>
                    <a:r>
                      <a:rPr kumimoji="0" lang="en-US" sz="1050" b="0" i="0" u="none" strike="noStrike" kern="1200" cap="none" spc="0" normalizeH="0" baseline="0" noProof="0">
                        <a:ln>
                          <a:noFill/>
                        </a:ln>
                        <a:solidFill>
                          <a:srgbClr val="000000"/>
                        </a:solidFill>
                        <a:effectLst/>
                        <a:uLnTx/>
                        <a:uFillTx/>
                        <a:latin typeface="Arial"/>
                        <a:ea typeface="+mn-ea"/>
                        <a:cs typeface="+mn-cs"/>
                      </a:rPr>
                      <a:t>CV death</a:t>
                    </a:r>
                    <a:endParaRPr kumimoji="0" lang="en-US" sz="1051" b="0" i="0" u="none" strike="noStrike" kern="1200" cap="none" spc="0" normalizeH="0" baseline="0" noProof="0">
                      <a:ln>
                        <a:noFill/>
                      </a:ln>
                      <a:solidFill>
                        <a:srgbClr val="000000"/>
                      </a:solidFill>
                      <a:effectLst/>
                      <a:uLnTx/>
                      <a:uFillTx/>
                      <a:latin typeface="Arial"/>
                      <a:ea typeface="+mn-ea"/>
                      <a:cs typeface="+mn-cs"/>
                    </a:endParaRPr>
                  </a:p>
                </p:txBody>
              </p:sp>
              <p:sp>
                <p:nvSpPr>
                  <p:cNvPr id="45" name="TextBox 44"/>
                  <p:cNvSpPr txBox="1"/>
                  <p:nvPr/>
                </p:nvSpPr>
                <p:spPr>
                  <a:xfrm>
                    <a:off x="2208111" y="5233148"/>
                    <a:ext cx="2700617"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P</a:t>
                    </a:r>
                    <a:r>
                      <a:rPr kumimoji="0" lang="en-US" sz="1400" b="1" i="0" u="none" strike="noStrike" kern="1200" cap="none" spc="0" normalizeH="0" baseline="0" noProof="0" err="1">
                        <a:ln>
                          <a:noFill/>
                        </a:ln>
                        <a:solidFill>
                          <a:srgbClr val="000000"/>
                        </a:solidFill>
                        <a:effectLst/>
                        <a:uLnTx/>
                        <a:uFillTx/>
                        <a:latin typeface="Arial"/>
                        <a:ea typeface="+mn-ea"/>
                        <a:cs typeface="+mn-cs"/>
                      </a:rPr>
                      <a:t>rimary</a:t>
                    </a:r>
                    <a:r>
                      <a:rPr kumimoji="0" lang="en-US" sz="1400" b="1" i="0" u="none" strike="noStrike" kern="1200" cap="none" spc="0" normalizeH="0" baseline="0" noProof="0">
                        <a:ln>
                          <a:noFill/>
                        </a:ln>
                        <a:solidFill>
                          <a:srgbClr val="000000"/>
                        </a:solidFill>
                        <a:effectLst/>
                        <a:uLnTx/>
                        <a:uFillTx/>
                        <a:latin typeface="Arial"/>
                        <a:ea typeface="+mn-ea"/>
                        <a:cs typeface="+mn-cs"/>
                      </a:rPr>
                      <a:t> efficacy endpoints</a:t>
                    </a:r>
                  </a:p>
                </p:txBody>
              </p:sp>
            </p:grpSp>
            <p:sp>
              <p:nvSpPr>
                <p:cNvPr id="57" name="TextBox 56"/>
                <p:cNvSpPr txBox="1"/>
                <p:nvPr/>
              </p:nvSpPr>
              <p:spPr>
                <a:xfrm>
                  <a:off x="522997" y="4445899"/>
                  <a:ext cx="2717287"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Primary safety endpoint</a:t>
                  </a:r>
                </a:p>
              </p:txBody>
            </p:sp>
            <p:sp>
              <p:nvSpPr>
                <p:cNvPr id="58" name="Rectangle 57"/>
                <p:cNvSpPr/>
                <p:nvPr/>
              </p:nvSpPr>
              <p:spPr>
                <a:xfrm>
                  <a:off x="492672" y="4666357"/>
                  <a:ext cx="2770572" cy="646331"/>
                </a:xfrm>
                <a:prstGeom prst="rect">
                  <a:avLst/>
                </a:prstGeom>
              </p:spPr>
              <p:txBody>
                <a:bodyPr wrap="square">
                  <a:spAutoFit/>
                </a:bodyPr>
                <a:lstStyle/>
                <a:p>
                  <a:pPr marL="173034" marR="0" lvl="0" indent="-173034"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Composite of CV death, nonfatal MI, or nonfatal ischemic stroke (MACE)</a:t>
                  </a:r>
                </a:p>
              </p:txBody>
            </p:sp>
          </p:grpSp>
          <p:grpSp>
            <p:nvGrpSpPr>
              <p:cNvPr id="30" name="Group 29"/>
              <p:cNvGrpSpPr/>
              <p:nvPr/>
            </p:nvGrpSpPr>
            <p:grpSpPr>
              <a:xfrm>
                <a:off x="3269069" y="4467042"/>
                <a:ext cx="2772695" cy="1897823"/>
                <a:chOff x="2557602" y="4328989"/>
                <a:chExt cx="2713628" cy="1897823"/>
              </a:xfrm>
            </p:grpSpPr>
            <p:sp>
              <p:nvSpPr>
                <p:cNvPr id="42" name="Rectangle 41"/>
                <p:cNvSpPr/>
                <p:nvPr/>
              </p:nvSpPr>
              <p:spPr>
                <a:xfrm>
                  <a:off x="2568569" y="4648765"/>
                  <a:ext cx="2702661" cy="1384995"/>
                </a:xfrm>
                <a:prstGeom prst="rect">
                  <a:avLst/>
                </a:prstGeom>
              </p:spPr>
              <p:txBody>
                <a:bodyPr wrap="square">
                  <a:spAutoFit/>
                </a:bodyPr>
                <a:lstStyle/>
                <a:p>
                  <a:pPr marL="173034" marR="0" lvl="0" indent="-173034"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r>
                    <a:rPr lang="en-US" sz="1200">
                      <a:latin typeface="Arial" panose="020B0604020202020204" pitchFamily="34" charset="0"/>
                      <a:cs typeface="Arial" panose="020B0604020202020204" pitchFamily="34" charset="0"/>
                    </a:rPr>
                    <a:t>Renal</a:t>
                  </a:r>
                  <a:r>
                    <a:rPr kumimoji="0" lang="en-US" sz="1200"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composite endpoint </a:t>
                  </a:r>
                </a:p>
                <a:p>
                  <a:pPr marL="169863" marR="0" lvl="0" indent="0" algn="l" defTabSz="914377" rtl="0" eaLnBrk="1" fontAlgn="auto" latinLnBrk="0" hangingPunct="1">
                    <a:lnSpc>
                      <a:spcPct val="100000"/>
                    </a:lnSpc>
                    <a:spcBef>
                      <a:spcPts val="0"/>
                    </a:spcBef>
                    <a:spcAft>
                      <a:spcPts val="0"/>
                    </a:spcAft>
                    <a:buClr>
                      <a:srgbClr val="F0AB00"/>
                    </a:buClr>
                    <a:buSzTx/>
                    <a:buFontTx/>
                    <a:buNone/>
                    <a:tabLst/>
                    <a:defRPr/>
                  </a:pPr>
                  <a:r>
                    <a:rPr kumimoji="0" lang="en-US" sz="1200"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(sustained ≥40% decrease in eGFR to eGFR &lt;60 mL/min/1.73 m</a:t>
                  </a:r>
                  <a:r>
                    <a:rPr kumimoji="0" lang="en-US" sz="1200" i="0" u="none" strike="noStrike" kern="1200" cap="none" spc="0" normalizeH="0" baseline="30000" noProof="0">
                      <a:ln>
                        <a:noFill/>
                      </a:ln>
                      <a:effectLst/>
                      <a:uLnTx/>
                      <a:uFillTx/>
                      <a:latin typeface="Arial" panose="020B0604020202020204" pitchFamily="34" charset="0"/>
                      <a:ea typeface="+mn-ea"/>
                      <a:cs typeface="Arial" panose="020B0604020202020204" pitchFamily="34" charset="0"/>
                    </a:rPr>
                    <a:t>2</a:t>
                  </a:r>
                  <a:r>
                    <a:rPr kumimoji="0" lang="en-US" sz="1200"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and/or ESKD and/or renal or CV death)</a:t>
                  </a:r>
                </a:p>
                <a:p>
                  <a:pPr marL="173034" marR="0" lvl="0" indent="-173034"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All-cause mortality</a:t>
                  </a:r>
                </a:p>
                <a:p>
                  <a:pPr marL="341313" marR="0" lvl="0" indent="-171450" algn="l" defTabSz="914377" rtl="0" eaLnBrk="1" fontAlgn="auto" latinLnBrk="0" hangingPunct="1">
                    <a:lnSpc>
                      <a:spcPct val="100000"/>
                    </a:lnSpc>
                    <a:spcBef>
                      <a:spcPts val="0"/>
                    </a:spcBef>
                    <a:spcAft>
                      <a:spcPts val="0"/>
                    </a:spcAft>
                    <a:buClr>
                      <a:srgbClr val="F0AB00"/>
                    </a:buClr>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p:cNvSpPr/>
                <p:nvPr/>
              </p:nvSpPr>
              <p:spPr>
                <a:xfrm>
                  <a:off x="2568569" y="4328989"/>
                  <a:ext cx="2702661" cy="1897823"/>
                </a:xfrm>
                <a:prstGeom prst="rect">
                  <a:avLst/>
                </a:prstGeom>
                <a:noFill/>
                <a:ln w="28575">
                  <a:solidFill>
                    <a:schemeClr val="accent6"/>
                  </a:solidFill>
                </a:ln>
                <a:effectLst/>
                <a:extLst>
                  <a:ext uri="{909E8E84-426E-40DD-AFC4-6F175D3DCCD1}">
                    <a14:hiddenFill xmlns:a14="http://schemas.microsoft.com/office/drawing/2010/main">
                      <a:solidFill>
                        <a:schemeClr val="bg1"/>
                      </a:solidFill>
                    </a14:hiddenFill>
                  </a:ext>
                </a:ex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Box 39"/>
                <p:cNvSpPr txBox="1"/>
                <p:nvPr/>
              </p:nvSpPr>
              <p:spPr>
                <a:xfrm>
                  <a:off x="2557602" y="4341850"/>
                  <a:ext cx="2675133"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Secondary endpoints</a:t>
                  </a:r>
                </a:p>
              </p:txBody>
            </p:sp>
          </p:grpSp>
          <p:grpSp>
            <p:nvGrpSpPr>
              <p:cNvPr id="8" name="Group 7">
                <a:extLst>
                  <a:ext uri="{FF2B5EF4-FFF2-40B4-BE49-F238E27FC236}">
                    <a16:creationId xmlns="" xmlns:a16="http://schemas.microsoft.com/office/drawing/2014/main" id="{B55D4D7F-5705-48C7-B338-10C899C08C64}"/>
                  </a:ext>
                </a:extLst>
              </p:cNvPr>
              <p:cNvGrpSpPr/>
              <p:nvPr/>
            </p:nvGrpSpPr>
            <p:grpSpPr>
              <a:xfrm>
                <a:off x="6178627" y="4470773"/>
                <a:ext cx="5655889" cy="2096268"/>
                <a:chOff x="6300825" y="4432671"/>
                <a:chExt cx="5655889" cy="2096268"/>
              </a:xfrm>
            </p:grpSpPr>
            <p:sp>
              <p:nvSpPr>
                <p:cNvPr id="63" name="Rectangle 62">
                  <a:extLst>
                    <a:ext uri="{FF2B5EF4-FFF2-40B4-BE49-F238E27FC236}">
                      <a16:creationId xmlns="" xmlns:a16="http://schemas.microsoft.com/office/drawing/2014/main" id="{37A28EC0-0E2E-4DC8-92C0-4CD5373F4D55}"/>
                    </a:ext>
                  </a:extLst>
                </p:cNvPr>
                <p:cNvSpPr/>
                <p:nvPr/>
              </p:nvSpPr>
              <p:spPr>
                <a:xfrm>
                  <a:off x="9195226" y="4432671"/>
                  <a:ext cx="2761488" cy="1897830"/>
                </a:xfrm>
                <a:prstGeom prst="rect">
                  <a:avLst/>
                </a:prstGeom>
                <a:solidFill>
                  <a:schemeClr val="bg1"/>
                </a:solidFill>
                <a:ln w="28575">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TextBox 63">
                  <a:extLst>
                    <a:ext uri="{FF2B5EF4-FFF2-40B4-BE49-F238E27FC236}">
                      <a16:creationId xmlns="" xmlns:a16="http://schemas.microsoft.com/office/drawing/2014/main" id="{8C47AE1A-F461-4762-826B-FCC250460A41}"/>
                    </a:ext>
                  </a:extLst>
                </p:cNvPr>
                <p:cNvSpPr txBox="1"/>
                <p:nvPr/>
              </p:nvSpPr>
              <p:spPr>
                <a:xfrm>
                  <a:off x="9220551" y="4436987"/>
                  <a:ext cx="2736163" cy="307777"/>
                </a:xfrm>
                <a:prstGeom prst="rect">
                  <a:avLst/>
                </a:prstGeom>
                <a:noFill/>
              </p:spPr>
              <p:txBody>
                <a:bodyPr wrap="square" rtlCol="0">
                  <a:spAutoFit/>
                </a:bodyPr>
                <a:lstStyle/>
                <a:p>
                  <a:pPr algn="ctr" defTabSz="914377">
                    <a:defRPr/>
                  </a:pPr>
                  <a:r>
                    <a:rPr lang="en-US" sz="1400" b="1">
                      <a:solidFill>
                        <a:srgbClr val="000000"/>
                      </a:solidFill>
                    </a:rPr>
                    <a:t>Additional safety endpoints</a:t>
                  </a:r>
                  <a:endParaRPr lang="en-US" sz="1400">
                    <a:solidFill>
                      <a:srgbClr val="000000"/>
                    </a:solidFill>
                  </a:endParaRPr>
                </a:p>
              </p:txBody>
            </p:sp>
            <p:sp>
              <p:nvSpPr>
                <p:cNvPr id="65" name="Rectangle 64">
                  <a:extLst>
                    <a:ext uri="{FF2B5EF4-FFF2-40B4-BE49-F238E27FC236}">
                      <a16:creationId xmlns="" xmlns:a16="http://schemas.microsoft.com/office/drawing/2014/main" id="{DF2C697B-FBE0-4580-9AC7-F1C53FED0DBB}"/>
                    </a:ext>
                  </a:extLst>
                </p:cNvPr>
                <p:cNvSpPr/>
                <p:nvPr/>
              </p:nvSpPr>
              <p:spPr>
                <a:xfrm>
                  <a:off x="9182357" y="4775042"/>
                  <a:ext cx="2774357" cy="1015663"/>
                </a:xfrm>
                <a:prstGeom prst="rect">
                  <a:avLst/>
                </a:prstGeom>
              </p:spPr>
              <p:txBody>
                <a:bodyPr wrap="square">
                  <a:spAutoFit/>
                </a:bodyPr>
                <a:lstStyle/>
                <a:p>
                  <a:pPr marL="108000" lvl="0" indent="-108000" defTabSz="914377">
                    <a:buClr>
                      <a:srgbClr val="F0AB00"/>
                    </a:buClr>
                    <a:buFont typeface="Arial" panose="020B0604020202020204" pitchFamily="34" charset="0"/>
                    <a:buChar char="•"/>
                    <a:defRPr/>
                  </a:pPr>
                  <a:r>
                    <a:rPr lang="en-US" sz="1200" err="1">
                      <a:solidFill>
                        <a:srgbClr val="000000"/>
                      </a:solidFill>
                    </a:rPr>
                    <a:t>Malignancies</a:t>
                  </a:r>
                  <a:r>
                    <a:rPr lang="en-US" sz="1200" baseline="30000" err="1">
                      <a:solidFill>
                        <a:srgbClr val="000000"/>
                      </a:solidFill>
                    </a:rPr>
                    <a:t>b</a:t>
                  </a:r>
                  <a:r>
                    <a:rPr lang="en-US" sz="1200" baseline="30000">
                      <a:solidFill>
                        <a:srgbClr val="000000"/>
                      </a:solidFill>
                    </a:rPr>
                    <a:t> </a:t>
                  </a:r>
                  <a:r>
                    <a:rPr lang="en-US" sz="1200">
                      <a:solidFill>
                        <a:srgbClr val="000000"/>
                      </a:solidFill>
                    </a:rPr>
                    <a:t>(</a:t>
                  </a:r>
                  <a:r>
                    <a:rPr lang="en-US" sz="1200" err="1">
                      <a:solidFill>
                        <a:srgbClr val="000000"/>
                      </a:solidFill>
                    </a:rPr>
                    <a:t>eg</a:t>
                  </a:r>
                  <a:r>
                    <a:rPr lang="en-US" sz="1200">
                      <a:solidFill>
                        <a:srgbClr val="000000"/>
                      </a:solidFill>
                    </a:rPr>
                    <a:t>, bladder cancer)</a:t>
                  </a:r>
                </a:p>
                <a:p>
                  <a:pPr marL="108000" lvl="0" indent="-108000" defTabSz="914377">
                    <a:buClr>
                      <a:srgbClr val="F0AB00"/>
                    </a:buClr>
                    <a:buFont typeface="Arial" panose="020B0604020202020204" pitchFamily="34" charset="0"/>
                    <a:buChar char="•"/>
                    <a:defRPr/>
                  </a:pPr>
                  <a:r>
                    <a:rPr lang="en-US" sz="1200">
                      <a:solidFill>
                        <a:srgbClr val="000000"/>
                      </a:solidFill>
                    </a:rPr>
                    <a:t>Liver </a:t>
                  </a:r>
                  <a:r>
                    <a:rPr lang="en-US" sz="1200" err="1">
                      <a:solidFill>
                        <a:srgbClr val="000000"/>
                      </a:solidFill>
                    </a:rPr>
                    <a:t>events</a:t>
                  </a:r>
                  <a:r>
                    <a:rPr lang="en-US" sz="1200" baseline="30000" err="1">
                      <a:solidFill>
                        <a:srgbClr val="000000"/>
                      </a:solidFill>
                    </a:rPr>
                    <a:t>b</a:t>
                  </a:r>
                  <a:endParaRPr lang="en-US" sz="1200">
                    <a:solidFill>
                      <a:srgbClr val="000000"/>
                    </a:solidFill>
                  </a:endParaRPr>
                </a:p>
                <a:p>
                  <a:pPr marL="108000" lvl="0" indent="-108000" defTabSz="914377">
                    <a:buClr>
                      <a:srgbClr val="F0AB00"/>
                    </a:buClr>
                    <a:buFont typeface="Arial" panose="020B0604020202020204" pitchFamily="34" charset="0"/>
                    <a:buChar char="•"/>
                    <a:defRPr/>
                  </a:pPr>
                  <a:r>
                    <a:rPr lang="en-US" sz="1200">
                      <a:solidFill>
                        <a:srgbClr val="000000"/>
                      </a:solidFill>
                    </a:rPr>
                    <a:t>DKA </a:t>
                  </a:r>
                  <a:r>
                    <a:rPr lang="en-US" sz="1200" err="1">
                      <a:solidFill>
                        <a:srgbClr val="000000"/>
                      </a:solidFill>
                    </a:rPr>
                    <a:t>events</a:t>
                  </a:r>
                  <a:r>
                    <a:rPr lang="en-US" sz="1200" baseline="30000" err="1">
                      <a:solidFill>
                        <a:srgbClr val="000000"/>
                      </a:solidFill>
                    </a:rPr>
                    <a:t>b</a:t>
                  </a:r>
                  <a:endParaRPr lang="en-US" sz="1200" baseline="30000">
                    <a:solidFill>
                      <a:srgbClr val="000000"/>
                    </a:solidFill>
                  </a:endParaRPr>
                </a:p>
                <a:p>
                  <a:pPr marL="108000" lvl="0" indent="-108000" defTabSz="914377">
                    <a:buClr>
                      <a:srgbClr val="F0AB00"/>
                    </a:buClr>
                    <a:buFont typeface="Arial" panose="020B0604020202020204" pitchFamily="34" charset="0"/>
                    <a:buChar char="•"/>
                    <a:defRPr/>
                  </a:pPr>
                  <a:r>
                    <a:rPr lang="en-US" sz="1200">
                      <a:solidFill>
                        <a:srgbClr val="000000"/>
                      </a:solidFill>
                    </a:rPr>
                    <a:t>Amputations</a:t>
                  </a:r>
                </a:p>
                <a:p>
                  <a:pPr marL="108000" lvl="0" indent="-108000" defTabSz="914377">
                    <a:buClr>
                      <a:srgbClr val="F0AB00"/>
                    </a:buClr>
                    <a:buFont typeface="Arial" panose="020B0604020202020204" pitchFamily="34" charset="0"/>
                    <a:buChar char="•"/>
                    <a:defRPr/>
                  </a:pPr>
                  <a:r>
                    <a:rPr lang="en-US" sz="1200">
                      <a:solidFill>
                        <a:srgbClr val="000000"/>
                      </a:solidFill>
                    </a:rPr>
                    <a:t>Fractures</a:t>
                  </a:r>
                  <a:endParaRPr lang="en-US" sz="1051">
                    <a:solidFill>
                      <a:srgbClr val="000000"/>
                    </a:solidFill>
                  </a:endParaRPr>
                </a:p>
              </p:txBody>
            </p:sp>
            <p:sp>
              <p:nvSpPr>
                <p:cNvPr id="59" name="Rectangle 58">
                  <a:extLst>
                    <a:ext uri="{FF2B5EF4-FFF2-40B4-BE49-F238E27FC236}">
                      <a16:creationId xmlns="" xmlns:a16="http://schemas.microsoft.com/office/drawing/2014/main" id="{337E417F-63F9-44F3-9E23-882301C1AFE1}"/>
                    </a:ext>
                  </a:extLst>
                </p:cNvPr>
                <p:cNvSpPr/>
                <p:nvPr/>
              </p:nvSpPr>
              <p:spPr>
                <a:xfrm>
                  <a:off x="6300825" y="4889901"/>
                  <a:ext cx="2774357" cy="1639038"/>
                </a:xfrm>
                <a:prstGeom prst="rect">
                  <a:avLst/>
                </a:prstGeom>
              </p:spPr>
              <p:txBody>
                <a:bodyPr wrap="square">
                  <a:spAutoFit/>
                </a:bodyPr>
                <a:lstStyle/>
                <a:p>
                  <a:pPr marL="108000" indent="-108000" defTabSz="914377">
                    <a:buClr>
                      <a:srgbClr val="F0AB00"/>
                    </a:buClr>
                    <a:buFont typeface="Arial" panose="020B0604020202020204" pitchFamily="34" charset="0"/>
                    <a:buChar char="•"/>
                    <a:defRPr/>
                  </a:pPr>
                  <a:r>
                    <a:rPr lang="en-US" sz="1125"/>
                    <a:t>Renal-specific composite endpoint </a:t>
                  </a:r>
                  <a:r>
                    <a:rPr lang="en-US" sz="1125">
                      <a:latin typeface="Arial" panose="020B0604020202020204" pitchFamily="34" charset="0"/>
                      <a:cs typeface="Arial" panose="020B0604020202020204" pitchFamily="34" charset="0"/>
                    </a:rPr>
                    <a:t>(sustained ≥40% decrease in eGFR to eGFR &lt;60 mL/min/1.73 m</a:t>
                  </a:r>
                  <a:r>
                    <a:rPr lang="en-US" sz="1125" baseline="30000">
                      <a:latin typeface="Arial" panose="020B0604020202020204" pitchFamily="34" charset="0"/>
                      <a:cs typeface="Arial" panose="020B0604020202020204" pitchFamily="34" charset="0"/>
                    </a:rPr>
                    <a:t>2</a:t>
                  </a:r>
                  <a:r>
                    <a:rPr lang="en-US" sz="1125">
                      <a:latin typeface="Arial" panose="020B0604020202020204" pitchFamily="34" charset="0"/>
                      <a:cs typeface="Arial" panose="020B0604020202020204" pitchFamily="34" charset="0"/>
                    </a:rPr>
                    <a:t> and/or ESKD and/or renal death)</a:t>
                  </a:r>
                  <a:endParaRPr lang="en-US" sz="1125" baseline="30000">
                    <a:latin typeface="Arial" panose="020B0604020202020204" pitchFamily="34" charset="0"/>
                    <a:cs typeface="Arial" panose="020B0604020202020204" pitchFamily="34" charset="0"/>
                  </a:endParaRPr>
                </a:p>
                <a:p>
                  <a:pPr marL="108000" indent="-108000" defTabSz="914377">
                    <a:buClr>
                      <a:srgbClr val="F0AB00"/>
                    </a:buClr>
                    <a:buFont typeface="Arial" panose="020B0604020202020204" pitchFamily="34" charset="0"/>
                    <a:buChar char="•"/>
                    <a:defRPr/>
                  </a:pPr>
                  <a:r>
                    <a:rPr lang="en-US" sz="1125">
                      <a:latin typeface="Arial" panose="020B0604020202020204" pitchFamily="34" charset="0"/>
                      <a:cs typeface="Arial" panose="020B0604020202020204" pitchFamily="34" charset="0"/>
                    </a:rPr>
                    <a:t>Development of new onset albuminuria </a:t>
                  </a:r>
                </a:p>
                <a:p>
                  <a:pPr marL="108000" indent="-108000" defTabSz="914377">
                    <a:buClr>
                      <a:srgbClr val="F0AB00"/>
                    </a:buClr>
                    <a:buFont typeface="Arial" panose="020B0604020202020204" pitchFamily="34" charset="0"/>
                    <a:buChar char="•"/>
                    <a:defRPr/>
                  </a:pPr>
                  <a:r>
                    <a:rPr lang="en-US" sz="1125">
                      <a:latin typeface="Arial" panose="020B0604020202020204" pitchFamily="34" charset="0"/>
                      <a:cs typeface="Arial" panose="020B0604020202020204" pitchFamily="34" charset="0"/>
                    </a:rPr>
                    <a:t>Development of new onset macroalbuminuria</a:t>
                  </a:r>
                </a:p>
                <a:p>
                  <a:pPr marL="108000" indent="-108000" defTabSz="914377">
                    <a:buClr>
                      <a:srgbClr val="F0AB00"/>
                    </a:buClr>
                    <a:buFont typeface="Arial" panose="020B0604020202020204" pitchFamily="34" charset="0"/>
                    <a:buChar char="•"/>
                    <a:defRPr/>
                  </a:pPr>
                  <a:r>
                    <a:rPr lang="en-US" sz="1125">
                      <a:latin typeface="Arial" panose="020B0604020202020204" pitchFamily="34" charset="0"/>
                      <a:cs typeface="Arial" panose="020B0604020202020204" pitchFamily="34" charset="0"/>
                    </a:rPr>
                    <a:t>Regression of albuminuria</a:t>
                  </a:r>
                  <a:endParaRPr lang="en-US" sz="1125" baseline="30000">
                    <a:latin typeface="Arial" panose="020B0604020202020204" pitchFamily="34" charset="0"/>
                    <a:cs typeface="Arial" panose="020B0604020202020204" pitchFamily="34" charset="0"/>
                  </a:endParaRPr>
                </a:p>
                <a:p>
                  <a:pPr marL="108000" lvl="0" indent="-108000" defTabSz="914377">
                    <a:buClr>
                      <a:srgbClr val="F0AB00"/>
                    </a:buClr>
                    <a:buFont typeface="Arial" panose="020B0604020202020204" pitchFamily="34" charset="0"/>
                    <a:buChar char="•"/>
                    <a:defRPr/>
                  </a:pPr>
                  <a:endParaRPr lang="en-US" sz="1051">
                    <a:solidFill>
                      <a:srgbClr val="000000"/>
                    </a:solidFill>
                  </a:endParaRPr>
                </a:p>
              </p:txBody>
            </p:sp>
          </p:grpSp>
        </p:grpSp>
        <p:sp>
          <p:nvSpPr>
            <p:cNvPr id="50" name="TextBox 49">
              <a:extLst>
                <a:ext uri="{FF2B5EF4-FFF2-40B4-BE49-F238E27FC236}">
                  <a16:creationId xmlns="" xmlns:a16="http://schemas.microsoft.com/office/drawing/2014/main" id="{E1530AAF-E7DA-49B5-890B-34BD4E94506B}"/>
                </a:ext>
              </a:extLst>
            </p:cNvPr>
            <p:cNvSpPr txBox="1"/>
            <p:nvPr/>
          </p:nvSpPr>
          <p:spPr>
            <a:xfrm>
              <a:off x="6171159" y="4284969"/>
              <a:ext cx="2736163" cy="523220"/>
            </a:xfrm>
            <a:prstGeom prst="rect">
              <a:avLst/>
            </a:prstGeom>
            <a:noFill/>
          </p:spPr>
          <p:txBody>
            <a:bodyPr wrap="square" rtlCol="0">
              <a:spAutoFit/>
            </a:bodyPr>
            <a:lstStyle/>
            <a:p>
              <a:pPr algn="ctr" defTabSz="914377">
                <a:defRPr/>
              </a:pPr>
              <a:r>
                <a:rPr lang="en-US" sz="1400" b="1"/>
                <a:t>Prespecified </a:t>
              </a:r>
              <a:r>
                <a:rPr lang="en-US" sz="1400" b="1">
                  <a:solidFill>
                    <a:srgbClr val="000000"/>
                  </a:solidFill>
                </a:rPr>
                <a:t>exploratory </a:t>
              </a:r>
            </a:p>
            <a:p>
              <a:pPr algn="ctr" defTabSz="914377">
                <a:defRPr/>
              </a:pPr>
              <a:r>
                <a:rPr lang="en-US" sz="1400" b="1">
                  <a:solidFill>
                    <a:srgbClr val="000000"/>
                  </a:solidFill>
                </a:rPr>
                <a:t>renal endpoints</a:t>
              </a:r>
              <a:endParaRPr lang="en-US" sz="1400" baseline="30000">
                <a:solidFill>
                  <a:srgbClr val="FF0000"/>
                </a:solidFill>
              </a:endParaRPr>
            </a:p>
          </p:txBody>
        </p:sp>
      </p:grpSp>
      <p:grpSp>
        <p:nvGrpSpPr>
          <p:cNvPr id="60" name="Group 59">
            <a:extLst>
              <a:ext uri="{FF2B5EF4-FFF2-40B4-BE49-F238E27FC236}">
                <a16:creationId xmlns="" xmlns:a16="http://schemas.microsoft.com/office/drawing/2014/main" id="{C60F0145-5B54-4A06-82A3-09DA3E674876}"/>
              </a:ext>
            </a:extLst>
          </p:cNvPr>
          <p:cNvGrpSpPr/>
          <p:nvPr/>
        </p:nvGrpSpPr>
        <p:grpSpPr>
          <a:xfrm>
            <a:off x="-6291" y="-23678"/>
            <a:ext cx="3017520" cy="261610"/>
            <a:chOff x="-6290" y="-23678"/>
            <a:chExt cx="3017520" cy="261610"/>
          </a:xfrm>
          <a:solidFill>
            <a:schemeClr val="accent1"/>
          </a:solidFill>
        </p:grpSpPr>
        <p:sp>
          <p:nvSpPr>
            <p:cNvPr id="62" name="Freeform 13">
              <a:extLst>
                <a:ext uri="{FF2B5EF4-FFF2-40B4-BE49-F238E27FC236}">
                  <a16:creationId xmlns="" xmlns:a16="http://schemas.microsoft.com/office/drawing/2014/main" id="{965A4D43-34CD-4A9F-A1FC-12EB2B44DABE}"/>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66" name="Rectangle 65">
              <a:extLst>
                <a:ext uri="{FF2B5EF4-FFF2-40B4-BE49-F238E27FC236}">
                  <a16:creationId xmlns="" xmlns:a16="http://schemas.microsoft.com/office/drawing/2014/main" id="{5EB023E6-A572-4068-92AE-23CBFD589A5A}"/>
                </a:ext>
              </a:extLst>
            </p:cNvPr>
            <p:cNvSpPr/>
            <p:nvPr/>
          </p:nvSpPr>
          <p:spPr>
            <a:xfrm>
              <a:off x="1043226" y="-23678"/>
              <a:ext cx="870751" cy="261610"/>
            </a:xfrm>
            <a:prstGeom prst="rect">
              <a:avLst/>
            </a:prstGeom>
            <a:noFill/>
          </p:spPr>
          <p:txBody>
            <a:bodyPr wrap="none">
              <a:spAutoFit/>
            </a:bodyPr>
            <a:lstStyle/>
            <a:p>
              <a:pPr algn="ctr"/>
              <a:r>
                <a:rPr lang="en-US" sz="1100" b="1">
                  <a:solidFill>
                    <a:schemeClr val="bg1"/>
                  </a:solidFill>
                </a:rPr>
                <a:t>DECLARE</a:t>
              </a:r>
            </a:p>
          </p:txBody>
        </p:sp>
      </p:grpSp>
    </p:spTree>
    <p:custDataLst>
      <p:tags r:id="rId1"/>
    </p:custDataLst>
    <p:extLst>
      <p:ext uri="{BB962C8B-B14F-4D97-AF65-F5344CB8AC3E}">
        <p14:creationId xmlns:p14="http://schemas.microsoft.com/office/powerpoint/2010/main" val="1249579846"/>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a:t>Distribution of eGFR Categories Among the Overall Population </a:t>
            </a:r>
            <a:endParaRPr lang="he-IL"/>
          </a:p>
        </p:txBody>
      </p:sp>
      <p:sp>
        <p:nvSpPr>
          <p:cNvPr id="4" name="Slide Number Placeholder 3">
            <a:extLst>
              <a:ext uri="{FF2B5EF4-FFF2-40B4-BE49-F238E27FC236}">
                <a16:creationId xmlns="" xmlns:a16="http://schemas.microsoft.com/office/drawing/2014/main" id="{792C90E6-DE69-4588-B847-3C32D11E7615}"/>
              </a:ext>
            </a:extLst>
          </p:cNvPr>
          <p:cNvSpPr>
            <a:spLocks noGrp="1"/>
          </p:cNvSpPr>
          <p:nvPr>
            <p:ph type="sldNum" sz="quarter" idx="12"/>
          </p:nvPr>
        </p:nvSpPr>
        <p:spPr/>
        <p:txBody>
          <a:bodyPr/>
          <a:lstStyle/>
          <a:p>
            <a:fld id="{CC7432E5-F8E0-41AE-9A6B-AD730338B005}" type="slidenum">
              <a:rPr lang="en-US" smtClean="0"/>
              <a:pPr/>
              <a:t>192</a:t>
            </a:fld>
            <a:endParaRPr lang="en-US"/>
          </a:p>
        </p:txBody>
      </p:sp>
      <p:sp>
        <p:nvSpPr>
          <p:cNvPr id="5" name="Text Placeholder 4">
            <a:extLst>
              <a:ext uri="{FF2B5EF4-FFF2-40B4-BE49-F238E27FC236}">
                <a16:creationId xmlns="" xmlns:a16="http://schemas.microsoft.com/office/drawing/2014/main" id="{A2D61350-335D-4175-BD7C-A51F50705B08}"/>
              </a:ext>
            </a:extLst>
          </p:cNvPr>
          <p:cNvSpPr>
            <a:spLocks noGrp="1"/>
          </p:cNvSpPr>
          <p:nvPr>
            <p:ph type="body" sz="quarter" idx="13"/>
          </p:nvPr>
        </p:nvSpPr>
        <p:spPr/>
        <p:txBody>
          <a:bodyPr/>
          <a:lstStyle/>
          <a:p>
            <a:pPr>
              <a:spcBef>
                <a:spcPts val="0"/>
              </a:spcBef>
            </a:pPr>
            <a:r>
              <a:rPr lang="en-US" sz="1050" baseline="30000" err="1"/>
              <a:t>a</a:t>
            </a:r>
            <a:r>
              <a:rPr lang="en-US" sz="1050" err="1"/>
              <a:t>UACR</a:t>
            </a:r>
            <a:r>
              <a:rPr lang="en-US" sz="1050"/>
              <a:t> was not measured at baseline for all patients, so N values are smaller for UACR group than for the overall population</a:t>
            </a:r>
            <a:br>
              <a:rPr lang="en-US" sz="1050"/>
            </a:br>
            <a:r>
              <a:rPr lang="en-US" sz="1050"/>
              <a:t>eGFR = estimated glomerular filtration rate based on Chronic Kidney Disease Epidemiology Collaboration equation; UACR = urinary albumin-to-creatinine ratio.</a:t>
            </a:r>
          </a:p>
          <a:p>
            <a:pPr>
              <a:spcBef>
                <a:spcPts val="0"/>
              </a:spcBef>
            </a:pPr>
            <a:r>
              <a:rPr lang="en-US" sz="1050" err="1"/>
              <a:t>Mosenzon</a:t>
            </a:r>
            <a:r>
              <a:rPr lang="en-US" sz="1050"/>
              <a:t> O et al. </a:t>
            </a:r>
            <a:r>
              <a:rPr lang="en-US" sz="1050" i="1"/>
              <a:t>Lancet Diabetes Endocrinol</a:t>
            </a:r>
            <a:r>
              <a:rPr lang="en-US" sz="1050"/>
              <a:t>. 2019;7(8):606-617.</a:t>
            </a:r>
          </a:p>
        </p:txBody>
      </p:sp>
      <p:sp>
        <p:nvSpPr>
          <p:cNvPr id="40" name="Rectangle: Rounded Corners 39">
            <a:extLst>
              <a:ext uri="{FF2B5EF4-FFF2-40B4-BE49-F238E27FC236}">
                <a16:creationId xmlns="" xmlns:a16="http://schemas.microsoft.com/office/drawing/2014/main" id="{3E71C958-2043-4800-867D-7ABCACDE8D80}"/>
              </a:ext>
            </a:extLst>
          </p:cNvPr>
          <p:cNvSpPr/>
          <p:nvPr/>
        </p:nvSpPr>
        <p:spPr>
          <a:xfrm>
            <a:off x="688317" y="1302714"/>
            <a:ext cx="10607040" cy="491833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 xmlns:a16="http://schemas.microsoft.com/office/drawing/2014/main" id="{C0527DEB-2B0C-4693-A03B-710D0D71E744}"/>
              </a:ext>
            </a:extLst>
          </p:cNvPr>
          <p:cNvGrpSpPr/>
          <p:nvPr/>
        </p:nvGrpSpPr>
        <p:grpSpPr>
          <a:xfrm>
            <a:off x="7191663" y="1690406"/>
            <a:ext cx="2435324" cy="1060716"/>
            <a:chOff x="10258239" y="4874484"/>
            <a:chExt cx="1867721" cy="1062465"/>
          </a:xfrm>
        </p:grpSpPr>
        <p:grpSp>
          <p:nvGrpSpPr>
            <p:cNvPr id="26" name="Group 25">
              <a:extLst>
                <a:ext uri="{FF2B5EF4-FFF2-40B4-BE49-F238E27FC236}">
                  <a16:creationId xmlns="" xmlns:a16="http://schemas.microsoft.com/office/drawing/2014/main" id="{AEA4672E-3CC6-4817-92E1-18B8F2BB77F3}"/>
                </a:ext>
              </a:extLst>
            </p:cNvPr>
            <p:cNvGrpSpPr/>
            <p:nvPr/>
          </p:nvGrpSpPr>
          <p:grpSpPr>
            <a:xfrm>
              <a:off x="10312400" y="5166392"/>
              <a:ext cx="1813560" cy="770557"/>
              <a:chOff x="8915400" y="376910"/>
              <a:chExt cx="2413000" cy="770557"/>
            </a:xfrm>
          </p:grpSpPr>
          <p:sp>
            <p:nvSpPr>
              <p:cNvPr id="28" name="Rectangle 27">
                <a:extLst>
                  <a:ext uri="{FF2B5EF4-FFF2-40B4-BE49-F238E27FC236}">
                    <a16:creationId xmlns="" xmlns:a16="http://schemas.microsoft.com/office/drawing/2014/main" id="{8B1F0BA5-0195-4E68-951E-3029915E5485}"/>
                  </a:ext>
                </a:extLst>
              </p:cNvPr>
              <p:cNvSpPr/>
              <p:nvPr/>
            </p:nvSpPr>
            <p:spPr>
              <a:xfrm>
                <a:off x="8915400" y="915854"/>
                <a:ext cx="155448" cy="1554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 xmlns:a16="http://schemas.microsoft.com/office/drawing/2014/main" id="{75A8EB97-91B9-436B-97F0-66603BE709C8}"/>
                  </a:ext>
                </a:extLst>
              </p:cNvPr>
              <p:cNvSpPr txBox="1"/>
              <p:nvPr/>
            </p:nvSpPr>
            <p:spPr>
              <a:xfrm>
                <a:off x="9052560" y="870468"/>
                <a:ext cx="2275840" cy="276999"/>
              </a:xfrm>
              <a:prstGeom prst="rect">
                <a:avLst/>
              </a:prstGeom>
              <a:noFill/>
            </p:spPr>
            <p:txBody>
              <a:bodyPr wrap="square" rtlCol="0">
                <a:spAutoFit/>
              </a:bodyPr>
              <a:lstStyle/>
              <a:p>
                <a:r>
                  <a:rPr lang="en-US" sz="1200" b="1"/>
                  <a:t>≥90 mL/min/1.73m</a:t>
                </a:r>
                <a:r>
                  <a:rPr lang="en-US" sz="1200" b="1" baseline="30000"/>
                  <a:t>2</a:t>
                </a:r>
              </a:p>
            </p:txBody>
          </p:sp>
          <p:sp>
            <p:nvSpPr>
              <p:cNvPr id="31" name="TextBox 30">
                <a:extLst>
                  <a:ext uri="{FF2B5EF4-FFF2-40B4-BE49-F238E27FC236}">
                    <a16:creationId xmlns="" xmlns:a16="http://schemas.microsoft.com/office/drawing/2014/main" id="{F334F54F-C056-401D-8C38-B1B312D6AA80}"/>
                  </a:ext>
                </a:extLst>
              </p:cNvPr>
              <p:cNvSpPr txBox="1"/>
              <p:nvPr/>
            </p:nvSpPr>
            <p:spPr>
              <a:xfrm>
                <a:off x="9052560" y="623689"/>
                <a:ext cx="2275840" cy="277456"/>
              </a:xfrm>
              <a:prstGeom prst="rect">
                <a:avLst/>
              </a:prstGeom>
              <a:noFill/>
            </p:spPr>
            <p:txBody>
              <a:bodyPr wrap="square" rtlCol="0">
                <a:spAutoFit/>
              </a:bodyPr>
              <a:lstStyle/>
              <a:p>
                <a:r>
                  <a:rPr lang="en-US" sz="1200" b="1"/>
                  <a:t>60 to &lt;90 mL/min/1.73m</a:t>
                </a:r>
                <a:r>
                  <a:rPr lang="en-US" sz="1200" b="1" baseline="30000"/>
                  <a:t>2</a:t>
                </a:r>
                <a:endParaRPr lang="en-US" sz="1200"/>
              </a:p>
            </p:txBody>
          </p:sp>
          <p:sp>
            <p:nvSpPr>
              <p:cNvPr id="33" name="TextBox 32">
                <a:extLst>
                  <a:ext uri="{FF2B5EF4-FFF2-40B4-BE49-F238E27FC236}">
                    <a16:creationId xmlns="" xmlns:a16="http://schemas.microsoft.com/office/drawing/2014/main" id="{60610AED-4275-4069-98D4-0B96F9D4B0CB}"/>
                  </a:ext>
                </a:extLst>
              </p:cNvPr>
              <p:cNvSpPr txBox="1"/>
              <p:nvPr/>
            </p:nvSpPr>
            <p:spPr>
              <a:xfrm>
                <a:off x="9052560" y="376910"/>
                <a:ext cx="2275840" cy="276999"/>
              </a:xfrm>
              <a:prstGeom prst="rect">
                <a:avLst/>
              </a:prstGeom>
              <a:noFill/>
            </p:spPr>
            <p:txBody>
              <a:bodyPr wrap="square" rtlCol="0">
                <a:spAutoFit/>
              </a:bodyPr>
              <a:lstStyle/>
              <a:p>
                <a:r>
                  <a:rPr lang="en-US" sz="1200" b="1"/>
                  <a:t>&lt;60 mL/min/1.73m</a:t>
                </a:r>
                <a:r>
                  <a:rPr lang="en-US" sz="1200" b="1" baseline="30000"/>
                  <a:t>2</a:t>
                </a:r>
                <a:endParaRPr lang="en-US" sz="1200"/>
              </a:p>
            </p:txBody>
          </p:sp>
          <p:sp>
            <p:nvSpPr>
              <p:cNvPr id="34" name="Rectangle 33">
                <a:extLst>
                  <a:ext uri="{FF2B5EF4-FFF2-40B4-BE49-F238E27FC236}">
                    <a16:creationId xmlns="" xmlns:a16="http://schemas.microsoft.com/office/drawing/2014/main" id="{28601711-0B65-474A-B163-7A757FEC9FF9}"/>
                  </a:ext>
                </a:extLst>
              </p:cNvPr>
              <p:cNvSpPr/>
              <p:nvPr/>
            </p:nvSpPr>
            <p:spPr>
              <a:xfrm>
                <a:off x="8915400" y="669075"/>
                <a:ext cx="155448" cy="1554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 xmlns:a16="http://schemas.microsoft.com/office/drawing/2014/main" id="{A432B33A-344C-44B7-9346-1318B0B60B71}"/>
                  </a:ext>
                </a:extLst>
              </p:cNvPr>
              <p:cNvSpPr/>
              <p:nvPr/>
            </p:nvSpPr>
            <p:spPr>
              <a:xfrm>
                <a:off x="8915400" y="422296"/>
                <a:ext cx="155448" cy="155448"/>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 xmlns:a16="http://schemas.microsoft.com/office/drawing/2014/main" id="{779FB884-BBFE-4B60-8D7D-2342B71B75C3}"/>
                </a:ext>
              </a:extLst>
            </p:cNvPr>
            <p:cNvSpPr txBox="1"/>
            <p:nvPr/>
          </p:nvSpPr>
          <p:spPr>
            <a:xfrm>
              <a:off x="10258239" y="4874484"/>
              <a:ext cx="1527859" cy="277456"/>
            </a:xfrm>
            <a:prstGeom prst="rect">
              <a:avLst/>
            </a:prstGeom>
            <a:noFill/>
          </p:spPr>
          <p:txBody>
            <a:bodyPr wrap="square" rtlCol="0">
              <a:spAutoFit/>
            </a:bodyPr>
            <a:lstStyle/>
            <a:p>
              <a:r>
                <a:rPr lang="en-US" sz="1200" b="1"/>
                <a:t>Baseline eGFR Category</a:t>
              </a:r>
              <a:endParaRPr lang="en-US" sz="1200"/>
            </a:p>
          </p:txBody>
        </p:sp>
      </p:grpSp>
      <p:grpSp>
        <p:nvGrpSpPr>
          <p:cNvPr id="7" name="Group 6">
            <a:extLst>
              <a:ext uri="{FF2B5EF4-FFF2-40B4-BE49-F238E27FC236}">
                <a16:creationId xmlns="" xmlns:a16="http://schemas.microsoft.com/office/drawing/2014/main" id="{56CB9DFC-5C1B-4444-8CA1-07824F5D3BD6}"/>
              </a:ext>
            </a:extLst>
          </p:cNvPr>
          <p:cNvGrpSpPr/>
          <p:nvPr/>
        </p:nvGrpSpPr>
        <p:grpSpPr>
          <a:xfrm>
            <a:off x="1" y="1329409"/>
            <a:ext cx="6874827" cy="4803112"/>
            <a:chOff x="2317655" y="1505681"/>
            <a:chExt cx="6874827" cy="4803112"/>
          </a:xfrm>
        </p:grpSpPr>
        <p:grpSp>
          <p:nvGrpSpPr>
            <p:cNvPr id="11" name="Group 10">
              <a:extLst>
                <a:ext uri="{FF2B5EF4-FFF2-40B4-BE49-F238E27FC236}">
                  <a16:creationId xmlns="" xmlns:a16="http://schemas.microsoft.com/office/drawing/2014/main" id="{9373802D-EA56-46CA-81C7-2F9CC02A462B}"/>
                </a:ext>
              </a:extLst>
            </p:cNvPr>
            <p:cNvGrpSpPr/>
            <p:nvPr/>
          </p:nvGrpSpPr>
          <p:grpSpPr>
            <a:xfrm>
              <a:off x="2317655" y="1505681"/>
              <a:ext cx="6874827" cy="4803112"/>
              <a:chOff x="2434698" y="1589880"/>
              <a:chExt cx="7309442" cy="4811034"/>
            </a:xfrm>
          </p:grpSpPr>
          <p:graphicFrame>
            <p:nvGraphicFramePr>
              <p:cNvPr id="36" name="Chart 35">
                <a:extLst>
                  <a:ext uri="{FF2B5EF4-FFF2-40B4-BE49-F238E27FC236}">
                    <a16:creationId xmlns="" xmlns:a16="http://schemas.microsoft.com/office/drawing/2014/main" id="{A60DCA1F-E5F0-419E-BD5D-849EAE1C20A1}"/>
                  </a:ext>
                </a:extLst>
              </p:cNvPr>
              <p:cNvGraphicFramePr/>
              <p:nvPr/>
            </p:nvGraphicFramePr>
            <p:xfrm>
              <a:off x="2434698" y="1589880"/>
              <a:ext cx="7309442" cy="4811034"/>
            </p:xfrm>
            <a:graphic>
              <a:graphicData uri="http://schemas.openxmlformats.org/drawingml/2006/chart">
                <c:chart xmlns:c="http://schemas.openxmlformats.org/drawingml/2006/chart" xmlns:r="http://schemas.openxmlformats.org/officeDocument/2006/relationships" r:id="rId3"/>
              </a:graphicData>
            </a:graphic>
          </p:graphicFrame>
          <p:sp>
            <p:nvSpPr>
              <p:cNvPr id="37" name="TextBox 1">
                <a:extLst>
                  <a:ext uri="{FF2B5EF4-FFF2-40B4-BE49-F238E27FC236}">
                    <a16:creationId xmlns="" xmlns:a16="http://schemas.microsoft.com/office/drawing/2014/main" id="{FD83498F-1BA9-49E6-B507-6C6405CF9714}"/>
                  </a:ext>
                </a:extLst>
              </p:cNvPr>
              <p:cNvSpPr txBox="1"/>
              <p:nvPr/>
            </p:nvSpPr>
            <p:spPr>
              <a:xfrm>
                <a:off x="6630532" y="3789503"/>
                <a:ext cx="1191122" cy="36994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90000"/>
                  </a:lnSpc>
                  <a:spcBef>
                    <a:spcPts val="1200"/>
                  </a:spcBef>
                  <a:buClr>
                    <a:schemeClr val="accent1"/>
                  </a:buClr>
                </a:pPr>
                <a:r>
                  <a:rPr lang="en-US" sz="2000" b="1">
                    <a:solidFill>
                      <a:schemeClr val="bg1"/>
                    </a:solidFill>
                  </a:rPr>
                  <a:t>45.1</a:t>
                </a:r>
                <a:r>
                  <a:rPr lang="en-US" sz="2000" b="1" baseline="0">
                    <a:solidFill>
                      <a:schemeClr val="bg1"/>
                    </a:solidFill>
                  </a:rPr>
                  <a:t>%</a:t>
                </a:r>
                <a:endParaRPr lang="en-US" sz="2000" b="1">
                  <a:solidFill>
                    <a:schemeClr val="bg1"/>
                  </a:solidFill>
                </a:endParaRPr>
              </a:p>
            </p:txBody>
          </p:sp>
          <p:sp>
            <p:nvSpPr>
              <p:cNvPr id="38" name="TextBox 1">
                <a:extLst>
                  <a:ext uri="{FF2B5EF4-FFF2-40B4-BE49-F238E27FC236}">
                    <a16:creationId xmlns="" xmlns:a16="http://schemas.microsoft.com/office/drawing/2014/main" id="{EBA436C2-B246-4FA0-A1BC-77CF122C4CD9}"/>
                  </a:ext>
                </a:extLst>
              </p:cNvPr>
              <p:cNvSpPr txBox="1"/>
              <p:nvPr/>
            </p:nvSpPr>
            <p:spPr>
              <a:xfrm>
                <a:off x="4496566" y="3794524"/>
                <a:ext cx="1191122" cy="36994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Bef>
                    <a:spcPts val="1200"/>
                  </a:spcBef>
                  <a:buClr>
                    <a:schemeClr val="accent1"/>
                  </a:buClr>
                </a:pPr>
                <a:r>
                  <a:rPr lang="en-US" sz="2000" b="1" baseline="0">
                    <a:solidFill>
                      <a:schemeClr val="bg1"/>
                    </a:solidFill>
                  </a:rPr>
                  <a:t>47.6%</a:t>
                </a:r>
                <a:endParaRPr lang="en-US" sz="2000" b="1">
                  <a:solidFill>
                    <a:schemeClr val="bg1"/>
                  </a:solidFill>
                </a:endParaRPr>
              </a:p>
            </p:txBody>
          </p:sp>
          <p:sp>
            <p:nvSpPr>
              <p:cNvPr id="39" name="TextBox 1">
                <a:extLst>
                  <a:ext uri="{FF2B5EF4-FFF2-40B4-BE49-F238E27FC236}">
                    <a16:creationId xmlns="" xmlns:a16="http://schemas.microsoft.com/office/drawing/2014/main" id="{4FA3EAF3-E6F2-4D4B-AB16-78D59C548EC8}"/>
                  </a:ext>
                </a:extLst>
              </p:cNvPr>
              <p:cNvSpPr txBox="1"/>
              <p:nvPr/>
            </p:nvSpPr>
            <p:spPr>
              <a:xfrm>
                <a:off x="5994033" y="2049202"/>
                <a:ext cx="119112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90000"/>
                  </a:lnSpc>
                  <a:spcBef>
                    <a:spcPts val="1200"/>
                  </a:spcBef>
                  <a:buClr>
                    <a:schemeClr val="accent1"/>
                  </a:buClr>
                </a:pPr>
                <a:r>
                  <a:rPr lang="en-US" sz="2000" b="1">
                    <a:solidFill>
                      <a:schemeClr val="bg1"/>
                    </a:solidFill>
                  </a:rPr>
                  <a:t>7.4</a:t>
                </a:r>
                <a:r>
                  <a:rPr lang="en-US" sz="2000" b="1" baseline="0">
                    <a:solidFill>
                      <a:schemeClr val="bg1"/>
                    </a:solidFill>
                  </a:rPr>
                  <a:t>%</a:t>
                </a:r>
                <a:endParaRPr lang="en-US" sz="2000" b="1">
                  <a:solidFill>
                    <a:schemeClr val="bg1"/>
                  </a:solidFill>
                </a:endParaRPr>
              </a:p>
            </p:txBody>
          </p:sp>
        </p:grpSp>
        <p:sp>
          <p:nvSpPr>
            <p:cNvPr id="3" name="TextBox 2">
              <a:extLst>
                <a:ext uri="{FF2B5EF4-FFF2-40B4-BE49-F238E27FC236}">
                  <a16:creationId xmlns="" xmlns:a16="http://schemas.microsoft.com/office/drawing/2014/main" id="{8759989E-6607-4B80-AC18-4A2D073DF991}"/>
                </a:ext>
              </a:extLst>
            </p:cNvPr>
            <p:cNvSpPr txBox="1"/>
            <p:nvPr/>
          </p:nvSpPr>
          <p:spPr>
            <a:xfrm>
              <a:off x="5531492" y="2293584"/>
              <a:ext cx="1180758" cy="292388"/>
            </a:xfrm>
            <a:prstGeom prst="rect">
              <a:avLst/>
            </a:prstGeom>
            <a:noFill/>
          </p:spPr>
          <p:txBody>
            <a:bodyPr wrap="square" rtlCol="0">
              <a:spAutoFit/>
            </a:bodyPr>
            <a:lstStyle/>
            <a:p>
              <a:pPr algn="ctr"/>
              <a:r>
                <a:rPr lang="en-US" sz="1300" b="1">
                  <a:solidFill>
                    <a:schemeClr val="bg1"/>
                  </a:solidFill>
                </a:rPr>
                <a:t>n=1265</a:t>
              </a:r>
            </a:p>
          </p:txBody>
        </p:sp>
        <p:sp>
          <p:nvSpPr>
            <p:cNvPr id="22" name="TextBox 21">
              <a:extLst>
                <a:ext uri="{FF2B5EF4-FFF2-40B4-BE49-F238E27FC236}">
                  <a16:creationId xmlns="" xmlns:a16="http://schemas.microsoft.com/office/drawing/2014/main" id="{89EEEF60-7336-4859-A810-CF4327DD5816}"/>
                </a:ext>
              </a:extLst>
            </p:cNvPr>
            <p:cNvSpPr txBox="1"/>
            <p:nvPr/>
          </p:nvSpPr>
          <p:spPr>
            <a:xfrm>
              <a:off x="4042581" y="4074826"/>
              <a:ext cx="1180758" cy="292388"/>
            </a:xfrm>
            <a:prstGeom prst="rect">
              <a:avLst/>
            </a:prstGeom>
            <a:noFill/>
          </p:spPr>
          <p:txBody>
            <a:bodyPr wrap="square" rtlCol="0">
              <a:spAutoFit/>
            </a:bodyPr>
            <a:lstStyle/>
            <a:p>
              <a:pPr algn="ctr"/>
              <a:r>
                <a:rPr lang="en-US" sz="1300" b="1">
                  <a:solidFill>
                    <a:schemeClr val="bg1"/>
                  </a:solidFill>
                </a:rPr>
                <a:t>n=8162</a:t>
              </a:r>
            </a:p>
          </p:txBody>
        </p:sp>
        <p:sp>
          <p:nvSpPr>
            <p:cNvPr id="23" name="TextBox 22">
              <a:extLst>
                <a:ext uri="{FF2B5EF4-FFF2-40B4-BE49-F238E27FC236}">
                  <a16:creationId xmlns="" xmlns:a16="http://schemas.microsoft.com/office/drawing/2014/main" id="{F098CE19-291B-458A-9EA9-E9FCE1B606CD}"/>
                </a:ext>
              </a:extLst>
            </p:cNvPr>
            <p:cNvSpPr txBox="1"/>
            <p:nvPr/>
          </p:nvSpPr>
          <p:spPr>
            <a:xfrm>
              <a:off x="6216823" y="4062461"/>
              <a:ext cx="1180758" cy="292388"/>
            </a:xfrm>
            <a:prstGeom prst="rect">
              <a:avLst/>
            </a:prstGeom>
            <a:noFill/>
          </p:spPr>
          <p:txBody>
            <a:bodyPr wrap="square" rtlCol="0">
              <a:spAutoFit/>
            </a:bodyPr>
            <a:lstStyle/>
            <a:p>
              <a:pPr algn="ctr"/>
              <a:r>
                <a:rPr lang="en-US" sz="1300" b="1">
                  <a:solidFill>
                    <a:schemeClr val="bg1"/>
                  </a:solidFill>
                </a:rPr>
                <a:t>n=7732</a:t>
              </a:r>
            </a:p>
          </p:txBody>
        </p:sp>
      </p:grpSp>
      <p:graphicFrame>
        <p:nvGraphicFramePr>
          <p:cNvPr id="41" name="Content Placeholder 8">
            <a:extLst>
              <a:ext uri="{FF2B5EF4-FFF2-40B4-BE49-F238E27FC236}">
                <a16:creationId xmlns="" xmlns:a16="http://schemas.microsoft.com/office/drawing/2014/main" id="{6EF05DB2-549D-4301-93E5-AEA39229C416}"/>
              </a:ext>
            </a:extLst>
          </p:cNvPr>
          <p:cNvGraphicFramePr>
            <a:graphicFrameLocks/>
          </p:cNvGraphicFramePr>
          <p:nvPr/>
        </p:nvGraphicFramePr>
        <p:xfrm>
          <a:off x="5924402" y="3371712"/>
          <a:ext cx="5212894" cy="1446956"/>
        </p:xfrm>
        <a:graphic>
          <a:graphicData uri="http://schemas.openxmlformats.org/drawingml/2006/table">
            <a:tbl>
              <a:tblPr firstRow="1">
                <a:tableStyleId>{72833802-FEF1-4C79-8D5D-14CF1EAF98D9}</a:tableStyleId>
              </a:tblPr>
              <a:tblGrid>
                <a:gridCol w="1276933">
                  <a:extLst>
                    <a:ext uri="{9D8B030D-6E8A-4147-A177-3AD203B41FA5}">
                      <a16:colId xmlns="" xmlns:a16="http://schemas.microsoft.com/office/drawing/2014/main" val="2108245337"/>
                    </a:ext>
                  </a:extLst>
                </a:gridCol>
                <a:gridCol w="1311987">
                  <a:extLst>
                    <a:ext uri="{9D8B030D-6E8A-4147-A177-3AD203B41FA5}">
                      <a16:colId xmlns="" xmlns:a16="http://schemas.microsoft.com/office/drawing/2014/main" val="3848317906"/>
                    </a:ext>
                  </a:extLst>
                </a:gridCol>
                <a:gridCol w="1311987">
                  <a:extLst>
                    <a:ext uri="{9D8B030D-6E8A-4147-A177-3AD203B41FA5}">
                      <a16:colId xmlns="" xmlns:a16="http://schemas.microsoft.com/office/drawing/2014/main" val="1689841081"/>
                    </a:ext>
                  </a:extLst>
                </a:gridCol>
                <a:gridCol w="1311987">
                  <a:extLst>
                    <a:ext uri="{9D8B030D-6E8A-4147-A177-3AD203B41FA5}">
                      <a16:colId xmlns="" xmlns:a16="http://schemas.microsoft.com/office/drawing/2014/main" val="1767238630"/>
                    </a:ext>
                  </a:extLst>
                </a:gridCol>
              </a:tblGrid>
              <a:tr h="272566">
                <a:tc>
                  <a:txBody>
                    <a:bodyPr/>
                    <a:lstStyle/>
                    <a:p>
                      <a:pPr algn="l">
                        <a:lnSpc>
                          <a:spcPct val="107000"/>
                        </a:lnSpc>
                        <a:spcBef>
                          <a:spcPts val="200"/>
                        </a:spcBef>
                        <a:spcAft>
                          <a:spcPts val="200"/>
                        </a:spcAft>
                      </a:pPr>
                      <a:r>
                        <a:rPr lang="en-GB" sz="1200">
                          <a:effectLst/>
                          <a:latin typeface="+mn-lt"/>
                        </a:rPr>
                        <a:t> </a:t>
                      </a:r>
                      <a:r>
                        <a:rPr lang="en-GB" sz="1200" err="1">
                          <a:effectLst/>
                          <a:latin typeface="+mn-lt"/>
                        </a:rPr>
                        <a:t>UACR,</a:t>
                      </a:r>
                      <a:r>
                        <a:rPr lang="en-GB" sz="1200" baseline="30000" err="1">
                          <a:effectLst/>
                          <a:latin typeface="+mn-lt"/>
                        </a:rPr>
                        <a:t>a</a:t>
                      </a:r>
                      <a:r>
                        <a:rPr lang="en-GB" sz="1200">
                          <a:effectLst/>
                          <a:latin typeface="+mn-lt"/>
                        </a:rPr>
                        <a:t> n (%)</a:t>
                      </a:r>
                    </a:p>
                  </a:txBody>
                  <a:tcPr marL="61347" marR="61347" marT="0" marB="0" anchor="b">
                    <a:lnL w="6350" cap="flat" cmpd="sng" algn="ctr">
                      <a:noFill/>
                      <a:prstDash val="solid"/>
                      <a:miter lim="800000"/>
                    </a:lnL>
                    <a:lnR w="12700" cap="flat" cmpd="sng" algn="ctr">
                      <a:noFill/>
                      <a:prstDash val="solid"/>
                      <a:round/>
                      <a:headEnd type="none" w="med" len="med"/>
                      <a:tailEnd type="none" w="med" len="med"/>
                    </a:lnR>
                    <a:lnT w="6350" cap="flat" cmpd="sng" algn="ctr">
                      <a:noFill/>
                      <a:prstDash val="solid"/>
                      <a:miter lim="800000"/>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0" marR="0" algn="ctr">
                        <a:lnSpc>
                          <a:spcPct val="107000"/>
                        </a:lnSpc>
                        <a:spcBef>
                          <a:spcPts val="0"/>
                        </a:spcBef>
                        <a:spcAft>
                          <a:spcPts val="0"/>
                        </a:spcAft>
                      </a:pPr>
                      <a:r>
                        <a:rPr lang="en-US" sz="1200" u="none">
                          <a:effectLst/>
                          <a:latin typeface="+mn-lt"/>
                        </a:rPr>
                        <a:t>eGFR ≥90 mL/min/1.73m</a:t>
                      </a:r>
                      <a:r>
                        <a:rPr lang="en-US" sz="1200" u="none" baseline="30000">
                          <a:effectLst/>
                          <a:latin typeface="+mn-lt"/>
                        </a:rPr>
                        <a:t>2</a:t>
                      </a:r>
                      <a:endParaRPr lang="en-US" sz="1200" u="none" baseline="0">
                        <a:effectLst/>
                        <a:latin typeface="+mn-lt"/>
                      </a:endParaRPr>
                    </a:p>
                    <a:p>
                      <a:pPr marL="0" marR="0" algn="ctr">
                        <a:lnSpc>
                          <a:spcPct val="107000"/>
                        </a:lnSpc>
                        <a:spcBef>
                          <a:spcPts val="0"/>
                        </a:spcBef>
                        <a:spcAft>
                          <a:spcPts val="0"/>
                        </a:spcAft>
                      </a:pPr>
                      <a:r>
                        <a:rPr lang="en-US" sz="1200" u="none" baseline="0">
                          <a:effectLst/>
                          <a:latin typeface="+mn-lt"/>
                          <a:ea typeface="Calibri" panose="020F0502020204030204" pitchFamily="34" charset="0"/>
                          <a:cs typeface="Arial" panose="020B0604020202020204" pitchFamily="34" charset="0"/>
                        </a:rPr>
                        <a:t>(N=8026)</a:t>
                      </a:r>
                      <a:endParaRPr lang="en-US" sz="1200" u="none">
                        <a:effectLst/>
                        <a:latin typeface="+mn-lt"/>
                        <a:ea typeface="Calibri" panose="020F0502020204030204" pitchFamily="34" charset="0"/>
                        <a:cs typeface="Arial" panose="020B0604020202020204" pitchFamily="34" charset="0"/>
                      </a:endParaRPr>
                    </a:p>
                  </a:txBody>
                  <a:tcPr marL="68580" marR="6858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miter lim="800000"/>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u="none">
                          <a:effectLst/>
                          <a:latin typeface="+mn-lt"/>
                        </a:rPr>
                        <a:t>eGFR 60 to &lt;90 mL/min/1.73m</a:t>
                      </a:r>
                      <a:r>
                        <a:rPr lang="en-US" sz="1200" u="none" baseline="30000">
                          <a:effectLst/>
                          <a:latin typeface="+mn-lt"/>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u="none" baseline="0">
                          <a:effectLst/>
                          <a:latin typeface="+mn-lt"/>
                          <a:ea typeface="Calibri" panose="020F0502020204030204" pitchFamily="34" charset="0"/>
                          <a:cs typeface="Arial" panose="020B0604020202020204" pitchFamily="34" charset="0"/>
                        </a:rPr>
                        <a:t>(N=7582)</a:t>
                      </a:r>
                      <a:endParaRPr lang="en-US" sz="1200" u="none">
                        <a:effectLst/>
                        <a:latin typeface="+mn-lt"/>
                        <a:ea typeface="Calibri" panose="020F0502020204030204" pitchFamily="34" charset="0"/>
                        <a:cs typeface="Arial"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a:txBody>
                    <a:bodyPr/>
                    <a:lstStyle/>
                    <a:p>
                      <a:pPr algn="ctr"/>
                      <a:r>
                        <a:rPr lang="en-US" sz="1200" u="none">
                          <a:effectLst/>
                          <a:latin typeface="+mn-lt"/>
                        </a:rPr>
                        <a:t>eGFR &lt;60 mL/min/1.73m</a:t>
                      </a:r>
                      <a:r>
                        <a:rPr lang="en-US" sz="1200" u="none" baseline="30000">
                          <a:effectLst/>
                          <a:latin typeface="+mn-lt"/>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u="none" baseline="0">
                          <a:effectLst/>
                          <a:latin typeface="+mn-lt"/>
                          <a:ea typeface="Calibri" panose="020F0502020204030204" pitchFamily="34" charset="0"/>
                          <a:cs typeface="Arial" panose="020B0604020202020204" pitchFamily="34" charset="0"/>
                        </a:rPr>
                        <a:t>(N=1234)</a:t>
                      </a:r>
                      <a:endParaRPr lang="en-US" sz="1200" u="none">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3">
                        <a:lumMod val="50000"/>
                      </a:schemeClr>
                    </a:solidFill>
                  </a:tcPr>
                </a:tc>
                <a:extLst>
                  <a:ext uri="{0D108BD9-81ED-4DB2-BD59-A6C34878D82A}">
                    <a16:rowId xmlns="" xmlns:a16="http://schemas.microsoft.com/office/drawing/2014/main" val="1070499232"/>
                  </a:ext>
                </a:extLst>
              </a:tr>
              <a:tr h="290485">
                <a:tc>
                  <a:txBody>
                    <a:bodyPr/>
                    <a:lstStyle/>
                    <a:p>
                      <a:pPr marL="0" marR="0" algn="l">
                        <a:lnSpc>
                          <a:spcPct val="107000"/>
                        </a:lnSpc>
                        <a:spcBef>
                          <a:spcPts val="0"/>
                        </a:spcBef>
                        <a:spcAft>
                          <a:spcPts val="0"/>
                        </a:spcAft>
                      </a:pPr>
                      <a:r>
                        <a:rPr lang="en-US" sz="1200" b="0">
                          <a:solidFill>
                            <a:srgbClr val="000000"/>
                          </a:solidFill>
                          <a:effectLst/>
                          <a:latin typeface="+mn-lt"/>
                          <a:ea typeface="Times New Roman" panose="02020603050405020304" pitchFamily="18" charset="0"/>
                          <a:cs typeface="Calibri" panose="020F0502020204030204" pitchFamily="34" charset="0"/>
                        </a:rPr>
                        <a:t>&lt;30 mg/g</a:t>
                      </a:r>
                      <a:endParaRPr lang="en-US" sz="1200" b="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5691 (70.9)</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solidFill>
                            <a:srgbClr val="000000"/>
                          </a:solidFill>
                          <a:effectLst/>
                          <a:latin typeface="+mn-lt"/>
                          <a:ea typeface="Times New Roman" panose="02020603050405020304" pitchFamily="18" charset="0"/>
                          <a:cs typeface="Calibri" panose="020F0502020204030204" pitchFamily="34" charset="0"/>
                        </a:rPr>
                        <a:t>5267 (69.5)</a:t>
                      </a:r>
                      <a:endParaRPr lang="en-US" sz="120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686 (55.6)</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90055170"/>
                  </a:ext>
                </a:extLst>
              </a:tr>
              <a:tr h="302103">
                <a:tc>
                  <a:txBody>
                    <a:bodyPr/>
                    <a:lstStyle/>
                    <a:p>
                      <a:pPr marL="0" marR="0" algn="l">
                        <a:lnSpc>
                          <a:spcPct val="107000"/>
                        </a:lnSpc>
                        <a:spcBef>
                          <a:spcPts val="0"/>
                        </a:spcBef>
                        <a:spcAft>
                          <a:spcPts val="0"/>
                        </a:spcAft>
                      </a:pPr>
                      <a:r>
                        <a:rPr lang="en-US" sz="1200" b="0">
                          <a:solidFill>
                            <a:srgbClr val="000000"/>
                          </a:solidFill>
                          <a:effectLst/>
                          <a:latin typeface="+mn-lt"/>
                          <a:ea typeface="Times New Roman" panose="02020603050405020304" pitchFamily="18" charset="0"/>
                          <a:cs typeface="Calibri" panose="020F0502020204030204" pitchFamily="34" charset="0"/>
                        </a:rPr>
                        <a:t>30 to 300 mg/g</a:t>
                      </a:r>
                      <a:endParaRPr lang="en-US" sz="1200" b="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1887 (23.5)</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solidFill>
                            <a:srgbClr val="000000"/>
                          </a:solidFill>
                          <a:effectLst/>
                          <a:latin typeface="+mn-lt"/>
                          <a:ea typeface="Times New Roman" panose="02020603050405020304" pitchFamily="18" charset="0"/>
                          <a:cs typeface="Calibri" panose="020F0502020204030204" pitchFamily="34" charset="0"/>
                        </a:rPr>
                        <a:t>1761 (23.2)</a:t>
                      </a:r>
                      <a:endParaRPr lang="en-US" sz="120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381 (30.9)</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194053945"/>
                  </a:ext>
                </a:extLst>
              </a:tr>
              <a:tr h="267247">
                <a:tc>
                  <a:txBody>
                    <a:bodyPr/>
                    <a:lstStyle/>
                    <a:p>
                      <a:pPr marL="0" marR="0" algn="l">
                        <a:lnSpc>
                          <a:spcPct val="107000"/>
                        </a:lnSpc>
                        <a:spcBef>
                          <a:spcPts val="0"/>
                        </a:spcBef>
                        <a:spcAft>
                          <a:spcPts val="0"/>
                        </a:spcAft>
                      </a:pPr>
                      <a:r>
                        <a:rPr lang="en-US" sz="1200" b="0">
                          <a:solidFill>
                            <a:srgbClr val="000000"/>
                          </a:solidFill>
                          <a:effectLst/>
                          <a:latin typeface="+mn-lt"/>
                          <a:ea typeface="Times New Roman" panose="02020603050405020304" pitchFamily="18" charset="0"/>
                          <a:cs typeface="Calibri" panose="020F0502020204030204" pitchFamily="34" charset="0"/>
                        </a:rPr>
                        <a:t>&gt;300 mg/g</a:t>
                      </a:r>
                      <a:endParaRPr lang="en-US" sz="1200" b="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448 (5.6)</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solidFill>
                            <a:srgbClr val="000000"/>
                          </a:solidFill>
                          <a:effectLst/>
                          <a:latin typeface="+mn-lt"/>
                          <a:ea typeface="Times New Roman" panose="02020603050405020304" pitchFamily="18" charset="0"/>
                          <a:cs typeface="Calibri" panose="020F0502020204030204" pitchFamily="34" charset="0"/>
                        </a:rPr>
                        <a:t>554 (7.3)</a:t>
                      </a:r>
                      <a:endParaRPr lang="en-US" sz="1200">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200">
                          <a:effectLst/>
                          <a:latin typeface="+mn-lt"/>
                          <a:ea typeface="Calibri" panose="020F0502020204030204" pitchFamily="34" charset="0"/>
                          <a:cs typeface="Arial" panose="020B0604020202020204" pitchFamily="34" charset="0"/>
                        </a:rPr>
                        <a:t>167 (13.5)</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500322688"/>
                  </a:ext>
                </a:extLst>
              </a:tr>
            </a:tbl>
          </a:graphicData>
        </a:graphic>
      </p:graphicFrame>
      <p:grpSp>
        <p:nvGrpSpPr>
          <p:cNvPr id="25" name="Group 24">
            <a:extLst>
              <a:ext uri="{FF2B5EF4-FFF2-40B4-BE49-F238E27FC236}">
                <a16:creationId xmlns="" xmlns:a16="http://schemas.microsoft.com/office/drawing/2014/main" id="{68768778-119F-4F06-B137-5DE1B1A46060}"/>
              </a:ext>
            </a:extLst>
          </p:cNvPr>
          <p:cNvGrpSpPr/>
          <p:nvPr/>
        </p:nvGrpSpPr>
        <p:grpSpPr>
          <a:xfrm>
            <a:off x="-6291" y="-23678"/>
            <a:ext cx="3017520" cy="261610"/>
            <a:chOff x="-6290" y="-23678"/>
            <a:chExt cx="3017520" cy="261610"/>
          </a:xfrm>
          <a:solidFill>
            <a:schemeClr val="accent1"/>
          </a:solidFill>
        </p:grpSpPr>
        <p:sp>
          <p:nvSpPr>
            <p:cNvPr id="29" name="Freeform 13">
              <a:extLst>
                <a:ext uri="{FF2B5EF4-FFF2-40B4-BE49-F238E27FC236}">
                  <a16:creationId xmlns="" xmlns:a16="http://schemas.microsoft.com/office/drawing/2014/main" id="{68091664-1AC0-4AB1-8041-9F2ABEFF50B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32" name="Rectangle 31">
              <a:extLst>
                <a:ext uri="{FF2B5EF4-FFF2-40B4-BE49-F238E27FC236}">
                  <a16:creationId xmlns="" xmlns:a16="http://schemas.microsoft.com/office/drawing/2014/main" id="{4F595E4B-06A5-407F-9276-0A064716ABBB}"/>
                </a:ext>
              </a:extLst>
            </p:cNvPr>
            <p:cNvSpPr/>
            <p:nvPr/>
          </p:nvSpPr>
          <p:spPr>
            <a:xfrm>
              <a:off x="1043226" y="-23678"/>
              <a:ext cx="870751" cy="261610"/>
            </a:xfrm>
            <a:prstGeom prst="rect">
              <a:avLst/>
            </a:prstGeom>
            <a:noFill/>
          </p:spPr>
          <p:txBody>
            <a:bodyPr wrap="none">
              <a:spAutoFit/>
            </a:bodyPr>
            <a:lstStyle/>
            <a:p>
              <a:pPr algn="ctr"/>
              <a:r>
                <a:rPr lang="en-US" sz="1100" b="1">
                  <a:solidFill>
                    <a:schemeClr val="bg1"/>
                  </a:solidFill>
                </a:rPr>
                <a:t>DECLARE</a:t>
              </a:r>
            </a:p>
          </p:txBody>
        </p:sp>
      </p:grpSp>
    </p:spTree>
    <p:extLst>
      <p:ext uri="{BB962C8B-B14F-4D97-AF65-F5344CB8AC3E}">
        <p14:creationId xmlns:p14="http://schemas.microsoft.com/office/powerpoint/2010/main" val="4120636298"/>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Rounded Corners 39">
            <a:extLst>
              <a:ext uri="{FF2B5EF4-FFF2-40B4-BE49-F238E27FC236}">
                <a16:creationId xmlns="" xmlns:a16="http://schemas.microsoft.com/office/drawing/2014/main" id="{3E71C958-2043-4800-867D-7ABCACDE8D80}"/>
              </a:ext>
            </a:extLst>
          </p:cNvPr>
          <p:cNvSpPr/>
          <p:nvPr/>
        </p:nvSpPr>
        <p:spPr>
          <a:xfrm>
            <a:off x="725276" y="1297772"/>
            <a:ext cx="10624535" cy="4926447"/>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rmAutofit/>
          </a:bodyPr>
          <a:lstStyle/>
          <a:p>
            <a:r>
              <a:rPr lang="en-US"/>
              <a:t>Distribution of UACR Categories Among the Overall Population </a:t>
            </a:r>
            <a:endParaRPr lang="he-IL"/>
          </a:p>
        </p:txBody>
      </p:sp>
      <p:sp>
        <p:nvSpPr>
          <p:cNvPr id="4" name="Slide Number Placeholder 3">
            <a:extLst>
              <a:ext uri="{FF2B5EF4-FFF2-40B4-BE49-F238E27FC236}">
                <a16:creationId xmlns="" xmlns:a16="http://schemas.microsoft.com/office/drawing/2014/main" id="{8749E11C-7185-497F-B69B-BB88F052CEFE}"/>
              </a:ext>
            </a:extLst>
          </p:cNvPr>
          <p:cNvSpPr>
            <a:spLocks noGrp="1"/>
          </p:cNvSpPr>
          <p:nvPr>
            <p:ph type="sldNum" sz="quarter" idx="12"/>
          </p:nvPr>
        </p:nvSpPr>
        <p:spPr/>
        <p:txBody>
          <a:bodyPr/>
          <a:lstStyle/>
          <a:p>
            <a:fld id="{CC7432E5-F8E0-41AE-9A6B-AD730338B005}" type="slidenum">
              <a:rPr lang="en-US" smtClean="0"/>
              <a:pPr/>
              <a:t>193</a:t>
            </a:fld>
            <a:endParaRPr lang="en-US"/>
          </a:p>
        </p:txBody>
      </p:sp>
      <p:sp>
        <p:nvSpPr>
          <p:cNvPr id="5" name="Text Placeholder 4">
            <a:extLst>
              <a:ext uri="{FF2B5EF4-FFF2-40B4-BE49-F238E27FC236}">
                <a16:creationId xmlns="" xmlns:a16="http://schemas.microsoft.com/office/drawing/2014/main" id="{A2D61350-335D-4175-BD7C-A51F50705B08}"/>
              </a:ext>
            </a:extLst>
          </p:cNvPr>
          <p:cNvSpPr>
            <a:spLocks noGrp="1"/>
          </p:cNvSpPr>
          <p:nvPr>
            <p:ph type="body" sz="quarter" idx="13"/>
          </p:nvPr>
        </p:nvSpPr>
        <p:spPr/>
        <p:txBody>
          <a:bodyPr/>
          <a:lstStyle/>
          <a:p>
            <a:r>
              <a:rPr lang="en-US" sz="1000"/>
              <a:t>eGFR = estimated glomerular filtration rate based on Chronic Kidney Disease Epidemiology Collaboration equation; </a:t>
            </a:r>
            <a:r>
              <a:rPr lang="en-GB"/>
              <a:t>UACR = urinary albumin-to-creatinine ratio.</a:t>
            </a:r>
          </a:p>
          <a:p>
            <a:r>
              <a:rPr lang="en-GB" err="1"/>
              <a:t>Mosenzon</a:t>
            </a:r>
            <a:r>
              <a:rPr lang="en-GB"/>
              <a:t> O et al. </a:t>
            </a:r>
            <a:r>
              <a:rPr lang="en-US" b="0" i="1">
                <a:solidFill>
                  <a:srgbClr val="212121"/>
                </a:solidFill>
                <a:effectLst/>
              </a:rPr>
              <a:t>Diabetes Care</a:t>
            </a:r>
            <a:r>
              <a:rPr lang="en-US" b="0" i="0">
                <a:solidFill>
                  <a:srgbClr val="212121"/>
                </a:solidFill>
                <a:effectLst/>
              </a:rPr>
              <a:t>. 2021;44(8):1805-1815</a:t>
            </a:r>
            <a:r>
              <a:rPr lang="en-GB"/>
              <a:t>.</a:t>
            </a:r>
            <a:endParaRPr lang="en-US"/>
          </a:p>
        </p:txBody>
      </p:sp>
      <p:grpSp>
        <p:nvGrpSpPr>
          <p:cNvPr id="8" name="Group 7">
            <a:extLst>
              <a:ext uri="{FF2B5EF4-FFF2-40B4-BE49-F238E27FC236}">
                <a16:creationId xmlns="" xmlns:a16="http://schemas.microsoft.com/office/drawing/2014/main" id="{541A9879-71A7-4C9C-A17A-7282B4FAF169}"/>
              </a:ext>
            </a:extLst>
          </p:cNvPr>
          <p:cNvGrpSpPr/>
          <p:nvPr/>
        </p:nvGrpSpPr>
        <p:grpSpPr>
          <a:xfrm>
            <a:off x="8" y="1362370"/>
            <a:ext cx="6886167" cy="4811034"/>
            <a:chOff x="2326385" y="1505591"/>
            <a:chExt cx="6886166" cy="4811034"/>
          </a:xfrm>
        </p:grpSpPr>
        <p:grpSp>
          <p:nvGrpSpPr>
            <p:cNvPr id="11" name="Group 10">
              <a:extLst>
                <a:ext uri="{FF2B5EF4-FFF2-40B4-BE49-F238E27FC236}">
                  <a16:creationId xmlns="" xmlns:a16="http://schemas.microsoft.com/office/drawing/2014/main" id="{9373802D-EA56-46CA-81C7-2F9CC02A462B}"/>
                </a:ext>
              </a:extLst>
            </p:cNvPr>
            <p:cNvGrpSpPr/>
            <p:nvPr/>
          </p:nvGrpSpPr>
          <p:grpSpPr>
            <a:xfrm>
              <a:off x="2326385" y="1505591"/>
              <a:ext cx="6886166" cy="4811034"/>
              <a:chOff x="2441279" y="1589600"/>
              <a:chExt cx="7309442" cy="4811034"/>
            </a:xfrm>
          </p:grpSpPr>
          <p:graphicFrame>
            <p:nvGraphicFramePr>
              <p:cNvPr id="36" name="Chart 35">
                <a:extLst>
                  <a:ext uri="{FF2B5EF4-FFF2-40B4-BE49-F238E27FC236}">
                    <a16:creationId xmlns="" xmlns:a16="http://schemas.microsoft.com/office/drawing/2014/main" id="{A60DCA1F-E5F0-419E-BD5D-849EAE1C20A1}"/>
                  </a:ext>
                </a:extLst>
              </p:cNvPr>
              <p:cNvGraphicFramePr/>
              <p:nvPr/>
            </p:nvGraphicFramePr>
            <p:xfrm>
              <a:off x="2441279" y="1589600"/>
              <a:ext cx="7309442" cy="4811034"/>
            </p:xfrm>
            <a:graphic>
              <a:graphicData uri="http://schemas.openxmlformats.org/drawingml/2006/chart">
                <c:chart xmlns:c="http://schemas.openxmlformats.org/drawingml/2006/chart" xmlns:r="http://schemas.openxmlformats.org/officeDocument/2006/relationships" r:id="rId3"/>
              </a:graphicData>
            </a:graphic>
          </p:graphicFrame>
          <p:sp>
            <p:nvSpPr>
              <p:cNvPr id="37" name="TextBox 1">
                <a:extLst>
                  <a:ext uri="{FF2B5EF4-FFF2-40B4-BE49-F238E27FC236}">
                    <a16:creationId xmlns="" xmlns:a16="http://schemas.microsoft.com/office/drawing/2014/main" id="{FD83498F-1BA9-49E6-B507-6C6405CF9714}"/>
                  </a:ext>
                </a:extLst>
              </p:cNvPr>
              <p:cNvSpPr txBox="1"/>
              <p:nvPr/>
            </p:nvSpPr>
            <p:spPr>
              <a:xfrm>
                <a:off x="7007077" y="3301760"/>
                <a:ext cx="119112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90000"/>
                  </a:lnSpc>
                  <a:spcBef>
                    <a:spcPts val="1200"/>
                  </a:spcBef>
                  <a:buClr>
                    <a:schemeClr val="accent1"/>
                  </a:buClr>
                </a:pPr>
                <a:r>
                  <a:rPr lang="en-US" sz="2000" b="1" baseline="0">
                    <a:solidFill>
                      <a:schemeClr val="bg1"/>
                    </a:solidFill>
                  </a:rPr>
                  <a:t>24%</a:t>
                </a:r>
                <a:endParaRPr lang="en-US" sz="2000" b="1">
                  <a:solidFill>
                    <a:schemeClr val="bg1"/>
                  </a:solidFill>
                </a:endParaRPr>
              </a:p>
            </p:txBody>
          </p:sp>
          <p:sp>
            <p:nvSpPr>
              <p:cNvPr id="38" name="TextBox 1">
                <a:extLst>
                  <a:ext uri="{FF2B5EF4-FFF2-40B4-BE49-F238E27FC236}">
                    <a16:creationId xmlns="" xmlns:a16="http://schemas.microsoft.com/office/drawing/2014/main" id="{EBA436C2-B246-4FA0-A1BC-77CF122C4CD9}"/>
                  </a:ext>
                </a:extLst>
              </p:cNvPr>
              <p:cNvSpPr txBox="1"/>
              <p:nvPr/>
            </p:nvSpPr>
            <p:spPr>
              <a:xfrm>
                <a:off x="4549468" y="3762606"/>
                <a:ext cx="119112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Bef>
                    <a:spcPts val="1200"/>
                  </a:spcBef>
                  <a:buClr>
                    <a:schemeClr val="accent1"/>
                  </a:buClr>
                </a:pPr>
                <a:r>
                  <a:rPr lang="en-US" sz="2000" b="1">
                    <a:solidFill>
                      <a:schemeClr val="bg1"/>
                    </a:solidFill>
                  </a:rPr>
                  <a:t>54</a:t>
                </a:r>
                <a:r>
                  <a:rPr lang="en-US" sz="2000" b="1" baseline="0">
                    <a:solidFill>
                      <a:schemeClr val="bg1"/>
                    </a:solidFill>
                  </a:rPr>
                  <a:t>%</a:t>
                </a:r>
                <a:endParaRPr lang="en-US" sz="2000" b="1">
                  <a:solidFill>
                    <a:schemeClr val="bg1"/>
                  </a:solidFill>
                </a:endParaRPr>
              </a:p>
            </p:txBody>
          </p:sp>
          <p:sp>
            <p:nvSpPr>
              <p:cNvPr id="39" name="TextBox 1">
                <a:extLst>
                  <a:ext uri="{FF2B5EF4-FFF2-40B4-BE49-F238E27FC236}">
                    <a16:creationId xmlns="" xmlns:a16="http://schemas.microsoft.com/office/drawing/2014/main" id="{4FA3EAF3-E6F2-4D4B-AB16-78D59C548EC8}"/>
                  </a:ext>
                </a:extLst>
              </p:cNvPr>
              <p:cNvSpPr txBox="1"/>
              <p:nvPr/>
            </p:nvSpPr>
            <p:spPr>
              <a:xfrm>
                <a:off x="6242077" y="2032626"/>
                <a:ext cx="119112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Bef>
                    <a:spcPts val="1200"/>
                  </a:spcBef>
                  <a:buClr>
                    <a:schemeClr val="accent1"/>
                  </a:buClr>
                </a:pPr>
                <a:r>
                  <a:rPr lang="en-US" sz="2000" b="1">
                    <a:solidFill>
                      <a:schemeClr val="bg1"/>
                    </a:solidFill>
                  </a:rPr>
                  <a:t>7</a:t>
                </a:r>
                <a:r>
                  <a:rPr lang="en-US" sz="2000" b="1" baseline="0">
                    <a:solidFill>
                      <a:schemeClr val="bg1"/>
                    </a:solidFill>
                  </a:rPr>
                  <a:t>%</a:t>
                </a:r>
                <a:endParaRPr lang="en-US" sz="2000" b="1">
                  <a:solidFill>
                    <a:schemeClr val="bg1"/>
                  </a:solidFill>
                </a:endParaRPr>
              </a:p>
            </p:txBody>
          </p:sp>
        </p:grpSp>
        <p:sp>
          <p:nvSpPr>
            <p:cNvPr id="3" name="TextBox 2">
              <a:extLst>
                <a:ext uri="{FF2B5EF4-FFF2-40B4-BE49-F238E27FC236}">
                  <a16:creationId xmlns="" xmlns:a16="http://schemas.microsoft.com/office/drawing/2014/main" id="{8759989E-6607-4B80-AC18-4A2D073DF991}"/>
                </a:ext>
              </a:extLst>
            </p:cNvPr>
            <p:cNvSpPr txBox="1"/>
            <p:nvPr/>
          </p:nvSpPr>
          <p:spPr>
            <a:xfrm>
              <a:off x="5505621" y="2282371"/>
              <a:ext cx="1180758" cy="292388"/>
            </a:xfrm>
            <a:prstGeom prst="rect">
              <a:avLst/>
            </a:prstGeom>
            <a:noFill/>
          </p:spPr>
          <p:txBody>
            <a:bodyPr wrap="square" rtlCol="0">
              <a:spAutoFit/>
            </a:bodyPr>
            <a:lstStyle/>
            <a:p>
              <a:pPr algn="ctr"/>
              <a:r>
                <a:rPr lang="en-US" sz="1300" b="1">
                  <a:solidFill>
                    <a:schemeClr val="bg1"/>
                  </a:solidFill>
                </a:rPr>
                <a:t>n=1169</a:t>
              </a:r>
            </a:p>
          </p:txBody>
        </p:sp>
        <p:sp>
          <p:nvSpPr>
            <p:cNvPr id="22" name="TextBox 21">
              <a:extLst>
                <a:ext uri="{FF2B5EF4-FFF2-40B4-BE49-F238E27FC236}">
                  <a16:creationId xmlns="" xmlns:a16="http://schemas.microsoft.com/office/drawing/2014/main" id="{89EEEF60-7336-4859-A810-CF4327DD5816}"/>
                </a:ext>
              </a:extLst>
            </p:cNvPr>
            <p:cNvSpPr txBox="1"/>
            <p:nvPr/>
          </p:nvSpPr>
          <p:spPr>
            <a:xfrm>
              <a:off x="4063846" y="4013156"/>
              <a:ext cx="1180758" cy="292388"/>
            </a:xfrm>
            <a:prstGeom prst="rect">
              <a:avLst/>
            </a:prstGeom>
            <a:noFill/>
          </p:spPr>
          <p:txBody>
            <a:bodyPr wrap="square" rtlCol="0">
              <a:spAutoFit/>
            </a:bodyPr>
            <a:lstStyle/>
            <a:p>
              <a:pPr algn="ctr"/>
              <a:r>
                <a:rPr lang="en-US" sz="1300" b="1">
                  <a:solidFill>
                    <a:schemeClr val="bg1"/>
                  </a:solidFill>
                </a:rPr>
                <a:t>n=9067</a:t>
              </a:r>
            </a:p>
          </p:txBody>
        </p:sp>
        <p:sp>
          <p:nvSpPr>
            <p:cNvPr id="23" name="TextBox 22">
              <a:extLst>
                <a:ext uri="{FF2B5EF4-FFF2-40B4-BE49-F238E27FC236}">
                  <a16:creationId xmlns="" xmlns:a16="http://schemas.microsoft.com/office/drawing/2014/main" id="{F098CE19-291B-458A-9EA9-E9FCE1B606CD}"/>
                </a:ext>
              </a:extLst>
            </p:cNvPr>
            <p:cNvSpPr txBox="1"/>
            <p:nvPr/>
          </p:nvSpPr>
          <p:spPr>
            <a:xfrm>
              <a:off x="6569174" y="3532403"/>
              <a:ext cx="1180758" cy="292388"/>
            </a:xfrm>
            <a:prstGeom prst="rect">
              <a:avLst/>
            </a:prstGeom>
            <a:noFill/>
          </p:spPr>
          <p:txBody>
            <a:bodyPr wrap="square" rtlCol="0">
              <a:spAutoFit/>
            </a:bodyPr>
            <a:lstStyle/>
            <a:p>
              <a:pPr algn="ctr"/>
              <a:r>
                <a:rPr lang="en-US" sz="1300" b="1">
                  <a:solidFill>
                    <a:schemeClr val="bg1"/>
                  </a:solidFill>
                </a:rPr>
                <a:t>n=4030</a:t>
              </a:r>
            </a:p>
          </p:txBody>
        </p:sp>
        <p:sp>
          <p:nvSpPr>
            <p:cNvPr id="32" name="TextBox 1">
              <a:extLst>
                <a:ext uri="{FF2B5EF4-FFF2-40B4-BE49-F238E27FC236}">
                  <a16:creationId xmlns="" xmlns:a16="http://schemas.microsoft.com/office/drawing/2014/main" id="{E3F25F7D-4C56-4BA2-974D-AAB40A7739B7}"/>
                </a:ext>
              </a:extLst>
            </p:cNvPr>
            <p:cNvSpPr txBox="1"/>
            <p:nvPr/>
          </p:nvSpPr>
          <p:spPr>
            <a:xfrm>
              <a:off x="6078434" y="4720486"/>
              <a:ext cx="1122146"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90000"/>
                </a:lnSpc>
                <a:spcBef>
                  <a:spcPts val="1200"/>
                </a:spcBef>
                <a:buClr>
                  <a:schemeClr val="accent1"/>
                </a:buClr>
              </a:pPr>
              <a:r>
                <a:rPr lang="en-US" sz="2000" b="1" baseline="0">
                  <a:solidFill>
                    <a:schemeClr val="bg1"/>
                  </a:solidFill>
                </a:rPr>
                <a:t>15%</a:t>
              </a:r>
              <a:endParaRPr lang="en-US" sz="2000" b="1">
                <a:solidFill>
                  <a:schemeClr val="bg1"/>
                </a:solidFill>
              </a:endParaRPr>
            </a:p>
          </p:txBody>
        </p:sp>
        <p:sp>
          <p:nvSpPr>
            <p:cNvPr id="43" name="TextBox 42">
              <a:extLst>
                <a:ext uri="{FF2B5EF4-FFF2-40B4-BE49-F238E27FC236}">
                  <a16:creationId xmlns="" xmlns:a16="http://schemas.microsoft.com/office/drawing/2014/main" id="{3331D746-D852-46F9-97CB-96043357CB45}"/>
                </a:ext>
              </a:extLst>
            </p:cNvPr>
            <p:cNvSpPr txBox="1"/>
            <p:nvPr/>
          </p:nvSpPr>
          <p:spPr>
            <a:xfrm>
              <a:off x="6062348" y="5003247"/>
              <a:ext cx="1180758" cy="292388"/>
            </a:xfrm>
            <a:prstGeom prst="rect">
              <a:avLst/>
            </a:prstGeom>
            <a:noFill/>
          </p:spPr>
          <p:txBody>
            <a:bodyPr wrap="square" rtlCol="0">
              <a:spAutoFit/>
            </a:bodyPr>
            <a:lstStyle/>
            <a:p>
              <a:pPr algn="ctr"/>
              <a:r>
                <a:rPr lang="en-US" sz="1300" b="1">
                  <a:solidFill>
                    <a:schemeClr val="bg1"/>
                  </a:solidFill>
                </a:rPr>
                <a:t>n=2577</a:t>
              </a:r>
            </a:p>
          </p:txBody>
        </p:sp>
      </p:grpSp>
      <p:grpSp>
        <p:nvGrpSpPr>
          <p:cNvPr id="9" name="Group 8">
            <a:extLst>
              <a:ext uri="{FF2B5EF4-FFF2-40B4-BE49-F238E27FC236}">
                <a16:creationId xmlns="" xmlns:a16="http://schemas.microsoft.com/office/drawing/2014/main" id="{C73169D2-26AA-47A6-A5AD-A49CFAAC6566}"/>
              </a:ext>
            </a:extLst>
          </p:cNvPr>
          <p:cNvGrpSpPr/>
          <p:nvPr/>
        </p:nvGrpSpPr>
        <p:grpSpPr>
          <a:xfrm>
            <a:off x="7528364" y="1725485"/>
            <a:ext cx="2439341" cy="1296437"/>
            <a:chOff x="8807779" y="2188914"/>
            <a:chExt cx="2439341" cy="1296437"/>
          </a:xfrm>
        </p:grpSpPr>
        <p:sp>
          <p:nvSpPr>
            <p:cNvPr id="28" name="Rectangle 27">
              <a:extLst>
                <a:ext uri="{FF2B5EF4-FFF2-40B4-BE49-F238E27FC236}">
                  <a16:creationId xmlns="" xmlns:a16="http://schemas.microsoft.com/office/drawing/2014/main" id="{8B1F0BA5-0195-4E68-951E-3029915E5485}"/>
                </a:ext>
              </a:extLst>
            </p:cNvPr>
            <p:cNvSpPr/>
            <p:nvPr/>
          </p:nvSpPr>
          <p:spPr>
            <a:xfrm>
              <a:off x="8873789" y="3020644"/>
              <a:ext cx="152588"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 xmlns:a16="http://schemas.microsoft.com/office/drawing/2014/main" id="{75A8EB97-91B9-436B-97F0-66603BE709C8}"/>
                </a:ext>
              </a:extLst>
            </p:cNvPr>
            <p:cNvSpPr txBox="1"/>
            <p:nvPr/>
          </p:nvSpPr>
          <p:spPr>
            <a:xfrm>
              <a:off x="9008425" y="2975258"/>
              <a:ext cx="2233968" cy="276999"/>
            </a:xfrm>
            <a:prstGeom prst="rect">
              <a:avLst/>
            </a:prstGeom>
            <a:noFill/>
          </p:spPr>
          <p:txBody>
            <a:bodyPr wrap="square" rtlCol="0">
              <a:spAutoFit/>
            </a:bodyPr>
            <a:lstStyle/>
            <a:p>
              <a:r>
                <a:rPr lang="en-US" sz="1200" b="1"/>
                <a:t>&gt;15 to &lt;30 mg/g</a:t>
              </a:r>
            </a:p>
          </p:txBody>
        </p:sp>
        <p:sp>
          <p:nvSpPr>
            <p:cNvPr id="31" name="TextBox 30">
              <a:extLst>
                <a:ext uri="{FF2B5EF4-FFF2-40B4-BE49-F238E27FC236}">
                  <a16:creationId xmlns="" xmlns:a16="http://schemas.microsoft.com/office/drawing/2014/main" id="{F334F54F-C056-401D-8C38-B1B312D6AA80}"/>
                </a:ext>
              </a:extLst>
            </p:cNvPr>
            <p:cNvSpPr txBox="1"/>
            <p:nvPr/>
          </p:nvSpPr>
          <p:spPr>
            <a:xfrm>
              <a:off x="9010789" y="2728040"/>
              <a:ext cx="2233968" cy="276999"/>
            </a:xfrm>
            <a:prstGeom prst="rect">
              <a:avLst/>
            </a:prstGeom>
            <a:noFill/>
          </p:spPr>
          <p:txBody>
            <a:bodyPr wrap="square" rtlCol="0">
              <a:spAutoFit/>
            </a:bodyPr>
            <a:lstStyle/>
            <a:p>
              <a:r>
                <a:rPr lang="en-US" sz="1200" b="1"/>
                <a:t>≥30 to ≤300 mg/g</a:t>
              </a:r>
              <a:endParaRPr lang="en-US" sz="1200"/>
            </a:p>
          </p:txBody>
        </p:sp>
        <p:sp>
          <p:nvSpPr>
            <p:cNvPr id="33" name="TextBox 32">
              <a:extLst>
                <a:ext uri="{FF2B5EF4-FFF2-40B4-BE49-F238E27FC236}">
                  <a16:creationId xmlns="" xmlns:a16="http://schemas.microsoft.com/office/drawing/2014/main" id="{60610AED-4275-4069-98D4-0B96F9D4B0CB}"/>
                </a:ext>
              </a:extLst>
            </p:cNvPr>
            <p:cNvSpPr txBox="1"/>
            <p:nvPr/>
          </p:nvSpPr>
          <p:spPr>
            <a:xfrm>
              <a:off x="9013152" y="2480822"/>
              <a:ext cx="2233968" cy="276999"/>
            </a:xfrm>
            <a:prstGeom prst="rect">
              <a:avLst/>
            </a:prstGeom>
            <a:noFill/>
          </p:spPr>
          <p:txBody>
            <a:bodyPr wrap="square" rtlCol="0">
              <a:spAutoFit/>
            </a:bodyPr>
            <a:lstStyle/>
            <a:p>
              <a:r>
                <a:rPr lang="en-US" sz="1200" b="1"/>
                <a:t>&gt;300 mg/g</a:t>
              </a:r>
              <a:endParaRPr lang="en-US" sz="1200"/>
            </a:p>
          </p:txBody>
        </p:sp>
        <p:sp>
          <p:nvSpPr>
            <p:cNvPr id="34" name="Rectangle 33">
              <a:extLst>
                <a:ext uri="{FF2B5EF4-FFF2-40B4-BE49-F238E27FC236}">
                  <a16:creationId xmlns="" xmlns:a16="http://schemas.microsoft.com/office/drawing/2014/main" id="{28601711-0B65-474A-B163-7A757FEC9FF9}"/>
                </a:ext>
              </a:extLst>
            </p:cNvPr>
            <p:cNvSpPr/>
            <p:nvPr/>
          </p:nvSpPr>
          <p:spPr>
            <a:xfrm>
              <a:off x="8878516" y="2773426"/>
              <a:ext cx="152588" cy="1554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 xmlns:a16="http://schemas.microsoft.com/office/drawing/2014/main" id="{A432B33A-344C-44B7-9346-1318B0B60B71}"/>
                </a:ext>
              </a:extLst>
            </p:cNvPr>
            <p:cNvSpPr/>
            <p:nvPr/>
          </p:nvSpPr>
          <p:spPr>
            <a:xfrm>
              <a:off x="8878516" y="2538955"/>
              <a:ext cx="152588" cy="155448"/>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 xmlns:a16="http://schemas.microsoft.com/office/drawing/2014/main" id="{779FB884-BBFE-4B60-8D7D-2342B71B75C3}"/>
                </a:ext>
              </a:extLst>
            </p:cNvPr>
            <p:cNvSpPr txBox="1"/>
            <p:nvPr/>
          </p:nvSpPr>
          <p:spPr>
            <a:xfrm>
              <a:off x="8807779" y="2188914"/>
              <a:ext cx="1995464" cy="276999"/>
            </a:xfrm>
            <a:prstGeom prst="rect">
              <a:avLst/>
            </a:prstGeom>
            <a:noFill/>
          </p:spPr>
          <p:txBody>
            <a:bodyPr wrap="square" rtlCol="0">
              <a:spAutoFit/>
            </a:bodyPr>
            <a:lstStyle/>
            <a:p>
              <a:r>
                <a:rPr lang="en-US" sz="1200" b="1"/>
                <a:t>Baseline UACR Category</a:t>
              </a:r>
              <a:endParaRPr lang="en-US" sz="1200"/>
            </a:p>
          </p:txBody>
        </p:sp>
        <p:sp>
          <p:nvSpPr>
            <p:cNvPr id="44" name="Rectangle 43">
              <a:extLst>
                <a:ext uri="{FF2B5EF4-FFF2-40B4-BE49-F238E27FC236}">
                  <a16:creationId xmlns="" xmlns:a16="http://schemas.microsoft.com/office/drawing/2014/main" id="{F585FE3B-3772-465C-89CA-8A594C57FB33}"/>
                </a:ext>
              </a:extLst>
            </p:cNvPr>
            <p:cNvSpPr/>
            <p:nvPr/>
          </p:nvSpPr>
          <p:spPr>
            <a:xfrm>
              <a:off x="8871425" y="3267862"/>
              <a:ext cx="152588" cy="155448"/>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 xmlns:a16="http://schemas.microsoft.com/office/drawing/2014/main" id="{EE4C7223-C1DA-4C08-A5FE-FD4B4AB5EEDE}"/>
                </a:ext>
              </a:extLst>
            </p:cNvPr>
            <p:cNvSpPr txBox="1"/>
            <p:nvPr/>
          </p:nvSpPr>
          <p:spPr>
            <a:xfrm>
              <a:off x="9006061" y="3208352"/>
              <a:ext cx="2233968" cy="276999"/>
            </a:xfrm>
            <a:prstGeom prst="rect">
              <a:avLst/>
            </a:prstGeom>
            <a:noFill/>
          </p:spPr>
          <p:txBody>
            <a:bodyPr wrap="square" rtlCol="0">
              <a:spAutoFit/>
            </a:bodyPr>
            <a:lstStyle/>
            <a:p>
              <a:r>
                <a:rPr lang="en-US" sz="1200" b="1"/>
                <a:t>≤15 mg/g</a:t>
              </a:r>
            </a:p>
          </p:txBody>
        </p:sp>
      </p:grpSp>
      <p:graphicFrame>
        <p:nvGraphicFramePr>
          <p:cNvPr id="47" name="מציין מיקום תוכן 3">
            <a:extLst>
              <a:ext uri="{FF2B5EF4-FFF2-40B4-BE49-F238E27FC236}">
                <a16:creationId xmlns="" xmlns:a16="http://schemas.microsoft.com/office/drawing/2014/main" id="{FE6691D5-A810-4286-BD9D-3DC929602590}"/>
              </a:ext>
            </a:extLst>
          </p:cNvPr>
          <p:cNvGraphicFramePr>
            <a:graphicFrameLocks/>
          </p:cNvGraphicFramePr>
          <p:nvPr/>
        </p:nvGraphicFramePr>
        <p:xfrm>
          <a:off x="5901568" y="3578779"/>
          <a:ext cx="5303520" cy="1582536"/>
        </p:xfrm>
        <a:graphic>
          <a:graphicData uri="http://schemas.openxmlformats.org/drawingml/2006/table">
            <a:tbl>
              <a:tblPr firstRow="1" bandRow="1">
                <a:tableStyleId>{21E4AEA4-8DFA-4A89-87EB-49C32662AFE0}</a:tableStyleId>
              </a:tblPr>
              <a:tblGrid>
                <a:gridCol w="1513612">
                  <a:extLst>
                    <a:ext uri="{9D8B030D-6E8A-4147-A177-3AD203B41FA5}">
                      <a16:colId xmlns="" xmlns:a16="http://schemas.microsoft.com/office/drawing/2014/main" val="3596019752"/>
                    </a:ext>
                  </a:extLst>
                </a:gridCol>
                <a:gridCol w="947477">
                  <a:extLst>
                    <a:ext uri="{9D8B030D-6E8A-4147-A177-3AD203B41FA5}">
                      <a16:colId xmlns="" xmlns:a16="http://schemas.microsoft.com/office/drawing/2014/main" val="2483986956"/>
                    </a:ext>
                  </a:extLst>
                </a:gridCol>
                <a:gridCol w="947477">
                  <a:extLst>
                    <a:ext uri="{9D8B030D-6E8A-4147-A177-3AD203B41FA5}">
                      <a16:colId xmlns="" xmlns:a16="http://schemas.microsoft.com/office/drawing/2014/main" val="792269197"/>
                    </a:ext>
                  </a:extLst>
                </a:gridCol>
                <a:gridCol w="947477">
                  <a:extLst>
                    <a:ext uri="{9D8B030D-6E8A-4147-A177-3AD203B41FA5}">
                      <a16:colId xmlns="" xmlns:a16="http://schemas.microsoft.com/office/drawing/2014/main" val="499747025"/>
                    </a:ext>
                  </a:extLst>
                </a:gridCol>
                <a:gridCol w="947477">
                  <a:extLst>
                    <a:ext uri="{9D8B030D-6E8A-4147-A177-3AD203B41FA5}">
                      <a16:colId xmlns="" xmlns:a16="http://schemas.microsoft.com/office/drawing/2014/main" val="3053414622"/>
                    </a:ext>
                  </a:extLst>
                </a:gridCol>
              </a:tblGrid>
              <a:tr h="0">
                <a:tc>
                  <a:txBody>
                    <a:bodyPr/>
                    <a:lstStyle/>
                    <a:p>
                      <a:pPr algn="l">
                        <a:lnSpc>
                          <a:spcPct val="107000"/>
                        </a:lnSpc>
                        <a:spcBef>
                          <a:spcPts val="335"/>
                        </a:spcBef>
                        <a:spcAft>
                          <a:spcPts val="335"/>
                        </a:spcAft>
                      </a:pPr>
                      <a:r>
                        <a:rPr lang="en-US" sz="1000">
                          <a:effectLst/>
                        </a:rPr>
                        <a:t>eGFR,</a:t>
                      </a:r>
                      <a:r>
                        <a:rPr lang="en-US" sz="1000" baseline="30000">
                          <a:effectLst/>
                        </a:rPr>
                        <a:t> </a:t>
                      </a:r>
                      <a:r>
                        <a:rPr lang="en-US" sz="1000">
                          <a:effectLst/>
                        </a:rPr>
                        <a:t>n (%)</a:t>
                      </a:r>
                    </a:p>
                  </a:txBody>
                  <a:tcPr marL="33672" marR="33672" marT="0" anchor="b">
                    <a:solidFill>
                      <a:schemeClr val="bg1">
                        <a:lumMod val="50000"/>
                      </a:schemeClr>
                    </a:solidFill>
                  </a:tcPr>
                </a:tc>
                <a:tc>
                  <a:txBody>
                    <a:bodyPr/>
                    <a:lstStyle/>
                    <a:p>
                      <a:pPr algn="ctr">
                        <a:lnSpc>
                          <a:spcPct val="107000"/>
                        </a:lnSpc>
                        <a:spcBef>
                          <a:spcPts val="335"/>
                        </a:spcBef>
                        <a:spcAft>
                          <a:spcPts val="335"/>
                        </a:spcAft>
                      </a:pPr>
                      <a:r>
                        <a:rPr lang="en-US" sz="1000">
                          <a:effectLst/>
                        </a:rPr>
                        <a:t>UACR</a:t>
                      </a:r>
                      <a:br>
                        <a:rPr lang="en-US" sz="1000">
                          <a:effectLst/>
                        </a:rPr>
                      </a:br>
                      <a:r>
                        <a:rPr lang="en-US" sz="1000">
                          <a:effectLst/>
                        </a:rPr>
                        <a:t> ≤15 mg/g</a:t>
                      </a:r>
                      <a:br>
                        <a:rPr lang="en-US" sz="1000">
                          <a:effectLst/>
                        </a:rPr>
                      </a:br>
                      <a:r>
                        <a:rPr lang="en-US" sz="1000">
                          <a:effectLst/>
                        </a:rPr>
                        <a:t>(N=9067)</a:t>
                      </a:r>
                      <a:endParaRPr lang="en-US" sz="1200">
                        <a:effectLst/>
                        <a:latin typeface="+mn-lt"/>
                        <a:ea typeface="Calibri" panose="020F0502020204030204" pitchFamily="34" charset="0"/>
                        <a:cs typeface="Arial" panose="020B0604020202020204" pitchFamily="34" charset="0"/>
                      </a:endParaRPr>
                    </a:p>
                  </a:txBody>
                  <a:tcPr marL="33672" marR="33672" marT="0" anchor="b">
                    <a:solidFill>
                      <a:schemeClr val="accent5">
                        <a:lumMod val="50000"/>
                      </a:schemeClr>
                    </a:solidFill>
                  </a:tcPr>
                </a:tc>
                <a:tc>
                  <a:txBody>
                    <a:bodyPr/>
                    <a:lstStyle/>
                    <a:p>
                      <a:pPr algn="ctr">
                        <a:lnSpc>
                          <a:spcPct val="107000"/>
                        </a:lnSpc>
                        <a:spcBef>
                          <a:spcPts val="335"/>
                        </a:spcBef>
                        <a:spcAft>
                          <a:spcPts val="335"/>
                        </a:spcAft>
                      </a:pPr>
                      <a:r>
                        <a:rPr lang="en-US" sz="1000">
                          <a:effectLst/>
                        </a:rPr>
                        <a:t>UACR &gt;15 to &lt;30 mg/g</a:t>
                      </a:r>
                      <a:br>
                        <a:rPr lang="en-US" sz="1000">
                          <a:effectLst/>
                        </a:rPr>
                      </a:br>
                      <a:r>
                        <a:rPr lang="en-US" sz="1000">
                          <a:effectLst/>
                        </a:rPr>
                        <a:t>(N=2577)</a:t>
                      </a:r>
                      <a:endParaRPr lang="en-US" sz="1200">
                        <a:effectLst/>
                        <a:latin typeface="+mn-lt"/>
                        <a:ea typeface="Calibri" panose="020F0502020204030204" pitchFamily="34" charset="0"/>
                        <a:cs typeface="Arial" panose="020B0604020202020204" pitchFamily="34" charset="0"/>
                      </a:endParaRPr>
                    </a:p>
                  </a:txBody>
                  <a:tcPr marL="33672" marR="33672" marT="0" anchor="b">
                    <a:solidFill>
                      <a:schemeClr val="accent1"/>
                    </a:solidFill>
                  </a:tcPr>
                </a:tc>
                <a:tc>
                  <a:txBody>
                    <a:bodyPr/>
                    <a:lstStyle/>
                    <a:p>
                      <a:pPr algn="ctr">
                        <a:lnSpc>
                          <a:spcPct val="107000"/>
                        </a:lnSpc>
                        <a:spcBef>
                          <a:spcPts val="335"/>
                        </a:spcBef>
                        <a:spcAft>
                          <a:spcPts val="335"/>
                        </a:spcAft>
                      </a:pPr>
                      <a:r>
                        <a:rPr lang="en-US" sz="1000">
                          <a:effectLst/>
                        </a:rPr>
                        <a:t>UACR ≥30 to ≤300 mg/g</a:t>
                      </a:r>
                      <a:br>
                        <a:rPr lang="en-US" sz="1000">
                          <a:effectLst/>
                        </a:rPr>
                      </a:br>
                      <a:r>
                        <a:rPr lang="en-US" sz="1000">
                          <a:effectLst/>
                        </a:rPr>
                        <a:t>(N=4030)</a:t>
                      </a:r>
                      <a:endParaRPr lang="en-US" sz="1200">
                        <a:effectLst/>
                        <a:latin typeface="+mn-lt"/>
                        <a:ea typeface="Calibri" panose="020F0502020204030204" pitchFamily="34" charset="0"/>
                        <a:cs typeface="Arial" panose="020B0604020202020204" pitchFamily="34" charset="0"/>
                      </a:endParaRPr>
                    </a:p>
                  </a:txBody>
                  <a:tcPr marL="33672" marR="33672" marT="0" anchor="b"/>
                </a:tc>
                <a:tc>
                  <a:txBody>
                    <a:bodyPr/>
                    <a:lstStyle/>
                    <a:p>
                      <a:pPr algn="ctr">
                        <a:lnSpc>
                          <a:spcPct val="107000"/>
                        </a:lnSpc>
                        <a:spcBef>
                          <a:spcPts val="335"/>
                        </a:spcBef>
                        <a:spcAft>
                          <a:spcPts val="335"/>
                        </a:spcAft>
                      </a:pPr>
                      <a:r>
                        <a:rPr lang="en-US" sz="1000">
                          <a:effectLst/>
                        </a:rPr>
                        <a:t>UACR </a:t>
                      </a:r>
                      <a:br>
                        <a:rPr lang="en-US" sz="1000">
                          <a:effectLst/>
                        </a:rPr>
                      </a:br>
                      <a:r>
                        <a:rPr lang="en-US" sz="1000">
                          <a:effectLst/>
                        </a:rPr>
                        <a:t>&gt;300 mg/g</a:t>
                      </a:r>
                      <a:br>
                        <a:rPr lang="en-US" sz="1000">
                          <a:effectLst/>
                        </a:rPr>
                      </a:br>
                      <a:r>
                        <a:rPr lang="en-US" sz="1000">
                          <a:effectLst/>
                        </a:rPr>
                        <a:t>(N=1169)</a:t>
                      </a:r>
                      <a:endParaRPr lang="en-US" sz="1200">
                        <a:effectLst/>
                        <a:latin typeface="+mn-lt"/>
                        <a:ea typeface="Calibri" panose="020F0502020204030204" pitchFamily="34" charset="0"/>
                        <a:cs typeface="Arial" panose="020B0604020202020204" pitchFamily="34" charset="0"/>
                      </a:endParaRPr>
                    </a:p>
                  </a:txBody>
                  <a:tcPr marL="33672" marR="33672" marT="0" anchor="b">
                    <a:solidFill>
                      <a:schemeClr val="accent3">
                        <a:lumMod val="50000"/>
                      </a:schemeClr>
                    </a:solidFill>
                  </a:tcPr>
                </a:tc>
                <a:extLst>
                  <a:ext uri="{0D108BD9-81ED-4DB2-BD59-A6C34878D82A}">
                    <a16:rowId xmlns="" xmlns:a16="http://schemas.microsoft.com/office/drawing/2014/main" val="3567829594"/>
                  </a:ext>
                </a:extLst>
              </a:tr>
              <a:tr h="349204">
                <a:tc>
                  <a:txBody>
                    <a:bodyPr/>
                    <a:lstStyle/>
                    <a:p>
                      <a:pPr algn="l">
                        <a:lnSpc>
                          <a:spcPct val="107000"/>
                        </a:lnSpc>
                        <a:spcBef>
                          <a:spcPts val="335"/>
                        </a:spcBef>
                        <a:spcAft>
                          <a:spcPts val="335"/>
                        </a:spcAft>
                      </a:pPr>
                      <a:r>
                        <a:rPr lang="en-US" sz="1000" b="0" kern="1200">
                          <a:effectLst/>
                        </a:rPr>
                        <a:t>&lt;60 </a:t>
                      </a:r>
                      <a:r>
                        <a:rPr lang="sv-SE" sz="1000" b="0" kern="1600" err="1">
                          <a:effectLst/>
                        </a:rPr>
                        <a:t>mL</a:t>
                      </a:r>
                      <a:r>
                        <a:rPr lang="sv-SE" sz="1000" b="0" kern="1600">
                          <a:effectLst/>
                        </a:rPr>
                        <a:t>/min/1.73 m</a:t>
                      </a:r>
                      <a:r>
                        <a:rPr lang="sv-SE" sz="1000" b="0" kern="1600" baseline="30000">
                          <a:effectLst/>
                        </a:rPr>
                        <a:t>2</a:t>
                      </a:r>
                      <a:endParaRPr lang="en-US" sz="1000" b="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508 (5.6)</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178 (6.9)</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381 (9.5)</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167 (14.3)</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extLst>
                  <a:ext uri="{0D108BD9-81ED-4DB2-BD59-A6C34878D82A}">
                    <a16:rowId xmlns="" xmlns:a16="http://schemas.microsoft.com/office/drawing/2014/main" val="875630825"/>
                  </a:ext>
                </a:extLst>
              </a:tr>
              <a:tr h="349204">
                <a:tc>
                  <a:txBody>
                    <a:bodyPr/>
                    <a:lstStyle/>
                    <a:p>
                      <a:pPr algn="l">
                        <a:lnSpc>
                          <a:spcPct val="107000"/>
                        </a:lnSpc>
                        <a:spcBef>
                          <a:spcPts val="335"/>
                        </a:spcBef>
                        <a:spcAft>
                          <a:spcPts val="335"/>
                        </a:spcAft>
                      </a:pPr>
                      <a:r>
                        <a:rPr lang="en-US" sz="1000" b="0" kern="1200">
                          <a:effectLst/>
                        </a:rPr>
                        <a:t>60 to &lt;90 </a:t>
                      </a:r>
                      <a:r>
                        <a:rPr lang="sv-SE" sz="1000" b="0" kern="1600" err="1">
                          <a:effectLst/>
                        </a:rPr>
                        <a:t>mL</a:t>
                      </a:r>
                      <a:r>
                        <a:rPr lang="sv-SE" sz="1000" b="0" kern="1600">
                          <a:effectLst/>
                        </a:rPr>
                        <a:t>/min/1.73 m</a:t>
                      </a:r>
                      <a:r>
                        <a:rPr lang="sv-SE" sz="1000" b="0" kern="1600" baseline="30000">
                          <a:effectLst/>
                        </a:rPr>
                        <a:t>2</a:t>
                      </a:r>
                      <a:endParaRPr lang="en-US" sz="1000" b="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4156 (45.8)</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1111 (43.1)</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1761 (43.7)</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554 (47.4)</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extLst>
                  <a:ext uri="{0D108BD9-81ED-4DB2-BD59-A6C34878D82A}">
                    <a16:rowId xmlns="" xmlns:a16="http://schemas.microsoft.com/office/drawing/2014/main" val="1280224471"/>
                  </a:ext>
                </a:extLst>
              </a:tr>
              <a:tr h="349204">
                <a:tc>
                  <a:txBody>
                    <a:bodyPr/>
                    <a:lstStyle/>
                    <a:p>
                      <a:pPr algn="l">
                        <a:lnSpc>
                          <a:spcPct val="107000"/>
                        </a:lnSpc>
                        <a:spcBef>
                          <a:spcPts val="335"/>
                        </a:spcBef>
                        <a:spcAft>
                          <a:spcPts val="335"/>
                        </a:spcAft>
                      </a:pPr>
                      <a:r>
                        <a:rPr lang="en-US" sz="1000" b="0" kern="1200">
                          <a:effectLst/>
                        </a:rPr>
                        <a:t>≥90 </a:t>
                      </a:r>
                      <a:r>
                        <a:rPr lang="sv-SE" sz="1000" b="0" kern="1600" err="1">
                          <a:effectLst/>
                        </a:rPr>
                        <a:t>mL</a:t>
                      </a:r>
                      <a:r>
                        <a:rPr lang="sv-SE" sz="1000" b="0" kern="1600">
                          <a:effectLst/>
                        </a:rPr>
                        <a:t>/min/1.73 m</a:t>
                      </a:r>
                      <a:r>
                        <a:rPr lang="sv-SE" sz="1000" b="0" kern="1600" baseline="30000">
                          <a:effectLst/>
                        </a:rPr>
                        <a:t>2</a:t>
                      </a:r>
                      <a:endParaRPr lang="en-US" sz="1000" b="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4403 (48.6)</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1288 (50.0)</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1887 (46.8)</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tc>
                  <a:txBody>
                    <a:bodyPr/>
                    <a:lstStyle/>
                    <a:p>
                      <a:pPr algn="ctr">
                        <a:lnSpc>
                          <a:spcPct val="107000"/>
                        </a:lnSpc>
                        <a:spcBef>
                          <a:spcPts val="335"/>
                        </a:spcBef>
                        <a:spcAft>
                          <a:spcPts val="335"/>
                        </a:spcAft>
                      </a:pPr>
                      <a:r>
                        <a:rPr lang="en-US" sz="1000" kern="1200">
                          <a:effectLst/>
                        </a:rPr>
                        <a:t>448 (38.3)</a:t>
                      </a:r>
                      <a:endParaRPr lang="en-US" sz="1000" kern="1200">
                        <a:solidFill>
                          <a:srgbClr val="000000"/>
                        </a:solidFill>
                        <a:effectLst/>
                        <a:latin typeface="+mn-lt"/>
                        <a:ea typeface="Calibri" panose="020F0502020204030204" pitchFamily="34" charset="0"/>
                        <a:cs typeface="Arial" panose="020B0604020202020204" pitchFamily="34" charset="0"/>
                      </a:endParaRPr>
                    </a:p>
                  </a:txBody>
                  <a:tcPr marL="31909" marR="31909" marT="0" marB="0" anchor="ctr">
                    <a:noFill/>
                  </a:tcPr>
                </a:tc>
                <a:extLst>
                  <a:ext uri="{0D108BD9-81ED-4DB2-BD59-A6C34878D82A}">
                    <a16:rowId xmlns="" xmlns:a16="http://schemas.microsoft.com/office/drawing/2014/main" val="3230031222"/>
                  </a:ext>
                </a:extLst>
              </a:tr>
            </a:tbl>
          </a:graphicData>
        </a:graphic>
      </p:graphicFrame>
      <p:pic>
        <p:nvPicPr>
          <p:cNvPr id="29" name="Picture 28">
            <a:hlinkClick r:id="" action="ppaction://noaction"/>
            <a:extLst>
              <a:ext uri="{FF2B5EF4-FFF2-40B4-BE49-F238E27FC236}">
                <a16:creationId xmlns="" xmlns:a16="http://schemas.microsoft.com/office/drawing/2014/main" id="{8BCE7E91-01F0-44B0-88C5-2B8963282D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272827" y="194400"/>
            <a:ext cx="530399" cy="530398"/>
          </a:xfrm>
          <a:prstGeom prst="rect">
            <a:avLst/>
          </a:prstGeom>
        </p:spPr>
      </p:pic>
      <p:grpSp>
        <p:nvGrpSpPr>
          <p:cNvPr id="41" name="Group 40">
            <a:extLst>
              <a:ext uri="{FF2B5EF4-FFF2-40B4-BE49-F238E27FC236}">
                <a16:creationId xmlns="" xmlns:a16="http://schemas.microsoft.com/office/drawing/2014/main" id="{422E0853-83CC-4923-ABC8-36230D695C60}"/>
              </a:ext>
            </a:extLst>
          </p:cNvPr>
          <p:cNvGrpSpPr/>
          <p:nvPr/>
        </p:nvGrpSpPr>
        <p:grpSpPr>
          <a:xfrm>
            <a:off x="-6291" y="-23678"/>
            <a:ext cx="3017520" cy="261610"/>
            <a:chOff x="-6290" y="-23678"/>
            <a:chExt cx="3017520" cy="261610"/>
          </a:xfrm>
          <a:solidFill>
            <a:schemeClr val="accent1"/>
          </a:solidFill>
        </p:grpSpPr>
        <p:sp>
          <p:nvSpPr>
            <p:cNvPr id="42" name="Freeform 13">
              <a:extLst>
                <a:ext uri="{FF2B5EF4-FFF2-40B4-BE49-F238E27FC236}">
                  <a16:creationId xmlns="" xmlns:a16="http://schemas.microsoft.com/office/drawing/2014/main" id="{E4F1CCB2-92A3-4C61-B52E-454B18C9799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46" name="Rectangle 45">
              <a:extLst>
                <a:ext uri="{FF2B5EF4-FFF2-40B4-BE49-F238E27FC236}">
                  <a16:creationId xmlns="" xmlns:a16="http://schemas.microsoft.com/office/drawing/2014/main" id="{080A1C3D-A4AA-4CE5-8CE1-352CF5D6A409}"/>
                </a:ext>
              </a:extLst>
            </p:cNvPr>
            <p:cNvSpPr/>
            <p:nvPr/>
          </p:nvSpPr>
          <p:spPr>
            <a:xfrm>
              <a:off x="1043226" y="-23678"/>
              <a:ext cx="870751" cy="261610"/>
            </a:xfrm>
            <a:prstGeom prst="rect">
              <a:avLst/>
            </a:prstGeom>
            <a:noFill/>
          </p:spPr>
          <p:txBody>
            <a:bodyPr wrap="none">
              <a:spAutoFit/>
            </a:bodyPr>
            <a:lstStyle/>
            <a:p>
              <a:pPr algn="ctr"/>
              <a:r>
                <a:rPr lang="en-US" sz="1100" b="1">
                  <a:solidFill>
                    <a:schemeClr val="bg1"/>
                  </a:solidFill>
                </a:rPr>
                <a:t>DECLARE</a:t>
              </a:r>
            </a:p>
          </p:txBody>
        </p:sp>
      </p:grpSp>
    </p:spTree>
    <p:extLst>
      <p:ext uri="{BB962C8B-B14F-4D97-AF65-F5344CB8AC3E}">
        <p14:creationId xmlns:p14="http://schemas.microsoft.com/office/powerpoint/2010/main" val="121909646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Outcomes by eGFR or UACR</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522333423"/>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0DC7D2F-069D-4F39-9AB0-FF2E10A6DEB6}"/>
              </a:ext>
            </a:extLst>
          </p:cNvPr>
          <p:cNvSpPr>
            <a:spLocks noGrp="1"/>
          </p:cNvSpPr>
          <p:nvPr>
            <p:ph type="title"/>
          </p:nvPr>
        </p:nvSpPr>
        <p:spPr/>
        <p:txBody>
          <a:bodyPr>
            <a:normAutofit fontScale="90000"/>
          </a:bodyPr>
          <a:lstStyle/>
          <a:p>
            <a:r>
              <a:rPr lang="en-US"/>
              <a:t>Benefit of Dapagliflozin on the Renal-specific </a:t>
            </a:r>
            <a:r>
              <a:rPr lang="en-US" err="1"/>
              <a:t>Outcome</a:t>
            </a:r>
            <a:r>
              <a:rPr lang="en-US" baseline="30000" err="1"/>
              <a:t>a</a:t>
            </a:r>
            <a:r>
              <a:rPr lang="en-US"/>
              <a:t> Was Consistent Regardless of Baseline eGFR or UACR</a:t>
            </a:r>
          </a:p>
        </p:txBody>
      </p:sp>
      <p:sp>
        <p:nvSpPr>
          <p:cNvPr id="3" name="Slide Number Placeholder 2">
            <a:extLst>
              <a:ext uri="{FF2B5EF4-FFF2-40B4-BE49-F238E27FC236}">
                <a16:creationId xmlns="" xmlns:a16="http://schemas.microsoft.com/office/drawing/2014/main" id="{E4743190-1708-4852-B2A0-F8BCF34A51A2}"/>
              </a:ext>
            </a:extLst>
          </p:cNvPr>
          <p:cNvSpPr>
            <a:spLocks noGrp="1"/>
          </p:cNvSpPr>
          <p:nvPr>
            <p:ph type="sldNum" sz="quarter" idx="12"/>
          </p:nvPr>
        </p:nvSpPr>
        <p:spPr/>
        <p:txBody>
          <a:bodyPr/>
          <a:lstStyle/>
          <a:p>
            <a:pPr lvl="0"/>
            <a:fld id="{CC7432E5-F8E0-41AE-9A6B-AD730338B005}" type="slidenum">
              <a:rPr lang="en-US" noProof="0" smtClean="0"/>
              <a:pPr lvl="0"/>
              <a:t>195</a:t>
            </a:fld>
            <a:endParaRPr lang="en-US" noProof="0"/>
          </a:p>
        </p:txBody>
      </p:sp>
      <p:sp>
        <p:nvSpPr>
          <p:cNvPr id="25" name="Text Placeholder 24">
            <a:extLst>
              <a:ext uri="{FF2B5EF4-FFF2-40B4-BE49-F238E27FC236}">
                <a16:creationId xmlns="" xmlns:a16="http://schemas.microsoft.com/office/drawing/2014/main" id="{6EA83885-7D77-4C96-946A-57D635030E8C}"/>
              </a:ext>
            </a:extLst>
          </p:cNvPr>
          <p:cNvSpPr>
            <a:spLocks noGrp="1"/>
          </p:cNvSpPr>
          <p:nvPr>
            <p:ph type="body" sz="quarter" idx="13"/>
          </p:nvPr>
        </p:nvSpPr>
        <p:spPr/>
        <p:txBody>
          <a:bodyPr/>
          <a:lstStyle/>
          <a:p>
            <a:r>
              <a:rPr lang="en-US" baseline="30000" err="1"/>
              <a:t>a</a:t>
            </a:r>
            <a:r>
              <a:rPr lang="en-US" err="1"/>
              <a:t>Prespecified</a:t>
            </a:r>
            <a:r>
              <a:rPr lang="en-US"/>
              <a:t> exploratory composite outcome (≥40% eGFR decline, ESKD, or renal death).</a:t>
            </a:r>
          </a:p>
          <a:p>
            <a:r>
              <a:rPr lang="en-US"/>
              <a:t>eGFR = estimated glomerular filtration rate; ESKD = end-stage kidney disease; KM = Kaplan-Meier; </a:t>
            </a:r>
            <a:r>
              <a:rPr lang="en-GB"/>
              <a:t>UACR = urinary albumin-to-creatinine ratio.</a:t>
            </a:r>
            <a:endParaRPr lang="en-US"/>
          </a:p>
          <a:p>
            <a:r>
              <a:rPr lang="en-US"/>
              <a:t>1. </a:t>
            </a:r>
            <a:r>
              <a:rPr lang="en-US" err="1"/>
              <a:t>Mosenzon</a:t>
            </a:r>
            <a:r>
              <a:rPr lang="en-US"/>
              <a:t> O et al. </a:t>
            </a:r>
            <a:r>
              <a:rPr lang="en-US" i="1"/>
              <a:t>Lancet Diabetes Endocrinol</a:t>
            </a:r>
            <a:r>
              <a:rPr lang="en-US"/>
              <a:t>. 2019;7(8):606-617; 2. </a:t>
            </a:r>
            <a:r>
              <a:rPr lang="en-GB" err="1"/>
              <a:t>Mosenzon</a:t>
            </a:r>
            <a:r>
              <a:rPr lang="en-GB"/>
              <a:t> O et al. </a:t>
            </a:r>
            <a:r>
              <a:rPr lang="en-US" b="0" i="1">
                <a:solidFill>
                  <a:srgbClr val="212121"/>
                </a:solidFill>
                <a:effectLst/>
              </a:rPr>
              <a:t>Diabetes Care</a:t>
            </a:r>
            <a:r>
              <a:rPr lang="en-US" b="0" i="0">
                <a:solidFill>
                  <a:srgbClr val="212121"/>
                </a:solidFill>
                <a:effectLst/>
              </a:rPr>
              <a:t>. 2021;44(8):1805-1815</a:t>
            </a:r>
            <a:r>
              <a:rPr lang="en-US"/>
              <a:t>.</a:t>
            </a:r>
          </a:p>
        </p:txBody>
      </p:sp>
      <p:grpSp>
        <p:nvGrpSpPr>
          <p:cNvPr id="144" name="Group 143">
            <a:extLst>
              <a:ext uri="{FF2B5EF4-FFF2-40B4-BE49-F238E27FC236}">
                <a16:creationId xmlns="" xmlns:a16="http://schemas.microsoft.com/office/drawing/2014/main" id="{9E83BA05-B0FE-46E8-9980-EE2F82A0CF7B}"/>
              </a:ext>
            </a:extLst>
          </p:cNvPr>
          <p:cNvGrpSpPr/>
          <p:nvPr/>
        </p:nvGrpSpPr>
        <p:grpSpPr>
          <a:xfrm>
            <a:off x="-6291" y="-23678"/>
            <a:ext cx="3017520" cy="261610"/>
            <a:chOff x="-6290" y="-23678"/>
            <a:chExt cx="3017520" cy="261610"/>
          </a:xfrm>
        </p:grpSpPr>
        <p:sp>
          <p:nvSpPr>
            <p:cNvPr id="145" name="Freeform 13">
              <a:extLst>
                <a:ext uri="{FF2B5EF4-FFF2-40B4-BE49-F238E27FC236}">
                  <a16:creationId xmlns="" xmlns:a16="http://schemas.microsoft.com/office/drawing/2014/main" id="{52B9DF44-7A3D-4482-9E5E-E243F02200EE}"/>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6" name="Rectangle 145">
              <a:extLst>
                <a:ext uri="{FF2B5EF4-FFF2-40B4-BE49-F238E27FC236}">
                  <a16:creationId xmlns="" xmlns:a16="http://schemas.microsoft.com/office/drawing/2014/main" id="{D486187D-AD5A-400C-8A3F-CC61D70CB93F}"/>
                </a:ext>
              </a:extLst>
            </p:cNvPr>
            <p:cNvSpPr/>
            <p:nvPr/>
          </p:nvSpPr>
          <p:spPr>
            <a:xfrm>
              <a:off x="87037" y="-23678"/>
              <a:ext cx="2783134" cy="2616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DECLARE – Outcomes by eGFR/UACR</a:t>
              </a:r>
            </a:p>
          </p:txBody>
        </p:sp>
      </p:grpSp>
      <p:graphicFrame>
        <p:nvGraphicFramePr>
          <p:cNvPr id="151" name="Content Placeholder 5">
            <a:extLst>
              <a:ext uri="{FF2B5EF4-FFF2-40B4-BE49-F238E27FC236}">
                <a16:creationId xmlns="" xmlns:a16="http://schemas.microsoft.com/office/drawing/2014/main" id="{53729D5D-5026-4A12-B397-B6C25C0CB307}"/>
              </a:ext>
            </a:extLst>
          </p:cNvPr>
          <p:cNvGraphicFramePr>
            <a:graphicFrameLocks/>
          </p:cNvGraphicFramePr>
          <p:nvPr/>
        </p:nvGraphicFramePr>
        <p:xfrm>
          <a:off x="464577" y="1257304"/>
          <a:ext cx="11289218" cy="3841544"/>
        </p:xfrm>
        <a:graphic>
          <a:graphicData uri="http://schemas.openxmlformats.org/drawingml/2006/table">
            <a:tbl>
              <a:tblPr firstRow="1">
                <a:tableStyleId>{21E4AEA4-8DFA-4A89-87EB-49C32662AFE0}</a:tableStyleId>
              </a:tblPr>
              <a:tblGrid>
                <a:gridCol w="1868493">
                  <a:extLst>
                    <a:ext uri="{9D8B030D-6E8A-4147-A177-3AD203B41FA5}">
                      <a16:colId xmlns="" xmlns:a16="http://schemas.microsoft.com/office/drawing/2014/main" val="2261199665"/>
                    </a:ext>
                  </a:extLst>
                </a:gridCol>
                <a:gridCol w="1061180">
                  <a:extLst>
                    <a:ext uri="{9D8B030D-6E8A-4147-A177-3AD203B41FA5}">
                      <a16:colId xmlns="" xmlns:a16="http://schemas.microsoft.com/office/drawing/2014/main" val="976738256"/>
                    </a:ext>
                  </a:extLst>
                </a:gridCol>
                <a:gridCol w="1061180">
                  <a:extLst>
                    <a:ext uri="{9D8B030D-6E8A-4147-A177-3AD203B41FA5}">
                      <a16:colId xmlns="" xmlns:a16="http://schemas.microsoft.com/office/drawing/2014/main" val="2985007045"/>
                    </a:ext>
                  </a:extLst>
                </a:gridCol>
                <a:gridCol w="1061180">
                  <a:extLst>
                    <a:ext uri="{9D8B030D-6E8A-4147-A177-3AD203B41FA5}">
                      <a16:colId xmlns="" xmlns:a16="http://schemas.microsoft.com/office/drawing/2014/main" val="2441566354"/>
                    </a:ext>
                  </a:extLst>
                </a:gridCol>
                <a:gridCol w="1061180">
                  <a:extLst>
                    <a:ext uri="{9D8B030D-6E8A-4147-A177-3AD203B41FA5}">
                      <a16:colId xmlns="" xmlns:a16="http://schemas.microsoft.com/office/drawing/2014/main" val="1146499727"/>
                    </a:ext>
                  </a:extLst>
                </a:gridCol>
                <a:gridCol w="2651319">
                  <a:extLst>
                    <a:ext uri="{9D8B030D-6E8A-4147-A177-3AD203B41FA5}">
                      <a16:colId xmlns="" xmlns:a16="http://schemas.microsoft.com/office/drawing/2014/main" val="1776792095"/>
                    </a:ext>
                  </a:extLst>
                </a:gridCol>
                <a:gridCol w="1421881">
                  <a:extLst>
                    <a:ext uri="{9D8B030D-6E8A-4147-A177-3AD203B41FA5}">
                      <a16:colId xmlns="" xmlns:a16="http://schemas.microsoft.com/office/drawing/2014/main" val="262127856"/>
                    </a:ext>
                  </a:extLst>
                </a:gridCol>
                <a:gridCol w="1102805">
                  <a:extLst>
                    <a:ext uri="{9D8B030D-6E8A-4147-A177-3AD203B41FA5}">
                      <a16:colId xmlns="" xmlns:a16="http://schemas.microsoft.com/office/drawing/2014/main" val="4051862970"/>
                    </a:ext>
                  </a:extLst>
                </a:gridCol>
              </a:tblGrid>
              <a:tr h="315465">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gridSpan="2">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Dapagliflozin</a:t>
                      </a: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hMerge="1">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marB="18288" anchor="b">
                    <a:solidFill>
                      <a:schemeClr val="accent2"/>
                    </a:solidFill>
                  </a:tcPr>
                </a:tc>
                <a:tc gridSpan="2">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Placebo </a:t>
                      </a: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hMerge="1">
                  <a:txBody>
                    <a:bodyPr/>
                    <a:lstStyle/>
                    <a:p>
                      <a:pPr marL="0" marR="0" algn="ctr" defTabSz="914400" rtl="0" eaLnBrk="1" latinLnBrk="0" hangingPunct="1">
                        <a:lnSpc>
                          <a:spcPct val="107000"/>
                        </a:lnSpc>
                        <a:spcBef>
                          <a:spcPts val="0"/>
                        </a:spcBef>
                        <a:spcAft>
                          <a:spcPts val="0"/>
                        </a:spcAft>
                      </a:pPr>
                      <a:endParaRPr lang="en-US" sz="1050" b="0" kern="1200">
                        <a:solidFill>
                          <a:schemeClr val="lt1"/>
                        </a:solidFill>
                        <a:effectLst/>
                        <a:latin typeface="+mn-lt"/>
                        <a:ea typeface="+mn-ea"/>
                        <a:cs typeface="+mn-cs"/>
                      </a:endParaRPr>
                    </a:p>
                  </a:txBody>
                  <a:tcPr marL="45720" marR="45720" marT="18288" marB="18288" anchor="b">
                    <a:solidFill>
                      <a:schemeClr val="accent2"/>
                    </a:solidFill>
                  </a:tcPr>
                </a:tc>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ctr">
                    <a:lnB w="12700"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endParaRPr lang="en-US" sz="1050" b="1" kern="1200">
                        <a:solidFill>
                          <a:schemeClr val="lt1"/>
                        </a:solidFill>
                        <a:effectLst/>
                        <a:latin typeface="+mn-lt"/>
                        <a:ea typeface="+mn-ea"/>
                        <a:cs typeface="+mn-cs"/>
                      </a:endParaRPr>
                    </a:p>
                  </a:txBody>
                  <a:tcPr marL="45720" marR="45720" marT="18288" anchor="b">
                    <a:lnB w="12700"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anchor="b">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2923051641"/>
                  </a:ext>
                </a:extLst>
              </a:tr>
              <a:tr h="368944">
                <a:tc>
                  <a:txBody>
                    <a:bodyPr/>
                    <a:lstStyle/>
                    <a:p>
                      <a:pPr marL="635" marR="0">
                        <a:lnSpc>
                          <a:spcPct val="107000"/>
                        </a:lnSpc>
                        <a:spcBef>
                          <a:spcPts val="0"/>
                        </a:spcBef>
                        <a:spcAft>
                          <a:spcPts val="0"/>
                        </a:spcAft>
                      </a:pPr>
                      <a:r>
                        <a:rPr lang="en-US" sz="1050">
                          <a:effectLst/>
                          <a:latin typeface="+mn-lt"/>
                        </a:rPr>
                        <a:t> </a:t>
                      </a:r>
                      <a:endParaRPr lang="en-US" sz="1050">
                        <a:solidFill>
                          <a:srgbClr val="000000"/>
                        </a:solidFill>
                        <a:effectLst/>
                        <a:latin typeface="+mn-lt"/>
                      </a:endParaRP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 </a:t>
                      </a:r>
                      <a:endParaRPr lang="en-US" sz="1050" b="1" kern="1200">
                        <a:solidFill>
                          <a:schemeClr val="lt1"/>
                        </a:solidFill>
                        <a:effectLst/>
                        <a:latin typeface="+mn-lt"/>
                        <a:ea typeface="+mn-ea"/>
                        <a:cs typeface="+mn-cs"/>
                      </a:endParaRP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n/N (%)</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KM Event Rate</a:t>
                      </a: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(4 years)</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n/N (%)</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KM Event Rate</a:t>
                      </a: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(4 years)</a:t>
                      </a: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 </a:t>
                      </a:r>
                      <a:endParaRPr lang="en-US" sz="1050" b="1" kern="1200">
                        <a:solidFill>
                          <a:schemeClr val="lt1"/>
                        </a:solidFill>
                        <a:effectLst/>
                        <a:latin typeface="+mn-lt"/>
                        <a:ea typeface="+mn-ea"/>
                        <a:cs typeface="+mn-cs"/>
                      </a:endParaRPr>
                    </a:p>
                  </a:txBody>
                  <a:tcPr marL="45720" marR="45720" marT="18288"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Hazard Ratio  </a:t>
                      </a:r>
                    </a:p>
                    <a:p>
                      <a:pPr marL="0" marR="0" algn="ctr" defTabSz="914400" rtl="0" eaLnBrk="1" latinLnBrk="0" hangingPunct="1">
                        <a:lnSpc>
                          <a:spcPct val="107000"/>
                        </a:lnSpc>
                        <a:spcBef>
                          <a:spcPts val="0"/>
                        </a:spcBef>
                        <a:spcAft>
                          <a:spcPts val="0"/>
                        </a:spcAft>
                      </a:pPr>
                      <a:r>
                        <a:rPr lang="en-US" sz="1050" b="1" kern="1200">
                          <a:solidFill>
                            <a:schemeClr val="lt1"/>
                          </a:solidFill>
                          <a:effectLst/>
                          <a:latin typeface="+mn-lt"/>
                        </a:rPr>
                        <a:t>(95% CI) </a:t>
                      </a:r>
                      <a:endParaRPr lang="en-US" sz="1050" b="1" kern="1200">
                        <a:solidFill>
                          <a:schemeClr val="lt1"/>
                        </a:solidFill>
                        <a:effectLst/>
                        <a:latin typeface="+mn-lt"/>
                        <a:ea typeface="+mn-ea"/>
                        <a:cs typeface="+mn-cs"/>
                      </a:endParaRP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algn="ctr">
                        <a:lnSpc>
                          <a:spcPct val="107000"/>
                        </a:lnSpc>
                        <a:spcBef>
                          <a:spcPts val="0"/>
                        </a:spcBef>
                        <a:spcAft>
                          <a:spcPts val="0"/>
                        </a:spcAft>
                      </a:pPr>
                      <a:r>
                        <a:rPr lang="en-US" sz="1050" b="1">
                          <a:solidFill>
                            <a:schemeClr val="bg1"/>
                          </a:solidFill>
                          <a:effectLst/>
                          <a:latin typeface="+mn-lt"/>
                        </a:rPr>
                        <a:t>Interaction </a:t>
                      </a:r>
                    </a:p>
                    <a:p>
                      <a:pPr marL="0" marR="0" algn="ctr">
                        <a:lnSpc>
                          <a:spcPct val="107000"/>
                        </a:lnSpc>
                        <a:spcBef>
                          <a:spcPts val="0"/>
                        </a:spcBef>
                        <a:spcAft>
                          <a:spcPts val="0"/>
                        </a:spcAft>
                      </a:pPr>
                      <a:r>
                        <a:rPr lang="en-US" sz="1050" b="1">
                          <a:solidFill>
                            <a:schemeClr val="bg1"/>
                          </a:solidFill>
                          <a:effectLst/>
                          <a:latin typeface="+mn-lt"/>
                        </a:rPr>
                        <a:t>P-Value </a:t>
                      </a:r>
                      <a:endParaRPr lang="en-US" sz="1050" b="1">
                        <a:solidFill>
                          <a:schemeClr val="bg1"/>
                        </a:solidFill>
                        <a:effectLst/>
                        <a:latin typeface="+mn-lt"/>
                        <a:ea typeface="Calibri" panose="020F0502020204030204" pitchFamily="34" charset="0"/>
                        <a:cs typeface="Times New Roman" panose="02020603050405020304" pitchFamily="18" charset="0"/>
                      </a:endParaRPr>
                    </a:p>
                  </a:txBody>
                  <a:tcPr marL="45720" marR="45720" marT="18288"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513746627"/>
                  </a:ext>
                </a:extLst>
              </a:tr>
              <a:tr h="346631">
                <a:tc gridSpan="8">
                  <a:txBody>
                    <a:bodyPr/>
                    <a:lstStyle/>
                    <a:p>
                      <a:pPr marL="635" marR="0">
                        <a:lnSpc>
                          <a:spcPct val="107000"/>
                        </a:lnSpc>
                        <a:spcBef>
                          <a:spcPts val="0"/>
                        </a:spcBef>
                        <a:spcAft>
                          <a:spcPts val="0"/>
                        </a:spcAft>
                      </a:pPr>
                      <a:r>
                        <a:rPr lang="en-US" sz="1050" b="1">
                          <a:solidFill>
                            <a:srgbClr val="000000"/>
                          </a:solidFill>
                          <a:effectLst/>
                          <a:latin typeface="+mn-lt"/>
                          <a:ea typeface="Calibri" panose="020F0502020204030204" pitchFamily="34" charset="0"/>
                          <a:cs typeface="Times New Roman" panose="02020603050405020304" pitchFamily="18" charset="0"/>
                        </a:rPr>
                        <a:t>Baseline eGFR</a:t>
                      </a:r>
                      <a:r>
                        <a:rPr lang="en-US" sz="1050" b="1" baseline="30000">
                          <a:solidFill>
                            <a:srgbClr val="000000"/>
                          </a:solidFill>
                          <a:effectLst/>
                          <a:latin typeface="+mn-lt"/>
                          <a:ea typeface="Calibri" panose="020F0502020204030204" pitchFamily="34" charset="0"/>
                          <a:cs typeface="Times New Roman" panose="02020603050405020304" pitchFamily="18" charset="0"/>
                        </a:rPr>
                        <a:t>1</a:t>
                      </a:r>
                      <a:endParaRPr lang="en-US" sz="1050" b="1">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solidFill>
                      <a:schemeClr val="bg1">
                        <a:lumMod val="85000"/>
                      </a:schemeClr>
                    </a:solid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no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no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solidFill>
                      <a:schemeClr val="bg1"/>
                    </a:solid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solidFill>
                      <a:schemeClr val="bg1"/>
                    </a:solidFill>
                  </a:tcPr>
                </a:tc>
                <a:tc h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no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noFill/>
                  </a:tcPr>
                </a:tc>
                <a:tc h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lnT w="28575" cap="flat" cmpd="sng" algn="ctr">
                      <a:solidFill>
                        <a:schemeClr val="bg1"/>
                      </a:solidFill>
                      <a:prstDash val="solid"/>
                      <a:round/>
                      <a:headEnd type="none" w="med" len="med"/>
                      <a:tailEnd type="none" w="med" len="med"/>
                    </a:lnT>
                    <a:noFill/>
                  </a:tcPr>
                </a:tc>
                <a:extLst>
                  <a:ext uri="{0D108BD9-81ED-4DB2-BD59-A6C34878D82A}">
                    <a16:rowId xmlns="" xmlns:a16="http://schemas.microsoft.com/office/drawing/2014/main" val="761355701"/>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≥90 mL/min/1.73m</a:t>
                      </a:r>
                      <a:r>
                        <a:rPr lang="en-GB" sz="1050" baseline="30000">
                          <a:latin typeface="+mn-lt"/>
                        </a:rPr>
                        <a:t>2</a:t>
                      </a:r>
                    </a:p>
                  </a:txBody>
                  <a:tcPr marL="45720" marR="45720" marT="18288" marB="18288" anchor="ctr">
                    <a:noFill/>
                  </a:tcPr>
                </a:tc>
                <a:tc>
                  <a:txBody>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050" b="0" i="0" u="none" strike="noStrike" kern="1200" cap="none" spc="0" normalizeH="0" baseline="0" noProof="0">
                          <a:ln>
                            <a:noFill/>
                          </a:ln>
                          <a:solidFill>
                            <a:srgbClr val="000000"/>
                          </a:solidFill>
                          <a:effectLst/>
                          <a:uLnTx/>
                          <a:uFillTx/>
                          <a:latin typeface="+mn-lt"/>
                          <a:ea typeface="+mn-ea"/>
                          <a:cs typeface="+mn-cs"/>
                        </a:rPr>
                        <a:t>41/4137 (1.0%)</a:t>
                      </a:r>
                      <a:endParaRPr kumimoji="0" lang="en-US" sz="1050" b="0" i="0" u="none" strike="noStrike" kern="1200" cap="none" spc="0" normalizeH="0" baseline="30000" noProof="0">
                        <a:ln>
                          <a:noFill/>
                        </a:ln>
                        <a:solidFill>
                          <a:srgbClr val="000000"/>
                        </a:solidFill>
                        <a:effectLst/>
                        <a:uLnTx/>
                        <a:uFillTx/>
                        <a:latin typeface="+mn-lt"/>
                        <a:ea typeface="+mn-ea"/>
                        <a:cs typeface="+mn-cs"/>
                      </a:endParaRP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1.0%</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79/4025 (2.0%)</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2.0%</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0.50 (0.34, 0.73)</a:t>
                      </a:r>
                    </a:p>
                  </a:txBody>
                  <a:tcPr marL="45720" marR="45720" marT="18288" marB="18288" anchor="ctr">
                    <a:noFill/>
                  </a:tcPr>
                </a:tc>
                <a:tc rowSpan="3">
                  <a:txBody>
                    <a:bodyPr/>
                    <a:lstStyle/>
                    <a:p>
                      <a:pPr marL="0"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0.87</a:t>
                      </a:r>
                    </a:p>
                  </a:txBody>
                  <a:tcPr marL="45720" marR="45720" marT="18288" marB="18288" anchor="ctr">
                    <a:noFill/>
                  </a:tcPr>
                </a:tc>
                <a:extLst>
                  <a:ext uri="{0D108BD9-81ED-4DB2-BD59-A6C34878D82A}">
                    <a16:rowId xmlns="" xmlns:a16="http://schemas.microsoft.com/office/drawing/2014/main" val="173875810"/>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60 to &lt;90 mL/min/1.73m</a:t>
                      </a:r>
                      <a:r>
                        <a:rPr lang="en-GB" sz="1050" baseline="30000">
                          <a:latin typeface="+mn-lt"/>
                        </a:rPr>
                        <a:t>2</a:t>
                      </a:r>
                    </a:p>
                  </a:txBody>
                  <a:tcPr marL="45720" marR="45720" marT="18288" marB="18288" anchor="ctr">
                    <a:noFill/>
                  </a:tcPr>
                </a:tc>
                <a:tc>
                  <a:txBody>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050" b="0" i="0" u="none" strike="noStrike" kern="1200" cap="none" spc="0" normalizeH="0" baseline="0" noProof="0">
                          <a:ln>
                            <a:noFill/>
                          </a:ln>
                          <a:solidFill>
                            <a:srgbClr val="000000"/>
                          </a:solidFill>
                          <a:effectLst/>
                          <a:uLnTx/>
                          <a:uFillTx/>
                          <a:latin typeface="+mn-lt"/>
                          <a:ea typeface="+mn-ea"/>
                          <a:cs typeface="+mn-cs"/>
                        </a:rPr>
                        <a:t>65/3838 (1.7%)</a:t>
                      </a:r>
                      <a:endParaRPr kumimoji="0" lang="en-US" sz="1050" b="0" i="0" u="none" strike="noStrike" kern="1200" cap="none" spc="0" normalizeH="0" baseline="30000" noProof="0">
                        <a:ln>
                          <a:noFill/>
                        </a:ln>
                        <a:solidFill>
                          <a:srgbClr val="000000"/>
                        </a:solidFill>
                        <a:effectLst/>
                        <a:uLnTx/>
                        <a:uFillTx/>
                        <a:latin typeface="+mn-lt"/>
                        <a:ea typeface="+mn-ea"/>
                        <a:cs typeface="+mn-cs"/>
                      </a:endParaRP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1.6%</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121/3894 (3.1%)</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2.8%</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0.54 (0.40, 0.73)</a:t>
                      </a:r>
                    </a:p>
                  </a:txBody>
                  <a:tcPr marL="45720" marR="45720" marT="18288" marB="18288" anchor="ctr">
                    <a:noFill/>
                  </a:tcPr>
                </a:tc>
                <a:tc v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3582191793"/>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&lt;60 mL/min/1.73m</a:t>
                      </a:r>
                      <a:r>
                        <a:rPr lang="en-GB" sz="1050" baseline="30000">
                          <a:latin typeface="+mn-lt"/>
                        </a:rPr>
                        <a:t>2</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mn-ea"/>
                          <a:cs typeface="+mn-cs"/>
                        </a:rPr>
                        <a:t>21/606 (3.5%)</a:t>
                      </a:r>
                      <a:endParaRPr kumimoji="0" lang="en-US" sz="1050" b="0" i="0" u="none" strike="noStrike" kern="1200" cap="none" spc="0" normalizeH="0" baseline="30000" noProof="0">
                        <a:ln>
                          <a:noFill/>
                        </a:ln>
                        <a:solidFill>
                          <a:srgbClr val="000000"/>
                        </a:solidFill>
                        <a:effectLst/>
                        <a:uLnTx/>
                        <a:uFillTx/>
                        <a:latin typeface="+mn-lt"/>
                        <a:ea typeface="+mn-ea"/>
                        <a:cs typeface="+mn-cs"/>
                      </a:endParaRP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3.8%</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38/659 (5.8%)</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5.8%</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0.60 (0.35, 1.02)</a:t>
                      </a:r>
                    </a:p>
                  </a:txBody>
                  <a:tcPr marL="45720" marR="45720" marT="18288" marB="18288" anchor="ctr">
                    <a:noFill/>
                  </a:tcPr>
                </a:tc>
                <a:tc v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2012937383"/>
                  </a:ext>
                </a:extLst>
              </a:tr>
              <a:tr h="346631">
                <a:tc gridSpan="8">
                  <a:txBody>
                    <a:bodyPr/>
                    <a:lstStyle/>
                    <a:p>
                      <a:pPr marL="635" marR="0">
                        <a:lnSpc>
                          <a:spcPct val="107000"/>
                        </a:lnSpc>
                        <a:spcBef>
                          <a:spcPts val="0"/>
                        </a:spcBef>
                        <a:spcAft>
                          <a:spcPts val="0"/>
                        </a:spcAft>
                      </a:pPr>
                      <a:r>
                        <a:rPr lang="en-US" sz="1050" b="1">
                          <a:solidFill>
                            <a:srgbClr val="000000"/>
                          </a:solidFill>
                          <a:effectLst/>
                          <a:latin typeface="+mn-lt"/>
                          <a:ea typeface="Calibri" panose="020F0502020204030204" pitchFamily="34" charset="0"/>
                          <a:cs typeface="Times New Roman" panose="02020603050405020304" pitchFamily="18" charset="0"/>
                        </a:rPr>
                        <a:t>Baseline UACR</a:t>
                      </a:r>
                      <a:r>
                        <a:rPr lang="en-US" sz="1050" b="1" baseline="30000">
                          <a:solidFill>
                            <a:srgbClr val="000000"/>
                          </a:solidFill>
                          <a:effectLst/>
                          <a:latin typeface="+mn-lt"/>
                          <a:ea typeface="Calibri" panose="020F0502020204030204" pitchFamily="34" charset="0"/>
                          <a:cs typeface="Times New Roman" panose="02020603050405020304" pitchFamily="18" charset="0"/>
                        </a:rPr>
                        <a:t>2</a:t>
                      </a:r>
                      <a:endParaRPr lang="en-US" sz="1050" b="1">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solidFill>
                      <a:schemeClr val="bg1">
                        <a:lumMod val="85000"/>
                      </a:schemeClr>
                    </a:solidFill>
                  </a:tcPr>
                </a:tc>
                <a:tc hMerge="1">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GB" sz="1050">
                        <a:latin typeface="+mn-lt"/>
                      </a:endParaRPr>
                    </a:p>
                  </a:txBody>
                  <a:tcPr marL="45720" marR="45720" marT="18288" marB="18288" anchor="ctr">
                    <a:noFill/>
                  </a:tcPr>
                </a:tc>
                <a:tc hMerge="1">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endParaRPr lang="en-GB" sz="1050">
                        <a:latin typeface="+mn-lt"/>
                      </a:endParaRPr>
                    </a:p>
                  </a:txBody>
                  <a:tcPr marL="45720" marR="45720" marT="18288" marB="18288" anchor="ctr">
                    <a:no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solidFill>
                      <a:schemeClr val="bg1"/>
                    </a:solid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solidFill>
                      <a:schemeClr val="bg1"/>
                    </a:solidFill>
                  </a:tcPr>
                </a:tc>
                <a:tc h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hMerge="1">
                  <a:txBody>
                    <a:bodyPr/>
                    <a:lstStyle/>
                    <a:p>
                      <a:pPr marL="635"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h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2990083786"/>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≤15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33/4538 (0.7%)</a:t>
                      </a: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0.7%</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60/4529 (1.3%)</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1.3%</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0.54 (0.35, 0.83)</a:t>
                      </a:r>
                    </a:p>
                  </a:txBody>
                  <a:tcPr marL="45720" marR="45720" marT="18288" marB="18288" anchor="ctr">
                    <a:noFill/>
                  </a:tcPr>
                </a:tc>
                <a:tc rowSpan="4">
                  <a:txBody>
                    <a:bodyPr/>
                    <a:lstStyle/>
                    <a:p>
                      <a:pPr marL="0"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0.4801</a:t>
                      </a:r>
                    </a:p>
                  </a:txBody>
                  <a:tcPr marL="45720" marR="45720" marT="18288" marB="18288" anchor="ctr">
                    <a:noFill/>
                  </a:tcPr>
                </a:tc>
                <a:extLst>
                  <a:ext uri="{0D108BD9-81ED-4DB2-BD59-A6C34878D82A}">
                    <a16:rowId xmlns="" xmlns:a16="http://schemas.microsoft.com/office/drawing/2014/main" val="918585064"/>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&gt;15 to &lt;30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17/1281 (1.3%)</a:t>
                      </a: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1.3%</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35/1296 (2.7%)</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2.4%</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0.50 (0.28, 0.89)</a:t>
                      </a:r>
                    </a:p>
                  </a:txBody>
                  <a:tcPr marL="45720" marR="45720" marT="18288" marB="18288" anchor="ctr">
                    <a:noFill/>
                  </a:tcPr>
                </a:tc>
                <a:tc v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261577562"/>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a:t>
                      </a:r>
                      <a:r>
                        <a:rPr lang="en-GB" sz="1050">
                          <a:latin typeface="Arial" panose="020B0604020202020204" pitchFamily="34" charset="0"/>
                          <a:cs typeface="Arial" panose="020B0604020202020204" pitchFamily="34" charset="0"/>
                        </a:rPr>
                        <a:t>≥</a:t>
                      </a:r>
                      <a:r>
                        <a:rPr lang="en-GB" sz="1050">
                          <a:latin typeface="+mn-lt"/>
                        </a:rPr>
                        <a:t>30 to ≤300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39/2017 (1.9%)</a:t>
                      </a: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2.0%</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66/2013 (3.3%)</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3.3%</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0.59 (0.39, 0.87)</a:t>
                      </a:r>
                    </a:p>
                  </a:txBody>
                  <a:tcPr marL="45720" marR="45720" marT="18288" marB="18288" anchor="ctr">
                    <a:noFill/>
                  </a:tcPr>
                </a:tc>
                <a:tc v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1057405905"/>
                  </a:ext>
                </a:extLst>
              </a:tr>
              <a:tr h="346631">
                <a:tc>
                  <a:txBody>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lang="en-GB" sz="1050">
                          <a:latin typeface="+mn-lt"/>
                        </a:rPr>
                        <a:t>  &gt;300 mg/g</a:t>
                      </a:r>
                    </a:p>
                  </a:txBody>
                  <a:tcPr marL="45720" marR="4572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31/594 (5.2%)</a:t>
                      </a:r>
                    </a:p>
                  </a:txBody>
                  <a:tcPr marL="0" marR="0" marT="18288" marB="18288" anchor="ctr">
                    <a:noFill/>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GB" sz="1050">
                          <a:latin typeface="+mn-lt"/>
                        </a:rPr>
                        <a:t>4.8%</a:t>
                      </a:r>
                    </a:p>
                  </a:txBody>
                  <a:tcPr marL="0" marR="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75/575 (13%)</a:t>
                      </a:r>
                    </a:p>
                  </a:txBody>
                  <a:tcPr marL="0" marR="0" marT="18288" marB="18288" anchor="ctr">
                    <a:solidFill>
                      <a:schemeClr val="bg1"/>
                    </a:solid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12.8%</a:t>
                      </a:r>
                    </a:p>
                  </a:txBody>
                  <a:tcPr marL="0" marR="0" marT="18288" marB="18288" anchor="ctr">
                    <a:solidFill>
                      <a:schemeClr val="bg1"/>
                    </a:solidFill>
                  </a:tcPr>
                </a:tc>
                <a:tc>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tc>
                  <a:txBody>
                    <a:bodyPr/>
                    <a:lstStyle/>
                    <a:p>
                      <a:pPr marL="635" marR="0" algn="ctr">
                        <a:lnSpc>
                          <a:spcPct val="107000"/>
                        </a:lnSpc>
                        <a:spcBef>
                          <a:spcPts val="0"/>
                        </a:spcBef>
                        <a:spcAft>
                          <a:spcPts val="0"/>
                        </a:spcAft>
                      </a:pPr>
                      <a:r>
                        <a:rPr lang="en-US" sz="1050">
                          <a:solidFill>
                            <a:srgbClr val="000000"/>
                          </a:solidFill>
                          <a:effectLst/>
                          <a:latin typeface="+mn-lt"/>
                          <a:ea typeface="Calibri" panose="020F0502020204030204" pitchFamily="34" charset="0"/>
                          <a:cs typeface="Times New Roman" panose="02020603050405020304" pitchFamily="18" charset="0"/>
                        </a:rPr>
                        <a:t>0.38 (0.25, 0.58)</a:t>
                      </a:r>
                    </a:p>
                  </a:txBody>
                  <a:tcPr marL="45720" marR="45720" marT="18288" marB="18288" anchor="ctr">
                    <a:noFill/>
                  </a:tcPr>
                </a:tc>
                <a:tc vMerge="1">
                  <a:txBody>
                    <a:bodyPr/>
                    <a:lstStyle/>
                    <a:p>
                      <a:pPr marL="0" marR="0" algn="ctr">
                        <a:lnSpc>
                          <a:spcPct val="107000"/>
                        </a:lnSpc>
                        <a:spcBef>
                          <a:spcPts val="0"/>
                        </a:spcBef>
                        <a:spcAft>
                          <a:spcPts val="0"/>
                        </a:spcAft>
                      </a:pPr>
                      <a:endParaRPr lang="en-US" sz="1050">
                        <a:solidFill>
                          <a:srgbClr val="000000"/>
                        </a:solidFill>
                        <a:effectLst/>
                        <a:latin typeface="+mn-lt"/>
                        <a:ea typeface="Calibri" panose="020F0502020204030204" pitchFamily="34" charset="0"/>
                        <a:cs typeface="Times New Roman" panose="02020603050405020304" pitchFamily="18" charset="0"/>
                      </a:endParaRPr>
                    </a:p>
                  </a:txBody>
                  <a:tcPr marL="45720" marR="45720" marT="18288" marB="18288" anchor="ctr">
                    <a:noFill/>
                  </a:tcPr>
                </a:tc>
                <a:extLst>
                  <a:ext uri="{0D108BD9-81ED-4DB2-BD59-A6C34878D82A}">
                    <a16:rowId xmlns="" xmlns:a16="http://schemas.microsoft.com/office/drawing/2014/main" val="3392219413"/>
                  </a:ext>
                </a:extLst>
              </a:tr>
            </a:tbl>
          </a:graphicData>
        </a:graphic>
      </p:graphicFrame>
      <p:grpSp>
        <p:nvGrpSpPr>
          <p:cNvPr id="152" name="Group 151">
            <a:extLst>
              <a:ext uri="{FF2B5EF4-FFF2-40B4-BE49-F238E27FC236}">
                <a16:creationId xmlns="" xmlns:a16="http://schemas.microsoft.com/office/drawing/2014/main" id="{BFC4DA89-6BB3-4330-8078-A053B579BEDA}"/>
              </a:ext>
            </a:extLst>
          </p:cNvPr>
          <p:cNvGrpSpPr/>
          <p:nvPr/>
        </p:nvGrpSpPr>
        <p:grpSpPr>
          <a:xfrm>
            <a:off x="6218495" y="2277363"/>
            <a:ext cx="3865232" cy="3591399"/>
            <a:chOff x="4833733" y="2327938"/>
            <a:chExt cx="3870275" cy="4014745"/>
          </a:xfrm>
        </p:grpSpPr>
        <p:grpSp>
          <p:nvGrpSpPr>
            <p:cNvPr id="154" name="Group 153">
              <a:extLst>
                <a:ext uri="{FF2B5EF4-FFF2-40B4-BE49-F238E27FC236}">
                  <a16:creationId xmlns="" xmlns:a16="http://schemas.microsoft.com/office/drawing/2014/main" id="{EE14746F-EEA8-439C-BED5-5E8B4514DB47}"/>
                </a:ext>
              </a:extLst>
            </p:cNvPr>
            <p:cNvGrpSpPr/>
            <p:nvPr/>
          </p:nvGrpSpPr>
          <p:grpSpPr>
            <a:xfrm>
              <a:off x="4833733" y="2327938"/>
              <a:ext cx="3870275" cy="4014745"/>
              <a:chOff x="6510010" y="2300928"/>
              <a:chExt cx="4149570" cy="4078732"/>
            </a:xfrm>
          </p:grpSpPr>
          <p:grpSp>
            <p:nvGrpSpPr>
              <p:cNvPr id="156" name="Group 155">
                <a:extLst>
                  <a:ext uri="{FF2B5EF4-FFF2-40B4-BE49-F238E27FC236}">
                    <a16:creationId xmlns="" xmlns:a16="http://schemas.microsoft.com/office/drawing/2014/main" id="{6A572FAE-C4AC-497A-A859-DFA3F9FDC9CB}"/>
                  </a:ext>
                </a:extLst>
              </p:cNvPr>
              <p:cNvGrpSpPr/>
              <p:nvPr/>
            </p:nvGrpSpPr>
            <p:grpSpPr>
              <a:xfrm>
                <a:off x="6510010" y="2300928"/>
                <a:ext cx="4149570" cy="4078732"/>
                <a:chOff x="2307360" y="2141321"/>
                <a:chExt cx="4149570" cy="4078732"/>
              </a:xfrm>
            </p:grpSpPr>
            <p:grpSp>
              <p:nvGrpSpPr>
                <p:cNvPr id="161" name="Group 160">
                  <a:extLst>
                    <a:ext uri="{FF2B5EF4-FFF2-40B4-BE49-F238E27FC236}">
                      <a16:creationId xmlns="" xmlns:a16="http://schemas.microsoft.com/office/drawing/2014/main" id="{9E8B85BD-667D-4E9F-B40E-07C847412946}"/>
                    </a:ext>
                  </a:extLst>
                </p:cNvPr>
                <p:cNvGrpSpPr/>
                <p:nvPr/>
              </p:nvGrpSpPr>
              <p:grpSpPr>
                <a:xfrm>
                  <a:off x="2307360" y="2141321"/>
                  <a:ext cx="3191147" cy="3885229"/>
                  <a:chOff x="1937217" y="2141321"/>
                  <a:chExt cx="4182051" cy="3885229"/>
                </a:xfrm>
              </p:grpSpPr>
              <p:graphicFrame>
                <p:nvGraphicFramePr>
                  <p:cNvPr id="169" name="Content Placeholder 21">
                    <a:extLst>
                      <a:ext uri="{FF2B5EF4-FFF2-40B4-BE49-F238E27FC236}">
                        <a16:creationId xmlns="" xmlns:a16="http://schemas.microsoft.com/office/drawing/2014/main" id="{A013F37D-382B-47EE-87AE-A149FD6A53A1}"/>
                      </a:ext>
                    </a:extLst>
                  </p:cNvPr>
                  <p:cNvGraphicFramePr>
                    <a:graphicFrameLocks/>
                  </p:cNvGraphicFramePr>
                  <p:nvPr/>
                </p:nvGraphicFramePr>
                <p:xfrm>
                  <a:off x="2023217" y="2141321"/>
                  <a:ext cx="4096051" cy="3720294"/>
                </p:xfrm>
                <a:graphic>
                  <a:graphicData uri="http://schemas.openxmlformats.org/drawingml/2006/chart">
                    <c:chart xmlns:c="http://schemas.openxmlformats.org/drawingml/2006/chart" xmlns:r="http://schemas.openxmlformats.org/officeDocument/2006/relationships" r:id="rId3"/>
                  </a:graphicData>
                </a:graphic>
              </p:graphicFrame>
              <p:sp>
                <p:nvSpPr>
                  <p:cNvPr id="171" name="TextBox 170">
                    <a:extLst>
                      <a:ext uri="{FF2B5EF4-FFF2-40B4-BE49-F238E27FC236}">
                        <a16:creationId xmlns="" xmlns:a16="http://schemas.microsoft.com/office/drawing/2014/main" id="{57DD03B2-91D1-4D8E-AF3C-7C060409C743}"/>
                      </a:ext>
                    </a:extLst>
                  </p:cNvPr>
                  <p:cNvSpPr txBox="1"/>
                  <p:nvPr/>
                </p:nvSpPr>
                <p:spPr>
                  <a:xfrm>
                    <a:off x="1937217" y="5746918"/>
                    <a:ext cx="507893"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0.1</a:t>
                    </a:r>
                  </a:p>
                </p:txBody>
              </p:sp>
              <p:sp>
                <p:nvSpPr>
                  <p:cNvPr id="172" name="TextBox 171">
                    <a:extLst>
                      <a:ext uri="{FF2B5EF4-FFF2-40B4-BE49-F238E27FC236}">
                        <a16:creationId xmlns="" xmlns:a16="http://schemas.microsoft.com/office/drawing/2014/main" id="{2A5BC5CD-96B5-4319-9D40-64E1EB34A31C}"/>
                      </a:ext>
                    </a:extLst>
                  </p:cNvPr>
                  <p:cNvSpPr txBox="1"/>
                  <p:nvPr/>
                </p:nvSpPr>
                <p:spPr>
                  <a:xfrm>
                    <a:off x="4190266" y="5746914"/>
                    <a:ext cx="507893"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0.5</a:t>
                    </a:r>
                  </a:p>
                </p:txBody>
              </p:sp>
            </p:grpSp>
            <p:sp>
              <p:nvSpPr>
                <p:cNvPr id="162" name="TextBox 161">
                  <a:extLst>
                    <a:ext uri="{FF2B5EF4-FFF2-40B4-BE49-F238E27FC236}">
                      <a16:creationId xmlns="" xmlns:a16="http://schemas.microsoft.com/office/drawing/2014/main" id="{96D61493-98BA-4686-AB1C-103BE4AC98D8}"/>
                    </a:ext>
                  </a:extLst>
                </p:cNvPr>
                <p:cNvSpPr txBox="1"/>
                <p:nvPr/>
              </p:nvSpPr>
              <p:spPr>
                <a:xfrm>
                  <a:off x="5362077" y="5940413"/>
                  <a:ext cx="1094853" cy="2796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166" name="TextBox 165">
                  <a:extLst>
                    <a:ext uri="{FF2B5EF4-FFF2-40B4-BE49-F238E27FC236}">
                      <a16:creationId xmlns="" xmlns:a16="http://schemas.microsoft.com/office/drawing/2014/main" id="{0B7A68A7-A1BE-462F-9F9C-D1EE9199D76F}"/>
                    </a:ext>
                  </a:extLst>
                </p:cNvPr>
                <p:cNvSpPr txBox="1"/>
                <p:nvPr/>
              </p:nvSpPr>
              <p:spPr>
                <a:xfrm>
                  <a:off x="3206761" y="5940421"/>
                  <a:ext cx="1385689" cy="2796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167" name="Straight Arrow Connector 166">
                  <a:extLst>
                    <a:ext uri="{FF2B5EF4-FFF2-40B4-BE49-F238E27FC236}">
                      <a16:creationId xmlns="" xmlns:a16="http://schemas.microsoft.com/office/drawing/2014/main" id="{B06C1BAC-3591-4540-952F-AC2110F30D88}"/>
                    </a:ext>
                  </a:extLst>
                </p:cNvPr>
                <p:cNvCxnSpPr/>
                <p:nvPr/>
              </p:nvCxnSpPr>
              <p:spPr>
                <a:xfrm>
                  <a:off x="5004749" y="6063524"/>
                  <a:ext cx="38842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8" name="Straight Arrow Connector 167">
                  <a:extLst>
                    <a:ext uri="{FF2B5EF4-FFF2-40B4-BE49-F238E27FC236}">
                      <a16:creationId xmlns="" xmlns:a16="http://schemas.microsoft.com/office/drawing/2014/main" id="{E770D036-649F-40D1-874C-3C2577E7ACB2}"/>
                    </a:ext>
                  </a:extLst>
                </p:cNvPr>
                <p:cNvCxnSpPr>
                  <a:cxnSpLocks/>
                </p:cNvCxnSpPr>
                <p:nvPr/>
              </p:nvCxnSpPr>
              <p:spPr>
                <a:xfrm flipH="1">
                  <a:off x="4555140" y="6063524"/>
                  <a:ext cx="38842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60" name="TextBox 159">
                <a:extLst>
                  <a:ext uri="{FF2B5EF4-FFF2-40B4-BE49-F238E27FC236}">
                    <a16:creationId xmlns="" xmlns:a16="http://schemas.microsoft.com/office/drawing/2014/main" id="{962A90E7-1D63-47C7-82C0-5B4803D2870F}"/>
                  </a:ext>
                </a:extLst>
              </p:cNvPr>
              <p:cNvSpPr txBox="1"/>
              <p:nvPr/>
            </p:nvSpPr>
            <p:spPr>
              <a:xfrm>
                <a:off x="8970096" y="5906524"/>
                <a:ext cx="387552" cy="279632"/>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1.0</a:t>
                </a:r>
              </a:p>
            </p:txBody>
          </p:sp>
        </p:grpSp>
        <p:sp>
          <p:nvSpPr>
            <p:cNvPr id="155" name="TextBox 154">
              <a:extLst>
                <a:ext uri="{FF2B5EF4-FFF2-40B4-BE49-F238E27FC236}">
                  <a16:creationId xmlns="" xmlns:a16="http://schemas.microsoft.com/office/drawing/2014/main" id="{24B9467A-B24B-496A-8962-7D0B7AA0F7CB}"/>
                </a:ext>
              </a:extLst>
            </p:cNvPr>
            <p:cNvSpPr txBox="1"/>
            <p:nvPr/>
          </p:nvSpPr>
          <p:spPr>
            <a:xfrm>
              <a:off x="7537906" y="5876972"/>
              <a:ext cx="361467" cy="275245"/>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t>1.5</a:t>
              </a:r>
            </a:p>
          </p:txBody>
        </p:sp>
      </p:grpSp>
    </p:spTree>
    <p:extLst>
      <p:ext uri="{BB962C8B-B14F-4D97-AF65-F5344CB8AC3E}">
        <p14:creationId xmlns:p14="http://schemas.microsoft.com/office/powerpoint/2010/main" val="130273179"/>
      </p:ext>
    </p:extLst>
  </p:cSld>
  <p:clrMapOvr>
    <a:masterClrMapping/>
  </p:clrMapOvr>
  <p:transition>
    <p:fade/>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 xmlns:a16="http://schemas.microsoft.com/office/drawing/2014/main" id="{C719BDB4-C81F-409E-A394-6F4077FE961A}"/>
              </a:ext>
            </a:extLst>
          </p:cNvPr>
          <p:cNvSpPr>
            <a:spLocks noGrp="1"/>
          </p:cNvSpPr>
          <p:nvPr>
            <p:ph type="body" sz="quarter" idx="13"/>
          </p:nvPr>
        </p:nvSpPr>
        <p:spPr/>
        <p:txBody>
          <a:bodyPr/>
          <a:lstStyle/>
          <a:p>
            <a:r>
              <a:rPr lang="en-US"/>
              <a:t>ACM = all-cause mortality; CV = cardiovascular; DAPA = dapagliflozin; eGFR = estimated glomerular filtration rate; hHF = hospitalization for heart failure; PBO = placebo; </a:t>
            </a:r>
            <a:r>
              <a:rPr lang="en-GB"/>
              <a:t>UACR = urinary albumin-to creatinine ratio.</a:t>
            </a:r>
          </a:p>
          <a:p>
            <a:r>
              <a:rPr lang="en-US" err="1"/>
              <a:t>Zelniker</a:t>
            </a:r>
            <a:r>
              <a:rPr lang="en-US"/>
              <a:t> TA et al. Article and supplementary appendix. </a:t>
            </a:r>
            <a:r>
              <a:rPr lang="en-US" i="1"/>
              <a:t>JAMA </a:t>
            </a:r>
            <a:r>
              <a:rPr lang="en-US" i="1" err="1"/>
              <a:t>Cardiol</a:t>
            </a:r>
            <a:r>
              <a:rPr lang="en-US"/>
              <a:t>. 2021;6(7):801-810.</a:t>
            </a:r>
          </a:p>
        </p:txBody>
      </p:sp>
      <p:sp>
        <p:nvSpPr>
          <p:cNvPr id="6" name="Title 5">
            <a:extLst>
              <a:ext uri="{FF2B5EF4-FFF2-40B4-BE49-F238E27FC236}">
                <a16:creationId xmlns="" xmlns:a16="http://schemas.microsoft.com/office/drawing/2014/main" id="{6E287C03-EF00-4C45-B1E9-6FDDF6E812E9}"/>
              </a:ext>
            </a:extLst>
          </p:cNvPr>
          <p:cNvSpPr>
            <a:spLocks noGrp="1"/>
          </p:cNvSpPr>
          <p:nvPr>
            <p:ph type="title"/>
          </p:nvPr>
        </p:nvSpPr>
        <p:spPr/>
        <p:txBody>
          <a:bodyPr>
            <a:normAutofit fontScale="90000"/>
          </a:bodyPr>
          <a:lstStyle/>
          <a:p>
            <a:r>
              <a:rPr lang="en-US"/>
              <a:t>Effect of Dapagliflozin on Additional Outcomes Was Generally </a:t>
            </a:r>
            <a:br>
              <a:rPr lang="en-US"/>
            </a:br>
            <a:r>
              <a:rPr lang="en-US"/>
              <a:t>Consistent Regardless of Baseline eGFR or UACR</a:t>
            </a:r>
          </a:p>
        </p:txBody>
      </p:sp>
      <p:sp>
        <p:nvSpPr>
          <p:cNvPr id="4" name="Slide Number Placeholder 3">
            <a:extLst>
              <a:ext uri="{FF2B5EF4-FFF2-40B4-BE49-F238E27FC236}">
                <a16:creationId xmlns="" xmlns:a16="http://schemas.microsoft.com/office/drawing/2014/main" id="{7970E971-C2E3-40AB-8001-37D9BD52C237}"/>
              </a:ext>
            </a:extLst>
          </p:cNvPr>
          <p:cNvSpPr>
            <a:spLocks noGrp="1"/>
          </p:cNvSpPr>
          <p:nvPr>
            <p:ph type="sldNum" sz="quarter" idx="12"/>
          </p:nvPr>
        </p:nvSpPr>
        <p:spPr/>
        <p:txBody>
          <a:bodyPr/>
          <a:lstStyle/>
          <a:p>
            <a:fld id="{7D6D3494-E23C-EB40-ACD5-85019694BF80}" type="slidenum">
              <a:rPr lang="fr-FR" smtClean="0"/>
              <a:pPr/>
              <a:t>196</a:t>
            </a:fld>
            <a:endParaRPr lang="fr-FR"/>
          </a:p>
        </p:txBody>
      </p:sp>
      <p:graphicFrame>
        <p:nvGraphicFramePr>
          <p:cNvPr id="17" name="Table 16">
            <a:extLst>
              <a:ext uri="{FF2B5EF4-FFF2-40B4-BE49-F238E27FC236}">
                <a16:creationId xmlns="" xmlns:a16="http://schemas.microsoft.com/office/drawing/2014/main" id="{2476A3FF-5CEE-4FFF-8434-92D2633F51D8}"/>
              </a:ext>
            </a:extLst>
          </p:cNvPr>
          <p:cNvGraphicFramePr>
            <a:graphicFrameLocks noGrp="1"/>
          </p:cNvGraphicFramePr>
          <p:nvPr/>
        </p:nvGraphicFramePr>
        <p:xfrm>
          <a:off x="457211" y="1252742"/>
          <a:ext cx="5535521" cy="3426500"/>
        </p:xfrm>
        <a:graphic>
          <a:graphicData uri="http://schemas.openxmlformats.org/drawingml/2006/table">
            <a:tbl>
              <a:tblPr>
                <a:tableStyleId>{21E4AEA4-8DFA-4A89-87EB-49C32662AFE0}</a:tableStyleId>
              </a:tblPr>
              <a:tblGrid>
                <a:gridCol w="1243131">
                  <a:extLst>
                    <a:ext uri="{9D8B030D-6E8A-4147-A177-3AD203B41FA5}">
                      <a16:colId xmlns="" xmlns:a16="http://schemas.microsoft.com/office/drawing/2014/main" val="3616049595"/>
                    </a:ext>
                  </a:extLst>
                </a:gridCol>
                <a:gridCol w="778373">
                  <a:extLst>
                    <a:ext uri="{9D8B030D-6E8A-4147-A177-3AD203B41FA5}">
                      <a16:colId xmlns="" xmlns:a16="http://schemas.microsoft.com/office/drawing/2014/main" val="4175268020"/>
                    </a:ext>
                  </a:extLst>
                </a:gridCol>
                <a:gridCol w="2538569">
                  <a:extLst>
                    <a:ext uri="{9D8B030D-6E8A-4147-A177-3AD203B41FA5}">
                      <a16:colId xmlns="" xmlns:a16="http://schemas.microsoft.com/office/drawing/2014/main" val="1208299813"/>
                    </a:ext>
                  </a:extLst>
                </a:gridCol>
                <a:gridCol w="975448">
                  <a:extLst>
                    <a:ext uri="{9D8B030D-6E8A-4147-A177-3AD203B41FA5}">
                      <a16:colId xmlns="" xmlns:a16="http://schemas.microsoft.com/office/drawing/2014/main" val="4020508930"/>
                    </a:ext>
                  </a:extLst>
                </a:gridCol>
              </a:tblGrid>
              <a:tr h="282624">
                <a:tc>
                  <a:txBody>
                    <a:bodyPr/>
                    <a:lstStyle/>
                    <a:p>
                      <a:pPr algn="ctr"/>
                      <a:r>
                        <a:rPr lang="en-US" sz="1200" b="1">
                          <a:solidFill>
                            <a:schemeClr val="bg1"/>
                          </a:solidFill>
                        </a:rPr>
                        <a:t>Subgroup</a:t>
                      </a:r>
                    </a:p>
                  </a:txBody>
                  <a:tcPr marT="0" marB="0" anchor="b">
                    <a:solidFill>
                      <a:schemeClr val="accent2"/>
                    </a:solidFill>
                  </a:tcPr>
                </a:tc>
                <a:tc>
                  <a:txBody>
                    <a:bodyPr/>
                    <a:lstStyle/>
                    <a:p>
                      <a:pPr algn="ctr"/>
                      <a:r>
                        <a:rPr lang="en-US" sz="1200" b="1">
                          <a:solidFill>
                            <a:schemeClr val="bg1"/>
                          </a:solidFill>
                        </a:rPr>
                        <a:t>Events</a:t>
                      </a:r>
                    </a:p>
                  </a:txBody>
                  <a:tcPr marT="0" marB="0" anchor="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Hazard Ratio (95% CI)</a:t>
                      </a:r>
                    </a:p>
                  </a:txBody>
                  <a:tcPr marT="0" marB="0" anchor="b">
                    <a:solidFill>
                      <a:schemeClr val="accent2"/>
                    </a:solidFill>
                  </a:tcPr>
                </a:tc>
                <a:tc>
                  <a:txBody>
                    <a:bodyPr/>
                    <a:lstStyle/>
                    <a:p>
                      <a:pPr algn="ctr"/>
                      <a:r>
                        <a:rPr lang="en-US" sz="1200" b="1">
                          <a:solidFill>
                            <a:schemeClr val="bg1"/>
                          </a:solidFill>
                        </a:rPr>
                        <a:t>Interaction </a:t>
                      </a:r>
                      <a:br>
                        <a:rPr lang="en-US" sz="1200" b="1">
                          <a:solidFill>
                            <a:schemeClr val="bg1"/>
                          </a:solidFill>
                        </a:rPr>
                      </a:br>
                      <a:r>
                        <a:rPr lang="en-US" sz="1200" b="1">
                          <a:solidFill>
                            <a:schemeClr val="bg1"/>
                          </a:solidFill>
                        </a:rPr>
                        <a:t>p-value</a:t>
                      </a:r>
                    </a:p>
                  </a:txBody>
                  <a:tcPr marT="0" marB="0" anchor="b">
                    <a:solidFill>
                      <a:schemeClr val="accent2"/>
                    </a:solidFill>
                  </a:tcPr>
                </a:tc>
                <a:extLst>
                  <a:ext uri="{0D108BD9-81ED-4DB2-BD59-A6C34878D82A}">
                    <a16:rowId xmlns="" xmlns:a16="http://schemas.microsoft.com/office/drawing/2014/main" val="1209489043"/>
                  </a:ext>
                </a:extLst>
              </a:tr>
              <a:tr h="169575">
                <a:tc>
                  <a:txBody>
                    <a:bodyPr/>
                    <a:lstStyle/>
                    <a:p>
                      <a:pPr algn="l"/>
                      <a:r>
                        <a:rPr lang="en-US" sz="1200" b="1"/>
                        <a:t>CV Death/</a:t>
                      </a:r>
                      <a:r>
                        <a:rPr lang="en-US" sz="1200" b="1" err="1"/>
                        <a:t>hHF</a:t>
                      </a:r>
                      <a:endParaRPr lang="en-US" sz="1200" b="1"/>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extLst>
                  <a:ext uri="{0D108BD9-81ED-4DB2-BD59-A6C34878D82A}">
                    <a16:rowId xmlns="" xmlns:a16="http://schemas.microsoft.com/office/drawing/2014/main" val="1506860316"/>
                  </a:ext>
                </a:extLst>
              </a:tr>
              <a:tr h="118858">
                <a:tc>
                  <a:txBody>
                    <a:bodyPr/>
                    <a:lstStyle/>
                    <a:p>
                      <a:pPr algn="r"/>
                      <a:r>
                        <a:rPr lang="en-US" sz="1200">
                          <a:solidFill>
                            <a:schemeClr val="accent1"/>
                          </a:solidFill>
                        </a:rPr>
                        <a:t>eGFR ≥90</a:t>
                      </a:r>
                    </a:p>
                  </a:txBody>
                  <a:tcPr marT="0" marB="0" anchor="ctr">
                    <a:lnL w="12700" cmpd="sng">
                      <a:noFill/>
                    </a:lnL>
                    <a:lnR w="12700" cmpd="sng">
                      <a:noFill/>
                    </a:lnR>
                    <a:lnT w="12700" cmpd="sng">
                      <a:noFill/>
                    </a:lnT>
                    <a:lnB w="12700" cmpd="sng">
                      <a:noFill/>
                    </a:lnB>
                    <a:noFill/>
                  </a:tcPr>
                </a:tc>
                <a:tc>
                  <a:txBody>
                    <a:bodyPr/>
                    <a:lstStyle/>
                    <a:p>
                      <a:pPr algn="r"/>
                      <a:r>
                        <a:rPr lang="en-US" sz="1200"/>
                        <a:t>326</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611455930"/>
                  </a:ext>
                </a:extLst>
              </a:tr>
              <a:tr h="146290">
                <a:tc>
                  <a:txBody>
                    <a:bodyPr/>
                    <a:lstStyle/>
                    <a:p>
                      <a:pPr algn="r"/>
                      <a:r>
                        <a:rPr lang="en-US" sz="1200">
                          <a:solidFill>
                            <a:schemeClr val="accent2"/>
                          </a:solidFill>
                        </a:rPr>
                        <a:t>eGFR 60-&lt;90</a:t>
                      </a:r>
                    </a:p>
                  </a:txBody>
                  <a:tcPr marT="0" marB="0" anchor="ctr">
                    <a:lnL w="12700" cmpd="sng">
                      <a:noFill/>
                    </a:lnL>
                    <a:lnR w="12700" cmpd="sng">
                      <a:noFill/>
                    </a:lnR>
                    <a:lnT w="12700" cmpd="sng">
                      <a:noFill/>
                    </a:lnT>
                    <a:lnB w="12700" cmpd="sng">
                      <a:noFill/>
                    </a:lnB>
                    <a:noFill/>
                  </a:tcPr>
                </a:tc>
                <a:tc>
                  <a:txBody>
                    <a:bodyPr/>
                    <a:lstStyle/>
                    <a:p>
                      <a:pPr algn="r"/>
                      <a:r>
                        <a:rPr lang="en-US" sz="1200"/>
                        <a:t>451</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0.37</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46077410"/>
                  </a:ext>
                </a:extLst>
              </a:tr>
              <a:tr h="22610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eGFR &lt;60</a:t>
                      </a:r>
                    </a:p>
                  </a:txBody>
                  <a:tcPr marT="0" marB="0" anchor="ctr">
                    <a:lnL w="12700" cmpd="sng">
                      <a:noFill/>
                    </a:lnL>
                    <a:lnR w="12700" cmpd="sng">
                      <a:noFill/>
                    </a:lnR>
                    <a:lnT w="12700" cmpd="sng">
                      <a:noFill/>
                    </a:lnT>
                    <a:lnB w="12700" cmpd="sng">
                      <a:noFill/>
                    </a:lnB>
                    <a:noFill/>
                  </a:tcPr>
                </a:tc>
                <a:tc>
                  <a:txBody>
                    <a:bodyPr/>
                    <a:lstStyle/>
                    <a:p>
                      <a:pPr algn="r"/>
                      <a:r>
                        <a:rPr lang="en-US" sz="1200"/>
                        <a:t>136</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11287329"/>
                  </a:ext>
                </a:extLst>
              </a:tr>
              <a:tr h="169575">
                <a:tc>
                  <a:txBody>
                    <a:bodyPr/>
                    <a:lstStyle/>
                    <a:p>
                      <a:pPr algn="l"/>
                      <a:r>
                        <a:rPr lang="en-US" sz="1200" b="1" err="1"/>
                        <a:t>hHF</a:t>
                      </a:r>
                      <a:endParaRPr lang="en-US" sz="1200" b="1"/>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1266469660"/>
                  </a:ext>
                </a:extLst>
              </a:tr>
              <a:tr h="169575">
                <a:tc>
                  <a:txBody>
                    <a:bodyPr/>
                    <a:lstStyle/>
                    <a:p>
                      <a:pPr algn="r"/>
                      <a:r>
                        <a:rPr lang="en-US" sz="1200">
                          <a:solidFill>
                            <a:schemeClr val="accent1"/>
                          </a:solidFill>
                        </a:rPr>
                        <a:t>eGFR ≥90</a:t>
                      </a:r>
                    </a:p>
                  </a:txBody>
                  <a:tcPr marT="0" marB="0" anchor="ctr">
                    <a:lnL w="12700" cmpd="sng">
                      <a:noFill/>
                    </a:lnL>
                    <a:lnR w="12700" cmpd="sng">
                      <a:noFill/>
                    </a:lnR>
                    <a:lnT w="12700" cmpd="sng">
                      <a:noFill/>
                    </a:lnT>
                    <a:lnB w="12700" cmpd="sng">
                      <a:noFill/>
                    </a:lnB>
                    <a:noFill/>
                  </a:tcPr>
                </a:tc>
                <a:tc>
                  <a:txBody>
                    <a:bodyPr/>
                    <a:lstStyle/>
                    <a:p>
                      <a:pPr algn="r"/>
                      <a:r>
                        <a:rPr lang="en-US" sz="1200"/>
                        <a:t>170</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881336433"/>
                  </a:ext>
                </a:extLst>
              </a:tr>
              <a:tr h="169575">
                <a:tc>
                  <a:txBody>
                    <a:bodyPr/>
                    <a:lstStyle/>
                    <a:p>
                      <a:pPr algn="r"/>
                      <a:r>
                        <a:rPr lang="en-US" sz="1200">
                          <a:solidFill>
                            <a:schemeClr val="accent2"/>
                          </a:solidFill>
                        </a:rPr>
                        <a:t>eGFR 60-&lt;90</a:t>
                      </a:r>
                    </a:p>
                  </a:txBody>
                  <a:tcPr marT="0" marB="0" anchor="ctr">
                    <a:lnL w="12700" cmpd="sng">
                      <a:noFill/>
                    </a:lnL>
                    <a:lnR w="12700" cmpd="sng">
                      <a:noFill/>
                    </a:lnR>
                    <a:lnT w="12700" cmpd="sng">
                      <a:noFill/>
                    </a:lnT>
                    <a:lnB w="12700" cmpd="sng">
                      <a:noFill/>
                    </a:lnB>
                    <a:noFill/>
                  </a:tcPr>
                </a:tc>
                <a:tc>
                  <a:txBody>
                    <a:bodyPr/>
                    <a:lstStyle/>
                    <a:p>
                      <a:pPr algn="r"/>
                      <a:r>
                        <a:rPr lang="en-US" sz="1200"/>
                        <a:t>251</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0.19</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61120635"/>
                  </a:ext>
                </a:extLst>
              </a:tr>
              <a:tr h="16957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eGFR &lt;60</a:t>
                      </a:r>
                    </a:p>
                  </a:txBody>
                  <a:tcPr marT="0" marB="0" anchor="ctr">
                    <a:lnL w="12700" cmpd="sng">
                      <a:noFill/>
                    </a:lnL>
                    <a:lnR w="12700" cmpd="sng">
                      <a:noFill/>
                    </a:lnR>
                    <a:lnT w="12700" cmpd="sng">
                      <a:noFill/>
                    </a:lnT>
                    <a:lnB w="12700" cmpd="sng">
                      <a:noFill/>
                    </a:lnB>
                    <a:noFill/>
                  </a:tcPr>
                </a:tc>
                <a:tc>
                  <a:txBody>
                    <a:bodyPr/>
                    <a:lstStyle/>
                    <a:p>
                      <a:pPr algn="r"/>
                      <a:r>
                        <a:rPr lang="en-US" sz="1200"/>
                        <a:t>77</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40268003"/>
                  </a:ext>
                </a:extLst>
              </a:tr>
              <a:tr h="169575">
                <a:tc>
                  <a:txBody>
                    <a:bodyPr/>
                    <a:lstStyle/>
                    <a:p>
                      <a:pPr algn="l"/>
                      <a:r>
                        <a:rPr lang="en-US" sz="1200" b="1"/>
                        <a:t>CV Death</a:t>
                      </a:r>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913342184"/>
                  </a:ext>
                </a:extLst>
              </a:tr>
              <a:tr h="169575">
                <a:tc>
                  <a:txBody>
                    <a:bodyPr/>
                    <a:lstStyle/>
                    <a:p>
                      <a:pPr algn="r"/>
                      <a:r>
                        <a:rPr lang="en-US" sz="1200">
                          <a:solidFill>
                            <a:schemeClr val="accent1"/>
                          </a:solidFill>
                        </a:rPr>
                        <a:t>eGFR ≥90</a:t>
                      </a:r>
                    </a:p>
                  </a:txBody>
                  <a:tcPr marT="0" marB="0" anchor="ctr">
                    <a:lnL w="12700" cmpd="sng">
                      <a:noFill/>
                    </a:lnL>
                    <a:lnR w="12700" cmpd="sng">
                      <a:noFill/>
                    </a:lnR>
                    <a:lnT w="12700" cmpd="sng">
                      <a:noFill/>
                    </a:lnT>
                    <a:lnB w="12700" cmpd="sng">
                      <a:noFill/>
                    </a:lnB>
                    <a:noFill/>
                  </a:tcPr>
                </a:tc>
                <a:tc>
                  <a:txBody>
                    <a:bodyPr/>
                    <a:lstStyle/>
                    <a:p>
                      <a:pPr algn="r"/>
                      <a:r>
                        <a:rPr lang="en-US" sz="1200"/>
                        <a:t>180</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028357129"/>
                  </a:ext>
                </a:extLst>
              </a:tr>
              <a:tr h="169575">
                <a:tc>
                  <a:txBody>
                    <a:bodyPr/>
                    <a:lstStyle/>
                    <a:p>
                      <a:pPr algn="r"/>
                      <a:r>
                        <a:rPr lang="en-US" sz="1200">
                          <a:solidFill>
                            <a:schemeClr val="accent2"/>
                          </a:solidFill>
                        </a:rPr>
                        <a:t>eGFR 60-&lt;90</a:t>
                      </a:r>
                    </a:p>
                  </a:txBody>
                  <a:tcPr marT="0" marB="0" anchor="ctr">
                    <a:lnL w="12700" cmpd="sng">
                      <a:noFill/>
                    </a:lnL>
                    <a:lnR w="12700" cmpd="sng">
                      <a:noFill/>
                    </a:lnR>
                    <a:lnT w="12700" cmpd="sng">
                      <a:noFill/>
                    </a:lnT>
                    <a:lnB w="12700" cmpd="sng">
                      <a:noFill/>
                    </a:lnB>
                    <a:noFill/>
                  </a:tcPr>
                </a:tc>
                <a:tc>
                  <a:txBody>
                    <a:bodyPr/>
                    <a:lstStyle/>
                    <a:p>
                      <a:pPr algn="r"/>
                      <a:r>
                        <a:rPr lang="en-US" sz="1200"/>
                        <a:t>242</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0.79</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16129649"/>
                  </a:ext>
                </a:extLst>
              </a:tr>
              <a:tr h="16957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eGFR &lt;60</a:t>
                      </a:r>
                    </a:p>
                  </a:txBody>
                  <a:tcPr marT="0" marB="0" anchor="ctr">
                    <a:lnL w="12700" cmpd="sng">
                      <a:noFill/>
                    </a:lnL>
                    <a:lnR w="12700" cmpd="sng">
                      <a:noFill/>
                    </a:lnR>
                    <a:lnT w="12700" cmpd="sng">
                      <a:noFill/>
                    </a:lnT>
                    <a:lnB w="12700" cmpd="sng">
                      <a:noFill/>
                    </a:lnB>
                    <a:noFill/>
                  </a:tcPr>
                </a:tc>
                <a:tc>
                  <a:txBody>
                    <a:bodyPr/>
                    <a:lstStyle/>
                    <a:p>
                      <a:pPr algn="r"/>
                      <a:r>
                        <a:rPr lang="en-US" sz="1200"/>
                        <a:t>72</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573225392"/>
                  </a:ext>
                </a:extLst>
              </a:tr>
              <a:tr h="169575">
                <a:tc>
                  <a:txBody>
                    <a:bodyPr/>
                    <a:lstStyle/>
                    <a:p>
                      <a:pPr algn="l"/>
                      <a:r>
                        <a:rPr lang="en-US" sz="1200" b="1"/>
                        <a:t>ACM</a:t>
                      </a:r>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3162202890"/>
                  </a:ext>
                </a:extLst>
              </a:tr>
              <a:tr h="169575">
                <a:tc>
                  <a:txBody>
                    <a:bodyPr/>
                    <a:lstStyle/>
                    <a:p>
                      <a:pPr algn="r"/>
                      <a:r>
                        <a:rPr lang="en-US" sz="1200">
                          <a:solidFill>
                            <a:schemeClr val="accent1"/>
                          </a:solidFill>
                        </a:rPr>
                        <a:t>eGFR ≥90</a:t>
                      </a:r>
                    </a:p>
                  </a:txBody>
                  <a:tcPr marT="0" marB="0" anchor="ctr">
                    <a:lnL w="12700" cmpd="sng">
                      <a:noFill/>
                    </a:lnL>
                    <a:lnR w="12700" cmpd="sng">
                      <a:noFill/>
                    </a:lnR>
                    <a:lnT w="12700" cmpd="sng">
                      <a:noFill/>
                    </a:lnT>
                    <a:lnB w="12700" cmpd="sng">
                      <a:noFill/>
                    </a:lnB>
                    <a:noFill/>
                  </a:tcPr>
                </a:tc>
                <a:tc>
                  <a:txBody>
                    <a:bodyPr/>
                    <a:lstStyle/>
                    <a:p>
                      <a:pPr algn="r"/>
                      <a:r>
                        <a:rPr lang="en-US" sz="1200"/>
                        <a:t>403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573934067"/>
                  </a:ext>
                </a:extLst>
              </a:tr>
              <a:tr h="169575">
                <a:tc>
                  <a:txBody>
                    <a:bodyPr/>
                    <a:lstStyle/>
                    <a:p>
                      <a:pPr algn="r"/>
                      <a:r>
                        <a:rPr lang="en-US" sz="1200">
                          <a:solidFill>
                            <a:schemeClr val="accent2"/>
                          </a:solidFill>
                        </a:rPr>
                        <a:t>eGFR 60-&lt;90</a:t>
                      </a:r>
                    </a:p>
                  </a:txBody>
                  <a:tcPr marT="0" marB="0" anchor="ctr">
                    <a:lnL w="12700" cmpd="sng">
                      <a:noFill/>
                    </a:lnL>
                    <a:lnR w="12700" cmpd="sng">
                      <a:noFill/>
                    </a:lnR>
                    <a:lnT w="12700" cmpd="sng">
                      <a:noFill/>
                    </a:lnT>
                    <a:lnB w="12700" cmpd="sng">
                      <a:noFill/>
                    </a:lnB>
                    <a:noFill/>
                  </a:tcPr>
                </a:tc>
                <a:tc>
                  <a:txBody>
                    <a:bodyPr/>
                    <a:lstStyle/>
                    <a:p>
                      <a:pPr algn="r"/>
                      <a:r>
                        <a:rPr lang="en-US" sz="1200"/>
                        <a:t>538</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0.61</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501373195"/>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eGFR &lt;60</a:t>
                      </a:r>
                    </a:p>
                  </a:txBody>
                  <a:tcPr marT="0" marB="0" anchor="ctr">
                    <a:lnL w="12700" cmpd="sng">
                      <a:noFill/>
                    </a:lnL>
                    <a:lnR w="12700" cmpd="sng">
                      <a:noFill/>
                    </a:lnR>
                    <a:lnT w="12700" cmpd="sng">
                      <a:noFill/>
                    </a:lnT>
                    <a:lnB w="12700" cmpd="sng">
                      <a:noFill/>
                    </a:lnB>
                    <a:noFill/>
                  </a:tcPr>
                </a:tc>
                <a:tc>
                  <a:txBody>
                    <a:bodyPr/>
                    <a:lstStyle/>
                    <a:p>
                      <a:pPr algn="r"/>
                      <a:r>
                        <a:rPr lang="en-US" sz="1200"/>
                        <a:t>158</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946290681"/>
                  </a:ext>
                </a:extLst>
              </a:tr>
            </a:tbl>
          </a:graphicData>
        </a:graphic>
      </p:graphicFrame>
      <p:grpSp>
        <p:nvGrpSpPr>
          <p:cNvPr id="12" name="Group 11">
            <a:extLst>
              <a:ext uri="{FF2B5EF4-FFF2-40B4-BE49-F238E27FC236}">
                <a16:creationId xmlns="" xmlns:a16="http://schemas.microsoft.com/office/drawing/2014/main" id="{E7101ADE-3271-4785-8EFA-B88C871A9C75}"/>
              </a:ext>
            </a:extLst>
          </p:cNvPr>
          <p:cNvGrpSpPr/>
          <p:nvPr/>
        </p:nvGrpSpPr>
        <p:grpSpPr>
          <a:xfrm>
            <a:off x="2121878" y="1835671"/>
            <a:ext cx="2956611" cy="3471377"/>
            <a:chOff x="2121851" y="1835667"/>
            <a:chExt cx="2956612" cy="3471377"/>
          </a:xfrm>
        </p:grpSpPr>
        <p:grpSp>
          <p:nvGrpSpPr>
            <p:cNvPr id="9" name="Group 8">
              <a:extLst>
                <a:ext uri="{FF2B5EF4-FFF2-40B4-BE49-F238E27FC236}">
                  <a16:creationId xmlns="" xmlns:a16="http://schemas.microsoft.com/office/drawing/2014/main" id="{947E92FA-B52E-47D5-BE34-310761597ACB}"/>
                </a:ext>
              </a:extLst>
            </p:cNvPr>
            <p:cNvGrpSpPr/>
            <p:nvPr/>
          </p:nvGrpSpPr>
          <p:grpSpPr>
            <a:xfrm>
              <a:off x="2121851" y="4761403"/>
              <a:ext cx="2956612" cy="545641"/>
              <a:chOff x="2121851" y="5794675"/>
              <a:chExt cx="2956612" cy="545641"/>
            </a:xfrm>
          </p:grpSpPr>
          <p:sp>
            <p:nvSpPr>
              <p:cNvPr id="19" name="TextBox 18">
                <a:extLst>
                  <a:ext uri="{FF2B5EF4-FFF2-40B4-BE49-F238E27FC236}">
                    <a16:creationId xmlns="" xmlns:a16="http://schemas.microsoft.com/office/drawing/2014/main" id="{BDF7DDD9-909E-4623-ACFB-FBC3F2D37E54}"/>
                  </a:ext>
                </a:extLst>
              </p:cNvPr>
              <p:cNvSpPr txBox="1"/>
              <p:nvPr/>
            </p:nvSpPr>
            <p:spPr>
              <a:xfrm>
                <a:off x="2121851" y="6063317"/>
                <a:ext cx="1592615" cy="276999"/>
              </a:xfrm>
              <a:prstGeom prst="rect">
                <a:avLst/>
              </a:prstGeom>
              <a:noFill/>
            </p:spPr>
            <p:txBody>
              <a:bodyPr wrap="none" rtlCol="0">
                <a:spAutoFit/>
              </a:bodyPr>
              <a:lstStyle/>
              <a:p>
                <a:pPr algn="r"/>
                <a:r>
                  <a:rPr lang="en-US" sz="1200" b="1"/>
                  <a:t>Favors DAPA 10mg</a:t>
                </a:r>
              </a:p>
            </p:txBody>
          </p:sp>
          <p:sp>
            <p:nvSpPr>
              <p:cNvPr id="22" name="TextBox 21">
                <a:extLst>
                  <a:ext uri="{FF2B5EF4-FFF2-40B4-BE49-F238E27FC236}">
                    <a16:creationId xmlns="" xmlns:a16="http://schemas.microsoft.com/office/drawing/2014/main" id="{E74A23D7-561C-4EFD-A23E-759B1670621A}"/>
                  </a:ext>
                </a:extLst>
              </p:cNvPr>
              <p:cNvSpPr txBox="1"/>
              <p:nvPr/>
            </p:nvSpPr>
            <p:spPr>
              <a:xfrm>
                <a:off x="3899379" y="6063317"/>
                <a:ext cx="1064715" cy="276999"/>
              </a:xfrm>
              <a:prstGeom prst="rect">
                <a:avLst/>
              </a:prstGeom>
              <a:noFill/>
            </p:spPr>
            <p:txBody>
              <a:bodyPr wrap="none" rtlCol="0">
                <a:spAutoFit/>
              </a:bodyPr>
              <a:lstStyle/>
              <a:p>
                <a:r>
                  <a:rPr lang="en-US" sz="1200" b="1"/>
                  <a:t>Favors PBO</a:t>
                </a:r>
              </a:p>
            </p:txBody>
          </p:sp>
          <p:grpSp>
            <p:nvGrpSpPr>
              <p:cNvPr id="8" name="Group 7">
                <a:extLst>
                  <a:ext uri="{FF2B5EF4-FFF2-40B4-BE49-F238E27FC236}">
                    <a16:creationId xmlns="" xmlns:a16="http://schemas.microsoft.com/office/drawing/2014/main" id="{494618F2-1630-4358-B08A-15CE8D46CEA3}"/>
                  </a:ext>
                </a:extLst>
              </p:cNvPr>
              <p:cNvGrpSpPr/>
              <p:nvPr/>
            </p:nvGrpSpPr>
            <p:grpSpPr>
              <a:xfrm>
                <a:off x="2438776" y="5794675"/>
                <a:ext cx="2639687" cy="296743"/>
                <a:chOff x="2438776" y="5794675"/>
                <a:chExt cx="2639687" cy="296743"/>
              </a:xfrm>
            </p:grpSpPr>
            <p:cxnSp>
              <p:nvCxnSpPr>
                <p:cNvPr id="23" name="Straight Arrow Connector 22">
                  <a:extLst>
                    <a:ext uri="{FF2B5EF4-FFF2-40B4-BE49-F238E27FC236}">
                      <a16:creationId xmlns="" xmlns:a16="http://schemas.microsoft.com/office/drawing/2014/main" id="{AAC904B5-54A7-4013-9B75-91E51AC4D4DB}"/>
                    </a:ext>
                  </a:extLst>
                </p:cNvPr>
                <p:cNvCxnSpPr/>
                <p:nvPr/>
              </p:nvCxnSpPr>
              <p:spPr>
                <a:xfrm>
                  <a:off x="3899378" y="6091418"/>
                  <a:ext cx="83748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 xmlns:a16="http://schemas.microsoft.com/office/drawing/2014/main" id="{20260163-2103-450A-9909-A2D7282B5E50}"/>
                    </a:ext>
                  </a:extLst>
                </p:cNvPr>
                <p:cNvCxnSpPr>
                  <a:cxnSpLocks/>
                </p:cNvCxnSpPr>
                <p:nvPr/>
              </p:nvCxnSpPr>
              <p:spPr>
                <a:xfrm flipH="1">
                  <a:off x="2876979" y="6091418"/>
                  <a:ext cx="83748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 xmlns:a16="http://schemas.microsoft.com/office/drawing/2014/main" id="{48E5C0BC-3648-4BFA-B611-F934E571B624}"/>
                    </a:ext>
                  </a:extLst>
                </p:cNvPr>
                <p:cNvSpPr txBox="1"/>
                <p:nvPr/>
              </p:nvSpPr>
              <p:spPr>
                <a:xfrm>
                  <a:off x="2438776" y="5825713"/>
                  <a:ext cx="431528" cy="246221"/>
                </a:xfrm>
                <a:prstGeom prst="rect">
                  <a:avLst/>
                </a:prstGeom>
                <a:noFill/>
              </p:spPr>
              <p:txBody>
                <a:bodyPr wrap="none" rtlCol="0">
                  <a:spAutoFit/>
                </a:bodyPr>
                <a:lstStyle/>
                <a:p>
                  <a:pPr algn="ctr"/>
                  <a:r>
                    <a:rPr lang="en-US" sz="1000"/>
                    <a:t>0.40</a:t>
                  </a:r>
                </a:p>
              </p:txBody>
            </p:sp>
            <p:sp>
              <p:nvSpPr>
                <p:cNvPr id="26" name="TextBox 25">
                  <a:extLst>
                    <a:ext uri="{FF2B5EF4-FFF2-40B4-BE49-F238E27FC236}">
                      <a16:creationId xmlns="" xmlns:a16="http://schemas.microsoft.com/office/drawing/2014/main" id="{09E06F4B-C656-4385-980F-303CEB7AE1F6}"/>
                    </a:ext>
                  </a:extLst>
                </p:cNvPr>
                <p:cNvSpPr txBox="1"/>
                <p:nvPr/>
              </p:nvSpPr>
              <p:spPr>
                <a:xfrm>
                  <a:off x="2721228" y="5825713"/>
                  <a:ext cx="431528" cy="246221"/>
                </a:xfrm>
                <a:prstGeom prst="rect">
                  <a:avLst/>
                </a:prstGeom>
                <a:noFill/>
              </p:spPr>
              <p:txBody>
                <a:bodyPr wrap="none" rtlCol="0">
                  <a:spAutoFit/>
                </a:bodyPr>
                <a:lstStyle/>
                <a:p>
                  <a:pPr algn="ctr"/>
                  <a:r>
                    <a:rPr lang="en-US" sz="1000"/>
                    <a:t>0.50</a:t>
                  </a:r>
                </a:p>
              </p:txBody>
            </p:sp>
            <p:sp>
              <p:nvSpPr>
                <p:cNvPr id="28" name="TextBox 27">
                  <a:extLst>
                    <a:ext uri="{FF2B5EF4-FFF2-40B4-BE49-F238E27FC236}">
                      <a16:creationId xmlns="" xmlns:a16="http://schemas.microsoft.com/office/drawing/2014/main" id="{0D2F6636-815B-41DB-80E5-507215EB322B}"/>
                    </a:ext>
                  </a:extLst>
                </p:cNvPr>
                <p:cNvSpPr txBox="1"/>
                <p:nvPr/>
              </p:nvSpPr>
              <p:spPr>
                <a:xfrm>
                  <a:off x="3594331" y="5825713"/>
                  <a:ext cx="431528" cy="246221"/>
                </a:xfrm>
                <a:prstGeom prst="rect">
                  <a:avLst/>
                </a:prstGeom>
                <a:noFill/>
              </p:spPr>
              <p:txBody>
                <a:bodyPr wrap="none" rtlCol="0">
                  <a:spAutoFit/>
                </a:bodyPr>
                <a:lstStyle/>
                <a:p>
                  <a:pPr algn="ctr"/>
                  <a:r>
                    <a:rPr lang="en-US" sz="1000"/>
                    <a:t>1.00</a:t>
                  </a:r>
                </a:p>
              </p:txBody>
            </p:sp>
            <p:sp>
              <p:nvSpPr>
                <p:cNvPr id="30" name="TextBox 29">
                  <a:extLst>
                    <a:ext uri="{FF2B5EF4-FFF2-40B4-BE49-F238E27FC236}">
                      <a16:creationId xmlns="" xmlns:a16="http://schemas.microsoft.com/office/drawing/2014/main" id="{5BDBB5D4-1F5D-4CCC-91DB-6C591ED40DF1}"/>
                    </a:ext>
                  </a:extLst>
                </p:cNvPr>
                <p:cNvSpPr txBox="1"/>
                <p:nvPr/>
              </p:nvSpPr>
              <p:spPr>
                <a:xfrm>
                  <a:off x="4121930" y="5825713"/>
                  <a:ext cx="431528" cy="246221"/>
                </a:xfrm>
                <a:prstGeom prst="rect">
                  <a:avLst/>
                </a:prstGeom>
                <a:noFill/>
              </p:spPr>
              <p:txBody>
                <a:bodyPr wrap="none" rtlCol="0">
                  <a:spAutoFit/>
                </a:bodyPr>
                <a:lstStyle/>
                <a:p>
                  <a:pPr algn="ctr"/>
                  <a:r>
                    <a:rPr lang="en-US" sz="1000"/>
                    <a:t>1.50</a:t>
                  </a:r>
                </a:p>
              </p:txBody>
            </p:sp>
            <p:cxnSp>
              <p:nvCxnSpPr>
                <p:cNvPr id="31" name="Straight Connector 30">
                  <a:extLst>
                    <a:ext uri="{FF2B5EF4-FFF2-40B4-BE49-F238E27FC236}">
                      <a16:creationId xmlns="" xmlns:a16="http://schemas.microsoft.com/office/drawing/2014/main" id="{8486ECE9-9B4A-47FF-AC4E-1C7DF0BD119D}"/>
                    </a:ext>
                  </a:extLst>
                </p:cNvPr>
                <p:cNvCxnSpPr/>
                <p:nvPr/>
              </p:nvCxnSpPr>
              <p:spPr>
                <a:xfrm>
                  <a:off x="2656684" y="5799043"/>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 xmlns:a16="http://schemas.microsoft.com/office/drawing/2014/main" id="{F716D1B9-D2CE-4DC2-870E-C255FE2EDAED}"/>
                    </a:ext>
                  </a:extLst>
                </p:cNvPr>
                <p:cNvCxnSpPr/>
                <p:nvPr/>
              </p:nvCxnSpPr>
              <p:spPr>
                <a:xfrm>
                  <a:off x="2936974" y="5799043"/>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E63AE1E3-FC93-4858-9232-1A0D9ACAA183}"/>
                    </a:ext>
                  </a:extLst>
                </p:cNvPr>
                <p:cNvCxnSpPr/>
                <p:nvPr/>
              </p:nvCxnSpPr>
              <p:spPr>
                <a:xfrm>
                  <a:off x="3815791" y="579467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 xmlns:a16="http://schemas.microsoft.com/office/drawing/2014/main" id="{AC3FBDF6-5118-4CAA-A0A6-93109D3AADF0}"/>
                    </a:ext>
                  </a:extLst>
                </p:cNvPr>
                <p:cNvCxnSpPr/>
                <p:nvPr/>
              </p:nvCxnSpPr>
              <p:spPr>
                <a:xfrm>
                  <a:off x="4337677" y="580239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 xmlns:a16="http://schemas.microsoft.com/office/drawing/2014/main" id="{4AFACAEC-3120-4356-BFE8-CDFCC6FE4F73}"/>
                    </a:ext>
                  </a:extLst>
                </p:cNvPr>
                <p:cNvCxnSpPr>
                  <a:cxnSpLocks/>
                </p:cNvCxnSpPr>
                <p:nvPr/>
              </p:nvCxnSpPr>
              <p:spPr>
                <a:xfrm flipH="1">
                  <a:off x="2478721" y="5803933"/>
                  <a:ext cx="259974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 xmlns:a16="http://schemas.microsoft.com/office/drawing/2014/main" id="{5502087F-729B-4509-9DE0-BFC174C7FB41}"/>
                    </a:ext>
                  </a:extLst>
                </p:cNvPr>
                <p:cNvSpPr txBox="1"/>
                <p:nvPr/>
              </p:nvSpPr>
              <p:spPr>
                <a:xfrm>
                  <a:off x="3239651" y="5834777"/>
                  <a:ext cx="431528" cy="246221"/>
                </a:xfrm>
                <a:prstGeom prst="rect">
                  <a:avLst/>
                </a:prstGeom>
                <a:noFill/>
              </p:spPr>
              <p:txBody>
                <a:bodyPr wrap="none" rtlCol="0">
                  <a:spAutoFit/>
                </a:bodyPr>
                <a:lstStyle/>
                <a:p>
                  <a:pPr algn="ctr"/>
                  <a:r>
                    <a:rPr lang="en-US" sz="1000"/>
                    <a:t>0.75</a:t>
                  </a:r>
                </a:p>
              </p:txBody>
            </p:sp>
            <p:cxnSp>
              <p:nvCxnSpPr>
                <p:cNvPr id="116" name="Straight Connector 115">
                  <a:extLst>
                    <a:ext uri="{FF2B5EF4-FFF2-40B4-BE49-F238E27FC236}">
                      <a16:creationId xmlns="" xmlns:a16="http://schemas.microsoft.com/office/drawing/2014/main" id="{0D691FAA-73C6-4DCF-81BF-9A3FFFD83930}"/>
                    </a:ext>
                  </a:extLst>
                </p:cNvPr>
                <p:cNvCxnSpPr/>
                <p:nvPr/>
              </p:nvCxnSpPr>
              <p:spPr>
                <a:xfrm>
                  <a:off x="3455397" y="5808107"/>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 name="Group 1">
              <a:extLst>
                <a:ext uri="{FF2B5EF4-FFF2-40B4-BE49-F238E27FC236}">
                  <a16:creationId xmlns="" xmlns:a16="http://schemas.microsoft.com/office/drawing/2014/main" id="{9BC9B1E0-6EEB-405C-A2AE-D99698F36DD6}"/>
                </a:ext>
              </a:extLst>
            </p:cNvPr>
            <p:cNvGrpSpPr/>
            <p:nvPr/>
          </p:nvGrpSpPr>
          <p:grpSpPr>
            <a:xfrm>
              <a:off x="2770180" y="1835667"/>
              <a:ext cx="1506844" cy="2926080"/>
              <a:chOff x="2770180" y="1835667"/>
              <a:chExt cx="1506844" cy="2926080"/>
            </a:xfrm>
          </p:grpSpPr>
          <p:cxnSp>
            <p:nvCxnSpPr>
              <p:cNvPr id="36" name="Straight Connector 35">
                <a:extLst>
                  <a:ext uri="{FF2B5EF4-FFF2-40B4-BE49-F238E27FC236}">
                    <a16:creationId xmlns="" xmlns:a16="http://schemas.microsoft.com/office/drawing/2014/main" id="{7DDD6463-8096-4DDB-88D5-FEC140B5C649}"/>
                  </a:ext>
                </a:extLst>
              </p:cNvPr>
              <p:cNvCxnSpPr>
                <a:cxnSpLocks/>
              </p:cNvCxnSpPr>
              <p:nvPr/>
            </p:nvCxnSpPr>
            <p:spPr>
              <a:xfrm>
                <a:off x="3813250" y="1835667"/>
                <a:ext cx="0" cy="29260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 xmlns:a16="http://schemas.microsoft.com/office/drawing/2014/main" id="{D6F447A7-8D0A-4D72-8CD5-7A9931F1F14E}"/>
                  </a:ext>
                </a:extLst>
              </p:cNvPr>
              <p:cNvGrpSpPr/>
              <p:nvPr/>
            </p:nvGrpSpPr>
            <p:grpSpPr>
              <a:xfrm>
                <a:off x="3057637" y="1868893"/>
                <a:ext cx="978830" cy="471248"/>
                <a:chOff x="3057637" y="1868893"/>
                <a:chExt cx="978830" cy="471248"/>
              </a:xfrm>
            </p:grpSpPr>
            <p:grpSp>
              <p:nvGrpSpPr>
                <p:cNvPr id="82" name="Group 81">
                  <a:extLst>
                    <a:ext uri="{FF2B5EF4-FFF2-40B4-BE49-F238E27FC236}">
                      <a16:creationId xmlns="" xmlns:a16="http://schemas.microsoft.com/office/drawing/2014/main" id="{FBA67D5F-E268-4772-BDD9-AC2088E56386}"/>
                    </a:ext>
                  </a:extLst>
                </p:cNvPr>
                <p:cNvGrpSpPr/>
                <p:nvPr/>
              </p:nvGrpSpPr>
              <p:grpSpPr>
                <a:xfrm>
                  <a:off x="3057637" y="2239753"/>
                  <a:ext cx="868680" cy="100388"/>
                  <a:chOff x="8150551" y="5470755"/>
                  <a:chExt cx="812105" cy="100388"/>
                </a:xfrm>
              </p:grpSpPr>
              <p:sp>
                <p:nvSpPr>
                  <p:cNvPr id="83" name="Line 9">
                    <a:extLst>
                      <a:ext uri="{FF2B5EF4-FFF2-40B4-BE49-F238E27FC236}">
                        <a16:creationId xmlns="" xmlns:a16="http://schemas.microsoft.com/office/drawing/2014/main" id="{401A57A3-FB02-4790-9609-EAD8E9F32956}"/>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84" name="Straight Connector 83">
                    <a:extLst>
                      <a:ext uri="{FF2B5EF4-FFF2-40B4-BE49-F238E27FC236}">
                        <a16:creationId xmlns="" xmlns:a16="http://schemas.microsoft.com/office/drawing/2014/main" id="{9F6A355F-EA48-4AD1-ABA2-B09EC59ABBDC}"/>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 xmlns:a16="http://schemas.microsoft.com/office/drawing/2014/main" id="{5B21FF8B-7985-472E-BC4D-AA83FEA8AC00}"/>
                      </a:ext>
                    </a:extLst>
                  </p:cNvPr>
                  <p:cNvCxnSpPr/>
                  <p:nvPr/>
                </p:nvCxnSpPr>
                <p:spPr>
                  <a:xfrm>
                    <a:off x="8150551" y="5479703"/>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 name="Rectangle 10">
                  <a:extLst>
                    <a:ext uri="{FF2B5EF4-FFF2-40B4-BE49-F238E27FC236}">
                      <a16:creationId xmlns="" xmlns:a16="http://schemas.microsoft.com/office/drawing/2014/main" id="{C7788C95-6104-4324-B055-C96352F34AF2}"/>
                    </a:ext>
                  </a:extLst>
                </p:cNvPr>
                <p:cNvSpPr>
                  <a:spLocks noChangeArrowheads="1"/>
                </p:cNvSpPr>
                <p:nvPr/>
              </p:nvSpPr>
              <p:spPr bwMode="auto">
                <a:xfrm>
                  <a:off x="3468975" y="2248701"/>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87" name="Group 86">
                  <a:extLst>
                    <a:ext uri="{FF2B5EF4-FFF2-40B4-BE49-F238E27FC236}">
                      <a16:creationId xmlns="" xmlns:a16="http://schemas.microsoft.com/office/drawing/2014/main" id="{9905A988-0A4F-4C99-B63C-901DB3A4E9F2}"/>
                    </a:ext>
                  </a:extLst>
                </p:cNvPr>
                <p:cNvGrpSpPr/>
                <p:nvPr/>
              </p:nvGrpSpPr>
              <p:grpSpPr>
                <a:xfrm>
                  <a:off x="3290718" y="2053420"/>
                  <a:ext cx="457200" cy="91440"/>
                  <a:chOff x="8150551" y="5470755"/>
                  <a:chExt cx="812105" cy="91440"/>
                </a:xfrm>
              </p:grpSpPr>
              <p:sp>
                <p:nvSpPr>
                  <p:cNvPr id="88" name="Line 9">
                    <a:extLst>
                      <a:ext uri="{FF2B5EF4-FFF2-40B4-BE49-F238E27FC236}">
                        <a16:creationId xmlns="" xmlns:a16="http://schemas.microsoft.com/office/drawing/2014/main" id="{0553A372-8310-4135-895A-0ACBC0C85113}"/>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89" name="Straight Connector 88">
                    <a:extLst>
                      <a:ext uri="{FF2B5EF4-FFF2-40B4-BE49-F238E27FC236}">
                        <a16:creationId xmlns="" xmlns:a16="http://schemas.microsoft.com/office/drawing/2014/main" id="{7FA3B60B-7B8E-47A6-8A1B-6976AFAF9724}"/>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 xmlns:a16="http://schemas.microsoft.com/office/drawing/2014/main" id="{6178BC17-0D3D-41A5-83F2-DDFB46B21AFF}"/>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 name="Rectangle 10">
                  <a:extLst>
                    <a:ext uri="{FF2B5EF4-FFF2-40B4-BE49-F238E27FC236}">
                      <a16:creationId xmlns="" xmlns:a16="http://schemas.microsoft.com/office/drawing/2014/main" id="{33C39503-48FA-42D2-B06A-60FC0DF61664}"/>
                    </a:ext>
                  </a:extLst>
                </p:cNvPr>
                <p:cNvSpPr>
                  <a:spLocks noChangeArrowheads="1"/>
                </p:cNvSpPr>
                <p:nvPr/>
              </p:nvSpPr>
              <p:spPr bwMode="auto">
                <a:xfrm>
                  <a:off x="3486087" y="2062368"/>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92" name="Group 91">
                  <a:extLst>
                    <a:ext uri="{FF2B5EF4-FFF2-40B4-BE49-F238E27FC236}">
                      <a16:creationId xmlns="" xmlns:a16="http://schemas.microsoft.com/office/drawing/2014/main" id="{B3CD4B77-D18B-4119-B554-19977868FD06}"/>
                    </a:ext>
                  </a:extLst>
                </p:cNvPr>
                <p:cNvGrpSpPr/>
                <p:nvPr/>
              </p:nvGrpSpPr>
              <p:grpSpPr>
                <a:xfrm>
                  <a:off x="3487827" y="1868893"/>
                  <a:ext cx="548640" cy="91440"/>
                  <a:chOff x="8150551" y="5470755"/>
                  <a:chExt cx="812105" cy="91440"/>
                </a:xfrm>
              </p:grpSpPr>
              <p:sp>
                <p:nvSpPr>
                  <p:cNvPr id="93" name="Line 9">
                    <a:extLst>
                      <a:ext uri="{FF2B5EF4-FFF2-40B4-BE49-F238E27FC236}">
                        <a16:creationId xmlns="" xmlns:a16="http://schemas.microsoft.com/office/drawing/2014/main" id="{3A18723E-5261-45F6-88F3-4179E3CEA6CB}"/>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94" name="Straight Connector 93">
                    <a:extLst>
                      <a:ext uri="{FF2B5EF4-FFF2-40B4-BE49-F238E27FC236}">
                        <a16:creationId xmlns="" xmlns:a16="http://schemas.microsoft.com/office/drawing/2014/main" id="{E33D6FD6-A703-427E-AF01-2AE9F7AF7175}"/>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 xmlns:a16="http://schemas.microsoft.com/office/drawing/2014/main" id="{5B222DDE-1D4D-40C2-A454-1FDEDF46343D}"/>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6" name="Rectangle 10">
                  <a:extLst>
                    <a:ext uri="{FF2B5EF4-FFF2-40B4-BE49-F238E27FC236}">
                      <a16:creationId xmlns="" xmlns:a16="http://schemas.microsoft.com/office/drawing/2014/main" id="{70B46245-C8C1-43BA-A604-D396DFA09A89}"/>
                    </a:ext>
                  </a:extLst>
                </p:cNvPr>
                <p:cNvSpPr>
                  <a:spLocks noChangeArrowheads="1"/>
                </p:cNvSpPr>
                <p:nvPr/>
              </p:nvSpPr>
              <p:spPr bwMode="auto">
                <a:xfrm>
                  <a:off x="3734041" y="1877841"/>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sp>
            <p:nvSpPr>
              <p:cNvPr id="41" name="Rectangle 10">
                <a:extLst>
                  <a:ext uri="{FF2B5EF4-FFF2-40B4-BE49-F238E27FC236}">
                    <a16:creationId xmlns="" xmlns:a16="http://schemas.microsoft.com/office/drawing/2014/main" id="{E29E1C27-5A3E-4E1F-A393-449AE557851D}"/>
                  </a:ext>
                </a:extLst>
              </p:cNvPr>
              <p:cNvSpPr>
                <a:spLocks noChangeArrowheads="1"/>
              </p:cNvSpPr>
              <p:nvPr/>
            </p:nvSpPr>
            <p:spPr bwMode="auto">
              <a:xfrm>
                <a:off x="3665157" y="4541332"/>
                <a:ext cx="77133" cy="71120"/>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sp>
            <p:nvSpPr>
              <p:cNvPr id="46" name="Rectangle 10">
                <a:extLst>
                  <a:ext uri="{FF2B5EF4-FFF2-40B4-BE49-F238E27FC236}">
                    <a16:creationId xmlns="" xmlns:a16="http://schemas.microsoft.com/office/drawing/2014/main" id="{F7A7691B-D38B-46C6-B4C7-DE4269E12AA4}"/>
                  </a:ext>
                </a:extLst>
              </p:cNvPr>
              <p:cNvSpPr>
                <a:spLocks noChangeArrowheads="1"/>
              </p:cNvSpPr>
              <p:nvPr/>
            </p:nvSpPr>
            <p:spPr bwMode="auto">
              <a:xfrm>
                <a:off x="3636988" y="4355246"/>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sp>
            <p:nvSpPr>
              <p:cNvPr id="51" name="Rectangle 10">
                <a:extLst>
                  <a:ext uri="{FF2B5EF4-FFF2-40B4-BE49-F238E27FC236}">
                    <a16:creationId xmlns="" xmlns:a16="http://schemas.microsoft.com/office/drawing/2014/main" id="{5D9D4A5A-D093-49D8-A78A-DDB42A6D9A08}"/>
                  </a:ext>
                </a:extLst>
              </p:cNvPr>
              <p:cNvSpPr>
                <a:spLocks noChangeArrowheads="1"/>
              </p:cNvSpPr>
              <p:nvPr/>
            </p:nvSpPr>
            <p:spPr bwMode="auto">
              <a:xfrm>
                <a:off x="3797638" y="4175852"/>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sp>
            <p:nvSpPr>
              <p:cNvPr id="56" name="Rectangle 10">
                <a:extLst>
                  <a:ext uri="{FF2B5EF4-FFF2-40B4-BE49-F238E27FC236}">
                    <a16:creationId xmlns="" xmlns:a16="http://schemas.microsoft.com/office/drawing/2014/main" id="{543EFB70-313B-453A-819D-18ADEEDCFF19}"/>
                  </a:ext>
                </a:extLst>
              </p:cNvPr>
              <p:cNvSpPr>
                <a:spLocks noChangeArrowheads="1"/>
              </p:cNvSpPr>
              <p:nvPr/>
            </p:nvSpPr>
            <p:spPr bwMode="auto">
              <a:xfrm>
                <a:off x="3648657" y="3807409"/>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sp>
            <p:nvSpPr>
              <p:cNvPr id="61" name="Rectangle 10">
                <a:extLst>
                  <a:ext uri="{FF2B5EF4-FFF2-40B4-BE49-F238E27FC236}">
                    <a16:creationId xmlns="" xmlns:a16="http://schemas.microsoft.com/office/drawing/2014/main" id="{9996A0C8-1505-4E6A-89A5-4379ED5B614E}"/>
                  </a:ext>
                </a:extLst>
              </p:cNvPr>
              <p:cNvSpPr>
                <a:spLocks noChangeArrowheads="1"/>
              </p:cNvSpPr>
              <p:nvPr/>
            </p:nvSpPr>
            <p:spPr bwMode="auto">
              <a:xfrm>
                <a:off x="3724139" y="3624957"/>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sp>
            <p:nvSpPr>
              <p:cNvPr id="66" name="Rectangle 10">
                <a:extLst>
                  <a:ext uri="{FF2B5EF4-FFF2-40B4-BE49-F238E27FC236}">
                    <a16:creationId xmlns="" xmlns:a16="http://schemas.microsoft.com/office/drawing/2014/main" id="{198C3435-AF5D-4BBF-9792-962E6A679DD1}"/>
                  </a:ext>
                </a:extLst>
              </p:cNvPr>
              <p:cNvSpPr>
                <a:spLocks noChangeArrowheads="1"/>
              </p:cNvSpPr>
              <p:nvPr/>
            </p:nvSpPr>
            <p:spPr bwMode="auto">
              <a:xfrm>
                <a:off x="3876186" y="3442227"/>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sp>
            <p:nvSpPr>
              <p:cNvPr id="121" name="Rectangle 10">
                <a:extLst>
                  <a:ext uri="{FF2B5EF4-FFF2-40B4-BE49-F238E27FC236}">
                    <a16:creationId xmlns="" xmlns:a16="http://schemas.microsoft.com/office/drawing/2014/main" id="{1D9E71B8-0C4B-450D-8AE1-609DE0B9A8BC}"/>
                  </a:ext>
                </a:extLst>
              </p:cNvPr>
              <p:cNvSpPr>
                <a:spLocks noChangeArrowheads="1"/>
              </p:cNvSpPr>
              <p:nvPr/>
            </p:nvSpPr>
            <p:spPr bwMode="auto">
              <a:xfrm>
                <a:off x="3327860" y="3082273"/>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sp>
            <p:nvSpPr>
              <p:cNvPr id="126" name="Rectangle 10">
                <a:extLst>
                  <a:ext uri="{FF2B5EF4-FFF2-40B4-BE49-F238E27FC236}">
                    <a16:creationId xmlns="" xmlns:a16="http://schemas.microsoft.com/office/drawing/2014/main" id="{E6F4351D-8966-4993-8B9E-19EE89FDFB8E}"/>
                  </a:ext>
                </a:extLst>
              </p:cNvPr>
              <p:cNvSpPr>
                <a:spLocks noChangeArrowheads="1"/>
              </p:cNvSpPr>
              <p:nvPr/>
            </p:nvSpPr>
            <p:spPr bwMode="auto">
              <a:xfrm>
                <a:off x="3225362" y="2896243"/>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37" name="Group 36">
                <a:extLst>
                  <a:ext uri="{FF2B5EF4-FFF2-40B4-BE49-F238E27FC236}">
                    <a16:creationId xmlns="" xmlns:a16="http://schemas.microsoft.com/office/drawing/2014/main" id="{A94934E4-07DA-4084-9BF4-C239EE3E6AC1}"/>
                  </a:ext>
                </a:extLst>
              </p:cNvPr>
              <p:cNvGrpSpPr/>
              <p:nvPr/>
            </p:nvGrpSpPr>
            <p:grpSpPr>
              <a:xfrm>
                <a:off x="3310404" y="4530461"/>
                <a:ext cx="795528" cy="91440"/>
                <a:chOff x="8150551" y="5470755"/>
                <a:chExt cx="812105" cy="91440"/>
              </a:xfrm>
            </p:grpSpPr>
            <p:sp>
              <p:nvSpPr>
                <p:cNvPr id="38" name="Line 9">
                  <a:extLst>
                    <a:ext uri="{FF2B5EF4-FFF2-40B4-BE49-F238E27FC236}">
                      <a16:creationId xmlns="" xmlns:a16="http://schemas.microsoft.com/office/drawing/2014/main" id="{6A21BA8E-1753-400A-9D61-E9F174CF30D7}"/>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39" name="Straight Connector 38">
                  <a:extLst>
                    <a:ext uri="{FF2B5EF4-FFF2-40B4-BE49-F238E27FC236}">
                      <a16:creationId xmlns="" xmlns:a16="http://schemas.microsoft.com/office/drawing/2014/main" id="{EDD1AA8B-65D8-4FBC-9995-B295C13D43CC}"/>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 xmlns:a16="http://schemas.microsoft.com/office/drawing/2014/main" id="{A763CBDC-A321-4B66-9B02-7557E949E911}"/>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 xmlns:a16="http://schemas.microsoft.com/office/drawing/2014/main" id="{DE4B414F-3C31-443F-8216-629E6A3DBF43}"/>
                  </a:ext>
                </a:extLst>
              </p:cNvPr>
              <p:cNvGrpSpPr/>
              <p:nvPr/>
            </p:nvGrpSpPr>
            <p:grpSpPr>
              <a:xfrm>
                <a:off x="3454890" y="4348260"/>
                <a:ext cx="429768" cy="91440"/>
                <a:chOff x="8150551" y="5470755"/>
                <a:chExt cx="812105" cy="91440"/>
              </a:xfrm>
            </p:grpSpPr>
            <p:sp>
              <p:nvSpPr>
                <p:cNvPr id="43" name="Line 9">
                  <a:extLst>
                    <a:ext uri="{FF2B5EF4-FFF2-40B4-BE49-F238E27FC236}">
                      <a16:creationId xmlns="" xmlns:a16="http://schemas.microsoft.com/office/drawing/2014/main" id="{1ABA5772-C1A3-42ED-9B47-1CB36BDF2814}"/>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44" name="Straight Connector 43">
                  <a:extLst>
                    <a:ext uri="{FF2B5EF4-FFF2-40B4-BE49-F238E27FC236}">
                      <a16:creationId xmlns="" xmlns:a16="http://schemas.microsoft.com/office/drawing/2014/main" id="{46AEFF40-6B67-4416-AC88-947196E29DBB}"/>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A86B36D2-1A90-4D8F-BB1F-3E6CF32B3BC1}"/>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 xmlns:a16="http://schemas.microsoft.com/office/drawing/2014/main" id="{02947DE0-8DF0-4BC8-845D-071C6084E4EE}"/>
                  </a:ext>
                </a:extLst>
              </p:cNvPr>
              <p:cNvGrpSpPr/>
              <p:nvPr/>
            </p:nvGrpSpPr>
            <p:grpSpPr>
              <a:xfrm>
                <a:off x="3584477" y="4166619"/>
                <a:ext cx="502920" cy="91440"/>
                <a:chOff x="8150551" y="5470755"/>
                <a:chExt cx="812105" cy="91440"/>
              </a:xfrm>
            </p:grpSpPr>
            <p:sp>
              <p:nvSpPr>
                <p:cNvPr id="48" name="Line 9">
                  <a:extLst>
                    <a:ext uri="{FF2B5EF4-FFF2-40B4-BE49-F238E27FC236}">
                      <a16:creationId xmlns="" xmlns:a16="http://schemas.microsoft.com/office/drawing/2014/main" id="{FA7BE29B-B366-4224-A5AB-FADF7252704A}"/>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49" name="Straight Connector 48">
                  <a:extLst>
                    <a:ext uri="{FF2B5EF4-FFF2-40B4-BE49-F238E27FC236}">
                      <a16:creationId xmlns="" xmlns:a16="http://schemas.microsoft.com/office/drawing/2014/main" id="{7A80860F-EBEC-4ECB-A292-C1F5277AB9F8}"/>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CE8CFC4B-5EB0-4732-8521-C87A8BFEDB00}"/>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 xmlns:a16="http://schemas.microsoft.com/office/drawing/2014/main" id="{8A404B6F-1011-4083-802E-1721B36DD837}"/>
                  </a:ext>
                </a:extLst>
              </p:cNvPr>
              <p:cNvGrpSpPr/>
              <p:nvPr/>
            </p:nvGrpSpPr>
            <p:grpSpPr>
              <a:xfrm>
                <a:off x="3097448" y="3798573"/>
                <a:ext cx="1179576" cy="91440"/>
                <a:chOff x="8150551" y="5470755"/>
                <a:chExt cx="812105" cy="91440"/>
              </a:xfrm>
            </p:grpSpPr>
            <p:sp>
              <p:nvSpPr>
                <p:cNvPr id="53" name="Line 9">
                  <a:extLst>
                    <a:ext uri="{FF2B5EF4-FFF2-40B4-BE49-F238E27FC236}">
                      <a16:creationId xmlns="" xmlns:a16="http://schemas.microsoft.com/office/drawing/2014/main" id="{C4747FB5-6118-4EE5-9C14-4AD57951094C}"/>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54" name="Straight Connector 53">
                  <a:extLst>
                    <a:ext uri="{FF2B5EF4-FFF2-40B4-BE49-F238E27FC236}">
                      <a16:creationId xmlns="" xmlns:a16="http://schemas.microsoft.com/office/drawing/2014/main" id="{1CB11A33-BE4C-4F56-88F2-E8CFDBC64A68}"/>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 xmlns:a16="http://schemas.microsoft.com/office/drawing/2014/main" id="{6612ECDD-ECB7-483D-BB64-DB19A4E87614}"/>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 xmlns:a16="http://schemas.microsoft.com/office/drawing/2014/main" id="{8D869167-A39B-4059-8D5E-5355886F8663}"/>
                  </a:ext>
                </a:extLst>
              </p:cNvPr>
              <p:cNvGrpSpPr/>
              <p:nvPr/>
            </p:nvGrpSpPr>
            <p:grpSpPr>
              <a:xfrm>
                <a:off x="3451256" y="3613406"/>
                <a:ext cx="640080" cy="91440"/>
                <a:chOff x="8150551" y="5470755"/>
                <a:chExt cx="812105" cy="91440"/>
              </a:xfrm>
            </p:grpSpPr>
            <p:sp>
              <p:nvSpPr>
                <p:cNvPr id="58" name="Line 9">
                  <a:extLst>
                    <a:ext uri="{FF2B5EF4-FFF2-40B4-BE49-F238E27FC236}">
                      <a16:creationId xmlns="" xmlns:a16="http://schemas.microsoft.com/office/drawing/2014/main" id="{2B96D2D8-76F3-443E-A3D2-8EBBD5912274}"/>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59" name="Straight Connector 58">
                  <a:extLst>
                    <a:ext uri="{FF2B5EF4-FFF2-40B4-BE49-F238E27FC236}">
                      <a16:creationId xmlns="" xmlns:a16="http://schemas.microsoft.com/office/drawing/2014/main" id="{BE908427-9720-4BB9-9F6D-F5119C270E7F}"/>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 xmlns:a16="http://schemas.microsoft.com/office/drawing/2014/main" id="{60D0D910-F38E-43F9-96E7-AB85DE581596}"/>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 xmlns:a16="http://schemas.microsoft.com/office/drawing/2014/main" id="{D9A00543-243F-45FD-AAE2-0804D5DEA831}"/>
                  </a:ext>
                </a:extLst>
              </p:cNvPr>
              <p:cNvGrpSpPr/>
              <p:nvPr/>
            </p:nvGrpSpPr>
            <p:grpSpPr>
              <a:xfrm>
                <a:off x="3533371" y="3435319"/>
                <a:ext cx="740664" cy="91440"/>
                <a:chOff x="8150551" y="5470755"/>
                <a:chExt cx="812105" cy="91440"/>
              </a:xfrm>
            </p:grpSpPr>
            <p:sp>
              <p:nvSpPr>
                <p:cNvPr id="63" name="Line 9">
                  <a:extLst>
                    <a:ext uri="{FF2B5EF4-FFF2-40B4-BE49-F238E27FC236}">
                      <a16:creationId xmlns="" xmlns:a16="http://schemas.microsoft.com/office/drawing/2014/main" id="{69AC2A20-D441-4C27-9CFB-4CFA130EF061}"/>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64" name="Straight Connector 63">
                  <a:extLst>
                    <a:ext uri="{FF2B5EF4-FFF2-40B4-BE49-F238E27FC236}">
                      <a16:creationId xmlns="" xmlns:a16="http://schemas.microsoft.com/office/drawing/2014/main" id="{64D0834D-04F5-4365-A831-A58CC03819D3}"/>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 xmlns:a16="http://schemas.microsoft.com/office/drawing/2014/main" id="{F5F68168-DBDD-4747-9D51-8B3B3D266DE1}"/>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 name="Group 116">
                <a:extLst>
                  <a:ext uri="{FF2B5EF4-FFF2-40B4-BE49-F238E27FC236}">
                    <a16:creationId xmlns="" xmlns:a16="http://schemas.microsoft.com/office/drawing/2014/main" id="{368CDE7A-FCD5-48B4-A763-49C778CC3C1F}"/>
                  </a:ext>
                </a:extLst>
              </p:cNvPr>
              <p:cNvGrpSpPr/>
              <p:nvPr/>
            </p:nvGrpSpPr>
            <p:grpSpPr>
              <a:xfrm>
                <a:off x="2770180" y="3074211"/>
                <a:ext cx="1188720" cy="91440"/>
                <a:chOff x="8150551" y="5470755"/>
                <a:chExt cx="812105" cy="91440"/>
              </a:xfrm>
            </p:grpSpPr>
            <p:sp>
              <p:nvSpPr>
                <p:cNvPr id="118" name="Line 9">
                  <a:extLst>
                    <a:ext uri="{FF2B5EF4-FFF2-40B4-BE49-F238E27FC236}">
                      <a16:creationId xmlns="" xmlns:a16="http://schemas.microsoft.com/office/drawing/2014/main" id="{B1957DFC-C76E-4BB1-AA5F-4E5FBF94FC65}"/>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19" name="Straight Connector 118">
                  <a:extLst>
                    <a:ext uri="{FF2B5EF4-FFF2-40B4-BE49-F238E27FC236}">
                      <a16:creationId xmlns="" xmlns:a16="http://schemas.microsoft.com/office/drawing/2014/main" id="{7AFC5E48-000F-402F-93BC-F9F53C852EFD}"/>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 xmlns:a16="http://schemas.microsoft.com/office/drawing/2014/main" id="{340F7273-4DDE-4A57-89AB-6C28D77AF2BF}"/>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 xmlns:a16="http://schemas.microsoft.com/office/drawing/2014/main" id="{3B179BB6-17B2-4098-8A72-9AD01F516B5B}"/>
                  </a:ext>
                </a:extLst>
              </p:cNvPr>
              <p:cNvGrpSpPr/>
              <p:nvPr/>
            </p:nvGrpSpPr>
            <p:grpSpPr>
              <a:xfrm>
                <a:off x="2954324" y="2890926"/>
                <a:ext cx="640080" cy="91440"/>
                <a:chOff x="8150551" y="5470755"/>
                <a:chExt cx="812105" cy="91440"/>
              </a:xfrm>
            </p:grpSpPr>
            <p:sp>
              <p:nvSpPr>
                <p:cNvPr id="123" name="Line 9">
                  <a:extLst>
                    <a:ext uri="{FF2B5EF4-FFF2-40B4-BE49-F238E27FC236}">
                      <a16:creationId xmlns="" xmlns:a16="http://schemas.microsoft.com/office/drawing/2014/main" id="{A1DDDC8D-46BD-4E39-8D60-645F813A669F}"/>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24" name="Straight Connector 123">
                  <a:extLst>
                    <a:ext uri="{FF2B5EF4-FFF2-40B4-BE49-F238E27FC236}">
                      <a16:creationId xmlns="" xmlns:a16="http://schemas.microsoft.com/office/drawing/2014/main" id="{3142DE09-C0EF-4AD3-81A8-E56999A61A8C}"/>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 xmlns:a16="http://schemas.microsoft.com/office/drawing/2014/main" id="{7EA0527A-113A-4026-853F-AFEB40031DE1}"/>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7" name="Group 126">
                <a:extLst>
                  <a:ext uri="{FF2B5EF4-FFF2-40B4-BE49-F238E27FC236}">
                    <a16:creationId xmlns="" xmlns:a16="http://schemas.microsoft.com/office/drawing/2014/main" id="{9A137266-96BE-45ED-816C-6D7502869EDA}"/>
                  </a:ext>
                </a:extLst>
              </p:cNvPr>
              <p:cNvGrpSpPr/>
              <p:nvPr/>
            </p:nvGrpSpPr>
            <p:grpSpPr>
              <a:xfrm>
                <a:off x="3343368" y="2703243"/>
                <a:ext cx="758952" cy="91440"/>
                <a:chOff x="8150551" y="5470755"/>
                <a:chExt cx="812105" cy="91440"/>
              </a:xfrm>
            </p:grpSpPr>
            <p:sp>
              <p:nvSpPr>
                <p:cNvPr id="128" name="Line 9">
                  <a:extLst>
                    <a:ext uri="{FF2B5EF4-FFF2-40B4-BE49-F238E27FC236}">
                      <a16:creationId xmlns="" xmlns:a16="http://schemas.microsoft.com/office/drawing/2014/main" id="{FCFE9AF0-6358-40AD-BEA7-44865007C880}"/>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29" name="Straight Connector 128">
                  <a:extLst>
                    <a:ext uri="{FF2B5EF4-FFF2-40B4-BE49-F238E27FC236}">
                      <a16:creationId xmlns="" xmlns:a16="http://schemas.microsoft.com/office/drawing/2014/main" id="{3D652BD1-0E2C-4FBB-A186-5AC5AF293861}"/>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 xmlns:a16="http://schemas.microsoft.com/office/drawing/2014/main" id="{E8D2F184-9C01-46FC-90E9-935735380EBC}"/>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1" name="Rectangle 10">
                <a:extLst>
                  <a:ext uri="{FF2B5EF4-FFF2-40B4-BE49-F238E27FC236}">
                    <a16:creationId xmlns="" xmlns:a16="http://schemas.microsoft.com/office/drawing/2014/main" id="{66E9B533-2FAF-42B7-AA1A-E48518B5C59B}"/>
                  </a:ext>
                </a:extLst>
              </p:cNvPr>
              <p:cNvSpPr>
                <a:spLocks noChangeArrowheads="1"/>
              </p:cNvSpPr>
              <p:nvPr/>
            </p:nvSpPr>
            <p:spPr bwMode="auto">
              <a:xfrm>
                <a:off x="3697264" y="2708035"/>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132" name="Table 131">
            <a:extLst>
              <a:ext uri="{FF2B5EF4-FFF2-40B4-BE49-F238E27FC236}">
                <a16:creationId xmlns="" xmlns:a16="http://schemas.microsoft.com/office/drawing/2014/main" id="{32D70DA4-4C2B-44FC-B09D-E1A44614B348}"/>
              </a:ext>
            </a:extLst>
          </p:cNvPr>
          <p:cNvGraphicFramePr>
            <a:graphicFrameLocks noGrp="1"/>
          </p:cNvGraphicFramePr>
          <p:nvPr/>
        </p:nvGraphicFramePr>
        <p:xfrm>
          <a:off x="6194060" y="1252742"/>
          <a:ext cx="5535521" cy="3438130"/>
        </p:xfrm>
        <a:graphic>
          <a:graphicData uri="http://schemas.openxmlformats.org/drawingml/2006/table">
            <a:tbl>
              <a:tblPr>
                <a:tableStyleId>{21E4AEA4-8DFA-4A89-87EB-49C32662AFE0}</a:tableStyleId>
              </a:tblPr>
              <a:tblGrid>
                <a:gridCol w="1243131">
                  <a:extLst>
                    <a:ext uri="{9D8B030D-6E8A-4147-A177-3AD203B41FA5}">
                      <a16:colId xmlns="" xmlns:a16="http://schemas.microsoft.com/office/drawing/2014/main" val="3616049595"/>
                    </a:ext>
                  </a:extLst>
                </a:gridCol>
                <a:gridCol w="778373">
                  <a:extLst>
                    <a:ext uri="{9D8B030D-6E8A-4147-A177-3AD203B41FA5}">
                      <a16:colId xmlns="" xmlns:a16="http://schemas.microsoft.com/office/drawing/2014/main" val="4175268020"/>
                    </a:ext>
                  </a:extLst>
                </a:gridCol>
                <a:gridCol w="2539160">
                  <a:extLst>
                    <a:ext uri="{9D8B030D-6E8A-4147-A177-3AD203B41FA5}">
                      <a16:colId xmlns="" xmlns:a16="http://schemas.microsoft.com/office/drawing/2014/main" val="1208299813"/>
                    </a:ext>
                  </a:extLst>
                </a:gridCol>
                <a:gridCol w="974857">
                  <a:extLst>
                    <a:ext uri="{9D8B030D-6E8A-4147-A177-3AD203B41FA5}">
                      <a16:colId xmlns="" xmlns:a16="http://schemas.microsoft.com/office/drawing/2014/main" val="4020508930"/>
                    </a:ext>
                  </a:extLst>
                </a:gridCol>
              </a:tblGrid>
              <a:tr h="282624">
                <a:tc>
                  <a:txBody>
                    <a:bodyPr/>
                    <a:lstStyle/>
                    <a:p>
                      <a:pPr algn="ctr"/>
                      <a:r>
                        <a:rPr lang="en-US" sz="1200" b="1">
                          <a:solidFill>
                            <a:schemeClr val="bg1"/>
                          </a:solidFill>
                        </a:rPr>
                        <a:t>Subgroup</a:t>
                      </a:r>
                    </a:p>
                  </a:txBody>
                  <a:tcPr marT="0" marB="0" anchor="b">
                    <a:solidFill>
                      <a:schemeClr val="accent2"/>
                    </a:solidFill>
                  </a:tcPr>
                </a:tc>
                <a:tc>
                  <a:txBody>
                    <a:bodyPr/>
                    <a:lstStyle/>
                    <a:p>
                      <a:pPr algn="ctr"/>
                      <a:r>
                        <a:rPr lang="en-US" sz="1200" b="1">
                          <a:solidFill>
                            <a:schemeClr val="bg1"/>
                          </a:solidFill>
                        </a:rPr>
                        <a:t>Events</a:t>
                      </a:r>
                    </a:p>
                  </a:txBody>
                  <a:tcPr marT="0" marB="0" anchor="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Hazard Ratio (95% CI)</a:t>
                      </a:r>
                    </a:p>
                  </a:txBody>
                  <a:tcPr marT="0" marB="0" anchor="b">
                    <a:solidFill>
                      <a:schemeClr val="accent2"/>
                    </a:solidFill>
                  </a:tcPr>
                </a:tc>
                <a:tc>
                  <a:txBody>
                    <a:bodyPr/>
                    <a:lstStyle/>
                    <a:p>
                      <a:pPr algn="ctr"/>
                      <a:r>
                        <a:rPr lang="en-US" sz="1200" b="1">
                          <a:solidFill>
                            <a:schemeClr val="bg1"/>
                          </a:solidFill>
                        </a:rPr>
                        <a:t>Interaction </a:t>
                      </a:r>
                      <a:br>
                        <a:rPr lang="en-US" sz="1200" b="1">
                          <a:solidFill>
                            <a:schemeClr val="bg1"/>
                          </a:solidFill>
                        </a:rPr>
                      </a:br>
                      <a:r>
                        <a:rPr lang="en-US" sz="1200" b="1">
                          <a:solidFill>
                            <a:schemeClr val="bg1"/>
                          </a:solidFill>
                        </a:rPr>
                        <a:t>p-value</a:t>
                      </a:r>
                    </a:p>
                  </a:txBody>
                  <a:tcPr marT="0" marB="0" anchor="b">
                    <a:solidFill>
                      <a:schemeClr val="accent2"/>
                    </a:solidFill>
                  </a:tcPr>
                </a:tc>
                <a:extLst>
                  <a:ext uri="{0D108BD9-81ED-4DB2-BD59-A6C34878D82A}">
                    <a16:rowId xmlns="" xmlns:a16="http://schemas.microsoft.com/office/drawing/2014/main" val="1209489043"/>
                  </a:ext>
                </a:extLst>
              </a:tr>
              <a:tr h="169575">
                <a:tc>
                  <a:txBody>
                    <a:bodyPr/>
                    <a:lstStyle/>
                    <a:p>
                      <a:pPr algn="l"/>
                      <a:r>
                        <a:rPr lang="en-US" sz="1200" b="1"/>
                        <a:t>CV Death/</a:t>
                      </a:r>
                      <a:r>
                        <a:rPr lang="en-US" sz="1200" b="1" err="1"/>
                        <a:t>hHF</a:t>
                      </a:r>
                      <a:endParaRPr lang="en-US" sz="1200" b="1"/>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B w="12700" cmpd="sng">
                      <a:noFill/>
                    </a:lnB>
                    <a:solidFill>
                      <a:schemeClr val="bg1">
                        <a:lumMod val="85000"/>
                      </a:schemeClr>
                    </a:solidFill>
                  </a:tcPr>
                </a:tc>
                <a:extLst>
                  <a:ext uri="{0D108BD9-81ED-4DB2-BD59-A6C34878D82A}">
                    <a16:rowId xmlns="" xmlns:a16="http://schemas.microsoft.com/office/drawing/2014/main" val="1506860316"/>
                  </a:ext>
                </a:extLst>
              </a:tr>
              <a:tr h="164578">
                <a:tc>
                  <a:txBody>
                    <a:bodyPr/>
                    <a:lstStyle/>
                    <a:p>
                      <a:pPr algn="r"/>
                      <a:r>
                        <a:rPr lang="en-US" sz="1200">
                          <a:solidFill>
                            <a:schemeClr val="accent1"/>
                          </a:solidFill>
                        </a:rPr>
                        <a:t>UACR &lt;30</a:t>
                      </a:r>
                    </a:p>
                  </a:txBody>
                  <a:tcPr marT="0" marB="0" anchor="ctr">
                    <a:lnL w="12700" cmpd="sng">
                      <a:noFill/>
                    </a:lnL>
                    <a:lnR w="12700" cmpd="sng">
                      <a:noFill/>
                    </a:lnR>
                    <a:lnT w="12700" cmpd="sng">
                      <a:noFill/>
                    </a:lnT>
                    <a:lnB w="12700" cmpd="sng">
                      <a:noFill/>
                    </a:lnB>
                    <a:noFill/>
                  </a:tcPr>
                </a:tc>
                <a:tc>
                  <a:txBody>
                    <a:bodyPr/>
                    <a:lstStyle/>
                    <a:p>
                      <a:pPr algn="r"/>
                      <a:r>
                        <a:rPr lang="en-US" sz="1200"/>
                        <a:t>453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611455930"/>
                  </a:ext>
                </a:extLst>
              </a:tr>
              <a:tr h="103070">
                <a:tc>
                  <a:txBody>
                    <a:bodyPr/>
                    <a:lstStyle/>
                    <a:p>
                      <a:pPr algn="r"/>
                      <a:r>
                        <a:rPr lang="en-US" sz="1200">
                          <a:solidFill>
                            <a:schemeClr val="accent2"/>
                          </a:solidFill>
                        </a:rPr>
                        <a:t>UACR 30-&lt;300</a:t>
                      </a:r>
                    </a:p>
                  </a:txBody>
                  <a:tcPr marT="0" marB="0" anchor="ctr">
                    <a:lnL w="12700" cmpd="sng">
                      <a:noFill/>
                    </a:lnL>
                    <a:lnR w="12700" cmpd="sng">
                      <a:noFill/>
                    </a:lnR>
                    <a:lnT w="12700" cmpd="sng">
                      <a:noFill/>
                    </a:lnT>
                    <a:lnB w="12700" cmpd="sng">
                      <a:noFill/>
                    </a:lnB>
                    <a:noFill/>
                  </a:tcPr>
                </a:tc>
                <a:tc>
                  <a:txBody>
                    <a:bodyPr/>
                    <a:lstStyle/>
                    <a:p>
                      <a:pPr algn="r"/>
                      <a:r>
                        <a:rPr lang="en-US" sz="1200"/>
                        <a:t>303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0.47</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46077410"/>
                  </a:ext>
                </a:extLst>
              </a:tr>
              <a:tr h="23773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UACR ≥300</a:t>
                      </a:r>
                    </a:p>
                  </a:txBody>
                  <a:tcPr marT="0" marB="0" anchor="ctr">
                    <a:lnL w="12700" cmpd="sng">
                      <a:noFill/>
                    </a:lnL>
                    <a:lnR w="12700" cmpd="sng">
                      <a:noFill/>
                    </a:lnR>
                    <a:lnT w="12700" cmpd="sng">
                      <a:noFill/>
                    </a:lnT>
                    <a:lnB w="12700" cmpd="sng">
                      <a:noFill/>
                    </a:lnB>
                    <a:noFill/>
                  </a:tcPr>
                </a:tc>
                <a:tc>
                  <a:txBody>
                    <a:bodyPr/>
                    <a:lstStyle/>
                    <a:p>
                      <a:pPr algn="r"/>
                      <a:r>
                        <a:rPr lang="en-US" sz="1200"/>
                        <a:t>143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11287329"/>
                  </a:ext>
                </a:extLst>
              </a:tr>
              <a:tr h="169575">
                <a:tc>
                  <a:txBody>
                    <a:bodyPr/>
                    <a:lstStyle/>
                    <a:p>
                      <a:pPr algn="l"/>
                      <a:r>
                        <a:rPr lang="en-US" sz="1200" b="1" err="1"/>
                        <a:t>hHF</a:t>
                      </a:r>
                      <a:endParaRPr lang="en-US" sz="1200" b="1"/>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1266469660"/>
                  </a:ext>
                </a:extLst>
              </a:tr>
              <a:tr h="169575">
                <a:tc>
                  <a:txBody>
                    <a:bodyPr/>
                    <a:lstStyle/>
                    <a:p>
                      <a:pPr algn="r"/>
                      <a:r>
                        <a:rPr lang="en-US" sz="1200">
                          <a:solidFill>
                            <a:schemeClr val="accent1"/>
                          </a:solidFill>
                        </a:rPr>
                        <a:t>UACR &lt;30</a:t>
                      </a:r>
                    </a:p>
                  </a:txBody>
                  <a:tcPr marT="0" marB="0" anchor="ctr">
                    <a:lnL w="12700" cmpd="sng">
                      <a:noFill/>
                    </a:lnL>
                    <a:lnR w="12700" cmpd="sng">
                      <a:noFill/>
                    </a:lnR>
                    <a:lnT w="12700" cmpd="sng">
                      <a:noFill/>
                    </a:lnT>
                    <a:lnB w="12700" cmpd="sng">
                      <a:noFill/>
                    </a:lnB>
                    <a:noFill/>
                  </a:tcPr>
                </a:tc>
                <a:tc>
                  <a:txBody>
                    <a:bodyPr/>
                    <a:lstStyle/>
                    <a:p>
                      <a:pPr algn="r"/>
                      <a:r>
                        <a:rPr lang="en-US" sz="1200"/>
                        <a:t>224</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881336433"/>
                  </a:ext>
                </a:extLst>
              </a:tr>
              <a:tr h="169575">
                <a:tc>
                  <a:txBody>
                    <a:bodyPr/>
                    <a:lstStyle/>
                    <a:p>
                      <a:pPr algn="r"/>
                      <a:r>
                        <a:rPr lang="en-US" sz="1200">
                          <a:solidFill>
                            <a:schemeClr val="accent2"/>
                          </a:solidFill>
                        </a:rPr>
                        <a:t>UACR 30-&lt;300</a:t>
                      </a:r>
                    </a:p>
                  </a:txBody>
                  <a:tcPr marT="0" marB="0" anchor="ctr">
                    <a:lnL w="12700" cmpd="sng">
                      <a:noFill/>
                    </a:lnL>
                    <a:lnR w="12700" cmpd="sng">
                      <a:noFill/>
                    </a:lnR>
                    <a:lnT w="12700" cmpd="sng">
                      <a:noFill/>
                    </a:lnT>
                    <a:lnB w="12700" cmpd="sng">
                      <a:noFill/>
                    </a:lnB>
                    <a:noFill/>
                  </a:tcPr>
                </a:tc>
                <a:tc>
                  <a:txBody>
                    <a:bodyPr/>
                    <a:lstStyle/>
                    <a:p>
                      <a:pPr algn="r"/>
                      <a:r>
                        <a:rPr lang="en-US" sz="1200"/>
                        <a:t>169</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0.86</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61120635"/>
                  </a:ext>
                </a:extLst>
              </a:tr>
              <a:tr h="16957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UACR ≥300</a:t>
                      </a:r>
                    </a:p>
                  </a:txBody>
                  <a:tcPr marT="0" marB="0" anchor="ctr">
                    <a:lnL w="12700" cmpd="sng">
                      <a:noFill/>
                    </a:lnL>
                    <a:lnR w="12700" cmpd="sng">
                      <a:noFill/>
                    </a:lnR>
                    <a:lnT w="12700" cmpd="sng">
                      <a:noFill/>
                    </a:lnT>
                    <a:lnB w="12700" cmpd="sng">
                      <a:noFill/>
                    </a:lnB>
                    <a:noFill/>
                  </a:tcPr>
                </a:tc>
                <a:tc>
                  <a:txBody>
                    <a:bodyPr/>
                    <a:lstStyle/>
                    <a:p>
                      <a:pPr algn="r"/>
                      <a:r>
                        <a:rPr lang="en-US" sz="1200"/>
                        <a:t>96</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40268003"/>
                  </a:ext>
                </a:extLst>
              </a:tr>
              <a:tr h="169575">
                <a:tc>
                  <a:txBody>
                    <a:bodyPr/>
                    <a:lstStyle/>
                    <a:p>
                      <a:pPr algn="l"/>
                      <a:r>
                        <a:rPr lang="en-US" sz="1200" b="1"/>
                        <a:t>CV Death</a:t>
                      </a:r>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913342184"/>
                  </a:ext>
                </a:extLst>
              </a:tr>
              <a:tr h="169575">
                <a:tc>
                  <a:txBody>
                    <a:bodyPr/>
                    <a:lstStyle/>
                    <a:p>
                      <a:pPr algn="r"/>
                      <a:r>
                        <a:rPr lang="en-US" sz="1200">
                          <a:solidFill>
                            <a:schemeClr val="accent1"/>
                          </a:solidFill>
                        </a:rPr>
                        <a:t>UACR &lt;30</a:t>
                      </a:r>
                    </a:p>
                  </a:txBody>
                  <a:tcPr marT="0" marB="0" anchor="ctr">
                    <a:lnL w="12700" cmpd="sng">
                      <a:noFill/>
                    </a:lnL>
                    <a:lnR w="12700" cmpd="sng">
                      <a:noFill/>
                    </a:lnR>
                    <a:lnT w="12700" cmpd="sng">
                      <a:noFill/>
                    </a:lnT>
                    <a:lnB w="12700" cmpd="sng">
                      <a:noFill/>
                    </a:lnB>
                    <a:noFill/>
                  </a:tcPr>
                </a:tc>
                <a:tc>
                  <a:txBody>
                    <a:bodyPr/>
                    <a:lstStyle/>
                    <a:p>
                      <a:pPr algn="r"/>
                      <a:r>
                        <a:rPr lang="en-US" sz="1200"/>
                        <a:t>262</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028357129"/>
                  </a:ext>
                </a:extLst>
              </a:tr>
              <a:tr h="169575">
                <a:tc>
                  <a:txBody>
                    <a:bodyPr/>
                    <a:lstStyle/>
                    <a:p>
                      <a:pPr algn="r"/>
                      <a:r>
                        <a:rPr lang="en-US" sz="1200">
                          <a:solidFill>
                            <a:schemeClr val="accent2"/>
                          </a:solidFill>
                        </a:rPr>
                        <a:t>UACR 30-&lt;300</a:t>
                      </a:r>
                    </a:p>
                  </a:txBody>
                  <a:tcPr marT="0" marB="0" anchor="ctr">
                    <a:lnL w="12700" cmpd="sng">
                      <a:noFill/>
                    </a:lnL>
                    <a:lnR w="12700" cmpd="sng">
                      <a:noFill/>
                    </a:lnR>
                    <a:lnT w="12700" cmpd="sng">
                      <a:noFill/>
                    </a:lnT>
                    <a:lnB w="12700" cmpd="sng">
                      <a:noFill/>
                    </a:lnB>
                    <a:noFill/>
                  </a:tcPr>
                </a:tc>
                <a:tc>
                  <a:txBody>
                    <a:bodyPr/>
                    <a:lstStyle/>
                    <a:p>
                      <a:pPr algn="r"/>
                      <a:r>
                        <a:rPr lang="en-US" sz="1200"/>
                        <a:t>162</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0.20</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516129649"/>
                  </a:ext>
                </a:extLst>
              </a:tr>
              <a:tr h="16957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UACR ≥300</a:t>
                      </a:r>
                    </a:p>
                  </a:txBody>
                  <a:tcPr marT="0" marB="0" anchor="ctr">
                    <a:lnL w="12700" cmpd="sng">
                      <a:noFill/>
                    </a:lnL>
                    <a:lnR w="12700" cmpd="sng">
                      <a:noFill/>
                    </a:lnR>
                    <a:lnT w="12700" cmpd="sng">
                      <a:noFill/>
                    </a:lnT>
                    <a:lnB w="12700" cmpd="sng">
                      <a:noFill/>
                    </a:lnB>
                    <a:noFill/>
                  </a:tcPr>
                </a:tc>
                <a:tc>
                  <a:txBody>
                    <a:bodyPr/>
                    <a:lstStyle/>
                    <a:p>
                      <a:pPr algn="r"/>
                      <a:r>
                        <a:rPr lang="en-US" sz="1200"/>
                        <a:t>63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573225392"/>
                  </a:ext>
                </a:extLst>
              </a:tr>
              <a:tr h="169575">
                <a:tc>
                  <a:txBody>
                    <a:bodyPr/>
                    <a:lstStyle/>
                    <a:p>
                      <a:pPr algn="l"/>
                      <a:r>
                        <a:rPr lang="en-US" sz="1200" b="1"/>
                        <a:t>ACM</a:t>
                      </a:r>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200"/>
                    </a:p>
                  </a:txBody>
                  <a:tcPr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3162202890"/>
                  </a:ext>
                </a:extLst>
              </a:tr>
              <a:tr h="169575">
                <a:tc>
                  <a:txBody>
                    <a:bodyPr/>
                    <a:lstStyle/>
                    <a:p>
                      <a:pPr algn="r"/>
                      <a:r>
                        <a:rPr lang="en-US" sz="1200">
                          <a:solidFill>
                            <a:schemeClr val="accent1"/>
                          </a:solidFill>
                        </a:rPr>
                        <a:t>UACR &lt;30</a:t>
                      </a:r>
                    </a:p>
                  </a:txBody>
                  <a:tcPr marT="0" marB="0" anchor="ctr">
                    <a:lnL w="12700" cmpd="sng">
                      <a:noFill/>
                    </a:lnL>
                    <a:lnR w="12700" cmpd="sng">
                      <a:noFill/>
                    </a:lnR>
                    <a:lnT w="12700" cmpd="sng">
                      <a:noFill/>
                    </a:lnT>
                    <a:lnB w="12700" cmpd="sng">
                      <a:noFill/>
                    </a:lnB>
                    <a:noFill/>
                  </a:tcPr>
                </a:tc>
                <a:tc>
                  <a:txBody>
                    <a:bodyPr/>
                    <a:lstStyle/>
                    <a:p>
                      <a:pPr algn="r"/>
                      <a:r>
                        <a:rPr lang="en-US" sz="1200"/>
                        <a:t>588</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573934067"/>
                  </a:ext>
                </a:extLst>
              </a:tr>
              <a:tr h="169575">
                <a:tc>
                  <a:txBody>
                    <a:bodyPr/>
                    <a:lstStyle/>
                    <a:p>
                      <a:pPr algn="r"/>
                      <a:r>
                        <a:rPr lang="en-US" sz="1200">
                          <a:solidFill>
                            <a:schemeClr val="accent2"/>
                          </a:solidFill>
                        </a:rPr>
                        <a:t>UACR 30-&lt;300</a:t>
                      </a:r>
                    </a:p>
                  </a:txBody>
                  <a:tcPr marT="0" marB="0" anchor="ctr">
                    <a:lnL w="12700" cmpd="sng">
                      <a:noFill/>
                    </a:lnL>
                    <a:lnR w="12700" cmpd="sng">
                      <a:noFill/>
                    </a:lnR>
                    <a:lnT w="12700" cmpd="sng">
                      <a:noFill/>
                    </a:lnT>
                    <a:lnB w="12700" cmpd="sng">
                      <a:noFill/>
                    </a:lnB>
                    <a:noFill/>
                  </a:tcPr>
                </a:tc>
                <a:tc>
                  <a:txBody>
                    <a:bodyPr/>
                    <a:lstStyle/>
                    <a:p>
                      <a:pPr algn="r"/>
                      <a:r>
                        <a:rPr lang="en-US" sz="1200"/>
                        <a:t>343</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r>
                        <a:rPr lang="en-US" sz="1200"/>
                        <a:t>0.007</a:t>
                      </a:r>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501373195"/>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200">
                          <a:solidFill>
                            <a:schemeClr val="accent3">
                              <a:lumMod val="50000"/>
                            </a:schemeClr>
                          </a:solidFill>
                        </a:rPr>
                        <a:t>UACR ≥300</a:t>
                      </a:r>
                    </a:p>
                  </a:txBody>
                  <a:tcPr marT="0" marB="0" anchor="ctr">
                    <a:lnL w="12700" cmpd="sng">
                      <a:noFill/>
                    </a:lnL>
                    <a:lnR w="12700" cmpd="sng">
                      <a:noFill/>
                    </a:lnR>
                    <a:lnT w="12700" cmpd="sng">
                      <a:noFill/>
                    </a:lnT>
                    <a:lnB w="12700" cmpd="sng">
                      <a:noFill/>
                    </a:lnB>
                    <a:noFill/>
                  </a:tcPr>
                </a:tc>
                <a:tc>
                  <a:txBody>
                    <a:bodyPr/>
                    <a:lstStyle/>
                    <a:p>
                      <a:pPr algn="r"/>
                      <a:r>
                        <a:rPr lang="en-US" sz="1200"/>
                        <a:t>151</a:t>
                      </a:r>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tc>
                  <a:txBody>
                    <a:bodyPr/>
                    <a:lstStyle/>
                    <a:p>
                      <a:pPr algn="ctr"/>
                      <a:endParaRPr lang="en-US" sz="1200"/>
                    </a:p>
                  </a:txBody>
                  <a:tcPr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946290681"/>
                  </a:ext>
                </a:extLst>
              </a:tr>
            </a:tbl>
          </a:graphicData>
        </a:graphic>
      </p:graphicFrame>
      <p:grpSp>
        <p:nvGrpSpPr>
          <p:cNvPr id="13" name="Group 12">
            <a:extLst>
              <a:ext uri="{FF2B5EF4-FFF2-40B4-BE49-F238E27FC236}">
                <a16:creationId xmlns="" xmlns:a16="http://schemas.microsoft.com/office/drawing/2014/main" id="{D578070B-5FEA-4B2B-B958-785CA0782FA9}"/>
              </a:ext>
            </a:extLst>
          </p:cNvPr>
          <p:cNvGrpSpPr/>
          <p:nvPr/>
        </p:nvGrpSpPr>
        <p:grpSpPr>
          <a:xfrm>
            <a:off x="7849617" y="1835668"/>
            <a:ext cx="2956611" cy="3462233"/>
            <a:chOff x="7849540" y="1835667"/>
            <a:chExt cx="2956612" cy="3462233"/>
          </a:xfrm>
        </p:grpSpPr>
        <p:cxnSp>
          <p:nvCxnSpPr>
            <p:cNvPr id="146" name="Straight Connector 145">
              <a:extLst>
                <a:ext uri="{FF2B5EF4-FFF2-40B4-BE49-F238E27FC236}">
                  <a16:creationId xmlns="" xmlns:a16="http://schemas.microsoft.com/office/drawing/2014/main" id="{800783BD-BA5C-48D4-8A7B-57625996971E}"/>
                </a:ext>
              </a:extLst>
            </p:cNvPr>
            <p:cNvCxnSpPr>
              <a:cxnSpLocks/>
            </p:cNvCxnSpPr>
            <p:nvPr/>
          </p:nvCxnSpPr>
          <p:spPr>
            <a:xfrm>
              <a:off x="9550083" y="1835667"/>
              <a:ext cx="0" cy="29260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 xmlns:a16="http://schemas.microsoft.com/office/drawing/2014/main" id="{B8C1D835-3EF4-437C-B45C-AB8BF149CBE0}"/>
                </a:ext>
              </a:extLst>
            </p:cNvPr>
            <p:cNvGrpSpPr/>
            <p:nvPr/>
          </p:nvGrpSpPr>
          <p:grpSpPr>
            <a:xfrm>
              <a:off x="8798233" y="1868893"/>
              <a:ext cx="858904" cy="462300"/>
              <a:chOff x="8798233" y="1868893"/>
              <a:chExt cx="858904" cy="462300"/>
            </a:xfrm>
          </p:grpSpPr>
          <p:grpSp>
            <p:nvGrpSpPr>
              <p:cNvPr id="192" name="Group 191">
                <a:extLst>
                  <a:ext uri="{FF2B5EF4-FFF2-40B4-BE49-F238E27FC236}">
                    <a16:creationId xmlns="" xmlns:a16="http://schemas.microsoft.com/office/drawing/2014/main" id="{BE9436B2-6A97-4483-A846-4A8229F93691}"/>
                  </a:ext>
                </a:extLst>
              </p:cNvPr>
              <p:cNvGrpSpPr/>
              <p:nvPr/>
            </p:nvGrpSpPr>
            <p:grpSpPr>
              <a:xfrm>
                <a:off x="8798233" y="2239753"/>
                <a:ext cx="832104" cy="91440"/>
                <a:chOff x="8150551" y="5470755"/>
                <a:chExt cx="812105" cy="91440"/>
              </a:xfrm>
            </p:grpSpPr>
            <p:sp>
              <p:nvSpPr>
                <p:cNvPr id="193" name="Line 9">
                  <a:extLst>
                    <a:ext uri="{FF2B5EF4-FFF2-40B4-BE49-F238E27FC236}">
                      <a16:creationId xmlns="" xmlns:a16="http://schemas.microsoft.com/office/drawing/2014/main" id="{4DAB7667-B5D2-416C-854A-74BA10D50486}"/>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94" name="Straight Connector 193">
                  <a:extLst>
                    <a:ext uri="{FF2B5EF4-FFF2-40B4-BE49-F238E27FC236}">
                      <a16:creationId xmlns="" xmlns:a16="http://schemas.microsoft.com/office/drawing/2014/main" id="{333CEC0A-8A45-47BE-9C42-3849C165881D}"/>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AB5F02A1-D565-44A3-B1DB-FCC0A5C48F15}"/>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6" name="Rectangle 10">
                <a:extLst>
                  <a:ext uri="{FF2B5EF4-FFF2-40B4-BE49-F238E27FC236}">
                    <a16:creationId xmlns="" xmlns:a16="http://schemas.microsoft.com/office/drawing/2014/main" id="{6636FD32-43D9-4C6A-BF30-10FA433C4DDD}"/>
                  </a:ext>
                </a:extLst>
              </p:cNvPr>
              <p:cNvSpPr>
                <a:spLocks noChangeArrowheads="1"/>
              </p:cNvSpPr>
              <p:nvPr/>
            </p:nvSpPr>
            <p:spPr bwMode="auto">
              <a:xfrm>
                <a:off x="9194519" y="2248701"/>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97" name="Group 196">
                <a:extLst>
                  <a:ext uri="{FF2B5EF4-FFF2-40B4-BE49-F238E27FC236}">
                    <a16:creationId xmlns="" xmlns:a16="http://schemas.microsoft.com/office/drawing/2014/main" id="{5736F6C9-1DEE-4222-8267-041458D018C9}"/>
                  </a:ext>
                </a:extLst>
              </p:cNvPr>
              <p:cNvGrpSpPr/>
              <p:nvPr/>
            </p:nvGrpSpPr>
            <p:grpSpPr>
              <a:xfrm>
                <a:off x="8933476" y="2053420"/>
                <a:ext cx="557784" cy="91440"/>
                <a:chOff x="8150551" y="5470755"/>
                <a:chExt cx="812105" cy="91440"/>
              </a:xfrm>
            </p:grpSpPr>
            <p:sp>
              <p:nvSpPr>
                <p:cNvPr id="198" name="Line 9">
                  <a:extLst>
                    <a:ext uri="{FF2B5EF4-FFF2-40B4-BE49-F238E27FC236}">
                      <a16:creationId xmlns="" xmlns:a16="http://schemas.microsoft.com/office/drawing/2014/main" id="{2F2E2E1B-C704-45BF-8C03-6413A652D36B}"/>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99" name="Straight Connector 198">
                  <a:extLst>
                    <a:ext uri="{FF2B5EF4-FFF2-40B4-BE49-F238E27FC236}">
                      <a16:creationId xmlns="" xmlns:a16="http://schemas.microsoft.com/office/drawing/2014/main" id="{A9525245-CECA-4E89-94DB-2C850F3C56D1}"/>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 xmlns:a16="http://schemas.microsoft.com/office/drawing/2014/main" id="{259FDF1E-F678-4D28-A9A9-ADF16FD3B21D}"/>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1" name="Rectangle 10">
                <a:extLst>
                  <a:ext uri="{FF2B5EF4-FFF2-40B4-BE49-F238E27FC236}">
                    <a16:creationId xmlns="" xmlns:a16="http://schemas.microsoft.com/office/drawing/2014/main" id="{75D73B88-AB74-4EC1-B478-8264FC8051E5}"/>
                  </a:ext>
                </a:extLst>
              </p:cNvPr>
              <p:cNvSpPr>
                <a:spLocks noChangeArrowheads="1"/>
              </p:cNvSpPr>
              <p:nvPr/>
            </p:nvSpPr>
            <p:spPr bwMode="auto">
              <a:xfrm>
                <a:off x="9174001" y="2062368"/>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202" name="Group 201">
                <a:extLst>
                  <a:ext uri="{FF2B5EF4-FFF2-40B4-BE49-F238E27FC236}">
                    <a16:creationId xmlns="" xmlns:a16="http://schemas.microsoft.com/office/drawing/2014/main" id="{86279D52-6A74-4FDE-84AA-6C734641EF1C}"/>
                  </a:ext>
                </a:extLst>
              </p:cNvPr>
              <p:cNvGrpSpPr/>
              <p:nvPr/>
            </p:nvGrpSpPr>
            <p:grpSpPr>
              <a:xfrm>
                <a:off x="9190793" y="1868893"/>
                <a:ext cx="466344" cy="91440"/>
                <a:chOff x="8150551" y="5470755"/>
                <a:chExt cx="812105" cy="91440"/>
              </a:xfrm>
            </p:grpSpPr>
            <p:sp>
              <p:nvSpPr>
                <p:cNvPr id="203" name="Line 9">
                  <a:extLst>
                    <a:ext uri="{FF2B5EF4-FFF2-40B4-BE49-F238E27FC236}">
                      <a16:creationId xmlns="" xmlns:a16="http://schemas.microsoft.com/office/drawing/2014/main" id="{1B4CCBA7-4250-499B-AA55-24906E23DD08}"/>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204" name="Straight Connector 203">
                  <a:extLst>
                    <a:ext uri="{FF2B5EF4-FFF2-40B4-BE49-F238E27FC236}">
                      <a16:creationId xmlns="" xmlns:a16="http://schemas.microsoft.com/office/drawing/2014/main" id="{9B24F227-3D60-46CC-AE71-D31EB1F8476A}"/>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F0F0AE96-454B-4F6F-BF21-956CC74EEF11}"/>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6" name="Rectangle 10">
                <a:extLst>
                  <a:ext uri="{FF2B5EF4-FFF2-40B4-BE49-F238E27FC236}">
                    <a16:creationId xmlns="" xmlns:a16="http://schemas.microsoft.com/office/drawing/2014/main" id="{90FA17E2-0854-4896-A855-4C55B7339076}"/>
                  </a:ext>
                </a:extLst>
              </p:cNvPr>
              <p:cNvSpPr>
                <a:spLocks noChangeArrowheads="1"/>
              </p:cNvSpPr>
              <p:nvPr/>
            </p:nvSpPr>
            <p:spPr bwMode="auto">
              <a:xfrm>
                <a:off x="9388088" y="1877841"/>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grpSp>
          <p:nvGrpSpPr>
            <p:cNvPr id="18" name="Group 17">
              <a:extLst>
                <a:ext uri="{FF2B5EF4-FFF2-40B4-BE49-F238E27FC236}">
                  <a16:creationId xmlns="" xmlns:a16="http://schemas.microsoft.com/office/drawing/2014/main" id="{AB6EE42B-8EE6-4A9E-92AF-28E5ACA78823}"/>
                </a:ext>
              </a:extLst>
            </p:cNvPr>
            <p:cNvGrpSpPr/>
            <p:nvPr/>
          </p:nvGrpSpPr>
          <p:grpSpPr>
            <a:xfrm>
              <a:off x="7849540" y="4761403"/>
              <a:ext cx="2956612" cy="536497"/>
              <a:chOff x="7858684" y="5794675"/>
              <a:chExt cx="2956612" cy="536497"/>
            </a:xfrm>
          </p:grpSpPr>
          <p:sp>
            <p:nvSpPr>
              <p:cNvPr id="133" name="TextBox 132">
                <a:extLst>
                  <a:ext uri="{FF2B5EF4-FFF2-40B4-BE49-F238E27FC236}">
                    <a16:creationId xmlns="" xmlns:a16="http://schemas.microsoft.com/office/drawing/2014/main" id="{8EA76C6B-10D8-4500-8978-8ABB14432A67}"/>
                  </a:ext>
                </a:extLst>
              </p:cNvPr>
              <p:cNvSpPr txBox="1"/>
              <p:nvPr/>
            </p:nvSpPr>
            <p:spPr>
              <a:xfrm>
                <a:off x="7858684" y="6054173"/>
                <a:ext cx="1592615" cy="276999"/>
              </a:xfrm>
              <a:prstGeom prst="rect">
                <a:avLst/>
              </a:prstGeom>
              <a:noFill/>
            </p:spPr>
            <p:txBody>
              <a:bodyPr wrap="none" rtlCol="0">
                <a:spAutoFit/>
              </a:bodyPr>
              <a:lstStyle/>
              <a:p>
                <a:pPr algn="r"/>
                <a:r>
                  <a:rPr lang="en-US" sz="1200" b="1"/>
                  <a:t>Favors DAPA 10mg</a:t>
                </a:r>
              </a:p>
            </p:txBody>
          </p:sp>
          <p:sp>
            <p:nvSpPr>
              <p:cNvPr id="134" name="TextBox 133">
                <a:extLst>
                  <a:ext uri="{FF2B5EF4-FFF2-40B4-BE49-F238E27FC236}">
                    <a16:creationId xmlns="" xmlns:a16="http://schemas.microsoft.com/office/drawing/2014/main" id="{160BE963-B7BA-43C0-9F14-8BC24ABF4F87}"/>
                  </a:ext>
                </a:extLst>
              </p:cNvPr>
              <p:cNvSpPr txBox="1"/>
              <p:nvPr/>
            </p:nvSpPr>
            <p:spPr>
              <a:xfrm>
                <a:off x="9636212" y="6054173"/>
                <a:ext cx="1064715" cy="276999"/>
              </a:xfrm>
              <a:prstGeom prst="rect">
                <a:avLst/>
              </a:prstGeom>
              <a:noFill/>
            </p:spPr>
            <p:txBody>
              <a:bodyPr wrap="none" rtlCol="0">
                <a:spAutoFit/>
              </a:bodyPr>
              <a:lstStyle/>
              <a:p>
                <a:r>
                  <a:rPr lang="en-US" sz="1200" b="1"/>
                  <a:t>Favors PBO</a:t>
                </a:r>
              </a:p>
            </p:txBody>
          </p:sp>
          <p:grpSp>
            <p:nvGrpSpPr>
              <p:cNvPr id="16" name="Group 15">
                <a:extLst>
                  <a:ext uri="{FF2B5EF4-FFF2-40B4-BE49-F238E27FC236}">
                    <a16:creationId xmlns="" xmlns:a16="http://schemas.microsoft.com/office/drawing/2014/main" id="{CAC98A93-F3B7-4156-B6EA-4BD773DC5C8D}"/>
                  </a:ext>
                </a:extLst>
              </p:cNvPr>
              <p:cNvGrpSpPr/>
              <p:nvPr/>
            </p:nvGrpSpPr>
            <p:grpSpPr>
              <a:xfrm>
                <a:off x="8175609" y="5794675"/>
                <a:ext cx="2639687" cy="299173"/>
                <a:chOff x="8175609" y="5794675"/>
                <a:chExt cx="2639687" cy="299173"/>
              </a:xfrm>
            </p:grpSpPr>
            <p:sp>
              <p:nvSpPr>
                <p:cNvPr id="208" name="TextBox 207">
                  <a:extLst>
                    <a:ext uri="{FF2B5EF4-FFF2-40B4-BE49-F238E27FC236}">
                      <a16:creationId xmlns="" xmlns:a16="http://schemas.microsoft.com/office/drawing/2014/main" id="{F9722CB1-4AEC-4497-B3B8-7721043FB0FE}"/>
                    </a:ext>
                  </a:extLst>
                </p:cNvPr>
                <p:cNvSpPr txBox="1"/>
                <p:nvPr/>
              </p:nvSpPr>
              <p:spPr>
                <a:xfrm>
                  <a:off x="8976485" y="5834777"/>
                  <a:ext cx="431528" cy="246221"/>
                </a:xfrm>
                <a:prstGeom prst="rect">
                  <a:avLst/>
                </a:prstGeom>
                <a:noFill/>
              </p:spPr>
              <p:txBody>
                <a:bodyPr wrap="none" rtlCol="0">
                  <a:spAutoFit/>
                </a:bodyPr>
                <a:lstStyle/>
                <a:p>
                  <a:pPr algn="ctr"/>
                  <a:r>
                    <a:rPr lang="en-US" sz="1000"/>
                    <a:t>0.75</a:t>
                  </a:r>
                </a:p>
              </p:txBody>
            </p:sp>
            <p:cxnSp>
              <p:nvCxnSpPr>
                <p:cNvPr id="135" name="Straight Arrow Connector 134">
                  <a:extLst>
                    <a:ext uri="{FF2B5EF4-FFF2-40B4-BE49-F238E27FC236}">
                      <a16:creationId xmlns="" xmlns:a16="http://schemas.microsoft.com/office/drawing/2014/main" id="{371B0E2A-F50A-4816-8709-A837C4DDE045}"/>
                    </a:ext>
                  </a:extLst>
                </p:cNvPr>
                <p:cNvCxnSpPr/>
                <p:nvPr/>
              </p:nvCxnSpPr>
              <p:spPr>
                <a:xfrm>
                  <a:off x="9636211" y="6093848"/>
                  <a:ext cx="83748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 xmlns:a16="http://schemas.microsoft.com/office/drawing/2014/main" id="{FE46CFD6-128A-4636-A83C-7B8741283E1E}"/>
                    </a:ext>
                  </a:extLst>
                </p:cNvPr>
                <p:cNvCxnSpPr>
                  <a:cxnSpLocks/>
                </p:cNvCxnSpPr>
                <p:nvPr/>
              </p:nvCxnSpPr>
              <p:spPr>
                <a:xfrm flipH="1">
                  <a:off x="8613812" y="6089564"/>
                  <a:ext cx="83748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 xmlns:a16="http://schemas.microsoft.com/office/drawing/2014/main" id="{D88AF056-6C4E-44AC-97DE-CD6FC1111DDF}"/>
                    </a:ext>
                  </a:extLst>
                </p:cNvPr>
                <p:cNvSpPr txBox="1"/>
                <p:nvPr/>
              </p:nvSpPr>
              <p:spPr>
                <a:xfrm>
                  <a:off x="8175609" y="5827979"/>
                  <a:ext cx="431528" cy="246221"/>
                </a:xfrm>
                <a:prstGeom prst="rect">
                  <a:avLst/>
                </a:prstGeom>
                <a:noFill/>
              </p:spPr>
              <p:txBody>
                <a:bodyPr wrap="none" rtlCol="0">
                  <a:spAutoFit/>
                </a:bodyPr>
                <a:lstStyle/>
                <a:p>
                  <a:pPr algn="ctr"/>
                  <a:r>
                    <a:rPr lang="en-US" sz="1000"/>
                    <a:t>0.40</a:t>
                  </a:r>
                </a:p>
              </p:txBody>
            </p:sp>
            <p:sp>
              <p:nvSpPr>
                <p:cNvPr id="138" name="TextBox 137">
                  <a:extLst>
                    <a:ext uri="{FF2B5EF4-FFF2-40B4-BE49-F238E27FC236}">
                      <a16:creationId xmlns="" xmlns:a16="http://schemas.microsoft.com/office/drawing/2014/main" id="{F6BE8A18-0F7D-4E54-B2ED-46F8F66DFC7A}"/>
                    </a:ext>
                  </a:extLst>
                </p:cNvPr>
                <p:cNvSpPr txBox="1"/>
                <p:nvPr/>
              </p:nvSpPr>
              <p:spPr>
                <a:xfrm>
                  <a:off x="8458061" y="5830245"/>
                  <a:ext cx="431528" cy="246221"/>
                </a:xfrm>
                <a:prstGeom prst="rect">
                  <a:avLst/>
                </a:prstGeom>
                <a:noFill/>
              </p:spPr>
              <p:txBody>
                <a:bodyPr wrap="none" rtlCol="0">
                  <a:spAutoFit/>
                </a:bodyPr>
                <a:lstStyle/>
                <a:p>
                  <a:pPr algn="ctr"/>
                  <a:r>
                    <a:rPr lang="en-US" sz="1000"/>
                    <a:t>0.50</a:t>
                  </a:r>
                </a:p>
              </p:txBody>
            </p:sp>
            <p:sp>
              <p:nvSpPr>
                <p:cNvPr id="139" name="TextBox 138">
                  <a:extLst>
                    <a:ext uri="{FF2B5EF4-FFF2-40B4-BE49-F238E27FC236}">
                      <a16:creationId xmlns="" xmlns:a16="http://schemas.microsoft.com/office/drawing/2014/main" id="{4ED9E240-1752-47D0-A674-1C3BE91E1FEA}"/>
                    </a:ext>
                  </a:extLst>
                </p:cNvPr>
                <p:cNvSpPr txBox="1"/>
                <p:nvPr/>
              </p:nvSpPr>
              <p:spPr>
                <a:xfrm>
                  <a:off x="9331164" y="5814223"/>
                  <a:ext cx="431528" cy="246221"/>
                </a:xfrm>
                <a:prstGeom prst="rect">
                  <a:avLst/>
                </a:prstGeom>
                <a:noFill/>
              </p:spPr>
              <p:txBody>
                <a:bodyPr wrap="none" rtlCol="0">
                  <a:spAutoFit/>
                </a:bodyPr>
                <a:lstStyle/>
                <a:p>
                  <a:pPr algn="ctr"/>
                  <a:r>
                    <a:rPr lang="en-US" sz="1000"/>
                    <a:t>1.00</a:t>
                  </a:r>
                </a:p>
              </p:txBody>
            </p:sp>
            <p:sp>
              <p:nvSpPr>
                <p:cNvPr id="140" name="TextBox 139">
                  <a:extLst>
                    <a:ext uri="{FF2B5EF4-FFF2-40B4-BE49-F238E27FC236}">
                      <a16:creationId xmlns="" xmlns:a16="http://schemas.microsoft.com/office/drawing/2014/main" id="{EF82BA99-12C8-4050-8F35-ECAF0BE20D88}"/>
                    </a:ext>
                  </a:extLst>
                </p:cNvPr>
                <p:cNvSpPr txBox="1"/>
                <p:nvPr/>
              </p:nvSpPr>
              <p:spPr>
                <a:xfrm>
                  <a:off x="9858763" y="5825713"/>
                  <a:ext cx="431528" cy="246221"/>
                </a:xfrm>
                <a:prstGeom prst="rect">
                  <a:avLst/>
                </a:prstGeom>
                <a:noFill/>
              </p:spPr>
              <p:txBody>
                <a:bodyPr wrap="none" rtlCol="0">
                  <a:spAutoFit/>
                </a:bodyPr>
                <a:lstStyle/>
                <a:p>
                  <a:pPr algn="ctr"/>
                  <a:r>
                    <a:rPr lang="en-US" sz="1000"/>
                    <a:t>1.50</a:t>
                  </a:r>
                </a:p>
              </p:txBody>
            </p:sp>
            <p:cxnSp>
              <p:nvCxnSpPr>
                <p:cNvPr id="145" name="Straight Connector 144">
                  <a:extLst>
                    <a:ext uri="{FF2B5EF4-FFF2-40B4-BE49-F238E27FC236}">
                      <a16:creationId xmlns="" xmlns:a16="http://schemas.microsoft.com/office/drawing/2014/main" id="{81F6492D-CBB0-4A84-AD92-AD1D111C23A4}"/>
                    </a:ext>
                  </a:extLst>
                </p:cNvPr>
                <p:cNvCxnSpPr>
                  <a:cxnSpLocks/>
                </p:cNvCxnSpPr>
                <p:nvPr/>
              </p:nvCxnSpPr>
              <p:spPr>
                <a:xfrm flipH="1">
                  <a:off x="8215554" y="5803933"/>
                  <a:ext cx="259974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 xmlns:a16="http://schemas.microsoft.com/office/drawing/2014/main" id="{ED22E8E3-B480-44BC-85D9-ED55EBA5DACB}"/>
                    </a:ext>
                  </a:extLst>
                </p:cNvPr>
                <p:cNvCxnSpPr/>
                <p:nvPr/>
              </p:nvCxnSpPr>
              <p:spPr>
                <a:xfrm>
                  <a:off x="8393517" y="5799043"/>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 xmlns:a16="http://schemas.microsoft.com/office/drawing/2014/main" id="{73FC8E67-8203-4064-8B1C-0478BB735E45}"/>
                    </a:ext>
                  </a:extLst>
                </p:cNvPr>
                <p:cNvCxnSpPr/>
                <p:nvPr/>
              </p:nvCxnSpPr>
              <p:spPr>
                <a:xfrm>
                  <a:off x="8673807" y="5799043"/>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 xmlns:a16="http://schemas.microsoft.com/office/drawing/2014/main" id="{85F89780-2021-4B95-AF19-31A0E4EFDD27}"/>
                    </a:ext>
                  </a:extLst>
                </p:cNvPr>
                <p:cNvCxnSpPr/>
                <p:nvPr/>
              </p:nvCxnSpPr>
              <p:spPr>
                <a:xfrm>
                  <a:off x="9552624" y="579467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 xmlns:a16="http://schemas.microsoft.com/office/drawing/2014/main" id="{2C2AAC2A-0BA6-48E2-8C7A-3FB96DBE9A5F}"/>
                    </a:ext>
                  </a:extLst>
                </p:cNvPr>
                <p:cNvCxnSpPr/>
                <p:nvPr/>
              </p:nvCxnSpPr>
              <p:spPr>
                <a:xfrm>
                  <a:off x="10074510" y="580239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 xmlns:a16="http://schemas.microsoft.com/office/drawing/2014/main" id="{319AE79C-971A-4D1C-B8E4-82CDFAC049FB}"/>
                    </a:ext>
                  </a:extLst>
                </p:cNvPr>
                <p:cNvCxnSpPr/>
                <p:nvPr/>
              </p:nvCxnSpPr>
              <p:spPr>
                <a:xfrm>
                  <a:off x="9192230" y="5808107"/>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47" name="Group 146">
              <a:extLst>
                <a:ext uri="{FF2B5EF4-FFF2-40B4-BE49-F238E27FC236}">
                  <a16:creationId xmlns="" xmlns:a16="http://schemas.microsoft.com/office/drawing/2014/main" id="{FE6ED777-DD2F-44D8-81AE-0C6802C76FD3}"/>
                </a:ext>
              </a:extLst>
            </p:cNvPr>
            <p:cNvGrpSpPr/>
            <p:nvPr/>
          </p:nvGrpSpPr>
          <p:grpSpPr>
            <a:xfrm>
              <a:off x="8753723" y="4543584"/>
              <a:ext cx="822960" cy="91440"/>
              <a:chOff x="8150551" y="5470755"/>
              <a:chExt cx="812105" cy="91440"/>
            </a:xfrm>
          </p:grpSpPr>
          <p:sp>
            <p:nvSpPr>
              <p:cNvPr id="148" name="Line 9">
                <a:extLst>
                  <a:ext uri="{FF2B5EF4-FFF2-40B4-BE49-F238E27FC236}">
                    <a16:creationId xmlns="" xmlns:a16="http://schemas.microsoft.com/office/drawing/2014/main" id="{EE6977EE-8344-401C-9A0E-93F329C96999}"/>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49" name="Straight Connector 148">
                <a:extLst>
                  <a:ext uri="{FF2B5EF4-FFF2-40B4-BE49-F238E27FC236}">
                    <a16:creationId xmlns="" xmlns:a16="http://schemas.microsoft.com/office/drawing/2014/main" id="{198E0AA0-4406-43E6-8019-EA6BD1AA440F}"/>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 xmlns:a16="http://schemas.microsoft.com/office/drawing/2014/main" id="{2A7E5E5B-9078-44D5-B0B7-B8EBDC02EC02}"/>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1" name="Rectangle 10">
              <a:extLst>
                <a:ext uri="{FF2B5EF4-FFF2-40B4-BE49-F238E27FC236}">
                  <a16:creationId xmlns="" xmlns:a16="http://schemas.microsoft.com/office/drawing/2014/main" id="{9A75D3FB-55D2-46C7-8594-8B6F4DD96FD0}"/>
                </a:ext>
              </a:extLst>
            </p:cNvPr>
            <p:cNvSpPr>
              <a:spLocks noChangeArrowheads="1"/>
            </p:cNvSpPr>
            <p:nvPr/>
          </p:nvSpPr>
          <p:spPr bwMode="auto">
            <a:xfrm>
              <a:off x="9119765" y="4554455"/>
              <a:ext cx="77133" cy="71120"/>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52" name="Group 151">
              <a:extLst>
                <a:ext uri="{FF2B5EF4-FFF2-40B4-BE49-F238E27FC236}">
                  <a16:creationId xmlns="" xmlns:a16="http://schemas.microsoft.com/office/drawing/2014/main" id="{44B1E797-C6C0-4B78-9CA6-DFE25AD63CF7}"/>
                </a:ext>
              </a:extLst>
            </p:cNvPr>
            <p:cNvGrpSpPr/>
            <p:nvPr/>
          </p:nvGrpSpPr>
          <p:grpSpPr>
            <a:xfrm>
              <a:off x="8947128" y="4361383"/>
              <a:ext cx="548640" cy="91440"/>
              <a:chOff x="8150551" y="5470755"/>
              <a:chExt cx="812105" cy="91440"/>
            </a:xfrm>
          </p:grpSpPr>
          <p:sp>
            <p:nvSpPr>
              <p:cNvPr id="153" name="Line 9">
                <a:extLst>
                  <a:ext uri="{FF2B5EF4-FFF2-40B4-BE49-F238E27FC236}">
                    <a16:creationId xmlns="" xmlns:a16="http://schemas.microsoft.com/office/drawing/2014/main" id="{3C9FA068-1310-4C80-8A8A-4FE7868AD47A}"/>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54" name="Straight Connector 153">
                <a:extLst>
                  <a:ext uri="{FF2B5EF4-FFF2-40B4-BE49-F238E27FC236}">
                    <a16:creationId xmlns="" xmlns:a16="http://schemas.microsoft.com/office/drawing/2014/main" id="{E9CA102F-DB87-4DB9-AF19-DA577DBE7536}"/>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DE96D827-E2F9-4ED8-A9AF-7675ACFD1B74}"/>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6" name="Rectangle 10">
              <a:extLst>
                <a:ext uri="{FF2B5EF4-FFF2-40B4-BE49-F238E27FC236}">
                  <a16:creationId xmlns="" xmlns:a16="http://schemas.microsoft.com/office/drawing/2014/main" id="{366C7F25-2908-497F-B553-70830689C9F4}"/>
                </a:ext>
              </a:extLst>
            </p:cNvPr>
            <p:cNvSpPr>
              <a:spLocks noChangeArrowheads="1"/>
            </p:cNvSpPr>
            <p:nvPr/>
          </p:nvSpPr>
          <p:spPr bwMode="auto">
            <a:xfrm>
              <a:off x="9189434" y="4368369"/>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57" name="Group 156">
              <a:extLst>
                <a:ext uri="{FF2B5EF4-FFF2-40B4-BE49-F238E27FC236}">
                  <a16:creationId xmlns="" xmlns:a16="http://schemas.microsoft.com/office/drawing/2014/main" id="{A08EA466-40CF-4D74-899E-413155885DEF}"/>
                </a:ext>
              </a:extLst>
            </p:cNvPr>
            <p:cNvGrpSpPr/>
            <p:nvPr/>
          </p:nvGrpSpPr>
          <p:grpSpPr>
            <a:xfrm>
              <a:off x="9479356" y="4179742"/>
              <a:ext cx="402336" cy="91440"/>
              <a:chOff x="8150551" y="5470755"/>
              <a:chExt cx="812105" cy="91440"/>
            </a:xfrm>
          </p:grpSpPr>
          <p:sp>
            <p:nvSpPr>
              <p:cNvPr id="158" name="Line 9">
                <a:extLst>
                  <a:ext uri="{FF2B5EF4-FFF2-40B4-BE49-F238E27FC236}">
                    <a16:creationId xmlns="" xmlns:a16="http://schemas.microsoft.com/office/drawing/2014/main" id="{F14C97FA-5D85-40E1-85AF-7EC3B0676899}"/>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59" name="Straight Connector 158">
                <a:extLst>
                  <a:ext uri="{FF2B5EF4-FFF2-40B4-BE49-F238E27FC236}">
                    <a16:creationId xmlns="" xmlns:a16="http://schemas.microsoft.com/office/drawing/2014/main" id="{DD4E30F7-B078-480A-A873-C9441D4819C4}"/>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 xmlns:a16="http://schemas.microsoft.com/office/drawing/2014/main" id="{F9919583-7259-4913-BB2C-DF475AAED4A3}"/>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Rectangle 10">
              <a:extLst>
                <a:ext uri="{FF2B5EF4-FFF2-40B4-BE49-F238E27FC236}">
                  <a16:creationId xmlns="" xmlns:a16="http://schemas.microsoft.com/office/drawing/2014/main" id="{B3EC6FEF-0BF6-4FDA-BF53-CF79DFADBCC6}"/>
                </a:ext>
              </a:extLst>
            </p:cNvPr>
            <p:cNvSpPr>
              <a:spLocks noChangeArrowheads="1"/>
            </p:cNvSpPr>
            <p:nvPr/>
          </p:nvSpPr>
          <p:spPr bwMode="auto">
            <a:xfrm>
              <a:off x="9651124" y="4188975"/>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62" name="Group 161">
              <a:extLst>
                <a:ext uri="{FF2B5EF4-FFF2-40B4-BE49-F238E27FC236}">
                  <a16:creationId xmlns="" xmlns:a16="http://schemas.microsoft.com/office/drawing/2014/main" id="{CF2F3958-3CB9-4564-B37E-21BAC22B7CD1}"/>
                </a:ext>
              </a:extLst>
            </p:cNvPr>
            <p:cNvGrpSpPr/>
            <p:nvPr/>
          </p:nvGrpSpPr>
          <p:grpSpPr>
            <a:xfrm>
              <a:off x="8676235" y="3811696"/>
              <a:ext cx="1261872" cy="91440"/>
              <a:chOff x="8150551" y="5470755"/>
              <a:chExt cx="812105" cy="91440"/>
            </a:xfrm>
          </p:grpSpPr>
          <p:sp>
            <p:nvSpPr>
              <p:cNvPr id="163" name="Line 9">
                <a:extLst>
                  <a:ext uri="{FF2B5EF4-FFF2-40B4-BE49-F238E27FC236}">
                    <a16:creationId xmlns="" xmlns:a16="http://schemas.microsoft.com/office/drawing/2014/main" id="{9DF5AB4B-9328-4D3E-9289-DD1CAF552A2B}"/>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64" name="Straight Connector 163">
                <a:extLst>
                  <a:ext uri="{FF2B5EF4-FFF2-40B4-BE49-F238E27FC236}">
                    <a16:creationId xmlns="" xmlns:a16="http://schemas.microsoft.com/office/drawing/2014/main" id="{AD3172A0-0F7D-43D4-8337-8C57B3B061A1}"/>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 xmlns:a16="http://schemas.microsoft.com/office/drawing/2014/main" id="{D8685DBF-4CE9-4DC2-80AA-01E9A65B64F2}"/>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6" name="Rectangle 10">
              <a:extLst>
                <a:ext uri="{FF2B5EF4-FFF2-40B4-BE49-F238E27FC236}">
                  <a16:creationId xmlns="" xmlns:a16="http://schemas.microsoft.com/office/drawing/2014/main" id="{9E748C58-D701-44CB-9C84-E3B7D52B6284}"/>
                </a:ext>
              </a:extLst>
            </p:cNvPr>
            <p:cNvSpPr>
              <a:spLocks noChangeArrowheads="1"/>
            </p:cNvSpPr>
            <p:nvPr/>
          </p:nvSpPr>
          <p:spPr bwMode="auto">
            <a:xfrm>
              <a:off x="9261311" y="3820532"/>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67" name="Group 166">
              <a:extLst>
                <a:ext uri="{FF2B5EF4-FFF2-40B4-BE49-F238E27FC236}">
                  <a16:creationId xmlns="" xmlns:a16="http://schemas.microsoft.com/office/drawing/2014/main" id="{F280CB07-9A5D-411A-AFB1-7312F854A4D3}"/>
                </a:ext>
              </a:extLst>
            </p:cNvPr>
            <p:cNvGrpSpPr/>
            <p:nvPr/>
          </p:nvGrpSpPr>
          <p:grpSpPr>
            <a:xfrm>
              <a:off x="8951020" y="3626529"/>
              <a:ext cx="795528" cy="91440"/>
              <a:chOff x="8150551" y="5470755"/>
              <a:chExt cx="812105" cy="91440"/>
            </a:xfrm>
          </p:grpSpPr>
          <p:sp>
            <p:nvSpPr>
              <p:cNvPr id="168" name="Line 9">
                <a:extLst>
                  <a:ext uri="{FF2B5EF4-FFF2-40B4-BE49-F238E27FC236}">
                    <a16:creationId xmlns="" xmlns:a16="http://schemas.microsoft.com/office/drawing/2014/main" id="{AD522EA8-7AE1-4894-8CF2-A8BA9E3438B3}"/>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69" name="Straight Connector 168">
                <a:extLst>
                  <a:ext uri="{FF2B5EF4-FFF2-40B4-BE49-F238E27FC236}">
                    <a16:creationId xmlns="" xmlns:a16="http://schemas.microsoft.com/office/drawing/2014/main" id="{024902D1-D3AB-4640-A6E8-7BAA5AA6DB4D}"/>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 xmlns:a16="http://schemas.microsoft.com/office/drawing/2014/main" id="{9D39FFC4-A5CE-4FCB-BF4A-4BA6EB9CD738}"/>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1" name="Rectangle 10">
              <a:extLst>
                <a:ext uri="{FF2B5EF4-FFF2-40B4-BE49-F238E27FC236}">
                  <a16:creationId xmlns="" xmlns:a16="http://schemas.microsoft.com/office/drawing/2014/main" id="{7187DD59-BC54-49BB-AAA7-2593A2D2498E}"/>
                </a:ext>
              </a:extLst>
            </p:cNvPr>
            <p:cNvSpPr>
              <a:spLocks noChangeArrowheads="1"/>
            </p:cNvSpPr>
            <p:nvPr/>
          </p:nvSpPr>
          <p:spPr bwMode="auto">
            <a:xfrm>
              <a:off x="9314215" y="3638080"/>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172" name="Group 171">
              <a:extLst>
                <a:ext uri="{FF2B5EF4-FFF2-40B4-BE49-F238E27FC236}">
                  <a16:creationId xmlns="" xmlns:a16="http://schemas.microsoft.com/office/drawing/2014/main" id="{771A7D0A-4932-4C93-946D-FCDC77103E14}"/>
                </a:ext>
              </a:extLst>
            </p:cNvPr>
            <p:cNvGrpSpPr/>
            <p:nvPr/>
          </p:nvGrpSpPr>
          <p:grpSpPr>
            <a:xfrm>
              <a:off x="9447065" y="3448442"/>
              <a:ext cx="612648" cy="91440"/>
              <a:chOff x="8150551" y="5470755"/>
              <a:chExt cx="812105" cy="91440"/>
            </a:xfrm>
          </p:grpSpPr>
          <p:sp>
            <p:nvSpPr>
              <p:cNvPr id="173" name="Line 9">
                <a:extLst>
                  <a:ext uri="{FF2B5EF4-FFF2-40B4-BE49-F238E27FC236}">
                    <a16:creationId xmlns="" xmlns:a16="http://schemas.microsoft.com/office/drawing/2014/main" id="{D21F9C26-8AB7-401F-9F6E-263AFBE0E90F}"/>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174" name="Straight Connector 173">
                <a:extLst>
                  <a:ext uri="{FF2B5EF4-FFF2-40B4-BE49-F238E27FC236}">
                    <a16:creationId xmlns="" xmlns:a16="http://schemas.microsoft.com/office/drawing/2014/main" id="{652F39B0-C8A9-4DB1-9883-215C8D040B47}"/>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 xmlns:a16="http://schemas.microsoft.com/office/drawing/2014/main" id="{449C8C0F-34DE-481E-BA0B-00BCE875011F}"/>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6" name="Rectangle 10">
              <a:extLst>
                <a:ext uri="{FF2B5EF4-FFF2-40B4-BE49-F238E27FC236}">
                  <a16:creationId xmlns="" xmlns:a16="http://schemas.microsoft.com/office/drawing/2014/main" id="{D3E70E7D-54C7-4D3D-9F4E-A1212B6F94ED}"/>
                </a:ext>
              </a:extLst>
            </p:cNvPr>
            <p:cNvSpPr>
              <a:spLocks noChangeArrowheads="1"/>
            </p:cNvSpPr>
            <p:nvPr/>
          </p:nvSpPr>
          <p:spPr bwMode="auto">
            <a:xfrm>
              <a:off x="9714620" y="3455350"/>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210" name="Group 209">
              <a:extLst>
                <a:ext uri="{FF2B5EF4-FFF2-40B4-BE49-F238E27FC236}">
                  <a16:creationId xmlns="" xmlns:a16="http://schemas.microsoft.com/office/drawing/2014/main" id="{C53E5CAD-4E6E-4C13-9162-A2C1D2C6FF45}"/>
                </a:ext>
              </a:extLst>
            </p:cNvPr>
            <p:cNvGrpSpPr/>
            <p:nvPr/>
          </p:nvGrpSpPr>
          <p:grpSpPr>
            <a:xfrm>
              <a:off x="8653770" y="3087334"/>
              <a:ext cx="1024128" cy="91440"/>
              <a:chOff x="8150551" y="5470755"/>
              <a:chExt cx="812105" cy="91440"/>
            </a:xfrm>
          </p:grpSpPr>
          <p:sp>
            <p:nvSpPr>
              <p:cNvPr id="211" name="Line 9">
                <a:extLst>
                  <a:ext uri="{FF2B5EF4-FFF2-40B4-BE49-F238E27FC236}">
                    <a16:creationId xmlns="" xmlns:a16="http://schemas.microsoft.com/office/drawing/2014/main" id="{DF3088D1-E284-4D6F-9B7E-9509492EAB70}"/>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212" name="Straight Connector 211">
                <a:extLst>
                  <a:ext uri="{FF2B5EF4-FFF2-40B4-BE49-F238E27FC236}">
                    <a16:creationId xmlns="" xmlns:a16="http://schemas.microsoft.com/office/drawing/2014/main" id="{11513626-E924-4AF2-A32B-270702769D3D}"/>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 xmlns:a16="http://schemas.microsoft.com/office/drawing/2014/main" id="{746B8167-2007-4B9B-B501-BFF4EF63A442}"/>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4" name="Rectangle 10">
              <a:extLst>
                <a:ext uri="{FF2B5EF4-FFF2-40B4-BE49-F238E27FC236}">
                  <a16:creationId xmlns="" xmlns:a16="http://schemas.microsoft.com/office/drawing/2014/main" id="{D266E3F8-4270-45ED-914A-A25611FA4F4C}"/>
                </a:ext>
              </a:extLst>
            </p:cNvPr>
            <p:cNvSpPr>
              <a:spLocks noChangeArrowheads="1"/>
            </p:cNvSpPr>
            <p:nvPr/>
          </p:nvSpPr>
          <p:spPr bwMode="auto">
            <a:xfrm>
              <a:off x="9143716" y="3095396"/>
              <a:ext cx="73152" cy="73152"/>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215" name="Group 214">
              <a:extLst>
                <a:ext uri="{FF2B5EF4-FFF2-40B4-BE49-F238E27FC236}">
                  <a16:creationId xmlns="" xmlns:a16="http://schemas.microsoft.com/office/drawing/2014/main" id="{BB0E973D-3658-4CD0-A670-EB1B5823DD6D}"/>
                </a:ext>
              </a:extLst>
            </p:cNvPr>
            <p:cNvGrpSpPr/>
            <p:nvPr/>
          </p:nvGrpSpPr>
          <p:grpSpPr>
            <a:xfrm>
              <a:off x="8649764" y="2904049"/>
              <a:ext cx="786384" cy="91440"/>
              <a:chOff x="8150551" y="5470755"/>
              <a:chExt cx="812105" cy="91440"/>
            </a:xfrm>
          </p:grpSpPr>
          <p:sp>
            <p:nvSpPr>
              <p:cNvPr id="216" name="Line 9">
                <a:extLst>
                  <a:ext uri="{FF2B5EF4-FFF2-40B4-BE49-F238E27FC236}">
                    <a16:creationId xmlns="" xmlns:a16="http://schemas.microsoft.com/office/drawing/2014/main" id="{04507400-5D44-403F-B5CC-2E5C59B68F5B}"/>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217" name="Straight Connector 216">
                <a:extLst>
                  <a:ext uri="{FF2B5EF4-FFF2-40B4-BE49-F238E27FC236}">
                    <a16:creationId xmlns="" xmlns:a16="http://schemas.microsoft.com/office/drawing/2014/main" id="{F4038960-DB6F-4CC6-BB33-37451D9AA65B}"/>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 xmlns:a16="http://schemas.microsoft.com/office/drawing/2014/main" id="{2F17D44D-0333-4B83-8683-F1F49A2B3BDD}"/>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9" name="Rectangle 10">
              <a:extLst>
                <a:ext uri="{FF2B5EF4-FFF2-40B4-BE49-F238E27FC236}">
                  <a16:creationId xmlns="" xmlns:a16="http://schemas.microsoft.com/office/drawing/2014/main" id="{F89D1023-D81F-47F2-8A70-D75A9192A542}"/>
                </a:ext>
              </a:extLst>
            </p:cNvPr>
            <p:cNvSpPr>
              <a:spLocks noChangeArrowheads="1"/>
            </p:cNvSpPr>
            <p:nvPr/>
          </p:nvSpPr>
          <p:spPr bwMode="auto">
            <a:xfrm>
              <a:off x="9014877" y="2909366"/>
              <a:ext cx="73152" cy="731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a:p>
          </p:txBody>
        </p:sp>
        <p:grpSp>
          <p:nvGrpSpPr>
            <p:cNvPr id="220" name="Group 219">
              <a:extLst>
                <a:ext uri="{FF2B5EF4-FFF2-40B4-BE49-F238E27FC236}">
                  <a16:creationId xmlns="" xmlns:a16="http://schemas.microsoft.com/office/drawing/2014/main" id="{19664493-B133-4C7B-9304-225F270C9649}"/>
                </a:ext>
              </a:extLst>
            </p:cNvPr>
            <p:cNvGrpSpPr/>
            <p:nvPr/>
          </p:nvGrpSpPr>
          <p:grpSpPr>
            <a:xfrm>
              <a:off x="8839369" y="2716366"/>
              <a:ext cx="685800" cy="91440"/>
              <a:chOff x="8150551" y="5470755"/>
              <a:chExt cx="812105" cy="91440"/>
            </a:xfrm>
          </p:grpSpPr>
          <p:sp>
            <p:nvSpPr>
              <p:cNvPr id="221" name="Line 9">
                <a:extLst>
                  <a:ext uri="{FF2B5EF4-FFF2-40B4-BE49-F238E27FC236}">
                    <a16:creationId xmlns="" xmlns:a16="http://schemas.microsoft.com/office/drawing/2014/main" id="{147496F1-D545-40FB-9C7D-DD548E2EB75C}"/>
                  </a:ext>
                </a:extLst>
              </p:cNvPr>
              <p:cNvSpPr>
                <a:spLocks noChangeShapeType="1"/>
              </p:cNvSpPr>
              <p:nvPr/>
            </p:nvSpPr>
            <p:spPr bwMode="auto">
              <a:xfrm>
                <a:off x="8150551" y="5516475"/>
                <a:ext cx="811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a:p>
            </p:txBody>
          </p:sp>
          <p:cxnSp>
            <p:nvCxnSpPr>
              <p:cNvPr id="222" name="Straight Connector 221">
                <a:extLst>
                  <a:ext uri="{FF2B5EF4-FFF2-40B4-BE49-F238E27FC236}">
                    <a16:creationId xmlns="" xmlns:a16="http://schemas.microsoft.com/office/drawing/2014/main" id="{937D6A84-9317-466A-B2A2-8257BC14E78A}"/>
                  </a:ext>
                </a:extLst>
              </p:cNvPr>
              <p:cNvCxnSpPr/>
              <p:nvPr/>
            </p:nvCxnSpPr>
            <p:spPr>
              <a:xfrm>
                <a:off x="8962656"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 xmlns:a16="http://schemas.microsoft.com/office/drawing/2014/main" id="{04B96A99-3B57-438C-B282-98106B518E4B}"/>
                  </a:ext>
                </a:extLst>
              </p:cNvPr>
              <p:cNvCxnSpPr/>
              <p:nvPr/>
            </p:nvCxnSpPr>
            <p:spPr>
              <a:xfrm>
                <a:off x="8150551" y="5470755"/>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4" name="Rectangle 10">
              <a:extLst>
                <a:ext uri="{FF2B5EF4-FFF2-40B4-BE49-F238E27FC236}">
                  <a16:creationId xmlns="" xmlns:a16="http://schemas.microsoft.com/office/drawing/2014/main" id="{5F57102C-F897-4C5B-A919-B495BFA39F56}"/>
                </a:ext>
              </a:extLst>
            </p:cNvPr>
            <p:cNvSpPr>
              <a:spLocks noChangeArrowheads="1"/>
            </p:cNvSpPr>
            <p:nvPr/>
          </p:nvSpPr>
          <p:spPr bwMode="auto">
            <a:xfrm>
              <a:off x="9155635" y="2721158"/>
              <a:ext cx="73152" cy="7315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a:p>
          </p:txBody>
        </p:sp>
      </p:grpSp>
      <p:pic>
        <p:nvPicPr>
          <p:cNvPr id="180" name="Picture 179">
            <a:hlinkClick r:id="" action="ppaction://noaction"/>
            <a:extLst>
              <a:ext uri="{FF2B5EF4-FFF2-40B4-BE49-F238E27FC236}">
                <a16:creationId xmlns="" xmlns:a16="http://schemas.microsoft.com/office/drawing/2014/main" id="{252BD1F8-4D90-4E5D-B0A0-25D81442A6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72827" y="194400"/>
            <a:ext cx="530399" cy="530398"/>
          </a:xfrm>
          <a:prstGeom prst="rect">
            <a:avLst/>
          </a:prstGeom>
        </p:spPr>
      </p:pic>
      <p:grpSp>
        <p:nvGrpSpPr>
          <p:cNvPr id="181" name="Group 180">
            <a:extLst>
              <a:ext uri="{FF2B5EF4-FFF2-40B4-BE49-F238E27FC236}">
                <a16:creationId xmlns="" xmlns:a16="http://schemas.microsoft.com/office/drawing/2014/main" id="{F2F824F9-728F-4E39-BABD-EE06DC985F5A}"/>
              </a:ext>
            </a:extLst>
          </p:cNvPr>
          <p:cNvGrpSpPr/>
          <p:nvPr/>
        </p:nvGrpSpPr>
        <p:grpSpPr>
          <a:xfrm>
            <a:off x="-6291" y="-23678"/>
            <a:ext cx="3017520" cy="261610"/>
            <a:chOff x="-6290" y="-23678"/>
            <a:chExt cx="3017520" cy="261610"/>
          </a:xfrm>
        </p:grpSpPr>
        <p:sp>
          <p:nvSpPr>
            <p:cNvPr id="182" name="Freeform 13">
              <a:extLst>
                <a:ext uri="{FF2B5EF4-FFF2-40B4-BE49-F238E27FC236}">
                  <a16:creationId xmlns="" xmlns:a16="http://schemas.microsoft.com/office/drawing/2014/main" id="{B90410EC-FDC9-4EB6-B099-09584232D58F}"/>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3" name="Rectangle 182">
              <a:extLst>
                <a:ext uri="{FF2B5EF4-FFF2-40B4-BE49-F238E27FC236}">
                  <a16:creationId xmlns="" xmlns:a16="http://schemas.microsoft.com/office/drawing/2014/main" id="{B6DA5DDD-D0FE-458E-9390-ADB9E973185E}"/>
                </a:ext>
              </a:extLst>
            </p:cNvPr>
            <p:cNvSpPr/>
            <p:nvPr/>
          </p:nvSpPr>
          <p:spPr>
            <a:xfrm>
              <a:off x="87037" y="-23678"/>
              <a:ext cx="2783134" cy="2616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DECLARE – Outcomes by eGFR/UACR</a:t>
              </a:r>
            </a:p>
          </p:txBody>
        </p:sp>
      </p:grpSp>
    </p:spTree>
    <p:extLst>
      <p:ext uri="{BB962C8B-B14F-4D97-AF65-F5344CB8AC3E}">
        <p14:creationId xmlns:p14="http://schemas.microsoft.com/office/powerpoint/2010/main" val="1365595242"/>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Outcomes by KDIGO Risk Category</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4092376299"/>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5638260-E372-4369-A9BC-6B5D0F205FE6}"/>
              </a:ext>
            </a:extLst>
          </p:cNvPr>
          <p:cNvSpPr>
            <a:spLocks noGrp="1"/>
          </p:cNvSpPr>
          <p:nvPr>
            <p:ph type="title"/>
          </p:nvPr>
        </p:nvSpPr>
        <p:spPr/>
        <p:txBody>
          <a:bodyPr>
            <a:normAutofit fontScale="90000"/>
          </a:bodyPr>
          <a:lstStyle/>
          <a:p>
            <a:r>
              <a:rPr lang="en-US"/>
              <a:t>Dapagliflozin Prevented Diabetic Kidney Disease in Patients</a:t>
            </a:r>
            <a:br>
              <a:rPr lang="en-US"/>
            </a:br>
            <a:r>
              <a:rPr lang="en-US"/>
              <a:t>With Low KDIGO Risk  </a:t>
            </a:r>
          </a:p>
        </p:txBody>
      </p:sp>
      <p:sp>
        <p:nvSpPr>
          <p:cNvPr id="3" name="Slide Number Placeholder 2">
            <a:extLst>
              <a:ext uri="{FF2B5EF4-FFF2-40B4-BE49-F238E27FC236}">
                <a16:creationId xmlns="" xmlns:a16="http://schemas.microsoft.com/office/drawing/2014/main" id="{0E3091D6-5BDF-458B-B6A7-51B1E87E12D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graphicFrame>
        <p:nvGraphicFramePr>
          <p:cNvPr id="11" name="Chart 10">
            <a:extLst>
              <a:ext uri="{FF2B5EF4-FFF2-40B4-BE49-F238E27FC236}">
                <a16:creationId xmlns="" xmlns:a16="http://schemas.microsoft.com/office/drawing/2014/main" id="{DB93BBBF-1EF8-486A-8ACA-15CD94B308F5}"/>
              </a:ext>
            </a:extLst>
          </p:cNvPr>
          <p:cNvGraphicFramePr>
            <a:graphicFrameLocks noChangeAspect="1"/>
          </p:cNvGraphicFramePr>
          <p:nvPr/>
        </p:nvGraphicFramePr>
        <p:xfrm>
          <a:off x="7995795" y="1614045"/>
          <a:ext cx="4389120" cy="2926080"/>
        </p:xfrm>
        <a:graphic>
          <a:graphicData uri="http://schemas.openxmlformats.org/drawingml/2006/chart">
            <c:chart xmlns:c="http://schemas.openxmlformats.org/drawingml/2006/chart" xmlns:r="http://schemas.openxmlformats.org/officeDocument/2006/relationships" r:id="rId3"/>
          </a:graphicData>
        </a:graphic>
      </p:graphicFrame>
      <p:grpSp>
        <p:nvGrpSpPr>
          <p:cNvPr id="41" name="Group 40">
            <a:extLst>
              <a:ext uri="{FF2B5EF4-FFF2-40B4-BE49-F238E27FC236}">
                <a16:creationId xmlns="" xmlns:a16="http://schemas.microsoft.com/office/drawing/2014/main" id="{03F03B87-A3EF-4487-AA52-2C1C4C5AA45B}"/>
              </a:ext>
            </a:extLst>
          </p:cNvPr>
          <p:cNvGrpSpPr/>
          <p:nvPr/>
        </p:nvGrpSpPr>
        <p:grpSpPr>
          <a:xfrm>
            <a:off x="-6291" y="-23678"/>
            <a:ext cx="3017520" cy="261610"/>
            <a:chOff x="-6290" y="-23678"/>
            <a:chExt cx="3017520" cy="261610"/>
          </a:xfrm>
        </p:grpSpPr>
        <p:sp>
          <p:nvSpPr>
            <p:cNvPr id="43" name="Freeform 13">
              <a:extLst>
                <a:ext uri="{FF2B5EF4-FFF2-40B4-BE49-F238E27FC236}">
                  <a16:creationId xmlns="" xmlns:a16="http://schemas.microsoft.com/office/drawing/2014/main" id="{ABE923EA-70D7-450C-A6E1-9D661643B01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 xmlns:a16="http://schemas.microsoft.com/office/drawing/2014/main" id="{AE33084F-CEC9-463F-B153-163722198BC9}"/>
                </a:ext>
              </a:extLst>
            </p:cNvPr>
            <p:cNvSpPr/>
            <p:nvPr/>
          </p:nvSpPr>
          <p:spPr>
            <a:xfrm>
              <a:off x="100663" y="-23678"/>
              <a:ext cx="2755883" cy="2616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DECLARE – Outcomes by KDIGO Risk</a:t>
              </a:r>
            </a:p>
          </p:txBody>
        </p:sp>
      </p:grpSp>
      <p:pic>
        <p:nvPicPr>
          <p:cNvPr id="45" name="Picture 44">
            <a:hlinkClick r:id="" action="ppaction://noaction"/>
            <a:extLst>
              <a:ext uri="{FF2B5EF4-FFF2-40B4-BE49-F238E27FC236}">
                <a16:creationId xmlns="" xmlns:a16="http://schemas.microsoft.com/office/drawing/2014/main" id="{54AECC8F-3092-4EE5-B5E7-05F2AE1C2D5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272827" y="194400"/>
            <a:ext cx="530399" cy="530398"/>
          </a:xfrm>
          <a:prstGeom prst="rect">
            <a:avLst/>
          </a:prstGeom>
        </p:spPr>
      </p:pic>
      <p:sp>
        <p:nvSpPr>
          <p:cNvPr id="4" name="Text Placeholder 3">
            <a:extLst>
              <a:ext uri="{FF2B5EF4-FFF2-40B4-BE49-F238E27FC236}">
                <a16:creationId xmlns="" xmlns:a16="http://schemas.microsoft.com/office/drawing/2014/main" id="{E4B398BC-8B9F-45F0-8F21-C89FBECFD0DF}"/>
              </a:ext>
            </a:extLst>
          </p:cNvPr>
          <p:cNvSpPr>
            <a:spLocks noGrp="1"/>
          </p:cNvSpPr>
          <p:nvPr>
            <p:ph type="body" sz="quarter" idx="13"/>
          </p:nvPr>
        </p:nvSpPr>
        <p:spPr>
          <a:xfrm>
            <a:off x="457201" y="5852160"/>
            <a:ext cx="10823419" cy="1005840"/>
          </a:xfrm>
        </p:spPr>
        <p:txBody>
          <a:bodyPr/>
          <a:lstStyle/>
          <a:p>
            <a:r>
              <a:rPr lang="en-US" baseline="30000" err="1"/>
              <a:t>a</a:t>
            </a:r>
            <a:r>
              <a:rPr lang="en-US" err="1"/>
              <a:t>Composite</a:t>
            </a:r>
            <a:r>
              <a:rPr lang="en-US"/>
              <a:t> of ≥40% eGFR decline, ESKD, or renal death; </a:t>
            </a:r>
            <a:r>
              <a:rPr lang="en-US" baseline="30000" err="1"/>
              <a:t>b</a:t>
            </a:r>
            <a:r>
              <a:rPr lang="en-US" err="1"/>
              <a:t>Low</a:t>
            </a:r>
            <a:r>
              <a:rPr lang="en-US"/>
              <a:t> risk = eGFR ≥60 mL/min/1.73m</a:t>
            </a:r>
            <a:r>
              <a:rPr lang="en-US" baseline="30000"/>
              <a:t>2</a:t>
            </a:r>
            <a:r>
              <a:rPr lang="en-US"/>
              <a:t> and UACR &lt;30 mg/g. Moderate risk = eGFR 45 to &lt;60 mL/min/1.73m</a:t>
            </a:r>
            <a:r>
              <a:rPr lang="en-US" baseline="30000"/>
              <a:t>2 </a:t>
            </a:r>
            <a:r>
              <a:rPr lang="en-US"/>
              <a:t>and UACR &lt;30 mg/g; or eGFR ≥60 mL/min/1.73m</a:t>
            </a:r>
            <a:r>
              <a:rPr lang="en-US" baseline="30000"/>
              <a:t>2 </a:t>
            </a:r>
            <a:r>
              <a:rPr lang="en-US"/>
              <a:t>and UACR 30–300 mg/g. High risk = eGFR 30 to &lt;45 mL/min/1.73m</a:t>
            </a:r>
            <a:r>
              <a:rPr lang="en-US" baseline="30000"/>
              <a:t>2 </a:t>
            </a:r>
            <a:r>
              <a:rPr lang="en-US"/>
              <a:t>and UACR &lt;30 mg/g; or eGFR 45 to &lt;60 mL/min/1.73m</a:t>
            </a:r>
            <a:r>
              <a:rPr lang="en-US" baseline="30000"/>
              <a:t>2</a:t>
            </a:r>
            <a:r>
              <a:rPr lang="en-US"/>
              <a:t> and UACR &gt;30-300 mg/g. Very high risk = eGFR &lt;30 mL/min/1.73m</a:t>
            </a:r>
            <a:r>
              <a:rPr lang="en-US" baseline="30000"/>
              <a:t>2 </a:t>
            </a:r>
            <a:r>
              <a:rPr lang="en-US"/>
              <a:t>and UACR &lt;30 mg/g; or eGFR &lt;45 mL/min/1.73m</a:t>
            </a:r>
            <a:r>
              <a:rPr lang="en-US" baseline="30000"/>
              <a:t>2 </a:t>
            </a:r>
            <a:r>
              <a:rPr lang="en-US"/>
              <a:t>and UACR 30-300 mg/g; or eGFR &lt;60 mL/min/1.73m</a:t>
            </a:r>
            <a:r>
              <a:rPr lang="en-US" baseline="30000"/>
              <a:t>2 </a:t>
            </a:r>
            <a:r>
              <a:rPr lang="en-US"/>
              <a:t>and UACR &gt;30 mg/g.</a:t>
            </a:r>
          </a:p>
          <a:p>
            <a:r>
              <a:rPr lang="en-US"/>
              <a:t>eGFR = estimated glomerular filtration rate; ESKD = end-stage kidney disease; KDIGO = Kidney Disease Improving Global Outcomes; KM = Kaplan-Meier; UACR = urinary albumin-to-creatinine ratio.</a:t>
            </a:r>
          </a:p>
          <a:p>
            <a:pPr lvl="0">
              <a:defRPr/>
            </a:pPr>
            <a:r>
              <a:rPr lang="en-US" err="1"/>
              <a:t>Mosenzon</a:t>
            </a:r>
            <a:r>
              <a:rPr lang="en-US"/>
              <a:t> O et al. </a:t>
            </a:r>
            <a:r>
              <a:rPr lang="en-GB" sz="1000" i="1"/>
              <a:t>Diabetes Care.</a:t>
            </a:r>
            <a:r>
              <a:rPr lang="en-GB" i="1"/>
              <a:t> </a:t>
            </a:r>
            <a:r>
              <a:rPr lang="en-GB" sz="1000"/>
              <a:t>2022;45(10):2350-2359.</a:t>
            </a:r>
            <a:endParaRPr lang="en-US"/>
          </a:p>
        </p:txBody>
      </p:sp>
      <p:sp>
        <p:nvSpPr>
          <p:cNvPr id="6" name="TextBox 5">
            <a:extLst>
              <a:ext uri="{FF2B5EF4-FFF2-40B4-BE49-F238E27FC236}">
                <a16:creationId xmlns="" xmlns:a16="http://schemas.microsoft.com/office/drawing/2014/main" id="{3181CEFE-F03A-42BF-BB75-778DB21DBEE6}"/>
              </a:ext>
            </a:extLst>
          </p:cNvPr>
          <p:cNvSpPr txBox="1"/>
          <p:nvPr/>
        </p:nvSpPr>
        <p:spPr>
          <a:xfrm>
            <a:off x="1266376" y="1534764"/>
            <a:ext cx="5818117" cy="578882"/>
          </a:xfrm>
          <a:prstGeom prst="roundRect">
            <a:avLst/>
          </a:prstGeom>
          <a:noFill/>
          <a:ln w="19050">
            <a:solidFill>
              <a:schemeClr val="accent2"/>
            </a:solidFill>
          </a:ln>
        </p:spPr>
        <p:txBody>
          <a:bodyPr wrap="square" rtlCol="0">
            <a:spAutoFit/>
          </a:bodyPr>
          <a:lstStyle/>
          <a:p>
            <a:pPr algn="ctr">
              <a:buClr>
                <a:schemeClr val="accent1"/>
              </a:buClr>
            </a:pPr>
            <a:r>
              <a:rPr lang="en-US" sz="1400" b="1">
                <a:solidFill>
                  <a:schemeClr val="accent2"/>
                </a:solidFill>
              </a:rPr>
              <a:t>Dapagliflozin consistently reduced the risk of the renal-specific </a:t>
            </a:r>
            <a:r>
              <a:rPr lang="en-US" sz="1400" b="1" err="1">
                <a:solidFill>
                  <a:schemeClr val="accent2"/>
                </a:solidFill>
              </a:rPr>
              <a:t>outcome</a:t>
            </a:r>
            <a:r>
              <a:rPr lang="en-US" sz="1400" b="1" baseline="30000" err="1">
                <a:solidFill>
                  <a:schemeClr val="accent2"/>
                </a:solidFill>
              </a:rPr>
              <a:t>a</a:t>
            </a:r>
            <a:r>
              <a:rPr lang="en-US" sz="1400" b="1">
                <a:solidFill>
                  <a:schemeClr val="accent2"/>
                </a:solidFill>
              </a:rPr>
              <a:t> across KDIGO risk </a:t>
            </a:r>
            <a:r>
              <a:rPr lang="en-US" sz="1400" b="1" err="1">
                <a:solidFill>
                  <a:schemeClr val="accent2"/>
                </a:solidFill>
              </a:rPr>
              <a:t>categories</a:t>
            </a:r>
            <a:r>
              <a:rPr lang="en-US" sz="1400" b="1" baseline="30000" err="1">
                <a:solidFill>
                  <a:schemeClr val="accent2"/>
                </a:solidFill>
              </a:rPr>
              <a:t>b</a:t>
            </a:r>
            <a:endParaRPr lang="en-US" sz="1400" b="1">
              <a:solidFill>
                <a:schemeClr val="accent2"/>
              </a:solidFill>
            </a:endParaRPr>
          </a:p>
        </p:txBody>
      </p:sp>
      <p:graphicFrame>
        <p:nvGraphicFramePr>
          <p:cNvPr id="15" name="Table 5">
            <a:extLst>
              <a:ext uri="{FF2B5EF4-FFF2-40B4-BE49-F238E27FC236}">
                <a16:creationId xmlns="" xmlns:a16="http://schemas.microsoft.com/office/drawing/2014/main" id="{1C5DEE7F-3FF3-4575-BFB2-BD4E739C5FA2}"/>
              </a:ext>
            </a:extLst>
          </p:cNvPr>
          <p:cNvGraphicFramePr>
            <a:graphicFrameLocks noGrp="1"/>
          </p:cNvGraphicFramePr>
          <p:nvPr/>
        </p:nvGraphicFramePr>
        <p:xfrm>
          <a:off x="457200" y="2383420"/>
          <a:ext cx="7571232" cy="1665194"/>
        </p:xfrm>
        <a:graphic>
          <a:graphicData uri="http://schemas.openxmlformats.org/drawingml/2006/table">
            <a:tbl>
              <a:tblPr firstRow="1">
                <a:tableStyleId>{21E4AEA4-8DFA-4A89-87EB-49C32662AFE0}</a:tableStyleId>
              </a:tblPr>
              <a:tblGrid>
                <a:gridCol w="1006437">
                  <a:extLst>
                    <a:ext uri="{9D8B030D-6E8A-4147-A177-3AD203B41FA5}">
                      <a16:colId xmlns="" xmlns:a16="http://schemas.microsoft.com/office/drawing/2014/main" val="3718075397"/>
                    </a:ext>
                  </a:extLst>
                </a:gridCol>
                <a:gridCol w="944503">
                  <a:extLst>
                    <a:ext uri="{9D8B030D-6E8A-4147-A177-3AD203B41FA5}">
                      <a16:colId xmlns="" xmlns:a16="http://schemas.microsoft.com/office/drawing/2014/main" val="3488655003"/>
                    </a:ext>
                  </a:extLst>
                </a:gridCol>
                <a:gridCol w="580637">
                  <a:extLst>
                    <a:ext uri="{9D8B030D-6E8A-4147-A177-3AD203B41FA5}">
                      <a16:colId xmlns="" xmlns:a16="http://schemas.microsoft.com/office/drawing/2014/main" val="3460992203"/>
                    </a:ext>
                  </a:extLst>
                </a:gridCol>
                <a:gridCol w="1081340">
                  <a:extLst>
                    <a:ext uri="{9D8B030D-6E8A-4147-A177-3AD203B41FA5}">
                      <a16:colId xmlns="" xmlns:a16="http://schemas.microsoft.com/office/drawing/2014/main" val="1567073908"/>
                    </a:ext>
                  </a:extLst>
                </a:gridCol>
                <a:gridCol w="76799">
                  <a:extLst>
                    <a:ext uri="{9D8B030D-6E8A-4147-A177-3AD203B41FA5}">
                      <a16:colId xmlns="" xmlns:a16="http://schemas.microsoft.com/office/drawing/2014/main" val="1997455244"/>
                    </a:ext>
                  </a:extLst>
                </a:gridCol>
                <a:gridCol w="633591">
                  <a:extLst>
                    <a:ext uri="{9D8B030D-6E8A-4147-A177-3AD203B41FA5}">
                      <a16:colId xmlns="" xmlns:a16="http://schemas.microsoft.com/office/drawing/2014/main" val="2674060893"/>
                    </a:ext>
                  </a:extLst>
                </a:gridCol>
                <a:gridCol w="1556285">
                  <a:extLst>
                    <a:ext uri="{9D8B030D-6E8A-4147-A177-3AD203B41FA5}">
                      <a16:colId xmlns="" xmlns:a16="http://schemas.microsoft.com/office/drawing/2014/main" val="3549510124"/>
                    </a:ext>
                  </a:extLst>
                </a:gridCol>
                <a:gridCol w="986257">
                  <a:extLst>
                    <a:ext uri="{9D8B030D-6E8A-4147-A177-3AD203B41FA5}">
                      <a16:colId xmlns="" xmlns:a16="http://schemas.microsoft.com/office/drawing/2014/main" val="4274192316"/>
                    </a:ext>
                  </a:extLst>
                </a:gridCol>
                <a:gridCol w="705383">
                  <a:extLst>
                    <a:ext uri="{9D8B030D-6E8A-4147-A177-3AD203B41FA5}">
                      <a16:colId xmlns="" xmlns:a16="http://schemas.microsoft.com/office/drawing/2014/main" val="2408022166"/>
                    </a:ext>
                  </a:extLst>
                </a:gridCol>
              </a:tblGrid>
              <a:tr h="221323">
                <a:tc>
                  <a:txBody>
                    <a:bodyPr/>
                    <a:lstStyle/>
                    <a:p>
                      <a:pPr algn="ctr"/>
                      <a:endParaRPr lang="en-US" sz="1000" b="1">
                        <a:solidFill>
                          <a:schemeClr val="bg1"/>
                        </a:solidFill>
                      </a:endParaRPr>
                    </a:p>
                  </a:txBody>
                  <a:tcPr marL="27432" marR="27432" marT="27432" marB="27432">
                    <a:lnB w="12700" cap="flat" cmpd="sng" algn="ctr">
                      <a:solidFill>
                        <a:schemeClr val="bg1"/>
                      </a:solidFill>
                      <a:prstDash val="solid"/>
                      <a:round/>
                      <a:headEnd type="none" w="med" len="med"/>
                      <a:tailEnd type="none" w="med" len="med"/>
                    </a:lnB>
                  </a:tcPr>
                </a:tc>
                <a:tc gridSpan="2">
                  <a:txBody>
                    <a:bodyPr/>
                    <a:lstStyle/>
                    <a:p>
                      <a:pPr algn="ctr"/>
                      <a:r>
                        <a:rPr lang="en-US" sz="1000" b="1">
                          <a:solidFill>
                            <a:schemeClr val="bg1"/>
                          </a:solidFill>
                        </a:rPr>
                        <a:t>Dapagliflozin</a:t>
                      </a:r>
                    </a:p>
                  </a:txBody>
                  <a:tcPr marL="0" marR="0" marT="27432" marB="27432" anchor="ctr">
                    <a:lnB w="12700" cap="flat" cmpd="sng" algn="ctr">
                      <a:solidFill>
                        <a:schemeClr val="bg1"/>
                      </a:solidFill>
                      <a:prstDash val="solid"/>
                      <a:round/>
                      <a:headEnd type="none" w="med" len="med"/>
                      <a:tailEnd type="none" w="med" len="med"/>
                    </a:lnB>
                  </a:tcPr>
                </a:tc>
                <a:tc hMerge="1">
                  <a:txBody>
                    <a:bodyPr/>
                    <a:lstStyle/>
                    <a:p>
                      <a:endParaRPr lang="en-US"/>
                    </a:p>
                  </a:txBody>
                  <a:tcPr/>
                </a:tc>
                <a:tc gridSpan="3">
                  <a:txBody>
                    <a:bodyPr/>
                    <a:lstStyle/>
                    <a:p>
                      <a:pPr algn="ctr"/>
                      <a:r>
                        <a:rPr lang="en-US" sz="1000" b="1">
                          <a:solidFill>
                            <a:schemeClr val="bg1"/>
                          </a:solidFill>
                        </a:rPr>
                        <a:t>Placebo</a:t>
                      </a:r>
                    </a:p>
                  </a:txBody>
                  <a:tcPr marL="0" marR="0" marT="27432" marB="27432" anchor="ct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pPr algn="ctr"/>
                      <a:r>
                        <a:rPr lang="en-US" sz="900" b="1">
                          <a:solidFill>
                            <a:schemeClr val="bg1"/>
                          </a:solidFill>
                        </a:rPr>
                        <a:t>Placebo</a:t>
                      </a:r>
                    </a:p>
                  </a:txBody>
                  <a:tcPr marL="0" marR="0" marT="27432" marB="27432" anchor="ctr">
                    <a:lnB w="12700" cap="flat" cmpd="sng" algn="ctr">
                      <a:solidFill>
                        <a:schemeClr val="bg1"/>
                      </a:solidFill>
                      <a:prstDash val="solid"/>
                      <a:round/>
                      <a:headEnd type="none" w="med" len="med"/>
                      <a:tailEnd type="none" w="med" len="med"/>
                    </a:lnB>
                  </a:tcPr>
                </a:tc>
                <a:tc rowSpan="2">
                  <a:txBody>
                    <a:bodyPr/>
                    <a:lstStyle/>
                    <a:p>
                      <a:pPr algn="ctr"/>
                      <a:endParaRPr lang="en-US" sz="1000" b="1">
                        <a:solidFill>
                          <a:schemeClr val="bg1"/>
                        </a:solidFill>
                      </a:endParaRPr>
                    </a:p>
                  </a:txBody>
                  <a:tcPr marL="27432" marR="27432" marT="27432" marB="27432">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rowSpan="2">
                  <a:txBody>
                    <a:bodyPr/>
                    <a:lstStyle/>
                    <a:p>
                      <a:pPr algn="ctr"/>
                      <a:r>
                        <a:rPr lang="en-US" sz="1000" b="1">
                          <a:solidFill>
                            <a:schemeClr val="bg1"/>
                          </a:solidFill>
                        </a:rPr>
                        <a:t>Hazard Ratio</a:t>
                      </a:r>
                      <a:br>
                        <a:rPr lang="en-US" sz="1000" b="1">
                          <a:solidFill>
                            <a:schemeClr val="bg1"/>
                          </a:solidFill>
                        </a:rPr>
                      </a:br>
                      <a:r>
                        <a:rPr lang="en-US" sz="1000" b="1">
                          <a:solidFill>
                            <a:schemeClr val="bg1"/>
                          </a:solidFill>
                        </a:rPr>
                        <a:t>(95% CI)</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rowSpan="2">
                  <a:txBody>
                    <a:bodyPr/>
                    <a:lstStyle/>
                    <a:p>
                      <a:pPr algn="ctr"/>
                      <a:r>
                        <a:rPr lang="en-US" sz="1000" b="1">
                          <a:solidFill>
                            <a:schemeClr val="bg1"/>
                          </a:solidFill>
                        </a:rPr>
                        <a:t>Interaction</a:t>
                      </a:r>
                      <a:br>
                        <a:rPr lang="en-US" sz="1000" b="1">
                          <a:solidFill>
                            <a:schemeClr val="bg1"/>
                          </a:solidFill>
                        </a:rPr>
                      </a:br>
                      <a:r>
                        <a:rPr lang="en-US" sz="1000" b="1">
                          <a:solidFill>
                            <a:schemeClr val="bg1"/>
                          </a:solidFill>
                        </a:rPr>
                        <a:t>p-value</a:t>
                      </a:r>
                    </a:p>
                  </a:txBody>
                  <a:tcPr marL="27432" marR="27432" marT="27432" marB="27432" anchor="b">
                    <a:lnL w="127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18023520"/>
                  </a:ext>
                </a:extLst>
              </a:tr>
              <a:tr h="221323">
                <a:tc>
                  <a:txBody>
                    <a:bodyPr/>
                    <a:lstStyle/>
                    <a:p>
                      <a:pPr algn="ctr"/>
                      <a:endParaRPr lang="en-US" sz="1000" b="1">
                        <a:solidFill>
                          <a:schemeClr val="bg1"/>
                        </a:solidFill>
                      </a:endParaRPr>
                    </a:p>
                  </a:txBody>
                  <a:tcPr marL="27432" marR="27432" marT="27432" marB="27432">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00" b="1">
                          <a:solidFill>
                            <a:schemeClr val="bg1"/>
                          </a:solidFill>
                        </a:rPr>
                        <a:t>n/N (%)</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00" b="1">
                          <a:solidFill>
                            <a:schemeClr val="bg1"/>
                          </a:solidFill>
                        </a:rPr>
                        <a:t>KM, %</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000" b="1">
                          <a:solidFill>
                            <a:schemeClr val="bg1"/>
                          </a:solidFill>
                        </a:rPr>
                        <a:t>n/N (%)</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a:solidFill>
                            <a:schemeClr val="bg1"/>
                          </a:solidFill>
                        </a:rPr>
                        <a:t>KM, %</a:t>
                      </a:r>
                    </a:p>
                  </a:txBody>
                  <a:tcPr marL="27432" marR="27432" marT="27432" marB="27432"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endParaRPr lang="en-US"/>
                    </a:p>
                  </a:txBody>
                  <a:tcPr/>
                </a:tc>
                <a:tc vMerge="1">
                  <a:txBody>
                    <a:bodyPr/>
                    <a:lstStyle/>
                    <a:p>
                      <a:pPr algn="ctr"/>
                      <a:endParaRPr lang="en-US" sz="1000" b="1">
                        <a:solidFill>
                          <a:schemeClr val="bg1"/>
                        </a:solidFill>
                      </a:endParaRPr>
                    </a:p>
                  </a:txBody>
                  <a:tcPr marL="27432" marR="27432" marT="27432" marB="27432">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vMerge="1">
                  <a:txBody>
                    <a:bodyPr/>
                    <a:lstStyle/>
                    <a:p>
                      <a:pPr algn="ctr"/>
                      <a:endParaRPr lang="en-US" sz="1000" b="1">
                        <a:solidFill>
                          <a:schemeClr val="bg1"/>
                        </a:solidFill>
                      </a:endParaRPr>
                    </a:p>
                  </a:txBody>
                  <a:tcPr marL="27432" marR="27432" marT="27432" marB="2743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vMerge="1">
                  <a:txBody>
                    <a:bodyPr/>
                    <a:lstStyle/>
                    <a:p>
                      <a:pPr algn="ctr"/>
                      <a:endParaRPr lang="en-US" sz="900" b="1">
                        <a:solidFill>
                          <a:schemeClr val="bg1"/>
                        </a:solidFill>
                      </a:endParaRPr>
                    </a:p>
                  </a:txBody>
                  <a:tcPr marL="27432" marR="27432" marT="27432" marB="27432">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3218903311"/>
                  </a:ext>
                </a:extLst>
              </a:tr>
              <a:tr h="203758">
                <a:tc gridSpan="9">
                  <a:txBody>
                    <a:bodyPr/>
                    <a:lstStyle/>
                    <a:p>
                      <a:r>
                        <a:rPr lang="en-US" sz="900" b="1"/>
                        <a:t>Renal-specific composite </a:t>
                      </a:r>
                      <a:r>
                        <a:rPr lang="en-US" sz="900" b="1" err="1"/>
                        <a:t>outcome</a:t>
                      </a:r>
                      <a:r>
                        <a:rPr lang="en-US" sz="900" b="1" baseline="30000" err="1"/>
                        <a:t>a</a:t>
                      </a:r>
                      <a:endParaRPr lang="en-US" sz="900" b="1"/>
                    </a:p>
                  </a:txBody>
                  <a:tcPr marL="27432" marR="27432" marT="27432" marB="27432">
                    <a:lnL w="12700" cmpd="sng">
                      <a:noFill/>
                    </a:lnL>
                    <a:lnR w="12700" cmpd="sng">
                      <a:noFill/>
                    </a:lnR>
                    <a:lnT w="28575" cap="flat" cmpd="sng" algn="ctr">
                      <a:solidFill>
                        <a:schemeClr val="bg1"/>
                      </a:solidFill>
                      <a:prstDash val="solid"/>
                      <a:round/>
                      <a:headEnd type="none" w="med" len="med"/>
                      <a:tailEnd type="none" w="med" len="med"/>
                    </a:lnT>
                    <a:lnB w="12700" cmpd="sng">
                      <a:noFill/>
                    </a:lnB>
                    <a:solidFill>
                      <a:schemeClr val="bg1">
                        <a:lumMod val="85000"/>
                      </a:schemeClr>
                    </a:solidFill>
                  </a:tcPr>
                </a:tc>
                <a:tc hMerge="1">
                  <a:txBody>
                    <a:bodyPr/>
                    <a:lstStyle/>
                    <a:p>
                      <a:endParaRPr lang="en-US"/>
                    </a:p>
                  </a:txBody>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pPr algn="ctr"/>
                      <a:endParaRPr lang="en-US" sz="800"/>
                    </a:p>
                  </a:txBody>
                  <a:tcPr marL="27432" marR="27432" marT="27432" marB="27432">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hMerge="1">
                  <a:txBody>
                    <a:bodyPr/>
                    <a:lstStyle/>
                    <a:p>
                      <a:pPr algn="ctr"/>
                      <a:endParaRPr lang="en-US" sz="800"/>
                    </a:p>
                  </a:txBody>
                  <a:tcPr marL="27432" marR="27432" marT="27432" marB="27432">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hMerge="1">
                  <a:txBody>
                    <a:bodyPr/>
                    <a:lstStyle/>
                    <a:p>
                      <a:endParaRPr lang="en-US"/>
                    </a:p>
                  </a:txBody>
                  <a:tcPr/>
                </a:tc>
                <a:tc hMerge="1">
                  <a:txBody>
                    <a:bodyPr/>
                    <a:lstStyle/>
                    <a:p>
                      <a:pPr algn="ctr"/>
                      <a:endParaRPr lang="en-US" sz="800"/>
                    </a:p>
                  </a:txBody>
                  <a:tcPr marL="27432" marR="27432" marT="27432" marB="27432">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extLst>
                  <a:ext uri="{0D108BD9-81ED-4DB2-BD59-A6C34878D82A}">
                    <a16:rowId xmlns="" xmlns:a16="http://schemas.microsoft.com/office/drawing/2014/main" val="3915967175"/>
                  </a:ext>
                </a:extLst>
              </a:tr>
              <a:tr h="203758">
                <a:tc>
                  <a:txBody>
                    <a:bodyPr/>
                    <a:lstStyle/>
                    <a:p>
                      <a:r>
                        <a:rPr lang="en-US" sz="900"/>
                        <a:t>Overall</a:t>
                      </a:r>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a:txBody>
                    <a:bodyPr/>
                    <a:lstStyle/>
                    <a:p>
                      <a:pPr algn="ctr"/>
                      <a:r>
                        <a:rPr lang="en-US" sz="900"/>
                        <a:t>127/8582 (1.5)</a:t>
                      </a:r>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a:txBody>
                    <a:bodyPr/>
                    <a:lstStyle/>
                    <a:p>
                      <a:pPr algn="ctr"/>
                      <a:r>
                        <a:rPr lang="en-US" sz="900"/>
                        <a:t>1.5</a:t>
                      </a:r>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gridSpan="2">
                  <a:txBody>
                    <a:bodyPr/>
                    <a:lstStyle/>
                    <a:p>
                      <a:pPr algn="ctr"/>
                      <a:r>
                        <a:rPr lang="en-US" sz="900"/>
                        <a:t>238/8578 (2.8)</a:t>
                      </a:r>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hMerge="1">
                  <a:txBody>
                    <a:bodyPr/>
                    <a:lstStyle/>
                    <a:p>
                      <a:endParaRPr lang="en-US"/>
                    </a:p>
                  </a:txBody>
                  <a:tcPr>
                    <a:lnL w="12700" cmpd="sng">
                      <a:noFill/>
                    </a:lnL>
                  </a:tcPr>
                </a:tc>
                <a:tc>
                  <a:txBody>
                    <a:bodyPr/>
                    <a:lstStyle/>
                    <a:p>
                      <a:pPr algn="ctr"/>
                      <a:r>
                        <a:rPr lang="en-US" sz="900"/>
                        <a:t>2.6</a:t>
                      </a:r>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a:txBody>
                    <a:bodyPr/>
                    <a:lstStyle/>
                    <a:p>
                      <a:pPr algn="ctr"/>
                      <a:endParaRPr lang="en-US" sz="900"/>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a:txBody>
                    <a:bodyPr/>
                    <a:lstStyle/>
                    <a:p>
                      <a:pPr algn="ctr"/>
                      <a:r>
                        <a:rPr lang="en-US" sz="900"/>
                        <a:t>0.53 (0.43 - 0.66)</a:t>
                      </a:r>
                    </a:p>
                  </a:txBody>
                  <a:tcPr marL="0" marR="0"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tc>
                  <a:txBody>
                    <a:bodyPr/>
                    <a:lstStyle/>
                    <a:p>
                      <a:pPr algn="ctr"/>
                      <a:endParaRPr lang="en-US" sz="900"/>
                    </a:p>
                  </a:txBody>
                  <a:tcPr marL="27432" marR="27432" marT="27432" marB="27432">
                    <a:lnL w="12700" cmpd="sng">
                      <a:noFill/>
                    </a:lnL>
                    <a:lnR w="12700" cmpd="sng">
                      <a:noFill/>
                    </a:lnR>
                    <a:lnT w="12700" cmpd="sng">
                      <a:noFill/>
                    </a:lnT>
                    <a:lnB w="12700" cap="flat" cmpd="sng" algn="ctr">
                      <a:solidFill>
                        <a:schemeClr val="bg2"/>
                      </a:solidFill>
                      <a:prstDash val="solid"/>
                      <a:round/>
                      <a:headEnd type="none" w="med" len="med"/>
                      <a:tailEnd type="none" w="med" len="med"/>
                    </a:lnB>
                    <a:noFill/>
                  </a:tcPr>
                </a:tc>
                <a:extLst>
                  <a:ext uri="{0D108BD9-81ED-4DB2-BD59-A6C34878D82A}">
                    <a16:rowId xmlns="" xmlns:a16="http://schemas.microsoft.com/office/drawing/2014/main" val="2410063078"/>
                  </a:ext>
                </a:extLst>
              </a:tr>
              <a:tr h="203758">
                <a:tc>
                  <a:txBody>
                    <a:bodyPr/>
                    <a:lstStyle/>
                    <a:p>
                      <a:r>
                        <a:rPr lang="en-US" sz="900"/>
                        <a:t>  Low risk</a:t>
                      </a:r>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a:txBody>
                    <a:bodyPr/>
                    <a:lstStyle/>
                    <a:p>
                      <a:pPr algn="ctr"/>
                      <a:r>
                        <a:rPr lang="en-US" sz="900"/>
                        <a:t>46/5485 (0.8)</a:t>
                      </a:r>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a:txBody>
                    <a:bodyPr/>
                    <a:lstStyle/>
                    <a:p>
                      <a:pPr algn="ctr"/>
                      <a:r>
                        <a:rPr lang="en-US" sz="900"/>
                        <a:t>0.8</a:t>
                      </a:r>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gridSpan="2">
                  <a:txBody>
                    <a:bodyPr/>
                    <a:lstStyle/>
                    <a:p>
                      <a:pPr algn="ctr"/>
                      <a:r>
                        <a:rPr lang="en-US" sz="900"/>
                        <a:t>85/5473 (1.6)</a:t>
                      </a:r>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hMerge="1">
                  <a:txBody>
                    <a:bodyPr/>
                    <a:lstStyle/>
                    <a:p>
                      <a:endParaRPr lang="en-US"/>
                    </a:p>
                  </a:txBody>
                  <a:tcPr>
                    <a:lnL w="12700" cmpd="sng">
                      <a:noFill/>
                    </a:lnL>
                  </a:tcPr>
                </a:tc>
                <a:tc>
                  <a:txBody>
                    <a:bodyPr/>
                    <a:lstStyle/>
                    <a:p>
                      <a:pPr algn="ctr"/>
                      <a:r>
                        <a:rPr lang="en-US" sz="900"/>
                        <a:t>1.4</a:t>
                      </a:r>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a:txBody>
                    <a:bodyPr/>
                    <a:lstStyle/>
                    <a:p>
                      <a:pPr algn="ctr"/>
                      <a:endParaRPr lang="en-US" sz="900"/>
                    </a:p>
                  </a:txBody>
                  <a:tcPr marL="27432" marR="27432"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a:txBody>
                    <a:bodyPr/>
                    <a:lstStyle/>
                    <a:p>
                      <a:pPr algn="ctr"/>
                      <a:r>
                        <a:rPr lang="en-US" sz="900"/>
                        <a:t>0.54 (0.38 - 0.77)</a:t>
                      </a:r>
                    </a:p>
                  </a:txBody>
                  <a:tcPr marL="0" marR="0" marT="27432" marB="27432">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tc rowSpan="4">
                  <a:txBody>
                    <a:bodyPr/>
                    <a:lstStyle/>
                    <a:p>
                      <a:pPr algn="ctr"/>
                      <a:r>
                        <a:rPr lang="en-US" sz="900"/>
                        <a:t>0.9681</a:t>
                      </a:r>
                    </a:p>
                  </a:txBody>
                  <a:tcPr marL="27432" marR="27432" marT="27432" marB="27432" anchor="ctr">
                    <a:lnL w="12700" cmpd="sng">
                      <a:noFill/>
                    </a:lnL>
                    <a:lnR w="12700" cmpd="sng">
                      <a:noFill/>
                    </a:lnR>
                    <a:lnT w="12700" cap="flat" cmpd="sng" algn="ctr">
                      <a:solidFill>
                        <a:schemeClr val="bg2"/>
                      </a:solidFill>
                      <a:prstDash val="solid"/>
                      <a:round/>
                      <a:headEnd type="none" w="med" len="med"/>
                      <a:tailEnd type="none" w="med" len="med"/>
                    </a:lnT>
                    <a:lnB w="12700" cmpd="sng">
                      <a:noFill/>
                    </a:lnB>
                    <a:noFill/>
                  </a:tcPr>
                </a:tc>
                <a:extLst>
                  <a:ext uri="{0D108BD9-81ED-4DB2-BD59-A6C34878D82A}">
                    <a16:rowId xmlns="" xmlns:a16="http://schemas.microsoft.com/office/drawing/2014/main" val="3896715265"/>
                  </a:ext>
                </a:extLst>
              </a:tr>
              <a:tr h="203758">
                <a:tc>
                  <a:txBody>
                    <a:bodyPr/>
                    <a:lstStyle/>
                    <a:p>
                      <a:r>
                        <a:rPr lang="en-US" sz="900"/>
                        <a:t>  Moderate risk</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34/2124 (1.6)</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1.6</a:t>
                      </a:r>
                    </a:p>
                  </a:txBody>
                  <a:tcPr marL="27432" marR="27432" marT="27432" marB="27432">
                    <a:lnL w="12700" cmpd="sng">
                      <a:noFill/>
                    </a:lnL>
                    <a:lnR w="12700" cmpd="sng">
                      <a:noFill/>
                    </a:lnR>
                    <a:lnT w="12700" cmpd="sng">
                      <a:noFill/>
                    </a:lnT>
                    <a:lnB w="12700" cmpd="sng">
                      <a:noFill/>
                    </a:lnB>
                    <a:noFill/>
                  </a:tcPr>
                </a:tc>
                <a:tc gridSpan="2">
                  <a:txBody>
                    <a:bodyPr/>
                    <a:lstStyle/>
                    <a:p>
                      <a:pPr algn="ctr"/>
                      <a:r>
                        <a:rPr lang="en-US" sz="900"/>
                        <a:t>69/2119 (3.3)</a:t>
                      </a:r>
                    </a:p>
                  </a:txBody>
                  <a:tcPr marL="27432" marR="27432" marT="27432" marB="27432">
                    <a:lnL w="12700" cmpd="sng">
                      <a:noFill/>
                    </a:lnL>
                    <a:lnR w="12700" cmpd="sng">
                      <a:noFill/>
                    </a:lnR>
                    <a:lnT w="12700" cmpd="sng">
                      <a:noFill/>
                    </a:lnT>
                    <a:lnB w="12700" cmpd="sng">
                      <a:noFill/>
                    </a:lnB>
                    <a:noFill/>
                  </a:tcPr>
                </a:tc>
                <a:tc hMerge="1">
                  <a:txBody>
                    <a:bodyPr/>
                    <a:lstStyle/>
                    <a:p>
                      <a:endParaRPr lang="en-US"/>
                    </a:p>
                  </a:txBody>
                  <a:tcPr>
                    <a:lnL w="12700" cmpd="sng">
                      <a:noFill/>
                    </a:lnL>
                  </a:tcPr>
                </a:tc>
                <a:tc>
                  <a:txBody>
                    <a:bodyPr/>
                    <a:lstStyle/>
                    <a:p>
                      <a:pPr algn="ctr"/>
                      <a:r>
                        <a:rPr lang="en-US" sz="900"/>
                        <a:t>3.3</a:t>
                      </a:r>
                    </a:p>
                  </a:txBody>
                  <a:tcPr marL="27432" marR="27432" marT="27432" marB="27432">
                    <a:lnL w="12700" cmpd="sng">
                      <a:noFill/>
                    </a:lnL>
                    <a:lnR w="12700" cmpd="sng">
                      <a:noFill/>
                    </a:lnR>
                    <a:lnT w="12700" cmpd="sng">
                      <a:noFill/>
                    </a:lnT>
                    <a:lnB w="12700" cmpd="sng">
                      <a:noFill/>
                    </a:lnB>
                    <a:noFill/>
                  </a:tcPr>
                </a:tc>
                <a:tc>
                  <a:txBody>
                    <a:bodyPr/>
                    <a:lstStyle/>
                    <a:p>
                      <a:pPr algn="ctr"/>
                      <a:endParaRPr lang="en-US" sz="900"/>
                    </a:p>
                  </a:txBody>
                  <a:tcPr marL="27432" marR="27432" marT="27432" marB="27432">
                    <a:lnL w="12700" cmpd="sng">
                      <a:noFill/>
                    </a:lnL>
                    <a:lnR w="12700" cmpd="sng">
                      <a:noFill/>
                    </a:lnR>
                    <a:lnT w="12700" cmpd="sng">
                      <a:noFill/>
                    </a:lnT>
                    <a:lnB w="12700" cmpd="sng">
                      <a:noFill/>
                    </a:lnB>
                    <a:noFill/>
                  </a:tcPr>
                </a:tc>
                <a:tc>
                  <a:txBody>
                    <a:bodyPr/>
                    <a:lstStyle/>
                    <a:p>
                      <a:pPr algn="ctr"/>
                      <a:r>
                        <a:rPr lang="en-US" sz="900"/>
                        <a:t>0.48 (0.32 - 0.73)</a:t>
                      </a:r>
                    </a:p>
                  </a:txBody>
                  <a:tcPr marL="0" marR="0" marT="27432" marB="27432">
                    <a:lnL w="12700" cmpd="sng">
                      <a:noFill/>
                    </a:lnL>
                    <a:lnR w="12700" cmpd="sng">
                      <a:noFill/>
                    </a:lnR>
                    <a:lnT w="12700" cmpd="sng">
                      <a:noFill/>
                    </a:lnT>
                    <a:lnB w="12700" cmpd="sng">
                      <a:noFill/>
                    </a:lnB>
                    <a:noFill/>
                  </a:tcPr>
                </a:tc>
                <a:tc vMerge="1">
                  <a:txBody>
                    <a:bodyPr/>
                    <a:lstStyle/>
                    <a:p>
                      <a:pPr algn="ctr"/>
                      <a:r>
                        <a:rPr lang="en-US" sz="900"/>
                        <a:t>0.9681</a:t>
                      </a:r>
                    </a:p>
                  </a:txBody>
                  <a:tcPr marL="27432" marR="27432" marT="27432" marB="27432">
                    <a:lnL w="12700" cmpd="sng">
                      <a:noFill/>
                    </a:lnL>
                    <a:lnR w="12700" cmpd="sng">
                      <a:noFill/>
                    </a:lnR>
                    <a:lnT w="12700" cmpd="sng">
                      <a:noFill/>
                    </a:lnT>
                    <a:lnB w="12700" cmpd="sng">
                      <a:noFill/>
                    </a:lnB>
                    <a:noFill/>
                  </a:tcPr>
                </a:tc>
                <a:extLst>
                  <a:ext uri="{0D108BD9-81ED-4DB2-BD59-A6C34878D82A}">
                    <a16:rowId xmlns="" xmlns:a16="http://schemas.microsoft.com/office/drawing/2014/main" val="2822404351"/>
                  </a:ext>
                </a:extLst>
              </a:tr>
              <a:tr h="203758">
                <a:tc>
                  <a:txBody>
                    <a:bodyPr/>
                    <a:lstStyle/>
                    <a:p>
                      <a:r>
                        <a:rPr lang="en-US" sz="900"/>
                        <a:t>  High risk</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30/706 (4.2)</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3.9</a:t>
                      </a:r>
                    </a:p>
                  </a:txBody>
                  <a:tcPr marL="27432" marR="27432" marT="27432" marB="27432">
                    <a:lnL w="12700" cmpd="sng">
                      <a:noFill/>
                    </a:lnL>
                    <a:lnR w="12700" cmpd="sng">
                      <a:noFill/>
                    </a:lnR>
                    <a:lnT w="12700" cmpd="sng">
                      <a:noFill/>
                    </a:lnT>
                    <a:lnB w="12700" cmpd="sng">
                      <a:noFill/>
                    </a:lnB>
                    <a:noFill/>
                  </a:tcPr>
                </a:tc>
                <a:tc gridSpan="2">
                  <a:txBody>
                    <a:bodyPr/>
                    <a:lstStyle/>
                    <a:p>
                      <a:pPr algn="ctr"/>
                      <a:r>
                        <a:rPr lang="en-US" sz="900"/>
                        <a:t>60/697 (8.6)</a:t>
                      </a:r>
                    </a:p>
                  </a:txBody>
                  <a:tcPr marL="27432" marR="27432" marT="27432" marB="27432">
                    <a:lnL w="12700" cmpd="sng">
                      <a:noFill/>
                    </a:lnL>
                    <a:lnR w="12700" cmpd="sng">
                      <a:noFill/>
                    </a:lnR>
                    <a:lnT w="12700" cmpd="sng">
                      <a:noFill/>
                    </a:lnT>
                    <a:lnB w="12700" cmpd="sng">
                      <a:noFill/>
                    </a:lnB>
                    <a:noFill/>
                  </a:tcPr>
                </a:tc>
                <a:tc hMerge="1">
                  <a:txBody>
                    <a:bodyPr/>
                    <a:lstStyle/>
                    <a:p>
                      <a:endParaRPr lang="en-US"/>
                    </a:p>
                  </a:txBody>
                  <a:tcPr>
                    <a:lnL w="12700" cmpd="sng">
                      <a:noFill/>
                    </a:lnL>
                  </a:tcPr>
                </a:tc>
                <a:tc>
                  <a:txBody>
                    <a:bodyPr/>
                    <a:lstStyle/>
                    <a:p>
                      <a:pPr algn="ctr"/>
                      <a:r>
                        <a:rPr lang="en-US" sz="900"/>
                        <a:t>8.5</a:t>
                      </a:r>
                    </a:p>
                  </a:txBody>
                  <a:tcPr marL="27432" marR="27432" marT="27432" marB="27432">
                    <a:lnL w="12700" cmpd="sng">
                      <a:noFill/>
                    </a:lnL>
                    <a:lnR w="12700" cmpd="sng">
                      <a:noFill/>
                    </a:lnR>
                    <a:lnT w="12700" cmpd="sng">
                      <a:noFill/>
                    </a:lnT>
                    <a:lnB w="12700" cmpd="sng">
                      <a:noFill/>
                    </a:lnB>
                    <a:noFill/>
                  </a:tcPr>
                </a:tc>
                <a:tc>
                  <a:txBody>
                    <a:bodyPr/>
                    <a:lstStyle/>
                    <a:p>
                      <a:pPr algn="ctr"/>
                      <a:endParaRPr lang="en-US" sz="900"/>
                    </a:p>
                  </a:txBody>
                  <a:tcPr marL="27432" marR="27432" marT="27432" marB="27432">
                    <a:lnL w="12700" cmpd="sng">
                      <a:noFill/>
                    </a:lnL>
                    <a:lnR w="12700" cmpd="sng">
                      <a:noFill/>
                    </a:lnR>
                    <a:lnT w="12700" cmpd="sng">
                      <a:noFill/>
                    </a:lnT>
                    <a:lnB w="12700" cmpd="sng">
                      <a:noFill/>
                    </a:lnB>
                    <a:noFill/>
                  </a:tcPr>
                </a:tc>
                <a:tc>
                  <a:txBody>
                    <a:bodyPr/>
                    <a:lstStyle/>
                    <a:p>
                      <a:pPr algn="ctr"/>
                      <a:r>
                        <a:rPr lang="en-US" sz="900"/>
                        <a:t>0.48 (0.31 - 0.75)</a:t>
                      </a:r>
                    </a:p>
                  </a:txBody>
                  <a:tcPr marL="0" marR="0" marT="27432" marB="27432">
                    <a:lnL w="12700" cmpd="sng">
                      <a:noFill/>
                    </a:lnL>
                    <a:lnR w="12700" cmpd="sng">
                      <a:noFill/>
                    </a:lnR>
                    <a:lnT w="12700" cmpd="sng">
                      <a:noFill/>
                    </a:lnT>
                    <a:lnB w="12700" cmpd="sng">
                      <a:noFill/>
                    </a:lnB>
                    <a:noFill/>
                  </a:tcPr>
                </a:tc>
                <a:tc vMerge="1">
                  <a:txBody>
                    <a:bodyPr/>
                    <a:lstStyle/>
                    <a:p>
                      <a:pPr algn="ctr"/>
                      <a:endParaRPr lang="en-US" sz="900"/>
                    </a:p>
                  </a:txBody>
                  <a:tcPr marL="27432" marR="27432" marT="27432" marB="27432">
                    <a:lnL w="12700" cmpd="sng">
                      <a:noFill/>
                    </a:lnL>
                    <a:lnR w="12700" cmpd="sng">
                      <a:noFill/>
                    </a:lnR>
                    <a:lnT w="12700" cmpd="sng">
                      <a:noFill/>
                    </a:lnT>
                    <a:lnB w="12700" cmpd="sng">
                      <a:noFill/>
                    </a:lnB>
                    <a:noFill/>
                  </a:tcPr>
                </a:tc>
                <a:extLst>
                  <a:ext uri="{0D108BD9-81ED-4DB2-BD59-A6C34878D82A}">
                    <a16:rowId xmlns="" xmlns:a16="http://schemas.microsoft.com/office/drawing/2014/main" val="1283966671"/>
                  </a:ext>
                </a:extLst>
              </a:tr>
              <a:tr h="203758">
                <a:tc>
                  <a:txBody>
                    <a:bodyPr/>
                    <a:lstStyle/>
                    <a:p>
                      <a:r>
                        <a:rPr lang="en-US" sz="900"/>
                        <a:t>  Very high risk</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10/114 (8.8)</a:t>
                      </a:r>
                    </a:p>
                  </a:txBody>
                  <a:tcPr marL="27432" marR="27432" marT="27432" marB="27432">
                    <a:lnL w="12700" cmpd="sng">
                      <a:noFill/>
                    </a:lnL>
                    <a:lnR w="12700" cmpd="sng">
                      <a:noFill/>
                    </a:lnR>
                    <a:lnT w="12700" cmpd="sng">
                      <a:noFill/>
                    </a:lnT>
                    <a:lnB w="12700" cmpd="sng">
                      <a:noFill/>
                    </a:lnB>
                    <a:noFill/>
                  </a:tcPr>
                </a:tc>
                <a:tc>
                  <a:txBody>
                    <a:bodyPr/>
                    <a:lstStyle/>
                    <a:p>
                      <a:pPr algn="ctr"/>
                      <a:r>
                        <a:rPr lang="en-US" sz="900"/>
                        <a:t>9.9</a:t>
                      </a:r>
                    </a:p>
                  </a:txBody>
                  <a:tcPr marL="27432" marR="27432" marT="27432" marB="27432">
                    <a:lnL w="12700" cmpd="sng">
                      <a:noFill/>
                    </a:lnL>
                    <a:lnR w="12700" cmpd="sng">
                      <a:noFill/>
                    </a:lnR>
                    <a:lnT w="12700" cmpd="sng">
                      <a:noFill/>
                    </a:lnT>
                    <a:lnB w="12700" cmpd="sng">
                      <a:noFill/>
                    </a:lnB>
                    <a:noFill/>
                  </a:tcPr>
                </a:tc>
                <a:tc gridSpan="2">
                  <a:txBody>
                    <a:bodyPr/>
                    <a:lstStyle/>
                    <a:p>
                      <a:pPr algn="ctr"/>
                      <a:r>
                        <a:rPr lang="en-US" sz="900"/>
                        <a:t>22/124 (17.7)</a:t>
                      </a:r>
                    </a:p>
                  </a:txBody>
                  <a:tcPr marL="27432" marR="27432" marT="27432" marB="27432">
                    <a:lnL w="12700" cmpd="sng">
                      <a:noFill/>
                    </a:lnL>
                    <a:lnR w="12700" cmpd="sng">
                      <a:noFill/>
                    </a:lnR>
                    <a:lnT w="12700" cmpd="sng">
                      <a:noFill/>
                    </a:lnT>
                    <a:lnB w="12700" cmpd="sng">
                      <a:noFill/>
                    </a:lnB>
                    <a:noFill/>
                  </a:tcPr>
                </a:tc>
                <a:tc hMerge="1">
                  <a:txBody>
                    <a:bodyPr/>
                    <a:lstStyle/>
                    <a:p>
                      <a:endParaRPr lang="en-US"/>
                    </a:p>
                  </a:txBody>
                  <a:tcPr>
                    <a:lnL w="12700" cmpd="sng">
                      <a:noFill/>
                    </a:lnL>
                  </a:tcPr>
                </a:tc>
                <a:tc>
                  <a:txBody>
                    <a:bodyPr/>
                    <a:lstStyle/>
                    <a:p>
                      <a:pPr algn="ctr"/>
                      <a:r>
                        <a:rPr lang="en-US" sz="900"/>
                        <a:t>18.1</a:t>
                      </a:r>
                    </a:p>
                  </a:txBody>
                  <a:tcPr marL="27432" marR="27432" marT="27432" marB="27432">
                    <a:lnL w="12700" cmpd="sng">
                      <a:noFill/>
                    </a:lnL>
                    <a:lnR w="12700" cmpd="sng">
                      <a:noFill/>
                    </a:lnR>
                    <a:lnT w="12700" cmpd="sng">
                      <a:noFill/>
                    </a:lnT>
                    <a:lnB w="12700" cmpd="sng">
                      <a:noFill/>
                    </a:lnB>
                    <a:noFill/>
                  </a:tcPr>
                </a:tc>
                <a:tc>
                  <a:txBody>
                    <a:bodyPr/>
                    <a:lstStyle/>
                    <a:p>
                      <a:pPr algn="ctr"/>
                      <a:endParaRPr lang="en-US" sz="900"/>
                    </a:p>
                  </a:txBody>
                  <a:tcPr marL="27432" marR="27432" marT="27432" marB="27432">
                    <a:lnL w="12700" cmpd="sng">
                      <a:noFill/>
                    </a:lnL>
                    <a:lnR w="12700" cmpd="sng">
                      <a:noFill/>
                    </a:lnR>
                    <a:lnT w="12700" cmpd="sng">
                      <a:noFill/>
                    </a:lnT>
                    <a:lnB w="12700" cmpd="sng">
                      <a:noFill/>
                    </a:lnB>
                    <a:noFill/>
                  </a:tcPr>
                </a:tc>
                <a:tc>
                  <a:txBody>
                    <a:bodyPr/>
                    <a:lstStyle/>
                    <a:p>
                      <a:pPr algn="ctr"/>
                      <a:r>
                        <a:rPr lang="en-US" sz="900"/>
                        <a:t>0.41 (0.19 - 0.88)</a:t>
                      </a:r>
                    </a:p>
                  </a:txBody>
                  <a:tcPr marL="0" marR="0" marT="27432" marB="27432">
                    <a:lnL w="12700" cmpd="sng">
                      <a:noFill/>
                    </a:lnL>
                    <a:lnR w="12700" cmpd="sng">
                      <a:noFill/>
                    </a:lnR>
                    <a:lnT w="12700" cmpd="sng">
                      <a:noFill/>
                    </a:lnT>
                    <a:lnB w="12700" cmpd="sng">
                      <a:noFill/>
                    </a:lnB>
                    <a:noFill/>
                  </a:tcPr>
                </a:tc>
                <a:tc vMerge="1">
                  <a:txBody>
                    <a:bodyPr/>
                    <a:lstStyle/>
                    <a:p>
                      <a:pPr algn="ctr"/>
                      <a:endParaRPr lang="en-US" sz="900"/>
                    </a:p>
                  </a:txBody>
                  <a:tcPr marL="27432" marR="27432" marT="27432" marB="27432">
                    <a:lnL w="12700" cmpd="sng">
                      <a:noFill/>
                    </a:lnL>
                    <a:lnR w="12700" cmpd="sng">
                      <a:noFill/>
                    </a:lnR>
                    <a:lnT w="12700" cmpd="sng">
                      <a:noFill/>
                    </a:lnT>
                    <a:lnB w="12700" cmpd="sng">
                      <a:noFill/>
                    </a:lnB>
                    <a:noFill/>
                  </a:tcPr>
                </a:tc>
                <a:extLst>
                  <a:ext uri="{0D108BD9-81ED-4DB2-BD59-A6C34878D82A}">
                    <a16:rowId xmlns="" xmlns:a16="http://schemas.microsoft.com/office/drawing/2014/main" val="2109869065"/>
                  </a:ext>
                </a:extLst>
              </a:tr>
            </a:tbl>
          </a:graphicData>
        </a:graphic>
      </p:graphicFrame>
      <p:grpSp>
        <p:nvGrpSpPr>
          <p:cNvPr id="16" name="Group 15">
            <a:extLst>
              <a:ext uri="{FF2B5EF4-FFF2-40B4-BE49-F238E27FC236}">
                <a16:creationId xmlns="" xmlns:a16="http://schemas.microsoft.com/office/drawing/2014/main" id="{B7CFAC95-474C-4A75-906A-174BB99286EE}"/>
              </a:ext>
            </a:extLst>
          </p:cNvPr>
          <p:cNvGrpSpPr/>
          <p:nvPr/>
        </p:nvGrpSpPr>
        <p:grpSpPr>
          <a:xfrm>
            <a:off x="4496455" y="2826360"/>
            <a:ext cx="2857225" cy="1580463"/>
            <a:chOff x="4216716" y="4287090"/>
            <a:chExt cx="3420513" cy="1580463"/>
          </a:xfrm>
        </p:grpSpPr>
        <p:grpSp>
          <p:nvGrpSpPr>
            <p:cNvPr id="17" name="Group 16">
              <a:extLst>
                <a:ext uri="{FF2B5EF4-FFF2-40B4-BE49-F238E27FC236}">
                  <a16:creationId xmlns="" xmlns:a16="http://schemas.microsoft.com/office/drawing/2014/main" id="{AF7E50F0-5481-462E-87BD-D79EDD4589E3}"/>
                </a:ext>
              </a:extLst>
            </p:cNvPr>
            <p:cNvGrpSpPr/>
            <p:nvPr/>
          </p:nvGrpSpPr>
          <p:grpSpPr>
            <a:xfrm>
              <a:off x="4216716" y="4287090"/>
              <a:ext cx="2279302" cy="1451180"/>
              <a:chOff x="2105535" y="4270089"/>
              <a:chExt cx="3549866" cy="1623807"/>
            </a:xfrm>
          </p:grpSpPr>
          <p:graphicFrame>
            <p:nvGraphicFramePr>
              <p:cNvPr id="24" name="Content Placeholder 21">
                <a:extLst>
                  <a:ext uri="{FF2B5EF4-FFF2-40B4-BE49-F238E27FC236}">
                    <a16:creationId xmlns="" xmlns:a16="http://schemas.microsoft.com/office/drawing/2014/main" id="{113579C3-19D5-4D6F-AC5E-430DAD0DFAC1}"/>
                  </a:ext>
                </a:extLst>
              </p:cNvPr>
              <p:cNvGraphicFramePr>
                <a:graphicFrameLocks/>
              </p:cNvGraphicFramePr>
              <p:nvPr/>
            </p:nvGraphicFramePr>
            <p:xfrm>
              <a:off x="2343334" y="4270089"/>
              <a:ext cx="3312067" cy="1426625"/>
            </p:xfrm>
            <a:graphic>
              <a:graphicData uri="http://schemas.openxmlformats.org/drawingml/2006/chart">
                <c:chart xmlns:c="http://schemas.openxmlformats.org/drawingml/2006/chart" xmlns:r="http://schemas.openxmlformats.org/officeDocument/2006/relationships" r:id="rId5"/>
              </a:graphicData>
            </a:graphic>
          </p:graphicFrame>
          <p:sp>
            <p:nvSpPr>
              <p:cNvPr id="25" name="TextBox 24">
                <a:extLst>
                  <a:ext uri="{FF2B5EF4-FFF2-40B4-BE49-F238E27FC236}">
                    <a16:creationId xmlns="" xmlns:a16="http://schemas.microsoft.com/office/drawing/2014/main" id="{AD957FA2-0072-471E-8E0B-7FC607CBD0ED}"/>
                  </a:ext>
                </a:extLst>
              </p:cNvPr>
              <p:cNvSpPr txBox="1"/>
              <p:nvPr/>
            </p:nvSpPr>
            <p:spPr>
              <a:xfrm>
                <a:off x="2105535" y="5652822"/>
                <a:ext cx="720889" cy="24107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0.19</a:t>
                </a:r>
              </a:p>
            </p:txBody>
          </p:sp>
          <p:sp>
            <p:nvSpPr>
              <p:cNvPr id="26" name="TextBox 25">
                <a:extLst>
                  <a:ext uri="{FF2B5EF4-FFF2-40B4-BE49-F238E27FC236}">
                    <a16:creationId xmlns="" xmlns:a16="http://schemas.microsoft.com/office/drawing/2014/main" id="{2F448B39-790F-4BD7-99F2-E32EDF2D0DB9}"/>
                  </a:ext>
                </a:extLst>
              </p:cNvPr>
              <p:cNvSpPr txBox="1"/>
              <p:nvPr/>
            </p:nvSpPr>
            <p:spPr>
              <a:xfrm>
                <a:off x="4915704" y="5652824"/>
                <a:ext cx="613293" cy="24107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1.0</a:t>
                </a:r>
              </a:p>
            </p:txBody>
          </p:sp>
          <p:sp>
            <p:nvSpPr>
              <p:cNvPr id="27" name="TextBox 26">
                <a:extLst>
                  <a:ext uri="{FF2B5EF4-FFF2-40B4-BE49-F238E27FC236}">
                    <a16:creationId xmlns="" xmlns:a16="http://schemas.microsoft.com/office/drawing/2014/main" id="{5D1DC449-5573-4534-974B-1AA3281A02F8}"/>
                  </a:ext>
                </a:extLst>
              </p:cNvPr>
              <p:cNvSpPr txBox="1"/>
              <p:nvPr/>
            </p:nvSpPr>
            <p:spPr>
              <a:xfrm>
                <a:off x="3798368" y="5652824"/>
                <a:ext cx="613293" cy="24107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0.5</a:t>
                </a:r>
              </a:p>
            </p:txBody>
          </p:sp>
        </p:grpSp>
        <p:sp>
          <p:nvSpPr>
            <p:cNvPr id="18" name="TextBox 17">
              <a:extLst>
                <a:ext uri="{FF2B5EF4-FFF2-40B4-BE49-F238E27FC236}">
                  <a16:creationId xmlns="" xmlns:a16="http://schemas.microsoft.com/office/drawing/2014/main" id="{2008B4F8-D0AF-490A-AE69-2E4D2B0BCDA2}"/>
                </a:ext>
              </a:extLst>
            </p:cNvPr>
            <p:cNvSpPr txBox="1"/>
            <p:nvPr/>
          </p:nvSpPr>
          <p:spPr>
            <a:xfrm>
              <a:off x="6552595" y="5652109"/>
              <a:ext cx="108463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sp>
          <p:nvSpPr>
            <p:cNvPr id="19" name="TextBox 18">
              <a:extLst>
                <a:ext uri="{FF2B5EF4-FFF2-40B4-BE49-F238E27FC236}">
                  <a16:creationId xmlns="" xmlns:a16="http://schemas.microsoft.com/office/drawing/2014/main" id="{D5EE7F69-05FE-42D5-9BD5-C1B87D097669}"/>
                </a:ext>
              </a:extLst>
            </p:cNvPr>
            <p:cNvSpPr txBox="1"/>
            <p:nvPr/>
          </p:nvSpPr>
          <p:spPr>
            <a:xfrm>
              <a:off x="4528659" y="5652109"/>
              <a:ext cx="1376326" cy="21544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cxnSp>
          <p:nvCxnSpPr>
            <p:cNvPr id="20" name="Straight Arrow Connector 19">
              <a:extLst>
                <a:ext uri="{FF2B5EF4-FFF2-40B4-BE49-F238E27FC236}">
                  <a16:creationId xmlns="" xmlns:a16="http://schemas.microsoft.com/office/drawing/2014/main" id="{F90D5A10-912E-4721-AAF9-A68365CDC0DC}"/>
                </a:ext>
              </a:extLst>
            </p:cNvPr>
            <p:cNvCxnSpPr/>
            <p:nvPr/>
          </p:nvCxnSpPr>
          <p:spPr>
            <a:xfrm>
              <a:off x="6251918" y="5762131"/>
              <a:ext cx="3268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 xmlns:a16="http://schemas.microsoft.com/office/drawing/2014/main" id="{1DA3AACC-7247-4D7F-B1BF-FED0ED23EDC7}"/>
                </a:ext>
              </a:extLst>
            </p:cNvPr>
            <p:cNvCxnSpPr>
              <a:cxnSpLocks/>
            </p:cNvCxnSpPr>
            <p:nvPr/>
          </p:nvCxnSpPr>
          <p:spPr>
            <a:xfrm flipH="1">
              <a:off x="5873589" y="5762131"/>
              <a:ext cx="3268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82A25A64-1B13-48F5-9546-23D8401440D4}"/>
                </a:ext>
              </a:extLst>
            </p:cNvPr>
            <p:cNvCxnSpPr>
              <a:cxnSpLocks/>
            </p:cNvCxnSpPr>
            <p:nvPr/>
          </p:nvCxnSpPr>
          <p:spPr>
            <a:xfrm>
              <a:off x="6426669" y="5492602"/>
              <a:ext cx="1" cy="73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 xmlns:a16="http://schemas.microsoft.com/office/drawing/2014/main" id="{E024E834-354F-4337-A3B3-D0673A4E4A29}"/>
                </a:ext>
              </a:extLst>
            </p:cNvPr>
            <p:cNvSpPr txBox="1"/>
            <p:nvPr/>
          </p:nvSpPr>
          <p:spPr>
            <a:xfrm>
              <a:off x="6229777" y="5522825"/>
              <a:ext cx="393784" cy="21544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1.2</a:t>
              </a:r>
            </a:p>
          </p:txBody>
        </p:sp>
      </p:grpSp>
    </p:spTree>
    <p:extLst>
      <p:ext uri="{BB962C8B-B14F-4D97-AF65-F5344CB8AC3E}">
        <p14:creationId xmlns:p14="http://schemas.microsoft.com/office/powerpoint/2010/main" val="557147660"/>
      </p:ext>
    </p:extLst>
  </p:cSld>
  <p:clrMapOvr>
    <a:masterClrMapping/>
  </p:clrMapOvr>
  <p:transition>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23000">
              <a:srgbClr val="08121E"/>
            </a:gs>
            <a:gs pos="100000">
              <a:schemeClr val="accent1">
                <a:tint val="23500"/>
                <a:satMod val="160000"/>
              </a:schemeClr>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609600" y="500987"/>
            <a:ext cx="3886200" cy="838200"/>
          </a:xfrm>
          <a:prstGeom prst="rect">
            <a:avLst/>
          </a:prstGeom>
          <a:solidFill>
            <a:srgbClr val="182A40"/>
          </a:solidFill>
          <a:ln>
            <a:solidFill>
              <a:schemeClr val="accent1">
                <a:lumMod val="50000"/>
              </a:schemeClr>
            </a:solidFill>
          </a:ln>
          <a:effectLst>
            <a:glow rad="63500">
              <a:schemeClr val="accent1">
                <a:lumMod val="75000"/>
                <a:alpha val="40000"/>
              </a:schemeClr>
            </a:glow>
            <a:outerShdw blurRad="50800" dist="38100" algn="l" rotWithShape="0">
              <a:srgbClr val="00B0F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91326" tIns="45718" rIns="91326" bIns="45718" rtlCol="0" anchor="ctr"/>
          <a:lstStyle/>
          <a:p>
            <a:pPr algn="ctr" defTabSz="913108"/>
            <a:endParaRPr lang="en-US" sz="1900" dirty="0">
              <a:solidFill>
                <a:prstClr val="white"/>
              </a:solidFill>
            </a:endParaRPr>
          </a:p>
        </p:txBody>
      </p:sp>
      <p:sp>
        <p:nvSpPr>
          <p:cNvPr id="7" name="TextBox 6"/>
          <p:cNvSpPr txBox="1"/>
          <p:nvPr/>
        </p:nvSpPr>
        <p:spPr>
          <a:xfrm>
            <a:off x="787518" y="596924"/>
            <a:ext cx="2338487" cy="646327"/>
          </a:xfrm>
          <a:prstGeom prst="rect">
            <a:avLst/>
          </a:prstGeom>
          <a:noFill/>
        </p:spPr>
        <p:txBody>
          <a:bodyPr wrap="none" lIns="91326" tIns="45718" rIns="91326" bIns="45718" rtlCol="0">
            <a:spAutoFit/>
          </a:bodyPr>
          <a:lstStyle/>
          <a:p>
            <a:pPr defTabSz="913108"/>
            <a:r>
              <a:rPr lang="en-US" sz="3600" b="1" dirty="0" smtClean="0">
                <a:solidFill>
                  <a:prstClr val="white"/>
                </a:solidFill>
                <a:effectLst>
                  <a:outerShdw blurRad="38100" dist="38100" dir="2700000" algn="tl">
                    <a:srgbClr val="000000">
                      <a:alpha val="43137"/>
                    </a:srgbClr>
                  </a:outerShdw>
                </a:effectLst>
              </a:rPr>
              <a:t>Disclosures</a:t>
            </a:r>
            <a:endParaRPr lang="en-US" sz="3600" b="1" dirty="0">
              <a:solidFill>
                <a:prstClr val="white"/>
              </a:solidFill>
              <a:effectLst>
                <a:outerShdw blurRad="38100" dist="38100" dir="2700000" algn="tl">
                  <a:srgbClr val="000000">
                    <a:alpha val="43137"/>
                  </a:srgbClr>
                </a:outerShdw>
              </a:effectLst>
            </a:endParaRPr>
          </a:p>
        </p:txBody>
      </p:sp>
      <p:sp>
        <p:nvSpPr>
          <p:cNvPr id="6" name="TextBox 5"/>
          <p:cNvSpPr txBox="1"/>
          <p:nvPr/>
        </p:nvSpPr>
        <p:spPr>
          <a:xfrm>
            <a:off x="24264" y="1701842"/>
            <a:ext cx="12654509" cy="1754322"/>
          </a:xfrm>
          <a:prstGeom prst="rect">
            <a:avLst/>
          </a:prstGeom>
          <a:noFill/>
          <a:ln>
            <a:noFill/>
          </a:ln>
        </p:spPr>
        <p:txBody>
          <a:bodyPr wrap="square" lIns="91326" tIns="45718" rIns="91326" bIns="45718" rtlCol="0">
            <a:spAutoFit/>
          </a:bodyPr>
          <a:lstStyle/>
          <a:p>
            <a:pPr marL="456519" indent="-456519" defTabSz="913108">
              <a:buFont typeface="Arial" pitchFamily="34" charset="0"/>
              <a:buChar char="•"/>
            </a:pPr>
            <a:r>
              <a:rPr lang="en-US" sz="2700" dirty="0">
                <a:solidFill>
                  <a:prstClr val="white"/>
                </a:solidFill>
                <a:effectLst>
                  <a:outerShdw blurRad="38100" dist="38100" dir="2700000" algn="tl">
                    <a:srgbClr val="000000">
                      <a:alpha val="43137"/>
                    </a:srgbClr>
                  </a:outerShdw>
                </a:effectLst>
              </a:rPr>
              <a:t>For this talk I have received honoraria from Astra Zeneca</a:t>
            </a:r>
          </a:p>
          <a:p>
            <a:pPr defTabSz="913108"/>
            <a:endParaRPr lang="en-US" sz="2700" dirty="0">
              <a:solidFill>
                <a:prstClr val="white"/>
              </a:solidFill>
              <a:effectLst>
                <a:outerShdw blurRad="38100" dist="38100" dir="2700000" algn="tl">
                  <a:srgbClr val="000000">
                    <a:alpha val="43137"/>
                  </a:srgbClr>
                </a:outerShdw>
              </a:effectLst>
            </a:endParaRPr>
          </a:p>
          <a:p>
            <a:pPr marL="456519" indent="-456519" defTabSz="913108">
              <a:buFont typeface="Arial" pitchFamily="34" charset="0"/>
              <a:buChar char="•"/>
            </a:pPr>
            <a:r>
              <a:rPr lang="en-US" sz="2700" dirty="0">
                <a:solidFill>
                  <a:prstClr val="white"/>
                </a:solidFill>
                <a:effectLst>
                  <a:outerShdw blurRad="38100" dist="38100" dir="2700000" algn="tl">
                    <a:srgbClr val="000000">
                      <a:alpha val="43137"/>
                    </a:srgbClr>
                  </a:outerShdw>
                </a:effectLst>
              </a:rPr>
              <a:t>I have previously received honoraria from </a:t>
            </a:r>
            <a:r>
              <a:rPr lang="en-US" sz="2700" dirty="0" smtClean="0">
                <a:solidFill>
                  <a:prstClr val="white"/>
                </a:solidFill>
                <a:effectLst>
                  <a:outerShdw blurRad="38100" dist="38100" dir="2700000" algn="tl">
                    <a:srgbClr val="000000">
                      <a:alpha val="43137"/>
                    </a:srgbClr>
                  </a:outerShdw>
                </a:effectLst>
              </a:rPr>
              <a:t>other companies (Amgen, </a:t>
            </a:r>
            <a:r>
              <a:rPr lang="en-US" sz="2700" dirty="0" err="1" smtClean="0">
                <a:solidFill>
                  <a:prstClr val="white"/>
                </a:solidFill>
                <a:effectLst>
                  <a:outerShdw blurRad="38100" dist="38100" dir="2700000" algn="tl">
                    <a:srgbClr val="000000">
                      <a:alpha val="43137"/>
                    </a:srgbClr>
                  </a:outerShdw>
                </a:effectLst>
              </a:rPr>
              <a:t>Astellas</a:t>
            </a:r>
            <a:r>
              <a:rPr lang="en-US" sz="2700" dirty="0">
                <a:solidFill>
                  <a:prstClr val="white"/>
                </a:solidFill>
                <a:effectLst>
                  <a:outerShdw blurRad="38100" dist="38100" dir="2700000" algn="tl">
                    <a:srgbClr val="000000">
                      <a:alpha val="43137"/>
                    </a:srgbClr>
                  </a:outerShdw>
                </a:effectLst>
              </a:rPr>
              <a:t>, GSK, </a:t>
            </a:r>
            <a:r>
              <a:rPr lang="en-US" sz="2700" dirty="0" smtClean="0">
                <a:solidFill>
                  <a:prstClr val="white"/>
                </a:solidFill>
                <a:effectLst>
                  <a:outerShdw blurRad="38100" dist="38100" dir="2700000" algn="tl">
                    <a:srgbClr val="000000">
                      <a:alpha val="43137"/>
                    </a:srgbClr>
                  </a:outerShdw>
                </a:effectLst>
              </a:rPr>
              <a:t>Genesis)</a:t>
            </a:r>
            <a:endParaRPr lang="en-US" sz="2700"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12120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6">
            <a:extLst>
              <a:ext uri="{FF2B5EF4-FFF2-40B4-BE49-F238E27FC236}">
                <a16:creationId xmlns="" xmlns:a16="http://schemas.microsoft.com/office/drawing/2014/main" id="{8F0E5733-50D7-468A-B4EA-2574C65F7F38}"/>
              </a:ext>
            </a:extLst>
          </p:cNvPr>
          <p:cNvGraphicFramePr>
            <a:graphicFrameLocks noGrp="1"/>
          </p:cNvGraphicFramePr>
          <p:nvPr>
            <p:extLst>
              <p:ext uri="{D42A27DB-BD31-4B8C-83A1-F6EECF244321}">
                <p14:modId xmlns:p14="http://schemas.microsoft.com/office/powerpoint/2010/main" val="2572469850"/>
              </p:ext>
            </p:extLst>
          </p:nvPr>
        </p:nvGraphicFramePr>
        <p:xfrm>
          <a:off x="457207" y="1257310"/>
          <a:ext cx="11277604" cy="3532969"/>
        </p:xfrm>
        <a:graphic>
          <a:graphicData uri="http://schemas.openxmlformats.org/drawingml/2006/table">
            <a:tbl>
              <a:tblPr firstRow="1">
                <a:tableStyleId>{21E4AEA4-8DFA-4A89-87EB-49C32662AFE0}</a:tableStyleId>
              </a:tblPr>
              <a:tblGrid>
                <a:gridCol w="1956384">
                  <a:extLst>
                    <a:ext uri="{9D8B030D-6E8A-4147-A177-3AD203B41FA5}">
                      <a16:colId xmlns="" xmlns:a16="http://schemas.microsoft.com/office/drawing/2014/main" val="212774987"/>
                    </a:ext>
                  </a:extLst>
                </a:gridCol>
                <a:gridCol w="732067">
                  <a:extLst>
                    <a:ext uri="{9D8B030D-6E8A-4147-A177-3AD203B41FA5}">
                      <a16:colId xmlns="" xmlns:a16="http://schemas.microsoft.com/office/drawing/2014/main" val="1827767185"/>
                    </a:ext>
                  </a:extLst>
                </a:gridCol>
                <a:gridCol w="176707">
                  <a:extLst>
                    <a:ext uri="{9D8B030D-6E8A-4147-A177-3AD203B41FA5}">
                      <a16:colId xmlns="" xmlns:a16="http://schemas.microsoft.com/office/drawing/2014/main" val="1531907822"/>
                    </a:ext>
                  </a:extLst>
                </a:gridCol>
                <a:gridCol w="2229816">
                  <a:extLst>
                    <a:ext uri="{9D8B030D-6E8A-4147-A177-3AD203B41FA5}">
                      <a16:colId xmlns="" xmlns:a16="http://schemas.microsoft.com/office/drawing/2014/main" val="1772312381"/>
                    </a:ext>
                  </a:extLst>
                </a:gridCol>
                <a:gridCol w="1239289">
                  <a:extLst>
                    <a:ext uri="{9D8B030D-6E8A-4147-A177-3AD203B41FA5}">
                      <a16:colId xmlns="" xmlns:a16="http://schemas.microsoft.com/office/drawing/2014/main" val="4154604543"/>
                    </a:ext>
                  </a:extLst>
                </a:gridCol>
                <a:gridCol w="1239289">
                  <a:extLst>
                    <a:ext uri="{9D8B030D-6E8A-4147-A177-3AD203B41FA5}">
                      <a16:colId xmlns="" xmlns:a16="http://schemas.microsoft.com/office/drawing/2014/main" val="678470334"/>
                    </a:ext>
                  </a:extLst>
                </a:gridCol>
                <a:gridCol w="1239289">
                  <a:extLst>
                    <a:ext uri="{9D8B030D-6E8A-4147-A177-3AD203B41FA5}">
                      <a16:colId xmlns="" xmlns:a16="http://schemas.microsoft.com/office/drawing/2014/main" val="2609612865"/>
                    </a:ext>
                  </a:extLst>
                </a:gridCol>
                <a:gridCol w="1314540">
                  <a:extLst>
                    <a:ext uri="{9D8B030D-6E8A-4147-A177-3AD203B41FA5}">
                      <a16:colId xmlns="" xmlns:a16="http://schemas.microsoft.com/office/drawing/2014/main" val="3286639567"/>
                    </a:ext>
                  </a:extLst>
                </a:gridCol>
                <a:gridCol w="1150223">
                  <a:extLst>
                    <a:ext uri="{9D8B030D-6E8A-4147-A177-3AD203B41FA5}">
                      <a16:colId xmlns="" xmlns:a16="http://schemas.microsoft.com/office/drawing/2014/main" val="2836511149"/>
                    </a:ext>
                  </a:extLst>
                </a:gridCol>
              </a:tblGrid>
              <a:tr h="344482">
                <a:tc gridSpan="4">
                  <a:txBody>
                    <a:bodyPr/>
                    <a:lstStyle/>
                    <a:p>
                      <a:pPr algn="ctr"/>
                      <a:endParaRPr lang="en-US" sz="1200" b="1" dirty="0"/>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gridSpan="2">
                  <a:txBody>
                    <a:bodyPr/>
                    <a:lstStyle/>
                    <a:p>
                      <a:pPr algn="ctr"/>
                      <a:r>
                        <a:rPr lang="en-US" sz="1200" b="1"/>
                        <a:t>Number of Events</a:t>
                      </a:r>
                    </a:p>
                  </a:txBody>
                  <a:tcPr anchor="b">
                    <a:lnB w="12700" cap="flat" cmpd="sng" algn="ctr">
                      <a:solidFill>
                        <a:schemeClr val="bg1"/>
                      </a:solidFill>
                      <a:prstDash val="solid"/>
                      <a:round/>
                      <a:headEnd type="none" w="med" len="med"/>
                      <a:tailEnd type="none" w="med" len="med"/>
                    </a:lnB>
                  </a:tcPr>
                </a:tc>
                <a:tc hMerge="1">
                  <a:txBody>
                    <a:bodyPr/>
                    <a:lstStyle/>
                    <a:p>
                      <a:endParaRPr lang="en-US" sz="1000" b="1"/>
                    </a:p>
                  </a:txBody>
                  <a:tcPr anchor="b"/>
                </a:tc>
                <a:tc gridSpan="3">
                  <a:txBody>
                    <a:bodyPr/>
                    <a:lstStyle/>
                    <a:p>
                      <a:pPr algn="ctr"/>
                      <a:endParaRPr lang="en-US" sz="12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tc hMerge="1">
                  <a:txBody>
                    <a:bodyPr/>
                    <a:lstStyle/>
                    <a:p>
                      <a:pPr algn="ctr"/>
                      <a:endParaRPr lang="en-US" sz="1000" b="1"/>
                    </a:p>
                  </a:txBody>
                  <a:tcPr anchor="b">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22046412"/>
                  </a:ext>
                </a:extLst>
              </a:tr>
              <a:tr h="559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a:solidFill>
                          <a:schemeClr val="bg1"/>
                        </a:solidFill>
                      </a:endParaRPr>
                    </a:p>
                  </a:txBody>
                  <a:tcPr anchor="b">
                    <a:lnR w="12700" cap="flat" cmpd="sng" algn="ctr">
                      <a:solidFill>
                        <a:schemeClr val="accent2"/>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HR (95% CI)</a:t>
                      </a:r>
                    </a:p>
                  </a:txBody>
                  <a:tcPr anchor="b">
                    <a:lnL w="12700" cap="flat" cmpd="sng" algn="ctr">
                      <a:solidFill>
                        <a:schemeClr val="accent2"/>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a:solidFill>
                            <a:schemeClr val="bg1"/>
                          </a:solidFill>
                        </a:rPr>
                        <a:t>DAPA 10 mg (</a:t>
                      </a:r>
                      <a:r>
                        <a:rPr lang="pt-BR" sz="1200" b="1" err="1">
                          <a:solidFill>
                            <a:schemeClr val="bg1"/>
                          </a:solidFill>
                        </a:rPr>
                        <a:t>n</a:t>
                      </a:r>
                      <a:r>
                        <a:rPr lang="pt-BR" sz="1200" b="1">
                          <a:solidFill>
                            <a:schemeClr val="bg1"/>
                          </a:solidFill>
                        </a:rPr>
                        <a:t>=2152)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Placebo (n=2152)</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HR</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95% CI</a:t>
                      </a: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a:txBody>
                    <a:bodyPr/>
                    <a:lstStyle/>
                    <a:p>
                      <a:pPr algn="ctr"/>
                      <a:r>
                        <a:rPr lang="en-US" sz="1200" b="1">
                          <a:solidFill>
                            <a:schemeClr val="bg1"/>
                          </a:solidFill>
                        </a:rPr>
                        <a:t>p-value</a:t>
                      </a:r>
                    </a:p>
                    <a:p>
                      <a:pPr algn="ctr"/>
                      <a:r>
                        <a:rPr lang="en-US" sz="1200" b="1">
                          <a:solidFill>
                            <a:schemeClr val="bg1"/>
                          </a:solidFill>
                        </a:rPr>
                        <a:t>Interaction</a:t>
                      </a:r>
                      <a:r>
                        <a:rPr lang="en-US" sz="1200" b="1" baseline="30000">
                          <a:solidFill>
                            <a:schemeClr val="bg1"/>
                          </a:solidFill>
                        </a:rPr>
                        <a:t>2</a:t>
                      </a:r>
                      <a:endParaRPr lang="en-US" sz="1200" b="1">
                        <a:solidFill>
                          <a:schemeClr val="bg1"/>
                        </a:solidFill>
                      </a:endParaRPr>
                    </a:p>
                  </a:txBody>
                  <a:tcPr anchor="b">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128210683"/>
                  </a:ext>
                </a:extLst>
              </a:tr>
              <a:tr h="238973">
                <a:tc gridSpan="9">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Composite of ≥50% </a:t>
                      </a:r>
                      <a:r>
                        <a:rPr lang="en-US" sz="1200" b="1" dirty="0" err="1"/>
                        <a:t>eGFR</a:t>
                      </a:r>
                      <a:r>
                        <a:rPr lang="en-US" sz="1200" b="1" dirty="0"/>
                        <a:t> Decline, ESKD, or Renal or CV Death</a:t>
                      </a:r>
                    </a:p>
                  </a:txBody>
                  <a:tcPr marR="0" marT="0" marB="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solidFill>
                      <a:schemeClr val="bg1">
                        <a:lumMod val="85000"/>
                      </a:schemeClr>
                    </a:solidFill>
                  </a:tcPr>
                </a:tc>
                <a:tc hMerge="1">
                  <a:txBody>
                    <a:bodyPr/>
                    <a:lstStyle/>
                    <a:p>
                      <a:endParaRPr lang="en-US"/>
                    </a:p>
                  </a:txBody>
                  <a:tcPr>
                    <a:lnL w="12700" cmpd="sng">
                      <a:noFill/>
                    </a:lnL>
                    <a:lnT w="28575"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ct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hMerge="1">
                  <a:txBody>
                    <a:bodyPr/>
                    <a:lstStyle/>
                    <a:p>
                      <a:pPr algn="r"/>
                      <a:endParaRPr lang="en-US" sz="1000"/>
                    </a:p>
                  </a:txBody>
                  <a:tcPr marL="45720" marR="45720"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 xmlns:a16="http://schemas.microsoft.com/office/drawing/2014/main" val="74439411"/>
                  </a:ext>
                </a:extLst>
              </a:tr>
              <a:tr h="238973">
                <a:tc>
                  <a:txBody>
                    <a:bodyPr/>
                    <a:lstStyle/>
                    <a:p>
                      <a:pPr marL="166688" indent="0"/>
                      <a:r>
                        <a:rPr lang="en-US" sz="1200"/>
                        <a:t>All Patients</a:t>
                      </a:r>
                    </a:p>
                  </a:txBody>
                  <a:tcPr marR="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gridSpan="3">
                  <a:txBody>
                    <a:bodyPr/>
                    <a:lstStyle/>
                    <a:p>
                      <a:endParaRPr lang="en-US" sz="1200"/>
                    </a:p>
                  </a:txBody>
                  <a:tcPr marR="0" marT="0" marB="0" anchor="ctr">
                    <a:lnL w="12700" cmpd="sng">
                      <a:noFill/>
                    </a:lnL>
                    <a:lnR w="12700" cmpd="sng">
                      <a:noFill/>
                    </a:lnR>
                    <a:lnT w="12700" cmpd="sng">
                      <a:noFill/>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197</a:t>
                      </a:r>
                    </a:p>
                  </a:txBody>
                  <a:tcPr marL="45720" marR="45720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r>
                        <a:rPr lang="en-US" sz="1200"/>
                        <a:t>312</a:t>
                      </a:r>
                    </a:p>
                  </a:txBody>
                  <a:tcPr marL="45720" marR="45720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200"/>
                        <a:t>0.61</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ctr"/>
                      <a:r>
                        <a:rPr lang="en-US" sz="1200"/>
                        <a:t>(0.51, 0.72)</a:t>
                      </a:r>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tc>
                  <a:txBody>
                    <a:bodyPr/>
                    <a:lstStyle/>
                    <a:p>
                      <a:pPr algn="r"/>
                      <a:endParaRPr lang="en-US" sz="1200"/>
                    </a:p>
                  </a:txBody>
                  <a:tcPr marL="45720" marR="45720" marT="0" marB="0" anchor="ctr">
                    <a:lnL w="12700" cmpd="sng">
                      <a:noFill/>
                    </a:lnL>
                    <a:lnR w="12700" cmpd="sng">
                      <a:noFill/>
                    </a:lnR>
                    <a:lnT w="28575" cap="flat" cmpd="sng" algn="ctr">
                      <a:noFill/>
                      <a:prstDash val="solid"/>
                      <a:round/>
                      <a:headEnd type="none" w="med" len="med"/>
                      <a:tailEnd type="none" w="med" len="med"/>
                    </a:lnT>
                    <a:lnB w="12700" cmpd="sng">
                      <a:noFill/>
                    </a:lnB>
                    <a:noFill/>
                  </a:tcPr>
                </a:tc>
                <a:extLst>
                  <a:ext uri="{0D108BD9-81ED-4DB2-BD59-A6C34878D82A}">
                    <a16:rowId xmlns="" xmlns:a16="http://schemas.microsoft.com/office/drawing/2014/main" val="3733721382"/>
                  </a:ext>
                </a:extLst>
              </a:tr>
              <a:tr h="238973">
                <a:tc gridSpan="8">
                  <a:txBody>
                    <a:bodyPr/>
                    <a:lstStyle/>
                    <a:p>
                      <a:r>
                        <a:rPr lang="en-US" sz="1200" b="1"/>
                        <a:t>T2D at Baseline</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r>
                        <a:rPr lang="en-US" sz="1200" dirty="0"/>
                        <a:t>0.24</a:t>
                      </a:r>
                      <a:r>
                        <a:rPr lang="en-US" sz="1200" baseline="30000" dirty="0"/>
                        <a:t>2</a:t>
                      </a: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452836156"/>
                  </a:ext>
                </a:extLst>
              </a:tr>
              <a:tr h="238973">
                <a:tc gridSpan="2">
                  <a:txBody>
                    <a:bodyPr/>
                    <a:lstStyle/>
                    <a:p>
                      <a:pPr marL="166688" indent="0"/>
                      <a:r>
                        <a:rPr lang="en-US" sz="1200"/>
                        <a:t>Yes</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2">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152</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229</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0.64</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(0.52, 0.79)</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22178486"/>
                  </a:ext>
                </a:extLst>
              </a:tr>
              <a:tr h="238973">
                <a:tc gridSpan="2">
                  <a:txBody>
                    <a:bodyPr/>
                    <a:lstStyle/>
                    <a:p>
                      <a:pPr marL="166688" indent="0"/>
                      <a:r>
                        <a:rPr lang="en-US" sz="1200" dirty="0"/>
                        <a:t>No</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45</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83</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0.50</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(0.35, 0.72)</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689726768"/>
                  </a:ext>
                </a:extLst>
              </a:tr>
              <a:tr h="238973">
                <a:tc gridSpan="8">
                  <a:txBody>
                    <a:bodyPr/>
                    <a:lstStyle/>
                    <a:p>
                      <a:r>
                        <a:rPr lang="en-US" sz="1200" b="1"/>
                        <a:t>UACR (mg/g) at Baseline</a:t>
                      </a:r>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pPr algn="ctr"/>
                      <a:endParaRPr lang="en-US" sz="1000"/>
                    </a:p>
                  </a:txBody>
                  <a:tcPr marL="45720" marR="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hMerge="1">
                  <a:txBody>
                    <a:bodyPr/>
                    <a:lstStyle/>
                    <a:p>
                      <a:pPr algn="ctr"/>
                      <a:endParaRPr lang="en-US" sz="1000"/>
                    </a:p>
                  </a:txBody>
                  <a:tcPr marL="45720" marR="45720" anchor="ctr">
                    <a:lnL w="12700" cmpd="sng">
                      <a:noFill/>
                    </a:lnL>
                    <a:lnR w="12700" cmpd="sng">
                      <a:noFill/>
                    </a:lnR>
                    <a:lnT w="12700" cmpd="sng">
                      <a:noFill/>
                    </a:lnT>
                    <a:lnB w="12700" cmpd="sng">
                      <a:noFill/>
                    </a:lnB>
                    <a:noFill/>
                  </a:tcPr>
                </a:tc>
                <a:tc>
                  <a:txBody>
                    <a:bodyPr/>
                    <a:lstStyle/>
                    <a:p>
                      <a:pPr algn="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865548124"/>
                  </a:ext>
                </a:extLst>
              </a:tr>
              <a:tr h="238973">
                <a:tc gridSpan="3">
                  <a:txBody>
                    <a:bodyPr/>
                    <a:lstStyle/>
                    <a:p>
                      <a:pPr marL="166688" indent="0"/>
                      <a:r>
                        <a:rPr lang="en-US" sz="1200"/>
                        <a:t>≤1000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44</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84</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0.54</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(0.37, 0.77)</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07176065"/>
                  </a:ext>
                </a:extLst>
              </a:tr>
              <a:tr h="238973">
                <a:tc gridSpan="3">
                  <a:txBody>
                    <a:bodyPr/>
                    <a:lstStyle/>
                    <a:p>
                      <a:pPr marL="166688" indent="0"/>
                      <a:r>
                        <a:rPr lang="en-US" sz="1200"/>
                        <a:t>&gt;1000</a:t>
                      </a:r>
                    </a:p>
                  </a:txBody>
                  <a:tcPr marR="0" marT="0" marB="0" anchor="ctr">
                    <a:lnL w="12700" cmpd="sng">
                      <a:noFill/>
                    </a:lnL>
                    <a:lnR w="12700" cmpd="sng">
                      <a:noFill/>
                    </a:lnR>
                    <a:lnT w="12700" cmpd="sng">
                      <a:noFill/>
                    </a:lnT>
                    <a:lnB w="12700" cmpd="sng">
                      <a:noFill/>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en-US" sz="12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153</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228</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0.62</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(0.50, 0.76)</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980026402"/>
                  </a:ext>
                </a:extLst>
              </a:tr>
              <a:tr h="238973">
                <a:tc gridSpan="8">
                  <a:txBody>
                    <a:bodyPr/>
                    <a:lstStyle/>
                    <a:p>
                      <a:r>
                        <a:rPr lang="en-US" sz="1200" b="1"/>
                        <a:t>eGFR (mL/min/1.73m</a:t>
                      </a:r>
                      <a:r>
                        <a:rPr lang="en-US" sz="1200" b="1" baseline="30000"/>
                        <a:t>2</a:t>
                      </a:r>
                      <a:r>
                        <a:rPr lang="en-US" sz="1200" b="1" baseline="0"/>
                        <a:t>) at Baseline</a:t>
                      </a:r>
                      <a:endParaRPr lang="en-US" sz="1200" b="1" baseline="30000"/>
                    </a:p>
                  </a:txBody>
                  <a:tcPr marR="0" marT="0" marB="0" anchor="ctr">
                    <a:lnL w="12700" cmpd="sng">
                      <a:noFill/>
                    </a:lnL>
                    <a:lnR w="12700" cmpd="sng">
                      <a:noFill/>
                    </a:lnR>
                    <a:lnT w="12700" cmpd="sng">
                      <a:noFill/>
                    </a:lnT>
                    <a:lnB w="12700" cmpd="sng">
                      <a:noFill/>
                    </a:lnB>
                    <a:solidFill>
                      <a:schemeClr val="bg1">
                        <a:lumMod val="85000"/>
                      </a:schemeClr>
                    </a:solidFill>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endParaRPr lang="en-US"/>
                    </a:p>
                  </a:txBody>
                  <a:tcPr/>
                </a:tc>
                <a:tc hMerge="1">
                  <a:txBody>
                    <a:bodyPr/>
                    <a:lstStyle/>
                    <a:p>
                      <a:endParaRPr lang="en-US"/>
                    </a:p>
                  </a:txBody>
                  <a:tcPr marL="45720" marR="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hMerge="1">
                  <a:txBody>
                    <a:bodyPr/>
                    <a:lstStyle/>
                    <a:p>
                      <a:endParaRPr lang="en-US"/>
                    </a:p>
                  </a:txBody>
                  <a:tcPr marL="45720" marR="45720" anchor="ctr">
                    <a:lnL w="12700" cmpd="sng">
                      <a:noFill/>
                    </a:lnL>
                    <a:lnR w="12700" cmpd="sng">
                      <a:noFill/>
                    </a:lnR>
                    <a:lnT w="12700" cmpd="sng">
                      <a:noFill/>
                    </a:lnT>
                    <a:lnB w="12700" cmpd="sng">
                      <a:noFill/>
                    </a:lnB>
                    <a:noFill/>
                  </a:tcPr>
                </a:tc>
                <a:tc>
                  <a:txBody>
                    <a:bodyPr/>
                    <a:lstStyle/>
                    <a:p>
                      <a:pPr algn="r"/>
                      <a:endParaRPr lang="en-US" sz="1200" dirty="0"/>
                    </a:p>
                  </a:txBody>
                  <a:tcPr marL="45720" marR="365760" marT="0" marB="0"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918506865"/>
                  </a:ext>
                </a:extLst>
              </a:tr>
              <a:tr h="238973">
                <a:tc gridSpan="2">
                  <a:txBody>
                    <a:bodyPr/>
                    <a:lstStyle/>
                    <a:p>
                      <a:pPr marL="166688" indent="0"/>
                      <a:r>
                        <a:rPr lang="en-US" sz="1200" baseline="0"/>
                        <a:t>&lt;45</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B w="19050" cap="flat" cmpd="sng" algn="ctr">
                      <a:noFill/>
                      <a:prstDash val="solid"/>
                      <a:round/>
                      <a:headEnd type="none" w="med" len="med"/>
                      <a:tailEnd type="none" w="med" len="med"/>
                    </a:lnB>
                    <a:noFill/>
                  </a:tcPr>
                </a:tc>
                <a:tc gridSpan="2">
                  <a:txBody>
                    <a:bodyPr/>
                    <a:lstStyle/>
                    <a:p>
                      <a:endParaRPr lang="en-US" sz="12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152</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217</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0.63</a:t>
                      </a:r>
                    </a:p>
                  </a:txBody>
                  <a:tcPr marL="45720" marR="45720" marT="0" marB="0" anchor="ctr">
                    <a:lnL w="12700" cmpd="sng">
                      <a:noFill/>
                    </a:lnL>
                    <a:lnR w="12700" cmpd="sng">
                      <a:noFill/>
                    </a:lnR>
                    <a:lnT w="12700" cmpd="sng">
                      <a:noFill/>
                    </a:lnT>
                    <a:lnB w="12700" cmpd="sng">
                      <a:noFill/>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(0.51, 0.78)</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062980573"/>
                  </a:ext>
                </a:extLst>
              </a:tr>
              <a:tr h="238973">
                <a:tc gridSpan="2">
                  <a:txBody>
                    <a:bodyPr/>
                    <a:lstStyle/>
                    <a:p>
                      <a:pPr marL="166688" indent="0"/>
                      <a:r>
                        <a:rPr lang="en-US" sz="1200" baseline="0"/>
                        <a:t>≥45</a:t>
                      </a:r>
                    </a:p>
                  </a:txBody>
                  <a:tcPr marR="0" marT="0" marB="0" anchor="ctr">
                    <a:lnL w="12700" cmpd="sng">
                      <a:noFill/>
                    </a:lnL>
                    <a:lnR w="12700" cmpd="sng">
                      <a:noFill/>
                    </a:lnR>
                    <a:lnT w="12700" cmpd="sng">
                      <a:noFill/>
                    </a:lnT>
                    <a:lnB w="12700" cmpd="sng">
                      <a:noFill/>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gridSpan="2">
                  <a:txBody>
                    <a:bodyPr/>
                    <a:lstStyle/>
                    <a:p>
                      <a:endParaRPr lang="en-US" sz="12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US" sz="1000" baseline="30000"/>
                    </a:p>
                  </a:txBody>
                  <a:tcPr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r"/>
                      <a:r>
                        <a:rPr lang="en-US" sz="1200"/>
                        <a:t>45</a:t>
                      </a:r>
                    </a:p>
                  </a:txBody>
                  <a:tcPr marL="45720" marR="457200" marT="0" marB="0" anchor="ctr">
                    <a:lnL w="12700" cmpd="sng">
                      <a:noFill/>
                    </a:lnL>
                    <a:lnR w="12700" cmpd="sng">
                      <a:noFill/>
                    </a:lnR>
                    <a:lnT w="12700" cmpd="sng">
                      <a:noFill/>
                    </a:lnT>
                    <a:lnB w="12700" cmpd="sng">
                      <a:noFill/>
                    </a:lnB>
                    <a:noFill/>
                  </a:tcPr>
                </a:tc>
                <a:tc>
                  <a:txBody>
                    <a:bodyPr/>
                    <a:lstStyle/>
                    <a:p>
                      <a:pPr algn="r"/>
                      <a:r>
                        <a:rPr lang="en-US" sz="1200"/>
                        <a:t>95</a:t>
                      </a:r>
                    </a:p>
                  </a:txBody>
                  <a:tcPr marL="45720" marR="457200" marT="0" marB="0" anchor="ctr">
                    <a:lnL w="12700" cmpd="sng">
                      <a:noFill/>
                    </a:lnL>
                    <a:lnR w="12700" cmpd="sng">
                      <a:noFill/>
                    </a:lnR>
                    <a:lnT w="12700" cmpd="sng">
                      <a:noFill/>
                    </a:lnT>
                    <a:lnB w="12700" cmpd="sng">
                      <a:noFill/>
                    </a:lnB>
                    <a:noFill/>
                  </a:tcPr>
                </a:tc>
                <a:tc>
                  <a:txBody>
                    <a:bodyPr/>
                    <a:lstStyle/>
                    <a:p>
                      <a:pPr algn="ctr"/>
                      <a:r>
                        <a:rPr lang="en-US" sz="1200"/>
                        <a:t>0.49</a:t>
                      </a:r>
                    </a:p>
                  </a:txBody>
                  <a:tcPr marL="45720" marR="45720" marT="0" marB="0" anchor="ctr">
                    <a:lnL w="12700" cmpd="sng">
                      <a:noFill/>
                    </a:lnL>
                    <a:lnR w="12700" cmpd="sng">
                      <a:noFill/>
                    </a:lnR>
                    <a:lnT w="12700" cmpd="sng">
                      <a:noFill/>
                    </a:lnT>
                    <a:lnB w="12700" cmpd="sng">
                      <a:noFill/>
                    </a:lnB>
                    <a:noFill/>
                  </a:tcPr>
                </a:tc>
                <a:tc>
                  <a:txBody>
                    <a:bodyPr/>
                    <a:lstStyle/>
                    <a:p>
                      <a:pPr algn="ctr"/>
                      <a:r>
                        <a:rPr lang="en-US" sz="1200"/>
                        <a:t>(0.34, 0.69)</a:t>
                      </a:r>
                    </a:p>
                  </a:txBody>
                  <a:tcPr marL="45720" marR="45720" marT="0" marB="0" anchor="ctr">
                    <a:lnL w="12700" cmpd="sng">
                      <a:noFill/>
                    </a:lnL>
                    <a:lnR w="12700" cmpd="sng">
                      <a:noFill/>
                    </a:lnR>
                    <a:lnT w="12700" cmpd="sng">
                      <a:noFill/>
                    </a:lnT>
                    <a:lnB w="12700" cmpd="sng">
                      <a:noFill/>
                    </a:lnB>
                    <a:noFill/>
                  </a:tcPr>
                </a:tc>
                <a:tc>
                  <a:txBody>
                    <a:bodyPr/>
                    <a:lstStyle/>
                    <a:p>
                      <a:pPr algn="r"/>
                      <a:endParaRPr lang="en-US" sz="1200" dirty="0"/>
                    </a:p>
                  </a:txBody>
                  <a:tcPr marL="45720" marR="45720" marT="0" marB="0"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677641562"/>
                  </a:ext>
                </a:extLst>
              </a:tr>
            </a:tbl>
          </a:graphicData>
        </a:graphic>
      </p:graphicFrame>
      <p:sp>
        <p:nvSpPr>
          <p:cNvPr id="2" name="Title 1">
            <a:extLst>
              <a:ext uri="{FF2B5EF4-FFF2-40B4-BE49-F238E27FC236}">
                <a16:creationId xmlns="" xmlns:a16="http://schemas.microsoft.com/office/drawing/2014/main" id="{D7ECB8BC-2025-4935-B23A-C1F32316E5F2}"/>
              </a:ext>
            </a:extLst>
          </p:cNvPr>
          <p:cNvSpPr>
            <a:spLocks noGrp="1"/>
          </p:cNvSpPr>
          <p:nvPr>
            <p:ph type="title"/>
          </p:nvPr>
        </p:nvSpPr>
        <p:spPr/>
        <p:txBody>
          <a:bodyPr>
            <a:normAutofit fontScale="90000"/>
          </a:bodyPr>
          <a:lstStyle/>
          <a:p>
            <a:r>
              <a:rPr lang="en-GB" dirty="0"/>
              <a:t>Primary Composite Outcome: </a:t>
            </a:r>
            <a:r>
              <a:rPr lang="el-GR" sz="2000" dirty="0" smtClean="0"/>
              <a:t>(</a:t>
            </a:r>
            <a:r>
              <a:rPr lang="en-US" sz="2000" dirty="0" smtClean="0"/>
              <a:t>Sustained </a:t>
            </a:r>
            <a:r>
              <a:rPr lang="en-US" sz="2000" dirty="0"/>
              <a:t>≥50% </a:t>
            </a:r>
            <a:r>
              <a:rPr lang="en-US" sz="2000" dirty="0" err="1"/>
              <a:t>eGFR</a:t>
            </a:r>
            <a:r>
              <a:rPr lang="en-US" sz="2000" dirty="0"/>
              <a:t> decline, ESKD, renal or CV </a:t>
            </a:r>
            <a:r>
              <a:rPr lang="en-US" sz="2000" dirty="0" smtClean="0"/>
              <a:t>Death</a:t>
            </a:r>
            <a:r>
              <a:rPr lang="el-GR" sz="2000" dirty="0" smtClean="0"/>
              <a:t>)</a:t>
            </a:r>
            <a:r>
              <a:rPr lang="en-GB" sz="2000" dirty="0"/>
              <a:t/>
            </a:r>
            <a:br>
              <a:rPr lang="en-GB" sz="2000" dirty="0"/>
            </a:br>
            <a:r>
              <a:rPr lang="en-GB" dirty="0" smtClean="0"/>
              <a:t>Stable </a:t>
            </a:r>
            <a:r>
              <a:rPr lang="en-US" dirty="0" smtClean="0"/>
              <a:t>treatment benefit across subgroups</a:t>
            </a:r>
            <a:endParaRPr lang="en-GB" dirty="0"/>
          </a:p>
        </p:txBody>
      </p:sp>
      <p:sp>
        <p:nvSpPr>
          <p:cNvPr id="14" name="Text Placeholder 13">
            <a:extLst>
              <a:ext uri="{FF2B5EF4-FFF2-40B4-BE49-F238E27FC236}">
                <a16:creationId xmlns="" xmlns:a16="http://schemas.microsoft.com/office/drawing/2014/main" id="{803F0E72-E7F7-4AE0-AE2F-62F7AE726775}"/>
              </a:ext>
            </a:extLst>
          </p:cNvPr>
          <p:cNvSpPr>
            <a:spLocks noGrp="1"/>
          </p:cNvSpPr>
          <p:nvPr>
            <p:ph type="body" sz="quarter" idx="13"/>
          </p:nvPr>
        </p:nvSpPr>
        <p:spPr>
          <a:xfrm>
            <a:off x="4437245" y="6337751"/>
            <a:ext cx="7778835" cy="394137"/>
          </a:xfrm>
        </p:spPr>
        <p:txBody>
          <a:bodyPr/>
          <a:lstStyle/>
          <a:p>
            <a:r>
              <a:rPr lang="en-US" sz="1050" i="1" dirty="0" smtClean="0">
                <a:solidFill>
                  <a:schemeClr val="bg1">
                    <a:lumMod val="50000"/>
                  </a:schemeClr>
                </a:solidFill>
                <a:ea typeface="+mn-lt"/>
                <a:cs typeface="+mn-lt"/>
              </a:rPr>
              <a:t>1</a:t>
            </a:r>
            <a:r>
              <a:rPr lang="en-US" sz="1050" i="1" dirty="0">
                <a:solidFill>
                  <a:schemeClr val="bg1">
                    <a:lumMod val="50000"/>
                  </a:schemeClr>
                </a:solidFill>
                <a:ea typeface="+mn-lt"/>
                <a:cs typeface="+mn-lt"/>
              </a:rPr>
              <a:t>. </a:t>
            </a:r>
            <a:r>
              <a:rPr lang="en-US" sz="1050" i="1" dirty="0" err="1">
                <a:solidFill>
                  <a:schemeClr val="bg1">
                    <a:lumMod val="50000"/>
                  </a:schemeClr>
                </a:solidFill>
                <a:ea typeface="+mn-lt"/>
                <a:cs typeface="+mn-lt"/>
              </a:rPr>
              <a:t>Heerspink</a:t>
            </a:r>
            <a:r>
              <a:rPr lang="en-US" sz="1050" i="1" dirty="0">
                <a:solidFill>
                  <a:schemeClr val="bg1">
                    <a:lumMod val="50000"/>
                  </a:schemeClr>
                </a:solidFill>
                <a:ea typeface="+mn-lt"/>
                <a:cs typeface="+mn-lt"/>
              </a:rPr>
              <a:t> HJL et al. N </a:t>
            </a:r>
            <a:r>
              <a:rPr lang="en-US" sz="1050" i="1" dirty="0" err="1">
                <a:solidFill>
                  <a:schemeClr val="bg1">
                    <a:lumMod val="50000"/>
                  </a:schemeClr>
                </a:solidFill>
                <a:ea typeface="+mn-lt"/>
                <a:cs typeface="+mn-lt"/>
              </a:rPr>
              <a:t>Engl</a:t>
            </a:r>
            <a:r>
              <a:rPr lang="en-US" sz="1050" i="1" dirty="0">
                <a:solidFill>
                  <a:schemeClr val="bg1">
                    <a:lumMod val="50000"/>
                  </a:schemeClr>
                </a:solidFill>
                <a:ea typeface="+mn-lt"/>
                <a:cs typeface="+mn-lt"/>
              </a:rPr>
              <a:t> J Med. 2020; 383:1436-1446; 2.Wheeler DC et al, Lancet Diabetes Endocrinol 2021; 9:22-31</a:t>
            </a:r>
          </a:p>
        </p:txBody>
      </p:sp>
      <p:grpSp>
        <p:nvGrpSpPr>
          <p:cNvPr id="6" name="Group 5">
            <a:extLst>
              <a:ext uri="{FF2B5EF4-FFF2-40B4-BE49-F238E27FC236}">
                <a16:creationId xmlns="" xmlns:a16="http://schemas.microsoft.com/office/drawing/2014/main" id="{561AED50-7BD4-43E0-A829-FC51C1B72626}"/>
              </a:ext>
            </a:extLst>
          </p:cNvPr>
          <p:cNvGrpSpPr/>
          <p:nvPr/>
        </p:nvGrpSpPr>
        <p:grpSpPr>
          <a:xfrm>
            <a:off x="2689479" y="2128268"/>
            <a:ext cx="3128011" cy="3282658"/>
            <a:chOff x="4734552" y="1756793"/>
            <a:chExt cx="3128008" cy="3282658"/>
          </a:xfrm>
        </p:grpSpPr>
        <p:cxnSp>
          <p:nvCxnSpPr>
            <p:cNvPr id="5" name="Straight Connector 4">
              <a:extLst>
                <a:ext uri="{FF2B5EF4-FFF2-40B4-BE49-F238E27FC236}">
                  <a16:creationId xmlns="" xmlns:a16="http://schemas.microsoft.com/office/drawing/2014/main" id="{5C6AF4D8-ABAD-4DEB-BD91-431C623507CB}"/>
                </a:ext>
              </a:extLst>
            </p:cNvPr>
            <p:cNvCxnSpPr>
              <a:cxnSpLocks/>
            </p:cNvCxnSpPr>
            <p:nvPr/>
          </p:nvCxnSpPr>
          <p:spPr>
            <a:xfrm>
              <a:off x="4927874" y="4790272"/>
              <a:ext cx="273680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 xmlns:a16="http://schemas.microsoft.com/office/drawing/2014/main" id="{1443FA6E-F90C-47BE-A9F0-3C69E7C7CBDA}"/>
                </a:ext>
              </a:extLst>
            </p:cNvPr>
            <p:cNvCxnSpPr/>
            <p:nvPr/>
          </p:nvCxnSpPr>
          <p:spPr>
            <a:xfrm>
              <a:off x="4927874" y="479027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3492F892-7A54-42AE-A8EB-78FFE6F1CC11}"/>
                </a:ext>
              </a:extLst>
            </p:cNvPr>
            <p:cNvCxnSpPr/>
            <p:nvPr/>
          </p:nvCxnSpPr>
          <p:spPr>
            <a:xfrm>
              <a:off x="6558447" y="4790272"/>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AF17AFDA-038E-4B41-90F9-49D1485D2084}"/>
                </a:ext>
              </a:extLst>
            </p:cNvPr>
            <p:cNvCxnSpPr/>
            <p:nvPr/>
          </p:nvCxnSpPr>
          <p:spPr>
            <a:xfrm>
              <a:off x="7392917" y="4782918"/>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F97FC128-28CB-4697-AFC6-BB2E9D538DAB}"/>
                </a:ext>
              </a:extLst>
            </p:cNvPr>
            <p:cNvCxnSpPr/>
            <p:nvPr/>
          </p:nvCxnSpPr>
          <p:spPr>
            <a:xfrm>
              <a:off x="7664680" y="4785156"/>
              <a:ext cx="0" cy="91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 xmlns:a16="http://schemas.microsoft.com/office/drawing/2014/main" id="{145FA9E6-03DC-4B63-9393-04CE19DF4CC6}"/>
                </a:ext>
              </a:extLst>
            </p:cNvPr>
            <p:cNvSpPr txBox="1"/>
            <p:nvPr/>
          </p:nvSpPr>
          <p:spPr>
            <a:xfrm>
              <a:off x="4734552" y="4824007"/>
              <a:ext cx="386644" cy="215444"/>
            </a:xfrm>
            <a:prstGeom prst="rect">
              <a:avLst/>
            </a:prstGeom>
            <a:noFill/>
          </p:spPr>
          <p:txBody>
            <a:bodyPr wrap="none" rtlCol="0">
              <a:spAutoFit/>
            </a:bodyPr>
            <a:lstStyle/>
            <a:p>
              <a:pPr algn="ctr">
                <a:buClr>
                  <a:srgbClr val="7F134C"/>
                </a:buClr>
              </a:pPr>
              <a:r>
                <a:rPr lang="en-US" sz="800">
                  <a:solidFill>
                    <a:srgbClr val="000000"/>
                  </a:solidFill>
                </a:rPr>
                <a:t>0.13</a:t>
              </a:r>
            </a:p>
          </p:txBody>
        </p:sp>
        <p:sp>
          <p:nvSpPr>
            <p:cNvPr id="23" name="TextBox 22">
              <a:extLst>
                <a:ext uri="{FF2B5EF4-FFF2-40B4-BE49-F238E27FC236}">
                  <a16:creationId xmlns="" xmlns:a16="http://schemas.microsoft.com/office/drawing/2014/main" id="{8D7D746D-3A42-4A90-A1F0-1E3177328F02}"/>
                </a:ext>
              </a:extLst>
            </p:cNvPr>
            <p:cNvSpPr txBox="1"/>
            <p:nvPr/>
          </p:nvSpPr>
          <p:spPr>
            <a:xfrm>
              <a:off x="6365099" y="4824007"/>
              <a:ext cx="386644" cy="215444"/>
            </a:xfrm>
            <a:prstGeom prst="rect">
              <a:avLst/>
            </a:prstGeom>
            <a:noFill/>
          </p:spPr>
          <p:txBody>
            <a:bodyPr wrap="none" rtlCol="0">
              <a:spAutoFit/>
            </a:bodyPr>
            <a:lstStyle/>
            <a:p>
              <a:pPr algn="ctr">
                <a:buClr>
                  <a:srgbClr val="7F134C"/>
                </a:buClr>
              </a:pPr>
              <a:r>
                <a:rPr lang="en-US" sz="800">
                  <a:solidFill>
                    <a:srgbClr val="000000"/>
                  </a:solidFill>
                </a:rPr>
                <a:t>0.50</a:t>
              </a:r>
            </a:p>
          </p:txBody>
        </p:sp>
        <p:sp>
          <p:nvSpPr>
            <p:cNvPr id="24" name="TextBox 23">
              <a:extLst>
                <a:ext uri="{FF2B5EF4-FFF2-40B4-BE49-F238E27FC236}">
                  <a16:creationId xmlns="" xmlns:a16="http://schemas.microsoft.com/office/drawing/2014/main" id="{9C4A1871-5F51-440C-BC03-DB0A11CF7902}"/>
                </a:ext>
              </a:extLst>
            </p:cNvPr>
            <p:cNvSpPr txBox="1"/>
            <p:nvPr/>
          </p:nvSpPr>
          <p:spPr>
            <a:xfrm>
              <a:off x="7196396" y="4824007"/>
              <a:ext cx="386644" cy="215444"/>
            </a:xfrm>
            <a:prstGeom prst="rect">
              <a:avLst/>
            </a:prstGeom>
            <a:noFill/>
          </p:spPr>
          <p:txBody>
            <a:bodyPr wrap="none" rtlCol="0">
              <a:spAutoFit/>
            </a:bodyPr>
            <a:lstStyle/>
            <a:p>
              <a:pPr algn="ctr">
                <a:buClr>
                  <a:srgbClr val="7F134C"/>
                </a:buClr>
              </a:pPr>
              <a:r>
                <a:rPr lang="en-US" sz="800">
                  <a:solidFill>
                    <a:srgbClr val="000000"/>
                  </a:solidFill>
                </a:rPr>
                <a:t>1.00</a:t>
              </a:r>
            </a:p>
          </p:txBody>
        </p:sp>
        <p:sp>
          <p:nvSpPr>
            <p:cNvPr id="25" name="TextBox 24">
              <a:extLst>
                <a:ext uri="{FF2B5EF4-FFF2-40B4-BE49-F238E27FC236}">
                  <a16:creationId xmlns="" xmlns:a16="http://schemas.microsoft.com/office/drawing/2014/main" id="{A2EDA5C8-3958-4FC5-8216-DB577463B712}"/>
                </a:ext>
              </a:extLst>
            </p:cNvPr>
            <p:cNvSpPr txBox="1"/>
            <p:nvPr/>
          </p:nvSpPr>
          <p:spPr>
            <a:xfrm>
              <a:off x="7475916" y="4824007"/>
              <a:ext cx="386644" cy="215444"/>
            </a:xfrm>
            <a:prstGeom prst="rect">
              <a:avLst/>
            </a:prstGeom>
            <a:noFill/>
          </p:spPr>
          <p:txBody>
            <a:bodyPr wrap="none" rtlCol="0">
              <a:spAutoFit/>
            </a:bodyPr>
            <a:lstStyle/>
            <a:p>
              <a:pPr algn="ctr">
                <a:buClr>
                  <a:srgbClr val="7F134C"/>
                </a:buClr>
              </a:pPr>
              <a:r>
                <a:rPr lang="en-US" sz="800">
                  <a:solidFill>
                    <a:srgbClr val="000000"/>
                  </a:solidFill>
                </a:rPr>
                <a:t>1.25</a:t>
              </a:r>
            </a:p>
          </p:txBody>
        </p:sp>
        <p:grpSp>
          <p:nvGrpSpPr>
            <p:cNvPr id="77" name="Group 76">
              <a:extLst>
                <a:ext uri="{FF2B5EF4-FFF2-40B4-BE49-F238E27FC236}">
                  <a16:creationId xmlns="" xmlns:a16="http://schemas.microsoft.com/office/drawing/2014/main" id="{472C3ED0-842F-49BB-B3C1-28E55A460BDD}"/>
                </a:ext>
              </a:extLst>
            </p:cNvPr>
            <p:cNvGrpSpPr/>
            <p:nvPr/>
          </p:nvGrpSpPr>
          <p:grpSpPr>
            <a:xfrm>
              <a:off x="6082539" y="4270527"/>
              <a:ext cx="862853" cy="76489"/>
              <a:chOff x="5020083" y="4241291"/>
              <a:chExt cx="862853" cy="76489"/>
            </a:xfrm>
          </p:grpSpPr>
          <p:cxnSp>
            <p:nvCxnSpPr>
              <p:cNvPr id="53" name="Straight Connector 52">
                <a:extLst>
                  <a:ext uri="{FF2B5EF4-FFF2-40B4-BE49-F238E27FC236}">
                    <a16:creationId xmlns="" xmlns:a16="http://schemas.microsoft.com/office/drawing/2014/main" id="{283F4558-5162-4C89-9EDF-08B4390935E0}"/>
                  </a:ext>
                </a:extLst>
              </p:cNvPr>
              <p:cNvCxnSpPr>
                <a:cxnSpLocks/>
              </p:cNvCxnSpPr>
              <p:nvPr/>
            </p:nvCxnSpPr>
            <p:spPr>
              <a:xfrm>
                <a:off x="5020083" y="4279535"/>
                <a:ext cx="86285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 xmlns:a16="http://schemas.microsoft.com/office/drawing/2014/main" id="{44B7E8DB-4A1F-4727-B879-179A8D5DC50A}"/>
                  </a:ext>
                </a:extLst>
              </p:cNvPr>
              <p:cNvSpPr/>
              <p:nvPr/>
            </p:nvSpPr>
            <p:spPr>
              <a:xfrm>
                <a:off x="5419870" y="424129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76" name="Group 75">
              <a:extLst>
                <a:ext uri="{FF2B5EF4-FFF2-40B4-BE49-F238E27FC236}">
                  <a16:creationId xmlns="" xmlns:a16="http://schemas.microsoft.com/office/drawing/2014/main" id="{6800831D-F516-4AB6-A4D3-49398A03D3E8}"/>
                </a:ext>
              </a:extLst>
            </p:cNvPr>
            <p:cNvGrpSpPr/>
            <p:nvPr/>
          </p:nvGrpSpPr>
          <p:grpSpPr>
            <a:xfrm>
              <a:off x="6573607" y="4048507"/>
              <a:ext cx="519787" cy="76489"/>
              <a:chOff x="5511151" y="3934152"/>
              <a:chExt cx="519787" cy="76489"/>
            </a:xfrm>
          </p:grpSpPr>
          <p:cxnSp>
            <p:nvCxnSpPr>
              <p:cNvPr id="52" name="Straight Connector 51">
                <a:extLst>
                  <a:ext uri="{FF2B5EF4-FFF2-40B4-BE49-F238E27FC236}">
                    <a16:creationId xmlns="" xmlns:a16="http://schemas.microsoft.com/office/drawing/2014/main" id="{EA51305B-B9DD-44C8-BDBE-4222AAAB54B3}"/>
                  </a:ext>
                </a:extLst>
              </p:cNvPr>
              <p:cNvCxnSpPr>
                <a:cxnSpLocks/>
              </p:cNvCxnSpPr>
              <p:nvPr/>
            </p:nvCxnSpPr>
            <p:spPr>
              <a:xfrm>
                <a:off x="5511151" y="3972396"/>
                <a:ext cx="5197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 xmlns:a16="http://schemas.microsoft.com/office/drawing/2014/main" id="{FE2E563F-BB9B-4A93-8AD4-838F00A80A07}"/>
                  </a:ext>
                </a:extLst>
              </p:cNvPr>
              <p:cNvSpPr/>
              <p:nvPr/>
            </p:nvSpPr>
            <p:spPr>
              <a:xfrm>
                <a:off x="5739950" y="3934152"/>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75" name="Group 74">
              <a:extLst>
                <a:ext uri="{FF2B5EF4-FFF2-40B4-BE49-F238E27FC236}">
                  <a16:creationId xmlns="" xmlns:a16="http://schemas.microsoft.com/office/drawing/2014/main" id="{271849FE-9C1B-44B9-B80C-B1E85012324E}"/>
                </a:ext>
              </a:extLst>
            </p:cNvPr>
            <p:cNvGrpSpPr/>
            <p:nvPr/>
          </p:nvGrpSpPr>
          <p:grpSpPr>
            <a:xfrm>
              <a:off x="6557316" y="3553861"/>
              <a:ext cx="498299" cy="76489"/>
              <a:chOff x="5494860" y="3225721"/>
              <a:chExt cx="498299" cy="76489"/>
            </a:xfrm>
          </p:grpSpPr>
          <p:cxnSp>
            <p:nvCxnSpPr>
              <p:cNvPr id="51" name="Straight Connector 50">
                <a:extLst>
                  <a:ext uri="{FF2B5EF4-FFF2-40B4-BE49-F238E27FC236}">
                    <a16:creationId xmlns="" xmlns:a16="http://schemas.microsoft.com/office/drawing/2014/main" id="{402149DA-1F83-4D9F-8A9F-A56866BF1EA8}"/>
                  </a:ext>
                </a:extLst>
              </p:cNvPr>
              <p:cNvCxnSpPr>
                <a:cxnSpLocks/>
              </p:cNvCxnSpPr>
              <p:nvPr/>
            </p:nvCxnSpPr>
            <p:spPr>
              <a:xfrm>
                <a:off x="5494860" y="3263965"/>
                <a:ext cx="49829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 xmlns:a16="http://schemas.microsoft.com/office/drawing/2014/main" id="{C35E20CB-0600-4E45-AF57-A455C408FF6E}"/>
                  </a:ext>
                </a:extLst>
              </p:cNvPr>
              <p:cNvSpPr/>
              <p:nvPr/>
            </p:nvSpPr>
            <p:spPr>
              <a:xfrm>
                <a:off x="5716871" y="3225721"/>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74" name="Group 73">
              <a:extLst>
                <a:ext uri="{FF2B5EF4-FFF2-40B4-BE49-F238E27FC236}">
                  <a16:creationId xmlns="" xmlns:a16="http://schemas.microsoft.com/office/drawing/2014/main" id="{809D0456-46B6-4329-B596-DE2A215A17CE}"/>
                </a:ext>
              </a:extLst>
            </p:cNvPr>
            <p:cNvGrpSpPr/>
            <p:nvPr/>
          </p:nvGrpSpPr>
          <p:grpSpPr>
            <a:xfrm>
              <a:off x="6185080" y="3356359"/>
              <a:ext cx="870535" cy="76489"/>
              <a:chOff x="5122624" y="2970350"/>
              <a:chExt cx="870535" cy="76489"/>
            </a:xfrm>
          </p:grpSpPr>
          <p:cxnSp>
            <p:nvCxnSpPr>
              <p:cNvPr id="50" name="Straight Connector 49">
                <a:extLst>
                  <a:ext uri="{FF2B5EF4-FFF2-40B4-BE49-F238E27FC236}">
                    <a16:creationId xmlns="" xmlns:a16="http://schemas.microsoft.com/office/drawing/2014/main" id="{B82907C1-F3F2-4C2E-9DEA-527C63618927}"/>
                  </a:ext>
                </a:extLst>
              </p:cNvPr>
              <p:cNvCxnSpPr>
                <a:cxnSpLocks/>
              </p:cNvCxnSpPr>
              <p:nvPr/>
            </p:nvCxnSpPr>
            <p:spPr>
              <a:xfrm>
                <a:off x="5122624" y="3008594"/>
                <a:ext cx="8705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 xmlns:a16="http://schemas.microsoft.com/office/drawing/2014/main" id="{0EBC804C-66E1-422D-8C17-8A7B6E26457E}"/>
                  </a:ext>
                </a:extLst>
              </p:cNvPr>
              <p:cNvSpPr/>
              <p:nvPr/>
            </p:nvSpPr>
            <p:spPr>
              <a:xfrm>
                <a:off x="5538628" y="297035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73" name="Group 72">
              <a:extLst>
                <a:ext uri="{FF2B5EF4-FFF2-40B4-BE49-F238E27FC236}">
                  <a16:creationId xmlns="" xmlns:a16="http://schemas.microsoft.com/office/drawing/2014/main" id="{616B1187-5373-4E06-864C-ECF6F73F406E}"/>
                </a:ext>
              </a:extLst>
            </p:cNvPr>
            <p:cNvGrpSpPr/>
            <p:nvPr/>
          </p:nvGrpSpPr>
          <p:grpSpPr>
            <a:xfrm>
              <a:off x="6118733" y="2813457"/>
              <a:ext cx="872402" cy="76489"/>
              <a:chOff x="5056277" y="2224620"/>
              <a:chExt cx="872402" cy="76489"/>
            </a:xfrm>
          </p:grpSpPr>
          <p:cxnSp>
            <p:nvCxnSpPr>
              <p:cNvPr id="49" name="Straight Connector 48">
                <a:extLst>
                  <a:ext uri="{FF2B5EF4-FFF2-40B4-BE49-F238E27FC236}">
                    <a16:creationId xmlns="" xmlns:a16="http://schemas.microsoft.com/office/drawing/2014/main" id="{9EDC28E7-CB35-4E3B-9494-5C32C36580C4}"/>
                  </a:ext>
                </a:extLst>
              </p:cNvPr>
              <p:cNvCxnSpPr>
                <a:cxnSpLocks/>
              </p:cNvCxnSpPr>
              <p:nvPr/>
            </p:nvCxnSpPr>
            <p:spPr>
              <a:xfrm>
                <a:off x="5056277" y="2262864"/>
                <a:ext cx="8724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 xmlns:a16="http://schemas.microsoft.com/office/drawing/2014/main" id="{EF4C4195-BB31-4E43-A121-8E29D3013F3B}"/>
                  </a:ext>
                </a:extLst>
              </p:cNvPr>
              <p:cNvSpPr/>
              <p:nvPr/>
            </p:nvSpPr>
            <p:spPr>
              <a:xfrm>
                <a:off x="5457746" y="222462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72" name="Group 71">
              <a:extLst>
                <a:ext uri="{FF2B5EF4-FFF2-40B4-BE49-F238E27FC236}">
                  <a16:creationId xmlns="" xmlns:a16="http://schemas.microsoft.com/office/drawing/2014/main" id="{269614BF-E3D9-410C-AAE8-50ADA22E6405}"/>
                </a:ext>
              </a:extLst>
            </p:cNvPr>
            <p:cNvGrpSpPr/>
            <p:nvPr/>
          </p:nvGrpSpPr>
          <p:grpSpPr>
            <a:xfrm>
              <a:off x="6596520" y="2650928"/>
              <a:ext cx="496874" cy="76489"/>
              <a:chOff x="5534064" y="1968263"/>
              <a:chExt cx="496874" cy="76489"/>
            </a:xfrm>
          </p:grpSpPr>
          <p:cxnSp>
            <p:nvCxnSpPr>
              <p:cNvPr id="48" name="Straight Connector 47">
                <a:extLst>
                  <a:ext uri="{FF2B5EF4-FFF2-40B4-BE49-F238E27FC236}">
                    <a16:creationId xmlns="" xmlns:a16="http://schemas.microsoft.com/office/drawing/2014/main" id="{E72DADD6-9CFB-4A55-9D39-6BC3782AAB29}"/>
                  </a:ext>
                </a:extLst>
              </p:cNvPr>
              <p:cNvCxnSpPr>
                <a:cxnSpLocks/>
              </p:cNvCxnSpPr>
              <p:nvPr/>
            </p:nvCxnSpPr>
            <p:spPr>
              <a:xfrm>
                <a:off x="5534064" y="1996982"/>
                <a:ext cx="49687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 xmlns:a16="http://schemas.microsoft.com/office/drawing/2014/main" id="{AF0ACB6C-4105-4B70-9C0B-72814110707F}"/>
                  </a:ext>
                </a:extLst>
              </p:cNvPr>
              <p:cNvSpPr/>
              <p:nvPr/>
            </p:nvSpPr>
            <p:spPr>
              <a:xfrm>
                <a:off x="5761287" y="1968263"/>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47" name="Group 46">
              <a:extLst>
                <a:ext uri="{FF2B5EF4-FFF2-40B4-BE49-F238E27FC236}">
                  <a16:creationId xmlns="" xmlns:a16="http://schemas.microsoft.com/office/drawing/2014/main" id="{88EF8AC5-E8A5-4708-918B-E50D22E3B9D3}"/>
                </a:ext>
              </a:extLst>
            </p:cNvPr>
            <p:cNvGrpSpPr/>
            <p:nvPr/>
          </p:nvGrpSpPr>
          <p:grpSpPr>
            <a:xfrm>
              <a:off x="6579695" y="2110995"/>
              <a:ext cx="411440" cy="76489"/>
              <a:chOff x="5517239" y="1239550"/>
              <a:chExt cx="411440" cy="76489"/>
            </a:xfrm>
          </p:grpSpPr>
          <p:sp>
            <p:nvSpPr>
              <p:cNvPr id="42" name="Rectangle 41">
                <a:extLst>
                  <a:ext uri="{FF2B5EF4-FFF2-40B4-BE49-F238E27FC236}">
                    <a16:creationId xmlns="" xmlns:a16="http://schemas.microsoft.com/office/drawing/2014/main" id="{DF53B510-7BDF-4C2C-8212-6F6218AC6B04}"/>
                  </a:ext>
                </a:extLst>
              </p:cNvPr>
              <p:cNvSpPr/>
              <p:nvPr/>
            </p:nvSpPr>
            <p:spPr>
              <a:xfrm>
                <a:off x="5684715" y="1239550"/>
                <a:ext cx="76489" cy="764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cxnSp>
            <p:nvCxnSpPr>
              <p:cNvPr id="44" name="Straight Connector 43">
                <a:extLst>
                  <a:ext uri="{FF2B5EF4-FFF2-40B4-BE49-F238E27FC236}">
                    <a16:creationId xmlns="" xmlns:a16="http://schemas.microsoft.com/office/drawing/2014/main" id="{A7D4D534-3645-405C-A5C4-6FBBF4CE3654}"/>
                  </a:ext>
                </a:extLst>
              </p:cNvPr>
              <p:cNvCxnSpPr>
                <a:cxnSpLocks/>
              </p:cNvCxnSpPr>
              <p:nvPr/>
            </p:nvCxnSpPr>
            <p:spPr>
              <a:xfrm>
                <a:off x="5517239" y="1277794"/>
                <a:ext cx="41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 name="Straight Connector 19">
              <a:extLst>
                <a:ext uri="{FF2B5EF4-FFF2-40B4-BE49-F238E27FC236}">
                  <a16:creationId xmlns="" xmlns:a16="http://schemas.microsoft.com/office/drawing/2014/main" id="{A5926AB8-720D-4CC8-8377-0CA71A7BD8EF}"/>
                </a:ext>
              </a:extLst>
            </p:cNvPr>
            <p:cNvCxnSpPr>
              <a:cxnSpLocks/>
            </p:cNvCxnSpPr>
            <p:nvPr/>
          </p:nvCxnSpPr>
          <p:spPr>
            <a:xfrm>
              <a:off x="7389719" y="1756793"/>
              <a:ext cx="1" cy="30133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 xmlns:a16="http://schemas.microsoft.com/office/drawing/2014/main" id="{B3A72990-03D2-4504-A263-163592B44A19}"/>
              </a:ext>
            </a:extLst>
          </p:cNvPr>
          <p:cNvSpPr txBox="1"/>
          <p:nvPr/>
        </p:nvSpPr>
        <p:spPr>
          <a:xfrm>
            <a:off x="3996929" y="5630224"/>
            <a:ext cx="1358064" cy="246221"/>
          </a:xfrm>
          <a:prstGeom prst="rect">
            <a:avLst/>
          </a:prstGeom>
          <a:noFill/>
        </p:spPr>
        <p:txBody>
          <a:bodyPr wrap="square" rtlCol="0">
            <a:spAutoFit/>
          </a:bodyPr>
          <a:lstStyle/>
          <a:p>
            <a:pPr algn="r">
              <a:buClr>
                <a:srgbClr val="7F134C"/>
              </a:buClr>
            </a:pPr>
            <a:r>
              <a:rPr lang="en-US" sz="1000" b="1">
                <a:solidFill>
                  <a:srgbClr val="7F134C"/>
                </a:solidFill>
              </a:rPr>
              <a:t>DAPA 10 mg Better</a:t>
            </a:r>
          </a:p>
        </p:txBody>
      </p:sp>
      <p:sp>
        <p:nvSpPr>
          <p:cNvPr id="45" name="TextBox 44">
            <a:extLst>
              <a:ext uri="{FF2B5EF4-FFF2-40B4-BE49-F238E27FC236}">
                <a16:creationId xmlns="" xmlns:a16="http://schemas.microsoft.com/office/drawing/2014/main" id="{998DA76B-CD54-4503-9E43-AA272F4E2248}"/>
              </a:ext>
            </a:extLst>
          </p:cNvPr>
          <p:cNvSpPr txBox="1"/>
          <p:nvPr/>
        </p:nvSpPr>
        <p:spPr>
          <a:xfrm>
            <a:off x="5361371" y="5630224"/>
            <a:ext cx="1079143" cy="246221"/>
          </a:xfrm>
          <a:prstGeom prst="rect">
            <a:avLst/>
          </a:prstGeom>
          <a:noFill/>
        </p:spPr>
        <p:txBody>
          <a:bodyPr wrap="square" rtlCol="0">
            <a:spAutoFit/>
          </a:bodyPr>
          <a:lstStyle/>
          <a:p>
            <a:pPr>
              <a:buClr>
                <a:srgbClr val="7F134C"/>
              </a:buClr>
            </a:pPr>
            <a:r>
              <a:rPr lang="en-US" sz="1000" b="1">
                <a:solidFill>
                  <a:srgbClr val="FFFFFF">
                    <a:lumMod val="50000"/>
                  </a:srgbClr>
                </a:solidFill>
              </a:rPr>
              <a:t>Placebo Better</a:t>
            </a:r>
          </a:p>
        </p:txBody>
      </p:sp>
      <p:cxnSp>
        <p:nvCxnSpPr>
          <p:cNvPr id="46" name="Straight Arrow Connector 45">
            <a:extLst>
              <a:ext uri="{FF2B5EF4-FFF2-40B4-BE49-F238E27FC236}">
                <a16:creationId xmlns="" xmlns:a16="http://schemas.microsoft.com/office/drawing/2014/main" id="{ECC49CE4-5DD2-4064-8903-E5DE8FE733CF}"/>
              </a:ext>
            </a:extLst>
          </p:cNvPr>
          <p:cNvCxnSpPr/>
          <p:nvPr/>
        </p:nvCxnSpPr>
        <p:spPr>
          <a:xfrm>
            <a:off x="5463725" y="5947545"/>
            <a:ext cx="633047"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 xmlns:a16="http://schemas.microsoft.com/office/drawing/2014/main" id="{12E9735C-4F1F-4B21-BC7A-3940B72A4657}"/>
              </a:ext>
            </a:extLst>
          </p:cNvPr>
          <p:cNvCxnSpPr>
            <a:cxnSpLocks/>
          </p:cNvCxnSpPr>
          <p:nvPr/>
        </p:nvCxnSpPr>
        <p:spPr>
          <a:xfrm flipH="1">
            <a:off x="4617533" y="5947545"/>
            <a:ext cx="6330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 xmlns:a16="http://schemas.microsoft.com/office/drawing/2014/main" id="{8869E41B-0BCD-4CC7-8379-9DB0F936EC38}"/>
              </a:ext>
            </a:extLst>
          </p:cNvPr>
          <p:cNvGrpSpPr/>
          <p:nvPr/>
        </p:nvGrpSpPr>
        <p:grpSpPr>
          <a:xfrm>
            <a:off x="-6291" y="-23678"/>
            <a:ext cx="3017520" cy="261610"/>
            <a:chOff x="-6290" y="-23678"/>
            <a:chExt cx="3017520" cy="261610"/>
          </a:xfrm>
          <a:solidFill>
            <a:schemeClr val="accent2"/>
          </a:solidFill>
        </p:grpSpPr>
        <p:sp>
          <p:nvSpPr>
            <p:cNvPr id="56" name="Freeform 13">
              <a:extLst>
                <a:ext uri="{FF2B5EF4-FFF2-40B4-BE49-F238E27FC236}">
                  <a16:creationId xmlns="" xmlns:a16="http://schemas.microsoft.com/office/drawing/2014/main" id="{7B61EB80-E68C-4C27-B90A-2A74AE4D9090}"/>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57" name="Rectangle 56">
              <a:extLst>
                <a:ext uri="{FF2B5EF4-FFF2-40B4-BE49-F238E27FC236}">
                  <a16:creationId xmlns="" xmlns:a16="http://schemas.microsoft.com/office/drawing/2014/main" id="{0D6EB589-2D05-41AE-9DBD-318282BAD6AA}"/>
                </a:ext>
              </a:extLst>
            </p:cNvPr>
            <p:cNvSpPr/>
            <p:nvPr/>
          </p:nvSpPr>
          <p:spPr>
            <a:xfrm>
              <a:off x="1007958" y="-23678"/>
              <a:ext cx="941283" cy="261610"/>
            </a:xfrm>
            <a:prstGeom prst="rect">
              <a:avLst/>
            </a:prstGeom>
            <a:noFill/>
          </p:spPr>
          <p:txBody>
            <a:bodyPr wrap="none">
              <a:spAutoFit/>
            </a:bodyPr>
            <a:lstStyle/>
            <a:p>
              <a:pPr algn="ctr"/>
              <a:r>
                <a:rPr lang="en-US" sz="1100" b="1">
                  <a:solidFill>
                    <a:srgbClr val="FFFFFF"/>
                  </a:solidFill>
                </a:rPr>
                <a:t>DAPA-CKD</a:t>
              </a:r>
            </a:p>
          </p:txBody>
        </p:sp>
      </p:grpSp>
      <p:sp>
        <p:nvSpPr>
          <p:cNvPr id="58" name="Rectangle 57"/>
          <p:cNvSpPr/>
          <p:nvPr/>
        </p:nvSpPr>
        <p:spPr>
          <a:xfrm>
            <a:off x="444108" y="2599739"/>
            <a:ext cx="11305311" cy="782287"/>
          </a:xfrm>
          <a:prstGeom prst="rect">
            <a:avLst/>
          </a:prstGeom>
          <a:noFill/>
          <a:ln w="38100"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 name="Rectangle 3"/>
          <p:cNvSpPr/>
          <p:nvPr/>
        </p:nvSpPr>
        <p:spPr>
          <a:xfrm>
            <a:off x="283780" y="1072055"/>
            <a:ext cx="11713781" cy="515532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9" name="Rectangle 58"/>
          <p:cNvSpPr/>
          <p:nvPr/>
        </p:nvSpPr>
        <p:spPr>
          <a:xfrm>
            <a:off x="442200" y="3374938"/>
            <a:ext cx="11305311" cy="729233"/>
          </a:xfrm>
          <a:prstGeom prst="rect">
            <a:avLst/>
          </a:prstGeom>
          <a:noFill/>
          <a:ln w="38100"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Rectangle 59"/>
          <p:cNvSpPr/>
          <p:nvPr/>
        </p:nvSpPr>
        <p:spPr>
          <a:xfrm>
            <a:off x="442200" y="4067083"/>
            <a:ext cx="11305311" cy="782287"/>
          </a:xfrm>
          <a:prstGeom prst="rect">
            <a:avLst/>
          </a:prstGeom>
          <a:noFill/>
          <a:ln w="38100"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498398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fad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Effect on eGFR</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162156393"/>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Group 150">
            <a:extLst>
              <a:ext uri="{FF2B5EF4-FFF2-40B4-BE49-F238E27FC236}">
                <a16:creationId xmlns="" xmlns:a16="http://schemas.microsoft.com/office/drawing/2014/main" id="{3E1346C0-373F-4182-8261-53FA1E063F99}"/>
              </a:ext>
            </a:extLst>
          </p:cNvPr>
          <p:cNvGrpSpPr/>
          <p:nvPr/>
        </p:nvGrpSpPr>
        <p:grpSpPr>
          <a:xfrm>
            <a:off x="1734482" y="2258639"/>
            <a:ext cx="7127143" cy="2401004"/>
            <a:chOff x="3014610" y="2258639"/>
            <a:chExt cx="7127142" cy="2401004"/>
          </a:xfrm>
        </p:grpSpPr>
        <p:sp>
          <p:nvSpPr>
            <p:cNvPr id="130" name="Diamond 129">
              <a:extLst>
                <a:ext uri="{FF2B5EF4-FFF2-40B4-BE49-F238E27FC236}">
                  <a16:creationId xmlns="" xmlns:a16="http://schemas.microsoft.com/office/drawing/2014/main" id="{10C2AA6E-15C5-4CFE-9486-CD1FCA4897A9}"/>
                </a:ext>
              </a:extLst>
            </p:cNvPr>
            <p:cNvSpPr/>
            <p:nvPr/>
          </p:nvSpPr>
          <p:spPr>
            <a:xfrm>
              <a:off x="3014610" y="2258639"/>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 xmlns:a16="http://schemas.microsoft.com/office/drawing/2014/main" id="{B3572686-D0B2-4AD5-B385-BF4B093C34D9}"/>
                </a:ext>
              </a:extLst>
            </p:cNvPr>
            <p:cNvSpPr txBox="1"/>
            <p:nvPr/>
          </p:nvSpPr>
          <p:spPr>
            <a:xfrm>
              <a:off x="9271001" y="4351866"/>
              <a:ext cx="870751" cy="307777"/>
            </a:xfrm>
            <a:prstGeom prst="rect">
              <a:avLst/>
            </a:prstGeom>
            <a:noFill/>
          </p:spPr>
          <p:txBody>
            <a:bodyPr wrap="none" rtlCol="0">
              <a:spAutoFit/>
            </a:bodyPr>
            <a:lstStyle/>
            <a:p>
              <a:pPr>
                <a:buClr>
                  <a:schemeClr val="accent1"/>
                </a:buClr>
              </a:pPr>
              <a:r>
                <a:rPr lang="en-US" sz="1400" b="1">
                  <a:solidFill>
                    <a:schemeClr val="bg1">
                      <a:lumMod val="50000"/>
                    </a:schemeClr>
                  </a:solidFill>
                </a:rPr>
                <a:t>Placebo</a:t>
              </a:r>
            </a:p>
          </p:txBody>
        </p:sp>
        <p:sp>
          <p:nvSpPr>
            <p:cNvPr id="44" name="Diamond 43">
              <a:extLst>
                <a:ext uri="{FF2B5EF4-FFF2-40B4-BE49-F238E27FC236}">
                  <a16:creationId xmlns="" xmlns:a16="http://schemas.microsoft.com/office/drawing/2014/main" id="{00DFCD72-1FBC-479A-8966-7DB0F35D325D}"/>
                </a:ext>
              </a:extLst>
            </p:cNvPr>
            <p:cNvSpPr/>
            <p:nvPr/>
          </p:nvSpPr>
          <p:spPr>
            <a:xfrm>
              <a:off x="3789647" y="2542067"/>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 xmlns:a16="http://schemas.microsoft.com/office/drawing/2014/main" id="{52F23F59-7689-4EC5-A1EA-DD11945A8C04}"/>
                </a:ext>
              </a:extLst>
            </p:cNvPr>
            <p:cNvSpPr/>
            <p:nvPr/>
          </p:nvSpPr>
          <p:spPr>
            <a:xfrm>
              <a:off x="3088059" y="2314738"/>
              <a:ext cx="6071616" cy="1865376"/>
            </a:xfrm>
            <a:custGeom>
              <a:avLst/>
              <a:gdLst>
                <a:gd name="connsiteX0" fmla="*/ 0 w 6071616"/>
                <a:gd name="connsiteY0" fmla="*/ 0 h 1865376"/>
                <a:gd name="connsiteX1" fmla="*/ 768096 w 6071616"/>
                <a:gd name="connsiteY1" fmla="*/ 679269 h 1865376"/>
                <a:gd name="connsiteX2" fmla="*/ 1541418 w 6071616"/>
                <a:gd name="connsiteY2" fmla="*/ 721070 h 1865376"/>
                <a:gd name="connsiteX3" fmla="*/ 3077610 w 6071616"/>
                <a:gd name="connsiteY3" fmla="*/ 956201 h 1865376"/>
                <a:gd name="connsiteX4" fmla="*/ 4634702 w 6071616"/>
                <a:gd name="connsiteY4" fmla="*/ 1353312 h 1865376"/>
                <a:gd name="connsiteX5" fmla="*/ 6071616 w 6071616"/>
                <a:gd name="connsiteY5" fmla="*/ 1865376 h 186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1616" h="1865376">
                  <a:moveTo>
                    <a:pt x="0" y="0"/>
                  </a:moveTo>
                  <a:lnTo>
                    <a:pt x="768096" y="679269"/>
                  </a:lnTo>
                  <a:lnTo>
                    <a:pt x="1541418" y="721070"/>
                  </a:lnTo>
                  <a:lnTo>
                    <a:pt x="3077610" y="956201"/>
                  </a:lnTo>
                  <a:lnTo>
                    <a:pt x="4634702" y="1353312"/>
                  </a:lnTo>
                  <a:lnTo>
                    <a:pt x="6071616" y="1865376"/>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a:extLst>
                <a:ext uri="{FF2B5EF4-FFF2-40B4-BE49-F238E27FC236}">
                  <a16:creationId xmlns="" xmlns:a16="http://schemas.microsoft.com/office/drawing/2014/main" id="{08664AAB-26A0-49BD-BA53-5A6E38B59C3B}"/>
                </a:ext>
              </a:extLst>
            </p:cNvPr>
            <p:cNvGrpSpPr/>
            <p:nvPr/>
          </p:nvGrpSpPr>
          <p:grpSpPr>
            <a:xfrm>
              <a:off x="3818721" y="2516184"/>
              <a:ext cx="91440" cy="188925"/>
              <a:chOff x="3810892" y="2900406"/>
              <a:chExt cx="91440" cy="188925"/>
            </a:xfrm>
          </p:grpSpPr>
          <p:cxnSp>
            <p:nvCxnSpPr>
              <p:cNvPr id="92" name="Straight Connector 91">
                <a:extLst>
                  <a:ext uri="{FF2B5EF4-FFF2-40B4-BE49-F238E27FC236}">
                    <a16:creationId xmlns="" xmlns:a16="http://schemas.microsoft.com/office/drawing/2014/main" id="{CAB82979-C963-40DD-A5B0-2E83D9D0B773}"/>
                  </a:ext>
                </a:extLst>
              </p:cNvPr>
              <p:cNvCxnSpPr/>
              <p:nvPr/>
            </p:nvCxnSpPr>
            <p:spPr>
              <a:xfrm>
                <a:off x="3810892" y="2900406"/>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 xmlns:a16="http://schemas.microsoft.com/office/drawing/2014/main" id="{E51C78AB-F6D9-43EC-908B-7B3D9500E2B9}"/>
                  </a:ext>
                </a:extLst>
              </p:cNvPr>
              <p:cNvCxnSpPr/>
              <p:nvPr/>
            </p:nvCxnSpPr>
            <p:spPr>
              <a:xfrm>
                <a:off x="3810892" y="3085757"/>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 xmlns:a16="http://schemas.microsoft.com/office/drawing/2014/main" id="{AA51902C-53EB-4E47-BF23-EF112DD72E21}"/>
                  </a:ext>
                </a:extLst>
              </p:cNvPr>
              <p:cNvCxnSpPr>
                <a:cxnSpLocks/>
              </p:cNvCxnSpPr>
              <p:nvPr/>
            </p:nvCxnSpPr>
            <p:spPr>
              <a:xfrm>
                <a:off x="3856612" y="2900406"/>
                <a:ext cx="0" cy="1889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29" name="Diamond 128">
              <a:extLst>
                <a:ext uri="{FF2B5EF4-FFF2-40B4-BE49-F238E27FC236}">
                  <a16:creationId xmlns="" xmlns:a16="http://schemas.microsoft.com/office/drawing/2014/main" id="{61620162-AB2C-452C-B739-136F09183BC4}"/>
                </a:ext>
              </a:extLst>
            </p:cNvPr>
            <p:cNvSpPr/>
            <p:nvPr/>
          </p:nvSpPr>
          <p:spPr>
            <a:xfrm>
              <a:off x="4550890" y="2739549"/>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5" name="Group 134">
              <a:extLst>
                <a:ext uri="{FF2B5EF4-FFF2-40B4-BE49-F238E27FC236}">
                  <a16:creationId xmlns="" xmlns:a16="http://schemas.microsoft.com/office/drawing/2014/main" id="{F2DBE6CB-466F-4CC2-BE9A-7246D677F8A0}"/>
                </a:ext>
              </a:extLst>
            </p:cNvPr>
            <p:cNvGrpSpPr/>
            <p:nvPr/>
          </p:nvGrpSpPr>
          <p:grpSpPr>
            <a:xfrm>
              <a:off x="6119083" y="3227884"/>
              <a:ext cx="91440" cy="188925"/>
              <a:chOff x="3810892" y="2900406"/>
              <a:chExt cx="91440" cy="188925"/>
            </a:xfrm>
          </p:grpSpPr>
          <p:cxnSp>
            <p:nvCxnSpPr>
              <p:cNvPr id="136" name="Straight Connector 135">
                <a:extLst>
                  <a:ext uri="{FF2B5EF4-FFF2-40B4-BE49-F238E27FC236}">
                    <a16:creationId xmlns="" xmlns:a16="http://schemas.microsoft.com/office/drawing/2014/main" id="{0CBB68DB-E741-4001-948D-0CB534BB139A}"/>
                  </a:ext>
                </a:extLst>
              </p:cNvPr>
              <p:cNvCxnSpPr/>
              <p:nvPr/>
            </p:nvCxnSpPr>
            <p:spPr>
              <a:xfrm>
                <a:off x="3810892" y="2900406"/>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 xmlns:a16="http://schemas.microsoft.com/office/drawing/2014/main" id="{EC4A957E-7C77-4734-8C2D-129D02BAD951}"/>
                  </a:ext>
                </a:extLst>
              </p:cNvPr>
              <p:cNvCxnSpPr/>
              <p:nvPr/>
            </p:nvCxnSpPr>
            <p:spPr>
              <a:xfrm>
                <a:off x="3810892" y="3085757"/>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 xmlns:a16="http://schemas.microsoft.com/office/drawing/2014/main" id="{A8BDC269-CA74-4FC8-A917-D77DFC284A7D}"/>
                  </a:ext>
                </a:extLst>
              </p:cNvPr>
              <p:cNvCxnSpPr>
                <a:cxnSpLocks/>
              </p:cNvCxnSpPr>
              <p:nvPr/>
            </p:nvCxnSpPr>
            <p:spPr>
              <a:xfrm>
                <a:off x="3856612" y="2900406"/>
                <a:ext cx="0" cy="1889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39" name="Diamond 138">
              <a:extLst>
                <a:ext uri="{FF2B5EF4-FFF2-40B4-BE49-F238E27FC236}">
                  <a16:creationId xmlns="" xmlns:a16="http://schemas.microsoft.com/office/drawing/2014/main" id="{C0036A0E-254D-47B1-A18C-835EE2ECC83A}"/>
                </a:ext>
              </a:extLst>
            </p:cNvPr>
            <p:cNvSpPr/>
            <p:nvPr/>
          </p:nvSpPr>
          <p:spPr>
            <a:xfrm>
              <a:off x="6092520" y="3251849"/>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Diamond 139">
              <a:extLst>
                <a:ext uri="{FF2B5EF4-FFF2-40B4-BE49-F238E27FC236}">
                  <a16:creationId xmlns="" xmlns:a16="http://schemas.microsoft.com/office/drawing/2014/main" id="{9AB49D6C-593A-474C-A06B-827EB6707172}"/>
                </a:ext>
              </a:extLst>
            </p:cNvPr>
            <p:cNvSpPr/>
            <p:nvPr/>
          </p:nvSpPr>
          <p:spPr>
            <a:xfrm>
              <a:off x="7647410" y="3843466"/>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Diamond 140">
              <a:extLst>
                <a:ext uri="{FF2B5EF4-FFF2-40B4-BE49-F238E27FC236}">
                  <a16:creationId xmlns="" xmlns:a16="http://schemas.microsoft.com/office/drawing/2014/main" id="{3DE10F7B-00F7-428B-B80A-8BC97C278E40}"/>
                </a:ext>
              </a:extLst>
            </p:cNvPr>
            <p:cNvSpPr/>
            <p:nvPr/>
          </p:nvSpPr>
          <p:spPr>
            <a:xfrm>
              <a:off x="9082347" y="4471234"/>
              <a:ext cx="137160" cy="13716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a:extLst>
                <a:ext uri="{FF2B5EF4-FFF2-40B4-BE49-F238E27FC236}">
                  <a16:creationId xmlns="" xmlns:a16="http://schemas.microsoft.com/office/drawing/2014/main" id="{BE6DC2B6-5500-473F-9A81-27B474CF861D}"/>
                </a:ext>
              </a:extLst>
            </p:cNvPr>
            <p:cNvGrpSpPr/>
            <p:nvPr/>
          </p:nvGrpSpPr>
          <p:grpSpPr>
            <a:xfrm>
              <a:off x="4583446" y="2709109"/>
              <a:ext cx="91440" cy="188925"/>
              <a:chOff x="3810892" y="2900406"/>
              <a:chExt cx="91440" cy="188925"/>
            </a:xfrm>
          </p:grpSpPr>
          <p:cxnSp>
            <p:nvCxnSpPr>
              <p:cNvPr id="132" name="Straight Connector 131">
                <a:extLst>
                  <a:ext uri="{FF2B5EF4-FFF2-40B4-BE49-F238E27FC236}">
                    <a16:creationId xmlns="" xmlns:a16="http://schemas.microsoft.com/office/drawing/2014/main" id="{4748E18A-B9D4-4AD9-965F-E6E8472E3D2C}"/>
                  </a:ext>
                </a:extLst>
              </p:cNvPr>
              <p:cNvCxnSpPr/>
              <p:nvPr/>
            </p:nvCxnSpPr>
            <p:spPr>
              <a:xfrm>
                <a:off x="3810892" y="2900406"/>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 xmlns:a16="http://schemas.microsoft.com/office/drawing/2014/main" id="{FCF1061C-BAD1-433A-A6FE-6DD451323712}"/>
                  </a:ext>
                </a:extLst>
              </p:cNvPr>
              <p:cNvCxnSpPr/>
              <p:nvPr/>
            </p:nvCxnSpPr>
            <p:spPr>
              <a:xfrm>
                <a:off x="3810892" y="3085757"/>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 xmlns:a16="http://schemas.microsoft.com/office/drawing/2014/main" id="{E0A5BD67-B76B-4AF4-AAD5-EFF010E7F1B2}"/>
                  </a:ext>
                </a:extLst>
              </p:cNvPr>
              <p:cNvCxnSpPr>
                <a:cxnSpLocks/>
              </p:cNvCxnSpPr>
              <p:nvPr/>
            </p:nvCxnSpPr>
            <p:spPr>
              <a:xfrm>
                <a:off x="3856612" y="2900406"/>
                <a:ext cx="0" cy="1889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 xmlns:a16="http://schemas.microsoft.com/office/drawing/2014/main" id="{A3715D0E-8302-41F3-9691-9AE4097B218E}"/>
                </a:ext>
              </a:extLst>
            </p:cNvPr>
            <p:cNvGrpSpPr/>
            <p:nvPr/>
          </p:nvGrpSpPr>
          <p:grpSpPr>
            <a:xfrm>
              <a:off x="7668750" y="3820445"/>
              <a:ext cx="91440" cy="188925"/>
              <a:chOff x="3810892" y="2900406"/>
              <a:chExt cx="91440" cy="188925"/>
            </a:xfrm>
          </p:grpSpPr>
          <p:cxnSp>
            <p:nvCxnSpPr>
              <p:cNvPr id="143" name="Straight Connector 142">
                <a:extLst>
                  <a:ext uri="{FF2B5EF4-FFF2-40B4-BE49-F238E27FC236}">
                    <a16:creationId xmlns="" xmlns:a16="http://schemas.microsoft.com/office/drawing/2014/main" id="{F2F9440D-37B3-4D4B-967E-7FED86DD6FED}"/>
                  </a:ext>
                </a:extLst>
              </p:cNvPr>
              <p:cNvCxnSpPr/>
              <p:nvPr/>
            </p:nvCxnSpPr>
            <p:spPr>
              <a:xfrm>
                <a:off x="3810892" y="2900406"/>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 xmlns:a16="http://schemas.microsoft.com/office/drawing/2014/main" id="{77C8A180-34B5-415D-A4B0-2810A3A99162}"/>
                  </a:ext>
                </a:extLst>
              </p:cNvPr>
              <p:cNvCxnSpPr/>
              <p:nvPr/>
            </p:nvCxnSpPr>
            <p:spPr>
              <a:xfrm>
                <a:off x="3810892" y="3085757"/>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 xmlns:a16="http://schemas.microsoft.com/office/drawing/2014/main" id="{FFDB924E-9E1C-4DC6-BAB2-3035514F693B}"/>
                  </a:ext>
                </a:extLst>
              </p:cNvPr>
              <p:cNvCxnSpPr>
                <a:cxnSpLocks/>
              </p:cNvCxnSpPr>
              <p:nvPr/>
            </p:nvCxnSpPr>
            <p:spPr>
              <a:xfrm>
                <a:off x="3856612" y="2900406"/>
                <a:ext cx="0" cy="1889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 xmlns:a16="http://schemas.microsoft.com/office/drawing/2014/main" id="{1C2C1D48-F0D1-4372-A452-AFFC0088A611}"/>
                </a:ext>
              </a:extLst>
            </p:cNvPr>
            <p:cNvGrpSpPr/>
            <p:nvPr/>
          </p:nvGrpSpPr>
          <p:grpSpPr>
            <a:xfrm>
              <a:off x="9107110" y="4439501"/>
              <a:ext cx="91440" cy="188925"/>
              <a:chOff x="3810892" y="2900406"/>
              <a:chExt cx="91440" cy="188925"/>
            </a:xfrm>
          </p:grpSpPr>
          <p:cxnSp>
            <p:nvCxnSpPr>
              <p:cNvPr id="147" name="Straight Connector 146">
                <a:extLst>
                  <a:ext uri="{FF2B5EF4-FFF2-40B4-BE49-F238E27FC236}">
                    <a16:creationId xmlns="" xmlns:a16="http://schemas.microsoft.com/office/drawing/2014/main" id="{57EFFEF9-79BE-4A77-81BA-17E70F6BD1DA}"/>
                  </a:ext>
                </a:extLst>
              </p:cNvPr>
              <p:cNvCxnSpPr/>
              <p:nvPr/>
            </p:nvCxnSpPr>
            <p:spPr>
              <a:xfrm>
                <a:off x="3810892" y="2900406"/>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 xmlns:a16="http://schemas.microsoft.com/office/drawing/2014/main" id="{43805F14-3290-4C90-8797-DB2C3451081F}"/>
                  </a:ext>
                </a:extLst>
              </p:cNvPr>
              <p:cNvCxnSpPr/>
              <p:nvPr/>
            </p:nvCxnSpPr>
            <p:spPr>
              <a:xfrm>
                <a:off x="3810892" y="3085757"/>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 xmlns:a16="http://schemas.microsoft.com/office/drawing/2014/main" id="{7B5EA666-F52A-44FC-8FF6-BB43DD45E4AF}"/>
                  </a:ext>
                </a:extLst>
              </p:cNvPr>
              <p:cNvCxnSpPr>
                <a:cxnSpLocks/>
              </p:cNvCxnSpPr>
              <p:nvPr/>
            </p:nvCxnSpPr>
            <p:spPr>
              <a:xfrm>
                <a:off x="3856612" y="2900406"/>
                <a:ext cx="0" cy="1889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50" name="Freeform: Shape 149">
              <a:extLst>
                <a:ext uri="{FF2B5EF4-FFF2-40B4-BE49-F238E27FC236}">
                  <a16:creationId xmlns="" xmlns:a16="http://schemas.microsoft.com/office/drawing/2014/main" id="{3E88CD0E-33BB-491C-8215-ADDF4EBDB2C3}"/>
                </a:ext>
              </a:extLst>
            </p:cNvPr>
            <p:cNvSpPr/>
            <p:nvPr/>
          </p:nvSpPr>
          <p:spPr>
            <a:xfrm>
              <a:off x="3069021" y="2312276"/>
              <a:ext cx="6085489" cy="2228193"/>
            </a:xfrm>
            <a:custGeom>
              <a:avLst/>
              <a:gdLst>
                <a:gd name="connsiteX0" fmla="*/ 0 w 6085489"/>
                <a:gd name="connsiteY0" fmla="*/ 0 h 2228193"/>
                <a:gd name="connsiteX1" fmla="*/ 777765 w 6085489"/>
                <a:gd name="connsiteY1" fmla="*/ 294290 h 2228193"/>
                <a:gd name="connsiteX2" fmla="*/ 1566041 w 6085489"/>
                <a:gd name="connsiteY2" fmla="*/ 504496 h 2228193"/>
                <a:gd name="connsiteX3" fmla="*/ 3090041 w 6085489"/>
                <a:gd name="connsiteY3" fmla="*/ 1030014 h 2228193"/>
                <a:gd name="connsiteX4" fmla="*/ 4656082 w 6085489"/>
                <a:gd name="connsiteY4" fmla="*/ 1608083 h 2228193"/>
                <a:gd name="connsiteX5" fmla="*/ 6085489 w 6085489"/>
                <a:gd name="connsiteY5" fmla="*/ 2228193 h 222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5489" h="2228193">
                  <a:moveTo>
                    <a:pt x="0" y="0"/>
                  </a:moveTo>
                  <a:lnTo>
                    <a:pt x="777765" y="294290"/>
                  </a:lnTo>
                  <a:lnTo>
                    <a:pt x="1566041" y="504496"/>
                  </a:lnTo>
                  <a:lnTo>
                    <a:pt x="3090041" y="1030014"/>
                  </a:lnTo>
                  <a:lnTo>
                    <a:pt x="4656082" y="1608083"/>
                  </a:lnTo>
                  <a:lnTo>
                    <a:pt x="6085489" y="2228193"/>
                  </a:lnTo>
                </a:path>
              </a:pathLst>
            </a:cu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Title 5">
            <a:extLst>
              <a:ext uri="{FF2B5EF4-FFF2-40B4-BE49-F238E27FC236}">
                <a16:creationId xmlns="" xmlns:a16="http://schemas.microsoft.com/office/drawing/2014/main" id="{30FF6ABD-F1ED-4E85-AA03-3C9E07431E17}"/>
              </a:ext>
            </a:extLst>
          </p:cNvPr>
          <p:cNvSpPr>
            <a:spLocks noGrp="1"/>
          </p:cNvSpPr>
          <p:nvPr>
            <p:ph type="title"/>
          </p:nvPr>
        </p:nvSpPr>
        <p:spPr/>
        <p:txBody>
          <a:bodyPr/>
          <a:lstStyle/>
          <a:p>
            <a:r>
              <a:rPr lang="en-US"/>
              <a:t>Change in eGFR Over Time</a:t>
            </a:r>
          </a:p>
        </p:txBody>
      </p:sp>
      <p:sp>
        <p:nvSpPr>
          <p:cNvPr id="4" name="Slide Number Placeholder 3">
            <a:extLst>
              <a:ext uri="{FF2B5EF4-FFF2-40B4-BE49-F238E27FC236}">
                <a16:creationId xmlns="" xmlns:a16="http://schemas.microsoft.com/office/drawing/2014/main" id="{E5429995-E272-4B3B-820D-438A63B664A0}"/>
              </a:ext>
            </a:extLst>
          </p:cNvPr>
          <p:cNvSpPr>
            <a:spLocks noGrp="1"/>
          </p:cNvSpPr>
          <p:nvPr>
            <p:ph type="sldNum" sz="quarter" idx="12"/>
          </p:nvPr>
        </p:nvSpPr>
        <p:spPr/>
        <p:txBody>
          <a:bodyPr/>
          <a:lstStyle/>
          <a:p>
            <a:fld id="{CC7432E5-F8E0-41AE-9A6B-AD730338B005}" type="slidenum">
              <a:rPr lang="en-US" smtClean="0"/>
              <a:pPr/>
              <a:t>200</a:t>
            </a:fld>
            <a:endParaRPr lang="en-US"/>
          </a:p>
        </p:txBody>
      </p:sp>
      <p:sp>
        <p:nvSpPr>
          <p:cNvPr id="7" name="Text Placeholder 6">
            <a:extLst>
              <a:ext uri="{FF2B5EF4-FFF2-40B4-BE49-F238E27FC236}">
                <a16:creationId xmlns="" xmlns:a16="http://schemas.microsoft.com/office/drawing/2014/main" id="{D4E9948F-A383-4906-BFC0-2D96779453D2}"/>
              </a:ext>
            </a:extLst>
          </p:cNvPr>
          <p:cNvSpPr>
            <a:spLocks noGrp="1"/>
          </p:cNvSpPr>
          <p:nvPr>
            <p:ph type="body" sz="quarter" idx="13"/>
          </p:nvPr>
        </p:nvSpPr>
        <p:spPr/>
        <p:txBody>
          <a:bodyPr/>
          <a:lstStyle/>
          <a:p>
            <a:r>
              <a:rPr lang="en-US"/>
              <a:t>eGFR was calculated with the Chronic Kidney Disease Epidemiology Collaboration equation; total (baseline to 4 years) and chronic slopes (6 months to 4 years) are presented annually, and acute slope (baseline to 6 months) is presented by 6 months.</a:t>
            </a:r>
            <a:r>
              <a:rPr lang="en-US" baseline="30000"/>
              <a:t>2</a:t>
            </a:r>
            <a:endParaRPr lang="en-US"/>
          </a:p>
          <a:p>
            <a:r>
              <a:rPr lang="en-US"/>
              <a:t>DAPA = dapagliflozin; eGFR = estimated glomerular filtration rate; </a:t>
            </a:r>
            <a:r>
              <a:rPr lang="en-US" err="1"/>
              <a:t>mo</a:t>
            </a:r>
            <a:r>
              <a:rPr lang="en-US"/>
              <a:t> = months; NA = not available; y = year. </a:t>
            </a:r>
          </a:p>
          <a:p>
            <a:r>
              <a:rPr lang="en-US"/>
              <a:t>1. </a:t>
            </a:r>
            <a:r>
              <a:rPr lang="en-US" err="1"/>
              <a:t>Mosenzon</a:t>
            </a:r>
            <a:r>
              <a:rPr lang="en-US"/>
              <a:t> O et al. </a:t>
            </a:r>
            <a:r>
              <a:rPr lang="en-US" i="1"/>
              <a:t>Lancet Diabetes Endocrinol.</a:t>
            </a:r>
            <a:r>
              <a:rPr lang="en-US"/>
              <a:t> 2019;7(8):606-617; 2. </a:t>
            </a:r>
            <a:r>
              <a:rPr lang="en-US" err="1"/>
              <a:t>Mosenzon</a:t>
            </a:r>
            <a:r>
              <a:rPr lang="en-US"/>
              <a:t> O et al. </a:t>
            </a:r>
            <a:r>
              <a:rPr lang="en-GB" sz="1000" i="1"/>
              <a:t>Diabetes Care.</a:t>
            </a:r>
            <a:r>
              <a:rPr lang="en-GB" i="1"/>
              <a:t> </a:t>
            </a:r>
            <a:r>
              <a:rPr lang="en-GB" sz="1000"/>
              <a:t>2022;45(10):2350-2359.</a:t>
            </a:r>
            <a:endParaRPr lang="en-US"/>
          </a:p>
        </p:txBody>
      </p:sp>
      <p:sp>
        <p:nvSpPr>
          <p:cNvPr id="10" name="TextBox 9">
            <a:extLst>
              <a:ext uri="{FF2B5EF4-FFF2-40B4-BE49-F238E27FC236}">
                <a16:creationId xmlns="" xmlns:a16="http://schemas.microsoft.com/office/drawing/2014/main" id="{8C48413D-5E16-4535-BDDD-C3F115F80BF6}"/>
              </a:ext>
            </a:extLst>
          </p:cNvPr>
          <p:cNvSpPr txBox="1"/>
          <p:nvPr/>
        </p:nvSpPr>
        <p:spPr>
          <a:xfrm>
            <a:off x="854680" y="5528217"/>
            <a:ext cx="774571" cy="276999"/>
          </a:xfrm>
          <a:prstGeom prst="rect">
            <a:avLst/>
          </a:prstGeom>
          <a:noFill/>
        </p:spPr>
        <p:txBody>
          <a:bodyPr wrap="none" rtlCol="0">
            <a:spAutoFit/>
          </a:bodyPr>
          <a:lstStyle/>
          <a:p>
            <a:pPr algn="r">
              <a:buClr>
                <a:schemeClr val="accent1"/>
              </a:buClr>
            </a:pPr>
            <a:r>
              <a:rPr lang="en-US" sz="1200" b="1">
                <a:solidFill>
                  <a:schemeClr val="bg1">
                    <a:lumMod val="50000"/>
                  </a:schemeClr>
                </a:solidFill>
              </a:rPr>
              <a:t>Placebo</a:t>
            </a:r>
          </a:p>
        </p:txBody>
      </p:sp>
      <p:sp>
        <p:nvSpPr>
          <p:cNvPr id="11" name="TextBox 10">
            <a:extLst>
              <a:ext uri="{FF2B5EF4-FFF2-40B4-BE49-F238E27FC236}">
                <a16:creationId xmlns="" xmlns:a16="http://schemas.microsoft.com/office/drawing/2014/main" id="{37385F62-464B-4F58-8FEF-D3A312045DEC}"/>
              </a:ext>
            </a:extLst>
          </p:cNvPr>
          <p:cNvSpPr txBox="1"/>
          <p:nvPr/>
        </p:nvSpPr>
        <p:spPr>
          <a:xfrm>
            <a:off x="539981" y="5774218"/>
            <a:ext cx="1089273" cy="276999"/>
          </a:xfrm>
          <a:prstGeom prst="rect">
            <a:avLst/>
          </a:prstGeom>
          <a:noFill/>
        </p:spPr>
        <p:txBody>
          <a:bodyPr wrap="none" rtlCol="0">
            <a:spAutoFit/>
          </a:bodyPr>
          <a:lstStyle/>
          <a:p>
            <a:pPr algn="r">
              <a:buClr>
                <a:schemeClr val="accent1"/>
              </a:buClr>
            </a:pPr>
            <a:r>
              <a:rPr lang="en-US" sz="1200" b="1">
                <a:solidFill>
                  <a:schemeClr val="accent1"/>
                </a:solidFill>
              </a:rPr>
              <a:t>DAPA 10 mg</a:t>
            </a:r>
          </a:p>
        </p:txBody>
      </p:sp>
      <p:sp>
        <p:nvSpPr>
          <p:cNvPr id="12" name="TextBox 11">
            <a:extLst>
              <a:ext uri="{FF2B5EF4-FFF2-40B4-BE49-F238E27FC236}">
                <a16:creationId xmlns="" xmlns:a16="http://schemas.microsoft.com/office/drawing/2014/main" id="{E74BF52B-E4F6-499C-AD1E-C3D1CEC1C791}"/>
              </a:ext>
            </a:extLst>
          </p:cNvPr>
          <p:cNvSpPr txBox="1"/>
          <p:nvPr/>
        </p:nvSpPr>
        <p:spPr>
          <a:xfrm>
            <a:off x="1518152" y="5774218"/>
            <a:ext cx="524503" cy="276999"/>
          </a:xfrm>
          <a:prstGeom prst="rect">
            <a:avLst/>
          </a:prstGeom>
          <a:noFill/>
        </p:spPr>
        <p:txBody>
          <a:bodyPr wrap="none" rtlCol="0">
            <a:spAutoFit/>
          </a:bodyPr>
          <a:lstStyle/>
          <a:p>
            <a:pPr>
              <a:buClr>
                <a:schemeClr val="accent1"/>
              </a:buClr>
            </a:pPr>
            <a:r>
              <a:rPr lang="en-US" sz="1200">
                <a:solidFill>
                  <a:schemeClr val="accent1"/>
                </a:solidFill>
              </a:rPr>
              <a:t>8581</a:t>
            </a:r>
          </a:p>
        </p:txBody>
      </p:sp>
      <p:sp>
        <p:nvSpPr>
          <p:cNvPr id="13" name="TextBox 12">
            <a:extLst>
              <a:ext uri="{FF2B5EF4-FFF2-40B4-BE49-F238E27FC236}">
                <a16:creationId xmlns="" xmlns:a16="http://schemas.microsoft.com/office/drawing/2014/main" id="{7BA0C37E-0977-48C1-9C3B-D2D57F4030C1}"/>
              </a:ext>
            </a:extLst>
          </p:cNvPr>
          <p:cNvSpPr txBox="1"/>
          <p:nvPr/>
        </p:nvSpPr>
        <p:spPr>
          <a:xfrm>
            <a:off x="2325112" y="5774218"/>
            <a:ext cx="524503" cy="276999"/>
          </a:xfrm>
          <a:prstGeom prst="rect">
            <a:avLst/>
          </a:prstGeom>
          <a:noFill/>
        </p:spPr>
        <p:txBody>
          <a:bodyPr wrap="none" rtlCol="0">
            <a:spAutoFit/>
          </a:bodyPr>
          <a:lstStyle/>
          <a:p>
            <a:pPr>
              <a:buClr>
                <a:schemeClr val="accent1"/>
              </a:buClr>
            </a:pPr>
            <a:r>
              <a:rPr lang="en-US" sz="1200">
                <a:solidFill>
                  <a:schemeClr val="accent1"/>
                </a:solidFill>
              </a:rPr>
              <a:t>8273</a:t>
            </a:r>
          </a:p>
        </p:txBody>
      </p:sp>
      <p:sp>
        <p:nvSpPr>
          <p:cNvPr id="14" name="TextBox 13">
            <a:extLst>
              <a:ext uri="{FF2B5EF4-FFF2-40B4-BE49-F238E27FC236}">
                <a16:creationId xmlns="" xmlns:a16="http://schemas.microsoft.com/office/drawing/2014/main" id="{5A4600C1-6A10-43ED-B592-438AF980FEB9}"/>
              </a:ext>
            </a:extLst>
          </p:cNvPr>
          <p:cNvSpPr txBox="1"/>
          <p:nvPr/>
        </p:nvSpPr>
        <p:spPr>
          <a:xfrm>
            <a:off x="3037076" y="5774218"/>
            <a:ext cx="524503" cy="276999"/>
          </a:xfrm>
          <a:prstGeom prst="rect">
            <a:avLst/>
          </a:prstGeom>
          <a:noFill/>
        </p:spPr>
        <p:txBody>
          <a:bodyPr wrap="none" rtlCol="0">
            <a:spAutoFit/>
          </a:bodyPr>
          <a:lstStyle/>
          <a:p>
            <a:pPr>
              <a:buClr>
                <a:schemeClr val="accent1"/>
              </a:buClr>
            </a:pPr>
            <a:r>
              <a:rPr lang="en-US" sz="1200">
                <a:solidFill>
                  <a:schemeClr val="accent1"/>
                </a:solidFill>
              </a:rPr>
              <a:t>7978</a:t>
            </a:r>
          </a:p>
        </p:txBody>
      </p:sp>
      <p:sp>
        <p:nvSpPr>
          <p:cNvPr id="15" name="TextBox 14">
            <a:extLst>
              <a:ext uri="{FF2B5EF4-FFF2-40B4-BE49-F238E27FC236}">
                <a16:creationId xmlns="" xmlns:a16="http://schemas.microsoft.com/office/drawing/2014/main" id="{530BF0B0-235C-4933-8D10-E23A3883D36E}"/>
              </a:ext>
            </a:extLst>
          </p:cNvPr>
          <p:cNvSpPr txBox="1"/>
          <p:nvPr/>
        </p:nvSpPr>
        <p:spPr>
          <a:xfrm>
            <a:off x="4499154" y="5774218"/>
            <a:ext cx="524503" cy="276999"/>
          </a:xfrm>
          <a:prstGeom prst="rect">
            <a:avLst/>
          </a:prstGeom>
          <a:noFill/>
        </p:spPr>
        <p:txBody>
          <a:bodyPr wrap="none" rtlCol="0">
            <a:spAutoFit/>
          </a:bodyPr>
          <a:lstStyle/>
          <a:p>
            <a:pPr>
              <a:buClr>
                <a:schemeClr val="accent1"/>
              </a:buClr>
            </a:pPr>
            <a:r>
              <a:rPr lang="en-US" sz="1200">
                <a:solidFill>
                  <a:schemeClr val="accent1"/>
                </a:solidFill>
              </a:rPr>
              <a:t>7513</a:t>
            </a:r>
          </a:p>
        </p:txBody>
      </p:sp>
      <p:sp>
        <p:nvSpPr>
          <p:cNvPr id="16" name="TextBox 15">
            <a:extLst>
              <a:ext uri="{FF2B5EF4-FFF2-40B4-BE49-F238E27FC236}">
                <a16:creationId xmlns="" xmlns:a16="http://schemas.microsoft.com/office/drawing/2014/main" id="{8F441FCF-37AC-4529-AB7D-6C41D4CB3A15}"/>
              </a:ext>
            </a:extLst>
          </p:cNvPr>
          <p:cNvSpPr txBox="1"/>
          <p:nvPr/>
        </p:nvSpPr>
        <p:spPr>
          <a:xfrm>
            <a:off x="6143876" y="5774218"/>
            <a:ext cx="524503" cy="276999"/>
          </a:xfrm>
          <a:prstGeom prst="rect">
            <a:avLst/>
          </a:prstGeom>
          <a:noFill/>
        </p:spPr>
        <p:txBody>
          <a:bodyPr wrap="none" rtlCol="0">
            <a:spAutoFit/>
          </a:bodyPr>
          <a:lstStyle/>
          <a:p>
            <a:pPr>
              <a:buClr>
                <a:schemeClr val="accent1"/>
              </a:buClr>
            </a:pPr>
            <a:r>
              <a:rPr lang="en-US" sz="1200">
                <a:solidFill>
                  <a:schemeClr val="accent1"/>
                </a:solidFill>
              </a:rPr>
              <a:t>7098</a:t>
            </a:r>
          </a:p>
        </p:txBody>
      </p:sp>
      <p:sp>
        <p:nvSpPr>
          <p:cNvPr id="17" name="TextBox 16">
            <a:extLst>
              <a:ext uri="{FF2B5EF4-FFF2-40B4-BE49-F238E27FC236}">
                <a16:creationId xmlns="" xmlns:a16="http://schemas.microsoft.com/office/drawing/2014/main" id="{04EA961A-4020-4CA7-BD09-2C3CC92C12E4}"/>
              </a:ext>
            </a:extLst>
          </p:cNvPr>
          <p:cNvSpPr txBox="1"/>
          <p:nvPr/>
        </p:nvSpPr>
        <p:spPr>
          <a:xfrm>
            <a:off x="7552162" y="5774218"/>
            <a:ext cx="524503" cy="276999"/>
          </a:xfrm>
          <a:prstGeom prst="rect">
            <a:avLst/>
          </a:prstGeom>
          <a:noFill/>
        </p:spPr>
        <p:txBody>
          <a:bodyPr wrap="none" rtlCol="0">
            <a:spAutoFit/>
          </a:bodyPr>
          <a:lstStyle/>
          <a:p>
            <a:pPr>
              <a:buClr>
                <a:schemeClr val="accent1"/>
              </a:buClr>
            </a:pPr>
            <a:r>
              <a:rPr lang="en-US" sz="1200">
                <a:solidFill>
                  <a:schemeClr val="accent1"/>
                </a:solidFill>
              </a:rPr>
              <a:t>6050</a:t>
            </a:r>
          </a:p>
        </p:txBody>
      </p:sp>
      <p:sp>
        <p:nvSpPr>
          <p:cNvPr id="18" name="TextBox 17">
            <a:extLst>
              <a:ext uri="{FF2B5EF4-FFF2-40B4-BE49-F238E27FC236}">
                <a16:creationId xmlns="" xmlns:a16="http://schemas.microsoft.com/office/drawing/2014/main" id="{25740C63-4AD1-4D5B-87AC-D905B67DFEE3}"/>
              </a:ext>
            </a:extLst>
          </p:cNvPr>
          <p:cNvSpPr txBox="1"/>
          <p:nvPr/>
        </p:nvSpPr>
        <p:spPr>
          <a:xfrm>
            <a:off x="1511891" y="5534643"/>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8578</a:t>
            </a:r>
          </a:p>
        </p:txBody>
      </p:sp>
      <p:sp>
        <p:nvSpPr>
          <p:cNvPr id="19" name="TextBox 18">
            <a:extLst>
              <a:ext uri="{FF2B5EF4-FFF2-40B4-BE49-F238E27FC236}">
                <a16:creationId xmlns="" xmlns:a16="http://schemas.microsoft.com/office/drawing/2014/main" id="{822CDE0E-9814-40DB-96CC-56840E496868}"/>
              </a:ext>
            </a:extLst>
          </p:cNvPr>
          <p:cNvSpPr txBox="1"/>
          <p:nvPr/>
        </p:nvSpPr>
        <p:spPr>
          <a:xfrm>
            <a:off x="2318846" y="5534643"/>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8223</a:t>
            </a:r>
          </a:p>
        </p:txBody>
      </p:sp>
      <p:sp>
        <p:nvSpPr>
          <p:cNvPr id="20" name="TextBox 19">
            <a:extLst>
              <a:ext uri="{FF2B5EF4-FFF2-40B4-BE49-F238E27FC236}">
                <a16:creationId xmlns="" xmlns:a16="http://schemas.microsoft.com/office/drawing/2014/main" id="{FE0328C8-19B6-4DDD-9985-81EE163322A9}"/>
              </a:ext>
            </a:extLst>
          </p:cNvPr>
          <p:cNvSpPr txBox="1"/>
          <p:nvPr/>
        </p:nvSpPr>
        <p:spPr>
          <a:xfrm>
            <a:off x="3030810" y="5534643"/>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7884</a:t>
            </a:r>
          </a:p>
        </p:txBody>
      </p:sp>
      <p:sp>
        <p:nvSpPr>
          <p:cNvPr id="21" name="TextBox 20">
            <a:extLst>
              <a:ext uri="{FF2B5EF4-FFF2-40B4-BE49-F238E27FC236}">
                <a16:creationId xmlns="" xmlns:a16="http://schemas.microsoft.com/office/drawing/2014/main" id="{5F1212B4-4F2F-46DE-9F51-48DAC97000A8}"/>
              </a:ext>
            </a:extLst>
          </p:cNvPr>
          <p:cNvSpPr txBox="1"/>
          <p:nvPr/>
        </p:nvSpPr>
        <p:spPr>
          <a:xfrm>
            <a:off x="4492889" y="5534643"/>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7316</a:t>
            </a:r>
          </a:p>
        </p:txBody>
      </p:sp>
      <p:sp>
        <p:nvSpPr>
          <p:cNvPr id="22" name="TextBox 21">
            <a:extLst>
              <a:ext uri="{FF2B5EF4-FFF2-40B4-BE49-F238E27FC236}">
                <a16:creationId xmlns="" xmlns:a16="http://schemas.microsoft.com/office/drawing/2014/main" id="{74BD49AC-25E3-4EC0-90BB-35012D6DAB7C}"/>
              </a:ext>
            </a:extLst>
          </p:cNvPr>
          <p:cNvSpPr txBox="1"/>
          <p:nvPr/>
        </p:nvSpPr>
        <p:spPr>
          <a:xfrm>
            <a:off x="6137612" y="5534643"/>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6800</a:t>
            </a:r>
          </a:p>
        </p:txBody>
      </p:sp>
      <p:sp>
        <p:nvSpPr>
          <p:cNvPr id="23" name="TextBox 22">
            <a:extLst>
              <a:ext uri="{FF2B5EF4-FFF2-40B4-BE49-F238E27FC236}">
                <a16:creationId xmlns="" xmlns:a16="http://schemas.microsoft.com/office/drawing/2014/main" id="{1E081647-7849-46FD-9539-F6E2940CFD73}"/>
              </a:ext>
            </a:extLst>
          </p:cNvPr>
          <p:cNvSpPr txBox="1"/>
          <p:nvPr/>
        </p:nvSpPr>
        <p:spPr>
          <a:xfrm>
            <a:off x="7410279" y="3659560"/>
            <a:ext cx="934871" cy="307777"/>
          </a:xfrm>
          <a:prstGeom prst="rect">
            <a:avLst/>
          </a:prstGeom>
          <a:noFill/>
        </p:spPr>
        <p:txBody>
          <a:bodyPr wrap="none" rtlCol="0">
            <a:spAutoFit/>
          </a:bodyPr>
          <a:lstStyle/>
          <a:p>
            <a:pPr>
              <a:buClr>
                <a:schemeClr val="accent1"/>
              </a:buClr>
            </a:pPr>
            <a:r>
              <a:rPr lang="en-US" sz="1400"/>
              <a:t>p&lt;0.0001</a:t>
            </a:r>
          </a:p>
        </p:txBody>
      </p:sp>
      <p:sp>
        <p:nvSpPr>
          <p:cNvPr id="24" name="TextBox 23">
            <a:extLst>
              <a:ext uri="{FF2B5EF4-FFF2-40B4-BE49-F238E27FC236}">
                <a16:creationId xmlns="" xmlns:a16="http://schemas.microsoft.com/office/drawing/2014/main" id="{C50FBB3A-24AD-4E77-B790-1B9A5FA64F39}"/>
              </a:ext>
            </a:extLst>
          </p:cNvPr>
          <p:cNvSpPr txBox="1"/>
          <p:nvPr/>
        </p:nvSpPr>
        <p:spPr>
          <a:xfrm>
            <a:off x="5809888" y="4013317"/>
            <a:ext cx="934871" cy="307777"/>
          </a:xfrm>
          <a:prstGeom prst="rect">
            <a:avLst/>
          </a:prstGeom>
          <a:noFill/>
        </p:spPr>
        <p:txBody>
          <a:bodyPr wrap="none" rtlCol="0">
            <a:spAutoFit/>
          </a:bodyPr>
          <a:lstStyle/>
          <a:p>
            <a:pPr>
              <a:buClr>
                <a:schemeClr val="accent1"/>
              </a:buClr>
            </a:pPr>
            <a:r>
              <a:rPr lang="en-US" sz="1400"/>
              <a:t>p&lt;0.0001</a:t>
            </a:r>
          </a:p>
        </p:txBody>
      </p:sp>
      <p:sp>
        <p:nvSpPr>
          <p:cNvPr id="25" name="TextBox 24">
            <a:extLst>
              <a:ext uri="{FF2B5EF4-FFF2-40B4-BE49-F238E27FC236}">
                <a16:creationId xmlns="" xmlns:a16="http://schemas.microsoft.com/office/drawing/2014/main" id="{8A94D681-3081-4DB7-8751-2699E3DC2EF7}"/>
              </a:ext>
            </a:extLst>
          </p:cNvPr>
          <p:cNvSpPr txBox="1"/>
          <p:nvPr/>
        </p:nvSpPr>
        <p:spPr>
          <a:xfrm>
            <a:off x="2826473" y="3199568"/>
            <a:ext cx="934871" cy="307777"/>
          </a:xfrm>
          <a:prstGeom prst="rect">
            <a:avLst/>
          </a:prstGeom>
          <a:noFill/>
        </p:spPr>
        <p:txBody>
          <a:bodyPr wrap="none" rtlCol="0">
            <a:spAutoFit/>
          </a:bodyPr>
          <a:lstStyle/>
          <a:p>
            <a:pPr>
              <a:buClr>
                <a:schemeClr val="accent1"/>
              </a:buClr>
            </a:pPr>
            <a:r>
              <a:rPr lang="en-US" sz="1400"/>
              <a:t>p&lt;0.0001</a:t>
            </a:r>
            <a:endParaRPr lang="en-US" sz="1600"/>
          </a:p>
        </p:txBody>
      </p:sp>
      <p:sp>
        <p:nvSpPr>
          <p:cNvPr id="26" name="TextBox 25">
            <a:extLst>
              <a:ext uri="{FF2B5EF4-FFF2-40B4-BE49-F238E27FC236}">
                <a16:creationId xmlns="" xmlns:a16="http://schemas.microsoft.com/office/drawing/2014/main" id="{2DB61223-646A-4445-AFD4-95D3E3B59819}"/>
              </a:ext>
            </a:extLst>
          </p:cNvPr>
          <p:cNvSpPr txBox="1"/>
          <p:nvPr/>
        </p:nvSpPr>
        <p:spPr>
          <a:xfrm>
            <a:off x="1863135" y="3214610"/>
            <a:ext cx="934871" cy="307777"/>
          </a:xfrm>
          <a:prstGeom prst="rect">
            <a:avLst/>
          </a:prstGeom>
          <a:noFill/>
        </p:spPr>
        <p:txBody>
          <a:bodyPr wrap="none" rtlCol="0">
            <a:spAutoFit/>
          </a:bodyPr>
          <a:lstStyle/>
          <a:p>
            <a:pPr>
              <a:buClr>
                <a:schemeClr val="accent1"/>
              </a:buClr>
            </a:pPr>
            <a:r>
              <a:rPr lang="en-US" sz="1400"/>
              <a:t>p&lt;0.0001</a:t>
            </a:r>
          </a:p>
        </p:txBody>
      </p:sp>
      <p:sp>
        <p:nvSpPr>
          <p:cNvPr id="29" name="TextBox 28">
            <a:extLst>
              <a:ext uri="{FF2B5EF4-FFF2-40B4-BE49-F238E27FC236}">
                <a16:creationId xmlns="" xmlns:a16="http://schemas.microsoft.com/office/drawing/2014/main" id="{8982B12A-2705-4818-9031-84E8D671BDAD}"/>
              </a:ext>
            </a:extLst>
          </p:cNvPr>
          <p:cNvSpPr txBox="1"/>
          <p:nvPr/>
        </p:nvSpPr>
        <p:spPr>
          <a:xfrm>
            <a:off x="4496242" y="3432821"/>
            <a:ext cx="736099" cy="307777"/>
          </a:xfrm>
          <a:prstGeom prst="rect">
            <a:avLst/>
          </a:prstGeom>
          <a:noFill/>
        </p:spPr>
        <p:txBody>
          <a:bodyPr wrap="none" rtlCol="0">
            <a:spAutoFit/>
          </a:bodyPr>
          <a:lstStyle/>
          <a:p>
            <a:pPr>
              <a:buClr>
                <a:schemeClr val="accent1"/>
              </a:buClr>
            </a:pPr>
            <a:r>
              <a:rPr lang="en-US" sz="1400"/>
              <a:t>p=0.24</a:t>
            </a:r>
          </a:p>
        </p:txBody>
      </p:sp>
      <p:sp>
        <p:nvSpPr>
          <p:cNvPr id="30" name="TextBox 29">
            <a:extLst>
              <a:ext uri="{FF2B5EF4-FFF2-40B4-BE49-F238E27FC236}">
                <a16:creationId xmlns="" xmlns:a16="http://schemas.microsoft.com/office/drawing/2014/main" id="{88FD4153-B99C-4B12-93F5-A14601FA95FB}"/>
              </a:ext>
            </a:extLst>
          </p:cNvPr>
          <p:cNvSpPr txBox="1"/>
          <p:nvPr/>
        </p:nvSpPr>
        <p:spPr>
          <a:xfrm>
            <a:off x="831467" y="5345719"/>
            <a:ext cx="1082348" cy="276999"/>
          </a:xfrm>
          <a:prstGeom prst="rect">
            <a:avLst/>
          </a:prstGeom>
          <a:noFill/>
        </p:spPr>
        <p:txBody>
          <a:bodyPr wrap="none" rtlCol="0">
            <a:spAutoFit/>
          </a:bodyPr>
          <a:lstStyle/>
          <a:p>
            <a:pPr>
              <a:buClr>
                <a:schemeClr val="accent1"/>
              </a:buClr>
            </a:pPr>
            <a:r>
              <a:rPr lang="en-US" sz="1200" b="1"/>
              <a:t>Sample Size</a:t>
            </a:r>
          </a:p>
        </p:txBody>
      </p:sp>
      <p:sp>
        <p:nvSpPr>
          <p:cNvPr id="37" name="TextBox 36">
            <a:extLst>
              <a:ext uri="{FF2B5EF4-FFF2-40B4-BE49-F238E27FC236}">
                <a16:creationId xmlns="" xmlns:a16="http://schemas.microsoft.com/office/drawing/2014/main" id="{9939C467-0041-4385-A956-81A2F380466A}"/>
              </a:ext>
            </a:extLst>
          </p:cNvPr>
          <p:cNvSpPr txBox="1"/>
          <p:nvPr/>
        </p:nvSpPr>
        <p:spPr>
          <a:xfrm>
            <a:off x="7543943" y="5539908"/>
            <a:ext cx="524503" cy="276999"/>
          </a:xfrm>
          <a:prstGeom prst="rect">
            <a:avLst/>
          </a:prstGeom>
          <a:noFill/>
        </p:spPr>
        <p:txBody>
          <a:bodyPr wrap="none" rtlCol="0">
            <a:spAutoFit/>
          </a:bodyPr>
          <a:lstStyle/>
          <a:p>
            <a:pPr>
              <a:buClr>
                <a:schemeClr val="accent1"/>
              </a:buClr>
            </a:pPr>
            <a:r>
              <a:rPr lang="en-US" sz="1200">
                <a:solidFill>
                  <a:schemeClr val="bg1">
                    <a:lumMod val="50000"/>
                  </a:schemeClr>
                </a:solidFill>
              </a:rPr>
              <a:t>5770</a:t>
            </a:r>
          </a:p>
        </p:txBody>
      </p:sp>
      <p:grpSp>
        <p:nvGrpSpPr>
          <p:cNvPr id="59" name="Group 56">
            <a:extLst>
              <a:ext uri="{FF2B5EF4-FFF2-40B4-BE49-F238E27FC236}">
                <a16:creationId xmlns="" xmlns:a16="http://schemas.microsoft.com/office/drawing/2014/main" id="{6E5F7889-F168-4A72-9747-2277833412B2}"/>
              </a:ext>
            </a:extLst>
          </p:cNvPr>
          <p:cNvGrpSpPr/>
          <p:nvPr/>
        </p:nvGrpSpPr>
        <p:grpSpPr>
          <a:xfrm>
            <a:off x="788763" y="1275113"/>
            <a:ext cx="7292991" cy="3971043"/>
            <a:chOff x="2068897" y="1275100"/>
            <a:chExt cx="7292986" cy="3971043"/>
          </a:xfrm>
        </p:grpSpPr>
        <p:sp>
          <p:nvSpPr>
            <p:cNvPr id="5" name="Freeform: Shape 4">
              <a:extLst>
                <a:ext uri="{FF2B5EF4-FFF2-40B4-BE49-F238E27FC236}">
                  <a16:creationId xmlns="" xmlns:a16="http://schemas.microsoft.com/office/drawing/2014/main" id="{38E3A2C4-B002-4729-BA9C-86C75F47BFF8}"/>
                </a:ext>
              </a:extLst>
            </p:cNvPr>
            <p:cNvSpPr/>
            <p:nvPr/>
          </p:nvSpPr>
          <p:spPr>
            <a:xfrm>
              <a:off x="3075709" y="1440873"/>
              <a:ext cx="6075218" cy="3477491"/>
            </a:xfrm>
            <a:custGeom>
              <a:avLst/>
              <a:gdLst>
                <a:gd name="connsiteX0" fmla="*/ 0 w 6075218"/>
                <a:gd name="connsiteY0" fmla="*/ 0 h 3477491"/>
                <a:gd name="connsiteX1" fmla="*/ 0 w 6075218"/>
                <a:gd name="connsiteY1" fmla="*/ 3477491 h 3477491"/>
                <a:gd name="connsiteX2" fmla="*/ 6075218 w 6075218"/>
                <a:gd name="connsiteY2" fmla="*/ 3477491 h 3477491"/>
              </a:gdLst>
              <a:ahLst/>
              <a:cxnLst>
                <a:cxn ang="0">
                  <a:pos x="connsiteX0" y="connsiteY0"/>
                </a:cxn>
                <a:cxn ang="0">
                  <a:pos x="connsiteX1" y="connsiteY1"/>
                </a:cxn>
                <a:cxn ang="0">
                  <a:pos x="connsiteX2" y="connsiteY2"/>
                </a:cxn>
              </a:cxnLst>
              <a:rect l="l" t="t" r="r" b="b"/>
              <a:pathLst>
                <a:path w="6075218" h="3477491">
                  <a:moveTo>
                    <a:pt x="0" y="0"/>
                  </a:moveTo>
                  <a:lnTo>
                    <a:pt x="0" y="3477491"/>
                  </a:lnTo>
                  <a:lnTo>
                    <a:pt x="6075218" y="3477491"/>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 xmlns:a16="http://schemas.microsoft.com/office/drawing/2014/main" id="{805DB39F-DCFE-4B5F-9BA9-89AB18E49845}"/>
                </a:ext>
              </a:extLst>
            </p:cNvPr>
            <p:cNvSpPr txBox="1"/>
            <p:nvPr/>
          </p:nvSpPr>
          <p:spPr>
            <a:xfrm rot="16200000">
              <a:off x="1119278" y="2790729"/>
              <a:ext cx="2422458" cy="523220"/>
            </a:xfrm>
            <a:prstGeom prst="rect">
              <a:avLst/>
            </a:prstGeom>
            <a:noFill/>
          </p:spPr>
          <p:txBody>
            <a:bodyPr wrap="none" rtlCol="0">
              <a:spAutoFit/>
            </a:bodyPr>
            <a:lstStyle/>
            <a:p>
              <a:pPr algn="ctr">
                <a:buClr>
                  <a:schemeClr val="accent1"/>
                </a:buClr>
              </a:pPr>
              <a:r>
                <a:rPr lang="en-US" sz="1400" b="1"/>
                <a:t>Adjusted mean change in </a:t>
              </a:r>
              <a:br>
                <a:rPr lang="en-US" sz="1400" b="1"/>
              </a:br>
              <a:r>
                <a:rPr lang="en-US" sz="1400" b="1"/>
                <a:t>eGFR (mL/min per 1.73m</a:t>
              </a:r>
              <a:r>
                <a:rPr lang="en-US" sz="1400" b="1" baseline="30000"/>
                <a:t>2</a:t>
              </a:r>
              <a:r>
                <a:rPr lang="en-US" sz="1400" b="1"/>
                <a:t>)</a:t>
              </a:r>
            </a:p>
          </p:txBody>
        </p:sp>
        <p:sp>
          <p:nvSpPr>
            <p:cNvPr id="31" name="TextBox 30">
              <a:extLst>
                <a:ext uri="{FF2B5EF4-FFF2-40B4-BE49-F238E27FC236}">
                  <a16:creationId xmlns="" xmlns:a16="http://schemas.microsoft.com/office/drawing/2014/main" id="{2C733A2A-8823-4A12-BC11-F8E74523A67C}"/>
                </a:ext>
              </a:extLst>
            </p:cNvPr>
            <p:cNvSpPr txBox="1"/>
            <p:nvPr/>
          </p:nvSpPr>
          <p:spPr>
            <a:xfrm>
              <a:off x="2934066" y="4922778"/>
              <a:ext cx="284052" cy="307777"/>
            </a:xfrm>
            <a:prstGeom prst="rect">
              <a:avLst/>
            </a:prstGeom>
            <a:noFill/>
          </p:spPr>
          <p:txBody>
            <a:bodyPr wrap="none" rtlCol="0">
              <a:spAutoFit/>
            </a:bodyPr>
            <a:lstStyle/>
            <a:p>
              <a:pPr algn="ctr">
                <a:buClr>
                  <a:schemeClr val="accent1"/>
                </a:buClr>
              </a:pPr>
              <a:r>
                <a:rPr lang="en-US" sz="1400"/>
                <a:t>0</a:t>
              </a:r>
            </a:p>
          </p:txBody>
        </p:sp>
        <p:sp>
          <p:nvSpPr>
            <p:cNvPr id="32" name="TextBox 31">
              <a:extLst>
                <a:ext uri="{FF2B5EF4-FFF2-40B4-BE49-F238E27FC236}">
                  <a16:creationId xmlns="" xmlns:a16="http://schemas.microsoft.com/office/drawing/2014/main" id="{961AA267-D3CB-402E-B15D-DBF7E6560800}"/>
                </a:ext>
              </a:extLst>
            </p:cNvPr>
            <p:cNvSpPr txBox="1"/>
            <p:nvPr/>
          </p:nvSpPr>
          <p:spPr>
            <a:xfrm>
              <a:off x="3647874" y="4922778"/>
              <a:ext cx="433132" cy="307777"/>
            </a:xfrm>
            <a:prstGeom prst="rect">
              <a:avLst/>
            </a:prstGeom>
            <a:noFill/>
          </p:spPr>
          <p:txBody>
            <a:bodyPr wrap="none" rtlCol="0">
              <a:spAutoFit/>
            </a:bodyPr>
            <a:lstStyle/>
            <a:p>
              <a:pPr algn="ctr">
                <a:buClr>
                  <a:schemeClr val="accent1"/>
                </a:buClr>
              </a:pPr>
              <a:r>
                <a:rPr lang="en-US" sz="1400"/>
                <a:t>0.5</a:t>
              </a:r>
            </a:p>
          </p:txBody>
        </p:sp>
        <p:sp>
          <p:nvSpPr>
            <p:cNvPr id="33" name="TextBox 32">
              <a:extLst>
                <a:ext uri="{FF2B5EF4-FFF2-40B4-BE49-F238E27FC236}">
                  <a16:creationId xmlns="" xmlns:a16="http://schemas.microsoft.com/office/drawing/2014/main" id="{E0D103DD-550C-40C3-B3B1-FB87FAECA131}"/>
                </a:ext>
              </a:extLst>
            </p:cNvPr>
            <p:cNvSpPr txBox="1"/>
            <p:nvPr/>
          </p:nvSpPr>
          <p:spPr>
            <a:xfrm>
              <a:off x="4401567" y="4922778"/>
              <a:ext cx="433132" cy="307777"/>
            </a:xfrm>
            <a:prstGeom prst="rect">
              <a:avLst/>
            </a:prstGeom>
            <a:noFill/>
          </p:spPr>
          <p:txBody>
            <a:bodyPr wrap="none" rtlCol="0">
              <a:spAutoFit/>
            </a:bodyPr>
            <a:lstStyle/>
            <a:p>
              <a:pPr algn="ctr">
                <a:buClr>
                  <a:schemeClr val="accent1"/>
                </a:buClr>
              </a:pPr>
              <a:r>
                <a:rPr lang="en-US" sz="1400"/>
                <a:t>1.0</a:t>
              </a:r>
            </a:p>
          </p:txBody>
        </p:sp>
        <p:sp>
          <p:nvSpPr>
            <p:cNvPr id="34" name="TextBox 33">
              <a:extLst>
                <a:ext uri="{FF2B5EF4-FFF2-40B4-BE49-F238E27FC236}">
                  <a16:creationId xmlns="" xmlns:a16="http://schemas.microsoft.com/office/drawing/2014/main" id="{9695B8C6-8600-4499-8C14-F193A7C8C1E9}"/>
                </a:ext>
              </a:extLst>
            </p:cNvPr>
            <p:cNvSpPr txBox="1"/>
            <p:nvPr/>
          </p:nvSpPr>
          <p:spPr>
            <a:xfrm>
              <a:off x="5944766" y="4922778"/>
              <a:ext cx="433132" cy="307777"/>
            </a:xfrm>
            <a:prstGeom prst="rect">
              <a:avLst/>
            </a:prstGeom>
            <a:noFill/>
          </p:spPr>
          <p:txBody>
            <a:bodyPr wrap="none" rtlCol="0">
              <a:spAutoFit/>
            </a:bodyPr>
            <a:lstStyle/>
            <a:p>
              <a:pPr algn="ctr">
                <a:buClr>
                  <a:schemeClr val="accent1"/>
                </a:buClr>
              </a:pPr>
              <a:r>
                <a:rPr lang="en-US" sz="1400"/>
                <a:t>2.0</a:t>
              </a:r>
            </a:p>
          </p:txBody>
        </p:sp>
        <p:sp>
          <p:nvSpPr>
            <p:cNvPr id="35" name="TextBox 34">
              <a:extLst>
                <a:ext uri="{FF2B5EF4-FFF2-40B4-BE49-F238E27FC236}">
                  <a16:creationId xmlns="" xmlns:a16="http://schemas.microsoft.com/office/drawing/2014/main" id="{02964DFF-16AE-497A-9799-0F17555A3568}"/>
                </a:ext>
              </a:extLst>
            </p:cNvPr>
            <p:cNvSpPr txBox="1"/>
            <p:nvPr/>
          </p:nvSpPr>
          <p:spPr>
            <a:xfrm>
              <a:off x="7490711" y="4922778"/>
              <a:ext cx="433132" cy="307777"/>
            </a:xfrm>
            <a:prstGeom prst="rect">
              <a:avLst/>
            </a:prstGeom>
            <a:noFill/>
          </p:spPr>
          <p:txBody>
            <a:bodyPr wrap="none" rtlCol="0">
              <a:spAutoFit/>
            </a:bodyPr>
            <a:lstStyle/>
            <a:p>
              <a:pPr algn="ctr">
                <a:buClr>
                  <a:schemeClr val="accent1"/>
                </a:buClr>
              </a:pPr>
              <a:r>
                <a:rPr lang="en-US" sz="1400"/>
                <a:t>3.0</a:t>
              </a:r>
            </a:p>
          </p:txBody>
        </p:sp>
        <p:sp>
          <p:nvSpPr>
            <p:cNvPr id="36" name="TextBox 35">
              <a:extLst>
                <a:ext uri="{FF2B5EF4-FFF2-40B4-BE49-F238E27FC236}">
                  <a16:creationId xmlns="" xmlns:a16="http://schemas.microsoft.com/office/drawing/2014/main" id="{DA0ACC62-EEB3-4926-806A-5086427BACFF}"/>
                </a:ext>
              </a:extLst>
            </p:cNvPr>
            <p:cNvSpPr txBox="1"/>
            <p:nvPr/>
          </p:nvSpPr>
          <p:spPr>
            <a:xfrm>
              <a:off x="8928751" y="4938366"/>
              <a:ext cx="433132" cy="307777"/>
            </a:xfrm>
            <a:prstGeom prst="rect">
              <a:avLst/>
            </a:prstGeom>
            <a:noFill/>
          </p:spPr>
          <p:txBody>
            <a:bodyPr wrap="none" rtlCol="0">
              <a:spAutoFit/>
            </a:bodyPr>
            <a:lstStyle/>
            <a:p>
              <a:pPr algn="ctr">
                <a:buClr>
                  <a:schemeClr val="accent1"/>
                </a:buClr>
              </a:pPr>
              <a:r>
                <a:rPr lang="en-US" sz="1400"/>
                <a:t>4.0</a:t>
              </a:r>
            </a:p>
          </p:txBody>
        </p:sp>
        <p:sp>
          <p:nvSpPr>
            <p:cNvPr id="38" name="TextBox 37">
              <a:extLst>
                <a:ext uri="{FF2B5EF4-FFF2-40B4-BE49-F238E27FC236}">
                  <a16:creationId xmlns="" xmlns:a16="http://schemas.microsoft.com/office/drawing/2014/main" id="{DB64FA36-A410-45AF-8C86-F6E7F61B6BA3}"/>
                </a:ext>
              </a:extLst>
            </p:cNvPr>
            <p:cNvSpPr txBox="1"/>
            <p:nvPr/>
          </p:nvSpPr>
          <p:spPr>
            <a:xfrm>
              <a:off x="2582866" y="4742387"/>
              <a:ext cx="442749" cy="307777"/>
            </a:xfrm>
            <a:prstGeom prst="rect">
              <a:avLst/>
            </a:prstGeom>
            <a:noFill/>
          </p:spPr>
          <p:txBody>
            <a:bodyPr wrap="none" rtlCol="0">
              <a:spAutoFit/>
            </a:bodyPr>
            <a:lstStyle/>
            <a:p>
              <a:pPr algn="r">
                <a:buClr>
                  <a:schemeClr val="accent1"/>
                </a:buClr>
              </a:pPr>
              <a:r>
                <a:rPr lang="en-US" sz="1400"/>
                <a:t>-12</a:t>
              </a:r>
            </a:p>
          </p:txBody>
        </p:sp>
        <p:sp>
          <p:nvSpPr>
            <p:cNvPr id="39" name="TextBox 38">
              <a:extLst>
                <a:ext uri="{FF2B5EF4-FFF2-40B4-BE49-F238E27FC236}">
                  <a16:creationId xmlns="" xmlns:a16="http://schemas.microsoft.com/office/drawing/2014/main" id="{023DB329-FD54-46DA-B784-E7D5115B4FB5}"/>
                </a:ext>
              </a:extLst>
            </p:cNvPr>
            <p:cNvSpPr txBox="1"/>
            <p:nvPr/>
          </p:nvSpPr>
          <p:spPr>
            <a:xfrm>
              <a:off x="2682249" y="3875566"/>
              <a:ext cx="343363" cy="307777"/>
            </a:xfrm>
            <a:prstGeom prst="rect">
              <a:avLst/>
            </a:prstGeom>
            <a:noFill/>
          </p:spPr>
          <p:txBody>
            <a:bodyPr wrap="none" rtlCol="0">
              <a:spAutoFit/>
            </a:bodyPr>
            <a:lstStyle/>
            <a:p>
              <a:pPr algn="r">
                <a:buClr>
                  <a:schemeClr val="accent1"/>
                </a:buClr>
              </a:pPr>
              <a:r>
                <a:rPr lang="en-US" sz="1400"/>
                <a:t>-8</a:t>
              </a:r>
            </a:p>
          </p:txBody>
        </p:sp>
        <p:sp>
          <p:nvSpPr>
            <p:cNvPr id="40" name="TextBox 39">
              <a:extLst>
                <a:ext uri="{FF2B5EF4-FFF2-40B4-BE49-F238E27FC236}">
                  <a16:creationId xmlns="" xmlns:a16="http://schemas.microsoft.com/office/drawing/2014/main" id="{A6823876-88CB-487D-93DE-482F0E053307}"/>
                </a:ext>
              </a:extLst>
            </p:cNvPr>
            <p:cNvSpPr txBox="1"/>
            <p:nvPr/>
          </p:nvSpPr>
          <p:spPr>
            <a:xfrm>
              <a:off x="2682249" y="3008744"/>
              <a:ext cx="343363" cy="307777"/>
            </a:xfrm>
            <a:prstGeom prst="rect">
              <a:avLst/>
            </a:prstGeom>
            <a:noFill/>
          </p:spPr>
          <p:txBody>
            <a:bodyPr wrap="none" rtlCol="0">
              <a:spAutoFit/>
            </a:bodyPr>
            <a:lstStyle/>
            <a:p>
              <a:pPr algn="r">
                <a:buClr>
                  <a:schemeClr val="accent1"/>
                </a:buClr>
              </a:pPr>
              <a:r>
                <a:rPr lang="en-US" sz="1400"/>
                <a:t>-4</a:t>
              </a:r>
            </a:p>
          </p:txBody>
        </p:sp>
        <p:sp>
          <p:nvSpPr>
            <p:cNvPr id="41" name="TextBox 40">
              <a:extLst>
                <a:ext uri="{FF2B5EF4-FFF2-40B4-BE49-F238E27FC236}">
                  <a16:creationId xmlns="" xmlns:a16="http://schemas.microsoft.com/office/drawing/2014/main" id="{8F1DA48B-F481-424A-8A41-5FF21B2993EE}"/>
                </a:ext>
              </a:extLst>
            </p:cNvPr>
            <p:cNvSpPr txBox="1"/>
            <p:nvPr/>
          </p:nvSpPr>
          <p:spPr>
            <a:xfrm>
              <a:off x="2741562" y="2141922"/>
              <a:ext cx="284052" cy="307777"/>
            </a:xfrm>
            <a:prstGeom prst="rect">
              <a:avLst/>
            </a:prstGeom>
            <a:noFill/>
          </p:spPr>
          <p:txBody>
            <a:bodyPr wrap="none" rtlCol="0">
              <a:spAutoFit/>
            </a:bodyPr>
            <a:lstStyle/>
            <a:p>
              <a:pPr algn="r">
                <a:buClr>
                  <a:schemeClr val="accent1"/>
                </a:buClr>
              </a:pPr>
              <a:r>
                <a:rPr lang="en-US" sz="1400"/>
                <a:t>0</a:t>
              </a:r>
            </a:p>
          </p:txBody>
        </p:sp>
        <p:sp>
          <p:nvSpPr>
            <p:cNvPr id="42" name="TextBox 41">
              <a:extLst>
                <a:ext uri="{FF2B5EF4-FFF2-40B4-BE49-F238E27FC236}">
                  <a16:creationId xmlns="" xmlns:a16="http://schemas.microsoft.com/office/drawing/2014/main" id="{D7D72970-53AE-4F49-BE85-5410C0DB1AE3}"/>
                </a:ext>
              </a:extLst>
            </p:cNvPr>
            <p:cNvSpPr txBox="1"/>
            <p:nvPr/>
          </p:nvSpPr>
          <p:spPr>
            <a:xfrm>
              <a:off x="2741562" y="1275100"/>
              <a:ext cx="284052" cy="307777"/>
            </a:xfrm>
            <a:prstGeom prst="rect">
              <a:avLst/>
            </a:prstGeom>
            <a:noFill/>
          </p:spPr>
          <p:txBody>
            <a:bodyPr wrap="none" rtlCol="0">
              <a:spAutoFit/>
            </a:bodyPr>
            <a:lstStyle/>
            <a:p>
              <a:pPr algn="r">
                <a:buClr>
                  <a:schemeClr val="accent1"/>
                </a:buClr>
              </a:pPr>
              <a:r>
                <a:rPr lang="en-US" sz="1400"/>
                <a:t>4</a:t>
              </a:r>
            </a:p>
          </p:txBody>
        </p:sp>
        <p:cxnSp>
          <p:nvCxnSpPr>
            <p:cNvPr id="46" name="Straight Connector 45">
              <a:extLst>
                <a:ext uri="{FF2B5EF4-FFF2-40B4-BE49-F238E27FC236}">
                  <a16:creationId xmlns="" xmlns:a16="http://schemas.microsoft.com/office/drawing/2014/main" id="{743A4494-09BA-4AA0-87D2-FD07D757DA15}"/>
                </a:ext>
              </a:extLst>
            </p:cNvPr>
            <p:cNvCxnSpPr/>
            <p:nvPr/>
          </p:nvCxnSpPr>
          <p:spPr>
            <a:xfrm>
              <a:off x="2984269" y="144087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 xmlns:a16="http://schemas.microsoft.com/office/drawing/2014/main" id="{B70CCA21-ACE9-43C4-B14A-3ED7B8CB3378}"/>
                </a:ext>
              </a:extLst>
            </p:cNvPr>
            <p:cNvCxnSpPr/>
            <p:nvPr/>
          </p:nvCxnSpPr>
          <p:spPr>
            <a:xfrm>
              <a:off x="2984269" y="230640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F1E48ABF-569B-416E-BBA7-4E567250E66A}"/>
                </a:ext>
              </a:extLst>
            </p:cNvPr>
            <p:cNvCxnSpPr/>
            <p:nvPr/>
          </p:nvCxnSpPr>
          <p:spPr>
            <a:xfrm>
              <a:off x="2975504" y="3178021"/>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1402B9DD-0115-4A1B-B53D-202F43ECAFE3}"/>
                </a:ext>
              </a:extLst>
            </p:cNvPr>
            <p:cNvCxnSpPr/>
            <p:nvPr/>
          </p:nvCxnSpPr>
          <p:spPr>
            <a:xfrm>
              <a:off x="2979893" y="405761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5B3B4D5E-C75E-4481-9FD7-BB14F6CC0DA9}"/>
                </a:ext>
              </a:extLst>
            </p:cNvPr>
            <p:cNvCxnSpPr/>
            <p:nvPr/>
          </p:nvCxnSpPr>
          <p:spPr>
            <a:xfrm>
              <a:off x="2985721" y="491836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DB1FC714-E795-48E3-9A28-4BF2FCDE7EC0}"/>
                </a:ext>
              </a:extLst>
            </p:cNvPr>
            <p:cNvCxnSpPr>
              <a:cxnSpLocks/>
            </p:cNvCxnSpPr>
            <p:nvPr/>
          </p:nvCxnSpPr>
          <p:spPr>
            <a:xfrm rot="5400000">
              <a:off x="3029989" y="49640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 xmlns:a16="http://schemas.microsoft.com/office/drawing/2014/main" id="{F09330C6-A0AF-499C-9B9F-C48E801946AE}"/>
                </a:ext>
              </a:extLst>
            </p:cNvPr>
            <p:cNvCxnSpPr>
              <a:cxnSpLocks/>
            </p:cNvCxnSpPr>
            <p:nvPr/>
          </p:nvCxnSpPr>
          <p:spPr>
            <a:xfrm rot="5400000">
              <a:off x="3818721" y="49640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 xmlns:a16="http://schemas.microsoft.com/office/drawing/2014/main" id="{BDFA4641-A7EE-4A19-9D4E-762DA7553DF3}"/>
                </a:ext>
              </a:extLst>
            </p:cNvPr>
            <p:cNvCxnSpPr>
              <a:cxnSpLocks/>
            </p:cNvCxnSpPr>
            <p:nvPr/>
          </p:nvCxnSpPr>
          <p:spPr>
            <a:xfrm rot="5400000">
              <a:off x="4569809" y="49573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868AEEE7-24EC-45A2-8B98-DEBFB224B1CC}"/>
                </a:ext>
              </a:extLst>
            </p:cNvPr>
            <p:cNvCxnSpPr>
              <a:cxnSpLocks/>
            </p:cNvCxnSpPr>
            <p:nvPr/>
          </p:nvCxnSpPr>
          <p:spPr>
            <a:xfrm rot="5400000">
              <a:off x="6115612" y="49640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 xmlns:a16="http://schemas.microsoft.com/office/drawing/2014/main" id="{994CDE88-57CB-408D-B7F9-63209536D435}"/>
                </a:ext>
              </a:extLst>
            </p:cNvPr>
            <p:cNvCxnSpPr>
              <a:cxnSpLocks/>
            </p:cNvCxnSpPr>
            <p:nvPr/>
          </p:nvCxnSpPr>
          <p:spPr>
            <a:xfrm rot="5400000">
              <a:off x="7661555" y="49573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 xmlns:a16="http://schemas.microsoft.com/office/drawing/2014/main" id="{802C4C51-988A-4E1C-A16B-FF35BE6B4DE4}"/>
                </a:ext>
              </a:extLst>
            </p:cNvPr>
            <p:cNvCxnSpPr>
              <a:cxnSpLocks/>
            </p:cNvCxnSpPr>
            <p:nvPr/>
          </p:nvCxnSpPr>
          <p:spPr>
            <a:xfrm rot="5400000">
              <a:off x="9106491" y="496408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 xmlns:a16="http://schemas.microsoft.com/office/drawing/2014/main" id="{D9F4799E-52B7-44D2-AC2E-457138B6DB76}"/>
              </a:ext>
            </a:extLst>
          </p:cNvPr>
          <p:cNvGrpSpPr/>
          <p:nvPr/>
        </p:nvGrpSpPr>
        <p:grpSpPr>
          <a:xfrm>
            <a:off x="1735747" y="2233724"/>
            <a:ext cx="7507637" cy="2123978"/>
            <a:chOff x="3015894" y="2233724"/>
            <a:chExt cx="7507636" cy="2123978"/>
          </a:xfrm>
        </p:grpSpPr>
        <p:sp>
          <p:nvSpPr>
            <p:cNvPr id="9" name="TextBox 8">
              <a:extLst>
                <a:ext uri="{FF2B5EF4-FFF2-40B4-BE49-F238E27FC236}">
                  <a16:creationId xmlns="" xmlns:a16="http://schemas.microsoft.com/office/drawing/2014/main" id="{11179F72-4A38-4DD5-803F-DDBAF8DBCE33}"/>
                </a:ext>
              </a:extLst>
            </p:cNvPr>
            <p:cNvSpPr txBox="1"/>
            <p:nvPr/>
          </p:nvSpPr>
          <p:spPr>
            <a:xfrm>
              <a:off x="9281652" y="4049925"/>
              <a:ext cx="1241878" cy="307777"/>
            </a:xfrm>
            <a:prstGeom prst="rect">
              <a:avLst/>
            </a:prstGeom>
            <a:noFill/>
          </p:spPr>
          <p:txBody>
            <a:bodyPr wrap="none" rtlCol="0">
              <a:spAutoFit/>
            </a:bodyPr>
            <a:lstStyle/>
            <a:p>
              <a:pPr>
                <a:buClr>
                  <a:schemeClr val="accent1"/>
                </a:buClr>
              </a:pPr>
              <a:r>
                <a:rPr lang="en-US" sz="1400" b="1">
                  <a:solidFill>
                    <a:schemeClr val="accent1"/>
                  </a:solidFill>
                </a:rPr>
                <a:t>DAPA 10 mg</a:t>
              </a:r>
            </a:p>
          </p:txBody>
        </p:sp>
        <p:sp>
          <p:nvSpPr>
            <p:cNvPr id="3" name="Oval 2">
              <a:extLst>
                <a:ext uri="{FF2B5EF4-FFF2-40B4-BE49-F238E27FC236}">
                  <a16:creationId xmlns="" xmlns:a16="http://schemas.microsoft.com/office/drawing/2014/main" id="{DFA1D519-F8C1-479A-B7D5-BCA3A75A1FE4}"/>
                </a:ext>
              </a:extLst>
            </p:cNvPr>
            <p:cNvSpPr/>
            <p:nvPr/>
          </p:nvSpPr>
          <p:spPr>
            <a:xfrm>
              <a:off x="9084763" y="4112897"/>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 xmlns:a16="http://schemas.microsoft.com/office/drawing/2014/main" id="{4D987796-14FF-4C05-B3FA-32009D356BDD}"/>
                </a:ext>
              </a:extLst>
            </p:cNvPr>
            <p:cNvSpPr/>
            <p:nvPr/>
          </p:nvSpPr>
          <p:spPr>
            <a:xfrm>
              <a:off x="7645890" y="3596252"/>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 xmlns:a16="http://schemas.microsoft.com/office/drawing/2014/main" id="{D20154FF-8963-49FA-9A3C-314065718734}"/>
                </a:ext>
              </a:extLst>
            </p:cNvPr>
            <p:cNvSpPr/>
            <p:nvPr/>
          </p:nvSpPr>
          <p:spPr>
            <a:xfrm>
              <a:off x="6092752" y="3210138"/>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 xmlns:a16="http://schemas.microsoft.com/office/drawing/2014/main" id="{60E8EB12-2381-4042-A961-48EC87A76CD7}"/>
                </a:ext>
              </a:extLst>
            </p:cNvPr>
            <p:cNvSpPr/>
            <p:nvPr/>
          </p:nvSpPr>
          <p:spPr>
            <a:xfrm>
              <a:off x="4546949" y="2975323"/>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 xmlns:a16="http://schemas.microsoft.com/office/drawing/2014/main" id="{5D9AAD7D-7E46-47D9-9C01-F014DD0FEBDD}"/>
                </a:ext>
              </a:extLst>
            </p:cNvPr>
            <p:cNvSpPr/>
            <p:nvPr/>
          </p:nvSpPr>
          <p:spPr>
            <a:xfrm>
              <a:off x="3788032" y="2928380"/>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 xmlns:a16="http://schemas.microsoft.com/office/drawing/2014/main" id="{99D57211-FBB7-4647-85D4-45703FC122F3}"/>
                </a:ext>
              </a:extLst>
            </p:cNvPr>
            <p:cNvSpPr/>
            <p:nvPr/>
          </p:nvSpPr>
          <p:spPr>
            <a:xfrm>
              <a:off x="3015894" y="2259644"/>
              <a:ext cx="137160" cy="1371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 xmlns:a16="http://schemas.microsoft.com/office/drawing/2014/main" id="{7C370A39-C542-4340-B947-5B3B102B0674}"/>
                </a:ext>
              </a:extLst>
            </p:cNvPr>
            <p:cNvGrpSpPr/>
            <p:nvPr/>
          </p:nvGrpSpPr>
          <p:grpSpPr>
            <a:xfrm>
              <a:off x="3810892" y="2900406"/>
              <a:ext cx="91440" cy="188925"/>
              <a:chOff x="3810892" y="2900406"/>
              <a:chExt cx="91440" cy="188925"/>
            </a:xfrm>
          </p:grpSpPr>
          <p:cxnSp>
            <p:nvCxnSpPr>
              <p:cNvPr id="66" name="Straight Connector 65">
                <a:extLst>
                  <a:ext uri="{FF2B5EF4-FFF2-40B4-BE49-F238E27FC236}">
                    <a16:creationId xmlns="" xmlns:a16="http://schemas.microsoft.com/office/drawing/2014/main" id="{5BF0B1C0-AF90-4E29-97A6-AB080A29EC4F}"/>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 xmlns:a16="http://schemas.microsoft.com/office/drawing/2014/main" id="{CFF16450-CCF7-4A37-8CE4-4385F7EBCF39}"/>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 xmlns:a16="http://schemas.microsoft.com/office/drawing/2014/main" id="{CEC2456E-5478-4BA0-A286-AFE37FF71CC8}"/>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 xmlns:a16="http://schemas.microsoft.com/office/drawing/2014/main" id="{62F4CD15-173A-4A86-BEA1-8696450B5925}"/>
                </a:ext>
              </a:extLst>
            </p:cNvPr>
            <p:cNvGrpSpPr/>
            <p:nvPr/>
          </p:nvGrpSpPr>
          <p:grpSpPr>
            <a:xfrm>
              <a:off x="3034497" y="2233724"/>
              <a:ext cx="91440" cy="182880"/>
              <a:chOff x="3810892" y="2900406"/>
              <a:chExt cx="91440" cy="188925"/>
            </a:xfrm>
          </p:grpSpPr>
          <p:cxnSp>
            <p:nvCxnSpPr>
              <p:cNvPr id="72" name="Straight Connector 71">
                <a:extLst>
                  <a:ext uri="{FF2B5EF4-FFF2-40B4-BE49-F238E27FC236}">
                    <a16:creationId xmlns="" xmlns:a16="http://schemas.microsoft.com/office/drawing/2014/main" id="{FB69944A-59BA-4818-AF62-95FDC18F082F}"/>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 xmlns:a16="http://schemas.microsoft.com/office/drawing/2014/main" id="{167B8A02-B217-4BF9-B6DC-E3848F29482A}"/>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 xmlns:a16="http://schemas.microsoft.com/office/drawing/2014/main" id="{4F1A12F9-E6C7-4E9B-B95F-52DF5B2CF695}"/>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5" name="Group 74">
              <a:extLst>
                <a:ext uri="{FF2B5EF4-FFF2-40B4-BE49-F238E27FC236}">
                  <a16:creationId xmlns="" xmlns:a16="http://schemas.microsoft.com/office/drawing/2014/main" id="{0FCDA962-D166-431A-AB44-4B1B5E4B851F}"/>
                </a:ext>
              </a:extLst>
            </p:cNvPr>
            <p:cNvGrpSpPr/>
            <p:nvPr/>
          </p:nvGrpSpPr>
          <p:grpSpPr>
            <a:xfrm>
              <a:off x="4573849" y="2952258"/>
              <a:ext cx="91440" cy="188925"/>
              <a:chOff x="3810892" y="2900406"/>
              <a:chExt cx="91440" cy="188925"/>
            </a:xfrm>
          </p:grpSpPr>
          <p:cxnSp>
            <p:nvCxnSpPr>
              <p:cNvPr id="76" name="Straight Connector 75">
                <a:extLst>
                  <a:ext uri="{FF2B5EF4-FFF2-40B4-BE49-F238E27FC236}">
                    <a16:creationId xmlns="" xmlns:a16="http://schemas.microsoft.com/office/drawing/2014/main" id="{54DFB001-E70A-42EE-9CC7-5C8C5F2FBBF5}"/>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 xmlns:a16="http://schemas.microsoft.com/office/drawing/2014/main" id="{221BFD88-2305-464B-8722-1376143CF668}"/>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 xmlns:a16="http://schemas.microsoft.com/office/drawing/2014/main" id="{88524F59-9307-4921-AC02-00982DFEED38}"/>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 xmlns:a16="http://schemas.microsoft.com/office/drawing/2014/main" id="{6DC45CD5-B782-4793-B312-3A733EBCC6BD}"/>
                </a:ext>
              </a:extLst>
            </p:cNvPr>
            <p:cNvGrpSpPr/>
            <p:nvPr/>
          </p:nvGrpSpPr>
          <p:grpSpPr>
            <a:xfrm>
              <a:off x="6120986" y="3180935"/>
              <a:ext cx="91440" cy="188925"/>
              <a:chOff x="3810892" y="2900406"/>
              <a:chExt cx="91440" cy="188925"/>
            </a:xfrm>
          </p:grpSpPr>
          <p:cxnSp>
            <p:nvCxnSpPr>
              <p:cNvPr id="80" name="Straight Connector 79">
                <a:extLst>
                  <a:ext uri="{FF2B5EF4-FFF2-40B4-BE49-F238E27FC236}">
                    <a16:creationId xmlns="" xmlns:a16="http://schemas.microsoft.com/office/drawing/2014/main" id="{9B1A6C90-E2FB-4D22-9DB9-7853EBD475D2}"/>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 xmlns:a16="http://schemas.microsoft.com/office/drawing/2014/main" id="{6A9AC7E9-55AF-43FD-AE7A-732AC98A6D68}"/>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 xmlns:a16="http://schemas.microsoft.com/office/drawing/2014/main" id="{F12F6793-6E70-4C71-8039-2E83F399B2D5}"/>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 xmlns:a16="http://schemas.microsoft.com/office/drawing/2014/main" id="{BF0338C2-82AB-4366-9BC7-1DA708C7FF29}"/>
                </a:ext>
              </a:extLst>
            </p:cNvPr>
            <p:cNvGrpSpPr/>
            <p:nvPr/>
          </p:nvGrpSpPr>
          <p:grpSpPr>
            <a:xfrm>
              <a:off x="7668750" y="3566158"/>
              <a:ext cx="91440" cy="188925"/>
              <a:chOff x="3810892" y="2900406"/>
              <a:chExt cx="91440" cy="188925"/>
            </a:xfrm>
          </p:grpSpPr>
          <p:cxnSp>
            <p:nvCxnSpPr>
              <p:cNvPr id="84" name="Straight Connector 83">
                <a:extLst>
                  <a:ext uri="{FF2B5EF4-FFF2-40B4-BE49-F238E27FC236}">
                    <a16:creationId xmlns="" xmlns:a16="http://schemas.microsoft.com/office/drawing/2014/main" id="{CF9449C3-504D-43BB-A75C-27C3B670DFFA}"/>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 xmlns:a16="http://schemas.microsoft.com/office/drawing/2014/main" id="{995CEF22-C571-4620-BFDC-578DC3B1F782}"/>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 xmlns:a16="http://schemas.microsoft.com/office/drawing/2014/main" id="{7C424EA9-A7A6-475D-84F4-FDE71CF9C2D4}"/>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 xmlns:a16="http://schemas.microsoft.com/office/drawing/2014/main" id="{FDE95E9C-AF36-42F3-87D7-7787C5B3F91A}"/>
                </a:ext>
              </a:extLst>
            </p:cNvPr>
            <p:cNvGrpSpPr/>
            <p:nvPr/>
          </p:nvGrpSpPr>
          <p:grpSpPr>
            <a:xfrm>
              <a:off x="9107110" y="4089498"/>
              <a:ext cx="91440" cy="188925"/>
              <a:chOff x="3810892" y="2900406"/>
              <a:chExt cx="91440" cy="188925"/>
            </a:xfrm>
          </p:grpSpPr>
          <p:cxnSp>
            <p:nvCxnSpPr>
              <p:cNvPr id="88" name="Straight Connector 87">
                <a:extLst>
                  <a:ext uri="{FF2B5EF4-FFF2-40B4-BE49-F238E27FC236}">
                    <a16:creationId xmlns="" xmlns:a16="http://schemas.microsoft.com/office/drawing/2014/main" id="{9C3EFF6F-C396-44D0-BDC4-F9EE85348CC1}"/>
                  </a:ext>
                </a:extLst>
              </p:cNvPr>
              <p:cNvCxnSpPr/>
              <p:nvPr/>
            </p:nvCxnSpPr>
            <p:spPr>
              <a:xfrm>
                <a:off x="3810892" y="2900406"/>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 xmlns:a16="http://schemas.microsoft.com/office/drawing/2014/main" id="{17A90F51-1785-4910-8592-124A29298AF3}"/>
                  </a:ext>
                </a:extLst>
              </p:cNvPr>
              <p:cNvCxnSpPr/>
              <p:nvPr/>
            </p:nvCxnSpPr>
            <p:spPr>
              <a:xfrm>
                <a:off x="3810892" y="3085757"/>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 xmlns:a16="http://schemas.microsoft.com/office/drawing/2014/main" id="{8661C21E-501B-4429-A2E5-C5EA8ABC1432}"/>
                  </a:ext>
                </a:extLst>
              </p:cNvPr>
              <p:cNvCxnSpPr>
                <a:cxnSpLocks/>
              </p:cNvCxnSpPr>
              <p:nvPr/>
            </p:nvCxnSpPr>
            <p:spPr>
              <a:xfrm>
                <a:off x="3856612" y="2900406"/>
                <a:ext cx="0" cy="18892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a:extLst>
              <a:ext uri="{FF2B5EF4-FFF2-40B4-BE49-F238E27FC236}">
                <a16:creationId xmlns="" xmlns:a16="http://schemas.microsoft.com/office/drawing/2014/main" id="{1AA30A84-59C5-4BED-8BE7-E935D733869A}"/>
              </a:ext>
            </a:extLst>
          </p:cNvPr>
          <p:cNvSpPr/>
          <p:nvPr/>
        </p:nvSpPr>
        <p:spPr>
          <a:xfrm>
            <a:off x="1803055" y="4649436"/>
            <a:ext cx="819143" cy="182880"/>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 xmlns:a16="http://schemas.microsoft.com/office/drawing/2014/main" id="{20C5BC7B-E9D8-4468-BDF7-0012ED925FF9}"/>
              </a:ext>
            </a:extLst>
          </p:cNvPr>
          <p:cNvSpPr/>
          <p:nvPr/>
        </p:nvSpPr>
        <p:spPr>
          <a:xfrm>
            <a:off x="2617076" y="4654304"/>
            <a:ext cx="5260383" cy="182880"/>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a:extLst>
              <a:ext uri="{FF2B5EF4-FFF2-40B4-BE49-F238E27FC236}">
                <a16:creationId xmlns="" xmlns:a16="http://schemas.microsoft.com/office/drawing/2014/main" id="{F9175382-8D5F-401A-966C-83F77B506030}"/>
              </a:ext>
            </a:extLst>
          </p:cNvPr>
          <p:cNvSpPr/>
          <p:nvPr/>
        </p:nvSpPr>
        <p:spPr>
          <a:xfrm>
            <a:off x="1807916" y="4795273"/>
            <a:ext cx="6069543" cy="182880"/>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a:extLst>
              <a:ext uri="{FF2B5EF4-FFF2-40B4-BE49-F238E27FC236}">
                <a16:creationId xmlns="" xmlns:a16="http://schemas.microsoft.com/office/drawing/2014/main" id="{C4E7468B-F495-45AB-B2A2-293D8F52E0FA}"/>
              </a:ext>
            </a:extLst>
          </p:cNvPr>
          <p:cNvSpPr txBox="1"/>
          <p:nvPr/>
        </p:nvSpPr>
        <p:spPr>
          <a:xfrm>
            <a:off x="1741965" y="4404697"/>
            <a:ext cx="1237487" cy="261610"/>
          </a:xfrm>
          <a:prstGeom prst="rect">
            <a:avLst/>
          </a:prstGeom>
          <a:noFill/>
        </p:spPr>
        <p:txBody>
          <a:bodyPr wrap="square" rtlCol="0">
            <a:spAutoFit/>
          </a:bodyPr>
          <a:lstStyle/>
          <a:p>
            <a:pPr>
              <a:buClr>
                <a:schemeClr val="accent1"/>
              </a:buClr>
            </a:pPr>
            <a:r>
              <a:rPr lang="en-US" sz="1100" b="1"/>
              <a:t>Acute slope</a:t>
            </a:r>
          </a:p>
        </p:txBody>
      </p:sp>
      <p:sp>
        <p:nvSpPr>
          <p:cNvPr id="155" name="TextBox 154">
            <a:extLst>
              <a:ext uri="{FF2B5EF4-FFF2-40B4-BE49-F238E27FC236}">
                <a16:creationId xmlns="" xmlns:a16="http://schemas.microsoft.com/office/drawing/2014/main" id="{F6ABF8C1-F2C5-4C9A-9179-E73DDEAEC8C4}"/>
              </a:ext>
            </a:extLst>
          </p:cNvPr>
          <p:cNvSpPr txBox="1"/>
          <p:nvPr/>
        </p:nvSpPr>
        <p:spPr>
          <a:xfrm>
            <a:off x="4492877" y="4427893"/>
            <a:ext cx="1237487" cy="261610"/>
          </a:xfrm>
          <a:prstGeom prst="rect">
            <a:avLst/>
          </a:prstGeom>
          <a:noFill/>
        </p:spPr>
        <p:txBody>
          <a:bodyPr wrap="square" rtlCol="0">
            <a:spAutoFit/>
          </a:bodyPr>
          <a:lstStyle/>
          <a:p>
            <a:pPr>
              <a:buClr>
                <a:schemeClr val="accent1"/>
              </a:buClr>
            </a:pPr>
            <a:r>
              <a:rPr lang="en-US" sz="1100" b="1"/>
              <a:t>Chronic slope</a:t>
            </a:r>
          </a:p>
        </p:txBody>
      </p:sp>
      <p:sp>
        <p:nvSpPr>
          <p:cNvPr id="156" name="TextBox 155">
            <a:extLst>
              <a:ext uri="{FF2B5EF4-FFF2-40B4-BE49-F238E27FC236}">
                <a16:creationId xmlns="" xmlns:a16="http://schemas.microsoft.com/office/drawing/2014/main" id="{0AB7C66F-521E-49EA-B23E-C44CF0F4CF19}"/>
              </a:ext>
            </a:extLst>
          </p:cNvPr>
          <p:cNvSpPr txBox="1"/>
          <p:nvPr/>
        </p:nvSpPr>
        <p:spPr>
          <a:xfrm>
            <a:off x="4532675" y="4754863"/>
            <a:ext cx="1237487" cy="261610"/>
          </a:xfrm>
          <a:prstGeom prst="rect">
            <a:avLst/>
          </a:prstGeom>
          <a:noFill/>
        </p:spPr>
        <p:txBody>
          <a:bodyPr wrap="square" rtlCol="0">
            <a:spAutoFit/>
          </a:bodyPr>
          <a:lstStyle/>
          <a:p>
            <a:pPr>
              <a:buClr>
                <a:schemeClr val="accent1"/>
              </a:buClr>
            </a:pPr>
            <a:r>
              <a:rPr lang="en-US" sz="1100" b="1">
                <a:solidFill>
                  <a:schemeClr val="bg1"/>
                </a:solidFill>
              </a:rPr>
              <a:t>Total Slope</a:t>
            </a:r>
          </a:p>
        </p:txBody>
      </p:sp>
      <p:sp>
        <p:nvSpPr>
          <p:cNvPr id="157" name="TextBox 156">
            <a:extLst>
              <a:ext uri="{FF2B5EF4-FFF2-40B4-BE49-F238E27FC236}">
                <a16:creationId xmlns="" xmlns:a16="http://schemas.microsoft.com/office/drawing/2014/main" id="{F05D3D7E-9347-495C-A2BE-93252BDD21C8}"/>
              </a:ext>
            </a:extLst>
          </p:cNvPr>
          <p:cNvSpPr txBox="1"/>
          <p:nvPr/>
        </p:nvSpPr>
        <p:spPr>
          <a:xfrm>
            <a:off x="4560902" y="5166282"/>
            <a:ext cx="1237487" cy="307777"/>
          </a:xfrm>
          <a:prstGeom prst="rect">
            <a:avLst/>
          </a:prstGeom>
          <a:noFill/>
        </p:spPr>
        <p:txBody>
          <a:bodyPr wrap="square" rtlCol="0">
            <a:spAutoFit/>
          </a:bodyPr>
          <a:lstStyle/>
          <a:p>
            <a:pPr>
              <a:buClr>
                <a:schemeClr val="accent1"/>
              </a:buClr>
            </a:pPr>
            <a:r>
              <a:rPr lang="en-US" sz="1400" b="1"/>
              <a:t>Years</a:t>
            </a:r>
          </a:p>
        </p:txBody>
      </p:sp>
      <p:graphicFrame>
        <p:nvGraphicFramePr>
          <p:cNvPr id="161" name="Table 160">
            <a:extLst>
              <a:ext uri="{FF2B5EF4-FFF2-40B4-BE49-F238E27FC236}">
                <a16:creationId xmlns="" xmlns:a16="http://schemas.microsoft.com/office/drawing/2014/main" id="{CFB16FFA-89CF-43D4-930B-6A23AC056ED5}"/>
              </a:ext>
            </a:extLst>
          </p:cNvPr>
          <p:cNvGraphicFramePr>
            <a:graphicFrameLocks noGrp="1"/>
          </p:cNvGraphicFramePr>
          <p:nvPr/>
        </p:nvGraphicFramePr>
        <p:xfrm>
          <a:off x="7351793" y="1511083"/>
          <a:ext cx="4187590" cy="1645920"/>
        </p:xfrm>
        <a:graphic>
          <a:graphicData uri="http://schemas.openxmlformats.org/drawingml/2006/table">
            <a:tbl>
              <a:tblPr firstRow="1" bandRow="1">
                <a:tableStyleId>{21E4AEA4-8DFA-4A89-87EB-49C32662AFE0}</a:tableStyleId>
              </a:tblPr>
              <a:tblGrid>
                <a:gridCol w="1765928">
                  <a:extLst>
                    <a:ext uri="{9D8B030D-6E8A-4147-A177-3AD203B41FA5}">
                      <a16:colId xmlns="" xmlns:a16="http://schemas.microsoft.com/office/drawing/2014/main" val="663826443"/>
                    </a:ext>
                  </a:extLst>
                </a:gridCol>
                <a:gridCol w="776851">
                  <a:extLst>
                    <a:ext uri="{9D8B030D-6E8A-4147-A177-3AD203B41FA5}">
                      <a16:colId xmlns="" xmlns:a16="http://schemas.microsoft.com/office/drawing/2014/main" val="1572386964"/>
                    </a:ext>
                  </a:extLst>
                </a:gridCol>
                <a:gridCol w="891815">
                  <a:extLst>
                    <a:ext uri="{9D8B030D-6E8A-4147-A177-3AD203B41FA5}">
                      <a16:colId xmlns="" xmlns:a16="http://schemas.microsoft.com/office/drawing/2014/main" val="4213599810"/>
                    </a:ext>
                  </a:extLst>
                </a:gridCol>
                <a:gridCol w="752996">
                  <a:extLst>
                    <a:ext uri="{9D8B030D-6E8A-4147-A177-3AD203B41FA5}">
                      <a16:colId xmlns="" xmlns:a16="http://schemas.microsoft.com/office/drawing/2014/main" val="2071691363"/>
                    </a:ext>
                  </a:extLst>
                </a:gridCol>
              </a:tblGrid>
              <a:tr h="181233">
                <a:tc>
                  <a:txBody>
                    <a:bodyPr/>
                    <a:lstStyle/>
                    <a:p>
                      <a:pPr algn="ctr"/>
                      <a:endParaRPr lang="en-US" sz="1000">
                        <a:solidFill>
                          <a:schemeClr val="bg1"/>
                        </a:solidFill>
                      </a:endParaRPr>
                    </a:p>
                  </a:txBody>
                  <a:tcPr marL="45720" marR="45720">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3">
                  <a:txBody>
                    <a:bodyPr/>
                    <a:lstStyle/>
                    <a:p>
                      <a:pPr algn="ctr"/>
                      <a:r>
                        <a:rPr lang="en-US" sz="1200">
                          <a:solidFill>
                            <a:schemeClr val="bg1"/>
                          </a:solidFill>
                        </a:rPr>
                        <a:t>Mean eGFR Slopes</a:t>
                      </a:r>
                      <a:r>
                        <a:rPr lang="en-US" sz="1200" baseline="30000">
                          <a:solidFill>
                            <a:schemeClr val="bg1"/>
                          </a:solidFill>
                        </a:rPr>
                        <a:t>2</a:t>
                      </a:r>
                      <a:endParaRPr lang="en-US" sz="1200">
                        <a:solidFill>
                          <a:schemeClr val="bg1"/>
                        </a:solidFill>
                      </a:endParaRPr>
                    </a:p>
                  </a:txBody>
                  <a:tcPr marL="45720" marR="4572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ctr"/>
                      <a:endParaRPr lang="en-US" sz="1000">
                        <a:solidFill>
                          <a:schemeClr val="tx1"/>
                        </a:solidFill>
                      </a:endParaRPr>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000">
                        <a:solidFill>
                          <a:schemeClr val="tx1"/>
                        </a:solidFill>
                      </a:endParaRPr>
                    </a:p>
                  </a:txBody>
                  <a:tcPr marL="45720" marR="4572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63933634"/>
                  </a:ext>
                </a:extLst>
              </a:tr>
              <a:tr h="181233">
                <a:tc>
                  <a:txBody>
                    <a:bodyPr/>
                    <a:lstStyle/>
                    <a:p>
                      <a:pPr algn="ctr"/>
                      <a:endParaRPr lang="en-US" sz="1000">
                        <a:solidFill>
                          <a:schemeClr val="tx1"/>
                        </a:solidFill>
                      </a:endParaRPr>
                    </a:p>
                  </a:txBody>
                  <a:tcPr marL="45720" marR="45720">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a:solidFill>
                            <a:schemeClr val="tx1"/>
                          </a:solidFill>
                        </a:rPr>
                        <a:t>Acute</a:t>
                      </a:r>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a:solidFill>
                            <a:schemeClr val="tx1"/>
                          </a:solidFill>
                        </a:rPr>
                        <a:t>Chronic</a:t>
                      </a:r>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a:solidFill>
                            <a:schemeClr val="tx1"/>
                          </a:solidFill>
                        </a:rPr>
                        <a:t>Total</a:t>
                      </a:r>
                    </a:p>
                  </a:txBody>
                  <a:tcPr marL="45720" marR="4572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r h="162292">
                <a:tc>
                  <a:txBody>
                    <a:bodyPr/>
                    <a:lstStyle/>
                    <a:p>
                      <a:pPr algn="r"/>
                      <a:r>
                        <a:rPr lang="en-US" sz="1100" b="1">
                          <a:solidFill>
                            <a:schemeClr val="accent1"/>
                          </a:solidFill>
                        </a:rPr>
                        <a:t>DAPA (mL/min/1.73m</a:t>
                      </a:r>
                      <a:r>
                        <a:rPr lang="en-US" sz="1100" b="1" baseline="30000">
                          <a:solidFill>
                            <a:schemeClr val="accent1"/>
                          </a:solidFill>
                        </a:rPr>
                        <a:t>2</a:t>
                      </a:r>
                      <a:r>
                        <a:rPr lang="en-US" sz="1100" b="1" baseline="0">
                          <a:solidFill>
                            <a:schemeClr val="accent1"/>
                          </a:solidFill>
                        </a:rPr>
                        <a:t>)</a:t>
                      </a:r>
                      <a:endParaRPr lang="en-US" sz="1100" b="1">
                        <a:solidFill>
                          <a:schemeClr val="accent1"/>
                        </a:solidFill>
                      </a:endParaRPr>
                    </a:p>
                  </a:txBody>
                  <a:tcPr marL="45720" marR="45720">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-2.99/6 </a:t>
                      </a:r>
                      <a:r>
                        <a:rPr lang="en-US" sz="1100" err="1"/>
                        <a:t>mo</a:t>
                      </a:r>
                      <a:endParaRPr lang="en-US" sz="1100"/>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-1.54/y</a:t>
                      </a:r>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-1.78/y</a:t>
                      </a:r>
                    </a:p>
                  </a:txBody>
                  <a:tcPr marL="45720" marR="4572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4200123564"/>
                  </a:ext>
                </a:extLst>
              </a:tr>
              <a:tr h="162292">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b="1">
                          <a:solidFill>
                            <a:schemeClr val="bg1">
                              <a:lumMod val="50000"/>
                            </a:schemeClr>
                          </a:solidFill>
                        </a:rPr>
                        <a:t>Placebo (mL/min/1.73m</a:t>
                      </a:r>
                      <a:r>
                        <a:rPr lang="en-US" sz="1100" b="1" baseline="30000">
                          <a:solidFill>
                            <a:schemeClr val="bg1">
                              <a:lumMod val="50000"/>
                            </a:schemeClr>
                          </a:solidFill>
                        </a:rPr>
                        <a:t>2</a:t>
                      </a:r>
                      <a:r>
                        <a:rPr lang="en-US" sz="1100" b="1" baseline="0">
                          <a:solidFill>
                            <a:schemeClr val="bg1">
                              <a:lumMod val="50000"/>
                            </a:schemeClr>
                          </a:solidFill>
                        </a:rPr>
                        <a:t>)</a:t>
                      </a:r>
                      <a:endParaRPr lang="en-US" sz="1100" b="1">
                        <a:solidFill>
                          <a:schemeClr val="bg1">
                            <a:lumMod val="50000"/>
                          </a:schemeClr>
                        </a:solidFill>
                      </a:endParaRPr>
                    </a:p>
                  </a:txBody>
                  <a:tcPr marL="45720" marR="45720">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-1.15/6 </a:t>
                      </a:r>
                      <a:r>
                        <a:rPr lang="en-US" sz="1100" err="1"/>
                        <a:t>mo</a:t>
                      </a:r>
                      <a:endParaRPr lang="en-US" sz="1100"/>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-2.55/y</a:t>
                      </a:r>
                    </a:p>
                  </a:txBody>
                  <a:tcPr marL="45720" marR="45720">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-2.44/y</a:t>
                      </a:r>
                    </a:p>
                  </a:txBody>
                  <a:tcPr marL="45720" marR="4572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70272113"/>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rPr>
                        <a:t>Mean difference between DAPA and placebo (mL/min/1.73m</a:t>
                      </a:r>
                      <a:r>
                        <a:rPr lang="en-US" sz="1100" b="1" baseline="30000">
                          <a:solidFill>
                            <a:schemeClr val="tx1"/>
                          </a:solidFill>
                        </a:rPr>
                        <a:t>2</a:t>
                      </a:r>
                      <a:r>
                        <a:rPr lang="en-US" sz="1100" b="1" baseline="0">
                          <a:solidFill>
                            <a:schemeClr val="tx1"/>
                          </a:solidFill>
                        </a:rPr>
                        <a:t>)</a:t>
                      </a:r>
                      <a:endParaRPr lang="en-US" sz="1100" b="1">
                        <a:solidFill>
                          <a:schemeClr val="tx1"/>
                        </a:solidFill>
                      </a:endParaRPr>
                    </a:p>
                  </a:txBody>
                  <a:tcPr marL="45720" marR="45720">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NA</a:t>
                      </a:r>
                    </a:p>
                  </a:txBody>
                  <a:tcPr marL="45720" marR="4572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1.01/y</a:t>
                      </a:r>
                    </a:p>
                    <a:p>
                      <a:pPr algn="ctr"/>
                      <a:r>
                        <a:rPr lang="en-US" sz="1100"/>
                        <a:t>p&lt;0.0001</a:t>
                      </a:r>
                    </a:p>
                  </a:txBody>
                  <a:tcPr marL="45720" marR="4572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t>0.66/y</a:t>
                      </a:r>
                    </a:p>
                    <a:p>
                      <a:pPr algn="ctr"/>
                      <a:r>
                        <a:rPr lang="en-US" sz="1100"/>
                        <a:t>p&lt;0.0001</a:t>
                      </a:r>
                    </a:p>
                  </a:txBody>
                  <a:tcPr marL="45720" marR="45720" anchor="ctr">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266202870"/>
                  </a:ext>
                </a:extLst>
              </a:tr>
            </a:tbl>
          </a:graphicData>
        </a:graphic>
      </p:graphicFrame>
      <p:grpSp>
        <p:nvGrpSpPr>
          <p:cNvPr id="120" name="Group 119">
            <a:extLst>
              <a:ext uri="{FF2B5EF4-FFF2-40B4-BE49-F238E27FC236}">
                <a16:creationId xmlns="" xmlns:a16="http://schemas.microsoft.com/office/drawing/2014/main" id="{8D71E2BF-53E4-4317-BF85-3876D1696F23}"/>
              </a:ext>
            </a:extLst>
          </p:cNvPr>
          <p:cNvGrpSpPr/>
          <p:nvPr/>
        </p:nvGrpSpPr>
        <p:grpSpPr>
          <a:xfrm>
            <a:off x="-6291" y="-23678"/>
            <a:ext cx="3017520" cy="261610"/>
            <a:chOff x="-6290" y="-23678"/>
            <a:chExt cx="3017520" cy="261610"/>
          </a:xfrm>
          <a:solidFill>
            <a:schemeClr val="accent1"/>
          </a:solidFill>
        </p:grpSpPr>
        <p:sp>
          <p:nvSpPr>
            <p:cNvPr id="121" name="Freeform 13">
              <a:extLst>
                <a:ext uri="{FF2B5EF4-FFF2-40B4-BE49-F238E27FC236}">
                  <a16:creationId xmlns="" xmlns:a16="http://schemas.microsoft.com/office/drawing/2014/main" id="{0F554106-35BD-485A-B0EB-7C823F5EB19C}"/>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22" name="Rectangle 121">
              <a:extLst>
                <a:ext uri="{FF2B5EF4-FFF2-40B4-BE49-F238E27FC236}">
                  <a16:creationId xmlns="" xmlns:a16="http://schemas.microsoft.com/office/drawing/2014/main" id="{90267376-B5B2-49B7-B17E-318350A7FE23}"/>
                </a:ext>
              </a:extLst>
            </p:cNvPr>
            <p:cNvSpPr/>
            <p:nvPr/>
          </p:nvSpPr>
          <p:spPr>
            <a:xfrm>
              <a:off x="456529" y="-23678"/>
              <a:ext cx="2044149" cy="261610"/>
            </a:xfrm>
            <a:prstGeom prst="rect">
              <a:avLst/>
            </a:prstGeom>
            <a:noFill/>
          </p:spPr>
          <p:txBody>
            <a:bodyPr wrap="none">
              <a:spAutoFit/>
            </a:bodyPr>
            <a:lstStyle/>
            <a:p>
              <a:pPr algn="ctr"/>
              <a:r>
                <a:rPr lang="en-US" sz="1100" b="1">
                  <a:solidFill>
                    <a:schemeClr val="bg1"/>
                  </a:solidFill>
                </a:rPr>
                <a:t>DECLARE – Effect on eGFR</a:t>
              </a:r>
            </a:p>
          </p:txBody>
        </p:sp>
      </p:grpSp>
      <p:sp>
        <p:nvSpPr>
          <p:cNvPr id="123" name="TextBox 122">
            <a:extLst>
              <a:ext uri="{FF2B5EF4-FFF2-40B4-BE49-F238E27FC236}">
                <a16:creationId xmlns="" xmlns:a16="http://schemas.microsoft.com/office/drawing/2014/main" id="{221C52D5-79F1-499A-AE94-D95D6DD27421}"/>
              </a:ext>
            </a:extLst>
          </p:cNvPr>
          <p:cNvSpPr txBox="1"/>
          <p:nvPr/>
        </p:nvSpPr>
        <p:spPr>
          <a:xfrm>
            <a:off x="2979425" y="1445594"/>
            <a:ext cx="3205195" cy="307777"/>
          </a:xfrm>
          <a:prstGeom prst="rect">
            <a:avLst/>
          </a:prstGeom>
          <a:noFill/>
        </p:spPr>
        <p:txBody>
          <a:bodyPr wrap="square" rtlCol="0">
            <a:spAutoFit/>
          </a:bodyPr>
          <a:lstStyle/>
          <a:p>
            <a:pPr algn="ctr"/>
            <a:r>
              <a:rPr lang="en-US" sz="1400" b="1">
                <a:solidFill>
                  <a:schemeClr val="accent1"/>
                </a:solidFill>
              </a:rPr>
              <a:t>Change in eGFR</a:t>
            </a:r>
            <a:r>
              <a:rPr lang="en-US" sz="1400" b="1" baseline="30000">
                <a:solidFill>
                  <a:schemeClr val="accent1"/>
                </a:solidFill>
              </a:rPr>
              <a:t>1,2</a:t>
            </a:r>
            <a:endParaRPr lang="en-US" sz="1400" b="1">
              <a:solidFill>
                <a:schemeClr val="accent1"/>
              </a:solidFill>
            </a:endParaRPr>
          </a:p>
        </p:txBody>
      </p:sp>
    </p:spTree>
    <p:extLst>
      <p:ext uri="{BB962C8B-B14F-4D97-AF65-F5344CB8AC3E}">
        <p14:creationId xmlns:p14="http://schemas.microsoft.com/office/powerpoint/2010/main" val="229502027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0CDAE54-0523-419D-B2E3-B4D6F72319FE}"/>
              </a:ext>
            </a:extLst>
          </p:cNvPr>
          <p:cNvSpPr>
            <a:spLocks noGrp="1"/>
          </p:cNvSpPr>
          <p:nvPr>
            <p:ph type="title"/>
          </p:nvPr>
        </p:nvSpPr>
        <p:spPr/>
        <p:txBody>
          <a:bodyPr/>
          <a:lstStyle/>
          <a:p>
            <a:r>
              <a:rPr lang="en-US"/>
              <a:t>Acute and Chronic eGFR Slopes by Baseline UACR</a:t>
            </a:r>
          </a:p>
        </p:txBody>
      </p:sp>
      <p:sp>
        <p:nvSpPr>
          <p:cNvPr id="3" name="Slide Number Placeholder 2">
            <a:extLst>
              <a:ext uri="{FF2B5EF4-FFF2-40B4-BE49-F238E27FC236}">
                <a16:creationId xmlns="" xmlns:a16="http://schemas.microsoft.com/office/drawing/2014/main" id="{F1E3740E-80B4-4AFD-930F-B24DA6DAF00E}"/>
              </a:ext>
            </a:extLst>
          </p:cNvPr>
          <p:cNvSpPr>
            <a:spLocks noGrp="1"/>
          </p:cNvSpPr>
          <p:nvPr>
            <p:ph type="sldNum" sz="quarter" idx="12"/>
          </p:nvPr>
        </p:nvSpPr>
        <p:spPr/>
        <p:txBody>
          <a:bodyPr/>
          <a:lstStyle/>
          <a:p>
            <a:fld id="{CC7432E5-F8E0-41AE-9A6B-AD730338B005}" type="slidenum">
              <a:rPr lang="en-US" smtClean="0"/>
              <a:pPr/>
              <a:t>201</a:t>
            </a:fld>
            <a:endParaRPr lang="en-US"/>
          </a:p>
        </p:txBody>
      </p:sp>
      <p:sp>
        <p:nvSpPr>
          <p:cNvPr id="4" name="Text Placeholder 3">
            <a:extLst>
              <a:ext uri="{FF2B5EF4-FFF2-40B4-BE49-F238E27FC236}">
                <a16:creationId xmlns="" xmlns:a16="http://schemas.microsoft.com/office/drawing/2014/main" id="{C6ECD835-8B31-4891-A284-3287EDB521C2}"/>
              </a:ext>
            </a:extLst>
          </p:cNvPr>
          <p:cNvSpPr>
            <a:spLocks noGrp="1"/>
          </p:cNvSpPr>
          <p:nvPr>
            <p:ph type="body" sz="quarter" idx="13"/>
          </p:nvPr>
        </p:nvSpPr>
        <p:spPr>
          <a:xfrm>
            <a:off x="400020" y="5783980"/>
            <a:ext cx="10058400" cy="1005840"/>
          </a:xfrm>
        </p:spPr>
        <p:txBody>
          <a:bodyPr/>
          <a:lstStyle/>
          <a:p>
            <a:r>
              <a:rPr lang="en-US"/>
              <a:t>eGFR = estimated glomerular filtration rate; LS = least square; SE = standard error; UACR = urinary albumin-to-creatinine ratio.</a:t>
            </a:r>
          </a:p>
          <a:p>
            <a:r>
              <a:rPr lang="en-US" err="1"/>
              <a:t>Mosenzon</a:t>
            </a:r>
            <a:r>
              <a:rPr lang="en-US"/>
              <a:t> O et al. </a:t>
            </a:r>
            <a:r>
              <a:rPr lang="en-GB" sz="1000" i="1"/>
              <a:t>Diabetes Care.</a:t>
            </a:r>
            <a:r>
              <a:rPr lang="en-GB" i="1"/>
              <a:t> </a:t>
            </a:r>
            <a:r>
              <a:rPr lang="en-GB" sz="1000"/>
              <a:t>2022;45(10):2350-2359.</a:t>
            </a:r>
            <a:endParaRPr lang="en-US"/>
          </a:p>
        </p:txBody>
      </p:sp>
      <p:pic>
        <p:nvPicPr>
          <p:cNvPr id="112" name="Picture 111">
            <a:hlinkClick r:id="" action="ppaction://noaction"/>
            <a:extLst>
              <a:ext uri="{FF2B5EF4-FFF2-40B4-BE49-F238E27FC236}">
                <a16:creationId xmlns="" xmlns:a16="http://schemas.microsoft.com/office/drawing/2014/main" id="{0CD3A565-09B3-4F05-894D-70814BF189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72827" y="194400"/>
            <a:ext cx="530399" cy="530398"/>
          </a:xfrm>
          <a:prstGeom prst="rect">
            <a:avLst/>
          </a:prstGeom>
        </p:spPr>
      </p:pic>
      <p:grpSp>
        <p:nvGrpSpPr>
          <p:cNvPr id="113" name="Group 112">
            <a:extLst>
              <a:ext uri="{FF2B5EF4-FFF2-40B4-BE49-F238E27FC236}">
                <a16:creationId xmlns="" xmlns:a16="http://schemas.microsoft.com/office/drawing/2014/main" id="{EFCDE978-4BE1-4122-B72D-22C8D357B21E}"/>
              </a:ext>
            </a:extLst>
          </p:cNvPr>
          <p:cNvGrpSpPr/>
          <p:nvPr/>
        </p:nvGrpSpPr>
        <p:grpSpPr>
          <a:xfrm>
            <a:off x="-6291" y="-23678"/>
            <a:ext cx="3017520" cy="261610"/>
            <a:chOff x="-6290" y="-23678"/>
            <a:chExt cx="3017520" cy="261610"/>
          </a:xfrm>
          <a:solidFill>
            <a:schemeClr val="accent1"/>
          </a:solidFill>
        </p:grpSpPr>
        <p:sp>
          <p:nvSpPr>
            <p:cNvPr id="114" name="Freeform 13">
              <a:extLst>
                <a:ext uri="{FF2B5EF4-FFF2-40B4-BE49-F238E27FC236}">
                  <a16:creationId xmlns="" xmlns:a16="http://schemas.microsoft.com/office/drawing/2014/main" id="{A789AFDB-6756-465E-89FE-97FEAADC155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5" name="Rectangle 114">
              <a:extLst>
                <a:ext uri="{FF2B5EF4-FFF2-40B4-BE49-F238E27FC236}">
                  <a16:creationId xmlns="" xmlns:a16="http://schemas.microsoft.com/office/drawing/2014/main" id="{87F2F11E-E528-46CE-A347-AF56B9F72E81}"/>
                </a:ext>
              </a:extLst>
            </p:cNvPr>
            <p:cNvSpPr/>
            <p:nvPr/>
          </p:nvSpPr>
          <p:spPr>
            <a:xfrm>
              <a:off x="456529" y="-23678"/>
              <a:ext cx="2044149" cy="261610"/>
            </a:xfrm>
            <a:prstGeom prst="rect">
              <a:avLst/>
            </a:prstGeom>
            <a:noFill/>
          </p:spPr>
          <p:txBody>
            <a:bodyPr wrap="none">
              <a:spAutoFit/>
            </a:bodyPr>
            <a:lstStyle/>
            <a:p>
              <a:pPr algn="ctr"/>
              <a:r>
                <a:rPr lang="en-US" sz="1100" b="1">
                  <a:solidFill>
                    <a:schemeClr val="bg1"/>
                  </a:solidFill>
                </a:rPr>
                <a:t>DECLARE – Effect on eGFR</a:t>
              </a:r>
            </a:p>
          </p:txBody>
        </p:sp>
      </p:grpSp>
      <p:graphicFrame>
        <p:nvGraphicFramePr>
          <p:cNvPr id="109" name="Table 5">
            <a:extLst>
              <a:ext uri="{FF2B5EF4-FFF2-40B4-BE49-F238E27FC236}">
                <a16:creationId xmlns="" xmlns:a16="http://schemas.microsoft.com/office/drawing/2014/main" id="{994E17BC-2026-49F2-8B8C-88BD88921B4B}"/>
              </a:ext>
            </a:extLst>
          </p:cNvPr>
          <p:cNvGraphicFramePr>
            <a:graphicFrameLocks noGrp="1"/>
          </p:cNvGraphicFramePr>
          <p:nvPr/>
        </p:nvGraphicFramePr>
        <p:xfrm>
          <a:off x="388110" y="1266999"/>
          <a:ext cx="11415822" cy="3432512"/>
        </p:xfrm>
        <a:graphic>
          <a:graphicData uri="http://schemas.openxmlformats.org/drawingml/2006/table">
            <a:tbl>
              <a:tblPr firstRow="1">
                <a:tableStyleId>{21E4AEA4-8DFA-4A89-87EB-49C32662AFE0}</a:tableStyleId>
              </a:tblPr>
              <a:tblGrid>
                <a:gridCol w="949987">
                  <a:extLst>
                    <a:ext uri="{9D8B030D-6E8A-4147-A177-3AD203B41FA5}">
                      <a16:colId xmlns="" xmlns:a16="http://schemas.microsoft.com/office/drawing/2014/main" val="3718075397"/>
                    </a:ext>
                  </a:extLst>
                </a:gridCol>
                <a:gridCol w="1303953">
                  <a:extLst>
                    <a:ext uri="{9D8B030D-6E8A-4147-A177-3AD203B41FA5}">
                      <a16:colId xmlns="" xmlns:a16="http://schemas.microsoft.com/office/drawing/2014/main" val="3488655003"/>
                    </a:ext>
                  </a:extLst>
                </a:gridCol>
                <a:gridCol w="1303953">
                  <a:extLst>
                    <a:ext uri="{9D8B030D-6E8A-4147-A177-3AD203B41FA5}">
                      <a16:colId xmlns="" xmlns:a16="http://schemas.microsoft.com/office/drawing/2014/main" val="3460992203"/>
                    </a:ext>
                  </a:extLst>
                </a:gridCol>
                <a:gridCol w="1303953">
                  <a:extLst>
                    <a:ext uri="{9D8B030D-6E8A-4147-A177-3AD203B41FA5}">
                      <a16:colId xmlns="" xmlns:a16="http://schemas.microsoft.com/office/drawing/2014/main" val="2636350664"/>
                    </a:ext>
                  </a:extLst>
                </a:gridCol>
                <a:gridCol w="1303953">
                  <a:extLst>
                    <a:ext uri="{9D8B030D-6E8A-4147-A177-3AD203B41FA5}">
                      <a16:colId xmlns="" xmlns:a16="http://schemas.microsoft.com/office/drawing/2014/main" val="1997455244"/>
                    </a:ext>
                  </a:extLst>
                </a:gridCol>
                <a:gridCol w="2730269">
                  <a:extLst>
                    <a:ext uri="{9D8B030D-6E8A-4147-A177-3AD203B41FA5}">
                      <a16:colId xmlns="" xmlns:a16="http://schemas.microsoft.com/office/drawing/2014/main" val="3549510124"/>
                    </a:ext>
                  </a:extLst>
                </a:gridCol>
                <a:gridCol w="1469063">
                  <a:extLst>
                    <a:ext uri="{9D8B030D-6E8A-4147-A177-3AD203B41FA5}">
                      <a16:colId xmlns="" xmlns:a16="http://schemas.microsoft.com/office/drawing/2014/main" val="4274192316"/>
                    </a:ext>
                  </a:extLst>
                </a:gridCol>
                <a:gridCol w="1050691">
                  <a:extLst>
                    <a:ext uri="{9D8B030D-6E8A-4147-A177-3AD203B41FA5}">
                      <a16:colId xmlns="" xmlns:a16="http://schemas.microsoft.com/office/drawing/2014/main" val="2408022166"/>
                    </a:ext>
                  </a:extLst>
                </a:gridCol>
              </a:tblGrid>
              <a:tr h="208297">
                <a:tc>
                  <a:txBody>
                    <a:bodyPr/>
                    <a:lstStyle/>
                    <a:p>
                      <a:pPr algn="ctr"/>
                      <a:endParaRPr lang="en-US" sz="1200" b="1">
                        <a:solidFill>
                          <a:schemeClr val="bg1"/>
                        </a:solidFill>
                      </a:endParaRPr>
                    </a:p>
                  </a:txBody>
                  <a:tcPr marL="27432" marR="27432" marT="27432" marB="27432">
                    <a:lnB w="12700" cap="flat" cmpd="sng" algn="ctr">
                      <a:solidFill>
                        <a:schemeClr val="bg1"/>
                      </a:solidFill>
                      <a:prstDash val="solid"/>
                      <a:round/>
                      <a:headEnd type="none" w="med" len="med"/>
                      <a:tailEnd type="none" w="med" len="med"/>
                    </a:lnB>
                  </a:tcPr>
                </a:tc>
                <a:tc gridSpan="2">
                  <a:txBody>
                    <a:bodyPr/>
                    <a:lstStyle/>
                    <a:p>
                      <a:pPr algn="ctr"/>
                      <a:r>
                        <a:rPr lang="en-US" sz="1200" b="1">
                          <a:solidFill>
                            <a:schemeClr val="bg1"/>
                          </a:solidFill>
                        </a:rPr>
                        <a:t>Acute Slope</a:t>
                      </a:r>
                    </a:p>
                  </a:txBody>
                  <a:tcPr marL="0" marR="0" marT="27432" marB="27432" anchor="ctr">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algn="ctr"/>
                      <a:r>
                        <a:rPr lang="en-US" sz="1200" b="1">
                          <a:solidFill>
                            <a:schemeClr val="bg1"/>
                          </a:solidFill>
                        </a:rPr>
                        <a:t>Chronic Slope</a:t>
                      </a:r>
                      <a:endParaRPr lang="en-US" sz="2800"/>
                    </a:p>
                  </a:txBody>
                  <a:tcPr marL="0" marR="0" marT="27432" marB="27432" anchor="ctr">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tc rowSpan="3">
                  <a:txBody>
                    <a:bodyPr/>
                    <a:lstStyle/>
                    <a:p>
                      <a:pPr algn="ctr"/>
                      <a:endParaRPr lang="en-US" sz="1200" b="1">
                        <a:solidFill>
                          <a:schemeClr val="bg1"/>
                        </a:solidFill>
                      </a:endParaRPr>
                    </a:p>
                  </a:txBody>
                  <a:tcPr marL="27432" marR="27432" marT="27432" marB="27432">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accent1"/>
                    </a:solidFill>
                  </a:tcPr>
                </a:tc>
                <a:tc rowSpan="2" gridSpan="2">
                  <a:txBody>
                    <a:bodyPr/>
                    <a:lstStyle/>
                    <a:p>
                      <a:pPr algn="ctr"/>
                      <a:r>
                        <a:rPr lang="en-US" sz="1200" b="1">
                          <a:solidFill>
                            <a:schemeClr val="bg1"/>
                          </a:solidFill>
                        </a:rPr>
                        <a:t>Difference in Chronic Slope,</a:t>
                      </a:r>
                      <a:br>
                        <a:rPr lang="en-US" sz="1200" b="1">
                          <a:solidFill>
                            <a:schemeClr val="bg1"/>
                          </a:solidFill>
                        </a:rPr>
                      </a:br>
                      <a:r>
                        <a:rPr lang="en-US" sz="1200" b="1">
                          <a:solidFill>
                            <a:schemeClr val="bg1"/>
                          </a:solidFill>
                        </a:rPr>
                        <a:t>Dapagliflozin-Placebo</a:t>
                      </a:r>
                    </a:p>
                  </a:txBody>
                  <a:tcPr marL="27432" marR="27432" marT="27432" marB="27432" anchor="b">
                    <a:lnL w="127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solidFill>
                      <a:schemeClr val="accent1"/>
                    </a:solidFill>
                  </a:tcPr>
                </a:tc>
                <a:tc rowSpan="2" hMerge="1">
                  <a:txBody>
                    <a:bodyPr/>
                    <a:lstStyle/>
                    <a:p>
                      <a:pPr algn="ctr"/>
                      <a:endParaRPr lang="en-US" sz="1000" b="1">
                        <a:solidFill>
                          <a:schemeClr val="bg1"/>
                        </a:solidFill>
                      </a:endParaRPr>
                    </a:p>
                  </a:txBody>
                  <a:tcPr marL="27432" marR="27432" marT="27432" marB="27432" anchor="b">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extLst>
                  <a:ext uri="{0D108BD9-81ED-4DB2-BD59-A6C34878D82A}">
                    <a16:rowId xmlns="" xmlns:a16="http://schemas.microsoft.com/office/drawing/2014/main" val="118023520"/>
                  </a:ext>
                </a:extLst>
              </a:tr>
              <a:tr h="160229">
                <a:tc rowSpan="2">
                  <a:txBody>
                    <a:bodyPr/>
                    <a:lstStyle/>
                    <a:p>
                      <a:pPr algn="ctr"/>
                      <a:endParaRPr lang="en-US" sz="1200" b="1">
                        <a:solidFill>
                          <a:schemeClr val="bg1"/>
                        </a:solidFill>
                      </a:endParaRPr>
                    </a:p>
                  </a:txBody>
                  <a:tcPr marL="27432" marR="27432" marT="27432" marB="27432">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rowSpan="2">
                  <a:txBody>
                    <a:bodyPr/>
                    <a:lstStyle/>
                    <a:p>
                      <a:pPr algn="ctr"/>
                      <a:r>
                        <a:rPr lang="en-US" sz="1200" b="1">
                          <a:solidFill>
                            <a:schemeClr val="bg1"/>
                          </a:solidFill>
                        </a:rPr>
                        <a:t>Dapagliflozin</a:t>
                      </a:r>
                    </a:p>
                    <a:p>
                      <a:pPr algn="ctr"/>
                      <a:r>
                        <a:rPr lang="en-US" sz="1200" b="1">
                          <a:solidFill>
                            <a:schemeClr val="bg1"/>
                          </a:solidFill>
                        </a:rPr>
                        <a:t>LS Means (SE)</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rowSpan="2">
                  <a:txBody>
                    <a:bodyPr/>
                    <a:lstStyle/>
                    <a:p>
                      <a:pPr algn="ctr"/>
                      <a:r>
                        <a:rPr lang="en-US" sz="1200" b="1">
                          <a:solidFill>
                            <a:schemeClr val="bg1"/>
                          </a:solidFill>
                        </a:rPr>
                        <a:t>Placebo</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LS Means (SE)</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rowSpan="2">
                  <a:txBody>
                    <a:bodyPr/>
                    <a:lstStyle/>
                    <a:p>
                      <a:pPr algn="ctr"/>
                      <a:r>
                        <a:rPr lang="en-US" sz="1200" b="1">
                          <a:solidFill>
                            <a:schemeClr val="bg1"/>
                          </a:solidFill>
                        </a:rPr>
                        <a:t>Dapagliflozin</a:t>
                      </a:r>
                    </a:p>
                    <a:p>
                      <a:pPr algn="ctr"/>
                      <a:r>
                        <a:rPr lang="en-US" sz="1200" b="1">
                          <a:solidFill>
                            <a:schemeClr val="bg1"/>
                          </a:solidFill>
                        </a:rPr>
                        <a:t>LS Means (SE)</a:t>
                      </a:r>
                    </a:p>
                  </a:txBody>
                  <a:tcPr marL="27432" marR="27432" marT="27432" marB="27432"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200" b="1">
                          <a:solidFill>
                            <a:schemeClr val="bg1"/>
                          </a:solidFill>
                        </a:rPr>
                        <a:t>Placebo</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LS Means (SE)</a:t>
                      </a:r>
                    </a:p>
                  </a:txBody>
                  <a:tcPr marL="27432" marR="27432" marT="27432" marB="27432"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000" b="1">
                        <a:solidFill>
                          <a:schemeClr val="bg1"/>
                        </a:solidFill>
                      </a:endParaRPr>
                    </a:p>
                  </a:txBody>
                  <a:tcPr marL="27432" marR="27432" marT="27432" marB="27432">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gridSpan="2" vMerge="1">
                  <a:txBody>
                    <a:bodyPr/>
                    <a:lstStyle/>
                    <a:p>
                      <a:pPr algn="ctr"/>
                      <a:endParaRPr lang="en-US" sz="1000" b="1">
                        <a:solidFill>
                          <a:schemeClr val="bg1"/>
                        </a:solidFill>
                      </a:endParaRPr>
                    </a:p>
                  </a:txBody>
                  <a:tcPr marL="27432" marR="27432" marT="27432" marB="2743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tc hMerge="1" vMerge="1">
                  <a:txBody>
                    <a:bodyPr/>
                    <a:lstStyle/>
                    <a:p>
                      <a:pPr algn="ctr"/>
                      <a:endParaRPr lang="en-US" sz="900" b="1">
                        <a:solidFill>
                          <a:schemeClr val="bg1"/>
                        </a:solidFill>
                      </a:endParaRPr>
                    </a:p>
                  </a:txBody>
                  <a:tcPr marL="27432" marR="27432" marT="27432" marB="27432">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solidFill>
                  </a:tcPr>
                </a:tc>
                <a:extLst>
                  <a:ext uri="{0D108BD9-81ED-4DB2-BD59-A6C34878D82A}">
                    <a16:rowId xmlns="" xmlns:a16="http://schemas.microsoft.com/office/drawing/2014/main" val="3218903311"/>
                  </a:ext>
                </a:extLst>
              </a:tr>
              <a:tr h="368526">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r>
                        <a:rPr lang="en-US" sz="1200" b="1">
                          <a:solidFill>
                            <a:schemeClr val="bg1"/>
                          </a:solidFill>
                        </a:rPr>
                        <a:t>Mean Difference</a:t>
                      </a:r>
                      <a:br>
                        <a:rPr lang="en-US" sz="1200" b="1">
                          <a:solidFill>
                            <a:schemeClr val="bg1"/>
                          </a:solidFill>
                        </a:rPr>
                      </a:br>
                      <a:r>
                        <a:rPr lang="en-US" sz="1200" b="1">
                          <a:solidFill>
                            <a:schemeClr val="bg1"/>
                          </a:solidFill>
                        </a:rPr>
                        <a:t>(95% CI)</a:t>
                      </a:r>
                    </a:p>
                  </a:txBody>
                  <a:tcPr marL="27432" marR="27432" marT="27432" marB="27432"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b="1">
                          <a:solidFill>
                            <a:schemeClr val="bg1"/>
                          </a:solidFill>
                        </a:rPr>
                        <a:t/>
                      </a:r>
                      <a:br>
                        <a:rPr lang="en-US" sz="1200" b="1">
                          <a:solidFill>
                            <a:schemeClr val="bg1"/>
                          </a:solidFill>
                        </a:rPr>
                      </a:br>
                      <a:r>
                        <a:rPr lang="en-US" sz="1200" b="1">
                          <a:solidFill>
                            <a:schemeClr val="bg1"/>
                          </a:solidFill>
                        </a:rPr>
                        <a:t>p-value</a:t>
                      </a:r>
                    </a:p>
                  </a:txBody>
                  <a:tcPr marL="27432" marR="27432" marT="27432" marB="27432" anchor="b">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 xmlns:a16="http://schemas.microsoft.com/office/drawing/2014/main" val="2043525489"/>
                  </a:ext>
                </a:extLst>
              </a:tr>
              <a:tr h="421936">
                <a:tc>
                  <a:txBody>
                    <a:bodyPr/>
                    <a:lstStyle/>
                    <a:p>
                      <a:r>
                        <a:rPr lang="en-US" sz="1100"/>
                        <a:t>Overall</a:t>
                      </a:r>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-2.99 (0.10)</a:t>
                      </a:r>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-1.15 (0.10)</a:t>
                      </a:r>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-1.54 (0.04)</a:t>
                      </a:r>
                      <a:endParaRPr lang="en-US" sz="2800"/>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-2.55 (0.04)</a:t>
                      </a:r>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endParaRPr lang="en-US" sz="1100"/>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1.01 (0.90 – 1.12)</a:t>
                      </a:r>
                    </a:p>
                  </a:txBody>
                  <a:tcPr marL="0" marR="0"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tc>
                  <a:txBody>
                    <a:bodyPr/>
                    <a:lstStyle/>
                    <a:p>
                      <a:pPr algn="ctr"/>
                      <a:r>
                        <a:rPr lang="en-US" sz="1100"/>
                        <a:t>&lt;0.0001</a:t>
                      </a:r>
                    </a:p>
                  </a:txBody>
                  <a:tcPr marL="27432" marR="27432" marT="27432" marB="27432" anchor="ctr">
                    <a:lnL w="12700" cmpd="sng">
                      <a:noFill/>
                    </a:lnL>
                    <a:lnR w="12700" cmpd="sng">
                      <a:noFill/>
                    </a:lnR>
                    <a:lnT w="28575" cap="flat" cmpd="sng" algn="ctr">
                      <a:solidFill>
                        <a:schemeClr val="bg1"/>
                      </a:solidFill>
                      <a:prstDash val="solid"/>
                      <a:round/>
                      <a:headEnd type="none" w="med" len="med"/>
                      <a:tailEnd type="none" w="med" len="med"/>
                    </a:lnT>
                    <a:lnB w="12700" cmpd="sng">
                      <a:noFill/>
                    </a:lnB>
                    <a:noFill/>
                  </a:tcPr>
                </a:tc>
                <a:extLst>
                  <a:ext uri="{0D108BD9-81ED-4DB2-BD59-A6C34878D82A}">
                    <a16:rowId xmlns="" xmlns:a16="http://schemas.microsoft.com/office/drawing/2014/main" val="2410063078"/>
                  </a:ext>
                </a:extLst>
              </a:tr>
              <a:tr h="0">
                <a:tc>
                  <a:txBody>
                    <a:bodyPr/>
                    <a:lstStyle/>
                    <a:p>
                      <a:r>
                        <a:rPr lang="en-US" sz="1100" b="1"/>
                        <a:t>UACR, mg/g</a:t>
                      </a:r>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28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28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100"/>
                    </a:p>
                  </a:txBody>
                  <a:tcPr marL="0" marR="0" marT="27432" marB="27432" anchor="ctr">
                    <a:lnL w="12700" cmpd="sng">
                      <a:noFill/>
                    </a:lnL>
                    <a:lnR w="12700" cmpd="sng">
                      <a:noFill/>
                    </a:lnR>
                    <a:lnT w="12700" cmpd="sng">
                      <a:noFill/>
                    </a:lnT>
                    <a:lnB w="12700" cmpd="sng">
                      <a:noFill/>
                    </a:lnB>
                    <a:solidFill>
                      <a:schemeClr val="bg1">
                        <a:lumMod val="85000"/>
                      </a:schemeClr>
                    </a:solid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solidFill>
                      <a:schemeClr val="bg1">
                        <a:lumMod val="85000"/>
                      </a:schemeClr>
                    </a:solidFill>
                  </a:tcPr>
                </a:tc>
                <a:extLst>
                  <a:ext uri="{0D108BD9-81ED-4DB2-BD59-A6C34878D82A}">
                    <a16:rowId xmlns="" xmlns:a16="http://schemas.microsoft.com/office/drawing/2014/main" val="2322728056"/>
                  </a:ext>
                </a:extLst>
              </a:tr>
              <a:tr h="421936">
                <a:tc>
                  <a:txBody>
                    <a:bodyPr/>
                    <a:lstStyle/>
                    <a:p>
                      <a:r>
                        <a:rPr lang="en-US" sz="1100"/>
                        <a:t>  ≤15</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-2.46 (0.12)</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-0.71 (0.13)</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-1.29 (0.05)</a:t>
                      </a:r>
                      <a:endParaRPr lang="en-US" sz="28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-2.13 (0.05)</a:t>
                      </a:r>
                    </a:p>
                  </a:txBody>
                  <a:tcPr marL="27432" marR="27432" marT="27432" marB="27432" anchor="ctr">
                    <a:lnL w="12700" cmpd="sng">
                      <a:noFill/>
                    </a:lnL>
                    <a:lnR w="12700" cmpd="sng">
                      <a:noFill/>
                    </a:lnR>
                    <a:lnT w="12700" cmpd="sng">
                      <a:noFill/>
                    </a:lnT>
                    <a:lnB w="12700" cmpd="sng">
                      <a:noFill/>
                    </a:lnB>
                    <a:no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0.84 (0.70 – 0.97)</a:t>
                      </a:r>
                    </a:p>
                  </a:txBody>
                  <a:tcPr marL="0" marR="0" marT="27432" marB="27432" anchor="ctr">
                    <a:lnL w="12700" cmpd="sng">
                      <a:noFill/>
                    </a:lnL>
                    <a:lnR w="12700" cmpd="sng">
                      <a:noFill/>
                    </a:lnR>
                    <a:lnT w="12700" cmpd="sng">
                      <a:noFill/>
                    </a:lnT>
                    <a:lnB w="12700" cmpd="sng">
                      <a:noFill/>
                    </a:lnB>
                    <a:noFill/>
                  </a:tcPr>
                </a:tc>
                <a:tc>
                  <a:txBody>
                    <a:bodyPr/>
                    <a:lstStyle/>
                    <a:p>
                      <a:pPr algn="ctr"/>
                      <a:r>
                        <a:rPr lang="en-US" sz="1100"/>
                        <a:t>&lt;0.0001</a:t>
                      </a:r>
                    </a:p>
                  </a:txBody>
                  <a:tcPr marL="27432" marR="27432" marT="27432" marB="27432"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3896715265"/>
                  </a:ext>
                </a:extLst>
              </a:tr>
              <a:tr h="421936">
                <a:tc>
                  <a:txBody>
                    <a:bodyPr/>
                    <a:lstStyle/>
                    <a:p>
                      <a:r>
                        <a:rPr lang="en-US" sz="1100"/>
                        <a:t>  15-&lt;30</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-2.74 (0.24)</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-0.90 (0.24)</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-1.63 (0.10)</a:t>
                      </a:r>
                      <a:endParaRPr lang="en-US" sz="28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-2.60 (0.10)</a:t>
                      </a:r>
                    </a:p>
                  </a:txBody>
                  <a:tcPr marL="27432" marR="27432" marT="27432" marB="27432" anchor="ctr">
                    <a:lnL w="12700" cmpd="sng">
                      <a:noFill/>
                    </a:lnL>
                    <a:lnR w="12700" cmpd="sng">
                      <a:noFill/>
                    </a:lnR>
                    <a:lnT w="12700" cmpd="sng">
                      <a:noFill/>
                    </a:lnT>
                    <a:lnB w="12700" cmpd="sng">
                      <a:noFill/>
                    </a:lnB>
                    <a:no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0.97 (0.69 – 1.25)</a:t>
                      </a:r>
                    </a:p>
                  </a:txBody>
                  <a:tcPr marL="0" marR="0" marT="27432" marB="27432" anchor="ctr">
                    <a:lnL w="12700" cmpd="sng">
                      <a:noFill/>
                    </a:lnL>
                    <a:lnR w="12700" cmpd="sng">
                      <a:noFill/>
                    </a:lnR>
                    <a:lnT w="12700" cmpd="sng">
                      <a:noFill/>
                    </a:lnT>
                    <a:lnB w="12700" cmpd="sng">
                      <a:noFill/>
                    </a:lnB>
                    <a:noFill/>
                  </a:tcPr>
                </a:tc>
                <a:tc>
                  <a:txBody>
                    <a:bodyPr/>
                    <a:lstStyle/>
                    <a:p>
                      <a:pPr algn="ctr"/>
                      <a:r>
                        <a:rPr lang="en-US" sz="1100"/>
                        <a:t>&lt;0.0001</a:t>
                      </a:r>
                    </a:p>
                  </a:txBody>
                  <a:tcPr marL="27432" marR="27432" marT="27432" marB="27432"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822404351"/>
                  </a:ext>
                </a:extLst>
              </a:tr>
              <a:tr h="421936">
                <a:tc>
                  <a:txBody>
                    <a:bodyPr/>
                    <a:lstStyle/>
                    <a:p>
                      <a:r>
                        <a:rPr lang="en-US" sz="1100"/>
                        <a:t>  30-300</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-3.59 (0.21)</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-1.74 (0.21)</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-1.78 (0.09)</a:t>
                      </a:r>
                      <a:endParaRPr lang="en-US" sz="28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-2.89 (0.09)</a:t>
                      </a:r>
                    </a:p>
                  </a:txBody>
                  <a:tcPr marL="27432" marR="27432" marT="27432" marB="27432" anchor="ctr">
                    <a:lnL w="12700" cmpd="sng">
                      <a:noFill/>
                    </a:lnL>
                    <a:lnR w="12700" cmpd="sng">
                      <a:noFill/>
                    </a:lnR>
                    <a:lnT w="12700" cmpd="sng">
                      <a:noFill/>
                    </a:lnT>
                    <a:lnB w="12700" cmpd="sng">
                      <a:noFill/>
                    </a:lnB>
                    <a:no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1.11 (0.86 – 1.36)</a:t>
                      </a:r>
                    </a:p>
                  </a:txBody>
                  <a:tcPr marL="0" marR="0" marT="27432" marB="27432" anchor="ctr">
                    <a:lnL w="12700" cmpd="sng">
                      <a:noFill/>
                    </a:lnL>
                    <a:lnR w="12700" cmpd="sng">
                      <a:noFill/>
                    </a:lnR>
                    <a:lnT w="12700" cmpd="sng">
                      <a:noFill/>
                    </a:lnT>
                    <a:lnB w="12700" cmpd="sng">
                      <a:noFill/>
                    </a:lnB>
                    <a:noFill/>
                  </a:tcPr>
                </a:tc>
                <a:tc>
                  <a:txBody>
                    <a:bodyPr/>
                    <a:lstStyle/>
                    <a:p>
                      <a:pPr algn="ctr"/>
                      <a:r>
                        <a:rPr lang="en-US" sz="1100"/>
                        <a:t>&lt;0.0001</a:t>
                      </a:r>
                    </a:p>
                  </a:txBody>
                  <a:tcPr marL="27432" marR="27432" marT="27432" marB="27432"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1283966671"/>
                  </a:ext>
                </a:extLst>
              </a:tr>
              <a:tr h="421936">
                <a:tc>
                  <a:txBody>
                    <a:bodyPr/>
                    <a:lstStyle/>
                    <a:p>
                      <a:r>
                        <a:rPr lang="en-US" sz="1100"/>
                        <a:t>  &gt;300</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-5.48 (0.43)</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-3.50 (0.43)</a:t>
                      </a:r>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-2.51 (0.21)</a:t>
                      </a:r>
                      <a:endParaRPr lang="en-US" sz="28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-4.94 (0.22)</a:t>
                      </a:r>
                    </a:p>
                  </a:txBody>
                  <a:tcPr marL="27432" marR="27432" marT="27432" marB="27432" anchor="ctr">
                    <a:lnL w="12700" cmpd="sng">
                      <a:noFill/>
                    </a:lnL>
                    <a:lnR w="12700" cmpd="sng">
                      <a:noFill/>
                    </a:lnR>
                    <a:lnT w="12700" cmpd="sng">
                      <a:noFill/>
                    </a:lnT>
                    <a:lnB w="12700" cmpd="sng">
                      <a:noFill/>
                    </a:lnB>
                    <a:noFill/>
                  </a:tcPr>
                </a:tc>
                <a:tc>
                  <a:txBody>
                    <a:bodyPr/>
                    <a:lstStyle/>
                    <a:p>
                      <a:pPr algn="ctr"/>
                      <a:endParaRPr lang="en-US" sz="1100"/>
                    </a:p>
                  </a:txBody>
                  <a:tcPr marL="27432" marR="27432" marT="27432" marB="27432" anchor="ctr">
                    <a:lnL w="12700" cmpd="sng">
                      <a:noFill/>
                    </a:lnL>
                    <a:lnR w="12700" cmpd="sng">
                      <a:noFill/>
                    </a:lnR>
                    <a:lnT w="12700" cmpd="sng">
                      <a:noFill/>
                    </a:lnT>
                    <a:lnB w="12700" cmpd="sng">
                      <a:noFill/>
                    </a:lnB>
                    <a:noFill/>
                  </a:tcPr>
                </a:tc>
                <a:tc>
                  <a:txBody>
                    <a:bodyPr/>
                    <a:lstStyle/>
                    <a:p>
                      <a:pPr algn="ctr"/>
                      <a:r>
                        <a:rPr lang="en-US" sz="1100"/>
                        <a:t>2.43 (1.83 – 3.03)</a:t>
                      </a:r>
                    </a:p>
                  </a:txBody>
                  <a:tcPr marL="0" marR="0" marT="27432" marB="27432" anchor="ctr">
                    <a:lnL w="12700" cmpd="sng">
                      <a:noFill/>
                    </a:lnL>
                    <a:lnR w="12700" cmpd="sng">
                      <a:noFill/>
                    </a:lnR>
                    <a:lnT w="12700" cmpd="sng">
                      <a:noFill/>
                    </a:lnT>
                    <a:lnB w="12700" cmpd="sng">
                      <a:noFill/>
                    </a:lnB>
                    <a:noFill/>
                  </a:tcPr>
                </a:tc>
                <a:tc>
                  <a:txBody>
                    <a:bodyPr/>
                    <a:lstStyle/>
                    <a:p>
                      <a:pPr algn="ctr"/>
                      <a:r>
                        <a:rPr lang="en-US" sz="1100"/>
                        <a:t>&lt;0.0001</a:t>
                      </a:r>
                    </a:p>
                  </a:txBody>
                  <a:tcPr marL="27432" marR="27432" marT="27432" marB="27432" anchor="ctr">
                    <a:lnL w="12700" cmpd="sng">
                      <a:noFill/>
                    </a:lnL>
                    <a:lnR w="12700" cmpd="sng">
                      <a:noFill/>
                    </a:lnR>
                    <a:lnT w="12700" cmpd="sng">
                      <a:noFill/>
                    </a:lnT>
                    <a:lnB w="12700" cmpd="sng">
                      <a:noFill/>
                    </a:lnB>
                    <a:noFill/>
                  </a:tcPr>
                </a:tc>
                <a:extLst>
                  <a:ext uri="{0D108BD9-81ED-4DB2-BD59-A6C34878D82A}">
                    <a16:rowId xmlns="" xmlns:a16="http://schemas.microsoft.com/office/drawing/2014/main" val="2109869065"/>
                  </a:ext>
                </a:extLst>
              </a:tr>
            </a:tbl>
          </a:graphicData>
        </a:graphic>
      </p:graphicFrame>
      <p:grpSp>
        <p:nvGrpSpPr>
          <p:cNvPr id="110" name="Group 109">
            <a:extLst>
              <a:ext uri="{FF2B5EF4-FFF2-40B4-BE49-F238E27FC236}">
                <a16:creationId xmlns="" xmlns:a16="http://schemas.microsoft.com/office/drawing/2014/main" id="{AB61EBCE-E9DF-4B7E-9985-A65A3D321FE4}"/>
              </a:ext>
            </a:extLst>
          </p:cNvPr>
          <p:cNvGrpSpPr/>
          <p:nvPr/>
        </p:nvGrpSpPr>
        <p:grpSpPr>
          <a:xfrm>
            <a:off x="5611128" y="2057772"/>
            <a:ext cx="3742431" cy="3062695"/>
            <a:chOff x="3649227" y="2909294"/>
            <a:chExt cx="3615784" cy="2950357"/>
          </a:xfrm>
        </p:grpSpPr>
        <p:graphicFrame>
          <p:nvGraphicFramePr>
            <p:cNvPr id="111" name="Content Placeholder 21">
              <a:extLst>
                <a:ext uri="{FF2B5EF4-FFF2-40B4-BE49-F238E27FC236}">
                  <a16:creationId xmlns="" xmlns:a16="http://schemas.microsoft.com/office/drawing/2014/main" id="{6EF3E34B-999E-4166-A522-A9A956D500A3}"/>
                </a:ext>
              </a:extLst>
            </p:cNvPr>
            <p:cNvGraphicFramePr>
              <a:graphicFrameLocks/>
            </p:cNvGraphicFramePr>
            <p:nvPr/>
          </p:nvGraphicFramePr>
          <p:xfrm>
            <a:off x="4369401" y="2909294"/>
            <a:ext cx="2895610" cy="2852837"/>
          </p:xfrm>
          <a:graphic>
            <a:graphicData uri="http://schemas.openxmlformats.org/drawingml/2006/chart">
              <c:chart xmlns:c="http://schemas.openxmlformats.org/drawingml/2006/chart" xmlns:r="http://schemas.openxmlformats.org/officeDocument/2006/relationships" r:id="rId4"/>
            </a:graphicData>
          </a:graphic>
        </p:graphicFrame>
        <p:sp>
          <p:nvSpPr>
            <p:cNvPr id="116" name="TextBox 115">
              <a:extLst>
                <a:ext uri="{FF2B5EF4-FFF2-40B4-BE49-F238E27FC236}">
                  <a16:creationId xmlns="" xmlns:a16="http://schemas.microsoft.com/office/drawing/2014/main" id="{BD0E71A5-BE03-43D3-835D-E274EED88C7F}"/>
                </a:ext>
              </a:extLst>
            </p:cNvPr>
            <p:cNvSpPr txBox="1"/>
            <p:nvPr/>
          </p:nvSpPr>
          <p:spPr>
            <a:xfrm>
              <a:off x="5172192" y="5652109"/>
              <a:ext cx="1110768" cy="20754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a:ea typeface="+mn-ea"/>
                  <a:cs typeface="+mn-cs"/>
                </a:rPr>
                <a:t>Dapagliflozin Better</a:t>
              </a:r>
            </a:p>
          </p:txBody>
        </p:sp>
        <p:sp>
          <p:nvSpPr>
            <p:cNvPr id="117" name="TextBox 116">
              <a:extLst>
                <a:ext uri="{FF2B5EF4-FFF2-40B4-BE49-F238E27FC236}">
                  <a16:creationId xmlns="" xmlns:a16="http://schemas.microsoft.com/office/drawing/2014/main" id="{106D945E-69C7-49A1-96FC-924E6BB78CE0}"/>
                </a:ext>
              </a:extLst>
            </p:cNvPr>
            <p:cNvSpPr txBox="1"/>
            <p:nvPr/>
          </p:nvSpPr>
          <p:spPr>
            <a:xfrm>
              <a:off x="3649227" y="5652109"/>
              <a:ext cx="875357" cy="20754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a:ea typeface="+mn-ea"/>
                  <a:cs typeface="+mn-cs"/>
                </a:rPr>
                <a:t>Placebo Better</a:t>
              </a:r>
            </a:p>
          </p:txBody>
        </p:sp>
        <p:cxnSp>
          <p:nvCxnSpPr>
            <p:cNvPr id="118" name="Straight Arrow Connector 117">
              <a:extLst>
                <a:ext uri="{FF2B5EF4-FFF2-40B4-BE49-F238E27FC236}">
                  <a16:creationId xmlns="" xmlns:a16="http://schemas.microsoft.com/office/drawing/2014/main" id="{DF75322F-DE9E-401F-AEB5-2B1332C6C283}"/>
                </a:ext>
              </a:extLst>
            </p:cNvPr>
            <p:cNvCxnSpPr/>
            <p:nvPr/>
          </p:nvCxnSpPr>
          <p:spPr>
            <a:xfrm>
              <a:off x="4871516" y="5762131"/>
              <a:ext cx="3268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 xmlns:a16="http://schemas.microsoft.com/office/drawing/2014/main" id="{AC5F8EA6-6B6A-46D5-AC68-6554E1F966BF}"/>
                </a:ext>
              </a:extLst>
            </p:cNvPr>
            <p:cNvCxnSpPr>
              <a:cxnSpLocks/>
            </p:cNvCxnSpPr>
            <p:nvPr/>
          </p:nvCxnSpPr>
          <p:spPr>
            <a:xfrm flipH="1">
              <a:off x="4493187" y="5762131"/>
              <a:ext cx="3268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72765066"/>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Effect on Albuminuria</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268342515"/>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BC22146-6F96-4674-9C30-5CA70FA0E8EF}"/>
              </a:ext>
            </a:extLst>
          </p:cNvPr>
          <p:cNvSpPr>
            <a:spLocks noGrp="1"/>
          </p:cNvSpPr>
          <p:nvPr>
            <p:ph type="title"/>
          </p:nvPr>
        </p:nvSpPr>
        <p:spPr/>
        <p:txBody>
          <a:bodyPr>
            <a:normAutofit/>
          </a:bodyPr>
          <a:lstStyle/>
          <a:p>
            <a:r>
              <a:rPr lang="en-US"/>
              <a:t>Effect of Dapagliflozin on UACR by Baseline UACR</a:t>
            </a:r>
          </a:p>
        </p:txBody>
      </p:sp>
      <p:sp>
        <p:nvSpPr>
          <p:cNvPr id="3" name="Slide Number Placeholder 2">
            <a:extLst>
              <a:ext uri="{FF2B5EF4-FFF2-40B4-BE49-F238E27FC236}">
                <a16:creationId xmlns="" xmlns:a16="http://schemas.microsoft.com/office/drawing/2014/main" id="{58648C36-0273-4886-B1DC-CD6C83A9E857}"/>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203</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ext Placeholder 3">
            <a:extLst>
              <a:ext uri="{FF2B5EF4-FFF2-40B4-BE49-F238E27FC236}">
                <a16:creationId xmlns="" xmlns:a16="http://schemas.microsoft.com/office/drawing/2014/main" id="{428CB7F0-C445-4761-80FE-075A5E507B11}"/>
              </a:ext>
            </a:extLst>
          </p:cNvPr>
          <p:cNvSpPr>
            <a:spLocks noGrp="1"/>
          </p:cNvSpPr>
          <p:nvPr>
            <p:ph type="body" sz="quarter" idx="13"/>
          </p:nvPr>
        </p:nvSpPr>
        <p:spPr/>
        <p:txBody>
          <a:bodyPr/>
          <a:lstStyle/>
          <a:p>
            <a:r>
              <a:rPr lang="en-US" sz="900"/>
              <a:t>Note: Shown are point estimates and 95% confidence intervals of geometric mean back-transformed to the original scale. </a:t>
            </a:r>
            <a:r>
              <a:rPr lang="en-US" sz="900" baseline="30000"/>
              <a:t>a</a:t>
            </a:r>
            <a:r>
              <a:rPr lang="en-US" sz="900"/>
              <a:t>p=0.0033; </a:t>
            </a:r>
            <a:r>
              <a:rPr lang="en-US" sz="900" baseline="30000"/>
              <a:t>b</a:t>
            </a:r>
            <a:r>
              <a:rPr lang="en-US" sz="900"/>
              <a:t>p&gt;0.05; </a:t>
            </a:r>
            <a:r>
              <a:rPr lang="en-US" sz="900" baseline="30000"/>
              <a:t>c</a:t>
            </a:r>
            <a:r>
              <a:rPr lang="en-US" sz="900"/>
              <a:t>p=0.0140; </a:t>
            </a:r>
            <a:r>
              <a:rPr lang="en-US" sz="900" baseline="30000" err="1"/>
              <a:t>d</a:t>
            </a:r>
            <a:r>
              <a:rPr lang="en-US" sz="900" err="1"/>
              <a:t>p</a:t>
            </a:r>
            <a:r>
              <a:rPr lang="en-US" sz="900"/>
              <a:t>&lt;0.0001; </a:t>
            </a:r>
            <a:r>
              <a:rPr lang="en-US" sz="900" baseline="30000"/>
              <a:t>e</a:t>
            </a:r>
            <a:r>
              <a:rPr lang="en-US" sz="900"/>
              <a:t>p=0.0001; </a:t>
            </a:r>
            <a:r>
              <a:rPr lang="en-US" sz="900" baseline="30000" err="1"/>
              <a:t>f</a:t>
            </a:r>
            <a:r>
              <a:rPr lang="en-US" sz="900" err="1"/>
              <a:t>p</a:t>
            </a:r>
            <a:r>
              <a:rPr lang="en-US" sz="900"/>
              <a:t>=0.0004.</a:t>
            </a:r>
          </a:p>
          <a:p>
            <a:r>
              <a:rPr lang="en-US" sz="900"/>
              <a:t>DAPA= dapagliflozin; PBO = placebo; UACR = urinary </a:t>
            </a:r>
            <a:r>
              <a:rPr lang="en-GB" sz="900"/>
              <a:t>albumin-to-creatinine ratio.</a:t>
            </a:r>
            <a:endParaRPr lang="en-US" sz="900"/>
          </a:p>
          <a:p>
            <a:r>
              <a:rPr lang="en-US" sz="900" err="1"/>
              <a:t>Mosenzon</a:t>
            </a:r>
            <a:r>
              <a:rPr lang="en-US" sz="900"/>
              <a:t> O et al. </a:t>
            </a:r>
            <a:r>
              <a:rPr lang="en-US" sz="900" i="1"/>
              <a:t>Diabetes Care. </a:t>
            </a:r>
            <a:r>
              <a:rPr lang="en-US" sz="900"/>
              <a:t>2021;44(8):1805-1815.</a:t>
            </a:r>
          </a:p>
        </p:txBody>
      </p:sp>
      <p:grpSp>
        <p:nvGrpSpPr>
          <p:cNvPr id="6" name="Group 5">
            <a:extLst>
              <a:ext uri="{FF2B5EF4-FFF2-40B4-BE49-F238E27FC236}">
                <a16:creationId xmlns="" xmlns:a16="http://schemas.microsoft.com/office/drawing/2014/main" id="{97A9BCD5-2ABB-4EAC-A5FD-E4C4F8A4D625}"/>
              </a:ext>
            </a:extLst>
          </p:cNvPr>
          <p:cNvGrpSpPr/>
          <p:nvPr/>
        </p:nvGrpSpPr>
        <p:grpSpPr>
          <a:xfrm>
            <a:off x="4708469" y="2414245"/>
            <a:ext cx="689612" cy="477053"/>
            <a:chOff x="11095896" y="2614683"/>
            <a:chExt cx="689612" cy="477053"/>
          </a:xfrm>
        </p:grpSpPr>
        <p:sp>
          <p:nvSpPr>
            <p:cNvPr id="472" name="TextBox 471">
              <a:extLst>
                <a:ext uri="{FF2B5EF4-FFF2-40B4-BE49-F238E27FC236}">
                  <a16:creationId xmlns="" xmlns:a16="http://schemas.microsoft.com/office/drawing/2014/main" id="{57DC7586-B6CD-4107-893C-61238DB0099C}"/>
                </a:ext>
              </a:extLst>
            </p:cNvPr>
            <p:cNvSpPr txBox="1"/>
            <p:nvPr/>
          </p:nvSpPr>
          <p:spPr>
            <a:xfrm>
              <a:off x="11097413" y="2614683"/>
              <a:ext cx="603050" cy="246221"/>
            </a:xfrm>
            <a:prstGeom prst="rect">
              <a:avLst/>
            </a:prstGeom>
            <a:noFill/>
          </p:spPr>
          <p:txBody>
            <a:bodyPr wrap="none" rtlCol="0">
              <a:spAutoFit/>
            </a:bodyPr>
            <a:lstStyle/>
            <a:p>
              <a:pPr>
                <a:buClr>
                  <a:schemeClr val="accent1"/>
                </a:buClr>
              </a:pPr>
              <a:r>
                <a:rPr lang="en-US" sz="1000" b="1">
                  <a:solidFill>
                    <a:schemeClr val="bg1">
                      <a:lumMod val="50000"/>
                    </a:schemeClr>
                  </a:solidFill>
                </a:rPr>
                <a:t>– PBO </a:t>
              </a:r>
            </a:p>
          </p:txBody>
        </p:sp>
        <p:sp>
          <p:nvSpPr>
            <p:cNvPr id="473" name="TextBox 472">
              <a:extLst>
                <a:ext uri="{FF2B5EF4-FFF2-40B4-BE49-F238E27FC236}">
                  <a16:creationId xmlns="" xmlns:a16="http://schemas.microsoft.com/office/drawing/2014/main" id="{4862CB39-8D3C-444C-9A00-A7B3ECC94F66}"/>
                </a:ext>
              </a:extLst>
            </p:cNvPr>
            <p:cNvSpPr txBox="1"/>
            <p:nvPr/>
          </p:nvSpPr>
          <p:spPr>
            <a:xfrm>
              <a:off x="11095896" y="2845515"/>
              <a:ext cx="689612" cy="246221"/>
            </a:xfrm>
            <a:prstGeom prst="rect">
              <a:avLst/>
            </a:prstGeom>
            <a:noFill/>
          </p:spPr>
          <p:txBody>
            <a:bodyPr wrap="none" rtlCol="0">
              <a:spAutoFit/>
            </a:bodyPr>
            <a:lstStyle/>
            <a:p>
              <a:pPr>
                <a:buClr>
                  <a:schemeClr val="accent1"/>
                </a:buClr>
              </a:pPr>
              <a:r>
                <a:rPr lang="en-US" sz="1000" b="1">
                  <a:solidFill>
                    <a:schemeClr val="accent1"/>
                  </a:solidFill>
                </a:rPr>
                <a:t>– DAPA </a:t>
              </a:r>
            </a:p>
          </p:txBody>
        </p:sp>
      </p:grpSp>
      <p:grpSp>
        <p:nvGrpSpPr>
          <p:cNvPr id="38" name="Group 37">
            <a:extLst>
              <a:ext uri="{FF2B5EF4-FFF2-40B4-BE49-F238E27FC236}">
                <a16:creationId xmlns="" xmlns:a16="http://schemas.microsoft.com/office/drawing/2014/main" id="{0F3E80AA-64DA-4124-9968-A2762123EC3A}"/>
              </a:ext>
            </a:extLst>
          </p:cNvPr>
          <p:cNvGrpSpPr/>
          <p:nvPr/>
        </p:nvGrpSpPr>
        <p:grpSpPr>
          <a:xfrm>
            <a:off x="815610" y="1326566"/>
            <a:ext cx="8708451" cy="4718039"/>
            <a:chOff x="2061490" y="1326560"/>
            <a:chExt cx="8708448" cy="4718039"/>
          </a:xfrm>
        </p:grpSpPr>
        <p:grpSp>
          <p:nvGrpSpPr>
            <p:cNvPr id="5" name="Group 4">
              <a:extLst>
                <a:ext uri="{FF2B5EF4-FFF2-40B4-BE49-F238E27FC236}">
                  <a16:creationId xmlns="" xmlns:a16="http://schemas.microsoft.com/office/drawing/2014/main" id="{4A9C536C-6C48-4D48-A7CD-7E937AE5AA20}"/>
                </a:ext>
              </a:extLst>
            </p:cNvPr>
            <p:cNvGrpSpPr/>
            <p:nvPr/>
          </p:nvGrpSpPr>
          <p:grpSpPr>
            <a:xfrm>
              <a:off x="2061490" y="1326560"/>
              <a:ext cx="8708448" cy="4718039"/>
              <a:chOff x="2061490" y="1500296"/>
              <a:chExt cx="8708448" cy="4718039"/>
            </a:xfrm>
          </p:grpSpPr>
          <p:sp>
            <p:nvSpPr>
              <p:cNvPr id="103" name="Freeform: Shape 102">
                <a:extLst>
                  <a:ext uri="{FF2B5EF4-FFF2-40B4-BE49-F238E27FC236}">
                    <a16:creationId xmlns="" xmlns:a16="http://schemas.microsoft.com/office/drawing/2014/main" id="{4E110364-17F0-4631-9D18-25293106869A}"/>
                  </a:ext>
                </a:extLst>
              </p:cNvPr>
              <p:cNvSpPr/>
              <p:nvPr/>
            </p:nvSpPr>
            <p:spPr>
              <a:xfrm>
                <a:off x="2752725" y="1804988"/>
                <a:ext cx="2874169" cy="571500"/>
              </a:xfrm>
              <a:custGeom>
                <a:avLst/>
                <a:gdLst>
                  <a:gd name="connsiteX0" fmla="*/ 0 w 2874169"/>
                  <a:gd name="connsiteY0" fmla="*/ 571500 h 571500"/>
                  <a:gd name="connsiteX1" fmla="*/ 366713 w 2874169"/>
                  <a:gd name="connsiteY1" fmla="*/ 330993 h 571500"/>
                  <a:gd name="connsiteX2" fmla="*/ 721519 w 2874169"/>
                  <a:gd name="connsiteY2" fmla="*/ 311943 h 571500"/>
                  <a:gd name="connsiteX3" fmla="*/ 1440656 w 2874169"/>
                  <a:gd name="connsiteY3" fmla="*/ 214312 h 571500"/>
                  <a:gd name="connsiteX4" fmla="*/ 2157413 w 2874169"/>
                  <a:gd name="connsiteY4" fmla="*/ 116681 h 571500"/>
                  <a:gd name="connsiteX5" fmla="*/ 2874169 w 2874169"/>
                  <a:gd name="connsiteY5"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4169" h="571500">
                    <a:moveTo>
                      <a:pt x="0" y="571500"/>
                    </a:moveTo>
                    <a:lnTo>
                      <a:pt x="366713" y="330993"/>
                    </a:lnTo>
                    <a:lnTo>
                      <a:pt x="721519" y="311943"/>
                    </a:lnTo>
                    <a:lnTo>
                      <a:pt x="1440656" y="214312"/>
                    </a:lnTo>
                    <a:lnTo>
                      <a:pt x="2157413" y="116681"/>
                    </a:lnTo>
                    <a:lnTo>
                      <a:pt x="2874169"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a:extLst>
                  <a:ext uri="{FF2B5EF4-FFF2-40B4-BE49-F238E27FC236}">
                    <a16:creationId xmlns="" xmlns:a16="http://schemas.microsoft.com/office/drawing/2014/main" id="{99680AA9-D5B4-4B9C-AED6-88C733F01FF2}"/>
                  </a:ext>
                </a:extLst>
              </p:cNvPr>
              <p:cNvGrpSpPr/>
              <p:nvPr/>
            </p:nvGrpSpPr>
            <p:grpSpPr>
              <a:xfrm>
                <a:off x="2730040" y="1783540"/>
                <a:ext cx="2914847" cy="615363"/>
                <a:chOff x="2730040" y="1783540"/>
                <a:chExt cx="2914847" cy="615363"/>
              </a:xfrm>
            </p:grpSpPr>
            <p:sp>
              <p:nvSpPr>
                <p:cNvPr id="60" name="Oval 59">
                  <a:extLst>
                    <a:ext uri="{FF2B5EF4-FFF2-40B4-BE49-F238E27FC236}">
                      <a16:creationId xmlns="" xmlns:a16="http://schemas.microsoft.com/office/drawing/2014/main" id="{C32F736B-25D9-40B3-BA39-AE0A0FBAB8B5}"/>
                    </a:ext>
                  </a:extLst>
                </p:cNvPr>
                <p:cNvSpPr/>
                <p:nvPr/>
              </p:nvSpPr>
              <p:spPr>
                <a:xfrm>
                  <a:off x="2730040" y="235318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98" name="Oval 97">
                  <a:extLst>
                    <a:ext uri="{FF2B5EF4-FFF2-40B4-BE49-F238E27FC236}">
                      <a16:creationId xmlns="" xmlns:a16="http://schemas.microsoft.com/office/drawing/2014/main" id="{5BAC22B5-6991-4421-83CE-D4EADAB6711E}"/>
                    </a:ext>
                  </a:extLst>
                </p:cNvPr>
                <p:cNvSpPr/>
                <p:nvPr/>
              </p:nvSpPr>
              <p:spPr>
                <a:xfrm>
                  <a:off x="3096650" y="2120445"/>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99" name="Oval 98">
                  <a:extLst>
                    <a:ext uri="{FF2B5EF4-FFF2-40B4-BE49-F238E27FC236}">
                      <a16:creationId xmlns="" xmlns:a16="http://schemas.microsoft.com/office/drawing/2014/main" id="{79FE18EB-7B38-41C9-8D26-F427A3B53001}"/>
                    </a:ext>
                  </a:extLst>
                </p:cNvPr>
                <p:cNvSpPr/>
                <p:nvPr/>
              </p:nvSpPr>
              <p:spPr>
                <a:xfrm>
                  <a:off x="3450381" y="2098794"/>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00" name="Oval 99">
                  <a:extLst>
                    <a:ext uri="{FF2B5EF4-FFF2-40B4-BE49-F238E27FC236}">
                      <a16:creationId xmlns="" xmlns:a16="http://schemas.microsoft.com/office/drawing/2014/main" id="{3BCFA555-98A0-4BD2-935B-26B039755B76}"/>
                    </a:ext>
                  </a:extLst>
                </p:cNvPr>
                <p:cNvSpPr/>
                <p:nvPr/>
              </p:nvSpPr>
              <p:spPr>
                <a:xfrm>
                  <a:off x="4168075" y="1999805"/>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01" name="Oval 100">
                  <a:extLst>
                    <a:ext uri="{FF2B5EF4-FFF2-40B4-BE49-F238E27FC236}">
                      <a16:creationId xmlns="" xmlns:a16="http://schemas.microsoft.com/office/drawing/2014/main" id="{18C05761-EBB1-4651-A94D-209D9D5FA95D}"/>
                    </a:ext>
                  </a:extLst>
                </p:cNvPr>
                <p:cNvSpPr/>
                <p:nvPr/>
              </p:nvSpPr>
              <p:spPr>
                <a:xfrm>
                  <a:off x="4883416" y="1902157"/>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02" name="Oval 101">
                  <a:extLst>
                    <a:ext uri="{FF2B5EF4-FFF2-40B4-BE49-F238E27FC236}">
                      <a16:creationId xmlns="" xmlns:a16="http://schemas.microsoft.com/office/drawing/2014/main" id="{3C188873-A03D-43D8-9924-A9CCB498EE60}"/>
                    </a:ext>
                  </a:extLst>
                </p:cNvPr>
                <p:cNvSpPr/>
                <p:nvPr/>
              </p:nvSpPr>
              <p:spPr>
                <a:xfrm>
                  <a:off x="5599167" y="1783540"/>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grpSp>
            <p:nvGrpSpPr>
              <p:cNvPr id="97" name="Group 96">
                <a:extLst>
                  <a:ext uri="{FF2B5EF4-FFF2-40B4-BE49-F238E27FC236}">
                    <a16:creationId xmlns="" xmlns:a16="http://schemas.microsoft.com/office/drawing/2014/main" id="{755122D8-5474-45C3-9E0E-913C9FE85E68}"/>
                  </a:ext>
                </a:extLst>
              </p:cNvPr>
              <p:cNvGrpSpPr/>
              <p:nvPr/>
            </p:nvGrpSpPr>
            <p:grpSpPr>
              <a:xfrm>
                <a:off x="3069120" y="1760181"/>
                <a:ext cx="2603066" cy="404388"/>
                <a:chOff x="3069120" y="1760181"/>
                <a:chExt cx="2603066" cy="404388"/>
              </a:xfrm>
            </p:grpSpPr>
            <p:grpSp>
              <p:nvGrpSpPr>
                <p:cNvPr id="77" name="Group 76">
                  <a:extLst>
                    <a:ext uri="{FF2B5EF4-FFF2-40B4-BE49-F238E27FC236}">
                      <a16:creationId xmlns="" xmlns:a16="http://schemas.microsoft.com/office/drawing/2014/main" id="{F57BE363-BD40-4AE6-B10E-86A8618DEFD2}"/>
                    </a:ext>
                  </a:extLst>
                </p:cNvPr>
                <p:cNvGrpSpPr/>
                <p:nvPr/>
              </p:nvGrpSpPr>
              <p:grpSpPr>
                <a:xfrm>
                  <a:off x="3069120" y="2108656"/>
                  <a:ext cx="91440" cy="55913"/>
                  <a:chOff x="1117989" y="1820900"/>
                  <a:chExt cx="91440" cy="94574"/>
                </a:xfrm>
              </p:grpSpPr>
              <p:cxnSp>
                <p:nvCxnSpPr>
                  <p:cNvPr id="78" name="Straight Connector 77">
                    <a:extLst>
                      <a:ext uri="{FF2B5EF4-FFF2-40B4-BE49-F238E27FC236}">
                        <a16:creationId xmlns="" xmlns:a16="http://schemas.microsoft.com/office/drawing/2014/main" id="{8C12B85B-DAF3-4875-A32E-9B4CF78E2C34}"/>
                      </a:ext>
                    </a:extLst>
                  </p:cNvPr>
                  <p:cNvCxnSpPr>
                    <a:cxnSpLocks/>
                  </p:cNvCxnSpPr>
                  <p:nvPr/>
                </p:nvCxnSpPr>
                <p:spPr>
                  <a:xfrm>
                    <a:off x="1117989" y="182090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 xmlns:a16="http://schemas.microsoft.com/office/drawing/2014/main" id="{78E32CEE-3CFE-4868-9A7C-F303142424BC}"/>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 xmlns:a16="http://schemas.microsoft.com/office/drawing/2014/main" id="{716515F5-C001-470D-8E74-14DD684A309E}"/>
                      </a:ext>
                    </a:extLst>
                  </p:cNvPr>
                  <p:cNvCxnSpPr>
                    <a:cxnSpLocks/>
                  </p:cNvCxnSpPr>
                  <p:nvPr/>
                </p:nvCxnSpPr>
                <p:spPr>
                  <a:xfrm rot="5400000">
                    <a:off x="1117989" y="1866619"/>
                    <a:ext cx="914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 xmlns:a16="http://schemas.microsoft.com/office/drawing/2014/main" id="{A9A840A1-70C9-448E-AEED-093393519CBC}"/>
                    </a:ext>
                  </a:extLst>
                </p:cNvPr>
                <p:cNvGrpSpPr/>
                <p:nvPr/>
              </p:nvGrpSpPr>
              <p:grpSpPr>
                <a:xfrm>
                  <a:off x="3433440" y="2093703"/>
                  <a:ext cx="91440" cy="55900"/>
                  <a:chOff x="1117989" y="1820921"/>
                  <a:chExt cx="91440" cy="94553"/>
                </a:xfrm>
              </p:grpSpPr>
              <p:cxnSp>
                <p:nvCxnSpPr>
                  <p:cNvPr id="82" name="Straight Connector 81">
                    <a:extLst>
                      <a:ext uri="{FF2B5EF4-FFF2-40B4-BE49-F238E27FC236}">
                        <a16:creationId xmlns="" xmlns:a16="http://schemas.microsoft.com/office/drawing/2014/main" id="{42B907A7-361A-4B9C-A971-7010B1FE699C}"/>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 xmlns:a16="http://schemas.microsoft.com/office/drawing/2014/main" id="{4DB84F30-BC23-4B90-8CEB-F5C197502C87}"/>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 xmlns:a16="http://schemas.microsoft.com/office/drawing/2014/main" id="{ED5E2A48-0865-4BDA-BAA5-85B49822E388}"/>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 xmlns:a16="http://schemas.microsoft.com/office/drawing/2014/main" id="{8176D44A-2E58-4FE4-905F-FD6C5D3F262B}"/>
                    </a:ext>
                  </a:extLst>
                </p:cNvPr>
                <p:cNvGrpSpPr/>
                <p:nvPr/>
              </p:nvGrpSpPr>
              <p:grpSpPr>
                <a:xfrm>
                  <a:off x="4152930" y="1994715"/>
                  <a:ext cx="91440" cy="55900"/>
                  <a:chOff x="1117989" y="1820921"/>
                  <a:chExt cx="91440" cy="94553"/>
                </a:xfrm>
              </p:grpSpPr>
              <p:cxnSp>
                <p:nvCxnSpPr>
                  <p:cNvPr id="86" name="Straight Connector 85">
                    <a:extLst>
                      <a:ext uri="{FF2B5EF4-FFF2-40B4-BE49-F238E27FC236}">
                        <a16:creationId xmlns="" xmlns:a16="http://schemas.microsoft.com/office/drawing/2014/main" id="{7B9C601A-AAC0-4197-9B2C-C48FC6FC346E}"/>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 xmlns:a16="http://schemas.microsoft.com/office/drawing/2014/main" id="{3E106489-0389-4369-96E0-21C2C340AB23}"/>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 xmlns:a16="http://schemas.microsoft.com/office/drawing/2014/main" id="{8678C848-F311-498B-AC50-FD9F4B625EB7}"/>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 xmlns:a16="http://schemas.microsoft.com/office/drawing/2014/main" id="{5A2E81BD-89C8-4FC9-9EAA-CA08D8FB87BC}"/>
                    </a:ext>
                  </a:extLst>
                </p:cNvPr>
                <p:cNvGrpSpPr/>
                <p:nvPr/>
              </p:nvGrpSpPr>
              <p:grpSpPr>
                <a:xfrm>
                  <a:off x="4860128" y="1875438"/>
                  <a:ext cx="91440" cy="81949"/>
                  <a:chOff x="1117989" y="1820921"/>
                  <a:chExt cx="91440" cy="94553"/>
                </a:xfrm>
              </p:grpSpPr>
              <p:cxnSp>
                <p:nvCxnSpPr>
                  <p:cNvPr id="90" name="Straight Connector 89">
                    <a:extLst>
                      <a:ext uri="{FF2B5EF4-FFF2-40B4-BE49-F238E27FC236}">
                        <a16:creationId xmlns="" xmlns:a16="http://schemas.microsoft.com/office/drawing/2014/main" id="{AFE87992-FF28-4675-B3D6-D9A6BBCA9F68}"/>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 xmlns:a16="http://schemas.microsoft.com/office/drawing/2014/main" id="{0ACCCF23-8461-4D24-9613-58A1ABE1CB85}"/>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 xmlns:a16="http://schemas.microsoft.com/office/drawing/2014/main" id="{10EAD7EB-E15B-492F-A33B-F251D77EF1CE}"/>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 xmlns:a16="http://schemas.microsoft.com/office/drawing/2014/main" id="{4CFEAA90-4634-4CB6-9CBE-DB099285E774}"/>
                    </a:ext>
                  </a:extLst>
                </p:cNvPr>
                <p:cNvGrpSpPr/>
                <p:nvPr/>
              </p:nvGrpSpPr>
              <p:grpSpPr>
                <a:xfrm>
                  <a:off x="5580746" y="1760181"/>
                  <a:ext cx="91440" cy="92432"/>
                  <a:chOff x="1117989" y="1820921"/>
                  <a:chExt cx="91440" cy="94553"/>
                </a:xfrm>
              </p:grpSpPr>
              <p:cxnSp>
                <p:nvCxnSpPr>
                  <p:cNvPr id="94" name="Straight Connector 93">
                    <a:extLst>
                      <a:ext uri="{FF2B5EF4-FFF2-40B4-BE49-F238E27FC236}">
                        <a16:creationId xmlns="" xmlns:a16="http://schemas.microsoft.com/office/drawing/2014/main" id="{D0F509F8-37D6-457E-801E-5D23978FA014}"/>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 xmlns:a16="http://schemas.microsoft.com/office/drawing/2014/main" id="{2299FFE8-A46F-44E0-B42D-04B904308221}"/>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 xmlns:a16="http://schemas.microsoft.com/office/drawing/2014/main" id="{F733E473-6E3D-4BCD-99E3-C4469B4A7173}"/>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sp>
            <p:nvSpPr>
              <p:cNvPr id="54" name="TextBox 53">
                <a:extLst>
                  <a:ext uri="{FF2B5EF4-FFF2-40B4-BE49-F238E27FC236}">
                    <a16:creationId xmlns="" xmlns:a16="http://schemas.microsoft.com/office/drawing/2014/main" id="{4AEA2F99-85CE-480F-8BEC-08BA3B580329}"/>
                  </a:ext>
                </a:extLst>
              </p:cNvPr>
              <p:cNvSpPr txBox="1"/>
              <p:nvPr/>
            </p:nvSpPr>
            <p:spPr>
              <a:xfrm>
                <a:off x="8452255" y="1504793"/>
                <a:ext cx="1558438" cy="246221"/>
              </a:xfrm>
              <a:prstGeom prst="rect">
                <a:avLst/>
              </a:prstGeom>
              <a:noFill/>
              <a:ln w="19050">
                <a:solidFill>
                  <a:schemeClr val="accent1"/>
                </a:solidFill>
              </a:ln>
            </p:spPr>
            <p:txBody>
              <a:bodyPr wrap="none" rtlCol="0" anchor="ctr">
                <a:spAutoFit/>
              </a:bodyPr>
              <a:lstStyle/>
              <a:p>
                <a:pPr algn="r">
                  <a:buClr>
                    <a:schemeClr val="accent1"/>
                  </a:buClr>
                </a:pPr>
                <a:r>
                  <a:rPr lang="en-US" sz="1000" b="1"/>
                  <a:t>UACR &gt;15 to &lt;30 mg/g</a:t>
                </a:r>
              </a:p>
            </p:txBody>
          </p:sp>
          <p:grpSp>
            <p:nvGrpSpPr>
              <p:cNvPr id="58" name="Group 57">
                <a:extLst>
                  <a:ext uri="{FF2B5EF4-FFF2-40B4-BE49-F238E27FC236}">
                    <a16:creationId xmlns="" xmlns:a16="http://schemas.microsoft.com/office/drawing/2014/main" id="{0C8DC40B-627A-475B-944E-D71D55E285D8}"/>
                  </a:ext>
                </a:extLst>
              </p:cNvPr>
              <p:cNvGrpSpPr/>
              <p:nvPr/>
            </p:nvGrpSpPr>
            <p:grpSpPr>
              <a:xfrm>
                <a:off x="2061490" y="1500296"/>
                <a:ext cx="3750913" cy="2165957"/>
                <a:chOff x="2061490" y="1500296"/>
                <a:chExt cx="3750913" cy="2165957"/>
              </a:xfrm>
            </p:grpSpPr>
            <p:sp>
              <p:nvSpPr>
                <p:cNvPr id="8" name="Freeform: Shape 7">
                  <a:extLst>
                    <a:ext uri="{FF2B5EF4-FFF2-40B4-BE49-F238E27FC236}">
                      <a16:creationId xmlns="" xmlns:a16="http://schemas.microsoft.com/office/drawing/2014/main" id="{7D1198E5-4BD9-4805-B223-B299A49250E2}"/>
                    </a:ext>
                  </a:extLst>
                </p:cNvPr>
                <p:cNvSpPr/>
                <p:nvPr/>
              </p:nvSpPr>
              <p:spPr>
                <a:xfrm>
                  <a:off x="2608028" y="1566407"/>
                  <a:ext cx="3204375" cy="1701579"/>
                </a:xfrm>
                <a:custGeom>
                  <a:avLst/>
                  <a:gdLst>
                    <a:gd name="connsiteX0" fmla="*/ 0 w 3204375"/>
                    <a:gd name="connsiteY0" fmla="*/ 0 h 1701579"/>
                    <a:gd name="connsiteX1" fmla="*/ 0 w 3204375"/>
                    <a:gd name="connsiteY1" fmla="*/ 1701579 h 1701579"/>
                    <a:gd name="connsiteX2" fmla="*/ 3204375 w 3204375"/>
                    <a:gd name="connsiteY2" fmla="*/ 1701579 h 1701579"/>
                  </a:gdLst>
                  <a:ahLst/>
                  <a:cxnLst>
                    <a:cxn ang="0">
                      <a:pos x="connsiteX0" y="connsiteY0"/>
                    </a:cxn>
                    <a:cxn ang="0">
                      <a:pos x="connsiteX1" y="connsiteY1"/>
                    </a:cxn>
                    <a:cxn ang="0">
                      <a:pos x="connsiteX2" y="connsiteY2"/>
                    </a:cxn>
                  </a:cxnLst>
                  <a:rect l="l" t="t" r="r" b="b"/>
                  <a:pathLst>
                    <a:path w="3204375" h="1701579">
                      <a:moveTo>
                        <a:pt x="0" y="0"/>
                      </a:moveTo>
                      <a:lnTo>
                        <a:pt x="0" y="1701579"/>
                      </a:lnTo>
                      <a:lnTo>
                        <a:pt x="3204375" y="170157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 xmlns:a16="http://schemas.microsoft.com/office/drawing/2014/main" id="{0528E107-6605-4B26-9E2A-C10F99A756E5}"/>
                    </a:ext>
                  </a:extLst>
                </p:cNvPr>
                <p:cNvCxnSpPr>
                  <a:cxnSpLocks/>
                </p:cNvCxnSpPr>
                <p:nvPr/>
              </p:nvCxnSpPr>
              <p:spPr>
                <a:xfrm>
                  <a:off x="2521433" y="210026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 xmlns:a16="http://schemas.microsoft.com/office/drawing/2014/main" id="{873906CA-0418-43CC-9B50-E9CF183A1345}"/>
                    </a:ext>
                  </a:extLst>
                </p:cNvPr>
                <p:cNvCxnSpPr>
                  <a:cxnSpLocks/>
                </p:cNvCxnSpPr>
                <p:nvPr/>
              </p:nvCxnSpPr>
              <p:spPr>
                <a:xfrm>
                  <a:off x="2521433" y="264318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 xmlns:a16="http://schemas.microsoft.com/office/drawing/2014/main" id="{71AFACF2-37B7-44B6-B354-FC64921CA4FF}"/>
                    </a:ext>
                  </a:extLst>
                </p:cNvPr>
                <p:cNvCxnSpPr>
                  <a:cxnSpLocks/>
                </p:cNvCxnSpPr>
                <p:nvPr/>
              </p:nvCxnSpPr>
              <p:spPr>
                <a:xfrm>
                  <a:off x="2521433" y="318611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 xmlns:a16="http://schemas.microsoft.com/office/drawing/2014/main" id="{6CE0D344-4CB7-42E9-B626-4E349C682A16}"/>
                    </a:ext>
                  </a:extLst>
                </p:cNvPr>
                <p:cNvCxnSpPr>
                  <a:cxnSpLocks/>
                </p:cNvCxnSpPr>
                <p:nvPr/>
              </p:nvCxnSpPr>
              <p:spPr>
                <a:xfrm rot="5400000">
                  <a:off x="306912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 xmlns:a16="http://schemas.microsoft.com/office/drawing/2014/main" id="{C47D6F67-5B61-440E-BDBC-DB22002D5DDD}"/>
                    </a:ext>
                  </a:extLst>
                </p:cNvPr>
                <p:cNvCxnSpPr>
                  <a:cxnSpLocks/>
                </p:cNvCxnSpPr>
                <p:nvPr/>
              </p:nvCxnSpPr>
              <p:spPr>
                <a:xfrm rot="5400000">
                  <a:off x="270717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 xmlns:a16="http://schemas.microsoft.com/office/drawing/2014/main" id="{5BAE9B56-2228-4836-9E33-1E33DE7A6161}"/>
                    </a:ext>
                  </a:extLst>
                </p:cNvPr>
                <p:cNvCxnSpPr>
                  <a:cxnSpLocks/>
                </p:cNvCxnSpPr>
                <p:nvPr/>
              </p:nvCxnSpPr>
              <p:spPr>
                <a:xfrm rot="5400000">
                  <a:off x="343583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 xmlns:a16="http://schemas.microsoft.com/office/drawing/2014/main" id="{DCD25065-CF98-4BA7-97B8-81BA5B82FD42}"/>
                    </a:ext>
                  </a:extLst>
                </p:cNvPr>
                <p:cNvCxnSpPr>
                  <a:cxnSpLocks/>
                </p:cNvCxnSpPr>
                <p:nvPr/>
              </p:nvCxnSpPr>
              <p:spPr>
                <a:xfrm rot="5400000">
                  <a:off x="415037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1A520888-9DA0-4BC3-89C5-249FC7493C95}"/>
                    </a:ext>
                  </a:extLst>
                </p:cNvPr>
                <p:cNvCxnSpPr>
                  <a:cxnSpLocks/>
                </p:cNvCxnSpPr>
                <p:nvPr/>
              </p:nvCxnSpPr>
              <p:spPr>
                <a:xfrm rot="5400000">
                  <a:off x="48552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EC3E0A87-49B3-4381-86C1-939B6FE408D5}"/>
                    </a:ext>
                  </a:extLst>
                </p:cNvPr>
                <p:cNvCxnSpPr>
                  <a:cxnSpLocks/>
                </p:cNvCxnSpPr>
                <p:nvPr/>
              </p:nvCxnSpPr>
              <p:spPr>
                <a:xfrm rot="5400000">
                  <a:off x="55791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 xmlns:a16="http://schemas.microsoft.com/office/drawing/2014/main" id="{B6C4AA6C-77A6-49C5-AEC1-ACAF5FA4D46C}"/>
                    </a:ext>
                  </a:extLst>
                </p:cNvPr>
                <p:cNvSpPr txBox="1"/>
                <p:nvPr/>
              </p:nvSpPr>
              <p:spPr>
                <a:xfrm>
                  <a:off x="2329655" y="3070696"/>
                  <a:ext cx="248786" cy="230832"/>
                </a:xfrm>
                <a:prstGeom prst="rect">
                  <a:avLst/>
                </a:prstGeom>
                <a:noFill/>
              </p:spPr>
              <p:txBody>
                <a:bodyPr wrap="none" rtlCol="0">
                  <a:spAutoFit/>
                </a:bodyPr>
                <a:lstStyle/>
                <a:p>
                  <a:pPr algn="r">
                    <a:buClr>
                      <a:schemeClr val="accent1"/>
                    </a:buClr>
                  </a:pPr>
                  <a:r>
                    <a:rPr lang="en-US" sz="900"/>
                    <a:t>0</a:t>
                  </a:r>
                </a:p>
              </p:txBody>
            </p:sp>
            <p:sp>
              <p:nvSpPr>
                <p:cNvPr id="20" name="TextBox 19">
                  <a:extLst>
                    <a:ext uri="{FF2B5EF4-FFF2-40B4-BE49-F238E27FC236}">
                      <a16:creationId xmlns="" xmlns:a16="http://schemas.microsoft.com/office/drawing/2014/main" id="{67AF8FD2-49FB-458E-A2CD-DC99002F86B8}"/>
                    </a:ext>
                  </a:extLst>
                </p:cNvPr>
                <p:cNvSpPr txBox="1"/>
                <p:nvPr/>
              </p:nvSpPr>
              <p:spPr>
                <a:xfrm>
                  <a:off x="2329655" y="2527772"/>
                  <a:ext cx="248786" cy="230832"/>
                </a:xfrm>
                <a:prstGeom prst="rect">
                  <a:avLst/>
                </a:prstGeom>
                <a:noFill/>
              </p:spPr>
              <p:txBody>
                <a:bodyPr wrap="none" rtlCol="0">
                  <a:spAutoFit/>
                </a:bodyPr>
                <a:lstStyle/>
                <a:p>
                  <a:pPr algn="r">
                    <a:buClr>
                      <a:schemeClr val="accent1"/>
                    </a:buClr>
                  </a:pPr>
                  <a:r>
                    <a:rPr lang="en-US" sz="900"/>
                    <a:t>5</a:t>
                  </a:r>
                </a:p>
              </p:txBody>
            </p:sp>
            <p:sp>
              <p:nvSpPr>
                <p:cNvPr id="21" name="TextBox 20">
                  <a:extLst>
                    <a:ext uri="{FF2B5EF4-FFF2-40B4-BE49-F238E27FC236}">
                      <a16:creationId xmlns="" xmlns:a16="http://schemas.microsoft.com/office/drawing/2014/main" id="{7F45D61D-3F7E-4C95-A1CA-04847FCEC309}"/>
                    </a:ext>
                  </a:extLst>
                </p:cNvPr>
                <p:cNvSpPr txBox="1"/>
                <p:nvPr/>
              </p:nvSpPr>
              <p:spPr>
                <a:xfrm>
                  <a:off x="2265509" y="1984847"/>
                  <a:ext cx="312906" cy="230832"/>
                </a:xfrm>
                <a:prstGeom prst="rect">
                  <a:avLst/>
                </a:prstGeom>
                <a:noFill/>
              </p:spPr>
              <p:txBody>
                <a:bodyPr wrap="none" rtlCol="0">
                  <a:spAutoFit/>
                </a:bodyPr>
                <a:lstStyle/>
                <a:p>
                  <a:pPr algn="r">
                    <a:buClr>
                      <a:schemeClr val="accent1"/>
                    </a:buClr>
                  </a:pPr>
                  <a:r>
                    <a:rPr lang="en-US" sz="900"/>
                    <a:t>10</a:t>
                  </a:r>
                </a:p>
              </p:txBody>
            </p:sp>
            <p:sp>
              <p:nvSpPr>
                <p:cNvPr id="22" name="TextBox 21">
                  <a:extLst>
                    <a:ext uri="{FF2B5EF4-FFF2-40B4-BE49-F238E27FC236}">
                      <a16:creationId xmlns="" xmlns:a16="http://schemas.microsoft.com/office/drawing/2014/main" id="{42220D34-1200-4329-A95C-5C07CDE2FB0D}"/>
                    </a:ext>
                  </a:extLst>
                </p:cNvPr>
                <p:cNvSpPr txBox="1"/>
                <p:nvPr/>
              </p:nvSpPr>
              <p:spPr>
                <a:xfrm rot="16200000">
                  <a:off x="1561994" y="2356067"/>
                  <a:ext cx="1229824" cy="230832"/>
                </a:xfrm>
                <a:prstGeom prst="rect">
                  <a:avLst/>
                </a:prstGeom>
                <a:noFill/>
              </p:spPr>
              <p:txBody>
                <a:bodyPr wrap="none" rtlCol="0">
                  <a:spAutoFit/>
                </a:bodyPr>
                <a:lstStyle/>
                <a:p>
                  <a:pPr algn="ctr">
                    <a:buClr>
                      <a:schemeClr val="accent1"/>
                    </a:buClr>
                  </a:pPr>
                  <a:r>
                    <a:rPr lang="en-US" sz="900" b="1"/>
                    <a:t>Mean UACR (mg/g)</a:t>
                  </a:r>
                </a:p>
              </p:txBody>
            </p:sp>
            <p:sp>
              <p:nvSpPr>
                <p:cNvPr id="23" name="TextBox 22">
                  <a:extLst>
                    <a:ext uri="{FF2B5EF4-FFF2-40B4-BE49-F238E27FC236}">
                      <a16:creationId xmlns="" xmlns:a16="http://schemas.microsoft.com/office/drawing/2014/main" id="{10A8FF59-6CC9-43AC-9CDC-1819C1206138}"/>
                    </a:ext>
                  </a:extLst>
                </p:cNvPr>
                <p:cNvSpPr txBox="1"/>
                <p:nvPr/>
              </p:nvSpPr>
              <p:spPr>
                <a:xfrm>
                  <a:off x="3614600" y="3435421"/>
                  <a:ext cx="1217000" cy="230832"/>
                </a:xfrm>
                <a:prstGeom prst="rect">
                  <a:avLst/>
                </a:prstGeom>
                <a:noFill/>
              </p:spPr>
              <p:txBody>
                <a:bodyPr wrap="none" rtlCol="0">
                  <a:spAutoFit/>
                </a:bodyPr>
                <a:lstStyle/>
                <a:p>
                  <a:pPr algn="ctr">
                    <a:buClr>
                      <a:schemeClr val="accent1"/>
                    </a:buClr>
                  </a:pPr>
                  <a:r>
                    <a:rPr lang="en-US" sz="900" b="1"/>
                    <a:t>Month of follow-up</a:t>
                  </a:r>
                </a:p>
              </p:txBody>
            </p:sp>
            <p:grpSp>
              <p:nvGrpSpPr>
                <p:cNvPr id="30" name="Group 29">
                  <a:extLst>
                    <a:ext uri="{FF2B5EF4-FFF2-40B4-BE49-F238E27FC236}">
                      <a16:creationId xmlns="" xmlns:a16="http://schemas.microsoft.com/office/drawing/2014/main" id="{E6A831DF-EE85-4364-87E5-D81140BFEB36}"/>
                    </a:ext>
                  </a:extLst>
                </p:cNvPr>
                <p:cNvGrpSpPr/>
                <p:nvPr/>
              </p:nvGrpSpPr>
              <p:grpSpPr>
                <a:xfrm>
                  <a:off x="2624846" y="3313584"/>
                  <a:ext cx="3156455" cy="230832"/>
                  <a:chOff x="2624846" y="3313584"/>
                  <a:chExt cx="3156455" cy="230832"/>
                </a:xfrm>
              </p:grpSpPr>
              <p:sp>
                <p:nvSpPr>
                  <p:cNvPr id="24" name="TextBox 23">
                    <a:extLst>
                      <a:ext uri="{FF2B5EF4-FFF2-40B4-BE49-F238E27FC236}">
                        <a16:creationId xmlns="" xmlns:a16="http://schemas.microsoft.com/office/drawing/2014/main" id="{677AAAB5-597E-43C7-8F72-6CD42F7F4CB2}"/>
                      </a:ext>
                    </a:extLst>
                  </p:cNvPr>
                  <p:cNvSpPr txBox="1"/>
                  <p:nvPr/>
                </p:nvSpPr>
                <p:spPr>
                  <a:xfrm>
                    <a:off x="2624846" y="3313584"/>
                    <a:ext cx="248786" cy="230832"/>
                  </a:xfrm>
                  <a:prstGeom prst="rect">
                    <a:avLst/>
                  </a:prstGeom>
                  <a:noFill/>
                </p:spPr>
                <p:txBody>
                  <a:bodyPr wrap="none" rtlCol="0">
                    <a:spAutoFit/>
                  </a:bodyPr>
                  <a:lstStyle/>
                  <a:p>
                    <a:pPr algn="ctr">
                      <a:buClr>
                        <a:schemeClr val="accent1"/>
                      </a:buClr>
                    </a:pPr>
                    <a:r>
                      <a:rPr lang="en-US" sz="900"/>
                      <a:t>0</a:t>
                    </a:r>
                  </a:p>
                </p:txBody>
              </p:sp>
              <p:sp>
                <p:nvSpPr>
                  <p:cNvPr id="25" name="TextBox 24">
                    <a:extLst>
                      <a:ext uri="{FF2B5EF4-FFF2-40B4-BE49-F238E27FC236}">
                        <a16:creationId xmlns="" xmlns:a16="http://schemas.microsoft.com/office/drawing/2014/main" id="{B0E87019-34EA-45D2-BCF2-466CE348131B}"/>
                      </a:ext>
                    </a:extLst>
                  </p:cNvPr>
                  <p:cNvSpPr txBox="1"/>
                  <p:nvPr/>
                </p:nvSpPr>
                <p:spPr>
                  <a:xfrm>
                    <a:off x="2991558" y="3313584"/>
                    <a:ext cx="248786" cy="230832"/>
                  </a:xfrm>
                  <a:prstGeom prst="rect">
                    <a:avLst/>
                  </a:prstGeom>
                  <a:noFill/>
                </p:spPr>
                <p:txBody>
                  <a:bodyPr wrap="none" rtlCol="0">
                    <a:spAutoFit/>
                  </a:bodyPr>
                  <a:lstStyle/>
                  <a:p>
                    <a:pPr algn="ctr">
                      <a:buClr>
                        <a:schemeClr val="accent1"/>
                      </a:buClr>
                    </a:pPr>
                    <a:r>
                      <a:rPr lang="en-US" sz="900"/>
                      <a:t>6</a:t>
                    </a:r>
                  </a:p>
                </p:txBody>
              </p:sp>
              <p:sp>
                <p:nvSpPr>
                  <p:cNvPr id="26" name="TextBox 25">
                    <a:extLst>
                      <a:ext uri="{FF2B5EF4-FFF2-40B4-BE49-F238E27FC236}">
                        <a16:creationId xmlns="" xmlns:a16="http://schemas.microsoft.com/office/drawing/2014/main" id="{6F95B280-A0CB-4FFF-8E55-1948ED44EC60}"/>
                      </a:ext>
                    </a:extLst>
                  </p:cNvPr>
                  <p:cNvSpPr txBox="1"/>
                  <p:nvPr/>
                </p:nvSpPr>
                <p:spPr>
                  <a:xfrm>
                    <a:off x="3327488" y="3313584"/>
                    <a:ext cx="312906" cy="230832"/>
                  </a:xfrm>
                  <a:prstGeom prst="rect">
                    <a:avLst/>
                  </a:prstGeom>
                  <a:noFill/>
                </p:spPr>
                <p:txBody>
                  <a:bodyPr wrap="none" rtlCol="0">
                    <a:spAutoFit/>
                  </a:bodyPr>
                  <a:lstStyle/>
                  <a:p>
                    <a:pPr algn="ctr">
                      <a:buClr>
                        <a:schemeClr val="accent1"/>
                      </a:buClr>
                    </a:pPr>
                    <a:r>
                      <a:rPr lang="en-US" sz="900"/>
                      <a:t>12</a:t>
                    </a:r>
                  </a:p>
                </p:txBody>
              </p:sp>
              <p:sp>
                <p:nvSpPr>
                  <p:cNvPr id="27" name="TextBox 26">
                    <a:extLst>
                      <a:ext uri="{FF2B5EF4-FFF2-40B4-BE49-F238E27FC236}">
                        <a16:creationId xmlns="" xmlns:a16="http://schemas.microsoft.com/office/drawing/2014/main" id="{60403CBC-87D1-42B4-B717-826DF4C75667}"/>
                      </a:ext>
                    </a:extLst>
                  </p:cNvPr>
                  <p:cNvSpPr txBox="1"/>
                  <p:nvPr/>
                </p:nvSpPr>
                <p:spPr>
                  <a:xfrm>
                    <a:off x="4040758" y="3313584"/>
                    <a:ext cx="312906" cy="230832"/>
                  </a:xfrm>
                  <a:prstGeom prst="rect">
                    <a:avLst/>
                  </a:prstGeom>
                  <a:noFill/>
                </p:spPr>
                <p:txBody>
                  <a:bodyPr wrap="none" rtlCol="0">
                    <a:spAutoFit/>
                  </a:bodyPr>
                  <a:lstStyle/>
                  <a:p>
                    <a:pPr algn="ctr">
                      <a:buClr>
                        <a:schemeClr val="accent1"/>
                      </a:buClr>
                    </a:pPr>
                    <a:r>
                      <a:rPr lang="en-US" sz="900"/>
                      <a:t>24</a:t>
                    </a:r>
                  </a:p>
                </p:txBody>
              </p:sp>
              <p:sp>
                <p:nvSpPr>
                  <p:cNvPr id="28" name="TextBox 27">
                    <a:extLst>
                      <a:ext uri="{FF2B5EF4-FFF2-40B4-BE49-F238E27FC236}">
                        <a16:creationId xmlns="" xmlns:a16="http://schemas.microsoft.com/office/drawing/2014/main" id="{F2EBA926-4D42-497A-ABED-48E7871B320B}"/>
                      </a:ext>
                    </a:extLst>
                  </p:cNvPr>
                  <p:cNvSpPr txBox="1"/>
                  <p:nvPr/>
                </p:nvSpPr>
                <p:spPr>
                  <a:xfrm>
                    <a:off x="4744495" y="3313584"/>
                    <a:ext cx="312906" cy="230832"/>
                  </a:xfrm>
                  <a:prstGeom prst="rect">
                    <a:avLst/>
                  </a:prstGeom>
                  <a:noFill/>
                </p:spPr>
                <p:txBody>
                  <a:bodyPr wrap="none" rtlCol="0">
                    <a:spAutoFit/>
                  </a:bodyPr>
                  <a:lstStyle/>
                  <a:p>
                    <a:pPr algn="ctr">
                      <a:buClr>
                        <a:schemeClr val="accent1"/>
                      </a:buClr>
                    </a:pPr>
                    <a:r>
                      <a:rPr lang="en-US" sz="900"/>
                      <a:t>36</a:t>
                    </a:r>
                  </a:p>
                </p:txBody>
              </p:sp>
              <p:sp>
                <p:nvSpPr>
                  <p:cNvPr id="29" name="TextBox 28">
                    <a:extLst>
                      <a:ext uri="{FF2B5EF4-FFF2-40B4-BE49-F238E27FC236}">
                        <a16:creationId xmlns="" xmlns:a16="http://schemas.microsoft.com/office/drawing/2014/main" id="{283D5D16-D659-4F05-8413-5FF967F5F9F4}"/>
                      </a:ext>
                    </a:extLst>
                  </p:cNvPr>
                  <p:cNvSpPr txBox="1"/>
                  <p:nvPr/>
                </p:nvSpPr>
                <p:spPr>
                  <a:xfrm>
                    <a:off x="5468395" y="3313584"/>
                    <a:ext cx="312906" cy="230832"/>
                  </a:xfrm>
                  <a:prstGeom prst="rect">
                    <a:avLst/>
                  </a:prstGeom>
                  <a:noFill/>
                </p:spPr>
                <p:txBody>
                  <a:bodyPr wrap="none" rtlCol="0">
                    <a:spAutoFit/>
                  </a:bodyPr>
                  <a:lstStyle/>
                  <a:p>
                    <a:pPr algn="ctr">
                      <a:buClr>
                        <a:schemeClr val="accent1"/>
                      </a:buClr>
                    </a:pPr>
                    <a:r>
                      <a:rPr lang="en-US" sz="900"/>
                      <a:t>48</a:t>
                    </a:r>
                  </a:p>
                </p:txBody>
              </p:sp>
            </p:grpSp>
            <p:sp>
              <p:nvSpPr>
                <p:cNvPr id="53" name="TextBox 52">
                  <a:extLst>
                    <a:ext uri="{FF2B5EF4-FFF2-40B4-BE49-F238E27FC236}">
                      <a16:creationId xmlns="" xmlns:a16="http://schemas.microsoft.com/office/drawing/2014/main" id="{99A68D7F-D1EE-4E4C-86D9-CCF91AD81220}"/>
                    </a:ext>
                  </a:extLst>
                </p:cNvPr>
                <p:cNvSpPr txBox="1"/>
                <p:nvPr/>
              </p:nvSpPr>
              <p:spPr>
                <a:xfrm>
                  <a:off x="3608583" y="1500296"/>
                  <a:ext cx="1180129" cy="246221"/>
                </a:xfrm>
                <a:prstGeom prst="rect">
                  <a:avLst/>
                </a:prstGeom>
                <a:noFill/>
                <a:ln w="19050">
                  <a:solidFill>
                    <a:schemeClr val="accent1"/>
                  </a:solidFill>
                </a:ln>
              </p:spPr>
              <p:txBody>
                <a:bodyPr wrap="square" rtlCol="0" anchor="ctr">
                  <a:spAutoFit/>
                </a:bodyPr>
                <a:lstStyle/>
                <a:p>
                  <a:pPr algn="r">
                    <a:buClr>
                      <a:schemeClr val="accent1"/>
                    </a:buClr>
                  </a:pPr>
                  <a:r>
                    <a:rPr lang="en-US" sz="1000" b="1"/>
                    <a:t>UACR ≤15 mg/g</a:t>
                  </a:r>
                </a:p>
              </p:txBody>
            </p:sp>
          </p:grpSp>
          <p:grpSp>
            <p:nvGrpSpPr>
              <p:cNvPr id="126" name="Group 125">
                <a:extLst>
                  <a:ext uri="{FF2B5EF4-FFF2-40B4-BE49-F238E27FC236}">
                    <a16:creationId xmlns="" xmlns:a16="http://schemas.microsoft.com/office/drawing/2014/main" id="{2F483E99-E651-41E1-A0C6-F5A71BA65B09}"/>
                  </a:ext>
                </a:extLst>
              </p:cNvPr>
              <p:cNvGrpSpPr/>
              <p:nvPr/>
            </p:nvGrpSpPr>
            <p:grpSpPr>
              <a:xfrm>
                <a:off x="3069119" y="1877507"/>
                <a:ext cx="2603705" cy="327531"/>
                <a:chOff x="3069119" y="1877507"/>
                <a:chExt cx="2603705" cy="327531"/>
              </a:xfrm>
            </p:grpSpPr>
            <p:grpSp>
              <p:nvGrpSpPr>
                <p:cNvPr id="105" name="Group 104">
                  <a:extLst>
                    <a:ext uri="{FF2B5EF4-FFF2-40B4-BE49-F238E27FC236}">
                      <a16:creationId xmlns="" xmlns:a16="http://schemas.microsoft.com/office/drawing/2014/main" id="{29160E5E-2DCA-4930-8494-A4C2844F7746}"/>
                    </a:ext>
                  </a:extLst>
                </p:cNvPr>
                <p:cNvGrpSpPr/>
                <p:nvPr/>
              </p:nvGrpSpPr>
              <p:grpSpPr>
                <a:xfrm>
                  <a:off x="3069119" y="2151637"/>
                  <a:ext cx="91440" cy="53401"/>
                  <a:chOff x="1117989" y="1820921"/>
                  <a:chExt cx="91440" cy="94553"/>
                </a:xfrm>
              </p:grpSpPr>
              <p:cxnSp>
                <p:nvCxnSpPr>
                  <p:cNvPr id="106" name="Straight Connector 105">
                    <a:extLst>
                      <a:ext uri="{FF2B5EF4-FFF2-40B4-BE49-F238E27FC236}">
                        <a16:creationId xmlns="" xmlns:a16="http://schemas.microsoft.com/office/drawing/2014/main" id="{5D60723F-0A03-4C3E-B4DD-A6E7AA74FC90}"/>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 xmlns:a16="http://schemas.microsoft.com/office/drawing/2014/main" id="{F7910A93-1C3E-4291-B926-DFA7AECC883E}"/>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 xmlns:a16="http://schemas.microsoft.com/office/drawing/2014/main" id="{59A34AE4-36A3-4A33-8B87-F4B3148CC8E3}"/>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 xmlns:a16="http://schemas.microsoft.com/office/drawing/2014/main" id="{E5FB04AF-2833-48A0-8E20-CB977F167EDF}"/>
                    </a:ext>
                  </a:extLst>
                </p:cNvPr>
                <p:cNvGrpSpPr/>
                <p:nvPr/>
              </p:nvGrpSpPr>
              <p:grpSpPr>
                <a:xfrm>
                  <a:off x="3430066" y="2085478"/>
                  <a:ext cx="91440" cy="53401"/>
                  <a:chOff x="1117989" y="1820921"/>
                  <a:chExt cx="91440" cy="94553"/>
                </a:xfrm>
              </p:grpSpPr>
              <p:cxnSp>
                <p:nvCxnSpPr>
                  <p:cNvPr id="111" name="Straight Connector 110">
                    <a:extLst>
                      <a:ext uri="{FF2B5EF4-FFF2-40B4-BE49-F238E27FC236}">
                        <a16:creationId xmlns="" xmlns:a16="http://schemas.microsoft.com/office/drawing/2014/main" id="{B683D26F-1E1B-4829-A682-DCFDF2F13DE8}"/>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 xmlns:a16="http://schemas.microsoft.com/office/drawing/2014/main" id="{8779626B-BCCF-433D-BA23-72583BD218B6}"/>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 xmlns:a16="http://schemas.microsoft.com/office/drawing/2014/main" id="{1B75023C-8E30-493B-8F53-253B8E48F87F}"/>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 xmlns:a16="http://schemas.microsoft.com/office/drawing/2014/main" id="{7059DBB3-6E42-40BA-8B1C-31F7B69ADFB8}"/>
                    </a:ext>
                  </a:extLst>
                </p:cNvPr>
                <p:cNvGrpSpPr/>
                <p:nvPr/>
              </p:nvGrpSpPr>
              <p:grpSpPr>
                <a:xfrm>
                  <a:off x="4149100" y="2026419"/>
                  <a:ext cx="91440" cy="53401"/>
                  <a:chOff x="1117989" y="1820921"/>
                  <a:chExt cx="91440" cy="94553"/>
                </a:xfrm>
              </p:grpSpPr>
              <p:cxnSp>
                <p:nvCxnSpPr>
                  <p:cNvPr id="115" name="Straight Connector 114">
                    <a:extLst>
                      <a:ext uri="{FF2B5EF4-FFF2-40B4-BE49-F238E27FC236}">
                        <a16:creationId xmlns="" xmlns:a16="http://schemas.microsoft.com/office/drawing/2014/main" id="{85579659-3D01-48DE-9E08-E0A6900EC6C2}"/>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 xmlns:a16="http://schemas.microsoft.com/office/drawing/2014/main" id="{48AC5B15-9937-43E9-8135-74946CABF60E}"/>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 xmlns:a16="http://schemas.microsoft.com/office/drawing/2014/main" id="{BA180C58-364F-4094-B59C-F7F8A2466449}"/>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 xmlns:a16="http://schemas.microsoft.com/office/drawing/2014/main" id="{F488F8A9-2CD1-4CC8-8864-508F575EFFF7}"/>
                    </a:ext>
                  </a:extLst>
                </p:cNvPr>
                <p:cNvGrpSpPr/>
                <p:nvPr/>
              </p:nvGrpSpPr>
              <p:grpSpPr>
                <a:xfrm>
                  <a:off x="4860128" y="1937964"/>
                  <a:ext cx="91440" cy="76574"/>
                  <a:chOff x="1117989" y="1820921"/>
                  <a:chExt cx="91440" cy="94553"/>
                </a:xfrm>
              </p:grpSpPr>
              <p:cxnSp>
                <p:nvCxnSpPr>
                  <p:cNvPr id="119" name="Straight Connector 118">
                    <a:extLst>
                      <a:ext uri="{FF2B5EF4-FFF2-40B4-BE49-F238E27FC236}">
                        <a16:creationId xmlns="" xmlns:a16="http://schemas.microsoft.com/office/drawing/2014/main" id="{66C4CFB4-FAF8-43FF-A661-35888DB2DCEA}"/>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 xmlns:a16="http://schemas.microsoft.com/office/drawing/2014/main" id="{9C036768-0E14-433C-A16D-4B242F77CF17}"/>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 xmlns:a16="http://schemas.microsoft.com/office/drawing/2014/main" id="{67801E8F-2237-415B-AA38-D6A093A19B7D}"/>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 xmlns:a16="http://schemas.microsoft.com/office/drawing/2014/main" id="{7BDA6A45-7513-4554-A25A-FDD92E240927}"/>
                    </a:ext>
                  </a:extLst>
                </p:cNvPr>
                <p:cNvGrpSpPr/>
                <p:nvPr/>
              </p:nvGrpSpPr>
              <p:grpSpPr>
                <a:xfrm>
                  <a:off x="5581384" y="1877507"/>
                  <a:ext cx="91440" cy="89406"/>
                  <a:chOff x="1117989" y="1820921"/>
                  <a:chExt cx="91440" cy="94553"/>
                </a:xfrm>
              </p:grpSpPr>
              <p:cxnSp>
                <p:nvCxnSpPr>
                  <p:cNvPr id="123" name="Straight Connector 122">
                    <a:extLst>
                      <a:ext uri="{FF2B5EF4-FFF2-40B4-BE49-F238E27FC236}">
                        <a16:creationId xmlns="" xmlns:a16="http://schemas.microsoft.com/office/drawing/2014/main" id="{DA21A32B-74A1-40EE-A170-0D0533B8C066}"/>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 xmlns:a16="http://schemas.microsoft.com/office/drawing/2014/main" id="{5680870D-4597-4684-A7E7-4CEC0EBD45EF}"/>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 xmlns:a16="http://schemas.microsoft.com/office/drawing/2014/main" id="{4EAD694F-E663-43C9-9EFC-96CE5FC6AA02}"/>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53" name="Group 152">
                <a:extLst>
                  <a:ext uri="{FF2B5EF4-FFF2-40B4-BE49-F238E27FC236}">
                    <a16:creationId xmlns="" xmlns:a16="http://schemas.microsoft.com/office/drawing/2014/main" id="{AE82E671-36CD-45A7-BC86-359F05A12EBC}"/>
                  </a:ext>
                </a:extLst>
              </p:cNvPr>
              <p:cNvGrpSpPr/>
              <p:nvPr/>
            </p:nvGrpSpPr>
            <p:grpSpPr>
              <a:xfrm>
                <a:off x="3092084" y="1898657"/>
                <a:ext cx="2559510" cy="303449"/>
                <a:chOff x="3092084" y="1898657"/>
                <a:chExt cx="2559510" cy="303449"/>
              </a:xfrm>
            </p:grpSpPr>
            <p:sp>
              <p:nvSpPr>
                <p:cNvPr id="109" name="Rectangle 108">
                  <a:extLst>
                    <a:ext uri="{FF2B5EF4-FFF2-40B4-BE49-F238E27FC236}">
                      <a16:creationId xmlns="" xmlns:a16="http://schemas.microsoft.com/office/drawing/2014/main" id="{FB7A5160-5A0D-41F2-9222-BCA95D2D4F0D}"/>
                    </a:ext>
                  </a:extLst>
                </p:cNvPr>
                <p:cNvSpPr/>
                <p:nvPr/>
              </p:nvSpPr>
              <p:spPr>
                <a:xfrm>
                  <a:off x="3092084" y="2156386"/>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49" name="Rectangle 148">
                  <a:extLst>
                    <a:ext uri="{FF2B5EF4-FFF2-40B4-BE49-F238E27FC236}">
                      <a16:creationId xmlns="" xmlns:a16="http://schemas.microsoft.com/office/drawing/2014/main" id="{C65AA162-9AC1-4C3C-8374-BA9269882DD3}"/>
                    </a:ext>
                  </a:extLst>
                </p:cNvPr>
                <p:cNvSpPr/>
                <p:nvPr/>
              </p:nvSpPr>
              <p:spPr>
                <a:xfrm>
                  <a:off x="3454944" y="2096954"/>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50" name="Rectangle 149">
                  <a:extLst>
                    <a:ext uri="{FF2B5EF4-FFF2-40B4-BE49-F238E27FC236}">
                      <a16:creationId xmlns="" xmlns:a16="http://schemas.microsoft.com/office/drawing/2014/main" id="{6C30E9B9-C62A-4BB6-964E-966AAF9A54C1}"/>
                    </a:ext>
                  </a:extLst>
                </p:cNvPr>
                <p:cNvSpPr/>
                <p:nvPr/>
              </p:nvSpPr>
              <p:spPr>
                <a:xfrm>
                  <a:off x="4177385" y="2032009"/>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51" name="Rectangle 150">
                  <a:extLst>
                    <a:ext uri="{FF2B5EF4-FFF2-40B4-BE49-F238E27FC236}">
                      <a16:creationId xmlns="" xmlns:a16="http://schemas.microsoft.com/office/drawing/2014/main" id="{B98A0ADE-1869-44E2-97E3-F9B462AE2FC3}"/>
                    </a:ext>
                  </a:extLst>
                </p:cNvPr>
                <p:cNvSpPr/>
                <p:nvPr/>
              </p:nvSpPr>
              <p:spPr>
                <a:xfrm>
                  <a:off x="4882339" y="1950058"/>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52" name="Rectangle 151">
                  <a:extLst>
                    <a:ext uri="{FF2B5EF4-FFF2-40B4-BE49-F238E27FC236}">
                      <a16:creationId xmlns="" xmlns:a16="http://schemas.microsoft.com/office/drawing/2014/main" id="{6B93434F-AEB6-481C-9816-AA85CB4CE063}"/>
                    </a:ext>
                  </a:extLst>
                </p:cNvPr>
                <p:cNvSpPr/>
                <p:nvPr/>
              </p:nvSpPr>
              <p:spPr>
                <a:xfrm>
                  <a:off x="5605874" y="1898657"/>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154" name="Freeform: Shape 153">
                <a:extLst>
                  <a:ext uri="{FF2B5EF4-FFF2-40B4-BE49-F238E27FC236}">
                    <a16:creationId xmlns="" xmlns:a16="http://schemas.microsoft.com/office/drawing/2014/main" id="{F5E69C60-054A-45E5-9B30-FE1D5AEA2523}"/>
                  </a:ext>
                </a:extLst>
              </p:cNvPr>
              <p:cNvSpPr/>
              <p:nvPr/>
            </p:nvSpPr>
            <p:spPr>
              <a:xfrm>
                <a:off x="2755106" y="1924050"/>
                <a:ext cx="2874169" cy="452438"/>
              </a:xfrm>
              <a:custGeom>
                <a:avLst/>
                <a:gdLst>
                  <a:gd name="connsiteX0" fmla="*/ 0 w 2874169"/>
                  <a:gd name="connsiteY0" fmla="*/ 452438 h 452438"/>
                  <a:gd name="connsiteX1" fmla="*/ 359569 w 2874169"/>
                  <a:gd name="connsiteY1" fmla="*/ 252413 h 452438"/>
                  <a:gd name="connsiteX2" fmla="*/ 721519 w 2874169"/>
                  <a:gd name="connsiteY2" fmla="*/ 190500 h 452438"/>
                  <a:gd name="connsiteX3" fmla="*/ 1445419 w 2874169"/>
                  <a:gd name="connsiteY3" fmla="*/ 128588 h 452438"/>
                  <a:gd name="connsiteX4" fmla="*/ 2150269 w 2874169"/>
                  <a:gd name="connsiteY4" fmla="*/ 50006 h 452438"/>
                  <a:gd name="connsiteX5" fmla="*/ 2874169 w 2874169"/>
                  <a:gd name="connsiteY5" fmla="*/ 0 h 45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4169" h="452438">
                    <a:moveTo>
                      <a:pt x="0" y="452438"/>
                    </a:moveTo>
                    <a:lnTo>
                      <a:pt x="359569" y="252413"/>
                    </a:lnTo>
                    <a:lnTo>
                      <a:pt x="721519" y="190500"/>
                    </a:lnTo>
                    <a:lnTo>
                      <a:pt x="1445419" y="128588"/>
                    </a:lnTo>
                    <a:lnTo>
                      <a:pt x="2150269" y="50006"/>
                    </a:lnTo>
                    <a:lnTo>
                      <a:pt x="2874169"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a:extLst>
                  <a:ext uri="{FF2B5EF4-FFF2-40B4-BE49-F238E27FC236}">
                    <a16:creationId xmlns="" xmlns:a16="http://schemas.microsoft.com/office/drawing/2014/main" id="{C31A5E56-D279-43F9-A917-1B7983B80394}"/>
                  </a:ext>
                </a:extLst>
              </p:cNvPr>
              <p:cNvGrpSpPr/>
              <p:nvPr/>
            </p:nvGrpSpPr>
            <p:grpSpPr>
              <a:xfrm>
                <a:off x="7019025" y="1566407"/>
                <a:ext cx="3750913" cy="2099846"/>
                <a:chOff x="2061490" y="1566407"/>
                <a:chExt cx="3750913" cy="2099846"/>
              </a:xfrm>
            </p:grpSpPr>
            <p:sp>
              <p:nvSpPr>
                <p:cNvPr id="157" name="Freeform: Shape 156">
                  <a:extLst>
                    <a:ext uri="{FF2B5EF4-FFF2-40B4-BE49-F238E27FC236}">
                      <a16:creationId xmlns="" xmlns:a16="http://schemas.microsoft.com/office/drawing/2014/main" id="{9BE8CB36-BE24-4B97-92F2-9680B1D16E46}"/>
                    </a:ext>
                  </a:extLst>
                </p:cNvPr>
                <p:cNvSpPr/>
                <p:nvPr/>
              </p:nvSpPr>
              <p:spPr>
                <a:xfrm>
                  <a:off x="2608028" y="1566407"/>
                  <a:ext cx="3204375" cy="1701579"/>
                </a:xfrm>
                <a:custGeom>
                  <a:avLst/>
                  <a:gdLst>
                    <a:gd name="connsiteX0" fmla="*/ 0 w 3204375"/>
                    <a:gd name="connsiteY0" fmla="*/ 0 h 1701579"/>
                    <a:gd name="connsiteX1" fmla="*/ 0 w 3204375"/>
                    <a:gd name="connsiteY1" fmla="*/ 1701579 h 1701579"/>
                    <a:gd name="connsiteX2" fmla="*/ 3204375 w 3204375"/>
                    <a:gd name="connsiteY2" fmla="*/ 1701579 h 1701579"/>
                  </a:gdLst>
                  <a:ahLst/>
                  <a:cxnLst>
                    <a:cxn ang="0">
                      <a:pos x="connsiteX0" y="connsiteY0"/>
                    </a:cxn>
                    <a:cxn ang="0">
                      <a:pos x="connsiteX1" y="connsiteY1"/>
                    </a:cxn>
                    <a:cxn ang="0">
                      <a:pos x="connsiteX2" y="connsiteY2"/>
                    </a:cxn>
                  </a:cxnLst>
                  <a:rect l="l" t="t" r="r" b="b"/>
                  <a:pathLst>
                    <a:path w="3204375" h="1701579">
                      <a:moveTo>
                        <a:pt x="0" y="0"/>
                      </a:moveTo>
                      <a:lnTo>
                        <a:pt x="0" y="1701579"/>
                      </a:lnTo>
                      <a:lnTo>
                        <a:pt x="3204375" y="170157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8" name="Straight Connector 157">
                  <a:extLst>
                    <a:ext uri="{FF2B5EF4-FFF2-40B4-BE49-F238E27FC236}">
                      <a16:creationId xmlns="" xmlns:a16="http://schemas.microsoft.com/office/drawing/2014/main" id="{5D108F41-F10F-4A5A-829E-CCE6EF72823B}"/>
                    </a:ext>
                  </a:extLst>
                </p:cNvPr>
                <p:cNvCxnSpPr>
                  <a:cxnSpLocks/>
                </p:cNvCxnSpPr>
                <p:nvPr/>
              </p:nvCxnSpPr>
              <p:spPr>
                <a:xfrm>
                  <a:off x="2521433" y="1893049"/>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 xmlns:a16="http://schemas.microsoft.com/office/drawing/2014/main" id="{6D0F5048-BFBC-43FB-B965-F052DC678F68}"/>
                    </a:ext>
                  </a:extLst>
                </p:cNvPr>
                <p:cNvCxnSpPr>
                  <a:cxnSpLocks/>
                </p:cNvCxnSpPr>
                <p:nvPr/>
              </p:nvCxnSpPr>
              <p:spPr>
                <a:xfrm>
                  <a:off x="2521433" y="2336251"/>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 xmlns:a16="http://schemas.microsoft.com/office/drawing/2014/main" id="{6DBA43F3-47EB-47BB-9BE0-2DB4CEC49CDD}"/>
                    </a:ext>
                  </a:extLst>
                </p:cNvPr>
                <p:cNvCxnSpPr>
                  <a:cxnSpLocks/>
                </p:cNvCxnSpPr>
                <p:nvPr/>
              </p:nvCxnSpPr>
              <p:spPr>
                <a:xfrm>
                  <a:off x="2521433" y="318611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 xmlns:a16="http://schemas.microsoft.com/office/drawing/2014/main" id="{87EB5C48-6BE9-4E89-86D2-61A4CB028CBC}"/>
                    </a:ext>
                  </a:extLst>
                </p:cNvPr>
                <p:cNvCxnSpPr>
                  <a:cxnSpLocks/>
                </p:cNvCxnSpPr>
                <p:nvPr/>
              </p:nvCxnSpPr>
              <p:spPr>
                <a:xfrm rot="5400000">
                  <a:off x="306912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4AB1C5BE-D916-4707-BE28-D65AD6D15A79}"/>
                    </a:ext>
                  </a:extLst>
                </p:cNvPr>
                <p:cNvCxnSpPr>
                  <a:cxnSpLocks/>
                </p:cNvCxnSpPr>
                <p:nvPr/>
              </p:nvCxnSpPr>
              <p:spPr>
                <a:xfrm rot="5400000">
                  <a:off x="270717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 xmlns:a16="http://schemas.microsoft.com/office/drawing/2014/main" id="{6B9CE806-D3AE-4AC4-9C4E-D2A2412C1CC0}"/>
                    </a:ext>
                  </a:extLst>
                </p:cNvPr>
                <p:cNvCxnSpPr>
                  <a:cxnSpLocks/>
                </p:cNvCxnSpPr>
                <p:nvPr/>
              </p:nvCxnSpPr>
              <p:spPr>
                <a:xfrm rot="5400000">
                  <a:off x="343583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69FD3126-446F-4C38-B324-FE01817E80F9}"/>
                    </a:ext>
                  </a:extLst>
                </p:cNvPr>
                <p:cNvCxnSpPr>
                  <a:cxnSpLocks/>
                </p:cNvCxnSpPr>
                <p:nvPr/>
              </p:nvCxnSpPr>
              <p:spPr>
                <a:xfrm rot="5400000">
                  <a:off x="415037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 xmlns:a16="http://schemas.microsoft.com/office/drawing/2014/main" id="{53F4F6E9-73FA-4718-AD08-E007CB13982D}"/>
                    </a:ext>
                  </a:extLst>
                </p:cNvPr>
                <p:cNvCxnSpPr>
                  <a:cxnSpLocks/>
                </p:cNvCxnSpPr>
                <p:nvPr/>
              </p:nvCxnSpPr>
              <p:spPr>
                <a:xfrm rot="5400000">
                  <a:off x="48552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 xmlns:a16="http://schemas.microsoft.com/office/drawing/2014/main" id="{08F9995A-6043-4834-AF60-FE49757C42D2}"/>
                    </a:ext>
                  </a:extLst>
                </p:cNvPr>
                <p:cNvCxnSpPr>
                  <a:cxnSpLocks/>
                </p:cNvCxnSpPr>
                <p:nvPr/>
              </p:nvCxnSpPr>
              <p:spPr>
                <a:xfrm rot="5400000">
                  <a:off x="55791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 xmlns:a16="http://schemas.microsoft.com/office/drawing/2014/main" id="{83B58AE2-3042-43E9-A11E-EAE7F7B51EE0}"/>
                    </a:ext>
                  </a:extLst>
                </p:cNvPr>
                <p:cNvSpPr txBox="1"/>
                <p:nvPr/>
              </p:nvSpPr>
              <p:spPr>
                <a:xfrm>
                  <a:off x="2329655" y="3070696"/>
                  <a:ext cx="248786" cy="230832"/>
                </a:xfrm>
                <a:prstGeom prst="rect">
                  <a:avLst/>
                </a:prstGeom>
                <a:noFill/>
              </p:spPr>
              <p:txBody>
                <a:bodyPr wrap="none" rtlCol="0">
                  <a:spAutoFit/>
                </a:bodyPr>
                <a:lstStyle/>
                <a:p>
                  <a:pPr algn="r">
                    <a:buClr>
                      <a:schemeClr val="accent1"/>
                    </a:buClr>
                  </a:pPr>
                  <a:r>
                    <a:rPr lang="en-US" sz="900"/>
                    <a:t>0</a:t>
                  </a:r>
                </a:p>
              </p:txBody>
            </p:sp>
            <p:sp>
              <p:nvSpPr>
                <p:cNvPr id="168" name="TextBox 167">
                  <a:extLst>
                    <a:ext uri="{FF2B5EF4-FFF2-40B4-BE49-F238E27FC236}">
                      <a16:creationId xmlns="" xmlns:a16="http://schemas.microsoft.com/office/drawing/2014/main" id="{595D9841-7A3D-4487-A9CF-05F5E576BD02}"/>
                    </a:ext>
                  </a:extLst>
                </p:cNvPr>
                <p:cNvSpPr txBox="1"/>
                <p:nvPr/>
              </p:nvSpPr>
              <p:spPr>
                <a:xfrm>
                  <a:off x="2265509" y="2639675"/>
                  <a:ext cx="312906" cy="230832"/>
                </a:xfrm>
                <a:prstGeom prst="rect">
                  <a:avLst/>
                </a:prstGeom>
                <a:noFill/>
              </p:spPr>
              <p:txBody>
                <a:bodyPr wrap="none" rtlCol="0">
                  <a:spAutoFit/>
                </a:bodyPr>
                <a:lstStyle/>
                <a:p>
                  <a:pPr algn="r">
                    <a:buClr>
                      <a:schemeClr val="accent1"/>
                    </a:buClr>
                  </a:pPr>
                  <a:r>
                    <a:rPr lang="en-US" sz="900"/>
                    <a:t>10</a:t>
                  </a:r>
                </a:p>
              </p:txBody>
            </p:sp>
            <p:sp>
              <p:nvSpPr>
                <p:cNvPr id="169" name="TextBox 168">
                  <a:extLst>
                    <a:ext uri="{FF2B5EF4-FFF2-40B4-BE49-F238E27FC236}">
                      <a16:creationId xmlns="" xmlns:a16="http://schemas.microsoft.com/office/drawing/2014/main" id="{45B14214-B12C-4B58-8AB2-EBA40B2F6C23}"/>
                    </a:ext>
                  </a:extLst>
                </p:cNvPr>
                <p:cNvSpPr txBox="1"/>
                <p:nvPr/>
              </p:nvSpPr>
              <p:spPr>
                <a:xfrm>
                  <a:off x="2265509" y="2208654"/>
                  <a:ext cx="312906" cy="230832"/>
                </a:xfrm>
                <a:prstGeom prst="rect">
                  <a:avLst/>
                </a:prstGeom>
                <a:noFill/>
              </p:spPr>
              <p:txBody>
                <a:bodyPr wrap="none" rtlCol="0">
                  <a:spAutoFit/>
                </a:bodyPr>
                <a:lstStyle/>
                <a:p>
                  <a:pPr algn="r">
                    <a:buClr>
                      <a:schemeClr val="accent1"/>
                    </a:buClr>
                  </a:pPr>
                  <a:r>
                    <a:rPr lang="en-US" sz="900"/>
                    <a:t>20</a:t>
                  </a:r>
                </a:p>
              </p:txBody>
            </p:sp>
            <p:sp>
              <p:nvSpPr>
                <p:cNvPr id="170" name="TextBox 169">
                  <a:extLst>
                    <a:ext uri="{FF2B5EF4-FFF2-40B4-BE49-F238E27FC236}">
                      <a16:creationId xmlns="" xmlns:a16="http://schemas.microsoft.com/office/drawing/2014/main" id="{41B45E3C-A05A-46A7-892E-B9E33B85421A}"/>
                    </a:ext>
                  </a:extLst>
                </p:cNvPr>
                <p:cNvSpPr txBox="1"/>
                <p:nvPr/>
              </p:nvSpPr>
              <p:spPr>
                <a:xfrm rot="16200000">
                  <a:off x="1561994" y="2356067"/>
                  <a:ext cx="1229824" cy="230832"/>
                </a:xfrm>
                <a:prstGeom prst="rect">
                  <a:avLst/>
                </a:prstGeom>
                <a:noFill/>
              </p:spPr>
              <p:txBody>
                <a:bodyPr wrap="none" rtlCol="0">
                  <a:spAutoFit/>
                </a:bodyPr>
                <a:lstStyle/>
                <a:p>
                  <a:pPr algn="ctr">
                    <a:buClr>
                      <a:schemeClr val="accent1"/>
                    </a:buClr>
                  </a:pPr>
                  <a:r>
                    <a:rPr lang="en-US" sz="900" b="1"/>
                    <a:t>Mean UACR (mg/g)</a:t>
                  </a:r>
                </a:p>
              </p:txBody>
            </p:sp>
            <p:sp>
              <p:nvSpPr>
                <p:cNvPr id="171" name="TextBox 170">
                  <a:extLst>
                    <a:ext uri="{FF2B5EF4-FFF2-40B4-BE49-F238E27FC236}">
                      <a16:creationId xmlns="" xmlns:a16="http://schemas.microsoft.com/office/drawing/2014/main" id="{C8C6B041-4CC6-4199-9C9E-4AD8BCFE8780}"/>
                    </a:ext>
                  </a:extLst>
                </p:cNvPr>
                <p:cNvSpPr txBox="1"/>
                <p:nvPr/>
              </p:nvSpPr>
              <p:spPr>
                <a:xfrm>
                  <a:off x="3614600" y="3435421"/>
                  <a:ext cx="1217000" cy="230832"/>
                </a:xfrm>
                <a:prstGeom prst="rect">
                  <a:avLst/>
                </a:prstGeom>
                <a:noFill/>
              </p:spPr>
              <p:txBody>
                <a:bodyPr wrap="none" rtlCol="0">
                  <a:spAutoFit/>
                </a:bodyPr>
                <a:lstStyle/>
                <a:p>
                  <a:pPr algn="ctr">
                    <a:buClr>
                      <a:schemeClr val="accent1"/>
                    </a:buClr>
                  </a:pPr>
                  <a:r>
                    <a:rPr lang="en-US" sz="900" b="1"/>
                    <a:t>Month of follow-up</a:t>
                  </a:r>
                </a:p>
              </p:txBody>
            </p:sp>
            <p:grpSp>
              <p:nvGrpSpPr>
                <p:cNvPr id="172" name="Group 171">
                  <a:extLst>
                    <a:ext uri="{FF2B5EF4-FFF2-40B4-BE49-F238E27FC236}">
                      <a16:creationId xmlns="" xmlns:a16="http://schemas.microsoft.com/office/drawing/2014/main" id="{502ECA9F-92EF-467A-B46D-BFE0B78BA9C7}"/>
                    </a:ext>
                  </a:extLst>
                </p:cNvPr>
                <p:cNvGrpSpPr/>
                <p:nvPr/>
              </p:nvGrpSpPr>
              <p:grpSpPr>
                <a:xfrm>
                  <a:off x="2624846" y="3313584"/>
                  <a:ext cx="3156455" cy="230832"/>
                  <a:chOff x="2624846" y="3313584"/>
                  <a:chExt cx="3156455" cy="230832"/>
                </a:xfrm>
              </p:grpSpPr>
              <p:sp>
                <p:nvSpPr>
                  <p:cNvPr id="198" name="TextBox 197">
                    <a:extLst>
                      <a:ext uri="{FF2B5EF4-FFF2-40B4-BE49-F238E27FC236}">
                        <a16:creationId xmlns="" xmlns:a16="http://schemas.microsoft.com/office/drawing/2014/main" id="{F9804AED-72A1-42A5-A124-8161FA79FA8A}"/>
                      </a:ext>
                    </a:extLst>
                  </p:cNvPr>
                  <p:cNvSpPr txBox="1"/>
                  <p:nvPr/>
                </p:nvSpPr>
                <p:spPr>
                  <a:xfrm>
                    <a:off x="2624846" y="3313584"/>
                    <a:ext cx="248786" cy="230832"/>
                  </a:xfrm>
                  <a:prstGeom prst="rect">
                    <a:avLst/>
                  </a:prstGeom>
                  <a:noFill/>
                </p:spPr>
                <p:txBody>
                  <a:bodyPr wrap="none" rtlCol="0">
                    <a:spAutoFit/>
                  </a:bodyPr>
                  <a:lstStyle/>
                  <a:p>
                    <a:pPr algn="ctr">
                      <a:buClr>
                        <a:schemeClr val="accent1"/>
                      </a:buClr>
                    </a:pPr>
                    <a:r>
                      <a:rPr lang="en-US" sz="900"/>
                      <a:t>0</a:t>
                    </a:r>
                  </a:p>
                </p:txBody>
              </p:sp>
              <p:sp>
                <p:nvSpPr>
                  <p:cNvPr id="199" name="TextBox 198">
                    <a:extLst>
                      <a:ext uri="{FF2B5EF4-FFF2-40B4-BE49-F238E27FC236}">
                        <a16:creationId xmlns="" xmlns:a16="http://schemas.microsoft.com/office/drawing/2014/main" id="{EB2CEB37-E5F0-4898-9523-FFA1F0F56A4D}"/>
                      </a:ext>
                    </a:extLst>
                  </p:cNvPr>
                  <p:cNvSpPr txBox="1"/>
                  <p:nvPr/>
                </p:nvSpPr>
                <p:spPr>
                  <a:xfrm>
                    <a:off x="2991558" y="3313584"/>
                    <a:ext cx="248786" cy="230832"/>
                  </a:xfrm>
                  <a:prstGeom prst="rect">
                    <a:avLst/>
                  </a:prstGeom>
                  <a:noFill/>
                </p:spPr>
                <p:txBody>
                  <a:bodyPr wrap="none" rtlCol="0">
                    <a:spAutoFit/>
                  </a:bodyPr>
                  <a:lstStyle/>
                  <a:p>
                    <a:pPr algn="ctr">
                      <a:buClr>
                        <a:schemeClr val="accent1"/>
                      </a:buClr>
                    </a:pPr>
                    <a:r>
                      <a:rPr lang="en-US" sz="900"/>
                      <a:t>6</a:t>
                    </a:r>
                  </a:p>
                </p:txBody>
              </p:sp>
              <p:sp>
                <p:nvSpPr>
                  <p:cNvPr id="200" name="TextBox 199">
                    <a:extLst>
                      <a:ext uri="{FF2B5EF4-FFF2-40B4-BE49-F238E27FC236}">
                        <a16:creationId xmlns="" xmlns:a16="http://schemas.microsoft.com/office/drawing/2014/main" id="{6666BA82-521E-4C52-8582-BE1EBC9854CE}"/>
                      </a:ext>
                    </a:extLst>
                  </p:cNvPr>
                  <p:cNvSpPr txBox="1"/>
                  <p:nvPr/>
                </p:nvSpPr>
                <p:spPr>
                  <a:xfrm>
                    <a:off x="3327488" y="3313584"/>
                    <a:ext cx="312906" cy="230832"/>
                  </a:xfrm>
                  <a:prstGeom prst="rect">
                    <a:avLst/>
                  </a:prstGeom>
                  <a:noFill/>
                </p:spPr>
                <p:txBody>
                  <a:bodyPr wrap="none" rtlCol="0">
                    <a:spAutoFit/>
                  </a:bodyPr>
                  <a:lstStyle/>
                  <a:p>
                    <a:pPr algn="ctr">
                      <a:buClr>
                        <a:schemeClr val="accent1"/>
                      </a:buClr>
                    </a:pPr>
                    <a:r>
                      <a:rPr lang="en-US" sz="900"/>
                      <a:t>12</a:t>
                    </a:r>
                  </a:p>
                </p:txBody>
              </p:sp>
              <p:sp>
                <p:nvSpPr>
                  <p:cNvPr id="201" name="TextBox 200">
                    <a:extLst>
                      <a:ext uri="{FF2B5EF4-FFF2-40B4-BE49-F238E27FC236}">
                        <a16:creationId xmlns="" xmlns:a16="http://schemas.microsoft.com/office/drawing/2014/main" id="{006B7000-C861-458C-AD7F-520CD07CB151}"/>
                      </a:ext>
                    </a:extLst>
                  </p:cNvPr>
                  <p:cNvSpPr txBox="1"/>
                  <p:nvPr/>
                </p:nvSpPr>
                <p:spPr>
                  <a:xfrm>
                    <a:off x="4040758" y="3313584"/>
                    <a:ext cx="312906" cy="230832"/>
                  </a:xfrm>
                  <a:prstGeom prst="rect">
                    <a:avLst/>
                  </a:prstGeom>
                  <a:noFill/>
                </p:spPr>
                <p:txBody>
                  <a:bodyPr wrap="none" rtlCol="0">
                    <a:spAutoFit/>
                  </a:bodyPr>
                  <a:lstStyle/>
                  <a:p>
                    <a:pPr algn="ctr">
                      <a:buClr>
                        <a:schemeClr val="accent1"/>
                      </a:buClr>
                    </a:pPr>
                    <a:r>
                      <a:rPr lang="en-US" sz="900"/>
                      <a:t>24</a:t>
                    </a:r>
                  </a:p>
                </p:txBody>
              </p:sp>
              <p:sp>
                <p:nvSpPr>
                  <p:cNvPr id="202" name="TextBox 201">
                    <a:extLst>
                      <a:ext uri="{FF2B5EF4-FFF2-40B4-BE49-F238E27FC236}">
                        <a16:creationId xmlns="" xmlns:a16="http://schemas.microsoft.com/office/drawing/2014/main" id="{25025388-3D4F-4C51-B506-B315BF5AE6C7}"/>
                      </a:ext>
                    </a:extLst>
                  </p:cNvPr>
                  <p:cNvSpPr txBox="1"/>
                  <p:nvPr/>
                </p:nvSpPr>
                <p:spPr>
                  <a:xfrm>
                    <a:off x="4744495" y="3313584"/>
                    <a:ext cx="312906" cy="230832"/>
                  </a:xfrm>
                  <a:prstGeom prst="rect">
                    <a:avLst/>
                  </a:prstGeom>
                  <a:noFill/>
                </p:spPr>
                <p:txBody>
                  <a:bodyPr wrap="none" rtlCol="0">
                    <a:spAutoFit/>
                  </a:bodyPr>
                  <a:lstStyle/>
                  <a:p>
                    <a:pPr algn="ctr">
                      <a:buClr>
                        <a:schemeClr val="accent1"/>
                      </a:buClr>
                    </a:pPr>
                    <a:r>
                      <a:rPr lang="en-US" sz="900"/>
                      <a:t>36</a:t>
                    </a:r>
                  </a:p>
                </p:txBody>
              </p:sp>
              <p:sp>
                <p:nvSpPr>
                  <p:cNvPr id="203" name="TextBox 202">
                    <a:extLst>
                      <a:ext uri="{FF2B5EF4-FFF2-40B4-BE49-F238E27FC236}">
                        <a16:creationId xmlns="" xmlns:a16="http://schemas.microsoft.com/office/drawing/2014/main" id="{AD417B86-25C7-46B9-8804-658A42386244}"/>
                      </a:ext>
                    </a:extLst>
                  </p:cNvPr>
                  <p:cNvSpPr txBox="1"/>
                  <p:nvPr/>
                </p:nvSpPr>
                <p:spPr>
                  <a:xfrm>
                    <a:off x="5468395" y="3313584"/>
                    <a:ext cx="312906" cy="230832"/>
                  </a:xfrm>
                  <a:prstGeom prst="rect">
                    <a:avLst/>
                  </a:prstGeom>
                  <a:noFill/>
                </p:spPr>
                <p:txBody>
                  <a:bodyPr wrap="none" rtlCol="0">
                    <a:spAutoFit/>
                  </a:bodyPr>
                  <a:lstStyle/>
                  <a:p>
                    <a:pPr algn="ctr">
                      <a:buClr>
                        <a:schemeClr val="accent1"/>
                      </a:buClr>
                    </a:pPr>
                    <a:r>
                      <a:rPr lang="en-US" sz="900"/>
                      <a:t>48</a:t>
                    </a:r>
                  </a:p>
                </p:txBody>
              </p:sp>
            </p:grpSp>
            <p:cxnSp>
              <p:nvCxnSpPr>
                <p:cNvPr id="300" name="Straight Connector 299">
                  <a:extLst>
                    <a:ext uri="{FF2B5EF4-FFF2-40B4-BE49-F238E27FC236}">
                      <a16:creationId xmlns="" xmlns:a16="http://schemas.microsoft.com/office/drawing/2014/main" id="{24D2FA0F-0CF8-4B37-AF15-40C2C42FAB37}"/>
                    </a:ext>
                  </a:extLst>
                </p:cNvPr>
                <p:cNvCxnSpPr>
                  <a:cxnSpLocks/>
                </p:cNvCxnSpPr>
                <p:nvPr/>
              </p:nvCxnSpPr>
              <p:spPr>
                <a:xfrm>
                  <a:off x="2519254" y="275860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1" name="TextBox 300">
                  <a:extLst>
                    <a:ext uri="{FF2B5EF4-FFF2-40B4-BE49-F238E27FC236}">
                      <a16:creationId xmlns="" xmlns:a16="http://schemas.microsoft.com/office/drawing/2014/main" id="{A96FAB20-0C4F-41AD-A492-300153404664}"/>
                    </a:ext>
                  </a:extLst>
                </p:cNvPr>
                <p:cNvSpPr txBox="1"/>
                <p:nvPr/>
              </p:nvSpPr>
              <p:spPr>
                <a:xfrm>
                  <a:off x="2270469" y="1777633"/>
                  <a:ext cx="312906" cy="230832"/>
                </a:xfrm>
                <a:prstGeom prst="rect">
                  <a:avLst/>
                </a:prstGeom>
                <a:noFill/>
              </p:spPr>
              <p:txBody>
                <a:bodyPr wrap="none" rtlCol="0">
                  <a:spAutoFit/>
                </a:bodyPr>
                <a:lstStyle/>
                <a:p>
                  <a:pPr algn="r">
                    <a:buClr>
                      <a:schemeClr val="accent1"/>
                    </a:buClr>
                  </a:pPr>
                  <a:r>
                    <a:rPr lang="en-US" sz="900"/>
                    <a:t>30</a:t>
                  </a:r>
                </a:p>
              </p:txBody>
            </p:sp>
          </p:grpSp>
          <p:grpSp>
            <p:nvGrpSpPr>
              <p:cNvPr id="204" name="Group 203">
                <a:extLst>
                  <a:ext uri="{FF2B5EF4-FFF2-40B4-BE49-F238E27FC236}">
                    <a16:creationId xmlns="" xmlns:a16="http://schemas.microsoft.com/office/drawing/2014/main" id="{E30D5BE2-C8B9-494F-9F1F-7ABBE576BF59}"/>
                  </a:ext>
                </a:extLst>
              </p:cNvPr>
              <p:cNvGrpSpPr/>
              <p:nvPr/>
            </p:nvGrpSpPr>
            <p:grpSpPr>
              <a:xfrm>
                <a:off x="2070368" y="4045148"/>
                <a:ext cx="3742035" cy="2173187"/>
                <a:chOff x="2070368" y="1469213"/>
                <a:chExt cx="3742035" cy="2173187"/>
              </a:xfrm>
            </p:grpSpPr>
            <p:sp>
              <p:nvSpPr>
                <p:cNvPr id="205" name="Freeform: Shape 204">
                  <a:extLst>
                    <a:ext uri="{FF2B5EF4-FFF2-40B4-BE49-F238E27FC236}">
                      <a16:creationId xmlns="" xmlns:a16="http://schemas.microsoft.com/office/drawing/2014/main" id="{48A54173-9813-4292-8065-34189BC63201}"/>
                    </a:ext>
                  </a:extLst>
                </p:cNvPr>
                <p:cNvSpPr/>
                <p:nvPr/>
              </p:nvSpPr>
              <p:spPr>
                <a:xfrm>
                  <a:off x="2608028" y="1566407"/>
                  <a:ext cx="3204375" cy="1701579"/>
                </a:xfrm>
                <a:custGeom>
                  <a:avLst/>
                  <a:gdLst>
                    <a:gd name="connsiteX0" fmla="*/ 0 w 3204375"/>
                    <a:gd name="connsiteY0" fmla="*/ 0 h 1701579"/>
                    <a:gd name="connsiteX1" fmla="*/ 0 w 3204375"/>
                    <a:gd name="connsiteY1" fmla="*/ 1701579 h 1701579"/>
                    <a:gd name="connsiteX2" fmla="*/ 3204375 w 3204375"/>
                    <a:gd name="connsiteY2" fmla="*/ 1701579 h 1701579"/>
                  </a:gdLst>
                  <a:ahLst/>
                  <a:cxnLst>
                    <a:cxn ang="0">
                      <a:pos x="connsiteX0" y="connsiteY0"/>
                    </a:cxn>
                    <a:cxn ang="0">
                      <a:pos x="connsiteX1" y="connsiteY1"/>
                    </a:cxn>
                    <a:cxn ang="0">
                      <a:pos x="connsiteX2" y="connsiteY2"/>
                    </a:cxn>
                  </a:cxnLst>
                  <a:rect l="l" t="t" r="r" b="b"/>
                  <a:pathLst>
                    <a:path w="3204375" h="1701579">
                      <a:moveTo>
                        <a:pt x="0" y="0"/>
                      </a:moveTo>
                      <a:lnTo>
                        <a:pt x="0" y="1701579"/>
                      </a:lnTo>
                      <a:lnTo>
                        <a:pt x="3204375" y="170157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6" name="Straight Connector 205">
                  <a:extLst>
                    <a:ext uri="{FF2B5EF4-FFF2-40B4-BE49-F238E27FC236}">
                      <a16:creationId xmlns="" xmlns:a16="http://schemas.microsoft.com/office/drawing/2014/main" id="{AF07F6B6-8078-4828-BA88-C94F579F5429}"/>
                    </a:ext>
                  </a:extLst>
                </p:cNvPr>
                <p:cNvCxnSpPr>
                  <a:cxnSpLocks/>
                </p:cNvCxnSpPr>
                <p:nvPr/>
              </p:nvCxnSpPr>
              <p:spPr>
                <a:xfrm>
                  <a:off x="2521433" y="203492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 xmlns:a16="http://schemas.microsoft.com/office/drawing/2014/main" id="{6F6B1867-BDCF-4218-9E32-30220DF2F305}"/>
                    </a:ext>
                  </a:extLst>
                </p:cNvPr>
                <p:cNvCxnSpPr>
                  <a:cxnSpLocks/>
                </p:cNvCxnSpPr>
                <p:nvPr/>
              </p:nvCxnSpPr>
              <p:spPr>
                <a:xfrm>
                  <a:off x="2521433" y="280494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 xmlns:a16="http://schemas.microsoft.com/office/drawing/2014/main" id="{5918268D-DE7B-4EED-AA4D-DD79665668C8}"/>
                    </a:ext>
                  </a:extLst>
                </p:cNvPr>
                <p:cNvCxnSpPr>
                  <a:cxnSpLocks/>
                </p:cNvCxnSpPr>
                <p:nvPr/>
              </p:nvCxnSpPr>
              <p:spPr>
                <a:xfrm>
                  <a:off x="2521433" y="318611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 xmlns:a16="http://schemas.microsoft.com/office/drawing/2014/main" id="{62056C04-4322-4582-BC8D-5212D0CF649C}"/>
                    </a:ext>
                  </a:extLst>
                </p:cNvPr>
                <p:cNvCxnSpPr>
                  <a:cxnSpLocks/>
                </p:cNvCxnSpPr>
                <p:nvPr/>
              </p:nvCxnSpPr>
              <p:spPr>
                <a:xfrm rot="5400000">
                  <a:off x="306912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2FC7FDDE-08F8-4811-A40D-3B26713EC7A8}"/>
                    </a:ext>
                  </a:extLst>
                </p:cNvPr>
                <p:cNvCxnSpPr>
                  <a:cxnSpLocks/>
                </p:cNvCxnSpPr>
                <p:nvPr/>
              </p:nvCxnSpPr>
              <p:spPr>
                <a:xfrm rot="5400000">
                  <a:off x="270717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16F31372-E286-4F9F-8330-CD511338E9F8}"/>
                    </a:ext>
                  </a:extLst>
                </p:cNvPr>
                <p:cNvCxnSpPr>
                  <a:cxnSpLocks/>
                </p:cNvCxnSpPr>
                <p:nvPr/>
              </p:nvCxnSpPr>
              <p:spPr>
                <a:xfrm rot="5400000">
                  <a:off x="343583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 xmlns:a16="http://schemas.microsoft.com/office/drawing/2014/main" id="{BE6F84AD-F72C-4345-A93F-44267A3AF736}"/>
                    </a:ext>
                  </a:extLst>
                </p:cNvPr>
                <p:cNvCxnSpPr>
                  <a:cxnSpLocks/>
                </p:cNvCxnSpPr>
                <p:nvPr/>
              </p:nvCxnSpPr>
              <p:spPr>
                <a:xfrm rot="5400000">
                  <a:off x="415037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 xmlns:a16="http://schemas.microsoft.com/office/drawing/2014/main" id="{25AE9BAD-5C7A-4292-89C7-3CF0E245AFBE}"/>
                    </a:ext>
                  </a:extLst>
                </p:cNvPr>
                <p:cNvCxnSpPr>
                  <a:cxnSpLocks/>
                </p:cNvCxnSpPr>
                <p:nvPr/>
              </p:nvCxnSpPr>
              <p:spPr>
                <a:xfrm rot="5400000">
                  <a:off x="48552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 xmlns:a16="http://schemas.microsoft.com/office/drawing/2014/main" id="{6B52FA69-6CBA-413B-9519-EC7DCEBAA3E2}"/>
                    </a:ext>
                  </a:extLst>
                </p:cNvPr>
                <p:cNvCxnSpPr>
                  <a:cxnSpLocks/>
                </p:cNvCxnSpPr>
                <p:nvPr/>
              </p:nvCxnSpPr>
              <p:spPr>
                <a:xfrm rot="5400000">
                  <a:off x="55791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 xmlns:a16="http://schemas.microsoft.com/office/drawing/2014/main" id="{A8387862-45E8-48D0-912C-AB9043C90BB2}"/>
                    </a:ext>
                  </a:extLst>
                </p:cNvPr>
                <p:cNvSpPr txBox="1"/>
                <p:nvPr/>
              </p:nvSpPr>
              <p:spPr>
                <a:xfrm>
                  <a:off x="2329650" y="3070696"/>
                  <a:ext cx="248786" cy="230832"/>
                </a:xfrm>
                <a:prstGeom prst="rect">
                  <a:avLst/>
                </a:prstGeom>
                <a:noFill/>
              </p:spPr>
              <p:txBody>
                <a:bodyPr wrap="none" rtlCol="0">
                  <a:spAutoFit/>
                </a:bodyPr>
                <a:lstStyle/>
                <a:p>
                  <a:pPr algn="r">
                    <a:buClr>
                      <a:schemeClr val="accent1"/>
                    </a:buClr>
                  </a:pPr>
                  <a:r>
                    <a:rPr lang="en-US" sz="900"/>
                    <a:t>0</a:t>
                  </a:r>
                </a:p>
              </p:txBody>
            </p:sp>
            <p:sp>
              <p:nvSpPr>
                <p:cNvPr id="216" name="TextBox 215">
                  <a:extLst>
                    <a:ext uri="{FF2B5EF4-FFF2-40B4-BE49-F238E27FC236}">
                      <a16:creationId xmlns="" xmlns:a16="http://schemas.microsoft.com/office/drawing/2014/main" id="{710004E0-7706-491C-9FD6-120C4193CF54}"/>
                    </a:ext>
                  </a:extLst>
                </p:cNvPr>
                <p:cNvSpPr txBox="1"/>
                <p:nvPr/>
              </p:nvSpPr>
              <p:spPr>
                <a:xfrm>
                  <a:off x="2265511" y="2689524"/>
                  <a:ext cx="312906" cy="230832"/>
                </a:xfrm>
                <a:prstGeom prst="rect">
                  <a:avLst/>
                </a:prstGeom>
                <a:noFill/>
              </p:spPr>
              <p:txBody>
                <a:bodyPr wrap="none" rtlCol="0">
                  <a:spAutoFit/>
                </a:bodyPr>
                <a:lstStyle/>
                <a:p>
                  <a:pPr algn="r">
                    <a:buClr>
                      <a:schemeClr val="accent1"/>
                    </a:buClr>
                  </a:pPr>
                  <a:r>
                    <a:rPr lang="en-US" sz="900"/>
                    <a:t>25</a:t>
                  </a:r>
                </a:p>
              </p:txBody>
            </p:sp>
            <p:sp>
              <p:nvSpPr>
                <p:cNvPr id="217" name="TextBox 216">
                  <a:extLst>
                    <a:ext uri="{FF2B5EF4-FFF2-40B4-BE49-F238E27FC236}">
                      <a16:creationId xmlns="" xmlns:a16="http://schemas.microsoft.com/office/drawing/2014/main" id="{E69ADEEB-6696-4891-87AE-34BC3FCD40A1}"/>
                    </a:ext>
                  </a:extLst>
                </p:cNvPr>
                <p:cNvSpPr txBox="1"/>
                <p:nvPr/>
              </p:nvSpPr>
              <p:spPr>
                <a:xfrm>
                  <a:off x="2265511" y="1919510"/>
                  <a:ext cx="312906" cy="230832"/>
                </a:xfrm>
                <a:prstGeom prst="rect">
                  <a:avLst/>
                </a:prstGeom>
                <a:noFill/>
              </p:spPr>
              <p:txBody>
                <a:bodyPr wrap="none" rtlCol="0">
                  <a:spAutoFit/>
                </a:bodyPr>
                <a:lstStyle/>
                <a:p>
                  <a:pPr algn="r">
                    <a:buClr>
                      <a:schemeClr val="accent1"/>
                    </a:buClr>
                  </a:pPr>
                  <a:r>
                    <a:rPr lang="en-US" sz="900"/>
                    <a:t>75</a:t>
                  </a:r>
                </a:p>
              </p:txBody>
            </p:sp>
            <p:sp>
              <p:nvSpPr>
                <p:cNvPr id="218" name="TextBox 217">
                  <a:extLst>
                    <a:ext uri="{FF2B5EF4-FFF2-40B4-BE49-F238E27FC236}">
                      <a16:creationId xmlns="" xmlns:a16="http://schemas.microsoft.com/office/drawing/2014/main" id="{2D6D5550-C3D9-466E-BB59-B531EDB7C391}"/>
                    </a:ext>
                  </a:extLst>
                </p:cNvPr>
                <p:cNvSpPr txBox="1"/>
                <p:nvPr/>
              </p:nvSpPr>
              <p:spPr>
                <a:xfrm rot="16200000">
                  <a:off x="1570872" y="2226322"/>
                  <a:ext cx="1229824" cy="230832"/>
                </a:xfrm>
                <a:prstGeom prst="rect">
                  <a:avLst/>
                </a:prstGeom>
                <a:noFill/>
              </p:spPr>
              <p:txBody>
                <a:bodyPr wrap="none" rtlCol="0">
                  <a:spAutoFit/>
                </a:bodyPr>
                <a:lstStyle/>
                <a:p>
                  <a:pPr algn="ctr">
                    <a:buClr>
                      <a:schemeClr val="accent1"/>
                    </a:buClr>
                  </a:pPr>
                  <a:r>
                    <a:rPr lang="en-US" sz="900" b="1"/>
                    <a:t>Mean UACR (mg/g)</a:t>
                  </a:r>
                </a:p>
              </p:txBody>
            </p:sp>
            <p:sp>
              <p:nvSpPr>
                <p:cNvPr id="219" name="TextBox 218">
                  <a:extLst>
                    <a:ext uri="{FF2B5EF4-FFF2-40B4-BE49-F238E27FC236}">
                      <a16:creationId xmlns="" xmlns:a16="http://schemas.microsoft.com/office/drawing/2014/main" id="{A0AF4E4C-6137-4254-BEE1-D884B0F57451}"/>
                    </a:ext>
                  </a:extLst>
                </p:cNvPr>
                <p:cNvSpPr txBox="1"/>
                <p:nvPr/>
              </p:nvSpPr>
              <p:spPr>
                <a:xfrm>
                  <a:off x="3614601" y="3411568"/>
                  <a:ext cx="1217000" cy="230832"/>
                </a:xfrm>
                <a:prstGeom prst="rect">
                  <a:avLst/>
                </a:prstGeom>
                <a:noFill/>
              </p:spPr>
              <p:txBody>
                <a:bodyPr wrap="none" rtlCol="0">
                  <a:spAutoFit/>
                </a:bodyPr>
                <a:lstStyle/>
                <a:p>
                  <a:pPr algn="ctr">
                    <a:buClr>
                      <a:schemeClr val="accent1"/>
                    </a:buClr>
                  </a:pPr>
                  <a:r>
                    <a:rPr lang="en-US" sz="900" b="1"/>
                    <a:t>Month of follow-up</a:t>
                  </a:r>
                </a:p>
              </p:txBody>
            </p:sp>
            <p:grpSp>
              <p:nvGrpSpPr>
                <p:cNvPr id="220" name="Group 219">
                  <a:extLst>
                    <a:ext uri="{FF2B5EF4-FFF2-40B4-BE49-F238E27FC236}">
                      <a16:creationId xmlns="" xmlns:a16="http://schemas.microsoft.com/office/drawing/2014/main" id="{4F20194C-D976-4539-8564-D1E071116839}"/>
                    </a:ext>
                  </a:extLst>
                </p:cNvPr>
                <p:cNvGrpSpPr/>
                <p:nvPr/>
              </p:nvGrpSpPr>
              <p:grpSpPr>
                <a:xfrm>
                  <a:off x="2624846" y="3313584"/>
                  <a:ext cx="3156452" cy="230832"/>
                  <a:chOff x="2624846" y="3313584"/>
                  <a:chExt cx="3156452" cy="230832"/>
                </a:xfrm>
              </p:grpSpPr>
              <p:sp>
                <p:nvSpPr>
                  <p:cNvPr id="246" name="TextBox 245">
                    <a:extLst>
                      <a:ext uri="{FF2B5EF4-FFF2-40B4-BE49-F238E27FC236}">
                        <a16:creationId xmlns="" xmlns:a16="http://schemas.microsoft.com/office/drawing/2014/main" id="{18318DE8-D8AA-406C-89C5-59B35AB471A1}"/>
                      </a:ext>
                    </a:extLst>
                  </p:cNvPr>
                  <p:cNvSpPr txBox="1"/>
                  <p:nvPr/>
                </p:nvSpPr>
                <p:spPr>
                  <a:xfrm>
                    <a:off x="2624846" y="3313584"/>
                    <a:ext cx="248786" cy="230832"/>
                  </a:xfrm>
                  <a:prstGeom prst="rect">
                    <a:avLst/>
                  </a:prstGeom>
                  <a:noFill/>
                </p:spPr>
                <p:txBody>
                  <a:bodyPr wrap="none" rtlCol="0">
                    <a:spAutoFit/>
                  </a:bodyPr>
                  <a:lstStyle/>
                  <a:p>
                    <a:pPr algn="ctr">
                      <a:buClr>
                        <a:schemeClr val="accent1"/>
                      </a:buClr>
                    </a:pPr>
                    <a:r>
                      <a:rPr lang="en-US" sz="900"/>
                      <a:t>0</a:t>
                    </a:r>
                  </a:p>
                </p:txBody>
              </p:sp>
              <p:sp>
                <p:nvSpPr>
                  <p:cNvPr id="247" name="TextBox 246">
                    <a:extLst>
                      <a:ext uri="{FF2B5EF4-FFF2-40B4-BE49-F238E27FC236}">
                        <a16:creationId xmlns="" xmlns:a16="http://schemas.microsoft.com/office/drawing/2014/main" id="{F0A39225-FED6-4852-8BB9-E8CAA08ABA59}"/>
                      </a:ext>
                    </a:extLst>
                  </p:cNvPr>
                  <p:cNvSpPr txBox="1"/>
                  <p:nvPr/>
                </p:nvSpPr>
                <p:spPr>
                  <a:xfrm>
                    <a:off x="2991558" y="3313584"/>
                    <a:ext cx="248786" cy="230832"/>
                  </a:xfrm>
                  <a:prstGeom prst="rect">
                    <a:avLst/>
                  </a:prstGeom>
                  <a:noFill/>
                </p:spPr>
                <p:txBody>
                  <a:bodyPr wrap="none" rtlCol="0">
                    <a:spAutoFit/>
                  </a:bodyPr>
                  <a:lstStyle/>
                  <a:p>
                    <a:pPr algn="ctr">
                      <a:buClr>
                        <a:schemeClr val="accent1"/>
                      </a:buClr>
                    </a:pPr>
                    <a:r>
                      <a:rPr lang="en-US" sz="900"/>
                      <a:t>6</a:t>
                    </a:r>
                  </a:p>
                </p:txBody>
              </p:sp>
              <p:sp>
                <p:nvSpPr>
                  <p:cNvPr id="248" name="TextBox 247">
                    <a:extLst>
                      <a:ext uri="{FF2B5EF4-FFF2-40B4-BE49-F238E27FC236}">
                        <a16:creationId xmlns="" xmlns:a16="http://schemas.microsoft.com/office/drawing/2014/main" id="{0C49B6F1-935C-484F-B48A-10CD5E5269F5}"/>
                      </a:ext>
                    </a:extLst>
                  </p:cNvPr>
                  <p:cNvSpPr txBox="1"/>
                  <p:nvPr/>
                </p:nvSpPr>
                <p:spPr>
                  <a:xfrm>
                    <a:off x="3327488" y="3313584"/>
                    <a:ext cx="312906" cy="230832"/>
                  </a:xfrm>
                  <a:prstGeom prst="rect">
                    <a:avLst/>
                  </a:prstGeom>
                  <a:noFill/>
                </p:spPr>
                <p:txBody>
                  <a:bodyPr wrap="none" rtlCol="0">
                    <a:spAutoFit/>
                  </a:bodyPr>
                  <a:lstStyle/>
                  <a:p>
                    <a:pPr algn="ctr">
                      <a:buClr>
                        <a:schemeClr val="accent1"/>
                      </a:buClr>
                    </a:pPr>
                    <a:r>
                      <a:rPr lang="en-US" sz="900"/>
                      <a:t>12</a:t>
                    </a:r>
                  </a:p>
                </p:txBody>
              </p:sp>
              <p:sp>
                <p:nvSpPr>
                  <p:cNvPr id="249" name="TextBox 248">
                    <a:extLst>
                      <a:ext uri="{FF2B5EF4-FFF2-40B4-BE49-F238E27FC236}">
                        <a16:creationId xmlns="" xmlns:a16="http://schemas.microsoft.com/office/drawing/2014/main" id="{DE1CDC79-45FF-4275-82E2-EC6EB0D87C92}"/>
                      </a:ext>
                    </a:extLst>
                  </p:cNvPr>
                  <p:cNvSpPr txBox="1"/>
                  <p:nvPr/>
                </p:nvSpPr>
                <p:spPr>
                  <a:xfrm>
                    <a:off x="4040752" y="3313584"/>
                    <a:ext cx="312906" cy="230832"/>
                  </a:xfrm>
                  <a:prstGeom prst="rect">
                    <a:avLst/>
                  </a:prstGeom>
                  <a:noFill/>
                </p:spPr>
                <p:txBody>
                  <a:bodyPr wrap="none" rtlCol="0">
                    <a:spAutoFit/>
                  </a:bodyPr>
                  <a:lstStyle/>
                  <a:p>
                    <a:pPr algn="ctr">
                      <a:buClr>
                        <a:schemeClr val="accent1"/>
                      </a:buClr>
                    </a:pPr>
                    <a:r>
                      <a:rPr lang="en-US" sz="900"/>
                      <a:t>24</a:t>
                    </a:r>
                  </a:p>
                </p:txBody>
              </p:sp>
              <p:sp>
                <p:nvSpPr>
                  <p:cNvPr id="250" name="TextBox 249">
                    <a:extLst>
                      <a:ext uri="{FF2B5EF4-FFF2-40B4-BE49-F238E27FC236}">
                        <a16:creationId xmlns="" xmlns:a16="http://schemas.microsoft.com/office/drawing/2014/main" id="{8C122FB0-6270-418D-B463-39D5C4D55BC2}"/>
                      </a:ext>
                    </a:extLst>
                  </p:cNvPr>
                  <p:cNvSpPr txBox="1"/>
                  <p:nvPr/>
                </p:nvSpPr>
                <p:spPr>
                  <a:xfrm>
                    <a:off x="4744492" y="3313584"/>
                    <a:ext cx="312906" cy="230832"/>
                  </a:xfrm>
                  <a:prstGeom prst="rect">
                    <a:avLst/>
                  </a:prstGeom>
                  <a:noFill/>
                </p:spPr>
                <p:txBody>
                  <a:bodyPr wrap="none" rtlCol="0">
                    <a:spAutoFit/>
                  </a:bodyPr>
                  <a:lstStyle/>
                  <a:p>
                    <a:pPr algn="ctr">
                      <a:buClr>
                        <a:schemeClr val="accent1"/>
                      </a:buClr>
                    </a:pPr>
                    <a:r>
                      <a:rPr lang="en-US" sz="900"/>
                      <a:t>36</a:t>
                    </a:r>
                  </a:p>
                </p:txBody>
              </p:sp>
              <p:sp>
                <p:nvSpPr>
                  <p:cNvPr id="251" name="TextBox 250">
                    <a:extLst>
                      <a:ext uri="{FF2B5EF4-FFF2-40B4-BE49-F238E27FC236}">
                        <a16:creationId xmlns="" xmlns:a16="http://schemas.microsoft.com/office/drawing/2014/main" id="{06D47265-17EF-4D64-BC66-CEF5C6904425}"/>
                      </a:ext>
                    </a:extLst>
                  </p:cNvPr>
                  <p:cNvSpPr txBox="1"/>
                  <p:nvPr/>
                </p:nvSpPr>
                <p:spPr>
                  <a:xfrm>
                    <a:off x="5468392" y="3313584"/>
                    <a:ext cx="312906" cy="230832"/>
                  </a:xfrm>
                  <a:prstGeom prst="rect">
                    <a:avLst/>
                  </a:prstGeom>
                  <a:noFill/>
                </p:spPr>
                <p:txBody>
                  <a:bodyPr wrap="none" rtlCol="0">
                    <a:spAutoFit/>
                  </a:bodyPr>
                  <a:lstStyle/>
                  <a:p>
                    <a:pPr algn="ctr">
                      <a:buClr>
                        <a:schemeClr val="accent1"/>
                      </a:buClr>
                    </a:pPr>
                    <a:r>
                      <a:rPr lang="en-US" sz="900"/>
                      <a:t>48</a:t>
                    </a:r>
                  </a:p>
                </p:txBody>
              </p:sp>
            </p:grpSp>
            <p:sp>
              <p:nvSpPr>
                <p:cNvPr id="230" name="TextBox 229">
                  <a:extLst>
                    <a:ext uri="{FF2B5EF4-FFF2-40B4-BE49-F238E27FC236}">
                      <a16:creationId xmlns="" xmlns:a16="http://schemas.microsoft.com/office/drawing/2014/main" id="{7FEC4D07-27C8-4257-A1F5-BE077EF24599}"/>
                    </a:ext>
                  </a:extLst>
                </p:cNvPr>
                <p:cNvSpPr txBox="1"/>
                <p:nvPr/>
              </p:nvSpPr>
              <p:spPr>
                <a:xfrm>
                  <a:off x="3588124" y="1469213"/>
                  <a:ext cx="1619353" cy="246221"/>
                </a:xfrm>
                <a:prstGeom prst="rect">
                  <a:avLst/>
                </a:prstGeom>
                <a:noFill/>
                <a:ln w="19050">
                  <a:solidFill>
                    <a:schemeClr val="accent1"/>
                  </a:solidFill>
                </a:ln>
              </p:spPr>
              <p:txBody>
                <a:bodyPr wrap="none" rtlCol="0" anchor="ctr">
                  <a:spAutoFit/>
                </a:bodyPr>
                <a:lstStyle/>
                <a:p>
                  <a:pPr algn="r">
                    <a:buClr>
                      <a:schemeClr val="accent1"/>
                    </a:buClr>
                  </a:pPr>
                  <a:r>
                    <a:rPr lang="en-US" sz="1000" b="1"/>
                    <a:t>UACR ≥30 to ≤300 mg/g</a:t>
                  </a:r>
                </a:p>
              </p:txBody>
            </p:sp>
            <p:cxnSp>
              <p:nvCxnSpPr>
                <p:cNvPr id="422" name="Straight Connector 421">
                  <a:extLst>
                    <a:ext uri="{FF2B5EF4-FFF2-40B4-BE49-F238E27FC236}">
                      <a16:creationId xmlns="" xmlns:a16="http://schemas.microsoft.com/office/drawing/2014/main" id="{A3F2670C-2D06-4B31-98E0-F7F562935CC2}"/>
                    </a:ext>
                  </a:extLst>
                </p:cNvPr>
                <p:cNvCxnSpPr>
                  <a:cxnSpLocks/>
                </p:cNvCxnSpPr>
                <p:nvPr/>
              </p:nvCxnSpPr>
              <p:spPr>
                <a:xfrm>
                  <a:off x="2525131" y="240868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3" name="TextBox 422">
                  <a:extLst>
                    <a:ext uri="{FF2B5EF4-FFF2-40B4-BE49-F238E27FC236}">
                      <a16:creationId xmlns="" xmlns:a16="http://schemas.microsoft.com/office/drawing/2014/main" id="{A0DEA29E-BC6F-4BA6-A9D6-D0460AA0A4CC}"/>
                    </a:ext>
                  </a:extLst>
                </p:cNvPr>
                <p:cNvSpPr txBox="1"/>
                <p:nvPr/>
              </p:nvSpPr>
              <p:spPr>
                <a:xfrm>
                  <a:off x="2269207" y="2293267"/>
                  <a:ext cx="312906" cy="230832"/>
                </a:xfrm>
                <a:prstGeom prst="rect">
                  <a:avLst/>
                </a:prstGeom>
                <a:noFill/>
              </p:spPr>
              <p:txBody>
                <a:bodyPr wrap="none" rtlCol="0">
                  <a:spAutoFit/>
                </a:bodyPr>
                <a:lstStyle/>
                <a:p>
                  <a:pPr algn="r">
                    <a:buClr>
                      <a:schemeClr val="accent1"/>
                    </a:buClr>
                  </a:pPr>
                  <a:r>
                    <a:rPr lang="en-US" sz="900"/>
                    <a:t>50</a:t>
                  </a:r>
                </a:p>
              </p:txBody>
            </p:sp>
            <p:cxnSp>
              <p:nvCxnSpPr>
                <p:cNvPr id="424" name="Straight Connector 423">
                  <a:extLst>
                    <a:ext uri="{FF2B5EF4-FFF2-40B4-BE49-F238E27FC236}">
                      <a16:creationId xmlns="" xmlns:a16="http://schemas.microsoft.com/office/drawing/2014/main" id="{15861957-EBC3-4800-8299-4BCF1D05677F}"/>
                    </a:ext>
                  </a:extLst>
                </p:cNvPr>
                <p:cNvCxnSpPr>
                  <a:cxnSpLocks/>
                </p:cNvCxnSpPr>
                <p:nvPr/>
              </p:nvCxnSpPr>
              <p:spPr>
                <a:xfrm>
                  <a:off x="2512943" y="1640421"/>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5" name="TextBox 424">
                  <a:extLst>
                    <a:ext uri="{FF2B5EF4-FFF2-40B4-BE49-F238E27FC236}">
                      <a16:creationId xmlns="" xmlns:a16="http://schemas.microsoft.com/office/drawing/2014/main" id="{5FAEC0E6-C5B6-43B5-A17F-0D6A7DE7E654}"/>
                    </a:ext>
                  </a:extLst>
                </p:cNvPr>
                <p:cNvSpPr txBox="1"/>
                <p:nvPr/>
              </p:nvSpPr>
              <p:spPr>
                <a:xfrm>
                  <a:off x="2192896" y="1525005"/>
                  <a:ext cx="377026" cy="230832"/>
                </a:xfrm>
                <a:prstGeom prst="rect">
                  <a:avLst/>
                </a:prstGeom>
                <a:noFill/>
              </p:spPr>
              <p:txBody>
                <a:bodyPr wrap="none" rtlCol="0">
                  <a:spAutoFit/>
                </a:bodyPr>
                <a:lstStyle/>
                <a:p>
                  <a:pPr algn="r">
                    <a:buClr>
                      <a:schemeClr val="accent1"/>
                    </a:buClr>
                  </a:pPr>
                  <a:r>
                    <a:rPr lang="en-US" sz="900"/>
                    <a:t>100</a:t>
                  </a:r>
                </a:p>
              </p:txBody>
            </p:sp>
          </p:grpSp>
          <p:grpSp>
            <p:nvGrpSpPr>
              <p:cNvPr id="252" name="Group 251">
                <a:extLst>
                  <a:ext uri="{FF2B5EF4-FFF2-40B4-BE49-F238E27FC236}">
                    <a16:creationId xmlns="" xmlns:a16="http://schemas.microsoft.com/office/drawing/2014/main" id="{9562F155-2712-4918-A5C8-CF3C1BF7B9B6}"/>
                  </a:ext>
                </a:extLst>
              </p:cNvPr>
              <p:cNvGrpSpPr/>
              <p:nvPr/>
            </p:nvGrpSpPr>
            <p:grpSpPr>
              <a:xfrm>
                <a:off x="6984517" y="4070534"/>
                <a:ext cx="3785421" cy="2147801"/>
                <a:chOff x="2026982" y="1494599"/>
                <a:chExt cx="3785421" cy="2147801"/>
              </a:xfrm>
            </p:grpSpPr>
            <p:sp>
              <p:nvSpPr>
                <p:cNvPr id="253" name="Freeform: Shape 252">
                  <a:extLst>
                    <a:ext uri="{FF2B5EF4-FFF2-40B4-BE49-F238E27FC236}">
                      <a16:creationId xmlns="" xmlns:a16="http://schemas.microsoft.com/office/drawing/2014/main" id="{2AC79937-912C-4374-AE4E-EADAE606D70A}"/>
                    </a:ext>
                  </a:extLst>
                </p:cNvPr>
                <p:cNvSpPr/>
                <p:nvPr/>
              </p:nvSpPr>
              <p:spPr>
                <a:xfrm>
                  <a:off x="2608028" y="1566407"/>
                  <a:ext cx="3204375" cy="1701579"/>
                </a:xfrm>
                <a:custGeom>
                  <a:avLst/>
                  <a:gdLst>
                    <a:gd name="connsiteX0" fmla="*/ 0 w 3204375"/>
                    <a:gd name="connsiteY0" fmla="*/ 0 h 1701579"/>
                    <a:gd name="connsiteX1" fmla="*/ 0 w 3204375"/>
                    <a:gd name="connsiteY1" fmla="*/ 1701579 h 1701579"/>
                    <a:gd name="connsiteX2" fmla="*/ 3204375 w 3204375"/>
                    <a:gd name="connsiteY2" fmla="*/ 1701579 h 1701579"/>
                  </a:gdLst>
                  <a:ahLst/>
                  <a:cxnLst>
                    <a:cxn ang="0">
                      <a:pos x="connsiteX0" y="connsiteY0"/>
                    </a:cxn>
                    <a:cxn ang="0">
                      <a:pos x="connsiteX1" y="connsiteY1"/>
                    </a:cxn>
                    <a:cxn ang="0">
                      <a:pos x="connsiteX2" y="connsiteY2"/>
                    </a:cxn>
                  </a:cxnLst>
                  <a:rect l="l" t="t" r="r" b="b"/>
                  <a:pathLst>
                    <a:path w="3204375" h="1701579">
                      <a:moveTo>
                        <a:pt x="0" y="0"/>
                      </a:moveTo>
                      <a:lnTo>
                        <a:pt x="0" y="1701579"/>
                      </a:lnTo>
                      <a:lnTo>
                        <a:pt x="3204375" y="170157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4" name="Straight Connector 253">
                  <a:extLst>
                    <a:ext uri="{FF2B5EF4-FFF2-40B4-BE49-F238E27FC236}">
                      <a16:creationId xmlns="" xmlns:a16="http://schemas.microsoft.com/office/drawing/2014/main" id="{10E2A5BF-49EF-41C2-A87D-F69D929EA628}"/>
                    </a:ext>
                  </a:extLst>
                </p:cNvPr>
                <p:cNvCxnSpPr>
                  <a:cxnSpLocks/>
                </p:cNvCxnSpPr>
                <p:nvPr/>
              </p:nvCxnSpPr>
              <p:spPr>
                <a:xfrm>
                  <a:off x="2521433" y="200506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5837D6DE-84EF-40F9-B4BA-36521A01127D}"/>
                    </a:ext>
                  </a:extLst>
                </p:cNvPr>
                <p:cNvCxnSpPr>
                  <a:cxnSpLocks/>
                </p:cNvCxnSpPr>
                <p:nvPr/>
              </p:nvCxnSpPr>
              <p:spPr>
                <a:xfrm>
                  <a:off x="2521433" y="279196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F6F9B611-1BB6-4704-AFC9-B5D5CCBAA302}"/>
                    </a:ext>
                  </a:extLst>
                </p:cNvPr>
                <p:cNvCxnSpPr>
                  <a:cxnSpLocks/>
                </p:cNvCxnSpPr>
                <p:nvPr/>
              </p:nvCxnSpPr>
              <p:spPr>
                <a:xfrm>
                  <a:off x="2521433" y="318611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 xmlns:a16="http://schemas.microsoft.com/office/drawing/2014/main" id="{3A942C3B-CCA7-4448-BB3F-5034CCBB9494}"/>
                    </a:ext>
                  </a:extLst>
                </p:cNvPr>
                <p:cNvCxnSpPr>
                  <a:cxnSpLocks/>
                </p:cNvCxnSpPr>
                <p:nvPr/>
              </p:nvCxnSpPr>
              <p:spPr>
                <a:xfrm rot="5400000">
                  <a:off x="306912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 xmlns:a16="http://schemas.microsoft.com/office/drawing/2014/main" id="{81442835-793E-4E5E-B791-4C5C9047E992}"/>
                    </a:ext>
                  </a:extLst>
                </p:cNvPr>
                <p:cNvCxnSpPr>
                  <a:cxnSpLocks/>
                </p:cNvCxnSpPr>
                <p:nvPr/>
              </p:nvCxnSpPr>
              <p:spPr>
                <a:xfrm rot="5400000">
                  <a:off x="2707170"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 xmlns:a16="http://schemas.microsoft.com/office/drawing/2014/main" id="{F3F2D1B8-58DC-4514-B515-A5DB64FBE3A4}"/>
                    </a:ext>
                  </a:extLst>
                </p:cNvPr>
                <p:cNvCxnSpPr>
                  <a:cxnSpLocks/>
                </p:cNvCxnSpPr>
                <p:nvPr/>
              </p:nvCxnSpPr>
              <p:spPr>
                <a:xfrm rot="5400000">
                  <a:off x="343583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 xmlns:a16="http://schemas.microsoft.com/office/drawing/2014/main" id="{9128D504-4957-445D-A56F-BFAED2AC5913}"/>
                    </a:ext>
                  </a:extLst>
                </p:cNvPr>
                <p:cNvCxnSpPr>
                  <a:cxnSpLocks/>
                </p:cNvCxnSpPr>
                <p:nvPr/>
              </p:nvCxnSpPr>
              <p:spPr>
                <a:xfrm rot="5400000">
                  <a:off x="415037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 xmlns:a16="http://schemas.microsoft.com/office/drawing/2014/main" id="{5784A1B6-494F-4123-B1FD-85159139E61B}"/>
                    </a:ext>
                  </a:extLst>
                </p:cNvPr>
                <p:cNvCxnSpPr>
                  <a:cxnSpLocks/>
                </p:cNvCxnSpPr>
                <p:nvPr/>
              </p:nvCxnSpPr>
              <p:spPr>
                <a:xfrm rot="5400000">
                  <a:off x="48552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 xmlns:a16="http://schemas.microsoft.com/office/drawing/2014/main" id="{4FFC906C-ED71-465D-8E77-0A9339C346CB}"/>
                    </a:ext>
                  </a:extLst>
                </p:cNvPr>
                <p:cNvCxnSpPr>
                  <a:cxnSpLocks/>
                </p:cNvCxnSpPr>
                <p:nvPr/>
              </p:nvCxnSpPr>
              <p:spPr>
                <a:xfrm rot="5400000">
                  <a:off x="5579122" y="331370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3" name="TextBox 262">
                  <a:extLst>
                    <a:ext uri="{FF2B5EF4-FFF2-40B4-BE49-F238E27FC236}">
                      <a16:creationId xmlns="" xmlns:a16="http://schemas.microsoft.com/office/drawing/2014/main" id="{A84D39BE-001C-4DEE-B18F-8C6A9191A7FF}"/>
                    </a:ext>
                  </a:extLst>
                </p:cNvPr>
                <p:cNvSpPr txBox="1"/>
                <p:nvPr/>
              </p:nvSpPr>
              <p:spPr>
                <a:xfrm>
                  <a:off x="2329655" y="3070696"/>
                  <a:ext cx="248786" cy="230832"/>
                </a:xfrm>
                <a:prstGeom prst="rect">
                  <a:avLst/>
                </a:prstGeom>
                <a:noFill/>
              </p:spPr>
              <p:txBody>
                <a:bodyPr wrap="none" rtlCol="0">
                  <a:spAutoFit/>
                </a:bodyPr>
                <a:lstStyle/>
                <a:p>
                  <a:pPr algn="r">
                    <a:buClr>
                      <a:schemeClr val="accent1"/>
                    </a:buClr>
                  </a:pPr>
                  <a:r>
                    <a:rPr lang="en-US" sz="900"/>
                    <a:t>0</a:t>
                  </a:r>
                </a:p>
              </p:txBody>
            </p:sp>
            <p:sp>
              <p:nvSpPr>
                <p:cNvPr id="264" name="TextBox 263">
                  <a:extLst>
                    <a:ext uri="{FF2B5EF4-FFF2-40B4-BE49-F238E27FC236}">
                      <a16:creationId xmlns="" xmlns:a16="http://schemas.microsoft.com/office/drawing/2014/main" id="{3E2905CC-E198-4807-BD36-39BD577BDEFB}"/>
                    </a:ext>
                  </a:extLst>
                </p:cNvPr>
                <p:cNvSpPr txBox="1"/>
                <p:nvPr/>
              </p:nvSpPr>
              <p:spPr>
                <a:xfrm>
                  <a:off x="2201389" y="2676549"/>
                  <a:ext cx="377026" cy="230832"/>
                </a:xfrm>
                <a:prstGeom prst="rect">
                  <a:avLst/>
                </a:prstGeom>
                <a:noFill/>
              </p:spPr>
              <p:txBody>
                <a:bodyPr wrap="none" rtlCol="0">
                  <a:spAutoFit/>
                </a:bodyPr>
                <a:lstStyle/>
                <a:p>
                  <a:pPr algn="r">
                    <a:buClr>
                      <a:schemeClr val="accent1"/>
                    </a:buClr>
                  </a:pPr>
                  <a:r>
                    <a:rPr lang="en-US" sz="900"/>
                    <a:t>200</a:t>
                  </a:r>
                </a:p>
              </p:txBody>
            </p:sp>
            <p:sp>
              <p:nvSpPr>
                <p:cNvPr id="265" name="TextBox 264">
                  <a:extLst>
                    <a:ext uri="{FF2B5EF4-FFF2-40B4-BE49-F238E27FC236}">
                      <a16:creationId xmlns="" xmlns:a16="http://schemas.microsoft.com/office/drawing/2014/main" id="{86D58E59-14F5-4E21-A1EF-AC96890A9D8D}"/>
                    </a:ext>
                  </a:extLst>
                </p:cNvPr>
                <p:cNvSpPr txBox="1"/>
                <p:nvPr/>
              </p:nvSpPr>
              <p:spPr>
                <a:xfrm>
                  <a:off x="2201389" y="1889644"/>
                  <a:ext cx="377026" cy="230832"/>
                </a:xfrm>
                <a:prstGeom prst="rect">
                  <a:avLst/>
                </a:prstGeom>
                <a:noFill/>
              </p:spPr>
              <p:txBody>
                <a:bodyPr wrap="none" rtlCol="0">
                  <a:spAutoFit/>
                </a:bodyPr>
                <a:lstStyle/>
                <a:p>
                  <a:pPr algn="r">
                    <a:buClr>
                      <a:schemeClr val="accent1"/>
                    </a:buClr>
                  </a:pPr>
                  <a:r>
                    <a:rPr lang="en-US" sz="900"/>
                    <a:t>600</a:t>
                  </a:r>
                </a:p>
              </p:txBody>
            </p:sp>
            <p:sp>
              <p:nvSpPr>
                <p:cNvPr id="266" name="TextBox 265">
                  <a:extLst>
                    <a:ext uri="{FF2B5EF4-FFF2-40B4-BE49-F238E27FC236}">
                      <a16:creationId xmlns="" xmlns:a16="http://schemas.microsoft.com/office/drawing/2014/main" id="{194F554D-36E4-4808-9C9D-58C3C0654719}"/>
                    </a:ext>
                  </a:extLst>
                </p:cNvPr>
                <p:cNvSpPr txBox="1"/>
                <p:nvPr/>
              </p:nvSpPr>
              <p:spPr>
                <a:xfrm rot="16200000">
                  <a:off x="1527486" y="2212201"/>
                  <a:ext cx="1229824" cy="230832"/>
                </a:xfrm>
                <a:prstGeom prst="rect">
                  <a:avLst/>
                </a:prstGeom>
                <a:noFill/>
              </p:spPr>
              <p:txBody>
                <a:bodyPr wrap="none" rtlCol="0">
                  <a:spAutoFit/>
                </a:bodyPr>
                <a:lstStyle/>
                <a:p>
                  <a:pPr algn="ctr">
                    <a:buClr>
                      <a:schemeClr val="accent1"/>
                    </a:buClr>
                  </a:pPr>
                  <a:r>
                    <a:rPr lang="en-US" sz="900" b="1"/>
                    <a:t>Mean UACR (mg/g)</a:t>
                  </a:r>
                </a:p>
              </p:txBody>
            </p:sp>
            <p:sp>
              <p:nvSpPr>
                <p:cNvPr id="267" name="TextBox 266">
                  <a:extLst>
                    <a:ext uri="{FF2B5EF4-FFF2-40B4-BE49-F238E27FC236}">
                      <a16:creationId xmlns="" xmlns:a16="http://schemas.microsoft.com/office/drawing/2014/main" id="{3F141714-3118-4E84-A792-12B691DD01F3}"/>
                    </a:ext>
                  </a:extLst>
                </p:cNvPr>
                <p:cNvSpPr txBox="1"/>
                <p:nvPr/>
              </p:nvSpPr>
              <p:spPr>
                <a:xfrm>
                  <a:off x="3614600" y="3411568"/>
                  <a:ext cx="1217000" cy="230832"/>
                </a:xfrm>
                <a:prstGeom prst="rect">
                  <a:avLst/>
                </a:prstGeom>
                <a:noFill/>
              </p:spPr>
              <p:txBody>
                <a:bodyPr wrap="none" rtlCol="0">
                  <a:spAutoFit/>
                </a:bodyPr>
                <a:lstStyle/>
                <a:p>
                  <a:pPr algn="ctr">
                    <a:buClr>
                      <a:schemeClr val="accent1"/>
                    </a:buClr>
                  </a:pPr>
                  <a:r>
                    <a:rPr lang="en-US" sz="900" b="1"/>
                    <a:t>Month of follow-up</a:t>
                  </a:r>
                </a:p>
              </p:txBody>
            </p:sp>
            <p:grpSp>
              <p:nvGrpSpPr>
                <p:cNvPr id="268" name="Group 267">
                  <a:extLst>
                    <a:ext uri="{FF2B5EF4-FFF2-40B4-BE49-F238E27FC236}">
                      <a16:creationId xmlns="" xmlns:a16="http://schemas.microsoft.com/office/drawing/2014/main" id="{530DC344-375B-4DF5-BB25-09EC13DECF67}"/>
                    </a:ext>
                  </a:extLst>
                </p:cNvPr>
                <p:cNvGrpSpPr/>
                <p:nvPr/>
              </p:nvGrpSpPr>
              <p:grpSpPr>
                <a:xfrm>
                  <a:off x="2624846" y="3313584"/>
                  <a:ext cx="3156455" cy="230832"/>
                  <a:chOff x="2624846" y="3313584"/>
                  <a:chExt cx="3156455" cy="230832"/>
                </a:xfrm>
              </p:grpSpPr>
              <p:sp>
                <p:nvSpPr>
                  <p:cNvPr id="294" name="TextBox 293">
                    <a:extLst>
                      <a:ext uri="{FF2B5EF4-FFF2-40B4-BE49-F238E27FC236}">
                        <a16:creationId xmlns="" xmlns:a16="http://schemas.microsoft.com/office/drawing/2014/main" id="{A246DC41-7365-4D15-A864-FE0A0CAC7DCC}"/>
                      </a:ext>
                    </a:extLst>
                  </p:cNvPr>
                  <p:cNvSpPr txBox="1"/>
                  <p:nvPr/>
                </p:nvSpPr>
                <p:spPr>
                  <a:xfrm>
                    <a:off x="2624846" y="3313584"/>
                    <a:ext cx="248786" cy="230832"/>
                  </a:xfrm>
                  <a:prstGeom prst="rect">
                    <a:avLst/>
                  </a:prstGeom>
                  <a:noFill/>
                </p:spPr>
                <p:txBody>
                  <a:bodyPr wrap="none" rtlCol="0">
                    <a:spAutoFit/>
                  </a:bodyPr>
                  <a:lstStyle/>
                  <a:p>
                    <a:pPr algn="ctr">
                      <a:buClr>
                        <a:schemeClr val="accent1"/>
                      </a:buClr>
                    </a:pPr>
                    <a:r>
                      <a:rPr lang="en-US" sz="900"/>
                      <a:t>0</a:t>
                    </a:r>
                  </a:p>
                </p:txBody>
              </p:sp>
              <p:sp>
                <p:nvSpPr>
                  <p:cNvPr id="295" name="TextBox 294">
                    <a:extLst>
                      <a:ext uri="{FF2B5EF4-FFF2-40B4-BE49-F238E27FC236}">
                        <a16:creationId xmlns="" xmlns:a16="http://schemas.microsoft.com/office/drawing/2014/main" id="{BFC544BC-6241-4EFE-ACC5-E93144003780}"/>
                      </a:ext>
                    </a:extLst>
                  </p:cNvPr>
                  <p:cNvSpPr txBox="1"/>
                  <p:nvPr/>
                </p:nvSpPr>
                <p:spPr>
                  <a:xfrm>
                    <a:off x="2991558" y="3313584"/>
                    <a:ext cx="248786" cy="230832"/>
                  </a:xfrm>
                  <a:prstGeom prst="rect">
                    <a:avLst/>
                  </a:prstGeom>
                  <a:noFill/>
                </p:spPr>
                <p:txBody>
                  <a:bodyPr wrap="none" rtlCol="0">
                    <a:spAutoFit/>
                  </a:bodyPr>
                  <a:lstStyle/>
                  <a:p>
                    <a:pPr algn="ctr">
                      <a:buClr>
                        <a:schemeClr val="accent1"/>
                      </a:buClr>
                    </a:pPr>
                    <a:r>
                      <a:rPr lang="en-US" sz="900"/>
                      <a:t>6</a:t>
                    </a:r>
                  </a:p>
                </p:txBody>
              </p:sp>
              <p:sp>
                <p:nvSpPr>
                  <p:cNvPr id="296" name="TextBox 295">
                    <a:extLst>
                      <a:ext uri="{FF2B5EF4-FFF2-40B4-BE49-F238E27FC236}">
                        <a16:creationId xmlns="" xmlns:a16="http://schemas.microsoft.com/office/drawing/2014/main" id="{5632EF0F-86C0-484B-8F59-F5D24A90D4DE}"/>
                      </a:ext>
                    </a:extLst>
                  </p:cNvPr>
                  <p:cNvSpPr txBox="1"/>
                  <p:nvPr/>
                </p:nvSpPr>
                <p:spPr>
                  <a:xfrm>
                    <a:off x="3327488" y="3313584"/>
                    <a:ext cx="312906" cy="230832"/>
                  </a:xfrm>
                  <a:prstGeom prst="rect">
                    <a:avLst/>
                  </a:prstGeom>
                  <a:noFill/>
                </p:spPr>
                <p:txBody>
                  <a:bodyPr wrap="none" rtlCol="0">
                    <a:spAutoFit/>
                  </a:bodyPr>
                  <a:lstStyle/>
                  <a:p>
                    <a:pPr algn="ctr">
                      <a:buClr>
                        <a:schemeClr val="accent1"/>
                      </a:buClr>
                    </a:pPr>
                    <a:r>
                      <a:rPr lang="en-US" sz="900"/>
                      <a:t>12</a:t>
                    </a:r>
                  </a:p>
                </p:txBody>
              </p:sp>
              <p:sp>
                <p:nvSpPr>
                  <p:cNvPr id="297" name="TextBox 296">
                    <a:extLst>
                      <a:ext uri="{FF2B5EF4-FFF2-40B4-BE49-F238E27FC236}">
                        <a16:creationId xmlns="" xmlns:a16="http://schemas.microsoft.com/office/drawing/2014/main" id="{9DDF8736-0EAA-48AC-BFEF-01F61B08499B}"/>
                      </a:ext>
                    </a:extLst>
                  </p:cNvPr>
                  <p:cNvSpPr txBox="1"/>
                  <p:nvPr/>
                </p:nvSpPr>
                <p:spPr>
                  <a:xfrm>
                    <a:off x="4040758" y="3313584"/>
                    <a:ext cx="312906" cy="230832"/>
                  </a:xfrm>
                  <a:prstGeom prst="rect">
                    <a:avLst/>
                  </a:prstGeom>
                  <a:noFill/>
                </p:spPr>
                <p:txBody>
                  <a:bodyPr wrap="none" rtlCol="0">
                    <a:spAutoFit/>
                  </a:bodyPr>
                  <a:lstStyle/>
                  <a:p>
                    <a:pPr algn="ctr">
                      <a:buClr>
                        <a:schemeClr val="accent1"/>
                      </a:buClr>
                    </a:pPr>
                    <a:r>
                      <a:rPr lang="en-US" sz="900"/>
                      <a:t>24</a:t>
                    </a:r>
                  </a:p>
                </p:txBody>
              </p:sp>
              <p:sp>
                <p:nvSpPr>
                  <p:cNvPr id="298" name="TextBox 297">
                    <a:extLst>
                      <a:ext uri="{FF2B5EF4-FFF2-40B4-BE49-F238E27FC236}">
                        <a16:creationId xmlns="" xmlns:a16="http://schemas.microsoft.com/office/drawing/2014/main" id="{8B50533A-93E6-4915-8DE2-74548F9E3218}"/>
                      </a:ext>
                    </a:extLst>
                  </p:cNvPr>
                  <p:cNvSpPr txBox="1"/>
                  <p:nvPr/>
                </p:nvSpPr>
                <p:spPr>
                  <a:xfrm>
                    <a:off x="4744495" y="3313584"/>
                    <a:ext cx="312906" cy="230832"/>
                  </a:xfrm>
                  <a:prstGeom prst="rect">
                    <a:avLst/>
                  </a:prstGeom>
                  <a:noFill/>
                </p:spPr>
                <p:txBody>
                  <a:bodyPr wrap="none" rtlCol="0">
                    <a:spAutoFit/>
                  </a:bodyPr>
                  <a:lstStyle/>
                  <a:p>
                    <a:pPr algn="ctr">
                      <a:buClr>
                        <a:schemeClr val="accent1"/>
                      </a:buClr>
                    </a:pPr>
                    <a:r>
                      <a:rPr lang="en-US" sz="900"/>
                      <a:t>36</a:t>
                    </a:r>
                  </a:p>
                </p:txBody>
              </p:sp>
              <p:sp>
                <p:nvSpPr>
                  <p:cNvPr id="299" name="TextBox 298">
                    <a:extLst>
                      <a:ext uri="{FF2B5EF4-FFF2-40B4-BE49-F238E27FC236}">
                        <a16:creationId xmlns="" xmlns:a16="http://schemas.microsoft.com/office/drawing/2014/main" id="{03F6BBB9-A77B-4479-A4D0-68B2D5195690}"/>
                      </a:ext>
                    </a:extLst>
                  </p:cNvPr>
                  <p:cNvSpPr txBox="1"/>
                  <p:nvPr/>
                </p:nvSpPr>
                <p:spPr>
                  <a:xfrm>
                    <a:off x="5468395" y="3313584"/>
                    <a:ext cx="312906" cy="230832"/>
                  </a:xfrm>
                  <a:prstGeom prst="rect">
                    <a:avLst/>
                  </a:prstGeom>
                  <a:noFill/>
                </p:spPr>
                <p:txBody>
                  <a:bodyPr wrap="none" rtlCol="0">
                    <a:spAutoFit/>
                  </a:bodyPr>
                  <a:lstStyle/>
                  <a:p>
                    <a:pPr algn="ctr">
                      <a:buClr>
                        <a:schemeClr val="accent1"/>
                      </a:buClr>
                    </a:pPr>
                    <a:r>
                      <a:rPr lang="en-US" sz="900"/>
                      <a:t>48</a:t>
                    </a:r>
                  </a:p>
                </p:txBody>
              </p:sp>
            </p:grpSp>
            <p:sp>
              <p:nvSpPr>
                <p:cNvPr id="278" name="TextBox 277">
                  <a:extLst>
                    <a:ext uri="{FF2B5EF4-FFF2-40B4-BE49-F238E27FC236}">
                      <a16:creationId xmlns="" xmlns:a16="http://schemas.microsoft.com/office/drawing/2014/main" id="{6CBD6C29-440F-4724-9F7C-FD02FD22F346}"/>
                    </a:ext>
                  </a:extLst>
                </p:cNvPr>
                <p:cNvSpPr txBox="1"/>
                <p:nvPr/>
              </p:nvSpPr>
              <p:spPr>
                <a:xfrm>
                  <a:off x="3651473" y="1499108"/>
                  <a:ext cx="1220206" cy="246221"/>
                </a:xfrm>
                <a:prstGeom prst="rect">
                  <a:avLst/>
                </a:prstGeom>
                <a:noFill/>
                <a:ln w="19050">
                  <a:solidFill>
                    <a:schemeClr val="accent1"/>
                  </a:solidFill>
                </a:ln>
              </p:spPr>
              <p:txBody>
                <a:bodyPr wrap="none" rtlCol="0" anchor="ctr">
                  <a:spAutoFit/>
                </a:bodyPr>
                <a:lstStyle/>
                <a:p>
                  <a:pPr algn="r">
                    <a:buClr>
                      <a:schemeClr val="accent1"/>
                    </a:buClr>
                  </a:pPr>
                  <a:r>
                    <a:rPr lang="en-US" sz="1000" b="1"/>
                    <a:t>UACR &gt;300 mg/g</a:t>
                  </a:r>
                </a:p>
              </p:txBody>
            </p:sp>
            <p:cxnSp>
              <p:nvCxnSpPr>
                <p:cNvPr id="360" name="Straight Connector 359">
                  <a:extLst>
                    <a:ext uri="{FF2B5EF4-FFF2-40B4-BE49-F238E27FC236}">
                      <a16:creationId xmlns="" xmlns:a16="http://schemas.microsoft.com/office/drawing/2014/main" id="{29CF9D33-2446-4358-8828-4217BAF8E627}"/>
                    </a:ext>
                  </a:extLst>
                </p:cNvPr>
                <p:cNvCxnSpPr>
                  <a:cxnSpLocks/>
                </p:cNvCxnSpPr>
                <p:nvPr/>
              </p:nvCxnSpPr>
              <p:spPr>
                <a:xfrm>
                  <a:off x="2519848" y="23978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1" name="TextBox 360">
                  <a:extLst>
                    <a:ext uri="{FF2B5EF4-FFF2-40B4-BE49-F238E27FC236}">
                      <a16:creationId xmlns="" xmlns:a16="http://schemas.microsoft.com/office/drawing/2014/main" id="{AE77CE4D-8A2A-49E3-9489-CD0C96A32D05}"/>
                    </a:ext>
                  </a:extLst>
                </p:cNvPr>
                <p:cNvSpPr txBox="1"/>
                <p:nvPr/>
              </p:nvSpPr>
              <p:spPr>
                <a:xfrm>
                  <a:off x="2199805" y="2282386"/>
                  <a:ext cx="377026" cy="230832"/>
                </a:xfrm>
                <a:prstGeom prst="rect">
                  <a:avLst/>
                </a:prstGeom>
                <a:noFill/>
              </p:spPr>
              <p:txBody>
                <a:bodyPr wrap="none" rtlCol="0">
                  <a:spAutoFit/>
                </a:bodyPr>
                <a:lstStyle/>
                <a:p>
                  <a:pPr algn="r">
                    <a:buClr>
                      <a:schemeClr val="accent1"/>
                    </a:buClr>
                  </a:pPr>
                  <a:r>
                    <a:rPr lang="en-US" sz="900"/>
                    <a:t>400</a:t>
                  </a:r>
                </a:p>
              </p:txBody>
            </p:sp>
            <p:cxnSp>
              <p:nvCxnSpPr>
                <p:cNvPr id="362" name="Straight Connector 361">
                  <a:extLst>
                    <a:ext uri="{FF2B5EF4-FFF2-40B4-BE49-F238E27FC236}">
                      <a16:creationId xmlns="" xmlns:a16="http://schemas.microsoft.com/office/drawing/2014/main" id="{196C38F7-4E50-4B98-8F5E-2466FC507B15}"/>
                    </a:ext>
                  </a:extLst>
                </p:cNvPr>
                <p:cNvCxnSpPr>
                  <a:cxnSpLocks/>
                </p:cNvCxnSpPr>
                <p:nvPr/>
              </p:nvCxnSpPr>
              <p:spPr>
                <a:xfrm>
                  <a:off x="2521433" y="1610015"/>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3" name="TextBox 362">
                  <a:extLst>
                    <a:ext uri="{FF2B5EF4-FFF2-40B4-BE49-F238E27FC236}">
                      <a16:creationId xmlns="" xmlns:a16="http://schemas.microsoft.com/office/drawing/2014/main" id="{D62A5272-F463-4576-92B4-FEF15DA118E5}"/>
                    </a:ext>
                  </a:extLst>
                </p:cNvPr>
                <p:cNvSpPr txBox="1"/>
                <p:nvPr/>
              </p:nvSpPr>
              <p:spPr>
                <a:xfrm>
                  <a:off x="2201389" y="1494599"/>
                  <a:ext cx="377026" cy="230832"/>
                </a:xfrm>
                <a:prstGeom prst="rect">
                  <a:avLst/>
                </a:prstGeom>
                <a:noFill/>
              </p:spPr>
              <p:txBody>
                <a:bodyPr wrap="none" rtlCol="0">
                  <a:spAutoFit/>
                </a:bodyPr>
                <a:lstStyle/>
                <a:p>
                  <a:pPr algn="r">
                    <a:buClr>
                      <a:schemeClr val="accent1"/>
                    </a:buClr>
                  </a:pPr>
                  <a:r>
                    <a:rPr lang="en-US" sz="900"/>
                    <a:t>800</a:t>
                  </a:r>
                </a:p>
              </p:txBody>
            </p:sp>
          </p:grpSp>
          <p:grpSp>
            <p:nvGrpSpPr>
              <p:cNvPr id="334" name="Group 333">
                <a:extLst>
                  <a:ext uri="{FF2B5EF4-FFF2-40B4-BE49-F238E27FC236}">
                    <a16:creationId xmlns="" xmlns:a16="http://schemas.microsoft.com/office/drawing/2014/main" id="{B7BCBCB1-6B87-43E9-9C02-8985606BD197}"/>
                  </a:ext>
                </a:extLst>
              </p:cNvPr>
              <p:cNvGrpSpPr/>
              <p:nvPr/>
            </p:nvGrpSpPr>
            <p:grpSpPr>
              <a:xfrm>
                <a:off x="8037248" y="1753951"/>
                <a:ext cx="2596303" cy="636199"/>
                <a:chOff x="8037248" y="1753951"/>
                <a:chExt cx="2596303" cy="636199"/>
              </a:xfrm>
            </p:grpSpPr>
            <p:grpSp>
              <p:nvGrpSpPr>
                <p:cNvPr id="304" name="Group 303">
                  <a:extLst>
                    <a:ext uri="{FF2B5EF4-FFF2-40B4-BE49-F238E27FC236}">
                      <a16:creationId xmlns="" xmlns:a16="http://schemas.microsoft.com/office/drawing/2014/main" id="{6A06BC2E-EC91-4709-BFC3-81DB46D7FE4C}"/>
                    </a:ext>
                  </a:extLst>
                </p:cNvPr>
                <p:cNvGrpSpPr/>
                <p:nvPr/>
              </p:nvGrpSpPr>
              <p:grpSpPr>
                <a:xfrm>
                  <a:off x="8037248" y="2266064"/>
                  <a:ext cx="91440" cy="124086"/>
                  <a:chOff x="1117989" y="1820921"/>
                  <a:chExt cx="91440" cy="94553"/>
                </a:xfrm>
              </p:grpSpPr>
              <p:cxnSp>
                <p:nvCxnSpPr>
                  <p:cNvPr id="305" name="Straight Connector 304">
                    <a:extLst>
                      <a:ext uri="{FF2B5EF4-FFF2-40B4-BE49-F238E27FC236}">
                        <a16:creationId xmlns="" xmlns:a16="http://schemas.microsoft.com/office/drawing/2014/main" id="{B8243994-6CF0-413A-B8BC-68926556AFDD}"/>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 xmlns:a16="http://schemas.microsoft.com/office/drawing/2014/main" id="{70E758A3-1CC5-4070-87F4-8CE82946E38A}"/>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 xmlns:a16="http://schemas.microsoft.com/office/drawing/2014/main" id="{915EB460-BE2F-4E93-B20B-657048277E4F}"/>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 xmlns:a16="http://schemas.microsoft.com/office/drawing/2014/main" id="{F8FAB5B7-F7F7-4334-8BE2-BFA1B30CCCA7}"/>
                    </a:ext>
                  </a:extLst>
                </p:cNvPr>
                <p:cNvGrpSpPr/>
                <p:nvPr/>
              </p:nvGrpSpPr>
              <p:grpSpPr>
                <a:xfrm>
                  <a:off x="8398465" y="2139101"/>
                  <a:ext cx="91440" cy="145133"/>
                  <a:chOff x="1117989" y="1820921"/>
                  <a:chExt cx="91440" cy="94553"/>
                </a:xfrm>
              </p:grpSpPr>
              <p:cxnSp>
                <p:nvCxnSpPr>
                  <p:cNvPr id="313" name="Straight Connector 312">
                    <a:extLst>
                      <a:ext uri="{FF2B5EF4-FFF2-40B4-BE49-F238E27FC236}">
                        <a16:creationId xmlns="" xmlns:a16="http://schemas.microsoft.com/office/drawing/2014/main" id="{43CF05E3-B9FA-46DA-AB8B-F0AD1882135A}"/>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 xmlns:a16="http://schemas.microsoft.com/office/drawing/2014/main" id="{0D755386-F70F-4304-8880-9450A3223FFA}"/>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 xmlns:a16="http://schemas.microsoft.com/office/drawing/2014/main" id="{AA33EF9D-2549-4525-8F6E-9F621502D33D}"/>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16" name="Group 315">
                  <a:extLst>
                    <a:ext uri="{FF2B5EF4-FFF2-40B4-BE49-F238E27FC236}">
                      <a16:creationId xmlns="" xmlns:a16="http://schemas.microsoft.com/office/drawing/2014/main" id="{EFB9E8A7-BDE3-403B-B129-C070D061A608}"/>
                    </a:ext>
                  </a:extLst>
                </p:cNvPr>
                <p:cNvGrpSpPr/>
                <p:nvPr/>
              </p:nvGrpSpPr>
              <p:grpSpPr>
                <a:xfrm>
                  <a:off x="9107907" y="2032957"/>
                  <a:ext cx="91440" cy="170076"/>
                  <a:chOff x="1117989" y="1820921"/>
                  <a:chExt cx="91440" cy="94553"/>
                </a:xfrm>
              </p:grpSpPr>
              <p:cxnSp>
                <p:nvCxnSpPr>
                  <p:cNvPr id="317" name="Straight Connector 316">
                    <a:extLst>
                      <a:ext uri="{FF2B5EF4-FFF2-40B4-BE49-F238E27FC236}">
                        <a16:creationId xmlns="" xmlns:a16="http://schemas.microsoft.com/office/drawing/2014/main" id="{C3D2B7F2-6A4F-4B8C-A459-AAF7BB845339}"/>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 xmlns:a16="http://schemas.microsoft.com/office/drawing/2014/main" id="{5CB39078-E1A0-4E8D-9059-CD8777C599D1}"/>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 xmlns:a16="http://schemas.microsoft.com/office/drawing/2014/main" id="{6A51A912-668F-4E76-97CE-872CC7640ED1}"/>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20" name="Group 319">
                  <a:extLst>
                    <a:ext uri="{FF2B5EF4-FFF2-40B4-BE49-F238E27FC236}">
                      <a16:creationId xmlns="" xmlns:a16="http://schemas.microsoft.com/office/drawing/2014/main" id="{D9154FD2-3A78-4607-9EB2-8E551E55A21D}"/>
                    </a:ext>
                  </a:extLst>
                </p:cNvPr>
                <p:cNvGrpSpPr/>
                <p:nvPr/>
              </p:nvGrpSpPr>
              <p:grpSpPr>
                <a:xfrm>
                  <a:off x="9824334" y="1889217"/>
                  <a:ext cx="91440" cy="214961"/>
                  <a:chOff x="1117989" y="1820921"/>
                  <a:chExt cx="91440" cy="94553"/>
                </a:xfrm>
              </p:grpSpPr>
              <p:cxnSp>
                <p:nvCxnSpPr>
                  <p:cNvPr id="321" name="Straight Connector 320">
                    <a:extLst>
                      <a:ext uri="{FF2B5EF4-FFF2-40B4-BE49-F238E27FC236}">
                        <a16:creationId xmlns="" xmlns:a16="http://schemas.microsoft.com/office/drawing/2014/main" id="{6D16F62F-D9BC-4735-943F-E8D0936D6EAB}"/>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 xmlns:a16="http://schemas.microsoft.com/office/drawing/2014/main" id="{1D012E1B-B772-4E0B-BB3E-834A9C9C3EE7}"/>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 xmlns:a16="http://schemas.microsoft.com/office/drawing/2014/main" id="{FD6479C3-9BDA-47A7-B7CA-059516EF92CE}"/>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24" name="Group 323">
                  <a:extLst>
                    <a:ext uri="{FF2B5EF4-FFF2-40B4-BE49-F238E27FC236}">
                      <a16:creationId xmlns="" xmlns:a16="http://schemas.microsoft.com/office/drawing/2014/main" id="{A6167A3F-8A8B-4748-884D-19FEEA4B4B72}"/>
                    </a:ext>
                  </a:extLst>
                </p:cNvPr>
                <p:cNvGrpSpPr/>
                <p:nvPr/>
              </p:nvGrpSpPr>
              <p:grpSpPr>
                <a:xfrm>
                  <a:off x="10542111" y="1753951"/>
                  <a:ext cx="91440" cy="247843"/>
                  <a:chOff x="1117989" y="1820921"/>
                  <a:chExt cx="91440" cy="94553"/>
                </a:xfrm>
              </p:grpSpPr>
              <p:cxnSp>
                <p:nvCxnSpPr>
                  <p:cNvPr id="325" name="Straight Connector 324">
                    <a:extLst>
                      <a:ext uri="{FF2B5EF4-FFF2-40B4-BE49-F238E27FC236}">
                        <a16:creationId xmlns="" xmlns:a16="http://schemas.microsoft.com/office/drawing/2014/main" id="{4B16862C-BA8F-4D4B-BFA4-EF2BC30CBED3}"/>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 xmlns:a16="http://schemas.microsoft.com/office/drawing/2014/main" id="{966EE47D-F768-4DDB-B1F3-2C0FD3A70BA1}"/>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 xmlns:a16="http://schemas.microsoft.com/office/drawing/2014/main" id="{EEABE616-A133-4008-B03B-F96C729457B3}"/>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333" name="Group 332">
                <a:extLst>
                  <a:ext uri="{FF2B5EF4-FFF2-40B4-BE49-F238E27FC236}">
                    <a16:creationId xmlns="" xmlns:a16="http://schemas.microsoft.com/office/drawing/2014/main" id="{4FE2266F-5B42-4656-8A00-6E9F2E319CF3}"/>
                  </a:ext>
                </a:extLst>
              </p:cNvPr>
              <p:cNvGrpSpPr/>
              <p:nvPr/>
            </p:nvGrpSpPr>
            <p:grpSpPr>
              <a:xfrm>
                <a:off x="7690894" y="1858251"/>
                <a:ext cx="2914342" cy="494922"/>
                <a:chOff x="7690894" y="1858251"/>
                <a:chExt cx="2914342" cy="494922"/>
              </a:xfrm>
            </p:grpSpPr>
            <p:sp>
              <p:nvSpPr>
                <p:cNvPr id="303" name="Oval 302">
                  <a:extLst>
                    <a:ext uri="{FF2B5EF4-FFF2-40B4-BE49-F238E27FC236}">
                      <a16:creationId xmlns="" xmlns:a16="http://schemas.microsoft.com/office/drawing/2014/main" id="{AA491A33-40EB-4C57-836B-D0E112580C9D}"/>
                    </a:ext>
                  </a:extLst>
                </p:cNvPr>
                <p:cNvSpPr/>
                <p:nvPr/>
              </p:nvSpPr>
              <p:spPr>
                <a:xfrm>
                  <a:off x="7690894" y="2272349"/>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28" name="Oval 327">
                  <a:extLst>
                    <a:ext uri="{FF2B5EF4-FFF2-40B4-BE49-F238E27FC236}">
                      <a16:creationId xmlns="" xmlns:a16="http://schemas.microsoft.com/office/drawing/2014/main" id="{AD445CAA-68B9-44EA-A39E-82568370CE35}"/>
                    </a:ext>
                  </a:extLst>
                </p:cNvPr>
                <p:cNvSpPr/>
                <p:nvPr/>
              </p:nvSpPr>
              <p:spPr>
                <a:xfrm>
                  <a:off x="8060108" y="230745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29" name="Oval 328">
                  <a:extLst>
                    <a:ext uri="{FF2B5EF4-FFF2-40B4-BE49-F238E27FC236}">
                      <a16:creationId xmlns="" xmlns:a16="http://schemas.microsoft.com/office/drawing/2014/main" id="{3AD2522B-AA25-496F-876D-E27D29688E9C}"/>
                    </a:ext>
                  </a:extLst>
                </p:cNvPr>
                <p:cNvSpPr/>
                <p:nvPr/>
              </p:nvSpPr>
              <p:spPr>
                <a:xfrm>
                  <a:off x="8418597" y="219080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30" name="Oval 329">
                  <a:extLst>
                    <a:ext uri="{FF2B5EF4-FFF2-40B4-BE49-F238E27FC236}">
                      <a16:creationId xmlns="" xmlns:a16="http://schemas.microsoft.com/office/drawing/2014/main" id="{9679F871-3CDA-453F-9D17-7246B1AADF72}"/>
                    </a:ext>
                  </a:extLst>
                </p:cNvPr>
                <p:cNvSpPr/>
                <p:nvPr/>
              </p:nvSpPr>
              <p:spPr>
                <a:xfrm>
                  <a:off x="9131986" y="2098688"/>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31" name="Oval 330">
                  <a:extLst>
                    <a:ext uri="{FF2B5EF4-FFF2-40B4-BE49-F238E27FC236}">
                      <a16:creationId xmlns="" xmlns:a16="http://schemas.microsoft.com/office/drawing/2014/main" id="{B9B6CCB2-A522-4848-80FE-E18F773529BA}"/>
                    </a:ext>
                  </a:extLst>
                </p:cNvPr>
                <p:cNvSpPr/>
                <p:nvPr/>
              </p:nvSpPr>
              <p:spPr>
                <a:xfrm>
                  <a:off x="9847194" y="1974990"/>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32" name="Oval 331">
                  <a:extLst>
                    <a:ext uri="{FF2B5EF4-FFF2-40B4-BE49-F238E27FC236}">
                      <a16:creationId xmlns="" xmlns:a16="http://schemas.microsoft.com/office/drawing/2014/main" id="{AA7FBEB4-9515-4B34-873C-D8C308B4758D}"/>
                    </a:ext>
                  </a:extLst>
                </p:cNvPr>
                <p:cNvSpPr/>
                <p:nvPr/>
              </p:nvSpPr>
              <p:spPr>
                <a:xfrm>
                  <a:off x="10559516" y="1858251"/>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335" name="Freeform: Shape 334">
                <a:extLst>
                  <a:ext uri="{FF2B5EF4-FFF2-40B4-BE49-F238E27FC236}">
                    <a16:creationId xmlns="" xmlns:a16="http://schemas.microsoft.com/office/drawing/2014/main" id="{0023AC1C-A8BE-44BA-9324-AA9D29243483}"/>
                  </a:ext>
                </a:extLst>
              </p:cNvPr>
              <p:cNvSpPr/>
              <p:nvPr/>
            </p:nvSpPr>
            <p:spPr>
              <a:xfrm>
                <a:off x="7703555" y="1881758"/>
                <a:ext cx="2880890" cy="448373"/>
              </a:xfrm>
              <a:custGeom>
                <a:avLst/>
                <a:gdLst>
                  <a:gd name="connsiteX0" fmla="*/ 0 w 2880890"/>
                  <a:gd name="connsiteY0" fmla="*/ 406007 h 448373"/>
                  <a:gd name="connsiteX1" fmla="*/ 384825 w 2880890"/>
                  <a:gd name="connsiteY1" fmla="*/ 448373 h 448373"/>
                  <a:gd name="connsiteX2" fmla="*/ 741406 w 2880890"/>
                  <a:gd name="connsiteY2" fmla="*/ 331867 h 448373"/>
                  <a:gd name="connsiteX3" fmla="*/ 1451037 w 2880890"/>
                  <a:gd name="connsiteY3" fmla="*/ 240074 h 448373"/>
                  <a:gd name="connsiteX4" fmla="*/ 2167728 w 2880890"/>
                  <a:gd name="connsiteY4" fmla="*/ 109445 h 448373"/>
                  <a:gd name="connsiteX5" fmla="*/ 2880890 w 2880890"/>
                  <a:gd name="connsiteY5" fmla="*/ 0 h 44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890" h="448373">
                    <a:moveTo>
                      <a:pt x="0" y="406007"/>
                    </a:moveTo>
                    <a:lnTo>
                      <a:pt x="384825" y="448373"/>
                    </a:lnTo>
                    <a:lnTo>
                      <a:pt x="741406" y="331867"/>
                    </a:lnTo>
                    <a:lnTo>
                      <a:pt x="1451037" y="240074"/>
                    </a:lnTo>
                    <a:lnTo>
                      <a:pt x="2167728" y="109445"/>
                    </a:lnTo>
                    <a:lnTo>
                      <a:pt x="288089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2" name="Group 351">
                <a:extLst>
                  <a:ext uri="{FF2B5EF4-FFF2-40B4-BE49-F238E27FC236}">
                    <a16:creationId xmlns="" xmlns:a16="http://schemas.microsoft.com/office/drawing/2014/main" id="{ACA2B80D-2B26-470A-90CC-88FF69A132C8}"/>
                  </a:ext>
                </a:extLst>
              </p:cNvPr>
              <p:cNvGrpSpPr/>
              <p:nvPr/>
            </p:nvGrpSpPr>
            <p:grpSpPr>
              <a:xfrm>
                <a:off x="8026655" y="2072537"/>
                <a:ext cx="2603969" cy="435631"/>
                <a:chOff x="8026655" y="2072537"/>
                <a:chExt cx="2603969" cy="435631"/>
              </a:xfrm>
            </p:grpSpPr>
            <p:grpSp>
              <p:nvGrpSpPr>
                <p:cNvPr id="308" name="Group 307">
                  <a:extLst>
                    <a:ext uri="{FF2B5EF4-FFF2-40B4-BE49-F238E27FC236}">
                      <a16:creationId xmlns="" xmlns:a16="http://schemas.microsoft.com/office/drawing/2014/main" id="{9AAAACE5-4913-44C2-A9C9-86D0DF17DEFC}"/>
                    </a:ext>
                  </a:extLst>
                </p:cNvPr>
                <p:cNvGrpSpPr/>
                <p:nvPr/>
              </p:nvGrpSpPr>
              <p:grpSpPr>
                <a:xfrm>
                  <a:off x="8026655" y="2413615"/>
                  <a:ext cx="91440" cy="94553"/>
                  <a:chOff x="1117989" y="1820921"/>
                  <a:chExt cx="91440" cy="94553"/>
                </a:xfrm>
              </p:grpSpPr>
              <p:cxnSp>
                <p:nvCxnSpPr>
                  <p:cNvPr id="309" name="Straight Connector 308">
                    <a:extLst>
                      <a:ext uri="{FF2B5EF4-FFF2-40B4-BE49-F238E27FC236}">
                        <a16:creationId xmlns="" xmlns:a16="http://schemas.microsoft.com/office/drawing/2014/main" id="{C12A3070-A487-4E16-947D-E77619E5BC43}"/>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 xmlns:a16="http://schemas.microsoft.com/office/drawing/2014/main" id="{5F45E9D8-FB3C-439D-A0F7-9A7D703D1369}"/>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 xmlns:a16="http://schemas.microsoft.com/office/drawing/2014/main" id="{5DDA11A0-63BF-43EC-9E42-3695C3F1DCDC}"/>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6" name="Group 335">
                  <a:extLst>
                    <a:ext uri="{FF2B5EF4-FFF2-40B4-BE49-F238E27FC236}">
                      <a16:creationId xmlns="" xmlns:a16="http://schemas.microsoft.com/office/drawing/2014/main" id="{C526EDD7-D9C5-46D9-AD77-AAAA42D9FDB4}"/>
                    </a:ext>
                  </a:extLst>
                </p:cNvPr>
                <p:cNvGrpSpPr/>
                <p:nvPr/>
              </p:nvGrpSpPr>
              <p:grpSpPr>
                <a:xfrm>
                  <a:off x="8390979" y="2363329"/>
                  <a:ext cx="91440" cy="115083"/>
                  <a:chOff x="1117989" y="1820921"/>
                  <a:chExt cx="91440" cy="94553"/>
                </a:xfrm>
              </p:grpSpPr>
              <p:cxnSp>
                <p:nvCxnSpPr>
                  <p:cNvPr id="337" name="Straight Connector 336">
                    <a:extLst>
                      <a:ext uri="{FF2B5EF4-FFF2-40B4-BE49-F238E27FC236}">
                        <a16:creationId xmlns="" xmlns:a16="http://schemas.microsoft.com/office/drawing/2014/main" id="{33299487-EDC0-4980-A4F4-B6DFC7F5631F}"/>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 xmlns:a16="http://schemas.microsoft.com/office/drawing/2014/main" id="{E73447F7-A2E1-482C-A662-5556E6091A32}"/>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 xmlns:a16="http://schemas.microsoft.com/office/drawing/2014/main" id="{65FAFD93-1CFC-4C28-86BA-290F359748F7}"/>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40" name="Group 339">
                  <a:extLst>
                    <a:ext uri="{FF2B5EF4-FFF2-40B4-BE49-F238E27FC236}">
                      <a16:creationId xmlns="" xmlns:a16="http://schemas.microsoft.com/office/drawing/2014/main" id="{AE9A37DC-532D-4506-90DA-32FEFC268B1C}"/>
                    </a:ext>
                  </a:extLst>
                </p:cNvPr>
                <p:cNvGrpSpPr/>
                <p:nvPr/>
              </p:nvGrpSpPr>
              <p:grpSpPr>
                <a:xfrm>
                  <a:off x="9101649" y="2317120"/>
                  <a:ext cx="91440" cy="122457"/>
                  <a:chOff x="1117989" y="1820921"/>
                  <a:chExt cx="91440" cy="94553"/>
                </a:xfrm>
              </p:grpSpPr>
              <p:cxnSp>
                <p:nvCxnSpPr>
                  <p:cNvPr id="341" name="Straight Connector 340">
                    <a:extLst>
                      <a:ext uri="{FF2B5EF4-FFF2-40B4-BE49-F238E27FC236}">
                        <a16:creationId xmlns="" xmlns:a16="http://schemas.microsoft.com/office/drawing/2014/main" id="{877D3A53-54A4-41A4-ADCF-B49CE1C5D7B1}"/>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 xmlns:a16="http://schemas.microsoft.com/office/drawing/2014/main" id="{5E840F69-F079-469A-AB50-54FA9D726528}"/>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 xmlns:a16="http://schemas.microsoft.com/office/drawing/2014/main" id="{77A3FA88-05A1-48AA-B09E-5511636E26DF}"/>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 xmlns:a16="http://schemas.microsoft.com/office/drawing/2014/main" id="{F22B249F-2C94-495B-B5EE-14061D0CD81C}"/>
                    </a:ext>
                  </a:extLst>
                </p:cNvPr>
                <p:cNvGrpSpPr/>
                <p:nvPr/>
              </p:nvGrpSpPr>
              <p:grpSpPr>
                <a:xfrm>
                  <a:off x="9824334" y="2175068"/>
                  <a:ext cx="91440" cy="158594"/>
                  <a:chOff x="1117989" y="1820921"/>
                  <a:chExt cx="91440" cy="94553"/>
                </a:xfrm>
              </p:grpSpPr>
              <p:cxnSp>
                <p:nvCxnSpPr>
                  <p:cNvPr id="345" name="Straight Connector 344">
                    <a:extLst>
                      <a:ext uri="{FF2B5EF4-FFF2-40B4-BE49-F238E27FC236}">
                        <a16:creationId xmlns="" xmlns:a16="http://schemas.microsoft.com/office/drawing/2014/main" id="{100C8AA1-AEA9-4CE7-9D87-3A13E00BE809}"/>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 xmlns:a16="http://schemas.microsoft.com/office/drawing/2014/main" id="{B51895A9-9322-4F4D-A356-029E962AF236}"/>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 xmlns:a16="http://schemas.microsoft.com/office/drawing/2014/main" id="{FD5E963D-7F27-478F-BA40-0F294F3E67F6}"/>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48" name="Group 347">
                  <a:extLst>
                    <a:ext uri="{FF2B5EF4-FFF2-40B4-BE49-F238E27FC236}">
                      <a16:creationId xmlns="" xmlns:a16="http://schemas.microsoft.com/office/drawing/2014/main" id="{84E5B0F3-91CF-4FB3-AF8F-182D48D4B3F7}"/>
                    </a:ext>
                  </a:extLst>
                </p:cNvPr>
                <p:cNvGrpSpPr/>
                <p:nvPr/>
              </p:nvGrpSpPr>
              <p:grpSpPr>
                <a:xfrm>
                  <a:off x="10539184" y="2072537"/>
                  <a:ext cx="91440" cy="194045"/>
                  <a:chOff x="1117989" y="1820921"/>
                  <a:chExt cx="91440" cy="94553"/>
                </a:xfrm>
              </p:grpSpPr>
              <p:cxnSp>
                <p:nvCxnSpPr>
                  <p:cNvPr id="349" name="Straight Connector 348">
                    <a:extLst>
                      <a:ext uri="{FF2B5EF4-FFF2-40B4-BE49-F238E27FC236}">
                        <a16:creationId xmlns="" xmlns:a16="http://schemas.microsoft.com/office/drawing/2014/main" id="{513589C5-AEF2-40DB-ABB3-0B0906C680F9}"/>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 xmlns:a16="http://schemas.microsoft.com/office/drawing/2014/main" id="{792F2B9B-7E11-49CB-8C54-59A751AE6F46}"/>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 xmlns:a16="http://schemas.microsoft.com/office/drawing/2014/main" id="{1FD67AFC-FDD8-462E-9BE6-6A423F60F40C}"/>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359" name="Group 358">
                <a:extLst>
                  <a:ext uri="{FF2B5EF4-FFF2-40B4-BE49-F238E27FC236}">
                    <a16:creationId xmlns="" xmlns:a16="http://schemas.microsoft.com/office/drawing/2014/main" id="{500FD4B6-71FF-4AA9-812C-18A89D577B14}"/>
                  </a:ext>
                </a:extLst>
              </p:cNvPr>
              <p:cNvGrpSpPr/>
              <p:nvPr/>
            </p:nvGrpSpPr>
            <p:grpSpPr>
              <a:xfrm>
                <a:off x="7686267" y="2145467"/>
                <a:ext cx="2924370" cy="337333"/>
                <a:chOff x="7686267" y="2145467"/>
                <a:chExt cx="2924370" cy="337333"/>
              </a:xfrm>
            </p:grpSpPr>
            <p:sp>
              <p:nvSpPr>
                <p:cNvPr id="302" name="Rectangle 301">
                  <a:extLst>
                    <a:ext uri="{FF2B5EF4-FFF2-40B4-BE49-F238E27FC236}">
                      <a16:creationId xmlns="" xmlns:a16="http://schemas.microsoft.com/office/drawing/2014/main" id="{74638B8B-AE97-435A-8C32-F99902AE2002}"/>
                    </a:ext>
                  </a:extLst>
                </p:cNvPr>
                <p:cNvSpPr/>
                <p:nvPr/>
              </p:nvSpPr>
              <p:spPr>
                <a:xfrm>
                  <a:off x="7686267" y="2267686"/>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53" name="Rectangle 352">
                  <a:extLst>
                    <a:ext uri="{FF2B5EF4-FFF2-40B4-BE49-F238E27FC236}">
                      <a16:creationId xmlns="" xmlns:a16="http://schemas.microsoft.com/office/drawing/2014/main" id="{3845E186-1FB7-43CD-8BF4-5FCFE956DED4}"/>
                    </a:ext>
                  </a:extLst>
                </p:cNvPr>
                <p:cNvSpPr/>
                <p:nvPr/>
              </p:nvSpPr>
              <p:spPr>
                <a:xfrm>
                  <a:off x="8049515" y="2437080"/>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54" name="Rectangle 353">
                  <a:extLst>
                    <a:ext uri="{FF2B5EF4-FFF2-40B4-BE49-F238E27FC236}">
                      <a16:creationId xmlns="" xmlns:a16="http://schemas.microsoft.com/office/drawing/2014/main" id="{746ED9CC-D4FF-4E07-93FF-59D080636C08}"/>
                    </a:ext>
                  </a:extLst>
                </p:cNvPr>
                <p:cNvSpPr/>
                <p:nvPr/>
              </p:nvSpPr>
              <p:spPr>
                <a:xfrm>
                  <a:off x="8412881" y="2393913"/>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55" name="Rectangle 354">
                  <a:extLst>
                    <a:ext uri="{FF2B5EF4-FFF2-40B4-BE49-F238E27FC236}">
                      <a16:creationId xmlns="" xmlns:a16="http://schemas.microsoft.com/office/drawing/2014/main" id="{B1C10DBE-C852-42CA-9F61-2EF02AA5DAE0}"/>
                    </a:ext>
                  </a:extLst>
                </p:cNvPr>
                <p:cNvSpPr/>
                <p:nvPr/>
              </p:nvSpPr>
              <p:spPr>
                <a:xfrm>
                  <a:off x="9122030" y="2354222"/>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56" name="Rectangle 355">
                  <a:extLst>
                    <a:ext uri="{FF2B5EF4-FFF2-40B4-BE49-F238E27FC236}">
                      <a16:creationId xmlns="" xmlns:a16="http://schemas.microsoft.com/office/drawing/2014/main" id="{B572B44D-31F4-4688-9ED8-FE5BF9C1D909}"/>
                    </a:ext>
                  </a:extLst>
                </p:cNvPr>
                <p:cNvSpPr/>
                <p:nvPr/>
              </p:nvSpPr>
              <p:spPr>
                <a:xfrm>
                  <a:off x="9847194" y="2230755"/>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57" name="Rectangle 356">
                  <a:extLst>
                    <a:ext uri="{FF2B5EF4-FFF2-40B4-BE49-F238E27FC236}">
                      <a16:creationId xmlns="" xmlns:a16="http://schemas.microsoft.com/office/drawing/2014/main" id="{F3729D7D-D97A-43C2-9880-5E674BB943D1}"/>
                    </a:ext>
                  </a:extLst>
                </p:cNvPr>
                <p:cNvSpPr/>
                <p:nvPr/>
              </p:nvSpPr>
              <p:spPr>
                <a:xfrm>
                  <a:off x="10564917" y="2145467"/>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358" name="Freeform: Shape 357">
                <a:extLst>
                  <a:ext uri="{FF2B5EF4-FFF2-40B4-BE49-F238E27FC236}">
                    <a16:creationId xmlns="" xmlns:a16="http://schemas.microsoft.com/office/drawing/2014/main" id="{10370C4D-84F9-4377-BAF7-C817305C0240}"/>
                  </a:ext>
                </a:extLst>
              </p:cNvPr>
              <p:cNvSpPr/>
              <p:nvPr/>
            </p:nvSpPr>
            <p:spPr>
              <a:xfrm>
                <a:off x="7703555" y="2164198"/>
                <a:ext cx="2884420" cy="296562"/>
              </a:xfrm>
              <a:custGeom>
                <a:avLst/>
                <a:gdLst>
                  <a:gd name="connsiteX0" fmla="*/ 0 w 2884420"/>
                  <a:gd name="connsiteY0" fmla="*/ 123567 h 296562"/>
                  <a:gd name="connsiteX1" fmla="*/ 367172 w 2884420"/>
                  <a:gd name="connsiteY1" fmla="*/ 296562 h 296562"/>
                  <a:gd name="connsiteX2" fmla="*/ 734345 w 2884420"/>
                  <a:gd name="connsiteY2" fmla="*/ 250665 h 296562"/>
                  <a:gd name="connsiteX3" fmla="*/ 1436914 w 2884420"/>
                  <a:gd name="connsiteY3" fmla="*/ 215360 h 296562"/>
                  <a:gd name="connsiteX4" fmla="*/ 2171259 w 2884420"/>
                  <a:gd name="connsiteY4" fmla="*/ 91793 h 296562"/>
                  <a:gd name="connsiteX5" fmla="*/ 2884420 w 2884420"/>
                  <a:gd name="connsiteY5" fmla="*/ 0 h 29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4420" h="296562">
                    <a:moveTo>
                      <a:pt x="0" y="123567"/>
                    </a:moveTo>
                    <a:lnTo>
                      <a:pt x="367172" y="296562"/>
                    </a:lnTo>
                    <a:lnTo>
                      <a:pt x="734345" y="250665"/>
                    </a:lnTo>
                    <a:lnTo>
                      <a:pt x="1436914" y="215360"/>
                    </a:lnTo>
                    <a:lnTo>
                      <a:pt x="2171259" y="91793"/>
                    </a:lnTo>
                    <a:lnTo>
                      <a:pt x="288442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0" name="Group 389">
                <a:extLst>
                  <a:ext uri="{FF2B5EF4-FFF2-40B4-BE49-F238E27FC236}">
                    <a16:creationId xmlns="" xmlns:a16="http://schemas.microsoft.com/office/drawing/2014/main" id="{66B4EC63-5EAF-420D-9C8D-691BDCF4CD49}"/>
                  </a:ext>
                </a:extLst>
              </p:cNvPr>
              <p:cNvGrpSpPr/>
              <p:nvPr/>
            </p:nvGrpSpPr>
            <p:grpSpPr>
              <a:xfrm>
                <a:off x="8029789" y="4432822"/>
                <a:ext cx="2596955" cy="527533"/>
                <a:chOff x="8029789" y="4432822"/>
                <a:chExt cx="2596955" cy="527533"/>
              </a:xfrm>
            </p:grpSpPr>
            <p:grpSp>
              <p:nvGrpSpPr>
                <p:cNvPr id="366" name="Group 365">
                  <a:extLst>
                    <a:ext uri="{FF2B5EF4-FFF2-40B4-BE49-F238E27FC236}">
                      <a16:creationId xmlns="" xmlns:a16="http://schemas.microsoft.com/office/drawing/2014/main" id="{88D898EC-E1DA-4B95-99D4-4A2EA12501C1}"/>
                    </a:ext>
                  </a:extLst>
                </p:cNvPr>
                <p:cNvGrpSpPr/>
                <p:nvPr/>
              </p:nvGrpSpPr>
              <p:grpSpPr>
                <a:xfrm>
                  <a:off x="8029789" y="4694688"/>
                  <a:ext cx="91440" cy="240954"/>
                  <a:chOff x="1117989" y="1820921"/>
                  <a:chExt cx="91440" cy="94553"/>
                </a:xfrm>
              </p:grpSpPr>
              <p:cxnSp>
                <p:nvCxnSpPr>
                  <p:cNvPr id="367" name="Straight Connector 366">
                    <a:extLst>
                      <a:ext uri="{FF2B5EF4-FFF2-40B4-BE49-F238E27FC236}">
                        <a16:creationId xmlns="" xmlns:a16="http://schemas.microsoft.com/office/drawing/2014/main" id="{935FE43F-BBCE-49F6-9A65-6B23D3495CC0}"/>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 xmlns:a16="http://schemas.microsoft.com/office/drawing/2014/main" id="{9F47E621-0845-430E-BF07-D8AEFF089AB4}"/>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 xmlns:a16="http://schemas.microsoft.com/office/drawing/2014/main" id="{81C8C626-67FE-4E1F-9914-97C0B3A980DF}"/>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74" name="Group 373">
                  <a:extLst>
                    <a:ext uri="{FF2B5EF4-FFF2-40B4-BE49-F238E27FC236}">
                      <a16:creationId xmlns="" xmlns:a16="http://schemas.microsoft.com/office/drawing/2014/main" id="{6F2E721C-7C34-41D1-8B50-6A79AD3522F7}"/>
                    </a:ext>
                  </a:extLst>
                </p:cNvPr>
                <p:cNvGrpSpPr/>
                <p:nvPr/>
              </p:nvGrpSpPr>
              <p:grpSpPr>
                <a:xfrm>
                  <a:off x="8385580" y="4651348"/>
                  <a:ext cx="91440" cy="259580"/>
                  <a:chOff x="1117989" y="1820921"/>
                  <a:chExt cx="91440" cy="94553"/>
                </a:xfrm>
              </p:grpSpPr>
              <p:cxnSp>
                <p:nvCxnSpPr>
                  <p:cNvPr id="375" name="Straight Connector 374">
                    <a:extLst>
                      <a:ext uri="{FF2B5EF4-FFF2-40B4-BE49-F238E27FC236}">
                        <a16:creationId xmlns="" xmlns:a16="http://schemas.microsoft.com/office/drawing/2014/main" id="{62CBCCE2-7179-427D-92FF-717A68469AB2}"/>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 xmlns:a16="http://schemas.microsoft.com/office/drawing/2014/main" id="{FFA86DE1-8525-44B6-B5FD-5DEBC24843A0}"/>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 xmlns:a16="http://schemas.microsoft.com/office/drawing/2014/main" id="{2931EB58-B668-43D3-BF33-82293C66837C}"/>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 xmlns:a16="http://schemas.microsoft.com/office/drawing/2014/main" id="{89832644-4B1A-400F-B65B-98B64287DFD2}"/>
                    </a:ext>
                  </a:extLst>
                </p:cNvPr>
                <p:cNvGrpSpPr/>
                <p:nvPr/>
              </p:nvGrpSpPr>
              <p:grpSpPr>
                <a:xfrm>
                  <a:off x="9110038" y="4686058"/>
                  <a:ext cx="91440" cy="274297"/>
                  <a:chOff x="1117989" y="1820921"/>
                  <a:chExt cx="91440" cy="94553"/>
                </a:xfrm>
              </p:grpSpPr>
              <p:cxnSp>
                <p:nvCxnSpPr>
                  <p:cNvPr id="379" name="Straight Connector 378">
                    <a:extLst>
                      <a:ext uri="{FF2B5EF4-FFF2-40B4-BE49-F238E27FC236}">
                        <a16:creationId xmlns="" xmlns:a16="http://schemas.microsoft.com/office/drawing/2014/main" id="{9A66FCA9-6F70-49A1-8646-C5BFB7DC719B}"/>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 xmlns:a16="http://schemas.microsoft.com/office/drawing/2014/main" id="{0E817C6B-008E-451E-9291-FEE0147E6C1E}"/>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 xmlns:a16="http://schemas.microsoft.com/office/drawing/2014/main" id="{C6A99957-0CCE-40F3-AF21-1128538356C0}"/>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82" name="Group 381">
                  <a:extLst>
                    <a:ext uri="{FF2B5EF4-FFF2-40B4-BE49-F238E27FC236}">
                      <a16:creationId xmlns="" xmlns:a16="http://schemas.microsoft.com/office/drawing/2014/main" id="{2F42C19B-5C87-497E-A59C-1BCD353C746A}"/>
                    </a:ext>
                  </a:extLst>
                </p:cNvPr>
                <p:cNvGrpSpPr/>
                <p:nvPr/>
              </p:nvGrpSpPr>
              <p:grpSpPr>
                <a:xfrm>
                  <a:off x="9822984" y="4604404"/>
                  <a:ext cx="91440" cy="320646"/>
                  <a:chOff x="1117989" y="1820921"/>
                  <a:chExt cx="91440" cy="94553"/>
                </a:xfrm>
              </p:grpSpPr>
              <p:cxnSp>
                <p:nvCxnSpPr>
                  <p:cNvPr id="383" name="Straight Connector 382">
                    <a:extLst>
                      <a:ext uri="{FF2B5EF4-FFF2-40B4-BE49-F238E27FC236}">
                        <a16:creationId xmlns="" xmlns:a16="http://schemas.microsoft.com/office/drawing/2014/main" id="{0E0921C2-7BB4-4241-B786-3AAC68C0B72A}"/>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 xmlns:a16="http://schemas.microsoft.com/office/drawing/2014/main" id="{C61E7B67-BB29-46E0-BF1C-344BDAAB5FA5}"/>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 xmlns:a16="http://schemas.microsoft.com/office/drawing/2014/main" id="{FCB25889-966C-4F95-88E3-FFD51695B2BC}"/>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86" name="Group 385">
                  <a:extLst>
                    <a:ext uri="{FF2B5EF4-FFF2-40B4-BE49-F238E27FC236}">
                      <a16:creationId xmlns="" xmlns:a16="http://schemas.microsoft.com/office/drawing/2014/main" id="{DA50B57D-E08A-42CA-9935-4675F4A643DF}"/>
                    </a:ext>
                  </a:extLst>
                </p:cNvPr>
                <p:cNvGrpSpPr/>
                <p:nvPr/>
              </p:nvGrpSpPr>
              <p:grpSpPr>
                <a:xfrm>
                  <a:off x="10535304" y="4432822"/>
                  <a:ext cx="91440" cy="368661"/>
                  <a:chOff x="1117989" y="1820921"/>
                  <a:chExt cx="91440" cy="94553"/>
                </a:xfrm>
              </p:grpSpPr>
              <p:cxnSp>
                <p:nvCxnSpPr>
                  <p:cNvPr id="387" name="Straight Connector 386">
                    <a:extLst>
                      <a:ext uri="{FF2B5EF4-FFF2-40B4-BE49-F238E27FC236}">
                        <a16:creationId xmlns="" xmlns:a16="http://schemas.microsoft.com/office/drawing/2014/main" id="{BF7B631A-B470-439C-98E5-AEEECDB7BDE7}"/>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 xmlns:a16="http://schemas.microsoft.com/office/drawing/2014/main" id="{68A92017-0BA3-4D29-9B9C-95B532FA8818}"/>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 xmlns:a16="http://schemas.microsoft.com/office/drawing/2014/main" id="{F82A3827-49E1-433F-992C-C124217A84B7}"/>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396" name="Group 395">
                <a:extLst>
                  <a:ext uri="{FF2B5EF4-FFF2-40B4-BE49-F238E27FC236}">
                    <a16:creationId xmlns="" xmlns:a16="http://schemas.microsoft.com/office/drawing/2014/main" id="{5D7A0622-5A58-406E-983C-7A94D9304065}"/>
                  </a:ext>
                </a:extLst>
              </p:cNvPr>
              <p:cNvGrpSpPr/>
              <p:nvPr/>
            </p:nvGrpSpPr>
            <p:grpSpPr>
              <a:xfrm>
                <a:off x="7689798" y="4195265"/>
                <a:ext cx="2915438" cy="659888"/>
                <a:chOff x="7689798" y="4195265"/>
                <a:chExt cx="2915438" cy="659888"/>
              </a:xfrm>
            </p:grpSpPr>
            <p:sp>
              <p:nvSpPr>
                <p:cNvPr id="365" name="Oval 364">
                  <a:extLst>
                    <a:ext uri="{FF2B5EF4-FFF2-40B4-BE49-F238E27FC236}">
                      <a16:creationId xmlns="" xmlns:a16="http://schemas.microsoft.com/office/drawing/2014/main" id="{2F82AB83-5566-4255-B833-19E88876FE31}"/>
                    </a:ext>
                  </a:extLst>
                </p:cNvPr>
                <p:cNvSpPr/>
                <p:nvPr/>
              </p:nvSpPr>
              <p:spPr>
                <a:xfrm>
                  <a:off x="10559516" y="4615451"/>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91" name="Oval 390">
                  <a:extLst>
                    <a:ext uri="{FF2B5EF4-FFF2-40B4-BE49-F238E27FC236}">
                      <a16:creationId xmlns="" xmlns:a16="http://schemas.microsoft.com/office/drawing/2014/main" id="{B61D151E-20F2-4D22-B5C2-857F3E2A1956}"/>
                    </a:ext>
                  </a:extLst>
                </p:cNvPr>
                <p:cNvSpPr/>
                <p:nvPr/>
              </p:nvSpPr>
              <p:spPr>
                <a:xfrm>
                  <a:off x="9847194" y="4745894"/>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92" name="Oval 391">
                  <a:extLst>
                    <a:ext uri="{FF2B5EF4-FFF2-40B4-BE49-F238E27FC236}">
                      <a16:creationId xmlns="" xmlns:a16="http://schemas.microsoft.com/office/drawing/2014/main" id="{531515E9-AC37-4BA2-B8E1-963CD8FA33E6}"/>
                    </a:ext>
                  </a:extLst>
                </p:cNvPr>
                <p:cNvSpPr/>
                <p:nvPr/>
              </p:nvSpPr>
              <p:spPr>
                <a:xfrm>
                  <a:off x="9131986" y="480943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93" name="Oval 392">
                  <a:extLst>
                    <a:ext uri="{FF2B5EF4-FFF2-40B4-BE49-F238E27FC236}">
                      <a16:creationId xmlns="" xmlns:a16="http://schemas.microsoft.com/office/drawing/2014/main" id="{85F77A13-379D-456D-8704-95C4381A4357}"/>
                    </a:ext>
                  </a:extLst>
                </p:cNvPr>
                <p:cNvSpPr/>
                <p:nvPr/>
              </p:nvSpPr>
              <p:spPr>
                <a:xfrm>
                  <a:off x="8407990" y="4770304"/>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94" name="Oval 393">
                  <a:extLst>
                    <a:ext uri="{FF2B5EF4-FFF2-40B4-BE49-F238E27FC236}">
                      <a16:creationId xmlns="" xmlns:a16="http://schemas.microsoft.com/office/drawing/2014/main" id="{F1A68F27-283C-42F2-BF35-2D11458291CF}"/>
                    </a:ext>
                  </a:extLst>
                </p:cNvPr>
                <p:cNvSpPr/>
                <p:nvPr/>
              </p:nvSpPr>
              <p:spPr>
                <a:xfrm>
                  <a:off x="8052823" y="4798358"/>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395" name="Oval 394">
                  <a:extLst>
                    <a:ext uri="{FF2B5EF4-FFF2-40B4-BE49-F238E27FC236}">
                      <a16:creationId xmlns="" xmlns:a16="http://schemas.microsoft.com/office/drawing/2014/main" id="{89E49803-7DBF-4A29-805B-79F573889DC7}"/>
                    </a:ext>
                  </a:extLst>
                </p:cNvPr>
                <p:cNvSpPr/>
                <p:nvPr/>
              </p:nvSpPr>
              <p:spPr>
                <a:xfrm>
                  <a:off x="7689798" y="4195265"/>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397" name="Freeform: Shape 396">
                <a:extLst>
                  <a:ext uri="{FF2B5EF4-FFF2-40B4-BE49-F238E27FC236}">
                    <a16:creationId xmlns="" xmlns:a16="http://schemas.microsoft.com/office/drawing/2014/main" id="{2AC47CCC-415A-4C2E-9B17-A9D09DE13FF7}"/>
                  </a:ext>
                </a:extLst>
              </p:cNvPr>
              <p:cNvSpPr/>
              <p:nvPr/>
            </p:nvSpPr>
            <p:spPr>
              <a:xfrm>
                <a:off x="7707086" y="4208358"/>
                <a:ext cx="2880889" cy="621369"/>
              </a:xfrm>
              <a:custGeom>
                <a:avLst/>
                <a:gdLst>
                  <a:gd name="connsiteX0" fmla="*/ 0 w 2880889"/>
                  <a:gd name="connsiteY0" fmla="*/ 0 h 621369"/>
                  <a:gd name="connsiteX1" fmla="*/ 370702 w 2880889"/>
                  <a:gd name="connsiteY1" fmla="*/ 614308 h 621369"/>
                  <a:gd name="connsiteX2" fmla="*/ 730814 w 2880889"/>
                  <a:gd name="connsiteY2" fmla="*/ 589594 h 621369"/>
                  <a:gd name="connsiteX3" fmla="*/ 1458097 w 2880889"/>
                  <a:gd name="connsiteY3" fmla="*/ 621369 h 621369"/>
                  <a:gd name="connsiteX4" fmla="*/ 2167728 w 2880889"/>
                  <a:gd name="connsiteY4" fmla="*/ 561350 h 621369"/>
                  <a:gd name="connsiteX5" fmla="*/ 2880889 w 2880889"/>
                  <a:gd name="connsiteY5" fmla="*/ 423661 h 62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889" h="621369">
                    <a:moveTo>
                      <a:pt x="0" y="0"/>
                    </a:moveTo>
                    <a:lnTo>
                      <a:pt x="370702" y="614308"/>
                    </a:lnTo>
                    <a:lnTo>
                      <a:pt x="730814" y="589594"/>
                    </a:lnTo>
                    <a:lnTo>
                      <a:pt x="1458097" y="621369"/>
                    </a:lnTo>
                    <a:lnTo>
                      <a:pt x="2167728" y="561350"/>
                    </a:lnTo>
                    <a:lnTo>
                      <a:pt x="2880889" y="423661"/>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4" name="Group 413">
                <a:extLst>
                  <a:ext uri="{FF2B5EF4-FFF2-40B4-BE49-F238E27FC236}">
                    <a16:creationId xmlns="" xmlns:a16="http://schemas.microsoft.com/office/drawing/2014/main" id="{5364F8FA-41D5-45C1-92A9-3BC07DB3FE62}"/>
                  </a:ext>
                </a:extLst>
              </p:cNvPr>
              <p:cNvGrpSpPr/>
              <p:nvPr/>
            </p:nvGrpSpPr>
            <p:grpSpPr>
              <a:xfrm>
                <a:off x="8026655" y="4952411"/>
                <a:ext cx="2600089" cy="283323"/>
                <a:chOff x="8026655" y="4952411"/>
                <a:chExt cx="2600089" cy="283323"/>
              </a:xfrm>
            </p:grpSpPr>
            <p:grpSp>
              <p:nvGrpSpPr>
                <p:cNvPr id="370" name="Group 369">
                  <a:extLst>
                    <a:ext uri="{FF2B5EF4-FFF2-40B4-BE49-F238E27FC236}">
                      <a16:creationId xmlns="" xmlns:a16="http://schemas.microsoft.com/office/drawing/2014/main" id="{2558F875-2EA2-4E91-9734-88179AEFE9B7}"/>
                    </a:ext>
                  </a:extLst>
                </p:cNvPr>
                <p:cNvGrpSpPr/>
                <p:nvPr/>
              </p:nvGrpSpPr>
              <p:grpSpPr>
                <a:xfrm>
                  <a:off x="10535304" y="5035986"/>
                  <a:ext cx="91440" cy="199748"/>
                  <a:chOff x="1117989" y="1820921"/>
                  <a:chExt cx="91440" cy="94553"/>
                </a:xfrm>
              </p:grpSpPr>
              <p:cxnSp>
                <p:nvCxnSpPr>
                  <p:cNvPr id="371" name="Straight Connector 370">
                    <a:extLst>
                      <a:ext uri="{FF2B5EF4-FFF2-40B4-BE49-F238E27FC236}">
                        <a16:creationId xmlns="" xmlns:a16="http://schemas.microsoft.com/office/drawing/2014/main" id="{F3C4C864-32BD-4B5A-9F08-05DE392779C3}"/>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 xmlns:a16="http://schemas.microsoft.com/office/drawing/2014/main" id="{AB5984C1-6D54-4BC0-9CA3-C4BA1CECA546}"/>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 xmlns:a16="http://schemas.microsoft.com/office/drawing/2014/main" id="{CA87217B-8D6C-458A-B03B-61D5CE6C28BC}"/>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 xmlns:a16="http://schemas.microsoft.com/office/drawing/2014/main" id="{2FB88129-3D0A-4569-BEA7-E89BC66D6885}"/>
                    </a:ext>
                  </a:extLst>
                </p:cNvPr>
                <p:cNvGrpSpPr/>
                <p:nvPr/>
              </p:nvGrpSpPr>
              <p:grpSpPr>
                <a:xfrm>
                  <a:off x="9826316" y="4952411"/>
                  <a:ext cx="91440" cy="209183"/>
                  <a:chOff x="1117989" y="1820921"/>
                  <a:chExt cx="91440" cy="94553"/>
                </a:xfrm>
              </p:grpSpPr>
              <p:cxnSp>
                <p:nvCxnSpPr>
                  <p:cNvPr id="399" name="Straight Connector 398">
                    <a:extLst>
                      <a:ext uri="{FF2B5EF4-FFF2-40B4-BE49-F238E27FC236}">
                        <a16:creationId xmlns="" xmlns:a16="http://schemas.microsoft.com/office/drawing/2014/main" id="{5CDCC18D-1F32-40E3-80E0-9677F817F818}"/>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 xmlns:a16="http://schemas.microsoft.com/office/drawing/2014/main" id="{700AC3F2-5C7D-42AD-93EC-6A66B8E9FE81}"/>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 xmlns:a16="http://schemas.microsoft.com/office/drawing/2014/main" id="{9CF015C6-7C8D-48A4-BBF0-25B43D069C8B}"/>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02" name="Group 401">
                  <a:extLst>
                    <a:ext uri="{FF2B5EF4-FFF2-40B4-BE49-F238E27FC236}">
                      <a16:creationId xmlns="" xmlns:a16="http://schemas.microsoft.com/office/drawing/2014/main" id="{2B3A5A50-AB1C-4991-84E2-B37A84B4C4CC}"/>
                    </a:ext>
                  </a:extLst>
                </p:cNvPr>
                <p:cNvGrpSpPr/>
                <p:nvPr/>
              </p:nvGrpSpPr>
              <p:grpSpPr>
                <a:xfrm>
                  <a:off x="9101649" y="4992431"/>
                  <a:ext cx="91440" cy="190346"/>
                  <a:chOff x="1117989" y="1820921"/>
                  <a:chExt cx="91440" cy="94553"/>
                </a:xfrm>
              </p:grpSpPr>
              <p:cxnSp>
                <p:nvCxnSpPr>
                  <p:cNvPr id="403" name="Straight Connector 402">
                    <a:extLst>
                      <a:ext uri="{FF2B5EF4-FFF2-40B4-BE49-F238E27FC236}">
                        <a16:creationId xmlns="" xmlns:a16="http://schemas.microsoft.com/office/drawing/2014/main" id="{37AD90FD-8C7D-48AD-9320-C95D2BEDECD6}"/>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 xmlns:a16="http://schemas.microsoft.com/office/drawing/2014/main" id="{7EE52C3E-A44C-4A91-B84C-DF057C6E0AFA}"/>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 xmlns:a16="http://schemas.microsoft.com/office/drawing/2014/main" id="{7D261D86-D70C-4171-A0E3-7BEBD1EDE9AC}"/>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06" name="Group 405">
                  <a:extLst>
                    <a:ext uri="{FF2B5EF4-FFF2-40B4-BE49-F238E27FC236}">
                      <a16:creationId xmlns="" xmlns:a16="http://schemas.microsoft.com/office/drawing/2014/main" id="{C7BF50A8-36AA-4C52-8766-D15A998FF53B}"/>
                    </a:ext>
                  </a:extLst>
                </p:cNvPr>
                <p:cNvGrpSpPr/>
                <p:nvPr/>
              </p:nvGrpSpPr>
              <p:grpSpPr>
                <a:xfrm>
                  <a:off x="8382273" y="4988709"/>
                  <a:ext cx="91440" cy="183476"/>
                  <a:chOff x="1117989" y="1820921"/>
                  <a:chExt cx="91440" cy="94553"/>
                </a:xfrm>
              </p:grpSpPr>
              <p:cxnSp>
                <p:nvCxnSpPr>
                  <p:cNvPr id="407" name="Straight Connector 406">
                    <a:extLst>
                      <a:ext uri="{FF2B5EF4-FFF2-40B4-BE49-F238E27FC236}">
                        <a16:creationId xmlns="" xmlns:a16="http://schemas.microsoft.com/office/drawing/2014/main" id="{E339756D-96C3-4784-903C-DFB3F5C346AC}"/>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 xmlns:a16="http://schemas.microsoft.com/office/drawing/2014/main" id="{97734FCD-B40D-4356-B7E4-CC262D360F72}"/>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 xmlns:a16="http://schemas.microsoft.com/office/drawing/2014/main" id="{C4E4C433-9E92-4C60-99F6-33E7083017C0}"/>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10" name="Group 409">
                  <a:extLst>
                    <a:ext uri="{FF2B5EF4-FFF2-40B4-BE49-F238E27FC236}">
                      <a16:creationId xmlns="" xmlns:a16="http://schemas.microsoft.com/office/drawing/2014/main" id="{5E465D66-1F30-4C01-BF5E-CB9313516C3D}"/>
                    </a:ext>
                  </a:extLst>
                </p:cNvPr>
                <p:cNvGrpSpPr/>
                <p:nvPr/>
              </p:nvGrpSpPr>
              <p:grpSpPr>
                <a:xfrm>
                  <a:off x="8026655" y="5006600"/>
                  <a:ext cx="91440" cy="172646"/>
                  <a:chOff x="1117989" y="1820921"/>
                  <a:chExt cx="91440" cy="94553"/>
                </a:xfrm>
              </p:grpSpPr>
              <p:cxnSp>
                <p:nvCxnSpPr>
                  <p:cNvPr id="411" name="Straight Connector 410">
                    <a:extLst>
                      <a:ext uri="{FF2B5EF4-FFF2-40B4-BE49-F238E27FC236}">
                        <a16:creationId xmlns="" xmlns:a16="http://schemas.microsoft.com/office/drawing/2014/main" id="{2E7B01FC-E85E-471A-B8A7-7D5147A934C1}"/>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 xmlns:a16="http://schemas.microsoft.com/office/drawing/2014/main" id="{7B5A1B63-2A17-4FAC-8F7C-C1FEDDA63179}"/>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 xmlns:a16="http://schemas.microsoft.com/office/drawing/2014/main" id="{56EA7897-258F-4C0C-A00B-0018F2B550F1}"/>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420" name="Group 419">
                <a:extLst>
                  <a:ext uri="{FF2B5EF4-FFF2-40B4-BE49-F238E27FC236}">
                    <a16:creationId xmlns="" xmlns:a16="http://schemas.microsoft.com/office/drawing/2014/main" id="{7716D611-820C-4B49-82E1-2D043D065792}"/>
                  </a:ext>
                </a:extLst>
              </p:cNvPr>
              <p:cNvGrpSpPr/>
              <p:nvPr/>
            </p:nvGrpSpPr>
            <p:grpSpPr>
              <a:xfrm>
                <a:off x="7686267" y="4339105"/>
                <a:ext cx="2918969" cy="829873"/>
                <a:chOff x="7686267" y="4339105"/>
                <a:chExt cx="2918969" cy="829873"/>
              </a:xfrm>
            </p:grpSpPr>
            <p:sp>
              <p:nvSpPr>
                <p:cNvPr id="364" name="Rectangle 363">
                  <a:extLst>
                    <a:ext uri="{FF2B5EF4-FFF2-40B4-BE49-F238E27FC236}">
                      <a16:creationId xmlns="" xmlns:a16="http://schemas.microsoft.com/office/drawing/2014/main" id="{3A80B14C-F97A-4BB9-80D7-4A23B69F01DF}"/>
                    </a:ext>
                  </a:extLst>
                </p:cNvPr>
                <p:cNvSpPr/>
                <p:nvPr/>
              </p:nvSpPr>
              <p:spPr>
                <a:xfrm>
                  <a:off x="10559516" y="5123258"/>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15" name="Rectangle 414">
                  <a:extLst>
                    <a:ext uri="{FF2B5EF4-FFF2-40B4-BE49-F238E27FC236}">
                      <a16:creationId xmlns="" xmlns:a16="http://schemas.microsoft.com/office/drawing/2014/main" id="{02255DA0-027A-49B9-BF78-D3244141E2E6}"/>
                    </a:ext>
                  </a:extLst>
                </p:cNvPr>
                <p:cNvSpPr/>
                <p:nvPr/>
              </p:nvSpPr>
              <p:spPr>
                <a:xfrm>
                  <a:off x="9847737" y="5045471"/>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16" name="Rectangle 415">
                  <a:extLst>
                    <a:ext uri="{FF2B5EF4-FFF2-40B4-BE49-F238E27FC236}">
                      <a16:creationId xmlns="" xmlns:a16="http://schemas.microsoft.com/office/drawing/2014/main" id="{B4F79156-FC17-4943-8D5D-BFC58B667FDC}"/>
                    </a:ext>
                  </a:extLst>
                </p:cNvPr>
                <p:cNvSpPr/>
                <p:nvPr/>
              </p:nvSpPr>
              <p:spPr>
                <a:xfrm>
                  <a:off x="9126153" y="5065402"/>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17" name="Rectangle 416">
                  <a:extLst>
                    <a:ext uri="{FF2B5EF4-FFF2-40B4-BE49-F238E27FC236}">
                      <a16:creationId xmlns="" xmlns:a16="http://schemas.microsoft.com/office/drawing/2014/main" id="{596F5970-BE58-4214-A078-9B0BA1EEFC97}"/>
                    </a:ext>
                  </a:extLst>
                </p:cNvPr>
                <p:cNvSpPr/>
                <p:nvPr/>
              </p:nvSpPr>
              <p:spPr>
                <a:xfrm>
                  <a:off x="8398465" y="5062578"/>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18" name="Rectangle 417">
                  <a:extLst>
                    <a:ext uri="{FF2B5EF4-FFF2-40B4-BE49-F238E27FC236}">
                      <a16:creationId xmlns="" xmlns:a16="http://schemas.microsoft.com/office/drawing/2014/main" id="{EC472E92-489D-45B9-9A82-C331E50D869F}"/>
                    </a:ext>
                  </a:extLst>
                </p:cNvPr>
                <p:cNvSpPr/>
                <p:nvPr/>
              </p:nvSpPr>
              <p:spPr>
                <a:xfrm>
                  <a:off x="8045984" y="5062578"/>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19" name="Rectangle 418">
                  <a:extLst>
                    <a:ext uri="{FF2B5EF4-FFF2-40B4-BE49-F238E27FC236}">
                      <a16:creationId xmlns="" xmlns:a16="http://schemas.microsoft.com/office/drawing/2014/main" id="{11B174C5-6024-4D13-BF21-50AD33CD64E0}"/>
                    </a:ext>
                  </a:extLst>
                </p:cNvPr>
                <p:cNvSpPr/>
                <p:nvPr/>
              </p:nvSpPr>
              <p:spPr>
                <a:xfrm>
                  <a:off x="7686267" y="4339105"/>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421" name="Freeform: Shape 420">
                <a:extLst>
                  <a:ext uri="{FF2B5EF4-FFF2-40B4-BE49-F238E27FC236}">
                    <a16:creationId xmlns="" xmlns:a16="http://schemas.microsoft.com/office/drawing/2014/main" id="{5500EF5A-D5C4-472E-AC75-CACFE29E3796}"/>
                  </a:ext>
                </a:extLst>
              </p:cNvPr>
              <p:cNvSpPr/>
              <p:nvPr/>
            </p:nvSpPr>
            <p:spPr>
              <a:xfrm>
                <a:off x="7707086" y="4363700"/>
                <a:ext cx="2870298" cy="780241"/>
              </a:xfrm>
              <a:custGeom>
                <a:avLst/>
                <a:gdLst>
                  <a:gd name="connsiteX0" fmla="*/ 0 w 2870298"/>
                  <a:gd name="connsiteY0" fmla="*/ 0 h 780241"/>
                  <a:gd name="connsiteX1" fmla="*/ 360111 w 2870298"/>
                  <a:gd name="connsiteY1" fmla="*/ 723753 h 780241"/>
                  <a:gd name="connsiteX2" fmla="*/ 713161 w 2870298"/>
                  <a:gd name="connsiteY2" fmla="*/ 727284 h 780241"/>
                  <a:gd name="connsiteX3" fmla="*/ 1443975 w 2870298"/>
                  <a:gd name="connsiteY3" fmla="*/ 723753 h 780241"/>
                  <a:gd name="connsiteX4" fmla="*/ 2164197 w 2870298"/>
                  <a:gd name="connsiteY4" fmla="*/ 706101 h 780241"/>
                  <a:gd name="connsiteX5" fmla="*/ 2870298 w 2870298"/>
                  <a:gd name="connsiteY5" fmla="*/ 780241 h 78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298" h="780241">
                    <a:moveTo>
                      <a:pt x="0" y="0"/>
                    </a:moveTo>
                    <a:lnTo>
                      <a:pt x="360111" y="723753"/>
                    </a:lnTo>
                    <a:lnTo>
                      <a:pt x="713161" y="727284"/>
                    </a:lnTo>
                    <a:lnTo>
                      <a:pt x="1443975" y="723753"/>
                    </a:lnTo>
                    <a:lnTo>
                      <a:pt x="2164197" y="706101"/>
                    </a:lnTo>
                    <a:lnTo>
                      <a:pt x="2870298" y="780241"/>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 xmlns:a16="http://schemas.microsoft.com/office/drawing/2014/main" id="{E6616E28-A6E6-4988-A08A-140F75B8589F}"/>
                  </a:ext>
                </a:extLst>
              </p:cNvPr>
              <p:cNvGrpSpPr/>
              <p:nvPr/>
            </p:nvGrpSpPr>
            <p:grpSpPr>
              <a:xfrm>
                <a:off x="3069119" y="4701164"/>
                <a:ext cx="91440" cy="125032"/>
                <a:chOff x="1117989" y="1820921"/>
                <a:chExt cx="91440" cy="94553"/>
              </a:xfrm>
            </p:grpSpPr>
            <p:cxnSp>
              <p:nvCxnSpPr>
                <p:cNvPr id="69" name="Straight Connector 68">
                  <a:extLst>
                    <a:ext uri="{FF2B5EF4-FFF2-40B4-BE49-F238E27FC236}">
                      <a16:creationId xmlns="" xmlns:a16="http://schemas.microsoft.com/office/drawing/2014/main" id="{BF9105B2-4512-406A-B4BB-BF614646F25B}"/>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 xmlns:a16="http://schemas.microsoft.com/office/drawing/2014/main" id="{86D3B8EA-1410-4BC9-B427-3462D5922B82}"/>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 xmlns:a16="http://schemas.microsoft.com/office/drawing/2014/main" id="{D0290494-94CF-4740-931A-0CAE9C419DB7}"/>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 xmlns:a16="http://schemas.microsoft.com/office/drawing/2014/main" id="{1D614DA8-0BD1-42EE-887A-F380283714A7}"/>
                  </a:ext>
                </a:extLst>
              </p:cNvPr>
              <p:cNvGrpSpPr/>
              <p:nvPr/>
            </p:nvGrpSpPr>
            <p:grpSpPr>
              <a:xfrm>
                <a:off x="3069119" y="4996639"/>
                <a:ext cx="91440" cy="85948"/>
                <a:chOff x="1117989" y="1820921"/>
                <a:chExt cx="91440" cy="94553"/>
              </a:xfrm>
            </p:grpSpPr>
            <p:cxnSp>
              <p:nvCxnSpPr>
                <p:cNvPr id="74" name="Straight Connector 73">
                  <a:extLst>
                    <a:ext uri="{FF2B5EF4-FFF2-40B4-BE49-F238E27FC236}">
                      <a16:creationId xmlns="" xmlns:a16="http://schemas.microsoft.com/office/drawing/2014/main" id="{1F44BDAC-3F30-4D2D-85B0-AA2A6B315EAE}"/>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 xmlns:a16="http://schemas.microsoft.com/office/drawing/2014/main" id="{CF82C537-6A3B-477B-A210-991A141D9A80}"/>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 xmlns:a16="http://schemas.microsoft.com/office/drawing/2014/main" id="{D0BCA361-A89E-4B4D-89F1-FFE017E3A5A5}"/>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 xmlns:a16="http://schemas.microsoft.com/office/drawing/2014/main" id="{1FFD83DC-CE4E-4D24-AA71-E8DC33822B6A}"/>
                  </a:ext>
                </a:extLst>
              </p:cNvPr>
              <p:cNvGrpSpPr/>
              <p:nvPr/>
            </p:nvGrpSpPr>
            <p:grpSpPr>
              <a:xfrm>
                <a:off x="3423941" y="4655874"/>
                <a:ext cx="91440" cy="135017"/>
                <a:chOff x="1117989" y="1820921"/>
                <a:chExt cx="91440" cy="94553"/>
              </a:xfrm>
            </p:grpSpPr>
            <p:cxnSp>
              <p:nvCxnSpPr>
                <p:cNvPr id="427" name="Straight Connector 426">
                  <a:extLst>
                    <a:ext uri="{FF2B5EF4-FFF2-40B4-BE49-F238E27FC236}">
                      <a16:creationId xmlns="" xmlns:a16="http://schemas.microsoft.com/office/drawing/2014/main" id="{8CD47682-D48C-4719-A65E-E51B9A6457C8}"/>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 xmlns:a16="http://schemas.microsoft.com/office/drawing/2014/main" id="{FD3BEF72-CCF0-4A76-9DB0-7395EECA1D00}"/>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 xmlns:a16="http://schemas.microsoft.com/office/drawing/2014/main" id="{05E2DD7F-B963-4822-9575-889C25865B37}"/>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30" name="Group 429">
                <a:extLst>
                  <a:ext uri="{FF2B5EF4-FFF2-40B4-BE49-F238E27FC236}">
                    <a16:creationId xmlns="" xmlns:a16="http://schemas.microsoft.com/office/drawing/2014/main" id="{54922317-03CD-4861-8DFD-C0352F54FC27}"/>
                  </a:ext>
                </a:extLst>
              </p:cNvPr>
              <p:cNvGrpSpPr/>
              <p:nvPr/>
            </p:nvGrpSpPr>
            <p:grpSpPr>
              <a:xfrm>
                <a:off x="4148311" y="4602464"/>
                <a:ext cx="91440" cy="149592"/>
                <a:chOff x="1117989" y="1820921"/>
                <a:chExt cx="91440" cy="94553"/>
              </a:xfrm>
            </p:grpSpPr>
            <p:cxnSp>
              <p:nvCxnSpPr>
                <p:cNvPr id="431" name="Straight Connector 430">
                  <a:extLst>
                    <a:ext uri="{FF2B5EF4-FFF2-40B4-BE49-F238E27FC236}">
                      <a16:creationId xmlns="" xmlns:a16="http://schemas.microsoft.com/office/drawing/2014/main" id="{2F121AE1-8BD0-4CEA-893E-997D53C7382F}"/>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 xmlns:a16="http://schemas.microsoft.com/office/drawing/2014/main" id="{3BCB6505-A965-4338-8713-514F4D3DFF2B}"/>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 xmlns:a16="http://schemas.microsoft.com/office/drawing/2014/main" id="{D25B97F1-1537-4426-9251-560793DFB69C}"/>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34" name="Group 433">
                <a:extLst>
                  <a:ext uri="{FF2B5EF4-FFF2-40B4-BE49-F238E27FC236}">
                    <a16:creationId xmlns="" xmlns:a16="http://schemas.microsoft.com/office/drawing/2014/main" id="{0C560D79-A9F6-404D-A73A-34C8A95D5043}"/>
                  </a:ext>
                </a:extLst>
              </p:cNvPr>
              <p:cNvGrpSpPr/>
              <p:nvPr/>
            </p:nvGrpSpPr>
            <p:grpSpPr>
              <a:xfrm>
                <a:off x="4860088" y="4446961"/>
                <a:ext cx="91440" cy="185058"/>
                <a:chOff x="1117989" y="1820921"/>
                <a:chExt cx="91440" cy="94553"/>
              </a:xfrm>
            </p:grpSpPr>
            <p:cxnSp>
              <p:nvCxnSpPr>
                <p:cNvPr id="435" name="Straight Connector 434">
                  <a:extLst>
                    <a:ext uri="{FF2B5EF4-FFF2-40B4-BE49-F238E27FC236}">
                      <a16:creationId xmlns="" xmlns:a16="http://schemas.microsoft.com/office/drawing/2014/main" id="{5EE1F834-B343-4554-8160-6E6A0A49C61C}"/>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 xmlns:a16="http://schemas.microsoft.com/office/drawing/2014/main" id="{F7BF6948-3B62-49D5-ADEF-1779E0AE5B0C}"/>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 xmlns:a16="http://schemas.microsoft.com/office/drawing/2014/main" id="{3352A83B-1763-419E-BBC0-A43DDF30D920}"/>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38" name="Group 437">
                <a:extLst>
                  <a:ext uri="{FF2B5EF4-FFF2-40B4-BE49-F238E27FC236}">
                    <a16:creationId xmlns="" xmlns:a16="http://schemas.microsoft.com/office/drawing/2014/main" id="{29E95373-80BC-45CD-818E-609E4F9A6EEF}"/>
                  </a:ext>
                </a:extLst>
              </p:cNvPr>
              <p:cNvGrpSpPr/>
              <p:nvPr/>
            </p:nvGrpSpPr>
            <p:grpSpPr>
              <a:xfrm>
                <a:off x="5569895" y="4338300"/>
                <a:ext cx="91440" cy="210914"/>
                <a:chOff x="1117989" y="1820921"/>
                <a:chExt cx="91440" cy="94553"/>
              </a:xfrm>
            </p:grpSpPr>
            <p:cxnSp>
              <p:nvCxnSpPr>
                <p:cNvPr id="439" name="Straight Connector 438">
                  <a:extLst>
                    <a:ext uri="{FF2B5EF4-FFF2-40B4-BE49-F238E27FC236}">
                      <a16:creationId xmlns="" xmlns:a16="http://schemas.microsoft.com/office/drawing/2014/main" id="{2E498533-3F09-4E5A-8769-75990E0647D6}"/>
                    </a:ext>
                  </a:extLst>
                </p:cNvPr>
                <p:cNvCxnSpPr>
                  <a:cxnSpLocks/>
                </p:cNvCxnSpPr>
                <p:nvPr/>
              </p:nvCxnSpPr>
              <p:spPr>
                <a:xfrm>
                  <a:off x="1117989" y="182092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 xmlns:a16="http://schemas.microsoft.com/office/drawing/2014/main" id="{DC4585DF-076D-4A4D-88A5-EF59CE7E987F}"/>
                    </a:ext>
                  </a:extLst>
                </p:cNvPr>
                <p:cNvCxnSpPr>
                  <a:cxnSpLocks/>
                </p:cNvCxnSpPr>
                <p:nvPr/>
              </p:nvCxnSpPr>
              <p:spPr>
                <a:xfrm>
                  <a:off x="1117989" y="1915474"/>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 xmlns:a16="http://schemas.microsoft.com/office/drawing/2014/main" id="{4429194A-5E7E-45CC-B287-545B6019D545}"/>
                    </a:ext>
                  </a:extLst>
                </p:cNvPr>
                <p:cNvCxnSpPr>
                  <a:cxnSpLocks/>
                </p:cNvCxnSpPr>
                <p:nvPr/>
              </p:nvCxnSpPr>
              <p:spPr>
                <a:xfrm rot="5400000">
                  <a:off x="1117989" y="1866641"/>
                  <a:ext cx="91440"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 xmlns:a16="http://schemas.microsoft.com/office/drawing/2014/main" id="{DBB0E0A5-CF97-44DD-A079-3BC024A4CA98}"/>
                  </a:ext>
                </a:extLst>
              </p:cNvPr>
              <p:cNvGrpSpPr/>
              <p:nvPr/>
            </p:nvGrpSpPr>
            <p:grpSpPr>
              <a:xfrm>
                <a:off x="2726360" y="4422889"/>
                <a:ext cx="2914895" cy="357999"/>
                <a:chOff x="2726360" y="4422889"/>
                <a:chExt cx="2914895" cy="357999"/>
              </a:xfrm>
            </p:grpSpPr>
            <p:sp>
              <p:nvSpPr>
                <p:cNvPr id="64" name="Oval 63">
                  <a:extLst>
                    <a:ext uri="{FF2B5EF4-FFF2-40B4-BE49-F238E27FC236}">
                      <a16:creationId xmlns="" xmlns:a16="http://schemas.microsoft.com/office/drawing/2014/main" id="{3C20BDB0-ED2C-4911-B615-061FF8B55E9E}"/>
                    </a:ext>
                  </a:extLst>
                </p:cNvPr>
                <p:cNvSpPr/>
                <p:nvPr/>
              </p:nvSpPr>
              <p:spPr>
                <a:xfrm>
                  <a:off x="2726360" y="453767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42" name="Oval 441">
                  <a:extLst>
                    <a:ext uri="{FF2B5EF4-FFF2-40B4-BE49-F238E27FC236}">
                      <a16:creationId xmlns="" xmlns:a16="http://schemas.microsoft.com/office/drawing/2014/main" id="{84250AEA-F2D5-4A84-A931-740B54ECDE3D}"/>
                    </a:ext>
                  </a:extLst>
                </p:cNvPr>
                <p:cNvSpPr/>
                <p:nvPr/>
              </p:nvSpPr>
              <p:spPr>
                <a:xfrm>
                  <a:off x="3092084" y="4735168"/>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43" name="Oval 442">
                  <a:extLst>
                    <a:ext uri="{FF2B5EF4-FFF2-40B4-BE49-F238E27FC236}">
                      <a16:creationId xmlns="" xmlns:a16="http://schemas.microsoft.com/office/drawing/2014/main" id="{A6AD5FB5-553D-4453-A65B-8AC21EEFDFF5}"/>
                    </a:ext>
                  </a:extLst>
                </p:cNvPr>
                <p:cNvSpPr/>
                <p:nvPr/>
              </p:nvSpPr>
              <p:spPr>
                <a:xfrm>
                  <a:off x="3445128" y="469986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44" name="Oval 443">
                  <a:extLst>
                    <a:ext uri="{FF2B5EF4-FFF2-40B4-BE49-F238E27FC236}">
                      <a16:creationId xmlns="" xmlns:a16="http://schemas.microsoft.com/office/drawing/2014/main" id="{08F5EF7F-B017-468E-AF51-6E760ADE643F}"/>
                    </a:ext>
                  </a:extLst>
                </p:cNvPr>
                <p:cNvSpPr/>
                <p:nvPr/>
              </p:nvSpPr>
              <p:spPr>
                <a:xfrm>
                  <a:off x="4165503" y="4658203"/>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45" name="Oval 444">
                  <a:extLst>
                    <a:ext uri="{FF2B5EF4-FFF2-40B4-BE49-F238E27FC236}">
                      <a16:creationId xmlns="" xmlns:a16="http://schemas.microsoft.com/office/drawing/2014/main" id="{2273DB29-58B2-4BED-B73B-FD6ACCD1456A}"/>
                    </a:ext>
                  </a:extLst>
                </p:cNvPr>
                <p:cNvSpPr/>
                <p:nvPr/>
              </p:nvSpPr>
              <p:spPr>
                <a:xfrm>
                  <a:off x="4882339" y="4521105"/>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46" name="Oval 445">
                  <a:extLst>
                    <a:ext uri="{FF2B5EF4-FFF2-40B4-BE49-F238E27FC236}">
                      <a16:creationId xmlns="" xmlns:a16="http://schemas.microsoft.com/office/drawing/2014/main" id="{A5B42ABC-4A3A-47FC-8A10-005B3C94FF7D}"/>
                    </a:ext>
                  </a:extLst>
                </p:cNvPr>
                <p:cNvSpPr/>
                <p:nvPr/>
              </p:nvSpPr>
              <p:spPr>
                <a:xfrm>
                  <a:off x="5595535" y="4422889"/>
                  <a:ext cx="45720" cy="457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448" name="Freeform: Shape 447">
                <a:extLst>
                  <a:ext uri="{FF2B5EF4-FFF2-40B4-BE49-F238E27FC236}">
                    <a16:creationId xmlns="" xmlns:a16="http://schemas.microsoft.com/office/drawing/2014/main" id="{DB4682AC-160B-4FE0-83DD-72AD443B7FEC}"/>
                  </a:ext>
                </a:extLst>
              </p:cNvPr>
              <p:cNvSpPr/>
              <p:nvPr/>
            </p:nvSpPr>
            <p:spPr>
              <a:xfrm>
                <a:off x="2746731" y="4444902"/>
                <a:ext cx="2877359" cy="314215"/>
              </a:xfrm>
              <a:custGeom>
                <a:avLst/>
                <a:gdLst>
                  <a:gd name="connsiteX0" fmla="*/ 0 w 2877359"/>
                  <a:gd name="connsiteY0" fmla="*/ 112976 h 314215"/>
                  <a:gd name="connsiteX1" fmla="*/ 367172 w 2877359"/>
                  <a:gd name="connsiteY1" fmla="*/ 314215 h 314215"/>
                  <a:gd name="connsiteX2" fmla="*/ 716691 w 2877359"/>
                  <a:gd name="connsiteY2" fmla="*/ 282440 h 314215"/>
                  <a:gd name="connsiteX3" fmla="*/ 1447505 w 2877359"/>
                  <a:gd name="connsiteY3" fmla="*/ 240074 h 314215"/>
                  <a:gd name="connsiteX4" fmla="*/ 2157136 w 2877359"/>
                  <a:gd name="connsiteY4" fmla="*/ 98854 h 314215"/>
                  <a:gd name="connsiteX5" fmla="*/ 2877359 w 2877359"/>
                  <a:gd name="connsiteY5" fmla="*/ 0 h 3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359" h="314215">
                    <a:moveTo>
                      <a:pt x="0" y="112976"/>
                    </a:moveTo>
                    <a:lnTo>
                      <a:pt x="367172" y="314215"/>
                    </a:lnTo>
                    <a:lnTo>
                      <a:pt x="716691" y="282440"/>
                    </a:lnTo>
                    <a:lnTo>
                      <a:pt x="1447505" y="240074"/>
                    </a:lnTo>
                    <a:lnTo>
                      <a:pt x="2157136" y="98854"/>
                    </a:lnTo>
                    <a:lnTo>
                      <a:pt x="2877359"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9" name="Group 448">
                <a:extLst>
                  <a:ext uri="{FF2B5EF4-FFF2-40B4-BE49-F238E27FC236}">
                    <a16:creationId xmlns="" xmlns:a16="http://schemas.microsoft.com/office/drawing/2014/main" id="{387E48FC-C8E1-4014-A5DA-8AE320AD7FC2}"/>
                  </a:ext>
                </a:extLst>
              </p:cNvPr>
              <p:cNvGrpSpPr/>
              <p:nvPr/>
            </p:nvGrpSpPr>
            <p:grpSpPr>
              <a:xfrm>
                <a:off x="3422172" y="4934438"/>
                <a:ext cx="91440" cy="94553"/>
                <a:chOff x="1117989" y="1820921"/>
                <a:chExt cx="91440" cy="94553"/>
              </a:xfrm>
            </p:grpSpPr>
            <p:cxnSp>
              <p:nvCxnSpPr>
                <p:cNvPr id="450" name="Straight Connector 449">
                  <a:extLst>
                    <a:ext uri="{FF2B5EF4-FFF2-40B4-BE49-F238E27FC236}">
                      <a16:creationId xmlns="" xmlns:a16="http://schemas.microsoft.com/office/drawing/2014/main" id="{63A82D4B-3B9C-4775-98F9-FC28B46568F9}"/>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 xmlns:a16="http://schemas.microsoft.com/office/drawing/2014/main" id="{5B38DACE-BC29-4E81-98AB-5ED50C125149}"/>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 xmlns:a16="http://schemas.microsoft.com/office/drawing/2014/main" id="{E282E799-9D23-414C-9002-CDFAC2A6AA08}"/>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53" name="Group 452">
                <a:extLst>
                  <a:ext uri="{FF2B5EF4-FFF2-40B4-BE49-F238E27FC236}">
                    <a16:creationId xmlns="" xmlns:a16="http://schemas.microsoft.com/office/drawing/2014/main" id="{F0C9EEEF-0E1D-433D-9A35-0FC6A39FB989}"/>
                  </a:ext>
                </a:extLst>
              </p:cNvPr>
              <p:cNvGrpSpPr/>
              <p:nvPr/>
            </p:nvGrpSpPr>
            <p:grpSpPr>
              <a:xfrm>
                <a:off x="4142422" y="4925496"/>
                <a:ext cx="91440" cy="110490"/>
                <a:chOff x="1117989" y="1820921"/>
                <a:chExt cx="91440" cy="94553"/>
              </a:xfrm>
            </p:grpSpPr>
            <p:cxnSp>
              <p:nvCxnSpPr>
                <p:cNvPr id="454" name="Straight Connector 453">
                  <a:extLst>
                    <a:ext uri="{FF2B5EF4-FFF2-40B4-BE49-F238E27FC236}">
                      <a16:creationId xmlns="" xmlns:a16="http://schemas.microsoft.com/office/drawing/2014/main" id="{40385ED6-B044-41EA-8015-9C55FFEC0748}"/>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 xmlns:a16="http://schemas.microsoft.com/office/drawing/2014/main" id="{7727C736-B9A4-41AD-9251-E56D6B38E0D2}"/>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 xmlns:a16="http://schemas.microsoft.com/office/drawing/2014/main" id="{F1218C05-8120-4B05-A440-1FCDC2D411B4}"/>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57" name="Group 456">
                <a:extLst>
                  <a:ext uri="{FF2B5EF4-FFF2-40B4-BE49-F238E27FC236}">
                    <a16:creationId xmlns="" xmlns:a16="http://schemas.microsoft.com/office/drawing/2014/main" id="{2E786930-B933-4997-93DC-545B18F2B683}"/>
                  </a:ext>
                </a:extLst>
              </p:cNvPr>
              <p:cNvGrpSpPr/>
              <p:nvPr/>
            </p:nvGrpSpPr>
            <p:grpSpPr>
              <a:xfrm>
                <a:off x="4859574" y="4836696"/>
                <a:ext cx="91440" cy="121490"/>
                <a:chOff x="1117989" y="1820921"/>
                <a:chExt cx="91440" cy="94553"/>
              </a:xfrm>
            </p:grpSpPr>
            <p:cxnSp>
              <p:nvCxnSpPr>
                <p:cNvPr id="458" name="Straight Connector 457">
                  <a:extLst>
                    <a:ext uri="{FF2B5EF4-FFF2-40B4-BE49-F238E27FC236}">
                      <a16:creationId xmlns="" xmlns:a16="http://schemas.microsoft.com/office/drawing/2014/main" id="{3D5CB107-4D69-4C75-A3DE-FEE072C142BB}"/>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 xmlns:a16="http://schemas.microsoft.com/office/drawing/2014/main" id="{4A650C42-D375-4F39-B8E7-D3F7B7BD90E3}"/>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 xmlns:a16="http://schemas.microsoft.com/office/drawing/2014/main" id="{23A32509-8600-4425-B61A-BC573351725D}"/>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61" name="Group 460">
                <a:extLst>
                  <a:ext uri="{FF2B5EF4-FFF2-40B4-BE49-F238E27FC236}">
                    <a16:creationId xmlns="" xmlns:a16="http://schemas.microsoft.com/office/drawing/2014/main" id="{DEA6B499-EAA5-4515-AA3F-60C6E24887FB}"/>
                  </a:ext>
                </a:extLst>
              </p:cNvPr>
              <p:cNvGrpSpPr/>
              <p:nvPr/>
            </p:nvGrpSpPr>
            <p:grpSpPr>
              <a:xfrm>
                <a:off x="5576307" y="4756226"/>
                <a:ext cx="91440" cy="139228"/>
                <a:chOff x="1117989" y="1820921"/>
                <a:chExt cx="91440" cy="94553"/>
              </a:xfrm>
            </p:grpSpPr>
            <p:cxnSp>
              <p:nvCxnSpPr>
                <p:cNvPr id="462" name="Straight Connector 461">
                  <a:extLst>
                    <a:ext uri="{FF2B5EF4-FFF2-40B4-BE49-F238E27FC236}">
                      <a16:creationId xmlns="" xmlns:a16="http://schemas.microsoft.com/office/drawing/2014/main" id="{82ACA486-5A57-4AE9-AE86-E924B1D94F8E}"/>
                    </a:ext>
                  </a:extLst>
                </p:cNvPr>
                <p:cNvCxnSpPr>
                  <a:cxnSpLocks/>
                </p:cNvCxnSpPr>
                <p:nvPr/>
              </p:nvCxnSpPr>
              <p:spPr>
                <a:xfrm>
                  <a:off x="1117989" y="182092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 xmlns:a16="http://schemas.microsoft.com/office/drawing/2014/main" id="{B7D97F33-5017-4846-9DDE-1EF8C7D51387}"/>
                    </a:ext>
                  </a:extLst>
                </p:cNvPr>
                <p:cNvCxnSpPr>
                  <a:cxnSpLocks/>
                </p:cNvCxnSpPr>
                <p:nvPr/>
              </p:nvCxnSpPr>
              <p:spPr>
                <a:xfrm>
                  <a:off x="1117989" y="1915474"/>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 xmlns:a16="http://schemas.microsoft.com/office/drawing/2014/main" id="{98737787-BAB9-48CC-9D54-0B86B7117AD5}"/>
                    </a:ext>
                  </a:extLst>
                </p:cNvPr>
                <p:cNvCxnSpPr>
                  <a:cxnSpLocks/>
                </p:cNvCxnSpPr>
                <p:nvPr/>
              </p:nvCxnSpPr>
              <p:spPr>
                <a:xfrm rot="5400000">
                  <a:off x="1117989" y="1866641"/>
                  <a:ext cx="9144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 xmlns:a16="http://schemas.microsoft.com/office/drawing/2014/main" id="{343B090F-F435-4B82-8715-96A941DC9652}"/>
                  </a:ext>
                </a:extLst>
              </p:cNvPr>
              <p:cNvGrpSpPr/>
              <p:nvPr/>
            </p:nvGrpSpPr>
            <p:grpSpPr>
              <a:xfrm>
                <a:off x="2722201" y="4580340"/>
                <a:ext cx="2919054" cy="474868"/>
                <a:chOff x="2722201" y="4580340"/>
                <a:chExt cx="2919054" cy="474868"/>
              </a:xfrm>
            </p:grpSpPr>
            <p:sp>
              <p:nvSpPr>
                <p:cNvPr id="59" name="Rectangle 58">
                  <a:extLst>
                    <a:ext uri="{FF2B5EF4-FFF2-40B4-BE49-F238E27FC236}">
                      <a16:creationId xmlns="" xmlns:a16="http://schemas.microsoft.com/office/drawing/2014/main" id="{C6BFA481-9910-4F50-9C48-D3F45B887208}"/>
                    </a:ext>
                  </a:extLst>
                </p:cNvPr>
                <p:cNvSpPr/>
                <p:nvPr/>
              </p:nvSpPr>
              <p:spPr>
                <a:xfrm>
                  <a:off x="2722201" y="4580340"/>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65" name="Rectangle 464">
                  <a:extLst>
                    <a:ext uri="{FF2B5EF4-FFF2-40B4-BE49-F238E27FC236}">
                      <a16:creationId xmlns="" xmlns:a16="http://schemas.microsoft.com/office/drawing/2014/main" id="{F1E75F14-7B9B-4934-BCFF-CA0C892AAAA8}"/>
                    </a:ext>
                  </a:extLst>
                </p:cNvPr>
                <p:cNvSpPr/>
                <p:nvPr/>
              </p:nvSpPr>
              <p:spPr>
                <a:xfrm>
                  <a:off x="3090404" y="5009488"/>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66" name="Rectangle 465">
                  <a:extLst>
                    <a:ext uri="{FF2B5EF4-FFF2-40B4-BE49-F238E27FC236}">
                      <a16:creationId xmlns="" xmlns:a16="http://schemas.microsoft.com/office/drawing/2014/main" id="{2B76EAB1-33AD-49FC-9D73-44BF187A8B9F}"/>
                    </a:ext>
                  </a:extLst>
                </p:cNvPr>
                <p:cNvSpPr/>
                <p:nvPr/>
              </p:nvSpPr>
              <p:spPr>
                <a:xfrm>
                  <a:off x="3440946" y="4956571"/>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67" name="Rectangle 466">
                  <a:extLst>
                    <a:ext uri="{FF2B5EF4-FFF2-40B4-BE49-F238E27FC236}">
                      <a16:creationId xmlns="" xmlns:a16="http://schemas.microsoft.com/office/drawing/2014/main" id="{80827F9D-7FDB-4A0A-8F32-1485D33E550D}"/>
                    </a:ext>
                  </a:extLst>
                </p:cNvPr>
                <p:cNvSpPr/>
                <p:nvPr/>
              </p:nvSpPr>
              <p:spPr>
                <a:xfrm>
                  <a:off x="4161079" y="4957776"/>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68" name="Rectangle 467">
                  <a:extLst>
                    <a:ext uri="{FF2B5EF4-FFF2-40B4-BE49-F238E27FC236}">
                      <a16:creationId xmlns="" xmlns:a16="http://schemas.microsoft.com/office/drawing/2014/main" id="{EECB1DC7-9C67-401D-AE73-5FDDFD332A99}"/>
                    </a:ext>
                  </a:extLst>
                </p:cNvPr>
                <p:cNvSpPr/>
                <p:nvPr/>
              </p:nvSpPr>
              <p:spPr>
                <a:xfrm>
                  <a:off x="4882014" y="4876416"/>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69" name="Rectangle 468">
                  <a:extLst>
                    <a:ext uri="{FF2B5EF4-FFF2-40B4-BE49-F238E27FC236}">
                      <a16:creationId xmlns="" xmlns:a16="http://schemas.microsoft.com/office/drawing/2014/main" id="{FA551471-7C76-4BE7-BBB9-DF9E8CA0F03C}"/>
                    </a:ext>
                  </a:extLst>
                </p:cNvPr>
                <p:cNvSpPr/>
                <p:nvPr/>
              </p:nvSpPr>
              <p:spPr>
                <a:xfrm>
                  <a:off x="5595535" y="4804603"/>
                  <a:ext cx="45720"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pSp>
          <p:sp>
            <p:nvSpPr>
              <p:cNvPr id="471" name="Freeform: Shape 470">
                <a:extLst>
                  <a:ext uri="{FF2B5EF4-FFF2-40B4-BE49-F238E27FC236}">
                    <a16:creationId xmlns="" xmlns:a16="http://schemas.microsoft.com/office/drawing/2014/main" id="{4EAFB2A8-4FA7-420C-BF5F-24AE1234BAFF}"/>
                  </a:ext>
                </a:extLst>
              </p:cNvPr>
              <p:cNvSpPr/>
              <p:nvPr/>
            </p:nvSpPr>
            <p:spPr>
              <a:xfrm>
                <a:off x="2760855" y="4607304"/>
                <a:ext cx="2863236" cy="430721"/>
              </a:xfrm>
              <a:custGeom>
                <a:avLst/>
                <a:gdLst>
                  <a:gd name="connsiteX0" fmla="*/ 0 w 2877359"/>
                  <a:gd name="connsiteY0" fmla="*/ 0 h 423660"/>
                  <a:gd name="connsiteX1" fmla="*/ 374233 w 2877359"/>
                  <a:gd name="connsiteY1" fmla="*/ 423660 h 423660"/>
                  <a:gd name="connsiteX2" fmla="*/ 720222 w 2877359"/>
                  <a:gd name="connsiteY2" fmla="*/ 370703 h 423660"/>
                  <a:gd name="connsiteX3" fmla="*/ 1433383 w 2877359"/>
                  <a:gd name="connsiteY3" fmla="*/ 367172 h 423660"/>
                  <a:gd name="connsiteX4" fmla="*/ 2160667 w 2877359"/>
                  <a:gd name="connsiteY4" fmla="*/ 289501 h 423660"/>
                  <a:gd name="connsiteX5" fmla="*/ 2877359 w 2877359"/>
                  <a:gd name="connsiteY5" fmla="*/ 215361 h 423660"/>
                  <a:gd name="connsiteX0" fmla="*/ 0 w 2863236"/>
                  <a:gd name="connsiteY0" fmla="*/ 0 h 430721"/>
                  <a:gd name="connsiteX1" fmla="*/ 360110 w 2863236"/>
                  <a:gd name="connsiteY1" fmla="*/ 430721 h 430721"/>
                  <a:gd name="connsiteX2" fmla="*/ 706099 w 2863236"/>
                  <a:gd name="connsiteY2" fmla="*/ 377764 h 430721"/>
                  <a:gd name="connsiteX3" fmla="*/ 1419260 w 2863236"/>
                  <a:gd name="connsiteY3" fmla="*/ 374233 h 430721"/>
                  <a:gd name="connsiteX4" fmla="*/ 2146544 w 2863236"/>
                  <a:gd name="connsiteY4" fmla="*/ 296562 h 430721"/>
                  <a:gd name="connsiteX5" fmla="*/ 2863236 w 2863236"/>
                  <a:gd name="connsiteY5" fmla="*/ 222422 h 43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3236" h="430721">
                    <a:moveTo>
                      <a:pt x="0" y="0"/>
                    </a:moveTo>
                    <a:lnTo>
                      <a:pt x="360110" y="430721"/>
                    </a:lnTo>
                    <a:lnTo>
                      <a:pt x="706099" y="377764"/>
                    </a:lnTo>
                    <a:lnTo>
                      <a:pt x="1419260" y="374233"/>
                    </a:lnTo>
                    <a:lnTo>
                      <a:pt x="2146544" y="296562"/>
                    </a:lnTo>
                    <a:lnTo>
                      <a:pt x="2863236" y="222422"/>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a:extLst>
                <a:ext uri="{FF2B5EF4-FFF2-40B4-BE49-F238E27FC236}">
                  <a16:creationId xmlns="" xmlns:a16="http://schemas.microsoft.com/office/drawing/2014/main" id="{6DCFCDCC-CA43-4221-9F19-A06DE65E5AC9}"/>
                </a:ext>
              </a:extLst>
            </p:cNvPr>
            <p:cNvSpPr txBox="1"/>
            <p:nvPr/>
          </p:nvSpPr>
          <p:spPr>
            <a:xfrm>
              <a:off x="2991535" y="2040103"/>
              <a:ext cx="197738" cy="194925"/>
            </a:xfrm>
            <a:prstGeom prst="rect">
              <a:avLst/>
            </a:prstGeom>
            <a:noFill/>
          </p:spPr>
          <p:txBody>
            <a:bodyPr wrap="square" rtlCol="0">
              <a:spAutoFit/>
            </a:bodyPr>
            <a:lstStyle/>
            <a:p>
              <a:pPr>
                <a:buClr>
                  <a:schemeClr val="accent1"/>
                </a:buClr>
              </a:pPr>
              <a:r>
                <a:rPr lang="en-US" sz="1000" b="1" baseline="30000"/>
                <a:t>a</a:t>
              </a:r>
            </a:p>
          </p:txBody>
        </p:sp>
        <p:sp>
          <p:nvSpPr>
            <p:cNvPr id="474" name="TextBox 473">
              <a:extLst>
                <a:ext uri="{FF2B5EF4-FFF2-40B4-BE49-F238E27FC236}">
                  <a16:creationId xmlns="" xmlns:a16="http://schemas.microsoft.com/office/drawing/2014/main" id="{576B5AE6-8718-4589-93D0-CCA8634AB887}"/>
                </a:ext>
              </a:extLst>
            </p:cNvPr>
            <p:cNvSpPr txBox="1"/>
            <p:nvPr/>
          </p:nvSpPr>
          <p:spPr>
            <a:xfrm>
              <a:off x="3375109" y="1994243"/>
              <a:ext cx="197738" cy="194925"/>
            </a:xfrm>
            <a:prstGeom prst="rect">
              <a:avLst/>
            </a:prstGeom>
            <a:noFill/>
          </p:spPr>
          <p:txBody>
            <a:bodyPr wrap="square" rtlCol="0">
              <a:spAutoFit/>
            </a:bodyPr>
            <a:lstStyle/>
            <a:p>
              <a:pPr>
                <a:buClr>
                  <a:schemeClr val="accent1"/>
                </a:buClr>
              </a:pPr>
              <a:r>
                <a:rPr lang="en-US" sz="1000" b="1" baseline="30000"/>
                <a:t>b</a:t>
              </a:r>
            </a:p>
          </p:txBody>
        </p:sp>
        <p:sp>
          <p:nvSpPr>
            <p:cNvPr id="475" name="TextBox 474">
              <a:extLst>
                <a:ext uri="{FF2B5EF4-FFF2-40B4-BE49-F238E27FC236}">
                  <a16:creationId xmlns="" xmlns:a16="http://schemas.microsoft.com/office/drawing/2014/main" id="{D810E608-8BAB-4E62-B0F8-6A82504D714C}"/>
                </a:ext>
              </a:extLst>
            </p:cNvPr>
            <p:cNvSpPr txBox="1"/>
            <p:nvPr/>
          </p:nvSpPr>
          <p:spPr>
            <a:xfrm>
              <a:off x="4099925" y="1923625"/>
              <a:ext cx="197738" cy="194925"/>
            </a:xfrm>
            <a:prstGeom prst="rect">
              <a:avLst/>
            </a:prstGeom>
            <a:noFill/>
          </p:spPr>
          <p:txBody>
            <a:bodyPr wrap="square" rtlCol="0">
              <a:spAutoFit/>
            </a:bodyPr>
            <a:lstStyle/>
            <a:p>
              <a:pPr>
                <a:buClr>
                  <a:schemeClr val="accent1"/>
                </a:buClr>
              </a:pPr>
              <a:r>
                <a:rPr lang="en-US" sz="1000" b="1" baseline="30000"/>
                <a:t>b</a:t>
              </a:r>
            </a:p>
          </p:txBody>
        </p:sp>
        <p:sp>
          <p:nvSpPr>
            <p:cNvPr id="476" name="TextBox 475">
              <a:extLst>
                <a:ext uri="{FF2B5EF4-FFF2-40B4-BE49-F238E27FC236}">
                  <a16:creationId xmlns="" xmlns:a16="http://schemas.microsoft.com/office/drawing/2014/main" id="{276D31E0-7CE4-4DF1-AD88-5208F9D9F3C4}"/>
                </a:ext>
              </a:extLst>
            </p:cNvPr>
            <p:cNvSpPr txBox="1"/>
            <p:nvPr/>
          </p:nvSpPr>
          <p:spPr>
            <a:xfrm>
              <a:off x="4785908" y="1845225"/>
              <a:ext cx="197738" cy="194925"/>
            </a:xfrm>
            <a:prstGeom prst="rect">
              <a:avLst/>
            </a:prstGeom>
            <a:noFill/>
          </p:spPr>
          <p:txBody>
            <a:bodyPr wrap="square" rtlCol="0">
              <a:spAutoFit/>
            </a:bodyPr>
            <a:lstStyle/>
            <a:p>
              <a:pPr>
                <a:buClr>
                  <a:schemeClr val="accent1"/>
                </a:buClr>
              </a:pPr>
              <a:r>
                <a:rPr lang="en-US" sz="1000" b="1" baseline="30000"/>
                <a:t>c</a:t>
              </a:r>
            </a:p>
          </p:txBody>
        </p:sp>
        <p:sp>
          <p:nvSpPr>
            <p:cNvPr id="477" name="TextBox 476">
              <a:extLst>
                <a:ext uri="{FF2B5EF4-FFF2-40B4-BE49-F238E27FC236}">
                  <a16:creationId xmlns="" xmlns:a16="http://schemas.microsoft.com/office/drawing/2014/main" id="{8A52FC8A-2E3D-4E78-9690-63E0B0279DD0}"/>
                </a:ext>
              </a:extLst>
            </p:cNvPr>
            <p:cNvSpPr txBox="1"/>
            <p:nvPr/>
          </p:nvSpPr>
          <p:spPr>
            <a:xfrm>
              <a:off x="5496666" y="1808043"/>
              <a:ext cx="197738" cy="194925"/>
            </a:xfrm>
            <a:prstGeom prst="rect">
              <a:avLst/>
            </a:prstGeom>
            <a:noFill/>
          </p:spPr>
          <p:txBody>
            <a:bodyPr wrap="square" rtlCol="0">
              <a:spAutoFit/>
            </a:bodyPr>
            <a:lstStyle/>
            <a:p>
              <a:pPr>
                <a:buClr>
                  <a:schemeClr val="accent1"/>
                </a:buClr>
              </a:pPr>
              <a:r>
                <a:rPr lang="en-US" sz="1000" b="1" baseline="30000"/>
                <a:t>d</a:t>
              </a:r>
            </a:p>
          </p:txBody>
        </p:sp>
        <p:grpSp>
          <p:nvGrpSpPr>
            <p:cNvPr id="9" name="Group 8">
              <a:extLst>
                <a:ext uri="{FF2B5EF4-FFF2-40B4-BE49-F238E27FC236}">
                  <a16:creationId xmlns="" xmlns:a16="http://schemas.microsoft.com/office/drawing/2014/main" id="{C959A3C8-A606-450A-9E0C-129E3AB722CD}"/>
                </a:ext>
              </a:extLst>
            </p:cNvPr>
            <p:cNvGrpSpPr/>
            <p:nvPr/>
          </p:nvGrpSpPr>
          <p:grpSpPr>
            <a:xfrm>
              <a:off x="7955383" y="2091725"/>
              <a:ext cx="2690825" cy="436918"/>
              <a:chOff x="7955383" y="2091725"/>
              <a:chExt cx="2690825" cy="436918"/>
            </a:xfrm>
          </p:grpSpPr>
          <p:sp>
            <p:nvSpPr>
              <p:cNvPr id="478" name="TextBox 477">
                <a:extLst>
                  <a:ext uri="{FF2B5EF4-FFF2-40B4-BE49-F238E27FC236}">
                    <a16:creationId xmlns="" xmlns:a16="http://schemas.microsoft.com/office/drawing/2014/main" id="{BD4EBEAF-4F40-4F52-82B6-6D659206475E}"/>
                  </a:ext>
                </a:extLst>
              </p:cNvPr>
              <p:cNvSpPr txBox="1"/>
              <p:nvPr/>
            </p:nvSpPr>
            <p:spPr>
              <a:xfrm>
                <a:off x="7955383" y="2333718"/>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79" name="TextBox 478">
                <a:extLst>
                  <a:ext uri="{FF2B5EF4-FFF2-40B4-BE49-F238E27FC236}">
                    <a16:creationId xmlns="" xmlns:a16="http://schemas.microsoft.com/office/drawing/2014/main" id="{3B4A07AE-F249-42EE-8F4A-4E50336ABA41}"/>
                  </a:ext>
                </a:extLst>
              </p:cNvPr>
              <p:cNvSpPr txBox="1"/>
              <p:nvPr/>
            </p:nvSpPr>
            <p:spPr>
              <a:xfrm>
                <a:off x="8315498" y="2318383"/>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0" name="TextBox 479">
                <a:extLst>
                  <a:ext uri="{FF2B5EF4-FFF2-40B4-BE49-F238E27FC236}">
                    <a16:creationId xmlns="" xmlns:a16="http://schemas.microsoft.com/office/drawing/2014/main" id="{E8F32C53-B465-4021-8CDE-2A9B4E63874A}"/>
                  </a:ext>
                </a:extLst>
              </p:cNvPr>
              <p:cNvSpPr txBox="1"/>
              <p:nvPr/>
            </p:nvSpPr>
            <p:spPr>
              <a:xfrm>
                <a:off x="9017825" y="2265660"/>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1" name="TextBox 480">
                <a:extLst>
                  <a:ext uri="{FF2B5EF4-FFF2-40B4-BE49-F238E27FC236}">
                    <a16:creationId xmlns="" xmlns:a16="http://schemas.microsoft.com/office/drawing/2014/main" id="{5C053663-39F3-42C6-975A-53D6115E2B7C}"/>
                  </a:ext>
                </a:extLst>
              </p:cNvPr>
              <p:cNvSpPr txBox="1"/>
              <p:nvPr/>
            </p:nvSpPr>
            <p:spPr>
              <a:xfrm>
                <a:off x="9732310" y="2163282"/>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2" name="TextBox 481">
                <a:extLst>
                  <a:ext uri="{FF2B5EF4-FFF2-40B4-BE49-F238E27FC236}">
                    <a16:creationId xmlns="" xmlns:a16="http://schemas.microsoft.com/office/drawing/2014/main" id="{2A89638E-7434-4C64-9E2F-5136C44CF4CA}"/>
                  </a:ext>
                </a:extLst>
              </p:cNvPr>
              <p:cNvSpPr txBox="1"/>
              <p:nvPr/>
            </p:nvSpPr>
            <p:spPr>
              <a:xfrm>
                <a:off x="10448470" y="2091725"/>
                <a:ext cx="197738" cy="194925"/>
              </a:xfrm>
              <a:prstGeom prst="rect">
                <a:avLst/>
              </a:prstGeom>
              <a:noFill/>
            </p:spPr>
            <p:txBody>
              <a:bodyPr wrap="square" rtlCol="0">
                <a:spAutoFit/>
              </a:bodyPr>
              <a:lstStyle/>
              <a:p>
                <a:pPr>
                  <a:buClr>
                    <a:schemeClr val="accent1"/>
                  </a:buClr>
                </a:pPr>
                <a:r>
                  <a:rPr lang="en-US" sz="1000" b="1" baseline="30000"/>
                  <a:t>d</a:t>
                </a:r>
              </a:p>
            </p:txBody>
          </p:sp>
        </p:grpSp>
        <p:grpSp>
          <p:nvGrpSpPr>
            <p:cNvPr id="484" name="Group 483">
              <a:extLst>
                <a:ext uri="{FF2B5EF4-FFF2-40B4-BE49-F238E27FC236}">
                  <a16:creationId xmlns="" xmlns:a16="http://schemas.microsoft.com/office/drawing/2014/main" id="{1345035E-85D4-4099-8B55-07AE45595A8E}"/>
                </a:ext>
              </a:extLst>
            </p:cNvPr>
            <p:cNvGrpSpPr/>
            <p:nvPr/>
          </p:nvGrpSpPr>
          <p:grpSpPr>
            <a:xfrm>
              <a:off x="2986968" y="4725490"/>
              <a:ext cx="2698658" cy="381274"/>
              <a:chOff x="7955383" y="2115565"/>
              <a:chExt cx="2698658" cy="381274"/>
            </a:xfrm>
          </p:grpSpPr>
          <p:sp>
            <p:nvSpPr>
              <p:cNvPr id="485" name="TextBox 484">
                <a:extLst>
                  <a:ext uri="{FF2B5EF4-FFF2-40B4-BE49-F238E27FC236}">
                    <a16:creationId xmlns="" xmlns:a16="http://schemas.microsoft.com/office/drawing/2014/main" id="{A9ABBF7A-C0DE-4714-9DE9-DF6929406668}"/>
                  </a:ext>
                </a:extLst>
              </p:cNvPr>
              <p:cNvSpPr txBox="1"/>
              <p:nvPr/>
            </p:nvSpPr>
            <p:spPr>
              <a:xfrm>
                <a:off x="7955383" y="2301914"/>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6" name="TextBox 485">
                <a:extLst>
                  <a:ext uri="{FF2B5EF4-FFF2-40B4-BE49-F238E27FC236}">
                    <a16:creationId xmlns="" xmlns:a16="http://schemas.microsoft.com/office/drawing/2014/main" id="{1A708728-3773-44BF-906E-FA04E2EE99E9}"/>
                  </a:ext>
                </a:extLst>
              </p:cNvPr>
              <p:cNvSpPr txBox="1"/>
              <p:nvPr/>
            </p:nvSpPr>
            <p:spPr>
              <a:xfrm>
                <a:off x="8299596" y="2270677"/>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7" name="TextBox 486">
                <a:extLst>
                  <a:ext uri="{FF2B5EF4-FFF2-40B4-BE49-F238E27FC236}">
                    <a16:creationId xmlns="" xmlns:a16="http://schemas.microsoft.com/office/drawing/2014/main" id="{9D6A755D-F3B3-47E2-B6C2-5A0CB51C5C54}"/>
                  </a:ext>
                </a:extLst>
              </p:cNvPr>
              <p:cNvSpPr txBox="1"/>
              <p:nvPr/>
            </p:nvSpPr>
            <p:spPr>
              <a:xfrm>
                <a:off x="9033727" y="2265660"/>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8" name="TextBox 487">
                <a:extLst>
                  <a:ext uri="{FF2B5EF4-FFF2-40B4-BE49-F238E27FC236}">
                    <a16:creationId xmlns="" xmlns:a16="http://schemas.microsoft.com/office/drawing/2014/main" id="{64D066D9-D0A9-44E9-A9C7-502E6C653E8A}"/>
                  </a:ext>
                </a:extLst>
              </p:cNvPr>
              <p:cNvSpPr txBox="1"/>
              <p:nvPr/>
            </p:nvSpPr>
            <p:spPr>
              <a:xfrm>
                <a:off x="9748212" y="2171233"/>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89" name="TextBox 488">
                <a:extLst>
                  <a:ext uri="{FF2B5EF4-FFF2-40B4-BE49-F238E27FC236}">
                    <a16:creationId xmlns="" xmlns:a16="http://schemas.microsoft.com/office/drawing/2014/main" id="{155EEE33-2ABB-45AE-86E3-12DE1A7C7AAE}"/>
                  </a:ext>
                </a:extLst>
              </p:cNvPr>
              <p:cNvSpPr txBox="1"/>
              <p:nvPr/>
            </p:nvSpPr>
            <p:spPr>
              <a:xfrm>
                <a:off x="10456303" y="2115565"/>
                <a:ext cx="197738" cy="194925"/>
              </a:xfrm>
              <a:prstGeom prst="rect">
                <a:avLst/>
              </a:prstGeom>
              <a:noFill/>
            </p:spPr>
            <p:txBody>
              <a:bodyPr wrap="square" rtlCol="0">
                <a:spAutoFit/>
              </a:bodyPr>
              <a:lstStyle/>
              <a:p>
                <a:pPr>
                  <a:buClr>
                    <a:schemeClr val="accent1"/>
                  </a:buClr>
                </a:pPr>
                <a:r>
                  <a:rPr lang="en-US" sz="1000" b="1" baseline="30000"/>
                  <a:t>d</a:t>
                </a:r>
              </a:p>
            </p:txBody>
          </p:sp>
        </p:grpSp>
        <p:grpSp>
          <p:nvGrpSpPr>
            <p:cNvPr id="490" name="Group 489">
              <a:extLst>
                <a:ext uri="{FF2B5EF4-FFF2-40B4-BE49-F238E27FC236}">
                  <a16:creationId xmlns="" xmlns:a16="http://schemas.microsoft.com/office/drawing/2014/main" id="{C91DFC5C-A42D-4762-B5D0-EF17631370CA}"/>
                </a:ext>
              </a:extLst>
            </p:cNvPr>
            <p:cNvGrpSpPr/>
            <p:nvPr/>
          </p:nvGrpSpPr>
          <p:grpSpPr>
            <a:xfrm>
              <a:off x="7955383" y="5006590"/>
              <a:ext cx="2700998" cy="265225"/>
              <a:chOff x="7953043" y="2045265"/>
              <a:chExt cx="2700998" cy="265225"/>
            </a:xfrm>
          </p:grpSpPr>
          <p:sp>
            <p:nvSpPr>
              <p:cNvPr id="491" name="TextBox 490">
                <a:extLst>
                  <a:ext uri="{FF2B5EF4-FFF2-40B4-BE49-F238E27FC236}">
                    <a16:creationId xmlns="" xmlns:a16="http://schemas.microsoft.com/office/drawing/2014/main" id="{70651881-A444-42D3-B342-E0240E643726}"/>
                  </a:ext>
                </a:extLst>
              </p:cNvPr>
              <p:cNvSpPr txBox="1"/>
              <p:nvPr/>
            </p:nvSpPr>
            <p:spPr>
              <a:xfrm>
                <a:off x="7953043" y="2072662"/>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92" name="TextBox 491">
                <a:extLst>
                  <a:ext uri="{FF2B5EF4-FFF2-40B4-BE49-F238E27FC236}">
                    <a16:creationId xmlns="" xmlns:a16="http://schemas.microsoft.com/office/drawing/2014/main" id="{36B1E62C-978D-4F8D-BE86-52A5DFBFE8C9}"/>
                  </a:ext>
                </a:extLst>
              </p:cNvPr>
              <p:cNvSpPr txBox="1"/>
              <p:nvPr/>
            </p:nvSpPr>
            <p:spPr>
              <a:xfrm>
                <a:off x="8290818" y="2048938"/>
                <a:ext cx="197738" cy="194925"/>
              </a:xfrm>
              <a:prstGeom prst="rect">
                <a:avLst/>
              </a:prstGeom>
              <a:noFill/>
            </p:spPr>
            <p:txBody>
              <a:bodyPr wrap="square" rtlCol="0">
                <a:spAutoFit/>
              </a:bodyPr>
              <a:lstStyle/>
              <a:p>
                <a:pPr>
                  <a:buClr>
                    <a:schemeClr val="accent1"/>
                  </a:buClr>
                </a:pPr>
                <a:r>
                  <a:rPr lang="en-US" sz="1000" b="1" baseline="30000"/>
                  <a:t>d</a:t>
                </a:r>
              </a:p>
            </p:txBody>
          </p:sp>
          <p:sp>
            <p:nvSpPr>
              <p:cNvPr id="493" name="TextBox 492">
                <a:extLst>
                  <a:ext uri="{FF2B5EF4-FFF2-40B4-BE49-F238E27FC236}">
                    <a16:creationId xmlns="" xmlns:a16="http://schemas.microsoft.com/office/drawing/2014/main" id="{8C85FC49-B990-48D5-A7D2-A312B0A5F852}"/>
                  </a:ext>
                </a:extLst>
              </p:cNvPr>
              <p:cNvSpPr txBox="1"/>
              <p:nvPr/>
            </p:nvSpPr>
            <p:spPr>
              <a:xfrm>
                <a:off x="9024223" y="2050285"/>
                <a:ext cx="197738" cy="194925"/>
              </a:xfrm>
              <a:prstGeom prst="rect">
                <a:avLst/>
              </a:prstGeom>
              <a:noFill/>
            </p:spPr>
            <p:txBody>
              <a:bodyPr wrap="square" rtlCol="0">
                <a:spAutoFit/>
              </a:bodyPr>
              <a:lstStyle/>
              <a:p>
                <a:pPr>
                  <a:buClr>
                    <a:schemeClr val="accent1"/>
                  </a:buClr>
                </a:pPr>
                <a:r>
                  <a:rPr lang="en-US" sz="1000" b="1" baseline="30000"/>
                  <a:t>e</a:t>
                </a:r>
              </a:p>
            </p:txBody>
          </p:sp>
          <p:sp>
            <p:nvSpPr>
              <p:cNvPr id="494" name="TextBox 493">
                <a:extLst>
                  <a:ext uri="{FF2B5EF4-FFF2-40B4-BE49-F238E27FC236}">
                    <a16:creationId xmlns="" xmlns:a16="http://schemas.microsoft.com/office/drawing/2014/main" id="{427A62AA-16D7-4F06-9331-F491BD7E78BD}"/>
                  </a:ext>
                </a:extLst>
              </p:cNvPr>
              <p:cNvSpPr txBox="1"/>
              <p:nvPr/>
            </p:nvSpPr>
            <p:spPr>
              <a:xfrm>
                <a:off x="9756161" y="2045265"/>
                <a:ext cx="197738" cy="194925"/>
              </a:xfrm>
              <a:prstGeom prst="rect">
                <a:avLst/>
              </a:prstGeom>
              <a:noFill/>
            </p:spPr>
            <p:txBody>
              <a:bodyPr wrap="square" rtlCol="0">
                <a:spAutoFit/>
              </a:bodyPr>
              <a:lstStyle/>
              <a:p>
                <a:pPr>
                  <a:buClr>
                    <a:schemeClr val="accent1"/>
                  </a:buClr>
                </a:pPr>
                <a:r>
                  <a:rPr lang="en-US" sz="1000" b="1" baseline="30000"/>
                  <a:t>f</a:t>
                </a:r>
              </a:p>
            </p:txBody>
          </p:sp>
          <p:sp>
            <p:nvSpPr>
              <p:cNvPr id="495" name="TextBox 494">
                <a:extLst>
                  <a:ext uri="{FF2B5EF4-FFF2-40B4-BE49-F238E27FC236}">
                    <a16:creationId xmlns="" xmlns:a16="http://schemas.microsoft.com/office/drawing/2014/main" id="{A279B060-F637-4BC9-AA0B-86F1C19B3DE3}"/>
                  </a:ext>
                </a:extLst>
              </p:cNvPr>
              <p:cNvSpPr txBox="1"/>
              <p:nvPr/>
            </p:nvSpPr>
            <p:spPr>
              <a:xfrm>
                <a:off x="10456303" y="2115565"/>
                <a:ext cx="197738" cy="194925"/>
              </a:xfrm>
              <a:prstGeom prst="rect">
                <a:avLst/>
              </a:prstGeom>
              <a:noFill/>
            </p:spPr>
            <p:txBody>
              <a:bodyPr wrap="square" rtlCol="0">
                <a:spAutoFit/>
              </a:bodyPr>
              <a:lstStyle/>
              <a:p>
                <a:pPr>
                  <a:buClr>
                    <a:schemeClr val="accent1"/>
                  </a:buClr>
                </a:pPr>
                <a:r>
                  <a:rPr lang="en-US" sz="1000" b="1" baseline="30000"/>
                  <a:t>d</a:t>
                </a:r>
              </a:p>
            </p:txBody>
          </p:sp>
        </p:grpSp>
      </p:grpSp>
      <p:sp>
        <p:nvSpPr>
          <p:cNvPr id="46" name="TextBox 45">
            <a:extLst>
              <a:ext uri="{FF2B5EF4-FFF2-40B4-BE49-F238E27FC236}">
                <a16:creationId xmlns="" xmlns:a16="http://schemas.microsoft.com/office/drawing/2014/main" id="{1534A206-84DB-4E62-93A4-FB2471E53C3F}"/>
              </a:ext>
            </a:extLst>
          </p:cNvPr>
          <p:cNvSpPr txBox="1"/>
          <p:nvPr/>
        </p:nvSpPr>
        <p:spPr>
          <a:xfrm>
            <a:off x="9926931" y="2840871"/>
            <a:ext cx="1920240" cy="1770698"/>
          </a:xfrm>
          <a:prstGeom prst="roundRect">
            <a:avLst/>
          </a:prstGeom>
          <a:solidFill>
            <a:schemeClr val="bg1">
              <a:lumMod val="95000"/>
            </a:schemeClr>
          </a:solidFill>
          <a:ln w="28575">
            <a:solidFill>
              <a:schemeClr val="accent2"/>
            </a:solidFill>
          </a:ln>
        </p:spPr>
        <p:txBody>
          <a:bodyPr wrap="square" rtlCol="0">
            <a:spAutoFit/>
          </a:bodyPr>
          <a:lstStyle/>
          <a:p>
            <a:pPr algn="ctr"/>
            <a:r>
              <a:rPr lang="en-US" sz="1400" b="1">
                <a:solidFill>
                  <a:schemeClr val="accent2"/>
                </a:solidFill>
              </a:rPr>
              <a:t>Mean UACR was significantly lower with DAPA compared with PBO </a:t>
            </a:r>
            <a:r>
              <a:rPr lang="en-US" sz="1400" b="1"/>
              <a:t>at 4 years </a:t>
            </a:r>
            <a:r>
              <a:rPr lang="en-US" sz="1400" b="1">
                <a:solidFill>
                  <a:schemeClr val="accent2"/>
                </a:solidFill>
              </a:rPr>
              <a:t>in</a:t>
            </a:r>
          </a:p>
          <a:p>
            <a:pPr algn="ctr"/>
            <a:r>
              <a:rPr lang="en-US" sz="1400" b="1">
                <a:solidFill>
                  <a:schemeClr val="accent2"/>
                </a:solidFill>
              </a:rPr>
              <a:t>all baseline UACR subgroup</a:t>
            </a:r>
            <a:r>
              <a:rPr lang="en-US" sz="1400" b="1"/>
              <a:t>s</a:t>
            </a:r>
          </a:p>
        </p:txBody>
      </p:sp>
      <p:grpSp>
        <p:nvGrpSpPr>
          <p:cNvPr id="499" name="Group 498">
            <a:extLst>
              <a:ext uri="{FF2B5EF4-FFF2-40B4-BE49-F238E27FC236}">
                <a16:creationId xmlns="" xmlns:a16="http://schemas.microsoft.com/office/drawing/2014/main" id="{64BD09D1-0870-47D6-8BDB-674748DA07FB}"/>
              </a:ext>
            </a:extLst>
          </p:cNvPr>
          <p:cNvGrpSpPr/>
          <p:nvPr/>
        </p:nvGrpSpPr>
        <p:grpSpPr>
          <a:xfrm>
            <a:off x="-6291" y="-23678"/>
            <a:ext cx="3017520" cy="261610"/>
            <a:chOff x="-6290" y="-23678"/>
            <a:chExt cx="3017520" cy="261610"/>
          </a:xfrm>
          <a:solidFill>
            <a:schemeClr val="accent1"/>
          </a:solidFill>
        </p:grpSpPr>
        <p:sp>
          <p:nvSpPr>
            <p:cNvPr id="500" name="Freeform 13">
              <a:extLst>
                <a:ext uri="{FF2B5EF4-FFF2-40B4-BE49-F238E27FC236}">
                  <a16:creationId xmlns="" xmlns:a16="http://schemas.microsoft.com/office/drawing/2014/main" id="{30AB7CC8-C7ED-4F7A-B789-B4549D0586A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501" name="Rectangle 500">
              <a:extLst>
                <a:ext uri="{FF2B5EF4-FFF2-40B4-BE49-F238E27FC236}">
                  <a16:creationId xmlns="" xmlns:a16="http://schemas.microsoft.com/office/drawing/2014/main" id="{192C9407-759D-43A1-8A9F-BFF763D6A4A7}"/>
                </a:ext>
              </a:extLst>
            </p:cNvPr>
            <p:cNvSpPr/>
            <p:nvPr/>
          </p:nvSpPr>
          <p:spPr>
            <a:xfrm>
              <a:off x="233713" y="-23678"/>
              <a:ext cx="2489784" cy="261610"/>
            </a:xfrm>
            <a:prstGeom prst="rect">
              <a:avLst/>
            </a:prstGeom>
            <a:noFill/>
          </p:spPr>
          <p:txBody>
            <a:bodyPr wrap="none">
              <a:spAutoFit/>
            </a:bodyPr>
            <a:lstStyle/>
            <a:p>
              <a:pPr algn="ctr"/>
              <a:r>
                <a:rPr lang="en-US" sz="1100" b="1">
                  <a:solidFill>
                    <a:schemeClr val="bg1"/>
                  </a:solidFill>
                </a:rPr>
                <a:t>DECLARE – Effect on Albuminuria</a:t>
              </a:r>
            </a:p>
          </p:txBody>
        </p:sp>
      </p:grpSp>
    </p:spTree>
    <p:extLst>
      <p:ext uri="{BB962C8B-B14F-4D97-AF65-F5344CB8AC3E}">
        <p14:creationId xmlns:p14="http://schemas.microsoft.com/office/powerpoint/2010/main" val="3947615610"/>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a:extLst>
              <a:ext uri="{FF2B5EF4-FFF2-40B4-BE49-F238E27FC236}">
                <a16:creationId xmlns="" xmlns:a16="http://schemas.microsoft.com/office/drawing/2014/main" id="{70172B6E-BC4B-4745-83B7-9DD9D0042462}"/>
              </a:ext>
            </a:extLst>
          </p:cNvPr>
          <p:cNvSpPr>
            <a:spLocks noGrp="1"/>
          </p:cNvSpPr>
          <p:nvPr>
            <p:ph type="title"/>
          </p:nvPr>
        </p:nvSpPr>
        <p:spPr/>
        <p:txBody>
          <a:bodyPr/>
          <a:lstStyle/>
          <a:p>
            <a:r>
              <a:rPr lang="en-US"/>
              <a:t>Improvement in UACR Category from Baseline</a:t>
            </a:r>
          </a:p>
        </p:txBody>
      </p:sp>
      <p:sp>
        <p:nvSpPr>
          <p:cNvPr id="3" name="Slide Number Placeholder 2">
            <a:extLst>
              <a:ext uri="{FF2B5EF4-FFF2-40B4-BE49-F238E27FC236}">
                <a16:creationId xmlns="" xmlns:a16="http://schemas.microsoft.com/office/drawing/2014/main" id="{A9949546-D7E1-4EAB-B923-8D9F53FFDD6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204</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Text Placeholder 3">
            <a:extLst>
              <a:ext uri="{FF2B5EF4-FFF2-40B4-BE49-F238E27FC236}">
                <a16:creationId xmlns="" xmlns:a16="http://schemas.microsoft.com/office/drawing/2014/main" id="{063CF63F-21D8-4332-9609-30A1853ECC00}"/>
              </a:ext>
            </a:extLst>
          </p:cNvPr>
          <p:cNvSpPr>
            <a:spLocks noGrp="1"/>
          </p:cNvSpPr>
          <p:nvPr>
            <p:ph type="body" sz="quarter" idx="13"/>
          </p:nvPr>
        </p:nvSpPr>
        <p:spPr/>
        <p:txBody>
          <a:bodyPr/>
          <a:lstStyle/>
          <a:p>
            <a:r>
              <a:rPr lang="en-US"/>
              <a:t>UACR measured as mg/g.</a:t>
            </a:r>
          </a:p>
          <a:p>
            <a:r>
              <a:rPr lang="en-US"/>
              <a:t>BL = baseline; UACR = </a:t>
            </a:r>
            <a:r>
              <a:rPr lang="en-GB"/>
              <a:t>urinary albumin-to-creatinine ratio.</a:t>
            </a:r>
            <a:endParaRPr lang="en-US"/>
          </a:p>
          <a:p>
            <a:r>
              <a:rPr lang="en-US" b="0" i="0" err="1">
                <a:effectLst/>
              </a:rPr>
              <a:t>Mosenzon</a:t>
            </a:r>
            <a:r>
              <a:rPr lang="en-US" b="0" i="0">
                <a:effectLst/>
              </a:rPr>
              <a:t> O et al. </a:t>
            </a:r>
            <a:r>
              <a:rPr lang="en-US" b="0" i="1">
                <a:effectLst/>
              </a:rPr>
              <a:t>Diabetes Care</a:t>
            </a:r>
            <a:r>
              <a:rPr lang="en-US" b="0" i="0">
                <a:effectLst/>
              </a:rPr>
              <a:t>. 2021;44(8):1805-1815. </a:t>
            </a:r>
            <a:endParaRPr lang="en-US"/>
          </a:p>
        </p:txBody>
      </p:sp>
      <p:sp>
        <p:nvSpPr>
          <p:cNvPr id="110" name="TextBox 109">
            <a:extLst>
              <a:ext uri="{FF2B5EF4-FFF2-40B4-BE49-F238E27FC236}">
                <a16:creationId xmlns="" xmlns:a16="http://schemas.microsoft.com/office/drawing/2014/main" id="{CB818EC7-2972-4D6C-9991-6F18AA8012B5}"/>
              </a:ext>
            </a:extLst>
          </p:cNvPr>
          <p:cNvSpPr txBox="1"/>
          <p:nvPr/>
        </p:nvSpPr>
        <p:spPr>
          <a:xfrm>
            <a:off x="9800091" y="1723689"/>
            <a:ext cx="1167307"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Hazard Ratio </a:t>
            </a:r>
            <a:b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(95% CI)</a:t>
            </a:r>
          </a:p>
        </p:txBody>
      </p:sp>
      <p:sp>
        <p:nvSpPr>
          <p:cNvPr id="60" name="TextBox 59">
            <a:extLst>
              <a:ext uri="{FF2B5EF4-FFF2-40B4-BE49-F238E27FC236}">
                <a16:creationId xmlns="" xmlns:a16="http://schemas.microsoft.com/office/drawing/2014/main" id="{5215B6C9-B6A7-46BE-9734-CF9E62868D15}"/>
              </a:ext>
            </a:extLst>
          </p:cNvPr>
          <p:cNvSpPr txBox="1"/>
          <p:nvPr/>
        </p:nvSpPr>
        <p:spPr>
          <a:xfrm>
            <a:off x="7249165" y="6070968"/>
            <a:ext cx="673581" cy="383182"/>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Favors </a:t>
            </a:r>
          </a:p>
          <a:p>
            <a:pPr marL="0" marR="0" lvl="0" indent="0" algn="r"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Placebo</a:t>
            </a:r>
          </a:p>
        </p:txBody>
      </p:sp>
      <p:sp>
        <p:nvSpPr>
          <p:cNvPr id="107" name="TextBox 106">
            <a:extLst>
              <a:ext uri="{FF2B5EF4-FFF2-40B4-BE49-F238E27FC236}">
                <a16:creationId xmlns="" xmlns:a16="http://schemas.microsoft.com/office/drawing/2014/main" id="{6BAF801A-48BB-4C14-AD0B-EBA2C78B78B9}"/>
              </a:ext>
            </a:extLst>
          </p:cNvPr>
          <p:cNvSpPr txBox="1"/>
          <p:nvPr/>
        </p:nvSpPr>
        <p:spPr>
          <a:xfrm>
            <a:off x="3841123" y="1367221"/>
            <a:ext cx="1144864" cy="258532"/>
          </a:xfrm>
          <a:prstGeom prst="rect">
            <a:avLst/>
          </a:prstGeom>
          <a:noFill/>
        </p:spPr>
        <p:txBody>
          <a:bodyPr wrap="none" rtlCol="0">
            <a:spAutoFit/>
          </a:bodyPr>
          <a:lstStyle/>
          <a:p>
            <a:pPr marL="0" marR="0" lvl="0" indent="0" algn="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Dapagliflozin</a:t>
            </a:r>
          </a:p>
        </p:txBody>
      </p:sp>
      <p:sp>
        <p:nvSpPr>
          <p:cNvPr id="108" name="TextBox 107">
            <a:extLst>
              <a:ext uri="{FF2B5EF4-FFF2-40B4-BE49-F238E27FC236}">
                <a16:creationId xmlns="" xmlns:a16="http://schemas.microsoft.com/office/drawing/2014/main" id="{AA8609A7-B86F-4021-914F-96CA6A5189CD}"/>
              </a:ext>
            </a:extLst>
          </p:cNvPr>
          <p:cNvSpPr txBox="1"/>
          <p:nvPr/>
        </p:nvSpPr>
        <p:spPr>
          <a:xfrm>
            <a:off x="5539882" y="1372626"/>
            <a:ext cx="774571" cy="258532"/>
          </a:xfrm>
          <a:prstGeom prst="rect">
            <a:avLst/>
          </a:prstGeom>
          <a:noFill/>
        </p:spPr>
        <p:txBody>
          <a:bodyPr wrap="none" rtlCol="0">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Placebo</a:t>
            </a:r>
          </a:p>
        </p:txBody>
      </p:sp>
      <p:sp>
        <p:nvSpPr>
          <p:cNvPr id="105" name="TextBox 104">
            <a:extLst>
              <a:ext uri="{FF2B5EF4-FFF2-40B4-BE49-F238E27FC236}">
                <a16:creationId xmlns="" xmlns:a16="http://schemas.microsoft.com/office/drawing/2014/main" id="{20825C82-76FC-4F28-85F3-E3526E320BB5}"/>
              </a:ext>
            </a:extLst>
          </p:cNvPr>
          <p:cNvSpPr txBox="1"/>
          <p:nvPr/>
        </p:nvSpPr>
        <p:spPr>
          <a:xfrm>
            <a:off x="5600237" y="1859139"/>
            <a:ext cx="715259"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n/N (%)</a:t>
            </a:r>
          </a:p>
        </p:txBody>
      </p:sp>
      <p:cxnSp>
        <p:nvCxnSpPr>
          <p:cNvPr id="109" name="Straight Connector 108">
            <a:extLst>
              <a:ext uri="{FF2B5EF4-FFF2-40B4-BE49-F238E27FC236}">
                <a16:creationId xmlns="" xmlns:a16="http://schemas.microsoft.com/office/drawing/2014/main" id="{E4630775-2738-4BB0-90EE-42E1D8899908}"/>
              </a:ext>
            </a:extLst>
          </p:cNvPr>
          <p:cNvCxnSpPr>
            <a:cxnSpLocks/>
          </p:cNvCxnSpPr>
          <p:nvPr/>
        </p:nvCxnSpPr>
        <p:spPr>
          <a:xfrm>
            <a:off x="3362652" y="1705382"/>
            <a:ext cx="37198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 xmlns:a16="http://schemas.microsoft.com/office/drawing/2014/main" id="{AFE4AB47-413D-44E6-8768-A45F64083199}"/>
              </a:ext>
            </a:extLst>
          </p:cNvPr>
          <p:cNvCxnSpPr>
            <a:cxnSpLocks/>
          </p:cNvCxnSpPr>
          <p:nvPr/>
        </p:nvCxnSpPr>
        <p:spPr>
          <a:xfrm>
            <a:off x="8106315" y="6054116"/>
            <a:ext cx="9144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 xmlns:a16="http://schemas.microsoft.com/office/drawing/2014/main" id="{C0C3B260-4BDD-476E-B62D-A08BFCE737C2}"/>
              </a:ext>
            </a:extLst>
          </p:cNvPr>
          <p:cNvCxnSpPr>
            <a:cxnSpLocks/>
          </p:cNvCxnSpPr>
          <p:nvPr/>
        </p:nvCxnSpPr>
        <p:spPr>
          <a:xfrm flipH="1">
            <a:off x="7008347" y="6058688"/>
            <a:ext cx="9144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 xmlns:a16="http://schemas.microsoft.com/office/drawing/2014/main" id="{C75F5A68-F358-4CF9-8C95-4F22658EC989}"/>
              </a:ext>
            </a:extLst>
          </p:cNvPr>
          <p:cNvSpPr txBox="1"/>
          <p:nvPr/>
        </p:nvSpPr>
        <p:spPr>
          <a:xfrm>
            <a:off x="8106342" y="6070968"/>
            <a:ext cx="960519"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Favors </a:t>
            </a:r>
          </a:p>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Dapagliflozin</a:t>
            </a:r>
          </a:p>
        </p:txBody>
      </p:sp>
      <p:sp>
        <p:nvSpPr>
          <p:cNvPr id="113" name="Rectangle 112">
            <a:extLst>
              <a:ext uri="{FF2B5EF4-FFF2-40B4-BE49-F238E27FC236}">
                <a16:creationId xmlns="" xmlns:a16="http://schemas.microsoft.com/office/drawing/2014/main" id="{C0045284-D100-4F71-9AEA-20F09B1BDBF9}"/>
              </a:ext>
            </a:extLst>
          </p:cNvPr>
          <p:cNvSpPr/>
          <p:nvPr/>
        </p:nvSpPr>
        <p:spPr>
          <a:xfrm>
            <a:off x="350946" y="2192774"/>
            <a:ext cx="1952513" cy="21544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Endpoints</a:t>
            </a:r>
            <a:endParaRPr kumimoji="0" lang="en-US" sz="1200" b="1"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TextBox 113">
            <a:extLst>
              <a:ext uri="{FF2B5EF4-FFF2-40B4-BE49-F238E27FC236}">
                <a16:creationId xmlns="" xmlns:a16="http://schemas.microsoft.com/office/drawing/2014/main" id="{A0154D1C-426A-4845-BEB3-7A98987B5D04}"/>
              </a:ext>
            </a:extLst>
          </p:cNvPr>
          <p:cNvSpPr txBox="1"/>
          <p:nvPr/>
        </p:nvSpPr>
        <p:spPr>
          <a:xfrm>
            <a:off x="11173979" y="1719549"/>
            <a:ext cx="723275"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Cox</a:t>
            </a:r>
            <a:b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p-value</a:t>
            </a:r>
          </a:p>
        </p:txBody>
      </p:sp>
      <p:sp>
        <p:nvSpPr>
          <p:cNvPr id="50" name="TextBox 49">
            <a:extLst>
              <a:ext uri="{FF2B5EF4-FFF2-40B4-BE49-F238E27FC236}">
                <a16:creationId xmlns="" xmlns:a16="http://schemas.microsoft.com/office/drawing/2014/main" id="{0EE26B37-9CDF-4E31-BAD1-FF1C753F1A40}"/>
              </a:ext>
            </a:extLst>
          </p:cNvPr>
          <p:cNvSpPr txBox="1"/>
          <p:nvPr/>
        </p:nvSpPr>
        <p:spPr>
          <a:xfrm>
            <a:off x="9727921" y="3192087"/>
            <a:ext cx="1311576"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1.46 (1.31, 1.62)</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8" name="TextBox 17">
            <a:extLst>
              <a:ext uri="{FF2B5EF4-FFF2-40B4-BE49-F238E27FC236}">
                <a16:creationId xmlns="" xmlns:a16="http://schemas.microsoft.com/office/drawing/2014/main" id="{A7B1773A-0615-4290-B570-542515391D57}"/>
              </a:ext>
            </a:extLst>
          </p:cNvPr>
          <p:cNvSpPr txBox="1"/>
          <p:nvPr/>
        </p:nvSpPr>
        <p:spPr>
          <a:xfrm>
            <a:off x="3841124" y="3193337"/>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774/2017 (38.4)</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4" name="TextBox 33">
            <a:extLst>
              <a:ext uri="{FF2B5EF4-FFF2-40B4-BE49-F238E27FC236}">
                <a16:creationId xmlns="" xmlns:a16="http://schemas.microsoft.com/office/drawing/2014/main" id="{68E88A47-B659-49E2-B698-B7AEA7101504}"/>
              </a:ext>
            </a:extLst>
          </p:cNvPr>
          <p:cNvSpPr txBox="1"/>
          <p:nvPr/>
        </p:nvSpPr>
        <p:spPr>
          <a:xfrm>
            <a:off x="5324997" y="3192087"/>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576/2013 (28.6)</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 name="TextBox 10">
            <a:extLst>
              <a:ext uri="{FF2B5EF4-FFF2-40B4-BE49-F238E27FC236}">
                <a16:creationId xmlns="" xmlns:a16="http://schemas.microsoft.com/office/drawing/2014/main" id="{86122B8C-0090-4D68-88BC-9A6C47BA01E8}"/>
              </a:ext>
            </a:extLst>
          </p:cNvPr>
          <p:cNvSpPr txBox="1"/>
          <p:nvPr/>
        </p:nvSpPr>
        <p:spPr>
          <a:xfrm>
            <a:off x="366331" y="3238293"/>
            <a:ext cx="4399775"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UACR to &lt;30 </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in patients with 30 to 300 at BL </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5" name="TextBox 114">
            <a:extLst>
              <a:ext uri="{FF2B5EF4-FFF2-40B4-BE49-F238E27FC236}">
                <a16:creationId xmlns="" xmlns:a16="http://schemas.microsoft.com/office/drawing/2014/main" id="{DF039A98-056C-4FCC-8AE6-104989591BFD}"/>
              </a:ext>
            </a:extLst>
          </p:cNvPr>
          <p:cNvSpPr txBox="1"/>
          <p:nvPr/>
        </p:nvSpPr>
        <p:spPr>
          <a:xfrm>
            <a:off x="11124136" y="3238294"/>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1" name="TextBox 50">
            <a:extLst>
              <a:ext uri="{FF2B5EF4-FFF2-40B4-BE49-F238E27FC236}">
                <a16:creationId xmlns="" xmlns:a16="http://schemas.microsoft.com/office/drawing/2014/main" id="{6FF345C0-8CF2-4F2B-ADF5-4B0FD57514A2}"/>
              </a:ext>
            </a:extLst>
          </p:cNvPr>
          <p:cNvSpPr txBox="1"/>
          <p:nvPr/>
        </p:nvSpPr>
        <p:spPr>
          <a:xfrm>
            <a:off x="9727921" y="3774346"/>
            <a:ext cx="1311576"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1.32 (1.17, 1.48)</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9" name="TextBox 18">
            <a:extLst>
              <a:ext uri="{FF2B5EF4-FFF2-40B4-BE49-F238E27FC236}">
                <a16:creationId xmlns="" xmlns:a16="http://schemas.microsoft.com/office/drawing/2014/main" id="{458CC24B-D7B2-495B-BA76-96038DBC3EB3}"/>
              </a:ext>
            </a:extLst>
          </p:cNvPr>
          <p:cNvSpPr txBox="1"/>
          <p:nvPr/>
        </p:nvSpPr>
        <p:spPr>
          <a:xfrm>
            <a:off x="3841126" y="3774346"/>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618/1281 (48.2)</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5" name="TextBox 34">
            <a:extLst>
              <a:ext uri="{FF2B5EF4-FFF2-40B4-BE49-F238E27FC236}">
                <a16:creationId xmlns="" xmlns:a16="http://schemas.microsoft.com/office/drawing/2014/main" id="{1295ADCB-3350-403F-8D87-1E536794C3D0}"/>
              </a:ext>
            </a:extLst>
          </p:cNvPr>
          <p:cNvSpPr txBox="1"/>
          <p:nvPr/>
        </p:nvSpPr>
        <p:spPr>
          <a:xfrm>
            <a:off x="5324997" y="3774346"/>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507/1296 (39.1)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2" name="TextBox 11">
            <a:extLst>
              <a:ext uri="{FF2B5EF4-FFF2-40B4-BE49-F238E27FC236}">
                <a16:creationId xmlns="" xmlns:a16="http://schemas.microsoft.com/office/drawing/2014/main" id="{D2561509-FC23-404C-B32E-5C609F1D3F06}"/>
              </a:ext>
            </a:extLst>
          </p:cNvPr>
          <p:cNvSpPr txBox="1"/>
          <p:nvPr/>
        </p:nvSpPr>
        <p:spPr>
          <a:xfrm>
            <a:off x="366304" y="3819268"/>
            <a:ext cx="3155848"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to ≤15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&gt;15 to &lt;30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6" name="TextBox 115">
            <a:extLst>
              <a:ext uri="{FF2B5EF4-FFF2-40B4-BE49-F238E27FC236}">
                <a16:creationId xmlns="" xmlns:a16="http://schemas.microsoft.com/office/drawing/2014/main" id="{941B31AA-437C-4C1B-A0F8-B148DEE7E788}"/>
              </a:ext>
            </a:extLst>
          </p:cNvPr>
          <p:cNvSpPr txBox="1"/>
          <p:nvPr/>
        </p:nvSpPr>
        <p:spPr>
          <a:xfrm>
            <a:off x="11124136" y="3819268"/>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2" name="TextBox 51">
            <a:extLst>
              <a:ext uri="{FF2B5EF4-FFF2-40B4-BE49-F238E27FC236}">
                <a16:creationId xmlns="" xmlns:a16="http://schemas.microsoft.com/office/drawing/2014/main" id="{08F55E72-83B3-441B-8157-2EDE3201C4A8}"/>
              </a:ext>
            </a:extLst>
          </p:cNvPr>
          <p:cNvSpPr txBox="1"/>
          <p:nvPr/>
        </p:nvSpPr>
        <p:spPr>
          <a:xfrm>
            <a:off x="9733627" y="4312230"/>
            <a:ext cx="1300163"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1.06 (1.01, 1.11)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20" name="TextBox 19">
            <a:extLst>
              <a:ext uri="{FF2B5EF4-FFF2-40B4-BE49-F238E27FC236}">
                <a16:creationId xmlns="" xmlns:a16="http://schemas.microsoft.com/office/drawing/2014/main" id="{CFDC8782-632B-4200-BD2A-6EC9B06EE418}"/>
              </a:ext>
            </a:extLst>
          </p:cNvPr>
          <p:cNvSpPr txBox="1"/>
          <p:nvPr/>
        </p:nvSpPr>
        <p:spPr>
          <a:xfrm>
            <a:off x="3798620" y="431223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3660/4538 (80.7)</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6" name="TextBox 35">
            <a:extLst>
              <a:ext uri="{FF2B5EF4-FFF2-40B4-BE49-F238E27FC236}">
                <a16:creationId xmlns="" xmlns:a16="http://schemas.microsoft.com/office/drawing/2014/main" id="{D2F339DB-FD55-4309-9080-6EC4E602AB89}"/>
              </a:ext>
            </a:extLst>
          </p:cNvPr>
          <p:cNvSpPr txBox="1"/>
          <p:nvPr/>
        </p:nvSpPr>
        <p:spPr>
          <a:xfrm>
            <a:off x="5282495" y="431223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3543/4529 (78.2)</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3" name="TextBox 12">
            <a:extLst>
              <a:ext uri="{FF2B5EF4-FFF2-40B4-BE49-F238E27FC236}">
                <a16:creationId xmlns="" xmlns:a16="http://schemas.microsoft.com/office/drawing/2014/main" id="{41038899-9C63-4754-BDA8-9671BE7A078E}"/>
              </a:ext>
            </a:extLst>
          </p:cNvPr>
          <p:cNvSpPr txBox="1"/>
          <p:nvPr/>
        </p:nvSpPr>
        <p:spPr>
          <a:xfrm>
            <a:off x="366305" y="4358437"/>
            <a:ext cx="3299531"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Stable UACR at ≤15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≤15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7" name="TextBox 116">
            <a:extLst>
              <a:ext uri="{FF2B5EF4-FFF2-40B4-BE49-F238E27FC236}">
                <a16:creationId xmlns="" xmlns:a16="http://schemas.microsoft.com/office/drawing/2014/main" id="{232C06B0-D78A-4548-8A98-113429557101}"/>
              </a:ext>
            </a:extLst>
          </p:cNvPr>
          <p:cNvSpPr txBox="1"/>
          <p:nvPr/>
        </p:nvSpPr>
        <p:spPr>
          <a:xfrm>
            <a:off x="11124136" y="4358437"/>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0.0195</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0" name="TextBox 9">
            <a:extLst>
              <a:ext uri="{FF2B5EF4-FFF2-40B4-BE49-F238E27FC236}">
                <a16:creationId xmlns="" xmlns:a16="http://schemas.microsoft.com/office/drawing/2014/main" id="{A3C369E8-D025-47DF-98C5-0F3B22D0ED42}"/>
              </a:ext>
            </a:extLst>
          </p:cNvPr>
          <p:cNvSpPr txBox="1"/>
          <p:nvPr/>
        </p:nvSpPr>
        <p:spPr>
          <a:xfrm>
            <a:off x="366305" y="2716574"/>
            <a:ext cx="3299531"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to ≤300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&gt;300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9" name="TextBox 48">
            <a:extLst>
              <a:ext uri="{FF2B5EF4-FFF2-40B4-BE49-F238E27FC236}">
                <a16:creationId xmlns="" xmlns:a16="http://schemas.microsoft.com/office/drawing/2014/main" id="{219AA2A8-53FE-4070-8F9F-1488DC7D28F1}"/>
              </a:ext>
            </a:extLst>
          </p:cNvPr>
          <p:cNvSpPr txBox="1"/>
          <p:nvPr/>
        </p:nvSpPr>
        <p:spPr>
          <a:xfrm>
            <a:off x="9727921" y="2670368"/>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1.82 (1.51, 2.20)</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7" name="TextBox 16">
            <a:extLst>
              <a:ext uri="{FF2B5EF4-FFF2-40B4-BE49-F238E27FC236}">
                <a16:creationId xmlns="" xmlns:a16="http://schemas.microsoft.com/office/drawing/2014/main" id="{A357F53B-70FC-4D81-A071-D871BE1CE616}"/>
              </a:ext>
            </a:extLst>
          </p:cNvPr>
          <p:cNvSpPr txBox="1"/>
          <p:nvPr/>
        </p:nvSpPr>
        <p:spPr>
          <a:xfrm>
            <a:off x="3883578" y="2670368"/>
            <a:ext cx="1181734"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282/594 (47.5)</a:t>
            </a:r>
          </a:p>
        </p:txBody>
      </p:sp>
      <p:sp>
        <p:nvSpPr>
          <p:cNvPr id="33" name="TextBox 32">
            <a:extLst>
              <a:ext uri="{FF2B5EF4-FFF2-40B4-BE49-F238E27FC236}">
                <a16:creationId xmlns="" xmlns:a16="http://schemas.microsoft.com/office/drawing/2014/main" id="{6B328435-D47B-4DC4-8DE6-8A4068E944A7}"/>
              </a:ext>
            </a:extLst>
          </p:cNvPr>
          <p:cNvSpPr txBox="1"/>
          <p:nvPr/>
        </p:nvSpPr>
        <p:spPr>
          <a:xfrm>
            <a:off x="5367450" y="2670368"/>
            <a:ext cx="1181734"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175/575 (30.4)</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8" name="TextBox 117">
            <a:extLst>
              <a:ext uri="{FF2B5EF4-FFF2-40B4-BE49-F238E27FC236}">
                <a16:creationId xmlns="" xmlns:a16="http://schemas.microsoft.com/office/drawing/2014/main" id="{32AB0D35-6B30-414B-9ED0-27F74913EA46}"/>
              </a:ext>
            </a:extLst>
          </p:cNvPr>
          <p:cNvSpPr txBox="1"/>
          <p:nvPr/>
        </p:nvSpPr>
        <p:spPr>
          <a:xfrm>
            <a:off x="11124136" y="2716575"/>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9" name="TextBox 118">
            <a:extLst>
              <a:ext uri="{FF2B5EF4-FFF2-40B4-BE49-F238E27FC236}">
                <a16:creationId xmlns="" xmlns:a16="http://schemas.microsoft.com/office/drawing/2014/main" id="{A03CF887-5A8A-4F7A-B1AF-A1A7A758B1D0}"/>
              </a:ext>
            </a:extLst>
          </p:cNvPr>
          <p:cNvSpPr txBox="1"/>
          <p:nvPr/>
        </p:nvSpPr>
        <p:spPr>
          <a:xfrm>
            <a:off x="4116815" y="1859139"/>
            <a:ext cx="715259"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n/N (%)</a:t>
            </a:r>
          </a:p>
        </p:txBody>
      </p:sp>
      <p:sp>
        <p:nvSpPr>
          <p:cNvPr id="40" name="TextBox 39">
            <a:extLst>
              <a:ext uri="{FF2B5EF4-FFF2-40B4-BE49-F238E27FC236}">
                <a16:creationId xmlns="" xmlns:a16="http://schemas.microsoft.com/office/drawing/2014/main" id="{A9E6343C-234C-4754-B883-46E4314B9854}"/>
              </a:ext>
            </a:extLst>
          </p:cNvPr>
          <p:cNvSpPr txBox="1"/>
          <p:nvPr/>
        </p:nvSpPr>
        <p:spPr>
          <a:xfrm>
            <a:off x="9740278" y="4836870"/>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1.45 (1.35, 1.56)</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1" name="TextBox 40">
            <a:extLst>
              <a:ext uri="{FF2B5EF4-FFF2-40B4-BE49-F238E27FC236}">
                <a16:creationId xmlns="" xmlns:a16="http://schemas.microsoft.com/office/drawing/2014/main" id="{11C34262-CEE1-42E5-B411-A39F6EEA63CE}"/>
              </a:ext>
            </a:extLst>
          </p:cNvPr>
          <p:cNvSpPr txBox="1"/>
          <p:nvPr/>
        </p:nvSpPr>
        <p:spPr>
          <a:xfrm>
            <a:off x="3810976" y="483687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1674/3892 (43.0)</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2" name="TextBox 41">
            <a:extLst>
              <a:ext uri="{FF2B5EF4-FFF2-40B4-BE49-F238E27FC236}">
                <a16:creationId xmlns="" xmlns:a16="http://schemas.microsoft.com/office/drawing/2014/main" id="{20D96775-3173-4957-8D06-A103A1C61A4F}"/>
              </a:ext>
            </a:extLst>
          </p:cNvPr>
          <p:cNvSpPr txBox="1"/>
          <p:nvPr/>
        </p:nvSpPr>
        <p:spPr>
          <a:xfrm>
            <a:off x="5294851" y="483687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1258/3884 (32.4)</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3" name="TextBox 42">
            <a:extLst>
              <a:ext uri="{FF2B5EF4-FFF2-40B4-BE49-F238E27FC236}">
                <a16:creationId xmlns="" xmlns:a16="http://schemas.microsoft.com/office/drawing/2014/main" id="{7E0F58A6-C6B9-4177-93EC-B2885C2B06A1}"/>
              </a:ext>
            </a:extLst>
          </p:cNvPr>
          <p:cNvSpPr txBox="1"/>
          <p:nvPr/>
        </p:nvSpPr>
        <p:spPr>
          <a:xfrm>
            <a:off x="366305" y="4785781"/>
            <a:ext cx="3299531" cy="3323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of at least 1-step improvement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&gt;15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4" name="TextBox 43">
            <a:extLst>
              <a:ext uri="{FF2B5EF4-FFF2-40B4-BE49-F238E27FC236}">
                <a16:creationId xmlns="" xmlns:a16="http://schemas.microsoft.com/office/drawing/2014/main" id="{64F52365-7F91-4614-945D-499BC0992670}"/>
              </a:ext>
            </a:extLst>
          </p:cNvPr>
          <p:cNvSpPr txBox="1"/>
          <p:nvPr/>
        </p:nvSpPr>
        <p:spPr>
          <a:xfrm>
            <a:off x="11136491" y="4883077"/>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6" name="TextBox 45">
            <a:extLst>
              <a:ext uri="{FF2B5EF4-FFF2-40B4-BE49-F238E27FC236}">
                <a16:creationId xmlns="" xmlns:a16="http://schemas.microsoft.com/office/drawing/2014/main" id="{E4560741-0571-495D-9B09-2F51AF6C13D6}"/>
              </a:ext>
            </a:extLst>
          </p:cNvPr>
          <p:cNvSpPr txBox="1"/>
          <p:nvPr/>
        </p:nvSpPr>
        <p:spPr>
          <a:xfrm>
            <a:off x="9740278" y="5330826"/>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1.43 (1.23, 1.65)</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7" name="TextBox 46">
            <a:extLst>
              <a:ext uri="{FF2B5EF4-FFF2-40B4-BE49-F238E27FC236}">
                <a16:creationId xmlns="" xmlns:a16="http://schemas.microsoft.com/office/drawing/2014/main" id="{7A8B16A1-3502-44F7-ADD6-F313B460B5DB}"/>
              </a:ext>
            </a:extLst>
          </p:cNvPr>
          <p:cNvSpPr txBox="1"/>
          <p:nvPr/>
        </p:nvSpPr>
        <p:spPr>
          <a:xfrm>
            <a:off x="3871542" y="5330826"/>
            <a:ext cx="1255279"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422/2611 (16.2)</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8" name="TextBox 47">
            <a:extLst>
              <a:ext uri="{FF2B5EF4-FFF2-40B4-BE49-F238E27FC236}">
                <a16:creationId xmlns="" xmlns:a16="http://schemas.microsoft.com/office/drawing/2014/main" id="{B7ED19C8-1002-46CF-AE89-4CDD4DA4C3AE}"/>
              </a:ext>
            </a:extLst>
          </p:cNvPr>
          <p:cNvSpPr txBox="1"/>
          <p:nvPr/>
        </p:nvSpPr>
        <p:spPr>
          <a:xfrm>
            <a:off x="5355415" y="5330826"/>
            <a:ext cx="1255279"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301/2588 (11.6)</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3" name="TextBox 52">
            <a:extLst>
              <a:ext uri="{FF2B5EF4-FFF2-40B4-BE49-F238E27FC236}">
                <a16:creationId xmlns="" xmlns:a16="http://schemas.microsoft.com/office/drawing/2014/main" id="{B8324C52-2C3F-43F4-A4A8-7F8EF54E891D}"/>
              </a:ext>
            </a:extLst>
          </p:cNvPr>
          <p:cNvSpPr txBox="1"/>
          <p:nvPr/>
        </p:nvSpPr>
        <p:spPr>
          <a:xfrm>
            <a:off x="366305" y="5265581"/>
            <a:ext cx="3299531" cy="3323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of 2-step improvement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≥30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4" name="TextBox 53">
            <a:extLst>
              <a:ext uri="{FF2B5EF4-FFF2-40B4-BE49-F238E27FC236}">
                <a16:creationId xmlns="" xmlns:a16="http://schemas.microsoft.com/office/drawing/2014/main" id="{5A38517B-F312-46C3-A618-8FD58BCDE65F}"/>
              </a:ext>
            </a:extLst>
          </p:cNvPr>
          <p:cNvSpPr txBox="1"/>
          <p:nvPr/>
        </p:nvSpPr>
        <p:spPr>
          <a:xfrm>
            <a:off x="11136491" y="5377033"/>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grpSp>
        <p:nvGrpSpPr>
          <p:cNvPr id="58" name="Group 57">
            <a:extLst>
              <a:ext uri="{FF2B5EF4-FFF2-40B4-BE49-F238E27FC236}">
                <a16:creationId xmlns="" xmlns:a16="http://schemas.microsoft.com/office/drawing/2014/main" id="{CFD1E71C-5CB4-47F2-9DFB-1EE9A2660B47}"/>
              </a:ext>
            </a:extLst>
          </p:cNvPr>
          <p:cNvGrpSpPr/>
          <p:nvPr/>
        </p:nvGrpSpPr>
        <p:grpSpPr>
          <a:xfrm>
            <a:off x="-6291" y="-23678"/>
            <a:ext cx="3017520" cy="261610"/>
            <a:chOff x="-6290" y="-23678"/>
            <a:chExt cx="3017520" cy="261610"/>
          </a:xfrm>
          <a:solidFill>
            <a:schemeClr val="accent1"/>
          </a:solidFill>
        </p:grpSpPr>
        <p:sp>
          <p:nvSpPr>
            <p:cNvPr id="62" name="Freeform 13">
              <a:extLst>
                <a:ext uri="{FF2B5EF4-FFF2-40B4-BE49-F238E27FC236}">
                  <a16:creationId xmlns="" xmlns:a16="http://schemas.microsoft.com/office/drawing/2014/main" id="{6E4C54E6-577F-4281-9915-1B3C029FBF0B}"/>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63" name="Rectangle 62">
              <a:extLst>
                <a:ext uri="{FF2B5EF4-FFF2-40B4-BE49-F238E27FC236}">
                  <a16:creationId xmlns="" xmlns:a16="http://schemas.microsoft.com/office/drawing/2014/main" id="{F3675D5C-4F6A-4E61-9669-A7E0F1372075}"/>
                </a:ext>
              </a:extLst>
            </p:cNvPr>
            <p:cNvSpPr/>
            <p:nvPr/>
          </p:nvSpPr>
          <p:spPr>
            <a:xfrm>
              <a:off x="233713" y="-23678"/>
              <a:ext cx="2489784" cy="261610"/>
            </a:xfrm>
            <a:prstGeom prst="rect">
              <a:avLst/>
            </a:prstGeom>
            <a:noFill/>
          </p:spPr>
          <p:txBody>
            <a:bodyPr wrap="none">
              <a:spAutoFit/>
            </a:bodyPr>
            <a:lstStyle/>
            <a:p>
              <a:pPr algn="ctr"/>
              <a:r>
                <a:rPr lang="en-US" sz="1100" b="1">
                  <a:solidFill>
                    <a:schemeClr val="bg1"/>
                  </a:solidFill>
                </a:rPr>
                <a:t>DECLARE – Effect on Albuminuria</a:t>
              </a:r>
            </a:p>
          </p:txBody>
        </p:sp>
      </p:grpSp>
      <p:pic>
        <p:nvPicPr>
          <p:cNvPr id="4" name="Picture 3" descr="Chart&#10;&#10;Description automatically generated with medium confidence">
            <a:extLst>
              <a:ext uri="{FF2B5EF4-FFF2-40B4-BE49-F238E27FC236}">
                <a16:creationId xmlns="" xmlns:a16="http://schemas.microsoft.com/office/drawing/2014/main" id="{5C6AE636-AE67-4233-A37A-2B8977EA2D7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62163" y="2158381"/>
            <a:ext cx="1920240" cy="3868385"/>
          </a:xfrm>
          <a:prstGeom prst="rect">
            <a:avLst/>
          </a:prstGeom>
        </p:spPr>
      </p:pic>
      <p:sp>
        <p:nvSpPr>
          <p:cNvPr id="61" name="Rectangle 60">
            <a:extLst>
              <a:ext uri="{FF2B5EF4-FFF2-40B4-BE49-F238E27FC236}">
                <a16:creationId xmlns="" xmlns:a16="http://schemas.microsoft.com/office/drawing/2014/main" id="{B44793D7-0740-4F03-B491-978EB0551ECA}"/>
              </a:ext>
            </a:extLst>
          </p:cNvPr>
          <p:cNvSpPr/>
          <p:nvPr/>
        </p:nvSpPr>
        <p:spPr>
          <a:xfrm>
            <a:off x="243603" y="2179521"/>
            <a:ext cx="11795760" cy="23028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64985025"/>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a:extLst>
              <a:ext uri="{FF2B5EF4-FFF2-40B4-BE49-F238E27FC236}">
                <a16:creationId xmlns="" xmlns:a16="http://schemas.microsoft.com/office/drawing/2014/main" id="{70172B6E-BC4B-4745-83B7-9DD9D0042462}"/>
              </a:ext>
            </a:extLst>
          </p:cNvPr>
          <p:cNvSpPr>
            <a:spLocks noGrp="1"/>
          </p:cNvSpPr>
          <p:nvPr>
            <p:ph type="title"/>
          </p:nvPr>
        </p:nvSpPr>
        <p:spPr/>
        <p:txBody>
          <a:bodyPr/>
          <a:lstStyle/>
          <a:p>
            <a:r>
              <a:rPr lang="en-US"/>
              <a:t>Deterioration In UACR Category from Baseline</a:t>
            </a:r>
          </a:p>
        </p:txBody>
      </p:sp>
      <p:sp>
        <p:nvSpPr>
          <p:cNvPr id="3" name="Slide Number Placeholder 2">
            <a:extLst>
              <a:ext uri="{FF2B5EF4-FFF2-40B4-BE49-F238E27FC236}">
                <a16:creationId xmlns="" xmlns:a16="http://schemas.microsoft.com/office/drawing/2014/main" id="{A9949546-D7E1-4EAB-B923-8D9F53FFDD6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205</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Text Placeholder 3">
            <a:extLst>
              <a:ext uri="{FF2B5EF4-FFF2-40B4-BE49-F238E27FC236}">
                <a16:creationId xmlns="" xmlns:a16="http://schemas.microsoft.com/office/drawing/2014/main" id="{063CF63F-21D8-4332-9609-30A1853ECC00}"/>
              </a:ext>
            </a:extLst>
          </p:cNvPr>
          <p:cNvSpPr>
            <a:spLocks noGrp="1"/>
          </p:cNvSpPr>
          <p:nvPr>
            <p:ph type="body" sz="quarter" idx="13"/>
          </p:nvPr>
        </p:nvSpPr>
        <p:spPr/>
        <p:txBody>
          <a:bodyPr/>
          <a:lstStyle/>
          <a:p>
            <a:r>
              <a:rPr lang="en-US"/>
              <a:t>UACR measured as mg/g.</a:t>
            </a:r>
          </a:p>
          <a:p>
            <a:r>
              <a:rPr lang="en-US"/>
              <a:t>BL = baseline; UACR = </a:t>
            </a:r>
            <a:r>
              <a:rPr lang="en-GB"/>
              <a:t>urinary albumin-to-creatinine ratio.</a:t>
            </a:r>
            <a:endParaRPr lang="en-US"/>
          </a:p>
          <a:p>
            <a:r>
              <a:rPr lang="en-US" b="0" i="0" err="1">
                <a:effectLst/>
              </a:rPr>
              <a:t>Mosenzon</a:t>
            </a:r>
            <a:r>
              <a:rPr lang="en-US" b="0" i="0">
                <a:effectLst/>
              </a:rPr>
              <a:t> O et al. </a:t>
            </a:r>
            <a:r>
              <a:rPr lang="en-US" b="0" i="1">
                <a:effectLst/>
              </a:rPr>
              <a:t>Diabetes Care</a:t>
            </a:r>
            <a:r>
              <a:rPr lang="en-US" b="0" i="0">
                <a:effectLst/>
              </a:rPr>
              <a:t>. 2021;44(8):1805-1815. </a:t>
            </a:r>
            <a:endParaRPr lang="en-US"/>
          </a:p>
        </p:txBody>
      </p:sp>
      <p:sp>
        <p:nvSpPr>
          <p:cNvPr id="110" name="TextBox 109">
            <a:extLst>
              <a:ext uri="{FF2B5EF4-FFF2-40B4-BE49-F238E27FC236}">
                <a16:creationId xmlns="" xmlns:a16="http://schemas.microsoft.com/office/drawing/2014/main" id="{CB818EC7-2972-4D6C-9991-6F18AA8012B5}"/>
              </a:ext>
            </a:extLst>
          </p:cNvPr>
          <p:cNvSpPr txBox="1"/>
          <p:nvPr/>
        </p:nvSpPr>
        <p:spPr>
          <a:xfrm>
            <a:off x="9800091" y="1723689"/>
            <a:ext cx="1167307"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Hazard Ratio </a:t>
            </a:r>
            <a:b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(95% CI)</a:t>
            </a:r>
          </a:p>
        </p:txBody>
      </p:sp>
      <p:sp>
        <p:nvSpPr>
          <p:cNvPr id="60" name="TextBox 59">
            <a:extLst>
              <a:ext uri="{FF2B5EF4-FFF2-40B4-BE49-F238E27FC236}">
                <a16:creationId xmlns="" xmlns:a16="http://schemas.microsoft.com/office/drawing/2014/main" id="{5215B6C9-B6A7-46BE-9734-CF9E62868D15}"/>
              </a:ext>
            </a:extLst>
          </p:cNvPr>
          <p:cNvSpPr txBox="1"/>
          <p:nvPr/>
        </p:nvSpPr>
        <p:spPr>
          <a:xfrm>
            <a:off x="7693100" y="5807362"/>
            <a:ext cx="960519" cy="383182"/>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Favors </a:t>
            </a:r>
          </a:p>
          <a:p>
            <a:pPr marL="0" marR="0" lvl="0" indent="0" algn="r"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Dapagliflozin</a:t>
            </a:r>
          </a:p>
        </p:txBody>
      </p:sp>
      <p:cxnSp>
        <p:nvCxnSpPr>
          <p:cNvPr id="72" name="Straight Arrow Connector 71">
            <a:extLst>
              <a:ext uri="{FF2B5EF4-FFF2-40B4-BE49-F238E27FC236}">
                <a16:creationId xmlns="" xmlns:a16="http://schemas.microsoft.com/office/drawing/2014/main" id="{AFE4AB47-413D-44E6-8768-A45F64083199}"/>
              </a:ext>
            </a:extLst>
          </p:cNvPr>
          <p:cNvCxnSpPr>
            <a:cxnSpLocks/>
          </p:cNvCxnSpPr>
          <p:nvPr/>
        </p:nvCxnSpPr>
        <p:spPr>
          <a:xfrm>
            <a:off x="8853657" y="5790510"/>
            <a:ext cx="9144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 xmlns:a16="http://schemas.microsoft.com/office/drawing/2014/main" id="{C0C3B260-4BDD-476E-B62D-A08BFCE737C2}"/>
              </a:ext>
            </a:extLst>
          </p:cNvPr>
          <p:cNvCxnSpPr>
            <a:cxnSpLocks/>
          </p:cNvCxnSpPr>
          <p:nvPr/>
        </p:nvCxnSpPr>
        <p:spPr>
          <a:xfrm flipH="1">
            <a:off x="7772164" y="5795082"/>
            <a:ext cx="9144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 xmlns:a16="http://schemas.microsoft.com/office/drawing/2014/main" id="{C75F5A68-F358-4CF9-8C95-4F22658EC989}"/>
              </a:ext>
            </a:extLst>
          </p:cNvPr>
          <p:cNvSpPr txBox="1"/>
          <p:nvPr/>
        </p:nvSpPr>
        <p:spPr>
          <a:xfrm>
            <a:off x="8793899" y="5807362"/>
            <a:ext cx="673582"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Favors </a:t>
            </a:r>
          </a:p>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050" i="0" u="none" strike="noStrike" kern="1200" cap="none" spc="0" normalizeH="0" baseline="0" noProof="0">
                <a:ln>
                  <a:noFill/>
                </a:ln>
                <a:solidFill>
                  <a:srgbClr val="000000"/>
                </a:solidFill>
                <a:effectLst/>
                <a:uLnTx/>
                <a:uFillTx/>
                <a:latin typeface="Arial" panose="020B0604020202020204"/>
                <a:ea typeface="+mn-ea"/>
                <a:cs typeface="+mn-cs"/>
              </a:rPr>
              <a:t>Placebo</a:t>
            </a:r>
          </a:p>
        </p:txBody>
      </p:sp>
      <p:sp>
        <p:nvSpPr>
          <p:cNvPr id="113" name="Rectangle 112">
            <a:extLst>
              <a:ext uri="{FF2B5EF4-FFF2-40B4-BE49-F238E27FC236}">
                <a16:creationId xmlns="" xmlns:a16="http://schemas.microsoft.com/office/drawing/2014/main" id="{C0045284-D100-4F71-9AEA-20F09B1BDBF9}"/>
              </a:ext>
            </a:extLst>
          </p:cNvPr>
          <p:cNvSpPr/>
          <p:nvPr/>
        </p:nvSpPr>
        <p:spPr>
          <a:xfrm>
            <a:off x="342714" y="2192774"/>
            <a:ext cx="1952513" cy="21544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Endpoints</a:t>
            </a:r>
          </a:p>
        </p:txBody>
      </p:sp>
      <p:sp>
        <p:nvSpPr>
          <p:cNvPr id="114" name="TextBox 113">
            <a:extLst>
              <a:ext uri="{FF2B5EF4-FFF2-40B4-BE49-F238E27FC236}">
                <a16:creationId xmlns="" xmlns:a16="http://schemas.microsoft.com/office/drawing/2014/main" id="{A0154D1C-426A-4845-BEB3-7A98987B5D04}"/>
              </a:ext>
            </a:extLst>
          </p:cNvPr>
          <p:cNvSpPr txBox="1"/>
          <p:nvPr/>
        </p:nvSpPr>
        <p:spPr>
          <a:xfrm>
            <a:off x="11173979" y="1719549"/>
            <a:ext cx="723275"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Cox</a:t>
            </a:r>
            <a:b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p-value</a:t>
            </a:r>
          </a:p>
        </p:txBody>
      </p:sp>
      <p:sp>
        <p:nvSpPr>
          <p:cNvPr id="50" name="TextBox 49">
            <a:extLst>
              <a:ext uri="{FF2B5EF4-FFF2-40B4-BE49-F238E27FC236}">
                <a16:creationId xmlns="" xmlns:a16="http://schemas.microsoft.com/office/drawing/2014/main" id="{0EE26B37-9CDF-4E31-BAD1-FF1C753F1A40}"/>
              </a:ext>
            </a:extLst>
          </p:cNvPr>
          <p:cNvSpPr txBox="1"/>
          <p:nvPr/>
        </p:nvSpPr>
        <p:spPr>
          <a:xfrm>
            <a:off x="9744402" y="3246673"/>
            <a:ext cx="1311576"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0.79 (0.72, 0.87)</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8" name="TextBox 17">
            <a:extLst>
              <a:ext uri="{FF2B5EF4-FFF2-40B4-BE49-F238E27FC236}">
                <a16:creationId xmlns="" xmlns:a16="http://schemas.microsoft.com/office/drawing/2014/main" id="{A7B1773A-0615-4290-B570-542515391D57}"/>
              </a:ext>
            </a:extLst>
          </p:cNvPr>
          <p:cNvSpPr txBox="1"/>
          <p:nvPr/>
        </p:nvSpPr>
        <p:spPr>
          <a:xfrm>
            <a:off x="3824646" y="3247923"/>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772/5819 (13.3)</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4" name="TextBox 33">
            <a:extLst>
              <a:ext uri="{FF2B5EF4-FFF2-40B4-BE49-F238E27FC236}">
                <a16:creationId xmlns="" xmlns:a16="http://schemas.microsoft.com/office/drawing/2014/main" id="{68E88A47-B659-49E2-B698-B7AEA7101504}"/>
              </a:ext>
            </a:extLst>
          </p:cNvPr>
          <p:cNvSpPr txBox="1"/>
          <p:nvPr/>
        </p:nvSpPr>
        <p:spPr>
          <a:xfrm>
            <a:off x="5308520" y="3246673"/>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959/5825 (16.5)</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 name="TextBox 10">
            <a:extLst>
              <a:ext uri="{FF2B5EF4-FFF2-40B4-BE49-F238E27FC236}">
                <a16:creationId xmlns="" xmlns:a16="http://schemas.microsoft.com/office/drawing/2014/main" id="{86122B8C-0090-4D68-88BC-9A6C47BA01E8}"/>
              </a:ext>
            </a:extLst>
          </p:cNvPr>
          <p:cNvSpPr txBox="1"/>
          <p:nvPr/>
        </p:nvSpPr>
        <p:spPr>
          <a:xfrm>
            <a:off x="358932" y="3292879"/>
            <a:ext cx="3283056"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UACR to </a:t>
            </a: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a:t>
            </a: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30 </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in patients with &lt;30 at BL </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5" name="TextBox 114">
            <a:extLst>
              <a:ext uri="{FF2B5EF4-FFF2-40B4-BE49-F238E27FC236}">
                <a16:creationId xmlns="" xmlns:a16="http://schemas.microsoft.com/office/drawing/2014/main" id="{DF039A98-056C-4FCC-8AE6-104989591BFD}"/>
              </a:ext>
            </a:extLst>
          </p:cNvPr>
          <p:cNvSpPr txBox="1"/>
          <p:nvPr/>
        </p:nvSpPr>
        <p:spPr>
          <a:xfrm>
            <a:off x="11140612" y="3292880"/>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1" name="TextBox 50">
            <a:extLst>
              <a:ext uri="{FF2B5EF4-FFF2-40B4-BE49-F238E27FC236}">
                <a16:creationId xmlns="" xmlns:a16="http://schemas.microsoft.com/office/drawing/2014/main" id="{6FF345C0-8CF2-4F2B-ADF5-4B0FD57514A2}"/>
              </a:ext>
            </a:extLst>
          </p:cNvPr>
          <p:cNvSpPr txBox="1"/>
          <p:nvPr/>
        </p:nvSpPr>
        <p:spPr>
          <a:xfrm>
            <a:off x="9744402" y="3843111"/>
            <a:ext cx="1311576"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0.52 (0.43, 0.64)</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9" name="TextBox 18">
            <a:extLst>
              <a:ext uri="{FF2B5EF4-FFF2-40B4-BE49-F238E27FC236}">
                <a16:creationId xmlns="" xmlns:a16="http://schemas.microsoft.com/office/drawing/2014/main" id="{458CC24B-D7B2-495B-BA76-96038DBC3EB3}"/>
              </a:ext>
            </a:extLst>
          </p:cNvPr>
          <p:cNvSpPr txBox="1"/>
          <p:nvPr/>
        </p:nvSpPr>
        <p:spPr>
          <a:xfrm>
            <a:off x="3867102" y="3843111"/>
            <a:ext cx="1181734"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156/2017 (7.7)</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5" name="TextBox 34">
            <a:extLst>
              <a:ext uri="{FF2B5EF4-FFF2-40B4-BE49-F238E27FC236}">
                <a16:creationId xmlns="" xmlns:a16="http://schemas.microsoft.com/office/drawing/2014/main" id="{1295ADCB-3350-403F-8D87-1E536794C3D0}"/>
              </a:ext>
            </a:extLst>
          </p:cNvPr>
          <p:cNvSpPr txBox="1"/>
          <p:nvPr/>
        </p:nvSpPr>
        <p:spPr>
          <a:xfrm>
            <a:off x="5308520" y="3843111"/>
            <a:ext cx="1266693"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284/2013 (14.1)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2" name="TextBox 11">
            <a:extLst>
              <a:ext uri="{FF2B5EF4-FFF2-40B4-BE49-F238E27FC236}">
                <a16:creationId xmlns="" xmlns:a16="http://schemas.microsoft.com/office/drawing/2014/main" id="{D2561509-FC23-404C-B32E-5C609F1D3F06}"/>
              </a:ext>
            </a:extLst>
          </p:cNvPr>
          <p:cNvSpPr txBox="1"/>
          <p:nvPr/>
        </p:nvSpPr>
        <p:spPr>
          <a:xfrm>
            <a:off x="358931" y="3888027"/>
            <a:ext cx="3200400"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to &gt;300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a:t>
            </a:r>
            <a:r>
              <a:rPr lang="en-GB" sz="1200">
                <a:solidFill>
                  <a:srgbClr val="000000"/>
                </a:solidFill>
                <a:latin typeface="Arial" panose="020B0604020202020204"/>
              </a:rPr>
              <a:t>patient</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s with 30 to 300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6" name="TextBox 115">
            <a:extLst>
              <a:ext uri="{FF2B5EF4-FFF2-40B4-BE49-F238E27FC236}">
                <a16:creationId xmlns="" xmlns:a16="http://schemas.microsoft.com/office/drawing/2014/main" id="{941B31AA-437C-4C1B-A0F8-B148DEE7E788}"/>
              </a:ext>
            </a:extLst>
          </p:cNvPr>
          <p:cNvSpPr txBox="1"/>
          <p:nvPr/>
        </p:nvSpPr>
        <p:spPr>
          <a:xfrm>
            <a:off x="11140612" y="3888036"/>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0" name="TextBox 9">
            <a:extLst>
              <a:ext uri="{FF2B5EF4-FFF2-40B4-BE49-F238E27FC236}">
                <a16:creationId xmlns="" xmlns:a16="http://schemas.microsoft.com/office/drawing/2014/main" id="{A3C369E8-D025-47DF-98C5-0F3B22D0ED42}"/>
              </a:ext>
            </a:extLst>
          </p:cNvPr>
          <p:cNvSpPr txBox="1"/>
          <p:nvPr/>
        </p:nvSpPr>
        <p:spPr>
          <a:xfrm>
            <a:off x="358940" y="2720010"/>
            <a:ext cx="2873423" cy="1661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to &gt;15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≤15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9" name="TextBox 48">
            <a:extLst>
              <a:ext uri="{FF2B5EF4-FFF2-40B4-BE49-F238E27FC236}">
                <a16:creationId xmlns="" xmlns:a16="http://schemas.microsoft.com/office/drawing/2014/main" id="{219AA2A8-53FE-4070-8F9F-1488DC7D28F1}"/>
              </a:ext>
            </a:extLst>
          </p:cNvPr>
          <p:cNvSpPr txBox="1"/>
          <p:nvPr/>
        </p:nvSpPr>
        <p:spPr>
          <a:xfrm>
            <a:off x="9744402" y="2673804"/>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0.94 (0.86, 1.02)</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7" name="TextBox 16">
            <a:extLst>
              <a:ext uri="{FF2B5EF4-FFF2-40B4-BE49-F238E27FC236}">
                <a16:creationId xmlns="" xmlns:a16="http://schemas.microsoft.com/office/drawing/2014/main" id="{A357F53B-70FC-4D81-A071-D871BE1CE616}"/>
              </a:ext>
            </a:extLst>
          </p:cNvPr>
          <p:cNvSpPr txBox="1"/>
          <p:nvPr/>
        </p:nvSpPr>
        <p:spPr>
          <a:xfrm>
            <a:off x="3782143" y="2673804"/>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1078/4538 (23.8)</a:t>
            </a:r>
          </a:p>
        </p:txBody>
      </p:sp>
      <p:sp>
        <p:nvSpPr>
          <p:cNvPr id="33" name="TextBox 32">
            <a:extLst>
              <a:ext uri="{FF2B5EF4-FFF2-40B4-BE49-F238E27FC236}">
                <a16:creationId xmlns="" xmlns:a16="http://schemas.microsoft.com/office/drawing/2014/main" id="{6B328435-D47B-4DC4-8DE6-8A4068E944A7}"/>
              </a:ext>
            </a:extLst>
          </p:cNvPr>
          <p:cNvSpPr txBox="1"/>
          <p:nvPr/>
        </p:nvSpPr>
        <p:spPr>
          <a:xfrm>
            <a:off x="5271747" y="2673804"/>
            <a:ext cx="1340239"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1137/4529 (25.1)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118" name="TextBox 117">
            <a:extLst>
              <a:ext uri="{FF2B5EF4-FFF2-40B4-BE49-F238E27FC236}">
                <a16:creationId xmlns="" xmlns:a16="http://schemas.microsoft.com/office/drawing/2014/main" id="{32AB0D35-6B30-414B-9ED0-27F74913EA46}"/>
              </a:ext>
            </a:extLst>
          </p:cNvPr>
          <p:cNvSpPr txBox="1"/>
          <p:nvPr/>
        </p:nvSpPr>
        <p:spPr>
          <a:xfrm>
            <a:off x="11140612" y="2720011"/>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0.1319</a:t>
            </a:r>
          </a:p>
        </p:txBody>
      </p:sp>
      <p:sp>
        <p:nvSpPr>
          <p:cNvPr id="42" name="TextBox 41">
            <a:extLst>
              <a:ext uri="{FF2B5EF4-FFF2-40B4-BE49-F238E27FC236}">
                <a16:creationId xmlns="" xmlns:a16="http://schemas.microsoft.com/office/drawing/2014/main" id="{FA634794-C470-4E16-B82A-5A2122EC8FB6}"/>
              </a:ext>
            </a:extLst>
          </p:cNvPr>
          <p:cNvSpPr txBox="1"/>
          <p:nvPr/>
        </p:nvSpPr>
        <p:spPr>
          <a:xfrm>
            <a:off x="3885549" y="1363557"/>
            <a:ext cx="1144864" cy="258532"/>
          </a:xfrm>
          <a:prstGeom prst="rect">
            <a:avLst/>
          </a:prstGeom>
          <a:noFill/>
        </p:spPr>
        <p:txBody>
          <a:bodyPr wrap="none" rtlCol="0">
            <a:spAutoFit/>
          </a:bodyPr>
          <a:lstStyle/>
          <a:p>
            <a:pPr marL="0" marR="0" lvl="0" indent="0" algn="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Dapagliflozin</a:t>
            </a:r>
          </a:p>
        </p:txBody>
      </p:sp>
      <p:sp>
        <p:nvSpPr>
          <p:cNvPr id="43" name="TextBox 42">
            <a:extLst>
              <a:ext uri="{FF2B5EF4-FFF2-40B4-BE49-F238E27FC236}">
                <a16:creationId xmlns="" xmlns:a16="http://schemas.microsoft.com/office/drawing/2014/main" id="{25577755-A766-4597-886C-3558F4217A3A}"/>
              </a:ext>
            </a:extLst>
          </p:cNvPr>
          <p:cNvSpPr txBox="1"/>
          <p:nvPr/>
        </p:nvSpPr>
        <p:spPr>
          <a:xfrm>
            <a:off x="5539882" y="1372626"/>
            <a:ext cx="774571" cy="258532"/>
          </a:xfrm>
          <a:prstGeom prst="rect">
            <a:avLst/>
          </a:prstGeom>
          <a:noFill/>
        </p:spPr>
        <p:txBody>
          <a:bodyPr wrap="none" rtlCol="0">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Placebo</a:t>
            </a:r>
          </a:p>
        </p:txBody>
      </p:sp>
      <p:sp>
        <p:nvSpPr>
          <p:cNvPr id="44" name="TextBox 43">
            <a:extLst>
              <a:ext uri="{FF2B5EF4-FFF2-40B4-BE49-F238E27FC236}">
                <a16:creationId xmlns="" xmlns:a16="http://schemas.microsoft.com/office/drawing/2014/main" id="{E2FCBED7-0377-4C89-B398-105EF648B933}"/>
              </a:ext>
            </a:extLst>
          </p:cNvPr>
          <p:cNvSpPr txBox="1"/>
          <p:nvPr/>
        </p:nvSpPr>
        <p:spPr>
          <a:xfrm>
            <a:off x="5600237" y="1859139"/>
            <a:ext cx="715259"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n/N (%)</a:t>
            </a:r>
          </a:p>
        </p:txBody>
      </p:sp>
      <p:cxnSp>
        <p:nvCxnSpPr>
          <p:cNvPr id="46" name="Straight Connector 45">
            <a:extLst>
              <a:ext uri="{FF2B5EF4-FFF2-40B4-BE49-F238E27FC236}">
                <a16:creationId xmlns="" xmlns:a16="http://schemas.microsoft.com/office/drawing/2014/main" id="{94B8015F-E59F-49C6-9927-C3C72CB41181}"/>
              </a:ext>
            </a:extLst>
          </p:cNvPr>
          <p:cNvCxnSpPr>
            <a:cxnSpLocks/>
          </p:cNvCxnSpPr>
          <p:nvPr/>
        </p:nvCxnSpPr>
        <p:spPr>
          <a:xfrm>
            <a:off x="3362652" y="1705382"/>
            <a:ext cx="37198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 xmlns:a16="http://schemas.microsoft.com/office/drawing/2014/main" id="{935D1DA4-7BDB-4EDF-8F0B-C6CB05A63781}"/>
              </a:ext>
            </a:extLst>
          </p:cNvPr>
          <p:cNvSpPr txBox="1"/>
          <p:nvPr/>
        </p:nvSpPr>
        <p:spPr>
          <a:xfrm>
            <a:off x="4116815" y="1859139"/>
            <a:ext cx="715259" cy="2585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n/N (%)</a:t>
            </a:r>
          </a:p>
        </p:txBody>
      </p:sp>
      <p:sp>
        <p:nvSpPr>
          <p:cNvPr id="37" name="TextBox 36">
            <a:extLst>
              <a:ext uri="{FF2B5EF4-FFF2-40B4-BE49-F238E27FC236}">
                <a16:creationId xmlns="" xmlns:a16="http://schemas.microsoft.com/office/drawing/2014/main" id="{4655FBD0-9A2F-4FDE-A751-7DD1766B1FA0}"/>
              </a:ext>
            </a:extLst>
          </p:cNvPr>
          <p:cNvSpPr txBox="1"/>
          <p:nvPr/>
        </p:nvSpPr>
        <p:spPr>
          <a:xfrm>
            <a:off x="9740284" y="4423410"/>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0.82 (0.77, 0.88)</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8" name="TextBox 37">
            <a:extLst>
              <a:ext uri="{FF2B5EF4-FFF2-40B4-BE49-F238E27FC236}">
                <a16:creationId xmlns="" xmlns:a16="http://schemas.microsoft.com/office/drawing/2014/main" id="{9B863576-A9F9-4F69-B477-4BA02C5D9DF4}"/>
              </a:ext>
            </a:extLst>
          </p:cNvPr>
          <p:cNvSpPr txBox="1"/>
          <p:nvPr/>
        </p:nvSpPr>
        <p:spPr>
          <a:xfrm>
            <a:off x="3810979" y="442341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1630/7836 (20.8)</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39" name="TextBox 38">
            <a:extLst>
              <a:ext uri="{FF2B5EF4-FFF2-40B4-BE49-F238E27FC236}">
                <a16:creationId xmlns="" xmlns:a16="http://schemas.microsoft.com/office/drawing/2014/main" id="{91390EC7-C089-4ACC-BCC4-9E2B72E3C22D}"/>
              </a:ext>
            </a:extLst>
          </p:cNvPr>
          <p:cNvSpPr txBox="1"/>
          <p:nvPr/>
        </p:nvSpPr>
        <p:spPr>
          <a:xfrm>
            <a:off x="5294851" y="4423410"/>
            <a:ext cx="1351652"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1931/7838 (24.6)</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0" name="TextBox 39">
            <a:extLst>
              <a:ext uri="{FF2B5EF4-FFF2-40B4-BE49-F238E27FC236}">
                <a16:creationId xmlns="" xmlns:a16="http://schemas.microsoft.com/office/drawing/2014/main" id="{534B86F3-1EC7-4B33-B173-8286B694B276}"/>
              </a:ext>
            </a:extLst>
          </p:cNvPr>
          <p:cNvSpPr txBox="1"/>
          <p:nvPr/>
        </p:nvSpPr>
        <p:spPr>
          <a:xfrm>
            <a:off x="366305" y="4386497"/>
            <a:ext cx="3299531" cy="3323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of at least 1-step deterioration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≤300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48" name="TextBox 47">
            <a:extLst>
              <a:ext uri="{FF2B5EF4-FFF2-40B4-BE49-F238E27FC236}">
                <a16:creationId xmlns="" xmlns:a16="http://schemas.microsoft.com/office/drawing/2014/main" id="{47BAB7E3-8F16-47A0-8164-25F0BC40D70D}"/>
              </a:ext>
            </a:extLst>
          </p:cNvPr>
          <p:cNvSpPr txBox="1"/>
          <p:nvPr/>
        </p:nvSpPr>
        <p:spPr>
          <a:xfrm>
            <a:off x="11136491" y="4469617"/>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&lt;0.0001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2" name="TextBox 51">
            <a:extLst>
              <a:ext uri="{FF2B5EF4-FFF2-40B4-BE49-F238E27FC236}">
                <a16:creationId xmlns="" xmlns:a16="http://schemas.microsoft.com/office/drawing/2014/main" id="{E42F7DD8-1D56-494A-B1BD-82D29854D994}"/>
              </a:ext>
            </a:extLst>
          </p:cNvPr>
          <p:cNvSpPr txBox="1"/>
          <p:nvPr/>
        </p:nvSpPr>
        <p:spPr>
          <a:xfrm>
            <a:off x="9740284" y="4987908"/>
            <a:ext cx="1311576"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0.79 (0.69, 0.91)</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3" name="TextBox 52">
            <a:extLst>
              <a:ext uri="{FF2B5EF4-FFF2-40B4-BE49-F238E27FC236}">
                <a16:creationId xmlns="" xmlns:a16="http://schemas.microsoft.com/office/drawing/2014/main" id="{05BBC5A3-2985-4B3E-8D94-C7262A79E2D9}"/>
              </a:ext>
            </a:extLst>
          </p:cNvPr>
          <p:cNvSpPr txBox="1"/>
          <p:nvPr/>
        </p:nvSpPr>
        <p:spPr>
          <a:xfrm>
            <a:off x="3908290" y="4987908"/>
            <a:ext cx="1181734"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385/5819 (6.6)</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4" name="TextBox 53">
            <a:extLst>
              <a:ext uri="{FF2B5EF4-FFF2-40B4-BE49-F238E27FC236}">
                <a16:creationId xmlns="" xmlns:a16="http://schemas.microsoft.com/office/drawing/2014/main" id="{788F504F-9F35-462C-AB54-469D02F2AD71}"/>
              </a:ext>
            </a:extLst>
          </p:cNvPr>
          <p:cNvSpPr txBox="1"/>
          <p:nvPr/>
        </p:nvSpPr>
        <p:spPr>
          <a:xfrm>
            <a:off x="5392163" y="4987908"/>
            <a:ext cx="1181734" cy="258532"/>
          </a:xfrm>
          <a:prstGeom prst="rect">
            <a:avLst/>
          </a:prstGeom>
          <a:noFill/>
        </p:spPr>
        <p:txBody>
          <a:bodyPr wrap="none"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481/5825 (8.3)</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5" name="TextBox 54">
            <a:extLst>
              <a:ext uri="{FF2B5EF4-FFF2-40B4-BE49-F238E27FC236}">
                <a16:creationId xmlns="" xmlns:a16="http://schemas.microsoft.com/office/drawing/2014/main" id="{3C920868-8E58-41C1-8603-A44FD9162D86}"/>
              </a:ext>
            </a:extLst>
          </p:cNvPr>
          <p:cNvSpPr txBox="1"/>
          <p:nvPr/>
        </p:nvSpPr>
        <p:spPr>
          <a:xfrm>
            <a:off x="366305" y="4929751"/>
            <a:ext cx="3299531" cy="3323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90000"/>
              </a:lnSpc>
              <a:spcBef>
                <a:spcPts val="1200"/>
              </a:spcBef>
              <a:spcAft>
                <a:spcPts val="0"/>
              </a:spcAft>
              <a:buClr>
                <a:srgbClr val="7F134C"/>
              </a:buClr>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UACR 2-step deterioration </a:t>
            </a: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in patients with &lt;30 at BL</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56" name="TextBox 55">
            <a:extLst>
              <a:ext uri="{FF2B5EF4-FFF2-40B4-BE49-F238E27FC236}">
                <a16:creationId xmlns="" xmlns:a16="http://schemas.microsoft.com/office/drawing/2014/main" id="{0F8EC6E0-321C-477A-B80C-D0BE2BBCC90F}"/>
              </a:ext>
            </a:extLst>
          </p:cNvPr>
          <p:cNvSpPr txBox="1"/>
          <p:nvPr/>
        </p:nvSpPr>
        <p:spPr>
          <a:xfrm>
            <a:off x="11136491" y="5034115"/>
            <a:ext cx="822960" cy="166199"/>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90000"/>
              </a:lnSpc>
              <a:spcBef>
                <a:spcPts val="12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0.0007</a:t>
            </a:r>
            <a:endParaRPr kumimoji="0" lang="en-US" sz="12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grpSp>
        <p:nvGrpSpPr>
          <p:cNvPr id="58" name="Group 57">
            <a:extLst>
              <a:ext uri="{FF2B5EF4-FFF2-40B4-BE49-F238E27FC236}">
                <a16:creationId xmlns="" xmlns:a16="http://schemas.microsoft.com/office/drawing/2014/main" id="{98740A4F-36E3-447A-9493-3A4AD91BD39B}"/>
              </a:ext>
            </a:extLst>
          </p:cNvPr>
          <p:cNvGrpSpPr/>
          <p:nvPr/>
        </p:nvGrpSpPr>
        <p:grpSpPr>
          <a:xfrm>
            <a:off x="-6291" y="-23678"/>
            <a:ext cx="3017520" cy="261610"/>
            <a:chOff x="-6290" y="-23678"/>
            <a:chExt cx="3017520" cy="261610"/>
          </a:xfrm>
          <a:solidFill>
            <a:schemeClr val="accent1"/>
          </a:solidFill>
        </p:grpSpPr>
        <p:sp>
          <p:nvSpPr>
            <p:cNvPr id="63" name="Freeform 13">
              <a:extLst>
                <a:ext uri="{FF2B5EF4-FFF2-40B4-BE49-F238E27FC236}">
                  <a16:creationId xmlns="" xmlns:a16="http://schemas.microsoft.com/office/drawing/2014/main" id="{2D5533F2-D2B5-4729-8B0F-B239A596310D}"/>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64" name="Rectangle 63">
              <a:extLst>
                <a:ext uri="{FF2B5EF4-FFF2-40B4-BE49-F238E27FC236}">
                  <a16:creationId xmlns="" xmlns:a16="http://schemas.microsoft.com/office/drawing/2014/main" id="{F8CC17AF-B1BF-4C4D-AE9A-15910200A6A0}"/>
                </a:ext>
              </a:extLst>
            </p:cNvPr>
            <p:cNvSpPr/>
            <p:nvPr/>
          </p:nvSpPr>
          <p:spPr>
            <a:xfrm>
              <a:off x="233713" y="-23678"/>
              <a:ext cx="2489784" cy="261610"/>
            </a:xfrm>
            <a:prstGeom prst="rect">
              <a:avLst/>
            </a:prstGeom>
            <a:noFill/>
          </p:spPr>
          <p:txBody>
            <a:bodyPr wrap="none">
              <a:spAutoFit/>
            </a:bodyPr>
            <a:lstStyle/>
            <a:p>
              <a:pPr algn="ctr"/>
              <a:r>
                <a:rPr lang="en-US" sz="1100" b="1">
                  <a:solidFill>
                    <a:schemeClr val="bg1"/>
                  </a:solidFill>
                </a:rPr>
                <a:t>DECLARE – Effect on Albuminuria</a:t>
              </a:r>
            </a:p>
          </p:txBody>
        </p:sp>
      </p:grpSp>
      <p:pic>
        <p:nvPicPr>
          <p:cNvPr id="4" name="Picture 3" descr="A picture containing text, sky&#10;&#10;Description automatically generated">
            <a:extLst>
              <a:ext uri="{FF2B5EF4-FFF2-40B4-BE49-F238E27FC236}">
                <a16:creationId xmlns="" xmlns:a16="http://schemas.microsoft.com/office/drawing/2014/main" id="{8C0D7DAB-0FF6-40D7-8289-5D2E2FC9C63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40995" y="2322096"/>
            <a:ext cx="1976044" cy="3291840"/>
          </a:xfrm>
          <a:prstGeom prst="rect">
            <a:avLst/>
          </a:prstGeom>
        </p:spPr>
      </p:pic>
      <p:sp>
        <p:nvSpPr>
          <p:cNvPr id="41" name="Rectangle 40">
            <a:extLst>
              <a:ext uri="{FF2B5EF4-FFF2-40B4-BE49-F238E27FC236}">
                <a16:creationId xmlns="" xmlns:a16="http://schemas.microsoft.com/office/drawing/2014/main" id="{CE06DB8F-6E98-4068-A283-10175D78698A}"/>
              </a:ext>
            </a:extLst>
          </p:cNvPr>
          <p:cNvSpPr/>
          <p:nvPr/>
        </p:nvSpPr>
        <p:spPr>
          <a:xfrm>
            <a:off x="243603" y="2179521"/>
            <a:ext cx="11795760" cy="23028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381792"/>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EAB1F12-0FC9-4031-836C-F83A7B0CEC02}"/>
              </a:ext>
            </a:extLst>
          </p:cNvPr>
          <p:cNvSpPr>
            <a:spLocks noGrp="1"/>
          </p:cNvSpPr>
          <p:nvPr>
            <p:ph type="title"/>
          </p:nvPr>
        </p:nvSpPr>
        <p:spPr>
          <a:xfrm>
            <a:off x="457200" y="1270369"/>
            <a:ext cx="11277600" cy="978729"/>
          </a:xfrm>
        </p:spPr>
        <p:txBody>
          <a:bodyPr/>
          <a:lstStyle/>
          <a:p>
            <a:r>
              <a:rPr lang="en-US"/>
              <a:t>DECLARE-TIMI 58: </a:t>
            </a:r>
            <a:br>
              <a:rPr lang="en-US"/>
            </a:br>
            <a:r>
              <a:rPr lang="en-US"/>
              <a:t>Safety</a:t>
            </a:r>
          </a:p>
        </p:txBody>
      </p:sp>
      <p:sp>
        <p:nvSpPr>
          <p:cNvPr id="3" name="Text Placeholder 2">
            <a:extLst>
              <a:ext uri="{FF2B5EF4-FFF2-40B4-BE49-F238E27FC236}">
                <a16:creationId xmlns="" xmlns:a16="http://schemas.microsoft.com/office/drawing/2014/main" id="{B51BAA9A-7381-4BE0-B99D-0C9ED9DC8FC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32903517"/>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3154B95-09F0-4A03-BD3F-7ED4F66A9DB5}"/>
              </a:ext>
            </a:extLst>
          </p:cNvPr>
          <p:cNvSpPr>
            <a:spLocks noGrp="1"/>
          </p:cNvSpPr>
          <p:nvPr>
            <p:ph type="title"/>
          </p:nvPr>
        </p:nvSpPr>
        <p:spPr/>
        <p:txBody>
          <a:bodyPr/>
          <a:lstStyle/>
          <a:p>
            <a:r>
              <a:rPr lang="en-US"/>
              <a:t>AEs of Special Interest and Other Safety Events	</a:t>
            </a:r>
          </a:p>
        </p:txBody>
      </p:sp>
      <p:sp>
        <p:nvSpPr>
          <p:cNvPr id="12" name="Slide Number Placeholder 11">
            <a:extLst>
              <a:ext uri="{FF2B5EF4-FFF2-40B4-BE49-F238E27FC236}">
                <a16:creationId xmlns="" xmlns:a16="http://schemas.microsoft.com/office/drawing/2014/main" id="{2D0B7530-84B1-4813-B3E7-5C9F5BA87573}"/>
              </a:ext>
            </a:extLst>
          </p:cNvPr>
          <p:cNvSpPr>
            <a:spLocks noGrp="1"/>
          </p:cNvSpPr>
          <p:nvPr>
            <p:ph type="sldNum" sz="quarter" idx="12"/>
          </p:nvPr>
        </p:nvSpPr>
        <p:spPr/>
        <p:txBody>
          <a:bodyPr/>
          <a:lstStyle/>
          <a:p>
            <a:pPr>
              <a:defRPr/>
            </a:pPr>
            <a:fld id="{CC7432E5-F8E0-41AE-9A6B-AD730338B005}" type="slidenum">
              <a:rPr lang="en-US">
                <a:solidFill>
                  <a:srgbClr val="000000"/>
                </a:solidFill>
                <a:latin typeface="Arial" panose="020B0604020202020204"/>
              </a:rPr>
              <a:pPr>
                <a:defRPr/>
              </a:pPr>
              <a:t>207</a:t>
            </a:fld>
            <a:endParaRPr lang="en-US">
              <a:solidFill>
                <a:srgbClr val="000000"/>
              </a:solidFill>
              <a:latin typeface="Arial" panose="020B0604020202020204"/>
            </a:endParaRPr>
          </a:p>
        </p:txBody>
      </p:sp>
      <p:sp>
        <p:nvSpPr>
          <p:cNvPr id="9" name="Text Placeholder 8">
            <a:extLst>
              <a:ext uri="{FF2B5EF4-FFF2-40B4-BE49-F238E27FC236}">
                <a16:creationId xmlns="" xmlns:a16="http://schemas.microsoft.com/office/drawing/2014/main" id="{7931F123-0B72-47E0-9A28-9D0FEAF8EBE9}"/>
              </a:ext>
            </a:extLst>
          </p:cNvPr>
          <p:cNvSpPr>
            <a:spLocks noGrp="1"/>
          </p:cNvSpPr>
          <p:nvPr>
            <p:ph type="body" sz="quarter" idx="13"/>
          </p:nvPr>
        </p:nvSpPr>
        <p:spPr/>
        <p:txBody>
          <a:bodyPr/>
          <a:lstStyle/>
          <a:p>
            <a:pPr>
              <a:spcBef>
                <a:spcPts val="0"/>
              </a:spcBef>
              <a:spcAft>
                <a:spcPts val="300"/>
              </a:spcAft>
            </a:pPr>
            <a:r>
              <a:rPr lang="en-US"/>
              <a:t>*leading to discontinuation of the trial regimen or considered to be serious AE</a:t>
            </a:r>
          </a:p>
          <a:p>
            <a:pPr>
              <a:spcBef>
                <a:spcPts val="0"/>
              </a:spcBef>
              <a:spcAft>
                <a:spcPts val="300"/>
              </a:spcAft>
            </a:pPr>
            <a:r>
              <a:rPr lang="en-US"/>
              <a:t>DAPA = dapagliflozin</a:t>
            </a:r>
          </a:p>
          <a:p>
            <a:pPr>
              <a:spcBef>
                <a:spcPts val="0"/>
              </a:spcBef>
              <a:spcAft>
                <a:spcPts val="300"/>
              </a:spcAft>
            </a:pPr>
            <a:r>
              <a:rPr lang="en-US" err="1"/>
              <a:t>Wiviott</a:t>
            </a:r>
            <a:r>
              <a:rPr lang="en-US"/>
              <a:t> SD et al. </a:t>
            </a:r>
            <a:r>
              <a:rPr lang="en-US" i="1"/>
              <a:t>N </a:t>
            </a:r>
            <a:r>
              <a:rPr lang="en-US" i="1" err="1"/>
              <a:t>Engl</a:t>
            </a:r>
            <a:r>
              <a:rPr lang="en-US" i="1"/>
              <a:t> J Med. </a:t>
            </a:r>
            <a:r>
              <a:rPr lang="en-US"/>
              <a:t>2019;380(4):347-357.</a:t>
            </a:r>
          </a:p>
        </p:txBody>
      </p:sp>
      <p:graphicFrame>
        <p:nvGraphicFramePr>
          <p:cNvPr id="3" name="Table 2">
            <a:extLst>
              <a:ext uri="{FF2B5EF4-FFF2-40B4-BE49-F238E27FC236}">
                <a16:creationId xmlns="" xmlns:a16="http://schemas.microsoft.com/office/drawing/2014/main" id="{089730EC-90C2-4D09-B72F-FA190E9D9AA7}"/>
              </a:ext>
            </a:extLst>
          </p:cNvPr>
          <p:cNvGraphicFramePr>
            <a:graphicFrameLocks noGrp="1"/>
          </p:cNvGraphicFramePr>
          <p:nvPr/>
        </p:nvGraphicFramePr>
        <p:xfrm>
          <a:off x="1866915" y="1257301"/>
          <a:ext cx="8169729" cy="4664768"/>
        </p:xfrm>
        <a:graphic>
          <a:graphicData uri="http://schemas.openxmlformats.org/drawingml/2006/table">
            <a:tbl>
              <a:tblPr firstRow="1">
                <a:tableStyleId>{85BE263C-DBD7-4A20-BB59-AAB30ACAA65A}</a:tableStyleId>
              </a:tblPr>
              <a:tblGrid>
                <a:gridCol w="5012871">
                  <a:extLst>
                    <a:ext uri="{9D8B030D-6E8A-4147-A177-3AD203B41FA5}">
                      <a16:colId xmlns="" xmlns:a16="http://schemas.microsoft.com/office/drawing/2014/main" val="1297740507"/>
                    </a:ext>
                  </a:extLst>
                </a:gridCol>
                <a:gridCol w="1730829">
                  <a:extLst>
                    <a:ext uri="{9D8B030D-6E8A-4147-A177-3AD203B41FA5}">
                      <a16:colId xmlns="" xmlns:a16="http://schemas.microsoft.com/office/drawing/2014/main" val="1062639284"/>
                    </a:ext>
                  </a:extLst>
                </a:gridCol>
                <a:gridCol w="1426029">
                  <a:extLst>
                    <a:ext uri="{9D8B030D-6E8A-4147-A177-3AD203B41FA5}">
                      <a16:colId xmlns="" xmlns:a16="http://schemas.microsoft.com/office/drawing/2014/main" val="2311030392"/>
                    </a:ext>
                  </a:extLst>
                </a:gridCol>
              </a:tblGrid>
              <a:tr h="519350">
                <a:tc rowSpan="2">
                  <a:txBody>
                    <a:bodyPr/>
                    <a:lstStyle/>
                    <a:p>
                      <a:r>
                        <a:rPr lang="en-GB" sz="1400"/>
                        <a:t>Adverse Event</a:t>
                      </a:r>
                    </a:p>
                  </a:txBody>
                  <a:tcPr anchor="b">
                    <a:lnL>
                      <a:noFill/>
                    </a:lnL>
                    <a:lnR>
                      <a:noFill/>
                    </a:lnR>
                    <a:lnT w="12700" cap="flat" cmpd="sng" algn="ctr">
                      <a:solidFill>
                        <a:schemeClr val="tx1"/>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r>
                        <a:rPr lang="en-GB" sz="1400">
                          <a:solidFill>
                            <a:schemeClr val="bg1"/>
                          </a:solidFill>
                          <a:effectLst/>
                        </a:rPr>
                        <a:t>DAPA 10 mg</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bg1"/>
                          </a:solidFill>
                          <a:effectLst/>
                        </a:rPr>
                        <a:t>(</a:t>
                      </a:r>
                      <a:r>
                        <a:rPr lang="fr-FR" sz="1200">
                          <a:solidFill>
                            <a:schemeClr val="bg1"/>
                          </a:solidFill>
                          <a:effectLst/>
                        </a:rPr>
                        <a:t>N=8574)</a:t>
                      </a:r>
                      <a:endParaRPr lang="en-US" sz="1200">
                        <a:solidFill>
                          <a:schemeClr val="bg1"/>
                        </a:solidFill>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D3759"/>
                    </a:solidFill>
                  </a:tcPr>
                </a:tc>
                <a:tc>
                  <a:txBody>
                    <a:bodyPr/>
                    <a:lstStyle/>
                    <a:p>
                      <a:pPr algn="ctr"/>
                      <a:r>
                        <a:rPr lang="en-GB" sz="1400">
                          <a:solidFill>
                            <a:schemeClr val="bg1"/>
                          </a:solidFill>
                          <a:effectLst/>
                        </a:rPr>
                        <a:t>Placebo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bg1"/>
                          </a:solidFill>
                          <a:effectLst/>
                        </a:rPr>
                        <a:t>(</a:t>
                      </a:r>
                      <a:r>
                        <a:rPr lang="fr-FR" sz="1200">
                          <a:solidFill>
                            <a:schemeClr val="bg1"/>
                          </a:solidFill>
                          <a:effectLst/>
                        </a:rPr>
                        <a:t>N=8569)</a:t>
                      </a:r>
                      <a:endParaRPr lang="en-US" sz="1200">
                        <a:solidFill>
                          <a:schemeClr val="bg1"/>
                        </a:solidFill>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D3759"/>
                    </a:solidFill>
                  </a:tcPr>
                </a:tc>
                <a:extLst>
                  <a:ext uri="{0D108BD9-81ED-4DB2-BD59-A6C34878D82A}">
                    <a16:rowId xmlns="" xmlns:a16="http://schemas.microsoft.com/office/drawing/2014/main" val="657999349"/>
                  </a:ext>
                </a:extLst>
              </a:tr>
              <a:tr h="321403">
                <a:tc vMerge="1">
                  <a:txBody>
                    <a:bodyPr/>
                    <a:lstStyle/>
                    <a:p>
                      <a:endParaRPr lang="en-GB"/>
                    </a:p>
                  </a:txBody>
                  <a:tcPr/>
                </a:tc>
                <a:tc gridSpan="2">
                  <a:txBody>
                    <a:bodyPr/>
                    <a:lstStyle/>
                    <a:p>
                      <a:pPr algn="ctr"/>
                      <a:r>
                        <a:rPr lang="en-US" sz="1400">
                          <a:solidFill>
                            <a:schemeClr val="bg1"/>
                          </a:solidFill>
                        </a:rPr>
                        <a:t>n (%)</a:t>
                      </a:r>
                    </a:p>
                  </a:txBody>
                  <a:tcPr marL="68580" marR="68580" marT="0" marB="0" anchor="ctr">
                    <a:lnL w="25400" cmpd="sng">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0D3759"/>
                    </a:solidFill>
                  </a:tcPr>
                </a:tc>
                <a:tc hMerge="1">
                  <a:txBody>
                    <a:bodyPr/>
                    <a:lstStyle/>
                    <a:p>
                      <a:pPr algn="ctr">
                        <a:lnSpc>
                          <a:spcPct val="107000"/>
                        </a:lnSpc>
                        <a:spcBef>
                          <a:spcPts val="200"/>
                        </a:spcBef>
                        <a:spcAft>
                          <a:spcPts val="200"/>
                        </a:spcAft>
                      </a:pPr>
                      <a:endParaRPr lang="sv-SE" sz="1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a:noFill/>
                    </a:lnL>
                    <a:lnR>
                      <a:noFill/>
                    </a:lnR>
                    <a:lnT w="12700" cap="flat" cmpd="sng" algn="ctr">
                      <a:solidFill>
                        <a:schemeClr val="bg1">
                          <a:lumMod val="50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0D3759"/>
                    </a:solidFill>
                  </a:tcPr>
                </a:tc>
                <a:extLst>
                  <a:ext uri="{0D108BD9-81ED-4DB2-BD59-A6C34878D82A}">
                    <a16:rowId xmlns="" xmlns:a16="http://schemas.microsoft.com/office/drawing/2014/main" val="986616698"/>
                  </a:ext>
                </a:extLst>
              </a:tr>
              <a:tr h="294155">
                <a:tc>
                  <a:txBody>
                    <a:bodyPr/>
                    <a:lstStyle/>
                    <a:p>
                      <a:pPr marL="0" indent="0" algn="l">
                        <a:lnSpc>
                          <a:spcPct val="115000"/>
                        </a:lnSpc>
                        <a:spcBef>
                          <a:spcPts val="200"/>
                        </a:spcBef>
                        <a:spcAft>
                          <a:spcPts val="200"/>
                        </a:spcAft>
                      </a:pPr>
                      <a:r>
                        <a:rPr lang="en-GB" sz="1400">
                          <a:effectLst/>
                        </a:rPr>
                        <a:t>Malignancy</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lnT w="25400" cmpd="sng">
                      <a:noFill/>
                    </a:lnT>
                  </a:tcPr>
                </a:tc>
                <a:tc>
                  <a:txBody>
                    <a:bodyPr/>
                    <a:lstStyle/>
                    <a:p>
                      <a:pPr algn="ctr">
                        <a:lnSpc>
                          <a:spcPct val="115000"/>
                        </a:lnSpc>
                        <a:spcBef>
                          <a:spcPts val="200"/>
                        </a:spcBef>
                        <a:spcAft>
                          <a:spcPts val="200"/>
                        </a:spcAft>
                      </a:pPr>
                      <a:r>
                        <a:rPr lang="en-GB" sz="1400">
                          <a:effectLst/>
                        </a:rPr>
                        <a:t>481 (5.6)</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lnT>
                      <a:noFill/>
                    </a:lnT>
                  </a:tcPr>
                </a:tc>
                <a:tc>
                  <a:txBody>
                    <a:bodyPr/>
                    <a:lstStyle/>
                    <a:p>
                      <a:pPr algn="ctr"/>
                      <a:r>
                        <a:rPr lang="en-GB" sz="1400">
                          <a:effectLst/>
                        </a:rPr>
                        <a:t>486 (5.7)</a:t>
                      </a:r>
                      <a:endParaRPr lang="en-US"/>
                    </a:p>
                  </a:txBody>
                  <a:tcPr marL="68580" marR="68580" marT="0" marB="0" anchor="ctr">
                    <a:lnT>
                      <a:noFill/>
                    </a:lnT>
                  </a:tcPr>
                </a:tc>
                <a:extLst>
                  <a:ext uri="{0D108BD9-81ED-4DB2-BD59-A6C34878D82A}">
                    <a16:rowId xmlns="" xmlns:a16="http://schemas.microsoft.com/office/drawing/2014/main" val="330915456"/>
                  </a:ext>
                </a:extLst>
              </a:tr>
              <a:tr h="294155">
                <a:tc>
                  <a:txBody>
                    <a:bodyPr/>
                    <a:lstStyle/>
                    <a:p>
                      <a:pPr marL="0" indent="0" algn="l">
                        <a:lnSpc>
                          <a:spcPct val="115000"/>
                        </a:lnSpc>
                        <a:spcBef>
                          <a:spcPts val="200"/>
                        </a:spcBef>
                        <a:spcAft>
                          <a:spcPts val="200"/>
                        </a:spcAft>
                      </a:pPr>
                      <a:r>
                        <a:rPr lang="en-GB" sz="1400">
                          <a:effectLst/>
                        </a:rPr>
                        <a:t>Bladder cancer</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2">
                        <a:lumMod val="20000"/>
                        <a:lumOff val="80000"/>
                      </a:schemeClr>
                    </a:solidFill>
                  </a:tcPr>
                </a:tc>
                <a:tc>
                  <a:txBody>
                    <a:bodyPr/>
                    <a:lstStyle/>
                    <a:p>
                      <a:pPr algn="ctr">
                        <a:lnSpc>
                          <a:spcPct val="115000"/>
                        </a:lnSpc>
                        <a:spcBef>
                          <a:spcPts val="200"/>
                        </a:spcBef>
                        <a:spcAft>
                          <a:spcPts val="200"/>
                        </a:spcAft>
                      </a:pPr>
                      <a:r>
                        <a:rPr lang="en-GB" sz="1400">
                          <a:effectLst/>
                        </a:rPr>
                        <a:t>26 (0.3)</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2">
                        <a:lumMod val="20000"/>
                        <a:lumOff val="80000"/>
                      </a:schemeClr>
                    </a:solidFill>
                  </a:tcPr>
                </a:tc>
                <a:tc>
                  <a:txBody>
                    <a:bodyPr/>
                    <a:lstStyle/>
                    <a:p>
                      <a:pPr algn="ctr"/>
                      <a:r>
                        <a:rPr lang="en-GB" sz="1400">
                          <a:effectLst/>
                        </a:rPr>
                        <a:t>45 (0.5)</a:t>
                      </a:r>
                      <a:endParaRPr lang="en-US"/>
                    </a:p>
                  </a:txBody>
                  <a:tcPr marL="68580" marR="68580" marT="0" marB="0" anchor="ctr">
                    <a:solidFill>
                      <a:schemeClr val="bg2">
                        <a:lumMod val="20000"/>
                        <a:lumOff val="80000"/>
                      </a:schemeClr>
                    </a:solidFill>
                  </a:tcPr>
                </a:tc>
                <a:extLst>
                  <a:ext uri="{0D108BD9-81ED-4DB2-BD59-A6C34878D82A}">
                    <a16:rowId xmlns="" xmlns:a16="http://schemas.microsoft.com/office/drawing/2014/main" val="3282716766"/>
                  </a:ext>
                </a:extLst>
              </a:tr>
              <a:tr h="294155">
                <a:tc>
                  <a:txBody>
                    <a:bodyPr/>
                    <a:lstStyle/>
                    <a:p>
                      <a:pPr algn="l">
                        <a:lnSpc>
                          <a:spcPct val="115000"/>
                        </a:lnSpc>
                        <a:spcBef>
                          <a:spcPts val="200"/>
                        </a:spcBef>
                        <a:spcAft>
                          <a:spcPts val="200"/>
                        </a:spcAft>
                      </a:pPr>
                      <a:r>
                        <a:rPr lang="en-GB" sz="1400">
                          <a:effectLst/>
                        </a:rPr>
                        <a:t>Hepatic event</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lnSpc>
                          <a:spcPct val="115000"/>
                        </a:lnSpc>
                        <a:spcBef>
                          <a:spcPts val="200"/>
                        </a:spcBef>
                        <a:spcAft>
                          <a:spcPts val="200"/>
                        </a:spcAft>
                      </a:pPr>
                      <a:r>
                        <a:rPr lang="en-GB" sz="1400">
                          <a:effectLst/>
                          <a:latin typeface="+mn-lt"/>
                          <a:ea typeface="Times New Roman" panose="02020603050405020304" pitchFamily="18" charset="0"/>
                          <a:cs typeface="Times New Roman" panose="02020603050405020304" pitchFamily="18" charset="0"/>
                        </a:rPr>
                        <a:t>82 (1.0)</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r>
                        <a:rPr lang="en-GB" sz="1400">
                          <a:effectLst/>
                        </a:rPr>
                        <a:t>87 (1.0)</a:t>
                      </a:r>
                      <a:endParaRPr lang="en-US"/>
                    </a:p>
                  </a:txBody>
                  <a:tcPr marL="68580" marR="68580" marT="0" marB="0" anchor="ctr">
                    <a:solidFill>
                      <a:schemeClr val="bg1"/>
                    </a:solidFill>
                  </a:tcPr>
                </a:tc>
                <a:extLst>
                  <a:ext uri="{0D108BD9-81ED-4DB2-BD59-A6C34878D82A}">
                    <a16:rowId xmlns="" xmlns:a16="http://schemas.microsoft.com/office/drawing/2014/main" val="3492898845"/>
                  </a:ext>
                </a:extLst>
              </a:tr>
              <a:tr h="294155">
                <a:tc>
                  <a:txBody>
                    <a:bodyPr/>
                    <a:lstStyle/>
                    <a:p>
                      <a:pPr algn="l">
                        <a:lnSpc>
                          <a:spcPct val="115000"/>
                        </a:lnSpc>
                        <a:spcBef>
                          <a:spcPts val="200"/>
                        </a:spcBef>
                        <a:spcAft>
                          <a:spcPts val="200"/>
                        </a:spcAft>
                      </a:pPr>
                      <a:r>
                        <a:rPr lang="en-GB" sz="1400">
                          <a:effectLst/>
                        </a:rPr>
                        <a:t>Major hypoglycaemia</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lnSpc>
                          <a:spcPct val="115000"/>
                        </a:lnSpc>
                        <a:spcBef>
                          <a:spcPts val="200"/>
                        </a:spcBef>
                        <a:spcAft>
                          <a:spcPts val="200"/>
                        </a:spcAft>
                      </a:pPr>
                      <a:r>
                        <a:rPr lang="en-GB" sz="1400">
                          <a:effectLst/>
                        </a:rPr>
                        <a:t>58 (0.7)</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r>
                        <a:rPr lang="en-GB" sz="1400">
                          <a:effectLst/>
                        </a:rPr>
                        <a:t>83 (1.0)</a:t>
                      </a:r>
                      <a:endParaRPr lang="en-US"/>
                    </a:p>
                  </a:txBody>
                  <a:tcPr marL="68580" marR="68580" marT="0" marB="0" anchor="ctr">
                    <a:solidFill>
                      <a:srgbClr val="EBEFEE"/>
                    </a:solidFill>
                  </a:tcPr>
                </a:tc>
                <a:extLst>
                  <a:ext uri="{0D108BD9-81ED-4DB2-BD59-A6C34878D82A}">
                    <a16:rowId xmlns="" xmlns:a16="http://schemas.microsoft.com/office/drawing/2014/main" val="1770438646"/>
                  </a:ext>
                </a:extLst>
              </a:tr>
              <a:tr h="294155">
                <a:tc>
                  <a:txBody>
                    <a:bodyPr/>
                    <a:lstStyle/>
                    <a:p>
                      <a:pPr algn="l">
                        <a:lnSpc>
                          <a:spcPct val="115000"/>
                        </a:lnSpc>
                        <a:spcBef>
                          <a:spcPts val="200"/>
                        </a:spcBef>
                        <a:spcAft>
                          <a:spcPts val="200"/>
                        </a:spcAft>
                      </a:pPr>
                      <a:r>
                        <a:rPr lang="en-GB" sz="1400">
                          <a:effectLst/>
                        </a:rPr>
                        <a:t>Fracture</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lnSpc>
                          <a:spcPct val="115000"/>
                        </a:lnSpc>
                        <a:spcBef>
                          <a:spcPts val="200"/>
                        </a:spcBef>
                        <a:spcAft>
                          <a:spcPts val="200"/>
                        </a:spcAft>
                      </a:pPr>
                      <a:r>
                        <a:rPr lang="en-GB" sz="1400">
                          <a:effectLst/>
                        </a:rPr>
                        <a:t>457 (5.3)</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r>
                        <a:rPr lang="en-GB" sz="1400">
                          <a:effectLst/>
                        </a:rPr>
                        <a:t>440 (5.1)</a:t>
                      </a:r>
                      <a:endParaRPr lang="en-US"/>
                    </a:p>
                  </a:txBody>
                  <a:tcPr marL="68580" marR="68580" marT="0" marB="0" anchor="ctr">
                    <a:solidFill>
                      <a:schemeClr val="bg1"/>
                    </a:solidFill>
                  </a:tcPr>
                </a:tc>
                <a:extLst>
                  <a:ext uri="{0D108BD9-81ED-4DB2-BD59-A6C34878D82A}">
                    <a16:rowId xmlns="" xmlns:a16="http://schemas.microsoft.com/office/drawing/2014/main" val="1257948136"/>
                  </a:ext>
                </a:extLst>
              </a:tr>
              <a:tr h="294155">
                <a:tc>
                  <a:txBody>
                    <a:bodyPr/>
                    <a:lstStyle/>
                    <a:p>
                      <a:pPr algn="l">
                        <a:lnSpc>
                          <a:spcPct val="115000"/>
                        </a:lnSpc>
                        <a:spcBef>
                          <a:spcPts val="200"/>
                        </a:spcBef>
                        <a:spcAft>
                          <a:spcPts val="200"/>
                        </a:spcAft>
                      </a:pPr>
                      <a:r>
                        <a:rPr lang="en-GB" sz="1400">
                          <a:effectLst/>
                        </a:rPr>
                        <a:t>Acute kidney injury</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lnSpc>
                          <a:spcPct val="115000"/>
                        </a:lnSpc>
                        <a:spcBef>
                          <a:spcPts val="200"/>
                        </a:spcBef>
                        <a:spcAft>
                          <a:spcPts val="200"/>
                        </a:spcAft>
                      </a:pPr>
                      <a:r>
                        <a:rPr lang="en-GB" sz="1400">
                          <a:effectLst/>
                        </a:rPr>
                        <a:t>125 (1.5)</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r>
                        <a:rPr lang="en-GB" sz="1400">
                          <a:effectLst/>
                        </a:rPr>
                        <a:t>175 (2.0)</a:t>
                      </a:r>
                      <a:endParaRPr lang="en-US"/>
                    </a:p>
                  </a:txBody>
                  <a:tcPr marL="68580" marR="68580" marT="0" marB="0" anchor="ctr">
                    <a:solidFill>
                      <a:srgbClr val="EBEFEE"/>
                    </a:solidFill>
                  </a:tcPr>
                </a:tc>
                <a:extLst>
                  <a:ext uri="{0D108BD9-81ED-4DB2-BD59-A6C34878D82A}">
                    <a16:rowId xmlns="" xmlns:a16="http://schemas.microsoft.com/office/drawing/2014/main" val="606326857"/>
                  </a:ext>
                </a:extLst>
              </a:tr>
              <a:tr h="294155">
                <a:tc>
                  <a:txBody>
                    <a:bodyPr/>
                    <a:lstStyle/>
                    <a:p>
                      <a:pPr algn="l">
                        <a:lnSpc>
                          <a:spcPct val="115000"/>
                        </a:lnSpc>
                        <a:spcBef>
                          <a:spcPts val="200"/>
                        </a:spcBef>
                        <a:spcAft>
                          <a:spcPts val="200"/>
                        </a:spcAft>
                      </a:pPr>
                      <a:r>
                        <a:rPr lang="en-GB" sz="1400">
                          <a:effectLst/>
                        </a:rPr>
                        <a:t>Symptoms of volume depletion</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lnSpc>
                          <a:spcPct val="115000"/>
                        </a:lnSpc>
                        <a:spcBef>
                          <a:spcPts val="200"/>
                        </a:spcBef>
                        <a:spcAft>
                          <a:spcPts val="200"/>
                        </a:spcAft>
                      </a:pPr>
                      <a:r>
                        <a:rPr lang="sv-SE" sz="1400">
                          <a:effectLst/>
                        </a:rPr>
                        <a:t>213 (2.5)</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r>
                        <a:rPr lang="en-GB" sz="1400">
                          <a:effectLst/>
                        </a:rPr>
                        <a:t>207 (2.4)</a:t>
                      </a:r>
                      <a:endParaRPr lang="en-US"/>
                    </a:p>
                  </a:txBody>
                  <a:tcPr marL="68580" marR="68580" marT="0" marB="0" anchor="ctr">
                    <a:solidFill>
                      <a:schemeClr val="bg1"/>
                    </a:solidFill>
                  </a:tcPr>
                </a:tc>
                <a:extLst>
                  <a:ext uri="{0D108BD9-81ED-4DB2-BD59-A6C34878D82A}">
                    <a16:rowId xmlns="" xmlns:a16="http://schemas.microsoft.com/office/drawing/2014/main" val="1774783879"/>
                  </a:ext>
                </a:extLst>
              </a:tr>
              <a:tr h="294155">
                <a:tc>
                  <a:txBody>
                    <a:bodyPr/>
                    <a:lstStyle/>
                    <a:p>
                      <a:pPr algn="l">
                        <a:lnSpc>
                          <a:spcPct val="115000"/>
                        </a:lnSpc>
                        <a:spcBef>
                          <a:spcPts val="200"/>
                        </a:spcBef>
                        <a:spcAft>
                          <a:spcPts val="200"/>
                        </a:spcAft>
                      </a:pPr>
                      <a:r>
                        <a:rPr lang="en-GB" sz="1400">
                          <a:effectLst/>
                        </a:rPr>
                        <a:t>Hypersensitivity reaction</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lnSpc>
                          <a:spcPct val="115000"/>
                        </a:lnSpc>
                        <a:spcBef>
                          <a:spcPts val="200"/>
                        </a:spcBef>
                        <a:spcAft>
                          <a:spcPts val="200"/>
                        </a:spcAft>
                      </a:pPr>
                      <a:r>
                        <a:rPr lang="en-GB" sz="1400">
                          <a:effectLst/>
                        </a:rPr>
                        <a:t>32 (0.4)</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r>
                        <a:rPr lang="en-GB" sz="1400">
                          <a:effectLst/>
                        </a:rPr>
                        <a:t>36 (0.4)</a:t>
                      </a:r>
                      <a:endParaRPr lang="en-US"/>
                    </a:p>
                  </a:txBody>
                  <a:tcPr marL="68580" marR="68580" marT="0" marB="0" anchor="ctr">
                    <a:solidFill>
                      <a:srgbClr val="EBEFEE"/>
                    </a:solidFill>
                  </a:tcPr>
                </a:tc>
                <a:extLst>
                  <a:ext uri="{0D108BD9-81ED-4DB2-BD59-A6C34878D82A}">
                    <a16:rowId xmlns="" xmlns:a16="http://schemas.microsoft.com/office/drawing/2014/main" val="3621947258"/>
                  </a:ext>
                </a:extLst>
              </a:tr>
              <a:tr h="294155">
                <a:tc>
                  <a:txBody>
                    <a:bodyPr/>
                    <a:lstStyle/>
                    <a:p>
                      <a:pPr algn="l">
                        <a:lnSpc>
                          <a:spcPct val="115000"/>
                        </a:lnSpc>
                        <a:spcBef>
                          <a:spcPts val="200"/>
                        </a:spcBef>
                        <a:spcAft>
                          <a:spcPts val="200"/>
                        </a:spcAft>
                      </a:pPr>
                      <a:r>
                        <a:rPr lang="en-GB" sz="1400">
                          <a:effectLst/>
                        </a:rPr>
                        <a:t>Urinary tract infection</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lnSpc>
                          <a:spcPct val="115000"/>
                        </a:lnSpc>
                        <a:spcBef>
                          <a:spcPts val="200"/>
                        </a:spcBef>
                        <a:spcAft>
                          <a:spcPts val="200"/>
                        </a:spcAft>
                      </a:pPr>
                      <a:r>
                        <a:rPr lang="en-GB" sz="1400">
                          <a:effectLst/>
                        </a:rPr>
                        <a:t>127 (1.5)</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r>
                        <a:rPr lang="en-GB" sz="1400">
                          <a:effectLst/>
                        </a:rPr>
                        <a:t>133 (1.6)</a:t>
                      </a:r>
                      <a:endParaRPr lang="en-US"/>
                    </a:p>
                  </a:txBody>
                  <a:tcPr marL="68580" marR="68580" marT="0" marB="0" anchor="ctr">
                    <a:solidFill>
                      <a:schemeClr val="bg1"/>
                    </a:solidFill>
                  </a:tcPr>
                </a:tc>
                <a:extLst>
                  <a:ext uri="{0D108BD9-81ED-4DB2-BD59-A6C34878D82A}">
                    <a16:rowId xmlns="" xmlns:a16="http://schemas.microsoft.com/office/drawing/2014/main" val="3108908323"/>
                  </a:ext>
                </a:extLst>
              </a:tr>
              <a:tr h="294155">
                <a:tc>
                  <a:txBody>
                    <a:bodyPr/>
                    <a:lstStyle/>
                    <a:p>
                      <a:pPr algn="l">
                        <a:lnSpc>
                          <a:spcPct val="115000"/>
                        </a:lnSpc>
                        <a:spcBef>
                          <a:spcPts val="200"/>
                        </a:spcBef>
                        <a:spcAft>
                          <a:spcPts val="200"/>
                        </a:spcAft>
                      </a:pPr>
                      <a:r>
                        <a:rPr lang="en-GB" sz="1400">
                          <a:effectLst/>
                        </a:rPr>
                        <a:t>Genital infection*</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lnSpc>
                          <a:spcPct val="115000"/>
                        </a:lnSpc>
                        <a:spcBef>
                          <a:spcPts val="200"/>
                        </a:spcBef>
                        <a:spcAft>
                          <a:spcPts val="200"/>
                        </a:spcAft>
                      </a:pPr>
                      <a:r>
                        <a:rPr lang="en-GB" sz="1400">
                          <a:effectLst/>
                        </a:rPr>
                        <a:t>76 (0.9)</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r>
                        <a:rPr lang="en-GB" sz="1400">
                          <a:effectLst/>
                        </a:rPr>
                        <a:t>9 (0.1)</a:t>
                      </a:r>
                      <a:endParaRPr lang="en-US"/>
                    </a:p>
                  </a:txBody>
                  <a:tcPr marL="68580" marR="68580" marT="0" marB="0" anchor="ctr">
                    <a:solidFill>
                      <a:srgbClr val="EBEFEE"/>
                    </a:solidFill>
                  </a:tcPr>
                </a:tc>
                <a:extLst>
                  <a:ext uri="{0D108BD9-81ED-4DB2-BD59-A6C34878D82A}">
                    <a16:rowId xmlns="" xmlns:a16="http://schemas.microsoft.com/office/drawing/2014/main" val="2289433712"/>
                  </a:ext>
                </a:extLst>
              </a:tr>
              <a:tr h="294155">
                <a:tc>
                  <a:txBody>
                    <a:bodyPr/>
                    <a:lstStyle/>
                    <a:p>
                      <a:pPr algn="l">
                        <a:lnSpc>
                          <a:spcPct val="115000"/>
                        </a:lnSpc>
                        <a:spcBef>
                          <a:spcPts val="200"/>
                        </a:spcBef>
                        <a:spcAft>
                          <a:spcPts val="200"/>
                        </a:spcAft>
                      </a:pPr>
                      <a:r>
                        <a:rPr lang="en-GB" sz="1400">
                          <a:effectLst/>
                        </a:rPr>
                        <a:t>Diabetic ketoacidosis event</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lnSpc>
                          <a:spcPct val="115000"/>
                        </a:lnSpc>
                        <a:spcBef>
                          <a:spcPts val="200"/>
                        </a:spcBef>
                        <a:spcAft>
                          <a:spcPts val="200"/>
                        </a:spcAft>
                      </a:pPr>
                      <a:r>
                        <a:rPr lang="en-GB" sz="1400">
                          <a:effectLst/>
                        </a:rPr>
                        <a:t>27 (0.3)</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algn="ctr"/>
                      <a:r>
                        <a:rPr lang="en-GB" sz="1400">
                          <a:effectLst/>
                        </a:rPr>
                        <a:t>12 (0.1)</a:t>
                      </a:r>
                      <a:endParaRPr lang="en-US"/>
                    </a:p>
                  </a:txBody>
                  <a:tcPr marL="68580" marR="68580" marT="0" marB="0" anchor="ctr">
                    <a:solidFill>
                      <a:schemeClr val="bg1"/>
                    </a:solidFill>
                  </a:tcPr>
                </a:tc>
                <a:extLst>
                  <a:ext uri="{0D108BD9-81ED-4DB2-BD59-A6C34878D82A}">
                    <a16:rowId xmlns="" xmlns:a16="http://schemas.microsoft.com/office/drawing/2014/main" val="69538759"/>
                  </a:ext>
                </a:extLst>
              </a:tr>
              <a:tr h="294155">
                <a:tc>
                  <a:txBody>
                    <a:bodyPr/>
                    <a:lstStyle/>
                    <a:p>
                      <a:pPr algn="l">
                        <a:lnSpc>
                          <a:spcPct val="115000"/>
                        </a:lnSpc>
                        <a:spcBef>
                          <a:spcPts val="200"/>
                        </a:spcBef>
                        <a:spcAft>
                          <a:spcPts val="200"/>
                        </a:spcAft>
                      </a:pPr>
                      <a:r>
                        <a:rPr lang="en-GB" sz="1400">
                          <a:effectLst/>
                        </a:rPr>
                        <a:t>Amputation</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lnSpc>
                          <a:spcPct val="115000"/>
                        </a:lnSpc>
                        <a:spcBef>
                          <a:spcPts val="200"/>
                        </a:spcBef>
                        <a:spcAft>
                          <a:spcPts val="200"/>
                        </a:spcAft>
                      </a:pPr>
                      <a:r>
                        <a:rPr lang="en-GB" sz="1400">
                          <a:effectLst/>
                        </a:rPr>
                        <a:t>123 (1.4)</a:t>
                      </a:r>
                      <a:endParaRPr lang="sv-SE" sz="1400">
                        <a:effectLst/>
                        <a:latin typeface="+mn-lt"/>
                        <a:ea typeface="Times New Roman" panose="02020603050405020304" pitchFamily="18" charset="0"/>
                        <a:cs typeface="Times New Roman" panose="02020603050405020304" pitchFamily="18" charset="0"/>
                      </a:endParaRPr>
                    </a:p>
                  </a:txBody>
                  <a:tcPr marL="68580" marR="68580" marT="0" marB="0" anchor="ctr">
                    <a:solidFill>
                      <a:srgbClr val="EBEFEE"/>
                    </a:solidFill>
                  </a:tcPr>
                </a:tc>
                <a:tc>
                  <a:txBody>
                    <a:bodyPr/>
                    <a:lstStyle/>
                    <a:p>
                      <a:pPr algn="ctr"/>
                      <a:r>
                        <a:rPr lang="en-GB" sz="1400">
                          <a:effectLst/>
                        </a:rPr>
                        <a:t>113 (1.3)</a:t>
                      </a:r>
                      <a:endParaRPr lang="en-US"/>
                    </a:p>
                  </a:txBody>
                  <a:tcPr marL="68580" marR="68580" marT="0" marB="0" anchor="ctr">
                    <a:solidFill>
                      <a:srgbClr val="EBEFEE"/>
                    </a:solidFill>
                  </a:tcPr>
                </a:tc>
                <a:extLst>
                  <a:ext uri="{0D108BD9-81ED-4DB2-BD59-A6C34878D82A}">
                    <a16:rowId xmlns="" xmlns:a16="http://schemas.microsoft.com/office/drawing/2014/main" val="3421959583"/>
                  </a:ext>
                </a:extLst>
              </a:tr>
              <a:tr h="294155">
                <a:tc>
                  <a:txBody>
                    <a:bodyPr/>
                    <a:lstStyle/>
                    <a:p>
                      <a:pPr algn="l">
                        <a:lnSpc>
                          <a:spcPct val="115000"/>
                        </a:lnSpc>
                        <a:spcBef>
                          <a:spcPts val="200"/>
                        </a:spcBef>
                        <a:spcAft>
                          <a:spcPts val="200"/>
                        </a:spcAft>
                      </a:pPr>
                      <a:r>
                        <a:rPr lang="sv-SE" sz="1400">
                          <a:effectLst/>
                          <a:latin typeface="+mn-lt"/>
                          <a:ea typeface="Times New Roman" panose="02020603050405020304" pitchFamily="18" charset="0"/>
                          <a:cs typeface="Times New Roman" panose="02020603050405020304" pitchFamily="18" charset="0"/>
                        </a:rPr>
                        <a:t>Fournier’s Gangrene</a:t>
                      </a:r>
                    </a:p>
                  </a:txBody>
                  <a:tcPr marL="68580" marR="68580" marT="0" marB="0" anchor="ctr">
                    <a:solidFill>
                      <a:schemeClr val="bg1"/>
                    </a:solidFill>
                  </a:tcPr>
                </a:tc>
                <a:tc>
                  <a:txBody>
                    <a:bodyPr/>
                    <a:lstStyle/>
                    <a:p>
                      <a:pPr algn="ctr">
                        <a:lnSpc>
                          <a:spcPct val="115000"/>
                        </a:lnSpc>
                        <a:spcBef>
                          <a:spcPts val="200"/>
                        </a:spcBef>
                        <a:spcAft>
                          <a:spcPts val="200"/>
                        </a:spcAft>
                      </a:pPr>
                      <a:r>
                        <a:rPr lang="sv-SE" sz="1400">
                          <a:effectLst/>
                          <a:latin typeface="+mn-lt"/>
                          <a:ea typeface="Times New Roman" panose="02020603050405020304" pitchFamily="18" charset="0"/>
                          <a:cs typeface="Times New Roman" panose="02020603050405020304" pitchFamily="18" charset="0"/>
                        </a:rPr>
                        <a:t>1 (0.01)</a:t>
                      </a:r>
                    </a:p>
                  </a:txBody>
                  <a:tcPr marL="68580" marR="68580" marT="0" marB="0" anchor="ctr">
                    <a:solidFill>
                      <a:schemeClr val="bg1"/>
                    </a:solidFill>
                  </a:tcPr>
                </a:tc>
                <a:tc>
                  <a:txBody>
                    <a:bodyPr/>
                    <a:lstStyle/>
                    <a:p>
                      <a:pPr algn="ctr"/>
                      <a:r>
                        <a:rPr lang="en-US" sz="1400">
                          <a:latin typeface="+mn-lt"/>
                        </a:rPr>
                        <a:t>5 (0.06)</a:t>
                      </a:r>
                    </a:p>
                  </a:txBody>
                  <a:tcPr marL="68580" marR="68580" marT="0" marB="0" anchor="ctr">
                    <a:solidFill>
                      <a:schemeClr val="bg1"/>
                    </a:solidFill>
                  </a:tcPr>
                </a:tc>
                <a:extLst>
                  <a:ext uri="{0D108BD9-81ED-4DB2-BD59-A6C34878D82A}">
                    <a16:rowId xmlns="" xmlns:a16="http://schemas.microsoft.com/office/drawing/2014/main" val="3696179776"/>
                  </a:ext>
                </a:extLst>
              </a:tr>
            </a:tbl>
          </a:graphicData>
        </a:graphic>
      </p:graphicFrame>
      <p:grpSp>
        <p:nvGrpSpPr>
          <p:cNvPr id="7" name="Group 6">
            <a:extLst>
              <a:ext uri="{FF2B5EF4-FFF2-40B4-BE49-F238E27FC236}">
                <a16:creationId xmlns="" xmlns:a16="http://schemas.microsoft.com/office/drawing/2014/main" id="{D1A7E671-C9D0-4F33-ACF3-9A97554A2E50}"/>
              </a:ext>
            </a:extLst>
          </p:cNvPr>
          <p:cNvGrpSpPr/>
          <p:nvPr/>
        </p:nvGrpSpPr>
        <p:grpSpPr>
          <a:xfrm>
            <a:off x="-6291" y="-23678"/>
            <a:ext cx="3017520" cy="261610"/>
            <a:chOff x="-6290" y="-23678"/>
            <a:chExt cx="3017520" cy="261610"/>
          </a:xfrm>
        </p:grpSpPr>
        <p:sp>
          <p:nvSpPr>
            <p:cNvPr id="10" name="Freeform 13">
              <a:extLst>
                <a:ext uri="{FF2B5EF4-FFF2-40B4-BE49-F238E27FC236}">
                  <a16:creationId xmlns="" xmlns:a16="http://schemas.microsoft.com/office/drawing/2014/main" id="{E39A1ACA-CF5D-4B33-A4A3-33189DEB099A}"/>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chemeClr val="bg1"/>
                </a:solidFill>
                <a:effectLst/>
                <a:uLnTx/>
                <a:uFillTx/>
                <a:latin typeface="Arial" panose="020B0604020202020204"/>
                <a:ea typeface="+mn-ea"/>
                <a:cs typeface="+mn-cs"/>
              </a:endParaRPr>
            </a:p>
          </p:txBody>
        </p:sp>
        <p:sp>
          <p:nvSpPr>
            <p:cNvPr id="11" name="Rectangle 10">
              <a:extLst>
                <a:ext uri="{FF2B5EF4-FFF2-40B4-BE49-F238E27FC236}">
                  <a16:creationId xmlns="" xmlns:a16="http://schemas.microsoft.com/office/drawing/2014/main" id="{D6D15661-C69E-4FF4-8E97-EA924EA20FEF}"/>
                </a:ext>
              </a:extLst>
            </p:cNvPr>
            <p:cNvSpPr/>
            <p:nvPr/>
          </p:nvSpPr>
          <p:spPr>
            <a:xfrm>
              <a:off x="1043226" y="-23678"/>
              <a:ext cx="870751" cy="261610"/>
            </a:xfrm>
            <a:prstGeom prst="rect">
              <a:avLst/>
            </a:prstGeom>
          </p:spPr>
          <p:txBody>
            <a:bodyPr wrap="none">
              <a:spAutoFit/>
            </a:bodyPr>
            <a:lstStyle/>
            <a:p>
              <a:pPr algn="ctr"/>
              <a:r>
                <a:rPr lang="en-US" sz="1100" b="1">
                  <a:solidFill>
                    <a:schemeClr val="bg1"/>
                  </a:solidFill>
                </a:rPr>
                <a:t>DECLARE</a:t>
              </a:r>
            </a:p>
          </p:txBody>
        </p:sp>
      </p:grpSp>
    </p:spTree>
    <p:extLst>
      <p:ext uri="{BB962C8B-B14F-4D97-AF65-F5344CB8AC3E}">
        <p14:creationId xmlns:p14="http://schemas.microsoft.com/office/powerpoint/2010/main" val="4186836586"/>
      </p:ext>
    </p:extLst>
  </p:cSld>
  <p:clrMapOvr>
    <a:masterClrMapping/>
  </p:clrMapOvr>
  <p:transition>
    <p:fade/>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3"/>
          </p:nvPr>
        </p:nvSpPr>
        <p:spPr/>
        <p:txBody>
          <a:bodyPr>
            <a:noAutofit/>
          </a:bodyPr>
          <a:lstStyle/>
          <a:p>
            <a:r>
              <a:rPr lang="en-US" sz="800" baseline="30000" dirty="0" err="1"/>
              <a:t>a</a:t>
            </a:r>
            <a:r>
              <a:rPr lang="en-US" sz="800" dirty="0" err="1"/>
              <a:t>Includes</a:t>
            </a:r>
            <a:r>
              <a:rPr lang="en-US" sz="800" dirty="0"/>
              <a:t> </a:t>
            </a:r>
            <a:r>
              <a:rPr lang="en-US" sz="800" dirty="0" err="1"/>
              <a:t>hHF</a:t>
            </a:r>
            <a:r>
              <a:rPr lang="en-US" sz="800" dirty="0"/>
              <a:t> or urgent HF visit; </a:t>
            </a:r>
            <a:r>
              <a:rPr lang="en-US" sz="800" baseline="30000" dirty="0" err="1"/>
              <a:t>b</a:t>
            </a:r>
            <a:r>
              <a:rPr lang="en-US" sz="800" dirty="0" err="1"/>
              <a:t>Because</a:t>
            </a:r>
            <a:r>
              <a:rPr lang="en-US" sz="800" dirty="0"/>
              <a:t> the trial met only one of its dual primary composite outcomes for superiority (CV death or hospital admission for heart failure), all other analyses of additional outcomes should be considered hypothesis generating only; </a:t>
            </a:r>
            <a:r>
              <a:rPr lang="en-US" sz="800" baseline="30000" dirty="0" err="1"/>
              <a:t>c</a:t>
            </a:r>
            <a:r>
              <a:rPr lang="en-US" sz="800" dirty="0" err="1"/>
              <a:t>Nominal</a:t>
            </a:r>
            <a:r>
              <a:rPr lang="en-US" sz="800" dirty="0"/>
              <a:t> p-value; </a:t>
            </a:r>
            <a:r>
              <a:rPr lang="en-US" sz="800" baseline="30000" dirty="0" err="1"/>
              <a:t>d</a:t>
            </a:r>
            <a:r>
              <a:rPr lang="en-US" sz="800" dirty="0" err="1"/>
              <a:t>First</a:t>
            </a:r>
            <a:r>
              <a:rPr lang="en-US" sz="800" dirty="0"/>
              <a:t> or recurrent. </a:t>
            </a:r>
          </a:p>
          <a:p>
            <a:r>
              <a:rPr lang="en-US" sz="800" dirty="0"/>
              <a:t>CKD = chronic kidney disease; CV = cardiovascular; eGFR = estimated glomerular filtration rate; ESKD = end-stage kidney disease; HF = heart failure; </a:t>
            </a:r>
            <a:r>
              <a:rPr lang="en-US" sz="800" dirty="0" err="1"/>
              <a:t>HFmrEF</a:t>
            </a:r>
            <a:r>
              <a:rPr lang="en-US" sz="800" dirty="0"/>
              <a:t> = heart failure with mildly reduced ejection fraction; </a:t>
            </a:r>
            <a:r>
              <a:rPr lang="en-US" sz="800" dirty="0" err="1"/>
              <a:t>HFpEF</a:t>
            </a:r>
            <a:r>
              <a:rPr lang="en-US" sz="800" dirty="0"/>
              <a:t> = heart failure with preserved ejection fraction; </a:t>
            </a:r>
            <a:r>
              <a:rPr lang="en-US" sz="800" dirty="0" err="1"/>
              <a:t>HFrEF</a:t>
            </a:r>
            <a:r>
              <a:rPr lang="en-US" sz="800" dirty="0"/>
              <a:t> = heart failure with reduced ejection fraction; </a:t>
            </a:r>
            <a:r>
              <a:rPr lang="en-US" sz="800" dirty="0" err="1"/>
              <a:t>hHF</a:t>
            </a:r>
            <a:r>
              <a:rPr lang="en-US" sz="800" dirty="0"/>
              <a:t> = hospitalization for heart failure; LVEF = left ventricular ejection fraction; T2D = type 2 diabetes. </a:t>
            </a:r>
          </a:p>
          <a:p>
            <a:r>
              <a:rPr lang="en-US" sz="800" dirty="0"/>
              <a:t>1. </a:t>
            </a:r>
            <a:r>
              <a:rPr lang="pt-BR" sz="800" dirty="0"/>
              <a:t>Wiviott SD. et al. </a:t>
            </a:r>
            <a:r>
              <a:rPr lang="pt-BR" sz="800" i="1" dirty="0"/>
              <a:t>N Engl J Med.</a:t>
            </a:r>
            <a:r>
              <a:rPr lang="pt-BR" sz="800" dirty="0"/>
              <a:t> 2019;380:347-357; 2. </a:t>
            </a:r>
            <a:r>
              <a:rPr lang="en-US" sz="800" dirty="0" err="1">
                <a:solidFill>
                  <a:srgbClr val="000000"/>
                </a:solidFill>
              </a:rPr>
              <a:t>Mosenzon</a:t>
            </a:r>
            <a:r>
              <a:rPr lang="en-US" sz="800" dirty="0">
                <a:solidFill>
                  <a:srgbClr val="000000"/>
                </a:solidFill>
              </a:rPr>
              <a:t> O et al. </a:t>
            </a:r>
            <a:r>
              <a:rPr lang="en-US" sz="800" i="1" dirty="0"/>
              <a:t>Lancet Diabetes Endocrinol</a:t>
            </a:r>
            <a:r>
              <a:rPr lang="en-US" sz="800" dirty="0"/>
              <a:t>. 2019;7:606-617</a:t>
            </a:r>
            <a:r>
              <a:rPr lang="pt-BR" sz="800" dirty="0"/>
              <a:t>; 3. McMurray JJV et al. </a:t>
            </a:r>
            <a:r>
              <a:rPr lang="pt-BR" sz="800" i="1" dirty="0"/>
              <a:t>N Engl J Med.</a:t>
            </a:r>
            <a:r>
              <a:rPr lang="pt-BR" sz="800" dirty="0"/>
              <a:t> 2019;381:1995-2008;</a:t>
            </a:r>
            <a:r>
              <a:rPr lang="en-US" sz="800" dirty="0"/>
              <a:t> 4. McMurray J. Presented at: ESC Congress; August 31-September 4, 2019; Paris, France</a:t>
            </a:r>
            <a:r>
              <a:rPr lang="en-US" sz="800" dirty="0">
                <a:solidFill>
                  <a:srgbClr val="000000"/>
                </a:solidFill>
                <a:cs typeface="Arial" panose="020B0604020202020204" pitchFamily="34" charset="0"/>
              </a:rPr>
              <a:t>; 5. </a:t>
            </a:r>
            <a:r>
              <a:rPr lang="en-US" sz="800" dirty="0"/>
              <a:t>Solomon SD et al. </a:t>
            </a:r>
            <a:r>
              <a:rPr lang="en-US" sz="800" i="1" dirty="0"/>
              <a:t>N </a:t>
            </a:r>
            <a:r>
              <a:rPr lang="en-US" sz="800" i="1" dirty="0" err="1"/>
              <a:t>Engl</a:t>
            </a:r>
            <a:r>
              <a:rPr lang="en-US" sz="800" i="1" dirty="0"/>
              <a:t> J Med. 2022</a:t>
            </a:r>
            <a:r>
              <a:rPr lang="en-US" sz="800" dirty="0"/>
              <a:t>;387(12):1089-1098; </a:t>
            </a:r>
            <a:r>
              <a:rPr lang="el-GR" sz="800" dirty="0"/>
              <a:t>6</a:t>
            </a:r>
            <a:r>
              <a:rPr lang="en-US" sz="800" dirty="0"/>
              <a:t>. </a:t>
            </a:r>
            <a:r>
              <a:rPr lang="en-US" sz="800" dirty="0" err="1">
                <a:ea typeface="+mn-lt"/>
                <a:cs typeface="+mn-lt"/>
              </a:rPr>
              <a:t>Heerspink</a:t>
            </a:r>
            <a:r>
              <a:rPr lang="en-US" sz="800" dirty="0">
                <a:ea typeface="+mn-lt"/>
                <a:cs typeface="+mn-lt"/>
              </a:rPr>
              <a:t> HJL et al. </a:t>
            </a:r>
            <a:r>
              <a:rPr lang="en-US" sz="800" i="1" dirty="0">
                <a:ea typeface="+mn-lt"/>
                <a:cs typeface="+mn-lt"/>
              </a:rPr>
              <a:t>N </a:t>
            </a:r>
            <a:r>
              <a:rPr lang="en-US" sz="800" i="1" dirty="0" err="1">
                <a:ea typeface="+mn-lt"/>
                <a:cs typeface="+mn-lt"/>
              </a:rPr>
              <a:t>Engl</a:t>
            </a:r>
            <a:r>
              <a:rPr lang="en-US" sz="800" i="1" dirty="0">
                <a:ea typeface="+mn-lt"/>
                <a:cs typeface="+mn-lt"/>
              </a:rPr>
              <a:t> J Med. </a:t>
            </a:r>
            <a:r>
              <a:rPr lang="en-US" sz="800" dirty="0">
                <a:ea typeface="+mn-lt"/>
                <a:cs typeface="+mn-lt"/>
              </a:rPr>
              <a:t>2020; 383:1436-1446; </a:t>
            </a:r>
            <a:r>
              <a:rPr lang="el-GR" sz="800" dirty="0">
                <a:ea typeface="+mn-lt"/>
                <a:cs typeface="+mn-lt"/>
              </a:rPr>
              <a:t>7</a:t>
            </a:r>
            <a:r>
              <a:rPr lang="en-US" sz="800" dirty="0">
                <a:ea typeface="+mn-lt"/>
                <a:cs typeface="+mn-lt"/>
              </a:rPr>
              <a:t>. </a:t>
            </a:r>
            <a:r>
              <a:rPr lang="en-US" sz="800" dirty="0" err="1"/>
              <a:t>Jhund</a:t>
            </a:r>
            <a:r>
              <a:rPr lang="en-US" sz="800" dirty="0"/>
              <a:t> PS et al. </a:t>
            </a:r>
            <a:r>
              <a:rPr lang="en-US" sz="800" i="1" dirty="0"/>
              <a:t>Nat Med</a:t>
            </a:r>
            <a:r>
              <a:rPr lang="en-US" sz="800" dirty="0"/>
              <a:t>. 2022</a:t>
            </a:r>
            <a:r>
              <a:rPr lang="pt-BR" sz="800" dirty="0"/>
              <a:t>;28(9):1956-1964.</a:t>
            </a:r>
            <a:endParaRPr lang="en-US" sz="800" dirty="0">
              <a:ea typeface="+mn-lt"/>
              <a:cs typeface="+mn-lt"/>
            </a:endParaRPr>
          </a:p>
        </p:txBody>
      </p:sp>
      <p:graphicFrame>
        <p:nvGraphicFramePr>
          <p:cNvPr id="22" name="Table 21">
            <a:extLst>
              <a:ext uri="{FF2B5EF4-FFF2-40B4-BE49-F238E27FC236}">
                <a16:creationId xmlns="" xmlns:a16="http://schemas.microsoft.com/office/drawing/2014/main" id="{2D0021F0-D642-4930-A199-DA1DDC863BDB}"/>
              </a:ext>
            </a:extLst>
          </p:cNvPr>
          <p:cNvGraphicFramePr>
            <a:graphicFrameLocks noGrp="1"/>
          </p:cNvGraphicFramePr>
          <p:nvPr>
            <p:extLst>
              <p:ext uri="{D42A27DB-BD31-4B8C-83A1-F6EECF244321}">
                <p14:modId xmlns:p14="http://schemas.microsoft.com/office/powerpoint/2010/main" val="524866604"/>
              </p:ext>
            </p:extLst>
          </p:nvPr>
        </p:nvGraphicFramePr>
        <p:xfrm>
          <a:off x="66683" y="2103357"/>
          <a:ext cx="11283625" cy="3613230"/>
        </p:xfrm>
        <a:graphic>
          <a:graphicData uri="http://schemas.openxmlformats.org/drawingml/2006/table">
            <a:tbl>
              <a:tblPr firstRow="1" bandRow="1">
                <a:tableStyleId>{21E4AEA4-8DFA-4A89-87EB-49C32662AFE0}</a:tableStyleId>
              </a:tblPr>
              <a:tblGrid>
                <a:gridCol w="912983">
                  <a:extLst>
                    <a:ext uri="{9D8B030D-6E8A-4147-A177-3AD203B41FA5}">
                      <a16:colId xmlns="" xmlns:a16="http://schemas.microsoft.com/office/drawing/2014/main" val="2583572539"/>
                    </a:ext>
                  </a:extLst>
                </a:gridCol>
                <a:gridCol w="2490655">
                  <a:extLst>
                    <a:ext uri="{9D8B030D-6E8A-4147-A177-3AD203B41FA5}">
                      <a16:colId xmlns="" xmlns:a16="http://schemas.microsoft.com/office/drawing/2014/main" val="3709614864"/>
                    </a:ext>
                  </a:extLst>
                </a:gridCol>
                <a:gridCol w="2688115">
                  <a:extLst>
                    <a:ext uri="{9D8B030D-6E8A-4147-A177-3AD203B41FA5}">
                      <a16:colId xmlns="" xmlns:a16="http://schemas.microsoft.com/office/drawing/2014/main" val="2235873803"/>
                    </a:ext>
                  </a:extLst>
                </a:gridCol>
                <a:gridCol w="2566931">
                  <a:extLst>
                    <a:ext uri="{9D8B030D-6E8A-4147-A177-3AD203B41FA5}">
                      <a16:colId xmlns="" xmlns:a16="http://schemas.microsoft.com/office/drawing/2014/main" val="464319587"/>
                    </a:ext>
                  </a:extLst>
                </a:gridCol>
                <a:gridCol w="878757">
                  <a:extLst>
                    <a:ext uri="{9D8B030D-6E8A-4147-A177-3AD203B41FA5}">
                      <a16:colId xmlns="" xmlns:a16="http://schemas.microsoft.com/office/drawing/2014/main" val="301182450"/>
                    </a:ext>
                  </a:extLst>
                </a:gridCol>
                <a:gridCol w="1746184">
                  <a:extLst>
                    <a:ext uri="{9D8B030D-6E8A-4147-A177-3AD203B41FA5}">
                      <a16:colId xmlns="" xmlns:a16="http://schemas.microsoft.com/office/drawing/2014/main" val="1356853148"/>
                    </a:ext>
                  </a:extLst>
                </a:gridCol>
              </a:tblGrid>
              <a:tr h="318480">
                <a:tc rowSpan="2">
                  <a:txBody>
                    <a:bodyPr/>
                    <a:lstStyle/>
                    <a:p>
                      <a:pPr algn="r"/>
                      <a:r>
                        <a:rPr lang="en-US" sz="1100" dirty="0">
                          <a:solidFill>
                            <a:schemeClr val="accent1"/>
                          </a:solidFill>
                        </a:rPr>
                        <a:t>Patient Population</a:t>
                      </a:r>
                    </a:p>
                    <a:p>
                      <a:pPr algn="r">
                        <a:spcBef>
                          <a:spcPts val="300"/>
                        </a:spcBef>
                      </a:pPr>
                      <a:r>
                        <a:rPr lang="en-US" sz="1100" dirty="0">
                          <a:solidFill>
                            <a:schemeClr val="accent1"/>
                          </a:solidFill>
                        </a:rPr>
                        <a:t>Mean </a:t>
                      </a:r>
                      <a:r>
                        <a:rPr lang="en-US" sz="1100" dirty="0" err="1">
                          <a:solidFill>
                            <a:schemeClr val="accent1"/>
                          </a:solidFill>
                        </a:rPr>
                        <a:t>eGFR</a:t>
                      </a:r>
                      <a:endParaRPr lang="en-US" sz="1100" dirty="0">
                        <a:solidFill>
                          <a:schemeClr val="accent1"/>
                        </a:solidFill>
                      </a:endParaRPr>
                    </a:p>
                  </a:txBody>
                  <a:tcPr marL="0" anchor="b">
                    <a:noFill/>
                  </a:tcPr>
                </a:tc>
                <a:tc>
                  <a:txBody>
                    <a:bodyPr/>
                    <a:lstStyle/>
                    <a:p>
                      <a:endParaRPr lang="en-US" sz="1100"/>
                    </a:p>
                  </a:txBody>
                  <a:tcPr>
                    <a:noFill/>
                  </a:tcPr>
                </a:tc>
                <a:tc>
                  <a:txBody>
                    <a:bodyPr/>
                    <a:lstStyle/>
                    <a:p>
                      <a:endParaRPr lang="en-US" sz="1100"/>
                    </a:p>
                  </a:txBody>
                  <a:tcPr>
                    <a:noFill/>
                  </a:tcPr>
                </a:tc>
                <a:tc>
                  <a:txBody>
                    <a:bodyPr/>
                    <a:lstStyle/>
                    <a:p>
                      <a:endParaRPr lang="en-US" sz="1100"/>
                    </a:p>
                  </a:txBody>
                  <a:tcPr>
                    <a:noFill/>
                  </a:tcPr>
                </a:tc>
                <a:tc>
                  <a:txBody>
                    <a:bodyPr/>
                    <a:lstStyle/>
                    <a:p>
                      <a:endParaRPr lang="en-US" sz="1100"/>
                    </a:p>
                  </a:txBody>
                  <a:tcPr>
                    <a:noFill/>
                  </a:tcPr>
                </a:tc>
                <a:tc>
                  <a:txBody>
                    <a:bodyPr/>
                    <a:lstStyle/>
                    <a:p>
                      <a:endParaRPr lang="en-US" sz="1100"/>
                    </a:p>
                  </a:txBody>
                  <a:tcPr>
                    <a:noFill/>
                  </a:tcPr>
                </a:tc>
                <a:extLst>
                  <a:ext uri="{0D108BD9-81ED-4DB2-BD59-A6C34878D82A}">
                    <a16:rowId xmlns="" xmlns:a16="http://schemas.microsoft.com/office/drawing/2014/main" val="764073673"/>
                  </a:ext>
                </a:extLst>
              </a:tr>
              <a:tr h="31848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a:solidFill>
                          <a:schemeClr val="accent1"/>
                        </a:solidFill>
                      </a:endParaRPr>
                    </a:p>
                  </a:txBody>
                  <a:tcPr anchor="ctr">
                    <a:noFill/>
                  </a:tcPr>
                </a:tc>
                <a:tc>
                  <a:txBody>
                    <a:bodyPr/>
                    <a:lstStyle/>
                    <a:p>
                      <a:pPr marL="171450" indent="-171450" algn="ctr">
                        <a:buFont typeface="Arial" panose="020B0604020202020204" pitchFamily="34" charset="0"/>
                        <a:buChar char="•"/>
                      </a:pPr>
                      <a:endParaRPr lang="en-US" sz="1100" b="1"/>
                    </a:p>
                  </a:txBody>
                  <a:tcPr anchor="ctr">
                    <a:noFill/>
                  </a:tcPr>
                </a:tc>
                <a:tc>
                  <a:txBody>
                    <a:bodyPr/>
                    <a:lstStyle/>
                    <a:p>
                      <a:pPr algn="ctr"/>
                      <a:endParaRPr lang="en-US" sz="1100" b="1" kern="1200">
                        <a:solidFill>
                          <a:schemeClr val="tx1"/>
                        </a:solidFill>
                        <a:latin typeface="+mn-lt"/>
                        <a:ea typeface="+mn-ea"/>
                        <a:cs typeface="+mn-cs"/>
                      </a:endParaRPr>
                    </a:p>
                  </a:txBody>
                  <a:tcPr anchor="ctr">
                    <a:noFill/>
                  </a:tcPr>
                </a:tc>
                <a:tc>
                  <a:txBody>
                    <a:bodyPr/>
                    <a:lstStyle/>
                    <a:p>
                      <a:pPr algn="ctr"/>
                      <a:endParaRPr lang="en-US" sz="1100" b="1" kern="1200">
                        <a:solidFill>
                          <a:schemeClr val="tx1"/>
                        </a:solidFill>
                        <a:latin typeface="+mn-lt"/>
                        <a:ea typeface="+mn-ea"/>
                        <a:cs typeface="+mn-cs"/>
                      </a:endParaRPr>
                    </a:p>
                  </a:txBody>
                  <a:tcPr anchor="ctr">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mn-lt"/>
                        <a:ea typeface="+mn-ea"/>
                        <a:cs typeface="Arial"/>
                      </a:endParaRPr>
                    </a:p>
                  </a:txBody>
                  <a:tcPr anchor="ctr">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altLang="en-US" sz="1100" b="0" i="0" u="none" strike="noStrike" kern="1200" cap="none" spc="0" normalizeH="0" baseline="0" noProof="0">
                        <a:ln>
                          <a:noFill/>
                        </a:ln>
                        <a:solidFill>
                          <a:srgbClr val="000000"/>
                        </a:solidFill>
                        <a:effectLst/>
                        <a:uLnTx/>
                        <a:uFillTx/>
                        <a:latin typeface="+mn-lt"/>
                        <a:ea typeface="+mn-ea"/>
                        <a:cs typeface="Arial"/>
                      </a:endParaRPr>
                    </a:p>
                  </a:txBody>
                  <a:tcPr anchor="ctr">
                    <a:noFill/>
                  </a:tcPr>
                </a:tc>
                <a:extLst>
                  <a:ext uri="{0D108BD9-81ED-4DB2-BD59-A6C34878D82A}">
                    <a16:rowId xmlns="" xmlns:a16="http://schemas.microsoft.com/office/drawing/2014/main" val="1943129654"/>
                  </a:ext>
                </a:extLst>
              </a:tr>
              <a:tr h="743120">
                <a:tc>
                  <a:txBody>
                    <a:bodyPr/>
                    <a:lstStyle/>
                    <a:p>
                      <a:pPr marL="0" marR="0" lvl="0" indent="0" algn="r" rtl="0" eaLnBrk="1" fontAlgn="auto" latinLnBrk="0" hangingPunct="1">
                        <a:lnSpc>
                          <a:spcPct val="100000"/>
                        </a:lnSpc>
                        <a:spcBef>
                          <a:spcPts val="0"/>
                        </a:spcBef>
                        <a:spcAft>
                          <a:spcPts val="0"/>
                        </a:spcAft>
                        <a:buFontTx/>
                        <a:buNone/>
                      </a:pPr>
                      <a:r>
                        <a:rPr lang="en-US" sz="1100" b="1">
                          <a:solidFill>
                            <a:schemeClr val="accent1"/>
                          </a:solidFill>
                        </a:rPr>
                        <a:t>Primary </a:t>
                      </a:r>
                    </a:p>
                    <a:p>
                      <a:pPr marL="0" marR="0" lvl="0" indent="0" algn="r" defTabSz="914400" rtl="0" eaLnBrk="1" fontAlgn="auto" latinLnBrk="0" hangingPunct="1">
                        <a:lnSpc>
                          <a:spcPct val="100000"/>
                        </a:lnSpc>
                        <a:spcBef>
                          <a:spcPts val="0"/>
                        </a:spcBef>
                        <a:spcAft>
                          <a:spcPts val="0"/>
                        </a:spcAft>
                        <a:buClrTx/>
                        <a:buSzTx/>
                        <a:buFontTx/>
                        <a:buNone/>
                        <a:tabLst/>
                        <a:defRPr/>
                      </a:pPr>
                      <a:r>
                        <a:rPr lang="en-US" sz="1100" b="1">
                          <a:solidFill>
                            <a:schemeClr val="accent1"/>
                          </a:solidFill>
                        </a:rPr>
                        <a:t>Endpoint</a:t>
                      </a:r>
                    </a:p>
                  </a:txBody>
                  <a:tcPr marL="0" anchor="ctr">
                    <a:noFill/>
                  </a:tcPr>
                </a:tc>
                <a:tc>
                  <a:txBody>
                    <a:bodyPr/>
                    <a:lstStyle/>
                    <a:p>
                      <a:pPr marL="166370" marR="0" lvl="0" indent="-16637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lang="en-US" sz="1100" b="1"/>
                        <a:t>hHF or CV death</a:t>
                      </a:r>
                      <a:endParaRPr lang="en-US" sz="1100"/>
                    </a:p>
                    <a:p>
                      <a:pPr marL="154940"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a:t>0.83 (0.73, 0.95) p=0.005</a:t>
                      </a:r>
                    </a:p>
                  </a:txBody>
                  <a:tcPr marR="0" anchor="ctr">
                    <a:solidFill>
                      <a:schemeClr val="accent1">
                        <a:lumMod val="20000"/>
                        <a:lumOff val="80000"/>
                      </a:schemeClr>
                    </a:solidFill>
                  </a:tcPr>
                </a:tc>
                <a:tc>
                  <a:txBody>
                    <a:bodyPr/>
                    <a:lstStyle/>
                    <a:p>
                      <a:pPr marL="171450" marR="0" lvl="0" indent="-171450" algn="l" rtl="0" eaLnBrk="1" fontAlgn="auto" latinLnBrk="0" hangingPunct="1">
                        <a:lnSpc>
                          <a:spcPct val="100000"/>
                        </a:lnSpc>
                        <a:spcBef>
                          <a:spcPts val="0"/>
                        </a:spcBef>
                        <a:spcAft>
                          <a:spcPts val="0"/>
                        </a:spcAft>
                        <a:buFont typeface="Arial" panose="020B0604020202020204" pitchFamily="34" charset="0"/>
                        <a:buChar char="•"/>
                      </a:pPr>
                      <a:r>
                        <a:rPr lang="en-US" sz="1100" b="1">
                          <a:solidFill>
                            <a:schemeClr val="tx1"/>
                          </a:solidFill>
                        </a:rPr>
                        <a:t>CV death or worsening </a:t>
                      </a:r>
                      <a:r>
                        <a:rPr lang="en-US" sz="1100" b="1" err="1">
                          <a:solidFill>
                            <a:schemeClr val="tx1"/>
                          </a:solidFill>
                        </a:rPr>
                        <a:t>HF</a:t>
                      </a:r>
                      <a:r>
                        <a:rPr lang="en-US" sz="1100" b="1" baseline="30000" err="1">
                          <a:solidFill>
                            <a:schemeClr val="tx1"/>
                          </a:solidFill>
                        </a:rPr>
                        <a:t>a</a:t>
                      </a:r>
                      <a:r>
                        <a:rPr lang="en-US" sz="1100" b="1">
                          <a:solidFill>
                            <a:schemeClr val="tx1"/>
                          </a:solidFill>
                        </a:rPr>
                        <a:t> </a:t>
                      </a:r>
                      <a:br>
                        <a:rPr lang="en-US" sz="1100" b="1">
                          <a:solidFill>
                            <a:schemeClr val="tx1"/>
                          </a:solidFill>
                        </a:rPr>
                      </a:br>
                      <a:r>
                        <a:rPr lang="en-US" sz="1100" b="0">
                          <a:solidFill>
                            <a:schemeClr val="tx1"/>
                          </a:solidFill>
                        </a:rPr>
                        <a:t>0.74 (0.65, </a:t>
                      </a:r>
                      <a:r>
                        <a:rPr lang="en-US" sz="1100" b="0" baseline="0">
                          <a:solidFill>
                            <a:schemeClr val="tx1"/>
                          </a:solidFill>
                        </a:rPr>
                        <a:t>0.85) </a:t>
                      </a:r>
                      <a:r>
                        <a:rPr lang="en-US" sz="1100"/>
                        <a:t>p&lt;0.001</a:t>
                      </a:r>
                      <a:endParaRPr lang="en-US" sz="1100" b="0" baseline="0">
                        <a:solidFill>
                          <a:schemeClr val="tx1"/>
                        </a:solidFill>
                      </a:endParaRPr>
                    </a:p>
                  </a:txBody>
                  <a:tcPr anchor="ctr">
                    <a:solidFill>
                      <a:schemeClr val="accent1">
                        <a:lumMod val="20000"/>
                        <a:lumOff val="80000"/>
                      </a:schemeClr>
                    </a:solidFill>
                  </a:tcPr>
                </a:tc>
                <a:tc>
                  <a:txBody>
                    <a:bodyPr/>
                    <a:lstStyle/>
                    <a:p>
                      <a:pPr marL="171450" marR="0" lvl="0" indent="-171450" algn="l" rtl="0" eaLnBrk="1" fontAlgn="auto" latinLnBrk="0" hangingPunct="1">
                        <a:lnSpc>
                          <a:spcPct val="100000"/>
                        </a:lnSpc>
                        <a:spcBef>
                          <a:spcPts val="0"/>
                        </a:spcBef>
                        <a:spcAft>
                          <a:spcPts val="0"/>
                        </a:spcAft>
                        <a:buFont typeface="Arial" panose="020B0604020202020204" pitchFamily="34" charset="0"/>
                        <a:buChar char="•"/>
                      </a:pPr>
                      <a:r>
                        <a:rPr lang="en-US" sz="1100" b="1">
                          <a:solidFill>
                            <a:schemeClr val="tx1"/>
                          </a:solidFill>
                        </a:rPr>
                        <a:t>CV death or worsening </a:t>
                      </a:r>
                      <a:r>
                        <a:rPr lang="en-US" sz="1100" b="1" err="1">
                          <a:solidFill>
                            <a:schemeClr val="tx1"/>
                          </a:solidFill>
                        </a:rPr>
                        <a:t>HF</a:t>
                      </a:r>
                      <a:r>
                        <a:rPr lang="en-US" sz="1100" b="1" baseline="30000" err="1">
                          <a:solidFill>
                            <a:schemeClr val="tx1"/>
                          </a:solidFill>
                        </a:rPr>
                        <a:t>a</a:t>
                      </a:r>
                      <a:endParaRPr lang="en-US" sz="1100" b="0">
                        <a:solidFill>
                          <a:schemeClr val="tx1"/>
                        </a:solidFill>
                      </a:endParaRPr>
                    </a:p>
                    <a:p>
                      <a:pPr marL="1733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0">
                          <a:solidFill>
                            <a:schemeClr val="tx1"/>
                          </a:solidFill>
                        </a:rPr>
                        <a:t>0.82 (0.73, </a:t>
                      </a:r>
                      <a:r>
                        <a:rPr lang="en-US" sz="1100" b="0" baseline="0">
                          <a:solidFill>
                            <a:schemeClr val="tx1"/>
                          </a:solidFill>
                        </a:rPr>
                        <a:t>0.92) </a:t>
                      </a:r>
                      <a:r>
                        <a:rPr lang="en-US" sz="1100"/>
                        <a:t>p&lt;0.001</a:t>
                      </a:r>
                      <a:endParaRPr lang="en-US" sz="1100" b="0" baseline="0">
                        <a:solidFill>
                          <a:schemeClr val="tx1"/>
                        </a:solidFill>
                      </a:endParaRPr>
                    </a:p>
                  </a:txBody>
                  <a:tcPr anchor="ctr">
                    <a:solidFill>
                      <a:schemeClr val="accent1">
                        <a:lumMod val="20000"/>
                        <a:lumOff val="80000"/>
                      </a:schemeClr>
                    </a:solidFill>
                  </a:tcPr>
                </a:tc>
                <a:tc gridSpan="2">
                  <a:txBody>
                    <a:bodyPr/>
                    <a:lstStyle/>
                    <a:p>
                      <a:pPr marL="173355" marR="0" lvl="0" indent="-171450" algn="l" rtl="0" eaLnBrk="1" fontAlgn="auto" latinLnBrk="0" hangingPunct="1">
                        <a:lnSpc>
                          <a:spcPct val="100000"/>
                        </a:lnSpc>
                        <a:spcBef>
                          <a:spcPts val="0"/>
                        </a:spcBef>
                        <a:spcAft>
                          <a:spcPts val="0"/>
                        </a:spcAft>
                        <a:buFont typeface="Arial" panose="020B0604020202020204" pitchFamily="34" charset="0"/>
                        <a:buChar char="•"/>
                      </a:pPr>
                      <a:r>
                        <a:rPr lang="en-US" sz="1100" b="1" dirty="0"/>
                        <a:t>≥50% eGFR decline, ESKD, or renal or CV death</a:t>
                      </a:r>
                      <a:endParaRPr lang="en-US" sz="1100" dirty="0"/>
                    </a:p>
                    <a:p>
                      <a:pPr marL="173355" marR="0" lvl="0" indent="0" algn="l" rtl="0" eaLnBrk="1" fontAlgn="auto" latinLnBrk="0" hangingPunct="1">
                        <a:lnSpc>
                          <a:spcPct val="100000"/>
                        </a:lnSpc>
                        <a:spcBef>
                          <a:spcPts val="0"/>
                        </a:spcBef>
                        <a:spcAft>
                          <a:spcPts val="0"/>
                        </a:spcAft>
                        <a:buFont typeface="Arial" panose="020B0604020202020204" pitchFamily="34" charset="0"/>
                        <a:buNone/>
                      </a:pPr>
                      <a:r>
                        <a:rPr lang="en-US" sz="1100" dirty="0"/>
                        <a:t>0.61 (0.51, 0.72)</a:t>
                      </a:r>
                      <a:r>
                        <a:rPr lang="el-GR" sz="1100" dirty="0"/>
                        <a:t> </a:t>
                      </a:r>
                      <a:r>
                        <a:rPr lang="en-US" sz="1100" dirty="0"/>
                        <a:t>p&lt;0.001</a:t>
                      </a:r>
                    </a:p>
                  </a:txBody>
                  <a:tcPr anchor="ctr">
                    <a:solidFill>
                      <a:schemeClr val="accent6">
                        <a:lumMod val="20000"/>
                        <a:lumOff val="80000"/>
                      </a:schemeClr>
                    </a:solidFill>
                  </a:tcPr>
                </a:tc>
                <a:tc hMerge="1">
                  <a:txBody>
                    <a:bodyPr/>
                    <a:lstStyle/>
                    <a:p>
                      <a:endParaRPr lang="en-US"/>
                    </a:p>
                  </a:txBody>
                  <a:tcPr/>
                </a:tc>
                <a:extLst>
                  <a:ext uri="{0D108BD9-81ED-4DB2-BD59-A6C34878D82A}">
                    <a16:rowId xmlns="" xmlns:a16="http://schemas.microsoft.com/office/drawing/2014/main" val="3836378297"/>
                  </a:ext>
                </a:extLst>
              </a:tr>
              <a:tr h="470725">
                <a:tc rowSpan="2">
                  <a:txBody>
                    <a:bodyPr/>
                    <a:lstStyle/>
                    <a:p>
                      <a:pPr lvl="0" algn="r"/>
                      <a:r>
                        <a:rPr lang="en-US" sz="1100" b="1">
                          <a:solidFill>
                            <a:schemeClr val="accent1"/>
                          </a:solidFill>
                        </a:rPr>
                        <a:t>Key Secondary</a:t>
                      </a:r>
                    </a:p>
                    <a:p>
                      <a:pPr lvl="0" algn="r">
                        <a:defRPr/>
                      </a:pPr>
                      <a:r>
                        <a:rPr lang="en-US" sz="1100" b="1">
                          <a:solidFill>
                            <a:schemeClr val="accent1"/>
                          </a:solidFill>
                        </a:rPr>
                        <a:t>Endpoints</a:t>
                      </a:r>
                    </a:p>
                  </a:txBody>
                  <a:tcPr marL="0" anchor="ctr">
                    <a:noFill/>
                  </a:tcPr>
                </a:tc>
                <a:tc rowSpan="2">
                  <a:txBody>
                    <a:bodyPr/>
                    <a:lstStyle/>
                    <a:p>
                      <a:pPr marL="171450" indent="-171450">
                        <a:buClr>
                          <a:schemeClr val="accent1"/>
                        </a:buClr>
                        <a:buFont typeface="Arial" panose="020B0604020202020204" pitchFamily="34" charset="0"/>
                        <a:buChar char="•"/>
                      </a:pPr>
                      <a:r>
                        <a:rPr lang="en-US" sz="1100" b="1"/>
                        <a:t>eGFR decrease ≥40% </a:t>
                      </a:r>
                      <a:r>
                        <a:rPr lang="en-US" sz="1100" b="1">
                          <a:solidFill>
                            <a:srgbClr val="000000"/>
                          </a:solidFill>
                          <a:latin typeface="+mn-lt"/>
                        </a:rPr>
                        <a:t>to &lt;60</a:t>
                      </a:r>
                      <a:r>
                        <a:rPr lang="en-US" sz="1100" b="1"/>
                        <a:t>, ESKD or renal death</a:t>
                      </a:r>
                    </a:p>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a:t>0.53 (0.43, 0.66) p&lt;0.0001</a:t>
                      </a:r>
                      <a:r>
                        <a:rPr lang="en-US" sz="1100" baseline="30000"/>
                        <a:t>b</a:t>
                      </a:r>
                      <a:endParaRPr lang="en-US" sz="1100"/>
                    </a:p>
                  </a:txBody>
                  <a:tcPr marR="0" anchor="ctr">
                    <a:lnB w="12700" cap="flat" cmpd="sng" algn="ctr">
                      <a:noFill/>
                      <a:prstDash val="solid"/>
                      <a:round/>
                      <a:headEnd type="none" w="med" len="med"/>
                      <a:tailEnd type="none" w="med" len="med"/>
                    </a:lnB>
                    <a:solidFill>
                      <a:schemeClr val="accent6">
                        <a:lumMod val="20000"/>
                        <a:lumOff val="80000"/>
                      </a:schemeClr>
                    </a:solidFill>
                  </a:tcPr>
                </a:tc>
                <a:tc rowSpan="2">
                  <a:txBody>
                    <a:bodyPr/>
                    <a:lstStyle/>
                    <a:p>
                      <a:pPr marL="171450" marR="0" lvl="0" indent="-17145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lang="en-US" sz="1100" b="1"/>
                        <a:t>All-cause mortality</a:t>
                      </a:r>
                    </a:p>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b="0">
                          <a:solidFill>
                            <a:schemeClr val="tx1"/>
                          </a:solidFill>
                        </a:rPr>
                        <a:t>0.83 (0.71, 0.97) </a:t>
                      </a:r>
                      <a:r>
                        <a:rPr lang="en-US" sz="1100"/>
                        <a:t>p=</a:t>
                      </a:r>
                      <a:r>
                        <a:rPr lang="en-US" sz="1100" b="0">
                          <a:solidFill>
                            <a:schemeClr val="tx1"/>
                          </a:solidFill>
                        </a:rPr>
                        <a:t>0.022</a:t>
                      </a:r>
                      <a:r>
                        <a:rPr lang="en-US" sz="1100" b="0" baseline="30000">
                          <a:solidFill>
                            <a:schemeClr val="tx1"/>
                          </a:solidFill>
                        </a:rPr>
                        <a:t>c</a:t>
                      </a:r>
                      <a:endParaRPr lang="en-US" sz="1100" b="0">
                        <a:solidFill>
                          <a:schemeClr val="tx1"/>
                        </a:solidFill>
                      </a:endParaRPr>
                    </a:p>
                  </a:txBody>
                  <a:tcPr anchor="ctr">
                    <a:solidFill>
                      <a:schemeClr val="bg1">
                        <a:lumMod val="95000"/>
                      </a:schemeClr>
                    </a:solidFill>
                  </a:tcPr>
                </a:tc>
                <a:tc rowSpan="2">
                  <a:txBody>
                    <a:bodyPr/>
                    <a:lstStyle/>
                    <a:p>
                      <a:pPr marL="171450" marR="0" lvl="0" indent="-17145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lang="en-US" sz="1100" b="1" err="1"/>
                        <a:t>Total</a:t>
                      </a:r>
                      <a:r>
                        <a:rPr lang="en-US" sz="1100" b="1" baseline="30000" err="1"/>
                        <a:t>d</a:t>
                      </a:r>
                      <a:r>
                        <a:rPr lang="en-US" sz="1100" b="1"/>
                        <a:t> worsening </a:t>
                      </a:r>
                      <a:r>
                        <a:rPr lang="en-US" sz="1100" b="1" err="1"/>
                        <a:t>HF</a:t>
                      </a:r>
                      <a:r>
                        <a:rPr lang="en-US" sz="1100" b="1" baseline="30000" err="1"/>
                        <a:t>a</a:t>
                      </a:r>
                      <a:r>
                        <a:rPr lang="en-US" sz="1100" b="1"/>
                        <a:t> and </a:t>
                      </a:r>
                      <a:br>
                        <a:rPr lang="en-US" sz="1100" b="1"/>
                      </a:br>
                      <a:r>
                        <a:rPr lang="en-US" sz="1100" b="1"/>
                        <a:t>CV death</a:t>
                      </a:r>
                    </a:p>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b="0">
                          <a:solidFill>
                            <a:schemeClr val="tx1"/>
                          </a:solidFill>
                        </a:rPr>
                        <a:t>0.77 (0.67, 0.89) </a:t>
                      </a:r>
                      <a:r>
                        <a:rPr lang="en-US" sz="1100"/>
                        <a:t>p&lt;0.001</a:t>
                      </a:r>
                      <a:endParaRPr lang="en-US" sz="1100" b="0" baseline="30000">
                        <a:solidFill>
                          <a:schemeClr val="tx1"/>
                        </a:solidFill>
                      </a:endParaRPr>
                    </a:p>
                  </a:txBody>
                  <a:tcPr anchor="ctr">
                    <a:solidFill>
                      <a:schemeClr val="accent1">
                        <a:lumMod val="20000"/>
                        <a:lumOff val="80000"/>
                      </a:schemeClr>
                    </a:solidFill>
                  </a:tcPr>
                </a:tc>
                <a:tc gridSpan="2">
                  <a:txBody>
                    <a:bodyPr/>
                    <a:lstStyle/>
                    <a:p>
                      <a:pPr marL="171450" marR="0" lvl="0" indent="-17145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lang="en-US" sz="1100" b="1" dirty="0"/>
                        <a:t>All-cause mortality</a:t>
                      </a:r>
                    </a:p>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b="0" dirty="0">
                          <a:solidFill>
                            <a:schemeClr val="tx1"/>
                          </a:solidFill>
                        </a:rPr>
                        <a:t>0.69 (0.53, 0.88)</a:t>
                      </a:r>
                      <a:r>
                        <a:rPr lang="en-US" sz="1100" dirty="0"/>
                        <a:t> p=0.00</a:t>
                      </a:r>
                      <a:r>
                        <a:rPr lang="el-GR" sz="1100" dirty="0"/>
                        <a:t>4</a:t>
                      </a:r>
                      <a:endParaRPr lang="en-US" sz="1100" dirty="0"/>
                    </a:p>
                  </a:txBody>
                  <a:tcPr anchor="ctr">
                    <a:solidFill>
                      <a:schemeClr val="bg1">
                        <a:lumMod val="95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a:p>
                  </a:txBody>
                  <a:tcPr anchor="ctr">
                    <a:solidFill>
                      <a:schemeClr val="bg1">
                        <a:lumMod val="85000"/>
                      </a:schemeClr>
                    </a:solidFill>
                  </a:tcPr>
                </a:tc>
                <a:extLst>
                  <a:ext uri="{0D108BD9-81ED-4DB2-BD59-A6C34878D82A}">
                    <a16:rowId xmlns="" xmlns:a16="http://schemas.microsoft.com/office/drawing/2014/main" val="2699784831"/>
                  </a:ext>
                </a:extLst>
              </a:tr>
              <a:tr h="527985">
                <a:tc vMerge="1">
                  <a:txBody>
                    <a:bodyPr/>
                    <a:lstStyle/>
                    <a:p>
                      <a:endParaRPr lang="en-US"/>
                    </a:p>
                  </a:txBody>
                  <a:tcPr/>
                </a:tc>
                <a:tc vMerge="1">
                  <a:txBody>
                    <a:bodyPr/>
                    <a:lstStyle/>
                    <a:p>
                      <a:endParaRPr lang="en-US"/>
                    </a:p>
                  </a:txBody>
                  <a:tcPr/>
                </a:tc>
                <a:tc vMerge="1">
                  <a:txBody>
                    <a:bodyPr/>
                    <a:lstStyle/>
                    <a:p>
                      <a:pPr marL="171450" marR="0" lvl="0" indent="-17145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endParaRPr kumimoji="0" lang="en-US" sz="900" b="0" i="0" u="none" strike="noStrike" kern="1200" cap="none" spc="0" normalizeH="0" baseline="0" noProof="0">
                        <a:ln>
                          <a:noFill/>
                        </a:ln>
                        <a:solidFill>
                          <a:srgbClr val="000000"/>
                        </a:solidFill>
                        <a:effectLst/>
                        <a:uLnTx/>
                        <a:uFillTx/>
                        <a:latin typeface="+mn-lt"/>
                        <a:ea typeface="+mn-ea"/>
                        <a:cs typeface="+mn-cs"/>
                      </a:endParaRPr>
                    </a:p>
                  </a:txBody>
                  <a:tcPr marL="68580" marR="68580" marT="34290" marB="34290" anchor="ctr">
                    <a:solidFill>
                      <a:schemeClr val="accent6">
                        <a:lumMod val="20000"/>
                        <a:lumOff val="80000"/>
                      </a:schemeClr>
                    </a:solidFill>
                  </a:tcPr>
                </a:tc>
                <a:tc vMerge="1">
                  <a:txBody>
                    <a:bodyPr/>
                    <a:lstStyle/>
                    <a:p>
                      <a:endParaRPr lang="en-US"/>
                    </a:p>
                  </a:txBody>
                  <a:tcPr/>
                </a:tc>
                <a:tc gridSpan="2">
                  <a:txBody>
                    <a:bodyPr/>
                    <a:lstStyle/>
                    <a:p>
                      <a:pPr marL="171450" marR="0" lvl="0" indent="-17145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lang="en-US" sz="1100" b="1" dirty="0"/>
                        <a:t>CV death or </a:t>
                      </a:r>
                      <a:r>
                        <a:rPr lang="en-US" sz="1100" b="1" dirty="0" err="1"/>
                        <a:t>hHF</a:t>
                      </a:r>
                      <a:endParaRPr lang="en-US" sz="1100" b="1" dirty="0"/>
                    </a:p>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100" dirty="0"/>
                        <a:t>0.71 (0.55, 0.92) p=0.00</a:t>
                      </a:r>
                      <a:r>
                        <a:rPr lang="el-GR" sz="1100" dirty="0"/>
                        <a:t>9</a:t>
                      </a:r>
                      <a:endParaRPr lang="en-US" sz="1100" dirty="0"/>
                    </a:p>
                  </a:txBody>
                  <a:tcPr anchor="ctr">
                    <a:solidFill>
                      <a:schemeClr val="accent1">
                        <a:lumMod val="20000"/>
                        <a:lumOff val="80000"/>
                      </a:schemeClr>
                    </a:solidFill>
                  </a:tcPr>
                </a:tc>
                <a:tc hMerge="1">
                  <a:txBody>
                    <a:bodyPr/>
                    <a:lstStyle/>
                    <a:p>
                      <a:endParaRPr lang="en-US"/>
                    </a:p>
                  </a:txBody>
                  <a:tcPr/>
                </a:tc>
                <a:extLst>
                  <a:ext uri="{0D108BD9-81ED-4DB2-BD59-A6C34878D82A}">
                    <a16:rowId xmlns="" xmlns:a16="http://schemas.microsoft.com/office/drawing/2014/main" val="3974110704"/>
                  </a:ext>
                </a:extLst>
              </a:tr>
              <a:tr h="457200">
                <a:tc>
                  <a:txBody>
                    <a:bodyPr/>
                    <a:lstStyle/>
                    <a:p>
                      <a:pPr lvl="0" algn="r">
                        <a:defRPr/>
                      </a:pPr>
                      <a:endParaRPr lang="en-US" sz="1100" b="1">
                        <a:solidFill>
                          <a:schemeClr val="accent1"/>
                        </a:solidFill>
                      </a:endParaRPr>
                    </a:p>
                  </a:txBody>
                  <a:tcPr marL="0" anchor="ctr">
                    <a:lnR w="12700" cap="flat" cmpd="sng" algn="ctr">
                      <a:noFill/>
                      <a:prstDash val="solid"/>
                      <a:round/>
                      <a:headEnd type="none" w="med" len="med"/>
                      <a:tailEnd type="none" w="med" len="med"/>
                    </a:lnR>
                    <a:noFill/>
                  </a:tcPr>
                </a:tc>
                <a:tc>
                  <a:txBody>
                    <a:bodyPr/>
                    <a:lstStyle/>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endParaRPr lang="en-US" sz="1100"/>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marL="171450" marR="0" lvl="0" indent="-171450" algn="l" defTabSz="91437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b="0" baseline="0">
                        <a:solidFill>
                          <a:schemeClr val="tx1"/>
                        </a:solidFill>
                      </a:endParaRPr>
                    </a:p>
                  </a:txBody>
                  <a:tcPr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noFill/>
                  </a:tcPr>
                </a:tc>
                <a:tc hMerge="1">
                  <a:txBody>
                    <a:bodyPr/>
                    <a:lstStyle/>
                    <a:p>
                      <a:endParaRPr lang="en-US"/>
                    </a:p>
                  </a:txBody>
                  <a:tcPr/>
                </a:tc>
                <a:tc gridSpan="2">
                  <a:txBody>
                    <a:bodyPr/>
                    <a:lstStyle/>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endParaRPr lang="en-US" sz="1100"/>
                    </a:p>
                  </a:txBody>
                  <a:tcPr anchor="ctr">
                    <a:noFill/>
                  </a:tcPr>
                </a:tc>
                <a:tc hMerge="1">
                  <a:txBody>
                    <a:bodyPr/>
                    <a:lstStyle/>
                    <a:p>
                      <a:endParaRPr lang="en-US"/>
                    </a:p>
                  </a:txBody>
                  <a:tcPr/>
                </a:tc>
                <a:extLst>
                  <a:ext uri="{0D108BD9-81ED-4DB2-BD59-A6C34878D82A}">
                    <a16:rowId xmlns="" xmlns:a16="http://schemas.microsoft.com/office/drawing/2014/main" val="2561409962"/>
                  </a:ext>
                </a:extLst>
              </a:tr>
              <a:tr h="0">
                <a:tc rowSpan="3">
                  <a:txBody>
                    <a:bodyPr/>
                    <a:lstStyle/>
                    <a:p>
                      <a:pPr lvl="0" algn="r">
                        <a:defRPr/>
                      </a:pPr>
                      <a:endParaRPr lang="en-US" sz="1100" b="1">
                        <a:solidFill>
                          <a:schemeClr val="accent1"/>
                        </a:solidFill>
                      </a:endParaRPr>
                    </a:p>
                  </a:txBody>
                  <a:tcPr marL="0" anchor="ctr">
                    <a:lnR w="12700" cap="flat" cmpd="sng" algn="ctr">
                      <a:noFill/>
                      <a:prstDash val="solid"/>
                      <a:round/>
                      <a:headEnd type="none" w="med" len="med"/>
                      <a:tailEnd type="none" w="med" len="med"/>
                    </a:lnR>
                    <a:noFill/>
                  </a:tcPr>
                </a:tc>
                <a:tc>
                  <a:txBody>
                    <a:bodyPr/>
                    <a:lstStyle/>
                    <a:p>
                      <a:pPr marL="0" marR="0" lvl="0" indent="0" algn="r" rtl="0" eaLnBrk="1" fontAlgn="auto" latinLnBrk="0" hangingPunct="1">
                        <a:lnSpc>
                          <a:spcPct val="100000"/>
                        </a:lnSpc>
                        <a:spcBef>
                          <a:spcPts val="0"/>
                        </a:spcBef>
                        <a:spcAft>
                          <a:spcPts val="0"/>
                        </a:spcAft>
                        <a:buFontTx/>
                        <a:buNone/>
                      </a:pPr>
                      <a:r>
                        <a:rPr lang="en-US" sz="1100" b="1">
                          <a:solidFill>
                            <a:schemeClr val="accent1"/>
                          </a:solidFill>
                        </a:rPr>
                        <a:t>Primary Endpoint</a:t>
                      </a:r>
                    </a:p>
                  </a:txBody>
                  <a:tcPr marL="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marL="171450" marR="0" lvl="0" indent="-171450" algn="l" rtl="0" eaLnBrk="1" fontAlgn="auto" latinLnBrk="0" hangingPunct="1">
                        <a:lnSpc>
                          <a:spcPct val="100000"/>
                        </a:lnSpc>
                        <a:spcBef>
                          <a:spcPts val="0"/>
                        </a:spcBef>
                        <a:spcAft>
                          <a:spcPts val="0"/>
                        </a:spcAft>
                        <a:buFont typeface="Arial" panose="020B0604020202020204" pitchFamily="34" charset="0"/>
                        <a:buChar char="•"/>
                      </a:pPr>
                      <a:r>
                        <a:rPr lang="en-US" sz="1100" b="1">
                          <a:solidFill>
                            <a:schemeClr val="tx1"/>
                          </a:solidFill>
                        </a:rPr>
                        <a:t>CV death </a:t>
                      </a:r>
                      <a:r>
                        <a:rPr lang="en-US" sz="1100" b="0">
                          <a:solidFill>
                            <a:schemeClr val="tx1"/>
                          </a:solidFill>
                        </a:rPr>
                        <a:t>0.86 (0.76, </a:t>
                      </a:r>
                      <a:r>
                        <a:rPr lang="en-US" sz="1100" b="0" baseline="0">
                          <a:solidFill>
                            <a:schemeClr val="tx1"/>
                          </a:solidFill>
                        </a:rPr>
                        <a:t>0.97) </a:t>
                      </a:r>
                      <a:r>
                        <a:rPr lang="en-US" sz="1100"/>
                        <a:t>p=0.01</a:t>
                      </a:r>
                      <a:endParaRPr lang="en-US" sz="1100" b="0" baseline="0">
                        <a:solidFill>
                          <a:schemeClr val="tx1"/>
                        </a:solidFill>
                      </a:endParaRPr>
                    </a:p>
                  </a:txBody>
                  <a:tcPr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endParaRPr lang="en-US" sz="1100" b="0" baseline="30000">
                        <a:solidFill>
                          <a:schemeClr val="tx1"/>
                        </a:solidFill>
                      </a:endParaRPr>
                    </a:p>
                  </a:txBody>
                  <a:tcPr anchor="ctr">
                    <a:solidFill>
                      <a:schemeClr val="accent1">
                        <a:lumMod val="20000"/>
                        <a:lumOff val="80000"/>
                      </a:schemeClr>
                    </a:solidFill>
                  </a:tcPr>
                </a:tc>
                <a:tc rowSpan="3" gridSpan="2">
                  <a:txBody>
                    <a:bodyPr/>
                    <a:lstStyle/>
                    <a:p>
                      <a:pPr marL="173355" marR="0" lvl="0" indent="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endParaRPr lang="en-US" sz="1100" dirty="0"/>
                    </a:p>
                  </a:txBody>
                  <a:tcPr anchor="ctr">
                    <a:noFill/>
                  </a:tcPr>
                </a:tc>
                <a:tc rowSpan="3" hMerge="1">
                  <a:txBody>
                    <a:bodyPr/>
                    <a:lstStyle/>
                    <a:p>
                      <a:endParaRPr lang="en-US"/>
                    </a:p>
                  </a:txBody>
                  <a:tcPr/>
                </a:tc>
                <a:extLst>
                  <a:ext uri="{0D108BD9-81ED-4DB2-BD59-A6C34878D82A}">
                    <a16:rowId xmlns="" xmlns:a16="http://schemas.microsoft.com/office/drawing/2014/main" val="3079134814"/>
                  </a:ext>
                </a:extLst>
              </a:tr>
              <a:tr h="0">
                <a:tc vMerge="1">
                  <a:txBody>
                    <a:bodyPr/>
                    <a:lstStyle/>
                    <a:p>
                      <a:endParaRPr lang="en-US"/>
                    </a:p>
                  </a:txBody>
                  <a:tcPr/>
                </a:tc>
                <a:tc rowSpan="2">
                  <a:txBody>
                    <a:bodyPr/>
                    <a:lstStyle/>
                    <a:p>
                      <a:pPr lvl="0" algn="r"/>
                      <a:r>
                        <a:rPr lang="en-US" sz="1100" b="1">
                          <a:solidFill>
                            <a:schemeClr val="accent1"/>
                          </a:solidFill>
                        </a:rPr>
                        <a:t>Additional Endpoints</a:t>
                      </a:r>
                    </a:p>
                  </a:txBody>
                  <a:tcPr marL="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marL="171450" marR="0" lvl="0" indent="-171450" algn="l" defTabSz="9143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t>All-cause mortality</a:t>
                      </a:r>
                      <a:r>
                        <a:rPr kumimoji="0" lang="en-US" altLang="en-US" sz="1100" b="1" i="0" u="none" strike="noStrike" kern="1200" cap="none" spc="0" normalizeH="0" baseline="0" noProof="0">
                          <a:ln>
                            <a:noFill/>
                          </a:ln>
                          <a:solidFill>
                            <a:srgbClr val="000000"/>
                          </a:solidFill>
                          <a:effectLst/>
                          <a:uLnTx/>
                          <a:uFillTx/>
                          <a:latin typeface="+mn-lt"/>
                          <a:ea typeface="+mn-ea"/>
                          <a:cs typeface="+mn-cs"/>
                        </a:rPr>
                        <a:t> </a:t>
                      </a:r>
                      <a:r>
                        <a:rPr lang="en-US" sz="1100" b="0">
                          <a:solidFill>
                            <a:schemeClr val="tx1"/>
                          </a:solidFill>
                        </a:rPr>
                        <a:t>0.90 (0.82, </a:t>
                      </a:r>
                      <a:r>
                        <a:rPr lang="en-US" sz="1100" b="0" baseline="0">
                          <a:solidFill>
                            <a:schemeClr val="tx1"/>
                          </a:solidFill>
                        </a:rPr>
                        <a:t>0.99) </a:t>
                      </a:r>
                      <a:r>
                        <a:rPr lang="en-US" sz="1100"/>
                        <a:t>p=0.03</a:t>
                      </a:r>
                    </a:p>
                  </a:txBody>
                  <a:tcPr anchor="ctr">
                    <a:lnL w="12700" cap="flat" cmpd="sng" algn="ctr">
                      <a:noFill/>
                      <a:prstDash val="solid"/>
                      <a:round/>
                      <a:headEnd type="none" w="med" len="med"/>
                      <a:tailEnd type="none" w="med" len="med"/>
                    </a:lnL>
                    <a:lnT w="28575" cap="flat" cmpd="sng" algn="ctr">
                      <a:solidFill>
                        <a:schemeClr val="bg1"/>
                      </a:solidFill>
                      <a:prstDash val="solid"/>
                      <a:round/>
                      <a:headEnd type="none" w="med" len="med"/>
                      <a:tailEnd type="none" w="med" len="med"/>
                    </a:lnT>
                    <a:solidFill>
                      <a:schemeClr val="bg1">
                        <a:lumMod val="95000"/>
                      </a:schemeClr>
                    </a:solidFill>
                  </a:tcPr>
                </a:tc>
                <a:tc hMerge="1">
                  <a:txBody>
                    <a:bodyPr/>
                    <a:lstStyle/>
                    <a:p>
                      <a:endParaRPr lang="en-US"/>
                    </a:p>
                  </a:txBody>
                  <a:tcPr/>
                </a:tc>
                <a:tc gridSpan="2" vMerge="1">
                  <a:txBody>
                    <a:bodyPr/>
                    <a:lstStyle/>
                    <a:p>
                      <a:endParaRPr lang="en-US"/>
                    </a:p>
                  </a:txBody>
                  <a:tcPr/>
                </a:tc>
                <a:tc hMerge="1" vMerge="1">
                  <a:txBody>
                    <a:bodyPr/>
                    <a:lstStyle/>
                    <a:p>
                      <a:endParaRPr lang="en-US"/>
                    </a:p>
                  </a:txBody>
                  <a:tcPr/>
                </a:tc>
                <a:extLst>
                  <a:ext uri="{0D108BD9-81ED-4DB2-BD59-A6C34878D82A}">
                    <a16:rowId xmlns="" xmlns:a16="http://schemas.microsoft.com/office/drawing/2014/main" val="4005269070"/>
                  </a:ext>
                </a:extLst>
              </a:tr>
              <a:tr h="213360">
                <a:tc vMerge="1">
                  <a:txBody>
                    <a:bodyPr/>
                    <a:lstStyle/>
                    <a:p>
                      <a:endParaRPr lang="en-US"/>
                    </a:p>
                  </a:txBody>
                  <a:tcPr/>
                </a:tc>
                <a:tc vMerge="1">
                  <a:txBody>
                    <a:bodyPr/>
                    <a:lstStyle/>
                    <a:p>
                      <a:endParaRPr lang="en-US"/>
                    </a:p>
                  </a:txBody>
                  <a:tcPr/>
                </a:tc>
                <a:tc gridSpan="2">
                  <a:txBody>
                    <a:bodyPr/>
                    <a:lstStyle/>
                    <a:p>
                      <a:pPr marL="171450" marR="0" lvl="0" indent="-171450" algn="l" defTabSz="9143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dirty="0">
                          <a:solidFill>
                            <a:schemeClr val="tx1"/>
                          </a:solidFill>
                        </a:rPr>
                        <a:t>CV death or </a:t>
                      </a:r>
                      <a:r>
                        <a:rPr lang="en-US" sz="1100" b="1" dirty="0" err="1">
                          <a:solidFill>
                            <a:schemeClr val="tx1"/>
                          </a:solidFill>
                        </a:rPr>
                        <a:t>hHF</a:t>
                      </a:r>
                      <a:r>
                        <a:rPr lang="en-US" sz="1100" b="1" dirty="0">
                          <a:solidFill>
                            <a:schemeClr val="tx1"/>
                          </a:solidFill>
                        </a:rPr>
                        <a:t> </a:t>
                      </a:r>
                      <a:r>
                        <a:rPr lang="en-US" sz="1100" b="0" dirty="0">
                          <a:solidFill>
                            <a:schemeClr val="tx1"/>
                          </a:solidFill>
                        </a:rPr>
                        <a:t>0.78 (0.72, </a:t>
                      </a:r>
                      <a:r>
                        <a:rPr lang="en-US" sz="1100" b="0" baseline="0" dirty="0">
                          <a:solidFill>
                            <a:schemeClr val="tx1"/>
                          </a:solidFill>
                        </a:rPr>
                        <a:t>0.86) </a:t>
                      </a:r>
                      <a:r>
                        <a:rPr lang="en-US" sz="1100" dirty="0"/>
                        <a:t>p&lt;0.001</a:t>
                      </a:r>
                    </a:p>
                  </a:txBody>
                  <a:tcPr anchor="ctr">
                    <a:lnL w="12700" cap="flat" cmpd="sng" algn="ctr">
                      <a:noFill/>
                      <a:prstDash val="solid"/>
                      <a:round/>
                      <a:headEnd type="none" w="med" len="med"/>
                      <a:tailEnd type="none" w="med" len="med"/>
                    </a:lnL>
                    <a:solidFill>
                      <a:schemeClr val="accent1">
                        <a:lumMod val="20000"/>
                        <a:lumOff val="80000"/>
                      </a:schemeClr>
                    </a:solidFill>
                  </a:tcPr>
                </a:tc>
                <a:tc hMerge="1">
                  <a:txBody>
                    <a:bodyPr/>
                    <a:lstStyle/>
                    <a:p>
                      <a:endParaRPr lang="en-US"/>
                    </a:p>
                  </a:txBody>
                  <a:tcPr/>
                </a:tc>
                <a:tc gridSpan="2" vMerge="1">
                  <a:txBody>
                    <a:bodyPr/>
                    <a:lstStyle/>
                    <a:p>
                      <a:endParaRPr lang="en-US"/>
                    </a:p>
                  </a:txBody>
                  <a:tcPr/>
                </a:tc>
                <a:tc hMerge="1" vMerge="1">
                  <a:txBody>
                    <a:bodyPr/>
                    <a:lstStyle/>
                    <a:p>
                      <a:endParaRPr lang="en-US"/>
                    </a:p>
                  </a:txBody>
                  <a:tcPr/>
                </a:tc>
                <a:extLst>
                  <a:ext uri="{0D108BD9-81ED-4DB2-BD59-A6C34878D82A}">
                    <a16:rowId xmlns="" xmlns:a16="http://schemas.microsoft.com/office/drawing/2014/main" val="2658774973"/>
                  </a:ext>
                </a:extLst>
              </a:tr>
            </a:tbl>
          </a:graphicData>
        </a:graphic>
      </p:graphicFrame>
      <p:sp>
        <p:nvSpPr>
          <p:cNvPr id="39" name="Arrow: Right 38">
            <a:extLst>
              <a:ext uri="{FF2B5EF4-FFF2-40B4-BE49-F238E27FC236}">
                <a16:creationId xmlns="" xmlns:a16="http://schemas.microsoft.com/office/drawing/2014/main" id="{EDE346D6-AAB2-49CF-9B0B-7353118CFC76}"/>
              </a:ext>
            </a:extLst>
          </p:cNvPr>
          <p:cNvSpPr/>
          <p:nvPr/>
        </p:nvSpPr>
        <p:spPr>
          <a:xfrm>
            <a:off x="991532" y="1922933"/>
            <a:ext cx="10973103" cy="1079201"/>
          </a:xfrm>
          <a:prstGeom prs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40" name="Table 39">
            <a:extLst>
              <a:ext uri="{FF2B5EF4-FFF2-40B4-BE49-F238E27FC236}">
                <a16:creationId xmlns="" xmlns:a16="http://schemas.microsoft.com/office/drawing/2014/main" id="{1B778A4F-02DD-4D58-8281-C7E7209B57D8}"/>
              </a:ext>
            </a:extLst>
          </p:cNvPr>
          <p:cNvGraphicFramePr>
            <a:graphicFrameLocks noGrp="1"/>
          </p:cNvGraphicFramePr>
          <p:nvPr/>
        </p:nvGraphicFramePr>
        <p:xfrm>
          <a:off x="890567" y="2203314"/>
          <a:ext cx="10410868" cy="548640"/>
        </p:xfrm>
        <a:graphic>
          <a:graphicData uri="http://schemas.openxmlformats.org/drawingml/2006/table">
            <a:tbl>
              <a:tblPr firstRow="1" bandRow="1">
                <a:tableStyleId>{21E4AEA4-8DFA-4A89-87EB-49C32662AFE0}</a:tableStyleId>
              </a:tblPr>
              <a:tblGrid>
                <a:gridCol w="2602717">
                  <a:extLst>
                    <a:ext uri="{9D8B030D-6E8A-4147-A177-3AD203B41FA5}">
                      <a16:colId xmlns="" xmlns:a16="http://schemas.microsoft.com/office/drawing/2014/main" val="1658258960"/>
                    </a:ext>
                  </a:extLst>
                </a:gridCol>
                <a:gridCol w="2602717">
                  <a:extLst>
                    <a:ext uri="{9D8B030D-6E8A-4147-A177-3AD203B41FA5}">
                      <a16:colId xmlns="" xmlns:a16="http://schemas.microsoft.com/office/drawing/2014/main" val="940823217"/>
                    </a:ext>
                  </a:extLst>
                </a:gridCol>
                <a:gridCol w="2602717">
                  <a:extLst>
                    <a:ext uri="{9D8B030D-6E8A-4147-A177-3AD203B41FA5}">
                      <a16:colId xmlns="" xmlns:a16="http://schemas.microsoft.com/office/drawing/2014/main" val="4234018862"/>
                    </a:ext>
                  </a:extLst>
                </a:gridCol>
                <a:gridCol w="2602717">
                  <a:extLst>
                    <a:ext uri="{9D8B030D-6E8A-4147-A177-3AD203B41FA5}">
                      <a16:colId xmlns="" xmlns:a16="http://schemas.microsoft.com/office/drawing/2014/main" val="1535007018"/>
                    </a:ext>
                  </a:extLst>
                </a:gridCol>
              </a:tblGrid>
              <a:tr h="274320">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bg1"/>
                          </a:solidFill>
                          <a:latin typeface="+mn-lt"/>
                        </a:rPr>
                        <a:t>T2D</a:t>
                      </a:r>
                      <a:endParaRPr lang="en-US" sz="1100" b="1">
                        <a:solidFill>
                          <a:schemeClr val="bg1"/>
                        </a:solidFill>
                      </a:endParaRPr>
                    </a:p>
                  </a:txBody>
                  <a:tcPr anchor="ctr">
                    <a:lnL w="12700" cmpd="sng">
                      <a:noFill/>
                    </a:lnL>
                    <a:lnR w="12700" cmpd="sng">
                      <a:noFill/>
                    </a:lnR>
                    <a:lnT w="12700" cmpd="sng">
                      <a:noFill/>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a:solidFill>
                            <a:schemeClr val="bg1"/>
                          </a:solidFill>
                        </a:rPr>
                        <a:t>HFrEF with or without T2D</a:t>
                      </a:r>
                    </a:p>
                  </a:txBody>
                  <a:tcPr anchor="ctr">
                    <a:lnL w="12700" cmpd="sng">
                      <a:noFill/>
                    </a:lnL>
                    <a:lnR w="12700" cmpd="sng">
                      <a:noFill/>
                    </a:lnR>
                    <a:lnT w="12700" cmpd="sng">
                      <a:noFill/>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1100" b="1" err="1">
                          <a:solidFill>
                            <a:schemeClr val="bg1"/>
                          </a:solidFill>
                        </a:rPr>
                        <a:t>HFmrEF</a:t>
                      </a:r>
                      <a:r>
                        <a:rPr lang="en-US" sz="1100" b="1">
                          <a:solidFill>
                            <a:schemeClr val="bg1"/>
                          </a:solidFill>
                        </a:rPr>
                        <a:t>/HFpEF with or without T2D</a:t>
                      </a:r>
                    </a:p>
                  </a:txBody>
                  <a:tcPr anchor="ctr">
                    <a:lnL w="12700" cmpd="sng">
                      <a:noFill/>
                    </a:lnL>
                    <a:lnR w="12700" cmpd="sng">
                      <a:noFill/>
                    </a:lnR>
                    <a:lnT w="12700" cmpd="sng">
                      <a:noFill/>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rPr>
                        <a:t>CKD with or without T2D</a:t>
                      </a:r>
                    </a:p>
                  </a:txBody>
                  <a:tcPr anchor="ctr">
                    <a:lnL w="12700" cmpd="sng">
                      <a:noFill/>
                    </a:lnL>
                    <a:lnR w="12700" cmpd="sng">
                      <a:noFill/>
                    </a:lnR>
                    <a:lnT w="12700" cmpd="sng">
                      <a:noFill/>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779635828"/>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a:solidFill>
                            <a:schemeClr val="bg1"/>
                          </a:solidFill>
                        </a:rPr>
                        <a:t>85 mL/min/1.73 m</a:t>
                      </a:r>
                      <a:r>
                        <a:rPr lang="en-US" sz="1200" b="1" baseline="30000">
                          <a:solidFill>
                            <a:schemeClr val="bg1"/>
                          </a:solidFill>
                        </a:rPr>
                        <a:t>2 </a:t>
                      </a:r>
                    </a:p>
                  </a:txBody>
                  <a:tcPr anchor="ctr">
                    <a:lnL w="12700" cmpd="sng">
                      <a:noFill/>
                    </a:lnL>
                    <a:lnR w="12700" cmpd="sng">
                      <a:noFill/>
                    </a:lnR>
                    <a:lnT w="3175"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a:solidFill>
                            <a:schemeClr val="bg1"/>
                          </a:solidFill>
                        </a:rPr>
                        <a:t>66 mL/min/1.73 m</a:t>
                      </a:r>
                      <a:r>
                        <a:rPr lang="en-US" sz="1200" b="1" baseline="30000">
                          <a:solidFill>
                            <a:schemeClr val="bg1"/>
                          </a:solidFill>
                        </a:rPr>
                        <a:t>2</a:t>
                      </a:r>
                    </a:p>
                  </a:txBody>
                  <a:tcPr anchor="ctr">
                    <a:lnL w="12700" cmpd="sng">
                      <a:noFill/>
                    </a:lnL>
                    <a:lnR w="12700" cmpd="sng">
                      <a:noFill/>
                    </a:lnR>
                    <a:lnT w="3175"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a:solidFill>
                            <a:schemeClr val="bg1"/>
                          </a:solidFill>
                        </a:rPr>
                        <a:t>61 mL/min/1.73 m</a:t>
                      </a:r>
                      <a:r>
                        <a:rPr lang="en-US" sz="1200" b="1" baseline="30000">
                          <a:solidFill>
                            <a:schemeClr val="bg1"/>
                          </a:solidFill>
                        </a:rPr>
                        <a:t>2</a:t>
                      </a:r>
                    </a:p>
                  </a:txBody>
                  <a:tcPr anchor="ctr">
                    <a:lnL w="12700" cmpd="sng">
                      <a:noFill/>
                    </a:lnL>
                    <a:lnR w="12700" cmpd="sng">
                      <a:noFill/>
                    </a:lnR>
                    <a:lnT w="3175"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43 mL/min/1.73 m</a:t>
                      </a:r>
                      <a:r>
                        <a:rPr lang="en-US" sz="1200" b="1" baseline="30000">
                          <a:solidFill>
                            <a:schemeClr val="bg1"/>
                          </a:solidFill>
                        </a:rPr>
                        <a:t>2</a:t>
                      </a:r>
                    </a:p>
                  </a:txBody>
                  <a:tcPr anchor="ctr">
                    <a:lnL w="12700" cmpd="sng">
                      <a:noFill/>
                    </a:lnL>
                    <a:lnR w="12700" cmpd="sng">
                      <a:noFill/>
                    </a:lnR>
                    <a:lnT w="3175"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545986425"/>
                  </a:ext>
                </a:extLst>
              </a:tr>
            </a:tbl>
          </a:graphicData>
        </a:graphic>
      </p:graphicFrame>
      <p:sp>
        <p:nvSpPr>
          <p:cNvPr id="27" name="Title 1">
            <a:extLst>
              <a:ext uri="{FF2B5EF4-FFF2-40B4-BE49-F238E27FC236}">
                <a16:creationId xmlns="" xmlns:a16="http://schemas.microsoft.com/office/drawing/2014/main" id="{E2AD0D49-6D2D-2E43-A565-1EEEE736E615}"/>
              </a:ext>
            </a:extLst>
          </p:cNvPr>
          <p:cNvSpPr>
            <a:spLocks noGrp="1"/>
          </p:cNvSpPr>
          <p:nvPr>
            <p:ph type="title"/>
          </p:nvPr>
        </p:nvSpPr>
        <p:spPr>
          <a:xfrm>
            <a:off x="457200" y="228616"/>
            <a:ext cx="11277600" cy="800099"/>
          </a:xfrm>
        </p:spPr>
        <p:txBody>
          <a:bodyPr>
            <a:normAutofit fontScale="90000"/>
          </a:bodyPr>
          <a:lstStyle/>
          <a:p>
            <a:r>
              <a:rPr lang="en-US"/>
              <a:t>Cardiorenal and Mortality Benefits of Dapagliflozin Extend to </a:t>
            </a:r>
            <a:br>
              <a:rPr lang="en-US"/>
            </a:br>
            <a:r>
              <a:rPr lang="en-US"/>
              <a:t>Patients With CKD</a:t>
            </a:r>
          </a:p>
        </p:txBody>
      </p:sp>
      <p:grpSp>
        <p:nvGrpSpPr>
          <p:cNvPr id="54" name="Group 53">
            <a:extLst>
              <a:ext uri="{FF2B5EF4-FFF2-40B4-BE49-F238E27FC236}">
                <a16:creationId xmlns="" xmlns:a16="http://schemas.microsoft.com/office/drawing/2014/main" id="{7B06BF39-4DF4-4339-876E-28A1E18495EB}"/>
              </a:ext>
            </a:extLst>
          </p:cNvPr>
          <p:cNvGrpSpPr/>
          <p:nvPr/>
        </p:nvGrpSpPr>
        <p:grpSpPr>
          <a:xfrm>
            <a:off x="10865883" y="5481009"/>
            <a:ext cx="1104991" cy="978618"/>
            <a:chOff x="8149351" y="4110755"/>
            <a:chExt cx="828743" cy="733963"/>
          </a:xfrm>
        </p:grpSpPr>
        <p:grpSp>
          <p:nvGrpSpPr>
            <p:cNvPr id="55" name="Group 54">
              <a:extLst>
                <a:ext uri="{FF2B5EF4-FFF2-40B4-BE49-F238E27FC236}">
                  <a16:creationId xmlns="" xmlns:a16="http://schemas.microsoft.com/office/drawing/2014/main" id="{97FC014C-C27E-4DBA-8AB3-F9F48CACE771}"/>
                </a:ext>
              </a:extLst>
            </p:cNvPr>
            <p:cNvGrpSpPr/>
            <p:nvPr/>
          </p:nvGrpSpPr>
          <p:grpSpPr>
            <a:xfrm>
              <a:off x="8154342" y="4373860"/>
              <a:ext cx="507743" cy="207749"/>
              <a:chOff x="8153757" y="4339538"/>
              <a:chExt cx="507743" cy="207750"/>
            </a:xfrm>
          </p:grpSpPr>
          <p:sp>
            <p:nvSpPr>
              <p:cNvPr id="62" name="Rectangle 61">
                <a:extLst>
                  <a:ext uri="{FF2B5EF4-FFF2-40B4-BE49-F238E27FC236}">
                    <a16:creationId xmlns="" xmlns:a16="http://schemas.microsoft.com/office/drawing/2014/main" id="{2E7FD2E5-4760-4543-A97E-D88B61A915C8}"/>
                  </a:ext>
                </a:extLst>
              </p:cNvPr>
              <p:cNvSpPr/>
              <p:nvPr/>
            </p:nvSpPr>
            <p:spPr>
              <a:xfrm>
                <a:off x="8153757" y="4371975"/>
                <a:ext cx="142875" cy="142875"/>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TextBox 62">
                <a:extLst>
                  <a:ext uri="{FF2B5EF4-FFF2-40B4-BE49-F238E27FC236}">
                    <a16:creationId xmlns="" xmlns:a16="http://schemas.microsoft.com/office/drawing/2014/main" id="{85DB342C-9CED-4400-8133-4FC6E3A34E89}"/>
                  </a:ext>
                </a:extLst>
              </p:cNvPr>
              <p:cNvSpPr txBox="1"/>
              <p:nvPr/>
            </p:nvSpPr>
            <p:spPr>
              <a:xfrm>
                <a:off x="8363100" y="4339538"/>
                <a:ext cx="298400" cy="20775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CV</a:t>
                </a:r>
              </a:p>
            </p:txBody>
          </p:sp>
        </p:grpSp>
        <p:grpSp>
          <p:nvGrpSpPr>
            <p:cNvPr id="56" name="Group 55">
              <a:extLst>
                <a:ext uri="{FF2B5EF4-FFF2-40B4-BE49-F238E27FC236}">
                  <a16:creationId xmlns="" xmlns:a16="http://schemas.microsoft.com/office/drawing/2014/main" id="{22A12039-7EEC-4A5B-9725-F3A7DE06269D}"/>
                </a:ext>
              </a:extLst>
            </p:cNvPr>
            <p:cNvGrpSpPr/>
            <p:nvPr/>
          </p:nvGrpSpPr>
          <p:grpSpPr>
            <a:xfrm>
              <a:off x="8149351" y="4110755"/>
              <a:ext cx="661632" cy="207749"/>
              <a:chOff x="8153757" y="4583006"/>
              <a:chExt cx="661632" cy="207749"/>
            </a:xfrm>
          </p:grpSpPr>
          <p:sp>
            <p:nvSpPr>
              <p:cNvPr id="60" name="Rectangle 59">
                <a:extLst>
                  <a:ext uri="{FF2B5EF4-FFF2-40B4-BE49-F238E27FC236}">
                    <a16:creationId xmlns="" xmlns:a16="http://schemas.microsoft.com/office/drawing/2014/main" id="{DD6C6D80-DE48-4BA4-8381-D3AFF956298E}"/>
                  </a:ext>
                </a:extLst>
              </p:cNvPr>
              <p:cNvSpPr/>
              <p:nvPr/>
            </p:nvSpPr>
            <p:spPr>
              <a:xfrm>
                <a:off x="8153757" y="4615443"/>
                <a:ext cx="142875" cy="142875"/>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TextBox 60">
                <a:extLst>
                  <a:ext uri="{FF2B5EF4-FFF2-40B4-BE49-F238E27FC236}">
                    <a16:creationId xmlns="" xmlns:a16="http://schemas.microsoft.com/office/drawing/2014/main" id="{DF512C1E-38FD-4DC4-85E2-4ED698A80E03}"/>
                  </a:ext>
                </a:extLst>
              </p:cNvPr>
              <p:cNvSpPr txBox="1"/>
              <p:nvPr/>
            </p:nvSpPr>
            <p:spPr>
              <a:xfrm>
                <a:off x="8363101" y="4583006"/>
                <a:ext cx="452288" cy="207749"/>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Renal</a:t>
                </a:r>
              </a:p>
            </p:txBody>
          </p:sp>
        </p:grpSp>
        <p:grpSp>
          <p:nvGrpSpPr>
            <p:cNvPr id="57" name="Group 56">
              <a:extLst>
                <a:ext uri="{FF2B5EF4-FFF2-40B4-BE49-F238E27FC236}">
                  <a16:creationId xmlns="" xmlns:a16="http://schemas.microsoft.com/office/drawing/2014/main" id="{B26213EF-7F10-47FB-8377-96E9FAC727B5}"/>
                </a:ext>
              </a:extLst>
            </p:cNvPr>
            <p:cNvGrpSpPr/>
            <p:nvPr/>
          </p:nvGrpSpPr>
          <p:grpSpPr>
            <a:xfrm>
              <a:off x="8149351" y="4636969"/>
              <a:ext cx="828743" cy="207749"/>
              <a:chOff x="8153757" y="4339538"/>
              <a:chExt cx="828743" cy="207749"/>
            </a:xfrm>
          </p:grpSpPr>
          <p:sp>
            <p:nvSpPr>
              <p:cNvPr id="58" name="Rectangle 57">
                <a:extLst>
                  <a:ext uri="{FF2B5EF4-FFF2-40B4-BE49-F238E27FC236}">
                    <a16:creationId xmlns="" xmlns:a16="http://schemas.microsoft.com/office/drawing/2014/main" id="{D55A0A34-B620-47C2-949C-695B1851D4C3}"/>
                  </a:ext>
                </a:extLst>
              </p:cNvPr>
              <p:cNvSpPr/>
              <p:nvPr/>
            </p:nvSpPr>
            <p:spPr>
              <a:xfrm>
                <a:off x="8153757" y="4371975"/>
                <a:ext cx="142875" cy="14287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TextBox 58">
                <a:extLst>
                  <a:ext uri="{FF2B5EF4-FFF2-40B4-BE49-F238E27FC236}">
                    <a16:creationId xmlns="" xmlns:a16="http://schemas.microsoft.com/office/drawing/2014/main" id="{39077C4F-1B0D-4E25-A33E-8CD9ABDDA61E}"/>
                  </a:ext>
                </a:extLst>
              </p:cNvPr>
              <p:cNvSpPr txBox="1"/>
              <p:nvPr/>
            </p:nvSpPr>
            <p:spPr>
              <a:xfrm>
                <a:off x="8363100" y="4339538"/>
                <a:ext cx="619400" cy="207749"/>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a:ea typeface="+mn-ea"/>
                    <a:cs typeface="+mn-cs"/>
                  </a:rPr>
                  <a:t>Mortality</a:t>
                </a:r>
              </a:p>
            </p:txBody>
          </p:sp>
        </p:grpSp>
      </p:grpSp>
      <p:grpSp>
        <p:nvGrpSpPr>
          <p:cNvPr id="2" name="Group 1">
            <a:extLst>
              <a:ext uri="{FF2B5EF4-FFF2-40B4-BE49-F238E27FC236}">
                <a16:creationId xmlns="" xmlns:a16="http://schemas.microsoft.com/office/drawing/2014/main" id="{799CFF11-628E-44DE-A7EF-2144D26F1031}"/>
              </a:ext>
            </a:extLst>
          </p:cNvPr>
          <p:cNvGrpSpPr/>
          <p:nvPr/>
        </p:nvGrpSpPr>
        <p:grpSpPr>
          <a:xfrm>
            <a:off x="1621927" y="1156538"/>
            <a:ext cx="9747420" cy="1015595"/>
            <a:chOff x="1621926" y="1494826"/>
            <a:chExt cx="9747420" cy="1015595"/>
          </a:xfrm>
        </p:grpSpPr>
        <p:grpSp>
          <p:nvGrpSpPr>
            <p:cNvPr id="6" name="Group 5">
              <a:extLst>
                <a:ext uri="{FF2B5EF4-FFF2-40B4-BE49-F238E27FC236}">
                  <a16:creationId xmlns="" xmlns:a16="http://schemas.microsoft.com/office/drawing/2014/main" id="{B7462AAA-9EA7-43D3-9B99-2C6848D3ABF3}"/>
                </a:ext>
              </a:extLst>
            </p:cNvPr>
            <p:cNvGrpSpPr/>
            <p:nvPr/>
          </p:nvGrpSpPr>
          <p:grpSpPr>
            <a:xfrm>
              <a:off x="1621926" y="1494826"/>
              <a:ext cx="9747420" cy="1015595"/>
              <a:chOff x="1780313" y="1718382"/>
              <a:chExt cx="9747419" cy="1015594"/>
            </a:xfrm>
            <a:noFill/>
          </p:grpSpPr>
          <p:grpSp>
            <p:nvGrpSpPr>
              <p:cNvPr id="24" name="Group 23">
                <a:extLst>
                  <a:ext uri="{FF2B5EF4-FFF2-40B4-BE49-F238E27FC236}">
                    <a16:creationId xmlns="" xmlns:a16="http://schemas.microsoft.com/office/drawing/2014/main" id="{EE88EA56-1572-4473-A00F-3C58B052C2E9}"/>
                  </a:ext>
                </a:extLst>
              </p:cNvPr>
              <p:cNvGrpSpPr/>
              <p:nvPr/>
            </p:nvGrpSpPr>
            <p:grpSpPr>
              <a:xfrm>
                <a:off x="1815665" y="1718382"/>
                <a:ext cx="9712067" cy="1015594"/>
                <a:chOff x="2675357" y="2443302"/>
                <a:chExt cx="9099164" cy="1015594"/>
              </a:xfrm>
              <a:grpFill/>
            </p:grpSpPr>
            <p:grpSp>
              <p:nvGrpSpPr>
                <p:cNvPr id="25" name="Group 24">
                  <a:extLst>
                    <a:ext uri="{FF2B5EF4-FFF2-40B4-BE49-F238E27FC236}">
                      <a16:creationId xmlns="" xmlns:a16="http://schemas.microsoft.com/office/drawing/2014/main" id="{84DFDDC3-2FB9-4729-9623-E91CBE7FDC50}"/>
                    </a:ext>
                  </a:extLst>
                </p:cNvPr>
                <p:cNvGrpSpPr/>
                <p:nvPr/>
              </p:nvGrpSpPr>
              <p:grpSpPr>
                <a:xfrm>
                  <a:off x="4402309" y="2443302"/>
                  <a:ext cx="7372212" cy="1006760"/>
                  <a:chOff x="2892710" y="2527758"/>
                  <a:chExt cx="7372212" cy="1006760"/>
                </a:xfrm>
                <a:grpFill/>
              </p:grpSpPr>
              <p:grpSp>
                <p:nvGrpSpPr>
                  <p:cNvPr id="30" name="Group 29">
                    <a:extLst>
                      <a:ext uri="{FF2B5EF4-FFF2-40B4-BE49-F238E27FC236}">
                        <a16:creationId xmlns="" xmlns:a16="http://schemas.microsoft.com/office/drawing/2014/main" id="{6AD2C3BF-6ED3-468E-9CBC-7DE9843CC601}"/>
                      </a:ext>
                    </a:extLst>
                  </p:cNvPr>
                  <p:cNvGrpSpPr/>
                  <p:nvPr/>
                </p:nvGrpSpPr>
                <p:grpSpPr>
                  <a:xfrm>
                    <a:off x="4187129" y="2527758"/>
                    <a:ext cx="6077793" cy="1006760"/>
                    <a:chOff x="4566949" y="2481424"/>
                    <a:chExt cx="5112586" cy="1129660"/>
                  </a:xfrm>
                  <a:grpFill/>
                </p:grpSpPr>
                <p:sp>
                  <p:nvSpPr>
                    <p:cNvPr id="35" name="Rectangle 34">
                      <a:extLst>
                        <a:ext uri="{FF2B5EF4-FFF2-40B4-BE49-F238E27FC236}">
                          <a16:creationId xmlns="" xmlns:a16="http://schemas.microsoft.com/office/drawing/2014/main" id="{E1810A34-5C0C-46C2-8952-12FF890A5D4E}"/>
                        </a:ext>
                      </a:extLst>
                    </p:cNvPr>
                    <p:cNvSpPr/>
                    <p:nvPr/>
                  </p:nvSpPr>
                  <p:spPr>
                    <a:xfrm>
                      <a:off x="7165499" y="2481424"/>
                      <a:ext cx="2514036" cy="112862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Rectangle 36">
                      <a:extLst>
                        <a:ext uri="{FF2B5EF4-FFF2-40B4-BE49-F238E27FC236}">
                          <a16:creationId xmlns="" xmlns:a16="http://schemas.microsoft.com/office/drawing/2014/main" id="{DA607D53-124A-48F9-8687-A375225D55EB}"/>
                        </a:ext>
                      </a:extLst>
                    </p:cNvPr>
                    <p:cNvSpPr/>
                    <p:nvPr/>
                  </p:nvSpPr>
                  <p:spPr>
                    <a:xfrm>
                      <a:off x="4566949" y="2482456"/>
                      <a:ext cx="2795087" cy="112862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2" name="Group 31">
                    <a:extLst>
                      <a:ext uri="{FF2B5EF4-FFF2-40B4-BE49-F238E27FC236}">
                        <a16:creationId xmlns="" xmlns:a16="http://schemas.microsoft.com/office/drawing/2014/main" id="{49A1D0DA-0BE7-444D-8427-3C6B6F3E241E}"/>
                      </a:ext>
                    </a:extLst>
                  </p:cNvPr>
                  <p:cNvGrpSpPr/>
                  <p:nvPr/>
                </p:nvGrpSpPr>
                <p:grpSpPr>
                  <a:xfrm>
                    <a:off x="2892710" y="2628338"/>
                    <a:ext cx="6594449" cy="724930"/>
                    <a:chOff x="2892710" y="2628338"/>
                    <a:chExt cx="6594449" cy="724930"/>
                  </a:xfrm>
                  <a:grpFill/>
                </p:grpSpPr>
                <p:pic>
                  <p:nvPicPr>
                    <p:cNvPr id="33" name="Picture 32">
                      <a:hlinkClick r:id="" action="ppaction://noaction"/>
                      <a:extLst>
                        <a:ext uri="{FF2B5EF4-FFF2-40B4-BE49-F238E27FC236}">
                          <a16:creationId xmlns="" xmlns:a16="http://schemas.microsoft.com/office/drawing/2014/main" id="{7A3B4A6C-E6B0-4F81-A78F-D0BD187DE5D5}"/>
                        </a:ext>
                      </a:extLst>
                    </p:cNvPr>
                    <p:cNvPicPr>
                      <a:picLocks/>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65571" y="2628338"/>
                      <a:ext cx="1821588" cy="713232"/>
                    </a:xfrm>
                    <a:prstGeom prst="rect">
                      <a:avLst/>
                    </a:prstGeom>
                    <a:grpFill/>
                  </p:spPr>
                </p:pic>
                <p:pic>
                  <p:nvPicPr>
                    <p:cNvPr id="34" name="Picture 33">
                      <a:hlinkClick r:id="" action="ppaction://noaction"/>
                      <a:extLst>
                        <a:ext uri="{FF2B5EF4-FFF2-40B4-BE49-F238E27FC236}">
                          <a16:creationId xmlns="" xmlns:a16="http://schemas.microsoft.com/office/drawing/2014/main" id="{54D115E9-2C9F-40FD-AF53-33A8A0A687B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92710" y="2636050"/>
                      <a:ext cx="1820458" cy="717218"/>
                    </a:xfrm>
                    <a:prstGeom prst="rect">
                      <a:avLst/>
                    </a:prstGeom>
                    <a:grpFill/>
                  </p:spPr>
                </p:pic>
              </p:grpSp>
            </p:grpSp>
            <p:sp>
              <p:nvSpPr>
                <p:cNvPr id="28" name="Rectangle 27">
                  <a:extLst>
                    <a:ext uri="{FF2B5EF4-FFF2-40B4-BE49-F238E27FC236}">
                      <a16:creationId xmlns="" xmlns:a16="http://schemas.microsoft.com/office/drawing/2014/main" id="{42057E3C-AA29-4684-B738-0DC407EA19F3}"/>
                    </a:ext>
                  </a:extLst>
                </p:cNvPr>
                <p:cNvSpPr/>
                <p:nvPr/>
              </p:nvSpPr>
              <p:spPr>
                <a:xfrm>
                  <a:off x="2685847" y="2453056"/>
                  <a:ext cx="3122370" cy="10058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9" name="Picture 28">
                  <a:hlinkClick r:id="" action="ppaction://noaction"/>
                  <a:extLst>
                    <a:ext uri="{FF2B5EF4-FFF2-40B4-BE49-F238E27FC236}">
                      <a16:creationId xmlns="" xmlns:a16="http://schemas.microsoft.com/office/drawing/2014/main" id="{75467054-19AC-438E-BF0F-86A149D225B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75357" y="2539992"/>
                  <a:ext cx="883664" cy="644117"/>
                </a:xfrm>
                <a:prstGeom prst="rect">
                  <a:avLst/>
                </a:prstGeom>
                <a:grpFill/>
              </p:spPr>
            </p:pic>
          </p:grpSp>
          <p:sp>
            <p:nvSpPr>
              <p:cNvPr id="41" name="Rectangle 40">
                <a:extLst>
                  <a:ext uri="{FF2B5EF4-FFF2-40B4-BE49-F238E27FC236}">
                    <a16:creationId xmlns="" xmlns:a16="http://schemas.microsoft.com/office/drawing/2014/main" id="{55BDBF1D-3D04-46E2-A116-7CBD21D0AE26}"/>
                  </a:ext>
                </a:extLst>
              </p:cNvPr>
              <p:cNvSpPr/>
              <p:nvPr/>
            </p:nvSpPr>
            <p:spPr>
              <a:xfrm>
                <a:off x="1780313" y="2429144"/>
                <a:ext cx="1083951" cy="276999"/>
              </a:xfrm>
              <a:prstGeom prst="rect">
                <a:avLst/>
              </a:prstGeom>
              <a:grpFill/>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lumMod val="65000"/>
                        <a:lumOff val="35000"/>
                      </a:srgbClr>
                    </a:solidFill>
                    <a:effectLst/>
                    <a:uLnTx/>
                    <a:uFillTx/>
                    <a:latin typeface="Arial" panose="020B0604020202020204"/>
                    <a:ea typeface="+mn-ea"/>
                    <a:cs typeface="+mn-cs"/>
                  </a:rPr>
                  <a:t>N = 17,160</a:t>
                </a:r>
                <a:r>
                  <a:rPr kumimoji="0" lang="en-GB" sz="1200" b="1" i="0" u="none" strike="noStrike" kern="1200" cap="none" spc="0" normalizeH="0" baseline="30000" noProof="0">
                    <a:ln>
                      <a:noFill/>
                    </a:ln>
                    <a:solidFill>
                      <a:srgbClr val="000000">
                        <a:lumMod val="65000"/>
                        <a:lumOff val="35000"/>
                      </a:srgbClr>
                    </a:solidFill>
                    <a:effectLst/>
                    <a:uLnTx/>
                    <a:uFillTx/>
                    <a:latin typeface="Arial" panose="020B0604020202020204"/>
                    <a:ea typeface="+mn-ea"/>
                    <a:cs typeface="+mn-cs"/>
                  </a:rPr>
                  <a:t>1,2</a:t>
                </a:r>
              </a:p>
            </p:txBody>
          </p:sp>
          <p:sp>
            <p:nvSpPr>
              <p:cNvPr id="42" name="Rectangle 41">
                <a:extLst>
                  <a:ext uri="{FF2B5EF4-FFF2-40B4-BE49-F238E27FC236}">
                    <a16:creationId xmlns="" xmlns:a16="http://schemas.microsoft.com/office/drawing/2014/main" id="{53148472-D03B-4664-AB8C-49CB6D54B8F6}"/>
                  </a:ext>
                </a:extLst>
              </p:cNvPr>
              <p:cNvSpPr/>
              <p:nvPr/>
            </p:nvSpPr>
            <p:spPr>
              <a:xfrm>
                <a:off x="4467967" y="2428677"/>
                <a:ext cx="955711" cy="276999"/>
              </a:xfrm>
              <a:prstGeom prst="rect">
                <a:avLst/>
              </a:prstGeom>
              <a:grpFill/>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lumMod val="65000"/>
                        <a:lumOff val="35000"/>
                      </a:srgbClr>
                    </a:solidFill>
                    <a:effectLst/>
                    <a:uLnTx/>
                    <a:uFillTx/>
                    <a:latin typeface="Arial" panose="020B0604020202020204"/>
                    <a:ea typeface="+mn-ea"/>
                    <a:cs typeface="+mn-cs"/>
                  </a:rPr>
                  <a:t>N = 4744</a:t>
                </a:r>
                <a:r>
                  <a:rPr kumimoji="0" lang="en-GB" sz="1200" b="1" i="0" u="none" strike="noStrike" kern="1200" cap="none" spc="0" normalizeH="0" baseline="30000" noProof="0">
                    <a:ln>
                      <a:noFill/>
                    </a:ln>
                    <a:solidFill>
                      <a:srgbClr val="000000">
                        <a:lumMod val="65000"/>
                        <a:lumOff val="35000"/>
                      </a:srgbClr>
                    </a:solidFill>
                    <a:effectLst/>
                    <a:uLnTx/>
                    <a:uFillTx/>
                    <a:latin typeface="Arial" panose="020B0604020202020204"/>
                    <a:ea typeface="+mn-ea"/>
                    <a:cs typeface="+mn-cs"/>
                  </a:rPr>
                  <a:t>3,4</a:t>
                </a:r>
              </a:p>
            </p:txBody>
          </p:sp>
          <p:sp>
            <p:nvSpPr>
              <p:cNvPr id="43" name="Rectangle 42">
                <a:extLst>
                  <a:ext uri="{FF2B5EF4-FFF2-40B4-BE49-F238E27FC236}">
                    <a16:creationId xmlns="" xmlns:a16="http://schemas.microsoft.com/office/drawing/2014/main" id="{E738A997-288F-48C4-B69C-D68470808102}"/>
                  </a:ext>
                </a:extLst>
              </p:cNvPr>
              <p:cNvSpPr/>
              <p:nvPr/>
            </p:nvSpPr>
            <p:spPr>
              <a:xfrm>
                <a:off x="9594587" y="2436354"/>
                <a:ext cx="869149" cy="276999"/>
              </a:xfrm>
              <a:prstGeom prst="rect">
                <a:avLst/>
              </a:prstGeom>
              <a:grpFill/>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lumMod val="65000"/>
                        <a:lumOff val="35000"/>
                      </a:srgbClr>
                    </a:solidFill>
                    <a:effectLst/>
                    <a:uLnTx/>
                    <a:uFillTx/>
                    <a:latin typeface="Arial" panose="020B0604020202020204"/>
                    <a:ea typeface="+mn-ea"/>
                    <a:cs typeface="+mn-cs"/>
                  </a:rPr>
                  <a:t>N = 4304</a:t>
                </a:r>
                <a:r>
                  <a:rPr kumimoji="0" lang="el-GR" sz="1200" b="1" i="0" u="none" strike="noStrike" kern="1200" cap="none" spc="0" normalizeH="0" baseline="30000" noProof="0" dirty="0">
                    <a:ln>
                      <a:noFill/>
                    </a:ln>
                    <a:solidFill>
                      <a:srgbClr val="000000">
                        <a:lumMod val="65000"/>
                        <a:lumOff val="35000"/>
                      </a:srgbClr>
                    </a:solidFill>
                    <a:effectLst/>
                    <a:uLnTx/>
                    <a:uFillTx/>
                    <a:latin typeface="Arial" panose="020B0604020202020204"/>
                    <a:ea typeface="+mn-ea"/>
                    <a:cs typeface="+mn-cs"/>
                  </a:rPr>
                  <a:t>6</a:t>
                </a:r>
                <a:endParaRPr kumimoji="0" lang="en-GB" sz="1200" b="1" i="0" u="none" strike="noStrike" kern="1200" cap="none" spc="0" normalizeH="0" baseline="30000" noProof="0" dirty="0">
                  <a:ln>
                    <a:noFill/>
                  </a:ln>
                  <a:solidFill>
                    <a:srgbClr val="000000">
                      <a:lumMod val="65000"/>
                      <a:lumOff val="35000"/>
                    </a:srgbClr>
                  </a:solidFill>
                  <a:effectLst/>
                  <a:uLnTx/>
                  <a:uFillTx/>
                  <a:latin typeface="Arial" panose="020B0604020202020204"/>
                  <a:ea typeface="+mn-ea"/>
                  <a:cs typeface="+mn-cs"/>
                </a:endParaRPr>
              </a:p>
            </p:txBody>
          </p:sp>
        </p:grpSp>
        <p:pic>
          <p:nvPicPr>
            <p:cNvPr id="36" name="Picture 35">
              <a:hlinkClick r:id="" action="ppaction://noaction"/>
              <a:extLst>
                <a:ext uri="{FF2B5EF4-FFF2-40B4-BE49-F238E27FC236}">
                  <a16:creationId xmlns="" xmlns:a16="http://schemas.microsoft.com/office/drawing/2014/main" id="{70AAF25F-8DEB-4227-9489-7337758228D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4807" y="1686696"/>
              <a:ext cx="1463040" cy="544749"/>
            </a:xfrm>
            <a:prstGeom prst="rect">
              <a:avLst/>
            </a:prstGeom>
          </p:spPr>
        </p:pic>
        <p:sp>
          <p:nvSpPr>
            <p:cNvPr id="38" name="Rectangle 37">
              <a:extLst>
                <a:ext uri="{FF2B5EF4-FFF2-40B4-BE49-F238E27FC236}">
                  <a16:creationId xmlns="" xmlns:a16="http://schemas.microsoft.com/office/drawing/2014/main" id="{79DD43FB-E250-4C79-84EE-B459684207FE}"/>
                </a:ext>
              </a:extLst>
            </p:cNvPr>
            <p:cNvSpPr/>
            <p:nvPr/>
          </p:nvSpPr>
          <p:spPr>
            <a:xfrm>
              <a:off x="6788087" y="2206315"/>
              <a:ext cx="869149" cy="276999"/>
            </a:xfrm>
            <a:prstGeom prst="rect">
              <a:avLst/>
            </a:prstGeom>
            <a:noFill/>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lumMod val="65000"/>
                      <a:lumOff val="35000"/>
                    </a:srgbClr>
                  </a:solidFill>
                  <a:effectLst/>
                  <a:uLnTx/>
                  <a:uFillTx/>
                  <a:latin typeface="Arial" panose="020B0604020202020204"/>
                  <a:ea typeface="+mn-ea"/>
                  <a:cs typeface="+mn-cs"/>
                </a:rPr>
                <a:t>N = 6263</a:t>
              </a:r>
              <a:r>
                <a:rPr kumimoji="0" lang="en-GB" sz="1200" b="1" i="0" u="none" strike="noStrike" kern="1200" cap="none" spc="0" normalizeH="0" baseline="30000" noProof="0">
                  <a:ln>
                    <a:noFill/>
                  </a:ln>
                  <a:solidFill>
                    <a:srgbClr val="000000">
                      <a:lumMod val="65000"/>
                      <a:lumOff val="35000"/>
                    </a:srgbClr>
                  </a:solidFill>
                  <a:effectLst/>
                  <a:uLnTx/>
                  <a:uFillTx/>
                  <a:latin typeface="Arial" panose="020B0604020202020204"/>
                  <a:ea typeface="+mn-ea"/>
                  <a:cs typeface="+mn-cs"/>
                </a:rPr>
                <a:t>5</a:t>
              </a:r>
            </a:p>
          </p:txBody>
        </p:sp>
      </p:grpSp>
      <p:sp>
        <p:nvSpPr>
          <p:cNvPr id="45" name="TextBox 44">
            <a:extLst>
              <a:ext uri="{FF2B5EF4-FFF2-40B4-BE49-F238E27FC236}">
                <a16:creationId xmlns="" xmlns:a16="http://schemas.microsoft.com/office/drawing/2014/main" id="{9191A9D5-9A27-44D5-B08B-9E6FF8FF88CA}"/>
              </a:ext>
            </a:extLst>
          </p:cNvPr>
          <p:cNvSpPr txBox="1">
            <a:spLocks/>
          </p:cNvSpPr>
          <p:nvPr/>
        </p:nvSpPr>
        <p:spPr>
          <a:xfrm>
            <a:off x="3581400" y="4451249"/>
            <a:ext cx="5029200" cy="365760"/>
          </a:xfrm>
          <a:prstGeom prst="leftRightArrow">
            <a:avLst/>
          </a:prstGeom>
          <a:gradFill flip="none" rotWithShape="1">
            <a:gsLst>
              <a:gs pos="0">
                <a:schemeClr val="accent1"/>
              </a:gs>
              <a:gs pos="100000">
                <a:schemeClr val="accent2"/>
              </a:gs>
            </a:gsLst>
            <a:lin ang="0" scaled="1"/>
            <a:tileRect/>
          </a:gradFill>
          <a:ln w="25400">
            <a:gradFill flip="none" rotWithShape="1">
              <a:gsLst>
                <a:gs pos="0">
                  <a:schemeClr val="accent1"/>
                </a:gs>
                <a:gs pos="100000">
                  <a:schemeClr val="accent2"/>
                </a:gs>
              </a:gsLst>
              <a:lin ang="0" scaled="1"/>
              <a:tileRect/>
            </a:gra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Calibri" panose="020F0502020204030204" pitchFamily="34" charset="0"/>
                <a:cs typeface="Arial" panose="020B0604020202020204" pitchFamily="34" charset="0"/>
              </a:rPr>
              <a:t>Pre-specified patient-level pooled analysis of DAPA-HF and DELIVER</a:t>
            </a:r>
          </a:p>
        </p:txBody>
      </p:sp>
      <p:sp>
        <p:nvSpPr>
          <p:cNvPr id="48" name="Rectangle 47">
            <a:extLst>
              <a:ext uri="{FF2B5EF4-FFF2-40B4-BE49-F238E27FC236}">
                <a16:creationId xmlns="" xmlns:a16="http://schemas.microsoft.com/office/drawing/2014/main" id="{C8545BA6-D2FF-497E-8585-B44AB260CABE}"/>
              </a:ext>
            </a:extLst>
          </p:cNvPr>
          <p:cNvSpPr/>
          <p:nvPr/>
        </p:nvSpPr>
        <p:spPr>
          <a:xfrm>
            <a:off x="5630995" y="4694807"/>
            <a:ext cx="930063" cy="261610"/>
          </a:xfrm>
          <a:prstGeom prst="rect">
            <a:avLst/>
          </a:prstGeom>
          <a:noFill/>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00000">
                    <a:lumMod val="65000"/>
                    <a:lumOff val="35000"/>
                  </a:srgbClr>
                </a:solidFill>
                <a:effectLst/>
                <a:uLnTx/>
                <a:uFillTx/>
                <a:latin typeface="Arial" panose="020B0604020202020204"/>
                <a:ea typeface="+mn-ea"/>
                <a:cs typeface="+mn-cs"/>
              </a:rPr>
              <a:t>N = 11,007</a:t>
            </a:r>
            <a:r>
              <a:rPr lang="el-GR" sz="1100" b="1" baseline="30000" dirty="0">
                <a:solidFill>
                  <a:srgbClr val="000000">
                    <a:lumMod val="65000"/>
                    <a:lumOff val="35000"/>
                  </a:srgbClr>
                </a:solidFill>
                <a:latin typeface="Arial" panose="020B0604020202020204"/>
              </a:rPr>
              <a:t>8</a:t>
            </a:r>
            <a:endParaRPr kumimoji="0" lang="en-GB" sz="1100" b="1" i="0" u="none" strike="noStrike" kern="1200" cap="none" spc="0" normalizeH="0" baseline="30000" noProof="0" dirty="0">
              <a:ln>
                <a:noFill/>
              </a:ln>
              <a:solidFill>
                <a:srgbClr val="000000">
                  <a:lumMod val="65000"/>
                  <a:lumOff val="35000"/>
                </a:srgbClr>
              </a:solidFill>
              <a:effectLst/>
              <a:uLnTx/>
              <a:uFillTx/>
              <a:latin typeface="Arial" panose="020B0604020202020204"/>
              <a:ea typeface="+mn-ea"/>
              <a:cs typeface="+mn-cs"/>
            </a:endParaRPr>
          </a:p>
        </p:txBody>
      </p:sp>
      <p:sp>
        <p:nvSpPr>
          <p:cNvPr id="46" name="TextBox 45">
            <a:extLst>
              <a:ext uri="{FF2B5EF4-FFF2-40B4-BE49-F238E27FC236}">
                <a16:creationId xmlns="" xmlns:a16="http://schemas.microsoft.com/office/drawing/2014/main" id="{F0DD1947-AA5D-4B0F-B994-73B9DDDFB64F}"/>
              </a:ext>
            </a:extLst>
          </p:cNvPr>
          <p:cNvSpPr txBox="1"/>
          <p:nvPr/>
        </p:nvSpPr>
        <p:spPr>
          <a:xfrm>
            <a:off x="3048000" y="5713205"/>
            <a:ext cx="6096000" cy="261610"/>
          </a:xfrm>
          <a:prstGeom prst="rect">
            <a:avLst/>
          </a:prstGeom>
          <a:noFill/>
        </p:spPr>
        <p:txBody>
          <a:bodyPr wrap="square" anchor="ctr">
            <a:spAutoFit/>
          </a:bodyPr>
          <a:lstStyle/>
          <a:p>
            <a:pPr marL="0" marR="0" lvl="0" indent="0" algn="ctr" defTabSz="914378"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1" u="none" strike="noStrike" kern="1200" cap="none" spc="0" normalizeH="0" baseline="0" noProof="0">
                <a:ln>
                  <a:noFill/>
                </a:ln>
                <a:solidFill>
                  <a:srgbClr val="7F134C"/>
                </a:solidFill>
                <a:effectLst/>
                <a:uLnTx/>
                <a:uFillTx/>
                <a:latin typeface="Arial" panose="020B0604020202020204"/>
                <a:ea typeface="+mn-ea"/>
                <a:cs typeface="+mn-cs"/>
              </a:rPr>
              <a:t>Benefit was consistent across the full range of LVEF</a:t>
            </a:r>
          </a:p>
        </p:txBody>
      </p:sp>
    </p:spTree>
    <p:extLst>
      <p:ext uri="{BB962C8B-B14F-4D97-AF65-F5344CB8AC3E}">
        <p14:creationId xmlns:p14="http://schemas.microsoft.com/office/powerpoint/2010/main" val="2940154059"/>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FB23F14-DE3C-439E-B82D-69FF77978A08}"/>
              </a:ext>
            </a:extLst>
          </p:cNvPr>
          <p:cNvSpPr>
            <a:spLocks noGrp="1"/>
          </p:cNvSpPr>
          <p:nvPr>
            <p:ph type="title"/>
          </p:nvPr>
        </p:nvSpPr>
        <p:spPr/>
        <p:txBody>
          <a:bodyPr>
            <a:normAutofit/>
          </a:bodyPr>
          <a:lstStyle/>
          <a:p>
            <a:r>
              <a:rPr lang="en-US" dirty="0"/>
              <a:t>Secondary Outcome: All-cause </a:t>
            </a:r>
            <a:r>
              <a:rPr lang="en-US" dirty="0" smtClean="0"/>
              <a:t>Mortality</a:t>
            </a:r>
            <a:endParaRPr lang="en-US" dirty="0"/>
          </a:p>
        </p:txBody>
      </p:sp>
      <p:sp>
        <p:nvSpPr>
          <p:cNvPr id="7" name="TextBox 6">
            <a:extLst>
              <a:ext uri="{FF2B5EF4-FFF2-40B4-BE49-F238E27FC236}">
                <a16:creationId xmlns="" xmlns:a16="http://schemas.microsoft.com/office/drawing/2014/main" id="{BD5D6024-E83E-46A1-BA83-539C16854C1E}"/>
              </a:ext>
            </a:extLst>
          </p:cNvPr>
          <p:cNvSpPr txBox="1">
            <a:spLocks/>
          </p:cNvSpPr>
          <p:nvPr/>
        </p:nvSpPr>
        <p:spPr>
          <a:xfrm>
            <a:off x="2880202" y="5793419"/>
            <a:ext cx="282129" cy="246221"/>
          </a:xfrm>
          <a:prstGeom prst="rect">
            <a:avLst/>
          </a:prstGeom>
          <a:noFill/>
        </p:spPr>
        <p:txBody>
          <a:bodyPr wrap="none" lIns="0" rIns="0" rtlCol="0">
            <a:spAutoFit/>
          </a:bodyPr>
          <a:lstStyle/>
          <a:p>
            <a:pPr algn="ctr">
              <a:buClr>
                <a:srgbClr val="7F134C"/>
              </a:buClr>
            </a:pPr>
            <a:r>
              <a:rPr lang="en-US" sz="1000">
                <a:solidFill>
                  <a:srgbClr val="7F134C"/>
                </a:solidFill>
              </a:rPr>
              <a:t>2152</a:t>
            </a:r>
          </a:p>
        </p:txBody>
      </p:sp>
      <p:sp>
        <p:nvSpPr>
          <p:cNvPr id="8" name="TextBox 7">
            <a:extLst>
              <a:ext uri="{FF2B5EF4-FFF2-40B4-BE49-F238E27FC236}">
                <a16:creationId xmlns="" xmlns:a16="http://schemas.microsoft.com/office/drawing/2014/main" id="{2FD82861-7725-49D0-9CCD-1EEA1639C729}"/>
              </a:ext>
            </a:extLst>
          </p:cNvPr>
          <p:cNvSpPr txBox="1">
            <a:spLocks/>
          </p:cNvSpPr>
          <p:nvPr/>
        </p:nvSpPr>
        <p:spPr>
          <a:xfrm>
            <a:off x="3633524" y="5793419"/>
            <a:ext cx="282129" cy="246221"/>
          </a:xfrm>
          <a:prstGeom prst="rect">
            <a:avLst/>
          </a:prstGeom>
          <a:noFill/>
        </p:spPr>
        <p:txBody>
          <a:bodyPr wrap="none" lIns="0" rIns="0" rtlCol="0">
            <a:spAutoFit/>
          </a:bodyPr>
          <a:lstStyle/>
          <a:p>
            <a:pPr algn="ctr">
              <a:buClr>
                <a:srgbClr val="7F134C"/>
              </a:buClr>
            </a:pPr>
            <a:r>
              <a:rPr lang="en-US" sz="1000">
                <a:solidFill>
                  <a:srgbClr val="7F134C"/>
                </a:solidFill>
              </a:rPr>
              <a:t>2039</a:t>
            </a:r>
          </a:p>
        </p:txBody>
      </p:sp>
      <p:sp>
        <p:nvSpPr>
          <p:cNvPr id="9" name="TextBox 8">
            <a:extLst>
              <a:ext uri="{FF2B5EF4-FFF2-40B4-BE49-F238E27FC236}">
                <a16:creationId xmlns="" xmlns:a16="http://schemas.microsoft.com/office/drawing/2014/main" id="{145ABD15-8B24-42D3-8D60-B1F4410DA3B2}"/>
              </a:ext>
            </a:extLst>
          </p:cNvPr>
          <p:cNvSpPr txBox="1">
            <a:spLocks/>
          </p:cNvSpPr>
          <p:nvPr/>
        </p:nvSpPr>
        <p:spPr>
          <a:xfrm>
            <a:off x="4386823" y="579339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2029</a:t>
            </a:r>
          </a:p>
        </p:txBody>
      </p:sp>
      <p:sp>
        <p:nvSpPr>
          <p:cNvPr id="10" name="TextBox 9">
            <a:extLst>
              <a:ext uri="{FF2B5EF4-FFF2-40B4-BE49-F238E27FC236}">
                <a16:creationId xmlns="" xmlns:a16="http://schemas.microsoft.com/office/drawing/2014/main" id="{977DE56A-4957-4508-9500-DB19BDEA5E18}"/>
              </a:ext>
            </a:extLst>
          </p:cNvPr>
          <p:cNvSpPr txBox="1">
            <a:spLocks/>
          </p:cNvSpPr>
          <p:nvPr/>
        </p:nvSpPr>
        <p:spPr>
          <a:xfrm>
            <a:off x="5223779" y="5793400"/>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2017</a:t>
            </a:r>
          </a:p>
        </p:txBody>
      </p:sp>
      <p:sp>
        <p:nvSpPr>
          <p:cNvPr id="11" name="TextBox 10">
            <a:extLst>
              <a:ext uri="{FF2B5EF4-FFF2-40B4-BE49-F238E27FC236}">
                <a16:creationId xmlns="" xmlns:a16="http://schemas.microsoft.com/office/drawing/2014/main" id="{D87C3539-9C9E-41DF-ABE4-7A626EC64F3C}"/>
              </a:ext>
            </a:extLst>
          </p:cNvPr>
          <p:cNvSpPr txBox="1"/>
          <p:nvPr/>
        </p:nvSpPr>
        <p:spPr>
          <a:xfrm>
            <a:off x="6060733" y="579339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1998</a:t>
            </a:r>
          </a:p>
        </p:txBody>
      </p:sp>
      <p:sp>
        <p:nvSpPr>
          <p:cNvPr id="12" name="TextBox 11">
            <a:extLst>
              <a:ext uri="{FF2B5EF4-FFF2-40B4-BE49-F238E27FC236}">
                <a16:creationId xmlns="" xmlns:a16="http://schemas.microsoft.com/office/drawing/2014/main" id="{E759F4BF-0E1D-4CCB-ACEB-C62AB2CA2CC9}"/>
              </a:ext>
            </a:extLst>
          </p:cNvPr>
          <p:cNvSpPr txBox="1"/>
          <p:nvPr/>
        </p:nvSpPr>
        <p:spPr>
          <a:xfrm>
            <a:off x="6897688" y="579339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1925</a:t>
            </a:r>
          </a:p>
        </p:txBody>
      </p:sp>
      <p:sp>
        <p:nvSpPr>
          <p:cNvPr id="13" name="TextBox 12">
            <a:extLst>
              <a:ext uri="{FF2B5EF4-FFF2-40B4-BE49-F238E27FC236}">
                <a16:creationId xmlns="" xmlns:a16="http://schemas.microsoft.com/office/drawing/2014/main" id="{BEE72AF0-C1A0-4EF1-BEEB-5041E0E4268E}"/>
              </a:ext>
            </a:extLst>
          </p:cNvPr>
          <p:cNvSpPr txBox="1"/>
          <p:nvPr/>
        </p:nvSpPr>
        <p:spPr>
          <a:xfrm>
            <a:off x="7734643" y="579339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1531</a:t>
            </a:r>
          </a:p>
        </p:txBody>
      </p:sp>
      <p:sp>
        <p:nvSpPr>
          <p:cNvPr id="14" name="TextBox 13">
            <a:extLst>
              <a:ext uri="{FF2B5EF4-FFF2-40B4-BE49-F238E27FC236}">
                <a16:creationId xmlns="" xmlns:a16="http://schemas.microsoft.com/office/drawing/2014/main" id="{0207D027-5A3D-4693-8EC2-3E9D7D965AF9}"/>
              </a:ext>
            </a:extLst>
          </p:cNvPr>
          <p:cNvSpPr txBox="1"/>
          <p:nvPr/>
        </p:nvSpPr>
        <p:spPr>
          <a:xfrm>
            <a:off x="8571599" y="579339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1028</a:t>
            </a:r>
          </a:p>
        </p:txBody>
      </p:sp>
      <p:sp>
        <p:nvSpPr>
          <p:cNvPr id="15" name="TextBox 14">
            <a:extLst>
              <a:ext uri="{FF2B5EF4-FFF2-40B4-BE49-F238E27FC236}">
                <a16:creationId xmlns="" xmlns:a16="http://schemas.microsoft.com/office/drawing/2014/main" id="{59072F28-3FA1-4D5F-9DA5-A2FEA366C5F5}"/>
              </a:ext>
            </a:extLst>
          </p:cNvPr>
          <p:cNvSpPr txBox="1"/>
          <p:nvPr/>
        </p:nvSpPr>
        <p:spPr>
          <a:xfrm>
            <a:off x="9408553" y="5793419"/>
            <a:ext cx="365760" cy="246221"/>
          </a:xfrm>
          <a:prstGeom prst="rect">
            <a:avLst/>
          </a:prstGeom>
          <a:noFill/>
        </p:spPr>
        <p:txBody>
          <a:bodyPr wrap="square" lIns="0" rIns="0" rtlCol="0">
            <a:spAutoFit/>
          </a:bodyPr>
          <a:lstStyle/>
          <a:p>
            <a:pPr algn="ctr">
              <a:buClr>
                <a:srgbClr val="7F134C"/>
              </a:buClr>
            </a:pPr>
            <a:r>
              <a:rPr lang="en-US" sz="1000">
                <a:solidFill>
                  <a:srgbClr val="7F134C"/>
                </a:solidFill>
              </a:rPr>
              <a:t>398</a:t>
            </a:r>
          </a:p>
        </p:txBody>
      </p:sp>
      <p:sp>
        <p:nvSpPr>
          <p:cNvPr id="16" name="TextBox 15">
            <a:extLst>
              <a:ext uri="{FF2B5EF4-FFF2-40B4-BE49-F238E27FC236}">
                <a16:creationId xmlns="" xmlns:a16="http://schemas.microsoft.com/office/drawing/2014/main" id="{B8B0A962-49AA-4DFD-891A-6998C16335C7}"/>
              </a:ext>
            </a:extLst>
          </p:cNvPr>
          <p:cNvSpPr txBox="1">
            <a:spLocks/>
          </p:cNvSpPr>
          <p:nvPr/>
        </p:nvSpPr>
        <p:spPr>
          <a:xfrm>
            <a:off x="2880202" y="6003150"/>
            <a:ext cx="282129" cy="246221"/>
          </a:xfrm>
          <a:prstGeom prst="rect">
            <a:avLst/>
          </a:prstGeom>
          <a:noFill/>
        </p:spPr>
        <p:txBody>
          <a:bodyPr wrap="none" lIns="0" rIns="0" rtlCol="0">
            <a:spAutoFit/>
          </a:bodyPr>
          <a:lstStyle/>
          <a:p>
            <a:pPr algn="ctr">
              <a:buClr>
                <a:srgbClr val="7F134C"/>
              </a:buClr>
            </a:pPr>
            <a:r>
              <a:rPr lang="en-US" sz="1000">
                <a:solidFill>
                  <a:srgbClr val="FFFFFF">
                    <a:lumMod val="50000"/>
                  </a:srgbClr>
                </a:solidFill>
              </a:rPr>
              <a:t>2152</a:t>
            </a:r>
          </a:p>
        </p:txBody>
      </p:sp>
      <p:sp>
        <p:nvSpPr>
          <p:cNvPr id="17" name="TextBox 16">
            <a:extLst>
              <a:ext uri="{FF2B5EF4-FFF2-40B4-BE49-F238E27FC236}">
                <a16:creationId xmlns="" xmlns:a16="http://schemas.microsoft.com/office/drawing/2014/main" id="{72C1D92F-947F-46FF-B371-73C49A338403}"/>
              </a:ext>
            </a:extLst>
          </p:cNvPr>
          <p:cNvSpPr txBox="1">
            <a:spLocks/>
          </p:cNvSpPr>
          <p:nvPr/>
        </p:nvSpPr>
        <p:spPr>
          <a:xfrm>
            <a:off x="3633524" y="6003150"/>
            <a:ext cx="282129" cy="246221"/>
          </a:xfrm>
          <a:prstGeom prst="rect">
            <a:avLst/>
          </a:prstGeom>
          <a:noFill/>
        </p:spPr>
        <p:txBody>
          <a:bodyPr wrap="none" lIns="0" rIns="0" rtlCol="0">
            <a:spAutoFit/>
          </a:bodyPr>
          <a:lstStyle/>
          <a:p>
            <a:pPr algn="ctr">
              <a:buClr>
                <a:srgbClr val="7F134C"/>
              </a:buClr>
            </a:pPr>
            <a:r>
              <a:rPr lang="en-US" sz="1000">
                <a:solidFill>
                  <a:srgbClr val="FFFFFF">
                    <a:lumMod val="50000"/>
                  </a:srgbClr>
                </a:solidFill>
              </a:rPr>
              <a:t>2035</a:t>
            </a:r>
          </a:p>
        </p:txBody>
      </p:sp>
      <p:sp>
        <p:nvSpPr>
          <p:cNvPr id="18" name="TextBox 17">
            <a:extLst>
              <a:ext uri="{FF2B5EF4-FFF2-40B4-BE49-F238E27FC236}">
                <a16:creationId xmlns="" xmlns:a16="http://schemas.microsoft.com/office/drawing/2014/main" id="{67A3183A-6F3C-4CF0-AACF-CC5D298BFF89}"/>
              </a:ext>
            </a:extLst>
          </p:cNvPr>
          <p:cNvSpPr txBox="1">
            <a:spLocks/>
          </p:cNvSpPr>
          <p:nvPr/>
        </p:nvSpPr>
        <p:spPr>
          <a:xfrm>
            <a:off x="4386823" y="600313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2018</a:t>
            </a:r>
          </a:p>
        </p:txBody>
      </p:sp>
      <p:sp>
        <p:nvSpPr>
          <p:cNvPr id="19" name="TextBox 18">
            <a:extLst>
              <a:ext uri="{FF2B5EF4-FFF2-40B4-BE49-F238E27FC236}">
                <a16:creationId xmlns="" xmlns:a16="http://schemas.microsoft.com/office/drawing/2014/main" id="{6F4A4062-461C-4E4A-B062-8A8FB16FABC0}"/>
              </a:ext>
            </a:extLst>
          </p:cNvPr>
          <p:cNvSpPr txBox="1">
            <a:spLocks/>
          </p:cNvSpPr>
          <p:nvPr/>
        </p:nvSpPr>
        <p:spPr>
          <a:xfrm>
            <a:off x="5223779" y="6003131"/>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1993</a:t>
            </a:r>
          </a:p>
        </p:txBody>
      </p:sp>
      <p:sp>
        <p:nvSpPr>
          <p:cNvPr id="20" name="TextBox 19">
            <a:extLst>
              <a:ext uri="{FF2B5EF4-FFF2-40B4-BE49-F238E27FC236}">
                <a16:creationId xmlns="" xmlns:a16="http://schemas.microsoft.com/office/drawing/2014/main" id="{863FACA0-3A1A-4C7E-BAD4-756D52562E2F}"/>
              </a:ext>
            </a:extLst>
          </p:cNvPr>
          <p:cNvSpPr txBox="1"/>
          <p:nvPr/>
        </p:nvSpPr>
        <p:spPr>
          <a:xfrm>
            <a:off x="6060733" y="600313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1972</a:t>
            </a:r>
          </a:p>
        </p:txBody>
      </p:sp>
      <p:sp>
        <p:nvSpPr>
          <p:cNvPr id="21" name="TextBox 20">
            <a:extLst>
              <a:ext uri="{FF2B5EF4-FFF2-40B4-BE49-F238E27FC236}">
                <a16:creationId xmlns="" xmlns:a16="http://schemas.microsoft.com/office/drawing/2014/main" id="{713C1777-0D71-40D1-8DD3-08544A67F3CB}"/>
              </a:ext>
            </a:extLst>
          </p:cNvPr>
          <p:cNvSpPr txBox="1"/>
          <p:nvPr/>
        </p:nvSpPr>
        <p:spPr>
          <a:xfrm>
            <a:off x="6897688" y="600313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1902</a:t>
            </a:r>
          </a:p>
        </p:txBody>
      </p:sp>
      <p:sp>
        <p:nvSpPr>
          <p:cNvPr id="22" name="TextBox 21">
            <a:extLst>
              <a:ext uri="{FF2B5EF4-FFF2-40B4-BE49-F238E27FC236}">
                <a16:creationId xmlns="" xmlns:a16="http://schemas.microsoft.com/office/drawing/2014/main" id="{238CD106-D37E-4962-9227-861263C09E9D}"/>
              </a:ext>
            </a:extLst>
          </p:cNvPr>
          <p:cNvSpPr txBox="1"/>
          <p:nvPr/>
        </p:nvSpPr>
        <p:spPr>
          <a:xfrm>
            <a:off x="7734643" y="600313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1502</a:t>
            </a:r>
          </a:p>
        </p:txBody>
      </p:sp>
      <p:sp>
        <p:nvSpPr>
          <p:cNvPr id="23" name="TextBox 22">
            <a:extLst>
              <a:ext uri="{FF2B5EF4-FFF2-40B4-BE49-F238E27FC236}">
                <a16:creationId xmlns="" xmlns:a16="http://schemas.microsoft.com/office/drawing/2014/main" id="{EB6CAB19-735A-403B-B5FA-0BB2A143793B}"/>
              </a:ext>
            </a:extLst>
          </p:cNvPr>
          <p:cNvSpPr txBox="1"/>
          <p:nvPr/>
        </p:nvSpPr>
        <p:spPr>
          <a:xfrm>
            <a:off x="8571599" y="600313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1009</a:t>
            </a:r>
          </a:p>
        </p:txBody>
      </p:sp>
      <p:sp>
        <p:nvSpPr>
          <p:cNvPr id="24" name="TextBox 23">
            <a:extLst>
              <a:ext uri="{FF2B5EF4-FFF2-40B4-BE49-F238E27FC236}">
                <a16:creationId xmlns="" xmlns:a16="http://schemas.microsoft.com/office/drawing/2014/main" id="{6E16D311-025E-4578-BDF4-DD2A9B0B494A}"/>
              </a:ext>
            </a:extLst>
          </p:cNvPr>
          <p:cNvSpPr txBox="1"/>
          <p:nvPr/>
        </p:nvSpPr>
        <p:spPr>
          <a:xfrm>
            <a:off x="9408553" y="6003150"/>
            <a:ext cx="365760" cy="246221"/>
          </a:xfrm>
          <a:prstGeom prst="rect">
            <a:avLst/>
          </a:prstGeom>
          <a:noFill/>
        </p:spPr>
        <p:txBody>
          <a:bodyPr wrap="square" lIns="0" rIns="0" rtlCol="0">
            <a:spAutoFit/>
          </a:bodyPr>
          <a:lstStyle/>
          <a:p>
            <a:pPr algn="ctr">
              <a:buClr>
                <a:srgbClr val="7F134C"/>
              </a:buClr>
            </a:pPr>
            <a:r>
              <a:rPr lang="en-US" sz="1000">
                <a:solidFill>
                  <a:srgbClr val="FFFFFF">
                    <a:lumMod val="50000"/>
                  </a:srgbClr>
                </a:solidFill>
              </a:rPr>
              <a:t>379</a:t>
            </a:r>
          </a:p>
        </p:txBody>
      </p:sp>
      <p:sp>
        <p:nvSpPr>
          <p:cNvPr id="26" name="TextBox 25">
            <a:extLst>
              <a:ext uri="{FF2B5EF4-FFF2-40B4-BE49-F238E27FC236}">
                <a16:creationId xmlns="" xmlns:a16="http://schemas.microsoft.com/office/drawing/2014/main" id="{84D376A3-10D2-4933-BB72-08327414C062}"/>
              </a:ext>
            </a:extLst>
          </p:cNvPr>
          <p:cNvSpPr txBox="1">
            <a:spLocks/>
          </p:cNvSpPr>
          <p:nvPr/>
        </p:nvSpPr>
        <p:spPr>
          <a:xfrm>
            <a:off x="1881826" y="5793419"/>
            <a:ext cx="767838" cy="246221"/>
          </a:xfrm>
          <a:prstGeom prst="rect">
            <a:avLst/>
          </a:prstGeom>
          <a:noFill/>
        </p:spPr>
        <p:txBody>
          <a:bodyPr wrap="none" lIns="0" rIns="0" rtlCol="0">
            <a:spAutoFit/>
          </a:bodyPr>
          <a:lstStyle/>
          <a:p>
            <a:pPr algn="r">
              <a:buClr>
                <a:srgbClr val="7F134C"/>
              </a:buClr>
            </a:pPr>
            <a:r>
              <a:rPr lang="en-US" sz="1000" b="1">
                <a:solidFill>
                  <a:srgbClr val="7F134C"/>
                </a:solidFill>
              </a:rPr>
              <a:t>DAPA 10 mg</a:t>
            </a:r>
          </a:p>
        </p:txBody>
      </p:sp>
      <p:sp>
        <p:nvSpPr>
          <p:cNvPr id="27" name="TextBox 26">
            <a:extLst>
              <a:ext uri="{FF2B5EF4-FFF2-40B4-BE49-F238E27FC236}">
                <a16:creationId xmlns="" xmlns:a16="http://schemas.microsoft.com/office/drawing/2014/main" id="{5092B356-948A-4CBC-A10A-74FD24FEF3D2}"/>
              </a:ext>
            </a:extLst>
          </p:cNvPr>
          <p:cNvSpPr txBox="1">
            <a:spLocks/>
          </p:cNvSpPr>
          <p:nvPr/>
        </p:nvSpPr>
        <p:spPr>
          <a:xfrm>
            <a:off x="2160729" y="6003150"/>
            <a:ext cx="488915" cy="246221"/>
          </a:xfrm>
          <a:prstGeom prst="rect">
            <a:avLst/>
          </a:prstGeom>
          <a:noFill/>
        </p:spPr>
        <p:txBody>
          <a:bodyPr wrap="none" lIns="0" rIns="0" rtlCol="0">
            <a:spAutoFit/>
          </a:bodyPr>
          <a:lstStyle/>
          <a:p>
            <a:pPr algn="r">
              <a:buClr>
                <a:srgbClr val="7F134C"/>
              </a:buClr>
            </a:pPr>
            <a:r>
              <a:rPr lang="en-US" sz="1000" b="1">
                <a:solidFill>
                  <a:srgbClr val="FFFFFF">
                    <a:lumMod val="50000"/>
                  </a:srgbClr>
                </a:solidFill>
              </a:rPr>
              <a:t>Placebo</a:t>
            </a:r>
          </a:p>
        </p:txBody>
      </p:sp>
      <p:sp>
        <p:nvSpPr>
          <p:cNvPr id="28" name="TextBox 27">
            <a:extLst>
              <a:ext uri="{FF2B5EF4-FFF2-40B4-BE49-F238E27FC236}">
                <a16:creationId xmlns="" xmlns:a16="http://schemas.microsoft.com/office/drawing/2014/main" id="{B77B3FEB-4160-484D-A47C-D84D6DC3D64E}"/>
              </a:ext>
            </a:extLst>
          </p:cNvPr>
          <p:cNvSpPr txBox="1">
            <a:spLocks/>
          </p:cNvSpPr>
          <p:nvPr/>
        </p:nvSpPr>
        <p:spPr>
          <a:xfrm>
            <a:off x="8958837" y="3617921"/>
            <a:ext cx="1206612" cy="584775"/>
          </a:xfrm>
          <a:prstGeom prst="rect">
            <a:avLst/>
          </a:prstGeom>
          <a:noFill/>
        </p:spPr>
        <p:txBody>
          <a:bodyPr wrap="none" lIns="0" rIns="0" rtlCol="0">
            <a:spAutoFit/>
          </a:bodyPr>
          <a:lstStyle/>
          <a:p>
            <a:pPr algn="r">
              <a:buClr>
                <a:srgbClr val="7F134C"/>
              </a:buClr>
            </a:pPr>
            <a:r>
              <a:rPr lang="en-US" sz="1600" b="1">
                <a:solidFill>
                  <a:srgbClr val="7F134C"/>
                </a:solidFill>
              </a:rPr>
              <a:t>DAPA 10 mg</a:t>
            </a:r>
            <a:br>
              <a:rPr lang="en-US" sz="1600" b="1">
                <a:solidFill>
                  <a:srgbClr val="7F134C"/>
                </a:solidFill>
              </a:rPr>
            </a:br>
            <a:r>
              <a:rPr lang="en-US" sz="1600" b="1">
                <a:solidFill>
                  <a:srgbClr val="7F134C"/>
                </a:solidFill>
              </a:rPr>
              <a:t>101 events</a:t>
            </a:r>
          </a:p>
        </p:txBody>
      </p:sp>
      <p:sp>
        <p:nvSpPr>
          <p:cNvPr id="29" name="TextBox 28">
            <a:extLst>
              <a:ext uri="{FF2B5EF4-FFF2-40B4-BE49-F238E27FC236}">
                <a16:creationId xmlns="" xmlns:a16="http://schemas.microsoft.com/office/drawing/2014/main" id="{95BAA1AA-9E38-419D-A42D-3472FEEA960C}"/>
              </a:ext>
            </a:extLst>
          </p:cNvPr>
          <p:cNvSpPr txBox="1">
            <a:spLocks/>
          </p:cNvSpPr>
          <p:nvPr/>
        </p:nvSpPr>
        <p:spPr>
          <a:xfrm>
            <a:off x="9158303" y="1815027"/>
            <a:ext cx="1048364" cy="584775"/>
          </a:xfrm>
          <a:prstGeom prst="rect">
            <a:avLst/>
          </a:prstGeom>
          <a:noFill/>
        </p:spPr>
        <p:txBody>
          <a:bodyPr wrap="none" lIns="0" rIns="0" rtlCol="0">
            <a:spAutoFit/>
          </a:bodyPr>
          <a:lstStyle/>
          <a:p>
            <a:pPr algn="r">
              <a:buClr>
                <a:srgbClr val="7F134C"/>
              </a:buClr>
            </a:pPr>
            <a:r>
              <a:rPr lang="en-US" sz="1600" b="1">
                <a:solidFill>
                  <a:srgbClr val="FFFFFF">
                    <a:lumMod val="50000"/>
                  </a:srgbClr>
                </a:solidFill>
              </a:rPr>
              <a:t>Placebo</a:t>
            </a:r>
            <a:br>
              <a:rPr lang="en-US" sz="1600" b="1">
                <a:solidFill>
                  <a:srgbClr val="FFFFFF">
                    <a:lumMod val="50000"/>
                  </a:srgbClr>
                </a:solidFill>
              </a:rPr>
            </a:br>
            <a:r>
              <a:rPr lang="en-US" sz="1600" b="1">
                <a:solidFill>
                  <a:srgbClr val="FFFFFF">
                    <a:lumMod val="50000"/>
                  </a:srgbClr>
                </a:solidFill>
              </a:rPr>
              <a:t>146 events</a:t>
            </a:r>
          </a:p>
        </p:txBody>
      </p:sp>
      <p:sp>
        <p:nvSpPr>
          <p:cNvPr id="30" name="Freeform: Shape 29">
            <a:extLst>
              <a:ext uri="{FF2B5EF4-FFF2-40B4-BE49-F238E27FC236}">
                <a16:creationId xmlns="" xmlns:a16="http://schemas.microsoft.com/office/drawing/2014/main" id="{EB51E02E-F1AF-4B97-8FBB-591EC5FC6A7A}"/>
              </a:ext>
            </a:extLst>
          </p:cNvPr>
          <p:cNvSpPr/>
          <p:nvPr/>
        </p:nvSpPr>
        <p:spPr>
          <a:xfrm>
            <a:off x="2940412" y="1401470"/>
            <a:ext cx="6599343" cy="3873909"/>
          </a:xfrm>
          <a:custGeom>
            <a:avLst/>
            <a:gdLst>
              <a:gd name="connsiteX0" fmla="*/ 0 w 6656439"/>
              <a:gd name="connsiteY0" fmla="*/ 0 h 3873909"/>
              <a:gd name="connsiteX1" fmla="*/ 0 w 6656439"/>
              <a:gd name="connsiteY1" fmla="*/ 3873909 h 3873909"/>
              <a:gd name="connsiteX2" fmla="*/ 6656439 w 6656439"/>
              <a:gd name="connsiteY2" fmla="*/ 3873909 h 3873909"/>
            </a:gdLst>
            <a:ahLst/>
            <a:cxnLst>
              <a:cxn ang="0">
                <a:pos x="connsiteX0" y="connsiteY0"/>
              </a:cxn>
              <a:cxn ang="0">
                <a:pos x="connsiteX1" y="connsiteY1"/>
              </a:cxn>
              <a:cxn ang="0">
                <a:pos x="connsiteX2" y="connsiteY2"/>
              </a:cxn>
            </a:cxnLst>
            <a:rect l="l" t="t" r="r" b="b"/>
            <a:pathLst>
              <a:path w="6656439" h="3873909">
                <a:moveTo>
                  <a:pt x="0" y="0"/>
                </a:moveTo>
                <a:lnTo>
                  <a:pt x="0" y="3873909"/>
                </a:lnTo>
                <a:lnTo>
                  <a:pt x="6656439" y="3873909"/>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cxnSp>
        <p:nvCxnSpPr>
          <p:cNvPr id="31" name="Straight Connector 30">
            <a:extLst>
              <a:ext uri="{FF2B5EF4-FFF2-40B4-BE49-F238E27FC236}">
                <a16:creationId xmlns="" xmlns:a16="http://schemas.microsoft.com/office/drawing/2014/main" id="{556B48D9-A2DB-4220-908D-0508BE83619C}"/>
              </a:ext>
            </a:extLst>
          </p:cNvPr>
          <p:cNvCxnSpPr/>
          <p:nvPr/>
        </p:nvCxnSpPr>
        <p:spPr>
          <a:xfrm>
            <a:off x="2848963" y="140145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 xmlns:a16="http://schemas.microsoft.com/office/drawing/2014/main" id="{5DCF8519-8577-404F-9386-13EA7EE139F5}"/>
              </a:ext>
            </a:extLst>
          </p:cNvPr>
          <p:cNvCxnSpPr/>
          <p:nvPr/>
        </p:nvCxnSpPr>
        <p:spPr>
          <a:xfrm>
            <a:off x="2848963" y="2040394"/>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A2B5D4CF-6DD1-4217-8522-66440661B4AA}"/>
              </a:ext>
            </a:extLst>
          </p:cNvPr>
          <p:cNvCxnSpPr/>
          <p:nvPr/>
        </p:nvCxnSpPr>
        <p:spPr>
          <a:xfrm>
            <a:off x="2848963" y="267933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 xmlns:a16="http://schemas.microsoft.com/office/drawing/2014/main" id="{C731F9AE-F723-4EEA-8D9B-500C43ECD509}"/>
              </a:ext>
            </a:extLst>
          </p:cNvPr>
          <p:cNvCxnSpPr/>
          <p:nvPr/>
        </p:nvCxnSpPr>
        <p:spPr>
          <a:xfrm>
            <a:off x="2848963" y="3318270"/>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 xmlns:a16="http://schemas.microsoft.com/office/drawing/2014/main" id="{30A4FA2E-16BF-4DD9-8E2E-75CC030CD162}"/>
              </a:ext>
            </a:extLst>
          </p:cNvPr>
          <p:cNvCxnSpPr/>
          <p:nvPr/>
        </p:nvCxnSpPr>
        <p:spPr>
          <a:xfrm>
            <a:off x="2848963" y="3957208"/>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 xmlns:a16="http://schemas.microsoft.com/office/drawing/2014/main" id="{8564B6D1-C433-4B6F-9F1E-649F7B0863D5}"/>
              </a:ext>
            </a:extLst>
          </p:cNvPr>
          <p:cNvCxnSpPr/>
          <p:nvPr/>
        </p:nvCxnSpPr>
        <p:spPr>
          <a:xfrm>
            <a:off x="2848963" y="459614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 xmlns:a16="http://schemas.microsoft.com/office/drawing/2014/main" id="{1B6E1BEA-816D-46A8-AEBC-6C13EAA5BF60}"/>
              </a:ext>
            </a:extLst>
          </p:cNvPr>
          <p:cNvCxnSpPr/>
          <p:nvPr/>
        </p:nvCxnSpPr>
        <p:spPr>
          <a:xfrm>
            <a:off x="2848963" y="5235086"/>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 xmlns:a16="http://schemas.microsoft.com/office/drawing/2014/main" id="{DADF9E70-6B26-4546-BE2B-008E3D0D3619}"/>
              </a:ext>
            </a:extLst>
          </p:cNvPr>
          <p:cNvSpPr txBox="1"/>
          <p:nvPr/>
        </p:nvSpPr>
        <p:spPr>
          <a:xfrm>
            <a:off x="2669470" y="5116543"/>
            <a:ext cx="255198" cy="246221"/>
          </a:xfrm>
          <a:prstGeom prst="rect">
            <a:avLst/>
          </a:prstGeom>
          <a:noFill/>
        </p:spPr>
        <p:txBody>
          <a:bodyPr wrap="none" rtlCol="0">
            <a:spAutoFit/>
          </a:bodyPr>
          <a:lstStyle/>
          <a:p>
            <a:pPr algn="r">
              <a:buClr>
                <a:srgbClr val="7F134C"/>
              </a:buClr>
            </a:pPr>
            <a:r>
              <a:rPr lang="en-US" sz="1000">
                <a:solidFill>
                  <a:srgbClr val="000000"/>
                </a:solidFill>
              </a:rPr>
              <a:t>0</a:t>
            </a:r>
          </a:p>
        </p:txBody>
      </p:sp>
      <p:sp>
        <p:nvSpPr>
          <p:cNvPr id="39" name="TextBox 38">
            <a:extLst>
              <a:ext uri="{FF2B5EF4-FFF2-40B4-BE49-F238E27FC236}">
                <a16:creationId xmlns="" xmlns:a16="http://schemas.microsoft.com/office/drawing/2014/main" id="{44B9AB74-725A-49A5-BA3A-BA16ABF831F2}"/>
              </a:ext>
            </a:extLst>
          </p:cNvPr>
          <p:cNvSpPr txBox="1"/>
          <p:nvPr/>
        </p:nvSpPr>
        <p:spPr>
          <a:xfrm>
            <a:off x="2669470" y="4475826"/>
            <a:ext cx="255198" cy="246221"/>
          </a:xfrm>
          <a:prstGeom prst="rect">
            <a:avLst/>
          </a:prstGeom>
          <a:noFill/>
        </p:spPr>
        <p:txBody>
          <a:bodyPr wrap="none" rtlCol="0">
            <a:spAutoFit/>
          </a:bodyPr>
          <a:lstStyle/>
          <a:p>
            <a:pPr algn="r">
              <a:buClr>
                <a:srgbClr val="7F134C"/>
              </a:buClr>
            </a:pPr>
            <a:r>
              <a:rPr lang="en-US" sz="1000">
                <a:solidFill>
                  <a:srgbClr val="000000"/>
                </a:solidFill>
              </a:rPr>
              <a:t>2</a:t>
            </a:r>
          </a:p>
        </p:txBody>
      </p:sp>
      <p:sp>
        <p:nvSpPr>
          <p:cNvPr id="40" name="TextBox 39">
            <a:extLst>
              <a:ext uri="{FF2B5EF4-FFF2-40B4-BE49-F238E27FC236}">
                <a16:creationId xmlns="" xmlns:a16="http://schemas.microsoft.com/office/drawing/2014/main" id="{BB0BCAC5-1D89-48F9-A3DD-97D067856F92}"/>
              </a:ext>
            </a:extLst>
          </p:cNvPr>
          <p:cNvSpPr txBox="1"/>
          <p:nvPr/>
        </p:nvSpPr>
        <p:spPr>
          <a:xfrm>
            <a:off x="2669470" y="3835076"/>
            <a:ext cx="255198" cy="246221"/>
          </a:xfrm>
          <a:prstGeom prst="rect">
            <a:avLst/>
          </a:prstGeom>
          <a:noFill/>
        </p:spPr>
        <p:txBody>
          <a:bodyPr wrap="none" rtlCol="0">
            <a:spAutoFit/>
          </a:bodyPr>
          <a:lstStyle/>
          <a:p>
            <a:pPr algn="r">
              <a:buClr>
                <a:srgbClr val="7F134C"/>
              </a:buClr>
            </a:pPr>
            <a:r>
              <a:rPr lang="en-US" sz="1000">
                <a:solidFill>
                  <a:srgbClr val="000000"/>
                </a:solidFill>
              </a:rPr>
              <a:t>4</a:t>
            </a:r>
          </a:p>
        </p:txBody>
      </p:sp>
      <p:sp>
        <p:nvSpPr>
          <p:cNvPr id="41" name="TextBox 40">
            <a:extLst>
              <a:ext uri="{FF2B5EF4-FFF2-40B4-BE49-F238E27FC236}">
                <a16:creationId xmlns="" xmlns:a16="http://schemas.microsoft.com/office/drawing/2014/main" id="{A32A34B6-5D46-4829-886F-456790CDB42C}"/>
              </a:ext>
            </a:extLst>
          </p:cNvPr>
          <p:cNvSpPr txBox="1"/>
          <p:nvPr/>
        </p:nvSpPr>
        <p:spPr>
          <a:xfrm>
            <a:off x="2669470" y="3194392"/>
            <a:ext cx="255198" cy="246221"/>
          </a:xfrm>
          <a:prstGeom prst="rect">
            <a:avLst/>
          </a:prstGeom>
          <a:noFill/>
        </p:spPr>
        <p:txBody>
          <a:bodyPr wrap="none" rtlCol="0">
            <a:spAutoFit/>
          </a:bodyPr>
          <a:lstStyle/>
          <a:p>
            <a:pPr algn="r">
              <a:buClr>
                <a:srgbClr val="7F134C"/>
              </a:buClr>
            </a:pPr>
            <a:r>
              <a:rPr lang="en-US" sz="1000">
                <a:solidFill>
                  <a:srgbClr val="000000"/>
                </a:solidFill>
              </a:rPr>
              <a:t>6</a:t>
            </a:r>
          </a:p>
        </p:txBody>
      </p:sp>
      <p:sp>
        <p:nvSpPr>
          <p:cNvPr id="42" name="TextBox 41">
            <a:extLst>
              <a:ext uri="{FF2B5EF4-FFF2-40B4-BE49-F238E27FC236}">
                <a16:creationId xmlns="" xmlns:a16="http://schemas.microsoft.com/office/drawing/2014/main" id="{DFA2748D-92CE-450F-B7D2-9360EA54206F}"/>
              </a:ext>
            </a:extLst>
          </p:cNvPr>
          <p:cNvSpPr txBox="1"/>
          <p:nvPr/>
        </p:nvSpPr>
        <p:spPr>
          <a:xfrm>
            <a:off x="2669470" y="2553675"/>
            <a:ext cx="255198" cy="246221"/>
          </a:xfrm>
          <a:prstGeom prst="rect">
            <a:avLst/>
          </a:prstGeom>
          <a:noFill/>
        </p:spPr>
        <p:txBody>
          <a:bodyPr wrap="none" rtlCol="0">
            <a:spAutoFit/>
          </a:bodyPr>
          <a:lstStyle/>
          <a:p>
            <a:pPr algn="r">
              <a:buClr>
                <a:srgbClr val="7F134C"/>
              </a:buClr>
            </a:pPr>
            <a:r>
              <a:rPr lang="en-US" sz="1000">
                <a:solidFill>
                  <a:srgbClr val="000000"/>
                </a:solidFill>
              </a:rPr>
              <a:t>8</a:t>
            </a:r>
          </a:p>
        </p:txBody>
      </p:sp>
      <p:sp>
        <p:nvSpPr>
          <p:cNvPr id="43" name="TextBox 42">
            <a:extLst>
              <a:ext uri="{FF2B5EF4-FFF2-40B4-BE49-F238E27FC236}">
                <a16:creationId xmlns="" xmlns:a16="http://schemas.microsoft.com/office/drawing/2014/main" id="{01218672-F504-4EE6-BFFD-4DA1C57C46BA}"/>
              </a:ext>
            </a:extLst>
          </p:cNvPr>
          <p:cNvSpPr txBox="1"/>
          <p:nvPr/>
        </p:nvSpPr>
        <p:spPr>
          <a:xfrm>
            <a:off x="2598938" y="1912919"/>
            <a:ext cx="325730" cy="246221"/>
          </a:xfrm>
          <a:prstGeom prst="rect">
            <a:avLst/>
          </a:prstGeom>
          <a:noFill/>
        </p:spPr>
        <p:txBody>
          <a:bodyPr wrap="none" rtlCol="0">
            <a:spAutoFit/>
          </a:bodyPr>
          <a:lstStyle/>
          <a:p>
            <a:pPr algn="r">
              <a:buClr>
                <a:srgbClr val="7F134C"/>
              </a:buClr>
            </a:pPr>
            <a:r>
              <a:rPr lang="en-US" sz="1000">
                <a:solidFill>
                  <a:srgbClr val="000000"/>
                </a:solidFill>
              </a:rPr>
              <a:t>10</a:t>
            </a:r>
          </a:p>
        </p:txBody>
      </p:sp>
      <p:sp>
        <p:nvSpPr>
          <p:cNvPr id="44" name="TextBox 43">
            <a:extLst>
              <a:ext uri="{FF2B5EF4-FFF2-40B4-BE49-F238E27FC236}">
                <a16:creationId xmlns="" xmlns:a16="http://schemas.microsoft.com/office/drawing/2014/main" id="{77F48E83-8F7B-4693-8CB0-C9AA56CA517B}"/>
              </a:ext>
            </a:extLst>
          </p:cNvPr>
          <p:cNvSpPr txBox="1"/>
          <p:nvPr/>
        </p:nvSpPr>
        <p:spPr>
          <a:xfrm>
            <a:off x="2598938" y="1272241"/>
            <a:ext cx="325730" cy="246221"/>
          </a:xfrm>
          <a:prstGeom prst="rect">
            <a:avLst/>
          </a:prstGeom>
          <a:noFill/>
        </p:spPr>
        <p:txBody>
          <a:bodyPr wrap="none" rtlCol="0">
            <a:spAutoFit/>
          </a:bodyPr>
          <a:lstStyle/>
          <a:p>
            <a:pPr algn="r">
              <a:buClr>
                <a:srgbClr val="7F134C"/>
              </a:buClr>
            </a:pPr>
            <a:r>
              <a:rPr lang="en-US" sz="1000">
                <a:solidFill>
                  <a:srgbClr val="000000"/>
                </a:solidFill>
              </a:rPr>
              <a:t>12</a:t>
            </a:r>
          </a:p>
        </p:txBody>
      </p:sp>
      <p:sp>
        <p:nvSpPr>
          <p:cNvPr id="45" name="TextBox 44">
            <a:extLst>
              <a:ext uri="{FF2B5EF4-FFF2-40B4-BE49-F238E27FC236}">
                <a16:creationId xmlns="" xmlns:a16="http://schemas.microsoft.com/office/drawing/2014/main" id="{140FDEAF-B1C3-4EA7-9ACE-95547ADDB96A}"/>
              </a:ext>
            </a:extLst>
          </p:cNvPr>
          <p:cNvSpPr txBox="1"/>
          <p:nvPr/>
        </p:nvSpPr>
        <p:spPr>
          <a:xfrm>
            <a:off x="2846910" y="5348415"/>
            <a:ext cx="255198" cy="246221"/>
          </a:xfrm>
          <a:prstGeom prst="rect">
            <a:avLst/>
          </a:prstGeom>
          <a:noFill/>
        </p:spPr>
        <p:txBody>
          <a:bodyPr wrap="none" rtlCol="0">
            <a:spAutoFit/>
          </a:bodyPr>
          <a:lstStyle/>
          <a:p>
            <a:pPr algn="ctr">
              <a:buClr>
                <a:srgbClr val="7F134C"/>
              </a:buClr>
            </a:pPr>
            <a:r>
              <a:rPr lang="en-US" sz="1000">
                <a:solidFill>
                  <a:srgbClr val="000000"/>
                </a:solidFill>
              </a:rPr>
              <a:t>0</a:t>
            </a:r>
          </a:p>
        </p:txBody>
      </p:sp>
      <p:cxnSp>
        <p:nvCxnSpPr>
          <p:cNvPr id="46" name="Straight Connector 45">
            <a:extLst>
              <a:ext uri="{FF2B5EF4-FFF2-40B4-BE49-F238E27FC236}">
                <a16:creationId xmlns="" xmlns:a16="http://schemas.microsoft.com/office/drawing/2014/main" id="{B6D167A0-628A-4B50-8ADD-553C92514A33}"/>
              </a:ext>
            </a:extLst>
          </p:cNvPr>
          <p:cNvCxnSpPr>
            <a:cxnSpLocks/>
          </p:cNvCxnSpPr>
          <p:nvPr/>
        </p:nvCxnSpPr>
        <p:spPr>
          <a:xfrm rot="16200000">
            <a:off x="2933705"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 xmlns:a16="http://schemas.microsoft.com/office/drawing/2014/main" id="{D24760D5-3730-4771-BC31-6EF0BF402C98}"/>
              </a:ext>
            </a:extLst>
          </p:cNvPr>
          <p:cNvCxnSpPr>
            <a:cxnSpLocks/>
          </p:cNvCxnSpPr>
          <p:nvPr/>
        </p:nvCxnSpPr>
        <p:spPr>
          <a:xfrm rot="16200000">
            <a:off x="375547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3E12F5EB-1038-412A-B66E-24D151782EEC}"/>
              </a:ext>
            </a:extLst>
          </p:cNvPr>
          <p:cNvCxnSpPr>
            <a:cxnSpLocks/>
          </p:cNvCxnSpPr>
          <p:nvPr/>
        </p:nvCxnSpPr>
        <p:spPr>
          <a:xfrm rot="16200000">
            <a:off x="458216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 xmlns:a16="http://schemas.microsoft.com/office/drawing/2014/main" id="{E98BBE55-4AE3-4546-8738-E03B72EECD7D}"/>
              </a:ext>
            </a:extLst>
          </p:cNvPr>
          <p:cNvCxnSpPr>
            <a:cxnSpLocks/>
          </p:cNvCxnSpPr>
          <p:nvPr/>
        </p:nvCxnSpPr>
        <p:spPr>
          <a:xfrm rot="16200000">
            <a:off x="5414979"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 xmlns:a16="http://schemas.microsoft.com/office/drawing/2014/main" id="{545A1B88-E0BF-4AA3-AA10-884DB681A09C}"/>
              </a:ext>
            </a:extLst>
          </p:cNvPr>
          <p:cNvCxnSpPr>
            <a:cxnSpLocks/>
          </p:cNvCxnSpPr>
          <p:nvPr/>
        </p:nvCxnSpPr>
        <p:spPr>
          <a:xfrm rot="16200000">
            <a:off x="6235711"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88C11BE0-B588-4108-BB08-60604D083C01}"/>
              </a:ext>
            </a:extLst>
          </p:cNvPr>
          <p:cNvCxnSpPr>
            <a:cxnSpLocks/>
          </p:cNvCxnSpPr>
          <p:nvPr/>
        </p:nvCxnSpPr>
        <p:spPr>
          <a:xfrm rot="16200000">
            <a:off x="7040189"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 xmlns:a16="http://schemas.microsoft.com/office/drawing/2014/main" id="{7AEFF952-BBA6-4CA1-9111-6451C7C6F9D1}"/>
              </a:ext>
            </a:extLst>
          </p:cNvPr>
          <p:cNvCxnSpPr>
            <a:cxnSpLocks/>
          </p:cNvCxnSpPr>
          <p:nvPr/>
        </p:nvCxnSpPr>
        <p:spPr>
          <a:xfrm rot="16200000">
            <a:off x="8682205"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 xmlns:a16="http://schemas.microsoft.com/office/drawing/2014/main" id="{34366D6B-1644-4D0D-B3B4-5B52B2B54DF3}"/>
              </a:ext>
            </a:extLst>
          </p:cNvPr>
          <p:cNvCxnSpPr>
            <a:cxnSpLocks/>
          </p:cNvCxnSpPr>
          <p:nvPr/>
        </p:nvCxnSpPr>
        <p:spPr>
          <a:xfrm rot="16200000">
            <a:off x="7854500" y="5317002"/>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3F164A23-02CD-4A5B-B8CC-F9EC0645AB01}"/>
              </a:ext>
            </a:extLst>
          </p:cNvPr>
          <p:cNvCxnSpPr>
            <a:cxnSpLocks/>
          </p:cNvCxnSpPr>
          <p:nvPr/>
        </p:nvCxnSpPr>
        <p:spPr>
          <a:xfrm rot="16200000">
            <a:off x="9510007" y="5317003"/>
            <a:ext cx="914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 xmlns:a16="http://schemas.microsoft.com/office/drawing/2014/main" id="{1A97941F-5E2F-47E4-8BE9-1B42275C840D}"/>
              </a:ext>
            </a:extLst>
          </p:cNvPr>
          <p:cNvSpPr txBox="1"/>
          <p:nvPr/>
        </p:nvSpPr>
        <p:spPr>
          <a:xfrm>
            <a:off x="3673598" y="5348415"/>
            <a:ext cx="255198" cy="246221"/>
          </a:xfrm>
          <a:prstGeom prst="rect">
            <a:avLst/>
          </a:prstGeom>
          <a:noFill/>
        </p:spPr>
        <p:txBody>
          <a:bodyPr wrap="none" rtlCol="0">
            <a:spAutoFit/>
          </a:bodyPr>
          <a:lstStyle/>
          <a:p>
            <a:pPr algn="ctr">
              <a:buClr>
                <a:srgbClr val="7F134C"/>
              </a:buClr>
            </a:pPr>
            <a:r>
              <a:rPr lang="en-US" sz="1000">
                <a:solidFill>
                  <a:srgbClr val="000000"/>
                </a:solidFill>
              </a:rPr>
              <a:t>4</a:t>
            </a:r>
          </a:p>
        </p:txBody>
      </p:sp>
      <p:sp>
        <p:nvSpPr>
          <p:cNvPr id="56" name="TextBox 55">
            <a:extLst>
              <a:ext uri="{FF2B5EF4-FFF2-40B4-BE49-F238E27FC236}">
                <a16:creationId xmlns="" xmlns:a16="http://schemas.microsoft.com/office/drawing/2014/main" id="{D63932D0-6745-49E7-8984-22AEFC743280}"/>
              </a:ext>
            </a:extLst>
          </p:cNvPr>
          <p:cNvSpPr txBox="1"/>
          <p:nvPr/>
        </p:nvSpPr>
        <p:spPr>
          <a:xfrm>
            <a:off x="4500314" y="5348415"/>
            <a:ext cx="255199" cy="246221"/>
          </a:xfrm>
          <a:prstGeom prst="rect">
            <a:avLst/>
          </a:prstGeom>
          <a:noFill/>
        </p:spPr>
        <p:txBody>
          <a:bodyPr wrap="square" rtlCol="0">
            <a:spAutoFit/>
          </a:bodyPr>
          <a:lstStyle/>
          <a:p>
            <a:pPr algn="ctr">
              <a:buClr>
                <a:srgbClr val="7F134C"/>
              </a:buClr>
            </a:pPr>
            <a:r>
              <a:rPr lang="en-US" sz="1000">
                <a:solidFill>
                  <a:srgbClr val="000000"/>
                </a:solidFill>
              </a:rPr>
              <a:t>8</a:t>
            </a:r>
          </a:p>
        </p:txBody>
      </p:sp>
      <p:sp>
        <p:nvSpPr>
          <p:cNvPr id="57" name="TextBox 56">
            <a:extLst>
              <a:ext uri="{FF2B5EF4-FFF2-40B4-BE49-F238E27FC236}">
                <a16:creationId xmlns="" xmlns:a16="http://schemas.microsoft.com/office/drawing/2014/main" id="{F38A3FCC-183E-4362-AB4C-CCAFA1789C24}"/>
              </a:ext>
            </a:extLst>
          </p:cNvPr>
          <p:cNvSpPr txBox="1">
            <a:spLocks/>
          </p:cNvSpPr>
          <p:nvPr/>
        </p:nvSpPr>
        <p:spPr>
          <a:xfrm>
            <a:off x="5277819" y="5348396"/>
            <a:ext cx="365760" cy="246221"/>
          </a:xfrm>
          <a:prstGeom prst="rect">
            <a:avLst/>
          </a:prstGeom>
          <a:noFill/>
        </p:spPr>
        <p:txBody>
          <a:bodyPr wrap="square" rtlCol="0">
            <a:spAutoFit/>
          </a:bodyPr>
          <a:lstStyle/>
          <a:p>
            <a:pPr algn="ctr">
              <a:buClr>
                <a:srgbClr val="7F134C"/>
              </a:buClr>
            </a:pPr>
            <a:r>
              <a:rPr lang="en-US" sz="1000">
                <a:solidFill>
                  <a:srgbClr val="000000"/>
                </a:solidFill>
              </a:rPr>
              <a:t>12</a:t>
            </a:r>
          </a:p>
        </p:txBody>
      </p:sp>
      <p:sp>
        <p:nvSpPr>
          <p:cNvPr id="58" name="TextBox 57">
            <a:extLst>
              <a:ext uri="{FF2B5EF4-FFF2-40B4-BE49-F238E27FC236}">
                <a16:creationId xmlns="" xmlns:a16="http://schemas.microsoft.com/office/drawing/2014/main" id="{96C85B94-EE38-4450-83BF-5A910F81FCDE}"/>
              </a:ext>
            </a:extLst>
          </p:cNvPr>
          <p:cNvSpPr txBox="1"/>
          <p:nvPr/>
        </p:nvSpPr>
        <p:spPr>
          <a:xfrm>
            <a:off x="6098551" y="5348395"/>
            <a:ext cx="365760" cy="246221"/>
          </a:xfrm>
          <a:prstGeom prst="rect">
            <a:avLst/>
          </a:prstGeom>
          <a:noFill/>
        </p:spPr>
        <p:txBody>
          <a:bodyPr wrap="square" rtlCol="0">
            <a:spAutoFit/>
          </a:bodyPr>
          <a:lstStyle/>
          <a:p>
            <a:pPr algn="ctr">
              <a:buClr>
                <a:srgbClr val="7F134C"/>
              </a:buClr>
            </a:pPr>
            <a:r>
              <a:rPr lang="en-US" sz="1000">
                <a:solidFill>
                  <a:srgbClr val="000000"/>
                </a:solidFill>
              </a:rPr>
              <a:t>16</a:t>
            </a:r>
          </a:p>
        </p:txBody>
      </p:sp>
      <p:sp>
        <p:nvSpPr>
          <p:cNvPr id="59" name="TextBox 58">
            <a:extLst>
              <a:ext uri="{FF2B5EF4-FFF2-40B4-BE49-F238E27FC236}">
                <a16:creationId xmlns="" xmlns:a16="http://schemas.microsoft.com/office/drawing/2014/main" id="{590A0077-E0F3-41C4-A46A-45BB9FD4AD6D}"/>
              </a:ext>
            </a:extLst>
          </p:cNvPr>
          <p:cNvSpPr txBox="1"/>
          <p:nvPr/>
        </p:nvSpPr>
        <p:spPr>
          <a:xfrm>
            <a:off x="6903029" y="5348395"/>
            <a:ext cx="365760" cy="246221"/>
          </a:xfrm>
          <a:prstGeom prst="rect">
            <a:avLst/>
          </a:prstGeom>
          <a:noFill/>
        </p:spPr>
        <p:txBody>
          <a:bodyPr wrap="square" rtlCol="0">
            <a:spAutoFit/>
          </a:bodyPr>
          <a:lstStyle/>
          <a:p>
            <a:pPr algn="ctr">
              <a:buClr>
                <a:srgbClr val="7F134C"/>
              </a:buClr>
            </a:pPr>
            <a:r>
              <a:rPr lang="en-US" sz="1000">
                <a:solidFill>
                  <a:srgbClr val="000000"/>
                </a:solidFill>
              </a:rPr>
              <a:t>20</a:t>
            </a:r>
          </a:p>
        </p:txBody>
      </p:sp>
      <p:sp>
        <p:nvSpPr>
          <p:cNvPr id="60" name="TextBox 59">
            <a:extLst>
              <a:ext uri="{FF2B5EF4-FFF2-40B4-BE49-F238E27FC236}">
                <a16:creationId xmlns="" xmlns:a16="http://schemas.microsoft.com/office/drawing/2014/main" id="{08898D3B-CAE6-497E-AC06-E53FD7BA5469}"/>
              </a:ext>
            </a:extLst>
          </p:cNvPr>
          <p:cNvSpPr txBox="1"/>
          <p:nvPr/>
        </p:nvSpPr>
        <p:spPr>
          <a:xfrm>
            <a:off x="7717340" y="5348395"/>
            <a:ext cx="365760" cy="246221"/>
          </a:xfrm>
          <a:prstGeom prst="rect">
            <a:avLst/>
          </a:prstGeom>
          <a:noFill/>
        </p:spPr>
        <p:txBody>
          <a:bodyPr wrap="square" rtlCol="0">
            <a:spAutoFit/>
          </a:bodyPr>
          <a:lstStyle/>
          <a:p>
            <a:pPr algn="ctr">
              <a:buClr>
                <a:srgbClr val="7F134C"/>
              </a:buClr>
            </a:pPr>
            <a:r>
              <a:rPr lang="en-US" sz="1000">
                <a:solidFill>
                  <a:srgbClr val="000000"/>
                </a:solidFill>
              </a:rPr>
              <a:t>24</a:t>
            </a:r>
          </a:p>
        </p:txBody>
      </p:sp>
      <p:sp>
        <p:nvSpPr>
          <p:cNvPr id="61" name="TextBox 60">
            <a:extLst>
              <a:ext uri="{FF2B5EF4-FFF2-40B4-BE49-F238E27FC236}">
                <a16:creationId xmlns="" xmlns:a16="http://schemas.microsoft.com/office/drawing/2014/main" id="{8401CF8C-9E6F-424F-BAEA-9ECECEB20F0E}"/>
              </a:ext>
            </a:extLst>
          </p:cNvPr>
          <p:cNvSpPr txBox="1"/>
          <p:nvPr/>
        </p:nvSpPr>
        <p:spPr>
          <a:xfrm>
            <a:off x="8545045" y="5348395"/>
            <a:ext cx="365760" cy="246221"/>
          </a:xfrm>
          <a:prstGeom prst="rect">
            <a:avLst/>
          </a:prstGeom>
          <a:noFill/>
        </p:spPr>
        <p:txBody>
          <a:bodyPr wrap="square" rtlCol="0">
            <a:spAutoFit/>
          </a:bodyPr>
          <a:lstStyle/>
          <a:p>
            <a:pPr algn="ctr">
              <a:buClr>
                <a:srgbClr val="7F134C"/>
              </a:buClr>
            </a:pPr>
            <a:r>
              <a:rPr lang="en-US" sz="1000">
                <a:solidFill>
                  <a:srgbClr val="000000"/>
                </a:solidFill>
              </a:rPr>
              <a:t>28</a:t>
            </a:r>
          </a:p>
        </p:txBody>
      </p:sp>
      <p:sp>
        <p:nvSpPr>
          <p:cNvPr id="62" name="TextBox 61">
            <a:extLst>
              <a:ext uri="{FF2B5EF4-FFF2-40B4-BE49-F238E27FC236}">
                <a16:creationId xmlns="" xmlns:a16="http://schemas.microsoft.com/office/drawing/2014/main" id="{091F5ABF-97F7-4F60-A196-37C326FA502D}"/>
              </a:ext>
            </a:extLst>
          </p:cNvPr>
          <p:cNvSpPr txBox="1"/>
          <p:nvPr/>
        </p:nvSpPr>
        <p:spPr>
          <a:xfrm>
            <a:off x="9383973" y="5348395"/>
            <a:ext cx="365760" cy="246221"/>
          </a:xfrm>
          <a:prstGeom prst="rect">
            <a:avLst/>
          </a:prstGeom>
          <a:noFill/>
        </p:spPr>
        <p:txBody>
          <a:bodyPr wrap="square" rtlCol="0">
            <a:spAutoFit/>
          </a:bodyPr>
          <a:lstStyle/>
          <a:p>
            <a:pPr algn="ctr">
              <a:buClr>
                <a:srgbClr val="7F134C"/>
              </a:buClr>
            </a:pPr>
            <a:r>
              <a:rPr lang="en-US" sz="1000">
                <a:solidFill>
                  <a:srgbClr val="000000"/>
                </a:solidFill>
              </a:rPr>
              <a:t>32</a:t>
            </a:r>
          </a:p>
        </p:txBody>
      </p:sp>
      <p:sp>
        <p:nvSpPr>
          <p:cNvPr id="63" name="TextBox 62">
            <a:extLst>
              <a:ext uri="{FF2B5EF4-FFF2-40B4-BE49-F238E27FC236}">
                <a16:creationId xmlns="" xmlns:a16="http://schemas.microsoft.com/office/drawing/2014/main" id="{8D8FE80A-7BEB-414C-9647-4BBC2F89B6BD}"/>
              </a:ext>
            </a:extLst>
          </p:cNvPr>
          <p:cNvSpPr txBox="1"/>
          <p:nvPr/>
        </p:nvSpPr>
        <p:spPr>
          <a:xfrm>
            <a:off x="5064176" y="5569489"/>
            <a:ext cx="2440271" cy="276999"/>
          </a:xfrm>
          <a:prstGeom prst="rect">
            <a:avLst/>
          </a:prstGeom>
          <a:noFill/>
        </p:spPr>
        <p:txBody>
          <a:bodyPr wrap="square" rtlCol="0">
            <a:spAutoFit/>
          </a:bodyPr>
          <a:lstStyle/>
          <a:p>
            <a:pPr algn="ctr">
              <a:buClr>
                <a:srgbClr val="7F134C"/>
              </a:buClr>
            </a:pPr>
            <a:r>
              <a:rPr lang="en-US" sz="1200" b="1">
                <a:solidFill>
                  <a:srgbClr val="000000"/>
                </a:solidFill>
              </a:rPr>
              <a:t>Months from Randomization</a:t>
            </a:r>
          </a:p>
        </p:txBody>
      </p:sp>
      <p:sp>
        <p:nvSpPr>
          <p:cNvPr id="64" name="TextBox 63">
            <a:extLst>
              <a:ext uri="{FF2B5EF4-FFF2-40B4-BE49-F238E27FC236}">
                <a16:creationId xmlns="" xmlns:a16="http://schemas.microsoft.com/office/drawing/2014/main" id="{46D2A8E1-58BD-49FD-825C-B247F8C89F53}"/>
              </a:ext>
            </a:extLst>
          </p:cNvPr>
          <p:cNvSpPr txBox="1"/>
          <p:nvPr/>
        </p:nvSpPr>
        <p:spPr>
          <a:xfrm rot="16200000">
            <a:off x="1406647" y="3100020"/>
            <a:ext cx="2035548" cy="276999"/>
          </a:xfrm>
          <a:prstGeom prst="rect">
            <a:avLst/>
          </a:prstGeom>
          <a:noFill/>
        </p:spPr>
        <p:txBody>
          <a:bodyPr wrap="square" rtlCol="0">
            <a:spAutoFit/>
          </a:bodyPr>
          <a:lstStyle/>
          <a:p>
            <a:pPr algn="ctr">
              <a:buClr>
                <a:srgbClr val="7F134C"/>
              </a:buClr>
            </a:pPr>
            <a:r>
              <a:rPr lang="en-US" sz="1200" b="1">
                <a:solidFill>
                  <a:srgbClr val="000000"/>
                </a:solidFill>
              </a:rPr>
              <a:t>Cumulative Incidence %</a:t>
            </a:r>
          </a:p>
        </p:txBody>
      </p:sp>
      <p:sp>
        <p:nvSpPr>
          <p:cNvPr id="65" name="TextBox 64">
            <a:extLst>
              <a:ext uri="{FF2B5EF4-FFF2-40B4-BE49-F238E27FC236}">
                <a16:creationId xmlns="" xmlns:a16="http://schemas.microsoft.com/office/drawing/2014/main" id="{0F5DABAE-90D6-4239-B62D-FCA901F9F5F7}"/>
              </a:ext>
            </a:extLst>
          </p:cNvPr>
          <p:cNvSpPr txBox="1">
            <a:spLocks/>
          </p:cNvSpPr>
          <p:nvPr/>
        </p:nvSpPr>
        <p:spPr>
          <a:xfrm>
            <a:off x="2103039" y="5602264"/>
            <a:ext cx="546623" cy="246221"/>
          </a:xfrm>
          <a:prstGeom prst="rect">
            <a:avLst/>
          </a:prstGeom>
          <a:noFill/>
        </p:spPr>
        <p:txBody>
          <a:bodyPr wrap="none" lIns="0" rIns="0" rtlCol="0">
            <a:spAutoFit/>
          </a:bodyPr>
          <a:lstStyle/>
          <a:p>
            <a:pPr algn="r">
              <a:buClr>
                <a:srgbClr val="7F134C"/>
              </a:buClr>
            </a:pPr>
            <a:r>
              <a:rPr lang="en-US" sz="1000" b="1">
                <a:solidFill>
                  <a:srgbClr val="000000"/>
                </a:solidFill>
              </a:rPr>
              <a:t>N at Risk</a:t>
            </a:r>
          </a:p>
        </p:txBody>
      </p:sp>
      <p:grpSp>
        <p:nvGrpSpPr>
          <p:cNvPr id="76" name="Group 75">
            <a:extLst>
              <a:ext uri="{FF2B5EF4-FFF2-40B4-BE49-F238E27FC236}">
                <a16:creationId xmlns="" xmlns:a16="http://schemas.microsoft.com/office/drawing/2014/main" id="{3AB544A3-7854-4DB5-9EBA-6C0C28B43014}"/>
              </a:ext>
            </a:extLst>
          </p:cNvPr>
          <p:cNvGrpSpPr/>
          <p:nvPr/>
        </p:nvGrpSpPr>
        <p:grpSpPr>
          <a:xfrm>
            <a:off x="10052599" y="2398657"/>
            <a:ext cx="1258452" cy="973312"/>
            <a:chOff x="10080189" y="2806377"/>
            <a:chExt cx="1258452" cy="973312"/>
          </a:xfrm>
        </p:grpSpPr>
        <p:pic>
          <p:nvPicPr>
            <p:cNvPr id="6" name="Picture 7" descr="A picture containing drawing&#10;&#10;Description automatically generated">
              <a:extLst>
                <a:ext uri="{FF2B5EF4-FFF2-40B4-BE49-F238E27FC236}">
                  <a16:creationId xmlns="" xmlns:a16="http://schemas.microsoft.com/office/drawing/2014/main" id="{927A39E5-5128-42CD-A9DA-9B0B1C46BADD}"/>
                </a:ext>
              </a:extLst>
            </p:cNvPr>
            <p:cNvPicPr>
              <a:picLocks noChangeAspect="1"/>
            </p:cNvPicPr>
            <p:nvPr/>
          </p:nvPicPr>
          <p:blipFill>
            <a:blip r:embed="rId3"/>
            <a:stretch>
              <a:fillRect/>
            </a:stretch>
          </p:blipFill>
          <p:spPr>
            <a:xfrm>
              <a:off x="10163869" y="2806377"/>
              <a:ext cx="1153582" cy="973312"/>
            </a:xfrm>
            <a:prstGeom prst="rect">
              <a:avLst/>
            </a:prstGeom>
          </p:spPr>
        </p:pic>
        <p:sp>
          <p:nvSpPr>
            <p:cNvPr id="66" name="TextBox 65">
              <a:extLst>
                <a:ext uri="{FF2B5EF4-FFF2-40B4-BE49-F238E27FC236}">
                  <a16:creationId xmlns="" xmlns:a16="http://schemas.microsoft.com/office/drawing/2014/main" id="{73AE57CD-1CD7-4B26-A98E-4CEB5B0693D8}"/>
                </a:ext>
              </a:extLst>
            </p:cNvPr>
            <p:cNvSpPr txBox="1"/>
            <p:nvPr/>
          </p:nvSpPr>
          <p:spPr>
            <a:xfrm>
              <a:off x="10080189" y="2831600"/>
              <a:ext cx="1258452"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9870" indent="-229870" algn="ctr">
                <a:buClr>
                  <a:srgbClr val="7F134C"/>
                </a:buClr>
                <a:buFont typeface="Arial" panose="020B0604020202020204" pitchFamily="34" charset="0"/>
                <a:buNone/>
              </a:pPr>
              <a:r>
                <a:rPr lang="en-US" sz="1600" b="1">
                  <a:solidFill>
                    <a:srgbClr val="FFFFFF"/>
                  </a:solidFill>
                </a:rPr>
                <a:t>31%</a:t>
              </a:r>
              <a:r>
                <a:rPr lang="en-US" sz="1600">
                  <a:solidFill>
                    <a:srgbClr val="000000"/>
                  </a:solidFill>
                  <a:cs typeface="Arial"/>
                </a:rPr>
                <a:t>​</a:t>
              </a:r>
              <a:endParaRPr lang="en-US">
                <a:solidFill>
                  <a:srgbClr val="000000"/>
                </a:solidFill>
                <a:cs typeface="Arial" panose="020B0604020202020204"/>
              </a:endParaRPr>
            </a:p>
            <a:p>
              <a:pPr marL="229870" indent="-229870" algn="ctr">
                <a:buClr>
                  <a:srgbClr val="7F134C"/>
                </a:buClr>
                <a:buFont typeface="Arial" panose="020B0604020202020204" pitchFamily="34" charset="0"/>
                <a:buNone/>
              </a:pPr>
              <a:r>
                <a:rPr lang="en-US" sz="1600" b="1">
                  <a:solidFill>
                    <a:srgbClr val="FFFFFF"/>
                  </a:solidFill>
                </a:rPr>
                <a:t>RRR</a:t>
              </a:r>
              <a:endParaRPr lang="en-US" sz="1600">
                <a:solidFill>
                  <a:srgbClr val="000000"/>
                </a:solidFill>
                <a:cs typeface="Arial" panose="020B0604020202020204"/>
              </a:endParaRPr>
            </a:p>
          </p:txBody>
        </p:sp>
      </p:grpSp>
      <p:sp>
        <p:nvSpPr>
          <p:cNvPr id="71" name="Freeform: Shape 70">
            <a:extLst>
              <a:ext uri="{FF2B5EF4-FFF2-40B4-BE49-F238E27FC236}">
                <a16:creationId xmlns="" xmlns:a16="http://schemas.microsoft.com/office/drawing/2014/main" id="{E75399E9-53F2-4F9A-A987-F0F1BC9F60CE}"/>
              </a:ext>
            </a:extLst>
          </p:cNvPr>
          <p:cNvSpPr/>
          <p:nvPr/>
        </p:nvSpPr>
        <p:spPr>
          <a:xfrm>
            <a:off x="2995924" y="2479185"/>
            <a:ext cx="6557029" cy="2756985"/>
          </a:xfrm>
          <a:custGeom>
            <a:avLst/>
            <a:gdLst>
              <a:gd name="connsiteX0" fmla="*/ 0 w 6557029"/>
              <a:gd name="connsiteY0" fmla="*/ 2756985 h 2756985"/>
              <a:gd name="connsiteX1" fmla="*/ 119469 w 6557029"/>
              <a:gd name="connsiteY1" fmla="*/ 2756985 h 2756985"/>
              <a:gd name="connsiteX2" fmla="*/ 119469 w 6557029"/>
              <a:gd name="connsiteY2" fmla="*/ 2743200 h 2756985"/>
              <a:gd name="connsiteX3" fmla="*/ 188394 w 6557029"/>
              <a:gd name="connsiteY3" fmla="*/ 2743200 h 2756985"/>
              <a:gd name="connsiteX4" fmla="*/ 188394 w 6557029"/>
              <a:gd name="connsiteY4" fmla="*/ 2729415 h 2756985"/>
              <a:gd name="connsiteX5" fmla="*/ 284888 w 6557029"/>
              <a:gd name="connsiteY5" fmla="*/ 2729415 h 2756985"/>
              <a:gd name="connsiteX6" fmla="*/ 284888 w 6557029"/>
              <a:gd name="connsiteY6" fmla="*/ 2706441 h 2756985"/>
              <a:gd name="connsiteX7" fmla="*/ 390572 w 6557029"/>
              <a:gd name="connsiteY7" fmla="*/ 2706441 h 2756985"/>
              <a:gd name="connsiteX8" fmla="*/ 390572 w 6557029"/>
              <a:gd name="connsiteY8" fmla="*/ 2692656 h 2756985"/>
              <a:gd name="connsiteX9" fmla="*/ 431927 w 6557029"/>
              <a:gd name="connsiteY9" fmla="*/ 2692656 h 2756985"/>
              <a:gd name="connsiteX10" fmla="*/ 431927 w 6557029"/>
              <a:gd name="connsiteY10" fmla="*/ 2660491 h 2756985"/>
              <a:gd name="connsiteX11" fmla="*/ 546802 w 6557029"/>
              <a:gd name="connsiteY11" fmla="*/ 2660491 h 2756985"/>
              <a:gd name="connsiteX12" fmla="*/ 546802 w 6557029"/>
              <a:gd name="connsiteY12" fmla="*/ 2646706 h 2756985"/>
              <a:gd name="connsiteX13" fmla="*/ 744386 w 6557029"/>
              <a:gd name="connsiteY13" fmla="*/ 2646706 h 2756985"/>
              <a:gd name="connsiteX14" fmla="*/ 744386 w 6557029"/>
              <a:gd name="connsiteY14" fmla="*/ 2614541 h 2756985"/>
              <a:gd name="connsiteX15" fmla="*/ 804120 w 6557029"/>
              <a:gd name="connsiteY15" fmla="*/ 2614541 h 2756985"/>
              <a:gd name="connsiteX16" fmla="*/ 804120 w 6557029"/>
              <a:gd name="connsiteY16" fmla="*/ 2591566 h 2756985"/>
              <a:gd name="connsiteX17" fmla="*/ 877640 w 6557029"/>
              <a:gd name="connsiteY17" fmla="*/ 2591566 h 2756985"/>
              <a:gd name="connsiteX18" fmla="*/ 877640 w 6557029"/>
              <a:gd name="connsiteY18" fmla="*/ 2573186 h 2756985"/>
              <a:gd name="connsiteX19" fmla="*/ 964944 w 6557029"/>
              <a:gd name="connsiteY19" fmla="*/ 2573186 h 2756985"/>
              <a:gd name="connsiteX20" fmla="*/ 964944 w 6557029"/>
              <a:gd name="connsiteY20" fmla="*/ 2559401 h 2756985"/>
              <a:gd name="connsiteX21" fmla="*/ 1015489 w 6557029"/>
              <a:gd name="connsiteY21" fmla="*/ 2559401 h 2756985"/>
              <a:gd name="connsiteX22" fmla="*/ 1015489 w 6557029"/>
              <a:gd name="connsiteY22" fmla="*/ 2545616 h 2756985"/>
              <a:gd name="connsiteX23" fmla="*/ 1061439 w 6557029"/>
              <a:gd name="connsiteY23" fmla="*/ 2545616 h 2756985"/>
              <a:gd name="connsiteX24" fmla="*/ 1061439 w 6557029"/>
              <a:gd name="connsiteY24" fmla="*/ 2522642 h 2756985"/>
              <a:gd name="connsiteX25" fmla="*/ 1093604 w 6557029"/>
              <a:gd name="connsiteY25" fmla="*/ 2522642 h 2756985"/>
              <a:gd name="connsiteX26" fmla="*/ 1098199 w 6557029"/>
              <a:gd name="connsiteY26" fmla="*/ 2518047 h 2756985"/>
              <a:gd name="connsiteX27" fmla="*/ 1157933 w 6557029"/>
              <a:gd name="connsiteY27" fmla="*/ 2518047 h 2756985"/>
              <a:gd name="connsiteX28" fmla="*/ 1157933 w 6557029"/>
              <a:gd name="connsiteY28" fmla="*/ 2499667 h 2756985"/>
              <a:gd name="connsiteX29" fmla="*/ 1217668 w 6557029"/>
              <a:gd name="connsiteY29" fmla="*/ 2499667 h 2756985"/>
              <a:gd name="connsiteX30" fmla="*/ 1217668 w 6557029"/>
              <a:gd name="connsiteY30" fmla="*/ 2485882 h 2756985"/>
              <a:gd name="connsiteX31" fmla="*/ 1277403 w 6557029"/>
              <a:gd name="connsiteY31" fmla="*/ 2485882 h 2756985"/>
              <a:gd name="connsiteX32" fmla="*/ 1277403 w 6557029"/>
              <a:gd name="connsiteY32" fmla="*/ 2467502 h 2756985"/>
              <a:gd name="connsiteX33" fmla="*/ 1346327 w 6557029"/>
              <a:gd name="connsiteY33" fmla="*/ 2467502 h 2756985"/>
              <a:gd name="connsiteX34" fmla="*/ 1355517 w 6557029"/>
              <a:gd name="connsiteY34" fmla="*/ 2458312 h 2756985"/>
              <a:gd name="connsiteX35" fmla="*/ 1424442 w 6557029"/>
              <a:gd name="connsiteY35" fmla="*/ 2458312 h 2756985"/>
              <a:gd name="connsiteX36" fmla="*/ 1424442 w 6557029"/>
              <a:gd name="connsiteY36" fmla="*/ 2421552 h 2756985"/>
              <a:gd name="connsiteX37" fmla="*/ 1470392 w 6557029"/>
              <a:gd name="connsiteY37" fmla="*/ 2421552 h 2756985"/>
              <a:gd name="connsiteX38" fmla="*/ 1470392 w 6557029"/>
              <a:gd name="connsiteY38" fmla="*/ 2389387 h 2756985"/>
              <a:gd name="connsiteX39" fmla="*/ 1488771 w 6557029"/>
              <a:gd name="connsiteY39" fmla="*/ 2389387 h 2756985"/>
              <a:gd name="connsiteX40" fmla="*/ 1488771 w 6557029"/>
              <a:gd name="connsiteY40" fmla="*/ 2357223 h 2756985"/>
              <a:gd name="connsiteX41" fmla="*/ 1557696 w 6557029"/>
              <a:gd name="connsiteY41" fmla="*/ 2357223 h 2756985"/>
              <a:gd name="connsiteX42" fmla="*/ 1557696 w 6557029"/>
              <a:gd name="connsiteY42" fmla="*/ 2329653 h 2756985"/>
              <a:gd name="connsiteX43" fmla="*/ 1773660 w 6557029"/>
              <a:gd name="connsiteY43" fmla="*/ 2329653 h 2756985"/>
              <a:gd name="connsiteX44" fmla="*/ 1773660 w 6557029"/>
              <a:gd name="connsiteY44" fmla="*/ 2311273 h 2756985"/>
              <a:gd name="connsiteX45" fmla="*/ 1828800 w 6557029"/>
              <a:gd name="connsiteY45" fmla="*/ 2311273 h 2756985"/>
              <a:gd name="connsiteX46" fmla="*/ 1828800 w 6557029"/>
              <a:gd name="connsiteY46" fmla="*/ 2288298 h 2756985"/>
              <a:gd name="connsiteX47" fmla="*/ 1879344 w 6557029"/>
              <a:gd name="connsiteY47" fmla="*/ 2288298 h 2756985"/>
              <a:gd name="connsiteX48" fmla="*/ 1879344 w 6557029"/>
              <a:gd name="connsiteY48" fmla="*/ 2251538 h 2756985"/>
              <a:gd name="connsiteX49" fmla="*/ 1939079 w 6557029"/>
              <a:gd name="connsiteY49" fmla="*/ 2251538 h 2756985"/>
              <a:gd name="connsiteX50" fmla="*/ 1939079 w 6557029"/>
              <a:gd name="connsiteY50" fmla="*/ 2223968 h 2756985"/>
              <a:gd name="connsiteX51" fmla="*/ 1952864 w 6557029"/>
              <a:gd name="connsiteY51" fmla="*/ 2223968 h 2756985"/>
              <a:gd name="connsiteX52" fmla="*/ 1952864 w 6557029"/>
              <a:gd name="connsiteY52" fmla="*/ 2205588 h 2756985"/>
              <a:gd name="connsiteX53" fmla="*/ 2003409 w 6557029"/>
              <a:gd name="connsiteY53" fmla="*/ 2205588 h 2756985"/>
              <a:gd name="connsiteX54" fmla="*/ 2003409 w 6557029"/>
              <a:gd name="connsiteY54" fmla="*/ 2187208 h 2756985"/>
              <a:gd name="connsiteX55" fmla="*/ 2076928 w 6557029"/>
              <a:gd name="connsiteY55" fmla="*/ 2187208 h 2756985"/>
              <a:gd name="connsiteX56" fmla="*/ 2076928 w 6557029"/>
              <a:gd name="connsiteY56" fmla="*/ 2159639 h 2756985"/>
              <a:gd name="connsiteX57" fmla="*/ 2095308 w 6557029"/>
              <a:gd name="connsiteY57" fmla="*/ 2159639 h 2756985"/>
              <a:gd name="connsiteX58" fmla="*/ 2095308 w 6557029"/>
              <a:gd name="connsiteY58" fmla="*/ 2145854 h 2756985"/>
              <a:gd name="connsiteX59" fmla="*/ 2145853 w 6557029"/>
              <a:gd name="connsiteY59" fmla="*/ 2145854 h 2756985"/>
              <a:gd name="connsiteX60" fmla="*/ 2145853 w 6557029"/>
              <a:gd name="connsiteY60" fmla="*/ 2122879 h 2756985"/>
              <a:gd name="connsiteX61" fmla="*/ 2200993 w 6557029"/>
              <a:gd name="connsiteY61" fmla="*/ 2122879 h 2756985"/>
              <a:gd name="connsiteX62" fmla="*/ 2200993 w 6557029"/>
              <a:gd name="connsiteY62" fmla="*/ 2104499 h 2756985"/>
              <a:gd name="connsiteX63" fmla="*/ 2214778 w 6557029"/>
              <a:gd name="connsiteY63" fmla="*/ 2104499 h 2756985"/>
              <a:gd name="connsiteX64" fmla="*/ 2214778 w 6557029"/>
              <a:gd name="connsiteY64" fmla="*/ 2049359 h 2756985"/>
              <a:gd name="connsiteX65" fmla="*/ 2228562 w 6557029"/>
              <a:gd name="connsiteY65" fmla="*/ 2049359 h 2756985"/>
              <a:gd name="connsiteX66" fmla="*/ 2228562 w 6557029"/>
              <a:gd name="connsiteY66" fmla="*/ 2017194 h 2756985"/>
              <a:gd name="connsiteX67" fmla="*/ 2311272 w 6557029"/>
              <a:gd name="connsiteY67" fmla="*/ 2017194 h 2756985"/>
              <a:gd name="connsiteX68" fmla="*/ 2311272 w 6557029"/>
              <a:gd name="connsiteY68" fmla="*/ 1998814 h 2756985"/>
              <a:gd name="connsiteX69" fmla="*/ 2334247 w 6557029"/>
              <a:gd name="connsiteY69" fmla="*/ 1998814 h 2756985"/>
              <a:gd name="connsiteX70" fmla="*/ 2334247 w 6557029"/>
              <a:gd name="connsiteY70" fmla="*/ 1985030 h 2756985"/>
              <a:gd name="connsiteX71" fmla="*/ 2380197 w 6557029"/>
              <a:gd name="connsiteY71" fmla="*/ 1985030 h 2756985"/>
              <a:gd name="connsiteX72" fmla="*/ 2380197 w 6557029"/>
              <a:gd name="connsiteY72" fmla="*/ 1966650 h 2756985"/>
              <a:gd name="connsiteX73" fmla="*/ 2398577 w 6557029"/>
              <a:gd name="connsiteY73" fmla="*/ 1966650 h 2756985"/>
              <a:gd name="connsiteX74" fmla="*/ 2398577 w 6557029"/>
              <a:gd name="connsiteY74" fmla="*/ 1943675 h 2756985"/>
              <a:gd name="connsiteX75" fmla="*/ 2412361 w 6557029"/>
              <a:gd name="connsiteY75" fmla="*/ 1943675 h 2756985"/>
              <a:gd name="connsiteX76" fmla="*/ 2412361 w 6557029"/>
              <a:gd name="connsiteY76" fmla="*/ 1929890 h 2756985"/>
              <a:gd name="connsiteX77" fmla="*/ 2499666 w 6557029"/>
              <a:gd name="connsiteY77" fmla="*/ 1929890 h 2756985"/>
              <a:gd name="connsiteX78" fmla="*/ 2499666 w 6557029"/>
              <a:gd name="connsiteY78" fmla="*/ 1916105 h 2756985"/>
              <a:gd name="connsiteX79" fmla="*/ 2706440 w 6557029"/>
              <a:gd name="connsiteY79" fmla="*/ 1916105 h 2756985"/>
              <a:gd name="connsiteX80" fmla="*/ 2706440 w 6557029"/>
              <a:gd name="connsiteY80" fmla="*/ 1897725 h 2756985"/>
              <a:gd name="connsiteX81" fmla="*/ 2734010 w 6557029"/>
              <a:gd name="connsiteY81" fmla="*/ 1897725 h 2756985"/>
              <a:gd name="connsiteX82" fmla="*/ 2734010 w 6557029"/>
              <a:gd name="connsiteY82" fmla="*/ 1874750 h 2756985"/>
              <a:gd name="connsiteX83" fmla="*/ 2752390 w 6557029"/>
              <a:gd name="connsiteY83" fmla="*/ 1874750 h 2756985"/>
              <a:gd name="connsiteX84" fmla="*/ 2752390 w 6557029"/>
              <a:gd name="connsiteY84" fmla="*/ 1860965 h 2756985"/>
              <a:gd name="connsiteX85" fmla="*/ 2789149 w 6557029"/>
              <a:gd name="connsiteY85" fmla="*/ 1860965 h 2756985"/>
              <a:gd name="connsiteX86" fmla="*/ 2789149 w 6557029"/>
              <a:gd name="connsiteY86" fmla="*/ 1833395 h 2756985"/>
              <a:gd name="connsiteX87" fmla="*/ 2835099 w 6557029"/>
              <a:gd name="connsiteY87" fmla="*/ 1833395 h 2756985"/>
              <a:gd name="connsiteX88" fmla="*/ 2835099 w 6557029"/>
              <a:gd name="connsiteY88" fmla="*/ 1792041 h 2756985"/>
              <a:gd name="connsiteX89" fmla="*/ 2890239 w 6557029"/>
              <a:gd name="connsiteY89" fmla="*/ 1792041 h 2756985"/>
              <a:gd name="connsiteX90" fmla="*/ 2890239 w 6557029"/>
              <a:gd name="connsiteY90" fmla="*/ 1769066 h 2756985"/>
              <a:gd name="connsiteX91" fmla="*/ 2931594 w 6557029"/>
              <a:gd name="connsiteY91" fmla="*/ 1769066 h 2756985"/>
              <a:gd name="connsiteX92" fmla="*/ 2931594 w 6557029"/>
              <a:gd name="connsiteY92" fmla="*/ 1746091 h 2756985"/>
              <a:gd name="connsiteX93" fmla="*/ 3051063 w 6557029"/>
              <a:gd name="connsiteY93" fmla="*/ 1746091 h 2756985"/>
              <a:gd name="connsiteX94" fmla="*/ 3051063 w 6557029"/>
              <a:gd name="connsiteY94" fmla="*/ 1718521 h 2756985"/>
              <a:gd name="connsiteX95" fmla="*/ 3101608 w 6557029"/>
              <a:gd name="connsiteY95" fmla="*/ 1718521 h 2756985"/>
              <a:gd name="connsiteX96" fmla="*/ 3101608 w 6557029"/>
              <a:gd name="connsiteY96" fmla="*/ 1695546 h 2756985"/>
              <a:gd name="connsiteX97" fmla="*/ 3115393 w 6557029"/>
              <a:gd name="connsiteY97" fmla="*/ 1695546 h 2756985"/>
              <a:gd name="connsiteX98" fmla="*/ 3115393 w 6557029"/>
              <a:gd name="connsiteY98" fmla="*/ 1677166 h 2756985"/>
              <a:gd name="connsiteX99" fmla="*/ 3211887 w 6557029"/>
              <a:gd name="connsiteY99" fmla="*/ 1677166 h 2756985"/>
              <a:gd name="connsiteX100" fmla="*/ 3211887 w 6557029"/>
              <a:gd name="connsiteY100" fmla="*/ 1645001 h 2756985"/>
              <a:gd name="connsiteX101" fmla="*/ 3253242 w 6557029"/>
              <a:gd name="connsiteY101" fmla="*/ 1645001 h 2756985"/>
              <a:gd name="connsiteX102" fmla="*/ 3253242 w 6557029"/>
              <a:gd name="connsiteY102" fmla="*/ 1626622 h 2756985"/>
              <a:gd name="connsiteX103" fmla="*/ 3331356 w 6557029"/>
              <a:gd name="connsiteY103" fmla="*/ 1626622 h 2756985"/>
              <a:gd name="connsiteX104" fmla="*/ 3345141 w 6557029"/>
              <a:gd name="connsiteY104" fmla="*/ 1612837 h 2756985"/>
              <a:gd name="connsiteX105" fmla="*/ 3437041 w 6557029"/>
              <a:gd name="connsiteY105" fmla="*/ 1612837 h 2756985"/>
              <a:gd name="connsiteX106" fmla="*/ 3437041 w 6557029"/>
              <a:gd name="connsiteY106" fmla="*/ 1589862 h 2756985"/>
              <a:gd name="connsiteX107" fmla="*/ 3464611 w 6557029"/>
              <a:gd name="connsiteY107" fmla="*/ 1589862 h 2756985"/>
              <a:gd name="connsiteX108" fmla="*/ 3464611 w 6557029"/>
              <a:gd name="connsiteY108" fmla="*/ 1571482 h 2756985"/>
              <a:gd name="connsiteX109" fmla="*/ 3496775 w 6557029"/>
              <a:gd name="connsiteY109" fmla="*/ 1571482 h 2756985"/>
              <a:gd name="connsiteX110" fmla="*/ 3496775 w 6557029"/>
              <a:gd name="connsiteY110" fmla="*/ 1557697 h 2756985"/>
              <a:gd name="connsiteX111" fmla="*/ 3524345 w 6557029"/>
              <a:gd name="connsiteY111" fmla="*/ 1557697 h 2756985"/>
              <a:gd name="connsiteX112" fmla="*/ 3524345 w 6557029"/>
              <a:gd name="connsiteY112" fmla="*/ 1539317 h 2756985"/>
              <a:gd name="connsiteX113" fmla="*/ 3694359 w 6557029"/>
              <a:gd name="connsiteY113" fmla="*/ 1539317 h 2756985"/>
              <a:gd name="connsiteX114" fmla="*/ 3694359 w 6557029"/>
              <a:gd name="connsiteY114" fmla="*/ 1511747 h 2756985"/>
              <a:gd name="connsiteX115" fmla="*/ 3781664 w 6557029"/>
              <a:gd name="connsiteY115" fmla="*/ 1511747 h 2756985"/>
              <a:gd name="connsiteX116" fmla="*/ 3781664 w 6557029"/>
              <a:gd name="connsiteY116" fmla="*/ 1484177 h 2756985"/>
              <a:gd name="connsiteX117" fmla="*/ 3832209 w 6557029"/>
              <a:gd name="connsiteY117" fmla="*/ 1484177 h 2756985"/>
              <a:gd name="connsiteX118" fmla="*/ 3832209 w 6557029"/>
              <a:gd name="connsiteY118" fmla="*/ 1456607 h 2756985"/>
              <a:gd name="connsiteX119" fmla="*/ 3868968 w 6557029"/>
              <a:gd name="connsiteY119" fmla="*/ 1456607 h 2756985"/>
              <a:gd name="connsiteX120" fmla="*/ 3868968 w 6557029"/>
              <a:gd name="connsiteY120" fmla="*/ 1452012 h 2756985"/>
              <a:gd name="connsiteX121" fmla="*/ 3951678 w 6557029"/>
              <a:gd name="connsiteY121" fmla="*/ 1452012 h 2756985"/>
              <a:gd name="connsiteX122" fmla="*/ 3951678 w 6557029"/>
              <a:gd name="connsiteY122" fmla="*/ 1433633 h 2756985"/>
              <a:gd name="connsiteX123" fmla="*/ 4002223 w 6557029"/>
              <a:gd name="connsiteY123" fmla="*/ 1433633 h 2756985"/>
              <a:gd name="connsiteX124" fmla="*/ 4002223 w 6557029"/>
              <a:gd name="connsiteY124" fmla="*/ 1406063 h 2756985"/>
              <a:gd name="connsiteX125" fmla="*/ 4057362 w 6557029"/>
              <a:gd name="connsiteY125" fmla="*/ 1406063 h 2756985"/>
              <a:gd name="connsiteX126" fmla="*/ 4057362 w 6557029"/>
              <a:gd name="connsiteY126" fmla="*/ 1373898 h 2756985"/>
              <a:gd name="connsiteX127" fmla="*/ 4112502 w 6557029"/>
              <a:gd name="connsiteY127" fmla="*/ 1373898 h 2756985"/>
              <a:gd name="connsiteX128" fmla="*/ 4112502 w 6557029"/>
              <a:gd name="connsiteY128" fmla="*/ 1346328 h 2756985"/>
              <a:gd name="connsiteX129" fmla="*/ 4130882 w 6557029"/>
              <a:gd name="connsiteY129" fmla="*/ 1346328 h 2756985"/>
              <a:gd name="connsiteX130" fmla="*/ 4130882 w 6557029"/>
              <a:gd name="connsiteY130" fmla="*/ 1332543 h 2756985"/>
              <a:gd name="connsiteX131" fmla="*/ 4167642 w 6557029"/>
              <a:gd name="connsiteY131" fmla="*/ 1332543 h 2756985"/>
              <a:gd name="connsiteX132" fmla="*/ 4167642 w 6557029"/>
              <a:gd name="connsiteY132" fmla="*/ 1323353 h 2756985"/>
              <a:gd name="connsiteX133" fmla="*/ 4190617 w 6557029"/>
              <a:gd name="connsiteY133" fmla="*/ 1323353 h 2756985"/>
              <a:gd name="connsiteX134" fmla="*/ 4190617 w 6557029"/>
              <a:gd name="connsiteY134" fmla="*/ 1304973 h 2756985"/>
              <a:gd name="connsiteX135" fmla="*/ 4351441 w 6557029"/>
              <a:gd name="connsiteY135" fmla="*/ 1304973 h 2756985"/>
              <a:gd name="connsiteX136" fmla="*/ 4351441 w 6557029"/>
              <a:gd name="connsiteY136" fmla="*/ 1286593 h 2756985"/>
              <a:gd name="connsiteX137" fmla="*/ 4401986 w 6557029"/>
              <a:gd name="connsiteY137" fmla="*/ 1286593 h 2756985"/>
              <a:gd name="connsiteX138" fmla="*/ 4401986 w 6557029"/>
              <a:gd name="connsiteY138" fmla="*/ 1263618 h 2756985"/>
              <a:gd name="connsiteX139" fmla="*/ 4438745 w 6557029"/>
              <a:gd name="connsiteY139" fmla="*/ 1263618 h 2756985"/>
              <a:gd name="connsiteX140" fmla="*/ 4438745 w 6557029"/>
              <a:gd name="connsiteY140" fmla="*/ 1240644 h 2756985"/>
              <a:gd name="connsiteX141" fmla="*/ 4461720 w 6557029"/>
              <a:gd name="connsiteY141" fmla="*/ 1240644 h 2756985"/>
              <a:gd name="connsiteX142" fmla="*/ 4461720 w 6557029"/>
              <a:gd name="connsiteY142" fmla="*/ 1203884 h 2756985"/>
              <a:gd name="connsiteX143" fmla="*/ 4535240 w 6557029"/>
              <a:gd name="connsiteY143" fmla="*/ 1203884 h 2756985"/>
              <a:gd name="connsiteX144" fmla="*/ 4535240 w 6557029"/>
              <a:gd name="connsiteY144" fmla="*/ 1185504 h 2756985"/>
              <a:gd name="connsiteX145" fmla="*/ 4696064 w 6557029"/>
              <a:gd name="connsiteY145" fmla="*/ 1185504 h 2756985"/>
              <a:gd name="connsiteX146" fmla="*/ 4696064 w 6557029"/>
              <a:gd name="connsiteY146" fmla="*/ 1162529 h 2756985"/>
              <a:gd name="connsiteX147" fmla="*/ 4737419 w 6557029"/>
              <a:gd name="connsiteY147" fmla="*/ 1162529 h 2756985"/>
              <a:gd name="connsiteX148" fmla="*/ 4737419 w 6557029"/>
              <a:gd name="connsiteY148" fmla="*/ 1134959 h 2756985"/>
              <a:gd name="connsiteX149" fmla="*/ 4751204 w 6557029"/>
              <a:gd name="connsiteY149" fmla="*/ 1134959 h 2756985"/>
              <a:gd name="connsiteX150" fmla="*/ 4751204 w 6557029"/>
              <a:gd name="connsiteY150" fmla="*/ 1111984 h 2756985"/>
              <a:gd name="connsiteX151" fmla="*/ 4925813 w 6557029"/>
              <a:gd name="connsiteY151" fmla="*/ 1111984 h 2756985"/>
              <a:gd name="connsiteX152" fmla="*/ 4925813 w 6557029"/>
              <a:gd name="connsiteY152" fmla="*/ 1089009 h 2756985"/>
              <a:gd name="connsiteX153" fmla="*/ 4962572 w 6557029"/>
              <a:gd name="connsiteY153" fmla="*/ 1089009 h 2756985"/>
              <a:gd name="connsiteX154" fmla="*/ 4962572 w 6557029"/>
              <a:gd name="connsiteY154" fmla="*/ 1056845 h 2756985"/>
              <a:gd name="connsiteX155" fmla="*/ 4962572 w 6557029"/>
              <a:gd name="connsiteY155" fmla="*/ 1056845 h 2756985"/>
              <a:gd name="connsiteX156" fmla="*/ 4994737 w 6557029"/>
              <a:gd name="connsiteY156" fmla="*/ 1024680 h 2756985"/>
              <a:gd name="connsiteX157" fmla="*/ 5059067 w 6557029"/>
              <a:gd name="connsiteY157" fmla="*/ 1024680 h 2756985"/>
              <a:gd name="connsiteX158" fmla="*/ 5059067 w 6557029"/>
              <a:gd name="connsiteY158" fmla="*/ 1006300 h 2756985"/>
              <a:gd name="connsiteX159" fmla="*/ 5100422 w 6557029"/>
              <a:gd name="connsiteY159" fmla="*/ 1006300 h 2756985"/>
              <a:gd name="connsiteX160" fmla="*/ 5100422 w 6557029"/>
              <a:gd name="connsiteY160" fmla="*/ 964945 h 2756985"/>
              <a:gd name="connsiteX161" fmla="*/ 5137182 w 6557029"/>
              <a:gd name="connsiteY161" fmla="*/ 964945 h 2756985"/>
              <a:gd name="connsiteX162" fmla="*/ 5137182 w 6557029"/>
              <a:gd name="connsiteY162" fmla="*/ 941970 h 2756985"/>
              <a:gd name="connsiteX163" fmla="*/ 5169346 w 6557029"/>
              <a:gd name="connsiteY163" fmla="*/ 941970 h 2756985"/>
              <a:gd name="connsiteX164" fmla="*/ 5169346 w 6557029"/>
              <a:gd name="connsiteY164" fmla="*/ 923590 h 2756985"/>
              <a:gd name="connsiteX165" fmla="*/ 5169346 w 6557029"/>
              <a:gd name="connsiteY165" fmla="*/ 923590 h 2756985"/>
              <a:gd name="connsiteX166" fmla="*/ 5196915 w 6557029"/>
              <a:gd name="connsiteY166" fmla="*/ 896021 h 2756985"/>
              <a:gd name="connsiteX167" fmla="*/ 5252056 w 6557029"/>
              <a:gd name="connsiteY167" fmla="*/ 896021 h 2756985"/>
              <a:gd name="connsiteX168" fmla="*/ 5252056 w 6557029"/>
              <a:gd name="connsiteY168" fmla="*/ 882236 h 2756985"/>
              <a:gd name="connsiteX169" fmla="*/ 5316386 w 6557029"/>
              <a:gd name="connsiteY169" fmla="*/ 882236 h 2756985"/>
              <a:gd name="connsiteX170" fmla="*/ 5316386 w 6557029"/>
              <a:gd name="connsiteY170" fmla="*/ 804121 h 2756985"/>
              <a:gd name="connsiteX171" fmla="*/ 5334765 w 6557029"/>
              <a:gd name="connsiteY171" fmla="*/ 804121 h 2756985"/>
              <a:gd name="connsiteX172" fmla="*/ 5334765 w 6557029"/>
              <a:gd name="connsiteY172" fmla="*/ 785741 h 2756985"/>
              <a:gd name="connsiteX173" fmla="*/ 5348550 w 6557029"/>
              <a:gd name="connsiteY173" fmla="*/ 785741 h 2756985"/>
              <a:gd name="connsiteX174" fmla="*/ 5348550 w 6557029"/>
              <a:gd name="connsiteY174" fmla="*/ 785741 h 2756985"/>
              <a:gd name="connsiteX175" fmla="*/ 5348550 w 6557029"/>
              <a:gd name="connsiteY175" fmla="*/ 758171 h 2756985"/>
              <a:gd name="connsiteX176" fmla="*/ 5449640 w 6557029"/>
              <a:gd name="connsiteY176" fmla="*/ 758171 h 2756985"/>
              <a:gd name="connsiteX177" fmla="*/ 5449640 w 6557029"/>
              <a:gd name="connsiteY177" fmla="*/ 739791 h 2756985"/>
              <a:gd name="connsiteX178" fmla="*/ 5481805 w 6557029"/>
              <a:gd name="connsiteY178" fmla="*/ 739791 h 2756985"/>
              <a:gd name="connsiteX179" fmla="*/ 5481805 w 6557029"/>
              <a:gd name="connsiteY179" fmla="*/ 707627 h 2756985"/>
              <a:gd name="connsiteX180" fmla="*/ 5592084 w 6557029"/>
              <a:gd name="connsiteY180" fmla="*/ 707627 h 2756985"/>
              <a:gd name="connsiteX181" fmla="*/ 5592084 w 6557029"/>
              <a:gd name="connsiteY181" fmla="*/ 707627 h 2756985"/>
              <a:gd name="connsiteX182" fmla="*/ 5592084 w 6557029"/>
              <a:gd name="connsiteY182" fmla="*/ 675462 h 2756985"/>
              <a:gd name="connsiteX183" fmla="*/ 5670199 w 6557029"/>
              <a:gd name="connsiteY183" fmla="*/ 675462 h 2756985"/>
              <a:gd name="connsiteX184" fmla="*/ 5670199 w 6557029"/>
              <a:gd name="connsiteY184" fmla="*/ 652487 h 2756985"/>
              <a:gd name="connsiteX185" fmla="*/ 5711553 w 6557029"/>
              <a:gd name="connsiteY185" fmla="*/ 652487 h 2756985"/>
              <a:gd name="connsiteX186" fmla="*/ 5711553 w 6557029"/>
              <a:gd name="connsiteY186" fmla="*/ 624917 h 2756985"/>
              <a:gd name="connsiteX187" fmla="*/ 5762098 w 6557029"/>
              <a:gd name="connsiteY187" fmla="*/ 624917 h 2756985"/>
              <a:gd name="connsiteX188" fmla="*/ 5762098 w 6557029"/>
              <a:gd name="connsiteY188" fmla="*/ 597347 h 2756985"/>
              <a:gd name="connsiteX189" fmla="*/ 5798858 w 6557029"/>
              <a:gd name="connsiteY189" fmla="*/ 597347 h 2756985"/>
              <a:gd name="connsiteX190" fmla="*/ 5798858 w 6557029"/>
              <a:gd name="connsiteY190" fmla="*/ 560587 h 2756985"/>
              <a:gd name="connsiteX191" fmla="*/ 5840213 w 6557029"/>
              <a:gd name="connsiteY191" fmla="*/ 560587 h 2756985"/>
              <a:gd name="connsiteX192" fmla="*/ 5840213 w 6557029"/>
              <a:gd name="connsiteY192" fmla="*/ 533017 h 2756985"/>
              <a:gd name="connsiteX193" fmla="*/ 5863188 w 6557029"/>
              <a:gd name="connsiteY193" fmla="*/ 533017 h 2756985"/>
              <a:gd name="connsiteX194" fmla="*/ 5863188 w 6557029"/>
              <a:gd name="connsiteY194" fmla="*/ 482473 h 2756985"/>
              <a:gd name="connsiteX195" fmla="*/ 5890757 w 6557029"/>
              <a:gd name="connsiteY195" fmla="*/ 482473 h 2756985"/>
              <a:gd name="connsiteX196" fmla="*/ 5890757 w 6557029"/>
              <a:gd name="connsiteY196" fmla="*/ 431928 h 2756985"/>
              <a:gd name="connsiteX197" fmla="*/ 5982657 w 6557029"/>
              <a:gd name="connsiteY197" fmla="*/ 431928 h 2756985"/>
              <a:gd name="connsiteX198" fmla="*/ 5982657 w 6557029"/>
              <a:gd name="connsiteY198" fmla="*/ 408953 h 2756985"/>
              <a:gd name="connsiteX199" fmla="*/ 6033202 w 6557029"/>
              <a:gd name="connsiteY199" fmla="*/ 408953 h 2756985"/>
              <a:gd name="connsiteX200" fmla="*/ 6033202 w 6557029"/>
              <a:gd name="connsiteY200" fmla="*/ 358408 h 2756985"/>
              <a:gd name="connsiteX201" fmla="*/ 6111316 w 6557029"/>
              <a:gd name="connsiteY201" fmla="*/ 358408 h 2756985"/>
              <a:gd name="connsiteX202" fmla="*/ 6111316 w 6557029"/>
              <a:gd name="connsiteY202" fmla="*/ 275699 h 2756985"/>
              <a:gd name="connsiteX203" fmla="*/ 6189431 w 6557029"/>
              <a:gd name="connsiteY203" fmla="*/ 275699 h 2756985"/>
              <a:gd name="connsiteX204" fmla="*/ 6189431 w 6557029"/>
              <a:gd name="connsiteY204" fmla="*/ 234344 h 2756985"/>
              <a:gd name="connsiteX205" fmla="*/ 6235381 w 6557029"/>
              <a:gd name="connsiteY205" fmla="*/ 234344 h 2756985"/>
              <a:gd name="connsiteX206" fmla="*/ 6235381 w 6557029"/>
              <a:gd name="connsiteY206" fmla="*/ 174609 h 2756985"/>
              <a:gd name="connsiteX207" fmla="*/ 6313495 w 6557029"/>
              <a:gd name="connsiteY207" fmla="*/ 174609 h 2756985"/>
              <a:gd name="connsiteX208" fmla="*/ 6313495 w 6557029"/>
              <a:gd name="connsiteY208" fmla="*/ 124065 h 2756985"/>
              <a:gd name="connsiteX209" fmla="*/ 6327280 w 6557029"/>
              <a:gd name="connsiteY209" fmla="*/ 124065 h 2756985"/>
              <a:gd name="connsiteX210" fmla="*/ 6327280 w 6557029"/>
              <a:gd name="connsiteY210" fmla="*/ 73520 h 2756985"/>
              <a:gd name="connsiteX211" fmla="*/ 6511079 w 6557029"/>
              <a:gd name="connsiteY211" fmla="*/ 73520 h 2756985"/>
              <a:gd name="connsiteX212" fmla="*/ 6511079 w 6557029"/>
              <a:gd name="connsiteY212" fmla="*/ 0 h 2756985"/>
              <a:gd name="connsiteX213" fmla="*/ 6557029 w 6557029"/>
              <a:gd name="connsiteY213" fmla="*/ 0 h 275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6557029" h="2756985">
                <a:moveTo>
                  <a:pt x="0" y="2756985"/>
                </a:moveTo>
                <a:lnTo>
                  <a:pt x="119469" y="2756985"/>
                </a:lnTo>
                <a:lnTo>
                  <a:pt x="119469" y="2743200"/>
                </a:lnTo>
                <a:lnTo>
                  <a:pt x="188394" y="2743200"/>
                </a:lnTo>
                <a:lnTo>
                  <a:pt x="188394" y="2729415"/>
                </a:lnTo>
                <a:lnTo>
                  <a:pt x="284888" y="2729415"/>
                </a:lnTo>
                <a:lnTo>
                  <a:pt x="284888" y="2706441"/>
                </a:lnTo>
                <a:lnTo>
                  <a:pt x="390572" y="2706441"/>
                </a:lnTo>
                <a:lnTo>
                  <a:pt x="390572" y="2692656"/>
                </a:lnTo>
                <a:lnTo>
                  <a:pt x="431927" y="2692656"/>
                </a:lnTo>
                <a:lnTo>
                  <a:pt x="431927" y="2660491"/>
                </a:lnTo>
                <a:lnTo>
                  <a:pt x="546802" y="2660491"/>
                </a:lnTo>
                <a:lnTo>
                  <a:pt x="546802" y="2646706"/>
                </a:lnTo>
                <a:lnTo>
                  <a:pt x="744386" y="2646706"/>
                </a:lnTo>
                <a:lnTo>
                  <a:pt x="744386" y="2614541"/>
                </a:lnTo>
                <a:lnTo>
                  <a:pt x="804120" y="2614541"/>
                </a:lnTo>
                <a:lnTo>
                  <a:pt x="804120" y="2591566"/>
                </a:lnTo>
                <a:lnTo>
                  <a:pt x="877640" y="2591566"/>
                </a:lnTo>
                <a:lnTo>
                  <a:pt x="877640" y="2573186"/>
                </a:lnTo>
                <a:lnTo>
                  <a:pt x="964944" y="2573186"/>
                </a:lnTo>
                <a:lnTo>
                  <a:pt x="964944" y="2559401"/>
                </a:lnTo>
                <a:lnTo>
                  <a:pt x="1015489" y="2559401"/>
                </a:lnTo>
                <a:lnTo>
                  <a:pt x="1015489" y="2545616"/>
                </a:lnTo>
                <a:lnTo>
                  <a:pt x="1061439" y="2545616"/>
                </a:lnTo>
                <a:lnTo>
                  <a:pt x="1061439" y="2522642"/>
                </a:lnTo>
                <a:lnTo>
                  <a:pt x="1093604" y="2522642"/>
                </a:lnTo>
                <a:lnTo>
                  <a:pt x="1098199" y="2518047"/>
                </a:lnTo>
                <a:lnTo>
                  <a:pt x="1157933" y="2518047"/>
                </a:lnTo>
                <a:lnTo>
                  <a:pt x="1157933" y="2499667"/>
                </a:lnTo>
                <a:lnTo>
                  <a:pt x="1217668" y="2499667"/>
                </a:lnTo>
                <a:lnTo>
                  <a:pt x="1217668" y="2485882"/>
                </a:lnTo>
                <a:lnTo>
                  <a:pt x="1277403" y="2485882"/>
                </a:lnTo>
                <a:lnTo>
                  <a:pt x="1277403" y="2467502"/>
                </a:lnTo>
                <a:lnTo>
                  <a:pt x="1346327" y="2467502"/>
                </a:lnTo>
                <a:lnTo>
                  <a:pt x="1355517" y="2458312"/>
                </a:lnTo>
                <a:lnTo>
                  <a:pt x="1424442" y="2458312"/>
                </a:lnTo>
                <a:lnTo>
                  <a:pt x="1424442" y="2421552"/>
                </a:lnTo>
                <a:lnTo>
                  <a:pt x="1470392" y="2421552"/>
                </a:lnTo>
                <a:lnTo>
                  <a:pt x="1470392" y="2389387"/>
                </a:lnTo>
                <a:lnTo>
                  <a:pt x="1488771" y="2389387"/>
                </a:lnTo>
                <a:lnTo>
                  <a:pt x="1488771" y="2357223"/>
                </a:lnTo>
                <a:lnTo>
                  <a:pt x="1557696" y="2357223"/>
                </a:lnTo>
                <a:lnTo>
                  <a:pt x="1557696" y="2329653"/>
                </a:lnTo>
                <a:lnTo>
                  <a:pt x="1773660" y="2329653"/>
                </a:lnTo>
                <a:lnTo>
                  <a:pt x="1773660" y="2311273"/>
                </a:lnTo>
                <a:lnTo>
                  <a:pt x="1828800" y="2311273"/>
                </a:lnTo>
                <a:lnTo>
                  <a:pt x="1828800" y="2288298"/>
                </a:lnTo>
                <a:lnTo>
                  <a:pt x="1879344" y="2288298"/>
                </a:lnTo>
                <a:lnTo>
                  <a:pt x="1879344" y="2251538"/>
                </a:lnTo>
                <a:lnTo>
                  <a:pt x="1939079" y="2251538"/>
                </a:lnTo>
                <a:lnTo>
                  <a:pt x="1939079" y="2223968"/>
                </a:lnTo>
                <a:lnTo>
                  <a:pt x="1952864" y="2223968"/>
                </a:lnTo>
                <a:lnTo>
                  <a:pt x="1952864" y="2205588"/>
                </a:lnTo>
                <a:lnTo>
                  <a:pt x="2003409" y="2205588"/>
                </a:lnTo>
                <a:lnTo>
                  <a:pt x="2003409" y="2187208"/>
                </a:lnTo>
                <a:lnTo>
                  <a:pt x="2076928" y="2187208"/>
                </a:lnTo>
                <a:lnTo>
                  <a:pt x="2076928" y="2159639"/>
                </a:lnTo>
                <a:lnTo>
                  <a:pt x="2095308" y="2159639"/>
                </a:lnTo>
                <a:lnTo>
                  <a:pt x="2095308" y="2145854"/>
                </a:lnTo>
                <a:lnTo>
                  <a:pt x="2145853" y="2145854"/>
                </a:lnTo>
                <a:lnTo>
                  <a:pt x="2145853" y="2122879"/>
                </a:lnTo>
                <a:lnTo>
                  <a:pt x="2200993" y="2122879"/>
                </a:lnTo>
                <a:lnTo>
                  <a:pt x="2200993" y="2104499"/>
                </a:lnTo>
                <a:lnTo>
                  <a:pt x="2214778" y="2104499"/>
                </a:lnTo>
                <a:lnTo>
                  <a:pt x="2214778" y="2049359"/>
                </a:lnTo>
                <a:lnTo>
                  <a:pt x="2228562" y="2049359"/>
                </a:lnTo>
                <a:lnTo>
                  <a:pt x="2228562" y="2017194"/>
                </a:lnTo>
                <a:lnTo>
                  <a:pt x="2311272" y="2017194"/>
                </a:lnTo>
                <a:lnTo>
                  <a:pt x="2311272" y="1998814"/>
                </a:lnTo>
                <a:lnTo>
                  <a:pt x="2334247" y="1998814"/>
                </a:lnTo>
                <a:lnTo>
                  <a:pt x="2334247" y="1985030"/>
                </a:lnTo>
                <a:lnTo>
                  <a:pt x="2380197" y="1985030"/>
                </a:lnTo>
                <a:lnTo>
                  <a:pt x="2380197" y="1966650"/>
                </a:lnTo>
                <a:lnTo>
                  <a:pt x="2398577" y="1966650"/>
                </a:lnTo>
                <a:lnTo>
                  <a:pt x="2398577" y="1943675"/>
                </a:lnTo>
                <a:lnTo>
                  <a:pt x="2412361" y="1943675"/>
                </a:lnTo>
                <a:lnTo>
                  <a:pt x="2412361" y="1929890"/>
                </a:lnTo>
                <a:lnTo>
                  <a:pt x="2499666" y="1929890"/>
                </a:lnTo>
                <a:lnTo>
                  <a:pt x="2499666" y="1916105"/>
                </a:lnTo>
                <a:lnTo>
                  <a:pt x="2706440" y="1916105"/>
                </a:lnTo>
                <a:lnTo>
                  <a:pt x="2706440" y="1897725"/>
                </a:lnTo>
                <a:lnTo>
                  <a:pt x="2734010" y="1897725"/>
                </a:lnTo>
                <a:lnTo>
                  <a:pt x="2734010" y="1874750"/>
                </a:lnTo>
                <a:lnTo>
                  <a:pt x="2752390" y="1874750"/>
                </a:lnTo>
                <a:lnTo>
                  <a:pt x="2752390" y="1860965"/>
                </a:lnTo>
                <a:lnTo>
                  <a:pt x="2789149" y="1860965"/>
                </a:lnTo>
                <a:lnTo>
                  <a:pt x="2789149" y="1833395"/>
                </a:lnTo>
                <a:lnTo>
                  <a:pt x="2835099" y="1833395"/>
                </a:lnTo>
                <a:lnTo>
                  <a:pt x="2835099" y="1792041"/>
                </a:lnTo>
                <a:lnTo>
                  <a:pt x="2890239" y="1792041"/>
                </a:lnTo>
                <a:lnTo>
                  <a:pt x="2890239" y="1769066"/>
                </a:lnTo>
                <a:lnTo>
                  <a:pt x="2931594" y="1769066"/>
                </a:lnTo>
                <a:lnTo>
                  <a:pt x="2931594" y="1746091"/>
                </a:lnTo>
                <a:lnTo>
                  <a:pt x="3051063" y="1746091"/>
                </a:lnTo>
                <a:lnTo>
                  <a:pt x="3051063" y="1718521"/>
                </a:lnTo>
                <a:lnTo>
                  <a:pt x="3101608" y="1718521"/>
                </a:lnTo>
                <a:lnTo>
                  <a:pt x="3101608" y="1695546"/>
                </a:lnTo>
                <a:lnTo>
                  <a:pt x="3115393" y="1695546"/>
                </a:lnTo>
                <a:lnTo>
                  <a:pt x="3115393" y="1677166"/>
                </a:lnTo>
                <a:lnTo>
                  <a:pt x="3211887" y="1677166"/>
                </a:lnTo>
                <a:lnTo>
                  <a:pt x="3211887" y="1645001"/>
                </a:lnTo>
                <a:lnTo>
                  <a:pt x="3253242" y="1645001"/>
                </a:lnTo>
                <a:lnTo>
                  <a:pt x="3253242" y="1626622"/>
                </a:lnTo>
                <a:lnTo>
                  <a:pt x="3331356" y="1626622"/>
                </a:lnTo>
                <a:lnTo>
                  <a:pt x="3345141" y="1612837"/>
                </a:lnTo>
                <a:lnTo>
                  <a:pt x="3437041" y="1612837"/>
                </a:lnTo>
                <a:lnTo>
                  <a:pt x="3437041" y="1589862"/>
                </a:lnTo>
                <a:lnTo>
                  <a:pt x="3464611" y="1589862"/>
                </a:lnTo>
                <a:lnTo>
                  <a:pt x="3464611" y="1571482"/>
                </a:lnTo>
                <a:lnTo>
                  <a:pt x="3496775" y="1571482"/>
                </a:lnTo>
                <a:lnTo>
                  <a:pt x="3496775" y="1557697"/>
                </a:lnTo>
                <a:lnTo>
                  <a:pt x="3524345" y="1557697"/>
                </a:lnTo>
                <a:lnTo>
                  <a:pt x="3524345" y="1539317"/>
                </a:lnTo>
                <a:lnTo>
                  <a:pt x="3694359" y="1539317"/>
                </a:lnTo>
                <a:lnTo>
                  <a:pt x="3694359" y="1511747"/>
                </a:lnTo>
                <a:lnTo>
                  <a:pt x="3781664" y="1511747"/>
                </a:lnTo>
                <a:lnTo>
                  <a:pt x="3781664" y="1484177"/>
                </a:lnTo>
                <a:lnTo>
                  <a:pt x="3832209" y="1484177"/>
                </a:lnTo>
                <a:lnTo>
                  <a:pt x="3832209" y="1456607"/>
                </a:lnTo>
                <a:lnTo>
                  <a:pt x="3868968" y="1456607"/>
                </a:lnTo>
                <a:lnTo>
                  <a:pt x="3868968" y="1452012"/>
                </a:lnTo>
                <a:lnTo>
                  <a:pt x="3951678" y="1452012"/>
                </a:lnTo>
                <a:lnTo>
                  <a:pt x="3951678" y="1433633"/>
                </a:lnTo>
                <a:lnTo>
                  <a:pt x="4002223" y="1433633"/>
                </a:lnTo>
                <a:lnTo>
                  <a:pt x="4002223" y="1406063"/>
                </a:lnTo>
                <a:lnTo>
                  <a:pt x="4057362" y="1406063"/>
                </a:lnTo>
                <a:lnTo>
                  <a:pt x="4057362" y="1373898"/>
                </a:lnTo>
                <a:lnTo>
                  <a:pt x="4112502" y="1373898"/>
                </a:lnTo>
                <a:lnTo>
                  <a:pt x="4112502" y="1346328"/>
                </a:lnTo>
                <a:lnTo>
                  <a:pt x="4130882" y="1346328"/>
                </a:lnTo>
                <a:lnTo>
                  <a:pt x="4130882" y="1332543"/>
                </a:lnTo>
                <a:lnTo>
                  <a:pt x="4167642" y="1332543"/>
                </a:lnTo>
                <a:lnTo>
                  <a:pt x="4167642" y="1323353"/>
                </a:lnTo>
                <a:lnTo>
                  <a:pt x="4190617" y="1323353"/>
                </a:lnTo>
                <a:lnTo>
                  <a:pt x="4190617" y="1304973"/>
                </a:lnTo>
                <a:lnTo>
                  <a:pt x="4351441" y="1304973"/>
                </a:lnTo>
                <a:lnTo>
                  <a:pt x="4351441" y="1286593"/>
                </a:lnTo>
                <a:lnTo>
                  <a:pt x="4401986" y="1286593"/>
                </a:lnTo>
                <a:lnTo>
                  <a:pt x="4401986" y="1263618"/>
                </a:lnTo>
                <a:lnTo>
                  <a:pt x="4438745" y="1263618"/>
                </a:lnTo>
                <a:lnTo>
                  <a:pt x="4438745" y="1240644"/>
                </a:lnTo>
                <a:lnTo>
                  <a:pt x="4461720" y="1240644"/>
                </a:lnTo>
                <a:lnTo>
                  <a:pt x="4461720" y="1203884"/>
                </a:lnTo>
                <a:lnTo>
                  <a:pt x="4535240" y="1203884"/>
                </a:lnTo>
                <a:lnTo>
                  <a:pt x="4535240" y="1185504"/>
                </a:lnTo>
                <a:lnTo>
                  <a:pt x="4696064" y="1185504"/>
                </a:lnTo>
                <a:lnTo>
                  <a:pt x="4696064" y="1162529"/>
                </a:lnTo>
                <a:lnTo>
                  <a:pt x="4737419" y="1162529"/>
                </a:lnTo>
                <a:lnTo>
                  <a:pt x="4737419" y="1134959"/>
                </a:lnTo>
                <a:lnTo>
                  <a:pt x="4751204" y="1134959"/>
                </a:lnTo>
                <a:lnTo>
                  <a:pt x="4751204" y="1111984"/>
                </a:lnTo>
                <a:lnTo>
                  <a:pt x="4925813" y="1111984"/>
                </a:lnTo>
                <a:lnTo>
                  <a:pt x="4925813" y="1089009"/>
                </a:lnTo>
                <a:lnTo>
                  <a:pt x="4962572" y="1089009"/>
                </a:lnTo>
                <a:lnTo>
                  <a:pt x="4962572" y="1056845"/>
                </a:lnTo>
                <a:lnTo>
                  <a:pt x="4962572" y="1056845"/>
                </a:lnTo>
                <a:lnTo>
                  <a:pt x="4994737" y="1024680"/>
                </a:lnTo>
                <a:lnTo>
                  <a:pt x="5059067" y="1024680"/>
                </a:lnTo>
                <a:lnTo>
                  <a:pt x="5059067" y="1006300"/>
                </a:lnTo>
                <a:lnTo>
                  <a:pt x="5100422" y="1006300"/>
                </a:lnTo>
                <a:lnTo>
                  <a:pt x="5100422" y="964945"/>
                </a:lnTo>
                <a:lnTo>
                  <a:pt x="5137182" y="964945"/>
                </a:lnTo>
                <a:lnTo>
                  <a:pt x="5137182" y="941970"/>
                </a:lnTo>
                <a:lnTo>
                  <a:pt x="5169346" y="941970"/>
                </a:lnTo>
                <a:lnTo>
                  <a:pt x="5169346" y="923590"/>
                </a:lnTo>
                <a:lnTo>
                  <a:pt x="5169346" y="923590"/>
                </a:lnTo>
                <a:lnTo>
                  <a:pt x="5196915" y="896021"/>
                </a:lnTo>
                <a:lnTo>
                  <a:pt x="5252056" y="896021"/>
                </a:lnTo>
                <a:lnTo>
                  <a:pt x="5252056" y="882236"/>
                </a:lnTo>
                <a:lnTo>
                  <a:pt x="5316386" y="882236"/>
                </a:lnTo>
                <a:lnTo>
                  <a:pt x="5316386" y="804121"/>
                </a:lnTo>
                <a:lnTo>
                  <a:pt x="5334765" y="804121"/>
                </a:lnTo>
                <a:lnTo>
                  <a:pt x="5334765" y="785741"/>
                </a:lnTo>
                <a:lnTo>
                  <a:pt x="5348550" y="785741"/>
                </a:lnTo>
                <a:lnTo>
                  <a:pt x="5348550" y="785741"/>
                </a:lnTo>
                <a:lnTo>
                  <a:pt x="5348550" y="758171"/>
                </a:lnTo>
                <a:lnTo>
                  <a:pt x="5449640" y="758171"/>
                </a:lnTo>
                <a:lnTo>
                  <a:pt x="5449640" y="739791"/>
                </a:lnTo>
                <a:lnTo>
                  <a:pt x="5481805" y="739791"/>
                </a:lnTo>
                <a:lnTo>
                  <a:pt x="5481805" y="707627"/>
                </a:lnTo>
                <a:lnTo>
                  <a:pt x="5592084" y="707627"/>
                </a:lnTo>
                <a:lnTo>
                  <a:pt x="5592084" y="707627"/>
                </a:lnTo>
                <a:lnTo>
                  <a:pt x="5592084" y="675462"/>
                </a:lnTo>
                <a:lnTo>
                  <a:pt x="5670199" y="675462"/>
                </a:lnTo>
                <a:lnTo>
                  <a:pt x="5670199" y="652487"/>
                </a:lnTo>
                <a:lnTo>
                  <a:pt x="5711553" y="652487"/>
                </a:lnTo>
                <a:lnTo>
                  <a:pt x="5711553" y="624917"/>
                </a:lnTo>
                <a:lnTo>
                  <a:pt x="5762098" y="624917"/>
                </a:lnTo>
                <a:lnTo>
                  <a:pt x="5762098" y="597347"/>
                </a:lnTo>
                <a:lnTo>
                  <a:pt x="5798858" y="597347"/>
                </a:lnTo>
                <a:lnTo>
                  <a:pt x="5798858" y="560587"/>
                </a:lnTo>
                <a:lnTo>
                  <a:pt x="5840213" y="560587"/>
                </a:lnTo>
                <a:lnTo>
                  <a:pt x="5840213" y="533017"/>
                </a:lnTo>
                <a:lnTo>
                  <a:pt x="5863188" y="533017"/>
                </a:lnTo>
                <a:lnTo>
                  <a:pt x="5863188" y="482473"/>
                </a:lnTo>
                <a:lnTo>
                  <a:pt x="5890757" y="482473"/>
                </a:lnTo>
                <a:lnTo>
                  <a:pt x="5890757" y="431928"/>
                </a:lnTo>
                <a:lnTo>
                  <a:pt x="5982657" y="431928"/>
                </a:lnTo>
                <a:lnTo>
                  <a:pt x="5982657" y="408953"/>
                </a:lnTo>
                <a:lnTo>
                  <a:pt x="6033202" y="408953"/>
                </a:lnTo>
                <a:lnTo>
                  <a:pt x="6033202" y="358408"/>
                </a:lnTo>
                <a:lnTo>
                  <a:pt x="6111316" y="358408"/>
                </a:lnTo>
                <a:lnTo>
                  <a:pt x="6111316" y="275699"/>
                </a:lnTo>
                <a:lnTo>
                  <a:pt x="6189431" y="275699"/>
                </a:lnTo>
                <a:lnTo>
                  <a:pt x="6189431" y="234344"/>
                </a:lnTo>
                <a:lnTo>
                  <a:pt x="6235381" y="234344"/>
                </a:lnTo>
                <a:lnTo>
                  <a:pt x="6235381" y="174609"/>
                </a:lnTo>
                <a:lnTo>
                  <a:pt x="6313495" y="174609"/>
                </a:lnTo>
                <a:lnTo>
                  <a:pt x="6313495" y="124065"/>
                </a:lnTo>
                <a:lnTo>
                  <a:pt x="6327280" y="124065"/>
                </a:lnTo>
                <a:lnTo>
                  <a:pt x="6327280" y="73520"/>
                </a:lnTo>
                <a:lnTo>
                  <a:pt x="6511079" y="73520"/>
                </a:lnTo>
                <a:lnTo>
                  <a:pt x="6511079" y="0"/>
                </a:lnTo>
                <a:lnTo>
                  <a:pt x="6557029" y="0"/>
                </a:ln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73" name="Group 72">
            <a:extLst>
              <a:ext uri="{FF2B5EF4-FFF2-40B4-BE49-F238E27FC236}">
                <a16:creationId xmlns="" xmlns:a16="http://schemas.microsoft.com/office/drawing/2014/main" id="{4F310492-A283-4B76-A2C0-6ACA83BF1595}"/>
              </a:ext>
            </a:extLst>
          </p:cNvPr>
          <p:cNvGrpSpPr/>
          <p:nvPr/>
        </p:nvGrpSpPr>
        <p:grpSpPr>
          <a:xfrm>
            <a:off x="2986737" y="3444125"/>
            <a:ext cx="6566219" cy="1792040"/>
            <a:chOff x="2986734" y="3634625"/>
            <a:chExt cx="6566219" cy="1792040"/>
          </a:xfrm>
        </p:grpSpPr>
        <p:sp>
          <p:nvSpPr>
            <p:cNvPr id="74" name="Freeform: Shape 73">
              <a:extLst>
                <a:ext uri="{FF2B5EF4-FFF2-40B4-BE49-F238E27FC236}">
                  <a16:creationId xmlns="" xmlns:a16="http://schemas.microsoft.com/office/drawing/2014/main" id="{6B7A3D91-7A8F-48C4-BBFF-770FC2AA8704}"/>
                </a:ext>
              </a:extLst>
            </p:cNvPr>
            <p:cNvSpPr/>
            <p:nvPr/>
          </p:nvSpPr>
          <p:spPr>
            <a:xfrm>
              <a:off x="2986734" y="3809234"/>
              <a:ext cx="5853998" cy="1617431"/>
            </a:xfrm>
            <a:custGeom>
              <a:avLst/>
              <a:gdLst>
                <a:gd name="connsiteX0" fmla="*/ 0 w 5853998"/>
                <a:gd name="connsiteY0" fmla="*/ 1617431 h 1617431"/>
                <a:gd name="connsiteX1" fmla="*/ 137849 w 5853998"/>
                <a:gd name="connsiteY1" fmla="*/ 1617431 h 1617431"/>
                <a:gd name="connsiteX2" fmla="*/ 137849 w 5853998"/>
                <a:gd name="connsiteY2" fmla="*/ 1608241 h 1617431"/>
                <a:gd name="connsiteX3" fmla="*/ 202179 w 5853998"/>
                <a:gd name="connsiteY3" fmla="*/ 1608241 h 1617431"/>
                <a:gd name="connsiteX4" fmla="*/ 202179 w 5853998"/>
                <a:gd name="connsiteY4" fmla="*/ 1585267 h 1617431"/>
                <a:gd name="connsiteX5" fmla="*/ 294078 w 5853998"/>
                <a:gd name="connsiteY5" fmla="*/ 1585267 h 1617431"/>
                <a:gd name="connsiteX6" fmla="*/ 294078 w 5853998"/>
                <a:gd name="connsiteY6" fmla="*/ 1571482 h 1617431"/>
                <a:gd name="connsiteX7" fmla="*/ 431927 w 5853998"/>
                <a:gd name="connsiteY7" fmla="*/ 1571482 h 1617431"/>
                <a:gd name="connsiteX8" fmla="*/ 431927 w 5853998"/>
                <a:gd name="connsiteY8" fmla="*/ 1553102 h 1617431"/>
                <a:gd name="connsiteX9" fmla="*/ 468687 w 5853998"/>
                <a:gd name="connsiteY9" fmla="*/ 1553102 h 1617431"/>
                <a:gd name="connsiteX10" fmla="*/ 468687 w 5853998"/>
                <a:gd name="connsiteY10" fmla="*/ 1534722 h 1617431"/>
                <a:gd name="connsiteX11" fmla="*/ 611131 w 5853998"/>
                <a:gd name="connsiteY11" fmla="*/ 1534722 h 1617431"/>
                <a:gd name="connsiteX12" fmla="*/ 611131 w 5853998"/>
                <a:gd name="connsiteY12" fmla="*/ 1511747 h 1617431"/>
                <a:gd name="connsiteX13" fmla="*/ 703031 w 5853998"/>
                <a:gd name="connsiteY13" fmla="*/ 1511747 h 1617431"/>
                <a:gd name="connsiteX14" fmla="*/ 703031 w 5853998"/>
                <a:gd name="connsiteY14" fmla="*/ 1497962 h 1617431"/>
                <a:gd name="connsiteX15" fmla="*/ 726006 w 5853998"/>
                <a:gd name="connsiteY15" fmla="*/ 1497962 h 1617431"/>
                <a:gd name="connsiteX16" fmla="*/ 726006 w 5853998"/>
                <a:gd name="connsiteY16" fmla="*/ 1479582 h 1617431"/>
                <a:gd name="connsiteX17" fmla="*/ 804120 w 5853998"/>
                <a:gd name="connsiteY17" fmla="*/ 1479582 h 1617431"/>
                <a:gd name="connsiteX18" fmla="*/ 804120 w 5853998"/>
                <a:gd name="connsiteY18" fmla="*/ 1465797 h 1617431"/>
                <a:gd name="connsiteX19" fmla="*/ 941970 w 5853998"/>
                <a:gd name="connsiteY19" fmla="*/ 1465797 h 1617431"/>
                <a:gd name="connsiteX20" fmla="*/ 941970 w 5853998"/>
                <a:gd name="connsiteY20" fmla="*/ 1447417 h 1617431"/>
                <a:gd name="connsiteX21" fmla="*/ 1024679 w 5853998"/>
                <a:gd name="connsiteY21" fmla="*/ 1447417 h 1617431"/>
                <a:gd name="connsiteX22" fmla="*/ 1024679 w 5853998"/>
                <a:gd name="connsiteY22" fmla="*/ 1438227 h 1617431"/>
                <a:gd name="connsiteX23" fmla="*/ 1047654 w 5853998"/>
                <a:gd name="connsiteY23" fmla="*/ 1438227 h 1617431"/>
                <a:gd name="connsiteX24" fmla="*/ 1047654 w 5853998"/>
                <a:gd name="connsiteY24" fmla="*/ 1419847 h 1617431"/>
                <a:gd name="connsiteX25" fmla="*/ 1066034 w 5853998"/>
                <a:gd name="connsiteY25" fmla="*/ 1419847 h 1617431"/>
                <a:gd name="connsiteX26" fmla="*/ 1066034 w 5853998"/>
                <a:gd name="connsiteY26" fmla="*/ 1410657 h 1617431"/>
                <a:gd name="connsiteX27" fmla="*/ 1089009 w 5853998"/>
                <a:gd name="connsiteY27" fmla="*/ 1410657 h 1617431"/>
                <a:gd name="connsiteX28" fmla="*/ 1089009 w 5853998"/>
                <a:gd name="connsiteY28" fmla="*/ 1369303 h 1617431"/>
                <a:gd name="connsiteX29" fmla="*/ 1350922 w 5853998"/>
                <a:gd name="connsiteY29" fmla="*/ 1369303 h 1617431"/>
                <a:gd name="connsiteX30" fmla="*/ 1350922 w 5853998"/>
                <a:gd name="connsiteY30" fmla="*/ 1355518 h 1617431"/>
                <a:gd name="connsiteX31" fmla="*/ 1369302 w 5853998"/>
                <a:gd name="connsiteY31" fmla="*/ 1355518 h 1617431"/>
                <a:gd name="connsiteX32" fmla="*/ 1369302 w 5853998"/>
                <a:gd name="connsiteY32" fmla="*/ 1337138 h 1617431"/>
                <a:gd name="connsiteX33" fmla="*/ 1507151 w 5853998"/>
                <a:gd name="connsiteY33" fmla="*/ 1337138 h 1617431"/>
                <a:gd name="connsiteX34" fmla="*/ 1507151 w 5853998"/>
                <a:gd name="connsiteY34" fmla="*/ 1323353 h 1617431"/>
                <a:gd name="connsiteX35" fmla="*/ 1741495 w 5853998"/>
                <a:gd name="connsiteY35" fmla="*/ 1323353 h 1617431"/>
                <a:gd name="connsiteX36" fmla="*/ 1741495 w 5853998"/>
                <a:gd name="connsiteY36" fmla="*/ 1309568 h 1617431"/>
                <a:gd name="connsiteX37" fmla="*/ 1769065 w 5853998"/>
                <a:gd name="connsiteY37" fmla="*/ 1309568 h 1617431"/>
                <a:gd name="connsiteX38" fmla="*/ 1769065 w 5853998"/>
                <a:gd name="connsiteY38" fmla="*/ 1295783 h 1617431"/>
                <a:gd name="connsiteX39" fmla="*/ 1815015 w 5853998"/>
                <a:gd name="connsiteY39" fmla="*/ 1295783 h 1617431"/>
                <a:gd name="connsiteX40" fmla="*/ 1815015 w 5853998"/>
                <a:gd name="connsiteY40" fmla="*/ 1272808 h 1617431"/>
                <a:gd name="connsiteX41" fmla="*/ 2017194 w 5853998"/>
                <a:gd name="connsiteY41" fmla="*/ 1272808 h 1617431"/>
                <a:gd name="connsiteX42" fmla="*/ 2017194 w 5853998"/>
                <a:gd name="connsiteY42" fmla="*/ 1231453 h 1617431"/>
                <a:gd name="connsiteX43" fmla="*/ 2044763 w 5853998"/>
                <a:gd name="connsiteY43" fmla="*/ 1231453 h 1617431"/>
                <a:gd name="connsiteX44" fmla="*/ 2044763 w 5853998"/>
                <a:gd name="connsiteY44" fmla="*/ 1208479 h 1617431"/>
                <a:gd name="connsiteX45" fmla="*/ 2067738 w 5853998"/>
                <a:gd name="connsiteY45" fmla="*/ 1208479 h 1617431"/>
                <a:gd name="connsiteX46" fmla="*/ 2067738 w 5853998"/>
                <a:gd name="connsiteY46" fmla="*/ 1199289 h 1617431"/>
                <a:gd name="connsiteX47" fmla="*/ 2109093 w 5853998"/>
                <a:gd name="connsiteY47" fmla="*/ 1199289 h 1617431"/>
                <a:gd name="connsiteX48" fmla="*/ 2118283 w 5853998"/>
                <a:gd name="connsiteY48" fmla="*/ 1190099 h 1617431"/>
                <a:gd name="connsiteX49" fmla="*/ 2274512 w 5853998"/>
                <a:gd name="connsiteY49" fmla="*/ 1190099 h 1617431"/>
                <a:gd name="connsiteX50" fmla="*/ 2274512 w 5853998"/>
                <a:gd name="connsiteY50" fmla="*/ 1176314 h 1617431"/>
                <a:gd name="connsiteX51" fmla="*/ 2334247 w 5853998"/>
                <a:gd name="connsiteY51" fmla="*/ 1176314 h 1617431"/>
                <a:gd name="connsiteX52" fmla="*/ 2334247 w 5853998"/>
                <a:gd name="connsiteY52" fmla="*/ 1157934 h 1617431"/>
                <a:gd name="connsiteX53" fmla="*/ 2403172 w 5853998"/>
                <a:gd name="connsiteY53" fmla="*/ 1157934 h 1617431"/>
                <a:gd name="connsiteX54" fmla="*/ 2403172 w 5853998"/>
                <a:gd name="connsiteY54" fmla="*/ 1139554 h 1617431"/>
                <a:gd name="connsiteX55" fmla="*/ 2481286 w 5853998"/>
                <a:gd name="connsiteY55" fmla="*/ 1139554 h 1617431"/>
                <a:gd name="connsiteX56" fmla="*/ 2481286 w 5853998"/>
                <a:gd name="connsiteY56" fmla="*/ 1125769 h 1617431"/>
                <a:gd name="connsiteX57" fmla="*/ 2499666 w 5853998"/>
                <a:gd name="connsiteY57" fmla="*/ 1125769 h 1617431"/>
                <a:gd name="connsiteX58" fmla="*/ 2499666 w 5853998"/>
                <a:gd name="connsiteY58" fmla="*/ 1075224 h 1617431"/>
                <a:gd name="connsiteX59" fmla="*/ 2550211 w 5853998"/>
                <a:gd name="connsiteY59" fmla="*/ 1075224 h 1617431"/>
                <a:gd name="connsiteX60" fmla="*/ 2559401 w 5853998"/>
                <a:gd name="connsiteY60" fmla="*/ 1066034 h 1617431"/>
                <a:gd name="connsiteX61" fmla="*/ 2577781 w 5853998"/>
                <a:gd name="connsiteY61" fmla="*/ 1066034 h 1617431"/>
                <a:gd name="connsiteX62" fmla="*/ 2577781 w 5853998"/>
                <a:gd name="connsiteY62" fmla="*/ 1047654 h 1617431"/>
                <a:gd name="connsiteX63" fmla="*/ 2752390 w 5853998"/>
                <a:gd name="connsiteY63" fmla="*/ 1047654 h 1617431"/>
                <a:gd name="connsiteX64" fmla="*/ 2752390 w 5853998"/>
                <a:gd name="connsiteY64" fmla="*/ 1029275 h 1617431"/>
                <a:gd name="connsiteX65" fmla="*/ 2770770 w 5853998"/>
                <a:gd name="connsiteY65" fmla="*/ 1029275 h 1617431"/>
                <a:gd name="connsiteX66" fmla="*/ 2770770 w 5853998"/>
                <a:gd name="connsiteY66" fmla="*/ 1001705 h 1617431"/>
                <a:gd name="connsiteX67" fmla="*/ 2881049 w 5853998"/>
                <a:gd name="connsiteY67" fmla="*/ 1001705 h 1617431"/>
                <a:gd name="connsiteX68" fmla="*/ 2881049 w 5853998"/>
                <a:gd name="connsiteY68" fmla="*/ 983325 h 1617431"/>
                <a:gd name="connsiteX69" fmla="*/ 2931594 w 5853998"/>
                <a:gd name="connsiteY69" fmla="*/ 983325 h 1617431"/>
                <a:gd name="connsiteX70" fmla="*/ 2931594 w 5853998"/>
                <a:gd name="connsiteY70" fmla="*/ 951160 h 1617431"/>
                <a:gd name="connsiteX71" fmla="*/ 2968353 w 5853998"/>
                <a:gd name="connsiteY71" fmla="*/ 951160 h 1617431"/>
                <a:gd name="connsiteX72" fmla="*/ 2968353 w 5853998"/>
                <a:gd name="connsiteY72" fmla="*/ 941970 h 1617431"/>
                <a:gd name="connsiteX73" fmla="*/ 2977543 w 5853998"/>
                <a:gd name="connsiteY73" fmla="*/ 941970 h 1617431"/>
                <a:gd name="connsiteX74" fmla="*/ 2986733 w 5853998"/>
                <a:gd name="connsiteY74" fmla="*/ 932780 h 1617431"/>
                <a:gd name="connsiteX75" fmla="*/ 2995923 w 5853998"/>
                <a:gd name="connsiteY75" fmla="*/ 923590 h 1617431"/>
                <a:gd name="connsiteX76" fmla="*/ 2995923 w 5853998"/>
                <a:gd name="connsiteY76" fmla="*/ 909805 h 1617431"/>
                <a:gd name="connsiteX77" fmla="*/ 3069443 w 5853998"/>
                <a:gd name="connsiteY77" fmla="*/ 909805 h 1617431"/>
                <a:gd name="connsiteX78" fmla="*/ 3069443 w 5853998"/>
                <a:gd name="connsiteY78" fmla="*/ 891425 h 1617431"/>
                <a:gd name="connsiteX79" fmla="*/ 3083228 w 5853998"/>
                <a:gd name="connsiteY79" fmla="*/ 877640 h 1617431"/>
                <a:gd name="connsiteX80" fmla="*/ 3129178 w 5853998"/>
                <a:gd name="connsiteY80" fmla="*/ 877640 h 1617431"/>
                <a:gd name="connsiteX81" fmla="*/ 3129178 w 5853998"/>
                <a:gd name="connsiteY81" fmla="*/ 859260 h 1617431"/>
                <a:gd name="connsiteX82" fmla="*/ 3193507 w 5853998"/>
                <a:gd name="connsiteY82" fmla="*/ 859260 h 1617431"/>
                <a:gd name="connsiteX83" fmla="*/ 3193507 w 5853998"/>
                <a:gd name="connsiteY83" fmla="*/ 845476 h 1617431"/>
                <a:gd name="connsiteX84" fmla="*/ 3395686 w 5853998"/>
                <a:gd name="connsiteY84" fmla="*/ 845476 h 1617431"/>
                <a:gd name="connsiteX85" fmla="*/ 3395686 w 5853998"/>
                <a:gd name="connsiteY85" fmla="*/ 827096 h 1617431"/>
                <a:gd name="connsiteX86" fmla="*/ 3437041 w 5853998"/>
                <a:gd name="connsiteY86" fmla="*/ 827096 h 1617431"/>
                <a:gd name="connsiteX87" fmla="*/ 3437041 w 5853998"/>
                <a:gd name="connsiteY87" fmla="*/ 808716 h 1617431"/>
                <a:gd name="connsiteX88" fmla="*/ 3455421 w 5853998"/>
                <a:gd name="connsiteY88" fmla="*/ 808716 h 1617431"/>
                <a:gd name="connsiteX89" fmla="*/ 3455421 w 5853998"/>
                <a:gd name="connsiteY89" fmla="*/ 799526 h 1617431"/>
                <a:gd name="connsiteX90" fmla="*/ 3496776 w 5853998"/>
                <a:gd name="connsiteY90" fmla="*/ 799526 h 1617431"/>
                <a:gd name="connsiteX91" fmla="*/ 3496776 w 5853998"/>
                <a:gd name="connsiteY91" fmla="*/ 776551 h 1617431"/>
                <a:gd name="connsiteX92" fmla="*/ 3561105 w 5853998"/>
                <a:gd name="connsiteY92" fmla="*/ 776551 h 1617431"/>
                <a:gd name="connsiteX93" fmla="*/ 3561105 w 5853998"/>
                <a:gd name="connsiteY93" fmla="*/ 762766 h 1617431"/>
                <a:gd name="connsiteX94" fmla="*/ 3593270 w 5853998"/>
                <a:gd name="connsiteY94" fmla="*/ 762766 h 1617431"/>
                <a:gd name="connsiteX95" fmla="*/ 3593270 w 5853998"/>
                <a:gd name="connsiteY95" fmla="*/ 753576 h 1617431"/>
                <a:gd name="connsiteX96" fmla="*/ 3607055 w 5853998"/>
                <a:gd name="connsiteY96" fmla="*/ 753576 h 1617431"/>
                <a:gd name="connsiteX97" fmla="*/ 3607055 w 5853998"/>
                <a:gd name="connsiteY97" fmla="*/ 735196 h 1617431"/>
                <a:gd name="connsiteX98" fmla="*/ 3666790 w 5853998"/>
                <a:gd name="connsiteY98" fmla="*/ 735196 h 1617431"/>
                <a:gd name="connsiteX99" fmla="*/ 3666790 w 5853998"/>
                <a:gd name="connsiteY99" fmla="*/ 726006 h 1617431"/>
                <a:gd name="connsiteX100" fmla="*/ 3694359 w 5853998"/>
                <a:gd name="connsiteY100" fmla="*/ 726006 h 1617431"/>
                <a:gd name="connsiteX101" fmla="*/ 3694359 w 5853998"/>
                <a:gd name="connsiteY101" fmla="*/ 712221 h 1617431"/>
                <a:gd name="connsiteX102" fmla="*/ 3818424 w 5853998"/>
                <a:gd name="connsiteY102" fmla="*/ 712221 h 1617431"/>
                <a:gd name="connsiteX103" fmla="*/ 3818424 w 5853998"/>
                <a:gd name="connsiteY103" fmla="*/ 684651 h 1617431"/>
                <a:gd name="connsiteX104" fmla="*/ 3827614 w 5853998"/>
                <a:gd name="connsiteY104" fmla="*/ 684651 h 1617431"/>
                <a:gd name="connsiteX105" fmla="*/ 3827614 w 5853998"/>
                <a:gd name="connsiteY105" fmla="*/ 661677 h 1617431"/>
                <a:gd name="connsiteX106" fmla="*/ 3896538 w 5853998"/>
                <a:gd name="connsiteY106" fmla="*/ 661677 h 1617431"/>
                <a:gd name="connsiteX107" fmla="*/ 3891943 w 5853998"/>
                <a:gd name="connsiteY107" fmla="*/ 657082 h 1617431"/>
                <a:gd name="connsiteX108" fmla="*/ 3905728 w 5853998"/>
                <a:gd name="connsiteY108" fmla="*/ 657082 h 1617431"/>
                <a:gd name="connsiteX109" fmla="*/ 3905728 w 5853998"/>
                <a:gd name="connsiteY109" fmla="*/ 643297 h 1617431"/>
                <a:gd name="connsiteX110" fmla="*/ 3928703 w 5853998"/>
                <a:gd name="connsiteY110" fmla="*/ 643297 h 1617431"/>
                <a:gd name="connsiteX111" fmla="*/ 3928703 w 5853998"/>
                <a:gd name="connsiteY111" fmla="*/ 634107 h 1617431"/>
                <a:gd name="connsiteX112" fmla="*/ 3947083 w 5853998"/>
                <a:gd name="connsiteY112" fmla="*/ 615727 h 1617431"/>
                <a:gd name="connsiteX113" fmla="*/ 4038983 w 5853998"/>
                <a:gd name="connsiteY113" fmla="*/ 615727 h 1617431"/>
                <a:gd name="connsiteX114" fmla="*/ 4038983 w 5853998"/>
                <a:gd name="connsiteY114" fmla="*/ 606537 h 1617431"/>
                <a:gd name="connsiteX115" fmla="*/ 4107907 w 5853998"/>
                <a:gd name="connsiteY115" fmla="*/ 606537 h 1617431"/>
                <a:gd name="connsiteX116" fmla="*/ 4107907 w 5853998"/>
                <a:gd name="connsiteY116" fmla="*/ 588157 h 1617431"/>
                <a:gd name="connsiteX117" fmla="*/ 4140072 w 5853998"/>
                <a:gd name="connsiteY117" fmla="*/ 588157 h 1617431"/>
                <a:gd name="connsiteX118" fmla="*/ 4140072 w 5853998"/>
                <a:gd name="connsiteY118" fmla="*/ 583562 h 1617431"/>
                <a:gd name="connsiteX119" fmla="*/ 4264136 w 5853998"/>
                <a:gd name="connsiteY119" fmla="*/ 583562 h 1617431"/>
                <a:gd name="connsiteX120" fmla="*/ 4264136 w 5853998"/>
                <a:gd name="connsiteY120" fmla="*/ 565182 h 1617431"/>
                <a:gd name="connsiteX121" fmla="*/ 4319276 w 5853998"/>
                <a:gd name="connsiteY121" fmla="*/ 565182 h 1617431"/>
                <a:gd name="connsiteX122" fmla="*/ 4319276 w 5853998"/>
                <a:gd name="connsiteY122" fmla="*/ 542207 h 1617431"/>
                <a:gd name="connsiteX123" fmla="*/ 4401986 w 5853998"/>
                <a:gd name="connsiteY123" fmla="*/ 542207 h 1617431"/>
                <a:gd name="connsiteX124" fmla="*/ 4401986 w 5853998"/>
                <a:gd name="connsiteY124" fmla="*/ 528422 h 1617431"/>
                <a:gd name="connsiteX125" fmla="*/ 4415771 w 5853998"/>
                <a:gd name="connsiteY125" fmla="*/ 514637 h 1617431"/>
                <a:gd name="connsiteX126" fmla="*/ 4544430 w 5853998"/>
                <a:gd name="connsiteY126" fmla="*/ 514637 h 1617431"/>
                <a:gd name="connsiteX127" fmla="*/ 4544430 w 5853998"/>
                <a:gd name="connsiteY127" fmla="*/ 487068 h 1617431"/>
                <a:gd name="connsiteX128" fmla="*/ 4709849 w 5853998"/>
                <a:gd name="connsiteY128" fmla="*/ 487068 h 1617431"/>
                <a:gd name="connsiteX129" fmla="*/ 4719039 w 5853998"/>
                <a:gd name="connsiteY129" fmla="*/ 477878 h 1617431"/>
                <a:gd name="connsiteX130" fmla="*/ 5150967 w 5853998"/>
                <a:gd name="connsiteY130" fmla="*/ 477878 h 1617431"/>
                <a:gd name="connsiteX131" fmla="*/ 5150967 w 5853998"/>
                <a:gd name="connsiteY131" fmla="*/ 459498 h 1617431"/>
                <a:gd name="connsiteX132" fmla="*/ 5224486 w 5853998"/>
                <a:gd name="connsiteY132" fmla="*/ 459498 h 1617431"/>
                <a:gd name="connsiteX133" fmla="*/ 5224486 w 5853998"/>
                <a:gd name="connsiteY133" fmla="*/ 436523 h 1617431"/>
                <a:gd name="connsiteX134" fmla="*/ 5275031 w 5853998"/>
                <a:gd name="connsiteY134" fmla="*/ 436523 h 1617431"/>
                <a:gd name="connsiteX135" fmla="*/ 5275031 w 5853998"/>
                <a:gd name="connsiteY135" fmla="*/ 404358 h 1617431"/>
                <a:gd name="connsiteX136" fmla="*/ 5288816 w 5853998"/>
                <a:gd name="connsiteY136" fmla="*/ 390573 h 1617431"/>
                <a:gd name="connsiteX137" fmla="*/ 5288816 w 5853998"/>
                <a:gd name="connsiteY137" fmla="*/ 372193 h 1617431"/>
                <a:gd name="connsiteX138" fmla="*/ 5298006 w 5853998"/>
                <a:gd name="connsiteY138" fmla="*/ 372193 h 1617431"/>
                <a:gd name="connsiteX139" fmla="*/ 5298006 w 5853998"/>
                <a:gd name="connsiteY139" fmla="*/ 340028 h 1617431"/>
                <a:gd name="connsiteX140" fmla="*/ 5311791 w 5853998"/>
                <a:gd name="connsiteY140" fmla="*/ 340028 h 1617431"/>
                <a:gd name="connsiteX141" fmla="*/ 5311791 w 5853998"/>
                <a:gd name="connsiteY141" fmla="*/ 303269 h 1617431"/>
                <a:gd name="connsiteX142" fmla="*/ 5353145 w 5853998"/>
                <a:gd name="connsiteY142" fmla="*/ 303269 h 1617431"/>
                <a:gd name="connsiteX143" fmla="*/ 5353145 w 5853998"/>
                <a:gd name="connsiteY143" fmla="*/ 271104 h 1617431"/>
                <a:gd name="connsiteX144" fmla="*/ 5371525 w 5853998"/>
                <a:gd name="connsiteY144" fmla="*/ 271104 h 1617431"/>
                <a:gd name="connsiteX145" fmla="*/ 5371525 w 5853998"/>
                <a:gd name="connsiteY145" fmla="*/ 220559 h 1617431"/>
                <a:gd name="connsiteX146" fmla="*/ 5468020 w 5853998"/>
                <a:gd name="connsiteY146" fmla="*/ 220559 h 1617431"/>
                <a:gd name="connsiteX147" fmla="*/ 5468020 w 5853998"/>
                <a:gd name="connsiteY147" fmla="*/ 183799 h 1617431"/>
                <a:gd name="connsiteX148" fmla="*/ 5495590 w 5853998"/>
                <a:gd name="connsiteY148" fmla="*/ 183799 h 1617431"/>
                <a:gd name="connsiteX149" fmla="*/ 5495590 w 5853998"/>
                <a:gd name="connsiteY149" fmla="*/ 174609 h 1617431"/>
                <a:gd name="connsiteX150" fmla="*/ 5674794 w 5853998"/>
                <a:gd name="connsiteY150" fmla="*/ 174609 h 1617431"/>
                <a:gd name="connsiteX151" fmla="*/ 5674794 w 5853998"/>
                <a:gd name="connsiteY151" fmla="*/ 133254 h 1617431"/>
                <a:gd name="connsiteX152" fmla="*/ 5693174 w 5853998"/>
                <a:gd name="connsiteY152" fmla="*/ 133254 h 1617431"/>
                <a:gd name="connsiteX153" fmla="*/ 5693174 w 5853998"/>
                <a:gd name="connsiteY153" fmla="*/ 114875 h 1617431"/>
                <a:gd name="connsiteX154" fmla="*/ 5743718 w 5853998"/>
                <a:gd name="connsiteY154" fmla="*/ 114875 h 1617431"/>
                <a:gd name="connsiteX155" fmla="*/ 5743718 w 5853998"/>
                <a:gd name="connsiteY155" fmla="*/ 82710 h 1617431"/>
                <a:gd name="connsiteX156" fmla="*/ 5775883 w 5853998"/>
                <a:gd name="connsiteY156" fmla="*/ 82710 h 1617431"/>
                <a:gd name="connsiteX157" fmla="*/ 5775883 w 5853998"/>
                <a:gd name="connsiteY157" fmla="*/ 50545 h 1617431"/>
                <a:gd name="connsiteX158" fmla="*/ 5798858 w 5853998"/>
                <a:gd name="connsiteY158" fmla="*/ 50545 h 1617431"/>
                <a:gd name="connsiteX159" fmla="*/ 5798858 w 5853998"/>
                <a:gd name="connsiteY159" fmla="*/ 27570 h 1617431"/>
                <a:gd name="connsiteX160" fmla="*/ 5831023 w 5853998"/>
                <a:gd name="connsiteY160" fmla="*/ 27570 h 1617431"/>
                <a:gd name="connsiteX161" fmla="*/ 5831023 w 5853998"/>
                <a:gd name="connsiteY161" fmla="*/ 0 h 1617431"/>
                <a:gd name="connsiteX162" fmla="*/ 5853998 w 5853998"/>
                <a:gd name="connsiteY162" fmla="*/ 0 h 1617431"/>
                <a:gd name="connsiteX163" fmla="*/ 5853998 w 5853998"/>
                <a:gd name="connsiteY163" fmla="*/ 0 h 16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853998" h="1617431">
                  <a:moveTo>
                    <a:pt x="0" y="1617431"/>
                  </a:moveTo>
                  <a:lnTo>
                    <a:pt x="137849" y="1617431"/>
                  </a:lnTo>
                  <a:lnTo>
                    <a:pt x="137849" y="1608241"/>
                  </a:lnTo>
                  <a:lnTo>
                    <a:pt x="202179" y="1608241"/>
                  </a:lnTo>
                  <a:lnTo>
                    <a:pt x="202179" y="1585267"/>
                  </a:lnTo>
                  <a:lnTo>
                    <a:pt x="294078" y="1585267"/>
                  </a:lnTo>
                  <a:lnTo>
                    <a:pt x="294078" y="1571482"/>
                  </a:lnTo>
                  <a:lnTo>
                    <a:pt x="431927" y="1571482"/>
                  </a:lnTo>
                  <a:lnTo>
                    <a:pt x="431927" y="1553102"/>
                  </a:lnTo>
                  <a:lnTo>
                    <a:pt x="468687" y="1553102"/>
                  </a:lnTo>
                  <a:lnTo>
                    <a:pt x="468687" y="1534722"/>
                  </a:lnTo>
                  <a:lnTo>
                    <a:pt x="611131" y="1534722"/>
                  </a:lnTo>
                  <a:lnTo>
                    <a:pt x="611131" y="1511747"/>
                  </a:lnTo>
                  <a:lnTo>
                    <a:pt x="703031" y="1511747"/>
                  </a:lnTo>
                  <a:lnTo>
                    <a:pt x="703031" y="1497962"/>
                  </a:lnTo>
                  <a:lnTo>
                    <a:pt x="726006" y="1497962"/>
                  </a:lnTo>
                  <a:lnTo>
                    <a:pt x="726006" y="1479582"/>
                  </a:lnTo>
                  <a:lnTo>
                    <a:pt x="804120" y="1479582"/>
                  </a:lnTo>
                  <a:lnTo>
                    <a:pt x="804120" y="1465797"/>
                  </a:lnTo>
                  <a:lnTo>
                    <a:pt x="941970" y="1465797"/>
                  </a:lnTo>
                  <a:lnTo>
                    <a:pt x="941970" y="1447417"/>
                  </a:lnTo>
                  <a:lnTo>
                    <a:pt x="1024679" y="1447417"/>
                  </a:lnTo>
                  <a:lnTo>
                    <a:pt x="1024679" y="1438227"/>
                  </a:lnTo>
                  <a:lnTo>
                    <a:pt x="1047654" y="1438227"/>
                  </a:lnTo>
                  <a:lnTo>
                    <a:pt x="1047654" y="1419847"/>
                  </a:lnTo>
                  <a:lnTo>
                    <a:pt x="1066034" y="1419847"/>
                  </a:lnTo>
                  <a:lnTo>
                    <a:pt x="1066034" y="1410657"/>
                  </a:lnTo>
                  <a:lnTo>
                    <a:pt x="1089009" y="1410657"/>
                  </a:lnTo>
                  <a:lnTo>
                    <a:pt x="1089009" y="1369303"/>
                  </a:lnTo>
                  <a:lnTo>
                    <a:pt x="1350922" y="1369303"/>
                  </a:lnTo>
                  <a:lnTo>
                    <a:pt x="1350922" y="1355518"/>
                  </a:lnTo>
                  <a:lnTo>
                    <a:pt x="1369302" y="1355518"/>
                  </a:lnTo>
                  <a:lnTo>
                    <a:pt x="1369302" y="1337138"/>
                  </a:lnTo>
                  <a:lnTo>
                    <a:pt x="1507151" y="1337138"/>
                  </a:lnTo>
                  <a:lnTo>
                    <a:pt x="1507151" y="1323353"/>
                  </a:lnTo>
                  <a:lnTo>
                    <a:pt x="1741495" y="1323353"/>
                  </a:lnTo>
                  <a:lnTo>
                    <a:pt x="1741495" y="1309568"/>
                  </a:lnTo>
                  <a:lnTo>
                    <a:pt x="1769065" y="1309568"/>
                  </a:lnTo>
                  <a:lnTo>
                    <a:pt x="1769065" y="1295783"/>
                  </a:lnTo>
                  <a:lnTo>
                    <a:pt x="1815015" y="1295783"/>
                  </a:lnTo>
                  <a:lnTo>
                    <a:pt x="1815015" y="1272808"/>
                  </a:lnTo>
                  <a:lnTo>
                    <a:pt x="2017194" y="1272808"/>
                  </a:lnTo>
                  <a:lnTo>
                    <a:pt x="2017194" y="1231453"/>
                  </a:lnTo>
                  <a:lnTo>
                    <a:pt x="2044763" y="1231453"/>
                  </a:lnTo>
                  <a:lnTo>
                    <a:pt x="2044763" y="1208479"/>
                  </a:lnTo>
                  <a:lnTo>
                    <a:pt x="2067738" y="1208479"/>
                  </a:lnTo>
                  <a:lnTo>
                    <a:pt x="2067738" y="1199289"/>
                  </a:lnTo>
                  <a:lnTo>
                    <a:pt x="2109093" y="1199289"/>
                  </a:lnTo>
                  <a:lnTo>
                    <a:pt x="2118283" y="1190099"/>
                  </a:lnTo>
                  <a:lnTo>
                    <a:pt x="2274512" y="1190099"/>
                  </a:lnTo>
                  <a:lnTo>
                    <a:pt x="2274512" y="1176314"/>
                  </a:lnTo>
                  <a:lnTo>
                    <a:pt x="2334247" y="1176314"/>
                  </a:lnTo>
                  <a:lnTo>
                    <a:pt x="2334247" y="1157934"/>
                  </a:lnTo>
                  <a:lnTo>
                    <a:pt x="2403172" y="1157934"/>
                  </a:lnTo>
                  <a:lnTo>
                    <a:pt x="2403172" y="1139554"/>
                  </a:lnTo>
                  <a:lnTo>
                    <a:pt x="2481286" y="1139554"/>
                  </a:lnTo>
                  <a:lnTo>
                    <a:pt x="2481286" y="1125769"/>
                  </a:lnTo>
                  <a:lnTo>
                    <a:pt x="2499666" y="1125769"/>
                  </a:lnTo>
                  <a:lnTo>
                    <a:pt x="2499666" y="1075224"/>
                  </a:lnTo>
                  <a:lnTo>
                    <a:pt x="2550211" y="1075224"/>
                  </a:lnTo>
                  <a:lnTo>
                    <a:pt x="2559401" y="1066034"/>
                  </a:lnTo>
                  <a:lnTo>
                    <a:pt x="2577781" y="1066034"/>
                  </a:lnTo>
                  <a:lnTo>
                    <a:pt x="2577781" y="1047654"/>
                  </a:lnTo>
                  <a:lnTo>
                    <a:pt x="2752390" y="1047654"/>
                  </a:lnTo>
                  <a:lnTo>
                    <a:pt x="2752390" y="1029275"/>
                  </a:lnTo>
                  <a:lnTo>
                    <a:pt x="2770770" y="1029275"/>
                  </a:lnTo>
                  <a:lnTo>
                    <a:pt x="2770770" y="1001705"/>
                  </a:lnTo>
                  <a:lnTo>
                    <a:pt x="2881049" y="1001705"/>
                  </a:lnTo>
                  <a:lnTo>
                    <a:pt x="2881049" y="983325"/>
                  </a:lnTo>
                  <a:lnTo>
                    <a:pt x="2931594" y="983325"/>
                  </a:lnTo>
                  <a:lnTo>
                    <a:pt x="2931594" y="951160"/>
                  </a:lnTo>
                  <a:lnTo>
                    <a:pt x="2968353" y="951160"/>
                  </a:lnTo>
                  <a:lnTo>
                    <a:pt x="2968353" y="941970"/>
                  </a:lnTo>
                  <a:lnTo>
                    <a:pt x="2977543" y="941970"/>
                  </a:lnTo>
                  <a:lnTo>
                    <a:pt x="2986733" y="932780"/>
                  </a:lnTo>
                  <a:lnTo>
                    <a:pt x="2995923" y="923590"/>
                  </a:lnTo>
                  <a:lnTo>
                    <a:pt x="2995923" y="909805"/>
                  </a:lnTo>
                  <a:lnTo>
                    <a:pt x="3069443" y="909805"/>
                  </a:lnTo>
                  <a:lnTo>
                    <a:pt x="3069443" y="891425"/>
                  </a:lnTo>
                  <a:lnTo>
                    <a:pt x="3083228" y="877640"/>
                  </a:lnTo>
                  <a:lnTo>
                    <a:pt x="3129178" y="877640"/>
                  </a:lnTo>
                  <a:lnTo>
                    <a:pt x="3129178" y="859260"/>
                  </a:lnTo>
                  <a:lnTo>
                    <a:pt x="3193507" y="859260"/>
                  </a:lnTo>
                  <a:lnTo>
                    <a:pt x="3193507" y="845476"/>
                  </a:lnTo>
                  <a:lnTo>
                    <a:pt x="3395686" y="845476"/>
                  </a:lnTo>
                  <a:lnTo>
                    <a:pt x="3395686" y="827096"/>
                  </a:lnTo>
                  <a:lnTo>
                    <a:pt x="3437041" y="827096"/>
                  </a:lnTo>
                  <a:lnTo>
                    <a:pt x="3437041" y="808716"/>
                  </a:lnTo>
                  <a:lnTo>
                    <a:pt x="3455421" y="808716"/>
                  </a:lnTo>
                  <a:lnTo>
                    <a:pt x="3455421" y="799526"/>
                  </a:lnTo>
                  <a:lnTo>
                    <a:pt x="3496776" y="799526"/>
                  </a:lnTo>
                  <a:lnTo>
                    <a:pt x="3496776" y="776551"/>
                  </a:lnTo>
                  <a:lnTo>
                    <a:pt x="3561105" y="776551"/>
                  </a:lnTo>
                  <a:lnTo>
                    <a:pt x="3561105" y="762766"/>
                  </a:lnTo>
                  <a:lnTo>
                    <a:pt x="3593270" y="762766"/>
                  </a:lnTo>
                  <a:lnTo>
                    <a:pt x="3593270" y="753576"/>
                  </a:lnTo>
                  <a:lnTo>
                    <a:pt x="3607055" y="753576"/>
                  </a:lnTo>
                  <a:lnTo>
                    <a:pt x="3607055" y="735196"/>
                  </a:lnTo>
                  <a:lnTo>
                    <a:pt x="3666790" y="735196"/>
                  </a:lnTo>
                  <a:lnTo>
                    <a:pt x="3666790" y="726006"/>
                  </a:lnTo>
                  <a:lnTo>
                    <a:pt x="3694359" y="726006"/>
                  </a:lnTo>
                  <a:lnTo>
                    <a:pt x="3694359" y="712221"/>
                  </a:lnTo>
                  <a:lnTo>
                    <a:pt x="3818424" y="712221"/>
                  </a:lnTo>
                  <a:lnTo>
                    <a:pt x="3818424" y="684651"/>
                  </a:lnTo>
                  <a:lnTo>
                    <a:pt x="3827614" y="684651"/>
                  </a:lnTo>
                  <a:lnTo>
                    <a:pt x="3827614" y="661677"/>
                  </a:lnTo>
                  <a:lnTo>
                    <a:pt x="3896538" y="661677"/>
                  </a:lnTo>
                  <a:lnTo>
                    <a:pt x="3891943" y="657082"/>
                  </a:lnTo>
                  <a:lnTo>
                    <a:pt x="3905728" y="657082"/>
                  </a:lnTo>
                  <a:lnTo>
                    <a:pt x="3905728" y="643297"/>
                  </a:lnTo>
                  <a:lnTo>
                    <a:pt x="3928703" y="643297"/>
                  </a:lnTo>
                  <a:lnTo>
                    <a:pt x="3928703" y="634107"/>
                  </a:lnTo>
                  <a:lnTo>
                    <a:pt x="3947083" y="615727"/>
                  </a:lnTo>
                  <a:lnTo>
                    <a:pt x="4038983" y="615727"/>
                  </a:lnTo>
                  <a:lnTo>
                    <a:pt x="4038983" y="606537"/>
                  </a:lnTo>
                  <a:lnTo>
                    <a:pt x="4107907" y="606537"/>
                  </a:lnTo>
                  <a:lnTo>
                    <a:pt x="4107907" y="588157"/>
                  </a:lnTo>
                  <a:lnTo>
                    <a:pt x="4140072" y="588157"/>
                  </a:lnTo>
                  <a:lnTo>
                    <a:pt x="4140072" y="583562"/>
                  </a:lnTo>
                  <a:lnTo>
                    <a:pt x="4264136" y="583562"/>
                  </a:lnTo>
                  <a:lnTo>
                    <a:pt x="4264136" y="565182"/>
                  </a:lnTo>
                  <a:lnTo>
                    <a:pt x="4319276" y="565182"/>
                  </a:lnTo>
                  <a:lnTo>
                    <a:pt x="4319276" y="542207"/>
                  </a:lnTo>
                  <a:lnTo>
                    <a:pt x="4401986" y="542207"/>
                  </a:lnTo>
                  <a:lnTo>
                    <a:pt x="4401986" y="528422"/>
                  </a:lnTo>
                  <a:lnTo>
                    <a:pt x="4415771" y="514637"/>
                  </a:lnTo>
                  <a:lnTo>
                    <a:pt x="4544430" y="514637"/>
                  </a:lnTo>
                  <a:lnTo>
                    <a:pt x="4544430" y="487068"/>
                  </a:lnTo>
                  <a:lnTo>
                    <a:pt x="4709849" y="487068"/>
                  </a:lnTo>
                  <a:lnTo>
                    <a:pt x="4719039" y="477878"/>
                  </a:lnTo>
                  <a:lnTo>
                    <a:pt x="5150967" y="477878"/>
                  </a:lnTo>
                  <a:lnTo>
                    <a:pt x="5150967" y="459498"/>
                  </a:lnTo>
                  <a:lnTo>
                    <a:pt x="5224486" y="459498"/>
                  </a:lnTo>
                  <a:lnTo>
                    <a:pt x="5224486" y="436523"/>
                  </a:lnTo>
                  <a:lnTo>
                    <a:pt x="5275031" y="436523"/>
                  </a:lnTo>
                  <a:lnTo>
                    <a:pt x="5275031" y="404358"/>
                  </a:lnTo>
                  <a:lnTo>
                    <a:pt x="5288816" y="390573"/>
                  </a:lnTo>
                  <a:lnTo>
                    <a:pt x="5288816" y="372193"/>
                  </a:lnTo>
                  <a:lnTo>
                    <a:pt x="5298006" y="372193"/>
                  </a:lnTo>
                  <a:lnTo>
                    <a:pt x="5298006" y="340028"/>
                  </a:lnTo>
                  <a:lnTo>
                    <a:pt x="5311791" y="340028"/>
                  </a:lnTo>
                  <a:lnTo>
                    <a:pt x="5311791" y="303269"/>
                  </a:lnTo>
                  <a:lnTo>
                    <a:pt x="5353145" y="303269"/>
                  </a:lnTo>
                  <a:lnTo>
                    <a:pt x="5353145" y="271104"/>
                  </a:lnTo>
                  <a:lnTo>
                    <a:pt x="5371525" y="271104"/>
                  </a:lnTo>
                  <a:lnTo>
                    <a:pt x="5371525" y="220559"/>
                  </a:lnTo>
                  <a:lnTo>
                    <a:pt x="5468020" y="220559"/>
                  </a:lnTo>
                  <a:lnTo>
                    <a:pt x="5468020" y="183799"/>
                  </a:lnTo>
                  <a:lnTo>
                    <a:pt x="5495590" y="183799"/>
                  </a:lnTo>
                  <a:lnTo>
                    <a:pt x="5495590" y="174609"/>
                  </a:lnTo>
                  <a:lnTo>
                    <a:pt x="5674794" y="174609"/>
                  </a:lnTo>
                  <a:lnTo>
                    <a:pt x="5674794" y="133254"/>
                  </a:lnTo>
                  <a:lnTo>
                    <a:pt x="5693174" y="133254"/>
                  </a:lnTo>
                  <a:lnTo>
                    <a:pt x="5693174" y="114875"/>
                  </a:lnTo>
                  <a:lnTo>
                    <a:pt x="5743718" y="114875"/>
                  </a:lnTo>
                  <a:lnTo>
                    <a:pt x="5743718" y="82710"/>
                  </a:lnTo>
                  <a:lnTo>
                    <a:pt x="5775883" y="82710"/>
                  </a:lnTo>
                  <a:lnTo>
                    <a:pt x="5775883" y="50545"/>
                  </a:lnTo>
                  <a:lnTo>
                    <a:pt x="5798858" y="50545"/>
                  </a:lnTo>
                  <a:lnTo>
                    <a:pt x="5798858" y="27570"/>
                  </a:lnTo>
                  <a:lnTo>
                    <a:pt x="5831023" y="27570"/>
                  </a:lnTo>
                  <a:lnTo>
                    <a:pt x="5831023" y="0"/>
                  </a:lnTo>
                  <a:lnTo>
                    <a:pt x="5853998" y="0"/>
                  </a:lnTo>
                  <a:lnTo>
                    <a:pt x="5853998" y="0"/>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5" name="Freeform: Shape 74">
              <a:extLst>
                <a:ext uri="{FF2B5EF4-FFF2-40B4-BE49-F238E27FC236}">
                  <a16:creationId xmlns="" xmlns:a16="http://schemas.microsoft.com/office/drawing/2014/main" id="{4AA903AD-7354-45AF-868A-1DE43303EB41}"/>
                </a:ext>
              </a:extLst>
            </p:cNvPr>
            <p:cNvSpPr/>
            <p:nvPr/>
          </p:nvSpPr>
          <p:spPr>
            <a:xfrm>
              <a:off x="8831542" y="3634625"/>
              <a:ext cx="721411" cy="174609"/>
            </a:xfrm>
            <a:custGeom>
              <a:avLst/>
              <a:gdLst>
                <a:gd name="connsiteX0" fmla="*/ 0 w 721411"/>
                <a:gd name="connsiteY0" fmla="*/ 174609 h 174609"/>
                <a:gd name="connsiteX1" fmla="*/ 32165 w 721411"/>
                <a:gd name="connsiteY1" fmla="*/ 142444 h 174609"/>
                <a:gd name="connsiteX2" fmla="*/ 32165 w 721411"/>
                <a:gd name="connsiteY2" fmla="*/ 96495 h 174609"/>
                <a:gd name="connsiteX3" fmla="*/ 431927 w 721411"/>
                <a:gd name="connsiteY3" fmla="*/ 96495 h 174609"/>
                <a:gd name="connsiteX4" fmla="*/ 431927 w 721411"/>
                <a:gd name="connsiteY4" fmla="*/ 32165 h 174609"/>
                <a:gd name="connsiteX5" fmla="*/ 445712 w 721411"/>
                <a:gd name="connsiteY5" fmla="*/ 32165 h 174609"/>
                <a:gd name="connsiteX6" fmla="*/ 445712 w 721411"/>
                <a:gd name="connsiteY6" fmla="*/ 0 h 174609"/>
                <a:gd name="connsiteX7" fmla="*/ 721411 w 721411"/>
                <a:gd name="connsiteY7" fmla="*/ 0 h 17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411" h="174609">
                  <a:moveTo>
                    <a:pt x="0" y="174609"/>
                  </a:moveTo>
                  <a:lnTo>
                    <a:pt x="32165" y="142444"/>
                  </a:lnTo>
                  <a:lnTo>
                    <a:pt x="32165" y="96495"/>
                  </a:lnTo>
                  <a:lnTo>
                    <a:pt x="431927" y="96495"/>
                  </a:lnTo>
                  <a:lnTo>
                    <a:pt x="431927" y="32165"/>
                  </a:lnTo>
                  <a:lnTo>
                    <a:pt x="445712" y="32165"/>
                  </a:lnTo>
                  <a:lnTo>
                    <a:pt x="445712" y="0"/>
                  </a:lnTo>
                  <a:lnTo>
                    <a:pt x="721411" y="0"/>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aphicFrame>
        <p:nvGraphicFramePr>
          <p:cNvPr id="72" name="Table 71">
            <a:extLst>
              <a:ext uri="{FF2B5EF4-FFF2-40B4-BE49-F238E27FC236}">
                <a16:creationId xmlns="" xmlns:a16="http://schemas.microsoft.com/office/drawing/2014/main" id="{A0877CF1-9C07-44BE-84A2-7A93F6AEF932}"/>
              </a:ext>
            </a:extLst>
          </p:cNvPr>
          <p:cNvGraphicFramePr>
            <a:graphicFrameLocks noGrp="1"/>
          </p:cNvGraphicFramePr>
          <p:nvPr>
            <p:extLst>
              <p:ext uri="{D42A27DB-BD31-4B8C-83A1-F6EECF244321}">
                <p14:modId xmlns:p14="http://schemas.microsoft.com/office/powerpoint/2010/main" val="530980803"/>
              </p:ext>
            </p:extLst>
          </p:nvPr>
        </p:nvGraphicFramePr>
        <p:xfrm>
          <a:off x="3236979" y="1426464"/>
          <a:ext cx="3652004" cy="445008"/>
        </p:xfrm>
        <a:graphic>
          <a:graphicData uri="http://schemas.openxmlformats.org/drawingml/2006/table">
            <a:tbl>
              <a:tblPr firstRow="1" bandRow="1">
                <a:tableStyleId>{21E4AEA4-8DFA-4A89-87EB-49C32662AFE0}</a:tableStyleId>
              </a:tblPr>
              <a:tblGrid>
                <a:gridCol w="698376">
                  <a:extLst>
                    <a:ext uri="{9D8B030D-6E8A-4147-A177-3AD203B41FA5}">
                      <a16:colId xmlns="" xmlns:a16="http://schemas.microsoft.com/office/drawing/2014/main" val="3143954805"/>
                    </a:ext>
                  </a:extLst>
                </a:gridCol>
                <a:gridCol w="799935">
                  <a:extLst>
                    <a:ext uri="{9D8B030D-6E8A-4147-A177-3AD203B41FA5}">
                      <a16:colId xmlns="" xmlns:a16="http://schemas.microsoft.com/office/drawing/2014/main" val="1745384678"/>
                    </a:ext>
                  </a:extLst>
                </a:gridCol>
                <a:gridCol w="1422173">
                  <a:extLst>
                    <a:ext uri="{9D8B030D-6E8A-4147-A177-3AD203B41FA5}">
                      <a16:colId xmlns="" xmlns:a16="http://schemas.microsoft.com/office/drawing/2014/main" val="4187720962"/>
                    </a:ext>
                  </a:extLst>
                </a:gridCol>
                <a:gridCol w="731520">
                  <a:extLst>
                    <a:ext uri="{9D8B030D-6E8A-4147-A177-3AD203B41FA5}">
                      <a16:colId xmlns="" xmlns:a16="http://schemas.microsoft.com/office/drawing/2014/main" val="98296621"/>
                    </a:ext>
                  </a:extLst>
                </a:gridCol>
              </a:tblGrid>
              <a:tr h="313382">
                <a:tc>
                  <a:txBody>
                    <a:bodyPr/>
                    <a:lstStyle/>
                    <a:p>
                      <a:pPr algn="ctr"/>
                      <a:r>
                        <a:rPr lang="en-US" sz="1400" b="1" dirty="0">
                          <a:solidFill>
                            <a:schemeClr val="tx1"/>
                          </a:solidFill>
                        </a:rPr>
                        <a:t>DAPA</a:t>
                      </a:r>
                    </a:p>
                    <a:p>
                      <a:pPr algn="ctr"/>
                      <a:r>
                        <a:rPr lang="en-US" sz="1400" b="0" dirty="0">
                          <a:solidFill>
                            <a:schemeClr val="tx1"/>
                          </a:solidFill>
                        </a:rPr>
                        <a:t>4.7%</a:t>
                      </a:r>
                    </a:p>
                  </a:txBody>
                  <a:tcPr marL="9144" marR="9144" marT="9144" marB="9144"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rPr>
                        <a:t>Placebo</a:t>
                      </a:r>
                    </a:p>
                    <a:p>
                      <a:pPr algn="ctr"/>
                      <a:r>
                        <a:rPr lang="en-US" sz="1400" b="0">
                          <a:solidFill>
                            <a:schemeClr val="tx1"/>
                          </a:solidFill>
                        </a:rPr>
                        <a:t>6.8%</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HR (95% CI)</a:t>
                      </a:r>
                    </a:p>
                    <a:p>
                      <a:pPr algn="ctr"/>
                      <a:r>
                        <a:rPr lang="en-US" sz="1400" b="0" dirty="0">
                          <a:solidFill>
                            <a:schemeClr val="tx1"/>
                          </a:solidFill>
                        </a:rPr>
                        <a:t>0.69 (0.53-0.88)</a:t>
                      </a:r>
                    </a:p>
                  </a:txBody>
                  <a:tcPr marL="9144" marR="9144" marT="9144" marB="914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p-value</a:t>
                      </a:r>
                    </a:p>
                    <a:p>
                      <a:pPr algn="ctr"/>
                      <a:r>
                        <a:rPr lang="en-US" sz="1400" b="0" dirty="0">
                          <a:solidFill>
                            <a:schemeClr val="tx1"/>
                          </a:solidFill>
                        </a:rPr>
                        <a:t>0.00</a:t>
                      </a:r>
                      <a:r>
                        <a:rPr lang="el-GR" sz="1400" b="0" dirty="0">
                          <a:solidFill>
                            <a:schemeClr val="tx1"/>
                          </a:solidFill>
                        </a:rPr>
                        <a:t>4</a:t>
                      </a:r>
                      <a:endParaRPr lang="en-US" sz="1400" b="0" dirty="0">
                        <a:solidFill>
                          <a:schemeClr val="tx1"/>
                        </a:solidFill>
                      </a:endParaRPr>
                    </a:p>
                  </a:txBody>
                  <a:tcPr marL="9144" marR="9144" marT="9144" marB="9144"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0288555"/>
                  </a:ext>
                </a:extLst>
              </a:tr>
            </a:tbl>
          </a:graphicData>
        </a:graphic>
      </p:graphicFrame>
      <p:sp>
        <p:nvSpPr>
          <p:cNvPr id="77" name="TextBox 76">
            <a:extLst>
              <a:ext uri="{FF2B5EF4-FFF2-40B4-BE49-F238E27FC236}">
                <a16:creationId xmlns="" xmlns:a16="http://schemas.microsoft.com/office/drawing/2014/main" id="{73F8D7E0-C03A-4FED-AE69-96B07533B15A}"/>
              </a:ext>
            </a:extLst>
          </p:cNvPr>
          <p:cNvSpPr txBox="1"/>
          <p:nvPr/>
        </p:nvSpPr>
        <p:spPr>
          <a:xfrm>
            <a:off x="9432911" y="3396995"/>
            <a:ext cx="2560320" cy="339519"/>
          </a:xfrm>
          <a:prstGeom prst="rect">
            <a:avLst/>
          </a:prstGeom>
          <a:noFill/>
        </p:spPr>
        <p:txBody>
          <a:bodyPr wrap="none" lIns="0" tIns="0" rIns="0" bIns="0" rtlCol="0">
            <a:noAutofit/>
          </a:bodyPr>
          <a:lstStyle/>
          <a:p>
            <a:pPr algn="ctr">
              <a:lnSpc>
                <a:spcPct val="90000"/>
              </a:lnSpc>
              <a:spcBef>
                <a:spcPts val="1200"/>
              </a:spcBef>
              <a:buClr>
                <a:srgbClr val="7F134C"/>
              </a:buClr>
              <a:defRPr/>
            </a:pPr>
            <a:r>
              <a:rPr lang="en-US" sz="1400" b="1">
                <a:solidFill>
                  <a:srgbClr val="000000"/>
                </a:solidFill>
              </a:rPr>
              <a:t>2.1% ARR</a:t>
            </a:r>
          </a:p>
        </p:txBody>
      </p:sp>
      <p:grpSp>
        <p:nvGrpSpPr>
          <p:cNvPr id="78" name="Group 77">
            <a:extLst>
              <a:ext uri="{FF2B5EF4-FFF2-40B4-BE49-F238E27FC236}">
                <a16:creationId xmlns="" xmlns:a16="http://schemas.microsoft.com/office/drawing/2014/main" id="{618EDBB6-FC7A-4043-B15D-CE41CA0AA169}"/>
              </a:ext>
            </a:extLst>
          </p:cNvPr>
          <p:cNvGrpSpPr/>
          <p:nvPr/>
        </p:nvGrpSpPr>
        <p:grpSpPr>
          <a:xfrm>
            <a:off x="-6291" y="-23678"/>
            <a:ext cx="3017520" cy="261610"/>
            <a:chOff x="-6290" y="-23678"/>
            <a:chExt cx="3017520" cy="261610"/>
          </a:xfrm>
          <a:solidFill>
            <a:schemeClr val="accent2"/>
          </a:solidFill>
        </p:grpSpPr>
        <p:sp>
          <p:nvSpPr>
            <p:cNvPr id="79" name="Freeform 13">
              <a:extLst>
                <a:ext uri="{FF2B5EF4-FFF2-40B4-BE49-F238E27FC236}">
                  <a16:creationId xmlns="" xmlns:a16="http://schemas.microsoft.com/office/drawing/2014/main" id="{4C69518D-016A-4292-8F09-A9B4F0207453}"/>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80" name="Rectangle 79">
              <a:extLst>
                <a:ext uri="{FF2B5EF4-FFF2-40B4-BE49-F238E27FC236}">
                  <a16:creationId xmlns="" xmlns:a16="http://schemas.microsoft.com/office/drawing/2014/main" id="{F5788AED-1940-49D6-BF5E-66178B002CF8}"/>
                </a:ext>
              </a:extLst>
            </p:cNvPr>
            <p:cNvSpPr/>
            <p:nvPr/>
          </p:nvSpPr>
          <p:spPr>
            <a:xfrm>
              <a:off x="1007958" y="-23678"/>
              <a:ext cx="941283" cy="261610"/>
            </a:xfrm>
            <a:prstGeom prst="rect">
              <a:avLst/>
            </a:prstGeom>
            <a:noFill/>
          </p:spPr>
          <p:txBody>
            <a:bodyPr wrap="none">
              <a:spAutoFit/>
            </a:bodyPr>
            <a:lstStyle/>
            <a:p>
              <a:pPr algn="ctr"/>
              <a:r>
                <a:rPr lang="en-US" sz="1100" b="1">
                  <a:solidFill>
                    <a:srgbClr val="FFFFFF"/>
                  </a:solidFill>
                </a:rPr>
                <a:t>DAPA-CKD</a:t>
              </a:r>
            </a:p>
          </p:txBody>
        </p:sp>
      </p:grpSp>
      <p:sp>
        <p:nvSpPr>
          <p:cNvPr id="81" name="Text Placeholder 13">
            <a:extLst>
              <a:ext uri="{FF2B5EF4-FFF2-40B4-BE49-F238E27FC236}">
                <a16:creationId xmlns="" xmlns:a16="http://schemas.microsoft.com/office/drawing/2014/main" id="{803F0E72-E7F7-4AE0-AE2F-62F7AE726775}"/>
              </a:ext>
            </a:extLst>
          </p:cNvPr>
          <p:cNvSpPr>
            <a:spLocks noGrp="1"/>
          </p:cNvSpPr>
          <p:nvPr>
            <p:ph type="body" sz="quarter" idx="13"/>
          </p:nvPr>
        </p:nvSpPr>
        <p:spPr>
          <a:xfrm>
            <a:off x="4437245" y="6337751"/>
            <a:ext cx="7778835" cy="394137"/>
          </a:xfrm>
        </p:spPr>
        <p:txBody>
          <a:bodyPr/>
          <a:lstStyle/>
          <a:p>
            <a:r>
              <a:rPr lang="en-US" sz="1050" i="1" dirty="0" smtClean="0">
                <a:solidFill>
                  <a:schemeClr val="bg1">
                    <a:lumMod val="50000"/>
                  </a:schemeClr>
                </a:solidFill>
                <a:ea typeface="+mn-lt"/>
                <a:cs typeface="+mn-lt"/>
              </a:rPr>
              <a:t>1</a:t>
            </a:r>
            <a:r>
              <a:rPr lang="en-US" sz="1050" i="1" dirty="0">
                <a:solidFill>
                  <a:schemeClr val="bg1">
                    <a:lumMod val="50000"/>
                  </a:schemeClr>
                </a:solidFill>
                <a:ea typeface="+mn-lt"/>
                <a:cs typeface="+mn-lt"/>
              </a:rPr>
              <a:t>. </a:t>
            </a:r>
            <a:r>
              <a:rPr lang="en-US" sz="1050" i="1" dirty="0" err="1">
                <a:solidFill>
                  <a:schemeClr val="bg1">
                    <a:lumMod val="50000"/>
                  </a:schemeClr>
                </a:solidFill>
                <a:ea typeface="+mn-lt"/>
                <a:cs typeface="+mn-lt"/>
              </a:rPr>
              <a:t>Heerspink</a:t>
            </a:r>
            <a:r>
              <a:rPr lang="en-US" sz="1050" i="1" dirty="0">
                <a:solidFill>
                  <a:schemeClr val="bg1">
                    <a:lumMod val="50000"/>
                  </a:schemeClr>
                </a:solidFill>
                <a:ea typeface="+mn-lt"/>
                <a:cs typeface="+mn-lt"/>
              </a:rPr>
              <a:t> HJL et al. N </a:t>
            </a:r>
            <a:r>
              <a:rPr lang="en-US" sz="1050" i="1" dirty="0" err="1">
                <a:solidFill>
                  <a:schemeClr val="bg1">
                    <a:lumMod val="50000"/>
                  </a:schemeClr>
                </a:solidFill>
                <a:ea typeface="+mn-lt"/>
                <a:cs typeface="+mn-lt"/>
              </a:rPr>
              <a:t>Engl</a:t>
            </a:r>
            <a:r>
              <a:rPr lang="en-US" sz="1050" i="1" dirty="0">
                <a:solidFill>
                  <a:schemeClr val="bg1">
                    <a:lumMod val="50000"/>
                  </a:schemeClr>
                </a:solidFill>
                <a:ea typeface="+mn-lt"/>
                <a:cs typeface="+mn-lt"/>
              </a:rPr>
              <a:t> J Med. 2020; 383:1436-1446; 2.Wheeler DC et al, Lancet Diabetes Endocrinol 2021; 9:22-31</a:t>
            </a:r>
          </a:p>
        </p:txBody>
      </p:sp>
      <p:sp>
        <p:nvSpPr>
          <p:cNvPr id="82" name="Rectangle 81"/>
          <p:cNvSpPr/>
          <p:nvPr/>
        </p:nvSpPr>
        <p:spPr>
          <a:xfrm>
            <a:off x="2475300" y="3587044"/>
            <a:ext cx="9092392" cy="577710"/>
          </a:xfrm>
          <a:prstGeom prst="rect">
            <a:avLst/>
          </a:prstGeom>
          <a:solidFill>
            <a:srgbClr val="FFFF00"/>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 name="TextBox 4"/>
          <p:cNvSpPr txBox="1"/>
          <p:nvPr/>
        </p:nvSpPr>
        <p:spPr>
          <a:xfrm>
            <a:off x="2475300" y="3709328"/>
            <a:ext cx="9281900" cy="400110"/>
          </a:xfrm>
          <a:prstGeom prst="rect">
            <a:avLst/>
          </a:prstGeom>
          <a:noFill/>
        </p:spPr>
        <p:txBody>
          <a:bodyPr wrap="none" rtlCol="0">
            <a:spAutoFit/>
          </a:bodyPr>
          <a:lstStyle/>
          <a:p>
            <a:pPr>
              <a:buClr>
                <a:schemeClr val="accent1"/>
              </a:buClr>
            </a:pPr>
            <a:r>
              <a:rPr lang="en-US" b="1" i="1" dirty="0" smtClean="0"/>
              <a:t>The study was prematurely stopped due to </a:t>
            </a:r>
            <a:r>
              <a:rPr lang="en-US" sz="2000" b="1" i="1" dirty="0" smtClean="0"/>
              <a:t>“overwhelming efficacy” </a:t>
            </a:r>
            <a:r>
              <a:rPr lang="en-US" b="1" i="1" dirty="0" smtClean="0"/>
              <a:t>of the drug </a:t>
            </a:r>
            <a:endParaRPr lang="el-GR" b="1" i="1" dirty="0" smtClean="0"/>
          </a:p>
        </p:txBody>
      </p:sp>
    </p:spTree>
    <p:extLst>
      <p:ext uri="{BB962C8B-B14F-4D97-AF65-F5344CB8AC3E}">
        <p14:creationId xmlns:p14="http://schemas.microsoft.com/office/powerpoint/2010/main" val="15530497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2389E65-5C6E-40B4-8D46-4812FC48E640}"/>
              </a:ext>
            </a:extLst>
          </p:cNvPr>
          <p:cNvSpPr>
            <a:spLocks noGrp="1"/>
          </p:cNvSpPr>
          <p:nvPr>
            <p:ph type="title"/>
          </p:nvPr>
        </p:nvSpPr>
        <p:spPr>
          <a:xfrm>
            <a:off x="457199" y="37730"/>
            <a:ext cx="11277600" cy="1671484"/>
          </a:xfrm>
        </p:spPr>
        <p:txBody>
          <a:bodyPr>
            <a:normAutofit fontScale="90000"/>
          </a:bodyPr>
          <a:lstStyle/>
          <a:p>
            <a:pPr>
              <a:lnSpc>
                <a:spcPct val="100000"/>
              </a:lnSpc>
              <a:spcBef>
                <a:spcPts val="0"/>
              </a:spcBef>
              <a:defRPr/>
            </a:pPr>
            <a:r>
              <a:rPr lang="el-GR" sz="2201" dirty="0">
                <a:solidFill>
                  <a:srgbClr val="002060"/>
                </a:solidFill>
                <a:latin typeface="Times New Roman" panose="02020603050405020304" pitchFamily="18" charset="0"/>
                <a:ea typeface="+mn-ea"/>
                <a:cs typeface="+mn-cs"/>
              </a:rPr>
              <a:t>                                                     Περίληψη Χαρακτηριστικών Προϊόντος   </a:t>
            </a:r>
            <a:r>
              <a:rPr lang="el-GR" sz="2000" dirty="0">
                <a:solidFill>
                  <a:srgbClr val="002060"/>
                </a:solidFill>
                <a:latin typeface="Times New Roman" panose="02020603050405020304" pitchFamily="18" charset="0"/>
                <a:ea typeface="+mn-ea"/>
                <a:cs typeface="+mn-cs"/>
              </a:rPr>
              <a:t>  </a:t>
            </a:r>
            <a:br>
              <a:rPr lang="el-GR" sz="2000" dirty="0">
                <a:solidFill>
                  <a:srgbClr val="002060"/>
                </a:solidFill>
                <a:latin typeface="Times New Roman" panose="02020603050405020304" pitchFamily="18" charset="0"/>
                <a:ea typeface="+mn-ea"/>
                <a:cs typeface="+mn-cs"/>
              </a:rPr>
            </a:br>
            <a:r>
              <a:rPr lang="el-GR" sz="2000" dirty="0">
                <a:solidFill>
                  <a:srgbClr val="000000"/>
                </a:solidFill>
                <a:latin typeface="Times New Roman" panose="02020603050405020304" pitchFamily="18" charset="0"/>
                <a:ea typeface="+mn-ea"/>
                <a:cs typeface="+mn-cs"/>
              </a:rPr>
              <a:t/>
            </a:r>
            <a:br>
              <a:rPr lang="el-GR" sz="2000" dirty="0">
                <a:solidFill>
                  <a:srgbClr val="000000"/>
                </a:solidFill>
                <a:latin typeface="Times New Roman" panose="02020603050405020304" pitchFamily="18" charset="0"/>
                <a:ea typeface="+mn-ea"/>
                <a:cs typeface="+mn-cs"/>
              </a:rPr>
            </a:br>
            <a:r>
              <a:rPr lang="el-GR" sz="2000" dirty="0">
                <a:solidFill>
                  <a:srgbClr val="000000"/>
                </a:solidFill>
                <a:latin typeface="Times New Roman" panose="02020603050405020304" pitchFamily="18" charset="0"/>
                <a:ea typeface="+mn-ea"/>
                <a:cs typeface="+mn-cs"/>
              </a:rPr>
              <a:t> </a:t>
            </a:r>
            <a:r>
              <a:rPr lang="el-GR" sz="1801" dirty="0">
                <a:solidFill>
                  <a:srgbClr val="000000"/>
                </a:solidFill>
                <a:latin typeface="Times New Roman" panose="02020603050405020304" pitchFamily="18" charset="0"/>
                <a:ea typeface="+mn-ea"/>
                <a:cs typeface="+mn-cs"/>
              </a:rPr>
              <a:t>4. ΚΛΙΝΙΚΕΣ ΠΛΗΡΟΦΟΡΙΕΣ </a:t>
            </a:r>
            <a:br>
              <a:rPr lang="el-GR" sz="1801" dirty="0">
                <a:solidFill>
                  <a:srgbClr val="000000"/>
                </a:solidFill>
                <a:latin typeface="Times New Roman" panose="02020603050405020304" pitchFamily="18" charset="0"/>
                <a:ea typeface="+mn-ea"/>
                <a:cs typeface="+mn-cs"/>
              </a:rPr>
            </a:br>
            <a:r>
              <a:rPr lang="el-GR" sz="1801" dirty="0">
                <a:solidFill>
                  <a:srgbClr val="000000"/>
                </a:solidFill>
                <a:latin typeface="Times New Roman" panose="02020603050405020304" pitchFamily="18" charset="0"/>
                <a:ea typeface="+mn-ea"/>
                <a:cs typeface="+mn-cs"/>
              </a:rPr>
              <a:t>4.1 Θεραπευτικές ενδείξεις</a:t>
            </a:r>
            <a:r>
              <a:rPr lang="en-US" sz="1801" dirty="0">
                <a:solidFill>
                  <a:srgbClr val="000000"/>
                </a:solidFill>
                <a:latin typeface="Times New Roman" panose="02020603050405020304" pitchFamily="18" charset="0"/>
                <a:ea typeface="+mn-ea"/>
                <a:cs typeface="+mn-cs"/>
              </a:rPr>
              <a:t/>
            </a:r>
            <a:br>
              <a:rPr lang="en-US" sz="1801" dirty="0">
                <a:solidFill>
                  <a:srgbClr val="000000"/>
                </a:solidFill>
                <a:latin typeface="Times New Roman" panose="02020603050405020304" pitchFamily="18" charset="0"/>
                <a:ea typeface="+mn-ea"/>
                <a:cs typeface="+mn-cs"/>
              </a:rPr>
            </a:br>
            <a:endParaRPr lang="el-GR" dirty="0"/>
          </a:p>
        </p:txBody>
      </p:sp>
      <p:sp useBgFill="1">
        <p:nvSpPr>
          <p:cNvPr id="3" name="Content Placeholder 2">
            <a:extLst>
              <a:ext uri="{FF2B5EF4-FFF2-40B4-BE49-F238E27FC236}">
                <a16:creationId xmlns="" xmlns:a16="http://schemas.microsoft.com/office/drawing/2014/main" id="{3E08065E-3B98-4E83-BC17-861F99CA0BA9}"/>
              </a:ext>
            </a:extLst>
          </p:cNvPr>
          <p:cNvSpPr>
            <a:spLocks noGrp="1"/>
          </p:cNvSpPr>
          <p:nvPr>
            <p:ph idx="1"/>
          </p:nvPr>
        </p:nvSpPr>
        <p:spPr>
          <a:xfrm>
            <a:off x="457199" y="1709229"/>
            <a:ext cx="11277600" cy="5053781"/>
          </a:xfrm>
        </p:spPr>
        <p:txBody>
          <a:bodyPr>
            <a:normAutofit/>
          </a:bodyPr>
          <a:lstStyle/>
          <a:p>
            <a:pPr marL="0" indent="0">
              <a:lnSpc>
                <a:spcPct val="100000"/>
              </a:lnSpc>
              <a:spcBef>
                <a:spcPts val="0"/>
              </a:spcBef>
              <a:buNone/>
              <a:defRPr/>
            </a:pPr>
            <a:r>
              <a:rPr lang="el-GR" sz="1801" b="1" dirty="0">
                <a:solidFill>
                  <a:srgbClr val="002060"/>
                </a:solidFill>
                <a:highlight>
                  <a:srgbClr val="00FFFF"/>
                </a:highlight>
                <a:latin typeface="Times New Roman" panose="02020603050405020304" pitchFamily="18" charset="0"/>
              </a:rPr>
              <a:t>Σακχαρώδης διαβήτης τύπου 2</a:t>
            </a:r>
            <a:r>
              <a:rPr lang="el-GR" sz="1801" dirty="0">
                <a:solidFill>
                  <a:srgbClr val="002060"/>
                </a:solidFill>
                <a:highlight>
                  <a:srgbClr val="00FFFF"/>
                </a:highlight>
                <a:latin typeface="Times New Roman" panose="02020603050405020304" pitchFamily="18" charset="0"/>
              </a:rPr>
              <a:t> </a:t>
            </a:r>
          </a:p>
          <a:p>
            <a:pPr marL="0" indent="0">
              <a:lnSpc>
                <a:spcPct val="100000"/>
              </a:lnSpc>
              <a:spcBef>
                <a:spcPts val="0"/>
              </a:spcBef>
              <a:buNone/>
              <a:defRPr/>
            </a:pPr>
            <a:r>
              <a:rPr lang="el-GR" sz="1801" dirty="0">
                <a:solidFill>
                  <a:srgbClr val="000000"/>
                </a:solidFill>
                <a:latin typeface="Times New Roman" panose="02020603050405020304" pitchFamily="18" charset="0"/>
              </a:rPr>
              <a:t>Το </a:t>
            </a:r>
            <a:r>
              <a:rPr lang="el-GR" sz="1801" dirty="0" err="1">
                <a:solidFill>
                  <a:srgbClr val="000000"/>
                </a:solidFill>
                <a:latin typeface="Times New Roman" panose="02020603050405020304" pitchFamily="18" charset="0"/>
              </a:rPr>
              <a:t>Forxiga</a:t>
            </a:r>
            <a:r>
              <a:rPr lang="el-GR" sz="1801" dirty="0">
                <a:solidFill>
                  <a:srgbClr val="000000"/>
                </a:solidFill>
                <a:latin typeface="Times New Roman" panose="02020603050405020304" pitchFamily="18" charset="0"/>
              </a:rPr>
              <a:t> ενδείκνυται για χρήση σε ενήλικες και παιδιά ηλικίας 10 ετών και άνω για τη θεραπεία του ανεπαρκώς ελεγχόμενου σακχαρώδη διαβήτη τύπου 2 ως συμπληρωματική θεραπεία στη δίαιτα και την άσκηση </a:t>
            </a:r>
          </a:p>
          <a:p>
            <a:pPr marL="0" indent="0">
              <a:lnSpc>
                <a:spcPct val="100000"/>
              </a:lnSpc>
              <a:spcBef>
                <a:spcPts val="0"/>
              </a:spcBef>
              <a:buNone/>
              <a:defRPr/>
            </a:pPr>
            <a:r>
              <a:rPr lang="el-GR" sz="1801" dirty="0">
                <a:solidFill>
                  <a:srgbClr val="000000"/>
                </a:solidFill>
                <a:latin typeface="Times New Roman" panose="02020603050405020304" pitchFamily="18" charset="0"/>
              </a:rPr>
              <a:t>- ως </a:t>
            </a:r>
            <a:r>
              <a:rPr lang="el-GR" sz="1801" dirty="0" err="1">
                <a:solidFill>
                  <a:srgbClr val="000000"/>
                </a:solidFill>
                <a:latin typeface="Times New Roman" panose="02020603050405020304" pitchFamily="18" charset="0"/>
              </a:rPr>
              <a:t>μονοθεραπεία</a:t>
            </a:r>
            <a:r>
              <a:rPr lang="el-GR" sz="1801" dirty="0">
                <a:solidFill>
                  <a:srgbClr val="000000"/>
                </a:solidFill>
                <a:latin typeface="Times New Roman" panose="02020603050405020304" pitchFamily="18" charset="0"/>
              </a:rPr>
              <a:t>, όταν η </a:t>
            </a:r>
            <a:r>
              <a:rPr lang="el-GR" sz="1801" dirty="0" err="1">
                <a:solidFill>
                  <a:srgbClr val="000000"/>
                </a:solidFill>
                <a:latin typeface="Times New Roman" panose="02020603050405020304" pitchFamily="18" charset="0"/>
              </a:rPr>
              <a:t>μετφορμίνη</a:t>
            </a:r>
            <a:r>
              <a:rPr lang="el-GR" sz="1801" dirty="0">
                <a:solidFill>
                  <a:srgbClr val="000000"/>
                </a:solidFill>
                <a:latin typeface="Times New Roman" panose="02020603050405020304" pitchFamily="18" charset="0"/>
              </a:rPr>
              <a:t> θεωρείται ακατάλληλη λόγω δυσανεξίας. </a:t>
            </a:r>
          </a:p>
          <a:p>
            <a:pPr marL="0" indent="0">
              <a:lnSpc>
                <a:spcPct val="100000"/>
              </a:lnSpc>
              <a:spcBef>
                <a:spcPts val="0"/>
              </a:spcBef>
              <a:buNone/>
              <a:defRPr/>
            </a:pPr>
            <a:r>
              <a:rPr lang="el-GR" sz="1801" dirty="0">
                <a:solidFill>
                  <a:srgbClr val="000000"/>
                </a:solidFill>
                <a:latin typeface="Times New Roman" panose="02020603050405020304" pitchFamily="18" charset="0"/>
              </a:rPr>
              <a:t>- επιπρόσθετα με άλλα φαρμακευτικά προϊόντα για τη θεραπεία του διαβήτη τύπου 2. </a:t>
            </a:r>
          </a:p>
          <a:p>
            <a:pPr marL="0" indent="0">
              <a:lnSpc>
                <a:spcPct val="100000"/>
              </a:lnSpc>
              <a:spcBef>
                <a:spcPts val="0"/>
              </a:spcBef>
              <a:buNone/>
              <a:defRPr/>
            </a:pPr>
            <a:endParaRPr lang="el-GR" sz="1801" dirty="0">
              <a:solidFill>
                <a:srgbClr val="000000"/>
              </a:solidFill>
              <a:latin typeface="Times New Roman" panose="02020603050405020304" pitchFamily="18" charset="0"/>
            </a:endParaRPr>
          </a:p>
          <a:p>
            <a:pPr marL="0" indent="0">
              <a:lnSpc>
                <a:spcPct val="100000"/>
              </a:lnSpc>
              <a:spcBef>
                <a:spcPts val="0"/>
              </a:spcBef>
              <a:buNone/>
              <a:defRPr/>
            </a:pPr>
            <a:r>
              <a:rPr lang="el-GR" sz="1801" dirty="0">
                <a:solidFill>
                  <a:srgbClr val="000000"/>
                </a:solidFill>
                <a:latin typeface="Times New Roman" panose="02020603050405020304" pitchFamily="18" charset="0"/>
              </a:rPr>
              <a:t>Για τα αποτελέσματα των μελετών σε σχέση με τον συνδυασμό των θεραπειών, τις επιδράσεις στον </a:t>
            </a:r>
            <a:r>
              <a:rPr lang="el-GR" sz="1801" dirty="0" err="1">
                <a:solidFill>
                  <a:srgbClr val="000000"/>
                </a:solidFill>
                <a:latin typeface="Times New Roman" panose="02020603050405020304" pitchFamily="18" charset="0"/>
              </a:rPr>
              <a:t>γλυκαιμικό</a:t>
            </a:r>
            <a:r>
              <a:rPr lang="el-GR" sz="1801" dirty="0">
                <a:solidFill>
                  <a:srgbClr val="000000"/>
                </a:solidFill>
                <a:latin typeface="Times New Roman" panose="02020603050405020304" pitchFamily="18" charset="0"/>
              </a:rPr>
              <a:t> έλεγχο, τα καρδιαγγειακά και νεφρικά συμβάντα και τους πληθυσμούς που μελετήθηκαν, βλέπε παραγράφους 4.4, 4.5 και 5.1.</a:t>
            </a:r>
            <a:endParaRPr lang="en-US" sz="1801" dirty="0">
              <a:solidFill>
                <a:srgbClr val="000000"/>
              </a:solidFill>
              <a:latin typeface="Times New Roman" panose="02020603050405020304" pitchFamily="18" charset="0"/>
            </a:endParaRPr>
          </a:p>
          <a:p>
            <a:pPr marL="0" indent="0">
              <a:lnSpc>
                <a:spcPct val="100000"/>
              </a:lnSpc>
              <a:spcBef>
                <a:spcPts val="0"/>
              </a:spcBef>
              <a:buNone/>
              <a:defRPr/>
            </a:pPr>
            <a:r>
              <a:rPr lang="el-GR" sz="1801" dirty="0">
                <a:solidFill>
                  <a:srgbClr val="000000"/>
                </a:solidFill>
                <a:latin typeface="Times New Roman" panose="02020603050405020304" pitchFamily="18" charset="0"/>
              </a:rPr>
              <a:t> </a:t>
            </a:r>
          </a:p>
          <a:p>
            <a:pPr marL="0" indent="0">
              <a:lnSpc>
                <a:spcPct val="100000"/>
              </a:lnSpc>
              <a:spcBef>
                <a:spcPts val="0"/>
              </a:spcBef>
              <a:buNone/>
              <a:defRPr/>
            </a:pPr>
            <a:r>
              <a:rPr lang="el-GR" sz="1801" b="1" dirty="0">
                <a:solidFill>
                  <a:srgbClr val="002060"/>
                </a:solidFill>
                <a:highlight>
                  <a:srgbClr val="00FFFF"/>
                </a:highlight>
                <a:latin typeface="Times New Roman" panose="02020603050405020304" pitchFamily="18" charset="0"/>
              </a:rPr>
              <a:t>Καρδιακή ανεπάρκεια </a:t>
            </a:r>
          </a:p>
          <a:p>
            <a:pPr marL="0" indent="0">
              <a:lnSpc>
                <a:spcPct val="100000"/>
              </a:lnSpc>
              <a:spcBef>
                <a:spcPts val="0"/>
              </a:spcBef>
              <a:buNone/>
              <a:defRPr/>
            </a:pPr>
            <a:r>
              <a:rPr lang="el-GR" sz="1801" dirty="0">
                <a:solidFill>
                  <a:srgbClr val="000000"/>
                </a:solidFill>
                <a:latin typeface="Times New Roman" panose="02020603050405020304" pitchFamily="18" charset="0"/>
              </a:rPr>
              <a:t>Το </a:t>
            </a:r>
            <a:r>
              <a:rPr lang="el-GR" sz="1801" dirty="0" err="1">
                <a:solidFill>
                  <a:srgbClr val="000000"/>
                </a:solidFill>
                <a:latin typeface="Times New Roman" panose="02020603050405020304" pitchFamily="18" charset="0"/>
              </a:rPr>
              <a:t>Forxiga</a:t>
            </a:r>
            <a:r>
              <a:rPr lang="el-GR" sz="1801" dirty="0">
                <a:solidFill>
                  <a:srgbClr val="000000"/>
                </a:solidFill>
                <a:latin typeface="Times New Roman" panose="02020603050405020304" pitchFamily="18" charset="0"/>
              </a:rPr>
              <a:t> ενδείκνυται για χρήση σε ενήλικες ασθενείς για τη θεραπεία της </a:t>
            </a:r>
            <a:r>
              <a:rPr lang="el-GR" sz="1801" dirty="0" err="1">
                <a:solidFill>
                  <a:srgbClr val="000000"/>
                </a:solidFill>
                <a:latin typeface="Times New Roman" panose="02020603050405020304" pitchFamily="18" charset="0"/>
              </a:rPr>
              <a:t>συμπτωματικής</a:t>
            </a:r>
            <a:r>
              <a:rPr lang="el-GR" sz="1801" dirty="0">
                <a:solidFill>
                  <a:srgbClr val="000000"/>
                </a:solidFill>
                <a:latin typeface="Times New Roman" panose="02020603050405020304" pitchFamily="18" charset="0"/>
              </a:rPr>
              <a:t> χρόνιας καρδιακής ανεπάρκειας</a:t>
            </a:r>
            <a:endParaRPr lang="el-GR" sz="1801" b="1" dirty="0">
              <a:solidFill>
                <a:srgbClr val="002060"/>
              </a:solidFill>
              <a:highlight>
                <a:srgbClr val="00FFFF"/>
              </a:highlight>
              <a:latin typeface="Times New Roman" panose="02020603050405020304" pitchFamily="18" charset="0"/>
            </a:endParaRPr>
          </a:p>
          <a:p>
            <a:pPr marL="0" indent="0">
              <a:lnSpc>
                <a:spcPct val="100000"/>
              </a:lnSpc>
              <a:spcBef>
                <a:spcPts val="0"/>
              </a:spcBef>
              <a:buNone/>
              <a:defRPr/>
            </a:pPr>
            <a:r>
              <a:rPr lang="el-GR" sz="1801" b="1" dirty="0">
                <a:solidFill>
                  <a:srgbClr val="002060"/>
                </a:solidFill>
                <a:highlight>
                  <a:srgbClr val="00FFFF"/>
                </a:highlight>
                <a:latin typeface="Times New Roman" panose="02020603050405020304" pitchFamily="18" charset="0"/>
              </a:rPr>
              <a:t>Χρόνια νεφρική νόσος </a:t>
            </a:r>
          </a:p>
          <a:p>
            <a:pPr marL="0" indent="0">
              <a:lnSpc>
                <a:spcPct val="100000"/>
              </a:lnSpc>
              <a:spcBef>
                <a:spcPts val="0"/>
              </a:spcBef>
              <a:buNone/>
              <a:defRPr/>
            </a:pPr>
            <a:r>
              <a:rPr lang="el-GR" sz="1801" dirty="0">
                <a:solidFill>
                  <a:srgbClr val="000000"/>
                </a:solidFill>
                <a:latin typeface="Times New Roman" panose="02020603050405020304" pitchFamily="18" charset="0"/>
              </a:rPr>
              <a:t>Το </a:t>
            </a:r>
            <a:r>
              <a:rPr lang="el-GR" sz="1801" dirty="0" err="1">
                <a:solidFill>
                  <a:srgbClr val="000000"/>
                </a:solidFill>
                <a:latin typeface="Times New Roman" panose="02020603050405020304" pitchFamily="18" charset="0"/>
              </a:rPr>
              <a:t>Forxiga</a:t>
            </a:r>
            <a:r>
              <a:rPr lang="el-GR" sz="1801" dirty="0">
                <a:solidFill>
                  <a:srgbClr val="000000"/>
                </a:solidFill>
                <a:latin typeface="Times New Roman" panose="02020603050405020304" pitchFamily="18" charset="0"/>
              </a:rPr>
              <a:t> ενδείκνυται για χρήση σε ενήλικες ασθενείς για τη θεραπεία της χρόνιας νεφρικής νόσου </a:t>
            </a:r>
            <a:endParaRPr lang="el-GR" sz="1801" dirty="0">
              <a:solidFill>
                <a:srgbClr val="000000"/>
              </a:solidFill>
              <a:latin typeface="Arial" panose="020B0604020202020204"/>
            </a:endParaRPr>
          </a:p>
          <a:p>
            <a:endParaRPr lang="el-GR" dirty="0"/>
          </a:p>
        </p:txBody>
      </p:sp>
      <p:sp>
        <p:nvSpPr>
          <p:cNvPr id="4" name="TextBox 3">
            <a:extLst>
              <a:ext uri="{FF2B5EF4-FFF2-40B4-BE49-F238E27FC236}">
                <a16:creationId xmlns="" xmlns:a16="http://schemas.microsoft.com/office/drawing/2014/main" id="{ACEB2FC3-4915-4C28-94CE-1D68BB0113A1}"/>
              </a:ext>
            </a:extLst>
          </p:cNvPr>
          <p:cNvSpPr txBox="1"/>
          <p:nvPr/>
        </p:nvSpPr>
        <p:spPr>
          <a:xfrm>
            <a:off x="457201" y="6312330"/>
            <a:ext cx="5988867" cy="507960"/>
          </a:xfrm>
          <a:prstGeom prst="rect">
            <a:avLst/>
          </a:prstGeom>
          <a:noFill/>
        </p:spPr>
        <p:txBody>
          <a:bodyPr wrap="square" rtlCol="0">
            <a:spAutoFit/>
          </a:bodyPr>
          <a:lstStyle/>
          <a:p>
            <a:pPr>
              <a:buClr>
                <a:schemeClr val="accent1"/>
              </a:buClr>
            </a:pPr>
            <a:r>
              <a:rPr lang="el-GR" sz="900" dirty="0">
                <a:latin typeface="Arial"/>
              </a:rPr>
              <a:t>Περίληψη Χαρακτηριστικών Προϊόντος </a:t>
            </a:r>
            <a:r>
              <a:rPr lang="en-US" sz="900" dirty="0">
                <a:latin typeface="Arial"/>
              </a:rPr>
              <a:t> </a:t>
            </a:r>
            <a:r>
              <a:rPr lang="el-GR" sz="900" dirty="0">
                <a:latin typeface="Arial"/>
              </a:rPr>
              <a:t>Δαπαγλιφλοζίνη </a:t>
            </a:r>
            <a:r>
              <a:rPr lang="en-US" sz="900" dirty="0">
                <a:latin typeface="Arial"/>
              </a:rPr>
              <a:t>10 mg </a:t>
            </a:r>
            <a:r>
              <a:rPr lang="el-GR" sz="900" dirty="0">
                <a:latin typeface="Arial"/>
              </a:rPr>
              <a:t>τελευταία</a:t>
            </a:r>
            <a:r>
              <a:rPr lang="en-US" sz="900" dirty="0">
                <a:latin typeface="Arial"/>
              </a:rPr>
              <a:t> </a:t>
            </a:r>
            <a:r>
              <a:rPr lang="el-GR" sz="900" dirty="0">
                <a:latin typeface="Arial"/>
              </a:rPr>
              <a:t>αναθεώρηση Φεβρουάριος 2023 </a:t>
            </a:r>
            <a:r>
              <a:rPr lang="en-US" sz="900" dirty="0">
                <a:latin typeface="Arial"/>
              </a:rPr>
              <a:t>   </a:t>
            </a:r>
            <a:endParaRPr lang="en-US" sz="900" dirty="0"/>
          </a:p>
          <a:p>
            <a:pPr marL="230191" indent="-230191">
              <a:buClr>
                <a:schemeClr val="accent1"/>
              </a:buClr>
              <a:buFont typeface="Arial" panose="020B0604020202020204" pitchFamily="34" charset="0"/>
              <a:buChar char="•"/>
            </a:pPr>
            <a:endParaRPr lang="el-GR" sz="1801" dirty="0"/>
          </a:p>
        </p:txBody>
      </p:sp>
    </p:spTree>
    <p:extLst>
      <p:ext uri="{BB962C8B-B14F-4D97-AF65-F5344CB8AC3E}">
        <p14:creationId xmlns:p14="http://schemas.microsoft.com/office/powerpoint/2010/main" val="684415307"/>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r="1788"/>
          <a:stretch/>
        </p:blipFill>
        <p:spPr bwMode="auto">
          <a:xfrm>
            <a:off x="1473200" y="228612"/>
            <a:ext cx="9728200" cy="633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7458720"/>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1574" t="9881" r="62000" b="35494"/>
          <a:stretch/>
        </p:blipFill>
        <p:spPr bwMode="auto">
          <a:xfrm>
            <a:off x="821169" y="876300"/>
            <a:ext cx="10669675" cy="5257800"/>
          </a:xfrm>
          <a:prstGeom prst="rect">
            <a:avLst/>
          </a:prstGeom>
          <a:noFill/>
          <a:ln w="9525">
            <a:solidFill>
              <a:schemeClr val="bg1">
                <a:lumMod val="85000"/>
              </a:schemeClr>
            </a:solidFill>
            <a:miter lim="800000"/>
            <a:headEnd/>
            <a:tailEnd/>
          </a:ln>
          <a:effectLst>
            <a:glow rad="101600">
              <a:schemeClr val="accent3">
                <a:satMod val="175000"/>
                <a:alpha val="40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Rectangle 3"/>
          <p:cNvSpPr/>
          <p:nvPr/>
        </p:nvSpPr>
        <p:spPr>
          <a:xfrm>
            <a:off x="926275" y="876300"/>
            <a:ext cx="3346200" cy="5257800"/>
          </a:xfrm>
          <a:prstGeom prst="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Rectangle 5"/>
          <p:cNvSpPr/>
          <p:nvPr/>
        </p:nvSpPr>
        <p:spPr>
          <a:xfrm>
            <a:off x="8039614" y="876303"/>
            <a:ext cx="3356231" cy="5130137"/>
          </a:xfrm>
          <a:prstGeom prst="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extBox 1"/>
          <p:cNvSpPr txBox="1"/>
          <p:nvPr/>
        </p:nvSpPr>
        <p:spPr>
          <a:xfrm>
            <a:off x="821175" y="141539"/>
            <a:ext cx="5306133" cy="461665"/>
          </a:xfrm>
          <a:prstGeom prst="rect">
            <a:avLst/>
          </a:prstGeom>
          <a:noFill/>
        </p:spPr>
        <p:txBody>
          <a:bodyPr wrap="none" rtlCol="0">
            <a:spAutoFit/>
          </a:bodyPr>
          <a:lstStyle/>
          <a:p>
            <a:r>
              <a:rPr lang="en-US" sz="2400" b="1" dirty="0" smtClean="0">
                <a:solidFill>
                  <a:srgbClr val="4472C4">
                    <a:lumMod val="50000"/>
                  </a:srgbClr>
                </a:solidFill>
                <a:effectLst>
                  <a:outerShdw blurRad="38100" dist="38100" dir="2700000" algn="tl">
                    <a:srgbClr val="000000">
                      <a:alpha val="43137"/>
                    </a:srgbClr>
                  </a:outerShdw>
                </a:effectLst>
              </a:rPr>
              <a:t>SGLT2i trials in CKD with or without DM </a:t>
            </a:r>
            <a:endParaRPr lang="en-US" sz="2400" b="1" dirty="0">
              <a:solidFill>
                <a:srgbClr val="4472C4">
                  <a:lumMod val="50000"/>
                </a:srgbClr>
              </a:solidFill>
              <a:effectLst>
                <a:outerShdw blurRad="38100" dist="38100" dir="2700000" algn="tl">
                  <a:srgbClr val="000000">
                    <a:alpha val="43137"/>
                  </a:srgbClr>
                </a:outerShdw>
              </a:effectLst>
            </a:endParaRPr>
          </a:p>
        </p:txBody>
      </p:sp>
      <p:sp>
        <p:nvSpPr>
          <p:cNvPr id="3" name="Rectangle 2"/>
          <p:cNvSpPr/>
          <p:nvPr/>
        </p:nvSpPr>
        <p:spPr>
          <a:xfrm>
            <a:off x="7956460" y="5777837"/>
            <a:ext cx="3439371"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177056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540003" y="65790"/>
            <a:ext cx="6881412" cy="2167481"/>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3" name="Picture 5"/>
          <p:cNvPicPr>
            <a:picLocks noChangeAspect="1" noChangeArrowheads="1"/>
          </p:cNvPicPr>
          <p:nvPr/>
        </p:nvPicPr>
        <p:blipFill rotWithShape="1">
          <a:blip r:embed="rId3">
            <a:extLst>
              <a:ext uri="{28A0092B-C50C-407E-A947-70E740481C1C}">
                <a14:useLocalDpi xmlns:a14="http://schemas.microsoft.com/office/drawing/2010/main" val="0"/>
              </a:ext>
            </a:extLst>
          </a:blip>
          <a:srcRect l="29315" t="13594" r="60214" b="73145"/>
          <a:stretch/>
        </p:blipFill>
        <p:spPr bwMode="auto">
          <a:xfrm>
            <a:off x="2844800" y="229813"/>
            <a:ext cx="6390904" cy="1903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ounded Rectangle 7"/>
          <p:cNvSpPr/>
          <p:nvPr/>
        </p:nvSpPr>
        <p:spPr>
          <a:xfrm>
            <a:off x="4298279" y="2257767"/>
            <a:ext cx="3860800" cy="304800"/>
          </a:xfrm>
          <a:prstGeom prst="round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Box 9"/>
          <p:cNvSpPr txBox="1"/>
          <p:nvPr/>
        </p:nvSpPr>
        <p:spPr>
          <a:xfrm>
            <a:off x="4298279" y="2197831"/>
            <a:ext cx="2523640" cy="400110"/>
          </a:xfrm>
          <a:prstGeom prst="rect">
            <a:avLst/>
          </a:prstGeom>
          <a:noFill/>
        </p:spPr>
        <p:txBody>
          <a:bodyPr wrap="none" rtlCol="0">
            <a:spAutoFit/>
          </a:bodyPr>
          <a:lstStyle/>
          <a:p>
            <a:r>
              <a:rPr lang="en-US" sz="2000" dirty="0" smtClean="0">
                <a:solidFill>
                  <a:prstClr val="white"/>
                </a:solidFill>
              </a:rPr>
              <a:t>DECLARE-TIMI 58 trial </a:t>
            </a:r>
            <a:endParaRPr lang="en-US" sz="2000" dirty="0">
              <a:solidFill>
                <a:prstClr val="white"/>
              </a:solidFill>
            </a:endParaRPr>
          </a:p>
        </p:txBody>
      </p:sp>
      <p:sp>
        <p:nvSpPr>
          <p:cNvPr id="24" name="TextBox 23"/>
          <p:cNvSpPr txBox="1"/>
          <p:nvPr/>
        </p:nvSpPr>
        <p:spPr>
          <a:xfrm>
            <a:off x="5278078" y="2659618"/>
            <a:ext cx="1143262" cy="369332"/>
          </a:xfrm>
          <a:prstGeom prst="rect">
            <a:avLst/>
          </a:prstGeom>
          <a:noFill/>
        </p:spPr>
        <p:txBody>
          <a:bodyPr wrap="none" rtlCol="0">
            <a:spAutoFit/>
          </a:bodyPr>
          <a:lstStyle/>
          <a:p>
            <a:r>
              <a:rPr lang="en-US" dirty="0" smtClean="0">
                <a:solidFill>
                  <a:prstClr val="black"/>
                </a:solidFill>
                <a:effectLst>
                  <a:outerShdw blurRad="38100" dist="38100" dir="2700000" algn="tl">
                    <a:srgbClr val="000000">
                      <a:alpha val="43137"/>
                    </a:srgbClr>
                  </a:outerShdw>
                </a:effectLst>
              </a:rPr>
              <a:t>CKD=9.2%</a:t>
            </a:r>
            <a:endParaRPr lang="en-US" dirty="0">
              <a:solidFill>
                <a:prstClr val="black"/>
              </a:solidFill>
              <a:effectLst>
                <a:outerShdw blurRad="38100" dist="38100" dir="2700000" algn="tl">
                  <a:srgbClr val="000000">
                    <a:alpha val="43137"/>
                  </a:srgbClr>
                </a:outerShdw>
              </a:effectLst>
            </a:endParaRPr>
          </a:p>
        </p:txBody>
      </p:sp>
      <p:sp>
        <p:nvSpPr>
          <p:cNvPr id="32" name="Oval 31"/>
          <p:cNvSpPr/>
          <p:nvPr/>
        </p:nvSpPr>
        <p:spPr>
          <a:xfrm>
            <a:off x="5137559" y="2659618"/>
            <a:ext cx="1805388" cy="38838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p:nvSpPr>
        <p:spPr>
          <a:xfrm>
            <a:off x="9552997" y="6581025"/>
            <a:ext cx="2605200" cy="276999"/>
          </a:xfrm>
          <a:prstGeom prst="rect">
            <a:avLst/>
          </a:prstGeom>
        </p:spPr>
        <p:txBody>
          <a:bodyPr wrap="none">
            <a:spAutoFit/>
          </a:bodyPr>
          <a:lstStyle/>
          <a:p>
            <a:r>
              <a:rPr lang="en-US" sz="1200" i="1" dirty="0">
                <a:solidFill>
                  <a:prstClr val="white">
                    <a:lumMod val="50000"/>
                  </a:prstClr>
                </a:solidFill>
                <a:latin typeface="Arial" pitchFamily="34" charset="0"/>
                <a:cs typeface="Arial" pitchFamily="34" charset="0"/>
              </a:rPr>
              <a:t>N </a:t>
            </a:r>
            <a:r>
              <a:rPr lang="en-US" sz="1200" i="1" dirty="0" err="1">
                <a:solidFill>
                  <a:prstClr val="white">
                    <a:lumMod val="50000"/>
                  </a:prstClr>
                </a:solidFill>
                <a:latin typeface="Arial" pitchFamily="34" charset="0"/>
                <a:cs typeface="Arial" pitchFamily="34" charset="0"/>
              </a:rPr>
              <a:t>Engl</a:t>
            </a:r>
            <a:r>
              <a:rPr lang="en-US" sz="1200" i="1" dirty="0">
                <a:solidFill>
                  <a:prstClr val="white">
                    <a:lumMod val="50000"/>
                  </a:prstClr>
                </a:solidFill>
                <a:latin typeface="Arial" pitchFamily="34" charset="0"/>
                <a:cs typeface="Arial" pitchFamily="34" charset="0"/>
              </a:rPr>
              <a:t> J Med 2019; 380:1880-1882</a:t>
            </a:r>
          </a:p>
        </p:txBody>
      </p:sp>
      <p:graphicFrame>
        <p:nvGraphicFramePr>
          <p:cNvPr id="17" name="Table 16"/>
          <p:cNvGraphicFramePr>
            <a:graphicFrameLocks noGrp="1"/>
          </p:cNvGraphicFramePr>
          <p:nvPr>
            <p:extLst>
              <p:ext uri="{D42A27DB-BD31-4B8C-83A1-F6EECF244321}">
                <p14:modId xmlns:p14="http://schemas.microsoft.com/office/powerpoint/2010/main" val="1269651466"/>
              </p:ext>
            </p:extLst>
          </p:nvPr>
        </p:nvGraphicFramePr>
        <p:xfrm>
          <a:off x="203212" y="3550920"/>
          <a:ext cx="11988799" cy="1249680"/>
        </p:xfrm>
        <a:graphic>
          <a:graphicData uri="http://schemas.openxmlformats.org/drawingml/2006/table">
            <a:tbl>
              <a:tblPr firstRow="1" bandRow="1">
                <a:tableStyleId>{5C22544A-7EE6-4342-B048-85BDC9FD1C3A}</a:tableStyleId>
              </a:tblPr>
              <a:tblGrid>
                <a:gridCol w="4775199"/>
                <a:gridCol w="2238657"/>
                <a:gridCol w="1957355"/>
                <a:gridCol w="3017588"/>
              </a:tblGrid>
              <a:tr h="370840">
                <a:tc>
                  <a:txBody>
                    <a:bodyPr/>
                    <a:lstStyle/>
                    <a:p>
                      <a:pPr algn="ctr"/>
                      <a:r>
                        <a:rPr lang="el-GR" sz="1400" b="1" dirty="0" smtClean="0"/>
                        <a:t>Έκβαση </a:t>
                      </a:r>
                      <a:endParaRPr lang="en-US" sz="1400" b="1" dirty="0"/>
                    </a:p>
                  </a:txBody>
                  <a:tcPr marL="121920" marR="121920" anchor="ctr"/>
                </a:tc>
                <a:tc>
                  <a:txBody>
                    <a:bodyPr/>
                    <a:lstStyle/>
                    <a:p>
                      <a:pPr algn="ctr"/>
                      <a:r>
                        <a:rPr lang="en-US" sz="1400" b="1" dirty="0" err="1" smtClean="0"/>
                        <a:t>Dapagliflozin</a:t>
                      </a:r>
                      <a:r>
                        <a:rPr lang="en-US" sz="1400" b="1" baseline="0" dirty="0" smtClean="0"/>
                        <a:t> </a:t>
                      </a:r>
                    </a:p>
                    <a:p>
                      <a:pPr algn="ctr"/>
                      <a:r>
                        <a:rPr lang="en-US" sz="1400" b="1" baseline="0" dirty="0" smtClean="0"/>
                        <a:t>10mg</a:t>
                      </a:r>
                    </a:p>
                    <a:p>
                      <a:pPr algn="ctr"/>
                      <a:r>
                        <a:rPr lang="en-US" sz="1400" b="1" baseline="0" dirty="0" smtClean="0"/>
                        <a:t>(N=8582)</a:t>
                      </a:r>
                      <a:endParaRPr lang="en-US" sz="1400" b="1" dirty="0"/>
                    </a:p>
                  </a:txBody>
                  <a:tcPr marL="121920" marR="121920" anchor="ctr"/>
                </a:tc>
                <a:tc>
                  <a:txBody>
                    <a:bodyPr/>
                    <a:lstStyle/>
                    <a:p>
                      <a:pPr algn="ctr"/>
                      <a:r>
                        <a:rPr lang="en-US" sz="1400" b="1" dirty="0" smtClean="0"/>
                        <a:t>Placebo</a:t>
                      </a:r>
                    </a:p>
                    <a:p>
                      <a:pPr algn="ctr"/>
                      <a:r>
                        <a:rPr lang="en-US" sz="1400" b="1" dirty="0" smtClean="0"/>
                        <a:t>(N=8.578)</a:t>
                      </a:r>
                      <a:endParaRPr lang="en-US" sz="1400" b="1" dirty="0"/>
                    </a:p>
                  </a:txBody>
                  <a:tcPr marL="121920" marR="121920" anchor="ctr"/>
                </a:tc>
                <a:tc>
                  <a:txBody>
                    <a:bodyPr/>
                    <a:lstStyle/>
                    <a:p>
                      <a:pPr algn="ctr"/>
                      <a:r>
                        <a:rPr lang="en-US" sz="1400" b="1" dirty="0" smtClean="0"/>
                        <a:t>HR</a:t>
                      </a:r>
                    </a:p>
                    <a:p>
                      <a:pPr algn="ctr"/>
                      <a:r>
                        <a:rPr lang="en-US" sz="1400" b="1" dirty="0" smtClean="0"/>
                        <a:t>(95%</a:t>
                      </a:r>
                      <a:r>
                        <a:rPr lang="en-US" sz="1400" b="1" baseline="0" dirty="0" smtClean="0"/>
                        <a:t> CI)</a:t>
                      </a:r>
                      <a:endParaRPr lang="en-US" sz="1400" b="1" dirty="0"/>
                    </a:p>
                  </a:txBody>
                  <a:tcPr marL="121920" marR="121920" anchor="ctr"/>
                </a:tc>
              </a:tr>
              <a:tr h="370840">
                <a:tc>
                  <a:txBody>
                    <a:bodyPr/>
                    <a:lstStyle/>
                    <a:p>
                      <a:r>
                        <a:rPr lang="en-US" sz="1400" b="1" dirty="0" smtClean="0"/>
                        <a:t>≥40% </a:t>
                      </a:r>
                      <a:r>
                        <a:rPr lang="el-GR" sz="1400" b="1" dirty="0" smtClean="0"/>
                        <a:t>μείωση</a:t>
                      </a:r>
                      <a:r>
                        <a:rPr lang="el-GR" sz="1400" b="1" baseline="0" dirty="0" smtClean="0"/>
                        <a:t> του </a:t>
                      </a:r>
                      <a:r>
                        <a:rPr lang="en-US" sz="1400" b="1" baseline="0" dirty="0" err="1" smtClean="0"/>
                        <a:t>eGFR</a:t>
                      </a:r>
                      <a:r>
                        <a:rPr lang="en-US" sz="1400" b="1" baseline="0" dirty="0" smtClean="0"/>
                        <a:t> &lt;60ml/min/1.73m2</a:t>
                      </a:r>
                      <a:r>
                        <a:rPr lang="el-GR" sz="1400" b="1" baseline="0" dirty="0" smtClean="0"/>
                        <a:t>,</a:t>
                      </a:r>
                    </a:p>
                    <a:p>
                      <a:r>
                        <a:rPr lang="en-US" sz="1400" b="1" baseline="0" dirty="0" smtClean="0"/>
                        <a:t> </a:t>
                      </a:r>
                      <a:r>
                        <a:rPr lang="el-GR" sz="1400" b="1" baseline="0" dirty="0" smtClean="0"/>
                        <a:t>ΤΣΧΝΝ, ή θάνατος από νεφρικά αίτια, %</a:t>
                      </a:r>
                    </a:p>
                  </a:txBody>
                  <a:tcPr marL="121920" marR="121920"/>
                </a:tc>
                <a:tc>
                  <a:txBody>
                    <a:bodyPr/>
                    <a:lstStyle/>
                    <a:p>
                      <a:pPr algn="ctr"/>
                      <a:r>
                        <a:rPr lang="el-GR" sz="1400" b="1" dirty="0" smtClean="0"/>
                        <a:t>1,5</a:t>
                      </a:r>
                      <a:endParaRPr lang="en-US" sz="1400" b="1" dirty="0"/>
                    </a:p>
                  </a:txBody>
                  <a:tcPr marL="121920" marR="121920" anchor="ctr"/>
                </a:tc>
                <a:tc>
                  <a:txBody>
                    <a:bodyPr/>
                    <a:lstStyle/>
                    <a:p>
                      <a:pPr algn="ctr"/>
                      <a:r>
                        <a:rPr lang="el-GR" sz="1400" b="1" dirty="0" smtClean="0"/>
                        <a:t>2,8</a:t>
                      </a:r>
                      <a:endParaRPr lang="en-US" sz="1400" b="1" dirty="0"/>
                    </a:p>
                  </a:txBody>
                  <a:tcPr marL="121920" marR="121920" anchor="ctr"/>
                </a:tc>
                <a:tc>
                  <a:txBody>
                    <a:bodyPr/>
                    <a:lstStyle/>
                    <a:p>
                      <a:pPr algn="ctr"/>
                      <a:r>
                        <a:rPr lang="el-GR" sz="1400" b="1" dirty="0" smtClean="0"/>
                        <a:t>0,53 (0,43 0,66) </a:t>
                      </a:r>
                      <a:endParaRPr lang="en-US" sz="1400" b="1" dirty="0"/>
                    </a:p>
                  </a:txBody>
                  <a:tcPr marL="121920" marR="121920" anchor="ctr"/>
                </a:tc>
              </a:tr>
            </a:tbl>
          </a:graphicData>
        </a:graphic>
      </p:graphicFrame>
      <p:sp>
        <p:nvSpPr>
          <p:cNvPr id="18" name="Down Arrow 17"/>
          <p:cNvSpPr/>
          <p:nvPr/>
        </p:nvSpPr>
        <p:spPr>
          <a:xfrm>
            <a:off x="4973452" y="4876800"/>
            <a:ext cx="2133600" cy="1525630"/>
          </a:xfrm>
          <a:prstGeom prst="downArrow">
            <a:avLst/>
          </a:prstGeom>
          <a:gradFill>
            <a:gsLst>
              <a:gs pos="0">
                <a:schemeClr val="accent2">
                  <a:lumMod val="75000"/>
                </a:schemeClr>
              </a:gs>
              <a:gs pos="91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TextBox 18"/>
          <p:cNvSpPr txBox="1"/>
          <p:nvPr/>
        </p:nvSpPr>
        <p:spPr>
          <a:xfrm>
            <a:off x="5379870" y="5449696"/>
            <a:ext cx="1093569" cy="646331"/>
          </a:xfrm>
          <a:prstGeom prst="rect">
            <a:avLst/>
          </a:prstGeom>
          <a:noFill/>
        </p:spPr>
        <p:txBody>
          <a:bodyPr wrap="none" rtlCol="0">
            <a:spAutoFit/>
          </a:bodyPr>
          <a:lstStyle/>
          <a:p>
            <a:r>
              <a:rPr lang="el-GR" sz="3600" b="1" dirty="0" smtClean="0">
                <a:solidFill>
                  <a:srgbClr val="FFFF00"/>
                </a:solidFill>
                <a:effectLst>
                  <a:outerShdw blurRad="38100" dist="38100" dir="2700000" algn="tl">
                    <a:srgbClr val="000000">
                      <a:alpha val="43137"/>
                    </a:srgbClr>
                  </a:outerShdw>
                </a:effectLst>
              </a:rPr>
              <a:t>47% </a:t>
            </a:r>
            <a:endParaRPr lang="en-US" sz="3600" b="1" dirty="0">
              <a:solidFill>
                <a:srgbClr val="FFFF00"/>
              </a:solidFill>
              <a:effectLst>
                <a:outerShdw blurRad="38100" dist="38100" dir="2700000" algn="tl">
                  <a:srgbClr val="000000">
                    <a:alpha val="43137"/>
                  </a:srgbClr>
                </a:outerShdw>
              </a:effectLst>
            </a:endParaRPr>
          </a:p>
        </p:txBody>
      </p:sp>
      <p:sp>
        <p:nvSpPr>
          <p:cNvPr id="2" name="TextBox 1"/>
          <p:cNvSpPr txBox="1"/>
          <p:nvPr/>
        </p:nvSpPr>
        <p:spPr>
          <a:xfrm>
            <a:off x="484429" y="2413364"/>
            <a:ext cx="2595390" cy="1015663"/>
          </a:xfrm>
          <a:prstGeom prst="rect">
            <a:avLst/>
          </a:prstGeom>
          <a:noFill/>
          <a:ln>
            <a:solidFill>
              <a:schemeClr val="tx2">
                <a:lumMod val="75000"/>
              </a:schemeClr>
            </a:solidFill>
          </a:ln>
        </p:spPr>
        <p:txBody>
          <a:bodyPr wrap="none" rtlCol="0">
            <a:spAutoFit/>
          </a:bodyPr>
          <a:lstStyle/>
          <a:p>
            <a:r>
              <a:rPr lang="el-GR" sz="1200" dirty="0" smtClean="0">
                <a:solidFill>
                  <a:prstClr val="black"/>
                </a:solidFill>
              </a:rPr>
              <a:t> </a:t>
            </a:r>
            <a:r>
              <a:rPr lang="el-GR" sz="1200" b="1" dirty="0" smtClean="0">
                <a:solidFill>
                  <a:prstClr val="black"/>
                </a:solidFill>
              </a:rPr>
              <a:t>17.169</a:t>
            </a:r>
            <a:r>
              <a:rPr lang="el-GR" sz="1200" dirty="0" smtClean="0">
                <a:solidFill>
                  <a:prstClr val="black"/>
                </a:solidFill>
              </a:rPr>
              <a:t> ΣΔ2</a:t>
            </a:r>
          </a:p>
          <a:p>
            <a:r>
              <a:rPr lang="el-GR" sz="1200" dirty="0" smtClean="0">
                <a:solidFill>
                  <a:prstClr val="black"/>
                </a:solidFill>
              </a:rPr>
              <a:t>≥55 ετών (άνδρες) </a:t>
            </a:r>
            <a:r>
              <a:rPr lang="el-GR" sz="1200" dirty="0">
                <a:solidFill>
                  <a:prstClr val="black"/>
                </a:solidFill>
              </a:rPr>
              <a:t>ή </a:t>
            </a:r>
            <a:r>
              <a:rPr lang="el-GR" sz="1200" dirty="0" smtClean="0">
                <a:solidFill>
                  <a:prstClr val="black"/>
                </a:solidFill>
              </a:rPr>
              <a:t>≥ 60 ετών </a:t>
            </a:r>
          </a:p>
          <a:p>
            <a:r>
              <a:rPr lang="el-GR" sz="1200" dirty="0" smtClean="0">
                <a:solidFill>
                  <a:prstClr val="black"/>
                </a:solidFill>
              </a:rPr>
              <a:t>≥ 1  ΚΔ παράγοντα κινδύνου</a:t>
            </a:r>
          </a:p>
          <a:p>
            <a:r>
              <a:rPr lang="el-GR" sz="1200" dirty="0" smtClean="0">
                <a:solidFill>
                  <a:prstClr val="black"/>
                </a:solidFill>
              </a:rPr>
              <a:t>                   Ή</a:t>
            </a:r>
          </a:p>
          <a:p>
            <a:r>
              <a:rPr lang="el-GR" sz="1200" dirty="0">
                <a:solidFill>
                  <a:prstClr val="black"/>
                </a:solidFill>
              </a:rPr>
              <a:t> </a:t>
            </a:r>
            <a:r>
              <a:rPr lang="el-GR" sz="1200" dirty="0" smtClean="0">
                <a:solidFill>
                  <a:prstClr val="black"/>
                </a:solidFill>
              </a:rPr>
              <a:t>≥40 ετών με εγκατεστημένη ΚΔ νόσο  </a:t>
            </a:r>
            <a:endParaRPr lang="en-US" sz="1200" dirty="0">
              <a:solidFill>
                <a:prstClr val="black"/>
              </a:solidFill>
            </a:endParaRPr>
          </a:p>
        </p:txBody>
      </p:sp>
      <p:sp>
        <p:nvSpPr>
          <p:cNvPr id="3" name="Right Brace 2"/>
          <p:cNvSpPr/>
          <p:nvPr/>
        </p:nvSpPr>
        <p:spPr>
          <a:xfrm>
            <a:off x="3023616" y="2563946"/>
            <a:ext cx="406400" cy="466383"/>
          </a:xfrm>
          <a:prstGeom prst="rightBrace">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4" name="TextBox 3"/>
          <p:cNvSpPr txBox="1"/>
          <p:nvPr/>
        </p:nvSpPr>
        <p:spPr>
          <a:xfrm>
            <a:off x="3352800" y="2664050"/>
            <a:ext cx="538930" cy="307777"/>
          </a:xfrm>
          <a:prstGeom prst="rect">
            <a:avLst/>
          </a:prstGeom>
          <a:noFill/>
        </p:spPr>
        <p:txBody>
          <a:bodyPr wrap="none" rtlCol="0">
            <a:spAutoFit/>
          </a:bodyPr>
          <a:lstStyle/>
          <a:p>
            <a:r>
              <a:rPr lang="en-US" sz="1400" b="1" dirty="0" smtClean="0">
                <a:solidFill>
                  <a:srgbClr val="1F497D">
                    <a:lumMod val="75000"/>
                  </a:srgbClr>
                </a:solidFill>
              </a:rPr>
              <a:t>60% </a:t>
            </a:r>
            <a:endParaRPr lang="en-US" sz="1400" b="1" dirty="0">
              <a:solidFill>
                <a:srgbClr val="1F497D">
                  <a:lumMod val="75000"/>
                </a:srgbClr>
              </a:solidFill>
            </a:endParaRPr>
          </a:p>
        </p:txBody>
      </p:sp>
    </p:spTree>
    <p:extLst>
      <p:ext uri="{BB962C8B-B14F-4D97-AF65-F5344CB8AC3E}">
        <p14:creationId xmlns:p14="http://schemas.microsoft.com/office/powerpoint/2010/main" val="288330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80">
                                          <p:stCondLst>
                                            <p:cond delay="0"/>
                                          </p:stCondLst>
                                        </p:cTn>
                                        <p:tgtEl>
                                          <p:spTgt spid="18"/>
                                        </p:tgtEl>
                                      </p:cBhvr>
                                    </p:animEffect>
                                    <p:anim calcmode="lin" valueType="num">
                                      <p:cBhvr>
                                        <p:cTn id="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13" dur="26">
                                          <p:stCondLst>
                                            <p:cond delay="650"/>
                                          </p:stCondLst>
                                        </p:cTn>
                                        <p:tgtEl>
                                          <p:spTgt spid="18"/>
                                        </p:tgtEl>
                                      </p:cBhvr>
                                      <p:to x="100000" y="60000"/>
                                    </p:animScale>
                                    <p:animScale>
                                      <p:cBhvr>
                                        <p:cTn id="14" dur="166" decel="50000">
                                          <p:stCondLst>
                                            <p:cond delay="676"/>
                                          </p:stCondLst>
                                        </p:cTn>
                                        <p:tgtEl>
                                          <p:spTgt spid="18"/>
                                        </p:tgtEl>
                                      </p:cBhvr>
                                      <p:to x="100000" y="100000"/>
                                    </p:animScale>
                                    <p:animScale>
                                      <p:cBhvr>
                                        <p:cTn id="15" dur="26">
                                          <p:stCondLst>
                                            <p:cond delay="1312"/>
                                          </p:stCondLst>
                                        </p:cTn>
                                        <p:tgtEl>
                                          <p:spTgt spid="18"/>
                                        </p:tgtEl>
                                      </p:cBhvr>
                                      <p:to x="100000" y="80000"/>
                                    </p:animScale>
                                    <p:animScale>
                                      <p:cBhvr>
                                        <p:cTn id="16" dur="166" decel="50000">
                                          <p:stCondLst>
                                            <p:cond delay="1338"/>
                                          </p:stCondLst>
                                        </p:cTn>
                                        <p:tgtEl>
                                          <p:spTgt spid="18"/>
                                        </p:tgtEl>
                                      </p:cBhvr>
                                      <p:to x="100000" y="100000"/>
                                    </p:animScale>
                                    <p:animScale>
                                      <p:cBhvr>
                                        <p:cTn id="17" dur="26">
                                          <p:stCondLst>
                                            <p:cond delay="1642"/>
                                          </p:stCondLst>
                                        </p:cTn>
                                        <p:tgtEl>
                                          <p:spTgt spid="18"/>
                                        </p:tgtEl>
                                      </p:cBhvr>
                                      <p:to x="100000" y="90000"/>
                                    </p:animScale>
                                    <p:animScale>
                                      <p:cBhvr>
                                        <p:cTn id="18" dur="166" decel="50000">
                                          <p:stCondLst>
                                            <p:cond delay="1668"/>
                                          </p:stCondLst>
                                        </p:cTn>
                                        <p:tgtEl>
                                          <p:spTgt spid="18"/>
                                        </p:tgtEl>
                                      </p:cBhvr>
                                      <p:to x="100000" y="100000"/>
                                    </p:animScale>
                                    <p:animScale>
                                      <p:cBhvr>
                                        <p:cTn id="19" dur="26">
                                          <p:stCondLst>
                                            <p:cond delay="1808"/>
                                          </p:stCondLst>
                                        </p:cTn>
                                        <p:tgtEl>
                                          <p:spTgt spid="18"/>
                                        </p:tgtEl>
                                      </p:cBhvr>
                                      <p:to x="100000" y="95000"/>
                                    </p:animScale>
                                    <p:animScale>
                                      <p:cBhvr>
                                        <p:cTn id="20" dur="166" decel="50000">
                                          <p:stCondLst>
                                            <p:cond delay="1834"/>
                                          </p:stCondLst>
                                        </p:cTn>
                                        <p:tgtEl>
                                          <p:spTgt spid="18"/>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down)">
                                      <p:cBhvr>
                                        <p:cTn id="23" dur="580">
                                          <p:stCondLst>
                                            <p:cond delay="0"/>
                                          </p:stCondLst>
                                        </p:cTn>
                                        <p:tgtEl>
                                          <p:spTgt spid="19"/>
                                        </p:tgtEl>
                                      </p:cBhvr>
                                    </p:animEffect>
                                    <p:anim calcmode="lin" valueType="num">
                                      <p:cBhvr>
                                        <p:cTn id="24"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29" dur="26">
                                          <p:stCondLst>
                                            <p:cond delay="650"/>
                                          </p:stCondLst>
                                        </p:cTn>
                                        <p:tgtEl>
                                          <p:spTgt spid="19"/>
                                        </p:tgtEl>
                                      </p:cBhvr>
                                      <p:to x="100000" y="60000"/>
                                    </p:animScale>
                                    <p:animScale>
                                      <p:cBhvr>
                                        <p:cTn id="30" dur="166" decel="50000">
                                          <p:stCondLst>
                                            <p:cond delay="676"/>
                                          </p:stCondLst>
                                        </p:cTn>
                                        <p:tgtEl>
                                          <p:spTgt spid="19"/>
                                        </p:tgtEl>
                                      </p:cBhvr>
                                      <p:to x="100000" y="100000"/>
                                    </p:animScale>
                                    <p:animScale>
                                      <p:cBhvr>
                                        <p:cTn id="31" dur="26">
                                          <p:stCondLst>
                                            <p:cond delay="1312"/>
                                          </p:stCondLst>
                                        </p:cTn>
                                        <p:tgtEl>
                                          <p:spTgt spid="19"/>
                                        </p:tgtEl>
                                      </p:cBhvr>
                                      <p:to x="100000" y="80000"/>
                                    </p:animScale>
                                    <p:animScale>
                                      <p:cBhvr>
                                        <p:cTn id="32" dur="166" decel="50000">
                                          <p:stCondLst>
                                            <p:cond delay="1338"/>
                                          </p:stCondLst>
                                        </p:cTn>
                                        <p:tgtEl>
                                          <p:spTgt spid="19"/>
                                        </p:tgtEl>
                                      </p:cBhvr>
                                      <p:to x="100000" y="100000"/>
                                    </p:animScale>
                                    <p:animScale>
                                      <p:cBhvr>
                                        <p:cTn id="33" dur="26">
                                          <p:stCondLst>
                                            <p:cond delay="1642"/>
                                          </p:stCondLst>
                                        </p:cTn>
                                        <p:tgtEl>
                                          <p:spTgt spid="19"/>
                                        </p:tgtEl>
                                      </p:cBhvr>
                                      <p:to x="100000" y="90000"/>
                                    </p:animScale>
                                    <p:animScale>
                                      <p:cBhvr>
                                        <p:cTn id="34" dur="166" decel="50000">
                                          <p:stCondLst>
                                            <p:cond delay="1668"/>
                                          </p:stCondLst>
                                        </p:cTn>
                                        <p:tgtEl>
                                          <p:spTgt spid="19"/>
                                        </p:tgtEl>
                                      </p:cBhvr>
                                      <p:to x="100000" y="100000"/>
                                    </p:animScale>
                                    <p:animScale>
                                      <p:cBhvr>
                                        <p:cTn id="35" dur="26">
                                          <p:stCondLst>
                                            <p:cond delay="1808"/>
                                          </p:stCondLst>
                                        </p:cTn>
                                        <p:tgtEl>
                                          <p:spTgt spid="19"/>
                                        </p:tgtEl>
                                      </p:cBhvr>
                                      <p:to x="100000" y="95000"/>
                                    </p:animScale>
                                    <p:animScale>
                                      <p:cBhvr>
                                        <p:cTn id="36"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507475" y="2565781"/>
            <a:ext cx="641444" cy="192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pic>
        <p:nvPicPr>
          <p:cNvPr id="8" name="Main graphic"/>
          <p:cNvPicPr/>
          <p:nvPr/>
        </p:nvPicPr>
        <p:blipFill>
          <a:blip r:embed="rId3"/>
          <a:stretch/>
        </p:blipFill>
        <p:spPr>
          <a:xfrm>
            <a:off x="1867203" y="541421"/>
            <a:ext cx="8382287" cy="5777492"/>
          </a:xfrm>
          <a:prstGeom prst="rect">
            <a:avLst/>
          </a:prstGeom>
          <a:ln>
            <a:solidFill>
              <a:schemeClr val="bg1">
                <a:lumMod val="85000"/>
              </a:schemeClr>
            </a:solidFill>
          </a:ln>
          <a:effectLst>
            <a:glow rad="127000">
              <a:schemeClr val="bg1">
                <a:lumMod val="85000"/>
              </a:schemeClr>
            </a:glow>
          </a:effectLst>
        </p:spPr>
      </p:pic>
      <p:sp>
        <p:nvSpPr>
          <p:cNvPr id="2" name="Rectangle 1"/>
          <p:cNvSpPr/>
          <p:nvPr/>
        </p:nvSpPr>
        <p:spPr>
          <a:xfrm>
            <a:off x="537812" y="6396369"/>
            <a:ext cx="11041039" cy="276999"/>
          </a:xfrm>
          <a:prstGeom prst="rect">
            <a:avLst/>
          </a:prstGeom>
        </p:spPr>
        <p:txBody>
          <a:bodyPr wrap="square">
            <a:spAutoFit/>
          </a:bodyPr>
          <a:lstStyle/>
          <a:p>
            <a:r>
              <a:rPr lang="en-US" sz="1200" i="1" dirty="0">
                <a:solidFill>
                  <a:schemeClr val="bg1">
                    <a:lumMod val="50000"/>
                  </a:schemeClr>
                </a:solidFill>
                <a:latin typeface="HelveticaNeue"/>
              </a:rPr>
              <a:t>Kidney Disease: Improving Global Outcomes (KDIGO) CKD Work Group. Chapter 1: definition and classification of </a:t>
            </a:r>
            <a:r>
              <a:rPr lang="en-US" sz="1200" i="1" dirty="0" err="1">
                <a:solidFill>
                  <a:schemeClr val="bg1">
                    <a:lumMod val="50000"/>
                  </a:schemeClr>
                </a:solidFill>
                <a:latin typeface="HelveticaNeue"/>
              </a:rPr>
              <a:t>CKD.Kidney</a:t>
            </a:r>
            <a:r>
              <a:rPr lang="en-US" sz="1200" i="1" dirty="0">
                <a:solidFill>
                  <a:schemeClr val="bg1">
                    <a:lumMod val="50000"/>
                  </a:schemeClr>
                </a:solidFill>
                <a:latin typeface="HelveticaNeue"/>
              </a:rPr>
              <a:t> </a:t>
            </a:r>
            <a:r>
              <a:rPr lang="en-US" sz="1200" i="1" dirty="0" err="1">
                <a:solidFill>
                  <a:schemeClr val="bg1">
                    <a:lumMod val="50000"/>
                  </a:schemeClr>
                </a:solidFill>
                <a:latin typeface="HelveticaNeue"/>
              </a:rPr>
              <a:t>Int</a:t>
            </a:r>
            <a:r>
              <a:rPr lang="en-US" sz="1200" i="1" dirty="0">
                <a:solidFill>
                  <a:schemeClr val="bg1">
                    <a:lumMod val="50000"/>
                  </a:schemeClr>
                </a:solidFill>
                <a:latin typeface="HelveticaNeue"/>
              </a:rPr>
              <a:t> </a:t>
            </a:r>
            <a:r>
              <a:rPr lang="en-US" sz="1200" i="1" dirty="0" err="1">
                <a:solidFill>
                  <a:schemeClr val="bg1">
                    <a:lumMod val="50000"/>
                  </a:schemeClr>
                </a:solidFill>
                <a:latin typeface="HelveticaNeue"/>
              </a:rPr>
              <a:t>Suppl</a:t>
            </a:r>
            <a:r>
              <a:rPr lang="en-US" sz="1200" i="1" dirty="0">
                <a:solidFill>
                  <a:schemeClr val="bg1">
                    <a:lumMod val="50000"/>
                  </a:schemeClr>
                </a:solidFill>
                <a:latin typeface="HelveticaNeue"/>
              </a:rPr>
              <a:t> (2011). 2013; 3:19–62.</a:t>
            </a:r>
            <a:endParaRPr lang="el-GR" sz="1200" i="1" dirty="0">
              <a:solidFill>
                <a:schemeClr val="bg1">
                  <a:lumMod val="50000"/>
                </a:schemeClr>
              </a:solidFill>
            </a:endParaRPr>
          </a:p>
        </p:txBody>
      </p:sp>
    </p:spTree>
    <p:extLst>
      <p:ext uri="{BB962C8B-B14F-4D97-AF65-F5344CB8AC3E}">
        <p14:creationId xmlns:p14="http://schemas.microsoft.com/office/powerpoint/2010/main" val="285884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9023" y="1190053"/>
            <a:ext cx="7331332" cy="5455170"/>
          </a:xfrm>
          <a:prstGeom prst="rect">
            <a:avLst/>
          </a:prstGeom>
          <a:noFill/>
          <a:ln w="9525">
            <a:solidFill>
              <a:schemeClr val="bg1">
                <a:lumMod val="7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2" name="Rectangle 1"/>
          <p:cNvSpPr/>
          <p:nvPr/>
        </p:nvSpPr>
        <p:spPr>
          <a:xfrm>
            <a:off x="104236" y="-7168"/>
            <a:ext cx="11340935" cy="1077218"/>
          </a:xfrm>
          <a:prstGeom prst="rect">
            <a:avLst/>
          </a:prstGeom>
        </p:spPr>
        <p:txBody>
          <a:bodyPr wrap="square">
            <a:spAutoFit/>
          </a:bodyPr>
          <a:lstStyle/>
          <a:p>
            <a:pPr algn="ctr"/>
            <a:r>
              <a:rPr lang="en-US" sz="3200" b="1" dirty="0">
                <a:solidFill>
                  <a:srgbClr val="731353"/>
                </a:solidFill>
                <a:effectLst>
                  <a:outerShdw blurRad="38100" dist="38100" dir="2700000" algn="tl">
                    <a:srgbClr val="000000">
                      <a:alpha val="43137"/>
                    </a:srgbClr>
                  </a:outerShdw>
                </a:effectLst>
                <a:latin typeface="HelveticaNeue"/>
              </a:rPr>
              <a:t> Cardiovascular mortality in the general population </a:t>
            </a:r>
            <a:endParaRPr lang="en-US" sz="3200" b="1" dirty="0" smtClean="0">
              <a:solidFill>
                <a:srgbClr val="731353"/>
              </a:solidFill>
              <a:effectLst>
                <a:outerShdw blurRad="38100" dist="38100" dir="2700000" algn="tl">
                  <a:srgbClr val="000000">
                    <a:alpha val="43137"/>
                  </a:srgbClr>
                </a:outerShdw>
              </a:effectLst>
              <a:latin typeface="HelveticaNeue"/>
            </a:endParaRPr>
          </a:p>
          <a:p>
            <a:pPr algn="ctr"/>
            <a:r>
              <a:rPr lang="en-US" sz="3200" b="1" dirty="0" smtClean="0">
                <a:solidFill>
                  <a:srgbClr val="731353"/>
                </a:solidFill>
                <a:effectLst>
                  <a:outerShdw blurRad="38100" dist="38100" dir="2700000" algn="tl">
                    <a:srgbClr val="000000">
                      <a:alpha val="43137"/>
                    </a:srgbClr>
                  </a:outerShdw>
                </a:effectLst>
                <a:latin typeface="HelveticaNeue"/>
              </a:rPr>
              <a:t>and </a:t>
            </a:r>
            <a:r>
              <a:rPr lang="en-US" sz="3200" b="1" dirty="0">
                <a:solidFill>
                  <a:srgbClr val="731353"/>
                </a:solidFill>
                <a:effectLst>
                  <a:outerShdw blurRad="38100" dist="38100" dir="2700000" algn="tl">
                    <a:srgbClr val="000000">
                      <a:alpha val="43137"/>
                    </a:srgbClr>
                  </a:outerShdw>
                </a:effectLst>
                <a:latin typeface="HelveticaNeue"/>
              </a:rPr>
              <a:t>in patients with end-stage kidney </a:t>
            </a:r>
            <a:r>
              <a:rPr lang="en-US" sz="3200" b="1" dirty="0" smtClean="0">
                <a:solidFill>
                  <a:srgbClr val="731353"/>
                </a:solidFill>
                <a:effectLst>
                  <a:outerShdw blurRad="38100" dist="38100" dir="2700000" algn="tl">
                    <a:srgbClr val="000000">
                      <a:alpha val="43137"/>
                    </a:srgbClr>
                  </a:outerShdw>
                </a:effectLst>
                <a:latin typeface="HelveticaNeue"/>
              </a:rPr>
              <a:t>disease</a:t>
            </a:r>
            <a:endParaRPr lang="el-GR" sz="3200" b="1" dirty="0">
              <a:solidFill>
                <a:srgbClr val="731353"/>
              </a:solidFill>
              <a:effectLst>
                <a:outerShdw blurRad="38100" dist="38100" dir="2700000" algn="tl">
                  <a:srgbClr val="000000">
                    <a:alpha val="43137"/>
                  </a:srgbClr>
                </a:outerShdw>
              </a:effectLst>
            </a:endParaRPr>
          </a:p>
        </p:txBody>
      </p:sp>
      <p:sp>
        <p:nvSpPr>
          <p:cNvPr id="3" name="Rectangle 2"/>
          <p:cNvSpPr/>
          <p:nvPr/>
        </p:nvSpPr>
        <p:spPr>
          <a:xfrm>
            <a:off x="9483784" y="6526496"/>
            <a:ext cx="2854677" cy="307777"/>
          </a:xfrm>
          <a:prstGeom prst="rect">
            <a:avLst/>
          </a:prstGeom>
        </p:spPr>
        <p:txBody>
          <a:bodyPr wrap="square">
            <a:spAutoFit/>
          </a:bodyPr>
          <a:lstStyle/>
          <a:p>
            <a:r>
              <a:rPr lang="en-US" sz="1400" i="1" dirty="0">
                <a:solidFill>
                  <a:schemeClr val="bg1">
                    <a:lumMod val="50000"/>
                  </a:schemeClr>
                </a:solidFill>
                <a:latin typeface="Arial" pitchFamily="34" charset="0"/>
                <a:cs typeface="Arial" pitchFamily="34" charset="0"/>
              </a:rPr>
              <a:t>Circulation. 2021;143:1157–1172</a:t>
            </a:r>
            <a:endParaRPr lang="el-GR" sz="1400" i="1" dirty="0">
              <a:solidFill>
                <a:schemeClr val="bg1">
                  <a:lumMod val="50000"/>
                </a:schemeClr>
              </a:solidFill>
              <a:latin typeface="Arial" pitchFamily="34" charset="0"/>
              <a:cs typeface="Arial" pitchFamily="34" charset="0"/>
            </a:endParaRPr>
          </a:p>
        </p:txBody>
      </p:sp>
      <p:sp>
        <p:nvSpPr>
          <p:cNvPr id="7" name="Rectangle 6"/>
          <p:cNvSpPr/>
          <p:nvPr/>
        </p:nvSpPr>
        <p:spPr>
          <a:xfrm>
            <a:off x="3507475" y="2565781"/>
            <a:ext cx="641444" cy="192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2628108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latin typeface="Calibri" pitchFamily="34" charset="0"/>
                <a:ea typeface="Calibri" pitchFamily="34" charset="0"/>
                <a:cs typeface="Calibri" pitchFamily="34" charset="0"/>
              </a:rPr>
              <a:t>Epidemiology and burden of </a:t>
            </a:r>
            <a:r>
              <a:rPr lang="en-US" dirty="0" smtClean="0">
                <a:latin typeface="Calibri" pitchFamily="34" charset="0"/>
                <a:ea typeface="Calibri" pitchFamily="34" charset="0"/>
                <a:cs typeface="Calibri" pitchFamily="34" charset="0"/>
              </a:rPr>
              <a:t>CKD </a:t>
            </a:r>
            <a:endParaRPr lang="en-GB" dirty="0">
              <a:latin typeface="Calibri" pitchFamily="34" charset="0"/>
              <a:ea typeface="Calibri" pitchFamily="34" charset="0"/>
              <a:cs typeface="Calibri" pitchFamily="34" charset="0"/>
            </a:endParaRPr>
          </a:p>
        </p:txBody>
      </p:sp>
    </p:spTree>
    <p:extLst>
      <p:ext uri="{BB962C8B-B14F-4D97-AF65-F5344CB8AC3E}">
        <p14:creationId xmlns:p14="http://schemas.microsoft.com/office/powerpoint/2010/main" val="3973107396"/>
      </p:ext>
    </p:extLst>
  </p:cSld>
  <p:clrMapOvr>
    <a:masterClrMapping/>
  </p:clrMapOvr>
  <p:transition>
    <p:fade/>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2160" t="17816" r="15451"/>
          <a:stretch/>
        </p:blipFill>
        <p:spPr bwMode="auto">
          <a:xfrm>
            <a:off x="581896" y="1447802"/>
            <a:ext cx="9393383" cy="4747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4335" t="30580" r="5862" b="47661"/>
          <a:stretch/>
        </p:blipFill>
        <p:spPr bwMode="auto">
          <a:xfrm>
            <a:off x="10871201" y="1983179"/>
            <a:ext cx="1320800" cy="1140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Straight Connector 8"/>
          <p:cNvCxnSpPr/>
          <p:nvPr/>
        </p:nvCxnSpPr>
        <p:spPr>
          <a:xfrm>
            <a:off x="0" y="1143000"/>
            <a:ext cx="7620000" cy="0"/>
          </a:xfrm>
          <a:prstGeom prst="line">
            <a:avLst/>
          </a:prstGeom>
          <a:ln w="38100">
            <a:solidFill>
              <a:srgbClr val="993366"/>
            </a:solidFill>
          </a:ln>
        </p:spPr>
        <p:style>
          <a:lnRef idx="1">
            <a:schemeClr val="accent1"/>
          </a:lnRef>
          <a:fillRef idx="0">
            <a:schemeClr val="accent1"/>
          </a:fillRef>
          <a:effectRef idx="0">
            <a:schemeClr val="accent1"/>
          </a:effectRef>
          <a:fontRef idx="minor">
            <a:schemeClr val="tx1"/>
          </a:fontRef>
        </p:style>
      </p:cxnSp>
      <p:pic>
        <p:nvPicPr>
          <p:cNvPr id="1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 r="38539" b="84717"/>
          <a:stretch/>
        </p:blipFill>
        <p:spPr bwMode="auto">
          <a:xfrm>
            <a:off x="-101600" y="331769"/>
            <a:ext cx="8280400" cy="800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Rectangle 12"/>
          <p:cNvSpPr/>
          <p:nvPr/>
        </p:nvSpPr>
        <p:spPr>
          <a:xfrm>
            <a:off x="8155709" y="6569140"/>
            <a:ext cx="4036291" cy="276999"/>
          </a:xfrm>
          <a:prstGeom prst="rect">
            <a:avLst/>
          </a:prstGeom>
        </p:spPr>
        <p:txBody>
          <a:bodyPr wrap="square">
            <a:spAutoFit/>
          </a:bodyPr>
          <a:lstStyle/>
          <a:p>
            <a:r>
              <a:rPr lang="en-US" sz="1200" i="1" dirty="0" err="1">
                <a:solidFill>
                  <a:prstClr val="white">
                    <a:lumMod val="50000"/>
                  </a:prstClr>
                </a:solidFill>
                <a:latin typeface="Arial" pitchFamily="34" charset="0"/>
                <a:cs typeface="Arial" pitchFamily="34" charset="0"/>
              </a:rPr>
              <a:t>Heerspink</a:t>
            </a:r>
            <a:r>
              <a:rPr lang="en-US" sz="1200" i="1" dirty="0">
                <a:solidFill>
                  <a:prstClr val="white">
                    <a:lumMod val="50000"/>
                  </a:prstClr>
                </a:solidFill>
                <a:latin typeface="Arial" pitchFamily="34" charset="0"/>
                <a:cs typeface="Arial" pitchFamily="34" charset="0"/>
              </a:rPr>
              <a:t> HJL et al. N </a:t>
            </a:r>
            <a:r>
              <a:rPr lang="en-US" sz="1200" i="1" dirty="0" err="1">
                <a:solidFill>
                  <a:prstClr val="white">
                    <a:lumMod val="50000"/>
                  </a:prstClr>
                </a:solidFill>
                <a:latin typeface="Arial" pitchFamily="34" charset="0"/>
                <a:cs typeface="Arial" pitchFamily="34" charset="0"/>
              </a:rPr>
              <a:t>Engl</a:t>
            </a:r>
            <a:r>
              <a:rPr lang="en-US" sz="1200" i="1" dirty="0">
                <a:solidFill>
                  <a:prstClr val="white">
                    <a:lumMod val="50000"/>
                  </a:prstClr>
                </a:solidFill>
                <a:latin typeface="Arial" pitchFamily="34" charset="0"/>
                <a:cs typeface="Arial" pitchFamily="34" charset="0"/>
              </a:rPr>
              <a:t> J Med. 2020; 383:1436-1446</a:t>
            </a:r>
          </a:p>
        </p:txBody>
      </p:sp>
      <p:sp>
        <p:nvSpPr>
          <p:cNvPr id="2" name="Rectangle 1"/>
          <p:cNvSpPr/>
          <p:nvPr/>
        </p:nvSpPr>
        <p:spPr>
          <a:xfrm>
            <a:off x="158307" y="266062"/>
            <a:ext cx="7924800" cy="800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Box 9"/>
          <p:cNvSpPr txBox="1"/>
          <p:nvPr/>
        </p:nvSpPr>
        <p:spPr>
          <a:xfrm>
            <a:off x="42531" y="312010"/>
            <a:ext cx="6725880" cy="830997"/>
          </a:xfrm>
          <a:prstGeom prst="rect">
            <a:avLst/>
          </a:prstGeom>
          <a:noFill/>
        </p:spPr>
        <p:txBody>
          <a:bodyPr wrap="none" rtlCol="0">
            <a:spAutoFit/>
          </a:bodyPr>
          <a:lstStyle/>
          <a:p>
            <a:r>
              <a:rPr lang="el-GR" sz="2400" b="1" dirty="0" smtClean="0">
                <a:solidFill>
                  <a:srgbClr val="993366"/>
                </a:solidFill>
                <a:effectLst>
                  <a:outerShdw blurRad="38100" dist="38100" dir="2700000" algn="tl">
                    <a:srgbClr val="000000">
                      <a:alpha val="43137"/>
                    </a:srgbClr>
                  </a:outerShdw>
                </a:effectLst>
              </a:rPr>
              <a:t>Σύνθετο δευτερεύον καταληκτικό σημείο: </a:t>
            </a:r>
          </a:p>
          <a:p>
            <a:r>
              <a:rPr lang="el-GR" sz="2400" b="1" dirty="0" smtClean="0">
                <a:solidFill>
                  <a:srgbClr val="993366"/>
                </a:solidFill>
                <a:effectLst>
                  <a:outerShdw blurRad="38100" dist="38100" dir="2700000" algn="tl">
                    <a:srgbClr val="000000">
                      <a:alpha val="43137"/>
                    </a:srgbClr>
                  </a:outerShdw>
                </a:effectLst>
              </a:rPr>
              <a:t>ΚΑ θάνατος ή νοσηλεία για καρδιακή ανεπάρκεια  </a:t>
            </a:r>
            <a:endParaRPr lang="en-US" sz="2400" b="1" dirty="0">
              <a:solidFill>
                <a:srgbClr val="993366"/>
              </a:solidFill>
              <a:effectLst>
                <a:outerShdw blurRad="38100" dist="38100" dir="2700000" algn="tl">
                  <a:srgbClr val="000000">
                    <a:alpha val="43137"/>
                  </a:srgbClr>
                </a:outerShdw>
              </a:effectLst>
            </a:endParaRPr>
          </a:p>
        </p:txBody>
      </p:sp>
      <p:sp>
        <p:nvSpPr>
          <p:cNvPr id="16" name="Rectangle 15"/>
          <p:cNvSpPr/>
          <p:nvPr/>
        </p:nvSpPr>
        <p:spPr>
          <a:xfrm>
            <a:off x="2336803" y="3962400"/>
            <a:ext cx="7489340" cy="57771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extBox 16"/>
          <p:cNvSpPr txBox="1"/>
          <p:nvPr/>
        </p:nvSpPr>
        <p:spPr>
          <a:xfrm>
            <a:off x="2336812" y="3928099"/>
            <a:ext cx="5794087" cy="646331"/>
          </a:xfrm>
          <a:prstGeom prst="rect">
            <a:avLst/>
          </a:prstGeom>
          <a:noFill/>
        </p:spPr>
        <p:txBody>
          <a:bodyPr wrap="none" rtlCol="0">
            <a:spAutoFit/>
          </a:bodyPr>
          <a:lstStyle/>
          <a:p>
            <a:r>
              <a:rPr lang="el-GR" dirty="0" smtClean="0">
                <a:solidFill>
                  <a:prstClr val="black"/>
                </a:solidFill>
                <a:effectLst>
                  <a:outerShdw blurRad="38100" dist="38100" dir="2700000" algn="tl">
                    <a:srgbClr val="000000">
                      <a:alpha val="43137"/>
                    </a:srgbClr>
                  </a:outerShdw>
                </a:effectLst>
              </a:rPr>
              <a:t>Η μελέτη διεκόπη πρώιμα λόγω του μεγάλου οφέλους που </a:t>
            </a:r>
          </a:p>
          <a:p>
            <a:r>
              <a:rPr lang="el-GR" dirty="0" smtClean="0">
                <a:solidFill>
                  <a:prstClr val="black"/>
                </a:solidFill>
                <a:effectLst>
                  <a:outerShdw blurRad="38100" dist="38100" dir="2700000" algn="tl">
                    <a:srgbClr val="000000">
                      <a:alpha val="43137"/>
                    </a:srgbClr>
                  </a:outerShdw>
                </a:effectLst>
              </a:rPr>
              <a:t> φάνηκε στους ασθενείς που ελάμβαναν </a:t>
            </a:r>
            <a:r>
              <a:rPr lang="en-US" dirty="0" err="1" smtClean="0">
                <a:solidFill>
                  <a:prstClr val="black"/>
                </a:solidFill>
                <a:effectLst>
                  <a:outerShdw blurRad="38100" dist="38100" dir="2700000" algn="tl">
                    <a:srgbClr val="000000">
                      <a:alpha val="43137"/>
                    </a:srgbClr>
                  </a:outerShdw>
                </a:effectLst>
              </a:rPr>
              <a:t>dapagliflozin</a:t>
            </a:r>
            <a:r>
              <a:rPr lang="en-US" dirty="0" smtClean="0">
                <a:solidFill>
                  <a:prstClr val="black"/>
                </a:solidFill>
                <a:effectLst>
                  <a:outerShdw blurRad="38100" dist="38100" dir="2700000" algn="tl">
                    <a:srgbClr val="000000">
                      <a:alpha val="43137"/>
                    </a:srgbClr>
                  </a:outerShdw>
                </a:effectLst>
              </a:rPr>
              <a:t> </a:t>
            </a:r>
            <a:endParaRPr lang="en-US" dirty="0">
              <a:solidFill>
                <a:prstClr val="black"/>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65793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8821" t="48250" r="17510" b="8673"/>
          <a:stretch/>
        </p:blipFill>
        <p:spPr bwMode="auto">
          <a:xfrm>
            <a:off x="203202" y="1371600"/>
            <a:ext cx="11341100" cy="47197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1473" t="39542" r="51262" b="53182"/>
          <a:stretch/>
        </p:blipFill>
        <p:spPr bwMode="auto">
          <a:xfrm>
            <a:off x="4" y="381000"/>
            <a:ext cx="4673599" cy="830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5">
            <a:extLst>
              <a:ext uri="{FF2B5EF4-FFF2-40B4-BE49-F238E27FC236}">
                <a16:creationId xmlns:a16="http://schemas.microsoft.com/office/drawing/2014/main" xmlns="" id="{BF6649CA-70C4-4772-8CF1-30B88986912E}"/>
              </a:ext>
            </a:extLst>
          </p:cNvPr>
          <p:cNvPicPr>
            <a:picLocks noChangeAspect="1"/>
          </p:cNvPicPr>
          <p:nvPr/>
        </p:nvPicPr>
        <p:blipFill rotWithShape="1">
          <a:blip r:embed="rId4"/>
          <a:srcRect l="6598" t="22295"/>
          <a:stretch/>
        </p:blipFill>
        <p:spPr>
          <a:xfrm>
            <a:off x="9355807" y="2"/>
            <a:ext cx="2781956" cy="663539"/>
          </a:xfrm>
          <a:prstGeom prst="rect">
            <a:avLst/>
          </a:prstGeom>
        </p:spPr>
      </p:pic>
      <p:cxnSp>
        <p:nvCxnSpPr>
          <p:cNvPr id="7" name="Straight Connector 6"/>
          <p:cNvCxnSpPr/>
          <p:nvPr/>
        </p:nvCxnSpPr>
        <p:spPr>
          <a:xfrm>
            <a:off x="8026400" y="609600"/>
            <a:ext cx="4165600" cy="0"/>
          </a:xfrm>
          <a:prstGeom prst="line">
            <a:avLst/>
          </a:prstGeom>
          <a:ln w="38100">
            <a:solidFill>
              <a:srgbClr val="993366"/>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0" y="1219200"/>
            <a:ext cx="7620000" cy="0"/>
          </a:xfrm>
          <a:prstGeom prst="line">
            <a:avLst/>
          </a:prstGeom>
          <a:ln w="38100">
            <a:solidFill>
              <a:srgbClr val="993366"/>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10238781" y="2438400"/>
            <a:ext cx="1546819" cy="1143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 name="Rectangle 11"/>
          <p:cNvSpPr/>
          <p:nvPr/>
        </p:nvSpPr>
        <p:spPr>
          <a:xfrm>
            <a:off x="5515428" y="6248400"/>
            <a:ext cx="6604000" cy="338554"/>
          </a:xfrm>
          <a:prstGeom prst="rect">
            <a:avLst/>
          </a:prstGeom>
        </p:spPr>
        <p:txBody>
          <a:bodyPr wrap="square">
            <a:spAutoFit/>
          </a:bodyPr>
          <a:lstStyle/>
          <a:p>
            <a:r>
              <a:rPr lang="en-US" sz="1600" i="1" dirty="0" err="1">
                <a:solidFill>
                  <a:prstClr val="white">
                    <a:lumMod val="50000"/>
                  </a:prstClr>
                </a:solidFill>
              </a:rPr>
              <a:t>Heerspink</a:t>
            </a:r>
            <a:r>
              <a:rPr lang="en-US" sz="1600" i="1" dirty="0">
                <a:solidFill>
                  <a:prstClr val="white">
                    <a:lumMod val="50000"/>
                  </a:prstClr>
                </a:solidFill>
              </a:rPr>
              <a:t> HJL et al. N </a:t>
            </a:r>
            <a:r>
              <a:rPr lang="en-US" sz="1600" i="1" dirty="0" err="1">
                <a:solidFill>
                  <a:prstClr val="white">
                    <a:lumMod val="50000"/>
                  </a:prstClr>
                </a:solidFill>
              </a:rPr>
              <a:t>Engl</a:t>
            </a:r>
            <a:r>
              <a:rPr lang="en-US" sz="1600" i="1" dirty="0">
                <a:solidFill>
                  <a:prstClr val="white">
                    <a:lumMod val="50000"/>
                  </a:prstClr>
                </a:solidFill>
              </a:rPr>
              <a:t> J Med. 2020; 383:1436-1446</a:t>
            </a:r>
          </a:p>
        </p:txBody>
      </p:sp>
      <p:pic>
        <p:nvPicPr>
          <p:cNvPr id="10"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1" r="38539" b="84717"/>
          <a:stretch/>
        </p:blipFill>
        <p:spPr bwMode="auto">
          <a:xfrm>
            <a:off x="-49619" y="317143"/>
            <a:ext cx="8280400" cy="800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210288" y="342262"/>
            <a:ext cx="7924800" cy="800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extBox 12"/>
          <p:cNvSpPr txBox="1"/>
          <p:nvPr/>
        </p:nvSpPr>
        <p:spPr>
          <a:xfrm>
            <a:off x="94521" y="297380"/>
            <a:ext cx="4504631" cy="830997"/>
          </a:xfrm>
          <a:prstGeom prst="rect">
            <a:avLst/>
          </a:prstGeom>
          <a:noFill/>
        </p:spPr>
        <p:txBody>
          <a:bodyPr wrap="none" rtlCol="0">
            <a:spAutoFit/>
          </a:bodyPr>
          <a:lstStyle/>
          <a:p>
            <a:r>
              <a:rPr lang="el-GR" sz="2400" b="1" dirty="0">
                <a:solidFill>
                  <a:srgbClr val="993366"/>
                </a:solidFill>
                <a:effectLst>
                  <a:outerShdw blurRad="38100" dist="38100" dir="2700000" algn="tl">
                    <a:srgbClr val="000000">
                      <a:alpha val="43137"/>
                    </a:srgbClr>
                  </a:outerShdw>
                </a:effectLst>
              </a:rPr>
              <a:t>Δ</a:t>
            </a:r>
            <a:r>
              <a:rPr lang="el-GR" sz="2400" b="1" dirty="0" smtClean="0">
                <a:solidFill>
                  <a:srgbClr val="993366"/>
                </a:solidFill>
                <a:effectLst>
                  <a:outerShdw blurRad="38100" dist="38100" dir="2700000" algn="tl">
                    <a:srgbClr val="000000">
                      <a:alpha val="43137"/>
                    </a:srgbClr>
                  </a:outerShdw>
                </a:effectLst>
              </a:rPr>
              <a:t>ευτερεύον καταληκτικό σημείο: </a:t>
            </a:r>
          </a:p>
          <a:p>
            <a:r>
              <a:rPr lang="el-GR" sz="2400" b="1" dirty="0" smtClean="0">
                <a:solidFill>
                  <a:srgbClr val="993366"/>
                </a:solidFill>
                <a:effectLst>
                  <a:outerShdw blurRad="38100" dist="38100" dir="2700000" algn="tl">
                    <a:srgbClr val="000000">
                      <a:alpha val="43137"/>
                    </a:srgbClr>
                  </a:outerShdw>
                </a:effectLst>
              </a:rPr>
              <a:t>Ολική θνησιμότητα </a:t>
            </a:r>
            <a:endParaRPr lang="en-US" sz="2400" b="1" dirty="0">
              <a:solidFill>
                <a:srgbClr val="993366"/>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08079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smtClean="0">
                <a:effectLst>
                  <a:outerShdw blurRad="38100" dist="38100" dir="2700000" algn="tl">
                    <a:srgbClr val="000000">
                      <a:alpha val="43137"/>
                    </a:srgbClr>
                  </a:outerShdw>
                </a:effectLst>
              </a:rPr>
              <a:t>Ketone hypothesis </a:t>
            </a:r>
            <a:endParaRPr lang="el-GR" i="1" dirty="0">
              <a:effectLst>
                <a:outerShdw blurRad="38100" dist="38100" dir="2700000" algn="tl">
                  <a:srgbClr val="000000">
                    <a:alpha val="43137"/>
                  </a:srgbClr>
                </a:outerShdw>
              </a:effectLst>
            </a:endParaRPr>
          </a:p>
        </p:txBody>
      </p:sp>
      <p:sp>
        <p:nvSpPr>
          <p:cNvPr id="4" name="Rounded Rectangle 3"/>
          <p:cNvSpPr/>
          <p:nvPr/>
        </p:nvSpPr>
        <p:spPr>
          <a:xfrm>
            <a:off x="3583173" y="404039"/>
            <a:ext cx="4922875" cy="1041991"/>
          </a:xfrm>
          <a:prstGeom prst="roundRect">
            <a:avLst/>
          </a:prstGeom>
          <a:noFill/>
          <a:ln>
            <a:solidFill>
              <a:schemeClr val="bg1">
                <a:lumMod val="85000"/>
              </a:schemeClr>
            </a:solidFill>
          </a:ln>
          <a:effectLst>
            <a:glow rad="127000">
              <a:schemeClr val="bg1">
                <a:lumMod val="7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126591898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lstStyle/>
          <a:p>
            <a:r>
              <a:rPr lang="en-US"/>
              <a:t>Main Causes of Death in DAPA-CKD</a:t>
            </a:r>
          </a:p>
        </p:txBody>
      </p:sp>
      <p:graphicFrame>
        <p:nvGraphicFramePr>
          <p:cNvPr id="7" name="Chart 6">
            <a:extLst>
              <a:ext uri="{FF2B5EF4-FFF2-40B4-BE49-F238E27FC236}">
                <a16:creationId xmlns="" xmlns:a16="http://schemas.microsoft.com/office/drawing/2014/main" id="{1D81BBF3-F45E-4D96-A350-E1560FA54866}"/>
              </a:ext>
            </a:extLst>
          </p:cNvPr>
          <p:cNvGraphicFramePr/>
          <p:nvPr>
            <p:extLst>
              <p:ext uri="{D42A27DB-BD31-4B8C-83A1-F6EECF244321}">
                <p14:modId xmlns:p14="http://schemas.microsoft.com/office/powerpoint/2010/main" val="3462337424"/>
              </p:ext>
            </p:extLst>
          </p:nvPr>
        </p:nvGraphicFramePr>
        <p:xfrm>
          <a:off x="457200" y="1257300"/>
          <a:ext cx="11277600" cy="4881033"/>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a:extLst>
              <a:ext uri="{FF2B5EF4-FFF2-40B4-BE49-F238E27FC236}">
                <a16:creationId xmlns="" xmlns:a16="http://schemas.microsoft.com/office/drawing/2014/main" id="{3D2ED73F-9D0E-44B7-928E-3AFB6E6A6534}"/>
              </a:ext>
            </a:extLst>
          </p:cNvPr>
          <p:cNvGrpSpPr/>
          <p:nvPr/>
        </p:nvGrpSpPr>
        <p:grpSpPr>
          <a:xfrm>
            <a:off x="-6290" y="-23678"/>
            <a:ext cx="3017520" cy="261610"/>
            <a:chOff x="-6290" y="-23678"/>
            <a:chExt cx="3017520" cy="261610"/>
          </a:xfrm>
        </p:grpSpPr>
        <p:sp>
          <p:nvSpPr>
            <p:cNvPr id="11" name="Freeform 13">
              <a:extLst>
                <a:ext uri="{FF2B5EF4-FFF2-40B4-BE49-F238E27FC236}">
                  <a16:creationId xmlns="" xmlns:a16="http://schemas.microsoft.com/office/drawing/2014/main" id="{34916BF4-ADFA-4D77-BF1B-2EEE12E9B629}"/>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12" name="Rectangle 11">
              <a:extLst>
                <a:ext uri="{FF2B5EF4-FFF2-40B4-BE49-F238E27FC236}">
                  <a16:creationId xmlns="" xmlns:a16="http://schemas.microsoft.com/office/drawing/2014/main" id="{8CC64132-DCA1-4E8A-BE6B-A3FF54269C5A}"/>
                </a:ext>
              </a:extLst>
            </p:cNvPr>
            <p:cNvSpPr/>
            <p:nvPr/>
          </p:nvSpPr>
          <p:spPr>
            <a:xfrm>
              <a:off x="281023" y="-23678"/>
              <a:ext cx="2395207" cy="261610"/>
            </a:xfrm>
            <a:prstGeom prst="rect">
              <a:avLst/>
            </a:prstGeom>
          </p:spPr>
          <p:txBody>
            <a:bodyPr wrap="none">
              <a:spAutoFit/>
            </a:bodyPr>
            <a:lstStyle/>
            <a:p>
              <a:pPr algn="ctr"/>
              <a:r>
                <a:rPr lang="en-US" sz="1100" b="1">
                  <a:solidFill>
                    <a:srgbClr val="FFFFFF"/>
                  </a:solidFill>
                </a:rPr>
                <a:t>DAPA-CKD – Causes of Mortality</a:t>
              </a:r>
            </a:p>
          </p:txBody>
        </p:sp>
      </p:grpSp>
      <p:sp>
        <p:nvSpPr>
          <p:cNvPr id="14" name="Rectangle 13"/>
          <p:cNvSpPr/>
          <p:nvPr/>
        </p:nvSpPr>
        <p:spPr>
          <a:xfrm>
            <a:off x="8807627" y="6306814"/>
            <a:ext cx="3179660" cy="276999"/>
          </a:xfrm>
          <a:prstGeom prst="rect">
            <a:avLst/>
          </a:prstGeom>
        </p:spPr>
        <p:txBody>
          <a:bodyPr wrap="square">
            <a:spAutoFit/>
          </a:bodyPr>
          <a:lstStyle/>
          <a:p>
            <a:r>
              <a:rPr lang="en-US" sz="1200" i="1" dirty="0" err="1">
                <a:solidFill>
                  <a:schemeClr val="bg1">
                    <a:lumMod val="50000"/>
                  </a:schemeClr>
                </a:solidFill>
                <a:latin typeface="Arial" pitchFamily="34" charset="0"/>
                <a:cs typeface="Arial" pitchFamily="34" charset="0"/>
              </a:rPr>
              <a:t>Eur</a:t>
            </a:r>
            <a:r>
              <a:rPr lang="en-US" sz="1200" i="1" dirty="0">
                <a:solidFill>
                  <a:schemeClr val="bg1">
                    <a:lumMod val="50000"/>
                  </a:schemeClr>
                </a:solidFill>
                <a:latin typeface="Arial" pitchFamily="34" charset="0"/>
                <a:cs typeface="Arial" pitchFamily="34" charset="0"/>
              </a:rPr>
              <a:t> Heart </a:t>
            </a:r>
            <a:r>
              <a:rPr lang="en-US" sz="1200" i="1" dirty="0" smtClean="0">
                <a:solidFill>
                  <a:schemeClr val="bg1">
                    <a:lumMod val="50000"/>
                  </a:schemeClr>
                </a:solidFill>
                <a:latin typeface="Arial" pitchFamily="34" charset="0"/>
                <a:cs typeface="Arial" pitchFamily="34" charset="0"/>
              </a:rPr>
              <a:t>J. </a:t>
            </a:r>
            <a:r>
              <a:rPr lang="en-US" sz="1200" i="1" dirty="0">
                <a:solidFill>
                  <a:schemeClr val="bg1">
                    <a:lumMod val="50000"/>
                  </a:schemeClr>
                </a:solidFill>
                <a:latin typeface="Arial" pitchFamily="34" charset="0"/>
                <a:cs typeface="Arial" pitchFamily="34" charset="0"/>
              </a:rPr>
              <a:t>2021 Mar 31;42(13):1216-1227</a:t>
            </a:r>
            <a:endParaRPr lang="el-GR" sz="1200" i="1" dirty="0">
              <a:solidFill>
                <a:schemeClr val="bg1">
                  <a:lumMod val="50000"/>
                </a:schemeClr>
              </a:solidFill>
              <a:latin typeface="Arial" pitchFamily="34" charset="0"/>
              <a:cs typeface="Arial" pitchFamily="34" charset="0"/>
            </a:endParaRPr>
          </a:p>
        </p:txBody>
      </p:sp>
      <p:sp>
        <p:nvSpPr>
          <p:cNvPr id="8" name="TextBox 7"/>
          <p:cNvSpPr txBox="1"/>
          <p:nvPr/>
        </p:nvSpPr>
        <p:spPr>
          <a:xfrm>
            <a:off x="7214883" y="627797"/>
            <a:ext cx="3288080" cy="369332"/>
          </a:xfrm>
          <a:prstGeom prst="rect">
            <a:avLst/>
          </a:prstGeom>
          <a:noFill/>
        </p:spPr>
        <p:txBody>
          <a:bodyPr wrap="none" rtlCol="0">
            <a:spAutoFit/>
          </a:bodyPr>
          <a:lstStyle/>
          <a:p>
            <a:pPr>
              <a:buClr>
                <a:schemeClr val="accent1"/>
              </a:buClr>
            </a:pPr>
            <a:r>
              <a:rPr lang="en-US" b="1" i="1" dirty="0" smtClean="0"/>
              <a:t>247 (5.7%)</a:t>
            </a:r>
            <a:r>
              <a:rPr lang="en-US" b="1" i="1" dirty="0"/>
              <a:t> </a:t>
            </a:r>
            <a:r>
              <a:rPr lang="en-US" b="1" i="1" dirty="0" smtClean="0"/>
              <a:t>participants died </a:t>
            </a:r>
            <a:endParaRPr lang="el-GR" b="1" i="1" dirty="0" smtClean="0"/>
          </a:p>
        </p:txBody>
      </p:sp>
      <p:sp>
        <p:nvSpPr>
          <p:cNvPr id="3" name="Rounded Rectangle 2"/>
          <p:cNvSpPr/>
          <p:nvPr/>
        </p:nvSpPr>
        <p:spPr>
          <a:xfrm>
            <a:off x="7246783" y="552905"/>
            <a:ext cx="1216736" cy="520995"/>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ounded Rectangle 12"/>
          <p:cNvSpPr/>
          <p:nvPr/>
        </p:nvSpPr>
        <p:spPr>
          <a:xfrm>
            <a:off x="1183765" y="1640962"/>
            <a:ext cx="698207" cy="400493"/>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5" name="Rounded Rectangle 14"/>
          <p:cNvSpPr/>
          <p:nvPr/>
        </p:nvSpPr>
        <p:spPr>
          <a:xfrm>
            <a:off x="6468146" y="1298944"/>
            <a:ext cx="746745" cy="412898"/>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Rounded Rectangle 15"/>
          <p:cNvSpPr/>
          <p:nvPr/>
        </p:nvSpPr>
        <p:spPr>
          <a:xfrm>
            <a:off x="11004706" y="2902688"/>
            <a:ext cx="574159" cy="333154"/>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912656691"/>
      </p:ext>
    </p:extLst>
  </p:cSld>
  <p:clrMapOvr>
    <a:masterClrMapping/>
  </p:clrMapOvr>
  <p:transition>
    <p:fade/>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269044" y="3584817"/>
            <a:ext cx="423081" cy="4776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7" name="New picture"/>
          <p:cNvPicPr/>
          <p:nvPr/>
        </p:nvPicPr>
        <p:blipFill rotWithShape="1">
          <a:blip r:embed="rId2"/>
          <a:srcRect l="4927" r="7119" b="47896"/>
          <a:stretch/>
        </p:blipFill>
        <p:spPr>
          <a:xfrm>
            <a:off x="191068" y="1357952"/>
            <a:ext cx="5704765" cy="4155744"/>
          </a:xfrm>
          <a:prstGeom prst="rect">
            <a:avLst/>
          </a:prstGeom>
          <a:ln w="3175">
            <a:solidFill>
              <a:schemeClr val="bg1">
                <a:lumMod val="75000"/>
              </a:schemeClr>
            </a:solidFill>
          </a:ln>
          <a:effectLst>
            <a:glow rad="127000">
              <a:schemeClr val="bg1">
                <a:lumMod val="85000"/>
              </a:schemeClr>
            </a:glow>
          </a:effectLst>
        </p:spPr>
      </p:pic>
      <p:sp>
        <p:nvSpPr>
          <p:cNvPr id="8" name="Rectangle 7"/>
          <p:cNvSpPr/>
          <p:nvPr/>
        </p:nvSpPr>
        <p:spPr>
          <a:xfrm>
            <a:off x="3397739" y="416266"/>
            <a:ext cx="423081" cy="4776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10" name="New picture"/>
          <p:cNvPicPr/>
          <p:nvPr/>
        </p:nvPicPr>
        <p:blipFill rotWithShape="1">
          <a:blip r:embed="rId2"/>
          <a:srcRect l="476" t="57096" r="-476" b="-2011"/>
          <a:stretch/>
        </p:blipFill>
        <p:spPr>
          <a:xfrm>
            <a:off x="6277973" y="1218075"/>
            <a:ext cx="5759355" cy="4295633"/>
          </a:xfrm>
          <a:prstGeom prst="rect">
            <a:avLst/>
          </a:prstGeom>
          <a:ln w="3175">
            <a:noFill/>
          </a:ln>
          <a:effectLst/>
        </p:spPr>
      </p:pic>
      <p:sp>
        <p:nvSpPr>
          <p:cNvPr id="11" name="Rectangle 10"/>
          <p:cNvSpPr/>
          <p:nvPr/>
        </p:nvSpPr>
        <p:spPr>
          <a:xfrm>
            <a:off x="6127866" y="1357952"/>
            <a:ext cx="5909481" cy="4155744"/>
          </a:xfrm>
          <a:prstGeom prst="rect">
            <a:avLst/>
          </a:prstGeom>
          <a:noFill/>
          <a:ln>
            <a:solidFill>
              <a:schemeClr val="bg1">
                <a:lumMod val="75000"/>
              </a:schemeClr>
            </a:solidFill>
          </a:ln>
          <a:effectLst>
            <a:glow rad="1016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ectangle 11"/>
          <p:cNvSpPr/>
          <p:nvPr/>
        </p:nvSpPr>
        <p:spPr>
          <a:xfrm>
            <a:off x="1014673" y="834667"/>
            <a:ext cx="4057552" cy="369332"/>
          </a:xfrm>
          <a:prstGeom prst="rect">
            <a:avLst/>
          </a:prstGeom>
        </p:spPr>
        <p:txBody>
          <a:bodyPr wrap="square">
            <a:spAutoFit/>
          </a:bodyPr>
          <a:lstStyle/>
          <a:p>
            <a:r>
              <a:rPr lang="en-US" b="1" i="1" dirty="0">
                <a:solidFill>
                  <a:srgbClr val="731353"/>
                </a:solidFill>
                <a:effectLst>
                  <a:outerShdw blurRad="38100" dist="38100" dir="2700000" algn="tl">
                    <a:srgbClr val="000000">
                      <a:alpha val="43137"/>
                    </a:srgbClr>
                  </a:outerShdw>
                </a:effectLst>
              </a:rPr>
              <a:t>Cause of death </a:t>
            </a:r>
            <a:r>
              <a:rPr lang="en-US" b="1" i="1" dirty="0" smtClean="0">
                <a:solidFill>
                  <a:srgbClr val="731353"/>
                </a:solidFill>
                <a:effectLst>
                  <a:outerShdw blurRad="38100" dist="38100" dir="2700000" algn="tl">
                    <a:srgbClr val="000000">
                      <a:alpha val="43137"/>
                    </a:srgbClr>
                  </a:outerShdw>
                </a:effectLst>
              </a:rPr>
              <a:t>in the </a:t>
            </a:r>
            <a:r>
              <a:rPr lang="en-US" b="1" i="1" dirty="0">
                <a:solidFill>
                  <a:srgbClr val="731353"/>
                </a:solidFill>
                <a:effectLst>
                  <a:outerShdw blurRad="38100" dist="38100" dir="2700000" algn="tl">
                    <a:srgbClr val="000000">
                      <a:alpha val="43137"/>
                    </a:srgbClr>
                  </a:outerShdw>
                </a:effectLst>
              </a:rPr>
              <a:t>overall </a:t>
            </a:r>
            <a:r>
              <a:rPr lang="en-US" b="1" i="1" dirty="0" smtClean="0">
                <a:solidFill>
                  <a:srgbClr val="731353"/>
                </a:solidFill>
                <a:effectLst>
                  <a:outerShdw blurRad="38100" dist="38100" dir="2700000" algn="tl">
                    <a:srgbClr val="000000">
                      <a:alpha val="43137"/>
                    </a:srgbClr>
                  </a:outerShdw>
                </a:effectLst>
              </a:rPr>
              <a:t>population</a:t>
            </a:r>
            <a:endParaRPr lang="el-GR" b="1" i="1" dirty="0">
              <a:solidFill>
                <a:srgbClr val="731353"/>
              </a:solidFill>
              <a:effectLst>
                <a:outerShdw blurRad="38100" dist="38100" dir="2700000" algn="tl">
                  <a:srgbClr val="000000">
                    <a:alpha val="43137"/>
                  </a:srgbClr>
                </a:outerShdw>
              </a:effectLst>
            </a:endParaRPr>
          </a:p>
        </p:txBody>
      </p:sp>
      <p:sp>
        <p:nvSpPr>
          <p:cNvPr id="13" name="Rectangle 12"/>
          <p:cNvSpPr/>
          <p:nvPr/>
        </p:nvSpPr>
        <p:spPr>
          <a:xfrm>
            <a:off x="6277971" y="852988"/>
            <a:ext cx="6096000" cy="369332"/>
          </a:xfrm>
          <a:prstGeom prst="rect">
            <a:avLst/>
          </a:prstGeom>
        </p:spPr>
        <p:txBody>
          <a:bodyPr>
            <a:spAutoFit/>
          </a:bodyPr>
          <a:lstStyle/>
          <a:p>
            <a:r>
              <a:rPr lang="en-US" b="1" i="1" dirty="0">
                <a:solidFill>
                  <a:srgbClr val="731353"/>
                </a:solidFill>
                <a:effectLst>
                  <a:outerShdw blurRad="38100" dist="38100" dir="2700000" algn="tl">
                    <a:srgbClr val="000000">
                      <a:alpha val="43137"/>
                    </a:srgbClr>
                  </a:outerShdw>
                </a:effectLst>
              </a:rPr>
              <a:t>Cause of death </a:t>
            </a:r>
            <a:r>
              <a:rPr lang="en-US" b="1" i="1" dirty="0" smtClean="0">
                <a:solidFill>
                  <a:srgbClr val="731353"/>
                </a:solidFill>
                <a:effectLst>
                  <a:outerShdw blurRad="38100" dist="38100" dir="2700000" algn="tl">
                    <a:srgbClr val="000000">
                      <a:alpha val="43137"/>
                    </a:srgbClr>
                  </a:outerShdw>
                </a:effectLst>
              </a:rPr>
              <a:t>in patients </a:t>
            </a:r>
            <a:r>
              <a:rPr lang="en-US" b="1" i="1" dirty="0">
                <a:solidFill>
                  <a:srgbClr val="731353"/>
                </a:solidFill>
                <a:effectLst>
                  <a:outerShdw blurRad="38100" dist="38100" dir="2700000" algn="tl">
                    <a:srgbClr val="000000">
                      <a:alpha val="43137"/>
                    </a:srgbClr>
                  </a:outerShdw>
                </a:effectLst>
              </a:rPr>
              <a:t>with or without Type 2 </a:t>
            </a:r>
            <a:r>
              <a:rPr lang="en-US" b="1" i="1" dirty="0" smtClean="0">
                <a:solidFill>
                  <a:srgbClr val="731353"/>
                </a:solidFill>
                <a:effectLst>
                  <a:outerShdw blurRad="38100" dist="38100" dir="2700000" algn="tl">
                    <a:srgbClr val="000000">
                      <a:alpha val="43137"/>
                    </a:srgbClr>
                  </a:outerShdw>
                </a:effectLst>
              </a:rPr>
              <a:t>diabetes</a:t>
            </a:r>
            <a:endParaRPr lang="el-GR" b="1" i="1" dirty="0">
              <a:solidFill>
                <a:srgbClr val="731353"/>
              </a:solidFill>
              <a:effectLst>
                <a:outerShdw blurRad="38100" dist="38100" dir="2700000" algn="tl">
                  <a:srgbClr val="000000">
                    <a:alpha val="43137"/>
                  </a:srgbClr>
                </a:outerShdw>
              </a:effectLst>
            </a:endParaRPr>
          </a:p>
        </p:txBody>
      </p:sp>
      <p:sp>
        <p:nvSpPr>
          <p:cNvPr id="14" name="TextBox 13"/>
          <p:cNvSpPr txBox="1"/>
          <p:nvPr/>
        </p:nvSpPr>
        <p:spPr>
          <a:xfrm>
            <a:off x="4558535" y="33619"/>
            <a:ext cx="3138616" cy="646331"/>
          </a:xfrm>
          <a:prstGeom prst="rect">
            <a:avLst/>
          </a:prstGeom>
          <a:noFill/>
        </p:spPr>
        <p:txBody>
          <a:bodyPr wrap="none" rtlCol="0">
            <a:spAutoFit/>
          </a:bodyPr>
          <a:lstStyle/>
          <a:p>
            <a:r>
              <a:rPr lang="en-US" sz="3600" b="1" i="1" dirty="0" smtClean="0">
                <a:solidFill>
                  <a:schemeClr val="tx1">
                    <a:lumMod val="65000"/>
                    <a:lumOff val="35000"/>
                  </a:schemeClr>
                </a:solidFill>
                <a:effectLst>
                  <a:outerShdw blurRad="38100" dist="38100" dir="2700000" algn="tl">
                    <a:srgbClr val="000000">
                      <a:alpha val="43137"/>
                    </a:srgbClr>
                  </a:outerShdw>
                </a:effectLst>
              </a:rPr>
              <a:t>DAPA CKD trial </a:t>
            </a:r>
            <a:endParaRPr lang="el-GR" sz="3600" b="1" i="1" dirty="0">
              <a:solidFill>
                <a:schemeClr val="tx1">
                  <a:lumMod val="65000"/>
                  <a:lumOff val="35000"/>
                </a:schemeClr>
              </a:solidFill>
              <a:effectLst>
                <a:outerShdw blurRad="38100" dist="38100" dir="2700000" algn="tl">
                  <a:srgbClr val="000000">
                    <a:alpha val="43137"/>
                  </a:srgbClr>
                </a:outerShdw>
              </a:effectLst>
            </a:endParaRPr>
          </a:p>
        </p:txBody>
      </p:sp>
      <p:sp>
        <p:nvSpPr>
          <p:cNvPr id="16" name="Rectangle 15"/>
          <p:cNvSpPr/>
          <p:nvPr/>
        </p:nvSpPr>
        <p:spPr>
          <a:xfrm>
            <a:off x="8693647" y="6303317"/>
            <a:ext cx="3436959" cy="307777"/>
          </a:xfrm>
          <a:prstGeom prst="rect">
            <a:avLst/>
          </a:prstGeom>
        </p:spPr>
        <p:txBody>
          <a:bodyPr wrap="square">
            <a:spAutoFit/>
          </a:bodyPr>
          <a:lstStyle/>
          <a:p>
            <a:r>
              <a:rPr lang="en-US" sz="1400" i="1" dirty="0" err="1"/>
              <a:t>Eur</a:t>
            </a:r>
            <a:r>
              <a:rPr lang="en-US" sz="1400" i="1" dirty="0"/>
              <a:t> Heart </a:t>
            </a:r>
            <a:r>
              <a:rPr lang="en-US" sz="1400" i="1" dirty="0" smtClean="0"/>
              <a:t>J. </a:t>
            </a:r>
            <a:r>
              <a:rPr lang="en-US" sz="1400" i="1" dirty="0"/>
              <a:t>2021 Mar 31;42(13):1216-1227</a:t>
            </a:r>
            <a:endParaRPr lang="el-GR" sz="1400" i="1" dirty="0"/>
          </a:p>
        </p:txBody>
      </p:sp>
      <p:graphicFrame>
        <p:nvGraphicFramePr>
          <p:cNvPr id="15" name="Chart 14">
            <a:extLst>
              <a:ext uri="{FF2B5EF4-FFF2-40B4-BE49-F238E27FC236}">
                <a16:creationId xmlns="" xmlns:a16="http://schemas.microsoft.com/office/drawing/2014/main" id="{1D81BBF3-F45E-4D96-A350-E1560FA54866}"/>
              </a:ext>
            </a:extLst>
          </p:cNvPr>
          <p:cNvGraphicFramePr/>
          <p:nvPr>
            <p:extLst>
              <p:ext uri="{D42A27DB-BD31-4B8C-83A1-F6EECF244321}">
                <p14:modId xmlns:p14="http://schemas.microsoft.com/office/powerpoint/2010/main" val="1416558595"/>
              </p:ext>
            </p:extLst>
          </p:nvPr>
        </p:nvGraphicFramePr>
        <p:xfrm>
          <a:off x="-11525535" y="1225744"/>
          <a:ext cx="11277600" cy="48810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54456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194" y="11"/>
            <a:ext cx="11827825" cy="6615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0830296" y="760817"/>
            <a:ext cx="1361704" cy="278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 name="Rectangle 6"/>
          <p:cNvSpPr/>
          <p:nvPr/>
        </p:nvSpPr>
        <p:spPr>
          <a:xfrm>
            <a:off x="7208323" y="6336685"/>
            <a:ext cx="3859480" cy="278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ectangle 9"/>
          <p:cNvSpPr/>
          <p:nvPr/>
        </p:nvSpPr>
        <p:spPr>
          <a:xfrm>
            <a:off x="7208323" y="5568377"/>
            <a:ext cx="3859480" cy="7825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ectangle 10"/>
          <p:cNvSpPr/>
          <p:nvPr/>
        </p:nvSpPr>
        <p:spPr>
          <a:xfrm>
            <a:off x="7519611" y="6281496"/>
            <a:ext cx="2725554" cy="307777"/>
          </a:xfrm>
          <a:prstGeom prst="rect">
            <a:avLst/>
          </a:prstGeom>
        </p:spPr>
        <p:txBody>
          <a:bodyPr wrap="none">
            <a:spAutoFit/>
          </a:bodyPr>
          <a:lstStyle/>
          <a:p>
            <a:r>
              <a:rPr lang="en-US" sz="1400" i="1" dirty="0">
                <a:solidFill>
                  <a:schemeClr val="bg1">
                    <a:lumMod val="50000"/>
                  </a:schemeClr>
                </a:solidFill>
              </a:rPr>
              <a:t>N </a:t>
            </a:r>
            <a:r>
              <a:rPr lang="en-US" sz="1400" i="1" dirty="0" err="1">
                <a:solidFill>
                  <a:schemeClr val="bg1">
                    <a:lumMod val="50000"/>
                  </a:schemeClr>
                </a:solidFill>
              </a:rPr>
              <a:t>Engl</a:t>
            </a:r>
            <a:r>
              <a:rPr lang="en-US" sz="1400" i="1" dirty="0">
                <a:solidFill>
                  <a:schemeClr val="bg1">
                    <a:lumMod val="50000"/>
                  </a:schemeClr>
                </a:solidFill>
              </a:rPr>
              <a:t> J Med 2020; 383:1436-1446</a:t>
            </a:r>
            <a:endParaRPr lang="el-GR" sz="1400" i="1" dirty="0">
              <a:solidFill>
                <a:schemeClr val="bg1">
                  <a:lumMod val="50000"/>
                </a:schemeClr>
              </a:solidFill>
            </a:endParaRPr>
          </a:p>
        </p:txBody>
      </p:sp>
      <p:sp>
        <p:nvSpPr>
          <p:cNvPr id="12" name="Rectangle 11"/>
          <p:cNvSpPr/>
          <p:nvPr/>
        </p:nvSpPr>
        <p:spPr>
          <a:xfrm>
            <a:off x="5430982" y="2181896"/>
            <a:ext cx="3344883" cy="31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ectangle 12"/>
          <p:cNvSpPr/>
          <p:nvPr/>
        </p:nvSpPr>
        <p:spPr>
          <a:xfrm>
            <a:off x="8775887" y="2181896"/>
            <a:ext cx="3416135" cy="31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123617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13"/>
                                        </p:tgtEl>
                                      </p:cBhvr>
                                    </p:animEffect>
                                    <p:set>
                                      <p:cBhvr>
                                        <p:cTn id="12" dur="1" fill="hold">
                                          <p:stCondLst>
                                            <p:cond delay="4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33872" y="6501083"/>
            <a:ext cx="2743200" cy="276999"/>
          </a:xfrm>
          <a:prstGeom prst="rect">
            <a:avLst/>
          </a:prstGeom>
        </p:spPr>
        <p:txBody>
          <a:bodyPr wrap="square">
            <a:spAutoFit/>
          </a:bodyPr>
          <a:lstStyle/>
          <a:p>
            <a:r>
              <a:rPr lang="en-US" sz="1200" i="1" dirty="0">
                <a:solidFill>
                  <a:schemeClr val="bg1">
                    <a:lumMod val="50000"/>
                  </a:schemeClr>
                </a:solidFill>
              </a:rPr>
              <a:t>N </a:t>
            </a:r>
            <a:r>
              <a:rPr lang="en-US" sz="1200" i="1" dirty="0" err="1">
                <a:solidFill>
                  <a:schemeClr val="bg1">
                    <a:lumMod val="50000"/>
                  </a:schemeClr>
                </a:solidFill>
              </a:rPr>
              <a:t>Engl</a:t>
            </a:r>
            <a:r>
              <a:rPr lang="en-US" sz="1200" i="1" dirty="0">
                <a:solidFill>
                  <a:schemeClr val="bg1">
                    <a:lumMod val="50000"/>
                  </a:schemeClr>
                </a:solidFill>
              </a:rPr>
              <a:t> J </a:t>
            </a:r>
            <a:r>
              <a:rPr lang="en-US" sz="1200" i="1" dirty="0" smtClean="0">
                <a:solidFill>
                  <a:schemeClr val="bg1">
                    <a:lumMod val="50000"/>
                  </a:schemeClr>
                </a:solidFill>
              </a:rPr>
              <a:t>Med. 2020;383(15</a:t>
            </a:r>
            <a:r>
              <a:rPr lang="en-US" sz="1200" i="1" dirty="0">
                <a:solidFill>
                  <a:schemeClr val="bg1">
                    <a:lumMod val="50000"/>
                  </a:schemeClr>
                </a:solidFill>
              </a:rPr>
              <a:t>):1436–1446.</a:t>
            </a:r>
            <a:endParaRPr lang="el-GR" sz="1200" i="1" dirty="0">
              <a:solidFill>
                <a:schemeClr val="bg1">
                  <a:lumMod val="50000"/>
                </a:schemeClr>
              </a:solidFill>
            </a:endParaRPr>
          </a:p>
        </p:txBody>
      </p:sp>
      <p:sp>
        <p:nvSpPr>
          <p:cNvPr id="6" name="Rectangle 5"/>
          <p:cNvSpPr/>
          <p:nvPr/>
        </p:nvSpPr>
        <p:spPr>
          <a:xfrm>
            <a:off x="8096202" y="6495464"/>
            <a:ext cx="2416367" cy="276999"/>
          </a:xfrm>
          <a:prstGeom prst="rect">
            <a:avLst/>
          </a:prstGeom>
        </p:spPr>
        <p:txBody>
          <a:bodyPr wrap="none">
            <a:spAutoFit/>
          </a:bodyPr>
          <a:lstStyle/>
          <a:p>
            <a:r>
              <a:rPr lang="en-US" sz="1200" i="1" dirty="0">
                <a:solidFill>
                  <a:schemeClr val="bg1">
                    <a:lumMod val="50000"/>
                  </a:schemeClr>
                </a:solidFill>
              </a:rPr>
              <a:t>N </a:t>
            </a:r>
            <a:r>
              <a:rPr lang="en-US" sz="1200" i="1" dirty="0" err="1">
                <a:solidFill>
                  <a:schemeClr val="bg1">
                    <a:lumMod val="50000"/>
                  </a:schemeClr>
                </a:solidFill>
              </a:rPr>
              <a:t>Engl</a:t>
            </a:r>
            <a:r>
              <a:rPr lang="en-US" sz="1200" i="1" dirty="0">
                <a:solidFill>
                  <a:schemeClr val="bg1">
                    <a:lumMod val="50000"/>
                  </a:schemeClr>
                </a:solidFill>
              </a:rPr>
              <a:t> J Med. 2023;388(2):117–127</a:t>
            </a:r>
            <a:endParaRPr lang="el-GR" sz="1200" i="1" dirty="0">
              <a:solidFill>
                <a:schemeClr val="bg1">
                  <a:lumMod val="50000"/>
                </a:schemeClr>
              </a:solidFill>
            </a:endParaRPr>
          </a:p>
        </p:txBody>
      </p:sp>
      <p:pic>
        <p:nvPicPr>
          <p:cNvPr id="717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9069" t="2903" r="4357" b="9840"/>
          <a:stretch/>
        </p:blipFill>
        <p:spPr bwMode="auto">
          <a:xfrm>
            <a:off x="7566401" y="578071"/>
            <a:ext cx="3120235" cy="5743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494" t="2903" r="53475" b="2506"/>
          <a:stretch/>
        </p:blipFill>
        <p:spPr bwMode="auto">
          <a:xfrm>
            <a:off x="1533872" y="483475"/>
            <a:ext cx="2785880" cy="5880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Rounded Rectangle 12"/>
          <p:cNvSpPr/>
          <p:nvPr/>
        </p:nvSpPr>
        <p:spPr>
          <a:xfrm>
            <a:off x="1008995" y="394138"/>
            <a:ext cx="3736428" cy="5990896"/>
          </a:xfrm>
          <a:prstGeom prst="roundRect">
            <a:avLst/>
          </a:prstGeom>
          <a:noFill/>
          <a:ln>
            <a:solidFill>
              <a:schemeClr val="bg1">
                <a:lumMod val="75000"/>
              </a:schemeClr>
            </a:solidFill>
          </a:ln>
          <a:effectLst>
            <a:glow rad="1270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4" name="Rounded Rectangle 13"/>
          <p:cNvSpPr/>
          <p:nvPr/>
        </p:nvSpPr>
        <p:spPr>
          <a:xfrm>
            <a:off x="7258303" y="447111"/>
            <a:ext cx="3736428" cy="5990896"/>
          </a:xfrm>
          <a:prstGeom prst="roundRect">
            <a:avLst/>
          </a:prstGeom>
          <a:noFill/>
          <a:ln>
            <a:solidFill>
              <a:schemeClr val="bg1">
                <a:lumMod val="75000"/>
              </a:schemeClr>
            </a:solidFill>
          </a:ln>
          <a:effectLst>
            <a:glow rad="1270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 name="Rectangle 3"/>
          <p:cNvSpPr/>
          <p:nvPr/>
        </p:nvSpPr>
        <p:spPr>
          <a:xfrm>
            <a:off x="8348362" y="3811981"/>
            <a:ext cx="2164207" cy="213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614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5935" t="6458" r="40772"/>
          <a:stretch/>
        </p:blipFill>
        <p:spPr bwMode="auto">
          <a:xfrm>
            <a:off x="4319753" y="1395946"/>
            <a:ext cx="1793827" cy="18238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4738589" y="2506222"/>
            <a:ext cx="1308371" cy="338554"/>
          </a:xfrm>
          <a:prstGeom prst="rect">
            <a:avLst/>
          </a:prstGeom>
          <a:noFill/>
        </p:spPr>
        <p:txBody>
          <a:bodyPr wrap="none" rtlCol="0">
            <a:spAutoFit/>
          </a:bodyPr>
          <a:lstStyle/>
          <a:p>
            <a:r>
              <a:rPr lang="en-US" sz="1600" b="1" i="1" dirty="0" smtClean="0">
                <a:solidFill>
                  <a:schemeClr val="tx1">
                    <a:lumMod val="95000"/>
                    <a:lumOff val="5000"/>
                  </a:schemeClr>
                </a:solidFill>
              </a:rPr>
              <a:t>67.5% T2DM </a:t>
            </a:r>
          </a:p>
        </p:txBody>
      </p:sp>
      <p:sp>
        <p:nvSpPr>
          <p:cNvPr id="8" name="Rectangle 7"/>
          <p:cNvSpPr/>
          <p:nvPr/>
        </p:nvSpPr>
        <p:spPr>
          <a:xfrm>
            <a:off x="4501826" y="1750297"/>
            <a:ext cx="678391" cy="307777"/>
          </a:xfrm>
          <a:prstGeom prst="rect">
            <a:avLst/>
          </a:prstGeom>
        </p:spPr>
        <p:txBody>
          <a:bodyPr wrap="none">
            <a:spAutoFit/>
          </a:bodyPr>
          <a:lstStyle/>
          <a:p>
            <a:pPr algn="ctr"/>
            <a:r>
              <a:rPr lang="en-US" sz="1400" b="1" i="1" dirty="0">
                <a:solidFill>
                  <a:schemeClr val="tx1">
                    <a:lumMod val="95000"/>
                    <a:lumOff val="5000"/>
                  </a:schemeClr>
                </a:solidFill>
              </a:rPr>
              <a:t>32.5% </a:t>
            </a:r>
          </a:p>
        </p:txBody>
      </p:sp>
      <p:sp>
        <p:nvSpPr>
          <p:cNvPr id="9" name="Rectangle 8"/>
          <p:cNvSpPr/>
          <p:nvPr/>
        </p:nvSpPr>
        <p:spPr>
          <a:xfrm>
            <a:off x="4302514" y="1418100"/>
            <a:ext cx="166255" cy="1422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ounded Rectangle 9"/>
          <p:cNvSpPr/>
          <p:nvPr/>
        </p:nvSpPr>
        <p:spPr>
          <a:xfrm>
            <a:off x="1677725" y="1795108"/>
            <a:ext cx="1908312" cy="431259"/>
          </a:xfrm>
          <a:prstGeom prst="round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8" name="Rounded Rectangle 17"/>
          <p:cNvSpPr/>
          <p:nvPr/>
        </p:nvSpPr>
        <p:spPr>
          <a:xfrm>
            <a:off x="7769756" y="1947509"/>
            <a:ext cx="1421961" cy="278859"/>
          </a:xfrm>
          <a:prstGeom prst="round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TextBox 15"/>
          <p:cNvSpPr txBox="1"/>
          <p:nvPr/>
        </p:nvSpPr>
        <p:spPr>
          <a:xfrm>
            <a:off x="5422748" y="5226767"/>
            <a:ext cx="1162498" cy="461665"/>
          </a:xfrm>
          <a:prstGeom prst="rect">
            <a:avLst/>
          </a:prstGeom>
          <a:noFill/>
        </p:spPr>
        <p:txBody>
          <a:bodyPr wrap="none" rtlCol="0">
            <a:spAutoFit/>
          </a:bodyPr>
          <a:lstStyle/>
          <a:p>
            <a:pPr algn="ctr"/>
            <a:r>
              <a:rPr lang="en-US" sz="2400" b="1" i="1" dirty="0" smtClean="0"/>
              <a:t>N=2906</a:t>
            </a:r>
          </a:p>
        </p:txBody>
      </p:sp>
      <p:sp>
        <p:nvSpPr>
          <p:cNvPr id="17" name="Rounded Rectangle 16"/>
          <p:cNvSpPr/>
          <p:nvPr/>
        </p:nvSpPr>
        <p:spPr>
          <a:xfrm>
            <a:off x="5216664" y="5175834"/>
            <a:ext cx="1588173" cy="105485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3" name="Right Brace 22"/>
          <p:cNvSpPr/>
          <p:nvPr/>
        </p:nvSpPr>
        <p:spPr>
          <a:xfrm rot="5400000">
            <a:off x="5358594" y="3172022"/>
            <a:ext cx="1286538" cy="2512880"/>
          </a:xfrm>
          <a:prstGeom prst="rightBrace">
            <a:avLst/>
          </a:prstGeom>
          <a:ln>
            <a:solidFill>
              <a:schemeClr val="bg1">
                <a:lumMod val="85000"/>
              </a:schemeClr>
            </a:solidFill>
          </a:ln>
          <a:effectLst>
            <a:glow rad="38100">
              <a:schemeClr val="bg1">
                <a:lumMod val="85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Tree>
    <p:extLst>
      <p:ext uri="{BB962C8B-B14F-4D97-AF65-F5344CB8AC3E}">
        <p14:creationId xmlns:p14="http://schemas.microsoft.com/office/powerpoint/2010/main" val="3603267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216" y="163775"/>
            <a:ext cx="7770387" cy="3574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8807627" y="6306814"/>
            <a:ext cx="3179660" cy="276999"/>
          </a:xfrm>
          <a:prstGeom prst="rect">
            <a:avLst/>
          </a:prstGeom>
        </p:spPr>
        <p:txBody>
          <a:bodyPr wrap="square">
            <a:spAutoFit/>
          </a:bodyPr>
          <a:lstStyle/>
          <a:p>
            <a:r>
              <a:rPr lang="en-US" sz="1200" i="1" dirty="0" err="1">
                <a:solidFill>
                  <a:schemeClr val="bg1">
                    <a:lumMod val="50000"/>
                  </a:schemeClr>
                </a:solidFill>
                <a:latin typeface="Arial" pitchFamily="34" charset="0"/>
                <a:cs typeface="Arial" pitchFamily="34" charset="0"/>
              </a:rPr>
              <a:t>Eur</a:t>
            </a:r>
            <a:r>
              <a:rPr lang="en-US" sz="1200" i="1" dirty="0">
                <a:solidFill>
                  <a:schemeClr val="bg1">
                    <a:lumMod val="50000"/>
                  </a:schemeClr>
                </a:solidFill>
                <a:latin typeface="Arial" pitchFamily="34" charset="0"/>
                <a:cs typeface="Arial" pitchFamily="34" charset="0"/>
              </a:rPr>
              <a:t> Heart </a:t>
            </a:r>
            <a:r>
              <a:rPr lang="en-US" sz="1200" i="1" dirty="0" smtClean="0">
                <a:solidFill>
                  <a:schemeClr val="bg1">
                    <a:lumMod val="50000"/>
                  </a:schemeClr>
                </a:solidFill>
                <a:latin typeface="Arial" pitchFamily="34" charset="0"/>
                <a:cs typeface="Arial" pitchFamily="34" charset="0"/>
              </a:rPr>
              <a:t>J. </a:t>
            </a:r>
            <a:r>
              <a:rPr lang="en-US" sz="1200" i="1" dirty="0">
                <a:solidFill>
                  <a:schemeClr val="bg1">
                    <a:lumMod val="50000"/>
                  </a:schemeClr>
                </a:solidFill>
                <a:latin typeface="Arial" pitchFamily="34" charset="0"/>
                <a:cs typeface="Arial" pitchFamily="34" charset="0"/>
              </a:rPr>
              <a:t>2021 Mar 31;42(13):1216-1227</a:t>
            </a:r>
            <a:endParaRPr lang="el-GR" sz="1200" i="1" dirty="0">
              <a:solidFill>
                <a:schemeClr val="bg1">
                  <a:lumMod val="50000"/>
                </a:schemeClr>
              </a:solidFill>
              <a:latin typeface="Arial" pitchFamily="34" charset="0"/>
              <a:cs typeface="Arial" pitchFamily="34" charset="0"/>
            </a:endParaRPr>
          </a:p>
        </p:txBody>
      </p:sp>
    </p:spTree>
    <p:extLst>
      <p:ext uri="{BB962C8B-B14F-4D97-AF65-F5344CB8AC3E}">
        <p14:creationId xmlns:p14="http://schemas.microsoft.com/office/powerpoint/2010/main" val="27110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7" name="Rectangle 6"/>
          <p:cNvSpPr/>
          <p:nvPr/>
        </p:nvSpPr>
        <p:spPr>
          <a:xfrm>
            <a:off x="3507475" y="2565781"/>
            <a:ext cx="641444" cy="192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pic>
        <p:nvPicPr>
          <p:cNvPr id="6" name="Main graphic"/>
          <p:cNvPicPr/>
          <p:nvPr/>
        </p:nvPicPr>
        <p:blipFill>
          <a:blip r:embed="rId3"/>
          <a:stretch/>
        </p:blipFill>
        <p:spPr>
          <a:xfrm>
            <a:off x="2426870" y="920926"/>
            <a:ext cx="7257556" cy="5477242"/>
          </a:xfrm>
          <a:prstGeom prst="rect">
            <a:avLst/>
          </a:prstGeom>
          <a:ln>
            <a:solidFill>
              <a:schemeClr val="bg1">
                <a:lumMod val="85000"/>
              </a:schemeClr>
            </a:solidFill>
          </a:ln>
          <a:effectLst>
            <a:glow rad="127000">
              <a:schemeClr val="bg1">
                <a:lumMod val="85000"/>
              </a:schemeClr>
            </a:glow>
          </a:effectLst>
        </p:spPr>
      </p:pic>
      <p:sp>
        <p:nvSpPr>
          <p:cNvPr id="5" name="Rectangle 4"/>
          <p:cNvSpPr/>
          <p:nvPr/>
        </p:nvSpPr>
        <p:spPr>
          <a:xfrm>
            <a:off x="1217792" y="168046"/>
            <a:ext cx="10146893" cy="584775"/>
          </a:xfrm>
          <a:prstGeom prst="rect">
            <a:avLst/>
          </a:prstGeom>
        </p:spPr>
        <p:txBody>
          <a:bodyPr wrap="square">
            <a:spAutoFit/>
          </a:bodyPr>
          <a:lstStyle/>
          <a:p>
            <a:r>
              <a:rPr lang="en-US" sz="3200" i="1" dirty="0">
                <a:solidFill>
                  <a:schemeClr val="accent1">
                    <a:lumMod val="20000"/>
                    <a:lumOff val="80000"/>
                  </a:schemeClr>
                </a:solidFill>
                <a:effectLst>
                  <a:outerShdw blurRad="38100" dist="38100" dir="2700000" algn="tl">
                    <a:srgbClr val="000000">
                      <a:alpha val="43137"/>
                    </a:srgbClr>
                  </a:outerShdw>
                </a:effectLst>
              </a:rPr>
              <a:t> </a:t>
            </a:r>
            <a:r>
              <a:rPr lang="en-US" sz="3200" b="1" i="1" dirty="0">
                <a:solidFill>
                  <a:schemeClr val="accent1">
                    <a:lumMod val="20000"/>
                    <a:lumOff val="80000"/>
                  </a:schemeClr>
                </a:solidFill>
                <a:effectLst>
                  <a:outerShdw blurRad="38100" dist="38100" dir="2700000" algn="tl">
                    <a:srgbClr val="000000">
                      <a:alpha val="43137"/>
                    </a:srgbClr>
                  </a:outerShdw>
                </a:effectLst>
              </a:rPr>
              <a:t>Interaction of </a:t>
            </a:r>
            <a:r>
              <a:rPr lang="en-US" sz="3200" b="1" i="1" dirty="0" smtClean="0">
                <a:solidFill>
                  <a:schemeClr val="accent1">
                    <a:lumMod val="20000"/>
                    <a:lumOff val="80000"/>
                  </a:schemeClr>
                </a:solidFill>
                <a:effectLst>
                  <a:outerShdw blurRad="38100" dist="38100" dir="2700000" algn="tl">
                    <a:srgbClr val="000000">
                      <a:alpha val="43137"/>
                    </a:srgbClr>
                  </a:outerShdw>
                </a:effectLst>
              </a:rPr>
              <a:t>cardiovascular </a:t>
            </a:r>
            <a:r>
              <a:rPr lang="en-US" sz="3200" b="1" i="1" dirty="0">
                <a:solidFill>
                  <a:schemeClr val="accent1">
                    <a:lumMod val="20000"/>
                    <a:lumOff val="80000"/>
                  </a:schemeClr>
                </a:solidFill>
                <a:effectLst>
                  <a:outerShdw blurRad="38100" dist="38100" dir="2700000" algn="tl">
                    <a:srgbClr val="000000">
                      <a:alpha val="43137"/>
                    </a:srgbClr>
                  </a:outerShdw>
                </a:effectLst>
              </a:rPr>
              <a:t>and chronic kidney </a:t>
            </a:r>
            <a:r>
              <a:rPr lang="en-US" sz="3200" b="1" i="1" dirty="0" smtClean="0">
                <a:solidFill>
                  <a:schemeClr val="accent1">
                    <a:lumMod val="20000"/>
                    <a:lumOff val="80000"/>
                  </a:schemeClr>
                </a:solidFill>
                <a:effectLst>
                  <a:outerShdw blurRad="38100" dist="38100" dir="2700000" algn="tl">
                    <a:srgbClr val="000000">
                      <a:alpha val="43137"/>
                    </a:srgbClr>
                  </a:outerShdw>
                </a:effectLst>
              </a:rPr>
              <a:t>disease</a:t>
            </a:r>
            <a:endParaRPr lang="el-GR" sz="3200" i="1" dirty="0">
              <a:solidFill>
                <a:schemeClr val="accent1">
                  <a:lumMod val="20000"/>
                  <a:lumOff val="80000"/>
                </a:schemeClr>
              </a:solidFill>
              <a:effectLst>
                <a:outerShdw blurRad="38100" dist="38100" dir="2700000" algn="tl">
                  <a:srgbClr val="000000">
                    <a:alpha val="43137"/>
                  </a:srgbClr>
                </a:outerShdw>
              </a:effectLst>
            </a:endParaRPr>
          </a:p>
        </p:txBody>
      </p:sp>
      <p:sp>
        <p:nvSpPr>
          <p:cNvPr id="8" name="Rectangle 7"/>
          <p:cNvSpPr/>
          <p:nvPr/>
        </p:nvSpPr>
        <p:spPr>
          <a:xfrm>
            <a:off x="9483784" y="6526496"/>
            <a:ext cx="2854677" cy="307777"/>
          </a:xfrm>
          <a:prstGeom prst="rect">
            <a:avLst/>
          </a:prstGeom>
        </p:spPr>
        <p:txBody>
          <a:bodyPr wrap="square">
            <a:spAutoFit/>
          </a:bodyPr>
          <a:lstStyle/>
          <a:p>
            <a:r>
              <a:rPr lang="en-US" sz="1400" i="1" dirty="0">
                <a:solidFill>
                  <a:schemeClr val="accent1">
                    <a:lumMod val="20000"/>
                    <a:lumOff val="80000"/>
                  </a:schemeClr>
                </a:solidFill>
                <a:latin typeface="Arial" pitchFamily="34" charset="0"/>
                <a:cs typeface="Arial" pitchFamily="34" charset="0"/>
              </a:rPr>
              <a:t>Circulation. 2021;143:1157–1172</a:t>
            </a:r>
            <a:endParaRPr lang="el-GR" sz="1400" i="1" dirty="0">
              <a:solidFill>
                <a:schemeClr val="accent1">
                  <a:lumMod val="20000"/>
                  <a:lumOff val="80000"/>
                </a:schemeClr>
              </a:solidFill>
              <a:latin typeface="Arial" pitchFamily="34" charset="0"/>
              <a:cs typeface="Arial" pitchFamily="34" charset="0"/>
            </a:endParaRPr>
          </a:p>
        </p:txBody>
      </p:sp>
    </p:spTree>
    <p:extLst>
      <p:ext uri="{BB962C8B-B14F-4D97-AF65-F5344CB8AC3E}">
        <p14:creationId xmlns:p14="http://schemas.microsoft.com/office/powerpoint/2010/main" val="2827571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65" t="16518" r="3020"/>
          <a:stretch/>
        </p:blipFill>
        <p:spPr bwMode="auto">
          <a:xfrm>
            <a:off x="395784" y="247891"/>
            <a:ext cx="6073255" cy="875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732087" y="6550235"/>
            <a:ext cx="2725554" cy="307777"/>
          </a:xfrm>
          <a:prstGeom prst="rect">
            <a:avLst/>
          </a:prstGeom>
        </p:spPr>
        <p:txBody>
          <a:bodyPr wrap="none">
            <a:spAutoFit/>
          </a:bodyPr>
          <a:lstStyle/>
          <a:p>
            <a:r>
              <a:rPr lang="en-US" sz="1400" i="1" dirty="0">
                <a:solidFill>
                  <a:prstClr val="white">
                    <a:lumMod val="50000"/>
                  </a:prstClr>
                </a:solidFill>
              </a:rPr>
              <a:t>N </a:t>
            </a:r>
            <a:r>
              <a:rPr lang="en-US" sz="1400" i="1" dirty="0" err="1">
                <a:solidFill>
                  <a:prstClr val="white">
                    <a:lumMod val="50000"/>
                  </a:prstClr>
                </a:solidFill>
              </a:rPr>
              <a:t>Engl</a:t>
            </a:r>
            <a:r>
              <a:rPr lang="en-US" sz="1400" i="1" dirty="0">
                <a:solidFill>
                  <a:prstClr val="white">
                    <a:lumMod val="50000"/>
                  </a:prstClr>
                </a:solidFill>
              </a:rPr>
              <a:t> J Med 2019; 381:1995-2008</a:t>
            </a:r>
            <a:endParaRPr lang="el-GR" sz="1400" i="1" dirty="0">
              <a:solidFill>
                <a:prstClr val="white">
                  <a:lumMod val="50000"/>
                </a:prstClr>
              </a:solidFill>
            </a:endParaRPr>
          </a:p>
        </p:txBody>
      </p:sp>
      <p:sp>
        <p:nvSpPr>
          <p:cNvPr id="5" name="Rounded Rectangle 4"/>
          <p:cNvSpPr/>
          <p:nvPr/>
        </p:nvSpPr>
        <p:spPr>
          <a:xfrm>
            <a:off x="200122" y="288836"/>
            <a:ext cx="6309859" cy="829882"/>
          </a:xfrm>
          <a:prstGeom prst="roundRect">
            <a:avLst/>
          </a:prstGeom>
          <a:noFill/>
          <a:ln>
            <a:solidFill>
              <a:schemeClr val="bg1">
                <a:lumMod val="85000"/>
              </a:schemeClr>
            </a:solidFill>
          </a:ln>
          <a:effectLst>
            <a:glow rad="635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pic>
        <p:nvPicPr>
          <p:cNvPr id="921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7592" y="1212718"/>
            <a:ext cx="3973101" cy="5324158"/>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pic>
        <p:nvPicPr>
          <p:cNvPr id="9220"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t="19137"/>
          <a:stretch/>
        </p:blipFill>
        <p:spPr bwMode="auto">
          <a:xfrm>
            <a:off x="5674224" y="1644104"/>
            <a:ext cx="6290033" cy="4702923"/>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pic>
        <p:nvPicPr>
          <p:cNvPr id="9221"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t="14044"/>
          <a:stretch/>
        </p:blipFill>
        <p:spPr bwMode="auto">
          <a:xfrm>
            <a:off x="7037465" y="293657"/>
            <a:ext cx="5154543" cy="976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ounded Rectangle 13"/>
          <p:cNvSpPr/>
          <p:nvPr/>
        </p:nvSpPr>
        <p:spPr>
          <a:xfrm>
            <a:off x="7006429" y="247893"/>
            <a:ext cx="5076304" cy="1068343"/>
          </a:xfrm>
          <a:prstGeom prst="roundRect">
            <a:avLst/>
          </a:prstGeom>
          <a:noFill/>
          <a:ln>
            <a:solidFill>
              <a:schemeClr val="bg1">
                <a:lumMod val="85000"/>
              </a:schemeClr>
            </a:solidFill>
          </a:ln>
          <a:effectLst>
            <a:glow rad="635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pic>
        <p:nvPicPr>
          <p:cNvPr id="9225" name="Picture 9"/>
          <p:cNvPicPr>
            <a:picLocks noChangeAspect="1" noChangeArrowheads="1"/>
          </p:cNvPicPr>
          <p:nvPr/>
        </p:nvPicPr>
        <p:blipFill rotWithShape="1">
          <a:blip r:embed="rId7">
            <a:extLst>
              <a:ext uri="{28A0092B-C50C-407E-A947-70E740481C1C}">
                <a14:useLocalDpi xmlns:a14="http://schemas.microsoft.com/office/drawing/2010/main" val="0"/>
              </a:ext>
            </a:extLst>
          </a:blip>
          <a:srcRect l="2781" r="2647"/>
          <a:stretch/>
        </p:blipFill>
        <p:spPr bwMode="auto">
          <a:xfrm>
            <a:off x="670882" y="1212721"/>
            <a:ext cx="4847963" cy="2558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26" name="Picture 1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724" y="3771286"/>
            <a:ext cx="5132277" cy="2662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Rectangle 8"/>
          <p:cNvSpPr/>
          <p:nvPr/>
        </p:nvSpPr>
        <p:spPr>
          <a:xfrm>
            <a:off x="7749719" y="6528908"/>
            <a:ext cx="2725554" cy="307777"/>
          </a:xfrm>
          <a:prstGeom prst="rect">
            <a:avLst/>
          </a:prstGeom>
        </p:spPr>
        <p:txBody>
          <a:bodyPr wrap="none">
            <a:spAutoFit/>
          </a:bodyPr>
          <a:lstStyle/>
          <a:p>
            <a:r>
              <a:rPr lang="en-US" sz="1400" i="1" dirty="0">
                <a:solidFill>
                  <a:srgbClr val="666666"/>
                </a:solidFill>
              </a:rPr>
              <a:t>N </a:t>
            </a:r>
            <a:r>
              <a:rPr lang="en-US" sz="1400" i="1" dirty="0" err="1">
                <a:solidFill>
                  <a:srgbClr val="666666"/>
                </a:solidFill>
              </a:rPr>
              <a:t>Engl</a:t>
            </a:r>
            <a:r>
              <a:rPr lang="en-US" sz="1400" i="1" dirty="0">
                <a:solidFill>
                  <a:srgbClr val="666666"/>
                </a:solidFill>
              </a:rPr>
              <a:t> J Med 2022; 387:1089-1098</a:t>
            </a:r>
            <a:endParaRPr lang="el-GR" sz="1400" i="1" dirty="0">
              <a:solidFill>
                <a:prstClr val="black"/>
              </a:solidFill>
            </a:endParaRPr>
          </a:p>
        </p:txBody>
      </p:sp>
      <p:sp>
        <p:nvSpPr>
          <p:cNvPr id="10" name="TextBox 9"/>
          <p:cNvSpPr txBox="1"/>
          <p:nvPr/>
        </p:nvSpPr>
        <p:spPr>
          <a:xfrm>
            <a:off x="2700660" y="-40944"/>
            <a:ext cx="1394228" cy="369332"/>
          </a:xfrm>
          <a:prstGeom prst="rect">
            <a:avLst/>
          </a:prstGeom>
          <a:noFill/>
        </p:spPr>
        <p:txBody>
          <a:bodyPr wrap="none" rtlCol="0">
            <a:spAutoFit/>
          </a:bodyPr>
          <a:lstStyle/>
          <a:p>
            <a:r>
              <a:rPr lang="en-US" sz="1600" b="1" i="1" dirty="0" smtClean="0">
                <a:solidFill>
                  <a:prstClr val="black"/>
                </a:solidFill>
                <a:effectLst>
                  <a:outerShdw blurRad="38100" dist="38100" dir="2700000" algn="tl">
                    <a:srgbClr val="000000">
                      <a:alpha val="43137"/>
                    </a:srgbClr>
                  </a:outerShdw>
                </a:effectLst>
              </a:rPr>
              <a:t>DAPA-HF</a:t>
            </a:r>
            <a:r>
              <a:rPr lang="en-US" b="1" i="1" dirty="0" smtClean="0">
                <a:solidFill>
                  <a:prstClr val="black"/>
                </a:solidFill>
                <a:effectLst>
                  <a:outerShdw blurRad="38100" dist="38100" dir="2700000" algn="tl">
                    <a:srgbClr val="000000">
                      <a:alpha val="43137"/>
                    </a:srgbClr>
                  </a:outerShdw>
                </a:effectLst>
              </a:rPr>
              <a:t> trial</a:t>
            </a:r>
            <a:endParaRPr lang="el-GR" b="1" i="1" dirty="0">
              <a:solidFill>
                <a:prstClr val="black"/>
              </a:solidFill>
              <a:effectLst>
                <a:outerShdw blurRad="38100" dist="38100" dir="2700000" algn="tl">
                  <a:srgbClr val="000000">
                    <a:alpha val="43137"/>
                  </a:srgbClr>
                </a:outerShdw>
              </a:effectLst>
            </a:endParaRPr>
          </a:p>
        </p:txBody>
      </p:sp>
      <p:pic>
        <p:nvPicPr>
          <p:cNvPr id="23" name="Picture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687294" y="1628535"/>
            <a:ext cx="6290033" cy="3937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TextBox 23"/>
          <p:cNvSpPr txBox="1"/>
          <p:nvPr/>
        </p:nvSpPr>
        <p:spPr>
          <a:xfrm>
            <a:off x="9098793" y="-44897"/>
            <a:ext cx="891591" cy="338554"/>
          </a:xfrm>
          <a:prstGeom prst="rect">
            <a:avLst/>
          </a:prstGeom>
          <a:noFill/>
        </p:spPr>
        <p:txBody>
          <a:bodyPr wrap="none" rtlCol="0">
            <a:spAutoFit/>
          </a:bodyPr>
          <a:lstStyle/>
          <a:p>
            <a:r>
              <a:rPr lang="en-US" sz="1600" b="1" i="1" dirty="0" smtClean="0">
                <a:solidFill>
                  <a:prstClr val="black"/>
                </a:solidFill>
                <a:effectLst>
                  <a:outerShdw blurRad="38100" dist="38100" dir="2700000" algn="tl">
                    <a:srgbClr val="000000">
                      <a:alpha val="43137"/>
                    </a:srgbClr>
                  </a:outerShdw>
                </a:effectLst>
              </a:rPr>
              <a:t>DELIVER</a:t>
            </a:r>
            <a:endParaRPr lang="el-GR" b="1" i="1" dirty="0">
              <a:solidFill>
                <a:prstClr val="black"/>
              </a:solidFill>
              <a:effectLst>
                <a:outerShdw blurRad="38100" dist="38100" dir="2700000" algn="tl">
                  <a:srgbClr val="000000">
                    <a:alpha val="43137"/>
                  </a:srgbClr>
                </a:outerShdw>
              </a:effectLst>
            </a:endParaRPr>
          </a:p>
        </p:txBody>
      </p:sp>
      <p:sp>
        <p:nvSpPr>
          <p:cNvPr id="6" name="Rectangle 5"/>
          <p:cNvSpPr/>
          <p:nvPr/>
        </p:nvSpPr>
        <p:spPr>
          <a:xfrm>
            <a:off x="6564277" y="3902919"/>
            <a:ext cx="2489251" cy="59402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sp>
        <p:nvSpPr>
          <p:cNvPr id="18" name="Rectangle 17"/>
          <p:cNvSpPr/>
          <p:nvPr/>
        </p:nvSpPr>
        <p:spPr>
          <a:xfrm>
            <a:off x="6564277" y="3973724"/>
            <a:ext cx="2489251" cy="523220"/>
          </a:xfrm>
          <a:prstGeom prst="rect">
            <a:avLst/>
          </a:prstGeom>
        </p:spPr>
        <p:txBody>
          <a:bodyPr wrap="square">
            <a:spAutoFit/>
          </a:bodyPr>
          <a:lstStyle/>
          <a:p>
            <a:r>
              <a:rPr lang="en-US" sz="1400" b="1" dirty="0">
                <a:solidFill>
                  <a:prstClr val="black"/>
                </a:solidFill>
              </a:rPr>
              <a:t>reduction in </a:t>
            </a:r>
            <a:r>
              <a:rPr lang="en-US" sz="1400" b="1" dirty="0" err="1">
                <a:solidFill>
                  <a:prstClr val="black"/>
                </a:solidFill>
              </a:rPr>
              <a:t>interstial</a:t>
            </a:r>
            <a:r>
              <a:rPr lang="en-US" sz="1400" b="1" dirty="0">
                <a:solidFill>
                  <a:prstClr val="black"/>
                </a:solidFill>
              </a:rPr>
              <a:t> </a:t>
            </a:r>
            <a:r>
              <a:rPr lang="en-US" sz="1400" b="1" dirty="0" smtClean="0">
                <a:solidFill>
                  <a:prstClr val="black"/>
                </a:solidFill>
              </a:rPr>
              <a:t> V</a:t>
            </a:r>
          </a:p>
          <a:p>
            <a:r>
              <a:rPr lang="en-US" sz="1400" b="1" dirty="0" smtClean="0">
                <a:solidFill>
                  <a:prstClr val="black"/>
                </a:solidFill>
              </a:rPr>
              <a:t>increasing </a:t>
            </a:r>
            <a:r>
              <a:rPr lang="en-US" sz="1400" b="1" dirty="0">
                <a:solidFill>
                  <a:prstClr val="black"/>
                </a:solidFill>
              </a:rPr>
              <a:t>in diastolic function </a:t>
            </a:r>
            <a:endParaRPr lang="el-GR" sz="1400" b="1" dirty="0">
              <a:solidFill>
                <a:prstClr val="black"/>
              </a:solidFill>
            </a:endParaRPr>
          </a:p>
        </p:txBody>
      </p:sp>
      <p:sp>
        <p:nvSpPr>
          <p:cNvPr id="20" name="Rectangle 19"/>
          <p:cNvSpPr/>
          <p:nvPr/>
        </p:nvSpPr>
        <p:spPr>
          <a:xfrm>
            <a:off x="9329103" y="2719852"/>
            <a:ext cx="1989287" cy="833824"/>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sp>
        <p:nvSpPr>
          <p:cNvPr id="8" name="Rectangle 7"/>
          <p:cNvSpPr/>
          <p:nvPr/>
        </p:nvSpPr>
        <p:spPr>
          <a:xfrm>
            <a:off x="9356638" y="2815012"/>
            <a:ext cx="1961755" cy="738664"/>
          </a:xfrm>
          <a:prstGeom prst="rect">
            <a:avLst/>
          </a:prstGeom>
        </p:spPr>
        <p:txBody>
          <a:bodyPr wrap="none">
            <a:spAutoFit/>
          </a:bodyPr>
          <a:lstStyle/>
          <a:p>
            <a:r>
              <a:rPr lang="en-US" sz="1400" dirty="0">
                <a:solidFill>
                  <a:prstClr val="black"/>
                </a:solidFill>
              </a:rPr>
              <a:t>improvement in </a:t>
            </a:r>
            <a:endParaRPr lang="en-US" sz="1400" dirty="0" smtClean="0">
              <a:solidFill>
                <a:prstClr val="black"/>
              </a:solidFill>
            </a:endParaRPr>
          </a:p>
          <a:p>
            <a:r>
              <a:rPr lang="en-US" sz="1400" dirty="0" smtClean="0">
                <a:solidFill>
                  <a:prstClr val="black"/>
                </a:solidFill>
              </a:rPr>
              <a:t>cardiac  </a:t>
            </a:r>
            <a:r>
              <a:rPr lang="en-US" sz="1400" dirty="0" err="1" smtClean="0">
                <a:solidFill>
                  <a:prstClr val="black"/>
                </a:solidFill>
              </a:rPr>
              <a:t>remodelling</a:t>
            </a:r>
            <a:r>
              <a:rPr lang="en-US" sz="1400" dirty="0" smtClean="0">
                <a:solidFill>
                  <a:prstClr val="black"/>
                </a:solidFill>
              </a:rPr>
              <a:t> </a:t>
            </a:r>
          </a:p>
          <a:p>
            <a:r>
              <a:rPr lang="en-US" sz="1400" dirty="0" smtClean="0">
                <a:solidFill>
                  <a:prstClr val="black"/>
                </a:solidFill>
              </a:rPr>
              <a:t>and </a:t>
            </a:r>
            <a:r>
              <a:rPr lang="en-US" sz="1400" dirty="0">
                <a:solidFill>
                  <a:prstClr val="black"/>
                </a:solidFill>
              </a:rPr>
              <a:t>cardiac metabolism </a:t>
            </a:r>
            <a:endParaRPr lang="el-GR" sz="1400" dirty="0">
              <a:solidFill>
                <a:prstClr val="black"/>
              </a:solidFill>
            </a:endParaRPr>
          </a:p>
        </p:txBody>
      </p:sp>
      <p:sp>
        <p:nvSpPr>
          <p:cNvPr id="16" name="Rectangle 15"/>
          <p:cNvSpPr/>
          <p:nvPr/>
        </p:nvSpPr>
        <p:spPr>
          <a:xfrm>
            <a:off x="6330247" y="1684463"/>
            <a:ext cx="901209" cy="369332"/>
          </a:xfrm>
          <a:prstGeom prst="rect">
            <a:avLst/>
          </a:prstGeom>
        </p:spPr>
        <p:txBody>
          <a:bodyPr wrap="none">
            <a:spAutoFit/>
          </a:bodyPr>
          <a:lstStyle/>
          <a:p>
            <a:r>
              <a:rPr lang="en-US" b="1" dirty="0" smtClean="0">
                <a:solidFill>
                  <a:prstClr val="black"/>
                </a:solidFill>
              </a:rPr>
              <a:t>18% ↓ </a:t>
            </a:r>
            <a:endParaRPr lang="el-GR" b="1" dirty="0">
              <a:solidFill>
                <a:prstClr val="black"/>
              </a:solidFill>
            </a:endParaRPr>
          </a:p>
        </p:txBody>
      </p:sp>
    </p:spTree>
    <p:extLst>
      <p:ext uri="{BB962C8B-B14F-4D97-AF65-F5344CB8AC3E}">
        <p14:creationId xmlns:p14="http://schemas.microsoft.com/office/powerpoint/2010/main" val="1974319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225"/>
                                        </p:tgtEl>
                                        <p:attrNameLst>
                                          <p:attrName>style.visibility</p:attrName>
                                        </p:attrNameLst>
                                      </p:cBhvr>
                                      <p:to>
                                        <p:strVal val="visible"/>
                                      </p:to>
                                    </p:set>
                                    <p:animEffect transition="in" filter="fade">
                                      <p:cBhvr>
                                        <p:cTn id="7" dur="500"/>
                                        <p:tgtEl>
                                          <p:spTgt spid="9225"/>
                                        </p:tgtEl>
                                      </p:cBhvr>
                                    </p:animEffect>
                                  </p:childTnLst>
                                </p:cTn>
                              </p:par>
                              <p:par>
                                <p:cTn id="8" presetID="10" presetClass="entr" presetSubtype="0" fill="hold" nodeType="withEffect">
                                  <p:stCondLst>
                                    <p:cond delay="0"/>
                                  </p:stCondLst>
                                  <p:childTnLst>
                                    <p:set>
                                      <p:cBhvr>
                                        <p:cTn id="9" dur="1" fill="hold">
                                          <p:stCondLst>
                                            <p:cond delay="0"/>
                                          </p:stCondLst>
                                        </p:cTn>
                                        <p:tgtEl>
                                          <p:spTgt spid="9226"/>
                                        </p:tgtEl>
                                        <p:attrNameLst>
                                          <p:attrName>style.visibility</p:attrName>
                                        </p:attrNameLst>
                                      </p:cBhvr>
                                      <p:to>
                                        <p:strVal val="visible"/>
                                      </p:to>
                                    </p:set>
                                    <p:animEffect transition="in" filter="fade">
                                      <p:cBhvr>
                                        <p:cTn id="10" dur="500"/>
                                        <p:tgtEl>
                                          <p:spTgt spid="922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220"/>
                                        </p:tgtEl>
                                        <p:attrNameLst>
                                          <p:attrName>style.visibility</p:attrName>
                                        </p:attrNameLst>
                                      </p:cBhvr>
                                      <p:to>
                                        <p:strVal val="visible"/>
                                      </p:to>
                                    </p:set>
                                    <p:animEffect transition="in" filter="fade">
                                      <p:cBhvr>
                                        <p:cTn id="15" dur="500"/>
                                        <p:tgtEl>
                                          <p:spTgt spid="9220"/>
                                        </p:tgtEl>
                                      </p:cBhvr>
                                    </p:animEffect>
                                  </p:childTnLst>
                                </p:cTn>
                              </p:par>
                              <p:par>
                                <p:cTn id="16" presetID="10" presetClass="entr" presetSubtype="0" fill="hold" nodeType="withEffect">
                                  <p:stCondLst>
                                    <p:cond delay="0"/>
                                  </p:stCondLst>
                                  <p:childTnLst>
                                    <p:set>
                                      <p:cBhvr>
                                        <p:cTn id="17" dur="1" fill="hold">
                                          <p:stCondLst>
                                            <p:cond delay="0"/>
                                          </p:stCondLst>
                                        </p:cTn>
                                        <p:tgtEl>
                                          <p:spTgt spid="9221"/>
                                        </p:tgtEl>
                                        <p:attrNameLst>
                                          <p:attrName>style.visibility</p:attrName>
                                        </p:attrNameLst>
                                      </p:cBhvr>
                                      <p:to>
                                        <p:strVal val="visible"/>
                                      </p:to>
                                    </p:set>
                                    <p:animEffect transition="in" filter="fade">
                                      <p:cBhvr>
                                        <p:cTn id="18" dur="500"/>
                                        <p:tgtEl>
                                          <p:spTgt spid="92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500"/>
                                        <p:tgtEl>
                                          <p:spTgt spid="2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4" grpId="0"/>
      <p:bldP spid="6" grpId="0" animBg="1"/>
      <p:bldP spid="18" grpId="0"/>
      <p:bldP spid="20" grpId="0" animBg="1"/>
      <p:bldP spid="8" grpId="0"/>
      <p:bldP spid="1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43055" y="5589240"/>
            <a:ext cx="10657184" cy="861774"/>
          </a:xfrm>
          <a:prstGeom prst="rect">
            <a:avLst/>
          </a:prstGeom>
          <a:noFill/>
        </p:spPr>
        <p:txBody>
          <a:bodyPr wrap="square" rtlCol="0">
            <a:spAutoFit/>
          </a:bodyPr>
          <a:lstStyle/>
          <a:p>
            <a:endParaRPr lang="en-GB" dirty="0">
              <a:solidFill>
                <a:prstClr val="black"/>
              </a:solidFill>
            </a:endParaRPr>
          </a:p>
          <a:p>
            <a:r>
              <a:rPr lang="en-GB" dirty="0">
                <a:solidFill>
                  <a:prstClr val="black"/>
                </a:solidFill>
              </a:rPr>
              <a:t>Verma and McMurray (2018) Diabetologia DOI 10.1007/s00125-018-4670-7 </a:t>
            </a:r>
          </a:p>
          <a:p>
            <a:r>
              <a:rPr lang="en-GB" sz="1200" dirty="0">
                <a:solidFill>
                  <a:prstClr val="black"/>
                </a:solidFill>
              </a:rPr>
              <a:t>© Springer-Verlag GmbH Germany, part of Springer Nature 2018</a:t>
            </a:r>
          </a:p>
        </p:txBody>
      </p:sp>
      <p:pic>
        <p:nvPicPr>
          <p:cNvPr id="9" name="Picture 8" descr="diabetologia logo.tif"/>
          <p:cNvPicPr>
            <a:picLocks noChangeAspect="1"/>
          </p:cNvPicPr>
          <p:nvPr/>
        </p:nvPicPr>
        <p:blipFill>
          <a:blip r:embed="rId3" cstate="print"/>
          <a:stretch>
            <a:fillRect/>
          </a:stretch>
        </p:blipFill>
        <p:spPr>
          <a:xfrm>
            <a:off x="9648395" y="6165307"/>
            <a:ext cx="2233536" cy="474809"/>
          </a:xfrm>
          <a:prstGeom prst="rect">
            <a:avLst/>
          </a:prstGeom>
        </p:spPr>
      </p:pic>
      <p:sp>
        <p:nvSpPr>
          <p:cNvPr id="4" name="TextBox 3"/>
          <p:cNvSpPr txBox="1"/>
          <p:nvPr/>
        </p:nvSpPr>
        <p:spPr>
          <a:xfrm>
            <a:off x="431370" y="260648"/>
            <a:ext cx="11617291" cy="707886"/>
          </a:xfrm>
          <a:prstGeom prst="rect">
            <a:avLst/>
          </a:prstGeom>
          <a:noFill/>
        </p:spPr>
        <p:txBody>
          <a:bodyPr wrap="square" rtlCol="0">
            <a:spAutoFit/>
          </a:bodyPr>
          <a:lstStyle/>
          <a:p>
            <a:r>
              <a:rPr lang="en-GB" sz="2000" b="1" dirty="0">
                <a:solidFill>
                  <a:prstClr val="black"/>
                </a:solidFill>
              </a:rPr>
              <a:t>The cardiovascular benefits with empagliflozin (EMPA-REG OUTCOME trial) and canagliflozin (CANVAS) in participants with and without a history of heart failure</a:t>
            </a:r>
          </a:p>
        </p:txBody>
      </p:sp>
      <p:pic>
        <p:nvPicPr>
          <p:cNvPr id="3" name="Picture 2">
            <a:extLst>
              <a:ext uri="{FF2B5EF4-FFF2-40B4-BE49-F238E27FC236}">
                <a16:creationId xmlns="" xmlns:a16="http://schemas.microsoft.com/office/drawing/2014/main" id="{3E8C9FA7-2C83-4659-B567-5F043721DD8C}"/>
              </a:ext>
            </a:extLst>
          </p:cNvPr>
          <p:cNvPicPr>
            <a:picLocks noChangeAspect="1"/>
          </p:cNvPicPr>
          <p:nvPr/>
        </p:nvPicPr>
        <p:blipFill>
          <a:blip r:embed="rId4"/>
          <a:stretch>
            <a:fillRect/>
          </a:stretch>
        </p:blipFill>
        <p:spPr>
          <a:xfrm>
            <a:off x="1551807" y="1542259"/>
            <a:ext cx="9088388" cy="4132344"/>
          </a:xfrm>
          <a:prstGeom prst="rect">
            <a:avLst/>
          </a:prstGeom>
        </p:spPr>
      </p:pic>
    </p:spTree>
    <p:extLst>
      <p:ext uri="{BB962C8B-B14F-4D97-AF65-F5344CB8AC3E}">
        <p14:creationId xmlns:p14="http://schemas.microsoft.com/office/powerpoint/2010/main" val="1542036936"/>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269511" y="5644510"/>
            <a:ext cx="10657184" cy="861774"/>
          </a:xfrm>
          <a:prstGeom prst="rect">
            <a:avLst/>
          </a:prstGeom>
          <a:noFill/>
        </p:spPr>
        <p:txBody>
          <a:bodyPr wrap="square" rtlCol="0">
            <a:spAutoFit/>
          </a:bodyPr>
          <a:lstStyle/>
          <a:p>
            <a:endParaRPr lang="en-GB" dirty="0">
              <a:solidFill>
                <a:prstClr val="black"/>
              </a:solidFill>
            </a:endParaRPr>
          </a:p>
          <a:p>
            <a:r>
              <a:rPr lang="en-GB" dirty="0">
                <a:solidFill>
                  <a:prstClr val="black"/>
                </a:solidFill>
              </a:rPr>
              <a:t>Verma and McMurray (2018) Diabetologia DOI 10.1007/s00125-018-4670-7 </a:t>
            </a:r>
          </a:p>
          <a:p>
            <a:r>
              <a:rPr lang="en-GB" sz="1200" dirty="0">
                <a:solidFill>
                  <a:prstClr val="black"/>
                </a:solidFill>
              </a:rPr>
              <a:t>© G. Oomen 2018</a:t>
            </a:r>
          </a:p>
        </p:txBody>
      </p:sp>
      <p:pic>
        <p:nvPicPr>
          <p:cNvPr id="9" name="Picture 8" descr="diabetologia logo.tif"/>
          <p:cNvPicPr>
            <a:picLocks noChangeAspect="1"/>
          </p:cNvPicPr>
          <p:nvPr/>
        </p:nvPicPr>
        <p:blipFill>
          <a:blip r:embed="rId3" cstate="print"/>
          <a:stretch>
            <a:fillRect/>
          </a:stretch>
        </p:blipFill>
        <p:spPr>
          <a:xfrm>
            <a:off x="9648395" y="6165307"/>
            <a:ext cx="2233536" cy="474809"/>
          </a:xfrm>
          <a:prstGeom prst="rect">
            <a:avLst/>
          </a:prstGeom>
        </p:spPr>
      </p:pic>
      <p:grpSp>
        <p:nvGrpSpPr>
          <p:cNvPr id="16" name="Group 15">
            <a:extLst>
              <a:ext uri="{FF2B5EF4-FFF2-40B4-BE49-F238E27FC236}">
                <a16:creationId xmlns="" xmlns:a16="http://schemas.microsoft.com/office/drawing/2014/main" id="{4A79195A-A51B-4913-BCE9-BF8B8F65E17A}"/>
              </a:ext>
            </a:extLst>
          </p:cNvPr>
          <p:cNvGrpSpPr/>
          <p:nvPr/>
        </p:nvGrpSpPr>
        <p:grpSpPr>
          <a:xfrm>
            <a:off x="431371" y="260650"/>
            <a:ext cx="12775237" cy="5675845"/>
            <a:chOff x="323528" y="260648"/>
            <a:chExt cx="9581428" cy="5675845"/>
          </a:xfrm>
        </p:grpSpPr>
        <p:sp>
          <p:nvSpPr>
            <p:cNvPr id="13" name="Rectangle: Rounded Corners 12">
              <a:extLst>
                <a:ext uri="{FF2B5EF4-FFF2-40B4-BE49-F238E27FC236}">
                  <a16:creationId xmlns="" xmlns:a16="http://schemas.microsoft.com/office/drawing/2014/main" id="{254F2E8A-9E8E-4B63-9F30-4C8BFA259F42}"/>
                </a:ext>
              </a:extLst>
            </p:cNvPr>
            <p:cNvSpPr/>
            <p:nvPr/>
          </p:nvSpPr>
          <p:spPr>
            <a:xfrm>
              <a:off x="2341934" y="980728"/>
              <a:ext cx="2592288" cy="646986"/>
            </a:xfrm>
            <a:prstGeom prst="roundRect">
              <a:avLst/>
            </a:prstGeom>
            <a:solidFill>
              <a:schemeClr val="bg2">
                <a:lumMod val="9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 name="TextBox 3"/>
            <p:cNvSpPr txBox="1"/>
            <p:nvPr/>
          </p:nvSpPr>
          <p:spPr>
            <a:xfrm>
              <a:off x="323528" y="260648"/>
              <a:ext cx="8712968" cy="400110"/>
            </a:xfrm>
            <a:prstGeom prst="rect">
              <a:avLst/>
            </a:prstGeom>
            <a:noFill/>
          </p:spPr>
          <p:txBody>
            <a:bodyPr wrap="square" rtlCol="0">
              <a:spAutoFit/>
            </a:bodyPr>
            <a:lstStyle/>
            <a:p>
              <a:r>
                <a:rPr lang="en-GB" sz="2000" b="1" dirty="0">
                  <a:solidFill>
                    <a:prstClr val="black"/>
                  </a:solidFill>
                </a:rPr>
                <a:t>Cardiovascular protection by SGLT2 inhibitors</a:t>
              </a:r>
            </a:p>
          </p:txBody>
        </p:sp>
        <p:sp>
          <p:nvSpPr>
            <p:cNvPr id="5" name="TextBox 4">
              <a:extLst>
                <a:ext uri="{FF2B5EF4-FFF2-40B4-BE49-F238E27FC236}">
                  <a16:creationId xmlns="" xmlns:a16="http://schemas.microsoft.com/office/drawing/2014/main" id="{A0E9B33E-3748-484B-BB85-8959F7230819}"/>
                </a:ext>
              </a:extLst>
            </p:cNvPr>
            <p:cNvSpPr txBox="1"/>
            <p:nvPr/>
          </p:nvSpPr>
          <p:spPr>
            <a:xfrm>
              <a:off x="2267744" y="980728"/>
              <a:ext cx="2592288" cy="646986"/>
            </a:xfrm>
            <a:prstGeom prst="roundRect">
              <a:avLst/>
            </a:prstGeom>
            <a:noFill/>
            <a:ln>
              <a:noFill/>
            </a:ln>
          </p:spPr>
          <p:txBody>
            <a:bodyPr wrap="square" rtlCol="0">
              <a:spAutoFit/>
            </a:bodyPr>
            <a:lstStyle/>
            <a:p>
              <a:pPr algn="ctr"/>
              <a:r>
                <a:rPr lang="en-GB" sz="1600" dirty="0">
                  <a:solidFill>
                    <a:prstClr val="black"/>
                  </a:solidFill>
                </a:rPr>
                <a:t>Diabetes-associated ventricular remodelling </a:t>
              </a:r>
            </a:p>
          </p:txBody>
        </p:sp>
        <p:grpSp>
          <p:nvGrpSpPr>
            <p:cNvPr id="12" name="Group 11">
              <a:extLst>
                <a:ext uri="{FF2B5EF4-FFF2-40B4-BE49-F238E27FC236}">
                  <a16:creationId xmlns="" xmlns:a16="http://schemas.microsoft.com/office/drawing/2014/main" id="{16B43D43-3FE7-47C9-BA63-F70A9AB880EA}"/>
                </a:ext>
              </a:extLst>
            </p:cNvPr>
            <p:cNvGrpSpPr/>
            <p:nvPr/>
          </p:nvGrpSpPr>
          <p:grpSpPr>
            <a:xfrm>
              <a:off x="5800500" y="980728"/>
              <a:ext cx="4104456" cy="646986"/>
              <a:chOff x="5652120" y="948499"/>
              <a:chExt cx="4104456" cy="646986"/>
            </a:xfrm>
          </p:grpSpPr>
          <p:sp>
            <p:nvSpPr>
              <p:cNvPr id="11" name="Rectangle: Rounded Corners 10">
                <a:extLst>
                  <a:ext uri="{FF2B5EF4-FFF2-40B4-BE49-F238E27FC236}">
                    <a16:creationId xmlns="" xmlns:a16="http://schemas.microsoft.com/office/drawing/2014/main" id="{F08C1BA8-BC20-40DC-8B3C-5EDFCB76A24D}"/>
                  </a:ext>
                </a:extLst>
              </p:cNvPr>
              <p:cNvSpPr/>
              <p:nvPr/>
            </p:nvSpPr>
            <p:spPr>
              <a:xfrm>
                <a:off x="5652120" y="948499"/>
                <a:ext cx="2592288" cy="646986"/>
              </a:xfrm>
              <a:prstGeom prst="roundRect">
                <a:avLst/>
              </a:prstGeom>
              <a:solidFill>
                <a:schemeClr val="bg2">
                  <a:lumMod val="9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 name="TextBox 7">
                <a:extLst>
                  <a:ext uri="{FF2B5EF4-FFF2-40B4-BE49-F238E27FC236}">
                    <a16:creationId xmlns="" xmlns:a16="http://schemas.microsoft.com/office/drawing/2014/main" id="{248E9D25-7A2C-44B0-B7F2-F7BA0F9265E7}"/>
                  </a:ext>
                </a:extLst>
              </p:cNvPr>
              <p:cNvSpPr txBox="1"/>
              <p:nvPr/>
            </p:nvSpPr>
            <p:spPr>
              <a:xfrm>
                <a:off x="6228184" y="1077694"/>
                <a:ext cx="3528392" cy="338554"/>
              </a:xfrm>
              <a:prstGeom prst="rect">
                <a:avLst/>
              </a:prstGeom>
              <a:noFill/>
            </p:spPr>
            <p:txBody>
              <a:bodyPr wrap="square" rtlCol="0">
                <a:spAutoFit/>
              </a:bodyPr>
              <a:lstStyle/>
              <a:p>
                <a:r>
                  <a:rPr lang="en-GB" sz="1600" dirty="0">
                    <a:solidFill>
                      <a:prstClr val="black"/>
                    </a:solidFill>
                  </a:rPr>
                  <a:t>Healthy heart</a:t>
                </a:r>
              </a:p>
            </p:txBody>
          </p:sp>
        </p:grpSp>
        <p:sp>
          <p:nvSpPr>
            <p:cNvPr id="7" name="Rectangle 6">
              <a:extLst>
                <a:ext uri="{FF2B5EF4-FFF2-40B4-BE49-F238E27FC236}">
                  <a16:creationId xmlns="" xmlns:a16="http://schemas.microsoft.com/office/drawing/2014/main" id="{693EACA6-1E3A-49DC-B947-C5944BDC85B9}"/>
                </a:ext>
              </a:extLst>
            </p:cNvPr>
            <p:cNvSpPr/>
            <p:nvPr/>
          </p:nvSpPr>
          <p:spPr>
            <a:xfrm>
              <a:off x="3779912" y="5435987"/>
              <a:ext cx="576064" cy="28803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 name="Rectangle 9">
              <a:extLst>
                <a:ext uri="{FF2B5EF4-FFF2-40B4-BE49-F238E27FC236}">
                  <a16:creationId xmlns="" xmlns:a16="http://schemas.microsoft.com/office/drawing/2014/main" id="{87AB7476-BBB5-4226-8AD1-240E411D63AA}"/>
                </a:ext>
              </a:extLst>
            </p:cNvPr>
            <p:cNvSpPr/>
            <p:nvPr/>
          </p:nvSpPr>
          <p:spPr>
            <a:xfrm>
              <a:off x="6088532" y="5364749"/>
              <a:ext cx="576064" cy="28803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pic>
          <p:nvPicPr>
            <p:cNvPr id="3" name="Picture 2">
              <a:extLst>
                <a:ext uri="{FF2B5EF4-FFF2-40B4-BE49-F238E27FC236}">
                  <a16:creationId xmlns="" xmlns:a16="http://schemas.microsoft.com/office/drawing/2014/main" id="{7D4D07B9-ED11-4E8E-88CA-FB6B73BE26F9}"/>
                </a:ext>
              </a:extLst>
            </p:cNvPr>
            <p:cNvPicPr>
              <a:picLocks noChangeAspect="1"/>
            </p:cNvPicPr>
            <p:nvPr/>
          </p:nvPicPr>
          <p:blipFill>
            <a:blip r:embed="rId4"/>
            <a:stretch>
              <a:fillRect/>
            </a:stretch>
          </p:blipFill>
          <p:spPr>
            <a:xfrm>
              <a:off x="1341859" y="1703631"/>
              <a:ext cx="7184726" cy="4232862"/>
            </a:xfrm>
            <a:prstGeom prst="rect">
              <a:avLst/>
            </a:prstGeom>
          </p:spPr>
        </p:pic>
        <p:sp>
          <p:nvSpPr>
            <p:cNvPr id="14" name="Rectangle 13">
              <a:extLst>
                <a:ext uri="{FF2B5EF4-FFF2-40B4-BE49-F238E27FC236}">
                  <a16:creationId xmlns="" xmlns:a16="http://schemas.microsoft.com/office/drawing/2014/main" id="{93F14B6C-EE9C-46E9-B921-206F6EEFC5D1}"/>
                </a:ext>
              </a:extLst>
            </p:cNvPr>
            <p:cNvSpPr/>
            <p:nvPr/>
          </p:nvSpPr>
          <p:spPr>
            <a:xfrm>
              <a:off x="3964219" y="5685530"/>
              <a:ext cx="288032" cy="2288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 name="Rectangle 14">
              <a:extLst>
                <a:ext uri="{FF2B5EF4-FFF2-40B4-BE49-F238E27FC236}">
                  <a16:creationId xmlns="" xmlns:a16="http://schemas.microsoft.com/office/drawing/2014/main" id="{4CFFE7F5-4E84-49F7-963E-8573E2C402F2}"/>
                </a:ext>
              </a:extLst>
            </p:cNvPr>
            <p:cNvSpPr/>
            <p:nvPr/>
          </p:nvSpPr>
          <p:spPr>
            <a:xfrm>
              <a:off x="6664596" y="5652781"/>
              <a:ext cx="288032" cy="2288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Tree>
    <p:extLst>
      <p:ext uri="{BB962C8B-B14F-4D97-AF65-F5344CB8AC3E}">
        <p14:creationId xmlns:p14="http://schemas.microsoft.com/office/powerpoint/2010/main" val="779209986"/>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48644" y="5601782"/>
            <a:ext cx="10657184" cy="861774"/>
          </a:xfrm>
          <a:prstGeom prst="rect">
            <a:avLst/>
          </a:prstGeom>
          <a:noFill/>
        </p:spPr>
        <p:txBody>
          <a:bodyPr wrap="square" rtlCol="0">
            <a:spAutoFit/>
          </a:bodyPr>
          <a:lstStyle/>
          <a:p>
            <a:endParaRPr lang="en-GB" dirty="0">
              <a:solidFill>
                <a:prstClr val="black"/>
              </a:solidFill>
            </a:endParaRPr>
          </a:p>
          <a:p>
            <a:r>
              <a:rPr lang="en-GB" dirty="0">
                <a:solidFill>
                  <a:prstClr val="black"/>
                </a:solidFill>
              </a:rPr>
              <a:t>Verma and McMurray (2018) Diabetologia DOI 10.1007/s00125-018-4670-7 </a:t>
            </a:r>
          </a:p>
          <a:p>
            <a:r>
              <a:rPr lang="en-GB" sz="1200" dirty="0">
                <a:solidFill>
                  <a:prstClr val="black"/>
                </a:solidFill>
              </a:rPr>
              <a:t>© G. Oomen 2018</a:t>
            </a:r>
          </a:p>
        </p:txBody>
      </p:sp>
      <p:pic>
        <p:nvPicPr>
          <p:cNvPr id="9" name="Picture 8" descr="diabetologia logo.tif"/>
          <p:cNvPicPr>
            <a:picLocks noChangeAspect="1"/>
          </p:cNvPicPr>
          <p:nvPr/>
        </p:nvPicPr>
        <p:blipFill>
          <a:blip r:embed="rId3" cstate="print"/>
          <a:stretch>
            <a:fillRect/>
          </a:stretch>
        </p:blipFill>
        <p:spPr>
          <a:xfrm>
            <a:off x="9648395" y="6165307"/>
            <a:ext cx="2233536" cy="474809"/>
          </a:xfrm>
          <a:prstGeom prst="rect">
            <a:avLst/>
          </a:prstGeom>
        </p:spPr>
      </p:pic>
      <p:sp>
        <p:nvSpPr>
          <p:cNvPr id="4" name="TextBox 3"/>
          <p:cNvSpPr txBox="1"/>
          <p:nvPr/>
        </p:nvSpPr>
        <p:spPr>
          <a:xfrm>
            <a:off x="431370" y="260648"/>
            <a:ext cx="11617291" cy="400110"/>
          </a:xfrm>
          <a:prstGeom prst="rect">
            <a:avLst/>
          </a:prstGeom>
          <a:noFill/>
        </p:spPr>
        <p:txBody>
          <a:bodyPr wrap="square" rtlCol="0">
            <a:spAutoFit/>
          </a:bodyPr>
          <a:lstStyle/>
          <a:p>
            <a:r>
              <a:rPr lang="en-GB" sz="2000" b="1" dirty="0">
                <a:solidFill>
                  <a:prstClr val="black"/>
                </a:solidFill>
              </a:rPr>
              <a:t>SGLT2 inhibitors improve ventricular loading conditions </a:t>
            </a:r>
          </a:p>
        </p:txBody>
      </p:sp>
      <p:pic>
        <p:nvPicPr>
          <p:cNvPr id="2" name="Picture 1">
            <a:extLst>
              <a:ext uri="{FF2B5EF4-FFF2-40B4-BE49-F238E27FC236}">
                <a16:creationId xmlns="" xmlns:a16="http://schemas.microsoft.com/office/drawing/2014/main" id="{3DAD75CB-4B12-4F05-B33E-C397BA0BF3C1}"/>
              </a:ext>
            </a:extLst>
          </p:cNvPr>
          <p:cNvPicPr>
            <a:picLocks noChangeAspect="1"/>
          </p:cNvPicPr>
          <p:nvPr/>
        </p:nvPicPr>
        <p:blipFill>
          <a:blip r:embed="rId4"/>
          <a:stretch>
            <a:fillRect/>
          </a:stretch>
        </p:blipFill>
        <p:spPr>
          <a:xfrm>
            <a:off x="0" y="861881"/>
            <a:ext cx="12192000" cy="4708989"/>
          </a:xfrm>
          <a:prstGeom prst="rect">
            <a:avLst/>
          </a:prstGeom>
        </p:spPr>
      </p:pic>
    </p:spTree>
    <p:extLst>
      <p:ext uri="{BB962C8B-B14F-4D97-AF65-F5344CB8AC3E}">
        <p14:creationId xmlns:p14="http://schemas.microsoft.com/office/powerpoint/2010/main" val="299976575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97063" y="5589240"/>
            <a:ext cx="10657184" cy="861774"/>
          </a:xfrm>
          <a:prstGeom prst="rect">
            <a:avLst/>
          </a:prstGeom>
          <a:noFill/>
        </p:spPr>
        <p:txBody>
          <a:bodyPr wrap="square" rtlCol="0">
            <a:spAutoFit/>
          </a:bodyPr>
          <a:lstStyle/>
          <a:p>
            <a:endParaRPr lang="en-GB" dirty="0">
              <a:solidFill>
                <a:prstClr val="black"/>
              </a:solidFill>
            </a:endParaRPr>
          </a:p>
          <a:p>
            <a:r>
              <a:rPr lang="en-GB" dirty="0">
                <a:solidFill>
                  <a:prstClr val="black"/>
                </a:solidFill>
              </a:rPr>
              <a:t>Verma and McMurray (2018) Diabetologia DOI 10.1007/s00125-018-4670-7 </a:t>
            </a:r>
          </a:p>
          <a:p>
            <a:r>
              <a:rPr lang="en-GB" sz="1200" dirty="0">
                <a:solidFill>
                  <a:prstClr val="black"/>
                </a:solidFill>
              </a:rPr>
              <a:t>© G. Oomen 2018</a:t>
            </a:r>
          </a:p>
        </p:txBody>
      </p:sp>
      <p:pic>
        <p:nvPicPr>
          <p:cNvPr id="9" name="Picture 8" descr="diabetologia logo.tif"/>
          <p:cNvPicPr>
            <a:picLocks noChangeAspect="1"/>
          </p:cNvPicPr>
          <p:nvPr/>
        </p:nvPicPr>
        <p:blipFill>
          <a:blip r:embed="rId3" cstate="print"/>
          <a:stretch>
            <a:fillRect/>
          </a:stretch>
        </p:blipFill>
        <p:spPr>
          <a:xfrm>
            <a:off x="9648395" y="6165307"/>
            <a:ext cx="2233536" cy="474809"/>
          </a:xfrm>
          <a:prstGeom prst="rect">
            <a:avLst/>
          </a:prstGeom>
        </p:spPr>
      </p:pic>
      <p:sp>
        <p:nvSpPr>
          <p:cNvPr id="4" name="TextBox 3"/>
          <p:cNvSpPr txBox="1"/>
          <p:nvPr/>
        </p:nvSpPr>
        <p:spPr>
          <a:xfrm>
            <a:off x="431370" y="260648"/>
            <a:ext cx="11617291" cy="707886"/>
          </a:xfrm>
          <a:prstGeom prst="rect">
            <a:avLst/>
          </a:prstGeom>
          <a:noFill/>
        </p:spPr>
        <p:txBody>
          <a:bodyPr wrap="square" rtlCol="0">
            <a:spAutoFit/>
          </a:bodyPr>
          <a:lstStyle/>
          <a:p>
            <a:r>
              <a:rPr lang="en-GB" sz="2000" b="1" dirty="0">
                <a:solidFill>
                  <a:prstClr val="black"/>
                </a:solidFill>
              </a:rPr>
              <a:t>SGLT2 inhibitors may differentially regulate the interstitial vs intravascular compartment when compared with loop diuretics</a:t>
            </a:r>
          </a:p>
        </p:txBody>
      </p:sp>
      <p:grpSp>
        <p:nvGrpSpPr>
          <p:cNvPr id="5" name="Group 4">
            <a:extLst>
              <a:ext uri="{FF2B5EF4-FFF2-40B4-BE49-F238E27FC236}">
                <a16:creationId xmlns="" xmlns:a16="http://schemas.microsoft.com/office/drawing/2014/main" id="{056D95FD-F1C1-48F8-B8F8-1AA7D739FEA5}"/>
              </a:ext>
            </a:extLst>
          </p:cNvPr>
          <p:cNvGrpSpPr/>
          <p:nvPr/>
        </p:nvGrpSpPr>
        <p:grpSpPr>
          <a:xfrm>
            <a:off x="0" y="1333064"/>
            <a:ext cx="12192000" cy="4191872"/>
            <a:chOff x="0" y="1333064"/>
            <a:chExt cx="9144000" cy="4191872"/>
          </a:xfrm>
        </p:grpSpPr>
        <p:pic>
          <p:nvPicPr>
            <p:cNvPr id="3" name="Picture 2">
              <a:extLst>
                <a:ext uri="{FF2B5EF4-FFF2-40B4-BE49-F238E27FC236}">
                  <a16:creationId xmlns="" xmlns:a16="http://schemas.microsoft.com/office/drawing/2014/main" id="{45BFA1CA-0B07-4E00-BBFC-BF77A46041F5}"/>
                </a:ext>
              </a:extLst>
            </p:cNvPr>
            <p:cNvPicPr>
              <a:picLocks noChangeAspect="1"/>
            </p:cNvPicPr>
            <p:nvPr/>
          </p:nvPicPr>
          <p:blipFill>
            <a:blip r:embed="rId4"/>
            <a:stretch>
              <a:fillRect/>
            </a:stretch>
          </p:blipFill>
          <p:spPr>
            <a:xfrm>
              <a:off x="0" y="1333064"/>
              <a:ext cx="9144000" cy="4191872"/>
            </a:xfrm>
            <a:prstGeom prst="rect">
              <a:avLst/>
            </a:prstGeom>
          </p:spPr>
        </p:pic>
        <p:sp>
          <p:nvSpPr>
            <p:cNvPr id="13" name="TextBox 12">
              <a:extLst>
                <a:ext uri="{FF2B5EF4-FFF2-40B4-BE49-F238E27FC236}">
                  <a16:creationId xmlns="" xmlns:a16="http://schemas.microsoft.com/office/drawing/2014/main" id="{2B6B0037-3B4F-4D23-B680-27CC60BC9670}"/>
                </a:ext>
              </a:extLst>
            </p:cNvPr>
            <p:cNvSpPr txBox="1"/>
            <p:nvPr/>
          </p:nvSpPr>
          <p:spPr>
            <a:xfrm>
              <a:off x="5990716" y="3573015"/>
              <a:ext cx="2592288" cy="374571"/>
            </a:xfrm>
            <a:prstGeom prst="roundRect">
              <a:avLst/>
            </a:prstGeom>
            <a:noFill/>
            <a:ln>
              <a:noFill/>
            </a:ln>
          </p:spPr>
          <p:txBody>
            <a:bodyPr wrap="square" rtlCol="0">
              <a:spAutoFit/>
            </a:bodyPr>
            <a:lstStyle/>
            <a:p>
              <a:pPr algn="ctr"/>
              <a:r>
                <a:rPr lang="en-GB" sz="1600" dirty="0">
                  <a:solidFill>
                    <a:srgbClr val="0070C0"/>
                  </a:solidFill>
                </a:rPr>
                <a:t>Loop diuretics</a:t>
              </a:r>
            </a:p>
          </p:txBody>
        </p:sp>
        <p:sp>
          <p:nvSpPr>
            <p:cNvPr id="11" name="TextBox 10">
              <a:extLst>
                <a:ext uri="{FF2B5EF4-FFF2-40B4-BE49-F238E27FC236}">
                  <a16:creationId xmlns="" xmlns:a16="http://schemas.microsoft.com/office/drawing/2014/main" id="{E6C632B5-EC85-4344-9D15-6E2ADF8313C5}"/>
                </a:ext>
              </a:extLst>
            </p:cNvPr>
            <p:cNvSpPr txBox="1"/>
            <p:nvPr/>
          </p:nvSpPr>
          <p:spPr>
            <a:xfrm>
              <a:off x="3275856" y="3573016"/>
              <a:ext cx="2592288" cy="374571"/>
            </a:xfrm>
            <a:prstGeom prst="roundRect">
              <a:avLst/>
            </a:prstGeom>
            <a:noFill/>
            <a:ln>
              <a:noFill/>
            </a:ln>
          </p:spPr>
          <p:txBody>
            <a:bodyPr wrap="square" rtlCol="0">
              <a:spAutoFit/>
            </a:bodyPr>
            <a:lstStyle/>
            <a:p>
              <a:pPr algn="ctr"/>
              <a:r>
                <a:rPr lang="en-GB" sz="1600" dirty="0">
                  <a:solidFill>
                    <a:srgbClr val="0070C0"/>
                  </a:solidFill>
                </a:rPr>
                <a:t>SGLT2 inhibitors</a:t>
              </a:r>
            </a:p>
          </p:txBody>
        </p:sp>
      </p:grpSp>
    </p:spTree>
    <p:extLst>
      <p:ext uri="{BB962C8B-B14F-4D97-AF65-F5344CB8AC3E}">
        <p14:creationId xmlns:p14="http://schemas.microsoft.com/office/powerpoint/2010/main" val="152662895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a:xfrm>
            <a:off x="457200" y="122271"/>
            <a:ext cx="11277600" cy="800100"/>
          </a:xfrm>
        </p:spPr>
        <p:txBody>
          <a:bodyPr>
            <a:normAutofit/>
          </a:bodyPr>
          <a:lstStyle/>
          <a:p>
            <a:r>
              <a:rPr lang="en-US" sz="2400" dirty="0"/>
              <a:t>Main Causes of Death in </a:t>
            </a:r>
            <a:r>
              <a:rPr lang="en-US" sz="2400" dirty="0" smtClean="0"/>
              <a:t>diabetic and non diabetic population of DAPA-CKD</a:t>
            </a:r>
            <a:endParaRPr lang="en-US" sz="2400" dirty="0"/>
          </a:p>
        </p:txBody>
      </p:sp>
      <p:graphicFrame>
        <p:nvGraphicFramePr>
          <p:cNvPr id="7" name="Chart 6">
            <a:extLst>
              <a:ext uri="{FF2B5EF4-FFF2-40B4-BE49-F238E27FC236}">
                <a16:creationId xmlns="" xmlns:a16="http://schemas.microsoft.com/office/drawing/2014/main" id="{1D81BBF3-F45E-4D96-A350-E1560FA54866}"/>
              </a:ext>
            </a:extLst>
          </p:cNvPr>
          <p:cNvGraphicFramePr/>
          <p:nvPr>
            <p:extLst>
              <p:ext uri="{D42A27DB-BD31-4B8C-83A1-F6EECF244321}">
                <p14:modId xmlns:p14="http://schemas.microsoft.com/office/powerpoint/2010/main" val="1825702862"/>
              </p:ext>
            </p:extLst>
          </p:nvPr>
        </p:nvGraphicFramePr>
        <p:xfrm>
          <a:off x="457200" y="1257300"/>
          <a:ext cx="11277600" cy="4881033"/>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Group 8">
            <a:extLst>
              <a:ext uri="{FF2B5EF4-FFF2-40B4-BE49-F238E27FC236}">
                <a16:creationId xmlns="" xmlns:a16="http://schemas.microsoft.com/office/drawing/2014/main" id="{7A28D666-8774-4FE4-94F3-CDA15A15E5BD}"/>
              </a:ext>
            </a:extLst>
          </p:cNvPr>
          <p:cNvGrpSpPr/>
          <p:nvPr/>
        </p:nvGrpSpPr>
        <p:grpSpPr>
          <a:xfrm>
            <a:off x="-6290" y="-23678"/>
            <a:ext cx="3017520" cy="261610"/>
            <a:chOff x="-6290" y="-23678"/>
            <a:chExt cx="3017520" cy="261610"/>
          </a:xfrm>
        </p:grpSpPr>
        <p:sp>
          <p:nvSpPr>
            <p:cNvPr id="13" name="Freeform 13">
              <a:extLst>
                <a:ext uri="{FF2B5EF4-FFF2-40B4-BE49-F238E27FC236}">
                  <a16:creationId xmlns="" xmlns:a16="http://schemas.microsoft.com/office/drawing/2014/main" id="{74D1FDAB-7888-42CF-BACA-6ACD009B8C25}"/>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14" name="Rectangle 13">
              <a:extLst>
                <a:ext uri="{FF2B5EF4-FFF2-40B4-BE49-F238E27FC236}">
                  <a16:creationId xmlns="" xmlns:a16="http://schemas.microsoft.com/office/drawing/2014/main" id="{CA1AE7A9-E38B-4C2B-87D8-9A22E60A09B0}"/>
                </a:ext>
              </a:extLst>
            </p:cNvPr>
            <p:cNvSpPr/>
            <p:nvPr/>
          </p:nvSpPr>
          <p:spPr>
            <a:xfrm>
              <a:off x="281023" y="-23678"/>
              <a:ext cx="2395207" cy="261610"/>
            </a:xfrm>
            <a:prstGeom prst="rect">
              <a:avLst/>
            </a:prstGeom>
          </p:spPr>
          <p:txBody>
            <a:bodyPr wrap="none">
              <a:spAutoFit/>
            </a:bodyPr>
            <a:lstStyle/>
            <a:p>
              <a:pPr algn="ctr"/>
              <a:r>
                <a:rPr lang="en-US" sz="1100" b="1" dirty="0">
                  <a:solidFill>
                    <a:srgbClr val="FFFFFF"/>
                  </a:solidFill>
                </a:rPr>
                <a:t>DAPA-CKD – Causes of Mortality</a:t>
              </a:r>
            </a:p>
          </p:txBody>
        </p:sp>
      </p:grpSp>
      <p:sp>
        <p:nvSpPr>
          <p:cNvPr id="11" name="Rectangle 10"/>
          <p:cNvSpPr/>
          <p:nvPr/>
        </p:nvSpPr>
        <p:spPr>
          <a:xfrm>
            <a:off x="8807627" y="6306814"/>
            <a:ext cx="3179660" cy="276999"/>
          </a:xfrm>
          <a:prstGeom prst="rect">
            <a:avLst/>
          </a:prstGeom>
        </p:spPr>
        <p:txBody>
          <a:bodyPr wrap="square">
            <a:spAutoFit/>
          </a:bodyPr>
          <a:lstStyle/>
          <a:p>
            <a:r>
              <a:rPr lang="en-US" sz="1200" i="1" dirty="0" err="1">
                <a:solidFill>
                  <a:schemeClr val="bg1">
                    <a:lumMod val="50000"/>
                  </a:schemeClr>
                </a:solidFill>
                <a:latin typeface="Arial" pitchFamily="34" charset="0"/>
                <a:cs typeface="Arial" pitchFamily="34" charset="0"/>
              </a:rPr>
              <a:t>Eur</a:t>
            </a:r>
            <a:r>
              <a:rPr lang="en-US" sz="1200" i="1" dirty="0">
                <a:solidFill>
                  <a:schemeClr val="bg1">
                    <a:lumMod val="50000"/>
                  </a:schemeClr>
                </a:solidFill>
                <a:latin typeface="Arial" pitchFamily="34" charset="0"/>
                <a:cs typeface="Arial" pitchFamily="34" charset="0"/>
              </a:rPr>
              <a:t> Heart </a:t>
            </a:r>
            <a:r>
              <a:rPr lang="en-US" sz="1200" i="1" dirty="0" smtClean="0">
                <a:solidFill>
                  <a:schemeClr val="bg1">
                    <a:lumMod val="50000"/>
                  </a:schemeClr>
                </a:solidFill>
                <a:latin typeface="Arial" pitchFamily="34" charset="0"/>
                <a:cs typeface="Arial" pitchFamily="34" charset="0"/>
              </a:rPr>
              <a:t>J. </a:t>
            </a:r>
            <a:r>
              <a:rPr lang="en-US" sz="1200" i="1" dirty="0">
                <a:solidFill>
                  <a:schemeClr val="bg1">
                    <a:lumMod val="50000"/>
                  </a:schemeClr>
                </a:solidFill>
                <a:latin typeface="Arial" pitchFamily="34" charset="0"/>
                <a:cs typeface="Arial" pitchFamily="34" charset="0"/>
              </a:rPr>
              <a:t>2021 Mar 31;42(13):1216-1227</a:t>
            </a:r>
            <a:endParaRPr lang="el-GR" sz="1200" i="1" dirty="0">
              <a:solidFill>
                <a:schemeClr val="bg1">
                  <a:lumMod val="50000"/>
                </a:schemeClr>
              </a:solidFill>
              <a:latin typeface="Arial" pitchFamily="34" charset="0"/>
              <a:cs typeface="Arial" pitchFamily="34" charset="0"/>
            </a:endParaRPr>
          </a:p>
        </p:txBody>
      </p:sp>
      <p:sp>
        <p:nvSpPr>
          <p:cNvPr id="6" name="Rounded Rectangle 5"/>
          <p:cNvSpPr/>
          <p:nvPr/>
        </p:nvSpPr>
        <p:spPr>
          <a:xfrm>
            <a:off x="6523631" y="5568299"/>
            <a:ext cx="1828800" cy="258355"/>
          </a:xfrm>
          <a:prstGeom prst="roundRect">
            <a:avLst/>
          </a:prstGeom>
          <a:noFill/>
          <a:ln w="476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4" name="Straight Connector 3"/>
          <p:cNvCxnSpPr>
            <a:endCxn id="8" idx="1"/>
          </p:cNvCxnSpPr>
          <p:nvPr/>
        </p:nvCxnSpPr>
        <p:spPr>
          <a:xfrm>
            <a:off x="6443333" y="1350336"/>
            <a:ext cx="1582291" cy="0"/>
          </a:xfrm>
          <a:prstGeom prst="line">
            <a:avLst/>
          </a:prstGeom>
          <a:ln w="41275"/>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8025624" y="1165670"/>
            <a:ext cx="1864613" cy="369332"/>
          </a:xfrm>
          <a:prstGeom prst="rect">
            <a:avLst/>
          </a:prstGeom>
          <a:noFill/>
        </p:spPr>
        <p:txBody>
          <a:bodyPr wrap="none" rtlCol="0">
            <a:spAutoFit/>
          </a:bodyPr>
          <a:lstStyle/>
          <a:p>
            <a:pPr>
              <a:buClr>
                <a:schemeClr val="accent1"/>
              </a:buClr>
            </a:pPr>
            <a:r>
              <a:rPr lang="en-US" b="1" i="1" dirty="0" smtClean="0">
                <a:solidFill>
                  <a:srgbClr val="731353"/>
                </a:solidFill>
                <a:effectLst>
                  <a:outerShdw blurRad="38100" dist="38100" dir="2700000" algn="tl">
                    <a:srgbClr val="000000">
                      <a:alpha val="43137"/>
                    </a:srgbClr>
                  </a:outerShdw>
                </a:effectLst>
              </a:rPr>
              <a:t>non CV deaths </a:t>
            </a:r>
            <a:endParaRPr lang="el-GR" b="1" i="1" dirty="0" smtClean="0">
              <a:solidFill>
                <a:srgbClr val="731353"/>
              </a:solidFill>
              <a:effectLst>
                <a:outerShdw blurRad="38100" dist="38100" dir="2700000" algn="tl">
                  <a:srgbClr val="000000">
                    <a:alpha val="43137"/>
                  </a:srgbClr>
                </a:outerShdw>
              </a:effectLst>
            </a:endParaRPr>
          </a:p>
        </p:txBody>
      </p:sp>
      <p:cxnSp>
        <p:nvCxnSpPr>
          <p:cNvPr id="15" name="Straight Connector 14"/>
          <p:cNvCxnSpPr/>
          <p:nvPr/>
        </p:nvCxnSpPr>
        <p:spPr>
          <a:xfrm>
            <a:off x="9844962" y="1364894"/>
            <a:ext cx="1667353" cy="1"/>
          </a:xfrm>
          <a:prstGeom prst="line">
            <a:avLst/>
          </a:prstGeom>
          <a:ln w="41275"/>
        </p:spPr>
        <p:style>
          <a:lnRef idx="1">
            <a:schemeClr val="accent1"/>
          </a:lnRef>
          <a:fillRef idx="0">
            <a:schemeClr val="accent1"/>
          </a:fillRef>
          <a:effectRef idx="0">
            <a:schemeClr val="accent1"/>
          </a:effectRef>
          <a:fontRef idx="minor">
            <a:schemeClr val="tx1"/>
          </a:fontRef>
        </p:style>
      </p:cxnSp>
      <p:cxnSp>
        <p:nvCxnSpPr>
          <p:cNvPr id="16" name="Straight Connector 15"/>
          <p:cNvCxnSpPr>
            <a:endCxn id="17" idx="1"/>
          </p:cNvCxnSpPr>
          <p:nvPr/>
        </p:nvCxnSpPr>
        <p:spPr>
          <a:xfrm>
            <a:off x="1369595" y="1336529"/>
            <a:ext cx="1667352" cy="0"/>
          </a:xfrm>
          <a:prstGeom prst="line">
            <a:avLst/>
          </a:prstGeom>
          <a:ln w="412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036947" y="1151863"/>
            <a:ext cx="1377300" cy="369332"/>
          </a:xfrm>
          <a:prstGeom prst="rect">
            <a:avLst/>
          </a:prstGeom>
          <a:noFill/>
        </p:spPr>
        <p:txBody>
          <a:bodyPr wrap="none" rtlCol="0">
            <a:spAutoFit/>
          </a:bodyPr>
          <a:lstStyle/>
          <a:p>
            <a:pPr>
              <a:buClr>
                <a:schemeClr val="accent1"/>
              </a:buClr>
            </a:pPr>
            <a:r>
              <a:rPr lang="en-US" b="1" i="1" dirty="0" smtClean="0">
                <a:solidFill>
                  <a:srgbClr val="731353"/>
                </a:solidFill>
                <a:effectLst>
                  <a:outerShdw blurRad="38100" dist="38100" dir="2700000" algn="tl">
                    <a:srgbClr val="000000">
                      <a:alpha val="43137"/>
                    </a:srgbClr>
                  </a:outerShdw>
                </a:effectLst>
              </a:rPr>
              <a:t>CV deaths </a:t>
            </a:r>
            <a:endParaRPr lang="el-GR" b="1" i="1" dirty="0" smtClean="0">
              <a:solidFill>
                <a:srgbClr val="731353"/>
              </a:solidFill>
              <a:effectLst>
                <a:outerShdw blurRad="38100" dist="38100" dir="2700000" algn="tl">
                  <a:srgbClr val="000000">
                    <a:alpha val="43137"/>
                  </a:srgbClr>
                </a:outerShdw>
              </a:effectLst>
            </a:endParaRPr>
          </a:p>
        </p:txBody>
      </p:sp>
      <p:cxnSp>
        <p:nvCxnSpPr>
          <p:cNvPr id="18" name="Straight Connector 17"/>
          <p:cNvCxnSpPr/>
          <p:nvPr/>
        </p:nvCxnSpPr>
        <p:spPr>
          <a:xfrm flipV="1">
            <a:off x="4414254" y="1350335"/>
            <a:ext cx="1773903" cy="740"/>
          </a:xfrm>
          <a:prstGeom prst="line">
            <a:avLst/>
          </a:prstGeom>
          <a:ln w="412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7159964"/>
      </p:ext>
    </p:extLst>
  </p:cSld>
  <p:clrMapOvr>
    <a:masterClrMapping/>
  </p:clrMapOvr>
  <p:transition>
    <p:fade/>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10069" y="5540934"/>
            <a:ext cx="10657184" cy="861774"/>
          </a:xfrm>
          <a:prstGeom prst="rect">
            <a:avLst/>
          </a:prstGeom>
          <a:noFill/>
        </p:spPr>
        <p:txBody>
          <a:bodyPr wrap="square" rtlCol="0">
            <a:spAutoFit/>
          </a:bodyPr>
          <a:lstStyle/>
          <a:p>
            <a:endParaRPr lang="en-GB" dirty="0">
              <a:solidFill>
                <a:prstClr val="black"/>
              </a:solidFill>
            </a:endParaRPr>
          </a:p>
          <a:p>
            <a:r>
              <a:rPr lang="en-GB" dirty="0">
                <a:solidFill>
                  <a:prstClr val="black"/>
                </a:solidFill>
              </a:rPr>
              <a:t>Verma and McMurray (2018) Diabetologia DOI 10.1007/s00125-018-4670-7 </a:t>
            </a:r>
          </a:p>
          <a:p>
            <a:r>
              <a:rPr lang="en-GB" sz="1200" dirty="0">
                <a:solidFill>
                  <a:prstClr val="black"/>
                </a:solidFill>
              </a:rPr>
              <a:t>© G. Oomen 2018</a:t>
            </a:r>
          </a:p>
        </p:txBody>
      </p:sp>
      <p:pic>
        <p:nvPicPr>
          <p:cNvPr id="9" name="Picture 8" descr="diabetologia logo.tif"/>
          <p:cNvPicPr>
            <a:picLocks noChangeAspect="1"/>
          </p:cNvPicPr>
          <p:nvPr/>
        </p:nvPicPr>
        <p:blipFill>
          <a:blip r:embed="rId3" cstate="print"/>
          <a:stretch>
            <a:fillRect/>
          </a:stretch>
        </p:blipFill>
        <p:spPr>
          <a:xfrm>
            <a:off x="9648395" y="6165307"/>
            <a:ext cx="2233536" cy="474809"/>
          </a:xfrm>
          <a:prstGeom prst="rect">
            <a:avLst/>
          </a:prstGeom>
        </p:spPr>
      </p:pic>
      <p:sp>
        <p:nvSpPr>
          <p:cNvPr id="4" name="TextBox 3"/>
          <p:cNvSpPr txBox="1"/>
          <p:nvPr/>
        </p:nvSpPr>
        <p:spPr>
          <a:xfrm>
            <a:off x="431370" y="260648"/>
            <a:ext cx="11617291" cy="400110"/>
          </a:xfrm>
          <a:prstGeom prst="rect">
            <a:avLst/>
          </a:prstGeom>
          <a:noFill/>
        </p:spPr>
        <p:txBody>
          <a:bodyPr wrap="square" rtlCol="0">
            <a:spAutoFit/>
          </a:bodyPr>
          <a:lstStyle/>
          <a:p>
            <a:r>
              <a:rPr lang="en-GB" sz="2000" b="1" dirty="0">
                <a:solidFill>
                  <a:prstClr val="black"/>
                </a:solidFill>
              </a:rPr>
              <a:t>SGLT2 inhibition and direct effects on Na+/H+ exchange in the myocardium </a:t>
            </a:r>
          </a:p>
        </p:txBody>
      </p:sp>
      <p:pic>
        <p:nvPicPr>
          <p:cNvPr id="2" name="Picture 1">
            <a:extLst>
              <a:ext uri="{FF2B5EF4-FFF2-40B4-BE49-F238E27FC236}">
                <a16:creationId xmlns="" xmlns:a16="http://schemas.microsoft.com/office/drawing/2014/main" id="{23FF1B65-75CC-4D49-A539-586A997E62A6}"/>
              </a:ext>
            </a:extLst>
          </p:cNvPr>
          <p:cNvPicPr>
            <a:picLocks noChangeAspect="1"/>
          </p:cNvPicPr>
          <p:nvPr/>
        </p:nvPicPr>
        <p:blipFill>
          <a:blip r:embed="rId4"/>
          <a:stretch>
            <a:fillRect/>
          </a:stretch>
        </p:blipFill>
        <p:spPr>
          <a:xfrm>
            <a:off x="150956" y="1611173"/>
            <a:ext cx="11891413" cy="3546019"/>
          </a:xfrm>
          <a:prstGeom prst="rect">
            <a:avLst/>
          </a:prstGeom>
        </p:spPr>
      </p:pic>
    </p:spTree>
    <p:extLst>
      <p:ext uri="{BB962C8B-B14F-4D97-AF65-F5344CB8AC3E}">
        <p14:creationId xmlns:p14="http://schemas.microsoft.com/office/powerpoint/2010/main" val="285413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1B1230E0-0BBB-6642-8B62-23BC6F907D90}"/>
              </a:ext>
            </a:extLst>
          </p:cNvPr>
          <p:cNvSpPr>
            <a:spLocks noGrp="1"/>
          </p:cNvSpPr>
          <p:nvPr>
            <p:ph type="title"/>
          </p:nvPr>
        </p:nvSpPr>
        <p:spPr/>
        <p:txBody>
          <a:bodyPr>
            <a:normAutofit fontScale="90000"/>
          </a:bodyPr>
          <a:lstStyle/>
          <a:p>
            <a:r>
              <a:rPr lang="en-US" dirty="0"/>
              <a:t>All-Cause Mortality in Patients Who </a:t>
            </a:r>
            <a:r>
              <a:rPr lang="en-US" dirty="0" smtClean="0"/>
              <a:t>Did  </a:t>
            </a:r>
            <a:r>
              <a:rPr lang="en-US" dirty="0"/>
              <a:t>and Did Not Reach </a:t>
            </a:r>
            <a:br>
              <a:rPr lang="en-US" dirty="0"/>
            </a:br>
            <a:r>
              <a:rPr lang="en-US" dirty="0"/>
              <a:t>Chronic Dialysis</a:t>
            </a:r>
          </a:p>
        </p:txBody>
      </p:sp>
      <p:graphicFrame>
        <p:nvGraphicFramePr>
          <p:cNvPr id="8" name="Content Placeholder 7">
            <a:extLst>
              <a:ext uri="{FF2B5EF4-FFF2-40B4-BE49-F238E27FC236}">
                <a16:creationId xmlns="" xmlns:a16="http://schemas.microsoft.com/office/drawing/2014/main" id="{4B58A156-74E3-0146-A70B-16861F8AAB9C}"/>
              </a:ext>
            </a:extLst>
          </p:cNvPr>
          <p:cNvGraphicFramePr>
            <a:graphicFrameLocks noGrp="1"/>
          </p:cNvGraphicFramePr>
          <p:nvPr>
            <p:ph idx="1"/>
            <p:extLst>
              <p:ext uri="{D42A27DB-BD31-4B8C-83A1-F6EECF244321}">
                <p14:modId xmlns:p14="http://schemas.microsoft.com/office/powerpoint/2010/main" val="707956756"/>
              </p:ext>
            </p:extLst>
          </p:nvPr>
        </p:nvGraphicFramePr>
        <p:xfrm>
          <a:off x="457200" y="1284287"/>
          <a:ext cx="11277600" cy="3840480"/>
        </p:xfrm>
        <a:graphic>
          <a:graphicData uri="http://schemas.openxmlformats.org/drawingml/2006/table">
            <a:tbl>
              <a:tblPr firstRow="1">
                <a:tableStyleId>{21E4AEA4-8DFA-4A89-87EB-49C32662AFE0}</a:tableStyleId>
              </a:tblPr>
              <a:tblGrid>
                <a:gridCol w="2948685">
                  <a:extLst>
                    <a:ext uri="{9D8B030D-6E8A-4147-A177-3AD203B41FA5}">
                      <a16:colId xmlns="" xmlns:a16="http://schemas.microsoft.com/office/drawing/2014/main" val="3671517858"/>
                    </a:ext>
                  </a:extLst>
                </a:gridCol>
                <a:gridCol w="1499108">
                  <a:extLst>
                    <a:ext uri="{9D8B030D-6E8A-4147-A177-3AD203B41FA5}">
                      <a16:colId xmlns="" xmlns:a16="http://schemas.microsoft.com/office/drawing/2014/main" val="3715989249"/>
                    </a:ext>
                  </a:extLst>
                </a:gridCol>
                <a:gridCol w="1277197">
                  <a:extLst>
                    <a:ext uri="{9D8B030D-6E8A-4147-A177-3AD203B41FA5}">
                      <a16:colId xmlns="" xmlns:a16="http://schemas.microsoft.com/office/drawing/2014/main" val="4030238670"/>
                    </a:ext>
                  </a:extLst>
                </a:gridCol>
                <a:gridCol w="1499108">
                  <a:extLst>
                    <a:ext uri="{9D8B030D-6E8A-4147-A177-3AD203B41FA5}">
                      <a16:colId xmlns="" xmlns:a16="http://schemas.microsoft.com/office/drawing/2014/main" val="4185726015"/>
                    </a:ext>
                  </a:extLst>
                </a:gridCol>
                <a:gridCol w="1277197">
                  <a:extLst>
                    <a:ext uri="{9D8B030D-6E8A-4147-A177-3AD203B41FA5}">
                      <a16:colId xmlns="" xmlns:a16="http://schemas.microsoft.com/office/drawing/2014/main" val="3428267305"/>
                    </a:ext>
                  </a:extLst>
                </a:gridCol>
                <a:gridCol w="1499108">
                  <a:extLst>
                    <a:ext uri="{9D8B030D-6E8A-4147-A177-3AD203B41FA5}">
                      <a16:colId xmlns="" xmlns:a16="http://schemas.microsoft.com/office/drawing/2014/main" val="2446669895"/>
                    </a:ext>
                  </a:extLst>
                </a:gridCol>
                <a:gridCol w="1277197">
                  <a:extLst>
                    <a:ext uri="{9D8B030D-6E8A-4147-A177-3AD203B41FA5}">
                      <a16:colId xmlns="" xmlns:a16="http://schemas.microsoft.com/office/drawing/2014/main" val="158659745"/>
                    </a:ext>
                  </a:extLst>
                </a:gridCol>
              </a:tblGrid>
              <a:tr h="548640">
                <a:tc>
                  <a:txBody>
                    <a:bodyPr/>
                    <a:lstStyle/>
                    <a:p>
                      <a:pPr marL="0" marR="0" algn="ctr">
                        <a:lnSpc>
                          <a:spcPct val="100000"/>
                        </a:lnSpc>
                        <a:spcBef>
                          <a:spcPts val="0"/>
                        </a:spcBef>
                        <a:spcAft>
                          <a:spcPts val="0"/>
                        </a:spcAft>
                      </a:pPr>
                      <a:r>
                        <a:rPr lang="en-US" sz="1400" dirty="0">
                          <a:effectLst/>
                          <a:latin typeface="+mn-lt"/>
                        </a:rPr>
                        <a:t> </a:t>
                      </a:r>
                      <a:endParaRPr lang="en-US" sz="1400" dirty="0">
                        <a:effectLst/>
                        <a:latin typeface="+mn-lt"/>
                        <a:ea typeface="Calibri" panose="020F0502020204030204" pitchFamily="34" charset="0"/>
                        <a:cs typeface="Times New Roman" panose="02020603050405020304" pitchFamily="18" charset="0"/>
                      </a:endParaRPr>
                    </a:p>
                  </a:txBody>
                  <a:tcPr marL="64831" marR="64831" marT="0" marB="0" anchor="ctr"/>
                </a:tc>
                <a:tc gridSpan="2">
                  <a:txBody>
                    <a:bodyPr/>
                    <a:lstStyle/>
                    <a:p>
                      <a:pPr marL="0" marR="0" algn="ctr">
                        <a:lnSpc>
                          <a:spcPct val="100000"/>
                        </a:lnSpc>
                        <a:spcBef>
                          <a:spcPts val="0"/>
                        </a:spcBef>
                        <a:spcAft>
                          <a:spcPts val="0"/>
                        </a:spcAft>
                      </a:pPr>
                      <a:r>
                        <a:rPr lang="en-US" sz="1400">
                          <a:effectLst/>
                          <a:latin typeface="+mn-lt"/>
                        </a:rPr>
                        <a:t>Dapagliflozin</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tc gridSpan="2">
                  <a:txBody>
                    <a:bodyPr/>
                    <a:lstStyle/>
                    <a:p>
                      <a:pPr marL="0" marR="0" algn="ctr">
                        <a:lnSpc>
                          <a:spcPct val="100000"/>
                        </a:lnSpc>
                        <a:spcBef>
                          <a:spcPts val="0"/>
                        </a:spcBef>
                        <a:spcAft>
                          <a:spcPts val="0"/>
                        </a:spcAft>
                      </a:pPr>
                      <a:r>
                        <a:rPr lang="en-US" sz="1400">
                          <a:effectLst/>
                          <a:latin typeface="+mn-lt"/>
                        </a:rPr>
                        <a:t>Placebo</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tc gridSpan="2">
                  <a:txBody>
                    <a:bodyPr/>
                    <a:lstStyle/>
                    <a:p>
                      <a:pPr marL="0" marR="0" algn="ctr">
                        <a:lnSpc>
                          <a:spcPct val="100000"/>
                        </a:lnSpc>
                        <a:spcBef>
                          <a:spcPts val="0"/>
                        </a:spcBef>
                        <a:spcAft>
                          <a:spcPts val="0"/>
                        </a:spcAft>
                      </a:pPr>
                      <a:r>
                        <a:rPr lang="en-US" sz="1400">
                          <a:effectLst/>
                          <a:latin typeface="+mn-lt"/>
                        </a:rPr>
                        <a:t>Total</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hMerge="1">
                  <a:txBody>
                    <a:bodyPr/>
                    <a:lstStyle/>
                    <a:p>
                      <a:endParaRPr lang="en-US"/>
                    </a:p>
                  </a:txBody>
                  <a:tcPr/>
                </a:tc>
                <a:extLst>
                  <a:ext uri="{0D108BD9-81ED-4DB2-BD59-A6C34878D82A}">
                    <a16:rowId xmlns="" xmlns:a16="http://schemas.microsoft.com/office/drawing/2014/main" val="1141818663"/>
                  </a:ext>
                </a:extLst>
              </a:tr>
              <a:tr h="548640">
                <a:tc>
                  <a:txBody>
                    <a:bodyPr/>
                    <a:lstStyle/>
                    <a:p>
                      <a:pPr marL="0" marR="0">
                        <a:lnSpc>
                          <a:spcPct val="100000"/>
                        </a:lnSpc>
                        <a:spcBef>
                          <a:spcPts val="0"/>
                        </a:spcBef>
                        <a:spcAft>
                          <a:spcPts val="0"/>
                        </a:spcAft>
                      </a:pPr>
                      <a:r>
                        <a:rPr lang="en-US" sz="1400" b="1">
                          <a:solidFill>
                            <a:schemeClr val="bg1"/>
                          </a:solidFill>
                          <a:effectLst/>
                          <a:latin typeface="+mn-lt"/>
                        </a:rPr>
                        <a:t>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n (%)</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tc>
                  <a:txBody>
                    <a:bodyPr/>
                    <a:lstStyle/>
                    <a:p>
                      <a:pPr marL="0" marR="0" algn="ctr">
                        <a:lnSpc>
                          <a:spcPct val="100000"/>
                        </a:lnSpc>
                        <a:spcBef>
                          <a:spcPts val="0"/>
                        </a:spcBef>
                        <a:spcAft>
                          <a:spcPts val="0"/>
                        </a:spcAft>
                      </a:pPr>
                      <a:r>
                        <a:rPr lang="en-US" sz="1400" b="1">
                          <a:solidFill>
                            <a:schemeClr val="bg1"/>
                          </a:solidFill>
                          <a:effectLst/>
                          <a:latin typeface="+mn-lt"/>
                        </a:rPr>
                        <a:t>Event rate</a:t>
                      </a:r>
                    </a:p>
                    <a:p>
                      <a:pPr marL="0" marR="0" algn="ctr">
                        <a:lnSpc>
                          <a:spcPct val="100000"/>
                        </a:lnSpc>
                        <a:spcBef>
                          <a:spcPts val="0"/>
                        </a:spcBef>
                        <a:spcAft>
                          <a:spcPts val="0"/>
                        </a:spcAft>
                      </a:pPr>
                      <a:r>
                        <a:rPr lang="en-US" sz="1400" b="1">
                          <a:solidFill>
                            <a:schemeClr val="bg1"/>
                          </a:solidFill>
                          <a:effectLst/>
                          <a:latin typeface="+mn-lt"/>
                        </a:rPr>
                        <a:t>(100 </a:t>
                      </a:r>
                      <a:r>
                        <a:rPr lang="en-US" sz="1400" b="1" err="1">
                          <a:solidFill>
                            <a:schemeClr val="bg1"/>
                          </a:solidFill>
                          <a:effectLst/>
                          <a:latin typeface="+mn-lt"/>
                        </a:rPr>
                        <a:t>pt-yrs</a:t>
                      </a:r>
                      <a:r>
                        <a:rPr lang="en-US" sz="1400" b="1">
                          <a:solidFill>
                            <a:schemeClr val="bg1"/>
                          </a:solidFill>
                          <a:effectLst/>
                          <a:latin typeface="+mn-lt"/>
                        </a:rPr>
                        <a:t>)</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4831" marR="64831" marT="0" marB="0" anchor="ctr">
                    <a:solidFill>
                      <a:schemeClr val="accent2"/>
                    </a:solidFill>
                  </a:tcPr>
                </a:tc>
                <a:extLst>
                  <a:ext uri="{0D108BD9-81ED-4DB2-BD59-A6C34878D82A}">
                    <a16:rowId xmlns="" xmlns:a16="http://schemas.microsoft.com/office/drawing/2014/main" val="3842569666"/>
                  </a:ext>
                </a:extLst>
              </a:tr>
              <a:tr h="548640">
                <a:tc>
                  <a:txBody>
                    <a:bodyPr/>
                    <a:lstStyle/>
                    <a:p>
                      <a:pPr marL="0" marR="0">
                        <a:lnSpc>
                          <a:spcPct val="100000"/>
                        </a:lnSpc>
                        <a:spcBef>
                          <a:spcPts val="0"/>
                        </a:spcBef>
                        <a:spcAft>
                          <a:spcPts val="0"/>
                        </a:spcAft>
                      </a:pPr>
                      <a:r>
                        <a:rPr lang="en-US" sz="1400" b="1">
                          <a:effectLst/>
                          <a:latin typeface="+mn-lt"/>
                        </a:rPr>
                        <a:t>Overall mortality</a:t>
                      </a:r>
                      <a:endParaRPr lang="en-US" sz="1400" b="1">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101/2152 (4.7)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2.2</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146/2152 (6.8)</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3.1</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247/4304 (5.7)</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2.6</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1134476225"/>
                  </a:ext>
                </a:extLst>
              </a:tr>
              <a:tr h="548640">
                <a:tc>
                  <a:txBody>
                    <a:bodyPr/>
                    <a:lstStyle/>
                    <a:p>
                      <a:pPr marL="114300" marR="0" indent="0">
                        <a:lnSpc>
                          <a:spcPct val="100000"/>
                        </a:lnSpc>
                        <a:spcBef>
                          <a:spcPts val="0"/>
                        </a:spcBef>
                        <a:spcAft>
                          <a:spcPts val="0"/>
                        </a:spcAft>
                        <a:tabLst/>
                      </a:pPr>
                      <a:r>
                        <a:rPr lang="en-US" sz="1400" b="1">
                          <a:effectLst/>
                          <a:latin typeface="+mn-lt"/>
                        </a:rPr>
                        <a:t>Without chronic dialysis, n</a:t>
                      </a:r>
                      <a:endParaRPr lang="en-US" sz="1400" b="1">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2084</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2053</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dirty="0">
                          <a:effectLst/>
                          <a:latin typeface="+mn-lt"/>
                        </a:rPr>
                        <a:t>4137</a:t>
                      </a:r>
                      <a:endParaRPr lang="en-US" sz="1400" dirty="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882019904"/>
                  </a:ext>
                </a:extLst>
              </a:tr>
              <a:tr h="548640">
                <a:tc>
                  <a:txBody>
                    <a:bodyPr/>
                    <a:lstStyle/>
                    <a:p>
                      <a:pPr marL="114300" marR="0" indent="0">
                        <a:lnSpc>
                          <a:spcPct val="100000"/>
                        </a:lnSpc>
                        <a:spcBef>
                          <a:spcPts val="0"/>
                        </a:spcBef>
                        <a:spcAft>
                          <a:spcPts val="0"/>
                        </a:spcAft>
                        <a:tabLst/>
                      </a:pPr>
                      <a:r>
                        <a:rPr lang="en-US" sz="1400" b="1">
                          <a:effectLst/>
                          <a:latin typeface="+mn-lt"/>
                          <a:ea typeface="Calibri" panose="020F0502020204030204" pitchFamily="34" charset="0"/>
                          <a:cs typeface="Times New Roman" panose="02020603050405020304" pitchFamily="18" charset="0"/>
                        </a:rPr>
                        <a:t>All-cause mortality </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C00000"/>
                          </a:solidFill>
                          <a:effectLst>
                            <a:outerShdw blurRad="38100" dist="38100" dir="2700000" algn="tl">
                              <a:srgbClr val="000000">
                                <a:alpha val="43137"/>
                              </a:srgbClr>
                            </a:outerShdw>
                          </a:effectLst>
                          <a:latin typeface="+mn-lt"/>
                          <a:ea typeface="Calibri" panose="020F0502020204030204" pitchFamily="34" charset="0"/>
                          <a:cs typeface="Times New Roman" panose="02020603050405020304" pitchFamily="18" charset="0"/>
                        </a:rPr>
                        <a:t> 89 </a:t>
                      </a:r>
                      <a:r>
                        <a:rPr lang="en-US" sz="1400" dirty="0">
                          <a:effectLst/>
                          <a:latin typeface="+mn-lt"/>
                          <a:ea typeface="Calibri" panose="020F0502020204030204" pitchFamily="34" charset="0"/>
                          <a:cs typeface="Times New Roman" panose="02020603050405020304" pitchFamily="18" charset="0"/>
                        </a:rPr>
                        <a:t>(4.3)</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1.9</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C00000"/>
                          </a:solidFill>
                          <a:effectLst>
                            <a:outerShdw blurRad="38100" dist="38100" dir="2700000" algn="tl">
                              <a:srgbClr val="000000">
                                <a:alpha val="43137"/>
                              </a:srgbClr>
                            </a:outerShdw>
                          </a:effectLst>
                          <a:latin typeface="+mn-lt"/>
                          <a:ea typeface="Calibri" panose="020F0502020204030204" pitchFamily="34" charset="0"/>
                          <a:cs typeface="Times New Roman" panose="02020603050405020304" pitchFamily="18" charset="0"/>
                        </a:rPr>
                        <a:t>121</a:t>
                      </a:r>
                      <a:r>
                        <a:rPr lang="en-US" sz="1400" dirty="0">
                          <a:effectLst/>
                          <a:latin typeface="+mn-lt"/>
                          <a:ea typeface="Calibri" panose="020F0502020204030204" pitchFamily="34" charset="0"/>
                          <a:cs typeface="Times New Roman" panose="02020603050405020304" pitchFamily="18" charset="0"/>
                        </a:rPr>
                        <a:t> (5.9)</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2.6</a:t>
                      </a:r>
                    </a:p>
                  </a:txBody>
                  <a:tcPr marL="68580" marR="68580" marT="0" marB="0" anchor="ctr"/>
                </a:tc>
                <a:tc>
                  <a:txBody>
                    <a:bodyPr/>
                    <a:lstStyle/>
                    <a:p>
                      <a:pPr marL="0" marR="0" algn="ctr">
                        <a:lnSpc>
                          <a:spcPct val="100000"/>
                        </a:lnSpc>
                        <a:spcBef>
                          <a:spcPts val="0"/>
                        </a:spcBef>
                        <a:spcAft>
                          <a:spcPts val="0"/>
                        </a:spcAft>
                      </a:pPr>
                      <a:r>
                        <a:rPr lang="en-US" sz="1400" b="1" dirty="0">
                          <a:effectLst/>
                          <a:latin typeface="+mn-lt"/>
                          <a:ea typeface="Calibri" panose="020F0502020204030204" pitchFamily="34" charset="0"/>
                          <a:cs typeface="Times New Roman" panose="02020603050405020304" pitchFamily="18" charset="0"/>
                        </a:rPr>
                        <a:t>210</a:t>
                      </a:r>
                      <a:r>
                        <a:rPr lang="en-US" sz="1400" dirty="0">
                          <a:effectLst/>
                          <a:latin typeface="+mn-lt"/>
                          <a:ea typeface="Calibri" panose="020F0502020204030204" pitchFamily="34" charset="0"/>
                          <a:cs typeface="Times New Roman" panose="02020603050405020304" pitchFamily="18" charset="0"/>
                        </a:rPr>
                        <a:t> (5.1)</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2.2</a:t>
                      </a:r>
                    </a:p>
                  </a:txBody>
                  <a:tcPr marL="68580" marR="68580" marT="0" marB="0" anchor="ctr"/>
                </a:tc>
                <a:extLst>
                  <a:ext uri="{0D108BD9-81ED-4DB2-BD59-A6C34878D82A}">
                    <a16:rowId xmlns="" xmlns:a16="http://schemas.microsoft.com/office/drawing/2014/main" val="1988101530"/>
                  </a:ext>
                </a:extLst>
              </a:tr>
              <a:tr h="548640">
                <a:tc>
                  <a:txBody>
                    <a:bodyPr/>
                    <a:lstStyle/>
                    <a:p>
                      <a:pPr marL="114300" marR="0" indent="0">
                        <a:lnSpc>
                          <a:spcPct val="100000"/>
                        </a:lnSpc>
                        <a:spcBef>
                          <a:spcPts val="0"/>
                        </a:spcBef>
                        <a:spcAft>
                          <a:spcPts val="0"/>
                        </a:spcAft>
                        <a:tabLst/>
                      </a:pPr>
                      <a:r>
                        <a:rPr lang="en-US" sz="1400" b="1" dirty="0">
                          <a:effectLst/>
                          <a:latin typeface="+mn-lt"/>
                        </a:rPr>
                        <a:t>With chronic dialysis, n</a:t>
                      </a:r>
                      <a:endParaRPr lang="en-US" sz="1400" b="1" dirty="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68</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99</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b="1" dirty="0">
                          <a:effectLst/>
                          <a:latin typeface="+mn-lt"/>
                        </a:rPr>
                        <a:t>167</a:t>
                      </a:r>
                      <a:endParaRPr lang="en-US" sz="1400" b="1" dirty="0">
                        <a:effectLst/>
                        <a:latin typeface="+mn-lt"/>
                        <a:ea typeface="Calibri" panose="020F0502020204030204" pitchFamily="34" charset="0"/>
                        <a:cs typeface="Times New Roman" panose="02020603050405020304" pitchFamily="18" charset="0"/>
                      </a:endParaRPr>
                    </a:p>
                  </a:txBody>
                  <a:tcPr marL="64831" marR="64831" marT="0" marB="0" anchor="ctr"/>
                </a:tc>
                <a:tc>
                  <a:txBody>
                    <a:bodyPr/>
                    <a:lstStyle/>
                    <a:p>
                      <a:pPr marL="0" marR="0" algn="ctr">
                        <a:lnSpc>
                          <a:spcPct val="100000"/>
                        </a:lnSpc>
                        <a:spcBef>
                          <a:spcPts val="0"/>
                        </a:spcBef>
                        <a:spcAft>
                          <a:spcPts val="0"/>
                        </a:spcAft>
                      </a:pPr>
                      <a:r>
                        <a:rPr lang="en-US" sz="1400">
                          <a:effectLst/>
                          <a:latin typeface="+mn-lt"/>
                        </a:rPr>
                        <a:t> </a:t>
                      </a:r>
                      <a:endParaRPr lang="en-US" sz="1400">
                        <a:effectLst/>
                        <a:latin typeface="+mn-lt"/>
                        <a:ea typeface="Calibri" panose="020F0502020204030204" pitchFamily="34" charset="0"/>
                        <a:cs typeface="Times New Roman" panose="02020603050405020304" pitchFamily="18" charset="0"/>
                      </a:endParaRPr>
                    </a:p>
                  </a:txBody>
                  <a:tcPr marL="64831" marR="64831" marT="0" marB="0" anchor="ctr"/>
                </a:tc>
                <a:extLst>
                  <a:ext uri="{0D108BD9-81ED-4DB2-BD59-A6C34878D82A}">
                    <a16:rowId xmlns="" xmlns:a16="http://schemas.microsoft.com/office/drawing/2014/main" val="3706055938"/>
                  </a:ext>
                </a:extLst>
              </a:tr>
              <a:tr h="548640">
                <a:tc>
                  <a:txBody>
                    <a:bodyPr/>
                    <a:lstStyle/>
                    <a:p>
                      <a:pPr marL="114300" marR="0" indent="0">
                        <a:lnSpc>
                          <a:spcPct val="100000"/>
                        </a:lnSpc>
                        <a:spcBef>
                          <a:spcPts val="0"/>
                        </a:spcBef>
                        <a:spcAft>
                          <a:spcPts val="0"/>
                        </a:spcAft>
                        <a:tabLst/>
                      </a:pPr>
                      <a:r>
                        <a:rPr lang="en-US" sz="1400" b="1">
                          <a:effectLst/>
                          <a:latin typeface="+mn-lt"/>
                          <a:ea typeface="Calibri" panose="020F0502020204030204" pitchFamily="34" charset="0"/>
                          <a:cs typeface="Times New Roman" panose="02020603050405020304" pitchFamily="18" charset="0"/>
                        </a:rPr>
                        <a:t>All-cause mortality</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latin typeface="+mn-lt"/>
                          <a:ea typeface="Calibri" panose="020F0502020204030204" pitchFamily="34" charset="0"/>
                          <a:cs typeface="Times New Roman" panose="02020603050405020304" pitchFamily="18" charset="0"/>
                        </a:rPr>
                        <a:t> </a:t>
                      </a:r>
                      <a:r>
                        <a:rPr lang="en-US" sz="2000" b="1" dirty="0">
                          <a:solidFill>
                            <a:srgbClr val="C00000"/>
                          </a:solidFill>
                          <a:effectLst>
                            <a:outerShdw blurRad="38100" dist="38100" dir="2700000" algn="tl">
                              <a:srgbClr val="000000">
                                <a:alpha val="43137"/>
                              </a:srgbClr>
                            </a:outerShdw>
                          </a:effectLst>
                          <a:latin typeface="+mn-lt"/>
                          <a:ea typeface="Calibri" panose="020F0502020204030204" pitchFamily="34" charset="0"/>
                          <a:cs typeface="Times New Roman" panose="02020603050405020304" pitchFamily="18" charset="0"/>
                        </a:rPr>
                        <a:t>12</a:t>
                      </a:r>
                      <a:r>
                        <a:rPr lang="en-US" sz="1400" dirty="0">
                          <a:effectLst/>
                          <a:latin typeface="+mn-lt"/>
                          <a:ea typeface="Calibri" panose="020F0502020204030204" pitchFamily="34" charset="0"/>
                          <a:cs typeface="Times New Roman" panose="02020603050405020304" pitchFamily="18" charset="0"/>
                        </a:rPr>
                        <a:t> (17.6)</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effectLst/>
                          <a:latin typeface="+mn-lt"/>
                          <a:ea typeface="Calibri" panose="020F0502020204030204" pitchFamily="34" charset="0"/>
                          <a:cs typeface="Times New Roman" panose="02020603050405020304" pitchFamily="18" charset="0"/>
                        </a:rPr>
                        <a:t>8.6</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rgbClr val="C00000"/>
                          </a:solidFill>
                          <a:effectLst>
                            <a:outerShdw blurRad="38100" dist="38100" dir="2700000" algn="tl">
                              <a:srgbClr val="000000">
                                <a:alpha val="43137"/>
                              </a:srgbClr>
                            </a:outerShdw>
                          </a:effectLst>
                          <a:latin typeface="+mn-lt"/>
                          <a:ea typeface="Calibri" panose="020F0502020204030204" pitchFamily="34" charset="0"/>
                          <a:cs typeface="Times New Roman" panose="02020603050405020304" pitchFamily="18" charset="0"/>
                        </a:rPr>
                        <a:t>25</a:t>
                      </a:r>
                      <a:r>
                        <a:rPr lang="en-US" sz="1400" dirty="0">
                          <a:effectLst/>
                          <a:latin typeface="+mn-lt"/>
                          <a:ea typeface="Calibri" panose="020F0502020204030204" pitchFamily="34" charset="0"/>
                          <a:cs typeface="Times New Roman" panose="02020603050405020304" pitchFamily="18" charset="0"/>
                        </a:rPr>
                        <a:t> (25.3)</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 13.4</a:t>
                      </a:r>
                    </a:p>
                  </a:txBody>
                  <a:tcPr marL="68580" marR="68580" marT="0" marB="0" anchor="ctr"/>
                </a:tc>
                <a:tc>
                  <a:txBody>
                    <a:bodyPr/>
                    <a:lstStyle/>
                    <a:p>
                      <a:pPr marL="0" marR="0" algn="ctr">
                        <a:lnSpc>
                          <a:spcPct val="100000"/>
                        </a:lnSpc>
                        <a:spcBef>
                          <a:spcPts val="0"/>
                        </a:spcBef>
                        <a:spcAft>
                          <a:spcPts val="0"/>
                        </a:spcAft>
                      </a:pPr>
                      <a:r>
                        <a:rPr lang="en-US" sz="1400" b="1" dirty="0">
                          <a:effectLst/>
                          <a:latin typeface="+mn-lt"/>
                          <a:ea typeface="Calibri" panose="020F0502020204030204" pitchFamily="34" charset="0"/>
                          <a:cs typeface="Times New Roman" panose="02020603050405020304" pitchFamily="18" charset="0"/>
                        </a:rPr>
                        <a:t>37</a:t>
                      </a:r>
                      <a:r>
                        <a:rPr lang="en-US" sz="1400" dirty="0">
                          <a:effectLst/>
                          <a:latin typeface="+mn-lt"/>
                          <a:ea typeface="Calibri" panose="020F0502020204030204" pitchFamily="34" charset="0"/>
                          <a:cs typeface="Times New Roman" panose="02020603050405020304" pitchFamily="18" charset="0"/>
                        </a:rPr>
                        <a:t> (22.2)</a:t>
                      </a:r>
                    </a:p>
                  </a:txBody>
                  <a:tcPr marL="68580" marR="68580" marT="0" marB="0" anchor="ctr"/>
                </a:tc>
                <a:tc>
                  <a:txBody>
                    <a:bodyPr/>
                    <a:lstStyle/>
                    <a:p>
                      <a:pPr marL="0" marR="0" algn="ctr">
                        <a:lnSpc>
                          <a:spcPct val="100000"/>
                        </a:lnSpc>
                        <a:spcBef>
                          <a:spcPts val="0"/>
                        </a:spcBef>
                        <a:spcAft>
                          <a:spcPts val="0"/>
                        </a:spcAft>
                      </a:pPr>
                      <a:r>
                        <a:rPr lang="en-US" sz="1400">
                          <a:effectLst/>
                          <a:latin typeface="+mn-lt"/>
                          <a:ea typeface="Calibri" panose="020F0502020204030204" pitchFamily="34" charset="0"/>
                          <a:cs typeface="Times New Roman" panose="02020603050405020304" pitchFamily="18" charset="0"/>
                        </a:rPr>
                        <a:t>11.4</a:t>
                      </a:r>
                    </a:p>
                  </a:txBody>
                  <a:tcPr marL="68580" marR="68580" marT="0" marB="0" anchor="ctr"/>
                </a:tc>
                <a:extLst>
                  <a:ext uri="{0D108BD9-81ED-4DB2-BD59-A6C34878D82A}">
                    <a16:rowId xmlns="" xmlns:a16="http://schemas.microsoft.com/office/drawing/2014/main" val="1534424071"/>
                  </a:ext>
                </a:extLst>
              </a:tr>
            </a:tbl>
          </a:graphicData>
        </a:graphic>
      </p:graphicFrame>
      <p:grpSp>
        <p:nvGrpSpPr>
          <p:cNvPr id="6" name="Group 5">
            <a:extLst>
              <a:ext uri="{FF2B5EF4-FFF2-40B4-BE49-F238E27FC236}">
                <a16:creationId xmlns="" xmlns:a16="http://schemas.microsoft.com/office/drawing/2014/main" id="{D3BF9525-BD61-4836-83C4-D74A5FAC9176}"/>
              </a:ext>
            </a:extLst>
          </p:cNvPr>
          <p:cNvGrpSpPr/>
          <p:nvPr/>
        </p:nvGrpSpPr>
        <p:grpSpPr>
          <a:xfrm>
            <a:off x="-6290" y="-23678"/>
            <a:ext cx="3017520" cy="261610"/>
            <a:chOff x="-6290" y="-23678"/>
            <a:chExt cx="3017520" cy="261610"/>
          </a:xfrm>
        </p:grpSpPr>
        <p:sp>
          <p:nvSpPr>
            <p:cNvPr id="9" name="Freeform 13">
              <a:extLst>
                <a:ext uri="{FF2B5EF4-FFF2-40B4-BE49-F238E27FC236}">
                  <a16:creationId xmlns="" xmlns:a16="http://schemas.microsoft.com/office/drawing/2014/main" id="{7F96C49E-23F2-43ED-8637-544EFD2C1341}"/>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10" name="Rectangle 9">
              <a:extLst>
                <a:ext uri="{FF2B5EF4-FFF2-40B4-BE49-F238E27FC236}">
                  <a16:creationId xmlns="" xmlns:a16="http://schemas.microsoft.com/office/drawing/2014/main" id="{21219C72-1494-47A5-8E54-91FF177A7205}"/>
                </a:ext>
              </a:extLst>
            </p:cNvPr>
            <p:cNvSpPr/>
            <p:nvPr/>
          </p:nvSpPr>
          <p:spPr>
            <a:xfrm>
              <a:off x="281023" y="-23678"/>
              <a:ext cx="2395207" cy="261610"/>
            </a:xfrm>
            <a:prstGeom prst="rect">
              <a:avLst/>
            </a:prstGeom>
          </p:spPr>
          <p:txBody>
            <a:bodyPr wrap="none">
              <a:spAutoFit/>
            </a:bodyPr>
            <a:lstStyle/>
            <a:p>
              <a:pPr algn="ctr"/>
              <a:r>
                <a:rPr lang="en-US" sz="1100" b="1">
                  <a:solidFill>
                    <a:srgbClr val="FFFFFF"/>
                  </a:solidFill>
                </a:rPr>
                <a:t>DAPA-CKD – Causes of Mortality</a:t>
              </a:r>
            </a:p>
          </p:txBody>
        </p:sp>
      </p:grpSp>
      <p:sp>
        <p:nvSpPr>
          <p:cNvPr id="11" name="Rectangle 10"/>
          <p:cNvSpPr/>
          <p:nvPr/>
        </p:nvSpPr>
        <p:spPr>
          <a:xfrm>
            <a:off x="8807627" y="6443294"/>
            <a:ext cx="3179660" cy="276999"/>
          </a:xfrm>
          <a:prstGeom prst="rect">
            <a:avLst/>
          </a:prstGeom>
        </p:spPr>
        <p:txBody>
          <a:bodyPr wrap="square">
            <a:spAutoFit/>
          </a:bodyPr>
          <a:lstStyle/>
          <a:p>
            <a:r>
              <a:rPr lang="en-US" sz="1200" i="1" dirty="0" err="1">
                <a:solidFill>
                  <a:schemeClr val="bg1">
                    <a:lumMod val="50000"/>
                  </a:schemeClr>
                </a:solidFill>
                <a:latin typeface="Arial" pitchFamily="34" charset="0"/>
                <a:cs typeface="Arial" pitchFamily="34" charset="0"/>
              </a:rPr>
              <a:t>Eur</a:t>
            </a:r>
            <a:r>
              <a:rPr lang="en-US" sz="1200" i="1" dirty="0">
                <a:solidFill>
                  <a:schemeClr val="bg1">
                    <a:lumMod val="50000"/>
                  </a:schemeClr>
                </a:solidFill>
                <a:latin typeface="Arial" pitchFamily="34" charset="0"/>
                <a:cs typeface="Arial" pitchFamily="34" charset="0"/>
              </a:rPr>
              <a:t> Heart </a:t>
            </a:r>
            <a:r>
              <a:rPr lang="en-US" sz="1200" i="1" dirty="0" smtClean="0">
                <a:solidFill>
                  <a:schemeClr val="bg1">
                    <a:lumMod val="50000"/>
                  </a:schemeClr>
                </a:solidFill>
                <a:latin typeface="Arial" pitchFamily="34" charset="0"/>
                <a:cs typeface="Arial" pitchFamily="34" charset="0"/>
              </a:rPr>
              <a:t>J. </a:t>
            </a:r>
            <a:r>
              <a:rPr lang="en-US" sz="1200" i="1" dirty="0">
                <a:solidFill>
                  <a:schemeClr val="bg1">
                    <a:lumMod val="50000"/>
                  </a:schemeClr>
                </a:solidFill>
                <a:latin typeface="Arial" pitchFamily="34" charset="0"/>
                <a:cs typeface="Arial" pitchFamily="34" charset="0"/>
              </a:rPr>
              <a:t>2021 Mar 31;42(13):1216-1227</a:t>
            </a:r>
            <a:endParaRPr lang="el-GR" sz="1200" i="1" dirty="0">
              <a:solidFill>
                <a:schemeClr val="bg1">
                  <a:lumMod val="50000"/>
                </a:schemeClr>
              </a:solidFill>
              <a:latin typeface="Arial" pitchFamily="34" charset="0"/>
              <a:cs typeface="Arial" pitchFamily="34" charset="0"/>
            </a:endParaRPr>
          </a:p>
        </p:txBody>
      </p:sp>
    </p:spTree>
    <p:extLst>
      <p:ext uri="{BB962C8B-B14F-4D97-AF65-F5344CB8AC3E}">
        <p14:creationId xmlns:p14="http://schemas.microsoft.com/office/powerpoint/2010/main" val="1921948623"/>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9EF915-0F7C-468B-82B1-B794F5CF21AC}"/>
              </a:ext>
            </a:extLst>
          </p:cNvPr>
          <p:cNvSpPr>
            <a:spLocks noGrp="1"/>
          </p:cNvSpPr>
          <p:nvPr>
            <p:ph type="title"/>
          </p:nvPr>
        </p:nvSpPr>
        <p:spPr/>
        <p:txBody>
          <a:bodyPr>
            <a:normAutofit fontScale="90000"/>
          </a:bodyPr>
          <a:lstStyle/>
          <a:p>
            <a:r>
              <a:rPr lang="en-US" dirty="0" err="1"/>
              <a:t>Dapagliflozin</a:t>
            </a:r>
            <a:r>
              <a:rPr lang="en-US" dirty="0"/>
              <a:t> significantly prolonged survival in patients with CKD with and without </a:t>
            </a:r>
            <a:r>
              <a:rPr lang="en-US" dirty="0" smtClean="0"/>
              <a:t>T2DM</a:t>
            </a:r>
            <a:endParaRPr lang="en-US" dirty="0"/>
          </a:p>
        </p:txBody>
      </p:sp>
      <p:graphicFrame>
        <p:nvGraphicFramePr>
          <p:cNvPr id="5" name="Table 4">
            <a:extLst>
              <a:ext uri="{FF2B5EF4-FFF2-40B4-BE49-F238E27FC236}">
                <a16:creationId xmlns="" xmlns:a16="http://schemas.microsoft.com/office/drawing/2014/main" id="{9E9A2B4C-0689-452F-8629-A039B707368F}"/>
              </a:ext>
            </a:extLst>
          </p:cNvPr>
          <p:cNvGraphicFramePr>
            <a:graphicFrameLocks noGrp="1"/>
          </p:cNvGraphicFramePr>
          <p:nvPr>
            <p:extLst>
              <p:ext uri="{D42A27DB-BD31-4B8C-83A1-F6EECF244321}">
                <p14:modId xmlns:p14="http://schemas.microsoft.com/office/powerpoint/2010/main" val="753848777"/>
              </p:ext>
            </p:extLst>
          </p:nvPr>
        </p:nvGraphicFramePr>
        <p:xfrm>
          <a:off x="457223" y="1257299"/>
          <a:ext cx="11277599" cy="4450080"/>
        </p:xfrm>
        <a:graphic>
          <a:graphicData uri="http://schemas.openxmlformats.org/drawingml/2006/table">
            <a:tbl>
              <a:tblPr bandRow="1">
                <a:tableStyleId>{2D5ABB26-0587-4C30-8999-92F81FD0307C}</a:tableStyleId>
              </a:tblPr>
              <a:tblGrid>
                <a:gridCol w="2022168">
                  <a:extLst>
                    <a:ext uri="{9D8B030D-6E8A-4147-A177-3AD203B41FA5}">
                      <a16:colId xmlns="" xmlns:a16="http://schemas.microsoft.com/office/drawing/2014/main" val="1678888695"/>
                    </a:ext>
                  </a:extLst>
                </a:gridCol>
                <a:gridCol w="2009244">
                  <a:extLst>
                    <a:ext uri="{9D8B030D-6E8A-4147-A177-3AD203B41FA5}">
                      <a16:colId xmlns="" xmlns:a16="http://schemas.microsoft.com/office/drawing/2014/main" val="3891499949"/>
                    </a:ext>
                  </a:extLst>
                </a:gridCol>
                <a:gridCol w="2069337">
                  <a:extLst>
                    <a:ext uri="{9D8B030D-6E8A-4147-A177-3AD203B41FA5}">
                      <a16:colId xmlns="" xmlns:a16="http://schemas.microsoft.com/office/drawing/2014/main" val="1467438116"/>
                    </a:ext>
                  </a:extLst>
                </a:gridCol>
                <a:gridCol w="2309536">
                  <a:extLst>
                    <a:ext uri="{9D8B030D-6E8A-4147-A177-3AD203B41FA5}">
                      <a16:colId xmlns="" xmlns:a16="http://schemas.microsoft.com/office/drawing/2014/main" val="734811335"/>
                    </a:ext>
                  </a:extLst>
                </a:gridCol>
                <a:gridCol w="1433657">
                  <a:extLst>
                    <a:ext uri="{9D8B030D-6E8A-4147-A177-3AD203B41FA5}">
                      <a16:colId xmlns="" xmlns:a16="http://schemas.microsoft.com/office/drawing/2014/main" val="1783972375"/>
                    </a:ext>
                  </a:extLst>
                </a:gridCol>
                <a:gridCol w="1433657">
                  <a:extLst>
                    <a:ext uri="{9D8B030D-6E8A-4147-A177-3AD203B41FA5}">
                      <a16:colId xmlns="" xmlns:a16="http://schemas.microsoft.com/office/drawing/2014/main" val="4071899092"/>
                    </a:ext>
                  </a:extLst>
                </a:gridCol>
              </a:tblGrid>
              <a:tr h="243110">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200" b="1" dirty="0">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Dapagliflozin 10 mg</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rowSpan="2">
                  <a:txBody>
                    <a:bodyPr/>
                    <a:lstStyle/>
                    <a:p>
                      <a:pPr algn="ctr"/>
                      <a:r>
                        <a:rPr lang="en-GB" sz="1200" b="1">
                          <a:solidFill>
                            <a:schemeClr val="bg1"/>
                          </a:solidFill>
                        </a:rPr>
                        <a:t>Hazard Ratio </a:t>
                      </a:r>
                    </a:p>
                    <a:p>
                      <a:pPr algn="ctr"/>
                      <a:r>
                        <a:rPr lang="en-GB" sz="1200" b="1">
                          <a:solidFill>
                            <a:schemeClr val="bg1"/>
                          </a:solidFill>
                        </a:rPr>
                        <a:t>(95% CI)</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rowSpan="2">
                  <a:txBody>
                    <a:bodyPr/>
                    <a:lstStyle/>
                    <a:p>
                      <a:pPr algn="ctr"/>
                      <a:r>
                        <a:rPr lang="en-GB" sz="1200" b="1">
                          <a:solidFill>
                            <a:schemeClr val="bg1"/>
                          </a:solidFill>
                        </a:rPr>
                        <a:t>P Value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extLst>
                  <a:ext uri="{0D108BD9-81ED-4DB2-BD59-A6C34878D82A}">
                    <a16:rowId xmlns="" xmlns:a16="http://schemas.microsoft.com/office/drawing/2014/main" val="501014792"/>
                  </a:ext>
                </a:extLst>
              </a:tr>
              <a:tr h="243110">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rPr>
                        <a:t>No. of</a:t>
                      </a:r>
                      <a:r>
                        <a:rPr lang="en-GB" sz="1200" b="1" baseline="0">
                          <a:solidFill>
                            <a:schemeClr val="bg1"/>
                          </a:solidFill>
                        </a:rPr>
                        <a:t> </a:t>
                      </a:r>
                      <a:r>
                        <a:rPr lang="en-GB" sz="1200" b="1">
                          <a:solidFill>
                            <a:schemeClr val="bg1"/>
                          </a:solidFill>
                        </a:rPr>
                        <a:t>patients/total no.</a:t>
                      </a:r>
                      <a:endParaRPr lang="en-GB" sz="1200" b="1" i="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hMerge="1">
                  <a:txBody>
                    <a:bodyPr/>
                    <a:lstStyle/>
                    <a:p>
                      <a:pPr algn="ctr"/>
                      <a:endParaRPr lang="en-GB" sz="1200" i="1" kern="1200" baseline="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vMerge="1">
                  <a:txBody>
                    <a:bodyPr/>
                    <a:lstStyle/>
                    <a:p>
                      <a:endParaRPr lang="en-GB" sz="12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vMerge="1">
                  <a:txBody>
                    <a:bodyPr/>
                    <a:lstStyle/>
                    <a:p>
                      <a:endParaRPr lang="en-US"/>
                    </a:p>
                  </a:txBody>
                  <a:tcPr/>
                </a:tc>
                <a:extLst>
                  <a:ext uri="{0D108BD9-81ED-4DB2-BD59-A6C34878D82A}">
                    <a16:rowId xmlns="" xmlns:a16="http://schemas.microsoft.com/office/drawing/2014/main" val="339979965"/>
                  </a:ext>
                </a:extLst>
              </a:tr>
              <a:tr h="243110">
                <a:tc>
                  <a:txBody>
                    <a:bodyPr/>
                    <a:lstStyle/>
                    <a:p>
                      <a:pPr marL="0"/>
                      <a:r>
                        <a:rPr lang="en-GB" sz="1600" b="1" dirty="0"/>
                        <a:t>All-cause mortality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r>
                        <a:rPr lang="en-GB" sz="1200" b="1"/>
                        <a:t>101/2152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algn="ctr"/>
                      <a:r>
                        <a:rPr lang="en-GB" sz="1200" b="1"/>
                        <a:t>146/2152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0.69 (0.53, 0.88)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0.003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2165060829"/>
                  </a:ext>
                </a:extLst>
              </a:tr>
              <a:tr h="243110">
                <a:tc>
                  <a:txBody>
                    <a:bodyPr/>
                    <a:lstStyle/>
                    <a:p>
                      <a:pPr marL="0"/>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0003"/>
                  </a:ext>
                </a:extLst>
              </a:tr>
              <a:tr h="243110">
                <a:tc>
                  <a:txBody>
                    <a:bodyPr/>
                    <a:lstStyle/>
                    <a:p>
                      <a:pPr marL="0"/>
                      <a:r>
                        <a:rPr lang="en-GB" sz="1200" b="1"/>
                        <a:t>CV</a:t>
                      </a:r>
                      <a:r>
                        <a:rPr lang="en-GB" sz="1200" b="1" baseline="0"/>
                        <a:t> death</a:t>
                      </a:r>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41/2152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50/2152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0.82 (0.54, 1.24)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0.338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868234317"/>
                  </a:ext>
                </a:extLst>
              </a:tr>
              <a:tr h="243110">
                <a:tc>
                  <a:txBody>
                    <a:bodyPr/>
                    <a:lstStyle/>
                    <a:p>
                      <a:pPr marL="144000"/>
                      <a:r>
                        <a:rPr lang="en-GB" sz="1200" b="0"/>
                        <a:t>Sudden cardiac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24/2152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27/2152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0.89 (0.52, 1.55)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612050212"/>
                  </a:ext>
                </a:extLst>
              </a:tr>
              <a:tr h="243110">
                <a:tc>
                  <a:txBody>
                    <a:bodyPr/>
                    <a:lstStyle/>
                    <a:p>
                      <a:pPr marL="144000"/>
                      <a:r>
                        <a:rPr lang="en-GB" sz="1200" b="0"/>
                        <a:t>Heart</a:t>
                      </a:r>
                      <a:r>
                        <a:rPr lang="en-GB" sz="1200" b="0" baseline="0"/>
                        <a:t> failure</a:t>
                      </a:r>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3/2152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11/2152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0.27 (0.08, 0.98)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1291104103"/>
                  </a:ext>
                </a:extLst>
              </a:tr>
              <a:tr h="243110">
                <a:tc>
                  <a:txBody>
                    <a:bodyPr/>
                    <a:lstStyle/>
                    <a:p>
                      <a:pPr marL="144000"/>
                      <a:r>
                        <a:rPr lang="en-GB" sz="1200" b="0"/>
                        <a:t>Acute MI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1.21 (0.37, 3.96)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212740433"/>
                  </a:ext>
                </a:extLst>
              </a:tr>
              <a:tr h="243110">
                <a:tc>
                  <a:txBody>
                    <a:bodyPr/>
                    <a:lstStyle/>
                    <a:p>
                      <a:pPr marL="144000"/>
                      <a:r>
                        <a:rPr lang="en-GB" sz="1200" b="0"/>
                        <a:t>Stroke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kern="1200">
                          <a:solidFill>
                            <a:schemeClr val="tx1"/>
                          </a:solidFill>
                          <a:latin typeface="+mn-lt"/>
                          <a:ea typeface="+mn-ea"/>
                          <a:cs typeface="+mn-cs"/>
                        </a:rPr>
                        <a:t>5/2152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1.00 (0.29, 3.74)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815206171"/>
                  </a:ext>
                </a:extLst>
              </a:tr>
              <a:tr h="243110">
                <a:tc>
                  <a:txBody>
                    <a:bodyPr/>
                    <a:lstStyle/>
                    <a:p>
                      <a:pPr marL="0"/>
                      <a:endParaRPr lang="en-GB" sz="1200" b="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10009"/>
                  </a:ext>
                </a:extLst>
              </a:tr>
              <a:tr h="243110">
                <a:tc>
                  <a:txBody>
                    <a:bodyPr/>
                    <a:lstStyle/>
                    <a:p>
                      <a:pPr marL="0"/>
                      <a:r>
                        <a:rPr lang="en-GB" sz="1200" b="1" dirty="0"/>
                        <a:t>Non</a:t>
                      </a:r>
                      <a:r>
                        <a:rPr lang="en-GB" sz="1200" b="1" baseline="0" dirty="0"/>
                        <a:t>-CV </a:t>
                      </a:r>
                      <a:r>
                        <a:rPr lang="en-GB" sz="1200" b="1" baseline="0" dirty="0" smtClean="0"/>
                        <a:t>death</a:t>
                      </a:r>
                      <a:endParaRPr lang="en-GB" sz="1200" b="1" dirty="0">
                        <a:solidFill>
                          <a:srgbClr val="FF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b="1"/>
                        <a:t>36/2152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b="1"/>
                        <a:t>66/2152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0.54 (0.36, 0.82)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0.003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585080233"/>
                  </a:ext>
                </a:extLst>
              </a:tr>
              <a:tr h="243110">
                <a:tc>
                  <a:txBody>
                    <a:bodyPr/>
                    <a:lstStyle/>
                    <a:p>
                      <a:pPr marL="144000"/>
                      <a:r>
                        <a:rPr lang="en-GB" sz="1200" b="0"/>
                        <a:t>Infection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28/2152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0.64 (0.36, 1.16)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3270109346"/>
                  </a:ext>
                </a:extLst>
              </a:tr>
              <a:tr h="243110">
                <a:tc>
                  <a:txBody>
                    <a:bodyPr/>
                    <a:lstStyle/>
                    <a:p>
                      <a:pPr marL="144000"/>
                      <a:r>
                        <a:rPr lang="en-GB" sz="1200" b="0"/>
                        <a:t>Malignancy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GB" sz="1200"/>
                        <a:t>19/2152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0.42 (0.19, 0.97)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 xmlns:a16="http://schemas.microsoft.com/office/drawing/2014/main" val="2085528683"/>
                  </a:ext>
                </a:extLst>
              </a:tr>
              <a:tr h="243110">
                <a:tc>
                  <a:txBody>
                    <a:bodyPr/>
                    <a:lstStyle/>
                    <a:p>
                      <a:pPr marL="144000"/>
                      <a:r>
                        <a:rPr lang="en-GB" sz="1200" b="0"/>
                        <a:t>Renal failure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2/2152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a:t>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0.35 (0.07, 1.73)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3002977767"/>
                  </a:ext>
                </a:extLst>
              </a:tr>
              <a:tr h="243110">
                <a:tc>
                  <a:txBody>
                    <a:bodyPr/>
                    <a:lstStyle/>
                    <a:p>
                      <a:pPr marL="144000"/>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1660271395"/>
                  </a:ext>
                </a:extLst>
              </a:tr>
              <a:tr h="243110">
                <a:tc>
                  <a:txBody>
                    <a:bodyPr/>
                    <a:lstStyle/>
                    <a:p>
                      <a:pPr marL="15875" indent="0">
                        <a:tabLst/>
                      </a:pPr>
                      <a:r>
                        <a:rPr lang="en-GB" sz="1200" b="1"/>
                        <a:t>Undetermined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24/2152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200" b="1"/>
                        <a:t>30/2152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a:t>0.80 (0.47, 1.38)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dirty="0"/>
                        <a:t>0.426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 xmlns:a16="http://schemas.microsoft.com/office/drawing/2014/main" val="2280492664"/>
                  </a:ext>
                </a:extLst>
              </a:tr>
            </a:tbl>
          </a:graphicData>
        </a:graphic>
      </p:graphicFrame>
      <p:graphicFrame>
        <p:nvGraphicFramePr>
          <p:cNvPr id="85" name="Chart 84">
            <a:extLst>
              <a:ext uri="{FF2B5EF4-FFF2-40B4-BE49-F238E27FC236}">
                <a16:creationId xmlns="" xmlns:a16="http://schemas.microsoft.com/office/drawing/2014/main" id="{00000000-0008-0000-0000-000004000000}"/>
              </a:ext>
            </a:extLst>
          </p:cNvPr>
          <p:cNvGraphicFramePr>
            <a:graphicFrameLocks/>
          </p:cNvGraphicFramePr>
          <p:nvPr/>
        </p:nvGraphicFramePr>
        <p:xfrm>
          <a:off x="5930457" y="1674427"/>
          <a:ext cx="2985475" cy="4522141"/>
        </p:xfrm>
        <a:graphic>
          <a:graphicData uri="http://schemas.openxmlformats.org/drawingml/2006/chart">
            <c:chart xmlns:c="http://schemas.openxmlformats.org/drawingml/2006/chart" xmlns:r="http://schemas.openxmlformats.org/officeDocument/2006/relationships" r:id="rId3"/>
          </a:graphicData>
        </a:graphic>
      </p:graphicFrame>
      <p:grpSp>
        <p:nvGrpSpPr>
          <p:cNvPr id="7" name="Group 6">
            <a:extLst>
              <a:ext uri="{FF2B5EF4-FFF2-40B4-BE49-F238E27FC236}">
                <a16:creationId xmlns="" xmlns:a16="http://schemas.microsoft.com/office/drawing/2014/main" id="{DDABA7AA-A1FE-DF40-9ABD-8FCCC98BEF6D}"/>
              </a:ext>
            </a:extLst>
          </p:cNvPr>
          <p:cNvGrpSpPr/>
          <p:nvPr/>
        </p:nvGrpSpPr>
        <p:grpSpPr>
          <a:xfrm>
            <a:off x="6146316" y="5804571"/>
            <a:ext cx="2989986" cy="455471"/>
            <a:chOff x="6003812" y="5804551"/>
            <a:chExt cx="2989988" cy="455471"/>
          </a:xfrm>
        </p:grpSpPr>
        <p:grpSp>
          <p:nvGrpSpPr>
            <p:cNvPr id="89" name="Group 88">
              <a:extLst>
                <a:ext uri="{FF2B5EF4-FFF2-40B4-BE49-F238E27FC236}">
                  <a16:creationId xmlns="" xmlns:a16="http://schemas.microsoft.com/office/drawing/2014/main" id="{ECFB5F2E-135B-1242-B284-F26ACD1BE3C7}"/>
                </a:ext>
              </a:extLst>
            </p:cNvPr>
            <p:cNvGrpSpPr/>
            <p:nvPr/>
          </p:nvGrpSpPr>
          <p:grpSpPr>
            <a:xfrm>
              <a:off x="6550242" y="5942681"/>
              <a:ext cx="2443558" cy="317341"/>
              <a:chOff x="5962399" y="6157737"/>
              <a:chExt cx="2443558" cy="317341"/>
            </a:xfrm>
          </p:grpSpPr>
          <p:sp>
            <p:nvSpPr>
              <p:cNvPr id="90" name="TextBox 89">
                <a:extLst>
                  <a:ext uri="{FF2B5EF4-FFF2-40B4-BE49-F238E27FC236}">
                    <a16:creationId xmlns="" xmlns:a16="http://schemas.microsoft.com/office/drawing/2014/main" id="{2F558BD2-6AA2-5740-A2CD-AA277E2D2EC6}"/>
                  </a:ext>
                </a:extLst>
              </p:cNvPr>
              <p:cNvSpPr txBox="1"/>
              <p:nvPr/>
            </p:nvSpPr>
            <p:spPr>
              <a:xfrm>
                <a:off x="5962399" y="6157737"/>
                <a:ext cx="1358064" cy="246221"/>
              </a:xfrm>
              <a:prstGeom prst="rect">
                <a:avLst/>
              </a:prstGeom>
              <a:noFill/>
            </p:spPr>
            <p:txBody>
              <a:bodyPr wrap="square" rtlCol="0">
                <a:spAutoFit/>
              </a:bodyPr>
              <a:lstStyle/>
              <a:p>
                <a:pPr algn="r">
                  <a:buClr>
                    <a:srgbClr val="7F134C"/>
                  </a:buClr>
                </a:pPr>
                <a:r>
                  <a:rPr lang="en-US" sz="1000" b="1">
                    <a:solidFill>
                      <a:srgbClr val="7F134C"/>
                    </a:solidFill>
                  </a:rPr>
                  <a:t>DAPA 10 mg Better</a:t>
                </a:r>
              </a:p>
            </p:txBody>
          </p:sp>
          <p:sp>
            <p:nvSpPr>
              <p:cNvPr id="91" name="TextBox 90">
                <a:extLst>
                  <a:ext uri="{FF2B5EF4-FFF2-40B4-BE49-F238E27FC236}">
                    <a16:creationId xmlns="" xmlns:a16="http://schemas.microsoft.com/office/drawing/2014/main" id="{B6EAB8AE-6C22-9446-AA24-4197314093AB}"/>
                  </a:ext>
                </a:extLst>
              </p:cNvPr>
              <p:cNvSpPr txBox="1"/>
              <p:nvPr/>
            </p:nvSpPr>
            <p:spPr>
              <a:xfrm>
                <a:off x="7326815" y="6157737"/>
                <a:ext cx="1079142" cy="246221"/>
              </a:xfrm>
              <a:prstGeom prst="rect">
                <a:avLst/>
              </a:prstGeom>
              <a:noFill/>
            </p:spPr>
            <p:txBody>
              <a:bodyPr wrap="square" rtlCol="0">
                <a:spAutoFit/>
              </a:bodyPr>
              <a:lstStyle/>
              <a:p>
                <a:pPr>
                  <a:buClr>
                    <a:srgbClr val="7F134C"/>
                  </a:buClr>
                </a:pPr>
                <a:r>
                  <a:rPr lang="en-US" sz="1000" b="1">
                    <a:solidFill>
                      <a:srgbClr val="FFFFFF">
                        <a:lumMod val="50000"/>
                      </a:srgbClr>
                    </a:solidFill>
                  </a:rPr>
                  <a:t>Placebo Better</a:t>
                </a:r>
              </a:p>
            </p:txBody>
          </p:sp>
          <p:cxnSp>
            <p:nvCxnSpPr>
              <p:cNvPr id="92" name="Straight Arrow Connector 91">
                <a:extLst>
                  <a:ext uri="{FF2B5EF4-FFF2-40B4-BE49-F238E27FC236}">
                    <a16:creationId xmlns="" xmlns:a16="http://schemas.microsoft.com/office/drawing/2014/main" id="{C01AC85E-CAFB-664A-A85E-4F70ABF99E97}"/>
                  </a:ext>
                </a:extLst>
              </p:cNvPr>
              <p:cNvCxnSpPr/>
              <p:nvPr/>
            </p:nvCxnSpPr>
            <p:spPr>
              <a:xfrm>
                <a:off x="7429169" y="6475078"/>
                <a:ext cx="633046"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 xmlns:a16="http://schemas.microsoft.com/office/drawing/2014/main" id="{B86E04FA-92EA-BA4D-8D15-688053A87AF1}"/>
                  </a:ext>
                </a:extLst>
              </p:cNvPr>
              <p:cNvCxnSpPr>
                <a:cxnSpLocks/>
              </p:cNvCxnSpPr>
              <p:nvPr/>
            </p:nvCxnSpPr>
            <p:spPr>
              <a:xfrm flipH="1">
                <a:off x="6582977" y="6475078"/>
                <a:ext cx="63304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96" name="TextBox 95">
              <a:extLst>
                <a:ext uri="{FF2B5EF4-FFF2-40B4-BE49-F238E27FC236}">
                  <a16:creationId xmlns="" xmlns:a16="http://schemas.microsoft.com/office/drawing/2014/main" id="{C13F7DC6-50EC-AA42-8614-F2AEC0A8BB80}"/>
                </a:ext>
              </a:extLst>
            </p:cNvPr>
            <p:cNvSpPr txBox="1"/>
            <p:nvPr/>
          </p:nvSpPr>
          <p:spPr>
            <a:xfrm>
              <a:off x="7744710" y="5804551"/>
              <a:ext cx="255198" cy="246221"/>
            </a:xfrm>
            <a:prstGeom prst="rect">
              <a:avLst/>
            </a:prstGeom>
            <a:noFill/>
          </p:spPr>
          <p:txBody>
            <a:bodyPr wrap="none" rtlCol="0">
              <a:spAutoFit/>
            </a:bodyPr>
            <a:lstStyle/>
            <a:p>
              <a:pPr algn="ctr">
                <a:buClr>
                  <a:srgbClr val="7F134C"/>
                </a:buClr>
              </a:pPr>
              <a:r>
                <a:rPr lang="en-US" sz="1000">
                  <a:solidFill>
                    <a:srgbClr val="000000"/>
                  </a:solidFill>
                </a:rPr>
                <a:t>1</a:t>
              </a:r>
            </a:p>
          </p:txBody>
        </p:sp>
        <p:sp>
          <p:nvSpPr>
            <p:cNvPr id="97" name="TextBox 96">
              <a:extLst>
                <a:ext uri="{FF2B5EF4-FFF2-40B4-BE49-F238E27FC236}">
                  <a16:creationId xmlns="" xmlns:a16="http://schemas.microsoft.com/office/drawing/2014/main" id="{5C11511D-CAF7-244B-9379-91A7DD0572FE}"/>
                </a:ext>
              </a:extLst>
            </p:cNvPr>
            <p:cNvSpPr txBox="1"/>
            <p:nvPr/>
          </p:nvSpPr>
          <p:spPr>
            <a:xfrm>
              <a:off x="7164231" y="5804551"/>
              <a:ext cx="396262" cy="246221"/>
            </a:xfrm>
            <a:prstGeom prst="rect">
              <a:avLst/>
            </a:prstGeom>
            <a:noFill/>
          </p:spPr>
          <p:txBody>
            <a:bodyPr wrap="none" rtlCol="0">
              <a:spAutoFit/>
            </a:bodyPr>
            <a:lstStyle/>
            <a:p>
              <a:pPr algn="ctr">
                <a:buClr>
                  <a:srgbClr val="7F134C"/>
                </a:buClr>
              </a:pPr>
              <a:r>
                <a:rPr lang="en-US" sz="1000">
                  <a:solidFill>
                    <a:srgbClr val="000000"/>
                  </a:solidFill>
                </a:rPr>
                <a:t>0.5 </a:t>
              </a:r>
            </a:p>
          </p:txBody>
        </p:sp>
        <p:sp>
          <p:nvSpPr>
            <p:cNvPr id="99" name="TextBox 98">
              <a:extLst>
                <a:ext uri="{FF2B5EF4-FFF2-40B4-BE49-F238E27FC236}">
                  <a16:creationId xmlns="" xmlns:a16="http://schemas.microsoft.com/office/drawing/2014/main" id="{B78BE9E5-C43D-D744-9B1B-B8987C296072}"/>
                </a:ext>
              </a:extLst>
            </p:cNvPr>
            <p:cNvSpPr txBox="1"/>
            <p:nvPr/>
          </p:nvSpPr>
          <p:spPr>
            <a:xfrm>
              <a:off x="8259375" y="5804551"/>
              <a:ext cx="255198" cy="246221"/>
            </a:xfrm>
            <a:prstGeom prst="rect">
              <a:avLst/>
            </a:prstGeom>
            <a:noFill/>
          </p:spPr>
          <p:txBody>
            <a:bodyPr wrap="none" rtlCol="0">
              <a:spAutoFit/>
            </a:bodyPr>
            <a:lstStyle/>
            <a:p>
              <a:pPr algn="ctr">
                <a:buClr>
                  <a:srgbClr val="7F134C"/>
                </a:buClr>
              </a:pPr>
              <a:r>
                <a:rPr lang="en-US" sz="1000">
                  <a:solidFill>
                    <a:srgbClr val="000000"/>
                  </a:solidFill>
                </a:rPr>
                <a:t>2</a:t>
              </a:r>
            </a:p>
          </p:txBody>
        </p:sp>
        <p:sp>
          <p:nvSpPr>
            <p:cNvPr id="100" name="TextBox 99">
              <a:extLst>
                <a:ext uri="{FF2B5EF4-FFF2-40B4-BE49-F238E27FC236}">
                  <a16:creationId xmlns="" xmlns:a16="http://schemas.microsoft.com/office/drawing/2014/main" id="{575ED4D5-452A-6F4B-8FC7-059C677843DE}"/>
                </a:ext>
              </a:extLst>
            </p:cNvPr>
            <p:cNvSpPr txBox="1"/>
            <p:nvPr/>
          </p:nvSpPr>
          <p:spPr>
            <a:xfrm>
              <a:off x="6003812" y="5804551"/>
              <a:ext cx="360996" cy="246221"/>
            </a:xfrm>
            <a:prstGeom prst="rect">
              <a:avLst/>
            </a:prstGeom>
            <a:noFill/>
          </p:spPr>
          <p:txBody>
            <a:bodyPr wrap="none" rtlCol="0">
              <a:spAutoFit/>
            </a:bodyPr>
            <a:lstStyle/>
            <a:p>
              <a:pPr algn="ctr">
                <a:buClr>
                  <a:srgbClr val="7F134C"/>
                </a:buClr>
              </a:pPr>
              <a:r>
                <a:rPr lang="en-US" sz="1000">
                  <a:solidFill>
                    <a:srgbClr val="000000"/>
                  </a:solidFill>
                </a:rPr>
                <a:t>0.1</a:t>
              </a:r>
            </a:p>
          </p:txBody>
        </p:sp>
        <p:sp>
          <p:nvSpPr>
            <p:cNvPr id="101" name="TextBox 100">
              <a:extLst>
                <a:ext uri="{FF2B5EF4-FFF2-40B4-BE49-F238E27FC236}">
                  <a16:creationId xmlns="" xmlns:a16="http://schemas.microsoft.com/office/drawing/2014/main" id="{DF4FD57E-DF77-5E43-A87A-BE871939D0F4}"/>
                </a:ext>
              </a:extLst>
            </p:cNvPr>
            <p:cNvSpPr txBox="1"/>
            <p:nvPr/>
          </p:nvSpPr>
          <p:spPr>
            <a:xfrm>
              <a:off x="8577203" y="5804551"/>
              <a:ext cx="255198" cy="246221"/>
            </a:xfrm>
            <a:prstGeom prst="rect">
              <a:avLst/>
            </a:prstGeom>
            <a:noFill/>
          </p:spPr>
          <p:txBody>
            <a:bodyPr wrap="none" rtlCol="0">
              <a:spAutoFit/>
            </a:bodyPr>
            <a:lstStyle/>
            <a:p>
              <a:pPr algn="ctr">
                <a:buClr>
                  <a:srgbClr val="7F134C"/>
                </a:buClr>
              </a:pPr>
              <a:r>
                <a:rPr lang="en-US" sz="1000">
                  <a:solidFill>
                    <a:srgbClr val="000000"/>
                  </a:solidFill>
                </a:rPr>
                <a:t>3</a:t>
              </a:r>
            </a:p>
          </p:txBody>
        </p:sp>
      </p:grpSp>
      <p:sp>
        <p:nvSpPr>
          <p:cNvPr id="102" name="Triangle 101">
            <a:extLst>
              <a:ext uri="{FF2B5EF4-FFF2-40B4-BE49-F238E27FC236}">
                <a16:creationId xmlns="" xmlns:a16="http://schemas.microsoft.com/office/drawing/2014/main" id="{71797265-B393-DC42-8D1B-C46C2045C5CB}"/>
              </a:ext>
            </a:extLst>
          </p:cNvPr>
          <p:cNvSpPr>
            <a:spLocks/>
          </p:cNvSpPr>
          <p:nvPr/>
        </p:nvSpPr>
        <p:spPr>
          <a:xfrm rot="5400000">
            <a:off x="8788701" y="3558827"/>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3" name="Triangle 102">
            <a:extLst>
              <a:ext uri="{FF2B5EF4-FFF2-40B4-BE49-F238E27FC236}">
                <a16:creationId xmlns="" xmlns:a16="http://schemas.microsoft.com/office/drawing/2014/main" id="{A69CF275-F3BB-3649-961E-E935FFDBCE01}"/>
              </a:ext>
            </a:extLst>
          </p:cNvPr>
          <p:cNvSpPr>
            <a:spLocks/>
          </p:cNvSpPr>
          <p:nvPr/>
        </p:nvSpPr>
        <p:spPr>
          <a:xfrm rot="5400000">
            <a:off x="8788701" y="3278234"/>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3" name="Group 22">
            <a:extLst>
              <a:ext uri="{FF2B5EF4-FFF2-40B4-BE49-F238E27FC236}">
                <a16:creationId xmlns="" xmlns:a16="http://schemas.microsoft.com/office/drawing/2014/main" id="{A5F73FBA-27F8-43AE-883E-3B1E177DF3F9}"/>
              </a:ext>
            </a:extLst>
          </p:cNvPr>
          <p:cNvGrpSpPr/>
          <p:nvPr/>
        </p:nvGrpSpPr>
        <p:grpSpPr>
          <a:xfrm>
            <a:off x="-6290" y="-23678"/>
            <a:ext cx="3017520" cy="261610"/>
            <a:chOff x="-6290" y="-23678"/>
            <a:chExt cx="3017520" cy="261610"/>
          </a:xfrm>
        </p:grpSpPr>
        <p:sp>
          <p:nvSpPr>
            <p:cNvPr id="24" name="Freeform 13">
              <a:extLst>
                <a:ext uri="{FF2B5EF4-FFF2-40B4-BE49-F238E27FC236}">
                  <a16:creationId xmlns="" xmlns:a16="http://schemas.microsoft.com/office/drawing/2014/main" id="{A248AC15-383E-461A-9AA8-DABCAE2663A6}"/>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25" name="Rectangle 24">
              <a:extLst>
                <a:ext uri="{FF2B5EF4-FFF2-40B4-BE49-F238E27FC236}">
                  <a16:creationId xmlns="" xmlns:a16="http://schemas.microsoft.com/office/drawing/2014/main" id="{43B50C36-CA51-4923-91E3-0E7BEB0BB9DE}"/>
                </a:ext>
              </a:extLst>
            </p:cNvPr>
            <p:cNvSpPr/>
            <p:nvPr/>
          </p:nvSpPr>
          <p:spPr>
            <a:xfrm>
              <a:off x="281023" y="-23678"/>
              <a:ext cx="2395207" cy="261610"/>
            </a:xfrm>
            <a:prstGeom prst="rect">
              <a:avLst/>
            </a:prstGeom>
          </p:spPr>
          <p:txBody>
            <a:bodyPr wrap="none">
              <a:spAutoFit/>
            </a:bodyPr>
            <a:lstStyle/>
            <a:p>
              <a:pPr algn="ctr"/>
              <a:r>
                <a:rPr lang="en-US" sz="1100" b="1">
                  <a:solidFill>
                    <a:srgbClr val="FFFFFF"/>
                  </a:solidFill>
                </a:rPr>
                <a:t>DAPA-CKD – Causes of Mortality</a:t>
              </a:r>
            </a:p>
          </p:txBody>
        </p:sp>
      </p:grpSp>
      <p:sp>
        <p:nvSpPr>
          <p:cNvPr id="26" name="Rectangle 25"/>
          <p:cNvSpPr/>
          <p:nvPr/>
        </p:nvSpPr>
        <p:spPr>
          <a:xfrm>
            <a:off x="8807627" y="6443294"/>
            <a:ext cx="3179660" cy="276999"/>
          </a:xfrm>
          <a:prstGeom prst="rect">
            <a:avLst/>
          </a:prstGeom>
        </p:spPr>
        <p:txBody>
          <a:bodyPr wrap="square">
            <a:spAutoFit/>
          </a:bodyPr>
          <a:lstStyle/>
          <a:p>
            <a:r>
              <a:rPr lang="en-US" sz="1200" i="1" dirty="0" err="1">
                <a:solidFill>
                  <a:schemeClr val="bg1">
                    <a:lumMod val="50000"/>
                  </a:schemeClr>
                </a:solidFill>
                <a:latin typeface="Arial" pitchFamily="34" charset="0"/>
                <a:cs typeface="Arial" pitchFamily="34" charset="0"/>
              </a:rPr>
              <a:t>Eur</a:t>
            </a:r>
            <a:r>
              <a:rPr lang="en-US" sz="1200" i="1" dirty="0">
                <a:solidFill>
                  <a:schemeClr val="bg1">
                    <a:lumMod val="50000"/>
                  </a:schemeClr>
                </a:solidFill>
                <a:latin typeface="Arial" pitchFamily="34" charset="0"/>
                <a:cs typeface="Arial" pitchFamily="34" charset="0"/>
              </a:rPr>
              <a:t> Heart </a:t>
            </a:r>
            <a:r>
              <a:rPr lang="en-US" sz="1200" i="1" dirty="0" smtClean="0">
                <a:solidFill>
                  <a:schemeClr val="bg1">
                    <a:lumMod val="50000"/>
                  </a:schemeClr>
                </a:solidFill>
                <a:latin typeface="Arial" pitchFamily="34" charset="0"/>
                <a:cs typeface="Arial" pitchFamily="34" charset="0"/>
              </a:rPr>
              <a:t>J. </a:t>
            </a:r>
            <a:r>
              <a:rPr lang="en-US" sz="1200" i="1" dirty="0">
                <a:solidFill>
                  <a:schemeClr val="bg1">
                    <a:lumMod val="50000"/>
                  </a:schemeClr>
                </a:solidFill>
                <a:latin typeface="Arial" pitchFamily="34" charset="0"/>
                <a:cs typeface="Arial" pitchFamily="34" charset="0"/>
              </a:rPr>
              <a:t>2021 Mar 31;42(13):1216-1227</a:t>
            </a:r>
            <a:endParaRPr lang="el-GR" sz="1200" i="1" dirty="0">
              <a:solidFill>
                <a:schemeClr val="bg1">
                  <a:lumMod val="50000"/>
                </a:schemeClr>
              </a:solidFill>
              <a:latin typeface="Arial" pitchFamily="34" charset="0"/>
              <a:cs typeface="Arial" pitchFamily="34" charset="0"/>
            </a:endParaRPr>
          </a:p>
        </p:txBody>
      </p:sp>
      <p:sp>
        <p:nvSpPr>
          <p:cNvPr id="8" name="Rectangle 7"/>
          <p:cNvSpPr/>
          <p:nvPr/>
        </p:nvSpPr>
        <p:spPr>
          <a:xfrm>
            <a:off x="281024" y="1119116"/>
            <a:ext cx="11469699" cy="5326185"/>
          </a:xfrm>
          <a:prstGeom prst="rect">
            <a:avLst/>
          </a:prstGeom>
          <a:noFill/>
          <a:ln>
            <a:solidFill>
              <a:schemeClr val="bg1">
                <a:lumMod val="85000"/>
              </a:schemeClr>
            </a:solidFill>
          </a:ln>
          <a:effectLst>
            <a:glow rad="635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 name="Oval 3"/>
          <p:cNvSpPr/>
          <p:nvPr/>
        </p:nvSpPr>
        <p:spPr>
          <a:xfrm>
            <a:off x="7376691" y="3976577"/>
            <a:ext cx="288800" cy="340242"/>
          </a:xfrm>
          <a:prstGeom prst="ellipse">
            <a:avLst/>
          </a:prstGeom>
          <a:noFill/>
          <a:ln w="3492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 name="Rectangle 5"/>
          <p:cNvSpPr/>
          <p:nvPr/>
        </p:nvSpPr>
        <p:spPr>
          <a:xfrm>
            <a:off x="414669" y="3976579"/>
            <a:ext cx="1254643" cy="340243"/>
          </a:xfrm>
          <a:prstGeom prst="rect">
            <a:avLst/>
          </a:prstGeom>
          <a:solidFill>
            <a:srgbClr val="FF0000">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Rectangle 8"/>
          <p:cNvSpPr/>
          <p:nvPr/>
        </p:nvSpPr>
        <p:spPr>
          <a:xfrm>
            <a:off x="1669322" y="3961526"/>
            <a:ext cx="889987" cy="369332"/>
          </a:xfrm>
          <a:prstGeom prst="rect">
            <a:avLst/>
          </a:prstGeom>
        </p:spPr>
        <p:txBody>
          <a:bodyPr wrap="none">
            <a:spAutoFit/>
          </a:bodyPr>
          <a:lstStyle/>
          <a:p>
            <a:r>
              <a:rPr lang="en-US" b="1" i="1" dirty="0">
                <a:solidFill>
                  <a:srgbClr val="FF0000"/>
                </a:solidFill>
                <a:effectLst>
                  <a:outerShdw blurRad="38100" dist="38100" dir="2700000" algn="tl">
                    <a:srgbClr val="000000">
                      <a:alpha val="43137"/>
                    </a:srgbClr>
                  </a:outerShdw>
                </a:effectLst>
              </a:rPr>
              <a:t>41% ↓ </a:t>
            </a:r>
            <a:endParaRPr lang="el-GR" dirty="0"/>
          </a:p>
        </p:txBody>
      </p:sp>
    </p:spTree>
    <p:extLst>
      <p:ext uri="{BB962C8B-B14F-4D97-AF65-F5344CB8AC3E}">
        <p14:creationId xmlns:p14="http://schemas.microsoft.com/office/powerpoint/2010/main" val="25300471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C682EA37-DF84-4A60-B30E-3076404A50B5}"/>
              </a:ext>
            </a:extLst>
          </p:cNvPr>
          <p:cNvSpPr>
            <a:spLocks noGrp="1"/>
          </p:cNvSpPr>
          <p:nvPr>
            <p:ph type="title"/>
          </p:nvPr>
        </p:nvSpPr>
        <p:spPr/>
        <p:txBody>
          <a:bodyPr>
            <a:normAutofit fontScale="90000"/>
          </a:bodyPr>
          <a:lstStyle/>
          <a:p>
            <a:r>
              <a:rPr lang="en-US" dirty="0"/>
              <a:t>Primary and Secondary Outcomes by Underlying Cause of Kidney Disease</a:t>
            </a:r>
          </a:p>
        </p:txBody>
      </p:sp>
      <p:sp>
        <p:nvSpPr>
          <p:cNvPr id="125" name="Text Placeholder 3"/>
          <p:cNvSpPr>
            <a:spLocks noGrp="1"/>
          </p:cNvSpPr>
          <p:nvPr>
            <p:ph type="body" sz="quarter" idx="13"/>
          </p:nvPr>
        </p:nvSpPr>
        <p:spPr>
          <a:xfrm>
            <a:off x="8932685" y="6446837"/>
            <a:ext cx="3071475" cy="241042"/>
          </a:xfrm>
        </p:spPr>
        <p:txBody>
          <a:bodyPr/>
          <a:lstStyle/>
          <a:p>
            <a:r>
              <a:rPr lang="en-US" sz="1200" i="1" dirty="0" smtClean="0">
                <a:solidFill>
                  <a:schemeClr val="bg1">
                    <a:lumMod val="50000"/>
                  </a:schemeClr>
                </a:solidFill>
              </a:rPr>
              <a:t>Lancet </a:t>
            </a:r>
            <a:r>
              <a:rPr lang="en-US" sz="1200" i="1" dirty="0">
                <a:solidFill>
                  <a:schemeClr val="bg1">
                    <a:lumMod val="50000"/>
                  </a:schemeClr>
                </a:solidFill>
              </a:rPr>
              <a:t>Diabetes </a:t>
            </a:r>
            <a:r>
              <a:rPr lang="en-US" sz="1200" i="1" dirty="0" err="1">
                <a:solidFill>
                  <a:schemeClr val="bg1">
                    <a:lumMod val="50000"/>
                  </a:schemeClr>
                </a:solidFill>
              </a:rPr>
              <a:t>Endocrinol</a:t>
            </a:r>
            <a:r>
              <a:rPr lang="en-US" sz="1200" i="1" dirty="0">
                <a:solidFill>
                  <a:schemeClr val="bg1">
                    <a:lumMod val="50000"/>
                  </a:schemeClr>
                </a:solidFill>
              </a:rPr>
              <a:t>. </a:t>
            </a:r>
            <a:r>
              <a:rPr lang="en-US" sz="1200" dirty="0" smtClean="0">
                <a:solidFill>
                  <a:schemeClr val="bg1">
                    <a:lumMod val="50000"/>
                  </a:schemeClr>
                </a:solidFill>
              </a:rPr>
              <a:t>2021;9:22–31 </a:t>
            </a:r>
            <a:endParaRPr lang="en-GB" sz="1200" dirty="0">
              <a:solidFill>
                <a:schemeClr val="bg1">
                  <a:lumMod val="50000"/>
                </a:schemeClr>
              </a:solidFill>
            </a:endParaRPr>
          </a:p>
        </p:txBody>
      </p:sp>
      <p:graphicFrame>
        <p:nvGraphicFramePr>
          <p:cNvPr id="3" name="Table 4">
            <a:extLst>
              <a:ext uri="{FF2B5EF4-FFF2-40B4-BE49-F238E27FC236}">
                <a16:creationId xmlns="" xmlns:a16="http://schemas.microsoft.com/office/drawing/2014/main" id="{F88022CB-613F-4108-A527-70372BF0DF02}"/>
              </a:ext>
            </a:extLst>
          </p:cNvPr>
          <p:cNvGraphicFramePr>
            <a:graphicFrameLocks noGrp="1"/>
          </p:cNvGraphicFramePr>
          <p:nvPr>
            <p:extLst>
              <p:ext uri="{D42A27DB-BD31-4B8C-83A1-F6EECF244321}">
                <p14:modId xmlns:p14="http://schemas.microsoft.com/office/powerpoint/2010/main" val="1442668200"/>
              </p:ext>
            </p:extLst>
          </p:nvPr>
        </p:nvGraphicFramePr>
        <p:xfrm>
          <a:off x="457200" y="1257300"/>
          <a:ext cx="11287125" cy="4475000"/>
        </p:xfrm>
        <a:graphic>
          <a:graphicData uri="http://schemas.openxmlformats.org/drawingml/2006/table">
            <a:tbl>
              <a:tblPr firstRow="1">
                <a:tableStyleId>{21E4AEA4-8DFA-4A89-87EB-49C32662AFE0}</a:tableStyleId>
              </a:tblPr>
              <a:tblGrid>
                <a:gridCol w="2257425">
                  <a:extLst>
                    <a:ext uri="{9D8B030D-6E8A-4147-A177-3AD203B41FA5}">
                      <a16:colId xmlns="" xmlns:a16="http://schemas.microsoft.com/office/drawing/2014/main" val="330706242"/>
                    </a:ext>
                  </a:extLst>
                </a:gridCol>
                <a:gridCol w="1703371">
                  <a:extLst>
                    <a:ext uri="{9D8B030D-6E8A-4147-A177-3AD203B41FA5}">
                      <a16:colId xmlns="" xmlns:a16="http://schemas.microsoft.com/office/drawing/2014/main" val="1192844378"/>
                    </a:ext>
                  </a:extLst>
                </a:gridCol>
                <a:gridCol w="859021">
                  <a:extLst>
                    <a:ext uri="{9D8B030D-6E8A-4147-A177-3AD203B41FA5}">
                      <a16:colId xmlns="" xmlns:a16="http://schemas.microsoft.com/office/drawing/2014/main" val="1490542531"/>
                    </a:ext>
                  </a:extLst>
                </a:gridCol>
                <a:gridCol w="3571708">
                  <a:extLst>
                    <a:ext uri="{9D8B030D-6E8A-4147-A177-3AD203B41FA5}">
                      <a16:colId xmlns="" xmlns:a16="http://schemas.microsoft.com/office/drawing/2014/main" val="841220493"/>
                    </a:ext>
                  </a:extLst>
                </a:gridCol>
                <a:gridCol w="1419225">
                  <a:extLst>
                    <a:ext uri="{9D8B030D-6E8A-4147-A177-3AD203B41FA5}">
                      <a16:colId xmlns="" xmlns:a16="http://schemas.microsoft.com/office/drawing/2014/main" val="1280089722"/>
                    </a:ext>
                  </a:extLst>
                </a:gridCol>
                <a:gridCol w="1476375">
                  <a:extLst>
                    <a:ext uri="{9D8B030D-6E8A-4147-A177-3AD203B41FA5}">
                      <a16:colId xmlns="" xmlns:a16="http://schemas.microsoft.com/office/drawing/2014/main" val="2323678664"/>
                    </a:ext>
                  </a:extLst>
                </a:gridCol>
              </a:tblGrid>
              <a:tr h="239869">
                <a:tc>
                  <a:txBody>
                    <a:bodyPr/>
                    <a:lstStyle/>
                    <a:p>
                      <a:endParaRPr lang="en-US" sz="1200"/>
                    </a:p>
                  </a:txBody>
                  <a:tcPr/>
                </a:tc>
                <a:tc>
                  <a:txBody>
                    <a:bodyPr/>
                    <a:lstStyle/>
                    <a:p>
                      <a:pPr algn="ctr"/>
                      <a:r>
                        <a:rPr lang="en-US" sz="1200"/>
                        <a:t>Dapagliflozin 10 mg</a:t>
                      </a:r>
                      <a:br>
                        <a:rPr lang="en-US" sz="1200"/>
                      </a:br>
                      <a:r>
                        <a:rPr lang="en-US" sz="1200" err="1"/>
                        <a:t>Events</a:t>
                      </a:r>
                      <a:r>
                        <a:rPr lang="en-US" sz="1200" baseline="30000" err="1"/>
                        <a:t>a</a:t>
                      </a:r>
                      <a:endParaRPr lang="en-US" sz="1200"/>
                    </a:p>
                  </a:txBody>
                  <a:tcPr/>
                </a:tc>
                <a:tc>
                  <a:txBody>
                    <a:bodyPr/>
                    <a:lstStyle/>
                    <a:p>
                      <a:pPr algn="ctr"/>
                      <a:r>
                        <a:rPr lang="en-US" sz="1200"/>
                        <a:t>Placebo </a:t>
                      </a:r>
                      <a:br>
                        <a:rPr lang="en-US" sz="1200"/>
                      </a:br>
                      <a:r>
                        <a:rPr lang="en-US" sz="1200" err="1"/>
                        <a:t>Events</a:t>
                      </a:r>
                      <a:r>
                        <a:rPr lang="en-US" sz="1200" baseline="30000" err="1"/>
                        <a:t>a</a:t>
                      </a:r>
                      <a:endParaRPr lang="en-US" sz="1200"/>
                    </a:p>
                  </a:txBody>
                  <a:tcPr/>
                </a:tc>
                <a:tc>
                  <a:txBody>
                    <a:bodyPr/>
                    <a:lstStyle/>
                    <a:p>
                      <a:pPr algn="ctr"/>
                      <a:endParaRPr lang="en-US" sz="1200"/>
                    </a:p>
                  </a:txBody>
                  <a:tcPr/>
                </a:tc>
                <a:tc>
                  <a:txBody>
                    <a:bodyPr/>
                    <a:lstStyle/>
                    <a:p>
                      <a:pPr algn="ctr"/>
                      <a:r>
                        <a:rPr lang="en-US" sz="1200"/>
                        <a:t>Hazard Ratio </a:t>
                      </a:r>
                      <a:br>
                        <a:rPr lang="en-US" sz="1200"/>
                      </a:br>
                      <a:r>
                        <a:rPr lang="en-US" sz="1200"/>
                        <a:t>(95% CI)</a:t>
                      </a:r>
                    </a:p>
                  </a:txBody>
                  <a:tcPr/>
                </a:tc>
                <a:tc>
                  <a:txBody>
                    <a:bodyPr/>
                    <a:lstStyle/>
                    <a:p>
                      <a:pPr algn="ctr"/>
                      <a:r>
                        <a:rPr lang="en-US" sz="1200"/>
                        <a:t>P-value for </a:t>
                      </a:r>
                      <a:br>
                        <a:rPr lang="en-US" sz="1200"/>
                      </a:br>
                      <a:r>
                        <a:rPr lang="en-US" sz="1200"/>
                        <a:t>Interaction</a:t>
                      </a:r>
                    </a:p>
                  </a:txBody>
                  <a:tcPr/>
                </a:tc>
                <a:extLst>
                  <a:ext uri="{0D108BD9-81ED-4DB2-BD59-A6C34878D82A}">
                    <a16:rowId xmlns="" xmlns:a16="http://schemas.microsoft.com/office/drawing/2014/main" val="2718788637"/>
                  </a:ext>
                </a:extLst>
              </a:tr>
              <a:tr h="200890">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Primary </a:t>
                      </a:r>
                      <a:r>
                        <a:rPr kumimoji="0" lang="en-GB" sz="1200" b="1" i="0" u="none" strike="noStrike" kern="1200" cap="none" spc="0" normalizeH="0" baseline="0" noProof="0" err="1">
                          <a:ln>
                            <a:noFill/>
                          </a:ln>
                          <a:solidFill>
                            <a:schemeClr val="tx1"/>
                          </a:solidFill>
                          <a:effectLst/>
                          <a:uLnTx/>
                          <a:uFillTx/>
                          <a:latin typeface="+mn-lt"/>
                          <a:ea typeface="+mn-ea"/>
                          <a:cs typeface="+mn-cs"/>
                        </a:rPr>
                        <a:t>outcome</a:t>
                      </a:r>
                      <a:r>
                        <a:rPr kumimoji="0" lang="en-GB" sz="1200" b="1" i="0" u="none" strike="noStrike" kern="1200" cap="none" spc="0" normalizeH="0" baseline="30000" noProof="0" err="1">
                          <a:ln>
                            <a:noFill/>
                          </a:ln>
                          <a:solidFill>
                            <a:schemeClr val="tx1"/>
                          </a:solidFill>
                          <a:effectLst/>
                          <a:uLnTx/>
                          <a:uFillTx/>
                          <a:latin typeface="+mn-lt"/>
                          <a:ea typeface="+mn-ea"/>
                          <a:cs typeface="+mn-cs"/>
                        </a:rPr>
                        <a:t>b</a:t>
                      </a:r>
                      <a:endParaRPr kumimoji="0" lang="en-GB" sz="1200" b="1" i="0" u="none" strike="noStrike" kern="1200" cap="none" spc="0" normalizeH="0" baseline="0" noProof="0">
                        <a:ln>
                          <a:noFill/>
                        </a:ln>
                        <a:solidFill>
                          <a:schemeClr val="tx1"/>
                        </a:solidFill>
                        <a:effectLst/>
                        <a:uLnTx/>
                        <a:uFillTx/>
                        <a:latin typeface="+mn-lt"/>
                        <a:ea typeface="+mn-ea"/>
                        <a:cs typeface="+mn-cs"/>
                      </a:endParaRPr>
                    </a:p>
                  </a:txBody>
                  <a:tcPr marT="0" marB="0">
                    <a:lnB w="12700" cmpd="sng">
                      <a:noFill/>
                    </a:lnB>
                    <a:noFill/>
                  </a:tcPr>
                </a:tc>
                <a:tc hMerge="1">
                  <a:txBody>
                    <a:bodyPr/>
                    <a:lstStyle/>
                    <a:p>
                      <a:pPr algn="ctr"/>
                      <a:endParaRPr lang="en-US" sz="1200">
                        <a:solidFill>
                          <a:schemeClr val="tx1"/>
                        </a:solidFill>
                      </a:endParaRPr>
                    </a:p>
                  </a:txBody>
                  <a:tcPr marT="0" marB="0">
                    <a:lnB w="12700" cmpd="sng">
                      <a:noFill/>
                    </a:lnB>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mpd="sng">
                      <a:noFill/>
                    </a:lnB>
                  </a:tcPr>
                </a:tc>
                <a:extLst>
                  <a:ext uri="{0D108BD9-81ED-4DB2-BD59-A6C34878D82A}">
                    <a16:rowId xmlns="" xmlns:a16="http://schemas.microsoft.com/office/drawing/2014/main" val="4124725510"/>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139/1271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207/1239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0.63 (0.51, 0.78)</a:t>
                      </a:r>
                    </a:p>
                  </a:txBody>
                  <a:tcPr marL="9525" marR="9525" marT="9525" marB="0" anchor="ctr">
                    <a:lnT w="12700" cmpd="sng">
                      <a:noFill/>
                    </a:lnT>
                    <a:lnB w="12700" cmpd="sng">
                      <a:noFill/>
                    </a:lnB>
                    <a:noFill/>
                  </a:tcPr>
                </a:tc>
                <a:tc>
                  <a:txBody>
                    <a:bodyPr/>
                    <a:lstStyle/>
                    <a:p>
                      <a:pPr algn="ctr"/>
                      <a:r>
                        <a:rPr lang="en-US" sz="1200">
                          <a:solidFill>
                            <a:schemeClr val="tx1"/>
                          </a:solidFill>
                        </a:rPr>
                        <a:t>0.53</a:t>
                      </a:r>
                    </a:p>
                  </a:txBody>
                  <a:tcPr marT="0" marB="0">
                    <a:lnT w="12700" cmpd="sng">
                      <a:noFill/>
                    </a:lnT>
                    <a:lnB w="12700" cmpd="sng">
                      <a:noFill/>
                    </a:lnB>
                    <a:noFill/>
                  </a:tcPr>
                </a:tc>
                <a:extLst>
                  <a:ext uri="{0D108BD9-81ED-4DB2-BD59-A6C34878D82A}">
                    <a16:rowId xmlns="" xmlns:a16="http://schemas.microsoft.com/office/drawing/2014/main" val="1016831618"/>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35/363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0.75 (0.44, 1.26)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269324923"/>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22/343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49/352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0.43 (0.26, 0.71)</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266037894"/>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12/214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21/198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0.58 (0.29, 1.19)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065865378"/>
                  </a:ext>
                </a:extLst>
              </a:tr>
              <a:tr h="200890">
                <a:tc gridSpan="6">
                  <a:txBody>
                    <a:bodyPr/>
                    <a:lstStyle/>
                    <a:p>
                      <a:r>
                        <a:rPr lang="en-US" sz="1200" b="1">
                          <a:solidFill>
                            <a:schemeClr val="tx1"/>
                          </a:solidFill>
                        </a:rPr>
                        <a:t>Renal-specific </a:t>
                      </a:r>
                      <a:r>
                        <a:rPr lang="en-US" sz="1200" b="1" err="1">
                          <a:solidFill>
                            <a:schemeClr val="tx1"/>
                          </a:solidFill>
                        </a:rPr>
                        <a:t>outcomes</a:t>
                      </a:r>
                      <a:r>
                        <a:rPr lang="en-US" sz="1200" b="1" baseline="30000" err="1">
                          <a:solidFill>
                            <a:schemeClr val="tx1"/>
                          </a:solidFill>
                        </a:rPr>
                        <a:t>c</a:t>
                      </a:r>
                      <a:endParaRPr lang="en-US" sz="1200" b="1">
                        <a:solidFill>
                          <a:schemeClr val="tx1"/>
                        </a:solidFill>
                      </a:endParaRP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1877038845"/>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0.55 (0.43, 0.71)</a:t>
                      </a:r>
                    </a:p>
                  </a:txBody>
                  <a:tcPr marL="9525" marR="9525" marT="9525" marB="0" anchor="ctr">
                    <a:lnT w="12700" cmpd="sng">
                      <a:noFill/>
                    </a:lnT>
                    <a:lnB w="12700" cmpd="sng">
                      <a:noFill/>
                    </a:lnB>
                    <a:noFill/>
                  </a:tcPr>
                </a:tc>
                <a:tc>
                  <a:txBody>
                    <a:bodyPr/>
                    <a:lstStyle/>
                    <a:p>
                      <a:pPr algn="ctr"/>
                      <a:r>
                        <a:rPr lang="en-US" sz="1200">
                          <a:solidFill>
                            <a:schemeClr val="tx1"/>
                          </a:solidFill>
                        </a:rPr>
                        <a:t>0.67</a:t>
                      </a:r>
                    </a:p>
                  </a:txBody>
                  <a:tcPr marT="0" marB="0">
                    <a:lnT w="12700" cmpd="sng">
                      <a:noFill/>
                    </a:lnT>
                    <a:lnB w="12700" cmpd="sng">
                      <a:noFill/>
                    </a:lnB>
                    <a:noFill/>
                  </a:tcPr>
                </a:tc>
                <a:extLst>
                  <a:ext uri="{0D108BD9-81ED-4DB2-BD59-A6C34878D82A}">
                    <a16:rowId xmlns="" xmlns:a16="http://schemas.microsoft.com/office/drawing/2014/main" val="203689423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18/324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26/363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0.74 (0.40, 1.36)</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58297331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21/343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46/352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0.43 (0.26, 0.72)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25016975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 </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0.81 (0.35, 1.83)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116346978"/>
                  </a:ext>
                </a:extLst>
              </a:tr>
              <a:tr h="200890">
                <a:tc gridSpan="6">
                  <a:txBody>
                    <a:bodyPr/>
                    <a:lstStyle/>
                    <a:p>
                      <a:r>
                        <a:rPr lang="en-US" sz="1200" b="1">
                          <a:solidFill>
                            <a:schemeClr val="tx1"/>
                          </a:solidFill>
                        </a:rPr>
                        <a:t>CV death or </a:t>
                      </a:r>
                      <a:r>
                        <a:rPr lang="en-US" sz="1200" b="1" err="1">
                          <a:solidFill>
                            <a:schemeClr val="tx1"/>
                          </a:solidFill>
                        </a:rPr>
                        <a:t>hHF</a:t>
                      </a:r>
                      <a:endParaRPr lang="en-US" sz="1200" b="1">
                        <a:solidFill>
                          <a:schemeClr val="tx1"/>
                        </a:solidFill>
                      </a:endParaRP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63549482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76/1271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107/1239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0.67 (0.50, 0.90)</a:t>
                      </a:r>
                    </a:p>
                  </a:txBody>
                  <a:tcPr marL="9525" marR="9525" marT="9525" marB="0" anchor="ctr">
                    <a:lnT w="12700" cmpd="sng">
                      <a:noFill/>
                    </a:lnT>
                    <a:lnB w="12700" cmpd="sng">
                      <a:noFill/>
                    </a:lnB>
                    <a:noFill/>
                  </a:tcPr>
                </a:tc>
                <a:tc>
                  <a:txBody>
                    <a:bodyPr/>
                    <a:lstStyle/>
                    <a:p>
                      <a:pPr algn="ctr"/>
                      <a:r>
                        <a:rPr lang="en-US" sz="1200">
                          <a:solidFill>
                            <a:schemeClr val="tx1"/>
                          </a:solidFill>
                        </a:rPr>
                        <a:t>0.24</a:t>
                      </a:r>
                    </a:p>
                  </a:txBody>
                  <a:tcPr marT="0" marB="0">
                    <a:lnT w="12700" cmpd="sng">
                      <a:noFill/>
                    </a:lnT>
                    <a:lnB w="12700" cmpd="sng">
                      <a:noFill/>
                    </a:lnB>
                    <a:noFill/>
                  </a:tcPr>
                </a:tc>
                <a:extLst>
                  <a:ext uri="{0D108BD9-81ED-4DB2-BD59-A6C34878D82A}">
                    <a16:rowId xmlns="" xmlns:a16="http://schemas.microsoft.com/office/drawing/2014/main" val="3309771062"/>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17/324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1.29 (0.64, 2.60)</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2669970889"/>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0.48 (0.12, 1.84)</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126253056"/>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4/214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9/198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0.39 (0.12, 1.28)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30142528"/>
                  </a:ext>
                </a:extLst>
              </a:tr>
              <a:tr h="200890">
                <a:tc gridSpan="6">
                  <a:txBody>
                    <a:bodyPr/>
                    <a:lstStyle/>
                    <a:p>
                      <a:r>
                        <a:rPr lang="en-US" sz="1200" b="1" dirty="0">
                          <a:solidFill>
                            <a:schemeClr val="tx1"/>
                          </a:solidFill>
                          <a:highlight>
                            <a:srgbClr val="FFFF00"/>
                          </a:highlight>
                        </a:rPr>
                        <a:t>All-cause mortality</a:t>
                      </a:r>
                    </a:p>
                  </a:txBody>
                  <a:tcPr marT="0" marB="0">
                    <a:lnT w="12700" cmpd="sng">
                      <a:noFill/>
                    </a:lnT>
                    <a:lnB w="12700" cmpd="sng">
                      <a:noFill/>
                    </a:lnB>
                    <a:no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827644342"/>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Diabetic nephropathy</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78/1271</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104/1239</a:t>
                      </a:r>
                    </a:p>
                  </a:txBody>
                  <a:tcPr marL="9525" marR="9525" marT="9525" marB="0" anchor="ctr">
                    <a:lnB w="12700" cmpd="sng">
                      <a:noFill/>
                    </a:lnB>
                    <a:noFill/>
                  </a:tcPr>
                </a:tc>
                <a:tc>
                  <a:txBody>
                    <a:bodyPr/>
                    <a:lstStyle/>
                    <a:p>
                      <a:pPr algn="ctr"/>
                      <a:endParaRPr lang="en-US" sz="1200">
                        <a:solidFill>
                          <a:schemeClr val="tx1"/>
                        </a:solidFill>
                      </a:endParaRPr>
                    </a:p>
                  </a:txBody>
                  <a:tcPr marT="0" marB="0">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0.72 (0.54, 0.97)</a:t>
                      </a:r>
                    </a:p>
                  </a:txBody>
                  <a:tcPr marL="9525" marR="9525" marT="9525" marB="0" anchor="ctr">
                    <a:lnT w="12700" cmpd="sng">
                      <a:noFill/>
                    </a:lnT>
                    <a:lnB w="12700" cmpd="sng">
                      <a:noFill/>
                    </a:lnB>
                    <a:noFill/>
                  </a:tcPr>
                </a:tc>
                <a:tc>
                  <a:txBody>
                    <a:bodyPr/>
                    <a:lstStyle/>
                    <a:p>
                      <a:pPr algn="ctr"/>
                      <a:r>
                        <a:rPr lang="en-US" sz="1200">
                          <a:solidFill>
                            <a:schemeClr val="tx1"/>
                          </a:solidFill>
                        </a:rPr>
                        <a:t>0.55</a:t>
                      </a:r>
                    </a:p>
                  </a:txBody>
                  <a:tcPr marT="0" marB="0">
                    <a:lnT w="12700" cmpd="sng">
                      <a:noFill/>
                    </a:lnT>
                    <a:lnB w="12700" cmpd="sng">
                      <a:noFill/>
                    </a:lnB>
                    <a:noFill/>
                  </a:tcPr>
                </a:tc>
                <a:extLst>
                  <a:ext uri="{0D108BD9-81ED-4DB2-BD59-A6C34878D82A}">
                    <a16:rowId xmlns="" xmlns:a16="http://schemas.microsoft.com/office/drawing/2014/main" val="2044903139"/>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Ischemic/hypertensive CKD</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14/324</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22/363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(0.36, 1.37)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363435698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Glomerulonephritis</a:t>
                      </a:r>
                    </a:p>
                  </a:txBody>
                  <a:tcPr marT="0" marB="0">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3/343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11/352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0.31 (0.09, 1.13)</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lnT w="12700" cmpd="sng">
                      <a:noFill/>
                    </a:lnT>
                    <a:lnB w="12700" cmpd="sng">
                      <a:noFill/>
                    </a:lnB>
                    <a:noFill/>
                  </a:tcPr>
                </a:tc>
                <a:extLst>
                  <a:ext uri="{0D108BD9-81ED-4DB2-BD59-A6C34878D82A}">
                    <a16:rowId xmlns="" xmlns:a16="http://schemas.microsoft.com/office/drawing/2014/main" val="4238850807"/>
                  </a:ext>
                </a:extLst>
              </a:tr>
              <a:tr h="200890">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Other/unknown</a:t>
                      </a:r>
                    </a:p>
                  </a:txBody>
                  <a:tcPr marT="0" marB="0">
                    <a:lnT w="12700" cmpd="sng">
                      <a:noFill/>
                    </a:lnT>
                    <a:noFill/>
                  </a:tcPr>
                </a:tc>
                <a:tc>
                  <a:txBody>
                    <a:bodyPr/>
                    <a:lstStyle/>
                    <a:p>
                      <a:pPr algn="ctr" fontAlgn="b"/>
                      <a:r>
                        <a:rPr lang="en-US" sz="1200" b="0" i="0" u="none" strike="noStrike">
                          <a:solidFill>
                            <a:schemeClr val="tx1"/>
                          </a:solidFill>
                          <a:effectLst/>
                          <a:latin typeface="Arial" panose="020B0604020202020204" pitchFamily="34" charset="0"/>
                        </a:rPr>
                        <a:t>6/214</a:t>
                      </a:r>
                    </a:p>
                  </a:txBody>
                  <a:tcPr marL="9525" marR="9525" marT="9525" marB="0" anchor="b">
                    <a:lnT w="12700" cmpd="sng">
                      <a:noFill/>
                    </a:lnT>
                    <a:noFill/>
                  </a:tcPr>
                </a:tc>
                <a:tc>
                  <a:txBody>
                    <a:bodyPr/>
                    <a:lstStyle/>
                    <a:p>
                      <a:pPr algn="ctr" fontAlgn="b"/>
                      <a:r>
                        <a:rPr lang="en-US" sz="1200" b="0" i="0" u="none" strike="noStrike">
                          <a:solidFill>
                            <a:schemeClr val="tx1"/>
                          </a:solidFill>
                          <a:effectLst/>
                          <a:latin typeface="Arial" panose="020B0604020202020204" pitchFamily="34" charset="0"/>
                        </a:rPr>
                        <a:t>9/198</a:t>
                      </a:r>
                    </a:p>
                  </a:txBody>
                  <a:tcPr marL="9525" marR="9525" marT="9525" marB="0" anchor="b">
                    <a:lnT w="12700" cmpd="sng">
                      <a:noFill/>
                    </a:lnT>
                    <a:noFill/>
                  </a:tcPr>
                </a:tc>
                <a:tc>
                  <a:txBody>
                    <a:bodyPr/>
                    <a:lstStyle/>
                    <a:p>
                      <a:pPr algn="ctr"/>
                      <a:endParaRPr lang="en-US" sz="1200">
                        <a:solidFill>
                          <a:schemeClr val="tx1"/>
                        </a:solidFill>
                      </a:endParaRPr>
                    </a:p>
                  </a:txBody>
                  <a:tcPr marT="0" marB="0">
                    <a:lnT w="12700" cap="flat" cmpd="sng" algn="ctr">
                      <a:noFill/>
                      <a:prstDash val="solid"/>
                      <a:round/>
                      <a:headEnd type="none" w="med" len="med"/>
                      <a:tailEnd type="none" w="med" len="med"/>
                    </a:lnT>
                    <a:noFill/>
                  </a:tcPr>
                </a:tc>
                <a:tc>
                  <a:txBody>
                    <a:bodyPr/>
                    <a:lstStyle/>
                    <a:p>
                      <a:pPr algn="ctr" rtl="0" fontAlgn="ctr"/>
                      <a:r>
                        <a:rPr lang="en-US" sz="1200" b="0" i="0" u="none" strike="noStrike">
                          <a:solidFill>
                            <a:schemeClr val="tx1"/>
                          </a:solidFill>
                          <a:effectLst/>
                          <a:latin typeface="Arial" panose="020B0604020202020204" pitchFamily="34" charset="0"/>
                        </a:rPr>
                        <a:t>0.57 (0.20, 1.61)</a:t>
                      </a:r>
                    </a:p>
                  </a:txBody>
                  <a:tcPr marL="9525" marR="9525" marT="9525" marB="0" anchor="ctr">
                    <a:lnT w="12700" cmpd="sng">
                      <a:noFill/>
                    </a:lnT>
                    <a:noFill/>
                  </a:tcPr>
                </a:tc>
                <a:tc>
                  <a:txBody>
                    <a:bodyPr/>
                    <a:lstStyle/>
                    <a:p>
                      <a:pPr algn="ctr"/>
                      <a:endParaRPr lang="en-US" sz="1200" dirty="0">
                        <a:solidFill>
                          <a:schemeClr val="tx1"/>
                        </a:solidFill>
                      </a:endParaRPr>
                    </a:p>
                  </a:txBody>
                  <a:tcPr marT="0" marB="0">
                    <a:lnT w="12700" cmpd="sng">
                      <a:noFill/>
                    </a:lnT>
                    <a:noFill/>
                  </a:tcPr>
                </a:tc>
                <a:extLst>
                  <a:ext uri="{0D108BD9-81ED-4DB2-BD59-A6C34878D82A}">
                    <a16:rowId xmlns="" xmlns:a16="http://schemas.microsoft.com/office/drawing/2014/main" val="2177088397"/>
                  </a:ext>
                </a:extLst>
              </a:tr>
            </a:tbl>
          </a:graphicData>
        </a:graphic>
      </p:graphicFrame>
      <p:grpSp>
        <p:nvGrpSpPr>
          <p:cNvPr id="153" name="Group 152">
            <a:extLst>
              <a:ext uri="{FF2B5EF4-FFF2-40B4-BE49-F238E27FC236}">
                <a16:creationId xmlns="" xmlns:a16="http://schemas.microsoft.com/office/drawing/2014/main" id="{8D3E5C19-F88B-407F-A21B-37A5A10209A1}"/>
              </a:ext>
            </a:extLst>
          </p:cNvPr>
          <p:cNvGrpSpPr/>
          <p:nvPr/>
        </p:nvGrpSpPr>
        <p:grpSpPr>
          <a:xfrm>
            <a:off x="5665274" y="1909921"/>
            <a:ext cx="2975976" cy="4536921"/>
            <a:chOff x="7398813" y="2138516"/>
            <a:chExt cx="2975976" cy="4536921"/>
          </a:xfrm>
        </p:grpSpPr>
        <p:cxnSp>
          <p:nvCxnSpPr>
            <p:cNvPr id="154" name="Straight Connector 153">
              <a:extLst>
                <a:ext uri="{FF2B5EF4-FFF2-40B4-BE49-F238E27FC236}">
                  <a16:creationId xmlns="" xmlns:a16="http://schemas.microsoft.com/office/drawing/2014/main" id="{2DF82E8F-C72D-4E27-B414-C58643536DB3}"/>
                </a:ext>
              </a:extLst>
            </p:cNvPr>
            <p:cNvCxnSpPr>
              <a:cxnSpLocks/>
            </p:cNvCxnSpPr>
            <p:nvPr/>
          </p:nvCxnSpPr>
          <p:spPr>
            <a:xfrm>
              <a:off x="7581331" y="6059376"/>
              <a:ext cx="24183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19474781-0A16-480F-88FF-FCA4EA6B940F}"/>
                </a:ext>
              </a:extLst>
            </p:cNvPr>
            <p:cNvCxnSpPr/>
            <p:nvPr/>
          </p:nvCxnSpPr>
          <p:spPr>
            <a:xfrm>
              <a:off x="758793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F7CFAB6D-55C8-4C09-82B1-FE873EFE74DB}"/>
                </a:ext>
              </a:extLst>
            </p:cNvPr>
            <p:cNvCxnSpPr/>
            <p:nvPr/>
          </p:nvCxnSpPr>
          <p:spPr>
            <a:xfrm>
              <a:off x="9213009"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008005C4-5BA3-46DF-9B97-B3776A938D91}"/>
                </a:ext>
              </a:extLst>
            </p:cNvPr>
            <p:cNvCxnSpPr>
              <a:cxnSpLocks/>
            </p:cNvCxnSpPr>
            <p:nvPr/>
          </p:nvCxnSpPr>
          <p:spPr>
            <a:xfrm>
              <a:off x="9214064" y="2138516"/>
              <a:ext cx="0" cy="39208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 xmlns:a16="http://schemas.microsoft.com/office/drawing/2014/main" id="{E4EEDCA2-D071-45BF-B355-9A1CBC228427}"/>
                </a:ext>
              </a:extLst>
            </p:cNvPr>
            <p:cNvCxnSpPr/>
            <p:nvPr/>
          </p:nvCxnSpPr>
          <p:spPr>
            <a:xfrm>
              <a:off x="9700148"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AC098807-0ACC-448A-B0C9-99802ECDF922}"/>
                </a:ext>
              </a:extLst>
            </p:cNvPr>
            <p:cNvSpPr txBox="1"/>
            <p:nvPr/>
          </p:nvSpPr>
          <p:spPr>
            <a:xfrm>
              <a:off x="7398813" y="6091129"/>
              <a:ext cx="380232" cy="261610"/>
            </a:xfrm>
            <a:prstGeom prst="rect">
              <a:avLst/>
            </a:prstGeom>
            <a:noFill/>
          </p:spPr>
          <p:txBody>
            <a:bodyPr wrap="none" rtlCol="0">
              <a:spAutoFit/>
            </a:bodyPr>
            <a:lstStyle/>
            <a:p>
              <a:pPr algn="ctr">
                <a:buClr>
                  <a:srgbClr val="7F134C"/>
                </a:buClr>
              </a:pPr>
              <a:r>
                <a:rPr lang="en-US" sz="1100">
                  <a:solidFill>
                    <a:srgbClr val="000000"/>
                  </a:solidFill>
                </a:rPr>
                <a:t>0.1</a:t>
              </a:r>
            </a:p>
          </p:txBody>
        </p:sp>
        <p:sp>
          <p:nvSpPr>
            <p:cNvPr id="169" name="TextBox 168">
              <a:extLst>
                <a:ext uri="{FF2B5EF4-FFF2-40B4-BE49-F238E27FC236}">
                  <a16:creationId xmlns="" xmlns:a16="http://schemas.microsoft.com/office/drawing/2014/main" id="{E41CBCD2-5A19-4CA4-8825-D8B387F44676}"/>
                </a:ext>
              </a:extLst>
            </p:cNvPr>
            <p:cNvSpPr txBox="1"/>
            <p:nvPr/>
          </p:nvSpPr>
          <p:spPr>
            <a:xfrm>
              <a:off x="9507760" y="6091129"/>
              <a:ext cx="380232" cy="261610"/>
            </a:xfrm>
            <a:prstGeom prst="rect">
              <a:avLst/>
            </a:prstGeom>
            <a:noFill/>
          </p:spPr>
          <p:txBody>
            <a:bodyPr wrap="none" rtlCol="0">
              <a:spAutoFit/>
            </a:bodyPr>
            <a:lstStyle/>
            <a:p>
              <a:pPr algn="ctr">
                <a:buClr>
                  <a:srgbClr val="7F134C"/>
                </a:buClr>
              </a:pPr>
              <a:r>
                <a:rPr lang="en-US" sz="1100">
                  <a:solidFill>
                    <a:srgbClr val="000000"/>
                  </a:solidFill>
                </a:rPr>
                <a:t>2.0</a:t>
              </a:r>
            </a:p>
          </p:txBody>
        </p:sp>
        <p:sp>
          <p:nvSpPr>
            <p:cNvPr id="170" name="TextBox 169">
              <a:extLst>
                <a:ext uri="{FF2B5EF4-FFF2-40B4-BE49-F238E27FC236}">
                  <a16:creationId xmlns="" xmlns:a16="http://schemas.microsoft.com/office/drawing/2014/main" id="{F9D8F513-7EB1-4E0F-A957-F1FFFEE16DF8}"/>
                </a:ext>
              </a:extLst>
            </p:cNvPr>
            <p:cNvSpPr txBox="1"/>
            <p:nvPr/>
          </p:nvSpPr>
          <p:spPr>
            <a:xfrm>
              <a:off x="9202673" y="6413827"/>
              <a:ext cx="1172116" cy="261610"/>
            </a:xfrm>
            <a:prstGeom prst="rect">
              <a:avLst/>
            </a:prstGeom>
            <a:noFill/>
          </p:spPr>
          <p:txBody>
            <a:bodyPr wrap="none" rtlCol="0">
              <a:spAutoFit/>
            </a:bodyPr>
            <a:lstStyle/>
            <a:p>
              <a:pPr>
                <a:buClr>
                  <a:srgbClr val="7F134C"/>
                </a:buClr>
              </a:pPr>
              <a:r>
                <a:rPr lang="en-US" sz="1100" b="1">
                  <a:solidFill>
                    <a:srgbClr val="000000"/>
                  </a:solidFill>
                </a:rPr>
                <a:t>Placebo Better</a:t>
              </a:r>
            </a:p>
          </p:txBody>
        </p:sp>
        <p:sp>
          <p:nvSpPr>
            <p:cNvPr id="171" name="TextBox 170">
              <a:extLst>
                <a:ext uri="{FF2B5EF4-FFF2-40B4-BE49-F238E27FC236}">
                  <a16:creationId xmlns="" xmlns:a16="http://schemas.microsoft.com/office/drawing/2014/main" id="{CABD34B0-28E7-4860-B73F-04652D6912F0}"/>
                </a:ext>
              </a:extLst>
            </p:cNvPr>
            <p:cNvSpPr txBox="1"/>
            <p:nvPr/>
          </p:nvSpPr>
          <p:spPr>
            <a:xfrm>
              <a:off x="7749103" y="6413827"/>
              <a:ext cx="1507144" cy="261610"/>
            </a:xfrm>
            <a:prstGeom prst="rect">
              <a:avLst/>
            </a:prstGeom>
            <a:noFill/>
          </p:spPr>
          <p:txBody>
            <a:bodyPr wrap="none" rtlCol="0">
              <a:spAutoFit/>
            </a:bodyPr>
            <a:lstStyle/>
            <a:p>
              <a:pPr algn="ctr">
                <a:buClr>
                  <a:srgbClr val="7F134C"/>
                </a:buClr>
              </a:pPr>
              <a:r>
                <a:rPr lang="en-US" sz="1100" b="1">
                  <a:solidFill>
                    <a:srgbClr val="000000"/>
                  </a:solidFill>
                </a:rPr>
                <a:t>Dapagliflozin Better</a:t>
              </a:r>
            </a:p>
          </p:txBody>
        </p:sp>
        <p:cxnSp>
          <p:nvCxnSpPr>
            <p:cNvPr id="172" name="Straight Arrow Connector 171">
              <a:extLst>
                <a:ext uri="{FF2B5EF4-FFF2-40B4-BE49-F238E27FC236}">
                  <a16:creationId xmlns="" xmlns:a16="http://schemas.microsoft.com/office/drawing/2014/main" id="{C092398D-C702-488A-A8AC-6383B151DDDA}"/>
                </a:ext>
              </a:extLst>
            </p:cNvPr>
            <p:cNvCxnSpPr/>
            <p:nvPr/>
          </p:nvCxnSpPr>
          <p:spPr>
            <a:xfrm>
              <a:off x="9256249" y="63825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 xmlns:a16="http://schemas.microsoft.com/office/drawing/2014/main" id="{26A48535-B5AA-4C43-A8AB-A63DBDB7AA28}"/>
                </a:ext>
              </a:extLst>
            </p:cNvPr>
            <p:cNvCxnSpPr>
              <a:cxnSpLocks/>
            </p:cNvCxnSpPr>
            <p:nvPr/>
          </p:nvCxnSpPr>
          <p:spPr>
            <a:xfrm flipH="1">
              <a:off x="7799699" y="63825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 xmlns:a16="http://schemas.microsoft.com/office/drawing/2014/main" id="{BB14C9A8-CB83-4657-87AB-12EBD241F827}"/>
                </a:ext>
              </a:extLst>
            </p:cNvPr>
            <p:cNvSpPr txBox="1"/>
            <p:nvPr/>
          </p:nvSpPr>
          <p:spPr>
            <a:xfrm>
              <a:off x="9809555" y="6091129"/>
              <a:ext cx="380232" cy="261610"/>
            </a:xfrm>
            <a:prstGeom prst="rect">
              <a:avLst/>
            </a:prstGeom>
            <a:noFill/>
          </p:spPr>
          <p:txBody>
            <a:bodyPr wrap="none" rtlCol="0">
              <a:spAutoFit/>
            </a:bodyPr>
            <a:lstStyle/>
            <a:p>
              <a:pPr algn="ctr">
                <a:buClr>
                  <a:srgbClr val="7F134C"/>
                </a:buClr>
              </a:pPr>
              <a:r>
                <a:rPr lang="en-US" sz="1100">
                  <a:solidFill>
                    <a:srgbClr val="000000"/>
                  </a:solidFill>
                </a:rPr>
                <a:t>3.0</a:t>
              </a:r>
            </a:p>
          </p:txBody>
        </p:sp>
        <p:cxnSp>
          <p:nvCxnSpPr>
            <p:cNvPr id="175" name="Straight Connector 174">
              <a:extLst>
                <a:ext uri="{FF2B5EF4-FFF2-40B4-BE49-F238E27FC236}">
                  <a16:creationId xmlns="" xmlns:a16="http://schemas.microsoft.com/office/drawing/2014/main" id="{258B9C1A-AC37-439B-A03A-4D3524B730A7}"/>
                </a:ext>
              </a:extLst>
            </p:cNvPr>
            <p:cNvCxnSpPr/>
            <p:nvPr/>
          </p:nvCxnSpPr>
          <p:spPr>
            <a:xfrm>
              <a:off x="8726380" y="60593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 xmlns:a16="http://schemas.microsoft.com/office/drawing/2014/main" id="{96B58EE3-C593-4B93-84E0-C3BDD0E540F7}"/>
                </a:ext>
              </a:extLst>
            </p:cNvPr>
            <p:cNvCxnSpPr/>
            <p:nvPr/>
          </p:nvCxnSpPr>
          <p:spPr>
            <a:xfrm>
              <a:off x="9986751" y="60559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8" name="Group 177">
            <a:extLst>
              <a:ext uri="{FF2B5EF4-FFF2-40B4-BE49-F238E27FC236}">
                <a16:creationId xmlns="" xmlns:a16="http://schemas.microsoft.com/office/drawing/2014/main" id="{0D14CE50-0AEB-4404-B960-77015D0467D7}"/>
              </a:ext>
            </a:extLst>
          </p:cNvPr>
          <p:cNvGrpSpPr/>
          <p:nvPr/>
        </p:nvGrpSpPr>
        <p:grpSpPr>
          <a:xfrm>
            <a:off x="6996501" y="3982204"/>
            <a:ext cx="402099" cy="89187"/>
            <a:chOff x="10462776" y="6419015"/>
            <a:chExt cx="510024" cy="89187"/>
          </a:xfrm>
        </p:grpSpPr>
        <p:cxnSp>
          <p:nvCxnSpPr>
            <p:cNvPr id="179" name="Straight Connector 178">
              <a:extLst>
                <a:ext uri="{FF2B5EF4-FFF2-40B4-BE49-F238E27FC236}">
                  <a16:creationId xmlns="" xmlns:a16="http://schemas.microsoft.com/office/drawing/2014/main" id="{8A586C7D-B86B-4FB9-8896-2BB47D52797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 xmlns:a16="http://schemas.microsoft.com/office/drawing/2014/main" id="{C4FDB45E-4F3E-452F-822D-3699D90D77B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 xmlns:a16="http://schemas.microsoft.com/office/drawing/2014/main" id="{EB547CBD-CBE6-48EC-ABC4-57717640837C}"/>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 xmlns:a16="http://schemas.microsoft.com/office/drawing/2014/main" id="{58CEC85E-90F2-4C97-8D0D-AADA79CC1F0D}"/>
              </a:ext>
            </a:extLst>
          </p:cNvPr>
          <p:cNvSpPr/>
          <p:nvPr/>
        </p:nvSpPr>
        <p:spPr>
          <a:xfrm>
            <a:off x="7142980" y="397333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83" name="Group 182">
            <a:extLst>
              <a:ext uri="{FF2B5EF4-FFF2-40B4-BE49-F238E27FC236}">
                <a16:creationId xmlns="" xmlns:a16="http://schemas.microsoft.com/office/drawing/2014/main" id="{DF4746B8-C16E-42F5-B3A2-9BE597A8C566}"/>
              </a:ext>
            </a:extLst>
          </p:cNvPr>
          <p:cNvGrpSpPr/>
          <p:nvPr/>
        </p:nvGrpSpPr>
        <p:grpSpPr>
          <a:xfrm>
            <a:off x="6999488" y="1978157"/>
            <a:ext cx="306785" cy="89187"/>
            <a:chOff x="10462776" y="6419015"/>
            <a:chExt cx="510024" cy="89187"/>
          </a:xfrm>
        </p:grpSpPr>
        <p:cxnSp>
          <p:nvCxnSpPr>
            <p:cNvPr id="184" name="Straight Connector 183">
              <a:extLst>
                <a:ext uri="{FF2B5EF4-FFF2-40B4-BE49-F238E27FC236}">
                  <a16:creationId xmlns="" xmlns:a16="http://schemas.microsoft.com/office/drawing/2014/main" id="{2B93F876-49A0-42D7-B189-88D3DC5E2CF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 xmlns:a16="http://schemas.microsoft.com/office/drawing/2014/main" id="{72002618-01F1-46AC-B307-262D0C18804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 xmlns:a16="http://schemas.microsoft.com/office/drawing/2014/main" id="{893E141F-F83B-4C01-AAA9-81B62AE85D7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 xmlns:a16="http://schemas.microsoft.com/office/drawing/2014/main" id="{641D9EA6-3DB2-43B8-96D4-1C7935FC5EC7}"/>
              </a:ext>
            </a:extLst>
          </p:cNvPr>
          <p:cNvSpPr/>
          <p:nvPr/>
        </p:nvSpPr>
        <p:spPr>
          <a:xfrm>
            <a:off x="7102624" y="196929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88" name="Group 187">
            <a:extLst>
              <a:ext uri="{FF2B5EF4-FFF2-40B4-BE49-F238E27FC236}">
                <a16:creationId xmlns="" xmlns:a16="http://schemas.microsoft.com/office/drawing/2014/main" id="{EC5042DD-BAF1-4D15-A806-3459F3C7EEBC}"/>
              </a:ext>
            </a:extLst>
          </p:cNvPr>
          <p:cNvGrpSpPr/>
          <p:nvPr/>
        </p:nvGrpSpPr>
        <p:grpSpPr>
          <a:xfrm>
            <a:off x="6746307" y="3577971"/>
            <a:ext cx="1152680" cy="89187"/>
            <a:chOff x="10462776" y="6419015"/>
            <a:chExt cx="510024" cy="89187"/>
          </a:xfrm>
        </p:grpSpPr>
        <p:cxnSp>
          <p:nvCxnSpPr>
            <p:cNvPr id="189" name="Straight Connector 188">
              <a:extLst>
                <a:ext uri="{FF2B5EF4-FFF2-40B4-BE49-F238E27FC236}">
                  <a16:creationId xmlns="" xmlns:a16="http://schemas.microsoft.com/office/drawing/2014/main" id="{11E42DE8-3071-419D-8D52-11AD5FEAA36D}"/>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 xmlns:a16="http://schemas.microsoft.com/office/drawing/2014/main" id="{DF8C04C3-0F32-4F1D-A2E7-009CDB44BC47}"/>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 xmlns:a16="http://schemas.microsoft.com/office/drawing/2014/main" id="{BD95E33A-FD31-4189-81FB-5CB5C4949EC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 xmlns:a16="http://schemas.microsoft.com/office/drawing/2014/main" id="{C0654C69-5005-4533-AF1E-BD171E22DD6C}"/>
              </a:ext>
            </a:extLst>
          </p:cNvPr>
          <p:cNvSpPr/>
          <p:nvPr/>
        </p:nvSpPr>
        <p:spPr>
          <a:xfrm>
            <a:off x="7284909" y="356910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93" name="Group 192">
            <a:extLst>
              <a:ext uri="{FF2B5EF4-FFF2-40B4-BE49-F238E27FC236}">
                <a16:creationId xmlns="" xmlns:a16="http://schemas.microsoft.com/office/drawing/2014/main" id="{695EF610-1BCB-4A47-ACC7-E7E4CB90D21A}"/>
              </a:ext>
            </a:extLst>
          </p:cNvPr>
          <p:cNvGrpSpPr/>
          <p:nvPr/>
        </p:nvGrpSpPr>
        <p:grpSpPr>
          <a:xfrm>
            <a:off x="7169253" y="4177693"/>
            <a:ext cx="979928" cy="89187"/>
            <a:chOff x="10462776" y="6419015"/>
            <a:chExt cx="510024" cy="89187"/>
          </a:xfrm>
        </p:grpSpPr>
        <p:cxnSp>
          <p:nvCxnSpPr>
            <p:cNvPr id="194" name="Straight Connector 193">
              <a:extLst>
                <a:ext uri="{FF2B5EF4-FFF2-40B4-BE49-F238E27FC236}">
                  <a16:creationId xmlns="" xmlns:a16="http://schemas.microsoft.com/office/drawing/2014/main" id="{1646F60C-7B15-4167-9966-2BD639582EE0}"/>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518B2148-EAFA-4E53-8A36-5B090A5D36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 xmlns:a16="http://schemas.microsoft.com/office/drawing/2014/main" id="{02356D39-22A2-42CC-A8A6-7852312A8F0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7" name="Rectangle 196">
            <a:extLst>
              <a:ext uri="{FF2B5EF4-FFF2-40B4-BE49-F238E27FC236}">
                <a16:creationId xmlns="" xmlns:a16="http://schemas.microsoft.com/office/drawing/2014/main" id="{248A1CBA-A862-4DAA-9A6B-F8E28C277761}"/>
              </a:ext>
            </a:extLst>
          </p:cNvPr>
          <p:cNvSpPr/>
          <p:nvPr/>
        </p:nvSpPr>
        <p:spPr>
          <a:xfrm>
            <a:off x="7604989" y="417620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98" name="Group 197">
            <a:extLst>
              <a:ext uri="{FF2B5EF4-FFF2-40B4-BE49-F238E27FC236}">
                <a16:creationId xmlns="" xmlns:a16="http://schemas.microsoft.com/office/drawing/2014/main" id="{F8136E0B-72E8-4FB2-ABC5-C288E8BA7FC5}"/>
              </a:ext>
            </a:extLst>
          </p:cNvPr>
          <p:cNvGrpSpPr/>
          <p:nvPr/>
        </p:nvGrpSpPr>
        <p:grpSpPr>
          <a:xfrm>
            <a:off x="6347357" y="5564624"/>
            <a:ext cx="1456317" cy="89187"/>
            <a:chOff x="10462776" y="6419015"/>
            <a:chExt cx="510024" cy="89187"/>
          </a:xfrm>
        </p:grpSpPr>
        <p:cxnSp>
          <p:nvCxnSpPr>
            <p:cNvPr id="199" name="Straight Connector 198">
              <a:extLst>
                <a:ext uri="{FF2B5EF4-FFF2-40B4-BE49-F238E27FC236}">
                  <a16:creationId xmlns="" xmlns:a16="http://schemas.microsoft.com/office/drawing/2014/main" id="{BEE9951C-DF90-4C5C-B372-BD3AECB43C3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 xmlns:a16="http://schemas.microsoft.com/office/drawing/2014/main" id="{5595C093-C06C-48B6-A041-7DB2DFDECAB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 xmlns:a16="http://schemas.microsoft.com/office/drawing/2014/main" id="{B4B313AA-13A7-4032-A976-7D2B84177157}"/>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2" name="Rectangle 201">
            <a:extLst>
              <a:ext uri="{FF2B5EF4-FFF2-40B4-BE49-F238E27FC236}">
                <a16:creationId xmlns="" xmlns:a16="http://schemas.microsoft.com/office/drawing/2014/main" id="{4C813BB1-584A-4D75-8244-389E637CF242}"/>
              </a:ext>
            </a:extLst>
          </p:cNvPr>
          <p:cNvSpPr/>
          <p:nvPr/>
        </p:nvSpPr>
        <p:spPr>
          <a:xfrm>
            <a:off x="7033071" y="5555749"/>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03" name="Group 202">
            <a:extLst>
              <a:ext uri="{FF2B5EF4-FFF2-40B4-BE49-F238E27FC236}">
                <a16:creationId xmlns="" xmlns:a16="http://schemas.microsoft.com/office/drawing/2014/main" id="{0C345830-AA00-4D7B-A45F-E3CA6ECAABDF}"/>
              </a:ext>
            </a:extLst>
          </p:cNvPr>
          <p:cNvGrpSpPr/>
          <p:nvPr/>
        </p:nvGrpSpPr>
        <p:grpSpPr>
          <a:xfrm>
            <a:off x="5787229" y="5388056"/>
            <a:ext cx="1784123" cy="89187"/>
            <a:chOff x="10462776" y="6419015"/>
            <a:chExt cx="510024" cy="89187"/>
          </a:xfrm>
        </p:grpSpPr>
        <p:cxnSp>
          <p:nvCxnSpPr>
            <p:cNvPr id="204" name="Straight Connector 203">
              <a:extLst>
                <a:ext uri="{FF2B5EF4-FFF2-40B4-BE49-F238E27FC236}">
                  <a16:creationId xmlns="" xmlns:a16="http://schemas.microsoft.com/office/drawing/2014/main" id="{F85C10D6-DF52-4859-919D-9B80F6661FC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D666DCDE-FEB5-4177-8CD8-67C16E2B264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FACA1243-0A3F-47DF-A33C-2EFA6180303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7" name="Rectangle 206">
            <a:extLst>
              <a:ext uri="{FF2B5EF4-FFF2-40B4-BE49-F238E27FC236}">
                <a16:creationId xmlns="" xmlns:a16="http://schemas.microsoft.com/office/drawing/2014/main" id="{243ACFBF-9999-4E55-97E7-7A332DAB049E}"/>
              </a:ext>
            </a:extLst>
          </p:cNvPr>
          <p:cNvSpPr/>
          <p:nvPr/>
        </p:nvSpPr>
        <p:spPr>
          <a:xfrm>
            <a:off x="6608205" y="537918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08" name="Group 207">
            <a:extLst>
              <a:ext uri="{FF2B5EF4-FFF2-40B4-BE49-F238E27FC236}">
                <a16:creationId xmlns="" xmlns:a16="http://schemas.microsoft.com/office/drawing/2014/main" id="{B77BE9F8-168E-484B-964F-FDAB33DA0B39}"/>
              </a:ext>
            </a:extLst>
          </p:cNvPr>
          <p:cNvGrpSpPr/>
          <p:nvPr/>
        </p:nvGrpSpPr>
        <p:grpSpPr>
          <a:xfrm>
            <a:off x="6755243" y="5191026"/>
            <a:ext cx="953120" cy="89187"/>
            <a:chOff x="10462776" y="6419015"/>
            <a:chExt cx="510024" cy="89187"/>
          </a:xfrm>
        </p:grpSpPr>
        <p:cxnSp>
          <p:nvCxnSpPr>
            <p:cNvPr id="209" name="Straight Connector 208">
              <a:extLst>
                <a:ext uri="{FF2B5EF4-FFF2-40B4-BE49-F238E27FC236}">
                  <a16:creationId xmlns="" xmlns:a16="http://schemas.microsoft.com/office/drawing/2014/main" id="{A955EB7C-9D95-445B-AC5F-9C0771BE8A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1025DDEC-8BE7-4258-93E4-A2D68F878C66}"/>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487049B7-4962-4ABB-8F68-181707D9AA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2" name="Rectangle 211">
            <a:extLst>
              <a:ext uri="{FF2B5EF4-FFF2-40B4-BE49-F238E27FC236}">
                <a16:creationId xmlns="" xmlns:a16="http://schemas.microsoft.com/office/drawing/2014/main" id="{4462C509-4BDB-46D7-A42D-820174C5BB01}"/>
              </a:ext>
            </a:extLst>
          </p:cNvPr>
          <p:cNvSpPr/>
          <p:nvPr/>
        </p:nvSpPr>
        <p:spPr>
          <a:xfrm>
            <a:off x="7177819" y="518215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13" name="Group 212">
            <a:extLst>
              <a:ext uri="{FF2B5EF4-FFF2-40B4-BE49-F238E27FC236}">
                <a16:creationId xmlns="" xmlns:a16="http://schemas.microsoft.com/office/drawing/2014/main" id="{A20D2BBE-140F-4C63-BB25-0352096FEE1B}"/>
              </a:ext>
            </a:extLst>
          </p:cNvPr>
          <p:cNvGrpSpPr/>
          <p:nvPr/>
        </p:nvGrpSpPr>
        <p:grpSpPr>
          <a:xfrm>
            <a:off x="7047143" y="4991233"/>
            <a:ext cx="408055" cy="89187"/>
            <a:chOff x="10462776" y="6419015"/>
            <a:chExt cx="510024" cy="89187"/>
          </a:xfrm>
        </p:grpSpPr>
        <p:cxnSp>
          <p:nvCxnSpPr>
            <p:cNvPr id="214" name="Straight Connector 213">
              <a:extLst>
                <a:ext uri="{FF2B5EF4-FFF2-40B4-BE49-F238E27FC236}">
                  <a16:creationId xmlns="" xmlns:a16="http://schemas.microsoft.com/office/drawing/2014/main" id="{2FFA119C-3E55-4EB4-89C0-E2565D70F03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 xmlns:a16="http://schemas.microsoft.com/office/drawing/2014/main" id="{865E4424-EF9C-40F1-9016-FC4F309527E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 xmlns:a16="http://schemas.microsoft.com/office/drawing/2014/main" id="{5ED4BBD9-B5D0-4AAB-A0EA-29987AC17A5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7" name="Rectangle 216">
            <a:extLst>
              <a:ext uri="{FF2B5EF4-FFF2-40B4-BE49-F238E27FC236}">
                <a16:creationId xmlns="" xmlns:a16="http://schemas.microsoft.com/office/drawing/2014/main" id="{B2F30872-42FA-4097-93E2-26E4D3F948E5}"/>
              </a:ext>
            </a:extLst>
          </p:cNvPr>
          <p:cNvSpPr/>
          <p:nvPr/>
        </p:nvSpPr>
        <p:spPr>
          <a:xfrm>
            <a:off x="7195683" y="498235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18" name="Group 217">
            <a:extLst>
              <a:ext uri="{FF2B5EF4-FFF2-40B4-BE49-F238E27FC236}">
                <a16:creationId xmlns="" xmlns:a16="http://schemas.microsoft.com/office/drawing/2014/main" id="{2E62330F-3542-4153-85FC-03512F0D0EAB}"/>
              </a:ext>
            </a:extLst>
          </p:cNvPr>
          <p:cNvGrpSpPr/>
          <p:nvPr/>
        </p:nvGrpSpPr>
        <p:grpSpPr>
          <a:xfrm>
            <a:off x="5989767" y="4587871"/>
            <a:ext cx="1662004" cy="89187"/>
            <a:chOff x="10462776" y="6419015"/>
            <a:chExt cx="510024" cy="89187"/>
          </a:xfrm>
        </p:grpSpPr>
        <p:cxnSp>
          <p:nvCxnSpPr>
            <p:cNvPr id="219" name="Straight Connector 218">
              <a:extLst>
                <a:ext uri="{FF2B5EF4-FFF2-40B4-BE49-F238E27FC236}">
                  <a16:creationId xmlns="" xmlns:a16="http://schemas.microsoft.com/office/drawing/2014/main" id="{8E79B194-5AAC-46CE-A033-A12C41764F5B}"/>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 xmlns:a16="http://schemas.microsoft.com/office/drawing/2014/main" id="{222351C9-51D8-45D7-87D0-6284E6F2D7EB}"/>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 xmlns:a16="http://schemas.microsoft.com/office/drawing/2014/main" id="{55EF2B69-CBDF-41DD-B5CF-1ECA86FEBAB8}"/>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2" name="Rectangle 221">
            <a:extLst>
              <a:ext uri="{FF2B5EF4-FFF2-40B4-BE49-F238E27FC236}">
                <a16:creationId xmlns="" xmlns:a16="http://schemas.microsoft.com/office/drawing/2014/main" id="{A2AF53D8-3D8B-488C-9E54-469D8D793EB5}"/>
              </a:ext>
            </a:extLst>
          </p:cNvPr>
          <p:cNvSpPr/>
          <p:nvPr/>
        </p:nvSpPr>
        <p:spPr>
          <a:xfrm>
            <a:off x="6767876" y="457899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23" name="Group 222">
            <a:extLst>
              <a:ext uri="{FF2B5EF4-FFF2-40B4-BE49-F238E27FC236}">
                <a16:creationId xmlns="" xmlns:a16="http://schemas.microsoft.com/office/drawing/2014/main" id="{ADE50BB2-9885-4287-B1A4-68A9B85E07C3}"/>
              </a:ext>
            </a:extLst>
          </p:cNvPr>
          <p:cNvGrpSpPr/>
          <p:nvPr/>
        </p:nvGrpSpPr>
        <p:grpSpPr>
          <a:xfrm flipH="1">
            <a:off x="5989767" y="4383596"/>
            <a:ext cx="1918156" cy="89187"/>
            <a:chOff x="10462776" y="6419015"/>
            <a:chExt cx="510024" cy="89187"/>
          </a:xfrm>
        </p:grpSpPr>
        <p:cxnSp>
          <p:nvCxnSpPr>
            <p:cNvPr id="224" name="Straight Connector 223">
              <a:extLst>
                <a:ext uri="{FF2B5EF4-FFF2-40B4-BE49-F238E27FC236}">
                  <a16:creationId xmlns="" xmlns:a16="http://schemas.microsoft.com/office/drawing/2014/main" id="{E4BFFC35-D1B2-4FE4-B11E-86B0EF82B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 xmlns:a16="http://schemas.microsoft.com/office/drawing/2014/main" id="{BF949DA8-0F88-48FE-9F77-00D61D90CD9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 xmlns:a16="http://schemas.microsoft.com/office/drawing/2014/main" id="{C42E55BB-2F0D-4DFC-A127-B4BDD09EEC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 xmlns:a16="http://schemas.microsoft.com/office/drawing/2014/main" id="{BB6E65C7-7F5A-41FA-A2ED-C0DED9D2657B}"/>
              </a:ext>
            </a:extLst>
          </p:cNvPr>
          <p:cNvSpPr/>
          <p:nvPr/>
        </p:nvSpPr>
        <p:spPr>
          <a:xfrm>
            <a:off x="6912731" y="4374721"/>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28" name="Group 227">
            <a:extLst>
              <a:ext uri="{FF2B5EF4-FFF2-40B4-BE49-F238E27FC236}">
                <a16:creationId xmlns="" xmlns:a16="http://schemas.microsoft.com/office/drawing/2014/main" id="{E7878A79-4E1E-4E7D-A7F2-30826B8678E7}"/>
              </a:ext>
            </a:extLst>
          </p:cNvPr>
          <p:cNvGrpSpPr/>
          <p:nvPr/>
        </p:nvGrpSpPr>
        <p:grpSpPr>
          <a:xfrm>
            <a:off x="6531855" y="3378892"/>
            <a:ext cx="720797" cy="89187"/>
            <a:chOff x="10462776" y="6419015"/>
            <a:chExt cx="510024" cy="89187"/>
          </a:xfrm>
        </p:grpSpPr>
        <p:cxnSp>
          <p:nvCxnSpPr>
            <p:cNvPr id="229" name="Straight Connector 228">
              <a:extLst>
                <a:ext uri="{FF2B5EF4-FFF2-40B4-BE49-F238E27FC236}">
                  <a16:creationId xmlns="" xmlns:a16="http://schemas.microsoft.com/office/drawing/2014/main" id="{C3721598-532B-42A9-83A3-18D29BD2A0B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 xmlns:a16="http://schemas.microsoft.com/office/drawing/2014/main" id="{25A348E1-F753-4004-B87D-16C08D1A8D4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 xmlns:a16="http://schemas.microsoft.com/office/drawing/2014/main" id="{D3FB9CA9-8618-4DA0-B439-DE0DE04BB4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2" name="Rectangle 231">
            <a:extLst>
              <a:ext uri="{FF2B5EF4-FFF2-40B4-BE49-F238E27FC236}">
                <a16:creationId xmlns="" xmlns:a16="http://schemas.microsoft.com/office/drawing/2014/main" id="{864E48CE-ED5A-4164-97CF-76F8D64321A6}"/>
              </a:ext>
            </a:extLst>
          </p:cNvPr>
          <p:cNvSpPr/>
          <p:nvPr/>
        </p:nvSpPr>
        <p:spPr>
          <a:xfrm>
            <a:off x="6822711" y="337001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33" name="Group 232">
            <a:extLst>
              <a:ext uri="{FF2B5EF4-FFF2-40B4-BE49-F238E27FC236}">
                <a16:creationId xmlns="" xmlns:a16="http://schemas.microsoft.com/office/drawing/2014/main" id="{656C49C5-DB96-42FB-BD96-741DE4441FB1}"/>
              </a:ext>
            </a:extLst>
          </p:cNvPr>
          <p:cNvGrpSpPr/>
          <p:nvPr/>
        </p:nvGrpSpPr>
        <p:grpSpPr>
          <a:xfrm>
            <a:off x="6829704" y="3181345"/>
            <a:ext cx="866744" cy="89187"/>
            <a:chOff x="10462776" y="6419015"/>
            <a:chExt cx="510024" cy="89187"/>
          </a:xfrm>
        </p:grpSpPr>
        <p:cxnSp>
          <p:nvCxnSpPr>
            <p:cNvPr id="234" name="Straight Connector 233">
              <a:extLst>
                <a:ext uri="{FF2B5EF4-FFF2-40B4-BE49-F238E27FC236}">
                  <a16:creationId xmlns="" xmlns:a16="http://schemas.microsoft.com/office/drawing/2014/main" id="{FFE19C60-49FE-4461-A776-2A669A606C2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 xmlns:a16="http://schemas.microsoft.com/office/drawing/2014/main" id="{62996014-D565-4CDE-8379-D5CE69014B3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B5832B53-7D18-4F45-AB26-6561427E3D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7" name="Rectangle 236">
            <a:extLst>
              <a:ext uri="{FF2B5EF4-FFF2-40B4-BE49-F238E27FC236}">
                <a16:creationId xmlns="" xmlns:a16="http://schemas.microsoft.com/office/drawing/2014/main" id="{F61601DE-AD96-4DC0-B64C-5F50C2A249B0}"/>
              </a:ext>
            </a:extLst>
          </p:cNvPr>
          <p:cNvSpPr/>
          <p:nvPr/>
        </p:nvSpPr>
        <p:spPr>
          <a:xfrm>
            <a:off x="7213395" y="317247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38" name="Group 237">
            <a:extLst>
              <a:ext uri="{FF2B5EF4-FFF2-40B4-BE49-F238E27FC236}">
                <a16:creationId xmlns="" xmlns:a16="http://schemas.microsoft.com/office/drawing/2014/main" id="{9C5665FC-B025-45F4-8A7F-61965BBFE23F}"/>
              </a:ext>
            </a:extLst>
          </p:cNvPr>
          <p:cNvGrpSpPr/>
          <p:nvPr/>
        </p:nvGrpSpPr>
        <p:grpSpPr>
          <a:xfrm>
            <a:off x="6889273" y="2978067"/>
            <a:ext cx="348485" cy="89187"/>
            <a:chOff x="10462776" y="6419015"/>
            <a:chExt cx="510024" cy="89187"/>
          </a:xfrm>
        </p:grpSpPr>
        <p:cxnSp>
          <p:nvCxnSpPr>
            <p:cNvPr id="239" name="Straight Connector 238">
              <a:extLst>
                <a:ext uri="{FF2B5EF4-FFF2-40B4-BE49-F238E27FC236}">
                  <a16:creationId xmlns="" xmlns:a16="http://schemas.microsoft.com/office/drawing/2014/main" id="{7328CA05-AB75-4E50-8884-DC5E2B584A6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 xmlns:a16="http://schemas.microsoft.com/office/drawing/2014/main" id="{696E838D-7F4B-4EC7-AE4C-2CE2C96C8B2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 xmlns:a16="http://schemas.microsoft.com/office/drawing/2014/main" id="{E725DB57-4BDF-4D16-B670-17634C5673E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2" name="Rectangle 241">
            <a:extLst>
              <a:ext uri="{FF2B5EF4-FFF2-40B4-BE49-F238E27FC236}">
                <a16:creationId xmlns="" xmlns:a16="http://schemas.microsoft.com/office/drawing/2014/main" id="{6FD06612-FE80-4CC7-8074-8B55EC5FD9AE}"/>
              </a:ext>
            </a:extLst>
          </p:cNvPr>
          <p:cNvSpPr/>
          <p:nvPr/>
        </p:nvSpPr>
        <p:spPr>
          <a:xfrm>
            <a:off x="7009399" y="2969192"/>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43" name="Group 242">
            <a:extLst>
              <a:ext uri="{FF2B5EF4-FFF2-40B4-BE49-F238E27FC236}">
                <a16:creationId xmlns="" xmlns:a16="http://schemas.microsoft.com/office/drawing/2014/main" id="{D3F26E39-F7FF-4C38-AA7A-4D7F7F4CF70A}"/>
              </a:ext>
            </a:extLst>
          </p:cNvPr>
          <p:cNvGrpSpPr/>
          <p:nvPr/>
        </p:nvGrpSpPr>
        <p:grpSpPr>
          <a:xfrm>
            <a:off x="6615255" y="2576423"/>
            <a:ext cx="985884" cy="89187"/>
            <a:chOff x="10462776" y="6419015"/>
            <a:chExt cx="510024" cy="89187"/>
          </a:xfrm>
        </p:grpSpPr>
        <p:cxnSp>
          <p:nvCxnSpPr>
            <p:cNvPr id="244" name="Straight Connector 243">
              <a:extLst>
                <a:ext uri="{FF2B5EF4-FFF2-40B4-BE49-F238E27FC236}">
                  <a16:creationId xmlns="" xmlns:a16="http://schemas.microsoft.com/office/drawing/2014/main" id="{21059783-C591-42FB-815B-FF7044CA2FE7}"/>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 xmlns:a16="http://schemas.microsoft.com/office/drawing/2014/main" id="{48F20DB4-DA0C-4811-B1B3-6EC3B1433D94}"/>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 xmlns:a16="http://schemas.microsoft.com/office/drawing/2014/main" id="{888E2413-2090-4658-86CE-D5D3B811322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7" name="Rectangle 246">
            <a:extLst>
              <a:ext uri="{FF2B5EF4-FFF2-40B4-BE49-F238E27FC236}">
                <a16:creationId xmlns="" xmlns:a16="http://schemas.microsoft.com/office/drawing/2014/main" id="{907D584D-635B-4E81-BF21-337CF7CA83D9}"/>
              </a:ext>
            </a:extLst>
          </p:cNvPr>
          <p:cNvSpPr/>
          <p:nvPr/>
        </p:nvSpPr>
        <p:spPr>
          <a:xfrm>
            <a:off x="7040673" y="256754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48" name="Group 247">
            <a:extLst>
              <a:ext uri="{FF2B5EF4-FFF2-40B4-BE49-F238E27FC236}">
                <a16:creationId xmlns="" xmlns:a16="http://schemas.microsoft.com/office/drawing/2014/main" id="{4508D5D7-1F08-439D-8096-867D4A70D388}"/>
              </a:ext>
            </a:extLst>
          </p:cNvPr>
          <p:cNvGrpSpPr/>
          <p:nvPr/>
        </p:nvGrpSpPr>
        <p:grpSpPr>
          <a:xfrm>
            <a:off x="6907148" y="2175151"/>
            <a:ext cx="729733" cy="89187"/>
            <a:chOff x="10462776" y="6419015"/>
            <a:chExt cx="510024" cy="89187"/>
          </a:xfrm>
        </p:grpSpPr>
        <p:cxnSp>
          <p:nvCxnSpPr>
            <p:cNvPr id="249" name="Straight Connector 248">
              <a:extLst>
                <a:ext uri="{FF2B5EF4-FFF2-40B4-BE49-F238E27FC236}">
                  <a16:creationId xmlns="" xmlns:a16="http://schemas.microsoft.com/office/drawing/2014/main" id="{D3C785F0-80EC-4783-8121-28CDA072C60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1E0A7EFC-2A4F-4F55-A825-9656D79FC670}"/>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72618AA1-7E95-4955-B4A2-D93DAB1330F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2" name="Rectangle 251">
            <a:extLst>
              <a:ext uri="{FF2B5EF4-FFF2-40B4-BE49-F238E27FC236}">
                <a16:creationId xmlns="" xmlns:a16="http://schemas.microsoft.com/office/drawing/2014/main" id="{4C063406-C6F3-42E1-97DD-8778D64C8703}"/>
              </a:ext>
            </a:extLst>
          </p:cNvPr>
          <p:cNvSpPr/>
          <p:nvPr/>
        </p:nvSpPr>
        <p:spPr>
          <a:xfrm>
            <a:off x="7230833" y="2166276"/>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53" name="Group 252">
            <a:extLst>
              <a:ext uri="{FF2B5EF4-FFF2-40B4-BE49-F238E27FC236}">
                <a16:creationId xmlns="" xmlns:a16="http://schemas.microsoft.com/office/drawing/2014/main" id="{8B22659A-5D22-4C58-9181-D4576858E76F}"/>
              </a:ext>
            </a:extLst>
          </p:cNvPr>
          <p:cNvGrpSpPr/>
          <p:nvPr/>
        </p:nvGrpSpPr>
        <p:grpSpPr>
          <a:xfrm>
            <a:off x="6537812" y="2370808"/>
            <a:ext cx="702927" cy="89187"/>
            <a:chOff x="10462776" y="6419015"/>
            <a:chExt cx="510024" cy="89187"/>
          </a:xfrm>
        </p:grpSpPr>
        <p:cxnSp>
          <p:nvCxnSpPr>
            <p:cNvPr id="254" name="Straight Connector 253">
              <a:extLst>
                <a:ext uri="{FF2B5EF4-FFF2-40B4-BE49-F238E27FC236}">
                  <a16:creationId xmlns="" xmlns:a16="http://schemas.microsoft.com/office/drawing/2014/main" id="{3D0106C9-652A-4856-AA16-E5C77CD0918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F5B51DDC-8A69-4F39-8F9A-6BD2A028595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66AA0D7A-1B7E-487D-8F9B-321EBE056CF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7" name="Rectangle 256">
            <a:extLst>
              <a:ext uri="{FF2B5EF4-FFF2-40B4-BE49-F238E27FC236}">
                <a16:creationId xmlns="" xmlns:a16="http://schemas.microsoft.com/office/drawing/2014/main" id="{1D7E432B-5E87-4A76-A411-322648A17E8B}"/>
              </a:ext>
            </a:extLst>
          </p:cNvPr>
          <p:cNvSpPr/>
          <p:nvPr/>
        </p:nvSpPr>
        <p:spPr>
          <a:xfrm>
            <a:off x="6835197" y="236193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19" name="TextBox 118">
            <a:extLst>
              <a:ext uri="{FF2B5EF4-FFF2-40B4-BE49-F238E27FC236}">
                <a16:creationId xmlns="" xmlns:a16="http://schemas.microsoft.com/office/drawing/2014/main" id="{979EA12F-D96D-3644-9CFA-8F7092AB8970}"/>
              </a:ext>
            </a:extLst>
          </p:cNvPr>
          <p:cNvSpPr txBox="1"/>
          <p:nvPr/>
        </p:nvSpPr>
        <p:spPr>
          <a:xfrm>
            <a:off x="7294970" y="5862529"/>
            <a:ext cx="380232" cy="261610"/>
          </a:xfrm>
          <a:prstGeom prst="rect">
            <a:avLst/>
          </a:prstGeom>
          <a:noFill/>
        </p:spPr>
        <p:txBody>
          <a:bodyPr wrap="none" rtlCol="0">
            <a:spAutoFit/>
          </a:bodyPr>
          <a:lstStyle/>
          <a:p>
            <a:pPr algn="ctr">
              <a:buClr>
                <a:srgbClr val="7F134C"/>
              </a:buClr>
            </a:pPr>
            <a:r>
              <a:rPr lang="en-US" sz="1100">
                <a:solidFill>
                  <a:srgbClr val="000000"/>
                </a:solidFill>
              </a:rPr>
              <a:t>1.0</a:t>
            </a:r>
          </a:p>
        </p:txBody>
      </p:sp>
      <p:sp>
        <p:nvSpPr>
          <p:cNvPr id="120" name="TextBox 119">
            <a:extLst>
              <a:ext uri="{FF2B5EF4-FFF2-40B4-BE49-F238E27FC236}">
                <a16:creationId xmlns="" xmlns:a16="http://schemas.microsoft.com/office/drawing/2014/main" id="{B7E792EF-EA98-9949-92B4-6697BC4FB83A}"/>
              </a:ext>
            </a:extLst>
          </p:cNvPr>
          <p:cNvSpPr txBox="1"/>
          <p:nvPr/>
        </p:nvSpPr>
        <p:spPr>
          <a:xfrm>
            <a:off x="6800514" y="5862529"/>
            <a:ext cx="380232" cy="261610"/>
          </a:xfrm>
          <a:prstGeom prst="rect">
            <a:avLst/>
          </a:prstGeom>
          <a:noFill/>
        </p:spPr>
        <p:txBody>
          <a:bodyPr wrap="none" rtlCol="0">
            <a:spAutoFit/>
          </a:bodyPr>
          <a:lstStyle/>
          <a:p>
            <a:pPr algn="ctr">
              <a:buClr>
                <a:srgbClr val="7F134C"/>
              </a:buClr>
            </a:pPr>
            <a:r>
              <a:rPr lang="en-US" sz="1100">
                <a:solidFill>
                  <a:srgbClr val="000000"/>
                </a:solidFill>
              </a:rPr>
              <a:t>0.5</a:t>
            </a:r>
          </a:p>
        </p:txBody>
      </p:sp>
      <p:grpSp>
        <p:nvGrpSpPr>
          <p:cNvPr id="109" name="Group 108">
            <a:extLst>
              <a:ext uri="{FF2B5EF4-FFF2-40B4-BE49-F238E27FC236}">
                <a16:creationId xmlns="" xmlns:a16="http://schemas.microsoft.com/office/drawing/2014/main" id="{947119D3-E43D-4C8A-A937-B78C4A1D67A6}"/>
              </a:ext>
            </a:extLst>
          </p:cNvPr>
          <p:cNvGrpSpPr/>
          <p:nvPr/>
        </p:nvGrpSpPr>
        <p:grpSpPr>
          <a:xfrm>
            <a:off x="-6291" y="-23678"/>
            <a:ext cx="3017520" cy="261610"/>
            <a:chOff x="-6290" y="-23678"/>
            <a:chExt cx="3017520" cy="261610"/>
          </a:xfrm>
          <a:solidFill>
            <a:schemeClr val="accent2"/>
          </a:solidFill>
        </p:grpSpPr>
        <p:sp>
          <p:nvSpPr>
            <p:cNvPr id="115" name="Freeform 13">
              <a:extLst>
                <a:ext uri="{FF2B5EF4-FFF2-40B4-BE49-F238E27FC236}">
                  <a16:creationId xmlns="" xmlns:a16="http://schemas.microsoft.com/office/drawing/2014/main" id="{BDD2C03F-F63B-4DCF-8E97-0BEDCFB9940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118" name="Rectangle 117">
              <a:extLst>
                <a:ext uri="{FF2B5EF4-FFF2-40B4-BE49-F238E27FC236}">
                  <a16:creationId xmlns="" xmlns:a16="http://schemas.microsoft.com/office/drawing/2014/main" id="{5E252124-A69C-4D34-9DEA-688F1D550FA5}"/>
                </a:ext>
              </a:extLst>
            </p:cNvPr>
            <p:cNvSpPr/>
            <p:nvPr/>
          </p:nvSpPr>
          <p:spPr>
            <a:xfrm>
              <a:off x="478977" y="-23678"/>
              <a:ext cx="1999265" cy="261610"/>
            </a:xfrm>
            <a:prstGeom prst="rect">
              <a:avLst/>
            </a:prstGeom>
            <a:noFill/>
          </p:spPr>
          <p:txBody>
            <a:bodyPr wrap="none">
              <a:spAutoFit/>
            </a:bodyPr>
            <a:lstStyle/>
            <a:p>
              <a:pPr algn="ctr"/>
              <a:r>
                <a:rPr lang="en-US" sz="1100" b="1">
                  <a:solidFill>
                    <a:srgbClr val="FFFFFF"/>
                  </a:solidFill>
                </a:rPr>
                <a:t>DAPA-CKD – CKD Etiology</a:t>
              </a:r>
            </a:p>
          </p:txBody>
        </p:sp>
      </p:grpSp>
    </p:spTree>
    <p:extLst>
      <p:ext uri="{BB962C8B-B14F-4D97-AF65-F5344CB8AC3E}">
        <p14:creationId xmlns:p14="http://schemas.microsoft.com/office/powerpoint/2010/main" val="2828519314"/>
      </p:ext>
    </p:extLst>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 xmlns:a16="http://schemas.microsoft.com/office/drawing/2014/main" id="{81D32C86-46F7-B14A-BF9A-C2FB1587BD99}"/>
              </a:ext>
            </a:extLst>
          </p:cNvPr>
          <p:cNvGrpSpPr/>
          <p:nvPr/>
        </p:nvGrpSpPr>
        <p:grpSpPr>
          <a:xfrm>
            <a:off x="6193327" y="1953439"/>
            <a:ext cx="3016749" cy="3996331"/>
            <a:chOff x="6383882" y="2547984"/>
            <a:chExt cx="3016741" cy="3996331"/>
          </a:xfrm>
        </p:grpSpPr>
        <p:sp>
          <p:nvSpPr>
            <p:cNvPr id="16" name="TextBox 15">
              <a:extLst>
                <a:ext uri="{FF2B5EF4-FFF2-40B4-BE49-F238E27FC236}">
                  <a16:creationId xmlns="" xmlns:a16="http://schemas.microsoft.com/office/drawing/2014/main" id="{613A07E8-52DB-DD4E-8D21-CE87FFB27086}"/>
                </a:ext>
              </a:extLst>
            </p:cNvPr>
            <p:cNvSpPr txBox="1"/>
            <p:nvPr/>
          </p:nvSpPr>
          <p:spPr>
            <a:xfrm>
              <a:off x="6691893" y="6282705"/>
              <a:ext cx="1507139" cy="261610"/>
            </a:xfrm>
            <a:prstGeom prst="rect">
              <a:avLst/>
            </a:prstGeom>
            <a:noFill/>
          </p:spPr>
          <p:txBody>
            <a:bodyPr wrap="none" rtlCol="0">
              <a:spAutoFit/>
            </a:bodyPr>
            <a:lstStyle/>
            <a:p>
              <a:pPr algn="r">
                <a:buClr>
                  <a:srgbClr val="7F134C"/>
                </a:buClr>
              </a:pPr>
              <a:r>
                <a:rPr lang="en-US" sz="1100" b="1">
                  <a:solidFill>
                    <a:srgbClr val="000000"/>
                  </a:solidFill>
                </a:rPr>
                <a:t>Dapagliflozin Better</a:t>
              </a:r>
            </a:p>
          </p:txBody>
        </p:sp>
        <p:sp>
          <p:nvSpPr>
            <p:cNvPr id="17" name="TextBox 16">
              <a:extLst>
                <a:ext uri="{FF2B5EF4-FFF2-40B4-BE49-F238E27FC236}">
                  <a16:creationId xmlns="" xmlns:a16="http://schemas.microsoft.com/office/drawing/2014/main" id="{A5C0A971-E151-3A44-A45C-B979E17D2FA6}"/>
                </a:ext>
              </a:extLst>
            </p:cNvPr>
            <p:cNvSpPr txBox="1"/>
            <p:nvPr/>
          </p:nvSpPr>
          <p:spPr>
            <a:xfrm>
              <a:off x="8115905" y="6282705"/>
              <a:ext cx="1172113" cy="261610"/>
            </a:xfrm>
            <a:prstGeom prst="rect">
              <a:avLst/>
            </a:prstGeom>
            <a:noFill/>
          </p:spPr>
          <p:txBody>
            <a:bodyPr wrap="none" rtlCol="0">
              <a:spAutoFit/>
            </a:bodyPr>
            <a:lstStyle/>
            <a:p>
              <a:pPr>
                <a:buClr>
                  <a:srgbClr val="7F134C"/>
                </a:buClr>
              </a:pPr>
              <a:r>
                <a:rPr lang="en-US" sz="1100" b="1">
                  <a:solidFill>
                    <a:srgbClr val="000000"/>
                  </a:solidFill>
                </a:rPr>
                <a:t>Placebo Better</a:t>
              </a:r>
            </a:p>
          </p:txBody>
        </p:sp>
        <p:cxnSp>
          <p:nvCxnSpPr>
            <p:cNvPr id="18" name="Straight Arrow Connector 17">
              <a:extLst>
                <a:ext uri="{FF2B5EF4-FFF2-40B4-BE49-F238E27FC236}">
                  <a16:creationId xmlns="" xmlns:a16="http://schemas.microsoft.com/office/drawing/2014/main" id="{4846BF9B-E9FA-EE4E-9FBA-30DDDA4EB8C1}"/>
                </a:ext>
              </a:extLst>
            </p:cNvPr>
            <p:cNvCxnSpPr>
              <a:cxnSpLocks/>
            </p:cNvCxnSpPr>
            <p:nvPr/>
          </p:nvCxnSpPr>
          <p:spPr>
            <a:xfrm>
              <a:off x="8199029" y="6277634"/>
              <a:ext cx="99449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 xmlns:a16="http://schemas.microsoft.com/office/drawing/2014/main" id="{AF69B950-3044-3C43-8EE2-311E32241ACC}"/>
                </a:ext>
              </a:extLst>
            </p:cNvPr>
            <p:cNvCxnSpPr>
              <a:cxnSpLocks/>
            </p:cNvCxnSpPr>
            <p:nvPr/>
          </p:nvCxnSpPr>
          <p:spPr>
            <a:xfrm>
              <a:off x="7121412" y="6277634"/>
              <a:ext cx="994494"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Chart 19">
              <a:extLst>
                <a:ext uri="{FF2B5EF4-FFF2-40B4-BE49-F238E27FC236}">
                  <a16:creationId xmlns="" xmlns:a16="http://schemas.microsoft.com/office/drawing/2014/main" id="{DF109B70-DF7C-1641-9834-5B2039014E63}"/>
                </a:ext>
              </a:extLst>
            </p:cNvPr>
            <p:cNvGraphicFramePr>
              <a:graphicFrameLocks/>
            </p:cNvGraphicFramePr>
            <p:nvPr/>
          </p:nvGraphicFramePr>
          <p:xfrm>
            <a:off x="6453505" y="2547984"/>
            <a:ext cx="2857836" cy="3944256"/>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20">
              <a:extLst>
                <a:ext uri="{FF2B5EF4-FFF2-40B4-BE49-F238E27FC236}">
                  <a16:creationId xmlns="" xmlns:a16="http://schemas.microsoft.com/office/drawing/2014/main" id="{F25DD803-8049-234F-AA50-17969474040F}"/>
                </a:ext>
              </a:extLst>
            </p:cNvPr>
            <p:cNvSpPr txBox="1"/>
            <p:nvPr/>
          </p:nvSpPr>
          <p:spPr>
            <a:xfrm>
              <a:off x="7279754" y="5991224"/>
              <a:ext cx="360995" cy="246221"/>
            </a:xfrm>
            <a:prstGeom prst="rect">
              <a:avLst/>
            </a:prstGeom>
            <a:noFill/>
          </p:spPr>
          <p:txBody>
            <a:bodyPr wrap="none" rtlCol="0">
              <a:spAutoFit/>
            </a:bodyPr>
            <a:lstStyle/>
            <a:p>
              <a:pPr algn="ctr">
                <a:buClr>
                  <a:srgbClr val="7F134C"/>
                </a:buClr>
              </a:pPr>
              <a:r>
                <a:rPr lang="en-US" sz="1000">
                  <a:solidFill>
                    <a:srgbClr val="000000"/>
                  </a:solidFill>
                </a:rPr>
                <a:t>0.5</a:t>
              </a:r>
            </a:p>
          </p:txBody>
        </p:sp>
        <p:sp>
          <p:nvSpPr>
            <p:cNvPr id="22" name="TextBox 21">
              <a:extLst>
                <a:ext uri="{FF2B5EF4-FFF2-40B4-BE49-F238E27FC236}">
                  <a16:creationId xmlns="" xmlns:a16="http://schemas.microsoft.com/office/drawing/2014/main" id="{4279A681-63B2-584B-98C9-78D0CABC44D5}"/>
                </a:ext>
              </a:extLst>
            </p:cNvPr>
            <p:cNvSpPr txBox="1"/>
            <p:nvPr/>
          </p:nvSpPr>
          <p:spPr>
            <a:xfrm>
              <a:off x="8644273" y="5991224"/>
              <a:ext cx="360995" cy="246221"/>
            </a:xfrm>
            <a:prstGeom prst="rect">
              <a:avLst/>
            </a:prstGeom>
            <a:noFill/>
          </p:spPr>
          <p:txBody>
            <a:bodyPr wrap="none" rtlCol="0">
              <a:spAutoFit/>
            </a:bodyPr>
            <a:lstStyle/>
            <a:p>
              <a:pPr algn="ctr">
                <a:buClr>
                  <a:srgbClr val="7F134C"/>
                </a:buClr>
              </a:pPr>
              <a:r>
                <a:rPr lang="en-US" sz="1000">
                  <a:solidFill>
                    <a:srgbClr val="000000"/>
                  </a:solidFill>
                </a:rPr>
                <a:t>2.0</a:t>
              </a:r>
            </a:p>
          </p:txBody>
        </p:sp>
        <p:sp>
          <p:nvSpPr>
            <p:cNvPr id="23" name="TextBox 22">
              <a:extLst>
                <a:ext uri="{FF2B5EF4-FFF2-40B4-BE49-F238E27FC236}">
                  <a16:creationId xmlns="" xmlns:a16="http://schemas.microsoft.com/office/drawing/2014/main" id="{41212783-AC60-1C42-82D8-57721B5344CC}"/>
                </a:ext>
              </a:extLst>
            </p:cNvPr>
            <p:cNvSpPr txBox="1"/>
            <p:nvPr/>
          </p:nvSpPr>
          <p:spPr>
            <a:xfrm>
              <a:off x="9039628" y="5991224"/>
              <a:ext cx="360995" cy="246221"/>
            </a:xfrm>
            <a:prstGeom prst="rect">
              <a:avLst/>
            </a:prstGeom>
            <a:noFill/>
          </p:spPr>
          <p:txBody>
            <a:bodyPr wrap="none" rtlCol="0">
              <a:spAutoFit/>
            </a:bodyPr>
            <a:lstStyle/>
            <a:p>
              <a:pPr algn="ctr">
                <a:buClr>
                  <a:srgbClr val="7F134C"/>
                </a:buClr>
              </a:pPr>
              <a:r>
                <a:rPr lang="en-US" sz="1000">
                  <a:solidFill>
                    <a:srgbClr val="000000"/>
                  </a:solidFill>
                </a:rPr>
                <a:t>3.0</a:t>
              </a:r>
            </a:p>
          </p:txBody>
        </p:sp>
        <p:sp>
          <p:nvSpPr>
            <p:cNvPr id="24" name="TextBox 23">
              <a:extLst>
                <a:ext uri="{FF2B5EF4-FFF2-40B4-BE49-F238E27FC236}">
                  <a16:creationId xmlns="" xmlns:a16="http://schemas.microsoft.com/office/drawing/2014/main" id="{0713F8B9-7FAD-2A4B-9374-AE400A855902}"/>
                </a:ext>
              </a:extLst>
            </p:cNvPr>
            <p:cNvSpPr txBox="1"/>
            <p:nvPr/>
          </p:nvSpPr>
          <p:spPr>
            <a:xfrm>
              <a:off x="7962943" y="5991224"/>
              <a:ext cx="360995" cy="246221"/>
            </a:xfrm>
            <a:prstGeom prst="rect">
              <a:avLst/>
            </a:prstGeom>
            <a:noFill/>
          </p:spPr>
          <p:txBody>
            <a:bodyPr wrap="none" rtlCol="0">
              <a:spAutoFit/>
            </a:bodyPr>
            <a:lstStyle/>
            <a:p>
              <a:pPr algn="ctr">
                <a:buClr>
                  <a:srgbClr val="7F134C"/>
                </a:buClr>
              </a:pPr>
              <a:r>
                <a:rPr lang="en-US" sz="1000">
                  <a:solidFill>
                    <a:srgbClr val="000000"/>
                  </a:solidFill>
                </a:rPr>
                <a:t>1.0</a:t>
              </a:r>
            </a:p>
          </p:txBody>
        </p:sp>
        <p:sp>
          <p:nvSpPr>
            <p:cNvPr id="25" name="TextBox 24">
              <a:extLst>
                <a:ext uri="{FF2B5EF4-FFF2-40B4-BE49-F238E27FC236}">
                  <a16:creationId xmlns="" xmlns:a16="http://schemas.microsoft.com/office/drawing/2014/main" id="{E8F73538-961D-5140-AB80-2B2BDB023A7B}"/>
                </a:ext>
              </a:extLst>
            </p:cNvPr>
            <p:cNvSpPr txBox="1"/>
            <p:nvPr/>
          </p:nvSpPr>
          <p:spPr>
            <a:xfrm>
              <a:off x="6383882" y="5991224"/>
              <a:ext cx="360995" cy="246221"/>
            </a:xfrm>
            <a:prstGeom prst="rect">
              <a:avLst/>
            </a:prstGeom>
            <a:noFill/>
          </p:spPr>
          <p:txBody>
            <a:bodyPr wrap="none" rtlCol="0">
              <a:spAutoFit/>
            </a:bodyPr>
            <a:lstStyle/>
            <a:p>
              <a:pPr algn="ctr">
                <a:buClr>
                  <a:srgbClr val="7F134C"/>
                </a:buClr>
              </a:pPr>
              <a:r>
                <a:rPr lang="en-US" sz="1000">
                  <a:solidFill>
                    <a:srgbClr val="000000"/>
                  </a:solidFill>
                </a:rPr>
                <a:t>0.2</a:t>
              </a:r>
            </a:p>
          </p:txBody>
        </p:sp>
      </p:grpSp>
      <p:sp>
        <p:nvSpPr>
          <p:cNvPr id="4" name="Title 3">
            <a:extLst>
              <a:ext uri="{FF2B5EF4-FFF2-40B4-BE49-F238E27FC236}">
                <a16:creationId xmlns="" xmlns:a16="http://schemas.microsoft.com/office/drawing/2014/main" id="{FE16D5A7-F286-4313-9E86-10AA9A459C1A}"/>
              </a:ext>
            </a:extLst>
          </p:cNvPr>
          <p:cNvSpPr>
            <a:spLocks noGrp="1"/>
          </p:cNvSpPr>
          <p:nvPr>
            <p:ph type="title"/>
          </p:nvPr>
        </p:nvSpPr>
        <p:spPr/>
        <p:txBody>
          <a:bodyPr>
            <a:normAutofit/>
          </a:bodyPr>
          <a:lstStyle/>
          <a:p>
            <a:r>
              <a:rPr lang="en-US"/>
              <a:t>Secondary Outcomes According to CKD Stage</a:t>
            </a:r>
          </a:p>
        </p:txBody>
      </p:sp>
      <p:sp>
        <p:nvSpPr>
          <p:cNvPr id="3" name="Text Placeholder 2"/>
          <p:cNvSpPr>
            <a:spLocks noGrp="1"/>
          </p:cNvSpPr>
          <p:nvPr>
            <p:ph type="body" sz="quarter" idx="13"/>
          </p:nvPr>
        </p:nvSpPr>
        <p:spPr>
          <a:xfrm>
            <a:off x="9029573" y="6400800"/>
            <a:ext cx="3440345" cy="272956"/>
          </a:xfrm>
        </p:spPr>
        <p:txBody>
          <a:bodyPr/>
          <a:lstStyle/>
          <a:p>
            <a:r>
              <a:rPr lang="en-US" sz="1200" spc="-30" dirty="0">
                <a:solidFill>
                  <a:schemeClr val="bg1">
                    <a:lumMod val="50000"/>
                  </a:schemeClr>
                </a:solidFill>
              </a:rPr>
              <a:t> </a:t>
            </a:r>
            <a:r>
              <a:rPr lang="en-US" sz="1200" i="1" spc="-30" dirty="0">
                <a:solidFill>
                  <a:schemeClr val="bg1">
                    <a:lumMod val="50000"/>
                  </a:schemeClr>
                </a:solidFill>
              </a:rPr>
              <a:t>J Am </a:t>
            </a:r>
            <a:r>
              <a:rPr lang="en-US" sz="1200" i="1" spc="-30" dirty="0" err="1">
                <a:solidFill>
                  <a:schemeClr val="bg1">
                    <a:lumMod val="50000"/>
                  </a:schemeClr>
                </a:solidFill>
              </a:rPr>
              <a:t>Soc</a:t>
            </a:r>
            <a:r>
              <a:rPr lang="en-US" sz="1200" i="1" spc="-30" dirty="0">
                <a:solidFill>
                  <a:schemeClr val="bg1">
                    <a:lumMod val="50000"/>
                  </a:schemeClr>
                </a:solidFill>
              </a:rPr>
              <a:t> </a:t>
            </a:r>
            <a:r>
              <a:rPr lang="en-US" sz="1200" i="1" spc="-30" dirty="0" err="1">
                <a:solidFill>
                  <a:schemeClr val="bg1">
                    <a:lumMod val="50000"/>
                  </a:schemeClr>
                </a:solidFill>
              </a:rPr>
              <a:t>Nephrol</a:t>
            </a:r>
            <a:r>
              <a:rPr lang="en-US" sz="1200" spc="-30" dirty="0">
                <a:solidFill>
                  <a:schemeClr val="bg1">
                    <a:lumMod val="50000"/>
                  </a:schemeClr>
                </a:solidFill>
              </a:rPr>
              <a:t>. </a:t>
            </a:r>
            <a:r>
              <a:rPr lang="en-US" sz="1200" dirty="0">
                <a:solidFill>
                  <a:schemeClr val="bg1">
                    <a:lumMod val="50000"/>
                  </a:schemeClr>
                </a:solidFill>
              </a:rPr>
              <a:t>2021;32:2352-2361.</a:t>
            </a:r>
          </a:p>
        </p:txBody>
      </p:sp>
      <p:graphicFrame>
        <p:nvGraphicFramePr>
          <p:cNvPr id="6" name="Table 5"/>
          <p:cNvGraphicFramePr>
            <a:graphicFrameLocks noGrp="1"/>
          </p:cNvGraphicFramePr>
          <p:nvPr>
            <p:extLst>
              <p:ext uri="{D42A27DB-BD31-4B8C-83A1-F6EECF244321}">
                <p14:modId xmlns:p14="http://schemas.microsoft.com/office/powerpoint/2010/main" val="3727259668"/>
              </p:ext>
            </p:extLst>
          </p:nvPr>
        </p:nvGraphicFramePr>
        <p:xfrm>
          <a:off x="475892" y="1257302"/>
          <a:ext cx="11271938" cy="4023360"/>
        </p:xfrm>
        <a:graphic>
          <a:graphicData uri="http://schemas.openxmlformats.org/drawingml/2006/table">
            <a:tbl>
              <a:tblPr bandRow="1">
                <a:tableStyleId>{2D5ABB26-0587-4C30-8999-92F81FD0307C}</a:tableStyleId>
              </a:tblPr>
              <a:tblGrid>
                <a:gridCol w="1600335">
                  <a:extLst>
                    <a:ext uri="{9D8B030D-6E8A-4147-A177-3AD203B41FA5}">
                      <a16:colId xmlns="" xmlns:a16="http://schemas.microsoft.com/office/drawing/2014/main" val="1678888695"/>
                    </a:ext>
                  </a:extLst>
                </a:gridCol>
                <a:gridCol w="407187">
                  <a:extLst>
                    <a:ext uri="{9D8B030D-6E8A-4147-A177-3AD203B41FA5}">
                      <a16:colId xmlns="" xmlns:a16="http://schemas.microsoft.com/office/drawing/2014/main" val="1933366999"/>
                    </a:ext>
                  </a:extLst>
                </a:gridCol>
                <a:gridCol w="1063097">
                  <a:extLst>
                    <a:ext uri="{9D8B030D-6E8A-4147-A177-3AD203B41FA5}">
                      <a16:colId xmlns="" xmlns:a16="http://schemas.microsoft.com/office/drawing/2014/main" val="3891499949"/>
                    </a:ext>
                  </a:extLst>
                </a:gridCol>
                <a:gridCol w="125307">
                  <a:extLst>
                    <a:ext uri="{9D8B030D-6E8A-4147-A177-3AD203B41FA5}">
                      <a16:colId xmlns="" xmlns:a16="http://schemas.microsoft.com/office/drawing/2014/main" val="2160607708"/>
                    </a:ext>
                  </a:extLst>
                </a:gridCol>
                <a:gridCol w="985735">
                  <a:extLst>
                    <a:ext uri="{9D8B030D-6E8A-4147-A177-3AD203B41FA5}">
                      <a16:colId xmlns="" xmlns:a16="http://schemas.microsoft.com/office/drawing/2014/main" val="20003"/>
                    </a:ext>
                  </a:extLst>
                </a:gridCol>
                <a:gridCol w="1054461">
                  <a:extLst>
                    <a:ext uri="{9D8B030D-6E8A-4147-A177-3AD203B41FA5}">
                      <a16:colId xmlns="" xmlns:a16="http://schemas.microsoft.com/office/drawing/2014/main" val="1467438116"/>
                    </a:ext>
                  </a:extLst>
                </a:gridCol>
                <a:gridCol w="143608">
                  <a:extLst>
                    <a:ext uri="{9D8B030D-6E8A-4147-A177-3AD203B41FA5}">
                      <a16:colId xmlns="" xmlns:a16="http://schemas.microsoft.com/office/drawing/2014/main" val="4070445799"/>
                    </a:ext>
                  </a:extLst>
                </a:gridCol>
                <a:gridCol w="767063">
                  <a:extLst>
                    <a:ext uri="{9D8B030D-6E8A-4147-A177-3AD203B41FA5}">
                      <a16:colId xmlns="" xmlns:a16="http://schemas.microsoft.com/office/drawing/2014/main" val="20006"/>
                    </a:ext>
                  </a:extLst>
                </a:gridCol>
                <a:gridCol w="367499">
                  <a:extLst>
                    <a:ext uri="{9D8B030D-6E8A-4147-A177-3AD203B41FA5}">
                      <a16:colId xmlns="" xmlns:a16="http://schemas.microsoft.com/office/drawing/2014/main" val="734811335"/>
                    </a:ext>
                  </a:extLst>
                </a:gridCol>
                <a:gridCol w="1973995">
                  <a:extLst>
                    <a:ext uri="{9D8B030D-6E8A-4147-A177-3AD203B41FA5}">
                      <a16:colId xmlns="" xmlns:a16="http://schemas.microsoft.com/office/drawing/2014/main" val="1579135219"/>
                    </a:ext>
                  </a:extLst>
                </a:gridCol>
                <a:gridCol w="1605123">
                  <a:extLst>
                    <a:ext uri="{9D8B030D-6E8A-4147-A177-3AD203B41FA5}">
                      <a16:colId xmlns="" xmlns:a16="http://schemas.microsoft.com/office/drawing/2014/main" val="1783972375"/>
                    </a:ext>
                  </a:extLst>
                </a:gridCol>
                <a:gridCol w="1178528">
                  <a:extLst>
                    <a:ext uri="{9D8B030D-6E8A-4147-A177-3AD203B41FA5}">
                      <a16:colId xmlns="" xmlns:a16="http://schemas.microsoft.com/office/drawing/2014/main" val="2858814517"/>
                    </a:ext>
                  </a:extLst>
                </a:gridCol>
              </a:tblGrid>
              <a:tr h="228804">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3">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1" spc="0" baseline="0">
                          <a:solidFill>
                            <a:schemeClr val="bg1"/>
                          </a:solidFill>
                        </a:rPr>
                        <a:t>Dapagliflozin</a:t>
                      </a:r>
                      <a:endParaRPr lang="en-GB" sz="12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r>
                        <a:rPr lang="en-GB" sz="1400" b="1" spc="0" baseline="0">
                          <a:solidFill>
                            <a:schemeClr val="bg1"/>
                          </a:solidFill>
                        </a:rPr>
                        <a:t>Dapagliflozin</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2">
                  <a:txBody>
                    <a:bodyPr/>
                    <a:lstStyle/>
                    <a:p>
                      <a:pPr algn="ctr"/>
                      <a:r>
                        <a:rPr lang="en-GB" sz="1200" b="1">
                          <a:solidFill>
                            <a:schemeClr val="bg1"/>
                          </a:solidFill>
                        </a:rPr>
                        <a:t>Dapagliflozin</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5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1">
                          <a:solidFill>
                            <a:schemeClr val="bg1"/>
                          </a:solidFill>
                        </a:rPr>
                        <a:t>Placebo</a:t>
                      </a: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endParaRPr lang="en-GB" sz="14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501014792"/>
                  </a:ext>
                </a:extLst>
              </a:tr>
              <a:tr h="381340">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4">
                  <a:txBody>
                    <a:bodyPr/>
                    <a:lstStyle/>
                    <a:p>
                      <a:pPr algn="ctr"/>
                      <a:r>
                        <a:rPr lang="en-GB" sz="1200" b="1" spc="0">
                          <a:solidFill>
                            <a:schemeClr val="bg1"/>
                          </a:solidFill>
                        </a:rPr>
                        <a:t>No. of</a:t>
                      </a:r>
                      <a:r>
                        <a:rPr lang="en-GB" sz="1200" b="1" spc="0" baseline="0">
                          <a:solidFill>
                            <a:schemeClr val="bg1"/>
                          </a:solidFill>
                        </a:rPr>
                        <a:t> </a:t>
                      </a:r>
                      <a:r>
                        <a:rPr lang="en-GB" sz="1200" b="1" spc="0">
                          <a:solidFill>
                            <a:schemeClr val="bg1"/>
                          </a:solidFill>
                        </a:rPr>
                        <a:t>patients/ total no.</a:t>
                      </a:r>
                      <a:endParaRPr lang="en-GB" sz="1200" b="1">
                        <a:solidFill>
                          <a:schemeClr val="bg1"/>
                        </a:solidFill>
                      </a:endParaRPr>
                    </a:p>
                  </a:txBody>
                  <a:tcPr marL="0" marR="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a:r>
                        <a:rPr lang="en-GB" sz="1400" b="1" spc="0">
                          <a:solidFill>
                            <a:schemeClr val="bg1"/>
                          </a:solidFill>
                        </a:rPr>
                        <a:t>No. of</a:t>
                      </a:r>
                      <a:r>
                        <a:rPr lang="en-GB" sz="1400" b="1" spc="0" baseline="0">
                          <a:solidFill>
                            <a:schemeClr val="bg1"/>
                          </a:solidFill>
                        </a:rPr>
                        <a:t> </a:t>
                      </a:r>
                      <a:r>
                        <a:rPr lang="en-GB" sz="1400" b="1" spc="0">
                          <a:solidFill>
                            <a:schemeClr val="bg1"/>
                          </a:solidFill>
                        </a:rPr>
                        <a:t>participants/      total no.</a:t>
                      </a:r>
                      <a:endParaRPr lang="en-GB" sz="1400" b="1" i="1" spc="0">
                        <a:solidFill>
                          <a:schemeClr val="bg1"/>
                        </a:solidFil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GB" sz="1400"/>
                    </a:p>
                  </a:txBody>
                  <a:tcPr/>
                </a:tc>
                <a:tc hMerge="1">
                  <a:txBody>
                    <a:bodyPr/>
                    <a:lstStyle/>
                    <a:p>
                      <a:endParaRPr lang="en-GB"/>
                    </a:p>
                  </a:txBody>
                  <a:tcPr/>
                </a:tc>
                <a:tc gridSpan="4">
                  <a:txBody>
                    <a:bodyPr/>
                    <a:lstStyle/>
                    <a:p>
                      <a:pPr algn="ctr"/>
                      <a:r>
                        <a:rPr lang="en-GB" sz="1200" b="1" kern="1200" baseline="0">
                          <a:solidFill>
                            <a:schemeClr val="bg1"/>
                          </a:solidFill>
                        </a:rPr>
                        <a:t>Events/100 patient-years</a:t>
                      </a:r>
                      <a:endParaRPr lang="en-GB" sz="1200" b="1" i="1" kern="1200" baseline="0">
                        <a:solidFill>
                          <a:schemeClr val="bg1"/>
                        </a:solidFill>
                        <a:latin typeface="+mn-lt"/>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GB"/>
                    </a:p>
                  </a:txBody>
                  <a:tcPr/>
                </a:tc>
                <a:tc hMerge="1">
                  <a:txBody>
                    <a:bodyPr/>
                    <a:lstStyle/>
                    <a:p>
                      <a:endParaRPr lang="en-GB"/>
                    </a:p>
                  </a:txBody>
                  <a:tcPr/>
                </a:tc>
                <a:tc hMerge="1">
                  <a:txBody>
                    <a:bodyPr/>
                    <a:lstStyle/>
                    <a:p>
                      <a:pPr algn="ctr"/>
                      <a:endParaRPr lang="en-GB" sz="14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GB" sz="1200" b="1">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200" b="1">
                          <a:solidFill>
                            <a:schemeClr val="bg1"/>
                          </a:solidFill>
                        </a:rPr>
                        <a:t>Hazard Ratio </a:t>
                      </a:r>
                    </a:p>
                    <a:p>
                      <a:pPr algn="ctr"/>
                      <a:r>
                        <a:rPr lang="en-GB" sz="1200" b="1">
                          <a:solidFill>
                            <a:schemeClr val="bg1"/>
                          </a:solidFill>
                        </a:rPr>
                        <a:t>(95% CI)</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200" b="1">
                          <a:solidFill>
                            <a:schemeClr val="bg1"/>
                          </a:solidFill>
                        </a:rPr>
                        <a:t>P-value for Interaction</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339979965"/>
                  </a:ext>
                </a:extLst>
              </a:tr>
              <a:tr h="228804">
                <a:tc gridSpan="10">
                  <a:txBody>
                    <a:bodyPr/>
                    <a:lstStyle/>
                    <a:p>
                      <a:r>
                        <a:rPr lang="en-GB" sz="1200" b="1"/>
                        <a:t>Kidney</a:t>
                      </a:r>
                      <a:r>
                        <a:rPr lang="en-GB" sz="1200" b="1" baseline="0"/>
                        <a:t> composite outcome</a:t>
                      </a:r>
                      <a:r>
                        <a:rPr lang="en-GB" sz="1200" b="1"/>
                        <a:t>: ≥50% eGFR decline, ESKD, or kidney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pPr algn="ctr"/>
                      <a:endParaRPr lang="en-GB" sz="1500" b="1"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pPr algn="ctr"/>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b="1"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endParaRPr lang="en-GB" sz="15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b="1"/>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747968731"/>
                  </a:ext>
                </a:extLst>
              </a:tr>
              <a:tr h="228804">
                <a:tc gridSpan="2">
                  <a:txBody>
                    <a:bodyPr/>
                    <a:lstStyle/>
                    <a:p>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142/2152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243/2152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a:t>0.56 (0.45, 0.68)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200" b="1"/>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08006200"/>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49/293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73/331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12.5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0.71 (0.49, 1.02)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868234317"/>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93/1859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170/1821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0.51 (0.40, 0.66)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612050212"/>
                  </a:ext>
                </a:extLst>
              </a:tr>
              <a:tr h="228804">
                <a:tc gridSpan="5">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i="0" baseline="0"/>
                        <a:t>CV death or heart failure hospitalization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pPr algn="ctr"/>
                      <a:endParaRPr lang="en-GB" sz="1500"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GB" sz="15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2676209243"/>
                  </a:ext>
                </a:extLst>
              </a:tr>
              <a:tr h="228804">
                <a:tc gridSpan="2">
                  <a:txBody>
                    <a:bodyPr/>
                    <a:lstStyle/>
                    <a:p>
                      <a:pPr marL="0"/>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100/2152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138/2152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b="0"/>
                        <a:t>0.71 (0.55,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GB" sz="120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071534317"/>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18/293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24/331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3.6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0.83 (0.45, 1.53)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0.63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212740433"/>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82/1859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114/1821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0.69 (0.52,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451790292"/>
                  </a:ext>
                </a:extLst>
              </a:tr>
              <a:tr h="228804">
                <a:tc gridSpan="2">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GB" sz="1200" b="1" i="0" baseline="0" dirty="0">
                          <a:highlight>
                            <a:srgbClr val="FFFF00"/>
                          </a:highlight>
                        </a:rPr>
                        <a:t>All-cause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lang="en-GB" sz="1400" b="1" i="0" baseline="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spc="0"/>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endParaRPr lang="en-GB" sz="1200" kern="1200">
                        <a:solidFill>
                          <a:schemeClr val="tx1"/>
                        </a:solidFill>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 xmlns:a16="http://schemas.microsoft.com/office/drawing/2014/main" val="1553086488"/>
                  </a:ext>
                </a:extLst>
              </a:tr>
              <a:tr h="228804">
                <a:tc gridSpan="2">
                  <a:txBody>
                    <a:bodyPr/>
                    <a:lstStyle/>
                    <a:p>
                      <a:pPr marL="0"/>
                      <a:r>
                        <a:rPr lang="en-GB" sz="1200" b="0"/>
                        <a:t>Overall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spc="0"/>
                        <a:t>101/2152</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a:t>146/2152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b="0"/>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b="0" kern="1200">
                          <a:solidFill>
                            <a:schemeClr val="tx1"/>
                          </a:solidFill>
                          <a:latin typeface="+mn-lt"/>
                          <a:ea typeface="+mn-ea"/>
                          <a:cs typeface="+mn-cs"/>
                        </a:rPr>
                        <a:t>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b="0"/>
                        <a:t>0.69 (0.53, 0.88)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814552470"/>
                  </a:ext>
                </a:extLst>
              </a:tr>
              <a:tr h="228804">
                <a:tc gridSpan="2">
                  <a:txBody>
                    <a:bodyPr/>
                    <a:lstStyle/>
                    <a:p>
                      <a:pPr marL="144000"/>
                      <a:r>
                        <a:rPr lang="en-GB" sz="1200" baseline="0"/>
                        <a:t>Stage 4</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19/293</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31/331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4.6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0.68 (0.39, 1.21)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lang="en-GB" sz="1200"/>
                        <a:t>0.95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3308537478"/>
                  </a:ext>
                </a:extLst>
              </a:tr>
              <a:tr h="228804">
                <a:tc gridSpan="2">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r>
                        <a:rPr lang="en-GB" sz="1200" baseline="0"/>
                        <a:t>Stage 2/3</a:t>
                      </a:r>
                      <a:endParaRPr lang="en-GB" sz="12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144000" marR="0" lvl="0" indent="0" algn="l" defTabSz="914354" rtl="0" eaLnBrk="1" fontAlgn="auto" latinLnBrk="0" hangingPunct="1">
                        <a:lnSpc>
                          <a:spcPct val="100000"/>
                        </a:lnSpc>
                        <a:spcBef>
                          <a:spcPts val="0"/>
                        </a:spcBef>
                        <a:spcAft>
                          <a:spcPts val="0"/>
                        </a:spcAft>
                        <a:buClrTx/>
                        <a:buSzTx/>
                        <a:buFontTx/>
                        <a:buNone/>
                        <a:tabLst/>
                        <a:defRPr/>
                      </a:pPr>
                      <a:endParaRPr lang="en-GB" sz="1400" baseline="300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spc="0"/>
                        <a:t>82/1859</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a:t>115/1821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a:txBody>
                    <a:bodyPr/>
                    <a:lstStyle/>
                    <a:p>
                      <a:pPr algn="ctr"/>
                      <a:r>
                        <a:rPr lang="en-GB" sz="1200"/>
                        <a:t>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200" kern="1200">
                          <a:solidFill>
                            <a:schemeClr val="tx1"/>
                          </a:solidFill>
                          <a:latin typeface="+mn-lt"/>
                          <a:ea typeface="+mn-ea"/>
                          <a:cs typeface="+mn-cs"/>
                        </a:rPr>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gridSpan="2">
                  <a:txBody>
                    <a:bodyPr/>
                    <a:lstStyle/>
                    <a:p>
                      <a:endParaRPr lang="en-GB" sz="12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200"/>
                        <a:t>0.69 (0.52, 0.92)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54" rtl="0" eaLnBrk="1" fontAlgn="auto" latinLnBrk="0" hangingPunct="1">
                        <a:lnSpc>
                          <a:spcPct val="100000"/>
                        </a:lnSpc>
                        <a:spcBef>
                          <a:spcPts val="0"/>
                        </a:spcBef>
                        <a:spcAft>
                          <a:spcPts val="0"/>
                        </a:spcAft>
                        <a:buClrTx/>
                        <a:buSzTx/>
                        <a:buFontTx/>
                        <a:buNone/>
                        <a:tabLst/>
                        <a:defRPr/>
                      </a:pPr>
                      <a:endParaRPr lang="en-GB" sz="12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77130084"/>
                  </a:ext>
                </a:extLst>
              </a:tr>
            </a:tbl>
          </a:graphicData>
        </a:graphic>
      </p:graphicFrame>
      <p:grpSp>
        <p:nvGrpSpPr>
          <p:cNvPr id="29" name="Group 28">
            <a:extLst>
              <a:ext uri="{FF2B5EF4-FFF2-40B4-BE49-F238E27FC236}">
                <a16:creationId xmlns="" xmlns:a16="http://schemas.microsoft.com/office/drawing/2014/main" id="{3216F5C5-368C-4E5C-A4CF-3FF22FA2DD61}"/>
              </a:ext>
            </a:extLst>
          </p:cNvPr>
          <p:cNvGrpSpPr/>
          <p:nvPr/>
        </p:nvGrpSpPr>
        <p:grpSpPr>
          <a:xfrm>
            <a:off x="-6291" y="-23678"/>
            <a:ext cx="3017520" cy="261610"/>
            <a:chOff x="-6290" y="-23678"/>
            <a:chExt cx="3017520" cy="261610"/>
          </a:xfrm>
          <a:solidFill>
            <a:schemeClr val="accent2"/>
          </a:solidFill>
        </p:grpSpPr>
        <p:sp>
          <p:nvSpPr>
            <p:cNvPr id="30" name="Freeform 13">
              <a:extLst>
                <a:ext uri="{FF2B5EF4-FFF2-40B4-BE49-F238E27FC236}">
                  <a16:creationId xmlns="" xmlns:a16="http://schemas.microsoft.com/office/drawing/2014/main" id="{89479333-EF65-4EAA-A4BC-5B39CF9E6514}"/>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31" name="Rectangle 30">
              <a:extLst>
                <a:ext uri="{FF2B5EF4-FFF2-40B4-BE49-F238E27FC236}">
                  <a16:creationId xmlns="" xmlns:a16="http://schemas.microsoft.com/office/drawing/2014/main" id="{FCF578E2-5AAC-49A8-8BDA-A66B94BA7E14}"/>
                </a:ext>
              </a:extLst>
            </p:cNvPr>
            <p:cNvSpPr/>
            <p:nvPr/>
          </p:nvSpPr>
          <p:spPr>
            <a:xfrm>
              <a:off x="506230" y="-23678"/>
              <a:ext cx="1944763" cy="261610"/>
            </a:xfrm>
            <a:prstGeom prst="rect">
              <a:avLst/>
            </a:prstGeom>
            <a:noFill/>
          </p:spPr>
          <p:txBody>
            <a:bodyPr wrap="none">
              <a:spAutoFit/>
            </a:bodyPr>
            <a:lstStyle/>
            <a:p>
              <a:pPr algn="ctr"/>
              <a:r>
                <a:rPr lang="en-US" sz="1100" b="1">
                  <a:solidFill>
                    <a:srgbClr val="FFFFFF"/>
                  </a:solidFill>
                </a:rPr>
                <a:t>DAPA-CKD – Stage 4 CKD</a:t>
              </a:r>
            </a:p>
          </p:txBody>
        </p:sp>
      </p:grpSp>
    </p:spTree>
    <p:extLst>
      <p:ext uri="{BB962C8B-B14F-4D97-AF65-F5344CB8AC3E}">
        <p14:creationId xmlns:p14="http://schemas.microsoft.com/office/powerpoint/2010/main" val="1031928761"/>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C682EA37-DF84-4A60-B30E-3076404A50B5}"/>
              </a:ext>
            </a:extLst>
          </p:cNvPr>
          <p:cNvSpPr>
            <a:spLocks noGrp="1"/>
          </p:cNvSpPr>
          <p:nvPr>
            <p:ph type="title"/>
          </p:nvPr>
        </p:nvSpPr>
        <p:spPr/>
        <p:txBody>
          <a:bodyPr>
            <a:normAutofit/>
          </a:bodyPr>
          <a:lstStyle/>
          <a:p>
            <a:r>
              <a:rPr lang="en-US"/>
              <a:t>Primary and Secondary Outcomes by Baseline CVD</a:t>
            </a:r>
          </a:p>
        </p:txBody>
      </p:sp>
      <p:sp>
        <p:nvSpPr>
          <p:cNvPr id="125" name="Text Placeholder 3"/>
          <p:cNvSpPr>
            <a:spLocks noGrp="1"/>
          </p:cNvSpPr>
          <p:nvPr>
            <p:ph type="body" sz="quarter" idx="13"/>
          </p:nvPr>
        </p:nvSpPr>
        <p:spPr>
          <a:xfrm>
            <a:off x="9122742" y="6316044"/>
            <a:ext cx="2860159" cy="411163"/>
          </a:xfrm>
        </p:spPr>
        <p:txBody>
          <a:bodyPr/>
          <a:lstStyle/>
          <a:p>
            <a:r>
              <a:rPr lang="en-US" sz="1200" i="1" dirty="0" smtClean="0">
                <a:solidFill>
                  <a:schemeClr val="bg1">
                    <a:lumMod val="50000"/>
                  </a:schemeClr>
                </a:solidFill>
              </a:rPr>
              <a:t>N </a:t>
            </a:r>
            <a:r>
              <a:rPr lang="en-US" sz="1200" i="1" dirty="0" err="1">
                <a:solidFill>
                  <a:schemeClr val="bg1">
                    <a:lumMod val="50000"/>
                  </a:schemeClr>
                </a:solidFill>
              </a:rPr>
              <a:t>Engl</a:t>
            </a:r>
            <a:r>
              <a:rPr lang="en-US" sz="1200" i="1" dirty="0">
                <a:solidFill>
                  <a:schemeClr val="bg1">
                    <a:lumMod val="50000"/>
                  </a:schemeClr>
                </a:solidFill>
              </a:rPr>
              <a:t> J Med </a:t>
            </a:r>
            <a:r>
              <a:rPr lang="en-US" sz="1200" dirty="0" smtClean="0">
                <a:solidFill>
                  <a:schemeClr val="bg1">
                    <a:lumMod val="50000"/>
                  </a:schemeClr>
                </a:solidFill>
              </a:rPr>
              <a:t>2020;383:1436-1446</a:t>
            </a:r>
          </a:p>
          <a:p>
            <a:r>
              <a:rPr lang="en-US" sz="1200" i="1" dirty="0" smtClean="0">
                <a:solidFill>
                  <a:schemeClr val="bg1">
                    <a:lumMod val="50000"/>
                  </a:schemeClr>
                </a:solidFill>
              </a:rPr>
              <a:t>Circulation</a:t>
            </a:r>
            <a:r>
              <a:rPr lang="en-US" sz="1200" dirty="0">
                <a:solidFill>
                  <a:schemeClr val="bg1">
                    <a:lumMod val="50000"/>
                  </a:schemeClr>
                </a:solidFill>
              </a:rPr>
              <a:t>. 2021;143:438–448. </a:t>
            </a:r>
          </a:p>
        </p:txBody>
      </p:sp>
      <p:graphicFrame>
        <p:nvGraphicFramePr>
          <p:cNvPr id="3" name="Table 4">
            <a:extLst>
              <a:ext uri="{FF2B5EF4-FFF2-40B4-BE49-F238E27FC236}">
                <a16:creationId xmlns="" xmlns:a16="http://schemas.microsoft.com/office/drawing/2014/main" id="{F88022CB-613F-4108-A527-70372BF0DF02}"/>
              </a:ext>
            </a:extLst>
          </p:cNvPr>
          <p:cNvGraphicFramePr>
            <a:graphicFrameLocks noGrp="1"/>
          </p:cNvGraphicFramePr>
          <p:nvPr>
            <p:extLst>
              <p:ext uri="{D42A27DB-BD31-4B8C-83A1-F6EECF244321}">
                <p14:modId xmlns:p14="http://schemas.microsoft.com/office/powerpoint/2010/main" val="3226539813"/>
              </p:ext>
            </p:extLst>
          </p:nvPr>
        </p:nvGraphicFramePr>
        <p:xfrm>
          <a:off x="457200" y="1257299"/>
          <a:ext cx="11277602" cy="4250180"/>
        </p:xfrm>
        <a:graphic>
          <a:graphicData uri="http://schemas.openxmlformats.org/drawingml/2006/table">
            <a:tbl>
              <a:tblPr firstRow="1">
                <a:tableStyleId>{21E4AEA4-8DFA-4A89-87EB-49C32662AFE0}</a:tableStyleId>
              </a:tblPr>
              <a:tblGrid>
                <a:gridCol w="2257425">
                  <a:extLst>
                    <a:ext uri="{9D8B030D-6E8A-4147-A177-3AD203B41FA5}">
                      <a16:colId xmlns="" xmlns:a16="http://schemas.microsoft.com/office/drawing/2014/main" val="330706242"/>
                    </a:ext>
                  </a:extLst>
                </a:gridCol>
                <a:gridCol w="1664871">
                  <a:extLst>
                    <a:ext uri="{9D8B030D-6E8A-4147-A177-3AD203B41FA5}">
                      <a16:colId xmlns="" xmlns:a16="http://schemas.microsoft.com/office/drawing/2014/main" val="1192844378"/>
                    </a:ext>
                  </a:extLst>
                </a:gridCol>
                <a:gridCol w="1270535">
                  <a:extLst>
                    <a:ext uri="{9D8B030D-6E8A-4147-A177-3AD203B41FA5}">
                      <a16:colId xmlns="" xmlns:a16="http://schemas.microsoft.com/office/drawing/2014/main" val="885095047"/>
                    </a:ext>
                  </a:extLst>
                </a:gridCol>
                <a:gridCol w="3189171">
                  <a:extLst>
                    <a:ext uri="{9D8B030D-6E8A-4147-A177-3AD203B41FA5}">
                      <a16:colId xmlns="" xmlns:a16="http://schemas.microsoft.com/office/drawing/2014/main" val="1585681501"/>
                    </a:ext>
                  </a:extLst>
                </a:gridCol>
                <a:gridCol w="1419225">
                  <a:extLst>
                    <a:ext uri="{9D8B030D-6E8A-4147-A177-3AD203B41FA5}">
                      <a16:colId xmlns="" xmlns:a16="http://schemas.microsoft.com/office/drawing/2014/main" val="1280089722"/>
                    </a:ext>
                  </a:extLst>
                </a:gridCol>
                <a:gridCol w="1476375">
                  <a:extLst>
                    <a:ext uri="{9D8B030D-6E8A-4147-A177-3AD203B41FA5}">
                      <a16:colId xmlns="" xmlns:a16="http://schemas.microsoft.com/office/drawing/2014/main" val="2323678664"/>
                    </a:ext>
                  </a:extLst>
                </a:gridCol>
              </a:tblGrid>
              <a:tr h="529268">
                <a:tc>
                  <a:txBody>
                    <a:bodyPr/>
                    <a:lstStyle/>
                    <a:p>
                      <a:endParaRPr lang="en-US" sz="1200"/>
                    </a:p>
                  </a:txBody>
                  <a:tcPr anchor="ctr"/>
                </a:tc>
                <a:tc>
                  <a:txBody>
                    <a:bodyPr/>
                    <a:lstStyle/>
                    <a:p>
                      <a:pPr algn="ctr"/>
                      <a:r>
                        <a:rPr lang="en-US" sz="1200"/>
                        <a:t>Dapagliflozin 10 mg </a:t>
                      </a:r>
                      <a:br>
                        <a:rPr lang="en-US" sz="1200"/>
                      </a:br>
                      <a:r>
                        <a:rPr lang="en-US" sz="1200"/>
                        <a:t>Events</a:t>
                      </a:r>
                    </a:p>
                  </a:txBody>
                  <a:tcPr anchor="ctr"/>
                </a:tc>
                <a:tc>
                  <a:txBody>
                    <a:bodyPr/>
                    <a:lstStyle/>
                    <a:p>
                      <a:pPr algn="ctr"/>
                      <a:r>
                        <a:rPr lang="en-US" sz="1200"/>
                        <a:t>Placebo </a:t>
                      </a:r>
                      <a:br>
                        <a:rPr lang="en-US" sz="1200"/>
                      </a:br>
                      <a:r>
                        <a:rPr lang="en-US" sz="1200"/>
                        <a:t>Events</a:t>
                      </a:r>
                    </a:p>
                  </a:txBody>
                  <a:tcPr anchor="ctr"/>
                </a:tc>
                <a:tc>
                  <a:txBody>
                    <a:bodyPr/>
                    <a:lstStyle/>
                    <a:p>
                      <a:pPr algn="ctr"/>
                      <a:endParaRPr lang="en-US" sz="1200"/>
                    </a:p>
                  </a:txBody>
                  <a:tcPr anchor="ctr"/>
                </a:tc>
                <a:tc>
                  <a:txBody>
                    <a:bodyPr/>
                    <a:lstStyle/>
                    <a:p>
                      <a:pPr algn="ctr"/>
                      <a:r>
                        <a:rPr lang="en-US" sz="1200"/>
                        <a:t>Hazard Ratio </a:t>
                      </a:r>
                      <a:br>
                        <a:rPr lang="en-US" sz="1200"/>
                      </a:br>
                      <a:r>
                        <a:rPr lang="en-US" sz="1200"/>
                        <a:t>(95% CI)</a:t>
                      </a:r>
                    </a:p>
                  </a:txBody>
                  <a:tcPr anchor="ctr"/>
                </a:tc>
                <a:tc>
                  <a:txBody>
                    <a:bodyPr/>
                    <a:lstStyle/>
                    <a:p>
                      <a:pPr algn="ctr"/>
                      <a:r>
                        <a:rPr lang="en-US" sz="1200"/>
                        <a:t>p-value </a:t>
                      </a:r>
                      <a:br>
                        <a:rPr lang="en-US" sz="1200"/>
                      </a:br>
                      <a:r>
                        <a:rPr lang="en-US" sz="1200"/>
                        <a:t>Interaction</a:t>
                      </a:r>
                    </a:p>
                  </a:txBody>
                  <a:tcPr anchor="ctr"/>
                </a:tc>
                <a:extLst>
                  <a:ext uri="{0D108BD9-81ED-4DB2-BD59-A6C34878D82A}">
                    <a16:rowId xmlns="" xmlns:a16="http://schemas.microsoft.com/office/drawing/2014/main" val="2718788637"/>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Primary Outcome: eGFR Decline ≥50%, ESKD, Renal Death, or CV  Death</a:t>
                      </a:r>
                    </a:p>
                  </a:txBody>
                  <a:tcPr marT="0" marB="0" anchor="ctr">
                    <a:lnB w="12700" cmpd="sng">
                      <a:noFill/>
                    </a:lnB>
                    <a:solidFill>
                      <a:schemeClr val="bg1">
                        <a:lumMod val="85000"/>
                      </a:schemeClr>
                    </a:solidFill>
                  </a:tcPr>
                </a:tc>
                <a:tc hMerge="1">
                  <a:txBody>
                    <a:bodyPr/>
                    <a:lstStyle/>
                    <a:p>
                      <a:pPr algn="ctr"/>
                      <a:endParaRPr lang="en-US" sz="1200">
                        <a:solidFill>
                          <a:schemeClr val="tx1"/>
                        </a:solidFill>
                      </a:endParaRPr>
                    </a:p>
                  </a:txBody>
                  <a:tcPr marT="0" marB="0">
                    <a:lnB w="12700" cmpd="sng">
                      <a:noFill/>
                    </a:lnB>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tx1"/>
                        </a:solidFill>
                      </a:endParaRPr>
                    </a:p>
                  </a:txBody>
                  <a:tcPr marT="0" marB="0">
                    <a:lnB w="12700" cmpd="sng">
                      <a:noFill/>
                    </a:lnB>
                  </a:tcPr>
                </a:tc>
                <a:tc hMerge="1">
                  <a:txBody>
                    <a:bodyPr/>
                    <a:lstStyle/>
                    <a:p>
                      <a:pPr algn="ctr"/>
                      <a:endParaRPr lang="en-US" sz="1200">
                        <a:solidFill>
                          <a:schemeClr val="tx1"/>
                        </a:solidFill>
                      </a:endParaRPr>
                    </a:p>
                  </a:txBody>
                  <a:tcPr marT="0" marB="0">
                    <a:lnB w="12700" cmpd="sng">
                      <a:noFill/>
                    </a:lnB>
                  </a:tcPr>
                </a:tc>
                <a:extLst>
                  <a:ext uri="{0D108BD9-81ED-4DB2-BD59-A6C34878D82A}">
                    <a16:rowId xmlns="" xmlns:a16="http://schemas.microsoft.com/office/drawing/2014/main" val="4124725510"/>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197/2152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312/2152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(0.51, 0.72)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016831618"/>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106/1339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175/1355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(0.48, 0.78)</a:t>
                      </a:r>
                    </a:p>
                  </a:txBody>
                  <a:tcPr marL="9525" marR="9525" marT="9525" marB="0" anchor="ctr">
                    <a:lnT w="12700" cmpd="sng">
                      <a:noFill/>
                    </a:lnT>
                    <a:lnB w="12700" cmpd="sng">
                      <a:noFill/>
                    </a:lnB>
                    <a:noFill/>
                  </a:tcPr>
                </a:tc>
                <a:tc>
                  <a:txBody>
                    <a:bodyPr/>
                    <a:lstStyle/>
                    <a:p>
                      <a:pPr algn="ctr"/>
                      <a:r>
                        <a:rPr lang="en-US" sz="1200">
                          <a:solidFill>
                            <a:schemeClr val="tx1"/>
                          </a:solidFill>
                        </a:rPr>
                        <a:t>0.90</a:t>
                      </a:r>
                    </a:p>
                  </a:txBody>
                  <a:tcPr marT="0" marB="0" anchor="ctr">
                    <a:lnT w="12700" cmpd="sng">
                      <a:noFill/>
                    </a:lnT>
                    <a:lnB w="12700" cmpd="sng">
                      <a:noFill/>
                    </a:lnB>
                    <a:noFill/>
                  </a:tcPr>
                </a:tc>
                <a:extLst>
                  <a:ext uri="{0D108BD9-81ED-4DB2-BD59-A6C34878D82A}">
                    <a16:rowId xmlns="" xmlns:a16="http://schemas.microsoft.com/office/drawing/2014/main" val="1269324923"/>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91/813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137/797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(0.47, 0.79)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266037894"/>
                  </a:ext>
                </a:extLst>
              </a:tr>
              <a:tr h="232557">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chemeClr val="tx1"/>
                          </a:solidFill>
                          <a:effectLst/>
                          <a:uLnTx/>
                          <a:uFillTx/>
                          <a:latin typeface="+mn-lt"/>
                          <a:ea typeface="+mn-ea"/>
                          <a:cs typeface="+mn-cs"/>
                        </a:rPr>
                        <a:t>Secondary Outcome: eGFR Decline ≥50%, ESKD, or Renal Death</a:t>
                      </a: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1877038845"/>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142/2152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243/2152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0.56 (0.45, 0.68)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36894236"/>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154/1355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0.61 (0.47, 0.79)</a:t>
                      </a:r>
                    </a:p>
                  </a:txBody>
                  <a:tcPr marL="9525" marR="9525" marT="9525" marB="0" anchor="ctr">
                    <a:lnT w="12700" cmpd="sng">
                      <a:noFill/>
                    </a:lnT>
                    <a:lnB w="12700" cmpd="sng">
                      <a:noFill/>
                    </a:lnB>
                    <a:noFill/>
                  </a:tcPr>
                </a:tc>
                <a:tc>
                  <a:txBody>
                    <a:bodyPr/>
                    <a:lstStyle/>
                    <a:p>
                      <a:pPr algn="ctr"/>
                      <a:r>
                        <a:rPr lang="en-US" sz="1200">
                          <a:solidFill>
                            <a:schemeClr val="tx1"/>
                          </a:solidFill>
                        </a:rPr>
                        <a:t>0.29</a:t>
                      </a:r>
                    </a:p>
                  </a:txBody>
                  <a:tcPr marT="0" marB="0" anchor="ctr">
                    <a:lnT w="12700" cmpd="sng">
                      <a:noFill/>
                    </a:lnT>
                    <a:lnB w="12700" cmpd="sng">
                      <a:noFill/>
                    </a:lnB>
                    <a:noFill/>
                  </a:tcPr>
                </a:tc>
                <a:extLst>
                  <a:ext uri="{0D108BD9-81ED-4DB2-BD59-A6C34878D82A}">
                    <a16:rowId xmlns="" xmlns:a16="http://schemas.microsoft.com/office/drawing/2014/main" val="58297331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49/813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89/797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0.49 (0.34, 0.69)</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1250169756"/>
                  </a:ext>
                </a:extLst>
              </a:tr>
              <a:tr h="232557">
                <a:tc gridSpan="6">
                  <a:txBody>
                    <a:bodyPr/>
                    <a:lstStyle/>
                    <a:p>
                      <a:r>
                        <a:rPr kumimoji="0" lang="en-GB" sz="1200" b="1" i="0" u="none" strike="noStrike" kern="1200" cap="none" spc="0" normalizeH="0" baseline="0" noProof="0">
                          <a:ln>
                            <a:noFill/>
                          </a:ln>
                          <a:solidFill>
                            <a:schemeClr val="tx1"/>
                          </a:solidFill>
                          <a:effectLst/>
                          <a:uLnTx/>
                          <a:uFillTx/>
                          <a:latin typeface="+mn-lt"/>
                          <a:ea typeface="+mn-ea"/>
                          <a:cs typeface="+mn-cs"/>
                        </a:rPr>
                        <a:t>Secondary Outcome: </a:t>
                      </a:r>
                      <a:r>
                        <a:rPr lang="en-US" sz="1200" b="1">
                          <a:solidFill>
                            <a:schemeClr val="tx1"/>
                          </a:solidFill>
                        </a:rPr>
                        <a:t>CV Death or </a:t>
                      </a:r>
                      <a:r>
                        <a:rPr lang="en-US" sz="1200" b="1" err="1">
                          <a:solidFill>
                            <a:schemeClr val="tx1"/>
                          </a:solidFill>
                        </a:rPr>
                        <a:t>hHF</a:t>
                      </a:r>
                      <a:endParaRPr lang="en-US" sz="1200" b="1">
                        <a:solidFill>
                          <a:schemeClr val="tx1"/>
                        </a:solidFill>
                      </a:endParaRP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63549482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100/2152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138/2152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0.71 (0.55, 0.92)</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330977106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24/1339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36/1355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0.67 (0.40, 1.13)</a:t>
                      </a:r>
                    </a:p>
                  </a:txBody>
                  <a:tcPr marL="9525" marR="9525" marT="9525" marB="0" anchor="ctr">
                    <a:lnT w="12700" cmpd="sng">
                      <a:noFill/>
                    </a:lnT>
                    <a:lnB w="12700" cmpd="sng">
                      <a:noFill/>
                    </a:lnB>
                    <a:noFill/>
                  </a:tcPr>
                </a:tc>
                <a:tc>
                  <a:txBody>
                    <a:bodyPr/>
                    <a:lstStyle/>
                    <a:p>
                      <a:pPr algn="ctr"/>
                      <a:r>
                        <a:rPr lang="en-US" sz="1200">
                          <a:solidFill>
                            <a:schemeClr val="tx1"/>
                          </a:solidFill>
                        </a:rPr>
                        <a:t>0.88</a:t>
                      </a:r>
                    </a:p>
                  </a:txBody>
                  <a:tcPr marT="0" marB="0" anchor="ctr">
                    <a:lnT w="12700" cmpd="sng">
                      <a:noFill/>
                    </a:lnT>
                    <a:lnB w="12700" cmpd="sng">
                      <a:noFill/>
                    </a:lnB>
                    <a:noFill/>
                  </a:tcPr>
                </a:tc>
                <a:extLst>
                  <a:ext uri="{0D108BD9-81ED-4DB2-BD59-A6C34878D82A}">
                    <a16:rowId xmlns="" xmlns:a16="http://schemas.microsoft.com/office/drawing/2014/main" val="266997088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76/813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102/797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(0.52, 0.94)</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126253056"/>
                  </a:ext>
                </a:extLst>
              </a:tr>
              <a:tr h="232557">
                <a:tc gridSpan="6">
                  <a:txBody>
                    <a:bodyPr/>
                    <a:lstStyle/>
                    <a:p>
                      <a:r>
                        <a:rPr kumimoji="0" lang="en-GB" sz="1200" b="1" i="0" u="none" strike="noStrike" kern="1200" cap="none" spc="0" normalizeH="0" baseline="0" noProof="0" dirty="0">
                          <a:ln>
                            <a:noFill/>
                          </a:ln>
                          <a:solidFill>
                            <a:schemeClr val="tx1"/>
                          </a:solidFill>
                          <a:effectLst/>
                          <a:uLnTx/>
                          <a:uFillTx/>
                          <a:latin typeface="+mn-lt"/>
                          <a:ea typeface="+mn-ea"/>
                          <a:cs typeface="+mn-cs"/>
                        </a:rPr>
                        <a:t>Secondary Outcome: </a:t>
                      </a:r>
                      <a:r>
                        <a:rPr lang="en-US" sz="1200" b="1" dirty="0">
                          <a:solidFill>
                            <a:schemeClr val="tx1"/>
                          </a:solidFill>
                          <a:highlight>
                            <a:srgbClr val="FFFF00"/>
                          </a:highlight>
                        </a:rPr>
                        <a:t>All-cause Mortality</a:t>
                      </a:r>
                    </a:p>
                  </a:txBody>
                  <a:tcPr marT="0" marB="0" anchor="ctr">
                    <a:lnT w="12700" cmpd="sng">
                      <a:noFill/>
                    </a:lnT>
                    <a:lnB w="12700" cmpd="sng">
                      <a:noFill/>
                    </a:lnB>
                    <a:solidFill>
                      <a:schemeClr val="bg1">
                        <a:lumMod val="85000"/>
                      </a:schemeClr>
                    </a:solidFill>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endParaRPr lang="en-US"/>
                    </a:p>
                  </a:txBody>
                  <a:tcPr>
                    <a:lnT w="12700" cmpd="sng">
                      <a:noFill/>
                    </a:lnT>
                  </a:tcPr>
                </a:tc>
                <a:tc hMerge="1">
                  <a:txBody>
                    <a:bodyPr/>
                    <a:lstStyle/>
                    <a:p>
                      <a:endParaRPr lang="en-US"/>
                    </a:p>
                  </a:txBody>
                  <a:tcPr>
                    <a:lnT w="12700" cmpd="sng">
                      <a:noFill/>
                    </a:lnT>
                  </a:tcPr>
                </a:tc>
                <a:tc hMerge="1">
                  <a:txBody>
                    <a:bodyPr/>
                    <a:lstStyle/>
                    <a:p>
                      <a:pPr algn="ctr" rtl="0" fontAlgn="ctr"/>
                      <a:endParaRPr lang="en-US" sz="1200" b="0" i="0" u="none" strike="noStrike">
                        <a:solidFill>
                          <a:schemeClr val="tx1"/>
                        </a:solidFill>
                        <a:effectLst/>
                        <a:latin typeface="Arial" panose="020B0604020202020204" pitchFamily="34" charset="0"/>
                      </a:endParaRPr>
                    </a:p>
                  </a:txBody>
                  <a:tcPr marL="9525" marR="9525" marT="9525" marB="0" anchor="ctr">
                    <a:lnT w="12700" cmpd="sng">
                      <a:noFill/>
                    </a:lnT>
                    <a:lnB w="12700" cmpd="sng">
                      <a:noFill/>
                    </a:lnB>
                  </a:tcPr>
                </a:tc>
                <a:tc hMerge="1">
                  <a:txBody>
                    <a:bodyPr/>
                    <a:lstStyle/>
                    <a:p>
                      <a:pPr algn="ctr"/>
                      <a:endParaRPr lang="en-US" sz="1200">
                        <a:solidFill>
                          <a:schemeClr val="tx1"/>
                        </a:solidFill>
                      </a:endParaRPr>
                    </a:p>
                  </a:txBody>
                  <a:tcPr marT="0" marB="0">
                    <a:lnT w="12700" cmpd="sng">
                      <a:noFill/>
                    </a:lnT>
                    <a:lnB w="12700" cmpd="sng">
                      <a:noFill/>
                    </a:lnB>
                  </a:tcPr>
                </a:tc>
                <a:extLst>
                  <a:ext uri="{0D108BD9-81ED-4DB2-BD59-A6C34878D82A}">
                    <a16:rowId xmlns="" xmlns:a16="http://schemas.microsoft.com/office/drawing/2014/main" val="2827644342"/>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Overall</a:t>
                      </a:r>
                      <a:r>
                        <a:rPr kumimoji="0" lang="en-GB" sz="1200" b="0" i="0" u="none" strike="noStrike" kern="1200" cap="none" spc="0" normalizeH="0" baseline="30000" noProof="0">
                          <a:ln>
                            <a:noFill/>
                          </a:ln>
                          <a:solidFill>
                            <a:schemeClr val="tx1"/>
                          </a:solidFill>
                          <a:effectLst/>
                          <a:uLnTx/>
                          <a:uFillTx/>
                          <a:latin typeface="+mn-lt"/>
                          <a:ea typeface="+mn-ea"/>
                          <a:cs typeface="+mn-cs"/>
                        </a:rPr>
                        <a:t>1</a:t>
                      </a: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101/2152</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146/2152</a:t>
                      </a:r>
                    </a:p>
                  </a:txBody>
                  <a:tcPr marL="9525" marR="9525" marT="9525" marB="0" anchor="ctr">
                    <a:lnB w="12700" cmpd="sng">
                      <a:noFill/>
                    </a:lnB>
                    <a:noFill/>
                  </a:tcPr>
                </a:tc>
                <a:tc>
                  <a:txBody>
                    <a:bodyPr/>
                    <a:lstStyle/>
                    <a:p>
                      <a:pPr algn="ctr"/>
                      <a:endParaRPr lang="en-US" sz="1200">
                        <a:solidFill>
                          <a:schemeClr val="tx1"/>
                        </a:solidFill>
                      </a:endParaRPr>
                    </a:p>
                  </a:txBody>
                  <a:tcPr marT="0" marB="0" anchor="ctr">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0.69 (0.53, 0.88)</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2044903139"/>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Without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33/1339</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53/1355</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0.63 (0.41, 0.98)</a:t>
                      </a:r>
                    </a:p>
                  </a:txBody>
                  <a:tcPr marL="9525" marR="9525" marT="9525" marB="0" anchor="ctr">
                    <a:lnT w="12700" cmpd="sng">
                      <a:noFill/>
                    </a:lnT>
                    <a:lnB w="12700" cmpd="sng">
                      <a:noFill/>
                    </a:lnB>
                    <a:noFill/>
                  </a:tcPr>
                </a:tc>
                <a:tc>
                  <a:txBody>
                    <a:bodyPr/>
                    <a:lstStyle/>
                    <a:p>
                      <a:pPr algn="ctr"/>
                      <a:r>
                        <a:rPr lang="en-US" sz="1200">
                          <a:solidFill>
                            <a:schemeClr val="tx1"/>
                          </a:solidFill>
                        </a:rPr>
                        <a:t>0.71</a:t>
                      </a:r>
                    </a:p>
                  </a:txBody>
                  <a:tcPr marT="0" marB="0" anchor="ctr">
                    <a:lnT w="12700" cmpd="sng">
                      <a:noFill/>
                    </a:lnT>
                    <a:lnB w="12700" cmpd="sng">
                      <a:noFill/>
                    </a:lnB>
                    <a:noFill/>
                  </a:tcPr>
                </a:tc>
                <a:extLst>
                  <a:ext uri="{0D108BD9-81ED-4DB2-BD59-A6C34878D82A}">
                    <a16:rowId xmlns="" xmlns:a16="http://schemas.microsoft.com/office/drawing/2014/main" val="3634356987"/>
                  </a:ext>
                </a:extLst>
              </a:tr>
              <a:tr h="232557">
                <a:tc>
                  <a:txBody>
                    <a:bodyPr/>
                    <a:lstStyle/>
                    <a:p>
                      <a:pPr marL="0" marR="0" lvl="0" indent="11430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chemeClr val="tx1"/>
                          </a:solidFill>
                          <a:effectLst/>
                          <a:uLnTx/>
                          <a:uFillTx/>
                          <a:latin typeface="+mn-lt"/>
                          <a:ea typeface="+mn-ea"/>
                          <a:cs typeface="+mn-cs"/>
                        </a:rPr>
                        <a:t>With CVD</a:t>
                      </a:r>
                      <a:r>
                        <a:rPr kumimoji="0" lang="en-GB" sz="1200" b="0" i="0" u="none" strike="noStrike" kern="1200" cap="none" spc="0" normalizeH="0" baseline="30000" noProof="0">
                          <a:ln>
                            <a:noFill/>
                          </a:ln>
                          <a:solidFill>
                            <a:schemeClr val="tx1"/>
                          </a:solidFill>
                          <a:effectLst/>
                          <a:uLnTx/>
                          <a:uFillTx/>
                          <a:latin typeface="+mn-lt"/>
                          <a:ea typeface="+mn-ea"/>
                          <a:cs typeface="+mn-cs"/>
                        </a:rPr>
                        <a:t>2</a:t>
                      </a:r>
                      <a:endParaRPr kumimoji="0" lang="en-GB" sz="1200" b="0" i="0" u="none" strike="noStrike" kern="1200" cap="none" spc="0" normalizeH="0" baseline="0" noProof="0">
                        <a:ln>
                          <a:noFill/>
                        </a:ln>
                        <a:solidFill>
                          <a:schemeClr val="tx1"/>
                        </a:solidFill>
                        <a:effectLst/>
                        <a:uLnTx/>
                        <a:uFillTx/>
                        <a:latin typeface="+mn-lt"/>
                        <a:ea typeface="+mn-ea"/>
                        <a:cs typeface="+mn-cs"/>
                      </a:endParaRPr>
                    </a:p>
                  </a:txBody>
                  <a:tcPr marT="0"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68/813</a:t>
                      </a:r>
                    </a:p>
                  </a:txBody>
                  <a:tcPr marL="9525" marR="9525" marT="9525" marB="0" anchor="ctr">
                    <a:lnT w="12700" cmpd="sng">
                      <a:noFill/>
                    </a:lnT>
                    <a:lnB w="12700" cmpd="sng">
                      <a:noFill/>
                    </a:lnB>
                    <a:noFill/>
                  </a:tcPr>
                </a:tc>
                <a:tc>
                  <a:txBody>
                    <a:bodyPr/>
                    <a:lstStyle/>
                    <a:p>
                      <a:pPr algn="ctr" rtl="0" fontAlgn="ctr"/>
                      <a:r>
                        <a:rPr lang="en-US" sz="1200" b="0" i="0" u="none" strike="noStrike">
                          <a:solidFill>
                            <a:schemeClr val="tx1"/>
                          </a:solidFill>
                          <a:effectLst/>
                          <a:latin typeface="Arial" panose="020B0604020202020204" pitchFamily="34" charset="0"/>
                        </a:rPr>
                        <a:t>93/797</a:t>
                      </a:r>
                    </a:p>
                  </a:txBody>
                  <a:tcPr marL="9525" marR="9525" marT="9525" marB="0" anchor="ctr">
                    <a:lnT w="12700" cmpd="sng">
                      <a:noFill/>
                    </a:lnT>
                    <a:lnB w="12700" cmpd="sng">
                      <a:noFill/>
                    </a:lnB>
                    <a:noFill/>
                  </a:tcPr>
                </a:tc>
                <a:tc>
                  <a:txBody>
                    <a:bodyPr/>
                    <a:lstStyle/>
                    <a:p>
                      <a:pPr algn="ctr"/>
                      <a:endParaRPr lang="en-US" sz="1200">
                        <a:solidFill>
                          <a:schemeClr val="tx1"/>
                        </a:solidFill>
                      </a:endParaRPr>
                    </a:p>
                  </a:txBody>
                  <a:tcPr marT="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0" fontAlgn="ctr"/>
                      <a:r>
                        <a:rPr lang="en-US" sz="1200" b="0" i="0" u="none" strike="noStrike">
                          <a:solidFill>
                            <a:schemeClr val="tx1"/>
                          </a:solidFill>
                          <a:effectLst/>
                          <a:latin typeface="Arial" panose="020B0604020202020204" pitchFamily="34" charset="0"/>
                        </a:rPr>
                        <a:t>0.70 (0.51, 0.95)</a:t>
                      </a:r>
                    </a:p>
                  </a:txBody>
                  <a:tcPr marL="9525" marR="9525" marT="9525" marB="0" anchor="ctr">
                    <a:lnT w="12700" cmpd="sng">
                      <a:noFill/>
                    </a:lnT>
                    <a:lnB w="12700" cmpd="sng">
                      <a:noFill/>
                    </a:lnB>
                    <a:noFill/>
                  </a:tcPr>
                </a:tc>
                <a:tc>
                  <a:txBody>
                    <a:bodyPr/>
                    <a:lstStyle/>
                    <a:p>
                      <a:pPr algn="ctr"/>
                      <a:endParaRPr lang="en-US" sz="1200" dirty="0">
                        <a:solidFill>
                          <a:schemeClr val="tx1"/>
                        </a:solidFill>
                      </a:endParaRPr>
                    </a:p>
                  </a:txBody>
                  <a:tcPr marT="0" marB="0" anchor="ctr">
                    <a:lnT w="12700" cmpd="sng">
                      <a:noFill/>
                    </a:lnT>
                    <a:lnB w="12700" cmpd="sng">
                      <a:noFill/>
                    </a:lnB>
                    <a:noFill/>
                  </a:tcPr>
                </a:tc>
                <a:extLst>
                  <a:ext uri="{0D108BD9-81ED-4DB2-BD59-A6C34878D82A}">
                    <a16:rowId xmlns="" xmlns:a16="http://schemas.microsoft.com/office/drawing/2014/main" val="4238850807"/>
                  </a:ext>
                </a:extLst>
              </a:tr>
            </a:tbl>
          </a:graphicData>
        </a:graphic>
      </p:graphicFrame>
      <p:grpSp>
        <p:nvGrpSpPr>
          <p:cNvPr id="7" name="Group 6">
            <a:extLst>
              <a:ext uri="{FF2B5EF4-FFF2-40B4-BE49-F238E27FC236}">
                <a16:creationId xmlns="" xmlns:a16="http://schemas.microsoft.com/office/drawing/2014/main" id="{A151C260-B8FD-4AEF-88D4-6182CC69FBCD}"/>
              </a:ext>
            </a:extLst>
          </p:cNvPr>
          <p:cNvGrpSpPr/>
          <p:nvPr/>
        </p:nvGrpSpPr>
        <p:grpSpPr>
          <a:xfrm>
            <a:off x="5074721" y="1909921"/>
            <a:ext cx="3566527" cy="4536921"/>
            <a:chOff x="5074713" y="1909916"/>
            <a:chExt cx="3566526" cy="4536921"/>
          </a:xfrm>
        </p:grpSpPr>
        <p:cxnSp>
          <p:nvCxnSpPr>
            <p:cNvPr id="154" name="Straight Connector 153">
              <a:extLst>
                <a:ext uri="{FF2B5EF4-FFF2-40B4-BE49-F238E27FC236}">
                  <a16:creationId xmlns="" xmlns:a16="http://schemas.microsoft.com/office/drawing/2014/main" id="{2DF82E8F-C72D-4E27-B414-C58643536DB3}"/>
                </a:ext>
              </a:extLst>
            </p:cNvPr>
            <p:cNvCxnSpPr>
              <a:cxnSpLocks/>
            </p:cNvCxnSpPr>
            <p:nvPr/>
          </p:nvCxnSpPr>
          <p:spPr>
            <a:xfrm>
              <a:off x="5263830" y="5830776"/>
              <a:ext cx="31924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 xmlns:a16="http://schemas.microsoft.com/office/drawing/2014/main" id="{19474781-0A16-480F-88FF-FCA4EA6B940F}"/>
                </a:ext>
              </a:extLst>
            </p:cNvPr>
            <p:cNvCxnSpPr/>
            <p:nvPr/>
          </p:nvCxnSpPr>
          <p:spPr>
            <a:xfrm>
              <a:off x="526383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 xmlns:a16="http://schemas.microsoft.com/office/drawing/2014/main" id="{991FC297-5899-405D-BB66-43454D7D4653}"/>
                </a:ext>
              </a:extLst>
            </p:cNvPr>
            <p:cNvCxnSpPr/>
            <p:nvPr/>
          </p:nvCxnSpPr>
          <p:spPr>
            <a:xfrm>
              <a:off x="582030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 xmlns:a16="http://schemas.microsoft.com/office/drawing/2014/main" id="{B40B38B1-BB05-4E93-96BA-B472E1F303EB}"/>
                </a:ext>
              </a:extLst>
            </p:cNvPr>
            <p:cNvCxnSpPr/>
            <p:nvPr/>
          </p:nvCxnSpPr>
          <p:spPr>
            <a:xfrm>
              <a:off x="622437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 xmlns:a16="http://schemas.microsoft.com/office/drawing/2014/main" id="{3C11162B-3C32-4A62-8688-B2E7CF8618BA}"/>
                </a:ext>
              </a:extLst>
            </p:cNvPr>
            <p:cNvCxnSpPr/>
            <p:nvPr/>
          </p:nvCxnSpPr>
          <p:spPr>
            <a:xfrm>
              <a:off x="6995677"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 xmlns:a16="http://schemas.microsoft.com/office/drawing/2014/main" id="{24AF406B-7DB5-41B8-9FF2-7D3FA3AE6CD2}"/>
                </a:ext>
              </a:extLst>
            </p:cNvPr>
            <p:cNvCxnSpPr/>
            <p:nvPr/>
          </p:nvCxnSpPr>
          <p:spPr>
            <a:xfrm>
              <a:off x="6790463"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 xmlns:a16="http://schemas.microsoft.com/office/drawing/2014/main" id="{5A708C51-2D3C-4F8C-8ED3-213EB40EEFCE}"/>
                </a:ext>
              </a:extLst>
            </p:cNvPr>
            <p:cNvCxnSpPr/>
            <p:nvPr/>
          </p:nvCxnSpPr>
          <p:spPr>
            <a:xfrm>
              <a:off x="7181771"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 xmlns:a16="http://schemas.microsoft.com/office/drawing/2014/main" id="{35A37675-1C17-4E86-9CE8-2E9F8B76C83F}"/>
                </a:ext>
              </a:extLst>
            </p:cNvPr>
            <p:cNvCxnSpPr/>
            <p:nvPr/>
          </p:nvCxnSpPr>
          <p:spPr>
            <a:xfrm>
              <a:off x="7329005"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 xmlns:a16="http://schemas.microsoft.com/office/drawing/2014/main" id="{F7CFAB6D-55C8-4C09-82B1-FE873EFE74DB}"/>
                </a:ext>
              </a:extLst>
            </p:cNvPr>
            <p:cNvCxnSpPr/>
            <p:nvPr/>
          </p:nvCxnSpPr>
          <p:spPr>
            <a:xfrm>
              <a:off x="7479459"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 xmlns:a16="http://schemas.microsoft.com/office/drawing/2014/main" id="{008005C4-5BA3-46DF-9B97-B3776A938D91}"/>
                </a:ext>
              </a:extLst>
            </p:cNvPr>
            <p:cNvCxnSpPr>
              <a:cxnSpLocks/>
            </p:cNvCxnSpPr>
            <p:nvPr/>
          </p:nvCxnSpPr>
          <p:spPr>
            <a:xfrm>
              <a:off x="7480514" y="1909916"/>
              <a:ext cx="0" cy="39208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AC098807-0ACC-448A-B0C9-99802ECDF922}"/>
                </a:ext>
              </a:extLst>
            </p:cNvPr>
            <p:cNvSpPr txBox="1"/>
            <p:nvPr/>
          </p:nvSpPr>
          <p:spPr>
            <a:xfrm>
              <a:off x="5074713" y="5862529"/>
              <a:ext cx="380232" cy="261610"/>
            </a:xfrm>
            <a:prstGeom prst="rect">
              <a:avLst/>
            </a:prstGeom>
            <a:noFill/>
          </p:spPr>
          <p:txBody>
            <a:bodyPr wrap="none" rtlCol="0">
              <a:spAutoFit/>
            </a:bodyPr>
            <a:lstStyle/>
            <a:p>
              <a:pPr algn="ctr">
                <a:buClr>
                  <a:srgbClr val="7F134C"/>
                </a:buClr>
              </a:pPr>
              <a:r>
                <a:rPr lang="en-US" sz="1100">
                  <a:solidFill>
                    <a:srgbClr val="000000"/>
                  </a:solidFill>
                </a:rPr>
                <a:t>0.2</a:t>
              </a:r>
            </a:p>
          </p:txBody>
        </p:sp>
        <p:sp>
          <p:nvSpPr>
            <p:cNvPr id="167" name="TextBox 166">
              <a:extLst>
                <a:ext uri="{FF2B5EF4-FFF2-40B4-BE49-F238E27FC236}">
                  <a16:creationId xmlns="" xmlns:a16="http://schemas.microsoft.com/office/drawing/2014/main" id="{5772F4C1-96F9-4C8C-9AF5-BA2D561D8895}"/>
                </a:ext>
              </a:extLst>
            </p:cNvPr>
            <p:cNvSpPr txBox="1"/>
            <p:nvPr/>
          </p:nvSpPr>
          <p:spPr>
            <a:xfrm>
              <a:off x="6336957" y="5862529"/>
              <a:ext cx="380232" cy="261610"/>
            </a:xfrm>
            <a:prstGeom prst="rect">
              <a:avLst/>
            </a:prstGeom>
            <a:noFill/>
          </p:spPr>
          <p:txBody>
            <a:bodyPr wrap="none" rtlCol="0">
              <a:spAutoFit/>
            </a:bodyPr>
            <a:lstStyle/>
            <a:p>
              <a:pPr algn="ctr">
                <a:buClr>
                  <a:srgbClr val="7F134C"/>
                </a:buClr>
              </a:pPr>
              <a:r>
                <a:rPr lang="en-US" sz="1100">
                  <a:solidFill>
                    <a:srgbClr val="000000"/>
                  </a:solidFill>
                </a:rPr>
                <a:t>0.5</a:t>
              </a:r>
            </a:p>
          </p:txBody>
        </p:sp>
        <p:sp>
          <p:nvSpPr>
            <p:cNvPr id="168" name="TextBox 167">
              <a:extLst>
                <a:ext uri="{FF2B5EF4-FFF2-40B4-BE49-F238E27FC236}">
                  <a16:creationId xmlns="" xmlns:a16="http://schemas.microsoft.com/office/drawing/2014/main" id="{DCFAD108-EDA2-4EF0-81D4-69EF7C3EDAE4}"/>
                </a:ext>
              </a:extLst>
            </p:cNvPr>
            <p:cNvSpPr txBox="1"/>
            <p:nvPr/>
          </p:nvSpPr>
          <p:spPr>
            <a:xfrm>
              <a:off x="7294970" y="5862529"/>
              <a:ext cx="380232" cy="261610"/>
            </a:xfrm>
            <a:prstGeom prst="rect">
              <a:avLst/>
            </a:prstGeom>
            <a:noFill/>
          </p:spPr>
          <p:txBody>
            <a:bodyPr wrap="none" rtlCol="0">
              <a:spAutoFit/>
            </a:bodyPr>
            <a:lstStyle/>
            <a:p>
              <a:pPr algn="ctr">
                <a:buClr>
                  <a:srgbClr val="7F134C"/>
                </a:buClr>
              </a:pPr>
              <a:r>
                <a:rPr lang="en-US" sz="1100">
                  <a:solidFill>
                    <a:srgbClr val="000000"/>
                  </a:solidFill>
                </a:rPr>
                <a:t>1.0</a:t>
              </a:r>
            </a:p>
          </p:txBody>
        </p:sp>
        <p:sp>
          <p:nvSpPr>
            <p:cNvPr id="169" name="TextBox 168">
              <a:extLst>
                <a:ext uri="{FF2B5EF4-FFF2-40B4-BE49-F238E27FC236}">
                  <a16:creationId xmlns="" xmlns:a16="http://schemas.microsoft.com/office/drawing/2014/main" id="{E41CBCD2-5A19-4CA4-8825-D8B387F44676}"/>
                </a:ext>
              </a:extLst>
            </p:cNvPr>
            <p:cNvSpPr txBox="1"/>
            <p:nvPr/>
          </p:nvSpPr>
          <p:spPr>
            <a:xfrm>
              <a:off x="8244110" y="5862529"/>
              <a:ext cx="380232" cy="261610"/>
            </a:xfrm>
            <a:prstGeom prst="rect">
              <a:avLst/>
            </a:prstGeom>
            <a:noFill/>
          </p:spPr>
          <p:txBody>
            <a:bodyPr wrap="none" rtlCol="0">
              <a:spAutoFit/>
            </a:bodyPr>
            <a:lstStyle/>
            <a:p>
              <a:pPr algn="ctr">
                <a:buClr>
                  <a:srgbClr val="7F134C"/>
                </a:buClr>
              </a:pPr>
              <a:r>
                <a:rPr lang="en-US" sz="1100">
                  <a:solidFill>
                    <a:srgbClr val="000000"/>
                  </a:solidFill>
                </a:rPr>
                <a:t>2.0</a:t>
              </a:r>
            </a:p>
          </p:txBody>
        </p:sp>
        <p:sp>
          <p:nvSpPr>
            <p:cNvPr id="170" name="TextBox 169">
              <a:extLst>
                <a:ext uri="{FF2B5EF4-FFF2-40B4-BE49-F238E27FC236}">
                  <a16:creationId xmlns="" xmlns:a16="http://schemas.microsoft.com/office/drawing/2014/main" id="{F9D8F513-7EB1-4E0F-A957-F1FFFEE16DF8}"/>
                </a:ext>
              </a:extLst>
            </p:cNvPr>
            <p:cNvSpPr txBox="1"/>
            <p:nvPr/>
          </p:nvSpPr>
          <p:spPr>
            <a:xfrm>
              <a:off x="7469123" y="6185227"/>
              <a:ext cx="1172116" cy="261610"/>
            </a:xfrm>
            <a:prstGeom prst="rect">
              <a:avLst/>
            </a:prstGeom>
            <a:noFill/>
          </p:spPr>
          <p:txBody>
            <a:bodyPr wrap="none" rtlCol="0">
              <a:spAutoFit/>
            </a:bodyPr>
            <a:lstStyle/>
            <a:p>
              <a:pPr>
                <a:buClr>
                  <a:srgbClr val="7F134C"/>
                </a:buClr>
              </a:pPr>
              <a:r>
                <a:rPr lang="en-US" sz="1100" b="1">
                  <a:solidFill>
                    <a:srgbClr val="000000"/>
                  </a:solidFill>
                </a:rPr>
                <a:t>Placebo Better</a:t>
              </a:r>
            </a:p>
          </p:txBody>
        </p:sp>
        <p:sp>
          <p:nvSpPr>
            <p:cNvPr id="171" name="TextBox 170">
              <a:extLst>
                <a:ext uri="{FF2B5EF4-FFF2-40B4-BE49-F238E27FC236}">
                  <a16:creationId xmlns="" xmlns:a16="http://schemas.microsoft.com/office/drawing/2014/main" id="{CABD34B0-28E7-4860-B73F-04652D6912F0}"/>
                </a:ext>
              </a:extLst>
            </p:cNvPr>
            <p:cNvSpPr txBox="1"/>
            <p:nvPr/>
          </p:nvSpPr>
          <p:spPr>
            <a:xfrm>
              <a:off x="6015556" y="6185227"/>
              <a:ext cx="1507144" cy="261610"/>
            </a:xfrm>
            <a:prstGeom prst="rect">
              <a:avLst/>
            </a:prstGeom>
            <a:noFill/>
          </p:spPr>
          <p:txBody>
            <a:bodyPr wrap="none" rtlCol="0">
              <a:spAutoFit/>
            </a:bodyPr>
            <a:lstStyle/>
            <a:p>
              <a:pPr algn="ctr">
                <a:buClr>
                  <a:srgbClr val="7F134C"/>
                </a:buClr>
              </a:pPr>
              <a:r>
                <a:rPr lang="en-US" sz="1100" b="1">
                  <a:solidFill>
                    <a:srgbClr val="000000"/>
                  </a:solidFill>
                </a:rPr>
                <a:t>Dapagliflozin Better</a:t>
              </a:r>
            </a:p>
          </p:txBody>
        </p:sp>
        <p:cxnSp>
          <p:nvCxnSpPr>
            <p:cNvPr id="172" name="Straight Arrow Connector 171">
              <a:extLst>
                <a:ext uri="{FF2B5EF4-FFF2-40B4-BE49-F238E27FC236}">
                  <a16:creationId xmlns="" xmlns:a16="http://schemas.microsoft.com/office/drawing/2014/main" id="{C092398D-C702-488A-A8AC-6383B151DDDA}"/>
                </a:ext>
              </a:extLst>
            </p:cNvPr>
            <p:cNvCxnSpPr/>
            <p:nvPr/>
          </p:nvCxnSpPr>
          <p:spPr>
            <a:xfrm>
              <a:off x="7522699" y="6153985"/>
              <a:ext cx="100594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 xmlns:a16="http://schemas.microsoft.com/office/drawing/2014/main" id="{26A48535-B5AA-4C43-A8AB-A63DBDB7AA28}"/>
                </a:ext>
              </a:extLst>
            </p:cNvPr>
            <p:cNvCxnSpPr>
              <a:cxnSpLocks/>
            </p:cNvCxnSpPr>
            <p:nvPr/>
          </p:nvCxnSpPr>
          <p:spPr>
            <a:xfrm flipH="1">
              <a:off x="6066149" y="6153985"/>
              <a:ext cx="13634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 xmlns:a16="http://schemas.microsoft.com/office/drawing/2014/main" id="{258B9C1A-AC37-439B-A03A-4D3524B730A7}"/>
                </a:ext>
              </a:extLst>
            </p:cNvPr>
            <p:cNvCxnSpPr/>
            <p:nvPr/>
          </p:nvCxnSpPr>
          <p:spPr>
            <a:xfrm>
              <a:off x="6529280" y="5830776"/>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 xmlns:a16="http://schemas.microsoft.com/office/drawing/2014/main" id="{96B58EE3-C593-4B93-84E0-C3BDD0E540F7}"/>
                </a:ext>
              </a:extLst>
            </p:cNvPr>
            <p:cNvCxnSpPr/>
            <p:nvPr/>
          </p:nvCxnSpPr>
          <p:spPr>
            <a:xfrm>
              <a:off x="8437351" y="5827364"/>
              <a:ext cx="0" cy="924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8" name="Group 177">
              <a:extLst>
                <a:ext uri="{FF2B5EF4-FFF2-40B4-BE49-F238E27FC236}">
                  <a16:creationId xmlns="" xmlns:a16="http://schemas.microsoft.com/office/drawing/2014/main" id="{0D14CE50-0AEB-4404-B960-77015D0467D7}"/>
                </a:ext>
              </a:extLst>
            </p:cNvPr>
            <p:cNvGrpSpPr/>
            <p:nvPr/>
          </p:nvGrpSpPr>
          <p:grpSpPr>
            <a:xfrm>
              <a:off x="6658528" y="3952704"/>
              <a:ext cx="716692" cy="89187"/>
              <a:chOff x="10462776" y="6419015"/>
              <a:chExt cx="510024" cy="89187"/>
            </a:xfrm>
          </p:grpSpPr>
          <p:cxnSp>
            <p:nvCxnSpPr>
              <p:cNvPr id="179" name="Straight Connector 178">
                <a:extLst>
                  <a:ext uri="{FF2B5EF4-FFF2-40B4-BE49-F238E27FC236}">
                    <a16:creationId xmlns="" xmlns:a16="http://schemas.microsoft.com/office/drawing/2014/main" id="{8A586C7D-B86B-4FB9-8896-2BB47D52797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 xmlns:a16="http://schemas.microsoft.com/office/drawing/2014/main" id="{C4FDB45E-4F3E-452F-822D-3699D90D77B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 xmlns:a16="http://schemas.microsoft.com/office/drawing/2014/main" id="{EB547CBD-CBE6-48EC-ABC4-57717640837C}"/>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 xmlns:a16="http://schemas.microsoft.com/office/drawing/2014/main" id="{58CEC85E-90F2-4C97-8D0D-AADA79CC1F0D}"/>
                </a:ext>
              </a:extLst>
            </p:cNvPr>
            <p:cNvSpPr/>
            <p:nvPr/>
          </p:nvSpPr>
          <p:spPr>
            <a:xfrm>
              <a:off x="6965205" y="393344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83" name="Group 182">
              <a:extLst>
                <a:ext uri="{FF2B5EF4-FFF2-40B4-BE49-F238E27FC236}">
                  <a16:creationId xmlns="" xmlns:a16="http://schemas.microsoft.com/office/drawing/2014/main" id="{DF4746B8-C16E-42F5-B3A2-9BE597A8C566}"/>
                </a:ext>
              </a:extLst>
            </p:cNvPr>
            <p:cNvGrpSpPr/>
            <p:nvPr/>
          </p:nvGrpSpPr>
          <p:grpSpPr>
            <a:xfrm>
              <a:off x="6570265" y="2074019"/>
              <a:ext cx="462495" cy="89187"/>
              <a:chOff x="10462776" y="6419015"/>
              <a:chExt cx="510024" cy="89187"/>
            </a:xfrm>
          </p:grpSpPr>
          <p:cxnSp>
            <p:nvCxnSpPr>
              <p:cNvPr id="184" name="Straight Connector 183">
                <a:extLst>
                  <a:ext uri="{FF2B5EF4-FFF2-40B4-BE49-F238E27FC236}">
                    <a16:creationId xmlns="" xmlns:a16="http://schemas.microsoft.com/office/drawing/2014/main" id="{2B93F876-49A0-42D7-B189-88D3DC5E2CF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 xmlns:a16="http://schemas.microsoft.com/office/drawing/2014/main" id="{72002618-01F1-46AC-B307-262D0C18804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 xmlns:a16="http://schemas.microsoft.com/office/drawing/2014/main" id="{893E141F-F83B-4C01-AAA9-81B62AE85D7D}"/>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 xmlns:a16="http://schemas.microsoft.com/office/drawing/2014/main" id="{641D9EA6-3DB2-43B8-96D4-1C7935FC5EC7}"/>
                </a:ext>
              </a:extLst>
            </p:cNvPr>
            <p:cNvSpPr/>
            <p:nvPr/>
          </p:nvSpPr>
          <p:spPr>
            <a:xfrm>
              <a:off x="6754187" y="206515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93" name="Group 192">
              <a:extLst>
                <a:ext uri="{FF2B5EF4-FFF2-40B4-BE49-F238E27FC236}">
                  <a16:creationId xmlns="" xmlns:a16="http://schemas.microsoft.com/office/drawing/2014/main" id="{695EF610-1BCB-4A47-ACC7-E7E4CB90D21A}"/>
                </a:ext>
              </a:extLst>
            </p:cNvPr>
            <p:cNvGrpSpPr/>
            <p:nvPr/>
          </p:nvGrpSpPr>
          <p:grpSpPr>
            <a:xfrm>
              <a:off x="6227805" y="4177693"/>
              <a:ext cx="1419262" cy="89187"/>
              <a:chOff x="10462776" y="6419015"/>
              <a:chExt cx="510024" cy="89187"/>
            </a:xfrm>
          </p:grpSpPr>
          <p:cxnSp>
            <p:nvCxnSpPr>
              <p:cNvPr id="194" name="Straight Connector 193">
                <a:extLst>
                  <a:ext uri="{FF2B5EF4-FFF2-40B4-BE49-F238E27FC236}">
                    <a16:creationId xmlns="" xmlns:a16="http://schemas.microsoft.com/office/drawing/2014/main" id="{1646F60C-7B15-4167-9966-2BD639582EE0}"/>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 xmlns:a16="http://schemas.microsoft.com/office/drawing/2014/main" id="{518B2148-EAFA-4E53-8A36-5B090A5D36FD}"/>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 xmlns:a16="http://schemas.microsoft.com/office/drawing/2014/main" id="{02356D39-22A2-42CC-A8A6-7852312A8F05}"/>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7" name="Rectangle 196">
              <a:extLst>
                <a:ext uri="{FF2B5EF4-FFF2-40B4-BE49-F238E27FC236}">
                  <a16:creationId xmlns="" xmlns:a16="http://schemas.microsoft.com/office/drawing/2014/main" id="{248A1CBA-A862-4DAA-9A6B-F8E28C277761}"/>
                </a:ext>
              </a:extLst>
            </p:cNvPr>
            <p:cNvSpPr/>
            <p:nvPr/>
          </p:nvSpPr>
          <p:spPr>
            <a:xfrm>
              <a:off x="6876787" y="415996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03" name="Group 202">
              <a:extLst>
                <a:ext uri="{FF2B5EF4-FFF2-40B4-BE49-F238E27FC236}">
                  <a16:creationId xmlns="" xmlns:a16="http://schemas.microsoft.com/office/drawing/2014/main" id="{0C345830-AA00-4D7B-A45F-E3CA6ECAABDF}"/>
                </a:ext>
              </a:extLst>
            </p:cNvPr>
            <p:cNvGrpSpPr/>
            <p:nvPr/>
          </p:nvGrpSpPr>
          <p:grpSpPr>
            <a:xfrm>
              <a:off x="6563203" y="5336426"/>
              <a:ext cx="857912" cy="89187"/>
              <a:chOff x="10462776" y="6419015"/>
              <a:chExt cx="510024" cy="89187"/>
            </a:xfrm>
          </p:grpSpPr>
          <p:cxnSp>
            <p:nvCxnSpPr>
              <p:cNvPr id="204" name="Straight Connector 203">
                <a:extLst>
                  <a:ext uri="{FF2B5EF4-FFF2-40B4-BE49-F238E27FC236}">
                    <a16:creationId xmlns="" xmlns:a16="http://schemas.microsoft.com/office/drawing/2014/main" id="{F85C10D6-DF52-4859-919D-9B80F6661FC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 xmlns:a16="http://schemas.microsoft.com/office/drawing/2014/main" id="{D666DCDE-FEB5-4177-8CD8-67C16E2B264C}"/>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 xmlns:a16="http://schemas.microsoft.com/office/drawing/2014/main" id="{FACA1243-0A3F-47DF-A33C-2EFA6180303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7" name="Rectangle 206">
              <a:extLst>
                <a:ext uri="{FF2B5EF4-FFF2-40B4-BE49-F238E27FC236}">
                  <a16:creationId xmlns="" xmlns:a16="http://schemas.microsoft.com/office/drawing/2014/main" id="{243ACFBF-9999-4E55-97E7-7A332DAB049E}"/>
                </a:ext>
              </a:extLst>
            </p:cNvPr>
            <p:cNvSpPr/>
            <p:nvPr/>
          </p:nvSpPr>
          <p:spPr>
            <a:xfrm>
              <a:off x="6922436" y="5327563"/>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08" name="Group 207">
              <a:extLst>
                <a:ext uri="{FF2B5EF4-FFF2-40B4-BE49-F238E27FC236}">
                  <a16:creationId xmlns="" xmlns:a16="http://schemas.microsoft.com/office/drawing/2014/main" id="{B77BE9F8-168E-484B-964F-FDAB33DA0B39}"/>
                </a:ext>
              </a:extLst>
            </p:cNvPr>
            <p:cNvGrpSpPr/>
            <p:nvPr/>
          </p:nvGrpSpPr>
          <p:grpSpPr>
            <a:xfrm>
              <a:off x="6245458" y="5109900"/>
              <a:ext cx="1203901" cy="89187"/>
              <a:chOff x="10462776" y="6419015"/>
              <a:chExt cx="510024" cy="89187"/>
            </a:xfrm>
          </p:grpSpPr>
          <p:cxnSp>
            <p:nvCxnSpPr>
              <p:cNvPr id="209" name="Straight Connector 208">
                <a:extLst>
                  <a:ext uri="{FF2B5EF4-FFF2-40B4-BE49-F238E27FC236}">
                    <a16:creationId xmlns="" xmlns:a16="http://schemas.microsoft.com/office/drawing/2014/main" id="{A955EB7C-9D95-445B-AC5F-9C0771BE8AA6}"/>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 xmlns:a16="http://schemas.microsoft.com/office/drawing/2014/main" id="{1025DDEC-8BE7-4258-93E4-A2D68F878C66}"/>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 xmlns:a16="http://schemas.microsoft.com/office/drawing/2014/main" id="{487049B7-4962-4ABB-8F68-181707D9AA09}"/>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2" name="Rectangle 211">
              <a:extLst>
                <a:ext uri="{FF2B5EF4-FFF2-40B4-BE49-F238E27FC236}">
                  <a16:creationId xmlns="" xmlns:a16="http://schemas.microsoft.com/office/drawing/2014/main" id="{4462C509-4BDB-46D7-A42D-820174C5BB01}"/>
                </a:ext>
              </a:extLst>
            </p:cNvPr>
            <p:cNvSpPr/>
            <p:nvPr/>
          </p:nvSpPr>
          <p:spPr>
            <a:xfrm>
              <a:off x="6789456" y="510103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13" name="Group 212">
              <a:extLst>
                <a:ext uri="{FF2B5EF4-FFF2-40B4-BE49-F238E27FC236}">
                  <a16:creationId xmlns="" xmlns:a16="http://schemas.microsoft.com/office/drawing/2014/main" id="{A20D2BBE-140F-4C63-BB25-0352096FEE1B}"/>
                </a:ext>
              </a:extLst>
            </p:cNvPr>
            <p:cNvGrpSpPr/>
            <p:nvPr/>
          </p:nvGrpSpPr>
          <p:grpSpPr>
            <a:xfrm>
              <a:off x="6602039" y="4880611"/>
              <a:ext cx="702569" cy="89187"/>
              <a:chOff x="10462776" y="6419015"/>
              <a:chExt cx="510024" cy="89187"/>
            </a:xfrm>
          </p:grpSpPr>
          <p:cxnSp>
            <p:nvCxnSpPr>
              <p:cNvPr id="214" name="Straight Connector 213">
                <a:extLst>
                  <a:ext uri="{FF2B5EF4-FFF2-40B4-BE49-F238E27FC236}">
                    <a16:creationId xmlns="" xmlns:a16="http://schemas.microsoft.com/office/drawing/2014/main" id="{2FFA119C-3E55-4EB4-89C0-E2565D70F03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 xmlns:a16="http://schemas.microsoft.com/office/drawing/2014/main" id="{865E4424-EF9C-40F1-9016-FC4F309527E8}"/>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 xmlns:a16="http://schemas.microsoft.com/office/drawing/2014/main" id="{5ED4BBD9-B5D0-4AAB-A0EA-29987AC17A5E}"/>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17" name="Rectangle 216">
              <a:extLst>
                <a:ext uri="{FF2B5EF4-FFF2-40B4-BE49-F238E27FC236}">
                  <a16:creationId xmlns="" xmlns:a16="http://schemas.microsoft.com/office/drawing/2014/main" id="{B2F30872-42FA-4097-93E2-26E4D3F948E5}"/>
                </a:ext>
              </a:extLst>
            </p:cNvPr>
            <p:cNvSpPr/>
            <p:nvPr/>
          </p:nvSpPr>
          <p:spPr>
            <a:xfrm>
              <a:off x="6920290" y="487174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23" name="Group 222">
              <a:extLst>
                <a:ext uri="{FF2B5EF4-FFF2-40B4-BE49-F238E27FC236}">
                  <a16:creationId xmlns="" xmlns:a16="http://schemas.microsoft.com/office/drawing/2014/main" id="{ADE50BB2-9885-4287-B1A4-68A9B85E07C3}"/>
                </a:ext>
              </a:extLst>
            </p:cNvPr>
            <p:cNvGrpSpPr/>
            <p:nvPr/>
          </p:nvGrpSpPr>
          <p:grpSpPr>
            <a:xfrm flipH="1">
              <a:off x="6577324" y="4413080"/>
              <a:ext cx="833200" cy="89187"/>
              <a:chOff x="10462776" y="6419015"/>
              <a:chExt cx="510024" cy="89187"/>
            </a:xfrm>
          </p:grpSpPr>
          <p:cxnSp>
            <p:nvCxnSpPr>
              <p:cNvPr id="224" name="Straight Connector 223">
                <a:extLst>
                  <a:ext uri="{FF2B5EF4-FFF2-40B4-BE49-F238E27FC236}">
                    <a16:creationId xmlns="" xmlns:a16="http://schemas.microsoft.com/office/drawing/2014/main" id="{E4BFFC35-D1B2-4FE4-B11E-86B0EF82BEF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 xmlns:a16="http://schemas.microsoft.com/office/drawing/2014/main" id="{BF949DA8-0F88-48FE-9F77-00D61D90CD9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 xmlns:a16="http://schemas.microsoft.com/office/drawing/2014/main" id="{C42E55BB-2F0D-4DFC-A127-B4BDD09EEC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 xmlns:a16="http://schemas.microsoft.com/office/drawing/2014/main" id="{BB6E65C7-7F5A-41FA-A2ED-C0DED9D2657B}"/>
                </a:ext>
              </a:extLst>
            </p:cNvPr>
            <p:cNvSpPr/>
            <p:nvPr/>
          </p:nvSpPr>
          <p:spPr>
            <a:xfrm>
              <a:off x="6939848" y="4404184"/>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28" name="Group 227">
              <a:extLst>
                <a:ext uri="{FF2B5EF4-FFF2-40B4-BE49-F238E27FC236}">
                  <a16:creationId xmlns="" xmlns:a16="http://schemas.microsoft.com/office/drawing/2014/main" id="{E7878A79-4E1E-4E7D-A7F2-30826B8678E7}"/>
                </a:ext>
              </a:extLst>
            </p:cNvPr>
            <p:cNvGrpSpPr/>
            <p:nvPr/>
          </p:nvGrpSpPr>
          <p:grpSpPr>
            <a:xfrm>
              <a:off x="5991263" y="3489490"/>
              <a:ext cx="985010" cy="89187"/>
              <a:chOff x="10462776" y="6419015"/>
              <a:chExt cx="510024" cy="89187"/>
            </a:xfrm>
          </p:grpSpPr>
          <p:cxnSp>
            <p:nvCxnSpPr>
              <p:cNvPr id="229" name="Straight Connector 228">
                <a:extLst>
                  <a:ext uri="{FF2B5EF4-FFF2-40B4-BE49-F238E27FC236}">
                    <a16:creationId xmlns="" xmlns:a16="http://schemas.microsoft.com/office/drawing/2014/main" id="{C3721598-532B-42A9-83A3-18D29BD2A0BF}"/>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 xmlns:a16="http://schemas.microsoft.com/office/drawing/2014/main" id="{25A348E1-F753-4004-B87D-16C08D1A8D4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 xmlns:a16="http://schemas.microsoft.com/office/drawing/2014/main" id="{D3FB9CA9-8618-4DA0-B439-DE0DE04BB45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2" name="Rectangle 231">
              <a:extLst>
                <a:ext uri="{FF2B5EF4-FFF2-40B4-BE49-F238E27FC236}">
                  <a16:creationId xmlns="" xmlns:a16="http://schemas.microsoft.com/office/drawing/2014/main" id="{864E48CE-ED5A-4164-97CF-76F8D64321A6}"/>
                </a:ext>
              </a:extLst>
            </p:cNvPr>
            <p:cNvSpPr/>
            <p:nvPr/>
          </p:nvSpPr>
          <p:spPr>
            <a:xfrm>
              <a:off x="6450715" y="347849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33" name="Group 232">
              <a:extLst>
                <a:ext uri="{FF2B5EF4-FFF2-40B4-BE49-F238E27FC236}">
                  <a16:creationId xmlns="" xmlns:a16="http://schemas.microsoft.com/office/drawing/2014/main" id="{656C49C5-DB96-42FB-BD96-741DE4441FB1}"/>
                </a:ext>
              </a:extLst>
            </p:cNvPr>
            <p:cNvGrpSpPr/>
            <p:nvPr/>
          </p:nvGrpSpPr>
          <p:grpSpPr>
            <a:xfrm>
              <a:off x="6450715" y="3255073"/>
              <a:ext cx="712673" cy="89187"/>
              <a:chOff x="10462776" y="6419015"/>
              <a:chExt cx="510024" cy="89187"/>
            </a:xfrm>
          </p:grpSpPr>
          <p:cxnSp>
            <p:nvCxnSpPr>
              <p:cNvPr id="234" name="Straight Connector 233">
                <a:extLst>
                  <a:ext uri="{FF2B5EF4-FFF2-40B4-BE49-F238E27FC236}">
                    <a16:creationId xmlns="" xmlns:a16="http://schemas.microsoft.com/office/drawing/2014/main" id="{FFE19C60-49FE-4461-A776-2A669A606C28}"/>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 xmlns:a16="http://schemas.microsoft.com/office/drawing/2014/main" id="{62996014-D565-4CDE-8379-D5CE69014B33}"/>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 xmlns:a16="http://schemas.microsoft.com/office/drawing/2014/main" id="{B5832B53-7D18-4F45-AB26-6561427E3D00}"/>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37" name="Rectangle 236">
              <a:extLst>
                <a:ext uri="{FF2B5EF4-FFF2-40B4-BE49-F238E27FC236}">
                  <a16:creationId xmlns="" xmlns:a16="http://schemas.microsoft.com/office/drawing/2014/main" id="{F61601DE-AD96-4DC0-B64C-5F50C2A249B0}"/>
                </a:ext>
              </a:extLst>
            </p:cNvPr>
            <p:cNvSpPr/>
            <p:nvPr/>
          </p:nvSpPr>
          <p:spPr>
            <a:xfrm>
              <a:off x="6747881" y="3242335"/>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38" name="Group 237">
              <a:extLst>
                <a:ext uri="{FF2B5EF4-FFF2-40B4-BE49-F238E27FC236}">
                  <a16:creationId xmlns="" xmlns:a16="http://schemas.microsoft.com/office/drawing/2014/main" id="{9C5665FC-B025-45F4-8A7F-61965BBFE23F}"/>
                </a:ext>
              </a:extLst>
            </p:cNvPr>
            <p:cNvGrpSpPr/>
            <p:nvPr/>
          </p:nvGrpSpPr>
          <p:grpSpPr>
            <a:xfrm>
              <a:off x="6390209" y="3007551"/>
              <a:ext cx="568410" cy="89187"/>
              <a:chOff x="10462776" y="6419015"/>
              <a:chExt cx="510024" cy="89187"/>
            </a:xfrm>
          </p:grpSpPr>
          <p:cxnSp>
            <p:nvCxnSpPr>
              <p:cNvPr id="239" name="Straight Connector 238">
                <a:extLst>
                  <a:ext uri="{FF2B5EF4-FFF2-40B4-BE49-F238E27FC236}">
                    <a16:creationId xmlns="" xmlns:a16="http://schemas.microsoft.com/office/drawing/2014/main" id="{7328CA05-AB75-4E50-8884-DC5E2B584A69}"/>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 xmlns:a16="http://schemas.microsoft.com/office/drawing/2014/main" id="{696E838D-7F4B-4EC7-AE4C-2CE2C96C8B29}"/>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 xmlns:a16="http://schemas.microsoft.com/office/drawing/2014/main" id="{E725DB57-4BDF-4D16-B670-17634C5673EF}"/>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42" name="Rectangle 241">
              <a:extLst>
                <a:ext uri="{FF2B5EF4-FFF2-40B4-BE49-F238E27FC236}">
                  <a16:creationId xmlns="" xmlns:a16="http://schemas.microsoft.com/office/drawing/2014/main" id="{6FD06612-FE80-4CC7-8074-8B55EC5FD9AE}"/>
                </a:ext>
              </a:extLst>
            </p:cNvPr>
            <p:cNvSpPr/>
            <p:nvPr/>
          </p:nvSpPr>
          <p:spPr>
            <a:xfrm>
              <a:off x="6629986" y="2991177"/>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48" name="Group 247">
              <a:extLst>
                <a:ext uri="{FF2B5EF4-FFF2-40B4-BE49-F238E27FC236}">
                  <a16:creationId xmlns="" xmlns:a16="http://schemas.microsoft.com/office/drawing/2014/main" id="{4508D5D7-1F08-439D-8096-867D4A70D388}"/>
                </a:ext>
              </a:extLst>
            </p:cNvPr>
            <p:cNvGrpSpPr/>
            <p:nvPr/>
          </p:nvGrpSpPr>
          <p:grpSpPr>
            <a:xfrm>
              <a:off x="6478471" y="2307871"/>
              <a:ext cx="670795" cy="89187"/>
              <a:chOff x="10462776" y="6419015"/>
              <a:chExt cx="510024" cy="89187"/>
            </a:xfrm>
          </p:grpSpPr>
          <p:cxnSp>
            <p:nvCxnSpPr>
              <p:cNvPr id="249" name="Straight Connector 248">
                <a:extLst>
                  <a:ext uri="{FF2B5EF4-FFF2-40B4-BE49-F238E27FC236}">
                    <a16:creationId xmlns="" xmlns:a16="http://schemas.microsoft.com/office/drawing/2014/main" id="{D3C785F0-80EC-4783-8121-28CDA072C60E}"/>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 xmlns:a16="http://schemas.microsoft.com/office/drawing/2014/main" id="{1E0A7EFC-2A4F-4F55-A825-9656D79FC670}"/>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 xmlns:a16="http://schemas.microsoft.com/office/drawing/2014/main" id="{72618AA1-7E95-4955-B4A2-D93DAB1330F3}"/>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2" name="Rectangle 251">
              <a:extLst>
                <a:ext uri="{FF2B5EF4-FFF2-40B4-BE49-F238E27FC236}">
                  <a16:creationId xmlns="" xmlns:a16="http://schemas.microsoft.com/office/drawing/2014/main" id="{4C063406-C6F3-42E1-97DD-8778D64C8703}"/>
                </a:ext>
              </a:extLst>
            </p:cNvPr>
            <p:cNvSpPr/>
            <p:nvPr/>
          </p:nvSpPr>
          <p:spPr>
            <a:xfrm>
              <a:off x="6754187" y="2295890"/>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53" name="Group 252">
              <a:extLst>
                <a:ext uri="{FF2B5EF4-FFF2-40B4-BE49-F238E27FC236}">
                  <a16:creationId xmlns="" xmlns:a16="http://schemas.microsoft.com/office/drawing/2014/main" id="{8B22659A-5D22-4C58-9181-D4576858E76F}"/>
                </a:ext>
              </a:extLst>
            </p:cNvPr>
            <p:cNvGrpSpPr/>
            <p:nvPr/>
          </p:nvGrpSpPr>
          <p:grpSpPr>
            <a:xfrm>
              <a:off x="6450227" y="2555146"/>
              <a:ext cx="713161" cy="89187"/>
              <a:chOff x="10462776" y="6419015"/>
              <a:chExt cx="510024" cy="89187"/>
            </a:xfrm>
          </p:grpSpPr>
          <p:cxnSp>
            <p:nvCxnSpPr>
              <p:cNvPr id="254" name="Straight Connector 253">
                <a:extLst>
                  <a:ext uri="{FF2B5EF4-FFF2-40B4-BE49-F238E27FC236}">
                    <a16:creationId xmlns="" xmlns:a16="http://schemas.microsoft.com/office/drawing/2014/main" id="{3D0106C9-652A-4856-AA16-E5C77CD09181}"/>
                  </a:ext>
                </a:extLst>
              </p:cNvPr>
              <p:cNvCxnSpPr/>
              <p:nvPr/>
            </p:nvCxnSpPr>
            <p:spPr>
              <a:xfrm>
                <a:off x="10462776"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 xmlns:a16="http://schemas.microsoft.com/office/drawing/2014/main" id="{F5B51DDC-8A69-4F39-8F9A-6BD2A028595A}"/>
                  </a:ext>
                </a:extLst>
              </p:cNvPr>
              <p:cNvCxnSpPr/>
              <p:nvPr/>
            </p:nvCxnSpPr>
            <p:spPr>
              <a:xfrm>
                <a:off x="10972800" y="6419015"/>
                <a:ext cx="0" cy="8918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 xmlns:a16="http://schemas.microsoft.com/office/drawing/2014/main" id="{66AA0D7A-1B7E-487D-8F9B-321EBE056CF6}"/>
                  </a:ext>
                </a:extLst>
              </p:cNvPr>
              <p:cNvCxnSpPr/>
              <p:nvPr/>
            </p:nvCxnSpPr>
            <p:spPr>
              <a:xfrm>
                <a:off x="10462776" y="6463608"/>
                <a:ext cx="510024"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57" name="Rectangle 256">
              <a:extLst>
                <a:ext uri="{FF2B5EF4-FFF2-40B4-BE49-F238E27FC236}">
                  <a16:creationId xmlns="" xmlns:a16="http://schemas.microsoft.com/office/drawing/2014/main" id="{1D7E432B-5E87-4A76-A411-322648A17E8B}"/>
                </a:ext>
              </a:extLst>
            </p:cNvPr>
            <p:cNvSpPr/>
            <p:nvPr/>
          </p:nvSpPr>
          <p:spPr>
            <a:xfrm>
              <a:off x="6754187" y="2541858"/>
              <a:ext cx="108152" cy="1069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89" name="Group 88">
            <a:extLst>
              <a:ext uri="{FF2B5EF4-FFF2-40B4-BE49-F238E27FC236}">
                <a16:creationId xmlns="" xmlns:a16="http://schemas.microsoft.com/office/drawing/2014/main" id="{0C741A89-943F-4F05-9E3F-2D74852C3802}"/>
              </a:ext>
            </a:extLst>
          </p:cNvPr>
          <p:cNvGrpSpPr/>
          <p:nvPr/>
        </p:nvGrpSpPr>
        <p:grpSpPr>
          <a:xfrm>
            <a:off x="-6290" y="-23678"/>
            <a:ext cx="3017520" cy="261610"/>
            <a:chOff x="-6290" y="-23678"/>
            <a:chExt cx="3017520" cy="261610"/>
          </a:xfrm>
          <a:solidFill>
            <a:schemeClr val="accent2"/>
          </a:solidFill>
        </p:grpSpPr>
        <p:sp>
          <p:nvSpPr>
            <p:cNvPr id="90" name="Freeform 13">
              <a:extLst>
                <a:ext uri="{FF2B5EF4-FFF2-40B4-BE49-F238E27FC236}">
                  <a16:creationId xmlns="" xmlns:a16="http://schemas.microsoft.com/office/drawing/2014/main" id="{9C4BB1BF-8D10-4875-8183-A8C149F8F6C8}"/>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91" name="Rectangle 90">
              <a:extLst>
                <a:ext uri="{FF2B5EF4-FFF2-40B4-BE49-F238E27FC236}">
                  <a16:creationId xmlns="" xmlns:a16="http://schemas.microsoft.com/office/drawing/2014/main" id="{44CDAB15-5934-4FD9-A495-495E6DB6D1A0}"/>
                </a:ext>
              </a:extLst>
            </p:cNvPr>
            <p:cNvSpPr/>
            <p:nvPr/>
          </p:nvSpPr>
          <p:spPr>
            <a:xfrm>
              <a:off x="208881" y="-23678"/>
              <a:ext cx="2539478" cy="261610"/>
            </a:xfrm>
            <a:prstGeom prst="rect">
              <a:avLst/>
            </a:prstGeom>
            <a:noFill/>
          </p:spPr>
          <p:txBody>
            <a:bodyPr wrap="none">
              <a:spAutoFit/>
            </a:bodyPr>
            <a:lstStyle/>
            <a:p>
              <a:pPr algn="ctr"/>
              <a:r>
                <a:rPr lang="en-US" sz="1100" b="1">
                  <a:solidFill>
                    <a:srgbClr val="FFFFFF"/>
                  </a:solidFill>
                </a:rPr>
                <a:t>DAPA-CKD – Baseline CVD History</a:t>
              </a:r>
            </a:p>
          </p:txBody>
        </p:sp>
      </p:grpSp>
    </p:spTree>
    <p:extLst>
      <p:ext uri="{BB962C8B-B14F-4D97-AF65-F5344CB8AC3E}">
        <p14:creationId xmlns:p14="http://schemas.microsoft.com/office/powerpoint/2010/main" val="2535016124"/>
      </p:ext>
    </p:extLst>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670" y="1862139"/>
            <a:ext cx="11012719" cy="2736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180798" y="819807"/>
            <a:ext cx="8308172" cy="646331"/>
          </a:xfrm>
          <a:prstGeom prst="rect">
            <a:avLst/>
          </a:prstGeom>
          <a:noFill/>
        </p:spPr>
        <p:txBody>
          <a:bodyPr wrap="none" rtlCol="0">
            <a:spAutoFit/>
          </a:bodyPr>
          <a:lstStyle/>
          <a:p>
            <a:r>
              <a:rPr lang="en-US" sz="3600" b="1" i="1" dirty="0" smtClean="0">
                <a:solidFill>
                  <a:srgbClr val="FFFF00"/>
                </a:solidFill>
                <a:effectLst>
                  <a:outerShdw blurRad="38100" dist="38100" dir="2700000" algn="tl">
                    <a:srgbClr val="000000">
                      <a:alpha val="43137"/>
                    </a:srgbClr>
                  </a:outerShdw>
                </a:effectLst>
              </a:rPr>
              <a:t>1mary and 2ndary outcomes of DAPA CKD </a:t>
            </a:r>
            <a:endParaRPr lang="el-GR" sz="3600" b="1" i="1" dirty="0">
              <a:solidFill>
                <a:srgbClr val="FFFF00"/>
              </a:solidFill>
              <a:effectLst>
                <a:outerShdw blurRad="38100" dist="38100" dir="2700000" algn="tl">
                  <a:srgbClr val="000000">
                    <a:alpha val="43137"/>
                  </a:srgbClr>
                </a:outerShdw>
              </a:effectLst>
            </a:endParaRPr>
          </a:p>
        </p:txBody>
      </p:sp>
      <p:sp>
        <p:nvSpPr>
          <p:cNvPr id="5" name="TextBox 4"/>
          <p:cNvSpPr txBox="1"/>
          <p:nvPr/>
        </p:nvSpPr>
        <p:spPr>
          <a:xfrm>
            <a:off x="10957027" y="2495469"/>
            <a:ext cx="1434661" cy="369332"/>
          </a:xfrm>
          <a:prstGeom prst="rect">
            <a:avLst/>
          </a:prstGeom>
          <a:noFill/>
        </p:spPr>
        <p:txBody>
          <a:bodyPr wrap="square" rtlCol="0">
            <a:spAutoFit/>
          </a:bodyPr>
          <a:lstStyle/>
          <a:p>
            <a:r>
              <a:rPr lang="en-US" b="1" i="1" dirty="0">
                <a:solidFill>
                  <a:srgbClr val="FFC000"/>
                </a:solidFill>
                <a:effectLst>
                  <a:outerShdw blurRad="38100" dist="38100" dir="2700000" algn="tl">
                    <a:srgbClr val="000000">
                      <a:alpha val="43137"/>
                    </a:srgbClr>
                  </a:outerShdw>
                </a:effectLst>
              </a:rPr>
              <a:t>39% </a:t>
            </a:r>
            <a:r>
              <a:rPr lang="el-GR" b="1" i="1" dirty="0" smtClean="0">
                <a:solidFill>
                  <a:srgbClr val="FFC000"/>
                </a:solidFill>
                <a:effectLst>
                  <a:outerShdw blurRad="38100" dist="38100" dir="2700000" algn="tl">
                    <a:srgbClr val="000000">
                      <a:alpha val="43137"/>
                    </a:srgbClr>
                  </a:outerShdw>
                </a:effectLst>
              </a:rPr>
              <a:t>↓</a:t>
            </a:r>
            <a:r>
              <a:rPr lang="en-US" b="1" i="1" dirty="0" smtClean="0">
                <a:solidFill>
                  <a:srgbClr val="FFC000"/>
                </a:solidFill>
                <a:effectLst>
                  <a:outerShdw blurRad="38100" dist="38100" dir="2700000" algn="tl">
                    <a:srgbClr val="000000">
                      <a:alpha val="43137"/>
                    </a:srgbClr>
                  </a:outerShdw>
                </a:effectLst>
              </a:rPr>
              <a:t>RRR</a:t>
            </a:r>
            <a:endParaRPr lang="el-GR" b="1" i="1" dirty="0">
              <a:solidFill>
                <a:srgbClr val="FFC000"/>
              </a:solidFill>
              <a:effectLst>
                <a:outerShdw blurRad="38100" dist="38100" dir="2700000" algn="tl">
                  <a:srgbClr val="000000">
                    <a:alpha val="43137"/>
                  </a:srgbClr>
                </a:outerShdw>
              </a:effectLst>
            </a:endParaRPr>
          </a:p>
        </p:txBody>
      </p:sp>
      <p:sp>
        <p:nvSpPr>
          <p:cNvPr id="8" name="TextBox 7"/>
          <p:cNvSpPr txBox="1"/>
          <p:nvPr/>
        </p:nvSpPr>
        <p:spPr>
          <a:xfrm>
            <a:off x="2500087" y="4182382"/>
            <a:ext cx="3736920" cy="369332"/>
          </a:xfrm>
          <a:prstGeom prst="rect">
            <a:avLst/>
          </a:prstGeom>
          <a:noFill/>
        </p:spPr>
        <p:txBody>
          <a:bodyPr wrap="none" rtlCol="0">
            <a:spAutoFit/>
          </a:bodyPr>
          <a:lstStyle/>
          <a:p>
            <a:r>
              <a:rPr lang="en-US" b="1" i="1" dirty="0" smtClean="0">
                <a:solidFill>
                  <a:srgbClr val="FF0000"/>
                </a:solidFill>
              </a:rPr>
              <a:t>A signal not been seen in other trials </a:t>
            </a:r>
            <a:endParaRPr lang="el-GR" b="1" i="1" dirty="0">
              <a:solidFill>
                <a:srgbClr val="FF0000"/>
              </a:solidFill>
            </a:endParaRPr>
          </a:p>
        </p:txBody>
      </p:sp>
      <p:sp>
        <p:nvSpPr>
          <p:cNvPr id="10" name="TextBox 9"/>
          <p:cNvSpPr txBox="1"/>
          <p:nvPr/>
        </p:nvSpPr>
        <p:spPr>
          <a:xfrm>
            <a:off x="10988553" y="3276798"/>
            <a:ext cx="1434661" cy="369332"/>
          </a:xfrm>
          <a:prstGeom prst="rect">
            <a:avLst/>
          </a:prstGeom>
          <a:noFill/>
        </p:spPr>
        <p:txBody>
          <a:bodyPr wrap="square" rtlCol="0">
            <a:spAutoFit/>
          </a:bodyPr>
          <a:lstStyle/>
          <a:p>
            <a:r>
              <a:rPr lang="en-US" b="1" i="1" dirty="0" smtClean="0">
                <a:solidFill>
                  <a:srgbClr val="FFC000"/>
                </a:solidFill>
                <a:effectLst>
                  <a:outerShdw blurRad="38100" dist="38100" dir="2700000" algn="tl">
                    <a:srgbClr val="000000">
                      <a:alpha val="43137"/>
                    </a:srgbClr>
                  </a:outerShdw>
                </a:effectLst>
              </a:rPr>
              <a:t>44% </a:t>
            </a:r>
            <a:r>
              <a:rPr lang="el-GR" b="1" i="1" dirty="0" smtClean="0">
                <a:solidFill>
                  <a:srgbClr val="FFC000"/>
                </a:solidFill>
                <a:effectLst>
                  <a:outerShdw blurRad="38100" dist="38100" dir="2700000" algn="tl">
                    <a:srgbClr val="000000">
                      <a:alpha val="43137"/>
                    </a:srgbClr>
                  </a:outerShdw>
                </a:effectLst>
              </a:rPr>
              <a:t>↓</a:t>
            </a:r>
            <a:r>
              <a:rPr lang="en-US" b="1" i="1" dirty="0" smtClean="0">
                <a:solidFill>
                  <a:srgbClr val="FFC000"/>
                </a:solidFill>
                <a:effectLst>
                  <a:outerShdw blurRad="38100" dist="38100" dir="2700000" algn="tl">
                    <a:srgbClr val="000000">
                      <a:alpha val="43137"/>
                    </a:srgbClr>
                  </a:outerShdw>
                </a:effectLst>
              </a:rPr>
              <a:t>RRR</a:t>
            </a:r>
            <a:endParaRPr lang="el-GR" b="1" i="1" dirty="0">
              <a:solidFill>
                <a:srgbClr val="FFC000"/>
              </a:solidFill>
              <a:effectLst>
                <a:outerShdw blurRad="38100" dist="38100" dir="2700000" algn="tl">
                  <a:srgbClr val="000000">
                    <a:alpha val="43137"/>
                  </a:srgbClr>
                </a:outerShdw>
              </a:effectLst>
            </a:endParaRPr>
          </a:p>
        </p:txBody>
      </p:sp>
      <p:sp>
        <p:nvSpPr>
          <p:cNvPr id="11" name="TextBox 10"/>
          <p:cNvSpPr txBox="1"/>
          <p:nvPr/>
        </p:nvSpPr>
        <p:spPr>
          <a:xfrm>
            <a:off x="11004325" y="3749986"/>
            <a:ext cx="1434661" cy="369332"/>
          </a:xfrm>
          <a:prstGeom prst="rect">
            <a:avLst/>
          </a:prstGeom>
          <a:noFill/>
        </p:spPr>
        <p:txBody>
          <a:bodyPr wrap="square" rtlCol="0">
            <a:spAutoFit/>
          </a:bodyPr>
          <a:lstStyle/>
          <a:p>
            <a:r>
              <a:rPr lang="en-US" b="1" i="1" dirty="0" smtClean="0">
                <a:solidFill>
                  <a:srgbClr val="FFC000"/>
                </a:solidFill>
                <a:effectLst>
                  <a:outerShdw blurRad="38100" dist="38100" dir="2700000" algn="tl">
                    <a:srgbClr val="000000">
                      <a:alpha val="43137"/>
                    </a:srgbClr>
                  </a:outerShdw>
                </a:effectLst>
              </a:rPr>
              <a:t>29% </a:t>
            </a:r>
            <a:r>
              <a:rPr lang="el-GR" b="1" i="1" dirty="0" smtClean="0">
                <a:solidFill>
                  <a:srgbClr val="FFC000"/>
                </a:solidFill>
                <a:effectLst>
                  <a:outerShdw blurRad="38100" dist="38100" dir="2700000" algn="tl">
                    <a:srgbClr val="000000">
                      <a:alpha val="43137"/>
                    </a:srgbClr>
                  </a:outerShdw>
                </a:effectLst>
              </a:rPr>
              <a:t>↓</a:t>
            </a:r>
            <a:r>
              <a:rPr lang="en-US" b="1" i="1" dirty="0" smtClean="0">
                <a:solidFill>
                  <a:srgbClr val="FFC000"/>
                </a:solidFill>
                <a:effectLst>
                  <a:outerShdw blurRad="38100" dist="38100" dir="2700000" algn="tl">
                    <a:srgbClr val="000000">
                      <a:alpha val="43137"/>
                    </a:srgbClr>
                  </a:outerShdw>
                </a:effectLst>
              </a:rPr>
              <a:t>RRR</a:t>
            </a:r>
            <a:endParaRPr lang="el-GR" b="1" i="1" dirty="0">
              <a:solidFill>
                <a:srgbClr val="FFC000"/>
              </a:solidFill>
              <a:effectLst>
                <a:outerShdw blurRad="38100" dist="38100" dir="2700000" algn="tl">
                  <a:srgbClr val="000000">
                    <a:alpha val="43137"/>
                  </a:srgbClr>
                </a:outerShdw>
              </a:effectLst>
            </a:endParaRPr>
          </a:p>
        </p:txBody>
      </p:sp>
      <p:sp>
        <p:nvSpPr>
          <p:cNvPr id="12" name="TextBox 11"/>
          <p:cNvSpPr txBox="1"/>
          <p:nvPr/>
        </p:nvSpPr>
        <p:spPr>
          <a:xfrm>
            <a:off x="10978050" y="4182382"/>
            <a:ext cx="1434661" cy="369332"/>
          </a:xfrm>
          <a:prstGeom prst="rect">
            <a:avLst/>
          </a:prstGeom>
          <a:noFill/>
        </p:spPr>
        <p:txBody>
          <a:bodyPr wrap="square" rtlCol="0">
            <a:spAutoFit/>
          </a:bodyPr>
          <a:lstStyle/>
          <a:p>
            <a:r>
              <a:rPr lang="en-US" b="1" i="1" dirty="0" smtClean="0">
                <a:solidFill>
                  <a:srgbClr val="FFC000"/>
                </a:solidFill>
                <a:effectLst>
                  <a:outerShdw blurRad="38100" dist="38100" dir="2700000" algn="tl">
                    <a:srgbClr val="000000">
                      <a:alpha val="43137"/>
                    </a:srgbClr>
                  </a:outerShdw>
                </a:effectLst>
              </a:rPr>
              <a:t>31% </a:t>
            </a:r>
            <a:r>
              <a:rPr lang="el-GR" b="1" i="1" dirty="0" smtClean="0">
                <a:solidFill>
                  <a:srgbClr val="FFC000"/>
                </a:solidFill>
                <a:effectLst>
                  <a:outerShdw blurRad="38100" dist="38100" dir="2700000" algn="tl">
                    <a:srgbClr val="000000">
                      <a:alpha val="43137"/>
                    </a:srgbClr>
                  </a:outerShdw>
                </a:effectLst>
              </a:rPr>
              <a:t>↓</a:t>
            </a:r>
            <a:r>
              <a:rPr lang="en-US" b="1" i="1" dirty="0" smtClean="0">
                <a:solidFill>
                  <a:srgbClr val="FFC000"/>
                </a:solidFill>
                <a:effectLst>
                  <a:outerShdw blurRad="38100" dist="38100" dir="2700000" algn="tl">
                    <a:srgbClr val="000000">
                      <a:alpha val="43137"/>
                    </a:srgbClr>
                  </a:outerShdw>
                </a:effectLst>
              </a:rPr>
              <a:t>RRR</a:t>
            </a:r>
            <a:endParaRPr lang="el-GR" b="1" i="1" dirty="0">
              <a:solidFill>
                <a:srgbClr val="FFC000"/>
              </a:solidFill>
              <a:effectLst>
                <a:outerShdw blurRad="38100" dist="38100" dir="2700000" algn="tl">
                  <a:srgbClr val="000000">
                    <a:alpha val="43137"/>
                  </a:srgbClr>
                </a:outerShdw>
              </a:effectLst>
            </a:endParaRPr>
          </a:p>
        </p:txBody>
      </p:sp>
      <p:grpSp>
        <p:nvGrpSpPr>
          <p:cNvPr id="13" name="Group 12">
            <a:extLst>
              <a:ext uri="{FF2B5EF4-FFF2-40B4-BE49-F238E27FC236}">
                <a16:creationId xmlns="" xmlns:a16="http://schemas.microsoft.com/office/drawing/2014/main" id="{8869E41B-0BCD-4CC7-8379-9DB0F936EC38}"/>
              </a:ext>
            </a:extLst>
          </p:cNvPr>
          <p:cNvGrpSpPr/>
          <p:nvPr/>
        </p:nvGrpSpPr>
        <p:grpSpPr>
          <a:xfrm>
            <a:off x="-6291" y="-23678"/>
            <a:ext cx="3017520" cy="261610"/>
            <a:chOff x="-6290" y="-23678"/>
            <a:chExt cx="3017520" cy="261610"/>
          </a:xfrm>
          <a:solidFill>
            <a:schemeClr val="accent1">
              <a:lumMod val="75000"/>
            </a:schemeClr>
          </a:solidFill>
        </p:grpSpPr>
        <p:sp>
          <p:nvSpPr>
            <p:cNvPr id="14" name="Freeform 13">
              <a:extLst>
                <a:ext uri="{FF2B5EF4-FFF2-40B4-BE49-F238E27FC236}">
                  <a16:creationId xmlns="" xmlns:a16="http://schemas.microsoft.com/office/drawing/2014/main" id="{7B61EB80-E68C-4C27-B90A-2A74AE4D9090}"/>
                </a:ext>
              </a:extLst>
            </p:cNvPr>
            <p:cNvSpPr>
              <a:spLocks/>
            </p:cNvSpPr>
            <p:nvPr/>
          </p:nvSpPr>
          <p:spPr bwMode="auto">
            <a:xfrm flipV="1">
              <a:off x="-6290" y="-5874"/>
              <a:ext cx="3017520" cy="228600"/>
            </a:xfrm>
            <a:custGeom>
              <a:avLst/>
              <a:gdLst>
                <a:gd name="T0" fmla="*/ 668 w 681"/>
                <a:gd name="T1" fmla="*/ 25 h 68"/>
                <a:gd name="T2" fmla="*/ 633 w 681"/>
                <a:gd name="T3" fmla="*/ 0 h 68"/>
                <a:gd name="T4" fmla="*/ 595 w 681"/>
                <a:gd name="T5" fmla="*/ 0 h 68"/>
                <a:gd name="T6" fmla="*/ 87 w 681"/>
                <a:gd name="T7" fmla="*/ 0 h 68"/>
                <a:gd name="T8" fmla="*/ 48 w 681"/>
                <a:gd name="T9" fmla="*/ 0 h 68"/>
                <a:gd name="T10" fmla="*/ 13 w 681"/>
                <a:gd name="T11" fmla="*/ 25 h 68"/>
                <a:gd name="T12" fmla="*/ 0 w 681"/>
                <a:gd name="T13" fmla="*/ 68 h 68"/>
                <a:gd name="T14" fmla="*/ 78 w 681"/>
                <a:gd name="T15" fmla="*/ 68 h 68"/>
                <a:gd name="T16" fmla="*/ 603 w 681"/>
                <a:gd name="T17" fmla="*/ 68 h 68"/>
                <a:gd name="T18" fmla="*/ 681 w 681"/>
                <a:gd name="T19" fmla="*/ 68 h 68"/>
                <a:gd name="T20" fmla="*/ 668 w 681"/>
                <a:gd name="T2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1" h="68">
                  <a:moveTo>
                    <a:pt x="668" y="25"/>
                  </a:moveTo>
                  <a:cubicBezTo>
                    <a:pt x="663" y="6"/>
                    <a:pt x="645" y="0"/>
                    <a:pt x="633" y="0"/>
                  </a:cubicBezTo>
                  <a:cubicBezTo>
                    <a:pt x="595" y="0"/>
                    <a:pt x="595" y="0"/>
                    <a:pt x="595" y="0"/>
                  </a:cubicBezTo>
                  <a:cubicBezTo>
                    <a:pt x="87" y="0"/>
                    <a:pt x="87" y="0"/>
                    <a:pt x="87" y="0"/>
                  </a:cubicBezTo>
                  <a:cubicBezTo>
                    <a:pt x="48" y="0"/>
                    <a:pt x="48" y="0"/>
                    <a:pt x="48" y="0"/>
                  </a:cubicBezTo>
                  <a:cubicBezTo>
                    <a:pt x="36" y="0"/>
                    <a:pt x="18" y="6"/>
                    <a:pt x="13" y="25"/>
                  </a:cubicBezTo>
                  <a:cubicBezTo>
                    <a:pt x="0" y="68"/>
                    <a:pt x="0" y="68"/>
                    <a:pt x="0" y="68"/>
                  </a:cubicBezTo>
                  <a:cubicBezTo>
                    <a:pt x="78" y="68"/>
                    <a:pt x="78" y="68"/>
                    <a:pt x="78" y="68"/>
                  </a:cubicBezTo>
                  <a:cubicBezTo>
                    <a:pt x="603" y="68"/>
                    <a:pt x="603" y="68"/>
                    <a:pt x="603" y="68"/>
                  </a:cubicBezTo>
                  <a:cubicBezTo>
                    <a:pt x="681" y="68"/>
                    <a:pt x="681" y="68"/>
                    <a:pt x="681" y="68"/>
                  </a:cubicBezTo>
                  <a:lnTo>
                    <a:pt x="668" y="25"/>
                  </a:lnTo>
                  <a:close/>
                </a:path>
              </a:pathLst>
            </a:custGeom>
            <a:grp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a:defRPr/>
              </a:pPr>
              <a:endParaRPr lang="en-IN">
                <a:solidFill>
                  <a:srgbClr val="FFFFFF"/>
                </a:solidFill>
              </a:endParaRPr>
            </a:p>
          </p:txBody>
        </p:sp>
        <p:sp>
          <p:nvSpPr>
            <p:cNvPr id="15" name="Rectangle 14">
              <a:extLst>
                <a:ext uri="{FF2B5EF4-FFF2-40B4-BE49-F238E27FC236}">
                  <a16:creationId xmlns="" xmlns:a16="http://schemas.microsoft.com/office/drawing/2014/main" id="{0D6EB589-2D05-41AE-9DBD-318282BAD6AA}"/>
                </a:ext>
              </a:extLst>
            </p:cNvPr>
            <p:cNvSpPr/>
            <p:nvPr/>
          </p:nvSpPr>
          <p:spPr>
            <a:xfrm>
              <a:off x="1007958" y="-23678"/>
              <a:ext cx="941283" cy="261610"/>
            </a:xfrm>
            <a:prstGeom prst="rect">
              <a:avLst/>
            </a:prstGeom>
            <a:grpFill/>
          </p:spPr>
          <p:txBody>
            <a:bodyPr wrap="none">
              <a:spAutoFit/>
            </a:bodyPr>
            <a:lstStyle/>
            <a:p>
              <a:pPr algn="ctr"/>
              <a:r>
                <a:rPr lang="en-US" sz="1100" b="1">
                  <a:solidFill>
                    <a:srgbClr val="FFFFFF"/>
                  </a:solidFill>
                </a:rPr>
                <a:t>DAPA-CKD</a:t>
              </a:r>
            </a:p>
          </p:txBody>
        </p:sp>
      </p:grpSp>
    </p:spTree>
    <p:extLst>
      <p:ext uri="{BB962C8B-B14F-4D97-AF65-F5344CB8AC3E}">
        <p14:creationId xmlns:p14="http://schemas.microsoft.com/office/powerpoint/2010/main" val="2618840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628" y="1"/>
            <a:ext cx="6521253" cy="186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1452" y="1981414"/>
            <a:ext cx="7917800" cy="4284764"/>
          </a:xfrm>
          <a:prstGeom prst="rect">
            <a:avLst/>
          </a:prstGeom>
          <a:noFill/>
          <a:ln w="222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2" name="TextBox 41"/>
          <p:cNvSpPr txBox="1"/>
          <p:nvPr/>
        </p:nvSpPr>
        <p:spPr>
          <a:xfrm>
            <a:off x="7133672" y="1313609"/>
            <a:ext cx="2775824" cy="646331"/>
          </a:xfrm>
          <a:prstGeom prst="rect">
            <a:avLst/>
          </a:prstGeom>
          <a:noFill/>
        </p:spPr>
        <p:txBody>
          <a:bodyPr wrap="none" rtlCol="0">
            <a:spAutoFit/>
          </a:bodyPr>
          <a:lstStyle/>
          <a:p>
            <a:pPr algn="ctr"/>
            <a:r>
              <a:rPr lang="en-US" b="1" i="1" dirty="0" smtClean="0"/>
              <a:t>5 year  outcome  follow up </a:t>
            </a:r>
          </a:p>
          <a:p>
            <a:pPr algn="ctr"/>
            <a:r>
              <a:rPr lang="en-US" b="1" i="1" dirty="0" smtClean="0"/>
              <a:t>(n=27,998)</a:t>
            </a:r>
            <a:endParaRPr lang="el-GR" b="1" i="1" dirty="0"/>
          </a:p>
        </p:txBody>
      </p:sp>
      <p:sp>
        <p:nvSpPr>
          <p:cNvPr id="2054" name="Rectangle 2053"/>
          <p:cNvSpPr/>
          <p:nvPr/>
        </p:nvSpPr>
        <p:spPr>
          <a:xfrm>
            <a:off x="8966798" y="6479498"/>
            <a:ext cx="3069265" cy="276999"/>
          </a:xfrm>
          <a:prstGeom prst="rect">
            <a:avLst/>
          </a:prstGeom>
        </p:spPr>
        <p:txBody>
          <a:bodyPr wrap="square">
            <a:spAutoFit/>
          </a:bodyPr>
          <a:lstStyle/>
          <a:p>
            <a:r>
              <a:rPr lang="sv-SE" sz="1200" i="1" dirty="0">
                <a:solidFill>
                  <a:schemeClr val="bg1">
                    <a:lumMod val="50000"/>
                  </a:schemeClr>
                </a:solidFill>
              </a:rPr>
              <a:t>Arch Intern </a:t>
            </a:r>
            <a:r>
              <a:rPr lang="sv-SE" sz="1200" i="1" dirty="0" smtClean="0">
                <a:solidFill>
                  <a:schemeClr val="bg1">
                    <a:lumMod val="50000"/>
                  </a:schemeClr>
                </a:solidFill>
              </a:rPr>
              <a:t>Med. </a:t>
            </a:r>
            <a:r>
              <a:rPr lang="sv-SE" sz="1200" i="1" dirty="0">
                <a:solidFill>
                  <a:schemeClr val="bg1">
                    <a:lumMod val="50000"/>
                  </a:schemeClr>
                </a:solidFill>
              </a:rPr>
              <a:t>2004 Mar 22;164(6):659-63</a:t>
            </a:r>
            <a:endParaRPr lang="el-GR" sz="1200" i="1" dirty="0">
              <a:solidFill>
                <a:schemeClr val="bg1">
                  <a:lumMod val="50000"/>
                </a:schemeClr>
              </a:solidFill>
            </a:endParaRPr>
          </a:p>
        </p:txBody>
      </p:sp>
      <p:sp>
        <p:nvSpPr>
          <p:cNvPr id="2" name="TextBox 1"/>
          <p:cNvSpPr txBox="1"/>
          <p:nvPr/>
        </p:nvSpPr>
        <p:spPr>
          <a:xfrm>
            <a:off x="2147777" y="2281583"/>
            <a:ext cx="484428" cy="584775"/>
          </a:xfrm>
          <a:prstGeom prst="rect">
            <a:avLst/>
          </a:prstGeom>
          <a:noFill/>
        </p:spPr>
        <p:txBody>
          <a:bodyPr wrap="none" rtlCol="0">
            <a:spAutoFit/>
          </a:bodyPr>
          <a:lstStyle/>
          <a:p>
            <a:r>
              <a:rPr lang="en-US" sz="3200" b="1" dirty="0" smtClean="0"/>
              <a:t>%</a:t>
            </a:r>
            <a:endParaRPr lang="el-GR" sz="3200" b="1" dirty="0"/>
          </a:p>
        </p:txBody>
      </p:sp>
    </p:spTree>
    <p:extLst>
      <p:ext uri="{BB962C8B-B14F-4D97-AF65-F5344CB8AC3E}">
        <p14:creationId xmlns:p14="http://schemas.microsoft.com/office/powerpoint/2010/main" val="1583098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020" y="1473091"/>
            <a:ext cx="10869891" cy="4817351"/>
          </a:xfrm>
          <a:prstGeom prst="rect">
            <a:avLst/>
          </a:prstGeom>
          <a:noFill/>
          <a:ln>
            <a:noFill/>
          </a:ln>
          <a:effectLst>
            <a:glow rad="127000">
              <a:schemeClr val="bg1">
                <a:lumMod val="85000"/>
              </a:schemeClr>
            </a:glow>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p:cNvSpPr txBox="1"/>
          <p:nvPr/>
        </p:nvSpPr>
        <p:spPr>
          <a:xfrm>
            <a:off x="8529145" y="6416566"/>
            <a:ext cx="2704908" cy="307777"/>
          </a:xfrm>
          <a:prstGeom prst="rect">
            <a:avLst/>
          </a:prstGeom>
          <a:noFill/>
        </p:spPr>
        <p:txBody>
          <a:bodyPr wrap="none" rtlCol="0">
            <a:spAutoFit/>
          </a:bodyPr>
          <a:lstStyle/>
          <a:p>
            <a:r>
              <a:rPr lang="en-US" sz="1400" i="1" dirty="0" smtClean="0">
                <a:solidFill>
                  <a:schemeClr val="bg1">
                    <a:lumMod val="75000"/>
                  </a:schemeClr>
                </a:solidFill>
              </a:rPr>
              <a:t>Diabetes Care  2021;44:1894-1897</a:t>
            </a:r>
            <a:endParaRPr lang="el-GR" sz="1400" i="1" dirty="0">
              <a:solidFill>
                <a:schemeClr val="bg1">
                  <a:lumMod val="75000"/>
                </a:schemeClr>
              </a:solidFill>
            </a:endParaRPr>
          </a:p>
        </p:txBody>
      </p:sp>
      <p:sp>
        <p:nvSpPr>
          <p:cNvPr id="5" name="TextBox 4"/>
          <p:cNvSpPr txBox="1"/>
          <p:nvPr/>
        </p:nvSpPr>
        <p:spPr>
          <a:xfrm>
            <a:off x="656289" y="180373"/>
            <a:ext cx="8896346" cy="954107"/>
          </a:xfrm>
          <a:prstGeom prst="rect">
            <a:avLst/>
          </a:prstGeom>
          <a:noFill/>
        </p:spPr>
        <p:txBody>
          <a:bodyPr wrap="none" rtlCol="0">
            <a:spAutoFit/>
          </a:bodyPr>
          <a:lstStyle/>
          <a:p>
            <a:r>
              <a:rPr lang="en-US" sz="2800" b="1" dirty="0" smtClean="0">
                <a:solidFill>
                  <a:srgbClr val="FFFF00"/>
                </a:solidFill>
                <a:effectLst>
                  <a:outerShdw blurRad="38100" dist="38100" dir="2700000" algn="tl">
                    <a:srgbClr val="000000">
                      <a:alpha val="43137"/>
                    </a:srgbClr>
                  </a:outerShdw>
                </a:effectLst>
              </a:rPr>
              <a:t>DAPA CKD: Benefit of </a:t>
            </a:r>
            <a:r>
              <a:rPr lang="en-US" sz="2800" b="1" dirty="0" err="1" smtClean="0">
                <a:solidFill>
                  <a:srgbClr val="FFFF00"/>
                </a:solidFill>
                <a:effectLst>
                  <a:outerShdw blurRad="38100" dist="38100" dir="2700000" algn="tl">
                    <a:srgbClr val="000000">
                      <a:alpha val="43137"/>
                    </a:srgbClr>
                  </a:outerShdw>
                </a:effectLst>
              </a:rPr>
              <a:t>dapagliflozin</a:t>
            </a:r>
            <a:r>
              <a:rPr lang="en-US" sz="2800" b="1" dirty="0" smtClean="0">
                <a:solidFill>
                  <a:srgbClr val="FFFF00"/>
                </a:solidFill>
                <a:effectLst>
                  <a:outerShdw blurRad="38100" dist="38100" dir="2700000" algn="tl">
                    <a:srgbClr val="000000">
                      <a:alpha val="43137"/>
                    </a:srgbClr>
                  </a:outerShdw>
                </a:effectLst>
              </a:rPr>
              <a:t> on the 1mary outcome </a:t>
            </a:r>
          </a:p>
          <a:p>
            <a:r>
              <a:rPr lang="en-US" sz="2800" b="1" dirty="0">
                <a:solidFill>
                  <a:srgbClr val="FFFF00"/>
                </a:solidFill>
                <a:effectLst>
                  <a:outerShdw blurRad="38100" dist="38100" dir="2700000" algn="tl">
                    <a:srgbClr val="000000">
                      <a:alpha val="43137"/>
                    </a:srgbClr>
                  </a:outerShdw>
                </a:effectLst>
              </a:rPr>
              <a:t>a</a:t>
            </a:r>
            <a:r>
              <a:rPr lang="en-US" sz="2800" b="1" dirty="0" smtClean="0">
                <a:solidFill>
                  <a:srgbClr val="FFFF00"/>
                </a:solidFill>
                <a:effectLst>
                  <a:outerShdw blurRad="38100" dist="38100" dir="2700000" algn="tl">
                    <a:srgbClr val="000000">
                      <a:alpha val="43137"/>
                    </a:srgbClr>
                  </a:outerShdw>
                </a:effectLst>
              </a:rPr>
              <a:t>cross a range of HbA1C </a:t>
            </a:r>
            <a:endParaRPr lang="el-GR" sz="28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6662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65" t="16518" r="3020"/>
          <a:stretch/>
        </p:blipFill>
        <p:spPr bwMode="auto">
          <a:xfrm>
            <a:off x="395784" y="247891"/>
            <a:ext cx="6073255" cy="875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732087" y="6550235"/>
            <a:ext cx="2725554" cy="307777"/>
          </a:xfrm>
          <a:prstGeom prst="rect">
            <a:avLst/>
          </a:prstGeom>
        </p:spPr>
        <p:txBody>
          <a:bodyPr wrap="none">
            <a:spAutoFit/>
          </a:bodyPr>
          <a:lstStyle/>
          <a:p>
            <a:r>
              <a:rPr lang="en-US" sz="1400" i="1" dirty="0">
                <a:solidFill>
                  <a:schemeClr val="bg1">
                    <a:lumMod val="50000"/>
                  </a:schemeClr>
                </a:solidFill>
              </a:rPr>
              <a:t>N </a:t>
            </a:r>
            <a:r>
              <a:rPr lang="en-US" sz="1400" i="1" dirty="0" err="1">
                <a:solidFill>
                  <a:schemeClr val="bg1">
                    <a:lumMod val="50000"/>
                  </a:schemeClr>
                </a:solidFill>
              </a:rPr>
              <a:t>Engl</a:t>
            </a:r>
            <a:r>
              <a:rPr lang="en-US" sz="1400" i="1" dirty="0">
                <a:solidFill>
                  <a:schemeClr val="bg1">
                    <a:lumMod val="50000"/>
                  </a:schemeClr>
                </a:solidFill>
              </a:rPr>
              <a:t> J Med 2019; 381:1995-2008</a:t>
            </a:r>
            <a:endParaRPr lang="el-GR" sz="1400" i="1" dirty="0">
              <a:solidFill>
                <a:schemeClr val="bg1">
                  <a:lumMod val="50000"/>
                </a:schemeClr>
              </a:solidFill>
            </a:endParaRPr>
          </a:p>
        </p:txBody>
      </p:sp>
      <p:sp>
        <p:nvSpPr>
          <p:cNvPr id="5" name="Rounded Rectangle 4"/>
          <p:cNvSpPr/>
          <p:nvPr/>
        </p:nvSpPr>
        <p:spPr>
          <a:xfrm>
            <a:off x="200122" y="288836"/>
            <a:ext cx="6309859" cy="829882"/>
          </a:xfrm>
          <a:prstGeom prst="roundRect">
            <a:avLst/>
          </a:prstGeom>
          <a:noFill/>
          <a:ln>
            <a:solidFill>
              <a:schemeClr val="bg1">
                <a:lumMod val="85000"/>
              </a:schemeClr>
            </a:solidFill>
          </a:ln>
          <a:effectLst>
            <a:glow rad="635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9221" name="Picture 5"/>
          <p:cNvPicPr>
            <a:picLocks noChangeAspect="1" noChangeArrowheads="1"/>
          </p:cNvPicPr>
          <p:nvPr/>
        </p:nvPicPr>
        <p:blipFill rotWithShape="1">
          <a:blip r:embed="rId4">
            <a:extLst>
              <a:ext uri="{28A0092B-C50C-407E-A947-70E740481C1C}">
                <a14:useLocalDpi xmlns:a14="http://schemas.microsoft.com/office/drawing/2010/main" val="0"/>
              </a:ext>
            </a:extLst>
          </a:blip>
          <a:srcRect t="14044"/>
          <a:stretch/>
        </p:blipFill>
        <p:spPr bwMode="auto">
          <a:xfrm>
            <a:off x="6769292" y="293659"/>
            <a:ext cx="5422711" cy="1027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ounded Rectangle 13"/>
          <p:cNvSpPr/>
          <p:nvPr/>
        </p:nvSpPr>
        <p:spPr>
          <a:xfrm>
            <a:off x="6769293" y="247891"/>
            <a:ext cx="5313443" cy="1136936"/>
          </a:xfrm>
          <a:prstGeom prst="roundRect">
            <a:avLst/>
          </a:prstGeom>
          <a:noFill/>
          <a:ln>
            <a:solidFill>
              <a:schemeClr val="bg1">
                <a:lumMod val="85000"/>
              </a:schemeClr>
            </a:solidFill>
          </a:ln>
          <a:effectLst>
            <a:glow rad="63500">
              <a:schemeClr val="bg1">
                <a:lumMod val="9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9225" name="Picture 9"/>
          <p:cNvPicPr>
            <a:picLocks noChangeAspect="1" noChangeArrowheads="1"/>
          </p:cNvPicPr>
          <p:nvPr/>
        </p:nvPicPr>
        <p:blipFill rotWithShape="1">
          <a:blip r:embed="rId5">
            <a:extLst>
              <a:ext uri="{28A0092B-C50C-407E-A947-70E740481C1C}">
                <a14:useLocalDpi xmlns:a14="http://schemas.microsoft.com/office/drawing/2010/main" val="0"/>
              </a:ext>
            </a:extLst>
          </a:blip>
          <a:srcRect l="2781" r="2647"/>
          <a:stretch/>
        </p:blipFill>
        <p:spPr bwMode="auto">
          <a:xfrm>
            <a:off x="395784" y="1207270"/>
            <a:ext cx="4847963" cy="2558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26"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7275" y="3792608"/>
            <a:ext cx="5132277" cy="2662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Rectangle 8"/>
          <p:cNvSpPr/>
          <p:nvPr/>
        </p:nvSpPr>
        <p:spPr>
          <a:xfrm>
            <a:off x="7749719" y="6528908"/>
            <a:ext cx="2725554" cy="307777"/>
          </a:xfrm>
          <a:prstGeom prst="rect">
            <a:avLst/>
          </a:prstGeom>
        </p:spPr>
        <p:txBody>
          <a:bodyPr wrap="none">
            <a:spAutoFit/>
          </a:bodyPr>
          <a:lstStyle/>
          <a:p>
            <a:r>
              <a:rPr lang="en-US" sz="1400" i="1" dirty="0">
                <a:solidFill>
                  <a:srgbClr val="666666"/>
                </a:solidFill>
              </a:rPr>
              <a:t>N </a:t>
            </a:r>
            <a:r>
              <a:rPr lang="en-US" sz="1400" i="1" dirty="0" err="1">
                <a:solidFill>
                  <a:srgbClr val="666666"/>
                </a:solidFill>
              </a:rPr>
              <a:t>Engl</a:t>
            </a:r>
            <a:r>
              <a:rPr lang="en-US" sz="1400" i="1" dirty="0">
                <a:solidFill>
                  <a:srgbClr val="666666"/>
                </a:solidFill>
              </a:rPr>
              <a:t> J Med 2022; 387:1089-1098</a:t>
            </a:r>
            <a:endParaRPr lang="el-GR" sz="1400" i="1" dirty="0"/>
          </a:p>
        </p:txBody>
      </p:sp>
      <p:sp>
        <p:nvSpPr>
          <p:cNvPr id="10" name="TextBox 9"/>
          <p:cNvSpPr txBox="1"/>
          <p:nvPr/>
        </p:nvSpPr>
        <p:spPr>
          <a:xfrm>
            <a:off x="2700660" y="-40944"/>
            <a:ext cx="1394228" cy="369332"/>
          </a:xfrm>
          <a:prstGeom prst="rect">
            <a:avLst/>
          </a:prstGeom>
          <a:noFill/>
        </p:spPr>
        <p:txBody>
          <a:bodyPr wrap="none" rtlCol="0">
            <a:spAutoFit/>
          </a:bodyPr>
          <a:lstStyle/>
          <a:p>
            <a:r>
              <a:rPr lang="en-US" sz="1600" b="1" i="1" dirty="0" smtClean="0">
                <a:effectLst>
                  <a:outerShdw blurRad="38100" dist="38100" dir="2700000" algn="tl">
                    <a:srgbClr val="000000">
                      <a:alpha val="43137"/>
                    </a:srgbClr>
                  </a:outerShdw>
                </a:effectLst>
              </a:rPr>
              <a:t>DAPA-HF</a:t>
            </a:r>
            <a:r>
              <a:rPr lang="en-US" b="1" i="1" dirty="0" smtClean="0">
                <a:effectLst>
                  <a:outerShdw blurRad="38100" dist="38100" dir="2700000" algn="tl">
                    <a:srgbClr val="000000">
                      <a:alpha val="43137"/>
                    </a:srgbClr>
                  </a:outerShdw>
                </a:effectLst>
              </a:rPr>
              <a:t> trial</a:t>
            </a:r>
            <a:endParaRPr lang="el-GR" b="1" i="1" dirty="0">
              <a:effectLst>
                <a:outerShdw blurRad="38100" dist="38100" dir="2700000" algn="tl">
                  <a:srgbClr val="000000">
                    <a:alpha val="43137"/>
                  </a:srgbClr>
                </a:outerShdw>
              </a:effectLst>
            </a:endParaRPr>
          </a:p>
        </p:txBody>
      </p:sp>
      <p:sp>
        <p:nvSpPr>
          <p:cNvPr id="24" name="TextBox 23"/>
          <p:cNvSpPr txBox="1"/>
          <p:nvPr/>
        </p:nvSpPr>
        <p:spPr>
          <a:xfrm>
            <a:off x="9098793" y="-44897"/>
            <a:ext cx="891591" cy="338554"/>
          </a:xfrm>
          <a:prstGeom prst="rect">
            <a:avLst/>
          </a:prstGeom>
          <a:noFill/>
        </p:spPr>
        <p:txBody>
          <a:bodyPr wrap="none" rtlCol="0">
            <a:spAutoFit/>
          </a:bodyPr>
          <a:lstStyle/>
          <a:p>
            <a:r>
              <a:rPr lang="en-US" sz="1600" b="1" i="1" dirty="0" smtClean="0">
                <a:effectLst>
                  <a:outerShdw blurRad="38100" dist="38100" dir="2700000" algn="tl">
                    <a:srgbClr val="000000">
                      <a:alpha val="43137"/>
                    </a:srgbClr>
                  </a:outerShdw>
                </a:effectLst>
              </a:rPr>
              <a:t>DELIVER</a:t>
            </a:r>
            <a:endParaRPr lang="el-GR" b="1" i="1" dirty="0">
              <a:effectLst>
                <a:outerShdw blurRad="38100" dist="38100" dir="2700000" algn="tl">
                  <a:srgbClr val="000000">
                    <a:alpha val="43137"/>
                  </a:srgbClr>
                </a:outerShdw>
              </a:effectLst>
            </a:endParaRPr>
          </a:p>
        </p:txBody>
      </p:sp>
      <p:sp>
        <p:nvSpPr>
          <p:cNvPr id="2" name="Rounded Rectangle 1"/>
          <p:cNvSpPr/>
          <p:nvPr/>
        </p:nvSpPr>
        <p:spPr>
          <a:xfrm>
            <a:off x="3432413" y="1844319"/>
            <a:ext cx="1235123" cy="830643"/>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1" name="Rounded Rectangle 20"/>
          <p:cNvSpPr/>
          <p:nvPr/>
        </p:nvSpPr>
        <p:spPr>
          <a:xfrm>
            <a:off x="3864589" y="4384174"/>
            <a:ext cx="1171435" cy="830643"/>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 name="TextBox 2"/>
          <p:cNvSpPr txBox="1"/>
          <p:nvPr/>
        </p:nvSpPr>
        <p:spPr>
          <a:xfrm>
            <a:off x="7047837" y="1384827"/>
            <a:ext cx="2295821" cy="338554"/>
          </a:xfrm>
          <a:prstGeom prst="rect">
            <a:avLst/>
          </a:prstGeom>
          <a:noFill/>
        </p:spPr>
        <p:txBody>
          <a:bodyPr wrap="none" rtlCol="0">
            <a:spAutoFit/>
          </a:bodyPr>
          <a:lstStyle/>
          <a:p>
            <a:r>
              <a:rPr lang="en-US" sz="1600" i="1" dirty="0" smtClean="0"/>
              <a:t>N=6263 NYHA II-IV EF&gt;40</a:t>
            </a:r>
            <a:endParaRPr lang="el-GR" sz="1600" i="1" dirty="0"/>
          </a:p>
        </p:txBody>
      </p:sp>
      <p:pic>
        <p:nvPicPr>
          <p:cNvPr id="2050"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71690" y="1983435"/>
            <a:ext cx="5343935" cy="3248248"/>
          </a:xfrm>
          <a:prstGeom prst="rect">
            <a:avLst/>
          </a:prstGeom>
          <a:noFill/>
          <a:ln w="9525">
            <a:solidFill>
              <a:schemeClr val="bg1">
                <a:lumMod val="85000"/>
              </a:schemeClr>
            </a:solidFill>
            <a:miter lim="800000"/>
            <a:headEnd/>
            <a:tailEnd/>
          </a:ln>
          <a:effectLst>
            <a:glow rad="127000">
              <a:schemeClr val="bg1">
                <a:lumMod val="7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444576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500"/>
                                        <p:tgtEl>
                                          <p:spTgt spid="92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9" grpId="0"/>
      <p:bldP spid="24" grpId="0"/>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5" name="Rounded Rectangle 4"/>
          <p:cNvSpPr/>
          <p:nvPr/>
        </p:nvSpPr>
        <p:spPr>
          <a:xfrm>
            <a:off x="412855" y="698798"/>
            <a:ext cx="6632812" cy="1361786"/>
          </a:xfrm>
          <a:prstGeom prst="roundRect">
            <a:avLst/>
          </a:prstGeom>
          <a:solidFill>
            <a:schemeClr val="bg1">
              <a:lumMod val="85000"/>
            </a:schemeClr>
          </a:solidFill>
          <a:effectLst>
            <a:glow rad="127000">
              <a:schemeClr val="accent1">
                <a:lumMod val="7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 name="Rectangle 7"/>
          <p:cNvSpPr/>
          <p:nvPr/>
        </p:nvSpPr>
        <p:spPr>
          <a:xfrm>
            <a:off x="536812" y="758781"/>
            <a:ext cx="6628264" cy="1200329"/>
          </a:xfrm>
          <a:prstGeom prst="rect">
            <a:avLst/>
          </a:prstGeom>
        </p:spPr>
        <p:txBody>
          <a:bodyPr wrap="square">
            <a:spAutoFit/>
          </a:bodyPr>
          <a:lstStyle/>
          <a:p>
            <a:r>
              <a:rPr lang="en-US" sz="2400" b="1" i="1" dirty="0" smtClean="0"/>
              <a:t>How can SGLT2i also </a:t>
            </a:r>
            <a:r>
              <a:rPr lang="en-US" sz="2400" b="1" i="1" dirty="0"/>
              <a:t>preserve kidney function </a:t>
            </a:r>
            <a:endParaRPr lang="en-US" sz="2400" b="1" i="1" dirty="0" smtClean="0"/>
          </a:p>
          <a:p>
            <a:r>
              <a:rPr lang="en-US" sz="2400" b="1" i="1" dirty="0" smtClean="0"/>
              <a:t>in </a:t>
            </a:r>
            <a:r>
              <a:rPr lang="en-US" sz="2400" b="1" i="1" dirty="0"/>
              <a:t>patients with kidney </a:t>
            </a:r>
            <a:r>
              <a:rPr lang="en-US" sz="2400" b="1" i="1" dirty="0" smtClean="0"/>
              <a:t>diseases </a:t>
            </a:r>
            <a:r>
              <a:rPr lang="en-US" sz="2400" b="1" i="1" dirty="0"/>
              <a:t>due to causes </a:t>
            </a:r>
            <a:endParaRPr lang="en-US" sz="2400" b="1" i="1" dirty="0" smtClean="0"/>
          </a:p>
          <a:p>
            <a:r>
              <a:rPr lang="en-US" sz="2400" b="1" i="1" dirty="0" smtClean="0"/>
              <a:t>other </a:t>
            </a:r>
            <a:r>
              <a:rPr lang="en-US" sz="2400" b="1" i="1" dirty="0"/>
              <a:t>than diabetes mellitus? </a:t>
            </a:r>
            <a:endParaRPr lang="el-GR" sz="2400" b="1" i="1" dirty="0"/>
          </a:p>
        </p:txBody>
      </p:sp>
      <p:sp>
        <p:nvSpPr>
          <p:cNvPr id="11" name="Rounded Rectangle 10"/>
          <p:cNvSpPr/>
          <p:nvPr/>
        </p:nvSpPr>
        <p:spPr>
          <a:xfrm>
            <a:off x="1499439" y="2496114"/>
            <a:ext cx="6998841" cy="1050878"/>
          </a:xfrm>
          <a:prstGeom prst="roundRect">
            <a:avLst/>
          </a:prstGeom>
          <a:solidFill>
            <a:schemeClr val="bg1">
              <a:lumMod val="85000"/>
            </a:schemeClr>
          </a:solidFill>
          <a:ln>
            <a:solidFill>
              <a:schemeClr val="tx2">
                <a:lumMod val="75000"/>
              </a:schemeClr>
            </a:solidFill>
          </a:ln>
          <a:effectLst>
            <a:glow rad="127000">
              <a:schemeClr val="accent1">
                <a:lumMod val="7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ectangle 11"/>
          <p:cNvSpPr/>
          <p:nvPr/>
        </p:nvSpPr>
        <p:spPr>
          <a:xfrm>
            <a:off x="1745099" y="2594100"/>
            <a:ext cx="6885293" cy="830997"/>
          </a:xfrm>
          <a:prstGeom prst="rect">
            <a:avLst/>
          </a:prstGeom>
        </p:spPr>
        <p:txBody>
          <a:bodyPr wrap="square">
            <a:spAutoFit/>
          </a:bodyPr>
          <a:lstStyle/>
          <a:p>
            <a:r>
              <a:rPr lang="en-US" sz="2400" b="1" i="1" dirty="0" smtClean="0"/>
              <a:t>And how do you then explain its benefit in heart failure – seen in non-diabetic patients as well? </a:t>
            </a:r>
          </a:p>
        </p:txBody>
      </p:sp>
      <p:sp>
        <p:nvSpPr>
          <p:cNvPr id="7" name="Rectangle 6"/>
          <p:cNvSpPr/>
          <p:nvPr/>
        </p:nvSpPr>
        <p:spPr>
          <a:xfrm>
            <a:off x="9405580" y="2442955"/>
            <a:ext cx="2752299" cy="1200329"/>
          </a:xfrm>
          <a:prstGeom prst="rect">
            <a:avLst/>
          </a:prstGeom>
        </p:spPr>
        <p:txBody>
          <a:bodyPr wrap="square">
            <a:spAutoFit/>
          </a:bodyPr>
          <a:lstStyle/>
          <a:p>
            <a:r>
              <a:rPr lang="en-US" b="1" i="1" dirty="0" smtClean="0">
                <a:solidFill>
                  <a:schemeClr val="accent1">
                    <a:lumMod val="40000"/>
                    <a:lumOff val="60000"/>
                  </a:schemeClr>
                </a:solidFill>
              </a:rPr>
              <a:t>There’s no </a:t>
            </a:r>
            <a:r>
              <a:rPr lang="en-US" b="1" i="1" dirty="0" err="1" smtClean="0">
                <a:solidFill>
                  <a:schemeClr val="accent1">
                    <a:lumMod val="40000"/>
                    <a:lumOff val="60000"/>
                  </a:schemeClr>
                </a:solidFill>
              </a:rPr>
              <a:t>tubuloglomerular</a:t>
            </a:r>
            <a:r>
              <a:rPr lang="en-US" b="1" i="1" dirty="0" smtClean="0">
                <a:solidFill>
                  <a:schemeClr val="accent1">
                    <a:lumMod val="40000"/>
                    <a:lumOff val="60000"/>
                  </a:schemeClr>
                </a:solidFill>
              </a:rPr>
              <a:t> </a:t>
            </a:r>
            <a:r>
              <a:rPr lang="en-US" b="1" i="1" dirty="0">
                <a:solidFill>
                  <a:schemeClr val="accent1">
                    <a:lumMod val="40000"/>
                    <a:lumOff val="60000"/>
                  </a:schemeClr>
                </a:solidFill>
              </a:rPr>
              <a:t>feedback involved in the Frank-Starling curve</a:t>
            </a:r>
            <a:endParaRPr lang="el-GR" b="1" i="1" dirty="0">
              <a:solidFill>
                <a:schemeClr val="accent1">
                  <a:lumMod val="40000"/>
                  <a:lumOff val="60000"/>
                </a:schemeClr>
              </a:solidFill>
            </a:endParaRPr>
          </a:p>
        </p:txBody>
      </p:sp>
      <p:sp>
        <p:nvSpPr>
          <p:cNvPr id="13" name="TextBox 12"/>
          <p:cNvSpPr txBox="1"/>
          <p:nvPr/>
        </p:nvSpPr>
        <p:spPr>
          <a:xfrm>
            <a:off x="8580082" y="2727119"/>
            <a:ext cx="636713" cy="646331"/>
          </a:xfrm>
          <a:prstGeom prst="rect">
            <a:avLst/>
          </a:prstGeom>
          <a:noFill/>
        </p:spPr>
        <p:txBody>
          <a:bodyPr wrap="none" rtlCol="0">
            <a:spAutoFit/>
          </a:bodyPr>
          <a:lstStyle/>
          <a:p>
            <a:r>
              <a:rPr lang="en-US" sz="3600" b="1" dirty="0" smtClean="0">
                <a:solidFill>
                  <a:schemeClr val="accent1">
                    <a:lumMod val="40000"/>
                    <a:lumOff val="60000"/>
                  </a:schemeClr>
                </a:solidFill>
                <a:effectLst>
                  <a:outerShdw blurRad="38100" dist="38100" dir="2700000" algn="tl">
                    <a:srgbClr val="000000">
                      <a:alpha val="43137"/>
                    </a:srgbClr>
                  </a:outerShdw>
                </a:effectLst>
              </a:rPr>
              <a:t>….</a:t>
            </a:r>
            <a:endParaRPr lang="el-GR" sz="3600" b="1" dirty="0">
              <a:solidFill>
                <a:schemeClr val="accent1">
                  <a:lumMod val="40000"/>
                  <a:lumOff val="60000"/>
                </a:schemeClr>
              </a:solidFill>
              <a:effectLst>
                <a:outerShdw blurRad="38100" dist="38100" dir="2700000" algn="tl">
                  <a:srgbClr val="000000">
                    <a:alpha val="43137"/>
                  </a:srgbClr>
                </a:outerShdw>
              </a:effectLst>
            </a:endParaRPr>
          </a:p>
        </p:txBody>
      </p:sp>
      <p:sp>
        <p:nvSpPr>
          <p:cNvPr id="15" name="Rounded Rectangle 14"/>
          <p:cNvSpPr/>
          <p:nvPr/>
        </p:nvSpPr>
        <p:spPr>
          <a:xfrm>
            <a:off x="2688623" y="3941637"/>
            <a:ext cx="8584441" cy="1053449"/>
          </a:xfrm>
          <a:prstGeom prst="roundRect">
            <a:avLst/>
          </a:prstGeom>
          <a:solidFill>
            <a:schemeClr val="bg1">
              <a:lumMod val="85000"/>
            </a:schemeClr>
          </a:solidFill>
          <a:ln>
            <a:solidFill>
              <a:schemeClr val="accent1">
                <a:lumMod val="75000"/>
              </a:schemeClr>
            </a:solidFill>
          </a:ln>
          <a:effectLst>
            <a:glow rad="127000">
              <a:schemeClr val="accent1">
                <a:lumMod val="7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b="1" i="1" dirty="0"/>
          </a:p>
        </p:txBody>
      </p:sp>
      <p:sp>
        <p:nvSpPr>
          <p:cNvPr id="16" name="Rectangle 15"/>
          <p:cNvSpPr/>
          <p:nvPr/>
        </p:nvSpPr>
        <p:spPr>
          <a:xfrm>
            <a:off x="2818272" y="4011498"/>
            <a:ext cx="8454787" cy="830997"/>
          </a:xfrm>
          <a:prstGeom prst="rect">
            <a:avLst/>
          </a:prstGeom>
        </p:spPr>
        <p:txBody>
          <a:bodyPr wrap="square">
            <a:spAutoFit/>
          </a:bodyPr>
          <a:lstStyle/>
          <a:p>
            <a:r>
              <a:rPr lang="en-US" sz="2400" b="1" i="1" dirty="0" smtClean="0"/>
              <a:t>If it's merely the natriuretic effect at play – </a:t>
            </a:r>
          </a:p>
          <a:p>
            <a:r>
              <a:rPr lang="en-US" sz="2400" b="1" i="1" dirty="0" smtClean="0"/>
              <a:t>why don’t we see those kinds of benefits with other </a:t>
            </a:r>
            <a:r>
              <a:rPr lang="en-US" sz="2400" b="1" i="1" dirty="0" err="1" smtClean="0"/>
              <a:t>natriuretics</a:t>
            </a:r>
            <a:r>
              <a:rPr lang="en-US" sz="2400" b="1" i="1" dirty="0" smtClean="0"/>
              <a:t>?</a:t>
            </a:r>
            <a:endParaRPr lang="el-GR" sz="2400" b="1" i="1" dirty="0"/>
          </a:p>
        </p:txBody>
      </p:sp>
    </p:spTree>
    <p:extLst>
      <p:ext uri="{BB962C8B-B14F-4D97-AF65-F5344CB8AC3E}">
        <p14:creationId xmlns:p14="http://schemas.microsoft.com/office/powerpoint/2010/main" val="3026939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1000"/>
                                        <p:tgtEl>
                                          <p:spTgt spid="13"/>
                                        </p:tgtEl>
                                      </p:cBhvr>
                                    </p:animEffect>
                                    <p:anim calcmode="lin" valueType="num">
                                      <p:cBhvr>
                                        <p:cTn id="29" dur="1000" fill="hold"/>
                                        <p:tgtEl>
                                          <p:spTgt spid="13"/>
                                        </p:tgtEl>
                                        <p:attrNameLst>
                                          <p:attrName>ppt_x</p:attrName>
                                        </p:attrNameLst>
                                      </p:cBhvr>
                                      <p:tavLst>
                                        <p:tav tm="0">
                                          <p:val>
                                            <p:strVal val="#ppt_x"/>
                                          </p:val>
                                        </p:tav>
                                        <p:tav tm="100000">
                                          <p:val>
                                            <p:strVal val="#ppt_x"/>
                                          </p:val>
                                        </p:tav>
                                      </p:tavLst>
                                    </p:anim>
                                    <p:anim calcmode="lin" valueType="num">
                                      <p:cBhvr>
                                        <p:cTn id="3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11" grpId="0" animBg="1"/>
      <p:bldP spid="12" grpId="0"/>
      <p:bldP spid="7" grpId="0"/>
      <p:bldP spid="13" grpId="0"/>
      <p:bldP spid="15" grpId="0" animBg="1"/>
      <p:bldP spid="1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6732" t="25503" r="4590" b="27869"/>
          <a:stretch/>
        </p:blipFill>
        <p:spPr bwMode="auto">
          <a:xfrm>
            <a:off x="675644" y="1591296"/>
            <a:ext cx="10826743" cy="3348841"/>
          </a:xfrm>
          <a:prstGeom prst="rect">
            <a:avLst/>
          </a:prstGeom>
          <a:noFill/>
          <a:ln w="9525">
            <a:solidFill>
              <a:schemeClr val="bg1">
                <a:lumMod val="9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TextBox 3"/>
          <p:cNvSpPr txBox="1"/>
          <p:nvPr/>
        </p:nvSpPr>
        <p:spPr>
          <a:xfrm>
            <a:off x="8835254" y="6396347"/>
            <a:ext cx="2783647" cy="461665"/>
          </a:xfrm>
          <a:prstGeom prst="rect">
            <a:avLst/>
          </a:prstGeom>
          <a:noFill/>
        </p:spPr>
        <p:txBody>
          <a:bodyPr wrap="none" rtlCol="0">
            <a:spAutoFit/>
          </a:bodyPr>
          <a:lstStyle/>
          <a:p>
            <a:r>
              <a:rPr lang="en-US" sz="1200" i="1" dirty="0" smtClean="0">
                <a:solidFill>
                  <a:schemeClr val="bg1">
                    <a:lumMod val="50000"/>
                  </a:schemeClr>
                </a:solidFill>
              </a:rPr>
              <a:t>Diabetes </a:t>
            </a:r>
            <a:r>
              <a:rPr lang="en-US" sz="1200" i="1" dirty="0" err="1" smtClean="0">
                <a:solidFill>
                  <a:schemeClr val="bg1">
                    <a:lumMod val="50000"/>
                  </a:schemeClr>
                </a:solidFill>
              </a:rPr>
              <a:t>Obes</a:t>
            </a:r>
            <a:r>
              <a:rPr lang="en-US" sz="1200" i="1" dirty="0" smtClean="0">
                <a:solidFill>
                  <a:schemeClr val="bg1">
                    <a:lumMod val="50000"/>
                  </a:schemeClr>
                </a:solidFill>
              </a:rPr>
              <a:t> </a:t>
            </a:r>
            <a:r>
              <a:rPr lang="en-US" sz="1200" i="1" dirty="0" err="1" smtClean="0">
                <a:solidFill>
                  <a:schemeClr val="bg1">
                    <a:lumMod val="50000"/>
                  </a:schemeClr>
                </a:solidFill>
              </a:rPr>
              <a:t>Metabol</a:t>
            </a:r>
            <a:r>
              <a:rPr lang="en-US" sz="1200" i="1" dirty="0" smtClean="0">
                <a:solidFill>
                  <a:schemeClr val="bg1">
                    <a:lumMod val="50000"/>
                  </a:schemeClr>
                </a:solidFill>
              </a:rPr>
              <a:t> 2018;20:479-487</a:t>
            </a:r>
          </a:p>
          <a:p>
            <a:r>
              <a:rPr lang="en-US" sz="1200" i="1" dirty="0" err="1">
                <a:solidFill>
                  <a:schemeClr val="bg1">
                    <a:lumMod val="50000"/>
                  </a:schemeClr>
                </a:solidFill>
              </a:rPr>
              <a:t>Diabetologia</a:t>
            </a:r>
            <a:r>
              <a:rPr lang="en-US" sz="1200" i="1" dirty="0">
                <a:solidFill>
                  <a:schemeClr val="bg1">
                    <a:lumMod val="50000"/>
                  </a:schemeClr>
                </a:solidFill>
              </a:rPr>
              <a:t>. 2018 Oct;61(10):2108-2117</a:t>
            </a:r>
            <a:endParaRPr lang="el-GR" sz="1200" i="1" dirty="0">
              <a:solidFill>
                <a:schemeClr val="bg1">
                  <a:lumMod val="50000"/>
                </a:schemeClr>
              </a:solidFill>
            </a:endParaRPr>
          </a:p>
        </p:txBody>
      </p:sp>
      <p:sp>
        <p:nvSpPr>
          <p:cNvPr id="5" name="TextBox 4"/>
          <p:cNvSpPr txBox="1"/>
          <p:nvPr/>
        </p:nvSpPr>
        <p:spPr>
          <a:xfrm>
            <a:off x="962772" y="260554"/>
            <a:ext cx="10252487" cy="954107"/>
          </a:xfrm>
          <a:prstGeom prst="rect">
            <a:avLst/>
          </a:prstGeom>
          <a:noFill/>
        </p:spPr>
        <p:txBody>
          <a:bodyPr wrap="none" rtlCol="0">
            <a:spAutoFit/>
          </a:bodyPr>
          <a:lstStyle/>
          <a:p>
            <a:pPr algn="ctr"/>
            <a:r>
              <a:rPr lang="en-US" sz="2800" b="1" dirty="0" smtClean="0">
                <a:solidFill>
                  <a:schemeClr val="tx2">
                    <a:lumMod val="75000"/>
                  </a:schemeClr>
                </a:solidFill>
                <a:effectLst>
                  <a:outerShdw blurRad="38100" dist="38100" dir="2700000" algn="tl">
                    <a:srgbClr val="000000">
                      <a:alpha val="43137"/>
                    </a:srgbClr>
                  </a:outerShdw>
                </a:effectLst>
              </a:rPr>
              <a:t>SGLT2 inhibitors </a:t>
            </a:r>
            <a:r>
              <a:rPr lang="en-US" sz="2800" b="1" dirty="0" err="1" smtClean="0">
                <a:solidFill>
                  <a:schemeClr val="tx2">
                    <a:lumMod val="75000"/>
                  </a:schemeClr>
                </a:solidFill>
                <a:effectLst>
                  <a:outerShdw blurRad="38100" dist="38100" dir="2700000" algn="tl">
                    <a:srgbClr val="000000">
                      <a:alpha val="43137"/>
                    </a:srgbClr>
                  </a:outerShdw>
                </a:effectLst>
              </a:rPr>
              <a:t>vs</a:t>
            </a:r>
            <a:r>
              <a:rPr lang="en-US" sz="2800" b="1" dirty="0" smtClean="0">
                <a:solidFill>
                  <a:schemeClr val="tx2">
                    <a:lumMod val="75000"/>
                  </a:schemeClr>
                </a:solidFill>
                <a:effectLst>
                  <a:outerShdw blurRad="38100" dist="38100" dir="2700000" algn="tl">
                    <a:srgbClr val="000000">
                      <a:alpha val="43137"/>
                    </a:srgbClr>
                  </a:outerShdw>
                </a:effectLst>
              </a:rPr>
              <a:t> diuretics:</a:t>
            </a:r>
          </a:p>
          <a:p>
            <a:pPr algn="ctr"/>
            <a:r>
              <a:rPr lang="en-US" sz="2800" b="1" dirty="0" smtClean="0">
                <a:solidFill>
                  <a:schemeClr val="tx2">
                    <a:lumMod val="75000"/>
                  </a:schemeClr>
                </a:solidFill>
                <a:effectLst>
                  <a:outerShdw blurRad="38100" dist="38100" dir="2700000" algn="tl">
                    <a:srgbClr val="000000">
                      <a:alpha val="43137"/>
                    </a:srgbClr>
                  </a:outerShdw>
                </a:effectLst>
              </a:rPr>
              <a:t>Differential regulation of interstitial </a:t>
            </a:r>
            <a:r>
              <a:rPr lang="en-US" sz="2800" b="1" dirty="0" err="1" smtClean="0">
                <a:solidFill>
                  <a:schemeClr val="tx2">
                    <a:lumMod val="75000"/>
                  </a:schemeClr>
                </a:solidFill>
                <a:effectLst>
                  <a:outerShdw blurRad="38100" dist="38100" dir="2700000" algn="tl">
                    <a:srgbClr val="000000">
                      <a:alpha val="43137"/>
                    </a:srgbClr>
                  </a:outerShdw>
                </a:effectLst>
              </a:rPr>
              <a:t>vs</a:t>
            </a:r>
            <a:r>
              <a:rPr lang="en-US" sz="2800" b="1" dirty="0" smtClean="0">
                <a:solidFill>
                  <a:schemeClr val="tx2">
                    <a:lumMod val="75000"/>
                  </a:schemeClr>
                </a:solidFill>
                <a:effectLst>
                  <a:outerShdw blurRad="38100" dist="38100" dir="2700000" algn="tl">
                    <a:srgbClr val="000000">
                      <a:alpha val="43137"/>
                    </a:srgbClr>
                  </a:outerShdw>
                </a:effectLst>
              </a:rPr>
              <a:t> intravascular compartment   </a:t>
            </a:r>
            <a:endParaRPr lang="el-GR" sz="2800" b="1" dirty="0">
              <a:solidFill>
                <a:schemeClr val="tx2">
                  <a:lumMod val="75000"/>
                </a:schemeClr>
              </a:solidFill>
              <a:effectLst>
                <a:outerShdw blurRad="38100" dist="38100" dir="2700000" algn="tl">
                  <a:srgbClr val="000000">
                    <a:alpha val="43137"/>
                  </a:srgbClr>
                </a:outerShdw>
              </a:effectLst>
            </a:endParaRPr>
          </a:p>
        </p:txBody>
      </p:sp>
      <p:sp>
        <p:nvSpPr>
          <p:cNvPr id="7" name="Rectangle 6"/>
          <p:cNvSpPr/>
          <p:nvPr/>
        </p:nvSpPr>
        <p:spPr>
          <a:xfrm>
            <a:off x="1266636" y="5459241"/>
            <a:ext cx="9644757" cy="86372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 name="TextBox 7"/>
          <p:cNvSpPr txBox="1"/>
          <p:nvPr/>
        </p:nvSpPr>
        <p:spPr>
          <a:xfrm>
            <a:off x="1266636" y="5491972"/>
            <a:ext cx="9702351" cy="830997"/>
          </a:xfrm>
          <a:prstGeom prst="rect">
            <a:avLst/>
          </a:prstGeom>
          <a:noFill/>
        </p:spPr>
        <p:txBody>
          <a:bodyPr wrap="square" rtlCol="0">
            <a:spAutoFit/>
          </a:bodyPr>
          <a:lstStyle/>
          <a:p>
            <a:pPr algn="ctr"/>
            <a:r>
              <a:rPr lang="en-US" sz="2400" b="1" dirty="0" smtClean="0"/>
              <a:t>This may limit the reflex </a:t>
            </a:r>
            <a:r>
              <a:rPr lang="en-US" sz="2400" b="1" dirty="0" err="1" smtClean="0"/>
              <a:t>neurohumoral</a:t>
            </a:r>
            <a:r>
              <a:rPr lang="en-US" sz="2400" b="1" dirty="0" smtClean="0"/>
              <a:t> stimulation that occurs </a:t>
            </a:r>
          </a:p>
          <a:p>
            <a:pPr algn="ctr"/>
            <a:r>
              <a:rPr lang="en-US" sz="2400" b="1" dirty="0" smtClean="0"/>
              <a:t>in response to intravascular volume contraction with traditional diuretics  </a:t>
            </a:r>
            <a:endParaRPr lang="el-GR" sz="2400" b="1" dirty="0"/>
          </a:p>
        </p:txBody>
      </p:sp>
      <p:sp>
        <p:nvSpPr>
          <p:cNvPr id="9" name="AutoShape 4" descr="SGLT2 inhibitors may differentially regulate the interstitial vs... |  Download Scientific Diagram"/>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l-GR"/>
          </a:p>
        </p:txBody>
      </p:sp>
      <p:sp>
        <p:nvSpPr>
          <p:cNvPr id="10" name="AutoShape 6" descr="SGLT2 inhibitors may differentially regulate the interstitial vs intravascular compartment when compared with loop diuretics. In individuals with congestive heart failure, interstitial oedema is evident (a). SGLT2 inhibitors may selectively reduce interstitial volume with minimal change in blood volume (b) whereas loop diuretics may cause a reduction in both interstitial and intravascular volume (c). It has been postulated that this differential volume regulation by SGLT2 inhibitors (interstitial &gt; intravascular) may limit the aberrant reflex neurohumoral stimulation that occurs in the setting of intravascular depletion. © G. Oomen 2018. This figure is available as part of a downloadable slideset"/>
          <p:cNvSpPr>
            <a:spLocks noChangeAspect="1" noChangeArrowheads="1"/>
          </p:cNvSpPr>
          <p:nvPr/>
        </p:nvSpPr>
        <p:spPr bwMode="auto">
          <a:xfrm>
            <a:off x="307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l-GR"/>
          </a:p>
        </p:txBody>
      </p:sp>
      <p:pic>
        <p:nvPicPr>
          <p:cNvPr id="1024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6519" y="1336599"/>
            <a:ext cx="8028311" cy="3858235"/>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915297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47"/>
                                        </p:tgtEl>
                                        <p:attrNameLst>
                                          <p:attrName>style.visibility</p:attrName>
                                        </p:attrNameLst>
                                      </p:cBhvr>
                                      <p:to>
                                        <p:strVal val="visible"/>
                                      </p:to>
                                    </p:set>
                                    <p:animEffect transition="in" filter="fade">
                                      <p:cBhvr>
                                        <p:cTn id="7" dur="1000"/>
                                        <p:tgtEl>
                                          <p:spTgt spid="10247"/>
                                        </p:tgtEl>
                                      </p:cBhvr>
                                    </p:animEffect>
                                    <p:anim calcmode="lin" valueType="num">
                                      <p:cBhvr>
                                        <p:cTn id="8" dur="1000" fill="hold"/>
                                        <p:tgtEl>
                                          <p:spTgt spid="10247"/>
                                        </p:tgtEl>
                                        <p:attrNameLst>
                                          <p:attrName>ppt_x</p:attrName>
                                        </p:attrNameLst>
                                      </p:cBhvr>
                                      <p:tavLst>
                                        <p:tav tm="0">
                                          <p:val>
                                            <p:strVal val="#ppt_x"/>
                                          </p:val>
                                        </p:tav>
                                        <p:tav tm="100000">
                                          <p:val>
                                            <p:strVal val="#ppt_x"/>
                                          </p:val>
                                        </p:tav>
                                      </p:tavLst>
                                    </p:anim>
                                    <p:anim calcmode="lin" valueType="num">
                                      <p:cBhvr>
                                        <p:cTn id="9" dur="1000" fill="hold"/>
                                        <p:tgtEl>
                                          <p:spTgt spid="1024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507475" y="2565781"/>
            <a:ext cx="641444" cy="192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prstClr val="white"/>
              </a:solidFill>
            </a:endParaRPr>
          </a:p>
        </p:txBody>
      </p:sp>
      <p:sp>
        <p:nvSpPr>
          <p:cNvPr id="2" name="TextBox 1"/>
          <p:cNvSpPr txBox="1"/>
          <p:nvPr/>
        </p:nvSpPr>
        <p:spPr>
          <a:xfrm>
            <a:off x="301664" y="-23367"/>
            <a:ext cx="11731097" cy="584775"/>
          </a:xfrm>
          <a:prstGeom prst="rect">
            <a:avLst/>
          </a:prstGeom>
          <a:noFill/>
        </p:spPr>
        <p:txBody>
          <a:bodyPr wrap="none" rtlCol="0">
            <a:spAutoFit/>
          </a:bodyPr>
          <a:lstStyle/>
          <a:p>
            <a:r>
              <a:rPr lang="en-US" sz="3200" b="1" dirty="0" smtClean="0">
                <a:solidFill>
                  <a:srgbClr val="731353"/>
                </a:solidFill>
                <a:effectLst>
                  <a:outerShdw blurRad="38100" dist="38100" dir="2700000" algn="tl">
                    <a:srgbClr val="000000">
                      <a:alpha val="43137"/>
                    </a:srgbClr>
                  </a:outerShdw>
                </a:effectLst>
              </a:rPr>
              <a:t>Novel mechanisms of </a:t>
            </a:r>
            <a:r>
              <a:rPr lang="en-US" sz="3200" b="1" dirty="0" err="1" smtClean="0">
                <a:solidFill>
                  <a:srgbClr val="731353"/>
                </a:solidFill>
                <a:effectLst>
                  <a:outerShdw blurRad="38100" dist="38100" dir="2700000" algn="tl">
                    <a:srgbClr val="000000">
                      <a:alpha val="43137"/>
                    </a:srgbClr>
                  </a:outerShdw>
                </a:effectLst>
              </a:rPr>
              <a:t>cardioprotective</a:t>
            </a:r>
            <a:r>
              <a:rPr lang="en-US" sz="3200" b="1" dirty="0" smtClean="0">
                <a:solidFill>
                  <a:srgbClr val="731353"/>
                </a:solidFill>
                <a:effectLst>
                  <a:outerShdw blurRad="38100" dist="38100" dir="2700000" algn="tl">
                    <a:srgbClr val="000000">
                      <a:alpha val="43137"/>
                    </a:srgbClr>
                  </a:outerShdw>
                </a:effectLst>
              </a:rPr>
              <a:t> benefit with SGLT2 inhibition</a:t>
            </a:r>
          </a:p>
        </p:txBody>
      </p:sp>
      <p:sp>
        <p:nvSpPr>
          <p:cNvPr id="3" name="Rectangle 2"/>
          <p:cNvSpPr/>
          <p:nvPr/>
        </p:nvSpPr>
        <p:spPr>
          <a:xfrm>
            <a:off x="10162178" y="6577467"/>
            <a:ext cx="2048959" cy="276999"/>
          </a:xfrm>
          <a:prstGeom prst="rect">
            <a:avLst/>
          </a:prstGeom>
        </p:spPr>
        <p:txBody>
          <a:bodyPr wrap="none">
            <a:spAutoFit/>
          </a:bodyPr>
          <a:lstStyle/>
          <a:p>
            <a:r>
              <a:rPr lang="da-DK" sz="1200" i="1" dirty="0" smtClean="0">
                <a:solidFill>
                  <a:schemeClr val="bg1">
                    <a:lumMod val="50000"/>
                  </a:schemeClr>
                </a:solidFill>
                <a:latin typeface="Arial" pitchFamily="34" charset="0"/>
                <a:cs typeface="Arial" pitchFamily="34" charset="0"/>
              </a:rPr>
              <a:t>Heart </a:t>
            </a:r>
            <a:r>
              <a:rPr lang="da-DK" sz="1200" i="1" dirty="0">
                <a:solidFill>
                  <a:schemeClr val="bg1">
                    <a:lumMod val="50000"/>
                  </a:schemeClr>
                </a:solidFill>
                <a:latin typeface="Arial" pitchFamily="34" charset="0"/>
                <a:cs typeface="Arial" pitchFamily="34" charset="0"/>
              </a:rPr>
              <a:t>2021;107:1032–1038</a:t>
            </a:r>
            <a:endParaRPr lang="el-GR" sz="1200" i="1" dirty="0">
              <a:solidFill>
                <a:schemeClr val="bg1">
                  <a:lumMod val="50000"/>
                </a:schemeClr>
              </a:solidFill>
              <a:latin typeface="Arial" pitchFamily="34" charset="0"/>
              <a:cs typeface="Arial" pitchFamily="34" charset="0"/>
            </a:endParaRPr>
          </a:p>
        </p:txBody>
      </p:sp>
      <p:pic>
        <p:nvPicPr>
          <p:cNvPr id="205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0761" r="10778"/>
          <a:stretch/>
        </p:blipFill>
        <p:spPr bwMode="auto">
          <a:xfrm>
            <a:off x="1873918" y="690742"/>
            <a:ext cx="8431481" cy="5886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873918" y="6282047"/>
            <a:ext cx="655543" cy="29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 name="Rectangle 4"/>
          <p:cNvSpPr/>
          <p:nvPr/>
        </p:nvSpPr>
        <p:spPr>
          <a:xfrm>
            <a:off x="1698173" y="690742"/>
            <a:ext cx="9087451" cy="5886691"/>
          </a:xfrm>
          <a:prstGeom prst="rect">
            <a:avLst/>
          </a:prstGeom>
          <a:noFill/>
          <a:ln>
            <a:solidFill>
              <a:schemeClr val="bg1">
                <a:lumMod val="75000"/>
              </a:schemeClr>
            </a:solidFill>
          </a:ln>
          <a:effectLst>
            <a:glow rad="508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 name="Rounded Rectangle 5"/>
          <p:cNvSpPr/>
          <p:nvPr/>
        </p:nvSpPr>
        <p:spPr>
          <a:xfrm>
            <a:off x="4816557" y="3147241"/>
            <a:ext cx="1052623" cy="595423"/>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Rounded Rectangle 8"/>
          <p:cNvSpPr/>
          <p:nvPr/>
        </p:nvSpPr>
        <p:spPr>
          <a:xfrm>
            <a:off x="4235309" y="5022124"/>
            <a:ext cx="1474383" cy="474921"/>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ounded Rectangle 9"/>
          <p:cNvSpPr/>
          <p:nvPr/>
        </p:nvSpPr>
        <p:spPr>
          <a:xfrm>
            <a:off x="2764948" y="2055629"/>
            <a:ext cx="1052623" cy="595423"/>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ounded Rectangle 10"/>
          <p:cNvSpPr/>
          <p:nvPr/>
        </p:nvSpPr>
        <p:spPr>
          <a:xfrm>
            <a:off x="6733962" y="3444948"/>
            <a:ext cx="1559441" cy="776178"/>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ounded Rectangle 11"/>
          <p:cNvSpPr/>
          <p:nvPr/>
        </p:nvSpPr>
        <p:spPr>
          <a:xfrm>
            <a:off x="9190741" y="2966482"/>
            <a:ext cx="1114651" cy="776178"/>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ounded Rectangle 12"/>
          <p:cNvSpPr/>
          <p:nvPr/>
        </p:nvSpPr>
        <p:spPr>
          <a:xfrm>
            <a:off x="8793134" y="5284380"/>
            <a:ext cx="1052623" cy="542262"/>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285884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106" r="5984"/>
          <a:stretch/>
        </p:blipFill>
        <p:spPr bwMode="auto">
          <a:xfrm>
            <a:off x="1777191" y="610377"/>
            <a:ext cx="8348353" cy="6013059"/>
          </a:xfrm>
          <a:prstGeom prst="rect">
            <a:avLst/>
          </a:prstGeom>
          <a:noFill/>
          <a:ln w="9525">
            <a:solidFill>
              <a:schemeClr val="bg1">
                <a:lumMod val="7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6" name="Rectangle 5"/>
          <p:cNvSpPr/>
          <p:nvPr/>
        </p:nvSpPr>
        <p:spPr>
          <a:xfrm>
            <a:off x="10150304" y="6575970"/>
            <a:ext cx="2048959" cy="276999"/>
          </a:xfrm>
          <a:prstGeom prst="rect">
            <a:avLst/>
          </a:prstGeom>
        </p:spPr>
        <p:txBody>
          <a:bodyPr wrap="none">
            <a:spAutoFit/>
          </a:bodyPr>
          <a:lstStyle/>
          <a:p>
            <a:r>
              <a:rPr lang="da-DK" sz="1200" i="1" dirty="0" smtClean="0">
                <a:solidFill>
                  <a:schemeClr val="bg1">
                    <a:lumMod val="50000"/>
                  </a:schemeClr>
                </a:solidFill>
                <a:latin typeface="Arial" pitchFamily="34" charset="0"/>
                <a:cs typeface="Arial" pitchFamily="34" charset="0"/>
              </a:rPr>
              <a:t>Heart </a:t>
            </a:r>
            <a:r>
              <a:rPr lang="da-DK" sz="1200" i="1" dirty="0">
                <a:solidFill>
                  <a:schemeClr val="bg1">
                    <a:lumMod val="50000"/>
                  </a:schemeClr>
                </a:solidFill>
                <a:latin typeface="Arial" pitchFamily="34" charset="0"/>
                <a:cs typeface="Arial" pitchFamily="34" charset="0"/>
              </a:rPr>
              <a:t>2021;107:1032–1038</a:t>
            </a:r>
            <a:endParaRPr lang="el-GR" sz="1200" i="1" dirty="0">
              <a:solidFill>
                <a:schemeClr val="bg1">
                  <a:lumMod val="50000"/>
                </a:schemeClr>
              </a:solidFill>
              <a:latin typeface="Arial" pitchFamily="34" charset="0"/>
              <a:cs typeface="Arial" pitchFamily="34" charset="0"/>
            </a:endParaRPr>
          </a:p>
        </p:txBody>
      </p:sp>
      <p:sp>
        <p:nvSpPr>
          <p:cNvPr id="5" name="Rectangle 4"/>
          <p:cNvSpPr/>
          <p:nvPr/>
        </p:nvSpPr>
        <p:spPr>
          <a:xfrm>
            <a:off x="2139508" y="0"/>
            <a:ext cx="7327075" cy="584775"/>
          </a:xfrm>
          <a:prstGeom prst="rect">
            <a:avLst/>
          </a:prstGeom>
        </p:spPr>
        <p:txBody>
          <a:bodyPr wrap="square">
            <a:spAutoFit/>
          </a:bodyPr>
          <a:lstStyle/>
          <a:p>
            <a:pPr lvl="0"/>
            <a:r>
              <a:rPr lang="en-US" sz="3200" b="1" dirty="0">
                <a:solidFill>
                  <a:srgbClr val="731353"/>
                </a:solidFill>
                <a:effectLst>
                  <a:outerShdw blurRad="38100" dist="38100" dir="2700000" algn="tl">
                    <a:srgbClr val="000000">
                      <a:alpha val="43137"/>
                    </a:srgbClr>
                  </a:outerShdw>
                </a:effectLst>
              </a:rPr>
              <a:t>Mechanisms of action of SGLT2 inhibitors</a:t>
            </a:r>
            <a:endParaRPr lang="el-GR" sz="3200" b="1" dirty="0">
              <a:solidFill>
                <a:srgbClr val="731353"/>
              </a:solidFill>
              <a:effectLst>
                <a:outerShdw blurRad="38100" dist="38100" dir="2700000" algn="tl">
                  <a:srgbClr val="000000">
                    <a:alpha val="43137"/>
                  </a:srgbClr>
                </a:outerShdw>
              </a:effectLst>
            </a:endParaRPr>
          </a:p>
        </p:txBody>
      </p:sp>
      <p:sp>
        <p:nvSpPr>
          <p:cNvPr id="7" name="Rounded Rectangle 6"/>
          <p:cNvSpPr/>
          <p:nvPr/>
        </p:nvSpPr>
        <p:spPr>
          <a:xfrm>
            <a:off x="4235310" y="4640252"/>
            <a:ext cx="737191" cy="428397"/>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 name="Rounded Rectangle 7"/>
          <p:cNvSpPr/>
          <p:nvPr/>
        </p:nvSpPr>
        <p:spPr>
          <a:xfrm>
            <a:off x="2652169" y="2947653"/>
            <a:ext cx="1474383" cy="368754"/>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Rounded Rectangle 8"/>
          <p:cNvSpPr/>
          <p:nvPr/>
        </p:nvSpPr>
        <p:spPr>
          <a:xfrm>
            <a:off x="2542986" y="5259584"/>
            <a:ext cx="846375" cy="474921"/>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ounded Rectangle 9"/>
          <p:cNvSpPr/>
          <p:nvPr/>
        </p:nvSpPr>
        <p:spPr>
          <a:xfrm>
            <a:off x="7196865" y="4165324"/>
            <a:ext cx="1237451" cy="689119"/>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ounded Rectangle 10"/>
          <p:cNvSpPr/>
          <p:nvPr/>
        </p:nvSpPr>
        <p:spPr>
          <a:xfrm>
            <a:off x="9066618" y="4165324"/>
            <a:ext cx="1058929" cy="689119"/>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3008546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0556" t="4336"/>
          <a:stretch/>
        </p:blipFill>
        <p:spPr bwMode="auto">
          <a:xfrm>
            <a:off x="2869476" y="1455337"/>
            <a:ext cx="6575871" cy="4918165"/>
          </a:xfrm>
          <a:prstGeom prst="rect">
            <a:avLst/>
          </a:prstGeom>
          <a:noFill/>
          <a:ln w="9525">
            <a:solidFill>
              <a:schemeClr val="bg1">
                <a:lumMod val="7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Rectangle 3"/>
          <p:cNvSpPr/>
          <p:nvPr/>
        </p:nvSpPr>
        <p:spPr>
          <a:xfrm>
            <a:off x="0" y="193006"/>
            <a:ext cx="12192000" cy="553998"/>
          </a:xfrm>
          <a:prstGeom prst="rect">
            <a:avLst/>
          </a:prstGeom>
        </p:spPr>
        <p:txBody>
          <a:bodyPr wrap="square">
            <a:spAutoFit/>
          </a:bodyPr>
          <a:lstStyle/>
          <a:p>
            <a:r>
              <a:rPr lang="en-US" sz="3000" b="1" i="1" dirty="0">
                <a:solidFill>
                  <a:schemeClr val="tx2">
                    <a:lumMod val="75000"/>
                  </a:schemeClr>
                </a:solidFill>
                <a:effectLst>
                  <a:outerShdw blurRad="38100" dist="38100" dir="2700000" algn="tl">
                    <a:srgbClr val="000000">
                      <a:alpha val="43137"/>
                    </a:srgbClr>
                  </a:outerShdw>
                </a:effectLst>
              </a:rPr>
              <a:t> Possible mechanism by which </a:t>
            </a:r>
            <a:r>
              <a:rPr lang="en-US" sz="3000" b="1" i="1" dirty="0" smtClean="0">
                <a:solidFill>
                  <a:schemeClr val="tx2">
                    <a:lumMod val="75000"/>
                  </a:schemeClr>
                </a:solidFill>
                <a:effectLst>
                  <a:outerShdw blurRad="38100" dist="38100" dir="2700000" algn="tl">
                    <a:srgbClr val="000000">
                      <a:alpha val="43137"/>
                    </a:srgbClr>
                  </a:outerShdw>
                </a:effectLst>
              </a:rPr>
              <a:t>SGLT2i increase </a:t>
            </a:r>
            <a:r>
              <a:rPr lang="en-US" sz="3000" b="1" i="1" dirty="0">
                <a:solidFill>
                  <a:schemeClr val="tx2">
                    <a:lumMod val="75000"/>
                  </a:schemeClr>
                </a:solidFill>
                <a:effectLst>
                  <a:outerShdw blurRad="38100" dist="38100" dir="2700000" algn="tl">
                    <a:srgbClr val="000000">
                      <a:alpha val="43137"/>
                    </a:srgbClr>
                  </a:outerShdw>
                </a:effectLst>
              </a:rPr>
              <a:t>erythropoietin </a:t>
            </a:r>
            <a:r>
              <a:rPr lang="en-US" sz="3000" b="1" i="1" dirty="0" smtClean="0">
                <a:solidFill>
                  <a:schemeClr val="tx2">
                    <a:lumMod val="75000"/>
                  </a:schemeClr>
                </a:solidFill>
                <a:effectLst>
                  <a:outerShdw blurRad="38100" dist="38100" dir="2700000" algn="tl">
                    <a:srgbClr val="000000">
                      <a:alpha val="43137"/>
                    </a:srgbClr>
                  </a:outerShdw>
                </a:effectLst>
              </a:rPr>
              <a:t>production</a:t>
            </a:r>
            <a:endParaRPr lang="el-GR" sz="3000" b="1" i="1" dirty="0">
              <a:solidFill>
                <a:schemeClr val="tx2">
                  <a:lumMod val="75000"/>
                </a:schemeClr>
              </a:solidFill>
              <a:effectLst>
                <a:outerShdw blurRad="38100" dist="38100" dir="2700000" algn="tl">
                  <a:srgbClr val="000000">
                    <a:alpha val="43137"/>
                  </a:srgbClr>
                </a:outerShdw>
              </a:effectLst>
            </a:endParaRPr>
          </a:p>
        </p:txBody>
      </p:sp>
      <p:sp>
        <p:nvSpPr>
          <p:cNvPr id="5" name="TextBox 4"/>
          <p:cNvSpPr txBox="1"/>
          <p:nvPr/>
        </p:nvSpPr>
        <p:spPr>
          <a:xfrm>
            <a:off x="3398292" y="961748"/>
            <a:ext cx="2525050" cy="461665"/>
          </a:xfrm>
          <a:prstGeom prst="rect">
            <a:avLst/>
          </a:prstGeom>
          <a:noFill/>
        </p:spPr>
        <p:txBody>
          <a:bodyPr wrap="none" rtlCol="0">
            <a:spAutoFit/>
          </a:bodyPr>
          <a:lstStyle/>
          <a:p>
            <a:r>
              <a:rPr lang="en-US" sz="2400" b="1" i="1" dirty="0" smtClean="0">
                <a:solidFill>
                  <a:schemeClr val="tx2">
                    <a:lumMod val="75000"/>
                  </a:schemeClr>
                </a:solidFill>
              </a:rPr>
              <a:t>Diabetes mellitus  </a:t>
            </a:r>
            <a:endParaRPr lang="el-GR" sz="2400" b="1" i="1" dirty="0">
              <a:solidFill>
                <a:schemeClr val="tx2">
                  <a:lumMod val="75000"/>
                </a:schemeClr>
              </a:solidFill>
            </a:endParaRPr>
          </a:p>
        </p:txBody>
      </p:sp>
      <p:sp>
        <p:nvSpPr>
          <p:cNvPr id="7" name="TextBox 6"/>
          <p:cNvSpPr txBox="1"/>
          <p:nvPr/>
        </p:nvSpPr>
        <p:spPr>
          <a:xfrm>
            <a:off x="6157407" y="993677"/>
            <a:ext cx="3713196" cy="461665"/>
          </a:xfrm>
          <a:prstGeom prst="rect">
            <a:avLst/>
          </a:prstGeom>
          <a:noFill/>
        </p:spPr>
        <p:txBody>
          <a:bodyPr wrap="none" rtlCol="0">
            <a:spAutoFit/>
          </a:bodyPr>
          <a:lstStyle/>
          <a:p>
            <a:r>
              <a:rPr lang="en-US" sz="2400" b="1" i="1" dirty="0" smtClean="0">
                <a:solidFill>
                  <a:schemeClr val="tx2">
                    <a:lumMod val="75000"/>
                  </a:schemeClr>
                </a:solidFill>
              </a:rPr>
              <a:t>Diabetes mellitus + SGLT2i   </a:t>
            </a:r>
            <a:endParaRPr lang="el-GR" sz="2400" b="1" i="1" dirty="0">
              <a:solidFill>
                <a:schemeClr val="tx2">
                  <a:lumMod val="75000"/>
                </a:schemeClr>
              </a:solidFill>
            </a:endParaRPr>
          </a:p>
        </p:txBody>
      </p:sp>
      <p:sp>
        <p:nvSpPr>
          <p:cNvPr id="6" name="TextBox 5"/>
          <p:cNvSpPr txBox="1"/>
          <p:nvPr/>
        </p:nvSpPr>
        <p:spPr>
          <a:xfrm>
            <a:off x="150131" y="1774209"/>
            <a:ext cx="2552943" cy="1323439"/>
          </a:xfrm>
          <a:prstGeom prst="rect">
            <a:avLst/>
          </a:prstGeom>
          <a:noFill/>
        </p:spPr>
        <p:txBody>
          <a:bodyPr wrap="none" rtlCol="0">
            <a:spAutoFit/>
          </a:bodyPr>
          <a:lstStyle/>
          <a:p>
            <a:r>
              <a:rPr lang="en-US" sz="1600" i="1" dirty="0" smtClean="0">
                <a:solidFill>
                  <a:schemeClr val="bg1"/>
                </a:solidFill>
              </a:rPr>
              <a:t>Proximal renal tubular </a:t>
            </a:r>
          </a:p>
          <a:p>
            <a:r>
              <a:rPr lang="en-US" sz="1600" i="1" dirty="0" smtClean="0">
                <a:solidFill>
                  <a:schemeClr val="bg1"/>
                </a:solidFill>
              </a:rPr>
              <a:t>epithelial cells </a:t>
            </a:r>
          </a:p>
          <a:p>
            <a:r>
              <a:rPr lang="en-US" sz="1600" i="1" dirty="0" smtClean="0">
                <a:solidFill>
                  <a:schemeClr val="bg1"/>
                </a:solidFill>
              </a:rPr>
              <a:t>are overloaded by </a:t>
            </a:r>
          </a:p>
          <a:p>
            <a:r>
              <a:rPr lang="en-US" sz="1600" i="1" dirty="0" smtClean="0">
                <a:solidFill>
                  <a:schemeClr val="bg1"/>
                </a:solidFill>
              </a:rPr>
              <a:t>excessive energy-dependent </a:t>
            </a:r>
          </a:p>
          <a:p>
            <a:r>
              <a:rPr lang="en-US" sz="1600" i="1" dirty="0" smtClean="0">
                <a:solidFill>
                  <a:schemeClr val="bg1"/>
                </a:solidFill>
              </a:rPr>
              <a:t>reabsorption of glucose </a:t>
            </a:r>
            <a:endParaRPr lang="el-GR" sz="1600" i="1" dirty="0">
              <a:solidFill>
                <a:schemeClr val="bg1"/>
              </a:solidFill>
            </a:endParaRPr>
          </a:p>
        </p:txBody>
      </p:sp>
      <p:sp>
        <p:nvSpPr>
          <p:cNvPr id="8" name="Rectangle 7"/>
          <p:cNvSpPr/>
          <p:nvPr/>
        </p:nvSpPr>
        <p:spPr>
          <a:xfrm>
            <a:off x="4246836" y="6482820"/>
            <a:ext cx="3491453" cy="307777"/>
          </a:xfrm>
          <a:prstGeom prst="rect">
            <a:avLst/>
          </a:prstGeom>
        </p:spPr>
        <p:txBody>
          <a:bodyPr wrap="square">
            <a:spAutoFit/>
          </a:bodyPr>
          <a:lstStyle/>
          <a:p>
            <a:r>
              <a:rPr lang="fr-FR" sz="1400" i="1" dirty="0" smtClean="0">
                <a:solidFill>
                  <a:schemeClr val="bg1">
                    <a:lumMod val="50000"/>
                  </a:schemeClr>
                </a:solidFill>
              </a:rPr>
              <a:t>Circulation. </a:t>
            </a:r>
            <a:r>
              <a:rPr lang="fr-FR" sz="1400" i="1" dirty="0">
                <a:solidFill>
                  <a:schemeClr val="bg1">
                    <a:lumMod val="50000"/>
                  </a:schemeClr>
                </a:solidFill>
              </a:rPr>
              <a:t>2019 </a:t>
            </a:r>
            <a:r>
              <a:rPr lang="fr-FR" sz="1400" i="1" dirty="0" err="1">
                <a:solidFill>
                  <a:schemeClr val="bg1">
                    <a:lumMod val="50000"/>
                  </a:schemeClr>
                </a:solidFill>
              </a:rPr>
              <a:t>Apr</a:t>
            </a:r>
            <a:r>
              <a:rPr lang="fr-FR" sz="1400" i="1" dirty="0">
                <a:solidFill>
                  <a:schemeClr val="bg1">
                    <a:lumMod val="50000"/>
                  </a:schemeClr>
                </a:solidFill>
              </a:rPr>
              <a:t> 23;139(17):1985-1987</a:t>
            </a:r>
            <a:endParaRPr lang="el-GR" sz="1400" i="1" dirty="0">
              <a:solidFill>
                <a:schemeClr val="bg1">
                  <a:lumMod val="50000"/>
                </a:schemeClr>
              </a:solidFill>
            </a:endParaRPr>
          </a:p>
        </p:txBody>
      </p:sp>
    </p:spTree>
    <p:extLst>
      <p:ext uri="{BB962C8B-B14F-4D97-AF65-F5344CB8AC3E}">
        <p14:creationId xmlns:p14="http://schemas.microsoft.com/office/powerpoint/2010/main" val="4054290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430999" y="6505548"/>
            <a:ext cx="5202620" cy="276999"/>
          </a:xfrm>
          <a:prstGeom prst="rect">
            <a:avLst/>
          </a:prstGeom>
        </p:spPr>
        <p:txBody>
          <a:bodyPr wrap="square">
            <a:spAutoFit/>
          </a:bodyPr>
          <a:lstStyle/>
          <a:p>
            <a:r>
              <a:rPr lang="en-US" sz="1200" i="1" dirty="0">
                <a:solidFill>
                  <a:schemeClr val="bg1">
                    <a:lumMod val="50000"/>
                  </a:schemeClr>
                </a:solidFill>
              </a:rPr>
              <a:t>Published May 19, </a:t>
            </a:r>
            <a:r>
              <a:rPr lang="en-US" sz="1200" i="1" dirty="0" smtClean="0">
                <a:solidFill>
                  <a:schemeClr val="bg1">
                    <a:lumMod val="50000"/>
                  </a:schemeClr>
                </a:solidFill>
              </a:rPr>
              <a:t>2023</a:t>
            </a:r>
            <a:r>
              <a:rPr lang="el-GR" sz="1200" i="1" dirty="0" smtClean="0">
                <a:solidFill>
                  <a:schemeClr val="bg1">
                    <a:lumMod val="50000"/>
                  </a:schemeClr>
                </a:solidFill>
              </a:rPr>
              <a:t> </a:t>
            </a:r>
            <a:r>
              <a:rPr lang="en-US" sz="1200" i="1" dirty="0" smtClean="0">
                <a:solidFill>
                  <a:schemeClr val="bg1">
                    <a:lumMod val="50000"/>
                  </a:schemeClr>
                </a:solidFill>
              </a:rPr>
              <a:t>NEJM </a:t>
            </a:r>
            <a:r>
              <a:rPr lang="en-US" sz="1200" i="1" dirty="0" err="1">
                <a:solidFill>
                  <a:schemeClr val="bg1">
                    <a:lumMod val="50000"/>
                  </a:schemeClr>
                </a:solidFill>
              </a:rPr>
              <a:t>Evid</a:t>
            </a:r>
            <a:r>
              <a:rPr lang="en-US" sz="1200" i="1" dirty="0">
                <a:solidFill>
                  <a:schemeClr val="bg1">
                    <a:lumMod val="50000"/>
                  </a:schemeClr>
                </a:solidFill>
              </a:rPr>
              <a:t> </a:t>
            </a:r>
            <a:r>
              <a:rPr lang="en-US" sz="1200" i="1" dirty="0" smtClean="0">
                <a:solidFill>
                  <a:schemeClr val="bg1">
                    <a:lumMod val="50000"/>
                  </a:schemeClr>
                </a:solidFill>
              </a:rPr>
              <a:t>2023;2(6)</a:t>
            </a:r>
            <a:r>
              <a:rPr lang="el-GR" sz="1200" i="1" dirty="0" smtClean="0">
                <a:solidFill>
                  <a:schemeClr val="bg1">
                    <a:lumMod val="50000"/>
                  </a:schemeClr>
                </a:solidFill>
              </a:rPr>
              <a:t> </a:t>
            </a:r>
            <a:r>
              <a:rPr lang="en-US" sz="1200" i="1" dirty="0" smtClean="0">
                <a:solidFill>
                  <a:schemeClr val="bg1">
                    <a:lumMod val="50000"/>
                  </a:schemeClr>
                </a:solidFill>
              </a:rPr>
              <a:t>DOI</a:t>
            </a:r>
            <a:r>
              <a:rPr lang="en-US" sz="1200" i="1" dirty="0">
                <a:solidFill>
                  <a:schemeClr val="bg1">
                    <a:lumMod val="50000"/>
                  </a:schemeClr>
                </a:solidFill>
              </a:rPr>
              <a:t>: 10.1056/EVIDoa2300049</a:t>
            </a:r>
          </a:p>
        </p:txBody>
      </p:sp>
      <p:pic>
        <p:nvPicPr>
          <p:cNvPr id="13315"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070" r="2488"/>
          <a:stretch/>
        </p:blipFill>
        <p:spPr bwMode="auto">
          <a:xfrm>
            <a:off x="2292832" y="1211764"/>
            <a:ext cx="7233313" cy="5059455"/>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7" name="TextBox 6"/>
          <p:cNvSpPr txBox="1"/>
          <p:nvPr/>
        </p:nvSpPr>
        <p:spPr>
          <a:xfrm>
            <a:off x="2292823" y="553112"/>
            <a:ext cx="4631268" cy="646331"/>
          </a:xfrm>
          <a:prstGeom prst="rect">
            <a:avLst/>
          </a:prstGeom>
          <a:noFill/>
        </p:spPr>
        <p:txBody>
          <a:bodyPr wrap="none" rtlCol="0">
            <a:spAutoFit/>
          </a:bodyPr>
          <a:lstStyle/>
          <a:p>
            <a:r>
              <a:rPr lang="en-US" b="1" i="1" dirty="0" smtClean="0">
                <a:solidFill>
                  <a:srgbClr val="C00000"/>
                </a:solidFill>
                <a:effectLst>
                  <a:outerShdw blurRad="38100" dist="38100" dir="2700000" algn="tl">
                    <a:srgbClr val="000000">
                      <a:alpha val="43137"/>
                    </a:srgbClr>
                  </a:outerShdw>
                </a:effectLst>
              </a:rPr>
              <a:t>Placebo</a:t>
            </a:r>
            <a:r>
              <a:rPr lang="en-US" b="1" i="1" dirty="0" smtClean="0">
                <a:solidFill>
                  <a:srgbClr val="C00000"/>
                </a:solidFill>
                <a:effectLst>
                  <a:outerShdw blurRad="38100" dist="38100" dir="2700000" algn="tl">
                    <a:srgbClr val="000000">
                      <a:alpha val="43137"/>
                    </a:srgbClr>
                  </a:outerShdw>
                </a:effectLst>
                <a:sym typeface="Wingdings" pitchFamily="2" charset="2"/>
              </a:rPr>
              <a:t> 29.4% anemia was corrected</a:t>
            </a:r>
          </a:p>
          <a:p>
            <a:r>
              <a:rPr lang="en-US" b="1" i="1" dirty="0" err="1" smtClean="0">
                <a:solidFill>
                  <a:srgbClr val="C00000"/>
                </a:solidFill>
                <a:effectLst>
                  <a:outerShdw blurRad="38100" dist="38100" dir="2700000" algn="tl">
                    <a:srgbClr val="000000">
                      <a:alpha val="43137"/>
                    </a:srgbClr>
                  </a:outerShdw>
                </a:effectLst>
                <a:sym typeface="Wingdings" pitchFamily="2" charset="2"/>
              </a:rPr>
              <a:t>Dapagliflozin</a:t>
            </a:r>
            <a:r>
              <a:rPr lang="en-US" b="1" i="1" dirty="0" smtClean="0">
                <a:solidFill>
                  <a:srgbClr val="C00000"/>
                </a:solidFill>
                <a:effectLst>
                  <a:outerShdw blurRad="38100" dist="38100" dir="2700000" algn="tl">
                    <a:srgbClr val="000000">
                      <a:alpha val="43137"/>
                    </a:srgbClr>
                  </a:outerShdw>
                </a:effectLst>
                <a:sym typeface="Wingdings" pitchFamily="2" charset="2"/>
              </a:rPr>
              <a:t>  53.3% anemia was corrected  </a:t>
            </a:r>
            <a:endParaRPr lang="el-GR" b="1" i="1" dirty="0">
              <a:solidFill>
                <a:srgbClr val="C00000"/>
              </a:solidFill>
              <a:effectLst>
                <a:outerShdw blurRad="38100" dist="38100" dir="2700000" algn="tl">
                  <a:srgbClr val="000000">
                    <a:alpha val="43137"/>
                  </a:srgbClr>
                </a:outerShdw>
              </a:effectLst>
            </a:endParaRPr>
          </a:p>
        </p:txBody>
      </p:sp>
      <p:pic>
        <p:nvPicPr>
          <p:cNvPr id="11" name="Picture 10">
            <a:extLst>
              <a:ext uri="{FF2B5EF4-FFF2-40B4-BE49-F238E27FC236}">
                <a16:creationId xmlns="" xmlns:a16="http://schemas.microsoft.com/office/drawing/2014/main" id="{BF6649CA-70C4-4772-8CF1-30B88986912E}"/>
              </a:ext>
            </a:extLst>
          </p:cNvPr>
          <p:cNvPicPr>
            <a:picLocks noChangeAspect="1"/>
          </p:cNvPicPr>
          <p:nvPr/>
        </p:nvPicPr>
        <p:blipFill rotWithShape="1">
          <a:blip r:embed="rId3"/>
          <a:srcRect l="6598" t="22295"/>
          <a:stretch/>
        </p:blipFill>
        <p:spPr>
          <a:xfrm>
            <a:off x="9436591" y="0"/>
            <a:ext cx="2755412" cy="876277"/>
          </a:xfrm>
          <a:prstGeom prst="rect">
            <a:avLst/>
          </a:prstGeom>
        </p:spPr>
      </p:pic>
      <p:sp>
        <p:nvSpPr>
          <p:cNvPr id="9" name="Rectangle 8"/>
          <p:cNvSpPr/>
          <p:nvPr/>
        </p:nvSpPr>
        <p:spPr>
          <a:xfrm>
            <a:off x="8024820" y="3281363"/>
            <a:ext cx="1411775"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4" name="TextBox 13"/>
          <p:cNvSpPr txBox="1"/>
          <p:nvPr/>
        </p:nvSpPr>
        <p:spPr>
          <a:xfrm>
            <a:off x="7672744" y="3142875"/>
            <a:ext cx="1853392" cy="276999"/>
          </a:xfrm>
          <a:prstGeom prst="rect">
            <a:avLst/>
          </a:prstGeom>
          <a:noFill/>
        </p:spPr>
        <p:txBody>
          <a:bodyPr wrap="none" rtlCol="0">
            <a:spAutoFit/>
          </a:bodyPr>
          <a:lstStyle/>
          <a:p>
            <a:r>
              <a:rPr lang="en-US" sz="1200" b="1" dirty="0" err="1" smtClean="0"/>
              <a:t>Dapagliflozin</a:t>
            </a:r>
            <a:r>
              <a:rPr lang="en-US" sz="1200" b="1" dirty="0" smtClean="0"/>
              <a:t> with anemia</a:t>
            </a:r>
            <a:endParaRPr lang="el-GR" sz="1200" b="1" dirty="0"/>
          </a:p>
        </p:txBody>
      </p:sp>
      <p:sp>
        <p:nvSpPr>
          <p:cNvPr id="15" name="Rectangle 14"/>
          <p:cNvSpPr/>
          <p:nvPr/>
        </p:nvSpPr>
        <p:spPr>
          <a:xfrm>
            <a:off x="8024820" y="3765303"/>
            <a:ext cx="1411775"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TextBox 15"/>
          <p:cNvSpPr txBox="1"/>
          <p:nvPr/>
        </p:nvSpPr>
        <p:spPr>
          <a:xfrm>
            <a:off x="7871231" y="3712536"/>
            <a:ext cx="1523174" cy="276999"/>
          </a:xfrm>
          <a:prstGeom prst="rect">
            <a:avLst/>
          </a:prstGeom>
          <a:noFill/>
        </p:spPr>
        <p:txBody>
          <a:bodyPr wrap="none" rtlCol="0">
            <a:spAutoFit/>
          </a:bodyPr>
          <a:lstStyle/>
          <a:p>
            <a:r>
              <a:rPr lang="en-US" sz="1200" b="1" dirty="0" smtClean="0"/>
              <a:t>Placebo with anemia</a:t>
            </a:r>
            <a:endParaRPr lang="el-GR" sz="1200" b="1" dirty="0"/>
          </a:p>
        </p:txBody>
      </p:sp>
      <p:sp>
        <p:nvSpPr>
          <p:cNvPr id="17" name="Rectangle 16"/>
          <p:cNvSpPr/>
          <p:nvPr/>
        </p:nvSpPr>
        <p:spPr>
          <a:xfrm>
            <a:off x="8072451" y="1747838"/>
            <a:ext cx="1411775"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8" name="TextBox 17"/>
          <p:cNvSpPr txBox="1"/>
          <p:nvPr/>
        </p:nvSpPr>
        <p:spPr>
          <a:xfrm>
            <a:off x="7741837" y="1642290"/>
            <a:ext cx="2073003" cy="276999"/>
          </a:xfrm>
          <a:prstGeom prst="rect">
            <a:avLst/>
          </a:prstGeom>
          <a:noFill/>
        </p:spPr>
        <p:txBody>
          <a:bodyPr wrap="none" rtlCol="0">
            <a:spAutoFit/>
          </a:bodyPr>
          <a:lstStyle/>
          <a:p>
            <a:r>
              <a:rPr lang="en-US" sz="1200" b="1" dirty="0" err="1" smtClean="0"/>
              <a:t>Dapagliflozin</a:t>
            </a:r>
            <a:r>
              <a:rPr lang="en-US" sz="1200" b="1" dirty="0" smtClean="0"/>
              <a:t> without anemia</a:t>
            </a:r>
            <a:endParaRPr lang="el-GR" sz="1200" b="1" dirty="0"/>
          </a:p>
        </p:txBody>
      </p:sp>
      <p:sp>
        <p:nvSpPr>
          <p:cNvPr id="19" name="Rectangle 18"/>
          <p:cNvSpPr/>
          <p:nvPr/>
        </p:nvSpPr>
        <p:spPr>
          <a:xfrm>
            <a:off x="8024820" y="2386014"/>
            <a:ext cx="1411775"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0" name="TextBox 19"/>
          <p:cNvSpPr txBox="1"/>
          <p:nvPr/>
        </p:nvSpPr>
        <p:spPr>
          <a:xfrm>
            <a:off x="7889313" y="2284853"/>
            <a:ext cx="1778051" cy="276999"/>
          </a:xfrm>
          <a:prstGeom prst="rect">
            <a:avLst/>
          </a:prstGeom>
          <a:noFill/>
        </p:spPr>
        <p:txBody>
          <a:bodyPr wrap="none" rtlCol="0">
            <a:spAutoFit/>
          </a:bodyPr>
          <a:lstStyle/>
          <a:p>
            <a:r>
              <a:rPr lang="en-US" sz="1200" b="1" dirty="0" smtClean="0"/>
              <a:t>Placebo without  anemia</a:t>
            </a:r>
            <a:endParaRPr lang="el-GR" sz="1200" b="1" dirty="0"/>
          </a:p>
        </p:txBody>
      </p:sp>
      <p:sp>
        <p:nvSpPr>
          <p:cNvPr id="12" name="Freeform 11"/>
          <p:cNvSpPr/>
          <p:nvPr/>
        </p:nvSpPr>
        <p:spPr>
          <a:xfrm>
            <a:off x="4133852" y="3481391"/>
            <a:ext cx="4872039" cy="714375"/>
          </a:xfrm>
          <a:custGeom>
            <a:avLst/>
            <a:gdLst>
              <a:gd name="connsiteX0" fmla="*/ 0 w 4872038"/>
              <a:gd name="connsiteY0" fmla="*/ 714375 h 714375"/>
              <a:gd name="connsiteX1" fmla="*/ 19050 w 4872038"/>
              <a:gd name="connsiteY1" fmla="*/ 690562 h 714375"/>
              <a:gd name="connsiteX2" fmla="*/ 28575 w 4872038"/>
              <a:gd name="connsiteY2" fmla="*/ 661987 h 714375"/>
              <a:gd name="connsiteX3" fmla="*/ 33338 w 4872038"/>
              <a:gd name="connsiteY3" fmla="*/ 647700 h 714375"/>
              <a:gd name="connsiteX4" fmla="*/ 47625 w 4872038"/>
              <a:gd name="connsiteY4" fmla="*/ 585787 h 714375"/>
              <a:gd name="connsiteX5" fmla="*/ 52388 w 4872038"/>
              <a:gd name="connsiteY5" fmla="*/ 552450 h 714375"/>
              <a:gd name="connsiteX6" fmla="*/ 66675 w 4872038"/>
              <a:gd name="connsiteY6" fmla="*/ 504825 h 714375"/>
              <a:gd name="connsiteX7" fmla="*/ 76200 w 4872038"/>
              <a:gd name="connsiteY7" fmla="*/ 490537 h 714375"/>
              <a:gd name="connsiteX8" fmla="*/ 85725 w 4872038"/>
              <a:gd name="connsiteY8" fmla="*/ 461962 h 714375"/>
              <a:gd name="connsiteX9" fmla="*/ 90488 w 4872038"/>
              <a:gd name="connsiteY9" fmla="*/ 447675 h 714375"/>
              <a:gd name="connsiteX10" fmla="*/ 95250 w 4872038"/>
              <a:gd name="connsiteY10" fmla="*/ 433387 h 714375"/>
              <a:gd name="connsiteX11" fmla="*/ 119063 w 4872038"/>
              <a:gd name="connsiteY11" fmla="*/ 404812 h 714375"/>
              <a:gd name="connsiteX12" fmla="*/ 128588 w 4872038"/>
              <a:gd name="connsiteY12" fmla="*/ 390525 h 714375"/>
              <a:gd name="connsiteX13" fmla="*/ 157163 w 4872038"/>
              <a:gd name="connsiteY13" fmla="*/ 366712 h 714375"/>
              <a:gd name="connsiteX14" fmla="*/ 190500 w 4872038"/>
              <a:gd name="connsiteY14" fmla="*/ 333375 h 714375"/>
              <a:gd name="connsiteX15" fmla="*/ 200025 w 4872038"/>
              <a:gd name="connsiteY15" fmla="*/ 319087 h 714375"/>
              <a:gd name="connsiteX16" fmla="*/ 228600 w 4872038"/>
              <a:gd name="connsiteY16" fmla="*/ 300037 h 714375"/>
              <a:gd name="connsiteX17" fmla="*/ 271463 w 4872038"/>
              <a:gd name="connsiteY17" fmla="*/ 271462 h 714375"/>
              <a:gd name="connsiteX18" fmla="*/ 300038 w 4872038"/>
              <a:gd name="connsiteY18" fmla="*/ 252412 h 714375"/>
              <a:gd name="connsiteX19" fmla="*/ 314325 w 4872038"/>
              <a:gd name="connsiteY19" fmla="*/ 242887 h 714375"/>
              <a:gd name="connsiteX20" fmla="*/ 352425 w 4872038"/>
              <a:gd name="connsiteY20" fmla="*/ 209550 h 714375"/>
              <a:gd name="connsiteX21" fmla="*/ 366713 w 4872038"/>
              <a:gd name="connsiteY21" fmla="*/ 200025 h 714375"/>
              <a:gd name="connsiteX22" fmla="*/ 381000 w 4872038"/>
              <a:gd name="connsiteY22" fmla="*/ 190500 h 714375"/>
              <a:gd name="connsiteX23" fmla="*/ 423863 w 4872038"/>
              <a:gd name="connsiteY23" fmla="*/ 176212 h 714375"/>
              <a:gd name="connsiteX24" fmla="*/ 438150 w 4872038"/>
              <a:gd name="connsiteY24" fmla="*/ 171450 h 714375"/>
              <a:gd name="connsiteX25" fmla="*/ 481013 w 4872038"/>
              <a:gd name="connsiteY25" fmla="*/ 152400 h 714375"/>
              <a:gd name="connsiteX26" fmla="*/ 495300 w 4872038"/>
              <a:gd name="connsiteY26" fmla="*/ 147637 h 714375"/>
              <a:gd name="connsiteX27" fmla="*/ 538163 w 4872038"/>
              <a:gd name="connsiteY27" fmla="*/ 119062 h 714375"/>
              <a:gd name="connsiteX28" fmla="*/ 566738 w 4872038"/>
              <a:gd name="connsiteY28" fmla="*/ 109537 h 714375"/>
              <a:gd name="connsiteX29" fmla="*/ 581025 w 4872038"/>
              <a:gd name="connsiteY29" fmla="*/ 104775 h 714375"/>
              <a:gd name="connsiteX30" fmla="*/ 595313 w 4872038"/>
              <a:gd name="connsiteY30" fmla="*/ 100012 h 714375"/>
              <a:gd name="connsiteX31" fmla="*/ 619125 w 4872038"/>
              <a:gd name="connsiteY31" fmla="*/ 95250 h 714375"/>
              <a:gd name="connsiteX32" fmla="*/ 638175 w 4872038"/>
              <a:gd name="connsiteY32" fmla="*/ 90487 h 714375"/>
              <a:gd name="connsiteX33" fmla="*/ 676275 w 4872038"/>
              <a:gd name="connsiteY33" fmla="*/ 80962 h 714375"/>
              <a:gd name="connsiteX34" fmla="*/ 785813 w 4872038"/>
              <a:gd name="connsiteY34" fmla="*/ 71437 h 714375"/>
              <a:gd name="connsiteX35" fmla="*/ 838200 w 4872038"/>
              <a:gd name="connsiteY35" fmla="*/ 61912 h 714375"/>
              <a:gd name="connsiteX36" fmla="*/ 1071563 w 4872038"/>
              <a:gd name="connsiteY36" fmla="*/ 52387 h 714375"/>
              <a:gd name="connsiteX37" fmla="*/ 1143000 w 4872038"/>
              <a:gd name="connsiteY37" fmla="*/ 52387 h 714375"/>
              <a:gd name="connsiteX38" fmla="*/ 1262063 w 4872038"/>
              <a:gd name="connsiteY38" fmla="*/ 47625 h 714375"/>
              <a:gd name="connsiteX39" fmla="*/ 1300163 w 4872038"/>
              <a:gd name="connsiteY39" fmla="*/ 38100 h 714375"/>
              <a:gd name="connsiteX40" fmla="*/ 1333500 w 4872038"/>
              <a:gd name="connsiteY40" fmla="*/ 28575 h 714375"/>
              <a:gd name="connsiteX41" fmla="*/ 1452563 w 4872038"/>
              <a:gd name="connsiteY41" fmla="*/ 42862 h 714375"/>
              <a:gd name="connsiteX42" fmla="*/ 1576388 w 4872038"/>
              <a:gd name="connsiteY42" fmla="*/ 47625 h 714375"/>
              <a:gd name="connsiteX43" fmla="*/ 1700213 w 4872038"/>
              <a:gd name="connsiteY43" fmla="*/ 42862 h 714375"/>
              <a:gd name="connsiteX44" fmla="*/ 1724025 w 4872038"/>
              <a:gd name="connsiteY44" fmla="*/ 38100 h 714375"/>
              <a:gd name="connsiteX45" fmla="*/ 1771650 w 4872038"/>
              <a:gd name="connsiteY45" fmla="*/ 23812 h 714375"/>
              <a:gd name="connsiteX46" fmla="*/ 1800225 w 4872038"/>
              <a:gd name="connsiteY46" fmla="*/ 14287 h 714375"/>
              <a:gd name="connsiteX47" fmla="*/ 1814513 w 4872038"/>
              <a:gd name="connsiteY47" fmla="*/ 4762 h 714375"/>
              <a:gd name="connsiteX48" fmla="*/ 1833563 w 4872038"/>
              <a:gd name="connsiteY48" fmla="*/ 0 h 714375"/>
              <a:gd name="connsiteX49" fmla="*/ 1928813 w 4872038"/>
              <a:gd name="connsiteY49" fmla="*/ 4762 h 714375"/>
              <a:gd name="connsiteX50" fmla="*/ 1981200 w 4872038"/>
              <a:gd name="connsiteY50" fmla="*/ 19050 h 714375"/>
              <a:gd name="connsiteX51" fmla="*/ 2028825 w 4872038"/>
              <a:gd name="connsiteY51" fmla="*/ 28575 h 714375"/>
              <a:gd name="connsiteX52" fmla="*/ 2400300 w 4872038"/>
              <a:gd name="connsiteY52" fmla="*/ 23812 h 714375"/>
              <a:gd name="connsiteX53" fmla="*/ 2476500 w 4872038"/>
              <a:gd name="connsiteY53" fmla="*/ 14287 h 714375"/>
              <a:gd name="connsiteX54" fmla="*/ 2557463 w 4872038"/>
              <a:gd name="connsiteY54" fmla="*/ 19050 h 714375"/>
              <a:gd name="connsiteX55" fmla="*/ 2586038 w 4872038"/>
              <a:gd name="connsiteY55" fmla="*/ 23812 h 714375"/>
              <a:gd name="connsiteX56" fmla="*/ 2714625 w 4872038"/>
              <a:gd name="connsiteY56" fmla="*/ 28575 h 714375"/>
              <a:gd name="connsiteX57" fmla="*/ 2747963 w 4872038"/>
              <a:gd name="connsiteY57" fmla="*/ 38100 h 714375"/>
              <a:gd name="connsiteX58" fmla="*/ 2781300 w 4872038"/>
              <a:gd name="connsiteY58" fmla="*/ 42862 h 714375"/>
              <a:gd name="connsiteX59" fmla="*/ 3052763 w 4872038"/>
              <a:gd name="connsiteY59" fmla="*/ 38100 h 714375"/>
              <a:gd name="connsiteX60" fmla="*/ 3119438 w 4872038"/>
              <a:gd name="connsiteY60" fmla="*/ 33337 h 714375"/>
              <a:gd name="connsiteX61" fmla="*/ 3186113 w 4872038"/>
              <a:gd name="connsiteY61" fmla="*/ 23812 h 714375"/>
              <a:gd name="connsiteX62" fmla="*/ 3271838 w 4872038"/>
              <a:gd name="connsiteY62" fmla="*/ 28575 h 714375"/>
              <a:gd name="connsiteX63" fmla="*/ 3290888 w 4872038"/>
              <a:gd name="connsiteY63" fmla="*/ 33337 h 714375"/>
              <a:gd name="connsiteX64" fmla="*/ 3552825 w 4872038"/>
              <a:gd name="connsiteY64" fmla="*/ 38100 h 714375"/>
              <a:gd name="connsiteX65" fmla="*/ 3690938 w 4872038"/>
              <a:gd name="connsiteY65" fmla="*/ 52387 h 714375"/>
              <a:gd name="connsiteX66" fmla="*/ 3729038 w 4872038"/>
              <a:gd name="connsiteY66" fmla="*/ 57150 h 714375"/>
              <a:gd name="connsiteX67" fmla="*/ 3829050 w 4872038"/>
              <a:gd name="connsiteY67" fmla="*/ 66675 h 714375"/>
              <a:gd name="connsiteX68" fmla="*/ 3910013 w 4872038"/>
              <a:gd name="connsiteY68" fmla="*/ 76200 h 714375"/>
              <a:gd name="connsiteX69" fmla="*/ 3943350 w 4872038"/>
              <a:gd name="connsiteY69" fmla="*/ 80962 h 714375"/>
              <a:gd name="connsiteX70" fmla="*/ 4052888 w 4872038"/>
              <a:gd name="connsiteY70" fmla="*/ 85725 h 714375"/>
              <a:gd name="connsiteX71" fmla="*/ 4067175 w 4872038"/>
              <a:gd name="connsiteY71" fmla="*/ 95250 h 714375"/>
              <a:gd name="connsiteX72" fmla="*/ 4114800 w 4872038"/>
              <a:gd name="connsiteY72" fmla="*/ 109537 h 714375"/>
              <a:gd name="connsiteX73" fmla="*/ 4148138 w 4872038"/>
              <a:gd name="connsiteY73" fmla="*/ 114300 h 714375"/>
              <a:gd name="connsiteX74" fmla="*/ 4200525 w 4872038"/>
              <a:gd name="connsiteY74" fmla="*/ 123825 h 714375"/>
              <a:gd name="connsiteX75" fmla="*/ 4252913 w 4872038"/>
              <a:gd name="connsiteY75" fmla="*/ 133350 h 714375"/>
              <a:gd name="connsiteX76" fmla="*/ 4433888 w 4872038"/>
              <a:gd name="connsiteY76" fmla="*/ 138112 h 714375"/>
              <a:gd name="connsiteX77" fmla="*/ 4471988 w 4872038"/>
              <a:gd name="connsiteY77" fmla="*/ 142875 h 714375"/>
              <a:gd name="connsiteX78" fmla="*/ 4510088 w 4872038"/>
              <a:gd name="connsiteY78" fmla="*/ 152400 h 714375"/>
              <a:gd name="connsiteX79" fmla="*/ 4719638 w 4872038"/>
              <a:gd name="connsiteY79" fmla="*/ 157162 h 714375"/>
              <a:gd name="connsiteX80" fmla="*/ 4810125 w 4872038"/>
              <a:gd name="connsiteY80" fmla="*/ 161925 h 714375"/>
              <a:gd name="connsiteX81" fmla="*/ 4872038 w 4872038"/>
              <a:gd name="connsiteY81" fmla="*/ 166687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872038" h="714375">
                <a:moveTo>
                  <a:pt x="0" y="714375"/>
                </a:moveTo>
                <a:cubicBezTo>
                  <a:pt x="6350" y="706437"/>
                  <a:pt x="14182" y="699486"/>
                  <a:pt x="19050" y="690562"/>
                </a:cubicBezTo>
                <a:cubicBezTo>
                  <a:pt x="23858" y="681748"/>
                  <a:pt x="25400" y="671512"/>
                  <a:pt x="28575" y="661987"/>
                </a:cubicBezTo>
                <a:lnTo>
                  <a:pt x="33338" y="647700"/>
                </a:lnTo>
                <a:cubicBezTo>
                  <a:pt x="37048" y="636571"/>
                  <a:pt x="45106" y="600903"/>
                  <a:pt x="47625" y="585787"/>
                </a:cubicBezTo>
                <a:cubicBezTo>
                  <a:pt x="49470" y="574715"/>
                  <a:pt x="50380" y="563494"/>
                  <a:pt x="52388" y="552450"/>
                </a:cubicBezTo>
                <a:cubicBezTo>
                  <a:pt x="54052" y="543297"/>
                  <a:pt x="63567" y="509487"/>
                  <a:pt x="66675" y="504825"/>
                </a:cubicBezTo>
                <a:cubicBezTo>
                  <a:pt x="69850" y="500062"/>
                  <a:pt x="73875" y="495768"/>
                  <a:pt x="76200" y="490537"/>
                </a:cubicBezTo>
                <a:cubicBezTo>
                  <a:pt x="80278" y="481362"/>
                  <a:pt x="82550" y="471487"/>
                  <a:pt x="85725" y="461962"/>
                </a:cubicBezTo>
                <a:lnTo>
                  <a:pt x="90488" y="447675"/>
                </a:lnTo>
                <a:cubicBezTo>
                  <a:pt x="92076" y="442912"/>
                  <a:pt x="92465" y="437564"/>
                  <a:pt x="95250" y="433387"/>
                </a:cubicBezTo>
                <a:cubicBezTo>
                  <a:pt x="118898" y="397916"/>
                  <a:pt x="88505" y="441481"/>
                  <a:pt x="119063" y="404812"/>
                </a:cubicBezTo>
                <a:cubicBezTo>
                  <a:pt x="122727" y="400415"/>
                  <a:pt x="124924" y="394922"/>
                  <a:pt x="128588" y="390525"/>
                </a:cubicBezTo>
                <a:cubicBezTo>
                  <a:pt x="140049" y="376771"/>
                  <a:pt x="143112" y="376079"/>
                  <a:pt x="157163" y="366712"/>
                </a:cubicBezTo>
                <a:cubicBezTo>
                  <a:pt x="178998" y="333960"/>
                  <a:pt x="165353" y="341757"/>
                  <a:pt x="190500" y="333375"/>
                </a:cubicBezTo>
                <a:cubicBezTo>
                  <a:pt x="193675" y="328612"/>
                  <a:pt x="195717" y="322856"/>
                  <a:pt x="200025" y="319087"/>
                </a:cubicBezTo>
                <a:cubicBezTo>
                  <a:pt x="208640" y="311549"/>
                  <a:pt x="219075" y="306387"/>
                  <a:pt x="228600" y="300037"/>
                </a:cubicBezTo>
                <a:lnTo>
                  <a:pt x="271463" y="271462"/>
                </a:lnTo>
                <a:lnTo>
                  <a:pt x="300038" y="252412"/>
                </a:lnTo>
                <a:lnTo>
                  <a:pt x="314325" y="242887"/>
                </a:lnTo>
                <a:cubicBezTo>
                  <a:pt x="330200" y="219075"/>
                  <a:pt x="319088" y="231774"/>
                  <a:pt x="352425" y="209550"/>
                </a:cubicBezTo>
                <a:lnTo>
                  <a:pt x="366713" y="200025"/>
                </a:lnTo>
                <a:cubicBezTo>
                  <a:pt x="371475" y="196850"/>
                  <a:pt x="375570" y="192310"/>
                  <a:pt x="381000" y="190500"/>
                </a:cubicBezTo>
                <a:lnTo>
                  <a:pt x="423863" y="176212"/>
                </a:lnTo>
                <a:lnTo>
                  <a:pt x="438150" y="171450"/>
                </a:lnTo>
                <a:cubicBezTo>
                  <a:pt x="460793" y="156355"/>
                  <a:pt x="447006" y="163736"/>
                  <a:pt x="481013" y="152400"/>
                </a:cubicBezTo>
                <a:cubicBezTo>
                  <a:pt x="485775" y="150812"/>
                  <a:pt x="491123" y="150422"/>
                  <a:pt x="495300" y="147637"/>
                </a:cubicBezTo>
                <a:lnTo>
                  <a:pt x="538163" y="119062"/>
                </a:lnTo>
                <a:cubicBezTo>
                  <a:pt x="546517" y="113493"/>
                  <a:pt x="557213" y="112712"/>
                  <a:pt x="566738" y="109537"/>
                </a:cubicBezTo>
                <a:lnTo>
                  <a:pt x="581025" y="104775"/>
                </a:lnTo>
                <a:cubicBezTo>
                  <a:pt x="585788" y="103187"/>
                  <a:pt x="590390" y="100996"/>
                  <a:pt x="595313" y="100012"/>
                </a:cubicBezTo>
                <a:cubicBezTo>
                  <a:pt x="603250" y="98425"/>
                  <a:pt x="611223" y="97006"/>
                  <a:pt x="619125" y="95250"/>
                </a:cubicBezTo>
                <a:cubicBezTo>
                  <a:pt x="625515" y="93830"/>
                  <a:pt x="631881" y="92285"/>
                  <a:pt x="638175" y="90487"/>
                </a:cubicBezTo>
                <a:cubicBezTo>
                  <a:pt x="656726" y="85187"/>
                  <a:pt x="653049" y="83451"/>
                  <a:pt x="676275" y="80962"/>
                </a:cubicBezTo>
                <a:cubicBezTo>
                  <a:pt x="712717" y="77057"/>
                  <a:pt x="785813" y="71437"/>
                  <a:pt x="785813" y="71437"/>
                </a:cubicBezTo>
                <a:cubicBezTo>
                  <a:pt x="797804" y="69039"/>
                  <a:pt x="827039" y="62927"/>
                  <a:pt x="838200" y="61912"/>
                </a:cubicBezTo>
                <a:cubicBezTo>
                  <a:pt x="906454" y="55707"/>
                  <a:pt x="1013055" y="54160"/>
                  <a:pt x="1071563" y="52387"/>
                </a:cubicBezTo>
                <a:cubicBezTo>
                  <a:pt x="1137810" y="41347"/>
                  <a:pt x="1055567" y="52387"/>
                  <a:pt x="1143000" y="52387"/>
                </a:cubicBezTo>
                <a:cubicBezTo>
                  <a:pt x="1182719" y="52387"/>
                  <a:pt x="1222375" y="49212"/>
                  <a:pt x="1262063" y="47625"/>
                </a:cubicBezTo>
                <a:cubicBezTo>
                  <a:pt x="1287595" y="39113"/>
                  <a:pt x="1265677" y="45763"/>
                  <a:pt x="1300163" y="38100"/>
                </a:cubicBezTo>
                <a:cubicBezTo>
                  <a:pt x="1318096" y="34115"/>
                  <a:pt x="1317595" y="33876"/>
                  <a:pt x="1333500" y="28575"/>
                </a:cubicBezTo>
                <a:cubicBezTo>
                  <a:pt x="1434014" y="33865"/>
                  <a:pt x="1395334" y="23786"/>
                  <a:pt x="1452563" y="42862"/>
                </a:cubicBezTo>
                <a:cubicBezTo>
                  <a:pt x="1491749" y="55924"/>
                  <a:pt x="1535113" y="46037"/>
                  <a:pt x="1576388" y="47625"/>
                </a:cubicBezTo>
                <a:cubicBezTo>
                  <a:pt x="1617663" y="46037"/>
                  <a:pt x="1658993" y="45521"/>
                  <a:pt x="1700213" y="42862"/>
                </a:cubicBezTo>
                <a:cubicBezTo>
                  <a:pt x="1708291" y="42341"/>
                  <a:pt x="1716123" y="39856"/>
                  <a:pt x="1724025" y="38100"/>
                </a:cubicBezTo>
                <a:cubicBezTo>
                  <a:pt x="1745614" y="33302"/>
                  <a:pt x="1747912" y="31724"/>
                  <a:pt x="1771650" y="23812"/>
                </a:cubicBezTo>
                <a:lnTo>
                  <a:pt x="1800225" y="14287"/>
                </a:lnTo>
                <a:cubicBezTo>
                  <a:pt x="1805655" y="12477"/>
                  <a:pt x="1809252" y="7017"/>
                  <a:pt x="1814513" y="4762"/>
                </a:cubicBezTo>
                <a:cubicBezTo>
                  <a:pt x="1820529" y="2184"/>
                  <a:pt x="1827213" y="1587"/>
                  <a:pt x="1833563" y="0"/>
                </a:cubicBezTo>
                <a:cubicBezTo>
                  <a:pt x="1865313" y="1587"/>
                  <a:pt x="1897204" y="1375"/>
                  <a:pt x="1928813" y="4762"/>
                </a:cubicBezTo>
                <a:cubicBezTo>
                  <a:pt x="1955995" y="7674"/>
                  <a:pt x="1960549" y="13150"/>
                  <a:pt x="1981200" y="19050"/>
                </a:cubicBezTo>
                <a:cubicBezTo>
                  <a:pt x="2001084" y="24731"/>
                  <a:pt x="2006383" y="24834"/>
                  <a:pt x="2028825" y="28575"/>
                </a:cubicBezTo>
                <a:lnTo>
                  <a:pt x="2400300" y="23812"/>
                </a:lnTo>
                <a:cubicBezTo>
                  <a:pt x="2437453" y="22977"/>
                  <a:pt x="2446248" y="20338"/>
                  <a:pt x="2476500" y="14287"/>
                </a:cubicBezTo>
                <a:cubicBezTo>
                  <a:pt x="2503488" y="15875"/>
                  <a:pt x="2530530" y="16708"/>
                  <a:pt x="2557463" y="19050"/>
                </a:cubicBezTo>
                <a:cubicBezTo>
                  <a:pt x="2567083" y="19887"/>
                  <a:pt x="2576399" y="23228"/>
                  <a:pt x="2586038" y="23812"/>
                </a:cubicBezTo>
                <a:cubicBezTo>
                  <a:pt x="2628851" y="26407"/>
                  <a:pt x="2671763" y="26987"/>
                  <a:pt x="2714625" y="28575"/>
                </a:cubicBezTo>
                <a:cubicBezTo>
                  <a:pt x="2726861" y="32653"/>
                  <a:pt x="2734814" y="35709"/>
                  <a:pt x="2747963" y="38100"/>
                </a:cubicBezTo>
                <a:cubicBezTo>
                  <a:pt x="2759007" y="40108"/>
                  <a:pt x="2770188" y="41275"/>
                  <a:pt x="2781300" y="42862"/>
                </a:cubicBezTo>
                <a:lnTo>
                  <a:pt x="3052763" y="38100"/>
                </a:lnTo>
                <a:cubicBezTo>
                  <a:pt x="3075036" y="37473"/>
                  <a:pt x="3097283" y="35711"/>
                  <a:pt x="3119438" y="33337"/>
                </a:cubicBezTo>
                <a:cubicBezTo>
                  <a:pt x="3141761" y="30945"/>
                  <a:pt x="3186113" y="23812"/>
                  <a:pt x="3186113" y="23812"/>
                </a:cubicBezTo>
                <a:cubicBezTo>
                  <a:pt x="3214688" y="25400"/>
                  <a:pt x="3243336" y="25984"/>
                  <a:pt x="3271838" y="28575"/>
                </a:cubicBezTo>
                <a:cubicBezTo>
                  <a:pt x="3278357" y="29168"/>
                  <a:pt x="3284346" y="33115"/>
                  <a:pt x="3290888" y="33337"/>
                </a:cubicBezTo>
                <a:cubicBezTo>
                  <a:pt x="3378165" y="36296"/>
                  <a:pt x="3465513" y="36512"/>
                  <a:pt x="3552825" y="38100"/>
                </a:cubicBezTo>
                <a:lnTo>
                  <a:pt x="3690938" y="52387"/>
                </a:lnTo>
                <a:cubicBezTo>
                  <a:pt x="3703673" y="53660"/>
                  <a:pt x="3716338" y="55562"/>
                  <a:pt x="3729038" y="57150"/>
                </a:cubicBezTo>
                <a:cubicBezTo>
                  <a:pt x="3771612" y="71340"/>
                  <a:pt x="3731833" y="59474"/>
                  <a:pt x="3829050" y="66675"/>
                </a:cubicBezTo>
                <a:cubicBezTo>
                  <a:pt x="3841648" y="67608"/>
                  <a:pt x="3895920" y="74321"/>
                  <a:pt x="3910013" y="76200"/>
                </a:cubicBezTo>
                <a:cubicBezTo>
                  <a:pt x="3921140" y="77684"/>
                  <a:pt x="3932150" y="80215"/>
                  <a:pt x="3943350" y="80962"/>
                </a:cubicBezTo>
                <a:cubicBezTo>
                  <a:pt x="3979816" y="83393"/>
                  <a:pt x="4016375" y="84137"/>
                  <a:pt x="4052888" y="85725"/>
                </a:cubicBezTo>
                <a:cubicBezTo>
                  <a:pt x="4057650" y="88900"/>
                  <a:pt x="4061945" y="92925"/>
                  <a:pt x="4067175" y="95250"/>
                </a:cubicBezTo>
                <a:cubicBezTo>
                  <a:pt x="4075782" y="99075"/>
                  <a:pt x="4103075" y="107405"/>
                  <a:pt x="4114800" y="109537"/>
                </a:cubicBezTo>
                <a:cubicBezTo>
                  <a:pt x="4125844" y="111545"/>
                  <a:pt x="4137043" y="112593"/>
                  <a:pt x="4148138" y="114300"/>
                </a:cubicBezTo>
                <a:cubicBezTo>
                  <a:pt x="4164962" y="116888"/>
                  <a:pt x="4183787" y="120106"/>
                  <a:pt x="4200525" y="123825"/>
                </a:cubicBezTo>
                <a:cubicBezTo>
                  <a:pt x="4222285" y="128661"/>
                  <a:pt x="4227125" y="132204"/>
                  <a:pt x="4252913" y="133350"/>
                </a:cubicBezTo>
                <a:cubicBezTo>
                  <a:pt x="4313199" y="136029"/>
                  <a:pt x="4373563" y="136525"/>
                  <a:pt x="4433888" y="138112"/>
                </a:cubicBezTo>
                <a:cubicBezTo>
                  <a:pt x="4446588" y="139700"/>
                  <a:pt x="4459396" y="140585"/>
                  <a:pt x="4471988" y="142875"/>
                </a:cubicBezTo>
                <a:cubicBezTo>
                  <a:pt x="4497435" y="147502"/>
                  <a:pt x="4475740" y="150998"/>
                  <a:pt x="4510088" y="152400"/>
                </a:cubicBezTo>
                <a:cubicBezTo>
                  <a:pt x="4579898" y="155249"/>
                  <a:pt x="4649788" y="155575"/>
                  <a:pt x="4719638" y="157162"/>
                </a:cubicBezTo>
                <a:lnTo>
                  <a:pt x="4810125" y="161925"/>
                </a:lnTo>
                <a:cubicBezTo>
                  <a:pt x="4830783" y="163216"/>
                  <a:pt x="4872038" y="166687"/>
                  <a:pt x="4872038" y="166687"/>
                </a:cubicBezTo>
              </a:path>
            </a:pathLst>
          </a:custGeom>
          <a:ln w="123825">
            <a:solidFill>
              <a:srgbClr val="FF0000">
                <a:alpha val="42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Tree>
    <p:extLst>
      <p:ext uri="{BB962C8B-B14F-4D97-AF65-F5344CB8AC3E}">
        <p14:creationId xmlns:p14="http://schemas.microsoft.com/office/powerpoint/2010/main" val="504404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5107" t="9405" r="4368" b="47587"/>
          <a:stretch/>
        </p:blipFill>
        <p:spPr bwMode="auto">
          <a:xfrm>
            <a:off x="213756" y="1935678"/>
            <a:ext cx="5805560" cy="3354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5107" t="57812" r="4368"/>
          <a:stretch/>
        </p:blipFill>
        <p:spPr bwMode="auto">
          <a:xfrm>
            <a:off x="6270184" y="1935680"/>
            <a:ext cx="5687625" cy="3223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5107" r="4368" b="96178"/>
          <a:stretch/>
        </p:blipFill>
        <p:spPr bwMode="auto">
          <a:xfrm>
            <a:off x="1806095" y="5789223"/>
            <a:ext cx="8711449" cy="447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1020378" y="1461861"/>
            <a:ext cx="10583923" cy="369332"/>
          </a:xfrm>
          <a:prstGeom prst="rect">
            <a:avLst/>
          </a:prstGeom>
          <a:noFill/>
        </p:spPr>
        <p:txBody>
          <a:bodyPr wrap="none" rtlCol="0">
            <a:spAutoFit/>
          </a:bodyPr>
          <a:lstStyle/>
          <a:p>
            <a:r>
              <a:rPr lang="en-US" b="1" i="1" dirty="0" smtClean="0"/>
              <a:t>     HbA1C  </a:t>
            </a:r>
            <a:r>
              <a:rPr lang="en-US" dirty="0" smtClean="0"/>
              <a:t>                                          </a:t>
            </a:r>
            <a:r>
              <a:rPr lang="en-US" b="1" i="1" dirty="0" smtClean="0"/>
              <a:t>Systolic BP                                     Body weight                                  Mean UACR </a:t>
            </a:r>
            <a:endParaRPr lang="el-GR" b="1" i="1" dirty="0"/>
          </a:p>
        </p:txBody>
      </p:sp>
      <p:sp>
        <p:nvSpPr>
          <p:cNvPr id="7" name="Rectangle 6"/>
          <p:cNvSpPr/>
          <p:nvPr/>
        </p:nvSpPr>
        <p:spPr>
          <a:xfrm>
            <a:off x="213759" y="1282535"/>
            <a:ext cx="2902780" cy="4358244"/>
          </a:xfrm>
          <a:prstGeom prst="rect">
            <a:avLst/>
          </a:prstGeom>
          <a:noFill/>
          <a:ln>
            <a:solidFill>
              <a:schemeClr val="bg1">
                <a:lumMod val="75000"/>
              </a:schemeClr>
            </a:solidFill>
          </a:ln>
          <a:effectLst>
            <a:glow rad="635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ectangle 9"/>
          <p:cNvSpPr/>
          <p:nvPr/>
        </p:nvSpPr>
        <p:spPr>
          <a:xfrm>
            <a:off x="3235289" y="1304306"/>
            <a:ext cx="2784027" cy="4358244"/>
          </a:xfrm>
          <a:prstGeom prst="rect">
            <a:avLst/>
          </a:prstGeom>
          <a:noFill/>
          <a:ln>
            <a:solidFill>
              <a:schemeClr val="bg1">
                <a:lumMod val="75000"/>
              </a:schemeClr>
            </a:solidFill>
          </a:ln>
          <a:effectLst>
            <a:glow rad="635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ectangle 10"/>
          <p:cNvSpPr/>
          <p:nvPr/>
        </p:nvSpPr>
        <p:spPr>
          <a:xfrm>
            <a:off x="6273399" y="1294410"/>
            <a:ext cx="2840588" cy="4358244"/>
          </a:xfrm>
          <a:prstGeom prst="rect">
            <a:avLst/>
          </a:prstGeom>
          <a:noFill/>
          <a:ln>
            <a:solidFill>
              <a:schemeClr val="bg1">
                <a:lumMod val="75000"/>
              </a:schemeClr>
            </a:solidFill>
          </a:ln>
          <a:effectLst>
            <a:glow rad="635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ectangle 11"/>
          <p:cNvSpPr/>
          <p:nvPr/>
        </p:nvSpPr>
        <p:spPr>
          <a:xfrm>
            <a:off x="9230363" y="1316181"/>
            <a:ext cx="2834975" cy="4358244"/>
          </a:xfrm>
          <a:prstGeom prst="rect">
            <a:avLst/>
          </a:prstGeom>
          <a:noFill/>
          <a:ln>
            <a:solidFill>
              <a:schemeClr val="bg1">
                <a:lumMod val="75000"/>
              </a:schemeClr>
            </a:solidFill>
          </a:ln>
          <a:effectLst>
            <a:glow rad="635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ectangle 12"/>
          <p:cNvSpPr/>
          <p:nvPr/>
        </p:nvSpPr>
        <p:spPr>
          <a:xfrm>
            <a:off x="8788041" y="6441580"/>
            <a:ext cx="2989921" cy="276999"/>
          </a:xfrm>
          <a:prstGeom prst="rect">
            <a:avLst/>
          </a:prstGeom>
        </p:spPr>
        <p:txBody>
          <a:bodyPr wrap="none">
            <a:spAutoFit/>
          </a:bodyPr>
          <a:lstStyle/>
          <a:p>
            <a:r>
              <a:rPr lang="en-US" sz="1200" i="1" dirty="0">
                <a:solidFill>
                  <a:schemeClr val="bg1">
                    <a:lumMod val="50000"/>
                  </a:schemeClr>
                </a:solidFill>
              </a:rPr>
              <a:t>Circulation. 2018 Oct 9; 138(15): 1537–1550.</a:t>
            </a:r>
            <a:endParaRPr lang="el-GR" sz="1200" i="1" dirty="0">
              <a:solidFill>
                <a:schemeClr val="bg1">
                  <a:lumMod val="50000"/>
                </a:schemeClr>
              </a:solidFill>
            </a:endParaRPr>
          </a:p>
        </p:txBody>
      </p:sp>
      <p:sp>
        <p:nvSpPr>
          <p:cNvPr id="14" name="Rectangle 13"/>
          <p:cNvSpPr/>
          <p:nvPr/>
        </p:nvSpPr>
        <p:spPr>
          <a:xfrm>
            <a:off x="1020371" y="362645"/>
            <a:ext cx="10427444" cy="830997"/>
          </a:xfrm>
          <a:prstGeom prst="rect">
            <a:avLst/>
          </a:prstGeom>
        </p:spPr>
        <p:txBody>
          <a:bodyPr wrap="square">
            <a:spAutoFit/>
          </a:bodyPr>
          <a:lstStyle/>
          <a:p>
            <a:pPr algn="ctr"/>
            <a:r>
              <a:rPr lang="en-US" sz="2400" b="1" i="1" dirty="0">
                <a:solidFill>
                  <a:schemeClr val="accent1">
                    <a:lumMod val="50000"/>
                  </a:schemeClr>
                </a:solidFill>
              </a:rPr>
              <a:t>Changes in </a:t>
            </a:r>
            <a:r>
              <a:rPr lang="en-US" sz="2400" b="1" i="1" dirty="0" smtClean="0">
                <a:solidFill>
                  <a:schemeClr val="accent1">
                    <a:lumMod val="50000"/>
                  </a:schemeClr>
                </a:solidFill>
              </a:rPr>
              <a:t>parameters with </a:t>
            </a:r>
            <a:r>
              <a:rPr lang="en-US" sz="2400" b="1" i="1" dirty="0" err="1">
                <a:solidFill>
                  <a:schemeClr val="accent1">
                    <a:lumMod val="50000"/>
                  </a:schemeClr>
                </a:solidFill>
              </a:rPr>
              <a:t>canagliflozin</a:t>
            </a:r>
            <a:r>
              <a:rPr lang="en-US" sz="2400" b="1" i="1" dirty="0">
                <a:solidFill>
                  <a:schemeClr val="accent1">
                    <a:lumMod val="50000"/>
                  </a:schemeClr>
                </a:solidFill>
              </a:rPr>
              <a:t> compared to placebo </a:t>
            </a:r>
            <a:endParaRPr lang="en-US" sz="2400" b="1" i="1" dirty="0" smtClean="0">
              <a:solidFill>
                <a:schemeClr val="accent1">
                  <a:lumMod val="50000"/>
                </a:schemeClr>
              </a:solidFill>
            </a:endParaRPr>
          </a:p>
          <a:p>
            <a:pPr algn="ctr"/>
            <a:r>
              <a:rPr lang="en-US" sz="2400" b="1" i="1" dirty="0" smtClean="0">
                <a:solidFill>
                  <a:schemeClr val="accent1">
                    <a:lumMod val="50000"/>
                  </a:schemeClr>
                </a:solidFill>
              </a:rPr>
              <a:t>in </a:t>
            </a:r>
            <a:r>
              <a:rPr lang="en-US" sz="2400" b="1" i="1" dirty="0">
                <a:solidFill>
                  <a:schemeClr val="accent1">
                    <a:lumMod val="50000"/>
                  </a:schemeClr>
                </a:solidFill>
              </a:rPr>
              <a:t>participants </a:t>
            </a:r>
            <a:r>
              <a:rPr lang="en-US" sz="2400" b="1" i="1" dirty="0" smtClean="0">
                <a:solidFill>
                  <a:schemeClr val="accent1">
                    <a:lumMod val="50000"/>
                  </a:schemeClr>
                </a:solidFill>
              </a:rPr>
              <a:t>with different levels of kidney function   </a:t>
            </a:r>
            <a:endParaRPr lang="el-GR" sz="2400" b="1" i="1" dirty="0">
              <a:solidFill>
                <a:schemeClr val="accent1">
                  <a:lumMod val="50000"/>
                </a:schemeClr>
              </a:solidFill>
            </a:endParaRPr>
          </a:p>
        </p:txBody>
      </p:sp>
    </p:spTree>
    <p:extLst>
      <p:ext uri="{BB962C8B-B14F-4D97-AF65-F5344CB8AC3E}">
        <p14:creationId xmlns:p14="http://schemas.microsoft.com/office/powerpoint/2010/main" val="2661217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6027" r="887" b="4753"/>
          <a:stretch/>
        </p:blipFill>
        <p:spPr bwMode="auto">
          <a:xfrm>
            <a:off x="1816925" y="1523419"/>
            <a:ext cx="8858992" cy="4853628"/>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Rectangle 3"/>
          <p:cNvSpPr/>
          <p:nvPr/>
        </p:nvSpPr>
        <p:spPr>
          <a:xfrm>
            <a:off x="7034152" y="6488674"/>
            <a:ext cx="4579917" cy="307777"/>
          </a:xfrm>
          <a:prstGeom prst="rect">
            <a:avLst/>
          </a:prstGeom>
        </p:spPr>
        <p:txBody>
          <a:bodyPr wrap="square">
            <a:spAutoFit/>
          </a:bodyPr>
          <a:lstStyle/>
          <a:p>
            <a:r>
              <a:rPr lang="pt-BR" sz="1400" i="1" dirty="0">
                <a:solidFill>
                  <a:schemeClr val="bg1">
                    <a:lumMod val="50000"/>
                  </a:schemeClr>
                </a:solidFill>
              </a:rPr>
              <a:t>Diabetes Obes </a:t>
            </a:r>
            <a:r>
              <a:rPr lang="pt-BR" sz="1400" i="1" dirty="0" smtClean="0">
                <a:solidFill>
                  <a:schemeClr val="bg1">
                    <a:lumMod val="50000"/>
                  </a:schemeClr>
                </a:solidFill>
              </a:rPr>
              <a:t>Metab. </a:t>
            </a:r>
            <a:r>
              <a:rPr lang="pt-BR" sz="1400" i="1" dirty="0">
                <a:solidFill>
                  <a:schemeClr val="bg1">
                    <a:lumMod val="50000"/>
                  </a:schemeClr>
                </a:solidFill>
              </a:rPr>
              <a:t>2014 Feb;16(2):159-69.</a:t>
            </a:r>
            <a:endParaRPr lang="el-GR" sz="1400" i="1" dirty="0">
              <a:solidFill>
                <a:schemeClr val="bg1">
                  <a:lumMod val="50000"/>
                </a:schemeClr>
              </a:solidFill>
            </a:endParaRPr>
          </a:p>
        </p:txBody>
      </p:sp>
      <p:sp>
        <p:nvSpPr>
          <p:cNvPr id="7" name="Rectangle 6"/>
          <p:cNvSpPr/>
          <p:nvPr/>
        </p:nvSpPr>
        <p:spPr>
          <a:xfrm>
            <a:off x="1816924" y="1023461"/>
            <a:ext cx="7675419" cy="338554"/>
          </a:xfrm>
          <a:prstGeom prst="rect">
            <a:avLst/>
          </a:prstGeom>
        </p:spPr>
        <p:txBody>
          <a:bodyPr wrap="square">
            <a:spAutoFit/>
          </a:bodyPr>
          <a:lstStyle/>
          <a:p>
            <a:r>
              <a:rPr lang="en-US" sz="1600" i="1" dirty="0"/>
              <a:t>randomized, double-blind, placebo-controlled </a:t>
            </a:r>
            <a:r>
              <a:rPr lang="en-US" sz="1600" i="1" dirty="0" smtClean="0"/>
              <a:t>study (NCT00855166</a:t>
            </a:r>
            <a:r>
              <a:rPr lang="en-US" sz="1600" i="1" dirty="0"/>
              <a:t>) </a:t>
            </a:r>
            <a:endParaRPr lang="el-GR" sz="1600" i="1" dirty="0"/>
          </a:p>
        </p:txBody>
      </p:sp>
      <p:sp>
        <p:nvSpPr>
          <p:cNvPr id="8" name="Rectangle 7"/>
          <p:cNvSpPr/>
          <p:nvPr/>
        </p:nvSpPr>
        <p:spPr>
          <a:xfrm>
            <a:off x="636907" y="285162"/>
            <a:ext cx="11555097" cy="461665"/>
          </a:xfrm>
          <a:prstGeom prst="rect">
            <a:avLst/>
          </a:prstGeom>
        </p:spPr>
        <p:txBody>
          <a:bodyPr wrap="square">
            <a:spAutoFit/>
          </a:bodyPr>
          <a:lstStyle/>
          <a:p>
            <a:pPr algn="ctr"/>
            <a:r>
              <a:rPr lang="en-US" sz="2400" b="1" dirty="0" err="1">
                <a:solidFill>
                  <a:srgbClr val="C00000"/>
                </a:solidFill>
                <a:effectLst>
                  <a:outerShdw blurRad="38100" dist="38100" dir="2700000" algn="tl">
                    <a:srgbClr val="000000">
                      <a:alpha val="43137"/>
                    </a:srgbClr>
                  </a:outerShdw>
                </a:effectLst>
              </a:rPr>
              <a:t>Dapagliflozin</a:t>
            </a:r>
            <a:r>
              <a:rPr lang="en-US" sz="2400" b="1" dirty="0">
                <a:solidFill>
                  <a:srgbClr val="C00000"/>
                </a:solidFill>
                <a:effectLst>
                  <a:outerShdw blurRad="38100" dist="38100" dir="2700000" algn="tl">
                    <a:srgbClr val="000000">
                      <a:alpha val="43137"/>
                    </a:srgbClr>
                  </a:outerShdw>
                </a:effectLst>
              </a:rPr>
              <a:t> </a:t>
            </a:r>
            <a:r>
              <a:rPr lang="en-US" sz="2400" b="1" dirty="0" smtClean="0">
                <a:solidFill>
                  <a:srgbClr val="C00000"/>
                </a:solidFill>
                <a:effectLst>
                  <a:outerShdw blurRad="38100" dist="38100" dir="2700000" algn="tl">
                    <a:srgbClr val="000000">
                      <a:alpha val="43137"/>
                    </a:srgbClr>
                  </a:outerShdw>
                </a:effectLst>
              </a:rPr>
              <a:t>reduces </a:t>
            </a:r>
            <a:r>
              <a:rPr lang="en-US" sz="2400" b="1" dirty="0">
                <a:solidFill>
                  <a:srgbClr val="C00000"/>
                </a:solidFill>
                <a:effectLst>
                  <a:outerShdw blurRad="38100" dist="38100" dir="2700000" algn="tl">
                    <a:srgbClr val="000000">
                      <a:alpha val="43137"/>
                    </a:srgbClr>
                  </a:outerShdw>
                </a:effectLst>
              </a:rPr>
              <a:t>weight and body fat mass over 2 years in patients with </a:t>
            </a:r>
            <a:r>
              <a:rPr lang="en-US" sz="2400" b="1" dirty="0" smtClean="0">
                <a:solidFill>
                  <a:srgbClr val="C00000"/>
                </a:solidFill>
                <a:effectLst>
                  <a:outerShdw blurRad="38100" dist="38100" dir="2700000" algn="tl">
                    <a:srgbClr val="000000">
                      <a:alpha val="43137"/>
                    </a:srgbClr>
                  </a:outerShdw>
                </a:effectLst>
              </a:rPr>
              <a:t>T2DM </a:t>
            </a:r>
            <a:endParaRPr lang="el-GR" sz="2400" b="1" dirty="0">
              <a:solidFill>
                <a:srgbClr val="C00000"/>
              </a:solidFill>
              <a:effectLst>
                <a:outerShdw blurRad="38100" dist="38100" dir="2700000" algn="tl">
                  <a:srgbClr val="000000">
                    <a:alpha val="43137"/>
                  </a:srgbClr>
                </a:outerShdw>
              </a:effectLst>
            </a:endParaRPr>
          </a:p>
        </p:txBody>
      </p:sp>
      <p:sp>
        <p:nvSpPr>
          <p:cNvPr id="9" name="TextBox 8"/>
          <p:cNvSpPr txBox="1"/>
          <p:nvPr/>
        </p:nvSpPr>
        <p:spPr>
          <a:xfrm>
            <a:off x="8954003" y="5900839"/>
            <a:ext cx="1486689" cy="369332"/>
          </a:xfrm>
          <a:prstGeom prst="rect">
            <a:avLst/>
          </a:prstGeom>
          <a:noFill/>
        </p:spPr>
        <p:txBody>
          <a:bodyPr wrap="none" rtlCol="0">
            <a:spAutoFit/>
          </a:bodyPr>
          <a:lstStyle/>
          <a:p>
            <a:r>
              <a:rPr lang="en-US" dirty="0" smtClean="0"/>
              <a:t>DEXA method</a:t>
            </a:r>
            <a:endParaRPr lang="el-GR" dirty="0"/>
          </a:p>
        </p:txBody>
      </p:sp>
    </p:spTree>
    <p:extLst>
      <p:ext uri="{BB962C8B-B14F-4D97-AF65-F5344CB8AC3E}">
        <p14:creationId xmlns:p14="http://schemas.microsoft.com/office/powerpoint/2010/main" val="387025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p:nvPr>
            <p:extLst>
              <p:ext uri="{D42A27DB-BD31-4B8C-83A1-F6EECF244321}">
                <p14:modId xmlns:p14="http://schemas.microsoft.com/office/powerpoint/2010/main" val="3961784639"/>
              </p:ext>
            </p:extLst>
          </p:nvPr>
        </p:nvGraphicFramePr>
        <p:xfrm>
          <a:off x="1597787" y="1870749"/>
          <a:ext cx="9701777" cy="446474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457201" y="180280"/>
            <a:ext cx="11277600" cy="800100"/>
          </a:xfrm>
        </p:spPr>
        <p:txBody>
          <a:bodyPr>
            <a:normAutofit fontScale="90000"/>
          </a:bodyPr>
          <a:lstStyle/>
          <a:p>
            <a:pPr algn="ctr"/>
            <a:r>
              <a:rPr lang="en-US" sz="3200" dirty="0" smtClean="0">
                <a:solidFill>
                  <a:schemeClr val="tx2">
                    <a:lumMod val="50000"/>
                  </a:schemeClr>
                </a:solidFill>
                <a:effectLst>
                  <a:outerShdw blurRad="38100" dist="38100" dir="2700000" algn="tl">
                    <a:srgbClr val="000000">
                      <a:alpha val="43137"/>
                    </a:srgbClr>
                  </a:outerShdw>
                </a:effectLst>
              </a:rPr>
              <a:t>Mortality </a:t>
            </a:r>
            <a:r>
              <a:rPr lang="en-US" sz="3200" dirty="0">
                <a:solidFill>
                  <a:schemeClr val="tx2">
                    <a:lumMod val="50000"/>
                  </a:schemeClr>
                </a:solidFill>
                <a:effectLst>
                  <a:outerShdw blurRad="38100" dist="38100" dir="2700000" algn="tl">
                    <a:srgbClr val="000000">
                      <a:alpha val="43137"/>
                    </a:srgbClr>
                  </a:outerShdw>
                </a:effectLst>
              </a:rPr>
              <a:t>burden of CKD has been </a:t>
            </a:r>
            <a:r>
              <a:rPr lang="en-US" sz="3200" dirty="0" smtClean="0">
                <a:solidFill>
                  <a:schemeClr val="tx2">
                    <a:lumMod val="50000"/>
                  </a:schemeClr>
                </a:solidFill>
                <a:effectLst>
                  <a:outerShdw blurRad="38100" dist="38100" dir="2700000" algn="tl">
                    <a:srgbClr val="000000">
                      <a:alpha val="43137"/>
                    </a:srgbClr>
                  </a:outerShdw>
                </a:effectLst>
              </a:rPr>
              <a:t>rising </a:t>
            </a:r>
            <a:br>
              <a:rPr lang="en-US" sz="3200" dirty="0" smtClean="0">
                <a:solidFill>
                  <a:schemeClr val="tx2">
                    <a:lumMod val="50000"/>
                  </a:schemeClr>
                </a:solidFill>
                <a:effectLst>
                  <a:outerShdw blurRad="38100" dist="38100" dir="2700000" algn="tl">
                    <a:srgbClr val="000000">
                      <a:alpha val="43137"/>
                    </a:srgbClr>
                  </a:outerShdw>
                </a:effectLst>
              </a:rPr>
            </a:br>
            <a:r>
              <a:rPr lang="en-US" sz="3200" dirty="0" smtClean="0">
                <a:solidFill>
                  <a:schemeClr val="tx2">
                    <a:lumMod val="50000"/>
                  </a:schemeClr>
                </a:solidFill>
                <a:effectLst>
                  <a:outerShdw blurRad="38100" dist="38100" dir="2700000" algn="tl">
                    <a:srgbClr val="000000">
                      <a:alpha val="43137"/>
                    </a:srgbClr>
                  </a:outerShdw>
                </a:effectLst>
              </a:rPr>
              <a:t>in </a:t>
            </a:r>
            <a:r>
              <a:rPr lang="en-US" sz="3200" dirty="0">
                <a:solidFill>
                  <a:schemeClr val="tx2">
                    <a:lumMod val="50000"/>
                  </a:schemeClr>
                </a:solidFill>
                <a:effectLst>
                  <a:outerShdw blurRad="38100" dist="38100" dir="2700000" algn="tl">
                    <a:srgbClr val="000000">
                      <a:alpha val="43137"/>
                    </a:srgbClr>
                  </a:outerShdw>
                </a:effectLst>
              </a:rPr>
              <a:t>the diabetic and in the non diabetic </a:t>
            </a:r>
            <a:r>
              <a:rPr lang="en-US" sz="3200" dirty="0" smtClean="0">
                <a:solidFill>
                  <a:schemeClr val="tx2">
                    <a:lumMod val="50000"/>
                  </a:schemeClr>
                </a:solidFill>
                <a:effectLst>
                  <a:outerShdw blurRad="38100" dist="38100" dir="2700000" algn="tl">
                    <a:srgbClr val="000000">
                      <a:alpha val="43137"/>
                    </a:srgbClr>
                  </a:outerShdw>
                </a:effectLst>
              </a:rPr>
              <a:t>CKD</a:t>
            </a:r>
            <a:r>
              <a:rPr lang="en-GB" sz="3200" dirty="0" smtClean="0">
                <a:solidFill>
                  <a:schemeClr val="tx2">
                    <a:lumMod val="50000"/>
                  </a:schemeClr>
                </a:solidFill>
                <a:effectLst>
                  <a:outerShdw blurRad="38100" dist="38100" dir="2700000" algn="tl">
                    <a:srgbClr val="000000">
                      <a:alpha val="43137"/>
                    </a:srgbClr>
                  </a:outerShdw>
                </a:effectLst>
              </a:rPr>
              <a:t> </a:t>
            </a:r>
            <a:r>
              <a:rPr lang="en-US" sz="3200" dirty="0" smtClean="0">
                <a:solidFill>
                  <a:schemeClr val="tx2">
                    <a:lumMod val="50000"/>
                  </a:schemeClr>
                </a:solidFill>
                <a:effectLst>
                  <a:outerShdw blurRad="38100" dist="38100" dir="2700000" algn="tl">
                    <a:srgbClr val="000000">
                      <a:alpha val="43137"/>
                    </a:srgbClr>
                  </a:outerShdw>
                </a:effectLst>
              </a:rPr>
              <a:t>population</a:t>
            </a:r>
            <a:endParaRPr lang="en-GB" sz="3200" dirty="0">
              <a:solidFill>
                <a:schemeClr val="tx2">
                  <a:lumMod val="50000"/>
                </a:schemeClr>
              </a:solidFill>
              <a:effectLst>
                <a:outerShdw blurRad="38100" dist="38100" dir="2700000" algn="tl">
                  <a:srgbClr val="000000">
                    <a:alpha val="43137"/>
                  </a:srgbClr>
                </a:outerShdw>
              </a:effectLst>
            </a:endParaRPr>
          </a:p>
        </p:txBody>
      </p:sp>
      <p:sp>
        <p:nvSpPr>
          <p:cNvPr id="6" name="TextBox 5">
            <a:extLst>
              <a:ext uri="{FF2B5EF4-FFF2-40B4-BE49-F238E27FC236}">
                <a16:creationId xmlns="" xmlns:a16="http://schemas.microsoft.com/office/drawing/2014/main" id="{834E8D09-C3EB-4FCC-8729-1075E28B1573}"/>
              </a:ext>
            </a:extLst>
          </p:cNvPr>
          <p:cNvSpPr txBox="1"/>
          <p:nvPr/>
        </p:nvSpPr>
        <p:spPr>
          <a:xfrm>
            <a:off x="5512521" y="1278246"/>
            <a:ext cx="1166986" cy="249299"/>
          </a:xfrm>
          <a:prstGeom prst="rect">
            <a:avLst/>
          </a:prstGeom>
        </p:spPr>
        <p:txBody>
          <a:bodyPr vert="horz" wrap="none" lIns="0" tIns="0" rIns="0" bIns="0" rtlCol="0" anchor="t">
            <a:spAutoFit/>
          </a:bodyPr>
          <a:lstStyle>
            <a:defPPr>
              <a:defRPr lang="en-US"/>
            </a:defPPr>
            <a:lvl1pPr indent="0" algn="ctr" defTabSz="685800">
              <a:lnSpc>
                <a:spcPct val="90000"/>
              </a:lnSpc>
              <a:spcBef>
                <a:spcPts val="0"/>
              </a:spcBef>
              <a:buClr>
                <a:schemeClr val="accent1"/>
              </a:buClr>
              <a:buFont typeface="Arial" panose="020B0604020202020204" pitchFamily="34" charset="0"/>
              <a:buNone/>
              <a:defRPr sz="1600" b="1"/>
            </a:lvl1pPr>
            <a:lvl2pPr marL="342900" indent="0" defTabSz="685800">
              <a:lnSpc>
                <a:spcPct val="90000"/>
              </a:lnSpc>
              <a:spcBef>
                <a:spcPts val="600"/>
              </a:spcBef>
              <a:buFont typeface="Arial" panose="020B0604020202020204" pitchFamily="34" charset="0"/>
              <a:buNone/>
              <a:defRPr sz="1500" b="1"/>
            </a:lvl2pPr>
            <a:lvl3pPr marL="685800" indent="0" defTabSz="685800">
              <a:lnSpc>
                <a:spcPct val="90000"/>
              </a:lnSpc>
              <a:spcBef>
                <a:spcPts val="600"/>
              </a:spcBef>
              <a:buClr>
                <a:schemeClr val="accent1"/>
              </a:buClr>
              <a:buFont typeface="Arial" panose="020B0604020202020204" pitchFamily="34" charset="0"/>
              <a:buNone/>
              <a:defRPr sz="1350" b="1"/>
            </a:lvl3pPr>
            <a:lvl4pPr marL="1028700" indent="0" defTabSz="685800">
              <a:lnSpc>
                <a:spcPct val="90000"/>
              </a:lnSpc>
              <a:spcBef>
                <a:spcPts val="450"/>
              </a:spcBef>
              <a:buFont typeface="Arial" panose="020B0604020202020204" pitchFamily="34" charset="0"/>
              <a:buNone/>
              <a:defRPr sz="1200" b="1"/>
            </a:lvl4pPr>
            <a:lvl5pPr marL="1371600" indent="0" defTabSz="685800">
              <a:lnSpc>
                <a:spcPct val="90000"/>
              </a:lnSpc>
              <a:spcBef>
                <a:spcPts val="450"/>
              </a:spcBef>
              <a:buClr>
                <a:schemeClr val="accent1"/>
              </a:buClr>
              <a:buFont typeface="Arial" panose="020B0604020202020204" pitchFamily="34" charset="0"/>
              <a:buNone/>
              <a:defRPr sz="1200" b="1"/>
            </a:lvl5pPr>
            <a:lvl6pPr marL="1714500" indent="0" defTabSz="685800">
              <a:lnSpc>
                <a:spcPct val="90000"/>
              </a:lnSpc>
              <a:spcBef>
                <a:spcPts val="375"/>
              </a:spcBef>
              <a:buFont typeface="Arial" panose="020B0604020202020204" pitchFamily="34" charset="0"/>
              <a:buNone/>
              <a:defRPr sz="1200" b="1"/>
            </a:lvl6pPr>
            <a:lvl7pPr marL="2057400" indent="0" defTabSz="685800">
              <a:lnSpc>
                <a:spcPct val="90000"/>
              </a:lnSpc>
              <a:spcBef>
                <a:spcPts val="375"/>
              </a:spcBef>
              <a:buFont typeface="Arial" panose="020B0604020202020204" pitchFamily="34" charset="0"/>
              <a:buNone/>
              <a:defRPr sz="1200" b="1"/>
            </a:lvl7pPr>
            <a:lvl8pPr marL="2400300" indent="0" defTabSz="685800">
              <a:lnSpc>
                <a:spcPct val="90000"/>
              </a:lnSpc>
              <a:spcBef>
                <a:spcPts val="375"/>
              </a:spcBef>
              <a:buFont typeface="Arial" panose="020B0604020202020204" pitchFamily="34" charset="0"/>
              <a:buNone/>
              <a:defRPr sz="1200" b="1"/>
            </a:lvl8pPr>
            <a:lvl9pPr marL="2743200" indent="0" defTabSz="685800">
              <a:lnSpc>
                <a:spcPct val="90000"/>
              </a:lnSpc>
              <a:spcBef>
                <a:spcPts val="375"/>
              </a:spcBef>
              <a:buFont typeface="Arial" panose="020B0604020202020204" pitchFamily="34" charset="0"/>
              <a:buNone/>
              <a:defRPr sz="1200" b="1"/>
            </a:lvl9pPr>
          </a:lstStyle>
          <a:p>
            <a:pPr>
              <a:buClr>
                <a:srgbClr val="303A5F"/>
              </a:buClr>
              <a:defRPr/>
            </a:pPr>
            <a:r>
              <a:rPr lang="en-US" sz="1800" b="0" i="1" dirty="0" smtClean="0">
                <a:solidFill>
                  <a:srgbClr val="000000"/>
                </a:solidFill>
                <a:cs typeface="Arial" panose="020B0604020202020204" pitchFamily="34" charset="0"/>
              </a:rPr>
              <a:t>1990 -2013</a:t>
            </a:r>
            <a:endParaRPr lang="en-US" sz="1800" b="0" i="1" dirty="0">
              <a:solidFill>
                <a:srgbClr val="000000"/>
              </a:solidFill>
              <a:cs typeface="Arial" panose="020B0604020202020204" pitchFamily="34" charset="0"/>
            </a:endParaRPr>
          </a:p>
        </p:txBody>
      </p:sp>
      <p:sp>
        <p:nvSpPr>
          <p:cNvPr id="7" name="TextBox 6">
            <a:extLst>
              <a:ext uri="{FF2B5EF4-FFF2-40B4-BE49-F238E27FC236}">
                <a16:creationId xmlns="" xmlns:a16="http://schemas.microsoft.com/office/drawing/2014/main" id="{D2C02EF2-9F3B-437A-8D78-F310BA6F3230}"/>
              </a:ext>
            </a:extLst>
          </p:cNvPr>
          <p:cNvSpPr txBox="1"/>
          <p:nvPr/>
        </p:nvSpPr>
        <p:spPr>
          <a:xfrm rot="16200000">
            <a:off x="-293493" y="3582567"/>
            <a:ext cx="2320457" cy="430887"/>
          </a:xfrm>
          <a:prstGeom prst="rect">
            <a:avLst/>
          </a:prstGeom>
          <a:noFill/>
        </p:spPr>
        <p:txBody>
          <a:bodyPr wrap="square" lIns="0" tIns="0" rIns="0" bIns="0" rtlCol="0" anchor="b">
            <a:spAutoFit/>
          </a:bodyPr>
          <a:lstStyle/>
          <a:p>
            <a:pPr algn="ctr" defTabSz="685800">
              <a:defRPr/>
            </a:pPr>
            <a:r>
              <a:rPr lang="en-US" sz="1400" b="1" dirty="0">
                <a:solidFill>
                  <a:srgbClr val="000000"/>
                </a:solidFill>
              </a:rPr>
              <a:t>Global age-standardized</a:t>
            </a:r>
            <a:br>
              <a:rPr lang="en-US" sz="1400" b="1" dirty="0">
                <a:solidFill>
                  <a:srgbClr val="000000"/>
                </a:solidFill>
              </a:rPr>
            </a:br>
            <a:r>
              <a:rPr lang="en-US" sz="1400" b="1" dirty="0">
                <a:solidFill>
                  <a:srgbClr val="000000"/>
                </a:solidFill>
              </a:rPr>
              <a:t>death rate (95% UI)</a:t>
            </a:r>
          </a:p>
        </p:txBody>
      </p:sp>
      <p:sp>
        <p:nvSpPr>
          <p:cNvPr id="10" name="Rectangle 9"/>
          <p:cNvSpPr/>
          <p:nvPr/>
        </p:nvSpPr>
        <p:spPr>
          <a:xfrm>
            <a:off x="7410214" y="6571231"/>
            <a:ext cx="4773881" cy="276999"/>
          </a:xfrm>
          <a:prstGeom prst="rect">
            <a:avLst/>
          </a:prstGeom>
        </p:spPr>
        <p:txBody>
          <a:bodyPr wrap="square">
            <a:spAutoFit/>
          </a:bodyPr>
          <a:lstStyle/>
          <a:p>
            <a:r>
              <a:rPr lang="en-US" sz="1200" i="1" dirty="0" err="1">
                <a:solidFill>
                  <a:schemeClr val="bg1">
                    <a:lumMod val="50000"/>
                  </a:schemeClr>
                </a:solidFill>
                <a:latin typeface="+mj-lt"/>
                <a:ea typeface="Calibri" pitchFamily="34" charset="0"/>
                <a:cs typeface="Calibri" pitchFamily="34" charset="0"/>
              </a:rPr>
              <a:t>Jager</a:t>
            </a:r>
            <a:r>
              <a:rPr lang="en-US" sz="1200" i="1" dirty="0">
                <a:solidFill>
                  <a:schemeClr val="bg1">
                    <a:lumMod val="50000"/>
                  </a:schemeClr>
                </a:solidFill>
                <a:latin typeface="+mj-lt"/>
                <a:ea typeface="Calibri" pitchFamily="34" charset="0"/>
                <a:cs typeface="Calibri" pitchFamily="34" charset="0"/>
              </a:rPr>
              <a:t> KJ et al. </a:t>
            </a:r>
            <a:r>
              <a:rPr lang="en-US" sz="1200" i="1" dirty="0" err="1">
                <a:solidFill>
                  <a:schemeClr val="bg1">
                    <a:lumMod val="50000"/>
                  </a:schemeClr>
                </a:solidFill>
                <a:latin typeface="+mj-lt"/>
                <a:ea typeface="Calibri" pitchFamily="34" charset="0"/>
                <a:cs typeface="Calibri" pitchFamily="34" charset="0"/>
              </a:rPr>
              <a:t>Nephrol</a:t>
            </a:r>
            <a:r>
              <a:rPr lang="en-US" sz="1200" i="1" dirty="0">
                <a:solidFill>
                  <a:schemeClr val="bg1">
                    <a:lumMod val="50000"/>
                  </a:schemeClr>
                </a:solidFill>
                <a:latin typeface="+mj-lt"/>
                <a:ea typeface="Calibri" pitchFamily="34" charset="0"/>
                <a:cs typeface="Calibri" pitchFamily="34" charset="0"/>
              </a:rPr>
              <a:t> Dial Transplant. 2017;32(</a:t>
            </a:r>
            <a:r>
              <a:rPr lang="en-US" sz="1200" i="1" dirty="0" err="1">
                <a:solidFill>
                  <a:schemeClr val="bg1">
                    <a:lumMod val="50000"/>
                  </a:schemeClr>
                </a:solidFill>
                <a:latin typeface="+mj-lt"/>
                <a:ea typeface="Calibri" pitchFamily="34" charset="0"/>
                <a:cs typeface="Calibri" pitchFamily="34" charset="0"/>
              </a:rPr>
              <a:t>supp</a:t>
            </a:r>
            <a:r>
              <a:rPr lang="en-US" sz="1200" i="1" dirty="0">
                <a:solidFill>
                  <a:schemeClr val="bg1">
                    <a:lumMod val="50000"/>
                  </a:schemeClr>
                </a:solidFill>
                <a:latin typeface="+mj-lt"/>
                <a:ea typeface="Calibri" pitchFamily="34" charset="0"/>
                <a:cs typeface="Calibri" pitchFamily="34" charset="0"/>
              </a:rPr>
              <a:t> 2):</a:t>
            </a:r>
            <a:r>
              <a:rPr lang="en-US" sz="1200" i="1" dirty="0" smtClean="0">
                <a:solidFill>
                  <a:schemeClr val="bg1">
                    <a:lumMod val="50000"/>
                  </a:schemeClr>
                </a:solidFill>
                <a:latin typeface="+mj-lt"/>
                <a:ea typeface="Calibri" pitchFamily="34" charset="0"/>
                <a:cs typeface="Calibri" pitchFamily="34" charset="0"/>
              </a:rPr>
              <a:t>ii121–ii128</a:t>
            </a:r>
            <a:endParaRPr lang="en-US" sz="1200" i="1" dirty="0">
              <a:solidFill>
                <a:schemeClr val="bg1">
                  <a:lumMod val="50000"/>
                </a:schemeClr>
              </a:solidFill>
              <a:latin typeface="+mj-lt"/>
              <a:ea typeface="Calibri" pitchFamily="34" charset="0"/>
              <a:cs typeface="Calibri" pitchFamily="34" charset="0"/>
            </a:endParaRPr>
          </a:p>
        </p:txBody>
      </p:sp>
      <p:sp>
        <p:nvSpPr>
          <p:cNvPr id="3" name="Rectangle 2"/>
          <p:cNvSpPr/>
          <p:nvPr/>
        </p:nvSpPr>
        <p:spPr>
          <a:xfrm>
            <a:off x="3700132" y="4594033"/>
            <a:ext cx="1467293" cy="1178703"/>
          </a:xfrm>
          <a:prstGeom prst="rect">
            <a:avLst/>
          </a:prstGeom>
          <a:noFill/>
          <a:ln w="3492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ectangle 10"/>
          <p:cNvSpPr/>
          <p:nvPr/>
        </p:nvSpPr>
        <p:spPr>
          <a:xfrm>
            <a:off x="8860468" y="3689498"/>
            <a:ext cx="1467293" cy="2075382"/>
          </a:xfrm>
          <a:prstGeom prst="rect">
            <a:avLst/>
          </a:prstGeom>
          <a:noFill/>
          <a:ln w="3492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 name="Rectangle 3"/>
          <p:cNvSpPr/>
          <p:nvPr/>
        </p:nvSpPr>
        <p:spPr>
          <a:xfrm>
            <a:off x="3953630" y="1652183"/>
            <a:ext cx="4532075" cy="369332"/>
          </a:xfrm>
          <a:prstGeom prst="rect">
            <a:avLst/>
          </a:prstGeom>
        </p:spPr>
        <p:txBody>
          <a:bodyPr wrap="none">
            <a:spAutoFit/>
          </a:bodyPr>
          <a:lstStyle/>
          <a:p>
            <a:r>
              <a:rPr lang="el-GR" dirty="0" smtClean="0"/>
              <a:t>Δ </a:t>
            </a:r>
            <a:r>
              <a:rPr lang="en-US" dirty="0" smtClean="0"/>
              <a:t>death</a:t>
            </a:r>
            <a:r>
              <a:rPr lang="el-GR" dirty="0" smtClean="0"/>
              <a:t> </a:t>
            </a:r>
            <a:r>
              <a:rPr lang="en-US" dirty="0" smtClean="0"/>
              <a:t>rate due </a:t>
            </a:r>
            <a:r>
              <a:rPr lang="en-US" dirty="0"/>
              <a:t>to CKD </a:t>
            </a:r>
            <a:r>
              <a:rPr lang="el-GR" dirty="0" smtClean="0"/>
              <a:t>/ </a:t>
            </a:r>
            <a:r>
              <a:rPr lang="en-US" dirty="0" smtClean="0"/>
              <a:t>100,000 </a:t>
            </a:r>
            <a:r>
              <a:rPr lang="en-US" dirty="0"/>
              <a:t>people </a:t>
            </a:r>
            <a:endParaRPr lang="el-GR" dirty="0"/>
          </a:p>
        </p:txBody>
      </p:sp>
    </p:spTree>
    <p:extLst>
      <p:ext uri="{BB962C8B-B14F-4D97-AF65-F5344CB8AC3E}">
        <p14:creationId xmlns:p14="http://schemas.microsoft.com/office/powerpoint/2010/main" val="18916881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7131" r="3981"/>
          <a:stretch/>
        </p:blipFill>
        <p:spPr bwMode="auto">
          <a:xfrm>
            <a:off x="272767" y="104259"/>
            <a:ext cx="11476212" cy="6741042"/>
          </a:xfrm>
          <a:prstGeom prst="rect">
            <a:avLst/>
          </a:prstGeom>
          <a:noFill/>
          <a:ln>
            <a:noFill/>
          </a:ln>
          <a:effectLst/>
          <a:extLst/>
        </p:spPr>
      </p:pic>
      <p:sp>
        <p:nvSpPr>
          <p:cNvPr id="2" name="TextBox 1"/>
          <p:cNvSpPr txBox="1"/>
          <p:nvPr/>
        </p:nvSpPr>
        <p:spPr>
          <a:xfrm>
            <a:off x="272767" y="6494943"/>
            <a:ext cx="2141933" cy="246221"/>
          </a:xfrm>
          <a:prstGeom prst="rect">
            <a:avLst/>
          </a:prstGeom>
          <a:noFill/>
        </p:spPr>
        <p:txBody>
          <a:bodyPr wrap="none" rtlCol="0">
            <a:spAutoFit/>
          </a:bodyPr>
          <a:lstStyle/>
          <a:p>
            <a:r>
              <a:rPr lang="en-US" sz="1000" dirty="0" smtClean="0"/>
              <a:t>NHE1: sodium-hydrogen </a:t>
            </a:r>
            <a:r>
              <a:rPr lang="en-US" sz="1000" dirty="0" err="1" smtClean="0"/>
              <a:t>antiporter</a:t>
            </a:r>
            <a:r>
              <a:rPr lang="en-US" sz="1000" dirty="0" smtClean="0"/>
              <a:t> 1 </a:t>
            </a:r>
            <a:endParaRPr lang="el-GR" sz="1000" dirty="0"/>
          </a:p>
        </p:txBody>
      </p:sp>
      <p:sp>
        <p:nvSpPr>
          <p:cNvPr id="3" name="Rectangle 2"/>
          <p:cNvSpPr/>
          <p:nvPr/>
        </p:nvSpPr>
        <p:spPr>
          <a:xfrm>
            <a:off x="9246790" y="6477827"/>
            <a:ext cx="2725479" cy="307777"/>
          </a:xfrm>
          <a:prstGeom prst="rect">
            <a:avLst/>
          </a:prstGeom>
        </p:spPr>
        <p:txBody>
          <a:bodyPr wrap="square">
            <a:spAutoFit/>
          </a:bodyPr>
          <a:lstStyle/>
          <a:p>
            <a:r>
              <a:rPr lang="en-US" sz="1400" i="1" dirty="0" err="1"/>
              <a:t>Eur</a:t>
            </a:r>
            <a:r>
              <a:rPr lang="en-US" sz="1400" i="1" dirty="0"/>
              <a:t> </a:t>
            </a:r>
            <a:r>
              <a:rPr lang="en-US" sz="1400" i="1" dirty="0" err="1" smtClean="0"/>
              <a:t>Cardiol</a:t>
            </a:r>
            <a:r>
              <a:rPr lang="en-US" sz="1400" i="1" dirty="0" smtClean="0"/>
              <a:t>. </a:t>
            </a:r>
            <a:r>
              <a:rPr lang="en-US" sz="1400" i="1" dirty="0"/>
              <a:t>2019 Apr;14(1):23-32</a:t>
            </a:r>
            <a:endParaRPr lang="el-GR" sz="1400" i="1" dirty="0"/>
          </a:p>
        </p:txBody>
      </p:sp>
      <p:sp>
        <p:nvSpPr>
          <p:cNvPr id="6" name="Rounded Rectangle 5"/>
          <p:cNvSpPr/>
          <p:nvPr/>
        </p:nvSpPr>
        <p:spPr>
          <a:xfrm>
            <a:off x="9695123" y="5679754"/>
            <a:ext cx="1891828" cy="325273"/>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 name="Rounded Rectangle 6"/>
          <p:cNvSpPr/>
          <p:nvPr/>
        </p:nvSpPr>
        <p:spPr>
          <a:xfrm>
            <a:off x="3978987" y="6460337"/>
            <a:ext cx="1891828" cy="325273"/>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 name="Rounded Rectangle 7"/>
          <p:cNvSpPr/>
          <p:nvPr/>
        </p:nvSpPr>
        <p:spPr>
          <a:xfrm>
            <a:off x="1672513" y="1919783"/>
            <a:ext cx="1329995" cy="277318"/>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Rounded Rectangle 8"/>
          <p:cNvSpPr/>
          <p:nvPr/>
        </p:nvSpPr>
        <p:spPr>
          <a:xfrm>
            <a:off x="9695123" y="2128870"/>
            <a:ext cx="1891828" cy="423273"/>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0" name="Rounded Rectangle 9"/>
          <p:cNvSpPr/>
          <p:nvPr/>
        </p:nvSpPr>
        <p:spPr>
          <a:xfrm>
            <a:off x="1551863" y="3018345"/>
            <a:ext cx="1450644" cy="194767"/>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ounded Rectangle 10"/>
          <p:cNvSpPr/>
          <p:nvPr/>
        </p:nvSpPr>
        <p:spPr>
          <a:xfrm>
            <a:off x="2414699" y="3594101"/>
            <a:ext cx="1338153" cy="381000"/>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 name="Rounded Rectangle 11"/>
          <p:cNvSpPr/>
          <p:nvPr/>
        </p:nvSpPr>
        <p:spPr>
          <a:xfrm>
            <a:off x="3952543" y="3081782"/>
            <a:ext cx="1450644" cy="340868"/>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ounded Rectangle 12"/>
          <p:cNvSpPr/>
          <p:nvPr/>
        </p:nvSpPr>
        <p:spPr>
          <a:xfrm>
            <a:off x="4131385" y="2609851"/>
            <a:ext cx="1043867" cy="381000"/>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4" name="Rounded Rectangle 13"/>
          <p:cNvSpPr/>
          <p:nvPr/>
        </p:nvSpPr>
        <p:spPr>
          <a:xfrm>
            <a:off x="6099884" y="2070102"/>
            <a:ext cx="1329616" cy="381000"/>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5" name="Rounded Rectangle 14"/>
          <p:cNvSpPr/>
          <p:nvPr/>
        </p:nvSpPr>
        <p:spPr>
          <a:xfrm>
            <a:off x="4104941" y="3549651"/>
            <a:ext cx="1635459" cy="340868"/>
          </a:xfrm>
          <a:prstGeom prst="roundRect">
            <a:avLst/>
          </a:prstGeom>
          <a:solidFill>
            <a:srgbClr val="FF0000">
              <a:alpha val="29000"/>
            </a:srgbClr>
          </a:solid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36751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i="1" dirty="0" smtClean="0">
                <a:effectLst>
                  <a:outerShdw blurRad="38100" dist="38100" dir="2700000" algn="tl">
                    <a:srgbClr val="000000">
                      <a:alpha val="43137"/>
                    </a:srgbClr>
                  </a:outerShdw>
                </a:effectLst>
              </a:rPr>
              <a:t>2023 KDIGO CKD Guideline: SGLT2 Inhibitors in CKD </a:t>
            </a:r>
            <a:endParaRPr lang="el-GR" b="1" i="1"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0113" y="2257609"/>
            <a:ext cx="10972800" cy="2914891"/>
          </a:xfrm>
          <a:ln>
            <a:solidFill>
              <a:schemeClr val="bg1">
                <a:lumMod val="75000"/>
              </a:schemeClr>
            </a:solidFill>
          </a:ln>
          <a:effectLst>
            <a:glow rad="127000">
              <a:schemeClr val="bg1">
                <a:lumMod val="85000"/>
              </a:schemeClr>
            </a:glow>
          </a:effectLst>
        </p:spPr>
        <p:txBody>
          <a:bodyPr>
            <a:normAutofit/>
          </a:bodyPr>
          <a:lstStyle/>
          <a:p>
            <a:r>
              <a:rPr lang="en-US" sz="2400" dirty="0"/>
              <a:t>Recommendation 3.6.1: We recommend treating patients with </a:t>
            </a:r>
            <a:r>
              <a:rPr lang="en-US" sz="2400" b="1" dirty="0">
                <a:solidFill>
                  <a:srgbClr val="FF0000"/>
                </a:solidFill>
                <a:effectLst>
                  <a:outerShdw blurRad="38100" dist="38100" dir="2700000" algn="tl">
                    <a:srgbClr val="000000">
                      <a:alpha val="43137"/>
                    </a:srgbClr>
                  </a:outerShdw>
                </a:effectLst>
              </a:rPr>
              <a:t>type 2 diabetes </a:t>
            </a:r>
            <a:r>
              <a:rPr lang="en-US" sz="2400" dirty="0"/>
              <a:t>(T2D</a:t>
            </a:r>
            <a:r>
              <a:rPr lang="en-US" sz="2400" dirty="0" smtClean="0"/>
              <a:t>), CKD</a:t>
            </a:r>
            <a:r>
              <a:rPr lang="en-US" sz="2400" dirty="0"/>
              <a:t>, and an </a:t>
            </a:r>
            <a:r>
              <a:rPr lang="en-US" sz="2400" b="1" dirty="0" err="1">
                <a:solidFill>
                  <a:srgbClr val="FF0000"/>
                </a:solidFill>
                <a:effectLst>
                  <a:outerShdw blurRad="38100" dist="38100" dir="2700000" algn="tl">
                    <a:srgbClr val="000000">
                      <a:alpha val="43137"/>
                    </a:srgbClr>
                  </a:outerShdw>
                </a:effectLst>
              </a:rPr>
              <a:t>eGFR</a:t>
            </a:r>
            <a:r>
              <a:rPr lang="en-US" sz="2400" b="1" dirty="0">
                <a:solidFill>
                  <a:srgbClr val="FF0000"/>
                </a:solidFill>
                <a:effectLst>
                  <a:outerShdw blurRad="38100" dist="38100" dir="2700000" algn="tl">
                    <a:srgbClr val="000000">
                      <a:alpha val="43137"/>
                    </a:srgbClr>
                  </a:outerShdw>
                </a:effectLst>
              </a:rPr>
              <a:t> ≥20 ml/min per 1.73 m2 with an SGLT2i </a:t>
            </a:r>
            <a:r>
              <a:rPr lang="en-US" sz="2400" dirty="0"/>
              <a:t>(1A</a:t>
            </a:r>
            <a:r>
              <a:rPr lang="en-US" sz="2400" dirty="0" smtClean="0"/>
              <a:t>).</a:t>
            </a:r>
          </a:p>
          <a:p>
            <a:pPr marL="0" indent="0">
              <a:buNone/>
            </a:pPr>
            <a:endParaRPr lang="en-US" sz="2400" dirty="0" smtClean="0"/>
          </a:p>
          <a:p>
            <a:r>
              <a:rPr lang="en-US" sz="2400" dirty="0"/>
              <a:t>Recommendation 3.6.2: We recommend treating adults with CKD and heart failure </a:t>
            </a:r>
            <a:r>
              <a:rPr lang="en-US" sz="2400" dirty="0" smtClean="0"/>
              <a:t>or </a:t>
            </a:r>
            <a:r>
              <a:rPr lang="en-US" sz="2400" dirty="0" err="1" smtClean="0"/>
              <a:t>eGFR</a:t>
            </a:r>
            <a:r>
              <a:rPr lang="en-US" sz="2400" dirty="0" smtClean="0"/>
              <a:t> </a:t>
            </a:r>
            <a:r>
              <a:rPr lang="en-US" sz="2400" dirty="0"/>
              <a:t>≥20 ml/min per 1.73 m2 with urine albumin-to-</a:t>
            </a:r>
            <a:r>
              <a:rPr lang="en-US" sz="2400" dirty="0" err="1"/>
              <a:t>creatinine</a:t>
            </a:r>
            <a:r>
              <a:rPr lang="en-US" sz="2400" dirty="0"/>
              <a:t> ratio (ACR) ≥200 </a:t>
            </a:r>
            <a:r>
              <a:rPr lang="en-US" sz="2400" dirty="0" smtClean="0"/>
              <a:t>mg/g with </a:t>
            </a:r>
            <a:r>
              <a:rPr lang="en-US" sz="2400" dirty="0"/>
              <a:t>an SGLT2i (1A).</a:t>
            </a:r>
          </a:p>
          <a:p>
            <a:endParaRPr lang="en-US" sz="2400" dirty="0"/>
          </a:p>
          <a:p>
            <a:endParaRPr lang="el-GR" sz="2400" dirty="0"/>
          </a:p>
        </p:txBody>
      </p:sp>
      <p:sp>
        <p:nvSpPr>
          <p:cNvPr id="4" name="TextBox 3"/>
          <p:cNvSpPr txBox="1"/>
          <p:nvPr/>
        </p:nvSpPr>
        <p:spPr>
          <a:xfrm>
            <a:off x="2126512" y="1331890"/>
            <a:ext cx="7849778" cy="461665"/>
          </a:xfrm>
          <a:prstGeom prst="rect">
            <a:avLst/>
          </a:prstGeom>
          <a:noFill/>
        </p:spPr>
        <p:txBody>
          <a:bodyPr wrap="none" rtlCol="0">
            <a:spAutoFit/>
          </a:bodyPr>
          <a:lstStyle/>
          <a:p>
            <a:r>
              <a:rPr lang="en-US" sz="2400" i="1" dirty="0" smtClean="0"/>
              <a:t>Preview presented at the 60</a:t>
            </a:r>
            <a:r>
              <a:rPr lang="en-US" sz="2400" i="1" baseline="30000" dirty="0" smtClean="0"/>
              <a:t>th</a:t>
            </a:r>
            <a:r>
              <a:rPr lang="en-US" sz="2400" i="1" dirty="0" smtClean="0"/>
              <a:t> ERA Congress  June 15-18 2023 </a:t>
            </a:r>
            <a:endParaRPr lang="el-GR" sz="2400" i="1" dirty="0"/>
          </a:p>
        </p:txBody>
      </p:sp>
    </p:spTree>
    <p:extLst>
      <p:ext uri="{BB962C8B-B14F-4D97-AF65-F5344CB8AC3E}">
        <p14:creationId xmlns:p14="http://schemas.microsoft.com/office/powerpoint/2010/main" val="347322562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06884" y="829765"/>
            <a:ext cx="11463647" cy="1015663"/>
          </a:xfrm>
          <a:prstGeom prst="rect">
            <a:avLst/>
          </a:prstGeom>
        </p:spPr>
        <p:txBody>
          <a:bodyPr wrap="square">
            <a:spAutoFit/>
          </a:bodyPr>
          <a:lstStyle/>
          <a:p>
            <a:pPr marL="285750" indent="-285750">
              <a:buFont typeface="Wingdings" pitchFamily="2" charset="2"/>
              <a:buChar char="ü"/>
            </a:pPr>
            <a:r>
              <a:rPr lang="en-US" sz="2000" dirty="0" smtClean="0"/>
              <a:t>at </a:t>
            </a:r>
            <a:r>
              <a:rPr lang="en-US" sz="2000" dirty="0"/>
              <a:t>present unclear whether SGLT2 inhibition will be effective in preventing clinically relevant </a:t>
            </a:r>
            <a:r>
              <a:rPr lang="en-US" sz="2000" dirty="0" smtClean="0"/>
              <a:t>outcomes</a:t>
            </a:r>
          </a:p>
          <a:p>
            <a:r>
              <a:rPr lang="en-US" sz="2000" dirty="0"/>
              <a:t> </a:t>
            </a:r>
            <a:r>
              <a:rPr lang="en-US" sz="2000" dirty="0" smtClean="0"/>
              <a:t>    </a:t>
            </a:r>
            <a:r>
              <a:rPr lang="en-US" sz="2000" dirty="0"/>
              <a:t>and be sufficiently safe in patients with severe CKD that are not included in the present </a:t>
            </a:r>
            <a:r>
              <a:rPr lang="en-US" sz="2000" dirty="0" smtClean="0"/>
              <a:t>label</a:t>
            </a:r>
          </a:p>
          <a:p>
            <a:pPr marL="285750" indent="-285750">
              <a:buFont typeface="Wingdings" pitchFamily="2" charset="2"/>
              <a:buChar char="ü"/>
            </a:pPr>
            <a:endParaRPr lang="en-US" sz="2000" dirty="0"/>
          </a:p>
        </p:txBody>
      </p:sp>
      <p:sp>
        <p:nvSpPr>
          <p:cNvPr id="8" name="TextBox 7"/>
          <p:cNvSpPr txBox="1"/>
          <p:nvPr/>
        </p:nvSpPr>
        <p:spPr>
          <a:xfrm>
            <a:off x="245283" y="368135"/>
            <a:ext cx="2195922" cy="461665"/>
          </a:xfrm>
          <a:prstGeom prst="rect">
            <a:avLst/>
          </a:prstGeom>
          <a:noFill/>
        </p:spPr>
        <p:txBody>
          <a:bodyPr wrap="none" rtlCol="0">
            <a:spAutoFit/>
          </a:bodyPr>
          <a:lstStyle/>
          <a:p>
            <a:r>
              <a:rPr lang="en-US" sz="2400" b="1" dirty="0" smtClean="0">
                <a:effectLst>
                  <a:outerShdw blurRad="38100" dist="38100" dir="2700000" algn="tl">
                    <a:srgbClr val="000000">
                      <a:alpha val="43137"/>
                    </a:srgbClr>
                  </a:outerShdw>
                </a:effectLst>
              </a:rPr>
              <a:t>Unmet needs….</a:t>
            </a:r>
            <a:endParaRPr lang="el-GR" sz="2400" b="1" dirty="0">
              <a:effectLst>
                <a:outerShdw blurRad="38100" dist="38100" dir="2700000" algn="tl">
                  <a:srgbClr val="000000">
                    <a:alpha val="43137"/>
                  </a:srgbClr>
                </a:outerShdw>
              </a:effectLst>
            </a:endParaRPr>
          </a:p>
        </p:txBody>
      </p:sp>
      <p:sp>
        <p:nvSpPr>
          <p:cNvPr id="9" name="Rectangle 8"/>
          <p:cNvSpPr/>
          <p:nvPr/>
        </p:nvSpPr>
        <p:spPr>
          <a:xfrm>
            <a:off x="3101438" y="6458692"/>
            <a:ext cx="6202876" cy="276999"/>
          </a:xfrm>
          <a:prstGeom prst="rect">
            <a:avLst/>
          </a:prstGeom>
        </p:spPr>
        <p:txBody>
          <a:bodyPr wrap="square">
            <a:spAutoFit/>
          </a:bodyPr>
          <a:lstStyle/>
          <a:p>
            <a:r>
              <a:rPr lang="en-US" sz="1200" i="1" dirty="0" err="1">
                <a:solidFill>
                  <a:schemeClr val="bg1">
                    <a:lumMod val="50000"/>
                  </a:schemeClr>
                </a:solidFill>
              </a:rPr>
              <a:t>Clin</a:t>
            </a:r>
            <a:r>
              <a:rPr lang="en-US" sz="1200" i="1" dirty="0">
                <a:solidFill>
                  <a:schemeClr val="bg1">
                    <a:lumMod val="50000"/>
                  </a:schemeClr>
                </a:solidFill>
              </a:rPr>
              <a:t> J Am </a:t>
            </a:r>
            <a:r>
              <a:rPr lang="en-US" sz="1200" i="1" dirty="0" err="1">
                <a:solidFill>
                  <a:schemeClr val="bg1">
                    <a:lumMod val="50000"/>
                  </a:schemeClr>
                </a:solidFill>
              </a:rPr>
              <a:t>Soc</a:t>
            </a:r>
            <a:r>
              <a:rPr lang="en-US" sz="1200" i="1" dirty="0">
                <a:solidFill>
                  <a:schemeClr val="bg1">
                    <a:lumMod val="50000"/>
                  </a:schemeClr>
                </a:solidFill>
              </a:rPr>
              <a:t> </a:t>
            </a:r>
            <a:r>
              <a:rPr lang="en-US" sz="1200" i="1" dirty="0" err="1" smtClean="0">
                <a:solidFill>
                  <a:schemeClr val="bg1">
                    <a:lumMod val="50000"/>
                  </a:schemeClr>
                </a:solidFill>
              </a:rPr>
              <a:t>Nephrol</a:t>
            </a:r>
            <a:r>
              <a:rPr lang="en-US" sz="1200" i="1" dirty="0" smtClean="0">
                <a:solidFill>
                  <a:schemeClr val="bg1">
                    <a:lumMod val="50000"/>
                  </a:schemeClr>
                </a:solidFill>
              </a:rPr>
              <a:t>. </a:t>
            </a:r>
            <a:r>
              <a:rPr lang="en-US" sz="1200" i="1" dirty="0">
                <a:solidFill>
                  <a:schemeClr val="bg1">
                    <a:lumMod val="50000"/>
                  </a:schemeClr>
                </a:solidFill>
              </a:rPr>
              <a:t>2023 Jun 14. </a:t>
            </a:r>
            <a:r>
              <a:rPr lang="en-US" sz="1200" i="1" dirty="0" err="1">
                <a:solidFill>
                  <a:schemeClr val="bg1">
                    <a:lumMod val="50000"/>
                  </a:schemeClr>
                </a:solidFill>
              </a:rPr>
              <a:t>doi</a:t>
            </a:r>
            <a:r>
              <a:rPr lang="en-US" sz="1200" i="1" dirty="0">
                <a:solidFill>
                  <a:schemeClr val="bg1">
                    <a:lumMod val="50000"/>
                  </a:schemeClr>
                </a:solidFill>
              </a:rPr>
              <a:t>: 10.2215/CJN.0000000000000221. Online ahead of print.</a:t>
            </a:r>
            <a:endParaRPr lang="el-GR" sz="1200" i="1" dirty="0">
              <a:solidFill>
                <a:schemeClr val="bg1">
                  <a:lumMod val="50000"/>
                </a:schemeClr>
              </a:solidFill>
            </a:endParaRPr>
          </a:p>
        </p:txBody>
      </p:sp>
      <p:sp>
        <p:nvSpPr>
          <p:cNvPr id="10" name="Rounded Rectangle 9"/>
          <p:cNvSpPr/>
          <p:nvPr/>
        </p:nvSpPr>
        <p:spPr>
          <a:xfrm>
            <a:off x="106877" y="368135"/>
            <a:ext cx="11008427" cy="1353787"/>
          </a:xfrm>
          <a:prstGeom prst="roundRect">
            <a:avLst/>
          </a:prstGeom>
          <a:noFill/>
          <a:ln>
            <a:solidFill>
              <a:schemeClr val="bg1">
                <a:lumMod val="85000"/>
              </a:schemeClr>
            </a:solidFill>
          </a:ln>
          <a:effectLst>
            <a:glow rad="508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ectangle 10"/>
          <p:cNvSpPr/>
          <p:nvPr/>
        </p:nvSpPr>
        <p:spPr>
          <a:xfrm>
            <a:off x="136098" y="2144207"/>
            <a:ext cx="11008427" cy="2185214"/>
          </a:xfrm>
          <a:prstGeom prst="rect">
            <a:avLst/>
          </a:prstGeom>
        </p:spPr>
        <p:txBody>
          <a:bodyPr wrap="square">
            <a:spAutoFit/>
          </a:bodyPr>
          <a:lstStyle/>
          <a:p>
            <a:endParaRPr lang="en-US" dirty="0" smtClean="0">
              <a:solidFill>
                <a:srgbClr val="C00000"/>
              </a:solidFill>
            </a:endParaRPr>
          </a:p>
          <a:p>
            <a:endParaRPr lang="en-US" dirty="0"/>
          </a:p>
          <a:p>
            <a:pPr marL="285750" indent="-285750">
              <a:buFont typeface="Arial" pitchFamily="34" charset="0"/>
              <a:buChar char="•"/>
            </a:pPr>
            <a:r>
              <a:rPr lang="en-US" sz="2000" dirty="0" err="1"/>
              <a:t>Dapagliflozin</a:t>
            </a:r>
            <a:r>
              <a:rPr lang="en-US" sz="2000" dirty="0"/>
              <a:t> 10 mg versus placebo </a:t>
            </a:r>
          </a:p>
          <a:p>
            <a:pPr marL="285750" indent="-285750">
              <a:buFont typeface="Arial" pitchFamily="34" charset="0"/>
              <a:buChar char="•"/>
            </a:pPr>
            <a:r>
              <a:rPr lang="en-US" sz="2000" dirty="0"/>
              <a:t>At least 1500 patients </a:t>
            </a:r>
          </a:p>
          <a:p>
            <a:pPr lvl="1"/>
            <a:r>
              <a:rPr lang="en-US" sz="2000" dirty="0"/>
              <a:t>(1) an </a:t>
            </a:r>
            <a:r>
              <a:rPr lang="en-US" sz="2000" dirty="0" err="1"/>
              <a:t>eGFR</a:t>
            </a:r>
            <a:r>
              <a:rPr lang="en-US" sz="2000" dirty="0"/>
              <a:t> </a:t>
            </a:r>
            <a:r>
              <a:rPr lang="en-US" sz="2000" dirty="0" smtClean="0"/>
              <a:t>, 25 </a:t>
            </a:r>
            <a:r>
              <a:rPr lang="en-US" sz="2000" dirty="0"/>
              <a:t>ml/min per 1.73 m2</a:t>
            </a:r>
          </a:p>
          <a:p>
            <a:pPr lvl="1"/>
            <a:r>
              <a:rPr lang="en-US" sz="2000" dirty="0"/>
              <a:t>(2) dialysis patients with residual diuresis </a:t>
            </a:r>
            <a:r>
              <a:rPr lang="en-US" sz="2000" dirty="0" smtClean="0"/>
              <a:t>&gt; 500 </a:t>
            </a:r>
            <a:r>
              <a:rPr lang="en-US" sz="2000" dirty="0"/>
              <a:t>ml/24-hour</a:t>
            </a:r>
          </a:p>
          <a:p>
            <a:pPr lvl="1"/>
            <a:r>
              <a:rPr lang="en-US" sz="2000" dirty="0"/>
              <a:t>(3) kidney transplant recipients with </a:t>
            </a:r>
            <a:r>
              <a:rPr lang="en-US" sz="2000" dirty="0" smtClean="0"/>
              <a:t>an </a:t>
            </a:r>
            <a:r>
              <a:rPr lang="en-US" sz="2000" dirty="0" err="1" smtClean="0"/>
              <a:t>eGFR</a:t>
            </a:r>
            <a:r>
              <a:rPr lang="en-US" sz="2000" dirty="0" smtClean="0"/>
              <a:t> ≤ 45 </a:t>
            </a:r>
            <a:r>
              <a:rPr lang="en-US" sz="2000" dirty="0"/>
              <a:t>ml/min per 1.73 </a:t>
            </a:r>
            <a:r>
              <a:rPr lang="en-US" sz="2000" dirty="0" smtClean="0"/>
              <a:t>m</a:t>
            </a:r>
            <a:r>
              <a:rPr lang="en-US" sz="2000" baseline="30000" dirty="0" smtClean="0"/>
              <a:t>2</a:t>
            </a:r>
            <a:endParaRPr lang="en-US" sz="2000" dirty="0"/>
          </a:p>
        </p:txBody>
      </p:sp>
      <p:sp>
        <p:nvSpPr>
          <p:cNvPr id="12" name="Rounded Rectangle 11"/>
          <p:cNvSpPr/>
          <p:nvPr/>
        </p:nvSpPr>
        <p:spPr>
          <a:xfrm>
            <a:off x="106883" y="2037332"/>
            <a:ext cx="11916801" cy="3380830"/>
          </a:xfrm>
          <a:prstGeom prst="roundRect">
            <a:avLst/>
          </a:prstGeom>
          <a:noFill/>
          <a:ln>
            <a:solidFill>
              <a:schemeClr val="bg1">
                <a:lumMod val="85000"/>
              </a:schemeClr>
            </a:solidFill>
          </a:ln>
          <a:effectLst>
            <a:glow rad="508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ectangle 12"/>
          <p:cNvSpPr/>
          <p:nvPr/>
        </p:nvSpPr>
        <p:spPr>
          <a:xfrm>
            <a:off x="106879" y="4368615"/>
            <a:ext cx="11916800" cy="707886"/>
          </a:xfrm>
          <a:prstGeom prst="rect">
            <a:avLst/>
          </a:prstGeom>
        </p:spPr>
        <p:txBody>
          <a:bodyPr wrap="square">
            <a:spAutoFit/>
          </a:bodyPr>
          <a:lstStyle/>
          <a:p>
            <a:pPr marL="285750" indent="-285750">
              <a:buFont typeface="Arial" pitchFamily="34" charset="0"/>
              <a:buChar char="•"/>
            </a:pPr>
            <a:r>
              <a:rPr lang="en-US" sz="2000" dirty="0" smtClean="0"/>
              <a:t>1mary </a:t>
            </a:r>
            <a:r>
              <a:rPr lang="en-US" sz="2000" dirty="0"/>
              <a:t>end point is a composite end point of kidney failure, heart failure hospitalization, or all-cause </a:t>
            </a:r>
            <a:r>
              <a:rPr lang="en-US" sz="2000" dirty="0" smtClean="0"/>
              <a:t>mortality</a:t>
            </a:r>
          </a:p>
          <a:p>
            <a:pPr marL="285750" indent="-285750">
              <a:buFont typeface="Arial" pitchFamily="34" charset="0"/>
              <a:buChar char="•"/>
            </a:pPr>
            <a:r>
              <a:rPr lang="en-US" sz="2000" dirty="0" smtClean="0"/>
              <a:t>Completion: in </a:t>
            </a:r>
            <a:r>
              <a:rPr lang="en-US" sz="2000" dirty="0"/>
              <a:t>4 years</a:t>
            </a:r>
            <a:endParaRPr lang="el-GR" sz="2000" dirty="0"/>
          </a:p>
        </p:txBody>
      </p:sp>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56140" y="2211023"/>
            <a:ext cx="2409825" cy="158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18615" y="2211023"/>
            <a:ext cx="6117765" cy="400110"/>
          </a:xfrm>
          <a:prstGeom prst="rect">
            <a:avLst/>
          </a:prstGeom>
        </p:spPr>
        <p:txBody>
          <a:bodyPr wrap="none">
            <a:spAutoFit/>
          </a:bodyPr>
          <a:lstStyle/>
          <a:p>
            <a:r>
              <a:rPr lang="en-US" sz="2000" b="1" i="1" dirty="0">
                <a:solidFill>
                  <a:srgbClr val="FF0000"/>
                </a:solidFill>
                <a:effectLst>
                  <a:outerShdw blurRad="38100" dist="38100" dir="2700000" algn="tl">
                    <a:srgbClr val="000000">
                      <a:alpha val="43137"/>
                    </a:srgbClr>
                  </a:outerShdw>
                </a:effectLst>
              </a:rPr>
              <a:t>The RENAL LIFECYCLE Trial: Not just another FLOZIN trial</a:t>
            </a:r>
            <a:endParaRPr lang="el-GR" sz="2000" b="1" i="1"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35493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42505" y="452072"/>
            <a:ext cx="11863448" cy="984839"/>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 name="TextBox 4"/>
          <p:cNvSpPr txBox="1"/>
          <p:nvPr/>
        </p:nvSpPr>
        <p:spPr>
          <a:xfrm>
            <a:off x="161185" y="492893"/>
            <a:ext cx="11654763" cy="892552"/>
          </a:xfrm>
          <a:prstGeom prst="rect">
            <a:avLst/>
          </a:prstGeom>
          <a:noFill/>
        </p:spPr>
        <p:txBody>
          <a:bodyPr wrap="square" rtlCol="0">
            <a:spAutoFit/>
          </a:bodyPr>
          <a:lstStyle/>
          <a:p>
            <a:r>
              <a:rPr lang="en-US" sz="2800" b="1" i="1" dirty="0" smtClean="0">
                <a:solidFill>
                  <a:srgbClr val="FFFF00"/>
                </a:solidFill>
                <a:effectLst>
                  <a:outerShdw blurRad="38100" dist="38100" dir="2700000" algn="tl">
                    <a:srgbClr val="000000">
                      <a:alpha val="43137"/>
                    </a:srgbClr>
                  </a:outerShdw>
                </a:effectLst>
              </a:rPr>
              <a:t>The RENAL LIFESTYLE TRIAL </a:t>
            </a:r>
            <a:r>
              <a:rPr lang="en-US" sz="2000" b="1" dirty="0" smtClean="0">
                <a:solidFill>
                  <a:schemeClr val="bg1"/>
                </a:solidFill>
              </a:rPr>
              <a:t>(</a:t>
            </a:r>
            <a:r>
              <a:rPr lang="en-US" sz="2000" b="1" dirty="0">
                <a:solidFill>
                  <a:schemeClr val="bg1"/>
                </a:solidFill>
              </a:rPr>
              <a:t>NCT05374291) </a:t>
            </a:r>
            <a:r>
              <a:rPr lang="en-US" sz="2000" b="1" dirty="0" smtClean="0">
                <a:solidFill>
                  <a:schemeClr val="bg1"/>
                </a:solidFill>
              </a:rPr>
              <a:t>:  </a:t>
            </a:r>
            <a:r>
              <a:rPr lang="en-US" sz="2400" b="1" dirty="0" smtClean="0">
                <a:solidFill>
                  <a:schemeClr val="bg1"/>
                </a:solidFill>
              </a:rPr>
              <a:t>RCT to assess the effect of </a:t>
            </a:r>
            <a:r>
              <a:rPr lang="en-US" sz="2400" b="1" dirty="0" err="1" smtClean="0">
                <a:solidFill>
                  <a:schemeClr val="bg1"/>
                </a:solidFill>
              </a:rPr>
              <a:t>Dapagliflozin</a:t>
            </a:r>
            <a:endParaRPr lang="en-US" sz="2400" b="1" dirty="0" smtClean="0">
              <a:solidFill>
                <a:schemeClr val="bg1"/>
              </a:solidFill>
            </a:endParaRPr>
          </a:p>
          <a:p>
            <a:r>
              <a:rPr lang="en-US" sz="2400" b="1" dirty="0">
                <a:solidFill>
                  <a:schemeClr val="bg1"/>
                </a:solidFill>
              </a:rPr>
              <a:t>o</a:t>
            </a:r>
            <a:r>
              <a:rPr lang="en-US" sz="2400" b="1" dirty="0" smtClean="0">
                <a:solidFill>
                  <a:schemeClr val="bg1"/>
                </a:solidFill>
              </a:rPr>
              <a:t>n renal and cardiovascular outcomes in people living with severe CKD  </a:t>
            </a:r>
            <a:endParaRPr lang="el-GR" sz="2000" b="1" dirty="0">
              <a:solidFill>
                <a:schemeClr val="bg1"/>
              </a:solidFill>
            </a:endParaRPr>
          </a:p>
        </p:txBody>
      </p:sp>
      <p:pic>
        <p:nvPicPr>
          <p:cNvPr id="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828" t="20437" r="1870" b="4629"/>
          <a:stretch/>
        </p:blipFill>
        <p:spPr bwMode="auto">
          <a:xfrm>
            <a:off x="1136513" y="1735377"/>
            <a:ext cx="9875447" cy="4565855"/>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7" name="TextBox 6"/>
          <p:cNvSpPr txBox="1"/>
          <p:nvPr/>
        </p:nvSpPr>
        <p:spPr>
          <a:xfrm>
            <a:off x="4771285" y="6483934"/>
            <a:ext cx="3002232" cy="461665"/>
          </a:xfrm>
          <a:prstGeom prst="rect">
            <a:avLst/>
          </a:prstGeom>
          <a:noFill/>
        </p:spPr>
        <p:txBody>
          <a:bodyPr wrap="none" rtlCol="0">
            <a:spAutoFit/>
          </a:bodyPr>
          <a:lstStyle/>
          <a:p>
            <a:r>
              <a:rPr lang="en-US" sz="2400" b="1" i="1" dirty="0" smtClean="0"/>
              <a:t>Completion in 4 years </a:t>
            </a:r>
            <a:endParaRPr lang="el-GR" sz="2400" b="1" i="1" dirty="0"/>
          </a:p>
        </p:txBody>
      </p:sp>
    </p:spTree>
    <p:extLst>
      <p:ext uri="{BB962C8B-B14F-4D97-AF65-F5344CB8AC3E}">
        <p14:creationId xmlns:p14="http://schemas.microsoft.com/office/powerpoint/2010/main" val="233855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218364" y="1531725"/>
            <a:ext cx="11750723" cy="2000548"/>
          </a:xfrm>
          <a:prstGeom prst="rect">
            <a:avLst/>
          </a:prstGeom>
          <a:ln>
            <a:solidFill>
              <a:schemeClr val="tx2">
                <a:lumMod val="50000"/>
              </a:schemeClr>
            </a:solidFill>
          </a:ln>
          <a:effectLst>
            <a:glow rad="127000">
              <a:schemeClr val="tx2">
                <a:lumMod val="75000"/>
              </a:schemeClr>
            </a:glow>
          </a:effectLst>
        </p:spPr>
        <p:txBody>
          <a:bodyPr wrap="square">
            <a:spAutoFit/>
          </a:bodyPr>
          <a:lstStyle/>
          <a:p>
            <a:r>
              <a:rPr lang="en-US" sz="4000" b="1" i="1" dirty="0" smtClean="0">
                <a:solidFill>
                  <a:srgbClr val="FFFF00"/>
                </a:solidFill>
                <a:effectLst>
                  <a:outerShdw blurRad="38100" dist="38100" dir="2700000" algn="tl">
                    <a:srgbClr val="000000">
                      <a:alpha val="43137"/>
                    </a:srgbClr>
                  </a:outerShdw>
                </a:effectLst>
              </a:rPr>
              <a:t>DAPA-CKD (</a:t>
            </a:r>
            <a:r>
              <a:rPr lang="en-US" sz="4000" b="1" i="1" dirty="0" err="1" smtClean="0">
                <a:solidFill>
                  <a:srgbClr val="FFFF00"/>
                </a:solidFill>
                <a:effectLst>
                  <a:outerShdw blurRad="38100" dist="38100" dir="2700000" algn="tl">
                    <a:srgbClr val="000000">
                      <a:alpha val="43137"/>
                    </a:srgbClr>
                  </a:outerShdw>
                </a:effectLst>
              </a:rPr>
              <a:t>Dapagliflozin</a:t>
            </a:r>
            <a:r>
              <a:rPr lang="en-US" sz="4000" b="1" i="1" dirty="0" smtClean="0">
                <a:solidFill>
                  <a:srgbClr val="FFFF00"/>
                </a:solidFill>
                <a:effectLst>
                  <a:outerShdw blurRad="38100" dist="38100" dir="2700000" algn="tl">
                    <a:srgbClr val="000000">
                      <a:alpha val="43137"/>
                    </a:srgbClr>
                  </a:outerShdw>
                </a:effectLst>
              </a:rPr>
              <a:t>) :</a:t>
            </a:r>
            <a:endParaRPr lang="en-US" sz="3600" b="1" i="1" dirty="0" smtClean="0">
              <a:solidFill>
                <a:schemeClr val="bg1"/>
              </a:solidFill>
              <a:effectLst>
                <a:outerShdw blurRad="38100" dist="38100" dir="2700000" algn="tl">
                  <a:srgbClr val="000000">
                    <a:alpha val="43137"/>
                  </a:srgbClr>
                </a:outerShdw>
              </a:effectLst>
            </a:endParaRPr>
          </a:p>
          <a:p>
            <a:pPr marL="514350" indent="-514350">
              <a:buFont typeface="+mj-lt"/>
              <a:buAutoNum type="arabicPeriod"/>
            </a:pPr>
            <a:r>
              <a:rPr lang="en-US" sz="2800" b="1" i="1" dirty="0" smtClean="0">
                <a:solidFill>
                  <a:schemeClr val="bg1"/>
                </a:solidFill>
                <a:effectLst>
                  <a:outerShdw blurRad="38100" dist="38100" dir="2700000" algn="tl">
                    <a:srgbClr val="000000">
                      <a:alpha val="43137"/>
                    </a:srgbClr>
                  </a:outerShdw>
                </a:effectLst>
              </a:rPr>
              <a:t>Reduction </a:t>
            </a:r>
            <a:r>
              <a:rPr lang="en-US" sz="2800" b="1" i="1" dirty="0">
                <a:solidFill>
                  <a:schemeClr val="bg1"/>
                </a:solidFill>
                <a:effectLst>
                  <a:outerShdw blurRad="38100" dist="38100" dir="2700000" algn="tl">
                    <a:srgbClr val="000000">
                      <a:alpha val="43137"/>
                    </a:srgbClr>
                  </a:outerShdw>
                </a:effectLst>
              </a:rPr>
              <a:t>in risk of all-cause </a:t>
            </a:r>
            <a:r>
              <a:rPr lang="en-US" sz="2800" b="1" i="1" dirty="0" smtClean="0">
                <a:solidFill>
                  <a:schemeClr val="bg1"/>
                </a:solidFill>
                <a:effectLst>
                  <a:outerShdw blurRad="38100" dist="38100" dir="2700000" algn="tl">
                    <a:srgbClr val="000000">
                      <a:alpha val="43137"/>
                    </a:srgbClr>
                  </a:outerShdw>
                </a:effectLst>
              </a:rPr>
              <a:t>mortality in CKD </a:t>
            </a:r>
            <a:r>
              <a:rPr lang="en-US" sz="2400" i="1" dirty="0" smtClean="0">
                <a:solidFill>
                  <a:schemeClr val="bg1"/>
                </a:solidFill>
                <a:effectLst>
                  <a:outerShdw blurRad="38100" dist="38100" dir="2700000" algn="tl">
                    <a:srgbClr val="000000">
                      <a:alpha val="43137"/>
                    </a:srgbClr>
                  </a:outerShdw>
                </a:effectLst>
              </a:rPr>
              <a:t>(mainly in the non CV events)</a:t>
            </a:r>
          </a:p>
          <a:p>
            <a:pPr marL="514350" indent="-514350">
              <a:buFont typeface="+mj-lt"/>
              <a:buAutoNum type="arabicPeriod"/>
            </a:pPr>
            <a:r>
              <a:rPr lang="en-US" sz="2800" b="1" i="1" dirty="0" smtClean="0">
                <a:solidFill>
                  <a:schemeClr val="bg1"/>
                </a:solidFill>
                <a:effectLst>
                  <a:outerShdw blurRad="38100" dist="38100" dir="2700000" algn="tl">
                    <a:srgbClr val="000000">
                      <a:alpha val="43137"/>
                    </a:srgbClr>
                  </a:outerShdw>
                </a:effectLst>
              </a:rPr>
              <a:t>Improvement </a:t>
            </a:r>
            <a:r>
              <a:rPr lang="en-US" sz="2800" b="1" i="1" dirty="0">
                <a:solidFill>
                  <a:schemeClr val="bg1"/>
                </a:solidFill>
                <a:effectLst>
                  <a:outerShdw blurRad="38100" dist="38100" dir="2700000" algn="tl">
                    <a:srgbClr val="000000">
                      <a:alpha val="43137"/>
                    </a:srgbClr>
                  </a:outerShdw>
                </a:effectLst>
              </a:rPr>
              <a:t>i</a:t>
            </a:r>
            <a:r>
              <a:rPr lang="en-US" sz="2800" b="1" i="1" dirty="0" smtClean="0">
                <a:solidFill>
                  <a:schemeClr val="bg1"/>
                </a:solidFill>
                <a:effectLst>
                  <a:outerShdw blurRad="38100" dist="38100" dir="2700000" algn="tl">
                    <a:srgbClr val="000000">
                      <a:alpha val="43137"/>
                    </a:srgbClr>
                  </a:outerShdw>
                </a:effectLst>
              </a:rPr>
              <a:t>n kidney disease outcomes, being </a:t>
            </a:r>
            <a:r>
              <a:rPr lang="en-US" sz="2800" b="1" i="1" dirty="0">
                <a:solidFill>
                  <a:schemeClr val="bg1"/>
                </a:solidFill>
                <a:effectLst>
                  <a:outerShdw blurRad="38100" dist="38100" dir="2700000" algn="tl">
                    <a:srgbClr val="000000">
                      <a:alpha val="43137"/>
                    </a:srgbClr>
                  </a:outerShdw>
                </a:effectLst>
              </a:rPr>
              <a:t>equally effective in </a:t>
            </a:r>
            <a:r>
              <a:rPr lang="en-US" sz="2800" b="1" i="1" dirty="0" smtClean="0">
                <a:solidFill>
                  <a:schemeClr val="bg1"/>
                </a:solidFill>
                <a:effectLst>
                  <a:outerShdw blurRad="38100" dist="38100" dir="2700000" algn="tl">
                    <a:srgbClr val="000000">
                      <a:alpha val="43137"/>
                    </a:srgbClr>
                  </a:outerShdw>
                </a:effectLst>
              </a:rPr>
              <a:t>diabetic and in the </a:t>
            </a:r>
            <a:r>
              <a:rPr lang="en-US" sz="2800" b="1" i="1" dirty="0" err="1" smtClean="0">
                <a:solidFill>
                  <a:schemeClr val="bg1"/>
                </a:solidFill>
                <a:effectLst>
                  <a:outerShdw blurRad="38100" dist="38100" dir="2700000" algn="tl">
                    <a:srgbClr val="000000">
                      <a:alpha val="43137"/>
                    </a:srgbClr>
                  </a:outerShdw>
                </a:effectLst>
              </a:rPr>
              <a:t>nondiabetic</a:t>
            </a:r>
            <a:r>
              <a:rPr lang="en-US" sz="2800" b="1" i="1" dirty="0" smtClean="0">
                <a:solidFill>
                  <a:schemeClr val="bg1"/>
                </a:solidFill>
                <a:effectLst>
                  <a:outerShdw blurRad="38100" dist="38100" dir="2700000" algn="tl">
                    <a:srgbClr val="000000">
                      <a:alpha val="43137"/>
                    </a:srgbClr>
                  </a:outerShdw>
                </a:effectLst>
              </a:rPr>
              <a:t> CKD patients</a:t>
            </a:r>
          </a:p>
        </p:txBody>
      </p:sp>
    </p:spTree>
    <p:extLst>
      <p:ext uri="{BB962C8B-B14F-4D97-AF65-F5344CB8AC3E}">
        <p14:creationId xmlns:p14="http://schemas.microsoft.com/office/powerpoint/2010/main" val="2009947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lumMod val="95000"/>
            <a:lumOff val="5000"/>
          </a:schemeClr>
        </a:solidFill>
        <a:effectLst/>
      </p:bgPr>
    </p:bg>
    <p:spTree>
      <p:nvGrpSpPr>
        <p:cNvPr id="1" name=""/>
        <p:cNvGrpSpPr/>
        <p:nvPr/>
      </p:nvGrpSpPr>
      <p:grpSpPr>
        <a:xfrm>
          <a:off x="0" y="0"/>
          <a:ext cx="0" cy="0"/>
          <a:chOff x="0" y="0"/>
          <a:chExt cx="0" cy="0"/>
        </a:xfrm>
      </p:grpSpPr>
      <p:sp>
        <p:nvSpPr>
          <p:cNvPr id="3" name="Rectangle 2"/>
          <p:cNvSpPr/>
          <p:nvPr/>
        </p:nvSpPr>
        <p:spPr>
          <a:xfrm>
            <a:off x="327310" y="1631929"/>
            <a:ext cx="11327643" cy="2215991"/>
          </a:xfrm>
          <a:prstGeom prst="rect">
            <a:avLst/>
          </a:prstGeom>
          <a:ln>
            <a:solidFill>
              <a:schemeClr val="bg1">
                <a:lumMod val="85000"/>
              </a:schemeClr>
            </a:solidFill>
          </a:ln>
          <a:effectLst>
            <a:glow rad="127000">
              <a:schemeClr val="tx1">
                <a:lumMod val="50000"/>
                <a:lumOff val="50000"/>
              </a:schemeClr>
            </a:glow>
          </a:effectLst>
        </p:spPr>
        <p:txBody>
          <a:bodyPr wrap="square">
            <a:spAutoFit/>
          </a:bodyPr>
          <a:lstStyle/>
          <a:p>
            <a:pPr algn="ctr">
              <a:lnSpc>
                <a:spcPct val="150000"/>
              </a:lnSpc>
            </a:pPr>
            <a:r>
              <a:rPr lang="en-US" sz="3200" b="1" i="1" dirty="0">
                <a:solidFill>
                  <a:schemeClr val="bg1">
                    <a:lumMod val="85000"/>
                  </a:schemeClr>
                </a:solidFill>
              </a:rPr>
              <a:t>“The young physician starts life with 20 drugs for each disease, </a:t>
            </a:r>
            <a:endParaRPr lang="en-US" sz="3200" b="1" i="1" dirty="0" smtClean="0">
              <a:solidFill>
                <a:schemeClr val="bg1">
                  <a:lumMod val="85000"/>
                </a:schemeClr>
              </a:solidFill>
            </a:endParaRPr>
          </a:p>
          <a:p>
            <a:pPr algn="ctr">
              <a:lnSpc>
                <a:spcPct val="150000"/>
              </a:lnSpc>
            </a:pPr>
            <a:r>
              <a:rPr lang="en-US" sz="3200" b="1" i="1" dirty="0" smtClean="0">
                <a:solidFill>
                  <a:schemeClr val="bg1">
                    <a:lumMod val="85000"/>
                  </a:schemeClr>
                </a:solidFill>
              </a:rPr>
              <a:t>and </a:t>
            </a:r>
            <a:r>
              <a:rPr lang="en-US" sz="3200" b="1" i="1" dirty="0">
                <a:solidFill>
                  <a:schemeClr val="bg1">
                    <a:lumMod val="85000"/>
                  </a:schemeClr>
                </a:solidFill>
              </a:rPr>
              <a:t>the old physician ends life with one drug for 20 </a:t>
            </a:r>
            <a:r>
              <a:rPr lang="en-US" sz="3200" b="1" i="1" dirty="0" smtClean="0">
                <a:solidFill>
                  <a:schemeClr val="bg1">
                    <a:lumMod val="85000"/>
                  </a:schemeClr>
                </a:solidFill>
              </a:rPr>
              <a:t>diseases.” </a:t>
            </a:r>
          </a:p>
          <a:p>
            <a:pPr algn="ctr">
              <a:lnSpc>
                <a:spcPct val="150000"/>
              </a:lnSpc>
            </a:pPr>
            <a:r>
              <a:rPr lang="en-US" sz="2800" i="1" dirty="0" smtClean="0">
                <a:solidFill>
                  <a:schemeClr val="bg1">
                    <a:lumMod val="85000"/>
                  </a:schemeClr>
                </a:solidFill>
              </a:rPr>
              <a:t>Sir William Osler </a:t>
            </a:r>
            <a:endParaRPr lang="el-GR" sz="2800" i="1" dirty="0">
              <a:solidFill>
                <a:schemeClr val="bg1">
                  <a:lumMod val="85000"/>
                </a:schemeClr>
              </a:solidFill>
            </a:endParaRPr>
          </a:p>
        </p:txBody>
      </p:sp>
      <p:sp>
        <p:nvSpPr>
          <p:cNvPr id="2" name="Rectangle 1"/>
          <p:cNvSpPr/>
          <p:nvPr/>
        </p:nvSpPr>
        <p:spPr>
          <a:xfrm>
            <a:off x="2491186" y="4036052"/>
            <a:ext cx="7409794" cy="400110"/>
          </a:xfrm>
          <a:prstGeom prst="rect">
            <a:avLst/>
          </a:prstGeom>
        </p:spPr>
        <p:txBody>
          <a:bodyPr wrap="square">
            <a:spAutoFit/>
          </a:bodyPr>
          <a:lstStyle/>
          <a:p>
            <a:r>
              <a:rPr lang="en-US" sz="2000" i="1" dirty="0">
                <a:solidFill>
                  <a:schemeClr val="bg1">
                    <a:lumMod val="50000"/>
                  </a:schemeClr>
                </a:solidFill>
              </a:rPr>
              <a:t>one of the "Big Four" founding professors of Johns Hopkins Hospital</a:t>
            </a:r>
            <a:endParaRPr lang="el-GR" sz="2000" i="1" dirty="0">
              <a:solidFill>
                <a:schemeClr val="bg1">
                  <a:lumMod val="50000"/>
                </a:schemeClr>
              </a:solidFill>
            </a:endParaRPr>
          </a:p>
        </p:txBody>
      </p:sp>
    </p:spTree>
    <p:extLst>
      <p:ext uri="{BB962C8B-B14F-4D97-AF65-F5344CB8AC3E}">
        <p14:creationId xmlns:p14="http://schemas.microsoft.com/office/powerpoint/2010/main" val="414615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04716" y="4691341"/>
            <a:ext cx="11627893" cy="1754326"/>
          </a:xfrm>
          <a:prstGeom prst="rect">
            <a:avLst/>
          </a:prstGeom>
          <a:ln>
            <a:solidFill>
              <a:schemeClr val="bg1">
                <a:lumMod val="65000"/>
              </a:schemeClr>
            </a:solidFill>
          </a:ln>
          <a:effectLst>
            <a:glow rad="127000">
              <a:schemeClr val="bg1">
                <a:lumMod val="85000"/>
              </a:schemeClr>
            </a:glow>
          </a:effectLst>
        </p:spPr>
        <p:txBody>
          <a:bodyPr wrap="square">
            <a:spAutoFit/>
          </a:bodyPr>
          <a:lstStyle/>
          <a:p>
            <a:pPr marL="285750" indent="-285750">
              <a:buFont typeface="Arial" pitchFamily="34" charset="0"/>
              <a:buChar char="•"/>
            </a:pPr>
            <a:r>
              <a:rPr lang="en-US" dirty="0" smtClean="0"/>
              <a:t>&lt; 20 ml/min/1.73m2 </a:t>
            </a:r>
            <a:r>
              <a:rPr lang="en-US" dirty="0" smtClean="0">
                <a:sym typeface="Wingdings" pitchFamily="2" charset="2"/>
              </a:rPr>
              <a:t> </a:t>
            </a:r>
            <a:r>
              <a:rPr lang="en-US" dirty="0" smtClean="0"/>
              <a:t>similar concerns as starting </a:t>
            </a:r>
            <a:r>
              <a:rPr lang="en-US" dirty="0"/>
              <a:t>RAS blockade in CKD 4 or </a:t>
            </a:r>
            <a:r>
              <a:rPr lang="en-US" dirty="0" smtClean="0"/>
              <a:t>5</a:t>
            </a:r>
          </a:p>
          <a:p>
            <a:pPr marL="285750" indent="-285750">
              <a:buFont typeface="Arial" pitchFamily="34" charset="0"/>
              <a:buChar char="•"/>
            </a:pPr>
            <a:r>
              <a:rPr lang="en-US" dirty="0" smtClean="0"/>
              <a:t> </a:t>
            </a:r>
            <a:r>
              <a:rPr lang="en-US" dirty="0"/>
              <a:t>Is it too late? It might be too late for kidney disease - but will starting these drugs at low GFR still help with heart failure and CV benefit? </a:t>
            </a:r>
          </a:p>
          <a:p>
            <a:pPr marL="285750" indent="-285750">
              <a:buFont typeface="Arial" pitchFamily="34" charset="0"/>
              <a:buChar char="•"/>
            </a:pPr>
            <a:endParaRPr lang="en-US" dirty="0"/>
          </a:p>
          <a:p>
            <a:pPr marL="285750" indent="-285750">
              <a:buFont typeface="Arial" pitchFamily="34" charset="0"/>
              <a:buChar char="•"/>
            </a:pPr>
            <a:r>
              <a:rPr lang="en-US" dirty="0"/>
              <a:t>Both in CREDENCE and </a:t>
            </a:r>
            <a:r>
              <a:rPr lang="en-US" dirty="0" smtClean="0"/>
              <a:t>in DAPA-CKD</a:t>
            </a:r>
            <a:r>
              <a:rPr lang="en-US" dirty="0"/>
              <a:t>, the drugs were continued all the way down to dialysis - and hence this practice definitely has support. There is no need to stop at a GFR threshold once they are started. </a:t>
            </a:r>
            <a:endParaRPr lang="el-GR" dirty="0"/>
          </a:p>
        </p:txBody>
      </p:sp>
      <p:sp>
        <p:nvSpPr>
          <p:cNvPr id="5" name="Rectangle 4"/>
          <p:cNvSpPr/>
          <p:nvPr/>
        </p:nvSpPr>
        <p:spPr>
          <a:xfrm>
            <a:off x="504967" y="453188"/>
            <a:ext cx="10713493" cy="1200329"/>
          </a:xfrm>
          <a:prstGeom prst="rect">
            <a:avLst/>
          </a:prstGeom>
          <a:ln>
            <a:solidFill>
              <a:schemeClr val="bg1">
                <a:lumMod val="85000"/>
              </a:schemeClr>
            </a:solidFill>
          </a:ln>
          <a:effectLst>
            <a:glow rad="127000">
              <a:schemeClr val="bg1">
                <a:lumMod val="95000"/>
              </a:schemeClr>
            </a:glow>
          </a:effectLst>
        </p:spPr>
        <p:txBody>
          <a:bodyPr wrap="square">
            <a:spAutoFit/>
          </a:bodyPr>
          <a:lstStyle/>
          <a:p>
            <a:pPr lvl="0"/>
            <a:r>
              <a:rPr lang="en-US" sz="3600" b="1" i="1" dirty="0">
                <a:solidFill>
                  <a:prstClr val="black"/>
                </a:solidFill>
              </a:rPr>
              <a:t>How low can we go </a:t>
            </a:r>
            <a:r>
              <a:rPr lang="en-US" sz="3600" b="1" i="1" dirty="0" smtClean="0">
                <a:solidFill>
                  <a:prstClr val="black"/>
                </a:solidFill>
              </a:rPr>
              <a:t>….</a:t>
            </a:r>
          </a:p>
          <a:p>
            <a:pPr lvl="0"/>
            <a:r>
              <a:rPr lang="en-US" sz="3600" b="1" i="1" dirty="0" smtClean="0">
                <a:solidFill>
                  <a:prstClr val="black"/>
                </a:solidFill>
              </a:rPr>
              <a:t>for </a:t>
            </a:r>
            <a:r>
              <a:rPr lang="en-US" sz="3600" b="1" i="1" dirty="0">
                <a:solidFill>
                  <a:prstClr val="black"/>
                </a:solidFill>
              </a:rPr>
              <a:t>GFR with respect to initiating SGLT2i?</a:t>
            </a:r>
          </a:p>
        </p:txBody>
      </p:sp>
      <p:graphicFrame>
        <p:nvGraphicFramePr>
          <p:cNvPr id="12" name="Table 11"/>
          <p:cNvGraphicFramePr>
            <a:graphicFrameLocks noGrp="1"/>
          </p:cNvGraphicFramePr>
          <p:nvPr>
            <p:extLst>
              <p:ext uri="{D42A27DB-BD31-4B8C-83A1-F6EECF244321}">
                <p14:modId xmlns:p14="http://schemas.microsoft.com/office/powerpoint/2010/main" val="637557624"/>
              </p:ext>
            </p:extLst>
          </p:nvPr>
        </p:nvGraphicFramePr>
        <p:xfrm>
          <a:off x="1417848" y="2262777"/>
          <a:ext cx="9391178" cy="2296160"/>
        </p:xfrm>
        <a:graphic>
          <a:graphicData uri="http://schemas.openxmlformats.org/drawingml/2006/table">
            <a:tbl>
              <a:tblPr firstRow="1" bandRow="1">
                <a:tableStyleId>{21E4AEA4-8DFA-4A89-87EB-49C32662AFE0}</a:tableStyleId>
              </a:tblPr>
              <a:tblGrid>
                <a:gridCol w="1147321"/>
                <a:gridCol w="3120416"/>
                <a:gridCol w="1506784"/>
                <a:gridCol w="1738269"/>
                <a:gridCol w="1878388"/>
              </a:tblGrid>
              <a:tr h="370840">
                <a:tc>
                  <a:txBody>
                    <a:bodyPr/>
                    <a:lstStyle/>
                    <a:p>
                      <a:endParaRPr lang="el-GR" dirty="0"/>
                    </a:p>
                  </a:txBody>
                  <a:tcPr>
                    <a:solidFill>
                      <a:schemeClr val="bg1"/>
                    </a:solidFill>
                  </a:tcPr>
                </a:tc>
                <a:tc>
                  <a:txBody>
                    <a:bodyPr/>
                    <a:lstStyle/>
                    <a:p>
                      <a:r>
                        <a:rPr lang="en-US" dirty="0" smtClean="0"/>
                        <a:t>EMPAREG</a:t>
                      </a:r>
                      <a:r>
                        <a:rPr lang="en-US" baseline="0" dirty="0" smtClean="0"/>
                        <a:t>     </a:t>
                      </a:r>
                      <a:r>
                        <a:rPr lang="en-US" dirty="0" smtClean="0"/>
                        <a:t>CREDENCE </a:t>
                      </a:r>
                      <a:endParaRPr lang="el-GR" dirty="0"/>
                    </a:p>
                  </a:txBody>
                  <a:tcPr/>
                </a:tc>
                <a:tc>
                  <a:txBody>
                    <a:bodyPr/>
                    <a:lstStyle/>
                    <a:p>
                      <a:r>
                        <a:rPr lang="en-US" dirty="0" smtClean="0"/>
                        <a:t>DAPA CKD </a:t>
                      </a:r>
                      <a:endParaRPr lang="el-GR" dirty="0"/>
                    </a:p>
                  </a:txBody>
                  <a:tcPr/>
                </a:tc>
                <a:tc>
                  <a:txBody>
                    <a:bodyPr/>
                    <a:lstStyle/>
                    <a:p>
                      <a:r>
                        <a:rPr lang="en-US" dirty="0" smtClean="0"/>
                        <a:t>EMPA-KIDNEY </a:t>
                      </a:r>
                      <a:endParaRPr lang="el-GR" dirty="0"/>
                    </a:p>
                  </a:txBody>
                  <a:tcPr/>
                </a:tc>
                <a:tc>
                  <a:txBody>
                    <a:bodyPr/>
                    <a:lstStyle/>
                    <a:p>
                      <a:r>
                        <a:rPr lang="en-US" dirty="0" smtClean="0"/>
                        <a:t>RENAL LIFESTYLE</a:t>
                      </a:r>
                      <a:endParaRPr lang="el-GR" dirty="0"/>
                    </a:p>
                  </a:txBody>
                  <a:tcPr/>
                </a:tc>
              </a:tr>
              <a:tr h="370840">
                <a:tc rowSpan="4">
                  <a:txBody>
                    <a:bodyPr/>
                    <a:lstStyle/>
                    <a:p>
                      <a:endParaRPr lang="el-GR" dirty="0"/>
                    </a:p>
                  </a:txBody>
                  <a:tcPr>
                    <a:solidFill>
                      <a:schemeClr val="bg1">
                        <a:lumMod val="85000"/>
                      </a:schemeClr>
                    </a:solidFill>
                  </a:tcPr>
                </a:tc>
                <a:tc rowSpan="4">
                  <a:txBody>
                    <a:bodyPr/>
                    <a:lstStyle/>
                    <a:p>
                      <a:r>
                        <a:rPr lang="en-US" dirty="0" smtClean="0"/>
                        <a:t>                   </a:t>
                      </a:r>
                      <a:r>
                        <a:rPr lang="en-US" sz="2800" b="1" dirty="0" smtClean="0">
                          <a:effectLst>
                            <a:outerShdw blurRad="38100" dist="38100" dir="2700000" algn="tl">
                              <a:srgbClr val="000000">
                                <a:alpha val="43137"/>
                              </a:srgbClr>
                            </a:outerShdw>
                          </a:effectLst>
                        </a:rPr>
                        <a:t>30</a:t>
                      </a:r>
                      <a:endParaRPr lang="el-GR" sz="2800" b="1" dirty="0">
                        <a:effectLst>
                          <a:outerShdw blurRad="38100" dist="38100" dir="2700000" algn="tl">
                            <a:srgbClr val="000000">
                              <a:alpha val="43137"/>
                            </a:srgbClr>
                          </a:outerShdw>
                        </a:effectLst>
                      </a:endParaRPr>
                    </a:p>
                  </a:txBody>
                  <a:tcPr/>
                </a:tc>
                <a:tc>
                  <a:txBody>
                    <a:bodyPr/>
                    <a:lstStyle/>
                    <a:p>
                      <a:endParaRPr lang="el-GR"/>
                    </a:p>
                  </a:txBody>
                  <a:tcPr/>
                </a:tc>
                <a:tc>
                  <a:txBody>
                    <a:bodyPr/>
                    <a:lstStyle/>
                    <a:p>
                      <a:endParaRPr lang="el-GR"/>
                    </a:p>
                  </a:txBody>
                  <a:tcPr/>
                </a:tc>
                <a:tc>
                  <a:txBody>
                    <a:bodyPr/>
                    <a:lstStyle/>
                    <a:p>
                      <a:endParaRPr lang="el-GR" dirty="0"/>
                    </a:p>
                  </a:txBody>
                  <a:tcPr/>
                </a:tc>
              </a:tr>
              <a:tr h="370840">
                <a:tc vMerge="1">
                  <a:txBody>
                    <a:bodyPr/>
                    <a:lstStyle/>
                    <a:p>
                      <a:endParaRPr lang="el-GR" dirty="0"/>
                    </a:p>
                  </a:txBody>
                  <a:tcPr/>
                </a:tc>
                <a:tc vMerge="1">
                  <a:txBody>
                    <a:bodyPr/>
                    <a:lstStyle/>
                    <a:p>
                      <a:endParaRPr lang="el-GR" dirty="0"/>
                    </a:p>
                  </a:txBody>
                  <a:tcPr/>
                </a:tc>
                <a:tc>
                  <a:txBody>
                    <a:bodyPr/>
                    <a:lstStyle/>
                    <a:p>
                      <a:r>
                        <a:rPr lang="en-US" sz="2800" b="1" dirty="0" smtClean="0">
                          <a:effectLst>
                            <a:outerShdw blurRad="38100" dist="38100" dir="2700000" algn="tl">
                              <a:srgbClr val="000000">
                                <a:alpha val="43137"/>
                              </a:srgbClr>
                            </a:outerShdw>
                          </a:effectLst>
                        </a:rPr>
                        <a:t>25</a:t>
                      </a:r>
                      <a:endParaRPr lang="el-GR" sz="2800" b="1" dirty="0">
                        <a:effectLst>
                          <a:outerShdw blurRad="38100" dist="38100" dir="2700000" algn="tl">
                            <a:srgbClr val="000000">
                              <a:alpha val="43137"/>
                            </a:srgbClr>
                          </a:outerShdw>
                        </a:effectLst>
                      </a:endParaRPr>
                    </a:p>
                  </a:txBody>
                  <a:tcPr/>
                </a:tc>
                <a:tc>
                  <a:txBody>
                    <a:bodyPr/>
                    <a:lstStyle/>
                    <a:p>
                      <a:endParaRPr lang="el-GR"/>
                    </a:p>
                  </a:txBody>
                  <a:tcPr/>
                </a:tc>
                <a:tc>
                  <a:txBody>
                    <a:bodyPr/>
                    <a:lstStyle/>
                    <a:p>
                      <a:endParaRPr lang="el-GR"/>
                    </a:p>
                  </a:txBody>
                  <a:tcPr/>
                </a:tc>
              </a:tr>
              <a:tr h="370840">
                <a:tc vMerge="1">
                  <a:txBody>
                    <a:bodyPr/>
                    <a:lstStyle/>
                    <a:p>
                      <a:endParaRPr lang="el-GR" dirty="0"/>
                    </a:p>
                  </a:txBody>
                  <a:tcPr/>
                </a:tc>
                <a:tc vMerge="1">
                  <a:txBody>
                    <a:bodyPr/>
                    <a:lstStyle/>
                    <a:p>
                      <a:endParaRPr lang="el-GR"/>
                    </a:p>
                  </a:txBody>
                  <a:tcPr/>
                </a:tc>
                <a:tc>
                  <a:txBody>
                    <a:bodyPr/>
                    <a:lstStyle/>
                    <a:p>
                      <a:endParaRPr lang="el-GR"/>
                    </a:p>
                  </a:txBody>
                  <a:tcPr/>
                </a:tc>
                <a:tc>
                  <a:txBody>
                    <a:bodyPr/>
                    <a:lstStyle/>
                    <a:p>
                      <a:r>
                        <a:rPr lang="en-US" sz="2800" b="1" dirty="0" smtClean="0">
                          <a:effectLst>
                            <a:outerShdw blurRad="38100" dist="38100" dir="2700000" algn="tl">
                              <a:srgbClr val="000000">
                                <a:alpha val="43137"/>
                              </a:srgbClr>
                            </a:outerShdw>
                          </a:effectLst>
                        </a:rPr>
                        <a:t>    20</a:t>
                      </a:r>
                      <a:endParaRPr lang="el-GR" sz="2800" b="1" dirty="0">
                        <a:effectLst>
                          <a:outerShdw blurRad="38100" dist="38100" dir="2700000" algn="tl">
                            <a:srgbClr val="000000">
                              <a:alpha val="43137"/>
                            </a:srgbClr>
                          </a:outerShdw>
                        </a:effectLst>
                      </a:endParaRPr>
                    </a:p>
                  </a:txBody>
                  <a:tcPr/>
                </a:tc>
                <a:tc>
                  <a:txBody>
                    <a:bodyPr/>
                    <a:lstStyle/>
                    <a:p>
                      <a:endParaRPr lang="el-GR" dirty="0"/>
                    </a:p>
                  </a:txBody>
                  <a:tcPr/>
                </a:tc>
              </a:tr>
              <a:tr h="370840">
                <a:tc vMerge="1">
                  <a:txBody>
                    <a:bodyPr/>
                    <a:lstStyle/>
                    <a:p>
                      <a:endParaRPr lang="el-GR" dirty="0"/>
                    </a:p>
                  </a:txBody>
                  <a:tcPr/>
                </a:tc>
                <a:tc vMerge="1">
                  <a:txBody>
                    <a:bodyPr/>
                    <a:lstStyle/>
                    <a:p>
                      <a:endParaRPr lang="el-GR"/>
                    </a:p>
                  </a:txBody>
                  <a:tcPr/>
                </a:tc>
                <a:tc>
                  <a:txBody>
                    <a:bodyPr/>
                    <a:lstStyle/>
                    <a:p>
                      <a:endParaRPr lang="el-GR"/>
                    </a:p>
                  </a:txBody>
                  <a:tcPr/>
                </a:tc>
                <a:tc>
                  <a:txBody>
                    <a:bodyPr/>
                    <a:lstStyle/>
                    <a:p>
                      <a:endParaRPr lang="el-GR"/>
                    </a:p>
                  </a:txBody>
                  <a:tcPr/>
                </a:tc>
                <a:tc>
                  <a:txBody>
                    <a:bodyPr/>
                    <a:lstStyle/>
                    <a:p>
                      <a:r>
                        <a:rPr lang="en-US" sz="2800" b="1" dirty="0" smtClean="0">
                          <a:effectLst>
                            <a:outerShdw blurRad="38100" dist="38100" dir="2700000" algn="tl">
                              <a:srgbClr val="000000">
                                <a:alpha val="43137"/>
                              </a:srgbClr>
                            </a:outerShdw>
                          </a:effectLst>
                        </a:rPr>
                        <a:t>RRT</a:t>
                      </a:r>
                      <a:r>
                        <a:rPr lang="en-US" sz="2800" b="1" baseline="0" dirty="0" smtClean="0">
                          <a:effectLst>
                            <a:outerShdw blurRad="38100" dist="38100" dir="2700000" algn="tl">
                              <a:srgbClr val="000000">
                                <a:alpha val="43137"/>
                              </a:srgbClr>
                            </a:outerShdw>
                          </a:effectLst>
                        </a:rPr>
                        <a:t> </a:t>
                      </a:r>
                      <a:endParaRPr lang="el-GR" sz="2800" b="1" dirty="0">
                        <a:effectLst>
                          <a:outerShdw blurRad="38100" dist="38100" dir="2700000" algn="tl">
                            <a:srgbClr val="000000">
                              <a:alpha val="43137"/>
                            </a:srgbClr>
                          </a:outerShdw>
                        </a:effectLst>
                      </a:endParaRPr>
                    </a:p>
                  </a:txBody>
                  <a:tcPr/>
                </a:tc>
              </a:tr>
            </a:tbl>
          </a:graphicData>
        </a:graphic>
      </p:graphicFrame>
      <p:sp>
        <p:nvSpPr>
          <p:cNvPr id="13" name="Down Arrow 12"/>
          <p:cNvSpPr/>
          <p:nvPr/>
        </p:nvSpPr>
        <p:spPr>
          <a:xfrm>
            <a:off x="5936779" y="2773023"/>
            <a:ext cx="245660" cy="34865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5" name="Down Arrow 14"/>
          <p:cNvSpPr/>
          <p:nvPr/>
        </p:nvSpPr>
        <p:spPr>
          <a:xfrm>
            <a:off x="7713259" y="3046193"/>
            <a:ext cx="245660" cy="55399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Down Arrow 15"/>
          <p:cNvSpPr/>
          <p:nvPr/>
        </p:nvSpPr>
        <p:spPr>
          <a:xfrm>
            <a:off x="9230435" y="3545394"/>
            <a:ext cx="245660" cy="55399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498813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388"/>
          <a:stretch/>
        </p:blipFill>
        <p:spPr bwMode="auto">
          <a:xfrm>
            <a:off x="1968942" y="1357523"/>
            <a:ext cx="8353500" cy="4979485"/>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4" name="Rectangle 3"/>
          <p:cNvSpPr/>
          <p:nvPr/>
        </p:nvSpPr>
        <p:spPr>
          <a:xfrm>
            <a:off x="8640727" y="6532984"/>
            <a:ext cx="3363432" cy="276999"/>
          </a:xfrm>
          <a:prstGeom prst="rect">
            <a:avLst/>
          </a:prstGeom>
        </p:spPr>
        <p:txBody>
          <a:bodyPr wrap="square">
            <a:spAutoFit/>
          </a:bodyPr>
          <a:lstStyle/>
          <a:p>
            <a:r>
              <a:rPr lang="en-US" sz="1200" i="1" dirty="0">
                <a:solidFill>
                  <a:schemeClr val="bg1">
                    <a:lumMod val="50000"/>
                  </a:schemeClr>
                </a:solidFill>
              </a:rPr>
              <a:t>J Am </a:t>
            </a:r>
            <a:r>
              <a:rPr lang="en-US" sz="1200" i="1" dirty="0" err="1">
                <a:solidFill>
                  <a:schemeClr val="bg1">
                    <a:lumMod val="50000"/>
                  </a:schemeClr>
                </a:solidFill>
              </a:rPr>
              <a:t>Coll</a:t>
            </a:r>
            <a:r>
              <a:rPr lang="en-US" sz="1200" i="1" dirty="0">
                <a:solidFill>
                  <a:schemeClr val="bg1">
                    <a:lumMod val="50000"/>
                  </a:schemeClr>
                </a:solidFill>
              </a:rPr>
              <a:t> </a:t>
            </a:r>
            <a:r>
              <a:rPr lang="en-US" sz="1200" i="1" dirty="0" err="1" smtClean="0">
                <a:solidFill>
                  <a:schemeClr val="bg1">
                    <a:lumMod val="50000"/>
                  </a:schemeClr>
                </a:solidFill>
              </a:rPr>
              <a:t>Cardiol</a:t>
            </a:r>
            <a:r>
              <a:rPr lang="en-US" sz="1200" i="1" dirty="0" smtClean="0">
                <a:solidFill>
                  <a:schemeClr val="bg1">
                    <a:lumMod val="50000"/>
                  </a:schemeClr>
                </a:solidFill>
              </a:rPr>
              <a:t>. </a:t>
            </a:r>
            <a:r>
              <a:rPr lang="en-US" sz="1200" i="1" dirty="0">
                <a:solidFill>
                  <a:schemeClr val="bg1">
                    <a:lumMod val="50000"/>
                  </a:schemeClr>
                </a:solidFill>
              </a:rPr>
              <a:t>2023 Jun 27;81(25):2377-2387</a:t>
            </a:r>
            <a:endParaRPr lang="el-GR" sz="1200" i="1" dirty="0">
              <a:solidFill>
                <a:schemeClr val="bg1">
                  <a:lumMod val="50000"/>
                </a:schemeClr>
              </a:solidFill>
            </a:endParaRPr>
          </a:p>
        </p:txBody>
      </p:sp>
      <p:sp>
        <p:nvSpPr>
          <p:cNvPr id="5" name="Rectangle 4"/>
          <p:cNvSpPr/>
          <p:nvPr/>
        </p:nvSpPr>
        <p:spPr>
          <a:xfrm>
            <a:off x="0" y="160620"/>
            <a:ext cx="12192000" cy="954107"/>
          </a:xfrm>
          <a:prstGeom prst="rect">
            <a:avLst/>
          </a:prstGeom>
        </p:spPr>
        <p:txBody>
          <a:bodyPr wrap="square">
            <a:spAutoFit/>
          </a:bodyPr>
          <a:lstStyle/>
          <a:p>
            <a:pPr algn="ctr"/>
            <a:r>
              <a:rPr lang="en-US" sz="2800" b="1" i="1" dirty="0">
                <a:effectLst>
                  <a:outerShdw blurRad="38100" dist="38100" dir="2700000" algn="tl">
                    <a:srgbClr val="000000">
                      <a:alpha val="43137"/>
                    </a:srgbClr>
                  </a:outerShdw>
                </a:effectLst>
              </a:rPr>
              <a:t>Effect of SGLT2 Inhibitors on Cardiovascular Outcomes </a:t>
            </a:r>
            <a:endParaRPr lang="en-US" sz="2800" b="1" i="1" dirty="0" smtClean="0">
              <a:effectLst>
                <a:outerShdw blurRad="38100" dist="38100" dir="2700000" algn="tl">
                  <a:srgbClr val="000000">
                    <a:alpha val="43137"/>
                  </a:srgbClr>
                </a:outerShdw>
              </a:effectLst>
            </a:endParaRPr>
          </a:p>
          <a:p>
            <a:pPr algn="ctr"/>
            <a:r>
              <a:rPr lang="en-US" sz="2800" b="1" i="1" dirty="0" smtClean="0">
                <a:effectLst>
                  <a:outerShdw blurRad="38100" dist="38100" dir="2700000" algn="tl">
                    <a:srgbClr val="000000">
                      <a:alpha val="43137"/>
                    </a:srgbClr>
                  </a:outerShdw>
                </a:effectLst>
              </a:rPr>
              <a:t>Across </a:t>
            </a:r>
            <a:r>
              <a:rPr lang="en-US" sz="2800" b="1" i="1" dirty="0">
                <a:effectLst>
                  <a:outerShdw blurRad="38100" dist="38100" dir="2700000" algn="tl">
                    <a:srgbClr val="000000">
                      <a:alpha val="43137"/>
                    </a:srgbClr>
                  </a:outerShdw>
                </a:effectLst>
              </a:rPr>
              <a:t>Various Patient Populations</a:t>
            </a:r>
            <a:endParaRPr lang="el-GR" sz="2800" b="1" i="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89165100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69916355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4533" y="301346"/>
            <a:ext cx="9552161" cy="6067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8640727" y="6532984"/>
            <a:ext cx="3363432" cy="276999"/>
          </a:xfrm>
          <a:prstGeom prst="rect">
            <a:avLst/>
          </a:prstGeom>
        </p:spPr>
        <p:txBody>
          <a:bodyPr wrap="square">
            <a:spAutoFit/>
          </a:bodyPr>
          <a:lstStyle/>
          <a:p>
            <a:r>
              <a:rPr lang="en-US" sz="1200" i="1" dirty="0">
                <a:solidFill>
                  <a:schemeClr val="bg1">
                    <a:lumMod val="50000"/>
                  </a:schemeClr>
                </a:solidFill>
              </a:rPr>
              <a:t>J Am </a:t>
            </a:r>
            <a:r>
              <a:rPr lang="en-US" sz="1200" i="1" dirty="0" err="1">
                <a:solidFill>
                  <a:schemeClr val="bg1">
                    <a:lumMod val="50000"/>
                  </a:schemeClr>
                </a:solidFill>
              </a:rPr>
              <a:t>Coll</a:t>
            </a:r>
            <a:r>
              <a:rPr lang="en-US" sz="1200" i="1" dirty="0">
                <a:solidFill>
                  <a:schemeClr val="bg1">
                    <a:lumMod val="50000"/>
                  </a:schemeClr>
                </a:solidFill>
              </a:rPr>
              <a:t> </a:t>
            </a:r>
            <a:r>
              <a:rPr lang="en-US" sz="1200" i="1" dirty="0" err="1" smtClean="0">
                <a:solidFill>
                  <a:schemeClr val="bg1">
                    <a:lumMod val="50000"/>
                  </a:schemeClr>
                </a:solidFill>
              </a:rPr>
              <a:t>Cardiol</a:t>
            </a:r>
            <a:r>
              <a:rPr lang="en-US" sz="1200" i="1" dirty="0" smtClean="0">
                <a:solidFill>
                  <a:schemeClr val="bg1">
                    <a:lumMod val="50000"/>
                  </a:schemeClr>
                </a:solidFill>
              </a:rPr>
              <a:t>. </a:t>
            </a:r>
            <a:r>
              <a:rPr lang="en-US" sz="1200" i="1" dirty="0">
                <a:solidFill>
                  <a:schemeClr val="bg1">
                    <a:lumMod val="50000"/>
                  </a:schemeClr>
                </a:solidFill>
              </a:rPr>
              <a:t>2023 Jun 27;81(25):2377-2387</a:t>
            </a:r>
            <a:endParaRPr lang="el-GR" sz="1200" i="1" dirty="0">
              <a:solidFill>
                <a:schemeClr val="bg1">
                  <a:lumMod val="50000"/>
                </a:schemeClr>
              </a:solidFill>
            </a:endParaRPr>
          </a:p>
        </p:txBody>
      </p:sp>
    </p:spTree>
    <p:extLst>
      <p:ext uri="{BB962C8B-B14F-4D97-AF65-F5344CB8AC3E}">
        <p14:creationId xmlns:p14="http://schemas.microsoft.com/office/powerpoint/2010/main" val="392566130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 xmlns:a16="http://schemas.microsoft.com/office/drawing/2014/main" id="{C5263ED9-85F4-262F-111C-AAC9833ED3BC}"/>
              </a:ext>
            </a:extLst>
          </p:cNvPr>
          <p:cNvSpPr>
            <a:spLocks noGrp="1"/>
          </p:cNvSpPr>
          <p:nvPr>
            <p:ph type="title"/>
          </p:nvPr>
        </p:nvSpPr>
        <p:spPr>
          <a:xfrm>
            <a:off x="768531" y="148058"/>
            <a:ext cx="10515600" cy="801189"/>
          </a:xfrm>
        </p:spPr>
        <p:txBody>
          <a:bodyPr/>
          <a:lstStyle/>
          <a:p>
            <a:r>
              <a:rPr lang="en-US" b="1" dirty="0">
                <a:solidFill>
                  <a:schemeClr val="accent1">
                    <a:lumMod val="50000"/>
                  </a:schemeClr>
                </a:solidFill>
                <a:effectLst>
                  <a:outerShdw blurRad="38100" dist="38100" dir="2700000" algn="tl">
                    <a:srgbClr val="000000">
                      <a:alpha val="43137"/>
                    </a:srgbClr>
                  </a:outerShdw>
                </a:effectLst>
                <a:latin typeface="+mn-lt"/>
              </a:rPr>
              <a:t>Epidemiology of CKD</a:t>
            </a:r>
            <a:endParaRPr lang="el-GR" b="1" dirty="0">
              <a:solidFill>
                <a:schemeClr val="accent1">
                  <a:lumMod val="50000"/>
                </a:schemeClr>
              </a:solidFill>
              <a:effectLst>
                <a:outerShdw blurRad="38100" dist="38100" dir="2700000" algn="tl">
                  <a:srgbClr val="000000">
                    <a:alpha val="43137"/>
                  </a:srgbClr>
                </a:outerShdw>
              </a:effectLst>
              <a:latin typeface="+mn-lt"/>
            </a:endParaRPr>
          </a:p>
        </p:txBody>
      </p:sp>
      <p:cxnSp>
        <p:nvCxnSpPr>
          <p:cNvPr id="9" name="Straight Connector 8">
            <a:extLst>
              <a:ext uri="{FF2B5EF4-FFF2-40B4-BE49-F238E27FC236}">
                <a16:creationId xmlns="" xmlns:a16="http://schemas.microsoft.com/office/drawing/2014/main" id="{71BCF9AE-9996-5EEB-E6B9-102699BC4350}"/>
              </a:ext>
            </a:extLst>
          </p:cNvPr>
          <p:cNvCxnSpPr/>
          <p:nvPr/>
        </p:nvCxnSpPr>
        <p:spPr>
          <a:xfrm>
            <a:off x="768544" y="879566"/>
            <a:ext cx="10178143" cy="0"/>
          </a:xfrm>
          <a:prstGeom prst="line">
            <a:avLst/>
          </a:prstGeom>
          <a:ln>
            <a:solidFill>
              <a:schemeClr val="accent1">
                <a:lumMod val="50000"/>
              </a:schemeClr>
            </a:solidFill>
          </a:ln>
        </p:spPr>
        <p:style>
          <a:lnRef idx="3">
            <a:schemeClr val="accent2"/>
          </a:lnRef>
          <a:fillRef idx="0">
            <a:schemeClr val="accent2"/>
          </a:fillRef>
          <a:effectRef idx="2">
            <a:schemeClr val="accent2"/>
          </a:effectRef>
          <a:fontRef idx="minor">
            <a:schemeClr val="tx1"/>
          </a:fontRef>
        </p:style>
      </p:cxnSp>
      <p:grpSp>
        <p:nvGrpSpPr>
          <p:cNvPr id="36" name="Group 35">
            <a:extLst>
              <a:ext uri="{FF2B5EF4-FFF2-40B4-BE49-F238E27FC236}">
                <a16:creationId xmlns="" xmlns:a16="http://schemas.microsoft.com/office/drawing/2014/main" id="{9D7CB698-8E0D-F7E0-206E-7236F4977E72}"/>
              </a:ext>
            </a:extLst>
          </p:cNvPr>
          <p:cNvGrpSpPr/>
          <p:nvPr/>
        </p:nvGrpSpPr>
        <p:grpSpPr>
          <a:xfrm>
            <a:off x="569738" y="2156552"/>
            <a:ext cx="3145042" cy="1721187"/>
            <a:chOff x="756397" y="1291979"/>
            <a:chExt cx="3145044" cy="1721187"/>
          </a:xfrm>
        </p:grpSpPr>
        <p:sp>
          <p:nvSpPr>
            <p:cNvPr id="10" name="Rectangle 9">
              <a:extLst>
                <a:ext uri="{FF2B5EF4-FFF2-40B4-BE49-F238E27FC236}">
                  <a16:creationId xmlns="" xmlns:a16="http://schemas.microsoft.com/office/drawing/2014/main" id="{1D257AE3-FA90-4C2F-D1FD-093D900D0137}"/>
                </a:ext>
              </a:extLst>
            </p:cNvPr>
            <p:cNvSpPr/>
            <p:nvPr/>
          </p:nvSpPr>
          <p:spPr>
            <a:xfrm>
              <a:off x="756397" y="1291979"/>
              <a:ext cx="1762022" cy="923330"/>
            </a:xfrm>
            <a:prstGeom prst="rect">
              <a:avLst/>
            </a:prstGeom>
            <a:noFill/>
          </p:spPr>
          <p:txBody>
            <a:bodyPr wrap="none" lIns="91440" tIns="45720" rIns="91440" bIns="45720">
              <a:spAutoFit/>
            </a:bodyPr>
            <a:lstStyle/>
            <a:p>
              <a:pPr algn="ctr"/>
              <a:r>
                <a:rPr lang="en-US" sz="5400" dirty="0">
                  <a:ln w="0"/>
                  <a:solidFill>
                    <a:srgbClr val="FF6315"/>
                  </a:solidFill>
                  <a:effectLst>
                    <a:outerShdw blurRad="38100" dist="25400" dir="5400000" algn="ctr" rotWithShape="0">
                      <a:srgbClr val="6E747A">
                        <a:alpha val="43000"/>
                      </a:srgbClr>
                    </a:outerShdw>
                  </a:effectLst>
                </a:rPr>
                <a:t>843,6</a:t>
              </a:r>
            </a:p>
          </p:txBody>
        </p:sp>
        <p:sp>
          <p:nvSpPr>
            <p:cNvPr id="11" name="TextBox 10">
              <a:extLst>
                <a:ext uri="{FF2B5EF4-FFF2-40B4-BE49-F238E27FC236}">
                  <a16:creationId xmlns="" xmlns:a16="http://schemas.microsoft.com/office/drawing/2014/main" id="{A8CA70F1-A4C9-ED8F-7D49-B5F4652577C6}"/>
                </a:ext>
              </a:extLst>
            </p:cNvPr>
            <p:cNvSpPr txBox="1"/>
            <p:nvPr/>
          </p:nvSpPr>
          <p:spPr>
            <a:xfrm>
              <a:off x="2443467" y="1518755"/>
              <a:ext cx="1457974" cy="523220"/>
            </a:xfrm>
            <a:prstGeom prst="rect">
              <a:avLst/>
            </a:prstGeom>
            <a:noFill/>
          </p:spPr>
          <p:txBody>
            <a:bodyPr wrap="square" rtlCol="0">
              <a:spAutoFit/>
            </a:bodyPr>
            <a:lstStyle/>
            <a:p>
              <a:r>
                <a:rPr lang="en-US" sz="1400" b="1" dirty="0">
                  <a:solidFill>
                    <a:srgbClr val="002060"/>
                  </a:solidFill>
                </a:rPr>
                <a:t>Million</a:t>
              </a:r>
            </a:p>
            <a:p>
              <a:r>
                <a:rPr lang="en-US" sz="1400" b="1" dirty="0">
                  <a:solidFill>
                    <a:srgbClr val="002060"/>
                  </a:solidFill>
                </a:rPr>
                <a:t>in 2017</a:t>
              </a:r>
              <a:endParaRPr lang="el-GR" sz="1400" b="1" dirty="0">
                <a:solidFill>
                  <a:srgbClr val="002060"/>
                </a:solidFill>
              </a:endParaRPr>
            </a:p>
          </p:txBody>
        </p:sp>
        <p:sp>
          <p:nvSpPr>
            <p:cNvPr id="12" name="TextBox 11">
              <a:extLst>
                <a:ext uri="{FF2B5EF4-FFF2-40B4-BE49-F238E27FC236}">
                  <a16:creationId xmlns="" xmlns:a16="http://schemas.microsoft.com/office/drawing/2014/main" id="{71772556-3204-34C6-3196-C913957D8BB3}"/>
                </a:ext>
              </a:extLst>
            </p:cNvPr>
            <p:cNvSpPr txBox="1"/>
            <p:nvPr/>
          </p:nvSpPr>
          <p:spPr>
            <a:xfrm>
              <a:off x="841092" y="2041975"/>
              <a:ext cx="2577736" cy="461665"/>
            </a:xfrm>
            <a:prstGeom prst="rect">
              <a:avLst/>
            </a:prstGeom>
            <a:noFill/>
          </p:spPr>
          <p:txBody>
            <a:bodyPr wrap="square" rtlCol="0">
              <a:spAutoFit/>
            </a:bodyPr>
            <a:lstStyle/>
            <a:p>
              <a:r>
                <a:rPr lang="en-US" dirty="0">
                  <a:solidFill>
                    <a:srgbClr val="002060"/>
                  </a:solidFill>
                </a:rPr>
                <a:t>Approximately </a:t>
              </a:r>
              <a:r>
                <a:rPr lang="en-US" sz="2400" b="1" dirty="0">
                  <a:solidFill>
                    <a:srgbClr val="FF6315"/>
                  </a:solidFill>
                </a:rPr>
                <a:t>1</a:t>
              </a:r>
              <a:r>
                <a:rPr lang="en-US" dirty="0">
                  <a:solidFill>
                    <a:prstClr val="black"/>
                  </a:solidFill>
                </a:rPr>
                <a:t> in </a:t>
              </a:r>
              <a:r>
                <a:rPr lang="en-US" sz="2400" b="1" dirty="0">
                  <a:solidFill>
                    <a:srgbClr val="002060"/>
                  </a:solidFill>
                </a:rPr>
                <a:t>10</a:t>
              </a:r>
              <a:endParaRPr lang="el-GR" b="1" dirty="0">
                <a:solidFill>
                  <a:srgbClr val="002060"/>
                </a:solidFill>
              </a:endParaRPr>
            </a:p>
          </p:txBody>
        </p:sp>
        <p:grpSp>
          <p:nvGrpSpPr>
            <p:cNvPr id="25" name="Group 24">
              <a:extLst>
                <a:ext uri="{FF2B5EF4-FFF2-40B4-BE49-F238E27FC236}">
                  <a16:creationId xmlns="" xmlns:a16="http://schemas.microsoft.com/office/drawing/2014/main" id="{478102FE-D710-2C1E-04C9-F7904D73F62E}"/>
                </a:ext>
              </a:extLst>
            </p:cNvPr>
            <p:cNvGrpSpPr/>
            <p:nvPr/>
          </p:nvGrpSpPr>
          <p:grpSpPr>
            <a:xfrm>
              <a:off x="797544" y="2624370"/>
              <a:ext cx="2372373" cy="388796"/>
              <a:chOff x="841090" y="2624370"/>
              <a:chExt cx="1859154" cy="331539"/>
            </a:xfrm>
          </p:grpSpPr>
          <p:pic>
            <p:nvPicPr>
              <p:cNvPr id="14" name="Graphic 13" descr="Man with solid fill">
                <a:extLst>
                  <a:ext uri="{FF2B5EF4-FFF2-40B4-BE49-F238E27FC236}">
                    <a16:creationId xmlns="" xmlns:a16="http://schemas.microsoft.com/office/drawing/2014/main" id="{54EB2217-0A94-05A9-C354-5CBDC4168C1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841090" y="2624370"/>
                <a:ext cx="331539" cy="331539"/>
              </a:xfrm>
              <a:prstGeom prst="rect">
                <a:avLst/>
              </a:prstGeom>
            </p:spPr>
          </p:pic>
          <p:pic>
            <p:nvPicPr>
              <p:cNvPr id="15" name="Graphic 14" descr="Man with solid fill">
                <a:extLst>
                  <a:ext uri="{FF2B5EF4-FFF2-40B4-BE49-F238E27FC236}">
                    <a16:creationId xmlns="" xmlns:a16="http://schemas.microsoft.com/office/drawing/2014/main" id="{2C55A8CF-D6F3-A25A-CF97-626B1CCCBD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993851" y="2624370"/>
                <a:ext cx="331539" cy="331539"/>
              </a:xfrm>
              <a:prstGeom prst="rect">
                <a:avLst/>
              </a:prstGeom>
            </p:spPr>
          </p:pic>
          <p:pic>
            <p:nvPicPr>
              <p:cNvPr id="16" name="Graphic 15" descr="Man with solid fill">
                <a:extLst>
                  <a:ext uri="{FF2B5EF4-FFF2-40B4-BE49-F238E27FC236}">
                    <a16:creationId xmlns="" xmlns:a16="http://schemas.microsoft.com/office/drawing/2014/main" id="{5896DDC1-1B6F-AADD-2A7F-DC2347D6EA3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146612" y="2624370"/>
                <a:ext cx="331539" cy="331539"/>
              </a:xfrm>
              <a:prstGeom prst="rect">
                <a:avLst/>
              </a:prstGeom>
            </p:spPr>
          </p:pic>
          <p:pic>
            <p:nvPicPr>
              <p:cNvPr id="17" name="Graphic 16" descr="Man with solid fill">
                <a:extLst>
                  <a:ext uri="{FF2B5EF4-FFF2-40B4-BE49-F238E27FC236}">
                    <a16:creationId xmlns="" xmlns:a16="http://schemas.microsoft.com/office/drawing/2014/main" id="{53140A5D-5915-2866-8182-A8965B5F44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452134" y="2624370"/>
                <a:ext cx="331539" cy="331539"/>
              </a:xfrm>
              <a:prstGeom prst="rect">
                <a:avLst/>
              </a:prstGeom>
            </p:spPr>
          </p:pic>
          <p:pic>
            <p:nvPicPr>
              <p:cNvPr id="18" name="Graphic 17" descr="Man with solid fill">
                <a:extLst>
                  <a:ext uri="{FF2B5EF4-FFF2-40B4-BE49-F238E27FC236}">
                    <a16:creationId xmlns="" xmlns:a16="http://schemas.microsoft.com/office/drawing/2014/main" id="{B3EA3995-6EAA-4E5E-1D06-303C46F0C10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299373" y="2624370"/>
                <a:ext cx="331539" cy="331539"/>
              </a:xfrm>
              <a:prstGeom prst="rect">
                <a:avLst/>
              </a:prstGeom>
            </p:spPr>
          </p:pic>
          <p:pic>
            <p:nvPicPr>
              <p:cNvPr id="19" name="Graphic 18" descr="Man with solid fill">
                <a:extLst>
                  <a:ext uri="{FF2B5EF4-FFF2-40B4-BE49-F238E27FC236}">
                    <a16:creationId xmlns="" xmlns:a16="http://schemas.microsoft.com/office/drawing/2014/main" id="{1382777F-9BE1-0BA2-B0E1-7E7EC8749565}"/>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604895" y="2624370"/>
                <a:ext cx="331539" cy="331539"/>
              </a:xfrm>
              <a:prstGeom prst="rect">
                <a:avLst/>
              </a:prstGeom>
            </p:spPr>
          </p:pic>
          <p:pic>
            <p:nvPicPr>
              <p:cNvPr id="20" name="Graphic 19" descr="Man with solid fill">
                <a:extLst>
                  <a:ext uri="{FF2B5EF4-FFF2-40B4-BE49-F238E27FC236}">
                    <a16:creationId xmlns="" xmlns:a16="http://schemas.microsoft.com/office/drawing/2014/main" id="{E7BE16E4-94D7-AF73-8AAF-4EAAB186166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757656" y="2624370"/>
                <a:ext cx="331539" cy="331539"/>
              </a:xfrm>
              <a:prstGeom prst="rect">
                <a:avLst/>
              </a:prstGeom>
            </p:spPr>
          </p:pic>
          <p:pic>
            <p:nvPicPr>
              <p:cNvPr id="21" name="Graphic 20" descr="Man with solid fill">
                <a:extLst>
                  <a:ext uri="{FF2B5EF4-FFF2-40B4-BE49-F238E27FC236}">
                    <a16:creationId xmlns="" xmlns:a16="http://schemas.microsoft.com/office/drawing/2014/main" id="{7E283B68-2E65-3129-FBFF-F2F6B721D8F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910417" y="2624370"/>
                <a:ext cx="331539" cy="331539"/>
              </a:xfrm>
              <a:prstGeom prst="rect">
                <a:avLst/>
              </a:prstGeom>
            </p:spPr>
          </p:pic>
          <p:pic>
            <p:nvPicPr>
              <p:cNvPr id="22" name="Graphic 21" descr="Man with solid fill">
                <a:extLst>
                  <a:ext uri="{FF2B5EF4-FFF2-40B4-BE49-F238E27FC236}">
                    <a16:creationId xmlns="" xmlns:a16="http://schemas.microsoft.com/office/drawing/2014/main" id="{B08802DD-8AE0-69FC-709A-4BDA6718A93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2063178" y="2624370"/>
                <a:ext cx="331539" cy="331539"/>
              </a:xfrm>
              <a:prstGeom prst="rect">
                <a:avLst/>
              </a:prstGeom>
            </p:spPr>
          </p:pic>
          <p:pic>
            <p:nvPicPr>
              <p:cNvPr id="23" name="Graphic 22" descr="Man with solid fill">
                <a:extLst>
                  <a:ext uri="{FF2B5EF4-FFF2-40B4-BE49-F238E27FC236}">
                    <a16:creationId xmlns="" xmlns:a16="http://schemas.microsoft.com/office/drawing/2014/main" id="{6F008EC2-0DFB-D83D-0C30-A8935863DC8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2215940" y="2624370"/>
                <a:ext cx="331539" cy="331539"/>
              </a:xfrm>
              <a:prstGeom prst="rect">
                <a:avLst/>
              </a:prstGeom>
            </p:spPr>
          </p:pic>
          <p:pic>
            <p:nvPicPr>
              <p:cNvPr id="24" name="Graphic 23" descr="Man with solid fill">
                <a:extLst>
                  <a:ext uri="{FF2B5EF4-FFF2-40B4-BE49-F238E27FC236}">
                    <a16:creationId xmlns="" xmlns:a16="http://schemas.microsoft.com/office/drawing/2014/main" id="{D1371640-5A71-3A4A-6F8F-8A7AB40CEB1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2368705" y="2624370"/>
                <a:ext cx="331539" cy="331539"/>
              </a:xfrm>
              <a:prstGeom prst="rect">
                <a:avLst/>
              </a:prstGeom>
            </p:spPr>
          </p:pic>
        </p:grpSp>
      </p:grpSp>
      <p:grpSp>
        <p:nvGrpSpPr>
          <p:cNvPr id="38" name="Group 37">
            <a:extLst>
              <a:ext uri="{FF2B5EF4-FFF2-40B4-BE49-F238E27FC236}">
                <a16:creationId xmlns="" xmlns:a16="http://schemas.microsoft.com/office/drawing/2014/main" id="{DFC3DF2E-23D3-5F9F-AD8C-C40AEE97C966}"/>
              </a:ext>
            </a:extLst>
          </p:cNvPr>
          <p:cNvGrpSpPr/>
          <p:nvPr/>
        </p:nvGrpSpPr>
        <p:grpSpPr>
          <a:xfrm>
            <a:off x="3698075" y="2088092"/>
            <a:ext cx="3839767" cy="3195951"/>
            <a:chOff x="3635829" y="1321035"/>
            <a:chExt cx="3839766" cy="3195951"/>
          </a:xfrm>
        </p:grpSpPr>
        <p:pic>
          <p:nvPicPr>
            <p:cNvPr id="27" name="Picture 26">
              <a:extLst>
                <a:ext uri="{FF2B5EF4-FFF2-40B4-BE49-F238E27FC236}">
                  <a16:creationId xmlns="" xmlns:a16="http://schemas.microsoft.com/office/drawing/2014/main" id="{1211808E-0D55-0FC1-477E-C58D0365D3A9}"/>
                </a:ext>
              </a:extLst>
            </p:cNvPr>
            <p:cNvPicPr>
              <a:picLocks noChangeAspect="1"/>
            </p:cNvPicPr>
            <p:nvPr/>
          </p:nvPicPr>
          <p:blipFill>
            <a:blip r:embed="rId7"/>
            <a:stretch>
              <a:fillRect/>
            </a:stretch>
          </p:blipFill>
          <p:spPr>
            <a:xfrm>
              <a:off x="3746070" y="2236364"/>
              <a:ext cx="3054511" cy="1942841"/>
            </a:xfrm>
            <a:prstGeom prst="rect">
              <a:avLst/>
            </a:prstGeom>
          </p:spPr>
        </p:pic>
        <p:sp>
          <p:nvSpPr>
            <p:cNvPr id="28" name="TextBox 27">
              <a:extLst>
                <a:ext uri="{FF2B5EF4-FFF2-40B4-BE49-F238E27FC236}">
                  <a16:creationId xmlns="" xmlns:a16="http://schemas.microsoft.com/office/drawing/2014/main" id="{F58007C5-86FF-025E-DCF2-200A28580AA6}"/>
                </a:ext>
              </a:extLst>
            </p:cNvPr>
            <p:cNvSpPr txBox="1"/>
            <p:nvPr/>
          </p:nvSpPr>
          <p:spPr>
            <a:xfrm>
              <a:off x="3635829" y="1321035"/>
              <a:ext cx="2725784" cy="923330"/>
            </a:xfrm>
            <a:prstGeom prst="rect">
              <a:avLst/>
            </a:prstGeom>
            <a:noFill/>
          </p:spPr>
          <p:txBody>
            <a:bodyPr wrap="square" rtlCol="0">
              <a:spAutoFit/>
            </a:bodyPr>
            <a:lstStyle/>
            <a:p>
              <a:pPr algn="ctr"/>
              <a:r>
                <a:rPr lang="en-US" sz="5400" dirty="0" smtClean="0">
                  <a:ln w="0"/>
                  <a:solidFill>
                    <a:srgbClr val="FF6315"/>
                  </a:solidFill>
                  <a:effectLst>
                    <a:outerShdw blurRad="38100" dist="25400" dir="5400000" algn="ctr" rotWithShape="0">
                      <a:srgbClr val="6E747A">
                        <a:alpha val="43000"/>
                      </a:srgbClr>
                    </a:outerShdw>
                  </a:effectLst>
                </a:rPr>
                <a:t>+</a:t>
              </a:r>
              <a:r>
                <a:rPr lang="en-US" sz="5400" dirty="0">
                  <a:ln w="0"/>
                  <a:solidFill>
                    <a:srgbClr val="FF6315"/>
                  </a:solidFill>
                  <a:effectLst>
                    <a:outerShdw blurRad="38100" dist="25400" dir="5400000" algn="ctr" rotWithShape="0">
                      <a:srgbClr val="6E747A">
                        <a:alpha val="43000"/>
                      </a:srgbClr>
                    </a:outerShdw>
                  </a:effectLst>
                </a:rPr>
                <a:t>41,5%</a:t>
              </a:r>
              <a:endParaRPr lang="el-GR" sz="5400" dirty="0">
                <a:ln w="0"/>
                <a:solidFill>
                  <a:srgbClr val="FF6315"/>
                </a:solidFill>
                <a:effectLst>
                  <a:outerShdw blurRad="38100" dist="25400" dir="5400000" algn="ctr" rotWithShape="0">
                    <a:srgbClr val="6E747A">
                      <a:alpha val="43000"/>
                    </a:srgbClr>
                  </a:outerShdw>
                </a:effectLst>
              </a:endParaRPr>
            </a:p>
          </p:txBody>
        </p:sp>
        <p:sp>
          <p:nvSpPr>
            <p:cNvPr id="29" name="TextBox 28">
              <a:extLst>
                <a:ext uri="{FF2B5EF4-FFF2-40B4-BE49-F238E27FC236}">
                  <a16:creationId xmlns="" xmlns:a16="http://schemas.microsoft.com/office/drawing/2014/main" id="{2B62DC70-B574-1C09-1C58-6B1E09AA5283}"/>
                </a:ext>
              </a:extLst>
            </p:cNvPr>
            <p:cNvSpPr txBox="1"/>
            <p:nvPr/>
          </p:nvSpPr>
          <p:spPr>
            <a:xfrm>
              <a:off x="6017621" y="1560029"/>
              <a:ext cx="1457974" cy="338554"/>
            </a:xfrm>
            <a:prstGeom prst="rect">
              <a:avLst/>
            </a:prstGeom>
            <a:noFill/>
          </p:spPr>
          <p:txBody>
            <a:bodyPr wrap="square" rtlCol="0">
              <a:spAutoFit/>
            </a:bodyPr>
            <a:lstStyle/>
            <a:p>
              <a:r>
                <a:rPr lang="en-US" sz="1600" b="1" dirty="0">
                  <a:solidFill>
                    <a:srgbClr val="002060"/>
                  </a:solidFill>
                  <a:effectLst>
                    <a:outerShdw blurRad="38100" dist="38100" dir="2700000" algn="tl">
                      <a:srgbClr val="000000">
                        <a:alpha val="43137"/>
                      </a:srgbClr>
                    </a:outerShdw>
                  </a:effectLst>
                </a:rPr>
                <a:t>1990 to </a:t>
              </a:r>
              <a:r>
                <a:rPr lang="en-US" sz="1600" b="1" dirty="0" smtClean="0">
                  <a:solidFill>
                    <a:srgbClr val="002060"/>
                  </a:solidFill>
                  <a:effectLst>
                    <a:outerShdw blurRad="38100" dist="38100" dir="2700000" algn="tl">
                      <a:srgbClr val="000000">
                        <a:alpha val="43137"/>
                      </a:srgbClr>
                    </a:outerShdw>
                  </a:effectLst>
                </a:rPr>
                <a:t>2017</a:t>
              </a:r>
              <a:endParaRPr lang="en-US" sz="1600" b="1" dirty="0">
                <a:solidFill>
                  <a:srgbClr val="002060"/>
                </a:solidFill>
                <a:effectLst>
                  <a:outerShdw blurRad="38100" dist="38100" dir="2700000" algn="tl">
                    <a:srgbClr val="000000">
                      <a:alpha val="43137"/>
                    </a:srgbClr>
                  </a:outerShdw>
                </a:effectLst>
              </a:endParaRPr>
            </a:p>
          </p:txBody>
        </p:sp>
        <p:sp>
          <p:nvSpPr>
            <p:cNvPr id="31" name="TextBox 30">
              <a:extLst>
                <a:ext uri="{FF2B5EF4-FFF2-40B4-BE49-F238E27FC236}">
                  <a16:creationId xmlns="" xmlns:a16="http://schemas.microsoft.com/office/drawing/2014/main" id="{33F887C8-7A10-525C-2069-CD2ADA1EE850}"/>
                </a:ext>
              </a:extLst>
            </p:cNvPr>
            <p:cNvSpPr txBox="1"/>
            <p:nvPr/>
          </p:nvSpPr>
          <p:spPr>
            <a:xfrm>
              <a:off x="4160876" y="4147654"/>
              <a:ext cx="2372373" cy="369332"/>
            </a:xfrm>
            <a:prstGeom prst="rect">
              <a:avLst/>
            </a:prstGeom>
            <a:noFill/>
          </p:spPr>
          <p:txBody>
            <a:bodyPr wrap="square" rtlCol="0">
              <a:spAutoFit/>
            </a:bodyPr>
            <a:lstStyle/>
            <a:p>
              <a:r>
                <a:rPr lang="en-US" dirty="0">
                  <a:solidFill>
                    <a:srgbClr val="002060"/>
                  </a:solidFill>
                </a:rPr>
                <a:t>Rank in cause of death</a:t>
              </a:r>
              <a:endParaRPr lang="el-GR" dirty="0">
                <a:solidFill>
                  <a:srgbClr val="002060"/>
                </a:solidFill>
              </a:endParaRPr>
            </a:p>
          </p:txBody>
        </p:sp>
      </p:grpSp>
      <p:grpSp>
        <p:nvGrpSpPr>
          <p:cNvPr id="39" name="Group 38">
            <a:extLst>
              <a:ext uri="{FF2B5EF4-FFF2-40B4-BE49-F238E27FC236}">
                <a16:creationId xmlns="" xmlns:a16="http://schemas.microsoft.com/office/drawing/2014/main" id="{2A8CD7B0-EAD9-44FF-41BC-AB7898E1DBC4}"/>
              </a:ext>
            </a:extLst>
          </p:cNvPr>
          <p:cNvGrpSpPr/>
          <p:nvPr/>
        </p:nvGrpSpPr>
        <p:grpSpPr>
          <a:xfrm>
            <a:off x="7621677" y="2987318"/>
            <a:ext cx="3807459" cy="2684614"/>
            <a:chOff x="7392585" y="2001649"/>
            <a:chExt cx="3807458" cy="2684614"/>
          </a:xfrm>
        </p:grpSpPr>
        <p:pic>
          <p:nvPicPr>
            <p:cNvPr id="33" name="Picture 32">
              <a:extLst>
                <a:ext uri="{FF2B5EF4-FFF2-40B4-BE49-F238E27FC236}">
                  <a16:creationId xmlns="" xmlns:a16="http://schemas.microsoft.com/office/drawing/2014/main" id="{21E7FD7B-0A05-45BB-41DF-D7B6D2464BBA}"/>
                </a:ext>
              </a:extLst>
            </p:cNvPr>
            <p:cNvPicPr>
              <a:picLocks noChangeAspect="1"/>
            </p:cNvPicPr>
            <p:nvPr/>
          </p:nvPicPr>
          <p:blipFill>
            <a:blip r:embed="rId8"/>
            <a:stretch>
              <a:fillRect/>
            </a:stretch>
          </p:blipFill>
          <p:spPr>
            <a:xfrm>
              <a:off x="7673949" y="2001649"/>
              <a:ext cx="3203549" cy="1925596"/>
            </a:xfrm>
            <a:prstGeom prst="rect">
              <a:avLst/>
            </a:prstGeom>
          </p:spPr>
        </p:pic>
        <p:sp>
          <p:nvSpPr>
            <p:cNvPr id="35" name="TextBox 34">
              <a:extLst>
                <a:ext uri="{FF2B5EF4-FFF2-40B4-BE49-F238E27FC236}">
                  <a16:creationId xmlns="" xmlns:a16="http://schemas.microsoft.com/office/drawing/2014/main" id="{F4553E5F-0320-907C-78F3-8CB582622C6C}"/>
                </a:ext>
              </a:extLst>
            </p:cNvPr>
            <p:cNvSpPr txBox="1"/>
            <p:nvPr/>
          </p:nvSpPr>
          <p:spPr>
            <a:xfrm>
              <a:off x="7392585" y="4039932"/>
              <a:ext cx="3807458" cy="646331"/>
            </a:xfrm>
            <a:prstGeom prst="rect">
              <a:avLst/>
            </a:prstGeom>
            <a:noFill/>
          </p:spPr>
          <p:txBody>
            <a:bodyPr wrap="square" rtlCol="0">
              <a:spAutoFit/>
            </a:bodyPr>
            <a:lstStyle/>
            <a:p>
              <a:pPr algn="ctr"/>
              <a:r>
                <a:rPr lang="en-US" dirty="0">
                  <a:solidFill>
                    <a:srgbClr val="002060"/>
                  </a:solidFill>
                </a:rPr>
                <a:t>Among </a:t>
              </a:r>
              <a:r>
                <a:rPr lang="en-US" b="1" dirty="0">
                  <a:solidFill>
                    <a:srgbClr val="002060"/>
                  </a:solidFill>
                </a:rPr>
                <a:t>the top 10 causes </a:t>
              </a:r>
              <a:r>
                <a:rPr lang="en-US" dirty="0">
                  <a:solidFill>
                    <a:srgbClr val="002060"/>
                  </a:solidFill>
                </a:rPr>
                <a:t>of death in Singapore, </a:t>
              </a:r>
              <a:r>
                <a:rPr lang="en-US" b="1" dirty="0">
                  <a:solidFill>
                    <a:srgbClr val="002060"/>
                  </a:solidFill>
                </a:rPr>
                <a:t>Greece</a:t>
              </a:r>
              <a:r>
                <a:rPr lang="en-US" dirty="0">
                  <a:solidFill>
                    <a:srgbClr val="002060"/>
                  </a:solidFill>
                </a:rPr>
                <a:t> and Israel</a:t>
              </a:r>
              <a:endParaRPr lang="el-GR" dirty="0">
                <a:solidFill>
                  <a:srgbClr val="002060"/>
                </a:solidFill>
              </a:endParaRPr>
            </a:p>
          </p:txBody>
        </p:sp>
      </p:grpSp>
      <p:sp>
        <p:nvSpPr>
          <p:cNvPr id="40" name="TextBox 39">
            <a:extLst>
              <a:ext uri="{FF2B5EF4-FFF2-40B4-BE49-F238E27FC236}">
                <a16:creationId xmlns="" xmlns:a16="http://schemas.microsoft.com/office/drawing/2014/main" id="{A4FFCB12-9598-E2D3-7128-AAF3485CF362}"/>
              </a:ext>
            </a:extLst>
          </p:cNvPr>
          <p:cNvSpPr txBox="1"/>
          <p:nvPr/>
        </p:nvSpPr>
        <p:spPr>
          <a:xfrm>
            <a:off x="7621679" y="6578771"/>
            <a:ext cx="4562404" cy="276999"/>
          </a:xfrm>
          <a:prstGeom prst="rect">
            <a:avLst/>
          </a:prstGeom>
          <a:noFill/>
        </p:spPr>
        <p:txBody>
          <a:bodyPr wrap="square" rtlCol="0">
            <a:spAutoFit/>
          </a:bodyPr>
          <a:lstStyle/>
          <a:p>
            <a:r>
              <a:rPr lang="en-US" sz="1200" i="1" dirty="0">
                <a:solidFill>
                  <a:schemeClr val="bg1">
                    <a:lumMod val="50000"/>
                  </a:schemeClr>
                </a:solidFill>
                <a:latin typeface="Arial" pitchFamily="34" charset="0"/>
                <a:cs typeface="Arial" pitchFamily="34" charset="0"/>
              </a:rPr>
              <a:t>C.P. </a:t>
            </a:r>
            <a:r>
              <a:rPr lang="en-US" sz="1200" i="1" dirty="0" err="1">
                <a:solidFill>
                  <a:schemeClr val="bg1">
                    <a:lumMod val="50000"/>
                  </a:schemeClr>
                </a:solidFill>
                <a:latin typeface="Arial" pitchFamily="34" charset="0"/>
                <a:cs typeface="Arial" pitchFamily="34" charset="0"/>
              </a:rPr>
              <a:t>Kovesdy</a:t>
            </a:r>
            <a:r>
              <a:rPr lang="en-US" sz="1200" i="1" dirty="0">
                <a:solidFill>
                  <a:schemeClr val="bg1">
                    <a:lumMod val="50000"/>
                  </a:schemeClr>
                </a:solidFill>
                <a:latin typeface="Arial" pitchFamily="34" charset="0"/>
                <a:cs typeface="Arial" pitchFamily="34" charset="0"/>
              </a:rPr>
              <a:t> Kidney International Supplements (2022) 12, 7-11</a:t>
            </a:r>
            <a:endParaRPr lang="el-GR" sz="1200" i="1" dirty="0">
              <a:solidFill>
                <a:schemeClr val="bg1">
                  <a:lumMod val="50000"/>
                </a:schemeClr>
              </a:solidFill>
              <a:latin typeface="Arial" pitchFamily="34" charset="0"/>
              <a:cs typeface="Arial" pitchFamily="34" charset="0"/>
            </a:endParaRPr>
          </a:p>
        </p:txBody>
      </p:sp>
      <p:sp>
        <p:nvSpPr>
          <p:cNvPr id="2" name="Rectangle 1"/>
          <p:cNvSpPr/>
          <p:nvPr/>
        </p:nvSpPr>
        <p:spPr>
          <a:xfrm>
            <a:off x="4400921" y="1602520"/>
            <a:ext cx="2194575" cy="369332"/>
          </a:xfrm>
          <a:prstGeom prst="rect">
            <a:avLst/>
          </a:prstGeom>
        </p:spPr>
        <p:txBody>
          <a:bodyPr wrap="none">
            <a:spAutoFit/>
          </a:bodyPr>
          <a:lstStyle/>
          <a:p>
            <a:pPr lvl="0"/>
            <a:r>
              <a:rPr lang="en-US" b="1" dirty="0">
                <a:solidFill>
                  <a:srgbClr val="002060"/>
                </a:solidFill>
                <a:effectLst>
                  <a:outerShdw blurRad="38100" dist="38100" dir="2700000" algn="tl">
                    <a:srgbClr val="000000">
                      <a:alpha val="43137"/>
                    </a:srgbClr>
                  </a:outerShdw>
                </a:effectLst>
              </a:rPr>
              <a:t>Increasing death rate</a:t>
            </a:r>
          </a:p>
        </p:txBody>
      </p:sp>
      <p:sp>
        <p:nvSpPr>
          <p:cNvPr id="41" name="TextBox 40">
            <a:extLst>
              <a:ext uri="{FF2B5EF4-FFF2-40B4-BE49-F238E27FC236}">
                <a16:creationId xmlns="" xmlns:a16="http://schemas.microsoft.com/office/drawing/2014/main" id="{3C06F8E6-63DB-5135-4D65-A32954D82938}"/>
              </a:ext>
            </a:extLst>
          </p:cNvPr>
          <p:cNvSpPr txBox="1"/>
          <p:nvPr/>
        </p:nvSpPr>
        <p:spPr>
          <a:xfrm>
            <a:off x="750332" y="1602520"/>
            <a:ext cx="2372373" cy="369332"/>
          </a:xfrm>
          <a:prstGeom prst="rect">
            <a:avLst/>
          </a:prstGeom>
          <a:noFill/>
        </p:spPr>
        <p:txBody>
          <a:bodyPr wrap="square" rtlCol="0">
            <a:spAutoFit/>
          </a:bodyPr>
          <a:lstStyle/>
          <a:p>
            <a:r>
              <a:rPr lang="en-US" b="1" dirty="0">
                <a:solidFill>
                  <a:srgbClr val="002060"/>
                </a:solidFill>
                <a:effectLst>
                  <a:outerShdw blurRad="38100" dist="38100" dir="2700000" algn="tl">
                    <a:srgbClr val="000000">
                      <a:alpha val="43137"/>
                    </a:srgbClr>
                  </a:outerShdw>
                </a:effectLst>
              </a:rPr>
              <a:t>Extremely common</a:t>
            </a:r>
            <a:endParaRPr lang="el-GR" b="1" dirty="0">
              <a:solidFill>
                <a:srgbClr val="002060"/>
              </a:solidFill>
              <a:effectLst>
                <a:outerShdw blurRad="38100" dist="38100" dir="2700000" algn="tl">
                  <a:srgbClr val="000000">
                    <a:alpha val="43137"/>
                  </a:srgbClr>
                </a:outerShdw>
              </a:effectLst>
            </a:endParaRPr>
          </a:p>
        </p:txBody>
      </p:sp>
      <p:sp>
        <p:nvSpPr>
          <p:cNvPr id="42" name="TextBox 41">
            <a:extLst>
              <a:ext uri="{FF2B5EF4-FFF2-40B4-BE49-F238E27FC236}">
                <a16:creationId xmlns="" xmlns:a16="http://schemas.microsoft.com/office/drawing/2014/main" id="{F5844074-26B4-F106-6BFD-75125E195CE5}"/>
              </a:ext>
            </a:extLst>
          </p:cNvPr>
          <p:cNvSpPr txBox="1"/>
          <p:nvPr/>
        </p:nvSpPr>
        <p:spPr>
          <a:xfrm>
            <a:off x="7619476" y="1602520"/>
            <a:ext cx="3978117" cy="646331"/>
          </a:xfrm>
          <a:prstGeom prst="rect">
            <a:avLst/>
          </a:prstGeom>
          <a:noFill/>
        </p:spPr>
        <p:txBody>
          <a:bodyPr wrap="square" rtlCol="0">
            <a:spAutoFit/>
          </a:bodyPr>
          <a:lstStyle/>
          <a:p>
            <a:pPr algn="ctr"/>
            <a:r>
              <a:rPr lang="en-US" b="1" dirty="0">
                <a:solidFill>
                  <a:srgbClr val="002060"/>
                </a:solidFill>
                <a:effectLst>
                  <a:outerShdw blurRad="38100" dist="38100" dir="2700000" algn="tl">
                    <a:srgbClr val="000000">
                      <a:alpha val="43137"/>
                    </a:srgbClr>
                  </a:outerShdw>
                </a:effectLst>
              </a:rPr>
              <a:t>Large burden </a:t>
            </a:r>
            <a:endParaRPr lang="en-US" b="1" dirty="0" smtClean="0">
              <a:solidFill>
                <a:srgbClr val="002060"/>
              </a:solidFill>
              <a:effectLst>
                <a:outerShdw blurRad="38100" dist="38100" dir="2700000" algn="tl">
                  <a:srgbClr val="000000">
                    <a:alpha val="43137"/>
                  </a:srgbClr>
                </a:outerShdw>
              </a:effectLst>
            </a:endParaRPr>
          </a:p>
          <a:p>
            <a:pPr algn="ctr"/>
            <a:r>
              <a:rPr lang="en-US" dirty="0" smtClean="0">
                <a:solidFill>
                  <a:srgbClr val="002060"/>
                </a:solidFill>
              </a:rPr>
              <a:t>in </a:t>
            </a:r>
            <a:r>
              <a:rPr lang="en-US" dirty="0">
                <a:solidFill>
                  <a:srgbClr val="002060"/>
                </a:solidFill>
              </a:rPr>
              <a:t>low- and middle- income countries</a:t>
            </a:r>
            <a:endParaRPr lang="el-GR" dirty="0">
              <a:solidFill>
                <a:srgbClr val="002060"/>
              </a:solidFill>
            </a:endParaRPr>
          </a:p>
        </p:txBody>
      </p:sp>
      <p:sp>
        <p:nvSpPr>
          <p:cNvPr id="3" name="Rounded Rectangle 2"/>
          <p:cNvSpPr/>
          <p:nvPr/>
        </p:nvSpPr>
        <p:spPr>
          <a:xfrm>
            <a:off x="569737" y="1413169"/>
            <a:ext cx="2662427" cy="3372592"/>
          </a:xfrm>
          <a:prstGeom prst="roundRect">
            <a:avLst/>
          </a:prstGeom>
          <a:noFill/>
          <a:ln>
            <a:solidFill>
              <a:schemeClr val="bg1">
                <a:lumMod val="75000"/>
              </a:schemeClr>
            </a:solidFill>
          </a:ln>
          <a:effectLst>
            <a:glow rad="762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3" name="Rounded Rectangle 42"/>
          <p:cNvSpPr/>
          <p:nvPr/>
        </p:nvSpPr>
        <p:spPr>
          <a:xfrm>
            <a:off x="3610117" y="1393551"/>
            <a:ext cx="3716975" cy="4401612"/>
          </a:xfrm>
          <a:prstGeom prst="roundRect">
            <a:avLst/>
          </a:prstGeom>
          <a:noFill/>
          <a:ln>
            <a:solidFill>
              <a:schemeClr val="bg1">
                <a:lumMod val="75000"/>
              </a:schemeClr>
            </a:solidFill>
          </a:ln>
          <a:effectLst>
            <a:glow rad="762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4" name="Rounded Rectangle 43"/>
          <p:cNvSpPr/>
          <p:nvPr/>
        </p:nvSpPr>
        <p:spPr>
          <a:xfrm>
            <a:off x="7680833" y="1339565"/>
            <a:ext cx="3716975" cy="4455598"/>
          </a:xfrm>
          <a:prstGeom prst="roundRect">
            <a:avLst/>
          </a:prstGeom>
          <a:noFill/>
          <a:ln>
            <a:solidFill>
              <a:schemeClr val="bg1">
                <a:lumMod val="75000"/>
              </a:schemeClr>
            </a:solidFill>
          </a:ln>
          <a:effectLst>
            <a:glow rad="762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 name="Rectangle 3"/>
          <p:cNvSpPr/>
          <p:nvPr/>
        </p:nvSpPr>
        <p:spPr>
          <a:xfrm>
            <a:off x="3455721" y="1151906"/>
            <a:ext cx="4082099" cy="50351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5" name="Rectangle 44"/>
          <p:cNvSpPr/>
          <p:nvPr/>
        </p:nvSpPr>
        <p:spPr>
          <a:xfrm>
            <a:off x="7537817" y="1076788"/>
            <a:ext cx="4082099" cy="50351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 name="Rectangle 4"/>
          <p:cNvSpPr/>
          <p:nvPr/>
        </p:nvSpPr>
        <p:spPr>
          <a:xfrm>
            <a:off x="768551" y="1602524"/>
            <a:ext cx="2214713" cy="323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 name="TextBox 6"/>
          <p:cNvSpPr txBox="1"/>
          <p:nvPr/>
        </p:nvSpPr>
        <p:spPr>
          <a:xfrm>
            <a:off x="771947" y="1612430"/>
            <a:ext cx="2083455" cy="369332"/>
          </a:xfrm>
          <a:prstGeom prst="rect">
            <a:avLst/>
          </a:prstGeom>
          <a:noFill/>
        </p:spPr>
        <p:txBody>
          <a:bodyPr wrap="none" rtlCol="0">
            <a:spAutoFit/>
          </a:bodyPr>
          <a:lstStyle/>
          <a:p>
            <a:r>
              <a:rPr lang="en-US" b="1" dirty="0" smtClean="0"/>
              <a:t>General population </a:t>
            </a:r>
            <a:endParaRPr lang="el-GR" b="1" dirty="0"/>
          </a:p>
        </p:txBody>
      </p:sp>
      <p:sp>
        <p:nvSpPr>
          <p:cNvPr id="8" name="Rectangle 7"/>
          <p:cNvSpPr/>
          <p:nvPr/>
        </p:nvSpPr>
        <p:spPr>
          <a:xfrm>
            <a:off x="421761" y="5990099"/>
            <a:ext cx="11486707" cy="461665"/>
          </a:xfrm>
          <a:prstGeom prst="rect">
            <a:avLst/>
          </a:prstGeom>
        </p:spPr>
        <p:txBody>
          <a:bodyPr wrap="square">
            <a:spAutoFit/>
          </a:bodyPr>
          <a:lstStyle/>
          <a:p>
            <a:r>
              <a:rPr lang="en-US" sz="2400" b="1" i="1" dirty="0" smtClean="0">
                <a:solidFill>
                  <a:srgbClr val="FF0000"/>
                </a:solidFill>
                <a:effectLst>
                  <a:outerShdw blurRad="38100" dist="38100" dir="2700000" algn="tl">
                    <a:srgbClr val="000000">
                      <a:alpha val="43137"/>
                    </a:srgbClr>
                  </a:outerShdw>
                </a:effectLst>
              </a:rPr>
              <a:t>These data should prompt </a:t>
            </a:r>
            <a:r>
              <a:rPr lang="en-US" sz="2400" b="1" i="1" dirty="0">
                <a:solidFill>
                  <a:srgbClr val="FF0000"/>
                </a:solidFill>
                <a:effectLst>
                  <a:outerShdw blurRad="38100" dist="38100" dir="2700000" algn="tl">
                    <a:srgbClr val="000000">
                      <a:alpha val="43137"/>
                    </a:srgbClr>
                  </a:outerShdw>
                </a:effectLst>
              </a:rPr>
              <a:t>major efforts to develop </a:t>
            </a:r>
            <a:r>
              <a:rPr lang="en-US" sz="2400" b="1" i="1" dirty="0" smtClean="0">
                <a:solidFill>
                  <a:srgbClr val="FF0000"/>
                </a:solidFill>
                <a:effectLst>
                  <a:outerShdw blurRad="38100" dist="38100" dir="2700000" algn="tl">
                    <a:srgbClr val="000000">
                      <a:alpha val="43137"/>
                    </a:srgbClr>
                  </a:outerShdw>
                </a:effectLst>
              </a:rPr>
              <a:t>preventive </a:t>
            </a:r>
            <a:r>
              <a:rPr lang="en-US" sz="2400" b="1" i="1" dirty="0">
                <a:solidFill>
                  <a:srgbClr val="FF0000"/>
                </a:solidFill>
                <a:effectLst>
                  <a:outerShdw blurRad="38100" dist="38100" dir="2700000" algn="tl">
                    <a:srgbClr val="000000">
                      <a:alpha val="43137"/>
                    </a:srgbClr>
                  </a:outerShdw>
                </a:effectLst>
              </a:rPr>
              <a:t>and therapeutic measures </a:t>
            </a:r>
            <a:endParaRPr lang="el-GR" sz="2400" b="1" i="1"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14005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45"/>
                                        </p:tgtEl>
                                      </p:cBhvr>
                                    </p:animEffect>
                                    <p:set>
                                      <p:cBhvr>
                                        <p:cTn id="12" dur="1" fill="hold">
                                          <p:stCondLst>
                                            <p:cond delay="499"/>
                                          </p:stCondLst>
                                        </p:cTn>
                                        <p:tgtEl>
                                          <p:spTgt spid="4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randombar(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5" grpId="0" animBg="1"/>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9962" y="696035"/>
            <a:ext cx="5455473" cy="5981274"/>
          </a:xfrm>
          <a:prstGeom prst="rect">
            <a:avLst/>
          </a:prstGeom>
          <a:noFill/>
          <a:ln>
            <a:noFill/>
          </a:ln>
          <a:effectLst>
            <a:glow rad="127000">
              <a:schemeClr val="bg1">
                <a:lumMod val="7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Rectangle 4"/>
          <p:cNvSpPr/>
          <p:nvPr/>
        </p:nvSpPr>
        <p:spPr>
          <a:xfrm>
            <a:off x="463137" y="116436"/>
            <a:ext cx="11162805" cy="523220"/>
          </a:xfrm>
          <a:prstGeom prst="rect">
            <a:avLst/>
          </a:prstGeom>
        </p:spPr>
        <p:txBody>
          <a:bodyPr wrap="square">
            <a:spAutoFit/>
          </a:bodyPr>
          <a:lstStyle/>
          <a:p>
            <a:r>
              <a:rPr lang="en-US" sz="2800" b="1" i="1" dirty="0" smtClean="0">
                <a:solidFill>
                  <a:srgbClr val="731353"/>
                </a:solidFill>
                <a:effectLst>
                  <a:outerShdw blurRad="38100" dist="38100" dir="2700000" algn="tl">
                    <a:srgbClr val="000000">
                      <a:alpha val="43137"/>
                    </a:srgbClr>
                  </a:outerShdw>
                </a:effectLst>
              </a:rPr>
              <a:t>SGLT2i reduce </a:t>
            </a:r>
            <a:r>
              <a:rPr lang="en-US" sz="2800" b="1" i="1" dirty="0">
                <a:solidFill>
                  <a:srgbClr val="731353"/>
                </a:solidFill>
                <a:effectLst>
                  <a:outerShdw blurRad="38100" dist="38100" dir="2700000" algn="tl">
                    <a:srgbClr val="000000">
                      <a:alpha val="43137"/>
                    </a:srgbClr>
                  </a:outerShdw>
                </a:effectLst>
              </a:rPr>
              <a:t>the influx of sodium into </a:t>
            </a:r>
            <a:r>
              <a:rPr lang="en-US" sz="2800" b="1" i="1" dirty="0" err="1">
                <a:solidFill>
                  <a:srgbClr val="731353"/>
                </a:solidFill>
                <a:effectLst>
                  <a:outerShdw blurRad="38100" dist="38100" dir="2700000" algn="tl">
                    <a:srgbClr val="000000">
                      <a:alpha val="43137"/>
                    </a:srgbClr>
                  </a:outerShdw>
                </a:effectLst>
              </a:rPr>
              <a:t>cardiomyocyte</a:t>
            </a:r>
            <a:r>
              <a:rPr lang="en-US" sz="2800" b="1" i="1" dirty="0">
                <a:solidFill>
                  <a:srgbClr val="731353"/>
                </a:solidFill>
                <a:effectLst>
                  <a:outerShdw blurRad="38100" dist="38100" dir="2700000" algn="tl">
                    <a:srgbClr val="000000">
                      <a:alpha val="43137"/>
                    </a:srgbClr>
                  </a:outerShdw>
                </a:effectLst>
              </a:rPr>
              <a:t> increase during </a:t>
            </a:r>
            <a:r>
              <a:rPr lang="en-US" sz="2800" b="1" i="1" dirty="0" smtClean="0">
                <a:solidFill>
                  <a:srgbClr val="731353"/>
                </a:solidFill>
                <a:effectLst>
                  <a:outerShdw blurRad="38100" dist="38100" dir="2700000" algn="tl">
                    <a:srgbClr val="000000">
                      <a:alpha val="43137"/>
                    </a:srgbClr>
                  </a:outerShdw>
                </a:effectLst>
              </a:rPr>
              <a:t>HF</a:t>
            </a:r>
            <a:endParaRPr lang="el-GR" sz="2800" b="1" i="1" dirty="0">
              <a:solidFill>
                <a:srgbClr val="731353"/>
              </a:solidFill>
              <a:effectLst>
                <a:outerShdw blurRad="38100" dist="38100" dir="2700000" algn="tl">
                  <a:srgbClr val="000000">
                    <a:alpha val="43137"/>
                  </a:srgbClr>
                </a:outerShdw>
              </a:effectLst>
            </a:endParaRPr>
          </a:p>
        </p:txBody>
      </p:sp>
      <p:pic>
        <p:nvPicPr>
          <p:cNvPr id="6146" name="Picture 2" descr="https://www.michaelrowecardiologist.com.au/images/heart-failure-sub.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83853" y="534390"/>
            <a:ext cx="1354043" cy="1338485"/>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454619" y="6569159"/>
            <a:ext cx="2749279" cy="276999"/>
          </a:xfrm>
          <a:prstGeom prst="rect">
            <a:avLst/>
          </a:prstGeom>
        </p:spPr>
        <p:txBody>
          <a:bodyPr wrap="square">
            <a:spAutoFit/>
          </a:bodyPr>
          <a:lstStyle/>
          <a:p>
            <a:r>
              <a:rPr lang="en-US" sz="1200" i="1" dirty="0">
                <a:solidFill>
                  <a:schemeClr val="bg1">
                    <a:lumMod val="50000"/>
                  </a:schemeClr>
                </a:solidFill>
                <a:latin typeface="Arial" pitchFamily="34" charset="0"/>
                <a:cs typeface="Arial" pitchFamily="34" charset="0"/>
              </a:rPr>
              <a:t>Heart Fail Rev. 2021; 26(3): </a:t>
            </a:r>
            <a:r>
              <a:rPr lang="en-US" sz="1200" i="1" dirty="0" smtClean="0">
                <a:solidFill>
                  <a:schemeClr val="bg1">
                    <a:lumMod val="50000"/>
                  </a:schemeClr>
                </a:solidFill>
                <a:latin typeface="Arial" pitchFamily="34" charset="0"/>
                <a:cs typeface="Arial" pitchFamily="34" charset="0"/>
              </a:rPr>
              <a:t>603–622</a:t>
            </a:r>
            <a:endParaRPr lang="el-GR" sz="1200" i="1" dirty="0">
              <a:solidFill>
                <a:schemeClr val="bg1">
                  <a:lumMod val="50000"/>
                </a:schemeClr>
              </a:solidFill>
              <a:latin typeface="Arial" pitchFamily="34" charset="0"/>
              <a:cs typeface="Arial" pitchFamily="34" charset="0"/>
            </a:endParaRPr>
          </a:p>
        </p:txBody>
      </p:sp>
      <p:sp>
        <p:nvSpPr>
          <p:cNvPr id="2" name="Oval 1"/>
          <p:cNvSpPr/>
          <p:nvPr/>
        </p:nvSpPr>
        <p:spPr>
          <a:xfrm>
            <a:off x="4587774" y="919853"/>
            <a:ext cx="867103" cy="95302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1169501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343012160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1338" y="1072339"/>
            <a:ext cx="10338548" cy="5155040"/>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702344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3CDB253-F823-4A2A-A36A-8FF21C101FC8}"/>
              </a:ext>
            </a:extLst>
          </p:cNvPr>
          <p:cNvSpPr>
            <a:spLocks noGrp="1"/>
          </p:cNvSpPr>
          <p:nvPr>
            <p:ph type="ctrTitle"/>
          </p:nvPr>
        </p:nvSpPr>
        <p:spPr>
          <a:xfrm>
            <a:off x="254000" y="830868"/>
            <a:ext cx="11313160" cy="685799"/>
          </a:xfrm>
        </p:spPr>
        <p:txBody>
          <a:bodyPr>
            <a:normAutofit fontScale="90000"/>
          </a:bodyPr>
          <a:lstStyle/>
          <a:p>
            <a:pPr marL="0" marR="0">
              <a:lnSpc>
                <a:spcPct val="107000"/>
              </a:lnSpc>
              <a:spcBef>
                <a:spcPts val="0"/>
              </a:spcBef>
              <a:spcAft>
                <a:spcPts val="800"/>
              </a:spcAft>
            </a:pPr>
            <a:r>
              <a:rPr lang="en-US" sz="2400" b="1" dirty="0">
                <a:latin typeface="+mn-lt"/>
                <a:cs typeface="Arial Narrow"/>
              </a:rPr>
              <a:t>	</a:t>
            </a:r>
            <a:br>
              <a:rPr lang="en-US" sz="2400" b="1" dirty="0">
                <a:latin typeface="+mn-lt"/>
                <a:cs typeface="Arial Narrow"/>
              </a:rPr>
            </a:br>
            <a:r>
              <a:rPr lang="en-US" sz="2700" b="1" i="1" dirty="0">
                <a:solidFill>
                  <a:srgbClr val="333333"/>
                </a:solidFill>
                <a:effectLst>
                  <a:outerShdw blurRad="38100" dist="38100" dir="2700000" algn="tl">
                    <a:srgbClr val="000000">
                      <a:alpha val="43137"/>
                    </a:srgbClr>
                  </a:outerShdw>
                </a:effectLst>
                <a:latin typeface="+mn-lt"/>
                <a:ea typeface="Times New Roman" panose="02020603050405020304" pitchFamily="18" charset="0"/>
                <a:cs typeface="Calibri" panose="020F0502020204030204" pitchFamily="34" charset="0"/>
              </a:rPr>
              <a:t>DELIVER: </a:t>
            </a:r>
            <a:r>
              <a:rPr lang="en-US" sz="2700" b="1" i="1" dirty="0" err="1">
                <a:solidFill>
                  <a:srgbClr val="C00000"/>
                </a:solidFill>
                <a:effectLst>
                  <a:outerShdw blurRad="38100" dist="38100" dir="2700000" algn="tl">
                    <a:srgbClr val="000000">
                      <a:alpha val="43137"/>
                    </a:srgbClr>
                  </a:outerShdw>
                </a:effectLst>
                <a:latin typeface="+mn-lt"/>
                <a:ea typeface="Times New Roman" panose="02020603050405020304" pitchFamily="18" charset="0"/>
                <a:cs typeface="Calibri" panose="020F0502020204030204" pitchFamily="34" charset="0"/>
              </a:rPr>
              <a:t>D</a:t>
            </a:r>
            <a:r>
              <a:rPr lang="en-US" sz="2700" b="1" i="1" dirty="0" err="1">
                <a:solidFill>
                  <a:srgbClr val="333333"/>
                </a:solidFill>
                <a:latin typeface="+mn-lt"/>
                <a:ea typeface="Times New Roman" panose="02020603050405020304" pitchFamily="18" charset="0"/>
                <a:cs typeface="Calibri" panose="020F0502020204030204" pitchFamily="34" charset="0"/>
              </a:rPr>
              <a:t>apagliflozin</a:t>
            </a:r>
            <a:r>
              <a:rPr lang="en-US" sz="2700" b="1" i="1" dirty="0">
                <a:solidFill>
                  <a:srgbClr val="333333"/>
                </a:solidFill>
                <a:latin typeface="+mn-lt"/>
                <a:ea typeface="Times New Roman" panose="02020603050405020304" pitchFamily="18" charset="0"/>
                <a:cs typeface="Calibri" panose="020F0502020204030204" pitchFamily="34" charset="0"/>
              </a:rPr>
              <a:t> in Heart Failure with Mildly Reduced </a:t>
            </a:r>
            <a:br>
              <a:rPr lang="en-US" sz="2700" b="1" i="1" dirty="0">
                <a:solidFill>
                  <a:srgbClr val="333333"/>
                </a:solidFill>
                <a:latin typeface="+mn-lt"/>
                <a:ea typeface="Times New Roman" panose="02020603050405020304" pitchFamily="18" charset="0"/>
                <a:cs typeface="Calibri" panose="020F0502020204030204" pitchFamily="34" charset="0"/>
              </a:rPr>
            </a:br>
            <a:r>
              <a:rPr lang="en-US" sz="2700" b="1" i="1" dirty="0">
                <a:solidFill>
                  <a:srgbClr val="333333"/>
                </a:solidFill>
                <a:latin typeface="+mn-lt"/>
                <a:ea typeface="Times New Roman" panose="02020603050405020304" pitchFamily="18" charset="0"/>
                <a:cs typeface="Calibri" panose="020F0502020204030204" pitchFamily="34" charset="0"/>
              </a:rPr>
              <a:t>and Preserved Ejection Fraction</a:t>
            </a:r>
            <a:r>
              <a:rPr lang="en-US" sz="2700" b="1" dirty="0">
                <a:effectLst/>
                <a:latin typeface="+mn-lt"/>
                <a:ea typeface="Calibri" panose="020F0502020204030204" pitchFamily="34" charset="0"/>
                <a:cs typeface="Arial" panose="020B0604020202020204" pitchFamily="34" charset="0"/>
              </a:rPr>
              <a:t/>
            </a:r>
            <a:br>
              <a:rPr lang="en-US" sz="2700" b="1" dirty="0">
                <a:effectLst/>
                <a:latin typeface="+mn-lt"/>
                <a:ea typeface="Calibri" panose="020F0502020204030204" pitchFamily="34" charset="0"/>
                <a:cs typeface="Arial" panose="020B0604020202020204" pitchFamily="34" charset="0"/>
              </a:rPr>
            </a:br>
            <a:endParaRPr lang="en-US" sz="2700" b="1" dirty="0">
              <a:highlight>
                <a:srgbClr val="FFFF00"/>
              </a:highlight>
              <a:latin typeface="+mn-lt"/>
            </a:endParaRPr>
          </a:p>
        </p:txBody>
      </p:sp>
      <p:sp>
        <p:nvSpPr>
          <p:cNvPr id="3" name="Subtitle 2">
            <a:extLst>
              <a:ext uri="{FF2B5EF4-FFF2-40B4-BE49-F238E27FC236}">
                <a16:creationId xmlns:a16="http://schemas.microsoft.com/office/drawing/2014/main" xmlns="" id="{EEFC40A7-8CA2-4814-92E7-F4A87586234B}"/>
              </a:ext>
            </a:extLst>
          </p:cNvPr>
          <p:cNvSpPr>
            <a:spLocks noGrp="1"/>
          </p:cNvSpPr>
          <p:nvPr>
            <p:ph type="subTitle" idx="1"/>
          </p:nvPr>
        </p:nvSpPr>
        <p:spPr>
          <a:xfrm>
            <a:off x="254001" y="1340192"/>
            <a:ext cx="4584699" cy="4441746"/>
          </a:xfrm>
        </p:spPr>
        <p:txBody>
          <a:bodyPr vert="horz" lIns="91440" tIns="45720" rIns="91440" bIns="45720" rtlCol="0" anchor="t">
            <a:noAutofit/>
          </a:bodyPr>
          <a:lstStyle/>
          <a:p>
            <a:pPr algn="l">
              <a:lnSpc>
                <a:spcPct val="100000"/>
              </a:lnSpc>
              <a:spcBef>
                <a:spcPts val="0"/>
              </a:spcBef>
            </a:pPr>
            <a:r>
              <a:rPr lang="en-US" sz="1400" b="1" dirty="0">
                <a:latin typeface="Arial Narrow"/>
                <a:cs typeface="Arial Narrow"/>
              </a:rPr>
              <a:t>Purpose: </a:t>
            </a:r>
            <a:r>
              <a:rPr lang="en-US" sz="1400" dirty="0">
                <a:latin typeface="Arial Narrow" panose="020B0606020202030204" pitchFamily="34" charset="0"/>
                <a:cs typeface="Segoe UI" panose="020B0502040204020203" pitchFamily="34" charset="0"/>
              </a:rPr>
              <a:t/>
            </a:r>
            <a:br>
              <a:rPr lang="en-US" sz="1400" dirty="0">
                <a:latin typeface="Arial Narrow" panose="020B0606020202030204" pitchFamily="34" charset="0"/>
                <a:cs typeface="Segoe UI" panose="020B0502040204020203" pitchFamily="34" charset="0"/>
              </a:rPr>
            </a:br>
            <a:r>
              <a:rPr lang="en-US" sz="1400" dirty="0">
                <a:effectLst/>
                <a:latin typeface="Arial Narrow"/>
                <a:ea typeface="Times New Roman" panose="02020603050405020304" pitchFamily="18" charset="0"/>
              </a:rPr>
              <a:t>To evaluate </a:t>
            </a:r>
            <a:r>
              <a:rPr lang="en-US" sz="1400" dirty="0">
                <a:latin typeface="Arial Narrow"/>
                <a:ea typeface="Times New Roman" panose="02020603050405020304" pitchFamily="18" charset="0"/>
              </a:rPr>
              <a:t>whether SGLT2 inhibitors (</a:t>
            </a:r>
            <a:r>
              <a:rPr lang="en-US" sz="1400" dirty="0">
                <a:effectLst/>
                <a:latin typeface="Arial Narrow"/>
                <a:ea typeface="Times New Roman" panose="02020603050405020304" pitchFamily="18" charset="0"/>
              </a:rPr>
              <a:t>dapagliflozin</a:t>
            </a:r>
            <a:r>
              <a:rPr lang="en-US" sz="1400" dirty="0">
                <a:latin typeface="Arial Narrow"/>
                <a:ea typeface="Times New Roman" panose="02020603050405020304" pitchFamily="18" charset="0"/>
              </a:rPr>
              <a:t>)</a:t>
            </a:r>
            <a:r>
              <a:rPr lang="en-US" sz="1400" dirty="0">
                <a:effectLst/>
                <a:latin typeface="Arial Narrow"/>
                <a:ea typeface="Times New Roman" panose="02020603050405020304" pitchFamily="18" charset="0"/>
              </a:rPr>
              <a:t> </a:t>
            </a:r>
            <a:r>
              <a:rPr lang="en-US" sz="1400" dirty="0">
                <a:latin typeface="Arial Narrow"/>
                <a:ea typeface="Times New Roman" panose="02020603050405020304" pitchFamily="18" charset="0"/>
              </a:rPr>
              <a:t>are effective in patients with heart failure and more than 40% left ventricular ejection fraction.</a:t>
            </a:r>
            <a:endParaRPr lang="en-US" sz="1400" b="1" dirty="0">
              <a:latin typeface="Arial Narrow"/>
              <a:cs typeface="Arial Narrow"/>
            </a:endParaRPr>
          </a:p>
          <a:p>
            <a:pPr algn="l">
              <a:lnSpc>
                <a:spcPct val="100000"/>
              </a:lnSpc>
              <a:spcBef>
                <a:spcPts val="0"/>
              </a:spcBef>
            </a:pPr>
            <a:endParaRPr lang="en-US" sz="1400" b="1" dirty="0">
              <a:latin typeface="Arial Narrow"/>
              <a:cs typeface="Arial Narrow"/>
            </a:endParaRPr>
          </a:p>
          <a:p>
            <a:pPr algn="l">
              <a:lnSpc>
                <a:spcPct val="100000"/>
              </a:lnSpc>
              <a:spcBef>
                <a:spcPts val="0"/>
              </a:spcBef>
            </a:pPr>
            <a:r>
              <a:rPr lang="en-US" sz="1400" b="1" dirty="0">
                <a:latin typeface="Arial Narrow"/>
                <a:cs typeface="Arial Narrow"/>
              </a:rPr>
              <a:t>Trial Design</a:t>
            </a:r>
            <a:r>
              <a:rPr lang="en-US" sz="1400" dirty="0">
                <a:latin typeface="Arial Narrow"/>
                <a:cs typeface="Arial Narrow"/>
              </a:rPr>
              <a:t>: </a:t>
            </a:r>
            <a:r>
              <a:rPr lang="en-US" sz="1400" dirty="0">
                <a:solidFill>
                  <a:srgbClr val="000000"/>
                </a:solidFill>
                <a:effectLst/>
                <a:latin typeface="Arial Narrow"/>
                <a:ea typeface="Times New Roman" panose="02020603050405020304" pitchFamily="18" charset="0"/>
                <a:cs typeface="Calibri"/>
              </a:rPr>
              <a:t>This </a:t>
            </a:r>
            <a:r>
              <a:rPr lang="en-US" sz="1400" dirty="0">
                <a:solidFill>
                  <a:srgbClr val="000000"/>
                </a:solidFill>
                <a:latin typeface="Arial Narrow"/>
                <a:ea typeface="Times New Roman" panose="02020603050405020304" pitchFamily="18" charset="0"/>
                <a:cs typeface="Calibri"/>
              </a:rPr>
              <a:t>was</a:t>
            </a:r>
            <a:r>
              <a:rPr lang="en-US" sz="1400" dirty="0">
                <a:solidFill>
                  <a:srgbClr val="000000"/>
                </a:solidFill>
                <a:effectLst/>
                <a:latin typeface="Arial Narrow"/>
                <a:ea typeface="Times New Roman" panose="02020603050405020304" pitchFamily="18" charset="0"/>
                <a:cs typeface="Calibri"/>
              </a:rPr>
              <a:t> an international, multicenter, parallel-group, event-driven, randomized, double-blind, placebo-controlled study. N=</a:t>
            </a:r>
            <a:r>
              <a:rPr lang="en-US" sz="1400" dirty="0">
                <a:solidFill>
                  <a:srgbClr val="000000"/>
                </a:solidFill>
                <a:latin typeface="Arial Narrow"/>
                <a:ea typeface="Times New Roman" panose="02020603050405020304" pitchFamily="18" charset="0"/>
                <a:cs typeface="Calibri"/>
              </a:rPr>
              <a:t>6,263 patients with heart failure and a left ventricular ejection fraction of more than 40% were </a:t>
            </a:r>
            <a:r>
              <a:rPr lang="en-US" sz="1400" dirty="0">
                <a:solidFill>
                  <a:srgbClr val="000000"/>
                </a:solidFill>
                <a:effectLst/>
                <a:latin typeface="Arial Narrow"/>
                <a:ea typeface="Times New Roman" panose="02020603050405020304" pitchFamily="18" charset="0"/>
                <a:cs typeface="Calibri"/>
              </a:rPr>
              <a:t>randomized in a 1:1 ratio to receive either dapagliflozin 10 mg or placebo.</a:t>
            </a:r>
            <a:r>
              <a:rPr lang="en-US" sz="1400" dirty="0">
                <a:solidFill>
                  <a:srgbClr val="000000"/>
                </a:solidFill>
                <a:latin typeface="Arial Narrow"/>
                <a:ea typeface="Times New Roman" panose="02020603050405020304" pitchFamily="18" charset="0"/>
                <a:cs typeface="Calibri"/>
              </a:rPr>
              <a:t> </a:t>
            </a:r>
            <a:endParaRPr lang="en-US" sz="1400" dirty="0">
              <a:solidFill>
                <a:srgbClr val="000000"/>
              </a:solidFill>
              <a:effectLst/>
              <a:latin typeface="Arial Narrow" panose="020B0606020202030204" pitchFamily="34" charset="0"/>
              <a:ea typeface="Times New Roman" panose="02020603050405020304" pitchFamily="18" charset="0"/>
              <a:cs typeface="Calibri" panose="020F0502020204030204" pitchFamily="34" charset="0"/>
            </a:endParaRPr>
          </a:p>
          <a:p>
            <a:pPr algn="l">
              <a:lnSpc>
                <a:spcPct val="100000"/>
              </a:lnSpc>
              <a:spcBef>
                <a:spcPts val="0"/>
              </a:spcBef>
            </a:pPr>
            <a:endParaRPr lang="en-US" sz="1400" b="1" dirty="0">
              <a:latin typeface="Arial Narrow"/>
              <a:cs typeface="Arial Narrow"/>
            </a:endParaRPr>
          </a:p>
          <a:p>
            <a:pPr algn="l">
              <a:lnSpc>
                <a:spcPct val="100000"/>
              </a:lnSpc>
              <a:spcBef>
                <a:spcPts val="0"/>
              </a:spcBef>
            </a:pPr>
            <a:r>
              <a:rPr lang="en-US" sz="1400" b="1" dirty="0">
                <a:latin typeface="Arial Narrow"/>
                <a:cs typeface="Arial Narrow"/>
              </a:rPr>
              <a:t>Primary Endpoint: </a:t>
            </a:r>
            <a:r>
              <a:rPr lang="en-US" sz="1400" dirty="0">
                <a:latin typeface="Arial Narrow"/>
                <a:cs typeface="Arial"/>
              </a:rPr>
              <a:t>Time-to-event analysis of a composite of worsening heart failure (defined as unplanned hospitalization for heart failure or an urgent visit for heart failure) or cardiovascular death [</a:t>
            </a:r>
            <a:r>
              <a:rPr lang="en-US" sz="1400" dirty="0">
                <a:latin typeface="Arial Narrow"/>
                <a:ea typeface="Times New Roman" panose="02020603050405020304" pitchFamily="18" charset="0"/>
                <a:cs typeface="Arial"/>
              </a:rPr>
              <a:t>over a median of 2.3 years]. </a:t>
            </a:r>
            <a:endParaRPr lang="en-US" sz="1400" dirty="0">
              <a:effectLst/>
              <a:latin typeface="Arial Narrow" panose="020B0606020202030204" pitchFamily="34" charset="0"/>
              <a:ea typeface="Times New Roman" panose="02020603050405020304" pitchFamily="18" charset="0"/>
              <a:cs typeface="Arial" panose="020B0604020202020204" pitchFamily="34" charset="0"/>
            </a:endParaRPr>
          </a:p>
          <a:p>
            <a:pPr algn="l">
              <a:lnSpc>
                <a:spcPct val="100000"/>
              </a:lnSpc>
              <a:spcBef>
                <a:spcPts val="0"/>
              </a:spcBef>
            </a:pPr>
            <a:endParaRPr lang="en-US" sz="1400" b="1" dirty="0">
              <a:latin typeface="Arial Narrow"/>
              <a:cs typeface="Arial Narrow"/>
            </a:endParaRPr>
          </a:p>
          <a:p>
            <a:pPr algn="l">
              <a:lnSpc>
                <a:spcPct val="100000"/>
              </a:lnSpc>
              <a:spcBef>
                <a:spcPts val="0"/>
              </a:spcBef>
            </a:pPr>
            <a:r>
              <a:rPr lang="en-US" sz="1400" b="1" dirty="0">
                <a:latin typeface="Arial Narrow"/>
                <a:cs typeface="Arial Narrow"/>
              </a:rPr>
              <a:t>Other Endpoints</a:t>
            </a:r>
            <a:r>
              <a:rPr lang="en-US" sz="1400" dirty="0">
                <a:latin typeface="Arial Narrow"/>
                <a:cs typeface="Arial Narrow"/>
              </a:rPr>
              <a:t>: Total number of worsening heart failure events and cardiovascular death, death from any cause, and change in total symptoms score of KCCQ at 8 months. </a:t>
            </a:r>
          </a:p>
        </p:txBody>
      </p:sp>
      <p:graphicFrame>
        <p:nvGraphicFramePr>
          <p:cNvPr id="4" name="Table 3">
            <a:extLst>
              <a:ext uri="{FF2B5EF4-FFF2-40B4-BE49-F238E27FC236}">
                <a16:creationId xmlns:a16="http://schemas.microsoft.com/office/drawing/2014/main" xmlns="" id="{C03820E9-47E4-4A08-9194-F9BBDD3BB7B7}"/>
              </a:ext>
            </a:extLst>
          </p:cNvPr>
          <p:cNvGraphicFramePr>
            <a:graphicFrameLocks noGrp="1"/>
          </p:cNvGraphicFramePr>
          <p:nvPr>
            <p:extLst>
              <p:ext uri="{D42A27DB-BD31-4B8C-83A1-F6EECF244321}">
                <p14:modId xmlns:p14="http://schemas.microsoft.com/office/powerpoint/2010/main" val="2938533340"/>
              </p:ext>
            </p:extLst>
          </p:nvPr>
        </p:nvGraphicFramePr>
        <p:xfrm>
          <a:off x="4905385" y="1292866"/>
          <a:ext cx="7032625" cy="4536398"/>
        </p:xfrm>
        <a:graphic>
          <a:graphicData uri="http://schemas.openxmlformats.org/drawingml/2006/table">
            <a:tbl>
              <a:tblPr firstRow="1" bandRow="1">
                <a:tableStyleId>{5C22544A-7EE6-4342-B048-85BDC9FD1C3A}</a:tableStyleId>
              </a:tblPr>
              <a:tblGrid>
                <a:gridCol w="3295651">
                  <a:extLst>
                    <a:ext uri="{9D8B030D-6E8A-4147-A177-3AD203B41FA5}">
                      <a16:colId xmlns:a16="http://schemas.microsoft.com/office/drawing/2014/main" xmlns="" val="1434452672"/>
                    </a:ext>
                  </a:extLst>
                </a:gridCol>
                <a:gridCol w="1295400">
                  <a:extLst>
                    <a:ext uri="{9D8B030D-6E8A-4147-A177-3AD203B41FA5}">
                      <a16:colId xmlns:a16="http://schemas.microsoft.com/office/drawing/2014/main" xmlns="" val="3538238924"/>
                    </a:ext>
                  </a:extLst>
                </a:gridCol>
                <a:gridCol w="1240675">
                  <a:extLst>
                    <a:ext uri="{9D8B030D-6E8A-4147-A177-3AD203B41FA5}">
                      <a16:colId xmlns:a16="http://schemas.microsoft.com/office/drawing/2014/main" xmlns="" val="1812892020"/>
                    </a:ext>
                  </a:extLst>
                </a:gridCol>
                <a:gridCol w="1200899">
                  <a:extLst>
                    <a:ext uri="{9D8B030D-6E8A-4147-A177-3AD203B41FA5}">
                      <a16:colId xmlns:a16="http://schemas.microsoft.com/office/drawing/2014/main" xmlns="" val="3627460989"/>
                    </a:ext>
                  </a:extLst>
                </a:gridCol>
              </a:tblGrid>
              <a:tr h="745716">
                <a:tc>
                  <a:txBody>
                    <a:bodyPr/>
                    <a:lstStyle/>
                    <a:p>
                      <a:r>
                        <a:rPr lang="en-US" sz="2000" dirty="0">
                          <a:latin typeface="Arial Narrow" panose="020B0606020202030204" pitchFamily="34" charset="0"/>
                        </a:rPr>
                        <a:t>Results</a:t>
                      </a:r>
                    </a:p>
                  </a:txBody>
                  <a:tcPr>
                    <a:solidFill>
                      <a:srgbClr val="C10E21"/>
                    </a:solidFill>
                  </a:tcPr>
                </a:tc>
                <a:tc>
                  <a:txBody>
                    <a:bodyPr/>
                    <a:lstStyle/>
                    <a:p>
                      <a:pPr algn="ctr"/>
                      <a:r>
                        <a:rPr lang="en-US" sz="1600" dirty="0">
                          <a:latin typeface="Arial Narrow" panose="020B0606020202030204" pitchFamily="34" charset="0"/>
                        </a:rPr>
                        <a:t>Dapagliflozin</a:t>
                      </a:r>
                    </a:p>
                  </a:txBody>
                  <a:tcPr>
                    <a:solidFill>
                      <a:srgbClr val="C10E21"/>
                    </a:solidFill>
                  </a:tcPr>
                </a:tc>
                <a:tc>
                  <a:txBody>
                    <a:bodyPr/>
                    <a:lstStyle/>
                    <a:p>
                      <a:pPr algn="ctr"/>
                      <a:r>
                        <a:rPr lang="en-US" sz="1600" dirty="0">
                          <a:latin typeface="Arial Narrow" panose="020B0606020202030204" pitchFamily="34" charset="0"/>
                          <a:cs typeface="Arial Narrow"/>
                        </a:rPr>
                        <a:t>Placebo</a:t>
                      </a:r>
                      <a:endParaRPr lang="en-US" sz="1600" dirty="0">
                        <a:latin typeface="Arial Narrow" panose="020B0606020202030204" pitchFamily="34" charset="0"/>
                      </a:endParaRPr>
                    </a:p>
                  </a:txBody>
                  <a:tcPr>
                    <a:solidFill>
                      <a:srgbClr val="C10E21"/>
                    </a:solidFill>
                  </a:tcPr>
                </a:tc>
                <a:tc>
                  <a:txBody>
                    <a:bodyPr/>
                    <a:lstStyle/>
                    <a:p>
                      <a:pPr algn="ctr"/>
                      <a:r>
                        <a:rPr lang="en-US" sz="1600" dirty="0">
                          <a:latin typeface="Arial Narrow"/>
                        </a:rPr>
                        <a:t>P-value</a:t>
                      </a:r>
                    </a:p>
                  </a:txBody>
                  <a:tcPr>
                    <a:solidFill>
                      <a:srgbClr val="C10E21"/>
                    </a:solidFill>
                  </a:tcPr>
                </a:tc>
                <a:extLst>
                  <a:ext uri="{0D108BD9-81ED-4DB2-BD59-A6C34878D82A}">
                    <a16:rowId xmlns:a16="http://schemas.microsoft.com/office/drawing/2014/main" xmlns="" val="977085222"/>
                  </a:ext>
                </a:extLst>
              </a:tr>
              <a:tr h="205010">
                <a:tc>
                  <a:txBody>
                    <a:bodyPr/>
                    <a:lstStyle/>
                    <a:p>
                      <a:pPr marL="0" marR="0" lvl="0" indent="0" algn="l" rtl="0" eaLnBrk="1" fontAlgn="auto" latinLnBrk="0" hangingPunct="1">
                        <a:lnSpc>
                          <a:spcPct val="100000"/>
                        </a:lnSpc>
                        <a:spcBef>
                          <a:spcPts val="0"/>
                        </a:spcBef>
                        <a:spcAft>
                          <a:spcPts val="0"/>
                        </a:spcAft>
                        <a:buClrTx/>
                        <a:buSzTx/>
                        <a:buFontTx/>
                        <a:buNone/>
                      </a:pPr>
                      <a:r>
                        <a:rPr lang="en-US" sz="1600" dirty="0">
                          <a:latin typeface="Arial Narrow"/>
                        </a:rPr>
                        <a:t>Primary Composite Outcome – no.(%): Time to first occurrence of: 1) CV death; 2) Hospitalization for HF; 3) Urgent visit for HF </a:t>
                      </a:r>
                      <a:endParaRPr lang="en-US" sz="1600">
                        <a:latin typeface="Arial Narrow"/>
                      </a:endParaRPr>
                    </a:p>
                  </a:txBody>
                  <a:tcPr>
                    <a:solidFill>
                      <a:srgbClr val="C0C0C1"/>
                    </a:solidFill>
                  </a:tcPr>
                </a:tc>
                <a:tc>
                  <a:txBody>
                    <a:bodyPr/>
                    <a:lstStyle/>
                    <a:p>
                      <a:pPr algn="ctr"/>
                      <a:r>
                        <a:rPr lang="en-US" sz="1600" dirty="0">
                          <a:latin typeface="Arial Narrow"/>
                        </a:rPr>
                        <a:t> 512 (16.4) </a:t>
                      </a:r>
                      <a:endParaRPr lang="en-US" sz="1600" dirty="0">
                        <a:latin typeface="Arial Narrow" panose="020B0606020202030204" pitchFamily="34" charset="0"/>
                      </a:endParaRPr>
                    </a:p>
                  </a:txBody>
                  <a:tcPr>
                    <a:solidFill>
                      <a:srgbClr val="C0C0C1"/>
                    </a:solidFill>
                  </a:tcPr>
                </a:tc>
                <a:tc>
                  <a:txBody>
                    <a:bodyPr/>
                    <a:lstStyle/>
                    <a:p>
                      <a:pPr algn="ctr"/>
                      <a:r>
                        <a:rPr lang="en-US" sz="1600" dirty="0">
                          <a:latin typeface="Arial Narrow"/>
                        </a:rPr>
                        <a:t>610 (19.5) </a:t>
                      </a:r>
                      <a:endParaRPr lang="en-US" sz="1600" dirty="0">
                        <a:latin typeface="Arial Narrow" panose="020B0606020202030204" pitchFamily="34" charset="0"/>
                      </a:endParaRPr>
                    </a:p>
                  </a:txBody>
                  <a:tcPr>
                    <a:solidFill>
                      <a:srgbClr val="C0C0C1"/>
                    </a:solidFill>
                  </a:tcPr>
                </a:tc>
                <a:tc>
                  <a:txBody>
                    <a:bodyPr/>
                    <a:lstStyle/>
                    <a:p>
                      <a:pPr algn="ctr"/>
                      <a:r>
                        <a:rPr lang="en-US" sz="1600" dirty="0">
                          <a:latin typeface="Arial Narrow"/>
                        </a:rPr>
                        <a:t>&lt; 0.001</a:t>
                      </a:r>
                    </a:p>
                  </a:txBody>
                  <a:tcPr>
                    <a:solidFill>
                      <a:srgbClr val="C0C0C1"/>
                    </a:solidFill>
                  </a:tcPr>
                </a:tc>
                <a:extLst>
                  <a:ext uri="{0D108BD9-81ED-4DB2-BD59-A6C34878D82A}">
                    <a16:rowId xmlns:a16="http://schemas.microsoft.com/office/drawing/2014/main" xmlns="" val="4073919216"/>
                  </a:ext>
                </a:extLst>
              </a:tr>
              <a:tr h="441643">
                <a:tc>
                  <a:txBody>
                    <a:bodyPr/>
                    <a:lstStyle/>
                    <a:p>
                      <a:pPr marL="0" marR="0" lvl="0" indent="0" algn="l" rtl="0" eaLnBrk="1" fontAlgn="auto" latinLnBrk="0" hangingPunct="1">
                        <a:lnSpc>
                          <a:spcPct val="100000"/>
                        </a:lnSpc>
                        <a:spcBef>
                          <a:spcPts val="0"/>
                        </a:spcBef>
                        <a:spcAft>
                          <a:spcPts val="0"/>
                        </a:spcAft>
                        <a:buClrTx/>
                        <a:buSzTx/>
                        <a:buFontTx/>
                        <a:buNone/>
                      </a:pPr>
                      <a:r>
                        <a:rPr lang="en-US" sz="1600" dirty="0">
                          <a:latin typeface="Arial Narrow"/>
                          <a:cs typeface="Arial Narrow"/>
                        </a:rPr>
                        <a:t>Total # of worsening HF events + Death </a:t>
                      </a:r>
                      <a:endParaRPr lang="en-US" sz="1600">
                        <a:latin typeface="Arial Narrow"/>
                        <a:cs typeface="Arial Narrow"/>
                      </a:endParaRPr>
                    </a:p>
                  </a:txBody>
                  <a:tcPr>
                    <a:solidFill>
                      <a:srgbClr val="E8E8E8"/>
                    </a:solidFill>
                  </a:tcPr>
                </a:tc>
                <a:tc>
                  <a:txBody>
                    <a:bodyPr/>
                    <a:lstStyle/>
                    <a:p>
                      <a:pPr algn="ctr"/>
                      <a:r>
                        <a:rPr lang="en-US" sz="1600" dirty="0">
                          <a:latin typeface="Arial Narrow"/>
                        </a:rPr>
                        <a:t>815</a:t>
                      </a:r>
                      <a:endParaRPr lang="en-US" sz="1600" dirty="0">
                        <a:latin typeface="Arial Narrow" panose="020B0606020202030204" pitchFamily="34" charset="0"/>
                      </a:endParaRPr>
                    </a:p>
                  </a:txBody>
                  <a:tcPr>
                    <a:solidFill>
                      <a:srgbClr val="E8E8E8"/>
                    </a:solidFill>
                  </a:tcPr>
                </a:tc>
                <a:tc>
                  <a:txBody>
                    <a:bodyPr/>
                    <a:lstStyle/>
                    <a:p>
                      <a:pPr algn="ctr"/>
                      <a:r>
                        <a:rPr lang="en-US" sz="1600" dirty="0">
                          <a:latin typeface="Arial Narrow"/>
                        </a:rPr>
                        <a:t>1057 </a:t>
                      </a:r>
                      <a:endParaRPr lang="en-US" sz="1600" dirty="0">
                        <a:latin typeface="Arial Narrow" panose="020B0606020202030204" pitchFamily="34" charset="0"/>
                      </a:endParaRPr>
                    </a:p>
                  </a:txBody>
                  <a:tcPr>
                    <a:solidFill>
                      <a:srgbClr val="E8E8E8"/>
                    </a:solidFill>
                  </a:tcPr>
                </a:tc>
                <a:tc>
                  <a:txBody>
                    <a:bodyPr/>
                    <a:lstStyle/>
                    <a:p>
                      <a:pPr algn="ctr"/>
                      <a:r>
                        <a:rPr lang="en-US" sz="1600" dirty="0">
                          <a:latin typeface="Arial Narrow"/>
                        </a:rPr>
                        <a:t>&lt; 0.001</a:t>
                      </a:r>
                    </a:p>
                  </a:txBody>
                  <a:tcPr>
                    <a:solidFill>
                      <a:srgbClr val="E8E8E8"/>
                    </a:solidFill>
                  </a:tcPr>
                </a:tc>
                <a:extLst>
                  <a:ext uri="{0D108BD9-81ED-4DB2-BD59-A6C34878D82A}">
                    <a16:rowId xmlns:a16="http://schemas.microsoft.com/office/drawing/2014/main" xmlns="" val="1935338229"/>
                  </a:ext>
                </a:extLst>
              </a:tr>
              <a:tr h="441642">
                <a:tc>
                  <a:txBody>
                    <a:bodyPr/>
                    <a:lstStyle/>
                    <a:p>
                      <a:pPr marL="0" marR="0" lvl="0" indent="0" algn="l" rtl="0">
                        <a:lnSpc>
                          <a:spcPct val="100000"/>
                        </a:lnSpc>
                        <a:spcBef>
                          <a:spcPts val="0"/>
                        </a:spcBef>
                        <a:spcAft>
                          <a:spcPts val="0"/>
                        </a:spcAft>
                        <a:buClrTx/>
                        <a:buSzTx/>
                        <a:buFontTx/>
                        <a:buNone/>
                      </a:pPr>
                      <a:r>
                        <a:rPr lang="en-US" sz="1600" b="0" i="0" u="none" strike="noStrike" kern="1200" cap="none" spc="0" normalizeH="0" baseline="0" noProof="0" dirty="0">
                          <a:ln>
                            <a:noFill/>
                          </a:ln>
                          <a:effectLst/>
                          <a:uLnTx/>
                          <a:uFillTx/>
                          <a:latin typeface="Arial Narrow"/>
                          <a:ea typeface="+mn-ea"/>
                        </a:rPr>
                        <a:t>Death from any cause – no. (%)</a:t>
                      </a:r>
                      <a:endParaRPr lang="en-US"/>
                    </a:p>
                  </a:txBody>
                  <a:tcPr>
                    <a:solidFill>
                      <a:srgbClr val="C0C0C1"/>
                    </a:solidFill>
                  </a:tcPr>
                </a:tc>
                <a:tc>
                  <a:txBody>
                    <a:bodyPr/>
                    <a:lstStyle/>
                    <a:p>
                      <a:pPr marL="0" marR="0" lvl="0" indent="0" algn="ctr" rtl="0">
                        <a:lnSpc>
                          <a:spcPct val="100000"/>
                        </a:lnSpc>
                        <a:spcBef>
                          <a:spcPts val="0"/>
                        </a:spcBef>
                        <a:spcAft>
                          <a:spcPts val="0"/>
                        </a:spcAft>
                        <a:buClrTx/>
                        <a:buSzTx/>
                        <a:buFontTx/>
                        <a:buNone/>
                      </a:pPr>
                      <a:r>
                        <a:rPr lang="en-US" sz="1600" kern="1200" dirty="0">
                          <a:solidFill>
                            <a:schemeClr val="dk1"/>
                          </a:solidFill>
                          <a:effectLst/>
                          <a:latin typeface="Arial Narrow"/>
                          <a:ea typeface="+mn-ea"/>
                          <a:cs typeface="+mn-cs"/>
                        </a:rPr>
                        <a:t>497 (15.9)</a:t>
                      </a:r>
                      <a:endParaRPr lang="en-US"/>
                    </a:p>
                    <a:p>
                      <a:pPr lvl="0" algn="ctr">
                        <a:buNone/>
                      </a:pPr>
                      <a:endParaRPr lang="en-US" sz="1600" dirty="0">
                        <a:latin typeface="Arial Narrow"/>
                      </a:endParaRPr>
                    </a:p>
                  </a:txBody>
                  <a:tcPr>
                    <a:solidFill>
                      <a:srgbClr val="C0C0C1"/>
                    </a:solidFill>
                  </a:tcPr>
                </a:tc>
                <a:tc>
                  <a:txBody>
                    <a:bodyPr/>
                    <a:lstStyle/>
                    <a:p>
                      <a:pPr marL="0" marR="0" lvl="0" indent="0" algn="ctr" rtl="0">
                        <a:lnSpc>
                          <a:spcPct val="100000"/>
                        </a:lnSpc>
                        <a:spcBef>
                          <a:spcPts val="0"/>
                        </a:spcBef>
                        <a:spcAft>
                          <a:spcPts val="0"/>
                        </a:spcAft>
                        <a:buClrTx/>
                        <a:buSzTx/>
                        <a:buFontTx/>
                        <a:buNone/>
                      </a:pPr>
                      <a:r>
                        <a:rPr lang="en-US" sz="1600" dirty="0">
                          <a:latin typeface="Arial Narrow"/>
                        </a:rPr>
                        <a:t>526 (16.8)</a:t>
                      </a:r>
                      <a:r>
                        <a:rPr lang="en-US" sz="1600" kern="1200" dirty="0">
                          <a:solidFill>
                            <a:schemeClr val="dk1"/>
                          </a:solidFill>
                          <a:effectLst/>
                          <a:latin typeface="Arial Narrow"/>
                          <a:ea typeface="+mn-ea"/>
                          <a:cs typeface="+mn-cs"/>
                        </a:rPr>
                        <a:t> </a:t>
                      </a:r>
                      <a:endParaRPr lang="en-US" sz="1600" dirty="0">
                        <a:latin typeface="Arial Narrow"/>
                      </a:endParaRPr>
                    </a:p>
                    <a:p>
                      <a:pPr lvl="0" algn="ctr">
                        <a:buNone/>
                      </a:pPr>
                      <a:endParaRPr lang="en-US" sz="1600" dirty="0">
                        <a:latin typeface="Arial Narrow"/>
                      </a:endParaRPr>
                    </a:p>
                  </a:txBody>
                  <a:tcPr>
                    <a:solidFill>
                      <a:srgbClr val="C0C0C1"/>
                    </a:solidFill>
                  </a:tcPr>
                </a:tc>
                <a:tc>
                  <a:txBody>
                    <a:bodyPr/>
                    <a:lstStyle/>
                    <a:p>
                      <a:pPr marL="0" marR="0" lvl="0" indent="0" algn="ctr" rtl="0">
                        <a:lnSpc>
                          <a:spcPct val="100000"/>
                        </a:lnSpc>
                        <a:spcBef>
                          <a:spcPts val="0"/>
                        </a:spcBef>
                        <a:spcAft>
                          <a:spcPts val="0"/>
                        </a:spcAft>
                        <a:buClrTx/>
                        <a:buSzTx/>
                        <a:buFontTx/>
                        <a:buNone/>
                      </a:pPr>
                      <a:r>
                        <a:rPr lang="en-US" sz="1600" dirty="0">
                          <a:latin typeface="Arial Narrow"/>
                        </a:rPr>
                        <a:t>NA</a:t>
                      </a:r>
                      <a:endParaRPr lang="en-US" dirty="0"/>
                    </a:p>
                  </a:txBody>
                  <a:tcPr>
                    <a:solidFill>
                      <a:srgbClr val="C0C0C1"/>
                    </a:solidFill>
                  </a:tcPr>
                </a:tc>
                <a:extLst>
                  <a:ext uri="{0D108BD9-81ED-4DB2-BD59-A6C34878D82A}">
                    <a16:rowId xmlns:a16="http://schemas.microsoft.com/office/drawing/2014/main" xmlns="" val="2004412340"/>
                  </a:ext>
                </a:extLst>
              </a:tr>
              <a:tr h="388259">
                <a:tc>
                  <a:txBody>
                    <a:bodyPr/>
                    <a:lstStyle/>
                    <a:p>
                      <a:pPr marL="0" marR="0" lvl="0" indent="0" algn="l" rtl="0">
                        <a:lnSpc>
                          <a:spcPct val="100000"/>
                        </a:lnSpc>
                        <a:spcBef>
                          <a:spcPts val="0"/>
                        </a:spcBef>
                        <a:spcAft>
                          <a:spcPts val="0"/>
                        </a:spcAft>
                        <a:buClrTx/>
                        <a:buSzTx/>
                        <a:buFontTx/>
                        <a:buNone/>
                      </a:pPr>
                      <a:r>
                        <a:rPr lang="en-US" sz="1600" dirty="0">
                          <a:latin typeface="Arial Narrow"/>
                        </a:rPr>
                        <a:t>Change in</a:t>
                      </a:r>
                      <a:r>
                        <a:rPr lang="el-GR" sz="1600" dirty="0">
                          <a:latin typeface="Arial Narrow"/>
                        </a:rPr>
                        <a:t> </a:t>
                      </a:r>
                      <a:r>
                        <a:rPr lang="en-US" sz="1600" dirty="0">
                          <a:latin typeface="Arial Narrow"/>
                        </a:rPr>
                        <a:t>total symptom score of KCCQ at 8 months</a:t>
                      </a:r>
                      <a:endParaRPr lang="en-US" dirty="0"/>
                    </a:p>
                  </a:txBody>
                  <a:tcPr>
                    <a:solidFill>
                      <a:srgbClr val="E8E8E8"/>
                    </a:solidFill>
                  </a:tcPr>
                </a:tc>
                <a:tc gridSpan="3">
                  <a:txBody>
                    <a:bodyPr/>
                    <a:lstStyle/>
                    <a:p>
                      <a:pPr lvl="0">
                        <a:buNone/>
                      </a:pPr>
                      <a:r>
                        <a:rPr lang="en-US" sz="1600" dirty="0">
                          <a:latin typeface="Arial Narrow"/>
                        </a:rPr>
                        <a:t>Win ratio, 1.11; 95% CI, 1.03-1.21; P=0.009</a:t>
                      </a:r>
                    </a:p>
                  </a:txBody>
                  <a:tcPr>
                    <a:solidFill>
                      <a:srgbClr val="E8E8E8"/>
                    </a:solidFill>
                  </a:tcPr>
                </a:tc>
                <a:tc hMerge="1">
                  <a:txBody>
                    <a:bodyPr/>
                    <a:lstStyle/>
                    <a:p>
                      <a:endParaRPr lang="en-US"/>
                    </a:p>
                  </a:txBody>
                  <a:tcPr>
                    <a:solidFill>
                      <a:srgbClr val="E8E8E8"/>
                    </a:solidFill>
                  </a:tcPr>
                </a:tc>
                <a:tc hMerge="1">
                  <a:txBody>
                    <a:bodyPr/>
                    <a:lstStyle/>
                    <a:p>
                      <a:endParaRPr lang="en-US"/>
                    </a:p>
                  </a:txBody>
                  <a:tcPr>
                    <a:solidFill>
                      <a:srgbClr val="E8E8E8"/>
                    </a:solidFill>
                  </a:tcPr>
                </a:tc>
                <a:extLst>
                  <a:ext uri="{0D108BD9-81ED-4DB2-BD59-A6C34878D82A}">
                    <a16:rowId xmlns:a16="http://schemas.microsoft.com/office/drawing/2014/main" xmlns="" val="1241262669"/>
                  </a:ext>
                </a:extLst>
              </a:tr>
              <a:tr h="1123999">
                <a:tc gridSpan="4">
                  <a:txBody>
                    <a:bodyPr/>
                    <a:lstStyle/>
                    <a:p>
                      <a:pPr marL="0" marR="0" lvl="0" indent="0" algn="l" rtl="0" eaLnBrk="1" fontAlgn="auto" latinLnBrk="0" hangingPunct="1">
                        <a:lnSpc>
                          <a:spcPct val="100000"/>
                        </a:lnSpc>
                        <a:spcBef>
                          <a:spcPts val="0"/>
                        </a:spcBef>
                        <a:spcAft>
                          <a:spcPts val="0"/>
                        </a:spcAft>
                        <a:buClrTx/>
                        <a:buSzTx/>
                        <a:buFontTx/>
                        <a:buNone/>
                      </a:pPr>
                      <a:r>
                        <a:rPr lang="en-US" sz="1600" b="1" kern="1200" dirty="0">
                          <a:solidFill>
                            <a:schemeClr val="dk1"/>
                          </a:solidFill>
                          <a:effectLst/>
                          <a:latin typeface="Arial Narrow"/>
                          <a:ea typeface="+mn-ea"/>
                          <a:cs typeface="+mn-cs"/>
                        </a:rPr>
                        <a:t>Results: </a:t>
                      </a:r>
                      <a:r>
                        <a:rPr lang="en-US" sz="1600" b="0" kern="1200" dirty="0">
                          <a:solidFill>
                            <a:schemeClr val="dk1"/>
                          </a:solidFill>
                          <a:effectLst/>
                          <a:latin typeface="Arial Narrow"/>
                          <a:ea typeface="+mn-ea"/>
                          <a:cs typeface="+mn-cs"/>
                        </a:rPr>
                        <a:t>Among individuals with heart failure and a mildly reduced or preserved ejection fraction, </a:t>
                      </a:r>
                      <a:r>
                        <a:rPr lang="en-US" sz="1600" b="0" kern="1200" dirty="0" err="1">
                          <a:solidFill>
                            <a:schemeClr val="dk1"/>
                          </a:solidFill>
                          <a:effectLst/>
                          <a:latin typeface="Arial Narrow"/>
                          <a:ea typeface="+mn-ea"/>
                          <a:cs typeface="+mn-cs"/>
                        </a:rPr>
                        <a:t>dapagloflozin</a:t>
                      </a:r>
                      <a:r>
                        <a:rPr lang="en-US" sz="1600" b="0" kern="1200" dirty="0">
                          <a:solidFill>
                            <a:schemeClr val="dk1"/>
                          </a:solidFill>
                          <a:effectLst/>
                          <a:latin typeface="Arial Narrow"/>
                          <a:ea typeface="+mn-ea"/>
                          <a:cs typeface="+mn-cs"/>
                        </a:rPr>
                        <a:t> reduced the combined risk of worsening heart failure or cardiovascular death. </a:t>
                      </a:r>
                      <a:endParaRPr lang="en-US" sz="1600" b="0" kern="1200" dirty="0">
                        <a:solidFill>
                          <a:schemeClr val="dk1"/>
                        </a:solidFill>
                        <a:effectLst/>
                        <a:latin typeface="Arial Narrow" panose="020B0606020202030204" pitchFamily="34" charset="0"/>
                        <a:ea typeface="+mn-ea"/>
                        <a:cs typeface="+mn-cs"/>
                      </a:endParaRPr>
                    </a:p>
                  </a:txBody>
                  <a:tcPr>
                    <a:solidFill>
                      <a:srgbClr val="C0C0C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264528841"/>
                  </a:ext>
                </a:extLst>
              </a:tr>
            </a:tbl>
          </a:graphicData>
        </a:graphic>
      </p:graphicFrame>
      <p:pic>
        <p:nvPicPr>
          <p:cNvPr id="6" name="Picture 5">
            <a:hlinkClick r:id="rId2"/>
            <a:extLst>
              <a:ext uri="{FF2B5EF4-FFF2-40B4-BE49-F238E27FC236}">
                <a16:creationId xmlns:a16="http://schemas.microsoft.com/office/drawing/2014/main" xmlns="" id="{0416A4AB-2A84-4C75-9CEB-2AA9F705A228}"/>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4001" y="5646421"/>
            <a:ext cx="820419" cy="1077992"/>
          </a:xfrm>
          <a:prstGeom prst="rect">
            <a:avLst/>
          </a:prstGeom>
          <a:noFill/>
          <a:ln>
            <a:noFill/>
          </a:ln>
        </p:spPr>
      </p:pic>
      <p:sp>
        <p:nvSpPr>
          <p:cNvPr id="5" name="TextBox 4">
            <a:extLst>
              <a:ext uri="{FF2B5EF4-FFF2-40B4-BE49-F238E27FC236}">
                <a16:creationId xmlns:a16="http://schemas.microsoft.com/office/drawing/2014/main" xmlns="" id="{6337D953-16A7-40B9-A0DA-BE76C7827B89}"/>
              </a:ext>
            </a:extLst>
          </p:cNvPr>
          <p:cNvSpPr txBox="1"/>
          <p:nvPr/>
        </p:nvSpPr>
        <p:spPr>
          <a:xfrm>
            <a:off x="1148010" y="6234735"/>
            <a:ext cx="3863340" cy="677108"/>
          </a:xfrm>
          <a:prstGeom prst="rect">
            <a:avLst/>
          </a:prstGeom>
          <a:noFill/>
        </p:spPr>
        <p:txBody>
          <a:bodyPr wrap="square" rtlCol="0">
            <a:spAutoFit/>
          </a:bodyPr>
          <a:lstStyle/>
          <a:p>
            <a:r>
              <a:rPr lang="en-US" sz="1000" dirty="0">
                <a:solidFill>
                  <a:prstClr val="black"/>
                </a:solidFill>
                <a:latin typeface="Arial Narrow" panose="020B0606020202030204" pitchFamily="34" charset="0"/>
              </a:rPr>
              <a:t>Presented by: Dr. Scott Solomon for the DELIVER Investigators</a:t>
            </a:r>
          </a:p>
          <a:p>
            <a:r>
              <a:rPr lang="en-US" sz="1000" dirty="0">
                <a:solidFill>
                  <a:prstClr val="black"/>
                </a:solidFill>
                <a:latin typeface="Arial Narrow" panose="020B0606020202030204" pitchFamily="34" charset="0"/>
              </a:rPr>
              <a:t>© 2022, American Heart Association. All rights reserved</a:t>
            </a:r>
            <a:endParaRPr lang="en-US" sz="1000" dirty="0">
              <a:solidFill>
                <a:prstClr val="white"/>
              </a:solidFill>
              <a:latin typeface="Arial Narrow" panose="020B0606020202030204" pitchFamily="34" charset="0"/>
            </a:endParaRPr>
          </a:p>
          <a:p>
            <a:endParaRPr lang="en-US" dirty="0">
              <a:solidFill>
                <a:prstClr val="black"/>
              </a:solidFill>
            </a:endParaRPr>
          </a:p>
        </p:txBody>
      </p:sp>
      <p:sp>
        <p:nvSpPr>
          <p:cNvPr id="7" name="TextBox 6">
            <a:extLst>
              <a:ext uri="{FF2B5EF4-FFF2-40B4-BE49-F238E27FC236}">
                <a16:creationId xmlns:a16="http://schemas.microsoft.com/office/drawing/2014/main" xmlns="" id="{C11AD5CC-2E91-44AE-8938-A6DF7D20A4AE}"/>
              </a:ext>
            </a:extLst>
          </p:cNvPr>
          <p:cNvSpPr txBox="1"/>
          <p:nvPr/>
        </p:nvSpPr>
        <p:spPr>
          <a:xfrm>
            <a:off x="4905376" y="5862257"/>
            <a:ext cx="6098176" cy="646331"/>
          </a:xfrm>
          <a:prstGeom prst="rect">
            <a:avLst/>
          </a:prstGeom>
          <a:noFill/>
        </p:spPr>
        <p:txBody>
          <a:bodyPr wrap="square" rtlCol="0">
            <a:spAutoFit/>
          </a:bodyPr>
          <a:lstStyle/>
          <a:p>
            <a:r>
              <a:rPr lang="en-US" sz="1600" i="1" dirty="0">
                <a:solidFill>
                  <a:prstClr val="black"/>
                </a:solidFill>
                <a:ea typeface="Calibri" panose="020F0502020204030204" pitchFamily="34" charset="0"/>
              </a:rPr>
              <a:t>Results reflect the data available at the time of presentation</a:t>
            </a:r>
            <a:r>
              <a:rPr lang="en-US" i="1" dirty="0">
                <a:solidFill>
                  <a:prstClr val="black"/>
                </a:solidFill>
                <a:ea typeface="Calibri" panose="020F0502020204030204" pitchFamily="34" charset="0"/>
              </a:rPr>
              <a:t>.</a:t>
            </a:r>
          </a:p>
          <a:p>
            <a:endParaRPr lang="en-US" dirty="0">
              <a:solidFill>
                <a:prstClr val="black"/>
              </a:solidFill>
            </a:endParaRPr>
          </a:p>
        </p:txBody>
      </p:sp>
    </p:spTree>
    <p:extLst>
      <p:ext uri="{BB962C8B-B14F-4D97-AF65-F5344CB8AC3E}">
        <p14:creationId xmlns:p14="http://schemas.microsoft.com/office/powerpoint/2010/main" val="425189472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4395" y="1465263"/>
            <a:ext cx="10732552" cy="4745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7789007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1346" y="1765766"/>
            <a:ext cx="9459311" cy="369332"/>
          </a:xfrm>
          <a:prstGeom prst="rect">
            <a:avLst/>
          </a:prstGeom>
        </p:spPr>
        <p:txBody>
          <a:bodyPr wrap="square">
            <a:spAutoFit/>
          </a:bodyPr>
          <a:lstStyle/>
          <a:p>
            <a:r>
              <a:rPr lang="en-US" dirty="0"/>
              <a:t>https://www.cfrjournal.com/video-index/hfa-23-deliver-phase-iii-trial</a:t>
            </a:r>
            <a:endParaRPr lang="el-GR" dirty="0"/>
          </a:p>
        </p:txBody>
      </p:sp>
      <p:sp>
        <p:nvSpPr>
          <p:cNvPr id="6" name="Rectangle 5"/>
          <p:cNvSpPr/>
          <p:nvPr/>
        </p:nvSpPr>
        <p:spPr>
          <a:xfrm>
            <a:off x="851344" y="2765455"/>
            <a:ext cx="10786479" cy="2585323"/>
          </a:xfrm>
          <a:prstGeom prst="rect">
            <a:avLst/>
          </a:prstGeom>
        </p:spPr>
        <p:txBody>
          <a:bodyPr wrap="square">
            <a:spAutoFit/>
          </a:bodyPr>
          <a:lstStyle/>
          <a:p>
            <a:r>
              <a:rPr lang="en-US" dirty="0">
                <a:hlinkClick r:id="rId2"/>
              </a:rPr>
              <a:t>https://pace-cme.org/2019/09/24/cardioprotective-mechanisms-of-sglt2-inhibitors-what-do-cardiologists-need-to-know</a:t>
            </a:r>
            <a:r>
              <a:rPr lang="en-US" dirty="0" smtClean="0">
                <a:hlinkClick r:id="rId2"/>
              </a:rPr>
              <a:t>/</a:t>
            </a:r>
            <a:endParaRPr lang="en-US" dirty="0" smtClean="0"/>
          </a:p>
          <a:p>
            <a:endParaRPr lang="en-US" dirty="0" smtClean="0"/>
          </a:p>
          <a:p>
            <a:endParaRPr lang="en-US" dirty="0"/>
          </a:p>
          <a:p>
            <a:endParaRPr lang="en-US" dirty="0"/>
          </a:p>
          <a:p>
            <a:r>
              <a:rPr lang="en-US" dirty="0">
                <a:hlinkClick r:id="rId3"/>
              </a:rPr>
              <a:t>http://</a:t>
            </a:r>
            <a:r>
              <a:rPr lang="en-US" dirty="0" smtClean="0">
                <a:hlinkClick r:id="rId3"/>
              </a:rPr>
              <a:t>www.nephjc.com/news/dapa-ckd</a:t>
            </a:r>
            <a:endParaRPr lang="en-US" dirty="0" smtClean="0"/>
          </a:p>
          <a:p>
            <a:endParaRPr lang="en-US" dirty="0"/>
          </a:p>
          <a:p>
            <a:endParaRPr lang="en-US" dirty="0"/>
          </a:p>
          <a:p>
            <a:endParaRPr lang="el-GR" dirty="0"/>
          </a:p>
        </p:txBody>
      </p:sp>
    </p:spTree>
    <p:extLst>
      <p:ext uri="{BB962C8B-B14F-4D97-AF65-F5344CB8AC3E}">
        <p14:creationId xmlns:p14="http://schemas.microsoft.com/office/powerpoint/2010/main" val="272278178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187403232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363960508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42940328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4254" t="31796" r="60528" b="38827"/>
          <a:stretch/>
        </p:blipFill>
        <p:spPr bwMode="auto">
          <a:xfrm>
            <a:off x="3435617" y="2521765"/>
            <a:ext cx="4839331" cy="33969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8274951" y="6605318"/>
            <a:ext cx="3962400" cy="25391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smtClean="0">
                <a:ln>
                  <a:noFill/>
                </a:ln>
                <a:solidFill>
                  <a:sysClr val="window" lastClr="FFFFFF">
                    <a:lumMod val="50000"/>
                  </a:sysClr>
                </a:solidFill>
                <a:uLnTx/>
                <a:uFillTx/>
              </a:rPr>
              <a:t>IDF Diabetes Atlas 2021 – 10th edition</a:t>
            </a:r>
            <a:r>
              <a:rPr kumimoji="0" lang="en-US" sz="1050" b="0" i="1" u="none" strike="noStrike" kern="0" cap="none" spc="0" normalizeH="0" noProof="0" dirty="0" smtClean="0">
                <a:ln>
                  <a:noFill/>
                </a:ln>
                <a:solidFill>
                  <a:sysClr val="window" lastClr="FFFFFF">
                    <a:lumMod val="50000"/>
                  </a:sysClr>
                </a:solidFill>
                <a:uLnTx/>
                <a:uFillTx/>
              </a:rPr>
              <a:t> </a:t>
            </a:r>
            <a:r>
              <a:rPr kumimoji="0" lang="en-US" sz="1050" b="0" i="1" u="none" strike="noStrike" kern="0" cap="none" spc="0" normalizeH="0" baseline="0" noProof="0" dirty="0" smtClean="0">
                <a:ln>
                  <a:noFill/>
                </a:ln>
                <a:solidFill>
                  <a:sysClr val="window" lastClr="FFFFFF">
                    <a:lumMod val="50000"/>
                  </a:sysClr>
                </a:solidFill>
                <a:uLnTx/>
                <a:uFillTx/>
              </a:rPr>
              <a:t>www.diabetesatlas.org</a:t>
            </a:r>
            <a:endParaRPr kumimoji="0" lang="en-US" sz="1050" b="0" i="1" u="none" strike="noStrike" kern="0" cap="none" spc="0" normalizeH="0" baseline="0" noProof="0" dirty="0">
              <a:ln>
                <a:noFill/>
              </a:ln>
              <a:solidFill>
                <a:sysClr val="window" lastClr="FFFFFF">
                  <a:lumMod val="50000"/>
                </a:sysClr>
              </a:solidFill>
              <a:uLnTx/>
              <a:uFillTx/>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7422" t="23818" r="68151" b="70154"/>
          <a:stretch/>
        </p:blipFill>
        <p:spPr bwMode="auto">
          <a:xfrm>
            <a:off x="685015" y="2476821"/>
            <a:ext cx="2860396" cy="1238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6178" t="23570" r="59333" b="70387"/>
          <a:stretch/>
        </p:blipFill>
        <p:spPr bwMode="auto">
          <a:xfrm>
            <a:off x="8763816" y="4860534"/>
            <a:ext cx="2780485" cy="1189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1945" t="23873" r="63980" b="70084"/>
          <a:stretch/>
        </p:blipFill>
        <p:spPr bwMode="auto">
          <a:xfrm>
            <a:off x="8274975" y="2325112"/>
            <a:ext cx="2660567" cy="1253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3223" t="62844" r="72505" b="30807"/>
          <a:stretch/>
        </p:blipFill>
        <p:spPr bwMode="auto">
          <a:xfrm>
            <a:off x="833197" y="4059961"/>
            <a:ext cx="2953944" cy="1395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73603"/>
          <a:stretch/>
        </p:blipFill>
        <p:spPr bwMode="auto">
          <a:xfrm>
            <a:off x="7973612" y="3714847"/>
            <a:ext cx="2583552" cy="1132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25155" t="10436" r="50000" b="10221"/>
          <a:stretch/>
        </p:blipFill>
        <p:spPr bwMode="auto">
          <a:xfrm>
            <a:off x="3302583" y="5846002"/>
            <a:ext cx="2552700" cy="943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50000" r="26396"/>
          <a:stretch/>
        </p:blipFill>
        <p:spPr bwMode="auto">
          <a:xfrm>
            <a:off x="6252555" y="5628369"/>
            <a:ext cx="2368300" cy="116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l="36768" t="12866" r="59077" b="79892"/>
          <a:stretch/>
        </p:blipFill>
        <p:spPr bwMode="auto">
          <a:xfrm>
            <a:off x="76201" y="38099"/>
            <a:ext cx="2004091" cy="1110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6" name="Straight Connector 15"/>
          <p:cNvCxnSpPr/>
          <p:nvPr/>
        </p:nvCxnSpPr>
        <p:spPr>
          <a:xfrm>
            <a:off x="0" y="2325112"/>
            <a:ext cx="12192000" cy="0"/>
          </a:xfrm>
          <a:prstGeom prst="line">
            <a:avLst/>
          </a:prstGeom>
          <a:noFill/>
          <a:ln w="57150" cap="flat" cmpd="thinThick" algn="ctr">
            <a:solidFill>
              <a:srgbClr val="4F81BD">
                <a:shade val="95000"/>
                <a:satMod val="105000"/>
              </a:srgbClr>
            </a:solidFill>
            <a:prstDash val="solid"/>
          </a:ln>
          <a:effectLst/>
        </p:spPr>
      </p:cxnSp>
      <p:sp>
        <p:nvSpPr>
          <p:cNvPr id="20" name="Rectangle 19"/>
          <p:cNvSpPr/>
          <p:nvPr/>
        </p:nvSpPr>
        <p:spPr>
          <a:xfrm>
            <a:off x="0" y="932517"/>
            <a:ext cx="12192000" cy="5103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21" name="Picture 5"/>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0737" t="23665" r="63659" b="42115"/>
          <a:stretch/>
        </p:blipFill>
        <p:spPr bwMode="auto">
          <a:xfrm>
            <a:off x="3435617" y="0"/>
            <a:ext cx="5422907" cy="2303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97307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3200" dirty="0" smtClean="0">
                <a:effectLst>
                  <a:outerShdw blurRad="38100" dist="38100" dir="2700000" algn="tl">
                    <a:srgbClr val="000000">
                      <a:alpha val="43137"/>
                    </a:srgbClr>
                  </a:outerShdw>
                </a:effectLst>
              </a:rPr>
              <a:t>Rates of RRT </a:t>
            </a:r>
            <a:r>
              <a:rPr lang="en-US" sz="3200" dirty="0">
                <a:effectLst>
                  <a:outerShdw blurRad="38100" dist="38100" dir="2700000" algn="tl">
                    <a:srgbClr val="000000">
                      <a:alpha val="43137"/>
                    </a:srgbClr>
                  </a:outerShdw>
                </a:effectLst>
              </a:rPr>
              <a:t>and </a:t>
            </a:r>
            <a:r>
              <a:rPr lang="en-US" sz="3200" dirty="0" smtClean="0">
                <a:effectLst>
                  <a:outerShdw blurRad="38100" dist="38100" dir="2700000" algn="tl">
                    <a:srgbClr val="000000">
                      <a:alpha val="43137"/>
                    </a:srgbClr>
                  </a:outerShdw>
                </a:effectLst>
              </a:rPr>
              <a:t>CKD mortality  </a:t>
            </a:r>
            <a:br>
              <a:rPr lang="en-US" sz="3200" dirty="0" smtClean="0">
                <a:effectLst>
                  <a:outerShdw blurRad="38100" dist="38100" dir="2700000" algn="tl">
                    <a:srgbClr val="000000">
                      <a:alpha val="43137"/>
                    </a:srgbClr>
                  </a:outerShdw>
                </a:effectLst>
              </a:rPr>
            </a:br>
            <a:r>
              <a:rPr lang="en-US" sz="3200" dirty="0" smtClean="0">
                <a:effectLst>
                  <a:outerShdw blurRad="38100" dist="38100" dir="2700000" algn="tl">
                    <a:srgbClr val="000000">
                      <a:alpha val="43137"/>
                    </a:srgbClr>
                  </a:outerShdw>
                </a:effectLst>
              </a:rPr>
              <a:t>are </a:t>
            </a:r>
            <a:r>
              <a:rPr lang="en-US" sz="3200" dirty="0">
                <a:effectLst>
                  <a:outerShdw blurRad="38100" dist="38100" dir="2700000" algn="tl">
                    <a:srgbClr val="000000">
                      <a:alpha val="43137"/>
                    </a:srgbClr>
                  </a:outerShdw>
                </a:effectLst>
              </a:rPr>
              <a:t>projected </a:t>
            </a:r>
            <a:r>
              <a:rPr lang="en-US" sz="3200" dirty="0" smtClean="0">
                <a:effectLst>
                  <a:outerShdw blurRad="38100" dist="38100" dir="2700000" algn="tl">
                    <a:srgbClr val="000000">
                      <a:alpha val="43137"/>
                    </a:srgbClr>
                  </a:outerShdw>
                </a:effectLst>
              </a:rPr>
              <a:t>to rise </a:t>
            </a:r>
            <a:r>
              <a:rPr lang="en-US" sz="3200" dirty="0">
                <a:effectLst>
                  <a:outerShdw blurRad="38100" dist="38100" dir="2700000" algn="tl">
                    <a:srgbClr val="000000">
                      <a:alpha val="43137"/>
                    </a:srgbClr>
                  </a:outerShdw>
                </a:effectLst>
              </a:rPr>
              <a:t>substantially on a global scale </a:t>
            </a:r>
            <a:endParaRPr lang="en-GB" sz="3200" dirty="0">
              <a:effectLst>
                <a:outerShdw blurRad="38100" dist="38100" dir="2700000" algn="tl">
                  <a:srgbClr val="000000">
                    <a:alpha val="43137"/>
                  </a:srgbClr>
                </a:outerShdw>
              </a:effectLst>
            </a:endParaRPr>
          </a:p>
        </p:txBody>
      </p:sp>
      <p:graphicFrame>
        <p:nvGraphicFramePr>
          <p:cNvPr id="5" name="Chart 4">
            <a:extLst>
              <a:ext uri="{FF2B5EF4-FFF2-40B4-BE49-F238E27FC236}">
                <a16:creationId xmlns="" xmlns:a16="http://schemas.microsoft.com/office/drawing/2014/main" id="{4C0E7572-9BF9-214C-8463-84E33A8B1F35}"/>
              </a:ext>
            </a:extLst>
          </p:cNvPr>
          <p:cNvGraphicFramePr/>
          <p:nvPr>
            <p:extLst>
              <p:ext uri="{D42A27DB-BD31-4B8C-83A1-F6EECF244321}">
                <p14:modId xmlns:p14="http://schemas.microsoft.com/office/powerpoint/2010/main" val="2165302547"/>
              </p:ext>
            </p:extLst>
          </p:nvPr>
        </p:nvGraphicFramePr>
        <p:xfrm>
          <a:off x="6389325" y="1473962"/>
          <a:ext cx="5878875" cy="4827342"/>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a:extLst>
              <a:ext uri="{FF2B5EF4-FFF2-40B4-BE49-F238E27FC236}">
                <a16:creationId xmlns="" xmlns:a16="http://schemas.microsoft.com/office/drawing/2014/main" id="{C9313799-96A4-4549-BDDA-EC42CB738180}"/>
              </a:ext>
            </a:extLst>
          </p:cNvPr>
          <p:cNvCxnSpPr/>
          <p:nvPr/>
        </p:nvCxnSpPr>
        <p:spPr>
          <a:xfrm>
            <a:off x="9199684" y="2435006"/>
            <a:ext cx="0" cy="204018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 xmlns:a16="http://schemas.microsoft.com/office/drawing/2014/main" id="{6B273969-19F2-9742-8087-7F7AC24E217B}"/>
              </a:ext>
            </a:extLst>
          </p:cNvPr>
          <p:cNvSpPr txBox="1"/>
          <p:nvPr/>
        </p:nvSpPr>
        <p:spPr>
          <a:xfrm>
            <a:off x="8696934" y="3236279"/>
            <a:ext cx="1023489" cy="584775"/>
          </a:xfrm>
          <a:prstGeom prst="rect">
            <a:avLst/>
          </a:prstGeom>
          <a:solidFill>
            <a:schemeClr val="bg1"/>
          </a:solidFill>
        </p:spPr>
        <p:txBody>
          <a:bodyPr wrap="square" rtlCol="0">
            <a:spAutoFit/>
          </a:bodyPr>
          <a:lstStyle/>
          <a:p>
            <a:pPr algn="ctr">
              <a:defRPr/>
            </a:pPr>
            <a:r>
              <a:rPr lang="en-GB" sz="1600" b="1" dirty="0">
                <a:solidFill>
                  <a:srgbClr val="000000"/>
                </a:solidFill>
              </a:rPr>
              <a:t>160%</a:t>
            </a:r>
          </a:p>
          <a:p>
            <a:pPr algn="ctr">
              <a:defRPr/>
            </a:pPr>
            <a:r>
              <a:rPr lang="en-GB" sz="1600" b="1" dirty="0">
                <a:solidFill>
                  <a:srgbClr val="000000"/>
                </a:solidFill>
              </a:rPr>
              <a:t>increase</a:t>
            </a:r>
          </a:p>
        </p:txBody>
      </p:sp>
      <p:sp>
        <p:nvSpPr>
          <p:cNvPr id="8" name="TextBox 7">
            <a:extLst>
              <a:ext uri="{FF2B5EF4-FFF2-40B4-BE49-F238E27FC236}">
                <a16:creationId xmlns="" xmlns:a16="http://schemas.microsoft.com/office/drawing/2014/main" id="{E90E6D93-F0B6-C645-B3C1-10A1447CCD57}"/>
              </a:ext>
            </a:extLst>
          </p:cNvPr>
          <p:cNvSpPr txBox="1"/>
          <p:nvPr/>
        </p:nvSpPr>
        <p:spPr>
          <a:xfrm rot="16200000">
            <a:off x="5984104" y="3651145"/>
            <a:ext cx="1900237" cy="338554"/>
          </a:xfrm>
          <a:prstGeom prst="rect">
            <a:avLst/>
          </a:prstGeom>
          <a:noFill/>
        </p:spPr>
        <p:txBody>
          <a:bodyPr wrap="square" rtlCol="0">
            <a:spAutoFit/>
          </a:bodyPr>
          <a:lstStyle/>
          <a:p>
            <a:pPr algn="ctr">
              <a:defRPr/>
            </a:pPr>
            <a:r>
              <a:rPr lang="en-GB" sz="1600" b="1" dirty="0">
                <a:solidFill>
                  <a:srgbClr val="000000"/>
                </a:solidFill>
              </a:rPr>
              <a:t>Deaths (millions)</a:t>
            </a:r>
          </a:p>
        </p:txBody>
      </p:sp>
      <p:sp>
        <p:nvSpPr>
          <p:cNvPr id="9" name="TextBox 8">
            <a:extLst>
              <a:ext uri="{FF2B5EF4-FFF2-40B4-BE49-F238E27FC236}">
                <a16:creationId xmlns="" xmlns:a16="http://schemas.microsoft.com/office/drawing/2014/main" id="{67F5760A-A0D3-F54B-AA17-957238B17F58}"/>
              </a:ext>
            </a:extLst>
          </p:cNvPr>
          <p:cNvSpPr txBox="1"/>
          <p:nvPr/>
        </p:nvSpPr>
        <p:spPr>
          <a:xfrm>
            <a:off x="7226307" y="1271328"/>
            <a:ext cx="4742952" cy="584775"/>
          </a:xfrm>
          <a:prstGeom prst="rect">
            <a:avLst/>
          </a:prstGeom>
          <a:noFill/>
        </p:spPr>
        <p:txBody>
          <a:bodyPr wrap="square" rtlCol="0">
            <a:spAutoFit/>
          </a:bodyPr>
          <a:lstStyle/>
          <a:p>
            <a:pPr algn="ctr">
              <a:defRPr/>
            </a:pPr>
            <a:r>
              <a:rPr lang="en-GB" sz="1600" b="1" dirty="0">
                <a:solidFill>
                  <a:srgbClr val="000000"/>
                </a:solidFill>
              </a:rPr>
              <a:t>CKD deaths in 2016 and forecast for 2040</a:t>
            </a:r>
            <a:r>
              <a:rPr lang="en-GB" sz="1600" b="1" baseline="30000" dirty="0">
                <a:solidFill>
                  <a:srgbClr val="000000"/>
                </a:solidFill>
              </a:rPr>
              <a:t>2</a:t>
            </a:r>
          </a:p>
          <a:p>
            <a:pPr algn="ctr">
              <a:defRPr/>
            </a:pPr>
            <a:endParaRPr lang="en-GB" sz="1600" dirty="0">
              <a:solidFill>
                <a:srgbClr val="000000"/>
              </a:solidFill>
            </a:endParaRPr>
          </a:p>
        </p:txBody>
      </p:sp>
      <p:cxnSp>
        <p:nvCxnSpPr>
          <p:cNvPr id="10" name="Straight Connector 9">
            <a:extLst>
              <a:ext uri="{FF2B5EF4-FFF2-40B4-BE49-F238E27FC236}">
                <a16:creationId xmlns="" xmlns:a16="http://schemas.microsoft.com/office/drawing/2014/main" id="{7E6FDA53-41FF-2E4A-8E49-57F1A12791E8}"/>
              </a:ext>
            </a:extLst>
          </p:cNvPr>
          <p:cNvCxnSpPr/>
          <p:nvPr/>
        </p:nvCxnSpPr>
        <p:spPr>
          <a:xfrm>
            <a:off x="7587837" y="5902147"/>
            <a:ext cx="41481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 xmlns:a16="http://schemas.microsoft.com/office/drawing/2014/main" id="{13F34331-B967-2342-A6E3-4459E2FE5B8C}"/>
              </a:ext>
            </a:extLst>
          </p:cNvPr>
          <p:cNvCxnSpPr/>
          <p:nvPr/>
        </p:nvCxnSpPr>
        <p:spPr>
          <a:xfrm flipV="1">
            <a:off x="9194143" y="2446124"/>
            <a:ext cx="662308" cy="810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
            <a:extLst>
              <a:ext uri="{FF2B5EF4-FFF2-40B4-BE49-F238E27FC236}">
                <a16:creationId xmlns="" xmlns:a16="http://schemas.microsoft.com/office/drawing/2014/main" id="{3A3C4E07-8475-954B-8F00-0B91183716B2}"/>
              </a:ext>
            </a:extLst>
          </p:cNvPr>
          <p:cNvSpPr txBox="1"/>
          <p:nvPr/>
        </p:nvSpPr>
        <p:spPr>
          <a:xfrm>
            <a:off x="2456907" y="1440604"/>
            <a:ext cx="1697580" cy="246221"/>
          </a:xfrm>
          <a:prstGeom prst="rect">
            <a:avLst/>
          </a:prstGeom>
          <a:noFill/>
        </p:spPr>
        <p:txBody>
          <a:bodyPr wrap="none" lIns="0" tIns="0" rIns="0" b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GB" sz="1600" b="1" dirty="0" smtClean="0">
                <a:solidFill>
                  <a:srgbClr val="000000"/>
                </a:solidFill>
              </a:rPr>
              <a:t>RRT</a:t>
            </a:r>
            <a:r>
              <a:rPr lang="en-GB" sz="1600" b="1" dirty="0">
                <a:solidFill>
                  <a:srgbClr val="000000"/>
                </a:solidFill>
              </a:rPr>
              <a:t> </a:t>
            </a:r>
            <a:r>
              <a:rPr lang="en-GB" sz="1600" b="1" dirty="0" smtClean="0">
                <a:solidFill>
                  <a:srgbClr val="000000"/>
                </a:solidFill>
              </a:rPr>
              <a:t>2010 </a:t>
            </a:r>
            <a:r>
              <a:rPr lang="en-GB" sz="1600" b="1" dirty="0">
                <a:solidFill>
                  <a:srgbClr val="000000"/>
                </a:solidFill>
              </a:rPr>
              <a:t>to </a:t>
            </a:r>
            <a:r>
              <a:rPr lang="en-GB" sz="1600" b="1" dirty="0" smtClean="0">
                <a:solidFill>
                  <a:srgbClr val="000000"/>
                </a:solidFill>
              </a:rPr>
              <a:t>2030</a:t>
            </a:r>
            <a:endParaRPr lang="en-GB" sz="1600" b="1" baseline="30000" dirty="0">
              <a:solidFill>
                <a:srgbClr val="000000"/>
              </a:solidFill>
            </a:endParaRPr>
          </a:p>
        </p:txBody>
      </p:sp>
      <p:sp>
        <p:nvSpPr>
          <p:cNvPr id="13" name="Rectangle 12">
            <a:extLst>
              <a:ext uri="{FF2B5EF4-FFF2-40B4-BE49-F238E27FC236}">
                <a16:creationId xmlns="" xmlns:a16="http://schemas.microsoft.com/office/drawing/2014/main" id="{891D1E82-4FD5-1D4D-945B-4C582D0AAF17}"/>
              </a:ext>
            </a:extLst>
          </p:cNvPr>
          <p:cNvSpPr/>
          <p:nvPr/>
        </p:nvSpPr>
        <p:spPr>
          <a:xfrm>
            <a:off x="893758" y="5802071"/>
            <a:ext cx="5199674" cy="565146"/>
          </a:xfrm>
          <a:prstGeom prst="rect">
            <a:avLst/>
          </a:prstGeom>
          <a:solidFill>
            <a:schemeClr val="accent1"/>
          </a:solidFill>
        </p:spPr>
        <p:txBody>
          <a:bodyPr wrap="none" lIns="72000" tIns="36000" rIns="72000" bIns="36000">
            <a:spAutoFit/>
          </a:bodyPr>
          <a:lstStyle/>
          <a:p>
            <a:pPr algn="ctr" defTabSz="685800">
              <a:spcBef>
                <a:spcPts val="900"/>
              </a:spcBef>
              <a:defRPr/>
            </a:pPr>
            <a:r>
              <a:rPr lang="en-US" sz="1600" b="1" dirty="0">
                <a:solidFill>
                  <a:srgbClr val="FFFFFF"/>
                </a:solidFill>
              </a:rPr>
              <a:t>The number </a:t>
            </a:r>
            <a:r>
              <a:rPr lang="en-US" sz="1600" b="1" dirty="0" smtClean="0">
                <a:solidFill>
                  <a:srgbClr val="FFFFFF"/>
                </a:solidFill>
              </a:rPr>
              <a:t>receiving  RRT </a:t>
            </a:r>
            <a:r>
              <a:rPr lang="en-US" sz="1600" b="1" dirty="0">
                <a:solidFill>
                  <a:srgbClr val="FFFFFF"/>
                </a:solidFill>
              </a:rPr>
              <a:t>is estimated to increase</a:t>
            </a:r>
            <a:br>
              <a:rPr lang="en-US" sz="1600" b="1" dirty="0">
                <a:solidFill>
                  <a:srgbClr val="FFFFFF"/>
                </a:solidFill>
              </a:rPr>
            </a:br>
            <a:r>
              <a:rPr lang="en-US" sz="1600" b="1" dirty="0">
                <a:solidFill>
                  <a:srgbClr val="FFFFFF"/>
                </a:solidFill>
              </a:rPr>
              <a:t>to more than 5 million by </a:t>
            </a:r>
            <a:r>
              <a:rPr lang="en-US" sz="1600" b="1" dirty="0" smtClean="0">
                <a:solidFill>
                  <a:srgbClr val="FFFFFF"/>
                </a:solidFill>
              </a:rPr>
              <a:t>2030</a:t>
            </a:r>
            <a:endParaRPr lang="en-US" sz="1600" b="1" dirty="0">
              <a:solidFill>
                <a:srgbClr val="FFFFFF"/>
              </a:solidFill>
            </a:endParaRPr>
          </a:p>
        </p:txBody>
      </p:sp>
      <p:grpSp>
        <p:nvGrpSpPr>
          <p:cNvPr id="14" name="Group 13">
            <a:extLst>
              <a:ext uri="{FF2B5EF4-FFF2-40B4-BE49-F238E27FC236}">
                <a16:creationId xmlns="" xmlns:a16="http://schemas.microsoft.com/office/drawing/2014/main" id="{3159768E-D0A9-A949-A431-6E92359376C9}"/>
              </a:ext>
            </a:extLst>
          </p:cNvPr>
          <p:cNvGrpSpPr/>
          <p:nvPr/>
        </p:nvGrpSpPr>
        <p:grpSpPr>
          <a:xfrm>
            <a:off x="1294211" y="2024805"/>
            <a:ext cx="3011209" cy="1125841"/>
            <a:chOff x="7280720" y="1982721"/>
            <a:chExt cx="3011204" cy="1125841"/>
          </a:xfrm>
        </p:grpSpPr>
        <p:sp>
          <p:nvSpPr>
            <p:cNvPr id="15" name="TextBox 10">
              <a:extLst>
                <a:ext uri="{FF2B5EF4-FFF2-40B4-BE49-F238E27FC236}">
                  <a16:creationId xmlns="" xmlns:a16="http://schemas.microsoft.com/office/drawing/2014/main" id="{CB8FF4F2-A3ED-104F-A96C-08791A83048A}"/>
                </a:ext>
              </a:extLst>
            </p:cNvPr>
            <p:cNvSpPr txBox="1"/>
            <p:nvPr/>
          </p:nvSpPr>
          <p:spPr>
            <a:xfrm>
              <a:off x="7573683" y="1982721"/>
              <a:ext cx="1295224"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Asia (0.968–2.162)</a:t>
              </a:r>
            </a:p>
          </p:txBody>
        </p:sp>
        <p:grpSp>
          <p:nvGrpSpPr>
            <p:cNvPr id="16" name="Group 15">
              <a:extLst>
                <a:ext uri="{FF2B5EF4-FFF2-40B4-BE49-F238E27FC236}">
                  <a16:creationId xmlns="" xmlns:a16="http://schemas.microsoft.com/office/drawing/2014/main" id="{137A694E-D918-E844-A8E2-660C66C414BC}"/>
                </a:ext>
              </a:extLst>
            </p:cNvPr>
            <p:cNvGrpSpPr/>
            <p:nvPr/>
          </p:nvGrpSpPr>
          <p:grpSpPr>
            <a:xfrm>
              <a:off x="7280720" y="2021053"/>
              <a:ext cx="216000" cy="108000"/>
              <a:chOff x="7927665" y="-1370625"/>
              <a:chExt cx="216000" cy="108000"/>
            </a:xfrm>
          </p:grpSpPr>
          <p:sp>
            <p:nvSpPr>
              <p:cNvPr id="37" name="Oval 36">
                <a:extLst>
                  <a:ext uri="{FF2B5EF4-FFF2-40B4-BE49-F238E27FC236}">
                    <a16:creationId xmlns="" xmlns:a16="http://schemas.microsoft.com/office/drawing/2014/main" id="{8537EB7F-94ED-4B43-BB70-2F2FF499CB57}"/>
                  </a:ext>
                </a:extLst>
              </p:cNvPr>
              <p:cNvSpPr/>
              <p:nvPr/>
            </p:nvSpPr>
            <p:spPr>
              <a:xfrm flipV="1">
                <a:off x="7981665" y="-1370625"/>
                <a:ext cx="108000" cy="10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cxnSp>
            <p:nvCxnSpPr>
              <p:cNvPr id="38" name="Straight Connector 37">
                <a:extLst>
                  <a:ext uri="{FF2B5EF4-FFF2-40B4-BE49-F238E27FC236}">
                    <a16:creationId xmlns="" xmlns:a16="http://schemas.microsoft.com/office/drawing/2014/main" id="{E06120C6-A573-F742-B23B-1BEBF87B1430}"/>
                  </a:ext>
                </a:extLst>
              </p:cNvPr>
              <p:cNvCxnSpPr/>
              <p:nvPr/>
            </p:nvCxnSpPr>
            <p:spPr>
              <a:xfrm>
                <a:off x="7927665" y="-1316625"/>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 xmlns:a16="http://schemas.microsoft.com/office/drawing/2014/main" id="{DD8F0CC6-5866-8C49-9FB0-A67B509D782E}"/>
                </a:ext>
              </a:extLst>
            </p:cNvPr>
            <p:cNvGrpSpPr/>
            <p:nvPr/>
          </p:nvGrpSpPr>
          <p:grpSpPr>
            <a:xfrm>
              <a:off x="7280720" y="2209288"/>
              <a:ext cx="216000" cy="108000"/>
              <a:chOff x="7765665" y="-1166308"/>
              <a:chExt cx="216000" cy="108000"/>
            </a:xfrm>
          </p:grpSpPr>
          <p:sp>
            <p:nvSpPr>
              <p:cNvPr id="35" name="Rectangle 34">
                <a:extLst>
                  <a:ext uri="{FF2B5EF4-FFF2-40B4-BE49-F238E27FC236}">
                    <a16:creationId xmlns="" xmlns:a16="http://schemas.microsoft.com/office/drawing/2014/main" id="{B03F5E53-D4B6-1A40-9FDA-7C660A596EE1}"/>
                  </a:ext>
                </a:extLst>
              </p:cNvPr>
              <p:cNvSpPr/>
              <p:nvPr/>
            </p:nvSpPr>
            <p:spPr>
              <a:xfrm flipV="1">
                <a:off x="7819665" y="-1166308"/>
                <a:ext cx="108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cxnSp>
            <p:nvCxnSpPr>
              <p:cNvPr id="36" name="Straight Connector 35">
                <a:extLst>
                  <a:ext uri="{FF2B5EF4-FFF2-40B4-BE49-F238E27FC236}">
                    <a16:creationId xmlns="" xmlns:a16="http://schemas.microsoft.com/office/drawing/2014/main" id="{5C006F71-16D4-D74E-8C14-B1E8AB1356D0}"/>
                  </a:ext>
                </a:extLst>
              </p:cNvPr>
              <p:cNvCxnSpPr/>
              <p:nvPr/>
            </p:nvCxnSpPr>
            <p:spPr>
              <a:xfrm>
                <a:off x="7765665" y="-1112308"/>
                <a:ext cx="216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 xmlns:a16="http://schemas.microsoft.com/office/drawing/2014/main" id="{274B4E71-75B6-2B47-A6DA-2D69EDECE9F1}"/>
                </a:ext>
              </a:extLst>
            </p:cNvPr>
            <p:cNvGrpSpPr/>
            <p:nvPr/>
          </p:nvGrpSpPr>
          <p:grpSpPr>
            <a:xfrm>
              <a:off x="7280720" y="2397523"/>
              <a:ext cx="216000" cy="108000"/>
              <a:chOff x="7765665" y="-938427"/>
              <a:chExt cx="216000" cy="108000"/>
            </a:xfrm>
          </p:grpSpPr>
          <p:sp>
            <p:nvSpPr>
              <p:cNvPr id="33" name="Isosceles Triangle 25">
                <a:extLst>
                  <a:ext uri="{FF2B5EF4-FFF2-40B4-BE49-F238E27FC236}">
                    <a16:creationId xmlns="" xmlns:a16="http://schemas.microsoft.com/office/drawing/2014/main" id="{18756C22-5101-2742-BF6C-AB092290C4C4}"/>
                  </a:ext>
                </a:extLst>
              </p:cNvPr>
              <p:cNvSpPr/>
              <p:nvPr/>
            </p:nvSpPr>
            <p:spPr>
              <a:xfrm>
                <a:off x="7819665" y="-938427"/>
                <a:ext cx="108000"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cxnSp>
            <p:nvCxnSpPr>
              <p:cNvPr id="34" name="Straight Connector 33">
                <a:extLst>
                  <a:ext uri="{FF2B5EF4-FFF2-40B4-BE49-F238E27FC236}">
                    <a16:creationId xmlns="" xmlns:a16="http://schemas.microsoft.com/office/drawing/2014/main" id="{E6FBAA28-CA33-3D41-84E7-8D7D758865B3}"/>
                  </a:ext>
                </a:extLst>
              </p:cNvPr>
              <p:cNvCxnSpPr/>
              <p:nvPr/>
            </p:nvCxnSpPr>
            <p:spPr>
              <a:xfrm>
                <a:off x="7765665" y="-884427"/>
                <a:ext cx="216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 xmlns:a16="http://schemas.microsoft.com/office/drawing/2014/main" id="{1FE63017-E67F-FC48-9D0B-DA4FA4C23D8A}"/>
                </a:ext>
              </a:extLst>
            </p:cNvPr>
            <p:cNvGrpSpPr/>
            <p:nvPr/>
          </p:nvGrpSpPr>
          <p:grpSpPr>
            <a:xfrm>
              <a:off x="7280720" y="2585758"/>
              <a:ext cx="216000" cy="108000"/>
              <a:chOff x="7765665" y="-706036"/>
              <a:chExt cx="216000" cy="108000"/>
            </a:xfrm>
          </p:grpSpPr>
          <p:sp>
            <p:nvSpPr>
              <p:cNvPr id="31" name="Diamond 30">
                <a:extLst>
                  <a:ext uri="{FF2B5EF4-FFF2-40B4-BE49-F238E27FC236}">
                    <a16:creationId xmlns="" xmlns:a16="http://schemas.microsoft.com/office/drawing/2014/main" id="{B126EADD-3FF3-144A-BC52-0875C6EA0092}"/>
                  </a:ext>
                </a:extLst>
              </p:cNvPr>
              <p:cNvSpPr/>
              <p:nvPr/>
            </p:nvSpPr>
            <p:spPr>
              <a:xfrm>
                <a:off x="7819665" y="-706036"/>
                <a:ext cx="108000" cy="108000"/>
              </a:xfrm>
              <a:prstGeom prst="diamond">
                <a:avLst/>
              </a:prstGeom>
              <a:solidFill>
                <a:schemeClr val="accent4"/>
              </a:soli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cxnSp>
            <p:nvCxnSpPr>
              <p:cNvPr id="32" name="Straight Connector 31">
                <a:extLst>
                  <a:ext uri="{FF2B5EF4-FFF2-40B4-BE49-F238E27FC236}">
                    <a16:creationId xmlns="" xmlns:a16="http://schemas.microsoft.com/office/drawing/2014/main" id="{148BDF2D-D036-1342-8897-B3055ABC0CC3}"/>
                  </a:ext>
                </a:extLst>
              </p:cNvPr>
              <p:cNvCxnSpPr/>
              <p:nvPr/>
            </p:nvCxnSpPr>
            <p:spPr>
              <a:xfrm>
                <a:off x="7765665" y="-652036"/>
                <a:ext cx="216000" cy="0"/>
              </a:xfrm>
              <a:prstGeom prst="line">
                <a:avLst/>
              </a:prstGeom>
              <a:solidFill>
                <a:schemeClr val="bg2"/>
              </a:solidFill>
              <a:ln w="190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 xmlns:a16="http://schemas.microsoft.com/office/drawing/2014/main" id="{4199F6D2-D57F-5C47-8C83-805CFC41D3D7}"/>
                </a:ext>
              </a:extLst>
            </p:cNvPr>
            <p:cNvGrpSpPr/>
            <p:nvPr/>
          </p:nvGrpSpPr>
          <p:grpSpPr>
            <a:xfrm>
              <a:off x="7280720" y="2773993"/>
              <a:ext cx="216000" cy="108000"/>
              <a:chOff x="7765665" y="-479703"/>
              <a:chExt cx="216000" cy="108000"/>
            </a:xfrm>
          </p:grpSpPr>
          <p:sp>
            <p:nvSpPr>
              <p:cNvPr id="29" name="Isosceles Triangle 21">
                <a:extLst>
                  <a:ext uri="{FF2B5EF4-FFF2-40B4-BE49-F238E27FC236}">
                    <a16:creationId xmlns="" xmlns:a16="http://schemas.microsoft.com/office/drawing/2014/main" id="{0C44D9C5-9599-4F40-A99B-6A3DD6ED56F3}"/>
                  </a:ext>
                </a:extLst>
              </p:cNvPr>
              <p:cNvSpPr/>
              <p:nvPr/>
            </p:nvSpPr>
            <p:spPr>
              <a:xfrm flipV="1">
                <a:off x="7819665" y="-479703"/>
                <a:ext cx="108000" cy="108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cxnSp>
            <p:nvCxnSpPr>
              <p:cNvPr id="30" name="Straight Connector 29">
                <a:extLst>
                  <a:ext uri="{FF2B5EF4-FFF2-40B4-BE49-F238E27FC236}">
                    <a16:creationId xmlns="" xmlns:a16="http://schemas.microsoft.com/office/drawing/2014/main" id="{A964AC5A-56F7-7B44-B79B-EC5C6B419C90}"/>
                  </a:ext>
                </a:extLst>
              </p:cNvPr>
              <p:cNvCxnSpPr/>
              <p:nvPr/>
            </p:nvCxnSpPr>
            <p:spPr>
              <a:xfrm>
                <a:off x="7765665" y="-425703"/>
                <a:ext cx="21600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 xmlns:a16="http://schemas.microsoft.com/office/drawing/2014/main" id="{B972E598-843A-5642-B192-B9F837FAD753}"/>
                </a:ext>
              </a:extLst>
            </p:cNvPr>
            <p:cNvGrpSpPr/>
            <p:nvPr/>
          </p:nvGrpSpPr>
          <p:grpSpPr>
            <a:xfrm>
              <a:off x="7280720" y="2964609"/>
              <a:ext cx="216000" cy="100800"/>
              <a:chOff x="7765665" y="-260082"/>
              <a:chExt cx="216000" cy="100800"/>
            </a:xfrm>
          </p:grpSpPr>
          <p:cxnSp>
            <p:nvCxnSpPr>
              <p:cNvPr id="27" name="Straight Connector 26">
                <a:extLst>
                  <a:ext uri="{FF2B5EF4-FFF2-40B4-BE49-F238E27FC236}">
                    <a16:creationId xmlns="" xmlns:a16="http://schemas.microsoft.com/office/drawing/2014/main" id="{86734727-CE96-2540-8058-5F8BA3C10FFB}"/>
                  </a:ext>
                </a:extLst>
              </p:cNvPr>
              <p:cNvCxnSpPr/>
              <p:nvPr/>
            </p:nvCxnSpPr>
            <p:spPr>
              <a:xfrm>
                <a:off x="7765665" y="-208463"/>
                <a:ext cx="216000" cy="0"/>
              </a:xfrm>
              <a:prstGeom prst="line">
                <a:avLst/>
              </a:prstGeom>
              <a:solidFill>
                <a:schemeClr val="accent4">
                  <a:lumMod val="10000"/>
                  <a:lumOff val="90000"/>
                </a:schemeClr>
              </a:solidFill>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8" name="Diamond 60">
                <a:extLst>
                  <a:ext uri="{FF2B5EF4-FFF2-40B4-BE49-F238E27FC236}">
                    <a16:creationId xmlns="" xmlns:a16="http://schemas.microsoft.com/office/drawing/2014/main" id="{64508B6E-DC51-DA4A-9E31-D8E803D1DC66}"/>
                  </a:ext>
                </a:extLst>
              </p:cNvPr>
              <p:cNvSpPr/>
              <p:nvPr/>
            </p:nvSpPr>
            <p:spPr>
              <a:xfrm>
                <a:off x="7823265" y="-260082"/>
                <a:ext cx="100800" cy="100800"/>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sp>
          <p:nvSpPr>
            <p:cNvPr id="22" name="TextBox 10">
              <a:extLst>
                <a:ext uri="{FF2B5EF4-FFF2-40B4-BE49-F238E27FC236}">
                  <a16:creationId xmlns="" xmlns:a16="http://schemas.microsoft.com/office/drawing/2014/main" id="{D5075773-9B60-DA41-9E71-C1BC56E0232A}"/>
                </a:ext>
              </a:extLst>
            </p:cNvPr>
            <p:cNvSpPr txBox="1"/>
            <p:nvPr/>
          </p:nvSpPr>
          <p:spPr>
            <a:xfrm>
              <a:off x="7573683" y="2170956"/>
              <a:ext cx="1969639"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North America (0.637–1.260)</a:t>
              </a:r>
            </a:p>
          </p:txBody>
        </p:sp>
        <p:sp>
          <p:nvSpPr>
            <p:cNvPr id="23" name="TextBox 10">
              <a:extLst>
                <a:ext uri="{FF2B5EF4-FFF2-40B4-BE49-F238E27FC236}">
                  <a16:creationId xmlns="" xmlns:a16="http://schemas.microsoft.com/office/drawing/2014/main" id="{5A1DC879-B7E2-424F-80A2-901CB2ACD7CD}"/>
                </a:ext>
              </a:extLst>
            </p:cNvPr>
            <p:cNvSpPr txBox="1"/>
            <p:nvPr/>
          </p:nvSpPr>
          <p:spPr>
            <a:xfrm>
              <a:off x="7573683" y="2359191"/>
              <a:ext cx="1490791"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Europe (0.532–0.825)</a:t>
              </a:r>
            </a:p>
          </p:txBody>
        </p:sp>
        <p:sp>
          <p:nvSpPr>
            <p:cNvPr id="24" name="TextBox 10">
              <a:extLst>
                <a:ext uri="{FF2B5EF4-FFF2-40B4-BE49-F238E27FC236}">
                  <a16:creationId xmlns="" xmlns:a16="http://schemas.microsoft.com/office/drawing/2014/main" id="{3B6D8B81-B798-B241-BCBC-9BCB62C720CE}"/>
                </a:ext>
              </a:extLst>
            </p:cNvPr>
            <p:cNvSpPr txBox="1"/>
            <p:nvPr/>
          </p:nvSpPr>
          <p:spPr>
            <a:xfrm>
              <a:off x="7573683" y="2547426"/>
              <a:ext cx="2718241"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Latin America, Caribbean (0.373–0.903)</a:t>
              </a:r>
            </a:p>
          </p:txBody>
        </p:sp>
        <p:sp>
          <p:nvSpPr>
            <p:cNvPr id="25" name="TextBox 10">
              <a:extLst>
                <a:ext uri="{FF2B5EF4-FFF2-40B4-BE49-F238E27FC236}">
                  <a16:creationId xmlns="" xmlns:a16="http://schemas.microsoft.com/office/drawing/2014/main" id="{004A12BD-44F4-684E-8BCA-A376EAFD9735}"/>
                </a:ext>
              </a:extLst>
            </p:cNvPr>
            <p:cNvSpPr txBox="1"/>
            <p:nvPr/>
          </p:nvSpPr>
          <p:spPr>
            <a:xfrm>
              <a:off x="7573684" y="2735661"/>
              <a:ext cx="1389802"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Africa (0.083–0.236)</a:t>
              </a:r>
            </a:p>
          </p:txBody>
        </p:sp>
        <p:sp>
          <p:nvSpPr>
            <p:cNvPr id="26" name="TextBox 10">
              <a:extLst>
                <a:ext uri="{FF2B5EF4-FFF2-40B4-BE49-F238E27FC236}">
                  <a16:creationId xmlns="" xmlns:a16="http://schemas.microsoft.com/office/drawing/2014/main" id="{A2B60B09-B9E7-9D4C-AC2C-8781806BAE89}"/>
                </a:ext>
              </a:extLst>
            </p:cNvPr>
            <p:cNvSpPr txBox="1"/>
            <p:nvPr/>
          </p:nvSpPr>
          <p:spPr>
            <a:xfrm>
              <a:off x="7573684" y="2923896"/>
              <a:ext cx="1567734"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spcBef>
                  <a:spcPts val="450"/>
                </a:spcBef>
                <a:defRPr/>
              </a:pPr>
              <a:r>
                <a:rPr lang="en-US" sz="1200" dirty="0">
                  <a:solidFill>
                    <a:srgbClr val="000000"/>
                  </a:solidFill>
                </a:rPr>
                <a:t>Oceania (0.025–0.053)</a:t>
              </a:r>
            </a:p>
          </p:txBody>
        </p:sp>
      </p:grpSp>
      <p:grpSp>
        <p:nvGrpSpPr>
          <p:cNvPr id="39" name="Group 38">
            <a:extLst>
              <a:ext uri="{FF2B5EF4-FFF2-40B4-BE49-F238E27FC236}">
                <a16:creationId xmlns="" xmlns:a16="http://schemas.microsoft.com/office/drawing/2014/main" id="{5003A854-25A1-884E-8F30-BFF0C6CF3DE3}"/>
              </a:ext>
            </a:extLst>
          </p:cNvPr>
          <p:cNvGrpSpPr/>
          <p:nvPr/>
        </p:nvGrpSpPr>
        <p:grpSpPr>
          <a:xfrm>
            <a:off x="308077" y="1827643"/>
            <a:ext cx="5764368" cy="3800118"/>
            <a:chOff x="6354499" y="1785572"/>
            <a:chExt cx="5468359" cy="3800118"/>
          </a:xfrm>
        </p:grpSpPr>
        <p:cxnSp>
          <p:nvCxnSpPr>
            <p:cNvPr id="40" name="Straight Connector 39">
              <a:extLst>
                <a:ext uri="{FF2B5EF4-FFF2-40B4-BE49-F238E27FC236}">
                  <a16:creationId xmlns="" xmlns:a16="http://schemas.microsoft.com/office/drawing/2014/main" id="{DAFF983B-5E42-9A4B-8931-14D8F4AD96A2}"/>
                </a:ext>
              </a:extLst>
            </p:cNvPr>
            <p:cNvCxnSpPr/>
            <p:nvPr/>
          </p:nvCxnSpPr>
          <p:spPr bwMode="auto">
            <a:xfrm rot="5400000">
              <a:off x="7056488" y="5079488"/>
              <a:ext cx="720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1" name="Straight Connector 40">
              <a:extLst>
                <a:ext uri="{FF2B5EF4-FFF2-40B4-BE49-F238E27FC236}">
                  <a16:creationId xmlns="" xmlns:a16="http://schemas.microsoft.com/office/drawing/2014/main" id="{EA57816A-7EFD-3A44-B12E-26C7A1021B04}"/>
                </a:ext>
              </a:extLst>
            </p:cNvPr>
            <p:cNvCxnSpPr/>
            <p:nvPr/>
          </p:nvCxnSpPr>
          <p:spPr bwMode="auto">
            <a:xfrm>
              <a:off x="7021283" y="5042973"/>
              <a:ext cx="720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2" name="Straight Connector 41">
              <a:extLst>
                <a:ext uri="{FF2B5EF4-FFF2-40B4-BE49-F238E27FC236}">
                  <a16:creationId xmlns="" xmlns:a16="http://schemas.microsoft.com/office/drawing/2014/main" id="{9D81A0FE-BA3C-034A-8F6D-A559B5824BC3}"/>
                </a:ext>
              </a:extLst>
            </p:cNvPr>
            <p:cNvCxnSpPr/>
            <p:nvPr/>
          </p:nvCxnSpPr>
          <p:spPr bwMode="auto">
            <a:xfrm rot="5400000">
              <a:off x="5506226" y="3457352"/>
              <a:ext cx="31716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3" name="Straight Connector 42">
              <a:extLst>
                <a:ext uri="{FF2B5EF4-FFF2-40B4-BE49-F238E27FC236}">
                  <a16:creationId xmlns="" xmlns:a16="http://schemas.microsoft.com/office/drawing/2014/main" id="{2783B90D-B500-B84F-8295-5FD0DA61206C}"/>
                </a:ext>
              </a:extLst>
            </p:cNvPr>
            <p:cNvCxnSpPr/>
            <p:nvPr/>
          </p:nvCxnSpPr>
          <p:spPr bwMode="auto">
            <a:xfrm>
              <a:off x="7091831" y="5042618"/>
              <a:ext cx="4572858"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grpSp>
          <p:nvGrpSpPr>
            <p:cNvPr id="44" name="Group 43">
              <a:extLst>
                <a:ext uri="{FF2B5EF4-FFF2-40B4-BE49-F238E27FC236}">
                  <a16:creationId xmlns="" xmlns:a16="http://schemas.microsoft.com/office/drawing/2014/main" id="{5EB647BA-A68C-0B42-A730-FE60B0EE9530}"/>
                </a:ext>
              </a:extLst>
            </p:cNvPr>
            <p:cNvGrpSpPr/>
            <p:nvPr/>
          </p:nvGrpSpPr>
          <p:grpSpPr>
            <a:xfrm>
              <a:off x="6354499" y="1785572"/>
              <a:ext cx="5468359" cy="3800118"/>
              <a:chOff x="6064750" y="1546590"/>
              <a:chExt cx="5439905" cy="4713723"/>
            </a:xfrm>
          </p:grpSpPr>
          <p:sp>
            <p:nvSpPr>
              <p:cNvPr id="45" name="TextBox 61">
                <a:extLst>
                  <a:ext uri="{FF2B5EF4-FFF2-40B4-BE49-F238E27FC236}">
                    <a16:creationId xmlns="" xmlns:a16="http://schemas.microsoft.com/office/drawing/2014/main" id="{E6A54041-504F-3544-8B21-41B1147F857E}"/>
                  </a:ext>
                </a:extLst>
              </p:cNvPr>
              <p:cNvSpPr txBox="1"/>
              <p:nvPr/>
            </p:nvSpPr>
            <p:spPr>
              <a:xfrm>
                <a:off x="8893638" y="5993073"/>
                <a:ext cx="358286" cy="26724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400" b="1" dirty="0">
                    <a:solidFill>
                      <a:srgbClr val="000000"/>
                    </a:solidFill>
                  </a:rPr>
                  <a:t>Year</a:t>
                </a:r>
              </a:p>
            </p:txBody>
          </p:sp>
          <p:sp>
            <p:nvSpPr>
              <p:cNvPr id="46" name="TextBox 9">
                <a:extLst>
                  <a:ext uri="{FF2B5EF4-FFF2-40B4-BE49-F238E27FC236}">
                    <a16:creationId xmlns="" xmlns:a16="http://schemas.microsoft.com/office/drawing/2014/main" id="{AFBFF913-192C-2D44-99E4-3B8CE420F5C1}"/>
                  </a:ext>
                </a:extLst>
              </p:cNvPr>
              <p:cNvSpPr txBox="1"/>
              <p:nvPr/>
            </p:nvSpPr>
            <p:spPr>
              <a:xfrm rot="16200000">
                <a:off x="4479511" y="3413999"/>
                <a:ext cx="3577112" cy="406633"/>
              </a:xfrm>
              <a:prstGeom prst="rect">
                <a:avLst/>
              </a:prstGeom>
              <a:noFill/>
            </p:spPr>
            <p:txBody>
              <a:bodyPr wrap="none" lIns="0" tIns="0" rIns="0" b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400" b="1" dirty="0">
                    <a:solidFill>
                      <a:srgbClr val="000000"/>
                    </a:solidFill>
                  </a:rPr>
                  <a:t>Number of patients receiving KRT</a:t>
                </a:r>
                <a:br>
                  <a:rPr lang="en-US" sz="1400" b="1" dirty="0">
                    <a:solidFill>
                      <a:srgbClr val="000000"/>
                    </a:solidFill>
                  </a:rPr>
                </a:br>
                <a:r>
                  <a:rPr lang="en-US" sz="1400" b="1" dirty="0">
                    <a:solidFill>
                      <a:srgbClr val="000000"/>
                    </a:solidFill>
                  </a:rPr>
                  <a:t>(millions)</a:t>
                </a:r>
              </a:p>
            </p:txBody>
          </p:sp>
          <p:grpSp>
            <p:nvGrpSpPr>
              <p:cNvPr id="47" name="Group 46">
                <a:extLst>
                  <a:ext uri="{FF2B5EF4-FFF2-40B4-BE49-F238E27FC236}">
                    <a16:creationId xmlns="" xmlns:a16="http://schemas.microsoft.com/office/drawing/2014/main" id="{95E290A9-86B1-AE47-92FE-0E0C0C4ED990}"/>
                  </a:ext>
                </a:extLst>
              </p:cNvPr>
              <p:cNvGrpSpPr/>
              <p:nvPr/>
            </p:nvGrpSpPr>
            <p:grpSpPr>
              <a:xfrm>
                <a:off x="6497337" y="1546590"/>
                <a:ext cx="5007318" cy="4367774"/>
                <a:chOff x="6497337" y="1546590"/>
                <a:chExt cx="5007318" cy="4367774"/>
              </a:xfrm>
            </p:grpSpPr>
            <p:grpSp>
              <p:nvGrpSpPr>
                <p:cNvPr id="90" name="Group 89">
                  <a:extLst>
                    <a:ext uri="{FF2B5EF4-FFF2-40B4-BE49-F238E27FC236}">
                      <a16:creationId xmlns="" xmlns:a16="http://schemas.microsoft.com/office/drawing/2014/main" id="{02714E7C-B63F-D649-99E3-F8F5F6002A5C}"/>
                    </a:ext>
                  </a:extLst>
                </p:cNvPr>
                <p:cNvGrpSpPr/>
                <p:nvPr/>
              </p:nvGrpSpPr>
              <p:grpSpPr>
                <a:xfrm>
                  <a:off x="7934857" y="5587765"/>
                  <a:ext cx="3407866" cy="89319"/>
                  <a:chOff x="7934857" y="5581466"/>
                  <a:chExt cx="3407866" cy="94019"/>
                </a:xfrm>
              </p:grpSpPr>
              <p:cxnSp>
                <p:nvCxnSpPr>
                  <p:cNvPr id="107" name="Straight Connector 106">
                    <a:extLst>
                      <a:ext uri="{FF2B5EF4-FFF2-40B4-BE49-F238E27FC236}">
                        <a16:creationId xmlns="" xmlns:a16="http://schemas.microsoft.com/office/drawing/2014/main" id="{C7D4B34B-FE25-AC40-AAC2-1E637C5C66DB}"/>
                      </a:ext>
                    </a:extLst>
                  </p:cNvPr>
                  <p:cNvCxnSpPr/>
                  <p:nvPr/>
                </p:nvCxnSpPr>
                <p:spPr bwMode="auto">
                  <a:xfrm rot="5400000">
                    <a:off x="7887852" y="5628471"/>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08" name="Straight Connector 107">
                    <a:extLst>
                      <a:ext uri="{FF2B5EF4-FFF2-40B4-BE49-F238E27FC236}">
                        <a16:creationId xmlns="" xmlns:a16="http://schemas.microsoft.com/office/drawing/2014/main" id="{648DDE8B-F1FC-534B-BE5B-7B7C405BCC02}"/>
                      </a:ext>
                    </a:extLst>
                  </p:cNvPr>
                  <p:cNvCxnSpPr/>
                  <p:nvPr/>
                </p:nvCxnSpPr>
                <p:spPr bwMode="auto">
                  <a:xfrm rot="5400000">
                    <a:off x="9023808"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09" name="Straight Connector 108">
                    <a:extLst>
                      <a:ext uri="{FF2B5EF4-FFF2-40B4-BE49-F238E27FC236}">
                        <a16:creationId xmlns="" xmlns:a16="http://schemas.microsoft.com/office/drawing/2014/main" id="{6A7AAA82-AF63-3F47-B368-397923917013}"/>
                      </a:ext>
                    </a:extLst>
                  </p:cNvPr>
                  <p:cNvCxnSpPr/>
                  <p:nvPr/>
                </p:nvCxnSpPr>
                <p:spPr bwMode="auto">
                  <a:xfrm rot="5400000">
                    <a:off x="10159763"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10" name="Straight Connector 109">
                    <a:extLst>
                      <a:ext uri="{FF2B5EF4-FFF2-40B4-BE49-F238E27FC236}">
                        <a16:creationId xmlns="" xmlns:a16="http://schemas.microsoft.com/office/drawing/2014/main" id="{CA92FE65-007F-724A-B183-E60AEA977332}"/>
                      </a:ext>
                    </a:extLst>
                  </p:cNvPr>
                  <p:cNvCxnSpPr/>
                  <p:nvPr/>
                </p:nvCxnSpPr>
                <p:spPr bwMode="auto">
                  <a:xfrm rot="5400000">
                    <a:off x="11295718"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grpSp>
            <p:grpSp>
              <p:nvGrpSpPr>
                <p:cNvPr id="91" name="Group 90">
                  <a:extLst>
                    <a:ext uri="{FF2B5EF4-FFF2-40B4-BE49-F238E27FC236}">
                      <a16:creationId xmlns="" xmlns:a16="http://schemas.microsoft.com/office/drawing/2014/main" id="{2D00C4DE-4ABE-4E4D-BAC1-0110125EA6BA}"/>
                    </a:ext>
                  </a:extLst>
                </p:cNvPr>
                <p:cNvGrpSpPr/>
                <p:nvPr/>
              </p:nvGrpSpPr>
              <p:grpSpPr>
                <a:xfrm>
                  <a:off x="6497337" y="1546590"/>
                  <a:ext cx="5007318" cy="4367774"/>
                  <a:chOff x="6497337" y="1546590"/>
                  <a:chExt cx="5007318" cy="4367774"/>
                </a:xfrm>
              </p:grpSpPr>
              <p:sp>
                <p:nvSpPr>
                  <p:cNvPr id="92" name="TextBox 91">
                    <a:extLst>
                      <a:ext uri="{FF2B5EF4-FFF2-40B4-BE49-F238E27FC236}">
                        <a16:creationId xmlns="" xmlns:a16="http://schemas.microsoft.com/office/drawing/2014/main" id="{F4F234A3-78C9-174F-9C5F-FE099A0D4F50}"/>
                      </a:ext>
                    </a:extLst>
                  </p:cNvPr>
                  <p:cNvSpPr txBox="1"/>
                  <p:nvPr/>
                </p:nvSpPr>
                <p:spPr>
                  <a:xfrm>
                    <a:off x="6618368" y="5474127"/>
                    <a:ext cx="80177" cy="229062"/>
                  </a:xfrm>
                  <a:prstGeom prst="rect">
                    <a:avLst/>
                  </a:prstGeom>
                  <a:noFill/>
                  <a:ln w="12700">
                    <a:noFill/>
                  </a:ln>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sz="1200" dirty="0">
                        <a:solidFill>
                          <a:srgbClr val="000000"/>
                        </a:solidFill>
                      </a:rPr>
                      <a:t>0</a:t>
                    </a:r>
                  </a:p>
                </p:txBody>
              </p:sp>
              <p:grpSp>
                <p:nvGrpSpPr>
                  <p:cNvPr id="93" name="Group 92">
                    <a:extLst>
                      <a:ext uri="{FF2B5EF4-FFF2-40B4-BE49-F238E27FC236}">
                        <a16:creationId xmlns="" xmlns:a16="http://schemas.microsoft.com/office/drawing/2014/main" id="{DB725EE4-D856-B940-AFB3-71E25EE28DB9}"/>
                      </a:ext>
                    </a:extLst>
                  </p:cNvPr>
                  <p:cNvGrpSpPr/>
                  <p:nvPr/>
                </p:nvGrpSpPr>
                <p:grpSpPr>
                  <a:xfrm>
                    <a:off x="6497355" y="4164947"/>
                    <a:ext cx="301086" cy="229063"/>
                    <a:chOff x="6497355" y="4164947"/>
                    <a:chExt cx="301086" cy="229063"/>
                  </a:xfrm>
                </p:grpSpPr>
                <p:sp>
                  <p:nvSpPr>
                    <p:cNvPr id="105" name="TextBox 104">
                      <a:extLst>
                        <a:ext uri="{FF2B5EF4-FFF2-40B4-BE49-F238E27FC236}">
                          <a16:creationId xmlns="" xmlns:a16="http://schemas.microsoft.com/office/drawing/2014/main" id="{74619361-A35E-674C-A09B-63F41B608F30}"/>
                        </a:ext>
                      </a:extLst>
                    </p:cNvPr>
                    <p:cNvSpPr txBox="1"/>
                    <p:nvPr/>
                  </p:nvSpPr>
                  <p:spPr>
                    <a:xfrm>
                      <a:off x="6497355" y="4164947"/>
                      <a:ext cx="201198" cy="229063"/>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sz="1200" dirty="0">
                          <a:solidFill>
                            <a:srgbClr val="000000"/>
                          </a:solidFill>
                        </a:rPr>
                        <a:t>1.0</a:t>
                      </a:r>
                    </a:p>
                  </p:txBody>
                </p:sp>
                <p:cxnSp>
                  <p:nvCxnSpPr>
                    <p:cNvPr id="106" name="Straight Connector 105">
                      <a:extLst>
                        <a:ext uri="{FF2B5EF4-FFF2-40B4-BE49-F238E27FC236}">
                          <a16:creationId xmlns="" xmlns:a16="http://schemas.microsoft.com/office/drawing/2014/main" id="{7089936F-739E-1341-970F-02DB7A6D81C1}"/>
                        </a:ext>
                      </a:extLst>
                    </p:cNvPr>
                    <p:cNvCxnSpPr/>
                    <p:nvPr/>
                  </p:nvCxnSpPr>
                  <p:spPr>
                    <a:xfrm>
                      <a:off x="6730494" y="4277792"/>
                      <a:ext cx="67947"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94" name="TextBox 11">
                    <a:extLst>
                      <a:ext uri="{FF2B5EF4-FFF2-40B4-BE49-F238E27FC236}">
                        <a16:creationId xmlns="" xmlns:a16="http://schemas.microsoft.com/office/drawing/2014/main" id="{C746B926-19D7-BD42-904B-EE282F3EF0E2}"/>
                      </a:ext>
                    </a:extLst>
                  </p:cNvPr>
                  <p:cNvSpPr txBox="1"/>
                  <p:nvPr/>
                </p:nvSpPr>
                <p:spPr>
                  <a:xfrm>
                    <a:off x="6639774"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200" dirty="0">
                        <a:solidFill>
                          <a:srgbClr val="000000"/>
                        </a:solidFill>
                      </a:rPr>
                      <a:t>2010</a:t>
                    </a:r>
                  </a:p>
                </p:txBody>
              </p:sp>
              <p:sp>
                <p:nvSpPr>
                  <p:cNvPr id="95" name="TextBox 12">
                    <a:extLst>
                      <a:ext uri="{FF2B5EF4-FFF2-40B4-BE49-F238E27FC236}">
                        <a16:creationId xmlns="" xmlns:a16="http://schemas.microsoft.com/office/drawing/2014/main" id="{7DFCF343-8FB0-B04F-B390-682909868739}"/>
                      </a:ext>
                    </a:extLst>
                  </p:cNvPr>
                  <p:cNvSpPr txBox="1"/>
                  <p:nvPr/>
                </p:nvSpPr>
                <p:spPr>
                  <a:xfrm>
                    <a:off x="7775818"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200" dirty="0">
                        <a:solidFill>
                          <a:srgbClr val="000000"/>
                        </a:solidFill>
                      </a:rPr>
                      <a:t>2015</a:t>
                    </a:r>
                  </a:p>
                </p:txBody>
              </p:sp>
              <p:sp>
                <p:nvSpPr>
                  <p:cNvPr id="96" name="TextBox 13">
                    <a:extLst>
                      <a:ext uri="{FF2B5EF4-FFF2-40B4-BE49-F238E27FC236}">
                        <a16:creationId xmlns="" xmlns:a16="http://schemas.microsoft.com/office/drawing/2014/main" id="{53A8813C-10A0-8448-920A-408D3E8E3196}"/>
                      </a:ext>
                    </a:extLst>
                  </p:cNvPr>
                  <p:cNvSpPr txBox="1"/>
                  <p:nvPr/>
                </p:nvSpPr>
                <p:spPr>
                  <a:xfrm>
                    <a:off x="8911868"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200" dirty="0">
                        <a:solidFill>
                          <a:srgbClr val="000000"/>
                        </a:solidFill>
                      </a:rPr>
                      <a:t>2020</a:t>
                    </a:r>
                  </a:p>
                </p:txBody>
              </p:sp>
              <p:sp>
                <p:nvSpPr>
                  <p:cNvPr id="97" name="TextBox 14">
                    <a:extLst>
                      <a:ext uri="{FF2B5EF4-FFF2-40B4-BE49-F238E27FC236}">
                        <a16:creationId xmlns="" xmlns:a16="http://schemas.microsoft.com/office/drawing/2014/main" id="{4E78A018-7423-6E44-A98A-219C4DBF2DF4}"/>
                      </a:ext>
                    </a:extLst>
                  </p:cNvPr>
                  <p:cNvSpPr txBox="1"/>
                  <p:nvPr/>
                </p:nvSpPr>
                <p:spPr>
                  <a:xfrm>
                    <a:off x="10047910"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200" dirty="0">
                        <a:solidFill>
                          <a:srgbClr val="000000"/>
                        </a:solidFill>
                      </a:rPr>
                      <a:t>2025</a:t>
                    </a:r>
                  </a:p>
                </p:txBody>
              </p:sp>
              <p:sp>
                <p:nvSpPr>
                  <p:cNvPr id="98" name="TextBox 15">
                    <a:extLst>
                      <a:ext uri="{FF2B5EF4-FFF2-40B4-BE49-F238E27FC236}">
                        <a16:creationId xmlns="" xmlns:a16="http://schemas.microsoft.com/office/drawing/2014/main" id="{8462C753-4ED0-A044-822E-C69D796413EE}"/>
                      </a:ext>
                    </a:extLst>
                  </p:cNvPr>
                  <p:cNvSpPr txBox="1"/>
                  <p:nvPr/>
                </p:nvSpPr>
                <p:spPr>
                  <a:xfrm>
                    <a:off x="11183947"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a:defRPr/>
                    </a:pPr>
                    <a:r>
                      <a:rPr lang="en-US" sz="1200" dirty="0">
                        <a:solidFill>
                          <a:srgbClr val="000000"/>
                        </a:solidFill>
                      </a:rPr>
                      <a:t>2030</a:t>
                    </a:r>
                  </a:p>
                </p:txBody>
              </p:sp>
              <p:grpSp>
                <p:nvGrpSpPr>
                  <p:cNvPr id="99" name="Group 98">
                    <a:extLst>
                      <a:ext uri="{FF2B5EF4-FFF2-40B4-BE49-F238E27FC236}">
                        <a16:creationId xmlns="" xmlns:a16="http://schemas.microsoft.com/office/drawing/2014/main" id="{DEFC4845-DEF5-DC4A-97C6-6235A967BA0B}"/>
                      </a:ext>
                    </a:extLst>
                  </p:cNvPr>
                  <p:cNvGrpSpPr/>
                  <p:nvPr/>
                </p:nvGrpSpPr>
                <p:grpSpPr>
                  <a:xfrm>
                    <a:off x="6497337" y="1546590"/>
                    <a:ext cx="301094" cy="229063"/>
                    <a:chOff x="1118615" y="1517122"/>
                    <a:chExt cx="318306" cy="229553"/>
                  </a:xfrm>
                </p:grpSpPr>
                <p:sp>
                  <p:nvSpPr>
                    <p:cNvPr id="103" name="TextBox 102">
                      <a:extLst>
                        <a:ext uri="{FF2B5EF4-FFF2-40B4-BE49-F238E27FC236}">
                          <a16:creationId xmlns="" xmlns:a16="http://schemas.microsoft.com/office/drawing/2014/main" id="{BF2A5955-DBD3-0943-9D1E-5911443488FA}"/>
                        </a:ext>
                      </a:extLst>
                    </p:cNvPr>
                    <p:cNvSpPr txBox="1"/>
                    <p:nvPr/>
                  </p:nvSpPr>
                  <p:spPr>
                    <a:xfrm>
                      <a:off x="1118615" y="1517122"/>
                      <a:ext cx="212700" cy="229553"/>
                    </a:xfrm>
                    <a:prstGeom prst="rect">
                      <a:avLst/>
                    </a:prstGeom>
                    <a:noFill/>
                    <a:ln>
                      <a:noFill/>
                    </a:ln>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sz="1200" dirty="0">
                          <a:solidFill>
                            <a:srgbClr val="000000"/>
                          </a:solidFill>
                        </a:rPr>
                        <a:t>3.0</a:t>
                      </a:r>
                    </a:p>
                  </p:txBody>
                </p:sp>
                <p:cxnSp>
                  <p:nvCxnSpPr>
                    <p:cNvPr id="104" name="Straight Connector 103">
                      <a:extLst>
                        <a:ext uri="{FF2B5EF4-FFF2-40B4-BE49-F238E27FC236}">
                          <a16:creationId xmlns="" xmlns:a16="http://schemas.microsoft.com/office/drawing/2014/main" id="{791795F7-8DF6-F54C-93B7-253F95D2F269}"/>
                        </a:ext>
                      </a:extLst>
                    </p:cNvPr>
                    <p:cNvCxnSpPr/>
                    <p:nvPr/>
                  </p:nvCxnSpPr>
                  <p:spPr>
                    <a:xfrm>
                      <a:off x="1365090" y="1629912"/>
                      <a:ext cx="71831"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 xmlns:a16="http://schemas.microsoft.com/office/drawing/2014/main" id="{17933AA2-D8C5-AB4E-AFAC-BC8BFF2CA478}"/>
                      </a:ext>
                    </a:extLst>
                  </p:cNvPr>
                  <p:cNvGrpSpPr/>
                  <p:nvPr/>
                </p:nvGrpSpPr>
                <p:grpSpPr>
                  <a:xfrm>
                    <a:off x="6497355" y="2855769"/>
                    <a:ext cx="301086" cy="229063"/>
                    <a:chOff x="6497355" y="2855769"/>
                    <a:chExt cx="301086" cy="229063"/>
                  </a:xfrm>
                </p:grpSpPr>
                <p:sp>
                  <p:nvSpPr>
                    <p:cNvPr id="101" name="TextBox 100">
                      <a:extLst>
                        <a:ext uri="{FF2B5EF4-FFF2-40B4-BE49-F238E27FC236}">
                          <a16:creationId xmlns="" xmlns:a16="http://schemas.microsoft.com/office/drawing/2014/main" id="{D130C8A7-ABA3-1842-867A-DBD5BFA566DB}"/>
                        </a:ext>
                      </a:extLst>
                    </p:cNvPr>
                    <p:cNvSpPr txBox="1"/>
                    <p:nvPr/>
                  </p:nvSpPr>
                  <p:spPr>
                    <a:xfrm>
                      <a:off x="6497355" y="2855769"/>
                      <a:ext cx="201198" cy="229063"/>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sz="1200" dirty="0">
                          <a:solidFill>
                            <a:srgbClr val="000000"/>
                          </a:solidFill>
                        </a:rPr>
                        <a:t>2.0</a:t>
                      </a:r>
                    </a:p>
                  </p:txBody>
                </p:sp>
                <p:cxnSp>
                  <p:nvCxnSpPr>
                    <p:cNvPr id="102" name="Straight Connector 101">
                      <a:extLst>
                        <a:ext uri="{FF2B5EF4-FFF2-40B4-BE49-F238E27FC236}">
                          <a16:creationId xmlns="" xmlns:a16="http://schemas.microsoft.com/office/drawing/2014/main" id="{F81676E5-9CC8-1245-BC81-499ACEAB7E4E}"/>
                        </a:ext>
                      </a:extLst>
                    </p:cNvPr>
                    <p:cNvCxnSpPr/>
                    <p:nvPr/>
                  </p:nvCxnSpPr>
                  <p:spPr>
                    <a:xfrm>
                      <a:off x="6730494" y="2968466"/>
                      <a:ext cx="67947"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grpSp>
          </p:grpSp>
          <p:grpSp>
            <p:nvGrpSpPr>
              <p:cNvPr id="48" name="Group 47">
                <a:extLst>
                  <a:ext uri="{FF2B5EF4-FFF2-40B4-BE49-F238E27FC236}">
                    <a16:creationId xmlns="" xmlns:a16="http://schemas.microsoft.com/office/drawing/2014/main" id="{3FA8A73E-2A90-0442-AB78-897B06408F7F}"/>
                  </a:ext>
                </a:extLst>
              </p:cNvPr>
              <p:cNvGrpSpPr/>
              <p:nvPr/>
            </p:nvGrpSpPr>
            <p:grpSpPr>
              <a:xfrm>
                <a:off x="6749164" y="3895856"/>
                <a:ext cx="4646097" cy="934023"/>
                <a:chOff x="6749164" y="3895856"/>
                <a:chExt cx="4646097" cy="934023"/>
              </a:xfrm>
            </p:grpSpPr>
            <p:sp>
              <p:nvSpPr>
                <p:cNvPr id="84" name="Rectangle 83">
                  <a:extLst>
                    <a:ext uri="{FF2B5EF4-FFF2-40B4-BE49-F238E27FC236}">
                      <a16:creationId xmlns="" xmlns:a16="http://schemas.microsoft.com/office/drawing/2014/main" id="{50128B69-6355-6949-B30D-534DB1F513F0}"/>
                    </a:ext>
                  </a:extLst>
                </p:cNvPr>
                <p:cNvSpPr/>
                <p:nvPr/>
              </p:nvSpPr>
              <p:spPr>
                <a:xfrm flipV="1">
                  <a:off x="6749164" y="4695914"/>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5" name="Rectangle 84">
                  <a:extLst>
                    <a:ext uri="{FF2B5EF4-FFF2-40B4-BE49-F238E27FC236}">
                      <a16:creationId xmlns="" xmlns:a16="http://schemas.microsoft.com/office/drawing/2014/main" id="{3C82DB50-2E4D-7141-8482-12F2C4E9B5FA}"/>
                    </a:ext>
                  </a:extLst>
                </p:cNvPr>
                <p:cNvSpPr/>
                <p:nvPr/>
              </p:nvSpPr>
              <p:spPr>
                <a:xfrm flipV="1">
                  <a:off x="7885209" y="4547294"/>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6" name="Rectangle 85">
                  <a:extLst>
                    <a:ext uri="{FF2B5EF4-FFF2-40B4-BE49-F238E27FC236}">
                      <a16:creationId xmlns="" xmlns:a16="http://schemas.microsoft.com/office/drawing/2014/main" id="{179A3590-DF29-AE4B-8C67-D182E102566B}"/>
                    </a:ext>
                  </a:extLst>
                </p:cNvPr>
                <p:cNvSpPr/>
                <p:nvPr/>
              </p:nvSpPr>
              <p:spPr>
                <a:xfrm flipV="1">
                  <a:off x="9021253" y="4365097"/>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7" name="Rectangle 86">
                  <a:extLst>
                    <a:ext uri="{FF2B5EF4-FFF2-40B4-BE49-F238E27FC236}">
                      <a16:creationId xmlns="" xmlns:a16="http://schemas.microsoft.com/office/drawing/2014/main" id="{160523AD-C880-CE4B-8DED-AF73ACB9AD91}"/>
                    </a:ext>
                  </a:extLst>
                </p:cNvPr>
                <p:cNvSpPr/>
                <p:nvPr/>
              </p:nvSpPr>
              <p:spPr>
                <a:xfrm flipV="1">
                  <a:off x="10150349" y="4137321"/>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8" name="Rectangle 87">
                  <a:extLst>
                    <a:ext uri="{FF2B5EF4-FFF2-40B4-BE49-F238E27FC236}">
                      <a16:creationId xmlns="" xmlns:a16="http://schemas.microsoft.com/office/drawing/2014/main" id="{EF4E267C-0E48-644F-9DC4-6400318126FB}"/>
                    </a:ext>
                  </a:extLst>
                </p:cNvPr>
                <p:cNvSpPr/>
                <p:nvPr/>
              </p:nvSpPr>
              <p:spPr>
                <a:xfrm flipV="1">
                  <a:off x="11293340" y="3895856"/>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9" name="Freeform 88">
                  <a:extLst>
                    <a:ext uri="{FF2B5EF4-FFF2-40B4-BE49-F238E27FC236}">
                      <a16:creationId xmlns="" xmlns:a16="http://schemas.microsoft.com/office/drawing/2014/main" id="{2168A9B5-4992-0D46-B21B-3EFD339943E9}"/>
                    </a:ext>
                  </a:extLst>
                </p:cNvPr>
                <p:cNvSpPr/>
                <p:nvPr/>
              </p:nvSpPr>
              <p:spPr>
                <a:xfrm>
                  <a:off x="6796716" y="3935993"/>
                  <a:ext cx="4547014" cy="811074"/>
                </a:xfrm>
                <a:custGeom>
                  <a:avLst/>
                  <a:gdLst>
                    <a:gd name="connsiteX0" fmla="*/ 0 w 4806950"/>
                    <a:gd name="connsiteY0" fmla="*/ 812800 h 812800"/>
                    <a:gd name="connsiteX1" fmla="*/ 1193800 w 4806950"/>
                    <a:gd name="connsiteY1" fmla="*/ 654050 h 812800"/>
                    <a:gd name="connsiteX2" fmla="*/ 2406650 w 4806950"/>
                    <a:gd name="connsiteY2" fmla="*/ 476250 h 812800"/>
                    <a:gd name="connsiteX3" fmla="*/ 3606800 w 4806950"/>
                    <a:gd name="connsiteY3" fmla="*/ 247650 h 812800"/>
                    <a:gd name="connsiteX4" fmla="*/ 4806950 w 4806950"/>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950" h="812800">
                      <a:moveTo>
                        <a:pt x="0" y="812800"/>
                      </a:moveTo>
                      <a:lnTo>
                        <a:pt x="1193800" y="654050"/>
                      </a:lnTo>
                      <a:lnTo>
                        <a:pt x="2406650" y="476250"/>
                      </a:lnTo>
                      <a:lnTo>
                        <a:pt x="3606800" y="247650"/>
                      </a:lnTo>
                      <a:lnTo>
                        <a:pt x="4806950" y="0"/>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dirty="0">
                    <a:solidFill>
                      <a:srgbClr val="000000"/>
                    </a:solidFill>
                  </a:endParaRPr>
                </a:p>
              </p:txBody>
            </p:sp>
          </p:grpSp>
          <p:grpSp>
            <p:nvGrpSpPr>
              <p:cNvPr id="49" name="Group 48">
                <a:extLst>
                  <a:ext uri="{FF2B5EF4-FFF2-40B4-BE49-F238E27FC236}">
                    <a16:creationId xmlns="" xmlns:a16="http://schemas.microsoft.com/office/drawing/2014/main" id="{AA282022-F789-7C41-AD26-0BBF9E59495B}"/>
                  </a:ext>
                </a:extLst>
              </p:cNvPr>
              <p:cNvGrpSpPr/>
              <p:nvPr/>
            </p:nvGrpSpPr>
            <p:grpSpPr>
              <a:xfrm>
                <a:off x="6749164" y="2691053"/>
                <a:ext cx="4646097" cy="1688624"/>
                <a:chOff x="6749164" y="2691053"/>
                <a:chExt cx="4646097" cy="1688624"/>
              </a:xfrm>
            </p:grpSpPr>
            <p:sp>
              <p:nvSpPr>
                <p:cNvPr id="78" name="Oval 77">
                  <a:extLst>
                    <a:ext uri="{FF2B5EF4-FFF2-40B4-BE49-F238E27FC236}">
                      <a16:creationId xmlns="" xmlns:a16="http://schemas.microsoft.com/office/drawing/2014/main" id="{FB6D0663-A4FC-9341-A74A-16A67A5AC920}"/>
                    </a:ext>
                  </a:extLst>
                </p:cNvPr>
                <p:cNvSpPr/>
                <p:nvPr/>
              </p:nvSpPr>
              <p:spPr>
                <a:xfrm flipV="1">
                  <a:off x="11293340" y="2691053"/>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9" name="Oval 78">
                  <a:extLst>
                    <a:ext uri="{FF2B5EF4-FFF2-40B4-BE49-F238E27FC236}">
                      <a16:creationId xmlns="" xmlns:a16="http://schemas.microsoft.com/office/drawing/2014/main" id="{0B147787-4AEC-3649-9934-22A571901B86}"/>
                    </a:ext>
                  </a:extLst>
                </p:cNvPr>
                <p:cNvSpPr/>
                <p:nvPr/>
              </p:nvSpPr>
              <p:spPr>
                <a:xfrm flipV="1">
                  <a:off x="9021253" y="3599596"/>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0" name="Oval 79">
                  <a:extLst>
                    <a:ext uri="{FF2B5EF4-FFF2-40B4-BE49-F238E27FC236}">
                      <a16:creationId xmlns="" xmlns:a16="http://schemas.microsoft.com/office/drawing/2014/main" id="{06DA3022-65C1-0E43-81EA-EA3F5A5DF3F4}"/>
                    </a:ext>
                  </a:extLst>
                </p:cNvPr>
                <p:cNvSpPr/>
                <p:nvPr/>
              </p:nvSpPr>
              <p:spPr>
                <a:xfrm flipV="1">
                  <a:off x="7885209" y="3947448"/>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1" name="Oval 80">
                  <a:extLst>
                    <a:ext uri="{FF2B5EF4-FFF2-40B4-BE49-F238E27FC236}">
                      <a16:creationId xmlns="" xmlns:a16="http://schemas.microsoft.com/office/drawing/2014/main" id="{59D98D30-3948-1C43-9CDA-3F75D91EA8BF}"/>
                    </a:ext>
                  </a:extLst>
                </p:cNvPr>
                <p:cNvSpPr/>
                <p:nvPr/>
              </p:nvSpPr>
              <p:spPr>
                <a:xfrm flipV="1">
                  <a:off x="6749164" y="4245712"/>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2" name="Freeform 81">
                  <a:extLst>
                    <a:ext uri="{FF2B5EF4-FFF2-40B4-BE49-F238E27FC236}">
                      <a16:creationId xmlns="" xmlns:a16="http://schemas.microsoft.com/office/drawing/2014/main" id="{EAD013EF-A88D-244B-91CB-A5931E89D6B0}"/>
                    </a:ext>
                  </a:extLst>
                </p:cNvPr>
                <p:cNvSpPr/>
                <p:nvPr/>
              </p:nvSpPr>
              <p:spPr>
                <a:xfrm>
                  <a:off x="6802723" y="2757401"/>
                  <a:ext cx="4541007" cy="1552447"/>
                </a:xfrm>
                <a:custGeom>
                  <a:avLst/>
                  <a:gdLst>
                    <a:gd name="connsiteX0" fmla="*/ 0 w 4800600"/>
                    <a:gd name="connsiteY0" fmla="*/ 1555750 h 1555750"/>
                    <a:gd name="connsiteX1" fmla="*/ 1200150 w 4800600"/>
                    <a:gd name="connsiteY1" fmla="*/ 1257300 h 1555750"/>
                    <a:gd name="connsiteX2" fmla="*/ 2400300 w 4800600"/>
                    <a:gd name="connsiteY2" fmla="*/ 908050 h 1555750"/>
                    <a:gd name="connsiteX3" fmla="*/ 3594100 w 4800600"/>
                    <a:gd name="connsiteY3" fmla="*/ 514350 h 1555750"/>
                    <a:gd name="connsiteX4" fmla="*/ 4800600 w 4800600"/>
                    <a:gd name="connsiteY4" fmla="*/ 0 h 155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1555750">
                      <a:moveTo>
                        <a:pt x="0" y="1555750"/>
                      </a:moveTo>
                      <a:lnTo>
                        <a:pt x="1200150" y="1257300"/>
                      </a:lnTo>
                      <a:lnTo>
                        <a:pt x="2400300" y="908050"/>
                      </a:lnTo>
                      <a:lnTo>
                        <a:pt x="3594100" y="514350"/>
                      </a:lnTo>
                      <a:lnTo>
                        <a:pt x="480060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83" name="Oval 82">
                  <a:extLst>
                    <a:ext uri="{FF2B5EF4-FFF2-40B4-BE49-F238E27FC236}">
                      <a16:creationId xmlns="" xmlns:a16="http://schemas.microsoft.com/office/drawing/2014/main" id="{635BF755-C897-A04A-ACDD-CE9EDC176373}"/>
                    </a:ext>
                  </a:extLst>
                </p:cNvPr>
                <p:cNvSpPr/>
                <p:nvPr/>
              </p:nvSpPr>
              <p:spPr>
                <a:xfrm flipV="1">
                  <a:off x="10150349" y="3204696"/>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grpSp>
            <p:nvGrpSpPr>
              <p:cNvPr id="50" name="Group 49">
                <a:extLst>
                  <a:ext uri="{FF2B5EF4-FFF2-40B4-BE49-F238E27FC236}">
                    <a16:creationId xmlns="" xmlns:a16="http://schemas.microsoft.com/office/drawing/2014/main" id="{01152F98-1339-1840-A51B-C8FA26D1A894}"/>
                  </a:ext>
                </a:extLst>
              </p:cNvPr>
              <p:cNvGrpSpPr/>
              <p:nvPr/>
            </p:nvGrpSpPr>
            <p:grpSpPr>
              <a:xfrm>
                <a:off x="6749164" y="4453779"/>
                <a:ext cx="4646097" cy="498333"/>
                <a:chOff x="6749164" y="4453779"/>
                <a:chExt cx="4646097" cy="498333"/>
              </a:xfrm>
            </p:grpSpPr>
            <p:sp>
              <p:nvSpPr>
                <p:cNvPr id="72" name="Freeform 71">
                  <a:extLst>
                    <a:ext uri="{FF2B5EF4-FFF2-40B4-BE49-F238E27FC236}">
                      <a16:creationId xmlns="" xmlns:a16="http://schemas.microsoft.com/office/drawing/2014/main" id="{7FAC6ED9-0831-D241-841F-966872897454}"/>
                    </a:ext>
                  </a:extLst>
                </p:cNvPr>
                <p:cNvSpPr/>
                <p:nvPr/>
              </p:nvSpPr>
              <p:spPr>
                <a:xfrm>
                  <a:off x="6802722" y="4518952"/>
                  <a:ext cx="4535001" cy="361182"/>
                </a:xfrm>
                <a:custGeom>
                  <a:avLst/>
                  <a:gdLst>
                    <a:gd name="connsiteX0" fmla="*/ 0 w 4794250"/>
                    <a:gd name="connsiteY0" fmla="*/ 361950 h 361950"/>
                    <a:gd name="connsiteX1" fmla="*/ 1200150 w 4794250"/>
                    <a:gd name="connsiteY1" fmla="*/ 292100 h 361950"/>
                    <a:gd name="connsiteX2" fmla="*/ 2393950 w 4794250"/>
                    <a:gd name="connsiteY2" fmla="*/ 184150 h 361950"/>
                    <a:gd name="connsiteX3" fmla="*/ 3600450 w 4794250"/>
                    <a:gd name="connsiteY3" fmla="*/ 57150 h 361950"/>
                    <a:gd name="connsiteX4" fmla="*/ 4794250 w 4794250"/>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250" h="361950">
                      <a:moveTo>
                        <a:pt x="0" y="361950"/>
                      </a:moveTo>
                      <a:lnTo>
                        <a:pt x="1200150" y="292100"/>
                      </a:lnTo>
                      <a:lnTo>
                        <a:pt x="2393950" y="184150"/>
                      </a:lnTo>
                      <a:lnTo>
                        <a:pt x="3600450" y="57150"/>
                      </a:lnTo>
                      <a:lnTo>
                        <a:pt x="4794250"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3" name="Isosceles Triangle 65">
                  <a:extLst>
                    <a:ext uri="{FF2B5EF4-FFF2-40B4-BE49-F238E27FC236}">
                      <a16:creationId xmlns="" xmlns:a16="http://schemas.microsoft.com/office/drawing/2014/main" id="{1CFCE403-A251-6747-978E-B3B6016E105E}"/>
                    </a:ext>
                  </a:extLst>
                </p:cNvPr>
                <p:cNvSpPr/>
                <p:nvPr/>
              </p:nvSpPr>
              <p:spPr>
                <a:xfrm>
                  <a:off x="11293340" y="4453779"/>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4" name="Isosceles Triangle 66">
                  <a:extLst>
                    <a:ext uri="{FF2B5EF4-FFF2-40B4-BE49-F238E27FC236}">
                      <a16:creationId xmlns="" xmlns:a16="http://schemas.microsoft.com/office/drawing/2014/main" id="{FD0DABDC-3038-F24E-AEC2-37E42CA38389}"/>
                    </a:ext>
                  </a:extLst>
                </p:cNvPr>
                <p:cNvSpPr/>
                <p:nvPr/>
              </p:nvSpPr>
              <p:spPr>
                <a:xfrm>
                  <a:off x="7885209" y="4752945"/>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5" name="Isosceles Triangle 67">
                  <a:extLst>
                    <a:ext uri="{FF2B5EF4-FFF2-40B4-BE49-F238E27FC236}">
                      <a16:creationId xmlns="" xmlns:a16="http://schemas.microsoft.com/office/drawing/2014/main" id="{2390549D-12E3-CF41-BAF2-D36B3E53EA12}"/>
                    </a:ext>
                  </a:extLst>
                </p:cNvPr>
                <p:cNvSpPr/>
                <p:nvPr/>
              </p:nvSpPr>
              <p:spPr>
                <a:xfrm>
                  <a:off x="6749164" y="4818147"/>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6" name="Isosceles Triangle 68">
                  <a:extLst>
                    <a:ext uri="{FF2B5EF4-FFF2-40B4-BE49-F238E27FC236}">
                      <a16:creationId xmlns="" xmlns:a16="http://schemas.microsoft.com/office/drawing/2014/main" id="{35772465-280A-D348-934D-38604536EC39}"/>
                    </a:ext>
                  </a:extLst>
                </p:cNvPr>
                <p:cNvSpPr/>
                <p:nvPr/>
              </p:nvSpPr>
              <p:spPr>
                <a:xfrm>
                  <a:off x="10150349" y="4528672"/>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7" name="Isosceles Triangle 69">
                  <a:extLst>
                    <a:ext uri="{FF2B5EF4-FFF2-40B4-BE49-F238E27FC236}">
                      <a16:creationId xmlns="" xmlns:a16="http://schemas.microsoft.com/office/drawing/2014/main" id="{E428C734-166B-F245-8CC8-EFAD2BDD767A}"/>
                    </a:ext>
                  </a:extLst>
                </p:cNvPr>
                <p:cNvSpPr/>
                <p:nvPr/>
              </p:nvSpPr>
              <p:spPr>
                <a:xfrm>
                  <a:off x="9021253" y="4645728"/>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grpSp>
            <p:nvGrpSpPr>
              <p:cNvPr id="51" name="Group 50">
                <a:extLst>
                  <a:ext uri="{FF2B5EF4-FFF2-40B4-BE49-F238E27FC236}">
                    <a16:creationId xmlns="" xmlns:a16="http://schemas.microsoft.com/office/drawing/2014/main" id="{8B4F7208-DC1A-BD43-8A3E-9FF5999F798B}"/>
                  </a:ext>
                </a:extLst>
              </p:cNvPr>
              <p:cNvGrpSpPr/>
              <p:nvPr/>
            </p:nvGrpSpPr>
            <p:grpSpPr>
              <a:xfrm>
                <a:off x="6749164" y="4327258"/>
                <a:ext cx="4646097" cy="837924"/>
                <a:chOff x="6749164" y="4327258"/>
                <a:chExt cx="4646097" cy="837924"/>
              </a:xfrm>
            </p:grpSpPr>
            <p:sp>
              <p:nvSpPr>
                <p:cNvPr id="66" name="Freeform 65">
                  <a:extLst>
                    <a:ext uri="{FF2B5EF4-FFF2-40B4-BE49-F238E27FC236}">
                      <a16:creationId xmlns="" xmlns:a16="http://schemas.microsoft.com/office/drawing/2014/main" id="{A6510EA2-059F-A54A-8600-1B68FD533F43}"/>
                    </a:ext>
                  </a:extLst>
                </p:cNvPr>
                <p:cNvSpPr/>
                <p:nvPr/>
              </p:nvSpPr>
              <p:spPr>
                <a:xfrm>
                  <a:off x="6790710" y="4398559"/>
                  <a:ext cx="4541007" cy="684344"/>
                </a:xfrm>
                <a:custGeom>
                  <a:avLst/>
                  <a:gdLst>
                    <a:gd name="connsiteX0" fmla="*/ 0 w 4800600"/>
                    <a:gd name="connsiteY0" fmla="*/ 685800 h 685800"/>
                    <a:gd name="connsiteX1" fmla="*/ 1206500 w 4800600"/>
                    <a:gd name="connsiteY1" fmla="*/ 571500 h 685800"/>
                    <a:gd name="connsiteX2" fmla="*/ 2406650 w 4800600"/>
                    <a:gd name="connsiteY2" fmla="*/ 406400 h 685800"/>
                    <a:gd name="connsiteX3" fmla="*/ 3606800 w 4800600"/>
                    <a:gd name="connsiteY3" fmla="*/ 234950 h 685800"/>
                    <a:gd name="connsiteX4" fmla="*/ 4800600 w 4800600"/>
                    <a:gd name="connsiteY4" fmla="*/ 0 h 685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685800">
                      <a:moveTo>
                        <a:pt x="0" y="685800"/>
                      </a:moveTo>
                      <a:lnTo>
                        <a:pt x="1206500" y="571500"/>
                      </a:lnTo>
                      <a:lnTo>
                        <a:pt x="2406650" y="406400"/>
                      </a:lnTo>
                      <a:lnTo>
                        <a:pt x="3606800" y="234950"/>
                      </a:lnTo>
                      <a:lnTo>
                        <a:pt x="4800600"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7" name="Diamond 66">
                  <a:extLst>
                    <a:ext uri="{FF2B5EF4-FFF2-40B4-BE49-F238E27FC236}">
                      <a16:creationId xmlns="" xmlns:a16="http://schemas.microsoft.com/office/drawing/2014/main" id="{ECA445CA-D7EE-B141-ABCB-75D5947A6195}"/>
                    </a:ext>
                  </a:extLst>
                </p:cNvPr>
                <p:cNvSpPr/>
                <p:nvPr/>
              </p:nvSpPr>
              <p:spPr>
                <a:xfrm>
                  <a:off x="6749164" y="5031217"/>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8" name="Diamond 67">
                  <a:extLst>
                    <a:ext uri="{FF2B5EF4-FFF2-40B4-BE49-F238E27FC236}">
                      <a16:creationId xmlns="" xmlns:a16="http://schemas.microsoft.com/office/drawing/2014/main" id="{46235DDB-D0DA-2842-8ECF-9A47A01E1DF8}"/>
                    </a:ext>
                  </a:extLst>
                </p:cNvPr>
                <p:cNvSpPr/>
                <p:nvPr/>
              </p:nvSpPr>
              <p:spPr>
                <a:xfrm>
                  <a:off x="7885209" y="4906797"/>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9" name="Diamond 68">
                  <a:extLst>
                    <a:ext uri="{FF2B5EF4-FFF2-40B4-BE49-F238E27FC236}">
                      <a16:creationId xmlns="" xmlns:a16="http://schemas.microsoft.com/office/drawing/2014/main" id="{954BB95F-7CA3-2645-9B24-9267CC2C3E4E}"/>
                    </a:ext>
                  </a:extLst>
                </p:cNvPr>
                <p:cNvSpPr/>
                <p:nvPr/>
              </p:nvSpPr>
              <p:spPr>
                <a:xfrm>
                  <a:off x="9021253" y="4748190"/>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0" name="Diamond 69">
                  <a:extLst>
                    <a:ext uri="{FF2B5EF4-FFF2-40B4-BE49-F238E27FC236}">
                      <a16:creationId xmlns="" xmlns:a16="http://schemas.microsoft.com/office/drawing/2014/main" id="{3DABD420-1674-CE4F-BCAE-A773E3179EDD}"/>
                    </a:ext>
                  </a:extLst>
                </p:cNvPr>
                <p:cNvSpPr/>
                <p:nvPr/>
              </p:nvSpPr>
              <p:spPr>
                <a:xfrm>
                  <a:off x="11293340" y="4327258"/>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71" name="Diamond 70">
                  <a:extLst>
                    <a:ext uri="{FF2B5EF4-FFF2-40B4-BE49-F238E27FC236}">
                      <a16:creationId xmlns="" xmlns:a16="http://schemas.microsoft.com/office/drawing/2014/main" id="{8CDB93BC-AD11-314B-B6C1-C1540191CBAD}"/>
                    </a:ext>
                  </a:extLst>
                </p:cNvPr>
                <p:cNvSpPr/>
                <p:nvPr/>
              </p:nvSpPr>
              <p:spPr>
                <a:xfrm>
                  <a:off x="10150349" y="4575750"/>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grpSp>
            <p:nvGrpSpPr>
              <p:cNvPr id="52" name="Group 51">
                <a:extLst>
                  <a:ext uri="{FF2B5EF4-FFF2-40B4-BE49-F238E27FC236}">
                    <a16:creationId xmlns="" xmlns:a16="http://schemas.microsoft.com/office/drawing/2014/main" id="{FB46C535-C794-7D42-BC62-58D6EBDC0743}"/>
                  </a:ext>
                </a:extLst>
              </p:cNvPr>
              <p:cNvGrpSpPr/>
              <p:nvPr/>
            </p:nvGrpSpPr>
            <p:grpSpPr>
              <a:xfrm>
                <a:off x="6749164" y="5205718"/>
                <a:ext cx="4646097" cy="319070"/>
                <a:chOff x="6749164" y="5205718"/>
                <a:chExt cx="4646097" cy="319070"/>
              </a:xfrm>
            </p:grpSpPr>
            <p:sp>
              <p:nvSpPr>
                <p:cNvPr id="60" name="Freeform 59">
                  <a:extLst>
                    <a:ext uri="{FF2B5EF4-FFF2-40B4-BE49-F238E27FC236}">
                      <a16:creationId xmlns="" xmlns:a16="http://schemas.microsoft.com/office/drawing/2014/main" id="{BFC57A2A-C0D9-8748-8FF0-9F49F054DDBE}"/>
                    </a:ext>
                  </a:extLst>
                </p:cNvPr>
                <p:cNvSpPr/>
                <p:nvPr/>
              </p:nvSpPr>
              <p:spPr>
                <a:xfrm>
                  <a:off x="6796716" y="5279334"/>
                  <a:ext cx="4541007" cy="190095"/>
                </a:xfrm>
                <a:custGeom>
                  <a:avLst/>
                  <a:gdLst>
                    <a:gd name="connsiteX0" fmla="*/ 0 w 4800600"/>
                    <a:gd name="connsiteY0" fmla="*/ 190500 h 190500"/>
                    <a:gd name="connsiteX1" fmla="*/ 1200150 w 4800600"/>
                    <a:gd name="connsiteY1" fmla="*/ 171450 h 190500"/>
                    <a:gd name="connsiteX2" fmla="*/ 2400300 w 4800600"/>
                    <a:gd name="connsiteY2" fmla="*/ 127000 h 190500"/>
                    <a:gd name="connsiteX3" fmla="*/ 3600450 w 4800600"/>
                    <a:gd name="connsiteY3" fmla="*/ 63500 h 190500"/>
                    <a:gd name="connsiteX4" fmla="*/ 4800600 w 4800600"/>
                    <a:gd name="connsiteY4" fmla="*/ 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190500">
                      <a:moveTo>
                        <a:pt x="0" y="190500"/>
                      </a:moveTo>
                      <a:lnTo>
                        <a:pt x="1200150" y="171450"/>
                      </a:lnTo>
                      <a:lnTo>
                        <a:pt x="2400300" y="127000"/>
                      </a:lnTo>
                      <a:lnTo>
                        <a:pt x="3600450" y="63500"/>
                      </a:lnTo>
                      <a:lnTo>
                        <a:pt x="4800600" y="0"/>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dirty="0">
                    <a:solidFill>
                      <a:srgbClr val="000000"/>
                    </a:solidFill>
                  </a:endParaRPr>
                </a:p>
              </p:txBody>
            </p:sp>
            <p:sp>
              <p:nvSpPr>
                <p:cNvPr id="61" name="Isosceles Triangle 53">
                  <a:extLst>
                    <a:ext uri="{FF2B5EF4-FFF2-40B4-BE49-F238E27FC236}">
                      <a16:creationId xmlns="" xmlns:a16="http://schemas.microsoft.com/office/drawing/2014/main" id="{987991EE-65D3-E44A-8894-F2CBAEE2EF98}"/>
                    </a:ext>
                  </a:extLst>
                </p:cNvPr>
                <p:cNvSpPr/>
                <p:nvPr/>
              </p:nvSpPr>
              <p:spPr>
                <a:xfrm flipV="1">
                  <a:off x="6749164" y="5390823"/>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2" name="Isosceles Triangle 54">
                  <a:extLst>
                    <a:ext uri="{FF2B5EF4-FFF2-40B4-BE49-F238E27FC236}">
                      <a16:creationId xmlns="" xmlns:a16="http://schemas.microsoft.com/office/drawing/2014/main" id="{F45328A3-8ADE-0E4D-994B-4D26E826CD9C}"/>
                    </a:ext>
                  </a:extLst>
                </p:cNvPr>
                <p:cNvSpPr/>
                <p:nvPr/>
              </p:nvSpPr>
              <p:spPr>
                <a:xfrm flipV="1">
                  <a:off x="7885209" y="5371809"/>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3" name="Isosceles Triangle 55">
                  <a:extLst>
                    <a:ext uri="{FF2B5EF4-FFF2-40B4-BE49-F238E27FC236}">
                      <a16:creationId xmlns="" xmlns:a16="http://schemas.microsoft.com/office/drawing/2014/main" id="{4DF9E5AB-3B79-1C41-A786-C88FA8ADC79D}"/>
                    </a:ext>
                  </a:extLst>
                </p:cNvPr>
                <p:cNvSpPr/>
                <p:nvPr/>
              </p:nvSpPr>
              <p:spPr>
                <a:xfrm flipV="1">
                  <a:off x="9021253" y="5326855"/>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4" name="Isosceles Triangle 56">
                  <a:extLst>
                    <a:ext uri="{FF2B5EF4-FFF2-40B4-BE49-F238E27FC236}">
                      <a16:creationId xmlns="" xmlns:a16="http://schemas.microsoft.com/office/drawing/2014/main" id="{F531D1CC-4E03-AB40-B073-306FFFA82692}"/>
                    </a:ext>
                  </a:extLst>
                </p:cNvPr>
                <p:cNvSpPr/>
                <p:nvPr/>
              </p:nvSpPr>
              <p:spPr>
                <a:xfrm flipV="1">
                  <a:off x="10150349" y="5266283"/>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65" name="Isosceles Triangle 57">
                  <a:extLst>
                    <a:ext uri="{FF2B5EF4-FFF2-40B4-BE49-F238E27FC236}">
                      <a16:creationId xmlns="" xmlns:a16="http://schemas.microsoft.com/office/drawing/2014/main" id="{A0E3828E-5A6C-004A-AF32-C6C7C0253A5E}"/>
                    </a:ext>
                  </a:extLst>
                </p:cNvPr>
                <p:cNvSpPr/>
                <p:nvPr/>
              </p:nvSpPr>
              <p:spPr>
                <a:xfrm flipV="1">
                  <a:off x="11293340" y="5205718"/>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grpSp>
            <p:nvGrpSpPr>
              <p:cNvPr id="53" name="Group 52">
                <a:extLst>
                  <a:ext uri="{FF2B5EF4-FFF2-40B4-BE49-F238E27FC236}">
                    <a16:creationId xmlns="" xmlns:a16="http://schemas.microsoft.com/office/drawing/2014/main" id="{793155E3-B163-CF43-9249-1F7D475D4A89}"/>
                  </a:ext>
                </a:extLst>
              </p:cNvPr>
              <p:cNvGrpSpPr/>
              <p:nvPr/>
            </p:nvGrpSpPr>
            <p:grpSpPr>
              <a:xfrm>
                <a:off x="6751411" y="5436549"/>
                <a:ext cx="4639302" cy="163056"/>
                <a:chOff x="6751411" y="5436549"/>
                <a:chExt cx="4639302" cy="163056"/>
              </a:xfrm>
            </p:grpSpPr>
            <p:sp>
              <p:nvSpPr>
                <p:cNvPr id="54" name="Freeform 53">
                  <a:extLst>
                    <a:ext uri="{FF2B5EF4-FFF2-40B4-BE49-F238E27FC236}">
                      <a16:creationId xmlns="" xmlns:a16="http://schemas.microsoft.com/office/drawing/2014/main" id="{A8D0B56E-6746-4244-8374-99AF58BDAEBA}"/>
                    </a:ext>
                  </a:extLst>
                </p:cNvPr>
                <p:cNvSpPr/>
                <p:nvPr/>
              </p:nvSpPr>
              <p:spPr>
                <a:xfrm>
                  <a:off x="6790710" y="5501112"/>
                  <a:ext cx="4553020" cy="50692"/>
                </a:xfrm>
                <a:custGeom>
                  <a:avLst/>
                  <a:gdLst>
                    <a:gd name="connsiteX0" fmla="*/ 0 w 4813300"/>
                    <a:gd name="connsiteY0" fmla="*/ 50800 h 50800"/>
                    <a:gd name="connsiteX1" fmla="*/ 1206500 w 4813300"/>
                    <a:gd name="connsiteY1" fmla="*/ 50800 h 50800"/>
                    <a:gd name="connsiteX2" fmla="*/ 2400300 w 4813300"/>
                    <a:gd name="connsiteY2" fmla="*/ 31750 h 50800"/>
                    <a:gd name="connsiteX3" fmla="*/ 3606800 w 4813300"/>
                    <a:gd name="connsiteY3" fmla="*/ 25400 h 50800"/>
                    <a:gd name="connsiteX4" fmla="*/ 4813300 w 4813300"/>
                    <a:gd name="connsiteY4" fmla="*/ 0 h 5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300" h="50800">
                      <a:moveTo>
                        <a:pt x="0" y="50800"/>
                      </a:moveTo>
                      <a:lnTo>
                        <a:pt x="1206500" y="50800"/>
                      </a:lnTo>
                      <a:lnTo>
                        <a:pt x="2400300" y="31750"/>
                      </a:lnTo>
                      <a:lnTo>
                        <a:pt x="3606800" y="25400"/>
                      </a:lnTo>
                      <a:lnTo>
                        <a:pt x="4813300" y="0"/>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dirty="0">
                    <a:solidFill>
                      <a:srgbClr val="000000"/>
                    </a:solidFill>
                  </a:endParaRPr>
                </a:p>
              </p:txBody>
            </p:sp>
            <p:sp>
              <p:nvSpPr>
                <p:cNvPr id="55" name="Oval 54">
                  <a:extLst>
                    <a:ext uri="{FF2B5EF4-FFF2-40B4-BE49-F238E27FC236}">
                      <a16:creationId xmlns="" xmlns:a16="http://schemas.microsoft.com/office/drawing/2014/main" id="{F8624963-1DC9-4F4F-97DE-7F27EB88A810}"/>
                    </a:ext>
                  </a:extLst>
                </p:cNvPr>
                <p:cNvSpPr/>
                <p:nvPr/>
              </p:nvSpPr>
              <p:spPr>
                <a:xfrm>
                  <a:off x="6751411" y="547457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56" name="Oval 55">
                  <a:extLst>
                    <a:ext uri="{FF2B5EF4-FFF2-40B4-BE49-F238E27FC236}">
                      <a16:creationId xmlns="" xmlns:a16="http://schemas.microsoft.com/office/drawing/2014/main" id="{1590462F-C05D-FD45-BF00-B32572E896FE}"/>
                    </a:ext>
                  </a:extLst>
                </p:cNvPr>
                <p:cNvSpPr/>
                <p:nvPr/>
              </p:nvSpPr>
              <p:spPr>
                <a:xfrm>
                  <a:off x="7887456" y="547457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57" name="Oval 56">
                  <a:extLst>
                    <a:ext uri="{FF2B5EF4-FFF2-40B4-BE49-F238E27FC236}">
                      <a16:creationId xmlns="" xmlns:a16="http://schemas.microsoft.com/office/drawing/2014/main" id="{9A91CFC2-648E-894C-9006-4372635E76BD}"/>
                    </a:ext>
                  </a:extLst>
                </p:cNvPr>
                <p:cNvSpPr/>
                <p:nvPr/>
              </p:nvSpPr>
              <p:spPr>
                <a:xfrm>
                  <a:off x="9023500" y="5460310"/>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58" name="Oval 57">
                  <a:extLst>
                    <a:ext uri="{FF2B5EF4-FFF2-40B4-BE49-F238E27FC236}">
                      <a16:creationId xmlns="" xmlns:a16="http://schemas.microsoft.com/office/drawing/2014/main" id="{A4CF66C4-9594-F24B-AE4A-117BFD75A7E1}"/>
                    </a:ext>
                  </a:extLst>
                </p:cNvPr>
                <p:cNvSpPr/>
                <p:nvPr/>
              </p:nvSpPr>
              <p:spPr>
                <a:xfrm>
                  <a:off x="10152596" y="545556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sp>
              <p:nvSpPr>
                <p:cNvPr id="59" name="Oval 58">
                  <a:extLst>
                    <a:ext uri="{FF2B5EF4-FFF2-40B4-BE49-F238E27FC236}">
                      <a16:creationId xmlns="" xmlns:a16="http://schemas.microsoft.com/office/drawing/2014/main" id="{562CA2D5-7F77-5343-9593-8D7337F2BF49}"/>
                    </a:ext>
                  </a:extLst>
                </p:cNvPr>
                <p:cNvSpPr/>
                <p:nvPr/>
              </p:nvSpPr>
              <p:spPr>
                <a:xfrm>
                  <a:off x="11295587" y="5436549"/>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en-US" sz="1350">
                    <a:solidFill>
                      <a:srgbClr val="000000"/>
                    </a:solidFill>
                  </a:endParaRPr>
                </a:p>
              </p:txBody>
            </p:sp>
          </p:grpSp>
        </p:grpSp>
      </p:grpSp>
      <p:sp>
        <p:nvSpPr>
          <p:cNvPr id="111" name="Rounded Rectangle 110"/>
          <p:cNvSpPr/>
          <p:nvPr/>
        </p:nvSpPr>
        <p:spPr>
          <a:xfrm>
            <a:off x="8526506" y="3150633"/>
            <a:ext cx="1329967" cy="720538"/>
          </a:xfrm>
          <a:prstGeom prst="roundRect">
            <a:avLst/>
          </a:prstGeom>
          <a:noFill/>
          <a:ln w="4762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2" name="Rectangle 111"/>
          <p:cNvSpPr/>
          <p:nvPr/>
        </p:nvSpPr>
        <p:spPr>
          <a:xfrm>
            <a:off x="8703952" y="6371046"/>
            <a:ext cx="3488048" cy="463204"/>
          </a:xfrm>
          <a:prstGeom prst="rect">
            <a:avLst/>
          </a:prstGeom>
        </p:spPr>
        <p:txBody>
          <a:bodyPr wrap="square">
            <a:spAutoFit/>
          </a:bodyPr>
          <a:lstStyle/>
          <a:p>
            <a:pPr lvl="0">
              <a:lnSpc>
                <a:spcPct val="90000"/>
              </a:lnSpc>
              <a:spcBef>
                <a:spcPts val="300"/>
              </a:spcBef>
              <a:buClr>
                <a:srgbClr val="7F134C"/>
              </a:buClr>
            </a:pPr>
            <a:r>
              <a:rPr lang="en-GB" sz="1200" i="1" dirty="0" err="1" smtClean="0">
                <a:solidFill>
                  <a:schemeClr val="bg1">
                    <a:lumMod val="50000"/>
                  </a:schemeClr>
                </a:solidFill>
                <a:latin typeface="+mj-lt"/>
                <a:ea typeface="Calibri" pitchFamily="34" charset="0"/>
                <a:cs typeface="Calibri" pitchFamily="34" charset="0"/>
              </a:rPr>
              <a:t>Liyanage</a:t>
            </a:r>
            <a:r>
              <a:rPr lang="en-GB" sz="1200" i="1" dirty="0" smtClean="0">
                <a:solidFill>
                  <a:schemeClr val="bg1">
                    <a:lumMod val="50000"/>
                  </a:schemeClr>
                </a:solidFill>
                <a:latin typeface="+mj-lt"/>
                <a:ea typeface="Calibri" pitchFamily="34" charset="0"/>
                <a:cs typeface="Calibri" pitchFamily="34" charset="0"/>
              </a:rPr>
              <a:t> </a:t>
            </a:r>
            <a:r>
              <a:rPr lang="en-GB" sz="1200" i="1" dirty="0">
                <a:solidFill>
                  <a:schemeClr val="bg1">
                    <a:lumMod val="50000"/>
                  </a:schemeClr>
                </a:solidFill>
                <a:latin typeface="+mj-lt"/>
                <a:ea typeface="Calibri" pitchFamily="34" charset="0"/>
                <a:cs typeface="Calibri" pitchFamily="34" charset="0"/>
              </a:rPr>
              <a:t>T et al. Lancet. </a:t>
            </a:r>
            <a:r>
              <a:rPr lang="en-GB" sz="1200" i="1" dirty="0" smtClean="0">
                <a:solidFill>
                  <a:schemeClr val="bg1">
                    <a:lumMod val="50000"/>
                  </a:schemeClr>
                </a:solidFill>
                <a:latin typeface="+mj-lt"/>
                <a:ea typeface="Calibri" pitchFamily="34" charset="0"/>
                <a:cs typeface="Calibri" pitchFamily="34" charset="0"/>
              </a:rPr>
              <a:t>2015;385:1975–1982</a:t>
            </a:r>
          </a:p>
          <a:p>
            <a:pPr lvl="0">
              <a:lnSpc>
                <a:spcPct val="90000"/>
              </a:lnSpc>
              <a:spcBef>
                <a:spcPts val="300"/>
              </a:spcBef>
              <a:buClr>
                <a:srgbClr val="7F134C"/>
              </a:buClr>
            </a:pPr>
            <a:r>
              <a:rPr lang="en-GB" sz="1200" i="1" dirty="0" smtClean="0">
                <a:solidFill>
                  <a:schemeClr val="bg1">
                    <a:lumMod val="50000"/>
                  </a:schemeClr>
                </a:solidFill>
                <a:latin typeface="+mj-lt"/>
                <a:ea typeface="Calibri" pitchFamily="34" charset="0"/>
                <a:cs typeface="Calibri" pitchFamily="34" charset="0"/>
              </a:rPr>
              <a:t>Foreman </a:t>
            </a:r>
            <a:r>
              <a:rPr lang="en-GB" sz="1200" i="1" dirty="0">
                <a:solidFill>
                  <a:schemeClr val="bg1">
                    <a:lumMod val="50000"/>
                  </a:schemeClr>
                </a:solidFill>
                <a:latin typeface="+mj-lt"/>
                <a:ea typeface="Calibri" pitchFamily="34" charset="0"/>
                <a:cs typeface="Calibri" pitchFamily="34" charset="0"/>
              </a:rPr>
              <a:t>KJ et al. Lancet. </a:t>
            </a:r>
            <a:r>
              <a:rPr lang="en-GB" sz="1200" i="1" dirty="0" smtClean="0">
                <a:solidFill>
                  <a:schemeClr val="bg1">
                    <a:lumMod val="50000"/>
                  </a:schemeClr>
                </a:solidFill>
                <a:latin typeface="+mj-lt"/>
                <a:ea typeface="Calibri" pitchFamily="34" charset="0"/>
                <a:cs typeface="Calibri" pitchFamily="34" charset="0"/>
              </a:rPr>
              <a:t>2018;392:2052–2090</a:t>
            </a:r>
            <a:endParaRPr lang="en-GB" sz="1200" i="1" dirty="0">
              <a:solidFill>
                <a:schemeClr val="bg1">
                  <a:lumMod val="50000"/>
                </a:schemeClr>
              </a:solidFill>
              <a:latin typeface="+mj-lt"/>
              <a:ea typeface="Calibri" pitchFamily="34" charset="0"/>
              <a:cs typeface="Calibri" pitchFamily="34" charset="0"/>
            </a:endParaRPr>
          </a:p>
        </p:txBody>
      </p:sp>
      <p:sp>
        <p:nvSpPr>
          <p:cNvPr id="113" name="Rectangle 112"/>
          <p:cNvSpPr/>
          <p:nvPr/>
        </p:nvSpPr>
        <p:spPr>
          <a:xfrm>
            <a:off x="6764925" y="1271294"/>
            <a:ext cx="5312283" cy="50959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2419890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13"/>
                                        </p:tgtEl>
                                      </p:cBhvr>
                                    </p:animEffect>
                                    <p:set>
                                      <p:cBhvr>
                                        <p:cTn id="7" dur="1" fill="hold">
                                          <p:stCondLst>
                                            <p:cond delay="499"/>
                                          </p:stCondLst>
                                        </p:cTn>
                                        <p:tgtEl>
                                          <p:spTgt spid="1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p:cNvSpPr/>
          <p:nvPr/>
        </p:nvSpPr>
        <p:spPr>
          <a:xfrm>
            <a:off x="2339961" y="5698615"/>
            <a:ext cx="3327688" cy="276999"/>
          </a:xfrm>
          <a:prstGeom prst="rect">
            <a:avLst/>
          </a:prstGeom>
        </p:spPr>
        <p:txBody>
          <a:bodyPr wrap="square">
            <a:spAutoFit/>
          </a:bodyPr>
          <a:lstStyle/>
          <a:p>
            <a:r>
              <a:rPr lang="en-US" sz="1200" i="1" dirty="0">
                <a:solidFill>
                  <a:schemeClr val="bg1">
                    <a:lumMod val="50000"/>
                  </a:schemeClr>
                </a:solidFill>
              </a:rPr>
              <a:t>World J Diabetes 2016 October 15; 7(18): 449-461</a:t>
            </a:r>
          </a:p>
        </p:txBody>
      </p:sp>
      <p:sp>
        <p:nvSpPr>
          <p:cNvPr id="6" name="TextBox 5"/>
          <p:cNvSpPr txBox="1"/>
          <p:nvPr/>
        </p:nvSpPr>
        <p:spPr>
          <a:xfrm>
            <a:off x="1797289" y="1035748"/>
            <a:ext cx="2819875" cy="461665"/>
          </a:xfrm>
          <a:prstGeom prst="rect">
            <a:avLst/>
          </a:prstGeom>
          <a:noFill/>
          <a:ln w="3175">
            <a:solidFill>
              <a:schemeClr val="bg1">
                <a:lumMod val="75000"/>
              </a:schemeClr>
            </a:solidFill>
          </a:ln>
          <a:effectLst>
            <a:glow rad="63500">
              <a:schemeClr val="bg1">
                <a:lumMod val="85000"/>
                <a:alpha val="40000"/>
              </a:schemeClr>
            </a:glow>
          </a:effectLst>
        </p:spPr>
        <p:txBody>
          <a:bodyPr wrap="square" rtlCol="0">
            <a:spAutoFit/>
          </a:bodyPr>
          <a:lstStyle/>
          <a:p>
            <a:r>
              <a:rPr lang="en-US" sz="2400" b="1" dirty="0" smtClean="0">
                <a:solidFill>
                  <a:srgbClr val="1F497D">
                    <a:lumMod val="20000"/>
                    <a:lumOff val="80000"/>
                  </a:srgbClr>
                </a:solidFill>
                <a:effectLst>
                  <a:outerShdw blurRad="38100" dist="38100" dir="2700000" algn="tl">
                    <a:srgbClr val="000000">
                      <a:alpha val="43137"/>
                    </a:srgbClr>
                  </a:outerShdw>
                </a:effectLst>
              </a:rPr>
              <a:t> </a:t>
            </a:r>
            <a:r>
              <a:rPr lang="en-US" sz="2400" b="1" dirty="0" smtClean="0">
                <a:solidFill>
                  <a:schemeClr val="accent1">
                    <a:lumMod val="75000"/>
                  </a:schemeClr>
                </a:solidFill>
                <a:effectLst>
                  <a:outerShdw blurRad="38100" dist="38100" dir="2700000" algn="tl">
                    <a:srgbClr val="000000">
                      <a:alpha val="43137"/>
                    </a:srgbClr>
                  </a:outerShdw>
                </a:effectLst>
              </a:rPr>
              <a:t>↑</a:t>
            </a:r>
            <a:r>
              <a:rPr lang="en-US" sz="2400" b="1" dirty="0">
                <a:solidFill>
                  <a:schemeClr val="accent1">
                    <a:lumMod val="75000"/>
                  </a:schemeClr>
                </a:solidFill>
                <a:effectLst>
                  <a:outerShdw blurRad="38100" dist="38100" dir="2700000" algn="tl">
                    <a:srgbClr val="000000">
                      <a:alpha val="43137"/>
                    </a:srgbClr>
                  </a:outerShdw>
                </a:effectLst>
              </a:rPr>
              <a:t> </a:t>
            </a:r>
            <a:r>
              <a:rPr lang="en-US" sz="2400" b="1" dirty="0" smtClean="0">
                <a:solidFill>
                  <a:schemeClr val="accent1">
                    <a:lumMod val="75000"/>
                  </a:schemeClr>
                </a:solidFill>
                <a:effectLst>
                  <a:outerShdw blurRad="38100" dist="38100" dir="2700000" algn="tl">
                    <a:srgbClr val="000000">
                      <a:alpha val="43137"/>
                    </a:srgbClr>
                  </a:outerShdw>
                </a:effectLst>
              </a:rPr>
              <a:t>2-3X risk for CVD </a:t>
            </a:r>
            <a:endParaRPr lang="en-US" sz="2400" b="1" dirty="0">
              <a:solidFill>
                <a:schemeClr val="accent1">
                  <a:lumMod val="75000"/>
                </a:schemeClr>
              </a:solidFill>
              <a:effectLst>
                <a:outerShdw blurRad="38100" dist="38100" dir="2700000" algn="tl">
                  <a:srgbClr val="000000">
                    <a:alpha val="43137"/>
                  </a:srgbClr>
                </a:outerShdw>
              </a:effectLst>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1936" t="13428" r="45170" b="12305"/>
          <a:stretch/>
        </p:blipFill>
        <p:spPr bwMode="auto">
          <a:xfrm>
            <a:off x="6147903" y="1497391"/>
            <a:ext cx="5422900" cy="3974194"/>
          </a:xfrm>
          <a:prstGeom prst="rect">
            <a:avLst/>
          </a:prstGeom>
          <a:noFill/>
          <a:ln w="9525">
            <a:solidFill>
              <a:schemeClr val="bg1">
                <a:lumMod val="75000"/>
              </a:schemeClr>
            </a:solidFill>
            <a:miter lim="800000"/>
            <a:headEnd/>
            <a:tailEnd/>
          </a:ln>
          <a:effectLst>
            <a:glow rad="101600">
              <a:schemeClr val="bg1">
                <a:lumMod val="85000"/>
                <a:alpha val="40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8" name="TextBox 7"/>
          <p:cNvSpPr txBox="1"/>
          <p:nvPr/>
        </p:nvSpPr>
        <p:spPr>
          <a:xfrm>
            <a:off x="7598633" y="1008441"/>
            <a:ext cx="2698496" cy="461665"/>
          </a:xfrm>
          <a:prstGeom prst="rect">
            <a:avLst/>
          </a:prstGeom>
          <a:noFill/>
          <a:ln w="3175">
            <a:solidFill>
              <a:schemeClr val="bg1">
                <a:lumMod val="75000"/>
              </a:schemeClr>
            </a:solidFill>
          </a:ln>
          <a:effectLst>
            <a:glow rad="63500">
              <a:schemeClr val="bg1">
                <a:lumMod val="85000"/>
                <a:alpha val="40000"/>
              </a:schemeClr>
            </a:glow>
          </a:effectLst>
        </p:spPr>
        <p:txBody>
          <a:bodyPr wrap="none" rtlCol="0">
            <a:spAutoFit/>
          </a:bodyPr>
          <a:lstStyle/>
          <a:p>
            <a:r>
              <a:rPr lang="en-US" sz="2400" b="1" dirty="0" smtClean="0">
                <a:solidFill>
                  <a:schemeClr val="accent1">
                    <a:lumMod val="75000"/>
                  </a:schemeClr>
                </a:solidFill>
                <a:effectLst>
                  <a:outerShdw blurRad="38100" dist="38100" dir="2700000" algn="tl">
                    <a:srgbClr val="000000">
                      <a:alpha val="43137"/>
                    </a:srgbClr>
                  </a:outerShdw>
                </a:effectLst>
              </a:rPr>
              <a:t>↑</a:t>
            </a:r>
            <a:r>
              <a:rPr lang="en-US" sz="2400" b="1" dirty="0">
                <a:solidFill>
                  <a:schemeClr val="accent1">
                    <a:lumMod val="75000"/>
                  </a:schemeClr>
                </a:solidFill>
                <a:effectLst>
                  <a:outerShdw blurRad="38100" dist="38100" dir="2700000" algn="tl">
                    <a:srgbClr val="000000">
                      <a:alpha val="43137"/>
                    </a:srgbClr>
                  </a:outerShdw>
                </a:effectLst>
              </a:rPr>
              <a:t> </a:t>
            </a:r>
            <a:r>
              <a:rPr lang="en-US" sz="2400" b="1" dirty="0" smtClean="0">
                <a:solidFill>
                  <a:schemeClr val="accent1">
                    <a:lumMod val="75000"/>
                  </a:schemeClr>
                </a:solidFill>
                <a:effectLst>
                  <a:outerShdw blurRad="38100" dist="38100" dir="2700000" algn="tl">
                    <a:srgbClr val="000000">
                      <a:alpha val="43137"/>
                    </a:srgbClr>
                  </a:outerShdw>
                </a:effectLst>
              </a:rPr>
              <a:t>10X risk for ESKD</a:t>
            </a:r>
            <a:endParaRPr lang="en-US" sz="2400" b="1" dirty="0">
              <a:solidFill>
                <a:schemeClr val="accent1">
                  <a:lumMod val="75000"/>
                </a:schemeClr>
              </a:solidFill>
              <a:effectLst>
                <a:outerShdw blurRad="38100" dist="38100" dir="2700000" algn="tl">
                  <a:srgbClr val="000000">
                    <a:alpha val="43137"/>
                  </a:srgbClr>
                </a:outerShdw>
              </a:effectLst>
            </a:endParaRPr>
          </a:p>
        </p:txBody>
      </p:sp>
      <p:sp>
        <p:nvSpPr>
          <p:cNvPr id="9" name="Rectangle 8"/>
          <p:cNvSpPr/>
          <p:nvPr/>
        </p:nvSpPr>
        <p:spPr>
          <a:xfrm>
            <a:off x="9098032" y="5660441"/>
            <a:ext cx="2472793" cy="276999"/>
          </a:xfrm>
          <a:prstGeom prst="rect">
            <a:avLst/>
          </a:prstGeom>
        </p:spPr>
        <p:txBody>
          <a:bodyPr wrap="none">
            <a:spAutoFit/>
          </a:bodyPr>
          <a:lstStyle/>
          <a:p>
            <a:r>
              <a:rPr lang="en-US" sz="1200" i="1" dirty="0">
                <a:solidFill>
                  <a:schemeClr val="bg1">
                    <a:lumMod val="50000"/>
                  </a:schemeClr>
                </a:solidFill>
              </a:rPr>
              <a:t>Am J Kidney Dis. 2013;62(4):844-846</a:t>
            </a:r>
          </a:p>
        </p:txBody>
      </p:sp>
      <p:pic>
        <p:nvPicPr>
          <p:cNvPr id="102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18208" t="19110" r="45208" b="40445"/>
          <a:stretch/>
        </p:blipFill>
        <p:spPr bwMode="auto">
          <a:xfrm>
            <a:off x="244751" y="1516110"/>
            <a:ext cx="5422900" cy="3974194"/>
          </a:xfrm>
          <a:prstGeom prst="rect">
            <a:avLst/>
          </a:prstGeom>
          <a:noFill/>
          <a:ln w="9525">
            <a:solidFill>
              <a:schemeClr val="bg1">
                <a:lumMod val="75000"/>
              </a:schemeClr>
            </a:solidFill>
            <a:miter lim="800000"/>
            <a:headEnd/>
            <a:tailEnd/>
          </a:ln>
          <a:effectLst>
            <a:glow rad="101600">
              <a:schemeClr val="bg1">
                <a:lumMod val="85000"/>
                <a:alpha val="40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3" name="Rectangle 2"/>
          <p:cNvSpPr/>
          <p:nvPr/>
        </p:nvSpPr>
        <p:spPr>
          <a:xfrm>
            <a:off x="2852456" y="5913254"/>
            <a:ext cx="2815215" cy="276999"/>
          </a:xfrm>
          <a:prstGeom prst="rect">
            <a:avLst/>
          </a:prstGeom>
        </p:spPr>
        <p:txBody>
          <a:bodyPr wrap="square">
            <a:spAutoFit/>
          </a:bodyPr>
          <a:lstStyle/>
          <a:p>
            <a:r>
              <a:rPr lang="pt-BR" sz="1200" i="1" dirty="0">
                <a:solidFill>
                  <a:schemeClr val="bg1">
                    <a:lumMod val="50000"/>
                  </a:schemeClr>
                </a:solidFill>
              </a:rPr>
              <a:t>Cardiovasc </a:t>
            </a:r>
            <a:r>
              <a:rPr lang="pt-BR" sz="1200" i="1" dirty="0" smtClean="0">
                <a:solidFill>
                  <a:schemeClr val="bg1">
                    <a:lumMod val="50000"/>
                  </a:schemeClr>
                </a:solidFill>
              </a:rPr>
              <a:t>Diabetol. </a:t>
            </a:r>
            <a:r>
              <a:rPr lang="pt-BR" sz="1200" i="1" dirty="0">
                <a:solidFill>
                  <a:schemeClr val="bg1">
                    <a:lumMod val="50000"/>
                  </a:schemeClr>
                </a:solidFill>
              </a:rPr>
              <a:t>2021 Mar 1;20(1):</a:t>
            </a:r>
            <a:r>
              <a:rPr lang="pt-BR" sz="1200" i="1" dirty="0" smtClean="0">
                <a:solidFill>
                  <a:schemeClr val="bg1">
                    <a:lumMod val="50000"/>
                  </a:schemeClr>
                </a:solidFill>
              </a:rPr>
              <a:t>58</a:t>
            </a:r>
            <a:endParaRPr lang="en-US" sz="1200" i="1" dirty="0">
              <a:solidFill>
                <a:schemeClr val="bg1">
                  <a:lumMod val="50000"/>
                </a:schemeClr>
              </a:solidFill>
            </a:endParaRPr>
          </a:p>
        </p:txBody>
      </p:sp>
      <p:sp>
        <p:nvSpPr>
          <p:cNvPr id="2" name="Rectangle 1"/>
          <p:cNvSpPr/>
          <p:nvPr/>
        </p:nvSpPr>
        <p:spPr>
          <a:xfrm>
            <a:off x="4852515" y="45535"/>
            <a:ext cx="2590774" cy="707886"/>
          </a:xfrm>
          <a:prstGeom prst="rect">
            <a:avLst/>
          </a:prstGeom>
        </p:spPr>
        <p:txBody>
          <a:bodyPr wrap="none">
            <a:spAutoFit/>
          </a:bodyPr>
          <a:lstStyle/>
          <a:p>
            <a:pPr lvl="0"/>
            <a:r>
              <a:rPr lang="en-US" sz="4000" b="1" dirty="0" smtClean="0">
                <a:solidFill>
                  <a:srgbClr val="4F81BD">
                    <a:lumMod val="75000"/>
                  </a:srgbClr>
                </a:solidFill>
                <a:effectLst>
                  <a:outerShdw blurRad="38100" dist="38100" dir="2700000" algn="tl">
                    <a:srgbClr val="000000">
                      <a:alpha val="43137"/>
                    </a:srgbClr>
                  </a:outerShdw>
                </a:effectLst>
              </a:rPr>
              <a:t>Type </a:t>
            </a:r>
            <a:r>
              <a:rPr lang="en-US" sz="4000" b="1" dirty="0">
                <a:solidFill>
                  <a:srgbClr val="4F81BD">
                    <a:lumMod val="75000"/>
                  </a:srgbClr>
                </a:solidFill>
                <a:effectLst>
                  <a:outerShdw blurRad="38100" dist="38100" dir="2700000" algn="tl">
                    <a:srgbClr val="000000">
                      <a:alpha val="43137"/>
                    </a:srgbClr>
                  </a:outerShdw>
                </a:effectLst>
              </a:rPr>
              <a:t>II DM </a:t>
            </a:r>
          </a:p>
        </p:txBody>
      </p:sp>
    </p:spTree>
    <p:extLst>
      <p:ext uri="{BB962C8B-B14F-4D97-AF65-F5344CB8AC3E}">
        <p14:creationId xmlns:p14="http://schemas.microsoft.com/office/powerpoint/2010/main" val="209255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fade">
                                      <p:cBhvr>
                                        <p:cTn id="13" dur="500"/>
                                        <p:tgtEl>
                                          <p:spTgt spid="10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8" grpId="0" animBg="1"/>
      <p:bldP spid="9" grpId="0"/>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1361" y="1192372"/>
            <a:ext cx="8402320" cy="4938712"/>
          </a:xfrm>
          <a:prstGeom prst="rect">
            <a:avLst/>
          </a:prstGeom>
          <a:noFill/>
          <a:ln w="9525">
            <a:solidFill>
              <a:schemeClr val="bg1">
                <a:lumMod val="85000"/>
              </a:schemeClr>
            </a:solidFill>
            <a:miter lim="800000"/>
            <a:headEnd/>
            <a:tailEnd/>
          </a:ln>
          <a:effectLst>
            <a:glow rad="101600">
              <a:schemeClr val="bg1">
                <a:lumMod val="75000"/>
                <a:alpha val="40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5" name="TextBox 4"/>
          <p:cNvSpPr txBox="1"/>
          <p:nvPr/>
        </p:nvSpPr>
        <p:spPr>
          <a:xfrm>
            <a:off x="8323481" y="6278964"/>
            <a:ext cx="2212465" cy="253916"/>
          </a:xfrm>
          <a:prstGeom prst="rect">
            <a:avLst/>
          </a:prstGeom>
          <a:noFill/>
        </p:spPr>
        <p:txBody>
          <a:bodyPr wrap="none" rtlCol="0">
            <a:spAutoFit/>
          </a:bodyPr>
          <a:lstStyle/>
          <a:p>
            <a:r>
              <a:rPr lang="en-US" sz="1050" i="1" dirty="0" err="1" smtClean="0">
                <a:solidFill>
                  <a:prstClr val="white">
                    <a:lumMod val="50000"/>
                  </a:prstClr>
                </a:solidFill>
              </a:rPr>
              <a:t>Xie</a:t>
            </a:r>
            <a:r>
              <a:rPr lang="en-US" sz="1050" i="1" dirty="0" smtClean="0">
                <a:solidFill>
                  <a:prstClr val="white">
                    <a:lumMod val="50000"/>
                  </a:prstClr>
                </a:solidFill>
              </a:rPr>
              <a:t> Y et al. Kidney Int. 2018; 567-581 </a:t>
            </a:r>
            <a:endParaRPr lang="en-US" sz="1050" i="1" dirty="0">
              <a:solidFill>
                <a:prstClr val="white">
                  <a:lumMod val="50000"/>
                </a:prstClr>
              </a:solidFill>
            </a:endParaRPr>
          </a:p>
        </p:txBody>
      </p:sp>
      <p:sp>
        <p:nvSpPr>
          <p:cNvPr id="6" name="TextBox 5"/>
          <p:cNvSpPr txBox="1"/>
          <p:nvPr/>
        </p:nvSpPr>
        <p:spPr>
          <a:xfrm>
            <a:off x="1460309" y="416591"/>
            <a:ext cx="9075611" cy="584775"/>
          </a:xfrm>
          <a:prstGeom prst="rect">
            <a:avLst/>
          </a:prstGeom>
          <a:noFill/>
        </p:spPr>
        <p:txBody>
          <a:bodyPr wrap="square" rtlCol="0" anchor="t">
            <a:spAutoFit/>
          </a:bodyPr>
          <a:lstStyle/>
          <a:p>
            <a:pPr algn="ctr">
              <a:defRPr/>
            </a:pPr>
            <a:r>
              <a:rPr lang="en-US" sz="3200" dirty="0">
                <a:solidFill>
                  <a:srgbClr val="731353"/>
                </a:solidFill>
                <a:effectLst>
                  <a:outerShdw blurRad="38100" dist="38100" dir="2700000" algn="tl">
                    <a:srgbClr val="000000">
                      <a:alpha val="43137"/>
                    </a:srgbClr>
                  </a:outerShdw>
                </a:effectLst>
                <a:latin typeface="Arial" panose="020B0604020202020204"/>
              </a:rPr>
              <a:t>Age-standardized global prevalence rate of CKD </a:t>
            </a:r>
            <a:endParaRPr lang="en-US" sz="3200" dirty="0" smtClean="0">
              <a:solidFill>
                <a:srgbClr val="731353"/>
              </a:solidFill>
              <a:effectLst>
                <a:outerShdw blurRad="38100" dist="38100" dir="2700000" algn="tl">
                  <a:srgbClr val="000000">
                    <a:alpha val="43137"/>
                  </a:srgbClr>
                </a:outerShdw>
              </a:effectLst>
              <a:latin typeface="Arial" panose="020B0604020202020204"/>
            </a:endParaRPr>
          </a:p>
        </p:txBody>
      </p:sp>
    </p:spTree>
    <p:extLst>
      <p:ext uri="{BB962C8B-B14F-4D97-AF65-F5344CB8AC3E}">
        <p14:creationId xmlns:p14="http://schemas.microsoft.com/office/powerpoint/2010/main" val="106439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2363217174"/>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319765114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128840254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36388760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l-GR"/>
          </a:p>
        </p:txBody>
      </p:sp>
      <p:sp>
        <p:nvSpPr>
          <p:cNvPr id="3" name="Content Placeholder 2"/>
          <p:cNvSpPr>
            <a:spLocks noGrp="1"/>
          </p:cNvSpPr>
          <p:nvPr>
            <p:ph idx="1"/>
          </p:nvPr>
        </p:nvSpPr>
        <p:spPr/>
        <p:txBody>
          <a:bodyPr/>
          <a:lstStyle/>
          <a:p>
            <a:endParaRPr lang="el-GR"/>
          </a:p>
        </p:txBody>
      </p:sp>
    </p:spTree>
    <p:extLst>
      <p:ext uri="{BB962C8B-B14F-4D97-AF65-F5344CB8AC3E}">
        <p14:creationId xmlns:p14="http://schemas.microsoft.com/office/powerpoint/2010/main" val="820967505"/>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 xmlns:a16="http://schemas.microsoft.com/office/drawing/2014/main" id="{4CA9253D-B2ED-4157-9925-1BB2EBC60DE9}"/>
              </a:ext>
            </a:extLst>
          </p:cNvPr>
          <p:cNvSpPr/>
          <p:nvPr/>
        </p:nvSpPr>
        <p:spPr>
          <a:xfrm>
            <a:off x="2228047" y="1931832"/>
            <a:ext cx="1326524" cy="3541690"/>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hart 4"/>
          <p:cNvGraphicFramePr/>
          <p:nvPr>
            <p:extLst>
              <p:ext uri="{D42A27DB-BD31-4B8C-83A1-F6EECF244321}">
                <p14:modId xmlns:p14="http://schemas.microsoft.com/office/powerpoint/2010/main" val="3469670009"/>
              </p:ext>
            </p:extLst>
          </p:nvPr>
        </p:nvGraphicFramePr>
        <p:xfrm>
          <a:off x="1709427" y="1775056"/>
          <a:ext cx="9156132" cy="4210603"/>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GB" dirty="0"/>
              <a:t>The mortality burden of CKD has been rising since 1990</a:t>
            </a:r>
          </a:p>
        </p:txBody>
      </p:sp>
      <p:sp>
        <p:nvSpPr>
          <p:cNvPr id="4" name="Text Placeholder 3"/>
          <p:cNvSpPr>
            <a:spLocks noGrp="1"/>
          </p:cNvSpPr>
          <p:nvPr>
            <p:ph type="body" sz="quarter" idx="13"/>
          </p:nvPr>
        </p:nvSpPr>
        <p:spPr>
          <a:xfrm>
            <a:off x="7731760" y="6492240"/>
            <a:ext cx="4104640" cy="365760"/>
          </a:xfrm>
        </p:spPr>
        <p:txBody>
          <a:bodyPr/>
          <a:lstStyle/>
          <a:p>
            <a:r>
              <a:rPr lang="en-US" i="1" dirty="0" err="1" smtClean="0">
                <a:solidFill>
                  <a:schemeClr val="bg1">
                    <a:lumMod val="50000"/>
                  </a:schemeClr>
                </a:solidFill>
              </a:rPr>
              <a:t>Jager</a:t>
            </a:r>
            <a:r>
              <a:rPr lang="en-US" i="1" dirty="0" smtClean="0">
                <a:solidFill>
                  <a:schemeClr val="bg1">
                    <a:lumMod val="50000"/>
                  </a:schemeClr>
                </a:solidFill>
              </a:rPr>
              <a:t> </a:t>
            </a:r>
            <a:r>
              <a:rPr lang="en-US" i="1" dirty="0">
                <a:solidFill>
                  <a:schemeClr val="bg1">
                    <a:lumMod val="50000"/>
                  </a:schemeClr>
                </a:solidFill>
              </a:rPr>
              <a:t>KJ et al. Nephrol Dial Transplant. 2017;32(supp 2):</a:t>
            </a:r>
            <a:r>
              <a:rPr lang="en-US" i="1" dirty="0" smtClean="0">
                <a:solidFill>
                  <a:schemeClr val="bg1">
                    <a:lumMod val="50000"/>
                  </a:schemeClr>
                </a:solidFill>
              </a:rPr>
              <a:t>ii121–ii128</a:t>
            </a:r>
            <a:endParaRPr lang="en-US" i="1" dirty="0">
              <a:solidFill>
                <a:schemeClr val="bg1">
                  <a:lumMod val="50000"/>
                </a:schemeClr>
              </a:solidFill>
            </a:endParaRPr>
          </a:p>
        </p:txBody>
      </p:sp>
      <p:sp>
        <p:nvSpPr>
          <p:cNvPr id="6" name="TextBox 5">
            <a:extLst>
              <a:ext uri="{FF2B5EF4-FFF2-40B4-BE49-F238E27FC236}">
                <a16:creationId xmlns="" xmlns:a16="http://schemas.microsoft.com/office/drawing/2014/main" id="{834E8D09-C3EB-4FCC-8729-1075E28B1573}"/>
              </a:ext>
            </a:extLst>
          </p:cNvPr>
          <p:cNvSpPr txBox="1"/>
          <p:nvPr/>
        </p:nvSpPr>
        <p:spPr>
          <a:xfrm>
            <a:off x="1899226" y="1281308"/>
            <a:ext cx="8027839" cy="249299"/>
          </a:xfrm>
          <a:prstGeom prst="rect">
            <a:avLst/>
          </a:prstGeom>
        </p:spPr>
        <p:txBody>
          <a:bodyPr vert="horz" wrap="none" lIns="0" tIns="0" rIns="0" bIns="0" rtlCol="0" anchor="t">
            <a:spAutoFit/>
          </a:bodyPr>
          <a:lstStyle>
            <a:defPPr>
              <a:defRPr lang="en-US"/>
            </a:defPPr>
            <a:lvl1pPr indent="0" algn="ctr" defTabSz="685800">
              <a:lnSpc>
                <a:spcPct val="90000"/>
              </a:lnSpc>
              <a:spcBef>
                <a:spcPts val="0"/>
              </a:spcBef>
              <a:buClr>
                <a:schemeClr val="accent1"/>
              </a:buClr>
              <a:buFont typeface="Arial" panose="020B0604020202020204" pitchFamily="34" charset="0"/>
              <a:buNone/>
              <a:defRPr sz="1600" b="1"/>
            </a:lvl1pPr>
            <a:lvl2pPr marL="342900" indent="0" defTabSz="685800">
              <a:lnSpc>
                <a:spcPct val="90000"/>
              </a:lnSpc>
              <a:spcBef>
                <a:spcPts val="600"/>
              </a:spcBef>
              <a:buFont typeface="Arial" panose="020B0604020202020204" pitchFamily="34" charset="0"/>
              <a:buNone/>
              <a:defRPr sz="1500" b="1"/>
            </a:lvl2pPr>
            <a:lvl3pPr marL="685800" indent="0" defTabSz="685800">
              <a:lnSpc>
                <a:spcPct val="90000"/>
              </a:lnSpc>
              <a:spcBef>
                <a:spcPts val="600"/>
              </a:spcBef>
              <a:buClr>
                <a:schemeClr val="accent1"/>
              </a:buClr>
              <a:buFont typeface="Arial" panose="020B0604020202020204" pitchFamily="34" charset="0"/>
              <a:buNone/>
              <a:defRPr sz="1350" b="1"/>
            </a:lvl3pPr>
            <a:lvl4pPr marL="1028700" indent="0" defTabSz="685800">
              <a:lnSpc>
                <a:spcPct val="90000"/>
              </a:lnSpc>
              <a:spcBef>
                <a:spcPts val="450"/>
              </a:spcBef>
              <a:buFont typeface="Arial" panose="020B0604020202020204" pitchFamily="34" charset="0"/>
              <a:buNone/>
              <a:defRPr sz="1200" b="1"/>
            </a:lvl4pPr>
            <a:lvl5pPr marL="1371600" indent="0" defTabSz="685800">
              <a:lnSpc>
                <a:spcPct val="90000"/>
              </a:lnSpc>
              <a:spcBef>
                <a:spcPts val="450"/>
              </a:spcBef>
              <a:buClr>
                <a:schemeClr val="accent1"/>
              </a:buClr>
              <a:buFont typeface="Arial" panose="020B0604020202020204" pitchFamily="34" charset="0"/>
              <a:buNone/>
              <a:defRPr sz="1200" b="1"/>
            </a:lvl5pPr>
            <a:lvl6pPr marL="1714500" indent="0" defTabSz="685800">
              <a:lnSpc>
                <a:spcPct val="90000"/>
              </a:lnSpc>
              <a:spcBef>
                <a:spcPts val="375"/>
              </a:spcBef>
              <a:buFont typeface="Arial" panose="020B0604020202020204" pitchFamily="34" charset="0"/>
              <a:buNone/>
              <a:defRPr sz="1200" b="1"/>
            </a:lvl6pPr>
            <a:lvl7pPr marL="2057400" indent="0" defTabSz="685800">
              <a:lnSpc>
                <a:spcPct val="90000"/>
              </a:lnSpc>
              <a:spcBef>
                <a:spcPts val="375"/>
              </a:spcBef>
              <a:buFont typeface="Arial" panose="020B0604020202020204" pitchFamily="34" charset="0"/>
              <a:buNone/>
              <a:defRPr sz="1200" b="1"/>
            </a:lvl7pPr>
            <a:lvl8pPr marL="2400300" indent="0" defTabSz="685800">
              <a:lnSpc>
                <a:spcPct val="90000"/>
              </a:lnSpc>
              <a:spcBef>
                <a:spcPts val="375"/>
              </a:spcBef>
              <a:buFont typeface="Arial" panose="020B0604020202020204" pitchFamily="34" charset="0"/>
              <a:buNone/>
              <a:defRPr sz="1200" b="1"/>
            </a:lvl8pPr>
            <a:lvl9pPr marL="2743200" indent="0" defTabSz="685800">
              <a:lnSpc>
                <a:spcPct val="90000"/>
              </a:lnSpc>
              <a:spcBef>
                <a:spcPts val="375"/>
              </a:spcBef>
              <a:buFont typeface="Arial" panose="020B0604020202020204" pitchFamily="34" charset="0"/>
              <a:buNone/>
              <a:defRPr sz="1200" b="1"/>
            </a:lvl9pPr>
          </a:lstStyle>
          <a:p>
            <a:pPr marL="0" marR="0" lvl="0" indent="0" algn="ctr" defTabSz="685800" rtl="0" eaLnBrk="1" fontAlgn="auto" latinLnBrk="0" hangingPunct="1">
              <a:lnSpc>
                <a:spcPct val="90000"/>
              </a:lnSpc>
              <a:spcBef>
                <a:spcPts val="0"/>
              </a:spcBef>
              <a:spcAft>
                <a:spcPts val="0"/>
              </a:spcAft>
              <a:buClr>
                <a:srgbClr val="303A5F"/>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Change in rate of death due to CKD per 100,000 people from 1990</a:t>
            </a:r>
            <a:r>
              <a:rPr kumimoji="0" lang="en-US" sz="1800" b="1" i="0" u="none" strike="noStrike" kern="1200" cap="none" spc="0" normalizeH="0" noProof="0" dirty="0">
                <a:ln>
                  <a:noFill/>
                </a:ln>
                <a:solidFill>
                  <a:srgbClr val="000000"/>
                </a:solidFill>
                <a:effectLst/>
                <a:uLnTx/>
                <a:uFillTx/>
                <a:latin typeface="Arial" panose="020B0604020202020204" pitchFamily="34" charset="0"/>
                <a:ea typeface="+mn-ea"/>
                <a:cs typeface="Arial" panose="020B0604020202020204" pitchFamily="34" charset="0"/>
              </a:rPr>
              <a:t>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2013</a:t>
            </a:r>
          </a:p>
        </p:txBody>
      </p:sp>
      <p:sp>
        <p:nvSpPr>
          <p:cNvPr id="7" name="TextBox 6">
            <a:extLst>
              <a:ext uri="{FF2B5EF4-FFF2-40B4-BE49-F238E27FC236}">
                <a16:creationId xmlns="" xmlns:a16="http://schemas.microsoft.com/office/drawing/2014/main" id="{D2C02EF2-9F3B-437A-8D78-F310BA6F3230}"/>
              </a:ext>
            </a:extLst>
          </p:cNvPr>
          <p:cNvSpPr txBox="1"/>
          <p:nvPr/>
        </p:nvSpPr>
        <p:spPr>
          <a:xfrm rot="16200000">
            <a:off x="329177" y="3582567"/>
            <a:ext cx="2320457" cy="430887"/>
          </a:xfrm>
          <a:prstGeom prst="rect">
            <a:avLst/>
          </a:prstGeom>
          <a:noFill/>
        </p:spPr>
        <p:txBody>
          <a:bodyPr wrap="square" lIns="0" tIns="0" rIns="0" bIns="0"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Global age-standardized</a:t>
            </a:r>
            <a:b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death rate (95% UI)</a:t>
            </a:r>
          </a:p>
        </p:txBody>
      </p:sp>
      <p:sp>
        <p:nvSpPr>
          <p:cNvPr id="8" name="TextBox 7">
            <a:extLst>
              <a:ext uri="{FF2B5EF4-FFF2-40B4-BE49-F238E27FC236}">
                <a16:creationId xmlns="" xmlns:a16="http://schemas.microsoft.com/office/drawing/2014/main" id="{BEA7D9DB-AA3F-497F-A92B-A2D07FEF2CAB}"/>
              </a:ext>
            </a:extLst>
          </p:cNvPr>
          <p:cNvSpPr txBox="1"/>
          <p:nvPr/>
        </p:nvSpPr>
        <p:spPr>
          <a:xfrm>
            <a:off x="5743366" y="6024357"/>
            <a:ext cx="705321" cy="215444"/>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Etiology</a:t>
            </a:r>
          </a:p>
        </p:txBody>
      </p:sp>
      <p:sp>
        <p:nvSpPr>
          <p:cNvPr id="10" name="Rectangle 9"/>
          <p:cNvSpPr/>
          <p:nvPr/>
        </p:nvSpPr>
        <p:spPr>
          <a:xfrm>
            <a:off x="1127760" y="1638064"/>
            <a:ext cx="9702800" cy="4701781"/>
          </a:xfrm>
          <a:prstGeom prst="rect">
            <a:avLst/>
          </a:prstGeom>
          <a:noFill/>
          <a:ln>
            <a:solidFill>
              <a:schemeClr val="bg1">
                <a:lumMod val="85000"/>
              </a:schemeClr>
            </a:solidFill>
          </a:ln>
          <a:effectLst>
            <a:glow rad="63500">
              <a:schemeClr val="bg1">
                <a:lumMod val="8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4274410369"/>
      </p:ext>
    </p:extLst>
  </p:cSld>
  <p:clrMapOvr>
    <a:masterClrMapping/>
  </p:clrMapOvr>
  <p:transition>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500" dirty="0"/>
              <a:t>Furthermore, rates of KRT and mortality due to CKD are projected to</a:t>
            </a:r>
            <a:br>
              <a:rPr lang="en-US" sz="2500" dirty="0"/>
            </a:br>
            <a:r>
              <a:rPr lang="en-US" sz="2500" dirty="0"/>
              <a:t>rise substantially on a global scale </a:t>
            </a:r>
            <a:endParaRPr lang="en-GB" sz="2500"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67</a:t>
            </a:fld>
            <a:endParaRPr lang="en-US" dirty="0"/>
          </a:p>
        </p:txBody>
      </p:sp>
      <p:sp>
        <p:nvSpPr>
          <p:cNvPr id="4" name="Text Placeholder 3"/>
          <p:cNvSpPr>
            <a:spLocks noGrp="1"/>
          </p:cNvSpPr>
          <p:nvPr>
            <p:ph type="body" sz="quarter" idx="13"/>
          </p:nvPr>
        </p:nvSpPr>
        <p:spPr/>
        <p:txBody>
          <a:bodyPr/>
          <a:lstStyle/>
          <a:p>
            <a:pPr lvl="0"/>
            <a:r>
              <a:rPr lang="en-GB" dirty="0"/>
              <a:t>CKD = chronic kidney disease; KRT = kidney replacement therapy.</a:t>
            </a:r>
          </a:p>
          <a:p>
            <a:pPr lvl="0"/>
            <a:r>
              <a:rPr lang="en-GB" dirty="0"/>
              <a:t>1. </a:t>
            </a:r>
            <a:r>
              <a:rPr lang="en-GB" dirty="0" err="1"/>
              <a:t>Liyanage</a:t>
            </a:r>
            <a:r>
              <a:rPr lang="en-GB" dirty="0"/>
              <a:t> T et al. </a:t>
            </a:r>
            <a:r>
              <a:rPr lang="en-GB" i="1" dirty="0"/>
              <a:t>Lancet.</a:t>
            </a:r>
            <a:r>
              <a:rPr lang="en-GB" dirty="0"/>
              <a:t> 2015;385:1975–1982; 2. Foreman KJ et al. </a:t>
            </a:r>
            <a:r>
              <a:rPr lang="en-GB" i="1" dirty="0"/>
              <a:t>Lancet. </a:t>
            </a:r>
            <a:r>
              <a:rPr lang="en-GB" dirty="0"/>
              <a:t>2018;392:2052–2090.</a:t>
            </a:r>
          </a:p>
        </p:txBody>
      </p:sp>
      <p:graphicFrame>
        <p:nvGraphicFramePr>
          <p:cNvPr id="5" name="Chart 4">
            <a:extLst>
              <a:ext uri="{FF2B5EF4-FFF2-40B4-BE49-F238E27FC236}">
                <a16:creationId xmlns="" xmlns:a16="http://schemas.microsoft.com/office/drawing/2014/main" id="{4C0E7572-9BF9-214C-8463-84E33A8B1F35}"/>
              </a:ext>
            </a:extLst>
          </p:cNvPr>
          <p:cNvGraphicFramePr/>
          <p:nvPr>
            <p:extLst>
              <p:ext uri="{D42A27DB-BD31-4B8C-83A1-F6EECF244321}">
                <p14:modId xmlns:p14="http://schemas.microsoft.com/office/powerpoint/2010/main" val="3723992094"/>
              </p:ext>
            </p:extLst>
          </p:nvPr>
        </p:nvGraphicFramePr>
        <p:xfrm>
          <a:off x="6389325" y="1473962"/>
          <a:ext cx="5878875" cy="4827342"/>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a:extLst>
              <a:ext uri="{FF2B5EF4-FFF2-40B4-BE49-F238E27FC236}">
                <a16:creationId xmlns="" xmlns:a16="http://schemas.microsoft.com/office/drawing/2014/main" id="{C9313799-96A4-4549-BDDA-EC42CB738180}"/>
              </a:ext>
            </a:extLst>
          </p:cNvPr>
          <p:cNvCxnSpPr/>
          <p:nvPr/>
        </p:nvCxnSpPr>
        <p:spPr>
          <a:xfrm>
            <a:off x="9199684" y="2435006"/>
            <a:ext cx="0" cy="204018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 xmlns:a16="http://schemas.microsoft.com/office/drawing/2014/main" id="{6B273969-19F2-9742-8087-7F7AC24E217B}"/>
              </a:ext>
            </a:extLst>
          </p:cNvPr>
          <p:cNvSpPr txBox="1"/>
          <p:nvPr/>
        </p:nvSpPr>
        <p:spPr>
          <a:xfrm>
            <a:off x="8696938" y="3236279"/>
            <a:ext cx="1023489" cy="584775"/>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1" dirty="0">
                <a:solidFill>
                  <a:srgbClr val="000000"/>
                </a:solidFill>
                <a:latin typeface="Arial" panose="020B0604020202020204"/>
              </a:rPr>
              <a:t>160</a:t>
            </a: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1" dirty="0">
                <a:solidFill>
                  <a:srgbClr val="000000"/>
                </a:solidFill>
                <a:latin typeface="Arial" panose="020B0604020202020204"/>
              </a:rPr>
              <a:t>increase</a:t>
            </a:r>
            <a:endPar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8" name="TextBox 7">
            <a:extLst>
              <a:ext uri="{FF2B5EF4-FFF2-40B4-BE49-F238E27FC236}">
                <a16:creationId xmlns="" xmlns:a16="http://schemas.microsoft.com/office/drawing/2014/main" id="{E90E6D93-F0B6-C645-B3C1-10A1447CCD57}"/>
              </a:ext>
            </a:extLst>
          </p:cNvPr>
          <p:cNvSpPr txBox="1"/>
          <p:nvPr/>
        </p:nvSpPr>
        <p:spPr>
          <a:xfrm rot="16200000">
            <a:off x="5984108" y="3651145"/>
            <a:ext cx="190023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Deaths (millions)</a:t>
            </a:r>
          </a:p>
        </p:txBody>
      </p:sp>
      <p:sp>
        <p:nvSpPr>
          <p:cNvPr id="9" name="TextBox 8">
            <a:extLst>
              <a:ext uri="{FF2B5EF4-FFF2-40B4-BE49-F238E27FC236}">
                <a16:creationId xmlns="" xmlns:a16="http://schemas.microsoft.com/office/drawing/2014/main" id="{67F5760A-A0D3-F54B-AA17-957238B17F58}"/>
              </a:ext>
            </a:extLst>
          </p:cNvPr>
          <p:cNvSpPr txBox="1"/>
          <p:nvPr/>
        </p:nvSpPr>
        <p:spPr>
          <a:xfrm>
            <a:off x="7226307" y="1271334"/>
            <a:ext cx="474295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CKD deaths in 2016 and forecast for 2040</a:t>
            </a:r>
            <a:r>
              <a:rPr kumimoji="0" lang="en-GB" sz="1600" b="1" i="0" u="none" strike="noStrike" kern="1200" cap="none" spc="0" normalizeH="0" baseline="30000" noProof="0" dirty="0">
                <a:ln>
                  <a:noFill/>
                </a:ln>
                <a:solidFill>
                  <a:srgbClr val="000000"/>
                </a:solidFill>
                <a:effectLst/>
                <a:uLnTx/>
                <a:uFillTx/>
                <a:latin typeface="Arial" panose="020B0604020202020204"/>
                <a:ea typeface="+mn-ea"/>
                <a:cs typeface="+mn-cs"/>
              </a:rPr>
              <a:t>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cxnSp>
        <p:nvCxnSpPr>
          <p:cNvPr id="10" name="Straight Connector 9">
            <a:extLst>
              <a:ext uri="{FF2B5EF4-FFF2-40B4-BE49-F238E27FC236}">
                <a16:creationId xmlns="" xmlns:a16="http://schemas.microsoft.com/office/drawing/2014/main" id="{7E6FDA53-41FF-2E4A-8E49-57F1A12791E8}"/>
              </a:ext>
            </a:extLst>
          </p:cNvPr>
          <p:cNvCxnSpPr/>
          <p:nvPr/>
        </p:nvCxnSpPr>
        <p:spPr>
          <a:xfrm>
            <a:off x="7587837" y="5902147"/>
            <a:ext cx="41481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 xmlns:a16="http://schemas.microsoft.com/office/drawing/2014/main" id="{13F34331-B967-2342-A6E3-4459E2FE5B8C}"/>
              </a:ext>
            </a:extLst>
          </p:cNvPr>
          <p:cNvCxnSpPr/>
          <p:nvPr/>
        </p:nvCxnSpPr>
        <p:spPr>
          <a:xfrm flipV="1">
            <a:off x="9194143" y="2446130"/>
            <a:ext cx="662308" cy="810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
            <a:extLst>
              <a:ext uri="{FF2B5EF4-FFF2-40B4-BE49-F238E27FC236}">
                <a16:creationId xmlns="" xmlns:a16="http://schemas.microsoft.com/office/drawing/2014/main" id="{3A3C4E07-8475-954B-8F00-0B91183716B2}"/>
              </a:ext>
            </a:extLst>
          </p:cNvPr>
          <p:cNvSpPr txBox="1"/>
          <p:nvPr/>
        </p:nvSpPr>
        <p:spPr>
          <a:xfrm>
            <a:off x="1257243" y="1334520"/>
            <a:ext cx="4549322" cy="492443"/>
          </a:xfrm>
          <a:prstGeom prst="rect">
            <a:avLst/>
          </a:prstGeom>
          <a:noFill/>
        </p:spPr>
        <p:txBody>
          <a:bodyPr wrap="none" lIns="0" tIns="0" rIns="0" b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Estimated number of patients undergoing KRT</a:t>
            </a:r>
            <a:b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from 2010 to 2030 worldwide</a:t>
            </a:r>
            <a:r>
              <a:rPr kumimoji="0" lang="en-GB" sz="1600" b="1"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3" name="Rectangle 12">
            <a:extLst>
              <a:ext uri="{FF2B5EF4-FFF2-40B4-BE49-F238E27FC236}">
                <a16:creationId xmlns="" xmlns:a16="http://schemas.microsoft.com/office/drawing/2014/main" id="{891D1E82-4FD5-1D4D-945B-4C582D0AAF17}"/>
              </a:ext>
            </a:extLst>
          </p:cNvPr>
          <p:cNvSpPr/>
          <p:nvPr/>
        </p:nvSpPr>
        <p:spPr>
          <a:xfrm>
            <a:off x="922602" y="5802071"/>
            <a:ext cx="5141966" cy="565146"/>
          </a:xfrm>
          <a:prstGeom prst="rect">
            <a:avLst/>
          </a:prstGeom>
          <a:solidFill>
            <a:schemeClr val="accent1"/>
          </a:solidFill>
        </p:spPr>
        <p:txBody>
          <a:bodyPr wrap="none" lIns="72000" tIns="36000" rIns="72000" bIns="36000">
            <a:spAutoFit/>
          </a:bodyPr>
          <a:lstStyle/>
          <a:p>
            <a:pPr marL="0" marR="0" lvl="0" indent="0" algn="ctr" defTabSz="685800" rtl="0" eaLnBrk="1" fontAlgn="auto" latinLnBrk="0" hangingPunct="1">
              <a:lnSpc>
                <a:spcPct val="100000"/>
              </a:lnSpc>
              <a:spcBef>
                <a:spcPts val="90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The number receiving </a:t>
            </a:r>
            <a:r>
              <a:rPr lang="en-US" sz="1600" b="1" dirty="0">
                <a:solidFill>
                  <a:srgbClr val="FFFFFF"/>
                </a:solidFill>
                <a:latin typeface="Arial" panose="020B0604020202020204"/>
              </a:rPr>
              <a:t>K</a:t>
            </a: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RT is estimated to increase</a:t>
            </a:r>
            <a:b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to more than 5 million by 2030</a:t>
            </a:r>
            <a:r>
              <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rPr>
              <a:t>1</a:t>
            </a:r>
            <a:endPar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14" name="Group 13">
            <a:extLst>
              <a:ext uri="{FF2B5EF4-FFF2-40B4-BE49-F238E27FC236}">
                <a16:creationId xmlns="" xmlns:a16="http://schemas.microsoft.com/office/drawing/2014/main" id="{3159768E-D0A9-A949-A431-6E92359376C9}"/>
              </a:ext>
            </a:extLst>
          </p:cNvPr>
          <p:cNvGrpSpPr/>
          <p:nvPr/>
        </p:nvGrpSpPr>
        <p:grpSpPr>
          <a:xfrm>
            <a:off x="1294212" y="2024805"/>
            <a:ext cx="3011209" cy="1125841"/>
            <a:chOff x="7280720" y="1982721"/>
            <a:chExt cx="3011204" cy="1125841"/>
          </a:xfrm>
        </p:grpSpPr>
        <p:sp>
          <p:nvSpPr>
            <p:cNvPr id="15" name="TextBox 10">
              <a:extLst>
                <a:ext uri="{FF2B5EF4-FFF2-40B4-BE49-F238E27FC236}">
                  <a16:creationId xmlns="" xmlns:a16="http://schemas.microsoft.com/office/drawing/2014/main" id="{CB8FF4F2-A3ED-104F-A96C-08791A83048A}"/>
                </a:ext>
              </a:extLst>
            </p:cNvPr>
            <p:cNvSpPr txBox="1"/>
            <p:nvPr/>
          </p:nvSpPr>
          <p:spPr>
            <a:xfrm>
              <a:off x="7573683" y="1982721"/>
              <a:ext cx="1295224"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Asia (0.968–2.162)</a:t>
              </a:r>
            </a:p>
          </p:txBody>
        </p:sp>
        <p:grpSp>
          <p:nvGrpSpPr>
            <p:cNvPr id="16" name="Group 15">
              <a:extLst>
                <a:ext uri="{FF2B5EF4-FFF2-40B4-BE49-F238E27FC236}">
                  <a16:creationId xmlns="" xmlns:a16="http://schemas.microsoft.com/office/drawing/2014/main" id="{137A694E-D918-E844-A8E2-660C66C414BC}"/>
                </a:ext>
              </a:extLst>
            </p:cNvPr>
            <p:cNvGrpSpPr/>
            <p:nvPr/>
          </p:nvGrpSpPr>
          <p:grpSpPr>
            <a:xfrm>
              <a:off x="7280720" y="2021053"/>
              <a:ext cx="216000" cy="108000"/>
              <a:chOff x="7927665" y="-1370625"/>
              <a:chExt cx="216000" cy="108000"/>
            </a:xfrm>
          </p:grpSpPr>
          <p:sp>
            <p:nvSpPr>
              <p:cNvPr id="37" name="Oval 36">
                <a:extLst>
                  <a:ext uri="{FF2B5EF4-FFF2-40B4-BE49-F238E27FC236}">
                    <a16:creationId xmlns="" xmlns:a16="http://schemas.microsoft.com/office/drawing/2014/main" id="{8537EB7F-94ED-4B43-BB70-2F2FF499CB57}"/>
                  </a:ext>
                </a:extLst>
              </p:cNvPr>
              <p:cNvSpPr/>
              <p:nvPr/>
            </p:nvSpPr>
            <p:spPr>
              <a:xfrm flipV="1">
                <a:off x="7981665" y="-1370625"/>
                <a:ext cx="108000" cy="10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8" name="Straight Connector 37">
                <a:extLst>
                  <a:ext uri="{FF2B5EF4-FFF2-40B4-BE49-F238E27FC236}">
                    <a16:creationId xmlns="" xmlns:a16="http://schemas.microsoft.com/office/drawing/2014/main" id="{E06120C6-A573-F742-B23B-1BEBF87B1430}"/>
                  </a:ext>
                </a:extLst>
              </p:cNvPr>
              <p:cNvCxnSpPr/>
              <p:nvPr/>
            </p:nvCxnSpPr>
            <p:spPr>
              <a:xfrm>
                <a:off x="7927665" y="-1316625"/>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 xmlns:a16="http://schemas.microsoft.com/office/drawing/2014/main" id="{DD8F0CC6-5866-8C49-9FB0-A67B509D782E}"/>
                </a:ext>
              </a:extLst>
            </p:cNvPr>
            <p:cNvGrpSpPr/>
            <p:nvPr/>
          </p:nvGrpSpPr>
          <p:grpSpPr>
            <a:xfrm>
              <a:off x="7280720" y="2209288"/>
              <a:ext cx="216000" cy="108000"/>
              <a:chOff x="7765665" y="-1166308"/>
              <a:chExt cx="216000" cy="108000"/>
            </a:xfrm>
          </p:grpSpPr>
          <p:sp>
            <p:nvSpPr>
              <p:cNvPr id="35" name="Rectangle 34">
                <a:extLst>
                  <a:ext uri="{FF2B5EF4-FFF2-40B4-BE49-F238E27FC236}">
                    <a16:creationId xmlns="" xmlns:a16="http://schemas.microsoft.com/office/drawing/2014/main" id="{B03F5E53-D4B6-1A40-9FDA-7C660A596EE1}"/>
                  </a:ext>
                </a:extLst>
              </p:cNvPr>
              <p:cNvSpPr/>
              <p:nvPr/>
            </p:nvSpPr>
            <p:spPr>
              <a:xfrm flipV="1">
                <a:off x="7819665" y="-1166308"/>
                <a:ext cx="108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6" name="Straight Connector 35">
                <a:extLst>
                  <a:ext uri="{FF2B5EF4-FFF2-40B4-BE49-F238E27FC236}">
                    <a16:creationId xmlns="" xmlns:a16="http://schemas.microsoft.com/office/drawing/2014/main" id="{5C006F71-16D4-D74E-8C14-B1E8AB1356D0}"/>
                  </a:ext>
                </a:extLst>
              </p:cNvPr>
              <p:cNvCxnSpPr/>
              <p:nvPr/>
            </p:nvCxnSpPr>
            <p:spPr>
              <a:xfrm>
                <a:off x="7765665" y="-1112308"/>
                <a:ext cx="216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 xmlns:a16="http://schemas.microsoft.com/office/drawing/2014/main" id="{274B4E71-75B6-2B47-A6DA-2D69EDECE9F1}"/>
                </a:ext>
              </a:extLst>
            </p:cNvPr>
            <p:cNvGrpSpPr/>
            <p:nvPr/>
          </p:nvGrpSpPr>
          <p:grpSpPr>
            <a:xfrm>
              <a:off x="7280720" y="2397523"/>
              <a:ext cx="216000" cy="108000"/>
              <a:chOff x="7765665" y="-938427"/>
              <a:chExt cx="216000" cy="108000"/>
            </a:xfrm>
          </p:grpSpPr>
          <p:sp>
            <p:nvSpPr>
              <p:cNvPr id="33" name="Isosceles Triangle 25">
                <a:extLst>
                  <a:ext uri="{FF2B5EF4-FFF2-40B4-BE49-F238E27FC236}">
                    <a16:creationId xmlns="" xmlns:a16="http://schemas.microsoft.com/office/drawing/2014/main" id="{18756C22-5101-2742-BF6C-AB092290C4C4}"/>
                  </a:ext>
                </a:extLst>
              </p:cNvPr>
              <p:cNvSpPr/>
              <p:nvPr/>
            </p:nvSpPr>
            <p:spPr>
              <a:xfrm>
                <a:off x="7819665" y="-938427"/>
                <a:ext cx="108000"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4" name="Straight Connector 33">
                <a:extLst>
                  <a:ext uri="{FF2B5EF4-FFF2-40B4-BE49-F238E27FC236}">
                    <a16:creationId xmlns="" xmlns:a16="http://schemas.microsoft.com/office/drawing/2014/main" id="{E6FBAA28-CA33-3D41-84E7-8D7D758865B3}"/>
                  </a:ext>
                </a:extLst>
              </p:cNvPr>
              <p:cNvCxnSpPr/>
              <p:nvPr/>
            </p:nvCxnSpPr>
            <p:spPr>
              <a:xfrm>
                <a:off x="7765665" y="-884427"/>
                <a:ext cx="216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 xmlns:a16="http://schemas.microsoft.com/office/drawing/2014/main" id="{1FE63017-E67F-FC48-9D0B-DA4FA4C23D8A}"/>
                </a:ext>
              </a:extLst>
            </p:cNvPr>
            <p:cNvGrpSpPr/>
            <p:nvPr/>
          </p:nvGrpSpPr>
          <p:grpSpPr>
            <a:xfrm>
              <a:off x="7280720" y="2585758"/>
              <a:ext cx="216000" cy="108000"/>
              <a:chOff x="7765665" y="-706036"/>
              <a:chExt cx="216000" cy="108000"/>
            </a:xfrm>
          </p:grpSpPr>
          <p:sp>
            <p:nvSpPr>
              <p:cNvPr id="31" name="Diamond 30">
                <a:extLst>
                  <a:ext uri="{FF2B5EF4-FFF2-40B4-BE49-F238E27FC236}">
                    <a16:creationId xmlns="" xmlns:a16="http://schemas.microsoft.com/office/drawing/2014/main" id="{B126EADD-3FF3-144A-BC52-0875C6EA0092}"/>
                  </a:ext>
                </a:extLst>
              </p:cNvPr>
              <p:cNvSpPr/>
              <p:nvPr/>
            </p:nvSpPr>
            <p:spPr>
              <a:xfrm>
                <a:off x="7819665" y="-706036"/>
                <a:ext cx="108000" cy="108000"/>
              </a:xfrm>
              <a:prstGeom prst="diamond">
                <a:avLst/>
              </a:prstGeom>
              <a:solidFill>
                <a:schemeClr val="accent4"/>
              </a:soli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2" name="Straight Connector 31">
                <a:extLst>
                  <a:ext uri="{FF2B5EF4-FFF2-40B4-BE49-F238E27FC236}">
                    <a16:creationId xmlns="" xmlns:a16="http://schemas.microsoft.com/office/drawing/2014/main" id="{148BDF2D-D036-1342-8897-B3055ABC0CC3}"/>
                  </a:ext>
                </a:extLst>
              </p:cNvPr>
              <p:cNvCxnSpPr/>
              <p:nvPr/>
            </p:nvCxnSpPr>
            <p:spPr>
              <a:xfrm>
                <a:off x="7765665" y="-652036"/>
                <a:ext cx="216000" cy="0"/>
              </a:xfrm>
              <a:prstGeom prst="line">
                <a:avLst/>
              </a:prstGeom>
              <a:solidFill>
                <a:schemeClr val="bg2"/>
              </a:solidFill>
              <a:ln w="190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 xmlns:a16="http://schemas.microsoft.com/office/drawing/2014/main" id="{4199F6D2-D57F-5C47-8C83-805CFC41D3D7}"/>
                </a:ext>
              </a:extLst>
            </p:cNvPr>
            <p:cNvGrpSpPr/>
            <p:nvPr/>
          </p:nvGrpSpPr>
          <p:grpSpPr>
            <a:xfrm>
              <a:off x="7280720" y="2773993"/>
              <a:ext cx="216000" cy="108000"/>
              <a:chOff x="7765665" y="-479703"/>
              <a:chExt cx="216000" cy="108000"/>
            </a:xfrm>
          </p:grpSpPr>
          <p:sp>
            <p:nvSpPr>
              <p:cNvPr id="29" name="Isosceles Triangle 21">
                <a:extLst>
                  <a:ext uri="{FF2B5EF4-FFF2-40B4-BE49-F238E27FC236}">
                    <a16:creationId xmlns="" xmlns:a16="http://schemas.microsoft.com/office/drawing/2014/main" id="{0C44D9C5-9599-4F40-A99B-6A3DD6ED56F3}"/>
                  </a:ext>
                </a:extLst>
              </p:cNvPr>
              <p:cNvSpPr/>
              <p:nvPr/>
            </p:nvSpPr>
            <p:spPr>
              <a:xfrm flipV="1">
                <a:off x="7819665" y="-479703"/>
                <a:ext cx="108000" cy="108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0" name="Straight Connector 29">
                <a:extLst>
                  <a:ext uri="{FF2B5EF4-FFF2-40B4-BE49-F238E27FC236}">
                    <a16:creationId xmlns="" xmlns:a16="http://schemas.microsoft.com/office/drawing/2014/main" id="{A964AC5A-56F7-7B44-B79B-EC5C6B419C90}"/>
                  </a:ext>
                </a:extLst>
              </p:cNvPr>
              <p:cNvCxnSpPr/>
              <p:nvPr/>
            </p:nvCxnSpPr>
            <p:spPr>
              <a:xfrm>
                <a:off x="7765665" y="-425703"/>
                <a:ext cx="21600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 xmlns:a16="http://schemas.microsoft.com/office/drawing/2014/main" id="{B972E598-843A-5642-B192-B9F837FAD753}"/>
                </a:ext>
              </a:extLst>
            </p:cNvPr>
            <p:cNvGrpSpPr/>
            <p:nvPr/>
          </p:nvGrpSpPr>
          <p:grpSpPr>
            <a:xfrm>
              <a:off x="7280720" y="2964609"/>
              <a:ext cx="216000" cy="100800"/>
              <a:chOff x="7765665" y="-260082"/>
              <a:chExt cx="216000" cy="100800"/>
            </a:xfrm>
          </p:grpSpPr>
          <p:cxnSp>
            <p:nvCxnSpPr>
              <p:cNvPr id="27" name="Straight Connector 26">
                <a:extLst>
                  <a:ext uri="{FF2B5EF4-FFF2-40B4-BE49-F238E27FC236}">
                    <a16:creationId xmlns="" xmlns:a16="http://schemas.microsoft.com/office/drawing/2014/main" id="{86734727-CE96-2540-8058-5F8BA3C10FFB}"/>
                  </a:ext>
                </a:extLst>
              </p:cNvPr>
              <p:cNvCxnSpPr/>
              <p:nvPr/>
            </p:nvCxnSpPr>
            <p:spPr>
              <a:xfrm>
                <a:off x="7765665" y="-208463"/>
                <a:ext cx="216000" cy="0"/>
              </a:xfrm>
              <a:prstGeom prst="line">
                <a:avLst/>
              </a:prstGeom>
              <a:solidFill>
                <a:schemeClr val="accent4">
                  <a:lumMod val="10000"/>
                  <a:lumOff val="90000"/>
                </a:schemeClr>
              </a:solidFill>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8" name="Diamond 60">
                <a:extLst>
                  <a:ext uri="{FF2B5EF4-FFF2-40B4-BE49-F238E27FC236}">
                    <a16:creationId xmlns="" xmlns:a16="http://schemas.microsoft.com/office/drawing/2014/main" id="{64508B6E-DC51-DA4A-9E31-D8E803D1DC66}"/>
                  </a:ext>
                </a:extLst>
              </p:cNvPr>
              <p:cNvSpPr/>
              <p:nvPr/>
            </p:nvSpPr>
            <p:spPr>
              <a:xfrm>
                <a:off x="7823265" y="-260082"/>
                <a:ext cx="100800" cy="100800"/>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2" name="TextBox 10">
              <a:extLst>
                <a:ext uri="{FF2B5EF4-FFF2-40B4-BE49-F238E27FC236}">
                  <a16:creationId xmlns="" xmlns:a16="http://schemas.microsoft.com/office/drawing/2014/main" id="{D5075773-9B60-DA41-9E71-C1BC56E0232A}"/>
                </a:ext>
              </a:extLst>
            </p:cNvPr>
            <p:cNvSpPr txBox="1"/>
            <p:nvPr/>
          </p:nvSpPr>
          <p:spPr>
            <a:xfrm>
              <a:off x="7573683" y="2170956"/>
              <a:ext cx="1969639"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North America (0.637–1.260)</a:t>
              </a:r>
            </a:p>
          </p:txBody>
        </p:sp>
        <p:sp>
          <p:nvSpPr>
            <p:cNvPr id="23" name="TextBox 10">
              <a:extLst>
                <a:ext uri="{FF2B5EF4-FFF2-40B4-BE49-F238E27FC236}">
                  <a16:creationId xmlns="" xmlns:a16="http://schemas.microsoft.com/office/drawing/2014/main" id="{5A1DC879-B7E2-424F-80A2-901CB2ACD7CD}"/>
                </a:ext>
              </a:extLst>
            </p:cNvPr>
            <p:cNvSpPr txBox="1"/>
            <p:nvPr/>
          </p:nvSpPr>
          <p:spPr>
            <a:xfrm>
              <a:off x="7573683" y="2359191"/>
              <a:ext cx="1490791"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Europe (0.532–0.825)</a:t>
              </a:r>
            </a:p>
          </p:txBody>
        </p:sp>
        <p:sp>
          <p:nvSpPr>
            <p:cNvPr id="24" name="TextBox 10">
              <a:extLst>
                <a:ext uri="{FF2B5EF4-FFF2-40B4-BE49-F238E27FC236}">
                  <a16:creationId xmlns="" xmlns:a16="http://schemas.microsoft.com/office/drawing/2014/main" id="{3B6D8B81-B798-B241-BCBC-9BCB62C720CE}"/>
                </a:ext>
              </a:extLst>
            </p:cNvPr>
            <p:cNvSpPr txBox="1"/>
            <p:nvPr/>
          </p:nvSpPr>
          <p:spPr>
            <a:xfrm>
              <a:off x="7573683" y="2547426"/>
              <a:ext cx="2718241"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Latin America, Caribbean (0.373–0.903)</a:t>
              </a:r>
            </a:p>
          </p:txBody>
        </p:sp>
        <p:sp>
          <p:nvSpPr>
            <p:cNvPr id="25" name="TextBox 10">
              <a:extLst>
                <a:ext uri="{FF2B5EF4-FFF2-40B4-BE49-F238E27FC236}">
                  <a16:creationId xmlns="" xmlns:a16="http://schemas.microsoft.com/office/drawing/2014/main" id="{004A12BD-44F4-684E-8BCA-A376EAFD9735}"/>
                </a:ext>
              </a:extLst>
            </p:cNvPr>
            <p:cNvSpPr txBox="1"/>
            <p:nvPr/>
          </p:nvSpPr>
          <p:spPr>
            <a:xfrm>
              <a:off x="7573684" y="2735661"/>
              <a:ext cx="1389802"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Africa (0.083–0.236)</a:t>
              </a:r>
            </a:p>
          </p:txBody>
        </p:sp>
        <p:sp>
          <p:nvSpPr>
            <p:cNvPr id="26" name="TextBox 10">
              <a:extLst>
                <a:ext uri="{FF2B5EF4-FFF2-40B4-BE49-F238E27FC236}">
                  <a16:creationId xmlns="" xmlns:a16="http://schemas.microsoft.com/office/drawing/2014/main" id="{A2B60B09-B9E7-9D4C-AC2C-8781806BAE89}"/>
                </a:ext>
              </a:extLst>
            </p:cNvPr>
            <p:cNvSpPr txBox="1"/>
            <p:nvPr/>
          </p:nvSpPr>
          <p:spPr>
            <a:xfrm>
              <a:off x="7573684" y="2923896"/>
              <a:ext cx="1567734" cy="184666"/>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Oceania (0.025–0.053)</a:t>
              </a:r>
            </a:p>
          </p:txBody>
        </p:sp>
      </p:grpSp>
      <p:grpSp>
        <p:nvGrpSpPr>
          <p:cNvPr id="39" name="Group 38">
            <a:extLst>
              <a:ext uri="{FF2B5EF4-FFF2-40B4-BE49-F238E27FC236}">
                <a16:creationId xmlns="" xmlns:a16="http://schemas.microsoft.com/office/drawing/2014/main" id="{5003A854-25A1-884E-8F30-BFF0C6CF3DE3}"/>
              </a:ext>
            </a:extLst>
          </p:cNvPr>
          <p:cNvGrpSpPr/>
          <p:nvPr/>
        </p:nvGrpSpPr>
        <p:grpSpPr>
          <a:xfrm>
            <a:off x="308072" y="1827643"/>
            <a:ext cx="5764368" cy="3800118"/>
            <a:chOff x="6354496" y="1785572"/>
            <a:chExt cx="5468362" cy="3800118"/>
          </a:xfrm>
        </p:grpSpPr>
        <p:cxnSp>
          <p:nvCxnSpPr>
            <p:cNvPr id="40" name="Straight Connector 39">
              <a:extLst>
                <a:ext uri="{FF2B5EF4-FFF2-40B4-BE49-F238E27FC236}">
                  <a16:creationId xmlns="" xmlns:a16="http://schemas.microsoft.com/office/drawing/2014/main" id="{DAFF983B-5E42-9A4B-8931-14D8F4AD96A2}"/>
                </a:ext>
              </a:extLst>
            </p:cNvPr>
            <p:cNvCxnSpPr/>
            <p:nvPr/>
          </p:nvCxnSpPr>
          <p:spPr bwMode="auto">
            <a:xfrm rot="5400000">
              <a:off x="7056488" y="5079488"/>
              <a:ext cx="720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1" name="Straight Connector 40">
              <a:extLst>
                <a:ext uri="{FF2B5EF4-FFF2-40B4-BE49-F238E27FC236}">
                  <a16:creationId xmlns="" xmlns:a16="http://schemas.microsoft.com/office/drawing/2014/main" id="{EA57816A-7EFD-3A44-B12E-26C7A1021B04}"/>
                </a:ext>
              </a:extLst>
            </p:cNvPr>
            <p:cNvCxnSpPr/>
            <p:nvPr/>
          </p:nvCxnSpPr>
          <p:spPr bwMode="auto">
            <a:xfrm>
              <a:off x="7021283" y="5042973"/>
              <a:ext cx="720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2" name="Straight Connector 41">
              <a:extLst>
                <a:ext uri="{FF2B5EF4-FFF2-40B4-BE49-F238E27FC236}">
                  <a16:creationId xmlns="" xmlns:a16="http://schemas.microsoft.com/office/drawing/2014/main" id="{9D81A0FE-BA3C-034A-8F6D-A559B5824BC3}"/>
                </a:ext>
              </a:extLst>
            </p:cNvPr>
            <p:cNvCxnSpPr/>
            <p:nvPr/>
          </p:nvCxnSpPr>
          <p:spPr bwMode="auto">
            <a:xfrm rot="5400000">
              <a:off x="5506226" y="3457352"/>
              <a:ext cx="31716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3" name="Straight Connector 42">
              <a:extLst>
                <a:ext uri="{FF2B5EF4-FFF2-40B4-BE49-F238E27FC236}">
                  <a16:creationId xmlns="" xmlns:a16="http://schemas.microsoft.com/office/drawing/2014/main" id="{2783B90D-B500-B84F-8295-5FD0DA61206C}"/>
                </a:ext>
              </a:extLst>
            </p:cNvPr>
            <p:cNvCxnSpPr/>
            <p:nvPr/>
          </p:nvCxnSpPr>
          <p:spPr bwMode="auto">
            <a:xfrm>
              <a:off x="7091831" y="5042618"/>
              <a:ext cx="4572858"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grpSp>
          <p:nvGrpSpPr>
            <p:cNvPr id="44" name="Group 43">
              <a:extLst>
                <a:ext uri="{FF2B5EF4-FFF2-40B4-BE49-F238E27FC236}">
                  <a16:creationId xmlns="" xmlns:a16="http://schemas.microsoft.com/office/drawing/2014/main" id="{5EB647BA-A68C-0B42-A730-FE60B0EE9530}"/>
                </a:ext>
              </a:extLst>
            </p:cNvPr>
            <p:cNvGrpSpPr/>
            <p:nvPr/>
          </p:nvGrpSpPr>
          <p:grpSpPr>
            <a:xfrm>
              <a:off x="6354496" y="1785572"/>
              <a:ext cx="5468362" cy="3800118"/>
              <a:chOff x="6064747" y="1546590"/>
              <a:chExt cx="5439908" cy="4713723"/>
            </a:xfrm>
          </p:grpSpPr>
          <p:sp>
            <p:nvSpPr>
              <p:cNvPr id="45" name="TextBox 61">
                <a:extLst>
                  <a:ext uri="{FF2B5EF4-FFF2-40B4-BE49-F238E27FC236}">
                    <a16:creationId xmlns="" xmlns:a16="http://schemas.microsoft.com/office/drawing/2014/main" id="{E6A54041-504F-3544-8B21-41B1147F857E}"/>
                  </a:ext>
                </a:extLst>
              </p:cNvPr>
              <p:cNvSpPr txBox="1"/>
              <p:nvPr/>
            </p:nvSpPr>
            <p:spPr>
              <a:xfrm>
                <a:off x="8893637" y="5993073"/>
                <a:ext cx="358286" cy="26724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Year</a:t>
                </a:r>
              </a:p>
            </p:txBody>
          </p:sp>
          <p:sp>
            <p:nvSpPr>
              <p:cNvPr id="46" name="TextBox 9">
                <a:extLst>
                  <a:ext uri="{FF2B5EF4-FFF2-40B4-BE49-F238E27FC236}">
                    <a16:creationId xmlns="" xmlns:a16="http://schemas.microsoft.com/office/drawing/2014/main" id="{AFBFF913-192C-2D44-99E4-3B8CE420F5C1}"/>
                  </a:ext>
                </a:extLst>
              </p:cNvPr>
              <p:cNvSpPr txBox="1"/>
              <p:nvPr/>
            </p:nvSpPr>
            <p:spPr>
              <a:xfrm rot="16200000">
                <a:off x="4479508" y="3413999"/>
                <a:ext cx="3577112" cy="406634"/>
              </a:xfrm>
              <a:prstGeom prst="rect">
                <a:avLst/>
              </a:prstGeom>
              <a:noFill/>
            </p:spPr>
            <p:txBody>
              <a:bodyPr wrap="none" lIns="0" tIns="0" rIns="0" b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Number of patients receiving KRT</a:t>
                </a:r>
                <a:b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(millions)</a:t>
                </a:r>
              </a:p>
            </p:txBody>
          </p:sp>
          <p:grpSp>
            <p:nvGrpSpPr>
              <p:cNvPr id="47" name="Group 46">
                <a:extLst>
                  <a:ext uri="{FF2B5EF4-FFF2-40B4-BE49-F238E27FC236}">
                    <a16:creationId xmlns="" xmlns:a16="http://schemas.microsoft.com/office/drawing/2014/main" id="{95E290A9-86B1-AE47-92FE-0E0C0C4ED990}"/>
                  </a:ext>
                </a:extLst>
              </p:cNvPr>
              <p:cNvGrpSpPr/>
              <p:nvPr/>
            </p:nvGrpSpPr>
            <p:grpSpPr>
              <a:xfrm>
                <a:off x="6497336" y="1546590"/>
                <a:ext cx="5007319" cy="4367774"/>
                <a:chOff x="6497336" y="1546590"/>
                <a:chExt cx="5007319" cy="4367774"/>
              </a:xfrm>
            </p:grpSpPr>
            <p:grpSp>
              <p:nvGrpSpPr>
                <p:cNvPr id="90" name="Group 89">
                  <a:extLst>
                    <a:ext uri="{FF2B5EF4-FFF2-40B4-BE49-F238E27FC236}">
                      <a16:creationId xmlns="" xmlns:a16="http://schemas.microsoft.com/office/drawing/2014/main" id="{02714E7C-B63F-D649-99E3-F8F5F6002A5C}"/>
                    </a:ext>
                  </a:extLst>
                </p:cNvPr>
                <p:cNvGrpSpPr/>
                <p:nvPr/>
              </p:nvGrpSpPr>
              <p:grpSpPr>
                <a:xfrm>
                  <a:off x="7934857" y="5587765"/>
                  <a:ext cx="3407866" cy="89319"/>
                  <a:chOff x="7934857" y="5581466"/>
                  <a:chExt cx="3407866" cy="94019"/>
                </a:xfrm>
              </p:grpSpPr>
              <p:cxnSp>
                <p:nvCxnSpPr>
                  <p:cNvPr id="107" name="Straight Connector 106">
                    <a:extLst>
                      <a:ext uri="{FF2B5EF4-FFF2-40B4-BE49-F238E27FC236}">
                        <a16:creationId xmlns="" xmlns:a16="http://schemas.microsoft.com/office/drawing/2014/main" id="{C7D4B34B-FE25-AC40-AAC2-1E637C5C66DB}"/>
                      </a:ext>
                    </a:extLst>
                  </p:cNvPr>
                  <p:cNvCxnSpPr/>
                  <p:nvPr/>
                </p:nvCxnSpPr>
                <p:spPr bwMode="auto">
                  <a:xfrm rot="5400000">
                    <a:off x="7887852" y="5628471"/>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08" name="Straight Connector 107">
                    <a:extLst>
                      <a:ext uri="{FF2B5EF4-FFF2-40B4-BE49-F238E27FC236}">
                        <a16:creationId xmlns="" xmlns:a16="http://schemas.microsoft.com/office/drawing/2014/main" id="{648DDE8B-F1FC-534B-BE5B-7B7C405BCC02}"/>
                      </a:ext>
                    </a:extLst>
                  </p:cNvPr>
                  <p:cNvCxnSpPr/>
                  <p:nvPr/>
                </p:nvCxnSpPr>
                <p:spPr bwMode="auto">
                  <a:xfrm rot="5400000">
                    <a:off x="9023808"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09" name="Straight Connector 108">
                    <a:extLst>
                      <a:ext uri="{FF2B5EF4-FFF2-40B4-BE49-F238E27FC236}">
                        <a16:creationId xmlns="" xmlns:a16="http://schemas.microsoft.com/office/drawing/2014/main" id="{6A7AAA82-AF63-3F47-B368-397923917013}"/>
                      </a:ext>
                    </a:extLst>
                  </p:cNvPr>
                  <p:cNvCxnSpPr/>
                  <p:nvPr/>
                </p:nvCxnSpPr>
                <p:spPr bwMode="auto">
                  <a:xfrm rot="5400000">
                    <a:off x="10159763"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110" name="Straight Connector 109">
                    <a:extLst>
                      <a:ext uri="{FF2B5EF4-FFF2-40B4-BE49-F238E27FC236}">
                        <a16:creationId xmlns="" xmlns:a16="http://schemas.microsoft.com/office/drawing/2014/main" id="{CA92FE65-007F-724A-B183-E60AEA977332}"/>
                      </a:ext>
                    </a:extLst>
                  </p:cNvPr>
                  <p:cNvCxnSpPr/>
                  <p:nvPr/>
                </p:nvCxnSpPr>
                <p:spPr bwMode="auto">
                  <a:xfrm rot="5400000">
                    <a:off x="11295718" y="5628480"/>
                    <a:ext cx="9401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grpSp>
            <p:grpSp>
              <p:nvGrpSpPr>
                <p:cNvPr id="91" name="Group 90">
                  <a:extLst>
                    <a:ext uri="{FF2B5EF4-FFF2-40B4-BE49-F238E27FC236}">
                      <a16:creationId xmlns="" xmlns:a16="http://schemas.microsoft.com/office/drawing/2014/main" id="{2D00C4DE-4ABE-4E4D-BAC1-0110125EA6BA}"/>
                    </a:ext>
                  </a:extLst>
                </p:cNvPr>
                <p:cNvGrpSpPr/>
                <p:nvPr/>
              </p:nvGrpSpPr>
              <p:grpSpPr>
                <a:xfrm>
                  <a:off x="6497336" y="1546590"/>
                  <a:ext cx="5007319" cy="4367774"/>
                  <a:chOff x="6497336" y="1546590"/>
                  <a:chExt cx="5007319" cy="4367774"/>
                </a:xfrm>
              </p:grpSpPr>
              <p:sp>
                <p:nvSpPr>
                  <p:cNvPr id="92" name="TextBox 91">
                    <a:extLst>
                      <a:ext uri="{FF2B5EF4-FFF2-40B4-BE49-F238E27FC236}">
                        <a16:creationId xmlns="" xmlns:a16="http://schemas.microsoft.com/office/drawing/2014/main" id="{F4F234A3-78C9-174F-9C5F-FE099A0D4F50}"/>
                      </a:ext>
                    </a:extLst>
                  </p:cNvPr>
                  <p:cNvSpPr txBox="1"/>
                  <p:nvPr/>
                </p:nvSpPr>
                <p:spPr>
                  <a:xfrm>
                    <a:off x="6618366" y="5474127"/>
                    <a:ext cx="80177" cy="229062"/>
                  </a:xfrm>
                  <a:prstGeom prst="rect">
                    <a:avLst/>
                  </a:prstGeom>
                  <a:noFill/>
                  <a:ln w="12700">
                    <a:noFill/>
                  </a:ln>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0</a:t>
                    </a:r>
                  </a:p>
                </p:txBody>
              </p:sp>
              <p:grpSp>
                <p:nvGrpSpPr>
                  <p:cNvPr id="93" name="Group 92">
                    <a:extLst>
                      <a:ext uri="{FF2B5EF4-FFF2-40B4-BE49-F238E27FC236}">
                        <a16:creationId xmlns="" xmlns:a16="http://schemas.microsoft.com/office/drawing/2014/main" id="{DB725EE4-D856-B940-AFB3-71E25EE28DB9}"/>
                      </a:ext>
                    </a:extLst>
                  </p:cNvPr>
                  <p:cNvGrpSpPr/>
                  <p:nvPr/>
                </p:nvGrpSpPr>
                <p:grpSpPr>
                  <a:xfrm>
                    <a:off x="6497355" y="4164947"/>
                    <a:ext cx="301086" cy="229063"/>
                    <a:chOff x="6497355" y="4164947"/>
                    <a:chExt cx="301086" cy="229063"/>
                  </a:xfrm>
                </p:grpSpPr>
                <p:sp>
                  <p:nvSpPr>
                    <p:cNvPr id="105" name="TextBox 104">
                      <a:extLst>
                        <a:ext uri="{FF2B5EF4-FFF2-40B4-BE49-F238E27FC236}">
                          <a16:creationId xmlns="" xmlns:a16="http://schemas.microsoft.com/office/drawing/2014/main" id="{74619361-A35E-674C-A09B-63F41B608F30}"/>
                        </a:ext>
                      </a:extLst>
                    </p:cNvPr>
                    <p:cNvSpPr txBox="1"/>
                    <p:nvPr/>
                  </p:nvSpPr>
                  <p:spPr>
                    <a:xfrm>
                      <a:off x="6497355" y="4164947"/>
                      <a:ext cx="201199" cy="229063"/>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1.0</a:t>
                      </a:r>
                    </a:p>
                  </p:txBody>
                </p:sp>
                <p:cxnSp>
                  <p:nvCxnSpPr>
                    <p:cNvPr id="106" name="Straight Connector 105">
                      <a:extLst>
                        <a:ext uri="{FF2B5EF4-FFF2-40B4-BE49-F238E27FC236}">
                          <a16:creationId xmlns="" xmlns:a16="http://schemas.microsoft.com/office/drawing/2014/main" id="{7089936F-739E-1341-970F-02DB7A6D81C1}"/>
                        </a:ext>
                      </a:extLst>
                    </p:cNvPr>
                    <p:cNvCxnSpPr/>
                    <p:nvPr/>
                  </p:nvCxnSpPr>
                  <p:spPr>
                    <a:xfrm>
                      <a:off x="6730494" y="4277792"/>
                      <a:ext cx="67947"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94" name="TextBox 11">
                    <a:extLst>
                      <a:ext uri="{FF2B5EF4-FFF2-40B4-BE49-F238E27FC236}">
                        <a16:creationId xmlns="" xmlns:a16="http://schemas.microsoft.com/office/drawing/2014/main" id="{C746B926-19D7-BD42-904B-EE282F3EF0E2}"/>
                      </a:ext>
                    </a:extLst>
                  </p:cNvPr>
                  <p:cNvSpPr txBox="1"/>
                  <p:nvPr/>
                </p:nvSpPr>
                <p:spPr>
                  <a:xfrm>
                    <a:off x="6639772"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2010</a:t>
                    </a:r>
                  </a:p>
                </p:txBody>
              </p:sp>
              <p:sp>
                <p:nvSpPr>
                  <p:cNvPr id="95" name="TextBox 12">
                    <a:extLst>
                      <a:ext uri="{FF2B5EF4-FFF2-40B4-BE49-F238E27FC236}">
                        <a16:creationId xmlns="" xmlns:a16="http://schemas.microsoft.com/office/drawing/2014/main" id="{7DFCF343-8FB0-B04F-B390-682909868739}"/>
                      </a:ext>
                    </a:extLst>
                  </p:cNvPr>
                  <p:cNvSpPr txBox="1"/>
                  <p:nvPr/>
                </p:nvSpPr>
                <p:spPr>
                  <a:xfrm>
                    <a:off x="7775815"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2015</a:t>
                    </a:r>
                  </a:p>
                </p:txBody>
              </p:sp>
              <p:sp>
                <p:nvSpPr>
                  <p:cNvPr id="96" name="TextBox 13">
                    <a:extLst>
                      <a:ext uri="{FF2B5EF4-FFF2-40B4-BE49-F238E27FC236}">
                        <a16:creationId xmlns="" xmlns:a16="http://schemas.microsoft.com/office/drawing/2014/main" id="{53A8813C-10A0-8448-920A-408D3E8E3196}"/>
                      </a:ext>
                    </a:extLst>
                  </p:cNvPr>
                  <p:cNvSpPr txBox="1"/>
                  <p:nvPr/>
                </p:nvSpPr>
                <p:spPr>
                  <a:xfrm>
                    <a:off x="8911866"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2020</a:t>
                    </a:r>
                  </a:p>
                </p:txBody>
              </p:sp>
              <p:sp>
                <p:nvSpPr>
                  <p:cNvPr id="97" name="TextBox 14">
                    <a:extLst>
                      <a:ext uri="{FF2B5EF4-FFF2-40B4-BE49-F238E27FC236}">
                        <a16:creationId xmlns="" xmlns:a16="http://schemas.microsoft.com/office/drawing/2014/main" id="{4E78A018-7423-6E44-A98A-219C4DBF2DF4}"/>
                      </a:ext>
                    </a:extLst>
                  </p:cNvPr>
                  <p:cNvSpPr txBox="1"/>
                  <p:nvPr/>
                </p:nvSpPr>
                <p:spPr>
                  <a:xfrm>
                    <a:off x="10047907"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2025</a:t>
                    </a:r>
                  </a:p>
                </p:txBody>
              </p:sp>
              <p:sp>
                <p:nvSpPr>
                  <p:cNvPr id="98" name="TextBox 15">
                    <a:extLst>
                      <a:ext uri="{FF2B5EF4-FFF2-40B4-BE49-F238E27FC236}">
                        <a16:creationId xmlns="" xmlns:a16="http://schemas.microsoft.com/office/drawing/2014/main" id="{8462C753-4ED0-A044-822E-C69D796413EE}"/>
                      </a:ext>
                    </a:extLst>
                  </p:cNvPr>
                  <p:cNvSpPr txBox="1"/>
                  <p:nvPr/>
                </p:nvSpPr>
                <p:spPr>
                  <a:xfrm>
                    <a:off x="11183947" y="5685302"/>
                    <a:ext cx="320708" cy="22906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2030</a:t>
                    </a:r>
                  </a:p>
                </p:txBody>
              </p:sp>
              <p:grpSp>
                <p:nvGrpSpPr>
                  <p:cNvPr id="99" name="Group 98">
                    <a:extLst>
                      <a:ext uri="{FF2B5EF4-FFF2-40B4-BE49-F238E27FC236}">
                        <a16:creationId xmlns="" xmlns:a16="http://schemas.microsoft.com/office/drawing/2014/main" id="{DEFC4845-DEF5-DC4A-97C6-6235A967BA0B}"/>
                      </a:ext>
                    </a:extLst>
                  </p:cNvPr>
                  <p:cNvGrpSpPr/>
                  <p:nvPr/>
                </p:nvGrpSpPr>
                <p:grpSpPr>
                  <a:xfrm>
                    <a:off x="6497336" y="1546590"/>
                    <a:ext cx="301094" cy="229063"/>
                    <a:chOff x="1118615" y="1517122"/>
                    <a:chExt cx="318306" cy="229553"/>
                  </a:xfrm>
                </p:grpSpPr>
                <p:sp>
                  <p:nvSpPr>
                    <p:cNvPr id="103" name="TextBox 102">
                      <a:extLst>
                        <a:ext uri="{FF2B5EF4-FFF2-40B4-BE49-F238E27FC236}">
                          <a16:creationId xmlns="" xmlns:a16="http://schemas.microsoft.com/office/drawing/2014/main" id="{BF2A5955-DBD3-0943-9D1E-5911443488FA}"/>
                        </a:ext>
                      </a:extLst>
                    </p:cNvPr>
                    <p:cNvSpPr txBox="1"/>
                    <p:nvPr/>
                  </p:nvSpPr>
                  <p:spPr>
                    <a:xfrm>
                      <a:off x="1118615" y="1517122"/>
                      <a:ext cx="212700" cy="229553"/>
                    </a:xfrm>
                    <a:prstGeom prst="rect">
                      <a:avLst/>
                    </a:prstGeom>
                    <a:noFill/>
                    <a:ln>
                      <a:noFill/>
                    </a:ln>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3.0</a:t>
                      </a:r>
                    </a:p>
                  </p:txBody>
                </p:sp>
                <p:cxnSp>
                  <p:nvCxnSpPr>
                    <p:cNvPr id="104" name="Straight Connector 103">
                      <a:extLst>
                        <a:ext uri="{FF2B5EF4-FFF2-40B4-BE49-F238E27FC236}">
                          <a16:creationId xmlns="" xmlns:a16="http://schemas.microsoft.com/office/drawing/2014/main" id="{791795F7-8DF6-F54C-93B7-253F95D2F269}"/>
                        </a:ext>
                      </a:extLst>
                    </p:cNvPr>
                    <p:cNvCxnSpPr/>
                    <p:nvPr/>
                  </p:nvCxnSpPr>
                  <p:spPr>
                    <a:xfrm>
                      <a:off x="1365090" y="1629912"/>
                      <a:ext cx="71831"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 xmlns:a16="http://schemas.microsoft.com/office/drawing/2014/main" id="{17933AA2-D8C5-AB4E-AFAC-BC8BFF2CA478}"/>
                      </a:ext>
                    </a:extLst>
                  </p:cNvPr>
                  <p:cNvGrpSpPr/>
                  <p:nvPr/>
                </p:nvGrpSpPr>
                <p:grpSpPr>
                  <a:xfrm>
                    <a:off x="6497354" y="2855769"/>
                    <a:ext cx="301087" cy="229063"/>
                    <a:chOff x="6497354" y="2855769"/>
                    <a:chExt cx="301087" cy="229063"/>
                  </a:xfrm>
                </p:grpSpPr>
                <p:sp>
                  <p:nvSpPr>
                    <p:cNvPr id="101" name="TextBox 100">
                      <a:extLst>
                        <a:ext uri="{FF2B5EF4-FFF2-40B4-BE49-F238E27FC236}">
                          <a16:creationId xmlns="" xmlns:a16="http://schemas.microsoft.com/office/drawing/2014/main" id="{D130C8A7-ABA3-1842-867A-DBD5BFA566DB}"/>
                        </a:ext>
                      </a:extLst>
                    </p:cNvPr>
                    <p:cNvSpPr txBox="1"/>
                    <p:nvPr/>
                  </p:nvSpPr>
                  <p:spPr>
                    <a:xfrm>
                      <a:off x="6497354" y="2855769"/>
                      <a:ext cx="201199" cy="229063"/>
                    </a:xfrm>
                    <a:prstGeom prst="rect">
                      <a:avLst/>
                    </a:prstGeom>
                    <a:noFill/>
                  </p:spPr>
                  <p:txBody>
                    <a:bodyPr wrap="none" lIns="0" tIns="0" rIns="0" bIns="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cxnSp>
                  <p:nvCxnSpPr>
                    <p:cNvPr id="102" name="Straight Connector 101">
                      <a:extLst>
                        <a:ext uri="{FF2B5EF4-FFF2-40B4-BE49-F238E27FC236}">
                          <a16:creationId xmlns="" xmlns:a16="http://schemas.microsoft.com/office/drawing/2014/main" id="{F81676E5-9CC8-1245-BC81-499ACEAB7E4E}"/>
                        </a:ext>
                      </a:extLst>
                    </p:cNvPr>
                    <p:cNvCxnSpPr/>
                    <p:nvPr/>
                  </p:nvCxnSpPr>
                  <p:spPr>
                    <a:xfrm>
                      <a:off x="6730494" y="2968466"/>
                      <a:ext cx="67947"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grpSp>
          </p:grpSp>
          <p:grpSp>
            <p:nvGrpSpPr>
              <p:cNvPr id="48" name="Group 47">
                <a:extLst>
                  <a:ext uri="{FF2B5EF4-FFF2-40B4-BE49-F238E27FC236}">
                    <a16:creationId xmlns="" xmlns:a16="http://schemas.microsoft.com/office/drawing/2014/main" id="{3FA8A73E-2A90-0442-AB78-897B06408F7F}"/>
                  </a:ext>
                </a:extLst>
              </p:cNvPr>
              <p:cNvGrpSpPr/>
              <p:nvPr/>
            </p:nvGrpSpPr>
            <p:grpSpPr>
              <a:xfrm>
                <a:off x="6749164" y="3895856"/>
                <a:ext cx="4646097" cy="934023"/>
                <a:chOff x="6749164" y="3895856"/>
                <a:chExt cx="4646097" cy="934023"/>
              </a:xfrm>
            </p:grpSpPr>
            <p:sp>
              <p:nvSpPr>
                <p:cNvPr id="84" name="Rectangle 83">
                  <a:extLst>
                    <a:ext uri="{FF2B5EF4-FFF2-40B4-BE49-F238E27FC236}">
                      <a16:creationId xmlns="" xmlns:a16="http://schemas.microsoft.com/office/drawing/2014/main" id="{50128B69-6355-6949-B30D-534DB1F513F0}"/>
                    </a:ext>
                  </a:extLst>
                </p:cNvPr>
                <p:cNvSpPr/>
                <p:nvPr/>
              </p:nvSpPr>
              <p:spPr>
                <a:xfrm flipV="1">
                  <a:off x="6749164" y="4695914"/>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Rectangle 84">
                  <a:extLst>
                    <a:ext uri="{FF2B5EF4-FFF2-40B4-BE49-F238E27FC236}">
                      <a16:creationId xmlns="" xmlns:a16="http://schemas.microsoft.com/office/drawing/2014/main" id="{3C82DB50-2E4D-7141-8482-12F2C4E9B5FA}"/>
                    </a:ext>
                  </a:extLst>
                </p:cNvPr>
                <p:cNvSpPr/>
                <p:nvPr/>
              </p:nvSpPr>
              <p:spPr>
                <a:xfrm flipV="1">
                  <a:off x="7885209" y="4547294"/>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Rectangle 85">
                  <a:extLst>
                    <a:ext uri="{FF2B5EF4-FFF2-40B4-BE49-F238E27FC236}">
                      <a16:creationId xmlns="" xmlns:a16="http://schemas.microsoft.com/office/drawing/2014/main" id="{179A3590-DF29-AE4B-8C67-D182E102566B}"/>
                    </a:ext>
                  </a:extLst>
                </p:cNvPr>
                <p:cNvSpPr/>
                <p:nvPr/>
              </p:nvSpPr>
              <p:spPr>
                <a:xfrm flipV="1">
                  <a:off x="9021253" y="4365097"/>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Rectangle 86">
                  <a:extLst>
                    <a:ext uri="{FF2B5EF4-FFF2-40B4-BE49-F238E27FC236}">
                      <a16:creationId xmlns="" xmlns:a16="http://schemas.microsoft.com/office/drawing/2014/main" id="{160523AD-C880-CE4B-8DED-AF73ACB9AD91}"/>
                    </a:ext>
                  </a:extLst>
                </p:cNvPr>
                <p:cNvSpPr/>
                <p:nvPr/>
              </p:nvSpPr>
              <p:spPr>
                <a:xfrm flipV="1">
                  <a:off x="10150349" y="4137321"/>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Rectangle 87">
                  <a:extLst>
                    <a:ext uri="{FF2B5EF4-FFF2-40B4-BE49-F238E27FC236}">
                      <a16:creationId xmlns="" xmlns:a16="http://schemas.microsoft.com/office/drawing/2014/main" id="{EF4E267C-0E48-644F-9DC4-6400318126FB}"/>
                    </a:ext>
                  </a:extLst>
                </p:cNvPr>
                <p:cNvSpPr/>
                <p:nvPr/>
              </p:nvSpPr>
              <p:spPr>
                <a:xfrm flipV="1">
                  <a:off x="11293340" y="3895856"/>
                  <a:ext cx="101921" cy="1339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 name="Freeform 88">
                  <a:extLst>
                    <a:ext uri="{FF2B5EF4-FFF2-40B4-BE49-F238E27FC236}">
                      <a16:creationId xmlns="" xmlns:a16="http://schemas.microsoft.com/office/drawing/2014/main" id="{2168A9B5-4992-0D46-B21B-3EFD339943E9}"/>
                    </a:ext>
                  </a:extLst>
                </p:cNvPr>
                <p:cNvSpPr/>
                <p:nvPr/>
              </p:nvSpPr>
              <p:spPr>
                <a:xfrm>
                  <a:off x="6796716" y="3935993"/>
                  <a:ext cx="4547014" cy="811074"/>
                </a:xfrm>
                <a:custGeom>
                  <a:avLst/>
                  <a:gdLst>
                    <a:gd name="connsiteX0" fmla="*/ 0 w 4806950"/>
                    <a:gd name="connsiteY0" fmla="*/ 812800 h 812800"/>
                    <a:gd name="connsiteX1" fmla="*/ 1193800 w 4806950"/>
                    <a:gd name="connsiteY1" fmla="*/ 654050 h 812800"/>
                    <a:gd name="connsiteX2" fmla="*/ 2406650 w 4806950"/>
                    <a:gd name="connsiteY2" fmla="*/ 476250 h 812800"/>
                    <a:gd name="connsiteX3" fmla="*/ 3606800 w 4806950"/>
                    <a:gd name="connsiteY3" fmla="*/ 247650 h 812800"/>
                    <a:gd name="connsiteX4" fmla="*/ 4806950 w 4806950"/>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950" h="812800">
                      <a:moveTo>
                        <a:pt x="0" y="812800"/>
                      </a:moveTo>
                      <a:lnTo>
                        <a:pt x="1193800" y="654050"/>
                      </a:lnTo>
                      <a:lnTo>
                        <a:pt x="2406650" y="476250"/>
                      </a:lnTo>
                      <a:lnTo>
                        <a:pt x="3606800" y="247650"/>
                      </a:lnTo>
                      <a:lnTo>
                        <a:pt x="4806950" y="0"/>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49" name="Group 48">
                <a:extLst>
                  <a:ext uri="{FF2B5EF4-FFF2-40B4-BE49-F238E27FC236}">
                    <a16:creationId xmlns="" xmlns:a16="http://schemas.microsoft.com/office/drawing/2014/main" id="{AA282022-F789-7C41-AD26-0BBF9E59495B}"/>
                  </a:ext>
                </a:extLst>
              </p:cNvPr>
              <p:cNvGrpSpPr/>
              <p:nvPr/>
            </p:nvGrpSpPr>
            <p:grpSpPr>
              <a:xfrm>
                <a:off x="6749164" y="2691053"/>
                <a:ext cx="4646097" cy="1688624"/>
                <a:chOff x="6749164" y="2691053"/>
                <a:chExt cx="4646097" cy="1688624"/>
              </a:xfrm>
            </p:grpSpPr>
            <p:sp>
              <p:nvSpPr>
                <p:cNvPr id="78" name="Oval 77">
                  <a:extLst>
                    <a:ext uri="{FF2B5EF4-FFF2-40B4-BE49-F238E27FC236}">
                      <a16:creationId xmlns="" xmlns:a16="http://schemas.microsoft.com/office/drawing/2014/main" id="{FB6D0663-A4FC-9341-A74A-16A67A5AC920}"/>
                    </a:ext>
                  </a:extLst>
                </p:cNvPr>
                <p:cNvSpPr/>
                <p:nvPr/>
              </p:nvSpPr>
              <p:spPr>
                <a:xfrm flipV="1">
                  <a:off x="11293340" y="2691053"/>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 name="Oval 78">
                  <a:extLst>
                    <a:ext uri="{FF2B5EF4-FFF2-40B4-BE49-F238E27FC236}">
                      <a16:creationId xmlns="" xmlns:a16="http://schemas.microsoft.com/office/drawing/2014/main" id="{0B147787-4AEC-3649-9934-22A571901B86}"/>
                    </a:ext>
                  </a:extLst>
                </p:cNvPr>
                <p:cNvSpPr/>
                <p:nvPr/>
              </p:nvSpPr>
              <p:spPr>
                <a:xfrm flipV="1">
                  <a:off x="9021253" y="3599596"/>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Oval 79">
                  <a:extLst>
                    <a:ext uri="{FF2B5EF4-FFF2-40B4-BE49-F238E27FC236}">
                      <a16:creationId xmlns="" xmlns:a16="http://schemas.microsoft.com/office/drawing/2014/main" id="{06DA3022-65C1-0E43-81EA-EA3F5A5DF3F4}"/>
                    </a:ext>
                  </a:extLst>
                </p:cNvPr>
                <p:cNvSpPr/>
                <p:nvPr/>
              </p:nvSpPr>
              <p:spPr>
                <a:xfrm flipV="1">
                  <a:off x="7885209" y="3947448"/>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Oval 80">
                  <a:extLst>
                    <a:ext uri="{FF2B5EF4-FFF2-40B4-BE49-F238E27FC236}">
                      <a16:creationId xmlns="" xmlns:a16="http://schemas.microsoft.com/office/drawing/2014/main" id="{59D98D30-3948-1C43-9CDA-3F75D91EA8BF}"/>
                    </a:ext>
                  </a:extLst>
                </p:cNvPr>
                <p:cNvSpPr/>
                <p:nvPr/>
              </p:nvSpPr>
              <p:spPr>
                <a:xfrm flipV="1">
                  <a:off x="6749164" y="4245712"/>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81">
                  <a:extLst>
                    <a:ext uri="{FF2B5EF4-FFF2-40B4-BE49-F238E27FC236}">
                      <a16:creationId xmlns="" xmlns:a16="http://schemas.microsoft.com/office/drawing/2014/main" id="{EAD013EF-A88D-244B-91CB-A5931E89D6B0}"/>
                    </a:ext>
                  </a:extLst>
                </p:cNvPr>
                <p:cNvSpPr/>
                <p:nvPr/>
              </p:nvSpPr>
              <p:spPr>
                <a:xfrm>
                  <a:off x="6802723" y="2757401"/>
                  <a:ext cx="4541007" cy="1552447"/>
                </a:xfrm>
                <a:custGeom>
                  <a:avLst/>
                  <a:gdLst>
                    <a:gd name="connsiteX0" fmla="*/ 0 w 4800600"/>
                    <a:gd name="connsiteY0" fmla="*/ 1555750 h 1555750"/>
                    <a:gd name="connsiteX1" fmla="*/ 1200150 w 4800600"/>
                    <a:gd name="connsiteY1" fmla="*/ 1257300 h 1555750"/>
                    <a:gd name="connsiteX2" fmla="*/ 2400300 w 4800600"/>
                    <a:gd name="connsiteY2" fmla="*/ 908050 h 1555750"/>
                    <a:gd name="connsiteX3" fmla="*/ 3594100 w 4800600"/>
                    <a:gd name="connsiteY3" fmla="*/ 514350 h 1555750"/>
                    <a:gd name="connsiteX4" fmla="*/ 4800600 w 4800600"/>
                    <a:gd name="connsiteY4" fmla="*/ 0 h 155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1555750">
                      <a:moveTo>
                        <a:pt x="0" y="1555750"/>
                      </a:moveTo>
                      <a:lnTo>
                        <a:pt x="1200150" y="1257300"/>
                      </a:lnTo>
                      <a:lnTo>
                        <a:pt x="2400300" y="908050"/>
                      </a:lnTo>
                      <a:lnTo>
                        <a:pt x="3594100" y="514350"/>
                      </a:lnTo>
                      <a:lnTo>
                        <a:pt x="480060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Oval 82">
                  <a:extLst>
                    <a:ext uri="{FF2B5EF4-FFF2-40B4-BE49-F238E27FC236}">
                      <a16:creationId xmlns="" xmlns:a16="http://schemas.microsoft.com/office/drawing/2014/main" id="{635BF755-C897-A04A-ACDD-CE9EDC176373}"/>
                    </a:ext>
                  </a:extLst>
                </p:cNvPr>
                <p:cNvSpPr/>
                <p:nvPr/>
              </p:nvSpPr>
              <p:spPr>
                <a:xfrm flipV="1">
                  <a:off x="10150349" y="3204696"/>
                  <a:ext cx="101921" cy="1339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0" name="Group 49">
                <a:extLst>
                  <a:ext uri="{FF2B5EF4-FFF2-40B4-BE49-F238E27FC236}">
                    <a16:creationId xmlns="" xmlns:a16="http://schemas.microsoft.com/office/drawing/2014/main" id="{01152F98-1339-1840-A51B-C8FA26D1A894}"/>
                  </a:ext>
                </a:extLst>
              </p:cNvPr>
              <p:cNvGrpSpPr/>
              <p:nvPr/>
            </p:nvGrpSpPr>
            <p:grpSpPr>
              <a:xfrm>
                <a:off x="6749164" y="4453779"/>
                <a:ext cx="4646097" cy="498333"/>
                <a:chOff x="6749164" y="4453779"/>
                <a:chExt cx="4646097" cy="498333"/>
              </a:xfrm>
            </p:grpSpPr>
            <p:sp>
              <p:nvSpPr>
                <p:cNvPr id="72" name="Freeform 71">
                  <a:extLst>
                    <a:ext uri="{FF2B5EF4-FFF2-40B4-BE49-F238E27FC236}">
                      <a16:creationId xmlns="" xmlns:a16="http://schemas.microsoft.com/office/drawing/2014/main" id="{7FAC6ED9-0831-D241-841F-966872897454}"/>
                    </a:ext>
                  </a:extLst>
                </p:cNvPr>
                <p:cNvSpPr/>
                <p:nvPr/>
              </p:nvSpPr>
              <p:spPr>
                <a:xfrm>
                  <a:off x="6802722" y="4518952"/>
                  <a:ext cx="4535001" cy="361182"/>
                </a:xfrm>
                <a:custGeom>
                  <a:avLst/>
                  <a:gdLst>
                    <a:gd name="connsiteX0" fmla="*/ 0 w 4794250"/>
                    <a:gd name="connsiteY0" fmla="*/ 361950 h 361950"/>
                    <a:gd name="connsiteX1" fmla="*/ 1200150 w 4794250"/>
                    <a:gd name="connsiteY1" fmla="*/ 292100 h 361950"/>
                    <a:gd name="connsiteX2" fmla="*/ 2393950 w 4794250"/>
                    <a:gd name="connsiteY2" fmla="*/ 184150 h 361950"/>
                    <a:gd name="connsiteX3" fmla="*/ 3600450 w 4794250"/>
                    <a:gd name="connsiteY3" fmla="*/ 57150 h 361950"/>
                    <a:gd name="connsiteX4" fmla="*/ 4794250 w 4794250"/>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250" h="361950">
                      <a:moveTo>
                        <a:pt x="0" y="361950"/>
                      </a:moveTo>
                      <a:lnTo>
                        <a:pt x="1200150" y="292100"/>
                      </a:lnTo>
                      <a:lnTo>
                        <a:pt x="2393950" y="184150"/>
                      </a:lnTo>
                      <a:lnTo>
                        <a:pt x="3600450" y="57150"/>
                      </a:lnTo>
                      <a:lnTo>
                        <a:pt x="4794250"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 name="Isosceles Triangle 65">
                  <a:extLst>
                    <a:ext uri="{FF2B5EF4-FFF2-40B4-BE49-F238E27FC236}">
                      <a16:creationId xmlns="" xmlns:a16="http://schemas.microsoft.com/office/drawing/2014/main" id="{1CFCE403-A251-6747-978E-B3B6016E105E}"/>
                    </a:ext>
                  </a:extLst>
                </p:cNvPr>
                <p:cNvSpPr/>
                <p:nvPr/>
              </p:nvSpPr>
              <p:spPr>
                <a:xfrm>
                  <a:off x="11293340" y="4453779"/>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 name="Isosceles Triangle 66">
                  <a:extLst>
                    <a:ext uri="{FF2B5EF4-FFF2-40B4-BE49-F238E27FC236}">
                      <a16:creationId xmlns="" xmlns:a16="http://schemas.microsoft.com/office/drawing/2014/main" id="{FD0DABDC-3038-F24E-AEC2-37E42CA38389}"/>
                    </a:ext>
                  </a:extLst>
                </p:cNvPr>
                <p:cNvSpPr/>
                <p:nvPr/>
              </p:nvSpPr>
              <p:spPr>
                <a:xfrm>
                  <a:off x="7885209" y="4752945"/>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 name="Isosceles Triangle 67">
                  <a:extLst>
                    <a:ext uri="{FF2B5EF4-FFF2-40B4-BE49-F238E27FC236}">
                      <a16:creationId xmlns="" xmlns:a16="http://schemas.microsoft.com/office/drawing/2014/main" id="{2390549D-12E3-CF41-BAF2-D36B3E53EA12}"/>
                    </a:ext>
                  </a:extLst>
                </p:cNvPr>
                <p:cNvSpPr/>
                <p:nvPr/>
              </p:nvSpPr>
              <p:spPr>
                <a:xfrm>
                  <a:off x="6749164" y="4818147"/>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Isosceles Triangle 68">
                  <a:extLst>
                    <a:ext uri="{FF2B5EF4-FFF2-40B4-BE49-F238E27FC236}">
                      <a16:creationId xmlns="" xmlns:a16="http://schemas.microsoft.com/office/drawing/2014/main" id="{35772465-280A-D348-934D-38604536EC39}"/>
                    </a:ext>
                  </a:extLst>
                </p:cNvPr>
                <p:cNvSpPr/>
                <p:nvPr/>
              </p:nvSpPr>
              <p:spPr>
                <a:xfrm>
                  <a:off x="10150349" y="4528672"/>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 name="Isosceles Triangle 69">
                  <a:extLst>
                    <a:ext uri="{FF2B5EF4-FFF2-40B4-BE49-F238E27FC236}">
                      <a16:creationId xmlns="" xmlns:a16="http://schemas.microsoft.com/office/drawing/2014/main" id="{E428C734-166B-F245-8CC8-EFAD2BDD767A}"/>
                    </a:ext>
                  </a:extLst>
                </p:cNvPr>
                <p:cNvSpPr/>
                <p:nvPr/>
              </p:nvSpPr>
              <p:spPr>
                <a:xfrm>
                  <a:off x="9021253" y="4645728"/>
                  <a:ext cx="101921" cy="13396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1" name="Group 50">
                <a:extLst>
                  <a:ext uri="{FF2B5EF4-FFF2-40B4-BE49-F238E27FC236}">
                    <a16:creationId xmlns="" xmlns:a16="http://schemas.microsoft.com/office/drawing/2014/main" id="{8B4F7208-DC1A-BD43-8A3E-9FF5999F798B}"/>
                  </a:ext>
                </a:extLst>
              </p:cNvPr>
              <p:cNvGrpSpPr/>
              <p:nvPr/>
            </p:nvGrpSpPr>
            <p:grpSpPr>
              <a:xfrm>
                <a:off x="6749164" y="4327258"/>
                <a:ext cx="4646097" cy="837924"/>
                <a:chOff x="6749164" y="4327258"/>
                <a:chExt cx="4646097" cy="837924"/>
              </a:xfrm>
            </p:grpSpPr>
            <p:sp>
              <p:nvSpPr>
                <p:cNvPr id="66" name="Freeform 65">
                  <a:extLst>
                    <a:ext uri="{FF2B5EF4-FFF2-40B4-BE49-F238E27FC236}">
                      <a16:creationId xmlns="" xmlns:a16="http://schemas.microsoft.com/office/drawing/2014/main" id="{A6510EA2-059F-A54A-8600-1B68FD533F43}"/>
                    </a:ext>
                  </a:extLst>
                </p:cNvPr>
                <p:cNvSpPr/>
                <p:nvPr/>
              </p:nvSpPr>
              <p:spPr>
                <a:xfrm>
                  <a:off x="6790710" y="4398559"/>
                  <a:ext cx="4541007" cy="684344"/>
                </a:xfrm>
                <a:custGeom>
                  <a:avLst/>
                  <a:gdLst>
                    <a:gd name="connsiteX0" fmla="*/ 0 w 4800600"/>
                    <a:gd name="connsiteY0" fmla="*/ 685800 h 685800"/>
                    <a:gd name="connsiteX1" fmla="*/ 1206500 w 4800600"/>
                    <a:gd name="connsiteY1" fmla="*/ 571500 h 685800"/>
                    <a:gd name="connsiteX2" fmla="*/ 2406650 w 4800600"/>
                    <a:gd name="connsiteY2" fmla="*/ 406400 h 685800"/>
                    <a:gd name="connsiteX3" fmla="*/ 3606800 w 4800600"/>
                    <a:gd name="connsiteY3" fmla="*/ 234950 h 685800"/>
                    <a:gd name="connsiteX4" fmla="*/ 4800600 w 4800600"/>
                    <a:gd name="connsiteY4" fmla="*/ 0 h 685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685800">
                      <a:moveTo>
                        <a:pt x="0" y="685800"/>
                      </a:moveTo>
                      <a:lnTo>
                        <a:pt x="1206500" y="571500"/>
                      </a:lnTo>
                      <a:lnTo>
                        <a:pt x="2406650" y="406400"/>
                      </a:lnTo>
                      <a:lnTo>
                        <a:pt x="3606800" y="234950"/>
                      </a:lnTo>
                      <a:lnTo>
                        <a:pt x="4800600"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 name="Diamond 66">
                  <a:extLst>
                    <a:ext uri="{FF2B5EF4-FFF2-40B4-BE49-F238E27FC236}">
                      <a16:creationId xmlns="" xmlns:a16="http://schemas.microsoft.com/office/drawing/2014/main" id="{ECA445CA-D7EE-B141-ABCB-75D5947A6195}"/>
                    </a:ext>
                  </a:extLst>
                </p:cNvPr>
                <p:cNvSpPr/>
                <p:nvPr/>
              </p:nvSpPr>
              <p:spPr>
                <a:xfrm>
                  <a:off x="6749164" y="5031217"/>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 name="Diamond 67">
                  <a:extLst>
                    <a:ext uri="{FF2B5EF4-FFF2-40B4-BE49-F238E27FC236}">
                      <a16:creationId xmlns="" xmlns:a16="http://schemas.microsoft.com/office/drawing/2014/main" id="{46235DDB-D0DA-2842-8ECF-9A47A01E1DF8}"/>
                    </a:ext>
                  </a:extLst>
                </p:cNvPr>
                <p:cNvSpPr/>
                <p:nvPr/>
              </p:nvSpPr>
              <p:spPr>
                <a:xfrm>
                  <a:off x="7885209" y="4906797"/>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 name="Diamond 68">
                  <a:extLst>
                    <a:ext uri="{FF2B5EF4-FFF2-40B4-BE49-F238E27FC236}">
                      <a16:creationId xmlns="" xmlns:a16="http://schemas.microsoft.com/office/drawing/2014/main" id="{954BB95F-7CA3-2645-9B24-9267CC2C3E4E}"/>
                    </a:ext>
                  </a:extLst>
                </p:cNvPr>
                <p:cNvSpPr/>
                <p:nvPr/>
              </p:nvSpPr>
              <p:spPr>
                <a:xfrm>
                  <a:off x="9021253" y="4748190"/>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 name="Diamond 69">
                  <a:extLst>
                    <a:ext uri="{FF2B5EF4-FFF2-40B4-BE49-F238E27FC236}">
                      <a16:creationId xmlns="" xmlns:a16="http://schemas.microsoft.com/office/drawing/2014/main" id="{3DABD420-1674-CE4F-BCAE-A773E3179EDD}"/>
                    </a:ext>
                  </a:extLst>
                </p:cNvPr>
                <p:cNvSpPr/>
                <p:nvPr/>
              </p:nvSpPr>
              <p:spPr>
                <a:xfrm>
                  <a:off x="11293340" y="4327258"/>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 name="Diamond 70">
                  <a:extLst>
                    <a:ext uri="{FF2B5EF4-FFF2-40B4-BE49-F238E27FC236}">
                      <a16:creationId xmlns="" xmlns:a16="http://schemas.microsoft.com/office/drawing/2014/main" id="{8CDB93BC-AD11-314B-B6C1-C1540191CBAD}"/>
                    </a:ext>
                  </a:extLst>
                </p:cNvPr>
                <p:cNvSpPr/>
                <p:nvPr/>
              </p:nvSpPr>
              <p:spPr>
                <a:xfrm>
                  <a:off x="10150349" y="4575750"/>
                  <a:ext cx="101921" cy="13396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2" name="Group 51">
                <a:extLst>
                  <a:ext uri="{FF2B5EF4-FFF2-40B4-BE49-F238E27FC236}">
                    <a16:creationId xmlns="" xmlns:a16="http://schemas.microsoft.com/office/drawing/2014/main" id="{FB46C535-C794-7D42-BC62-58D6EBDC0743}"/>
                  </a:ext>
                </a:extLst>
              </p:cNvPr>
              <p:cNvGrpSpPr/>
              <p:nvPr/>
            </p:nvGrpSpPr>
            <p:grpSpPr>
              <a:xfrm>
                <a:off x="6749164" y="5205718"/>
                <a:ext cx="4646097" cy="319070"/>
                <a:chOff x="6749164" y="5205718"/>
                <a:chExt cx="4646097" cy="319070"/>
              </a:xfrm>
            </p:grpSpPr>
            <p:sp>
              <p:nvSpPr>
                <p:cNvPr id="60" name="Freeform 59">
                  <a:extLst>
                    <a:ext uri="{FF2B5EF4-FFF2-40B4-BE49-F238E27FC236}">
                      <a16:creationId xmlns="" xmlns:a16="http://schemas.microsoft.com/office/drawing/2014/main" id="{BFC57A2A-C0D9-8748-8FF0-9F49F054DDBE}"/>
                    </a:ext>
                  </a:extLst>
                </p:cNvPr>
                <p:cNvSpPr/>
                <p:nvPr/>
              </p:nvSpPr>
              <p:spPr>
                <a:xfrm>
                  <a:off x="6796716" y="5279334"/>
                  <a:ext cx="4541007" cy="190095"/>
                </a:xfrm>
                <a:custGeom>
                  <a:avLst/>
                  <a:gdLst>
                    <a:gd name="connsiteX0" fmla="*/ 0 w 4800600"/>
                    <a:gd name="connsiteY0" fmla="*/ 190500 h 190500"/>
                    <a:gd name="connsiteX1" fmla="*/ 1200150 w 4800600"/>
                    <a:gd name="connsiteY1" fmla="*/ 171450 h 190500"/>
                    <a:gd name="connsiteX2" fmla="*/ 2400300 w 4800600"/>
                    <a:gd name="connsiteY2" fmla="*/ 127000 h 190500"/>
                    <a:gd name="connsiteX3" fmla="*/ 3600450 w 4800600"/>
                    <a:gd name="connsiteY3" fmla="*/ 63500 h 190500"/>
                    <a:gd name="connsiteX4" fmla="*/ 4800600 w 4800600"/>
                    <a:gd name="connsiteY4" fmla="*/ 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0600" h="190500">
                      <a:moveTo>
                        <a:pt x="0" y="190500"/>
                      </a:moveTo>
                      <a:lnTo>
                        <a:pt x="1200150" y="171450"/>
                      </a:lnTo>
                      <a:lnTo>
                        <a:pt x="2400300" y="127000"/>
                      </a:lnTo>
                      <a:lnTo>
                        <a:pt x="3600450" y="63500"/>
                      </a:lnTo>
                      <a:lnTo>
                        <a:pt x="4800600" y="0"/>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 name="Isosceles Triangle 53">
                  <a:extLst>
                    <a:ext uri="{FF2B5EF4-FFF2-40B4-BE49-F238E27FC236}">
                      <a16:creationId xmlns="" xmlns:a16="http://schemas.microsoft.com/office/drawing/2014/main" id="{987991EE-65D3-E44A-8894-F2CBAEE2EF98}"/>
                    </a:ext>
                  </a:extLst>
                </p:cNvPr>
                <p:cNvSpPr/>
                <p:nvPr/>
              </p:nvSpPr>
              <p:spPr>
                <a:xfrm flipV="1">
                  <a:off x="6749164" y="5390823"/>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 name="Isosceles Triangle 54">
                  <a:extLst>
                    <a:ext uri="{FF2B5EF4-FFF2-40B4-BE49-F238E27FC236}">
                      <a16:creationId xmlns="" xmlns:a16="http://schemas.microsoft.com/office/drawing/2014/main" id="{F45328A3-8ADE-0E4D-994B-4D26E826CD9C}"/>
                    </a:ext>
                  </a:extLst>
                </p:cNvPr>
                <p:cNvSpPr/>
                <p:nvPr/>
              </p:nvSpPr>
              <p:spPr>
                <a:xfrm flipV="1">
                  <a:off x="7885209" y="5371809"/>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Isosceles Triangle 55">
                  <a:extLst>
                    <a:ext uri="{FF2B5EF4-FFF2-40B4-BE49-F238E27FC236}">
                      <a16:creationId xmlns="" xmlns:a16="http://schemas.microsoft.com/office/drawing/2014/main" id="{4DF9E5AB-3B79-1C41-A786-C88FA8ADC79D}"/>
                    </a:ext>
                  </a:extLst>
                </p:cNvPr>
                <p:cNvSpPr/>
                <p:nvPr/>
              </p:nvSpPr>
              <p:spPr>
                <a:xfrm flipV="1">
                  <a:off x="9021253" y="5326855"/>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 name="Isosceles Triangle 56">
                  <a:extLst>
                    <a:ext uri="{FF2B5EF4-FFF2-40B4-BE49-F238E27FC236}">
                      <a16:creationId xmlns="" xmlns:a16="http://schemas.microsoft.com/office/drawing/2014/main" id="{F531D1CC-4E03-AB40-B073-306FFFA82692}"/>
                    </a:ext>
                  </a:extLst>
                </p:cNvPr>
                <p:cNvSpPr/>
                <p:nvPr/>
              </p:nvSpPr>
              <p:spPr>
                <a:xfrm flipV="1">
                  <a:off x="10150349" y="5266283"/>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 name="Isosceles Triangle 57">
                  <a:extLst>
                    <a:ext uri="{FF2B5EF4-FFF2-40B4-BE49-F238E27FC236}">
                      <a16:creationId xmlns="" xmlns:a16="http://schemas.microsoft.com/office/drawing/2014/main" id="{A0E3828E-5A6C-004A-AF32-C6C7C0253A5E}"/>
                    </a:ext>
                  </a:extLst>
                </p:cNvPr>
                <p:cNvSpPr/>
                <p:nvPr/>
              </p:nvSpPr>
              <p:spPr>
                <a:xfrm flipV="1">
                  <a:off x="11293340" y="5205718"/>
                  <a:ext cx="101921" cy="13396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3" name="Group 52">
                <a:extLst>
                  <a:ext uri="{FF2B5EF4-FFF2-40B4-BE49-F238E27FC236}">
                    <a16:creationId xmlns="" xmlns:a16="http://schemas.microsoft.com/office/drawing/2014/main" id="{793155E3-B163-CF43-9249-1F7D475D4A89}"/>
                  </a:ext>
                </a:extLst>
              </p:cNvPr>
              <p:cNvGrpSpPr/>
              <p:nvPr/>
            </p:nvGrpSpPr>
            <p:grpSpPr>
              <a:xfrm>
                <a:off x="6751411" y="5436549"/>
                <a:ext cx="4639302" cy="163056"/>
                <a:chOff x="6751411" y="5436549"/>
                <a:chExt cx="4639302" cy="163056"/>
              </a:xfrm>
            </p:grpSpPr>
            <p:sp>
              <p:nvSpPr>
                <p:cNvPr id="54" name="Freeform 53">
                  <a:extLst>
                    <a:ext uri="{FF2B5EF4-FFF2-40B4-BE49-F238E27FC236}">
                      <a16:creationId xmlns="" xmlns:a16="http://schemas.microsoft.com/office/drawing/2014/main" id="{A8D0B56E-6746-4244-8374-99AF58BDAEBA}"/>
                    </a:ext>
                  </a:extLst>
                </p:cNvPr>
                <p:cNvSpPr/>
                <p:nvPr/>
              </p:nvSpPr>
              <p:spPr>
                <a:xfrm>
                  <a:off x="6790710" y="5501112"/>
                  <a:ext cx="4553020" cy="50692"/>
                </a:xfrm>
                <a:custGeom>
                  <a:avLst/>
                  <a:gdLst>
                    <a:gd name="connsiteX0" fmla="*/ 0 w 4813300"/>
                    <a:gd name="connsiteY0" fmla="*/ 50800 h 50800"/>
                    <a:gd name="connsiteX1" fmla="*/ 1206500 w 4813300"/>
                    <a:gd name="connsiteY1" fmla="*/ 50800 h 50800"/>
                    <a:gd name="connsiteX2" fmla="*/ 2400300 w 4813300"/>
                    <a:gd name="connsiteY2" fmla="*/ 31750 h 50800"/>
                    <a:gd name="connsiteX3" fmla="*/ 3606800 w 4813300"/>
                    <a:gd name="connsiteY3" fmla="*/ 25400 h 50800"/>
                    <a:gd name="connsiteX4" fmla="*/ 4813300 w 4813300"/>
                    <a:gd name="connsiteY4" fmla="*/ 0 h 5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300" h="50800">
                      <a:moveTo>
                        <a:pt x="0" y="50800"/>
                      </a:moveTo>
                      <a:lnTo>
                        <a:pt x="1206500" y="50800"/>
                      </a:lnTo>
                      <a:lnTo>
                        <a:pt x="2400300" y="31750"/>
                      </a:lnTo>
                      <a:lnTo>
                        <a:pt x="3606800" y="25400"/>
                      </a:lnTo>
                      <a:lnTo>
                        <a:pt x="4813300" y="0"/>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5" name="Oval 54">
                  <a:extLst>
                    <a:ext uri="{FF2B5EF4-FFF2-40B4-BE49-F238E27FC236}">
                      <a16:creationId xmlns="" xmlns:a16="http://schemas.microsoft.com/office/drawing/2014/main" id="{F8624963-1DC9-4F4F-97DE-7F27EB88A810}"/>
                    </a:ext>
                  </a:extLst>
                </p:cNvPr>
                <p:cNvSpPr/>
                <p:nvPr/>
              </p:nvSpPr>
              <p:spPr>
                <a:xfrm>
                  <a:off x="6751411" y="547457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Oval 55">
                  <a:extLst>
                    <a:ext uri="{FF2B5EF4-FFF2-40B4-BE49-F238E27FC236}">
                      <a16:creationId xmlns="" xmlns:a16="http://schemas.microsoft.com/office/drawing/2014/main" id="{1590462F-C05D-FD45-BF00-B32572E896FE}"/>
                    </a:ext>
                  </a:extLst>
                </p:cNvPr>
                <p:cNvSpPr/>
                <p:nvPr/>
              </p:nvSpPr>
              <p:spPr>
                <a:xfrm>
                  <a:off x="7887456" y="547457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Oval 56">
                  <a:extLst>
                    <a:ext uri="{FF2B5EF4-FFF2-40B4-BE49-F238E27FC236}">
                      <a16:creationId xmlns="" xmlns:a16="http://schemas.microsoft.com/office/drawing/2014/main" id="{9A91CFC2-648E-894C-9006-4372635E76BD}"/>
                    </a:ext>
                  </a:extLst>
                </p:cNvPr>
                <p:cNvSpPr/>
                <p:nvPr/>
              </p:nvSpPr>
              <p:spPr>
                <a:xfrm>
                  <a:off x="9023500" y="5460310"/>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Oval 57">
                  <a:extLst>
                    <a:ext uri="{FF2B5EF4-FFF2-40B4-BE49-F238E27FC236}">
                      <a16:creationId xmlns="" xmlns:a16="http://schemas.microsoft.com/office/drawing/2014/main" id="{A4CF66C4-9594-F24B-AE4A-117BFD75A7E1}"/>
                    </a:ext>
                  </a:extLst>
                </p:cNvPr>
                <p:cNvSpPr/>
                <p:nvPr/>
              </p:nvSpPr>
              <p:spPr>
                <a:xfrm>
                  <a:off x="10152596" y="5455561"/>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Oval 58">
                  <a:extLst>
                    <a:ext uri="{FF2B5EF4-FFF2-40B4-BE49-F238E27FC236}">
                      <a16:creationId xmlns="" xmlns:a16="http://schemas.microsoft.com/office/drawing/2014/main" id="{562CA2D5-7F77-5343-9593-8D7337F2BF49}"/>
                    </a:ext>
                  </a:extLst>
                </p:cNvPr>
                <p:cNvSpPr/>
                <p:nvPr/>
              </p:nvSpPr>
              <p:spPr>
                <a:xfrm>
                  <a:off x="11295587" y="5436549"/>
                  <a:ext cx="95126" cy="125034"/>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2958970479"/>
      </p:ext>
    </p:extLst>
  </p:cSld>
  <p:clrMapOvr>
    <a:masterClrMapping/>
  </p:clrMapOvr>
  <p:transition>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500" dirty="0"/>
              <a:t>Among those diagnosed with CKD stages 1–3, the percentage</a:t>
            </a:r>
            <a:br>
              <a:rPr lang="en-US" sz="2500" dirty="0"/>
            </a:br>
            <a:r>
              <a:rPr lang="en-US" sz="2500" dirty="0"/>
              <a:t>of patients aware of their CKD is low </a:t>
            </a:r>
            <a:endParaRPr lang="en-GB" sz="2500"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68</a:t>
            </a:fld>
            <a:endParaRPr lang="en-US" dirty="0"/>
          </a:p>
        </p:txBody>
      </p:sp>
      <p:sp>
        <p:nvSpPr>
          <p:cNvPr id="4" name="Text Placeholder 3"/>
          <p:cNvSpPr>
            <a:spLocks noGrp="1"/>
          </p:cNvSpPr>
          <p:nvPr>
            <p:ph type="body" sz="quarter" idx="13"/>
          </p:nvPr>
        </p:nvSpPr>
        <p:spPr/>
        <p:txBody>
          <a:bodyPr/>
          <a:lstStyle/>
          <a:p>
            <a:r>
              <a:rPr lang="en-GB" baseline="30000" dirty="0" err="1"/>
              <a:t>a</a:t>
            </a:r>
            <a:r>
              <a:rPr lang="en-GB" dirty="0" err="1"/>
              <a:t>Awareness</a:t>
            </a:r>
            <a:r>
              <a:rPr lang="en-GB" dirty="0"/>
              <a:t> was assessed as those who reported being told that they had kidney disease.</a:t>
            </a:r>
          </a:p>
          <a:p>
            <a:r>
              <a:rPr lang="en-GB" dirty="0"/>
              <a:t>CKD = chronic kidney disease; NHANES = National Health and Nutrition Examination Survey.</a:t>
            </a:r>
          </a:p>
          <a:p>
            <a:r>
              <a:rPr lang="en-GB" dirty="0"/>
              <a:t>USRDS. 2020 Annual data report: CKD in the general population. </a:t>
            </a:r>
            <a:r>
              <a:rPr lang="en-GB" dirty="0">
                <a:hlinkClick r:id="rId3"/>
              </a:rPr>
              <a:t>https://adr.usrds.org/2020/chronic-kidney-disease/1-ckd-in-the-general-population</a:t>
            </a:r>
            <a:r>
              <a:rPr lang="en-GB" dirty="0"/>
              <a:t>.</a:t>
            </a:r>
          </a:p>
        </p:txBody>
      </p:sp>
      <p:grpSp>
        <p:nvGrpSpPr>
          <p:cNvPr id="5" name="Group 4"/>
          <p:cNvGrpSpPr/>
          <p:nvPr/>
        </p:nvGrpSpPr>
        <p:grpSpPr>
          <a:xfrm>
            <a:off x="1676159" y="1478595"/>
            <a:ext cx="8487580" cy="4470806"/>
            <a:chOff x="1676155" y="1478584"/>
            <a:chExt cx="8487580" cy="4470806"/>
          </a:xfrm>
        </p:grpSpPr>
        <p:sp>
          <p:nvSpPr>
            <p:cNvPr id="6" name="TextBox 5"/>
            <p:cNvSpPr txBox="1"/>
            <p:nvPr/>
          </p:nvSpPr>
          <p:spPr>
            <a:xfrm>
              <a:off x="3346842" y="1478584"/>
              <a:ext cx="5259453" cy="492443"/>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Prevalence of CKD and CKD awareness</a:t>
              </a:r>
              <a:b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by CKD stage in the NHANES population</a:t>
              </a:r>
              <a:r>
                <a:rPr kumimoji="0" lang="en-US" sz="1600" b="1" i="0" u="none" strike="noStrike" kern="1200" cap="none" spc="0" normalizeH="0" noProof="0" dirty="0">
                  <a:ln>
                    <a:noFill/>
                  </a:ln>
                  <a:solidFill>
                    <a:srgbClr val="000000"/>
                  </a:solidFill>
                  <a:effectLst/>
                  <a:uLnTx/>
                  <a:uFillTx/>
                  <a:latin typeface="Arial" panose="020B0604020202020204"/>
                  <a:ea typeface="+mn-ea"/>
                  <a:cs typeface="+mn-cs"/>
                </a:rPr>
                <a:t> (2015–2018)</a:t>
              </a:r>
              <a:r>
                <a:rPr kumimoji="0" lang="en-US" sz="1600" b="1" i="0" u="none" strike="noStrike" kern="1200" cap="none" spc="0" normalizeH="0" baseline="30000" noProof="0" dirty="0">
                  <a:ln>
                    <a:noFill/>
                  </a:ln>
                  <a:solidFill>
                    <a:srgbClr val="000000"/>
                  </a:solidFill>
                  <a:effectLst/>
                  <a:uLnTx/>
                  <a:uFillTx/>
                  <a:latin typeface="Arial" panose="020B0604020202020204"/>
                  <a:ea typeface="+mn-ea"/>
                  <a:cs typeface="+mn-cs"/>
                </a:rPr>
                <a:t>a</a:t>
              </a:r>
            </a:p>
          </p:txBody>
        </p:sp>
        <p:graphicFrame>
          <p:nvGraphicFramePr>
            <p:cNvPr id="7" name="Chart 6"/>
            <p:cNvGraphicFramePr/>
            <p:nvPr>
              <p:extLst>
                <p:ext uri="{D42A27DB-BD31-4B8C-83A1-F6EECF244321}">
                  <p14:modId xmlns:p14="http://schemas.microsoft.com/office/powerpoint/2010/main" val="1166948646"/>
                </p:ext>
              </p:extLst>
            </p:nvPr>
          </p:nvGraphicFramePr>
          <p:xfrm>
            <a:off x="5707977" y="1986333"/>
            <a:ext cx="4001466" cy="376527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extLst>
                <p:ext uri="{D42A27DB-BD31-4B8C-83A1-F6EECF244321}">
                  <p14:modId xmlns:p14="http://schemas.microsoft.com/office/powerpoint/2010/main" val="2055483979"/>
                </p:ext>
              </p:extLst>
            </p:nvPr>
          </p:nvGraphicFramePr>
          <p:xfrm>
            <a:off x="2105001" y="1990203"/>
            <a:ext cx="3853312" cy="3765277"/>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p:cNvSpPr txBox="1"/>
            <p:nvPr/>
          </p:nvSpPr>
          <p:spPr>
            <a:xfrm>
              <a:off x="2654914" y="2976152"/>
              <a:ext cx="397866" cy="276999"/>
            </a:xfrm>
            <a:prstGeom prst="rect">
              <a:avLst/>
            </a:prstGeom>
            <a:noFill/>
          </p:spPr>
          <p:txBody>
            <a:bodyPr wrap="none" rtlCol="0">
              <a:spAutoFit/>
            </a:bodyPr>
            <a:lstStyle/>
            <a:p>
              <a:pPr algn="ctr"/>
              <a:r>
                <a:rPr lang="en-GB" sz="1200" dirty="0"/>
                <a:t>4.7</a:t>
              </a:r>
            </a:p>
          </p:txBody>
        </p:sp>
        <p:sp>
          <p:nvSpPr>
            <p:cNvPr id="10" name="TextBox 9"/>
            <p:cNvSpPr txBox="1"/>
            <p:nvPr/>
          </p:nvSpPr>
          <p:spPr>
            <a:xfrm>
              <a:off x="3291390" y="3637648"/>
              <a:ext cx="397866" cy="276999"/>
            </a:xfrm>
            <a:prstGeom prst="rect">
              <a:avLst/>
            </a:prstGeom>
            <a:noFill/>
          </p:spPr>
          <p:txBody>
            <a:bodyPr wrap="none" rtlCol="0">
              <a:spAutoFit/>
            </a:bodyPr>
            <a:lstStyle/>
            <a:p>
              <a:pPr algn="ctr"/>
              <a:r>
                <a:rPr lang="en-GB" sz="1200" dirty="0"/>
                <a:t>3.3</a:t>
              </a:r>
            </a:p>
          </p:txBody>
        </p:sp>
        <p:sp>
          <p:nvSpPr>
            <p:cNvPr id="11" name="TextBox 10"/>
            <p:cNvSpPr txBox="1"/>
            <p:nvPr/>
          </p:nvSpPr>
          <p:spPr>
            <a:xfrm>
              <a:off x="3937986" y="2161978"/>
              <a:ext cx="397866" cy="276999"/>
            </a:xfrm>
            <a:prstGeom prst="rect">
              <a:avLst/>
            </a:prstGeom>
            <a:noFill/>
          </p:spPr>
          <p:txBody>
            <a:bodyPr wrap="none" rtlCol="0">
              <a:spAutoFit/>
            </a:bodyPr>
            <a:lstStyle/>
            <a:p>
              <a:pPr algn="ctr"/>
              <a:r>
                <a:rPr lang="en-GB" sz="1200" dirty="0"/>
                <a:t>6.4</a:t>
              </a:r>
            </a:p>
          </p:txBody>
        </p:sp>
        <p:sp>
          <p:nvSpPr>
            <p:cNvPr id="12" name="TextBox 11"/>
            <p:cNvSpPr txBox="1"/>
            <p:nvPr/>
          </p:nvSpPr>
          <p:spPr>
            <a:xfrm>
              <a:off x="4552887" y="5019907"/>
              <a:ext cx="397866" cy="276999"/>
            </a:xfrm>
            <a:prstGeom prst="rect">
              <a:avLst/>
            </a:prstGeom>
            <a:noFill/>
          </p:spPr>
          <p:txBody>
            <a:bodyPr wrap="none" rtlCol="0">
              <a:spAutoFit/>
            </a:bodyPr>
            <a:lstStyle/>
            <a:p>
              <a:pPr algn="ctr"/>
              <a:r>
                <a:rPr lang="en-GB" sz="1200" dirty="0"/>
                <a:t>0.4</a:t>
              </a:r>
            </a:p>
          </p:txBody>
        </p:sp>
        <p:sp>
          <p:nvSpPr>
            <p:cNvPr id="13" name="TextBox 12"/>
            <p:cNvSpPr txBox="1"/>
            <p:nvPr/>
          </p:nvSpPr>
          <p:spPr>
            <a:xfrm>
              <a:off x="5196839" y="5152542"/>
              <a:ext cx="397866" cy="276999"/>
            </a:xfrm>
            <a:prstGeom prst="rect">
              <a:avLst/>
            </a:prstGeom>
            <a:noFill/>
          </p:spPr>
          <p:txBody>
            <a:bodyPr wrap="none" rtlCol="0">
              <a:spAutoFit/>
            </a:bodyPr>
            <a:lstStyle/>
            <a:p>
              <a:pPr algn="ctr"/>
              <a:r>
                <a:rPr lang="en-GB" sz="1200" dirty="0"/>
                <a:t>0.1</a:t>
              </a:r>
            </a:p>
          </p:txBody>
        </p:sp>
        <p:sp>
          <p:nvSpPr>
            <p:cNvPr id="14" name="TextBox 13"/>
            <p:cNvSpPr txBox="1"/>
            <p:nvPr/>
          </p:nvSpPr>
          <p:spPr>
            <a:xfrm>
              <a:off x="2703042" y="5461926"/>
              <a:ext cx="269625" cy="276999"/>
            </a:xfrm>
            <a:prstGeom prst="rect">
              <a:avLst/>
            </a:prstGeom>
            <a:noFill/>
          </p:spPr>
          <p:txBody>
            <a:bodyPr wrap="none" rtlCol="0">
              <a:spAutoFit/>
            </a:bodyPr>
            <a:lstStyle/>
            <a:p>
              <a:pPr algn="ctr"/>
              <a:r>
                <a:rPr lang="en-GB" sz="1200" b="1" dirty="0"/>
                <a:t>1</a:t>
              </a:r>
            </a:p>
          </p:txBody>
        </p:sp>
        <p:sp>
          <p:nvSpPr>
            <p:cNvPr id="15" name="TextBox 14"/>
            <p:cNvSpPr txBox="1"/>
            <p:nvPr/>
          </p:nvSpPr>
          <p:spPr>
            <a:xfrm>
              <a:off x="3355510" y="5461926"/>
              <a:ext cx="269625" cy="276999"/>
            </a:xfrm>
            <a:prstGeom prst="rect">
              <a:avLst/>
            </a:prstGeom>
            <a:noFill/>
          </p:spPr>
          <p:txBody>
            <a:bodyPr wrap="none" rtlCol="0">
              <a:spAutoFit/>
            </a:bodyPr>
            <a:lstStyle/>
            <a:p>
              <a:pPr algn="ctr"/>
              <a:r>
                <a:rPr lang="en-GB" sz="1200" b="1" dirty="0"/>
                <a:t>2</a:t>
              </a:r>
            </a:p>
          </p:txBody>
        </p:sp>
        <p:sp>
          <p:nvSpPr>
            <p:cNvPr id="16" name="TextBox 15"/>
            <p:cNvSpPr txBox="1"/>
            <p:nvPr/>
          </p:nvSpPr>
          <p:spPr>
            <a:xfrm>
              <a:off x="3987574" y="5461926"/>
              <a:ext cx="269625" cy="276999"/>
            </a:xfrm>
            <a:prstGeom prst="rect">
              <a:avLst/>
            </a:prstGeom>
            <a:noFill/>
          </p:spPr>
          <p:txBody>
            <a:bodyPr wrap="none" rtlCol="0">
              <a:spAutoFit/>
            </a:bodyPr>
            <a:lstStyle/>
            <a:p>
              <a:pPr algn="ctr"/>
              <a:r>
                <a:rPr lang="en-GB" sz="1200" b="1" dirty="0"/>
                <a:t>3</a:t>
              </a:r>
            </a:p>
          </p:txBody>
        </p:sp>
        <p:sp>
          <p:nvSpPr>
            <p:cNvPr id="17" name="TextBox 16"/>
            <p:cNvSpPr txBox="1"/>
            <p:nvPr/>
          </p:nvSpPr>
          <p:spPr>
            <a:xfrm>
              <a:off x="4612178" y="5461926"/>
              <a:ext cx="269625" cy="276999"/>
            </a:xfrm>
            <a:prstGeom prst="rect">
              <a:avLst/>
            </a:prstGeom>
            <a:noFill/>
          </p:spPr>
          <p:txBody>
            <a:bodyPr wrap="none" rtlCol="0">
              <a:spAutoFit/>
            </a:bodyPr>
            <a:lstStyle/>
            <a:p>
              <a:pPr algn="ctr"/>
              <a:r>
                <a:rPr lang="en-GB" sz="1200" b="1" dirty="0"/>
                <a:t>4</a:t>
              </a:r>
            </a:p>
          </p:txBody>
        </p:sp>
        <p:sp>
          <p:nvSpPr>
            <p:cNvPr id="18" name="TextBox 17"/>
            <p:cNvSpPr txBox="1"/>
            <p:nvPr/>
          </p:nvSpPr>
          <p:spPr>
            <a:xfrm>
              <a:off x="5243710" y="5461926"/>
              <a:ext cx="269625" cy="276999"/>
            </a:xfrm>
            <a:prstGeom prst="rect">
              <a:avLst/>
            </a:prstGeom>
            <a:noFill/>
          </p:spPr>
          <p:txBody>
            <a:bodyPr wrap="none" rtlCol="0">
              <a:spAutoFit/>
            </a:bodyPr>
            <a:lstStyle/>
            <a:p>
              <a:pPr algn="ctr"/>
              <a:r>
                <a:rPr lang="en-GB" sz="1200" b="1" dirty="0"/>
                <a:t>5</a:t>
              </a:r>
            </a:p>
          </p:txBody>
        </p:sp>
        <p:sp>
          <p:nvSpPr>
            <p:cNvPr id="19" name="TextBox 18"/>
            <p:cNvSpPr txBox="1"/>
            <p:nvPr/>
          </p:nvSpPr>
          <p:spPr>
            <a:xfrm>
              <a:off x="5287027" y="5641613"/>
              <a:ext cx="1090362" cy="307777"/>
            </a:xfrm>
            <a:prstGeom prst="rect">
              <a:avLst/>
            </a:prstGeom>
            <a:noFill/>
          </p:spPr>
          <p:txBody>
            <a:bodyPr wrap="none" rtlCol="0">
              <a:spAutoFit/>
            </a:bodyPr>
            <a:lstStyle/>
            <a:p>
              <a:pPr algn="ctr"/>
              <a:r>
                <a:rPr lang="en-GB" sz="1400" b="1" dirty="0"/>
                <a:t>CKD stage</a:t>
              </a:r>
            </a:p>
          </p:txBody>
        </p:sp>
        <p:sp>
          <p:nvSpPr>
            <p:cNvPr id="20" name="TextBox 19"/>
            <p:cNvSpPr txBox="1"/>
            <p:nvPr/>
          </p:nvSpPr>
          <p:spPr>
            <a:xfrm rot="16200000">
              <a:off x="1100517" y="3483759"/>
              <a:ext cx="1459054" cy="307777"/>
            </a:xfrm>
            <a:prstGeom prst="rect">
              <a:avLst/>
            </a:prstGeom>
            <a:noFill/>
          </p:spPr>
          <p:txBody>
            <a:bodyPr wrap="none" rtlCol="0">
              <a:spAutoFit/>
            </a:bodyPr>
            <a:lstStyle/>
            <a:p>
              <a:pPr algn="ctr"/>
              <a:r>
                <a:rPr lang="en-GB" sz="1400" b="1" dirty="0"/>
                <a:t>Prevalence (%)</a:t>
              </a:r>
            </a:p>
          </p:txBody>
        </p:sp>
        <p:cxnSp>
          <p:nvCxnSpPr>
            <p:cNvPr id="21" name="Straight Connector 20"/>
            <p:cNvCxnSpPr/>
            <p:nvPr/>
          </p:nvCxnSpPr>
          <p:spPr>
            <a:xfrm>
              <a:off x="9283901" y="2137486"/>
              <a:ext cx="0" cy="3338171"/>
            </a:xfrm>
            <a:prstGeom prst="line">
              <a:avLst/>
            </a:prstGeom>
          </p:spPr>
          <p:style>
            <a:lnRef idx="1">
              <a:schemeClr val="dk1"/>
            </a:lnRef>
            <a:fillRef idx="0">
              <a:schemeClr val="dk1"/>
            </a:fillRef>
            <a:effectRef idx="0">
              <a:schemeClr val="dk1"/>
            </a:effectRef>
            <a:fontRef idx="minor">
              <a:schemeClr val="tx1"/>
            </a:fontRef>
          </p:style>
        </p:cxnSp>
        <p:sp>
          <p:nvSpPr>
            <p:cNvPr id="22" name="TextBox 21"/>
            <p:cNvSpPr txBox="1"/>
            <p:nvPr/>
          </p:nvSpPr>
          <p:spPr>
            <a:xfrm>
              <a:off x="6153722" y="5458192"/>
              <a:ext cx="269625" cy="276999"/>
            </a:xfrm>
            <a:prstGeom prst="rect">
              <a:avLst/>
            </a:prstGeom>
            <a:noFill/>
          </p:spPr>
          <p:txBody>
            <a:bodyPr wrap="none" rtlCol="0">
              <a:spAutoFit/>
            </a:bodyPr>
            <a:lstStyle/>
            <a:p>
              <a:pPr algn="ctr"/>
              <a:r>
                <a:rPr lang="en-GB" sz="1200" b="1" dirty="0"/>
                <a:t>1</a:t>
              </a:r>
            </a:p>
          </p:txBody>
        </p:sp>
        <p:sp>
          <p:nvSpPr>
            <p:cNvPr id="23" name="TextBox 22"/>
            <p:cNvSpPr txBox="1"/>
            <p:nvPr/>
          </p:nvSpPr>
          <p:spPr>
            <a:xfrm>
              <a:off x="6806190" y="5458192"/>
              <a:ext cx="269625" cy="276999"/>
            </a:xfrm>
            <a:prstGeom prst="rect">
              <a:avLst/>
            </a:prstGeom>
            <a:noFill/>
          </p:spPr>
          <p:txBody>
            <a:bodyPr wrap="none" rtlCol="0">
              <a:spAutoFit/>
            </a:bodyPr>
            <a:lstStyle/>
            <a:p>
              <a:pPr algn="ctr"/>
              <a:r>
                <a:rPr lang="en-GB" sz="1200" b="1" dirty="0"/>
                <a:t>2</a:t>
              </a:r>
            </a:p>
          </p:txBody>
        </p:sp>
        <p:sp>
          <p:nvSpPr>
            <p:cNvPr id="24" name="TextBox 23"/>
            <p:cNvSpPr txBox="1"/>
            <p:nvPr/>
          </p:nvSpPr>
          <p:spPr>
            <a:xfrm>
              <a:off x="7438254" y="5458192"/>
              <a:ext cx="269625" cy="276999"/>
            </a:xfrm>
            <a:prstGeom prst="rect">
              <a:avLst/>
            </a:prstGeom>
            <a:noFill/>
          </p:spPr>
          <p:txBody>
            <a:bodyPr wrap="none" rtlCol="0">
              <a:spAutoFit/>
            </a:bodyPr>
            <a:lstStyle/>
            <a:p>
              <a:pPr algn="ctr"/>
              <a:r>
                <a:rPr lang="en-GB" sz="1200" b="1" dirty="0"/>
                <a:t>3</a:t>
              </a:r>
            </a:p>
          </p:txBody>
        </p:sp>
        <p:sp>
          <p:nvSpPr>
            <p:cNvPr id="25" name="TextBox 24"/>
            <p:cNvSpPr txBox="1"/>
            <p:nvPr/>
          </p:nvSpPr>
          <p:spPr>
            <a:xfrm>
              <a:off x="8062858" y="5458192"/>
              <a:ext cx="269625" cy="276999"/>
            </a:xfrm>
            <a:prstGeom prst="rect">
              <a:avLst/>
            </a:prstGeom>
            <a:noFill/>
          </p:spPr>
          <p:txBody>
            <a:bodyPr wrap="none" rtlCol="0">
              <a:spAutoFit/>
            </a:bodyPr>
            <a:lstStyle/>
            <a:p>
              <a:pPr algn="ctr"/>
              <a:r>
                <a:rPr lang="en-GB" sz="1200" b="1" dirty="0"/>
                <a:t>4</a:t>
              </a:r>
            </a:p>
          </p:txBody>
        </p:sp>
        <p:sp>
          <p:nvSpPr>
            <p:cNvPr id="26" name="TextBox 25"/>
            <p:cNvSpPr txBox="1"/>
            <p:nvPr/>
          </p:nvSpPr>
          <p:spPr>
            <a:xfrm>
              <a:off x="8694390" y="5458192"/>
              <a:ext cx="269625" cy="276999"/>
            </a:xfrm>
            <a:prstGeom prst="rect">
              <a:avLst/>
            </a:prstGeom>
            <a:noFill/>
          </p:spPr>
          <p:txBody>
            <a:bodyPr wrap="none" rtlCol="0">
              <a:spAutoFit/>
            </a:bodyPr>
            <a:lstStyle/>
            <a:p>
              <a:pPr algn="ctr"/>
              <a:r>
                <a:rPr lang="en-GB" sz="1200" b="1" dirty="0"/>
                <a:t>5</a:t>
              </a:r>
            </a:p>
          </p:txBody>
        </p:sp>
        <p:sp>
          <p:nvSpPr>
            <p:cNvPr id="27" name="TextBox 26"/>
            <p:cNvSpPr txBox="1"/>
            <p:nvPr/>
          </p:nvSpPr>
          <p:spPr>
            <a:xfrm rot="5400000">
              <a:off x="9281955" y="3482328"/>
              <a:ext cx="1455783" cy="307777"/>
            </a:xfrm>
            <a:prstGeom prst="rect">
              <a:avLst/>
            </a:prstGeom>
            <a:noFill/>
          </p:spPr>
          <p:txBody>
            <a:bodyPr wrap="none" rtlCol="0">
              <a:spAutoFit/>
            </a:bodyPr>
            <a:lstStyle/>
            <a:p>
              <a:pPr algn="ctr"/>
              <a:r>
                <a:rPr lang="en-GB" sz="1400" b="1" dirty="0"/>
                <a:t>Awareness (%)</a:t>
              </a:r>
            </a:p>
          </p:txBody>
        </p:sp>
        <p:cxnSp>
          <p:nvCxnSpPr>
            <p:cNvPr id="28" name="Straight Connector 27"/>
            <p:cNvCxnSpPr/>
            <p:nvPr/>
          </p:nvCxnSpPr>
          <p:spPr>
            <a:xfrm>
              <a:off x="9287949" y="5475803"/>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29" name="Straight Connector 28"/>
            <p:cNvCxnSpPr/>
            <p:nvPr/>
          </p:nvCxnSpPr>
          <p:spPr>
            <a:xfrm>
              <a:off x="9283933" y="5135489"/>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0" name="Straight Connector 29"/>
            <p:cNvCxnSpPr/>
            <p:nvPr/>
          </p:nvCxnSpPr>
          <p:spPr>
            <a:xfrm>
              <a:off x="9291949" y="4795181"/>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1" name="Straight Connector 30"/>
            <p:cNvCxnSpPr/>
            <p:nvPr/>
          </p:nvCxnSpPr>
          <p:spPr>
            <a:xfrm>
              <a:off x="9291949" y="4468907"/>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9287933" y="4128599"/>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3" name="Straight Connector 32"/>
            <p:cNvCxnSpPr/>
            <p:nvPr/>
          </p:nvCxnSpPr>
          <p:spPr>
            <a:xfrm>
              <a:off x="9291953" y="3795302"/>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4" name="Straight Connector 33"/>
            <p:cNvCxnSpPr/>
            <p:nvPr/>
          </p:nvCxnSpPr>
          <p:spPr>
            <a:xfrm>
              <a:off x="9287937" y="3454994"/>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5" name="Straight Connector 34"/>
            <p:cNvCxnSpPr/>
            <p:nvPr/>
          </p:nvCxnSpPr>
          <p:spPr>
            <a:xfrm>
              <a:off x="9277882" y="3121697"/>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6" name="Straight Connector 35"/>
            <p:cNvCxnSpPr/>
            <p:nvPr/>
          </p:nvCxnSpPr>
          <p:spPr>
            <a:xfrm>
              <a:off x="9287934" y="2781389"/>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7" name="Straight Connector 36"/>
            <p:cNvCxnSpPr/>
            <p:nvPr/>
          </p:nvCxnSpPr>
          <p:spPr>
            <a:xfrm>
              <a:off x="9287934" y="2465636"/>
              <a:ext cx="54000" cy="0"/>
            </a:xfrm>
            <a:prstGeom prst="line">
              <a:avLst/>
            </a:prstGeom>
          </p:spPr>
          <p:style>
            <a:lnRef idx="1">
              <a:schemeClr val="dk1"/>
            </a:lnRef>
            <a:fillRef idx="0">
              <a:schemeClr val="dk1"/>
            </a:fillRef>
            <a:effectRef idx="0">
              <a:schemeClr val="dk1"/>
            </a:effectRef>
            <a:fontRef idx="minor">
              <a:schemeClr val="tx1"/>
            </a:fontRef>
          </p:style>
        </p:cxnSp>
        <p:cxnSp>
          <p:nvCxnSpPr>
            <p:cNvPr id="38" name="Straight Connector 37"/>
            <p:cNvCxnSpPr/>
            <p:nvPr/>
          </p:nvCxnSpPr>
          <p:spPr>
            <a:xfrm>
              <a:off x="9283918" y="2146379"/>
              <a:ext cx="54000" cy="0"/>
            </a:xfrm>
            <a:prstGeom prst="line">
              <a:avLst/>
            </a:prstGeom>
          </p:spPr>
          <p:style>
            <a:lnRef idx="1">
              <a:schemeClr val="dk1"/>
            </a:lnRef>
            <a:fillRef idx="0">
              <a:schemeClr val="dk1"/>
            </a:fillRef>
            <a:effectRef idx="0">
              <a:schemeClr val="dk1"/>
            </a:effectRef>
            <a:fontRef idx="minor">
              <a:schemeClr val="tx1"/>
            </a:fontRef>
          </p:style>
        </p:cxnSp>
        <p:sp>
          <p:nvSpPr>
            <p:cNvPr id="39" name="TextBox 38"/>
            <p:cNvSpPr txBox="1"/>
            <p:nvPr/>
          </p:nvSpPr>
          <p:spPr>
            <a:xfrm>
              <a:off x="6104826" y="5150820"/>
              <a:ext cx="397866" cy="276999"/>
            </a:xfrm>
            <a:prstGeom prst="rect">
              <a:avLst/>
            </a:prstGeom>
            <a:noFill/>
          </p:spPr>
          <p:txBody>
            <a:bodyPr wrap="none" rtlCol="0">
              <a:spAutoFit/>
            </a:bodyPr>
            <a:lstStyle/>
            <a:p>
              <a:pPr algn="ctr"/>
              <a:r>
                <a:rPr lang="en-GB" sz="1200" dirty="0"/>
                <a:t>1.7</a:t>
              </a:r>
            </a:p>
          </p:txBody>
        </p:sp>
        <p:sp>
          <p:nvSpPr>
            <p:cNvPr id="40" name="TextBox 39"/>
            <p:cNvSpPr txBox="1"/>
            <p:nvPr/>
          </p:nvSpPr>
          <p:spPr>
            <a:xfrm>
              <a:off x="6742939" y="4931107"/>
              <a:ext cx="397866" cy="276999"/>
            </a:xfrm>
            <a:prstGeom prst="rect">
              <a:avLst/>
            </a:prstGeom>
            <a:noFill/>
          </p:spPr>
          <p:txBody>
            <a:bodyPr wrap="none" rtlCol="0">
              <a:spAutoFit/>
            </a:bodyPr>
            <a:lstStyle/>
            <a:p>
              <a:pPr algn="ctr"/>
              <a:r>
                <a:rPr lang="en-GB" sz="1200" dirty="0"/>
                <a:t>7.9</a:t>
              </a:r>
            </a:p>
          </p:txBody>
        </p:sp>
        <p:sp>
          <p:nvSpPr>
            <p:cNvPr id="41" name="TextBox 40"/>
            <p:cNvSpPr txBox="1"/>
            <p:nvPr/>
          </p:nvSpPr>
          <p:spPr>
            <a:xfrm>
              <a:off x="7325074" y="4653543"/>
              <a:ext cx="482824" cy="276999"/>
            </a:xfrm>
            <a:prstGeom prst="rect">
              <a:avLst/>
            </a:prstGeom>
            <a:noFill/>
          </p:spPr>
          <p:txBody>
            <a:bodyPr wrap="none" rtlCol="0">
              <a:spAutoFit/>
            </a:bodyPr>
            <a:lstStyle/>
            <a:p>
              <a:pPr algn="ctr"/>
              <a:r>
                <a:rPr lang="en-GB" sz="1200" dirty="0"/>
                <a:t>16.9</a:t>
              </a:r>
            </a:p>
          </p:txBody>
        </p:sp>
        <p:sp>
          <p:nvSpPr>
            <p:cNvPr id="42" name="TextBox 41"/>
            <p:cNvSpPr txBox="1"/>
            <p:nvPr/>
          </p:nvSpPr>
          <p:spPr>
            <a:xfrm>
              <a:off x="7966886" y="3134111"/>
              <a:ext cx="482824" cy="276999"/>
            </a:xfrm>
            <a:prstGeom prst="rect">
              <a:avLst/>
            </a:prstGeom>
            <a:noFill/>
          </p:spPr>
          <p:txBody>
            <a:bodyPr wrap="none" rtlCol="0">
              <a:spAutoFit/>
            </a:bodyPr>
            <a:lstStyle/>
            <a:p>
              <a:pPr algn="ctr"/>
              <a:r>
                <a:rPr lang="en-GB" sz="1200" dirty="0"/>
                <a:t>69.1</a:t>
              </a:r>
            </a:p>
          </p:txBody>
        </p:sp>
        <p:sp>
          <p:nvSpPr>
            <p:cNvPr id="43" name="TextBox 42"/>
            <p:cNvSpPr txBox="1"/>
            <p:nvPr/>
          </p:nvSpPr>
          <p:spPr>
            <a:xfrm>
              <a:off x="8611890" y="2318946"/>
              <a:ext cx="482824" cy="276999"/>
            </a:xfrm>
            <a:prstGeom prst="rect">
              <a:avLst/>
            </a:prstGeom>
            <a:noFill/>
          </p:spPr>
          <p:txBody>
            <a:bodyPr wrap="none" rtlCol="0">
              <a:spAutoFit/>
            </a:bodyPr>
            <a:lstStyle/>
            <a:p>
              <a:pPr algn="ctr"/>
              <a:r>
                <a:rPr lang="en-GB" sz="1200" dirty="0"/>
                <a:t>86.3</a:t>
              </a:r>
            </a:p>
          </p:txBody>
        </p:sp>
      </p:grpSp>
    </p:spTree>
    <p:extLst>
      <p:ext uri="{BB962C8B-B14F-4D97-AF65-F5344CB8AC3E}">
        <p14:creationId xmlns:p14="http://schemas.microsoft.com/office/powerpoint/2010/main" val="2147615130"/>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251" y="192981"/>
            <a:ext cx="12718463" cy="800100"/>
          </a:xfrm>
        </p:spPr>
        <p:txBody>
          <a:bodyPr>
            <a:noAutofit/>
          </a:bodyPr>
          <a:lstStyle/>
          <a:p>
            <a:r>
              <a:rPr lang="en-GB" sz="3100" i="1" dirty="0">
                <a:solidFill>
                  <a:schemeClr val="accent2">
                    <a:lumMod val="75000"/>
                  </a:schemeClr>
                </a:solidFill>
                <a:effectLst>
                  <a:outerShdw blurRad="38100" dist="38100" dir="2700000" algn="tl">
                    <a:srgbClr val="000000">
                      <a:alpha val="43137"/>
                    </a:srgbClr>
                  </a:outerShdw>
                </a:effectLst>
              </a:rPr>
              <a:t>Risk of CVD and CV mortality increase with progression of CKD</a:t>
            </a:r>
          </a:p>
        </p:txBody>
      </p:sp>
      <p:sp>
        <p:nvSpPr>
          <p:cNvPr id="5" name="Rectangle 4"/>
          <p:cNvSpPr/>
          <p:nvPr/>
        </p:nvSpPr>
        <p:spPr>
          <a:xfrm>
            <a:off x="613059" y="1503461"/>
            <a:ext cx="4068124" cy="646331"/>
          </a:xfrm>
          <a:prstGeom prst="rect">
            <a:avLst/>
          </a:prstGeom>
          <a:solidFill>
            <a:schemeClr val="tx1">
              <a:lumMod val="50000"/>
              <a:lumOff val="50000"/>
            </a:schemeClr>
          </a:solidFill>
          <a:effectLst>
            <a:glow rad="63500">
              <a:schemeClr val="accent2">
                <a:satMod val="175000"/>
                <a:alpha val="40000"/>
              </a:schemeClr>
            </a:glow>
          </a:effectLst>
        </p:spPr>
        <p:txBody>
          <a:bodyPr wrap="square">
            <a:spAutoFit/>
          </a:bodyPr>
          <a:lstStyle/>
          <a:p>
            <a:pPr>
              <a:defRPr/>
            </a:pPr>
            <a:r>
              <a:rPr lang="en-US" dirty="0">
                <a:solidFill>
                  <a:srgbClr val="FFFFFF"/>
                </a:solidFill>
                <a:effectLst>
                  <a:outerShdw blurRad="38100" dist="38100" dir="2700000" algn="tl">
                    <a:srgbClr val="000000">
                      <a:alpha val="43137"/>
                    </a:srgbClr>
                  </a:outerShdw>
                </a:effectLst>
              </a:rPr>
              <a:t>In later CKD stages, </a:t>
            </a:r>
            <a:endParaRPr lang="en-US" dirty="0" smtClean="0">
              <a:solidFill>
                <a:srgbClr val="FFFFFF"/>
              </a:solidFill>
              <a:effectLst>
                <a:outerShdw blurRad="38100" dist="38100" dir="2700000" algn="tl">
                  <a:srgbClr val="000000">
                    <a:alpha val="43137"/>
                  </a:srgbClr>
                </a:outerShdw>
              </a:effectLst>
            </a:endParaRPr>
          </a:p>
          <a:p>
            <a:pPr>
              <a:defRPr/>
            </a:pPr>
            <a:r>
              <a:rPr lang="en-US" dirty="0" err="1" smtClean="0">
                <a:solidFill>
                  <a:srgbClr val="FFFFFF"/>
                </a:solidFill>
                <a:effectLst>
                  <a:outerShdw blurRad="38100" dist="38100" dir="2700000" algn="tl">
                    <a:srgbClr val="000000">
                      <a:alpha val="43137"/>
                    </a:srgbClr>
                  </a:outerShdw>
                </a:effectLst>
              </a:rPr>
              <a:t>nonatherosclerotic</a:t>
            </a:r>
            <a:r>
              <a:rPr lang="en-US" dirty="0" smtClean="0">
                <a:solidFill>
                  <a:srgbClr val="FFFFFF"/>
                </a:solidFill>
                <a:effectLst>
                  <a:outerShdw blurRad="38100" dist="38100" dir="2700000" algn="tl">
                    <a:srgbClr val="000000">
                      <a:alpha val="43137"/>
                    </a:srgbClr>
                  </a:outerShdw>
                </a:effectLst>
              </a:rPr>
              <a:t> </a:t>
            </a:r>
            <a:r>
              <a:rPr lang="en-US" dirty="0">
                <a:solidFill>
                  <a:srgbClr val="FFFFFF"/>
                </a:solidFill>
                <a:effectLst>
                  <a:outerShdw blurRad="38100" dist="38100" dir="2700000" algn="tl">
                    <a:srgbClr val="000000">
                      <a:alpha val="43137"/>
                    </a:srgbClr>
                  </a:outerShdw>
                </a:effectLst>
              </a:rPr>
              <a:t>risk dominates </a:t>
            </a:r>
          </a:p>
        </p:txBody>
      </p:sp>
      <p:grpSp>
        <p:nvGrpSpPr>
          <p:cNvPr id="6" name="Group 5">
            <a:extLst>
              <a:ext uri="{FF2B5EF4-FFF2-40B4-BE49-F238E27FC236}">
                <a16:creationId xmlns="" xmlns:a16="http://schemas.microsoft.com/office/drawing/2014/main" id="{0C8A85F3-AE5C-5C49-BAA7-1ACB5EF0FAD1}"/>
              </a:ext>
            </a:extLst>
          </p:cNvPr>
          <p:cNvGrpSpPr/>
          <p:nvPr/>
        </p:nvGrpSpPr>
        <p:grpSpPr>
          <a:xfrm>
            <a:off x="3171070" y="1221215"/>
            <a:ext cx="6774698" cy="4963751"/>
            <a:chOff x="2523414" y="1189539"/>
            <a:chExt cx="6774698" cy="4963751"/>
          </a:xfrm>
        </p:grpSpPr>
        <p:sp>
          <p:nvSpPr>
            <p:cNvPr id="7" name="Right Triangle 6">
              <a:extLst>
                <a:ext uri="{FF2B5EF4-FFF2-40B4-BE49-F238E27FC236}">
                  <a16:creationId xmlns="" xmlns:a16="http://schemas.microsoft.com/office/drawing/2014/main" id="{B932D894-0548-0040-9502-E266932502E1}"/>
                </a:ext>
              </a:extLst>
            </p:cNvPr>
            <p:cNvSpPr/>
            <p:nvPr/>
          </p:nvSpPr>
          <p:spPr>
            <a:xfrm rot="10800000">
              <a:off x="2523414" y="4488068"/>
              <a:ext cx="6472800" cy="166522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srgbClr val="FFFFFF"/>
                </a:solidFill>
              </a:endParaRPr>
            </a:p>
          </p:txBody>
        </p:sp>
        <p:grpSp>
          <p:nvGrpSpPr>
            <p:cNvPr id="8" name="Group 7">
              <a:extLst>
                <a:ext uri="{FF2B5EF4-FFF2-40B4-BE49-F238E27FC236}">
                  <a16:creationId xmlns="" xmlns:a16="http://schemas.microsoft.com/office/drawing/2014/main" id="{38C218F6-3089-114F-A622-1E5511A44E38}"/>
                </a:ext>
              </a:extLst>
            </p:cNvPr>
            <p:cNvGrpSpPr/>
            <p:nvPr/>
          </p:nvGrpSpPr>
          <p:grpSpPr>
            <a:xfrm>
              <a:off x="2524720" y="1189539"/>
              <a:ext cx="6471496" cy="2770570"/>
              <a:chOff x="5122014" y="1189539"/>
              <a:chExt cx="3438481" cy="2770570"/>
            </a:xfrm>
          </p:grpSpPr>
          <p:sp>
            <p:nvSpPr>
              <p:cNvPr id="21" name="Freeform 20">
                <a:extLst>
                  <a:ext uri="{FF2B5EF4-FFF2-40B4-BE49-F238E27FC236}">
                    <a16:creationId xmlns="" xmlns:a16="http://schemas.microsoft.com/office/drawing/2014/main" id="{861E1D8A-04EF-C245-91E2-06AB5A2FB422}"/>
                  </a:ext>
                </a:extLst>
              </p:cNvPr>
              <p:cNvSpPr/>
              <p:nvPr/>
            </p:nvSpPr>
            <p:spPr>
              <a:xfrm>
                <a:off x="5122014" y="3260362"/>
                <a:ext cx="3438481" cy="699747"/>
              </a:xfrm>
              <a:custGeom>
                <a:avLst/>
                <a:gdLst>
                  <a:gd name="connsiteX0" fmla="*/ 1848412 w 3438481"/>
                  <a:gd name="connsiteY0" fmla="*/ 0 h 699747"/>
                  <a:gd name="connsiteX1" fmla="*/ 3438481 w 3438481"/>
                  <a:gd name="connsiteY1" fmla="*/ 0 h 699747"/>
                  <a:gd name="connsiteX2" fmla="*/ 3438481 w 3438481"/>
                  <a:gd name="connsiteY2" fmla="*/ 699747 h 699747"/>
                  <a:gd name="connsiteX3" fmla="*/ 0 w 3438481"/>
                  <a:gd name="connsiteY3" fmla="*/ 699747 h 699747"/>
                  <a:gd name="connsiteX4" fmla="*/ 14619 w 3438481"/>
                  <a:gd name="connsiteY4" fmla="*/ 687968 h 699747"/>
                  <a:gd name="connsiteX5" fmla="*/ 664189 w 3438481"/>
                  <a:gd name="connsiteY5" fmla="*/ 359764 h 699747"/>
                  <a:gd name="connsiteX6" fmla="*/ 1484901 w 3438481"/>
                  <a:gd name="connsiteY6" fmla="*/ 29980 h 699747"/>
                  <a:gd name="connsiteX7" fmla="*/ 1848412 w 3438481"/>
                  <a:gd name="connsiteY7" fmla="*/ 0 h 69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8481" h="699747">
                    <a:moveTo>
                      <a:pt x="1848412" y="0"/>
                    </a:moveTo>
                    <a:lnTo>
                      <a:pt x="3438481" y="0"/>
                    </a:lnTo>
                    <a:lnTo>
                      <a:pt x="3438481" y="699747"/>
                    </a:lnTo>
                    <a:lnTo>
                      <a:pt x="0" y="699747"/>
                    </a:lnTo>
                    <a:lnTo>
                      <a:pt x="14619" y="687968"/>
                    </a:lnTo>
                    <a:lnTo>
                      <a:pt x="664189" y="359764"/>
                    </a:lnTo>
                    <a:lnTo>
                      <a:pt x="1484901" y="29980"/>
                    </a:lnTo>
                    <a:lnTo>
                      <a:pt x="184841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srgbClr val="FFFFFF"/>
                  </a:solidFill>
                </a:endParaRPr>
              </a:p>
            </p:txBody>
          </p:sp>
          <p:sp>
            <p:nvSpPr>
              <p:cNvPr id="22" name="Freeform 21">
                <a:extLst>
                  <a:ext uri="{FF2B5EF4-FFF2-40B4-BE49-F238E27FC236}">
                    <a16:creationId xmlns="" xmlns:a16="http://schemas.microsoft.com/office/drawing/2014/main" id="{AAE88FA1-54E3-5F49-8F09-68ED084C7CC0}"/>
                  </a:ext>
                </a:extLst>
              </p:cNvPr>
              <p:cNvSpPr/>
              <p:nvPr/>
            </p:nvSpPr>
            <p:spPr>
              <a:xfrm>
                <a:off x="5136633" y="1189539"/>
                <a:ext cx="3423862" cy="2758790"/>
              </a:xfrm>
              <a:custGeom>
                <a:avLst/>
                <a:gdLst>
                  <a:gd name="connsiteX0" fmla="*/ 3423862 w 3423862"/>
                  <a:gd name="connsiteY0" fmla="*/ 0 h 2758790"/>
                  <a:gd name="connsiteX1" fmla="*/ 3423862 w 3423862"/>
                  <a:gd name="connsiteY1" fmla="*/ 2070822 h 2758790"/>
                  <a:gd name="connsiteX2" fmla="*/ 1833793 w 3423862"/>
                  <a:gd name="connsiteY2" fmla="*/ 2070822 h 2758790"/>
                  <a:gd name="connsiteX3" fmla="*/ 1470282 w 3423862"/>
                  <a:gd name="connsiteY3" fmla="*/ 2100802 h 2758790"/>
                  <a:gd name="connsiteX4" fmla="*/ 649570 w 3423862"/>
                  <a:gd name="connsiteY4" fmla="*/ 2430586 h 2758790"/>
                  <a:gd name="connsiteX5" fmla="*/ 0 w 3423862"/>
                  <a:gd name="connsiteY5" fmla="*/ 2758790 h 2758790"/>
                  <a:gd name="connsiteX6" fmla="*/ 3423862 w 3423862"/>
                  <a:gd name="connsiteY6" fmla="*/ 0 h 275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862" h="2758790">
                    <a:moveTo>
                      <a:pt x="3423862" y="0"/>
                    </a:moveTo>
                    <a:lnTo>
                      <a:pt x="3423862" y="2070822"/>
                    </a:lnTo>
                    <a:lnTo>
                      <a:pt x="1833793" y="2070822"/>
                    </a:lnTo>
                    <a:lnTo>
                      <a:pt x="1470282" y="2100802"/>
                    </a:lnTo>
                    <a:lnTo>
                      <a:pt x="649570" y="2430586"/>
                    </a:lnTo>
                    <a:lnTo>
                      <a:pt x="0" y="2758790"/>
                    </a:lnTo>
                    <a:lnTo>
                      <a:pt x="342386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srgbClr val="FFFFFF"/>
                  </a:solidFill>
                </a:endParaRPr>
              </a:p>
            </p:txBody>
          </p:sp>
        </p:grpSp>
        <p:sp>
          <p:nvSpPr>
            <p:cNvPr id="9" name="TextBox 8">
              <a:extLst>
                <a:ext uri="{FF2B5EF4-FFF2-40B4-BE49-F238E27FC236}">
                  <a16:creationId xmlns="" xmlns:a16="http://schemas.microsoft.com/office/drawing/2014/main" id="{E97F5D6E-5F30-BF43-AB10-C3D3169048E6}"/>
                </a:ext>
              </a:extLst>
            </p:cNvPr>
            <p:cNvSpPr txBox="1"/>
            <p:nvPr/>
          </p:nvSpPr>
          <p:spPr>
            <a:xfrm>
              <a:off x="6226728" y="2018434"/>
              <a:ext cx="2672629" cy="1255728"/>
            </a:xfrm>
            <a:prstGeom prst="rect">
              <a:avLst/>
            </a:prstGeom>
            <a:noFill/>
          </p:spPr>
          <p:txBody>
            <a:bodyPr wrap="square" rtlCol="0">
              <a:spAutoFit/>
            </a:bodyPr>
            <a:lstStyle>
              <a:defPPr>
                <a:defRPr lang="en-US"/>
              </a:defPPr>
              <a:lvl1pPr algn="r">
                <a:lnSpc>
                  <a:spcPct val="90000"/>
                </a:lnSpc>
                <a:defRPr sz="1200">
                  <a:solidFill>
                    <a:schemeClr val="bg1"/>
                  </a:solidFill>
                </a:defRPr>
              </a:lvl1pPr>
            </a:lstStyle>
            <a:p>
              <a:pPr>
                <a:defRPr/>
              </a:pPr>
              <a:r>
                <a:rPr lang="en-US" b="1" dirty="0" err="1">
                  <a:solidFill>
                    <a:srgbClr val="FFFFFF"/>
                  </a:solidFill>
                  <a:effectLst>
                    <a:outerShdw blurRad="38100" dist="38100" dir="2700000" algn="tl">
                      <a:srgbClr val="000000">
                        <a:alpha val="43137"/>
                      </a:srgbClr>
                    </a:outerShdw>
                  </a:effectLst>
                </a:rPr>
                <a:t>Nonatherosclerotic</a:t>
              </a:r>
              <a:r>
                <a:rPr lang="en-US" b="1" dirty="0">
                  <a:solidFill>
                    <a:srgbClr val="FFFFFF"/>
                  </a:solidFill>
                  <a:effectLst>
                    <a:outerShdw blurRad="38100" dist="38100" dir="2700000" algn="tl">
                      <a:srgbClr val="000000">
                        <a:alpha val="43137"/>
                      </a:srgbClr>
                    </a:outerShdw>
                  </a:effectLst>
                </a:rPr>
                <a:t> CVD</a:t>
              </a:r>
            </a:p>
            <a:p>
              <a:pPr>
                <a:defRPr/>
              </a:pPr>
              <a:r>
                <a:rPr lang="en-US" b="1" dirty="0">
                  <a:solidFill>
                    <a:srgbClr val="FFFFFF"/>
                  </a:solidFill>
                  <a:effectLst>
                    <a:outerShdw blurRad="38100" dist="38100" dir="2700000" algn="tl">
                      <a:srgbClr val="000000">
                        <a:alpha val="43137"/>
                      </a:srgbClr>
                    </a:outerShdw>
                  </a:effectLst>
                </a:rPr>
                <a:t>LVH</a:t>
              </a:r>
            </a:p>
            <a:p>
              <a:pPr>
                <a:defRPr/>
              </a:pPr>
              <a:r>
                <a:rPr lang="en-US" b="1" dirty="0">
                  <a:solidFill>
                    <a:srgbClr val="FFFFFF"/>
                  </a:solidFill>
                  <a:effectLst>
                    <a:outerShdw blurRad="38100" dist="38100" dir="2700000" algn="tl">
                      <a:srgbClr val="000000">
                        <a:alpha val="43137"/>
                      </a:srgbClr>
                    </a:outerShdw>
                  </a:effectLst>
                </a:rPr>
                <a:t>Arrhythmias</a:t>
              </a:r>
            </a:p>
            <a:p>
              <a:pPr>
                <a:defRPr/>
              </a:pPr>
              <a:r>
                <a:rPr lang="en-US" b="1" dirty="0">
                  <a:solidFill>
                    <a:srgbClr val="FFFFFF"/>
                  </a:solidFill>
                  <a:effectLst>
                    <a:outerShdw blurRad="38100" dist="38100" dir="2700000" algn="tl">
                      <a:srgbClr val="000000">
                        <a:alpha val="43137"/>
                      </a:srgbClr>
                    </a:outerShdw>
                  </a:effectLst>
                </a:rPr>
                <a:t>Sudden cardiac death</a:t>
              </a:r>
            </a:p>
            <a:p>
              <a:pPr>
                <a:defRPr/>
              </a:pPr>
              <a:r>
                <a:rPr lang="en-US" b="1" dirty="0">
                  <a:solidFill>
                    <a:srgbClr val="FFFFFF"/>
                  </a:solidFill>
                  <a:effectLst>
                    <a:outerShdw blurRad="38100" dist="38100" dir="2700000" algn="tl">
                      <a:srgbClr val="000000">
                        <a:alpha val="43137"/>
                      </a:srgbClr>
                    </a:outerShdw>
                  </a:effectLst>
                </a:rPr>
                <a:t>Arterial calcification</a:t>
              </a:r>
            </a:p>
            <a:p>
              <a:pPr>
                <a:defRPr/>
              </a:pPr>
              <a:r>
                <a:rPr lang="en-US" b="1" dirty="0">
                  <a:solidFill>
                    <a:srgbClr val="FFFFFF"/>
                  </a:solidFill>
                  <a:effectLst>
                    <a:outerShdw blurRad="38100" dist="38100" dir="2700000" algn="tl">
                      <a:srgbClr val="000000">
                        <a:alpha val="43137"/>
                      </a:srgbClr>
                    </a:outerShdw>
                  </a:effectLst>
                </a:rPr>
                <a:t>Hemorrhagic stroke</a:t>
              </a:r>
            </a:p>
            <a:p>
              <a:pPr>
                <a:defRPr/>
              </a:pPr>
              <a:r>
                <a:rPr lang="en-US" b="1" dirty="0">
                  <a:solidFill>
                    <a:srgbClr val="FFFFFF"/>
                  </a:solidFill>
                  <a:effectLst>
                    <a:outerShdw blurRad="38100" dist="38100" dir="2700000" algn="tl">
                      <a:srgbClr val="000000">
                        <a:alpha val="43137"/>
                      </a:srgbClr>
                    </a:outerShdw>
                  </a:effectLst>
                </a:rPr>
                <a:t>Others</a:t>
              </a:r>
            </a:p>
          </p:txBody>
        </p:sp>
        <p:sp>
          <p:nvSpPr>
            <p:cNvPr id="10" name="TextBox 9">
              <a:extLst>
                <a:ext uri="{FF2B5EF4-FFF2-40B4-BE49-F238E27FC236}">
                  <a16:creationId xmlns="" xmlns:a16="http://schemas.microsoft.com/office/drawing/2014/main" id="{03174802-0D3B-3444-A058-8A2E7690D225}"/>
                </a:ext>
              </a:extLst>
            </p:cNvPr>
            <p:cNvSpPr txBox="1"/>
            <p:nvPr/>
          </p:nvSpPr>
          <p:spPr>
            <a:xfrm>
              <a:off x="6226728" y="3243929"/>
              <a:ext cx="2672629" cy="757130"/>
            </a:xfrm>
            <a:prstGeom prst="rect">
              <a:avLst/>
            </a:prstGeom>
            <a:noFill/>
          </p:spPr>
          <p:txBody>
            <a:bodyPr wrap="square" rtlCol="0">
              <a:spAutoFit/>
            </a:bodyPr>
            <a:lstStyle/>
            <a:p>
              <a:pPr algn="r">
                <a:lnSpc>
                  <a:spcPct val="90000"/>
                </a:lnSpc>
                <a:defRPr/>
              </a:pPr>
              <a:r>
                <a:rPr lang="en-US" sz="1200" b="1" dirty="0">
                  <a:solidFill>
                    <a:srgbClr val="FFFFFF"/>
                  </a:solidFill>
                  <a:effectLst>
                    <a:outerShdw blurRad="38100" dist="38100" dir="2700000" algn="tl">
                      <a:srgbClr val="000000">
                        <a:alpha val="43137"/>
                      </a:srgbClr>
                    </a:outerShdw>
                  </a:effectLst>
                </a:rPr>
                <a:t>Atherosclerotic CVD event</a:t>
              </a:r>
            </a:p>
            <a:p>
              <a:pPr algn="r">
                <a:lnSpc>
                  <a:spcPct val="90000"/>
                </a:lnSpc>
                <a:defRPr/>
              </a:pPr>
              <a:r>
                <a:rPr lang="en-US" sz="1200" b="1" dirty="0">
                  <a:solidFill>
                    <a:srgbClr val="FFFFFF"/>
                  </a:solidFill>
                  <a:effectLst>
                    <a:outerShdw blurRad="38100" dist="38100" dir="2700000" algn="tl">
                      <a:srgbClr val="000000">
                        <a:alpha val="43137"/>
                      </a:srgbClr>
                    </a:outerShdw>
                  </a:effectLst>
                </a:rPr>
                <a:t>CAD</a:t>
              </a:r>
            </a:p>
            <a:p>
              <a:pPr algn="r">
                <a:lnSpc>
                  <a:spcPct val="90000"/>
                </a:lnSpc>
                <a:defRPr/>
              </a:pPr>
              <a:r>
                <a:rPr lang="en-US" sz="1200" b="1" dirty="0">
                  <a:solidFill>
                    <a:srgbClr val="FFFFFF"/>
                  </a:solidFill>
                  <a:effectLst>
                    <a:outerShdw blurRad="38100" dist="38100" dir="2700000" algn="tl">
                      <a:srgbClr val="000000">
                        <a:alpha val="43137"/>
                      </a:srgbClr>
                    </a:outerShdw>
                  </a:effectLst>
                </a:rPr>
                <a:t>Ischemic stroke</a:t>
              </a:r>
            </a:p>
            <a:p>
              <a:pPr algn="r">
                <a:lnSpc>
                  <a:spcPct val="90000"/>
                </a:lnSpc>
                <a:defRPr/>
              </a:pPr>
              <a:r>
                <a:rPr lang="en-US" sz="1200" b="1" dirty="0">
                  <a:solidFill>
                    <a:srgbClr val="FFFFFF"/>
                  </a:solidFill>
                  <a:effectLst>
                    <a:outerShdw blurRad="38100" dist="38100" dir="2700000" algn="tl">
                      <a:srgbClr val="000000">
                        <a:alpha val="43137"/>
                      </a:srgbClr>
                    </a:outerShdw>
                  </a:effectLst>
                </a:rPr>
                <a:t>PAD</a:t>
              </a:r>
            </a:p>
          </p:txBody>
        </p:sp>
        <p:sp>
          <p:nvSpPr>
            <p:cNvPr id="11" name="TextBox 10">
              <a:extLst>
                <a:ext uri="{FF2B5EF4-FFF2-40B4-BE49-F238E27FC236}">
                  <a16:creationId xmlns="" xmlns:a16="http://schemas.microsoft.com/office/drawing/2014/main" id="{5AC33AB3-27A3-E349-9327-DC664C55026A}"/>
                </a:ext>
              </a:extLst>
            </p:cNvPr>
            <p:cNvSpPr txBox="1"/>
            <p:nvPr/>
          </p:nvSpPr>
          <p:spPr>
            <a:xfrm>
              <a:off x="6226728" y="4514397"/>
              <a:ext cx="2672629" cy="258532"/>
            </a:xfrm>
            <a:prstGeom prst="rect">
              <a:avLst/>
            </a:prstGeom>
            <a:noFill/>
          </p:spPr>
          <p:txBody>
            <a:bodyPr wrap="square" rtlCol="0">
              <a:spAutoFit/>
            </a:bodyPr>
            <a:lstStyle>
              <a:defPPr>
                <a:defRPr lang="en-US"/>
              </a:defPPr>
              <a:lvl1pPr algn="r">
                <a:lnSpc>
                  <a:spcPct val="90000"/>
                </a:lnSpc>
                <a:defRPr sz="1200">
                  <a:solidFill>
                    <a:schemeClr val="bg1"/>
                  </a:solidFill>
                </a:defRPr>
              </a:lvl1pPr>
            </a:lstStyle>
            <a:p>
              <a:pPr>
                <a:defRPr/>
              </a:pPr>
              <a:r>
                <a:rPr lang="en-US" b="1" dirty="0">
                  <a:solidFill>
                    <a:srgbClr val="FFFFFF"/>
                  </a:solidFill>
                  <a:effectLst>
                    <a:outerShdw blurRad="38100" dist="38100" dir="2700000" algn="tl">
                      <a:srgbClr val="000000">
                        <a:alpha val="43137"/>
                      </a:srgbClr>
                    </a:outerShdw>
                  </a:effectLst>
                </a:rPr>
                <a:t>Risk of fatality after CVD event</a:t>
              </a:r>
            </a:p>
          </p:txBody>
        </p:sp>
        <p:cxnSp>
          <p:nvCxnSpPr>
            <p:cNvPr id="12" name="Straight Connector 11">
              <a:extLst>
                <a:ext uri="{FF2B5EF4-FFF2-40B4-BE49-F238E27FC236}">
                  <a16:creationId xmlns="" xmlns:a16="http://schemas.microsoft.com/office/drawing/2014/main" id="{52F8122E-8A80-B249-891E-0CCDAE4C5E15}"/>
                </a:ext>
              </a:extLst>
            </p:cNvPr>
            <p:cNvCxnSpPr/>
            <p:nvPr/>
          </p:nvCxnSpPr>
          <p:spPr>
            <a:xfrm flipH="1">
              <a:off x="2524718" y="4224089"/>
              <a:ext cx="6472800" cy="0"/>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 xmlns:a16="http://schemas.microsoft.com/office/drawing/2014/main" id="{96D6BBDC-BEFB-894B-9561-B0E3C5DA1A63}"/>
                </a:ext>
              </a:extLst>
            </p:cNvPr>
            <p:cNvSpPr txBox="1"/>
            <p:nvPr/>
          </p:nvSpPr>
          <p:spPr>
            <a:xfrm>
              <a:off x="5258577" y="3995072"/>
              <a:ext cx="1005083" cy="193899"/>
            </a:xfrm>
            <a:prstGeom prst="rect">
              <a:avLst/>
            </a:prstGeom>
            <a:noFill/>
          </p:spPr>
          <p:txBody>
            <a:bodyPr wrap="none" lIns="0" tIns="0" rIns="0" bIns="0" rtlCol="0">
              <a:spAutoFit/>
            </a:bodyPr>
            <a:lstStyle>
              <a:defPPr>
                <a:defRPr lang="en-US"/>
              </a:defPPr>
              <a:lvl1pPr algn="r">
                <a:lnSpc>
                  <a:spcPct val="90000"/>
                </a:lnSpc>
                <a:defRPr sz="1200">
                  <a:solidFill>
                    <a:schemeClr val="bg1"/>
                  </a:solidFill>
                </a:defRPr>
              </a:lvl1pPr>
            </a:lstStyle>
            <a:p>
              <a:pPr algn="ctr">
                <a:defRPr/>
              </a:pPr>
              <a:r>
                <a:rPr lang="en-US" sz="1400" b="1" dirty="0">
                  <a:solidFill>
                    <a:srgbClr val="000000"/>
                  </a:solidFill>
                </a:rPr>
                <a:t>CKD stages</a:t>
              </a:r>
            </a:p>
          </p:txBody>
        </p:sp>
        <p:sp>
          <p:nvSpPr>
            <p:cNvPr id="14" name="TextBox 13">
              <a:extLst>
                <a:ext uri="{FF2B5EF4-FFF2-40B4-BE49-F238E27FC236}">
                  <a16:creationId xmlns="" xmlns:a16="http://schemas.microsoft.com/office/drawing/2014/main" id="{0D5B5F91-B7F5-7E4F-A178-4C97576855F6}"/>
                </a:ext>
              </a:extLst>
            </p:cNvPr>
            <p:cNvSpPr txBox="1"/>
            <p:nvPr/>
          </p:nvSpPr>
          <p:spPr>
            <a:xfrm>
              <a:off x="5394028" y="4266846"/>
              <a:ext cx="734175" cy="166199"/>
            </a:xfrm>
            <a:prstGeom prst="rect">
              <a:avLst/>
            </a:prstGeom>
            <a:noFill/>
          </p:spPr>
          <p:txBody>
            <a:bodyPr wrap="none" lIns="0" tIns="0" rIns="0" bIns="0" rtlCol="0">
              <a:spAutoFit/>
            </a:bodyPr>
            <a:lstStyle>
              <a:defPPr>
                <a:defRPr lang="en-US"/>
              </a:defPPr>
              <a:lvl1pPr algn="ctr">
                <a:lnSpc>
                  <a:spcPct val="90000"/>
                </a:lnSpc>
                <a:defRPr sz="1200"/>
              </a:lvl1pPr>
            </a:lstStyle>
            <a:p>
              <a:pPr>
                <a:defRPr/>
              </a:pPr>
              <a:r>
                <a:rPr lang="en-US" dirty="0">
                  <a:solidFill>
                    <a:srgbClr val="000000"/>
                  </a:solidFill>
                </a:rPr>
                <a:t>Stage G3a</a:t>
              </a:r>
            </a:p>
          </p:txBody>
        </p:sp>
        <p:sp>
          <p:nvSpPr>
            <p:cNvPr id="15" name="TextBox 14">
              <a:extLst>
                <a:ext uri="{FF2B5EF4-FFF2-40B4-BE49-F238E27FC236}">
                  <a16:creationId xmlns="" xmlns:a16="http://schemas.microsoft.com/office/drawing/2014/main" id="{EF1D2445-19C4-0B43-BCCC-B338B9082C47}"/>
                </a:ext>
              </a:extLst>
            </p:cNvPr>
            <p:cNvSpPr txBox="1"/>
            <p:nvPr/>
          </p:nvSpPr>
          <p:spPr>
            <a:xfrm>
              <a:off x="8313814" y="4266846"/>
              <a:ext cx="649216" cy="166199"/>
            </a:xfrm>
            <a:prstGeom prst="rect">
              <a:avLst/>
            </a:prstGeom>
            <a:noFill/>
          </p:spPr>
          <p:txBody>
            <a:bodyPr wrap="none" lIns="0" tIns="0" rIns="0" bIns="0" rtlCol="0">
              <a:spAutoFit/>
            </a:bodyPr>
            <a:lstStyle>
              <a:defPPr>
                <a:defRPr lang="en-US"/>
              </a:defPPr>
              <a:lvl1pPr algn="ctr">
                <a:lnSpc>
                  <a:spcPct val="90000"/>
                </a:lnSpc>
                <a:defRPr sz="1200"/>
              </a:lvl1pPr>
            </a:lstStyle>
            <a:p>
              <a:pPr algn="r">
                <a:defRPr/>
              </a:pPr>
              <a:r>
                <a:rPr lang="en-US" dirty="0">
                  <a:solidFill>
                    <a:srgbClr val="000000"/>
                  </a:solidFill>
                </a:rPr>
                <a:t>Stage G5</a:t>
              </a:r>
            </a:p>
          </p:txBody>
        </p:sp>
        <p:sp>
          <p:nvSpPr>
            <p:cNvPr id="16" name="TextBox 15">
              <a:extLst>
                <a:ext uri="{FF2B5EF4-FFF2-40B4-BE49-F238E27FC236}">
                  <a16:creationId xmlns="" xmlns:a16="http://schemas.microsoft.com/office/drawing/2014/main" id="{EDA28527-8DA4-4E48-BAFF-055931DE772D}"/>
                </a:ext>
              </a:extLst>
            </p:cNvPr>
            <p:cNvSpPr txBox="1"/>
            <p:nvPr/>
          </p:nvSpPr>
          <p:spPr>
            <a:xfrm>
              <a:off x="2523414" y="4266846"/>
              <a:ext cx="562655" cy="166199"/>
            </a:xfrm>
            <a:prstGeom prst="rect">
              <a:avLst/>
            </a:prstGeom>
            <a:noFill/>
          </p:spPr>
          <p:txBody>
            <a:bodyPr wrap="none" lIns="0" tIns="0" rIns="0" bIns="0" rtlCol="0">
              <a:spAutoFit/>
            </a:bodyPr>
            <a:lstStyle>
              <a:defPPr>
                <a:defRPr lang="en-US"/>
              </a:defPPr>
              <a:lvl1pPr algn="ctr">
                <a:lnSpc>
                  <a:spcPct val="90000"/>
                </a:lnSpc>
                <a:defRPr sz="1200"/>
              </a:lvl1pPr>
            </a:lstStyle>
            <a:p>
              <a:pPr algn="l">
                <a:defRPr/>
              </a:pPr>
              <a:r>
                <a:rPr lang="en-US" dirty="0">
                  <a:solidFill>
                    <a:srgbClr val="000000"/>
                  </a:solidFill>
                </a:rPr>
                <a:t>No CKD</a:t>
              </a:r>
            </a:p>
          </p:txBody>
        </p:sp>
        <p:cxnSp>
          <p:nvCxnSpPr>
            <p:cNvPr id="17" name="Straight Connector 16">
              <a:extLst>
                <a:ext uri="{FF2B5EF4-FFF2-40B4-BE49-F238E27FC236}">
                  <a16:creationId xmlns="" xmlns:a16="http://schemas.microsoft.com/office/drawing/2014/main" id="{380C0858-452B-704E-B1AC-9F1B3F1D56FD}"/>
                </a:ext>
              </a:extLst>
            </p:cNvPr>
            <p:cNvCxnSpPr>
              <a:cxnSpLocks/>
            </p:cNvCxnSpPr>
            <p:nvPr/>
          </p:nvCxnSpPr>
          <p:spPr>
            <a:xfrm>
              <a:off x="9105944" y="1189539"/>
              <a:ext cx="0" cy="2770570"/>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0161348D-1BE2-5E49-A86C-A6DA1D67E16A}"/>
                </a:ext>
              </a:extLst>
            </p:cNvPr>
            <p:cNvCxnSpPr>
              <a:cxnSpLocks/>
            </p:cNvCxnSpPr>
            <p:nvPr/>
          </p:nvCxnSpPr>
          <p:spPr>
            <a:xfrm flipV="1">
              <a:off x="9105944" y="4483597"/>
              <a:ext cx="0" cy="1669693"/>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 xmlns:a16="http://schemas.microsoft.com/office/drawing/2014/main" id="{B70050F2-5C4C-EA4E-A6BD-E32BFF92A113}"/>
                </a:ext>
              </a:extLst>
            </p:cNvPr>
            <p:cNvSpPr txBox="1"/>
            <p:nvPr/>
          </p:nvSpPr>
          <p:spPr>
            <a:xfrm rot="5400000">
              <a:off x="8852217" y="2497645"/>
              <a:ext cx="614792" cy="276999"/>
            </a:xfrm>
            <a:prstGeom prst="rect">
              <a:avLst/>
            </a:prstGeom>
            <a:solidFill>
              <a:schemeClr val="bg1"/>
            </a:solidFill>
          </p:spPr>
          <p:txBody>
            <a:bodyPr wrap="square" rtlCol="0">
              <a:spAutoFit/>
            </a:bodyPr>
            <a:lstStyle/>
            <a:p>
              <a:pPr algn="ctr">
                <a:defRPr/>
              </a:pPr>
              <a:r>
                <a:rPr lang="en-US" sz="1200" b="1" dirty="0">
                  <a:solidFill>
                    <a:srgbClr val="000000"/>
                  </a:solidFill>
                </a:rPr>
                <a:t>Risk</a:t>
              </a:r>
              <a:endParaRPr lang="en-US" sz="1000" b="1" dirty="0">
                <a:solidFill>
                  <a:srgbClr val="000000"/>
                </a:solidFill>
              </a:endParaRPr>
            </a:p>
          </p:txBody>
        </p:sp>
        <p:sp>
          <p:nvSpPr>
            <p:cNvPr id="20" name="TextBox 19">
              <a:extLst>
                <a:ext uri="{FF2B5EF4-FFF2-40B4-BE49-F238E27FC236}">
                  <a16:creationId xmlns="" xmlns:a16="http://schemas.microsoft.com/office/drawing/2014/main" id="{CE0C2D20-7E04-4D44-9734-FC3F8F07AEFA}"/>
                </a:ext>
              </a:extLst>
            </p:cNvPr>
            <p:cNvSpPr txBox="1"/>
            <p:nvPr/>
          </p:nvSpPr>
          <p:spPr>
            <a:xfrm rot="5400000">
              <a:off x="8811482" y="5254702"/>
              <a:ext cx="641668" cy="276999"/>
            </a:xfrm>
            <a:prstGeom prst="rect">
              <a:avLst/>
            </a:prstGeom>
            <a:solidFill>
              <a:schemeClr val="bg1"/>
            </a:solidFill>
          </p:spPr>
          <p:txBody>
            <a:bodyPr wrap="square" rtlCol="0">
              <a:spAutoFit/>
            </a:bodyPr>
            <a:lstStyle/>
            <a:p>
              <a:pPr algn="ctr">
                <a:defRPr/>
              </a:pPr>
              <a:r>
                <a:rPr lang="en-US" sz="1200" b="1" dirty="0">
                  <a:solidFill>
                    <a:srgbClr val="000000"/>
                  </a:solidFill>
                </a:rPr>
                <a:t>Risk</a:t>
              </a:r>
            </a:p>
          </p:txBody>
        </p:sp>
      </p:grpSp>
      <p:sp>
        <p:nvSpPr>
          <p:cNvPr id="3" name="Rectangle 2"/>
          <p:cNvSpPr/>
          <p:nvPr/>
        </p:nvSpPr>
        <p:spPr>
          <a:xfrm>
            <a:off x="427512" y="1221220"/>
            <a:ext cx="11174680" cy="5191463"/>
          </a:xfrm>
          <a:prstGeom prst="rect">
            <a:avLst/>
          </a:prstGeom>
          <a:noFill/>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3" name="Rectangle 22"/>
          <p:cNvSpPr/>
          <p:nvPr/>
        </p:nvSpPr>
        <p:spPr>
          <a:xfrm>
            <a:off x="8253358" y="6603786"/>
            <a:ext cx="3942607" cy="258532"/>
          </a:xfrm>
          <a:prstGeom prst="rect">
            <a:avLst/>
          </a:prstGeom>
        </p:spPr>
        <p:txBody>
          <a:bodyPr wrap="square">
            <a:spAutoFit/>
          </a:bodyPr>
          <a:lstStyle/>
          <a:p>
            <a:pPr lvl="0">
              <a:lnSpc>
                <a:spcPct val="90000"/>
              </a:lnSpc>
              <a:spcBef>
                <a:spcPts val="300"/>
              </a:spcBef>
              <a:buClr>
                <a:srgbClr val="7F134C"/>
              </a:buClr>
            </a:pPr>
            <a:r>
              <a:rPr lang="en-US" sz="1200" i="1" dirty="0" err="1">
                <a:solidFill>
                  <a:schemeClr val="bg1">
                    <a:lumMod val="50000"/>
                  </a:schemeClr>
                </a:solidFill>
                <a:latin typeface="+mj-lt"/>
              </a:rPr>
              <a:t>Sarnak</a:t>
            </a:r>
            <a:r>
              <a:rPr lang="en-US" sz="1200" i="1" dirty="0">
                <a:solidFill>
                  <a:schemeClr val="bg1">
                    <a:lumMod val="50000"/>
                  </a:schemeClr>
                </a:solidFill>
                <a:latin typeface="+mj-lt"/>
              </a:rPr>
              <a:t> MJ et al. J Am </a:t>
            </a:r>
            <a:r>
              <a:rPr lang="en-US" sz="1200" i="1" dirty="0" err="1">
                <a:solidFill>
                  <a:schemeClr val="bg1">
                    <a:lumMod val="50000"/>
                  </a:schemeClr>
                </a:solidFill>
                <a:latin typeface="+mj-lt"/>
              </a:rPr>
              <a:t>Coll</a:t>
            </a:r>
            <a:r>
              <a:rPr lang="en-US" sz="1200" i="1" dirty="0">
                <a:solidFill>
                  <a:schemeClr val="bg1">
                    <a:lumMod val="50000"/>
                  </a:schemeClr>
                </a:solidFill>
                <a:latin typeface="+mj-lt"/>
              </a:rPr>
              <a:t> </a:t>
            </a:r>
            <a:r>
              <a:rPr lang="en-US" sz="1200" i="1" dirty="0" err="1">
                <a:solidFill>
                  <a:schemeClr val="bg1">
                    <a:lumMod val="50000"/>
                  </a:schemeClr>
                </a:solidFill>
                <a:latin typeface="+mj-lt"/>
              </a:rPr>
              <a:t>Cardiol</a:t>
            </a:r>
            <a:r>
              <a:rPr lang="en-US" sz="1200" i="1" dirty="0">
                <a:solidFill>
                  <a:schemeClr val="bg1">
                    <a:lumMod val="50000"/>
                  </a:schemeClr>
                </a:solidFill>
                <a:latin typeface="+mj-lt"/>
              </a:rPr>
              <a:t>. </a:t>
            </a:r>
            <a:r>
              <a:rPr lang="en-US" sz="1200" i="1" dirty="0" smtClean="0">
                <a:solidFill>
                  <a:schemeClr val="bg1">
                    <a:lumMod val="50000"/>
                  </a:schemeClr>
                </a:solidFill>
                <a:latin typeface="+mj-lt"/>
              </a:rPr>
              <a:t>2019;74:1823–1838</a:t>
            </a:r>
            <a:endParaRPr lang="en-US" sz="1200" i="1" dirty="0">
              <a:solidFill>
                <a:schemeClr val="bg1">
                  <a:lumMod val="50000"/>
                </a:schemeClr>
              </a:solidFill>
              <a:latin typeface="+mj-lt"/>
            </a:endParaRPr>
          </a:p>
        </p:txBody>
      </p:sp>
    </p:spTree>
    <p:extLst>
      <p:ext uri="{BB962C8B-B14F-4D97-AF65-F5344CB8AC3E}">
        <p14:creationId xmlns:p14="http://schemas.microsoft.com/office/powerpoint/2010/main" val="2699829506"/>
      </p:ext>
    </p:extLst>
  </p:cSld>
  <p:clrMapOvr>
    <a:masterClrMapping/>
  </p:clrMapOvr>
  <p:transition>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Death is more likely than progression to ESKD in patients with CKD</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69</a:t>
            </a:fld>
            <a:endParaRPr lang="en-US" dirty="0"/>
          </a:p>
        </p:txBody>
      </p:sp>
      <p:sp>
        <p:nvSpPr>
          <p:cNvPr id="4" name="Text Placeholder 3"/>
          <p:cNvSpPr>
            <a:spLocks noGrp="1"/>
          </p:cNvSpPr>
          <p:nvPr>
            <p:ph type="body" sz="quarter" idx="13"/>
          </p:nvPr>
        </p:nvSpPr>
        <p:spPr/>
        <p:txBody>
          <a:bodyPr/>
          <a:lstStyle/>
          <a:p>
            <a:r>
              <a:rPr lang="en-GB" baseline="30000" dirty="0" err="1"/>
              <a:t>a</a:t>
            </a:r>
            <a:r>
              <a:rPr lang="en-GB" dirty="0" err="1"/>
              <a:t>Each</a:t>
            </a:r>
            <a:r>
              <a:rPr lang="en-GB" dirty="0"/>
              <a:t> cell represents a pooled RR from a meta-analysis, </a:t>
            </a:r>
            <a:r>
              <a:rPr lang="en-GB" dirty="0" err="1"/>
              <a:t>colors</a:t>
            </a:r>
            <a:r>
              <a:rPr lang="en-GB" dirty="0"/>
              <a:t> reflect the ranking of adjusted RR. Bold numbers indicate statistical significance (</a:t>
            </a:r>
            <a:r>
              <a:rPr lang="en-GB" i="1" dirty="0"/>
              <a:t>p</a:t>
            </a:r>
            <a:r>
              <a:rPr lang="en-GB" dirty="0"/>
              <a:t>&lt;0.05); </a:t>
            </a:r>
            <a:r>
              <a:rPr lang="en-GB" baseline="30000" dirty="0" err="1"/>
              <a:t>b</a:t>
            </a:r>
            <a:r>
              <a:rPr lang="en-GB" dirty="0" err="1"/>
              <a:t>Incidence</a:t>
            </a:r>
            <a:r>
              <a:rPr lang="en-GB" dirty="0"/>
              <a:t> rate of 4.5/1000 person-years. Results are adjusted for covariates and compared to the reference cell. </a:t>
            </a:r>
          </a:p>
          <a:p>
            <a:r>
              <a:rPr lang="en-GB" dirty="0"/>
              <a:t>ACR = </a:t>
            </a:r>
            <a:r>
              <a:rPr lang="en-US" dirty="0" err="1"/>
              <a:t>albumin:creatinine</a:t>
            </a:r>
            <a:r>
              <a:rPr lang="en-US" dirty="0"/>
              <a:t> ratio</a:t>
            </a:r>
            <a:r>
              <a:rPr lang="en-GB" dirty="0"/>
              <a:t>; CKD = chronic kidney disease; CV = cardiovascular; eGFR = estimated glomerular filtration rate; ESKD = end-stage kidney disease;</a:t>
            </a:r>
            <a:br>
              <a:rPr lang="en-GB" dirty="0"/>
            </a:br>
            <a:r>
              <a:rPr lang="en-GB" dirty="0"/>
              <a:t>MDKD = modified diet in kidney disease; RR = risk reduction.</a:t>
            </a:r>
          </a:p>
          <a:p>
            <a:r>
              <a:rPr lang="en-GB" dirty="0"/>
              <a:t>1. Dalrymple LS et al. </a:t>
            </a:r>
            <a:r>
              <a:rPr lang="en-GB" i="1" dirty="0"/>
              <a:t>J Gen Intern Med. </a:t>
            </a:r>
            <a:r>
              <a:rPr lang="en-GB" dirty="0"/>
              <a:t>2010;26:379–385; 2. Kidney Disease: Improving Global Outcomes. </a:t>
            </a:r>
            <a:r>
              <a:rPr lang="en-GB" i="1" dirty="0"/>
              <a:t>Kidney </a:t>
            </a:r>
            <a:r>
              <a:rPr lang="en-GB" i="1" dirty="0" err="1"/>
              <a:t>Int</a:t>
            </a:r>
            <a:r>
              <a:rPr lang="en-GB" i="1" dirty="0"/>
              <a:t> Suppl. </a:t>
            </a:r>
            <a:r>
              <a:rPr lang="en-GB" dirty="0"/>
              <a:t>2013;3:1–150; 3. Thompson S et al. </a:t>
            </a:r>
            <a:r>
              <a:rPr lang="en-GB" i="1" dirty="0"/>
              <a:t>J Am </a:t>
            </a:r>
            <a:r>
              <a:rPr lang="en-GB" i="1" dirty="0" err="1"/>
              <a:t>Soc</a:t>
            </a:r>
            <a:r>
              <a:rPr lang="en-GB" i="1" dirty="0"/>
              <a:t> </a:t>
            </a:r>
            <a:r>
              <a:rPr lang="en-GB" i="1" dirty="0" err="1"/>
              <a:t>Nephrol</a:t>
            </a:r>
            <a:r>
              <a:rPr lang="en-GB" i="1" dirty="0"/>
              <a:t>.</a:t>
            </a:r>
            <a:r>
              <a:rPr lang="en-GB" dirty="0"/>
              <a:t> 2015;26:2504–2511.</a:t>
            </a:r>
          </a:p>
        </p:txBody>
      </p:sp>
      <p:graphicFrame>
        <p:nvGraphicFramePr>
          <p:cNvPr id="5" name="Content Placeholder 8">
            <a:extLst>
              <a:ext uri="{FF2B5EF4-FFF2-40B4-BE49-F238E27FC236}">
                <a16:creationId xmlns="" xmlns:a16="http://schemas.microsoft.com/office/drawing/2014/main" id="{B6925D7F-09E8-457F-8A19-FE0CC4029851}"/>
              </a:ext>
            </a:extLst>
          </p:cNvPr>
          <p:cNvGraphicFramePr>
            <a:graphicFrameLocks/>
          </p:cNvGraphicFramePr>
          <p:nvPr>
            <p:extLst>
              <p:ext uri="{D42A27DB-BD31-4B8C-83A1-F6EECF244321}">
                <p14:modId xmlns:p14="http://schemas.microsoft.com/office/powerpoint/2010/main" val="2613060126"/>
              </p:ext>
            </p:extLst>
          </p:nvPr>
        </p:nvGraphicFramePr>
        <p:xfrm>
          <a:off x="883921" y="1127443"/>
          <a:ext cx="5426075" cy="3897312"/>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 xmlns:a16="http://schemas.microsoft.com/office/drawing/2014/main" id="{85B1CA77-A561-452C-9EC1-8FB3BBA8BC54}"/>
              </a:ext>
            </a:extLst>
          </p:cNvPr>
          <p:cNvSpPr txBox="1"/>
          <p:nvPr/>
        </p:nvSpPr>
        <p:spPr>
          <a:xfrm>
            <a:off x="1713083" y="4340671"/>
            <a:ext cx="814039" cy="461665"/>
          </a:xfrm>
          <a:prstGeom prst="rect">
            <a:avLst/>
          </a:prstGeom>
          <a:noFill/>
        </p:spPr>
        <p:txBody>
          <a:bodyPr wrap="square" rtlCol="0">
            <a:spAutoFit/>
          </a:bodyPr>
          <a:lstStyle/>
          <a:p>
            <a:pPr algn="ctr"/>
            <a:r>
              <a:rPr lang="en-US" sz="1200" b="1" dirty="0"/>
              <a:t>&lt;60 </a:t>
            </a:r>
          </a:p>
          <a:p>
            <a:pPr algn="ctr"/>
            <a:r>
              <a:rPr lang="en-US" sz="1200" b="1" dirty="0"/>
              <a:t>n=1268</a:t>
            </a:r>
          </a:p>
        </p:txBody>
      </p:sp>
      <p:sp>
        <p:nvSpPr>
          <p:cNvPr id="7" name="TextBox 6">
            <a:extLst>
              <a:ext uri="{FF2B5EF4-FFF2-40B4-BE49-F238E27FC236}">
                <a16:creationId xmlns="" xmlns:a16="http://schemas.microsoft.com/office/drawing/2014/main" id="{9146E22E-AA93-4BC8-8106-38CF66B30DDD}"/>
              </a:ext>
            </a:extLst>
          </p:cNvPr>
          <p:cNvSpPr txBox="1"/>
          <p:nvPr/>
        </p:nvSpPr>
        <p:spPr>
          <a:xfrm>
            <a:off x="2827063" y="4340671"/>
            <a:ext cx="862361" cy="461665"/>
          </a:xfrm>
          <a:prstGeom prst="rect">
            <a:avLst/>
          </a:prstGeom>
          <a:noFill/>
        </p:spPr>
        <p:txBody>
          <a:bodyPr wrap="square" rtlCol="0">
            <a:spAutoFit/>
          </a:bodyPr>
          <a:lstStyle/>
          <a:p>
            <a:pPr algn="ctr"/>
            <a:r>
              <a:rPr lang="en-US" sz="1200" b="1" dirty="0"/>
              <a:t>45–59</a:t>
            </a:r>
          </a:p>
          <a:p>
            <a:pPr algn="ctr"/>
            <a:r>
              <a:rPr lang="en-US" sz="1200" b="1" dirty="0"/>
              <a:t>n=985</a:t>
            </a:r>
          </a:p>
        </p:txBody>
      </p:sp>
      <p:sp>
        <p:nvSpPr>
          <p:cNvPr id="8" name="TextBox 7">
            <a:extLst>
              <a:ext uri="{FF2B5EF4-FFF2-40B4-BE49-F238E27FC236}">
                <a16:creationId xmlns="" xmlns:a16="http://schemas.microsoft.com/office/drawing/2014/main" id="{80E34FAE-48A2-4C1E-8513-D2C75461623D}"/>
              </a:ext>
            </a:extLst>
          </p:cNvPr>
          <p:cNvSpPr txBox="1"/>
          <p:nvPr/>
        </p:nvSpPr>
        <p:spPr>
          <a:xfrm>
            <a:off x="3992562" y="4340671"/>
            <a:ext cx="814039" cy="461665"/>
          </a:xfrm>
          <a:prstGeom prst="rect">
            <a:avLst/>
          </a:prstGeom>
          <a:noFill/>
        </p:spPr>
        <p:txBody>
          <a:bodyPr wrap="square" rtlCol="0">
            <a:spAutoFit/>
          </a:bodyPr>
          <a:lstStyle/>
          <a:p>
            <a:pPr algn="ctr"/>
            <a:r>
              <a:rPr lang="en-US" sz="1200" b="1" dirty="0"/>
              <a:t>&lt;45</a:t>
            </a:r>
          </a:p>
          <a:p>
            <a:pPr algn="ctr"/>
            <a:r>
              <a:rPr lang="en-US" sz="1200" b="1" dirty="0"/>
              <a:t>n=283</a:t>
            </a:r>
          </a:p>
        </p:txBody>
      </p:sp>
      <p:sp>
        <p:nvSpPr>
          <p:cNvPr id="9" name="TextBox 8">
            <a:extLst>
              <a:ext uri="{FF2B5EF4-FFF2-40B4-BE49-F238E27FC236}">
                <a16:creationId xmlns="" xmlns:a16="http://schemas.microsoft.com/office/drawing/2014/main" id="{A1F79B6A-55D1-41C3-B10C-3C0C0EF5E123}"/>
              </a:ext>
            </a:extLst>
          </p:cNvPr>
          <p:cNvSpPr txBox="1"/>
          <p:nvPr/>
        </p:nvSpPr>
        <p:spPr>
          <a:xfrm>
            <a:off x="6254244" y="1156608"/>
            <a:ext cx="5619157" cy="584775"/>
          </a:xfrm>
          <a:prstGeom prst="rect">
            <a:avLst/>
          </a:prstGeom>
          <a:noFill/>
        </p:spPr>
        <p:txBody>
          <a:bodyPr wrap="square" rtlCol="0">
            <a:spAutoFit/>
          </a:bodyPr>
          <a:lstStyle/>
          <a:p>
            <a:pPr algn="ctr"/>
            <a:r>
              <a:rPr lang="en-US" sz="1600" b="1" dirty="0"/>
              <a:t>Relative risk of CV mortality</a:t>
            </a:r>
            <a:r>
              <a:rPr lang="en-US" sz="1600" b="1" baseline="30000" dirty="0"/>
              <a:t>2</a:t>
            </a:r>
            <a:br>
              <a:rPr lang="en-US" sz="1600" b="1" baseline="30000" dirty="0"/>
            </a:br>
            <a:r>
              <a:rPr lang="en-US" sz="1600" dirty="0"/>
              <a:t>Categorical meta-</a:t>
            </a:r>
            <a:r>
              <a:rPr lang="en-US" sz="1600" dirty="0" err="1"/>
              <a:t>analysis</a:t>
            </a:r>
            <a:r>
              <a:rPr lang="en-US" sz="1600" baseline="30000" dirty="0" err="1"/>
              <a:t>a</a:t>
            </a:r>
            <a:r>
              <a:rPr lang="en-US" sz="1600" dirty="0"/>
              <a:t> </a:t>
            </a:r>
          </a:p>
        </p:txBody>
      </p:sp>
      <p:cxnSp>
        <p:nvCxnSpPr>
          <p:cNvPr id="10" name="Straight Arrow Connector 9">
            <a:extLst>
              <a:ext uri="{FF2B5EF4-FFF2-40B4-BE49-F238E27FC236}">
                <a16:creationId xmlns="" xmlns:a16="http://schemas.microsoft.com/office/drawing/2014/main" id="{4218F173-3D3A-427E-99F5-4AC605E50749}"/>
              </a:ext>
            </a:extLst>
          </p:cNvPr>
          <p:cNvCxnSpPr>
            <a:cxnSpLocks/>
          </p:cNvCxnSpPr>
          <p:nvPr/>
        </p:nvCxnSpPr>
        <p:spPr>
          <a:xfrm>
            <a:off x="7710985" y="1976461"/>
            <a:ext cx="2757491" cy="0"/>
          </a:xfrm>
          <a:prstGeom prst="straightConnector1">
            <a:avLst/>
          </a:prstGeom>
          <a:ln w="2857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 xmlns:a16="http://schemas.microsoft.com/office/drawing/2014/main" id="{DCD266D7-5437-4D0D-BE17-6013DB75CCB5}"/>
              </a:ext>
            </a:extLst>
          </p:cNvPr>
          <p:cNvSpPr txBox="1"/>
          <p:nvPr/>
        </p:nvSpPr>
        <p:spPr>
          <a:xfrm>
            <a:off x="8364753" y="1714851"/>
            <a:ext cx="1398139" cy="523220"/>
          </a:xfrm>
          <a:prstGeom prst="rect">
            <a:avLst/>
          </a:prstGeom>
          <a:solidFill>
            <a:schemeClr val="bg1"/>
          </a:solidFill>
        </p:spPr>
        <p:txBody>
          <a:bodyPr wrap="none" rtlCol="0">
            <a:spAutoFit/>
          </a:bodyPr>
          <a:lstStyle/>
          <a:p>
            <a:pPr algn="ctr"/>
            <a:r>
              <a:rPr lang="en-GB" sz="1400" dirty="0"/>
              <a:t>Increasing </a:t>
            </a:r>
            <a:br>
              <a:rPr lang="en-GB" sz="1400" dirty="0"/>
            </a:br>
            <a:r>
              <a:rPr lang="en-GB" sz="1400" dirty="0"/>
              <a:t>kidney damage</a:t>
            </a:r>
          </a:p>
        </p:txBody>
      </p:sp>
      <p:cxnSp>
        <p:nvCxnSpPr>
          <p:cNvPr id="12" name="Straight Arrow Connector 11">
            <a:extLst>
              <a:ext uri="{FF2B5EF4-FFF2-40B4-BE49-F238E27FC236}">
                <a16:creationId xmlns="" xmlns:a16="http://schemas.microsoft.com/office/drawing/2014/main" id="{7CD3FFA9-6A41-41AA-B91F-9940E93A1FC1}"/>
              </a:ext>
            </a:extLst>
          </p:cNvPr>
          <p:cNvCxnSpPr>
            <a:cxnSpLocks/>
          </p:cNvCxnSpPr>
          <p:nvPr/>
        </p:nvCxnSpPr>
        <p:spPr>
          <a:xfrm>
            <a:off x="7312375" y="2325834"/>
            <a:ext cx="0" cy="2561109"/>
          </a:xfrm>
          <a:prstGeom prst="straightConnector1">
            <a:avLst/>
          </a:prstGeom>
          <a:ln w="2857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 xmlns:a16="http://schemas.microsoft.com/office/drawing/2014/main" id="{93D6B8C8-E82C-4A12-9264-6C0A50E3E6B0}"/>
              </a:ext>
            </a:extLst>
          </p:cNvPr>
          <p:cNvSpPr txBox="1"/>
          <p:nvPr/>
        </p:nvSpPr>
        <p:spPr>
          <a:xfrm rot="16200000">
            <a:off x="6598077" y="3341245"/>
            <a:ext cx="1428596" cy="523220"/>
          </a:xfrm>
          <a:prstGeom prst="rect">
            <a:avLst/>
          </a:prstGeom>
          <a:solidFill>
            <a:schemeClr val="bg1"/>
          </a:solidFill>
        </p:spPr>
        <p:txBody>
          <a:bodyPr wrap="none" rtlCol="0">
            <a:spAutoFit/>
          </a:bodyPr>
          <a:lstStyle/>
          <a:p>
            <a:pPr algn="ctr"/>
            <a:r>
              <a:rPr lang="en-GB" sz="1400" dirty="0"/>
              <a:t>Decreasing</a:t>
            </a:r>
            <a:br>
              <a:rPr lang="en-GB" sz="1400" dirty="0"/>
            </a:br>
            <a:r>
              <a:rPr lang="en-GB" sz="1400" dirty="0"/>
              <a:t> kidney function</a:t>
            </a:r>
          </a:p>
        </p:txBody>
      </p:sp>
      <p:sp>
        <p:nvSpPr>
          <p:cNvPr id="14" name="Rectangle: Rounded Corners 24">
            <a:extLst>
              <a:ext uri="{FF2B5EF4-FFF2-40B4-BE49-F238E27FC236}">
                <a16:creationId xmlns="" xmlns:a16="http://schemas.microsoft.com/office/drawing/2014/main" id="{CB692507-F4B3-4703-85D7-0845481F6AED}"/>
              </a:ext>
            </a:extLst>
          </p:cNvPr>
          <p:cNvSpPr/>
          <p:nvPr/>
        </p:nvSpPr>
        <p:spPr>
          <a:xfrm>
            <a:off x="794431" y="5070297"/>
            <a:ext cx="4932000" cy="781345"/>
          </a:xfrm>
          <a:prstGeom prst="roundRect">
            <a:avLst>
              <a:gd name="adj" fmla="val 16202"/>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b="1" dirty="0">
                <a:solidFill>
                  <a:schemeClr val="accent2"/>
                </a:solidFill>
              </a:rPr>
              <a:t>Leading causes of death in CKD:</a:t>
            </a:r>
            <a:r>
              <a:rPr lang="en-US" sz="1600" b="1" baseline="30000" dirty="0">
                <a:solidFill>
                  <a:schemeClr val="accent2"/>
                </a:solidFill>
              </a:rPr>
              <a:t>3</a:t>
            </a:r>
            <a:endParaRPr lang="en-US" sz="1600" dirty="0">
              <a:solidFill>
                <a:schemeClr val="accent2"/>
              </a:solidFill>
            </a:endParaRPr>
          </a:p>
          <a:p>
            <a:pPr marL="676275" indent="-268288">
              <a:buFont typeface="Arial" panose="020B0604020202020204" pitchFamily="34" charset="0"/>
              <a:buChar char="‒"/>
            </a:pPr>
            <a:r>
              <a:rPr lang="en-US" sz="1600" dirty="0">
                <a:solidFill>
                  <a:schemeClr val="accent2"/>
                </a:solidFill>
              </a:rPr>
              <a:t>CV events</a:t>
            </a:r>
          </a:p>
          <a:p>
            <a:pPr marL="676275" indent="-268288">
              <a:buFont typeface="Arial" panose="020B0604020202020204" pitchFamily="34" charset="0"/>
              <a:buChar char="‒"/>
            </a:pPr>
            <a:r>
              <a:rPr lang="en-US" sz="1600" dirty="0">
                <a:solidFill>
                  <a:schemeClr val="accent2"/>
                </a:solidFill>
              </a:rPr>
              <a:t>non-CV causes (e.g. cancer, infection)</a:t>
            </a:r>
          </a:p>
        </p:txBody>
      </p:sp>
      <p:sp>
        <p:nvSpPr>
          <p:cNvPr id="15" name="Rectangle: Rounded Corners 25">
            <a:extLst>
              <a:ext uri="{FF2B5EF4-FFF2-40B4-BE49-F238E27FC236}">
                <a16:creationId xmlns="" xmlns:a16="http://schemas.microsoft.com/office/drawing/2014/main" id="{2497C8C8-B11F-4EF4-A5A2-CFA138181456}"/>
              </a:ext>
            </a:extLst>
          </p:cNvPr>
          <p:cNvSpPr/>
          <p:nvPr/>
        </p:nvSpPr>
        <p:spPr>
          <a:xfrm>
            <a:off x="6600247" y="5040858"/>
            <a:ext cx="4932000" cy="810744"/>
          </a:xfrm>
          <a:prstGeom prst="roundRect">
            <a:avLst>
              <a:gd name="adj" fmla="val 14509"/>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2"/>
                </a:solidFill>
              </a:rPr>
              <a:t>Kidney decline is associated with </a:t>
            </a:r>
            <a:br>
              <a:rPr lang="en-US" sz="1600" b="1" dirty="0">
                <a:solidFill>
                  <a:schemeClr val="accent2"/>
                </a:solidFill>
              </a:rPr>
            </a:br>
            <a:r>
              <a:rPr lang="en-US" sz="1600" b="1" dirty="0">
                <a:solidFill>
                  <a:schemeClr val="accent2"/>
                </a:solidFill>
              </a:rPr>
              <a:t>increased risk of CV mortality</a:t>
            </a:r>
          </a:p>
        </p:txBody>
      </p:sp>
      <p:pic>
        <p:nvPicPr>
          <p:cNvPr id="16" name="Picture 15">
            <a:extLst>
              <a:ext uri="{FF2B5EF4-FFF2-40B4-BE49-F238E27FC236}">
                <a16:creationId xmlns="" xmlns:a16="http://schemas.microsoft.com/office/drawing/2014/main" id="{B9337BC4-67D2-4070-AD38-3DB701BCE5A3}"/>
              </a:ext>
            </a:extLst>
          </p:cNvPr>
          <p:cNvPicPr>
            <a:picLocks noChangeAspect="1"/>
          </p:cNvPicPr>
          <p:nvPr/>
        </p:nvPicPr>
        <p:blipFill>
          <a:blip r:embed="rId4"/>
          <a:stretch>
            <a:fillRect/>
          </a:stretch>
        </p:blipFill>
        <p:spPr>
          <a:xfrm>
            <a:off x="7606920" y="2230296"/>
            <a:ext cx="2913805" cy="2742995"/>
          </a:xfrm>
          <a:prstGeom prst="rect">
            <a:avLst/>
          </a:prstGeom>
        </p:spPr>
      </p:pic>
      <p:sp>
        <p:nvSpPr>
          <p:cNvPr id="17" name="TextBox 16">
            <a:extLst>
              <a:ext uri="{FF2B5EF4-FFF2-40B4-BE49-F238E27FC236}">
                <a16:creationId xmlns="" xmlns:a16="http://schemas.microsoft.com/office/drawing/2014/main" id="{4C1F9A43-66E9-4FB7-BE16-D6E212F6817D}"/>
              </a:ext>
            </a:extLst>
          </p:cNvPr>
          <p:cNvSpPr txBox="1"/>
          <p:nvPr/>
        </p:nvSpPr>
        <p:spPr>
          <a:xfrm>
            <a:off x="8526243" y="2915209"/>
            <a:ext cx="260008" cy="253916"/>
          </a:xfrm>
          <a:prstGeom prst="rect">
            <a:avLst/>
          </a:prstGeom>
          <a:noFill/>
        </p:spPr>
        <p:txBody>
          <a:bodyPr wrap="none" rtlCol="0">
            <a:spAutoFit/>
          </a:bodyPr>
          <a:lstStyle/>
          <a:p>
            <a:r>
              <a:rPr lang="en-GB" sz="1050" dirty="0"/>
              <a:t>b</a:t>
            </a:r>
            <a:endParaRPr lang="en-GB" sz="1200" dirty="0"/>
          </a:p>
        </p:txBody>
      </p:sp>
    </p:spTree>
    <p:extLst>
      <p:ext uri="{BB962C8B-B14F-4D97-AF65-F5344CB8AC3E}">
        <p14:creationId xmlns:p14="http://schemas.microsoft.com/office/powerpoint/2010/main" val="1798316917"/>
      </p:ext>
    </p:extLst>
  </p:cSld>
  <p:clrMapOvr>
    <a:masterClrMapping/>
  </p:clrMapOvr>
  <p:transition>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Disease pathology and progression</a:t>
            </a:r>
          </a:p>
        </p:txBody>
      </p:sp>
      <p:sp>
        <p:nvSpPr>
          <p:cNvPr id="3" name="Text Placeholder 2"/>
          <p:cNvSpPr>
            <a:spLocks noGrp="1"/>
          </p:cNvSpPr>
          <p:nvPr>
            <p:ph type="body" idx="1"/>
          </p:nvPr>
        </p:nvSpPr>
        <p:spPr/>
        <p:txBody>
          <a:bodyPr/>
          <a:lstStyle/>
          <a:p>
            <a:endParaRPr lang="en-GB"/>
          </a:p>
        </p:txBody>
      </p:sp>
      <p:sp>
        <p:nvSpPr>
          <p:cNvPr id="4" name="Text Placeholder 3"/>
          <p:cNvSpPr>
            <a:spLocks noGrp="1"/>
          </p:cNvSpPr>
          <p:nvPr>
            <p:ph type="body" sz="quarter" idx="12"/>
          </p:nvPr>
        </p:nvSpPr>
        <p:spPr/>
        <p:txBody>
          <a:bodyPr/>
          <a:lstStyle/>
          <a:p>
            <a:endParaRPr lang="en-GB"/>
          </a:p>
        </p:txBody>
      </p:sp>
    </p:spTree>
    <p:extLst>
      <p:ext uri="{BB962C8B-B14F-4D97-AF65-F5344CB8AC3E}">
        <p14:creationId xmlns:p14="http://schemas.microsoft.com/office/powerpoint/2010/main" val="3123504849"/>
      </p:ext>
    </p:extLst>
  </p:cSld>
  <p:clrMapOvr>
    <a:masterClrMapping/>
  </p:clrMapOvr>
  <p:transition>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500" dirty="0"/>
              <a:t>The causes of CKD are diverse, with diabetes and hypertension responsible for more than half of all cases</a:t>
            </a:r>
            <a:endParaRPr lang="en-GB" sz="2500" dirty="0"/>
          </a:p>
        </p:txBody>
      </p:sp>
      <p:sp>
        <p:nvSpPr>
          <p:cNvPr id="4" name="Slide Number Placeholder 3"/>
          <p:cNvSpPr>
            <a:spLocks noGrp="1"/>
          </p:cNvSpPr>
          <p:nvPr>
            <p:ph type="sldNum" sz="quarter" idx="12"/>
          </p:nvPr>
        </p:nvSpPr>
        <p:spPr/>
        <p:txBody>
          <a:bodyPr/>
          <a:lstStyle/>
          <a:p>
            <a:fld id="{CC7432E5-F8E0-41AE-9A6B-AD730338B005}" type="slidenum">
              <a:rPr lang="en-US" smtClean="0"/>
              <a:pPr/>
              <a:t>71</a:t>
            </a:fld>
            <a:endParaRPr lang="en-US" dirty="0"/>
          </a:p>
        </p:txBody>
      </p:sp>
      <p:sp>
        <p:nvSpPr>
          <p:cNvPr id="5" name="Text Placeholder 4"/>
          <p:cNvSpPr>
            <a:spLocks noGrp="1"/>
          </p:cNvSpPr>
          <p:nvPr>
            <p:ph type="body" sz="quarter" idx="13"/>
          </p:nvPr>
        </p:nvSpPr>
        <p:spPr/>
        <p:txBody>
          <a:bodyPr/>
          <a:lstStyle/>
          <a:p>
            <a:pPr lvl="0"/>
            <a:r>
              <a:rPr lang="en-US" dirty="0"/>
              <a:t>CKD = chronic kidney disease.</a:t>
            </a:r>
          </a:p>
          <a:p>
            <a:pPr lvl="0"/>
            <a:r>
              <a:rPr lang="en-US" dirty="0" err="1"/>
              <a:t>Xie</a:t>
            </a:r>
            <a:r>
              <a:rPr lang="en-US" dirty="0"/>
              <a:t> Y et al. </a:t>
            </a:r>
            <a:r>
              <a:rPr lang="en-US" i="1" dirty="0"/>
              <a:t>Kidney Int. </a:t>
            </a:r>
            <a:r>
              <a:rPr lang="en-US" dirty="0"/>
              <a:t>2018;94:567–581.</a:t>
            </a:r>
            <a:endParaRPr lang="en-GB" dirty="0"/>
          </a:p>
        </p:txBody>
      </p:sp>
      <p:graphicFrame>
        <p:nvGraphicFramePr>
          <p:cNvPr id="6" name="Content Placeholder 8">
            <a:extLst>
              <a:ext uri="{FF2B5EF4-FFF2-40B4-BE49-F238E27FC236}">
                <a16:creationId xmlns="" xmlns:a16="http://schemas.microsoft.com/office/drawing/2014/main" id="{92633366-7AF0-49C5-BE8C-FEF036680070}"/>
              </a:ext>
            </a:extLst>
          </p:cNvPr>
          <p:cNvGraphicFramePr>
            <a:graphicFrameLocks noGrp="1" noChangeAspect="1"/>
          </p:cNvGraphicFramePr>
          <p:nvPr>
            <p:extLst>
              <p:ext uri="{D42A27DB-BD31-4B8C-83A1-F6EECF244321}">
                <p14:modId xmlns:p14="http://schemas.microsoft.com/office/powerpoint/2010/main" val="2447703341"/>
              </p:ext>
            </p:extLst>
          </p:nvPr>
        </p:nvGraphicFramePr>
        <p:xfrm>
          <a:off x="2965052" y="1490586"/>
          <a:ext cx="6261896" cy="50760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3248091" y="1343819"/>
            <a:ext cx="5638800" cy="646331"/>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Age-standardized global prevalence rate of CKD by cause per 100,000 persons in 2016</a:t>
            </a: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94533159"/>
      </p:ext>
    </p:extLst>
  </p:cSld>
  <p:clrMapOvr>
    <a:masterClrMapping/>
  </p:clrMapOvr>
  <p:transition>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745" y="33778"/>
            <a:ext cx="5847421" cy="918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288" y="1057610"/>
            <a:ext cx="6942895" cy="5605708"/>
          </a:xfrm>
          <a:prstGeom prst="rect">
            <a:avLst/>
          </a:prstGeom>
          <a:noFill/>
          <a:ln w="9525">
            <a:solidFill>
              <a:schemeClr val="bg1">
                <a:lumMod val="85000"/>
              </a:schemeClr>
            </a:solidFill>
            <a:miter lim="800000"/>
            <a:headEnd/>
            <a:tailEnd/>
          </a:ln>
          <a:effectLst>
            <a:glow rad="127000">
              <a:schemeClr val="bg1">
                <a:lumMod val="85000"/>
              </a:schemeClr>
            </a:glow>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5" name="Rectangle 4"/>
          <p:cNvSpPr/>
          <p:nvPr/>
        </p:nvSpPr>
        <p:spPr>
          <a:xfrm>
            <a:off x="9116291" y="6528311"/>
            <a:ext cx="2782784" cy="276999"/>
          </a:xfrm>
          <a:prstGeom prst="rect">
            <a:avLst/>
          </a:prstGeom>
        </p:spPr>
        <p:txBody>
          <a:bodyPr wrap="square">
            <a:spAutoFit/>
          </a:bodyPr>
          <a:lstStyle/>
          <a:p>
            <a:r>
              <a:rPr lang="pt-BR" sz="1200" i="1" dirty="0">
                <a:solidFill>
                  <a:schemeClr val="bg1">
                    <a:lumMod val="50000"/>
                  </a:schemeClr>
                </a:solidFill>
              </a:rPr>
              <a:t>PLoS </a:t>
            </a:r>
            <a:r>
              <a:rPr lang="pt-BR" sz="1200" i="1" dirty="0" smtClean="0">
                <a:solidFill>
                  <a:schemeClr val="bg1">
                    <a:lumMod val="50000"/>
                  </a:schemeClr>
                </a:solidFill>
              </a:rPr>
              <a:t>One. </a:t>
            </a:r>
            <a:r>
              <a:rPr lang="pt-BR" sz="1200" i="1" dirty="0">
                <a:solidFill>
                  <a:schemeClr val="bg1">
                    <a:lumMod val="50000"/>
                  </a:schemeClr>
                </a:solidFill>
              </a:rPr>
              <a:t>2022 Dec 30;17(12):e0279889</a:t>
            </a:r>
            <a:endParaRPr lang="el-GR" sz="1200" i="1" dirty="0">
              <a:solidFill>
                <a:schemeClr val="bg1">
                  <a:lumMod val="50000"/>
                </a:schemeClr>
              </a:solidFill>
            </a:endParaRPr>
          </a:p>
        </p:txBody>
      </p:sp>
      <p:sp>
        <p:nvSpPr>
          <p:cNvPr id="9" name="Rectangle 8"/>
          <p:cNvSpPr/>
          <p:nvPr/>
        </p:nvSpPr>
        <p:spPr>
          <a:xfrm>
            <a:off x="413205" y="1130058"/>
            <a:ext cx="773383" cy="1715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 name="Rectangle 12"/>
          <p:cNvSpPr/>
          <p:nvPr/>
        </p:nvSpPr>
        <p:spPr>
          <a:xfrm>
            <a:off x="413205" y="2673045"/>
            <a:ext cx="773383" cy="2272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4" name="Rectangle 13"/>
          <p:cNvSpPr/>
          <p:nvPr/>
        </p:nvSpPr>
        <p:spPr>
          <a:xfrm>
            <a:off x="372241" y="3765926"/>
            <a:ext cx="773383" cy="1709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5" name="Rectangle 14"/>
          <p:cNvSpPr/>
          <p:nvPr/>
        </p:nvSpPr>
        <p:spPr>
          <a:xfrm>
            <a:off x="492232" y="5271124"/>
            <a:ext cx="773383" cy="1709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6" name="TextBox 15"/>
          <p:cNvSpPr txBox="1"/>
          <p:nvPr/>
        </p:nvSpPr>
        <p:spPr>
          <a:xfrm>
            <a:off x="7318978" y="1914387"/>
            <a:ext cx="1065933" cy="369332"/>
          </a:xfrm>
          <a:prstGeom prst="rect">
            <a:avLst/>
          </a:prstGeom>
          <a:noFill/>
        </p:spPr>
        <p:txBody>
          <a:bodyPr wrap="none" rtlCol="0">
            <a:spAutoFit/>
          </a:bodyPr>
          <a:lstStyle/>
          <a:p>
            <a:r>
              <a:rPr lang="en-US" b="1" dirty="0" smtClean="0">
                <a:solidFill>
                  <a:srgbClr val="C00000"/>
                </a:solidFill>
              </a:rPr>
              <a:t>Fat mass </a:t>
            </a:r>
            <a:endParaRPr lang="el-GR" b="1" dirty="0">
              <a:solidFill>
                <a:srgbClr val="C00000"/>
              </a:solidFill>
            </a:endParaRPr>
          </a:p>
        </p:txBody>
      </p:sp>
      <p:sp>
        <p:nvSpPr>
          <p:cNvPr id="17" name="TextBox 16"/>
          <p:cNvSpPr txBox="1"/>
          <p:nvPr/>
        </p:nvSpPr>
        <p:spPr>
          <a:xfrm>
            <a:off x="7318969" y="3298036"/>
            <a:ext cx="2144690" cy="369332"/>
          </a:xfrm>
          <a:prstGeom prst="rect">
            <a:avLst/>
          </a:prstGeom>
          <a:noFill/>
        </p:spPr>
        <p:txBody>
          <a:bodyPr wrap="none" rtlCol="0">
            <a:spAutoFit/>
          </a:bodyPr>
          <a:lstStyle/>
          <a:p>
            <a:r>
              <a:rPr lang="en-US" b="1" dirty="0" smtClean="0">
                <a:solidFill>
                  <a:srgbClr val="C00000"/>
                </a:solidFill>
              </a:rPr>
              <a:t>Percentage body fat </a:t>
            </a:r>
            <a:endParaRPr lang="el-GR" b="1" dirty="0">
              <a:solidFill>
                <a:srgbClr val="C00000"/>
              </a:solidFill>
            </a:endParaRPr>
          </a:p>
        </p:txBody>
      </p:sp>
      <p:sp>
        <p:nvSpPr>
          <p:cNvPr id="18" name="TextBox 17"/>
          <p:cNvSpPr txBox="1"/>
          <p:nvPr/>
        </p:nvSpPr>
        <p:spPr>
          <a:xfrm>
            <a:off x="7318982" y="4512638"/>
            <a:ext cx="1225015" cy="369332"/>
          </a:xfrm>
          <a:prstGeom prst="rect">
            <a:avLst/>
          </a:prstGeom>
          <a:noFill/>
        </p:spPr>
        <p:txBody>
          <a:bodyPr wrap="none" rtlCol="0">
            <a:spAutoFit/>
          </a:bodyPr>
          <a:lstStyle/>
          <a:p>
            <a:r>
              <a:rPr lang="en-US" b="1" dirty="0" smtClean="0">
                <a:solidFill>
                  <a:srgbClr val="C00000"/>
                </a:solidFill>
              </a:rPr>
              <a:t>Lean mass </a:t>
            </a:r>
            <a:endParaRPr lang="el-GR" b="1" dirty="0">
              <a:solidFill>
                <a:srgbClr val="C00000"/>
              </a:solidFill>
            </a:endParaRPr>
          </a:p>
        </p:txBody>
      </p:sp>
      <p:sp>
        <p:nvSpPr>
          <p:cNvPr id="19" name="TextBox 18"/>
          <p:cNvSpPr txBox="1"/>
          <p:nvPr/>
        </p:nvSpPr>
        <p:spPr>
          <a:xfrm>
            <a:off x="7365928" y="5749143"/>
            <a:ext cx="4084388" cy="646331"/>
          </a:xfrm>
          <a:prstGeom prst="rect">
            <a:avLst/>
          </a:prstGeom>
          <a:noFill/>
        </p:spPr>
        <p:txBody>
          <a:bodyPr wrap="none" rtlCol="0">
            <a:spAutoFit/>
          </a:bodyPr>
          <a:lstStyle/>
          <a:p>
            <a:r>
              <a:rPr lang="en-US" b="1" dirty="0" smtClean="0">
                <a:solidFill>
                  <a:srgbClr val="C00000"/>
                </a:solidFill>
              </a:rPr>
              <a:t>Skeletal muscle </a:t>
            </a:r>
            <a:r>
              <a:rPr lang="en-US" b="1" dirty="0">
                <a:solidFill>
                  <a:srgbClr val="C00000"/>
                </a:solidFill>
              </a:rPr>
              <a:t>mass </a:t>
            </a:r>
            <a:r>
              <a:rPr lang="en-US" sz="1400" i="1" dirty="0" smtClean="0">
                <a:solidFill>
                  <a:srgbClr val="C00000"/>
                </a:solidFill>
              </a:rPr>
              <a:t>(</a:t>
            </a:r>
            <a:r>
              <a:rPr lang="en-US" sz="1400" i="1" dirty="0" smtClean="0">
                <a:solidFill>
                  <a:srgbClr val="C00000"/>
                </a:solidFill>
                <a:sym typeface="Wingdings" pitchFamily="2" charset="2"/>
              </a:rPr>
              <a:t></a:t>
            </a:r>
            <a:r>
              <a:rPr lang="en-US" sz="1400" i="1" dirty="0" smtClean="0">
                <a:solidFill>
                  <a:srgbClr val="C00000"/>
                </a:solidFill>
              </a:rPr>
              <a:t>the </a:t>
            </a:r>
            <a:r>
              <a:rPr lang="en-US" sz="1400" i="1" dirty="0">
                <a:solidFill>
                  <a:srgbClr val="C00000"/>
                </a:solidFill>
              </a:rPr>
              <a:t>risk of </a:t>
            </a:r>
            <a:r>
              <a:rPr lang="en-US" sz="1400" i="1" dirty="0" err="1" smtClean="0">
                <a:solidFill>
                  <a:srgbClr val="C00000"/>
                </a:solidFill>
              </a:rPr>
              <a:t>sarcopenia</a:t>
            </a:r>
            <a:r>
              <a:rPr lang="en-US" sz="1400" i="1" dirty="0" smtClean="0">
                <a:solidFill>
                  <a:srgbClr val="C00000"/>
                </a:solidFill>
              </a:rPr>
              <a:t>)</a:t>
            </a:r>
            <a:endParaRPr lang="en-US" sz="1400" i="1" dirty="0">
              <a:solidFill>
                <a:srgbClr val="C00000"/>
              </a:solidFill>
            </a:endParaRPr>
          </a:p>
          <a:p>
            <a:endParaRPr lang="el-GR" b="1" dirty="0">
              <a:solidFill>
                <a:srgbClr val="C00000"/>
              </a:solidFill>
            </a:endParaRPr>
          </a:p>
        </p:txBody>
      </p:sp>
      <p:sp>
        <p:nvSpPr>
          <p:cNvPr id="10" name="Oval 9"/>
          <p:cNvSpPr/>
          <p:nvPr/>
        </p:nvSpPr>
        <p:spPr>
          <a:xfrm>
            <a:off x="5459112" y="2283719"/>
            <a:ext cx="423081" cy="28206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1" name="Oval 20"/>
          <p:cNvSpPr/>
          <p:nvPr/>
        </p:nvSpPr>
        <p:spPr>
          <a:xfrm>
            <a:off x="5459112" y="3325331"/>
            <a:ext cx="423081" cy="28206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3" name="Oval 22"/>
          <p:cNvSpPr/>
          <p:nvPr/>
        </p:nvSpPr>
        <p:spPr>
          <a:xfrm>
            <a:off x="5459112" y="6118463"/>
            <a:ext cx="423081" cy="28206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4" name="Oval 23"/>
          <p:cNvSpPr/>
          <p:nvPr/>
        </p:nvSpPr>
        <p:spPr>
          <a:xfrm>
            <a:off x="5582030" y="4881970"/>
            <a:ext cx="423081" cy="28206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TextBox 10"/>
          <p:cNvSpPr txBox="1"/>
          <p:nvPr/>
        </p:nvSpPr>
        <p:spPr>
          <a:xfrm>
            <a:off x="8670088" y="892690"/>
            <a:ext cx="2162130" cy="646331"/>
          </a:xfrm>
          <a:prstGeom prst="rect">
            <a:avLst/>
          </a:prstGeom>
          <a:noFill/>
          <a:ln>
            <a:solidFill>
              <a:schemeClr val="bg1">
                <a:lumMod val="85000"/>
              </a:schemeClr>
            </a:solidFill>
          </a:ln>
          <a:effectLst>
            <a:glow rad="50800">
              <a:schemeClr val="bg1">
                <a:lumMod val="85000"/>
              </a:schemeClr>
            </a:glow>
          </a:effectLst>
        </p:spPr>
        <p:txBody>
          <a:bodyPr wrap="none" rtlCol="0">
            <a:spAutoFit/>
          </a:bodyPr>
          <a:lstStyle/>
          <a:p>
            <a:pPr marL="285750" indent="-285750">
              <a:buFont typeface="Arial" pitchFamily="34" charset="0"/>
              <a:buChar char="•"/>
            </a:pPr>
            <a:r>
              <a:rPr lang="en-US" i="1" dirty="0" smtClean="0">
                <a:effectLst>
                  <a:outerShdw blurRad="38100" dist="38100" dir="2700000" algn="tl">
                    <a:srgbClr val="000000">
                      <a:alpha val="43137"/>
                    </a:srgbClr>
                  </a:outerShdw>
                </a:effectLst>
              </a:rPr>
              <a:t>18 RTCs </a:t>
            </a:r>
          </a:p>
          <a:p>
            <a:pPr marL="285750" indent="-285750">
              <a:buFont typeface="Arial" pitchFamily="34" charset="0"/>
              <a:buChar char="•"/>
            </a:pPr>
            <a:r>
              <a:rPr lang="en-US" i="1" dirty="0" smtClean="0">
                <a:effectLst>
                  <a:outerShdw blurRad="38100" dist="38100" dir="2700000" algn="tl">
                    <a:srgbClr val="000000">
                      <a:alpha val="43137"/>
                    </a:srgbClr>
                  </a:outerShdw>
                </a:effectLst>
              </a:rPr>
              <a:t>1430 participants </a:t>
            </a:r>
          </a:p>
        </p:txBody>
      </p:sp>
    </p:spTree>
    <p:extLst>
      <p:ext uri="{BB962C8B-B14F-4D97-AF65-F5344CB8AC3E}">
        <p14:creationId xmlns:p14="http://schemas.microsoft.com/office/powerpoint/2010/main" val="1733352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500" dirty="0"/>
              <a:t>Kidney </a:t>
            </a:r>
            <a:r>
              <a:rPr lang="en-US" sz="2500" dirty="0" err="1"/>
              <a:t>hyperfiltration</a:t>
            </a:r>
            <a:r>
              <a:rPr lang="en-US" sz="2500" dirty="0"/>
              <a:t> is a common feature and driver of disease progression across CKD etiologies </a:t>
            </a:r>
            <a:endParaRPr lang="en-GB" sz="2500"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73</a:t>
            </a:fld>
            <a:endParaRPr lang="en-US" dirty="0"/>
          </a:p>
        </p:txBody>
      </p:sp>
      <p:sp>
        <p:nvSpPr>
          <p:cNvPr id="4" name="Text Placeholder 3"/>
          <p:cNvSpPr>
            <a:spLocks noGrp="1"/>
          </p:cNvSpPr>
          <p:nvPr>
            <p:ph type="body" sz="quarter" idx="13"/>
          </p:nvPr>
        </p:nvSpPr>
        <p:spPr/>
        <p:txBody>
          <a:bodyPr/>
          <a:lstStyle/>
          <a:p>
            <a:pPr lvl="0"/>
            <a:r>
              <a:rPr lang="en-US" dirty="0"/>
              <a:t>CKD = chronic kidney disease; </a:t>
            </a:r>
            <a:r>
              <a:rPr lang="en-GB" dirty="0"/>
              <a:t>FSGS = focal segmental </a:t>
            </a:r>
            <a:r>
              <a:rPr lang="en-GB" dirty="0" err="1"/>
              <a:t>glomerulosclerosis</a:t>
            </a:r>
            <a:r>
              <a:rPr lang="en-GB" dirty="0"/>
              <a:t>; IgA = immunoglobulin A.</a:t>
            </a:r>
          </a:p>
          <a:p>
            <a:r>
              <a:rPr lang="en-GB" dirty="0"/>
              <a:t>1. </a:t>
            </a:r>
            <a:r>
              <a:rPr lang="en-GB" dirty="0" err="1"/>
              <a:t>Helal</a:t>
            </a:r>
            <a:r>
              <a:rPr lang="en-GB" dirty="0"/>
              <a:t> I et al. </a:t>
            </a:r>
            <a:r>
              <a:rPr lang="en-GB" i="1" dirty="0"/>
              <a:t>Nat Rev </a:t>
            </a:r>
            <a:r>
              <a:rPr lang="en-GB" i="1" dirty="0" err="1"/>
              <a:t>Nephrol</a:t>
            </a:r>
            <a:r>
              <a:rPr lang="en-GB" i="1" dirty="0"/>
              <a:t>. </a:t>
            </a:r>
            <a:r>
              <a:rPr lang="en-GB" dirty="0"/>
              <a:t>2012;8:293–300; 2. </a:t>
            </a:r>
            <a:r>
              <a:rPr lang="en-GB" dirty="0" err="1"/>
              <a:t>Palatini</a:t>
            </a:r>
            <a:r>
              <a:rPr lang="en-GB" dirty="0"/>
              <a:t> P. </a:t>
            </a:r>
            <a:r>
              <a:rPr lang="en-GB" i="1" dirty="0" err="1"/>
              <a:t>Nephrol</a:t>
            </a:r>
            <a:r>
              <a:rPr lang="en-GB" i="1" dirty="0"/>
              <a:t> Dial Transplant. </a:t>
            </a:r>
            <a:r>
              <a:rPr lang="en-GB" dirty="0"/>
              <a:t>2012;27:1708–1714; 3. </a:t>
            </a:r>
            <a:r>
              <a:rPr lang="en-GB" dirty="0" err="1"/>
              <a:t>Coppo</a:t>
            </a:r>
            <a:r>
              <a:rPr lang="en-GB" dirty="0"/>
              <a:t> R. </a:t>
            </a:r>
            <a:r>
              <a:rPr lang="en-GB" i="1" dirty="0" err="1"/>
              <a:t>Nephrol</a:t>
            </a:r>
            <a:r>
              <a:rPr lang="en-GB" i="1" dirty="0"/>
              <a:t> Dial Transplant. </a:t>
            </a:r>
            <a:r>
              <a:rPr lang="en-GB" dirty="0"/>
              <a:t>2019;34:1832–1838; </a:t>
            </a:r>
            <a:br>
              <a:rPr lang="en-GB" dirty="0"/>
            </a:br>
            <a:r>
              <a:rPr lang="en-GB" dirty="0"/>
              <a:t>4. Rosenberg AZ et al. </a:t>
            </a:r>
            <a:r>
              <a:rPr lang="en-GB" i="1" dirty="0" err="1"/>
              <a:t>Clin</a:t>
            </a:r>
            <a:r>
              <a:rPr lang="en-GB" i="1" dirty="0"/>
              <a:t> J Am </a:t>
            </a:r>
            <a:r>
              <a:rPr lang="en-GB" i="1" dirty="0" err="1"/>
              <a:t>Soc</a:t>
            </a:r>
            <a:r>
              <a:rPr lang="en-GB" i="1" dirty="0"/>
              <a:t> </a:t>
            </a:r>
            <a:r>
              <a:rPr lang="en-GB" i="1" dirty="0" err="1"/>
              <a:t>Nephrol</a:t>
            </a:r>
            <a:r>
              <a:rPr lang="en-GB" i="1" dirty="0"/>
              <a:t>. </a:t>
            </a:r>
            <a:r>
              <a:rPr lang="en-GB" dirty="0"/>
              <a:t>2017;12:502–517.</a:t>
            </a:r>
          </a:p>
        </p:txBody>
      </p:sp>
      <p:sp>
        <p:nvSpPr>
          <p:cNvPr id="21" name="Rounded Rectangle 20"/>
          <p:cNvSpPr/>
          <p:nvPr/>
        </p:nvSpPr>
        <p:spPr>
          <a:xfrm>
            <a:off x="414001" y="3569622"/>
            <a:ext cx="4061747" cy="408623"/>
          </a:xfrm>
          <a:prstGeom prst="roundRect">
            <a:avLst/>
          </a:prstGeom>
          <a:solidFill>
            <a:schemeClr val="accent1"/>
          </a:solidFill>
        </p:spPr>
        <p:txBody>
          <a:bodyPr wrap="square" anchor="ctr">
            <a:spAutoFit/>
          </a:bodyPr>
          <a:lstStyle/>
          <a:p>
            <a:pPr marL="72000" marR="0" lvl="0" indent="0" algn="ctr" defTabSz="914400" rtl="0" eaLnBrk="1" fontAlgn="auto" latinLnBrk="0" hangingPunct="1">
              <a:lnSpc>
                <a:spcPct val="100000"/>
              </a:lnSpc>
              <a:spcBef>
                <a:spcPts val="300"/>
              </a:spcBef>
              <a:spcAft>
                <a:spcPts val="0"/>
              </a:spcAft>
              <a:buClr>
                <a:srgbClr val="FFFFFF"/>
              </a:buClr>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Diabetic nephropathy</a:t>
            </a:r>
            <a:r>
              <a:rPr kumimoji="0" lang="en-GB" sz="1800" b="1" i="0" u="none" strike="noStrike" kern="1200" cap="none" spc="0" normalizeH="0" baseline="30000" noProof="0" dirty="0">
                <a:ln>
                  <a:noFill/>
                </a:ln>
                <a:solidFill>
                  <a:srgbClr val="FFFFFF"/>
                </a:solidFill>
                <a:effectLst/>
                <a:uLnTx/>
                <a:uFillTx/>
                <a:latin typeface="Arial"/>
                <a:ea typeface="+mn-ea"/>
                <a:cs typeface="+mn-cs"/>
              </a:rPr>
              <a:t>1</a:t>
            </a:r>
            <a:endParaRPr kumimoji="0" lang="en-GB" sz="1800" b="0" i="0" u="none" strike="noStrike" kern="1200" cap="none" spc="0" normalizeH="0" baseline="30000" noProof="0" dirty="0">
              <a:ln>
                <a:noFill/>
              </a:ln>
              <a:solidFill>
                <a:srgbClr val="000000"/>
              </a:solidFill>
              <a:effectLst/>
              <a:uLnTx/>
              <a:uFillTx/>
              <a:latin typeface="Arial"/>
              <a:ea typeface="+mn-ea"/>
              <a:cs typeface="+mn-cs"/>
            </a:endParaRPr>
          </a:p>
        </p:txBody>
      </p:sp>
      <p:sp>
        <p:nvSpPr>
          <p:cNvPr id="22" name="TextBox 21"/>
          <p:cNvSpPr txBox="1"/>
          <p:nvPr/>
        </p:nvSpPr>
        <p:spPr>
          <a:xfrm>
            <a:off x="7005271" y="3691421"/>
            <a:ext cx="4932000" cy="715089"/>
          </a:xfrm>
          <a:prstGeom prst="roundRect">
            <a:avLst/>
          </a:prstGeom>
          <a:solidFill>
            <a:schemeClr val="accent4"/>
          </a:solidFill>
        </p:spPr>
        <p:txBody>
          <a:bodyPr wrap="square" rtlCol="0" anchor="ctr">
            <a:spAutoFit/>
          </a:bodyPr>
          <a:lstStyle/>
          <a:p>
            <a:pPr lvl="0" algn="ctr">
              <a:defRPr/>
            </a:pPr>
            <a:r>
              <a:rPr lang="en-GB" b="1" dirty="0">
                <a:solidFill>
                  <a:srgbClr val="FFFFFF"/>
                </a:solidFill>
              </a:rPr>
              <a:t>Focal segmental</a:t>
            </a:r>
          </a:p>
          <a:p>
            <a:pPr lvl="0" algn="ctr">
              <a:defRPr/>
            </a:pPr>
            <a:r>
              <a:rPr lang="en-GB" b="1" dirty="0">
                <a:solidFill>
                  <a:srgbClr val="FFFFFF"/>
                </a:solidFill>
              </a:rPr>
              <a:t>glomerulosclerosis</a:t>
            </a:r>
            <a:r>
              <a:rPr lang="en-GB" b="1" baseline="30000" dirty="0">
                <a:solidFill>
                  <a:srgbClr val="FFFFFF"/>
                </a:solidFill>
              </a:rPr>
              <a:t>4</a:t>
            </a:r>
          </a:p>
        </p:txBody>
      </p:sp>
      <p:sp>
        <p:nvSpPr>
          <p:cNvPr id="23" name="TextBox 22"/>
          <p:cNvSpPr txBox="1"/>
          <p:nvPr/>
        </p:nvSpPr>
        <p:spPr>
          <a:xfrm>
            <a:off x="7005271" y="2966833"/>
            <a:ext cx="4932000" cy="408623"/>
          </a:xfrm>
          <a:prstGeom prst="roundRect">
            <a:avLst/>
          </a:prstGeom>
          <a:solidFill>
            <a:schemeClr val="accent3"/>
          </a:solidFill>
        </p:spPr>
        <p:txBody>
          <a:bodyPr wrap="square" rtlCol="0" anchor="ctr">
            <a:spAutoFit/>
          </a:bodyPr>
          <a:lstStyle/>
          <a:p>
            <a:pPr lvl="0" algn="ctr">
              <a:defRPr/>
            </a:pPr>
            <a:r>
              <a:rPr lang="en-GB" b="1" dirty="0">
                <a:solidFill>
                  <a:srgbClr val="FFFFFF"/>
                </a:solidFill>
              </a:rPr>
              <a:t>IgA nephropathy</a:t>
            </a:r>
            <a:r>
              <a:rPr lang="en-GB" b="1" baseline="30000" dirty="0">
                <a:solidFill>
                  <a:srgbClr val="FFFFFF"/>
                </a:solidFill>
              </a:rPr>
              <a:t>3</a:t>
            </a:r>
          </a:p>
        </p:txBody>
      </p:sp>
      <p:sp>
        <p:nvSpPr>
          <p:cNvPr id="24" name="TextBox 23"/>
          <p:cNvSpPr txBox="1"/>
          <p:nvPr/>
        </p:nvSpPr>
        <p:spPr>
          <a:xfrm>
            <a:off x="7005271" y="4566817"/>
            <a:ext cx="4932000" cy="720000"/>
          </a:xfrm>
          <a:prstGeom prst="roundRect">
            <a:avLst/>
          </a:prstGeom>
          <a:solidFill>
            <a:schemeClr val="accent5"/>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b="1" noProof="0" dirty="0">
                <a:solidFill>
                  <a:srgbClr val="FFFFFF"/>
                </a:solidFill>
                <a:latin typeface="Arial"/>
              </a:rPr>
              <a:t>Obesity</a:t>
            </a:r>
            <a:r>
              <a:rPr lang="en-GB" b="1" baseline="30000" noProof="0" dirty="0">
                <a:solidFill>
                  <a:srgbClr val="FFFFFF"/>
                </a:solidFill>
                <a:latin typeface="Arial"/>
              </a:rPr>
              <a:t>1</a:t>
            </a:r>
            <a:endParaRPr kumimoji="0" lang="en-GB" sz="1800" b="1" i="0" u="none" strike="noStrike" kern="1200" cap="none" spc="0" normalizeH="0" baseline="30000" noProof="0" dirty="0">
              <a:ln>
                <a:noFill/>
              </a:ln>
              <a:solidFill>
                <a:srgbClr val="FFFFFF"/>
              </a:solidFill>
              <a:effectLst/>
              <a:uLnTx/>
              <a:uFillTx/>
              <a:latin typeface="Arial"/>
            </a:endParaRPr>
          </a:p>
        </p:txBody>
      </p:sp>
      <p:sp>
        <p:nvSpPr>
          <p:cNvPr id="25" name="TextBox 24"/>
          <p:cNvSpPr txBox="1"/>
          <p:nvPr/>
        </p:nvSpPr>
        <p:spPr>
          <a:xfrm>
            <a:off x="7005271" y="2088950"/>
            <a:ext cx="4932000" cy="408623"/>
          </a:xfrm>
          <a:prstGeom prst="roundRect">
            <a:avLst/>
          </a:prstGeom>
          <a:solidFill>
            <a:schemeClr val="accent2"/>
          </a:solidFill>
        </p:spPr>
        <p:txBody>
          <a:bodyPr wrap="square" rtlCol="0" anchor="ctr">
            <a:spAutoFit/>
          </a:bodyPr>
          <a:lstStyle/>
          <a:p>
            <a:pPr marL="72000" lvl="1" algn="ctr">
              <a:spcBef>
                <a:spcPts val="300"/>
              </a:spcBef>
              <a:buClr>
                <a:srgbClr val="FFFFFF"/>
              </a:buClr>
              <a:defRPr/>
            </a:pPr>
            <a:r>
              <a:rPr lang="en-GB" b="1" dirty="0">
                <a:solidFill>
                  <a:srgbClr val="FFFFFF"/>
                </a:solidFill>
              </a:rPr>
              <a:t>Hypertensive nephrosclerosis</a:t>
            </a:r>
            <a:r>
              <a:rPr lang="en-GB" b="1" baseline="30000" dirty="0">
                <a:solidFill>
                  <a:srgbClr val="FFFFFF"/>
                </a:solidFill>
              </a:rPr>
              <a:t>2</a:t>
            </a:r>
          </a:p>
        </p:txBody>
      </p:sp>
      <p:grpSp>
        <p:nvGrpSpPr>
          <p:cNvPr id="26" name="Group 25"/>
          <p:cNvGrpSpPr>
            <a:grpSpLocks noChangeAspect="1"/>
          </p:cNvGrpSpPr>
          <p:nvPr/>
        </p:nvGrpSpPr>
        <p:grpSpPr>
          <a:xfrm>
            <a:off x="4192516" y="1973929"/>
            <a:ext cx="3600000" cy="3600000"/>
            <a:chOff x="4494600" y="2521812"/>
            <a:chExt cx="3060000" cy="3060000"/>
          </a:xfrm>
        </p:grpSpPr>
        <p:sp>
          <p:nvSpPr>
            <p:cNvPr id="27" name="Oval 26"/>
            <p:cNvSpPr>
              <a:spLocks noChangeAspect="1"/>
            </p:cNvSpPr>
            <p:nvPr/>
          </p:nvSpPr>
          <p:spPr bwMode="auto">
            <a:xfrm>
              <a:off x="4494600" y="2521812"/>
              <a:ext cx="3060000" cy="3060000"/>
            </a:xfrm>
            <a:prstGeom prst="ellipse">
              <a:avLst/>
            </a:prstGeom>
            <a:solidFill>
              <a:schemeClr val="bg1"/>
            </a:soli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dirty="0" err="1">
                <a:ln>
                  <a:noFill/>
                </a:ln>
                <a:solidFill>
                  <a:srgbClr val="FFFFFF"/>
                </a:solidFill>
                <a:effectLst/>
                <a:uLnTx/>
                <a:uFillTx/>
                <a:latin typeface="Arial" charset="0"/>
                <a:ea typeface="+mn-ea"/>
                <a:cs typeface="+mn-cs"/>
              </a:endParaRPr>
            </a:p>
          </p:txBody>
        </p:sp>
        <p:grpSp>
          <p:nvGrpSpPr>
            <p:cNvPr id="28" name="Group 27"/>
            <p:cNvGrpSpPr/>
            <p:nvPr/>
          </p:nvGrpSpPr>
          <p:grpSpPr>
            <a:xfrm>
              <a:off x="4952175" y="2793205"/>
              <a:ext cx="2268000" cy="2730088"/>
              <a:chOff x="4952175" y="2793205"/>
              <a:chExt cx="2268000" cy="2730088"/>
            </a:xfrm>
          </p:grpSpPr>
          <p:sp>
            <p:nvSpPr>
              <p:cNvPr id="29" name="Freeform 28"/>
              <p:cNvSpPr/>
              <p:nvPr/>
            </p:nvSpPr>
            <p:spPr bwMode="auto">
              <a:xfrm>
                <a:off x="5605463" y="2793205"/>
                <a:ext cx="850106" cy="630710"/>
              </a:xfrm>
              <a:custGeom>
                <a:avLst/>
                <a:gdLst>
                  <a:gd name="connsiteX0" fmla="*/ 152400 w 850106"/>
                  <a:gd name="connsiteY0" fmla="*/ 145257 h 664369"/>
                  <a:gd name="connsiteX1" fmla="*/ 297656 w 850106"/>
                  <a:gd name="connsiteY1" fmla="*/ 209550 h 664369"/>
                  <a:gd name="connsiteX2" fmla="*/ 364331 w 850106"/>
                  <a:gd name="connsiteY2" fmla="*/ 307182 h 664369"/>
                  <a:gd name="connsiteX3" fmla="*/ 421481 w 850106"/>
                  <a:gd name="connsiteY3" fmla="*/ 423863 h 664369"/>
                  <a:gd name="connsiteX4" fmla="*/ 440531 w 850106"/>
                  <a:gd name="connsiteY4" fmla="*/ 542925 h 664369"/>
                  <a:gd name="connsiteX5" fmla="*/ 440531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64331 w 850106"/>
                  <a:gd name="connsiteY2" fmla="*/ 307182 h 664369"/>
                  <a:gd name="connsiteX3" fmla="*/ 421481 w 850106"/>
                  <a:gd name="connsiteY3" fmla="*/ 423863 h 664369"/>
                  <a:gd name="connsiteX4" fmla="*/ 440531 w 850106"/>
                  <a:gd name="connsiteY4" fmla="*/ 542925 h 664369"/>
                  <a:gd name="connsiteX5" fmla="*/ 440531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21481 w 850106"/>
                  <a:gd name="connsiteY3" fmla="*/ 423863 h 664369"/>
                  <a:gd name="connsiteX4" fmla="*/ 440531 w 850106"/>
                  <a:gd name="connsiteY4" fmla="*/ 542925 h 664369"/>
                  <a:gd name="connsiteX5" fmla="*/ 440531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40531 w 850106"/>
                  <a:gd name="connsiteY4" fmla="*/ 542925 h 664369"/>
                  <a:gd name="connsiteX5" fmla="*/ 440531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40531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02443 w 850106"/>
                  <a:gd name="connsiteY8" fmla="*/ 531019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11968 w 850106"/>
                  <a:gd name="connsiteY8" fmla="*/ 533400 h 664369"/>
                  <a:gd name="connsiteX9" fmla="*/ 526256 w 850106"/>
                  <a:gd name="connsiteY9" fmla="*/ 450057 h 664369"/>
                  <a:gd name="connsiteX10" fmla="*/ 547687 w 850106"/>
                  <a:gd name="connsiteY10" fmla="*/ 371475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11968 w 850106"/>
                  <a:gd name="connsiteY8" fmla="*/ 533400 h 664369"/>
                  <a:gd name="connsiteX9" fmla="*/ 526256 w 850106"/>
                  <a:gd name="connsiteY9" fmla="*/ 450057 h 664369"/>
                  <a:gd name="connsiteX10" fmla="*/ 559594 w 850106"/>
                  <a:gd name="connsiteY10" fmla="*/ 378619 h 664369"/>
                  <a:gd name="connsiteX11" fmla="*/ 576262 w 850106"/>
                  <a:gd name="connsiteY11" fmla="*/ 309563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11968 w 850106"/>
                  <a:gd name="connsiteY8" fmla="*/ 533400 h 664369"/>
                  <a:gd name="connsiteX9" fmla="*/ 526256 w 850106"/>
                  <a:gd name="connsiteY9" fmla="*/ 450057 h 664369"/>
                  <a:gd name="connsiteX10" fmla="*/ 559594 w 850106"/>
                  <a:gd name="connsiteY10" fmla="*/ 378619 h 664369"/>
                  <a:gd name="connsiteX11" fmla="*/ 588169 w 850106"/>
                  <a:gd name="connsiteY11" fmla="*/ 316707 h 664369"/>
                  <a:gd name="connsiteX12" fmla="*/ 628650 w 850106"/>
                  <a:gd name="connsiteY12" fmla="*/ 259557 h 664369"/>
                  <a:gd name="connsiteX13" fmla="*/ 673893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11968 w 850106"/>
                  <a:gd name="connsiteY8" fmla="*/ 533400 h 664369"/>
                  <a:gd name="connsiteX9" fmla="*/ 526256 w 850106"/>
                  <a:gd name="connsiteY9" fmla="*/ 450057 h 664369"/>
                  <a:gd name="connsiteX10" fmla="*/ 559594 w 850106"/>
                  <a:gd name="connsiteY10" fmla="*/ 378619 h 664369"/>
                  <a:gd name="connsiteX11" fmla="*/ 588169 w 850106"/>
                  <a:gd name="connsiteY11" fmla="*/ 316707 h 664369"/>
                  <a:gd name="connsiteX12" fmla="*/ 628650 w 850106"/>
                  <a:gd name="connsiteY12" fmla="*/ 259557 h 664369"/>
                  <a:gd name="connsiteX13" fmla="*/ 683418 w 850106"/>
                  <a:gd name="connsiteY13" fmla="*/ 211932 h 664369"/>
                  <a:gd name="connsiteX14" fmla="*/ 714375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4369"/>
                  <a:gd name="connsiteX1" fmla="*/ 290512 w 850106"/>
                  <a:gd name="connsiteY1" fmla="*/ 219075 h 664369"/>
                  <a:gd name="connsiteX2" fmla="*/ 357187 w 850106"/>
                  <a:gd name="connsiteY2" fmla="*/ 309563 h 664369"/>
                  <a:gd name="connsiteX3" fmla="*/ 414337 w 850106"/>
                  <a:gd name="connsiteY3" fmla="*/ 421482 h 664369"/>
                  <a:gd name="connsiteX4" fmla="*/ 431006 w 850106"/>
                  <a:gd name="connsiteY4" fmla="*/ 542925 h 664369"/>
                  <a:gd name="connsiteX5" fmla="*/ 431006 w 850106"/>
                  <a:gd name="connsiteY5" fmla="*/ 628650 h 664369"/>
                  <a:gd name="connsiteX6" fmla="*/ 442912 w 850106"/>
                  <a:gd name="connsiteY6" fmla="*/ 664369 h 664369"/>
                  <a:gd name="connsiteX7" fmla="*/ 519112 w 850106"/>
                  <a:gd name="connsiteY7" fmla="*/ 661988 h 664369"/>
                  <a:gd name="connsiteX8" fmla="*/ 511968 w 850106"/>
                  <a:gd name="connsiteY8" fmla="*/ 533400 h 664369"/>
                  <a:gd name="connsiteX9" fmla="*/ 526256 w 850106"/>
                  <a:gd name="connsiteY9" fmla="*/ 450057 h 664369"/>
                  <a:gd name="connsiteX10" fmla="*/ 559594 w 850106"/>
                  <a:gd name="connsiteY10" fmla="*/ 378619 h 664369"/>
                  <a:gd name="connsiteX11" fmla="*/ 588169 w 850106"/>
                  <a:gd name="connsiteY11" fmla="*/ 316707 h 664369"/>
                  <a:gd name="connsiteX12" fmla="*/ 628650 w 850106"/>
                  <a:gd name="connsiteY12" fmla="*/ 259557 h 664369"/>
                  <a:gd name="connsiteX13" fmla="*/ 683418 w 850106"/>
                  <a:gd name="connsiteY13" fmla="*/ 211932 h 664369"/>
                  <a:gd name="connsiteX14" fmla="*/ 731044 w 850106"/>
                  <a:gd name="connsiteY14" fmla="*/ 176213 h 664369"/>
                  <a:gd name="connsiteX15" fmla="*/ 750093 w 850106"/>
                  <a:gd name="connsiteY15" fmla="*/ 161925 h 664369"/>
                  <a:gd name="connsiteX16" fmla="*/ 804862 w 850106"/>
                  <a:gd name="connsiteY16" fmla="*/ 114300 h 664369"/>
                  <a:gd name="connsiteX17" fmla="*/ 847725 w 850106"/>
                  <a:gd name="connsiteY17" fmla="*/ 28575 h 664369"/>
                  <a:gd name="connsiteX18" fmla="*/ 850106 w 850106"/>
                  <a:gd name="connsiteY18" fmla="*/ 0 h 664369"/>
                  <a:gd name="connsiteX19" fmla="*/ 19050 w 850106"/>
                  <a:gd name="connsiteY19" fmla="*/ 14288 h 664369"/>
                  <a:gd name="connsiteX20" fmla="*/ 0 w 850106"/>
                  <a:gd name="connsiteY20" fmla="*/ 40482 h 664369"/>
                  <a:gd name="connsiteX21" fmla="*/ 45243 w 850106"/>
                  <a:gd name="connsiteY21" fmla="*/ 95250 h 664369"/>
                  <a:gd name="connsiteX22" fmla="*/ 152400 w 850106"/>
                  <a:gd name="connsiteY22" fmla="*/ 145257 h 664369"/>
                  <a:gd name="connsiteX0" fmla="*/ 152400 w 850106"/>
                  <a:gd name="connsiteY0" fmla="*/ 145257 h 661988"/>
                  <a:gd name="connsiteX1" fmla="*/ 290512 w 850106"/>
                  <a:gd name="connsiteY1" fmla="*/ 219075 h 661988"/>
                  <a:gd name="connsiteX2" fmla="*/ 357187 w 850106"/>
                  <a:gd name="connsiteY2" fmla="*/ 309563 h 661988"/>
                  <a:gd name="connsiteX3" fmla="*/ 414337 w 850106"/>
                  <a:gd name="connsiteY3" fmla="*/ 421482 h 661988"/>
                  <a:gd name="connsiteX4" fmla="*/ 431006 w 850106"/>
                  <a:gd name="connsiteY4" fmla="*/ 542925 h 661988"/>
                  <a:gd name="connsiteX5" fmla="*/ 431006 w 850106"/>
                  <a:gd name="connsiteY5" fmla="*/ 628650 h 661988"/>
                  <a:gd name="connsiteX6" fmla="*/ 448521 w 850106"/>
                  <a:gd name="connsiteY6" fmla="*/ 630710 h 661988"/>
                  <a:gd name="connsiteX7" fmla="*/ 519112 w 850106"/>
                  <a:gd name="connsiteY7" fmla="*/ 661988 h 661988"/>
                  <a:gd name="connsiteX8" fmla="*/ 511968 w 850106"/>
                  <a:gd name="connsiteY8" fmla="*/ 533400 h 661988"/>
                  <a:gd name="connsiteX9" fmla="*/ 526256 w 850106"/>
                  <a:gd name="connsiteY9" fmla="*/ 450057 h 661988"/>
                  <a:gd name="connsiteX10" fmla="*/ 559594 w 850106"/>
                  <a:gd name="connsiteY10" fmla="*/ 378619 h 661988"/>
                  <a:gd name="connsiteX11" fmla="*/ 588169 w 850106"/>
                  <a:gd name="connsiteY11" fmla="*/ 316707 h 661988"/>
                  <a:gd name="connsiteX12" fmla="*/ 628650 w 850106"/>
                  <a:gd name="connsiteY12" fmla="*/ 259557 h 661988"/>
                  <a:gd name="connsiteX13" fmla="*/ 683418 w 850106"/>
                  <a:gd name="connsiteY13" fmla="*/ 211932 h 661988"/>
                  <a:gd name="connsiteX14" fmla="*/ 731044 w 850106"/>
                  <a:gd name="connsiteY14" fmla="*/ 176213 h 661988"/>
                  <a:gd name="connsiteX15" fmla="*/ 750093 w 850106"/>
                  <a:gd name="connsiteY15" fmla="*/ 161925 h 661988"/>
                  <a:gd name="connsiteX16" fmla="*/ 804862 w 850106"/>
                  <a:gd name="connsiteY16" fmla="*/ 114300 h 661988"/>
                  <a:gd name="connsiteX17" fmla="*/ 847725 w 850106"/>
                  <a:gd name="connsiteY17" fmla="*/ 28575 h 661988"/>
                  <a:gd name="connsiteX18" fmla="*/ 850106 w 850106"/>
                  <a:gd name="connsiteY18" fmla="*/ 0 h 661988"/>
                  <a:gd name="connsiteX19" fmla="*/ 19050 w 850106"/>
                  <a:gd name="connsiteY19" fmla="*/ 14288 h 661988"/>
                  <a:gd name="connsiteX20" fmla="*/ 0 w 850106"/>
                  <a:gd name="connsiteY20" fmla="*/ 40482 h 661988"/>
                  <a:gd name="connsiteX21" fmla="*/ 45243 w 850106"/>
                  <a:gd name="connsiteY21" fmla="*/ 95250 h 661988"/>
                  <a:gd name="connsiteX22" fmla="*/ 152400 w 850106"/>
                  <a:gd name="connsiteY22" fmla="*/ 145257 h 661988"/>
                  <a:gd name="connsiteX0" fmla="*/ 152400 w 850106"/>
                  <a:gd name="connsiteY0" fmla="*/ 145257 h 636743"/>
                  <a:gd name="connsiteX1" fmla="*/ 290512 w 850106"/>
                  <a:gd name="connsiteY1" fmla="*/ 219075 h 636743"/>
                  <a:gd name="connsiteX2" fmla="*/ 357187 w 850106"/>
                  <a:gd name="connsiteY2" fmla="*/ 309563 h 636743"/>
                  <a:gd name="connsiteX3" fmla="*/ 414337 w 850106"/>
                  <a:gd name="connsiteY3" fmla="*/ 421482 h 636743"/>
                  <a:gd name="connsiteX4" fmla="*/ 431006 w 850106"/>
                  <a:gd name="connsiteY4" fmla="*/ 542925 h 636743"/>
                  <a:gd name="connsiteX5" fmla="*/ 431006 w 850106"/>
                  <a:gd name="connsiteY5" fmla="*/ 628650 h 636743"/>
                  <a:gd name="connsiteX6" fmla="*/ 448521 w 850106"/>
                  <a:gd name="connsiteY6" fmla="*/ 630710 h 636743"/>
                  <a:gd name="connsiteX7" fmla="*/ 516308 w 850106"/>
                  <a:gd name="connsiteY7" fmla="*/ 636743 h 636743"/>
                  <a:gd name="connsiteX8" fmla="*/ 511968 w 850106"/>
                  <a:gd name="connsiteY8" fmla="*/ 533400 h 636743"/>
                  <a:gd name="connsiteX9" fmla="*/ 526256 w 850106"/>
                  <a:gd name="connsiteY9" fmla="*/ 450057 h 636743"/>
                  <a:gd name="connsiteX10" fmla="*/ 559594 w 850106"/>
                  <a:gd name="connsiteY10" fmla="*/ 378619 h 636743"/>
                  <a:gd name="connsiteX11" fmla="*/ 588169 w 850106"/>
                  <a:gd name="connsiteY11" fmla="*/ 316707 h 636743"/>
                  <a:gd name="connsiteX12" fmla="*/ 628650 w 850106"/>
                  <a:gd name="connsiteY12" fmla="*/ 259557 h 636743"/>
                  <a:gd name="connsiteX13" fmla="*/ 683418 w 850106"/>
                  <a:gd name="connsiteY13" fmla="*/ 211932 h 636743"/>
                  <a:gd name="connsiteX14" fmla="*/ 731044 w 850106"/>
                  <a:gd name="connsiteY14" fmla="*/ 176213 h 636743"/>
                  <a:gd name="connsiteX15" fmla="*/ 750093 w 850106"/>
                  <a:gd name="connsiteY15" fmla="*/ 161925 h 636743"/>
                  <a:gd name="connsiteX16" fmla="*/ 804862 w 850106"/>
                  <a:gd name="connsiteY16" fmla="*/ 114300 h 636743"/>
                  <a:gd name="connsiteX17" fmla="*/ 847725 w 850106"/>
                  <a:gd name="connsiteY17" fmla="*/ 28575 h 636743"/>
                  <a:gd name="connsiteX18" fmla="*/ 850106 w 850106"/>
                  <a:gd name="connsiteY18" fmla="*/ 0 h 636743"/>
                  <a:gd name="connsiteX19" fmla="*/ 19050 w 850106"/>
                  <a:gd name="connsiteY19" fmla="*/ 14288 h 636743"/>
                  <a:gd name="connsiteX20" fmla="*/ 0 w 850106"/>
                  <a:gd name="connsiteY20" fmla="*/ 40482 h 636743"/>
                  <a:gd name="connsiteX21" fmla="*/ 45243 w 850106"/>
                  <a:gd name="connsiteY21" fmla="*/ 95250 h 636743"/>
                  <a:gd name="connsiteX22" fmla="*/ 152400 w 850106"/>
                  <a:gd name="connsiteY22" fmla="*/ 145257 h 636743"/>
                  <a:gd name="connsiteX0" fmla="*/ 152400 w 850106"/>
                  <a:gd name="connsiteY0" fmla="*/ 145257 h 630710"/>
                  <a:gd name="connsiteX1" fmla="*/ 290512 w 850106"/>
                  <a:gd name="connsiteY1" fmla="*/ 219075 h 630710"/>
                  <a:gd name="connsiteX2" fmla="*/ 357187 w 850106"/>
                  <a:gd name="connsiteY2" fmla="*/ 309563 h 630710"/>
                  <a:gd name="connsiteX3" fmla="*/ 414337 w 850106"/>
                  <a:gd name="connsiteY3" fmla="*/ 421482 h 630710"/>
                  <a:gd name="connsiteX4" fmla="*/ 431006 w 850106"/>
                  <a:gd name="connsiteY4" fmla="*/ 542925 h 630710"/>
                  <a:gd name="connsiteX5" fmla="*/ 431006 w 850106"/>
                  <a:gd name="connsiteY5" fmla="*/ 628650 h 630710"/>
                  <a:gd name="connsiteX6" fmla="*/ 448521 w 850106"/>
                  <a:gd name="connsiteY6" fmla="*/ 630710 h 630710"/>
                  <a:gd name="connsiteX7" fmla="*/ 516308 w 850106"/>
                  <a:gd name="connsiteY7" fmla="*/ 625523 h 630710"/>
                  <a:gd name="connsiteX8" fmla="*/ 511968 w 850106"/>
                  <a:gd name="connsiteY8" fmla="*/ 533400 h 630710"/>
                  <a:gd name="connsiteX9" fmla="*/ 526256 w 850106"/>
                  <a:gd name="connsiteY9" fmla="*/ 450057 h 630710"/>
                  <a:gd name="connsiteX10" fmla="*/ 559594 w 850106"/>
                  <a:gd name="connsiteY10" fmla="*/ 378619 h 630710"/>
                  <a:gd name="connsiteX11" fmla="*/ 588169 w 850106"/>
                  <a:gd name="connsiteY11" fmla="*/ 316707 h 630710"/>
                  <a:gd name="connsiteX12" fmla="*/ 628650 w 850106"/>
                  <a:gd name="connsiteY12" fmla="*/ 259557 h 630710"/>
                  <a:gd name="connsiteX13" fmla="*/ 683418 w 850106"/>
                  <a:gd name="connsiteY13" fmla="*/ 211932 h 630710"/>
                  <a:gd name="connsiteX14" fmla="*/ 731044 w 850106"/>
                  <a:gd name="connsiteY14" fmla="*/ 176213 h 630710"/>
                  <a:gd name="connsiteX15" fmla="*/ 750093 w 850106"/>
                  <a:gd name="connsiteY15" fmla="*/ 161925 h 630710"/>
                  <a:gd name="connsiteX16" fmla="*/ 804862 w 850106"/>
                  <a:gd name="connsiteY16" fmla="*/ 114300 h 630710"/>
                  <a:gd name="connsiteX17" fmla="*/ 847725 w 850106"/>
                  <a:gd name="connsiteY17" fmla="*/ 28575 h 630710"/>
                  <a:gd name="connsiteX18" fmla="*/ 850106 w 850106"/>
                  <a:gd name="connsiteY18" fmla="*/ 0 h 630710"/>
                  <a:gd name="connsiteX19" fmla="*/ 19050 w 850106"/>
                  <a:gd name="connsiteY19" fmla="*/ 14288 h 630710"/>
                  <a:gd name="connsiteX20" fmla="*/ 0 w 850106"/>
                  <a:gd name="connsiteY20" fmla="*/ 40482 h 630710"/>
                  <a:gd name="connsiteX21" fmla="*/ 45243 w 850106"/>
                  <a:gd name="connsiteY21" fmla="*/ 95250 h 630710"/>
                  <a:gd name="connsiteX22" fmla="*/ 152400 w 850106"/>
                  <a:gd name="connsiteY22" fmla="*/ 145257 h 6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106" h="630710">
                    <a:moveTo>
                      <a:pt x="152400" y="145257"/>
                    </a:moveTo>
                    <a:lnTo>
                      <a:pt x="290512" y="219075"/>
                    </a:lnTo>
                    <a:lnTo>
                      <a:pt x="357187" y="309563"/>
                    </a:lnTo>
                    <a:lnTo>
                      <a:pt x="414337" y="421482"/>
                    </a:lnTo>
                    <a:lnTo>
                      <a:pt x="431006" y="542925"/>
                    </a:lnTo>
                    <a:lnTo>
                      <a:pt x="431006" y="628650"/>
                    </a:lnTo>
                    <a:lnTo>
                      <a:pt x="448521" y="630710"/>
                    </a:lnTo>
                    <a:lnTo>
                      <a:pt x="516308" y="625523"/>
                    </a:lnTo>
                    <a:lnTo>
                      <a:pt x="511968" y="533400"/>
                    </a:lnTo>
                    <a:lnTo>
                      <a:pt x="526256" y="450057"/>
                    </a:lnTo>
                    <a:lnTo>
                      <a:pt x="559594" y="378619"/>
                    </a:lnTo>
                    <a:lnTo>
                      <a:pt x="588169" y="316707"/>
                    </a:lnTo>
                    <a:lnTo>
                      <a:pt x="628650" y="259557"/>
                    </a:lnTo>
                    <a:lnTo>
                      <a:pt x="683418" y="211932"/>
                    </a:lnTo>
                    <a:lnTo>
                      <a:pt x="731044" y="176213"/>
                    </a:lnTo>
                    <a:lnTo>
                      <a:pt x="750093" y="161925"/>
                    </a:lnTo>
                    <a:lnTo>
                      <a:pt x="804862" y="114300"/>
                    </a:lnTo>
                    <a:lnTo>
                      <a:pt x="847725" y="28575"/>
                    </a:lnTo>
                    <a:lnTo>
                      <a:pt x="850106" y="0"/>
                    </a:lnTo>
                    <a:lnTo>
                      <a:pt x="19050" y="14288"/>
                    </a:lnTo>
                    <a:lnTo>
                      <a:pt x="0" y="40482"/>
                    </a:lnTo>
                    <a:lnTo>
                      <a:pt x="45243" y="95250"/>
                    </a:lnTo>
                    <a:lnTo>
                      <a:pt x="152400" y="145257"/>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dirty="0" err="1">
                  <a:ln>
                    <a:noFill/>
                  </a:ln>
                  <a:solidFill>
                    <a:srgbClr val="FFFFFF"/>
                  </a:solidFill>
                  <a:effectLst/>
                  <a:uLnTx/>
                  <a:uFillTx/>
                  <a:latin typeface="Arial" charset="0"/>
                  <a:ea typeface="+mn-ea"/>
                  <a:cs typeface="+mn-cs"/>
                </a:endParaRPr>
              </a:p>
            </p:txBody>
          </p:sp>
          <p:pic>
            <p:nvPicPr>
              <p:cNvPr id="30" name="Picture 29">
                <a:extLst>
                  <a:ext uri="{FF2B5EF4-FFF2-40B4-BE49-F238E27FC236}">
                    <a16:creationId xmlns="" xmlns:a16="http://schemas.microsoft.com/office/drawing/2014/main" id="{8B2263D3-41E0-FF48-8110-E1D461910BD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31"/>
              <a:stretch/>
            </p:blipFill>
            <p:spPr>
              <a:xfrm rot="5400000">
                <a:off x="4743030" y="3046148"/>
                <a:ext cx="2686290" cy="2268000"/>
              </a:xfrm>
              <a:prstGeom prst="rect">
                <a:avLst/>
              </a:prstGeom>
            </p:spPr>
          </p:pic>
        </p:grpSp>
      </p:grpSp>
      <p:sp>
        <p:nvSpPr>
          <p:cNvPr id="31" name="Right Arrow 30"/>
          <p:cNvSpPr/>
          <p:nvPr/>
        </p:nvSpPr>
        <p:spPr bwMode="auto">
          <a:xfrm>
            <a:off x="4664997" y="2308873"/>
            <a:ext cx="468000" cy="360000"/>
          </a:xfrm>
          <a:prstGeom prst="righ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dirty="0" err="1">
              <a:ln>
                <a:noFill/>
              </a:ln>
              <a:solidFill>
                <a:srgbClr val="FFFFFF"/>
              </a:solidFill>
              <a:effectLst/>
              <a:uLnTx/>
              <a:uFillTx/>
              <a:latin typeface="Arial" charset="0"/>
              <a:ea typeface="+mn-ea"/>
              <a:cs typeface="+mn-cs"/>
            </a:endParaRPr>
          </a:p>
        </p:txBody>
      </p:sp>
      <p:sp>
        <p:nvSpPr>
          <p:cNvPr id="32" name="Right Arrow 31"/>
          <p:cNvSpPr/>
          <p:nvPr/>
        </p:nvSpPr>
        <p:spPr bwMode="auto">
          <a:xfrm>
            <a:off x="6881039" y="2308873"/>
            <a:ext cx="468000" cy="360000"/>
          </a:xfrm>
          <a:prstGeom prst="righ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dirty="0" err="1">
              <a:ln>
                <a:noFill/>
              </a:ln>
              <a:solidFill>
                <a:srgbClr val="FFFFFF"/>
              </a:solidFill>
              <a:effectLst/>
              <a:uLnTx/>
              <a:uFillTx/>
              <a:latin typeface="Arial" charset="0"/>
              <a:ea typeface="+mn-ea"/>
              <a:cs typeface="+mn-cs"/>
            </a:endParaRPr>
          </a:p>
        </p:txBody>
      </p:sp>
      <p:sp>
        <p:nvSpPr>
          <p:cNvPr id="33" name="TextBox 32"/>
          <p:cNvSpPr txBox="1"/>
          <p:nvPr/>
        </p:nvSpPr>
        <p:spPr>
          <a:xfrm>
            <a:off x="1710538" y="1213769"/>
            <a:ext cx="146867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Arial"/>
                <a:ea typeface="+mn-ea"/>
                <a:cs typeface="+mn-cs"/>
              </a:rPr>
              <a:t>Diabetes</a:t>
            </a:r>
          </a:p>
        </p:txBody>
      </p:sp>
      <p:sp>
        <p:nvSpPr>
          <p:cNvPr id="34" name="TextBox 33"/>
          <p:cNvSpPr txBox="1"/>
          <p:nvPr/>
        </p:nvSpPr>
        <p:spPr>
          <a:xfrm>
            <a:off x="8455652" y="1213769"/>
            <a:ext cx="203132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000000"/>
                </a:solidFill>
                <a:effectLst/>
                <a:uLnTx/>
                <a:uFillTx/>
                <a:latin typeface="Arial"/>
                <a:ea typeface="+mn-ea"/>
                <a:cs typeface="+mn-cs"/>
              </a:rPr>
              <a:t>Nondiabetes</a:t>
            </a:r>
            <a:endParaRPr kumimoji="0" lang="en-GB" sz="2400" b="1" i="0" u="none" strike="noStrike" kern="1200" cap="none" spc="0" normalizeH="0" baseline="0" noProof="0" dirty="0">
              <a:ln>
                <a:noFill/>
              </a:ln>
              <a:solidFill>
                <a:srgbClr val="000000"/>
              </a:solidFill>
              <a:effectLst/>
              <a:uLnTx/>
              <a:uFillTx/>
              <a:latin typeface="Arial"/>
              <a:ea typeface="+mn-ea"/>
              <a:cs typeface="+mn-cs"/>
            </a:endParaRPr>
          </a:p>
        </p:txBody>
      </p:sp>
      <p:sp>
        <p:nvSpPr>
          <p:cNvPr id="35" name="TextBox 34"/>
          <p:cNvSpPr txBox="1"/>
          <p:nvPr/>
        </p:nvSpPr>
        <p:spPr>
          <a:xfrm>
            <a:off x="7005271" y="5444674"/>
            <a:ext cx="4932000" cy="720000"/>
          </a:xfrm>
          <a:prstGeom prst="roundRect">
            <a:avLst/>
          </a:prstGeom>
          <a:solidFill>
            <a:schemeClr val="accent6"/>
          </a:solidFill>
          <a:ln>
            <a:solidFill>
              <a:schemeClr val="accent6"/>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b="1" dirty="0">
                <a:solidFill>
                  <a:srgbClr val="FFFFFF"/>
                </a:solidFill>
                <a:latin typeface="Arial"/>
              </a:rPr>
              <a:t>Autosomal dominant polycystic</a:t>
            </a:r>
            <a:endParaRPr lang="en-GB" b="1" baseline="30000" dirty="0">
              <a:solidFill>
                <a:srgbClr val="FFFFFF"/>
              </a:solidFill>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b="1" dirty="0">
                <a:solidFill>
                  <a:srgbClr val="FFFFFF"/>
                </a:solidFill>
                <a:latin typeface="Arial"/>
              </a:rPr>
              <a:t>kidney disease</a:t>
            </a:r>
            <a:r>
              <a:rPr lang="en-GB" b="1" baseline="30000" dirty="0">
                <a:solidFill>
                  <a:srgbClr val="FFFFFF"/>
                </a:solidFill>
                <a:latin typeface="Arial"/>
              </a:rPr>
              <a:t>1</a:t>
            </a:r>
          </a:p>
        </p:txBody>
      </p:sp>
    </p:spTree>
    <p:extLst>
      <p:ext uri="{BB962C8B-B14F-4D97-AF65-F5344CB8AC3E}">
        <p14:creationId xmlns:p14="http://schemas.microsoft.com/office/powerpoint/2010/main" val="27105474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31"/>
                                        </p:tgtEl>
                                      </p:cBhvr>
                                      <p:by x="150000" y="150000"/>
                                    </p:animScale>
                                  </p:childTnLst>
                                </p:cTn>
                              </p:par>
                              <p:par>
                                <p:cTn id="7" presetID="6" presetClass="emph" presetSubtype="0" fill="hold" grpId="0" nodeType="withEffect">
                                  <p:stCondLst>
                                    <p:cond delay="0"/>
                                  </p:stCondLst>
                                  <p:childTnLst>
                                    <p:animScale>
                                      <p:cBhvr>
                                        <p:cTn id="8" dur="2000" fill="hold"/>
                                        <p:tgtEl>
                                          <p:spTgt spid="32"/>
                                        </p:tgtEl>
                                      </p:cBhvr>
                                      <p:by x="50000" y="50000"/>
                                    </p:animScale>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fade">
                                      <p:cBhvr>
                                        <p:cTn id="4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1" grpId="0" animBg="1"/>
      <p:bldP spid="32" grpId="0" animBg="1"/>
      <p:bldP spid="33" grpId="0"/>
      <p:bldP spid="34" grpId="0"/>
      <p:bldP spid="3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Kidney </a:t>
            </a:r>
            <a:r>
              <a:rPr lang="en-GB" dirty="0" err="1"/>
              <a:t>hyperfiltration</a:t>
            </a:r>
            <a:r>
              <a:rPr lang="en-GB" dirty="0"/>
              <a:t> drives eGFR decline and increases the risk </a:t>
            </a:r>
            <a:br>
              <a:rPr lang="en-GB" dirty="0"/>
            </a:br>
            <a:r>
              <a:rPr lang="en-GB" dirty="0"/>
              <a:t>of proteinuria</a:t>
            </a:r>
          </a:p>
        </p:txBody>
      </p:sp>
      <p:sp>
        <p:nvSpPr>
          <p:cNvPr id="3" name="Slide Number Placeholder 2"/>
          <p:cNvSpPr>
            <a:spLocks noGrp="1"/>
          </p:cNvSpPr>
          <p:nvPr>
            <p:ph type="sldNum" sz="quarter" idx="12"/>
          </p:nvPr>
        </p:nvSpPr>
        <p:spPr/>
        <p:txBody>
          <a:bodyPr/>
          <a:lstStyle/>
          <a:p>
            <a:fld id="{CC7432E5-F8E0-41AE-9A6B-AD730338B005}" type="slidenum">
              <a:rPr lang="en-US" smtClean="0"/>
              <a:pPr/>
              <a:t>74</a:t>
            </a:fld>
            <a:endParaRPr lang="en-US" dirty="0"/>
          </a:p>
        </p:txBody>
      </p:sp>
      <p:sp>
        <p:nvSpPr>
          <p:cNvPr id="4" name="Text Placeholder 3"/>
          <p:cNvSpPr>
            <a:spLocks noGrp="1"/>
          </p:cNvSpPr>
          <p:nvPr>
            <p:ph type="body" sz="quarter" idx="13"/>
          </p:nvPr>
        </p:nvSpPr>
        <p:spPr/>
        <p:txBody>
          <a:bodyPr/>
          <a:lstStyle/>
          <a:p>
            <a:r>
              <a:rPr lang="en-US" dirty="0"/>
              <a:t/>
            </a:r>
            <a:br>
              <a:rPr lang="en-US" dirty="0"/>
            </a:br>
            <a:r>
              <a:rPr lang="en-US" dirty="0"/>
              <a:t>CI = confidence interval; eGFR = estimated glomerular filtration rate; KHF = kidney </a:t>
            </a:r>
            <a:r>
              <a:rPr lang="en-US" dirty="0" err="1"/>
              <a:t>hyperfiltration</a:t>
            </a:r>
            <a:r>
              <a:rPr lang="en-US" dirty="0"/>
              <a:t>.</a:t>
            </a:r>
          </a:p>
          <a:p>
            <a:r>
              <a:rPr lang="en-US" dirty="0"/>
              <a:t>1. Park M et al. </a:t>
            </a:r>
            <a:r>
              <a:rPr lang="en-US" i="1" dirty="0"/>
              <a:t>J Am </a:t>
            </a:r>
            <a:r>
              <a:rPr lang="en-US" i="1" dirty="0" err="1"/>
              <a:t>Soc</a:t>
            </a:r>
            <a:r>
              <a:rPr lang="en-US" i="1" dirty="0"/>
              <a:t> </a:t>
            </a:r>
            <a:r>
              <a:rPr lang="en-US" i="1" dirty="0" err="1"/>
              <a:t>Nephrol</a:t>
            </a:r>
            <a:r>
              <a:rPr lang="en-US" i="1" dirty="0"/>
              <a:t>.</a:t>
            </a:r>
            <a:r>
              <a:rPr lang="en-US" dirty="0"/>
              <a:t> 2015;26:1426–1433; 2. Lee SM et al. </a:t>
            </a:r>
            <a:r>
              <a:rPr lang="en-US" i="1" dirty="0" err="1"/>
              <a:t>PLoS</a:t>
            </a:r>
            <a:r>
              <a:rPr lang="en-US" i="1" dirty="0"/>
              <a:t> One. </a:t>
            </a:r>
            <a:r>
              <a:rPr lang="en-US" dirty="0"/>
              <a:t>2018;13:e0195784.</a:t>
            </a:r>
          </a:p>
        </p:txBody>
      </p:sp>
      <p:sp>
        <p:nvSpPr>
          <p:cNvPr id="6" name="TextBox 5"/>
          <p:cNvSpPr txBox="1"/>
          <p:nvPr/>
        </p:nvSpPr>
        <p:spPr>
          <a:xfrm>
            <a:off x="8315215" y="1456886"/>
            <a:ext cx="1080000" cy="492443"/>
          </a:xfrm>
          <a:prstGeom prst="rect">
            <a:avLst/>
          </a:prstGeom>
          <a:noFill/>
        </p:spPr>
        <p:txBody>
          <a:bodyPr wrap="none" lIns="0" tIns="0" rIns="0" bIns="0" rtlCol="0">
            <a:noAutofit/>
          </a:bodyPr>
          <a:lstStyle/>
          <a:p>
            <a:pPr algn="ctr"/>
            <a:r>
              <a:rPr lang="en-US" sz="1600" b="1" dirty="0">
                <a:solidFill>
                  <a:srgbClr val="000000"/>
                </a:solidFill>
                <a:latin typeface="Arial" panose="020B0604020202020204" pitchFamily="34" charset="0"/>
                <a:cs typeface="Arial" panose="020B0604020202020204" pitchFamily="34" charset="0"/>
              </a:rPr>
              <a:t>Risk of incident proteinuria in the general</a:t>
            </a:r>
            <a:br>
              <a:rPr lang="en-US" sz="1600" b="1" dirty="0">
                <a:solidFill>
                  <a:srgbClr val="000000"/>
                </a:solidFill>
                <a:latin typeface="Arial" panose="020B0604020202020204" pitchFamily="34" charset="0"/>
                <a:cs typeface="Arial" panose="020B0604020202020204" pitchFamily="34" charset="0"/>
              </a:rPr>
            </a:br>
            <a:r>
              <a:rPr lang="en-US" sz="1600" b="1" dirty="0">
                <a:solidFill>
                  <a:srgbClr val="000000"/>
                </a:solidFill>
                <a:latin typeface="Arial" panose="020B0604020202020204" pitchFamily="34" charset="0"/>
                <a:cs typeface="Arial" panose="020B0604020202020204" pitchFamily="34" charset="0"/>
              </a:rPr>
              <a:t>population, according to kidney hyperfiltration</a:t>
            </a:r>
            <a:r>
              <a:rPr lang="en-US" sz="1600" b="1" baseline="30000" dirty="0">
                <a:solidFill>
                  <a:srgbClr val="000000"/>
                </a:solidFill>
                <a:latin typeface="Arial" panose="020B0604020202020204" pitchFamily="34" charset="0"/>
                <a:cs typeface="Arial" panose="020B0604020202020204" pitchFamily="34" charset="0"/>
              </a:rPr>
              <a:t>2</a:t>
            </a:r>
            <a:endParaRPr lang="en-US" sz="1600" b="1" dirty="0">
              <a:solidFill>
                <a:srgbClr val="000000"/>
              </a:solidFill>
              <a:latin typeface="Arial" panose="020B0604020202020204" pitchFamily="34" charset="0"/>
              <a:cs typeface="Arial" panose="020B0604020202020204" pitchFamily="34" charset="0"/>
            </a:endParaRPr>
          </a:p>
        </p:txBody>
      </p:sp>
      <p:cxnSp>
        <p:nvCxnSpPr>
          <p:cNvPr id="7" name="Straight Connector 6"/>
          <p:cNvCxnSpPr/>
          <p:nvPr/>
        </p:nvCxnSpPr>
        <p:spPr bwMode="auto">
          <a:xfrm>
            <a:off x="7073153" y="2048087"/>
            <a:ext cx="0" cy="356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grpSp>
        <p:nvGrpSpPr>
          <p:cNvPr id="8" name="Group 7"/>
          <p:cNvGrpSpPr/>
          <p:nvPr/>
        </p:nvGrpSpPr>
        <p:grpSpPr>
          <a:xfrm>
            <a:off x="8660723" y="2052645"/>
            <a:ext cx="2350706" cy="408441"/>
            <a:chOff x="8672004" y="2181071"/>
            <a:chExt cx="2350708" cy="409134"/>
          </a:xfrm>
        </p:grpSpPr>
        <p:grpSp>
          <p:nvGrpSpPr>
            <p:cNvPr id="9" name="Group 8"/>
            <p:cNvGrpSpPr/>
            <p:nvPr/>
          </p:nvGrpSpPr>
          <p:grpSpPr>
            <a:xfrm>
              <a:off x="8672004" y="2181071"/>
              <a:ext cx="2137508" cy="184979"/>
              <a:chOff x="8672004" y="2181071"/>
              <a:chExt cx="2137508" cy="184979"/>
            </a:xfrm>
          </p:grpSpPr>
          <p:sp>
            <p:nvSpPr>
              <p:cNvPr id="13" name="TextBox 12"/>
              <p:cNvSpPr txBox="1"/>
              <p:nvPr/>
            </p:nvSpPr>
            <p:spPr>
              <a:xfrm>
                <a:off x="9052620" y="2181071"/>
                <a:ext cx="1756892" cy="184979"/>
              </a:xfrm>
              <a:prstGeom prst="rect">
                <a:avLst/>
              </a:prstGeom>
              <a:noFill/>
            </p:spPr>
            <p:txBody>
              <a:bodyPr wrap="none" lIns="0" tIns="0" rIns="0" bIns="0" rtlCol="0" anchor="ctr">
                <a:spAutoFit/>
              </a:bodyPr>
              <a:lstStyle/>
              <a:p>
                <a:r>
                  <a:rPr lang="en-US" sz="1200" dirty="0">
                    <a:solidFill>
                      <a:srgbClr val="000000"/>
                    </a:solidFill>
                    <a:latin typeface="Arial" panose="020B0604020202020204" pitchFamily="34" charset="0"/>
                    <a:cs typeface="Arial" panose="020B0604020202020204" pitchFamily="34" charset="0"/>
                  </a:rPr>
                  <a:t>With kidney hyperfiltration</a:t>
                </a:r>
              </a:p>
            </p:txBody>
          </p:sp>
          <p:cxnSp>
            <p:nvCxnSpPr>
              <p:cNvPr id="14" name="Straight Connector 13"/>
              <p:cNvCxnSpPr/>
              <p:nvPr/>
            </p:nvCxnSpPr>
            <p:spPr bwMode="auto">
              <a:xfrm flipH="1" flipV="1">
                <a:off x="8672004" y="2273560"/>
                <a:ext cx="288000" cy="1"/>
              </a:xfrm>
              <a:prstGeom prst="line">
                <a:avLst/>
              </a:prstGeom>
              <a:solidFill>
                <a:schemeClr val="accent1"/>
              </a:solidFill>
              <a:ln w="19050" cap="flat" cmpd="sng" algn="ctr">
                <a:solidFill>
                  <a:schemeClr val="accent1"/>
                </a:solidFill>
                <a:prstDash val="solid"/>
                <a:miter lim="800000"/>
                <a:headEnd type="none" w="med" len="med"/>
                <a:tailEnd type="none" w="med" len="med"/>
              </a:ln>
              <a:effectLst/>
            </p:spPr>
          </p:cxnSp>
        </p:grpSp>
        <p:grpSp>
          <p:nvGrpSpPr>
            <p:cNvPr id="10" name="Group 9"/>
            <p:cNvGrpSpPr/>
            <p:nvPr/>
          </p:nvGrpSpPr>
          <p:grpSpPr>
            <a:xfrm>
              <a:off x="8672004" y="2405226"/>
              <a:ext cx="2350708" cy="184979"/>
              <a:chOff x="8672004" y="2379348"/>
              <a:chExt cx="2350708" cy="184979"/>
            </a:xfrm>
          </p:grpSpPr>
          <p:sp>
            <p:nvSpPr>
              <p:cNvPr id="11" name="TextBox 10"/>
              <p:cNvSpPr txBox="1"/>
              <p:nvPr/>
            </p:nvSpPr>
            <p:spPr>
              <a:xfrm>
                <a:off x="9052620" y="2379348"/>
                <a:ext cx="1970092" cy="184979"/>
              </a:xfrm>
              <a:prstGeom prst="rect">
                <a:avLst/>
              </a:prstGeom>
              <a:noFill/>
            </p:spPr>
            <p:txBody>
              <a:bodyPr wrap="none" lIns="0" tIns="0" rIns="0" bIns="0" rtlCol="0" anchor="ctr">
                <a:spAutoFit/>
              </a:bodyPr>
              <a:lstStyle/>
              <a:p>
                <a:r>
                  <a:rPr lang="en-US" sz="1200" dirty="0">
                    <a:solidFill>
                      <a:srgbClr val="000000"/>
                    </a:solidFill>
                    <a:latin typeface="Arial" panose="020B0604020202020204" pitchFamily="34" charset="0"/>
                    <a:cs typeface="Arial" panose="020B0604020202020204" pitchFamily="34" charset="0"/>
                  </a:rPr>
                  <a:t>Without kidney hyperfiltration</a:t>
                </a:r>
              </a:p>
            </p:txBody>
          </p:sp>
          <p:cxnSp>
            <p:nvCxnSpPr>
              <p:cNvPr id="12" name="Straight Connector 11"/>
              <p:cNvCxnSpPr/>
              <p:nvPr/>
            </p:nvCxnSpPr>
            <p:spPr bwMode="auto">
              <a:xfrm flipH="1" flipV="1">
                <a:off x="8672004" y="2471837"/>
                <a:ext cx="288000" cy="1"/>
              </a:xfrm>
              <a:prstGeom prst="line">
                <a:avLst/>
              </a:prstGeom>
              <a:solidFill>
                <a:schemeClr val="accent1"/>
              </a:solidFill>
              <a:ln w="19050" cap="flat" cmpd="sng" algn="ctr">
                <a:solidFill>
                  <a:schemeClr val="accent2"/>
                </a:solidFill>
                <a:prstDash val="solid"/>
                <a:miter lim="800000"/>
                <a:headEnd type="none" w="med" len="med"/>
                <a:tailEnd type="none" w="med" len="med"/>
              </a:ln>
              <a:effectLst/>
            </p:spPr>
          </p:cxnSp>
        </p:grpSp>
      </p:grpSp>
      <p:sp>
        <p:nvSpPr>
          <p:cNvPr id="15" name="TextBox 14"/>
          <p:cNvSpPr txBox="1"/>
          <p:nvPr/>
        </p:nvSpPr>
        <p:spPr>
          <a:xfrm rot="16200000">
            <a:off x="4790054" y="3722365"/>
            <a:ext cx="3270126" cy="215444"/>
          </a:xfrm>
          <a:prstGeom prst="rect">
            <a:avLst/>
          </a:prstGeom>
          <a:noFill/>
        </p:spPr>
        <p:txBody>
          <a:bodyPr wrap="none" lIns="0" tIns="0" rIns="0" bIns="0" rtlCol="0" anchor="b">
            <a:spAutoFit/>
          </a:bodyPr>
          <a:lstStyle/>
          <a:p>
            <a:pPr algn="ctr"/>
            <a:r>
              <a:rPr lang="en-US" sz="1400" b="1" dirty="0">
                <a:solidFill>
                  <a:srgbClr val="000000"/>
                </a:solidFill>
                <a:latin typeface="Arial" panose="020B0604020202020204" pitchFamily="34" charset="0"/>
                <a:cs typeface="Arial" panose="020B0604020202020204" pitchFamily="34" charset="0"/>
              </a:rPr>
              <a:t>Cumulative risk of incident proteinuria</a:t>
            </a:r>
          </a:p>
        </p:txBody>
      </p:sp>
      <p:cxnSp>
        <p:nvCxnSpPr>
          <p:cNvPr id="16" name="Straight Connector 15"/>
          <p:cNvCxnSpPr/>
          <p:nvPr/>
        </p:nvCxnSpPr>
        <p:spPr bwMode="auto">
          <a:xfrm rot="5400000">
            <a:off x="7046153" y="5435570"/>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17" name="TextBox 16"/>
          <p:cNvSpPr txBox="1"/>
          <p:nvPr/>
        </p:nvSpPr>
        <p:spPr>
          <a:xfrm>
            <a:off x="6674973" y="5370231"/>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0.00</a:t>
            </a:r>
          </a:p>
        </p:txBody>
      </p:sp>
      <p:cxnSp>
        <p:nvCxnSpPr>
          <p:cNvPr id="18" name="Straight Connector 17"/>
          <p:cNvCxnSpPr/>
          <p:nvPr/>
        </p:nvCxnSpPr>
        <p:spPr bwMode="auto">
          <a:xfrm rot="5400000">
            <a:off x="7046153" y="4867270"/>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19" name="TextBox 18"/>
          <p:cNvSpPr txBox="1"/>
          <p:nvPr/>
        </p:nvSpPr>
        <p:spPr>
          <a:xfrm>
            <a:off x="6674973" y="4801932"/>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0.01</a:t>
            </a:r>
          </a:p>
        </p:txBody>
      </p:sp>
      <p:cxnSp>
        <p:nvCxnSpPr>
          <p:cNvPr id="20" name="Straight Connector 19"/>
          <p:cNvCxnSpPr/>
          <p:nvPr/>
        </p:nvCxnSpPr>
        <p:spPr bwMode="auto">
          <a:xfrm rot="5400000">
            <a:off x="7046153" y="4298973"/>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21" name="TextBox 20"/>
          <p:cNvSpPr txBox="1"/>
          <p:nvPr/>
        </p:nvSpPr>
        <p:spPr>
          <a:xfrm>
            <a:off x="6674973" y="4233636"/>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0.02</a:t>
            </a:r>
          </a:p>
        </p:txBody>
      </p:sp>
      <p:cxnSp>
        <p:nvCxnSpPr>
          <p:cNvPr id="22" name="Straight Connector 21"/>
          <p:cNvCxnSpPr/>
          <p:nvPr/>
        </p:nvCxnSpPr>
        <p:spPr bwMode="auto">
          <a:xfrm rot="5400000">
            <a:off x="7046153" y="3730676"/>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23" name="TextBox 22"/>
          <p:cNvSpPr txBox="1"/>
          <p:nvPr/>
        </p:nvSpPr>
        <p:spPr>
          <a:xfrm>
            <a:off x="6674973" y="3665340"/>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0.03</a:t>
            </a:r>
          </a:p>
        </p:txBody>
      </p:sp>
      <p:cxnSp>
        <p:nvCxnSpPr>
          <p:cNvPr id="24" name="Straight Connector 23"/>
          <p:cNvCxnSpPr/>
          <p:nvPr/>
        </p:nvCxnSpPr>
        <p:spPr bwMode="auto">
          <a:xfrm rot="5400000">
            <a:off x="7046153" y="3162379"/>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25" name="TextBox 24"/>
          <p:cNvSpPr txBox="1"/>
          <p:nvPr/>
        </p:nvSpPr>
        <p:spPr>
          <a:xfrm>
            <a:off x="6674973" y="3097044"/>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0.04</a:t>
            </a:r>
          </a:p>
        </p:txBody>
      </p:sp>
      <p:cxnSp>
        <p:nvCxnSpPr>
          <p:cNvPr id="26" name="Straight Connector 25"/>
          <p:cNvCxnSpPr/>
          <p:nvPr/>
        </p:nvCxnSpPr>
        <p:spPr bwMode="auto">
          <a:xfrm rot="5400000">
            <a:off x="7046153" y="2594082"/>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27" name="TextBox 26"/>
          <p:cNvSpPr txBox="1"/>
          <p:nvPr/>
        </p:nvSpPr>
        <p:spPr>
          <a:xfrm>
            <a:off x="6674973" y="2528748"/>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0.05</a:t>
            </a:r>
          </a:p>
        </p:txBody>
      </p:sp>
      <p:cxnSp>
        <p:nvCxnSpPr>
          <p:cNvPr id="28" name="Straight Connector 27"/>
          <p:cNvCxnSpPr/>
          <p:nvPr/>
        </p:nvCxnSpPr>
        <p:spPr bwMode="auto">
          <a:xfrm rot="5400000">
            <a:off x="7046153" y="2025785"/>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29" name="TextBox 28"/>
          <p:cNvSpPr txBox="1"/>
          <p:nvPr/>
        </p:nvSpPr>
        <p:spPr>
          <a:xfrm>
            <a:off x="6674973" y="1960452"/>
            <a:ext cx="298159" cy="184666"/>
          </a:xfrm>
          <a:prstGeom prst="rect">
            <a:avLst/>
          </a:prstGeom>
          <a:noFill/>
        </p:spPr>
        <p:txBody>
          <a:bodyPr wrap="none" lIns="0" tIns="0" rIns="0" bIns="0" rtlCol="0" anchor="ctr">
            <a:spAutoFit/>
          </a:bodyPr>
          <a:lstStyle/>
          <a:p>
            <a:pPr algn="r"/>
            <a:r>
              <a:rPr lang="en-US" sz="1200" dirty="0">
                <a:solidFill>
                  <a:srgbClr val="000000"/>
                </a:solidFill>
                <a:latin typeface="Arial" panose="020B0604020202020204" pitchFamily="34" charset="0"/>
                <a:cs typeface="Arial" panose="020B0604020202020204" pitchFamily="34" charset="0"/>
              </a:rPr>
              <a:t>0.06</a:t>
            </a:r>
          </a:p>
        </p:txBody>
      </p:sp>
      <p:sp>
        <p:nvSpPr>
          <p:cNvPr id="30" name="TextBox 29"/>
          <p:cNvSpPr txBox="1"/>
          <p:nvPr/>
        </p:nvSpPr>
        <p:spPr>
          <a:xfrm>
            <a:off x="7134136" y="5685214"/>
            <a:ext cx="169200"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0</a:t>
            </a:r>
          </a:p>
        </p:txBody>
      </p:sp>
      <p:sp>
        <p:nvSpPr>
          <p:cNvPr id="31" name="TextBox 30"/>
          <p:cNvSpPr txBox="1"/>
          <p:nvPr/>
        </p:nvSpPr>
        <p:spPr>
          <a:xfrm>
            <a:off x="7648136"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10</a:t>
            </a:r>
          </a:p>
        </p:txBody>
      </p:sp>
      <p:sp>
        <p:nvSpPr>
          <p:cNvPr id="32" name="TextBox 31"/>
          <p:cNvSpPr txBox="1"/>
          <p:nvPr/>
        </p:nvSpPr>
        <p:spPr>
          <a:xfrm>
            <a:off x="8163220"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20</a:t>
            </a:r>
          </a:p>
        </p:txBody>
      </p:sp>
      <p:sp>
        <p:nvSpPr>
          <p:cNvPr id="33" name="TextBox 32"/>
          <p:cNvSpPr txBox="1"/>
          <p:nvPr/>
        </p:nvSpPr>
        <p:spPr>
          <a:xfrm>
            <a:off x="8678300"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30</a:t>
            </a:r>
          </a:p>
        </p:txBody>
      </p:sp>
      <p:sp>
        <p:nvSpPr>
          <p:cNvPr id="34" name="TextBox 33"/>
          <p:cNvSpPr txBox="1"/>
          <p:nvPr/>
        </p:nvSpPr>
        <p:spPr>
          <a:xfrm>
            <a:off x="9193384"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40</a:t>
            </a:r>
          </a:p>
        </p:txBody>
      </p:sp>
      <p:sp>
        <p:nvSpPr>
          <p:cNvPr id="35" name="TextBox 34"/>
          <p:cNvSpPr txBox="1"/>
          <p:nvPr/>
        </p:nvSpPr>
        <p:spPr>
          <a:xfrm>
            <a:off x="9708468"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50</a:t>
            </a:r>
          </a:p>
        </p:txBody>
      </p:sp>
      <p:sp>
        <p:nvSpPr>
          <p:cNvPr id="36" name="TextBox 35"/>
          <p:cNvSpPr txBox="1"/>
          <p:nvPr/>
        </p:nvSpPr>
        <p:spPr>
          <a:xfrm>
            <a:off x="10223552"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60</a:t>
            </a:r>
          </a:p>
        </p:txBody>
      </p:sp>
      <p:sp>
        <p:nvSpPr>
          <p:cNvPr id="37" name="TextBox 36"/>
          <p:cNvSpPr txBox="1"/>
          <p:nvPr/>
        </p:nvSpPr>
        <p:spPr>
          <a:xfrm>
            <a:off x="10738632" y="5685214"/>
            <a:ext cx="170285" cy="184666"/>
          </a:xfrm>
          <a:prstGeom prst="rect">
            <a:avLst/>
          </a:prstGeom>
          <a:noFill/>
        </p:spPr>
        <p:txBody>
          <a:bodyPr wrap="none" lIns="0" tIns="0" rIns="0" bIns="0" rtlCol="0">
            <a:noAutofit/>
          </a:bodyPr>
          <a:lstStyle/>
          <a:p>
            <a:pPr algn="ctr"/>
            <a:r>
              <a:rPr lang="en-US" sz="1200" dirty="0">
                <a:solidFill>
                  <a:srgbClr val="000000"/>
                </a:solidFill>
                <a:latin typeface="Arial" panose="020B0604020202020204" pitchFamily="34" charset="0"/>
                <a:cs typeface="Arial" panose="020B0604020202020204" pitchFamily="34" charset="0"/>
              </a:rPr>
              <a:t>70</a:t>
            </a:r>
          </a:p>
        </p:txBody>
      </p:sp>
      <p:sp>
        <p:nvSpPr>
          <p:cNvPr id="38" name="TextBox 37"/>
          <p:cNvSpPr txBox="1"/>
          <p:nvPr/>
        </p:nvSpPr>
        <p:spPr>
          <a:xfrm>
            <a:off x="7452255" y="5948473"/>
            <a:ext cx="3137013" cy="215444"/>
          </a:xfrm>
          <a:prstGeom prst="rect">
            <a:avLst/>
          </a:prstGeom>
          <a:noFill/>
        </p:spPr>
        <p:txBody>
          <a:bodyPr wrap="none" lIns="0" tIns="0" rIns="0" bIns="0" rtlCol="0">
            <a:spAutoFit/>
          </a:bodyPr>
          <a:lstStyle/>
          <a:p>
            <a:r>
              <a:rPr lang="en-US" sz="1400" b="1" dirty="0">
                <a:solidFill>
                  <a:srgbClr val="000000"/>
                </a:solidFill>
                <a:latin typeface="Arial" panose="020B0604020202020204" pitchFamily="34" charset="0"/>
                <a:cs typeface="Arial" panose="020B0604020202020204" pitchFamily="34" charset="0"/>
              </a:rPr>
              <a:t>Time after health screening (months)</a:t>
            </a:r>
          </a:p>
        </p:txBody>
      </p:sp>
      <p:cxnSp>
        <p:nvCxnSpPr>
          <p:cNvPr id="39" name="Straight Connector 38"/>
          <p:cNvCxnSpPr/>
          <p:nvPr/>
        </p:nvCxnSpPr>
        <p:spPr bwMode="auto">
          <a:xfrm>
            <a:off x="7073153" y="5607517"/>
            <a:ext cx="3895200" cy="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0" name="Straight Connector 39"/>
          <p:cNvCxnSpPr/>
          <p:nvPr/>
        </p:nvCxnSpPr>
        <p:spPr bwMode="auto">
          <a:xfrm>
            <a:off x="721793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1" name="Straight Connector 40"/>
          <p:cNvCxnSpPr/>
          <p:nvPr/>
        </p:nvCxnSpPr>
        <p:spPr bwMode="auto">
          <a:xfrm>
            <a:off x="773305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2" name="Straight Connector 41"/>
          <p:cNvCxnSpPr/>
          <p:nvPr/>
        </p:nvCxnSpPr>
        <p:spPr bwMode="auto">
          <a:xfrm>
            <a:off x="824817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3" name="Straight Connector 42"/>
          <p:cNvCxnSpPr/>
          <p:nvPr/>
        </p:nvCxnSpPr>
        <p:spPr bwMode="auto">
          <a:xfrm>
            <a:off x="876329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4" name="Straight Connector 43"/>
          <p:cNvCxnSpPr/>
          <p:nvPr/>
        </p:nvCxnSpPr>
        <p:spPr bwMode="auto">
          <a:xfrm>
            <a:off x="927841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5" name="Straight Connector 44"/>
          <p:cNvCxnSpPr/>
          <p:nvPr/>
        </p:nvCxnSpPr>
        <p:spPr bwMode="auto">
          <a:xfrm>
            <a:off x="979353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6" name="Straight Connector 45"/>
          <p:cNvCxnSpPr/>
          <p:nvPr/>
        </p:nvCxnSpPr>
        <p:spPr bwMode="auto">
          <a:xfrm>
            <a:off x="10308653"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cxnSp>
        <p:nvCxnSpPr>
          <p:cNvPr id="47" name="Straight Connector 46"/>
          <p:cNvCxnSpPr/>
          <p:nvPr/>
        </p:nvCxnSpPr>
        <p:spPr bwMode="auto">
          <a:xfrm>
            <a:off x="10823775" y="5607517"/>
            <a:ext cx="0" cy="54000"/>
          </a:xfrm>
          <a:prstGeom prst="line">
            <a:avLst/>
          </a:prstGeom>
          <a:solidFill>
            <a:schemeClr val="accent1"/>
          </a:solidFill>
          <a:ln w="12700" cap="flat" cmpd="sng" algn="ctr">
            <a:solidFill>
              <a:srgbClr val="000000"/>
            </a:solidFill>
            <a:prstDash val="solid"/>
            <a:miter lim="800000"/>
            <a:headEnd type="none" w="med" len="med"/>
            <a:tailEnd type="none" w="med" len="med"/>
          </a:ln>
          <a:effectLst/>
        </p:spPr>
      </p:cxnSp>
      <p:sp>
        <p:nvSpPr>
          <p:cNvPr id="48" name="Freeform 5"/>
          <p:cNvSpPr>
            <a:spLocks/>
          </p:cNvSpPr>
          <p:nvPr/>
        </p:nvSpPr>
        <p:spPr bwMode="auto">
          <a:xfrm>
            <a:off x="7221073" y="2770865"/>
            <a:ext cx="3686179" cy="2690400"/>
          </a:xfrm>
          <a:custGeom>
            <a:avLst/>
            <a:gdLst>
              <a:gd name="T0" fmla="*/ 0 w 1201"/>
              <a:gd name="T1" fmla="*/ 852 h 852"/>
              <a:gd name="T2" fmla="*/ 81 w 1201"/>
              <a:gd name="T3" fmla="*/ 852 h 852"/>
              <a:gd name="T4" fmla="*/ 189 w 1201"/>
              <a:gd name="T5" fmla="*/ 804 h 852"/>
              <a:gd name="T6" fmla="*/ 237 w 1201"/>
              <a:gd name="T7" fmla="*/ 746 h 852"/>
              <a:gd name="T8" fmla="*/ 341 w 1201"/>
              <a:gd name="T9" fmla="*/ 690 h 852"/>
              <a:gd name="T10" fmla="*/ 391 w 1201"/>
              <a:gd name="T11" fmla="*/ 613 h 852"/>
              <a:gd name="T12" fmla="*/ 445 w 1201"/>
              <a:gd name="T13" fmla="*/ 530 h 852"/>
              <a:gd name="T14" fmla="*/ 537 w 1201"/>
              <a:gd name="T15" fmla="*/ 481 h 852"/>
              <a:gd name="T16" fmla="*/ 601 w 1201"/>
              <a:gd name="T17" fmla="*/ 432 h 852"/>
              <a:gd name="T18" fmla="*/ 642 w 1201"/>
              <a:gd name="T19" fmla="*/ 402 h 852"/>
              <a:gd name="T20" fmla="*/ 778 w 1201"/>
              <a:gd name="T21" fmla="*/ 319 h 852"/>
              <a:gd name="T22" fmla="*/ 805 w 1201"/>
              <a:gd name="T23" fmla="*/ 271 h 852"/>
              <a:gd name="T24" fmla="*/ 867 w 1201"/>
              <a:gd name="T25" fmla="*/ 204 h 852"/>
              <a:gd name="T26" fmla="*/ 941 w 1201"/>
              <a:gd name="T27" fmla="*/ 156 h 852"/>
              <a:gd name="T28" fmla="*/ 992 w 1201"/>
              <a:gd name="T29" fmla="*/ 123 h 852"/>
              <a:gd name="T30" fmla="*/ 1023 w 1201"/>
              <a:gd name="T31" fmla="*/ 88 h 852"/>
              <a:gd name="T32" fmla="*/ 1088 w 1201"/>
              <a:gd name="T33" fmla="*/ 45 h 852"/>
              <a:gd name="T34" fmla="*/ 1201 w 1201"/>
              <a:gd name="T35" fmla="*/ 0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1" h="852">
                <a:moveTo>
                  <a:pt x="0" y="852"/>
                </a:moveTo>
                <a:cubicBezTo>
                  <a:pt x="81" y="852"/>
                  <a:pt x="81" y="852"/>
                  <a:pt x="81" y="852"/>
                </a:cubicBezTo>
                <a:cubicBezTo>
                  <a:pt x="81" y="852"/>
                  <a:pt x="165" y="846"/>
                  <a:pt x="189" y="804"/>
                </a:cubicBezTo>
                <a:cubicBezTo>
                  <a:pt x="189" y="804"/>
                  <a:pt x="194" y="763"/>
                  <a:pt x="237" y="746"/>
                </a:cubicBezTo>
                <a:cubicBezTo>
                  <a:pt x="237" y="746"/>
                  <a:pt x="305" y="718"/>
                  <a:pt x="341" y="690"/>
                </a:cubicBezTo>
                <a:cubicBezTo>
                  <a:pt x="341" y="690"/>
                  <a:pt x="377" y="666"/>
                  <a:pt x="391" y="613"/>
                </a:cubicBezTo>
                <a:cubicBezTo>
                  <a:pt x="391" y="613"/>
                  <a:pt x="406" y="560"/>
                  <a:pt x="445" y="530"/>
                </a:cubicBezTo>
                <a:cubicBezTo>
                  <a:pt x="445" y="530"/>
                  <a:pt x="489" y="500"/>
                  <a:pt x="537" y="481"/>
                </a:cubicBezTo>
                <a:cubicBezTo>
                  <a:pt x="537" y="481"/>
                  <a:pt x="581" y="468"/>
                  <a:pt x="601" y="432"/>
                </a:cubicBezTo>
                <a:cubicBezTo>
                  <a:pt x="601" y="432"/>
                  <a:pt x="615" y="413"/>
                  <a:pt x="642" y="402"/>
                </a:cubicBezTo>
                <a:cubicBezTo>
                  <a:pt x="642" y="402"/>
                  <a:pt x="751" y="360"/>
                  <a:pt x="778" y="319"/>
                </a:cubicBezTo>
                <a:cubicBezTo>
                  <a:pt x="778" y="319"/>
                  <a:pt x="795" y="298"/>
                  <a:pt x="805" y="271"/>
                </a:cubicBezTo>
                <a:cubicBezTo>
                  <a:pt x="805" y="271"/>
                  <a:pt x="824" y="236"/>
                  <a:pt x="867" y="204"/>
                </a:cubicBezTo>
                <a:cubicBezTo>
                  <a:pt x="867" y="204"/>
                  <a:pt x="914" y="171"/>
                  <a:pt x="941" y="156"/>
                </a:cubicBezTo>
                <a:cubicBezTo>
                  <a:pt x="941" y="156"/>
                  <a:pt x="984" y="133"/>
                  <a:pt x="992" y="123"/>
                </a:cubicBezTo>
                <a:cubicBezTo>
                  <a:pt x="992" y="123"/>
                  <a:pt x="1009" y="99"/>
                  <a:pt x="1023" y="88"/>
                </a:cubicBezTo>
                <a:cubicBezTo>
                  <a:pt x="1023" y="88"/>
                  <a:pt x="1059" y="61"/>
                  <a:pt x="1088" y="45"/>
                </a:cubicBezTo>
                <a:cubicBezTo>
                  <a:pt x="1088" y="45"/>
                  <a:pt x="1167" y="6"/>
                  <a:pt x="1201" y="0"/>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6"/>
          <p:cNvSpPr>
            <a:spLocks/>
          </p:cNvSpPr>
          <p:nvPr/>
        </p:nvSpPr>
        <p:spPr bwMode="auto">
          <a:xfrm>
            <a:off x="7232426" y="2963703"/>
            <a:ext cx="3674849" cy="2497705"/>
          </a:xfrm>
          <a:custGeom>
            <a:avLst/>
            <a:gdLst>
              <a:gd name="T0" fmla="*/ 1108 w 1108"/>
              <a:gd name="T1" fmla="*/ 0 h 789"/>
              <a:gd name="T2" fmla="*/ 991 w 1108"/>
              <a:gd name="T3" fmla="*/ 43 h 789"/>
              <a:gd name="T4" fmla="*/ 915 w 1108"/>
              <a:gd name="T5" fmla="*/ 99 h 789"/>
              <a:gd name="T6" fmla="*/ 879 w 1108"/>
              <a:gd name="T7" fmla="*/ 131 h 789"/>
              <a:gd name="T8" fmla="*/ 808 w 1108"/>
              <a:gd name="T9" fmla="*/ 171 h 789"/>
              <a:gd name="T10" fmla="*/ 726 w 1108"/>
              <a:gd name="T11" fmla="*/ 234 h 789"/>
              <a:gd name="T12" fmla="*/ 705 w 1108"/>
              <a:gd name="T13" fmla="*/ 272 h 789"/>
              <a:gd name="T14" fmla="*/ 659 w 1108"/>
              <a:gd name="T15" fmla="*/ 323 h 789"/>
              <a:gd name="T16" fmla="*/ 582 w 1108"/>
              <a:gd name="T17" fmla="*/ 362 h 789"/>
              <a:gd name="T18" fmla="*/ 534 w 1108"/>
              <a:gd name="T19" fmla="*/ 382 h 789"/>
              <a:gd name="T20" fmla="*/ 502 w 1108"/>
              <a:gd name="T21" fmla="*/ 411 h 789"/>
              <a:gd name="T22" fmla="*/ 459 w 1108"/>
              <a:gd name="T23" fmla="*/ 441 h 789"/>
              <a:gd name="T24" fmla="*/ 397 w 1108"/>
              <a:gd name="T25" fmla="*/ 468 h 789"/>
              <a:gd name="T26" fmla="*/ 338 w 1108"/>
              <a:gd name="T27" fmla="*/ 504 h 789"/>
              <a:gd name="T28" fmla="*/ 308 w 1108"/>
              <a:gd name="T29" fmla="*/ 550 h 789"/>
              <a:gd name="T30" fmla="*/ 287 w 1108"/>
              <a:gd name="T31" fmla="*/ 601 h 789"/>
              <a:gd name="T32" fmla="*/ 228 w 1108"/>
              <a:gd name="T33" fmla="*/ 654 h 789"/>
              <a:gd name="T34" fmla="*/ 168 w 1108"/>
              <a:gd name="T35" fmla="*/ 683 h 789"/>
              <a:gd name="T36" fmla="*/ 102 w 1108"/>
              <a:gd name="T37" fmla="*/ 724 h 789"/>
              <a:gd name="T38" fmla="*/ 86 w 1108"/>
              <a:gd name="T39" fmla="*/ 755 h 789"/>
              <a:gd name="T40" fmla="*/ 0 w 1108"/>
              <a:gd name="T41" fmla="*/ 789 h 789"/>
              <a:gd name="connsiteX0" fmla="*/ 10804 w 10804"/>
              <a:gd name="connsiteY0" fmla="*/ 0 h 10013"/>
              <a:gd name="connsiteX1" fmla="*/ 9748 w 10804"/>
              <a:gd name="connsiteY1" fmla="*/ 545 h 10013"/>
              <a:gd name="connsiteX2" fmla="*/ 9062 w 10804"/>
              <a:gd name="connsiteY2" fmla="*/ 1255 h 10013"/>
              <a:gd name="connsiteX3" fmla="*/ 8737 w 10804"/>
              <a:gd name="connsiteY3" fmla="*/ 1660 h 10013"/>
              <a:gd name="connsiteX4" fmla="*/ 8096 w 10804"/>
              <a:gd name="connsiteY4" fmla="*/ 2167 h 10013"/>
              <a:gd name="connsiteX5" fmla="*/ 7356 w 10804"/>
              <a:gd name="connsiteY5" fmla="*/ 2966 h 10013"/>
              <a:gd name="connsiteX6" fmla="*/ 7167 w 10804"/>
              <a:gd name="connsiteY6" fmla="*/ 3447 h 10013"/>
              <a:gd name="connsiteX7" fmla="*/ 6752 w 10804"/>
              <a:gd name="connsiteY7" fmla="*/ 4094 h 10013"/>
              <a:gd name="connsiteX8" fmla="*/ 6057 w 10804"/>
              <a:gd name="connsiteY8" fmla="*/ 4588 h 10013"/>
              <a:gd name="connsiteX9" fmla="*/ 5623 w 10804"/>
              <a:gd name="connsiteY9" fmla="*/ 4842 h 10013"/>
              <a:gd name="connsiteX10" fmla="*/ 5335 w 10804"/>
              <a:gd name="connsiteY10" fmla="*/ 5209 h 10013"/>
              <a:gd name="connsiteX11" fmla="*/ 4947 w 10804"/>
              <a:gd name="connsiteY11" fmla="*/ 5589 h 10013"/>
              <a:gd name="connsiteX12" fmla="*/ 4387 w 10804"/>
              <a:gd name="connsiteY12" fmla="*/ 5932 h 10013"/>
              <a:gd name="connsiteX13" fmla="*/ 3855 w 10804"/>
              <a:gd name="connsiteY13" fmla="*/ 6388 h 10013"/>
              <a:gd name="connsiteX14" fmla="*/ 3584 w 10804"/>
              <a:gd name="connsiteY14" fmla="*/ 6971 h 10013"/>
              <a:gd name="connsiteX15" fmla="*/ 3394 w 10804"/>
              <a:gd name="connsiteY15" fmla="*/ 7617 h 10013"/>
              <a:gd name="connsiteX16" fmla="*/ 2862 w 10804"/>
              <a:gd name="connsiteY16" fmla="*/ 8289 h 10013"/>
              <a:gd name="connsiteX17" fmla="*/ 2320 w 10804"/>
              <a:gd name="connsiteY17" fmla="*/ 8657 h 10013"/>
              <a:gd name="connsiteX18" fmla="*/ 1725 w 10804"/>
              <a:gd name="connsiteY18" fmla="*/ 9176 h 10013"/>
              <a:gd name="connsiteX19" fmla="*/ 1580 w 10804"/>
              <a:gd name="connsiteY19" fmla="*/ 9569 h 10013"/>
              <a:gd name="connsiteX20" fmla="*/ 0 w 10804"/>
              <a:gd name="connsiteY20" fmla="*/ 10013 h 10013"/>
              <a:gd name="connsiteX0" fmla="*/ 10804 w 10804"/>
              <a:gd name="connsiteY0" fmla="*/ 0 h 10031"/>
              <a:gd name="connsiteX1" fmla="*/ 9748 w 10804"/>
              <a:gd name="connsiteY1" fmla="*/ 545 h 10031"/>
              <a:gd name="connsiteX2" fmla="*/ 9062 w 10804"/>
              <a:gd name="connsiteY2" fmla="*/ 1255 h 10031"/>
              <a:gd name="connsiteX3" fmla="*/ 8737 w 10804"/>
              <a:gd name="connsiteY3" fmla="*/ 1660 h 10031"/>
              <a:gd name="connsiteX4" fmla="*/ 8096 w 10804"/>
              <a:gd name="connsiteY4" fmla="*/ 2167 h 10031"/>
              <a:gd name="connsiteX5" fmla="*/ 7356 w 10804"/>
              <a:gd name="connsiteY5" fmla="*/ 2966 h 10031"/>
              <a:gd name="connsiteX6" fmla="*/ 7167 w 10804"/>
              <a:gd name="connsiteY6" fmla="*/ 3447 h 10031"/>
              <a:gd name="connsiteX7" fmla="*/ 6752 w 10804"/>
              <a:gd name="connsiteY7" fmla="*/ 4094 h 10031"/>
              <a:gd name="connsiteX8" fmla="*/ 6057 w 10804"/>
              <a:gd name="connsiteY8" fmla="*/ 4588 h 10031"/>
              <a:gd name="connsiteX9" fmla="*/ 5623 w 10804"/>
              <a:gd name="connsiteY9" fmla="*/ 4842 h 10031"/>
              <a:gd name="connsiteX10" fmla="*/ 5335 w 10804"/>
              <a:gd name="connsiteY10" fmla="*/ 5209 h 10031"/>
              <a:gd name="connsiteX11" fmla="*/ 4947 w 10804"/>
              <a:gd name="connsiteY11" fmla="*/ 5589 h 10031"/>
              <a:gd name="connsiteX12" fmla="*/ 4387 w 10804"/>
              <a:gd name="connsiteY12" fmla="*/ 5932 h 10031"/>
              <a:gd name="connsiteX13" fmla="*/ 3855 w 10804"/>
              <a:gd name="connsiteY13" fmla="*/ 6388 h 10031"/>
              <a:gd name="connsiteX14" fmla="*/ 3584 w 10804"/>
              <a:gd name="connsiteY14" fmla="*/ 6971 h 10031"/>
              <a:gd name="connsiteX15" fmla="*/ 3394 w 10804"/>
              <a:gd name="connsiteY15" fmla="*/ 7617 h 10031"/>
              <a:gd name="connsiteX16" fmla="*/ 2862 w 10804"/>
              <a:gd name="connsiteY16" fmla="*/ 8289 h 10031"/>
              <a:gd name="connsiteX17" fmla="*/ 2320 w 10804"/>
              <a:gd name="connsiteY17" fmla="*/ 8657 h 10031"/>
              <a:gd name="connsiteX18" fmla="*/ 1725 w 10804"/>
              <a:gd name="connsiteY18" fmla="*/ 9176 h 10031"/>
              <a:gd name="connsiteX19" fmla="*/ 1580 w 10804"/>
              <a:gd name="connsiteY19" fmla="*/ 9569 h 10031"/>
              <a:gd name="connsiteX20" fmla="*/ 0 w 10804"/>
              <a:gd name="connsiteY20" fmla="*/ 10013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04" h="10031">
                <a:moveTo>
                  <a:pt x="10804" y="0"/>
                </a:moveTo>
                <a:cubicBezTo>
                  <a:pt x="10804" y="0"/>
                  <a:pt x="10019" y="330"/>
                  <a:pt x="9748" y="545"/>
                </a:cubicBezTo>
                <a:cubicBezTo>
                  <a:pt x="9477" y="773"/>
                  <a:pt x="9207" y="951"/>
                  <a:pt x="9062" y="1255"/>
                </a:cubicBezTo>
                <a:cubicBezTo>
                  <a:pt x="9062" y="1255"/>
                  <a:pt x="8981" y="1483"/>
                  <a:pt x="8737" y="1660"/>
                </a:cubicBezTo>
                <a:cubicBezTo>
                  <a:pt x="8503" y="1838"/>
                  <a:pt x="8331" y="1990"/>
                  <a:pt x="8096" y="2167"/>
                </a:cubicBezTo>
                <a:cubicBezTo>
                  <a:pt x="7853" y="2345"/>
                  <a:pt x="7483" y="2674"/>
                  <a:pt x="7356" y="2966"/>
                </a:cubicBezTo>
                <a:cubicBezTo>
                  <a:pt x="7356" y="2966"/>
                  <a:pt x="7230" y="3232"/>
                  <a:pt x="7167" y="3447"/>
                </a:cubicBezTo>
                <a:cubicBezTo>
                  <a:pt x="7167" y="3447"/>
                  <a:pt x="7040" y="3802"/>
                  <a:pt x="6752" y="4094"/>
                </a:cubicBezTo>
                <a:cubicBezTo>
                  <a:pt x="6752" y="4094"/>
                  <a:pt x="6472" y="4335"/>
                  <a:pt x="6057" y="4588"/>
                </a:cubicBezTo>
                <a:cubicBezTo>
                  <a:pt x="6057" y="4588"/>
                  <a:pt x="5723" y="4753"/>
                  <a:pt x="5623" y="4842"/>
                </a:cubicBezTo>
                <a:cubicBezTo>
                  <a:pt x="5524" y="4918"/>
                  <a:pt x="5371" y="5108"/>
                  <a:pt x="5335" y="5209"/>
                </a:cubicBezTo>
                <a:cubicBezTo>
                  <a:pt x="5299" y="5298"/>
                  <a:pt x="5136" y="5488"/>
                  <a:pt x="4947" y="5589"/>
                </a:cubicBezTo>
                <a:cubicBezTo>
                  <a:pt x="4947" y="5589"/>
                  <a:pt x="4640" y="5767"/>
                  <a:pt x="4387" y="5932"/>
                </a:cubicBezTo>
                <a:cubicBezTo>
                  <a:pt x="4387" y="5932"/>
                  <a:pt x="3981" y="6223"/>
                  <a:pt x="3855" y="6388"/>
                </a:cubicBezTo>
                <a:cubicBezTo>
                  <a:pt x="3855" y="6388"/>
                  <a:pt x="3665" y="6654"/>
                  <a:pt x="3584" y="6971"/>
                </a:cubicBezTo>
                <a:cubicBezTo>
                  <a:pt x="3584" y="6971"/>
                  <a:pt x="3485" y="7376"/>
                  <a:pt x="3394" y="7617"/>
                </a:cubicBezTo>
                <a:cubicBezTo>
                  <a:pt x="3394" y="7617"/>
                  <a:pt x="3169" y="8074"/>
                  <a:pt x="2862" y="8289"/>
                </a:cubicBezTo>
                <a:cubicBezTo>
                  <a:pt x="2862" y="8289"/>
                  <a:pt x="2510" y="8568"/>
                  <a:pt x="2320" y="8657"/>
                </a:cubicBezTo>
                <a:cubicBezTo>
                  <a:pt x="2320" y="8657"/>
                  <a:pt x="1815" y="8859"/>
                  <a:pt x="1725" y="9176"/>
                </a:cubicBezTo>
                <a:cubicBezTo>
                  <a:pt x="1725" y="9176"/>
                  <a:pt x="1679" y="9392"/>
                  <a:pt x="1580" y="9569"/>
                </a:cubicBezTo>
                <a:cubicBezTo>
                  <a:pt x="1580" y="9569"/>
                  <a:pt x="1351" y="10141"/>
                  <a:pt x="0" y="10013"/>
                </a:cubicBez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aphicFrame>
        <p:nvGraphicFramePr>
          <p:cNvPr id="50" name="Chart 49"/>
          <p:cNvGraphicFramePr/>
          <p:nvPr>
            <p:extLst>
              <p:ext uri="{D42A27DB-BD31-4B8C-83A1-F6EECF244321}">
                <p14:modId xmlns:p14="http://schemas.microsoft.com/office/powerpoint/2010/main" val="127474384"/>
              </p:ext>
            </p:extLst>
          </p:nvPr>
        </p:nvGraphicFramePr>
        <p:xfrm>
          <a:off x="770948" y="1268995"/>
          <a:ext cx="4756847" cy="4600893"/>
        </p:xfrm>
        <a:graphic>
          <a:graphicData uri="http://schemas.openxmlformats.org/drawingml/2006/chart">
            <c:chart xmlns:c="http://schemas.openxmlformats.org/drawingml/2006/chart" xmlns:r="http://schemas.openxmlformats.org/officeDocument/2006/relationships" r:id="rId3"/>
          </a:graphicData>
        </a:graphic>
      </p:graphicFrame>
      <p:sp>
        <p:nvSpPr>
          <p:cNvPr id="51" name="TextBox 50"/>
          <p:cNvSpPr txBox="1"/>
          <p:nvPr/>
        </p:nvSpPr>
        <p:spPr>
          <a:xfrm>
            <a:off x="1688609" y="5620809"/>
            <a:ext cx="1713931" cy="461665"/>
          </a:xfrm>
          <a:prstGeom prst="rect">
            <a:avLst/>
          </a:prstGeom>
          <a:noFill/>
        </p:spPr>
        <p:txBody>
          <a:bodyPr wrap="none" rtlCol="0">
            <a:spAutoFit/>
          </a:bodyPr>
          <a:lstStyle/>
          <a:p>
            <a:pPr algn="ctr"/>
            <a:r>
              <a:rPr lang="en-GB" sz="1200" b="1" dirty="0"/>
              <a:t>–2.52</a:t>
            </a:r>
            <a:r>
              <a:rPr lang="en-GB" sz="1200" dirty="0"/>
              <a:t/>
            </a:r>
            <a:br>
              <a:rPr lang="en-GB" sz="1200" dirty="0"/>
            </a:br>
            <a:r>
              <a:rPr lang="en-GB" sz="1200" dirty="0"/>
              <a:t>[95% CI: –2.78, –2.26]</a:t>
            </a:r>
          </a:p>
        </p:txBody>
      </p:sp>
      <p:sp>
        <p:nvSpPr>
          <p:cNvPr id="52" name="TextBox 51"/>
          <p:cNvSpPr txBox="1"/>
          <p:nvPr/>
        </p:nvSpPr>
        <p:spPr>
          <a:xfrm>
            <a:off x="3620923" y="2303364"/>
            <a:ext cx="1544012" cy="461665"/>
          </a:xfrm>
          <a:prstGeom prst="rect">
            <a:avLst/>
          </a:prstGeom>
          <a:noFill/>
        </p:spPr>
        <p:txBody>
          <a:bodyPr wrap="none" rtlCol="0">
            <a:spAutoFit/>
          </a:bodyPr>
          <a:lstStyle/>
          <a:p>
            <a:pPr algn="ctr"/>
            <a:r>
              <a:rPr lang="en-GB" sz="1200" b="1" dirty="0"/>
              <a:t>0.20</a:t>
            </a:r>
            <a:r>
              <a:rPr lang="en-GB" sz="1200" dirty="0"/>
              <a:t/>
            </a:r>
            <a:br>
              <a:rPr lang="en-GB" sz="1200" dirty="0"/>
            </a:br>
            <a:r>
              <a:rPr lang="en-GB" sz="1200" dirty="0"/>
              <a:t>[95% CI: 0.03, 0.36]</a:t>
            </a:r>
          </a:p>
        </p:txBody>
      </p:sp>
      <p:sp>
        <p:nvSpPr>
          <p:cNvPr id="53" name="TextBox 52"/>
          <p:cNvSpPr txBox="1"/>
          <p:nvPr/>
        </p:nvSpPr>
        <p:spPr>
          <a:xfrm>
            <a:off x="1658113" y="2230280"/>
            <a:ext cx="760144" cy="276999"/>
          </a:xfrm>
          <a:prstGeom prst="rect">
            <a:avLst/>
          </a:prstGeom>
          <a:noFill/>
        </p:spPr>
        <p:txBody>
          <a:bodyPr wrap="none" rtlCol="0">
            <a:spAutoFit/>
          </a:bodyPr>
          <a:lstStyle/>
          <a:p>
            <a:pPr algn="ctr"/>
            <a:r>
              <a:rPr lang="en-GB" sz="1200" b="1" i="1" dirty="0"/>
              <a:t>P</a:t>
            </a:r>
            <a:r>
              <a:rPr lang="en-GB" sz="1200" b="1" dirty="0"/>
              <a:t>&lt;0.001</a:t>
            </a:r>
            <a:endParaRPr lang="en-GB" sz="1200" dirty="0"/>
          </a:p>
        </p:txBody>
      </p:sp>
    </p:spTree>
    <p:extLst>
      <p:ext uri="{BB962C8B-B14F-4D97-AF65-F5344CB8AC3E}">
        <p14:creationId xmlns:p14="http://schemas.microsoft.com/office/powerpoint/2010/main" val="274930882"/>
      </p:ext>
    </p:extLst>
  </p:cSld>
  <p:clrMapOvr>
    <a:masterClrMapping/>
  </p:clrMapOvr>
  <p:transition>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Damage to the glomerular filtration barrier leads to development </a:t>
            </a:r>
            <a:r>
              <a:rPr lang="en-GB" baseline="30000" dirty="0"/>
              <a:t/>
            </a:r>
            <a:br>
              <a:rPr lang="en-GB" baseline="30000" dirty="0"/>
            </a:br>
            <a:r>
              <a:rPr lang="en-GB" dirty="0"/>
              <a:t>of albuminuria</a:t>
            </a:r>
            <a:r>
              <a:rPr lang="en-GB" baseline="30000" dirty="0"/>
              <a:t>1</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75</a:t>
            </a:fld>
            <a:endParaRPr lang="en-US" dirty="0"/>
          </a:p>
        </p:txBody>
      </p:sp>
      <p:sp>
        <p:nvSpPr>
          <p:cNvPr id="4" name="Text Placeholder 3"/>
          <p:cNvSpPr>
            <a:spLocks noGrp="1"/>
          </p:cNvSpPr>
          <p:nvPr>
            <p:ph type="body" sz="quarter" idx="13"/>
          </p:nvPr>
        </p:nvSpPr>
        <p:spPr/>
        <p:txBody>
          <a:bodyPr/>
          <a:lstStyle/>
          <a:p>
            <a:r>
              <a:rPr lang="en-US" dirty="0"/>
              <a:t>CKD = chronic kidney disease.</a:t>
            </a:r>
          </a:p>
          <a:p>
            <a:r>
              <a:rPr lang="fr-FR" dirty="0"/>
              <a:t>1.</a:t>
            </a:r>
            <a:r>
              <a:rPr lang="nb-NO" dirty="0"/>
              <a:t> D’Amico G et al. </a:t>
            </a:r>
            <a:r>
              <a:rPr lang="nb-NO" i="1" dirty="0"/>
              <a:t>Kidney Int.</a:t>
            </a:r>
            <a:r>
              <a:rPr lang="nb-NO" dirty="0"/>
              <a:t> 2003;63:809–825; </a:t>
            </a:r>
            <a:r>
              <a:rPr lang="en-GB" dirty="0"/>
              <a:t>2. Adapted from National Institute of Diabetes and Digestive and Kidney Diseases. </a:t>
            </a:r>
            <a:r>
              <a:rPr lang="en-GB" dirty="0">
                <a:hlinkClick r:id="rId3"/>
              </a:rPr>
              <a:t>https://www.niddk.nih.gov/health-information/kidney-disease/chronic-kidney-disease-ckd/tests-diagnosis/albuminuria-albumin-urine</a:t>
            </a:r>
            <a:r>
              <a:rPr lang="en-GB" dirty="0"/>
              <a:t>; </a:t>
            </a:r>
            <a:r>
              <a:rPr lang="nb-NO" dirty="0"/>
              <a:t>3. </a:t>
            </a:r>
            <a:r>
              <a:rPr lang="fr-FR" dirty="0" err="1"/>
              <a:t>Gaede</a:t>
            </a:r>
            <a:r>
              <a:rPr lang="fr-FR" dirty="0"/>
              <a:t> P et al. </a:t>
            </a:r>
            <a:r>
              <a:rPr lang="fr-FR" i="1" dirty="0" err="1"/>
              <a:t>Nephrol</a:t>
            </a:r>
            <a:r>
              <a:rPr lang="fr-FR" i="1" dirty="0"/>
              <a:t> Dial Transplant.</a:t>
            </a:r>
            <a:r>
              <a:rPr lang="fr-FR" dirty="0"/>
              <a:t> 2004;19:2784</a:t>
            </a:r>
            <a:r>
              <a:rPr lang="en-GB" dirty="0"/>
              <a:t>–278</a:t>
            </a:r>
            <a:r>
              <a:rPr lang="fr-FR" dirty="0"/>
              <a:t>8; 4. </a:t>
            </a:r>
            <a:r>
              <a:rPr lang="fr-FR" dirty="0" err="1"/>
              <a:t>Looker</a:t>
            </a:r>
            <a:r>
              <a:rPr lang="fr-FR" dirty="0"/>
              <a:t> HC et al. </a:t>
            </a:r>
            <a:r>
              <a:rPr lang="fr-FR" i="1" dirty="0"/>
              <a:t>J Am Soc </a:t>
            </a:r>
            <a:r>
              <a:rPr lang="fr-FR" i="1" dirty="0" err="1"/>
              <a:t>Nephrol</a:t>
            </a:r>
            <a:r>
              <a:rPr lang="fr-FR" i="1" dirty="0"/>
              <a:t>.</a:t>
            </a:r>
            <a:r>
              <a:rPr lang="fr-FR" dirty="0"/>
              <a:t> 2019;30:1049–1059.</a:t>
            </a:r>
            <a:endParaRPr lang="en-GB" dirty="0"/>
          </a:p>
        </p:txBody>
      </p:sp>
      <p:pic>
        <p:nvPicPr>
          <p:cNvPr id="5" name="Picture 4" descr="A picture containing food&#10;&#10;Description automatically generated">
            <a:extLst>
              <a:ext uri="{FF2B5EF4-FFF2-40B4-BE49-F238E27FC236}">
                <a16:creationId xmlns="" xmlns:a16="http://schemas.microsoft.com/office/drawing/2014/main" id="{44E16BB9-D3D1-4324-9EC4-5C471306308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0836" t="32281" r="8851" b="15438"/>
          <a:stretch/>
        </p:blipFill>
        <p:spPr>
          <a:xfrm>
            <a:off x="6196265" y="1408839"/>
            <a:ext cx="1217459" cy="1612792"/>
          </a:xfrm>
          <a:prstGeom prst="rect">
            <a:avLst/>
          </a:prstGeom>
        </p:spPr>
      </p:pic>
      <p:pic>
        <p:nvPicPr>
          <p:cNvPr id="6" name="Picture 5" descr="A picture containing food&#10;&#10;Description automatically generated">
            <a:extLst>
              <a:ext uri="{FF2B5EF4-FFF2-40B4-BE49-F238E27FC236}">
                <a16:creationId xmlns="" xmlns:a16="http://schemas.microsoft.com/office/drawing/2014/main" id="{A998BDB3-DF5A-4397-AA5F-D34392D3288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939" t="34737" r="54061" b="12982"/>
          <a:stretch/>
        </p:blipFill>
        <p:spPr>
          <a:xfrm>
            <a:off x="3092148" y="1408839"/>
            <a:ext cx="1298607" cy="1612792"/>
          </a:xfrm>
          <a:prstGeom prst="rect">
            <a:avLst/>
          </a:prstGeom>
        </p:spPr>
      </p:pic>
      <p:sp>
        <p:nvSpPr>
          <p:cNvPr id="7" name="Rectangle: Rounded Corners 89">
            <a:extLst>
              <a:ext uri="{FF2B5EF4-FFF2-40B4-BE49-F238E27FC236}">
                <a16:creationId xmlns="" xmlns:a16="http://schemas.microsoft.com/office/drawing/2014/main" id="{FD88648A-17EE-463D-A3E6-84FB6A3611E6}"/>
              </a:ext>
            </a:extLst>
          </p:cNvPr>
          <p:cNvSpPr/>
          <p:nvPr/>
        </p:nvSpPr>
        <p:spPr>
          <a:xfrm>
            <a:off x="606000" y="5465718"/>
            <a:ext cx="10980000" cy="625250"/>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accent2"/>
                </a:solidFill>
              </a:rPr>
              <a:t>Albuminuria is a dynamic and fluctuating condition that may precede </a:t>
            </a:r>
          </a:p>
          <a:p>
            <a:pPr algn="ctr"/>
            <a:r>
              <a:rPr lang="en-GB" b="1" dirty="0" err="1">
                <a:solidFill>
                  <a:schemeClr val="accent2"/>
                </a:solidFill>
              </a:rPr>
              <a:t>macroalbuminuria</a:t>
            </a:r>
            <a:r>
              <a:rPr lang="en-GB" b="1" dirty="0">
                <a:solidFill>
                  <a:schemeClr val="accent2"/>
                </a:solidFill>
              </a:rPr>
              <a:t> with structural changes</a:t>
            </a:r>
            <a:r>
              <a:rPr lang="en-GB" b="1" baseline="30000" dirty="0">
                <a:solidFill>
                  <a:schemeClr val="accent2"/>
                </a:solidFill>
              </a:rPr>
              <a:t>3,4</a:t>
            </a:r>
          </a:p>
        </p:txBody>
      </p:sp>
      <p:grpSp>
        <p:nvGrpSpPr>
          <p:cNvPr id="8" name="Group 7">
            <a:extLst>
              <a:ext uri="{FF2B5EF4-FFF2-40B4-BE49-F238E27FC236}">
                <a16:creationId xmlns="" xmlns:a16="http://schemas.microsoft.com/office/drawing/2014/main" id="{235C39EF-D3AA-4EFD-B6AF-244044913107}"/>
              </a:ext>
            </a:extLst>
          </p:cNvPr>
          <p:cNvGrpSpPr>
            <a:grpSpLocks noChangeAspect="1"/>
          </p:cNvGrpSpPr>
          <p:nvPr/>
        </p:nvGrpSpPr>
        <p:grpSpPr>
          <a:xfrm>
            <a:off x="3285596" y="1291464"/>
            <a:ext cx="5793927" cy="3464924"/>
            <a:chOff x="719378" y="1326705"/>
            <a:chExt cx="5151311" cy="3080617"/>
          </a:xfrm>
        </p:grpSpPr>
        <p:grpSp>
          <p:nvGrpSpPr>
            <p:cNvPr id="9" name="Group 8">
              <a:extLst>
                <a:ext uri="{FF2B5EF4-FFF2-40B4-BE49-F238E27FC236}">
                  <a16:creationId xmlns="" xmlns:a16="http://schemas.microsoft.com/office/drawing/2014/main" id="{D2D93CE7-9324-45AD-9CF6-13FBFC988F36}"/>
                </a:ext>
              </a:extLst>
            </p:cNvPr>
            <p:cNvGrpSpPr/>
            <p:nvPr/>
          </p:nvGrpSpPr>
          <p:grpSpPr>
            <a:xfrm>
              <a:off x="719378" y="1326705"/>
              <a:ext cx="5151311" cy="3080617"/>
              <a:chOff x="550930" y="1543281"/>
              <a:chExt cx="5151311" cy="3080617"/>
            </a:xfrm>
          </p:grpSpPr>
          <p:sp>
            <p:nvSpPr>
              <p:cNvPr id="12" name="TextBox 11">
                <a:extLst>
                  <a:ext uri="{FF2B5EF4-FFF2-40B4-BE49-F238E27FC236}">
                    <a16:creationId xmlns="" xmlns:a16="http://schemas.microsoft.com/office/drawing/2014/main" id="{C6C65C3D-DD5C-4B84-B714-8F522D22369A}"/>
                  </a:ext>
                </a:extLst>
              </p:cNvPr>
              <p:cNvSpPr txBox="1"/>
              <p:nvPr/>
            </p:nvSpPr>
            <p:spPr>
              <a:xfrm>
                <a:off x="4848434" y="4113828"/>
                <a:ext cx="164242" cy="273640"/>
              </a:xfrm>
              <a:prstGeom prst="rect">
                <a:avLst/>
              </a:prstGeom>
              <a:noFill/>
            </p:spPr>
            <p:txBody>
              <a:bodyPr wrap="none" rtlCol="0">
                <a:spAutoFit/>
              </a:bodyPr>
              <a:lstStyle/>
              <a:p>
                <a:endParaRPr lang="en-GB" sz="1400" i="1" dirty="0"/>
              </a:p>
            </p:txBody>
          </p:sp>
          <p:sp>
            <p:nvSpPr>
              <p:cNvPr id="13" name="Isosceles Triangle 12">
                <a:extLst>
                  <a:ext uri="{FF2B5EF4-FFF2-40B4-BE49-F238E27FC236}">
                    <a16:creationId xmlns="" xmlns:a16="http://schemas.microsoft.com/office/drawing/2014/main" id="{DA1282D2-B0BC-4FAB-92EC-81CC177948A7}"/>
                  </a:ext>
                </a:extLst>
              </p:cNvPr>
              <p:cNvSpPr/>
              <p:nvPr/>
            </p:nvSpPr>
            <p:spPr>
              <a:xfrm rot="19448712">
                <a:off x="550930" y="2204040"/>
                <a:ext cx="1544338" cy="1371600"/>
              </a:xfrm>
              <a:prstGeom prst="triangl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4" name="Isosceles Triangle 13">
                <a:extLst>
                  <a:ext uri="{FF2B5EF4-FFF2-40B4-BE49-F238E27FC236}">
                    <a16:creationId xmlns="" xmlns:a16="http://schemas.microsoft.com/office/drawing/2014/main" id="{EDFDACE3-BCD6-4836-912E-2096F087FCEC}"/>
                  </a:ext>
                </a:extLst>
              </p:cNvPr>
              <p:cNvSpPr/>
              <p:nvPr/>
            </p:nvSpPr>
            <p:spPr>
              <a:xfrm rot="19448712">
                <a:off x="3374340" y="2204040"/>
                <a:ext cx="1544338" cy="1371600"/>
              </a:xfrm>
              <a:prstGeom prst="triangl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nvGrpSpPr>
              <p:cNvPr id="15" name="Group 14">
                <a:extLst>
                  <a:ext uri="{FF2B5EF4-FFF2-40B4-BE49-F238E27FC236}">
                    <a16:creationId xmlns="" xmlns:a16="http://schemas.microsoft.com/office/drawing/2014/main" id="{A26C547B-B71F-4728-A763-D3DA68D955FC}"/>
                  </a:ext>
                </a:extLst>
              </p:cNvPr>
              <p:cNvGrpSpPr/>
              <p:nvPr/>
            </p:nvGrpSpPr>
            <p:grpSpPr>
              <a:xfrm>
                <a:off x="1030704" y="2823898"/>
                <a:ext cx="1800000" cy="1800000"/>
                <a:chOff x="-3216443" y="3998984"/>
                <a:chExt cx="1800000" cy="1800000"/>
              </a:xfrm>
            </p:grpSpPr>
            <p:sp>
              <p:nvSpPr>
                <p:cNvPr id="36" name="Oval 35">
                  <a:extLst>
                    <a:ext uri="{FF2B5EF4-FFF2-40B4-BE49-F238E27FC236}">
                      <a16:creationId xmlns="" xmlns:a16="http://schemas.microsoft.com/office/drawing/2014/main" id="{737DB82A-5813-4BE1-AFC9-3EB5DF82E72B}"/>
                    </a:ext>
                  </a:extLst>
                </p:cNvPr>
                <p:cNvSpPr/>
                <p:nvPr/>
              </p:nvSpPr>
              <p:spPr>
                <a:xfrm>
                  <a:off x="-3216443" y="3998984"/>
                  <a:ext cx="1800000" cy="1800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ln>
                      <a:solidFill>
                        <a:schemeClr val="accent2"/>
                      </a:solidFill>
                    </a:ln>
                  </a:endParaRPr>
                </a:p>
              </p:txBody>
            </p:sp>
            <p:sp>
              <p:nvSpPr>
                <p:cNvPr id="37" name="Partial Circle 45">
                  <a:extLst>
                    <a:ext uri="{FF2B5EF4-FFF2-40B4-BE49-F238E27FC236}">
                      <a16:creationId xmlns="" xmlns:a16="http://schemas.microsoft.com/office/drawing/2014/main" id="{FA19444C-8C45-4A59-A591-D71072AA9FDF}"/>
                    </a:ext>
                  </a:extLst>
                </p:cNvPr>
                <p:cNvSpPr/>
                <p:nvPr/>
              </p:nvSpPr>
              <p:spPr>
                <a:xfrm>
                  <a:off x="-3216443" y="3998984"/>
                  <a:ext cx="1800000" cy="1800000"/>
                </a:xfrm>
                <a:prstGeom prst="pie">
                  <a:avLst>
                    <a:gd name="adj1" fmla="val 0"/>
                    <a:gd name="adj2" fmla="val 1080164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solidFill>
                      <a:schemeClr val="tx1"/>
                    </a:solidFill>
                  </a:endParaRPr>
                </a:p>
              </p:txBody>
            </p:sp>
            <p:cxnSp>
              <p:nvCxnSpPr>
                <p:cNvPr id="38" name="Straight Connector 37">
                  <a:extLst>
                    <a:ext uri="{FF2B5EF4-FFF2-40B4-BE49-F238E27FC236}">
                      <a16:creationId xmlns="" xmlns:a16="http://schemas.microsoft.com/office/drawing/2014/main" id="{2821EA9B-EC77-4151-85F7-5819494666C0}"/>
                    </a:ext>
                  </a:extLst>
                </p:cNvPr>
                <p:cNvCxnSpPr>
                  <a:cxnSpLocks/>
                  <a:stCxn id="37" idx="2"/>
                  <a:endCxn id="37" idx="0"/>
                </p:cNvCxnSpPr>
                <p:nvPr/>
              </p:nvCxnSpPr>
              <p:spPr>
                <a:xfrm>
                  <a:off x="-3216443" y="4898984"/>
                  <a:ext cx="1800000" cy="0"/>
                </a:xfrm>
                <a:prstGeom prst="line">
                  <a:avLst/>
                </a:prstGeom>
                <a:ln w="57150">
                  <a:solidFill>
                    <a:schemeClr val="accent2"/>
                  </a:solidFill>
                  <a:prstDash val="sysDash"/>
                </a:ln>
              </p:spPr>
              <p:style>
                <a:lnRef idx="1">
                  <a:schemeClr val="accent1"/>
                </a:lnRef>
                <a:fillRef idx="0">
                  <a:schemeClr val="accent1"/>
                </a:fillRef>
                <a:effectRef idx="0">
                  <a:schemeClr val="accent1"/>
                </a:effectRef>
                <a:fontRef idx="minor">
                  <a:schemeClr val="tx1"/>
                </a:fontRef>
              </p:style>
            </p:cxnSp>
            <p:sp>
              <p:nvSpPr>
                <p:cNvPr id="39" name="Oval 38">
                  <a:extLst>
                    <a:ext uri="{FF2B5EF4-FFF2-40B4-BE49-F238E27FC236}">
                      <a16:creationId xmlns="" xmlns:a16="http://schemas.microsoft.com/office/drawing/2014/main" id="{EBADC285-9384-4A80-8A66-7E1986ABE777}"/>
                    </a:ext>
                  </a:extLst>
                </p:cNvPr>
                <p:cNvSpPr/>
                <p:nvPr/>
              </p:nvSpPr>
              <p:spPr>
                <a:xfrm>
                  <a:off x="-2875547" y="4391526"/>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40" name="Oval 39">
                  <a:extLst>
                    <a:ext uri="{FF2B5EF4-FFF2-40B4-BE49-F238E27FC236}">
                      <a16:creationId xmlns="" xmlns:a16="http://schemas.microsoft.com/office/drawing/2014/main" id="{CBBE3CC7-646C-4C7C-B937-D442E916E800}"/>
                    </a:ext>
                  </a:extLst>
                </p:cNvPr>
                <p:cNvSpPr/>
                <p:nvPr/>
              </p:nvSpPr>
              <p:spPr>
                <a:xfrm>
                  <a:off x="-2233864" y="4359442"/>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cxnSp>
              <p:nvCxnSpPr>
                <p:cNvPr id="41" name="Straight Connector 40">
                  <a:extLst>
                    <a:ext uri="{FF2B5EF4-FFF2-40B4-BE49-F238E27FC236}">
                      <a16:creationId xmlns="" xmlns:a16="http://schemas.microsoft.com/office/drawing/2014/main" id="{6ABB1E44-347E-4D95-844D-B34508F807DC}"/>
                    </a:ext>
                  </a:extLst>
                </p:cNvPr>
                <p:cNvCxnSpPr>
                  <a:cxnSpLocks/>
                </p:cNvCxnSpPr>
                <p:nvPr/>
              </p:nvCxnSpPr>
              <p:spPr>
                <a:xfrm>
                  <a:off x="-2749451" y="4559494"/>
                  <a:ext cx="174695" cy="337359"/>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 xmlns:a16="http://schemas.microsoft.com/office/drawing/2014/main" id="{E9A27495-0274-44BE-837A-8E5878C02E7A}"/>
                    </a:ext>
                  </a:extLst>
                </p:cNvPr>
                <p:cNvCxnSpPr/>
                <p:nvPr/>
              </p:nvCxnSpPr>
              <p:spPr>
                <a:xfrm flipV="1">
                  <a:off x="-2593556" y="4684048"/>
                  <a:ext cx="324853" cy="20453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 xmlns:a16="http://schemas.microsoft.com/office/drawing/2014/main" id="{8D3FBAF7-10BD-48C6-87D9-D797650427D7}"/>
                    </a:ext>
                  </a:extLst>
                </p:cNvPr>
                <p:cNvCxnSpPr>
                  <a:cxnSpLocks/>
                </p:cNvCxnSpPr>
                <p:nvPr/>
              </p:nvCxnSpPr>
              <p:spPr>
                <a:xfrm>
                  <a:off x="-2115788" y="4531420"/>
                  <a:ext cx="174695" cy="337359"/>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 xmlns:a16="http://schemas.microsoft.com/office/drawing/2014/main" id="{0D88C123-2660-4802-9261-BF00CEBA03B4}"/>
                    </a:ext>
                  </a:extLst>
                </p:cNvPr>
                <p:cNvCxnSpPr/>
                <p:nvPr/>
              </p:nvCxnSpPr>
              <p:spPr>
                <a:xfrm flipV="1">
                  <a:off x="-1949363" y="4650709"/>
                  <a:ext cx="324853" cy="20453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 xmlns:a16="http://schemas.microsoft.com/office/drawing/2014/main" id="{B516E36B-410F-4C81-9DE3-A0E4A8D3D9D9}"/>
                  </a:ext>
                </a:extLst>
              </p:cNvPr>
              <p:cNvGrpSpPr/>
              <p:nvPr/>
            </p:nvGrpSpPr>
            <p:grpSpPr>
              <a:xfrm>
                <a:off x="3902241" y="2823898"/>
                <a:ext cx="1800000" cy="1800000"/>
                <a:chOff x="-3216443" y="3998984"/>
                <a:chExt cx="1800000" cy="1800000"/>
              </a:xfrm>
            </p:grpSpPr>
            <p:sp>
              <p:nvSpPr>
                <p:cNvPr id="29" name="Oval 28">
                  <a:extLst>
                    <a:ext uri="{FF2B5EF4-FFF2-40B4-BE49-F238E27FC236}">
                      <a16:creationId xmlns="" xmlns:a16="http://schemas.microsoft.com/office/drawing/2014/main" id="{6C7E91A8-2B93-4538-9D81-D5D434B65BBC}"/>
                    </a:ext>
                  </a:extLst>
                </p:cNvPr>
                <p:cNvSpPr/>
                <p:nvPr/>
              </p:nvSpPr>
              <p:spPr>
                <a:xfrm>
                  <a:off x="-3216443" y="3998984"/>
                  <a:ext cx="1800000" cy="1800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ln>
                      <a:solidFill>
                        <a:schemeClr val="accent2"/>
                      </a:solidFill>
                    </a:ln>
                  </a:endParaRPr>
                </a:p>
              </p:txBody>
            </p:sp>
            <p:sp>
              <p:nvSpPr>
                <p:cNvPr id="30" name="Partial Circle 67">
                  <a:extLst>
                    <a:ext uri="{FF2B5EF4-FFF2-40B4-BE49-F238E27FC236}">
                      <a16:creationId xmlns="" xmlns:a16="http://schemas.microsoft.com/office/drawing/2014/main" id="{D7F960F4-455B-45A6-8402-41750158BC8A}"/>
                    </a:ext>
                  </a:extLst>
                </p:cNvPr>
                <p:cNvSpPr/>
                <p:nvPr/>
              </p:nvSpPr>
              <p:spPr>
                <a:xfrm>
                  <a:off x="-3216443" y="3998984"/>
                  <a:ext cx="1800000" cy="1800000"/>
                </a:xfrm>
                <a:prstGeom prst="pie">
                  <a:avLst>
                    <a:gd name="adj1" fmla="val 0"/>
                    <a:gd name="adj2" fmla="val 1080164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solidFill>
                      <a:schemeClr val="tx1"/>
                    </a:solidFill>
                  </a:endParaRPr>
                </a:p>
              </p:txBody>
            </p:sp>
            <p:cxnSp>
              <p:nvCxnSpPr>
                <p:cNvPr id="31" name="Straight Connector 30">
                  <a:extLst>
                    <a:ext uri="{FF2B5EF4-FFF2-40B4-BE49-F238E27FC236}">
                      <a16:creationId xmlns="" xmlns:a16="http://schemas.microsoft.com/office/drawing/2014/main" id="{8E822347-7D39-4391-87D9-2A39AC0043AF}"/>
                    </a:ext>
                  </a:extLst>
                </p:cNvPr>
                <p:cNvCxnSpPr>
                  <a:cxnSpLocks/>
                  <a:stCxn id="30" idx="2"/>
                  <a:endCxn id="30" idx="0"/>
                </p:cNvCxnSpPr>
                <p:nvPr/>
              </p:nvCxnSpPr>
              <p:spPr>
                <a:xfrm>
                  <a:off x="-3216443" y="4898984"/>
                  <a:ext cx="1800000" cy="0"/>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 xmlns:a16="http://schemas.microsoft.com/office/drawing/2014/main" id="{0DBA32D7-9731-43E3-BFC3-F62FDE78109F}"/>
                    </a:ext>
                  </a:extLst>
                </p:cNvPr>
                <p:cNvSpPr/>
                <p:nvPr/>
              </p:nvSpPr>
              <p:spPr>
                <a:xfrm>
                  <a:off x="-3010210" y="4584033"/>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33" name="Oval 32">
                  <a:extLst>
                    <a:ext uri="{FF2B5EF4-FFF2-40B4-BE49-F238E27FC236}">
                      <a16:creationId xmlns="" xmlns:a16="http://schemas.microsoft.com/office/drawing/2014/main" id="{340AB1B9-3DF7-42D4-B29C-47E6AC5B5BF6}"/>
                    </a:ext>
                  </a:extLst>
                </p:cNvPr>
                <p:cNvSpPr/>
                <p:nvPr/>
              </p:nvSpPr>
              <p:spPr>
                <a:xfrm>
                  <a:off x="-2348080" y="4356585"/>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cxnSp>
              <p:nvCxnSpPr>
                <p:cNvPr id="34" name="Straight Arrow Connector 33">
                  <a:extLst>
                    <a:ext uri="{FF2B5EF4-FFF2-40B4-BE49-F238E27FC236}">
                      <a16:creationId xmlns="" xmlns:a16="http://schemas.microsoft.com/office/drawing/2014/main" id="{AE8AB083-1D97-44E1-A0E2-18EA5E8D9464}"/>
                    </a:ext>
                  </a:extLst>
                </p:cNvPr>
                <p:cNvCxnSpPr>
                  <a:cxnSpLocks/>
                </p:cNvCxnSpPr>
                <p:nvPr/>
              </p:nvCxnSpPr>
              <p:spPr>
                <a:xfrm>
                  <a:off x="-2925988" y="4764507"/>
                  <a:ext cx="0" cy="51334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 xmlns:a16="http://schemas.microsoft.com/office/drawing/2014/main" id="{D3C771F2-F39B-4E90-A394-C989F84AC1B5}"/>
                    </a:ext>
                  </a:extLst>
                </p:cNvPr>
                <p:cNvCxnSpPr>
                  <a:cxnSpLocks/>
                </p:cNvCxnSpPr>
                <p:nvPr/>
              </p:nvCxnSpPr>
              <p:spPr>
                <a:xfrm>
                  <a:off x="-2259846" y="4504972"/>
                  <a:ext cx="0" cy="55345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17" name="Oval 16">
                <a:extLst>
                  <a:ext uri="{FF2B5EF4-FFF2-40B4-BE49-F238E27FC236}">
                    <a16:creationId xmlns="" xmlns:a16="http://schemas.microsoft.com/office/drawing/2014/main" id="{A31603DA-4C4A-41BA-9AF7-94492DE26940}"/>
                  </a:ext>
                </a:extLst>
              </p:cNvPr>
              <p:cNvSpPr/>
              <p:nvPr/>
            </p:nvSpPr>
            <p:spPr>
              <a:xfrm>
                <a:off x="5224394" y="3408941"/>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cxnSp>
            <p:nvCxnSpPr>
              <p:cNvPr id="18" name="Straight Arrow Connector 17">
                <a:extLst>
                  <a:ext uri="{FF2B5EF4-FFF2-40B4-BE49-F238E27FC236}">
                    <a16:creationId xmlns="" xmlns:a16="http://schemas.microsoft.com/office/drawing/2014/main" id="{2342A998-8B09-49A9-886B-E52D92B38DA2}"/>
                  </a:ext>
                </a:extLst>
              </p:cNvPr>
              <p:cNvCxnSpPr>
                <a:cxnSpLocks/>
              </p:cNvCxnSpPr>
              <p:nvPr/>
            </p:nvCxnSpPr>
            <p:spPr>
              <a:xfrm>
                <a:off x="5312629" y="3557329"/>
                <a:ext cx="0" cy="55345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 xmlns:a16="http://schemas.microsoft.com/office/drawing/2014/main" id="{3131D949-5DA5-4F02-B135-86881579E34D}"/>
                  </a:ext>
                </a:extLst>
              </p:cNvPr>
              <p:cNvSpPr/>
              <p:nvPr/>
            </p:nvSpPr>
            <p:spPr>
              <a:xfrm>
                <a:off x="4790637" y="4207573"/>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20" name="Oval 19">
                <a:extLst>
                  <a:ext uri="{FF2B5EF4-FFF2-40B4-BE49-F238E27FC236}">
                    <a16:creationId xmlns="" xmlns:a16="http://schemas.microsoft.com/office/drawing/2014/main" id="{3605C400-001A-46B0-BB32-9CDD691B8737}"/>
                  </a:ext>
                </a:extLst>
              </p:cNvPr>
              <p:cNvSpPr/>
              <p:nvPr/>
            </p:nvSpPr>
            <p:spPr>
              <a:xfrm>
                <a:off x="4442351" y="3907347"/>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cxnSp>
            <p:nvCxnSpPr>
              <p:cNvPr id="21" name="Straight Connector 20">
                <a:extLst>
                  <a:ext uri="{FF2B5EF4-FFF2-40B4-BE49-F238E27FC236}">
                    <a16:creationId xmlns="" xmlns:a16="http://schemas.microsoft.com/office/drawing/2014/main" id="{53336752-79E8-4C68-8D08-8F55FEB766F0}"/>
                  </a:ext>
                </a:extLst>
              </p:cNvPr>
              <p:cNvCxnSpPr>
                <a:cxnSpLocks/>
              </p:cNvCxnSpPr>
              <p:nvPr/>
            </p:nvCxnSpPr>
            <p:spPr>
              <a:xfrm>
                <a:off x="2514598" y="3314516"/>
                <a:ext cx="16362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 xmlns:a16="http://schemas.microsoft.com/office/drawing/2014/main" id="{CB6BCA42-8F91-4DA7-B70E-01AB0F911E56}"/>
                  </a:ext>
                </a:extLst>
              </p:cNvPr>
              <p:cNvSpPr txBox="1"/>
              <p:nvPr/>
            </p:nvSpPr>
            <p:spPr>
              <a:xfrm>
                <a:off x="3069972" y="3146805"/>
                <a:ext cx="571795" cy="273640"/>
              </a:xfrm>
              <a:prstGeom prst="rect">
                <a:avLst/>
              </a:prstGeom>
              <a:solidFill>
                <a:schemeClr val="bg1"/>
              </a:solidFill>
            </p:spPr>
            <p:txBody>
              <a:bodyPr wrap="none" rtlCol="0" anchor="ctr">
                <a:spAutoFit/>
              </a:bodyPr>
              <a:lstStyle/>
              <a:p>
                <a:pPr algn="ctr"/>
                <a:r>
                  <a:rPr lang="en-GB" sz="1400" dirty="0"/>
                  <a:t>Blood</a:t>
                </a:r>
              </a:p>
            </p:txBody>
          </p:sp>
          <p:cxnSp>
            <p:nvCxnSpPr>
              <p:cNvPr id="23" name="Straight Connector 22">
                <a:extLst>
                  <a:ext uri="{FF2B5EF4-FFF2-40B4-BE49-F238E27FC236}">
                    <a16:creationId xmlns="" xmlns:a16="http://schemas.microsoft.com/office/drawing/2014/main" id="{40A310BD-7616-4197-B823-F10321BD131D}"/>
                  </a:ext>
                </a:extLst>
              </p:cNvPr>
              <p:cNvCxnSpPr>
                <a:cxnSpLocks/>
                <a:stCxn id="37" idx="0"/>
                <a:endCxn id="29" idx="2"/>
              </p:cNvCxnSpPr>
              <p:nvPr/>
            </p:nvCxnSpPr>
            <p:spPr>
              <a:xfrm>
                <a:off x="2830704" y="3723898"/>
                <a:ext cx="107153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 xmlns:a16="http://schemas.microsoft.com/office/drawing/2014/main" id="{EB8F85BB-A728-4258-9BCC-B6E05106D505}"/>
                  </a:ext>
                </a:extLst>
              </p:cNvPr>
              <p:cNvSpPr txBox="1"/>
              <p:nvPr/>
            </p:nvSpPr>
            <p:spPr>
              <a:xfrm>
                <a:off x="3105066" y="3583952"/>
                <a:ext cx="517637" cy="273640"/>
              </a:xfrm>
              <a:prstGeom prst="rect">
                <a:avLst/>
              </a:prstGeom>
              <a:solidFill>
                <a:schemeClr val="bg1"/>
              </a:solidFill>
            </p:spPr>
            <p:txBody>
              <a:bodyPr wrap="none" rtlCol="0" anchor="ctr">
                <a:spAutoFit/>
              </a:bodyPr>
              <a:lstStyle/>
              <a:p>
                <a:pPr algn="ctr"/>
                <a:r>
                  <a:rPr lang="en-GB" sz="1400" dirty="0"/>
                  <a:t>Filter</a:t>
                </a:r>
              </a:p>
            </p:txBody>
          </p:sp>
          <p:cxnSp>
            <p:nvCxnSpPr>
              <p:cNvPr id="25" name="Straight Connector 24">
                <a:extLst>
                  <a:ext uri="{FF2B5EF4-FFF2-40B4-BE49-F238E27FC236}">
                    <a16:creationId xmlns="" xmlns:a16="http://schemas.microsoft.com/office/drawing/2014/main" id="{0C4CFCE4-DCB7-4B6A-981D-306CF15AE8B0}"/>
                  </a:ext>
                </a:extLst>
              </p:cNvPr>
              <p:cNvCxnSpPr>
                <a:cxnSpLocks/>
              </p:cNvCxnSpPr>
              <p:nvPr/>
            </p:nvCxnSpPr>
            <p:spPr>
              <a:xfrm>
                <a:off x="2510587" y="4140681"/>
                <a:ext cx="16362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 xmlns:a16="http://schemas.microsoft.com/office/drawing/2014/main" id="{B5C619EC-9B79-4A72-AEF8-B83010247AA9}"/>
                  </a:ext>
                </a:extLst>
              </p:cNvPr>
              <p:cNvSpPr txBox="1"/>
              <p:nvPr/>
            </p:nvSpPr>
            <p:spPr>
              <a:xfrm>
                <a:off x="3087519" y="3985499"/>
                <a:ext cx="544716" cy="273640"/>
              </a:xfrm>
              <a:prstGeom prst="rect">
                <a:avLst/>
              </a:prstGeom>
              <a:solidFill>
                <a:schemeClr val="bg1"/>
              </a:solidFill>
            </p:spPr>
            <p:txBody>
              <a:bodyPr wrap="none" rtlCol="0" anchor="ctr">
                <a:spAutoFit/>
              </a:bodyPr>
              <a:lstStyle/>
              <a:p>
                <a:pPr algn="ctr"/>
                <a:r>
                  <a:rPr lang="en-GB" sz="1400" dirty="0"/>
                  <a:t>Urine</a:t>
                </a:r>
              </a:p>
            </p:txBody>
          </p:sp>
          <p:sp>
            <p:nvSpPr>
              <p:cNvPr id="27" name="TextBox 26">
                <a:extLst>
                  <a:ext uri="{FF2B5EF4-FFF2-40B4-BE49-F238E27FC236}">
                    <a16:creationId xmlns="" xmlns:a16="http://schemas.microsoft.com/office/drawing/2014/main" id="{5D2E2C6A-A279-49B2-8204-607529AF8F64}"/>
                  </a:ext>
                </a:extLst>
              </p:cNvPr>
              <p:cNvSpPr txBox="1"/>
              <p:nvPr/>
            </p:nvSpPr>
            <p:spPr>
              <a:xfrm>
                <a:off x="1055644" y="1543281"/>
                <a:ext cx="1518135" cy="301004"/>
              </a:xfrm>
              <a:prstGeom prst="rect">
                <a:avLst/>
              </a:prstGeom>
              <a:noFill/>
            </p:spPr>
            <p:txBody>
              <a:bodyPr wrap="none" rtlCol="0">
                <a:spAutoFit/>
              </a:bodyPr>
              <a:lstStyle/>
              <a:p>
                <a:pPr algn="ctr"/>
                <a:r>
                  <a:rPr lang="en-GB" sz="1600" b="1" i="1" dirty="0"/>
                  <a:t>Healthy </a:t>
                </a:r>
                <a:r>
                  <a:rPr lang="en-GB" sz="1600" b="1" dirty="0"/>
                  <a:t>kidney</a:t>
                </a:r>
                <a:r>
                  <a:rPr lang="en-GB" sz="1600" b="1" baseline="30000" dirty="0"/>
                  <a:t>2</a:t>
                </a:r>
              </a:p>
            </p:txBody>
          </p:sp>
          <p:sp>
            <p:nvSpPr>
              <p:cNvPr id="28" name="TextBox 27">
                <a:extLst>
                  <a:ext uri="{FF2B5EF4-FFF2-40B4-BE49-F238E27FC236}">
                    <a16:creationId xmlns="" xmlns:a16="http://schemas.microsoft.com/office/drawing/2014/main" id="{AC3D20F2-4275-46C5-99B7-F4CB3F112067}"/>
                  </a:ext>
                </a:extLst>
              </p:cNvPr>
              <p:cNvSpPr txBox="1"/>
              <p:nvPr/>
            </p:nvSpPr>
            <p:spPr>
              <a:xfrm>
                <a:off x="3720655" y="1543281"/>
                <a:ext cx="1679184" cy="301004"/>
              </a:xfrm>
              <a:prstGeom prst="rect">
                <a:avLst/>
              </a:prstGeom>
              <a:noFill/>
            </p:spPr>
            <p:txBody>
              <a:bodyPr wrap="none" rtlCol="0">
                <a:spAutoFit/>
              </a:bodyPr>
              <a:lstStyle/>
              <a:p>
                <a:pPr algn="ctr"/>
                <a:r>
                  <a:rPr lang="en-GB" sz="1600" b="1" i="1" dirty="0"/>
                  <a:t>Damaged</a:t>
                </a:r>
                <a:r>
                  <a:rPr lang="en-GB" sz="1600" b="1" dirty="0"/>
                  <a:t> kidney</a:t>
                </a:r>
                <a:r>
                  <a:rPr lang="en-GB" sz="1600" b="1" baseline="30000" dirty="0"/>
                  <a:t>2</a:t>
                </a:r>
              </a:p>
            </p:txBody>
          </p:sp>
        </p:grpSp>
        <p:sp>
          <p:nvSpPr>
            <p:cNvPr id="10" name="TextBox 9">
              <a:extLst>
                <a:ext uri="{FF2B5EF4-FFF2-40B4-BE49-F238E27FC236}">
                  <a16:creationId xmlns="" xmlns:a16="http://schemas.microsoft.com/office/drawing/2014/main" id="{D34A6162-BC9E-4853-AB27-77C6E2AD6F37}"/>
                </a:ext>
              </a:extLst>
            </p:cNvPr>
            <p:cNvSpPr txBox="1"/>
            <p:nvPr/>
          </p:nvSpPr>
          <p:spPr>
            <a:xfrm>
              <a:off x="1729168" y="2657990"/>
              <a:ext cx="739969" cy="273640"/>
            </a:xfrm>
            <a:prstGeom prst="rect">
              <a:avLst/>
            </a:prstGeom>
            <a:noFill/>
          </p:spPr>
          <p:txBody>
            <a:bodyPr wrap="none" rtlCol="0">
              <a:spAutoFit/>
            </a:bodyPr>
            <a:lstStyle/>
            <a:p>
              <a:pPr algn="ctr"/>
              <a:r>
                <a:rPr lang="en-GB" sz="1400" dirty="0"/>
                <a:t>Albumin</a:t>
              </a:r>
            </a:p>
          </p:txBody>
        </p:sp>
        <p:sp>
          <p:nvSpPr>
            <p:cNvPr id="11" name="TextBox 10">
              <a:extLst>
                <a:ext uri="{FF2B5EF4-FFF2-40B4-BE49-F238E27FC236}">
                  <a16:creationId xmlns="" xmlns:a16="http://schemas.microsoft.com/office/drawing/2014/main" id="{AD2CCF43-E3ED-423D-9D49-A5D890C22859}"/>
                </a:ext>
              </a:extLst>
            </p:cNvPr>
            <p:cNvSpPr txBox="1"/>
            <p:nvPr/>
          </p:nvSpPr>
          <p:spPr>
            <a:xfrm>
              <a:off x="4600704" y="2657990"/>
              <a:ext cx="739969" cy="273640"/>
            </a:xfrm>
            <a:prstGeom prst="rect">
              <a:avLst/>
            </a:prstGeom>
            <a:noFill/>
          </p:spPr>
          <p:txBody>
            <a:bodyPr wrap="none" rtlCol="0">
              <a:spAutoFit/>
            </a:bodyPr>
            <a:lstStyle/>
            <a:p>
              <a:pPr algn="ctr"/>
              <a:r>
                <a:rPr lang="en-GB" sz="1400" dirty="0"/>
                <a:t>Albumin</a:t>
              </a:r>
            </a:p>
          </p:txBody>
        </p:sp>
      </p:grpSp>
    </p:spTree>
    <p:extLst>
      <p:ext uri="{BB962C8B-B14F-4D97-AF65-F5344CB8AC3E}">
        <p14:creationId xmlns:p14="http://schemas.microsoft.com/office/powerpoint/2010/main" val="3159873652"/>
      </p:ext>
    </p:extLst>
  </p:cSld>
  <p:clrMapOvr>
    <a:masterClrMapping/>
  </p:clrMapOvr>
  <p:transition>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Declining eGFR is associated with an increased risk of progression to ESKD and mortality</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76</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Reference</a:t>
            </a:r>
            <a:r>
              <a:rPr lang="en-US" dirty="0"/>
              <a:t> point: (diamond, eGFR of 95 mL/min/1.73 m</a:t>
            </a:r>
            <a:r>
              <a:rPr lang="en-US" baseline="30000" dirty="0"/>
              <a:t>2</a:t>
            </a:r>
            <a:r>
              <a:rPr lang="en-US" dirty="0"/>
              <a:t> in the no diabetes group) for both individuals with and without diabetes to show the main effect of diabetes on risk; </a:t>
            </a:r>
            <a:r>
              <a:rPr lang="en-US" baseline="30000" dirty="0" err="1"/>
              <a:t>b</a:t>
            </a:r>
            <a:r>
              <a:rPr lang="en-US" dirty="0" err="1"/>
              <a:t>HRs</a:t>
            </a:r>
            <a:r>
              <a:rPr lang="en-US" dirty="0"/>
              <a:t> were adjusted for age, sex, race, smoking, history of CVD, serum total cholesterol concentration, BMI, and albuminuria (log UACR, log UPCR, or categorical dipstick proteinuria [negative, trace, 1+, ≥2+]); </a:t>
            </a:r>
            <a:r>
              <a:rPr lang="en-US" baseline="30000" dirty="0" err="1"/>
              <a:t>c</a:t>
            </a:r>
            <a:r>
              <a:rPr lang="en-US" dirty="0" err="1"/>
              <a:t>Blue</a:t>
            </a:r>
            <a:r>
              <a:rPr lang="en-US" dirty="0"/>
              <a:t> and purple circles denote </a:t>
            </a:r>
            <a:r>
              <a:rPr lang="en-US" i="1" dirty="0"/>
              <a:t>P</a:t>
            </a:r>
            <a:r>
              <a:rPr lang="en-US" dirty="0"/>
              <a:t>&lt;0.05 as compared with the reference (diamond); </a:t>
            </a:r>
            <a:r>
              <a:rPr lang="en-US" baseline="30000" dirty="0" err="1"/>
              <a:t>d</a:t>
            </a:r>
            <a:r>
              <a:rPr lang="en-US" dirty="0" err="1"/>
              <a:t>eGFR</a:t>
            </a:r>
            <a:r>
              <a:rPr lang="en-US" dirty="0"/>
              <a:t> of 50 mL/min/1.73 m</a:t>
            </a:r>
            <a:r>
              <a:rPr lang="en-US" baseline="30000" dirty="0"/>
              <a:t>2</a:t>
            </a:r>
            <a:r>
              <a:rPr lang="en-US" dirty="0"/>
              <a:t> used as the reference point (diamond) in diabetes and no diabetes groups.</a:t>
            </a:r>
          </a:p>
          <a:p>
            <a:r>
              <a:rPr lang="en-US" dirty="0"/>
              <a:t>BMI = body mass index; CI = confidence interval; CVD = cardiovascular disease; eGFR = estimated glomerular filtration rate; ESKD = end-stage kidney disease;</a:t>
            </a:r>
            <a:br>
              <a:rPr lang="en-US" dirty="0"/>
            </a:br>
            <a:r>
              <a:rPr lang="en-US" dirty="0"/>
              <a:t>HR = hazard ratio; UACR = urine </a:t>
            </a:r>
            <a:r>
              <a:rPr lang="en-US" dirty="0" err="1"/>
              <a:t>albumin:creatinine</a:t>
            </a:r>
            <a:r>
              <a:rPr lang="en-US" dirty="0"/>
              <a:t> ratio; UPCR = urine </a:t>
            </a:r>
            <a:r>
              <a:rPr lang="en-US" dirty="0" err="1"/>
              <a:t>protein:creatinine</a:t>
            </a:r>
            <a:r>
              <a:rPr lang="en-US" dirty="0"/>
              <a:t> ratio.</a:t>
            </a:r>
          </a:p>
          <a:p>
            <a:r>
              <a:rPr lang="en-US" dirty="0"/>
              <a:t>Fox CS et al. </a:t>
            </a:r>
            <a:r>
              <a:rPr lang="en-US" i="1" dirty="0"/>
              <a:t>Lancet.</a:t>
            </a:r>
            <a:r>
              <a:rPr lang="en-US" dirty="0"/>
              <a:t> 2012;380:1662–1673.</a:t>
            </a:r>
          </a:p>
        </p:txBody>
      </p:sp>
      <p:sp>
        <p:nvSpPr>
          <p:cNvPr id="5" name="Freeform 4"/>
          <p:cNvSpPr/>
          <p:nvPr/>
        </p:nvSpPr>
        <p:spPr>
          <a:xfrm>
            <a:off x="892179" y="3082387"/>
            <a:ext cx="4838712" cy="1627234"/>
          </a:xfrm>
          <a:custGeom>
            <a:avLst/>
            <a:gdLst>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300038 w 4210050"/>
              <a:gd name="connsiteY23" fmla="*/ 752475 h 2147888"/>
              <a:gd name="connsiteX24" fmla="*/ 161925 w 4210050"/>
              <a:gd name="connsiteY24" fmla="*/ 67151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161925 w 4210050"/>
              <a:gd name="connsiteY24" fmla="*/ 67151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310931 w 4210050"/>
              <a:gd name="connsiteY24" fmla="*/ 626918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116395 w 4210050"/>
              <a:gd name="connsiteY24" fmla="*/ 52286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116395 w 4210050"/>
              <a:gd name="connsiteY24" fmla="*/ 52286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91561 w 4210050"/>
              <a:gd name="connsiteY24" fmla="*/ 54268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91561 w 4210050"/>
              <a:gd name="connsiteY24" fmla="*/ 54268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91561 w 4210050"/>
              <a:gd name="connsiteY24" fmla="*/ 542683 h 2147888"/>
              <a:gd name="connsiteX25" fmla="*/ 0 w 4210050"/>
              <a:gd name="connsiteY25" fmla="*/ 581025 h 2147888"/>
              <a:gd name="connsiteX26" fmla="*/ 0 w 4210050"/>
              <a:gd name="connsiteY26"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0 w 4210050"/>
              <a:gd name="connsiteY24" fmla="*/ 58102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24834 w 4210050"/>
              <a:gd name="connsiteY24" fmla="*/ 48192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24834 w 4210050"/>
              <a:gd name="connsiteY24" fmla="*/ 48192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24834 w 4210050"/>
              <a:gd name="connsiteY24" fmla="*/ 48192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24834 w 4210050"/>
              <a:gd name="connsiteY24" fmla="*/ 48192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42891 w 4210050"/>
              <a:gd name="connsiteY22" fmla="*/ 1393296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42891 w 4210050"/>
              <a:gd name="connsiteY22" fmla="*/ 1393296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42891 w 4210050"/>
              <a:gd name="connsiteY22" fmla="*/ 1393296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13917 w 4210050"/>
              <a:gd name="connsiteY22" fmla="*/ 1383386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30473 w 4210050"/>
              <a:gd name="connsiteY22" fmla="*/ 139825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30473 w 4210050"/>
              <a:gd name="connsiteY22" fmla="*/ 139825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30473 w 4210050"/>
              <a:gd name="connsiteY22" fmla="*/ 1398250 h 2147888"/>
              <a:gd name="connsiteX23" fmla="*/ 660136 w 4210050"/>
              <a:gd name="connsiteY23" fmla="*/ 1104278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07849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07849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07849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07849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07849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843434 w 4210050"/>
              <a:gd name="connsiteY21" fmla="*/ 1612804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89890 w 4210050"/>
              <a:gd name="connsiteY20" fmla="*/ 1638494 h 2147888"/>
              <a:gd name="connsiteX21" fmla="*/ 1843434 w 4210050"/>
              <a:gd name="connsiteY21" fmla="*/ 1612804 h 2147888"/>
              <a:gd name="connsiteX22" fmla="*/ 1230473 w 4210050"/>
              <a:gd name="connsiteY22" fmla="*/ 1398250 h 2147888"/>
              <a:gd name="connsiteX23" fmla="*/ 660136 w 4210050"/>
              <a:gd name="connsiteY23" fmla="*/ 1119143 h 2147888"/>
              <a:gd name="connsiteX24" fmla="*/ 49669 w 4210050"/>
              <a:gd name="connsiteY24" fmla="*/ 531475 h 2147888"/>
              <a:gd name="connsiteX25" fmla="*/ 0 w 4210050"/>
              <a:gd name="connsiteY25" fmla="*/ 0 h 2147888"/>
              <a:gd name="connsiteX0" fmla="*/ 0 w 4255579"/>
              <a:gd name="connsiteY0" fmla="*/ 0 h 1943100"/>
              <a:gd name="connsiteX1" fmla="*/ 561975 w 4255579"/>
              <a:gd name="connsiteY1" fmla="*/ 414338 h 1943100"/>
              <a:gd name="connsiteX2" fmla="*/ 1062038 w 4255579"/>
              <a:gd name="connsiteY2" fmla="*/ 804863 h 1943100"/>
              <a:gd name="connsiteX3" fmla="*/ 1314450 w 4255579"/>
              <a:gd name="connsiteY3" fmla="*/ 966788 h 1943100"/>
              <a:gd name="connsiteX4" fmla="*/ 1704975 w 4255579"/>
              <a:gd name="connsiteY4" fmla="*/ 1190625 h 1943100"/>
              <a:gd name="connsiteX5" fmla="*/ 2019300 w 4255579"/>
              <a:gd name="connsiteY5" fmla="*/ 1376363 h 1943100"/>
              <a:gd name="connsiteX6" fmla="*/ 2295525 w 4255579"/>
              <a:gd name="connsiteY6" fmla="*/ 1552575 h 1943100"/>
              <a:gd name="connsiteX7" fmla="*/ 2428875 w 4255579"/>
              <a:gd name="connsiteY7" fmla="*/ 1633538 h 1943100"/>
              <a:gd name="connsiteX8" fmla="*/ 2871788 w 4255579"/>
              <a:gd name="connsiteY8" fmla="*/ 1771650 h 1943100"/>
              <a:gd name="connsiteX9" fmla="*/ 3262313 w 4255579"/>
              <a:gd name="connsiteY9" fmla="*/ 1881188 h 1943100"/>
              <a:gd name="connsiteX10" fmla="*/ 3324225 w 4255579"/>
              <a:gd name="connsiteY10" fmla="*/ 1895475 h 1943100"/>
              <a:gd name="connsiteX11" fmla="*/ 4205288 w 4255579"/>
              <a:gd name="connsiteY11" fmla="*/ 1943100 h 1943100"/>
              <a:gd name="connsiteX12" fmla="*/ 4255579 w 4255579"/>
              <a:gd name="connsiteY12" fmla="*/ 963649 h 1943100"/>
              <a:gd name="connsiteX13" fmla="*/ 3309938 w 4255579"/>
              <a:gd name="connsiteY13" fmla="*/ 1890713 h 1943100"/>
              <a:gd name="connsiteX14" fmla="*/ 2828925 w 4255579"/>
              <a:gd name="connsiteY14" fmla="*/ 1852613 h 1943100"/>
              <a:gd name="connsiteX15" fmla="*/ 2767013 w 4255579"/>
              <a:gd name="connsiteY15" fmla="*/ 1843088 h 1943100"/>
              <a:gd name="connsiteX16" fmla="*/ 2662238 w 4255579"/>
              <a:gd name="connsiteY16" fmla="*/ 1804988 h 1943100"/>
              <a:gd name="connsiteX17" fmla="*/ 2576513 w 4255579"/>
              <a:gd name="connsiteY17" fmla="*/ 1776413 h 1943100"/>
              <a:gd name="connsiteX18" fmla="*/ 2505075 w 4255579"/>
              <a:gd name="connsiteY18" fmla="*/ 1752600 h 1943100"/>
              <a:gd name="connsiteX19" fmla="*/ 2343150 w 4255579"/>
              <a:gd name="connsiteY19" fmla="*/ 1709738 h 1943100"/>
              <a:gd name="connsiteX20" fmla="*/ 2089890 w 4255579"/>
              <a:gd name="connsiteY20" fmla="*/ 1638494 h 1943100"/>
              <a:gd name="connsiteX21" fmla="*/ 1843434 w 4255579"/>
              <a:gd name="connsiteY21" fmla="*/ 1612804 h 1943100"/>
              <a:gd name="connsiteX22" fmla="*/ 1230473 w 4255579"/>
              <a:gd name="connsiteY22" fmla="*/ 1398250 h 1943100"/>
              <a:gd name="connsiteX23" fmla="*/ 660136 w 4255579"/>
              <a:gd name="connsiteY23" fmla="*/ 1119143 h 1943100"/>
              <a:gd name="connsiteX24" fmla="*/ 49669 w 4255579"/>
              <a:gd name="connsiteY24" fmla="*/ 531475 h 1943100"/>
              <a:gd name="connsiteX25" fmla="*/ 0 w 4255579"/>
              <a:gd name="connsiteY25" fmla="*/ 0 h 1943100"/>
              <a:gd name="connsiteX0" fmla="*/ 0 w 4255579"/>
              <a:gd name="connsiteY0" fmla="*/ 0 h 1895475"/>
              <a:gd name="connsiteX1" fmla="*/ 561975 w 4255579"/>
              <a:gd name="connsiteY1" fmla="*/ 414338 h 1895475"/>
              <a:gd name="connsiteX2" fmla="*/ 1062038 w 4255579"/>
              <a:gd name="connsiteY2" fmla="*/ 804863 h 1895475"/>
              <a:gd name="connsiteX3" fmla="*/ 1314450 w 4255579"/>
              <a:gd name="connsiteY3" fmla="*/ 966788 h 1895475"/>
              <a:gd name="connsiteX4" fmla="*/ 1704975 w 4255579"/>
              <a:gd name="connsiteY4" fmla="*/ 1190625 h 1895475"/>
              <a:gd name="connsiteX5" fmla="*/ 2019300 w 4255579"/>
              <a:gd name="connsiteY5" fmla="*/ 1376363 h 1895475"/>
              <a:gd name="connsiteX6" fmla="*/ 2295525 w 4255579"/>
              <a:gd name="connsiteY6" fmla="*/ 1552575 h 1895475"/>
              <a:gd name="connsiteX7" fmla="*/ 2428875 w 4255579"/>
              <a:gd name="connsiteY7" fmla="*/ 1633538 h 1895475"/>
              <a:gd name="connsiteX8" fmla="*/ 2871788 w 4255579"/>
              <a:gd name="connsiteY8" fmla="*/ 1771650 h 1895475"/>
              <a:gd name="connsiteX9" fmla="*/ 3262313 w 4255579"/>
              <a:gd name="connsiteY9" fmla="*/ 1881188 h 1895475"/>
              <a:gd name="connsiteX10" fmla="*/ 3324225 w 4255579"/>
              <a:gd name="connsiteY10" fmla="*/ 1895475 h 1895475"/>
              <a:gd name="connsiteX11" fmla="*/ 4246679 w 4255579"/>
              <a:gd name="connsiteY11" fmla="*/ 1333638 h 1895475"/>
              <a:gd name="connsiteX12" fmla="*/ 4255579 w 4255579"/>
              <a:gd name="connsiteY12" fmla="*/ 963649 h 1895475"/>
              <a:gd name="connsiteX13" fmla="*/ 3309938 w 4255579"/>
              <a:gd name="connsiteY13" fmla="*/ 1890713 h 1895475"/>
              <a:gd name="connsiteX14" fmla="*/ 2828925 w 4255579"/>
              <a:gd name="connsiteY14" fmla="*/ 1852613 h 1895475"/>
              <a:gd name="connsiteX15" fmla="*/ 2767013 w 4255579"/>
              <a:gd name="connsiteY15" fmla="*/ 1843088 h 1895475"/>
              <a:gd name="connsiteX16" fmla="*/ 2662238 w 4255579"/>
              <a:gd name="connsiteY16" fmla="*/ 1804988 h 1895475"/>
              <a:gd name="connsiteX17" fmla="*/ 2576513 w 4255579"/>
              <a:gd name="connsiteY17" fmla="*/ 1776413 h 1895475"/>
              <a:gd name="connsiteX18" fmla="*/ 2505075 w 4255579"/>
              <a:gd name="connsiteY18" fmla="*/ 1752600 h 1895475"/>
              <a:gd name="connsiteX19" fmla="*/ 2343150 w 4255579"/>
              <a:gd name="connsiteY19" fmla="*/ 1709738 h 1895475"/>
              <a:gd name="connsiteX20" fmla="*/ 2089890 w 4255579"/>
              <a:gd name="connsiteY20" fmla="*/ 1638494 h 1895475"/>
              <a:gd name="connsiteX21" fmla="*/ 1843434 w 4255579"/>
              <a:gd name="connsiteY21" fmla="*/ 1612804 h 1895475"/>
              <a:gd name="connsiteX22" fmla="*/ 1230473 w 4255579"/>
              <a:gd name="connsiteY22" fmla="*/ 1398250 h 1895475"/>
              <a:gd name="connsiteX23" fmla="*/ 660136 w 4255579"/>
              <a:gd name="connsiteY23" fmla="*/ 1119143 h 1895475"/>
              <a:gd name="connsiteX24" fmla="*/ 49669 w 4255579"/>
              <a:gd name="connsiteY24" fmla="*/ 531475 h 1895475"/>
              <a:gd name="connsiteX25" fmla="*/ 0 w 4255579"/>
              <a:gd name="connsiteY25" fmla="*/ 0 h 1895475"/>
              <a:gd name="connsiteX0" fmla="*/ 0 w 4255579"/>
              <a:gd name="connsiteY0" fmla="*/ 0 h 1895475"/>
              <a:gd name="connsiteX1" fmla="*/ 561975 w 4255579"/>
              <a:gd name="connsiteY1" fmla="*/ 414338 h 1895475"/>
              <a:gd name="connsiteX2" fmla="*/ 1062038 w 4255579"/>
              <a:gd name="connsiteY2" fmla="*/ 804863 h 1895475"/>
              <a:gd name="connsiteX3" fmla="*/ 1314450 w 4255579"/>
              <a:gd name="connsiteY3" fmla="*/ 966788 h 1895475"/>
              <a:gd name="connsiteX4" fmla="*/ 1704975 w 4255579"/>
              <a:gd name="connsiteY4" fmla="*/ 1190625 h 1895475"/>
              <a:gd name="connsiteX5" fmla="*/ 2019300 w 4255579"/>
              <a:gd name="connsiteY5" fmla="*/ 1376363 h 1895475"/>
              <a:gd name="connsiteX6" fmla="*/ 2295525 w 4255579"/>
              <a:gd name="connsiteY6" fmla="*/ 1552575 h 1895475"/>
              <a:gd name="connsiteX7" fmla="*/ 2428875 w 4255579"/>
              <a:gd name="connsiteY7" fmla="*/ 1633538 h 1895475"/>
              <a:gd name="connsiteX8" fmla="*/ 2871788 w 4255579"/>
              <a:gd name="connsiteY8" fmla="*/ 1771650 h 1895475"/>
              <a:gd name="connsiteX9" fmla="*/ 3262313 w 4255579"/>
              <a:gd name="connsiteY9" fmla="*/ 1881188 h 1895475"/>
              <a:gd name="connsiteX10" fmla="*/ 3324225 w 4255579"/>
              <a:gd name="connsiteY10" fmla="*/ 1895475 h 1895475"/>
              <a:gd name="connsiteX11" fmla="*/ 4246679 w 4255579"/>
              <a:gd name="connsiteY11" fmla="*/ 1333638 h 1895475"/>
              <a:gd name="connsiteX12" fmla="*/ 4255579 w 4255579"/>
              <a:gd name="connsiteY12" fmla="*/ 963649 h 1895475"/>
              <a:gd name="connsiteX13" fmla="*/ 3632784 w 4255579"/>
              <a:gd name="connsiteY13" fmla="*/ 1504225 h 1895475"/>
              <a:gd name="connsiteX14" fmla="*/ 2828925 w 4255579"/>
              <a:gd name="connsiteY14" fmla="*/ 1852613 h 1895475"/>
              <a:gd name="connsiteX15" fmla="*/ 2767013 w 4255579"/>
              <a:gd name="connsiteY15" fmla="*/ 1843088 h 1895475"/>
              <a:gd name="connsiteX16" fmla="*/ 2662238 w 4255579"/>
              <a:gd name="connsiteY16" fmla="*/ 1804988 h 1895475"/>
              <a:gd name="connsiteX17" fmla="*/ 2576513 w 4255579"/>
              <a:gd name="connsiteY17" fmla="*/ 1776413 h 1895475"/>
              <a:gd name="connsiteX18" fmla="*/ 2505075 w 4255579"/>
              <a:gd name="connsiteY18" fmla="*/ 1752600 h 1895475"/>
              <a:gd name="connsiteX19" fmla="*/ 2343150 w 4255579"/>
              <a:gd name="connsiteY19" fmla="*/ 1709738 h 1895475"/>
              <a:gd name="connsiteX20" fmla="*/ 2089890 w 4255579"/>
              <a:gd name="connsiteY20" fmla="*/ 1638494 h 1895475"/>
              <a:gd name="connsiteX21" fmla="*/ 1843434 w 4255579"/>
              <a:gd name="connsiteY21" fmla="*/ 1612804 h 1895475"/>
              <a:gd name="connsiteX22" fmla="*/ 1230473 w 4255579"/>
              <a:gd name="connsiteY22" fmla="*/ 1398250 h 1895475"/>
              <a:gd name="connsiteX23" fmla="*/ 660136 w 4255579"/>
              <a:gd name="connsiteY23" fmla="*/ 1119143 h 1895475"/>
              <a:gd name="connsiteX24" fmla="*/ 49669 w 4255579"/>
              <a:gd name="connsiteY24" fmla="*/ 531475 h 1895475"/>
              <a:gd name="connsiteX25" fmla="*/ 0 w 4255579"/>
              <a:gd name="connsiteY25" fmla="*/ 0 h 1895475"/>
              <a:gd name="connsiteX0" fmla="*/ 0 w 4255579"/>
              <a:gd name="connsiteY0" fmla="*/ 0 h 1895475"/>
              <a:gd name="connsiteX1" fmla="*/ 561975 w 4255579"/>
              <a:gd name="connsiteY1" fmla="*/ 414338 h 1895475"/>
              <a:gd name="connsiteX2" fmla="*/ 1062038 w 4255579"/>
              <a:gd name="connsiteY2" fmla="*/ 804863 h 1895475"/>
              <a:gd name="connsiteX3" fmla="*/ 1314450 w 4255579"/>
              <a:gd name="connsiteY3" fmla="*/ 966788 h 1895475"/>
              <a:gd name="connsiteX4" fmla="*/ 1704975 w 4255579"/>
              <a:gd name="connsiteY4" fmla="*/ 1190625 h 1895475"/>
              <a:gd name="connsiteX5" fmla="*/ 2019300 w 4255579"/>
              <a:gd name="connsiteY5" fmla="*/ 1376363 h 1895475"/>
              <a:gd name="connsiteX6" fmla="*/ 2295525 w 4255579"/>
              <a:gd name="connsiteY6" fmla="*/ 1552575 h 1895475"/>
              <a:gd name="connsiteX7" fmla="*/ 2428875 w 4255579"/>
              <a:gd name="connsiteY7" fmla="*/ 1633538 h 1895475"/>
              <a:gd name="connsiteX8" fmla="*/ 2871788 w 4255579"/>
              <a:gd name="connsiteY8" fmla="*/ 1771650 h 1895475"/>
              <a:gd name="connsiteX9" fmla="*/ 3262313 w 4255579"/>
              <a:gd name="connsiteY9" fmla="*/ 1881188 h 1895475"/>
              <a:gd name="connsiteX10" fmla="*/ 3324225 w 4255579"/>
              <a:gd name="connsiteY10" fmla="*/ 1895475 h 1895475"/>
              <a:gd name="connsiteX11" fmla="*/ 4246679 w 4255579"/>
              <a:gd name="connsiteY11" fmla="*/ 1333638 h 1895475"/>
              <a:gd name="connsiteX12" fmla="*/ 4255579 w 4255579"/>
              <a:gd name="connsiteY12" fmla="*/ 963649 h 1895475"/>
              <a:gd name="connsiteX13" fmla="*/ 3632784 w 4255579"/>
              <a:gd name="connsiteY13" fmla="*/ 1504225 h 1895475"/>
              <a:gd name="connsiteX14" fmla="*/ 2828925 w 4255579"/>
              <a:gd name="connsiteY14" fmla="*/ 1852613 h 1895475"/>
              <a:gd name="connsiteX15" fmla="*/ 2767013 w 4255579"/>
              <a:gd name="connsiteY15" fmla="*/ 1843088 h 1895475"/>
              <a:gd name="connsiteX16" fmla="*/ 2662238 w 4255579"/>
              <a:gd name="connsiteY16" fmla="*/ 1804988 h 1895475"/>
              <a:gd name="connsiteX17" fmla="*/ 2576513 w 4255579"/>
              <a:gd name="connsiteY17" fmla="*/ 1776413 h 1895475"/>
              <a:gd name="connsiteX18" fmla="*/ 2505075 w 4255579"/>
              <a:gd name="connsiteY18" fmla="*/ 1752600 h 1895475"/>
              <a:gd name="connsiteX19" fmla="*/ 2343150 w 4255579"/>
              <a:gd name="connsiteY19" fmla="*/ 1709738 h 1895475"/>
              <a:gd name="connsiteX20" fmla="*/ 2089890 w 4255579"/>
              <a:gd name="connsiteY20" fmla="*/ 1638494 h 1895475"/>
              <a:gd name="connsiteX21" fmla="*/ 1843434 w 4255579"/>
              <a:gd name="connsiteY21" fmla="*/ 1612804 h 1895475"/>
              <a:gd name="connsiteX22" fmla="*/ 1230473 w 4255579"/>
              <a:gd name="connsiteY22" fmla="*/ 1398250 h 1895475"/>
              <a:gd name="connsiteX23" fmla="*/ 660136 w 4255579"/>
              <a:gd name="connsiteY23" fmla="*/ 1119143 h 1895475"/>
              <a:gd name="connsiteX24" fmla="*/ 49669 w 4255579"/>
              <a:gd name="connsiteY24" fmla="*/ 531475 h 1895475"/>
              <a:gd name="connsiteX25" fmla="*/ 0 w 4255579"/>
              <a:gd name="connsiteY25" fmla="*/ 0 h 1895475"/>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700878 w 4255579"/>
              <a:gd name="connsiteY10" fmla="*/ 1637816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899553 w 4255579"/>
              <a:gd name="connsiteY10" fmla="*/ 1365292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647072 w 4255579"/>
              <a:gd name="connsiteY10" fmla="*/ 1603131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647072 w 4255579"/>
              <a:gd name="connsiteY10" fmla="*/ 1603131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647072 w 4255579"/>
              <a:gd name="connsiteY10" fmla="*/ 1603131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647072 w 4255579"/>
              <a:gd name="connsiteY10" fmla="*/ 1603131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2828925 w 4255579"/>
              <a:gd name="connsiteY14" fmla="*/ 1852613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81188"/>
              <a:gd name="connsiteX1" fmla="*/ 561975 w 4255579"/>
              <a:gd name="connsiteY1" fmla="*/ 414338 h 1881188"/>
              <a:gd name="connsiteX2" fmla="*/ 1062038 w 4255579"/>
              <a:gd name="connsiteY2" fmla="*/ 804863 h 1881188"/>
              <a:gd name="connsiteX3" fmla="*/ 1314450 w 4255579"/>
              <a:gd name="connsiteY3" fmla="*/ 966788 h 1881188"/>
              <a:gd name="connsiteX4" fmla="*/ 1704975 w 4255579"/>
              <a:gd name="connsiteY4" fmla="*/ 1190625 h 1881188"/>
              <a:gd name="connsiteX5" fmla="*/ 2019300 w 4255579"/>
              <a:gd name="connsiteY5" fmla="*/ 1376363 h 1881188"/>
              <a:gd name="connsiteX6" fmla="*/ 2295525 w 4255579"/>
              <a:gd name="connsiteY6" fmla="*/ 1552575 h 1881188"/>
              <a:gd name="connsiteX7" fmla="*/ 2428875 w 4255579"/>
              <a:gd name="connsiteY7" fmla="*/ 1633538 h 1881188"/>
              <a:gd name="connsiteX8" fmla="*/ 2871788 w 4255579"/>
              <a:gd name="connsiteY8" fmla="*/ 1771650 h 1881188"/>
              <a:gd name="connsiteX9" fmla="*/ 3262313 w 4255579"/>
              <a:gd name="connsiteY9" fmla="*/ 1881188 h 1881188"/>
              <a:gd name="connsiteX10" fmla="*/ 3647072 w 4255579"/>
              <a:gd name="connsiteY10" fmla="*/ 1603131 h 1881188"/>
              <a:gd name="connsiteX11" fmla="*/ 4246679 w 4255579"/>
              <a:gd name="connsiteY11" fmla="*/ 1333638 h 1881188"/>
              <a:gd name="connsiteX12" fmla="*/ 4255579 w 4255579"/>
              <a:gd name="connsiteY12" fmla="*/ 963649 h 1881188"/>
              <a:gd name="connsiteX13" fmla="*/ 3632784 w 4255579"/>
              <a:gd name="connsiteY13" fmla="*/ 1504225 h 1881188"/>
              <a:gd name="connsiteX14" fmla="*/ 3160049 w 4255579"/>
              <a:gd name="connsiteY14" fmla="*/ 1609819 h 1881188"/>
              <a:gd name="connsiteX15" fmla="*/ 2767013 w 4255579"/>
              <a:gd name="connsiteY15" fmla="*/ 1843088 h 1881188"/>
              <a:gd name="connsiteX16" fmla="*/ 2662238 w 4255579"/>
              <a:gd name="connsiteY16" fmla="*/ 1804988 h 1881188"/>
              <a:gd name="connsiteX17" fmla="*/ 2576513 w 4255579"/>
              <a:gd name="connsiteY17" fmla="*/ 1776413 h 1881188"/>
              <a:gd name="connsiteX18" fmla="*/ 2505075 w 4255579"/>
              <a:gd name="connsiteY18" fmla="*/ 1752600 h 1881188"/>
              <a:gd name="connsiteX19" fmla="*/ 2343150 w 4255579"/>
              <a:gd name="connsiteY19" fmla="*/ 1709738 h 1881188"/>
              <a:gd name="connsiteX20" fmla="*/ 2089890 w 4255579"/>
              <a:gd name="connsiteY20" fmla="*/ 1638494 h 1881188"/>
              <a:gd name="connsiteX21" fmla="*/ 1843434 w 4255579"/>
              <a:gd name="connsiteY21" fmla="*/ 1612804 h 1881188"/>
              <a:gd name="connsiteX22" fmla="*/ 1230473 w 4255579"/>
              <a:gd name="connsiteY22" fmla="*/ 1398250 h 1881188"/>
              <a:gd name="connsiteX23" fmla="*/ 660136 w 4255579"/>
              <a:gd name="connsiteY23" fmla="*/ 1119143 h 1881188"/>
              <a:gd name="connsiteX24" fmla="*/ 49669 w 4255579"/>
              <a:gd name="connsiteY24" fmla="*/ 531475 h 1881188"/>
              <a:gd name="connsiteX25" fmla="*/ 0 w 4255579"/>
              <a:gd name="connsiteY25" fmla="*/ 0 h 1881188"/>
              <a:gd name="connsiteX0" fmla="*/ 0 w 4255579"/>
              <a:gd name="connsiteY0" fmla="*/ 0 h 1843088"/>
              <a:gd name="connsiteX1" fmla="*/ 561975 w 4255579"/>
              <a:gd name="connsiteY1" fmla="*/ 414338 h 1843088"/>
              <a:gd name="connsiteX2" fmla="*/ 1062038 w 4255579"/>
              <a:gd name="connsiteY2" fmla="*/ 804863 h 1843088"/>
              <a:gd name="connsiteX3" fmla="*/ 1314450 w 4255579"/>
              <a:gd name="connsiteY3" fmla="*/ 966788 h 1843088"/>
              <a:gd name="connsiteX4" fmla="*/ 1704975 w 4255579"/>
              <a:gd name="connsiteY4" fmla="*/ 1190625 h 1843088"/>
              <a:gd name="connsiteX5" fmla="*/ 2019300 w 4255579"/>
              <a:gd name="connsiteY5" fmla="*/ 1376363 h 1843088"/>
              <a:gd name="connsiteX6" fmla="*/ 2295525 w 4255579"/>
              <a:gd name="connsiteY6" fmla="*/ 1552575 h 1843088"/>
              <a:gd name="connsiteX7" fmla="*/ 2428875 w 4255579"/>
              <a:gd name="connsiteY7" fmla="*/ 1633538 h 1843088"/>
              <a:gd name="connsiteX8" fmla="*/ 2871788 w 4255579"/>
              <a:gd name="connsiteY8" fmla="*/ 1771650 h 1843088"/>
              <a:gd name="connsiteX9" fmla="*/ 3146420 w 4255579"/>
              <a:gd name="connsiteY9" fmla="*/ 1658215 h 1843088"/>
              <a:gd name="connsiteX10" fmla="*/ 3647072 w 4255579"/>
              <a:gd name="connsiteY10" fmla="*/ 1603131 h 1843088"/>
              <a:gd name="connsiteX11" fmla="*/ 4246679 w 4255579"/>
              <a:gd name="connsiteY11" fmla="*/ 1333638 h 1843088"/>
              <a:gd name="connsiteX12" fmla="*/ 4255579 w 4255579"/>
              <a:gd name="connsiteY12" fmla="*/ 963649 h 1843088"/>
              <a:gd name="connsiteX13" fmla="*/ 3632784 w 4255579"/>
              <a:gd name="connsiteY13" fmla="*/ 1504225 h 1843088"/>
              <a:gd name="connsiteX14" fmla="*/ 3160049 w 4255579"/>
              <a:gd name="connsiteY14" fmla="*/ 1609819 h 1843088"/>
              <a:gd name="connsiteX15" fmla="*/ 2767013 w 4255579"/>
              <a:gd name="connsiteY15" fmla="*/ 1843088 h 1843088"/>
              <a:gd name="connsiteX16" fmla="*/ 2662238 w 4255579"/>
              <a:gd name="connsiteY16" fmla="*/ 1804988 h 1843088"/>
              <a:gd name="connsiteX17" fmla="*/ 2576513 w 4255579"/>
              <a:gd name="connsiteY17" fmla="*/ 1776413 h 1843088"/>
              <a:gd name="connsiteX18" fmla="*/ 2505075 w 4255579"/>
              <a:gd name="connsiteY18" fmla="*/ 1752600 h 1843088"/>
              <a:gd name="connsiteX19" fmla="*/ 2343150 w 4255579"/>
              <a:gd name="connsiteY19" fmla="*/ 1709738 h 1843088"/>
              <a:gd name="connsiteX20" fmla="*/ 2089890 w 4255579"/>
              <a:gd name="connsiteY20" fmla="*/ 1638494 h 1843088"/>
              <a:gd name="connsiteX21" fmla="*/ 1843434 w 4255579"/>
              <a:gd name="connsiteY21" fmla="*/ 1612804 h 1843088"/>
              <a:gd name="connsiteX22" fmla="*/ 1230473 w 4255579"/>
              <a:gd name="connsiteY22" fmla="*/ 1398250 h 1843088"/>
              <a:gd name="connsiteX23" fmla="*/ 660136 w 4255579"/>
              <a:gd name="connsiteY23" fmla="*/ 1119143 h 1843088"/>
              <a:gd name="connsiteX24" fmla="*/ 49669 w 4255579"/>
              <a:gd name="connsiteY24" fmla="*/ 531475 h 1843088"/>
              <a:gd name="connsiteX25" fmla="*/ 0 w 4255579"/>
              <a:gd name="connsiteY25" fmla="*/ 0 h 1843088"/>
              <a:gd name="connsiteX0" fmla="*/ 0 w 4255579"/>
              <a:gd name="connsiteY0" fmla="*/ 0 h 1843088"/>
              <a:gd name="connsiteX1" fmla="*/ 561975 w 4255579"/>
              <a:gd name="connsiteY1" fmla="*/ 414338 h 1843088"/>
              <a:gd name="connsiteX2" fmla="*/ 1062038 w 4255579"/>
              <a:gd name="connsiteY2" fmla="*/ 804863 h 1843088"/>
              <a:gd name="connsiteX3" fmla="*/ 1314450 w 4255579"/>
              <a:gd name="connsiteY3" fmla="*/ 966788 h 1843088"/>
              <a:gd name="connsiteX4" fmla="*/ 1704975 w 4255579"/>
              <a:gd name="connsiteY4" fmla="*/ 1190625 h 1843088"/>
              <a:gd name="connsiteX5" fmla="*/ 2019300 w 4255579"/>
              <a:gd name="connsiteY5" fmla="*/ 1376363 h 1843088"/>
              <a:gd name="connsiteX6" fmla="*/ 2295525 w 4255579"/>
              <a:gd name="connsiteY6" fmla="*/ 1552575 h 1843088"/>
              <a:gd name="connsiteX7" fmla="*/ 2428875 w 4255579"/>
              <a:gd name="connsiteY7" fmla="*/ 1633538 h 1843088"/>
              <a:gd name="connsiteX8" fmla="*/ 2871788 w 4255579"/>
              <a:gd name="connsiteY8" fmla="*/ 1771650 h 1843088"/>
              <a:gd name="connsiteX9" fmla="*/ 3299565 w 4255579"/>
              <a:gd name="connsiteY9" fmla="*/ 1479835 h 1843088"/>
              <a:gd name="connsiteX10" fmla="*/ 3647072 w 4255579"/>
              <a:gd name="connsiteY10" fmla="*/ 1603131 h 1843088"/>
              <a:gd name="connsiteX11" fmla="*/ 4246679 w 4255579"/>
              <a:gd name="connsiteY11" fmla="*/ 1333638 h 1843088"/>
              <a:gd name="connsiteX12" fmla="*/ 4255579 w 4255579"/>
              <a:gd name="connsiteY12" fmla="*/ 963649 h 1843088"/>
              <a:gd name="connsiteX13" fmla="*/ 3632784 w 4255579"/>
              <a:gd name="connsiteY13" fmla="*/ 1504225 h 1843088"/>
              <a:gd name="connsiteX14" fmla="*/ 3160049 w 4255579"/>
              <a:gd name="connsiteY14" fmla="*/ 1609819 h 1843088"/>
              <a:gd name="connsiteX15" fmla="*/ 2767013 w 4255579"/>
              <a:gd name="connsiteY15" fmla="*/ 1843088 h 1843088"/>
              <a:gd name="connsiteX16" fmla="*/ 2662238 w 4255579"/>
              <a:gd name="connsiteY16" fmla="*/ 1804988 h 1843088"/>
              <a:gd name="connsiteX17" fmla="*/ 2576513 w 4255579"/>
              <a:gd name="connsiteY17" fmla="*/ 1776413 h 1843088"/>
              <a:gd name="connsiteX18" fmla="*/ 2505075 w 4255579"/>
              <a:gd name="connsiteY18" fmla="*/ 1752600 h 1843088"/>
              <a:gd name="connsiteX19" fmla="*/ 2343150 w 4255579"/>
              <a:gd name="connsiteY19" fmla="*/ 1709738 h 1843088"/>
              <a:gd name="connsiteX20" fmla="*/ 2089890 w 4255579"/>
              <a:gd name="connsiteY20" fmla="*/ 1638494 h 1843088"/>
              <a:gd name="connsiteX21" fmla="*/ 1843434 w 4255579"/>
              <a:gd name="connsiteY21" fmla="*/ 1612804 h 1843088"/>
              <a:gd name="connsiteX22" fmla="*/ 1230473 w 4255579"/>
              <a:gd name="connsiteY22" fmla="*/ 1398250 h 1843088"/>
              <a:gd name="connsiteX23" fmla="*/ 660136 w 4255579"/>
              <a:gd name="connsiteY23" fmla="*/ 1119143 h 1843088"/>
              <a:gd name="connsiteX24" fmla="*/ 49669 w 4255579"/>
              <a:gd name="connsiteY24" fmla="*/ 531475 h 1843088"/>
              <a:gd name="connsiteX25" fmla="*/ 0 w 4255579"/>
              <a:gd name="connsiteY25" fmla="*/ 0 h 1843088"/>
              <a:gd name="connsiteX0" fmla="*/ 0 w 4255579"/>
              <a:gd name="connsiteY0" fmla="*/ 0 h 1843088"/>
              <a:gd name="connsiteX1" fmla="*/ 561975 w 4255579"/>
              <a:gd name="connsiteY1" fmla="*/ 414338 h 1843088"/>
              <a:gd name="connsiteX2" fmla="*/ 1062038 w 4255579"/>
              <a:gd name="connsiteY2" fmla="*/ 804863 h 1843088"/>
              <a:gd name="connsiteX3" fmla="*/ 1314450 w 4255579"/>
              <a:gd name="connsiteY3" fmla="*/ 966788 h 1843088"/>
              <a:gd name="connsiteX4" fmla="*/ 1704975 w 4255579"/>
              <a:gd name="connsiteY4" fmla="*/ 1190625 h 1843088"/>
              <a:gd name="connsiteX5" fmla="*/ 2019300 w 4255579"/>
              <a:gd name="connsiteY5" fmla="*/ 1376363 h 1843088"/>
              <a:gd name="connsiteX6" fmla="*/ 2295525 w 4255579"/>
              <a:gd name="connsiteY6" fmla="*/ 1552575 h 1843088"/>
              <a:gd name="connsiteX7" fmla="*/ 2428875 w 4255579"/>
              <a:gd name="connsiteY7" fmla="*/ 1633538 h 1843088"/>
              <a:gd name="connsiteX8" fmla="*/ 2871788 w 4255579"/>
              <a:gd name="connsiteY8" fmla="*/ 1771650 h 1843088"/>
              <a:gd name="connsiteX9" fmla="*/ 3013970 w 4255579"/>
              <a:gd name="connsiteY9" fmla="*/ 1687944 h 1843088"/>
              <a:gd name="connsiteX10" fmla="*/ 3647072 w 4255579"/>
              <a:gd name="connsiteY10" fmla="*/ 1603131 h 1843088"/>
              <a:gd name="connsiteX11" fmla="*/ 4246679 w 4255579"/>
              <a:gd name="connsiteY11" fmla="*/ 1333638 h 1843088"/>
              <a:gd name="connsiteX12" fmla="*/ 4255579 w 4255579"/>
              <a:gd name="connsiteY12" fmla="*/ 963649 h 1843088"/>
              <a:gd name="connsiteX13" fmla="*/ 3632784 w 4255579"/>
              <a:gd name="connsiteY13" fmla="*/ 1504225 h 1843088"/>
              <a:gd name="connsiteX14" fmla="*/ 3160049 w 4255579"/>
              <a:gd name="connsiteY14" fmla="*/ 1609819 h 1843088"/>
              <a:gd name="connsiteX15" fmla="*/ 2767013 w 4255579"/>
              <a:gd name="connsiteY15" fmla="*/ 1843088 h 1843088"/>
              <a:gd name="connsiteX16" fmla="*/ 2662238 w 4255579"/>
              <a:gd name="connsiteY16" fmla="*/ 1804988 h 1843088"/>
              <a:gd name="connsiteX17" fmla="*/ 2576513 w 4255579"/>
              <a:gd name="connsiteY17" fmla="*/ 1776413 h 1843088"/>
              <a:gd name="connsiteX18" fmla="*/ 2505075 w 4255579"/>
              <a:gd name="connsiteY18" fmla="*/ 1752600 h 1843088"/>
              <a:gd name="connsiteX19" fmla="*/ 2343150 w 4255579"/>
              <a:gd name="connsiteY19" fmla="*/ 1709738 h 1843088"/>
              <a:gd name="connsiteX20" fmla="*/ 2089890 w 4255579"/>
              <a:gd name="connsiteY20" fmla="*/ 1638494 h 1843088"/>
              <a:gd name="connsiteX21" fmla="*/ 1843434 w 4255579"/>
              <a:gd name="connsiteY21" fmla="*/ 1612804 h 1843088"/>
              <a:gd name="connsiteX22" fmla="*/ 1230473 w 4255579"/>
              <a:gd name="connsiteY22" fmla="*/ 1398250 h 1843088"/>
              <a:gd name="connsiteX23" fmla="*/ 660136 w 4255579"/>
              <a:gd name="connsiteY23" fmla="*/ 1119143 h 1843088"/>
              <a:gd name="connsiteX24" fmla="*/ 49669 w 4255579"/>
              <a:gd name="connsiteY24" fmla="*/ 531475 h 1843088"/>
              <a:gd name="connsiteX25" fmla="*/ 0 w 4255579"/>
              <a:gd name="connsiteY25" fmla="*/ 0 h 1843088"/>
              <a:gd name="connsiteX0" fmla="*/ 0 w 4255579"/>
              <a:gd name="connsiteY0" fmla="*/ 0 h 1843088"/>
              <a:gd name="connsiteX1" fmla="*/ 561975 w 4255579"/>
              <a:gd name="connsiteY1" fmla="*/ 414338 h 1843088"/>
              <a:gd name="connsiteX2" fmla="*/ 1062038 w 4255579"/>
              <a:gd name="connsiteY2" fmla="*/ 804863 h 1843088"/>
              <a:gd name="connsiteX3" fmla="*/ 1314450 w 4255579"/>
              <a:gd name="connsiteY3" fmla="*/ 966788 h 1843088"/>
              <a:gd name="connsiteX4" fmla="*/ 1704975 w 4255579"/>
              <a:gd name="connsiteY4" fmla="*/ 1190625 h 1843088"/>
              <a:gd name="connsiteX5" fmla="*/ 2019300 w 4255579"/>
              <a:gd name="connsiteY5" fmla="*/ 1376363 h 1843088"/>
              <a:gd name="connsiteX6" fmla="*/ 2295525 w 4255579"/>
              <a:gd name="connsiteY6" fmla="*/ 1552575 h 1843088"/>
              <a:gd name="connsiteX7" fmla="*/ 2428875 w 4255579"/>
              <a:gd name="connsiteY7" fmla="*/ 1633538 h 1843088"/>
              <a:gd name="connsiteX8" fmla="*/ 2871788 w 4255579"/>
              <a:gd name="connsiteY8" fmla="*/ 1771650 h 1843088"/>
              <a:gd name="connsiteX9" fmla="*/ 3013970 w 4255579"/>
              <a:gd name="connsiteY9" fmla="*/ 1687944 h 1843088"/>
              <a:gd name="connsiteX10" fmla="*/ 3647072 w 4255579"/>
              <a:gd name="connsiteY10" fmla="*/ 1603131 h 1843088"/>
              <a:gd name="connsiteX11" fmla="*/ 4246679 w 4255579"/>
              <a:gd name="connsiteY11" fmla="*/ 1333638 h 1843088"/>
              <a:gd name="connsiteX12" fmla="*/ 4255579 w 4255579"/>
              <a:gd name="connsiteY12" fmla="*/ 963649 h 1843088"/>
              <a:gd name="connsiteX13" fmla="*/ 3632784 w 4255579"/>
              <a:gd name="connsiteY13" fmla="*/ 1504225 h 1843088"/>
              <a:gd name="connsiteX14" fmla="*/ 3176605 w 4255579"/>
              <a:gd name="connsiteY14" fmla="*/ 1708918 h 1843088"/>
              <a:gd name="connsiteX15" fmla="*/ 2767013 w 4255579"/>
              <a:gd name="connsiteY15" fmla="*/ 1843088 h 1843088"/>
              <a:gd name="connsiteX16" fmla="*/ 2662238 w 4255579"/>
              <a:gd name="connsiteY16" fmla="*/ 1804988 h 1843088"/>
              <a:gd name="connsiteX17" fmla="*/ 2576513 w 4255579"/>
              <a:gd name="connsiteY17" fmla="*/ 1776413 h 1843088"/>
              <a:gd name="connsiteX18" fmla="*/ 2505075 w 4255579"/>
              <a:gd name="connsiteY18" fmla="*/ 1752600 h 1843088"/>
              <a:gd name="connsiteX19" fmla="*/ 2343150 w 4255579"/>
              <a:gd name="connsiteY19" fmla="*/ 1709738 h 1843088"/>
              <a:gd name="connsiteX20" fmla="*/ 2089890 w 4255579"/>
              <a:gd name="connsiteY20" fmla="*/ 1638494 h 1843088"/>
              <a:gd name="connsiteX21" fmla="*/ 1843434 w 4255579"/>
              <a:gd name="connsiteY21" fmla="*/ 1612804 h 1843088"/>
              <a:gd name="connsiteX22" fmla="*/ 1230473 w 4255579"/>
              <a:gd name="connsiteY22" fmla="*/ 1398250 h 1843088"/>
              <a:gd name="connsiteX23" fmla="*/ 660136 w 4255579"/>
              <a:gd name="connsiteY23" fmla="*/ 1119143 h 1843088"/>
              <a:gd name="connsiteX24" fmla="*/ 49669 w 4255579"/>
              <a:gd name="connsiteY24" fmla="*/ 531475 h 1843088"/>
              <a:gd name="connsiteX25" fmla="*/ 0 w 4255579"/>
              <a:gd name="connsiteY25" fmla="*/ 0 h 1843088"/>
              <a:gd name="connsiteX0" fmla="*/ 0 w 4255579"/>
              <a:gd name="connsiteY0" fmla="*/ 0 h 1843088"/>
              <a:gd name="connsiteX1" fmla="*/ 561975 w 4255579"/>
              <a:gd name="connsiteY1" fmla="*/ 414338 h 1843088"/>
              <a:gd name="connsiteX2" fmla="*/ 1062038 w 4255579"/>
              <a:gd name="connsiteY2" fmla="*/ 804863 h 1843088"/>
              <a:gd name="connsiteX3" fmla="*/ 1314450 w 4255579"/>
              <a:gd name="connsiteY3" fmla="*/ 966788 h 1843088"/>
              <a:gd name="connsiteX4" fmla="*/ 1704975 w 4255579"/>
              <a:gd name="connsiteY4" fmla="*/ 1190625 h 1843088"/>
              <a:gd name="connsiteX5" fmla="*/ 2019300 w 4255579"/>
              <a:gd name="connsiteY5" fmla="*/ 1376363 h 1843088"/>
              <a:gd name="connsiteX6" fmla="*/ 2295525 w 4255579"/>
              <a:gd name="connsiteY6" fmla="*/ 1552575 h 1843088"/>
              <a:gd name="connsiteX7" fmla="*/ 2428875 w 4255579"/>
              <a:gd name="connsiteY7" fmla="*/ 1633538 h 1843088"/>
              <a:gd name="connsiteX8" fmla="*/ 2871788 w 4255579"/>
              <a:gd name="connsiteY8" fmla="*/ 1771650 h 1843088"/>
              <a:gd name="connsiteX9" fmla="*/ 3013970 w 4255579"/>
              <a:gd name="connsiteY9" fmla="*/ 1687944 h 1843088"/>
              <a:gd name="connsiteX10" fmla="*/ 3647072 w 4255579"/>
              <a:gd name="connsiteY10" fmla="*/ 1603131 h 1843088"/>
              <a:gd name="connsiteX11" fmla="*/ 4246679 w 4255579"/>
              <a:gd name="connsiteY11" fmla="*/ 1333638 h 1843088"/>
              <a:gd name="connsiteX12" fmla="*/ 4255579 w 4255579"/>
              <a:gd name="connsiteY12" fmla="*/ 963649 h 1843088"/>
              <a:gd name="connsiteX13" fmla="*/ 3632784 w 4255579"/>
              <a:gd name="connsiteY13" fmla="*/ 1504225 h 1843088"/>
              <a:gd name="connsiteX14" fmla="*/ 3089686 w 4255579"/>
              <a:gd name="connsiteY14" fmla="*/ 1624683 h 1843088"/>
              <a:gd name="connsiteX15" fmla="*/ 2767013 w 4255579"/>
              <a:gd name="connsiteY15" fmla="*/ 1843088 h 1843088"/>
              <a:gd name="connsiteX16" fmla="*/ 2662238 w 4255579"/>
              <a:gd name="connsiteY16" fmla="*/ 1804988 h 1843088"/>
              <a:gd name="connsiteX17" fmla="*/ 2576513 w 4255579"/>
              <a:gd name="connsiteY17" fmla="*/ 1776413 h 1843088"/>
              <a:gd name="connsiteX18" fmla="*/ 2505075 w 4255579"/>
              <a:gd name="connsiteY18" fmla="*/ 1752600 h 1843088"/>
              <a:gd name="connsiteX19" fmla="*/ 2343150 w 4255579"/>
              <a:gd name="connsiteY19" fmla="*/ 1709738 h 1843088"/>
              <a:gd name="connsiteX20" fmla="*/ 2089890 w 4255579"/>
              <a:gd name="connsiteY20" fmla="*/ 1638494 h 1843088"/>
              <a:gd name="connsiteX21" fmla="*/ 1843434 w 4255579"/>
              <a:gd name="connsiteY21" fmla="*/ 1612804 h 1843088"/>
              <a:gd name="connsiteX22" fmla="*/ 1230473 w 4255579"/>
              <a:gd name="connsiteY22" fmla="*/ 1398250 h 1843088"/>
              <a:gd name="connsiteX23" fmla="*/ 660136 w 4255579"/>
              <a:gd name="connsiteY23" fmla="*/ 1119143 h 1843088"/>
              <a:gd name="connsiteX24" fmla="*/ 49669 w 4255579"/>
              <a:gd name="connsiteY24" fmla="*/ 531475 h 1843088"/>
              <a:gd name="connsiteX25" fmla="*/ 0 w 4255579"/>
              <a:gd name="connsiteY25" fmla="*/ 0 h 1843088"/>
              <a:gd name="connsiteX0" fmla="*/ 0 w 4255579"/>
              <a:gd name="connsiteY0" fmla="*/ 0 h 1804988"/>
              <a:gd name="connsiteX1" fmla="*/ 561975 w 4255579"/>
              <a:gd name="connsiteY1" fmla="*/ 414338 h 1804988"/>
              <a:gd name="connsiteX2" fmla="*/ 1062038 w 4255579"/>
              <a:gd name="connsiteY2" fmla="*/ 804863 h 1804988"/>
              <a:gd name="connsiteX3" fmla="*/ 1314450 w 4255579"/>
              <a:gd name="connsiteY3" fmla="*/ 966788 h 1804988"/>
              <a:gd name="connsiteX4" fmla="*/ 1704975 w 4255579"/>
              <a:gd name="connsiteY4" fmla="*/ 1190625 h 1804988"/>
              <a:gd name="connsiteX5" fmla="*/ 2019300 w 4255579"/>
              <a:gd name="connsiteY5" fmla="*/ 1376363 h 1804988"/>
              <a:gd name="connsiteX6" fmla="*/ 2295525 w 4255579"/>
              <a:gd name="connsiteY6" fmla="*/ 1552575 h 1804988"/>
              <a:gd name="connsiteX7" fmla="*/ 2428875 w 4255579"/>
              <a:gd name="connsiteY7" fmla="*/ 1633538 h 1804988"/>
              <a:gd name="connsiteX8" fmla="*/ 2871788 w 4255579"/>
              <a:gd name="connsiteY8" fmla="*/ 1771650 h 1804988"/>
              <a:gd name="connsiteX9" fmla="*/ 3013970 w 4255579"/>
              <a:gd name="connsiteY9" fmla="*/ 1687944 h 1804988"/>
              <a:gd name="connsiteX10" fmla="*/ 3647072 w 4255579"/>
              <a:gd name="connsiteY10" fmla="*/ 1603131 h 1804988"/>
              <a:gd name="connsiteX11" fmla="*/ 4246679 w 4255579"/>
              <a:gd name="connsiteY11" fmla="*/ 1333638 h 1804988"/>
              <a:gd name="connsiteX12" fmla="*/ 4255579 w 4255579"/>
              <a:gd name="connsiteY12" fmla="*/ 963649 h 1804988"/>
              <a:gd name="connsiteX13" fmla="*/ 3632784 w 4255579"/>
              <a:gd name="connsiteY13" fmla="*/ 1504225 h 1804988"/>
              <a:gd name="connsiteX14" fmla="*/ 3089686 w 4255579"/>
              <a:gd name="connsiteY14" fmla="*/ 1624683 h 1804988"/>
              <a:gd name="connsiteX15" fmla="*/ 2564200 w 4255579"/>
              <a:gd name="connsiteY15" fmla="*/ 1644889 h 1804988"/>
              <a:gd name="connsiteX16" fmla="*/ 2662238 w 4255579"/>
              <a:gd name="connsiteY16" fmla="*/ 1804988 h 1804988"/>
              <a:gd name="connsiteX17" fmla="*/ 2576513 w 4255579"/>
              <a:gd name="connsiteY17" fmla="*/ 1776413 h 1804988"/>
              <a:gd name="connsiteX18" fmla="*/ 2505075 w 4255579"/>
              <a:gd name="connsiteY18" fmla="*/ 1752600 h 1804988"/>
              <a:gd name="connsiteX19" fmla="*/ 2343150 w 4255579"/>
              <a:gd name="connsiteY19" fmla="*/ 1709738 h 1804988"/>
              <a:gd name="connsiteX20" fmla="*/ 2089890 w 4255579"/>
              <a:gd name="connsiteY20" fmla="*/ 1638494 h 1804988"/>
              <a:gd name="connsiteX21" fmla="*/ 1843434 w 4255579"/>
              <a:gd name="connsiteY21" fmla="*/ 1612804 h 1804988"/>
              <a:gd name="connsiteX22" fmla="*/ 1230473 w 4255579"/>
              <a:gd name="connsiteY22" fmla="*/ 1398250 h 1804988"/>
              <a:gd name="connsiteX23" fmla="*/ 660136 w 4255579"/>
              <a:gd name="connsiteY23" fmla="*/ 1119143 h 1804988"/>
              <a:gd name="connsiteX24" fmla="*/ 49669 w 4255579"/>
              <a:gd name="connsiteY24" fmla="*/ 531475 h 1804988"/>
              <a:gd name="connsiteX25" fmla="*/ 0 w 4255579"/>
              <a:gd name="connsiteY25" fmla="*/ 0 h 1804988"/>
              <a:gd name="connsiteX0" fmla="*/ 0 w 4255579"/>
              <a:gd name="connsiteY0" fmla="*/ 0 h 1804988"/>
              <a:gd name="connsiteX1" fmla="*/ 561975 w 4255579"/>
              <a:gd name="connsiteY1" fmla="*/ 414338 h 1804988"/>
              <a:gd name="connsiteX2" fmla="*/ 1062038 w 4255579"/>
              <a:gd name="connsiteY2" fmla="*/ 804863 h 1804988"/>
              <a:gd name="connsiteX3" fmla="*/ 1314450 w 4255579"/>
              <a:gd name="connsiteY3" fmla="*/ 966788 h 1804988"/>
              <a:gd name="connsiteX4" fmla="*/ 1704975 w 4255579"/>
              <a:gd name="connsiteY4" fmla="*/ 1190625 h 1804988"/>
              <a:gd name="connsiteX5" fmla="*/ 2019300 w 4255579"/>
              <a:gd name="connsiteY5" fmla="*/ 1376363 h 1804988"/>
              <a:gd name="connsiteX6" fmla="*/ 2295525 w 4255579"/>
              <a:gd name="connsiteY6" fmla="*/ 1552575 h 1804988"/>
              <a:gd name="connsiteX7" fmla="*/ 2428875 w 4255579"/>
              <a:gd name="connsiteY7" fmla="*/ 1633538 h 1804988"/>
              <a:gd name="connsiteX8" fmla="*/ 2693809 w 4255579"/>
              <a:gd name="connsiteY8" fmla="*/ 1707235 h 1804988"/>
              <a:gd name="connsiteX9" fmla="*/ 3013970 w 4255579"/>
              <a:gd name="connsiteY9" fmla="*/ 1687944 h 1804988"/>
              <a:gd name="connsiteX10" fmla="*/ 3647072 w 4255579"/>
              <a:gd name="connsiteY10" fmla="*/ 1603131 h 1804988"/>
              <a:gd name="connsiteX11" fmla="*/ 4246679 w 4255579"/>
              <a:gd name="connsiteY11" fmla="*/ 1333638 h 1804988"/>
              <a:gd name="connsiteX12" fmla="*/ 4255579 w 4255579"/>
              <a:gd name="connsiteY12" fmla="*/ 963649 h 1804988"/>
              <a:gd name="connsiteX13" fmla="*/ 3632784 w 4255579"/>
              <a:gd name="connsiteY13" fmla="*/ 1504225 h 1804988"/>
              <a:gd name="connsiteX14" fmla="*/ 3089686 w 4255579"/>
              <a:gd name="connsiteY14" fmla="*/ 1624683 h 1804988"/>
              <a:gd name="connsiteX15" fmla="*/ 2564200 w 4255579"/>
              <a:gd name="connsiteY15" fmla="*/ 1644889 h 1804988"/>
              <a:gd name="connsiteX16" fmla="*/ 2662238 w 4255579"/>
              <a:gd name="connsiteY16" fmla="*/ 1804988 h 1804988"/>
              <a:gd name="connsiteX17" fmla="*/ 2576513 w 4255579"/>
              <a:gd name="connsiteY17" fmla="*/ 1776413 h 1804988"/>
              <a:gd name="connsiteX18" fmla="*/ 2505075 w 4255579"/>
              <a:gd name="connsiteY18" fmla="*/ 1752600 h 1804988"/>
              <a:gd name="connsiteX19" fmla="*/ 2343150 w 4255579"/>
              <a:gd name="connsiteY19" fmla="*/ 1709738 h 1804988"/>
              <a:gd name="connsiteX20" fmla="*/ 2089890 w 4255579"/>
              <a:gd name="connsiteY20" fmla="*/ 1638494 h 1804988"/>
              <a:gd name="connsiteX21" fmla="*/ 1843434 w 4255579"/>
              <a:gd name="connsiteY21" fmla="*/ 1612804 h 1804988"/>
              <a:gd name="connsiteX22" fmla="*/ 1230473 w 4255579"/>
              <a:gd name="connsiteY22" fmla="*/ 1398250 h 1804988"/>
              <a:gd name="connsiteX23" fmla="*/ 660136 w 4255579"/>
              <a:gd name="connsiteY23" fmla="*/ 1119143 h 1804988"/>
              <a:gd name="connsiteX24" fmla="*/ 49669 w 4255579"/>
              <a:gd name="connsiteY24" fmla="*/ 531475 h 1804988"/>
              <a:gd name="connsiteX25" fmla="*/ 0 w 4255579"/>
              <a:gd name="connsiteY25" fmla="*/ 0 h 1804988"/>
              <a:gd name="connsiteX0" fmla="*/ 0 w 4255579"/>
              <a:gd name="connsiteY0" fmla="*/ 0 h 1780214"/>
              <a:gd name="connsiteX1" fmla="*/ 561975 w 4255579"/>
              <a:gd name="connsiteY1" fmla="*/ 414338 h 1780214"/>
              <a:gd name="connsiteX2" fmla="*/ 1062038 w 4255579"/>
              <a:gd name="connsiteY2" fmla="*/ 804863 h 1780214"/>
              <a:gd name="connsiteX3" fmla="*/ 1314450 w 4255579"/>
              <a:gd name="connsiteY3" fmla="*/ 966788 h 1780214"/>
              <a:gd name="connsiteX4" fmla="*/ 1704975 w 4255579"/>
              <a:gd name="connsiteY4" fmla="*/ 1190625 h 1780214"/>
              <a:gd name="connsiteX5" fmla="*/ 2019300 w 4255579"/>
              <a:gd name="connsiteY5" fmla="*/ 1376363 h 1780214"/>
              <a:gd name="connsiteX6" fmla="*/ 2295525 w 4255579"/>
              <a:gd name="connsiteY6" fmla="*/ 1552575 h 1780214"/>
              <a:gd name="connsiteX7" fmla="*/ 2428875 w 4255579"/>
              <a:gd name="connsiteY7" fmla="*/ 1633538 h 1780214"/>
              <a:gd name="connsiteX8" fmla="*/ 2693809 w 4255579"/>
              <a:gd name="connsiteY8" fmla="*/ 1707235 h 1780214"/>
              <a:gd name="connsiteX9" fmla="*/ 3013970 w 4255579"/>
              <a:gd name="connsiteY9" fmla="*/ 1687944 h 1780214"/>
              <a:gd name="connsiteX10" fmla="*/ 3647072 w 4255579"/>
              <a:gd name="connsiteY10" fmla="*/ 1603131 h 1780214"/>
              <a:gd name="connsiteX11" fmla="*/ 4246679 w 4255579"/>
              <a:gd name="connsiteY11" fmla="*/ 1333638 h 1780214"/>
              <a:gd name="connsiteX12" fmla="*/ 4255579 w 4255579"/>
              <a:gd name="connsiteY12" fmla="*/ 963649 h 1780214"/>
              <a:gd name="connsiteX13" fmla="*/ 3632784 w 4255579"/>
              <a:gd name="connsiteY13" fmla="*/ 1504225 h 1780214"/>
              <a:gd name="connsiteX14" fmla="*/ 3089686 w 4255579"/>
              <a:gd name="connsiteY14" fmla="*/ 1624683 h 1780214"/>
              <a:gd name="connsiteX15" fmla="*/ 2564200 w 4255579"/>
              <a:gd name="connsiteY15" fmla="*/ 1644889 h 1780214"/>
              <a:gd name="connsiteX16" fmla="*/ 2674655 w 4255579"/>
              <a:gd name="connsiteY16" fmla="*/ 1780214 h 1780214"/>
              <a:gd name="connsiteX17" fmla="*/ 2576513 w 4255579"/>
              <a:gd name="connsiteY17" fmla="*/ 1776413 h 1780214"/>
              <a:gd name="connsiteX18" fmla="*/ 2505075 w 4255579"/>
              <a:gd name="connsiteY18" fmla="*/ 1752600 h 1780214"/>
              <a:gd name="connsiteX19" fmla="*/ 2343150 w 4255579"/>
              <a:gd name="connsiteY19" fmla="*/ 1709738 h 1780214"/>
              <a:gd name="connsiteX20" fmla="*/ 2089890 w 4255579"/>
              <a:gd name="connsiteY20" fmla="*/ 1638494 h 1780214"/>
              <a:gd name="connsiteX21" fmla="*/ 1843434 w 4255579"/>
              <a:gd name="connsiteY21" fmla="*/ 1612804 h 1780214"/>
              <a:gd name="connsiteX22" fmla="*/ 1230473 w 4255579"/>
              <a:gd name="connsiteY22" fmla="*/ 1398250 h 1780214"/>
              <a:gd name="connsiteX23" fmla="*/ 660136 w 4255579"/>
              <a:gd name="connsiteY23" fmla="*/ 1119143 h 1780214"/>
              <a:gd name="connsiteX24" fmla="*/ 49669 w 4255579"/>
              <a:gd name="connsiteY24" fmla="*/ 531475 h 1780214"/>
              <a:gd name="connsiteX25" fmla="*/ 0 w 4255579"/>
              <a:gd name="connsiteY25" fmla="*/ 0 h 1780214"/>
              <a:gd name="connsiteX0" fmla="*/ 0 w 4255579"/>
              <a:gd name="connsiteY0" fmla="*/ 0 h 1776413"/>
              <a:gd name="connsiteX1" fmla="*/ 561975 w 4255579"/>
              <a:gd name="connsiteY1" fmla="*/ 414338 h 1776413"/>
              <a:gd name="connsiteX2" fmla="*/ 1062038 w 4255579"/>
              <a:gd name="connsiteY2" fmla="*/ 804863 h 1776413"/>
              <a:gd name="connsiteX3" fmla="*/ 1314450 w 4255579"/>
              <a:gd name="connsiteY3" fmla="*/ 966788 h 1776413"/>
              <a:gd name="connsiteX4" fmla="*/ 1704975 w 4255579"/>
              <a:gd name="connsiteY4" fmla="*/ 1190625 h 1776413"/>
              <a:gd name="connsiteX5" fmla="*/ 2019300 w 4255579"/>
              <a:gd name="connsiteY5" fmla="*/ 1376363 h 1776413"/>
              <a:gd name="connsiteX6" fmla="*/ 2295525 w 4255579"/>
              <a:gd name="connsiteY6" fmla="*/ 1552575 h 1776413"/>
              <a:gd name="connsiteX7" fmla="*/ 2428875 w 4255579"/>
              <a:gd name="connsiteY7" fmla="*/ 1633538 h 1776413"/>
              <a:gd name="connsiteX8" fmla="*/ 2693809 w 4255579"/>
              <a:gd name="connsiteY8" fmla="*/ 1707235 h 1776413"/>
              <a:gd name="connsiteX9" fmla="*/ 3013970 w 4255579"/>
              <a:gd name="connsiteY9" fmla="*/ 1687944 h 1776413"/>
              <a:gd name="connsiteX10" fmla="*/ 3647072 w 4255579"/>
              <a:gd name="connsiteY10" fmla="*/ 1603131 h 1776413"/>
              <a:gd name="connsiteX11" fmla="*/ 4246679 w 4255579"/>
              <a:gd name="connsiteY11" fmla="*/ 1333638 h 1776413"/>
              <a:gd name="connsiteX12" fmla="*/ 4255579 w 4255579"/>
              <a:gd name="connsiteY12" fmla="*/ 963649 h 1776413"/>
              <a:gd name="connsiteX13" fmla="*/ 3632784 w 4255579"/>
              <a:gd name="connsiteY13" fmla="*/ 1504225 h 1776413"/>
              <a:gd name="connsiteX14" fmla="*/ 3089686 w 4255579"/>
              <a:gd name="connsiteY14" fmla="*/ 1624683 h 1776413"/>
              <a:gd name="connsiteX15" fmla="*/ 2564200 w 4255579"/>
              <a:gd name="connsiteY15" fmla="*/ 1644889 h 1776413"/>
              <a:gd name="connsiteX16" fmla="*/ 2576513 w 4255579"/>
              <a:gd name="connsiteY16" fmla="*/ 1776413 h 1776413"/>
              <a:gd name="connsiteX17" fmla="*/ 2505075 w 4255579"/>
              <a:gd name="connsiteY17" fmla="*/ 1752600 h 1776413"/>
              <a:gd name="connsiteX18" fmla="*/ 2343150 w 4255579"/>
              <a:gd name="connsiteY18" fmla="*/ 1709738 h 1776413"/>
              <a:gd name="connsiteX19" fmla="*/ 2089890 w 4255579"/>
              <a:gd name="connsiteY19" fmla="*/ 1638494 h 1776413"/>
              <a:gd name="connsiteX20" fmla="*/ 1843434 w 4255579"/>
              <a:gd name="connsiteY20" fmla="*/ 1612804 h 1776413"/>
              <a:gd name="connsiteX21" fmla="*/ 1230473 w 4255579"/>
              <a:gd name="connsiteY21" fmla="*/ 1398250 h 1776413"/>
              <a:gd name="connsiteX22" fmla="*/ 660136 w 4255579"/>
              <a:gd name="connsiteY22" fmla="*/ 1119143 h 1776413"/>
              <a:gd name="connsiteX23" fmla="*/ 49669 w 4255579"/>
              <a:gd name="connsiteY23" fmla="*/ 531475 h 1776413"/>
              <a:gd name="connsiteX24" fmla="*/ 0 w 4255579"/>
              <a:gd name="connsiteY24" fmla="*/ 0 h 1776413"/>
              <a:gd name="connsiteX0" fmla="*/ 0 w 4255579"/>
              <a:gd name="connsiteY0" fmla="*/ 0 h 1752600"/>
              <a:gd name="connsiteX1" fmla="*/ 561975 w 4255579"/>
              <a:gd name="connsiteY1" fmla="*/ 414338 h 1752600"/>
              <a:gd name="connsiteX2" fmla="*/ 1062038 w 4255579"/>
              <a:gd name="connsiteY2" fmla="*/ 804863 h 1752600"/>
              <a:gd name="connsiteX3" fmla="*/ 1314450 w 4255579"/>
              <a:gd name="connsiteY3" fmla="*/ 966788 h 1752600"/>
              <a:gd name="connsiteX4" fmla="*/ 1704975 w 4255579"/>
              <a:gd name="connsiteY4" fmla="*/ 1190625 h 1752600"/>
              <a:gd name="connsiteX5" fmla="*/ 2019300 w 4255579"/>
              <a:gd name="connsiteY5" fmla="*/ 1376363 h 1752600"/>
              <a:gd name="connsiteX6" fmla="*/ 2295525 w 4255579"/>
              <a:gd name="connsiteY6" fmla="*/ 1552575 h 1752600"/>
              <a:gd name="connsiteX7" fmla="*/ 2428875 w 4255579"/>
              <a:gd name="connsiteY7" fmla="*/ 1633538 h 1752600"/>
              <a:gd name="connsiteX8" fmla="*/ 2693809 w 4255579"/>
              <a:gd name="connsiteY8" fmla="*/ 1707235 h 1752600"/>
              <a:gd name="connsiteX9" fmla="*/ 3013970 w 4255579"/>
              <a:gd name="connsiteY9" fmla="*/ 1687944 h 1752600"/>
              <a:gd name="connsiteX10" fmla="*/ 3647072 w 4255579"/>
              <a:gd name="connsiteY10" fmla="*/ 1603131 h 1752600"/>
              <a:gd name="connsiteX11" fmla="*/ 4246679 w 4255579"/>
              <a:gd name="connsiteY11" fmla="*/ 1333638 h 1752600"/>
              <a:gd name="connsiteX12" fmla="*/ 4255579 w 4255579"/>
              <a:gd name="connsiteY12" fmla="*/ 963649 h 1752600"/>
              <a:gd name="connsiteX13" fmla="*/ 3632784 w 4255579"/>
              <a:gd name="connsiteY13" fmla="*/ 1504225 h 1752600"/>
              <a:gd name="connsiteX14" fmla="*/ 3089686 w 4255579"/>
              <a:gd name="connsiteY14" fmla="*/ 1624683 h 1752600"/>
              <a:gd name="connsiteX15" fmla="*/ 2564200 w 4255579"/>
              <a:gd name="connsiteY15" fmla="*/ 1644889 h 1752600"/>
              <a:gd name="connsiteX16" fmla="*/ 2505075 w 4255579"/>
              <a:gd name="connsiteY16" fmla="*/ 1752600 h 1752600"/>
              <a:gd name="connsiteX17" fmla="*/ 2343150 w 4255579"/>
              <a:gd name="connsiteY17" fmla="*/ 1709738 h 1752600"/>
              <a:gd name="connsiteX18" fmla="*/ 2089890 w 4255579"/>
              <a:gd name="connsiteY18" fmla="*/ 1638494 h 1752600"/>
              <a:gd name="connsiteX19" fmla="*/ 1843434 w 4255579"/>
              <a:gd name="connsiteY19" fmla="*/ 1612804 h 1752600"/>
              <a:gd name="connsiteX20" fmla="*/ 1230473 w 4255579"/>
              <a:gd name="connsiteY20" fmla="*/ 1398250 h 1752600"/>
              <a:gd name="connsiteX21" fmla="*/ 660136 w 4255579"/>
              <a:gd name="connsiteY21" fmla="*/ 1119143 h 1752600"/>
              <a:gd name="connsiteX22" fmla="*/ 49669 w 4255579"/>
              <a:gd name="connsiteY22" fmla="*/ 531475 h 1752600"/>
              <a:gd name="connsiteX23" fmla="*/ 0 w 4255579"/>
              <a:gd name="connsiteY23" fmla="*/ 0 h 1752600"/>
              <a:gd name="connsiteX0" fmla="*/ 0 w 4255579"/>
              <a:gd name="connsiteY0" fmla="*/ 0 h 1752600"/>
              <a:gd name="connsiteX1" fmla="*/ 561975 w 4255579"/>
              <a:gd name="connsiteY1" fmla="*/ 414338 h 1752600"/>
              <a:gd name="connsiteX2" fmla="*/ 1062038 w 4255579"/>
              <a:gd name="connsiteY2" fmla="*/ 804863 h 1752600"/>
              <a:gd name="connsiteX3" fmla="*/ 1314450 w 4255579"/>
              <a:gd name="connsiteY3" fmla="*/ 966788 h 1752600"/>
              <a:gd name="connsiteX4" fmla="*/ 1704975 w 4255579"/>
              <a:gd name="connsiteY4" fmla="*/ 1190625 h 1752600"/>
              <a:gd name="connsiteX5" fmla="*/ 2019300 w 4255579"/>
              <a:gd name="connsiteY5" fmla="*/ 1376363 h 1752600"/>
              <a:gd name="connsiteX6" fmla="*/ 2295525 w 4255579"/>
              <a:gd name="connsiteY6" fmla="*/ 1552575 h 1752600"/>
              <a:gd name="connsiteX7" fmla="*/ 2428875 w 4255579"/>
              <a:gd name="connsiteY7" fmla="*/ 1633538 h 1752600"/>
              <a:gd name="connsiteX8" fmla="*/ 2693809 w 4255579"/>
              <a:gd name="connsiteY8" fmla="*/ 1707235 h 1752600"/>
              <a:gd name="connsiteX9" fmla="*/ 3013970 w 4255579"/>
              <a:gd name="connsiteY9" fmla="*/ 1687944 h 1752600"/>
              <a:gd name="connsiteX10" fmla="*/ 3647072 w 4255579"/>
              <a:gd name="connsiteY10" fmla="*/ 1603131 h 1752600"/>
              <a:gd name="connsiteX11" fmla="*/ 4246679 w 4255579"/>
              <a:gd name="connsiteY11" fmla="*/ 1333638 h 1752600"/>
              <a:gd name="connsiteX12" fmla="*/ 4255579 w 4255579"/>
              <a:gd name="connsiteY12" fmla="*/ 963649 h 1752600"/>
              <a:gd name="connsiteX13" fmla="*/ 3632784 w 4255579"/>
              <a:gd name="connsiteY13" fmla="*/ 1504225 h 1752600"/>
              <a:gd name="connsiteX14" fmla="*/ 3089686 w 4255579"/>
              <a:gd name="connsiteY14" fmla="*/ 1624683 h 1752600"/>
              <a:gd name="connsiteX15" fmla="*/ 2564200 w 4255579"/>
              <a:gd name="connsiteY15" fmla="*/ 1644889 h 1752600"/>
              <a:gd name="connsiteX16" fmla="*/ 2505075 w 4255579"/>
              <a:gd name="connsiteY16" fmla="*/ 1752600 h 1752600"/>
              <a:gd name="connsiteX17" fmla="*/ 2343150 w 4255579"/>
              <a:gd name="connsiteY17" fmla="*/ 1709738 h 1752600"/>
              <a:gd name="connsiteX18" fmla="*/ 2089890 w 4255579"/>
              <a:gd name="connsiteY18" fmla="*/ 1638494 h 1752600"/>
              <a:gd name="connsiteX19" fmla="*/ 1843434 w 4255579"/>
              <a:gd name="connsiteY19" fmla="*/ 1612804 h 1752600"/>
              <a:gd name="connsiteX20" fmla="*/ 1230473 w 4255579"/>
              <a:gd name="connsiteY20" fmla="*/ 1398250 h 1752600"/>
              <a:gd name="connsiteX21" fmla="*/ 660136 w 4255579"/>
              <a:gd name="connsiteY21" fmla="*/ 1119143 h 1752600"/>
              <a:gd name="connsiteX22" fmla="*/ 49669 w 4255579"/>
              <a:gd name="connsiteY22" fmla="*/ 531475 h 1752600"/>
              <a:gd name="connsiteX23" fmla="*/ 0 w 4255579"/>
              <a:gd name="connsiteY23" fmla="*/ 0 h 1752600"/>
              <a:gd name="connsiteX0" fmla="*/ 0 w 4255579"/>
              <a:gd name="connsiteY0" fmla="*/ 0 h 1709738"/>
              <a:gd name="connsiteX1" fmla="*/ 561975 w 4255579"/>
              <a:gd name="connsiteY1" fmla="*/ 414338 h 1709738"/>
              <a:gd name="connsiteX2" fmla="*/ 1062038 w 4255579"/>
              <a:gd name="connsiteY2" fmla="*/ 804863 h 1709738"/>
              <a:gd name="connsiteX3" fmla="*/ 1314450 w 4255579"/>
              <a:gd name="connsiteY3" fmla="*/ 966788 h 1709738"/>
              <a:gd name="connsiteX4" fmla="*/ 1704975 w 4255579"/>
              <a:gd name="connsiteY4" fmla="*/ 1190625 h 1709738"/>
              <a:gd name="connsiteX5" fmla="*/ 2019300 w 4255579"/>
              <a:gd name="connsiteY5" fmla="*/ 1376363 h 1709738"/>
              <a:gd name="connsiteX6" fmla="*/ 2295525 w 4255579"/>
              <a:gd name="connsiteY6" fmla="*/ 1552575 h 1709738"/>
              <a:gd name="connsiteX7" fmla="*/ 2428875 w 4255579"/>
              <a:gd name="connsiteY7" fmla="*/ 1633538 h 1709738"/>
              <a:gd name="connsiteX8" fmla="*/ 2693809 w 4255579"/>
              <a:gd name="connsiteY8" fmla="*/ 1707235 h 1709738"/>
              <a:gd name="connsiteX9" fmla="*/ 3013970 w 4255579"/>
              <a:gd name="connsiteY9" fmla="*/ 1687944 h 1709738"/>
              <a:gd name="connsiteX10" fmla="*/ 3647072 w 4255579"/>
              <a:gd name="connsiteY10" fmla="*/ 1603131 h 1709738"/>
              <a:gd name="connsiteX11" fmla="*/ 4246679 w 4255579"/>
              <a:gd name="connsiteY11" fmla="*/ 1333638 h 1709738"/>
              <a:gd name="connsiteX12" fmla="*/ 4255579 w 4255579"/>
              <a:gd name="connsiteY12" fmla="*/ 963649 h 1709738"/>
              <a:gd name="connsiteX13" fmla="*/ 3632784 w 4255579"/>
              <a:gd name="connsiteY13" fmla="*/ 1504225 h 1709738"/>
              <a:gd name="connsiteX14" fmla="*/ 3089686 w 4255579"/>
              <a:gd name="connsiteY14" fmla="*/ 1624683 h 1709738"/>
              <a:gd name="connsiteX15" fmla="*/ 2564200 w 4255579"/>
              <a:gd name="connsiteY15" fmla="*/ 1644889 h 1709738"/>
              <a:gd name="connsiteX16" fmla="*/ 2343150 w 4255579"/>
              <a:gd name="connsiteY16" fmla="*/ 1709738 h 1709738"/>
              <a:gd name="connsiteX17" fmla="*/ 2089890 w 4255579"/>
              <a:gd name="connsiteY17" fmla="*/ 1638494 h 1709738"/>
              <a:gd name="connsiteX18" fmla="*/ 1843434 w 4255579"/>
              <a:gd name="connsiteY18" fmla="*/ 1612804 h 1709738"/>
              <a:gd name="connsiteX19" fmla="*/ 1230473 w 4255579"/>
              <a:gd name="connsiteY19" fmla="*/ 1398250 h 1709738"/>
              <a:gd name="connsiteX20" fmla="*/ 660136 w 4255579"/>
              <a:gd name="connsiteY20" fmla="*/ 1119143 h 1709738"/>
              <a:gd name="connsiteX21" fmla="*/ 49669 w 4255579"/>
              <a:gd name="connsiteY21" fmla="*/ 531475 h 1709738"/>
              <a:gd name="connsiteX22" fmla="*/ 0 w 4255579"/>
              <a:gd name="connsiteY22" fmla="*/ 0 h 1709738"/>
              <a:gd name="connsiteX0" fmla="*/ 0 w 4255579"/>
              <a:gd name="connsiteY0" fmla="*/ 0 h 1752457"/>
              <a:gd name="connsiteX1" fmla="*/ 561975 w 4255579"/>
              <a:gd name="connsiteY1" fmla="*/ 414338 h 1752457"/>
              <a:gd name="connsiteX2" fmla="*/ 1062038 w 4255579"/>
              <a:gd name="connsiteY2" fmla="*/ 804863 h 1752457"/>
              <a:gd name="connsiteX3" fmla="*/ 1314450 w 4255579"/>
              <a:gd name="connsiteY3" fmla="*/ 966788 h 1752457"/>
              <a:gd name="connsiteX4" fmla="*/ 1704975 w 4255579"/>
              <a:gd name="connsiteY4" fmla="*/ 1190625 h 1752457"/>
              <a:gd name="connsiteX5" fmla="*/ 2019300 w 4255579"/>
              <a:gd name="connsiteY5" fmla="*/ 1376363 h 1752457"/>
              <a:gd name="connsiteX6" fmla="*/ 2295525 w 4255579"/>
              <a:gd name="connsiteY6" fmla="*/ 1552575 h 1752457"/>
              <a:gd name="connsiteX7" fmla="*/ 2453709 w 4255579"/>
              <a:gd name="connsiteY7" fmla="*/ 1752457 h 1752457"/>
              <a:gd name="connsiteX8" fmla="*/ 2693809 w 4255579"/>
              <a:gd name="connsiteY8" fmla="*/ 1707235 h 1752457"/>
              <a:gd name="connsiteX9" fmla="*/ 3013970 w 4255579"/>
              <a:gd name="connsiteY9" fmla="*/ 1687944 h 1752457"/>
              <a:gd name="connsiteX10" fmla="*/ 3647072 w 4255579"/>
              <a:gd name="connsiteY10" fmla="*/ 1603131 h 1752457"/>
              <a:gd name="connsiteX11" fmla="*/ 4246679 w 4255579"/>
              <a:gd name="connsiteY11" fmla="*/ 1333638 h 1752457"/>
              <a:gd name="connsiteX12" fmla="*/ 4255579 w 4255579"/>
              <a:gd name="connsiteY12" fmla="*/ 963649 h 1752457"/>
              <a:gd name="connsiteX13" fmla="*/ 3632784 w 4255579"/>
              <a:gd name="connsiteY13" fmla="*/ 1504225 h 1752457"/>
              <a:gd name="connsiteX14" fmla="*/ 3089686 w 4255579"/>
              <a:gd name="connsiteY14" fmla="*/ 1624683 h 1752457"/>
              <a:gd name="connsiteX15" fmla="*/ 2564200 w 4255579"/>
              <a:gd name="connsiteY15" fmla="*/ 1644889 h 1752457"/>
              <a:gd name="connsiteX16" fmla="*/ 2343150 w 4255579"/>
              <a:gd name="connsiteY16" fmla="*/ 1709738 h 1752457"/>
              <a:gd name="connsiteX17" fmla="*/ 2089890 w 4255579"/>
              <a:gd name="connsiteY17" fmla="*/ 1638494 h 1752457"/>
              <a:gd name="connsiteX18" fmla="*/ 1843434 w 4255579"/>
              <a:gd name="connsiteY18" fmla="*/ 1612804 h 1752457"/>
              <a:gd name="connsiteX19" fmla="*/ 1230473 w 4255579"/>
              <a:gd name="connsiteY19" fmla="*/ 1398250 h 1752457"/>
              <a:gd name="connsiteX20" fmla="*/ 660136 w 4255579"/>
              <a:gd name="connsiteY20" fmla="*/ 1119143 h 1752457"/>
              <a:gd name="connsiteX21" fmla="*/ 49669 w 4255579"/>
              <a:gd name="connsiteY21" fmla="*/ 531475 h 1752457"/>
              <a:gd name="connsiteX22" fmla="*/ 0 w 4255579"/>
              <a:gd name="connsiteY22" fmla="*/ 0 h 1752457"/>
              <a:gd name="connsiteX0" fmla="*/ 0 w 4255579"/>
              <a:gd name="connsiteY0" fmla="*/ 0 h 1752457"/>
              <a:gd name="connsiteX1" fmla="*/ 561975 w 4255579"/>
              <a:gd name="connsiteY1" fmla="*/ 414338 h 1752457"/>
              <a:gd name="connsiteX2" fmla="*/ 1062038 w 4255579"/>
              <a:gd name="connsiteY2" fmla="*/ 804863 h 1752457"/>
              <a:gd name="connsiteX3" fmla="*/ 1314450 w 4255579"/>
              <a:gd name="connsiteY3" fmla="*/ 966788 h 1752457"/>
              <a:gd name="connsiteX4" fmla="*/ 1704975 w 4255579"/>
              <a:gd name="connsiteY4" fmla="*/ 1190625 h 1752457"/>
              <a:gd name="connsiteX5" fmla="*/ 2019300 w 4255579"/>
              <a:gd name="connsiteY5" fmla="*/ 1376363 h 1752457"/>
              <a:gd name="connsiteX6" fmla="*/ 2295525 w 4255579"/>
              <a:gd name="connsiteY6" fmla="*/ 1552575 h 1752457"/>
              <a:gd name="connsiteX7" fmla="*/ 2453709 w 4255579"/>
              <a:gd name="connsiteY7" fmla="*/ 1752457 h 1752457"/>
              <a:gd name="connsiteX8" fmla="*/ 2693809 w 4255579"/>
              <a:gd name="connsiteY8" fmla="*/ 1707235 h 1752457"/>
              <a:gd name="connsiteX9" fmla="*/ 3013970 w 4255579"/>
              <a:gd name="connsiteY9" fmla="*/ 1687944 h 1752457"/>
              <a:gd name="connsiteX10" fmla="*/ 3647072 w 4255579"/>
              <a:gd name="connsiteY10" fmla="*/ 1603131 h 1752457"/>
              <a:gd name="connsiteX11" fmla="*/ 4246679 w 4255579"/>
              <a:gd name="connsiteY11" fmla="*/ 1333638 h 1752457"/>
              <a:gd name="connsiteX12" fmla="*/ 4255579 w 4255579"/>
              <a:gd name="connsiteY12" fmla="*/ 963649 h 1752457"/>
              <a:gd name="connsiteX13" fmla="*/ 3632784 w 4255579"/>
              <a:gd name="connsiteY13" fmla="*/ 1504225 h 1752457"/>
              <a:gd name="connsiteX14" fmla="*/ 3089686 w 4255579"/>
              <a:gd name="connsiteY14" fmla="*/ 1624683 h 1752457"/>
              <a:gd name="connsiteX15" fmla="*/ 2564200 w 4255579"/>
              <a:gd name="connsiteY15" fmla="*/ 1644889 h 1752457"/>
              <a:gd name="connsiteX16" fmla="*/ 2343150 w 4255579"/>
              <a:gd name="connsiteY16" fmla="*/ 1709738 h 1752457"/>
              <a:gd name="connsiteX17" fmla="*/ 2089890 w 4255579"/>
              <a:gd name="connsiteY17" fmla="*/ 1638494 h 1752457"/>
              <a:gd name="connsiteX18" fmla="*/ 1843434 w 4255579"/>
              <a:gd name="connsiteY18" fmla="*/ 1612804 h 1752457"/>
              <a:gd name="connsiteX19" fmla="*/ 1230473 w 4255579"/>
              <a:gd name="connsiteY19" fmla="*/ 1398250 h 1752457"/>
              <a:gd name="connsiteX20" fmla="*/ 660136 w 4255579"/>
              <a:gd name="connsiteY20" fmla="*/ 1119143 h 1752457"/>
              <a:gd name="connsiteX21" fmla="*/ 49669 w 4255579"/>
              <a:gd name="connsiteY21" fmla="*/ 531475 h 1752457"/>
              <a:gd name="connsiteX22" fmla="*/ 0 w 4255579"/>
              <a:gd name="connsiteY22" fmla="*/ 0 h 1752457"/>
              <a:gd name="connsiteX0" fmla="*/ 0 w 4255579"/>
              <a:gd name="connsiteY0" fmla="*/ 0 h 1752457"/>
              <a:gd name="connsiteX1" fmla="*/ 561975 w 4255579"/>
              <a:gd name="connsiteY1" fmla="*/ 414338 h 1752457"/>
              <a:gd name="connsiteX2" fmla="*/ 1062038 w 4255579"/>
              <a:gd name="connsiteY2" fmla="*/ 804863 h 1752457"/>
              <a:gd name="connsiteX3" fmla="*/ 1314450 w 4255579"/>
              <a:gd name="connsiteY3" fmla="*/ 966788 h 1752457"/>
              <a:gd name="connsiteX4" fmla="*/ 1704975 w 4255579"/>
              <a:gd name="connsiteY4" fmla="*/ 1190625 h 1752457"/>
              <a:gd name="connsiteX5" fmla="*/ 2019300 w 4255579"/>
              <a:gd name="connsiteY5" fmla="*/ 1376363 h 1752457"/>
              <a:gd name="connsiteX6" fmla="*/ 2295525 w 4255579"/>
              <a:gd name="connsiteY6" fmla="*/ 1552575 h 1752457"/>
              <a:gd name="connsiteX7" fmla="*/ 2453709 w 4255579"/>
              <a:gd name="connsiteY7" fmla="*/ 1752457 h 1752457"/>
              <a:gd name="connsiteX8" fmla="*/ 2693809 w 4255579"/>
              <a:gd name="connsiteY8" fmla="*/ 1707235 h 1752457"/>
              <a:gd name="connsiteX9" fmla="*/ 3013970 w 4255579"/>
              <a:gd name="connsiteY9" fmla="*/ 1687944 h 1752457"/>
              <a:gd name="connsiteX10" fmla="*/ 3647072 w 4255579"/>
              <a:gd name="connsiteY10" fmla="*/ 1603131 h 1752457"/>
              <a:gd name="connsiteX11" fmla="*/ 4246679 w 4255579"/>
              <a:gd name="connsiteY11" fmla="*/ 1333638 h 1752457"/>
              <a:gd name="connsiteX12" fmla="*/ 4255579 w 4255579"/>
              <a:gd name="connsiteY12" fmla="*/ 963649 h 1752457"/>
              <a:gd name="connsiteX13" fmla="*/ 3632784 w 4255579"/>
              <a:gd name="connsiteY13" fmla="*/ 1504225 h 1752457"/>
              <a:gd name="connsiteX14" fmla="*/ 3089686 w 4255579"/>
              <a:gd name="connsiteY14" fmla="*/ 1624683 h 1752457"/>
              <a:gd name="connsiteX15" fmla="*/ 2564200 w 4255579"/>
              <a:gd name="connsiteY15" fmla="*/ 1644889 h 1752457"/>
              <a:gd name="connsiteX16" fmla="*/ 2413514 w 4255579"/>
              <a:gd name="connsiteY16" fmla="*/ 1615594 h 1752457"/>
              <a:gd name="connsiteX17" fmla="*/ 2089890 w 4255579"/>
              <a:gd name="connsiteY17" fmla="*/ 1638494 h 1752457"/>
              <a:gd name="connsiteX18" fmla="*/ 1843434 w 4255579"/>
              <a:gd name="connsiteY18" fmla="*/ 1612804 h 1752457"/>
              <a:gd name="connsiteX19" fmla="*/ 1230473 w 4255579"/>
              <a:gd name="connsiteY19" fmla="*/ 1398250 h 1752457"/>
              <a:gd name="connsiteX20" fmla="*/ 660136 w 4255579"/>
              <a:gd name="connsiteY20" fmla="*/ 1119143 h 1752457"/>
              <a:gd name="connsiteX21" fmla="*/ 49669 w 4255579"/>
              <a:gd name="connsiteY21" fmla="*/ 531475 h 1752457"/>
              <a:gd name="connsiteX22" fmla="*/ 0 w 4255579"/>
              <a:gd name="connsiteY22" fmla="*/ 0 h 1752457"/>
              <a:gd name="connsiteX0" fmla="*/ 0 w 4255579"/>
              <a:gd name="connsiteY0" fmla="*/ 0 h 1752457"/>
              <a:gd name="connsiteX1" fmla="*/ 561975 w 4255579"/>
              <a:gd name="connsiteY1" fmla="*/ 414338 h 1752457"/>
              <a:gd name="connsiteX2" fmla="*/ 1062038 w 4255579"/>
              <a:gd name="connsiteY2" fmla="*/ 804863 h 1752457"/>
              <a:gd name="connsiteX3" fmla="*/ 1314450 w 4255579"/>
              <a:gd name="connsiteY3" fmla="*/ 966788 h 1752457"/>
              <a:gd name="connsiteX4" fmla="*/ 1704975 w 4255579"/>
              <a:gd name="connsiteY4" fmla="*/ 1190625 h 1752457"/>
              <a:gd name="connsiteX5" fmla="*/ 2019300 w 4255579"/>
              <a:gd name="connsiteY5" fmla="*/ 1376363 h 1752457"/>
              <a:gd name="connsiteX6" fmla="*/ 2295525 w 4255579"/>
              <a:gd name="connsiteY6" fmla="*/ 1552575 h 1752457"/>
              <a:gd name="connsiteX7" fmla="*/ 2453709 w 4255579"/>
              <a:gd name="connsiteY7" fmla="*/ 1752457 h 1752457"/>
              <a:gd name="connsiteX8" fmla="*/ 2693809 w 4255579"/>
              <a:gd name="connsiteY8" fmla="*/ 1707235 h 1752457"/>
              <a:gd name="connsiteX9" fmla="*/ 3013970 w 4255579"/>
              <a:gd name="connsiteY9" fmla="*/ 1687944 h 1752457"/>
              <a:gd name="connsiteX10" fmla="*/ 3647072 w 4255579"/>
              <a:gd name="connsiteY10" fmla="*/ 1603131 h 1752457"/>
              <a:gd name="connsiteX11" fmla="*/ 4246679 w 4255579"/>
              <a:gd name="connsiteY11" fmla="*/ 1333638 h 1752457"/>
              <a:gd name="connsiteX12" fmla="*/ 4255579 w 4255579"/>
              <a:gd name="connsiteY12" fmla="*/ 963649 h 1752457"/>
              <a:gd name="connsiteX13" fmla="*/ 3632784 w 4255579"/>
              <a:gd name="connsiteY13" fmla="*/ 1504225 h 1752457"/>
              <a:gd name="connsiteX14" fmla="*/ 3089686 w 4255579"/>
              <a:gd name="connsiteY14" fmla="*/ 1624683 h 1752457"/>
              <a:gd name="connsiteX15" fmla="*/ 2564200 w 4255579"/>
              <a:gd name="connsiteY15" fmla="*/ 1644889 h 1752457"/>
              <a:gd name="connsiteX16" fmla="*/ 2413514 w 4255579"/>
              <a:gd name="connsiteY16" fmla="*/ 1615594 h 1752457"/>
              <a:gd name="connsiteX17" fmla="*/ 2263730 w 4255579"/>
              <a:gd name="connsiteY17" fmla="*/ 1727684 h 1752457"/>
              <a:gd name="connsiteX18" fmla="*/ 1843434 w 4255579"/>
              <a:gd name="connsiteY18" fmla="*/ 1612804 h 1752457"/>
              <a:gd name="connsiteX19" fmla="*/ 1230473 w 4255579"/>
              <a:gd name="connsiteY19" fmla="*/ 1398250 h 1752457"/>
              <a:gd name="connsiteX20" fmla="*/ 660136 w 4255579"/>
              <a:gd name="connsiteY20" fmla="*/ 1119143 h 1752457"/>
              <a:gd name="connsiteX21" fmla="*/ 49669 w 4255579"/>
              <a:gd name="connsiteY21" fmla="*/ 531475 h 1752457"/>
              <a:gd name="connsiteX22" fmla="*/ 0 w 4255579"/>
              <a:gd name="connsiteY22" fmla="*/ 0 h 1752457"/>
              <a:gd name="connsiteX0" fmla="*/ 0 w 4255579"/>
              <a:gd name="connsiteY0" fmla="*/ 0 h 1727684"/>
              <a:gd name="connsiteX1" fmla="*/ 561975 w 4255579"/>
              <a:gd name="connsiteY1" fmla="*/ 414338 h 1727684"/>
              <a:gd name="connsiteX2" fmla="*/ 1062038 w 4255579"/>
              <a:gd name="connsiteY2" fmla="*/ 804863 h 1727684"/>
              <a:gd name="connsiteX3" fmla="*/ 1314450 w 4255579"/>
              <a:gd name="connsiteY3" fmla="*/ 966788 h 1727684"/>
              <a:gd name="connsiteX4" fmla="*/ 1704975 w 4255579"/>
              <a:gd name="connsiteY4" fmla="*/ 1190625 h 1727684"/>
              <a:gd name="connsiteX5" fmla="*/ 2019300 w 4255579"/>
              <a:gd name="connsiteY5" fmla="*/ 1376363 h 1727684"/>
              <a:gd name="connsiteX6" fmla="*/ 2295525 w 4255579"/>
              <a:gd name="connsiteY6" fmla="*/ 1552575 h 1727684"/>
              <a:gd name="connsiteX7" fmla="*/ 2693809 w 4255579"/>
              <a:gd name="connsiteY7" fmla="*/ 1707235 h 1727684"/>
              <a:gd name="connsiteX8" fmla="*/ 3013970 w 4255579"/>
              <a:gd name="connsiteY8" fmla="*/ 1687944 h 1727684"/>
              <a:gd name="connsiteX9" fmla="*/ 3647072 w 4255579"/>
              <a:gd name="connsiteY9" fmla="*/ 1603131 h 1727684"/>
              <a:gd name="connsiteX10" fmla="*/ 4246679 w 4255579"/>
              <a:gd name="connsiteY10" fmla="*/ 1333638 h 1727684"/>
              <a:gd name="connsiteX11" fmla="*/ 4255579 w 4255579"/>
              <a:gd name="connsiteY11" fmla="*/ 963649 h 1727684"/>
              <a:gd name="connsiteX12" fmla="*/ 3632784 w 4255579"/>
              <a:gd name="connsiteY12" fmla="*/ 1504225 h 1727684"/>
              <a:gd name="connsiteX13" fmla="*/ 3089686 w 4255579"/>
              <a:gd name="connsiteY13" fmla="*/ 1624683 h 1727684"/>
              <a:gd name="connsiteX14" fmla="*/ 2564200 w 4255579"/>
              <a:gd name="connsiteY14" fmla="*/ 1644889 h 1727684"/>
              <a:gd name="connsiteX15" fmla="*/ 2413514 w 4255579"/>
              <a:gd name="connsiteY15" fmla="*/ 1615594 h 1727684"/>
              <a:gd name="connsiteX16" fmla="*/ 2263730 w 4255579"/>
              <a:gd name="connsiteY16" fmla="*/ 1727684 h 1727684"/>
              <a:gd name="connsiteX17" fmla="*/ 1843434 w 4255579"/>
              <a:gd name="connsiteY17" fmla="*/ 1612804 h 1727684"/>
              <a:gd name="connsiteX18" fmla="*/ 1230473 w 4255579"/>
              <a:gd name="connsiteY18" fmla="*/ 1398250 h 1727684"/>
              <a:gd name="connsiteX19" fmla="*/ 660136 w 4255579"/>
              <a:gd name="connsiteY19" fmla="*/ 1119143 h 1727684"/>
              <a:gd name="connsiteX20" fmla="*/ 49669 w 4255579"/>
              <a:gd name="connsiteY20" fmla="*/ 531475 h 1727684"/>
              <a:gd name="connsiteX21" fmla="*/ 0 w 4255579"/>
              <a:gd name="connsiteY21" fmla="*/ 0 h 172768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693809 w 4255579"/>
              <a:gd name="connsiteY7" fmla="*/ 1707235 h 1747504"/>
              <a:gd name="connsiteX8" fmla="*/ 3013970 w 4255579"/>
              <a:gd name="connsiteY8" fmla="*/ 1687944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2564200 w 4255579"/>
              <a:gd name="connsiteY14" fmla="*/ 1644889 h 1747504"/>
              <a:gd name="connsiteX15" fmla="*/ 2413514 w 4255579"/>
              <a:gd name="connsiteY15" fmla="*/ 1615594 h 1747504"/>
              <a:gd name="connsiteX16" fmla="*/ 2462404 w 4255579"/>
              <a:gd name="connsiteY16" fmla="*/ 1747504 h 1747504"/>
              <a:gd name="connsiteX17" fmla="*/ 1843434 w 4255579"/>
              <a:gd name="connsiteY17" fmla="*/ 1612804 h 1747504"/>
              <a:gd name="connsiteX18" fmla="*/ 1230473 w 4255579"/>
              <a:gd name="connsiteY18" fmla="*/ 1398250 h 1747504"/>
              <a:gd name="connsiteX19" fmla="*/ 660136 w 4255579"/>
              <a:gd name="connsiteY19" fmla="*/ 1119143 h 1747504"/>
              <a:gd name="connsiteX20" fmla="*/ 49669 w 4255579"/>
              <a:gd name="connsiteY20" fmla="*/ 531475 h 1747504"/>
              <a:gd name="connsiteX21" fmla="*/ 0 w 4255579"/>
              <a:gd name="connsiteY21"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693809 w 4255579"/>
              <a:gd name="connsiteY7" fmla="*/ 1707235 h 1747504"/>
              <a:gd name="connsiteX8" fmla="*/ 3013970 w 4255579"/>
              <a:gd name="connsiteY8" fmla="*/ 1687944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2564200 w 4255579"/>
              <a:gd name="connsiteY14" fmla="*/ 1644889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13970 w 4255579"/>
              <a:gd name="connsiteY8" fmla="*/ 1687944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2564200 w 4255579"/>
              <a:gd name="connsiteY14" fmla="*/ 1644889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13970 w 4255579"/>
              <a:gd name="connsiteY8" fmla="*/ 1687944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2957411 w 4255579"/>
              <a:gd name="connsiteY14" fmla="*/ 1694439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09831 w 4255579"/>
              <a:gd name="connsiteY8" fmla="*/ 1539295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2957411 w 4255579"/>
              <a:gd name="connsiteY14" fmla="*/ 1694439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09831 w 4255579"/>
              <a:gd name="connsiteY8" fmla="*/ 1539295 h 1747504"/>
              <a:gd name="connsiteX9" fmla="*/ 3647072 w 4255579"/>
              <a:gd name="connsiteY9" fmla="*/ 1603131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3060887 w 4255579"/>
              <a:gd name="connsiteY14" fmla="*/ 1679573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09831 w 4255579"/>
              <a:gd name="connsiteY8" fmla="*/ 1539295 h 1747504"/>
              <a:gd name="connsiteX9" fmla="*/ 3634655 w 4255579"/>
              <a:gd name="connsiteY9" fmla="*/ 1399977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089686 w 4255579"/>
              <a:gd name="connsiteY13" fmla="*/ 1624683 h 1747504"/>
              <a:gd name="connsiteX14" fmla="*/ 3060887 w 4255579"/>
              <a:gd name="connsiteY14" fmla="*/ 1679573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09831 w 4255579"/>
              <a:gd name="connsiteY8" fmla="*/ 1539295 h 1747504"/>
              <a:gd name="connsiteX9" fmla="*/ 3634655 w 4255579"/>
              <a:gd name="connsiteY9" fmla="*/ 1399977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652598 w 4255579"/>
              <a:gd name="connsiteY13" fmla="*/ 1599909 h 1747504"/>
              <a:gd name="connsiteX14" fmla="*/ 3060887 w 4255579"/>
              <a:gd name="connsiteY14" fmla="*/ 1679573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55579"/>
              <a:gd name="connsiteY0" fmla="*/ 0 h 1747504"/>
              <a:gd name="connsiteX1" fmla="*/ 561975 w 4255579"/>
              <a:gd name="connsiteY1" fmla="*/ 414338 h 1747504"/>
              <a:gd name="connsiteX2" fmla="*/ 1062038 w 4255579"/>
              <a:gd name="connsiteY2" fmla="*/ 804863 h 1747504"/>
              <a:gd name="connsiteX3" fmla="*/ 1314450 w 4255579"/>
              <a:gd name="connsiteY3" fmla="*/ 966788 h 1747504"/>
              <a:gd name="connsiteX4" fmla="*/ 1704975 w 4255579"/>
              <a:gd name="connsiteY4" fmla="*/ 1190625 h 1747504"/>
              <a:gd name="connsiteX5" fmla="*/ 2019300 w 4255579"/>
              <a:gd name="connsiteY5" fmla="*/ 1376363 h 1747504"/>
              <a:gd name="connsiteX6" fmla="*/ 2295525 w 4255579"/>
              <a:gd name="connsiteY6" fmla="*/ 1552575 h 1747504"/>
              <a:gd name="connsiteX7" fmla="*/ 2702087 w 4255579"/>
              <a:gd name="connsiteY7" fmla="*/ 1543720 h 1747504"/>
              <a:gd name="connsiteX8" fmla="*/ 3009831 w 4255579"/>
              <a:gd name="connsiteY8" fmla="*/ 1539295 h 1747504"/>
              <a:gd name="connsiteX9" fmla="*/ 3634655 w 4255579"/>
              <a:gd name="connsiteY9" fmla="*/ 1399977 h 1747504"/>
              <a:gd name="connsiteX10" fmla="*/ 4246679 w 4255579"/>
              <a:gd name="connsiteY10" fmla="*/ 1333638 h 1747504"/>
              <a:gd name="connsiteX11" fmla="*/ 4255579 w 4255579"/>
              <a:gd name="connsiteY11" fmla="*/ 963649 h 1747504"/>
              <a:gd name="connsiteX12" fmla="*/ 3632784 w 4255579"/>
              <a:gd name="connsiteY12" fmla="*/ 1504225 h 1747504"/>
              <a:gd name="connsiteX13" fmla="*/ 3652598 w 4255579"/>
              <a:gd name="connsiteY13" fmla="*/ 1599909 h 1747504"/>
              <a:gd name="connsiteX14" fmla="*/ 3060887 w 4255579"/>
              <a:gd name="connsiteY14" fmla="*/ 1679573 h 1747504"/>
              <a:gd name="connsiteX15" fmla="*/ 2462404 w 4255579"/>
              <a:gd name="connsiteY15" fmla="*/ 1747504 h 1747504"/>
              <a:gd name="connsiteX16" fmla="*/ 1843434 w 4255579"/>
              <a:gd name="connsiteY16" fmla="*/ 1612804 h 1747504"/>
              <a:gd name="connsiteX17" fmla="*/ 1230473 w 4255579"/>
              <a:gd name="connsiteY17" fmla="*/ 1398250 h 1747504"/>
              <a:gd name="connsiteX18" fmla="*/ 660136 w 4255579"/>
              <a:gd name="connsiteY18" fmla="*/ 1119143 h 1747504"/>
              <a:gd name="connsiteX19" fmla="*/ 49669 w 4255579"/>
              <a:gd name="connsiteY19" fmla="*/ 531475 h 1747504"/>
              <a:gd name="connsiteX20" fmla="*/ 0 w 4255579"/>
              <a:gd name="connsiteY20" fmla="*/ 0 h 1747504"/>
              <a:gd name="connsiteX0" fmla="*/ 0 w 4297912"/>
              <a:gd name="connsiteY0" fmla="*/ 0 h 1747504"/>
              <a:gd name="connsiteX1" fmla="*/ 561975 w 4297912"/>
              <a:gd name="connsiteY1" fmla="*/ 414338 h 1747504"/>
              <a:gd name="connsiteX2" fmla="*/ 1062038 w 4297912"/>
              <a:gd name="connsiteY2" fmla="*/ 804863 h 1747504"/>
              <a:gd name="connsiteX3" fmla="*/ 1314450 w 4297912"/>
              <a:gd name="connsiteY3" fmla="*/ 966788 h 1747504"/>
              <a:gd name="connsiteX4" fmla="*/ 1704975 w 4297912"/>
              <a:gd name="connsiteY4" fmla="*/ 1190625 h 1747504"/>
              <a:gd name="connsiteX5" fmla="*/ 2019300 w 4297912"/>
              <a:gd name="connsiteY5" fmla="*/ 1376363 h 1747504"/>
              <a:gd name="connsiteX6" fmla="*/ 2295525 w 4297912"/>
              <a:gd name="connsiteY6" fmla="*/ 1552575 h 1747504"/>
              <a:gd name="connsiteX7" fmla="*/ 2702087 w 4297912"/>
              <a:gd name="connsiteY7" fmla="*/ 1543720 h 1747504"/>
              <a:gd name="connsiteX8" fmla="*/ 3009831 w 4297912"/>
              <a:gd name="connsiteY8" fmla="*/ 1539295 h 1747504"/>
              <a:gd name="connsiteX9" fmla="*/ 3634655 w 4297912"/>
              <a:gd name="connsiteY9" fmla="*/ 1399977 h 1747504"/>
              <a:gd name="connsiteX10" fmla="*/ 4246679 w 4297912"/>
              <a:gd name="connsiteY10" fmla="*/ 1333638 h 1747504"/>
              <a:gd name="connsiteX11" fmla="*/ 4255579 w 4297912"/>
              <a:gd name="connsiteY11" fmla="*/ 963649 h 1747504"/>
              <a:gd name="connsiteX12" fmla="*/ 4241225 w 4297912"/>
              <a:gd name="connsiteY12" fmla="*/ 1380351 h 1747504"/>
              <a:gd name="connsiteX13" fmla="*/ 3652598 w 4297912"/>
              <a:gd name="connsiteY13" fmla="*/ 1599909 h 1747504"/>
              <a:gd name="connsiteX14" fmla="*/ 3060887 w 4297912"/>
              <a:gd name="connsiteY14" fmla="*/ 1679573 h 1747504"/>
              <a:gd name="connsiteX15" fmla="*/ 2462404 w 4297912"/>
              <a:gd name="connsiteY15" fmla="*/ 1747504 h 1747504"/>
              <a:gd name="connsiteX16" fmla="*/ 1843434 w 4297912"/>
              <a:gd name="connsiteY16" fmla="*/ 1612804 h 1747504"/>
              <a:gd name="connsiteX17" fmla="*/ 1230473 w 4297912"/>
              <a:gd name="connsiteY17" fmla="*/ 1398250 h 1747504"/>
              <a:gd name="connsiteX18" fmla="*/ 660136 w 4297912"/>
              <a:gd name="connsiteY18" fmla="*/ 1119143 h 1747504"/>
              <a:gd name="connsiteX19" fmla="*/ 49669 w 4297912"/>
              <a:gd name="connsiteY19" fmla="*/ 531475 h 1747504"/>
              <a:gd name="connsiteX20" fmla="*/ 0 w 4297912"/>
              <a:gd name="connsiteY20" fmla="*/ 0 h 1747504"/>
              <a:gd name="connsiteX0" fmla="*/ 0 w 4297912"/>
              <a:gd name="connsiteY0" fmla="*/ 0 h 1747504"/>
              <a:gd name="connsiteX1" fmla="*/ 561975 w 4297912"/>
              <a:gd name="connsiteY1" fmla="*/ 414338 h 1747504"/>
              <a:gd name="connsiteX2" fmla="*/ 1062038 w 4297912"/>
              <a:gd name="connsiteY2" fmla="*/ 804863 h 1747504"/>
              <a:gd name="connsiteX3" fmla="*/ 1314450 w 4297912"/>
              <a:gd name="connsiteY3" fmla="*/ 966788 h 1747504"/>
              <a:gd name="connsiteX4" fmla="*/ 1704975 w 4297912"/>
              <a:gd name="connsiteY4" fmla="*/ 1190625 h 1747504"/>
              <a:gd name="connsiteX5" fmla="*/ 2019300 w 4297912"/>
              <a:gd name="connsiteY5" fmla="*/ 1376363 h 1747504"/>
              <a:gd name="connsiteX6" fmla="*/ 2295525 w 4297912"/>
              <a:gd name="connsiteY6" fmla="*/ 1552575 h 1747504"/>
              <a:gd name="connsiteX7" fmla="*/ 2702087 w 4297912"/>
              <a:gd name="connsiteY7" fmla="*/ 1543720 h 1747504"/>
              <a:gd name="connsiteX8" fmla="*/ 3009831 w 4297912"/>
              <a:gd name="connsiteY8" fmla="*/ 1539295 h 1747504"/>
              <a:gd name="connsiteX9" fmla="*/ 3634655 w 4297912"/>
              <a:gd name="connsiteY9" fmla="*/ 1399977 h 1747504"/>
              <a:gd name="connsiteX10" fmla="*/ 3985918 w 4297912"/>
              <a:gd name="connsiteY10" fmla="*/ 1175079 h 1747504"/>
              <a:gd name="connsiteX11" fmla="*/ 4255579 w 4297912"/>
              <a:gd name="connsiteY11" fmla="*/ 963649 h 1747504"/>
              <a:gd name="connsiteX12" fmla="*/ 4241225 w 4297912"/>
              <a:gd name="connsiteY12" fmla="*/ 1380351 h 1747504"/>
              <a:gd name="connsiteX13" fmla="*/ 3652598 w 4297912"/>
              <a:gd name="connsiteY13" fmla="*/ 1599909 h 1747504"/>
              <a:gd name="connsiteX14" fmla="*/ 3060887 w 4297912"/>
              <a:gd name="connsiteY14" fmla="*/ 1679573 h 1747504"/>
              <a:gd name="connsiteX15" fmla="*/ 2462404 w 4297912"/>
              <a:gd name="connsiteY15" fmla="*/ 1747504 h 1747504"/>
              <a:gd name="connsiteX16" fmla="*/ 1843434 w 4297912"/>
              <a:gd name="connsiteY16" fmla="*/ 1612804 h 1747504"/>
              <a:gd name="connsiteX17" fmla="*/ 1230473 w 4297912"/>
              <a:gd name="connsiteY17" fmla="*/ 1398250 h 1747504"/>
              <a:gd name="connsiteX18" fmla="*/ 660136 w 4297912"/>
              <a:gd name="connsiteY18" fmla="*/ 1119143 h 1747504"/>
              <a:gd name="connsiteX19" fmla="*/ 49669 w 4297912"/>
              <a:gd name="connsiteY19" fmla="*/ 531475 h 1747504"/>
              <a:gd name="connsiteX20" fmla="*/ 0 w 4297912"/>
              <a:gd name="connsiteY20" fmla="*/ 0 h 1747504"/>
              <a:gd name="connsiteX0" fmla="*/ 0 w 4241225"/>
              <a:gd name="connsiteY0" fmla="*/ 0 h 1747504"/>
              <a:gd name="connsiteX1" fmla="*/ 561975 w 4241225"/>
              <a:gd name="connsiteY1" fmla="*/ 414338 h 1747504"/>
              <a:gd name="connsiteX2" fmla="*/ 1062038 w 4241225"/>
              <a:gd name="connsiteY2" fmla="*/ 804863 h 1747504"/>
              <a:gd name="connsiteX3" fmla="*/ 1314450 w 4241225"/>
              <a:gd name="connsiteY3" fmla="*/ 966788 h 1747504"/>
              <a:gd name="connsiteX4" fmla="*/ 1704975 w 4241225"/>
              <a:gd name="connsiteY4" fmla="*/ 1190625 h 1747504"/>
              <a:gd name="connsiteX5" fmla="*/ 2019300 w 4241225"/>
              <a:gd name="connsiteY5" fmla="*/ 1376363 h 1747504"/>
              <a:gd name="connsiteX6" fmla="*/ 2295525 w 4241225"/>
              <a:gd name="connsiteY6" fmla="*/ 1552575 h 1747504"/>
              <a:gd name="connsiteX7" fmla="*/ 2702087 w 4241225"/>
              <a:gd name="connsiteY7" fmla="*/ 1543720 h 1747504"/>
              <a:gd name="connsiteX8" fmla="*/ 3009831 w 4241225"/>
              <a:gd name="connsiteY8" fmla="*/ 1539295 h 1747504"/>
              <a:gd name="connsiteX9" fmla="*/ 3634655 w 4241225"/>
              <a:gd name="connsiteY9" fmla="*/ 1399977 h 1747504"/>
              <a:gd name="connsiteX10" fmla="*/ 3985918 w 4241225"/>
              <a:gd name="connsiteY10" fmla="*/ 1175079 h 1747504"/>
              <a:gd name="connsiteX11" fmla="*/ 4241225 w 4241225"/>
              <a:gd name="connsiteY11" fmla="*/ 1380351 h 1747504"/>
              <a:gd name="connsiteX12" fmla="*/ 3652598 w 4241225"/>
              <a:gd name="connsiteY12" fmla="*/ 1599909 h 1747504"/>
              <a:gd name="connsiteX13" fmla="*/ 3060887 w 4241225"/>
              <a:gd name="connsiteY13" fmla="*/ 1679573 h 1747504"/>
              <a:gd name="connsiteX14" fmla="*/ 2462404 w 4241225"/>
              <a:gd name="connsiteY14" fmla="*/ 1747504 h 1747504"/>
              <a:gd name="connsiteX15" fmla="*/ 1843434 w 4241225"/>
              <a:gd name="connsiteY15" fmla="*/ 1612804 h 1747504"/>
              <a:gd name="connsiteX16" fmla="*/ 1230473 w 4241225"/>
              <a:gd name="connsiteY16" fmla="*/ 1398250 h 1747504"/>
              <a:gd name="connsiteX17" fmla="*/ 660136 w 4241225"/>
              <a:gd name="connsiteY17" fmla="*/ 1119143 h 1747504"/>
              <a:gd name="connsiteX18" fmla="*/ 49669 w 4241225"/>
              <a:gd name="connsiteY18" fmla="*/ 531475 h 1747504"/>
              <a:gd name="connsiteX19" fmla="*/ 0 w 4241225"/>
              <a:gd name="connsiteY19" fmla="*/ 0 h 1747504"/>
              <a:gd name="connsiteX0" fmla="*/ 0 w 4253642"/>
              <a:gd name="connsiteY0" fmla="*/ 0 h 1747504"/>
              <a:gd name="connsiteX1" fmla="*/ 561975 w 4253642"/>
              <a:gd name="connsiteY1" fmla="*/ 414338 h 1747504"/>
              <a:gd name="connsiteX2" fmla="*/ 1062038 w 4253642"/>
              <a:gd name="connsiteY2" fmla="*/ 804863 h 1747504"/>
              <a:gd name="connsiteX3" fmla="*/ 1314450 w 4253642"/>
              <a:gd name="connsiteY3" fmla="*/ 966788 h 1747504"/>
              <a:gd name="connsiteX4" fmla="*/ 1704975 w 4253642"/>
              <a:gd name="connsiteY4" fmla="*/ 1190625 h 1747504"/>
              <a:gd name="connsiteX5" fmla="*/ 2019300 w 4253642"/>
              <a:gd name="connsiteY5" fmla="*/ 1376363 h 1747504"/>
              <a:gd name="connsiteX6" fmla="*/ 2295525 w 4253642"/>
              <a:gd name="connsiteY6" fmla="*/ 1552575 h 1747504"/>
              <a:gd name="connsiteX7" fmla="*/ 2702087 w 4253642"/>
              <a:gd name="connsiteY7" fmla="*/ 1543720 h 1747504"/>
              <a:gd name="connsiteX8" fmla="*/ 3009831 w 4253642"/>
              <a:gd name="connsiteY8" fmla="*/ 1539295 h 1747504"/>
              <a:gd name="connsiteX9" fmla="*/ 3634655 w 4253642"/>
              <a:gd name="connsiteY9" fmla="*/ 1399977 h 1747504"/>
              <a:gd name="connsiteX10" fmla="*/ 3985918 w 4253642"/>
              <a:gd name="connsiteY10" fmla="*/ 1175079 h 1747504"/>
              <a:gd name="connsiteX11" fmla="*/ 4253642 w 4253642"/>
              <a:gd name="connsiteY11" fmla="*/ 1310981 h 1747504"/>
              <a:gd name="connsiteX12" fmla="*/ 3652598 w 4253642"/>
              <a:gd name="connsiteY12" fmla="*/ 1599909 h 1747504"/>
              <a:gd name="connsiteX13" fmla="*/ 3060887 w 4253642"/>
              <a:gd name="connsiteY13" fmla="*/ 1679573 h 1747504"/>
              <a:gd name="connsiteX14" fmla="*/ 2462404 w 4253642"/>
              <a:gd name="connsiteY14" fmla="*/ 1747504 h 1747504"/>
              <a:gd name="connsiteX15" fmla="*/ 1843434 w 4253642"/>
              <a:gd name="connsiteY15" fmla="*/ 1612804 h 1747504"/>
              <a:gd name="connsiteX16" fmla="*/ 1230473 w 4253642"/>
              <a:gd name="connsiteY16" fmla="*/ 1398250 h 1747504"/>
              <a:gd name="connsiteX17" fmla="*/ 660136 w 4253642"/>
              <a:gd name="connsiteY17" fmla="*/ 1119143 h 1747504"/>
              <a:gd name="connsiteX18" fmla="*/ 49669 w 4253642"/>
              <a:gd name="connsiteY18" fmla="*/ 531475 h 1747504"/>
              <a:gd name="connsiteX19" fmla="*/ 0 w 4253642"/>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34655 w 4254957"/>
              <a:gd name="connsiteY9" fmla="*/ 1399977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34655 w 4254957"/>
              <a:gd name="connsiteY9" fmla="*/ 1399977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34655 w 4254957"/>
              <a:gd name="connsiteY9" fmla="*/ 1399977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34655 w 4254957"/>
              <a:gd name="connsiteY9" fmla="*/ 1399977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76046 w 4254957"/>
              <a:gd name="connsiteY9" fmla="*/ 1494121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729854 w 4254957"/>
              <a:gd name="connsiteY9" fmla="*/ 139502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396780 w 4254957"/>
              <a:gd name="connsiteY9" fmla="*/ 146558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12011 w 4254957"/>
              <a:gd name="connsiteY9" fmla="*/ 1534951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09831 w 4254957"/>
              <a:gd name="connsiteY8" fmla="*/ 1539295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2989135 w 4254957"/>
              <a:gd name="connsiteY8" fmla="*/ 166317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29854 w 4254957"/>
              <a:gd name="connsiteY10" fmla="*/ 1395022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3758827 w 4254957"/>
              <a:gd name="connsiteY10" fmla="*/ 1370247 h 1747504"/>
              <a:gd name="connsiteX11" fmla="*/ 4254957 w 4254957"/>
              <a:gd name="connsiteY11" fmla="*/ 947150 h 1747504"/>
              <a:gd name="connsiteX12" fmla="*/ 4253642 w 4254957"/>
              <a:gd name="connsiteY12" fmla="*/ 1310981 h 1747504"/>
              <a:gd name="connsiteX13" fmla="*/ 3652598 w 4254957"/>
              <a:gd name="connsiteY13" fmla="*/ 1599909 h 1747504"/>
              <a:gd name="connsiteX14" fmla="*/ 3060887 w 4254957"/>
              <a:gd name="connsiteY14" fmla="*/ 1679573 h 1747504"/>
              <a:gd name="connsiteX15" fmla="*/ 2462404 w 4254957"/>
              <a:gd name="connsiteY15" fmla="*/ 1747504 h 1747504"/>
              <a:gd name="connsiteX16" fmla="*/ 1843434 w 4254957"/>
              <a:gd name="connsiteY16" fmla="*/ 1612804 h 1747504"/>
              <a:gd name="connsiteX17" fmla="*/ 1230473 w 4254957"/>
              <a:gd name="connsiteY17" fmla="*/ 1398250 h 1747504"/>
              <a:gd name="connsiteX18" fmla="*/ 660136 w 4254957"/>
              <a:gd name="connsiteY18" fmla="*/ 1119143 h 1747504"/>
              <a:gd name="connsiteX19" fmla="*/ 49669 w 4254957"/>
              <a:gd name="connsiteY19" fmla="*/ 531475 h 1747504"/>
              <a:gd name="connsiteX20" fmla="*/ 0 w 4254957"/>
              <a:gd name="connsiteY20"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702087 w 4254957"/>
              <a:gd name="connsiteY7" fmla="*/ 154372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586193 w 4254957"/>
              <a:gd name="connsiteY7" fmla="*/ 1692369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55257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95525 w 4254957"/>
              <a:gd name="connsiteY6" fmla="*/ 160212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2019300 w 4254957"/>
              <a:gd name="connsiteY5" fmla="*/ 1376363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66155 w 4254957"/>
              <a:gd name="connsiteY5" fmla="*/ 1376363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754401 w 4254957"/>
              <a:gd name="connsiteY5" fmla="*/ 1480417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16488 w 4254957"/>
              <a:gd name="connsiteY5" fmla="*/ 1401137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16488 w 4254957"/>
              <a:gd name="connsiteY5" fmla="*/ 1401137 h 1747504"/>
              <a:gd name="connsiteX6" fmla="*/ 2278969 w 4254957"/>
              <a:gd name="connsiteY6" fmla="*/ 156248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16488 w 4254957"/>
              <a:gd name="connsiteY5" fmla="*/ 1401137 h 1747504"/>
              <a:gd name="connsiteX6" fmla="*/ 2278969 w 4254957"/>
              <a:gd name="connsiteY6" fmla="*/ 157239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16488 w 4254957"/>
              <a:gd name="connsiteY5" fmla="*/ 1401137 h 1747504"/>
              <a:gd name="connsiteX6" fmla="*/ 2278969 w 4254957"/>
              <a:gd name="connsiteY6" fmla="*/ 1572395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704975 w 4254957"/>
              <a:gd name="connsiteY4" fmla="*/ 1190625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373851 w 4254957"/>
              <a:gd name="connsiteY4" fmla="*/ 1210445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270375 w 4254957"/>
              <a:gd name="connsiteY4" fmla="*/ 1324409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1314450 w 4254957"/>
              <a:gd name="connsiteY3" fmla="*/ 966788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58492 w 4254957"/>
              <a:gd name="connsiteY3" fmla="*/ 971743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1062038 w 4254957"/>
              <a:gd name="connsiteY2" fmla="*/ 804863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619159 w 4254957"/>
              <a:gd name="connsiteY2" fmla="*/ 616574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561975 w 4254957"/>
              <a:gd name="connsiteY1" fmla="*/ 414338 h 1747504"/>
              <a:gd name="connsiteX2" fmla="*/ 639855 w 4254957"/>
              <a:gd name="connsiteY2" fmla="*/ 586844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342605 w 4254957"/>
              <a:gd name="connsiteY1" fmla="*/ 290463 h 1747504"/>
              <a:gd name="connsiteX2" fmla="*/ 639855 w 4254957"/>
              <a:gd name="connsiteY2" fmla="*/ 586844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255685 w 4254957"/>
              <a:gd name="connsiteY1" fmla="*/ 354878 h 1747504"/>
              <a:gd name="connsiteX2" fmla="*/ 639855 w 4254957"/>
              <a:gd name="connsiteY2" fmla="*/ 586844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0 w 4254957"/>
              <a:gd name="connsiteY0" fmla="*/ 0 h 1747504"/>
              <a:gd name="connsiteX1" fmla="*/ 363301 w 4254957"/>
              <a:gd name="connsiteY1" fmla="*/ 354878 h 1747504"/>
              <a:gd name="connsiteX2" fmla="*/ 639855 w 4254957"/>
              <a:gd name="connsiteY2" fmla="*/ 586844 h 1747504"/>
              <a:gd name="connsiteX3" fmla="*/ 999882 w 4254957"/>
              <a:gd name="connsiteY3" fmla="*/ 946969 h 1747504"/>
              <a:gd name="connsiteX4" fmla="*/ 1357296 w 4254957"/>
              <a:gd name="connsiteY4" fmla="*/ 1190624 h 1747504"/>
              <a:gd name="connsiteX5" fmla="*/ 1816488 w 4254957"/>
              <a:gd name="connsiteY5" fmla="*/ 1401137 h 1747504"/>
              <a:gd name="connsiteX6" fmla="*/ 2283108 w 4254957"/>
              <a:gd name="connsiteY6" fmla="*/ 1567439 h 1747504"/>
              <a:gd name="connsiteX7" fmla="*/ 2611028 w 4254957"/>
              <a:gd name="connsiteY7" fmla="*/ 1632910 h 1747504"/>
              <a:gd name="connsiteX8" fmla="*/ 3013969 w 4254957"/>
              <a:gd name="connsiteY8" fmla="*/ 1633440 h 1747504"/>
              <a:gd name="connsiteX9" fmla="*/ 3661680 w 4254957"/>
              <a:gd name="connsiteY9" fmla="*/ 1485402 h 1747504"/>
              <a:gd name="connsiteX10" fmla="*/ 4254957 w 4254957"/>
              <a:gd name="connsiteY10" fmla="*/ 947150 h 1747504"/>
              <a:gd name="connsiteX11" fmla="*/ 4253642 w 4254957"/>
              <a:gd name="connsiteY11" fmla="*/ 1310981 h 1747504"/>
              <a:gd name="connsiteX12" fmla="*/ 3652598 w 4254957"/>
              <a:gd name="connsiteY12" fmla="*/ 1599909 h 1747504"/>
              <a:gd name="connsiteX13" fmla="*/ 3060887 w 4254957"/>
              <a:gd name="connsiteY13" fmla="*/ 1679573 h 1747504"/>
              <a:gd name="connsiteX14" fmla="*/ 2462404 w 4254957"/>
              <a:gd name="connsiteY14" fmla="*/ 1747504 h 1747504"/>
              <a:gd name="connsiteX15" fmla="*/ 1843434 w 4254957"/>
              <a:gd name="connsiteY15" fmla="*/ 1612804 h 1747504"/>
              <a:gd name="connsiteX16" fmla="*/ 1230473 w 4254957"/>
              <a:gd name="connsiteY16" fmla="*/ 1398250 h 1747504"/>
              <a:gd name="connsiteX17" fmla="*/ 660136 w 4254957"/>
              <a:gd name="connsiteY17" fmla="*/ 1119143 h 1747504"/>
              <a:gd name="connsiteX18" fmla="*/ 49669 w 4254957"/>
              <a:gd name="connsiteY18" fmla="*/ 531475 h 1747504"/>
              <a:gd name="connsiteX19" fmla="*/ 0 w 4254957"/>
              <a:gd name="connsiteY19" fmla="*/ 0 h 1747504"/>
              <a:gd name="connsiteX0" fmla="*/ 12416 w 4205288"/>
              <a:gd name="connsiteY0" fmla="*/ 0 h 1712819"/>
              <a:gd name="connsiteX1" fmla="*/ 313632 w 4205288"/>
              <a:gd name="connsiteY1" fmla="*/ 320193 h 1712819"/>
              <a:gd name="connsiteX2" fmla="*/ 590186 w 4205288"/>
              <a:gd name="connsiteY2" fmla="*/ 552159 h 1712819"/>
              <a:gd name="connsiteX3" fmla="*/ 950213 w 4205288"/>
              <a:gd name="connsiteY3" fmla="*/ 912284 h 1712819"/>
              <a:gd name="connsiteX4" fmla="*/ 1307627 w 4205288"/>
              <a:gd name="connsiteY4" fmla="*/ 1155939 h 1712819"/>
              <a:gd name="connsiteX5" fmla="*/ 1766819 w 4205288"/>
              <a:gd name="connsiteY5" fmla="*/ 1366452 h 1712819"/>
              <a:gd name="connsiteX6" fmla="*/ 2233439 w 4205288"/>
              <a:gd name="connsiteY6" fmla="*/ 1532754 h 1712819"/>
              <a:gd name="connsiteX7" fmla="*/ 2561359 w 4205288"/>
              <a:gd name="connsiteY7" fmla="*/ 1598225 h 1712819"/>
              <a:gd name="connsiteX8" fmla="*/ 2964300 w 4205288"/>
              <a:gd name="connsiteY8" fmla="*/ 1598755 h 1712819"/>
              <a:gd name="connsiteX9" fmla="*/ 3612011 w 4205288"/>
              <a:gd name="connsiteY9" fmla="*/ 1450717 h 1712819"/>
              <a:gd name="connsiteX10" fmla="*/ 4205288 w 4205288"/>
              <a:gd name="connsiteY10" fmla="*/ 912465 h 1712819"/>
              <a:gd name="connsiteX11" fmla="*/ 4203973 w 4205288"/>
              <a:gd name="connsiteY11" fmla="*/ 1276296 h 1712819"/>
              <a:gd name="connsiteX12" fmla="*/ 3602929 w 4205288"/>
              <a:gd name="connsiteY12" fmla="*/ 1565224 h 1712819"/>
              <a:gd name="connsiteX13" fmla="*/ 3011218 w 4205288"/>
              <a:gd name="connsiteY13" fmla="*/ 1644888 h 1712819"/>
              <a:gd name="connsiteX14" fmla="*/ 2412735 w 4205288"/>
              <a:gd name="connsiteY14" fmla="*/ 1712819 h 1712819"/>
              <a:gd name="connsiteX15" fmla="*/ 1793765 w 4205288"/>
              <a:gd name="connsiteY15" fmla="*/ 1578119 h 1712819"/>
              <a:gd name="connsiteX16" fmla="*/ 1180804 w 4205288"/>
              <a:gd name="connsiteY16" fmla="*/ 1363565 h 1712819"/>
              <a:gd name="connsiteX17" fmla="*/ 610467 w 4205288"/>
              <a:gd name="connsiteY17" fmla="*/ 1084458 h 1712819"/>
              <a:gd name="connsiteX18" fmla="*/ 0 w 4205288"/>
              <a:gd name="connsiteY18" fmla="*/ 496790 h 1712819"/>
              <a:gd name="connsiteX19" fmla="*/ 12416 w 4205288"/>
              <a:gd name="connsiteY19" fmla="*/ 0 h 1712819"/>
              <a:gd name="connsiteX0" fmla="*/ 20694 w 4205288"/>
              <a:gd name="connsiteY0" fmla="*/ 0 h 1692999"/>
              <a:gd name="connsiteX1" fmla="*/ 313632 w 4205288"/>
              <a:gd name="connsiteY1" fmla="*/ 300373 h 1692999"/>
              <a:gd name="connsiteX2" fmla="*/ 590186 w 4205288"/>
              <a:gd name="connsiteY2" fmla="*/ 532339 h 1692999"/>
              <a:gd name="connsiteX3" fmla="*/ 950213 w 4205288"/>
              <a:gd name="connsiteY3" fmla="*/ 892464 h 1692999"/>
              <a:gd name="connsiteX4" fmla="*/ 1307627 w 4205288"/>
              <a:gd name="connsiteY4" fmla="*/ 1136119 h 1692999"/>
              <a:gd name="connsiteX5" fmla="*/ 1766819 w 4205288"/>
              <a:gd name="connsiteY5" fmla="*/ 1346632 h 1692999"/>
              <a:gd name="connsiteX6" fmla="*/ 2233439 w 4205288"/>
              <a:gd name="connsiteY6" fmla="*/ 1512934 h 1692999"/>
              <a:gd name="connsiteX7" fmla="*/ 2561359 w 4205288"/>
              <a:gd name="connsiteY7" fmla="*/ 1578405 h 1692999"/>
              <a:gd name="connsiteX8" fmla="*/ 2964300 w 4205288"/>
              <a:gd name="connsiteY8" fmla="*/ 1578935 h 1692999"/>
              <a:gd name="connsiteX9" fmla="*/ 3612011 w 4205288"/>
              <a:gd name="connsiteY9" fmla="*/ 1430897 h 1692999"/>
              <a:gd name="connsiteX10" fmla="*/ 4205288 w 4205288"/>
              <a:gd name="connsiteY10" fmla="*/ 892645 h 1692999"/>
              <a:gd name="connsiteX11" fmla="*/ 4203973 w 4205288"/>
              <a:gd name="connsiteY11" fmla="*/ 1256476 h 1692999"/>
              <a:gd name="connsiteX12" fmla="*/ 3602929 w 4205288"/>
              <a:gd name="connsiteY12" fmla="*/ 1545404 h 1692999"/>
              <a:gd name="connsiteX13" fmla="*/ 3011218 w 4205288"/>
              <a:gd name="connsiteY13" fmla="*/ 1625068 h 1692999"/>
              <a:gd name="connsiteX14" fmla="*/ 2412735 w 4205288"/>
              <a:gd name="connsiteY14" fmla="*/ 1692999 h 1692999"/>
              <a:gd name="connsiteX15" fmla="*/ 1793765 w 4205288"/>
              <a:gd name="connsiteY15" fmla="*/ 1558299 h 1692999"/>
              <a:gd name="connsiteX16" fmla="*/ 1180804 w 4205288"/>
              <a:gd name="connsiteY16" fmla="*/ 1343745 h 1692999"/>
              <a:gd name="connsiteX17" fmla="*/ 610467 w 4205288"/>
              <a:gd name="connsiteY17" fmla="*/ 1064638 h 1692999"/>
              <a:gd name="connsiteX18" fmla="*/ 0 w 4205288"/>
              <a:gd name="connsiteY18" fmla="*/ 476970 h 1692999"/>
              <a:gd name="connsiteX19" fmla="*/ 20694 w 4205288"/>
              <a:gd name="connsiteY19" fmla="*/ 0 h 169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5288" h="1692999">
                <a:moveTo>
                  <a:pt x="20694" y="0"/>
                </a:moveTo>
                <a:lnTo>
                  <a:pt x="313632" y="300373"/>
                </a:lnTo>
                <a:lnTo>
                  <a:pt x="590186" y="532339"/>
                </a:lnTo>
                <a:lnTo>
                  <a:pt x="950213" y="892464"/>
                </a:lnTo>
                <a:cubicBezTo>
                  <a:pt x="1069351" y="1008367"/>
                  <a:pt x="1155376" y="1059857"/>
                  <a:pt x="1307627" y="1136119"/>
                </a:cubicBezTo>
                <a:lnTo>
                  <a:pt x="1766819" y="1346632"/>
                </a:lnTo>
                <a:cubicBezTo>
                  <a:pt x="1894766" y="1423537"/>
                  <a:pt x="2122048" y="1475667"/>
                  <a:pt x="2233439" y="1512934"/>
                </a:cubicBezTo>
                <a:cubicBezTo>
                  <a:pt x="2432778" y="1597809"/>
                  <a:pt x="2441618" y="1555844"/>
                  <a:pt x="2561359" y="1578405"/>
                </a:cubicBezTo>
                <a:lnTo>
                  <a:pt x="2964300" y="1578935"/>
                </a:lnTo>
                <a:cubicBezTo>
                  <a:pt x="3279542" y="1539499"/>
                  <a:pt x="3396107" y="1495109"/>
                  <a:pt x="3612011" y="1430897"/>
                </a:cubicBezTo>
                <a:cubicBezTo>
                  <a:pt x="3698810" y="1311561"/>
                  <a:pt x="4131463" y="941535"/>
                  <a:pt x="4205288" y="892645"/>
                </a:cubicBezTo>
                <a:cubicBezTo>
                  <a:pt x="4204850" y="1013922"/>
                  <a:pt x="4204411" y="1135199"/>
                  <a:pt x="4203973" y="1256476"/>
                </a:cubicBezTo>
                <a:lnTo>
                  <a:pt x="3602929" y="1545404"/>
                </a:lnTo>
                <a:cubicBezTo>
                  <a:pt x="3405692" y="1547184"/>
                  <a:pt x="3208455" y="1598513"/>
                  <a:pt x="3011218" y="1625068"/>
                </a:cubicBezTo>
                <a:lnTo>
                  <a:pt x="2412735" y="1692999"/>
                </a:lnTo>
                <a:lnTo>
                  <a:pt x="1793765" y="1558299"/>
                </a:lnTo>
                <a:cubicBezTo>
                  <a:pt x="1543916" y="1379424"/>
                  <a:pt x="1393402" y="1398747"/>
                  <a:pt x="1180804" y="1343745"/>
                </a:cubicBezTo>
                <a:cubicBezTo>
                  <a:pt x="969996" y="1202811"/>
                  <a:pt x="738495" y="1116382"/>
                  <a:pt x="610467" y="1064638"/>
                </a:cubicBezTo>
                <a:cubicBezTo>
                  <a:pt x="468164" y="860716"/>
                  <a:pt x="217639" y="631285"/>
                  <a:pt x="0" y="476970"/>
                </a:cubicBezTo>
                <a:lnTo>
                  <a:pt x="20694" y="0"/>
                </a:lnTo>
                <a:close/>
              </a:path>
            </a:pathLst>
          </a:cu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7044937" y="1194175"/>
            <a:ext cx="4634282" cy="553998"/>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dirty="0">
                <a:ln>
                  <a:noFill/>
                </a:ln>
                <a:solidFill>
                  <a:srgbClr val="000000"/>
                </a:solidFill>
                <a:effectLst/>
                <a:uLnTx/>
                <a:uFillTx/>
                <a:latin typeface="Arial" panose="020B0604020202020204"/>
                <a:ea typeface="+mn-ea"/>
                <a:cs typeface="+mn-cs"/>
              </a:rPr>
              <a:t>Risk of ESKD according to baseline eGFR</a:t>
            </a:r>
            <a:br>
              <a:rPr kumimoji="0" lang="en-US" b="1" i="0" u="none" strike="noStrike" kern="1200" cap="none" spc="0" normalizeH="0" baseline="0" dirty="0">
                <a:ln>
                  <a:noFill/>
                </a:ln>
                <a:solidFill>
                  <a:srgbClr val="000000"/>
                </a:solidFill>
                <a:effectLst/>
                <a:uLnTx/>
                <a:uFillTx/>
                <a:latin typeface="Arial" panose="020B0604020202020204"/>
                <a:ea typeface="+mn-ea"/>
                <a:cs typeface="+mn-cs"/>
              </a:rPr>
            </a:br>
            <a:r>
              <a:rPr kumimoji="0" lang="en-US" b="1" i="0" u="none" strike="noStrike" kern="1200" cap="none" spc="0" normalizeH="0" baseline="0" dirty="0">
                <a:ln>
                  <a:noFill/>
                </a:ln>
                <a:solidFill>
                  <a:srgbClr val="000000"/>
                </a:solidFill>
                <a:effectLst/>
                <a:uLnTx/>
                <a:uFillTx/>
                <a:latin typeface="Arial" panose="020B0604020202020204"/>
                <a:ea typeface="+mn-ea"/>
                <a:cs typeface="+mn-cs"/>
              </a:rPr>
              <a:t>in individuals with and without </a:t>
            </a:r>
            <a:r>
              <a:rPr kumimoji="0" lang="en-US" b="1" i="0" u="none" strike="noStrike" kern="1200" cap="none" spc="0" normalizeH="0" baseline="0" dirty="0" err="1">
                <a:ln>
                  <a:noFill/>
                </a:ln>
                <a:solidFill>
                  <a:srgbClr val="000000"/>
                </a:solidFill>
                <a:effectLst/>
                <a:uLnTx/>
                <a:uFillTx/>
                <a:latin typeface="Arial" panose="020B0604020202020204"/>
                <a:ea typeface="+mn-ea"/>
                <a:cs typeface="+mn-cs"/>
              </a:rPr>
              <a:t>diabetes</a:t>
            </a:r>
            <a:r>
              <a:rPr kumimoji="0" lang="en-US" b="1" i="0" u="none" strike="noStrike" kern="1200" cap="none" spc="0" normalizeH="0" baseline="30000" dirty="0" err="1">
                <a:ln>
                  <a:noFill/>
                </a:ln>
                <a:solidFill>
                  <a:srgbClr val="000000"/>
                </a:solidFill>
                <a:effectLst/>
                <a:uLnTx/>
                <a:uFillTx/>
                <a:latin typeface="Arial" panose="020B0604020202020204"/>
                <a:ea typeface="+mn-ea"/>
                <a:cs typeface="+mn-cs"/>
              </a:rPr>
              <a:t>b</a:t>
            </a:r>
            <a:r>
              <a:rPr kumimoji="0" lang="en-US" b="1" i="0" u="none" strike="noStrike" kern="1200" cap="none" spc="0" normalizeH="0" baseline="30000" dirty="0">
                <a:ln>
                  <a:noFill/>
                </a:ln>
                <a:solidFill>
                  <a:srgbClr val="000000"/>
                </a:solidFill>
                <a:effectLst/>
                <a:uLnTx/>
                <a:uFillTx/>
                <a:latin typeface="Arial" panose="020B0604020202020204"/>
                <a:ea typeface="+mn-ea"/>
                <a:cs typeface="+mn-cs"/>
              </a:rPr>
              <a:t>–d</a:t>
            </a:r>
            <a:endParaRPr kumimoji="0" lang="en-US" b="1" i="0" u="none" strike="noStrike" kern="1200" cap="none" spc="0" normalizeH="0" baseline="0" dirty="0">
              <a:ln>
                <a:noFill/>
              </a:ln>
              <a:solidFill>
                <a:srgbClr val="000000"/>
              </a:solidFill>
              <a:effectLst/>
              <a:uLnTx/>
              <a:uFillTx/>
              <a:latin typeface="Arial" panose="020B0604020202020204"/>
              <a:ea typeface="+mn-ea"/>
              <a:cs typeface="+mn-cs"/>
            </a:endParaRPr>
          </a:p>
        </p:txBody>
      </p:sp>
      <p:sp>
        <p:nvSpPr>
          <p:cNvPr id="7" name="TextBox 6"/>
          <p:cNvSpPr txBox="1"/>
          <p:nvPr/>
        </p:nvSpPr>
        <p:spPr>
          <a:xfrm>
            <a:off x="831891" y="1194175"/>
            <a:ext cx="4988545" cy="553998"/>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dirty="0">
                <a:ln>
                  <a:noFill/>
                </a:ln>
                <a:solidFill>
                  <a:srgbClr val="000000"/>
                </a:solidFill>
                <a:effectLst/>
                <a:uLnTx/>
                <a:uFillTx/>
                <a:latin typeface="Arial" panose="020B0604020202020204"/>
                <a:ea typeface="+mn-ea"/>
                <a:cs typeface="+mn-cs"/>
              </a:rPr>
              <a:t>Risk of all-cause mortality according to eGFR</a:t>
            </a:r>
            <a:br>
              <a:rPr kumimoji="0" lang="en-US" b="1" i="0" u="none" strike="noStrike" kern="1200" cap="none" spc="0" normalizeH="0" baseline="0" dirty="0">
                <a:ln>
                  <a:noFill/>
                </a:ln>
                <a:solidFill>
                  <a:srgbClr val="000000"/>
                </a:solidFill>
                <a:effectLst/>
                <a:uLnTx/>
                <a:uFillTx/>
                <a:latin typeface="Arial" panose="020B0604020202020204"/>
                <a:ea typeface="+mn-ea"/>
                <a:cs typeface="+mn-cs"/>
              </a:rPr>
            </a:br>
            <a:r>
              <a:rPr kumimoji="0" lang="en-US" b="1" i="0" u="none" strike="noStrike" kern="1200" cap="none" spc="0" normalizeH="0" baseline="0" dirty="0">
                <a:ln>
                  <a:noFill/>
                </a:ln>
                <a:solidFill>
                  <a:srgbClr val="000000"/>
                </a:solidFill>
                <a:effectLst/>
                <a:uLnTx/>
                <a:uFillTx/>
                <a:latin typeface="Arial" panose="020B0604020202020204"/>
                <a:ea typeface="+mn-ea"/>
                <a:cs typeface="+mn-cs"/>
              </a:rPr>
              <a:t>in individuals with and without </a:t>
            </a:r>
            <a:r>
              <a:rPr kumimoji="0" lang="en-US" b="1" i="0" u="none" strike="noStrike" kern="1200" cap="none" spc="0" normalizeH="0" baseline="0" dirty="0" err="1">
                <a:ln>
                  <a:noFill/>
                </a:ln>
                <a:solidFill>
                  <a:srgbClr val="000000"/>
                </a:solidFill>
                <a:effectLst/>
                <a:uLnTx/>
                <a:uFillTx/>
                <a:latin typeface="Arial" panose="020B0604020202020204"/>
                <a:ea typeface="+mn-ea"/>
                <a:cs typeface="+mn-cs"/>
              </a:rPr>
              <a:t>diabetes</a:t>
            </a:r>
            <a:r>
              <a:rPr kumimoji="0" lang="en-US" b="1" i="0" u="none" strike="noStrike" kern="1200" cap="none" spc="0" normalizeH="0" baseline="30000" dirty="0" err="1">
                <a:ln>
                  <a:noFill/>
                </a:ln>
                <a:solidFill>
                  <a:srgbClr val="000000"/>
                </a:solidFill>
                <a:effectLst/>
                <a:uLnTx/>
                <a:uFillTx/>
                <a:latin typeface="Arial" panose="020B0604020202020204"/>
                <a:ea typeface="+mn-ea"/>
                <a:cs typeface="+mn-cs"/>
              </a:rPr>
              <a:t>a</a:t>
            </a:r>
            <a:r>
              <a:rPr kumimoji="0" lang="en-US" b="1" i="0" u="none" strike="noStrike" kern="1200" cap="none" spc="0" normalizeH="0" baseline="30000" dirty="0">
                <a:ln>
                  <a:noFill/>
                </a:ln>
                <a:solidFill>
                  <a:srgbClr val="000000"/>
                </a:solidFill>
                <a:effectLst/>
                <a:uLnTx/>
                <a:uFillTx/>
                <a:latin typeface="Arial" panose="020B0604020202020204"/>
                <a:ea typeface="+mn-ea"/>
                <a:cs typeface="+mn-cs"/>
              </a:rPr>
              <a:t>–c</a:t>
            </a:r>
            <a:endParaRPr kumimoji="0" lang="en-US" b="1" i="0" u="none" strike="noStrike" kern="1200" cap="none" spc="0" normalizeH="0" baseline="0" dirty="0">
              <a:ln>
                <a:noFill/>
              </a:ln>
              <a:solidFill>
                <a:srgbClr val="000000"/>
              </a:solidFill>
              <a:effectLst/>
              <a:uLnTx/>
              <a:uFillTx/>
              <a:latin typeface="Arial" panose="020B0604020202020204"/>
              <a:ea typeface="+mn-ea"/>
              <a:cs typeface="+mn-cs"/>
            </a:endParaRPr>
          </a:p>
        </p:txBody>
      </p:sp>
      <p:grpSp>
        <p:nvGrpSpPr>
          <p:cNvPr id="8" name="Group 7"/>
          <p:cNvGrpSpPr/>
          <p:nvPr/>
        </p:nvGrpSpPr>
        <p:grpSpPr>
          <a:xfrm>
            <a:off x="153889" y="2007664"/>
            <a:ext cx="5739324" cy="3568300"/>
            <a:chOff x="153876" y="2138289"/>
            <a:chExt cx="5739324" cy="3568300"/>
          </a:xfrm>
        </p:grpSpPr>
        <p:sp>
          <p:nvSpPr>
            <p:cNvPr id="9" name="Freeform 8"/>
            <p:cNvSpPr/>
            <p:nvPr/>
          </p:nvSpPr>
          <p:spPr>
            <a:xfrm>
              <a:off x="917016" y="3214059"/>
              <a:ext cx="54000" cy="54000"/>
            </a:xfrm>
            <a:custGeom>
              <a:avLst/>
              <a:gdLst>
                <a:gd name="connsiteX0" fmla="*/ 0 w 6903720"/>
                <a:gd name="connsiteY0" fmla="*/ 0 h 2080260"/>
                <a:gd name="connsiteX1" fmla="*/ 365760 w 6903720"/>
                <a:gd name="connsiteY1" fmla="*/ 312420 h 2080260"/>
                <a:gd name="connsiteX2" fmla="*/ 579120 w 6903720"/>
                <a:gd name="connsiteY2" fmla="*/ 457200 h 2080260"/>
                <a:gd name="connsiteX3" fmla="*/ 883920 w 6903720"/>
                <a:gd name="connsiteY3" fmla="*/ 640080 h 2080260"/>
                <a:gd name="connsiteX4" fmla="*/ 1226820 w 6903720"/>
                <a:gd name="connsiteY4" fmla="*/ 876300 h 2080260"/>
                <a:gd name="connsiteX5" fmla="*/ 1661160 w 6903720"/>
                <a:gd name="connsiteY5" fmla="*/ 1165860 h 2080260"/>
                <a:gd name="connsiteX6" fmla="*/ 1821180 w 6903720"/>
                <a:gd name="connsiteY6" fmla="*/ 1272540 h 2080260"/>
                <a:gd name="connsiteX7" fmla="*/ 2080260 w 6903720"/>
                <a:gd name="connsiteY7" fmla="*/ 1379220 h 2080260"/>
                <a:gd name="connsiteX8" fmla="*/ 2651760 w 6903720"/>
                <a:gd name="connsiteY8" fmla="*/ 1584960 h 2080260"/>
                <a:gd name="connsiteX9" fmla="*/ 3040380 w 6903720"/>
                <a:gd name="connsiteY9" fmla="*/ 1729740 h 2080260"/>
                <a:gd name="connsiteX10" fmla="*/ 3451860 w 6903720"/>
                <a:gd name="connsiteY10" fmla="*/ 1813560 h 2080260"/>
                <a:gd name="connsiteX11" fmla="*/ 3825240 w 6903720"/>
                <a:gd name="connsiteY11" fmla="*/ 1927860 h 2080260"/>
                <a:gd name="connsiteX12" fmla="*/ 4251960 w 6903720"/>
                <a:gd name="connsiteY12" fmla="*/ 1943100 h 2080260"/>
                <a:gd name="connsiteX13" fmla="*/ 4983480 w 6903720"/>
                <a:gd name="connsiteY13" fmla="*/ 1927860 h 2080260"/>
                <a:gd name="connsiteX14" fmla="*/ 5204460 w 6903720"/>
                <a:gd name="connsiteY14" fmla="*/ 1912620 h 2080260"/>
                <a:gd name="connsiteX15" fmla="*/ 5273040 w 6903720"/>
                <a:gd name="connsiteY15" fmla="*/ 1897380 h 2080260"/>
                <a:gd name="connsiteX16" fmla="*/ 5852160 w 6903720"/>
                <a:gd name="connsiteY16" fmla="*/ 1798320 h 2080260"/>
                <a:gd name="connsiteX17" fmla="*/ 5966460 w 6903720"/>
                <a:gd name="connsiteY17" fmla="*/ 1737360 h 2080260"/>
                <a:gd name="connsiteX18" fmla="*/ 6278880 w 6903720"/>
                <a:gd name="connsiteY18" fmla="*/ 1501140 h 2080260"/>
                <a:gd name="connsiteX19" fmla="*/ 6659880 w 6903720"/>
                <a:gd name="connsiteY19" fmla="*/ 1249680 h 2080260"/>
                <a:gd name="connsiteX20" fmla="*/ 6903720 w 6903720"/>
                <a:gd name="connsiteY20" fmla="*/ 1112520 h 2080260"/>
                <a:gd name="connsiteX21" fmla="*/ 6903720 w 6903720"/>
                <a:gd name="connsiteY21" fmla="*/ 1554480 h 2080260"/>
                <a:gd name="connsiteX22" fmla="*/ 6621780 w 6903720"/>
                <a:gd name="connsiteY22" fmla="*/ 1638300 h 2080260"/>
                <a:gd name="connsiteX23" fmla="*/ 6339840 w 6903720"/>
                <a:gd name="connsiteY23" fmla="*/ 1729740 h 2080260"/>
                <a:gd name="connsiteX24" fmla="*/ 6080760 w 6903720"/>
                <a:gd name="connsiteY24" fmla="*/ 1813560 h 2080260"/>
                <a:gd name="connsiteX25" fmla="*/ 5974080 w 6903720"/>
                <a:gd name="connsiteY25" fmla="*/ 1882140 h 2080260"/>
                <a:gd name="connsiteX26" fmla="*/ 5707380 w 6903720"/>
                <a:gd name="connsiteY26" fmla="*/ 1920240 h 2080260"/>
                <a:gd name="connsiteX27" fmla="*/ 5242560 w 6903720"/>
                <a:gd name="connsiteY27" fmla="*/ 1950720 h 2080260"/>
                <a:gd name="connsiteX28" fmla="*/ 4968240 w 6903720"/>
                <a:gd name="connsiteY28" fmla="*/ 1996440 h 2080260"/>
                <a:gd name="connsiteX29" fmla="*/ 4587240 w 6903720"/>
                <a:gd name="connsiteY29" fmla="*/ 2004060 h 2080260"/>
                <a:gd name="connsiteX30" fmla="*/ 4122420 w 6903720"/>
                <a:gd name="connsiteY30" fmla="*/ 2049780 h 2080260"/>
                <a:gd name="connsiteX31" fmla="*/ 3985260 w 6903720"/>
                <a:gd name="connsiteY31" fmla="*/ 2080260 h 2080260"/>
                <a:gd name="connsiteX32" fmla="*/ 3787140 w 6903720"/>
                <a:gd name="connsiteY32" fmla="*/ 2065020 h 2080260"/>
                <a:gd name="connsiteX33" fmla="*/ 3322320 w 6903720"/>
                <a:gd name="connsiteY33" fmla="*/ 1943100 h 2080260"/>
                <a:gd name="connsiteX34" fmla="*/ 2979420 w 6903720"/>
                <a:gd name="connsiteY34" fmla="*/ 1927860 h 2080260"/>
                <a:gd name="connsiteX35" fmla="*/ 2689860 w 6903720"/>
                <a:gd name="connsiteY35" fmla="*/ 1805940 h 2080260"/>
                <a:gd name="connsiteX36" fmla="*/ 2423160 w 6903720"/>
                <a:gd name="connsiteY36" fmla="*/ 1729740 h 2080260"/>
                <a:gd name="connsiteX37" fmla="*/ 2118360 w 6903720"/>
                <a:gd name="connsiteY37" fmla="*/ 1684020 h 2080260"/>
                <a:gd name="connsiteX38" fmla="*/ 1943100 w 6903720"/>
                <a:gd name="connsiteY38" fmla="*/ 1668780 h 2080260"/>
                <a:gd name="connsiteX39" fmla="*/ 1805940 w 6903720"/>
                <a:gd name="connsiteY39" fmla="*/ 1607820 h 2080260"/>
                <a:gd name="connsiteX40" fmla="*/ 1584960 w 6903720"/>
                <a:gd name="connsiteY40" fmla="*/ 1508760 h 2080260"/>
                <a:gd name="connsiteX41" fmla="*/ 1257300 w 6903720"/>
                <a:gd name="connsiteY41" fmla="*/ 1379220 h 2080260"/>
                <a:gd name="connsiteX42" fmla="*/ 1074420 w 6903720"/>
                <a:gd name="connsiteY42" fmla="*/ 1341120 h 2080260"/>
                <a:gd name="connsiteX43" fmla="*/ 952500 w 6903720"/>
                <a:gd name="connsiteY43" fmla="*/ 1272540 h 2080260"/>
                <a:gd name="connsiteX44" fmla="*/ 800100 w 6903720"/>
                <a:gd name="connsiteY44" fmla="*/ 1112520 h 2080260"/>
                <a:gd name="connsiteX45" fmla="*/ 556260 w 6903720"/>
                <a:gd name="connsiteY45" fmla="*/ 929640 h 2080260"/>
                <a:gd name="connsiteX46" fmla="*/ 0 w 6903720"/>
                <a:gd name="connsiteY46" fmla="*/ 586740 h 2080260"/>
                <a:gd name="connsiteX47" fmla="*/ 0 w 6903720"/>
                <a:gd name="connsiteY47" fmla="*/ 0 h 208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03720" h="2080260">
                  <a:moveTo>
                    <a:pt x="0" y="0"/>
                  </a:moveTo>
                  <a:lnTo>
                    <a:pt x="365760" y="312420"/>
                  </a:lnTo>
                  <a:lnTo>
                    <a:pt x="579120" y="457200"/>
                  </a:lnTo>
                  <a:lnTo>
                    <a:pt x="883920" y="640080"/>
                  </a:lnTo>
                  <a:lnTo>
                    <a:pt x="1226820" y="876300"/>
                  </a:lnTo>
                  <a:lnTo>
                    <a:pt x="1661160" y="1165860"/>
                  </a:lnTo>
                  <a:lnTo>
                    <a:pt x="1821180" y="1272540"/>
                  </a:lnTo>
                  <a:lnTo>
                    <a:pt x="2080260" y="1379220"/>
                  </a:lnTo>
                  <a:lnTo>
                    <a:pt x="2651760" y="1584960"/>
                  </a:lnTo>
                  <a:lnTo>
                    <a:pt x="3040380" y="1729740"/>
                  </a:lnTo>
                  <a:lnTo>
                    <a:pt x="3451860" y="1813560"/>
                  </a:lnTo>
                  <a:lnTo>
                    <a:pt x="3825240" y="1927860"/>
                  </a:lnTo>
                  <a:lnTo>
                    <a:pt x="4251960" y="1943100"/>
                  </a:lnTo>
                  <a:lnTo>
                    <a:pt x="4983480" y="1927860"/>
                  </a:lnTo>
                  <a:lnTo>
                    <a:pt x="5204460" y="1912620"/>
                  </a:lnTo>
                  <a:lnTo>
                    <a:pt x="5273040" y="1897380"/>
                  </a:lnTo>
                  <a:lnTo>
                    <a:pt x="5852160" y="1798320"/>
                  </a:lnTo>
                  <a:lnTo>
                    <a:pt x="5966460" y="1737360"/>
                  </a:lnTo>
                  <a:lnTo>
                    <a:pt x="6278880" y="1501140"/>
                  </a:lnTo>
                  <a:lnTo>
                    <a:pt x="6659880" y="1249680"/>
                  </a:lnTo>
                  <a:lnTo>
                    <a:pt x="6903720" y="1112520"/>
                  </a:lnTo>
                  <a:lnTo>
                    <a:pt x="6903720" y="1554480"/>
                  </a:lnTo>
                  <a:lnTo>
                    <a:pt x="6621780" y="1638300"/>
                  </a:lnTo>
                  <a:lnTo>
                    <a:pt x="6339840" y="1729740"/>
                  </a:lnTo>
                  <a:lnTo>
                    <a:pt x="6080760" y="1813560"/>
                  </a:lnTo>
                  <a:lnTo>
                    <a:pt x="5974080" y="1882140"/>
                  </a:lnTo>
                  <a:lnTo>
                    <a:pt x="5707380" y="1920240"/>
                  </a:lnTo>
                  <a:lnTo>
                    <a:pt x="5242560" y="1950720"/>
                  </a:lnTo>
                  <a:lnTo>
                    <a:pt x="4968240" y="1996440"/>
                  </a:lnTo>
                  <a:lnTo>
                    <a:pt x="4587240" y="2004060"/>
                  </a:lnTo>
                  <a:lnTo>
                    <a:pt x="4122420" y="2049780"/>
                  </a:lnTo>
                  <a:lnTo>
                    <a:pt x="3985260" y="2080260"/>
                  </a:lnTo>
                  <a:lnTo>
                    <a:pt x="3787140" y="2065020"/>
                  </a:lnTo>
                  <a:lnTo>
                    <a:pt x="3322320" y="1943100"/>
                  </a:lnTo>
                  <a:lnTo>
                    <a:pt x="2979420" y="1927860"/>
                  </a:lnTo>
                  <a:lnTo>
                    <a:pt x="2689860" y="1805940"/>
                  </a:lnTo>
                  <a:lnTo>
                    <a:pt x="2423160" y="1729740"/>
                  </a:lnTo>
                  <a:lnTo>
                    <a:pt x="2118360" y="1684020"/>
                  </a:lnTo>
                  <a:lnTo>
                    <a:pt x="1943100" y="1668780"/>
                  </a:lnTo>
                  <a:lnTo>
                    <a:pt x="1805940" y="1607820"/>
                  </a:lnTo>
                  <a:lnTo>
                    <a:pt x="1584960" y="1508760"/>
                  </a:lnTo>
                  <a:lnTo>
                    <a:pt x="1257300" y="1379220"/>
                  </a:lnTo>
                  <a:lnTo>
                    <a:pt x="1074420" y="1341120"/>
                  </a:lnTo>
                  <a:lnTo>
                    <a:pt x="952500" y="1272540"/>
                  </a:lnTo>
                  <a:lnTo>
                    <a:pt x="800100" y="1112520"/>
                  </a:lnTo>
                  <a:lnTo>
                    <a:pt x="556260" y="929640"/>
                  </a:lnTo>
                  <a:lnTo>
                    <a:pt x="0" y="586740"/>
                  </a:lnTo>
                  <a:lnTo>
                    <a:pt x="0" y="0"/>
                  </a:lnTo>
                  <a:close/>
                </a:path>
              </a:pathLst>
            </a:cu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 name="Freeform 9"/>
            <p:cNvSpPr/>
            <p:nvPr/>
          </p:nvSpPr>
          <p:spPr>
            <a:xfrm>
              <a:off x="898688" y="3435088"/>
              <a:ext cx="4842369" cy="1370651"/>
            </a:xfrm>
            <a:custGeom>
              <a:avLst/>
              <a:gdLst>
                <a:gd name="connsiteX0" fmla="*/ 0 w 6941820"/>
                <a:gd name="connsiteY0" fmla="*/ 0 h 1729740"/>
                <a:gd name="connsiteX1" fmla="*/ 266700 w 6941820"/>
                <a:gd name="connsiteY1" fmla="*/ 182880 h 1729740"/>
                <a:gd name="connsiteX2" fmla="*/ 525780 w 6941820"/>
                <a:gd name="connsiteY2" fmla="*/ 365760 h 1729740"/>
                <a:gd name="connsiteX3" fmla="*/ 624840 w 6941820"/>
                <a:gd name="connsiteY3" fmla="*/ 419100 h 1729740"/>
                <a:gd name="connsiteX4" fmla="*/ 739140 w 6941820"/>
                <a:gd name="connsiteY4" fmla="*/ 495300 h 1729740"/>
                <a:gd name="connsiteX5" fmla="*/ 883920 w 6941820"/>
                <a:gd name="connsiteY5" fmla="*/ 609600 h 1729740"/>
                <a:gd name="connsiteX6" fmla="*/ 982980 w 6941820"/>
                <a:gd name="connsiteY6" fmla="*/ 670560 h 1729740"/>
                <a:gd name="connsiteX7" fmla="*/ 1028700 w 6941820"/>
                <a:gd name="connsiteY7" fmla="*/ 716280 h 1729740"/>
                <a:gd name="connsiteX8" fmla="*/ 1303020 w 6941820"/>
                <a:gd name="connsiteY8" fmla="*/ 868680 h 1729740"/>
                <a:gd name="connsiteX9" fmla="*/ 1661160 w 6941820"/>
                <a:gd name="connsiteY9" fmla="*/ 1066800 h 1729740"/>
                <a:gd name="connsiteX10" fmla="*/ 1897380 w 6941820"/>
                <a:gd name="connsiteY10" fmla="*/ 1188720 h 1729740"/>
                <a:gd name="connsiteX11" fmla="*/ 1958340 w 6941820"/>
                <a:gd name="connsiteY11" fmla="*/ 1203960 h 1729740"/>
                <a:gd name="connsiteX12" fmla="*/ 2240280 w 6941820"/>
                <a:gd name="connsiteY12" fmla="*/ 1272540 h 1729740"/>
                <a:gd name="connsiteX13" fmla="*/ 2758440 w 6941820"/>
                <a:gd name="connsiteY13" fmla="*/ 1432560 h 1729740"/>
                <a:gd name="connsiteX14" fmla="*/ 3009900 w 6941820"/>
                <a:gd name="connsiteY14" fmla="*/ 1531620 h 1729740"/>
                <a:gd name="connsiteX15" fmla="*/ 3131820 w 6941820"/>
                <a:gd name="connsiteY15" fmla="*/ 1539240 h 1729740"/>
                <a:gd name="connsiteX16" fmla="*/ 3627120 w 6941820"/>
                <a:gd name="connsiteY16" fmla="*/ 1653540 h 1729740"/>
                <a:gd name="connsiteX17" fmla="*/ 3962400 w 6941820"/>
                <a:gd name="connsiteY17" fmla="*/ 1729740 h 1729740"/>
                <a:gd name="connsiteX18" fmla="*/ 4381500 w 6941820"/>
                <a:gd name="connsiteY18" fmla="*/ 1706880 h 1729740"/>
                <a:gd name="connsiteX19" fmla="*/ 4998720 w 6941820"/>
                <a:gd name="connsiteY19" fmla="*/ 1676400 h 1729740"/>
                <a:gd name="connsiteX20" fmla="*/ 5440680 w 6941820"/>
                <a:gd name="connsiteY20" fmla="*/ 1623060 h 1729740"/>
                <a:gd name="connsiteX21" fmla="*/ 5897880 w 6941820"/>
                <a:gd name="connsiteY21" fmla="*/ 1569720 h 1729740"/>
                <a:gd name="connsiteX22" fmla="*/ 5966460 w 6941820"/>
                <a:gd name="connsiteY22" fmla="*/ 1531620 h 1729740"/>
                <a:gd name="connsiteX23" fmla="*/ 6187440 w 6941820"/>
                <a:gd name="connsiteY23" fmla="*/ 1394460 h 1729740"/>
                <a:gd name="connsiteX24" fmla="*/ 6507480 w 6941820"/>
                <a:gd name="connsiteY24" fmla="*/ 1226820 h 1729740"/>
                <a:gd name="connsiteX25" fmla="*/ 6941820 w 6941820"/>
                <a:gd name="connsiteY25" fmla="*/ 1043940 h 172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1820" h="1729740">
                  <a:moveTo>
                    <a:pt x="0" y="0"/>
                  </a:moveTo>
                  <a:lnTo>
                    <a:pt x="266700" y="182880"/>
                  </a:lnTo>
                  <a:lnTo>
                    <a:pt x="525780" y="365760"/>
                  </a:lnTo>
                  <a:lnTo>
                    <a:pt x="624840" y="419100"/>
                  </a:lnTo>
                  <a:lnTo>
                    <a:pt x="739140" y="495300"/>
                  </a:lnTo>
                  <a:lnTo>
                    <a:pt x="883920" y="609600"/>
                  </a:lnTo>
                  <a:lnTo>
                    <a:pt x="982980" y="670560"/>
                  </a:lnTo>
                  <a:lnTo>
                    <a:pt x="1028700" y="716280"/>
                  </a:lnTo>
                  <a:lnTo>
                    <a:pt x="1303020" y="868680"/>
                  </a:lnTo>
                  <a:lnTo>
                    <a:pt x="1661160" y="1066800"/>
                  </a:lnTo>
                  <a:lnTo>
                    <a:pt x="1897380" y="1188720"/>
                  </a:lnTo>
                  <a:lnTo>
                    <a:pt x="1958340" y="1203960"/>
                  </a:lnTo>
                  <a:lnTo>
                    <a:pt x="2240280" y="1272540"/>
                  </a:lnTo>
                  <a:lnTo>
                    <a:pt x="2758440" y="1432560"/>
                  </a:lnTo>
                  <a:lnTo>
                    <a:pt x="3009900" y="1531620"/>
                  </a:lnTo>
                  <a:lnTo>
                    <a:pt x="3131820" y="1539240"/>
                  </a:lnTo>
                  <a:lnTo>
                    <a:pt x="3627120" y="1653540"/>
                  </a:lnTo>
                  <a:lnTo>
                    <a:pt x="3962400" y="1729740"/>
                  </a:lnTo>
                  <a:lnTo>
                    <a:pt x="4381500" y="1706880"/>
                  </a:lnTo>
                  <a:lnTo>
                    <a:pt x="4998720" y="1676400"/>
                  </a:lnTo>
                  <a:lnTo>
                    <a:pt x="5440680" y="1623060"/>
                  </a:lnTo>
                  <a:lnTo>
                    <a:pt x="5897880" y="1569720"/>
                  </a:lnTo>
                  <a:lnTo>
                    <a:pt x="5966460" y="1531620"/>
                  </a:lnTo>
                  <a:lnTo>
                    <a:pt x="6187440" y="1394460"/>
                  </a:lnTo>
                  <a:lnTo>
                    <a:pt x="6507480" y="1226820"/>
                  </a:lnTo>
                  <a:lnTo>
                    <a:pt x="6941820" y="104394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Arial" panose="020B0604020202020204"/>
                <a:ea typeface="+mn-ea"/>
                <a:cs typeface="+mn-cs"/>
              </a:endParaRPr>
            </a:p>
          </p:txBody>
        </p:sp>
        <p:sp>
          <p:nvSpPr>
            <p:cNvPr id="11" name="Freeform 10"/>
            <p:cNvSpPr/>
            <p:nvPr/>
          </p:nvSpPr>
          <p:spPr>
            <a:xfrm>
              <a:off x="903233" y="2943584"/>
              <a:ext cx="4843142" cy="1463640"/>
            </a:xfrm>
            <a:custGeom>
              <a:avLst/>
              <a:gdLst>
                <a:gd name="connsiteX0" fmla="*/ 0 w 6957060"/>
                <a:gd name="connsiteY0" fmla="*/ 0 h 1821180"/>
                <a:gd name="connsiteX1" fmla="*/ 266700 w 6957060"/>
                <a:gd name="connsiteY1" fmla="*/ 205740 h 1821180"/>
                <a:gd name="connsiteX2" fmla="*/ 502920 w 6957060"/>
                <a:gd name="connsiteY2" fmla="*/ 426720 h 1821180"/>
                <a:gd name="connsiteX3" fmla="*/ 701040 w 6957060"/>
                <a:gd name="connsiteY3" fmla="*/ 556260 h 1821180"/>
                <a:gd name="connsiteX4" fmla="*/ 876300 w 6957060"/>
                <a:gd name="connsiteY4" fmla="*/ 716280 h 1821180"/>
                <a:gd name="connsiteX5" fmla="*/ 937260 w 6957060"/>
                <a:gd name="connsiteY5" fmla="*/ 784860 h 1821180"/>
                <a:gd name="connsiteX6" fmla="*/ 1036320 w 6957060"/>
                <a:gd name="connsiteY6" fmla="*/ 769620 h 1821180"/>
                <a:gd name="connsiteX7" fmla="*/ 1127760 w 6957060"/>
                <a:gd name="connsiteY7" fmla="*/ 845820 h 1821180"/>
                <a:gd name="connsiteX8" fmla="*/ 1325880 w 6957060"/>
                <a:gd name="connsiteY8" fmla="*/ 906780 h 1821180"/>
                <a:gd name="connsiteX9" fmla="*/ 1600200 w 6957060"/>
                <a:gd name="connsiteY9" fmla="*/ 1112520 h 1821180"/>
                <a:gd name="connsiteX10" fmla="*/ 1821180 w 6957060"/>
                <a:gd name="connsiteY10" fmla="*/ 1280160 h 1821180"/>
                <a:gd name="connsiteX11" fmla="*/ 1943100 w 6957060"/>
                <a:gd name="connsiteY11" fmla="*/ 1371600 h 1821180"/>
                <a:gd name="connsiteX12" fmla="*/ 2011680 w 6957060"/>
                <a:gd name="connsiteY12" fmla="*/ 1325880 h 1821180"/>
                <a:gd name="connsiteX13" fmla="*/ 2331720 w 6957060"/>
                <a:gd name="connsiteY13" fmla="*/ 1402080 h 1821180"/>
                <a:gd name="connsiteX14" fmla="*/ 2697480 w 6957060"/>
                <a:gd name="connsiteY14" fmla="*/ 1485900 h 1821180"/>
                <a:gd name="connsiteX15" fmla="*/ 2956560 w 6957060"/>
                <a:gd name="connsiteY15" fmla="*/ 1569720 h 1821180"/>
                <a:gd name="connsiteX16" fmla="*/ 3055620 w 6957060"/>
                <a:gd name="connsiteY16" fmla="*/ 1569720 h 1821180"/>
                <a:gd name="connsiteX17" fmla="*/ 3291840 w 6957060"/>
                <a:gd name="connsiteY17" fmla="*/ 1653540 h 1821180"/>
                <a:gd name="connsiteX18" fmla="*/ 3505200 w 6957060"/>
                <a:gd name="connsiteY18" fmla="*/ 1722120 h 1821180"/>
                <a:gd name="connsiteX19" fmla="*/ 3810000 w 6957060"/>
                <a:gd name="connsiteY19" fmla="*/ 1775460 h 1821180"/>
                <a:gd name="connsiteX20" fmla="*/ 4069080 w 6957060"/>
                <a:gd name="connsiteY20" fmla="*/ 1821180 h 1821180"/>
                <a:gd name="connsiteX21" fmla="*/ 4533900 w 6957060"/>
                <a:gd name="connsiteY21" fmla="*/ 1821180 h 1821180"/>
                <a:gd name="connsiteX22" fmla="*/ 4998720 w 6957060"/>
                <a:gd name="connsiteY22" fmla="*/ 1783080 h 1821180"/>
                <a:gd name="connsiteX23" fmla="*/ 5212080 w 6957060"/>
                <a:gd name="connsiteY23" fmla="*/ 1714500 h 1821180"/>
                <a:gd name="connsiteX24" fmla="*/ 5608320 w 6957060"/>
                <a:gd name="connsiteY24" fmla="*/ 1600200 h 1821180"/>
                <a:gd name="connsiteX25" fmla="*/ 5966460 w 6957060"/>
                <a:gd name="connsiteY25" fmla="*/ 1531620 h 1821180"/>
                <a:gd name="connsiteX26" fmla="*/ 6035040 w 6957060"/>
                <a:gd name="connsiteY26" fmla="*/ 1539240 h 1821180"/>
                <a:gd name="connsiteX27" fmla="*/ 6240780 w 6957060"/>
                <a:gd name="connsiteY27" fmla="*/ 1371600 h 1821180"/>
                <a:gd name="connsiteX28" fmla="*/ 6637020 w 6957060"/>
                <a:gd name="connsiteY28" fmla="*/ 1112520 h 1821180"/>
                <a:gd name="connsiteX29" fmla="*/ 6957060 w 6957060"/>
                <a:gd name="connsiteY29" fmla="*/ 967740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80160 h 1821180"/>
                <a:gd name="connsiteX11" fmla="*/ 1943100 w 6957061"/>
                <a:gd name="connsiteY11" fmla="*/ 1371600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6560 w 6957061"/>
                <a:gd name="connsiteY15" fmla="*/ 1569720 h 1821180"/>
                <a:gd name="connsiteX16" fmla="*/ 3055620 w 6957061"/>
                <a:gd name="connsiteY16" fmla="*/ 1569720 h 1821180"/>
                <a:gd name="connsiteX17" fmla="*/ 3291840 w 6957061"/>
                <a:gd name="connsiteY17" fmla="*/ 1653540 h 1821180"/>
                <a:gd name="connsiteX18" fmla="*/ 3505200 w 6957061"/>
                <a:gd name="connsiteY18" fmla="*/ 1722120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80160 h 1821180"/>
                <a:gd name="connsiteX11" fmla="*/ 1943100 w 6957061"/>
                <a:gd name="connsiteY11" fmla="*/ 1371600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6560 w 6957061"/>
                <a:gd name="connsiteY15" fmla="*/ 1569720 h 1821180"/>
                <a:gd name="connsiteX16" fmla="*/ 3055620 w 6957061"/>
                <a:gd name="connsiteY16" fmla="*/ 1569720 h 1821180"/>
                <a:gd name="connsiteX17" fmla="*/ 3308327 w 6957061"/>
                <a:gd name="connsiteY17" fmla="*/ 1639407 h 1821180"/>
                <a:gd name="connsiteX18" fmla="*/ 3505200 w 6957061"/>
                <a:gd name="connsiteY18" fmla="*/ 1722120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80160 h 1821180"/>
                <a:gd name="connsiteX11" fmla="*/ 1943100 w 6957061"/>
                <a:gd name="connsiteY11" fmla="*/ 1371600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6560 w 6957061"/>
                <a:gd name="connsiteY15" fmla="*/ 1569720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80160 h 1821180"/>
                <a:gd name="connsiteX11" fmla="*/ 1943100 w 6957061"/>
                <a:gd name="connsiteY11" fmla="*/ 1371600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80160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0200 w 6957061"/>
                <a:gd name="connsiteY9" fmla="*/ 1112520 h 1821180"/>
                <a:gd name="connsiteX10" fmla="*/ 1821180 w 6957061"/>
                <a:gd name="connsiteY10" fmla="*/ 1261317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2920 w 6957061"/>
                <a:gd name="connsiteY2" fmla="*/ 426720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7267 w 6957061"/>
                <a:gd name="connsiteY9" fmla="*/ 1100743 h 1821180"/>
                <a:gd name="connsiteX10" fmla="*/ 1821180 w 6957061"/>
                <a:gd name="connsiteY10" fmla="*/ 1261317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5275 w 6957061"/>
                <a:gd name="connsiteY2" fmla="*/ 381967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7267 w 6957061"/>
                <a:gd name="connsiteY9" fmla="*/ 1100743 h 1821180"/>
                <a:gd name="connsiteX10" fmla="*/ 1821180 w 6957061"/>
                <a:gd name="connsiteY10" fmla="*/ 1261317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66700 w 6957061"/>
                <a:gd name="connsiteY1" fmla="*/ 205740 h 1821180"/>
                <a:gd name="connsiteX2" fmla="*/ 505275 w 6957061"/>
                <a:gd name="connsiteY2" fmla="*/ 389034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7267 w 6957061"/>
                <a:gd name="connsiteY9" fmla="*/ 1100743 h 1821180"/>
                <a:gd name="connsiteX10" fmla="*/ 1821180 w 6957061"/>
                <a:gd name="connsiteY10" fmla="*/ 1261317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57061"/>
                <a:gd name="connsiteY0" fmla="*/ 0 h 1821180"/>
                <a:gd name="connsiteX1" fmla="*/ 285543 w 6957061"/>
                <a:gd name="connsiteY1" fmla="*/ 191607 h 1821180"/>
                <a:gd name="connsiteX2" fmla="*/ 505275 w 6957061"/>
                <a:gd name="connsiteY2" fmla="*/ 389034 h 1821180"/>
                <a:gd name="connsiteX3" fmla="*/ 701040 w 6957061"/>
                <a:gd name="connsiteY3" fmla="*/ 556260 h 1821180"/>
                <a:gd name="connsiteX4" fmla="*/ 876300 w 6957061"/>
                <a:gd name="connsiteY4" fmla="*/ 716280 h 1821180"/>
                <a:gd name="connsiteX5" fmla="*/ 937260 w 6957061"/>
                <a:gd name="connsiteY5" fmla="*/ 784860 h 1821180"/>
                <a:gd name="connsiteX6" fmla="*/ 1036320 w 6957061"/>
                <a:gd name="connsiteY6" fmla="*/ 769620 h 1821180"/>
                <a:gd name="connsiteX7" fmla="*/ 1127760 w 6957061"/>
                <a:gd name="connsiteY7" fmla="*/ 845820 h 1821180"/>
                <a:gd name="connsiteX8" fmla="*/ 1325880 w 6957061"/>
                <a:gd name="connsiteY8" fmla="*/ 906780 h 1821180"/>
                <a:gd name="connsiteX9" fmla="*/ 1607267 w 6957061"/>
                <a:gd name="connsiteY9" fmla="*/ 1100743 h 1821180"/>
                <a:gd name="connsiteX10" fmla="*/ 1821180 w 6957061"/>
                <a:gd name="connsiteY10" fmla="*/ 1261317 h 1821180"/>
                <a:gd name="connsiteX11" fmla="*/ 1940745 w 6957061"/>
                <a:gd name="connsiteY11" fmla="*/ 1355111 h 1821180"/>
                <a:gd name="connsiteX12" fmla="*/ 2011680 w 6957061"/>
                <a:gd name="connsiteY12" fmla="*/ 1325880 h 1821180"/>
                <a:gd name="connsiteX13" fmla="*/ 2331720 w 6957061"/>
                <a:gd name="connsiteY13" fmla="*/ 1402080 h 1821180"/>
                <a:gd name="connsiteX14" fmla="*/ 2697480 w 6957061"/>
                <a:gd name="connsiteY14" fmla="*/ 1485900 h 1821180"/>
                <a:gd name="connsiteX15" fmla="*/ 2954204 w 6957061"/>
                <a:gd name="connsiteY15" fmla="*/ 1546165 h 1821180"/>
                <a:gd name="connsiteX16" fmla="*/ 3055620 w 6957061"/>
                <a:gd name="connsiteY16" fmla="*/ 1569720 h 1821180"/>
                <a:gd name="connsiteX17" fmla="*/ 3308327 w 6957061"/>
                <a:gd name="connsiteY17" fmla="*/ 1639407 h 1821180"/>
                <a:gd name="connsiteX18" fmla="*/ 3505200 w 6957061"/>
                <a:gd name="connsiteY18" fmla="*/ 1703276 h 1821180"/>
                <a:gd name="connsiteX19" fmla="*/ 3810000 w 6957061"/>
                <a:gd name="connsiteY19" fmla="*/ 1775460 h 1821180"/>
                <a:gd name="connsiteX20" fmla="*/ 4069080 w 6957061"/>
                <a:gd name="connsiteY20" fmla="*/ 1821180 h 1821180"/>
                <a:gd name="connsiteX21" fmla="*/ 4533900 w 6957061"/>
                <a:gd name="connsiteY21" fmla="*/ 1821180 h 1821180"/>
                <a:gd name="connsiteX22" fmla="*/ 4998720 w 6957061"/>
                <a:gd name="connsiteY22" fmla="*/ 1783080 h 1821180"/>
                <a:gd name="connsiteX23" fmla="*/ 5212080 w 6957061"/>
                <a:gd name="connsiteY23" fmla="*/ 1714500 h 1821180"/>
                <a:gd name="connsiteX24" fmla="*/ 5608320 w 6957061"/>
                <a:gd name="connsiteY24" fmla="*/ 1600200 h 1821180"/>
                <a:gd name="connsiteX25" fmla="*/ 5966460 w 6957061"/>
                <a:gd name="connsiteY25" fmla="*/ 1531620 h 1821180"/>
                <a:gd name="connsiteX26" fmla="*/ 6035040 w 6957061"/>
                <a:gd name="connsiteY26" fmla="*/ 1539240 h 1821180"/>
                <a:gd name="connsiteX27" fmla="*/ 6240780 w 6957061"/>
                <a:gd name="connsiteY27" fmla="*/ 1371600 h 1821180"/>
                <a:gd name="connsiteX28" fmla="*/ 6637020 w 6957061"/>
                <a:gd name="connsiteY28" fmla="*/ 1112520 h 1821180"/>
                <a:gd name="connsiteX29" fmla="*/ 6957061 w 6957061"/>
                <a:gd name="connsiteY29" fmla="*/ 948897 h 1821180"/>
                <a:gd name="connsiteX0" fmla="*/ 0 w 6942928"/>
                <a:gd name="connsiteY0" fmla="*/ 0 h 1847090"/>
                <a:gd name="connsiteX1" fmla="*/ 271410 w 6942928"/>
                <a:gd name="connsiteY1" fmla="*/ 217517 h 1847090"/>
                <a:gd name="connsiteX2" fmla="*/ 491142 w 6942928"/>
                <a:gd name="connsiteY2" fmla="*/ 414944 h 1847090"/>
                <a:gd name="connsiteX3" fmla="*/ 686907 w 6942928"/>
                <a:gd name="connsiteY3" fmla="*/ 582170 h 1847090"/>
                <a:gd name="connsiteX4" fmla="*/ 862167 w 6942928"/>
                <a:gd name="connsiteY4" fmla="*/ 742190 h 1847090"/>
                <a:gd name="connsiteX5" fmla="*/ 923127 w 6942928"/>
                <a:gd name="connsiteY5" fmla="*/ 810770 h 1847090"/>
                <a:gd name="connsiteX6" fmla="*/ 1022187 w 6942928"/>
                <a:gd name="connsiteY6" fmla="*/ 795530 h 1847090"/>
                <a:gd name="connsiteX7" fmla="*/ 1113627 w 6942928"/>
                <a:gd name="connsiteY7" fmla="*/ 871730 h 1847090"/>
                <a:gd name="connsiteX8" fmla="*/ 1311747 w 6942928"/>
                <a:gd name="connsiteY8" fmla="*/ 932690 h 1847090"/>
                <a:gd name="connsiteX9" fmla="*/ 1593134 w 6942928"/>
                <a:gd name="connsiteY9" fmla="*/ 1126653 h 1847090"/>
                <a:gd name="connsiteX10" fmla="*/ 1807047 w 6942928"/>
                <a:gd name="connsiteY10" fmla="*/ 1287227 h 1847090"/>
                <a:gd name="connsiteX11" fmla="*/ 1926612 w 6942928"/>
                <a:gd name="connsiteY11" fmla="*/ 1381021 h 1847090"/>
                <a:gd name="connsiteX12" fmla="*/ 1997547 w 6942928"/>
                <a:gd name="connsiteY12" fmla="*/ 1351790 h 1847090"/>
                <a:gd name="connsiteX13" fmla="*/ 2317587 w 6942928"/>
                <a:gd name="connsiteY13" fmla="*/ 1427990 h 1847090"/>
                <a:gd name="connsiteX14" fmla="*/ 2683347 w 6942928"/>
                <a:gd name="connsiteY14" fmla="*/ 1511810 h 1847090"/>
                <a:gd name="connsiteX15" fmla="*/ 2940071 w 6942928"/>
                <a:gd name="connsiteY15" fmla="*/ 1572075 h 1847090"/>
                <a:gd name="connsiteX16" fmla="*/ 3041487 w 6942928"/>
                <a:gd name="connsiteY16" fmla="*/ 1595630 h 1847090"/>
                <a:gd name="connsiteX17" fmla="*/ 3294194 w 6942928"/>
                <a:gd name="connsiteY17" fmla="*/ 1665317 h 1847090"/>
                <a:gd name="connsiteX18" fmla="*/ 3491067 w 6942928"/>
                <a:gd name="connsiteY18" fmla="*/ 1729186 h 1847090"/>
                <a:gd name="connsiteX19" fmla="*/ 3795867 w 6942928"/>
                <a:gd name="connsiteY19" fmla="*/ 1801370 h 1847090"/>
                <a:gd name="connsiteX20" fmla="*/ 4054947 w 6942928"/>
                <a:gd name="connsiteY20" fmla="*/ 1847090 h 1847090"/>
                <a:gd name="connsiteX21" fmla="*/ 4519767 w 6942928"/>
                <a:gd name="connsiteY21" fmla="*/ 1847090 h 1847090"/>
                <a:gd name="connsiteX22" fmla="*/ 4984587 w 6942928"/>
                <a:gd name="connsiteY22" fmla="*/ 1808990 h 1847090"/>
                <a:gd name="connsiteX23" fmla="*/ 5197947 w 6942928"/>
                <a:gd name="connsiteY23" fmla="*/ 1740410 h 1847090"/>
                <a:gd name="connsiteX24" fmla="*/ 5594187 w 6942928"/>
                <a:gd name="connsiteY24" fmla="*/ 1626110 h 1847090"/>
                <a:gd name="connsiteX25" fmla="*/ 5952327 w 6942928"/>
                <a:gd name="connsiteY25" fmla="*/ 1557530 h 1847090"/>
                <a:gd name="connsiteX26" fmla="*/ 6020907 w 6942928"/>
                <a:gd name="connsiteY26" fmla="*/ 1565150 h 1847090"/>
                <a:gd name="connsiteX27" fmla="*/ 6226647 w 6942928"/>
                <a:gd name="connsiteY27" fmla="*/ 1397510 h 1847090"/>
                <a:gd name="connsiteX28" fmla="*/ 6622887 w 6942928"/>
                <a:gd name="connsiteY28" fmla="*/ 1138430 h 1847090"/>
                <a:gd name="connsiteX29" fmla="*/ 6942928 w 6942928"/>
                <a:gd name="connsiteY29" fmla="*/ 974807 h 184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942928" h="1847090">
                  <a:moveTo>
                    <a:pt x="0" y="0"/>
                  </a:moveTo>
                  <a:lnTo>
                    <a:pt x="271410" y="217517"/>
                  </a:lnTo>
                  <a:lnTo>
                    <a:pt x="491142" y="414944"/>
                  </a:lnTo>
                  <a:lnTo>
                    <a:pt x="686907" y="582170"/>
                  </a:lnTo>
                  <a:lnTo>
                    <a:pt x="862167" y="742190"/>
                  </a:lnTo>
                  <a:lnTo>
                    <a:pt x="923127" y="810770"/>
                  </a:lnTo>
                  <a:lnTo>
                    <a:pt x="1022187" y="795530"/>
                  </a:lnTo>
                  <a:lnTo>
                    <a:pt x="1113627" y="871730"/>
                  </a:lnTo>
                  <a:lnTo>
                    <a:pt x="1311747" y="932690"/>
                  </a:lnTo>
                  <a:lnTo>
                    <a:pt x="1593134" y="1126653"/>
                  </a:lnTo>
                  <a:lnTo>
                    <a:pt x="1807047" y="1287227"/>
                  </a:lnTo>
                  <a:lnTo>
                    <a:pt x="1926612" y="1381021"/>
                  </a:lnTo>
                  <a:lnTo>
                    <a:pt x="1997547" y="1351790"/>
                  </a:lnTo>
                  <a:lnTo>
                    <a:pt x="2317587" y="1427990"/>
                  </a:lnTo>
                  <a:lnTo>
                    <a:pt x="2683347" y="1511810"/>
                  </a:lnTo>
                  <a:lnTo>
                    <a:pt x="2940071" y="1572075"/>
                  </a:lnTo>
                  <a:lnTo>
                    <a:pt x="3041487" y="1595630"/>
                  </a:lnTo>
                  <a:lnTo>
                    <a:pt x="3294194" y="1665317"/>
                  </a:lnTo>
                  <a:lnTo>
                    <a:pt x="3491067" y="1729186"/>
                  </a:lnTo>
                  <a:lnTo>
                    <a:pt x="3795867" y="1801370"/>
                  </a:lnTo>
                  <a:lnTo>
                    <a:pt x="4054947" y="1847090"/>
                  </a:lnTo>
                  <a:lnTo>
                    <a:pt x="4519767" y="1847090"/>
                  </a:lnTo>
                  <a:lnTo>
                    <a:pt x="4984587" y="1808990"/>
                  </a:lnTo>
                  <a:lnTo>
                    <a:pt x="5197947" y="1740410"/>
                  </a:lnTo>
                  <a:lnTo>
                    <a:pt x="5594187" y="1626110"/>
                  </a:lnTo>
                  <a:lnTo>
                    <a:pt x="5952327" y="1557530"/>
                  </a:lnTo>
                  <a:lnTo>
                    <a:pt x="6020907" y="1565150"/>
                  </a:lnTo>
                  <a:lnTo>
                    <a:pt x="6226647" y="1397510"/>
                  </a:lnTo>
                  <a:lnTo>
                    <a:pt x="6622887" y="1138430"/>
                  </a:lnTo>
                  <a:cubicBezTo>
                    <a:pt x="6729567" y="1090170"/>
                    <a:pt x="6836248" y="1023067"/>
                    <a:pt x="6942928" y="974807"/>
                  </a:cubicBezTo>
                </a:path>
              </a:pathLst>
            </a:cu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Arial" panose="020B0604020202020204"/>
                <a:ea typeface="+mn-ea"/>
                <a:cs typeface="+mn-cs"/>
              </a:endParaRPr>
            </a:p>
          </p:txBody>
        </p:sp>
        <p:sp>
          <p:nvSpPr>
            <p:cNvPr id="12" name="Oval 11"/>
            <p:cNvSpPr/>
            <p:nvPr/>
          </p:nvSpPr>
          <p:spPr>
            <a:xfrm>
              <a:off x="3559491" y="4348425"/>
              <a:ext cx="49681" cy="5643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13" name="Group 47"/>
            <p:cNvGrpSpPr/>
            <p:nvPr/>
          </p:nvGrpSpPr>
          <p:grpSpPr>
            <a:xfrm>
              <a:off x="2260946" y="3789858"/>
              <a:ext cx="68577" cy="462386"/>
              <a:chOff x="4315587" y="3758585"/>
              <a:chExt cx="99386" cy="589913"/>
            </a:xfrm>
          </p:grpSpPr>
          <p:sp>
            <p:nvSpPr>
              <p:cNvPr id="770" name="Oval 769"/>
              <p:cNvSpPr/>
              <p:nvPr/>
            </p:nvSpPr>
            <p:spPr>
              <a:xfrm>
                <a:off x="4329280" y="399725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71" name="Group 774"/>
              <p:cNvGrpSpPr/>
              <p:nvPr/>
            </p:nvGrpSpPr>
            <p:grpSpPr>
              <a:xfrm>
                <a:off x="4315587" y="3758585"/>
                <a:ext cx="99386" cy="589913"/>
                <a:chOff x="7123591" y="3009899"/>
                <a:chExt cx="185374" cy="356400"/>
              </a:xfrm>
            </p:grpSpPr>
            <p:cxnSp>
              <p:nvCxnSpPr>
                <p:cNvPr id="772" name="Straight Connector 771"/>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3" name="Straight Connector 772"/>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4" name="Group 48"/>
            <p:cNvGrpSpPr/>
            <p:nvPr/>
          </p:nvGrpSpPr>
          <p:grpSpPr>
            <a:xfrm>
              <a:off x="2948744" y="4040257"/>
              <a:ext cx="68577" cy="316561"/>
              <a:chOff x="7123591" y="3009899"/>
              <a:chExt cx="185374" cy="356400"/>
            </a:xfrm>
          </p:grpSpPr>
          <p:cxnSp>
            <p:nvCxnSpPr>
              <p:cNvPr id="767" name="Straight Connector 766"/>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49"/>
            <p:cNvGrpSpPr/>
            <p:nvPr/>
          </p:nvGrpSpPr>
          <p:grpSpPr>
            <a:xfrm>
              <a:off x="3540595" y="4244336"/>
              <a:ext cx="68577" cy="261487"/>
              <a:chOff x="7123591" y="3009899"/>
              <a:chExt cx="185374" cy="356400"/>
            </a:xfrm>
          </p:grpSpPr>
          <p:cxnSp>
            <p:nvCxnSpPr>
              <p:cNvPr id="764" name="Straight Connector 763"/>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6" name="Straight Connector 765"/>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Oval 15"/>
            <p:cNvSpPr/>
            <p:nvPr/>
          </p:nvSpPr>
          <p:spPr>
            <a:xfrm>
              <a:off x="880548" y="339789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7" name="Oval 16"/>
            <p:cNvSpPr/>
            <p:nvPr/>
          </p:nvSpPr>
          <p:spPr>
            <a:xfrm>
              <a:off x="955390" y="346021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8" name="Oval 17"/>
            <p:cNvSpPr/>
            <p:nvPr/>
          </p:nvSpPr>
          <p:spPr>
            <a:xfrm>
              <a:off x="990328" y="348728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9" name="Oval 18"/>
            <p:cNvSpPr/>
            <p:nvPr/>
          </p:nvSpPr>
          <p:spPr>
            <a:xfrm>
              <a:off x="1070139" y="354693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0" name="Oval 19"/>
            <p:cNvSpPr/>
            <p:nvPr/>
          </p:nvSpPr>
          <p:spPr>
            <a:xfrm>
              <a:off x="1189856" y="364758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1" name="Oval 20"/>
            <p:cNvSpPr/>
            <p:nvPr/>
          </p:nvSpPr>
          <p:spPr>
            <a:xfrm>
              <a:off x="1110044" y="357797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2" name="Oval 21"/>
            <p:cNvSpPr/>
            <p:nvPr/>
          </p:nvSpPr>
          <p:spPr>
            <a:xfrm>
              <a:off x="1149949" y="361441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3" name="Oval 22"/>
            <p:cNvSpPr/>
            <p:nvPr/>
          </p:nvSpPr>
          <p:spPr>
            <a:xfrm>
              <a:off x="1030233" y="351696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4" name="Oval 23"/>
            <p:cNvSpPr/>
            <p:nvPr/>
          </p:nvSpPr>
          <p:spPr>
            <a:xfrm>
              <a:off x="1230966" y="367862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5" name="Oval 24"/>
            <p:cNvSpPr/>
            <p:nvPr/>
          </p:nvSpPr>
          <p:spPr>
            <a:xfrm>
              <a:off x="1312717" y="374201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6" name="Oval 25"/>
            <p:cNvSpPr/>
            <p:nvPr/>
          </p:nvSpPr>
          <p:spPr>
            <a:xfrm>
              <a:off x="1353592" y="377370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7" name="Oval 26"/>
            <p:cNvSpPr/>
            <p:nvPr/>
          </p:nvSpPr>
          <p:spPr>
            <a:xfrm>
              <a:off x="1394468" y="380539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8" name="Oval 27"/>
            <p:cNvSpPr/>
            <p:nvPr/>
          </p:nvSpPr>
          <p:spPr>
            <a:xfrm>
              <a:off x="1435343" y="383709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29" name="Oval 28"/>
            <p:cNvSpPr/>
            <p:nvPr/>
          </p:nvSpPr>
          <p:spPr>
            <a:xfrm>
              <a:off x="1476219" y="386878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0" name="Oval 29"/>
            <p:cNvSpPr/>
            <p:nvPr/>
          </p:nvSpPr>
          <p:spPr>
            <a:xfrm>
              <a:off x="1513810" y="390794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1" name="Oval 30"/>
            <p:cNvSpPr/>
            <p:nvPr/>
          </p:nvSpPr>
          <p:spPr>
            <a:xfrm>
              <a:off x="1597722" y="396210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2" name="Oval 31"/>
            <p:cNvSpPr/>
            <p:nvPr/>
          </p:nvSpPr>
          <p:spPr>
            <a:xfrm>
              <a:off x="1639678" y="398918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3" name="Oval 32"/>
            <p:cNvSpPr/>
            <p:nvPr/>
          </p:nvSpPr>
          <p:spPr>
            <a:xfrm>
              <a:off x="1681634" y="401626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4" name="Oval 33"/>
            <p:cNvSpPr/>
            <p:nvPr/>
          </p:nvSpPr>
          <p:spPr>
            <a:xfrm>
              <a:off x="1723590" y="404334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5" name="Oval 34"/>
            <p:cNvSpPr/>
            <p:nvPr/>
          </p:nvSpPr>
          <p:spPr>
            <a:xfrm>
              <a:off x="1765546" y="407042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6" name="Oval 35"/>
            <p:cNvSpPr/>
            <p:nvPr/>
          </p:nvSpPr>
          <p:spPr>
            <a:xfrm>
              <a:off x="1807502" y="409749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7" name="Oval 36"/>
            <p:cNvSpPr/>
            <p:nvPr/>
          </p:nvSpPr>
          <p:spPr>
            <a:xfrm>
              <a:off x="1849458" y="412457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8" name="Oval 37"/>
            <p:cNvSpPr/>
            <p:nvPr/>
          </p:nvSpPr>
          <p:spPr>
            <a:xfrm>
              <a:off x="1891414" y="415165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39" name="Oval 38"/>
            <p:cNvSpPr/>
            <p:nvPr/>
          </p:nvSpPr>
          <p:spPr>
            <a:xfrm>
              <a:off x="1933370" y="417873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0" name="Oval 39"/>
            <p:cNvSpPr/>
            <p:nvPr/>
          </p:nvSpPr>
          <p:spPr>
            <a:xfrm>
              <a:off x="1975326" y="420441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1" name="Oval 40"/>
            <p:cNvSpPr/>
            <p:nvPr/>
          </p:nvSpPr>
          <p:spPr>
            <a:xfrm>
              <a:off x="2015780" y="423008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2" name="Oval 41"/>
            <p:cNvSpPr/>
            <p:nvPr/>
          </p:nvSpPr>
          <p:spPr>
            <a:xfrm>
              <a:off x="2056233" y="425575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3" name="Oval 42"/>
            <p:cNvSpPr/>
            <p:nvPr/>
          </p:nvSpPr>
          <p:spPr>
            <a:xfrm>
              <a:off x="2099973" y="428143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4" name="Oval 43"/>
            <p:cNvSpPr/>
            <p:nvPr/>
          </p:nvSpPr>
          <p:spPr>
            <a:xfrm>
              <a:off x="2140427" y="430710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5" name="Oval 44"/>
            <p:cNvSpPr/>
            <p:nvPr/>
          </p:nvSpPr>
          <p:spPr>
            <a:xfrm>
              <a:off x="2182524" y="433277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6" name="Oval 45"/>
            <p:cNvSpPr/>
            <p:nvPr/>
          </p:nvSpPr>
          <p:spPr>
            <a:xfrm>
              <a:off x="2267336" y="435816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7" name="Oval 46"/>
            <p:cNvSpPr/>
            <p:nvPr/>
          </p:nvSpPr>
          <p:spPr>
            <a:xfrm>
              <a:off x="2316005" y="437123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8" name="Oval 47"/>
            <p:cNvSpPr/>
            <p:nvPr/>
          </p:nvSpPr>
          <p:spPr>
            <a:xfrm>
              <a:off x="2364673" y="438824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 name="Oval 48"/>
            <p:cNvSpPr/>
            <p:nvPr/>
          </p:nvSpPr>
          <p:spPr>
            <a:xfrm>
              <a:off x="2413341" y="440154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 name="Oval 49"/>
            <p:cNvSpPr/>
            <p:nvPr/>
          </p:nvSpPr>
          <p:spPr>
            <a:xfrm>
              <a:off x="2462010" y="441915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 name="Oval 50"/>
            <p:cNvSpPr/>
            <p:nvPr/>
          </p:nvSpPr>
          <p:spPr>
            <a:xfrm>
              <a:off x="2510678" y="443676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 name="Oval 51"/>
            <p:cNvSpPr/>
            <p:nvPr/>
          </p:nvSpPr>
          <p:spPr>
            <a:xfrm>
              <a:off x="2559347" y="445437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 name="Oval 52"/>
            <p:cNvSpPr/>
            <p:nvPr/>
          </p:nvSpPr>
          <p:spPr>
            <a:xfrm>
              <a:off x="2608015" y="447198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 name="Oval 53"/>
            <p:cNvSpPr/>
            <p:nvPr/>
          </p:nvSpPr>
          <p:spPr>
            <a:xfrm>
              <a:off x="2656683" y="448959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 name="Oval 54"/>
            <p:cNvSpPr/>
            <p:nvPr/>
          </p:nvSpPr>
          <p:spPr>
            <a:xfrm>
              <a:off x="2705352" y="450719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 name="Oval 55"/>
            <p:cNvSpPr/>
            <p:nvPr/>
          </p:nvSpPr>
          <p:spPr>
            <a:xfrm>
              <a:off x="2754020" y="452480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7" name="Oval 56"/>
            <p:cNvSpPr/>
            <p:nvPr/>
          </p:nvSpPr>
          <p:spPr>
            <a:xfrm>
              <a:off x="2802689" y="454241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8" name="Oval 57"/>
            <p:cNvSpPr/>
            <p:nvPr/>
          </p:nvSpPr>
          <p:spPr>
            <a:xfrm>
              <a:off x="2851357" y="456002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9" name="Oval 58"/>
            <p:cNvSpPr/>
            <p:nvPr/>
          </p:nvSpPr>
          <p:spPr>
            <a:xfrm>
              <a:off x="2900025" y="458717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0" name="Oval 59"/>
            <p:cNvSpPr/>
            <p:nvPr/>
          </p:nvSpPr>
          <p:spPr>
            <a:xfrm>
              <a:off x="2948694" y="461371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1" name="Oval 60"/>
            <p:cNvSpPr/>
            <p:nvPr/>
          </p:nvSpPr>
          <p:spPr>
            <a:xfrm>
              <a:off x="3028275" y="461745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2" name="Oval 61"/>
            <p:cNvSpPr/>
            <p:nvPr/>
          </p:nvSpPr>
          <p:spPr>
            <a:xfrm>
              <a:off x="3640409" y="477104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3" name="Oval 62"/>
            <p:cNvSpPr/>
            <p:nvPr/>
          </p:nvSpPr>
          <p:spPr>
            <a:xfrm>
              <a:off x="3691508" y="476764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4" name="Oval 63"/>
            <p:cNvSpPr/>
            <p:nvPr/>
          </p:nvSpPr>
          <p:spPr>
            <a:xfrm>
              <a:off x="3742607" y="476424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5" name="Oval 64"/>
            <p:cNvSpPr/>
            <p:nvPr/>
          </p:nvSpPr>
          <p:spPr>
            <a:xfrm>
              <a:off x="3793705" y="476084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6" name="Oval 65"/>
            <p:cNvSpPr/>
            <p:nvPr/>
          </p:nvSpPr>
          <p:spPr>
            <a:xfrm>
              <a:off x="3844804" y="476028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7" name="Oval 66"/>
            <p:cNvSpPr/>
            <p:nvPr/>
          </p:nvSpPr>
          <p:spPr>
            <a:xfrm>
              <a:off x="3895902" y="475809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8" name="Oval 67"/>
            <p:cNvSpPr/>
            <p:nvPr/>
          </p:nvSpPr>
          <p:spPr>
            <a:xfrm>
              <a:off x="3947001" y="475776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9" name="Oval 68"/>
            <p:cNvSpPr/>
            <p:nvPr/>
          </p:nvSpPr>
          <p:spPr>
            <a:xfrm>
              <a:off x="3998100" y="475370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0" name="Oval 69"/>
            <p:cNvSpPr/>
            <p:nvPr/>
          </p:nvSpPr>
          <p:spPr>
            <a:xfrm>
              <a:off x="4049198" y="474941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1" name="Oval 70"/>
            <p:cNvSpPr/>
            <p:nvPr/>
          </p:nvSpPr>
          <p:spPr>
            <a:xfrm>
              <a:off x="4100297" y="474414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2" name="Oval 71"/>
            <p:cNvSpPr/>
            <p:nvPr/>
          </p:nvSpPr>
          <p:spPr>
            <a:xfrm>
              <a:off x="4151395" y="474261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3" name="Oval 72"/>
            <p:cNvSpPr/>
            <p:nvPr/>
          </p:nvSpPr>
          <p:spPr>
            <a:xfrm>
              <a:off x="4253593" y="473953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4" name="Oval 73"/>
            <p:cNvSpPr/>
            <p:nvPr/>
          </p:nvSpPr>
          <p:spPr>
            <a:xfrm>
              <a:off x="4304691" y="473799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5" name="Oval 74"/>
            <p:cNvSpPr/>
            <p:nvPr/>
          </p:nvSpPr>
          <p:spPr>
            <a:xfrm>
              <a:off x="4355790" y="473272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6" name="Oval 75"/>
            <p:cNvSpPr/>
            <p:nvPr/>
          </p:nvSpPr>
          <p:spPr>
            <a:xfrm>
              <a:off x="4406889" y="472932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7" name="Oval 76"/>
            <p:cNvSpPr/>
            <p:nvPr/>
          </p:nvSpPr>
          <p:spPr>
            <a:xfrm>
              <a:off x="4457987" y="472218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 name="Oval 77"/>
            <p:cNvSpPr/>
            <p:nvPr/>
          </p:nvSpPr>
          <p:spPr>
            <a:xfrm>
              <a:off x="4509090" y="471691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 name="Oval 78"/>
            <p:cNvSpPr/>
            <p:nvPr/>
          </p:nvSpPr>
          <p:spPr>
            <a:xfrm>
              <a:off x="4640451" y="468757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 name="Oval 79"/>
            <p:cNvSpPr/>
            <p:nvPr/>
          </p:nvSpPr>
          <p:spPr>
            <a:xfrm>
              <a:off x="4695100" y="468326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 name="Oval 80"/>
            <p:cNvSpPr/>
            <p:nvPr/>
          </p:nvSpPr>
          <p:spPr>
            <a:xfrm>
              <a:off x="4751596" y="468064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2" name="Oval 81"/>
            <p:cNvSpPr/>
            <p:nvPr/>
          </p:nvSpPr>
          <p:spPr>
            <a:xfrm>
              <a:off x="4807068" y="467457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3" name="Oval 82"/>
            <p:cNvSpPr/>
            <p:nvPr/>
          </p:nvSpPr>
          <p:spPr>
            <a:xfrm>
              <a:off x="4858439" y="466230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4" name="Oval 83"/>
            <p:cNvSpPr/>
            <p:nvPr/>
          </p:nvSpPr>
          <p:spPr>
            <a:xfrm>
              <a:off x="4910528" y="465437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5" name="Oval 84"/>
            <p:cNvSpPr/>
            <p:nvPr/>
          </p:nvSpPr>
          <p:spPr>
            <a:xfrm>
              <a:off x="4965855" y="465035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6" name="Oval 85"/>
            <p:cNvSpPr/>
            <p:nvPr/>
          </p:nvSpPr>
          <p:spPr>
            <a:xfrm>
              <a:off x="5011951" y="4628714"/>
              <a:ext cx="54649" cy="6207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7" name="Oval 86"/>
            <p:cNvSpPr/>
            <p:nvPr/>
          </p:nvSpPr>
          <p:spPr>
            <a:xfrm>
              <a:off x="5062783" y="4605738"/>
              <a:ext cx="54649" cy="6207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8" name="Oval 87"/>
            <p:cNvSpPr/>
            <p:nvPr/>
          </p:nvSpPr>
          <p:spPr>
            <a:xfrm>
              <a:off x="5109281" y="457971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9" name="Oval 88"/>
            <p:cNvSpPr/>
            <p:nvPr/>
          </p:nvSpPr>
          <p:spPr>
            <a:xfrm>
              <a:off x="5149518" y="454992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0" name="Oval 89"/>
            <p:cNvSpPr/>
            <p:nvPr/>
          </p:nvSpPr>
          <p:spPr>
            <a:xfrm>
              <a:off x="5193611" y="452184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1" name="Oval 90"/>
            <p:cNvSpPr/>
            <p:nvPr/>
          </p:nvSpPr>
          <p:spPr>
            <a:xfrm>
              <a:off x="5238483" y="448816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2" name="Oval 91"/>
            <p:cNvSpPr/>
            <p:nvPr/>
          </p:nvSpPr>
          <p:spPr>
            <a:xfrm>
              <a:off x="5280256" y="445262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3" name="Oval 92"/>
            <p:cNvSpPr/>
            <p:nvPr/>
          </p:nvSpPr>
          <p:spPr>
            <a:xfrm>
              <a:off x="5328708" y="443014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4" name="Oval 93"/>
            <p:cNvSpPr/>
            <p:nvPr/>
          </p:nvSpPr>
          <p:spPr>
            <a:xfrm>
              <a:off x="5378554" y="440579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5" name="Oval 94"/>
            <p:cNvSpPr/>
            <p:nvPr/>
          </p:nvSpPr>
          <p:spPr>
            <a:xfrm>
              <a:off x="5425382" y="437771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6" name="Oval 95"/>
            <p:cNvSpPr/>
            <p:nvPr/>
          </p:nvSpPr>
          <p:spPr>
            <a:xfrm>
              <a:off x="5473493" y="434771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7" name="Oval 96"/>
            <p:cNvSpPr/>
            <p:nvPr/>
          </p:nvSpPr>
          <p:spPr>
            <a:xfrm>
              <a:off x="5518659" y="432716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8" name="Oval 97"/>
            <p:cNvSpPr/>
            <p:nvPr/>
          </p:nvSpPr>
          <p:spPr>
            <a:xfrm>
              <a:off x="5568808" y="430305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99" name="Oval 98"/>
            <p:cNvSpPr/>
            <p:nvPr/>
          </p:nvSpPr>
          <p:spPr>
            <a:xfrm>
              <a:off x="5614019" y="427678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0" name="Oval 99"/>
            <p:cNvSpPr/>
            <p:nvPr/>
          </p:nvSpPr>
          <p:spPr>
            <a:xfrm>
              <a:off x="5664211" y="425421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1" name="Oval 100"/>
            <p:cNvSpPr/>
            <p:nvPr/>
          </p:nvSpPr>
          <p:spPr>
            <a:xfrm>
              <a:off x="5712077" y="423572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2" name="Oval 101"/>
            <p:cNvSpPr/>
            <p:nvPr/>
          </p:nvSpPr>
          <p:spPr>
            <a:xfrm>
              <a:off x="4202494" y="473920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3" name="Oval 102"/>
            <p:cNvSpPr/>
            <p:nvPr/>
          </p:nvSpPr>
          <p:spPr>
            <a:xfrm>
              <a:off x="915524" y="343408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4" name="Oval 103"/>
            <p:cNvSpPr/>
            <p:nvPr/>
          </p:nvSpPr>
          <p:spPr>
            <a:xfrm>
              <a:off x="1271841" y="371031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5" name="Oval 104"/>
            <p:cNvSpPr/>
            <p:nvPr/>
          </p:nvSpPr>
          <p:spPr>
            <a:xfrm>
              <a:off x="1555766" y="393502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6" name="Oval 105"/>
            <p:cNvSpPr/>
            <p:nvPr/>
          </p:nvSpPr>
          <p:spPr>
            <a:xfrm>
              <a:off x="2997366" y="461745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7" name="Oval 106"/>
            <p:cNvSpPr/>
            <p:nvPr/>
          </p:nvSpPr>
          <p:spPr>
            <a:xfrm>
              <a:off x="2220606" y="434415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8" name="Diamond 107"/>
            <p:cNvSpPr/>
            <p:nvPr/>
          </p:nvSpPr>
          <p:spPr>
            <a:xfrm>
              <a:off x="4548297" y="4676277"/>
              <a:ext cx="108000" cy="108000"/>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109" name="Group 149"/>
            <p:cNvGrpSpPr/>
            <p:nvPr/>
          </p:nvGrpSpPr>
          <p:grpSpPr>
            <a:xfrm>
              <a:off x="5719765" y="3358907"/>
              <a:ext cx="68577" cy="711085"/>
              <a:chOff x="9307368" y="3206463"/>
              <a:chExt cx="99386" cy="907204"/>
            </a:xfrm>
          </p:grpSpPr>
          <p:grpSp>
            <p:nvGrpSpPr>
              <p:cNvPr id="759" name="Group 762"/>
              <p:cNvGrpSpPr/>
              <p:nvPr/>
            </p:nvGrpSpPr>
            <p:grpSpPr>
              <a:xfrm>
                <a:off x="9307368" y="3206463"/>
                <a:ext cx="99386" cy="907204"/>
                <a:chOff x="7123591" y="3009899"/>
                <a:chExt cx="185374" cy="356400"/>
              </a:xfrm>
            </p:grpSpPr>
            <p:cxnSp>
              <p:nvCxnSpPr>
                <p:cNvPr id="761" name="Straight Connector 760"/>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0" name="Oval 759"/>
              <p:cNvSpPr/>
              <p:nvPr/>
            </p:nvSpPr>
            <p:spPr>
              <a:xfrm>
                <a:off x="9321061" y="36366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0" name="Group 150"/>
            <p:cNvGrpSpPr/>
            <p:nvPr/>
          </p:nvGrpSpPr>
          <p:grpSpPr>
            <a:xfrm>
              <a:off x="5671216" y="3406945"/>
              <a:ext cx="68577" cy="677688"/>
              <a:chOff x="9307368" y="3249059"/>
              <a:chExt cx="99386" cy="864597"/>
            </a:xfrm>
          </p:grpSpPr>
          <p:grpSp>
            <p:nvGrpSpPr>
              <p:cNvPr id="754" name="Group 757"/>
              <p:cNvGrpSpPr/>
              <p:nvPr/>
            </p:nvGrpSpPr>
            <p:grpSpPr>
              <a:xfrm>
                <a:off x="9307368" y="3249059"/>
                <a:ext cx="99386" cy="864597"/>
                <a:chOff x="7123591" y="3026637"/>
                <a:chExt cx="185374" cy="339662"/>
              </a:xfrm>
            </p:grpSpPr>
            <p:cxnSp>
              <p:nvCxnSpPr>
                <p:cNvPr id="756" name="Straight Connector 755"/>
                <p:cNvCxnSpPr/>
                <p:nvPr/>
              </p:nvCxnSpPr>
              <p:spPr>
                <a:xfrm>
                  <a:off x="7216278" y="3026637"/>
                  <a:ext cx="0" cy="33779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p:cNvCxnSpPr/>
                <p:nvPr/>
              </p:nvCxnSpPr>
              <p:spPr>
                <a:xfrm flipH="1">
                  <a:off x="7123591" y="302673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5" name="Oval 754"/>
              <p:cNvSpPr/>
              <p:nvPr/>
            </p:nvSpPr>
            <p:spPr>
              <a:xfrm>
                <a:off x="9321061" y="36366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1" name="Group 151"/>
            <p:cNvGrpSpPr/>
            <p:nvPr/>
          </p:nvGrpSpPr>
          <p:grpSpPr>
            <a:xfrm>
              <a:off x="5625506" y="3453773"/>
              <a:ext cx="68577" cy="636458"/>
              <a:chOff x="9307368" y="3301659"/>
              <a:chExt cx="99386" cy="811995"/>
            </a:xfrm>
          </p:grpSpPr>
          <p:grpSp>
            <p:nvGrpSpPr>
              <p:cNvPr id="749" name="Group 752"/>
              <p:cNvGrpSpPr/>
              <p:nvPr/>
            </p:nvGrpSpPr>
            <p:grpSpPr>
              <a:xfrm>
                <a:off x="9307368" y="3301659"/>
                <a:ext cx="99386" cy="811995"/>
                <a:chOff x="7123591" y="3047302"/>
                <a:chExt cx="185374" cy="318997"/>
              </a:xfrm>
            </p:grpSpPr>
            <p:cxnSp>
              <p:nvCxnSpPr>
                <p:cNvPr id="751" name="Straight Connector 750"/>
                <p:cNvCxnSpPr/>
                <p:nvPr/>
              </p:nvCxnSpPr>
              <p:spPr>
                <a:xfrm>
                  <a:off x="7216278" y="3048281"/>
                  <a:ext cx="0" cy="316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7123591" y="30473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0" name="Oval 749"/>
              <p:cNvSpPr/>
              <p:nvPr/>
            </p:nvSpPr>
            <p:spPr>
              <a:xfrm>
                <a:off x="9323442" y="366763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2" name="Group 152"/>
            <p:cNvGrpSpPr/>
            <p:nvPr/>
          </p:nvGrpSpPr>
          <p:grpSpPr>
            <a:xfrm>
              <a:off x="5572028" y="3481795"/>
              <a:ext cx="68577" cy="634592"/>
              <a:chOff x="9307368" y="3301659"/>
              <a:chExt cx="99386" cy="809615"/>
            </a:xfrm>
          </p:grpSpPr>
          <p:grpSp>
            <p:nvGrpSpPr>
              <p:cNvPr id="744" name="Group 747"/>
              <p:cNvGrpSpPr/>
              <p:nvPr/>
            </p:nvGrpSpPr>
            <p:grpSpPr>
              <a:xfrm>
                <a:off x="9307368" y="3301659"/>
                <a:ext cx="99386" cy="809615"/>
                <a:chOff x="7123591" y="3047302"/>
                <a:chExt cx="185374" cy="318062"/>
              </a:xfrm>
            </p:grpSpPr>
            <p:cxnSp>
              <p:nvCxnSpPr>
                <p:cNvPr id="746" name="Straight Connector 745"/>
                <p:cNvCxnSpPr/>
                <p:nvPr/>
              </p:nvCxnSpPr>
              <p:spPr>
                <a:xfrm>
                  <a:off x="7216278" y="3048281"/>
                  <a:ext cx="0" cy="316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H="1">
                  <a:off x="7123591" y="30473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flipH="1">
                  <a:off x="7123591" y="3365364"/>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45" name="Oval 744"/>
              <p:cNvSpPr/>
              <p:nvPr/>
            </p:nvSpPr>
            <p:spPr>
              <a:xfrm>
                <a:off x="9323442" y="366763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3" name="Group 112"/>
            <p:cNvGrpSpPr/>
            <p:nvPr/>
          </p:nvGrpSpPr>
          <p:grpSpPr>
            <a:xfrm>
              <a:off x="5533967" y="3521298"/>
              <a:ext cx="68577" cy="604858"/>
              <a:chOff x="9307368" y="3301659"/>
              <a:chExt cx="99386" cy="771680"/>
            </a:xfrm>
          </p:grpSpPr>
          <p:grpSp>
            <p:nvGrpSpPr>
              <p:cNvPr id="739" name="Group 742"/>
              <p:cNvGrpSpPr/>
              <p:nvPr/>
            </p:nvGrpSpPr>
            <p:grpSpPr>
              <a:xfrm>
                <a:off x="9307368" y="3301659"/>
                <a:ext cx="99386" cy="771680"/>
                <a:chOff x="7123591" y="3047302"/>
                <a:chExt cx="185374" cy="303159"/>
              </a:xfrm>
            </p:grpSpPr>
            <p:cxnSp>
              <p:nvCxnSpPr>
                <p:cNvPr id="741" name="Straight Connector 740"/>
                <p:cNvCxnSpPr/>
                <p:nvPr/>
              </p:nvCxnSpPr>
              <p:spPr>
                <a:xfrm>
                  <a:off x="7216278" y="3048281"/>
                  <a:ext cx="0" cy="30218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p:cNvCxnSpPr/>
                <p:nvPr/>
              </p:nvCxnSpPr>
              <p:spPr>
                <a:xfrm flipH="1">
                  <a:off x="7123591" y="30473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p:cNvCxnSpPr/>
                <p:nvPr/>
              </p:nvCxnSpPr>
              <p:spPr>
                <a:xfrm flipH="1">
                  <a:off x="7123591" y="3350404"/>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40" name="Oval 739"/>
              <p:cNvSpPr/>
              <p:nvPr/>
            </p:nvSpPr>
            <p:spPr>
              <a:xfrm>
                <a:off x="9323442" y="365096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4" name="Group 154"/>
            <p:cNvGrpSpPr/>
            <p:nvPr/>
          </p:nvGrpSpPr>
          <p:grpSpPr>
            <a:xfrm>
              <a:off x="5485293" y="3570072"/>
              <a:ext cx="68577" cy="571141"/>
              <a:chOff x="8978968" y="3478181"/>
              <a:chExt cx="99386" cy="728663"/>
            </a:xfrm>
          </p:grpSpPr>
          <p:grpSp>
            <p:nvGrpSpPr>
              <p:cNvPr id="734" name="Group 737"/>
              <p:cNvGrpSpPr/>
              <p:nvPr/>
            </p:nvGrpSpPr>
            <p:grpSpPr>
              <a:xfrm>
                <a:off x="8978968" y="3478181"/>
                <a:ext cx="99386" cy="728663"/>
                <a:chOff x="7123591" y="3009899"/>
                <a:chExt cx="185374" cy="356400"/>
              </a:xfrm>
            </p:grpSpPr>
            <p:cxnSp>
              <p:nvCxnSpPr>
                <p:cNvPr id="736" name="Straight Connector 735"/>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5" name="Oval 734"/>
              <p:cNvSpPr/>
              <p:nvPr/>
            </p:nvSpPr>
            <p:spPr>
              <a:xfrm>
                <a:off x="8992661" y="380078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5" name="Group 155"/>
            <p:cNvGrpSpPr/>
            <p:nvPr/>
          </p:nvGrpSpPr>
          <p:grpSpPr>
            <a:xfrm>
              <a:off x="5445133" y="3615779"/>
              <a:ext cx="68577" cy="527178"/>
              <a:chOff x="8920766" y="3536495"/>
              <a:chExt cx="99386" cy="672575"/>
            </a:xfrm>
          </p:grpSpPr>
          <p:grpSp>
            <p:nvGrpSpPr>
              <p:cNvPr id="729" name="Group 732"/>
              <p:cNvGrpSpPr/>
              <p:nvPr/>
            </p:nvGrpSpPr>
            <p:grpSpPr>
              <a:xfrm>
                <a:off x="8920766" y="3536495"/>
                <a:ext cx="99386" cy="672575"/>
                <a:chOff x="8920766" y="3536495"/>
                <a:chExt cx="99386" cy="672575"/>
              </a:xfrm>
            </p:grpSpPr>
            <p:cxnSp>
              <p:nvCxnSpPr>
                <p:cNvPr id="731" name="Straight Connector 730"/>
                <p:cNvCxnSpPr/>
                <p:nvPr/>
              </p:nvCxnSpPr>
              <p:spPr>
                <a:xfrm>
                  <a:off x="8970459" y="3536495"/>
                  <a:ext cx="0" cy="6725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p:cNvCxnSpPr/>
                <p:nvPr/>
              </p:nvCxnSpPr>
              <p:spPr>
                <a:xfrm flipH="1">
                  <a:off x="8920766" y="3536501"/>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p:cNvCxnSpPr/>
                <p:nvPr/>
              </p:nvCxnSpPr>
              <p:spPr>
                <a:xfrm flipH="1">
                  <a:off x="8920766" y="420907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0" name="Oval 729"/>
              <p:cNvSpPr/>
              <p:nvPr/>
            </p:nvSpPr>
            <p:spPr>
              <a:xfrm>
                <a:off x="8934459" y="383630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6" name="Group 156"/>
            <p:cNvGrpSpPr/>
            <p:nvPr/>
          </p:nvGrpSpPr>
          <p:grpSpPr>
            <a:xfrm>
              <a:off x="5392839" y="3662004"/>
              <a:ext cx="68577" cy="522447"/>
              <a:chOff x="8844979" y="3595468"/>
              <a:chExt cx="99386" cy="666540"/>
            </a:xfrm>
          </p:grpSpPr>
          <p:grpSp>
            <p:nvGrpSpPr>
              <p:cNvPr id="724" name="Group 727"/>
              <p:cNvGrpSpPr/>
              <p:nvPr/>
            </p:nvGrpSpPr>
            <p:grpSpPr>
              <a:xfrm>
                <a:off x="8844979" y="3595468"/>
                <a:ext cx="99386" cy="666540"/>
                <a:chOff x="7123591" y="3009899"/>
                <a:chExt cx="185374" cy="356400"/>
              </a:xfrm>
            </p:grpSpPr>
            <p:cxnSp>
              <p:nvCxnSpPr>
                <p:cNvPr id="726" name="Straight Connector 725"/>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5" name="Oval 724"/>
              <p:cNvSpPr/>
              <p:nvPr/>
            </p:nvSpPr>
            <p:spPr>
              <a:xfrm>
                <a:off x="8858672" y="388572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7" name="Group 157"/>
            <p:cNvGrpSpPr/>
            <p:nvPr/>
          </p:nvGrpSpPr>
          <p:grpSpPr>
            <a:xfrm>
              <a:off x="5342168" y="3711139"/>
              <a:ext cx="68577" cy="492254"/>
              <a:chOff x="8771543" y="3658155"/>
              <a:chExt cx="99386" cy="628019"/>
            </a:xfrm>
          </p:grpSpPr>
          <p:grpSp>
            <p:nvGrpSpPr>
              <p:cNvPr id="719" name="Group 722"/>
              <p:cNvGrpSpPr/>
              <p:nvPr/>
            </p:nvGrpSpPr>
            <p:grpSpPr>
              <a:xfrm>
                <a:off x="8771543" y="3658155"/>
                <a:ext cx="99386" cy="628019"/>
                <a:chOff x="7123591" y="3009899"/>
                <a:chExt cx="185374" cy="356400"/>
              </a:xfrm>
            </p:grpSpPr>
            <p:cxnSp>
              <p:nvCxnSpPr>
                <p:cNvPr id="721" name="Straight Connector 720"/>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0" name="Oval 719"/>
              <p:cNvSpPr/>
              <p:nvPr/>
            </p:nvSpPr>
            <p:spPr>
              <a:xfrm>
                <a:off x="8785236" y="392620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8" name="Group 158"/>
            <p:cNvGrpSpPr/>
            <p:nvPr/>
          </p:nvGrpSpPr>
          <p:grpSpPr>
            <a:xfrm>
              <a:off x="5299451" y="3752553"/>
              <a:ext cx="68577" cy="483968"/>
              <a:chOff x="8709636" y="3710991"/>
              <a:chExt cx="99386" cy="617448"/>
            </a:xfrm>
          </p:grpSpPr>
          <p:grpSp>
            <p:nvGrpSpPr>
              <p:cNvPr id="714" name="Group 717"/>
              <p:cNvGrpSpPr/>
              <p:nvPr/>
            </p:nvGrpSpPr>
            <p:grpSpPr>
              <a:xfrm>
                <a:off x="8709636" y="3710991"/>
                <a:ext cx="99386" cy="617448"/>
                <a:chOff x="7123591" y="3009899"/>
                <a:chExt cx="185374" cy="356400"/>
              </a:xfrm>
            </p:grpSpPr>
            <p:cxnSp>
              <p:nvCxnSpPr>
                <p:cNvPr id="716" name="Straight Connector 715"/>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5" name="Oval 714"/>
              <p:cNvSpPr/>
              <p:nvPr/>
            </p:nvSpPr>
            <p:spPr>
              <a:xfrm>
                <a:off x="8723329" y="397972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19" name="Group 159"/>
            <p:cNvGrpSpPr/>
            <p:nvPr/>
          </p:nvGrpSpPr>
          <p:grpSpPr>
            <a:xfrm>
              <a:off x="5253236" y="3799910"/>
              <a:ext cx="68577" cy="465071"/>
              <a:chOff x="8640277" y="3771409"/>
              <a:chExt cx="99386" cy="593339"/>
            </a:xfrm>
          </p:grpSpPr>
          <p:grpSp>
            <p:nvGrpSpPr>
              <p:cNvPr id="709" name="Group 712"/>
              <p:cNvGrpSpPr/>
              <p:nvPr/>
            </p:nvGrpSpPr>
            <p:grpSpPr>
              <a:xfrm>
                <a:off x="8640277" y="3771409"/>
                <a:ext cx="99386" cy="593339"/>
                <a:chOff x="8580096" y="3819094"/>
                <a:chExt cx="99386" cy="577291"/>
              </a:xfrm>
            </p:grpSpPr>
            <p:cxnSp>
              <p:nvCxnSpPr>
                <p:cNvPr id="711" name="Straight Connector 710"/>
                <p:cNvCxnSpPr/>
                <p:nvPr/>
              </p:nvCxnSpPr>
              <p:spPr>
                <a:xfrm>
                  <a:off x="8629789" y="3819094"/>
                  <a:ext cx="0" cy="5772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p:cNvCxnSpPr/>
                <p:nvPr/>
              </p:nvCxnSpPr>
              <p:spPr>
                <a:xfrm flipH="1">
                  <a:off x="8580096" y="3819099"/>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H="1">
                  <a:off x="8580096" y="4396385"/>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0" name="Oval 709"/>
              <p:cNvSpPr/>
              <p:nvPr/>
            </p:nvSpPr>
            <p:spPr>
              <a:xfrm>
                <a:off x="8653970" y="401782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0" name="Group 160"/>
            <p:cNvGrpSpPr/>
            <p:nvPr/>
          </p:nvGrpSpPr>
          <p:grpSpPr>
            <a:xfrm>
              <a:off x="5211590" y="3846817"/>
              <a:ext cx="68577" cy="450047"/>
              <a:chOff x="8582302" y="3831254"/>
              <a:chExt cx="99386" cy="574171"/>
            </a:xfrm>
          </p:grpSpPr>
          <p:grpSp>
            <p:nvGrpSpPr>
              <p:cNvPr id="704" name="Group 707"/>
              <p:cNvGrpSpPr/>
              <p:nvPr/>
            </p:nvGrpSpPr>
            <p:grpSpPr>
              <a:xfrm>
                <a:off x="8582302" y="3831254"/>
                <a:ext cx="99386" cy="574171"/>
                <a:chOff x="8508658" y="3878998"/>
                <a:chExt cx="99386" cy="560245"/>
              </a:xfrm>
            </p:grpSpPr>
            <p:cxnSp>
              <p:nvCxnSpPr>
                <p:cNvPr id="706" name="Straight Connector 705"/>
                <p:cNvCxnSpPr/>
                <p:nvPr/>
              </p:nvCxnSpPr>
              <p:spPr>
                <a:xfrm>
                  <a:off x="8558351" y="3878998"/>
                  <a:ext cx="0" cy="56024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8508658" y="3879003"/>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flipH="1">
                  <a:off x="8508658" y="4439243"/>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5" name="Oval 704"/>
              <p:cNvSpPr/>
              <p:nvPr/>
            </p:nvSpPr>
            <p:spPr>
              <a:xfrm>
                <a:off x="8595995" y="40706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1" name="Group 161"/>
            <p:cNvGrpSpPr/>
            <p:nvPr/>
          </p:nvGrpSpPr>
          <p:grpSpPr>
            <a:xfrm>
              <a:off x="5160969" y="3891330"/>
              <a:ext cx="68577" cy="436497"/>
              <a:chOff x="8508939" y="3888043"/>
              <a:chExt cx="99386" cy="556884"/>
            </a:xfrm>
          </p:grpSpPr>
          <p:grpSp>
            <p:nvGrpSpPr>
              <p:cNvPr id="699" name="Group 702"/>
              <p:cNvGrpSpPr/>
              <p:nvPr/>
            </p:nvGrpSpPr>
            <p:grpSpPr>
              <a:xfrm>
                <a:off x="8508939" y="3888043"/>
                <a:ext cx="99386" cy="556884"/>
                <a:chOff x="8438427" y="3932961"/>
                <a:chExt cx="99386" cy="530092"/>
              </a:xfrm>
            </p:grpSpPr>
            <p:cxnSp>
              <p:nvCxnSpPr>
                <p:cNvPr id="701" name="Straight Connector 700"/>
                <p:cNvCxnSpPr/>
                <p:nvPr/>
              </p:nvCxnSpPr>
              <p:spPr>
                <a:xfrm>
                  <a:off x="8488120" y="3932961"/>
                  <a:ext cx="0" cy="53009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flipH="1">
                  <a:off x="8438427" y="3932965"/>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H="1">
                  <a:off x="8438427" y="4463053"/>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0" name="Oval 699"/>
              <p:cNvSpPr/>
              <p:nvPr/>
            </p:nvSpPr>
            <p:spPr>
              <a:xfrm>
                <a:off x="8522632" y="41217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2" name="Group 162"/>
            <p:cNvGrpSpPr/>
            <p:nvPr/>
          </p:nvGrpSpPr>
          <p:grpSpPr>
            <a:xfrm>
              <a:off x="5116086" y="3932263"/>
              <a:ext cx="68577" cy="409512"/>
              <a:chOff x="8443892" y="3940266"/>
              <a:chExt cx="99386" cy="522456"/>
            </a:xfrm>
          </p:grpSpPr>
          <p:grpSp>
            <p:nvGrpSpPr>
              <p:cNvPr id="694" name="Group 697"/>
              <p:cNvGrpSpPr/>
              <p:nvPr/>
            </p:nvGrpSpPr>
            <p:grpSpPr>
              <a:xfrm>
                <a:off x="8443892" y="3940266"/>
                <a:ext cx="99386" cy="522456"/>
                <a:chOff x="8368384" y="3973442"/>
                <a:chExt cx="99386" cy="534850"/>
              </a:xfrm>
            </p:grpSpPr>
            <p:cxnSp>
              <p:nvCxnSpPr>
                <p:cNvPr id="696" name="Straight Connector 695"/>
                <p:cNvCxnSpPr/>
                <p:nvPr/>
              </p:nvCxnSpPr>
              <p:spPr>
                <a:xfrm>
                  <a:off x="8418077" y="3973442"/>
                  <a:ext cx="0" cy="53485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p:cNvCxnSpPr/>
                <p:nvPr/>
              </p:nvCxnSpPr>
              <p:spPr>
                <a:xfrm flipH="1">
                  <a:off x="8368384" y="3973447"/>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p:cNvCxnSpPr/>
                <p:nvPr/>
              </p:nvCxnSpPr>
              <p:spPr>
                <a:xfrm flipH="1">
                  <a:off x="8368384" y="4508292"/>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5" name="Oval 694"/>
              <p:cNvSpPr/>
              <p:nvPr/>
            </p:nvSpPr>
            <p:spPr>
              <a:xfrm>
                <a:off x="8457585" y="415960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3" name="Group 163"/>
            <p:cNvGrpSpPr/>
            <p:nvPr/>
          </p:nvGrpSpPr>
          <p:grpSpPr>
            <a:xfrm>
              <a:off x="5067038" y="3965897"/>
              <a:ext cx="68577" cy="405504"/>
              <a:chOff x="8372810" y="3983176"/>
              <a:chExt cx="99386" cy="517343"/>
            </a:xfrm>
          </p:grpSpPr>
          <p:grpSp>
            <p:nvGrpSpPr>
              <p:cNvPr id="689" name="Group 692"/>
              <p:cNvGrpSpPr/>
              <p:nvPr/>
            </p:nvGrpSpPr>
            <p:grpSpPr>
              <a:xfrm>
                <a:off x="8372810" y="3983176"/>
                <a:ext cx="99386" cy="517343"/>
                <a:chOff x="8301373" y="3997256"/>
                <a:chExt cx="99386" cy="506274"/>
              </a:xfrm>
            </p:grpSpPr>
            <p:cxnSp>
              <p:nvCxnSpPr>
                <p:cNvPr id="691" name="Straight Connector 690"/>
                <p:cNvCxnSpPr/>
                <p:nvPr/>
              </p:nvCxnSpPr>
              <p:spPr>
                <a:xfrm>
                  <a:off x="8351066" y="3997256"/>
                  <a:ext cx="0" cy="50627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p:cNvCxnSpPr/>
                <p:nvPr/>
              </p:nvCxnSpPr>
              <p:spPr>
                <a:xfrm flipH="1">
                  <a:off x="8301373" y="399726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H="1">
                  <a:off x="8301373" y="450353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0" name="Oval 689"/>
              <p:cNvSpPr/>
              <p:nvPr/>
            </p:nvSpPr>
            <p:spPr>
              <a:xfrm>
                <a:off x="8386503" y="420684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4" name="Group 164"/>
            <p:cNvGrpSpPr/>
            <p:nvPr/>
          </p:nvGrpSpPr>
          <p:grpSpPr>
            <a:xfrm>
              <a:off x="5016526" y="3982237"/>
              <a:ext cx="68577" cy="381898"/>
              <a:chOff x="8301985" y="4008785"/>
              <a:chExt cx="99386" cy="487226"/>
            </a:xfrm>
          </p:grpSpPr>
          <p:grpSp>
            <p:nvGrpSpPr>
              <p:cNvPr id="684" name="Group 687"/>
              <p:cNvGrpSpPr/>
              <p:nvPr/>
            </p:nvGrpSpPr>
            <p:grpSpPr>
              <a:xfrm>
                <a:off x="8301985" y="4008785"/>
                <a:ext cx="99386" cy="487226"/>
                <a:chOff x="8245640" y="4016304"/>
                <a:chExt cx="99386" cy="487226"/>
              </a:xfrm>
            </p:grpSpPr>
            <p:cxnSp>
              <p:nvCxnSpPr>
                <p:cNvPr id="686" name="Straight Connector 685"/>
                <p:cNvCxnSpPr/>
                <p:nvPr/>
              </p:nvCxnSpPr>
              <p:spPr>
                <a:xfrm>
                  <a:off x="8295333" y="4016304"/>
                  <a:ext cx="0" cy="48722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p:cNvCxnSpPr/>
                <p:nvPr/>
              </p:nvCxnSpPr>
              <p:spPr>
                <a:xfrm flipH="1">
                  <a:off x="8245640" y="4016308"/>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p:cNvCxnSpPr/>
                <p:nvPr/>
              </p:nvCxnSpPr>
              <p:spPr>
                <a:xfrm flipH="1">
                  <a:off x="8245640" y="450353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5" name="Oval 684"/>
              <p:cNvSpPr/>
              <p:nvPr/>
            </p:nvSpPr>
            <p:spPr>
              <a:xfrm>
                <a:off x="8315678" y="421189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5" name="Group 165"/>
            <p:cNvGrpSpPr/>
            <p:nvPr/>
          </p:nvGrpSpPr>
          <p:grpSpPr>
            <a:xfrm>
              <a:off x="4977662" y="3995336"/>
              <a:ext cx="68577" cy="374400"/>
              <a:chOff x="8243281" y="4020734"/>
              <a:chExt cx="99386" cy="477661"/>
            </a:xfrm>
          </p:grpSpPr>
          <p:grpSp>
            <p:nvGrpSpPr>
              <p:cNvPr id="679" name="Group 682"/>
              <p:cNvGrpSpPr/>
              <p:nvPr/>
            </p:nvGrpSpPr>
            <p:grpSpPr>
              <a:xfrm>
                <a:off x="8243281" y="4020734"/>
                <a:ext cx="99386" cy="477661"/>
                <a:chOff x="8165639" y="4036876"/>
                <a:chExt cx="99386" cy="461892"/>
              </a:xfrm>
            </p:grpSpPr>
            <p:cxnSp>
              <p:nvCxnSpPr>
                <p:cNvPr id="681" name="Straight Connector 680"/>
                <p:cNvCxnSpPr/>
                <p:nvPr/>
              </p:nvCxnSpPr>
              <p:spPr>
                <a:xfrm>
                  <a:off x="8215332" y="4036876"/>
                  <a:ext cx="0" cy="46189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p:nvCxnSpPr>
              <p:spPr>
                <a:xfrm flipH="1">
                  <a:off x="8165639" y="403688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H="1">
                  <a:off x="8165639" y="4498768"/>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0" name="Oval 679"/>
              <p:cNvSpPr/>
              <p:nvPr/>
            </p:nvSpPr>
            <p:spPr>
              <a:xfrm>
                <a:off x="8256974" y="422608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6" name="Group 166"/>
            <p:cNvGrpSpPr/>
            <p:nvPr/>
          </p:nvGrpSpPr>
          <p:grpSpPr>
            <a:xfrm>
              <a:off x="4925948" y="4011471"/>
              <a:ext cx="68577" cy="356199"/>
              <a:chOff x="8110535" y="4074662"/>
              <a:chExt cx="99386" cy="424105"/>
            </a:xfrm>
          </p:grpSpPr>
          <p:cxnSp>
            <p:nvCxnSpPr>
              <p:cNvPr id="676" name="Straight Connector 675"/>
              <p:cNvCxnSpPr/>
              <p:nvPr/>
            </p:nvCxnSpPr>
            <p:spPr>
              <a:xfrm>
                <a:off x="8160228" y="4074662"/>
                <a:ext cx="0" cy="42410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flipH="1">
                <a:off x="8110535" y="4074666"/>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p:cNvCxnSpPr/>
              <p:nvPr/>
            </p:nvCxnSpPr>
            <p:spPr>
              <a:xfrm flipH="1">
                <a:off x="8110535" y="4498767"/>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7" name="Oval 126"/>
            <p:cNvSpPr/>
            <p:nvPr/>
          </p:nvSpPr>
          <p:spPr>
            <a:xfrm>
              <a:off x="4935396" y="4163416"/>
              <a:ext cx="49681" cy="5643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128" name="Group 168"/>
            <p:cNvGrpSpPr/>
            <p:nvPr/>
          </p:nvGrpSpPr>
          <p:grpSpPr>
            <a:xfrm>
              <a:off x="4887721" y="4039563"/>
              <a:ext cx="68577" cy="330172"/>
              <a:chOff x="8120076" y="4077160"/>
              <a:chExt cx="99386" cy="421235"/>
            </a:xfrm>
          </p:grpSpPr>
          <p:grpSp>
            <p:nvGrpSpPr>
              <p:cNvPr id="671" name="Group 674"/>
              <p:cNvGrpSpPr/>
              <p:nvPr/>
            </p:nvGrpSpPr>
            <p:grpSpPr>
              <a:xfrm>
                <a:off x="8120076" y="4077160"/>
                <a:ext cx="99386" cy="421235"/>
                <a:chOff x="8040848" y="4093709"/>
                <a:chExt cx="99386" cy="409819"/>
              </a:xfrm>
            </p:grpSpPr>
            <p:cxnSp>
              <p:nvCxnSpPr>
                <p:cNvPr id="673" name="Straight Connector 672"/>
                <p:cNvCxnSpPr/>
                <p:nvPr/>
              </p:nvCxnSpPr>
              <p:spPr>
                <a:xfrm>
                  <a:off x="8090541" y="4093709"/>
                  <a:ext cx="0" cy="40981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H="1">
                  <a:off x="8040848" y="4093712"/>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H="1">
                  <a:off x="8040848" y="4503528"/>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2" name="Oval 671"/>
              <p:cNvSpPr/>
              <p:nvPr/>
            </p:nvSpPr>
            <p:spPr>
              <a:xfrm>
                <a:off x="8132334" y="424725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29" name="Group 169"/>
            <p:cNvGrpSpPr/>
            <p:nvPr/>
          </p:nvGrpSpPr>
          <p:grpSpPr>
            <a:xfrm>
              <a:off x="4839570" y="4056136"/>
              <a:ext cx="68577" cy="319110"/>
              <a:chOff x="8043150" y="4098304"/>
              <a:chExt cx="99386" cy="407121"/>
            </a:xfrm>
          </p:grpSpPr>
          <p:grpSp>
            <p:nvGrpSpPr>
              <p:cNvPr id="666" name="Group 669"/>
              <p:cNvGrpSpPr/>
              <p:nvPr/>
            </p:nvGrpSpPr>
            <p:grpSpPr>
              <a:xfrm>
                <a:off x="8043150" y="4098304"/>
                <a:ext cx="99386" cy="407121"/>
                <a:chOff x="7981633" y="4110694"/>
                <a:chExt cx="99386" cy="407121"/>
              </a:xfrm>
            </p:grpSpPr>
            <p:cxnSp>
              <p:nvCxnSpPr>
                <p:cNvPr id="668" name="Straight Connector 667"/>
                <p:cNvCxnSpPr/>
                <p:nvPr/>
              </p:nvCxnSpPr>
              <p:spPr>
                <a:xfrm>
                  <a:off x="8031326" y="4110694"/>
                  <a:ext cx="0" cy="4071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p:cNvCxnSpPr/>
                <p:nvPr/>
              </p:nvCxnSpPr>
              <p:spPr>
                <a:xfrm flipH="1">
                  <a:off x="7981633" y="4110697"/>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p:cNvCxnSpPr/>
                <p:nvPr/>
              </p:nvCxnSpPr>
              <p:spPr>
                <a:xfrm flipH="1">
                  <a:off x="7981633" y="4517815"/>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7" name="Oval 666"/>
              <p:cNvSpPr/>
              <p:nvPr/>
            </p:nvSpPr>
            <p:spPr>
              <a:xfrm>
                <a:off x="8056843" y="426409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0" name="Group 170"/>
            <p:cNvGrpSpPr/>
            <p:nvPr/>
          </p:nvGrpSpPr>
          <p:grpSpPr>
            <a:xfrm>
              <a:off x="4797723" y="4065313"/>
              <a:ext cx="68577" cy="315618"/>
              <a:chOff x="7982503" y="4110011"/>
              <a:chExt cx="99386" cy="402667"/>
            </a:xfrm>
          </p:grpSpPr>
          <p:grpSp>
            <p:nvGrpSpPr>
              <p:cNvPr id="661" name="Group 664"/>
              <p:cNvGrpSpPr/>
              <p:nvPr/>
            </p:nvGrpSpPr>
            <p:grpSpPr>
              <a:xfrm>
                <a:off x="7982503" y="4110011"/>
                <a:ext cx="99386" cy="402667"/>
                <a:chOff x="7912203" y="4157598"/>
                <a:chExt cx="99386" cy="360217"/>
              </a:xfrm>
            </p:grpSpPr>
            <p:cxnSp>
              <p:nvCxnSpPr>
                <p:cNvPr id="663" name="Straight Connector 662"/>
                <p:cNvCxnSpPr/>
                <p:nvPr/>
              </p:nvCxnSpPr>
              <p:spPr>
                <a:xfrm>
                  <a:off x="7961896" y="4157598"/>
                  <a:ext cx="0" cy="36021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p:cNvCxnSpPr/>
                <p:nvPr/>
              </p:nvCxnSpPr>
              <p:spPr>
                <a:xfrm flipH="1">
                  <a:off x="7912203" y="4157601"/>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p:cNvCxnSpPr/>
                <p:nvPr/>
              </p:nvCxnSpPr>
              <p:spPr>
                <a:xfrm flipH="1">
                  <a:off x="7912203" y="4517815"/>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2" name="Oval 661"/>
              <p:cNvSpPr/>
              <p:nvPr/>
            </p:nvSpPr>
            <p:spPr>
              <a:xfrm>
                <a:off x="7996196" y="427759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1" name="Group 171"/>
            <p:cNvGrpSpPr/>
            <p:nvPr/>
          </p:nvGrpSpPr>
          <p:grpSpPr>
            <a:xfrm>
              <a:off x="4747368" y="4100741"/>
              <a:ext cx="68577" cy="286086"/>
              <a:chOff x="7909525" y="4155211"/>
              <a:chExt cx="99386" cy="364989"/>
            </a:xfrm>
          </p:grpSpPr>
          <p:grpSp>
            <p:nvGrpSpPr>
              <p:cNvPr id="656" name="Group 659"/>
              <p:cNvGrpSpPr/>
              <p:nvPr/>
            </p:nvGrpSpPr>
            <p:grpSpPr>
              <a:xfrm>
                <a:off x="7909525" y="4155211"/>
                <a:ext cx="99386" cy="364989"/>
                <a:chOff x="7850227" y="4179027"/>
                <a:chExt cx="99386" cy="341173"/>
              </a:xfrm>
            </p:grpSpPr>
            <p:cxnSp>
              <p:nvCxnSpPr>
                <p:cNvPr id="658" name="Straight Connector 657"/>
                <p:cNvCxnSpPr/>
                <p:nvPr/>
              </p:nvCxnSpPr>
              <p:spPr>
                <a:xfrm>
                  <a:off x="7899920" y="4179027"/>
                  <a:ext cx="0" cy="3411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9" name="Straight Connector 658"/>
                <p:cNvCxnSpPr/>
                <p:nvPr/>
              </p:nvCxnSpPr>
              <p:spPr>
                <a:xfrm flipH="1">
                  <a:off x="7850227" y="417903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0" name="Straight Connector 659"/>
                <p:cNvCxnSpPr/>
                <p:nvPr/>
              </p:nvCxnSpPr>
              <p:spPr>
                <a:xfrm flipH="1">
                  <a:off x="7850227" y="452020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7" name="Oval 656"/>
              <p:cNvSpPr/>
              <p:nvPr/>
            </p:nvSpPr>
            <p:spPr>
              <a:xfrm>
                <a:off x="7923218" y="428780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2" name="Group 172"/>
            <p:cNvGrpSpPr/>
            <p:nvPr/>
          </p:nvGrpSpPr>
          <p:grpSpPr>
            <a:xfrm>
              <a:off x="4705211" y="4117541"/>
              <a:ext cx="68577" cy="267418"/>
              <a:chOff x="7848429" y="4176644"/>
              <a:chExt cx="99386" cy="341173"/>
            </a:xfrm>
          </p:grpSpPr>
          <p:grpSp>
            <p:nvGrpSpPr>
              <p:cNvPr id="651" name="Group 654"/>
              <p:cNvGrpSpPr/>
              <p:nvPr/>
            </p:nvGrpSpPr>
            <p:grpSpPr>
              <a:xfrm>
                <a:off x="7848429" y="4176644"/>
                <a:ext cx="99386" cy="341173"/>
                <a:chOff x="7123591" y="3009899"/>
                <a:chExt cx="185374" cy="356400"/>
              </a:xfrm>
            </p:grpSpPr>
            <p:cxnSp>
              <p:nvCxnSpPr>
                <p:cNvPr id="653" name="Straight Connector 65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2" name="Oval 651"/>
              <p:cNvSpPr/>
              <p:nvPr/>
            </p:nvSpPr>
            <p:spPr>
              <a:xfrm>
                <a:off x="7862122" y="431207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3" name="Group 173"/>
            <p:cNvGrpSpPr/>
            <p:nvPr/>
          </p:nvGrpSpPr>
          <p:grpSpPr>
            <a:xfrm>
              <a:off x="4658430" y="4128397"/>
              <a:ext cx="68577" cy="267418"/>
              <a:chOff x="7780632" y="4190494"/>
              <a:chExt cx="99386" cy="341173"/>
            </a:xfrm>
          </p:grpSpPr>
          <p:grpSp>
            <p:nvGrpSpPr>
              <p:cNvPr id="646" name="Group 649"/>
              <p:cNvGrpSpPr/>
              <p:nvPr/>
            </p:nvGrpSpPr>
            <p:grpSpPr>
              <a:xfrm>
                <a:off x="7780632" y="4190494"/>
                <a:ext cx="99386" cy="341173"/>
                <a:chOff x="7123591" y="3009899"/>
                <a:chExt cx="185374" cy="356400"/>
              </a:xfrm>
            </p:grpSpPr>
            <p:cxnSp>
              <p:nvCxnSpPr>
                <p:cNvPr id="648" name="Straight Connector 64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7" name="Oval 646"/>
              <p:cNvSpPr/>
              <p:nvPr/>
            </p:nvSpPr>
            <p:spPr>
              <a:xfrm>
                <a:off x="7794325" y="434015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4" name="Group 174"/>
            <p:cNvGrpSpPr/>
            <p:nvPr/>
          </p:nvGrpSpPr>
          <p:grpSpPr>
            <a:xfrm>
              <a:off x="4610267" y="4143513"/>
              <a:ext cx="68577" cy="269220"/>
              <a:chOff x="7710831" y="4209779"/>
              <a:chExt cx="99386" cy="343472"/>
            </a:xfrm>
          </p:grpSpPr>
          <p:grpSp>
            <p:nvGrpSpPr>
              <p:cNvPr id="641" name="Group 644"/>
              <p:cNvGrpSpPr/>
              <p:nvPr/>
            </p:nvGrpSpPr>
            <p:grpSpPr>
              <a:xfrm>
                <a:off x="7710831" y="4209779"/>
                <a:ext cx="99386" cy="343472"/>
                <a:chOff x="7123591" y="3009899"/>
                <a:chExt cx="185374" cy="356400"/>
              </a:xfrm>
            </p:grpSpPr>
            <p:cxnSp>
              <p:nvCxnSpPr>
                <p:cNvPr id="643" name="Straight Connector 64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2" name="Oval 641"/>
              <p:cNvSpPr/>
              <p:nvPr/>
            </p:nvSpPr>
            <p:spPr>
              <a:xfrm>
                <a:off x="7724524" y="434994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5" name="Group 175"/>
            <p:cNvGrpSpPr/>
            <p:nvPr/>
          </p:nvGrpSpPr>
          <p:grpSpPr>
            <a:xfrm>
              <a:off x="4563725" y="4177921"/>
              <a:ext cx="68577" cy="242935"/>
              <a:chOff x="7643380" y="4253677"/>
              <a:chExt cx="99386" cy="309937"/>
            </a:xfrm>
          </p:grpSpPr>
          <p:grpSp>
            <p:nvGrpSpPr>
              <p:cNvPr id="636" name="Group 639"/>
              <p:cNvGrpSpPr/>
              <p:nvPr/>
            </p:nvGrpSpPr>
            <p:grpSpPr>
              <a:xfrm>
                <a:off x="7643380" y="4253677"/>
                <a:ext cx="99386" cy="309937"/>
                <a:chOff x="7123591" y="3009899"/>
                <a:chExt cx="185374" cy="356400"/>
              </a:xfrm>
            </p:grpSpPr>
            <p:cxnSp>
              <p:nvCxnSpPr>
                <p:cNvPr id="638" name="Straight Connector 63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9" name="Straight Connector 63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7" name="Oval 636"/>
              <p:cNvSpPr/>
              <p:nvPr/>
            </p:nvSpPr>
            <p:spPr>
              <a:xfrm>
                <a:off x="7657073" y="436768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6" name="Group 176"/>
            <p:cNvGrpSpPr/>
            <p:nvPr/>
          </p:nvGrpSpPr>
          <p:grpSpPr>
            <a:xfrm>
              <a:off x="4513898" y="4188528"/>
              <a:ext cx="68577" cy="242935"/>
              <a:chOff x="7511056" y="4286172"/>
              <a:chExt cx="99386" cy="309937"/>
            </a:xfrm>
          </p:grpSpPr>
          <p:grpSp>
            <p:nvGrpSpPr>
              <p:cNvPr id="631" name="Group 634"/>
              <p:cNvGrpSpPr/>
              <p:nvPr/>
            </p:nvGrpSpPr>
            <p:grpSpPr>
              <a:xfrm>
                <a:off x="7511056" y="4286172"/>
                <a:ext cx="99386" cy="309937"/>
                <a:chOff x="7123591" y="3009899"/>
                <a:chExt cx="185374" cy="356400"/>
              </a:xfrm>
            </p:grpSpPr>
            <p:cxnSp>
              <p:nvCxnSpPr>
                <p:cNvPr id="633" name="Straight Connector 63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2" name="Oval 631"/>
              <p:cNvSpPr/>
              <p:nvPr/>
            </p:nvSpPr>
            <p:spPr>
              <a:xfrm>
                <a:off x="7524749" y="440368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7" name="Group 177"/>
            <p:cNvGrpSpPr/>
            <p:nvPr/>
          </p:nvGrpSpPr>
          <p:grpSpPr>
            <a:xfrm>
              <a:off x="4472420" y="4201525"/>
              <a:ext cx="68577" cy="246414"/>
              <a:chOff x="7511056" y="4283791"/>
              <a:chExt cx="99386" cy="314376"/>
            </a:xfrm>
          </p:grpSpPr>
          <p:grpSp>
            <p:nvGrpSpPr>
              <p:cNvPr id="626" name="Group 629"/>
              <p:cNvGrpSpPr/>
              <p:nvPr/>
            </p:nvGrpSpPr>
            <p:grpSpPr>
              <a:xfrm>
                <a:off x="7511056" y="4283791"/>
                <a:ext cx="99386" cy="314376"/>
                <a:chOff x="7123591" y="3009899"/>
                <a:chExt cx="185374" cy="356400"/>
              </a:xfrm>
            </p:grpSpPr>
            <p:cxnSp>
              <p:nvCxnSpPr>
                <p:cNvPr id="628" name="Straight Connector 62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7" name="Oval 626"/>
              <p:cNvSpPr/>
              <p:nvPr/>
            </p:nvSpPr>
            <p:spPr>
              <a:xfrm>
                <a:off x="7524749" y="440552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8" name="Group 178"/>
            <p:cNvGrpSpPr/>
            <p:nvPr/>
          </p:nvGrpSpPr>
          <p:grpSpPr>
            <a:xfrm>
              <a:off x="4419809" y="4224011"/>
              <a:ext cx="68577" cy="237234"/>
              <a:chOff x="7434809" y="4312479"/>
              <a:chExt cx="99386" cy="302664"/>
            </a:xfrm>
          </p:grpSpPr>
          <p:grpSp>
            <p:nvGrpSpPr>
              <p:cNvPr id="621" name="Group 624"/>
              <p:cNvGrpSpPr/>
              <p:nvPr/>
            </p:nvGrpSpPr>
            <p:grpSpPr>
              <a:xfrm>
                <a:off x="7434809" y="4312479"/>
                <a:ext cx="99386" cy="302664"/>
                <a:chOff x="7123591" y="3009899"/>
                <a:chExt cx="185374" cy="356400"/>
              </a:xfrm>
            </p:grpSpPr>
            <p:cxnSp>
              <p:nvCxnSpPr>
                <p:cNvPr id="623" name="Straight Connector 62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2" name="Oval 621"/>
              <p:cNvSpPr/>
              <p:nvPr/>
            </p:nvSpPr>
            <p:spPr>
              <a:xfrm>
                <a:off x="7450883" y="442781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39" name="Group 179"/>
            <p:cNvGrpSpPr/>
            <p:nvPr/>
          </p:nvGrpSpPr>
          <p:grpSpPr>
            <a:xfrm>
              <a:off x="4381512" y="4235210"/>
              <a:ext cx="68577" cy="261251"/>
              <a:chOff x="7379307" y="4326767"/>
              <a:chExt cx="99386" cy="333305"/>
            </a:xfrm>
          </p:grpSpPr>
          <p:grpSp>
            <p:nvGrpSpPr>
              <p:cNvPr id="616" name="Group 619"/>
              <p:cNvGrpSpPr/>
              <p:nvPr/>
            </p:nvGrpSpPr>
            <p:grpSpPr>
              <a:xfrm>
                <a:off x="7379307" y="4326767"/>
                <a:ext cx="99386" cy="333305"/>
                <a:chOff x="7379307" y="4326767"/>
                <a:chExt cx="99386" cy="352510"/>
              </a:xfrm>
            </p:grpSpPr>
            <p:cxnSp>
              <p:nvCxnSpPr>
                <p:cNvPr id="618" name="Straight Connector 617"/>
                <p:cNvCxnSpPr/>
                <p:nvPr/>
              </p:nvCxnSpPr>
              <p:spPr>
                <a:xfrm>
                  <a:off x="7429000" y="4326767"/>
                  <a:ext cx="0" cy="35251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p:cNvCxnSpPr/>
                <p:nvPr/>
              </p:nvCxnSpPr>
              <p:spPr>
                <a:xfrm flipH="1">
                  <a:off x="7379307" y="4326770"/>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flipH="1">
                  <a:off x="7379307" y="4679277"/>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7" name="Oval 616"/>
              <p:cNvSpPr/>
              <p:nvPr/>
            </p:nvSpPr>
            <p:spPr>
              <a:xfrm>
                <a:off x="7393000" y="445097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0" name="Group 180"/>
            <p:cNvGrpSpPr/>
            <p:nvPr/>
          </p:nvGrpSpPr>
          <p:grpSpPr>
            <a:xfrm>
              <a:off x="4331701" y="4235210"/>
              <a:ext cx="68577" cy="268969"/>
              <a:chOff x="7307117" y="4326767"/>
              <a:chExt cx="99386" cy="343152"/>
            </a:xfrm>
          </p:grpSpPr>
          <p:grpSp>
            <p:nvGrpSpPr>
              <p:cNvPr id="611" name="Group 614"/>
              <p:cNvGrpSpPr/>
              <p:nvPr/>
            </p:nvGrpSpPr>
            <p:grpSpPr>
              <a:xfrm>
                <a:off x="7307117" y="4326767"/>
                <a:ext cx="99386" cy="343152"/>
                <a:chOff x="7123591" y="3009899"/>
                <a:chExt cx="185374" cy="356400"/>
              </a:xfrm>
            </p:grpSpPr>
            <p:cxnSp>
              <p:nvCxnSpPr>
                <p:cNvPr id="613" name="Straight Connector 61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2" name="Oval 611"/>
              <p:cNvSpPr/>
              <p:nvPr/>
            </p:nvSpPr>
            <p:spPr>
              <a:xfrm>
                <a:off x="7320810" y="446752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1" name="Group 181"/>
            <p:cNvGrpSpPr/>
            <p:nvPr/>
          </p:nvGrpSpPr>
          <p:grpSpPr>
            <a:xfrm>
              <a:off x="4283818" y="4250047"/>
              <a:ext cx="68577" cy="255775"/>
              <a:chOff x="7237723" y="4345696"/>
              <a:chExt cx="99386" cy="326319"/>
            </a:xfrm>
          </p:grpSpPr>
          <p:grpSp>
            <p:nvGrpSpPr>
              <p:cNvPr id="606" name="Group 609"/>
              <p:cNvGrpSpPr/>
              <p:nvPr/>
            </p:nvGrpSpPr>
            <p:grpSpPr>
              <a:xfrm>
                <a:off x="7237723" y="4345696"/>
                <a:ext cx="99386" cy="326319"/>
                <a:chOff x="7123591" y="3009899"/>
                <a:chExt cx="185374" cy="356400"/>
              </a:xfrm>
            </p:grpSpPr>
            <p:cxnSp>
              <p:nvCxnSpPr>
                <p:cNvPr id="608" name="Straight Connector 60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Oval 606"/>
              <p:cNvSpPr/>
              <p:nvPr/>
            </p:nvSpPr>
            <p:spPr>
              <a:xfrm>
                <a:off x="7251416" y="446958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2" name="Group 182"/>
            <p:cNvGrpSpPr/>
            <p:nvPr/>
          </p:nvGrpSpPr>
          <p:grpSpPr>
            <a:xfrm>
              <a:off x="4244247" y="4255616"/>
              <a:ext cx="68577" cy="253938"/>
              <a:chOff x="7180375" y="4352801"/>
              <a:chExt cx="99386" cy="323975"/>
            </a:xfrm>
          </p:grpSpPr>
          <p:grpSp>
            <p:nvGrpSpPr>
              <p:cNvPr id="601" name="Group 604"/>
              <p:cNvGrpSpPr/>
              <p:nvPr/>
            </p:nvGrpSpPr>
            <p:grpSpPr>
              <a:xfrm>
                <a:off x="7180375" y="4352801"/>
                <a:ext cx="99386" cy="323975"/>
                <a:chOff x="7123591" y="3009899"/>
                <a:chExt cx="185374" cy="356400"/>
              </a:xfrm>
            </p:grpSpPr>
            <p:cxnSp>
              <p:nvCxnSpPr>
                <p:cNvPr id="603" name="Straight Connector 60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2" name="Oval 601"/>
              <p:cNvSpPr/>
              <p:nvPr/>
            </p:nvSpPr>
            <p:spPr>
              <a:xfrm>
                <a:off x="7194068" y="447458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3" name="Group 183"/>
            <p:cNvGrpSpPr/>
            <p:nvPr/>
          </p:nvGrpSpPr>
          <p:grpSpPr>
            <a:xfrm>
              <a:off x="4193149" y="4261247"/>
              <a:ext cx="68577" cy="240844"/>
              <a:chOff x="7106320" y="4359984"/>
              <a:chExt cx="99386" cy="307270"/>
            </a:xfrm>
          </p:grpSpPr>
          <p:grpSp>
            <p:nvGrpSpPr>
              <p:cNvPr id="596" name="Group 599"/>
              <p:cNvGrpSpPr/>
              <p:nvPr/>
            </p:nvGrpSpPr>
            <p:grpSpPr>
              <a:xfrm>
                <a:off x="7106320" y="4359984"/>
                <a:ext cx="99386" cy="307270"/>
                <a:chOff x="7123591" y="3009899"/>
                <a:chExt cx="185374" cy="356400"/>
              </a:xfrm>
            </p:grpSpPr>
            <p:cxnSp>
              <p:nvCxnSpPr>
                <p:cNvPr id="598" name="Straight Connector 59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7" name="Oval 596"/>
              <p:cNvSpPr/>
              <p:nvPr/>
            </p:nvSpPr>
            <p:spPr>
              <a:xfrm>
                <a:off x="7120013" y="448398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4" name="Group 184"/>
            <p:cNvGrpSpPr/>
            <p:nvPr/>
          </p:nvGrpSpPr>
          <p:grpSpPr>
            <a:xfrm>
              <a:off x="4150240" y="4261244"/>
              <a:ext cx="68577" cy="240844"/>
              <a:chOff x="7044134" y="4359981"/>
              <a:chExt cx="99386" cy="307270"/>
            </a:xfrm>
          </p:grpSpPr>
          <p:grpSp>
            <p:nvGrpSpPr>
              <p:cNvPr id="591" name="Group 594"/>
              <p:cNvGrpSpPr/>
              <p:nvPr/>
            </p:nvGrpSpPr>
            <p:grpSpPr>
              <a:xfrm>
                <a:off x="7044134" y="4359981"/>
                <a:ext cx="99386" cy="307270"/>
                <a:chOff x="7123591" y="3009899"/>
                <a:chExt cx="185374" cy="356400"/>
              </a:xfrm>
            </p:grpSpPr>
            <p:cxnSp>
              <p:nvCxnSpPr>
                <p:cNvPr id="593" name="Straight Connector 59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2" name="Oval 591"/>
              <p:cNvSpPr/>
              <p:nvPr/>
            </p:nvSpPr>
            <p:spPr>
              <a:xfrm>
                <a:off x="7057827" y="448944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5" name="Group 185"/>
            <p:cNvGrpSpPr/>
            <p:nvPr/>
          </p:nvGrpSpPr>
          <p:grpSpPr>
            <a:xfrm>
              <a:off x="4097916" y="4266441"/>
              <a:ext cx="68577" cy="240844"/>
              <a:chOff x="6968303" y="4366611"/>
              <a:chExt cx="99386" cy="307270"/>
            </a:xfrm>
          </p:grpSpPr>
          <p:grpSp>
            <p:nvGrpSpPr>
              <p:cNvPr id="586" name="Group 589"/>
              <p:cNvGrpSpPr/>
              <p:nvPr/>
            </p:nvGrpSpPr>
            <p:grpSpPr>
              <a:xfrm>
                <a:off x="6968303" y="4366611"/>
                <a:ext cx="99386" cy="307270"/>
                <a:chOff x="7123591" y="3009899"/>
                <a:chExt cx="185374" cy="356400"/>
              </a:xfrm>
            </p:grpSpPr>
            <p:cxnSp>
              <p:nvCxnSpPr>
                <p:cNvPr id="588" name="Straight Connector 58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7" name="Oval 586"/>
              <p:cNvSpPr/>
              <p:nvPr/>
            </p:nvSpPr>
            <p:spPr>
              <a:xfrm>
                <a:off x="6981996" y="449601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6" name="Group 186"/>
            <p:cNvGrpSpPr/>
            <p:nvPr/>
          </p:nvGrpSpPr>
          <p:grpSpPr>
            <a:xfrm>
              <a:off x="4056663" y="4278042"/>
              <a:ext cx="68577" cy="240844"/>
              <a:chOff x="6908517" y="4381412"/>
              <a:chExt cx="99386" cy="307270"/>
            </a:xfrm>
          </p:grpSpPr>
          <p:grpSp>
            <p:nvGrpSpPr>
              <p:cNvPr id="581" name="Group 584"/>
              <p:cNvGrpSpPr/>
              <p:nvPr/>
            </p:nvGrpSpPr>
            <p:grpSpPr>
              <a:xfrm>
                <a:off x="6908517" y="4381412"/>
                <a:ext cx="99386" cy="307270"/>
                <a:chOff x="7123591" y="3009899"/>
                <a:chExt cx="185374" cy="356400"/>
              </a:xfrm>
            </p:grpSpPr>
            <p:cxnSp>
              <p:nvCxnSpPr>
                <p:cNvPr id="583" name="Straight Connector 58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2" name="Oval 581"/>
              <p:cNvSpPr/>
              <p:nvPr/>
            </p:nvSpPr>
            <p:spPr>
              <a:xfrm>
                <a:off x="6922210" y="449601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7" name="Group 187"/>
            <p:cNvGrpSpPr/>
            <p:nvPr/>
          </p:nvGrpSpPr>
          <p:grpSpPr>
            <a:xfrm>
              <a:off x="4008751" y="4278042"/>
              <a:ext cx="68577" cy="240844"/>
              <a:chOff x="6839080" y="4381412"/>
              <a:chExt cx="99386" cy="307270"/>
            </a:xfrm>
          </p:grpSpPr>
          <p:grpSp>
            <p:nvGrpSpPr>
              <p:cNvPr id="576" name="Group 579"/>
              <p:cNvGrpSpPr/>
              <p:nvPr/>
            </p:nvGrpSpPr>
            <p:grpSpPr>
              <a:xfrm>
                <a:off x="6839080" y="4381412"/>
                <a:ext cx="99386" cy="307270"/>
                <a:chOff x="7123591" y="3009899"/>
                <a:chExt cx="185374" cy="356400"/>
              </a:xfrm>
            </p:grpSpPr>
            <p:cxnSp>
              <p:nvCxnSpPr>
                <p:cNvPr id="578" name="Straight Connector 57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7" name="Oval 576"/>
              <p:cNvSpPr/>
              <p:nvPr/>
            </p:nvSpPr>
            <p:spPr>
              <a:xfrm>
                <a:off x="6852773" y="450297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8" name="Group 188"/>
            <p:cNvGrpSpPr/>
            <p:nvPr/>
          </p:nvGrpSpPr>
          <p:grpSpPr>
            <a:xfrm>
              <a:off x="3957645" y="4281594"/>
              <a:ext cx="68577" cy="240844"/>
              <a:chOff x="6755491" y="4385943"/>
              <a:chExt cx="99386" cy="307270"/>
            </a:xfrm>
          </p:grpSpPr>
          <p:grpSp>
            <p:nvGrpSpPr>
              <p:cNvPr id="571" name="Group 574"/>
              <p:cNvGrpSpPr/>
              <p:nvPr/>
            </p:nvGrpSpPr>
            <p:grpSpPr>
              <a:xfrm>
                <a:off x="6755491" y="4385943"/>
                <a:ext cx="99386" cy="307270"/>
                <a:chOff x="7123591" y="3009899"/>
                <a:chExt cx="185374" cy="356400"/>
              </a:xfrm>
            </p:grpSpPr>
            <p:cxnSp>
              <p:nvCxnSpPr>
                <p:cNvPr id="573" name="Straight Connector 57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2" name="Oval 571"/>
              <p:cNvSpPr/>
              <p:nvPr/>
            </p:nvSpPr>
            <p:spPr>
              <a:xfrm>
                <a:off x="6769184" y="45007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49" name="Group 189"/>
            <p:cNvGrpSpPr/>
            <p:nvPr/>
          </p:nvGrpSpPr>
          <p:grpSpPr>
            <a:xfrm>
              <a:off x="3916903" y="4278041"/>
              <a:ext cx="68577" cy="250177"/>
              <a:chOff x="6705969" y="4381411"/>
              <a:chExt cx="99386" cy="319177"/>
            </a:xfrm>
          </p:grpSpPr>
          <p:grpSp>
            <p:nvGrpSpPr>
              <p:cNvPr id="566" name="Group 569"/>
              <p:cNvGrpSpPr/>
              <p:nvPr/>
            </p:nvGrpSpPr>
            <p:grpSpPr>
              <a:xfrm>
                <a:off x="6705969" y="4381411"/>
                <a:ext cx="99386" cy="319177"/>
                <a:chOff x="7123591" y="3009899"/>
                <a:chExt cx="185374" cy="356400"/>
              </a:xfrm>
            </p:grpSpPr>
            <p:cxnSp>
              <p:nvCxnSpPr>
                <p:cNvPr id="568" name="Straight Connector 56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7" name="Oval 566"/>
              <p:cNvSpPr/>
              <p:nvPr/>
            </p:nvSpPr>
            <p:spPr>
              <a:xfrm>
                <a:off x="6719662" y="45007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0" name="Group 190"/>
            <p:cNvGrpSpPr/>
            <p:nvPr/>
          </p:nvGrpSpPr>
          <p:grpSpPr>
            <a:xfrm>
              <a:off x="3867813" y="4278041"/>
              <a:ext cx="68577" cy="253637"/>
              <a:chOff x="6634825" y="4381411"/>
              <a:chExt cx="99386" cy="323591"/>
            </a:xfrm>
          </p:grpSpPr>
          <p:grpSp>
            <p:nvGrpSpPr>
              <p:cNvPr id="561" name="Group 564"/>
              <p:cNvGrpSpPr/>
              <p:nvPr/>
            </p:nvGrpSpPr>
            <p:grpSpPr>
              <a:xfrm>
                <a:off x="6634825" y="4381411"/>
                <a:ext cx="99386" cy="323591"/>
                <a:chOff x="6583375" y="4381411"/>
                <a:chExt cx="99386" cy="331084"/>
              </a:xfrm>
            </p:grpSpPr>
            <p:cxnSp>
              <p:nvCxnSpPr>
                <p:cNvPr id="563" name="Straight Connector 562"/>
                <p:cNvCxnSpPr/>
                <p:nvPr/>
              </p:nvCxnSpPr>
              <p:spPr>
                <a:xfrm>
                  <a:off x="6633068" y="4381411"/>
                  <a:ext cx="0" cy="33108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p:cNvCxnSpPr/>
                <p:nvPr/>
              </p:nvCxnSpPr>
              <p:spPr>
                <a:xfrm flipH="1">
                  <a:off x="6583375" y="4381414"/>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flipH="1">
                  <a:off x="6583375" y="4712495"/>
                  <a:ext cx="993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2" name="Oval 561"/>
              <p:cNvSpPr/>
              <p:nvPr/>
            </p:nvSpPr>
            <p:spPr>
              <a:xfrm>
                <a:off x="6648518" y="4505538"/>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1" name="Group 191"/>
            <p:cNvGrpSpPr/>
            <p:nvPr/>
          </p:nvGrpSpPr>
          <p:grpSpPr>
            <a:xfrm>
              <a:off x="3826581" y="4275913"/>
              <a:ext cx="68577" cy="264122"/>
              <a:chOff x="6575069" y="4378695"/>
              <a:chExt cx="99386" cy="336968"/>
            </a:xfrm>
          </p:grpSpPr>
          <p:grpSp>
            <p:nvGrpSpPr>
              <p:cNvPr id="556" name="Group 559"/>
              <p:cNvGrpSpPr/>
              <p:nvPr/>
            </p:nvGrpSpPr>
            <p:grpSpPr>
              <a:xfrm>
                <a:off x="6575069" y="4378695"/>
                <a:ext cx="99386" cy="336968"/>
                <a:chOff x="7123591" y="3009899"/>
                <a:chExt cx="185374" cy="356400"/>
              </a:xfrm>
            </p:grpSpPr>
            <p:cxnSp>
              <p:nvCxnSpPr>
                <p:cNvPr id="558" name="Straight Connector 55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57" name="Oval 556"/>
              <p:cNvSpPr/>
              <p:nvPr/>
            </p:nvSpPr>
            <p:spPr>
              <a:xfrm>
                <a:off x="6589043" y="4505539"/>
                <a:ext cx="71438" cy="714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2" name="Group 192"/>
            <p:cNvGrpSpPr/>
            <p:nvPr/>
          </p:nvGrpSpPr>
          <p:grpSpPr>
            <a:xfrm>
              <a:off x="3781074" y="4266706"/>
              <a:ext cx="68577" cy="270845"/>
              <a:chOff x="6509118" y="4366949"/>
              <a:chExt cx="99386" cy="345545"/>
            </a:xfrm>
          </p:grpSpPr>
          <p:grpSp>
            <p:nvGrpSpPr>
              <p:cNvPr id="551" name="Group 554"/>
              <p:cNvGrpSpPr/>
              <p:nvPr/>
            </p:nvGrpSpPr>
            <p:grpSpPr>
              <a:xfrm>
                <a:off x="6509118" y="4366949"/>
                <a:ext cx="99386" cy="345545"/>
                <a:chOff x="7123591" y="3009899"/>
                <a:chExt cx="185374" cy="356400"/>
              </a:xfrm>
            </p:grpSpPr>
            <p:cxnSp>
              <p:nvCxnSpPr>
                <p:cNvPr id="553" name="Straight Connector 55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52" name="Oval 551"/>
              <p:cNvSpPr/>
              <p:nvPr/>
            </p:nvSpPr>
            <p:spPr>
              <a:xfrm>
                <a:off x="6522811" y="450553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3" name="Group 193"/>
            <p:cNvGrpSpPr/>
            <p:nvPr/>
          </p:nvGrpSpPr>
          <p:grpSpPr>
            <a:xfrm>
              <a:off x="3740226" y="4261244"/>
              <a:ext cx="68577" cy="276307"/>
              <a:chOff x="6449918" y="4359981"/>
              <a:chExt cx="99386" cy="352513"/>
            </a:xfrm>
          </p:grpSpPr>
          <p:grpSp>
            <p:nvGrpSpPr>
              <p:cNvPr id="546" name="Group 549"/>
              <p:cNvGrpSpPr/>
              <p:nvPr/>
            </p:nvGrpSpPr>
            <p:grpSpPr>
              <a:xfrm>
                <a:off x="6449918" y="4359981"/>
                <a:ext cx="99386" cy="352513"/>
                <a:chOff x="7123591" y="3009899"/>
                <a:chExt cx="185374" cy="356400"/>
              </a:xfrm>
            </p:grpSpPr>
            <p:cxnSp>
              <p:nvCxnSpPr>
                <p:cNvPr id="548" name="Straight Connector 54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47" name="Oval 546"/>
              <p:cNvSpPr/>
              <p:nvPr/>
            </p:nvSpPr>
            <p:spPr>
              <a:xfrm>
                <a:off x="6463611" y="45007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4" name="Group 194"/>
            <p:cNvGrpSpPr/>
            <p:nvPr/>
          </p:nvGrpSpPr>
          <p:grpSpPr>
            <a:xfrm>
              <a:off x="3689127" y="4264981"/>
              <a:ext cx="68577" cy="272570"/>
              <a:chOff x="6375863" y="4364748"/>
              <a:chExt cx="99386" cy="347746"/>
            </a:xfrm>
          </p:grpSpPr>
          <p:grpSp>
            <p:nvGrpSpPr>
              <p:cNvPr id="541" name="Group 544"/>
              <p:cNvGrpSpPr/>
              <p:nvPr/>
            </p:nvGrpSpPr>
            <p:grpSpPr>
              <a:xfrm>
                <a:off x="6375863" y="4364748"/>
                <a:ext cx="99386" cy="347746"/>
                <a:chOff x="7123591" y="3009899"/>
                <a:chExt cx="185374" cy="356400"/>
              </a:xfrm>
            </p:grpSpPr>
            <p:cxnSp>
              <p:nvCxnSpPr>
                <p:cNvPr id="543" name="Straight Connector 54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42" name="Oval 541"/>
              <p:cNvSpPr/>
              <p:nvPr/>
            </p:nvSpPr>
            <p:spPr>
              <a:xfrm>
                <a:off x="6389556" y="4503958"/>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5" name="Group 195"/>
            <p:cNvGrpSpPr/>
            <p:nvPr/>
          </p:nvGrpSpPr>
          <p:grpSpPr>
            <a:xfrm>
              <a:off x="3647874" y="4251913"/>
              <a:ext cx="68577" cy="279766"/>
              <a:chOff x="6316077" y="4348076"/>
              <a:chExt cx="99386" cy="356926"/>
            </a:xfrm>
          </p:grpSpPr>
          <p:grpSp>
            <p:nvGrpSpPr>
              <p:cNvPr id="536" name="Group 539"/>
              <p:cNvGrpSpPr/>
              <p:nvPr/>
            </p:nvGrpSpPr>
            <p:grpSpPr>
              <a:xfrm>
                <a:off x="6316077" y="4348076"/>
                <a:ext cx="99386" cy="356926"/>
                <a:chOff x="7123591" y="3009899"/>
                <a:chExt cx="185374" cy="356400"/>
              </a:xfrm>
            </p:grpSpPr>
            <p:cxnSp>
              <p:nvCxnSpPr>
                <p:cNvPr id="538" name="Straight Connector 53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7" name="Oval 536"/>
              <p:cNvSpPr/>
              <p:nvPr/>
            </p:nvSpPr>
            <p:spPr>
              <a:xfrm>
                <a:off x="6329770" y="450098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6" name="Group 196"/>
            <p:cNvGrpSpPr/>
            <p:nvPr/>
          </p:nvGrpSpPr>
          <p:grpSpPr>
            <a:xfrm>
              <a:off x="3596775" y="4246313"/>
              <a:ext cx="68577" cy="270510"/>
              <a:chOff x="6242022" y="4340932"/>
              <a:chExt cx="99386" cy="345118"/>
            </a:xfrm>
          </p:grpSpPr>
          <p:grpSp>
            <p:nvGrpSpPr>
              <p:cNvPr id="531" name="Group 534"/>
              <p:cNvGrpSpPr/>
              <p:nvPr/>
            </p:nvGrpSpPr>
            <p:grpSpPr>
              <a:xfrm>
                <a:off x="6242022" y="4340932"/>
                <a:ext cx="99386" cy="345118"/>
                <a:chOff x="7123591" y="3009899"/>
                <a:chExt cx="185374" cy="356400"/>
              </a:xfrm>
            </p:grpSpPr>
            <p:cxnSp>
              <p:nvCxnSpPr>
                <p:cNvPr id="533" name="Straight Connector 53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2" name="Oval 531"/>
              <p:cNvSpPr/>
              <p:nvPr/>
            </p:nvSpPr>
            <p:spPr>
              <a:xfrm>
                <a:off x="6255715" y="448807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7" name="Group 197"/>
            <p:cNvGrpSpPr/>
            <p:nvPr/>
          </p:nvGrpSpPr>
          <p:grpSpPr>
            <a:xfrm>
              <a:off x="3504663" y="4233198"/>
              <a:ext cx="68577" cy="252268"/>
              <a:chOff x="6110909" y="4324200"/>
              <a:chExt cx="99386" cy="321844"/>
            </a:xfrm>
          </p:grpSpPr>
          <p:grpSp>
            <p:nvGrpSpPr>
              <p:cNvPr id="526" name="Group 529"/>
              <p:cNvGrpSpPr/>
              <p:nvPr/>
            </p:nvGrpSpPr>
            <p:grpSpPr>
              <a:xfrm>
                <a:off x="6110909" y="4324200"/>
                <a:ext cx="99386" cy="321844"/>
                <a:chOff x="7123591" y="3009899"/>
                <a:chExt cx="185374" cy="356400"/>
              </a:xfrm>
            </p:grpSpPr>
            <p:cxnSp>
              <p:nvCxnSpPr>
                <p:cNvPr id="528" name="Straight Connector 52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7" name="Oval 526"/>
              <p:cNvSpPr/>
              <p:nvPr/>
            </p:nvSpPr>
            <p:spPr>
              <a:xfrm>
                <a:off x="6124602" y="445438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8" name="Group 198"/>
            <p:cNvGrpSpPr/>
            <p:nvPr/>
          </p:nvGrpSpPr>
          <p:grpSpPr>
            <a:xfrm>
              <a:off x="3454463" y="4225437"/>
              <a:ext cx="68577" cy="244163"/>
              <a:chOff x="6035775" y="4314298"/>
              <a:chExt cx="99386" cy="311504"/>
            </a:xfrm>
          </p:grpSpPr>
          <p:grpSp>
            <p:nvGrpSpPr>
              <p:cNvPr id="521" name="Group 524"/>
              <p:cNvGrpSpPr/>
              <p:nvPr/>
            </p:nvGrpSpPr>
            <p:grpSpPr>
              <a:xfrm>
                <a:off x="6035775" y="4314298"/>
                <a:ext cx="99386" cy="311504"/>
                <a:chOff x="7123591" y="3009899"/>
                <a:chExt cx="185374" cy="356400"/>
              </a:xfrm>
            </p:grpSpPr>
            <p:cxnSp>
              <p:nvCxnSpPr>
                <p:cNvPr id="523" name="Straight Connector 52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2" name="Oval 521"/>
              <p:cNvSpPr/>
              <p:nvPr/>
            </p:nvSpPr>
            <p:spPr>
              <a:xfrm>
                <a:off x="6049468" y="444669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59" name="Group 199"/>
            <p:cNvGrpSpPr/>
            <p:nvPr/>
          </p:nvGrpSpPr>
          <p:grpSpPr>
            <a:xfrm>
              <a:off x="3410317" y="4218214"/>
              <a:ext cx="68577" cy="240586"/>
              <a:chOff x="5971796" y="4305083"/>
              <a:chExt cx="99386" cy="306940"/>
            </a:xfrm>
          </p:grpSpPr>
          <p:grpSp>
            <p:nvGrpSpPr>
              <p:cNvPr id="516" name="Group 519"/>
              <p:cNvGrpSpPr/>
              <p:nvPr/>
            </p:nvGrpSpPr>
            <p:grpSpPr>
              <a:xfrm>
                <a:off x="5971796" y="4305083"/>
                <a:ext cx="99386" cy="306940"/>
                <a:chOff x="7123591" y="3009899"/>
                <a:chExt cx="185374" cy="356400"/>
              </a:xfrm>
            </p:grpSpPr>
            <p:cxnSp>
              <p:nvCxnSpPr>
                <p:cNvPr id="518" name="Straight Connector 51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7" name="Oval 516"/>
              <p:cNvSpPr/>
              <p:nvPr/>
            </p:nvSpPr>
            <p:spPr>
              <a:xfrm>
                <a:off x="5985489" y="442780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0" name="Group 200"/>
            <p:cNvGrpSpPr/>
            <p:nvPr/>
          </p:nvGrpSpPr>
          <p:grpSpPr>
            <a:xfrm>
              <a:off x="3362885" y="4201525"/>
              <a:ext cx="68577" cy="252268"/>
              <a:chOff x="5903055" y="4283791"/>
              <a:chExt cx="99386" cy="321844"/>
            </a:xfrm>
          </p:grpSpPr>
          <p:grpSp>
            <p:nvGrpSpPr>
              <p:cNvPr id="511" name="Group 514"/>
              <p:cNvGrpSpPr/>
              <p:nvPr/>
            </p:nvGrpSpPr>
            <p:grpSpPr>
              <a:xfrm>
                <a:off x="5903055" y="4283791"/>
                <a:ext cx="99386" cy="321844"/>
                <a:chOff x="7123591" y="3009899"/>
                <a:chExt cx="185374" cy="356400"/>
              </a:xfrm>
            </p:grpSpPr>
            <p:cxnSp>
              <p:nvCxnSpPr>
                <p:cNvPr id="513" name="Straight Connector 51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2" name="Oval 511"/>
              <p:cNvSpPr/>
              <p:nvPr/>
            </p:nvSpPr>
            <p:spPr>
              <a:xfrm>
                <a:off x="5916748" y="440991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1" name="Group 201"/>
            <p:cNvGrpSpPr/>
            <p:nvPr/>
          </p:nvGrpSpPr>
          <p:grpSpPr>
            <a:xfrm>
              <a:off x="3325311" y="4184897"/>
              <a:ext cx="68577" cy="262916"/>
              <a:chOff x="5853362" y="4262577"/>
              <a:chExt cx="99386" cy="335429"/>
            </a:xfrm>
          </p:grpSpPr>
          <p:grpSp>
            <p:nvGrpSpPr>
              <p:cNvPr id="506" name="Group 509"/>
              <p:cNvGrpSpPr/>
              <p:nvPr/>
            </p:nvGrpSpPr>
            <p:grpSpPr>
              <a:xfrm>
                <a:off x="5853362" y="4262577"/>
                <a:ext cx="99386" cy="335429"/>
                <a:chOff x="7123591" y="3009899"/>
                <a:chExt cx="185374" cy="356400"/>
              </a:xfrm>
            </p:grpSpPr>
            <p:cxnSp>
              <p:nvCxnSpPr>
                <p:cNvPr id="508" name="Straight Connector 50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7" name="Oval 506"/>
              <p:cNvSpPr/>
              <p:nvPr/>
            </p:nvSpPr>
            <p:spPr>
              <a:xfrm>
                <a:off x="5867055" y="439920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2" name="Group 202"/>
            <p:cNvGrpSpPr/>
            <p:nvPr/>
          </p:nvGrpSpPr>
          <p:grpSpPr>
            <a:xfrm>
              <a:off x="3274084" y="4175493"/>
              <a:ext cx="68577" cy="252268"/>
              <a:chOff x="5767216" y="4250579"/>
              <a:chExt cx="99386" cy="321844"/>
            </a:xfrm>
          </p:grpSpPr>
          <p:grpSp>
            <p:nvGrpSpPr>
              <p:cNvPr id="501" name="Group 504"/>
              <p:cNvGrpSpPr/>
              <p:nvPr/>
            </p:nvGrpSpPr>
            <p:grpSpPr>
              <a:xfrm>
                <a:off x="5767216" y="4250579"/>
                <a:ext cx="99386" cy="321844"/>
                <a:chOff x="7123591" y="3009899"/>
                <a:chExt cx="185374" cy="356400"/>
              </a:xfrm>
            </p:grpSpPr>
            <p:cxnSp>
              <p:nvCxnSpPr>
                <p:cNvPr id="503" name="Straight Connector 50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2" name="Oval 501"/>
              <p:cNvSpPr/>
              <p:nvPr/>
            </p:nvSpPr>
            <p:spPr>
              <a:xfrm>
                <a:off x="5780909" y="437469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3" name="Group 203"/>
            <p:cNvGrpSpPr/>
            <p:nvPr/>
          </p:nvGrpSpPr>
          <p:grpSpPr>
            <a:xfrm>
              <a:off x="3225431" y="4164444"/>
              <a:ext cx="68577" cy="252268"/>
              <a:chOff x="5696706" y="4236483"/>
              <a:chExt cx="99386" cy="321844"/>
            </a:xfrm>
          </p:grpSpPr>
          <p:grpSp>
            <p:nvGrpSpPr>
              <p:cNvPr id="496" name="Group 499"/>
              <p:cNvGrpSpPr/>
              <p:nvPr/>
            </p:nvGrpSpPr>
            <p:grpSpPr>
              <a:xfrm>
                <a:off x="5696706" y="4236483"/>
                <a:ext cx="99386" cy="321844"/>
                <a:chOff x="7123591" y="3009899"/>
                <a:chExt cx="185374" cy="356400"/>
              </a:xfrm>
            </p:grpSpPr>
            <p:cxnSp>
              <p:nvCxnSpPr>
                <p:cNvPr id="498" name="Straight Connector 49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7" name="Oval 496"/>
              <p:cNvSpPr/>
              <p:nvPr/>
            </p:nvSpPr>
            <p:spPr>
              <a:xfrm>
                <a:off x="5710399" y="435354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4" name="Group 204"/>
            <p:cNvGrpSpPr/>
            <p:nvPr/>
          </p:nvGrpSpPr>
          <p:grpSpPr>
            <a:xfrm>
              <a:off x="3181285" y="4144145"/>
              <a:ext cx="68577" cy="255252"/>
              <a:chOff x="7123591" y="3009899"/>
              <a:chExt cx="185374" cy="356400"/>
            </a:xfrm>
          </p:grpSpPr>
          <p:cxnSp>
            <p:nvCxnSpPr>
              <p:cNvPr id="493" name="Straight Connector 492"/>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Oval 164"/>
            <p:cNvSpPr/>
            <p:nvPr/>
          </p:nvSpPr>
          <p:spPr>
            <a:xfrm>
              <a:off x="3190733" y="4243868"/>
              <a:ext cx="49681" cy="5643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166" name="Group 206"/>
            <p:cNvGrpSpPr/>
            <p:nvPr/>
          </p:nvGrpSpPr>
          <p:grpSpPr>
            <a:xfrm>
              <a:off x="3133074" y="4108263"/>
              <a:ext cx="68577" cy="284213"/>
              <a:chOff x="5570000" y="4164807"/>
              <a:chExt cx="99386" cy="362600"/>
            </a:xfrm>
          </p:grpSpPr>
          <p:grpSp>
            <p:nvGrpSpPr>
              <p:cNvPr id="488" name="Group 491"/>
              <p:cNvGrpSpPr/>
              <p:nvPr/>
            </p:nvGrpSpPr>
            <p:grpSpPr>
              <a:xfrm>
                <a:off x="5570000" y="4164807"/>
                <a:ext cx="99386" cy="362600"/>
                <a:chOff x="7123591" y="3009899"/>
                <a:chExt cx="185374" cy="356400"/>
              </a:xfrm>
            </p:grpSpPr>
            <p:cxnSp>
              <p:nvCxnSpPr>
                <p:cNvPr id="490" name="Straight Connector 48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2" name="Straight Connector 49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9" name="Oval 488"/>
              <p:cNvSpPr/>
              <p:nvPr/>
            </p:nvSpPr>
            <p:spPr>
              <a:xfrm>
                <a:off x="5581563" y="431536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7" name="Group 207"/>
            <p:cNvGrpSpPr/>
            <p:nvPr/>
          </p:nvGrpSpPr>
          <p:grpSpPr>
            <a:xfrm>
              <a:off x="3091657" y="4095118"/>
              <a:ext cx="68577" cy="287467"/>
              <a:chOff x="5509976" y="4148037"/>
              <a:chExt cx="99386" cy="366751"/>
            </a:xfrm>
          </p:grpSpPr>
          <p:grpSp>
            <p:nvGrpSpPr>
              <p:cNvPr id="483" name="Group 486"/>
              <p:cNvGrpSpPr/>
              <p:nvPr/>
            </p:nvGrpSpPr>
            <p:grpSpPr>
              <a:xfrm>
                <a:off x="5509976" y="4148037"/>
                <a:ext cx="99386" cy="366751"/>
                <a:chOff x="7123591" y="3009899"/>
                <a:chExt cx="185374" cy="356400"/>
              </a:xfrm>
            </p:grpSpPr>
            <p:cxnSp>
              <p:nvCxnSpPr>
                <p:cNvPr id="485" name="Straight Connector 48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4" name="Oval 483"/>
              <p:cNvSpPr/>
              <p:nvPr/>
            </p:nvSpPr>
            <p:spPr>
              <a:xfrm>
                <a:off x="5523669" y="429541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8" name="Group 208"/>
            <p:cNvGrpSpPr/>
            <p:nvPr/>
          </p:nvGrpSpPr>
          <p:grpSpPr>
            <a:xfrm>
              <a:off x="3040625" y="4063421"/>
              <a:ext cx="68577" cy="300713"/>
              <a:chOff x="5436018" y="4107598"/>
              <a:chExt cx="99386" cy="383651"/>
            </a:xfrm>
          </p:grpSpPr>
          <p:grpSp>
            <p:nvGrpSpPr>
              <p:cNvPr id="478" name="Group 481"/>
              <p:cNvGrpSpPr/>
              <p:nvPr/>
            </p:nvGrpSpPr>
            <p:grpSpPr>
              <a:xfrm>
                <a:off x="5436018" y="4107598"/>
                <a:ext cx="99386" cy="383651"/>
                <a:chOff x="7123591" y="3009899"/>
                <a:chExt cx="185374" cy="356400"/>
              </a:xfrm>
            </p:grpSpPr>
            <p:cxnSp>
              <p:nvCxnSpPr>
                <p:cNvPr id="480" name="Straight Connector 47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5449711" y="4276508"/>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69" name="Group 209"/>
            <p:cNvGrpSpPr/>
            <p:nvPr/>
          </p:nvGrpSpPr>
          <p:grpSpPr>
            <a:xfrm>
              <a:off x="3001200" y="4053923"/>
              <a:ext cx="68577" cy="304515"/>
              <a:chOff x="5378880" y="4095480"/>
              <a:chExt cx="99386" cy="388501"/>
            </a:xfrm>
          </p:grpSpPr>
          <p:grpSp>
            <p:nvGrpSpPr>
              <p:cNvPr id="473" name="Group 476"/>
              <p:cNvGrpSpPr/>
              <p:nvPr/>
            </p:nvGrpSpPr>
            <p:grpSpPr>
              <a:xfrm>
                <a:off x="5378880" y="4095480"/>
                <a:ext cx="99386" cy="388501"/>
                <a:chOff x="7123591" y="3009899"/>
                <a:chExt cx="185374" cy="356400"/>
              </a:xfrm>
            </p:grpSpPr>
            <p:cxnSp>
              <p:nvCxnSpPr>
                <p:cNvPr id="475" name="Straight Connector 47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4" name="Oval 473"/>
              <p:cNvSpPr/>
              <p:nvPr/>
            </p:nvSpPr>
            <p:spPr>
              <a:xfrm>
                <a:off x="5392573" y="425476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sp>
          <p:nvSpPr>
            <p:cNvPr id="170" name="Oval 169"/>
            <p:cNvSpPr/>
            <p:nvPr/>
          </p:nvSpPr>
          <p:spPr>
            <a:xfrm>
              <a:off x="2958193" y="4166273"/>
              <a:ext cx="49681" cy="5643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171" name="Group 211"/>
            <p:cNvGrpSpPr/>
            <p:nvPr/>
          </p:nvGrpSpPr>
          <p:grpSpPr>
            <a:xfrm>
              <a:off x="2900285" y="4029036"/>
              <a:ext cx="68577" cy="302682"/>
              <a:chOff x="5225486" y="4063729"/>
              <a:chExt cx="99386" cy="386162"/>
            </a:xfrm>
          </p:grpSpPr>
          <p:grpSp>
            <p:nvGrpSpPr>
              <p:cNvPr id="468" name="Group 471"/>
              <p:cNvGrpSpPr/>
              <p:nvPr/>
            </p:nvGrpSpPr>
            <p:grpSpPr>
              <a:xfrm>
                <a:off x="5225486" y="4063729"/>
                <a:ext cx="99386" cy="386162"/>
                <a:chOff x="7123591" y="3009899"/>
                <a:chExt cx="185374" cy="356400"/>
              </a:xfrm>
            </p:grpSpPr>
            <p:cxnSp>
              <p:nvCxnSpPr>
                <p:cNvPr id="470" name="Straight Connector 46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9" name="Oval 468"/>
              <p:cNvSpPr/>
              <p:nvPr/>
            </p:nvSpPr>
            <p:spPr>
              <a:xfrm>
                <a:off x="5239179" y="423005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2" name="Group 212"/>
            <p:cNvGrpSpPr/>
            <p:nvPr/>
          </p:nvGrpSpPr>
          <p:grpSpPr>
            <a:xfrm>
              <a:off x="2856392" y="4015933"/>
              <a:ext cx="68577" cy="304273"/>
              <a:chOff x="5169016" y="4047012"/>
              <a:chExt cx="99386" cy="388193"/>
            </a:xfrm>
          </p:grpSpPr>
          <p:grpSp>
            <p:nvGrpSpPr>
              <p:cNvPr id="463" name="Group 466"/>
              <p:cNvGrpSpPr/>
              <p:nvPr/>
            </p:nvGrpSpPr>
            <p:grpSpPr>
              <a:xfrm>
                <a:off x="5169016" y="4047012"/>
                <a:ext cx="99386" cy="388193"/>
                <a:chOff x="7123591" y="3009899"/>
                <a:chExt cx="185374" cy="356400"/>
              </a:xfrm>
            </p:grpSpPr>
            <p:cxnSp>
              <p:nvCxnSpPr>
                <p:cNvPr id="465" name="Straight Connector 46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4" name="Oval 463"/>
              <p:cNvSpPr/>
              <p:nvPr/>
            </p:nvSpPr>
            <p:spPr>
              <a:xfrm>
                <a:off x="5182709" y="421568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3" name="Group 213"/>
            <p:cNvGrpSpPr/>
            <p:nvPr/>
          </p:nvGrpSpPr>
          <p:grpSpPr>
            <a:xfrm>
              <a:off x="2804299" y="4010640"/>
              <a:ext cx="68577" cy="288701"/>
              <a:chOff x="5093521" y="4040259"/>
              <a:chExt cx="99386" cy="368325"/>
            </a:xfrm>
          </p:grpSpPr>
          <p:grpSp>
            <p:nvGrpSpPr>
              <p:cNvPr id="458" name="Group 461"/>
              <p:cNvGrpSpPr/>
              <p:nvPr/>
            </p:nvGrpSpPr>
            <p:grpSpPr>
              <a:xfrm>
                <a:off x="5093521" y="4040259"/>
                <a:ext cx="99386" cy="368325"/>
                <a:chOff x="7123591" y="3009899"/>
                <a:chExt cx="185374" cy="356400"/>
              </a:xfrm>
            </p:grpSpPr>
            <p:cxnSp>
              <p:nvCxnSpPr>
                <p:cNvPr id="460" name="Straight Connector 45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9" name="Oval 458"/>
              <p:cNvSpPr/>
              <p:nvPr/>
            </p:nvSpPr>
            <p:spPr>
              <a:xfrm>
                <a:off x="5107214" y="419654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4" name="Group 214"/>
            <p:cNvGrpSpPr/>
            <p:nvPr/>
          </p:nvGrpSpPr>
          <p:grpSpPr>
            <a:xfrm>
              <a:off x="2764376" y="4008028"/>
              <a:ext cx="68577" cy="277039"/>
              <a:chOff x="5035662" y="4036927"/>
              <a:chExt cx="99386" cy="353447"/>
            </a:xfrm>
          </p:grpSpPr>
          <p:grpSp>
            <p:nvGrpSpPr>
              <p:cNvPr id="453" name="Group 456"/>
              <p:cNvGrpSpPr/>
              <p:nvPr/>
            </p:nvGrpSpPr>
            <p:grpSpPr>
              <a:xfrm>
                <a:off x="5035662" y="4036927"/>
                <a:ext cx="99386" cy="353447"/>
                <a:chOff x="7123591" y="3009899"/>
                <a:chExt cx="185374" cy="356400"/>
              </a:xfrm>
            </p:grpSpPr>
            <p:cxnSp>
              <p:nvCxnSpPr>
                <p:cNvPr id="455" name="Straight Connector 45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4" name="Oval 453"/>
              <p:cNvSpPr/>
              <p:nvPr/>
            </p:nvSpPr>
            <p:spPr>
              <a:xfrm>
                <a:off x="5049355" y="418113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5" name="Group 215"/>
            <p:cNvGrpSpPr/>
            <p:nvPr/>
          </p:nvGrpSpPr>
          <p:grpSpPr>
            <a:xfrm>
              <a:off x="2715116" y="3996298"/>
              <a:ext cx="68577" cy="281825"/>
              <a:chOff x="4976177" y="4021962"/>
              <a:chExt cx="99386" cy="359553"/>
            </a:xfrm>
          </p:grpSpPr>
          <p:grpSp>
            <p:nvGrpSpPr>
              <p:cNvPr id="448" name="Group 451"/>
              <p:cNvGrpSpPr/>
              <p:nvPr/>
            </p:nvGrpSpPr>
            <p:grpSpPr>
              <a:xfrm>
                <a:off x="4976177" y="4021962"/>
                <a:ext cx="99386" cy="359553"/>
                <a:chOff x="7123591" y="3009899"/>
                <a:chExt cx="185374" cy="356400"/>
              </a:xfrm>
            </p:grpSpPr>
            <p:cxnSp>
              <p:nvCxnSpPr>
                <p:cNvPr id="450" name="Straight Connector 44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49" name="Oval 448"/>
              <p:cNvSpPr/>
              <p:nvPr/>
            </p:nvSpPr>
            <p:spPr>
              <a:xfrm>
                <a:off x="4989870" y="416066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6" name="Group 216"/>
            <p:cNvGrpSpPr/>
            <p:nvPr/>
          </p:nvGrpSpPr>
          <p:grpSpPr>
            <a:xfrm>
              <a:off x="2677542" y="3979542"/>
              <a:ext cx="68577" cy="281825"/>
              <a:chOff x="4976177" y="4021962"/>
              <a:chExt cx="99386" cy="359553"/>
            </a:xfrm>
          </p:grpSpPr>
          <p:grpSp>
            <p:nvGrpSpPr>
              <p:cNvPr id="443" name="Group 446"/>
              <p:cNvGrpSpPr/>
              <p:nvPr/>
            </p:nvGrpSpPr>
            <p:grpSpPr>
              <a:xfrm>
                <a:off x="4976177" y="4021962"/>
                <a:ext cx="99386" cy="359553"/>
                <a:chOff x="7123591" y="3009899"/>
                <a:chExt cx="185374" cy="356400"/>
              </a:xfrm>
            </p:grpSpPr>
            <p:cxnSp>
              <p:nvCxnSpPr>
                <p:cNvPr id="445" name="Straight Connector 44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44" name="Oval 443"/>
              <p:cNvSpPr/>
              <p:nvPr/>
            </p:nvSpPr>
            <p:spPr>
              <a:xfrm>
                <a:off x="4989870" y="416066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7" name="Group 217"/>
            <p:cNvGrpSpPr/>
            <p:nvPr/>
          </p:nvGrpSpPr>
          <p:grpSpPr>
            <a:xfrm>
              <a:off x="2632803" y="3943563"/>
              <a:ext cx="68577" cy="314405"/>
              <a:chOff x="4844979" y="3954682"/>
              <a:chExt cx="99386" cy="401119"/>
            </a:xfrm>
          </p:grpSpPr>
          <p:grpSp>
            <p:nvGrpSpPr>
              <p:cNvPr id="438" name="Group 441"/>
              <p:cNvGrpSpPr/>
              <p:nvPr/>
            </p:nvGrpSpPr>
            <p:grpSpPr>
              <a:xfrm>
                <a:off x="4844979" y="3954682"/>
                <a:ext cx="99386" cy="401119"/>
                <a:chOff x="7123591" y="3009899"/>
                <a:chExt cx="185374" cy="356400"/>
              </a:xfrm>
            </p:grpSpPr>
            <p:cxnSp>
              <p:nvCxnSpPr>
                <p:cNvPr id="440" name="Straight Connector 43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9" name="Oval 438"/>
              <p:cNvSpPr/>
              <p:nvPr/>
            </p:nvSpPr>
            <p:spPr>
              <a:xfrm>
                <a:off x="4858672" y="411849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8" name="Group 218"/>
            <p:cNvGrpSpPr/>
            <p:nvPr/>
          </p:nvGrpSpPr>
          <p:grpSpPr>
            <a:xfrm>
              <a:off x="2589861" y="3932365"/>
              <a:ext cx="68577" cy="317105"/>
              <a:chOff x="4782745" y="3940396"/>
              <a:chExt cx="99386" cy="404563"/>
            </a:xfrm>
          </p:grpSpPr>
          <p:grpSp>
            <p:nvGrpSpPr>
              <p:cNvPr id="433" name="Group 436"/>
              <p:cNvGrpSpPr/>
              <p:nvPr/>
            </p:nvGrpSpPr>
            <p:grpSpPr>
              <a:xfrm>
                <a:off x="4782745" y="3940396"/>
                <a:ext cx="99386" cy="404563"/>
                <a:chOff x="7123591" y="3009899"/>
                <a:chExt cx="185374" cy="356400"/>
              </a:xfrm>
            </p:grpSpPr>
            <p:cxnSp>
              <p:nvCxnSpPr>
                <p:cNvPr id="435" name="Straight Connector 43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4" name="Oval 433"/>
              <p:cNvSpPr/>
              <p:nvPr/>
            </p:nvSpPr>
            <p:spPr>
              <a:xfrm>
                <a:off x="4796438" y="411069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79" name="Group 219"/>
            <p:cNvGrpSpPr/>
            <p:nvPr/>
          </p:nvGrpSpPr>
          <p:grpSpPr>
            <a:xfrm>
              <a:off x="2538754" y="3918661"/>
              <a:ext cx="68577" cy="330808"/>
              <a:chOff x="4701535" y="3922913"/>
              <a:chExt cx="99386" cy="422046"/>
            </a:xfrm>
          </p:grpSpPr>
          <p:grpSp>
            <p:nvGrpSpPr>
              <p:cNvPr id="428" name="Group 431"/>
              <p:cNvGrpSpPr/>
              <p:nvPr/>
            </p:nvGrpSpPr>
            <p:grpSpPr>
              <a:xfrm>
                <a:off x="4701535" y="3922913"/>
                <a:ext cx="99386" cy="422046"/>
                <a:chOff x="7123591" y="3009899"/>
                <a:chExt cx="185374" cy="356400"/>
              </a:xfrm>
            </p:grpSpPr>
            <p:cxnSp>
              <p:nvCxnSpPr>
                <p:cNvPr id="430" name="Straight Connector 42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9" name="Oval 428"/>
              <p:cNvSpPr/>
              <p:nvPr/>
            </p:nvSpPr>
            <p:spPr>
              <a:xfrm>
                <a:off x="4715228" y="408926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0" name="Group 220"/>
            <p:cNvGrpSpPr/>
            <p:nvPr/>
          </p:nvGrpSpPr>
          <p:grpSpPr>
            <a:xfrm>
              <a:off x="2487460" y="3884874"/>
              <a:ext cx="68577" cy="358215"/>
              <a:chOff x="4629578" y="3879807"/>
              <a:chExt cx="99386" cy="457012"/>
            </a:xfrm>
          </p:grpSpPr>
          <p:grpSp>
            <p:nvGrpSpPr>
              <p:cNvPr id="423" name="Group 426"/>
              <p:cNvGrpSpPr/>
              <p:nvPr/>
            </p:nvGrpSpPr>
            <p:grpSpPr>
              <a:xfrm>
                <a:off x="4629578" y="3879807"/>
                <a:ext cx="99386" cy="457012"/>
                <a:chOff x="7123591" y="3009899"/>
                <a:chExt cx="185374" cy="356400"/>
              </a:xfrm>
            </p:grpSpPr>
            <p:cxnSp>
              <p:nvCxnSpPr>
                <p:cNvPr id="425" name="Straight Connector 42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4" name="Oval 423"/>
              <p:cNvSpPr/>
              <p:nvPr/>
            </p:nvSpPr>
            <p:spPr>
              <a:xfrm>
                <a:off x="4643271" y="407497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1" name="Group 221"/>
            <p:cNvGrpSpPr/>
            <p:nvPr/>
          </p:nvGrpSpPr>
          <p:grpSpPr>
            <a:xfrm>
              <a:off x="2442128" y="3873428"/>
              <a:ext cx="68577" cy="358215"/>
              <a:chOff x="4568642" y="3865204"/>
              <a:chExt cx="99386" cy="457012"/>
            </a:xfrm>
          </p:grpSpPr>
          <p:grpSp>
            <p:nvGrpSpPr>
              <p:cNvPr id="418" name="Group 421"/>
              <p:cNvGrpSpPr/>
              <p:nvPr/>
            </p:nvGrpSpPr>
            <p:grpSpPr>
              <a:xfrm>
                <a:off x="4568642" y="3865204"/>
                <a:ext cx="99386" cy="457012"/>
                <a:chOff x="7123591" y="3009899"/>
                <a:chExt cx="185374" cy="356400"/>
              </a:xfrm>
            </p:grpSpPr>
            <p:cxnSp>
              <p:nvCxnSpPr>
                <p:cNvPr id="420" name="Straight Connector 41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19" name="Oval 418"/>
              <p:cNvSpPr/>
              <p:nvPr/>
            </p:nvSpPr>
            <p:spPr>
              <a:xfrm>
                <a:off x="4582335" y="405354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2" name="Group 222"/>
            <p:cNvGrpSpPr/>
            <p:nvPr/>
          </p:nvGrpSpPr>
          <p:grpSpPr>
            <a:xfrm>
              <a:off x="2394103" y="3837283"/>
              <a:ext cx="68577" cy="392688"/>
              <a:chOff x="4499041" y="3819090"/>
              <a:chExt cx="99386" cy="500992"/>
            </a:xfrm>
          </p:grpSpPr>
          <p:grpSp>
            <p:nvGrpSpPr>
              <p:cNvPr id="413" name="Group 416"/>
              <p:cNvGrpSpPr/>
              <p:nvPr/>
            </p:nvGrpSpPr>
            <p:grpSpPr>
              <a:xfrm>
                <a:off x="4499041" y="3819090"/>
                <a:ext cx="99386" cy="500992"/>
                <a:chOff x="7123591" y="3009899"/>
                <a:chExt cx="185374" cy="356400"/>
              </a:xfrm>
            </p:grpSpPr>
            <p:cxnSp>
              <p:nvCxnSpPr>
                <p:cNvPr id="415" name="Straight Connector 41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14" name="Oval 413"/>
              <p:cNvSpPr/>
              <p:nvPr/>
            </p:nvSpPr>
            <p:spPr>
              <a:xfrm>
                <a:off x="4512734" y="403925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3" name="Group 223"/>
            <p:cNvGrpSpPr/>
            <p:nvPr/>
          </p:nvGrpSpPr>
          <p:grpSpPr>
            <a:xfrm>
              <a:off x="2356123" y="3826864"/>
              <a:ext cx="68577" cy="409657"/>
              <a:chOff x="4443998" y="3805797"/>
              <a:chExt cx="99386" cy="522642"/>
            </a:xfrm>
          </p:grpSpPr>
          <p:grpSp>
            <p:nvGrpSpPr>
              <p:cNvPr id="408" name="Group 411"/>
              <p:cNvGrpSpPr/>
              <p:nvPr/>
            </p:nvGrpSpPr>
            <p:grpSpPr>
              <a:xfrm>
                <a:off x="4443998" y="3805797"/>
                <a:ext cx="99386" cy="522642"/>
                <a:chOff x="7123591" y="3009899"/>
                <a:chExt cx="185374" cy="356400"/>
              </a:xfrm>
            </p:grpSpPr>
            <p:cxnSp>
              <p:nvCxnSpPr>
                <p:cNvPr id="410" name="Straight Connector 40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9" name="Oval 408"/>
              <p:cNvSpPr/>
              <p:nvPr/>
            </p:nvSpPr>
            <p:spPr>
              <a:xfrm>
                <a:off x="4457691" y="403297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4" name="Group 224"/>
            <p:cNvGrpSpPr/>
            <p:nvPr/>
          </p:nvGrpSpPr>
          <p:grpSpPr>
            <a:xfrm>
              <a:off x="2303826" y="3797121"/>
              <a:ext cx="68577" cy="438256"/>
              <a:chOff x="4370588" y="3763089"/>
              <a:chExt cx="99386" cy="559128"/>
            </a:xfrm>
          </p:grpSpPr>
          <p:grpSp>
            <p:nvGrpSpPr>
              <p:cNvPr id="403" name="Group 406"/>
              <p:cNvGrpSpPr/>
              <p:nvPr/>
            </p:nvGrpSpPr>
            <p:grpSpPr>
              <a:xfrm>
                <a:off x="4370588" y="3763089"/>
                <a:ext cx="99386" cy="559128"/>
                <a:chOff x="7123591" y="3009899"/>
                <a:chExt cx="185374" cy="356400"/>
              </a:xfrm>
            </p:grpSpPr>
            <p:cxnSp>
              <p:nvCxnSpPr>
                <p:cNvPr id="405" name="Straight Connector 40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4" name="Oval 403"/>
              <p:cNvSpPr/>
              <p:nvPr/>
            </p:nvSpPr>
            <p:spPr>
              <a:xfrm>
                <a:off x="4384281" y="401392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5" name="Group 225"/>
            <p:cNvGrpSpPr/>
            <p:nvPr/>
          </p:nvGrpSpPr>
          <p:grpSpPr>
            <a:xfrm>
              <a:off x="2213945" y="3795582"/>
              <a:ext cx="68577" cy="462386"/>
              <a:chOff x="4237946" y="3765888"/>
              <a:chExt cx="99386" cy="589913"/>
            </a:xfrm>
          </p:grpSpPr>
          <p:grpSp>
            <p:nvGrpSpPr>
              <p:cNvPr id="398" name="Group 401"/>
              <p:cNvGrpSpPr/>
              <p:nvPr/>
            </p:nvGrpSpPr>
            <p:grpSpPr>
              <a:xfrm>
                <a:off x="4237946" y="3765888"/>
                <a:ext cx="99386" cy="589913"/>
                <a:chOff x="7123591" y="3009899"/>
                <a:chExt cx="185374" cy="356400"/>
              </a:xfrm>
            </p:grpSpPr>
            <p:cxnSp>
              <p:nvCxnSpPr>
                <p:cNvPr id="400" name="Straight Connector 39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9" name="Oval 398"/>
              <p:cNvSpPr/>
              <p:nvPr/>
            </p:nvSpPr>
            <p:spPr>
              <a:xfrm>
                <a:off x="4251639" y="403297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6" name="Group 226"/>
            <p:cNvGrpSpPr/>
            <p:nvPr/>
          </p:nvGrpSpPr>
          <p:grpSpPr>
            <a:xfrm>
              <a:off x="2160051" y="3784384"/>
              <a:ext cx="68577" cy="437372"/>
              <a:chOff x="4159840" y="3751602"/>
              <a:chExt cx="99386" cy="558000"/>
            </a:xfrm>
          </p:grpSpPr>
          <p:grpSp>
            <p:nvGrpSpPr>
              <p:cNvPr id="393" name="Group 396"/>
              <p:cNvGrpSpPr/>
              <p:nvPr/>
            </p:nvGrpSpPr>
            <p:grpSpPr>
              <a:xfrm>
                <a:off x="4159840" y="3751602"/>
                <a:ext cx="99386" cy="558000"/>
                <a:chOff x="7123591" y="3009899"/>
                <a:chExt cx="185374" cy="356400"/>
              </a:xfrm>
            </p:grpSpPr>
            <p:cxnSp>
              <p:nvCxnSpPr>
                <p:cNvPr id="395" name="Straight Connector 39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4" name="Oval 393"/>
              <p:cNvSpPr/>
              <p:nvPr/>
            </p:nvSpPr>
            <p:spPr>
              <a:xfrm>
                <a:off x="4173533" y="397582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7" name="Group 227"/>
            <p:cNvGrpSpPr/>
            <p:nvPr/>
          </p:nvGrpSpPr>
          <p:grpSpPr>
            <a:xfrm>
              <a:off x="2119711" y="3734041"/>
              <a:ext cx="68577" cy="437372"/>
              <a:chOff x="4101377" y="3687373"/>
              <a:chExt cx="99386" cy="558000"/>
            </a:xfrm>
          </p:grpSpPr>
          <p:grpSp>
            <p:nvGrpSpPr>
              <p:cNvPr id="388" name="Group 391"/>
              <p:cNvGrpSpPr/>
              <p:nvPr/>
            </p:nvGrpSpPr>
            <p:grpSpPr>
              <a:xfrm>
                <a:off x="4101377" y="3687373"/>
                <a:ext cx="99386" cy="558000"/>
                <a:chOff x="7123591" y="3009899"/>
                <a:chExt cx="185374" cy="356400"/>
              </a:xfrm>
            </p:grpSpPr>
            <p:cxnSp>
              <p:nvCxnSpPr>
                <p:cNvPr id="390" name="Straight Connector 38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9" name="Oval 388"/>
              <p:cNvSpPr/>
              <p:nvPr/>
            </p:nvSpPr>
            <p:spPr>
              <a:xfrm>
                <a:off x="4115070" y="393296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8" name="Group 228"/>
            <p:cNvGrpSpPr/>
            <p:nvPr/>
          </p:nvGrpSpPr>
          <p:grpSpPr>
            <a:xfrm>
              <a:off x="2073313" y="3704326"/>
              <a:ext cx="68577" cy="428906"/>
              <a:chOff x="4024610" y="3649463"/>
              <a:chExt cx="99386" cy="547200"/>
            </a:xfrm>
          </p:grpSpPr>
          <p:grpSp>
            <p:nvGrpSpPr>
              <p:cNvPr id="383" name="Group 386"/>
              <p:cNvGrpSpPr/>
              <p:nvPr/>
            </p:nvGrpSpPr>
            <p:grpSpPr>
              <a:xfrm>
                <a:off x="4024610" y="3649463"/>
                <a:ext cx="99386" cy="547200"/>
                <a:chOff x="7123591" y="3009899"/>
                <a:chExt cx="185374" cy="356400"/>
              </a:xfrm>
            </p:grpSpPr>
            <p:cxnSp>
              <p:nvCxnSpPr>
                <p:cNvPr id="385" name="Straight Connector 38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4" name="Oval 383"/>
              <p:cNvSpPr/>
              <p:nvPr/>
            </p:nvSpPr>
            <p:spPr>
              <a:xfrm>
                <a:off x="4038303" y="389048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89" name="Group 229"/>
            <p:cNvGrpSpPr/>
            <p:nvPr/>
          </p:nvGrpSpPr>
          <p:grpSpPr>
            <a:xfrm>
              <a:off x="2028539" y="3674505"/>
              <a:ext cx="68577" cy="419470"/>
              <a:chOff x="3969246" y="3611418"/>
              <a:chExt cx="99386" cy="535161"/>
            </a:xfrm>
          </p:grpSpPr>
          <p:grpSp>
            <p:nvGrpSpPr>
              <p:cNvPr id="378" name="Group 381"/>
              <p:cNvGrpSpPr/>
              <p:nvPr/>
            </p:nvGrpSpPr>
            <p:grpSpPr>
              <a:xfrm>
                <a:off x="3969246" y="3611418"/>
                <a:ext cx="99386" cy="535161"/>
                <a:chOff x="7123591" y="3009899"/>
                <a:chExt cx="185374" cy="356400"/>
              </a:xfrm>
            </p:grpSpPr>
            <p:cxnSp>
              <p:nvCxnSpPr>
                <p:cNvPr id="380" name="Straight Connector 37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9" name="Oval 378"/>
              <p:cNvSpPr/>
              <p:nvPr/>
            </p:nvSpPr>
            <p:spPr>
              <a:xfrm>
                <a:off x="3982939" y="383000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0" name="Group 230"/>
            <p:cNvGrpSpPr/>
            <p:nvPr/>
          </p:nvGrpSpPr>
          <p:grpSpPr>
            <a:xfrm>
              <a:off x="1981922" y="3629578"/>
              <a:ext cx="68577" cy="419470"/>
              <a:chOff x="3901686" y="3554100"/>
              <a:chExt cx="99386" cy="535161"/>
            </a:xfrm>
          </p:grpSpPr>
          <p:grpSp>
            <p:nvGrpSpPr>
              <p:cNvPr id="373" name="Group 376"/>
              <p:cNvGrpSpPr/>
              <p:nvPr/>
            </p:nvGrpSpPr>
            <p:grpSpPr>
              <a:xfrm>
                <a:off x="3901686" y="3554100"/>
                <a:ext cx="99386" cy="535161"/>
                <a:chOff x="7123591" y="3009899"/>
                <a:chExt cx="185374" cy="356400"/>
              </a:xfrm>
            </p:grpSpPr>
            <p:cxnSp>
              <p:nvCxnSpPr>
                <p:cNvPr id="375" name="Straight Connector 37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4" name="Oval 373"/>
              <p:cNvSpPr/>
              <p:nvPr/>
            </p:nvSpPr>
            <p:spPr>
              <a:xfrm>
                <a:off x="3915379" y="378833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1" name="Group 231"/>
            <p:cNvGrpSpPr/>
            <p:nvPr/>
          </p:nvGrpSpPr>
          <p:grpSpPr>
            <a:xfrm>
              <a:off x="1940328" y="3585797"/>
              <a:ext cx="68577" cy="440193"/>
              <a:chOff x="3834262" y="3498244"/>
              <a:chExt cx="99386" cy="561600"/>
            </a:xfrm>
          </p:grpSpPr>
          <p:grpSp>
            <p:nvGrpSpPr>
              <p:cNvPr id="368" name="Group 371"/>
              <p:cNvGrpSpPr/>
              <p:nvPr/>
            </p:nvGrpSpPr>
            <p:grpSpPr>
              <a:xfrm>
                <a:off x="3834262" y="3498244"/>
                <a:ext cx="99386" cy="561600"/>
                <a:chOff x="7123591" y="3009899"/>
                <a:chExt cx="185374" cy="356400"/>
              </a:xfrm>
            </p:grpSpPr>
            <p:cxnSp>
              <p:nvCxnSpPr>
                <p:cNvPr id="370" name="Straight Connector 36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9" name="Oval 368"/>
              <p:cNvSpPr/>
              <p:nvPr/>
            </p:nvSpPr>
            <p:spPr>
              <a:xfrm>
                <a:off x="3847955" y="3735556"/>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2" name="Group 232"/>
            <p:cNvGrpSpPr/>
            <p:nvPr/>
          </p:nvGrpSpPr>
          <p:grpSpPr>
            <a:xfrm>
              <a:off x="1892316" y="3538421"/>
              <a:ext cx="68577" cy="454633"/>
              <a:chOff x="3764681" y="3437801"/>
              <a:chExt cx="99386" cy="580022"/>
            </a:xfrm>
          </p:grpSpPr>
          <p:grpSp>
            <p:nvGrpSpPr>
              <p:cNvPr id="363" name="Group 366"/>
              <p:cNvGrpSpPr/>
              <p:nvPr/>
            </p:nvGrpSpPr>
            <p:grpSpPr>
              <a:xfrm>
                <a:off x="3764681" y="3437801"/>
                <a:ext cx="99386" cy="580022"/>
                <a:chOff x="7123591" y="3009899"/>
                <a:chExt cx="185374" cy="356400"/>
              </a:xfrm>
            </p:grpSpPr>
            <p:cxnSp>
              <p:nvCxnSpPr>
                <p:cNvPr id="365" name="Straight Connector 36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4" name="Oval 363"/>
              <p:cNvSpPr/>
              <p:nvPr/>
            </p:nvSpPr>
            <p:spPr>
              <a:xfrm>
                <a:off x="3778374" y="369269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3" name="Group 233"/>
            <p:cNvGrpSpPr/>
            <p:nvPr/>
          </p:nvGrpSpPr>
          <p:grpSpPr>
            <a:xfrm>
              <a:off x="1838926" y="3480561"/>
              <a:ext cx="68577" cy="498238"/>
              <a:chOff x="3694448" y="3361602"/>
              <a:chExt cx="99386" cy="635654"/>
            </a:xfrm>
          </p:grpSpPr>
          <p:grpSp>
            <p:nvGrpSpPr>
              <p:cNvPr id="358" name="Group 361"/>
              <p:cNvGrpSpPr/>
              <p:nvPr/>
            </p:nvGrpSpPr>
            <p:grpSpPr>
              <a:xfrm>
                <a:off x="3694448" y="3361602"/>
                <a:ext cx="99386" cy="635654"/>
                <a:chOff x="7123591" y="3009899"/>
                <a:chExt cx="185374" cy="356400"/>
              </a:xfrm>
            </p:grpSpPr>
            <p:cxnSp>
              <p:nvCxnSpPr>
                <p:cNvPr id="360" name="Straight Connector 35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9" name="Oval 358"/>
              <p:cNvSpPr/>
              <p:nvPr/>
            </p:nvSpPr>
            <p:spPr>
              <a:xfrm>
                <a:off x="3708141" y="364507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4" name="Group 234"/>
            <p:cNvGrpSpPr/>
            <p:nvPr/>
          </p:nvGrpSpPr>
          <p:grpSpPr>
            <a:xfrm>
              <a:off x="1796103" y="3435283"/>
              <a:ext cx="68577" cy="535374"/>
              <a:chOff x="3634767" y="3303836"/>
              <a:chExt cx="99386" cy="683032"/>
            </a:xfrm>
          </p:grpSpPr>
          <p:grpSp>
            <p:nvGrpSpPr>
              <p:cNvPr id="353" name="Group 356"/>
              <p:cNvGrpSpPr/>
              <p:nvPr/>
            </p:nvGrpSpPr>
            <p:grpSpPr>
              <a:xfrm>
                <a:off x="3634767" y="3303836"/>
                <a:ext cx="99386" cy="683032"/>
                <a:chOff x="7123591" y="3009899"/>
                <a:chExt cx="185374" cy="356400"/>
              </a:xfrm>
            </p:grpSpPr>
            <p:cxnSp>
              <p:nvCxnSpPr>
                <p:cNvPr id="355" name="Straight Connector 35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4" name="Oval 353"/>
              <p:cNvSpPr/>
              <p:nvPr/>
            </p:nvSpPr>
            <p:spPr>
              <a:xfrm>
                <a:off x="3648460" y="359347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5" name="Group 235"/>
            <p:cNvGrpSpPr/>
            <p:nvPr/>
          </p:nvGrpSpPr>
          <p:grpSpPr>
            <a:xfrm>
              <a:off x="1745810" y="3388132"/>
              <a:ext cx="68577" cy="552662"/>
              <a:chOff x="3559499" y="3246062"/>
              <a:chExt cx="99386" cy="705088"/>
            </a:xfrm>
          </p:grpSpPr>
          <p:grpSp>
            <p:nvGrpSpPr>
              <p:cNvPr id="348" name="Group 351"/>
              <p:cNvGrpSpPr/>
              <p:nvPr/>
            </p:nvGrpSpPr>
            <p:grpSpPr>
              <a:xfrm>
                <a:off x="3559499" y="3246062"/>
                <a:ext cx="99386" cy="705088"/>
                <a:chOff x="7123591" y="3009899"/>
                <a:chExt cx="185374" cy="356400"/>
              </a:xfrm>
            </p:grpSpPr>
            <p:cxnSp>
              <p:nvCxnSpPr>
                <p:cNvPr id="350" name="Straight Connector 34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9" name="Oval 348"/>
              <p:cNvSpPr/>
              <p:nvPr/>
            </p:nvSpPr>
            <p:spPr>
              <a:xfrm>
                <a:off x="3573192" y="356777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6" name="Group 236"/>
            <p:cNvGrpSpPr/>
            <p:nvPr/>
          </p:nvGrpSpPr>
          <p:grpSpPr>
            <a:xfrm>
              <a:off x="1707952" y="3357093"/>
              <a:ext cx="68577" cy="569445"/>
              <a:chOff x="3507013" y="3206462"/>
              <a:chExt cx="99386" cy="726499"/>
            </a:xfrm>
          </p:grpSpPr>
          <p:grpSp>
            <p:nvGrpSpPr>
              <p:cNvPr id="343" name="Group 346"/>
              <p:cNvGrpSpPr/>
              <p:nvPr/>
            </p:nvGrpSpPr>
            <p:grpSpPr>
              <a:xfrm>
                <a:off x="3507013" y="3206462"/>
                <a:ext cx="99386" cy="726499"/>
                <a:chOff x="7123591" y="3009899"/>
                <a:chExt cx="185374" cy="356400"/>
              </a:xfrm>
            </p:grpSpPr>
            <p:cxnSp>
              <p:nvCxnSpPr>
                <p:cNvPr id="345" name="Straight Connector 34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3520706" y="353327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7" name="Group 237"/>
            <p:cNvGrpSpPr/>
            <p:nvPr/>
          </p:nvGrpSpPr>
          <p:grpSpPr>
            <a:xfrm>
              <a:off x="1657127" y="3312599"/>
              <a:ext cx="68577" cy="603855"/>
              <a:chOff x="3430974" y="3149697"/>
              <a:chExt cx="99386" cy="770400"/>
            </a:xfrm>
          </p:grpSpPr>
          <p:grpSp>
            <p:nvGrpSpPr>
              <p:cNvPr id="338" name="Group 341"/>
              <p:cNvGrpSpPr/>
              <p:nvPr/>
            </p:nvGrpSpPr>
            <p:grpSpPr>
              <a:xfrm>
                <a:off x="3430974" y="3149697"/>
                <a:ext cx="99386" cy="770400"/>
                <a:chOff x="7123591" y="3009899"/>
                <a:chExt cx="185374" cy="356400"/>
              </a:xfrm>
            </p:grpSpPr>
            <p:cxnSp>
              <p:nvCxnSpPr>
                <p:cNvPr id="340" name="Straight Connector 33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9" name="Oval 338"/>
              <p:cNvSpPr/>
              <p:nvPr/>
            </p:nvSpPr>
            <p:spPr>
              <a:xfrm>
                <a:off x="3444667" y="349634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8" name="Group 238"/>
            <p:cNvGrpSpPr/>
            <p:nvPr/>
          </p:nvGrpSpPr>
          <p:grpSpPr>
            <a:xfrm>
              <a:off x="1616837" y="3265311"/>
              <a:ext cx="68577" cy="632786"/>
              <a:chOff x="3372584" y="3089367"/>
              <a:chExt cx="99386" cy="807310"/>
            </a:xfrm>
          </p:grpSpPr>
          <p:grpSp>
            <p:nvGrpSpPr>
              <p:cNvPr id="333" name="Group 336"/>
              <p:cNvGrpSpPr/>
              <p:nvPr/>
            </p:nvGrpSpPr>
            <p:grpSpPr>
              <a:xfrm>
                <a:off x="3372584" y="3089367"/>
                <a:ext cx="99386" cy="807310"/>
                <a:chOff x="7123591" y="3009899"/>
                <a:chExt cx="185374" cy="356400"/>
              </a:xfrm>
            </p:grpSpPr>
            <p:cxnSp>
              <p:nvCxnSpPr>
                <p:cNvPr id="335" name="Straight Connector 33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4" name="Oval 333"/>
              <p:cNvSpPr/>
              <p:nvPr/>
            </p:nvSpPr>
            <p:spPr>
              <a:xfrm>
                <a:off x="3386277" y="346655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199" name="Group 239"/>
            <p:cNvGrpSpPr/>
            <p:nvPr/>
          </p:nvGrpSpPr>
          <p:grpSpPr>
            <a:xfrm>
              <a:off x="1569364" y="3224156"/>
              <a:ext cx="68577" cy="664980"/>
              <a:chOff x="3303783" y="3036861"/>
              <a:chExt cx="99386" cy="848384"/>
            </a:xfrm>
          </p:grpSpPr>
          <p:grpSp>
            <p:nvGrpSpPr>
              <p:cNvPr id="328" name="Group 331"/>
              <p:cNvGrpSpPr/>
              <p:nvPr/>
            </p:nvGrpSpPr>
            <p:grpSpPr>
              <a:xfrm>
                <a:off x="3303783" y="3036861"/>
                <a:ext cx="99386" cy="848384"/>
                <a:chOff x="7123591" y="3009899"/>
                <a:chExt cx="185374" cy="356400"/>
              </a:xfrm>
            </p:grpSpPr>
            <p:cxnSp>
              <p:nvCxnSpPr>
                <p:cNvPr id="330" name="Straight Connector 32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9" name="Oval 328"/>
              <p:cNvSpPr/>
              <p:nvPr/>
            </p:nvSpPr>
            <p:spPr>
              <a:xfrm>
                <a:off x="3317476" y="343321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0" name="Group 240"/>
            <p:cNvGrpSpPr/>
            <p:nvPr/>
          </p:nvGrpSpPr>
          <p:grpSpPr>
            <a:xfrm>
              <a:off x="1527004" y="3254210"/>
              <a:ext cx="68577" cy="635301"/>
              <a:chOff x="3242393" y="3075204"/>
              <a:chExt cx="99386" cy="810519"/>
            </a:xfrm>
          </p:grpSpPr>
          <p:grpSp>
            <p:nvGrpSpPr>
              <p:cNvPr id="323" name="Group 326"/>
              <p:cNvGrpSpPr/>
              <p:nvPr/>
            </p:nvGrpSpPr>
            <p:grpSpPr>
              <a:xfrm>
                <a:off x="3242393" y="3075204"/>
                <a:ext cx="99386" cy="810519"/>
                <a:chOff x="7123591" y="3009899"/>
                <a:chExt cx="185374" cy="356400"/>
              </a:xfrm>
            </p:grpSpPr>
            <p:cxnSp>
              <p:nvCxnSpPr>
                <p:cNvPr id="325" name="Straight Connector 32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4" name="Oval 323"/>
              <p:cNvSpPr/>
              <p:nvPr/>
            </p:nvSpPr>
            <p:spPr>
              <a:xfrm>
                <a:off x="3256086" y="344212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1" name="Group 241"/>
            <p:cNvGrpSpPr/>
            <p:nvPr/>
          </p:nvGrpSpPr>
          <p:grpSpPr>
            <a:xfrm>
              <a:off x="1475707" y="3223946"/>
              <a:ext cx="68577" cy="617223"/>
              <a:chOff x="3168050" y="3036593"/>
              <a:chExt cx="99386" cy="787455"/>
            </a:xfrm>
          </p:grpSpPr>
          <p:grpSp>
            <p:nvGrpSpPr>
              <p:cNvPr id="318" name="Group 321"/>
              <p:cNvGrpSpPr/>
              <p:nvPr/>
            </p:nvGrpSpPr>
            <p:grpSpPr>
              <a:xfrm>
                <a:off x="3168050" y="3036593"/>
                <a:ext cx="99386" cy="787455"/>
                <a:chOff x="7123591" y="3009899"/>
                <a:chExt cx="185374" cy="356400"/>
              </a:xfrm>
            </p:grpSpPr>
            <p:cxnSp>
              <p:nvCxnSpPr>
                <p:cNvPr id="320" name="Straight Connector 31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3181743" y="339749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2" name="Group 242"/>
            <p:cNvGrpSpPr/>
            <p:nvPr/>
          </p:nvGrpSpPr>
          <p:grpSpPr>
            <a:xfrm>
              <a:off x="1427446" y="3178882"/>
              <a:ext cx="68577" cy="603855"/>
              <a:chOff x="3093345" y="2976719"/>
              <a:chExt cx="99386" cy="770400"/>
            </a:xfrm>
          </p:grpSpPr>
          <p:grpSp>
            <p:nvGrpSpPr>
              <p:cNvPr id="313" name="Group 316"/>
              <p:cNvGrpSpPr/>
              <p:nvPr/>
            </p:nvGrpSpPr>
            <p:grpSpPr>
              <a:xfrm>
                <a:off x="3093345" y="2976719"/>
                <a:ext cx="99386" cy="770400"/>
                <a:chOff x="7123591" y="3009899"/>
                <a:chExt cx="185374" cy="356400"/>
              </a:xfrm>
            </p:grpSpPr>
            <p:cxnSp>
              <p:nvCxnSpPr>
                <p:cNvPr id="315" name="Straight Connector 31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4" name="Oval 313"/>
              <p:cNvSpPr/>
              <p:nvPr/>
            </p:nvSpPr>
            <p:spPr>
              <a:xfrm>
                <a:off x="3107038" y="333674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3" name="Group 243"/>
            <p:cNvGrpSpPr/>
            <p:nvPr/>
          </p:nvGrpSpPr>
          <p:grpSpPr>
            <a:xfrm>
              <a:off x="1383455" y="3144486"/>
              <a:ext cx="68577" cy="575637"/>
              <a:chOff x="3034354" y="2935218"/>
              <a:chExt cx="99386" cy="734400"/>
            </a:xfrm>
          </p:grpSpPr>
          <p:grpSp>
            <p:nvGrpSpPr>
              <p:cNvPr id="308" name="Group 311"/>
              <p:cNvGrpSpPr/>
              <p:nvPr/>
            </p:nvGrpSpPr>
            <p:grpSpPr>
              <a:xfrm>
                <a:off x="3034354" y="2935218"/>
                <a:ext cx="99386" cy="734400"/>
                <a:chOff x="7123591" y="3009899"/>
                <a:chExt cx="185374" cy="356400"/>
              </a:xfrm>
            </p:grpSpPr>
            <p:cxnSp>
              <p:nvCxnSpPr>
                <p:cNvPr id="310" name="Straight Connector 30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9" name="Oval 308"/>
              <p:cNvSpPr/>
              <p:nvPr/>
            </p:nvSpPr>
            <p:spPr>
              <a:xfrm flipH="1">
                <a:off x="3048047" y="3274835"/>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4" name="Group 244"/>
            <p:cNvGrpSpPr/>
            <p:nvPr/>
          </p:nvGrpSpPr>
          <p:grpSpPr>
            <a:xfrm>
              <a:off x="1335805" y="3105360"/>
              <a:ext cx="68577" cy="572816"/>
              <a:chOff x="2965297" y="2885300"/>
              <a:chExt cx="99386" cy="730800"/>
            </a:xfrm>
          </p:grpSpPr>
          <p:grpSp>
            <p:nvGrpSpPr>
              <p:cNvPr id="303" name="Group 306"/>
              <p:cNvGrpSpPr/>
              <p:nvPr/>
            </p:nvGrpSpPr>
            <p:grpSpPr>
              <a:xfrm>
                <a:off x="2965297" y="2885300"/>
                <a:ext cx="99386" cy="730800"/>
                <a:chOff x="7123591" y="3009899"/>
                <a:chExt cx="185374" cy="356400"/>
              </a:xfrm>
            </p:grpSpPr>
            <p:cxnSp>
              <p:nvCxnSpPr>
                <p:cNvPr id="305" name="Straight Connector 30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4" name="Oval 303"/>
              <p:cNvSpPr/>
              <p:nvPr/>
            </p:nvSpPr>
            <p:spPr>
              <a:xfrm>
                <a:off x="2978990" y="3209042"/>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5" name="Group 245"/>
            <p:cNvGrpSpPr/>
            <p:nvPr/>
          </p:nvGrpSpPr>
          <p:grpSpPr>
            <a:xfrm>
              <a:off x="1297798" y="3070893"/>
              <a:ext cx="68577" cy="546057"/>
              <a:chOff x="2910214" y="2841327"/>
              <a:chExt cx="99386" cy="696661"/>
            </a:xfrm>
          </p:grpSpPr>
          <p:grpSp>
            <p:nvGrpSpPr>
              <p:cNvPr id="298" name="Group 301"/>
              <p:cNvGrpSpPr/>
              <p:nvPr/>
            </p:nvGrpSpPr>
            <p:grpSpPr>
              <a:xfrm>
                <a:off x="2910214" y="2841327"/>
                <a:ext cx="99386" cy="696661"/>
                <a:chOff x="7123591" y="3009899"/>
                <a:chExt cx="185374" cy="356400"/>
              </a:xfrm>
            </p:grpSpPr>
            <p:cxnSp>
              <p:nvCxnSpPr>
                <p:cNvPr id="300" name="Straight Connector 29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9" name="Oval 298"/>
              <p:cNvSpPr/>
              <p:nvPr/>
            </p:nvSpPr>
            <p:spPr>
              <a:xfrm>
                <a:off x="2923907" y="3163049"/>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6" name="Group 246"/>
            <p:cNvGrpSpPr/>
            <p:nvPr/>
          </p:nvGrpSpPr>
          <p:grpSpPr>
            <a:xfrm>
              <a:off x="1250609" y="3028395"/>
              <a:ext cx="68577" cy="541410"/>
              <a:chOff x="2841826" y="2787108"/>
              <a:chExt cx="99386" cy="690732"/>
            </a:xfrm>
          </p:grpSpPr>
          <p:grpSp>
            <p:nvGrpSpPr>
              <p:cNvPr id="293" name="Group 296"/>
              <p:cNvGrpSpPr/>
              <p:nvPr/>
            </p:nvGrpSpPr>
            <p:grpSpPr>
              <a:xfrm>
                <a:off x="2841826" y="2787108"/>
                <a:ext cx="99386" cy="690732"/>
                <a:chOff x="7123591" y="3009899"/>
                <a:chExt cx="185374" cy="356400"/>
              </a:xfrm>
            </p:grpSpPr>
            <p:cxnSp>
              <p:nvCxnSpPr>
                <p:cNvPr id="295" name="Straight Connector 29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4" name="Oval 293"/>
              <p:cNvSpPr/>
              <p:nvPr/>
            </p:nvSpPr>
            <p:spPr>
              <a:xfrm>
                <a:off x="2855519" y="3103003"/>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7" name="Group 247"/>
            <p:cNvGrpSpPr/>
            <p:nvPr/>
          </p:nvGrpSpPr>
          <p:grpSpPr>
            <a:xfrm>
              <a:off x="1200437" y="2998304"/>
              <a:ext cx="68577" cy="530489"/>
              <a:chOff x="2769114" y="2748718"/>
              <a:chExt cx="99386" cy="676800"/>
            </a:xfrm>
          </p:grpSpPr>
          <p:grpSp>
            <p:nvGrpSpPr>
              <p:cNvPr id="288" name="Group 291"/>
              <p:cNvGrpSpPr/>
              <p:nvPr/>
            </p:nvGrpSpPr>
            <p:grpSpPr>
              <a:xfrm>
                <a:off x="2769114" y="2748718"/>
                <a:ext cx="99386" cy="676800"/>
                <a:chOff x="7123591" y="3009899"/>
                <a:chExt cx="185374" cy="356400"/>
              </a:xfrm>
            </p:grpSpPr>
            <p:cxnSp>
              <p:nvCxnSpPr>
                <p:cNvPr id="290" name="Straight Connector 28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9" name="Oval 288"/>
              <p:cNvSpPr/>
              <p:nvPr/>
            </p:nvSpPr>
            <p:spPr>
              <a:xfrm>
                <a:off x="2782807" y="305407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8" name="Group 248"/>
            <p:cNvGrpSpPr/>
            <p:nvPr/>
          </p:nvGrpSpPr>
          <p:grpSpPr>
            <a:xfrm>
              <a:off x="1152992" y="2952907"/>
              <a:ext cx="68577" cy="530489"/>
              <a:chOff x="2700354" y="2690801"/>
              <a:chExt cx="99386" cy="676800"/>
            </a:xfrm>
          </p:grpSpPr>
          <p:grpSp>
            <p:nvGrpSpPr>
              <p:cNvPr id="283" name="Group 286"/>
              <p:cNvGrpSpPr/>
              <p:nvPr/>
            </p:nvGrpSpPr>
            <p:grpSpPr>
              <a:xfrm>
                <a:off x="2700354" y="2690801"/>
                <a:ext cx="99386" cy="676800"/>
                <a:chOff x="7123591" y="3009899"/>
                <a:chExt cx="185374" cy="356400"/>
              </a:xfrm>
            </p:grpSpPr>
            <p:cxnSp>
              <p:nvCxnSpPr>
                <p:cNvPr id="285" name="Straight Connector 28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4" name="Oval 283"/>
              <p:cNvSpPr/>
              <p:nvPr/>
            </p:nvSpPr>
            <p:spPr>
              <a:xfrm>
                <a:off x="2714047" y="299150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09" name="Group 249"/>
            <p:cNvGrpSpPr/>
            <p:nvPr/>
          </p:nvGrpSpPr>
          <p:grpSpPr>
            <a:xfrm>
              <a:off x="1104623" y="2904377"/>
              <a:ext cx="68577" cy="534304"/>
              <a:chOff x="2630255" y="2628886"/>
              <a:chExt cx="99386" cy="681667"/>
            </a:xfrm>
          </p:grpSpPr>
          <p:grpSp>
            <p:nvGrpSpPr>
              <p:cNvPr id="278" name="Group 281"/>
              <p:cNvGrpSpPr/>
              <p:nvPr/>
            </p:nvGrpSpPr>
            <p:grpSpPr>
              <a:xfrm>
                <a:off x="2630255" y="2628886"/>
                <a:ext cx="99386" cy="681667"/>
                <a:chOff x="7123591" y="3009899"/>
                <a:chExt cx="185374" cy="356400"/>
              </a:xfrm>
            </p:grpSpPr>
            <p:cxnSp>
              <p:nvCxnSpPr>
                <p:cNvPr id="280" name="Straight Connector 27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9" name="Oval 278"/>
              <p:cNvSpPr/>
              <p:nvPr/>
            </p:nvSpPr>
            <p:spPr>
              <a:xfrm>
                <a:off x="2643948" y="293283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0" name="Group 250"/>
            <p:cNvGrpSpPr/>
            <p:nvPr/>
          </p:nvGrpSpPr>
          <p:grpSpPr>
            <a:xfrm>
              <a:off x="1064205" y="2864320"/>
              <a:ext cx="68577" cy="522792"/>
              <a:chOff x="2571678" y="2577781"/>
              <a:chExt cx="99386" cy="666980"/>
            </a:xfrm>
          </p:grpSpPr>
          <p:grpSp>
            <p:nvGrpSpPr>
              <p:cNvPr id="273" name="Group 276"/>
              <p:cNvGrpSpPr/>
              <p:nvPr/>
            </p:nvGrpSpPr>
            <p:grpSpPr>
              <a:xfrm>
                <a:off x="2571678" y="2577781"/>
                <a:ext cx="99386" cy="666980"/>
                <a:chOff x="7123591" y="3009899"/>
                <a:chExt cx="185374" cy="356400"/>
              </a:xfrm>
            </p:grpSpPr>
            <p:cxnSp>
              <p:nvCxnSpPr>
                <p:cNvPr id="275" name="Straight Connector 27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4" name="Oval 273"/>
              <p:cNvSpPr/>
              <p:nvPr/>
            </p:nvSpPr>
            <p:spPr>
              <a:xfrm>
                <a:off x="2585371" y="2863780"/>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1" name="Group 251"/>
            <p:cNvGrpSpPr/>
            <p:nvPr/>
          </p:nvGrpSpPr>
          <p:grpSpPr>
            <a:xfrm>
              <a:off x="1015321" y="2802047"/>
              <a:ext cx="68577" cy="541776"/>
              <a:chOff x="2500833" y="2498333"/>
              <a:chExt cx="99386" cy="691200"/>
            </a:xfrm>
          </p:grpSpPr>
          <p:grpSp>
            <p:nvGrpSpPr>
              <p:cNvPr id="268" name="Group 271"/>
              <p:cNvGrpSpPr/>
              <p:nvPr/>
            </p:nvGrpSpPr>
            <p:grpSpPr>
              <a:xfrm>
                <a:off x="2500833" y="2498333"/>
                <a:ext cx="99386" cy="691200"/>
                <a:chOff x="7123591" y="3009899"/>
                <a:chExt cx="185374" cy="356400"/>
              </a:xfrm>
            </p:grpSpPr>
            <p:cxnSp>
              <p:nvCxnSpPr>
                <p:cNvPr id="270" name="Straight Connector 26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9" name="Oval 268"/>
              <p:cNvSpPr/>
              <p:nvPr/>
            </p:nvSpPr>
            <p:spPr>
              <a:xfrm>
                <a:off x="2514526" y="2817108"/>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2" name="Group 252"/>
            <p:cNvGrpSpPr/>
            <p:nvPr/>
          </p:nvGrpSpPr>
          <p:grpSpPr>
            <a:xfrm>
              <a:off x="974566" y="2754982"/>
              <a:ext cx="68577" cy="549015"/>
              <a:chOff x="2441768" y="2438287"/>
              <a:chExt cx="99386" cy="700435"/>
            </a:xfrm>
          </p:grpSpPr>
          <p:grpSp>
            <p:nvGrpSpPr>
              <p:cNvPr id="263" name="Group 266"/>
              <p:cNvGrpSpPr/>
              <p:nvPr/>
            </p:nvGrpSpPr>
            <p:grpSpPr>
              <a:xfrm>
                <a:off x="2441768" y="2438287"/>
                <a:ext cx="99386" cy="700435"/>
                <a:chOff x="7123591" y="3009899"/>
                <a:chExt cx="185374" cy="356400"/>
              </a:xfrm>
            </p:grpSpPr>
            <p:cxnSp>
              <p:nvCxnSpPr>
                <p:cNvPr id="265" name="Straight Connector 26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4" name="Oval 263"/>
              <p:cNvSpPr/>
              <p:nvPr/>
            </p:nvSpPr>
            <p:spPr>
              <a:xfrm>
                <a:off x="2455461" y="2753677"/>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3" name="Group 253"/>
            <p:cNvGrpSpPr/>
            <p:nvPr/>
          </p:nvGrpSpPr>
          <p:grpSpPr>
            <a:xfrm>
              <a:off x="925525" y="2709783"/>
              <a:ext cx="68577" cy="564350"/>
              <a:chOff x="2370696" y="2380622"/>
              <a:chExt cx="99386" cy="720000"/>
            </a:xfrm>
          </p:grpSpPr>
          <p:grpSp>
            <p:nvGrpSpPr>
              <p:cNvPr id="258" name="Group 261"/>
              <p:cNvGrpSpPr/>
              <p:nvPr/>
            </p:nvGrpSpPr>
            <p:grpSpPr>
              <a:xfrm>
                <a:off x="2370696" y="2380622"/>
                <a:ext cx="99386" cy="720000"/>
                <a:chOff x="7123591" y="3009899"/>
                <a:chExt cx="185374" cy="356400"/>
              </a:xfrm>
            </p:grpSpPr>
            <p:cxnSp>
              <p:nvCxnSpPr>
                <p:cNvPr id="260" name="Straight Connector 25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9" name="Oval 258"/>
              <p:cNvSpPr/>
              <p:nvPr/>
            </p:nvSpPr>
            <p:spPr>
              <a:xfrm>
                <a:off x="2384389" y="2695544"/>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4" name="Group 254"/>
            <p:cNvGrpSpPr/>
            <p:nvPr/>
          </p:nvGrpSpPr>
          <p:grpSpPr>
            <a:xfrm>
              <a:off x="877965" y="2663224"/>
              <a:ext cx="68577" cy="564350"/>
              <a:chOff x="2301769" y="2321222"/>
              <a:chExt cx="99386" cy="720000"/>
            </a:xfrm>
          </p:grpSpPr>
          <p:grpSp>
            <p:nvGrpSpPr>
              <p:cNvPr id="253" name="Group 256"/>
              <p:cNvGrpSpPr/>
              <p:nvPr/>
            </p:nvGrpSpPr>
            <p:grpSpPr>
              <a:xfrm>
                <a:off x="2301769" y="2321222"/>
                <a:ext cx="99386" cy="720000"/>
                <a:chOff x="7123591" y="3009899"/>
                <a:chExt cx="185374" cy="356400"/>
              </a:xfrm>
            </p:grpSpPr>
            <p:cxnSp>
              <p:nvCxnSpPr>
                <p:cNvPr id="255" name="Straight Connector 254"/>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4" name="Oval 253"/>
              <p:cNvSpPr/>
              <p:nvPr/>
            </p:nvSpPr>
            <p:spPr>
              <a:xfrm>
                <a:off x="2315462" y="2651431"/>
                <a:ext cx="72000" cy="7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215" name="Group 214"/>
            <p:cNvGrpSpPr/>
            <p:nvPr/>
          </p:nvGrpSpPr>
          <p:grpSpPr>
            <a:xfrm>
              <a:off x="153876" y="2138289"/>
              <a:ext cx="5739324" cy="3568300"/>
              <a:chOff x="153876" y="2138289"/>
              <a:chExt cx="5739324" cy="3568300"/>
            </a:xfrm>
          </p:grpSpPr>
          <p:sp>
            <p:nvSpPr>
              <p:cNvPr id="216" name="TextBox 215"/>
              <p:cNvSpPr txBox="1"/>
              <p:nvPr/>
            </p:nvSpPr>
            <p:spPr>
              <a:xfrm>
                <a:off x="2346740" y="5491145"/>
                <a:ext cx="1958870" cy="215444"/>
              </a:xfrm>
              <a:prstGeom prst="rect">
                <a:avLst/>
              </a:prstGeom>
              <a:noFill/>
            </p:spPr>
            <p:txBody>
              <a:bodyPr wrap="none" lIns="0" tIns="0" rIns="0" bIns="0" rtlCol="0">
                <a:spAutoFit/>
              </a:bodyPr>
              <a:lstStyle/>
              <a:p>
                <a:pPr lvl="0" algn="ctr">
                  <a:defRPr/>
                </a:pPr>
                <a:r>
                  <a:rPr kumimoji="0" lang="en-US" sz="1400" b="1" i="0" u="none" strike="noStrike" kern="1200" cap="none" spc="0" normalizeH="0" baseline="0" dirty="0" err="1">
                    <a:ln>
                      <a:noFill/>
                    </a:ln>
                    <a:solidFill>
                      <a:srgbClr val="000000"/>
                    </a:solidFill>
                    <a:effectLst/>
                    <a:uLnTx/>
                    <a:uFillTx/>
                    <a:latin typeface="Arial" panose="020B0604020202020204"/>
                    <a:ea typeface="+mn-ea"/>
                    <a:cs typeface="+mn-cs"/>
                  </a:rPr>
                  <a:t>eGFR</a:t>
                </a: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 </a:t>
                </a:r>
                <a:r>
                  <a:rPr lang="en-US" sz="1400" b="1" dirty="0">
                    <a:solidFill>
                      <a:srgbClr val="000000"/>
                    </a:solidFill>
                  </a:rPr>
                  <a:t>(mL/min/1.73 m</a:t>
                </a:r>
                <a:r>
                  <a:rPr lang="en-US" sz="1400" b="1" baseline="30000" dirty="0">
                    <a:solidFill>
                      <a:srgbClr val="000000"/>
                    </a:solidFill>
                  </a:rPr>
                  <a:t>2</a:t>
                </a: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a:t>
                </a:r>
              </a:p>
            </p:txBody>
          </p:sp>
          <p:sp>
            <p:nvSpPr>
              <p:cNvPr id="217" name="TextBox 216"/>
              <p:cNvSpPr txBox="1"/>
              <p:nvPr/>
            </p:nvSpPr>
            <p:spPr>
              <a:xfrm rot="16200000">
                <a:off x="-275408" y="3603158"/>
                <a:ext cx="1074012"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Adjusted HR</a:t>
                </a:r>
              </a:p>
            </p:txBody>
          </p:sp>
          <p:grpSp>
            <p:nvGrpSpPr>
              <p:cNvPr id="218" name="Group 217"/>
              <p:cNvGrpSpPr/>
              <p:nvPr/>
            </p:nvGrpSpPr>
            <p:grpSpPr>
              <a:xfrm>
                <a:off x="439254" y="2138289"/>
                <a:ext cx="5453946" cy="3322461"/>
                <a:chOff x="439254" y="2138289"/>
                <a:chExt cx="5453946" cy="3322461"/>
              </a:xfrm>
            </p:grpSpPr>
            <p:cxnSp>
              <p:nvCxnSpPr>
                <p:cNvPr id="219" name="Straight Connector 218"/>
                <p:cNvCxnSpPr/>
                <p:nvPr/>
              </p:nvCxnSpPr>
              <p:spPr>
                <a:xfrm>
                  <a:off x="687110" y="222861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0" name="TextBox 219"/>
                <p:cNvSpPr txBox="1"/>
                <p:nvPr/>
              </p:nvSpPr>
              <p:spPr>
                <a:xfrm>
                  <a:off x="567496" y="2138289"/>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8</a:t>
                  </a:r>
                </a:p>
              </p:txBody>
            </p:sp>
            <p:cxnSp>
              <p:nvCxnSpPr>
                <p:cNvPr id="221" name="Straight Connector 220"/>
                <p:cNvCxnSpPr/>
                <p:nvPr/>
              </p:nvCxnSpPr>
              <p:spPr>
                <a:xfrm>
                  <a:off x="687110" y="3064333"/>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2" name="TextBox 221"/>
                <p:cNvSpPr txBox="1"/>
                <p:nvPr/>
              </p:nvSpPr>
              <p:spPr>
                <a:xfrm>
                  <a:off x="567496" y="2974012"/>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a:t>
                  </a:r>
                </a:p>
              </p:txBody>
            </p:sp>
            <p:cxnSp>
              <p:nvCxnSpPr>
                <p:cNvPr id="223" name="Straight Connector 222"/>
                <p:cNvCxnSpPr/>
                <p:nvPr/>
              </p:nvCxnSpPr>
              <p:spPr>
                <a:xfrm>
                  <a:off x="687110" y="3886037"/>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4" name="TextBox 223"/>
                <p:cNvSpPr txBox="1"/>
                <p:nvPr/>
              </p:nvSpPr>
              <p:spPr>
                <a:xfrm>
                  <a:off x="567496" y="3795716"/>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2</a:t>
                  </a:r>
                </a:p>
              </p:txBody>
            </p:sp>
            <p:cxnSp>
              <p:nvCxnSpPr>
                <p:cNvPr id="225" name="Straight Connector 224"/>
                <p:cNvCxnSpPr/>
                <p:nvPr/>
              </p:nvCxnSpPr>
              <p:spPr>
                <a:xfrm>
                  <a:off x="687110" y="4233201"/>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6" name="TextBox 225"/>
                <p:cNvSpPr txBox="1"/>
                <p:nvPr/>
              </p:nvSpPr>
              <p:spPr>
                <a:xfrm>
                  <a:off x="439254" y="4142880"/>
                  <a:ext cx="21319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1.5</a:t>
                  </a:r>
                </a:p>
              </p:txBody>
            </p:sp>
            <p:cxnSp>
              <p:nvCxnSpPr>
                <p:cNvPr id="227" name="Straight Connector 226"/>
                <p:cNvCxnSpPr/>
                <p:nvPr/>
              </p:nvCxnSpPr>
              <p:spPr>
                <a:xfrm>
                  <a:off x="687110" y="4729683"/>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8" name="TextBox 227"/>
                <p:cNvSpPr txBox="1"/>
                <p:nvPr/>
              </p:nvSpPr>
              <p:spPr>
                <a:xfrm>
                  <a:off x="567496" y="4636981"/>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a:t>
                  </a:r>
                </a:p>
              </p:txBody>
            </p:sp>
            <p:sp>
              <p:nvSpPr>
                <p:cNvPr id="229" name="TextBox 228"/>
                <p:cNvSpPr txBox="1"/>
                <p:nvPr/>
              </p:nvSpPr>
              <p:spPr>
                <a:xfrm>
                  <a:off x="567495" y="5100334"/>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a:t>
                  </a:r>
                </a:p>
              </p:txBody>
            </p:sp>
            <p:cxnSp>
              <p:nvCxnSpPr>
                <p:cNvPr id="230" name="Straight Connector 229"/>
                <p:cNvCxnSpPr/>
                <p:nvPr/>
              </p:nvCxnSpPr>
              <p:spPr>
                <a:xfrm rot="16200000">
                  <a:off x="863638" y="5226787"/>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1" name="TextBox 230"/>
                <p:cNvSpPr txBox="1"/>
                <p:nvPr/>
              </p:nvSpPr>
              <p:spPr>
                <a:xfrm>
                  <a:off x="813954"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15</a:t>
                  </a:r>
                </a:p>
              </p:txBody>
            </p:sp>
            <p:cxnSp>
              <p:nvCxnSpPr>
                <p:cNvPr id="232" name="Straight Connector 231"/>
                <p:cNvCxnSpPr/>
                <p:nvPr/>
              </p:nvCxnSpPr>
              <p:spPr>
                <a:xfrm rot="16200000">
                  <a:off x="1556105" y="5226787"/>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Box 232"/>
                <p:cNvSpPr txBox="1"/>
                <p:nvPr/>
              </p:nvSpPr>
              <p:spPr>
                <a:xfrm>
                  <a:off x="1506475"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30</a:t>
                  </a:r>
                </a:p>
              </p:txBody>
            </p:sp>
            <p:cxnSp>
              <p:nvCxnSpPr>
                <p:cNvPr id="234" name="Straight Connector 233"/>
                <p:cNvCxnSpPr/>
                <p:nvPr/>
              </p:nvCxnSpPr>
              <p:spPr>
                <a:xfrm rot="16200000">
                  <a:off x="2248572" y="5226787"/>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p:cNvSpPr txBox="1"/>
                <p:nvPr/>
              </p:nvSpPr>
              <p:spPr>
                <a:xfrm>
                  <a:off x="2198996"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45</a:t>
                  </a:r>
                </a:p>
              </p:txBody>
            </p:sp>
            <p:cxnSp>
              <p:nvCxnSpPr>
                <p:cNvPr id="236" name="Straight Connector 235"/>
                <p:cNvCxnSpPr/>
                <p:nvPr/>
              </p:nvCxnSpPr>
              <p:spPr>
                <a:xfrm rot="16200000">
                  <a:off x="2941039" y="5226787"/>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7" name="TextBox 236"/>
                <p:cNvSpPr txBox="1"/>
                <p:nvPr/>
              </p:nvSpPr>
              <p:spPr>
                <a:xfrm>
                  <a:off x="2891517"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60</a:t>
                  </a:r>
                </a:p>
              </p:txBody>
            </p:sp>
            <p:cxnSp>
              <p:nvCxnSpPr>
                <p:cNvPr id="238" name="Straight Connector 237"/>
                <p:cNvCxnSpPr/>
                <p:nvPr/>
              </p:nvCxnSpPr>
              <p:spPr>
                <a:xfrm rot="16200000">
                  <a:off x="3633506" y="5226788"/>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9" name="TextBox 238"/>
                <p:cNvSpPr txBox="1"/>
                <p:nvPr/>
              </p:nvSpPr>
              <p:spPr>
                <a:xfrm>
                  <a:off x="3584038"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75</a:t>
                  </a:r>
                </a:p>
              </p:txBody>
            </p:sp>
            <p:cxnSp>
              <p:nvCxnSpPr>
                <p:cNvPr id="240" name="Straight Connector 239"/>
                <p:cNvCxnSpPr/>
                <p:nvPr/>
              </p:nvCxnSpPr>
              <p:spPr>
                <a:xfrm rot="16200000">
                  <a:off x="4325973" y="5226788"/>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1" name="TextBox 240"/>
                <p:cNvSpPr txBox="1"/>
                <p:nvPr/>
              </p:nvSpPr>
              <p:spPr>
                <a:xfrm>
                  <a:off x="4276559"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90</a:t>
                  </a:r>
                </a:p>
              </p:txBody>
            </p:sp>
            <p:cxnSp>
              <p:nvCxnSpPr>
                <p:cNvPr id="242" name="Straight Connector 241"/>
                <p:cNvCxnSpPr/>
                <p:nvPr/>
              </p:nvCxnSpPr>
              <p:spPr>
                <a:xfrm rot="16200000">
                  <a:off x="5018440" y="5226788"/>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TextBox 242"/>
                <p:cNvSpPr txBox="1"/>
                <p:nvPr/>
              </p:nvSpPr>
              <p:spPr>
                <a:xfrm>
                  <a:off x="4969080"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105</a:t>
                  </a:r>
                </a:p>
              </p:txBody>
            </p:sp>
            <p:cxnSp>
              <p:nvCxnSpPr>
                <p:cNvPr id="244" name="Straight Connector 243"/>
                <p:cNvCxnSpPr/>
                <p:nvPr/>
              </p:nvCxnSpPr>
              <p:spPr>
                <a:xfrm rot="16200000">
                  <a:off x="5710908" y="5226788"/>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5" name="TextBox 244"/>
                <p:cNvSpPr txBox="1"/>
                <p:nvPr/>
              </p:nvSpPr>
              <p:spPr>
                <a:xfrm>
                  <a:off x="5661599"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120</a:t>
                  </a:r>
                </a:p>
              </p:txBody>
            </p:sp>
            <p:cxnSp>
              <p:nvCxnSpPr>
                <p:cNvPr id="246" name="Straight Connector 245"/>
                <p:cNvCxnSpPr/>
                <p:nvPr/>
              </p:nvCxnSpPr>
              <p:spPr>
                <a:xfrm>
                  <a:off x="687110" y="5190651"/>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759110" y="2224709"/>
                  <a:ext cx="0" cy="29664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759110" y="5190651"/>
                  <a:ext cx="51340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759110" y="4729643"/>
                  <a:ext cx="513409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50" name="Rectangle 249"/>
                <p:cNvSpPr/>
                <p:nvPr/>
              </p:nvSpPr>
              <p:spPr>
                <a:xfrm rot="18962659">
                  <a:off x="657505" y="4925535"/>
                  <a:ext cx="273841" cy="680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1" name="Straight Connector 250"/>
                <p:cNvCxnSpPr/>
                <p:nvPr/>
              </p:nvCxnSpPr>
              <p:spPr>
                <a:xfrm rot="18962659" flipV="1">
                  <a:off x="633904" y="4934227"/>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18962659" flipV="1">
                  <a:off x="633904" y="5032948"/>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775" name="Group 774"/>
          <p:cNvGrpSpPr/>
          <p:nvPr/>
        </p:nvGrpSpPr>
        <p:grpSpPr>
          <a:xfrm>
            <a:off x="6191734" y="2006536"/>
            <a:ext cx="5737159" cy="3569431"/>
            <a:chOff x="6191718" y="2137158"/>
            <a:chExt cx="5737159" cy="3569431"/>
          </a:xfrm>
        </p:grpSpPr>
        <p:grpSp>
          <p:nvGrpSpPr>
            <p:cNvPr id="776" name="Group 775"/>
            <p:cNvGrpSpPr/>
            <p:nvPr/>
          </p:nvGrpSpPr>
          <p:grpSpPr>
            <a:xfrm>
              <a:off x="6191718" y="2137158"/>
              <a:ext cx="5737159" cy="3569431"/>
              <a:chOff x="6191718" y="2137158"/>
              <a:chExt cx="5737159" cy="3569431"/>
            </a:xfrm>
          </p:grpSpPr>
          <p:sp>
            <p:nvSpPr>
              <p:cNvPr id="1053" name="TextBox 1052"/>
              <p:cNvSpPr txBox="1"/>
              <p:nvPr/>
            </p:nvSpPr>
            <p:spPr>
              <a:xfrm rot="16200000">
                <a:off x="5762434" y="3602098"/>
                <a:ext cx="1074012" cy="215444"/>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Adjusted HR</a:t>
                </a:r>
                <a:endParaRPr kumimoji="0" lang="en-US" sz="1400" b="1" i="0" u="none" strike="noStrike" kern="1200" cap="none" spc="0" normalizeH="0" baseline="30000" dirty="0">
                  <a:ln>
                    <a:noFill/>
                  </a:ln>
                  <a:solidFill>
                    <a:srgbClr val="000000"/>
                  </a:solidFill>
                  <a:effectLst/>
                  <a:uLnTx/>
                  <a:uFillTx/>
                  <a:latin typeface="Arial" panose="020B0604020202020204"/>
                  <a:ea typeface="+mn-ea"/>
                  <a:cs typeface="+mn-cs"/>
                </a:endParaRPr>
              </a:p>
            </p:txBody>
          </p:sp>
          <p:sp>
            <p:nvSpPr>
              <p:cNvPr id="1054" name="TextBox 1053"/>
              <p:cNvSpPr txBox="1"/>
              <p:nvPr/>
            </p:nvSpPr>
            <p:spPr>
              <a:xfrm>
                <a:off x="8382643" y="5491145"/>
                <a:ext cx="1958870"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eGFR (mL/min/1.73 m</a:t>
                </a:r>
                <a:r>
                  <a:rPr kumimoji="0" lang="en-US" sz="1400" b="1" i="0" u="none" strike="noStrike" kern="1200" cap="none" spc="0" normalizeH="0" baseline="30000" dirty="0">
                    <a:ln>
                      <a:noFill/>
                    </a:ln>
                    <a:solidFill>
                      <a:srgbClr val="000000"/>
                    </a:solidFill>
                    <a:effectLst/>
                    <a:uLnTx/>
                    <a:uFillTx/>
                    <a:latin typeface="Arial" panose="020B0604020202020204"/>
                    <a:ea typeface="+mn-ea"/>
                    <a:cs typeface="+mn-cs"/>
                  </a:rPr>
                  <a:t>2</a:t>
                </a:r>
                <a:r>
                  <a:rPr kumimoji="0" lang="en-US" sz="1400" b="1" i="0" u="none" strike="noStrike" kern="1200" cap="none" spc="0" normalizeH="0" dirty="0">
                    <a:ln>
                      <a:noFill/>
                    </a:ln>
                    <a:solidFill>
                      <a:srgbClr val="000000"/>
                    </a:solidFill>
                    <a:effectLst/>
                    <a:uLnTx/>
                    <a:uFillTx/>
                    <a:latin typeface="Arial" panose="020B0604020202020204"/>
                    <a:ea typeface="+mn-ea"/>
                    <a:cs typeface="+mn-cs"/>
                  </a:rPr>
                  <a:t>)</a:t>
                </a:r>
              </a:p>
            </p:txBody>
          </p:sp>
          <p:grpSp>
            <p:nvGrpSpPr>
              <p:cNvPr id="1055" name="Group 1054"/>
              <p:cNvGrpSpPr/>
              <p:nvPr/>
            </p:nvGrpSpPr>
            <p:grpSpPr>
              <a:xfrm>
                <a:off x="6474718" y="2137158"/>
                <a:ext cx="5454159" cy="3323592"/>
                <a:chOff x="6474718" y="2137158"/>
                <a:chExt cx="5454159" cy="3323592"/>
              </a:xfrm>
            </p:grpSpPr>
            <p:sp>
              <p:nvSpPr>
                <p:cNvPr id="1056" name="Oval 1055"/>
                <p:cNvSpPr/>
                <p:nvPr/>
              </p:nvSpPr>
              <p:spPr>
                <a:xfrm>
                  <a:off x="6912526" y="288190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57" name="Oval 1056"/>
                <p:cNvSpPr/>
                <p:nvPr/>
              </p:nvSpPr>
              <p:spPr>
                <a:xfrm>
                  <a:off x="6913520" y="272462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58" name="TextBox 1057"/>
                <p:cNvSpPr txBox="1"/>
                <p:nvPr/>
              </p:nvSpPr>
              <p:spPr>
                <a:xfrm>
                  <a:off x="6852347" y="5276084"/>
                  <a:ext cx="169918" cy="184666"/>
                </a:xfrm>
                <a:prstGeom prst="rect">
                  <a:avLst/>
                </a:prstGeom>
                <a:noFill/>
                <a:effectLst/>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15</a:t>
                  </a:r>
                </a:p>
              </p:txBody>
            </p:sp>
            <p:sp>
              <p:nvSpPr>
                <p:cNvPr id="1059" name="TextBox 1058"/>
                <p:cNvSpPr txBox="1"/>
                <p:nvPr/>
              </p:nvSpPr>
              <p:spPr>
                <a:xfrm>
                  <a:off x="8468345" y="5276084"/>
                  <a:ext cx="169918" cy="184666"/>
                </a:xfrm>
                <a:prstGeom prst="rect">
                  <a:avLst/>
                </a:prstGeom>
                <a:noFill/>
                <a:effectLst/>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30</a:t>
                  </a:r>
                </a:p>
              </p:txBody>
            </p:sp>
            <p:sp>
              <p:nvSpPr>
                <p:cNvPr id="1060" name="TextBox 1059"/>
                <p:cNvSpPr txBox="1"/>
                <p:nvPr/>
              </p:nvSpPr>
              <p:spPr>
                <a:xfrm>
                  <a:off x="10084342" y="5276084"/>
                  <a:ext cx="169918" cy="184666"/>
                </a:xfrm>
                <a:prstGeom prst="rect">
                  <a:avLst/>
                </a:prstGeom>
                <a:noFill/>
                <a:effectLst/>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45</a:t>
                  </a:r>
                </a:p>
              </p:txBody>
            </p:sp>
            <p:sp>
              <p:nvSpPr>
                <p:cNvPr id="1061" name="TextBox 1060"/>
                <p:cNvSpPr txBox="1"/>
                <p:nvPr/>
              </p:nvSpPr>
              <p:spPr>
                <a:xfrm>
                  <a:off x="11700340" y="5276084"/>
                  <a:ext cx="169918" cy="184666"/>
                </a:xfrm>
                <a:prstGeom prst="rect">
                  <a:avLst/>
                </a:prstGeom>
                <a:noFill/>
                <a:effectLst/>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60</a:t>
                  </a:r>
                </a:p>
              </p:txBody>
            </p:sp>
            <p:cxnSp>
              <p:nvCxnSpPr>
                <p:cNvPr id="1062" name="Straight Connector 1061"/>
                <p:cNvCxnSpPr/>
                <p:nvPr/>
              </p:nvCxnSpPr>
              <p:spPr>
                <a:xfrm>
                  <a:off x="6795277" y="4451525"/>
                  <a:ext cx="513360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6795277" y="5191130"/>
                  <a:ext cx="5133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rot="5400000" flipV="1">
                  <a:off x="6900895" y="5227185"/>
                  <a:ext cx="721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rot="5400000" flipV="1">
                  <a:off x="8517012" y="5227185"/>
                  <a:ext cx="721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rot="5400000" flipV="1">
                  <a:off x="10133129" y="5227185"/>
                  <a:ext cx="721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rot="5400000" flipV="1">
                  <a:off x="11749245" y="5227185"/>
                  <a:ext cx="721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a:off x="6795277" y="2223638"/>
                  <a:ext cx="0" cy="29664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TextBox 1068"/>
                <p:cNvSpPr txBox="1"/>
                <p:nvPr/>
              </p:nvSpPr>
              <p:spPr>
                <a:xfrm>
                  <a:off x="6602958" y="5099872"/>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a:t>
                  </a:r>
                </a:p>
              </p:txBody>
            </p:sp>
            <p:sp>
              <p:nvSpPr>
                <p:cNvPr id="1070" name="TextBox 1069"/>
                <p:cNvSpPr txBox="1"/>
                <p:nvPr/>
              </p:nvSpPr>
              <p:spPr>
                <a:xfrm>
                  <a:off x="6474718" y="4729531"/>
                  <a:ext cx="21319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0.5</a:t>
                  </a:r>
                </a:p>
              </p:txBody>
            </p:sp>
            <p:sp>
              <p:nvSpPr>
                <p:cNvPr id="1071" name="TextBox 1070"/>
                <p:cNvSpPr txBox="1"/>
                <p:nvPr/>
              </p:nvSpPr>
              <p:spPr>
                <a:xfrm>
                  <a:off x="6517973" y="2137158"/>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64</a:t>
                  </a:r>
                </a:p>
              </p:txBody>
            </p:sp>
            <p:cxnSp>
              <p:nvCxnSpPr>
                <p:cNvPr id="1072" name="Straight Connector 1071"/>
                <p:cNvCxnSpPr/>
                <p:nvPr/>
              </p:nvCxnSpPr>
              <p:spPr>
                <a:xfrm flipV="1">
                  <a:off x="6723277" y="222935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73" name="TextBox 1072"/>
                <p:cNvSpPr txBox="1"/>
                <p:nvPr/>
              </p:nvSpPr>
              <p:spPr>
                <a:xfrm>
                  <a:off x="6517973" y="2507497"/>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32</a:t>
                  </a:r>
                </a:p>
              </p:txBody>
            </p:sp>
            <p:cxnSp>
              <p:nvCxnSpPr>
                <p:cNvPr id="1074" name="Straight Connector 1073"/>
                <p:cNvCxnSpPr/>
                <p:nvPr/>
              </p:nvCxnSpPr>
              <p:spPr>
                <a:xfrm flipV="1">
                  <a:off x="6723277" y="2599574"/>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75" name="TextBox 1074"/>
                <p:cNvSpPr txBox="1"/>
                <p:nvPr/>
              </p:nvSpPr>
              <p:spPr>
                <a:xfrm>
                  <a:off x="6517973" y="2877836"/>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16</a:t>
                  </a:r>
                </a:p>
              </p:txBody>
            </p:sp>
            <p:cxnSp>
              <p:nvCxnSpPr>
                <p:cNvPr id="1076" name="Straight Connector 1075"/>
                <p:cNvCxnSpPr/>
                <p:nvPr/>
              </p:nvCxnSpPr>
              <p:spPr>
                <a:xfrm flipV="1">
                  <a:off x="6723277" y="2969796"/>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77" name="TextBox 1076"/>
                <p:cNvSpPr txBox="1"/>
                <p:nvPr/>
              </p:nvSpPr>
              <p:spPr>
                <a:xfrm>
                  <a:off x="6602958" y="3248175"/>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8</a:t>
                  </a:r>
                </a:p>
              </p:txBody>
            </p:sp>
            <p:cxnSp>
              <p:nvCxnSpPr>
                <p:cNvPr id="1078" name="Straight Connector 1077"/>
                <p:cNvCxnSpPr/>
                <p:nvPr/>
              </p:nvCxnSpPr>
              <p:spPr>
                <a:xfrm flipV="1">
                  <a:off x="6723277" y="3340018"/>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79" name="TextBox 1078"/>
                <p:cNvSpPr txBox="1"/>
                <p:nvPr/>
              </p:nvSpPr>
              <p:spPr>
                <a:xfrm>
                  <a:off x="6602958" y="3618514"/>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a:t>
                  </a:r>
                </a:p>
              </p:txBody>
            </p:sp>
            <p:cxnSp>
              <p:nvCxnSpPr>
                <p:cNvPr id="1080" name="Straight Connector 1079"/>
                <p:cNvCxnSpPr/>
                <p:nvPr/>
              </p:nvCxnSpPr>
              <p:spPr>
                <a:xfrm flipV="1">
                  <a:off x="6723277" y="371024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81" name="TextBox 1080"/>
                <p:cNvSpPr txBox="1"/>
                <p:nvPr/>
              </p:nvSpPr>
              <p:spPr>
                <a:xfrm>
                  <a:off x="6602958" y="3988853"/>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2</a:t>
                  </a:r>
                </a:p>
              </p:txBody>
            </p:sp>
            <p:cxnSp>
              <p:nvCxnSpPr>
                <p:cNvPr id="1082" name="Straight Connector 1081"/>
                <p:cNvCxnSpPr/>
                <p:nvPr/>
              </p:nvCxnSpPr>
              <p:spPr>
                <a:xfrm flipV="1">
                  <a:off x="6723277" y="408046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83" name="TextBox 1082"/>
                <p:cNvSpPr txBox="1"/>
                <p:nvPr/>
              </p:nvSpPr>
              <p:spPr>
                <a:xfrm>
                  <a:off x="6602958" y="4359192"/>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a:t>
                  </a:r>
                </a:p>
              </p:txBody>
            </p:sp>
            <p:cxnSp>
              <p:nvCxnSpPr>
                <p:cNvPr id="1084" name="Straight Connector 1083"/>
                <p:cNvCxnSpPr/>
                <p:nvPr/>
              </p:nvCxnSpPr>
              <p:spPr>
                <a:xfrm flipV="1">
                  <a:off x="6723277" y="4451525"/>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V="1">
                  <a:off x="6723277" y="4820906"/>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flipV="1">
                  <a:off x="6723277" y="519113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87" name="Group 1086"/>
                <p:cNvGrpSpPr/>
                <p:nvPr/>
              </p:nvGrpSpPr>
              <p:grpSpPr>
                <a:xfrm>
                  <a:off x="6653356" y="4925535"/>
                  <a:ext cx="303055" cy="107413"/>
                  <a:chOff x="6653356" y="4925535"/>
                  <a:chExt cx="303055" cy="107413"/>
                </a:xfrm>
              </p:grpSpPr>
              <p:sp>
                <p:nvSpPr>
                  <p:cNvPr id="1088" name="Rectangle 1087"/>
                  <p:cNvSpPr/>
                  <p:nvPr/>
                </p:nvSpPr>
                <p:spPr>
                  <a:xfrm rot="18962659">
                    <a:off x="6682570" y="4925535"/>
                    <a:ext cx="273841" cy="680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89" name="Straight Connector 1088"/>
                  <p:cNvCxnSpPr/>
                  <p:nvPr/>
                </p:nvCxnSpPr>
                <p:spPr>
                  <a:xfrm rot="18962659" flipV="1">
                    <a:off x="6653356" y="4934227"/>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rot="18962659" flipV="1">
                    <a:off x="6659784" y="5032948"/>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777" name="Freeform 776"/>
            <p:cNvSpPr/>
            <p:nvPr/>
          </p:nvSpPr>
          <p:spPr>
            <a:xfrm>
              <a:off x="6942858" y="2630989"/>
              <a:ext cx="4844192" cy="2064453"/>
            </a:xfrm>
            <a:custGeom>
              <a:avLst/>
              <a:gdLst>
                <a:gd name="connsiteX0" fmla="*/ 0 w 4210050"/>
                <a:gd name="connsiteY0" fmla="*/ 0 h 2147888"/>
                <a:gd name="connsiteX1" fmla="*/ 561975 w 4210050"/>
                <a:gd name="connsiteY1" fmla="*/ 414338 h 2147888"/>
                <a:gd name="connsiteX2" fmla="*/ 1062038 w 4210050"/>
                <a:gd name="connsiteY2" fmla="*/ 804863 h 2147888"/>
                <a:gd name="connsiteX3" fmla="*/ 1314450 w 4210050"/>
                <a:gd name="connsiteY3" fmla="*/ 966788 h 2147888"/>
                <a:gd name="connsiteX4" fmla="*/ 1704975 w 4210050"/>
                <a:gd name="connsiteY4" fmla="*/ 1190625 h 2147888"/>
                <a:gd name="connsiteX5" fmla="*/ 2019300 w 4210050"/>
                <a:gd name="connsiteY5" fmla="*/ 1376363 h 2147888"/>
                <a:gd name="connsiteX6" fmla="*/ 2295525 w 4210050"/>
                <a:gd name="connsiteY6" fmla="*/ 1552575 h 2147888"/>
                <a:gd name="connsiteX7" fmla="*/ 2428875 w 4210050"/>
                <a:gd name="connsiteY7" fmla="*/ 1633538 h 2147888"/>
                <a:gd name="connsiteX8" fmla="*/ 2871788 w 4210050"/>
                <a:gd name="connsiteY8" fmla="*/ 1771650 h 2147888"/>
                <a:gd name="connsiteX9" fmla="*/ 3262313 w 4210050"/>
                <a:gd name="connsiteY9" fmla="*/ 1881188 h 2147888"/>
                <a:gd name="connsiteX10" fmla="*/ 3324225 w 4210050"/>
                <a:gd name="connsiteY10" fmla="*/ 1895475 h 2147888"/>
                <a:gd name="connsiteX11" fmla="*/ 4205288 w 4210050"/>
                <a:gd name="connsiteY11" fmla="*/ 1943100 h 2147888"/>
                <a:gd name="connsiteX12" fmla="*/ 4210050 w 4210050"/>
                <a:gd name="connsiteY12" fmla="*/ 2147888 h 2147888"/>
                <a:gd name="connsiteX13" fmla="*/ 3309938 w 4210050"/>
                <a:gd name="connsiteY13" fmla="*/ 1890713 h 2147888"/>
                <a:gd name="connsiteX14" fmla="*/ 2828925 w 4210050"/>
                <a:gd name="connsiteY14" fmla="*/ 1852613 h 2147888"/>
                <a:gd name="connsiteX15" fmla="*/ 2767013 w 4210050"/>
                <a:gd name="connsiteY15" fmla="*/ 1843088 h 2147888"/>
                <a:gd name="connsiteX16" fmla="*/ 2662238 w 4210050"/>
                <a:gd name="connsiteY16" fmla="*/ 1804988 h 2147888"/>
                <a:gd name="connsiteX17" fmla="*/ 2576513 w 4210050"/>
                <a:gd name="connsiteY17" fmla="*/ 1776413 h 2147888"/>
                <a:gd name="connsiteX18" fmla="*/ 2505075 w 4210050"/>
                <a:gd name="connsiteY18" fmla="*/ 1752600 h 2147888"/>
                <a:gd name="connsiteX19" fmla="*/ 2343150 w 4210050"/>
                <a:gd name="connsiteY19" fmla="*/ 1709738 h 2147888"/>
                <a:gd name="connsiteX20" fmla="*/ 2052638 w 4210050"/>
                <a:gd name="connsiteY20" fmla="*/ 1633538 h 2147888"/>
                <a:gd name="connsiteX21" fmla="*/ 1719263 w 4210050"/>
                <a:gd name="connsiteY21" fmla="*/ 1533525 h 2147888"/>
                <a:gd name="connsiteX22" fmla="*/ 1400175 w 4210050"/>
                <a:gd name="connsiteY22" fmla="*/ 1447800 h 2147888"/>
                <a:gd name="connsiteX23" fmla="*/ 300038 w 4210050"/>
                <a:gd name="connsiteY23" fmla="*/ 752475 h 2147888"/>
                <a:gd name="connsiteX24" fmla="*/ 161925 w 4210050"/>
                <a:gd name="connsiteY24" fmla="*/ 671513 h 2147888"/>
                <a:gd name="connsiteX25" fmla="*/ 0 w 4210050"/>
                <a:gd name="connsiteY25" fmla="*/ 581025 h 2147888"/>
                <a:gd name="connsiteX26" fmla="*/ 0 w 4210050"/>
                <a:gd name="connsiteY26" fmla="*/ 0 h 214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10050" h="2147888">
                  <a:moveTo>
                    <a:pt x="0" y="0"/>
                  </a:moveTo>
                  <a:lnTo>
                    <a:pt x="561975" y="414338"/>
                  </a:lnTo>
                  <a:lnTo>
                    <a:pt x="1062038" y="804863"/>
                  </a:lnTo>
                  <a:lnTo>
                    <a:pt x="1314450" y="966788"/>
                  </a:lnTo>
                  <a:lnTo>
                    <a:pt x="1704975" y="1190625"/>
                  </a:lnTo>
                  <a:lnTo>
                    <a:pt x="2019300" y="1376363"/>
                  </a:lnTo>
                  <a:lnTo>
                    <a:pt x="2295525" y="1552575"/>
                  </a:lnTo>
                  <a:lnTo>
                    <a:pt x="2428875" y="1633538"/>
                  </a:lnTo>
                  <a:lnTo>
                    <a:pt x="2871788" y="1771650"/>
                  </a:lnTo>
                  <a:lnTo>
                    <a:pt x="3262313" y="1881188"/>
                  </a:lnTo>
                  <a:lnTo>
                    <a:pt x="3324225" y="1895475"/>
                  </a:lnTo>
                  <a:lnTo>
                    <a:pt x="4205288" y="1943100"/>
                  </a:lnTo>
                  <a:lnTo>
                    <a:pt x="4210050" y="2147888"/>
                  </a:lnTo>
                  <a:lnTo>
                    <a:pt x="3309938" y="1890713"/>
                  </a:lnTo>
                  <a:lnTo>
                    <a:pt x="2828925" y="1852613"/>
                  </a:lnTo>
                  <a:lnTo>
                    <a:pt x="2767013" y="1843088"/>
                  </a:lnTo>
                  <a:lnTo>
                    <a:pt x="2662238" y="1804988"/>
                  </a:lnTo>
                  <a:lnTo>
                    <a:pt x="2576513" y="1776413"/>
                  </a:lnTo>
                  <a:lnTo>
                    <a:pt x="2505075" y="1752600"/>
                  </a:lnTo>
                  <a:lnTo>
                    <a:pt x="2343150" y="1709738"/>
                  </a:lnTo>
                  <a:lnTo>
                    <a:pt x="2052638" y="1633538"/>
                  </a:lnTo>
                  <a:lnTo>
                    <a:pt x="1719263" y="1533525"/>
                  </a:lnTo>
                  <a:lnTo>
                    <a:pt x="1400175" y="1447800"/>
                  </a:lnTo>
                  <a:lnTo>
                    <a:pt x="300038" y="752475"/>
                  </a:lnTo>
                  <a:lnTo>
                    <a:pt x="161925" y="671513"/>
                  </a:lnTo>
                  <a:lnTo>
                    <a:pt x="0" y="581025"/>
                  </a:lnTo>
                  <a:lnTo>
                    <a:pt x="0" y="0"/>
                  </a:lnTo>
                  <a:close/>
                </a:path>
              </a:pathLst>
            </a:cu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8" name="Freeform 777"/>
            <p:cNvSpPr/>
            <p:nvPr/>
          </p:nvSpPr>
          <p:spPr>
            <a:xfrm>
              <a:off x="6937379" y="2905639"/>
              <a:ext cx="4849672" cy="1684520"/>
            </a:xfrm>
            <a:custGeom>
              <a:avLst/>
              <a:gdLst>
                <a:gd name="connsiteX0" fmla="*/ 0 w 4214812"/>
                <a:gd name="connsiteY0" fmla="*/ 0 h 1752600"/>
                <a:gd name="connsiteX1" fmla="*/ 104775 w 4214812"/>
                <a:gd name="connsiteY1" fmla="*/ 71438 h 1752600"/>
                <a:gd name="connsiteX2" fmla="*/ 195262 w 4214812"/>
                <a:gd name="connsiteY2" fmla="*/ 123825 h 1752600"/>
                <a:gd name="connsiteX3" fmla="*/ 285750 w 4214812"/>
                <a:gd name="connsiteY3" fmla="*/ 185738 h 1752600"/>
                <a:gd name="connsiteX4" fmla="*/ 385762 w 4214812"/>
                <a:gd name="connsiteY4" fmla="*/ 252413 h 1752600"/>
                <a:gd name="connsiteX5" fmla="*/ 476250 w 4214812"/>
                <a:gd name="connsiteY5" fmla="*/ 319088 h 1752600"/>
                <a:gd name="connsiteX6" fmla="*/ 566737 w 4214812"/>
                <a:gd name="connsiteY6" fmla="*/ 376238 h 1752600"/>
                <a:gd name="connsiteX7" fmla="*/ 661987 w 4214812"/>
                <a:gd name="connsiteY7" fmla="*/ 452438 h 1752600"/>
                <a:gd name="connsiteX8" fmla="*/ 757237 w 4214812"/>
                <a:gd name="connsiteY8" fmla="*/ 514350 h 1752600"/>
                <a:gd name="connsiteX9" fmla="*/ 847725 w 4214812"/>
                <a:gd name="connsiteY9" fmla="*/ 581025 h 1752600"/>
                <a:gd name="connsiteX10" fmla="*/ 938212 w 4214812"/>
                <a:gd name="connsiteY10" fmla="*/ 652463 h 1752600"/>
                <a:gd name="connsiteX11" fmla="*/ 1028700 w 4214812"/>
                <a:gd name="connsiteY11" fmla="*/ 704850 h 1752600"/>
                <a:gd name="connsiteX12" fmla="*/ 1133475 w 4214812"/>
                <a:gd name="connsiteY12" fmla="*/ 781050 h 1752600"/>
                <a:gd name="connsiteX13" fmla="*/ 1219200 w 4214812"/>
                <a:gd name="connsiteY13" fmla="*/ 833438 h 1752600"/>
                <a:gd name="connsiteX14" fmla="*/ 1319212 w 4214812"/>
                <a:gd name="connsiteY14" fmla="*/ 895350 h 1752600"/>
                <a:gd name="connsiteX15" fmla="*/ 1404937 w 4214812"/>
                <a:gd name="connsiteY15" fmla="*/ 942975 h 1752600"/>
                <a:gd name="connsiteX16" fmla="*/ 1504950 w 4214812"/>
                <a:gd name="connsiteY16" fmla="*/ 995363 h 1752600"/>
                <a:gd name="connsiteX17" fmla="*/ 1595437 w 4214812"/>
                <a:gd name="connsiteY17" fmla="*/ 1023938 h 1752600"/>
                <a:gd name="connsiteX18" fmla="*/ 1690687 w 4214812"/>
                <a:gd name="connsiteY18" fmla="*/ 1062038 h 1752600"/>
                <a:gd name="connsiteX19" fmla="*/ 1781175 w 4214812"/>
                <a:gd name="connsiteY19" fmla="*/ 1104900 h 1752600"/>
                <a:gd name="connsiteX20" fmla="*/ 1876425 w 4214812"/>
                <a:gd name="connsiteY20" fmla="*/ 1143000 h 1752600"/>
                <a:gd name="connsiteX21" fmla="*/ 1976437 w 4214812"/>
                <a:gd name="connsiteY21" fmla="*/ 1190625 h 1752600"/>
                <a:gd name="connsiteX22" fmla="*/ 2071687 w 4214812"/>
                <a:gd name="connsiteY22" fmla="*/ 1238250 h 1752600"/>
                <a:gd name="connsiteX23" fmla="*/ 2166937 w 4214812"/>
                <a:gd name="connsiteY23" fmla="*/ 1281113 h 1752600"/>
                <a:gd name="connsiteX24" fmla="*/ 2266950 w 4214812"/>
                <a:gd name="connsiteY24" fmla="*/ 1323975 h 1752600"/>
                <a:gd name="connsiteX25" fmla="*/ 2352675 w 4214812"/>
                <a:gd name="connsiteY25" fmla="*/ 1357313 h 1752600"/>
                <a:gd name="connsiteX26" fmla="*/ 2443162 w 4214812"/>
                <a:gd name="connsiteY26" fmla="*/ 1395413 h 1752600"/>
                <a:gd name="connsiteX27" fmla="*/ 2533650 w 4214812"/>
                <a:gd name="connsiteY27" fmla="*/ 1428750 h 1752600"/>
                <a:gd name="connsiteX28" fmla="*/ 2619375 w 4214812"/>
                <a:gd name="connsiteY28" fmla="*/ 1457325 h 1752600"/>
                <a:gd name="connsiteX29" fmla="*/ 2719387 w 4214812"/>
                <a:gd name="connsiteY29" fmla="*/ 1485900 h 1752600"/>
                <a:gd name="connsiteX30" fmla="*/ 2814637 w 4214812"/>
                <a:gd name="connsiteY30" fmla="*/ 1524000 h 1752600"/>
                <a:gd name="connsiteX31" fmla="*/ 2905125 w 4214812"/>
                <a:gd name="connsiteY31" fmla="*/ 1533525 h 1752600"/>
                <a:gd name="connsiteX32" fmla="*/ 3005137 w 4214812"/>
                <a:gd name="connsiteY32" fmla="*/ 1552575 h 1752600"/>
                <a:gd name="connsiteX33" fmla="*/ 3090862 w 4214812"/>
                <a:gd name="connsiteY33" fmla="*/ 1566863 h 1752600"/>
                <a:gd name="connsiteX34" fmla="*/ 3186112 w 4214812"/>
                <a:gd name="connsiteY34" fmla="*/ 1581150 h 1752600"/>
                <a:gd name="connsiteX35" fmla="*/ 3376612 w 4214812"/>
                <a:gd name="connsiteY35" fmla="*/ 1614488 h 1752600"/>
                <a:gd name="connsiteX36" fmla="*/ 3471862 w 4214812"/>
                <a:gd name="connsiteY36" fmla="*/ 1633538 h 1752600"/>
                <a:gd name="connsiteX37" fmla="*/ 3562350 w 4214812"/>
                <a:gd name="connsiteY37" fmla="*/ 1647825 h 1752600"/>
                <a:gd name="connsiteX38" fmla="*/ 3652837 w 4214812"/>
                <a:gd name="connsiteY38" fmla="*/ 1662113 h 1752600"/>
                <a:gd name="connsiteX39" fmla="*/ 3748087 w 4214812"/>
                <a:gd name="connsiteY39" fmla="*/ 1681163 h 1752600"/>
                <a:gd name="connsiteX40" fmla="*/ 3833812 w 4214812"/>
                <a:gd name="connsiteY40" fmla="*/ 1690688 h 1752600"/>
                <a:gd name="connsiteX41" fmla="*/ 3929062 w 4214812"/>
                <a:gd name="connsiteY41" fmla="*/ 1709738 h 1752600"/>
                <a:gd name="connsiteX42" fmla="*/ 4029075 w 4214812"/>
                <a:gd name="connsiteY42" fmla="*/ 1728788 h 1752600"/>
                <a:gd name="connsiteX43" fmla="*/ 4124325 w 4214812"/>
                <a:gd name="connsiteY43" fmla="*/ 1743075 h 1752600"/>
                <a:gd name="connsiteX44" fmla="*/ 4214812 w 4214812"/>
                <a:gd name="connsiteY44" fmla="*/ 175260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14812" h="1752600">
                  <a:moveTo>
                    <a:pt x="0" y="0"/>
                  </a:moveTo>
                  <a:lnTo>
                    <a:pt x="104775" y="71438"/>
                  </a:lnTo>
                  <a:lnTo>
                    <a:pt x="195262" y="123825"/>
                  </a:lnTo>
                  <a:lnTo>
                    <a:pt x="285750" y="185738"/>
                  </a:lnTo>
                  <a:lnTo>
                    <a:pt x="385762" y="252413"/>
                  </a:lnTo>
                  <a:lnTo>
                    <a:pt x="476250" y="319088"/>
                  </a:lnTo>
                  <a:lnTo>
                    <a:pt x="566737" y="376238"/>
                  </a:lnTo>
                  <a:lnTo>
                    <a:pt x="661987" y="452438"/>
                  </a:lnTo>
                  <a:lnTo>
                    <a:pt x="757237" y="514350"/>
                  </a:lnTo>
                  <a:lnTo>
                    <a:pt x="847725" y="581025"/>
                  </a:lnTo>
                  <a:lnTo>
                    <a:pt x="938212" y="652463"/>
                  </a:lnTo>
                  <a:lnTo>
                    <a:pt x="1028700" y="704850"/>
                  </a:lnTo>
                  <a:lnTo>
                    <a:pt x="1133475" y="781050"/>
                  </a:lnTo>
                  <a:lnTo>
                    <a:pt x="1219200" y="833438"/>
                  </a:lnTo>
                  <a:lnTo>
                    <a:pt x="1319212" y="895350"/>
                  </a:lnTo>
                  <a:lnTo>
                    <a:pt x="1404937" y="942975"/>
                  </a:lnTo>
                  <a:lnTo>
                    <a:pt x="1504950" y="995363"/>
                  </a:lnTo>
                  <a:lnTo>
                    <a:pt x="1595437" y="1023938"/>
                  </a:lnTo>
                  <a:lnTo>
                    <a:pt x="1690687" y="1062038"/>
                  </a:lnTo>
                  <a:lnTo>
                    <a:pt x="1781175" y="1104900"/>
                  </a:lnTo>
                  <a:lnTo>
                    <a:pt x="1876425" y="1143000"/>
                  </a:lnTo>
                  <a:lnTo>
                    <a:pt x="1976437" y="1190625"/>
                  </a:lnTo>
                  <a:lnTo>
                    <a:pt x="2071687" y="1238250"/>
                  </a:lnTo>
                  <a:lnTo>
                    <a:pt x="2166937" y="1281113"/>
                  </a:lnTo>
                  <a:lnTo>
                    <a:pt x="2266950" y="1323975"/>
                  </a:lnTo>
                  <a:lnTo>
                    <a:pt x="2352675" y="1357313"/>
                  </a:lnTo>
                  <a:lnTo>
                    <a:pt x="2443162" y="1395413"/>
                  </a:lnTo>
                  <a:lnTo>
                    <a:pt x="2533650" y="1428750"/>
                  </a:lnTo>
                  <a:lnTo>
                    <a:pt x="2619375" y="1457325"/>
                  </a:lnTo>
                  <a:lnTo>
                    <a:pt x="2719387" y="1485900"/>
                  </a:lnTo>
                  <a:lnTo>
                    <a:pt x="2814637" y="1524000"/>
                  </a:lnTo>
                  <a:lnTo>
                    <a:pt x="2905125" y="1533525"/>
                  </a:lnTo>
                  <a:lnTo>
                    <a:pt x="3005137" y="1552575"/>
                  </a:lnTo>
                  <a:lnTo>
                    <a:pt x="3090862" y="1566863"/>
                  </a:lnTo>
                  <a:lnTo>
                    <a:pt x="3186112" y="1581150"/>
                  </a:lnTo>
                  <a:lnTo>
                    <a:pt x="3376612" y="1614488"/>
                  </a:lnTo>
                  <a:lnTo>
                    <a:pt x="3471862" y="1633538"/>
                  </a:lnTo>
                  <a:lnTo>
                    <a:pt x="3562350" y="1647825"/>
                  </a:lnTo>
                  <a:lnTo>
                    <a:pt x="3652837" y="1662113"/>
                  </a:lnTo>
                  <a:lnTo>
                    <a:pt x="3748087" y="1681163"/>
                  </a:lnTo>
                  <a:lnTo>
                    <a:pt x="3833812" y="1690688"/>
                  </a:lnTo>
                  <a:lnTo>
                    <a:pt x="3929062" y="1709738"/>
                  </a:lnTo>
                  <a:lnTo>
                    <a:pt x="4029075" y="1728788"/>
                  </a:lnTo>
                  <a:lnTo>
                    <a:pt x="4124325" y="1743075"/>
                  </a:lnTo>
                  <a:lnTo>
                    <a:pt x="4214812" y="17526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9" name="Oval 778"/>
            <p:cNvSpPr/>
            <p:nvPr/>
          </p:nvSpPr>
          <p:spPr>
            <a:xfrm>
              <a:off x="7019824" y="293808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0" name="Oval 779"/>
            <p:cNvSpPr/>
            <p:nvPr/>
          </p:nvSpPr>
          <p:spPr>
            <a:xfrm>
              <a:off x="7127207" y="299751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1" name="Oval 780"/>
            <p:cNvSpPr/>
            <p:nvPr/>
          </p:nvSpPr>
          <p:spPr>
            <a:xfrm>
              <a:off x="7234589" y="306194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2" name="Oval 781"/>
            <p:cNvSpPr/>
            <p:nvPr/>
          </p:nvSpPr>
          <p:spPr>
            <a:xfrm>
              <a:off x="7336879" y="311682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3" name="Oval 782"/>
            <p:cNvSpPr/>
            <p:nvPr/>
          </p:nvSpPr>
          <p:spPr>
            <a:xfrm>
              <a:off x="7453584" y="318370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4" name="Oval 783"/>
            <p:cNvSpPr/>
            <p:nvPr/>
          </p:nvSpPr>
          <p:spPr>
            <a:xfrm>
              <a:off x="7558752" y="324376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5" name="Oval 784"/>
            <p:cNvSpPr/>
            <p:nvPr/>
          </p:nvSpPr>
          <p:spPr>
            <a:xfrm>
              <a:off x="7668349" y="330616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6" name="Oval 785"/>
            <p:cNvSpPr/>
            <p:nvPr/>
          </p:nvSpPr>
          <p:spPr>
            <a:xfrm>
              <a:off x="7774690" y="337322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7" name="Oval 786"/>
            <p:cNvSpPr/>
            <p:nvPr/>
          </p:nvSpPr>
          <p:spPr>
            <a:xfrm>
              <a:off x="7882071" y="343822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8" name="Oval 787"/>
            <p:cNvSpPr/>
            <p:nvPr/>
          </p:nvSpPr>
          <p:spPr>
            <a:xfrm>
              <a:off x="7987243" y="349909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89" name="Oval 788"/>
            <p:cNvSpPr/>
            <p:nvPr/>
          </p:nvSpPr>
          <p:spPr>
            <a:xfrm>
              <a:off x="8096729" y="356303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0" name="Oval 789"/>
            <p:cNvSpPr/>
            <p:nvPr/>
          </p:nvSpPr>
          <p:spPr>
            <a:xfrm>
              <a:off x="8203723" y="362466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1" name="Oval 790"/>
            <p:cNvSpPr/>
            <p:nvPr/>
          </p:nvSpPr>
          <p:spPr>
            <a:xfrm>
              <a:off x="8309280" y="367656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2" name="Oval 791"/>
            <p:cNvSpPr/>
            <p:nvPr/>
          </p:nvSpPr>
          <p:spPr>
            <a:xfrm>
              <a:off x="8415211" y="373230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3" name="Oval 792"/>
            <p:cNvSpPr/>
            <p:nvPr/>
          </p:nvSpPr>
          <p:spPr>
            <a:xfrm>
              <a:off x="8526828" y="378448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4" name="Oval 793"/>
            <p:cNvSpPr/>
            <p:nvPr/>
          </p:nvSpPr>
          <p:spPr>
            <a:xfrm>
              <a:off x="8630227" y="382362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5" name="Oval 794"/>
            <p:cNvSpPr/>
            <p:nvPr/>
          </p:nvSpPr>
          <p:spPr>
            <a:xfrm>
              <a:off x="8742852" y="386250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6" name="Oval 795"/>
            <p:cNvSpPr/>
            <p:nvPr/>
          </p:nvSpPr>
          <p:spPr>
            <a:xfrm>
              <a:off x="8850288" y="390133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7" name="Oval 796"/>
            <p:cNvSpPr/>
            <p:nvPr/>
          </p:nvSpPr>
          <p:spPr>
            <a:xfrm>
              <a:off x="8957933" y="394251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8" name="Oval 797"/>
            <p:cNvSpPr/>
            <p:nvPr/>
          </p:nvSpPr>
          <p:spPr>
            <a:xfrm>
              <a:off x="9060747" y="398172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99" name="Oval 798"/>
            <p:cNvSpPr/>
            <p:nvPr/>
          </p:nvSpPr>
          <p:spPr>
            <a:xfrm>
              <a:off x="9175372" y="402260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0" name="Oval 799"/>
            <p:cNvSpPr/>
            <p:nvPr/>
          </p:nvSpPr>
          <p:spPr>
            <a:xfrm>
              <a:off x="9277887" y="406394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1" name="Oval 800"/>
            <p:cNvSpPr/>
            <p:nvPr/>
          </p:nvSpPr>
          <p:spPr>
            <a:xfrm>
              <a:off x="9386482" y="410285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2" name="Oval 801"/>
            <p:cNvSpPr/>
            <p:nvPr/>
          </p:nvSpPr>
          <p:spPr>
            <a:xfrm>
              <a:off x="9497103" y="414403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3" name="Oval 802"/>
            <p:cNvSpPr/>
            <p:nvPr/>
          </p:nvSpPr>
          <p:spPr>
            <a:xfrm>
              <a:off x="9605659" y="418274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4" name="Oval 803"/>
            <p:cNvSpPr/>
            <p:nvPr/>
          </p:nvSpPr>
          <p:spPr>
            <a:xfrm>
              <a:off x="9704724" y="421946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5" name="Oval 804"/>
            <p:cNvSpPr/>
            <p:nvPr/>
          </p:nvSpPr>
          <p:spPr>
            <a:xfrm>
              <a:off x="9815341" y="425376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6" name="Oval 805"/>
            <p:cNvSpPr/>
            <p:nvPr/>
          </p:nvSpPr>
          <p:spPr>
            <a:xfrm>
              <a:off x="9926693" y="428113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7" name="Oval 806"/>
            <p:cNvSpPr/>
            <p:nvPr/>
          </p:nvSpPr>
          <p:spPr>
            <a:xfrm>
              <a:off x="10033186" y="431069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8" name="Oval 807"/>
            <p:cNvSpPr/>
            <p:nvPr/>
          </p:nvSpPr>
          <p:spPr>
            <a:xfrm>
              <a:off x="10136779" y="433815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09" name="Oval 808"/>
            <p:cNvSpPr/>
            <p:nvPr/>
          </p:nvSpPr>
          <p:spPr>
            <a:xfrm>
              <a:off x="10246250" y="435420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0" name="Oval 809"/>
            <p:cNvSpPr/>
            <p:nvPr/>
          </p:nvSpPr>
          <p:spPr>
            <a:xfrm>
              <a:off x="10352731" y="437017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1" name="Oval 810"/>
            <p:cNvSpPr/>
            <p:nvPr/>
          </p:nvSpPr>
          <p:spPr>
            <a:xfrm>
              <a:off x="10464310" y="438389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2" name="Oval 811"/>
            <p:cNvSpPr/>
            <p:nvPr/>
          </p:nvSpPr>
          <p:spPr>
            <a:xfrm>
              <a:off x="10571167" y="439974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3" name="Oval 812"/>
            <p:cNvSpPr/>
            <p:nvPr/>
          </p:nvSpPr>
          <p:spPr>
            <a:xfrm>
              <a:off x="10784938" y="443214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4" name="Oval 813"/>
            <p:cNvSpPr/>
            <p:nvPr/>
          </p:nvSpPr>
          <p:spPr>
            <a:xfrm>
              <a:off x="10891795" y="444845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5" name="Oval 814"/>
            <p:cNvSpPr/>
            <p:nvPr/>
          </p:nvSpPr>
          <p:spPr>
            <a:xfrm>
              <a:off x="11001813" y="446220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6" name="Oval 815"/>
            <p:cNvSpPr/>
            <p:nvPr/>
          </p:nvSpPr>
          <p:spPr>
            <a:xfrm>
              <a:off x="11107792" y="447588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7" name="Oval 816"/>
            <p:cNvSpPr/>
            <p:nvPr/>
          </p:nvSpPr>
          <p:spPr>
            <a:xfrm>
              <a:off x="11217388" y="448930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8" name="Oval 817"/>
            <p:cNvSpPr/>
            <p:nvPr/>
          </p:nvSpPr>
          <p:spPr>
            <a:xfrm>
              <a:off x="11321069" y="450514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19" name="Oval 818"/>
            <p:cNvSpPr/>
            <p:nvPr/>
          </p:nvSpPr>
          <p:spPr>
            <a:xfrm>
              <a:off x="11426624" y="452116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20" name="Oval 819"/>
            <p:cNvSpPr/>
            <p:nvPr/>
          </p:nvSpPr>
          <p:spPr>
            <a:xfrm>
              <a:off x="11540398" y="453718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821" name="Oval 820"/>
            <p:cNvSpPr/>
            <p:nvPr/>
          </p:nvSpPr>
          <p:spPr>
            <a:xfrm>
              <a:off x="11647004" y="455320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22" name="Group 896"/>
            <p:cNvGrpSpPr/>
            <p:nvPr/>
          </p:nvGrpSpPr>
          <p:grpSpPr>
            <a:xfrm>
              <a:off x="11742009" y="3659773"/>
              <a:ext cx="78906" cy="779706"/>
              <a:chOff x="7123591" y="3009899"/>
              <a:chExt cx="185374" cy="356400"/>
            </a:xfrm>
          </p:grpSpPr>
          <p:cxnSp>
            <p:nvCxnSpPr>
              <p:cNvPr id="1050" name="Straight Connector 1049"/>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3" name="Oval 822"/>
            <p:cNvSpPr/>
            <p:nvPr/>
          </p:nvSpPr>
          <p:spPr>
            <a:xfrm>
              <a:off x="11755157" y="402050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24" name="Group 904"/>
            <p:cNvGrpSpPr/>
            <p:nvPr/>
          </p:nvGrpSpPr>
          <p:grpSpPr>
            <a:xfrm>
              <a:off x="11631490" y="3680369"/>
              <a:ext cx="78906" cy="740028"/>
              <a:chOff x="7123591" y="3009899"/>
              <a:chExt cx="185374" cy="356400"/>
            </a:xfrm>
          </p:grpSpPr>
          <p:cxnSp>
            <p:nvCxnSpPr>
              <p:cNvPr id="1047" name="Straight Connector 1046"/>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5" name="Oval 824"/>
            <p:cNvSpPr/>
            <p:nvPr/>
          </p:nvSpPr>
          <p:spPr>
            <a:xfrm>
              <a:off x="11644637" y="402507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26" name="Group 911"/>
            <p:cNvGrpSpPr/>
            <p:nvPr/>
          </p:nvGrpSpPr>
          <p:grpSpPr>
            <a:xfrm>
              <a:off x="11527621" y="3711810"/>
              <a:ext cx="78906" cy="697233"/>
              <a:chOff x="7123591" y="3009899"/>
              <a:chExt cx="185374" cy="356400"/>
            </a:xfrm>
          </p:grpSpPr>
          <p:cxnSp>
            <p:nvCxnSpPr>
              <p:cNvPr id="1044" name="Straight Connector 1043"/>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7" name="Oval 826"/>
            <p:cNvSpPr/>
            <p:nvPr/>
          </p:nvSpPr>
          <p:spPr>
            <a:xfrm>
              <a:off x="11540769" y="403432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28" name="Group 918"/>
            <p:cNvGrpSpPr/>
            <p:nvPr/>
          </p:nvGrpSpPr>
          <p:grpSpPr>
            <a:xfrm>
              <a:off x="11418341" y="3736984"/>
              <a:ext cx="78906" cy="656217"/>
              <a:chOff x="7123591" y="3009899"/>
              <a:chExt cx="185374" cy="356400"/>
            </a:xfrm>
          </p:grpSpPr>
          <p:cxnSp>
            <p:nvCxnSpPr>
              <p:cNvPr id="1041" name="Straight Connector 1040"/>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9" name="Oval 828"/>
            <p:cNvSpPr/>
            <p:nvPr/>
          </p:nvSpPr>
          <p:spPr>
            <a:xfrm>
              <a:off x="11431488" y="403889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30" name="Group 925"/>
            <p:cNvGrpSpPr/>
            <p:nvPr/>
          </p:nvGrpSpPr>
          <p:grpSpPr>
            <a:xfrm>
              <a:off x="11308927" y="3759869"/>
              <a:ext cx="78906" cy="620092"/>
              <a:chOff x="7123591" y="3009899"/>
              <a:chExt cx="185374" cy="356400"/>
            </a:xfrm>
          </p:grpSpPr>
          <p:cxnSp>
            <p:nvCxnSpPr>
              <p:cNvPr id="1038" name="Straight Connector 1037"/>
              <p:cNvCxnSpPr/>
              <p:nvPr/>
            </p:nvCxnSpPr>
            <p:spPr>
              <a:xfrm>
                <a:off x="7216278" y="3009899"/>
                <a:ext cx="0" cy="3564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7123591" y="3009902"/>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7123591" y="3366299"/>
                <a:ext cx="18537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1" name="Oval 830"/>
            <p:cNvSpPr/>
            <p:nvPr/>
          </p:nvSpPr>
          <p:spPr>
            <a:xfrm>
              <a:off x="11322074" y="404347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32" name="Group 937"/>
            <p:cNvGrpSpPr/>
            <p:nvPr/>
          </p:nvGrpSpPr>
          <p:grpSpPr>
            <a:xfrm>
              <a:off x="11199133" y="3789688"/>
              <a:ext cx="78906" cy="576198"/>
              <a:chOff x="10947620" y="3710602"/>
              <a:chExt cx="68577" cy="645153"/>
            </a:xfrm>
          </p:grpSpPr>
          <p:cxnSp>
            <p:nvCxnSpPr>
              <p:cNvPr id="1035" name="Straight Connector 103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3" name="Oval 832"/>
            <p:cNvSpPr/>
            <p:nvPr/>
          </p:nvSpPr>
          <p:spPr>
            <a:xfrm>
              <a:off x="11215020" y="405269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34" name="Group 938"/>
            <p:cNvGrpSpPr/>
            <p:nvPr/>
          </p:nvGrpSpPr>
          <p:grpSpPr>
            <a:xfrm>
              <a:off x="11094331" y="3819439"/>
              <a:ext cx="78906" cy="538806"/>
              <a:chOff x="10947620" y="3710602"/>
              <a:chExt cx="68577" cy="645153"/>
            </a:xfrm>
          </p:grpSpPr>
          <p:cxnSp>
            <p:nvCxnSpPr>
              <p:cNvPr id="1032" name="Straight Connector 103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5" name="Oval 834"/>
            <p:cNvSpPr/>
            <p:nvPr/>
          </p:nvSpPr>
          <p:spPr>
            <a:xfrm>
              <a:off x="11110219" y="406413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36" name="Group 943"/>
            <p:cNvGrpSpPr/>
            <p:nvPr/>
          </p:nvGrpSpPr>
          <p:grpSpPr>
            <a:xfrm>
              <a:off x="10990407" y="3844614"/>
              <a:ext cx="78906" cy="508455"/>
              <a:chOff x="10947620" y="3710602"/>
              <a:chExt cx="68577" cy="645153"/>
            </a:xfrm>
          </p:grpSpPr>
          <p:cxnSp>
            <p:nvCxnSpPr>
              <p:cNvPr id="1029" name="Straight Connector 102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7" name="Oval 836"/>
            <p:cNvSpPr/>
            <p:nvPr/>
          </p:nvSpPr>
          <p:spPr>
            <a:xfrm>
              <a:off x="11003555" y="407100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38" name="Group 948"/>
            <p:cNvGrpSpPr/>
            <p:nvPr/>
          </p:nvGrpSpPr>
          <p:grpSpPr>
            <a:xfrm>
              <a:off x="10879394" y="3862921"/>
              <a:ext cx="78906" cy="478289"/>
              <a:chOff x="10947620" y="3710602"/>
              <a:chExt cx="68577" cy="645153"/>
            </a:xfrm>
          </p:grpSpPr>
          <p:cxnSp>
            <p:nvCxnSpPr>
              <p:cNvPr id="1026" name="Straight Connector 102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9" name="Oval 838"/>
            <p:cNvSpPr/>
            <p:nvPr/>
          </p:nvSpPr>
          <p:spPr>
            <a:xfrm>
              <a:off x="10892542" y="407787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40" name="Group 953"/>
            <p:cNvGrpSpPr/>
            <p:nvPr/>
          </p:nvGrpSpPr>
          <p:grpSpPr>
            <a:xfrm>
              <a:off x="10772310" y="3883519"/>
              <a:ext cx="78906" cy="452535"/>
              <a:chOff x="10947620" y="3710602"/>
              <a:chExt cx="68577" cy="645153"/>
            </a:xfrm>
          </p:grpSpPr>
          <p:cxnSp>
            <p:nvCxnSpPr>
              <p:cNvPr id="1023" name="Straight Connector 102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1" name="Oval 840"/>
            <p:cNvSpPr/>
            <p:nvPr/>
          </p:nvSpPr>
          <p:spPr>
            <a:xfrm>
              <a:off x="10785458" y="408015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42" name="Group 964"/>
            <p:cNvGrpSpPr/>
            <p:nvPr/>
          </p:nvGrpSpPr>
          <p:grpSpPr>
            <a:xfrm>
              <a:off x="10665453" y="3899538"/>
              <a:ext cx="78906" cy="425206"/>
              <a:chOff x="10947620" y="3710602"/>
              <a:chExt cx="68577" cy="645153"/>
            </a:xfrm>
          </p:grpSpPr>
          <p:cxnSp>
            <p:nvCxnSpPr>
              <p:cNvPr id="1020" name="Straight Connector 101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3" name="Oval 842"/>
            <p:cNvSpPr/>
            <p:nvPr/>
          </p:nvSpPr>
          <p:spPr>
            <a:xfrm>
              <a:off x="10678601" y="408702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44" name="Group 971"/>
            <p:cNvGrpSpPr/>
            <p:nvPr/>
          </p:nvGrpSpPr>
          <p:grpSpPr>
            <a:xfrm>
              <a:off x="10558391" y="3913269"/>
              <a:ext cx="78906" cy="406498"/>
              <a:chOff x="10947620" y="3710602"/>
              <a:chExt cx="68577" cy="645153"/>
            </a:xfrm>
          </p:grpSpPr>
          <p:cxnSp>
            <p:nvCxnSpPr>
              <p:cNvPr id="1017" name="Straight Connector 101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5" name="Oval 844"/>
            <p:cNvSpPr/>
            <p:nvPr/>
          </p:nvSpPr>
          <p:spPr>
            <a:xfrm>
              <a:off x="10571538" y="40893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46" name="Group 976"/>
            <p:cNvGrpSpPr/>
            <p:nvPr/>
          </p:nvGrpSpPr>
          <p:grpSpPr>
            <a:xfrm>
              <a:off x="10448423" y="3922424"/>
              <a:ext cx="78906" cy="381578"/>
              <a:chOff x="10947620" y="3710602"/>
              <a:chExt cx="68577" cy="645153"/>
            </a:xfrm>
          </p:grpSpPr>
          <p:cxnSp>
            <p:nvCxnSpPr>
              <p:cNvPr id="1014" name="Straight Connector 101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7" name="Oval 846"/>
            <p:cNvSpPr/>
            <p:nvPr/>
          </p:nvSpPr>
          <p:spPr>
            <a:xfrm>
              <a:off x="10464310" y="408702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48" name="Group 984"/>
            <p:cNvGrpSpPr/>
            <p:nvPr/>
          </p:nvGrpSpPr>
          <p:grpSpPr>
            <a:xfrm>
              <a:off x="10338615" y="3922424"/>
              <a:ext cx="78906" cy="369698"/>
              <a:chOff x="10947620" y="3710602"/>
              <a:chExt cx="68577" cy="645153"/>
            </a:xfrm>
          </p:grpSpPr>
          <p:cxnSp>
            <p:nvCxnSpPr>
              <p:cNvPr id="1011" name="Straight Connector 101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9" name="Oval 848"/>
            <p:cNvSpPr/>
            <p:nvPr/>
          </p:nvSpPr>
          <p:spPr>
            <a:xfrm>
              <a:off x="10354503" y="408015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50" name="Group 989"/>
            <p:cNvGrpSpPr/>
            <p:nvPr/>
          </p:nvGrpSpPr>
          <p:grpSpPr>
            <a:xfrm>
              <a:off x="10233849" y="3920136"/>
              <a:ext cx="78906" cy="350160"/>
              <a:chOff x="10947620" y="3710602"/>
              <a:chExt cx="68577" cy="645153"/>
            </a:xfrm>
          </p:grpSpPr>
          <p:cxnSp>
            <p:nvCxnSpPr>
              <p:cNvPr id="1008" name="Straight Connector 100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1" name="Oval 850"/>
            <p:cNvSpPr/>
            <p:nvPr/>
          </p:nvSpPr>
          <p:spPr>
            <a:xfrm>
              <a:off x="10246996" y="406642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52" name="Group 851"/>
            <p:cNvGrpSpPr/>
            <p:nvPr/>
          </p:nvGrpSpPr>
          <p:grpSpPr>
            <a:xfrm>
              <a:off x="10127969" y="3913271"/>
              <a:ext cx="78906" cy="333429"/>
              <a:chOff x="10127969" y="3913271"/>
              <a:chExt cx="78906" cy="333429"/>
            </a:xfrm>
          </p:grpSpPr>
          <p:cxnSp>
            <p:nvCxnSpPr>
              <p:cNvPr id="1005" name="Straight Connector 1004"/>
              <p:cNvCxnSpPr/>
              <p:nvPr/>
            </p:nvCxnSpPr>
            <p:spPr>
              <a:xfrm>
                <a:off x="10167423" y="3913271"/>
                <a:ext cx="0" cy="3334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flipH="1">
                <a:off x="10127969" y="3913274"/>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flipH="1">
                <a:off x="10127969" y="4246700"/>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3" name="Oval 852"/>
            <p:cNvSpPr/>
            <p:nvPr/>
          </p:nvSpPr>
          <p:spPr>
            <a:xfrm>
              <a:off x="10141117" y="405498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54" name="Group 853"/>
            <p:cNvGrpSpPr/>
            <p:nvPr/>
          </p:nvGrpSpPr>
          <p:grpSpPr>
            <a:xfrm>
              <a:off x="10021192" y="3906406"/>
              <a:ext cx="78906" cy="319496"/>
              <a:chOff x="10021192" y="3906406"/>
              <a:chExt cx="78906" cy="319496"/>
            </a:xfrm>
          </p:grpSpPr>
          <p:cxnSp>
            <p:nvCxnSpPr>
              <p:cNvPr id="1002" name="Straight Connector 1001"/>
              <p:cNvCxnSpPr/>
              <p:nvPr/>
            </p:nvCxnSpPr>
            <p:spPr>
              <a:xfrm>
                <a:off x="10060646" y="3906406"/>
                <a:ext cx="0" cy="3194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10021192" y="390640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10021192" y="4225902"/>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5" name="Oval 854"/>
            <p:cNvSpPr/>
            <p:nvPr/>
          </p:nvSpPr>
          <p:spPr>
            <a:xfrm>
              <a:off x="10037080" y="403896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56" name="Group 855"/>
            <p:cNvGrpSpPr/>
            <p:nvPr/>
          </p:nvGrpSpPr>
          <p:grpSpPr>
            <a:xfrm>
              <a:off x="9910721" y="3878943"/>
              <a:ext cx="78906" cy="332377"/>
              <a:chOff x="9910721" y="3878943"/>
              <a:chExt cx="78906" cy="332377"/>
            </a:xfrm>
          </p:grpSpPr>
          <p:cxnSp>
            <p:nvCxnSpPr>
              <p:cNvPr id="999" name="Straight Connector 998"/>
              <p:cNvCxnSpPr/>
              <p:nvPr/>
            </p:nvCxnSpPr>
            <p:spPr>
              <a:xfrm>
                <a:off x="9950174" y="3878943"/>
                <a:ext cx="0" cy="3323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910721" y="3878946"/>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910721" y="4211320"/>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7" name="Oval 856"/>
            <p:cNvSpPr/>
            <p:nvPr/>
          </p:nvSpPr>
          <p:spPr>
            <a:xfrm>
              <a:off x="9926608" y="401150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58" name="Group 857"/>
            <p:cNvGrpSpPr/>
            <p:nvPr/>
          </p:nvGrpSpPr>
          <p:grpSpPr>
            <a:xfrm>
              <a:off x="9806870" y="3842327"/>
              <a:ext cx="78906" cy="346773"/>
              <a:chOff x="9806870" y="3842327"/>
              <a:chExt cx="78906" cy="346773"/>
            </a:xfrm>
          </p:grpSpPr>
          <p:cxnSp>
            <p:nvCxnSpPr>
              <p:cNvPr id="996" name="Straight Connector 995"/>
              <p:cNvCxnSpPr/>
              <p:nvPr/>
            </p:nvCxnSpPr>
            <p:spPr>
              <a:xfrm>
                <a:off x="9846323" y="3842327"/>
                <a:ext cx="0" cy="3467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flipH="1">
                <a:off x="9806870" y="384232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806870" y="418909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9" name="Oval 858"/>
            <p:cNvSpPr/>
            <p:nvPr/>
          </p:nvSpPr>
          <p:spPr>
            <a:xfrm>
              <a:off x="9822757" y="399319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60" name="Group 859"/>
            <p:cNvGrpSpPr/>
            <p:nvPr/>
          </p:nvGrpSpPr>
          <p:grpSpPr>
            <a:xfrm>
              <a:off x="9699962" y="3812576"/>
              <a:ext cx="78906" cy="354028"/>
              <a:chOff x="9699962" y="3812576"/>
              <a:chExt cx="78906" cy="354028"/>
            </a:xfrm>
          </p:grpSpPr>
          <p:cxnSp>
            <p:nvCxnSpPr>
              <p:cNvPr id="993" name="Straight Connector 992"/>
              <p:cNvCxnSpPr/>
              <p:nvPr/>
            </p:nvCxnSpPr>
            <p:spPr>
              <a:xfrm>
                <a:off x="9739415" y="3812576"/>
                <a:ext cx="0" cy="3540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699962" y="381257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699962" y="4166604"/>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1" name="Oval 860"/>
            <p:cNvSpPr/>
            <p:nvPr/>
          </p:nvSpPr>
          <p:spPr>
            <a:xfrm>
              <a:off x="9715849" y="396344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62" name="Group 861"/>
            <p:cNvGrpSpPr/>
            <p:nvPr/>
          </p:nvGrpSpPr>
          <p:grpSpPr>
            <a:xfrm>
              <a:off x="9594507" y="3775960"/>
              <a:ext cx="78906" cy="369643"/>
              <a:chOff x="9594507" y="3775960"/>
              <a:chExt cx="78906" cy="369643"/>
            </a:xfrm>
          </p:grpSpPr>
          <p:cxnSp>
            <p:nvCxnSpPr>
              <p:cNvPr id="990" name="Straight Connector 989"/>
              <p:cNvCxnSpPr/>
              <p:nvPr/>
            </p:nvCxnSpPr>
            <p:spPr>
              <a:xfrm>
                <a:off x="9633961" y="3775960"/>
                <a:ext cx="0" cy="3696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594507" y="3775963"/>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594507" y="4145602"/>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3" name="Oval 862"/>
            <p:cNvSpPr/>
            <p:nvPr/>
          </p:nvSpPr>
          <p:spPr>
            <a:xfrm>
              <a:off x="9607654" y="393369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64" name="Group 1027"/>
            <p:cNvGrpSpPr/>
            <p:nvPr/>
          </p:nvGrpSpPr>
          <p:grpSpPr>
            <a:xfrm>
              <a:off x="9481795" y="3741632"/>
              <a:ext cx="78906" cy="380166"/>
              <a:chOff x="10947620" y="3710602"/>
              <a:chExt cx="68577" cy="645153"/>
            </a:xfrm>
          </p:grpSpPr>
          <p:cxnSp>
            <p:nvCxnSpPr>
              <p:cNvPr id="987" name="Straight Connector 98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5" name="Oval 864"/>
            <p:cNvSpPr/>
            <p:nvPr/>
          </p:nvSpPr>
          <p:spPr>
            <a:xfrm>
              <a:off x="9494943" y="389936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66" name="Group 1032"/>
            <p:cNvGrpSpPr/>
            <p:nvPr/>
          </p:nvGrpSpPr>
          <p:grpSpPr>
            <a:xfrm>
              <a:off x="9375713" y="3695812"/>
              <a:ext cx="78906" cy="397765"/>
              <a:chOff x="10947620" y="3710602"/>
              <a:chExt cx="68577" cy="645153"/>
            </a:xfrm>
          </p:grpSpPr>
          <p:cxnSp>
            <p:nvCxnSpPr>
              <p:cNvPr id="984" name="Straight Connector 98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7" name="Oval 866"/>
            <p:cNvSpPr/>
            <p:nvPr/>
          </p:nvSpPr>
          <p:spPr>
            <a:xfrm>
              <a:off x="9388861" y="386499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68" name="Group 1040"/>
            <p:cNvGrpSpPr/>
            <p:nvPr/>
          </p:nvGrpSpPr>
          <p:grpSpPr>
            <a:xfrm>
              <a:off x="9266898" y="3652331"/>
              <a:ext cx="78906" cy="418464"/>
              <a:chOff x="10947620" y="3710602"/>
              <a:chExt cx="68577" cy="645153"/>
            </a:xfrm>
          </p:grpSpPr>
          <p:cxnSp>
            <p:nvCxnSpPr>
              <p:cNvPr id="981" name="Straight Connector 98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69" name="Oval 868"/>
            <p:cNvSpPr/>
            <p:nvPr/>
          </p:nvSpPr>
          <p:spPr>
            <a:xfrm>
              <a:off x="9280046" y="383295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70" name="Group 1047"/>
            <p:cNvGrpSpPr/>
            <p:nvPr/>
          </p:nvGrpSpPr>
          <p:grpSpPr>
            <a:xfrm>
              <a:off x="9165131" y="3606559"/>
              <a:ext cx="78906" cy="433080"/>
              <a:chOff x="10947620" y="3710602"/>
              <a:chExt cx="68577" cy="645153"/>
            </a:xfrm>
          </p:grpSpPr>
          <p:cxnSp>
            <p:nvCxnSpPr>
              <p:cNvPr id="978" name="Straight Connector 97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1" name="Oval 870"/>
            <p:cNvSpPr/>
            <p:nvPr/>
          </p:nvSpPr>
          <p:spPr>
            <a:xfrm>
              <a:off x="9178279" y="38009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72" name="Group 1054"/>
            <p:cNvGrpSpPr/>
            <p:nvPr/>
          </p:nvGrpSpPr>
          <p:grpSpPr>
            <a:xfrm>
              <a:off x="9050711" y="3565366"/>
              <a:ext cx="78906" cy="433080"/>
              <a:chOff x="10947620" y="3710602"/>
              <a:chExt cx="68577" cy="645153"/>
            </a:xfrm>
          </p:grpSpPr>
          <p:cxnSp>
            <p:nvCxnSpPr>
              <p:cNvPr id="975" name="Straight Connector 97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3" name="Oval 872"/>
            <p:cNvSpPr/>
            <p:nvPr/>
          </p:nvSpPr>
          <p:spPr>
            <a:xfrm>
              <a:off x="9063858" y="375971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74" name="Group 1060"/>
            <p:cNvGrpSpPr/>
            <p:nvPr/>
          </p:nvGrpSpPr>
          <p:grpSpPr>
            <a:xfrm>
              <a:off x="8945157" y="3526462"/>
              <a:ext cx="78906" cy="447449"/>
              <a:chOff x="10947620" y="3710602"/>
              <a:chExt cx="68577" cy="645153"/>
            </a:xfrm>
          </p:grpSpPr>
          <p:cxnSp>
            <p:nvCxnSpPr>
              <p:cNvPr id="972" name="Straight Connector 97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5" name="Oval 874"/>
            <p:cNvSpPr/>
            <p:nvPr/>
          </p:nvSpPr>
          <p:spPr>
            <a:xfrm>
              <a:off x="8958305" y="372539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76" name="Group 1065"/>
            <p:cNvGrpSpPr/>
            <p:nvPr/>
          </p:nvGrpSpPr>
          <p:grpSpPr>
            <a:xfrm>
              <a:off x="8839880" y="3485268"/>
              <a:ext cx="78906" cy="447449"/>
              <a:chOff x="10947620" y="3710602"/>
              <a:chExt cx="68577" cy="645153"/>
            </a:xfrm>
          </p:grpSpPr>
          <p:cxnSp>
            <p:nvCxnSpPr>
              <p:cNvPr id="969" name="Straight Connector 96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7" name="Oval 876"/>
            <p:cNvSpPr/>
            <p:nvPr/>
          </p:nvSpPr>
          <p:spPr>
            <a:xfrm>
              <a:off x="8853028" y="368419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78" name="Group 1070"/>
            <p:cNvGrpSpPr/>
            <p:nvPr/>
          </p:nvGrpSpPr>
          <p:grpSpPr>
            <a:xfrm>
              <a:off x="8733191" y="3437254"/>
              <a:ext cx="78906" cy="471091"/>
              <a:chOff x="10947620" y="3710602"/>
              <a:chExt cx="68577" cy="645153"/>
            </a:xfrm>
          </p:grpSpPr>
          <p:cxnSp>
            <p:nvCxnSpPr>
              <p:cNvPr id="966" name="Straight Connector 96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9" name="Oval 878"/>
            <p:cNvSpPr/>
            <p:nvPr/>
          </p:nvSpPr>
          <p:spPr>
            <a:xfrm>
              <a:off x="8746339" y="364533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80" name="Group 1079"/>
            <p:cNvGrpSpPr/>
            <p:nvPr/>
          </p:nvGrpSpPr>
          <p:grpSpPr>
            <a:xfrm>
              <a:off x="8617246" y="3396059"/>
              <a:ext cx="78906" cy="474406"/>
              <a:chOff x="10947620" y="3710602"/>
              <a:chExt cx="68577" cy="645153"/>
            </a:xfrm>
          </p:grpSpPr>
          <p:cxnSp>
            <p:nvCxnSpPr>
              <p:cNvPr id="963" name="Straight Connector 96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81" name="Oval 880"/>
            <p:cNvSpPr/>
            <p:nvPr/>
          </p:nvSpPr>
          <p:spPr>
            <a:xfrm>
              <a:off x="8633133" y="361101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82" name="Group 1086"/>
            <p:cNvGrpSpPr/>
            <p:nvPr/>
          </p:nvGrpSpPr>
          <p:grpSpPr>
            <a:xfrm>
              <a:off x="8511313" y="3350115"/>
              <a:ext cx="78906" cy="486267"/>
              <a:chOff x="10947620" y="3710602"/>
              <a:chExt cx="68577" cy="645153"/>
            </a:xfrm>
          </p:grpSpPr>
          <p:cxnSp>
            <p:nvCxnSpPr>
              <p:cNvPr id="960" name="Straight Connector 95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83" name="Oval 882"/>
            <p:cNvSpPr/>
            <p:nvPr/>
          </p:nvSpPr>
          <p:spPr>
            <a:xfrm>
              <a:off x="8527201" y="356735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84" name="Group 1093"/>
            <p:cNvGrpSpPr/>
            <p:nvPr/>
          </p:nvGrpSpPr>
          <p:grpSpPr>
            <a:xfrm>
              <a:off x="8407793" y="3279184"/>
              <a:ext cx="78906" cy="518325"/>
              <a:chOff x="10947620" y="3710602"/>
              <a:chExt cx="68577" cy="645153"/>
            </a:xfrm>
          </p:grpSpPr>
          <p:cxnSp>
            <p:nvCxnSpPr>
              <p:cNvPr id="957" name="Straight Connector 95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85" name="Oval 884"/>
            <p:cNvSpPr/>
            <p:nvPr/>
          </p:nvSpPr>
          <p:spPr>
            <a:xfrm>
              <a:off x="8423680" y="351244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86" name="Group 1100"/>
            <p:cNvGrpSpPr/>
            <p:nvPr/>
          </p:nvGrpSpPr>
          <p:grpSpPr>
            <a:xfrm>
              <a:off x="8301779" y="3210824"/>
              <a:ext cx="78906" cy="537075"/>
              <a:chOff x="10947620" y="3710602"/>
              <a:chExt cx="68577" cy="645153"/>
            </a:xfrm>
          </p:grpSpPr>
          <p:cxnSp>
            <p:nvCxnSpPr>
              <p:cNvPr id="954" name="Straight Connector 95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87" name="Oval 886"/>
            <p:cNvSpPr/>
            <p:nvPr/>
          </p:nvSpPr>
          <p:spPr>
            <a:xfrm>
              <a:off x="8317666" y="345323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88" name="Group 1107"/>
            <p:cNvGrpSpPr/>
            <p:nvPr/>
          </p:nvGrpSpPr>
          <p:grpSpPr>
            <a:xfrm>
              <a:off x="8197062" y="3137905"/>
              <a:ext cx="78906" cy="564612"/>
              <a:chOff x="10947620" y="3710602"/>
              <a:chExt cx="68577" cy="645153"/>
            </a:xfrm>
          </p:grpSpPr>
          <p:cxnSp>
            <p:nvCxnSpPr>
              <p:cNvPr id="951" name="Straight Connector 95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89" name="Oval 888"/>
            <p:cNvSpPr/>
            <p:nvPr/>
          </p:nvSpPr>
          <p:spPr>
            <a:xfrm>
              <a:off x="8207471" y="339404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90" name="Group 889"/>
            <p:cNvGrpSpPr/>
            <p:nvPr/>
          </p:nvGrpSpPr>
          <p:grpSpPr>
            <a:xfrm>
              <a:off x="8083952" y="3064236"/>
              <a:ext cx="78906" cy="596714"/>
              <a:chOff x="10947620" y="3710602"/>
              <a:chExt cx="68577" cy="645153"/>
            </a:xfrm>
          </p:grpSpPr>
          <p:cxnSp>
            <p:nvCxnSpPr>
              <p:cNvPr id="948" name="Straight Connector 94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1" name="Oval 890"/>
            <p:cNvSpPr/>
            <p:nvPr/>
          </p:nvSpPr>
          <p:spPr>
            <a:xfrm>
              <a:off x="8099840" y="333868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92" name="Group 1121"/>
            <p:cNvGrpSpPr/>
            <p:nvPr/>
          </p:nvGrpSpPr>
          <p:grpSpPr>
            <a:xfrm>
              <a:off x="7976834" y="2989727"/>
              <a:ext cx="78906" cy="625214"/>
              <a:chOff x="10947620" y="3710602"/>
              <a:chExt cx="68577" cy="645153"/>
            </a:xfrm>
          </p:grpSpPr>
          <p:cxnSp>
            <p:nvCxnSpPr>
              <p:cNvPr id="945" name="Straight Connector 94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3" name="Oval 892"/>
            <p:cNvSpPr/>
            <p:nvPr/>
          </p:nvSpPr>
          <p:spPr>
            <a:xfrm>
              <a:off x="7992721" y="327790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94" name="Group 1128"/>
            <p:cNvGrpSpPr/>
            <p:nvPr/>
          </p:nvGrpSpPr>
          <p:grpSpPr>
            <a:xfrm>
              <a:off x="7871830" y="2923474"/>
              <a:ext cx="78906" cy="650381"/>
              <a:chOff x="10947620" y="3710602"/>
              <a:chExt cx="68577" cy="645153"/>
            </a:xfrm>
          </p:grpSpPr>
          <p:cxnSp>
            <p:nvCxnSpPr>
              <p:cNvPr id="942" name="Straight Connector 94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5" name="Oval 894"/>
            <p:cNvSpPr/>
            <p:nvPr/>
          </p:nvSpPr>
          <p:spPr>
            <a:xfrm>
              <a:off x="7884978" y="321852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96" name="Group 1135"/>
            <p:cNvGrpSpPr/>
            <p:nvPr/>
          </p:nvGrpSpPr>
          <p:grpSpPr>
            <a:xfrm>
              <a:off x="7764654" y="2850396"/>
              <a:ext cx="78906" cy="674649"/>
              <a:chOff x="10947620" y="3710602"/>
              <a:chExt cx="68577" cy="645153"/>
            </a:xfrm>
          </p:grpSpPr>
          <p:cxnSp>
            <p:nvCxnSpPr>
              <p:cNvPr id="939" name="Straight Connector 93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7" name="Oval 896"/>
            <p:cNvSpPr/>
            <p:nvPr/>
          </p:nvSpPr>
          <p:spPr>
            <a:xfrm>
              <a:off x="7777802" y="316375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898" name="Group 1147"/>
            <p:cNvGrpSpPr/>
            <p:nvPr/>
          </p:nvGrpSpPr>
          <p:grpSpPr>
            <a:xfrm>
              <a:off x="7652834" y="2784947"/>
              <a:ext cx="78906" cy="694241"/>
              <a:chOff x="7865559" y="2665255"/>
              <a:chExt cx="68577" cy="722299"/>
            </a:xfrm>
          </p:grpSpPr>
          <p:cxnSp>
            <p:nvCxnSpPr>
              <p:cNvPr id="936" name="Straight Connector 935"/>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9" name="Oval 898"/>
            <p:cNvSpPr/>
            <p:nvPr/>
          </p:nvSpPr>
          <p:spPr>
            <a:xfrm>
              <a:off x="7665981" y="310745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00" name="Group 1150"/>
            <p:cNvGrpSpPr/>
            <p:nvPr/>
          </p:nvGrpSpPr>
          <p:grpSpPr>
            <a:xfrm>
              <a:off x="7545603" y="2728047"/>
              <a:ext cx="78906" cy="700451"/>
              <a:chOff x="7865559" y="2665255"/>
              <a:chExt cx="68577" cy="722299"/>
            </a:xfrm>
          </p:grpSpPr>
          <p:cxnSp>
            <p:nvCxnSpPr>
              <p:cNvPr id="933" name="Straight Connector 932"/>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01" name="Oval 900"/>
            <p:cNvSpPr/>
            <p:nvPr/>
          </p:nvSpPr>
          <p:spPr>
            <a:xfrm>
              <a:off x="7558751" y="304827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02" name="Group 1157"/>
            <p:cNvGrpSpPr/>
            <p:nvPr/>
          </p:nvGrpSpPr>
          <p:grpSpPr>
            <a:xfrm>
              <a:off x="7440605" y="2655089"/>
              <a:ext cx="78906" cy="729190"/>
              <a:chOff x="7865559" y="2665255"/>
              <a:chExt cx="68577" cy="722299"/>
            </a:xfrm>
          </p:grpSpPr>
          <p:cxnSp>
            <p:nvCxnSpPr>
              <p:cNvPr id="930" name="Straight Connector 929"/>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03" name="Oval 902"/>
            <p:cNvSpPr/>
            <p:nvPr/>
          </p:nvSpPr>
          <p:spPr>
            <a:xfrm>
              <a:off x="7453753" y="299718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04" name="Group 1164"/>
            <p:cNvGrpSpPr/>
            <p:nvPr/>
          </p:nvGrpSpPr>
          <p:grpSpPr>
            <a:xfrm>
              <a:off x="7334864" y="2600898"/>
              <a:ext cx="78906" cy="734204"/>
              <a:chOff x="7865559" y="2665255"/>
              <a:chExt cx="68577" cy="722299"/>
            </a:xfrm>
          </p:grpSpPr>
          <p:cxnSp>
            <p:nvCxnSpPr>
              <p:cNvPr id="927" name="Straight Connector 926"/>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05" name="Oval 904"/>
            <p:cNvSpPr/>
            <p:nvPr/>
          </p:nvSpPr>
          <p:spPr>
            <a:xfrm>
              <a:off x="7348012" y="294299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06" name="Group 1171"/>
            <p:cNvGrpSpPr/>
            <p:nvPr/>
          </p:nvGrpSpPr>
          <p:grpSpPr>
            <a:xfrm>
              <a:off x="7221440" y="2543492"/>
              <a:ext cx="78906" cy="744474"/>
              <a:chOff x="7865559" y="2665255"/>
              <a:chExt cx="68577" cy="722299"/>
            </a:xfrm>
          </p:grpSpPr>
          <p:cxnSp>
            <p:nvCxnSpPr>
              <p:cNvPr id="924" name="Straight Connector 923"/>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07" name="Oval 906"/>
            <p:cNvSpPr/>
            <p:nvPr/>
          </p:nvSpPr>
          <p:spPr>
            <a:xfrm>
              <a:off x="7234588" y="288558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08" name="Group 1178"/>
            <p:cNvGrpSpPr/>
            <p:nvPr/>
          </p:nvGrpSpPr>
          <p:grpSpPr>
            <a:xfrm>
              <a:off x="7115063" y="2483299"/>
              <a:ext cx="78906" cy="760470"/>
              <a:chOff x="7865559" y="2665255"/>
              <a:chExt cx="68577" cy="722299"/>
            </a:xfrm>
          </p:grpSpPr>
          <p:cxnSp>
            <p:nvCxnSpPr>
              <p:cNvPr id="921" name="Straight Connector 920"/>
              <p:cNvCxnSpPr/>
              <p:nvPr/>
            </p:nvCxnSpPr>
            <p:spPr>
              <a:xfrm>
                <a:off x="7899848" y="2665255"/>
                <a:ext cx="0" cy="7222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7865559" y="266526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7865559" y="338755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09" name="Oval 908"/>
            <p:cNvSpPr/>
            <p:nvPr/>
          </p:nvSpPr>
          <p:spPr>
            <a:xfrm>
              <a:off x="7128211" y="283455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10" name="Group 909"/>
            <p:cNvGrpSpPr/>
            <p:nvPr/>
          </p:nvGrpSpPr>
          <p:grpSpPr>
            <a:xfrm>
              <a:off x="7009111" y="2426012"/>
              <a:ext cx="78906" cy="778535"/>
              <a:chOff x="7009111" y="2426012"/>
              <a:chExt cx="78906" cy="778535"/>
            </a:xfrm>
          </p:grpSpPr>
          <p:cxnSp>
            <p:nvCxnSpPr>
              <p:cNvPr id="918" name="Straight Connector 917"/>
              <p:cNvCxnSpPr/>
              <p:nvPr/>
            </p:nvCxnSpPr>
            <p:spPr>
              <a:xfrm>
                <a:off x="7048565" y="2426012"/>
                <a:ext cx="0" cy="7785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a:off x="7009111" y="242601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flipH="1">
                <a:off x="7009111" y="3204547"/>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1" name="Oval 910"/>
            <p:cNvSpPr/>
            <p:nvPr/>
          </p:nvSpPr>
          <p:spPr>
            <a:xfrm>
              <a:off x="7022259" y="278413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912" name="Group 911"/>
            <p:cNvGrpSpPr/>
            <p:nvPr/>
          </p:nvGrpSpPr>
          <p:grpSpPr>
            <a:xfrm>
              <a:off x="6903112" y="2359643"/>
              <a:ext cx="78906" cy="783135"/>
              <a:chOff x="6903112" y="2359643"/>
              <a:chExt cx="78906" cy="783135"/>
            </a:xfrm>
          </p:grpSpPr>
          <p:cxnSp>
            <p:nvCxnSpPr>
              <p:cNvPr id="915" name="Straight Connector 914"/>
              <p:cNvCxnSpPr/>
              <p:nvPr/>
            </p:nvCxnSpPr>
            <p:spPr>
              <a:xfrm>
                <a:off x="6942566" y="2359643"/>
                <a:ext cx="0" cy="7831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p:cNvCxnSpPr/>
              <p:nvPr/>
            </p:nvCxnSpPr>
            <p:spPr>
              <a:xfrm flipH="1">
                <a:off x="6903112" y="2359649"/>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p:cNvCxnSpPr/>
              <p:nvPr/>
            </p:nvCxnSpPr>
            <p:spPr>
              <a:xfrm flipH="1">
                <a:off x="6903112" y="3142778"/>
                <a:ext cx="7890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3" name="Freeform 912"/>
            <p:cNvSpPr/>
            <p:nvPr/>
          </p:nvSpPr>
          <p:spPr>
            <a:xfrm>
              <a:off x="6937379" y="2750004"/>
              <a:ext cx="4844192" cy="1364094"/>
            </a:xfrm>
            <a:custGeom>
              <a:avLst/>
              <a:gdLst>
                <a:gd name="connsiteX0" fmla="*/ 0 w 4210050"/>
                <a:gd name="connsiteY0" fmla="*/ 0 h 1419225"/>
                <a:gd name="connsiteX1" fmla="*/ 95250 w 4210050"/>
                <a:gd name="connsiteY1" fmla="*/ 66675 h 1419225"/>
                <a:gd name="connsiteX2" fmla="*/ 190500 w 4210050"/>
                <a:gd name="connsiteY2" fmla="*/ 114300 h 1419225"/>
                <a:gd name="connsiteX3" fmla="*/ 285750 w 4210050"/>
                <a:gd name="connsiteY3" fmla="*/ 166688 h 1419225"/>
                <a:gd name="connsiteX4" fmla="*/ 381000 w 4210050"/>
                <a:gd name="connsiteY4" fmla="*/ 228600 h 1419225"/>
                <a:gd name="connsiteX5" fmla="*/ 471487 w 4210050"/>
                <a:gd name="connsiteY5" fmla="*/ 290513 h 1419225"/>
                <a:gd name="connsiteX6" fmla="*/ 571500 w 4210050"/>
                <a:gd name="connsiteY6" fmla="*/ 342900 h 1419225"/>
                <a:gd name="connsiteX7" fmla="*/ 661987 w 4210050"/>
                <a:gd name="connsiteY7" fmla="*/ 400050 h 1419225"/>
                <a:gd name="connsiteX8" fmla="*/ 757237 w 4210050"/>
                <a:gd name="connsiteY8" fmla="*/ 461963 h 1419225"/>
                <a:gd name="connsiteX9" fmla="*/ 842962 w 4210050"/>
                <a:gd name="connsiteY9" fmla="*/ 514350 h 1419225"/>
                <a:gd name="connsiteX10" fmla="*/ 938212 w 4210050"/>
                <a:gd name="connsiteY10" fmla="*/ 581025 h 1419225"/>
                <a:gd name="connsiteX11" fmla="*/ 1047750 w 4210050"/>
                <a:gd name="connsiteY11" fmla="*/ 642938 h 1419225"/>
                <a:gd name="connsiteX12" fmla="*/ 1128712 w 4210050"/>
                <a:gd name="connsiteY12" fmla="*/ 695325 h 1419225"/>
                <a:gd name="connsiteX13" fmla="*/ 1223962 w 4210050"/>
                <a:gd name="connsiteY13" fmla="*/ 762000 h 1419225"/>
                <a:gd name="connsiteX14" fmla="*/ 1309687 w 4210050"/>
                <a:gd name="connsiteY14" fmla="*/ 814388 h 1419225"/>
                <a:gd name="connsiteX15" fmla="*/ 1414462 w 4210050"/>
                <a:gd name="connsiteY15" fmla="*/ 876300 h 1419225"/>
                <a:gd name="connsiteX16" fmla="*/ 1504950 w 4210050"/>
                <a:gd name="connsiteY16" fmla="*/ 919163 h 1419225"/>
                <a:gd name="connsiteX17" fmla="*/ 1600200 w 4210050"/>
                <a:gd name="connsiteY17" fmla="*/ 966788 h 1419225"/>
                <a:gd name="connsiteX18" fmla="*/ 1695450 w 4210050"/>
                <a:gd name="connsiteY18" fmla="*/ 1000125 h 1419225"/>
                <a:gd name="connsiteX19" fmla="*/ 1795462 w 4210050"/>
                <a:gd name="connsiteY19" fmla="*/ 1047750 h 1419225"/>
                <a:gd name="connsiteX20" fmla="*/ 1871662 w 4210050"/>
                <a:gd name="connsiteY20" fmla="*/ 1081088 h 1419225"/>
                <a:gd name="connsiteX21" fmla="*/ 1971675 w 4210050"/>
                <a:gd name="connsiteY21" fmla="*/ 1114425 h 1419225"/>
                <a:gd name="connsiteX22" fmla="*/ 2062162 w 4210050"/>
                <a:gd name="connsiteY22" fmla="*/ 1152525 h 1419225"/>
                <a:gd name="connsiteX23" fmla="*/ 2152650 w 4210050"/>
                <a:gd name="connsiteY23" fmla="*/ 1190625 h 1419225"/>
                <a:gd name="connsiteX24" fmla="*/ 2252662 w 4210050"/>
                <a:gd name="connsiteY24" fmla="*/ 1228725 h 1419225"/>
                <a:gd name="connsiteX25" fmla="*/ 2343150 w 4210050"/>
                <a:gd name="connsiteY25" fmla="*/ 1262063 h 1419225"/>
                <a:gd name="connsiteX26" fmla="*/ 2438400 w 4210050"/>
                <a:gd name="connsiteY26" fmla="*/ 1290638 h 1419225"/>
                <a:gd name="connsiteX27" fmla="*/ 2538412 w 4210050"/>
                <a:gd name="connsiteY27" fmla="*/ 1319213 h 1419225"/>
                <a:gd name="connsiteX28" fmla="*/ 2624137 w 4210050"/>
                <a:gd name="connsiteY28" fmla="*/ 1347788 h 1419225"/>
                <a:gd name="connsiteX29" fmla="*/ 2719387 w 4210050"/>
                <a:gd name="connsiteY29" fmla="*/ 1366838 h 1419225"/>
                <a:gd name="connsiteX30" fmla="*/ 2809875 w 4210050"/>
                <a:gd name="connsiteY30" fmla="*/ 1385888 h 1419225"/>
                <a:gd name="connsiteX31" fmla="*/ 2905125 w 4210050"/>
                <a:gd name="connsiteY31" fmla="*/ 1404938 h 1419225"/>
                <a:gd name="connsiteX32" fmla="*/ 3000375 w 4210050"/>
                <a:gd name="connsiteY32" fmla="*/ 1414463 h 1419225"/>
                <a:gd name="connsiteX33" fmla="*/ 3095625 w 4210050"/>
                <a:gd name="connsiteY33" fmla="*/ 1419225 h 1419225"/>
                <a:gd name="connsiteX34" fmla="*/ 3186112 w 4210050"/>
                <a:gd name="connsiteY34" fmla="*/ 1419225 h 1419225"/>
                <a:gd name="connsiteX35" fmla="*/ 3281362 w 4210050"/>
                <a:gd name="connsiteY35" fmla="*/ 1419225 h 1419225"/>
                <a:gd name="connsiteX36" fmla="*/ 3367087 w 4210050"/>
                <a:gd name="connsiteY36" fmla="*/ 1409700 h 1419225"/>
                <a:gd name="connsiteX37" fmla="*/ 3462337 w 4210050"/>
                <a:gd name="connsiteY37" fmla="*/ 1409700 h 1419225"/>
                <a:gd name="connsiteX38" fmla="*/ 3557587 w 4210050"/>
                <a:gd name="connsiteY38" fmla="*/ 1400175 h 1419225"/>
                <a:gd name="connsiteX39" fmla="*/ 3648075 w 4210050"/>
                <a:gd name="connsiteY39" fmla="*/ 1390650 h 1419225"/>
                <a:gd name="connsiteX40" fmla="*/ 3743325 w 4210050"/>
                <a:gd name="connsiteY40" fmla="*/ 1376363 h 1419225"/>
                <a:gd name="connsiteX41" fmla="*/ 3843337 w 4210050"/>
                <a:gd name="connsiteY41" fmla="*/ 1376363 h 1419225"/>
                <a:gd name="connsiteX42" fmla="*/ 3929062 w 4210050"/>
                <a:gd name="connsiteY42" fmla="*/ 1352550 h 1419225"/>
                <a:gd name="connsiteX43" fmla="*/ 4019550 w 4210050"/>
                <a:gd name="connsiteY43" fmla="*/ 1362075 h 1419225"/>
                <a:gd name="connsiteX44" fmla="*/ 4110037 w 4210050"/>
                <a:gd name="connsiteY44" fmla="*/ 1352550 h 1419225"/>
                <a:gd name="connsiteX45" fmla="*/ 4210050 w 4210050"/>
                <a:gd name="connsiteY45" fmla="*/ 133826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210050" h="1419225">
                  <a:moveTo>
                    <a:pt x="0" y="0"/>
                  </a:moveTo>
                  <a:lnTo>
                    <a:pt x="95250" y="66675"/>
                  </a:lnTo>
                  <a:lnTo>
                    <a:pt x="190500" y="114300"/>
                  </a:lnTo>
                  <a:lnTo>
                    <a:pt x="285750" y="166688"/>
                  </a:lnTo>
                  <a:lnTo>
                    <a:pt x="381000" y="228600"/>
                  </a:lnTo>
                  <a:lnTo>
                    <a:pt x="471487" y="290513"/>
                  </a:lnTo>
                  <a:lnTo>
                    <a:pt x="571500" y="342900"/>
                  </a:lnTo>
                  <a:lnTo>
                    <a:pt x="661987" y="400050"/>
                  </a:lnTo>
                  <a:lnTo>
                    <a:pt x="757237" y="461963"/>
                  </a:lnTo>
                  <a:lnTo>
                    <a:pt x="842962" y="514350"/>
                  </a:lnTo>
                  <a:lnTo>
                    <a:pt x="938212" y="581025"/>
                  </a:lnTo>
                  <a:lnTo>
                    <a:pt x="1047750" y="642938"/>
                  </a:lnTo>
                  <a:lnTo>
                    <a:pt x="1128712" y="695325"/>
                  </a:lnTo>
                  <a:lnTo>
                    <a:pt x="1223962" y="762000"/>
                  </a:lnTo>
                  <a:lnTo>
                    <a:pt x="1309687" y="814388"/>
                  </a:lnTo>
                  <a:lnTo>
                    <a:pt x="1414462" y="876300"/>
                  </a:lnTo>
                  <a:lnTo>
                    <a:pt x="1504950" y="919163"/>
                  </a:lnTo>
                  <a:lnTo>
                    <a:pt x="1600200" y="966788"/>
                  </a:lnTo>
                  <a:lnTo>
                    <a:pt x="1695450" y="1000125"/>
                  </a:lnTo>
                  <a:lnTo>
                    <a:pt x="1795462" y="1047750"/>
                  </a:lnTo>
                  <a:lnTo>
                    <a:pt x="1871662" y="1081088"/>
                  </a:lnTo>
                  <a:lnTo>
                    <a:pt x="1971675" y="1114425"/>
                  </a:lnTo>
                  <a:lnTo>
                    <a:pt x="2062162" y="1152525"/>
                  </a:lnTo>
                  <a:lnTo>
                    <a:pt x="2152650" y="1190625"/>
                  </a:lnTo>
                  <a:lnTo>
                    <a:pt x="2252662" y="1228725"/>
                  </a:lnTo>
                  <a:lnTo>
                    <a:pt x="2343150" y="1262063"/>
                  </a:lnTo>
                  <a:lnTo>
                    <a:pt x="2438400" y="1290638"/>
                  </a:lnTo>
                  <a:lnTo>
                    <a:pt x="2538412" y="1319213"/>
                  </a:lnTo>
                  <a:lnTo>
                    <a:pt x="2624137" y="1347788"/>
                  </a:lnTo>
                  <a:lnTo>
                    <a:pt x="2719387" y="1366838"/>
                  </a:lnTo>
                  <a:lnTo>
                    <a:pt x="2809875" y="1385888"/>
                  </a:lnTo>
                  <a:lnTo>
                    <a:pt x="2905125" y="1404938"/>
                  </a:lnTo>
                  <a:lnTo>
                    <a:pt x="3000375" y="1414463"/>
                  </a:lnTo>
                  <a:lnTo>
                    <a:pt x="3095625" y="1419225"/>
                  </a:lnTo>
                  <a:lnTo>
                    <a:pt x="3186112" y="1419225"/>
                  </a:lnTo>
                  <a:lnTo>
                    <a:pt x="3281362" y="1419225"/>
                  </a:lnTo>
                  <a:lnTo>
                    <a:pt x="3367087" y="1409700"/>
                  </a:lnTo>
                  <a:lnTo>
                    <a:pt x="3462337" y="1409700"/>
                  </a:lnTo>
                  <a:lnTo>
                    <a:pt x="3557587" y="1400175"/>
                  </a:lnTo>
                  <a:lnTo>
                    <a:pt x="3648075" y="1390650"/>
                  </a:lnTo>
                  <a:lnTo>
                    <a:pt x="3743325" y="1376363"/>
                  </a:lnTo>
                  <a:lnTo>
                    <a:pt x="3843337" y="1376363"/>
                  </a:lnTo>
                  <a:lnTo>
                    <a:pt x="3929062" y="1352550"/>
                  </a:lnTo>
                  <a:lnTo>
                    <a:pt x="4019550" y="1362075"/>
                  </a:lnTo>
                  <a:lnTo>
                    <a:pt x="4110037" y="1352550"/>
                  </a:lnTo>
                  <a:lnTo>
                    <a:pt x="4210050" y="1338263"/>
                  </a:ln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4" name="Diamond 913"/>
            <p:cNvSpPr/>
            <p:nvPr/>
          </p:nvSpPr>
          <p:spPr>
            <a:xfrm>
              <a:off x="10653966" y="4388647"/>
              <a:ext cx="108000" cy="108000"/>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91" name="Rectangle 1090"/>
          <p:cNvSpPr/>
          <p:nvPr/>
        </p:nvSpPr>
        <p:spPr>
          <a:xfrm>
            <a:off x="3875639" y="2088266"/>
            <a:ext cx="275749" cy="108000"/>
          </a:xfrm>
          <a:prstGeom prst="rect">
            <a:avLst/>
          </a:pr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92" name="TextBox 1091"/>
          <p:cNvSpPr txBox="1"/>
          <p:nvPr/>
        </p:nvSpPr>
        <p:spPr>
          <a:xfrm>
            <a:off x="4218506" y="2300533"/>
            <a:ext cx="1194238"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Diabetes, 95% CI</a:t>
            </a:r>
          </a:p>
        </p:txBody>
      </p:sp>
      <p:sp>
        <p:nvSpPr>
          <p:cNvPr id="1093" name="Oval 1092"/>
          <p:cNvSpPr/>
          <p:nvPr/>
        </p:nvSpPr>
        <p:spPr>
          <a:xfrm>
            <a:off x="3959513" y="2338866"/>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cxnSp>
        <p:nvCxnSpPr>
          <p:cNvPr id="1094" name="Straight Connector 1093"/>
          <p:cNvCxnSpPr/>
          <p:nvPr/>
        </p:nvCxnSpPr>
        <p:spPr>
          <a:xfrm>
            <a:off x="3870596" y="2392866"/>
            <a:ext cx="28587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95" name="TextBox 1094"/>
          <p:cNvSpPr txBox="1"/>
          <p:nvPr/>
        </p:nvSpPr>
        <p:spPr>
          <a:xfrm>
            <a:off x="4218531" y="2049933"/>
            <a:ext cx="1407437"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No diabetes, 95% CI</a:t>
            </a:r>
          </a:p>
        </p:txBody>
      </p:sp>
      <p:cxnSp>
        <p:nvCxnSpPr>
          <p:cNvPr id="1096" name="Straight Connector 1095"/>
          <p:cNvCxnSpPr/>
          <p:nvPr/>
        </p:nvCxnSpPr>
        <p:spPr>
          <a:xfrm>
            <a:off x="3870596" y="2142266"/>
            <a:ext cx="285879" cy="0"/>
          </a:xfrm>
          <a:prstGeom prst="line">
            <a:avLst/>
          </a:prstGeom>
          <a:solidFill>
            <a:schemeClr val="accent3"/>
          </a:solidFill>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97" name="Oval 1096"/>
          <p:cNvSpPr/>
          <p:nvPr/>
        </p:nvSpPr>
        <p:spPr>
          <a:xfrm>
            <a:off x="3959513" y="2088266"/>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98" name="Rectangle 1097"/>
          <p:cNvSpPr/>
          <p:nvPr/>
        </p:nvSpPr>
        <p:spPr>
          <a:xfrm>
            <a:off x="9887052" y="2087601"/>
            <a:ext cx="275749" cy="108000"/>
          </a:xfrm>
          <a:prstGeom prst="rect">
            <a:avLst/>
          </a:pr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1099" name="TextBox 1098"/>
          <p:cNvSpPr txBox="1"/>
          <p:nvPr/>
        </p:nvSpPr>
        <p:spPr>
          <a:xfrm>
            <a:off x="10229918" y="2299868"/>
            <a:ext cx="1194238"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Diabetes, 95% CI</a:t>
            </a:r>
          </a:p>
        </p:txBody>
      </p:sp>
      <p:sp>
        <p:nvSpPr>
          <p:cNvPr id="1100" name="Oval 1099"/>
          <p:cNvSpPr/>
          <p:nvPr/>
        </p:nvSpPr>
        <p:spPr>
          <a:xfrm>
            <a:off x="9970927" y="2338201"/>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cxnSp>
        <p:nvCxnSpPr>
          <p:cNvPr id="1101" name="Straight Connector 1100"/>
          <p:cNvCxnSpPr/>
          <p:nvPr/>
        </p:nvCxnSpPr>
        <p:spPr>
          <a:xfrm>
            <a:off x="9882013" y="2392201"/>
            <a:ext cx="28587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02" name="TextBox 1101"/>
          <p:cNvSpPr txBox="1"/>
          <p:nvPr/>
        </p:nvSpPr>
        <p:spPr>
          <a:xfrm>
            <a:off x="10229945" y="2049268"/>
            <a:ext cx="1407437"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No diabetes, 95% CI</a:t>
            </a:r>
          </a:p>
        </p:txBody>
      </p:sp>
      <p:cxnSp>
        <p:nvCxnSpPr>
          <p:cNvPr id="1103" name="Straight Connector 1102"/>
          <p:cNvCxnSpPr/>
          <p:nvPr/>
        </p:nvCxnSpPr>
        <p:spPr>
          <a:xfrm>
            <a:off x="9882013" y="2141601"/>
            <a:ext cx="285879" cy="0"/>
          </a:xfrm>
          <a:prstGeom prst="line">
            <a:avLst/>
          </a:prstGeom>
          <a:solidFill>
            <a:schemeClr val="accent3"/>
          </a:solidFill>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04" name="Oval 1103"/>
          <p:cNvSpPr/>
          <p:nvPr/>
        </p:nvSpPr>
        <p:spPr>
          <a:xfrm>
            <a:off x="9970927" y="2087601"/>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789853726"/>
      </p:ext>
    </p:extLst>
  </p:cSld>
  <p:clrMapOvr>
    <a:masterClrMapping/>
  </p:clrMapOvr>
  <p:transition>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…which is also the case with albuminuria</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77</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Reference</a:t>
            </a:r>
            <a:r>
              <a:rPr lang="en-US" dirty="0"/>
              <a:t> point (diamond) is UACR of 5 mg/g in the no diabetes group, for both individuals with and without hypertension, to show the main effect of diabetes on risk; </a:t>
            </a:r>
            <a:r>
              <a:rPr lang="en-US" baseline="30000" dirty="0" err="1"/>
              <a:t>b</a:t>
            </a:r>
            <a:r>
              <a:rPr lang="en-US" dirty="0" err="1"/>
              <a:t>HRs</a:t>
            </a:r>
            <a:r>
              <a:rPr lang="en-US" dirty="0"/>
              <a:t> were adjusted for age, sex, race, smoking, history of CVD, serum total cholesterol concentration, BMI, and eGFR; </a:t>
            </a:r>
            <a:r>
              <a:rPr lang="en-US" baseline="30000" dirty="0" err="1"/>
              <a:t>c</a:t>
            </a:r>
            <a:r>
              <a:rPr lang="en-US" dirty="0" err="1"/>
              <a:t>Blue</a:t>
            </a:r>
            <a:r>
              <a:rPr lang="en-US" dirty="0"/>
              <a:t> and purple circles denote </a:t>
            </a:r>
            <a:r>
              <a:rPr lang="en-US" i="1" dirty="0"/>
              <a:t>P</a:t>
            </a:r>
            <a:r>
              <a:rPr lang="en-US" dirty="0"/>
              <a:t>&lt;0.05 as compared with the reference (diamond); </a:t>
            </a:r>
            <a:r>
              <a:rPr lang="en-US" baseline="30000" dirty="0" err="1"/>
              <a:t>d</a:t>
            </a:r>
            <a:r>
              <a:rPr lang="en-US" dirty="0" err="1"/>
              <a:t>CKD</a:t>
            </a:r>
            <a:r>
              <a:rPr lang="en-US" dirty="0"/>
              <a:t> defined as eGFR of &lt;60 mL/min/1.73 m</a:t>
            </a:r>
            <a:r>
              <a:rPr lang="en-US" baseline="30000" dirty="0"/>
              <a:t>2</a:t>
            </a:r>
            <a:r>
              <a:rPr lang="en-US" dirty="0"/>
              <a:t>; </a:t>
            </a:r>
            <a:r>
              <a:rPr lang="en-US" baseline="30000" dirty="0" err="1"/>
              <a:t>e</a:t>
            </a:r>
            <a:r>
              <a:rPr lang="en-US" dirty="0" err="1"/>
              <a:t>Reference</a:t>
            </a:r>
            <a:r>
              <a:rPr lang="en-US" dirty="0"/>
              <a:t> point (diamond) is UACR of 20 mg/g.</a:t>
            </a:r>
          </a:p>
          <a:p>
            <a:r>
              <a:rPr lang="en-US" dirty="0"/>
              <a:t>BMI = body mass index; CI = confidence interval; CKD = chronic kidney disease; CVD = cardiovascular disease; eGFR = estimated glomerular filtration rate;</a:t>
            </a:r>
            <a:br>
              <a:rPr lang="en-US" dirty="0"/>
            </a:br>
            <a:r>
              <a:rPr lang="en-US" dirty="0"/>
              <a:t>ESKD = end-stage kidney disease; HR = hazard ratio; UACR = urine </a:t>
            </a:r>
            <a:r>
              <a:rPr lang="en-US" dirty="0" err="1"/>
              <a:t>albumin:creatinine</a:t>
            </a:r>
            <a:r>
              <a:rPr lang="en-US" dirty="0"/>
              <a:t> ratio.</a:t>
            </a:r>
          </a:p>
          <a:p>
            <a:r>
              <a:rPr lang="en-US" dirty="0"/>
              <a:t>Fox CS et al. </a:t>
            </a:r>
            <a:r>
              <a:rPr lang="en-US" i="1" dirty="0"/>
              <a:t>Lancet.</a:t>
            </a:r>
            <a:r>
              <a:rPr lang="en-US" dirty="0"/>
              <a:t> 2012;380:1662–1673.</a:t>
            </a:r>
          </a:p>
        </p:txBody>
      </p:sp>
      <p:grpSp>
        <p:nvGrpSpPr>
          <p:cNvPr id="5" name="Group 4"/>
          <p:cNvGrpSpPr/>
          <p:nvPr/>
        </p:nvGrpSpPr>
        <p:grpSpPr>
          <a:xfrm>
            <a:off x="6191730" y="2006359"/>
            <a:ext cx="5737159" cy="3569431"/>
            <a:chOff x="6191718" y="2137158"/>
            <a:chExt cx="5737159" cy="3569431"/>
          </a:xfrm>
        </p:grpSpPr>
        <p:grpSp>
          <p:nvGrpSpPr>
            <p:cNvPr id="6" name="Group 5"/>
            <p:cNvGrpSpPr/>
            <p:nvPr/>
          </p:nvGrpSpPr>
          <p:grpSpPr>
            <a:xfrm>
              <a:off x="9881987" y="2180073"/>
              <a:ext cx="1755368" cy="435266"/>
              <a:chOff x="9990275" y="-3458375"/>
              <a:chExt cx="1755368" cy="435266"/>
            </a:xfrm>
          </p:grpSpPr>
          <p:sp>
            <p:nvSpPr>
              <p:cNvPr id="466" name="Rectangle 465"/>
              <p:cNvSpPr/>
              <p:nvPr/>
            </p:nvSpPr>
            <p:spPr>
              <a:xfrm>
                <a:off x="9995340" y="-3420042"/>
                <a:ext cx="275749" cy="108000"/>
              </a:xfrm>
              <a:prstGeom prst="rect">
                <a:avLst/>
              </a:pr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67" name="TextBox 466"/>
              <p:cNvSpPr txBox="1"/>
              <p:nvPr/>
            </p:nvSpPr>
            <p:spPr>
              <a:xfrm>
                <a:off x="10338206" y="-3207775"/>
                <a:ext cx="1194238"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Diabetes, 95% CI</a:t>
                </a:r>
              </a:p>
            </p:txBody>
          </p:sp>
          <p:sp>
            <p:nvSpPr>
              <p:cNvPr id="468" name="Oval 467"/>
              <p:cNvSpPr/>
              <p:nvPr/>
            </p:nvSpPr>
            <p:spPr>
              <a:xfrm>
                <a:off x="10079214" y="-3169442"/>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cxnSp>
            <p:nvCxnSpPr>
              <p:cNvPr id="469" name="Straight Connector 468"/>
              <p:cNvCxnSpPr/>
              <p:nvPr/>
            </p:nvCxnSpPr>
            <p:spPr>
              <a:xfrm>
                <a:off x="9990275" y="-3115442"/>
                <a:ext cx="28587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70" name="TextBox 469"/>
              <p:cNvSpPr txBox="1"/>
              <p:nvPr/>
            </p:nvSpPr>
            <p:spPr>
              <a:xfrm>
                <a:off x="10338206" y="-3458375"/>
                <a:ext cx="1407437"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No diabetes, 95% CI</a:t>
                </a:r>
              </a:p>
            </p:txBody>
          </p:sp>
          <p:cxnSp>
            <p:nvCxnSpPr>
              <p:cNvPr id="471" name="Straight Connector 470"/>
              <p:cNvCxnSpPr/>
              <p:nvPr/>
            </p:nvCxnSpPr>
            <p:spPr>
              <a:xfrm>
                <a:off x="9990275" y="-3366042"/>
                <a:ext cx="285878" cy="0"/>
              </a:xfrm>
              <a:prstGeom prst="line">
                <a:avLst/>
              </a:prstGeom>
              <a:solidFill>
                <a:schemeClr val="accent3"/>
              </a:solidFill>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72" name="Oval 471"/>
              <p:cNvSpPr/>
              <p:nvPr/>
            </p:nvSpPr>
            <p:spPr>
              <a:xfrm>
                <a:off x="10079214" y="-3420042"/>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nvGrpSpPr>
            <p:cNvPr id="7" name="Group 6"/>
            <p:cNvGrpSpPr/>
            <p:nvPr/>
          </p:nvGrpSpPr>
          <p:grpSpPr>
            <a:xfrm>
              <a:off x="6191718" y="2137158"/>
              <a:ext cx="5737159" cy="3569431"/>
              <a:chOff x="6191718" y="2137158"/>
              <a:chExt cx="5737159" cy="3569431"/>
            </a:xfrm>
          </p:grpSpPr>
          <p:grpSp>
            <p:nvGrpSpPr>
              <p:cNvPr id="8" name="Group 7"/>
              <p:cNvGrpSpPr/>
              <p:nvPr/>
            </p:nvGrpSpPr>
            <p:grpSpPr>
              <a:xfrm>
                <a:off x="6191718" y="2137158"/>
                <a:ext cx="5737159" cy="3569431"/>
                <a:chOff x="6191718" y="2137158"/>
                <a:chExt cx="5737159" cy="3569431"/>
              </a:xfrm>
            </p:grpSpPr>
            <p:sp>
              <p:nvSpPr>
                <p:cNvPr id="426" name="TextBox 425"/>
                <p:cNvSpPr txBox="1"/>
                <p:nvPr/>
              </p:nvSpPr>
              <p:spPr>
                <a:xfrm rot="16200000">
                  <a:off x="5762434" y="3602098"/>
                  <a:ext cx="1074012" cy="215444"/>
                </a:xfrm>
                <a:prstGeom prst="rect">
                  <a:avLst/>
                </a:prstGeom>
                <a:noFill/>
              </p:spPr>
              <p:txBody>
                <a:bodyPr wrap="none" lIns="0" tIns="0" rIns="0" bIns="0" rtlCol="0" anchor="b">
                  <a:spAutoFit/>
                </a:bodyPr>
                <a:lstStyle/>
                <a:p>
                  <a:pPr algn="ctr"/>
                  <a:r>
                    <a:rPr lang="en-US" sz="1400" b="1" dirty="0"/>
                    <a:t>Adjusted HR</a:t>
                  </a:r>
                  <a:endParaRPr lang="en-US" sz="1400" b="1" baseline="30000" dirty="0"/>
                </a:p>
              </p:txBody>
            </p:sp>
            <p:sp>
              <p:nvSpPr>
                <p:cNvPr id="427" name="TextBox 426"/>
                <p:cNvSpPr txBox="1"/>
                <p:nvPr/>
              </p:nvSpPr>
              <p:spPr>
                <a:xfrm>
                  <a:off x="8804231" y="5491145"/>
                  <a:ext cx="1115690" cy="215444"/>
                </a:xfrm>
                <a:prstGeom prst="rect">
                  <a:avLst/>
                </a:prstGeom>
                <a:noFill/>
              </p:spPr>
              <p:txBody>
                <a:bodyPr wrap="none" lIns="0" tIns="0" rIns="0" bIns="0" rtlCol="0">
                  <a:spAutoFit/>
                </a:bodyPr>
                <a:lstStyle/>
                <a:p>
                  <a:pPr algn="ctr"/>
                  <a:r>
                    <a:rPr lang="en-US" sz="1400" b="1" dirty="0"/>
                    <a:t>UACR (mg/g)</a:t>
                  </a:r>
                </a:p>
              </p:txBody>
            </p:sp>
            <p:grpSp>
              <p:nvGrpSpPr>
                <p:cNvPr id="428" name="Group 427"/>
                <p:cNvGrpSpPr/>
                <p:nvPr/>
              </p:nvGrpSpPr>
              <p:grpSpPr>
                <a:xfrm>
                  <a:off x="6474718" y="2137158"/>
                  <a:ext cx="5454159" cy="3325107"/>
                  <a:chOff x="6474718" y="2137158"/>
                  <a:chExt cx="5454159" cy="3325107"/>
                </a:xfrm>
              </p:grpSpPr>
              <p:sp>
                <p:nvSpPr>
                  <p:cNvPr id="429" name="TextBox 428">
                    <a:extLst>
                      <a:ext uri="{FF2B5EF4-FFF2-40B4-BE49-F238E27FC236}">
                        <a16:creationId xmlns="" xmlns:a16="http://schemas.microsoft.com/office/drawing/2014/main" id="{FF481B51-1373-4DAB-A173-485080889538}"/>
                      </a:ext>
                    </a:extLst>
                  </p:cNvPr>
                  <p:cNvSpPr txBox="1"/>
                  <p:nvPr/>
                </p:nvSpPr>
                <p:spPr>
                  <a:xfrm>
                    <a:off x="6869136" y="5277600"/>
                    <a:ext cx="169200" cy="184665"/>
                  </a:xfrm>
                  <a:prstGeom prst="rect">
                    <a:avLst/>
                  </a:prstGeom>
                  <a:noFill/>
                </p:spPr>
                <p:txBody>
                  <a:bodyPr wrap="none" lIns="0" tIns="0" rIns="0" bIns="0" rtlCol="0">
                    <a:noAutofit/>
                  </a:bodyPr>
                  <a:lstStyle/>
                  <a:p>
                    <a:pPr algn="ctr"/>
                    <a:r>
                      <a:rPr lang="en-US" sz="1200" dirty="0"/>
                      <a:t>10</a:t>
                    </a:r>
                  </a:p>
                </p:txBody>
              </p:sp>
              <p:sp>
                <p:nvSpPr>
                  <p:cNvPr id="430" name="TextBox 429">
                    <a:extLst>
                      <a:ext uri="{FF2B5EF4-FFF2-40B4-BE49-F238E27FC236}">
                        <a16:creationId xmlns="" xmlns:a16="http://schemas.microsoft.com/office/drawing/2014/main" id="{727DE038-7673-45DC-A6EF-0904DD27C07A}"/>
                      </a:ext>
                    </a:extLst>
                  </p:cNvPr>
                  <p:cNvSpPr txBox="1"/>
                  <p:nvPr/>
                </p:nvSpPr>
                <p:spPr>
                  <a:xfrm>
                    <a:off x="7456960" y="5277600"/>
                    <a:ext cx="169200" cy="184665"/>
                  </a:xfrm>
                  <a:prstGeom prst="rect">
                    <a:avLst/>
                  </a:prstGeom>
                  <a:noFill/>
                </p:spPr>
                <p:txBody>
                  <a:bodyPr wrap="none" lIns="0" tIns="0" rIns="0" bIns="0" rtlCol="0">
                    <a:noAutofit/>
                  </a:bodyPr>
                  <a:lstStyle/>
                  <a:p>
                    <a:pPr algn="ctr"/>
                    <a:r>
                      <a:rPr lang="en-US" sz="1200" dirty="0"/>
                      <a:t>20</a:t>
                    </a:r>
                  </a:p>
                </p:txBody>
              </p:sp>
              <p:sp>
                <p:nvSpPr>
                  <p:cNvPr id="431" name="TextBox 430">
                    <a:extLst>
                      <a:ext uri="{FF2B5EF4-FFF2-40B4-BE49-F238E27FC236}">
                        <a16:creationId xmlns="" xmlns:a16="http://schemas.microsoft.com/office/drawing/2014/main" id="{CA377C86-3395-461C-9689-C48BF16AE2E9}"/>
                      </a:ext>
                    </a:extLst>
                  </p:cNvPr>
                  <p:cNvSpPr txBox="1"/>
                  <p:nvPr/>
                </p:nvSpPr>
                <p:spPr>
                  <a:xfrm>
                    <a:off x="7797869" y="5277600"/>
                    <a:ext cx="169200" cy="184665"/>
                  </a:xfrm>
                  <a:prstGeom prst="rect">
                    <a:avLst/>
                  </a:prstGeom>
                  <a:noFill/>
                </p:spPr>
                <p:txBody>
                  <a:bodyPr wrap="none" lIns="0" tIns="0" rIns="0" bIns="0" rtlCol="0">
                    <a:noAutofit/>
                  </a:bodyPr>
                  <a:lstStyle/>
                  <a:p>
                    <a:pPr algn="ctr"/>
                    <a:r>
                      <a:rPr lang="en-US" sz="1200" dirty="0"/>
                      <a:t>30</a:t>
                    </a:r>
                  </a:p>
                </p:txBody>
              </p:sp>
              <p:sp>
                <p:nvSpPr>
                  <p:cNvPr id="432" name="TextBox 431">
                    <a:extLst>
                      <a:ext uri="{FF2B5EF4-FFF2-40B4-BE49-F238E27FC236}">
                        <a16:creationId xmlns="" xmlns:a16="http://schemas.microsoft.com/office/drawing/2014/main" id="{9C059709-0464-405B-A598-6AD9530B0AC5}"/>
                      </a:ext>
                    </a:extLst>
                  </p:cNvPr>
                  <p:cNvSpPr txBox="1"/>
                  <p:nvPr/>
                </p:nvSpPr>
                <p:spPr>
                  <a:xfrm>
                    <a:off x="9753619" y="5277600"/>
                    <a:ext cx="169200" cy="184665"/>
                  </a:xfrm>
                  <a:prstGeom prst="rect">
                    <a:avLst/>
                  </a:prstGeom>
                  <a:noFill/>
                </p:spPr>
                <p:txBody>
                  <a:bodyPr wrap="none" lIns="0" tIns="0" rIns="0" bIns="0" rtlCol="0">
                    <a:noAutofit/>
                  </a:bodyPr>
                  <a:lstStyle/>
                  <a:p>
                    <a:pPr algn="ctr"/>
                    <a:r>
                      <a:rPr lang="en-US" sz="1200" dirty="0"/>
                      <a:t>300</a:t>
                    </a:r>
                  </a:p>
                </p:txBody>
              </p:sp>
              <p:sp>
                <p:nvSpPr>
                  <p:cNvPr id="433" name="TextBox 432">
                    <a:extLst>
                      <a:ext uri="{FF2B5EF4-FFF2-40B4-BE49-F238E27FC236}">
                        <a16:creationId xmlns="" xmlns:a16="http://schemas.microsoft.com/office/drawing/2014/main" id="{ACE71FFC-34DB-480F-A7B3-C2D160538146}"/>
                      </a:ext>
                    </a:extLst>
                  </p:cNvPr>
                  <p:cNvSpPr txBox="1"/>
                  <p:nvPr/>
                </p:nvSpPr>
                <p:spPr>
                  <a:xfrm>
                    <a:off x="11702380" y="5277600"/>
                    <a:ext cx="169200" cy="184665"/>
                  </a:xfrm>
                  <a:prstGeom prst="rect">
                    <a:avLst/>
                  </a:prstGeom>
                  <a:noFill/>
                </p:spPr>
                <p:txBody>
                  <a:bodyPr wrap="none" lIns="0" tIns="0" rIns="0" bIns="0" rtlCol="0">
                    <a:noAutofit/>
                  </a:bodyPr>
                  <a:lstStyle/>
                  <a:p>
                    <a:pPr algn="ctr"/>
                    <a:r>
                      <a:rPr lang="en-US" sz="1200" dirty="0"/>
                      <a:t>3000</a:t>
                    </a:r>
                  </a:p>
                </p:txBody>
              </p:sp>
              <p:sp>
                <p:nvSpPr>
                  <p:cNvPr id="434" name="TextBox 433">
                    <a:extLst>
                      <a:ext uri="{FF2B5EF4-FFF2-40B4-BE49-F238E27FC236}">
                        <a16:creationId xmlns="" xmlns:a16="http://schemas.microsoft.com/office/drawing/2014/main" id="{6A0F7A3B-4E4A-4636-A5D4-D7DE1666699A}"/>
                      </a:ext>
                    </a:extLst>
                  </p:cNvPr>
                  <p:cNvSpPr txBox="1"/>
                  <p:nvPr/>
                </p:nvSpPr>
                <p:spPr>
                  <a:xfrm>
                    <a:off x="10775905" y="5277600"/>
                    <a:ext cx="169200" cy="184665"/>
                  </a:xfrm>
                  <a:prstGeom prst="rect">
                    <a:avLst/>
                  </a:prstGeom>
                  <a:noFill/>
                </p:spPr>
                <p:txBody>
                  <a:bodyPr wrap="none" lIns="0" tIns="0" rIns="0" bIns="0" rtlCol="0">
                    <a:noAutofit/>
                  </a:bodyPr>
                  <a:lstStyle/>
                  <a:p>
                    <a:pPr algn="ctr"/>
                    <a:r>
                      <a:rPr lang="en-US" sz="1200" dirty="0"/>
                      <a:t>1000</a:t>
                    </a:r>
                  </a:p>
                </p:txBody>
              </p:sp>
              <p:cxnSp>
                <p:nvCxnSpPr>
                  <p:cNvPr id="435" name="Straight Connector 434"/>
                  <p:cNvCxnSpPr/>
                  <p:nvPr/>
                </p:nvCxnSpPr>
                <p:spPr>
                  <a:xfrm rot="5400000">
                    <a:off x="6918097"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p:nvCxnSpPr>
                <p:spPr>
                  <a:xfrm rot="5400000">
                    <a:off x="7505920"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p:cNvCxnSpPr/>
                  <p:nvPr/>
                </p:nvCxnSpPr>
                <p:spPr>
                  <a:xfrm rot="5400000">
                    <a:off x="7846830"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p:nvCxnSpPr>
                <p:spPr>
                  <a:xfrm rot="5400000">
                    <a:off x="9800772"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p:cNvCxnSpPr/>
                  <p:nvPr/>
                </p:nvCxnSpPr>
                <p:spPr>
                  <a:xfrm rot="5400000">
                    <a:off x="10822723"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p:nvPr/>
                </p:nvCxnSpPr>
                <p:spPr>
                  <a:xfrm rot="5400000">
                    <a:off x="11749748" y="522720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p:cNvCxnSpPr/>
                  <p:nvPr/>
                </p:nvCxnSpPr>
                <p:spPr>
                  <a:xfrm>
                    <a:off x="6795277" y="4444382"/>
                    <a:ext cx="513360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42" name="Straight Connector 441"/>
                  <p:cNvCxnSpPr/>
                  <p:nvPr/>
                </p:nvCxnSpPr>
                <p:spPr>
                  <a:xfrm>
                    <a:off x="6795277" y="5191130"/>
                    <a:ext cx="5133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p:cNvCxnSpPr/>
                  <p:nvPr/>
                </p:nvCxnSpPr>
                <p:spPr>
                  <a:xfrm>
                    <a:off x="6795277" y="2223638"/>
                    <a:ext cx="0" cy="29664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4" name="TextBox 443"/>
                  <p:cNvSpPr txBox="1"/>
                  <p:nvPr/>
                </p:nvSpPr>
                <p:spPr>
                  <a:xfrm>
                    <a:off x="6602958" y="5099872"/>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a:t>
                    </a:r>
                  </a:p>
                </p:txBody>
              </p:sp>
              <p:sp>
                <p:nvSpPr>
                  <p:cNvPr id="445" name="TextBox 444"/>
                  <p:cNvSpPr txBox="1"/>
                  <p:nvPr/>
                </p:nvSpPr>
                <p:spPr>
                  <a:xfrm>
                    <a:off x="6474718" y="4722388"/>
                    <a:ext cx="21319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0.5</a:t>
                    </a:r>
                  </a:p>
                </p:txBody>
              </p:sp>
              <p:sp>
                <p:nvSpPr>
                  <p:cNvPr id="446" name="TextBox 445"/>
                  <p:cNvSpPr txBox="1"/>
                  <p:nvPr/>
                </p:nvSpPr>
                <p:spPr>
                  <a:xfrm>
                    <a:off x="6517973" y="2137158"/>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64</a:t>
                    </a:r>
                  </a:p>
                </p:txBody>
              </p:sp>
              <p:cxnSp>
                <p:nvCxnSpPr>
                  <p:cNvPr id="447" name="Straight Connector 446"/>
                  <p:cNvCxnSpPr/>
                  <p:nvPr/>
                </p:nvCxnSpPr>
                <p:spPr>
                  <a:xfrm flipV="1">
                    <a:off x="6723277" y="222935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8" name="TextBox 447"/>
                  <p:cNvSpPr txBox="1"/>
                  <p:nvPr/>
                </p:nvSpPr>
                <p:spPr>
                  <a:xfrm>
                    <a:off x="6517973" y="2507497"/>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32</a:t>
                    </a:r>
                  </a:p>
                </p:txBody>
              </p:sp>
              <p:cxnSp>
                <p:nvCxnSpPr>
                  <p:cNvPr id="449" name="Straight Connector 448"/>
                  <p:cNvCxnSpPr/>
                  <p:nvPr/>
                </p:nvCxnSpPr>
                <p:spPr>
                  <a:xfrm flipV="1">
                    <a:off x="6723277" y="2599574"/>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0" name="TextBox 449"/>
                  <p:cNvSpPr txBox="1"/>
                  <p:nvPr/>
                </p:nvSpPr>
                <p:spPr>
                  <a:xfrm>
                    <a:off x="6517973" y="2873074"/>
                    <a:ext cx="169918"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16</a:t>
                    </a:r>
                  </a:p>
                </p:txBody>
              </p:sp>
              <p:cxnSp>
                <p:nvCxnSpPr>
                  <p:cNvPr id="451" name="Straight Connector 450"/>
                  <p:cNvCxnSpPr/>
                  <p:nvPr/>
                </p:nvCxnSpPr>
                <p:spPr>
                  <a:xfrm flipV="1">
                    <a:off x="6723277" y="2965034"/>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2" name="TextBox 451"/>
                  <p:cNvSpPr txBox="1"/>
                  <p:nvPr/>
                </p:nvSpPr>
                <p:spPr>
                  <a:xfrm>
                    <a:off x="6602958" y="3243413"/>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8</a:t>
                    </a:r>
                  </a:p>
                </p:txBody>
              </p:sp>
              <p:cxnSp>
                <p:nvCxnSpPr>
                  <p:cNvPr id="453" name="Straight Connector 452"/>
                  <p:cNvCxnSpPr/>
                  <p:nvPr/>
                </p:nvCxnSpPr>
                <p:spPr>
                  <a:xfrm flipV="1">
                    <a:off x="6723277" y="3335746"/>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4" name="TextBox 453"/>
                  <p:cNvSpPr txBox="1"/>
                  <p:nvPr/>
                </p:nvSpPr>
                <p:spPr>
                  <a:xfrm>
                    <a:off x="6602958" y="3613752"/>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a:t>
                    </a:r>
                  </a:p>
                </p:txBody>
              </p:sp>
              <p:cxnSp>
                <p:nvCxnSpPr>
                  <p:cNvPr id="455" name="Straight Connector 454"/>
                  <p:cNvCxnSpPr/>
                  <p:nvPr/>
                </p:nvCxnSpPr>
                <p:spPr>
                  <a:xfrm flipV="1">
                    <a:off x="6723277" y="3705478"/>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6" name="TextBox 455"/>
                  <p:cNvSpPr txBox="1"/>
                  <p:nvPr/>
                </p:nvSpPr>
                <p:spPr>
                  <a:xfrm>
                    <a:off x="6602958" y="3981710"/>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2</a:t>
                    </a:r>
                  </a:p>
                </p:txBody>
              </p:sp>
              <p:cxnSp>
                <p:nvCxnSpPr>
                  <p:cNvPr id="457" name="Straight Connector 456"/>
                  <p:cNvCxnSpPr/>
                  <p:nvPr/>
                </p:nvCxnSpPr>
                <p:spPr>
                  <a:xfrm flipV="1">
                    <a:off x="6723277" y="407166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8" name="TextBox 457"/>
                  <p:cNvSpPr txBox="1"/>
                  <p:nvPr/>
                </p:nvSpPr>
                <p:spPr>
                  <a:xfrm>
                    <a:off x="6602958" y="4352049"/>
                    <a:ext cx="84959" cy="1846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a:t>
                    </a:r>
                  </a:p>
                </p:txBody>
              </p:sp>
              <p:cxnSp>
                <p:nvCxnSpPr>
                  <p:cNvPr id="459" name="Straight Connector 458"/>
                  <p:cNvCxnSpPr/>
                  <p:nvPr/>
                </p:nvCxnSpPr>
                <p:spPr>
                  <a:xfrm flipV="1">
                    <a:off x="6723277" y="444438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p:cNvCxnSpPr/>
                  <p:nvPr/>
                </p:nvCxnSpPr>
                <p:spPr>
                  <a:xfrm flipV="1">
                    <a:off x="6723277" y="481234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p:cNvCxnSpPr/>
                  <p:nvPr/>
                </p:nvCxnSpPr>
                <p:spPr>
                  <a:xfrm flipV="1">
                    <a:off x="6723277" y="519113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62" name="Group 461"/>
                  <p:cNvGrpSpPr/>
                  <p:nvPr/>
                </p:nvGrpSpPr>
                <p:grpSpPr>
                  <a:xfrm>
                    <a:off x="6653356" y="4925535"/>
                    <a:ext cx="303055" cy="107413"/>
                    <a:chOff x="6653356" y="4925535"/>
                    <a:chExt cx="303055" cy="107413"/>
                  </a:xfrm>
                </p:grpSpPr>
                <p:sp>
                  <p:nvSpPr>
                    <p:cNvPr id="463" name="Rectangle 462"/>
                    <p:cNvSpPr/>
                    <p:nvPr/>
                  </p:nvSpPr>
                  <p:spPr>
                    <a:xfrm rot="18962659">
                      <a:off x="6682570" y="4925535"/>
                      <a:ext cx="273841" cy="680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64" name="Straight Connector 463"/>
                    <p:cNvCxnSpPr/>
                    <p:nvPr/>
                  </p:nvCxnSpPr>
                  <p:spPr>
                    <a:xfrm rot="18962659" flipV="1">
                      <a:off x="6653356" y="4934227"/>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rot="18962659" flipV="1">
                      <a:off x="6659784" y="5032948"/>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9" name="Freeform 8"/>
              <p:cNvSpPr/>
              <p:nvPr/>
            </p:nvSpPr>
            <p:spPr>
              <a:xfrm>
                <a:off x="6951489" y="3242805"/>
                <a:ext cx="4824127" cy="1619877"/>
              </a:xfrm>
              <a:custGeom>
                <a:avLst/>
                <a:gdLst>
                  <a:gd name="connsiteX0" fmla="*/ 4763 w 4157663"/>
                  <a:gd name="connsiteY0" fmla="*/ 1090613 h 1676400"/>
                  <a:gd name="connsiteX1" fmla="*/ 504825 w 4157663"/>
                  <a:gd name="connsiteY1" fmla="*/ 1238250 h 1676400"/>
                  <a:gd name="connsiteX2" fmla="*/ 823913 w 4157663"/>
                  <a:gd name="connsiteY2" fmla="*/ 981075 h 1676400"/>
                  <a:gd name="connsiteX3" fmla="*/ 1195388 w 4157663"/>
                  <a:gd name="connsiteY3" fmla="*/ 981075 h 1676400"/>
                  <a:gd name="connsiteX4" fmla="*/ 1376363 w 4157663"/>
                  <a:gd name="connsiteY4" fmla="*/ 928688 h 1676400"/>
                  <a:gd name="connsiteX5" fmla="*/ 2381250 w 4157663"/>
                  <a:gd name="connsiteY5" fmla="*/ 723900 h 1676400"/>
                  <a:gd name="connsiteX6" fmla="*/ 3138488 w 4157663"/>
                  <a:gd name="connsiteY6" fmla="*/ 538163 h 1676400"/>
                  <a:gd name="connsiteX7" fmla="*/ 3448050 w 4157663"/>
                  <a:gd name="connsiteY7" fmla="*/ 438150 h 1676400"/>
                  <a:gd name="connsiteX8" fmla="*/ 4157663 w 4157663"/>
                  <a:gd name="connsiteY8" fmla="*/ 0 h 1676400"/>
                  <a:gd name="connsiteX9" fmla="*/ 4152900 w 4157663"/>
                  <a:gd name="connsiteY9" fmla="*/ 442913 h 1676400"/>
                  <a:gd name="connsiteX10" fmla="*/ 3500438 w 4157663"/>
                  <a:gd name="connsiteY10" fmla="*/ 623888 h 1676400"/>
                  <a:gd name="connsiteX11" fmla="*/ 3424238 w 4157663"/>
                  <a:gd name="connsiteY11" fmla="*/ 633413 h 1676400"/>
                  <a:gd name="connsiteX12" fmla="*/ 2928938 w 4157663"/>
                  <a:gd name="connsiteY12" fmla="*/ 766763 h 1676400"/>
                  <a:gd name="connsiteX13" fmla="*/ 2490788 w 4157663"/>
                  <a:gd name="connsiteY13" fmla="*/ 909638 h 1676400"/>
                  <a:gd name="connsiteX14" fmla="*/ 1414463 w 4157663"/>
                  <a:gd name="connsiteY14" fmla="*/ 1033463 h 1676400"/>
                  <a:gd name="connsiteX15" fmla="*/ 1252538 w 4157663"/>
                  <a:gd name="connsiteY15" fmla="*/ 1071563 h 1676400"/>
                  <a:gd name="connsiteX16" fmla="*/ 1109663 w 4157663"/>
                  <a:gd name="connsiteY16" fmla="*/ 1185863 h 1676400"/>
                  <a:gd name="connsiteX17" fmla="*/ 814388 w 4157663"/>
                  <a:gd name="connsiteY17" fmla="*/ 1333500 h 1676400"/>
                  <a:gd name="connsiteX18" fmla="*/ 542925 w 4157663"/>
                  <a:gd name="connsiteY18" fmla="*/ 1257300 h 1676400"/>
                  <a:gd name="connsiteX19" fmla="*/ 481013 w 4157663"/>
                  <a:gd name="connsiteY19" fmla="*/ 1252538 h 1676400"/>
                  <a:gd name="connsiteX20" fmla="*/ 0 w 4157663"/>
                  <a:gd name="connsiteY20" fmla="*/ 1676400 h 1676400"/>
                  <a:gd name="connsiteX21" fmla="*/ 4763 w 4157663"/>
                  <a:gd name="connsiteY21" fmla="*/ 1090613 h 1676400"/>
                  <a:gd name="connsiteX0" fmla="*/ 4763 w 4157663"/>
                  <a:gd name="connsiteY0" fmla="*/ 1090613 h 1676400"/>
                  <a:gd name="connsiteX1" fmla="*/ 504825 w 4157663"/>
                  <a:gd name="connsiteY1" fmla="*/ 1238250 h 1676400"/>
                  <a:gd name="connsiteX2" fmla="*/ 823913 w 4157663"/>
                  <a:gd name="connsiteY2" fmla="*/ 981075 h 1676400"/>
                  <a:gd name="connsiteX3" fmla="*/ 1195388 w 4157663"/>
                  <a:gd name="connsiteY3" fmla="*/ 981075 h 1676400"/>
                  <a:gd name="connsiteX4" fmla="*/ 1376363 w 4157663"/>
                  <a:gd name="connsiteY4" fmla="*/ 928688 h 1676400"/>
                  <a:gd name="connsiteX5" fmla="*/ 2381250 w 4157663"/>
                  <a:gd name="connsiteY5" fmla="*/ 723900 h 1676400"/>
                  <a:gd name="connsiteX6" fmla="*/ 3138488 w 4157663"/>
                  <a:gd name="connsiteY6" fmla="*/ 538163 h 1676400"/>
                  <a:gd name="connsiteX7" fmla="*/ 3448050 w 4157663"/>
                  <a:gd name="connsiteY7" fmla="*/ 438150 h 1676400"/>
                  <a:gd name="connsiteX8" fmla="*/ 4157663 w 4157663"/>
                  <a:gd name="connsiteY8" fmla="*/ 0 h 1676400"/>
                  <a:gd name="connsiteX9" fmla="*/ 4152900 w 4157663"/>
                  <a:gd name="connsiteY9" fmla="*/ 442913 h 1676400"/>
                  <a:gd name="connsiteX10" fmla="*/ 3500438 w 4157663"/>
                  <a:gd name="connsiteY10" fmla="*/ 623888 h 1676400"/>
                  <a:gd name="connsiteX11" fmla="*/ 3424238 w 4157663"/>
                  <a:gd name="connsiteY11" fmla="*/ 633413 h 1676400"/>
                  <a:gd name="connsiteX12" fmla="*/ 2928938 w 4157663"/>
                  <a:gd name="connsiteY12" fmla="*/ 766763 h 1676400"/>
                  <a:gd name="connsiteX13" fmla="*/ 2490788 w 4157663"/>
                  <a:gd name="connsiteY13" fmla="*/ 909638 h 1676400"/>
                  <a:gd name="connsiteX14" fmla="*/ 1414463 w 4157663"/>
                  <a:gd name="connsiteY14" fmla="*/ 1033463 h 1676400"/>
                  <a:gd name="connsiteX15" fmla="*/ 1252538 w 4157663"/>
                  <a:gd name="connsiteY15" fmla="*/ 1071563 h 1676400"/>
                  <a:gd name="connsiteX16" fmla="*/ 1109663 w 4157663"/>
                  <a:gd name="connsiteY16" fmla="*/ 1185863 h 1676400"/>
                  <a:gd name="connsiteX17" fmla="*/ 814388 w 4157663"/>
                  <a:gd name="connsiteY17" fmla="*/ 1333500 h 1676400"/>
                  <a:gd name="connsiteX18" fmla="*/ 542925 w 4157663"/>
                  <a:gd name="connsiteY18" fmla="*/ 1257300 h 1676400"/>
                  <a:gd name="connsiteX19" fmla="*/ 481013 w 4157663"/>
                  <a:gd name="connsiteY19" fmla="*/ 1252538 h 1676400"/>
                  <a:gd name="connsiteX20" fmla="*/ 0 w 4157663"/>
                  <a:gd name="connsiteY20" fmla="*/ 1676400 h 1676400"/>
                  <a:gd name="connsiteX21" fmla="*/ 4763 w 4157663"/>
                  <a:gd name="connsiteY21" fmla="*/ 1090613 h 1676400"/>
                  <a:gd name="connsiteX0" fmla="*/ 4763 w 4157663"/>
                  <a:gd name="connsiteY0" fmla="*/ 1090613 h 1676400"/>
                  <a:gd name="connsiteX1" fmla="*/ 504825 w 4157663"/>
                  <a:gd name="connsiteY1" fmla="*/ 1238250 h 1676400"/>
                  <a:gd name="connsiteX2" fmla="*/ 823913 w 4157663"/>
                  <a:gd name="connsiteY2" fmla="*/ 981075 h 1676400"/>
                  <a:gd name="connsiteX3" fmla="*/ 1195388 w 4157663"/>
                  <a:gd name="connsiteY3" fmla="*/ 981075 h 1676400"/>
                  <a:gd name="connsiteX4" fmla="*/ 1376363 w 4157663"/>
                  <a:gd name="connsiteY4" fmla="*/ 928688 h 1676400"/>
                  <a:gd name="connsiteX5" fmla="*/ 2381250 w 4157663"/>
                  <a:gd name="connsiteY5" fmla="*/ 723900 h 1676400"/>
                  <a:gd name="connsiteX6" fmla="*/ 3138488 w 4157663"/>
                  <a:gd name="connsiteY6" fmla="*/ 538163 h 1676400"/>
                  <a:gd name="connsiteX7" fmla="*/ 3448050 w 4157663"/>
                  <a:gd name="connsiteY7" fmla="*/ 438150 h 1676400"/>
                  <a:gd name="connsiteX8" fmla="*/ 4157663 w 4157663"/>
                  <a:gd name="connsiteY8" fmla="*/ 0 h 1676400"/>
                  <a:gd name="connsiteX9" fmla="*/ 4152900 w 4157663"/>
                  <a:gd name="connsiteY9" fmla="*/ 442913 h 1676400"/>
                  <a:gd name="connsiteX10" fmla="*/ 3500438 w 4157663"/>
                  <a:gd name="connsiteY10" fmla="*/ 623888 h 1676400"/>
                  <a:gd name="connsiteX11" fmla="*/ 3424238 w 4157663"/>
                  <a:gd name="connsiteY11" fmla="*/ 633413 h 1676400"/>
                  <a:gd name="connsiteX12" fmla="*/ 2928938 w 4157663"/>
                  <a:gd name="connsiteY12" fmla="*/ 766763 h 1676400"/>
                  <a:gd name="connsiteX13" fmla="*/ 2490788 w 4157663"/>
                  <a:gd name="connsiteY13" fmla="*/ 909638 h 1676400"/>
                  <a:gd name="connsiteX14" fmla="*/ 1414463 w 4157663"/>
                  <a:gd name="connsiteY14" fmla="*/ 1033463 h 1676400"/>
                  <a:gd name="connsiteX15" fmla="*/ 1252538 w 4157663"/>
                  <a:gd name="connsiteY15" fmla="*/ 1071563 h 1676400"/>
                  <a:gd name="connsiteX16" fmla="*/ 1109663 w 4157663"/>
                  <a:gd name="connsiteY16" fmla="*/ 1185863 h 1676400"/>
                  <a:gd name="connsiteX17" fmla="*/ 814388 w 4157663"/>
                  <a:gd name="connsiteY17" fmla="*/ 1333500 h 1676400"/>
                  <a:gd name="connsiteX18" fmla="*/ 542925 w 4157663"/>
                  <a:gd name="connsiteY18" fmla="*/ 1257300 h 1676400"/>
                  <a:gd name="connsiteX19" fmla="*/ 481013 w 4157663"/>
                  <a:gd name="connsiteY19" fmla="*/ 1252538 h 1676400"/>
                  <a:gd name="connsiteX20" fmla="*/ 0 w 4157663"/>
                  <a:gd name="connsiteY20" fmla="*/ 1676400 h 1676400"/>
                  <a:gd name="connsiteX21" fmla="*/ 4763 w 4157663"/>
                  <a:gd name="connsiteY21" fmla="*/ 1090613 h 1676400"/>
                  <a:gd name="connsiteX0" fmla="*/ 4763 w 4157663"/>
                  <a:gd name="connsiteY0" fmla="*/ 1090613 h 1676400"/>
                  <a:gd name="connsiteX1" fmla="*/ 504825 w 4157663"/>
                  <a:gd name="connsiteY1" fmla="*/ 1238250 h 1676400"/>
                  <a:gd name="connsiteX2" fmla="*/ 823913 w 4157663"/>
                  <a:gd name="connsiteY2" fmla="*/ 981075 h 1676400"/>
                  <a:gd name="connsiteX3" fmla="*/ 1195388 w 4157663"/>
                  <a:gd name="connsiteY3" fmla="*/ 981075 h 1676400"/>
                  <a:gd name="connsiteX4" fmla="*/ 1376363 w 4157663"/>
                  <a:gd name="connsiteY4" fmla="*/ 928688 h 1676400"/>
                  <a:gd name="connsiteX5" fmla="*/ 2381250 w 4157663"/>
                  <a:gd name="connsiteY5" fmla="*/ 723900 h 1676400"/>
                  <a:gd name="connsiteX6" fmla="*/ 3138488 w 4157663"/>
                  <a:gd name="connsiteY6" fmla="*/ 538163 h 1676400"/>
                  <a:gd name="connsiteX7" fmla="*/ 3448050 w 4157663"/>
                  <a:gd name="connsiteY7" fmla="*/ 438150 h 1676400"/>
                  <a:gd name="connsiteX8" fmla="*/ 4157663 w 4157663"/>
                  <a:gd name="connsiteY8" fmla="*/ 0 h 1676400"/>
                  <a:gd name="connsiteX9" fmla="*/ 4152900 w 4157663"/>
                  <a:gd name="connsiteY9" fmla="*/ 442913 h 1676400"/>
                  <a:gd name="connsiteX10" fmla="*/ 3500438 w 4157663"/>
                  <a:gd name="connsiteY10" fmla="*/ 623888 h 1676400"/>
                  <a:gd name="connsiteX11" fmla="*/ 3424238 w 4157663"/>
                  <a:gd name="connsiteY11" fmla="*/ 633413 h 1676400"/>
                  <a:gd name="connsiteX12" fmla="*/ 2928938 w 4157663"/>
                  <a:gd name="connsiteY12" fmla="*/ 766763 h 1676400"/>
                  <a:gd name="connsiteX13" fmla="*/ 2490788 w 4157663"/>
                  <a:gd name="connsiteY13" fmla="*/ 909638 h 1676400"/>
                  <a:gd name="connsiteX14" fmla="*/ 1414463 w 4157663"/>
                  <a:gd name="connsiteY14" fmla="*/ 1033463 h 1676400"/>
                  <a:gd name="connsiteX15" fmla="*/ 1252538 w 4157663"/>
                  <a:gd name="connsiteY15" fmla="*/ 1071563 h 1676400"/>
                  <a:gd name="connsiteX16" fmla="*/ 1109663 w 4157663"/>
                  <a:gd name="connsiteY16" fmla="*/ 1185863 h 1676400"/>
                  <a:gd name="connsiteX17" fmla="*/ 814388 w 4157663"/>
                  <a:gd name="connsiteY17" fmla="*/ 1333500 h 1676400"/>
                  <a:gd name="connsiteX18" fmla="*/ 542925 w 4157663"/>
                  <a:gd name="connsiteY18" fmla="*/ 1257300 h 1676400"/>
                  <a:gd name="connsiteX19" fmla="*/ 481013 w 4157663"/>
                  <a:gd name="connsiteY19" fmla="*/ 1252538 h 1676400"/>
                  <a:gd name="connsiteX20" fmla="*/ 0 w 4157663"/>
                  <a:gd name="connsiteY20" fmla="*/ 1676400 h 1676400"/>
                  <a:gd name="connsiteX21" fmla="*/ 4763 w 4157663"/>
                  <a:gd name="connsiteY21" fmla="*/ 1090613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57663" h="1676400">
                    <a:moveTo>
                      <a:pt x="4763" y="1090613"/>
                    </a:moveTo>
                    <a:lnTo>
                      <a:pt x="504825" y="1238250"/>
                    </a:lnTo>
                    <a:lnTo>
                      <a:pt x="823913" y="981075"/>
                    </a:lnTo>
                    <a:lnTo>
                      <a:pt x="1195388" y="981075"/>
                    </a:lnTo>
                    <a:lnTo>
                      <a:pt x="1376363" y="928688"/>
                    </a:lnTo>
                    <a:lnTo>
                      <a:pt x="2381250" y="723900"/>
                    </a:lnTo>
                    <a:lnTo>
                      <a:pt x="3138488" y="538163"/>
                    </a:lnTo>
                    <a:lnTo>
                      <a:pt x="3448050" y="438150"/>
                    </a:lnTo>
                    <a:cubicBezTo>
                      <a:pt x="3494088" y="301625"/>
                      <a:pt x="3944938" y="112712"/>
                      <a:pt x="4157663" y="0"/>
                    </a:cubicBezTo>
                    <a:cubicBezTo>
                      <a:pt x="4156075" y="147638"/>
                      <a:pt x="4154488" y="295275"/>
                      <a:pt x="4152900" y="442913"/>
                    </a:cubicBezTo>
                    <a:lnTo>
                      <a:pt x="3500438" y="623888"/>
                    </a:lnTo>
                    <a:lnTo>
                      <a:pt x="3424238" y="633413"/>
                    </a:lnTo>
                    <a:lnTo>
                      <a:pt x="2928938" y="766763"/>
                    </a:lnTo>
                    <a:lnTo>
                      <a:pt x="2490788" y="909638"/>
                    </a:lnTo>
                    <a:lnTo>
                      <a:pt x="1414463" y="1033463"/>
                    </a:lnTo>
                    <a:lnTo>
                      <a:pt x="1252538" y="1071563"/>
                    </a:lnTo>
                    <a:lnTo>
                      <a:pt x="1109663" y="1185863"/>
                    </a:lnTo>
                    <a:lnTo>
                      <a:pt x="814388" y="1333500"/>
                    </a:lnTo>
                    <a:lnTo>
                      <a:pt x="542925" y="1257300"/>
                    </a:lnTo>
                    <a:lnTo>
                      <a:pt x="481013" y="1252538"/>
                    </a:lnTo>
                    <a:lnTo>
                      <a:pt x="0" y="1676400"/>
                    </a:lnTo>
                    <a:cubicBezTo>
                      <a:pt x="1588" y="1479550"/>
                      <a:pt x="3175" y="1282700"/>
                      <a:pt x="4763" y="1090613"/>
                    </a:cubicBezTo>
                    <a:close/>
                  </a:path>
                </a:pathLst>
              </a:cu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9"/>
              <p:cNvSpPr/>
              <p:nvPr/>
            </p:nvSpPr>
            <p:spPr>
              <a:xfrm>
                <a:off x="6938226" y="3084499"/>
                <a:ext cx="4858387" cy="1369532"/>
              </a:xfrm>
              <a:custGeom>
                <a:avLst/>
                <a:gdLst>
                  <a:gd name="connsiteX0" fmla="*/ 0 w 4187190"/>
                  <a:gd name="connsiteY0" fmla="*/ 1469194 h 1499674"/>
                  <a:gd name="connsiteX1" fmla="*/ 819150 w 4187190"/>
                  <a:gd name="connsiteY1" fmla="*/ 1499674 h 1499674"/>
                  <a:gd name="connsiteX2" fmla="*/ 1158240 w 4187190"/>
                  <a:gd name="connsiteY2" fmla="*/ 1339654 h 1499674"/>
                  <a:gd name="connsiteX3" fmla="*/ 1257300 w 4187190"/>
                  <a:gd name="connsiteY3" fmla="*/ 1252024 h 1499674"/>
                  <a:gd name="connsiteX4" fmla="*/ 1992630 w 4187190"/>
                  <a:gd name="connsiteY4" fmla="*/ 1065334 h 1499674"/>
                  <a:gd name="connsiteX5" fmla="*/ 2217420 w 4187190"/>
                  <a:gd name="connsiteY5" fmla="*/ 1004374 h 1499674"/>
                  <a:gd name="connsiteX6" fmla="*/ 2499360 w 4187190"/>
                  <a:gd name="connsiteY6" fmla="*/ 878644 h 1499674"/>
                  <a:gd name="connsiteX7" fmla="*/ 2663190 w 4187190"/>
                  <a:gd name="connsiteY7" fmla="*/ 775774 h 1499674"/>
                  <a:gd name="connsiteX8" fmla="*/ 2827020 w 4187190"/>
                  <a:gd name="connsiteY8" fmla="*/ 691954 h 1499674"/>
                  <a:gd name="connsiteX9" fmla="*/ 3048000 w 4187190"/>
                  <a:gd name="connsiteY9" fmla="*/ 600514 h 1499674"/>
                  <a:gd name="connsiteX10" fmla="*/ 3211830 w 4187190"/>
                  <a:gd name="connsiteY10" fmla="*/ 528124 h 1499674"/>
                  <a:gd name="connsiteX11" fmla="*/ 3322320 w 4187190"/>
                  <a:gd name="connsiteY11" fmla="*/ 493834 h 1499674"/>
                  <a:gd name="connsiteX12" fmla="*/ 3543300 w 4187190"/>
                  <a:gd name="connsiteY12" fmla="*/ 383344 h 1499674"/>
                  <a:gd name="connsiteX13" fmla="*/ 3870960 w 4187190"/>
                  <a:gd name="connsiteY13" fmla="*/ 230944 h 1499674"/>
                  <a:gd name="connsiteX14" fmla="*/ 4187190 w 4187190"/>
                  <a:gd name="connsiteY14" fmla="*/ 82354 h 1499674"/>
                  <a:gd name="connsiteX0" fmla="*/ 0 w 4187190"/>
                  <a:gd name="connsiteY0" fmla="*/ 1386840 h 1417320"/>
                  <a:gd name="connsiteX1" fmla="*/ 819150 w 4187190"/>
                  <a:gd name="connsiteY1" fmla="*/ 1417320 h 1417320"/>
                  <a:gd name="connsiteX2" fmla="*/ 1158240 w 4187190"/>
                  <a:gd name="connsiteY2" fmla="*/ 1257300 h 1417320"/>
                  <a:gd name="connsiteX3" fmla="*/ 1257300 w 4187190"/>
                  <a:gd name="connsiteY3" fmla="*/ 1169670 h 1417320"/>
                  <a:gd name="connsiteX4" fmla="*/ 1992630 w 4187190"/>
                  <a:gd name="connsiteY4" fmla="*/ 982980 h 1417320"/>
                  <a:gd name="connsiteX5" fmla="*/ 2217420 w 4187190"/>
                  <a:gd name="connsiteY5" fmla="*/ 922020 h 1417320"/>
                  <a:gd name="connsiteX6" fmla="*/ 2499360 w 4187190"/>
                  <a:gd name="connsiteY6" fmla="*/ 796290 h 1417320"/>
                  <a:gd name="connsiteX7" fmla="*/ 2663190 w 4187190"/>
                  <a:gd name="connsiteY7" fmla="*/ 693420 h 1417320"/>
                  <a:gd name="connsiteX8" fmla="*/ 2827020 w 4187190"/>
                  <a:gd name="connsiteY8" fmla="*/ 609600 h 1417320"/>
                  <a:gd name="connsiteX9" fmla="*/ 3048000 w 4187190"/>
                  <a:gd name="connsiteY9" fmla="*/ 518160 h 1417320"/>
                  <a:gd name="connsiteX10" fmla="*/ 3211830 w 4187190"/>
                  <a:gd name="connsiteY10" fmla="*/ 445770 h 1417320"/>
                  <a:gd name="connsiteX11" fmla="*/ 3322320 w 4187190"/>
                  <a:gd name="connsiteY11" fmla="*/ 411480 h 1417320"/>
                  <a:gd name="connsiteX12" fmla="*/ 3543300 w 4187190"/>
                  <a:gd name="connsiteY12" fmla="*/ 300990 h 1417320"/>
                  <a:gd name="connsiteX13" fmla="*/ 3870960 w 4187190"/>
                  <a:gd name="connsiteY13" fmla="*/ 148590 h 1417320"/>
                  <a:gd name="connsiteX14" fmla="*/ 4187190 w 4187190"/>
                  <a:gd name="connsiteY14" fmla="*/ 0 h 141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7190" h="1417320">
                    <a:moveTo>
                      <a:pt x="0" y="1386840"/>
                    </a:moveTo>
                    <a:lnTo>
                      <a:pt x="819150" y="1417320"/>
                    </a:lnTo>
                    <a:lnTo>
                      <a:pt x="1158240" y="1257300"/>
                    </a:lnTo>
                    <a:lnTo>
                      <a:pt x="1257300" y="1169670"/>
                    </a:lnTo>
                    <a:lnTo>
                      <a:pt x="1992630" y="982980"/>
                    </a:lnTo>
                    <a:lnTo>
                      <a:pt x="2217420" y="922020"/>
                    </a:lnTo>
                    <a:lnTo>
                      <a:pt x="2499360" y="796290"/>
                    </a:lnTo>
                    <a:lnTo>
                      <a:pt x="2663190" y="693420"/>
                    </a:lnTo>
                    <a:lnTo>
                      <a:pt x="2827020" y="609600"/>
                    </a:lnTo>
                    <a:lnTo>
                      <a:pt x="3048000" y="518160"/>
                    </a:lnTo>
                    <a:lnTo>
                      <a:pt x="3211830" y="445770"/>
                    </a:lnTo>
                    <a:lnTo>
                      <a:pt x="3322320" y="411480"/>
                    </a:lnTo>
                    <a:lnTo>
                      <a:pt x="3543300" y="300990"/>
                    </a:lnTo>
                    <a:lnTo>
                      <a:pt x="3870960" y="148590"/>
                    </a:lnTo>
                    <a:lnTo>
                      <a:pt x="4187190" y="0"/>
                    </a:lnTo>
                  </a:path>
                </a:pathLst>
              </a:cu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6945964" y="3449892"/>
                <a:ext cx="4851756" cy="1122868"/>
              </a:xfrm>
              <a:custGeom>
                <a:avLst/>
                <a:gdLst>
                  <a:gd name="connsiteX0" fmla="*/ 0 w 4181475"/>
                  <a:gd name="connsiteY0" fmla="*/ 1162050 h 1162050"/>
                  <a:gd name="connsiteX1" fmla="*/ 842962 w 4181475"/>
                  <a:gd name="connsiteY1" fmla="*/ 933450 h 1162050"/>
                  <a:gd name="connsiteX2" fmla="*/ 1390650 w 4181475"/>
                  <a:gd name="connsiteY2" fmla="*/ 771525 h 1162050"/>
                  <a:gd name="connsiteX3" fmla="*/ 2166937 w 4181475"/>
                  <a:gd name="connsiteY3" fmla="*/ 642937 h 1162050"/>
                  <a:gd name="connsiteX4" fmla="*/ 2709862 w 4181475"/>
                  <a:gd name="connsiteY4" fmla="*/ 533400 h 1162050"/>
                  <a:gd name="connsiteX5" fmla="*/ 3262312 w 4181475"/>
                  <a:gd name="connsiteY5" fmla="*/ 376237 h 1162050"/>
                  <a:gd name="connsiteX6" fmla="*/ 3424237 w 4181475"/>
                  <a:gd name="connsiteY6" fmla="*/ 323850 h 1162050"/>
                  <a:gd name="connsiteX7" fmla="*/ 3648075 w 4181475"/>
                  <a:gd name="connsiteY7" fmla="*/ 209550 h 1162050"/>
                  <a:gd name="connsiteX8" fmla="*/ 3924300 w 4181475"/>
                  <a:gd name="connsiteY8" fmla="*/ 95250 h 1162050"/>
                  <a:gd name="connsiteX9" fmla="*/ 4181475 w 4181475"/>
                  <a:gd name="connsiteY9" fmla="*/ 0 h 1162050"/>
                  <a:gd name="connsiteX0" fmla="*/ 0 w 4181475"/>
                  <a:gd name="connsiteY0" fmla="*/ 1162050 h 1162050"/>
                  <a:gd name="connsiteX1" fmla="*/ 842962 w 4181475"/>
                  <a:gd name="connsiteY1" fmla="*/ 933450 h 1162050"/>
                  <a:gd name="connsiteX2" fmla="*/ 1130926 w 4181475"/>
                  <a:gd name="connsiteY2" fmla="*/ 845828 h 1162050"/>
                  <a:gd name="connsiteX3" fmla="*/ 1390650 w 4181475"/>
                  <a:gd name="connsiteY3" fmla="*/ 771525 h 1162050"/>
                  <a:gd name="connsiteX4" fmla="*/ 2166937 w 4181475"/>
                  <a:gd name="connsiteY4" fmla="*/ 642937 h 1162050"/>
                  <a:gd name="connsiteX5" fmla="*/ 2709862 w 4181475"/>
                  <a:gd name="connsiteY5" fmla="*/ 533400 h 1162050"/>
                  <a:gd name="connsiteX6" fmla="*/ 3262312 w 4181475"/>
                  <a:gd name="connsiteY6" fmla="*/ 376237 h 1162050"/>
                  <a:gd name="connsiteX7" fmla="*/ 3424237 w 4181475"/>
                  <a:gd name="connsiteY7" fmla="*/ 323850 h 1162050"/>
                  <a:gd name="connsiteX8" fmla="*/ 3648075 w 4181475"/>
                  <a:gd name="connsiteY8" fmla="*/ 209550 h 1162050"/>
                  <a:gd name="connsiteX9" fmla="*/ 3924300 w 4181475"/>
                  <a:gd name="connsiteY9" fmla="*/ 95250 h 1162050"/>
                  <a:gd name="connsiteX10" fmla="*/ 4181475 w 4181475"/>
                  <a:gd name="connsiteY10" fmla="*/ 0 h 1162050"/>
                  <a:gd name="connsiteX0" fmla="*/ 0 w 4181475"/>
                  <a:gd name="connsiteY0" fmla="*/ 1162050 h 1162050"/>
                  <a:gd name="connsiteX1" fmla="*/ 842962 w 4181475"/>
                  <a:gd name="connsiteY1" fmla="*/ 933450 h 1162050"/>
                  <a:gd name="connsiteX2" fmla="*/ 1130926 w 4181475"/>
                  <a:gd name="connsiteY2" fmla="*/ 853221 h 1162050"/>
                  <a:gd name="connsiteX3" fmla="*/ 1390650 w 4181475"/>
                  <a:gd name="connsiteY3" fmla="*/ 771525 h 1162050"/>
                  <a:gd name="connsiteX4" fmla="*/ 2166937 w 4181475"/>
                  <a:gd name="connsiteY4" fmla="*/ 642937 h 1162050"/>
                  <a:gd name="connsiteX5" fmla="*/ 2709862 w 4181475"/>
                  <a:gd name="connsiteY5" fmla="*/ 533400 h 1162050"/>
                  <a:gd name="connsiteX6" fmla="*/ 3262312 w 4181475"/>
                  <a:gd name="connsiteY6" fmla="*/ 376237 h 1162050"/>
                  <a:gd name="connsiteX7" fmla="*/ 3424237 w 4181475"/>
                  <a:gd name="connsiteY7" fmla="*/ 323850 h 1162050"/>
                  <a:gd name="connsiteX8" fmla="*/ 3648075 w 4181475"/>
                  <a:gd name="connsiteY8" fmla="*/ 209550 h 1162050"/>
                  <a:gd name="connsiteX9" fmla="*/ 3924300 w 4181475"/>
                  <a:gd name="connsiteY9" fmla="*/ 95250 h 1162050"/>
                  <a:gd name="connsiteX10" fmla="*/ 4181475 w 4181475"/>
                  <a:gd name="connsiteY10" fmla="*/ 0 h 1162050"/>
                  <a:gd name="connsiteX0" fmla="*/ 0 w 4181475"/>
                  <a:gd name="connsiteY0" fmla="*/ 1162050 h 1162050"/>
                  <a:gd name="connsiteX1" fmla="*/ 842962 w 4181475"/>
                  <a:gd name="connsiteY1" fmla="*/ 933450 h 1162050"/>
                  <a:gd name="connsiteX2" fmla="*/ 1130926 w 4181475"/>
                  <a:gd name="connsiteY2" fmla="*/ 863078 h 1162050"/>
                  <a:gd name="connsiteX3" fmla="*/ 1390650 w 4181475"/>
                  <a:gd name="connsiteY3" fmla="*/ 771525 h 1162050"/>
                  <a:gd name="connsiteX4" fmla="*/ 2166937 w 4181475"/>
                  <a:gd name="connsiteY4" fmla="*/ 642937 h 1162050"/>
                  <a:gd name="connsiteX5" fmla="*/ 2709862 w 4181475"/>
                  <a:gd name="connsiteY5" fmla="*/ 533400 h 1162050"/>
                  <a:gd name="connsiteX6" fmla="*/ 3262312 w 4181475"/>
                  <a:gd name="connsiteY6" fmla="*/ 376237 h 1162050"/>
                  <a:gd name="connsiteX7" fmla="*/ 3424237 w 4181475"/>
                  <a:gd name="connsiteY7" fmla="*/ 323850 h 1162050"/>
                  <a:gd name="connsiteX8" fmla="*/ 3648075 w 4181475"/>
                  <a:gd name="connsiteY8" fmla="*/ 209550 h 1162050"/>
                  <a:gd name="connsiteX9" fmla="*/ 3924300 w 4181475"/>
                  <a:gd name="connsiteY9" fmla="*/ 95250 h 1162050"/>
                  <a:gd name="connsiteX10" fmla="*/ 4181475 w 4181475"/>
                  <a:gd name="connsiteY10" fmla="*/ 0 h 1162050"/>
                  <a:gd name="connsiteX0" fmla="*/ 0 w 4181475"/>
                  <a:gd name="connsiteY0" fmla="*/ 1162050 h 1162050"/>
                  <a:gd name="connsiteX1" fmla="*/ 842962 w 4181475"/>
                  <a:gd name="connsiteY1" fmla="*/ 933450 h 1162050"/>
                  <a:gd name="connsiteX2" fmla="*/ 1130926 w 4181475"/>
                  <a:gd name="connsiteY2" fmla="*/ 863078 h 1162050"/>
                  <a:gd name="connsiteX3" fmla="*/ 1388598 w 4181475"/>
                  <a:gd name="connsiteY3" fmla="*/ 778919 h 1162050"/>
                  <a:gd name="connsiteX4" fmla="*/ 2166937 w 4181475"/>
                  <a:gd name="connsiteY4" fmla="*/ 642937 h 1162050"/>
                  <a:gd name="connsiteX5" fmla="*/ 2709862 w 4181475"/>
                  <a:gd name="connsiteY5" fmla="*/ 533400 h 1162050"/>
                  <a:gd name="connsiteX6" fmla="*/ 3262312 w 4181475"/>
                  <a:gd name="connsiteY6" fmla="*/ 376237 h 1162050"/>
                  <a:gd name="connsiteX7" fmla="*/ 3424237 w 4181475"/>
                  <a:gd name="connsiteY7" fmla="*/ 323850 h 1162050"/>
                  <a:gd name="connsiteX8" fmla="*/ 3648075 w 4181475"/>
                  <a:gd name="connsiteY8" fmla="*/ 209550 h 1162050"/>
                  <a:gd name="connsiteX9" fmla="*/ 3924300 w 4181475"/>
                  <a:gd name="connsiteY9" fmla="*/ 95250 h 1162050"/>
                  <a:gd name="connsiteX10" fmla="*/ 4181475 w 4181475"/>
                  <a:gd name="connsiteY10" fmla="*/ 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1475" h="1162050">
                    <a:moveTo>
                      <a:pt x="0" y="1162050"/>
                    </a:moveTo>
                    <a:lnTo>
                      <a:pt x="842962" y="933450"/>
                    </a:lnTo>
                    <a:lnTo>
                      <a:pt x="1130926" y="863078"/>
                    </a:lnTo>
                    <a:lnTo>
                      <a:pt x="1388598" y="778919"/>
                    </a:lnTo>
                    <a:lnTo>
                      <a:pt x="2166937" y="642937"/>
                    </a:lnTo>
                    <a:lnTo>
                      <a:pt x="2709862" y="533400"/>
                    </a:lnTo>
                    <a:lnTo>
                      <a:pt x="3262312" y="376237"/>
                    </a:lnTo>
                    <a:lnTo>
                      <a:pt x="3424237" y="323850"/>
                    </a:lnTo>
                    <a:lnTo>
                      <a:pt x="3648075" y="209550"/>
                    </a:lnTo>
                    <a:lnTo>
                      <a:pt x="3924300" y="95250"/>
                    </a:lnTo>
                    <a:lnTo>
                      <a:pt x="4181475"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2" name="Group 3230"/>
              <p:cNvGrpSpPr/>
              <p:nvPr/>
            </p:nvGrpSpPr>
            <p:grpSpPr>
              <a:xfrm>
                <a:off x="6916135" y="3981875"/>
                <a:ext cx="79364" cy="887710"/>
                <a:chOff x="8310098" y="2343150"/>
                <a:chExt cx="68400" cy="390526"/>
              </a:xfrm>
            </p:grpSpPr>
            <p:cxnSp>
              <p:nvCxnSpPr>
                <p:cNvPr id="423" name="Straight Connector 42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3230"/>
              <p:cNvGrpSpPr/>
              <p:nvPr/>
            </p:nvGrpSpPr>
            <p:grpSpPr>
              <a:xfrm>
                <a:off x="6979683" y="4029733"/>
                <a:ext cx="79364" cy="793831"/>
                <a:chOff x="8310098" y="2343150"/>
                <a:chExt cx="68400" cy="390526"/>
              </a:xfrm>
            </p:grpSpPr>
            <p:cxnSp>
              <p:nvCxnSpPr>
                <p:cNvPr id="420" name="Straight Connector 41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3230"/>
              <p:cNvGrpSpPr/>
              <p:nvPr/>
            </p:nvGrpSpPr>
            <p:grpSpPr>
              <a:xfrm>
                <a:off x="7045993" y="4082655"/>
                <a:ext cx="79364" cy="690288"/>
                <a:chOff x="8310098" y="2343150"/>
                <a:chExt cx="68400" cy="390526"/>
              </a:xfrm>
            </p:grpSpPr>
            <p:cxnSp>
              <p:nvCxnSpPr>
                <p:cNvPr id="417" name="Straight Connector 41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3230"/>
              <p:cNvGrpSpPr/>
              <p:nvPr/>
            </p:nvGrpSpPr>
            <p:grpSpPr>
              <a:xfrm>
                <a:off x="7112305" y="4135578"/>
                <a:ext cx="79364" cy="593647"/>
                <a:chOff x="8310098" y="2343150"/>
                <a:chExt cx="68400" cy="390526"/>
              </a:xfrm>
            </p:grpSpPr>
            <p:cxnSp>
              <p:nvCxnSpPr>
                <p:cNvPr id="414" name="Straight Connector 41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Group 3230"/>
              <p:cNvGrpSpPr/>
              <p:nvPr/>
            </p:nvGrpSpPr>
            <p:grpSpPr>
              <a:xfrm>
                <a:off x="7178616" y="4188499"/>
                <a:ext cx="79364" cy="492406"/>
                <a:chOff x="8310098" y="2343150"/>
                <a:chExt cx="68400" cy="390526"/>
              </a:xfrm>
            </p:grpSpPr>
            <p:cxnSp>
              <p:nvCxnSpPr>
                <p:cNvPr id="411" name="Straight Connector 41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3230"/>
              <p:cNvGrpSpPr/>
              <p:nvPr/>
            </p:nvGrpSpPr>
            <p:grpSpPr>
              <a:xfrm>
                <a:off x="7244927" y="4236821"/>
                <a:ext cx="79364" cy="395764"/>
                <a:chOff x="8310098" y="2343150"/>
                <a:chExt cx="68400" cy="390526"/>
              </a:xfrm>
            </p:grpSpPr>
            <p:cxnSp>
              <p:nvCxnSpPr>
                <p:cNvPr id="408" name="Straight Connector 40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3230"/>
              <p:cNvGrpSpPr/>
              <p:nvPr/>
            </p:nvGrpSpPr>
            <p:grpSpPr>
              <a:xfrm>
                <a:off x="7308476" y="4287440"/>
                <a:ext cx="79364" cy="296825"/>
                <a:chOff x="8310098" y="2343150"/>
                <a:chExt cx="68400" cy="390526"/>
              </a:xfrm>
            </p:grpSpPr>
            <p:cxnSp>
              <p:nvCxnSpPr>
                <p:cNvPr id="405" name="Straight Connector 40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3230"/>
              <p:cNvGrpSpPr/>
              <p:nvPr/>
            </p:nvGrpSpPr>
            <p:grpSpPr>
              <a:xfrm>
                <a:off x="7369260" y="4340363"/>
                <a:ext cx="79364" cy="200183"/>
                <a:chOff x="8310098" y="2343150"/>
                <a:chExt cx="68400" cy="390526"/>
              </a:xfrm>
            </p:grpSpPr>
            <p:cxnSp>
              <p:nvCxnSpPr>
                <p:cNvPr id="402" name="Straight Connector 40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3230"/>
              <p:cNvGrpSpPr/>
              <p:nvPr/>
            </p:nvGrpSpPr>
            <p:grpSpPr>
              <a:xfrm>
                <a:off x="7438334" y="4388684"/>
                <a:ext cx="79364" cy="101243"/>
                <a:chOff x="8310098" y="2343150"/>
                <a:chExt cx="68400" cy="390526"/>
              </a:xfrm>
            </p:grpSpPr>
            <p:cxnSp>
              <p:nvCxnSpPr>
                <p:cNvPr id="399" name="Straight Connector 39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3230"/>
              <p:cNvGrpSpPr/>
              <p:nvPr/>
            </p:nvGrpSpPr>
            <p:grpSpPr>
              <a:xfrm>
                <a:off x="7570957" y="4395587"/>
                <a:ext cx="79364" cy="101243"/>
                <a:chOff x="8310098" y="2343150"/>
                <a:chExt cx="68400" cy="390526"/>
              </a:xfrm>
            </p:grpSpPr>
            <p:cxnSp>
              <p:nvCxnSpPr>
                <p:cNvPr id="396" name="Straight Connector 39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oup 3230"/>
              <p:cNvGrpSpPr/>
              <p:nvPr/>
            </p:nvGrpSpPr>
            <p:grpSpPr>
              <a:xfrm>
                <a:off x="7640030" y="4344965"/>
                <a:ext cx="79364" cy="208717"/>
                <a:chOff x="8310098" y="2343150"/>
                <a:chExt cx="68400" cy="390526"/>
              </a:xfrm>
            </p:grpSpPr>
            <p:cxnSp>
              <p:nvCxnSpPr>
                <p:cNvPr id="393" name="Straight Connector 39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3230"/>
              <p:cNvGrpSpPr/>
              <p:nvPr/>
            </p:nvGrpSpPr>
            <p:grpSpPr>
              <a:xfrm>
                <a:off x="7709104" y="4294343"/>
                <a:ext cx="79364" cy="313076"/>
                <a:chOff x="8310098" y="2343150"/>
                <a:chExt cx="68400" cy="390526"/>
              </a:xfrm>
            </p:grpSpPr>
            <p:cxnSp>
              <p:nvCxnSpPr>
                <p:cNvPr id="390" name="Straight Connector 38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3230"/>
              <p:cNvGrpSpPr/>
              <p:nvPr/>
            </p:nvGrpSpPr>
            <p:grpSpPr>
              <a:xfrm>
                <a:off x="7778178" y="4243722"/>
                <a:ext cx="79364" cy="416475"/>
                <a:chOff x="8310098" y="2343150"/>
                <a:chExt cx="68400" cy="390526"/>
              </a:xfrm>
            </p:grpSpPr>
            <p:cxnSp>
              <p:nvCxnSpPr>
                <p:cNvPr id="387" name="Straight Connector 38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3230"/>
              <p:cNvGrpSpPr/>
              <p:nvPr/>
            </p:nvGrpSpPr>
            <p:grpSpPr>
              <a:xfrm>
                <a:off x="7847252" y="4195402"/>
                <a:ext cx="79364" cy="520018"/>
                <a:chOff x="8310098" y="2343150"/>
                <a:chExt cx="68400" cy="390526"/>
              </a:xfrm>
            </p:grpSpPr>
            <p:cxnSp>
              <p:nvCxnSpPr>
                <p:cNvPr id="384" name="Straight Connector 38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3230"/>
              <p:cNvGrpSpPr/>
              <p:nvPr/>
            </p:nvGrpSpPr>
            <p:grpSpPr>
              <a:xfrm>
                <a:off x="7910799" y="4186198"/>
                <a:ext cx="79364" cy="494707"/>
                <a:chOff x="8310098" y="2343150"/>
                <a:chExt cx="68400" cy="390526"/>
              </a:xfrm>
            </p:grpSpPr>
            <p:cxnSp>
              <p:nvCxnSpPr>
                <p:cNvPr id="381" name="Straight Connector 38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3230"/>
              <p:cNvGrpSpPr/>
              <p:nvPr/>
            </p:nvGrpSpPr>
            <p:grpSpPr>
              <a:xfrm>
                <a:off x="7974348" y="4174693"/>
                <a:ext cx="79364" cy="467097"/>
                <a:chOff x="8310098" y="2343150"/>
                <a:chExt cx="68400" cy="390526"/>
              </a:xfrm>
            </p:grpSpPr>
            <p:cxnSp>
              <p:nvCxnSpPr>
                <p:cNvPr id="378" name="Straight Connector 37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3230"/>
              <p:cNvGrpSpPr/>
              <p:nvPr/>
            </p:nvGrpSpPr>
            <p:grpSpPr>
              <a:xfrm>
                <a:off x="8040659" y="4165489"/>
                <a:ext cx="79364" cy="432582"/>
                <a:chOff x="8310098" y="2343150"/>
                <a:chExt cx="68400" cy="390526"/>
              </a:xfrm>
            </p:grpSpPr>
            <p:cxnSp>
              <p:nvCxnSpPr>
                <p:cNvPr id="375" name="Straight Connector 37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Group 3230"/>
              <p:cNvGrpSpPr/>
              <p:nvPr/>
            </p:nvGrpSpPr>
            <p:grpSpPr>
              <a:xfrm>
                <a:off x="8106970" y="4158586"/>
                <a:ext cx="79364" cy="393466"/>
                <a:chOff x="8310098" y="2343150"/>
                <a:chExt cx="68400" cy="390526"/>
              </a:xfrm>
            </p:grpSpPr>
            <p:cxnSp>
              <p:nvCxnSpPr>
                <p:cNvPr id="372" name="Straight Connector 37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3230"/>
              <p:cNvGrpSpPr/>
              <p:nvPr/>
            </p:nvGrpSpPr>
            <p:grpSpPr>
              <a:xfrm>
                <a:off x="8170519" y="4153986"/>
                <a:ext cx="79364" cy="347446"/>
                <a:chOff x="8310098" y="2343150"/>
                <a:chExt cx="68400" cy="390526"/>
              </a:xfrm>
            </p:grpSpPr>
            <p:cxnSp>
              <p:nvCxnSpPr>
                <p:cNvPr id="369" name="Straight Connector 36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230"/>
              <p:cNvGrpSpPr/>
              <p:nvPr/>
            </p:nvGrpSpPr>
            <p:grpSpPr>
              <a:xfrm>
                <a:off x="8236829" y="4147083"/>
                <a:ext cx="79364" cy="292204"/>
                <a:chOff x="8310098" y="2343150"/>
                <a:chExt cx="68400" cy="390526"/>
              </a:xfrm>
            </p:grpSpPr>
            <p:cxnSp>
              <p:nvCxnSpPr>
                <p:cNvPr id="366" name="Straight Connector 36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230"/>
              <p:cNvGrpSpPr/>
              <p:nvPr/>
            </p:nvGrpSpPr>
            <p:grpSpPr>
              <a:xfrm>
                <a:off x="8303140" y="4140179"/>
                <a:ext cx="79364" cy="232398"/>
                <a:chOff x="8310098" y="2343150"/>
                <a:chExt cx="68400" cy="390526"/>
              </a:xfrm>
            </p:grpSpPr>
            <p:cxnSp>
              <p:nvCxnSpPr>
                <p:cNvPr id="363" name="Straight Connector 36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30"/>
              <p:cNvGrpSpPr/>
              <p:nvPr/>
            </p:nvGrpSpPr>
            <p:grpSpPr>
              <a:xfrm>
                <a:off x="8366689" y="4156286"/>
                <a:ext cx="79364" cy="119650"/>
                <a:chOff x="8310098" y="2343150"/>
                <a:chExt cx="68400" cy="390526"/>
              </a:xfrm>
            </p:grpSpPr>
            <p:cxnSp>
              <p:nvCxnSpPr>
                <p:cNvPr id="360" name="Straight Connector 35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230"/>
              <p:cNvGrpSpPr/>
              <p:nvPr/>
            </p:nvGrpSpPr>
            <p:grpSpPr>
              <a:xfrm>
                <a:off x="8433000" y="4142481"/>
                <a:ext cx="79364" cy="118273"/>
                <a:chOff x="8310098" y="2343150"/>
                <a:chExt cx="68400" cy="390526"/>
              </a:xfrm>
            </p:grpSpPr>
            <p:cxnSp>
              <p:nvCxnSpPr>
                <p:cNvPr id="357" name="Straight Connector 35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 name="Group 3230"/>
              <p:cNvGrpSpPr/>
              <p:nvPr/>
            </p:nvGrpSpPr>
            <p:grpSpPr>
              <a:xfrm>
                <a:off x="8496549" y="4126375"/>
                <a:ext cx="79364" cy="118273"/>
                <a:chOff x="8310098" y="2343150"/>
                <a:chExt cx="68400" cy="390526"/>
              </a:xfrm>
            </p:grpSpPr>
            <p:cxnSp>
              <p:nvCxnSpPr>
                <p:cNvPr id="354" name="Straight Connector 35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oup 3230"/>
              <p:cNvGrpSpPr/>
              <p:nvPr/>
            </p:nvGrpSpPr>
            <p:grpSpPr>
              <a:xfrm>
                <a:off x="8560097" y="4107968"/>
                <a:ext cx="79364" cy="121752"/>
                <a:chOff x="8310098" y="2343150"/>
                <a:chExt cx="68400" cy="390526"/>
              </a:xfrm>
            </p:grpSpPr>
            <p:cxnSp>
              <p:nvCxnSpPr>
                <p:cNvPr id="351" name="Straight Connector 35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 name="Group 3230"/>
              <p:cNvGrpSpPr/>
              <p:nvPr/>
            </p:nvGrpSpPr>
            <p:grpSpPr>
              <a:xfrm>
                <a:off x="8626407" y="4094163"/>
                <a:ext cx="79364" cy="121752"/>
                <a:chOff x="8310098" y="2343150"/>
                <a:chExt cx="68400" cy="390526"/>
              </a:xfrm>
            </p:grpSpPr>
            <p:cxnSp>
              <p:nvCxnSpPr>
                <p:cNvPr id="348" name="Straight Connector 34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oup 3230"/>
              <p:cNvGrpSpPr/>
              <p:nvPr/>
            </p:nvGrpSpPr>
            <p:grpSpPr>
              <a:xfrm>
                <a:off x="8689955" y="4080358"/>
                <a:ext cx="79364" cy="125230"/>
                <a:chOff x="8310098" y="2343150"/>
                <a:chExt cx="68400" cy="390526"/>
              </a:xfrm>
            </p:grpSpPr>
            <p:cxnSp>
              <p:nvCxnSpPr>
                <p:cNvPr id="345" name="Straight Connector 34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oup 3230"/>
              <p:cNvGrpSpPr/>
              <p:nvPr/>
            </p:nvGrpSpPr>
            <p:grpSpPr>
              <a:xfrm>
                <a:off x="8756266" y="4066551"/>
                <a:ext cx="79364" cy="125230"/>
                <a:chOff x="8310098" y="2343150"/>
                <a:chExt cx="68400" cy="390526"/>
              </a:xfrm>
            </p:grpSpPr>
            <p:cxnSp>
              <p:nvCxnSpPr>
                <p:cNvPr id="342" name="Straight Connector 34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3230"/>
              <p:cNvGrpSpPr/>
              <p:nvPr/>
            </p:nvGrpSpPr>
            <p:grpSpPr>
              <a:xfrm>
                <a:off x="8817052" y="4043542"/>
                <a:ext cx="79364" cy="140357"/>
                <a:chOff x="8310098" y="2343150"/>
                <a:chExt cx="68400" cy="390526"/>
              </a:xfrm>
            </p:grpSpPr>
            <p:cxnSp>
              <p:nvCxnSpPr>
                <p:cNvPr id="339" name="Straight Connector 33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 3230"/>
              <p:cNvGrpSpPr/>
              <p:nvPr/>
            </p:nvGrpSpPr>
            <p:grpSpPr>
              <a:xfrm>
                <a:off x="8888888" y="4032037"/>
                <a:ext cx="79364" cy="138057"/>
                <a:chOff x="8310098" y="2343150"/>
                <a:chExt cx="68400" cy="390526"/>
              </a:xfrm>
            </p:grpSpPr>
            <p:cxnSp>
              <p:nvCxnSpPr>
                <p:cNvPr id="336" name="Straight Connector 33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oup 3230"/>
              <p:cNvGrpSpPr/>
              <p:nvPr/>
            </p:nvGrpSpPr>
            <p:grpSpPr>
              <a:xfrm>
                <a:off x="8957963" y="4015928"/>
                <a:ext cx="79364" cy="142661"/>
                <a:chOff x="8310098" y="2343150"/>
                <a:chExt cx="68400" cy="390526"/>
              </a:xfrm>
            </p:grpSpPr>
            <p:cxnSp>
              <p:nvCxnSpPr>
                <p:cNvPr id="333" name="Straight Connector 33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 name="Group 3230"/>
              <p:cNvGrpSpPr/>
              <p:nvPr/>
            </p:nvGrpSpPr>
            <p:grpSpPr>
              <a:xfrm>
                <a:off x="9018748" y="4002121"/>
                <a:ext cx="79364" cy="146102"/>
                <a:chOff x="8310098" y="2343150"/>
                <a:chExt cx="68400" cy="390526"/>
              </a:xfrm>
            </p:grpSpPr>
            <p:cxnSp>
              <p:nvCxnSpPr>
                <p:cNvPr id="330" name="Straight Connector 32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 3230"/>
              <p:cNvGrpSpPr/>
              <p:nvPr/>
            </p:nvGrpSpPr>
            <p:grpSpPr>
              <a:xfrm>
                <a:off x="9079534" y="3986015"/>
                <a:ext cx="79364" cy="151863"/>
                <a:chOff x="8310098" y="2343150"/>
                <a:chExt cx="68400" cy="390526"/>
              </a:xfrm>
            </p:grpSpPr>
            <p:cxnSp>
              <p:nvCxnSpPr>
                <p:cNvPr id="327" name="Straight Connector 32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3230"/>
              <p:cNvGrpSpPr/>
              <p:nvPr/>
            </p:nvGrpSpPr>
            <p:grpSpPr>
              <a:xfrm>
                <a:off x="9145845" y="3967607"/>
                <a:ext cx="79364" cy="161067"/>
                <a:chOff x="8310098" y="2343150"/>
                <a:chExt cx="68400" cy="390526"/>
              </a:xfrm>
            </p:grpSpPr>
            <p:cxnSp>
              <p:nvCxnSpPr>
                <p:cNvPr id="324" name="Straight Connector 32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oup 3230"/>
              <p:cNvGrpSpPr/>
              <p:nvPr/>
            </p:nvGrpSpPr>
            <p:grpSpPr>
              <a:xfrm>
                <a:off x="9212157" y="3951500"/>
                <a:ext cx="79364" cy="170272"/>
                <a:chOff x="8310098" y="2343150"/>
                <a:chExt cx="68400" cy="390526"/>
              </a:xfrm>
            </p:grpSpPr>
            <p:cxnSp>
              <p:nvCxnSpPr>
                <p:cNvPr id="321" name="Straight Connector 32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3230"/>
              <p:cNvGrpSpPr/>
              <p:nvPr/>
            </p:nvGrpSpPr>
            <p:grpSpPr>
              <a:xfrm>
                <a:off x="9275703" y="3937694"/>
                <a:ext cx="79364" cy="170272"/>
                <a:chOff x="8310098" y="2343150"/>
                <a:chExt cx="68400" cy="390526"/>
              </a:xfrm>
            </p:grpSpPr>
            <p:cxnSp>
              <p:nvCxnSpPr>
                <p:cNvPr id="318" name="Straight Connector 31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oup 3230"/>
              <p:cNvGrpSpPr/>
              <p:nvPr/>
            </p:nvGrpSpPr>
            <p:grpSpPr>
              <a:xfrm>
                <a:off x="9339251" y="3919285"/>
                <a:ext cx="79364" cy="179476"/>
                <a:chOff x="8310098" y="2343150"/>
                <a:chExt cx="68400" cy="390526"/>
              </a:xfrm>
            </p:grpSpPr>
            <p:cxnSp>
              <p:nvCxnSpPr>
                <p:cNvPr id="315" name="Straight Connector 31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oup 3230"/>
              <p:cNvGrpSpPr/>
              <p:nvPr/>
            </p:nvGrpSpPr>
            <p:grpSpPr>
              <a:xfrm>
                <a:off x="9405562" y="3900878"/>
                <a:ext cx="79364" cy="186380"/>
                <a:chOff x="8310098" y="2343150"/>
                <a:chExt cx="68400" cy="390526"/>
              </a:xfrm>
            </p:grpSpPr>
            <p:cxnSp>
              <p:nvCxnSpPr>
                <p:cNvPr id="312" name="Straight Connector 31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3230"/>
              <p:cNvGrpSpPr/>
              <p:nvPr/>
            </p:nvGrpSpPr>
            <p:grpSpPr>
              <a:xfrm>
                <a:off x="9471872" y="3852557"/>
                <a:ext cx="79364" cy="237001"/>
                <a:chOff x="8310098" y="2343150"/>
                <a:chExt cx="68400" cy="390526"/>
              </a:xfrm>
            </p:grpSpPr>
            <p:cxnSp>
              <p:nvCxnSpPr>
                <p:cNvPr id="309" name="Straight Connector 30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oup 3230"/>
              <p:cNvGrpSpPr/>
              <p:nvPr/>
            </p:nvGrpSpPr>
            <p:grpSpPr>
              <a:xfrm>
                <a:off x="9535420" y="3801935"/>
                <a:ext cx="79364" cy="292226"/>
                <a:chOff x="8310098" y="2343150"/>
                <a:chExt cx="68400" cy="390526"/>
              </a:xfrm>
            </p:grpSpPr>
            <p:cxnSp>
              <p:nvCxnSpPr>
                <p:cNvPr id="306" name="Straight Connector 30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3230"/>
              <p:cNvGrpSpPr/>
              <p:nvPr/>
            </p:nvGrpSpPr>
            <p:grpSpPr>
              <a:xfrm>
                <a:off x="9601731" y="3755919"/>
                <a:ext cx="79364" cy="345144"/>
                <a:chOff x="8310098" y="2343150"/>
                <a:chExt cx="68400" cy="390526"/>
              </a:xfrm>
            </p:grpSpPr>
            <p:cxnSp>
              <p:nvCxnSpPr>
                <p:cNvPr id="303" name="Straight Connector 30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 name="Group 3230"/>
              <p:cNvGrpSpPr/>
              <p:nvPr/>
            </p:nvGrpSpPr>
            <p:grpSpPr>
              <a:xfrm>
                <a:off x="9665279" y="3712201"/>
                <a:ext cx="79364" cy="384261"/>
                <a:chOff x="8310098" y="2343150"/>
                <a:chExt cx="68400" cy="390526"/>
              </a:xfrm>
            </p:grpSpPr>
            <p:cxnSp>
              <p:nvCxnSpPr>
                <p:cNvPr id="300" name="Straight Connector 29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Group 3230"/>
              <p:cNvGrpSpPr/>
              <p:nvPr/>
            </p:nvGrpSpPr>
            <p:grpSpPr>
              <a:xfrm>
                <a:off x="9731591" y="3668482"/>
                <a:ext cx="79364" cy="427980"/>
                <a:chOff x="8310098" y="2343150"/>
                <a:chExt cx="68400" cy="390526"/>
              </a:xfrm>
            </p:grpSpPr>
            <p:cxnSp>
              <p:nvCxnSpPr>
                <p:cNvPr id="297" name="Straight Connector 29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3230"/>
              <p:cNvGrpSpPr/>
              <p:nvPr/>
            </p:nvGrpSpPr>
            <p:grpSpPr>
              <a:xfrm>
                <a:off x="9795138" y="3627067"/>
                <a:ext cx="79364" cy="460192"/>
                <a:chOff x="8310098" y="2343150"/>
                <a:chExt cx="68400" cy="390526"/>
              </a:xfrm>
            </p:grpSpPr>
            <p:cxnSp>
              <p:nvCxnSpPr>
                <p:cNvPr id="294" name="Straight Connector 29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3230"/>
              <p:cNvGrpSpPr/>
              <p:nvPr/>
            </p:nvGrpSpPr>
            <p:grpSpPr>
              <a:xfrm>
                <a:off x="9855924" y="3548833"/>
                <a:ext cx="79364" cy="543029"/>
                <a:chOff x="8310098" y="2343150"/>
                <a:chExt cx="68400" cy="390526"/>
              </a:xfrm>
            </p:grpSpPr>
            <p:cxnSp>
              <p:nvCxnSpPr>
                <p:cNvPr id="291" name="Straight Connector 29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oup 3230"/>
              <p:cNvGrpSpPr/>
              <p:nvPr/>
            </p:nvGrpSpPr>
            <p:grpSpPr>
              <a:xfrm>
                <a:off x="9922235" y="3484407"/>
                <a:ext cx="79364" cy="612057"/>
                <a:chOff x="8310098" y="2343150"/>
                <a:chExt cx="68400" cy="390526"/>
              </a:xfrm>
            </p:grpSpPr>
            <p:cxnSp>
              <p:nvCxnSpPr>
                <p:cNvPr id="288" name="Straight Connector 28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oup 3230"/>
              <p:cNvGrpSpPr/>
              <p:nvPr/>
            </p:nvGrpSpPr>
            <p:grpSpPr>
              <a:xfrm>
                <a:off x="9985783" y="3422280"/>
                <a:ext cx="79364" cy="669582"/>
                <a:chOff x="8310098" y="2343150"/>
                <a:chExt cx="68400" cy="390526"/>
              </a:xfrm>
            </p:grpSpPr>
            <p:cxnSp>
              <p:nvCxnSpPr>
                <p:cNvPr id="285" name="Straight Connector 28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 name="Group 3230"/>
              <p:cNvGrpSpPr/>
              <p:nvPr/>
            </p:nvGrpSpPr>
            <p:grpSpPr>
              <a:xfrm>
                <a:off x="10049330" y="3373959"/>
                <a:ext cx="79364" cy="711000"/>
                <a:chOff x="8310098" y="2343150"/>
                <a:chExt cx="68400" cy="390526"/>
              </a:xfrm>
            </p:grpSpPr>
            <p:cxnSp>
              <p:nvCxnSpPr>
                <p:cNvPr id="282" name="Straight Connector 28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3230"/>
              <p:cNvGrpSpPr/>
              <p:nvPr/>
            </p:nvGrpSpPr>
            <p:grpSpPr>
              <a:xfrm>
                <a:off x="10112878" y="3325641"/>
                <a:ext cx="79364" cy="752417"/>
                <a:chOff x="8310098" y="2343150"/>
                <a:chExt cx="68400" cy="390526"/>
              </a:xfrm>
            </p:grpSpPr>
            <p:cxnSp>
              <p:nvCxnSpPr>
                <p:cNvPr id="279" name="Straight Connector 27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3230"/>
              <p:cNvGrpSpPr/>
              <p:nvPr/>
            </p:nvGrpSpPr>
            <p:grpSpPr>
              <a:xfrm>
                <a:off x="10179189" y="3281921"/>
                <a:ext cx="79364" cy="791534"/>
                <a:chOff x="8310098" y="2343150"/>
                <a:chExt cx="68400" cy="390526"/>
              </a:xfrm>
            </p:grpSpPr>
            <p:cxnSp>
              <p:nvCxnSpPr>
                <p:cNvPr id="276" name="Straight Connector 27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3230"/>
              <p:cNvGrpSpPr/>
              <p:nvPr/>
            </p:nvGrpSpPr>
            <p:grpSpPr>
              <a:xfrm>
                <a:off x="10239974" y="3240505"/>
                <a:ext cx="79364" cy="823747"/>
                <a:chOff x="8310098" y="2343150"/>
                <a:chExt cx="68400" cy="390526"/>
              </a:xfrm>
            </p:grpSpPr>
            <p:cxnSp>
              <p:nvCxnSpPr>
                <p:cNvPr id="273" name="Straight Connector 27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 name="Group 3230"/>
              <p:cNvGrpSpPr/>
              <p:nvPr/>
            </p:nvGrpSpPr>
            <p:grpSpPr>
              <a:xfrm>
                <a:off x="10303521" y="3199087"/>
                <a:ext cx="79364" cy="855961"/>
                <a:chOff x="8310098" y="2343150"/>
                <a:chExt cx="68400" cy="390526"/>
              </a:xfrm>
            </p:grpSpPr>
            <p:cxnSp>
              <p:nvCxnSpPr>
                <p:cNvPr id="270" name="Straight Connector 26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oup 3230"/>
              <p:cNvGrpSpPr/>
              <p:nvPr/>
            </p:nvGrpSpPr>
            <p:grpSpPr>
              <a:xfrm>
                <a:off x="10369832" y="3159971"/>
                <a:ext cx="79364" cy="888174"/>
                <a:chOff x="8310098" y="2343150"/>
                <a:chExt cx="68400" cy="390526"/>
              </a:xfrm>
            </p:grpSpPr>
            <p:cxnSp>
              <p:nvCxnSpPr>
                <p:cNvPr id="267" name="Straight Connector 26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 name="Group 3230"/>
              <p:cNvGrpSpPr/>
              <p:nvPr/>
            </p:nvGrpSpPr>
            <p:grpSpPr>
              <a:xfrm>
                <a:off x="10430616" y="3125456"/>
                <a:ext cx="79364" cy="915788"/>
                <a:chOff x="8310098" y="2343150"/>
                <a:chExt cx="68400" cy="390526"/>
              </a:xfrm>
            </p:grpSpPr>
            <p:cxnSp>
              <p:nvCxnSpPr>
                <p:cNvPr id="264" name="Straight Connector 26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oup 3230"/>
              <p:cNvGrpSpPr/>
              <p:nvPr/>
            </p:nvGrpSpPr>
            <p:grpSpPr>
              <a:xfrm>
                <a:off x="10494165" y="3093244"/>
                <a:ext cx="79364" cy="941098"/>
                <a:chOff x="8310098" y="2343150"/>
                <a:chExt cx="68400" cy="390526"/>
              </a:xfrm>
            </p:grpSpPr>
            <p:cxnSp>
              <p:nvCxnSpPr>
                <p:cNvPr id="261" name="Straight Connector 26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 name="Group 3230"/>
              <p:cNvGrpSpPr/>
              <p:nvPr/>
            </p:nvGrpSpPr>
            <p:grpSpPr>
              <a:xfrm>
                <a:off x="10557714" y="3054126"/>
                <a:ext cx="79364" cy="975613"/>
                <a:chOff x="8310098" y="2343150"/>
                <a:chExt cx="68400" cy="390526"/>
              </a:xfrm>
            </p:grpSpPr>
            <p:cxnSp>
              <p:nvCxnSpPr>
                <p:cNvPr id="258" name="Straight Connector 25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oup 3230"/>
              <p:cNvGrpSpPr/>
              <p:nvPr/>
            </p:nvGrpSpPr>
            <p:grpSpPr>
              <a:xfrm>
                <a:off x="10621263" y="3019613"/>
                <a:ext cx="79364" cy="1003225"/>
                <a:chOff x="8310098" y="2343150"/>
                <a:chExt cx="68400" cy="390526"/>
              </a:xfrm>
            </p:grpSpPr>
            <p:cxnSp>
              <p:nvCxnSpPr>
                <p:cNvPr id="255" name="Straight Connector 25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 name="Group 3230"/>
              <p:cNvGrpSpPr/>
              <p:nvPr/>
            </p:nvGrpSpPr>
            <p:grpSpPr>
              <a:xfrm>
                <a:off x="10687573" y="2989700"/>
                <a:ext cx="79364" cy="1023934"/>
                <a:chOff x="8310098" y="2343150"/>
                <a:chExt cx="68400" cy="390526"/>
              </a:xfrm>
            </p:grpSpPr>
            <p:cxnSp>
              <p:nvCxnSpPr>
                <p:cNvPr id="252" name="Straight Connector 25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3230"/>
              <p:cNvGrpSpPr/>
              <p:nvPr/>
            </p:nvGrpSpPr>
            <p:grpSpPr>
              <a:xfrm>
                <a:off x="10748359" y="2955187"/>
                <a:ext cx="79364" cy="1053847"/>
                <a:chOff x="8310098" y="2343150"/>
                <a:chExt cx="68400" cy="390526"/>
              </a:xfrm>
            </p:grpSpPr>
            <p:cxnSp>
              <p:nvCxnSpPr>
                <p:cNvPr id="249" name="Straight Connector 24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 name="Group 3230"/>
              <p:cNvGrpSpPr/>
              <p:nvPr/>
            </p:nvGrpSpPr>
            <p:grpSpPr>
              <a:xfrm>
                <a:off x="10817433" y="2922971"/>
                <a:ext cx="79364" cy="1083760"/>
                <a:chOff x="8310098" y="2343150"/>
                <a:chExt cx="68400" cy="390526"/>
              </a:xfrm>
            </p:grpSpPr>
            <p:cxnSp>
              <p:nvCxnSpPr>
                <p:cNvPr id="246" name="Straight Connector 24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3230"/>
              <p:cNvGrpSpPr/>
              <p:nvPr/>
            </p:nvGrpSpPr>
            <p:grpSpPr>
              <a:xfrm>
                <a:off x="10875455" y="2890758"/>
                <a:ext cx="79364" cy="1097565"/>
                <a:chOff x="8310098" y="2343150"/>
                <a:chExt cx="68400" cy="390526"/>
              </a:xfrm>
            </p:grpSpPr>
            <p:cxnSp>
              <p:nvCxnSpPr>
                <p:cNvPr id="243" name="Straight Connector 24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3" name="Group 3230"/>
              <p:cNvGrpSpPr/>
              <p:nvPr/>
            </p:nvGrpSpPr>
            <p:grpSpPr>
              <a:xfrm>
                <a:off x="10941765" y="2856244"/>
                <a:ext cx="79364" cy="1106770"/>
                <a:chOff x="8310098" y="2343150"/>
                <a:chExt cx="68400" cy="390526"/>
              </a:xfrm>
            </p:grpSpPr>
            <p:cxnSp>
              <p:nvCxnSpPr>
                <p:cNvPr id="240" name="Straight Connector 23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 name="Group 3230"/>
              <p:cNvGrpSpPr/>
              <p:nvPr/>
            </p:nvGrpSpPr>
            <p:grpSpPr>
              <a:xfrm>
                <a:off x="11005313" y="2821730"/>
                <a:ext cx="79364" cy="1122877"/>
                <a:chOff x="8310098" y="2343150"/>
                <a:chExt cx="68400" cy="390526"/>
              </a:xfrm>
            </p:grpSpPr>
            <p:cxnSp>
              <p:nvCxnSpPr>
                <p:cNvPr id="237" name="Straight Connector 23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 name="Group 3230"/>
              <p:cNvGrpSpPr/>
              <p:nvPr/>
            </p:nvGrpSpPr>
            <p:grpSpPr>
              <a:xfrm>
                <a:off x="11066099" y="2787216"/>
                <a:ext cx="79364" cy="1138983"/>
                <a:chOff x="8310098" y="2343150"/>
                <a:chExt cx="68400" cy="390526"/>
              </a:xfrm>
            </p:grpSpPr>
            <p:cxnSp>
              <p:nvCxnSpPr>
                <p:cNvPr id="234" name="Straight Connector 23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 name="Group 3230"/>
              <p:cNvGrpSpPr/>
              <p:nvPr/>
            </p:nvGrpSpPr>
            <p:grpSpPr>
              <a:xfrm>
                <a:off x="11132410" y="2755002"/>
                <a:ext cx="79364" cy="1150487"/>
                <a:chOff x="8310098" y="2343150"/>
                <a:chExt cx="68400" cy="390526"/>
              </a:xfrm>
            </p:grpSpPr>
            <p:cxnSp>
              <p:nvCxnSpPr>
                <p:cNvPr id="231" name="Straight Connector 23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 name="Group 3230"/>
              <p:cNvGrpSpPr/>
              <p:nvPr/>
            </p:nvGrpSpPr>
            <p:grpSpPr>
              <a:xfrm>
                <a:off x="11195958" y="2720488"/>
                <a:ext cx="79364" cy="1166593"/>
                <a:chOff x="8310098" y="2343150"/>
                <a:chExt cx="68400" cy="390526"/>
              </a:xfrm>
            </p:grpSpPr>
            <p:cxnSp>
              <p:nvCxnSpPr>
                <p:cNvPr id="228" name="Straight Connector 227"/>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 name="Group 3230"/>
              <p:cNvGrpSpPr/>
              <p:nvPr/>
            </p:nvGrpSpPr>
            <p:grpSpPr>
              <a:xfrm>
                <a:off x="11259506" y="2685974"/>
                <a:ext cx="79364" cy="1180399"/>
                <a:chOff x="8310098" y="2343150"/>
                <a:chExt cx="68400" cy="390526"/>
              </a:xfrm>
            </p:grpSpPr>
            <p:cxnSp>
              <p:nvCxnSpPr>
                <p:cNvPr id="225" name="Straight Connector 224"/>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oup 3230"/>
              <p:cNvGrpSpPr/>
              <p:nvPr/>
            </p:nvGrpSpPr>
            <p:grpSpPr>
              <a:xfrm>
                <a:off x="11323053" y="2656061"/>
                <a:ext cx="79364" cy="1191904"/>
                <a:chOff x="8310098" y="2343150"/>
                <a:chExt cx="68400" cy="390526"/>
              </a:xfrm>
            </p:grpSpPr>
            <p:cxnSp>
              <p:nvCxnSpPr>
                <p:cNvPr id="222" name="Straight Connector 221"/>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3230"/>
              <p:cNvGrpSpPr/>
              <p:nvPr/>
            </p:nvGrpSpPr>
            <p:grpSpPr>
              <a:xfrm>
                <a:off x="11389365" y="2621547"/>
                <a:ext cx="79364" cy="1208010"/>
                <a:chOff x="8310098" y="2343150"/>
                <a:chExt cx="68400" cy="390526"/>
              </a:xfrm>
            </p:grpSpPr>
            <p:cxnSp>
              <p:nvCxnSpPr>
                <p:cNvPr id="219" name="Straight Connector 218"/>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 name="Group 3230"/>
              <p:cNvGrpSpPr/>
              <p:nvPr/>
            </p:nvGrpSpPr>
            <p:grpSpPr>
              <a:xfrm>
                <a:off x="11452912" y="2587033"/>
                <a:ext cx="79364" cy="1224116"/>
                <a:chOff x="8310098" y="2343150"/>
                <a:chExt cx="68400" cy="390526"/>
              </a:xfrm>
            </p:grpSpPr>
            <p:cxnSp>
              <p:nvCxnSpPr>
                <p:cNvPr id="216" name="Straight Connector 215"/>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 name="Group 3230"/>
              <p:cNvGrpSpPr/>
              <p:nvPr/>
            </p:nvGrpSpPr>
            <p:grpSpPr>
              <a:xfrm>
                <a:off x="11513697" y="2557120"/>
                <a:ext cx="79364" cy="1233319"/>
                <a:chOff x="8310098" y="2343150"/>
                <a:chExt cx="68400" cy="390526"/>
              </a:xfrm>
            </p:grpSpPr>
            <p:cxnSp>
              <p:nvCxnSpPr>
                <p:cNvPr id="213" name="Straight Connector 212"/>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3230"/>
              <p:cNvGrpSpPr/>
              <p:nvPr/>
            </p:nvGrpSpPr>
            <p:grpSpPr>
              <a:xfrm>
                <a:off x="11580009" y="2522606"/>
                <a:ext cx="79364" cy="1251727"/>
                <a:chOff x="8310098" y="2343150"/>
                <a:chExt cx="68400" cy="390526"/>
              </a:xfrm>
            </p:grpSpPr>
            <p:cxnSp>
              <p:nvCxnSpPr>
                <p:cNvPr id="210" name="Straight Connector 209"/>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3230"/>
              <p:cNvGrpSpPr/>
              <p:nvPr/>
            </p:nvGrpSpPr>
            <p:grpSpPr>
              <a:xfrm>
                <a:off x="11640793" y="2492692"/>
                <a:ext cx="79364" cy="1265532"/>
                <a:chOff x="8310098" y="2343150"/>
                <a:chExt cx="68400" cy="390526"/>
              </a:xfrm>
            </p:grpSpPr>
            <p:cxnSp>
              <p:nvCxnSpPr>
                <p:cNvPr id="207" name="Straight Connector 206"/>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3230"/>
              <p:cNvGrpSpPr/>
              <p:nvPr/>
            </p:nvGrpSpPr>
            <p:grpSpPr>
              <a:xfrm>
                <a:off x="11704338" y="2460479"/>
                <a:ext cx="79364" cy="1281639"/>
                <a:chOff x="8310098" y="2343150"/>
                <a:chExt cx="68400" cy="390526"/>
              </a:xfrm>
            </p:grpSpPr>
            <p:cxnSp>
              <p:nvCxnSpPr>
                <p:cNvPr id="204" name="Straight Connector 203"/>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 name="Group 3230"/>
              <p:cNvGrpSpPr/>
              <p:nvPr/>
            </p:nvGrpSpPr>
            <p:grpSpPr>
              <a:xfrm>
                <a:off x="11743021" y="2442070"/>
                <a:ext cx="79364" cy="1286242"/>
                <a:chOff x="8310098" y="2343150"/>
                <a:chExt cx="68400" cy="390526"/>
              </a:xfrm>
            </p:grpSpPr>
            <p:cxnSp>
              <p:nvCxnSpPr>
                <p:cNvPr id="201" name="Straight Connector 200"/>
                <p:cNvCxnSpPr/>
                <p:nvPr/>
              </p:nvCxnSpPr>
              <p:spPr>
                <a:xfrm rot="5400000">
                  <a:off x="8149036" y="2538413"/>
                  <a:ext cx="3905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8310098" y="2343150"/>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a:off x="8310098" y="2733676"/>
                  <a:ext cx="684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 name="Diamond 86"/>
              <p:cNvSpPr/>
              <p:nvPr/>
            </p:nvSpPr>
            <p:spPr>
              <a:xfrm>
                <a:off x="7486582" y="4390813"/>
                <a:ext cx="108000" cy="108000"/>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8" name="Oval 87"/>
              <p:cNvSpPr/>
              <p:nvPr/>
            </p:nvSpPr>
            <p:spPr>
              <a:xfrm>
                <a:off x="10063879" y="393359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9" name="Oval 88"/>
              <p:cNvSpPr/>
              <p:nvPr/>
            </p:nvSpPr>
            <p:spPr>
              <a:xfrm>
                <a:off x="10127427" y="391978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0" name="Oval 89"/>
              <p:cNvSpPr/>
              <p:nvPr/>
            </p:nvSpPr>
            <p:spPr>
              <a:xfrm>
                <a:off x="10190975" y="390828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1" name="Oval 90"/>
              <p:cNvSpPr/>
              <p:nvPr/>
            </p:nvSpPr>
            <p:spPr>
              <a:xfrm>
                <a:off x="10254523" y="389217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2" name="Oval 91"/>
              <p:cNvSpPr/>
              <p:nvPr/>
            </p:nvSpPr>
            <p:spPr>
              <a:xfrm>
                <a:off x="10320835" y="387606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3" name="Oval 92"/>
              <p:cNvSpPr/>
              <p:nvPr/>
            </p:nvSpPr>
            <p:spPr>
              <a:xfrm>
                <a:off x="10378857" y="386226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4" name="Oval 93"/>
              <p:cNvSpPr/>
              <p:nvPr/>
            </p:nvSpPr>
            <p:spPr>
              <a:xfrm>
                <a:off x="10442405" y="384845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5" name="Oval 94"/>
              <p:cNvSpPr/>
              <p:nvPr/>
            </p:nvSpPr>
            <p:spPr>
              <a:xfrm>
                <a:off x="10508715" y="383235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6" name="Oval 95"/>
              <p:cNvSpPr/>
              <p:nvPr/>
            </p:nvSpPr>
            <p:spPr>
              <a:xfrm>
                <a:off x="10572264" y="381854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7" name="Oval 96"/>
              <p:cNvSpPr/>
              <p:nvPr/>
            </p:nvSpPr>
            <p:spPr>
              <a:xfrm>
                <a:off x="10633049" y="380243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8" name="Oval 97"/>
              <p:cNvSpPr/>
              <p:nvPr/>
            </p:nvSpPr>
            <p:spPr>
              <a:xfrm>
                <a:off x="10699360" y="378403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9" name="Oval 98"/>
              <p:cNvSpPr/>
              <p:nvPr/>
            </p:nvSpPr>
            <p:spPr>
              <a:xfrm>
                <a:off x="10762909" y="377252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0" name="Oval 99"/>
              <p:cNvSpPr/>
              <p:nvPr/>
            </p:nvSpPr>
            <p:spPr>
              <a:xfrm>
                <a:off x="10829219" y="375872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1" name="Oval 100"/>
              <p:cNvSpPr/>
              <p:nvPr/>
            </p:nvSpPr>
            <p:spPr>
              <a:xfrm>
                <a:off x="10890004" y="374031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2" name="Oval 101"/>
              <p:cNvSpPr/>
              <p:nvPr/>
            </p:nvSpPr>
            <p:spPr>
              <a:xfrm>
                <a:off x="10956315" y="370810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3" name="Oval 102"/>
              <p:cNvSpPr/>
              <p:nvPr/>
            </p:nvSpPr>
            <p:spPr>
              <a:xfrm>
                <a:off x="11017101" y="367358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4" name="Oval 103"/>
              <p:cNvSpPr/>
              <p:nvPr/>
            </p:nvSpPr>
            <p:spPr>
              <a:xfrm>
                <a:off x="11080647" y="365057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5" name="Oval 104"/>
              <p:cNvSpPr/>
              <p:nvPr/>
            </p:nvSpPr>
            <p:spPr>
              <a:xfrm>
                <a:off x="11144196" y="362296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6" name="Oval 105"/>
              <p:cNvSpPr/>
              <p:nvPr/>
            </p:nvSpPr>
            <p:spPr>
              <a:xfrm>
                <a:off x="11207744" y="359535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7" name="Oval 106"/>
              <p:cNvSpPr/>
              <p:nvPr/>
            </p:nvSpPr>
            <p:spPr>
              <a:xfrm>
                <a:off x="11271294" y="357694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8" name="Oval 107"/>
              <p:cNvSpPr/>
              <p:nvPr/>
            </p:nvSpPr>
            <p:spPr>
              <a:xfrm>
                <a:off x="11337605" y="355623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9" name="Oval 108"/>
              <p:cNvSpPr/>
              <p:nvPr/>
            </p:nvSpPr>
            <p:spPr>
              <a:xfrm>
                <a:off x="11398391" y="353552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0" name="Oval 109"/>
              <p:cNvSpPr/>
              <p:nvPr/>
            </p:nvSpPr>
            <p:spPr>
              <a:xfrm>
                <a:off x="11467466" y="351251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1" name="Oval 110"/>
              <p:cNvSpPr/>
              <p:nvPr/>
            </p:nvSpPr>
            <p:spPr>
              <a:xfrm>
                <a:off x="11531013" y="349180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2" name="Oval 111"/>
              <p:cNvSpPr/>
              <p:nvPr/>
            </p:nvSpPr>
            <p:spPr>
              <a:xfrm>
                <a:off x="11589035" y="347109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3" name="Oval 112"/>
              <p:cNvSpPr/>
              <p:nvPr/>
            </p:nvSpPr>
            <p:spPr>
              <a:xfrm>
                <a:off x="11652584" y="345039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4" name="Oval 113"/>
              <p:cNvSpPr/>
              <p:nvPr/>
            </p:nvSpPr>
            <p:spPr>
              <a:xfrm>
                <a:off x="11710606" y="343428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5" name="Oval 114"/>
              <p:cNvSpPr/>
              <p:nvPr/>
            </p:nvSpPr>
            <p:spPr>
              <a:xfrm>
                <a:off x="11757577" y="342047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6" name="Oval 115"/>
              <p:cNvSpPr/>
              <p:nvPr/>
            </p:nvSpPr>
            <p:spPr>
              <a:xfrm>
                <a:off x="10066643" y="370357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7" name="Oval 116"/>
              <p:cNvSpPr/>
              <p:nvPr/>
            </p:nvSpPr>
            <p:spPr>
              <a:xfrm>
                <a:off x="10124665" y="367826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8" name="Oval 117"/>
              <p:cNvSpPr/>
              <p:nvPr/>
            </p:nvSpPr>
            <p:spPr>
              <a:xfrm>
                <a:off x="10188212" y="365065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9" name="Oval 118"/>
              <p:cNvSpPr/>
              <p:nvPr/>
            </p:nvSpPr>
            <p:spPr>
              <a:xfrm>
                <a:off x="10254523" y="362764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0" name="Oval 119"/>
              <p:cNvSpPr/>
              <p:nvPr/>
            </p:nvSpPr>
            <p:spPr>
              <a:xfrm>
                <a:off x="10315308" y="360233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1" name="Oval 120"/>
              <p:cNvSpPr/>
              <p:nvPr/>
            </p:nvSpPr>
            <p:spPr>
              <a:xfrm>
                <a:off x="10381619" y="358162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2" name="Oval 121"/>
              <p:cNvSpPr/>
              <p:nvPr/>
            </p:nvSpPr>
            <p:spPr>
              <a:xfrm>
                <a:off x="10447931" y="356091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3" name="Oval 122"/>
              <p:cNvSpPr/>
              <p:nvPr/>
            </p:nvSpPr>
            <p:spPr>
              <a:xfrm>
                <a:off x="10508714" y="353790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4" name="Oval 123"/>
              <p:cNvSpPr/>
              <p:nvPr/>
            </p:nvSpPr>
            <p:spPr>
              <a:xfrm>
                <a:off x="10572263" y="351719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5" name="Oval 124"/>
              <p:cNvSpPr/>
              <p:nvPr/>
            </p:nvSpPr>
            <p:spPr>
              <a:xfrm>
                <a:off x="10635811" y="349648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6" name="Oval 125"/>
              <p:cNvSpPr/>
              <p:nvPr/>
            </p:nvSpPr>
            <p:spPr>
              <a:xfrm>
                <a:off x="10699360" y="347808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7" name="Oval 126"/>
              <p:cNvSpPr/>
              <p:nvPr/>
            </p:nvSpPr>
            <p:spPr>
              <a:xfrm>
                <a:off x="10765671" y="346197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8" name="Oval 127"/>
              <p:cNvSpPr/>
              <p:nvPr/>
            </p:nvSpPr>
            <p:spPr>
              <a:xfrm>
                <a:off x="10829218" y="344356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9" name="Oval 128"/>
              <p:cNvSpPr/>
              <p:nvPr/>
            </p:nvSpPr>
            <p:spPr>
              <a:xfrm>
                <a:off x="10892766" y="341365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0" name="Oval 129"/>
              <p:cNvSpPr/>
              <p:nvPr/>
            </p:nvSpPr>
            <p:spPr>
              <a:xfrm>
                <a:off x="10956315" y="338374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1" name="Oval 130"/>
              <p:cNvSpPr/>
              <p:nvPr/>
            </p:nvSpPr>
            <p:spPr>
              <a:xfrm>
                <a:off x="11019863" y="335613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2" name="Oval 131"/>
              <p:cNvSpPr/>
              <p:nvPr/>
            </p:nvSpPr>
            <p:spPr>
              <a:xfrm>
                <a:off x="11083410" y="333081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3" name="Oval 132"/>
              <p:cNvSpPr/>
              <p:nvPr/>
            </p:nvSpPr>
            <p:spPr>
              <a:xfrm>
                <a:off x="11144196" y="330550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4" name="Oval 133"/>
              <p:cNvSpPr/>
              <p:nvPr/>
            </p:nvSpPr>
            <p:spPr>
              <a:xfrm>
                <a:off x="11210507" y="327559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5" name="Oval 134"/>
              <p:cNvSpPr/>
              <p:nvPr/>
            </p:nvSpPr>
            <p:spPr>
              <a:xfrm>
                <a:off x="11271293" y="325258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6" name="Oval 135"/>
              <p:cNvSpPr/>
              <p:nvPr/>
            </p:nvSpPr>
            <p:spPr>
              <a:xfrm>
                <a:off x="11337604" y="322497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7" name="Oval 136"/>
              <p:cNvSpPr/>
              <p:nvPr/>
            </p:nvSpPr>
            <p:spPr>
              <a:xfrm>
                <a:off x="11403914" y="319966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8" name="Oval 137"/>
              <p:cNvSpPr/>
              <p:nvPr/>
            </p:nvSpPr>
            <p:spPr>
              <a:xfrm>
                <a:off x="11467463" y="317205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39" name="Oval 138"/>
              <p:cNvSpPr/>
              <p:nvPr/>
            </p:nvSpPr>
            <p:spPr>
              <a:xfrm>
                <a:off x="11528249" y="314674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0" name="Oval 139"/>
              <p:cNvSpPr/>
              <p:nvPr/>
            </p:nvSpPr>
            <p:spPr>
              <a:xfrm>
                <a:off x="11591797" y="312143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1" name="Oval 140"/>
              <p:cNvSpPr/>
              <p:nvPr/>
            </p:nvSpPr>
            <p:spPr>
              <a:xfrm>
                <a:off x="11655346" y="310072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2" name="Oval 141"/>
              <p:cNvSpPr/>
              <p:nvPr/>
            </p:nvSpPr>
            <p:spPr>
              <a:xfrm>
                <a:off x="11713369" y="307541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3" name="Oval 142"/>
              <p:cNvSpPr/>
              <p:nvPr/>
            </p:nvSpPr>
            <p:spPr>
              <a:xfrm>
                <a:off x="11760340" y="306160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4" name="Oval 143"/>
              <p:cNvSpPr/>
              <p:nvPr/>
            </p:nvSpPr>
            <p:spPr>
              <a:xfrm>
                <a:off x="9809686" y="399111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5" name="Oval 144"/>
              <p:cNvSpPr/>
              <p:nvPr/>
            </p:nvSpPr>
            <p:spPr>
              <a:xfrm>
                <a:off x="9870470" y="397961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6" name="Oval 145"/>
              <p:cNvSpPr/>
              <p:nvPr/>
            </p:nvSpPr>
            <p:spPr>
              <a:xfrm>
                <a:off x="9934020" y="396120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7" name="Oval 146"/>
              <p:cNvSpPr/>
              <p:nvPr/>
            </p:nvSpPr>
            <p:spPr>
              <a:xfrm>
                <a:off x="9997568" y="3952000"/>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8" name="Oval 147"/>
              <p:cNvSpPr/>
              <p:nvPr/>
            </p:nvSpPr>
            <p:spPr>
              <a:xfrm>
                <a:off x="9809688" y="383243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9" name="Oval 148"/>
              <p:cNvSpPr/>
              <p:nvPr/>
            </p:nvSpPr>
            <p:spPr>
              <a:xfrm>
                <a:off x="9873234" y="3797916"/>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0" name="Oval 149"/>
              <p:cNvSpPr/>
              <p:nvPr/>
            </p:nvSpPr>
            <p:spPr>
              <a:xfrm>
                <a:off x="9936783" y="376110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1" name="Oval 150"/>
              <p:cNvSpPr/>
              <p:nvPr/>
            </p:nvSpPr>
            <p:spPr>
              <a:xfrm>
                <a:off x="9997569" y="373118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2" name="Oval 151"/>
              <p:cNvSpPr/>
              <p:nvPr/>
            </p:nvSpPr>
            <p:spPr>
              <a:xfrm>
                <a:off x="8118752" y="428555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3" name="Oval 152"/>
              <p:cNvSpPr/>
              <p:nvPr/>
            </p:nvSpPr>
            <p:spPr>
              <a:xfrm>
                <a:off x="8182301" y="4271833"/>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4" name="Oval 153"/>
              <p:cNvSpPr/>
              <p:nvPr/>
            </p:nvSpPr>
            <p:spPr>
              <a:xfrm>
                <a:off x="8248611" y="424882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5" name="Oval 154"/>
              <p:cNvSpPr/>
              <p:nvPr/>
            </p:nvSpPr>
            <p:spPr>
              <a:xfrm>
                <a:off x="8251373" y="42696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6" name="Oval 155"/>
              <p:cNvSpPr/>
              <p:nvPr/>
            </p:nvSpPr>
            <p:spPr>
              <a:xfrm>
                <a:off x="8314922" y="423049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7" name="Oval 156"/>
              <p:cNvSpPr/>
              <p:nvPr/>
            </p:nvSpPr>
            <p:spPr>
              <a:xfrm>
                <a:off x="8378471" y="420280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8" name="Oval 157"/>
              <p:cNvSpPr/>
              <p:nvPr/>
            </p:nvSpPr>
            <p:spPr>
              <a:xfrm>
                <a:off x="8378469" y="418907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9" name="Oval 158"/>
              <p:cNvSpPr/>
              <p:nvPr/>
            </p:nvSpPr>
            <p:spPr>
              <a:xfrm>
                <a:off x="8442019" y="418899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0" name="Oval 159"/>
              <p:cNvSpPr/>
              <p:nvPr/>
            </p:nvSpPr>
            <p:spPr>
              <a:xfrm>
                <a:off x="8444781" y="4172970"/>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1" name="Oval 160"/>
              <p:cNvSpPr/>
              <p:nvPr/>
            </p:nvSpPr>
            <p:spPr>
              <a:xfrm>
                <a:off x="8508330" y="418209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2" name="Oval 161"/>
              <p:cNvSpPr/>
              <p:nvPr/>
            </p:nvSpPr>
            <p:spPr>
              <a:xfrm>
                <a:off x="8508328" y="415916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3" name="Oval 162"/>
              <p:cNvSpPr/>
              <p:nvPr/>
            </p:nvSpPr>
            <p:spPr>
              <a:xfrm>
                <a:off x="8571878" y="416598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4" name="Oval 163"/>
              <p:cNvSpPr/>
              <p:nvPr/>
            </p:nvSpPr>
            <p:spPr>
              <a:xfrm>
                <a:off x="8638189" y="415678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5" name="Oval 164"/>
              <p:cNvSpPr/>
              <p:nvPr/>
            </p:nvSpPr>
            <p:spPr>
              <a:xfrm>
                <a:off x="8704500" y="4147581"/>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6" name="Oval 165"/>
              <p:cNvSpPr/>
              <p:nvPr/>
            </p:nvSpPr>
            <p:spPr>
              <a:xfrm>
                <a:off x="8768049" y="413607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7" name="Oval 166"/>
              <p:cNvSpPr/>
              <p:nvPr/>
            </p:nvSpPr>
            <p:spPr>
              <a:xfrm>
                <a:off x="8831597" y="412917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8" name="Oval 167"/>
              <p:cNvSpPr/>
              <p:nvPr/>
            </p:nvSpPr>
            <p:spPr>
              <a:xfrm>
                <a:off x="8895146" y="411306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9" name="Oval 168"/>
              <p:cNvSpPr/>
              <p:nvPr/>
            </p:nvSpPr>
            <p:spPr>
              <a:xfrm>
                <a:off x="8958693" y="410616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0" name="Oval 169"/>
              <p:cNvSpPr/>
              <p:nvPr/>
            </p:nvSpPr>
            <p:spPr>
              <a:xfrm>
                <a:off x="9027767" y="4090057"/>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1" name="Oval 170"/>
              <p:cNvSpPr/>
              <p:nvPr/>
            </p:nvSpPr>
            <p:spPr>
              <a:xfrm>
                <a:off x="9091316" y="408545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2" name="Oval 171"/>
              <p:cNvSpPr/>
              <p:nvPr/>
            </p:nvSpPr>
            <p:spPr>
              <a:xfrm>
                <a:off x="9157627" y="407625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3" name="Oval 172"/>
              <p:cNvSpPr/>
              <p:nvPr/>
            </p:nvSpPr>
            <p:spPr>
              <a:xfrm>
                <a:off x="8571878" y="413845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4" name="Oval 173"/>
              <p:cNvSpPr/>
              <p:nvPr/>
            </p:nvSpPr>
            <p:spPr>
              <a:xfrm>
                <a:off x="8638189" y="412925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5" name="Oval 174"/>
              <p:cNvSpPr/>
              <p:nvPr/>
            </p:nvSpPr>
            <p:spPr>
              <a:xfrm>
                <a:off x="8701738" y="411314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6" name="Oval 175"/>
              <p:cNvSpPr/>
              <p:nvPr/>
            </p:nvSpPr>
            <p:spPr>
              <a:xfrm>
                <a:off x="8765286" y="410164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7" name="Oval 176"/>
              <p:cNvSpPr/>
              <p:nvPr/>
            </p:nvSpPr>
            <p:spPr>
              <a:xfrm>
                <a:off x="8834360" y="409013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8" name="Oval 177"/>
              <p:cNvSpPr/>
              <p:nvPr/>
            </p:nvSpPr>
            <p:spPr>
              <a:xfrm>
                <a:off x="8895144" y="407173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9" name="Oval 178"/>
              <p:cNvSpPr/>
              <p:nvPr/>
            </p:nvSpPr>
            <p:spPr>
              <a:xfrm>
                <a:off x="8961455" y="406252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0" name="Oval 179"/>
              <p:cNvSpPr/>
              <p:nvPr/>
            </p:nvSpPr>
            <p:spPr>
              <a:xfrm>
                <a:off x="9027766" y="404872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1" name="Oval 180"/>
              <p:cNvSpPr/>
              <p:nvPr/>
            </p:nvSpPr>
            <p:spPr>
              <a:xfrm>
                <a:off x="9094078" y="4034915"/>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2" name="Oval 181"/>
              <p:cNvSpPr/>
              <p:nvPr/>
            </p:nvSpPr>
            <p:spPr>
              <a:xfrm>
                <a:off x="9157625" y="402340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3" name="Oval 182"/>
              <p:cNvSpPr/>
              <p:nvPr/>
            </p:nvSpPr>
            <p:spPr>
              <a:xfrm>
                <a:off x="9223937" y="4009604"/>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4" name="Oval 183"/>
              <p:cNvSpPr/>
              <p:nvPr/>
            </p:nvSpPr>
            <p:spPr>
              <a:xfrm>
                <a:off x="9290249" y="3998099"/>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5" name="Oval 184"/>
              <p:cNvSpPr/>
              <p:nvPr/>
            </p:nvSpPr>
            <p:spPr>
              <a:xfrm>
                <a:off x="9353797" y="3981993"/>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6" name="Oval 185"/>
              <p:cNvSpPr/>
              <p:nvPr/>
            </p:nvSpPr>
            <p:spPr>
              <a:xfrm>
                <a:off x="9223937" y="4067048"/>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7" name="Oval 186"/>
              <p:cNvSpPr/>
              <p:nvPr/>
            </p:nvSpPr>
            <p:spPr>
              <a:xfrm>
                <a:off x="9287486" y="406244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8" name="Oval 187"/>
              <p:cNvSpPr/>
              <p:nvPr/>
            </p:nvSpPr>
            <p:spPr>
              <a:xfrm>
                <a:off x="9356560" y="405094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89" name="Oval 188"/>
              <p:cNvSpPr/>
              <p:nvPr/>
            </p:nvSpPr>
            <p:spPr>
              <a:xfrm>
                <a:off x="9486421" y="394747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0" name="Oval 189"/>
              <p:cNvSpPr/>
              <p:nvPr/>
            </p:nvSpPr>
            <p:spPr>
              <a:xfrm>
                <a:off x="9547206" y="392216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1" name="Oval 190"/>
              <p:cNvSpPr/>
              <p:nvPr/>
            </p:nvSpPr>
            <p:spPr>
              <a:xfrm>
                <a:off x="9743374" y="4001854"/>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2" name="Oval 191"/>
              <p:cNvSpPr/>
              <p:nvPr/>
            </p:nvSpPr>
            <p:spPr>
              <a:xfrm>
                <a:off x="9610754" y="389915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3" name="Oval 192"/>
              <p:cNvSpPr/>
              <p:nvPr/>
            </p:nvSpPr>
            <p:spPr>
              <a:xfrm>
                <a:off x="9677065" y="387844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4" name="Oval 193"/>
              <p:cNvSpPr/>
              <p:nvPr/>
            </p:nvSpPr>
            <p:spPr>
              <a:xfrm>
                <a:off x="9740614" y="385313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5" name="Oval 194"/>
              <p:cNvSpPr/>
              <p:nvPr/>
            </p:nvSpPr>
            <p:spPr>
              <a:xfrm>
                <a:off x="9417346" y="3970487"/>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6" name="Oval 195"/>
              <p:cNvSpPr/>
              <p:nvPr/>
            </p:nvSpPr>
            <p:spPr>
              <a:xfrm>
                <a:off x="9420108" y="404403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7" name="Oval 196"/>
              <p:cNvSpPr/>
              <p:nvPr/>
            </p:nvSpPr>
            <p:spPr>
              <a:xfrm>
                <a:off x="9483656" y="4034835"/>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8" name="Oval 197"/>
              <p:cNvSpPr/>
              <p:nvPr/>
            </p:nvSpPr>
            <p:spPr>
              <a:xfrm>
                <a:off x="9549966" y="4027932"/>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9" name="Oval 198"/>
              <p:cNvSpPr/>
              <p:nvPr/>
            </p:nvSpPr>
            <p:spPr>
              <a:xfrm>
                <a:off x="9613515" y="4021029"/>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00" name="Oval 199"/>
              <p:cNvSpPr/>
              <p:nvPr/>
            </p:nvSpPr>
            <p:spPr>
              <a:xfrm>
                <a:off x="9679826" y="4011826"/>
                <a:ext cx="54000"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grpSp>
        <p:nvGrpSpPr>
          <p:cNvPr id="473" name="Group 472"/>
          <p:cNvGrpSpPr/>
          <p:nvPr/>
        </p:nvGrpSpPr>
        <p:grpSpPr>
          <a:xfrm>
            <a:off x="154129" y="2008149"/>
            <a:ext cx="5739324" cy="3568300"/>
            <a:chOff x="2925525" y="2138289"/>
            <a:chExt cx="5739324" cy="3568300"/>
          </a:xfrm>
        </p:grpSpPr>
        <p:grpSp>
          <p:nvGrpSpPr>
            <p:cNvPr id="474" name="Group 473"/>
            <p:cNvGrpSpPr/>
            <p:nvPr/>
          </p:nvGrpSpPr>
          <p:grpSpPr>
            <a:xfrm>
              <a:off x="2925525" y="2138289"/>
              <a:ext cx="5739324" cy="3568300"/>
              <a:chOff x="2925525" y="2138289"/>
              <a:chExt cx="5739324" cy="3568300"/>
            </a:xfrm>
          </p:grpSpPr>
          <p:grpSp>
            <p:nvGrpSpPr>
              <p:cNvPr id="483" name="Group 482"/>
              <p:cNvGrpSpPr/>
              <p:nvPr/>
            </p:nvGrpSpPr>
            <p:grpSpPr>
              <a:xfrm>
                <a:off x="2925525" y="2138289"/>
                <a:ext cx="5739324" cy="3568300"/>
                <a:chOff x="2925525" y="2138289"/>
                <a:chExt cx="5739324" cy="3568300"/>
              </a:xfrm>
            </p:grpSpPr>
            <p:sp>
              <p:nvSpPr>
                <p:cNvPr id="968" name="TextBox 967"/>
                <p:cNvSpPr txBox="1"/>
                <p:nvPr/>
              </p:nvSpPr>
              <p:spPr>
                <a:xfrm>
                  <a:off x="5539960" y="5491145"/>
                  <a:ext cx="1115690"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UACR (mg/g)</a:t>
                  </a:r>
                </a:p>
              </p:txBody>
            </p:sp>
            <p:sp>
              <p:nvSpPr>
                <p:cNvPr id="969" name="TextBox 968"/>
                <p:cNvSpPr txBox="1"/>
                <p:nvPr/>
              </p:nvSpPr>
              <p:spPr>
                <a:xfrm rot="16200000">
                  <a:off x="2496241" y="3603158"/>
                  <a:ext cx="1074012"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solidFill>
                        <a:srgbClr val="000000"/>
                      </a:solidFill>
                      <a:effectLst/>
                      <a:uLnTx/>
                      <a:uFillTx/>
                      <a:latin typeface="Arial" panose="020B0604020202020204"/>
                      <a:ea typeface="+mn-ea"/>
                      <a:cs typeface="+mn-cs"/>
                    </a:rPr>
                    <a:t>Adjusted HR</a:t>
                  </a:r>
                </a:p>
              </p:txBody>
            </p:sp>
            <p:grpSp>
              <p:nvGrpSpPr>
                <p:cNvPr id="970" name="Group 969"/>
                <p:cNvGrpSpPr/>
                <p:nvPr/>
              </p:nvGrpSpPr>
              <p:grpSpPr>
                <a:xfrm>
                  <a:off x="3210903" y="2138289"/>
                  <a:ext cx="5453946" cy="3322461"/>
                  <a:chOff x="3210903" y="2138289"/>
                  <a:chExt cx="5453946" cy="3322461"/>
                </a:xfrm>
              </p:grpSpPr>
              <p:cxnSp>
                <p:nvCxnSpPr>
                  <p:cNvPr id="971" name="Straight Connector 970"/>
                  <p:cNvCxnSpPr/>
                  <p:nvPr/>
                </p:nvCxnSpPr>
                <p:spPr>
                  <a:xfrm>
                    <a:off x="3530759" y="4751072"/>
                    <a:ext cx="513409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flipV="1">
                    <a:off x="4234437" y="5191514"/>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V="1">
                    <a:off x="4797912" y="5191514"/>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V="1">
                    <a:off x="5694611" y="5191514"/>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V="1">
                    <a:off x="7554841" y="5191514"/>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a:off x="3458759" y="222861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77" name="TextBox 976"/>
                  <p:cNvSpPr txBox="1"/>
                  <p:nvPr/>
                </p:nvSpPr>
                <p:spPr>
                  <a:xfrm>
                    <a:off x="3339145" y="2138289"/>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8</a:t>
                    </a:r>
                  </a:p>
                </p:txBody>
              </p:sp>
              <p:cxnSp>
                <p:nvCxnSpPr>
                  <p:cNvPr id="978" name="Straight Connector 977"/>
                  <p:cNvCxnSpPr/>
                  <p:nvPr/>
                </p:nvCxnSpPr>
                <p:spPr>
                  <a:xfrm>
                    <a:off x="3458759" y="3069095"/>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79" name="TextBox 978"/>
                  <p:cNvSpPr txBox="1"/>
                  <p:nvPr/>
                </p:nvSpPr>
                <p:spPr>
                  <a:xfrm>
                    <a:off x="3339145" y="2978774"/>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4</a:t>
                    </a:r>
                  </a:p>
                </p:txBody>
              </p:sp>
              <p:cxnSp>
                <p:nvCxnSpPr>
                  <p:cNvPr id="980" name="Straight Connector 979"/>
                  <p:cNvCxnSpPr/>
                  <p:nvPr/>
                </p:nvCxnSpPr>
                <p:spPr>
                  <a:xfrm>
                    <a:off x="3458759" y="3916990"/>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1" name="TextBox 980"/>
                  <p:cNvSpPr txBox="1"/>
                  <p:nvPr/>
                </p:nvSpPr>
                <p:spPr>
                  <a:xfrm>
                    <a:off x="3339145" y="3826669"/>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2</a:t>
                    </a:r>
                  </a:p>
                </p:txBody>
              </p:sp>
              <p:cxnSp>
                <p:nvCxnSpPr>
                  <p:cNvPr id="982" name="Straight Connector 981"/>
                  <p:cNvCxnSpPr/>
                  <p:nvPr/>
                </p:nvCxnSpPr>
                <p:spPr>
                  <a:xfrm>
                    <a:off x="3458759" y="425939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3" name="TextBox 982"/>
                  <p:cNvSpPr txBox="1"/>
                  <p:nvPr/>
                </p:nvSpPr>
                <p:spPr>
                  <a:xfrm>
                    <a:off x="3210903" y="4169071"/>
                    <a:ext cx="21319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1.5</a:t>
                    </a:r>
                  </a:p>
                </p:txBody>
              </p:sp>
              <p:cxnSp>
                <p:nvCxnSpPr>
                  <p:cNvPr id="984" name="Straight Connector 983"/>
                  <p:cNvCxnSpPr/>
                  <p:nvPr/>
                </p:nvCxnSpPr>
                <p:spPr>
                  <a:xfrm>
                    <a:off x="3458759" y="4751112"/>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5" name="TextBox 984"/>
                  <p:cNvSpPr txBox="1"/>
                  <p:nvPr/>
                </p:nvSpPr>
                <p:spPr>
                  <a:xfrm>
                    <a:off x="3339145" y="4658410"/>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a:t>
                    </a:r>
                  </a:p>
                </p:txBody>
              </p:sp>
              <p:sp>
                <p:nvSpPr>
                  <p:cNvPr id="986" name="TextBox 985"/>
                  <p:cNvSpPr txBox="1"/>
                  <p:nvPr/>
                </p:nvSpPr>
                <p:spPr>
                  <a:xfrm>
                    <a:off x="3339144" y="5100334"/>
                    <a:ext cx="84959" cy="184666"/>
                  </a:xfrm>
                  <a:prstGeom prst="rect">
                    <a:avLst/>
                  </a:prstGeom>
                  <a:noFill/>
                  <a:effectLst/>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0</a:t>
                    </a:r>
                  </a:p>
                </p:txBody>
              </p:sp>
              <p:cxnSp>
                <p:nvCxnSpPr>
                  <p:cNvPr id="987" name="Straight Connector 986"/>
                  <p:cNvCxnSpPr/>
                  <p:nvPr/>
                </p:nvCxnSpPr>
                <p:spPr>
                  <a:xfrm rot="16200000">
                    <a:off x="3635287" y="5226787"/>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8" name="TextBox 987"/>
                  <p:cNvSpPr txBox="1"/>
                  <p:nvPr/>
                </p:nvSpPr>
                <p:spPr>
                  <a:xfrm>
                    <a:off x="3585603"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Arial" panose="020B0604020202020204"/>
                      </a:rPr>
                      <a:t>2.</a:t>
                    </a: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5</a:t>
                    </a:r>
                  </a:p>
                </p:txBody>
              </p:sp>
              <p:sp>
                <p:nvSpPr>
                  <p:cNvPr id="989" name="TextBox 988"/>
                  <p:cNvSpPr txBox="1"/>
                  <p:nvPr/>
                </p:nvSpPr>
                <p:spPr>
                  <a:xfrm>
                    <a:off x="4149524"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5</a:t>
                    </a:r>
                  </a:p>
                </p:txBody>
              </p:sp>
              <p:sp>
                <p:nvSpPr>
                  <p:cNvPr id="990" name="TextBox 989"/>
                  <p:cNvSpPr txBox="1"/>
                  <p:nvPr/>
                </p:nvSpPr>
                <p:spPr>
                  <a:xfrm>
                    <a:off x="4713619"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10</a:t>
                    </a:r>
                  </a:p>
                </p:txBody>
              </p:sp>
              <p:sp>
                <p:nvSpPr>
                  <p:cNvPr id="991" name="TextBox 990"/>
                  <p:cNvSpPr txBox="1"/>
                  <p:nvPr/>
                </p:nvSpPr>
                <p:spPr>
                  <a:xfrm>
                    <a:off x="5611238"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30</a:t>
                    </a:r>
                  </a:p>
                </p:txBody>
              </p:sp>
              <p:sp>
                <p:nvSpPr>
                  <p:cNvPr id="992" name="TextBox 991"/>
                  <p:cNvSpPr txBox="1"/>
                  <p:nvPr/>
                </p:nvSpPr>
                <p:spPr>
                  <a:xfrm>
                    <a:off x="7471676"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300</a:t>
                    </a:r>
                  </a:p>
                </p:txBody>
              </p:sp>
              <p:cxnSp>
                <p:nvCxnSpPr>
                  <p:cNvPr id="993" name="Straight Connector 992"/>
                  <p:cNvCxnSpPr/>
                  <p:nvPr/>
                </p:nvCxnSpPr>
                <p:spPr>
                  <a:xfrm rot="16200000">
                    <a:off x="8482557" y="5226786"/>
                    <a:ext cx="705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TextBox 993"/>
                  <p:cNvSpPr txBox="1"/>
                  <p:nvPr/>
                </p:nvSpPr>
                <p:spPr>
                  <a:xfrm>
                    <a:off x="8433248" y="5276084"/>
                    <a:ext cx="169200" cy="184666"/>
                  </a:xfrm>
                  <a:prstGeom prst="rect">
                    <a:avLst/>
                  </a:prstGeom>
                  <a:noFill/>
                  <a:effectLst/>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1000</a:t>
                    </a:r>
                  </a:p>
                </p:txBody>
              </p:sp>
              <p:cxnSp>
                <p:nvCxnSpPr>
                  <p:cNvPr id="995" name="Straight Connector 994"/>
                  <p:cNvCxnSpPr/>
                  <p:nvPr/>
                </p:nvCxnSpPr>
                <p:spPr>
                  <a:xfrm>
                    <a:off x="3458759" y="5190651"/>
                    <a:ext cx="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a:off x="3530759" y="2224709"/>
                    <a:ext cx="0" cy="29664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a:off x="3530759" y="5190651"/>
                    <a:ext cx="51340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98" name="Rectangle 997"/>
                  <p:cNvSpPr/>
                  <p:nvPr/>
                </p:nvSpPr>
                <p:spPr>
                  <a:xfrm rot="18962659">
                    <a:off x="3429154" y="4925535"/>
                    <a:ext cx="273841" cy="680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999" name="Straight Connector 998"/>
                  <p:cNvCxnSpPr/>
                  <p:nvPr/>
                </p:nvCxnSpPr>
                <p:spPr>
                  <a:xfrm rot="18962659" flipV="1">
                    <a:off x="3405553" y="4934227"/>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rot="18962659" flipV="1">
                    <a:off x="3405553" y="5032948"/>
                    <a:ext cx="2738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483"/>
              <p:cNvGrpSpPr/>
              <p:nvPr/>
            </p:nvGrpSpPr>
            <p:grpSpPr>
              <a:xfrm>
                <a:off x="3631405" y="2943233"/>
                <a:ext cx="4926807" cy="2064536"/>
                <a:chOff x="3636169" y="2947995"/>
                <a:chExt cx="4920601" cy="2056757"/>
              </a:xfrm>
            </p:grpSpPr>
            <p:sp>
              <p:nvSpPr>
                <p:cNvPr id="485" name="Freeform 484"/>
                <p:cNvSpPr>
                  <a:spLocks/>
                </p:cNvSpPr>
                <p:nvPr/>
              </p:nvSpPr>
              <p:spPr bwMode="auto">
                <a:xfrm>
                  <a:off x="3664253" y="3015499"/>
                  <a:ext cx="4841137" cy="1989253"/>
                </a:xfrm>
                <a:custGeom>
                  <a:avLst/>
                  <a:gdLst>
                    <a:gd name="T0" fmla="*/ 0 w 1568"/>
                    <a:gd name="T1" fmla="*/ 721 h 772"/>
                    <a:gd name="T2" fmla="*/ 119 w 1568"/>
                    <a:gd name="T3" fmla="*/ 691 h 772"/>
                    <a:gd name="T4" fmla="*/ 172 w 1568"/>
                    <a:gd name="T5" fmla="*/ 672 h 772"/>
                    <a:gd name="T6" fmla="*/ 249 w 1568"/>
                    <a:gd name="T7" fmla="*/ 635 h 772"/>
                    <a:gd name="T8" fmla="*/ 369 w 1568"/>
                    <a:gd name="T9" fmla="*/ 570 h 772"/>
                    <a:gd name="T10" fmla="*/ 461 w 1568"/>
                    <a:gd name="T11" fmla="*/ 530 h 772"/>
                    <a:gd name="T12" fmla="*/ 604 w 1568"/>
                    <a:gd name="T13" fmla="*/ 458 h 772"/>
                    <a:gd name="T14" fmla="*/ 668 w 1568"/>
                    <a:gd name="T15" fmla="*/ 430 h 772"/>
                    <a:gd name="T16" fmla="*/ 834 w 1568"/>
                    <a:gd name="T17" fmla="*/ 392 h 772"/>
                    <a:gd name="T18" fmla="*/ 1028 w 1568"/>
                    <a:gd name="T19" fmla="*/ 314 h 772"/>
                    <a:gd name="T20" fmla="*/ 1244 w 1568"/>
                    <a:gd name="T21" fmla="*/ 215 h 772"/>
                    <a:gd name="T22" fmla="*/ 1375 w 1568"/>
                    <a:gd name="T23" fmla="*/ 145 h 772"/>
                    <a:gd name="T24" fmla="*/ 1568 w 1568"/>
                    <a:gd name="T25" fmla="*/ 0 h 772"/>
                    <a:gd name="T26" fmla="*/ 1568 w 1568"/>
                    <a:gd name="T27" fmla="*/ 111 h 772"/>
                    <a:gd name="T28" fmla="*/ 1568 w 1568"/>
                    <a:gd name="T29" fmla="*/ 225 h 772"/>
                    <a:gd name="T30" fmla="*/ 1496 w 1568"/>
                    <a:gd name="T31" fmla="*/ 245 h 772"/>
                    <a:gd name="T32" fmla="*/ 1345 w 1568"/>
                    <a:gd name="T33" fmla="*/ 320 h 772"/>
                    <a:gd name="T34" fmla="*/ 1256 w 1568"/>
                    <a:gd name="T35" fmla="*/ 375 h 772"/>
                    <a:gd name="T36" fmla="*/ 1233 w 1568"/>
                    <a:gd name="T37" fmla="*/ 382 h 772"/>
                    <a:gd name="T38" fmla="*/ 1005 w 1568"/>
                    <a:gd name="T39" fmla="*/ 429 h 772"/>
                    <a:gd name="T40" fmla="*/ 743 w 1568"/>
                    <a:gd name="T41" fmla="*/ 490 h 772"/>
                    <a:gd name="T42" fmla="*/ 552 w 1568"/>
                    <a:gd name="T43" fmla="*/ 553 h 772"/>
                    <a:gd name="T44" fmla="*/ 404 w 1568"/>
                    <a:gd name="T45" fmla="*/ 605 h 772"/>
                    <a:gd name="T46" fmla="*/ 333 w 1568"/>
                    <a:gd name="T47" fmla="*/ 632 h 772"/>
                    <a:gd name="T48" fmla="*/ 250 w 1568"/>
                    <a:gd name="T49" fmla="*/ 656 h 772"/>
                    <a:gd name="T50" fmla="*/ 200 w 1568"/>
                    <a:gd name="T51" fmla="*/ 671 h 772"/>
                    <a:gd name="T52" fmla="*/ 155 w 1568"/>
                    <a:gd name="T53" fmla="*/ 688 h 772"/>
                    <a:gd name="T54" fmla="*/ 0 w 1568"/>
                    <a:gd name="T55" fmla="*/ 772 h 772"/>
                    <a:gd name="T56" fmla="*/ 0 w 1568"/>
                    <a:gd name="T57" fmla="*/ 721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68" h="772">
                      <a:moveTo>
                        <a:pt x="0" y="721"/>
                      </a:moveTo>
                      <a:cubicBezTo>
                        <a:pt x="119" y="691"/>
                        <a:pt x="119" y="691"/>
                        <a:pt x="119" y="691"/>
                      </a:cubicBezTo>
                      <a:cubicBezTo>
                        <a:pt x="119" y="691"/>
                        <a:pt x="166" y="674"/>
                        <a:pt x="172" y="672"/>
                      </a:cubicBezTo>
                      <a:cubicBezTo>
                        <a:pt x="178" y="670"/>
                        <a:pt x="205" y="658"/>
                        <a:pt x="249" y="635"/>
                      </a:cubicBezTo>
                      <a:cubicBezTo>
                        <a:pt x="293" y="612"/>
                        <a:pt x="346" y="580"/>
                        <a:pt x="369" y="570"/>
                      </a:cubicBezTo>
                      <a:cubicBezTo>
                        <a:pt x="369" y="570"/>
                        <a:pt x="421" y="546"/>
                        <a:pt x="461" y="530"/>
                      </a:cubicBezTo>
                      <a:cubicBezTo>
                        <a:pt x="501" y="515"/>
                        <a:pt x="589" y="466"/>
                        <a:pt x="604" y="458"/>
                      </a:cubicBezTo>
                      <a:cubicBezTo>
                        <a:pt x="618" y="451"/>
                        <a:pt x="644" y="434"/>
                        <a:pt x="668" y="430"/>
                      </a:cubicBezTo>
                      <a:cubicBezTo>
                        <a:pt x="691" y="426"/>
                        <a:pt x="798" y="403"/>
                        <a:pt x="834" y="392"/>
                      </a:cubicBezTo>
                      <a:cubicBezTo>
                        <a:pt x="869" y="380"/>
                        <a:pt x="942" y="352"/>
                        <a:pt x="1028" y="314"/>
                      </a:cubicBezTo>
                      <a:cubicBezTo>
                        <a:pt x="1115" y="277"/>
                        <a:pt x="1208" y="232"/>
                        <a:pt x="1244" y="215"/>
                      </a:cubicBezTo>
                      <a:cubicBezTo>
                        <a:pt x="1280" y="198"/>
                        <a:pt x="1326" y="174"/>
                        <a:pt x="1375" y="145"/>
                      </a:cubicBezTo>
                      <a:cubicBezTo>
                        <a:pt x="1424" y="116"/>
                        <a:pt x="1568" y="0"/>
                        <a:pt x="1568" y="0"/>
                      </a:cubicBezTo>
                      <a:cubicBezTo>
                        <a:pt x="1568" y="111"/>
                        <a:pt x="1568" y="111"/>
                        <a:pt x="1568" y="111"/>
                      </a:cubicBezTo>
                      <a:cubicBezTo>
                        <a:pt x="1568" y="225"/>
                        <a:pt x="1568" y="225"/>
                        <a:pt x="1568" y="225"/>
                      </a:cubicBezTo>
                      <a:cubicBezTo>
                        <a:pt x="1568" y="225"/>
                        <a:pt x="1538" y="228"/>
                        <a:pt x="1496" y="245"/>
                      </a:cubicBezTo>
                      <a:cubicBezTo>
                        <a:pt x="1453" y="262"/>
                        <a:pt x="1392" y="293"/>
                        <a:pt x="1345" y="320"/>
                      </a:cubicBezTo>
                      <a:cubicBezTo>
                        <a:pt x="1298" y="347"/>
                        <a:pt x="1256" y="375"/>
                        <a:pt x="1256" y="375"/>
                      </a:cubicBezTo>
                      <a:cubicBezTo>
                        <a:pt x="1256" y="375"/>
                        <a:pt x="1253" y="378"/>
                        <a:pt x="1233" y="382"/>
                      </a:cubicBezTo>
                      <a:cubicBezTo>
                        <a:pt x="1213" y="386"/>
                        <a:pt x="1073" y="414"/>
                        <a:pt x="1005" y="429"/>
                      </a:cubicBezTo>
                      <a:cubicBezTo>
                        <a:pt x="937" y="444"/>
                        <a:pt x="787" y="478"/>
                        <a:pt x="743" y="490"/>
                      </a:cubicBezTo>
                      <a:cubicBezTo>
                        <a:pt x="698" y="502"/>
                        <a:pt x="608" y="532"/>
                        <a:pt x="552" y="553"/>
                      </a:cubicBezTo>
                      <a:cubicBezTo>
                        <a:pt x="496" y="574"/>
                        <a:pt x="418" y="598"/>
                        <a:pt x="404" y="605"/>
                      </a:cubicBezTo>
                      <a:cubicBezTo>
                        <a:pt x="390" y="612"/>
                        <a:pt x="360" y="623"/>
                        <a:pt x="333" y="632"/>
                      </a:cubicBezTo>
                      <a:cubicBezTo>
                        <a:pt x="306" y="641"/>
                        <a:pt x="250" y="656"/>
                        <a:pt x="250" y="656"/>
                      </a:cubicBezTo>
                      <a:cubicBezTo>
                        <a:pt x="200" y="671"/>
                        <a:pt x="200" y="671"/>
                        <a:pt x="200" y="671"/>
                      </a:cubicBezTo>
                      <a:cubicBezTo>
                        <a:pt x="155" y="688"/>
                        <a:pt x="155" y="688"/>
                        <a:pt x="155" y="688"/>
                      </a:cubicBezTo>
                      <a:cubicBezTo>
                        <a:pt x="0" y="772"/>
                        <a:pt x="0" y="772"/>
                        <a:pt x="0" y="772"/>
                      </a:cubicBezTo>
                      <a:lnTo>
                        <a:pt x="0" y="721"/>
                      </a:lnTo>
                      <a:close/>
                    </a:path>
                  </a:pathLst>
                </a:custGeom>
                <a:solidFill>
                  <a:schemeClr val="accent3">
                    <a:lumMod val="40000"/>
                    <a:lumOff val="60000"/>
                  </a:schemeClr>
                </a:solidFill>
                <a:ln w="10" cap="flat">
                  <a:solidFill>
                    <a:schemeClr val="accent3">
                      <a:lumMod val="40000"/>
                      <a:lumOff val="60000"/>
                    </a:scheme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486" name="Freeform 485"/>
                <p:cNvSpPr>
                  <a:spLocks/>
                </p:cNvSpPr>
                <p:nvPr/>
              </p:nvSpPr>
              <p:spPr bwMode="auto">
                <a:xfrm>
                  <a:off x="3664253" y="3319609"/>
                  <a:ext cx="4794085" cy="1617563"/>
                </a:xfrm>
                <a:custGeom>
                  <a:avLst/>
                  <a:gdLst>
                    <a:gd name="T0" fmla="*/ 3609 w 3668"/>
                    <a:gd name="T1" fmla="*/ 33 h 1484"/>
                    <a:gd name="T2" fmla="*/ 3517 w 3668"/>
                    <a:gd name="T3" fmla="*/ 85 h 1484"/>
                    <a:gd name="T4" fmla="*/ 3434 w 3668"/>
                    <a:gd name="T5" fmla="*/ 135 h 1484"/>
                    <a:gd name="T6" fmla="*/ 3335 w 3668"/>
                    <a:gd name="T7" fmla="*/ 199 h 1484"/>
                    <a:gd name="T8" fmla="*/ 3245 w 3668"/>
                    <a:gd name="T9" fmla="*/ 258 h 1484"/>
                    <a:gd name="T10" fmla="*/ 3141 w 3668"/>
                    <a:gd name="T11" fmla="*/ 314 h 1484"/>
                    <a:gd name="T12" fmla="*/ 3047 w 3668"/>
                    <a:gd name="T13" fmla="*/ 369 h 1484"/>
                    <a:gd name="T14" fmla="*/ 2957 w 3668"/>
                    <a:gd name="T15" fmla="*/ 421 h 1484"/>
                    <a:gd name="T16" fmla="*/ 2856 w 3668"/>
                    <a:gd name="T17" fmla="*/ 454 h 1484"/>
                    <a:gd name="T18" fmla="*/ 2759 w 3668"/>
                    <a:gd name="T19" fmla="*/ 485 h 1484"/>
                    <a:gd name="T20" fmla="*/ 2664 w 3668"/>
                    <a:gd name="T21" fmla="*/ 515 h 1484"/>
                    <a:gd name="T22" fmla="*/ 2570 w 3668"/>
                    <a:gd name="T23" fmla="*/ 546 h 1484"/>
                    <a:gd name="T24" fmla="*/ 2478 w 3668"/>
                    <a:gd name="T25" fmla="*/ 577 h 1484"/>
                    <a:gd name="T26" fmla="*/ 2386 w 3668"/>
                    <a:gd name="T27" fmla="*/ 607 h 1484"/>
                    <a:gd name="T28" fmla="*/ 2291 w 3668"/>
                    <a:gd name="T29" fmla="*/ 633 h 1484"/>
                    <a:gd name="T30" fmla="*/ 2197 w 3668"/>
                    <a:gd name="T31" fmla="*/ 667 h 1484"/>
                    <a:gd name="T32" fmla="*/ 2105 w 3668"/>
                    <a:gd name="T33" fmla="*/ 697 h 1484"/>
                    <a:gd name="T34" fmla="*/ 2012 w 3668"/>
                    <a:gd name="T35" fmla="*/ 728 h 1484"/>
                    <a:gd name="T36" fmla="*/ 1913 w 3668"/>
                    <a:gd name="T37" fmla="*/ 747 h 1484"/>
                    <a:gd name="T38" fmla="*/ 1824 w 3668"/>
                    <a:gd name="T39" fmla="*/ 775 h 1484"/>
                    <a:gd name="T40" fmla="*/ 1722 w 3668"/>
                    <a:gd name="T41" fmla="*/ 799 h 1484"/>
                    <a:gd name="T42" fmla="*/ 1630 w 3668"/>
                    <a:gd name="T43" fmla="*/ 820 h 1484"/>
                    <a:gd name="T44" fmla="*/ 1533 w 3668"/>
                    <a:gd name="T45" fmla="*/ 844 h 1484"/>
                    <a:gd name="T46" fmla="*/ 1439 w 3668"/>
                    <a:gd name="T47" fmla="*/ 886 h 1484"/>
                    <a:gd name="T48" fmla="*/ 1353 w 3668"/>
                    <a:gd name="T49" fmla="*/ 924 h 1484"/>
                    <a:gd name="T50" fmla="*/ 1266 w 3668"/>
                    <a:gd name="T51" fmla="*/ 969 h 1484"/>
                    <a:gd name="T52" fmla="*/ 1172 w 3668"/>
                    <a:gd name="T53" fmla="*/ 1007 h 1484"/>
                    <a:gd name="T54" fmla="*/ 1084 w 3668"/>
                    <a:gd name="T55" fmla="*/ 1042 h 1484"/>
                    <a:gd name="T56" fmla="*/ 990 w 3668"/>
                    <a:gd name="T57" fmla="*/ 1085 h 1484"/>
                    <a:gd name="T58" fmla="*/ 907 w 3668"/>
                    <a:gd name="T59" fmla="*/ 1115 h 1484"/>
                    <a:gd name="T60" fmla="*/ 810 w 3668"/>
                    <a:gd name="T61" fmla="*/ 1153 h 1484"/>
                    <a:gd name="T62" fmla="*/ 716 w 3668"/>
                    <a:gd name="T63" fmla="*/ 1196 h 1484"/>
                    <a:gd name="T64" fmla="*/ 617 w 3668"/>
                    <a:gd name="T65" fmla="*/ 1236 h 1484"/>
                    <a:gd name="T66" fmla="*/ 534 w 3668"/>
                    <a:gd name="T67" fmla="*/ 1269 h 1484"/>
                    <a:gd name="T68" fmla="*/ 385 w 3668"/>
                    <a:gd name="T69" fmla="*/ 1330 h 1484"/>
                    <a:gd name="T70" fmla="*/ 284 w 3668"/>
                    <a:gd name="T71" fmla="*/ 1371 h 1484"/>
                    <a:gd name="T72" fmla="*/ 187 w 3668"/>
                    <a:gd name="T73" fmla="*/ 1406 h 1484"/>
                    <a:gd name="T74" fmla="*/ 90 w 3668"/>
                    <a:gd name="T75" fmla="*/ 1451 h 1484"/>
                    <a:gd name="T76" fmla="*/ 0 w 3668"/>
                    <a:gd name="T77" fmla="*/ 1484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68" h="1484">
                      <a:moveTo>
                        <a:pt x="3668" y="0"/>
                      </a:moveTo>
                      <a:lnTo>
                        <a:pt x="3609" y="33"/>
                      </a:lnTo>
                      <a:lnTo>
                        <a:pt x="3567" y="52"/>
                      </a:lnTo>
                      <a:lnTo>
                        <a:pt x="3517" y="85"/>
                      </a:lnTo>
                      <a:lnTo>
                        <a:pt x="3467" y="109"/>
                      </a:lnTo>
                      <a:lnTo>
                        <a:pt x="3434" y="135"/>
                      </a:lnTo>
                      <a:lnTo>
                        <a:pt x="3375" y="166"/>
                      </a:lnTo>
                      <a:lnTo>
                        <a:pt x="3335" y="199"/>
                      </a:lnTo>
                      <a:lnTo>
                        <a:pt x="3283" y="227"/>
                      </a:lnTo>
                      <a:lnTo>
                        <a:pt x="3245" y="258"/>
                      </a:lnTo>
                      <a:lnTo>
                        <a:pt x="3179" y="288"/>
                      </a:lnTo>
                      <a:lnTo>
                        <a:pt x="3141" y="314"/>
                      </a:lnTo>
                      <a:lnTo>
                        <a:pt x="3092" y="343"/>
                      </a:lnTo>
                      <a:lnTo>
                        <a:pt x="3047" y="369"/>
                      </a:lnTo>
                      <a:lnTo>
                        <a:pt x="2997" y="400"/>
                      </a:lnTo>
                      <a:lnTo>
                        <a:pt x="2957" y="421"/>
                      </a:lnTo>
                      <a:lnTo>
                        <a:pt x="2905" y="435"/>
                      </a:lnTo>
                      <a:lnTo>
                        <a:pt x="2856" y="454"/>
                      </a:lnTo>
                      <a:lnTo>
                        <a:pt x="2808" y="466"/>
                      </a:lnTo>
                      <a:lnTo>
                        <a:pt x="2759" y="485"/>
                      </a:lnTo>
                      <a:lnTo>
                        <a:pt x="2716" y="499"/>
                      </a:lnTo>
                      <a:lnTo>
                        <a:pt x="2664" y="515"/>
                      </a:lnTo>
                      <a:lnTo>
                        <a:pt x="2624" y="532"/>
                      </a:lnTo>
                      <a:lnTo>
                        <a:pt x="2570" y="546"/>
                      </a:lnTo>
                      <a:lnTo>
                        <a:pt x="2527" y="563"/>
                      </a:lnTo>
                      <a:lnTo>
                        <a:pt x="2478" y="577"/>
                      </a:lnTo>
                      <a:lnTo>
                        <a:pt x="2435" y="593"/>
                      </a:lnTo>
                      <a:lnTo>
                        <a:pt x="2386" y="607"/>
                      </a:lnTo>
                      <a:lnTo>
                        <a:pt x="2346" y="624"/>
                      </a:lnTo>
                      <a:lnTo>
                        <a:pt x="2291" y="633"/>
                      </a:lnTo>
                      <a:lnTo>
                        <a:pt x="2239" y="652"/>
                      </a:lnTo>
                      <a:lnTo>
                        <a:pt x="2197" y="667"/>
                      </a:lnTo>
                      <a:lnTo>
                        <a:pt x="2152" y="681"/>
                      </a:lnTo>
                      <a:lnTo>
                        <a:pt x="2105" y="697"/>
                      </a:lnTo>
                      <a:lnTo>
                        <a:pt x="2057" y="709"/>
                      </a:lnTo>
                      <a:lnTo>
                        <a:pt x="2012" y="728"/>
                      </a:lnTo>
                      <a:lnTo>
                        <a:pt x="1968" y="737"/>
                      </a:lnTo>
                      <a:lnTo>
                        <a:pt x="1913" y="747"/>
                      </a:lnTo>
                      <a:lnTo>
                        <a:pt x="1871" y="761"/>
                      </a:lnTo>
                      <a:lnTo>
                        <a:pt x="1824" y="775"/>
                      </a:lnTo>
                      <a:lnTo>
                        <a:pt x="1772" y="785"/>
                      </a:lnTo>
                      <a:lnTo>
                        <a:pt x="1722" y="799"/>
                      </a:lnTo>
                      <a:lnTo>
                        <a:pt x="1675" y="808"/>
                      </a:lnTo>
                      <a:lnTo>
                        <a:pt x="1630" y="820"/>
                      </a:lnTo>
                      <a:lnTo>
                        <a:pt x="1578" y="834"/>
                      </a:lnTo>
                      <a:lnTo>
                        <a:pt x="1533" y="844"/>
                      </a:lnTo>
                      <a:lnTo>
                        <a:pt x="1490" y="863"/>
                      </a:lnTo>
                      <a:lnTo>
                        <a:pt x="1439" y="886"/>
                      </a:lnTo>
                      <a:lnTo>
                        <a:pt x="1403" y="905"/>
                      </a:lnTo>
                      <a:lnTo>
                        <a:pt x="1353" y="924"/>
                      </a:lnTo>
                      <a:lnTo>
                        <a:pt x="1313" y="948"/>
                      </a:lnTo>
                      <a:lnTo>
                        <a:pt x="1266" y="969"/>
                      </a:lnTo>
                      <a:lnTo>
                        <a:pt x="1219" y="986"/>
                      </a:lnTo>
                      <a:lnTo>
                        <a:pt x="1172" y="1007"/>
                      </a:lnTo>
                      <a:lnTo>
                        <a:pt x="1129" y="1028"/>
                      </a:lnTo>
                      <a:lnTo>
                        <a:pt x="1084" y="1042"/>
                      </a:lnTo>
                      <a:lnTo>
                        <a:pt x="1037" y="1063"/>
                      </a:lnTo>
                      <a:lnTo>
                        <a:pt x="990" y="1085"/>
                      </a:lnTo>
                      <a:lnTo>
                        <a:pt x="950" y="1101"/>
                      </a:lnTo>
                      <a:lnTo>
                        <a:pt x="907" y="1115"/>
                      </a:lnTo>
                      <a:lnTo>
                        <a:pt x="857" y="1137"/>
                      </a:lnTo>
                      <a:lnTo>
                        <a:pt x="810" y="1153"/>
                      </a:lnTo>
                      <a:lnTo>
                        <a:pt x="761" y="1177"/>
                      </a:lnTo>
                      <a:lnTo>
                        <a:pt x="716" y="1196"/>
                      </a:lnTo>
                      <a:lnTo>
                        <a:pt x="666" y="1212"/>
                      </a:lnTo>
                      <a:lnTo>
                        <a:pt x="617" y="1236"/>
                      </a:lnTo>
                      <a:lnTo>
                        <a:pt x="576" y="1253"/>
                      </a:lnTo>
                      <a:lnTo>
                        <a:pt x="534" y="1269"/>
                      </a:lnTo>
                      <a:lnTo>
                        <a:pt x="477" y="1288"/>
                      </a:lnTo>
                      <a:lnTo>
                        <a:pt x="385" y="1330"/>
                      </a:lnTo>
                      <a:lnTo>
                        <a:pt x="333" y="1347"/>
                      </a:lnTo>
                      <a:lnTo>
                        <a:pt x="284" y="1371"/>
                      </a:lnTo>
                      <a:lnTo>
                        <a:pt x="234" y="1394"/>
                      </a:lnTo>
                      <a:lnTo>
                        <a:pt x="187" y="1406"/>
                      </a:lnTo>
                      <a:lnTo>
                        <a:pt x="139" y="1427"/>
                      </a:lnTo>
                      <a:lnTo>
                        <a:pt x="90" y="1451"/>
                      </a:lnTo>
                      <a:lnTo>
                        <a:pt x="50" y="1468"/>
                      </a:lnTo>
                      <a:lnTo>
                        <a:pt x="0" y="1484"/>
                      </a:ln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nvGrpSpPr>
                <p:cNvPr id="487" name="Group 486"/>
                <p:cNvGrpSpPr/>
                <p:nvPr/>
              </p:nvGrpSpPr>
              <p:grpSpPr>
                <a:xfrm>
                  <a:off x="3636169" y="4340636"/>
                  <a:ext cx="66928" cy="362309"/>
                  <a:chOff x="10947620" y="3710602"/>
                  <a:chExt cx="68577" cy="645153"/>
                </a:xfrm>
              </p:grpSpPr>
              <p:cxnSp>
                <p:nvCxnSpPr>
                  <p:cNvPr id="965" name="Straight Connector 96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8" name="Oval 487"/>
                <p:cNvSpPr/>
                <p:nvPr/>
              </p:nvSpPr>
              <p:spPr>
                <a:xfrm>
                  <a:off x="3648628" y="450025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89" name="Oval 488"/>
                <p:cNvSpPr/>
                <p:nvPr/>
              </p:nvSpPr>
              <p:spPr>
                <a:xfrm>
                  <a:off x="7704451" y="366440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0" name="Oval 489"/>
                <p:cNvSpPr/>
                <p:nvPr/>
              </p:nvSpPr>
              <p:spPr>
                <a:xfrm>
                  <a:off x="7766285" y="363316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1" name="Oval 490"/>
                <p:cNvSpPr/>
                <p:nvPr/>
              </p:nvSpPr>
              <p:spPr>
                <a:xfrm>
                  <a:off x="7827534" y="360580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2" name="Oval 491"/>
                <p:cNvSpPr/>
                <p:nvPr/>
              </p:nvSpPr>
              <p:spPr>
                <a:xfrm>
                  <a:off x="7889608" y="357287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3" name="Oval 492"/>
                <p:cNvSpPr/>
                <p:nvPr/>
              </p:nvSpPr>
              <p:spPr>
                <a:xfrm>
                  <a:off x="7950582" y="353969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4" name="Oval 493"/>
                <p:cNvSpPr/>
                <p:nvPr/>
              </p:nvSpPr>
              <p:spPr>
                <a:xfrm>
                  <a:off x="8009416" y="350845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5" name="Oval 494"/>
                <p:cNvSpPr/>
                <p:nvPr/>
              </p:nvSpPr>
              <p:spPr>
                <a:xfrm>
                  <a:off x="8074425" y="347508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6" name="Oval 495"/>
                <p:cNvSpPr/>
                <p:nvPr/>
              </p:nvSpPr>
              <p:spPr>
                <a:xfrm>
                  <a:off x="8134724" y="344190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7" name="Oval 496"/>
                <p:cNvSpPr/>
                <p:nvPr/>
              </p:nvSpPr>
              <p:spPr>
                <a:xfrm>
                  <a:off x="8197222" y="341066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8" name="Oval 497"/>
                <p:cNvSpPr/>
                <p:nvPr/>
              </p:nvSpPr>
              <p:spPr>
                <a:xfrm>
                  <a:off x="8260520" y="337942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99" name="Oval 498"/>
                <p:cNvSpPr/>
                <p:nvPr/>
              </p:nvSpPr>
              <p:spPr>
                <a:xfrm>
                  <a:off x="8326142" y="335012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0" name="Oval 499"/>
                <p:cNvSpPr/>
                <p:nvPr/>
              </p:nvSpPr>
              <p:spPr>
                <a:xfrm>
                  <a:off x="8385932" y="332317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1" name="Oval 500"/>
                <p:cNvSpPr/>
                <p:nvPr/>
              </p:nvSpPr>
              <p:spPr>
                <a:xfrm>
                  <a:off x="8449229" y="329775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2" name="Oval 501"/>
                <p:cNvSpPr/>
                <p:nvPr/>
              </p:nvSpPr>
              <p:spPr>
                <a:xfrm>
                  <a:off x="8491335" y="327620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3" name="Oval 502"/>
                <p:cNvSpPr/>
                <p:nvPr/>
              </p:nvSpPr>
              <p:spPr>
                <a:xfrm>
                  <a:off x="7641154" y="369440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4" name="Oval 503"/>
                <p:cNvSpPr/>
                <p:nvPr/>
              </p:nvSpPr>
              <p:spPr>
                <a:xfrm>
                  <a:off x="7576174" y="372564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5" name="Oval 504"/>
                <p:cNvSpPr/>
                <p:nvPr/>
              </p:nvSpPr>
              <p:spPr>
                <a:xfrm>
                  <a:off x="7515435" y="375107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6" name="Oval 505"/>
                <p:cNvSpPr/>
                <p:nvPr/>
              </p:nvSpPr>
              <p:spPr>
                <a:xfrm>
                  <a:off x="7454877" y="376859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7" name="Oval 506"/>
                <p:cNvSpPr/>
                <p:nvPr/>
              </p:nvSpPr>
              <p:spPr>
                <a:xfrm>
                  <a:off x="7393920" y="378424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8" name="Oval 507"/>
                <p:cNvSpPr/>
                <p:nvPr/>
              </p:nvSpPr>
              <p:spPr>
                <a:xfrm>
                  <a:off x="7331955" y="380386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09" name="Oval 508"/>
                <p:cNvSpPr/>
                <p:nvPr/>
              </p:nvSpPr>
              <p:spPr>
                <a:xfrm>
                  <a:off x="7268658" y="382176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0" name="Oval 509"/>
                <p:cNvSpPr/>
                <p:nvPr/>
              </p:nvSpPr>
              <p:spPr>
                <a:xfrm>
                  <a:off x="7203036" y="383703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1" name="Oval 510"/>
                <p:cNvSpPr/>
                <p:nvPr/>
              </p:nvSpPr>
              <p:spPr>
                <a:xfrm>
                  <a:off x="7140270" y="385579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2" name="Oval 511"/>
                <p:cNvSpPr/>
                <p:nvPr/>
              </p:nvSpPr>
              <p:spPr>
                <a:xfrm>
                  <a:off x="7078712" y="387120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3" name="Oval 512"/>
                <p:cNvSpPr/>
                <p:nvPr/>
              </p:nvSpPr>
              <p:spPr>
                <a:xfrm>
                  <a:off x="7017738" y="388589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4" name="Oval 513"/>
                <p:cNvSpPr/>
                <p:nvPr/>
              </p:nvSpPr>
              <p:spPr>
                <a:xfrm>
                  <a:off x="6961690" y="390444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5" name="Oval 514"/>
                <p:cNvSpPr/>
                <p:nvPr/>
              </p:nvSpPr>
              <p:spPr>
                <a:xfrm>
                  <a:off x="6891422" y="392439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6" name="Oval 515"/>
                <p:cNvSpPr/>
                <p:nvPr/>
              </p:nvSpPr>
              <p:spPr>
                <a:xfrm>
                  <a:off x="6836398" y="393568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7" name="Oval 516"/>
                <p:cNvSpPr/>
                <p:nvPr/>
              </p:nvSpPr>
              <p:spPr>
                <a:xfrm>
                  <a:off x="6770999" y="395370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8" name="Oval 517"/>
                <p:cNvSpPr/>
                <p:nvPr/>
              </p:nvSpPr>
              <p:spPr>
                <a:xfrm>
                  <a:off x="6710026" y="397396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19" name="Oval 518"/>
                <p:cNvSpPr/>
                <p:nvPr/>
              </p:nvSpPr>
              <p:spPr>
                <a:xfrm>
                  <a:off x="6646067" y="399129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0" name="Oval 519"/>
                <p:cNvSpPr/>
                <p:nvPr/>
              </p:nvSpPr>
              <p:spPr>
                <a:xfrm>
                  <a:off x="6586192" y="400277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1" name="Oval 520"/>
                <p:cNvSpPr/>
                <p:nvPr/>
              </p:nvSpPr>
              <p:spPr>
                <a:xfrm>
                  <a:off x="6520571" y="402253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2" name="Oval 521"/>
                <p:cNvSpPr/>
                <p:nvPr/>
              </p:nvSpPr>
              <p:spPr>
                <a:xfrm>
                  <a:off x="6460917" y="403816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3" name="Oval 522"/>
                <p:cNvSpPr/>
                <p:nvPr/>
              </p:nvSpPr>
              <p:spPr>
                <a:xfrm>
                  <a:off x="6395062" y="404825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4" name="Oval 523"/>
                <p:cNvSpPr/>
                <p:nvPr/>
              </p:nvSpPr>
              <p:spPr>
                <a:xfrm>
                  <a:off x="6333372" y="406940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5" name="Oval 524"/>
                <p:cNvSpPr/>
                <p:nvPr/>
              </p:nvSpPr>
              <p:spPr>
                <a:xfrm>
                  <a:off x="6272398" y="408557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6" name="Oval 525"/>
                <p:cNvSpPr/>
                <p:nvPr/>
              </p:nvSpPr>
              <p:spPr>
                <a:xfrm>
                  <a:off x="6082676" y="412800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7" name="Oval 526"/>
                <p:cNvSpPr/>
                <p:nvPr/>
              </p:nvSpPr>
              <p:spPr>
                <a:xfrm>
                  <a:off x="6208321" y="410257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8" name="Oval 527"/>
                <p:cNvSpPr/>
                <p:nvPr/>
              </p:nvSpPr>
              <p:spPr>
                <a:xfrm>
                  <a:off x="6148296" y="411073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29" name="Oval 528"/>
                <p:cNvSpPr/>
                <p:nvPr/>
              </p:nvSpPr>
              <p:spPr>
                <a:xfrm>
                  <a:off x="6028914" y="414003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0" name="Oval 529"/>
                <p:cNvSpPr/>
                <p:nvPr/>
              </p:nvSpPr>
              <p:spPr>
                <a:xfrm>
                  <a:off x="5963748" y="414954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1" name="Oval 530"/>
                <p:cNvSpPr/>
                <p:nvPr/>
              </p:nvSpPr>
              <p:spPr>
                <a:xfrm>
                  <a:off x="5895611" y="416461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2" name="Oval 531"/>
                <p:cNvSpPr/>
                <p:nvPr/>
              </p:nvSpPr>
              <p:spPr>
                <a:xfrm>
                  <a:off x="5840673" y="417497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3" name="Oval 532"/>
                <p:cNvSpPr/>
                <p:nvPr/>
              </p:nvSpPr>
              <p:spPr>
                <a:xfrm>
                  <a:off x="5777375" y="419009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4" name="Oval 533"/>
                <p:cNvSpPr/>
                <p:nvPr/>
              </p:nvSpPr>
              <p:spPr>
                <a:xfrm>
                  <a:off x="5716862" y="420036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5" name="Oval 534"/>
                <p:cNvSpPr/>
                <p:nvPr/>
              </p:nvSpPr>
              <p:spPr>
                <a:xfrm>
                  <a:off x="5653564" y="421548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6" name="Oval 535"/>
                <p:cNvSpPr/>
                <p:nvPr/>
              </p:nvSpPr>
              <p:spPr>
                <a:xfrm>
                  <a:off x="5592590" y="423993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7" name="Oval 536"/>
                <p:cNvSpPr/>
                <p:nvPr/>
              </p:nvSpPr>
              <p:spPr>
                <a:xfrm>
                  <a:off x="5534218" y="425899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8" name="Oval 537"/>
                <p:cNvSpPr/>
                <p:nvPr/>
              </p:nvSpPr>
              <p:spPr>
                <a:xfrm>
                  <a:off x="5478074" y="428441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39" name="Oval 538"/>
                <p:cNvSpPr/>
                <p:nvPr/>
              </p:nvSpPr>
              <p:spPr>
                <a:xfrm>
                  <a:off x="5417925" y="430292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0" name="Oval 539"/>
                <p:cNvSpPr/>
                <p:nvPr/>
              </p:nvSpPr>
              <p:spPr>
                <a:xfrm>
                  <a:off x="5354627" y="4324472"/>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1" name="Oval 540"/>
                <p:cNvSpPr/>
                <p:nvPr/>
              </p:nvSpPr>
              <p:spPr>
                <a:xfrm>
                  <a:off x="5297075" y="435257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2" name="Oval 541"/>
                <p:cNvSpPr/>
                <p:nvPr/>
              </p:nvSpPr>
              <p:spPr>
                <a:xfrm>
                  <a:off x="5240992" y="436925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3" name="Oval 542"/>
                <p:cNvSpPr/>
                <p:nvPr/>
              </p:nvSpPr>
              <p:spPr>
                <a:xfrm>
                  <a:off x="5180297" y="438886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4" name="Oval 543"/>
                <p:cNvSpPr/>
                <p:nvPr/>
              </p:nvSpPr>
              <p:spPr>
                <a:xfrm>
                  <a:off x="5117614" y="441418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5" name="Oval 544"/>
                <p:cNvSpPr/>
                <p:nvPr/>
              </p:nvSpPr>
              <p:spPr>
                <a:xfrm>
                  <a:off x="5061289" y="443379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6" name="Oval 545"/>
                <p:cNvSpPr/>
                <p:nvPr/>
              </p:nvSpPr>
              <p:spPr>
                <a:xfrm>
                  <a:off x="5003045" y="445134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7" name="Oval 546"/>
                <p:cNvSpPr/>
                <p:nvPr/>
              </p:nvSpPr>
              <p:spPr>
                <a:xfrm>
                  <a:off x="4939739" y="446967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8" name="Oval 547"/>
                <p:cNvSpPr/>
                <p:nvPr/>
              </p:nvSpPr>
              <p:spPr>
                <a:xfrm>
                  <a:off x="4886850" y="449521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49" name="Oval 548"/>
                <p:cNvSpPr/>
                <p:nvPr/>
              </p:nvSpPr>
              <p:spPr>
                <a:xfrm>
                  <a:off x="4821790" y="451188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0" name="Oval 549"/>
                <p:cNvSpPr/>
                <p:nvPr/>
              </p:nvSpPr>
              <p:spPr>
                <a:xfrm>
                  <a:off x="4764249" y="453336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1" name="Oval 550"/>
                <p:cNvSpPr/>
                <p:nvPr/>
              </p:nvSpPr>
              <p:spPr>
                <a:xfrm>
                  <a:off x="4698627" y="455604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2" name="Oval 551"/>
                <p:cNvSpPr/>
                <p:nvPr/>
              </p:nvSpPr>
              <p:spPr>
                <a:xfrm>
                  <a:off x="4640529" y="4576354"/>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3" name="Oval 552"/>
                <p:cNvSpPr/>
                <p:nvPr/>
              </p:nvSpPr>
              <p:spPr>
                <a:xfrm>
                  <a:off x="4577140" y="4595847"/>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4" name="Oval 553"/>
                <p:cNvSpPr/>
                <p:nvPr/>
              </p:nvSpPr>
              <p:spPr>
                <a:xfrm>
                  <a:off x="4518475" y="461901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5" name="Oval 554"/>
                <p:cNvSpPr/>
                <p:nvPr/>
              </p:nvSpPr>
              <p:spPr>
                <a:xfrm>
                  <a:off x="4450531" y="464299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6" name="Oval 555"/>
                <p:cNvSpPr/>
                <p:nvPr/>
              </p:nvSpPr>
              <p:spPr>
                <a:xfrm>
                  <a:off x="4387592" y="466191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7" name="Oval 556"/>
                <p:cNvSpPr/>
                <p:nvPr/>
              </p:nvSpPr>
              <p:spPr>
                <a:xfrm>
                  <a:off x="4331213" y="4681530"/>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8" name="Oval 557"/>
                <p:cNvSpPr/>
                <p:nvPr/>
              </p:nvSpPr>
              <p:spPr>
                <a:xfrm>
                  <a:off x="4263269" y="470532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59" name="Oval 558"/>
                <p:cNvSpPr/>
                <p:nvPr/>
              </p:nvSpPr>
              <p:spPr>
                <a:xfrm>
                  <a:off x="4150031" y="4744008"/>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0" name="Oval 559"/>
                <p:cNvSpPr/>
                <p:nvPr/>
              </p:nvSpPr>
              <p:spPr>
                <a:xfrm>
                  <a:off x="4075266" y="4769433"/>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1" name="Oval 560"/>
                <p:cNvSpPr/>
                <p:nvPr/>
              </p:nvSpPr>
              <p:spPr>
                <a:xfrm>
                  <a:off x="4016371" y="4790175"/>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2" name="Oval 561"/>
                <p:cNvSpPr/>
                <p:nvPr/>
              </p:nvSpPr>
              <p:spPr>
                <a:xfrm>
                  <a:off x="3953073" y="481143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3" name="Oval 562"/>
                <p:cNvSpPr/>
                <p:nvPr/>
              </p:nvSpPr>
              <p:spPr>
                <a:xfrm>
                  <a:off x="3890510" y="483033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4" name="Oval 563"/>
                <p:cNvSpPr/>
                <p:nvPr/>
              </p:nvSpPr>
              <p:spPr>
                <a:xfrm>
                  <a:off x="3831161" y="4851361"/>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5" name="Oval 564"/>
                <p:cNvSpPr/>
                <p:nvPr/>
              </p:nvSpPr>
              <p:spPr>
                <a:xfrm>
                  <a:off x="3767863" y="4874479"/>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6" name="Oval 565"/>
                <p:cNvSpPr/>
                <p:nvPr/>
              </p:nvSpPr>
              <p:spPr>
                <a:xfrm>
                  <a:off x="3703920" y="489419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567" name="Oval 566"/>
                <p:cNvSpPr/>
                <p:nvPr/>
              </p:nvSpPr>
              <p:spPr>
                <a:xfrm>
                  <a:off x="3640716" y="4917346"/>
                  <a:ext cx="54115" cy="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68" name="Group 567"/>
                <p:cNvGrpSpPr/>
                <p:nvPr/>
              </p:nvGrpSpPr>
              <p:grpSpPr>
                <a:xfrm>
                  <a:off x="3696127" y="4330406"/>
                  <a:ext cx="66928" cy="344825"/>
                  <a:chOff x="10947620" y="3710602"/>
                  <a:chExt cx="68577" cy="645153"/>
                </a:xfrm>
              </p:grpSpPr>
              <p:cxnSp>
                <p:nvCxnSpPr>
                  <p:cNvPr id="962" name="Straight Connector 96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9" name="Oval 568"/>
                <p:cNvSpPr/>
                <p:nvPr/>
              </p:nvSpPr>
              <p:spPr>
                <a:xfrm>
                  <a:off x="3706889" y="448064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70" name="Group 569"/>
                <p:cNvGrpSpPr/>
                <p:nvPr/>
              </p:nvGrpSpPr>
              <p:grpSpPr>
                <a:xfrm>
                  <a:off x="3764125" y="4322091"/>
                  <a:ext cx="66928" cy="323839"/>
                  <a:chOff x="10947620" y="3710602"/>
                  <a:chExt cx="68577" cy="645153"/>
                </a:xfrm>
              </p:grpSpPr>
              <p:cxnSp>
                <p:nvCxnSpPr>
                  <p:cNvPr id="959" name="Straight Connector 95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1" name="Oval 570"/>
                <p:cNvSpPr/>
                <p:nvPr/>
              </p:nvSpPr>
              <p:spPr>
                <a:xfrm>
                  <a:off x="3774888" y="4462642"/>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72" name="Group 571"/>
                <p:cNvGrpSpPr/>
                <p:nvPr/>
              </p:nvGrpSpPr>
              <p:grpSpPr>
                <a:xfrm>
                  <a:off x="3827369" y="4313844"/>
                  <a:ext cx="66928" cy="308923"/>
                  <a:chOff x="10947620" y="3710602"/>
                  <a:chExt cx="68577" cy="645153"/>
                </a:xfrm>
              </p:grpSpPr>
              <p:cxnSp>
                <p:nvCxnSpPr>
                  <p:cNvPr id="956" name="Straight Connector 95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3" name="Oval 572"/>
                <p:cNvSpPr/>
                <p:nvPr/>
              </p:nvSpPr>
              <p:spPr>
                <a:xfrm>
                  <a:off x="3838132" y="444276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74" name="Group 573"/>
                <p:cNvGrpSpPr/>
                <p:nvPr/>
              </p:nvGrpSpPr>
              <p:grpSpPr>
                <a:xfrm>
                  <a:off x="3888342" y="4306044"/>
                  <a:ext cx="66928" cy="287423"/>
                  <a:chOff x="10947620" y="3710602"/>
                  <a:chExt cx="68577" cy="645153"/>
                </a:xfrm>
              </p:grpSpPr>
              <p:cxnSp>
                <p:nvCxnSpPr>
                  <p:cNvPr id="953" name="Straight Connector 95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5" name="Oval 574"/>
                <p:cNvSpPr/>
                <p:nvPr/>
              </p:nvSpPr>
              <p:spPr>
                <a:xfrm>
                  <a:off x="3901429" y="442721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76" name="Group 575"/>
                <p:cNvGrpSpPr/>
                <p:nvPr/>
              </p:nvGrpSpPr>
              <p:grpSpPr>
                <a:xfrm>
                  <a:off x="3951640" y="4300029"/>
                  <a:ext cx="66928" cy="268078"/>
                  <a:chOff x="10947620" y="3710602"/>
                  <a:chExt cx="68577" cy="645153"/>
                </a:xfrm>
              </p:grpSpPr>
              <p:cxnSp>
                <p:nvCxnSpPr>
                  <p:cNvPr id="950" name="Straight Connector 94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7" name="Oval 576"/>
                <p:cNvSpPr/>
                <p:nvPr/>
              </p:nvSpPr>
              <p:spPr>
                <a:xfrm>
                  <a:off x="3960080" y="440763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78" name="Group 577"/>
                <p:cNvGrpSpPr/>
                <p:nvPr/>
              </p:nvGrpSpPr>
              <p:grpSpPr>
                <a:xfrm>
                  <a:off x="4014123" y="4286348"/>
                  <a:ext cx="66928" cy="252457"/>
                  <a:chOff x="10947620" y="3710602"/>
                  <a:chExt cx="68577" cy="645153"/>
                </a:xfrm>
              </p:grpSpPr>
              <p:cxnSp>
                <p:nvCxnSpPr>
                  <p:cNvPr id="947" name="Straight Connector 94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9" name="Oval 578"/>
                <p:cNvSpPr/>
                <p:nvPr/>
              </p:nvSpPr>
              <p:spPr>
                <a:xfrm>
                  <a:off x="4023458" y="438875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80" name="Group 579"/>
                <p:cNvGrpSpPr/>
                <p:nvPr/>
              </p:nvGrpSpPr>
              <p:grpSpPr>
                <a:xfrm>
                  <a:off x="4076748" y="4280706"/>
                  <a:ext cx="66928" cy="228798"/>
                  <a:chOff x="10947620" y="3710602"/>
                  <a:chExt cx="68577" cy="645153"/>
                </a:xfrm>
              </p:grpSpPr>
              <p:cxnSp>
                <p:nvCxnSpPr>
                  <p:cNvPr id="944" name="Straight Connector 94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1" name="Oval 580"/>
                <p:cNvSpPr/>
                <p:nvPr/>
              </p:nvSpPr>
              <p:spPr>
                <a:xfrm>
                  <a:off x="4084561" y="4372261"/>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82" name="Group 581"/>
                <p:cNvGrpSpPr/>
                <p:nvPr/>
              </p:nvGrpSpPr>
              <p:grpSpPr>
                <a:xfrm>
                  <a:off x="4137570" y="4271622"/>
                  <a:ext cx="66928" cy="212388"/>
                  <a:chOff x="10947620" y="3710602"/>
                  <a:chExt cx="68577" cy="645153"/>
                </a:xfrm>
              </p:grpSpPr>
              <p:cxnSp>
                <p:nvCxnSpPr>
                  <p:cNvPr id="941" name="Straight Connector 94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3" name="Oval 582"/>
                <p:cNvSpPr/>
                <p:nvPr/>
              </p:nvSpPr>
              <p:spPr>
                <a:xfrm>
                  <a:off x="4150031" y="4352652"/>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84" name="Group 583"/>
                <p:cNvGrpSpPr/>
                <p:nvPr/>
              </p:nvGrpSpPr>
              <p:grpSpPr>
                <a:xfrm>
                  <a:off x="4197954" y="4263362"/>
                  <a:ext cx="66928" cy="196900"/>
                  <a:chOff x="10947620" y="3710602"/>
                  <a:chExt cx="68577" cy="645153"/>
                </a:xfrm>
              </p:grpSpPr>
              <p:cxnSp>
                <p:nvCxnSpPr>
                  <p:cNvPr id="938" name="Straight Connector 93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5" name="Oval 584"/>
                <p:cNvSpPr/>
                <p:nvPr/>
              </p:nvSpPr>
              <p:spPr>
                <a:xfrm>
                  <a:off x="4213391" y="433666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86" name="Group 585"/>
                <p:cNvGrpSpPr/>
                <p:nvPr/>
              </p:nvGrpSpPr>
              <p:grpSpPr>
                <a:xfrm>
                  <a:off x="4260104" y="4255590"/>
                  <a:ext cx="66928" cy="180920"/>
                  <a:chOff x="10947620" y="3710602"/>
                  <a:chExt cx="68577" cy="645153"/>
                </a:xfrm>
              </p:grpSpPr>
              <p:cxnSp>
                <p:nvCxnSpPr>
                  <p:cNvPr id="935" name="Straight Connector 93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7" name="Oval 586"/>
                <p:cNvSpPr/>
                <p:nvPr/>
              </p:nvSpPr>
              <p:spPr>
                <a:xfrm>
                  <a:off x="4272804" y="432021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88" name="Group 587"/>
                <p:cNvGrpSpPr/>
                <p:nvPr/>
              </p:nvGrpSpPr>
              <p:grpSpPr>
                <a:xfrm>
                  <a:off x="4322397" y="4248186"/>
                  <a:ext cx="66928" cy="165553"/>
                  <a:chOff x="10947620" y="3710602"/>
                  <a:chExt cx="68577" cy="645153"/>
                </a:xfrm>
              </p:grpSpPr>
              <p:cxnSp>
                <p:nvCxnSpPr>
                  <p:cNvPr id="932" name="Straight Connector 93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9" name="Oval 588"/>
                <p:cNvSpPr/>
                <p:nvPr/>
              </p:nvSpPr>
              <p:spPr>
                <a:xfrm>
                  <a:off x="4334856" y="430486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90" name="Group 589"/>
                <p:cNvGrpSpPr/>
                <p:nvPr/>
              </p:nvGrpSpPr>
              <p:grpSpPr>
                <a:xfrm>
                  <a:off x="4762484" y="4125915"/>
                  <a:ext cx="66928" cy="206431"/>
                  <a:chOff x="10947620" y="3710602"/>
                  <a:chExt cx="68577" cy="645153"/>
                </a:xfrm>
              </p:grpSpPr>
              <p:cxnSp>
                <p:nvCxnSpPr>
                  <p:cNvPr id="929" name="Straight Connector 92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1" name="Oval 590"/>
                <p:cNvSpPr/>
                <p:nvPr/>
              </p:nvSpPr>
              <p:spPr>
                <a:xfrm>
                  <a:off x="4774943" y="420584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92" name="Group 591"/>
                <p:cNvGrpSpPr/>
                <p:nvPr/>
              </p:nvGrpSpPr>
              <p:grpSpPr>
                <a:xfrm>
                  <a:off x="4383696" y="4237670"/>
                  <a:ext cx="66928" cy="159931"/>
                  <a:chOff x="10947620" y="3710602"/>
                  <a:chExt cx="68577" cy="645153"/>
                </a:xfrm>
              </p:grpSpPr>
              <p:cxnSp>
                <p:nvCxnSpPr>
                  <p:cNvPr id="926" name="Straight Connector 92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3" name="Oval 592"/>
                <p:cNvSpPr/>
                <p:nvPr/>
              </p:nvSpPr>
              <p:spPr>
                <a:xfrm>
                  <a:off x="4398583" y="428849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94" name="Group 593"/>
                <p:cNvGrpSpPr/>
                <p:nvPr/>
              </p:nvGrpSpPr>
              <p:grpSpPr>
                <a:xfrm>
                  <a:off x="4445324" y="4224302"/>
                  <a:ext cx="66928" cy="160247"/>
                  <a:chOff x="10947620" y="3710602"/>
                  <a:chExt cx="68577" cy="645153"/>
                </a:xfrm>
              </p:grpSpPr>
              <p:cxnSp>
                <p:nvCxnSpPr>
                  <p:cNvPr id="923" name="Straight Connector 92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5" name="Oval 594"/>
                <p:cNvSpPr/>
                <p:nvPr/>
              </p:nvSpPr>
              <p:spPr>
                <a:xfrm>
                  <a:off x="4457782" y="427698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96" name="Group 595"/>
                <p:cNvGrpSpPr/>
                <p:nvPr/>
              </p:nvGrpSpPr>
              <p:grpSpPr>
                <a:xfrm>
                  <a:off x="4510665" y="4209770"/>
                  <a:ext cx="66928" cy="157105"/>
                  <a:chOff x="10947620" y="3710602"/>
                  <a:chExt cx="68577" cy="645153"/>
                </a:xfrm>
              </p:grpSpPr>
              <p:cxnSp>
                <p:nvCxnSpPr>
                  <p:cNvPr id="920" name="Straight Connector 91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1" name="Straight Connector 92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7" name="Oval 596"/>
                <p:cNvSpPr/>
                <p:nvPr/>
              </p:nvSpPr>
              <p:spPr>
                <a:xfrm>
                  <a:off x="4523123" y="426161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598" name="Group 597"/>
                <p:cNvGrpSpPr/>
                <p:nvPr/>
              </p:nvGrpSpPr>
              <p:grpSpPr>
                <a:xfrm>
                  <a:off x="4570999" y="4195746"/>
                  <a:ext cx="66928" cy="163399"/>
                  <a:chOff x="10947620" y="3710602"/>
                  <a:chExt cx="68577" cy="645153"/>
                </a:xfrm>
              </p:grpSpPr>
              <p:cxnSp>
                <p:nvCxnSpPr>
                  <p:cNvPr id="917" name="Straight Connector 91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9" name="Oval 598"/>
                <p:cNvSpPr/>
                <p:nvPr/>
              </p:nvSpPr>
              <p:spPr>
                <a:xfrm>
                  <a:off x="4583457" y="424796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00" name="Group 599"/>
                <p:cNvGrpSpPr/>
                <p:nvPr/>
              </p:nvGrpSpPr>
              <p:grpSpPr>
                <a:xfrm>
                  <a:off x="4637575" y="4174135"/>
                  <a:ext cx="66928" cy="179195"/>
                  <a:chOff x="10947620" y="3710602"/>
                  <a:chExt cx="68577" cy="645153"/>
                </a:xfrm>
              </p:grpSpPr>
              <p:cxnSp>
                <p:nvCxnSpPr>
                  <p:cNvPr id="914" name="Straight Connector 91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1" name="Oval 600"/>
                <p:cNvSpPr/>
                <p:nvPr/>
              </p:nvSpPr>
              <p:spPr>
                <a:xfrm>
                  <a:off x="4650033" y="423799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02" name="Group 601"/>
                <p:cNvGrpSpPr/>
                <p:nvPr/>
              </p:nvGrpSpPr>
              <p:grpSpPr>
                <a:xfrm>
                  <a:off x="4698548" y="4147169"/>
                  <a:ext cx="66928" cy="203027"/>
                  <a:chOff x="10947620" y="3710602"/>
                  <a:chExt cx="68577" cy="645153"/>
                </a:xfrm>
              </p:grpSpPr>
              <p:cxnSp>
                <p:nvCxnSpPr>
                  <p:cNvPr id="911" name="Straight Connector 91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3" name="Oval 602"/>
                <p:cNvSpPr/>
                <p:nvPr/>
              </p:nvSpPr>
              <p:spPr>
                <a:xfrm>
                  <a:off x="4711007" y="422032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04" name="Group 603"/>
                <p:cNvGrpSpPr/>
                <p:nvPr/>
              </p:nvGrpSpPr>
              <p:grpSpPr>
                <a:xfrm>
                  <a:off x="4818627" y="4102768"/>
                  <a:ext cx="66928" cy="206431"/>
                  <a:chOff x="10947620" y="3710602"/>
                  <a:chExt cx="68577" cy="645153"/>
                </a:xfrm>
              </p:grpSpPr>
              <p:cxnSp>
                <p:nvCxnSpPr>
                  <p:cNvPr id="908" name="Straight Connector 90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5" name="Oval 604"/>
                <p:cNvSpPr/>
                <p:nvPr/>
              </p:nvSpPr>
              <p:spPr>
                <a:xfrm>
                  <a:off x="4831085" y="418269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06" name="Group 605"/>
                <p:cNvGrpSpPr/>
                <p:nvPr/>
              </p:nvGrpSpPr>
              <p:grpSpPr>
                <a:xfrm>
                  <a:off x="4875559" y="4088317"/>
                  <a:ext cx="66928" cy="195859"/>
                  <a:chOff x="10947620" y="3710602"/>
                  <a:chExt cx="68577" cy="645153"/>
                </a:xfrm>
              </p:grpSpPr>
              <p:cxnSp>
                <p:nvCxnSpPr>
                  <p:cNvPr id="905" name="Straight Connector 90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Oval 606"/>
                <p:cNvSpPr/>
                <p:nvPr/>
              </p:nvSpPr>
              <p:spPr>
                <a:xfrm>
                  <a:off x="4888017" y="416437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08" name="Group 607"/>
                <p:cNvGrpSpPr/>
                <p:nvPr/>
              </p:nvGrpSpPr>
              <p:grpSpPr>
                <a:xfrm>
                  <a:off x="4941355" y="4065084"/>
                  <a:ext cx="66928" cy="195859"/>
                  <a:chOff x="10947620" y="3710602"/>
                  <a:chExt cx="68577" cy="645153"/>
                </a:xfrm>
              </p:grpSpPr>
              <p:cxnSp>
                <p:nvCxnSpPr>
                  <p:cNvPr id="902" name="Straight Connector 90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9" name="Oval 608"/>
                <p:cNvSpPr/>
                <p:nvPr/>
              </p:nvSpPr>
              <p:spPr>
                <a:xfrm>
                  <a:off x="4949166" y="4139199"/>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10" name="Group 609"/>
                <p:cNvGrpSpPr/>
                <p:nvPr/>
              </p:nvGrpSpPr>
              <p:grpSpPr>
                <a:xfrm>
                  <a:off x="4997557" y="4051478"/>
                  <a:ext cx="66928" cy="179717"/>
                  <a:chOff x="10947620" y="3710602"/>
                  <a:chExt cx="68577" cy="645153"/>
                </a:xfrm>
              </p:grpSpPr>
              <p:cxnSp>
                <p:nvCxnSpPr>
                  <p:cNvPr id="899" name="Straight Connector 89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1" name="Oval 610"/>
                <p:cNvSpPr/>
                <p:nvPr/>
              </p:nvSpPr>
              <p:spPr>
                <a:xfrm>
                  <a:off x="5010016" y="411396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12" name="Group 611"/>
                <p:cNvGrpSpPr/>
                <p:nvPr/>
              </p:nvGrpSpPr>
              <p:grpSpPr>
                <a:xfrm>
                  <a:off x="5055801" y="4030181"/>
                  <a:ext cx="66928" cy="179717"/>
                  <a:chOff x="10947620" y="3710602"/>
                  <a:chExt cx="68577" cy="645153"/>
                </a:xfrm>
              </p:grpSpPr>
              <p:cxnSp>
                <p:nvCxnSpPr>
                  <p:cNvPr id="896" name="Straight Connector 89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3" name="Oval 612"/>
                <p:cNvSpPr/>
                <p:nvPr/>
              </p:nvSpPr>
              <p:spPr>
                <a:xfrm>
                  <a:off x="5068259" y="409266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14" name="Group 613"/>
                <p:cNvGrpSpPr/>
                <p:nvPr/>
              </p:nvGrpSpPr>
              <p:grpSpPr>
                <a:xfrm>
                  <a:off x="5115098" y="4016567"/>
                  <a:ext cx="66928" cy="159902"/>
                  <a:chOff x="10947620" y="3710602"/>
                  <a:chExt cx="68577" cy="645153"/>
                </a:xfrm>
              </p:grpSpPr>
              <p:cxnSp>
                <p:nvCxnSpPr>
                  <p:cNvPr id="893" name="Straight Connector 89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4" name="Straight Connector 89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5" name="Oval 614"/>
                <p:cNvSpPr/>
                <p:nvPr/>
              </p:nvSpPr>
              <p:spPr>
                <a:xfrm>
                  <a:off x="5127557" y="407324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16" name="Group 615"/>
                <p:cNvGrpSpPr/>
                <p:nvPr/>
              </p:nvGrpSpPr>
              <p:grpSpPr>
                <a:xfrm>
                  <a:off x="5175010" y="3994480"/>
                  <a:ext cx="66928" cy="159902"/>
                  <a:chOff x="10947620" y="3710602"/>
                  <a:chExt cx="68577" cy="645153"/>
                </a:xfrm>
              </p:grpSpPr>
              <p:cxnSp>
                <p:nvCxnSpPr>
                  <p:cNvPr id="890" name="Straight Connector 88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1" name="Straight Connector 89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2" name="Straight Connector 89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7" name="Oval 616"/>
                <p:cNvSpPr/>
                <p:nvPr/>
              </p:nvSpPr>
              <p:spPr>
                <a:xfrm>
                  <a:off x="5187469" y="405115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18" name="Group 617"/>
                <p:cNvGrpSpPr/>
                <p:nvPr/>
              </p:nvGrpSpPr>
              <p:grpSpPr>
                <a:xfrm>
                  <a:off x="5233185" y="3970022"/>
                  <a:ext cx="66928" cy="159902"/>
                  <a:chOff x="10947620" y="3710602"/>
                  <a:chExt cx="68577" cy="645153"/>
                </a:xfrm>
              </p:grpSpPr>
              <p:cxnSp>
                <p:nvCxnSpPr>
                  <p:cNvPr id="887" name="Straight Connector 88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9" name="Oval 618"/>
                <p:cNvSpPr/>
                <p:nvPr/>
              </p:nvSpPr>
              <p:spPr>
                <a:xfrm>
                  <a:off x="5245644" y="402669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20" name="Group 619"/>
                <p:cNvGrpSpPr/>
                <p:nvPr/>
              </p:nvGrpSpPr>
              <p:grpSpPr>
                <a:xfrm>
                  <a:off x="5289975" y="3942867"/>
                  <a:ext cx="66928" cy="168717"/>
                  <a:chOff x="10947620" y="3710602"/>
                  <a:chExt cx="68577" cy="645153"/>
                </a:xfrm>
              </p:grpSpPr>
              <p:cxnSp>
                <p:nvCxnSpPr>
                  <p:cNvPr id="884" name="Straight Connector 88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5" name="Straight Connector 88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1" name="Oval 620"/>
                <p:cNvSpPr/>
                <p:nvPr/>
              </p:nvSpPr>
              <p:spPr>
                <a:xfrm>
                  <a:off x="5302433" y="400535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622" name="Diamond 621"/>
                <p:cNvSpPr/>
                <p:nvPr/>
              </p:nvSpPr>
              <p:spPr>
                <a:xfrm>
                  <a:off x="4178006" y="4697505"/>
                  <a:ext cx="106834" cy="108000"/>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grpSp>
              <p:nvGrpSpPr>
                <p:cNvPr id="623" name="Group 622"/>
                <p:cNvGrpSpPr/>
                <p:nvPr/>
              </p:nvGrpSpPr>
              <p:grpSpPr>
                <a:xfrm>
                  <a:off x="5351642" y="3921570"/>
                  <a:ext cx="66928" cy="168717"/>
                  <a:chOff x="10947620" y="3710602"/>
                  <a:chExt cx="68577" cy="645153"/>
                </a:xfrm>
              </p:grpSpPr>
              <p:cxnSp>
                <p:nvCxnSpPr>
                  <p:cNvPr id="881" name="Straight Connector 88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2" name="Straight Connector 88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3" name="Straight Connector 88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4" name="Oval 623"/>
                <p:cNvSpPr/>
                <p:nvPr/>
              </p:nvSpPr>
              <p:spPr>
                <a:xfrm>
                  <a:off x="5364101" y="398405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25" name="Group 624"/>
                <p:cNvGrpSpPr/>
                <p:nvPr/>
              </p:nvGrpSpPr>
              <p:grpSpPr>
                <a:xfrm>
                  <a:off x="5410767" y="3900204"/>
                  <a:ext cx="66928" cy="168717"/>
                  <a:chOff x="10947620" y="3710602"/>
                  <a:chExt cx="68577" cy="645153"/>
                </a:xfrm>
              </p:grpSpPr>
              <p:cxnSp>
                <p:nvCxnSpPr>
                  <p:cNvPr id="878" name="Straight Connector 87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9" name="Straight Connector 87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0" name="Straight Connector 87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6" name="Oval 625"/>
                <p:cNvSpPr/>
                <p:nvPr/>
              </p:nvSpPr>
              <p:spPr>
                <a:xfrm>
                  <a:off x="5423225" y="396269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27" name="Group 626"/>
                <p:cNvGrpSpPr/>
                <p:nvPr/>
              </p:nvGrpSpPr>
              <p:grpSpPr>
                <a:xfrm>
                  <a:off x="5467131" y="3870760"/>
                  <a:ext cx="66928" cy="176751"/>
                  <a:chOff x="10947620" y="3710602"/>
                  <a:chExt cx="68577" cy="645153"/>
                </a:xfrm>
              </p:grpSpPr>
              <p:cxnSp>
                <p:nvCxnSpPr>
                  <p:cNvPr id="875" name="Straight Connector 87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6" name="Straight Connector 87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7" name="Straight Connector 87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8" name="Oval 627"/>
                <p:cNvSpPr/>
                <p:nvPr/>
              </p:nvSpPr>
              <p:spPr>
                <a:xfrm>
                  <a:off x="5479589" y="393324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29" name="Group 628"/>
                <p:cNvGrpSpPr/>
                <p:nvPr/>
              </p:nvGrpSpPr>
              <p:grpSpPr>
                <a:xfrm>
                  <a:off x="5527060" y="3847556"/>
                  <a:ext cx="66928" cy="172593"/>
                  <a:chOff x="10947620" y="3710602"/>
                  <a:chExt cx="68577" cy="645153"/>
                </a:xfrm>
              </p:grpSpPr>
              <p:cxnSp>
                <p:nvCxnSpPr>
                  <p:cNvPr id="872" name="Straight Connector 87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0" name="Oval 629"/>
                <p:cNvSpPr/>
                <p:nvPr/>
              </p:nvSpPr>
              <p:spPr>
                <a:xfrm>
                  <a:off x="5539519" y="3910042"/>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31" name="Group 630"/>
                <p:cNvGrpSpPr/>
                <p:nvPr/>
              </p:nvGrpSpPr>
              <p:grpSpPr>
                <a:xfrm>
                  <a:off x="5589610" y="3817707"/>
                  <a:ext cx="66928" cy="182683"/>
                  <a:chOff x="10947620" y="3710602"/>
                  <a:chExt cx="68577" cy="645153"/>
                </a:xfrm>
              </p:grpSpPr>
              <p:cxnSp>
                <p:nvCxnSpPr>
                  <p:cNvPr id="869" name="Straight Connector 86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0" name="Straight Connector 86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1" name="Straight Connector 87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2" name="Oval 631"/>
                <p:cNvSpPr/>
                <p:nvPr/>
              </p:nvSpPr>
              <p:spPr>
                <a:xfrm>
                  <a:off x="5599745" y="388600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33" name="Group 632"/>
                <p:cNvGrpSpPr/>
                <p:nvPr/>
              </p:nvGrpSpPr>
              <p:grpSpPr>
                <a:xfrm>
                  <a:off x="5648494" y="3789432"/>
                  <a:ext cx="66928" cy="191188"/>
                  <a:chOff x="10947620" y="3710602"/>
                  <a:chExt cx="68577" cy="645153"/>
                </a:xfrm>
              </p:grpSpPr>
              <p:cxnSp>
                <p:nvCxnSpPr>
                  <p:cNvPr id="866" name="Straight Connector 86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7" name="Straight Connector 86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8" name="Straight Connector 86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4" name="Oval 633"/>
                <p:cNvSpPr/>
                <p:nvPr/>
              </p:nvSpPr>
              <p:spPr>
                <a:xfrm>
                  <a:off x="5656305" y="386354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35" name="Group 634"/>
                <p:cNvGrpSpPr/>
                <p:nvPr/>
              </p:nvGrpSpPr>
              <p:grpSpPr>
                <a:xfrm>
                  <a:off x="5710759" y="3781824"/>
                  <a:ext cx="66928" cy="182721"/>
                  <a:chOff x="10947620" y="3710602"/>
                  <a:chExt cx="68577" cy="645153"/>
                </a:xfrm>
              </p:grpSpPr>
              <p:cxnSp>
                <p:nvCxnSpPr>
                  <p:cNvPr id="863" name="Straight Connector 86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4" name="Straight Connector 86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5" name="Straight Connector 86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6" name="Oval 635"/>
                <p:cNvSpPr/>
                <p:nvPr/>
              </p:nvSpPr>
              <p:spPr>
                <a:xfrm>
                  <a:off x="5718570" y="384818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37" name="Group 636"/>
                <p:cNvGrpSpPr/>
                <p:nvPr/>
              </p:nvGrpSpPr>
              <p:grpSpPr>
                <a:xfrm>
                  <a:off x="5772721" y="3768598"/>
                  <a:ext cx="66928" cy="182721"/>
                  <a:chOff x="10947620" y="3710602"/>
                  <a:chExt cx="68577" cy="645153"/>
                </a:xfrm>
              </p:grpSpPr>
              <p:cxnSp>
                <p:nvCxnSpPr>
                  <p:cNvPr id="860" name="Straight Connector 85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1" name="Straight Connector 86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2" name="Straight Connector 86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8" name="Oval 637"/>
                <p:cNvSpPr/>
                <p:nvPr/>
              </p:nvSpPr>
              <p:spPr>
                <a:xfrm>
                  <a:off x="5780531" y="383496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39" name="Group 638"/>
                <p:cNvGrpSpPr/>
                <p:nvPr/>
              </p:nvGrpSpPr>
              <p:grpSpPr>
                <a:xfrm>
                  <a:off x="5834656" y="3753412"/>
                  <a:ext cx="66928" cy="182721"/>
                  <a:chOff x="10947620" y="3710602"/>
                  <a:chExt cx="68577" cy="645153"/>
                </a:xfrm>
              </p:grpSpPr>
              <p:cxnSp>
                <p:nvCxnSpPr>
                  <p:cNvPr id="857" name="Straight Connector 85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0" name="Oval 639"/>
                <p:cNvSpPr/>
                <p:nvPr/>
              </p:nvSpPr>
              <p:spPr>
                <a:xfrm>
                  <a:off x="5842468" y="381977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41" name="Group 640"/>
                <p:cNvGrpSpPr/>
                <p:nvPr/>
              </p:nvGrpSpPr>
              <p:grpSpPr>
                <a:xfrm>
                  <a:off x="5895839" y="3744704"/>
                  <a:ext cx="66928" cy="182721"/>
                  <a:chOff x="10947620" y="3710602"/>
                  <a:chExt cx="68577" cy="645153"/>
                </a:xfrm>
              </p:grpSpPr>
              <p:cxnSp>
                <p:nvCxnSpPr>
                  <p:cNvPr id="854" name="Straight Connector 85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5" name="Straight Connector 85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6" name="Straight Connector 85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2" name="Oval 641"/>
                <p:cNvSpPr/>
                <p:nvPr/>
              </p:nvSpPr>
              <p:spPr>
                <a:xfrm>
                  <a:off x="5903650" y="380719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43" name="Group 642"/>
                <p:cNvGrpSpPr/>
                <p:nvPr/>
              </p:nvGrpSpPr>
              <p:grpSpPr>
                <a:xfrm>
                  <a:off x="5956590" y="3729291"/>
                  <a:ext cx="66928" cy="182721"/>
                  <a:chOff x="10947620" y="3710602"/>
                  <a:chExt cx="68577" cy="645153"/>
                </a:xfrm>
              </p:grpSpPr>
              <p:cxnSp>
                <p:nvCxnSpPr>
                  <p:cNvPr id="851" name="Straight Connector 85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2" name="Straight Connector 85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3" name="Straight Connector 85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4" name="Oval 643"/>
                <p:cNvSpPr/>
                <p:nvPr/>
              </p:nvSpPr>
              <p:spPr>
                <a:xfrm>
                  <a:off x="5964400" y="379565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45" name="Group 644"/>
                <p:cNvGrpSpPr/>
                <p:nvPr/>
              </p:nvGrpSpPr>
              <p:grpSpPr>
                <a:xfrm>
                  <a:off x="6020484" y="3715547"/>
                  <a:ext cx="66928" cy="182721"/>
                  <a:chOff x="10947620" y="3710602"/>
                  <a:chExt cx="68577" cy="645153"/>
                </a:xfrm>
              </p:grpSpPr>
              <p:cxnSp>
                <p:nvCxnSpPr>
                  <p:cNvPr id="848" name="Straight Connector 84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9" name="Straight Connector 84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0" name="Straight Connector 84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6" name="Oval 645"/>
                <p:cNvSpPr/>
                <p:nvPr/>
              </p:nvSpPr>
              <p:spPr>
                <a:xfrm>
                  <a:off x="6028295" y="3781909"/>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47" name="Group 646"/>
                <p:cNvGrpSpPr/>
                <p:nvPr/>
              </p:nvGrpSpPr>
              <p:grpSpPr>
                <a:xfrm>
                  <a:off x="6082497" y="3699974"/>
                  <a:ext cx="66928" cy="182721"/>
                  <a:chOff x="10947620" y="3710602"/>
                  <a:chExt cx="68577" cy="645153"/>
                </a:xfrm>
              </p:grpSpPr>
              <p:cxnSp>
                <p:nvCxnSpPr>
                  <p:cNvPr id="845" name="Straight Connector 84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Straight Connector 84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8" name="Oval 647"/>
                <p:cNvSpPr/>
                <p:nvPr/>
              </p:nvSpPr>
              <p:spPr>
                <a:xfrm>
                  <a:off x="6090308" y="376439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49" name="Group 648"/>
                <p:cNvGrpSpPr/>
                <p:nvPr/>
              </p:nvGrpSpPr>
              <p:grpSpPr>
                <a:xfrm>
                  <a:off x="6142809" y="3692027"/>
                  <a:ext cx="66928" cy="171930"/>
                  <a:chOff x="10947620" y="3710602"/>
                  <a:chExt cx="68577" cy="645153"/>
                </a:xfrm>
              </p:grpSpPr>
              <p:cxnSp>
                <p:nvCxnSpPr>
                  <p:cNvPr id="842" name="Straight Connector 84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3" name="Straight Connector 84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0" name="Oval 649"/>
                <p:cNvSpPr/>
                <p:nvPr/>
              </p:nvSpPr>
              <p:spPr>
                <a:xfrm>
                  <a:off x="6150619" y="3756451"/>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51" name="Group 650"/>
                <p:cNvGrpSpPr/>
                <p:nvPr/>
              </p:nvGrpSpPr>
              <p:grpSpPr>
                <a:xfrm>
                  <a:off x="6208575" y="3678855"/>
                  <a:ext cx="66928" cy="171930"/>
                  <a:chOff x="10947620" y="3710602"/>
                  <a:chExt cx="68577" cy="645153"/>
                </a:xfrm>
              </p:grpSpPr>
              <p:cxnSp>
                <p:nvCxnSpPr>
                  <p:cNvPr id="839" name="Straight Connector 83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0" name="Straight Connector 83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2" name="Oval 651"/>
                <p:cNvSpPr/>
                <p:nvPr/>
              </p:nvSpPr>
              <p:spPr>
                <a:xfrm>
                  <a:off x="6216387" y="373552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53" name="Group 652"/>
                <p:cNvGrpSpPr/>
                <p:nvPr/>
              </p:nvGrpSpPr>
              <p:grpSpPr>
                <a:xfrm>
                  <a:off x="6269107" y="3664664"/>
                  <a:ext cx="66928" cy="171930"/>
                  <a:chOff x="10947620" y="3710602"/>
                  <a:chExt cx="68577" cy="645153"/>
                </a:xfrm>
              </p:grpSpPr>
              <p:cxnSp>
                <p:nvCxnSpPr>
                  <p:cNvPr id="836" name="Straight Connector 83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7" name="Straight Connector 83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8" name="Straight Connector 83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4" name="Oval 653"/>
                <p:cNvSpPr/>
                <p:nvPr/>
              </p:nvSpPr>
              <p:spPr>
                <a:xfrm>
                  <a:off x="6279243" y="372327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55" name="Group 654"/>
                <p:cNvGrpSpPr/>
                <p:nvPr/>
              </p:nvGrpSpPr>
              <p:grpSpPr>
                <a:xfrm>
                  <a:off x="6331878" y="3649120"/>
                  <a:ext cx="66928" cy="171930"/>
                  <a:chOff x="10947620" y="3710602"/>
                  <a:chExt cx="68577" cy="645153"/>
                </a:xfrm>
              </p:grpSpPr>
              <p:cxnSp>
                <p:nvCxnSpPr>
                  <p:cNvPr id="833" name="Straight Connector 83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4" name="Straight Connector 83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5" name="Straight Connector 83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6" name="Oval 655"/>
                <p:cNvSpPr/>
                <p:nvPr/>
              </p:nvSpPr>
              <p:spPr>
                <a:xfrm>
                  <a:off x="6342013" y="370773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57" name="Group 656"/>
                <p:cNvGrpSpPr/>
                <p:nvPr/>
              </p:nvGrpSpPr>
              <p:grpSpPr>
                <a:xfrm>
                  <a:off x="6389573" y="3635363"/>
                  <a:ext cx="66928" cy="171930"/>
                  <a:chOff x="10947620" y="3710602"/>
                  <a:chExt cx="68577" cy="645153"/>
                </a:xfrm>
              </p:grpSpPr>
              <p:cxnSp>
                <p:nvCxnSpPr>
                  <p:cNvPr id="830" name="Straight Connector 82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8" name="Oval 657"/>
                <p:cNvSpPr/>
                <p:nvPr/>
              </p:nvSpPr>
              <p:spPr>
                <a:xfrm>
                  <a:off x="6399708" y="369397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59" name="Group 658"/>
                <p:cNvGrpSpPr/>
                <p:nvPr/>
              </p:nvGrpSpPr>
              <p:grpSpPr>
                <a:xfrm>
                  <a:off x="6453759" y="3621554"/>
                  <a:ext cx="66928" cy="169781"/>
                  <a:chOff x="10947620" y="3710602"/>
                  <a:chExt cx="68577" cy="645153"/>
                </a:xfrm>
              </p:grpSpPr>
              <p:cxnSp>
                <p:nvCxnSpPr>
                  <p:cNvPr id="827" name="Straight Connector 826"/>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8" name="Straight Connector 827"/>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9" name="Straight Connector 828"/>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0" name="Oval 659"/>
                <p:cNvSpPr/>
                <p:nvPr/>
              </p:nvSpPr>
              <p:spPr>
                <a:xfrm>
                  <a:off x="6463893" y="368016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61" name="Group 660"/>
                <p:cNvGrpSpPr/>
                <p:nvPr/>
              </p:nvGrpSpPr>
              <p:grpSpPr>
                <a:xfrm>
                  <a:off x="6514458" y="3607295"/>
                  <a:ext cx="66928" cy="169781"/>
                  <a:chOff x="10947620" y="3710602"/>
                  <a:chExt cx="68577" cy="645153"/>
                </a:xfrm>
              </p:grpSpPr>
              <p:cxnSp>
                <p:nvCxnSpPr>
                  <p:cNvPr id="824" name="Straight Connector 823"/>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6" name="Straight Connector 825"/>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2" name="Oval 661"/>
                <p:cNvSpPr/>
                <p:nvPr/>
              </p:nvSpPr>
              <p:spPr>
                <a:xfrm>
                  <a:off x="6529240" y="366784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63" name="Group 662"/>
                <p:cNvGrpSpPr/>
                <p:nvPr/>
              </p:nvGrpSpPr>
              <p:grpSpPr>
                <a:xfrm>
                  <a:off x="6576113" y="3593566"/>
                  <a:ext cx="66928" cy="176923"/>
                  <a:chOff x="10947620" y="3710602"/>
                  <a:chExt cx="68577" cy="645153"/>
                </a:xfrm>
              </p:grpSpPr>
              <p:cxnSp>
                <p:nvCxnSpPr>
                  <p:cNvPr id="821" name="Straight Connector 820"/>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2" name="Straight Connector 821"/>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4" name="Oval 663"/>
                <p:cNvSpPr/>
                <p:nvPr/>
              </p:nvSpPr>
              <p:spPr>
                <a:xfrm>
                  <a:off x="6588571" y="365217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65" name="Group 664"/>
                <p:cNvGrpSpPr/>
                <p:nvPr/>
              </p:nvGrpSpPr>
              <p:grpSpPr>
                <a:xfrm>
                  <a:off x="6640717" y="3576202"/>
                  <a:ext cx="66928" cy="176923"/>
                  <a:chOff x="10947620" y="3710602"/>
                  <a:chExt cx="68577" cy="645153"/>
                </a:xfrm>
              </p:grpSpPr>
              <p:cxnSp>
                <p:nvCxnSpPr>
                  <p:cNvPr id="818" name="Straight Connector 817"/>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0" name="Straight Connector 819"/>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6" name="Oval 665"/>
                <p:cNvSpPr/>
                <p:nvPr/>
              </p:nvSpPr>
              <p:spPr>
                <a:xfrm>
                  <a:off x="6648529" y="364062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67" name="Group 666"/>
                <p:cNvGrpSpPr/>
                <p:nvPr/>
              </p:nvGrpSpPr>
              <p:grpSpPr>
                <a:xfrm>
                  <a:off x="6699889" y="3561334"/>
                  <a:ext cx="66928" cy="176923"/>
                  <a:chOff x="10947620" y="3710602"/>
                  <a:chExt cx="68577" cy="645153"/>
                </a:xfrm>
              </p:grpSpPr>
              <p:cxnSp>
                <p:nvCxnSpPr>
                  <p:cNvPr id="815" name="Straight Connector 814"/>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8" name="Oval 667"/>
                <p:cNvSpPr/>
                <p:nvPr/>
              </p:nvSpPr>
              <p:spPr>
                <a:xfrm>
                  <a:off x="6712349" y="362769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69" name="Group 668"/>
                <p:cNvGrpSpPr/>
                <p:nvPr/>
              </p:nvGrpSpPr>
              <p:grpSpPr>
                <a:xfrm>
                  <a:off x="6763841" y="3541705"/>
                  <a:ext cx="66928" cy="190015"/>
                  <a:chOff x="10947620" y="3710602"/>
                  <a:chExt cx="68577" cy="645153"/>
                </a:xfrm>
              </p:grpSpPr>
              <p:cxnSp>
                <p:nvCxnSpPr>
                  <p:cNvPr id="812" name="Straight Connector 811"/>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4" name="Straight Connector 813"/>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0" name="Oval 669"/>
                <p:cNvSpPr/>
                <p:nvPr/>
              </p:nvSpPr>
              <p:spPr>
                <a:xfrm>
                  <a:off x="6773976" y="361194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71" name="Group 670"/>
                <p:cNvGrpSpPr/>
                <p:nvPr/>
              </p:nvGrpSpPr>
              <p:grpSpPr>
                <a:xfrm>
                  <a:off x="6826410" y="3528189"/>
                  <a:ext cx="66928" cy="190015"/>
                  <a:chOff x="10947620" y="3710602"/>
                  <a:chExt cx="68577" cy="645153"/>
                </a:xfrm>
              </p:grpSpPr>
              <p:cxnSp>
                <p:nvCxnSpPr>
                  <p:cNvPr id="809" name="Straight Connector 808"/>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0" name="Straight Connector 809"/>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2" name="Oval 671"/>
                <p:cNvSpPr/>
                <p:nvPr/>
              </p:nvSpPr>
              <p:spPr>
                <a:xfrm>
                  <a:off x="6836545" y="359842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73" name="Group 672"/>
                <p:cNvGrpSpPr/>
                <p:nvPr/>
              </p:nvGrpSpPr>
              <p:grpSpPr>
                <a:xfrm>
                  <a:off x="6892865" y="3512522"/>
                  <a:ext cx="66928" cy="190015"/>
                  <a:chOff x="10947620" y="3710602"/>
                  <a:chExt cx="68577" cy="645153"/>
                </a:xfrm>
              </p:grpSpPr>
              <p:cxnSp>
                <p:nvCxnSpPr>
                  <p:cNvPr id="806" name="Straight Connector 805"/>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7" name="Straight Connector 806"/>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Oval 673"/>
                <p:cNvSpPr/>
                <p:nvPr/>
              </p:nvSpPr>
              <p:spPr>
                <a:xfrm>
                  <a:off x="6900676" y="358469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75" name="Group 674"/>
                <p:cNvGrpSpPr/>
                <p:nvPr/>
              </p:nvGrpSpPr>
              <p:grpSpPr>
                <a:xfrm>
                  <a:off x="6956436" y="3497442"/>
                  <a:ext cx="66928" cy="194743"/>
                  <a:chOff x="10947620" y="3710602"/>
                  <a:chExt cx="68577" cy="645153"/>
                </a:xfrm>
              </p:grpSpPr>
              <p:cxnSp>
                <p:nvCxnSpPr>
                  <p:cNvPr id="803" name="Straight Connector 802"/>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Oval 675"/>
                <p:cNvSpPr/>
                <p:nvPr/>
              </p:nvSpPr>
              <p:spPr>
                <a:xfrm>
                  <a:off x="6964246" y="356961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77" name="Group 676"/>
                <p:cNvGrpSpPr/>
                <p:nvPr/>
              </p:nvGrpSpPr>
              <p:grpSpPr>
                <a:xfrm>
                  <a:off x="7013920" y="3483627"/>
                  <a:ext cx="66928" cy="194743"/>
                  <a:chOff x="10947620" y="3710602"/>
                  <a:chExt cx="68577" cy="645153"/>
                </a:xfrm>
              </p:grpSpPr>
              <p:cxnSp>
                <p:nvCxnSpPr>
                  <p:cNvPr id="800" name="Straight Connector 799"/>
                  <p:cNvCxnSpPr/>
                  <p:nvPr/>
                </p:nvCxnSpPr>
                <p:spPr>
                  <a:xfrm>
                    <a:off x="10981909" y="3710602"/>
                    <a:ext cx="0" cy="6451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p:cNvCxnSpPr/>
                  <p:nvPr/>
                </p:nvCxnSpPr>
                <p:spPr>
                  <a:xfrm flipH="1">
                    <a:off x="10947620" y="3710607"/>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p:cNvCxnSpPr/>
                  <p:nvPr/>
                </p:nvCxnSpPr>
                <p:spPr>
                  <a:xfrm flipH="1">
                    <a:off x="10947620" y="4355755"/>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8" name="Oval 677"/>
                <p:cNvSpPr/>
                <p:nvPr/>
              </p:nvSpPr>
              <p:spPr>
                <a:xfrm>
                  <a:off x="7021732" y="355580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79" name="Group 678"/>
                <p:cNvGrpSpPr/>
                <p:nvPr/>
              </p:nvGrpSpPr>
              <p:grpSpPr>
                <a:xfrm>
                  <a:off x="7077815" y="3461054"/>
                  <a:ext cx="66928" cy="210968"/>
                  <a:chOff x="7080960" y="3461054"/>
                  <a:chExt cx="66786" cy="210968"/>
                </a:xfrm>
              </p:grpSpPr>
              <p:cxnSp>
                <p:nvCxnSpPr>
                  <p:cNvPr id="797" name="Straight Connector 796"/>
                  <p:cNvCxnSpPr/>
                  <p:nvPr/>
                </p:nvCxnSpPr>
                <p:spPr>
                  <a:xfrm>
                    <a:off x="7114354" y="3461054"/>
                    <a:ext cx="0" cy="2109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7080960" y="3461056"/>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7080960" y="3672022"/>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0" name="Oval 679"/>
                <p:cNvSpPr/>
                <p:nvPr/>
              </p:nvSpPr>
              <p:spPr>
                <a:xfrm>
                  <a:off x="7085627" y="354292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81" name="Group 680"/>
                <p:cNvGrpSpPr/>
                <p:nvPr/>
              </p:nvGrpSpPr>
              <p:grpSpPr>
                <a:xfrm>
                  <a:off x="7138777" y="3445558"/>
                  <a:ext cx="66928" cy="210967"/>
                  <a:chOff x="7141792" y="3445558"/>
                  <a:chExt cx="66786" cy="210967"/>
                </a:xfrm>
              </p:grpSpPr>
              <p:cxnSp>
                <p:nvCxnSpPr>
                  <p:cNvPr id="794" name="Straight Connector 793"/>
                  <p:cNvCxnSpPr/>
                  <p:nvPr/>
                </p:nvCxnSpPr>
                <p:spPr>
                  <a:xfrm>
                    <a:off x="7175185" y="3445558"/>
                    <a:ext cx="0" cy="2109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p:cNvCxnSpPr/>
                  <p:nvPr/>
                </p:nvCxnSpPr>
                <p:spPr>
                  <a:xfrm flipH="1">
                    <a:off x="7141792" y="3445560"/>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p:cNvCxnSpPr/>
                  <p:nvPr/>
                </p:nvCxnSpPr>
                <p:spPr>
                  <a:xfrm flipH="1">
                    <a:off x="7141792" y="3656525"/>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2" name="Oval 681"/>
                <p:cNvSpPr/>
                <p:nvPr/>
              </p:nvSpPr>
              <p:spPr>
                <a:xfrm>
                  <a:off x="7146587" y="352742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83" name="Group 682"/>
                <p:cNvGrpSpPr/>
                <p:nvPr/>
              </p:nvGrpSpPr>
              <p:grpSpPr>
                <a:xfrm>
                  <a:off x="7203867" y="3431828"/>
                  <a:ext cx="66928" cy="217967"/>
                  <a:chOff x="7384436" y="3313451"/>
                  <a:chExt cx="68577" cy="259200"/>
                </a:xfrm>
              </p:grpSpPr>
              <p:cxnSp>
                <p:nvCxnSpPr>
                  <p:cNvPr id="791" name="Straight Connector 790"/>
                  <p:cNvCxnSpPr/>
                  <p:nvPr/>
                </p:nvCxnSpPr>
                <p:spPr>
                  <a:xfrm>
                    <a:off x="7418725" y="3313451"/>
                    <a:ext cx="0" cy="2592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p:cNvCxnSpPr/>
                  <p:nvPr/>
                </p:nvCxnSpPr>
                <p:spPr>
                  <a:xfrm flipH="1">
                    <a:off x="7384436" y="331345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3" name="Straight Connector 792"/>
                  <p:cNvCxnSpPr/>
                  <p:nvPr/>
                </p:nvCxnSpPr>
                <p:spPr>
                  <a:xfrm flipH="1">
                    <a:off x="7384436" y="357265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4" name="Oval 683"/>
                <p:cNvSpPr/>
                <p:nvPr/>
              </p:nvSpPr>
              <p:spPr>
                <a:xfrm>
                  <a:off x="7211678" y="351369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85" name="Group 684"/>
                <p:cNvGrpSpPr/>
                <p:nvPr/>
              </p:nvGrpSpPr>
              <p:grpSpPr>
                <a:xfrm>
                  <a:off x="7266607" y="3416059"/>
                  <a:ext cx="66928" cy="217967"/>
                  <a:chOff x="7384436" y="3313451"/>
                  <a:chExt cx="68577" cy="259200"/>
                </a:xfrm>
              </p:grpSpPr>
              <p:cxnSp>
                <p:nvCxnSpPr>
                  <p:cNvPr id="788" name="Straight Connector 787"/>
                  <p:cNvCxnSpPr/>
                  <p:nvPr/>
                </p:nvCxnSpPr>
                <p:spPr>
                  <a:xfrm>
                    <a:off x="7418725" y="3313451"/>
                    <a:ext cx="0" cy="2592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p:cNvCxnSpPr/>
                  <p:nvPr/>
                </p:nvCxnSpPr>
                <p:spPr>
                  <a:xfrm flipH="1">
                    <a:off x="7384436" y="331345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p:cNvCxnSpPr/>
                  <p:nvPr/>
                </p:nvCxnSpPr>
                <p:spPr>
                  <a:xfrm flipH="1">
                    <a:off x="7384436" y="357265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6" name="Oval 685"/>
                <p:cNvSpPr/>
                <p:nvPr/>
              </p:nvSpPr>
              <p:spPr>
                <a:xfrm>
                  <a:off x="7272095" y="3501801"/>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87" name="Group 686"/>
                <p:cNvGrpSpPr/>
                <p:nvPr/>
              </p:nvGrpSpPr>
              <p:grpSpPr>
                <a:xfrm>
                  <a:off x="7327526" y="3394958"/>
                  <a:ext cx="66928" cy="226595"/>
                  <a:chOff x="7384436" y="3313451"/>
                  <a:chExt cx="68577" cy="259200"/>
                </a:xfrm>
              </p:grpSpPr>
              <p:cxnSp>
                <p:nvCxnSpPr>
                  <p:cNvPr id="785" name="Straight Connector 784"/>
                  <p:cNvCxnSpPr/>
                  <p:nvPr/>
                </p:nvCxnSpPr>
                <p:spPr>
                  <a:xfrm>
                    <a:off x="7418725" y="3313451"/>
                    <a:ext cx="0" cy="2592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p:cNvCxnSpPr/>
                  <p:nvPr/>
                </p:nvCxnSpPr>
                <p:spPr>
                  <a:xfrm flipH="1">
                    <a:off x="7384436" y="331345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7" name="Straight Connector 786"/>
                  <p:cNvCxnSpPr/>
                  <p:nvPr/>
                </p:nvCxnSpPr>
                <p:spPr>
                  <a:xfrm flipH="1">
                    <a:off x="7384436" y="357265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8" name="Oval 687"/>
                <p:cNvSpPr/>
                <p:nvPr/>
              </p:nvSpPr>
              <p:spPr>
                <a:xfrm>
                  <a:off x="7333014" y="348651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89" name="Group 688"/>
                <p:cNvGrpSpPr/>
                <p:nvPr/>
              </p:nvGrpSpPr>
              <p:grpSpPr>
                <a:xfrm>
                  <a:off x="7389267" y="3380934"/>
                  <a:ext cx="66928" cy="234408"/>
                  <a:chOff x="7384436" y="3313451"/>
                  <a:chExt cx="68577" cy="259200"/>
                </a:xfrm>
              </p:grpSpPr>
              <p:cxnSp>
                <p:nvCxnSpPr>
                  <p:cNvPr id="782" name="Straight Connector 781"/>
                  <p:cNvCxnSpPr/>
                  <p:nvPr/>
                </p:nvCxnSpPr>
                <p:spPr>
                  <a:xfrm>
                    <a:off x="7418725" y="3313451"/>
                    <a:ext cx="0" cy="2592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p:cNvCxnSpPr/>
                  <p:nvPr/>
                </p:nvCxnSpPr>
                <p:spPr>
                  <a:xfrm flipH="1">
                    <a:off x="7384436" y="331345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p:cNvCxnSpPr/>
                  <p:nvPr/>
                </p:nvCxnSpPr>
                <p:spPr>
                  <a:xfrm flipH="1">
                    <a:off x="7384436" y="357265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0" name="Oval 689"/>
                <p:cNvSpPr/>
                <p:nvPr/>
              </p:nvSpPr>
              <p:spPr>
                <a:xfrm>
                  <a:off x="7397079" y="347442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91" name="Group 690"/>
                <p:cNvGrpSpPr/>
                <p:nvPr/>
              </p:nvGrpSpPr>
              <p:grpSpPr>
                <a:xfrm>
                  <a:off x="7451692" y="3365382"/>
                  <a:ext cx="66928" cy="234408"/>
                  <a:chOff x="7384436" y="3313451"/>
                  <a:chExt cx="68577" cy="259200"/>
                </a:xfrm>
              </p:grpSpPr>
              <p:cxnSp>
                <p:nvCxnSpPr>
                  <p:cNvPr id="779" name="Straight Connector 778"/>
                  <p:cNvCxnSpPr/>
                  <p:nvPr/>
                </p:nvCxnSpPr>
                <p:spPr>
                  <a:xfrm>
                    <a:off x="7418725" y="3313451"/>
                    <a:ext cx="0" cy="2592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p:cNvCxnSpPr/>
                  <p:nvPr/>
                </p:nvCxnSpPr>
                <p:spPr>
                  <a:xfrm flipH="1">
                    <a:off x="7384436" y="331345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p:cNvCxnSpPr/>
                  <p:nvPr/>
                </p:nvCxnSpPr>
                <p:spPr>
                  <a:xfrm flipH="1">
                    <a:off x="7384436" y="3572651"/>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2" name="Oval 691"/>
                <p:cNvSpPr/>
                <p:nvPr/>
              </p:nvSpPr>
              <p:spPr>
                <a:xfrm>
                  <a:off x="7459504" y="3458876"/>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93" name="Group 692"/>
                <p:cNvGrpSpPr/>
                <p:nvPr/>
              </p:nvGrpSpPr>
              <p:grpSpPr>
                <a:xfrm>
                  <a:off x="7509530" y="3342713"/>
                  <a:ext cx="66928" cy="250567"/>
                  <a:chOff x="7511757" y="3342713"/>
                  <a:chExt cx="66786" cy="250567"/>
                </a:xfrm>
              </p:grpSpPr>
              <p:cxnSp>
                <p:nvCxnSpPr>
                  <p:cNvPr id="776" name="Straight Connector 775"/>
                  <p:cNvCxnSpPr/>
                  <p:nvPr/>
                </p:nvCxnSpPr>
                <p:spPr>
                  <a:xfrm>
                    <a:off x="7545151" y="3342713"/>
                    <a:ext cx="0" cy="2505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p:cNvCxnSpPr/>
                  <p:nvPr/>
                </p:nvCxnSpPr>
                <p:spPr>
                  <a:xfrm flipH="1">
                    <a:off x="7511757" y="3342715"/>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p:cNvCxnSpPr/>
                  <p:nvPr/>
                </p:nvCxnSpPr>
                <p:spPr>
                  <a:xfrm flipH="1">
                    <a:off x="7511757" y="3593280"/>
                    <a:ext cx="6678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4" name="Oval 693"/>
                <p:cNvSpPr/>
                <p:nvPr/>
              </p:nvSpPr>
              <p:spPr>
                <a:xfrm>
                  <a:off x="7519666" y="3445898"/>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95" name="Group 694"/>
                <p:cNvGrpSpPr/>
                <p:nvPr/>
              </p:nvGrpSpPr>
              <p:grpSpPr>
                <a:xfrm>
                  <a:off x="7575956" y="3329227"/>
                  <a:ext cx="66928" cy="246976"/>
                  <a:chOff x="7765693" y="3187391"/>
                  <a:chExt cx="68577" cy="307853"/>
                </a:xfrm>
              </p:grpSpPr>
              <p:cxnSp>
                <p:nvCxnSpPr>
                  <p:cNvPr id="773" name="Straight Connector 772"/>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6" name="Oval 695"/>
                <p:cNvSpPr/>
                <p:nvPr/>
              </p:nvSpPr>
              <p:spPr>
                <a:xfrm>
                  <a:off x="7583767" y="342853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97" name="Group 696"/>
                <p:cNvGrpSpPr/>
                <p:nvPr/>
              </p:nvGrpSpPr>
              <p:grpSpPr>
                <a:xfrm>
                  <a:off x="7636961" y="3321576"/>
                  <a:ext cx="66928" cy="233785"/>
                  <a:chOff x="7765693" y="3187391"/>
                  <a:chExt cx="68577" cy="307853"/>
                </a:xfrm>
              </p:grpSpPr>
              <p:cxnSp>
                <p:nvCxnSpPr>
                  <p:cNvPr id="770" name="Straight Connector 769"/>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8" name="Oval 697"/>
                <p:cNvSpPr/>
                <p:nvPr/>
              </p:nvSpPr>
              <p:spPr>
                <a:xfrm>
                  <a:off x="7644772" y="3413131"/>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699" name="Group 698"/>
                <p:cNvGrpSpPr/>
                <p:nvPr/>
              </p:nvGrpSpPr>
              <p:grpSpPr>
                <a:xfrm>
                  <a:off x="7697293" y="3307323"/>
                  <a:ext cx="66928" cy="228051"/>
                  <a:chOff x="7765693" y="3187391"/>
                  <a:chExt cx="68577" cy="307853"/>
                </a:xfrm>
              </p:grpSpPr>
              <p:cxnSp>
                <p:nvCxnSpPr>
                  <p:cNvPr id="767" name="Straight Connector 766"/>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0" name="Oval 699"/>
                <p:cNvSpPr/>
                <p:nvPr/>
              </p:nvSpPr>
              <p:spPr>
                <a:xfrm>
                  <a:off x="7705105" y="339500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01" name="Group 700"/>
                <p:cNvGrpSpPr/>
                <p:nvPr/>
              </p:nvGrpSpPr>
              <p:grpSpPr>
                <a:xfrm>
                  <a:off x="7757230" y="3292324"/>
                  <a:ext cx="66928" cy="228051"/>
                  <a:chOff x="7765693" y="3187391"/>
                  <a:chExt cx="68577" cy="307853"/>
                </a:xfrm>
              </p:grpSpPr>
              <p:cxnSp>
                <p:nvCxnSpPr>
                  <p:cNvPr id="764" name="Straight Connector 763"/>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6" name="Straight Connector 765"/>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2" name="Oval 701"/>
                <p:cNvSpPr/>
                <p:nvPr/>
              </p:nvSpPr>
              <p:spPr>
                <a:xfrm>
                  <a:off x="7765040" y="338000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03" name="Group 702"/>
                <p:cNvGrpSpPr/>
                <p:nvPr/>
              </p:nvGrpSpPr>
              <p:grpSpPr>
                <a:xfrm>
                  <a:off x="7819957" y="3269431"/>
                  <a:ext cx="66928" cy="243090"/>
                  <a:chOff x="7765693" y="3187391"/>
                  <a:chExt cx="68577" cy="307853"/>
                </a:xfrm>
              </p:grpSpPr>
              <p:cxnSp>
                <p:nvCxnSpPr>
                  <p:cNvPr id="761" name="Straight Connector 760"/>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4" name="Oval 703"/>
                <p:cNvSpPr/>
                <p:nvPr/>
              </p:nvSpPr>
              <p:spPr>
                <a:xfrm>
                  <a:off x="7830092" y="336292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05" name="Group 704"/>
                <p:cNvGrpSpPr/>
                <p:nvPr/>
              </p:nvGrpSpPr>
              <p:grpSpPr>
                <a:xfrm>
                  <a:off x="7881143" y="3241813"/>
                  <a:ext cx="66928" cy="256605"/>
                  <a:chOff x="7765693" y="3187391"/>
                  <a:chExt cx="68577" cy="307853"/>
                </a:xfrm>
              </p:grpSpPr>
              <p:cxnSp>
                <p:nvCxnSpPr>
                  <p:cNvPr id="758" name="Straight Connector 757"/>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6" name="Oval 705"/>
                <p:cNvSpPr/>
                <p:nvPr/>
              </p:nvSpPr>
              <p:spPr>
                <a:xfrm>
                  <a:off x="7893602" y="3348872"/>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07" name="Group 706"/>
                <p:cNvGrpSpPr/>
                <p:nvPr/>
              </p:nvGrpSpPr>
              <p:grpSpPr>
                <a:xfrm>
                  <a:off x="7944287" y="3214411"/>
                  <a:ext cx="66928" cy="268173"/>
                  <a:chOff x="7765693" y="3187391"/>
                  <a:chExt cx="68577" cy="307853"/>
                </a:xfrm>
              </p:grpSpPr>
              <p:cxnSp>
                <p:nvCxnSpPr>
                  <p:cNvPr id="755" name="Straight Connector 754"/>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8" name="Oval 707"/>
                <p:cNvSpPr/>
                <p:nvPr/>
              </p:nvSpPr>
              <p:spPr>
                <a:xfrm>
                  <a:off x="7956745" y="332534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09" name="Group 708"/>
                <p:cNvGrpSpPr/>
                <p:nvPr/>
              </p:nvGrpSpPr>
              <p:grpSpPr>
                <a:xfrm>
                  <a:off x="8003983" y="3189183"/>
                  <a:ext cx="66928" cy="278813"/>
                  <a:chOff x="7765693" y="3187391"/>
                  <a:chExt cx="68577" cy="307853"/>
                </a:xfrm>
              </p:grpSpPr>
              <p:cxnSp>
                <p:nvCxnSpPr>
                  <p:cNvPr id="752" name="Straight Connector 751"/>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0" name="Oval 709"/>
                <p:cNvSpPr/>
                <p:nvPr/>
              </p:nvSpPr>
              <p:spPr>
                <a:xfrm>
                  <a:off x="8016443" y="330399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11" name="Group 710"/>
                <p:cNvGrpSpPr/>
                <p:nvPr/>
              </p:nvGrpSpPr>
              <p:grpSpPr>
                <a:xfrm>
                  <a:off x="8068229" y="3160512"/>
                  <a:ext cx="66928" cy="300544"/>
                  <a:chOff x="7765693" y="3187391"/>
                  <a:chExt cx="68577" cy="307853"/>
                </a:xfrm>
              </p:grpSpPr>
              <p:cxnSp>
                <p:nvCxnSpPr>
                  <p:cNvPr id="749" name="Straight Connector 748"/>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2" name="Oval 711"/>
                <p:cNvSpPr/>
                <p:nvPr/>
              </p:nvSpPr>
              <p:spPr>
                <a:xfrm>
                  <a:off x="8078364" y="328307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13" name="Group 712"/>
                <p:cNvGrpSpPr/>
                <p:nvPr/>
              </p:nvGrpSpPr>
              <p:grpSpPr>
                <a:xfrm>
                  <a:off x="8128186" y="3131325"/>
                  <a:ext cx="66928" cy="314038"/>
                  <a:chOff x="7765693" y="3187391"/>
                  <a:chExt cx="68577" cy="307853"/>
                </a:xfrm>
              </p:grpSpPr>
              <p:cxnSp>
                <p:nvCxnSpPr>
                  <p:cNvPr id="746" name="Straight Connector 745"/>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4" name="Oval 713"/>
                <p:cNvSpPr/>
                <p:nvPr/>
              </p:nvSpPr>
              <p:spPr>
                <a:xfrm>
                  <a:off x="8140644" y="3259703"/>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15" name="Group 714"/>
                <p:cNvGrpSpPr/>
                <p:nvPr/>
              </p:nvGrpSpPr>
              <p:grpSpPr>
                <a:xfrm>
                  <a:off x="8195114" y="3094250"/>
                  <a:ext cx="66928" cy="324743"/>
                  <a:chOff x="7765693" y="3187391"/>
                  <a:chExt cx="68577" cy="307853"/>
                </a:xfrm>
              </p:grpSpPr>
              <p:cxnSp>
                <p:nvCxnSpPr>
                  <p:cNvPr id="743" name="Straight Connector 742"/>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6" name="Oval 715"/>
                <p:cNvSpPr/>
                <p:nvPr/>
              </p:nvSpPr>
              <p:spPr>
                <a:xfrm>
                  <a:off x="8205248" y="3234255"/>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17" name="Group 716"/>
                <p:cNvGrpSpPr/>
                <p:nvPr/>
              </p:nvGrpSpPr>
              <p:grpSpPr>
                <a:xfrm>
                  <a:off x="8259685" y="3062171"/>
                  <a:ext cx="66928" cy="341822"/>
                  <a:chOff x="7765693" y="3187391"/>
                  <a:chExt cx="68577" cy="307853"/>
                </a:xfrm>
              </p:grpSpPr>
              <p:cxnSp>
                <p:nvCxnSpPr>
                  <p:cNvPr id="740" name="Straight Connector 739"/>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8" name="Oval 717"/>
                <p:cNvSpPr/>
                <p:nvPr/>
              </p:nvSpPr>
              <p:spPr>
                <a:xfrm>
                  <a:off x="8269820" y="321380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19" name="Group 718"/>
                <p:cNvGrpSpPr/>
                <p:nvPr/>
              </p:nvGrpSpPr>
              <p:grpSpPr>
                <a:xfrm>
                  <a:off x="8320653" y="3036502"/>
                  <a:ext cx="66928" cy="362730"/>
                  <a:chOff x="7765693" y="3187391"/>
                  <a:chExt cx="68577" cy="307853"/>
                </a:xfrm>
              </p:grpSpPr>
              <p:cxnSp>
                <p:nvCxnSpPr>
                  <p:cNvPr id="737" name="Straight Connector 736"/>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0" name="Oval 719"/>
                <p:cNvSpPr/>
                <p:nvPr/>
              </p:nvSpPr>
              <p:spPr>
                <a:xfrm>
                  <a:off x="8330787" y="3190074"/>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21" name="Group 720"/>
                <p:cNvGrpSpPr/>
                <p:nvPr/>
              </p:nvGrpSpPr>
              <p:grpSpPr>
                <a:xfrm>
                  <a:off x="8382355" y="2995946"/>
                  <a:ext cx="66928" cy="390968"/>
                  <a:chOff x="7765693" y="3187391"/>
                  <a:chExt cx="68577" cy="307853"/>
                </a:xfrm>
              </p:grpSpPr>
              <p:cxnSp>
                <p:nvCxnSpPr>
                  <p:cNvPr id="734" name="Straight Connector 733"/>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2" name="Oval 721"/>
                <p:cNvSpPr/>
                <p:nvPr/>
              </p:nvSpPr>
              <p:spPr>
                <a:xfrm>
                  <a:off x="8392491" y="3166960"/>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23" name="Group 722"/>
                <p:cNvGrpSpPr/>
                <p:nvPr/>
              </p:nvGrpSpPr>
              <p:grpSpPr>
                <a:xfrm>
                  <a:off x="8443741" y="2969576"/>
                  <a:ext cx="66928" cy="400539"/>
                  <a:chOff x="7765693" y="3187391"/>
                  <a:chExt cx="68577" cy="307853"/>
                </a:xfrm>
              </p:grpSpPr>
              <p:cxnSp>
                <p:nvCxnSpPr>
                  <p:cNvPr id="731" name="Straight Connector 730"/>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4" name="Oval 723"/>
                <p:cNvSpPr/>
                <p:nvPr/>
              </p:nvSpPr>
              <p:spPr>
                <a:xfrm>
                  <a:off x="8451552" y="3148342"/>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nvGrpSpPr>
                <p:cNvPr id="725" name="Group 724"/>
                <p:cNvGrpSpPr/>
                <p:nvPr/>
              </p:nvGrpSpPr>
              <p:grpSpPr>
                <a:xfrm>
                  <a:off x="8489842" y="2947995"/>
                  <a:ext cx="66928" cy="412549"/>
                  <a:chOff x="7765693" y="3187391"/>
                  <a:chExt cx="68577" cy="307853"/>
                </a:xfrm>
              </p:grpSpPr>
              <p:cxnSp>
                <p:nvCxnSpPr>
                  <p:cNvPr id="728" name="Straight Connector 727"/>
                  <p:cNvCxnSpPr/>
                  <p:nvPr/>
                </p:nvCxnSpPr>
                <p:spPr>
                  <a:xfrm>
                    <a:off x="7799982" y="3187391"/>
                    <a:ext cx="0" cy="30785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p:cNvCxnSpPr/>
                  <p:nvPr/>
                </p:nvCxnSpPr>
                <p:spPr>
                  <a:xfrm flipH="1">
                    <a:off x="7765693" y="3187393"/>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p:cNvCxnSpPr/>
                  <p:nvPr/>
                </p:nvCxnSpPr>
                <p:spPr>
                  <a:xfrm flipH="1">
                    <a:off x="7765693" y="3495244"/>
                    <a:ext cx="68577"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6" name="Oval 725"/>
                <p:cNvSpPr/>
                <p:nvPr/>
              </p:nvSpPr>
              <p:spPr>
                <a:xfrm>
                  <a:off x="8495328" y="3130637"/>
                  <a:ext cx="54115"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727" name="Freeform 726"/>
                <p:cNvSpPr/>
                <p:nvPr/>
              </p:nvSpPr>
              <p:spPr>
                <a:xfrm>
                  <a:off x="3664254" y="3149877"/>
                  <a:ext cx="4857140" cy="1372203"/>
                </a:xfrm>
                <a:custGeom>
                  <a:avLst/>
                  <a:gdLst>
                    <a:gd name="connsiteX0" fmla="*/ 0 w 4976812"/>
                    <a:gd name="connsiteY0" fmla="*/ 1685925 h 1685925"/>
                    <a:gd name="connsiteX1" fmla="*/ 57150 w 4976812"/>
                    <a:gd name="connsiteY1" fmla="*/ 1681162 h 1685925"/>
                    <a:gd name="connsiteX2" fmla="*/ 138112 w 4976812"/>
                    <a:gd name="connsiteY2" fmla="*/ 1647825 h 1685925"/>
                    <a:gd name="connsiteX3" fmla="*/ 200025 w 4976812"/>
                    <a:gd name="connsiteY3" fmla="*/ 1628775 h 1685925"/>
                    <a:gd name="connsiteX4" fmla="*/ 261937 w 4976812"/>
                    <a:gd name="connsiteY4" fmla="*/ 1604962 h 1685925"/>
                    <a:gd name="connsiteX5" fmla="*/ 328612 w 4976812"/>
                    <a:gd name="connsiteY5" fmla="*/ 1581150 h 1685925"/>
                    <a:gd name="connsiteX6" fmla="*/ 390525 w 4976812"/>
                    <a:gd name="connsiteY6" fmla="*/ 1557337 h 1685925"/>
                    <a:gd name="connsiteX7" fmla="*/ 461962 w 4976812"/>
                    <a:gd name="connsiteY7" fmla="*/ 1543050 h 1685925"/>
                    <a:gd name="connsiteX8" fmla="*/ 519112 w 4976812"/>
                    <a:gd name="connsiteY8" fmla="*/ 1519237 h 1685925"/>
                    <a:gd name="connsiteX9" fmla="*/ 581025 w 4976812"/>
                    <a:gd name="connsiteY9" fmla="*/ 1500187 h 1685925"/>
                    <a:gd name="connsiteX10" fmla="*/ 642937 w 4976812"/>
                    <a:gd name="connsiteY10" fmla="*/ 1466850 h 1685925"/>
                    <a:gd name="connsiteX11" fmla="*/ 709612 w 4976812"/>
                    <a:gd name="connsiteY11" fmla="*/ 1457325 h 1685925"/>
                    <a:gd name="connsiteX12" fmla="*/ 771525 w 4976812"/>
                    <a:gd name="connsiteY12" fmla="*/ 1428750 h 1685925"/>
                    <a:gd name="connsiteX13" fmla="*/ 833437 w 4976812"/>
                    <a:gd name="connsiteY13" fmla="*/ 1409700 h 1685925"/>
                    <a:gd name="connsiteX14" fmla="*/ 900112 w 4976812"/>
                    <a:gd name="connsiteY14" fmla="*/ 1400175 h 1685925"/>
                    <a:gd name="connsiteX15" fmla="*/ 966787 w 4976812"/>
                    <a:gd name="connsiteY15" fmla="*/ 1376362 h 1685925"/>
                    <a:gd name="connsiteX16" fmla="*/ 1038225 w 4976812"/>
                    <a:gd name="connsiteY16" fmla="*/ 1371600 h 1685925"/>
                    <a:gd name="connsiteX17" fmla="*/ 1090612 w 4976812"/>
                    <a:gd name="connsiteY17" fmla="*/ 1343025 h 1685925"/>
                    <a:gd name="connsiteX18" fmla="*/ 1157287 w 4976812"/>
                    <a:gd name="connsiteY18" fmla="*/ 1314450 h 1685925"/>
                    <a:gd name="connsiteX19" fmla="*/ 1219200 w 4976812"/>
                    <a:gd name="connsiteY19" fmla="*/ 1304925 h 1685925"/>
                    <a:gd name="connsiteX20" fmla="*/ 1276350 w 4976812"/>
                    <a:gd name="connsiteY20" fmla="*/ 1281112 h 1685925"/>
                    <a:gd name="connsiteX21" fmla="*/ 1343025 w 4976812"/>
                    <a:gd name="connsiteY21" fmla="*/ 1252537 h 1685925"/>
                    <a:gd name="connsiteX22" fmla="*/ 1404937 w 4976812"/>
                    <a:gd name="connsiteY22" fmla="*/ 1219200 h 1685925"/>
                    <a:gd name="connsiteX23" fmla="*/ 1462087 w 4976812"/>
                    <a:gd name="connsiteY23" fmla="*/ 1190625 h 1685925"/>
                    <a:gd name="connsiteX24" fmla="*/ 1533525 w 4976812"/>
                    <a:gd name="connsiteY24" fmla="*/ 1162050 h 1685925"/>
                    <a:gd name="connsiteX25" fmla="*/ 1585912 w 4976812"/>
                    <a:gd name="connsiteY25" fmla="*/ 1128712 h 1685925"/>
                    <a:gd name="connsiteX26" fmla="*/ 1647825 w 4976812"/>
                    <a:gd name="connsiteY26" fmla="*/ 1104900 h 1685925"/>
                    <a:gd name="connsiteX27" fmla="*/ 1695450 w 4976812"/>
                    <a:gd name="connsiteY27" fmla="*/ 1090612 h 1685925"/>
                    <a:gd name="connsiteX28" fmla="*/ 1762125 w 4976812"/>
                    <a:gd name="connsiteY28" fmla="*/ 1062037 h 1685925"/>
                    <a:gd name="connsiteX29" fmla="*/ 1824037 w 4976812"/>
                    <a:gd name="connsiteY29" fmla="*/ 1033462 h 1685925"/>
                    <a:gd name="connsiteX30" fmla="*/ 1890712 w 4976812"/>
                    <a:gd name="connsiteY30" fmla="*/ 990600 h 1685925"/>
                    <a:gd name="connsiteX31" fmla="*/ 1947862 w 4976812"/>
                    <a:gd name="connsiteY31" fmla="*/ 966787 h 1685925"/>
                    <a:gd name="connsiteX32" fmla="*/ 2005012 w 4976812"/>
                    <a:gd name="connsiteY32" fmla="*/ 942975 h 1685925"/>
                    <a:gd name="connsiteX33" fmla="*/ 2071687 w 4976812"/>
                    <a:gd name="connsiteY33" fmla="*/ 909637 h 1685925"/>
                    <a:gd name="connsiteX34" fmla="*/ 2133600 w 4976812"/>
                    <a:gd name="connsiteY34" fmla="*/ 890587 h 1685925"/>
                    <a:gd name="connsiteX35" fmla="*/ 2195512 w 4976812"/>
                    <a:gd name="connsiteY35" fmla="*/ 871537 h 1685925"/>
                    <a:gd name="connsiteX36" fmla="*/ 2257425 w 4976812"/>
                    <a:gd name="connsiteY36" fmla="*/ 847725 h 1685925"/>
                    <a:gd name="connsiteX37" fmla="*/ 2319337 w 4976812"/>
                    <a:gd name="connsiteY37" fmla="*/ 833437 h 1685925"/>
                    <a:gd name="connsiteX38" fmla="*/ 2381250 w 4976812"/>
                    <a:gd name="connsiteY38" fmla="*/ 823912 h 1685925"/>
                    <a:gd name="connsiteX39" fmla="*/ 2447925 w 4976812"/>
                    <a:gd name="connsiteY39" fmla="*/ 809625 h 1685925"/>
                    <a:gd name="connsiteX40" fmla="*/ 2509837 w 4976812"/>
                    <a:gd name="connsiteY40" fmla="*/ 795337 h 1685925"/>
                    <a:gd name="connsiteX41" fmla="*/ 2566987 w 4976812"/>
                    <a:gd name="connsiteY41" fmla="*/ 781050 h 1685925"/>
                    <a:gd name="connsiteX42" fmla="*/ 2643187 w 4976812"/>
                    <a:gd name="connsiteY42" fmla="*/ 747712 h 1685925"/>
                    <a:gd name="connsiteX43" fmla="*/ 2705100 w 4976812"/>
                    <a:gd name="connsiteY43" fmla="*/ 733425 h 1685925"/>
                    <a:gd name="connsiteX44" fmla="*/ 2771775 w 4976812"/>
                    <a:gd name="connsiteY44" fmla="*/ 714375 h 1685925"/>
                    <a:gd name="connsiteX45" fmla="*/ 2833687 w 4976812"/>
                    <a:gd name="connsiteY45" fmla="*/ 700087 h 1685925"/>
                    <a:gd name="connsiteX46" fmla="*/ 2895600 w 4976812"/>
                    <a:gd name="connsiteY46" fmla="*/ 681037 h 1685925"/>
                    <a:gd name="connsiteX47" fmla="*/ 2957512 w 4976812"/>
                    <a:gd name="connsiteY47" fmla="*/ 666750 h 1685925"/>
                    <a:gd name="connsiteX48" fmla="*/ 3024187 w 4976812"/>
                    <a:gd name="connsiteY48" fmla="*/ 657225 h 1685925"/>
                    <a:gd name="connsiteX49" fmla="*/ 3086100 w 4976812"/>
                    <a:gd name="connsiteY49" fmla="*/ 638175 h 1685925"/>
                    <a:gd name="connsiteX50" fmla="*/ 3143250 w 4976812"/>
                    <a:gd name="connsiteY50" fmla="*/ 623887 h 1685925"/>
                    <a:gd name="connsiteX51" fmla="*/ 3209925 w 4976812"/>
                    <a:gd name="connsiteY51" fmla="*/ 590550 h 1685925"/>
                    <a:gd name="connsiteX52" fmla="*/ 3276600 w 4976812"/>
                    <a:gd name="connsiteY52" fmla="*/ 585787 h 1685925"/>
                    <a:gd name="connsiteX53" fmla="*/ 3348037 w 4976812"/>
                    <a:gd name="connsiteY53" fmla="*/ 566737 h 1685925"/>
                    <a:gd name="connsiteX54" fmla="*/ 3405187 w 4976812"/>
                    <a:gd name="connsiteY54" fmla="*/ 552450 h 1685925"/>
                    <a:gd name="connsiteX55" fmla="*/ 3467100 w 4976812"/>
                    <a:gd name="connsiteY55" fmla="*/ 523875 h 1685925"/>
                    <a:gd name="connsiteX56" fmla="*/ 3529012 w 4976812"/>
                    <a:gd name="connsiteY56" fmla="*/ 509587 h 1685925"/>
                    <a:gd name="connsiteX57" fmla="*/ 3600450 w 4976812"/>
                    <a:gd name="connsiteY57" fmla="*/ 490537 h 1685925"/>
                    <a:gd name="connsiteX58" fmla="*/ 3662362 w 4976812"/>
                    <a:gd name="connsiteY58" fmla="*/ 476250 h 1685925"/>
                    <a:gd name="connsiteX59" fmla="*/ 3724275 w 4976812"/>
                    <a:gd name="connsiteY59" fmla="*/ 461962 h 1685925"/>
                    <a:gd name="connsiteX60" fmla="*/ 3790950 w 4976812"/>
                    <a:gd name="connsiteY60" fmla="*/ 442912 h 1685925"/>
                    <a:gd name="connsiteX61" fmla="*/ 3857625 w 4976812"/>
                    <a:gd name="connsiteY61" fmla="*/ 428625 h 1685925"/>
                    <a:gd name="connsiteX62" fmla="*/ 3919537 w 4976812"/>
                    <a:gd name="connsiteY62" fmla="*/ 409575 h 1685925"/>
                    <a:gd name="connsiteX63" fmla="*/ 3981450 w 4976812"/>
                    <a:gd name="connsiteY63" fmla="*/ 400050 h 1685925"/>
                    <a:gd name="connsiteX64" fmla="*/ 4048125 w 4976812"/>
                    <a:gd name="connsiteY64" fmla="*/ 371475 h 1685925"/>
                    <a:gd name="connsiteX65" fmla="*/ 4110037 w 4976812"/>
                    <a:gd name="connsiteY65" fmla="*/ 347662 h 1685925"/>
                    <a:gd name="connsiteX66" fmla="*/ 4167187 w 4976812"/>
                    <a:gd name="connsiteY66" fmla="*/ 328612 h 1685925"/>
                    <a:gd name="connsiteX67" fmla="*/ 4233862 w 4976812"/>
                    <a:gd name="connsiteY67" fmla="*/ 314325 h 1685925"/>
                    <a:gd name="connsiteX68" fmla="*/ 4291012 w 4976812"/>
                    <a:gd name="connsiteY68" fmla="*/ 285750 h 1685925"/>
                    <a:gd name="connsiteX69" fmla="*/ 4352925 w 4976812"/>
                    <a:gd name="connsiteY69" fmla="*/ 266700 h 1685925"/>
                    <a:gd name="connsiteX70" fmla="*/ 4424362 w 4976812"/>
                    <a:gd name="connsiteY70" fmla="*/ 242887 h 1685925"/>
                    <a:gd name="connsiteX71" fmla="*/ 4481512 w 4976812"/>
                    <a:gd name="connsiteY71" fmla="*/ 209550 h 1685925"/>
                    <a:gd name="connsiteX72" fmla="*/ 4552950 w 4976812"/>
                    <a:gd name="connsiteY72" fmla="*/ 185737 h 1685925"/>
                    <a:gd name="connsiteX73" fmla="*/ 4610100 w 4976812"/>
                    <a:gd name="connsiteY73" fmla="*/ 161925 h 1685925"/>
                    <a:gd name="connsiteX74" fmla="*/ 4686300 w 4976812"/>
                    <a:gd name="connsiteY74" fmla="*/ 133350 h 1685925"/>
                    <a:gd name="connsiteX75" fmla="*/ 4743450 w 4976812"/>
                    <a:gd name="connsiteY75" fmla="*/ 104775 h 1685925"/>
                    <a:gd name="connsiteX76" fmla="*/ 4805362 w 4976812"/>
                    <a:gd name="connsiteY76" fmla="*/ 80962 h 1685925"/>
                    <a:gd name="connsiteX77" fmla="*/ 4867275 w 4976812"/>
                    <a:gd name="connsiteY77" fmla="*/ 52387 h 1685925"/>
                    <a:gd name="connsiteX78" fmla="*/ 4933950 w 4976812"/>
                    <a:gd name="connsiteY78" fmla="*/ 23812 h 1685925"/>
                    <a:gd name="connsiteX79" fmla="*/ 4976812 w 4976812"/>
                    <a:gd name="connsiteY79" fmla="*/ 0 h 16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976812" h="1685925">
                      <a:moveTo>
                        <a:pt x="0" y="1685925"/>
                      </a:moveTo>
                      <a:lnTo>
                        <a:pt x="57150" y="1681162"/>
                      </a:lnTo>
                      <a:lnTo>
                        <a:pt x="138112" y="1647825"/>
                      </a:lnTo>
                      <a:lnTo>
                        <a:pt x="200025" y="1628775"/>
                      </a:lnTo>
                      <a:lnTo>
                        <a:pt x="261937" y="1604962"/>
                      </a:lnTo>
                      <a:lnTo>
                        <a:pt x="328612" y="1581150"/>
                      </a:lnTo>
                      <a:lnTo>
                        <a:pt x="390525" y="1557337"/>
                      </a:lnTo>
                      <a:lnTo>
                        <a:pt x="461962" y="1543050"/>
                      </a:lnTo>
                      <a:lnTo>
                        <a:pt x="519112" y="1519237"/>
                      </a:lnTo>
                      <a:lnTo>
                        <a:pt x="581025" y="1500187"/>
                      </a:lnTo>
                      <a:lnTo>
                        <a:pt x="642937" y="1466850"/>
                      </a:lnTo>
                      <a:lnTo>
                        <a:pt x="709612" y="1457325"/>
                      </a:lnTo>
                      <a:lnTo>
                        <a:pt x="771525" y="1428750"/>
                      </a:lnTo>
                      <a:lnTo>
                        <a:pt x="833437" y="1409700"/>
                      </a:lnTo>
                      <a:lnTo>
                        <a:pt x="900112" y="1400175"/>
                      </a:lnTo>
                      <a:lnTo>
                        <a:pt x="966787" y="1376362"/>
                      </a:lnTo>
                      <a:lnTo>
                        <a:pt x="1038225" y="1371600"/>
                      </a:lnTo>
                      <a:lnTo>
                        <a:pt x="1090612" y="1343025"/>
                      </a:lnTo>
                      <a:lnTo>
                        <a:pt x="1157287" y="1314450"/>
                      </a:lnTo>
                      <a:lnTo>
                        <a:pt x="1219200" y="1304925"/>
                      </a:lnTo>
                      <a:lnTo>
                        <a:pt x="1276350" y="1281112"/>
                      </a:lnTo>
                      <a:lnTo>
                        <a:pt x="1343025" y="1252537"/>
                      </a:lnTo>
                      <a:lnTo>
                        <a:pt x="1404937" y="1219200"/>
                      </a:lnTo>
                      <a:lnTo>
                        <a:pt x="1462087" y="1190625"/>
                      </a:lnTo>
                      <a:lnTo>
                        <a:pt x="1533525" y="1162050"/>
                      </a:lnTo>
                      <a:lnTo>
                        <a:pt x="1585912" y="1128712"/>
                      </a:lnTo>
                      <a:lnTo>
                        <a:pt x="1647825" y="1104900"/>
                      </a:lnTo>
                      <a:lnTo>
                        <a:pt x="1695450" y="1090612"/>
                      </a:lnTo>
                      <a:lnTo>
                        <a:pt x="1762125" y="1062037"/>
                      </a:lnTo>
                      <a:lnTo>
                        <a:pt x="1824037" y="1033462"/>
                      </a:lnTo>
                      <a:lnTo>
                        <a:pt x="1890712" y="990600"/>
                      </a:lnTo>
                      <a:lnTo>
                        <a:pt x="1947862" y="966787"/>
                      </a:lnTo>
                      <a:lnTo>
                        <a:pt x="2005012" y="942975"/>
                      </a:lnTo>
                      <a:lnTo>
                        <a:pt x="2071687" y="909637"/>
                      </a:lnTo>
                      <a:lnTo>
                        <a:pt x="2133600" y="890587"/>
                      </a:lnTo>
                      <a:lnTo>
                        <a:pt x="2195512" y="871537"/>
                      </a:lnTo>
                      <a:lnTo>
                        <a:pt x="2257425" y="847725"/>
                      </a:lnTo>
                      <a:lnTo>
                        <a:pt x="2319337" y="833437"/>
                      </a:lnTo>
                      <a:lnTo>
                        <a:pt x="2381250" y="823912"/>
                      </a:lnTo>
                      <a:lnTo>
                        <a:pt x="2447925" y="809625"/>
                      </a:lnTo>
                      <a:lnTo>
                        <a:pt x="2509837" y="795337"/>
                      </a:lnTo>
                      <a:lnTo>
                        <a:pt x="2566987" y="781050"/>
                      </a:lnTo>
                      <a:lnTo>
                        <a:pt x="2643187" y="747712"/>
                      </a:lnTo>
                      <a:lnTo>
                        <a:pt x="2705100" y="733425"/>
                      </a:lnTo>
                      <a:lnTo>
                        <a:pt x="2771775" y="714375"/>
                      </a:lnTo>
                      <a:lnTo>
                        <a:pt x="2833687" y="700087"/>
                      </a:lnTo>
                      <a:lnTo>
                        <a:pt x="2895600" y="681037"/>
                      </a:lnTo>
                      <a:lnTo>
                        <a:pt x="2957512" y="666750"/>
                      </a:lnTo>
                      <a:lnTo>
                        <a:pt x="3024187" y="657225"/>
                      </a:lnTo>
                      <a:lnTo>
                        <a:pt x="3086100" y="638175"/>
                      </a:lnTo>
                      <a:lnTo>
                        <a:pt x="3143250" y="623887"/>
                      </a:lnTo>
                      <a:lnTo>
                        <a:pt x="3209925" y="590550"/>
                      </a:lnTo>
                      <a:lnTo>
                        <a:pt x="3276600" y="585787"/>
                      </a:lnTo>
                      <a:lnTo>
                        <a:pt x="3348037" y="566737"/>
                      </a:lnTo>
                      <a:lnTo>
                        <a:pt x="3405187" y="552450"/>
                      </a:lnTo>
                      <a:lnTo>
                        <a:pt x="3467100" y="523875"/>
                      </a:lnTo>
                      <a:lnTo>
                        <a:pt x="3529012" y="509587"/>
                      </a:lnTo>
                      <a:lnTo>
                        <a:pt x="3600450" y="490537"/>
                      </a:lnTo>
                      <a:lnTo>
                        <a:pt x="3662362" y="476250"/>
                      </a:lnTo>
                      <a:lnTo>
                        <a:pt x="3724275" y="461962"/>
                      </a:lnTo>
                      <a:lnTo>
                        <a:pt x="3790950" y="442912"/>
                      </a:lnTo>
                      <a:lnTo>
                        <a:pt x="3857625" y="428625"/>
                      </a:lnTo>
                      <a:lnTo>
                        <a:pt x="3919537" y="409575"/>
                      </a:lnTo>
                      <a:lnTo>
                        <a:pt x="3981450" y="400050"/>
                      </a:lnTo>
                      <a:lnTo>
                        <a:pt x="4048125" y="371475"/>
                      </a:lnTo>
                      <a:lnTo>
                        <a:pt x="4110037" y="347662"/>
                      </a:lnTo>
                      <a:lnTo>
                        <a:pt x="4167187" y="328612"/>
                      </a:lnTo>
                      <a:lnTo>
                        <a:pt x="4233862" y="314325"/>
                      </a:lnTo>
                      <a:lnTo>
                        <a:pt x="4291012" y="285750"/>
                      </a:lnTo>
                      <a:lnTo>
                        <a:pt x="4352925" y="266700"/>
                      </a:lnTo>
                      <a:lnTo>
                        <a:pt x="4424362" y="242887"/>
                      </a:lnTo>
                      <a:lnTo>
                        <a:pt x="4481512" y="209550"/>
                      </a:lnTo>
                      <a:lnTo>
                        <a:pt x="4552950" y="185737"/>
                      </a:lnTo>
                      <a:lnTo>
                        <a:pt x="4610100" y="161925"/>
                      </a:lnTo>
                      <a:lnTo>
                        <a:pt x="4686300" y="133350"/>
                      </a:lnTo>
                      <a:lnTo>
                        <a:pt x="4743450" y="104775"/>
                      </a:lnTo>
                      <a:lnTo>
                        <a:pt x="4805362" y="80962"/>
                      </a:lnTo>
                      <a:lnTo>
                        <a:pt x="4867275" y="52387"/>
                      </a:lnTo>
                      <a:lnTo>
                        <a:pt x="4933950" y="23812"/>
                      </a:lnTo>
                      <a:lnTo>
                        <a:pt x="4976812" y="0"/>
                      </a:ln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dirty="0"/>
                </a:p>
              </p:txBody>
            </p:sp>
          </p:grpSp>
        </p:grpSp>
        <p:grpSp>
          <p:nvGrpSpPr>
            <p:cNvPr id="475" name="Group 474"/>
            <p:cNvGrpSpPr/>
            <p:nvPr/>
          </p:nvGrpSpPr>
          <p:grpSpPr>
            <a:xfrm>
              <a:off x="6641983" y="2180073"/>
              <a:ext cx="1755368" cy="435266"/>
              <a:chOff x="10035514" y="-3458375"/>
              <a:chExt cx="1755368" cy="435266"/>
            </a:xfrm>
          </p:grpSpPr>
          <p:sp>
            <p:nvSpPr>
              <p:cNvPr id="476" name="Rectangle 475"/>
              <p:cNvSpPr/>
              <p:nvPr/>
            </p:nvSpPr>
            <p:spPr>
              <a:xfrm>
                <a:off x="10040579" y="-3420042"/>
                <a:ext cx="275749" cy="108000"/>
              </a:xfrm>
              <a:prstGeom prst="rect">
                <a:avLst/>
              </a:prstGeom>
              <a:solidFill>
                <a:schemeClr val="accent3">
                  <a:lumMod val="40000"/>
                  <a:lumOff val="60000"/>
                </a:schemeClr>
              </a:solid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sp>
            <p:nvSpPr>
              <p:cNvPr id="477" name="TextBox 476"/>
              <p:cNvSpPr txBox="1"/>
              <p:nvPr/>
            </p:nvSpPr>
            <p:spPr>
              <a:xfrm>
                <a:off x="10383445" y="-3207775"/>
                <a:ext cx="1194238"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Diabetes, 95% CI</a:t>
                </a:r>
              </a:p>
            </p:txBody>
          </p:sp>
          <p:sp>
            <p:nvSpPr>
              <p:cNvPr id="478" name="Oval 477"/>
              <p:cNvSpPr/>
              <p:nvPr/>
            </p:nvSpPr>
            <p:spPr>
              <a:xfrm>
                <a:off x="10124453" y="-3169442"/>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FFFFFF"/>
                  </a:solidFill>
                  <a:effectLst/>
                  <a:uLnTx/>
                  <a:uFillTx/>
                  <a:latin typeface="Arial" panose="020B0604020202020204"/>
                  <a:ea typeface="+mn-ea"/>
                  <a:cs typeface="+mn-cs"/>
                </a:endParaRPr>
              </a:p>
            </p:txBody>
          </p:sp>
          <p:cxnSp>
            <p:nvCxnSpPr>
              <p:cNvPr id="479" name="Straight Connector 478"/>
              <p:cNvCxnSpPr/>
              <p:nvPr/>
            </p:nvCxnSpPr>
            <p:spPr>
              <a:xfrm>
                <a:off x="10035514" y="-3115442"/>
                <a:ext cx="28587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80" name="TextBox 479"/>
              <p:cNvSpPr txBox="1"/>
              <p:nvPr/>
            </p:nvSpPr>
            <p:spPr>
              <a:xfrm>
                <a:off x="10383445" y="-3458375"/>
                <a:ext cx="1407437" cy="1846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a:ln>
                      <a:noFill/>
                    </a:ln>
                    <a:solidFill>
                      <a:srgbClr val="000000"/>
                    </a:solidFill>
                    <a:effectLst/>
                    <a:uLnTx/>
                    <a:uFillTx/>
                    <a:latin typeface="Arial" panose="020B0604020202020204"/>
                    <a:ea typeface="+mn-ea"/>
                    <a:cs typeface="+mn-cs"/>
                  </a:rPr>
                  <a:t>No diabetes, 95% CI</a:t>
                </a:r>
              </a:p>
            </p:txBody>
          </p:sp>
          <p:cxnSp>
            <p:nvCxnSpPr>
              <p:cNvPr id="481" name="Straight Connector 480"/>
              <p:cNvCxnSpPr/>
              <p:nvPr/>
            </p:nvCxnSpPr>
            <p:spPr>
              <a:xfrm>
                <a:off x="10035514" y="-3366042"/>
                <a:ext cx="285878" cy="0"/>
              </a:xfrm>
              <a:prstGeom prst="line">
                <a:avLst/>
              </a:prstGeom>
              <a:solidFill>
                <a:schemeClr val="accent3"/>
              </a:solidFill>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82" name="Oval 481"/>
              <p:cNvSpPr/>
              <p:nvPr/>
            </p:nvSpPr>
            <p:spPr>
              <a:xfrm>
                <a:off x="10124453" y="-3420042"/>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FFFFFF"/>
                  </a:solidFill>
                  <a:effectLst/>
                  <a:uLnTx/>
                  <a:uFillTx/>
                  <a:latin typeface="Arial" panose="020B0604020202020204"/>
                  <a:ea typeface="+mn-ea"/>
                  <a:cs typeface="+mn-cs"/>
                </a:endParaRPr>
              </a:p>
            </p:txBody>
          </p:sp>
        </p:grpSp>
      </p:grpSp>
      <p:sp>
        <p:nvSpPr>
          <p:cNvPr id="1001" name="TextBox 1000"/>
          <p:cNvSpPr txBox="1"/>
          <p:nvPr/>
        </p:nvSpPr>
        <p:spPr>
          <a:xfrm>
            <a:off x="806243" y="1194175"/>
            <a:ext cx="5039841" cy="553998"/>
          </a:xfrm>
          <a:prstGeom prst="rect">
            <a:avLst/>
          </a:prstGeom>
          <a:noFill/>
        </p:spPr>
        <p:txBody>
          <a:bodyPr wrap="none" lIns="0" tIns="0" rIns="0" bIns="0" rtlCol="0" anchor="t">
            <a:spAutoFit/>
          </a:bodyPr>
          <a:lstStyle/>
          <a:p>
            <a:pPr algn="ctr"/>
            <a:r>
              <a:rPr lang="en-US" b="1" dirty="0"/>
              <a:t>Risk of all-cause mortality according to UACR</a:t>
            </a:r>
            <a:br>
              <a:rPr lang="en-US" b="1" dirty="0"/>
            </a:br>
            <a:r>
              <a:rPr lang="en-US" b="1" dirty="0"/>
              <a:t>in individuals with and without </a:t>
            </a:r>
            <a:r>
              <a:rPr lang="en-US" b="1" dirty="0" err="1"/>
              <a:t>diabetes</a:t>
            </a:r>
            <a:r>
              <a:rPr lang="en-US" b="1" baseline="30000" dirty="0" err="1"/>
              <a:t>a</a:t>
            </a:r>
            <a:r>
              <a:rPr lang="en-US" b="1" baseline="30000" dirty="0"/>
              <a:t>–c</a:t>
            </a:r>
            <a:endParaRPr lang="en-US" b="1" dirty="0"/>
          </a:p>
        </p:txBody>
      </p:sp>
      <p:sp>
        <p:nvSpPr>
          <p:cNvPr id="1002" name="TextBox 1001"/>
          <p:cNvSpPr txBox="1"/>
          <p:nvPr/>
        </p:nvSpPr>
        <p:spPr>
          <a:xfrm>
            <a:off x="7069009" y="1194175"/>
            <a:ext cx="4586191" cy="553998"/>
          </a:xfrm>
          <a:prstGeom prst="rect">
            <a:avLst/>
          </a:prstGeom>
          <a:noFill/>
        </p:spPr>
        <p:txBody>
          <a:bodyPr wrap="none" lIns="0" tIns="0" rIns="0" bIns="0" rtlCol="0" anchor="t">
            <a:spAutoFit/>
          </a:bodyPr>
          <a:lstStyle/>
          <a:p>
            <a:pPr algn="ctr"/>
            <a:r>
              <a:rPr lang="en-US" b="1" dirty="0"/>
              <a:t>Risk for ESKD in populations with CKD,</a:t>
            </a:r>
            <a:br>
              <a:rPr lang="en-US" b="1" dirty="0"/>
            </a:br>
            <a:r>
              <a:rPr lang="en-US" b="1" dirty="0"/>
              <a:t>stratified by UACR and diabetes </a:t>
            </a:r>
            <a:r>
              <a:rPr lang="en-US" b="1" dirty="0" err="1"/>
              <a:t>status</a:t>
            </a:r>
            <a:r>
              <a:rPr lang="en-US" b="1" baseline="30000" dirty="0" err="1"/>
              <a:t>b</a:t>
            </a:r>
            <a:r>
              <a:rPr lang="en-US" b="1" baseline="30000" dirty="0"/>
              <a:t>–e</a:t>
            </a:r>
            <a:r>
              <a:rPr lang="en-US" b="1" dirty="0"/>
              <a:t> </a:t>
            </a:r>
          </a:p>
        </p:txBody>
      </p:sp>
    </p:spTree>
    <p:extLst>
      <p:ext uri="{BB962C8B-B14F-4D97-AF65-F5344CB8AC3E}">
        <p14:creationId xmlns:p14="http://schemas.microsoft.com/office/powerpoint/2010/main" val="1055361043"/>
      </p:ext>
    </p:extLst>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Proteinuria plays a crucial pathogenic role in the loss of kidney function </a:t>
            </a:r>
            <a:br>
              <a:rPr lang="en-US" dirty="0"/>
            </a:br>
            <a:r>
              <a:rPr lang="en-US" dirty="0"/>
              <a:t>and also serves as a marker of kidney damage </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78</a:t>
            </a:fld>
            <a:endParaRPr lang="en-US" dirty="0"/>
          </a:p>
        </p:txBody>
      </p:sp>
      <p:sp>
        <p:nvSpPr>
          <p:cNvPr id="4" name="Text Placeholder 3"/>
          <p:cNvSpPr>
            <a:spLocks noGrp="1"/>
          </p:cNvSpPr>
          <p:nvPr>
            <p:ph type="body" sz="quarter" idx="13"/>
          </p:nvPr>
        </p:nvSpPr>
        <p:spPr/>
        <p:txBody>
          <a:bodyPr/>
          <a:lstStyle/>
          <a:p>
            <a:r>
              <a:rPr lang="en-US" dirty="0"/>
              <a:t>GFR = glomerular filtration rate.</a:t>
            </a:r>
          </a:p>
          <a:p>
            <a:r>
              <a:rPr lang="en-US" dirty="0" err="1"/>
              <a:t>Cravedi</a:t>
            </a:r>
            <a:r>
              <a:rPr lang="en-US" dirty="0"/>
              <a:t> P et al. </a:t>
            </a:r>
            <a:r>
              <a:rPr lang="en-US" i="1" dirty="0"/>
              <a:t>Br J </a:t>
            </a:r>
            <a:r>
              <a:rPr lang="en-US" i="1" dirty="0" err="1"/>
              <a:t>Clin</a:t>
            </a:r>
            <a:r>
              <a:rPr lang="en-US" i="1" dirty="0"/>
              <a:t> </a:t>
            </a:r>
            <a:r>
              <a:rPr lang="en-US" i="1" dirty="0" err="1"/>
              <a:t>Pharmacol</a:t>
            </a:r>
            <a:r>
              <a:rPr lang="en-US" i="1" dirty="0"/>
              <a:t>. </a:t>
            </a:r>
            <a:r>
              <a:rPr lang="en-US" dirty="0"/>
              <a:t>2013;76:516–523</a:t>
            </a:r>
          </a:p>
        </p:txBody>
      </p:sp>
      <p:sp>
        <p:nvSpPr>
          <p:cNvPr id="5" name="Rectangle 4">
            <a:extLst>
              <a:ext uri="{FF2B5EF4-FFF2-40B4-BE49-F238E27FC236}">
                <a16:creationId xmlns="" xmlns:a16="http://schemas.microsoft.com/office/drawing/2014/main" id="{BE441A23-D5FC-2B4D-A3FA-1F379400E155}"/>
              </a:ext>
            </a:extLst>
          </p:cNvPr>
          <p:cNvSpPr/>
          <p:nvPr/>
        </p:nvSpPr>
        <p:spPr bwMode="auto">
          <a:xfrm>
            <a:off x="938411" y="4002974"/>
            <a:ext cx="1161121" cy="100445"/>
          </a:xfrm>
          <a:prstGeom prst="rect">
            <a:avLst/>
          </a:prstGeom>
          <a:pattFill prst="wdUpDiag">
            <a:fgClr>
              <a:srgbClr val="7F134C"/>
            </a:fgClr>
            <a:bgClr>
              <a:srgbClr val="7F134C">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6" name="Rectangle 5">
            <a:extLst>
              <a:ext uri="{FF2B5EF4-FFF2-40B4-BE49-F238E27FC236}">
                <a16:creationId xmlns="" xmlns:a16="http://schemas.microsoft.com/office/drawing/2014/main" id="{3AB4FBF6-CC89-C046-9E6B-5902E2BE057C}"/>
              </a:ext>
            </a:extLst>
          </p:cNvPr>
          <p:cNvSpPr/>
          <p:nvPr/>
        </p:nvSpPr>
        <p:spPr bwMode="auto">
          <a:xfrm>
            <a:off x="2207418" y="4002974"/>
            <a:ext cx="1161121" cy="100445"/>
          </a:xfrm>
          <a:prstGeom prst="rect">
            <a:avLst/>
          </a:prstGeom>
          <a:pattFill prst="wdUpDiag">
            <a:fgClr>
              <a:srgbClr val="0D3759"/>
            </a:fgClr>
            <a:bgClr>
              <a:srgbClr val="0D3759">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7" name="Rectangle 6">
            <a:extLst>
              <a:ext uri="{FF2B5EF4-FFF2-40B4-BE49-F238E27FC236}">
                <a16:creationId xmlns="" xmlns:a16="http://schemas.microsoft.com/office/drawing/2014/main" id="{4442E6D9-FD3C-3E4E-ABF2-ED78461EF36E}"/>
              </a:ext>
            </a:extLst>
          </p:cNvPr>
          <p:cNvSpPr/>
          <p:nvPr/>
        </p:nvSpPr>
        <p:spPr bwMode="auto">
          <a:xfrm>
            <a:off x="3476418" y="4002974"/>
            <a:ext cx="1161121" cy="100445"/>
          </a:xfrm>
          <a:prstGeom prst="rect">
            <a:avLst/>
          </a:prstGeom>
          <a:pattFill prst="wdUpDiag">
            <a:fgClr>
              <a:srgbClr val="65D2DF"/>
            </a:fgClr>
            <a:bgClr>
              <a:srgbClr val="65D2DF">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8" name="Rectangle 7">
            <a:extLst>
              <a:ext uri="{FF2B5EF4-FFF2-40B4-BE49-F238E27FC236}">
                <a16:creationId xmlns="" xmlns:a16="http://schemas.microsoft.com/office/drawing/2014/main" id="{7F206D10-137A-C145-AA4E-D513FFDA6087}"/>
              </a:ext>
            </a:extLst>
          </p:cNvPr>
          <p:cNvSpPr/>
          <p:nvPr/>
        </p:nvSpPr>
        <p:spPr bwMode="auto">
          <a:xfrm>
            <a:off x="4745418" y="4002974"/>
            <a:ext cx="1161121" cy="100445"/>
          </a:xfrm>
          <a:prstGeom prst="rect">
            <a:avLst/>
          </a:prstGeom>
          <a:pattFill prst="wdUpDiag">
            <a:fgClr>
              <a:srgbClr val="3C1053"/>
            </a:fgClr>
            <a:bgClr>
              <a:srgbClr val="3C1053">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9" name="Oval 8">
            <a:extLst>
              <a:ext uri="{FF2B5EF4-FFF2-40B4-BE49-F238E27FC236}">
                <a16:creationId xmlns="" xmlns:a16="http://schemas.microsoft.com/office/drawing/2014/main" id="{886F46C5-0639-F246-A363-745EFB577EA0}"/>
              </a:ext>
            </a:extLst>
          </p:cNvPr>
          <p:cNvSpPr/>
          <p:nvPr/>
        </p:nvSpPr>
        <p:spPr bwMode="auto">
          <a:xfrm>
            <a:off x="729367" y="3904891"/>
            <a:ext cx="310092" cy="311725"/>
          </a:xfrm>
          <a:prstGeom prst="ellipse">
            <a:avLst/>
          </a:prstGeom>
          <a:solidFill>
            <a:srgbClr val="7F134C">
              <a:lumMod val="20000"/>
              <a:lumOff val="80000"/>
            </a:srgbClr>
          </a:solidFill>
          <a:ln w="50800" cap="flat" cmpd="sng" algn="ctr">
            <a:solidFill>
              <a:srgbClr val="7F134C"/>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0" name="Oval 9">
            <a:extLst>
              <a:ext uri="{FF2B5EF4-FFF2-40B4-BE49-F238E27FC236}">
                <a16:creationId xmlns="" xmlns:a16="http://schemas.microsoft.com/office/drawing/2014/main" id="{5C44CA73-D4EF-3242-AF8B-BE125DC55BBA}"/>
              </a:ext>
            </a:extLst>
          </p:cNvPr>
          <p:cNvSpPr/>
          <p:nvPr/>
        </p:nvSpPr>
        <p:spPr bwMode="auto">
          <a:xfrm>
            <a:off x="1998451" y="3904891"/>
            <a:ext cx="310092" cy="311725"/>
          </a:xfrm>
          <a:prstGeom prst="ellipse">
            <a:avLst/>
          </a:prstGeom>
          <a:solidFill>
            <a:srgbClr val="0D3759">
              <a:lumMod val="20000"/>
              <a:lumOff val="80000"/>
            </a:srgbClr>
          </a:solidFill>
          <a:ln w="50800" cap="flat" cmpd="sng" algn="ctr">
            <a:solidFill>
              <a:srgbClr val="0D3759"/>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1" name="Oval 10">
            <a:extLst>
              <a:ext uri="{FF2B5EF4-FFF2-40B4-BE49-F238E27FC236}">
                <a16:creationId xmlns="" xmlns:a16="http://schemas.microsoft.com/office/drawing/2014/main" id="{EEDBF161-BEB5-314A-A4E7-7E7F65A762CF}"/>
              </a:ext>
            </a:extLst>
          </p:cNvPr>
          <p:cNvSpPr/>
          <p:nvPr/>
        </p:nvSpPr>
        <p:spPr bwMode="auto">
          <a:xfrm>
            <a:off x="3267535" y="3904891"/>
            <a:ext cx="310092" cy="311725"/>
          </a:xfrm>
          <a:prstGeom prst="ellipse">
            <a:avLst/>
          </a:prstGeom>
          <a:solidFill>
            <a:srgbClr val="65D2DF">
              <a:lumMod val="20000"/>
              <a:lumOff val="80000"/>
            </a:srgbClr>
          </a:solidFill>
          <a:ln w="50800" cap="flat" cmpd="sng" algn="ctr">
            <a:solidFill>
              <a:srgbClr val="0070C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2" name="Oval 11">
            <a:extLst>
              <a:ext uri="{FF2B5EF4-FFF2-40B4-BE49-F238E27FC236}">
                <a16:creationId xmlns="" xmlns:a16="http://schemas.microsoft.com/office/drawing/2014/main" id="{4FBEBD13-AFBC-CD45-A91F-4E465E26E7CE}"/>
              </a:ext>
            </a:extLst>
          </p:cNvPr>
          <p:cNvSpPr/>
          <p:nvPr/>
        </p:nvSpPr>
        <p:spPr bwMode="auto">
          <a:xfrm>
            <a:off x="4536619" y="3904891"/>
            <a:ext cx="310092" cy="311725"/>
          </a:xfrm>
          <a:prstGeom prst="ellipse">
            <a:avLst/>
          </a:prstGeom>
          <a:solidFill>
            <a:srgbClr val="3C1053">
              <a:lumMod val="20000"/>
              <a:lumOff val="80000"/>
            </a:srgbClr>
          </a:solidFill>
          <a:ln w="50800" cap="flat" cmpd="sng" algn="ctr">
            <a:solidFill>
              <a:srgbClr val="3C105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3" name="Rectangle 12">
            <a:extLst>
              <a:ext uri="{FF2B5EF4-FFF2-40B4-BE49-F238E27FC236}">
                <a16:creationId xmlns="" xmlns:a16="http://schemas.microsoft.com/office/drawing/2014/main" id="{76A96089-2F3E-9D4C-9A05-62D53D68F350}"/>
              </a:ext>
            </a:extLst>
          </p:cNvPr>
          <p:cNvSpPr/>
          <p:nvPr/>
        </p:nvSpPr>
        <p:spPr bwMode="auto">
          <a:xfrm>
            <a:off x="1685729" y="2327977"/>
            <a:ext cx="1591731" cy="54596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4" name="Rectangle 13">
            <a:extLst>
              <a:ext uri="{FF2B5EF4-FFF2-40B4-BE49-F238E27FC236}">
                <a16:creationId xmlns="" xmlns:a16="http://schemas.microsoft.com/office/drawing/2014/main" id="{B2543C05-6C09-4C4C-A450-309DC654E5D5}"/>
              </a:ext>
            </a:extLst>
          </p:cNvPr>
          <p:cNvSpPr/>
          <p:nvPr/>
        </p:nvSpPr>
        <p:spPr bwMode="auto">
          <a:xfrm>
            <a:off x="6014418" y="4002974"/>
            <a:ext cx="1161121" cy="100445"/>
          </a:xfrm>
          <a:prstGeom prst="rect">
            <a:avLst/>
          </a:prstGeom>
          <a:pattFill prst="wdUpDiag">
            <a:fgClr>
              <a:srgbClr val="7F134C"/>
            </a:fgClr>
            <a:bgClr>
              <a:srgbClr val="7F134C">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5" name="Oval 14">
            <a:extLst>
              <a:ext uri="{FF2B5EF4-FFF2-40B4-BE49-F238E27FC236}">
                <a16:creationId xmlns="" xmlns:a16="http://schemas.microsoft.com/office/drawing/2014/main" id="{D79460A6-26C6-654E-AF39-C052BC866492}"/>
              </a:ext>
            </a:extLst>
          </p:cNvPr>
          <p:cNvSpPr/>
          <p:nvPr/>
        </p:nvSpPr>
        <p:spPr bwMode="auto">
          <a:xfrm>
            <a:off x="5805703" y="3904891"/>
            <a:ext cx="310092" cy="311725"/>
          </a:xfrm>
          <a:prstGeom prst="ellipse">
            <a:avLst/>
          </a:prstGeom>
          <a:solidFill>
            <a:srgbClr val="7F134C">
              <a:lumMod val="20000"/>
              <a:lumOff val="80000"/>
            </a:srgbClr>
          </a:solidFill>
          <a:ln w="50800" cap="flat" cmpd="sng" algn="ctr">
            <a:solidFill>
              <a:srgbClr val="7F134C"/>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6" name="Rectangle 15">
            <a:extLst>
              <a:ext uri="{FF2B5EF4-FFF2-40B4-BE49-F238E27FC236}">
                <a16:creationId xmlns="" xmlns:a16="http://schemas.microsoft.com/office/drawing/2014/main" id="{3E556058-0DB0-B646-BB47-1E4FA40F921D}"/>
              </a:ext>
            </a:extLst>
          </p:cNvPr>
          <p:cNvSpPr/>
          <p:nvPr/>
        </p:nvSpPr>
        <p:spPr bwMode="auto">
          <a:xfrm>
            <a:off x="7283418" y="4002974"/>
            <a:ext cx="1161121" cy="100445"/>
          </a:xfrm>
          <a:prstGeom prst="rect">
            <a:avLst/>
          </a:prstGeom>
          <a:pattFill prst="wdUpDiag">
            <a:fgClr>
              <a:srgbClr val="0D3759"/>
            </a:fgClr>
            <a:bgClr>
              <a:srgbClr val="0D3759">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7" name="Oval 16">
            <a:extLst>
              <a:ext uri="{FF2B5EF4-FFF2-40B4-BE49-F238E27FC236}">
                <a16:creationId xmlns="" xmlns:a16="http://schemas.microsoft.com/office/drawing/2014/main" id="{28D52167-425A-4A4D-B1B9-E46730CEFDDC}"/>
              </a:ext>
            </a:extLst>
          </p:cNvPr>
          <p:cNvSpPr/>
          <p:nvPr/>
        </p:nvSpPr>
        <p:spPr bwMode="auto">
          <a:xfrm>
            <a:off x="7074787" y="3904891"/>
            <a:ext cx="310092" cy="311725"/>
          </a:xfrm>
          <a:prstGeom prst="ellipse">
            <a:avLst/>
          </a:prstGeom>
          <a:solidFill>
            <a:srgbClr val="0D3759">
              <a:lumMod val="20000"/>
              <a:lumOff val="80000"/>
            </a:srgbClr>
          </a:solidFill>
          <a:ln w="50800" cap="flat" cmpd="sng" algn="ctr">
            <a:solidFill>
              <a:srgbClr val="0D3759"/>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8" name="Rectangle 17">
            <a:extLst>
              <a:ext uri="{FF2B5EF4-FFF2-40B4-BE49-F238E27FC236}">
                <a16:creationId xmlns="" xmlns:a16="http://schemas.microsoft.com/office/drawing/2014/main" id="{5526D66B-F0EA-1E4B-97B5-84665CF16E46}"/>
              </a:ext>
            </a:extLst>
          </p:cNvPr>
          <p:cNvSpPr/>
          <p:nvPr/>
        </p:nvSpPr>
        <p:spPr bwMode="auto">
          <a:xfrm>
            <a:off x="8552418" y="4002974"/>
            <a:ext cx="1161121" cy="100445"/>
          </a:xfrm>
          <a:prstGeom prst="rect">
            <a:avLst/>
          </a:prstGeom>
          <a:pattFill prst="wdUpDiag">
            <a:fgClr>
              <a:srgbClr val="65D2DF"/>
            </a:fgClr>
            <a:bgClr>
              <a:srgbClr val="65D2DF">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19" name="Oval 18">
            <a:extLst>
              <a:ext uri="{FF2B5EF4-FFF2-40B4-BE49-F238E27FC236}">
                <a16:creationId xmlns="" xmlns:a16="http://schemas.microsoft.com/office/drawing/2014/main" id="{8F9D8647-C521-6C46-8BF9-E04753001FBA}"/>
              </a:ext>
            </a:extLst>
          </p:cNvPr>
          <p:cNvSpPr/>
          <p:nvPr/>
        </p:nvSpPr>
        <p:spPr bwMode="auto">
          <a:xfrm>
            <a:off x="8343871" y="3904891"/>
            <a:ext cx="310092" cy="311725"/>
          </a:xfrm>
          <a:prstGeom prst="ellipse">
            <a:avLst/>
          </a:prstGeom>
          <a:solidFill>
            <a:srgbClr val="65D2DF">
              <a:lumMod val="20000"/>
              <a:lumOff val="80000"/>
            </a:srgbClr>
          </a:solidFill>
          <a:ln w="50800" cap="flat" cmpd="sng" algn="ctr">
            <a:solidFill>
              <a:srgbClr val="0070C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nvGrpSpPr>
          <p:cNvPr id="20" name="Group 19"/>
          <p:cNvGrpSpPr/>
          <p:nvPr/>
        </p:nvGrpSpPr>
        <p:grpSpPr>
          <a:xfrm>
            <a:off x="3761862" y="4453174"/>
            <a:ext cx="1896455" cy="1720709"/>
            <a:chOff x="3761835" y="4308756"/>
            <a:chExt cx="1896455" cy="1720709"/>
          </a:xfrm>
        </p:grpSpPr>
        <p:sp>
          <p:nvSpPr>
            <p:cNvPr id="21" name="TextBox 20">
              <a:extLst>
                <a:ext uri="{FF2B5EF4-FFF2-40B4-BE49-F238E27FC236}">
                  <a16:creationId xmlns="" xmlns:a16="http://schemas.microsoft.com/office/drawing/2014/main" id="{553FE6C2-8625-AE45-ADEA-568ABC4F7D8C}"/>
                </a:ext>
              </a:extLst>
            </p:cNvPr>
            <p:cNvSpPr txBox="1"/>
            <p:nvPr/>
          </p:nvSpPr>
          <p:spPr>
            <a:xfrm>
              <a:off x="3761835" y="4952247"/>
              <a:ext cx="1896455" cy="1077218"/>
            </a:xfrm>
            <a:prstGeom prst="rect">
              <a:avLst/>
            </a:prstGeom>
            <a:noFill/>
            <a:ln w="28575">
              <a:solidFill>
                <a:schemeClr val="accent4"/>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3C1053">
                      <a:lumMod val="90000"/>
                      <a:lumOff val="10000"/>
                    </a:srgbClr>
                  </a:solidFill>
                  <a:effectLst/>
                  <a:uLnTx/>
                  <a:uFillTx/>
                </a:rPr>
                <a:t>Increased</a:t>
              </a:r>
              <a:r>
                <a:rPr kumimoji="0" lang="en-US" sz="1600" b="1" i="0" u="none" strike="noStrike" kern="0" cap="none" spc="0" normalizeH="0" dirty="0">
                  <a:ln>
                    <a:noFill/>
                  </a:ln>
                  <a:solidFill>
                    <a:srgbClr val="3C1053">
                      <a:lumMod val="90000"/>
                      <a:lumOff val="10000"/>
                    </a:srgbClr>
                  </a:solidFill>
                  <a:effectLst/>
                  <a:uLnTx/>
                  <a:uFillTx/>
                </a:rPr>
                <a:t> glomerular permeability to macromolecules </a:t>
              </a:r>
              <a:endParaRPr kumimoji="0" lang="en-US" sz="1600" b="1" i="0" u="none" strike="noStrike" kern="0" cap="none" spc="0" normalizeH="0" baseline="0" dirty="0">
                <a:ln>
                  <a:noFill/>
                </a:ln>
                <a:solidFill>
                  <a:srgbClr val="3C1053">
                    <a:lumMod val="90000"/>
                    <a:lumOff val="10000"/>
                  </a:srgbClr>
                </a:solidFill>
                <a:effectLst/>
                <a:uLnTx/>
                <a:uFillTx/>
              </a:endParaRPr>
            </a:p>
          </p:txBody>
        </p:sp>
        <p:grpSp>
          <p:nvGrpSpPr>
            <p:cNvPr id="22" name="Group 21"/>
            <p:cNvGrpSpPr/>
            <p:nvPr/>
          </p:nvGrpSpPr>
          <p:grpSpPr>
            <a:xfrm>
              <a:off x="4388934" y="4308756"/>
              <a:ext cx="605458" cy="608647"/>
              <a:chOff x="4275589" y="3868741"/>
              <a:chExt cx="632614" cy="632614"/>
            </a:xfrm>
          </p:grpSpPr>
          <p:grpSp>
            <p:nvGrpSpPr>
              <p:cNvPr id="23" name="Group 22">
                <a:extLst>
                  <a:ext uri="{FF2B5EF4-FFF2-40B4-BE49-F238E27FC236}">
                    <a16:creationId xmlns="" xmlns:a16="http://schemas.microsoft.com/office/drawing/2014/main" id="{07FBA63F-C52F-3D4B-B766-C3E08EBA0ECA}"/>
                  </a:ext>
                </a:extLst>
              </p:cNvPr>
              <p:cNvGrpSpPr/>
              <p:nvPr/>
            </p:nvGrpSpPr>
            <p:grpSpPr>
              <a:xfrm rot="16200000">
                <a:off x="4275589" y="3868741"/>
                <a:ext cx="632614" cy="632614"/>
                <a:chOff x="-1464215" y="3202031"/>
                <a:chExt cx="738791" cy="738791"/>
              </a:xfrm>
            </p:grpSpPr>
            <p:sp>
              <p:nvSpPr>
                <p:cNvPr id="25" name="Teardrop 24">
                  <a:extLst>
                    <a:ext uri="{FF2B5EF4-FFF2-40B4-BE49-F238E27FC236}">
                      <a16:creationId xmlns="" xmlns:a16="http://schemas.microsoft.com/office/drawing/2014/main" id="{1C76E89D-EC7B-3047-A9BB-4DC9DEC43375}"/>
                    </a:ext>
                  </a:extLst>
                </p:cNvPr>
                <p:cNvSpPr/>
                <p:nvPr/>
              </p:nvSpPr>
              <p:spPr>
                <a:xfrm rot="2700000">
                  <a:off x="-1464215" y="3202031"/>
                  <a:ext cx="738791" cy="738791"/>
                </a:xfrm>
                <a:prstGeom prst="teardrop">
                  <a:avLst/>
                </a:prstGeom>
                <a:solidFill>
                  <a:srgbClr val="FFFFFF"/>
                </a:solidFill>
                <a:ln w="38100" cap="flat" cmpd="sng" algn="ctr">
                  <a:solidFill>
                    <a:srgbClr val="3C1053"/>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26" name="Teardrop 25">
                  <a:extLst>
                    <a:ext uri="{FF2B5EF4-FFF2-40B4-BE49-F238E27FC236}">
                      <a16:creationId xmlns="" xmlns:a16="http://schemas.microsoft.com/office/drawing/2014/main" id="{77EAE274-C0D6-F149-A28A-81E5E698A197}"/>
                    </a:ext>
                  </a:extLst>
                </p:cNvPr>
                <p:cNvSpPr/>
                <p:nvPr/>
              </p:nvSpPr>
              <p:spPr>
                <a:xfrm rot="2700000">
                  <a:off x="-1359310" y="3306938"/>
                  <a:ext cx="528980" cy="528980"/>
                </a:xfrm>
                <a:prstGeom prst="teardrop">
                  <a:avLst/>
                </a:prstGeom>
                <a:solidFill>
                  <a:srgbClr val="3C1053"/>
                </a:solidFill>
                <a:ln w="60325" cap="flat" cmpd="sng" algn="ctr">
                  <a:solidFill>
                    <a:srgbClr val="3C1053"/>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27" name="Oval 26">
                  <a:extLst>
                    <a:ext uri="{FF2B5EF4-FFF2-40B4-BE49-F238E27FC236}">
                      <a16:creationId xmlns="" xmlns:a16="http://schemas.microsoft.com/office/drawing/2014/main" id="{8D47515A-CB1A-0A4E-AC1E-D01A006CB68C}"/>
                    </a:ext>
                  </a:extLst>
                </p:cNvPr>
                <p:cNvSpPr/>
                <p:nvPr/>
              </p:nvSpPr>
              <p:spPr bwMode="auto">
                <a:xfrm>
                  <a:off x="-1306474" y="3359772"/>
                  <a:ext cx="423308" cy="423308"/>
                </a:xfrm>
                <a:prstGeom prst="ellipse">
                  <a:avLst/>
                </a:prstGeom>
                <a:solidFill>
                  <a:srgbClr val="3C1053">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sp>
            <p:nvSpPr>
              <p:cNvPr id="24" name="Rectangle 23">
                <a:extLst>
                  <a:ext uri="{FF2B5EF4-FFF2-40B4-BE49-F238E27FC236}">
                    <a16:creationId xmlns="" xmlns:a16="http://schemas.microsoft.com/office/drawing/2014/main" id="{9F4CB22A-851B-3C4E-8E93-7E39587D4BD9}"/>
                  </a:ext>
                </a:extLst>
              </p:cNvPr>
              <p:cNvSpPr/>
              <p:nvPr/>
            </p:nvSpPr>
            <p:spPr>
              <a:xfrm>
                <a:off x="4487518" y="4057091"/>
                <a:ext cx="208756"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0000"/>
                    </a:solidFill>
                    <a:effectLst/>
                    <a:uLnTx/>
                    <a:uFillTx/>
                  </a:rPr>
                  <a:t>4</a:t>
                </a:r>
              </a:p>
            </p:txBody>
          </p:sp>
        </p:grpSp>
      </p:grpSp>
      <p:grpSp>
        <p:nvGrpSpPr>
          <p:cNvPr id="28" name="Group 27"/>
          <p:cNvGrpSpPr/>
          <p:nvPr/>
        </p:nvGrpSpPr>
        <p:grpSpPr>
          <a:xfrm>
            <a:off x="6246705" y="4453174"/>
            <a:ext cx="2062299" cy="1260001"/>
            <a:chOff x="6246703" y="4308756"/>
            <a:chExt cx="2062298" cy="1260001"/>
          </a:xfrm>
        </p:grpSpPr>
        <p:sp>
          <p:nvSpPr>
            <p:cNvPr id="29" name="Rectangle 28">
              <a:extLst>
                <a:ext uri="{FF2B5EF4-FFF2-40B4-BE49-F238E27FC236}">
                  <a16:creationId xmlns="" xmlns:a16="http://schemas.microsoft.com/office/drawing/2014/main" id="{401A12A7-4EB7-A245-AB15-E640E2B9985A}"/>
                </a:ext>
              </a:extLst>
            </p:cNvPr>
            <p:cNvSpPr/>
            <p:nvPr/>
          </p:nvSpPr>
          <p:spPr>
            <a:xfrm>
              <a:off x="6246703" y="4983982"/>
              <a:ext cx="2062298" cy="584775"/>
            </a:xfrm>
            <a:prstGeom prst="rect">
              <a:avLst/>
            </a:prstGeom>
            <a:ln>
              <a:solidFill>
                <a:schemeClr val="accent2"/>
              </a:solid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chemeClr val="accent2"/>
                  </a:solidFill>
                  <a:effectLst/>
                  <a:uLnTx/>
                  <a:uFillTx/>
                </a:rPr>
                <a:t>Excessive</a:t>
              </a:r>
              <a:r>
                <a:rPr kumimoji="0" lang="en-US" sz="1600" b="1" i="0" u="none" strike="noStrike" kern="0" cap="none" spc="0" normalizeH="0" dirty="0">
                  <a:ln>
                    <a:noFill/>
                  </a:ln>
                  <a:solidFill>
                    <a:schemeClr val="accent2"/>
                  </a:solidFill>
                  <a:effectLst/>
                  <a:uLnTx/>
                  <a:uFillTx/>
                </a:rPr>
                <a:t> tubular reabsorption </a:t>
              </a:r>
              <a:endParaRPr kumimoji="0" lang="en-US" sz="1600" b="1" i="0" u="none" strike="noStrike" kern="0" cap="none" spc="0" normalizeH="0" baseline="0" dirty="0">
                <a:ln>
                  <a:noFill/>
                </a:ln>
                <a:solidFill>
                  <a:schemeClr val="accent2"/>
                </a:solidFill>
                <a:effectLst/>
                <a:uLnTx/>
                <a:uFillTx/>
              </a:endParaRPr>
            </a:p>
          </p:txBody>
        </p:sp>
        <p:grpSp>
          <p:nvGrpSpPr>
            <p:cNvPr id="30" name="Group 29"/>
            <p:cNvGrpSpPr/>
            <p:nvPr/>
          </p:nvGrpSpPr>
          <p:grpSpPr>
            <a:xfrm>
              <a:off x="6927103" y="4308756"/>
              <a:ext cx="605458" cy="608647"/>
              <a:chOff x="6920099" y="3868741"/>
              <a:chExt cx="632614" cy="632614"/>
            </a:xfrm>
          </p:grpSpPr>
          <p:grpSp>
            <p:nvGrpSpPr>
              <p:cNvPr id="31" name="Group 30">
                <a:extLst>
                  <a:ext uri="{FF2B5EF4-FFF2-40B4-BE49-F238E27FC236}">
                    <a16:creationId xmlns="" xmlns:a16="http://schemas.microsoft.com/office/drawing/2014/main" id="{962B54BF-EF4D-AD4C-9884-2E97176F1873}"/>
                  </a:ext>
                </a:extLst>
              </p:cNvPr>
              <p:cNvGrpSpPr/>
              <p:nvPr/>
            </p:nvGrpSpPr>
            <p:grpSpPr>
              <a:xfrm rot="16200000">
                <a:off x="6920099" y="3868741"/>
                <a:ext cx="632614" cy="632614"/>
                <a:chOff x="-1464215" y="3202031"/>
                <a:chExt cx="738791" cy="738791"/>
              </a:xfrm>
            </p:grpSpPr>
            <p:sp>
              <p:nvSpPr>
                <p:cNvPr id="33" name="Teardrop 32">
                  <a:extLst>
                    <a:ext uri="{FF2B5EF4-FFF2-40B4-BE49-F238E27FC236}">
                      <a16:creationId xmlns="" xmlns:a16="http://schemas.microsoft.com/office/drawing/2014/main" id="{16E7423E-9729-3B4D-B322-2255871698ED}"/>
                    </a:ext>
                  </a:extLst>
                </p:cNvPr>
                <p:cNvSpPr/>
                <p:nvPr/>
              </p:nvSpPr>
              <p:spPr>
                <a:xfrm rot="2700000">
                  <a:off x="-1464215" y="3202031"/>
                  <a:ext cx="738791" cy="738791"/>
                </a:xfrm>
                <a:prstGeom prst="teardrop">
                  <a:avLst/>
                </a:prstGeom>
                <a:solidFill>
                  <a:srgbClr val="FFFFFF"/>
                </a:solidFill>
                <a:ln w="38100" cap="flat" cmpd="sng" algn="ctr">
                  <a:solidFill>
                    <a:srgbClr val="0D37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34" name="Teardrop 33">
                  <a:extLst>
                    <a:ext uri="{FF2B5EF4-FFF2-40B4-BE49-F238E27FC236}">
                      <a16:creationId xmlns="" xmlns:a16="http://schemas.microsoft.com/office/drawing/2014/main" id="{029CA168-D7BF-DA4D-9C26-DED95A57923A}"/>
                    </a:ext>
                  </a:extLst>
                </p:cNvPr>
                <p:cNvSpPr/>
                <p:nvPr/>
              </p:nvSpPr>
              <p:spPr>
                <a:xfrm rot="2700000">
                  <a:off x="-1359310" y="3306938"/>
                  <a:ext cx="528980" cy="528980"/>
                </a:xfrm>
                <a:prstGeom prst="teardrop">
                  <a:avLst/>
                </a:prstGeom>
                <a:solidFill>
                  <a:srgbClr val="0D3759"/>
                </a:solidFill>
                <a:ln w="60325" cap="flat" cmpd="sng" algn="ctr">
                  <a:solidFill>
                    <a:srgbClr val="0D37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35" name="Oval 34">
                  <a:extLst>
                    <a:ext uri="{FF2B5EF4-FFF2-40B4-BE49-F238E27FC236}">
                      <a16:creationId xmlns="" xmlns:a16="http://schemas.microsoft.com/office/drawing/2014/main" id="{0C44A167-2C96-8D4D-A513-8B92FEB5D335}"/>
                    </a:ext>
                  </a:extLst>
                </p:cNvPr>
                <p:cNvSpPr/>
                <p:nvPr/>
              </p:nvSpPr>
              <p:spPr bwMode="auto">
                <a:xfrm>
                  <a:off x="-1306474" y="3359772"/>
                  <a:ext cx="423308" cy="423308"/>
                </a:xfrm>
                <a:prstGeom prst="ellipse">
                  <a:avLst/>
                </a:prstGeom>
                <a:solidFill>
                  <a:srgbClr val="0D3759">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sp>
            <p:nvSpPr>
              <p:cNvPr id="32" name="Rectangle 31">
                <a:extLst>
                  <a:ext uri="{FF2B5EF4-FFF2-40B4-BE49-F238E27FC236}">
                    <a16:creationId xmlns="" xmlns:a16="http://schemas.microsoft.com/office/drawing/2014/main" id="{9C124302-41E7-8046-B56E-9820A37B595E}"/>
                  </a:ext>
                </a:extLst>
              </p:cNvPr>
              <p:cNvSpPr/>
              <p:nvPr/>
            </p:nvSpPr>
            <p:spPr>
              <a:xfrm>
                <a:off x="7141517" y="4057090"/>
                <a:ext cx="189778"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FFFFFF"/>
                    </a:solidFill>
                    <a:effectLst/>
                    <a:uLnTx/>
                    <a:uFillTx/>
                  </a:rPr>
                  <a:t>6</a:t>
                </a:r>
              </a:p>
            </p:txBody>
          </p:sp>
        </p:grpSp>
      </p:grpSp>
      <p:grpSp>
        <p:nvGrpSpPr>
          <p:cNvPr id="36" name="Group 35"/>
          <p:cNvGrpSpPr/>
          <p:nvPr/>
        </p:nvGrpSpPr>
        <p:grpSpPr>
          <a:xfrm>
            <a:off x="8458203" y="4453174"/>
            <a:ext cx="2654300" cy="1995149"/>
            <a:chOff x="8458200" y="4308756"/>
            <a:chExt cx="2654300" cy="1995149"/>
          </a:xfrm>
        </p:grpSpPr>
        <p:sp>
          <p:nvSpPr>
            <p:cNvPr id="37" name="TextBox 36">
              <a:extLst>
                <a:ext uri="{FF2B5EF4-FFF2-40B4-BE49-F238E27FC236}">
                  <a16:creationId xmlns="" xmlns:a16="http://schemas.microsoft.com/office/drawing/2014/main" id="{B35F014E-9A2A-4C45-9B46-7C246E67C183}"/>
                </a:ext>
              </a:extLst>
            </p:cNvPr>
            <p:cNvSpPr txBox="1"/>
            <p:nvPr/>
          </p:nvSpPr>
          <p:spPr>
            <a:xfrm>
              <a:off x="8458200" y="4980466"/>
              <a:ext cx="2654300" cy="1323439"/>
            </a:xfrm>
            <a:prstGeom prst="rect">
              <a:avLst/>
            </a:prstGeom>
            <a:noFill/>
            <a:ln>
              <a:solidFill>
                <a:schemeClr val="accent4"/>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3C1053">
                      <a:lumMod val="90000"/>
                      <a:lumOff val="10000"/>
                    </a:srgbClr>
                  </a:solidFill>
                  <a:effectLst/>
                  <a:uLnTx/>
                  <a:uFillTx/>
                </a:rPr>
                <a:t>Tubular</a:t>
              </a:r>
              <a:r>
                <a:rPr kumimoji="0" lang="en-US" sz="1600" b="1" i="0" u="none" strike="noStrike" kern="0" cap="none" spc="0" normalizeH="0" dirty="0">
                  <a:ln>
                    <a:noFill/>
                  </a:ln>
                  <a:solidFill>
                    <a:srgbClr val="3C1053">
                      <a:lumMod val="90000"/>
                      <a:lumOff val="10000"/>
                    </a:srgbClr>
                  </a:solidFill>
                  <a:effectLst/>
                  <a:uLnTx/>
                  <a:uFillTx/>
                </a:rPr>
                <a:t> cell apoptosis, monocyte </a:t>
              </a:r>
              <a:r>
                <a:rPr lang="en-US" sz="1600" b="1" kern="0" dirty="0">
                  <a:solidFill>
                    <a:srgbClr val="3C1053">
                      <a:lumMod val="90000"/>
                      <a:lumOff val="10000"/>
                    </a:srgbClr>
                  </a:solidFill>
                </a:rPr>
                <a:t>infiltration, accumulation in the </a:t>
              </a:r>
              <a:r>
                <a:rPr lang="en-US" sz="1600" b="1" kern="0" dirty="0" err="1">
                  <a:solidFill>
                    <a:srgbClr val="3C1053">
                      <a:lumMod val="90000"/>
                      <a:lumOff val="10000"/>
                    </a:srgbClr>
                  </a:solidFill>
                </a:rPr>
                <a:t>interstitium</a:t>
              </a:r>
              <a:r>
                <a:rPr lang="en-US" sz="1600" b="1" kern="0" dirty="0">
                  <a:solidFill>
                    <a:srgbClr val="3C1053">
                      <a:lumMod val="90000"/>
                      <a:lumOff val="10000"/>
                    </a:srgbClr>
                  </a:solidFill>
                </a:rPr>
                <a:t> of extracellular matrix </a:t>
              </a:r>
              <a:endParaRPr kumimoji="0" lang="en-US" sz="1600" b="1" i="0" u="none" strike="noStrike" kern="0" cap="none" spc="0" normalizeH="0" baseline="0" dirty="0">
                <a:ln>
                  <a:noFill/>
                </a:ln>
                <a:solidFill>
                  <a:srgbClr val="3C1053">
                    <a:lumMod val="90000"/>
                    <a:lumOff val="10000"/>
                  </a:srgbClr>
                </a:solidFill>
                <a:effectLst/>
                <a:uLnTx/>
                <a:uFillTx/>
              </a:endParaRPr>
            </a:p>
          </p:txBody>
        </p:sp>
        <p:grpSp>
          <p:nvGrpSpPr>
            <p:cNvPr id="38" name="Group 37"/>
            <p:cNvGrpSpPr/>
            <p:nvPr/>
          </p:nvGrpSpPr>
          <p:grpSpPr>
            <a:xfrm>
              <a:off x="9465271" y="4308756"/>
              <a:ext cx="605458" cy="608647"/>
              <a:chOff x="9634337" y="3868741"/>
              <a:chExt cx="632614" cy="632614"/>
            </a:xfrm>
          </p:grpSpPr>
          <p:grpSp>
            <p:nvGrpSpPr>
              <p:cNvPr id="39" name="Group 38">
                <a:extLst>
                  <a:ext uri="{FF2B5EF4-FFF2-40B4-BE49-F238E27FC236}">
                    <a16:creationId xmlns="" xmlns:a16="http://schemas.microsoft.com/office/drawing/2014/main" id="{F5676677-2A61-5742-AC1B-A0F2AD54A3DC}"/>
                  </a:ext>
                </a:extLst>
              </p:cNvPr>
              <p:cNvGrpSpPr/>
              <p:nvPr/>
            </p:nvGrpSpPr>
            <p:grpSpPr>
              <a:xfrm rot="16200000">
                <a:off x="9634337" y="3868741"/>
                <a:ext cx="632614" cy="632614"/>
                <a:chOff x="-1464215" y="3202031"/>
                <a:chExt cx="738791" cy="738791"/>
              </a:xfrm>
            </p:grpSpPr>
            <p:sp>
              <p:nvSpPr>
                <p:cNvPr id="41" name="Teardrop 40">
                  <a:extLst>
                    <a:ext uri="{FF2B5EF4-FFF2-40B4-BE49-F238E27FC236}">
                      <a16:creationId xmlns="" xmlns:a16="http://schemas.microsoft.com/office/drawing/2014/main" id="{5C5696AC-4862-8545-9918-7E949084DA61}"/>
                    </a:ext>
                  </a:extLst>
                </p:cNvPr>
                <p:cNvSpPr/>
                <p:nvPr/>
              </p:nvSpPr>
              <p:spPr>
                <a:xfrm rot="2700000">
                  <a:off x="-1464215" y="3202031"/>
                  <a:ext cx="738791" cy="738791"/>
                </a:xfrm>
                <a:prstGeom prst="teardrop">
                  <a:avLst/>
                </a:prstGeom>
                <a:solidFill>
                  <a:srgbClr val="FFFFFF"/>
                </a:solidFill>
                <a:ln w="38100" cap="flat" cmpd="sng" algn="ctr">
                  <a:solidFill>
                    <a:srgbClr val="3C1053"/>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42" name="Teardrop 41">
                  <a:extLst>
                    <a:ext uri="{FF2B5EF4-FFF2-40B4-BE49-F238E27FC236}">
                      <a16:creationId xmlns="" xmlns:a16="http://schemas.microsoft.com/office/drawing/2014/main" id="{0556B090-8221-4A48-A3A1-4D3B3317ABAF}"/>
                    </a:ext>
                  </a:extLst>
                </p:cNvPr>
                <p:cNvSpPr/>
                <p:nvPr/>
              </p:nvSpPr>
              <p:spPr>
                <a:xfrm rot="2700000">
                  <a:off x="-1359310" y="3306938"/>
                  <a:ext cx="528980" cy="528980"/>
                </a:xfrm>
                <a:prstGeom prst="teardrop">
                  <a:avLst/>
                </a:prstGeom>
                <a:solidFill>
                  <a:srgbClr val="3C1053"/>
                </a:solidFill>
                <a:ln w="60325" cap="flat" cmpd="sng" algn="ctr">
                  <a:solidFill>
                    <a:srgbClr val="3C1053"/>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43" name="Oval 42">
                  <a:extLst>
                    <a:ext uri="{FF2B5EF4-FFF2-40B4-BE49-F238E27FC236}">
                      <a16:creationId xmlns="" xmlns:a16="http://schemas.microsoft.com/office/drawing/2014/main" id="{426999BD-1E18-9341-B188-C6D35E5B2E7C}"/>
                    </a:ext>
                  </a:extLst>
                </p:cNvPr>
                <p:cNvSpPr/>
                <p:nvPr/>
              </p:nvSpPr>
              <p:spPr bwMode="auto">
                <a:xfrm>
                  <a:off x="-1306474" y="3359772"/>
                  <a:ext cx="423308" cy="423308"/>
                </a:xfrm>
                <a:prstGeom prst="ellipse">
                  <a:avLst/>
                </a:prstGeom>
                <a:solidFill>
                  <a:srgbClr val="3C1053">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sp>
            <p:nvSpPr>
              <p:cNvPr id="40" name="Rectangle 39">
                <a:extLst>
                  <a:ext uri="{FF2B5EF4-FFF2-40B4-BE49-F238E27FC236}">
                    <a16:creationId xmlns="" xmlns:a16="http://schemas.microsoft.com/office/drawing/2014/main" id="{C75DD069-9387-9B43-B1F4-BE16D5B357FC}"/>
                  </a:ext>
                </a:extLst>
              </p:cNvPr>
              <p:cNvSpPr/>
              <p:nvPr/>
            </p:nvSpPr>
            <p:spPr>
              <a:xfrm>
                <a:off x="9855755" y="4057091"/>
                <a:ext cx="189778"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0000"/>
                    </a:solidFill>
                    <a:effectLst/>
                    <a:uLnTx/>
                    <a:uFillTx/>
                  </a:rPr>
                  <a:t>8</a:t>
                </a:r>
              </a:p>
            </p:txBody>
          </p:sp>
        </p:grpSp>
      </p:grpSp>
      <p:grpSp>
        <p:nvGrpSpPr>
          <p:cNvPr id="44" name="Group 43"/>
          <p:cNvGrpSpPr/>
          <p:nvPr/>
        </p:nvGrpSpPr>
        <p:grpSpPr>
          <a:xfrm>
            <a:off x="2476403" y="2374852"/>
            <a:ext cx="1894233" cy="1252480"/>
            <a:chOff x="2476386" y="2230474"/>
            <a:chExt cx="1894233" cy="1252480"/>
          </a:xfrm>
        </p:grpSpPr>
        <p:sp>
          <p:nvSpPr>
            <p:cNvPr id="45" name="Rectangle 44">
              <a:extLst>
                <a:ext uri="{FF2B5EF4-FFF2-40B4-BE49-F238E27FC236}">
                  <a16:creationId xmlns="" xmlns:a16="http://schemas.microsoft.com/office/drawing/2014/main" id="{D4C73228-ACA8-1A4C-AA0E-C99CA6658F0E}"/>
                </a:ext>
              </a:extLst>
            </p:cNvPr>
            <p:cNvSpPr/>
            <p:nvPr/>
          </p:nvSpPr>
          <p:spPr>
            <a:xfrm>
              <a:off x="2476386" y="2230474"/>
              <a:ext cx="1894233" cy="584775"/>
            </a:xfrm>
            <a:prstGeom prst="rect">
              <a:avLst/>
            </a:prstGeom>
            <a:ln w="28575">
              <a:solidFill>
                <a:srgbClr val="0070C0"/>
              </a:solidFill>
            </a:ln>
          </p:spPr>
          <p:txBody>
            <a:bodyPr wrap="square" lIns="0" rIns="0" anchor="b">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err="1">
                  <a:ln>
                    <a:noFill/>
                  </a:ln>
                  <a:solidFill>
                    <a:srgbClr val="0070C0"/>
                  </a:solidFill>
                  <a:effectLst/>
                  <a:uLnTx/>
                  <a:uFillTx/>
                </a:rPr>
                <a:t>Podocyte</a:t>
              </a:r>
              <a:r>
                <a:rPr kumimoji="0" lang="en-US" sz="1600" b="1" i="0" u="none" strike="noStrike" kern="0" cap="none" spc="0" normalizeH="0" dirty="0">
                  <a:ln>
                    <a:noFill/>
                  </a:ln>
                  <a:solidFill>
                    <a:srgbClr val="0070C0"/>
                  </a:solidFill>
                  <a:effectLst/>
                  <a:uLnTx/>
                  <a:uFillTx/>
                </a:rPr>
                <a:t> dysfunction/loss </a:t>
              </a:r>
              <a:endParaRPr kumimoji="0" lang="en-US" sz="1600" b="1" i="0" u="none" strike="noStrike" kern="0" cap="none" spc="0" normalizeH="0" baseline="0" dirty="0">
                <a:ln>
                  <a:noFill/>
                </a:ln>
                <a:solidFill>
                  <a:srgbClr val="0070C0"/>
                </a:solidFill>
                <a:effectLst/>
                <a:uLnTx/>
                <a:uFillTx/>
              </a:endParaRPr>
            </a:p>
          </p:txBody>
        </p:sp>
        <p:grpSp>
          <p:nvGrpSpPr>
            <p:cNvPr id="46" name="Group 45"/>
            <p:cNvGrpSpPr/>
            <p:nvPr/>
          </p:nvGrpSpPr>
          <p:grpSpPr>
            <a:xfrm>
              <a:off x="3119850" y="2874307"/>
              <a:ext cx="605458" cy="608647"/>
              <a:chOff x="2954730" y="2377806"/>
              <a:chExt cx="632614" cy="632614"/>
            </a:xfrm>
          </p:grpSpPr>
          <p:sp>
            <p:nvSpPr>
              <p:cNvPr id="47" name="Teardrop 46">
                <a:extLst>
                  <a:ext uri="{FF2B5EF4-FFF2-40B4-BE49-F238E27FC236}">
                    <a16:creationId xmlns="" xmlns:a16="http://schemas.microsoft.com/office/drawing/2014/main" id="{B5670299-1F45-D649-B00E-911B13566034}"/>
                  </a:ext>
                </a:extLst>
              </p:cNvPr>
              <p:cNvSpPr/>
              <p:nvPr/>
            </p:nvSpPr>
            <p:spPr>
              <a:xfrm rot="8100000">
                <a:off x="2954730" y="2377806"/>
                <a:ext cx="632614" cy="632614"/>
              </a:xfrm>
              <a:prstGeom prst="teardrop">
                <a:avLst/>
              </a:prstGeom>
              <a:solidFill>
                <a:srgbClr val="0070C0"/>
              </a:solidFill>
              <a:ln w="38100" cap="flat" cmpd="sng" algn="ctr">
                <a:solidFill>
                  <a:srgbClr val="0070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48" name="Teardrop 47">
                <a:extLst>
                  <a:ext uri="{FF2B5EF4-FFF2-40B4-BE49-F238E27FC236}">
                    <a16:creationId xmlns="" xmlns:a16="http://schemas.microsoft.com/office/drawing/2014/main" id="{D2FDFEEE-DD1E-6543-9AF3-17E668C5C34D}"/>
                  </a:ext>
                </a:extLst>
              </p:cNvPr>
              <p:cNvSpPr/>
              <p:nvPr/>
            </p:nvSpPr>
            <p:spPr>
              <a:xfrm rot="8100000">
                <a:off x="3044558" y="2462722"/>
                <a:ext cx="452956" cy="452956"/>
              </a:xfrm>
              <a:prstGeom prst="teardrop">
                <a:avLst/>
              </a:prstGeom>
              <a:solidFill>
                <a:srgbClr val="0070C0"/>
              </a:solidFill>
              <a:ln w="60325"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49" name="Oval 48">
                <a:extLst>
                  <a:ext uri="{FF2B5EF4-FFF2-40B4-BE49-F238E27FC236}">
                    <a16:creationId xmlns="" xmlns:a16="http://schemas.microsoft.com/office/drawing/2014/main" id="{82129873-031C-2044-BE6C-48B793393BEC}"/>
                  </a:ext>
                </a:extLst>
              </p:cNvPr>
              <p:cNvSpPr/>
              <p:nvPr/>
            </p:nvSpPr>
            <p:spPr bwMode="auto">
              <a:xfrm rot="5400000">
                <a:off x="3089802" y="2512878"/>
                <a:ext cx="362471" cy="362471"/>
              </a:xfrm>
              <a:prstGeom prst="ellipse">
                <a:avLst/>
              </a:prstGeom>
              <a:solidFill>
                <a:srgbClr val="0070C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50" name="Rectangle 49">
                <a:extLst>
                  <a:ext uri="{FF2B5EF4-FFF2-40B4-BE49-F238E27FC236}">
                    <a16:creationId xmlns="" xmlns:a16="http://schemas.microsoft.com/office/drawing/2014/main" id="{F72F493D-249F-E54B-A95C-C8D01DDD823F}"/>
                  </a:ext>
                </a:extLst>
              </p:cNvPr>
              <p:cNvSpPr/>
              <p:nvPr/>
            </p:nvSpPr>
            <p:spPr>
              <a:xfrm>
                <a:off x="3211594" y="2566156"/>
                <a:ext cx="118919" cy="255917"/>
              </a:xfrm>
              <a:prstGeom prst="rect">
                <a:avLst/>
              </a:prstGeom>
            </p:spPr>
            <p:txBody>
              <a:bodyPr wrap="non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FFFFFF"/>
                    </a:solidFill>
                    <a:effectLst/>
                    <a:uLnTx/>
                    <a:uFillTx/>
                  </a:rPr>
                  <a:t>3</a:t>
                </a:r>
              </a:p>
            </p:txBody>
          </p:sp>
        </p:grpSp>
      </p:grpSp>
      <p:grpSp>
        <p:nvGrpSpPr>
          <p:cNvPr id="51" name="Group 50"/>
          <p:cNvGrpSpPr/>
          <p:nvPr/>
        </p:nvGrpSpPr>
        <p:grpSpPr>
          <a:xfrm>
            <a:off x="7414890" y="2128650"/>
            <a:ext cx="2198287" cy="1493613"/>
            <a:chOff x="7414863" y="1984252"/>
            <a:chExt cx="2198287" cy="1493613"/>
          </a:xfrm>
        </p:grpSpPr>
        <p:sp>
          <p:nvSpPr>
            <p:cNvPr id="52" name="TextBox 51">
              <a:extLst>
                <a:ext uri="{FF2B5EF4-FFF2-40B4-BE49-F238E27FC236}">
                  <a16:creationId xmlns="" xmlns:a16="http://schemas.microsoft.com/office/drawing/2014/main" id="{1B1253C8-A9A6-C741-A440-DD4C6172667C}"/>
                </a:ext>
              </a:extLst>
            </p:cNvPr>
            <p:cNvSpPr txBox="1"/>
            <p:nvPr/>
          </p:nvSpPr>
          <p:spPr>
            <a:xfrm>
              <a:off x="7414863" y="1984252"/>
              <a:ext cx="2198287" cy="830997"/>
            </a:xfrm>
            <a:prstGeom prst="rect">
              <a:avLst/>
            </a:prstGeom>
            <a:noFill/>
            <a:ln>
              <a:solidFill>
                <a:srgbClr val="0070C0"/>
              </a:solidFill>
            </a:ln>
          </p:spPr>
          <p:txBody>
            <a:bodyPr wrap="square" lIns="0" rIns="0" rtlCol="0" anchor="b">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70C0"/>
                  </a:solidFill>
                  <a:effectLst/>
                  <a:uLnTx/>
                  <a:uFillTx/>
                </a:rPr>
                <a:t>Release</a:t>
              </a:r>
              <a:r>
                <a:rPr kumimoji="0" lang="en-US" sz="1600" b="1" i="0" u="none" strike="noStrike" kern="0" cap="none" spc="0" normalizeH="0" dirty="0">
                  <a:ln>
                    <a:noFill/>
                  </a:ln>
                  <a:solidFill>
                    <a:srgbClr val="0070C0"/>
                  </a:solidFill>
                  <a:effectLst/>
                  <a:uLnTx/>
                  <a:uFillTx/>
                </a:rPr>
                <a:t> of vasoactive and inflammatory proteins </a:t>
              </a:r>
              <a:endParaRPr kumimoji="0" lang="en-US" sz="1600" b="1" i="0" u="none" strike="noStrike" kern="0" cap="none" spc="0" normalizeH="0" baseline="0" dirty="0">
                <a:ln>
                  <a:noFill/>
                </a:ln>
                <a:solidFill>
                  <a:srgbClr val="0070C0"/>
                </a:solidFill>
                <a:effectLst/>
                <a:uLnTx/>
                <a:uFillTx/>
              </a:endParaRPr>
            </a:p>
          </p:txBody>
        </p:sp>
        <p:grpSp>
          <p:nvGrpSpPr>
            <p:cNvPr id="53" name="Group 52"/>
            <p:cNvGrpSpPr/>
            <p:nvPr/>
          </p:nvGrpSpPr>
          <p:grpSpPr>
            <a:xfrm>
              <a:off x="8196187" y="2869218"/>
              <a:ext cx="605458" cy="608647"/>
              <a:chOff x="8245821" y="2372517"/>
              <a:chExt cx="632614" cy="632614"/>
            </a:xfrm>
          </p:grpSpPr>
          <p:sp>
            <p:nvSpPr>
              <p:cNvPr id="54" name="Teardrop 53">
                <a:extLst>
                  <a:ext uri="{FF2B5EF4-FFF2-40B4-BE49-F238E27FC236}">
                    <a16:creationId xmlns="" xmlns:a16="http://schemas.microsoft.com/office/drawing/2014/main" id="{4E149491-1AC1-634E-91B2-03F4B676D228}"/>
                  </a:ext>
                </a:extLst>
              </p:cNvPr>
              <p:cNvSpPr/>
              <p:nvPr/>
            </p:nvSpPr>
            <p:spPr>
              <a:xfrm rot="8100000">
                <a:off x="8245821" y="2372517"/>
                <a:ext cx="632614" cy="632614"/>
              </a:xfrm>
              <a:prstGeom prst="teardrop">
                <a:avLst/>
              </a:prstGeom>
              <a:solidFill>
                <a:srgbClr val="0070C0"/>
              </a:solidFill>
              <a:ln w="38100" cap="flat" cmpd="sng" algn="ctr">
                <a:solidFill>
                  <a:srgbClr val="0070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55" name="Teardrop 54">
                <a:extLst>
                  <a:ext uri="{FF2B5EF4-FFF2-40B4-BE49-F238E27FC236}">
                    <a16:creationId xmlns="" xmlns:a16="http://schemas.microsoft.com/office/drawing/2014/main" id="{7BB45569-D460-5046-9C63-208C414CCE68}"/>
                  </a:ext>
                </a:extLst>
              </p:cNvPr>
              <p:cNvSpPr/>
              <p:nvPr/>
            </p:nvSpPr>
            <p:spPr>
              <a:xfrm rot="8100000">
                <a:off x="8335650" y="2462346"/>
                <a:ext cx="452956" cy="452956"/>
              </a:xfrm>
              <a:prstGeom prst="teardrop">
                <a:avLst/>
              </a:prstGeom>
              <a:solidFill>
                <a:srgbClr val="0070C0"/>
              </a:solidFill>
              <a:ln w="60325"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56" name="Rectangle 55">
                <a:extLst>
                  <a:ext uri="{FF2B5EF4-FFF2-40B4-BE49-F238E27FC236}">
                    <a16:creationId xmlns="" xmlns:a16="http://schemas.microsoft.com/office/drawing/2014/main" id="{BE358BF7-4CFD-7D48-ADB2-E3BCE73CFDB0}"/>
                  </a:ext>
                </a:extLst>
              </p:cNvPr>
              <p:cNvSpPr/>
              <p:nvPr/>
            </p:nvSpPr>
            <p:spPr>
              <a:xfrm>
                <a:off x="8502684" y="2560867"/>
                <a:ext cx="118919" cy="255917"/>
              </a:xfrm>
              <a:prstGeom prst="rect">
                <a:avLst/>
              </a:prstGeom>
            </p:spPr>
            <p:txBody>
              <a:bodyPr wrap="non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FFFFFF"/>
                    </a:solidFill>
                    <a:effectLst/>
                    <a:uLnTx/>
                    <a:uFillTx/>
                  </a:rPr>
                  <a:t>7</a:t>
                </a:r>
              </a:p>
            </p:txBody>
          </p:sp>
        </p:grpSp>
      </p:grpSp>
      <p:sp>
        <p:nvSpPr>
          <p:cNvPr id="57" name="Rectangle 56">
            <a:extLst>
              <a:ext uri="{FF2B5EF4-FFF2-40B4-BE49-F238E27FC236}">
                <a16:creationId xmlns="" xmlns:a16="http://schemas.microsoft.com/office/drawing/2014/main" id="{BAF3CD2D-5DAE-8E43-BC9E-D6F991C6EEC9}"/>
              </a:ext>
            </a:extLst>
          </p:cNvPr>
          <p:cNvSpPr/>
          <p:nvPr/>
        </p:nvSpPr>
        <p:spPr bwMode="auto">
          <a:xfrm>
            <a:off x="9821389" y="4002974"/>
            <a:ext cx="1162307" cy="100445"/>
          </a:xfrm>
          <a:prstGeom prst="rect">
            <a:avLst/>
          </a:prstGeom>
          <a:pattFill prst="wdUpDiag">
            <a:fgClr>
              <a:srgbClr val="3C1053"/>
            </a:fgClr>
            <a:bgClr>
              <a:srgbClr val="3C1053">
                <a:lumMod val="20000"/>
                <a:lumOff val="80000"/>
              </a:srgbClr>
            </a:bgClr>
          </a:patt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58" name="Oval 57">
            <a:extLst>
              <a:ext uri="{FF2B5EF4-FFF2-40B4-BE49-F238E27FC236}">
                <a16:creationId xmlns="" xmlns:a16="http://schemas.microsoft.com/office/drawing/2014/main" id="{47E55AD2-E1EB-7A44-B6C5-D5E7668B1608}"/>
              </a:ext>
            </a:extLst>
          </p:cNvPr>
          <p:cNvSpPr/>
          <p:nvPr/>
        </p:nvSpPr>
        <p:spPr bwMode="auto">
          <a:xfrm>
            <a:off x="10882039" y="3904891"/>
            <a:ext cx="310092" cy="311725"/>
          </a:xfrm>
          <a:prstGeom prst="ellipse">
            <a:avLst/>
          </a:prstGeom>
          <a:solidFill>
            <a:srgbClr val="7F134C">
              <a:lumMod val="20000"/>
              <a:lumOff val="80000"/>
            </a:srgbClr>
          </a:solidFill>
          <a:ln w="50800" cap="flat" cmpd="sng" algn="ctr">
            <a:solidFill>
              <a:srgbClr val="7F134C"/>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nvGrpSpPr>
          <p:cNvPr id="59" name="Group 58"/>
          <p:cNvGrpSpPr/>
          <p:nvPr/>
        </p:nvGrpSpPr>
        <p:grpSpPr>
          <a:xfrm>
            <a:off x="10095409" y="2374852"/>
            <a:ext cx="1885907" cy="1252876"/>
            <a:chOff x="10095408" y="2230474"/>
            <a:chExt cx="1885907" cy="1252876"/>
          </a:xfrm>
        </p:grpSpPr>
        <p:grpSp>
          <p:nvGrpSpPr>
            <p:cNvPr id="60" name="Group 59"/>
            <p:cNvGrpSpPr/>
            <p:nvPr/>
          </p:nvGrpSpPr>
          <p:grpSpPr>
            <a:xfrm>
              <a:off x="10734355" y="2874703"/>
              <a:ext cx="605458" cy="608647"/>
              <a:chOff x="10852416" y="2378218"/>
              <a:chExt cx="632614" cy="632614"/>
            </a:xfrm>
          </p:grpSpPr>
          <p:grpSp>
            <p:nvGrpSpPr>
              <p:cNvPr id="62" name="Group 61">
                <a:extLst>
                  <a:ext uri="{FF2B5EF4-FFF2-40B4-BE49-F238E27FC236}">
                    <a16:creationId xmlns="" xmlns:a16="http://schemas.microsoft.com/office/drawing/2014/main" id="{44B21510-9C1A-224B-9FD4-82FBE98F04A2}"/>
                  </a:ext>
                </a:extLst>
              </p:cNvPr>
              <p:cNvGrpSpPr/>
              <p:nvPr/>
            </p:nvGrpSpPr>
            <p:grpSpPr>
              <a:xfrm rot="5400000">
                <a:off x="10852416" y="2378218"/>
                <a:ext cx="632614" cy="632614"/>
                <a:chOff x="-1464215" y="3202031"/>
                <a:chExt cx="738791" cy="738791"/>
              </a:xfrm>
            </p:grpSpPr>
            <p:sp>
              <p:nvSpPr>
                <p:cNvPr id="64" name="Teardrop 63">
                  <a:extLst>
                    <a:ext uri="{FF2B5EF4-FFF2-40B4-BE49-F238E27FC236}">
                      <a16:creationId xmlns="" xmlns:a16="http://schemas.microsoft.com/office/drawing/2014/main" id="{331B6BDE-383B-CF43-BF67-82FE22C5E73D}"/>
                    </a:ext>
                  </a:extLst>
                </p:cNvPr>
                <p:cNvSpPr/>
                <p:nvPr/>
              </p:nvSpPr>
              <p:spPr>
                <a:xfrm rot="2700000">
                  <a:off x="-1464215" y="3202031"/>
                  <a:ext cx="738791" cy="738791"/>
                </a:xfrm>
                <a:prstGeom prst="teardrop">
                  <a:avLst/>
                </a:prstGeom>
                <a:solidFill>
                  <a:srgbClr val="FFFFFF"/>
                </a:solidFill>
                <a:ln w="38100"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65" name="Teardrop 64">
                  <a:extLst>
                    <a:ext uri="{FF2B5EF4-FFF2-40B4-BE49-F238E27FC236}">
                      <a16:creationId xmlns="" xmlns:a16="http://schemas.microsoft.com/office/drawing/2014/main" id="{DF62A0F8-1990-D045-8A8D-1D5A61BEB666}"/>
                    </a:ext>
                  </a:extLst>
                </p:cNvPr>
                <p:cNvSpPr/>
                <p:nvPr/>
              </p:nvSpPr>
              <p:spPr>
                <a:xfrm rot="2700000">
                  <a:off x="-1359310" y="3306939"/>
                  <a:ext cx="528979" cy="528979"/>
                </a:xfrm>
                <a:prstGeom prst="teardrop">
                  <a:avLst/>
                </a:prstGeom>
                <a:solidFill>
                  <a:srgbClr val="7F134C"/>
                </a:solidFill>
                <a:ln w="6032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66" name="Oval 65">
                  <a:extLst>
                    <a:ext uri="{FF2B5EF4-FFF2-40B4-BE49-F238E27FC236}">
                      <a16:creationId xmlns="" xmlns:a16="http://schemas.microsoft.com/office/drawing/2014/main" id="{B6B4E9A8-BF1C-154F-8CBC-F44220FE3CB3}"/>
                    </a:ext>
                  </a:extLst>
                </p:cNvPr>
                <p:cNvSpPr/>
                <p:nvPr/>
              </p:nvSpPr>
              <p:spPr bwMode="auto">
                <a:xfrm>
                  <a:off x="-1306474" y="3359772"/>
                  <a:ext cx="423308" cy="423308"/>
                </a:xfrm>
                <a:prstGeom prst="ellipse">
                  <a:avLst/>
                </a:prstGeom>
                <a:solidFill>
                  <a:srgbClr val="7F134C">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sp>
            <p:nvSpPr>
              <p:cNvPr id="63" name="Rectangle 62">
                <a:extLst>
                  <a:ext uri="{FF2B5EF4-FFF2-40B4-BE49-F238E27FC236}">
                    <a16:creationId xmlns="" xmlns:a16="http://schemas.microsoft.com/office/drawing/2014/main" id="{DE5D04A8-399F-C846-8413-3ACD5B750C45}"/>
                  </a:ext>
                </a:extLst>
              </p:cNvPr>
              <p:cNvSpPr/>
              <p:nvPr/>
            </p:nvSpPr>
            <p:spPr>
              <a:xfrm>
                <a:off x="11064345" y="2566567"/>
                <a:ext cx="208756"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0000"/>
                    </a:solidFill>
                    <a:effectLst/>
                    <a:uLnTx/>
                    <a:uFillTx/>
                  </a:rPr>
                  <a:t>9</a:t>
                </a:r>
              </a:p>
            </p:txBody>
          </p:sp>
        </p:grpSp>
        <p:sp>
          <p:nvSpPr>
            <p:cNvPr id="61" name="TextBox 60">
              <a:extLst>
                <a:ext uri="{FF2B5EF4-FFF2-40B4-BE49-F238E27FC236}">
                  <a16:creationId xmlns="" xmlns:a16="http://schemas.microsoft.com/office/drawing/2014/main" id="{1CB9F30B-90B0-B24A-980C-C63C5A9E0361}"/>
                </a:ext>
              </a:extLst>
            </p:cNvPr>
            <p:cNvSpPr txBox="1"/>
            <p:nvPr/>
          </p:nvSpPr>
          <p:spPr>
            <a:xfrm>
              <a:off x="10095408" y="2230474"/>
              <a:ext cx="1885907" cy="584775"/>
            </a:xfrm>
            <a:prstGeom prst="rect">
              <a:avLst/>
            </a:prstGeom>
            <a:noFill/>
            <a:ln w="28575">
              <a:solidFill>
                <a:schemeClr val="accent1"/>
              </a:solidFill>
            </a:ln>
          </p:spPr>
          <p:txBody>
            <a:bodyPr wrap="square" lIns="0" rIns="0" rtlCol="0" anchor="b">
              <a:spAutoFit/>
            </a:bodyPr>
            <a:lstStyle/>
            <a:p>
              <a:pPr lvl="0" algn="ctr">
                <a:defRPr/>
              </a:pPr>
              <a:r>
                <a:rPr kumimoji="0" lang="en-US" sz="1600" b="1" i="0" u="none" strike="noStrike" kern="0" cap="none" spc="0" normalizeH="0" baseline="0" dirty="0">
                  <a:ln>
                    <a:noFill/>
                  </a:ln>
                  <a:solidFill>
                    <a:srgbClr val="7F134C"/>
                  </a:solidFill>
                  <a:effectLst/>
                  <a:uLnTx/>
                  <a:uFillTx/>
                </a:rPr>
                <a:t>Scarring </a:t>
              </a:r>
            </a:p>
            <a:p>
              <a:pPr lvl="0" algn="ctr">
                <a:defRPr/>
              </a:pPr>
              <a:r>
                <a:rPr lang="en-US" sz="1600" b="1" kern="0" dirty="0">
                  <a:solidFill>
                    <a:srgbClr val="7F134C"/>
                  </a:solidFill>
                </a:rPr>
                <a:t>and ↓GFR </a:t>
              </a:r>
              <a:endParaRPr kumimoji="0" lang="en-US" sz="1600" b="1" i="0" u="none" strike="noStrike" kern="0" cap="none" spc="0" normalizeH="0" baseline="0" dirty="0">
                <a:ln>
                  <a:noFill/>
                </a:ln>
                <a:solidFill>
                  <a:srgbClr val="7F134C"/>
                </a:solidFill>
                <a:effectLst/>
                <a:uLnTx/>
                <a:uFillTx/>
              </a:endParaRPr>
            </a:p>
          </p:txBody>
        </p:sp>
      </p:grpSp>
      <p:sp>
        <p:nvSpPr>
          <p:cNvPr id="67" name="Oval 66">
            <a:extLst>
              <a:ext uri="{FF2B5EF4-FFF2-40B4-BE49-F238E27FC236}">
                <a16:creationId xmlns="" xmlns:a16="http://schemas.microsoft.com/office/drawing/2014/main" id="{27478624-9A89-1D4A-A4D2-DC6DB5D36647}"/>
              </a:ext>
            </a:extLst>
          </p:cNvPr>
          <p:cNvSpPr/>
          <p:nvPr/>
        </p:nvSpPr>
        <p:spPr bwMode="auto">
          <a:xfrm>
            <a:off x="9612955" y="3904891"/>
            <a:ext cx="310092" cy="311725"/>
          </a:xfrm>
          <a:prstGeom prst="ellipse">
            <a:avLst/>
          </a:prstGeom>
          <a:solidFill>
            <a:srgbClr val="3C1053">
              <a:lumMod val="20000"/>
              <a:lumOff val="80000"/>
            </a:srgbClr>
          </a:solidFill>
          <a:ln w="50800" cap="flat" cmpd="sng" algn="ctr">
            <a:solidFill>
              <a:srgbClr val="3C105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nvGrpSpPr>
          <p:cNvPr id="68" name="Group 67"/>
          <p:cNvGrpSpPr/>
          <p:nvPr/>
        </p:nvGrpSpPr>
        <p:grpSpPr>
          <a:xfrm>
            <a:off x="100285" y="2107750"/>
            <a:ext cx="1769355" cy="1519582"/>
            <a:chOff x="100284" y="1963372"/>
            <a:chExt cx="1769354" cy="1519582"/>
          </a:xfrm>
        </p:grpSpPr>
        <p:sp>
          <p:nvSpPr>
            <p:cNvPr id="69" name="Rectangle 68">
              <a:extLst>
                <a:ext uri="{FF2B5EF4-FFF2-40B4-BE49-F238E27FC236}">
                  <a16:creationId xmlns="" xmlns:a16="http://schemas.microsoft.com/office/drawing/2014/main" id="{FB6B22BB-D357-E049-9E22-C06FF6BF1F29}"/>
                </a:ext>
              </a:extLst>
            </p:cNvPr>
            <p:cNvSpPr/>
            <p:nvPr/>
          </p:nvSpPr>
          <p:spPr>
            <a:xfrm>
              <a:off x="210685" y="1984252"/>
              <a:ext cx="1595723" cy="830997"/>
            </a:xfrm>
            <a:prstGeom prst="rect">
              <a:avLst/>
            </a:prstGeom>
          </p:spPr>
          <p:txBody>
            <a:bodyPr wrap="square" lIns="0" rIns="0" anchor="b">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600" b="1" kern="0" dirty="0">
                  <a:solidFill>
                    <a:srgbClr val="7F134C"/>
                  </a:solidFill>
                </a:rPr>
                <a:t>Kidney</a:t>
              </a:r>
              <a:r>
                <a:rPr kumimoji="0" lang="en-US" sz="1600" b="1" i="0" u="none" strike="noStrike" kern="0" cap="none" spc="0" normalizeH="0" dirty="0">
                  <a:ln>
                    <a:noFill/>
                  </a:ln>
                  <a:solidFill>
                    <a:srgbClr val="7F134C"/>
                  </a:solidFill>
                  <a:effectLst/>
                  <a:uLnTx/>
                  <a:uFillTx/>
                </a:rPr>
                <a:t> injury / reduced nephron mass </a:t>
              </a:r>
              <a:endParaRPr kumimoji="0" lang="en-US" sz="1600" b="1" i="0" u="none" strike="noStrike" kern="0" cap="none" spc="0" normalizeH="0" baseline="0" dirty="0">
                <a:ln>
                  <a:noFill/>
                </a:ln>
                <a:solidFill>
                  <a:srgbClr val="7F134C"/>
                </a:solidFill>
                <a:effectLst/>
                <a:uLnTx/>
                <a:uFillTx/>
              </a:endParaRPr>
            </a:p>
          </p:txBody>
        </p:sp>
        <p:grpSp>
          <p:nvGrpSpPr>
            <p:cNvPr id="70" name="Group 69"/>
            <p:cNvGrpSpPr/>
            <p:nvPr/>
          </p:nvGrpSpPr>
          <p:grpSpPr>
            <a:xfrm>
              <a:off x="581682" y="2874307"/>
              <a:ext cx="605458" cy="608647"/>
              <a:chOff x="244368" y="2377806"/>
              <a:chExt cx="632614" cy="632614"/>
            </a:xfrm>
          </p:grpSpPr>
          <p:sp>
            <p:nvSpPr>
              <p:cNvPr id="72" name="Teardrop 71">
                <a:extLst>
                  <a:ext uri="{FF2B5EF4-FFF2-40B4-BE49-F238E27FC236}">
                    <a16:creationId xmlns="" xmlns:a16="http://schemas.microsoft.com/office/drawing/2014/main" id="{ACA26733-7EC3-7447-8AD3-F9CA29899430}"/>
                  </a:ext>
                </a:extLst>
              </p:cNvPr>
              <p:cNvSpPr/>
              <p:nvPr/>
            </p:nvSpPr>
            <p:spPr>
              <a:xfrm rot="8100000">
                <a:off x="244368" y="2377806"/>
                <a:ext cx="632614" cy="632614"/>
              </a:xfrm>
              <a:prstGeom prst="teardrop">
                <a:avLst/>
              </a:prstGeom>
              <a:solidFill>
                <a:srgbClr val="FFFFFF"/>
              </a:solidFill>
              <a:ln w="38100"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73" name="Teardrop 72">
                <a:extLst>
                  <a:ext uri="{FF2B5EF4-FFF2-40B4-BE49-F238E27FC236}">
                    <a16:creationId xmlns="" xmlns:a16="http://schemas.microsoft.com/office/drawing/2014/main" id="{DE8C7407-DDD9-5747-9A7E-DB1B00BE59D7}"/>
                  </a:ext>
                </a:extLst>
              </p:cNvPr>
              <p:cNvSpPr/>
              <p:nvPr/>
            </p:nvSpPr>
            <p:spPr>
              <a:xfrm rot="8100000">
                <a:off x="334197" y="2467635"/>
                <a:ext cx="452956" cy="452956"/>
              </a:xfrm>
              <a:prstGeom prst="teardrop">
                <a:avLst/>
              </a:prstGeom>
              <a:solidFill>
                <a:srgbClr val="7F134C"/>
              </a:solidFill>
              <a:ln w="6032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74" name="Oval 73">
                <a:extLst>
                  <a:ext uri="{FF2B5EF4-FFF2-40B4-BE49-F238E27FC236}">
                    <a16:creationId xmlns="" xmlns:a16="http://schemas.microsoft.com/office/drawing/2014/main" id="{1B92D6BB-4931-E844-B498-23C3B6A851C6}"/>
                  </a:ext>
                </a:extLst>
              </p:cNvPr>
              <p:cNvSpPr/>
              <p:nvPr/>
            </p:nvSpPr>
            <p:spPr bwMode="auto">
              <a:xfrm rot="5400000">
                <a:off x="379440" y="2512878"/>
                <a:ext cx="362471" cy="362471"/>
              </a:xfrm>
              <a:prstGeom prst="ellipse">
                <a:avLst/>
              </a:prstGeom>
              <a:solidFill>
                <a:srgbClr val="7F134C">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75" name="Rectangle 74">
                <a:extLst>
                  <a:ext uri="{FF2B5EF4-FFF2-40B4-BE49-F238E27FC236}">
                    <a16:creationId xmlns="" xmlns:a16="http://schemas.microsoft.com/office/drawing/2014/main" id="{AEA81F6E-001D-6E4B-A53D-8BA5F10B9409}"/>
                  </a:ext>
                </a:extLst>
              </p:cNvPr>
              <p:cNvSpPr/>
              <p:nvPr/>
            </p:nvSpPr>
            <p:spPr>
              <a:xfrm>
                <a:off x="445859" y="2566156"/>
                <a:ext cx="229632"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0000"/>
                    </a:solidFill>
                    <a:effectLst/>
                    <a:uLnTx/>
                    <a:uFillTx/>
                  </a:rPr>
                  <a:t>1</a:t>
                </a:r>
              </a:p>
            </p:txBody>
          </p:sp>
        </p:grpSp>
        <p:sp>
          <p:nvSpPr>
            <p:cNvPr id="71" name="Rectangle 70"/>
            <p:cNvSpPr/>
            <p:nvPr/>
          </p:nvSpPr>
          <p:spPr>
            <a:xfrm>
              <a:off x="100284" y="1963372"/>
              <a:ext cx="1769354" cy="850241"/>
            </a:xfrm>
            <a:prstGeom prst="rect">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p:cNvGrpSpPr/>
          <p:nvPr/>
        </p:nvGrpSpPr>
        <p:grpSpPr>
          <a:xfrm>
            <a:off x="1141463" y="4453154"/>
            <a:ext cx="1997113" cy="1517947"/>
            <a:chOff x="1141440" y="4308756"/>
            <a:chExt cx="1997113" cy="1517947"/>
          </a:xfrm>
        </p:grpSpPr>
        <p:sp>
          <p:nvSpPr>
            <p:cNvPr id="77" name="TextBox 76">
              <a:extLst>
                <a:ext uri="{FF2B5EF4-FFF2-40B4-BE49-F238E27FC236}">
                  <a16:creationId xmlns="" xmlns:a16="http://schemas.microsoft.com/office/drawing/2014/main" id="{DB5E6F68-1392-C742-95D7-A4B2D1990B4E}"/>
                </a:ext>
              </a:extLst>
            </p:cNvPr>
            <p:cNvSpPr txBox="1"/>
            <p:nvPr/>
          </p:nvSpPr>
          <p:spPr>
            <a:xfrm>
              <a:off x="1141440" y="4995706"/>
              <a:ext cx="199711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D3759"/>
                  </a:solidFill>
                  <a:effectLst/>
                  <a:uLnTx/>
                  <a:uFillTx/>
                </a:rPr>
                <a:t>Increased</a:t>
              </a:r>
              <a:r>
                <a:rPr kumimoji="0" lang="en-US" sz="1600" b="1" i="0" u="none" strike="noStrike" kern="0" cap="none" spc="0" normalizeH="0" dirty="0">
                  <a:ln>
                    <a:noFill/>
                  </a:ln>
                  <a:solidFill>
                    <a:srgbClr val="0D3759"/>
                  </a:solidFill>
                  <a:effectLst/>
                  <a:uLnTx/>
                  <a:uFillTx/>
                </a:rPr>
                <a:t> glomerular capillary pressure </a:t>
              </a:r>
              <a:endParaRPr kumimoji="0" lang="en-US" sz="1600" b="1" i="0" u="none" strike="noStrike" kern="0" cap="none" spc="0" normalizeH="0" baseline="0" dirty="0">
                <a:ln>
                  <a:noFill/>
                </a:ln>
                <a:solidFill>
                  <a:srgbClr val="0D3759"/>
                </a:solidFill>
                <a:effectLst/>
                <a:uLnTx/>
                <a:uFillTx/>
              </a:endParaRPr>
            </a:p>
          </p:txBody>
        </p:sp>
        <p:grpSp>
          <p:nvGrpSpPr>
            <p:cNvPr id="78" name="Group 77"/>
            <p:cNvGrpSpPr/>
            <p:nvPr/>
          </p:nvGrpSpPr>
          <p:grpSpPr>
            <a:xfrm>
              <a:off x="1850766" y="4308756"/>
              <a:ext cx="605458" cy="608647"/>
              <a:chOff x="1494466" y="3868741"/>
              <a:chExt cx="632614" cy="632614"/>
            </a:xfrm>
          </p:grpSpPr>
          <p:grpSp>
            <p:nvGrpSpPr>
              <p:cNvPr id="80" name="Group 79">
                <a:extLst>
                  <a:ext uri="{FF2B5EF4-FFF2-40B4-BE49-F238E27FC236}">
                    <a16:creationId xmlns="" xmlns:a16="http://schemas.microsoft.com/office/drawing/2014/main" id="{52FA86A9-B27E-1949-BE33-BC1723A080F0}"/>
                  </a:ext>
                </a:extLst>
              </p:cNvPr>
              <p:cNvGrpSpPr/>
              <p:nvPr/>
            </p:nvGrpSpPr>
            <p:grpSpPr>
              <a:xfrm rot="16200000">
                <a:off x="1494466" y="3868741"/>
                <a:ext cx="632614" cy="632614"/>
                <a:chOff x="-1464215" y="3202031"/>
                <a:chExt cx="738791" cy="738791"/>
              </a:xfrm>
            </p:grpSpPr>
            <p:sp>
              <p:nvSpPr>
                <p:cNvPr id="82" name="Teardrop 81">
                  <a:extLst>
                    <a:ext uri="{FF2B5EF4-FFF2-40B4-BE49-F238E27FC236}">
                      <a16:creationId xmlns="" xmlns:a16="http://schemas.microsoft.com/office/drawing/2014/main" id="{EC4CE88C-6C7E-B249-AD5E-D766A3A388D2}"/>
                    </a:ext>
                  </a:extLst>
                </p:cNvPr>
                <p:cNvSpPr/>
                <p:nvPr/>
              </p:nvSpPr>
              <p:spPr>
                <a:xfrm rot="2700000">
                  <a:off x="-1464215" y="3202031"/>
                  <a:ext cx="738791" cy="738791"/>
                </a:xfrm>
                <a:prstGeom prst="teardrop">
                  <a:avLst/>
                </a:prstGeom>
                <a:solidFill>
                  <a:srgbClr val="FFFFFF"/>
                </a:solidFill>
                <a:ln w="38100" cap="flat" cmpd="sng" algn="ctr">
                  <a:solidFill>
                    <a:srgbClr val="0D37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83" name="Teardrop 82">
                  <a:extLst>
                    <a:ext uri="{FF2B5EF4-FFF2-40B4-BE49-F238E27FC236}">
                      <a16:creationId xmlns="" xmlns:a16="http://schemas.microsoft.com/office/drawing/2014/main" id="{3765419A-AF67-8141-B137-0127EC02C51F}"/>
                    </a:ext>
                  </a:extLst>
                </p:cNvPr>
                <p:cNvSpPr/>
                <p:nvPr/>
              </p:nvSpPr>
              <p:spPr>
                <a:xfrm rot="2700000">
                  <a:off x="-1359310" y="3306938"/>
                  <a:ext cx="528980" cy="528980"/>
                </a:xfrm>
                <a:prstGeom prst="teardrop">
                  <a:avLst/>
                </a:prstGeom>
                <a:solidFill>
                  <a:srgbClr val="0D3759"/>
                </a:solidFill>
                <a:ln w="60325" cap="flat" cmpd="sng" algn="ctr">
                  <a:solidFill>
                    <a:srgbClr val="0D37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84" name="Oval 83">
                  <a:extLst>
                    <a:ext uri="{FF2B5EF4-FFF2-40B4-BE49-F238E27FC236}">
                      <a16:creationId xmlns="" xmlns:a16="http://schemas.microsoft.com/office/drawing/2014/main" id="{F83A7E5C-5D19-1D4D-8C3C-5918DA274D70}"/>
                    </a:ext>
                  </a:extLst>
                </p:cNvPr>
                <p:cNvSpPr/>
                <p:nvPr/>
              </p:nvSpPr>
              <p:spPr bwMode="auto">
                <a:xfrm>
                  <a:off x="-1306474" y="3359772"/>
                  <a:ext cx="423308" cy="423308"/>
                </a:xfrm>
                <a:prstGeom prst="ellipse">
                  <a:avLst/>
                </a:prstGeom>
                <a:solidFill>
                  <a:srgbClr val="0D3759">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grpSp>
          <p:sp>
            <p:nvSpPr>
              <p:cNvPr id="81" name="Rectangle 80">
                <a:extLst>
                  <a:ext uri="{FF2B5EF4-FFF2-40B4-BE49-F238E27FC236}">
                    <a16:creationId xmlns="" xmlns:a16="http://schemas.microsoft.com/office/drawing/2014/main" id="{3E2378D5-D837-454D-8C2D-AB9CB685400E}"/>
                  </a:ext>
                </a:extLst>
              </p:cNvPr>
              <p:cNvSpPr/>
              <p:nvPr/>
            </p:nvSpPr>
            <p:spPr>
              <a:xfrm>
                <a:off x="1706395" y="4057091"/>
                <a:ext cx="208756" cy="255917"/>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FFFFFF"/>
                    </a:solidFill>
                    <a:effectLst/>
                    <a:uLnTx/>
                    <a:uFillTx/>
                  </a:rPr>
                  <a:t>2</a:t>
                </a:r>
              </a:p>
            </p:txBody>
          </p:sp>
        </p:grpSp>
        <p:sp>
          <p:nvSpPr>
            <p:cNvPr id="79" name="Rectangle 78"/>
            <p:cNvSpPr/>
            <p:nvPr/>
          </p:nvSpPr>
          <p:spPr>
            <a:xfrm>
              <a:off x="1214836" y="4952247"/>
              <a:ext cx="1897082" cy="859914"/>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grpSp>
      <p:sp>
        <p:nvSpPr>
          <p:cNvPr id="85" name="Rectangle 84"/>
          <p:cNvSpPr/>
          <p:nvPr/>
        </p:nvSpPr>
        <p:spPr>
          <a:xfrm>
            <a:off x="27961" y="2005491"/>
            <a:ext cx="5760000" cy="4479775"/>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122505" y="1325791"/>
            <a:ext cx="4896000" cy="369332"/>
          </a:xfrm>
          <a:prstGeom prst="rect">
            <a:avLst/>
          </a:prstGeom>
          <a:noFill/>
        </p:spPr>
        <p:txBody>
          <a:bodyPr wrap="square" rtlCol="0" anchor="ctr">
            <a:spAutoFit/>
          </a:bodyPr>
          <a:lstStyle/>
          <a:p>
            <a:pPr algn="ctr"/>
            <a:r>
              <a:rPr lang="en-US" b="1" dirty="0"/>
              <a:t>Proteinuria is a marker of kidney damage</a:t>
            </a:r>
          </a:p>
        </p:txBody>
      </p:sp>
      <p:sp>
        <p:nvSpPr>
          <p:cNvPr id="87" name="TextBox 86"/>
          <p:cNvSpPr txBox="1"/>
          <p:nvPr/>
        </p:nvSpPr>
        <p:spPr>
          <a:xfrm>
            <a:off x="6851659" y="1325791"/>
            <a:ext cx="4896000" cy="369332"/>
          </a:xfrm>
          <a:prstGeom prst="rect">
            <a:avLst/>
          </a:prstGeom>
          <a:noFill/>
        </p:spPr>
        <p:txBody>
          <a:bodyPr wrap="square" rtlCol="0" anchor="ctr">
            <a:spAutoFit/>
          </a:bodyPr>
          <a:lstStyle/>
          <a:p>
            <a:pPr algn="ctr"/>
            <a:r>
              <a:rPr lang="en-US" b="1" dirty="0"/>
              <a:t>Proteinuria is a driver of kidney decline</a:t>
            </a:r>
          </a:p>
        </p:txBody>
      </p:sp>
      <p:grpSp>
        <p:nvGrpSpPr>
          <p:cNvPr id="88" name="Group 87"/>
          <p:cNvGrpSpPr>
            <a:grpSpLocks noChangeAspect="1"/>
          </p:cNvGrpSpPr>
          <p:nvPr/>
        </p:nvGrpSpPr>
        <p:grpSpPr>
          <a:xfrm>
            <a:off x="5518873" y="2740659"/>
            <a:ext cx="895281" cy="900000"/>
            <a:chOff x="5658018" y="2872294"/>
            <a:chExt cx="605458" cy="608647"/>
          </a:xfrm>
        </p:grpSpPr>
        <p:sp>
          <p:nvSpPr>
            <p:cNvPr id="89" name="Teardrop 88">
              <a:extLst>
                <a:ext uri="{FF2B5EF4-FFF2-40B4-BE49-F238E27FC236}">
                  <a16:creationId xmlns="" xmlns:a16="http://schemas.microsoft.com/office/drawing/2014/main" id="{A680F603-A098-064F-9A1F-46B122EC5C5F}"/>
                </a:ext>
              </a:extLst>
            </p:cNvPr>
            <p:cNvSpPr/>
            <p:nvPr/>
          </p:nvSpPr>
          <p:spPr>
            <a:xfrm rot="8100000">
              <a:off x="5658018" y="2872294"/>
              <a:ext cx="605458" cy="608647"/>
            </a:xfrm>
            <a:prstGeom prst="teardrop">
              <a:avLst/>
            </a:prstGeom>
            <a:solidFill>
              <a:srgbClr val="FFFFFF"/>
            </a:solidFill>
            <a:ln w="38100"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sp>
          <p:nvSpPr>
            <p:cNvPr id="90" name="Teardrop 89">
              <a:extLst>
                <a:ext uri="{FF2B5EF4-FFF2-40B4-BE49-F238E27FC236}">
                  <a16:creationId xmlns="" xmlns:a16="http://schemas.microsoft.com/office/drawing/2014/main" id="{FAB0C81C-2E8F-E441-A662-B92AC4AD5B5B}"/>
                </a:ext>
              </a:extLst>
            </p:cNvPr>
            <p:cNvSpPr/>
            <p:nvPr/>
          </p:nvSpPr>
          <p:spPr>
            <a:xfrm rot="8100000">
              <a:off x="5743992" y="2958719"/>
              <a:ext cx="433512" cy="435795"/>
            </a:xfrm>
            <a:prstGeom prst="teardrop">
              <a:avLst/>
            </a:prstGeom>
            <a:solidFill>
              <a:srgbClr val="7F134C"/>
            </a:solidFill>
            <a:ln w="6032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srgbClr val="FFFFFF"/>
                </a:solidFill>
                <a:effectLst/>
                <a:uLnTx/>
                <a:uFillTx/>
                <a:latin typeface="Arial"/>
                <a:ea typeface="+mn-ea"/>
                <a:cs typeface="+mn-cs"/>
              </a:endParaRPr>
            </a:p>
          </p:txBody>
        </p:sp>
      </p:grpSp>
      <p:sp>
        <p:nvSpPr>
          <p:cNvPr id="91" name="Oval 90">
            <a:extLst>
              <a:ext uri="{FF2B5EF4-FFF2-40B4-BE49-F238E27FC236}">
                <a16:creationId xmlns="" xmlns:a16="http://schemas.microsoft.com/office/drawing/2014/main" id="{66DCA8C5-D501-814C-A54A-DAACCCBC72C3}"/>
              </a:ext>
            </a:extLst>
          </p:cNvPr>
          <p:cNvSpPr>
            <a:spLocks noChangeAspect="1"/>
          </p:cNvSpPr>
          <p:nvPr/>
        </p:nvSpPr>
        <p:spPr bwMode="auto">
          <a:xfrm rot="5400000">
            <a:off x="5689353" y="2920658"/>
            <a:ext cx="542835" cy="540000"/>
          </a:xfrm>
          <a:prstGeom prst="ellipse">
            <a:avLst/>
          </a:prstGeom>
          <a:solidFill>
            <a:srgbClr val="7F134C">
              <a:lumMod val="40000"/>
              <a:lumOff val="60000"/>
              <a:alpha val="5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dirty="0">
              <a:ln>
                <a:noFill/>
              </a:ln>
              <a:solidFill>
                <a:srgbClr val="FFFFFF"/>
              </a:solidFill>
              <a:effectLst/>
              <a:uLnTx/>
              <a:uFillTx/>
            </a:endParaRPr>
          </a:p>
        </p:txBody>
      </p:sp>
      <p:sp>
        <p:nvSpPr>
          <p:cNvPr id="92" name="Rectangle 91">
            <a:extLst>
              <a:ext uri="{FF2B5EF4-FFF2-40B4-BE49-F238E27FC236}">
                <a16:creationId xmlns="" xmlns:a16="http://schemas.microsoft.com/office/drawing/2014/main" id="{12357A2E-1DC5-F64F-A64E-6E49EDD9FBF6}"/>
              </a:ext>
            </a:extLst>
          </p:cNvPr>
          <p:cNvSpPr/>
          <p:nvPr/>
        </p:nvSpPr>
        <p:spPr>
          <a:xfrm>
            <a:off x="5869955" y="3067587"/>
            <a:ext cx="181631" cy="246221"/>
          </a:xfrm>
          <a:prstGeom prst="rect">
            <a:avLst/>
          </a:prstGeom>
        </p:spPr>
        <p:txBody>
          <a:bodyPr wrap="square" lIns="0" tIns="0" rIns="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dirty="0">
                <a:ln>
                  <a:noFill/>
                </a:ln>
                <a:solidFill>
                  <a:srgbClr val="000000"/>
                </a:solidFill>
                <a:effectLst/>
                <a:uLnTx/>
                <a:uFillTx/>
              </a:rPr>
              <a:t>5</a:t>
            </a:r>
          </a:p>
        </p:txBody>
      </p:sp>
      <p:sp>
        <p:nvSpPr>
          <p:cNvPr id="93" name="Rectangle 92"/>
          <p:cNvSpPr/>
          <p:nvPr/>
        </p:nvSpPr>
        <p:spPr>
          <a:xfrm>
            <a:off x="4838693" y="1676414"/>
            <a:ext cx="2243139" cy="1011511"/>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kern="0" dirty="0">
                <a:solidFill>
                  <a:srgbClr val="7F134C"/>
                </a:solidFill>
              </a:rPr>
              <a:t>Leading to increased filtration of </a:t>
            </a:r>
            <a:br>
              <a:rPr lang="en-US" sz="1600" b="1" kern="0" dirty="0">
                <a:solidFill>
                  <a:srgbClr val="7F134C"/>
                </a:solidFill>
              </a:rPr>
            </a:br>
            <a:r>
              <a:rPr lang="en-US" sz="1600" b="1" kern="0" dirty="0">
                <a:solidFill>
                  <a:srgbClr val="7F134C"/>
                </a:solidFill>
              </a:rPr>
              <a:t>plasma proteins </a:t>
            </a:r>
            <a:endParaRPr lang="en-US" sz="1600" dirty="0"/>
          </a:p>
        </p:txBody>
      </p:sp>
    </p:spTree>
    <p:extLst>
      <p:ext uri="{BB962C8B-B14F-4D97-AF65-F5344CB8AC3E}">
        <p14:creationId xmlns:p14="http://schemas.microsoft.com/office/powerpoint/2010/main" val="2257623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par>
                                <p:cTn id="8" presetID="10" presetClass="entr" presetSubtype="0" fill="hold"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500"/>
                                        <p:tgtEl>
                                          <p:spTgt spid="76"/>
                                        </p:tgtEl>
                                      </p:cBhvr>
                                    </p:animEffect>
                                  </p:childTnLst>
                                </p:cTn>
                              </p:par>
                              <p:par>
                                <p:cTn id="11" presetID="10"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nodePh="1">
                                  <p:stCondLst>
                                    <p:cond delay="0"/>
                                  </p:stCondLst>
                                  <p:endCondLst>
                                    <p:cond evt="begin" delay="0">
                                      <p:tn val="41"/>
                                    </p:cond>
                                  </p:end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88"/>
                                        </p:tgtEl>
                                        <p:attrNameLst>
                                          <p:attrName>style.visibility</p:attrName>
                                        </p:attrNameLst>
                                      </p:cBhvr>
                                      <p:to>
                                        <p:strVal val="visible"/>
                                      </p:to>
                                    </p:set>
                                    <p:animEffect transition="in" filter="fade">
                                      <p:cBhvr>
                                        <p:cTn id="51" dur="500"/>
                                        <p:tgtEl>
                                          <p:spTgt spid="8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1"/>
                                        </p:tgtEl>
                                        <p:attrNameLst>
                                          <p:attrName>style.visibility</p:attrName>
                                        </p:attrNameLst>
                                      </p:cBhvr>
                                      <p:to>
                                        <p:strVal val="visible"/>
                                      </p:to>
                                    </p:set>
                                    <p:animEffect transition="in" filter="fade">
                                      <p:cBhvr>
                                        <p:cTn id="54" dur="500"/>
                                        <p:tgtEl>
                                          <p:spTgt spid="9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86"/>
                                        </p:tgtEl>
                                        <p:attrNameLst>
                                          <p:attrName>style.visibility</p:attrName>
                                        </p:attrNameLst>
                                      </p:cBhvr>
                                      <p:to>
                                        <p:strVal val="visible"/>
                                      </p:to>
                                    </p:set>
                                    <p:animEffect transition="in" filter="fade">
                                      <p:cBhvr>
                                        <p:cTn id="57" dur="500"/>
                                        <p:tgtEl>
                                          <p:spTgt spid="8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92"/>
                                        </p:tgtEl>
                                        <p:attrNameLst>
                                          <p:attrName>style.visibility</p:attrName>
                                        </p:attrNameLst>
                                      </p:cBhvr>
                                      <p:to>
                                        <p:strVal val="visible"/>
                                      </p:to>
                                    </p:set>
                                    <p:animEffect transition="in" filter="fade">
                                      <p:cBhvr>
                                        <p:cTn id="60" dur="500"/>
                                        <p:tgtEl>
                                          <p:spTgt spid="9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3"/>
                                        </p:tgtEl>
                                        <p:attrNameLst>
                                          <p:attrName>style.visibility</p:attrName>
                                        </p:attrNameLst>
                                      </p:cBhvr>
                                      <p:to>
                                        <p:strVal val="visible"/>
                                      </p:to>
                                    </p:set>
                                    <p:animEffect transition="in" filter="fade">
                                      <p:cBhvr>
                                        <p:cTn id="63" dur="500"/>
                                        <p:tgtEl>
                                          <p:spTgt spid="93"/>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0" presetClass="entr" presetSubtype="0" fill="hold" nodeType="with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par>
                                <p:cTn id="71" presetID="10" presetClass="entr" presetSubtype="0" fill="hold" nodeType="with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500"/>
                                        <p:tgtEl>
                                          <p:spTgt spid="59"/>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
                                        </p:tgtEl>
                                        <p:attrNameLst>
                                          <p:attrName>style.visibility</p:attrName>
                                        </p:attrNameLst>
                                      </p:cBhvr>
                                      <p:to>
                                        <p:strVal val="visible"/>
                                      </p:to>
                                    </p:set>
                                    <p:animEffect transition="in" filter="fade">
                                      <p:cBhvr>
                                        <p:cTn id="79" dur="500"/>
                                        <p:tgtEl>
                                          <p:spTgt spid="1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fade">
                                      <p:cBhvr>
                                        <p:cTn id="82" dur="500"/>
                                        <p:tgtEl>
                                          <p:spTgt spid="1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8"/>
                                        </p:tgtEl>
                                        <p:attrNameLst>
                                          <p:attrName>style.visibility</p:attrName>
                                        </p:attrNameLst>
                                      </p:cBhvr>
                                      <p:to>
                                        <p:strVal val="visible"/>
                                      </p:to>
                                    </p:set>
                                    <p:animEffect transition="in" filter="fade">
                                      <p:cBhvr>
                                        <p:cTn id="85" dur="500"/>
                                        <p:tgtEl>
                                          <p:spTgt spid="1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500"/>
                                        <p:tgtEl>
                                          <p:spTgt spid="1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8"/>
                                        </p:tgtEl>
                                        <p:attrNameLst>
                                          <p:attrName>style.visibility</p:attrName>
                                        </p:attrNameLst>
                                      </p:cBhvr>
                                      <p:to>
                                        <p:strVal val="visible"/>
                                      </p:to>
                                    </p:set>
                                    <p:animEffect transition="in" filter="fade">
                                      <p:cBhvr>
                                        <p:cTn id="94" dur="500"/>
                                        <p:tgtEl>
                                          <p:spTgt spid="5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7"/>
                                        </p:tgtEl>
                                        <p:attrNameLst>
                                          <p:attrName>style.visibility</p:attrName>
                                        </p:attrNameLst>
                                      </p:cBhvr>
                                      <p:to>
                                        <p:strVal val="visible"/>
                                      </p:to>
                                    </p:set>
                                    <p:animEffect transition="in" filter="fade">
                                      <p:cBhvr>
                                        <p:cTn id="97" dur="500"/>
                                        <p:tgtEl>
                                          <p:spTgt spid="6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
                                        </p:tgtEl>
                                        <p:attrNameLst>
                                          <p:attrName>style.visibility</p:attrName>
                                        </p:attrNameLst>
                                      </p:cBhvr>
                                      <p:to>
                                        <p:strVal val="visible"/>
                                      </p:to>
                                    </p:set>
                                    <p:animEffect transition="in" filter="fade">
                                      <p:cBhvr>
                                        <p:cTn id="100" dur="500"/>
                                        <p:tgtEl>
                                          <p:spTgt spid="14"/>
                                        </p:tgtEl>
                                      </p:cBhvr>
                                    </p:animEffect>
                                  </p:childTnLst>
                                </p:cTn>
                              </p:par>
                              <p:par>
                                <p:cTn id="101" presetID="10" presetClass="entr" presetSubtype="0" fill="hold" nodeType="withEffect">
                                  <p:stCondLst>
                                    <p:cond delay="0"/>
                                  </p:stCondLst>
                                  <p:childTnLst>
                                    <p:set>
                                      <p:cBhvr>
                                        <p:cTn id="102" dur="1" fill="hold">
                                          <p:stCondLst>
                                            <p:cond delay="0"/>
                                          </p:stCondLst>
                                        </p:cTn>
                                        <p:tgtEl>
                                          <p:spTgt spid="28"/>
                                        </p:tgtEl>
                                        <p:attrNameLst>
                                          <p:attrName>style.visibility</p:attrName>
                                        </p:attrNameLst>
                                      </p:cBhvr>
                                      <p:to>
                                        <p:strVal val="visible"/>
                                      </p:to>
                                    </p:set>
                                    <p:animEffect transition="in" filter="fade">
                                      <p:cBhvr>
                                        <p:cTn id="103" dur="500"/>
                                        <p:tgtEl>
                                          <p:spTgt spid="28"/>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87"/>
                                        </p:tgtEl>
                                        <p:attrNameLst>
                                          <p:attrName>style.visibility</p:attrName>
                                        </p:attrNameLst>
                                      </p:cBhvr>
                                      <p:to>
                                        <p:strVal val="visible"/>
                                      </p:to>
                                    </p:set>
                                    <p:animEffect transition="in" filter="fade">
                                      <p:cBhvr>
                                        <p:cTn id="106"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p:bldP spid="14" grpId="0" animBg="1"/>
      <p:bldP spid="15" grpId="0" animBg="1"/>
      <p:bldP spid="16" grpId="0" animBg="1"/>
      <p:bldP spid="17" grpId="0" animBg="1"/>
      <p:bldP spid="18" grpId="0" animBg="1"/>
      <p:bldP spid="19" grpId="0" animBg="1"/>
      <p:bldP spid="57" grpId="0" animBg="1"/>
      <p:bldP spid="58" grpId="0" animBg="1"/>
      <p:bldP spid="67" grpId="0" animBg="1"/>
      <p:bldP spid="85" grpId="0" animBg="1"/>
      <p:bldP spid="86" grpId="0"/>
      <p:bldP spid="87" grpId="0"/>
      <p:bldP spid="91" grpId="0" animBg="1"/>
      <p:bldP spid="92" grpId="0"/>
      <p:bldP spid="9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7045" t="11846" r="52491" b="44077"/>
          <a:stretch/>
        </p:blipFill>
        <p:spPr bwMode="auto">
          <a:xfrm>
            <a:off x="304800" y="1359387"/>
            <a:ext cx="11523360" cy="3974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9038599" y="6581035"/>
            <a:ext cx="3110147" cy="276999"/>
          </a:xfrm>
          <a:prstGeom prst="rect">
            <a:avLst/>
          </a:prstGeom>
        </p:spPr>
        <p:txBody>
          <a:bodyPr wrap="none">
            <a:spAutoFit/>
          </a:bodyPr>
          <a:lstStyle/>
          <a:p>
            <a:r>
              <a:rPr lang="fr-FR" sz="1200" i="1" dirty="0">
                <a:solidFill>
                  <a:schemeClr val="bg1">
                    <a:lumMod val="50000"/>
                  </a:schemeClr>
                </a:solidFill>
                <a:latin typeface="Arial" pitchFamily="34" charset="0"/>
                <a:cs typeface="Arial" pitchFamily="34" charset="0"/>
              </a:rPr>
              <a:t>Fox CS et al. Lancet. </a:t>
            </a:r>
            <a:r>
              <a:rPr lang="fr-FR" sz="1200" i="1" dirty="0" smtClean="0">
                <a:solidFill>
                  <a:schemeClr val="bg1">
                    <a:lumMod val="50000"/>
                  </a:schemeClr>
                </a:solidFill>
                <a:latin typeface="Arial" pitchFamily="34" charset="0"/>
                <a:cs typeface="Arial" pitchFamily="34" charset="0"/>
              </a:rPr>
              <a:t>2012;380:1662–1673</a:t>
            </a:r>
            <a:endParaRPr lang="fr-FR" sz="1200" i="1" dirty="0">
              <a:solidFill>
                <a:schemeClr val="bg1">
                  <a:lumMod val="50000"/>
                </a:schemeClr>
              </a:solidFill>
              <a:latin typeface="Arial" pitchFamily="34" charset="0"/>
              <a:cs typeface="Arial" pitchFamily="34" charset="0"/>
            </a:endParaRPr>
          </a:p>
        </p:txBody>
      </p:sp>
      <p:sp>
        <p:nvSpPr>
          <p:cNvPr id="3" name="Rectangle 2"/>
          <p:cNvSpPr/>
          <p:nvPr/>
        </p:nvSpPr>
        <p:spPr>
          <a:xfrm>
            <a:off x="116115" y="1037826"/>
            <a:ext cx="1137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p:cNvSpPr txBox="1"/>
          <p:nvPr/>
        </p:nvSpPr>
        <p:spPr>
          <a:xfrm>
            <a:off x="-366976" y="282158"/>
            <a:ext cx="12801599" cy="1077218"/>
          </a:xfrm>
          <a:prstGeom prst="rect">
            <a:avLst/>
          </a:prstGeom>
          <a:noFill/>
        </p:spPr>
        <p:txBody>
          <a:bodyPr wrap="square" rtlCol="0">
            <a:spAutoFit/>
          </a:bodyPr>
          <a:lstStyle/>
          <a:p>
            <a:pPr algn="ctr"/>
            <a:r>
              <a:rPr lang="en-US" sz="3200" b="1" dirty="0" smtClean="0">
                <a:solidFill>
                  <a:schemeClr val="tx2">
                    <a:lumMod val="50000"/>
                  </a:schemeClr>
                </a:solidFill>
                <a:effectLst>
                  <a:outerShdw blurRad="38100" dist="38100" dir="2700000" algn="tl">
                    <a:srgbClr val="000000">
                      <a:alpha val="43137"/>
                    </a:srgbClr>
                  </a:outerShdw>
                </a:effectLst>
                <a:latin typeface="Arial" pitchFamily="34" charset="0"/>
                <a:cs typeface="Arial" pitchFamily="34" charset="0"/>
              </a:rPr>
              <a:t>Reduced </a:t>
            </a:r>
            <a:r>
              <a:rPr lang="en-US" sz="3200" b="1" dirty="0" err="1" smtClean="0">
                <a:solidFill>
                  <a:schemeClr val="tx2">
                    <a:lumMod val="50000"/>
                  </a:schemeClr>
                </a:solidFill>
                <a:effectLst>
                  <a:outerShdw blurRad="38100" dist="38100" dir="2700000" algn="tl">
                    <a:srgbClr val="000000">
                      <a:alpha val="43137"/>
                    </a:srgbClr>
                  </a:outerShdw>
                </a:effectLst>
                <a:latin typeface="Arial" pitchFamily="34" charset="0"/>
                <a:cs typeface="Arial" pitchFamily="34" charset="0"/>
              </a:rPr>
              <a:t>eGFR</a:t>
            </a:r>
            <a:r>
              <a:rPr lang="en-US" sz="3200" b="1" dirty="0" smtClean="0">
                <a:solidFill>
                  <a:schemeClr val="tx2">
                    <a:lumMod val="50000"/>
                  </a:schemeClr>
                </a:solidFill>
                <a:effectLst>
                  <a:outerShdw blurRad="38100" dist="38100" dir="2700000" algn="tl">
                    <a:srgbClr val="000000">
                      <a:alpha val="43137"/>
                    </a:srgbClr>
                  </a:outerShdw>
                </a:effectLst>
                <a:latin typeface="Arial" pitchFamily="34" charset="0"/>
                <a:cs typeface="Arial" pitchFamily="34" charset="0"/>
              </a:rPr>
              <a:t> and albuminuria </a:t>
            </a:r>
          </a:p>
          <a:p>
            <a:pPr algn="ctr"/>
            <a:r>
              <a:rPr lang="en-US" sz="3200" b="1" dirty="0" smtClean="0">
                <a:solidFill>
                  <a:schemeClr val="tx2">
                    <a:lumMod val="50000"/>
                  </a:schemeClr>
                </a:solidFill>
                <a:effectLst>
                  <a:outerShdw blurRad="38100" dist="38100" dir="2700000" algn="tl">
                    <a:srgbClr val="000000">
                      <a:alpha val="43137"/>
                    </a:srgbClr>
                  </a:outerShdw>
                </a:effectLst>
                <a:latin typeface="Arial" pitchFamily="34" charset="0"/>
                <a:cs typeface="Arial" pitchFamily="34" charset="0"/>
              </a:rPr>
              <a:t>lead to increased risk for CV mortality </a:t>
            </a:r>
            <a:endParaRPr lang="en-US" sz="3200" b="1" dirty="0">
              <a:solidFill>
                <a:schemeClr val="tx2">
                  <a:lumMod val="50000"/>
                </a:schemeClr>
              </a:solidFill>
              <a:effectLst>
                <a:outerShdw blurRad="38100" dist="38100" dir="2700000" algn="tl">
                  <a:srgbClr val="000000">
                    <a:alpha val="43137"/>
                  </a:srgbClr>
                </a:outerShdw>
              </a:effectLst>
              <a:latin typeface="Arial" pitchFamily="34" charset="0"/>
              <a:cs typeface="Arial" pitchFamily="34" charset="0"/>
            </a:endParaRPr>
          </a:p>
        </p:txBody>
      </p:sp>
      <p:sp>
        <p:nvSpPr>
          <p:cNvPr id="5" name="Rectangle 4"/>
          <p:cNvSpPr/>
          <p:nvPr/>
        </p:nvSpPr>
        <p:spPr>
          <a:xfrm>
            <a:off x="203203" y="1740205"/>
            <a:ext cx="11847020" cy="3733800"/>
          </a:xfrm>
          <a:prstGeom prst="rect">
            <a:avLst/>
          </a:prstGeom>
          <a:noFill/>
          <a:ln>
            <a:solidFill>
              <a:schemeClr val="bg1">
                <a:lumMod val="85000"/>
              </a:schemeClr>
            </a:solidFill>
          </a:ln>
          <a:effectLst>
            <a:glow rad="63500">
              <a:schemeClr val="bg1">
                <a:lumMod val="8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20759" t="26077" r="43844" b="25884"/>
          <a:stretch/>
        </p:blipFill>
        <p:spPr bwMode="auto">
          <a:xfrm>
            <a:off x="6096017" y="2054070"/>
            <a:ext cx="5728601" cy="32799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914400" y="2054074"/>
            <a:ext cx="10668000" cy="4605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969101" y="1931814"/>
            <a:ext cx="4867037" cy="338554"/>
          </a:xfrm>
          <a:prstGeom prst="rect">
            <a:avLst/>
          </a:prstGeom>
          <a:noFill/>
        </p:spPr>
        <p:txBody>
          <a:bodyPr wrap="none" rtlCol="0">
            <a:spAutoFit/>
          </a:bodyPr>
          <a:lstStyle/>
          <a:p>
            <a:pPr algn="ctr"/>
            <a:r>
              <a:rPr lang="en-US" sz="1600" b="1" dirty="0" smtClean="0">
                <a:solidFill>
                  <a:schemeClr val="bg1">
                    <a:lumMod val="50000"/>
                  </a:schemeClr>
                </a:solidFill>
              </a:rPr>
              <a:t>CV mortality risk in CKD in diabetics and non diabetics  </a:t>
            </a:r>
            <a:endParaRPr lang="en-US" sz="1600" b="1" dirty="0">
              <a:solidFill>
                <a:schemeClr val="bg1">
                  <a:lumMod val="50000"/>
                </a:schemeClr>
              </a:solidFill>
            </a:endParaRPr>
          </a:p>
        </p:txBody>
      </p:sp>
      <p:sp>
        <p:nvSpPr>
          <p:cNvPr id="11" name="TextBox 10"/>
          <p:cNvSpPr txBox="1"/>
          <p:nvPr/>
        </p:nvSpPr>
        <p:spPr>
          <a:xfrm>
            <a:off x="6496357" y="1929833"/>
            <a:ext cx="5553887" cy="338554"/>
          </a:xfrm>
          <a:prstGeom prst="rect">
            <a:avLst/>
          </a:prstGeom>
          <a:noFill/>
        </p:spPr>
        <p:txBody>
          <a:bodyPr wrap="square" rtlCol="0">
            <a:spAutoFit/>
          </a:bodyPr>
          <a:lstStyle/>
          <a:p>
            <a:pPr algn="ctr"/>
            <a:r>
              <a:rPr lang="en-US" sz="1600" b="1" dirty="0" smtClean="0">
                <a:solidFill>
                  <a:schemeClr val="bg1">
                    <a:lumMod val="50000"/>
                  </a:schemeClr>
                </a:solidFill>
              </a:rPr>
              <a:t>Mortality risk based on UACR</a:t>
            </a:r>
            <a:r>
              <a:rPr lang="en-US" sz="1600" b="1" dirty="0">
                <a:solidFill>
                  <a:schemeClr val="bg1">
                    <a:lumMod val="50000"/>
                  </a:schemeClr>
                </a:solidFill>
              </a:rPr>
              <a:t> </a:t>
            </a:r>
            <a:r>
              <a:rPr lang="en-US" sz="1600" b="1" dirty="0" smtClean="0">
                <a:solidFill>
                  <a:schemeClr val="bg1">
                    <a:lumMod val="50000"/>
                  </a:schemeClr>
                </a:solidFill>
              </a:rPr>
              <a:t>in diabetics and non diabetics</a:t>
            </a:r>
            <a:endParaRPr lang="en-US" sz="1600" b="1" dirty="0">
              <a:solidFill>
                <a:schemeClr val="bg1">
                  <a:lumMod val="50000"/>
                </a:schemeClr>
              </a:solidFill>
            </a:endParaRPr>
          </a:p>
        </p:txBody>
      </p:sp>
    </p:spTree>
    <p:extLst>
      <p:ext uri="{BB962C8B-B14F-4D97-AF65-F5344CB8AC3E}">
        <p14:creationId xmlns:p14="http://schemas.microsoft.com/office/powerpoint/2010/main" val="3258247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Nonetheless, multiple factors affect the progression of kidney disease</a:t>
            </a:r>
            <a:r>
              <a:rPr lang="en-GB" baseline="30000" dirty="0"/>
              <a:t>1</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79</a:t>
            </a:fld>
            <a:endParaRPr lang="en-US" dirty="0"/>
          </a:p>
        </p:txBody>
      </p:sp>
      <p:sp>
        <p:nvSpPr>
          <p:cNvPr id="4" name="Text Placeholder 3"/>
          <p:cNvSpPr>
            <a:spLocks noGrp="1"/>
          </p:cNvSpPr>
          <p:nvPr>
            <p:ph type="body" sz="quarter" idx="13"/>
          </p:nvPr>
        </p:nvSpPr>
        <p:spPr/>
        <p:txBody>
          <a:bodyPr/>
          <a:lstStyle/>
          <a:p>
            <a:r>
              <a:rPr lang="en-GB" dirty="0"/>
              <a:t>CKD = chronic kidney disease; CV = cardiovascular; CVD = cardiovascular disease; eGFR = estimated glomerular filtration rate.</a:t>
            </a:r>
          </a:p>
          <a:p>
            <a:r>
              <a:rPr lang="en-GB" dirty="0"/>
              <a:t>1. Kidney Disease: Improving Global Outcomes</a:t>
            </a:r>
            <a:r>
              <a:rPr lang="en-GB" i="1" dirty="0"/>
              <a:t>. Kidney </a:t>
            </a:r>
            <a:r>
              <a:rPr lang="en-GB" i="1" dirty="0" err="1"/>
              <a:t>Int</a:t>
            </a:r>
            <a:r>
              <a:rPr lang="en-GB" i="1" dirty="0"/>
              <a:t> Suppl.</a:t>
            </a:r>
            <a:r>
              <a:rPr lang="en-GB" dirty="0"/>
              <a:t> 2013;3:1–150; 2. </a:t>
            </a:r>
            <a:r>
              <a:rPr lang="en-GB" dirty="0" err="1"/>
              <a:t>Shlipak</a:t>
            </a:r>
            <a:r>
              <a:rPr lang="en-GB" dirty="0"/>
              <a:t> MG et al. </a:t>
            </a:r>
            <a:r>
              <a:rPr lang="en-GB" i="1" dirty="0"/>
              <a:t>Kidney Int. </a:t>
            </a:r>
            <a:r>
              <a:rPr lang="en-GB" dirty="0"/>
              <a:t>2021;99:34–47.</a:t>
            </a:r>
          </a:p>
        </p:txBody>
      </p:sp>
      <p:sp>
        <p:nvSpPr>
          <p:cNvPr id="5" name="TextBox 4">
            <a:extLst>
              <a:ext uri="{FF2B5EF4-FFF2-40B4-BE49-F238E27FC236}">
                <a16:creationId xmlns="" xmlns:a16="http://schemas.microsoft.com/office/drawing/2014/main" id="{9288F91F-FF08-465F-8C48-0C34C386C18F}"/>
              </a:ext>
            </a:extLst>
          </p:cNvPr>
          <p:cNvSpPr txBox="1"/>
          <p:nvPr/>
        </p:nvSpPr>
        <p:spPr>
          <a:xfrm>
            <a:off x="1284069" y="5051362"/>
            <a:ext cx="1391728" cy="338554"/>
          </a:xfrm>
          <a:prstGeom prst="rect">
            <a:avLst/>
          </a:prstGeom>
          <a:noFill/>
        </p:spPr>
        <p:txBody>
          <a:bodyPr wrap="none" rtlCol="0">
            <a:spAutoFit/>
          </a:bodyPr>
          <a:lstStyle/>
          <a:p>
            <a:pPr algn="ctr"/>
            <a:r>
              <a:rPr lang="en-GB" sz="1600" dirty="0"/>
              <a:t>Hypertension</a:t>
            </a:r>
          </a:p>
        </p:txBody>
      </p:sp>
      <p:sp>
        <p:nvSpPr>
          <p:cNvPr id="6" name="TextBox 5">
            <a:extLst>
              <a:ext uri="{FF2B5EF4-FFF2-40B4-BE49-F238E27FC236}">
                <a16:creationId xmlns="" xmlns:a16="http://schemas.microsoft.com/office/drawing/2014/main" id="{6713365E-46B2-4377-A0D1-3C9D1FDD379C}"/>
              </a:ext>
            </a:extLst>
          </p:cNvPr>
          <p:cNvSpPr txBox="1"/>
          <p:nvPr/>
        </p:nvSpPr>
        <p:spPr>
          <a:xfrm>
            <a:off x="3521847" y="5051362"/>
            <a:ext cx="992579" cy="338554"/>
          </a:xfrm>
          <a:prstGeom prst="rect">
            <a:avLst/>
          </a:prstGeom>
          <a:noFill/>
        </p:spPr>
        <p:txBody>
          <a:bodyPr wrap="none" rtlCol="0">
            <a:spAutoFit/>
          </a:bodyPr>
          <a:lstStyle/>
          <a:p>
            <a:pPr algn="ctr"/>
            <a:r>
              <a:rPr lang="en-GB" sz="1600" dirty="0"/>
              <a:t>Diabetes</a:t>
            </a:r>
          </a:p>
        </p:txBody>
      </p:sp>
      <p:sp>
        <p:nvSpPr>
          <p:cNvPr id="7" name="TextBox 6">
            <a:extLst>
              <a:ext uri="{FF2B5EF4-FFF2-40B4-BE49-F238E27FC236}">
                <a16:creationId xmlns="" xmlns:a16="http://schemas.microsoft.com/office/drawing/2014/main" id="{0578FFA6-BB96-4228-895E-820C00E69BA8}"/>
              </a:ext>
            </a:extLst>
          </p:cNvPr>
          <p:cNvSpPr txBox="1"/>
          <p:nvPr/>
        </p:nvSpPr>
        <p:spPr>
          <a:xfrm>
            <a:off x="7499706" y="5051362"/>
            <a:ext cx="1343638" cy="338554"/>
          </a:xfrm>
          <a:prstGeom prst="rect">
            <a:avLst/>
          </a:prstGeom>
          <a:noFill/>
        </p:spPr>
        <p:txBody>
          <a:bodyPr wrap="none" rtlCol="0">
            <a:spAutoFit/>
          </a:bodyPr>
          <a:lstStyle/>
          <a:p>
            <a:r>
              <a:rPr lang="en-GB" sz="1600" dirty="0"/>
              <a:t>Dyslipidemia</a:t>
            </a:r>
          </a:p>
        </p:txBody>
      </p:sp>
      <p:sp>
        <p:nvSpPr>
          <p:cNvPr id="8" name="TextBox 7">
            <a:extLst>
              <a:ext uri="{FF2B5EF4-FFF2-40B4-BE49-F238E27FC236}">
                <a16:creationId xmlns="" xmlns:a16="http://schemas.microsoft.com/office/drawing/2014/main" id="{80CE9D6D-726F-4A40-9A09-D28285A7137F}"/>
              </a:ext>
            </a:extLst>
          </p:cNvPr>
          <p:cNvSpPr txBox="1"/>
          <p:nvPr/>
        </p:nvSpPr>
        <p:spPr>
          <a:xfrm>
            <a:off x="5359715" y="5051362"/>
            <a:ext cx="1494320" cy="338554"/>
          </a:xfrm>
          <a:prstGeom prst="rect">
            <a:avLst/>
          </a:prstGeom>
          <a:noFill/>
        </p:spPr>
        <p:txBody>
          <a:bodyPr wrap="none" rtlCol="0">
            <a:spAutoFit/>
          </a:bodyPr>
          <a:lstStyle/>
          <a:p>
            <a:r>
              <a:rPr lang="en-GB" sz="1600" dirty="0"/>
              <a:t>Cause of CKD</a:t>
            </a:r>
          </a:p>
        </p:txBody>
      </p:sp>
      <p:sp>
        <p:nvSpPr>
          <p:cNvPr id="9" name="TextBox 8">
            <a:extLst>
              <a:ext uri="{FF2B5EF4-FFF2-40B4-BE49-F238E27FC236}">
                <a16:creationId xmlns="" xmlns:a16="http://schemas.microsoft.com/office/drawing/2014/main" id="{6E599E26-259E-49F4-BCAD-BBCC99590C00}"/>
              </a:ext>
            </a:extLst>
          </p:cNvPr>
          <p:cNvSpPr txBox="1"/>
          <p:nvPr/>
        </p:nvSpPr>
        <p:spPr>
          <a:xfrm>
            <a:off x="6169752" y="1157761"/>
            <a:ext cx="1507144" cy="338554"/>
          </a:xfrm>
          <a:prstGeom prst="rect">
            <a:avLst/>
          </a:prstGeom>
          <a:noFill/>
        </p:spPr>
        <p:txBody>
          <a:bodyPr wrap="none" rtlCol="0">
            <a:spAutoFit/>
          </a:bodyPr>
          <a:lstStyle/>
          <a:p>
            <a:pPr algn="ctr"/>
            <a:r>
              <a:rPr lang="en-GB" sz="1600" dirty="0"/>
              <a:t>Level of eGFR</a:t>
            </a:r>
          </a:p>
        </p:txBody>
      </p:sp>
      <p:sp>
        <p:nvSpPr>
          <p:cNvPr id="10" name="TextBox 9">
            <a:extLst>
              <a:ext uri="{FF2B5EF4-FFF2-40B4-BE49-F238E27FC236}">
                <a16:creationId xmlns="" xmlns:a16="http://schemas.microsoft.com/office/drawing/2014/main" id="{A2AC42CB-6BF6-44C8-9224-69DDCF7A6A56}"/>
              </a:ext>
            </a:extLst>
          </p:cNvPr>
          <p:cNvSpPr txBox="1"/>
          <p:nvPr/>
        </p:nvSpPr>
        <p:spPr>
          <a:xfrm>
            <a:off x="112907" y="2963445"/>
            <a:ext cx="1309473" cy="584775"/>
          </a:xfrm>
          <a:prstGeom prst="rect">
            <a:avLst/>
          </a:prstGeom>
          <a:noFill/>
        </p:spPr>
        <p:txBody>
          <a:bodyPr wrap="square" rtlCol="0">
            <a:spAutoFit/>
          </a:bodyPr>
          <a:lstStyle/>
          <a:p>
            <a:pPr algn="r"/>
            <a:r>
              <a:rPr lang="en-GB" sz="1600" dirty="0"/>
              <a:t>Level of albuminuria</a:t>
            </a:r>
          </a:p>
        </p:txBody>
      </p:sp>
      <p:sp>
        <p:nvSpPr>
          <p:cNvPr id="11" name="TextBox 10">
            <a:extLst>
              <a:ext uri="{FF2B5EF4-FFF2-40B4-BE49-F238E27FC236}">
                <a16:creationId xmlns="" xmlns:a16="http://schemas.microsoft.com/office/drawing/2014/main" id="{DF4659B9-ADDE-424F-8E30-7646D2B7681F}"/>
              </a:ext>
            </a:extLst>
          </p:cNvPr>
          <p:cNvSpPr txBox="1"/>
          <p:nvPr/>
        </p:nvSpPr>
        <p:spPr>
          <a:xfrm>
            <a:off x="9634785" y="5051362"/>
            <a:ext cx="1231427" cy="338554"/>
          </a:xfrm>
          <a:prstGeom prst="rect">
            <a:avLst/>
          </a:prstGeom>
          <a:noFill/>
        </p:spPr>
        <p:txBody>
          <a:bodyPr wrap="none" rtlCol="0">
            <a:spAutoFit/>
          </a:bodyPr>
          <a:lstStyle/>
          <a:p>
            <a:r>
              <a:rPr lang="en-GB" sz="1600" dirty="0"/>
              <a:t>CV disease</a:t>
            </a:r>
          </a:p>
        </p:txBody>
      </p:sp>
      <p:grpSp>
        <p:nvGrpSpPr>
          <p:cNvPr id="12" name="Group 11">
            <a:extLst>
              <a:ext uri="{FF2B5EF4-FFF2-40B4-BE49-F238E27FC236}">
                <a16:creationId xmlns="" xmlns:a16="http://schemas.microsoft.com/office/drawing/2014/main" id="{85F22A3F-25C7-42F5-BAE5-A5E053D5D109}"/>
              </a:ext>
            </a:extLst>
          </p:cNvPr>
          <p:cNvGrpSpPr/>
          <p:nvPr/>
        </p:nvGrpSpPr>
        <p:grpSpPr>
          <a:xfrm>
            <a:off x="3039915" y="3090655"/>
            <a:ext cx="6112215" cy="434522"/>
            <a:chOff x="3060562" y="2988815"/>
            <a:chExt cx="6112214" cy="434522"/>
          </a:xfrm>
          <a:gradFill flip="none" rotWithShape="1">
            <a:gsLst>
              <a:gs pos="0">
                <a:schemeClr val="accent2"/>
              </a:gs>
              <a:gs pos="74000">
                <a:schemeClr val="accent3"/>
              </a:gs>
              <a:gs pos="83000">
                <a:schemeClr val="accent3"/>
              </a:gs>
              <a:gs pos="100000">
                <a:schemeClr val="accent3"/>
              </a:gs>
            </a:gsLst>
            <a:lin ang="0" scaled="1"/>
            <a:tileRect/>
          </a:gradFill>
        </p:grpSpPr>
        <p:sp>
          <p:nvSpPr>
            <p:cNvPr id="13" name="Rectangle: Rounded Corners 88">
              <a:extLst>
                <a:ext uri="{FF2B5EF4-FFF2-40B4-BE49-F238E27FC236}">
                  <a16:creationId xmlns="" xmlns:a16="http://schemas.microsoft.com/office/drawing/2014/main" id="{4632CC39-3695-4959-AB41-C0B97D9EA5A5}"/>
                </a:ext>
              </a:extLst>
            </p:cNvPr>
            <p:cNvSpPr/>
            <p:nvPr/>
          </p:nvSpPr>
          <p:spPr>
            <a:xfrm>
              <a:off x="3060562" y="2988815"/>
              <a:ext cx="6112214" cy="43452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b="1" dirty="0"/>
            </a:p>
          </p:txBody>
        </p:sp>
        <p:sp>
          <p:nvSpPr>
            <p:cNvPr id="14" name="TextBox 13">
              <a:extLst>
                <a:ext uri="{FF2B5EF4-FFF2-40B4-BE49-F238E27FC236}">
                  <a16:creationId xmlns="" xmlns:a16="http://schemas.microsoft.com/office/drawing/2014/main" id="{0D2AF4AE-3C6C-4955-9275-4034C402D517}"/>
                </a:ext>
              </a:extLst>
            </p:cNvPr>
            <p:cNvSpPr txBox="1"/>
            <p:nvPr/>
          </p:nvSpPr>
          <p:spPr>
            <a:xfrm>
              <a:off x="3559629" y="3036799"/>
              <a:ext cx="5130823" cy="338554"/>
            </a:xfrm>
            <a:prstGeom prst="rect">
              <a:avLst/>
            </a:prstGeom>
            <a:grpFill/>
          </p:spPr>
          <p:txBody>
            <a:bodyPr wrap="square" rtlCol="0">
              <a:spAutoFit/>
            </a:bodyPr>
            <a:lstStyle/>
            <a:p>
              <a:pPr algn="ctr"/>
              <a:r>
                <a:rPr lang="en-GB" sz="1600" b="1" dirty="0">
                  <a:solidFill>
                    <a:schemeClr val="bg1"/>
                  </a:solidFill>
                </a:rPr>
                <a:t>Progression of chronic kidney disease</a:t>
              </a:r>
            </a:p>
          </p:txBody>
        </p:sp>
      </p:grpSp>
      <p:sp>
        <p:nvSpPr>
          <p:cNvPr id="15" name="Freeform: Shape 89">
            <a:extLst>
              <a:ext uri="{FF2B5EF4-FFF2-40B4-BE49-F238E27FC236}">
                <a16:creationId xmlns="" xmlns:a16="http://schemas.microsoft.com/office/drawing/2014/main" id="{DEBB1537-E1C1-4868-9096-9BB7F89EC142}"/>
              </a:ext>
            </a:extLst>
          </p:cNvPr>
          <p:cNvSpPr>
            <a:spLocks noChangeAspect="1"/>
          </p:cNvSpPr>
          <p:nvPr/>
        </p:nvSpPr>
        <p:spPr>
          <a:xfrm>
            <a:off x="2708848" y="2769325"/>
            <a:ext cx="580896" cy="911461"/>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gradFill flip="none" rotWithShape="1">
            <a:gsLst>
              <a:gs pos="0">
                <a:schemeClr val="accent3"/>
              </a:gs>
              <a:gs pos="10000">
                <a:schemeClr val="accent2"/>
              </a:gs>
            </a:gsLst>
            <a:lin ang="5400000" scaled="1"/>
            <a:tileRect/>
          </a:gradFill>
          <a:ln w="19050" cap="flat">
            <a:solidFill>
              <a:schemeClr val="bg1"/>
            </a:solidFill>
            <a:prstDash val="solid"/>
            <a:miter/>
          </a:ln>
        </p:spPr>
        <p:txBody>
          <a:bodyPr rtlCol="0" anchor="ctr"/>
          <a:lstStyle/>
          <a:p>
            <a:endParaRPr lang="en-GB" dirty="0"/>
          </a:p>
        </p:txBody>
      </p:sp>
      <p:sp>
        <p:nvSpPr>
          <p:cNvPr id="16" name="Freeform: Shape 90">
            <a:extLst>
              <a:ext uri="{FF2B5EF4-FFF2-40B4-BE49-F238E27FC236}">
                <a16:creationId xmlns="" xmlns:a16="http://schemas.microsoft.com/office/drawing/2014/main" id="{484CA144-5D2A-4795-8ABA-9837E492F626}"/>
              </a:ext>
            </a:extLst>
          </p:cNvPr>
          <p:cNvSpPr>
            <a:spLocks noChangeAspect="1"/>
          </p:cNvSpPr>
          <p:nvPr/>
        </p:nvSpPr>
        <p:spPr>
          <a:xfrm>
            <a:off x="8850734" y="2772544"/>
            <a:ext cx="576793" cy="905023"/>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gradFill flip="none" rotWithShape="1">
            <a:gsLst>
              <a:gs pos="0">
                <a:schemeClr val="accent3"/>
              </a:gs>
              <a:gs pos="95000">
                <a:schemeClr val="accent2"/>
              </a:gs>
            </a:gsLst>
            <a:lin ang="5400000" scaled="1"/>
            <a:tileRect/>
          </a:gradFill>
          <a:ln w="19050" cap="flat">
            <a:solidFill>
              <a:schemeClr val="bg1"/>
            </a:solidFill>
            <a:prstDash val="solid"/>
            <a:miter/>
          </a:ln>
        </p:spPr>
        <p:txBody>
          <a:bodyPr rtlCol="0" anchor="ctr"/>
          <a:lstStyle/>
          <a:p>
            <a:endParaRPr lang="en-GB" dirty="0"/>
          </a:p>
        </p:txBody>
      </p:sp>
      <p:sp>
        <p:nvSpPr>
          <p:cNvPr id="17" name="TextBox 16">
            <a:extLst>
              <a:ext uri="{FF2B5EF4-FFF2-40B4-BE49-F238E27FC236}">
                <a16:creationId xmlns="" xmlns:a16="http://schemas.microsoft.com/office/drawing/2014/main" id="{006D80F6-8E83-4BB5-BA3A-C3C4E959428B}"/>
              </a:ext>
            </a:extLst>
          </p:cNvPr>
          <p:cNvSpPr txBox="1"/>
          <p:nvPr/>
        </p:nvSpPr>
        <p:spPr>
          <a:xfrm>
            <a:off x="3134191" y="1137060"/>
            <a:ext cx="981359" cy="338554"/>
          </a:xfrm>
          <a:prstGeom prst="rect">
            <a:avLst/>
          </a:prstGeom>
          <a:noFill/>
        </p:spPr>
        <p:txBody>
          <a:bodyPr wrap="none" rtlCol="0">
            <a:spAutoFit/>
          </a:bodyPr>
          <a:lstStyle/>
          <a:p>
            <a:r>
              <a:rPr lang="en-GB" sz="1600" dirty="0"/>
              <a:t>Smoking</a:t>
            </a:r>
          </a:p>
        </p:txBody>
      </p:sp>
      <p:grpSp>
        <p:nvGrpSpPr>
          <p:cNvPr id="18" name="Group 17">
            <a:extLst>
              <a:ext uri="{FF2B5EF4-FFF2-40B4-BE49-F238E27FC236}">
                <a16:creationId xmlns="" xmlns:a16="http://schemas.microsoft.com/office/drawing/2014/main" id="{8761A67F-AD8F-47CE-A1AF-CED00E10FC5F}"/>
              </a:ext>
            </a:extLst>
          </p:cNvPr>
          <p:cNvGrpSpPr/>
          <p:nvPr/>
        </p:nvGrpSpPr>
        <p:grpSpPr>
          <a:xfrm>
            <a:off x="3122455" y="1505522"/>
            <a:ext cx="1008000" cy="1008000"/>
            <a:chOff x="3313290" y="1338538"/>
            <a:chExt cx="1008000" cy="1008000"/>
          </a:xfrm>
        </p:grpSpPr>
        <p:sp>
          <p:nvSpPr>
            <p:cNvPr id="19" name="Oval 18">
              <a:extLst>
                <a:ext uri="{FF2B5EF4-FFF2-40B4-BE49-F238E27FC236}">
                  <a16:creationId xmlns="" xmlns:a16="http://schemas.microsoft.com/office/drawing/2014/main" id="{A2CC5CD4-94E8-47F0-9CA6-88AEABC74030}"/>
                </a:ext>
              </a:extLst>
            </p:cNvPr>
            <p:cNvSpPr>
              <a:spLocks noChangeAspect="1"/>
            </p:cNvSpPr>
            <p:nvPr/>
          </p:nvSpPr>
          <p:spPr>
            <a:xfrm>
              <a:off x="3313290" y="1338538"/>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0" name="Graphic 26" descr="Smoking">
              <a:extLst>
                <a:ext uri="{FF2B5EF4-FFF2-40B4-BE49-F238E27FC236}">
                  <a16:creationId xmlns="" xmlns:a16="http://schemas.microsoft.com/office/drawing/2014/main" id="{2D0E8CD1-3026-47C3-AA34-0A0002C68EA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3405810" y="1338538"/>
              <a:ext cx="822960" cy="822960"/>
            </a:xfrm>
            <a:prstGeom prst="rect">
              <a:avLst/>
            </a:prstGeom>
          </p:spPr>
        </p:pic>
      </p:grpSp>
      <p:sp>
        <p:nvSpPr>
          <p:cNvPr id="21" name="TextBox 20">
            <a:extLst>
              <a:ext uri="{FF2B5EF4-FFF2-40B4-BE49-F238E27FC236}">
                <a16:creationId xmlns="" xmlns:a16="http://schemas.microsoft.com/office/drawing/2014/main" id="{C4910180-C355-4513-B1F1-E9D6EA8F2FFE}"/>
              </a:ext>
            </a:extLst>
          </p:cNvPr>
          <p:cNvSpPr txBox="1"/>
          <p:nvPr/>
        </p:nvSpPr>
        <p:spPr>
          <a:xfrm>
            <a:off x="1549286" y="1137060"/>
            <a:ext cx="880369" cy="338554"/>
          </a:xfrm>
          <a:prstGeom prst="rect">
            <a:avLst/>
          </a:prstGeom>
          <a:noFill/>
        </p:spPr>
        <p:txBody>
          <a:bodyPr wrap="none" rtlCol="0">
            <a:spAutoFit/>
          </a:bodyPr>
          <a:lstStyle/>
          <a:p>
            <a:r>
              <a:rPr lang="en-GB" sz="1600" dirty="0"/>
              <a:t>Obesity</a:t>
            </a:r>
          </a:p>
        </p:txBody>
      </p:sp>
      <p:grpSp>
        <p:nvGrpSpPr>
          <p:cNvPr id="22" name="Group 21">
            <a:extLst>
              <a:ext uri="{FF2B5EF4-FFF2-40B4-BE49-F238E27FC236}">
                <a16:creationId xmlns="" xmlns:a16="http://schemas.microsoft.com/office/drawing/2014/main" id="{4DC853E0-A12E-462A-9633-A072F3A55783}"/>
              </a:ext>
            </a:extLst>
          </p:cNvPr>
          <p:cNvGrpSpPr/>
          <p:nvPr/>
        </p:nvGrpSpPr>
        <p:grpSpPr>
          <a:xfrm>
            <a:off x="1474019" y="1505522"/>
            <a:ext cx="1008000" cy="1008000"/>
            <a:chOff x="1603023" y="1603021"/>
            <a:chExt cx="1008000" cy="1008000"/>
          </a:xfrm>
        </p:grpSpPr>
        <p:sp>
          <p:nvSpPr>
            <p:cNvPr id="23" name="Oval 22">
              <a:extLst>
                <a:ext uri="{FF2B5EF4-FFF2-40B4-BE49-F238E27FC236}">
                  <a16:creationId xmlns="" xmlns:a16="http://schemas.microsoft.com/office/drawing/2014/main" id="{BAEE6F30-3673-4E5C-A408-225DE6ED4C0D}"/>
                </a:ext>
              </a:extLst>
            </p:cNvPr>
            <p:cNvSpPr>
              <a:spLocks noChangeAspect="1"/>
            </p:cNvSpPr>
            <p:nvPr/>
          </p:nvSpPr>
          <p:spPr>
            <a:xfrm>
              <a:off x="1603023" y="1603021"/>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4" name="Graphic 9" descr="Scale">
              <a:extLst>
                <a:ext uri="{FF2B5EF4-FFF2-40B4-BE49-F238E27FC236}">
                  <a16:creationId xmlns="" xmlns:a16="http://schemas.microsoft.com/office/drawing/2014/main" id="{359E1FC8-286B-4D25-A2BF-88C9A624098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1695543" y="1672367"/>
              <a:ext cx="822960" cy="822960"/>
            </a:xfrm>
            <a:prstGeom prst="rect">
              <a:avLst/>
            </a:prstGeom>
          </p:spPr>
        </p:pic>
      </p:grpSp>
      <p:sp>
        <p:nvSpPr>
          <p:cNvPr id="25" name="TextBox 24">
            <a:extLst>
              <a:ext uri="{FF2B5EF4-FFF2-40B4-BE49-F238E27FC236}">
                <a16:creationId xmlns="" xmlns:a16="http://schemas.microsoft.com/office/drawing/2014/main" id="{37D9B3AA-7AC7-470F-85E9-CA88E9D2311B}"/>
              </a:ext>
            </a:extLst>
          </p:cNvPr>
          <p:cNvSpPr txBox="1"/>
          <p:nvPr/>
        </p:nvSpPr>
        <p:spPr>
          <a:xfrm>
            <a:off x="4998165" y="1137060"/>
            <a:ext cx="548547" cy="338554"/>
          </a:xfrm>
          <a:prstGeom prst="rect">
            <a:avLst/>
          </a:prstGeom>
          <a:noFill/>
        </p:spPr>
        <p:txBody>
          <a:bodyPr wrap="none" rtlCol="0">
            <a:spAutoFit/>
          </a:bodyPr>
          <a:lstStyle/>
          <a:p>
            <a:pPr algn="r"/>
            <a:r>
              <a:rPr lang="en-GB" sz="1600" dirty="0"/>
              <a:t>Age</a:t>
            </a:r>
          </a:p>
        </p:txBody>
      </p:sp>
      <p:grpSp>
        <p:nvGrpSpPr>
          <p:cNvPr id="26" name="Group 25">
            <a:extLst>
              <a:ext uri="{FF2B5EF4-FFF2-40B4-BE49-F238E27FC236}">
                <a16:creationId xmlns="" xmlns:a16="http://schemas.microsoft.com/office/drawing/2014/main" id="{0573E430-FC06-4B93-B711-7F5E06B3B925}"/>
              </a:ext>
            </a:extLst>
          </p:cNvPr>
          <p:cNvGrpSpPr/>
          <p:nvPr/>
        </p:nvGrpSpPr>
        <p:grpSpPr>
          <a:xfrm>
            <a:off x="4770889" y="1505522"/>
            <a:ext cx="1008000" cy="1008000"/>
            <a:chOff x="4917952" y="1666138"/>
            <a:chExt cx="1008000" cy="1008000"/>
          </a:xfrm>
        </p:grpSpPr>
        <p:sp>
          <p:nvSpPr>
            <p:cNvPr id="27" name="Oval 26">
              <a:extLst>
                <a:ext uri="{FF2B5EF4-FFF2-40B4-BE49-F238E27FC236}">
                  <a16:creationId xmlns="" xmlns:a16="http://schemas.microsoft.com/office/drawing/2014/main" id="{6B03A063-FF17-4D75-B3AF-1444C18027BF}"/>
                </a:ext>
              </a:extLst>
            </p:cNvPr>
            <p:cNvSpPr>
              <a:spLocks noChangeAspect="1"/>
            </p:cNvSpPr>
            <p:nvPr/>
          </p:nvSpPr>
          <p:spPr>
            <a:xfrm>
              <a:off x="4917952" y="1666138"/>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8" name="Graphic 28" descr="Wreath">
              <a:extLst>
                <a:ext uri="{FF2B5EF4-FFF2-40B4-BE49-F238E27FC236}">
                  <a16:creationId xmlns="" xmlns:a16="http://schemas.microsoft.com/office/drawing/2014/main" id="{39E069E0-DA2F-46F8-834D-DCBD924A58E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5010472" y="1758658"/>
              <a:ext cx="822960" cy="822960"/>
            </a:xfrm>
            <a:prstGeom prst="rect">
              <a:avLst/>
            </a:prstGeom>
          </p:spPr>
        </p:pic>
      </p:grpSp>
      <p:grpSp>
        <p:nvGrpSpPr>
          <p:cNvPr id="29" name="Group 28">
            <a:extLst>
              <a:ext uri="{FF2B5EF4-FFF2-40B4-BE49-F238E27FC236}">
                <a16:creationId xmlns="" xmlns:a16="http://schemas.microsoft.com/office/drawing/2014/main" id="{051DD415-7571-407D-9B6E-BFD45B6DE859}"/>
              </a:ext>
            </a:extLst>
          </p:cNvPr>
          <p:cNvGrpSpPr/>
          <p:nvPr/>
        </p:nvGrpSpPr>
        <p:grpSpPr>
          <a:xfrm>
            <a:off x="6419324" y="1498676"/>
            <a:ext cx="1008000" cy="1008000"/>
            <a:chOff x="10404145" y="2385367"/>
            <a:chExt cx="1008000" cy="1008000"/>
          </a:xfrm>
        </p:grpSpPr>
        <p:sp>
          <p:nvSpPr>
            <p:cNvPr id="30" name="Oval 29">
              <a:extLst>
                <a:ext uri="{FF2B5EF4-FFF2-40B4-BE49-F238E27FC236}">
                  <a16:creationId xmlns="" xmlns:a16="http://schemas.microsoft.com/office/drawing/2014/main" id="{9EDA28FC-6B42-463D-9E47-37BA573F767A}"/>
                </a:ext>
              </a:extLst>
            </p:cNvPr>
            <p:cNvSpPr>
              <a:spLocks noChangeAspect="1"/>
            </p:cNvSpPr>
            <p:nvPr/>
          </p:nvSpPr>
          <p:spPr>
            <a:xfrm>
              <a:off x="10404145" y="2385367"/>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31" name="Graphic 74" descr="Downward trend">
              <a:extLst>
                <a:ext uri="{FF2B5EF4-FFF2-40B4-BE49-F238E27FC236}">
                  <a16:creationId xmlns="" xmlns:a16="http://schemas.microsoft.com/office/drawing/2014/main" id="{088004B4-1C06-45D9-9001-71EC94726D0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10496665" y="2477887"/>
              <a:ext cx="822960" cy="822960"/>
            </a:xfrm>
            <a:prstGeom prst="rect">
              <a:avLst/>
            </a:prstGeom>
          </p:spPr>
        </p:pic>
      </p:grpSp>
      <p:sp>
        <p:nvSpPr>
          <p:cNvPr id="32" name="TextBox 31">
            <a:extLst>
              <a:ext uri="{FF2B5EF4-FFF2-40B4-BE49-F238E27FC236}">
                <a16:creationId xmlns="" xmlns:a16="http://schemas.microsoft.com/office/drawing/2014/main" id="{03D92D41-BC51-4062-B709-3617479832B6}"/>
              </a:ext>
            </a:extLst>
          </p:cNvPr>
          <p:cNvSpPr txBox="1"/>
          <p:nvPr/>
        </p:nvSpPr>
        <p:spPr>
          <a:xfrm>
            <a:off x="8313407" y="1137060"/>
            <a:ext cx="537327" cy="338554"/>
          </a:xfrm>
          <a:prstGeom prst="rect">
            <a:avLst/>
          </a:prstGeom>
          <a:noFill/>
        </p:spPr>
        <p:txBody>
          <a:bodyPr wrap="none" rtlCol="0">
            <a:spAutoFit/>
          </a:bodyPr>
          <a:lstStyle/>
          <a:p>
            <a:pPr algn="ctr"/>
            <a:r>
              <a:rPr lang="en-GB" sz="1600" dirty="0"/>
              <a:t>Sex</a:t>
            </a:r>
          </a:p>
        </p:txBody>
      </p:sp>
      <p:grpSp>
        <p:nvGrpSpPr>
          <p:cNvPr id="33" name="Group 32">
            <a:extLst>
              <a:ext uri="{FF2B5EF4-FFF2-40B4-BE49-F238E27FC236}">
                <a16:creationId xmlns="" xmlns:a16="http://schemas.microsoft.com/office/drawing/2014/main" id="{7A4E327E-4C0E-482B-8A74-6135C9821334}"/>
              </a:ext>
            </a:extLst>
          </p:cNvPr>
          <p:cNvGrpSpPr/>
          <p:nvPr/>
        </p:nvGrpSpPr>
        <p:grpSpPr>
          <a:xfrm>
            <a:off x="8067759" y="1505522"/>
            <a:ext cx="1008000" cy="1008000"/>
            <a:chOff x="7222521" y="1314362"/>
            <a:chExt cx="1008000" cy="1008000"/>
          </a:xfrm>
        </p:grpSpPr>
        <p:sp>
          <p:nvSpPr>
            <p:cNvPr id="34" name="Oval 33">
              <a:extLst>
                <a:ext uri="{FF2B5EF4-FFF2-40B4-BE49-F238E27FC236}">
                  <a16:creationId xmlns="" xmlns:a16="http://schemas.microsoft.com/office/drawing/2014/main" id="{E93F4C5F-9951-4830-B1CD-E0DFBE4D71DB}"/>
                </a:ext>
              </a:extLst>
            </p:cNvPr>
            <p:cNvSpPr>
              <a:spLocks noChangeAspect="1"/>
            </p:cNvSpPr>
            <p:nvPr/>
          </p:nvSpPr>
          <p:spPr>
            <a:xfrm>
              <a:off x="7222521" y="1314362"/>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35" name="Graphic 30" descr="Man and woman">
              <a:extLst>
                <a:ext uri="{FF2B5EF4-FFF2-40B4-BE49-F238E27FC236}">
                  <a16:creationId xmlns="" xmlns:a16="http://schemas.microsoft.com/office/drawing/2014/main" id="{0641BD69-818B-443C-B111-C96E2647E74A}"/>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 xmlns:asvg="http://schemas.microsoft.com/office/drawing/2016/SVG/main" r:embed="rId12"/>
                </a:ext>
              </a:extLst>
            </a:blip>
            <a:stretch>
              <a:fillRect/>
            </a:stretch>
          </p:blipFill>
          <p:spPr>
            <a:xfrm>
              <a:off x="7315041" y="1406882"/>
              <a:ext cx="822960" cy="822960"/>
            </a:xfrm>
            <a:prstGeom prst="rect">
              <a:avLst/>
            </a:prstGeom>
          </p:spPr>
        </p:pic>
      </p:grpSp>
      <p:sp>
        <p:nvSpPr>
          <p:cNvPr id="36" name="TextBox 35">
            <a:extLst>
              <a:ext uri="{FF2B5EF4-FFF2-40B4-BE49-F238E27FC236}">
                <a16:creationId xmlns="" xmlns:a16="http://schemas.microsoft.com/office/drawing/2014/main" id="{8EDE3F3C-3609-41BF-B374-5EE5AB301858}"/>
              </a:ext>
            </a:extLst>
          </p:cNvPr>
          <p:cNvSpPr txBox="1"/>
          <p:nvPr/>
        </p:nvSpPr>
        <p:spPr>
          <a:xfrm>
            <a:off x="9473749" y="1137060"/>
            <a:ext cx="1471877" cy="338554"/>
          </a:xfrm>
          <a:prstGeom prst="rect">
            <a:avLst/>
          </a:prstGeom>
          <a:noFill/>
        </p:spPr>
        <p:txBody>
          <a:bodyPr wrap="none" rtlCol="0">
            <a:spAutoFit/>
          </a:bodyPr>
          <a:lstStyle/>
          <a:p>
            <a:pPr algn="ctr"/>
            <a:r>
              <a:rPr lang="en-GB" sz="1600" dirty="0"/>
              <a:t>Race/ethnicity</a:t>
            </a:r>
          </a:p>
        </p:txBody>
      </p:sp>
      <p:grpSp>
        <p:nvGrpSpPr>
          <p:cNvPr id="37" name="Group 36">
            <a:extLst>
              <a:ext uri="{FF2B5EF4-FFF2-40B4-BE49-F238E27FC236}">
                <a16:creationId xmlns="" xmlns:a16="http://schemas.microsoft.com/office/drawing/2014/main" id="{D5873440-64B2-463F-BE53-1D25B978C2D2}"/>
              </a:ext>
            </a:extLst>
          </p:cNvPr>
          <p:cNvGrpSpPr/>
          <p:nvPr/>
        </p:nvGrpSpPr>
        <p:grpSpPr>
          <a:xfrm>
            <a:off x="9716196" y="1505522"/>
            <a:ext cx="1008000" cy="1008000"/>
            <a:chOff x="9505901" y="1532277"/>
            <a:chExt cx="1008000" cy="1008000"/>
          </a:xfrm>
        </p:grpSpPr>
        <p:sp>
          <p:nvSpPr>
            <p:cNvPr id="38" name="Oval 37">
              <a:extLst>
                <a:ext uri="{FF2B5EF4-FFF2-40B4-BE49-F238E27FC236}">
                  <a16:creationId xmlns="" xmlns:a16="http://schemas.microsoft.com/office/drawing/2014/main" id="{C997BCF3-23E9-49BC-920F-D66EB3F4518E}"/>
                </a:ext>
              </a:extLst>
            </p:cNvPr>
            <p:cNvSpPr>
              <a:spLocks noChangeAspect="1"/>
            </p:cNvSpPr>
            <p:nvPr/>
          </p:nvSpPr>
          <p:spPr>
            <a:xfrm>
              <a:off x="9505901" y="1532277"/>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39" name="Graphic 81" descr="Connections">
              <a:extLst>
                <a:ext uri="{FF2B5EF4-FFF2-40B4-BE49-F238E27FC236}">
                  <a16:creationId xmlns="" xmlns:a16="http://schemas.microsoft.com/office/drawing/2014/main" id="{3F500B32-5B06-49FE-8F78-0DFDC13C8288}"/>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 xmlns:asvg="http://schemas.microsoft.com/office/drawing/2016/SVG/main" r:embed="rId14"/>
                </a:ext>
              </a:extLst>
            </a:blip>
            <a:stretch>
              <a:fillRect/>
            </a:stretch>
          </p:blipFill>
          <p:spPr>
            <a:xfrm>
              <a:off x="9598421" y="1624797"/>
              <a:ext cx="822960" cy="822960"/>
            </a:xfrm>
            <a:prstGeom prst="rect">
              <a:avLst/>
            </a:prstGeom>
          </p:spPr>
        </p:pic>
      </p:grpSp>
      <p:grpSp>
        <p:nvGrpSpPr>
          <p:cNvPr id="40" name="Group 39">
            <a:extLst>
              <a:ext uri="{FF2B5EF4-FFF2-40B4-BE49-F238E27FC236}">
                <a16:creationId xmlns="" xmlns:a16="http://schemas.microsoft.com/office/drawing/2014/main" id="{B91C4EFE-6788-4A4C-99F4-23A225CA7333}"/>
              </a:ext>
            </a:extLst>
          </p:cNvPr>
          <p:cNvGrpSpPr/>
          <p:nvPr/>
        </p:nvGrpSpPr>
        <p:grpSpPr>
          <a:xfrm>
            <a:off x="1474019" y="2743142"/>
            <a:ext cx="1008000" cy="1008000"/>
            <a:chOff x="336078" y="2194045"/>
            <a:chExt cx="1008000" cy="1008000"/>
          </a:xfrm>
        </p:grpSpPr>
        <p:sp>
          <p:nvSpPr>
            <p:cNvPr id="41" name="Oval 40">
              <a:extLst>
                <a:ext uri="{FF2B5EF4-FFF2-40B4-BE49-F238E27FC236}">
                  <a16:creationId xmlns="" xmlns:a16="http://schemas.microsoft.com/office/drawing/2014/main" id="{171128B1-55FA-43CA-993D-930DEF5B008F}"/>
                </a:ext>
              </a:extLst>
            </p:cNvPr>
            <p:cNvSpPr>
              <a:spLocks noChangeAspect="1"/>
            </p:cNvSpPr>
            <p:nvPr/>
          </p:nvSpPr>
          <p:spPr>
            <a:xfrm>
              <a:off x="336078" y="2194045"/>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42" name="Graphic 77" descr="Upward trend">
              <a:extLst>
                <a:ext uri="{FF2B5EF4-FFF2-40B4-BE49-F238E27FC236}">
                  <a16:creationId xmlns="" xmlns:a16="http://schemas.microsoft.com/office/drawing/2014/main" id="{CB4C2EE4-D58C-4A9B-8EAF-19C485A43D93}"/>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 xmlns:asvg="http://schemas.microsoft.com/office/drawing/2016/SVG/main" r:embed="rId16"/>
                </a:ext>
              </a:extLst>
            </a:blip>
            <a:stretch>
              <a:fillRect/>
            </a:stretch>
          </p:blipFill>
          <p:spPr>
            <a:xfrm>
              <a:off x="428598" y="2286565"/>
              <a:ext cx="822960" cy="822960"/>
            </a:xfrm>
            <a:prstGeom prst="rect">
              <a:avLst/>
            </a:prstGeom>
          </p:spPr>
        </p:pic>
      </p:grpSp>
      <p:grpSp>
        <p:nvGrpSpPr>
          <p:cNvPr id="43" name="Group 42">
            <a:extLst>
              <a:ext uri="{FF2B5EF4-FFF2-40B4-BE49-F238E27FC236}">
                <a16:creationId xmlns="" xmlns:a16="http://schemas.microsoft.com/office/drawing/2014/main" id="{7FC92B96-A01A-4D25-99D6-146EA4EDE97C}"/>
              </a:ext>
            </a:extLst>
          </p:cNvPr>
          <p:cNvGrpSpPr/>
          <p:nvPr/>
        </p:nvGrpSpPr>
        <p:grpSpPr>
          <a:xfrm>
            <a:off x="1474019" y="3980762"/>
            <a:ext cx="1008000" cy="1008000"/>
            <a:chOff x="904751" y="-504000"/>
            <a:chExt cx="1008000" cy="1008000"/>
          </a:xfrm>
        </p:grpSpPr>
        <p:sp>
          <p:nvSpPr>
            <p:cNvPr id="44" name="Oval 43">
              <a:extLst>
                <a:ext uri="{FF2B5EF4-FFF2-40B4-BE49-F238E27FC236}">
                  <a16:creationId xmlns="" xmlns:a16="http://schemas.microsoft.com/office/drawing/2014/main" id="{A6D68E4F-3842-4983-9164-9229341AB243}"/>
                </a:ext>
              </a:extLst>
            </p:cNvPr>
            <p:cNvSpPr>
              <a:spLocks noChangeAspect="1"/>
            </p:cNvSpPr>
            <p:nvPr/>
          </p:nvSpPr>
          <p:spPr>
            <a:xfrm>
              <a:off x="904751" y="-504000"/>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45" name="Graphic 70" descr="Gauge">
              <a:extLst>
                <a:ext uri="{FF2B5EF4-FFF2-40B4-BE49-F238E27FC236}">
                  <a16:creationId xmlns="" xmlns:a16="http://schemas.microsoft.com/office/drawing/2014/main" id="{C38F1689-C19E-461C-9D09-6ECE40260B2F}"/>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 xmlns:asvg="http://schemas.microsoft.com/office/drawing/2016/SVG/main" r:embed="rId18"/>
                </a:ext>
              </a:extLst>
            </a:blip>
            <a:stretch>
              <a:fillRect/>
            </a:stretch>
          </p:blipFill>
          <p:spPr>
            <a:xfrm>
              <a:off x="997271" y="-504000"/>
              <a:ext cx="822960" cy="822960"/>
            </a:xfrm>
            <a:prstGeom prst="rect">
              <a:avLst/>
            </a:prstGeom>
          </p:spPr>
        </p:pic>
      </p:grpSp>
      <p:sp>
        <p:nvSpPr>
          <p:cNvPr id="46" name="Oval 45">
            <a:extLst>
              <a:ext uri="{FF2B5EF4-FFF2-40B4-BE49-F238E27FC236}">
                <a16:creationId xmlns="" xmlns:a16="http://schemas.microsoft.com/office/drawing/2014/main" id="{550BE768-CED1-43D1-AA75-A3C9E8C4D893}"/>
              </a:ext>
            </a:extLst>
          </p:cNvPr>
          <p:cNvSpPr>
            <a:spLocks noChangeAspect="1"/>
          </p:cNvSpPr>
          <p:nvPr/>
        </p:nvSpPr>
        <p:spPr>
          <a:xfrm>
            <a:off x="3537191" y="3980762"/>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nvGrpSpPr>
          <p:cNvPr id="47" name="Group 46">
            <a:extLst>
              <a:ext uri="{FF2B5EF4-FFF2-40B4-BE49-F238E27FC236}">
                <a16:creationId xmlns="" xmlns:a16="http://schemas.microsoft.com/office/drawing/2014/main" id="{1339EF42-B7B6-41EC-9C5C-0099E72D76A4}"/>
              </a:ext>
            </a:extLst>
          </p:cNvPr>
          <p:cNvGrpSpPr/>
          <p:nvPr/>
        </p:nvGrpSpPr>
        <p:grpSpPr>
          <a:xfrm>
            <a:off x="5600363" y="3980762"/>
            <a:ext cx="1008000" cy="1008000"/>
            <a:chOff x="5538841" y="3904312"/>
            <a:chExt cx="1008000" cy="1008000"/>
          </a:xfrm>
        </p:grpSpPr>
        <p:sp>
          <p:nvSpPr>
            <p:cNvPr id="48" name="Oval 47">
              <a:extLst>
                <a:ext uri="{FF2B5EF4-FFF2-40B4-BE49-F238E27FC236}">
                  <a16:creationId xmlns="" xmlns:a16="http://schemas.microsoft.com/office/drawing/2014/main" id="{2A8CB0E0-A089-4C42-94F7-5AD9B1C9164F}"/>
                </a:ext>
              </a:extLst>
            </p:cNvPr>
            <p:cNvSpPr>
              <a:spLocks noChangeAspect="1"/>
            </p:cNvSpPr>
            <p:nvPr/>
          </p:nvSpPr>
          <p:spPr>
            <a:xfrm>
              <a:off x="5538841" y="3904312"/>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49" name="Graphic 72" descr="Magnifying glass">
              <a:extLst>
                <a:ext uri="{FF2B5EF4-FFF2-40B4-BE49-F238E27FC236}">
                  <a16:creationId xmlns="" xmlns:a16="http://schemas.microsoft.com/office/drawing/2014/main" id="{00A7F942-83EF-45AD-AAF8-697C834822CB}"/>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 xmlns:asvg="http://schemas.microsoft.com/office/drawing/2016/SVG/main" r:embed="rId20"/>
                </a:ext>
              </a:extLst>
            </a:blip>
            <a:stretch>
              <a:fillRect/>
            </a:stretch>
          </p:blipFill>
          <p:spPr>
            <a:xfrm>
              <a:off x="5631361" y="3996832"/>
              <a:ext cx="822960" cy="822960"/>
            </a:xfrm>
            <a:prstGeom prst="rect">
              <a:avLst/>
            </a:prstGeom>
          </p:spPr>
        </p:pic>
      </p:grpSp>
      <p:grpSp>
        <p:nvGrpSpPr>
          <p:cNvPr id="50" name="Group 49">
            <a:extLst>
              <a:ext uri="{FF2B5EF4-FFF2-40B4-BE49-F238E27FC236}">
                <a16:creationId xmlns="" xmlns:a16="http://schemas.microsoft.com/office/drawing/2014/main" id="{6138748D-2A95-48AF-A78E-2A8835AAE60B}"/>
              </a:ext>
            </a:extLst>
          </p:cNvPr>
          <p:cNvGrpSpPr/>
          <p:nvPr/>
        </p:nvGrpSpPr>
        <p:grpSpPr>
          <a:xfrm>
            <a:off x="9716196" y="3980762"/>
            <a:ext cx="1008000" cy="1008000"/>
            <a:chOff x="10381775" y="3604988"/>
            <a:chExt cx="1008000" cy="1008000"/>
          </a:xfrm>
        </p:grpSpPr>
        <p:sp>
          <p:nvSpPr>
            <p:cNvPr id="51" name="Oval 50">
              <a:extLst>
                <a:ext uri="{FF2B5EF4-FFF2-40B4-BE49-F238E27FC236}">
                  <a16:creationId xmlns="" xmlns:a16="http://schemas.microsoft.com/office/drawing/2014/main" id="{A298B5BF-0B11-45C6-B24C-4D2F9A33C45D}"/>
                </a:ext>
              </a:extLst>
            </p:cNvPr>
            <p:cNvSpPr>
              <a:spLocks noChangeAspect="1"/>
            </p:cNvSpPr>
            <p:nvPr/>
          </p:nvSpPr>
          <p:spPr>
            <a:xfrm>
              <a:off x="10381775" y="3604988"/>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52" name="Graphic 79" descr="Heart organ">
              <a:extLst>
                <a:ext uri="{FF2B5EF4-FFF2-40B4-BE49-F238E27FC236}">
                  <a16:creationId xmlns="" xmlns:a16="http://schemas.microsoft.com/office/drawing/2014/main" id="{92F512B7-89C6-433D-9B6B-004273A46541}"/>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 xmlns:asvg="http://schemas.microsoft.com/office/drawing/2016/SVG/main" r:embed="rId22"/>
                </a:ext>
              </a:extLst>
            </a:blip>
            <a:stretch>
              <a:fillRect/>
            </a:stretch>
          </p:blipFill>
          <p:spPr>
            <a:xfrm>
              <a:off x="10474295" y="3697508"/>
              <a:ext cx="822960" cy="822960"/>
            </a:xfrm>
            <a:prstGeom prst="rect">
              <a:avLst/>
            </a:prstGeom>
          </p:spPr>
        </p:pic>
      </p:grpSp>
      <p:sp>
        <p:nvSpPr>
          <p:cNvPr id="53" name="AutoShape 2" descr="Image result for sugar icon">
            <a:extLst>
              <a:ext uri="{FF2B5EF4-FFF2-40B4-BE49-F238E27FC236}">
                <a16:creationId xmlns="" xmlns:a16="http://schemas.microsoft.com/office/drawing/2014/main" id="{3ADD778D-AC7F-4497-B922-72A70CC54E67}"/>
              </a:ext>
            </a:extLst>
          </p:cNvPr>
          <p:cNvSpPr>
            <a:spLocks noChangeAspect="1" noChangeArrowheads="1"/>
          </p:cNvSpPr>
          <p:nvPr/>
        </p:nvSpPr>
        <p:spPr bwMode="auto">
          <a:xfrm>
            <a:off x="5943600" y="3155496"/>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 name="Freeform: Shape 71">
            <a:extLst>
              <a:ext uri="{FF2B5EF4-FFF2-40B4-BE49-F238E27FC236}">
                <a16:creationId xmlns="" xmlns:a16="http://schemas.microsoft.com/office/drawing/2014/main" id="{08923AF8-19BB-49BC-840A-624DB5BD7FCA}"/>
              </a:ext>
            </a:extLst>
          </p:cNvPr>
          <p:cNvSpPr>
            <a:spLocks noChangeAspect="1"/>
          </p:cNvSpPr>
          <p:nvPr/>
        </p:nvSpPr>
        <p:spPr>
          <a:xfrm rot="2884625">
            <a:off x="3706705" y="4306374"/>
            <a:ext cx="648000" cy="648000"/>
          </a:xfrm>
          <a:custGeom>
            <a:avLst/>
            <a:gdLst>
              <a:gd name="connsiteX0" fmla="*/ 16431 w 758371"/>
              <a:gd name="connsiteY0" fmla="*/ 661735 h 759128"/>
              <a:gd name="connsiteX1" fmla="*/ 401241 w 758371"/>
              <a:gd name="connsiteY1" fmla="*/ 298832 h 759128"/>
              <a:gd name="connsiteX2" fmla="*/ 407658 w 758371"/>
              <a:gd name="connsiteY2" fmla="*/ 284896 h 759128"/>
              <a:gd name="connsiteX3" fmla="*/ 408549 w 758371"/>
              <a:gd name="connsiteY3" fmla="*/ 285743 h 759128"/>
              <a:gd name="connsiteX4" fmla="*/ 679442 w 758371"/>
              <a:gd name="connsiteY4" fmla="*/ 882 h 759128"/>
              <a:gd name="connsiteX5" fmla="*/ 684908 w 758371"/>
              <a:gd name="connsiteY5" fmla="*/ 0 h 759128"/>
              <a:gd name="connsiteX6" fmla="*/ 737474 w 758371"/>
              <a:gd name="connsiteY6" fmla="*/ 20702 h 759128"/>
              <a:gd name="connsiteX7" fmla="*/ 657464 w 758371"/>
              <a:gd name="connsiteY7" fmla="*/ 291212 h 759128"/>
              <a:gd name="connsiteX8" fmla="*/ 520304 w 758371"/>
              <a:gd name="connsiteY8" fmla="*/ 349315 h 759128"/>
              <a:gd name="connsiteX9" fmla="*/ 460296 w 758371"/>
              <a:gd name="connsiteY9" fmla="*/ 357887 h 759128"/>
              <a:gd name="connsiteX10" fmla="*/ 97394 w 758371"/>
              <a:gd name="connsiteY10" fmla="*/ 742697 h 759128"/>
              <a:gd name="connsiteX11" fmla="*/ 16431 w 758371"/>
              <a:gd name="connsiteY11" fmla="*/ 742697 h 759128"/>
              <a:gd name="connsiteX12" fmla="*/ 16431 w 758371"/>
              <a:gd name="connsiteY12" fmla="*/ 661735 h 75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8371" h="759128">
                <a:moveTo>
                  <a:pt x="16431" y="661735"/>
                </a:moveTo>
                <a:lnTo>
                  <a:pt x="401241" y="298832"/>
                </a:lnTo>
                <a:lnTo>
                  <a:pt x="407658" y="284896"/>
                </a:lnTo>
                <a:lnTo>
                  <a:pt x="408549" y="285743"/>
                </a:lnTo>
                <a:lnTo>
                  <a:pt x="679442" y="882"/>
                </a:lnTo>
                <a:lnTo>
                  <a:pt x="684908" y="0"/>
                </a:lnTo>
                <a:cubicBezTo>
                  <a:pt x="706339" y="1116"/>
                  <a:pt x="724615" y="7605"/>
                  <a:pt x="737474" y="20702"/>
                </a:cubicBezTo>
                <a:cubicBezTo>
                  <a:pt x="789861" y="73090"/>
                  <a:pt x="736521" y="210250"/>
                  <a:pt x="657464" y="291212"/>
                </a:cubicBezTo>
                <a:cubicBezTo>
                  <a:pt x="608886" y="339790"/>
                  <a:pt x="561261" y="355982"/>
                  <a:pt x="520304" y="349315"/>
                </a:cubicBezTo>
                <a:cubicBezTo>
                  <a:pt x="520304" y="349315"/>
                  <a:pt x="482204" y="340742"/>
                  <a:pt x="460296" y="357887"/>
                </a:cubicBezTo>
                <a:lnTo>
                  <a:pt x="97394" y="742697"/>
                </a:lnTo>
                <a:cubicBezTo>
                  <a:pt x="74534" y="764605"/>
                  <a:pt x="38339" y="764605"/>
                  <a:pt x="16431" y="742697"/>
                </a:cubicBezTo>
                <a:cubicBezTo>
                  <a:pt x="-5476" y="719837"/>
                  <a:pt x="-5476" y="683642"/>
                  <a:pt x="16431" y="661735"/>
                </a:cubicBezTo>
                <a:close/>
              </a:path>
            </a:pathLst>
          </a:custGeom>
          <a:solidFill>
            <a:schemeClr val="bg1"/>
          </a:solidFill>
          <a:ln w="9525" cap="flat">
            <a:noFill/>
            <a:prstDash val="solid"/>
            <a:miter/>
          </a:ln>
        </p:spPr>
        <p:txBody>
          <a:bodyPr rtlCol="0" anchor="ctr"/>
          <a:lstStyle/>
          <a:p>
            <a:endParaRPr lang="en-GB" dirty="0"/>
          </a:p>
        </p:txBody>
      </p:sp>
      <p:sp>
        <p:nvSpPr>
          <p:cNvPr id="55" name="Rectangle 54">
            <a:extLst>
              <a:ext uri="{FF2B5EF4-FFF2-40B4-BE49-F238E27FC236}">
                <a16:creationId xmlns="" xmlns:a16="http://schemas.microsoft.com/office/drawing/2014/main" id="{B37405E1-2FEC-434B-AD7B-8081E647FC9B}"/>
              </a:ext>
            </a:extLst>
          </p:cNvPr>
          <p:cNvSpPr/>
          <p:nvPr/>
        </p:nvSpPr>
        <p:spPr>
          <a:xfrm>
            <a:off x="4262767" y="4394452"/>
            <a:ext cx="144000" cy="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56" name="Rectangle 55">
            <a:extLst>
              <a:ext uri="{FF2B5EF4-FFF2-40B4-BE49-F238E27FC236}">
                <a16:creationId xmlns="" xmlns:a16="http://schemas.microsoft.com/office/drawing/2014/main" id="{5228C0C4-346E-48BF-950D-22BBDBD37B5D}"/>
              </a:ext>
            </a:extLst>
          </p:cNvPr>
          <p:cNvSpPr/>
          <p:nvPr/>
        </p:nvSpPr>
        <p:spPr>
          <a:xfrm rot="19591813">
            <a:off x="4080845" y="4367855"/>
            <a:ext cx="144000" cy="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57" name="Rectangle 56">
            <a:extLst>
              <a:ext uri="{FF2B5EF4-FFF2-40B4-BE49-F238E27FC236}">
                <a16:creationId xmlns="" xmlns:a16="http://schemas.microsoft.com/office/drawing/2014/main" id="{DA80FED9-5426-42B2-978E-0B02BD94DBB6}"/>
              </a:ext>
            </a:extLst>
          </p:cNvPr>
          <p:cNvSpPr/>
          <p:nvPr/>
        </p:nvSpPr>
        <p:spPr>
          <a:xfrm>
            <a:off x="4176800" y="4204166"/>
            <a:ext cx="144000" cy="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nvGrpSpPr>
          <p:cNvPr id="58" name="Group 57">
            <a:extLst>
              <a:ext uri="{FF2B5EF4-FFF2-40B4-BE49-F238E27FC236}">
                <a16:creationId xmlns="" xmlns:a16="http://schemas.microsoft.com/office/drawing/2014/main" id="{555C7648-A002-4172-8709-E3343991B623}"/>
              </a:ext>
            </a:extLst>
          </p:cNvPr>
          <p:cNvGrpSpPr/>
          <p:nvPr/>
        </p:nvGrpSpPr>
        <p:grpSpPr>
          <a:xfrm>
            <a:off x="7663535" y="3980762"/>
            <a:ext cx="1008000" cy="1008000"/>
            <a:chOff x="7663535" y="4101866"/>
            <a:chExt cx="1008000" cy="1008000"/>
          </a:xfrm>
        </p:grpSpPr>
        <p:sp>
          <p:nvSpPr>
            <p:cNvPr id="59" name="Oval 58">
              <a:extLst>
                <a:ext uri="{FF2B5EF4-FFF2-40B4-BE49-F238E27FC236}">
                  <a16:creationId xmlns="" xmlns:a16="http://schemas.microsoft.com/office/drawing/2014/main" id="{0069A4B5-2837-4F88-A212-56AD1F87A542}"/>
                </a:ext>
              </a:extLst>
            </p:cNvPr>
            <p:cNvSpPr>
              <a:spLocks noChangeAspect="1"/>
            </p:cNvSpPr>
            <p:nvPr/>
          </p:nvSpPr>
          <p:spPr>
            <a:xfrm>
              <a:off x="7663535" y="4101866"/>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60" name="Freeform 5">
              <a:extLst>
                <a:ext uri="{FF2B5EF4-FFF2-40B4-BE49-F238E27FC236}">
                  <a16:creationId xmlns="" xmlns:a16="http://schemas.microsoft.com/office/drawing/2014/main" id="{2BA781B9-7DEE-43EE-A85A-9A1AFBA51B82}"/>
                </a:ext>
              </a:extLst>
            </p:cNvPr>
            <p:cNvSpPr>
              <a:spLocks noChangeAspect="1"/>
            </p:cNvSpPr>
            <p:nvPr/>
          </p:nvSpPr>
          <p:spPr bwMode="auto">
            <a:xfrm>
              <a:off x="7827987" y="4263866"/>
              <a:ext cx="679096" cy="684000"/>
            </a:xfrm>
            <a:custGeom>
              <a:avLst/>
              <a:gdLst>
                <a:gd name="T0" fmla="*/ 1831 w 2046"/>
                <a:gd name="T1" fmla="*/ 1160 h 2070"/>
                <a:gd name="T2" fmla="*/ 1576 w 2046"/>
                <a:gd name="T3" fmla="*/ 987 h 2070"/>
                <a:gd name="T4" fmla="*/ 1840 w 2046"/>
                <a:gd name="T5" fmla="*/ 1276 h 2070"/>
                <a:gd name="T6" fmla="*/ 1684 w 2046"/>
                <a:gd name="T7" fmla="*/ 1501 h 2070"/>
                <a:gd name="T8" fmla="*/ 1534 w 2046"/>
                <a:gd name="T9" fmla="*/ 1690 h 2070"/>
                <a:gd name="T10" fmla="*/ 1344 w 2046"/>
                <a:gd name="T11" fmla="*/ 1446 h 2070"/>
                <a:gd name="T12" fmla="*/ 1401 w 2046"/>
                <a:gd name="T13" fmla="*/ 1261 h 2070"/>
                <a:gd name="T14" fmla="*/ 1259 w 2046"/>
                <a:gd name="T15" fmla="*/ 1950 h 2070"/>
                <a:gd name="T16" fmla="*/ 1039 w 2046"/>
                <a:gd name="T17" fmla="*/ 2028 h 2070"/>
                <a:gd name="T18" fmla="*/ 1196 w 2046"/>
                <a:gd name="T19" fmla="*/ 991 h 2070"/>
                <a:gd name="T20" fmla="*/ 1469 w 2046"/>
                <a:gd name="T21" fmla="*/ 1279 h 2070"/>
                <a:gd name="T22" fmla="*/ 1484 w 2046"/>
                <a:gd name="T23" fmla="*/ 1382 h 2070"/>
                <a:gd name="T24" fmla="*/ 1633 w 2046"/>
                <a:gd name="T25" fmla="*/ 1650 h 2070"/>
                <a:gd name="T26" fmla="*/ 1649 w 2046"/>
                <a:gd name="T27" fmla="*/ 1341 h 2070"/>
                <a:gd name="T28" fmla="*/ 1818 w 2046"/>
                <a:gd name="T29" fmla="*/ 1336 h 2070"/>
                <a:gd name="T30" fmla="*/ 1503 w 2046"/>
                <a:gd name="T31" fmla="*/ 972 h 2070"/>
                <a:gd name="T32" fmla="*/ 1749 w 2046"/>
                <a:gd name="T33" fmla="*/ 966 h 2070"/>
                <a:gd name="T34" fmla="*/ 1956 w 2046"/>
                <a:gd name="T35" fmla="*/ 723 h 2070"/>
                <a:gd name="T36" fmla="*/ 1666 w 2046"/>
                <a:gd name="T37" fmla="*/ 659 h 2070"/>
                <a:gd name="T38" fmla="*/ 1612 w 2046"/>
                <a:gd name="T39" fmla="*/ 671 h 2070"/>
                <a:gd name="T40" fmla="*/ 1357 w 2046"/>
                <a:gd name="T41" fmla="*/ 845 h 2070"/>
                <a:gd name="T42" fmla="*/ 1197 w 2046"/>
                <a:gd name="T43" fmla="*/ 440 h 2070"/>
                <a:gd name="T44" fmla="*/ 1185 w 2046"/>
                <a:gd name="T45" fmla="*/ 217 h 2070"/>
                <a:gd name="T46" fmla="*/ 929 w 2046"/>
                <a:gd name="T47" fmla="*/ 421 h 2070"/>
                <a:gd name="T48" fmla="*/ 849 w 2046"/>
                <a:gd name="T49" fmla="*/ 438 h 2070"/>
                <a:gd name="T50" fmla="*/ 552 w 2046"/>
                <a:gd name="T51" fmla="*/ 1194 h 2070"/>
                <a:gd name="T52" fmla="*/ 479 w 2046"/>
                <a:gd name="T53" fmla="*/ 816 h 2070"/>
                <a:gd name="T54" fmla="*/ 271 w 2046"/>
                <a:gd name="T55" fmla="*/ 1040 h 2070"/>
                <a:gd name="T56" fmla="*/ 196 w 2046"/>
                <a:gd name="T57" fmla="*/ 1075 h 2070"/>
                <a:gd name="T58" fmla="*/ 237 w 2046"/>
                <a:gd name="T59" fmla="*/ 1413 h 2070"/>
                <a:gd name="T60" fmla="*/ 547 w 2046"/>
                <a:gd name="T61" fmla="*/ 1293 h 2070"/>
                <a:gd name="T62" fmla="*/ 236 w 2046"/>
                <a:gd name="T63" fmla="*/ 1647 h 2070"/>
                <a:gd name="T64" fmla="*/ 445 w 2046"/>
                <a:gd name="T65" fmla="*/ 1704 h 2070"/>
                <a:gd name="T66" fmla="*/ 494 w 2046"/>
                <a:gd name="T67" fmla="*/ 1741 h 2070"/>
                <a:gd name="T68" fmla="*/ 654 w 2046"/>
                <a:gd name="T69" fmla="*/ 1720 h 2070"/>
                <a:gd name="T70" fmla="*/ 736 w 2046"/>
                <a:gd name="T71" fmla="*/ 1255 h 2070"/>
                <a:gd name="T72" fmla="*/ 848 w 2046"/>
                <a:gd name="T73" fmla="*/ 1939 h 2070"/>
                <a:gd name="T74" fmla="*/ 919 w 2046"/>
                <a:gd name="T75" fmla="*/ 1726 h 2070"/>
                <a:gd name="T76" fmla="*/ 976 w 2046"/>
                <a:gd name="T77" fmla="*/ 2013 h 2070"/>
                <a:gd name="T78" fmla="*/ 786 w 2046"/>
                <a:gd name="T79" fmla="*/ 1325 h 2070"/>
                <a:gd name="T80" fmla="*/ 670 w 2046"/>
                <a:gd name="T81" fmla="*/ 1598 h 2070"/>
                <a:gd name="T82" fmla="*/ 613 w 2046"/>
                <a:gd name="T83" fmla="*/ 1789 h 2070"/>
                <a:gd name="T84" fmla="*/ 432 w 2046"/>
                <a:gd name="T85" fmla="*/ 2049 h 2070"/>
                <a:gd name="T86" fmla="*/ 375 w 2046"/>
                <a:gd name="T87" fmla="*/ 1732 h 2070"/>
                <a:gd name="T88" fmla="*/ 259 w 2046"/>
                <a:gd name="T89" fmla="*/ 1566 h 2070"/>
                <a:gd name="T90" fmla="*/ 471 w 2046"/>
                <a:gd name="T91" fmla="*/ 1301 h 2070"/>
                <a:gd name="T92" fmla="*/ 179 w 2046"/>
                <a:gd name="T93" fmla="*/ 1388 h 2070"/>
                <a:gd name="T94" fmla="*/ 58 w 2046"/>
                <a:gd name="T95" fmla="*/ 1095 h 2070"/>
                <a:gd name="T96" fmla="*/ 285 w 2046"/>
                <a:gd name="T97" fmla="*/ 979 h 2070"/>
                <a:gd name="T98" fmla="*/ 495 w 2046"/>
                <a:gd name="T99" fmla="*/ 754 h 2070"/>
                <a:gd name="T100" fmla="*/ 635 w 2046"/>
                <a:gd name="T101" fmla="*/ 1118 h 2070"/>
                <a:gd name="T102" fmla="*/ 947 w 2046"/>
                <a:gd name="T103" fmla="*/ 52 h 2070"/>
                <a:gd name="T104" fmla="*/ 1405 w 2046"/>
                <a:gd name="T105" fmla="*/ 799 h 2070"/>
                <a:gd name="T106" fmla="*/ 1559 w 2046"/>
                <a:gd name="T107" fmla="*/ 438 h 2070"/>
                <a:gd name="T108" fmla="*/ 1763 w 2046"/>
                <a:gd name="T109" fmla="*/ 664 h 2070"/>
                <a:gd name="T110" fmla="*/ 1990 w 2046"/>
                <a:gd name="T111" fmla="*/ 781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6" h="2070">
                  <a:moveTo>
                    <a:pt x="1770" y="855"/>
                  </a:moveTo>
                  <a:cubicBezTo>
                    <a:pt x="1794" y="910"/>
                    <a:pt x="1818" y="963"/>
                    <a:pt x="1842" y="1015"/>
                  </a:cubicBezTo>
                  <a:cubicBezTo>
                    <a:pt x="1851" y="1036"/>
                    <a:pt x="1861" y="1056"/>
                    <a:pt x="1869" y="1077"/>
                  </a:cubicBezTo>
                  <a:cubicBezTo>
                    <a:pt x="1884" y="1114"/>
                    <a:pt x="1868" y="1147"/>
                    <a:pt x="1831" y="1160"/>
                  </a:cubicBezTo>
                  <a:cubicBezTo>
                    <a:pt x="1821" y="1163"/>
                    <a:pt x="1810" y="1166"/>
                    <a:pt x="1800" y="1169"/>
                  </a:cubicBezTo>
                  <a:cubicBezTo>
                    <a:pt x="1758" y="1181"/>
                    <a:pt x="1730" y="1171"/>
                    <a:pt x="1705" y="1135"/>
                  </a:cubicBezTo>
                  <a:cubicBezTo>
                    <a:pt x="1675" y="1091"/>
                    <a:pt x="1645" y="1048"/>
                    <a:pt x="1616" y="1004"/>
                  </a:cubicBezTo>
                  <a:cubicBezTo>
                    <a:pt x="1606" y="989"/>
                    <a:pt x="1591" y="981"/>
                    <a:pt x="1576" y="987"/>
                  </a:cubicBezTo>
                  <a:cubicBezTo>
                    <a:pt x="1566" y="992"/>
                    <a:pt x="1557" y="1007"/>
                    <a:pt x="1555" y="1019"/>
                  </a:cubicBezTo>
                  <a:cubicBezTo>
                    <a:pt x="1549" y="1049"/>
                    <a:pt x="1563" y="1075"/>
                    <a:pt x="1577" y="1101"/>
                  </a:cubicBezTo>
                  <a:cubicBezTo>
                    <a:pt x="1612" y="1165"/>
                    <a:pt x="1669" y="1204"/>
                    <a:pt x="1735" y="1232"/>
                  </a:cubicBezTo>
                  <a:cubicBezTo>
                    <a:pt x="1770" y="1246"/>
                    <a:pt x="1807" y="1258"/>
                    <a:pt x="1840" y="1276"/>
                  </a:cubicBezTo>
                  <a:cubicBezTo>
                    <a:pt x="1897" y="1308"/>
                    <a:pt x="1911" y="1373"/>
                    <a:pt x="1874" y="1423"/>
                  </a:cubicBezTo>
                  <a:cubicBezTo>
                    <a:pt x="1851" y="1455"/>
                    <a:pt x="1818" y="1465"/>
                    <a:pt x="1777" y="1452"/>
                  </a:cubicBezTo>
                  <a:cubicBezTo>
                    <a:pt x="1743" y="1441"/>
                    <a:pt x="1709" y="1429"/>
                    <a:pt x="1671" y="1416"/>
                  </a:cubicBezTo>
                  <a:cubicBezTo>
                    <a:pt x="1676" y="1447"/>
                    <a:pt x="1680" y="1474"/>
                    <a:pt x="1684" y="1501"/>
                  </a:cubicBezTo>
                  <a:cubicBezTo>
                    <a:pt x="1690" y="1540"/>
                    <a:pt x="1697" y="1580"/>
                    <a:pt x="1703" y="1619"/>
                  </a:cubicBezTo>
                  <a:cubicBezTo>
                    <a:pt x="1710" y="1656"/>
                    <a:pt x="1695" y="1684"/>
                    <a:pt x="1664" y="1704"/>
                  </a:cubicBezTo>
                  <a:cubicBezTo>
                    <a:pt x="1649" y="1715"/>
                    <a:pt x="1633" y="1724"/>
                    <a:pt x="1616" y="1733"/>
                  </a:cubicBezTo>
                  <a:cubicBezTo>
                    <a:pt x="1576" y="1755"/>
                    <a:pt x="1541" y="1737"/>
                    <a:pt x="1534" y="1690"/>
                  </a:cubicBezTo>
                  <a:cubicBezTo>
                    <a:pt x="1524" y="1621"/>
                    <a:pt x="1513" y="1552"/>
                    <a:pt x="1502" y="1483"/>
                  </a:cubicBezTo>
                  <a:cubicBezTo>
                    <a:pt x="1500" y="1471"/>
                    <a:pt x="1497" y="1460"/>
                    <a:pt x="1493" y="1447"/>
                  </a:cubicBezTo>
                  <a:cubicBezTo>
                    <a:pt x="1472" y="1456"/>
                    <a:pt x="1453" y="1465"/>
                    <a:pt x="1434" y="1474"/>
                  </a:cubicBezTo>
                  <a:cubicBezTo>
                    <a:pt x="1397" y="1490"/>
                    <a:pt x="1364" y="1480"/>
                    <a:pt x="1344" y="1446"/>
                  </a:cubicBezTo>
                  <a:cubicBezTo>
                    <a:pt x="1332" y="1425"/>
                    <a:pt x="1320" y="1403"/>
                    <a:pt x="1308" y="1381"/>
                  </a:cubicBezTo>
                  <a:cubicBezTo>
                    <a:pt x="1290" y="1345"/>
                    <a:pt x="1304" y="1309"/>
                    <a:pt x="1341" y="1295"/>
                  </a:cubicBezTo>
                  <a:cubicBezTo>
                    <a:pt x="1358" y="1289"/>
                    <a:pt x="1375" y="1285"/>
                    <a:pt x="1390" y="1278"/>
                  </a:cubicBezTo>
                  <a:cubicBezTo>
                    <a:pt x="1396" y="1275"/>
                    <a:pt x="1402" y="1266"/>
                    <a:pt x="1401" y="1261"/>
                  </a:cubicBezTo>
                  <a:cubicBezTo>
                    <a:pt x="1382" y="1162"/>
                    <a:pt x="1348" y="1069"/>
                    <a:pt x="1276" y="994"/>
                  </a:cubicBezTo>
                  <a:cubicBezTo>
                    <a:pt x="1272" y="990"/>
                    <a:pt x="1267" y="986"/>
                    <a:pt x="1258" y="979"/>
                  </a:cubicBezTo>
                  <a:cubicBezTo>
                    <a:pt x="1258" y="991"/>
                    <a:pt x="1258" y="999"/>
                    <a:pt x="1258" y="1006"/>
                  </a:cubicBezTo>
                  <a:cubicBezTo>
                    <a:pt x="1258" y="1321"/>
                    <a:pt x="1258" y="1636"/>
                    <a:pt x="1259" y="1950"/>
                  </a:cubicBezTo>
                  <a:cubicBezTo>
                    <a:pt x="1259" y="2001"/>
                    <a:pt x="1239" y="2036"/>
                    <a:pt x="1192" y="2055"/>
                  </a:cubicBezTo>
                  <a:cubicBezTo>
                    <a:pt x="1185" y="2057"/>
                    <a:pt x="1178" y="2059"/>
                    <a:pt x="1171" y="2059"/>
                  </a:cubicBezTo>
                  <a:cubicBezTo>
                    <a:pt x="1138" y="2059"/>
                    <a:pt x="1106" y="2059"/>
                    <a:pt x="1073" y="2059"/>
                  </a:cubicBezTo>
                  <a:cubicBezTo>
                    <a:pt x="1055" y="2059"/>
                    <a:pt x="1039" y="2044"/>
                    <a:pt x="1039" y="2028"/>
                  </a:cubicBezTo>
                  <a:cubicBezTo>
                    <a:pt x="1038" y="2011"/>
                    <a:pt x="1051" y="1996"/>
                    <a:pt x="1070" y="1996"/>
                  </a:cubicBezTo>
                  <a:cubicBezTo>
                    <a:pt x="1097" y="1994"/>
                    <a:pt x="1124" y="1995"/>
                    <a:pt x="1150" y="1995"/>
                  </a:cubicBezTo>
                  <a:cubicBezTo>
                    <a:pt x="1188" y="1995"/>
                    <a:pt x="1196" y="1987"/>
                    <a:pt x="1196" y="1949"/>
                  </a:cubicBezTo>
                  <a:cubicBezTo>
                    <a:pt x="1196" y="1630"/>
                    <a:pt x="1196" y="1311"/>
                    <a:pt x="1196" y="991"/>
                  </a:cubicBezTo>
                  <a:cubicBezTo>
                    <a:pt x="1196" y="977"/>
                    <a:pt x="1197" y="963"/>
                    <a:pt x="1200" y="950"/>
                  </a:cubicBezTo>
                  <a:cubicBezTo>
                    <a:pt x="1213" y="903"/>
                    <a:pt x="1254" y="891"/>
                    <a:pt x="1291" y="922"/>
                  </a:cubicBezTo>
                  <a:cubicBezTo>
                    <a:pt x="1354" y="974"/>
                    <a:pt x="1399" y="1039"/>
                    <a:pt x="1426" y="1115"/>
                  </a:cubicBezTo>
                  <a:cubicBezTo>
                    <a:pt x="1444" y="1168"/>
                    <a:pt x="1456" y="1224"/>
                    <a:pt x="1469" y="1279"/>
                  </a:cubicBezTo>
                  <a:cubicBezTo>
                    <a:pt x="1476" y="1307"/>
                    <a:pt x="1467" y="1318"/>
                    <a:pt x="1439" y="1328"/>
                  </a:cubicBezTo>
                  <a:cubicBezTo>
                    <a:pt x="1416" y="1337"/>
                    <a:pt x="1393" y="1345"/>
                    <a:pt x="1367" y="1354"/>
                  </a:cubicBezTo>
                  <a:cubicBezTo>
                    <a:pt x="1378" y="1376"/>
                    <a:pt x="1390" y="1397"/>
                    <a:pt x="1402" y="1419"/>
                  </a:cubicBezTo>
                  <a:cubicBezTo>
                    <a:pt x="1430" y="1407"/>
                    <a:pt x="1457" y="1394"/>
                    <a:pt x="1484" y="1382"/>
                  </a:cubicBezTo>
                  <a:cubicBezTo>
                    <a:pt x="1515" y="1368"/>
                    <a:pt x="1536" y="1374"/>
                    <a:pt x="1545" y="1406"/>
                  </a:cubicBezTo>
                  <a:cubicBezTo>
                    <a:pt x="1560" y="1458"/>
                    <a:pt x="1571" y="1511"/>
                    <a:pt x="1582" y="1563"/>
                  </a:cubicBezTo>
                  <a:cubicBezTo>
                    <a:pt x="1589" y="1598"/>
                    <a:pt x="1592" y="1633"/>
                    <a:pt x="1597" y="1671"/>
                  </a:cubicBezTo>
                  <a:cubicBezTo>
                    <a:pt x="1611" y="1663"/>
                    <a:pt x="1624" y="1658"/>
                    <a:pt x="1633" y="1650"/>
                  </a:cubicBezTo>
                  <a:cubicBezTo>
                    <a:pt x="1639" y="1644"/>
                    <a:pt x="1642" y="1632"/>
                    <a:pt x="1641" y="1623"/>
                  </a:cubicBezTo>
                  <a:cubicBezTo>
                    <a:pt x="1629" y="1548"/>
                    <a:pt x="1617" y="1472"/>
                    <a:pt x="1604" y="1397"/>
                  </a:cubicBezTo>
                  <a:cubicBezTo>
                    <a:pt x="1603" y="1391"/>
                    <a:pt x="1602" y="1385"/>
                    <a:pt x="1602" y="1379"/>
                  </a:cubicBezTo>
                  <a:cubicBezTo>
                    <a:pt x="1598" y="1347"/>
                    <a:pt x="1617" y="1331"/>
                    <a:pt x="1649" y="1341"/>
                  </a:cubicBezTo>
                  <a:cubicBezTo>
                    <a:pt x="1691" y="1355"/>
                    <a:pt x="1733" y="1370"/>
                    <a:pt x="1775" y="1384"/>
                  </a:cubicBezTo>
                  <a:cubicBezTo>
                    <a:pt x="1780" y="1386"/>
                    <a:pt x="1785" y="1388"/>
                    <a:pt x="1790" y="1390"/>
                  </a:cubicBezTo>
                  <a:cubicBezTo>
                    <a:pt x="1804" y="1394"/>
                    <a:pt x="1817" y="1400"/>
                    <a:pt x="1827" y="1383"/>
                  </a:cubicBezTo>
                  <a:cubicBezTo>
                    <a:pt x="1836" y="1367"/>
                    <a:pt x="1834" y="1348"/>
                    <a:pt x="1818" y="1336"/>
                  </a:cubicBezTo>
                  <a:cubicBezTo>
                    <a:pt x="1803" y="1326"/>
                    <a:pt x="1786" y="1317"/>
                    <a:pt x="1769" y="1311"/>
                  </a:cubicBezTo>
                  <a:cubicBezTo>
                    <a:pt x="1693" y="1286"/>
                    <a:pt x="1623" y="1252"/>
                    <a:pt x="1567" y="1193"/>
                  </a:cubicBezTo>
                  <a:cubicBezTo>
                    <a:pt x="1529" y="1153"/>
                    <a:pt x="1504" y="1107"/>
                    <a:pt x="1493" y="1052"/>
                  </a:cubicBezTo>
                  <a:cubicBezTo>
                    <a:pt x="1487" y="1024"/>
                    <a:pt x="1491" y="998"/>
                    <a:pt x="1503" y="972"/>
                  </a:cubicBezTo>
                  <a:cubicBezTo>
                    <a:pt x="1531" y="910"/>
                    <a:pt x="1622" y="903"/>
                    <a:pt x="1661" y="960"/>
                  </a:cubicBezTo>
                  <a:cubicBezTo>
                    <a:pt x="1690" y="1001"/>
                    <a:pt x="1719" y="1043"/>
                    <a:pt x="1747" y="1085"/>
                  </a:cubicBezTo>
                  <a:cubicBezTo>
                    <a:pt x="1769" y="1117"/>
                    <a:pt x="1771" y="1117"/>
                    <a:pt x="1809" y="1098"/>
                  </a:cubicBezTo>
                  <a:cubicBezTo>
                    <a:pt x="1789" y="1054"/>
                    <a:pt x="1769" y="1010"/>
                    <a:pt x="1749" y="966"/>
                  </a:cubicBezTo>
                  <a:cubicBezTo>
                    <a:pt x="1736" y="936"/>
                    <a:pt x="1722" y="907"/>
                    <a:pt x="1709" y="877"/>
                  </a:cubicBezTo>
                  <a:cubicBezTo>
                    <a:pt x="1692" y="837"/>
                    <a:pt x="1704" y="809"/>
                    <a:pt x="1744" y="796"/>
                  </a:cubicBezTo>
                  <a:cubicBezTo>
                    <a:pt x="1812" y="773"/>
                    <a:pt x="1881" y="750"/>
                    <a:pt x="1949" y="727"/>
                  </a:cubicBezTo>
                  <a:cubicBezTo>
                    <a:pt x="1950" y="726"/>
                    <a:pt x="1951" y="726"/>
                    <a:pt x="1956" y="723"/>
                  </a:cubicBezTo>
                  <a:cubicBezTo>
                    <a:pt x="1942" y="711"/>
                    <a:pt x="1930" y="697"/>
                    <a:pt x="1915" y="688"/>
                  </a:cubicBezTo>
                  <a:cubicBezTo>
                    <a:pt x="1908" y="684"/>
                    <a:pt x="1896" y="686"/>
                    <a:pt x="1887" y="689"/>
                  </a:cubicBezTo>
                  <a:cubicBezTo>
                    <a:pt x="1851" y="700"/>
                    <a:pt x="1815" y="713"/>
                    <a:pt x="1779" y="724"/>
                  </a:cubicBezTo>
                  <a:cubicBezTo>
                    <a:pt x="1722" y="743"/>
                    <a:pt x="1679" y="718"/>
                    <a:pt x="1666" y="659"/>
                  </a:cubicBezTo>
                  <a:cubicBezTo>
                    <a:pt x="1654" y="605"/>
                    <a:pt x="1642" y="552"/>
                    <a:pt x="1630" y="499"/>
                  </a:cubicBezTo>
                  <a:cubicBezTo>
                    <a:pt x="1629" y="494"/>
                    <a:pt x="1627" y="489"/>
                    <a:pt x="1625" y="482"/>
                  </a:cubicBezTo>
                  <a:cubicBezTo>
                    <a:pt x="1605" y="489"/>
                    <a:pt x="1587" y="495"/>
                    <a:pt x="1567" y="501"/>
                  </a:cubicBezTo>
                  <a:cubicBezTo>
                    <a:pt x="1582" y="559"/>
                    <a:pt x="1597" y="615"/>
                    <a:pt x="1612" y="671"/>
                  </a:cubicBezTo>
                  <a:cubicBezTo>
                    <a:pt x="1621" y="705"/>
                    <a:pt x="1629" y="739"/>
                    <a:pt x="1639" y="773"/>
                  </a:cubicBezTo>
                  <a:cubicBezTo>
                    <a:pt x="1645" y="790"/>
                    <a:pt x="1641" y="804"/>
                    <a:pt x="1630" y="817"/>
                  </a:cubicBezTo>
                  <a:cubicBezTo>
                    <a:pt x="1584" y="872"/>
                    <a:pt x="1524" y="887"/>
                    <a:pt x="1457" y="877"/>
                  </a:cubicBezTo>
                  <a:cubicBezTo>
                    <a:pt x="1423" y="872"/>
                    <a:pt x="1389" y="859"/>
                    <a:pt x="1357" y="845"/>
                  </a:cubicBezTo>
                  <a:cubicBezTo>
                    <a:pt x="1320" y="828"/>
                    <a:pt x="1286" y="806"/>
                    <a:pt x="1250" y="788"/>
                  </a:cubicBezTo>
                  <a:cubicBezTo>
                    <a:pt x="1210" y="768"/>
                    <a:pt x="1197" y="736"/>
                    <a:pt x="1197" y="695"/>
                  </a:cubicBezTo>
                  <a:cubicBezTo>
                    <a:pt x="1197" y="618"/>
                    <a:pt x="1197" y="541"/>
                    <a:pt x="1197" y="465"/>
                  </a:cubicBezTo>
                  <a:cubicBezTo>
                    <a:pt x="1197" y="458"/>
                    <a:pt x="1197" y="450"/>
                    <a:pt x="1197" y="440"/>
                  </a:cubicBezTo>
                  <a:cubicBezTo>
                    <a:pt x="1179" y="453"/>
                    <a:pt x="1164" y="465"/>
                    <a:pt x="1149" y="475"/>
                  </a:cubicBezTo>
                  <a:cubicBezTo>
                    <a:pt x="1129" y="489"/>
                    <a:pt x="1109" y="488"/>
                    <a:pt x="1098" y="472"/>
                  </a:cubicBezTo>
                  <a:cubicBezTo>
                    <a:pt x="1087" y="456"/>
                    <a:pt x="1093" y="438"/>
                    <a:pt x="1114" y="423"/>
                  </a:cubicBezTo>
                  <a:cubicBezTo>
                    <a:pt x="1186" y="372"/>
                    <a:pt x="1214" y="296"/>
                    <a:pt x="1185" y="217"/>
                  </a:cubicBezTo>
                  <a:cubicBezTo>
                    <a:pt x="1161" y="151"/>
                    <a:pt x="1112" y="112"/>
                    <a:pt x="1043" y="104"/>
                  </a:cubicBezTo>
                  <a:cubicBezTo>
                    <a:pt x="971" y="96"/>
                    <a:pt x="913" y="124"/>
                    <a:pt x="875" y="186"/>
                  </a:cubicBezTo>
                  <a:cubicBezTo>
                    <a:pt x="838" y="247"/>
                    <a:pt x="839" y="310"/>
                    <a:pt x="878" y="369"/>
                  </a:cubicBezTo>
                  <a:cubicBezTo>
                    <a:pt x="891" y="389"/>
                    <a:pt x="911" y="405"/>
                    <a:pt x="929" y="421"/>
                  </a:cubicBezTo>
                  <a:cubicBezTo>
                    <a:pt x="945" y="435"/>
                    <a:pt x="951" y="449"/>
                    <a:pt x="943" y="465"/>
                  </a:cubicBezTo>
                  <a:cubicBezTo>
                    <a:pt x="934" y="482"/>
                    <a:pt x="916" y="487"/>
                    <a:pt x="897" y="476"/>
                  </a:cubicBezTo>
                  <a:cubicBezTo>
                    <a:pt x="889" y="471"/>
                    <a:pt x="881" y="465"/>
                    <a:pt x="874" y="460"/>
                  </a:cubicBezTo>
                  <a:cubicBezTo>
                    <a:pt x="867" y="454"/>
                    <a:pt x="860" y="448"/>
                    <a:pt x="849" y="438"/>
                  </a:cubicBezTo>
                  <a:cubicBezTo>
                    <a:pt x="849" y="450"/>
                    <a:pt x="849" y="457"/>
                    <a:pt x="849" y="465"/>
                  </a:cubicBezTo>
                  <a:cubicBezTo>
                    <a:pt x="849" y="621"/>
                    <a:pt x="847" y="777"/>
                    <a:pt x="850" y="933"/>
                  </a:cubicBezTo>
                  <a:cubicBezTo>
                    <a:pt x="852" y="1025"/>
                    <a:pt x="814" y="1090"/>
                    <a:pt x="736" y="1137"/>
                  </a:cubicBezTo>
                  <a:cubicBezTo>
                    <a:pt x="679" y="1171"/>
                    <a:pt x="621" y="1198"/>
                    <a:pt x="552" y="1194"/>
                  </a:cubicBezTo>
                  <a:cubicBezTo>
                    <a:pt x="519" y="1193"/>
                    <a:pt x="488" y="1186"/>
                    <a:pt x="459" y="1168"/>
                  </a:cubicBezTo>
                  <a:cubicBezTo>
                    <a:pt x="417" y="1142"/>
                    <a:pt x="404" y="1108"/>
                    <a:pt x="416" y="1061"/>
                  </a:cubicBezTo>
                  <a:cubicBezTo>
                    <a:pt x="436" y="986"/>
                    <a:pt x="456" y="910"/>
                    <a:pt x="475" y="835"/>
                  </a:cubicBezTo>
                  <a:cubicBezTo>
                    <a:pt x="477" y="830"/>
                    <a:pt x="478" y="824"/>
                    <a:pt x="479" y="816"/>
                  </a:cubicBezTo>
                  <a:cubicBezTo>
                    <a:pt x="459" y="810"/>
                    <a:pt x="441" y="804"/>
                    <a:pt x="421" y="797"/>
                  </a:cubicBezTo>
                  <a:cubicBezTo>
                    <a:pt x="407" y="858"/>
                    <a:pt x="394" y="915"/>
                    <a:pt x="382" y="973"/>
                  </a:cubicBezTo>
                  <a:cubicBezTo>
                    <a:pt x="374" y="1009"/>
                    <a:pt x="355" y="1036"/>
                    <a:pt x="318" y="1044"/>
                  </a:cubicBezTo>
                  <a:cubicBezTo>
                    <a:pt x="303" y="1047"/>
                    <a:pt x="286" y="1045"/>
                    <a:pt x="271" y="1040"/>
                  </a:cubicBezTo>
                  <a:cubicBezTo>
                    <a:pt x="235" y="1030"/>
                    <a:pt x="199" y="1018"/>
                    <a:pt x="164" y="1005"/>
                  </a:cubicBezTo>
                  <a:cubicBezTo>
                    <a:pt x="144" y="997"/>
                    <a:pt x="129" y="1000"/>
                    <a:pt x="116" y="1015"/>
                  </a:cubicBezTo>
                  <a:cubicBezTo>
                    <a:pt x="109" y="1023"/>
                    <a:pt x="100" y="1029"/>
                    <a:pt x="89" y="1039"/>
                  </a:cubicBezTo>
                  <a:cubicBezTo>
                    <a:pt x="128" y="1052"/>
                    <a:pt x="162" y="1064"/>
                    <a:pt x="196" y="1075"/>
                  </a:cubicBezTo>
                  <a:cubicBezTo>
                    <a:pt x="231" y="1087"/>
                    <a:pt x="266" y="1099"/>
                    <a:pt x="302" y="1111"/>
                  </a:cubicBezTo>
                  <a:cubicBezTo>
                    <a:pt x="343" y="1125"/>
                    <a:pt x="355" y="1149"/>
                    <a:pt x="337" y="1189"/>
                  </a:cubicBezTo>
                  <a:cubicBezTo>
                    <a:pt x="316" y="1238"/>
                    <a:pt x="293" y="1287"/>
                    <a:pt x="271" y="1336"/>
                  </a:cubicBezTo>
                  <a:cubicBezTo>
                    <a:pt x="259" y="1362"/>
                    <a:pt x="248" y="1387"/>
                    <a:pt x="237" y="1413"/>
                  </a:cubicBezTo>
                  <a:cubicBezTo>
                    <a:pt x="268" y="1433"/>
                    <a:pt x="278" y="1431"/>
                    <a:pt x="297" y="1403"/>
                  </a:cubicBezTo>
                  <a:cubicBezTo>
                    <a:pt x="326" y="1361"/>
                    <a:pt x="355" y="1318"/>
                    <a:pt x="385" y="1276"/>
                  </a:cubicBezTo>
                  <a:cubicBezTo>
                    <a:pt x="407" y="1244"/>
                    <a:pt x="441" y="1235"/>
                    <a:pt x="478" y="1238"/>
                  </a:cubicBezTo>
                  <a:cubicBezTo>
                    <a:pt x="513" y="1241"/>
                    <a:pt x="534" y="1262"/>
                    <a:pt x="547" y="1293"/>
                  </a:cubicBezTo>
                  <a:cubicBezTo>
                    <a:pt x="560" y="1322"/>
                    <a:pt x="560" y="1351"/>
                    <a:pt x="552" y="1381"/>
                  </a:cubicBezTo>
                  <a:cubicBezTo>
                    <a:pt x="527" y="1472"/>
                    <a:pt x="469" y="1535"/>
                    <a:pt x="389" y="1579"/>
                  </a:cubicBezTo>
                  <a:cubicBezTo>
                    <a:pt x="353" y="1599"/>
                    <a:pt x="313" y="1611"/>
                    <a:pt x="275" y="1627"/>
                  </a:cubicBezTo>
                  <a:cubicBezTo>
                    <a:pt x="262" y="1633"/>
                    <a:pt x="247" y="1638"/>
                    <a:pt x="236" y="1647"/>
                  </a:cubicBezTo>
                  <a:cubicBezTo>
                    <a:pt x="227" y="1653"/>
                    <a:pt x="218" y="1664"/>
                    <a:pt x="216" y="1675"/>
                  </a:cubicBezTo>
                  <a:cubicBezTo>
                    <a:pt x="211" y="1698"/>
                    <a:pt x="230" y="1713"/>
                    <a:pt x="253" y="1706"/>
                  </a:cubicBezTo>
                  <a:cubicBezTo>
                    <a:pt x="300" y="1690"/>
                    <a:pt x="346" y="1674"/>
                    <a:pt x="393" y="1658"/>
                  </a:cubicBezTo>
                  <a:cubicBezTo>
                    <a:pt x="434" y="1644"/>
                    <a:pt x="452" y="1661"/>
                    <a:pt x="445" y="1704"/>
                  </a:cubicBezTo>
                  <a:cubicBezTo>
                    <a:pt x="433" y="1775"/>
                    <a:pt x="421" y="1847"/>
                    <a:pt x="410" y="1919"/>
                  </a:cubicBezTo>
                  <a:cubicBezTo>
                    <a:pt x="403" y="1963"/>
                    <a:pt x="403" y="1963"/>
                    <a:pt x="450" y="1984"/>
                  </a:cubicBezTo>
                  <a:cubicBezTo>
                    <a:pt x="454" y="1956"/>
                    <a:pt x="457" y="1928"/>
                    <a:pt x="462" y="1901"/>
                  </a:cubicBezTo>
                  <a:cubicBezTo>
                    <a:pt x="472" y="1848"/>
                    <a:pt x="483" y="1794"/>
                    <a:pt x="494" y="1741"/>
                  </a:cubicBezTo>
                  <a:cubicBezTo>
                    <a:pt x="496" y="1732"/>
                    <a:pt x="500" y="1723"/>
                    <a:pt x="504" y="1715"/>
                  </a:cubicBezTo>
                  <a:cubicBezTo>
                    <a:pt x="517" y="1690"/>
                    <a:pt x="534" y="1683"/>
                    <a:pt x="560" y="1695"/>
                  </a:cubicBezTo>
                  <a:cubicBezTo>
                    <a:pt x="584" y="1705"/>
                    <a:pt x="607" y="1716"/>
                    <a:pt x="631" y="1728"/>
                  </a:cubicBezTo>
                  <a:cubicBezTo>
                    <a:pt x="642" y="1733"/>
                    <a:pt x="648" y="1733"/>
                    <a:pt x="654" y="1720"/>
                  </a:cubicBezTo>
                  <a:cubicBezTo>
                    <a:pt x="662" y="1704"/>
                    <a:pt x="671" y="1688"/>
                    <a:pt x="682" y="1669"/>
                  </a:cubicBezTo>
                  <a:cubicBezTo>
                    <a:pt x="655" y="1660"/>
                    <a:pt x="632" y="1652"/>
                    <a:pt x="608" y="1644"/>
                  </a:cubicBezTo>
                  <a:cubicBezTo>
                    <a:pt x="581" y="1635"/>
                    <a:pt x="575" y="1628"/>
                    <a:pt x="578" y="1600"/>
                  </a:cubicBezTo>
                  <a:cubicBezTo>
                    <a:pt x="591" y="1467"/>
                    <a:pt x="633" y="1346"/>
                    <a:pt x="736" y="1255"/>
                  </a:cubicBezTo>
                  <a:cubicBezTo>
                    <a:pt x="744" y="1248"/>
                    <a:pt x="753" y="1241"/>
                    <a:pt x="762" y="1237"/>
                  </a:cubicBezTo>
                  <a:cubicBezTo>
                    <a:pt x="793" y="1222"/>
                    <a:pt x="824" y="1232"/>
                    <a:pt x="838" y="1263"/>
                  </a:cubicBezTo>
                  <a:cubicBezTo>
                    <a:pt x="844" y="1278"/>
                    <a:pt x="848" y="1296"/>
                    <a:pt x="848" y="1313"/>
                  </a:cubicBezTo>
                  <a:cubicBezTo>
                    <a:pt x="849" y="1522"/>
                    <a:pt x="848" y="1730"/>
                    <a:pt x="848" y="1939"/>
                  </a:cubicBezTo>
                  <a:cubicBezTo>
                    <a:pt x="848" y="1991"/>
                    <a:pt x="858" y="2000"/>
                    <a:pt x="912" y="1993"/>
                  </a:cubicBezTo>
                  <a:cubicBezTo>
                    <a:pt x="913" y="1987"/>
                    <a:pt x="913" y="1979"/>
                    <a:pt x="913" y="1972"/>
                  </a:cubicBezTo>
                  <a:cubicBezTo>
                    <a:pt x="913" y="1899"/>
                    <a:pt x="913" y="1826"/>
                    <a:pt x="914" y="1752"/>
                  </a:cubicBezTo>
                  <a:cubicBezTo>
                    <a:pt x="914" y="1743"/>
                    <a:pt x="914" y="1732"/>
                    <a:pt x="919" y="1726"/>
                  </a:cubicBezTo>
                  <a:cubicBezTo>
                    <a:pt x="927" y="1719"/>
                    <a:pt x="940" y="1712"/>
                    <a:pt x="950" y="1713"/>
                  </a:cubicBezTo>
                  <a:cubicBezTo>
                    <a:pt x="959" y="1715"/>
                    <a:pt x="968" y="1726"/>
                    <a:pt x="974" y="1735"/>
                  </a:cubicBezTo>
                  <a:cubicBezTo>
                    <a:pt x="977" y="1740"/>
                    <a:pt x="976" y="1748"/>
                    <a:pt x="976" y="1755"/>
                  </a:cubicBezTo>
                  <a:cubicBezTo>
                    <a:pt x="976" y="1841"/>
                    <a:pt x="976" y="1927"/>
                    <a:pt x="976" y="2013"/>
                  </a:cubicBezTo>
                  <a:cubicBezTo>
                    <a:pt x="976" y="2049"/>
                    <a:pt x="966" y="2059"/>
                    <a:pt x="930" y="2059"/>
                  </a:cubicBezTo>
                  <a:cubicBezTo>
                    <a:pt x="916" y="2059"/>
                    <a:pt x="901" y="2058"/>
                    <a:pt x="886" y="2059"/>
                  </a:cubicBezTo>
                  <a:cubicBezTo>
                    <a:pt x="832" y="2064"/>
                    <a:pt x="784" y="2011"/>
                    <a:pt x="785" y="1957"/>
                  </a:cubicBezTo>
                  <a:cubicBezTo>
                    <a:pt x="787" y="1746"/>
                    <a:pt x="786" y="1536"/>
                    <a:pt x="786" y="1325"/>
                  </a:cubicBezTo>
                  <a:cubicBezTo>
                    <a:pt x="786" y="1317"/>
                    <a:pt x="786" y="1310"/>
                    <a:pt x="786" y="1296"/>
                  </a:cubicBezTo>
                  <a:cubicBezTo>
                    <a:pt x="773" y="1307"/>
                    <a:pt x="764" y="1314"/>
                    <a:pt x="756" y="1322"/>
                  </a:cubicBezTo>
                  <a:cubicBezTo>
                    <a:pt x="692" y="1389"/>
                    <a:pt x="663" y="1472"/>
                    <a:pt x="646" y="1560"/>
                  </a:cubicBezTo>
                  <a:cubicBezTo>
                    <a:pt x="641" y="1588"/>
                    <a:pt x="642" y="1588"/>
                    <a:pt x="670" y="1598"/>
                  </a:cubicBezTo>
                  <a:cubicBezTo>
                    <a:pt x="682" y="1602"/>
                    <a:pt x="694" y="1606"/>
                    <a:pt x="705" y="1610"/>
                  </a:cubicBezTo>
                  <a:cubicBezTo>
                    <a:pt x="744" y="1626"/>
                    <a:pt x="758" y="1661"/>
                    <a:pt x="738" y="1698"/>
                  </a:cubicBezTo>
                  <a:cubicBezTo>
                    <a:pt x="727" y="1719"/>
                    <a:pt x="715" y="1740"/>
                    <a:pt x="703" y="1761"/>
                  </a:cubicBezTo>
                  <a:cubicBezTo>
                    <a:pt x="682" y="1795"/>
                    <a:pt x="650" y="1805"/>
                    <a:pt x="613" y="1789"/>
                  </a:cubicBezTo>
                  <a:cubicBezTo>
                    <a:pt x="594" y="1781"/>
                    <a:pt x="575" y="1772"/>
                    <a:pt x="552" y="1761"/>
                  </a:cubicBezTo>
                  <a:cubicBezTo>
                    <a:pt x="544" y="1801"/>
                    <a:pt x="536" y="1839"/>
                    <a:pt x="530" y="1876"/>
                  </a:cubicBezTo>
                  <a:cubicBezTo>
                    <a:pt x="523" y="1921"/>
                    <a:pt x="518" y="1966"/>
                    <a:pt x="511" y="2011"/>
                  </a:cubicBezTo>
                  <a:cubicBezTo>
                    <a:pt x="504" y="2055"/>
                    <a:pt x="471" y="2070"/>
                    <a:pt x="432" y="2049"/>
                  </a:cubicBezTo>
                  <a:cubicBezTo>
                    <a:pt x="416" y="2040"/>
                    <a:pt x="400" y="2031"/>
                    <a:pt x="384" y="2021"/>
                  </a:cubicBezTo>
                  <a:cubicBezTo>
                    <a:pt x="350" y="1999"/>
                    <a:pt x="337" y="1969"/>
                    <a:pt x="344" y="1929"/>
                  </a:cubicBezTo>
                  <a:cubicBezTo>
                    <a:pt x="354" y="1870"/>
                    <a:pt x="364" y="1812"/>
                    <a:pt x="373" y="1753"/>
                  </a:cubicBezTo>
                  <a:cubicBezTo>
                    <a:pt x="374" y="1748"/>
                    <a:pt x="374" y="1742"/>
                    <a:pt x="375" y="1732"/>
                  </a:cubicBezTo>
                  <a:cubicBezTo>
                    <a:pt x="345" y="1742"/>
                    <a:pt x="317" y="1752"/>
                    <a:pt x="289" y="1761"/>
                  </a:cubicBezTo>
                  <a:cubicBezTo>
                    <a:pt x="271" y="1766"/>
                    <a:pt x="253" y="1773"/>
                    <a:pt x="235" y="1773"/>
                  </a:cubicBezTo>
                  <a:cubicBezTo>
                    <a:pt x="174" y="1773"/>
                    <a:pt x="133" y="1698"/>
                    <a:pt x="161" y="1639"/>
                  </a:cubicBezTo>
                  <a:cubicBezTo>
                    <a:pt x="181" y="1598"/>
                    <a:pt x="219" y="1580"/>
                    <a:pt x="259" y="1566"/>
                  </a:cubicBezTo>
                  <a:cubicBezTo>
                    <a:pt x="325" y="1545"/>
                    <a:pt x="386" y="1517"/>
                    <a:pt x="434" y="1466"/>
                  </a:cubicBezTo>
                  <a:cubicBezTo>
                    <a:pt x="462" y="1436"/>
                    <a:pt x="483" y="1401"/>
                    <a:pt x="492" y="1360"/>
                  </a:cubicBezTo>
                  <a:cubicBezTo>
                    <a:pt x="494" y="1351"/>
                    <a:pt x="496" y="1339"/>
                    <a:pt x="493" y="1331"/>
                  </a:cubicBezTo>
                  <a:cubicBezTo>
                    <a:pt x="488" y="1319"/>
                    <a:pt x="481" y="1305"/>
                    <a:pt x="471" y="1301"/>
                  </a:cubicBezTo>
                  <a:cubicBezTo>
                    <a:pt x="456" y="1296"/>
                    <a:pt x="442" y="1303"/>
                    <a:pt x="432" y="1318"/>
                  </a:cubicBezTo>
                  <a:cubicBezTo>
                    <a:pt x="404" y="1360"/>
                    <a:pt x="374" y="1400"/>
                    <a:pt x="348" y="1442"/>
                  </a:cubicBezTo>
                  <a:cubicBezTo>
                    <a:pt x="308" y="1506"/>
                    <a:pt x="253" y="1496"/>
                    <a:pt x="195" y="1463"/>
                  </a:cubicBezTo>
                  <a:cubicBezTo>
                    <a:pt x="171" y="1450"/>
                    <a:pt x="166" y="1417"/>
                    <a:pt x="179" y="1388"/>
                  </a:cubicBezTo>
                  <a:cubicBezTo>
                    <a:pt x="209" y="1321"/>
                    <a:pt x="239" y="1255"/>
                    <a:pt x="269" y="1189"/>
                  </a:cubicBezTo>
                  <a:cubicBezTo>
                    <a:pt x="271" y="1183"/>
                    <a:pt x="273" y="1177"/>
                    <a:pt x="277" y="1169"/>
                  </a:cubicBezTo>
                  <a:cubicBezTo>
                    <a:pt x="243" y="1158"/>
                    <a:pt x="211" y="1147"/>
                    <a:pt x="179" y="1136"/>
                  </a:cubicBezTo>
                  <a:cubicBezTo>
                    <a:pt x="139" y="1122"/>
                    <a:pt x="98" y="1109"/>
                    <a:pt x="58" y="1095"/>
                  </a:cubicBezTo>
                  <a:cubicBezTo>
                    <a:pt x="8" y="1078"/>
                    <a:pt x="0" y="1040"/>
                    <a:pt x="38" y="1003"/>
                  </a:cubicBezTo>
                  <a:cubicBezTo>
                    <a:pt x="55" y="986"/>
                    <a:pt x="72" y="969"/>
                    <a:pt x="91" y="955"/>
                  </a:cubicBezTo>
                  <a:cubicBezTo>
                    <a:pt x="115" y="935"/>
                    <a:pt x="144" y="931"/>
                    <a:pt x="174" y="942"/>
                  </a:cubicBezTo>
                  <a:cubicBezTo>
                    <a:pt x="211" y="955"/>
                    <a:pt x="248" y="967"/>
                    <a:pt x="285" y="979"/>
                  </a:cubicBezTo>
                  <a:cubicBezTo>
                    <a:pt x="308" y="987"/>
                    <a:pt x="314" y="984"/>
                    <a:pt x="319" y="961"/>
                  </a:cubicBezTo>
                  <a:cubicBezTo>
                    <a:pt x="332" y="903"/>
                    <a:pt x="345" y="846"/>
                    <a:pt x="358" y="788"/>
                  </a:cubicBezTo>
                  <a:cubicBezTo>
                    <a:pt x="368" y="741"/>
                    <a:pt x="400" y="723"/>
                    <a:pt x="445" y="738"/>
                  </a:cubicBezTo>
                  <a:cubicBezTo>
                    <a:pt x="462" y="743"/>
                    <a:pt x="479" y="748"/>
                    <a:pt x="495" y="754"/>
                  </a:cubicBezTo>
                  <a:cubicBezTo>
                    <a:pt x="534" y="767"/>
                    <a:pt x="550" y="799"/>
                    <a:pt x="540" y="839"/>
                  </a:cubicBezTo>
                  <a:cubicBezTo>
                    <a:pt x="519" y="916"/>
                    <a:pt x="499" y="993"/>
                    <a:pt x="478" y="1071"/>
                  </a:cubicBezTo>
                  <a:cubicBezTo>
                    <a:pt x="471" y="1100"/>
                    <a:pt x="474" y="1108"/>
                    <a:pt x="503" y="1120"/>
                  </a:cubicBezTo>
                  <a:cubicBezTo>
                    <a:pt x="547" y="1138"/>
                    <a:pt x="593" y="1135"/>
                    <a:pt x="635" y="1118"/>
                  </a:cubicBezTo>
                  <a:cubicBezTo>
                    <a:pt x="670" y="1103"/>
                    <a:pt x="702" y="1083"/>
                    <a:pt x="733" y="1061"/>
                  </a:cubicBezTo>
                  <a:cubicBezTo>
                    <a:pt x="770" y="1036"/>
                    <a:pt x="786" y="998"/>
                    <a:pt x="786" y="952"/>
                  </a:cubicBezTo>
                  <a:cubicBezTo>
                    <a:pt x="786" y="729"/>
                    <a:pt x="786" y="505"/>
                    <a:pt x="786" y="281"/>
                  </a:cubicBezTo>
                  <a:cubicBezTo>
                    <a:pt x="786" y="173"/>
                    <a:pt x="848" y="86"/>
                    <a:pt x="947" y="52"/>
                  </a:cubicBezTo>
                  <a:cubicBezTo>
                    <a:pt x="1096" y="0"/>
                    <a:pt x="1257" y="112"/>
                    <a:pt x="1258" y="269"/>
                  </a:cubicBezTo>
                  <a:cubicBezTo>
                    <a:pt x="1260" y="408"/>
                    <a:pt x="1259" y="548"/>
                    <a:pt x="1258" y="687"/>
                  </a:cubicBezTo>
                  <a:cubicBezTo>
                    <a:pt x="1258" y="713"/>
                    <a:pt x="1267" y="731"/>
                    <a:pt x="1291" y="742"/>
                  </a:cubicBezTo>
                  <a:cubicBezTo>
                    <a:pt x="1330" y="761"/>
                    <a:pt x="1366" y="783"/>
                    <a:pt x="1405" y="799"/>
                  </a:cubicBezTo>
                  <a:cubicBezTo>
                    <a:pt x="1455" y="820"/>
                    <a:pt x="1506" y="825"/>
                    <a:pt x="1556" y="799"/>
                  </a:cubicBezTo>
                  <a:cubicBezTo>
                    <a:pt x="1571" y="791"/>
                    <a:pt x="1576" y="782"/>
                    <a:pt x="1571" y="763"/>
                  </a:cubicBezTo>
                  <a:cubicBezTo>
                    <a:pt x="1549" y="686"/>
                    <a:pt x="1529" y="608"/>
                    <a:pt x="1509" y="530"/>
                  </a:cubicBezTo>
                  <a:cubicBezTo>
                    <a:pt x="1496" y="482"/>
                    <a:pt x="1511" y="453"/>
                    <a:pt x="1559" y="438"/>
                  </a:cubicBezTo>
                  <a:cubicBezTo>
                    <a:pt x="1575" y="432"/>
                    <a:pt x="1591" y="427"/>
                    <a:pt x="1608" y="422"/>
                  </a:cubicBezTo>
                  <a:cubicBezTo>
                    <a:pt x="1647" y="410"/>
                    <a:pt x="1678" y="428"/>
                    <a:pt x="1687" y="467"/>
                  </a:cubicBezTo>
                  <a:cubicBezTo>
                    <a:pt x="1701" y="525"/>
                    <a:pt x="1714" y="584"/>
                    <a:pt x="1727" y="642"/>
                  </a:cubicBezTo>
                  <a:cubicBezTo>
                    <a:pt x="1733" y="669"/>
                    <a:pt x="1738" y="672"/>
                    <a:pt x="1763" y="664"/>
                  </a:cubicBezTo>
                  <a:cubicBezTo>
                    <a:pt x="1798" y="652"/>
                    <a:pt x="1833" y="641"/>
                    <a:pt x="1868" y="629"/>
                  </a:cubicBezTo>
                  <a:cubicBezTo>
                    <a:pt x="1907" y="615"/>
                    <a:pt x="1942" y="623"/>
                    <a:pt x="1972" y="652"/>
                  </a:cubicBezTo>
                  <a:cubicBezTo>
                    <a:pt x="1985" y="665"/>
                    <a:pt x="1998" y="677"/>
                    <a:pt x="2011" y="690"/>
                  </a:cubicBezTo>
                  <a:cubicBezTo>
                    <a:pt x="2046" y="725"/>
                    <a:pt x="2037" y="764"/>
                    <a:pt x="1990" y="781"/>
                  </a:cubicBezTo>
                  <a:cubicBezTo>
                    <a:pt x="1924" y="803"/>
                    <a:pt x="1858" y="825"/>
                    <a:pt x="1791" y="847"/>
                  </a:cubicBezTo>
                  <a:cubicBezTo>
                    <a:pt x="1785" y="849"/>
                    <a:pt x="1779" y="852"/>
                    <a:pt x="1770" y="855"/>
                  </a:cubicBezTo>
                  <a:close/>
                </a:path>
              </a:pathLst>
            </a:custGeom>
            <a:solidFill>
              <a:schemeClr val="bg1"/>
            </a:solidFill>
            <a:ln>
              <a:solidFill>
                <a:schemeClr val="bg1"/>
              </a:solidFill>
            </a:ln>
          </p:spPr>
          <p:txBody>
            <a:bodyPr vert="horz" wrap="square" lIns="91440" tIns="45720" rIns="91440" bIns="45720" numCol="1" anchor="t" anchorCtr="0" compatLnSpc="1">
              <a:prstTxWarp prst="textNoShape">
                <a:avLst/>
              </a:prstTxWarp>
            </a:bodyPr>
            <a:lstStyle/>
            <a:p>
              <a:endParaRPr lang="en-US" dirty="0"/>
            </a:p>
          </p:txBody>
        </p:sp>
      </p:grpSp>
      <p:sp>
        <p:nvSpPr>
          <p:cNvPr id="61" name="Oval 60"/>
          <p:cNvSpPr/>
          <p:nvPr/>
        </p:nvSpPr>
        <p:spPr>
          <a:xfrm>
            <a:off x="3474469" y="3932715"/>
            <a:ext cx="1112475" cy="1104562"/>
          </a:xfrm>
          <a:prstGeom prst="ellipse">
            <a:avLst/>
          </a:prstGeom>
          <a:noFill/>
          <a:ln w="38100">
            <a:solidFill>
              <a:srgbClr val="FF0000"/>
            </a:solidFill>
          </a:ln>
          <a:effectLst>
            <a:glow rad="101600">
              <a:srgbClr val="FF0000">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62" name="Oval 61"/>
          <p:cNvSpPr/>
          <p:nvPr/>
        </p:nvSpPr>
        <p:spPr>
          <a:xfrm>
            <a:off x="9657097" y="3932481"/>
            <a:ext cx="1112475" cy="1104562"/>
          </a:xfrm>
          <a:prstGeom prst="ellipse">
            <a:avLst/>
          </a:prstGeom>
          <a:noFill/>
          <a:ln w="38100">
            <a:solidFill>
              <a:srgbClr val="FF0000"/>
            </a:solidFill>
          </a:ln>
          <a:effectLst>
            <a:glow rad="101600">
              <a:srgbClr val="FF0000">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63" name="Oval 62"/>
          <p:cNvSpPr/>
          <p:nvPr/>
        </p:nvSpPr>
        <p:spPr>
          <a:xfrm>
            <a:off x="1414061" y="3932481"/>
            <a:ext cx="1112475" cy="1104562"/>
          </a:xfrm>
          <a:prstGeom prst="ellipse">
            <a:avLst/>
          </a:prstGeom>
          <a:noFill/>
          <a:ln w="38100">
            <a:solidFill>
              <a:srgbClr val="FF0000"/>
            </a:solidFill>
          </a:ln>
          <a:effectLst>
            <a:glow rad="101600">
              <a:srgbClr val="FF0000">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nvGrpSpPr>
          <p:cNvPr id="64" name="Group 63"/>
          <p:cNvGrpSpPr/>
          <p:nvPr/>
        </p:nvGrpSpPr>
        <p:grpSpPr>
          <a:xfrm>
            <a:off x="470897" y="5471182"/>
            <a:ext cx="11277600" cy="917706"/>
            <a:chOff x="161652" y="5582107"/>
            <a:chExt cx="11277600" cy="740651"/>
          </a:xfrm>
        </p:grpSpPr>
        <p:sp>
          <p:nvSpPr>
            <p:cNvPr id="65" name="Rounded Rectangle 64"/>
            <p:cNvSpPr/>
            <p:nvPr/>
          </p:nvSpPr>
          <p:spPr>
            <a:xfrm>
              <a:off x="161652" y="5791572"/>
              <a:ext cx="11277600" cy="33373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b="1" dirty="0">
                  <a:solidFill>
                    <a:schemeClr val="tx1"/>
                  </a:solidFill>
                </a:rPr>
                <a:t>Screening for CKD in persons with hypertension, diabetes, or CVD should be prioritized and screening for CKD in other high-risk individuals should be individualized based on comorbidities, environmental exposures, or genetic risk factors</a:t>
              </a:r>
              <a:r>
                <a:rPr lang="en-GB" sz="1400" b="1" baseline="30000" dirty="0">
                  <a:solidFill>
                    <a:schemeClr val="tx1"/>
                  </a:solidFill>
                </a:rPr>
                <a:t>2</a:t>
              </a:r>
            </a:p>
          </p:txBody>
        </p:sp>
        <p:sp>
          <p:nvSpPr>
            <p:cNvPr id="66" name="Rounded Rectangle 65"/>
            <p:cNvSpPr/>
            <p:nvPr/>
          </p:nvSpPr>
          <p:spPr>
            <a:xfrm>
              <a:off x="178239" y="5582107"/>
              <a:ext cx="11261013" cy="740651"/>
            </a:xfrm>
            <a:prstGeom prst="roundRect">
              <a:avLst/>
            </a:prstGeom>
            <a:noFill/>
            <a:ln>
              <a:solidFill>
                <a:srgbClr val="FF0000"/>
              </a:solidFill>
            </a:ln>
            <a:effectLst>
              <a:glow rad="101600">
                <a:srgbClr val="FF0000">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sp>
        <p:nvSpPr>
          <p:cNvPr id="67" name="TextBox 66">
            <a:extLst>
              <a:ext uri="{FF2B5EF4-FFF2-40B4-BE49-F238E27FC236}">
                <a16:creationId xmlns="" xmlns:a16="http://schemas.microsoft.com/office/drawing/2014/main" id="{37D9B3AA-7AC7-470F-85E9-CA88E9D2311B}"/>
              </a:ext>
            </a:extLst>
          </p:cNvPr>
          <p:cNvSpPr txBox="1"/>
          <p:nvPr/>
        </p:nvSpPr>
        <p:spPr>
          <a:xfrm>
            <a:off x="10762322" y="2830706"/>
            <a:ext cx="1279517" cy="830997"/>
          </a:xfrm>
          <a:prstGeom prst="rect">
            <a:avLst/>
          </a:prstGeom>
          <a:noFill/>
        </p:spPr>
        <p:txBody>
          <a:bodyPr wrap="none" rtlCol="0">
            <a:spAutoFit/>
          </a:bodyPr>
          <a:lstStyle/>
          <a:p>
            <a:r>
              <a:rPr lang="en-GB" sz="1600" dirty="0"/>
              <a:t>Exposure to</a:t>
            </a:r>
          </a:p>
          <a:p>
            <a:r>
              <a:rPr lang="en-GB" sz="1600" dirty="0"/>
              <a:t>nephrotoxic</a:t>
            </a:r>
          </a:p>
          <a:p>
            <a:r>
              <a:rPr lang="en-GB" sz="1600" dirty="0"/>
              <a:t>agents</a:t>
            </a:r>
          </a:p>
        </p:txBody>
      </p:sp>
      <p:sp>
        <p:nvSpPr>
          <p:cNvPr id="68" name="Oval 67">
            <a:extLst>
              <a:ext uri="{FF2B5EF4-FFF2-40B4-BE49-F238E27FC236}">
                <a16:creationId xmlns="" xmlns:a16="http://schemas.microsoft.com/office/drawing/2014/main" id="{6B03A063-FF17-4D75-B3AF-1444C18027BF}"/>
              </a:ext>
            </a:extLst>
          </p:cNvPr>
          <p:cNvSpPr>
            <a:spLocks noChangeAspect="1"/>
          </p:cNvSpPr>
          <p:nvPr/>
        </p:nvSpPr>
        <p:spPr>
          <a:xfrm>
            <a:off x="9716196" y="2743142"/>
            <a:ext cx="1008000" cy="1008000"/>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69" name="Graphic 19" descr="Kidneys with solid fill">
            <a:extLst>
              <a:ext uri="{FF2B5EF4-FFF2-40B4-BE49-F238E27FC236}">
                <a16:creationId xmlns="" xmlns:a16="http://schemas.microsoft.com/office/drawing/2014/main" id="{D0BC361C-1BF5-C44B-A9AE-3FB1D3CA9580}"/>
              </a:ext>
            </a:extLst>
          </p:cNvPr>
          <p:cNvPicPr>
            <a:picLocks noChangeAspect="1"/>
          </p:cNvPicPr>
          <p:nvPr/>
        </p:nvPicPr>
        <p:blipFill>
          <a:blip r:embed="rId23" cstate="print">
            <a:extLst>
              <a:ext uri="{28A0092B-C50C-407E-A947-70E740481C1C}">
                <a14:useLocalDpi xmlns:a14="http://schemas.microsoft.com/office/drawing/2010/main" val="0"/>
              </a:ext>
              <a:ext uri="{96DAC541-7B7A-43D3-8B79-37D633B846F1}">
                <asvg:svgBlip xmlns="" xmlns:asvg="http://schemas.microsoft.com/office/drawing/2016/SVG/main" r:embed="rId24"/>
              </a:ext>
            </a:extLst>
          </a:blip>
          <a:srcRect/>
          <a:stretch/>
        </p:blipFill>
        <p:spPr>
          <a:xfrm>
            <a:off x="9852121" y="2878376"/>
            <a:ext cx="753099" cy="753098"/>
          </a:xfrm>
          <a:prstGeom prst="rect">
            <a:avLst/>
          </a:prstGeom>
        </p:spPr>
      </p:pic>
    </p:spTree>
    <p:extLst>
      <p:ext uri="{BB962C8B-B14F-4D97-AF65-F5344CB8AC3E}">
        <p14:creationId xmlns:p14="http://schemas.microsoft.com/office/powerpoint/2010/main" val="13997203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10" presetClass="entr" presetSubtype="0" fill="hold" nodeType="with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Diabetes is a strong risk factor for CKD </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80</a:t>
            </a:fld>
            <a:endParaRPr lang="en-US" dirty="0"/>
          </a:p>
        </p:txBody>
      </p:sp>
      <p:sp>
        <p:nvSpPr>
          <p:cNvPr id="4" name="Text Placeholder 3"/>
          <p:cNvSpPr>
            <a:spLocks noGrp="1"/>
          </p:cNvSpPr>
          <p:nvPr>
            <p:ph type="body" sz="quarter" idx="13"/>
          </p:nvPr>
        </p:nvSpPr>
        <p:spPr/>
        <p:txBody>
          <a:bodyPr/>
          <a:lstStyle/>
          <a:p>
            <a:r>
              <a:rPr lang="en-GB" baseline="30000" dirty="0" err="1"/>
              <a:t>a</a:t>
            </a:r>
            <a:r>
              <a:rPr lang="en-GB" dirty="0" err="1"/>
              <a:t>CKD</a:t>
            </a:r>
            <a:r>
              <a:rPr lang="en-GB" dirty="0"/>
              <a:t> was defined as eGFR of 15–59 mL/min/1.73 m</a:t>
            </a:r>
            <a:r>
              <a:rPr lang="en-GB" baseline="30000" dirty="0"/>
              <a:t>2</a:t>
            </a:r>
            <a:r>
              <a:rPr lang="en-GB" dirty="0"/>
              <a:t> (stages 3–4); </a:t>
            </a:r>
            <a:r>
              <a:rPr lang="en-GB" baseline="30000" dirty="0" err="1"/>
              <a:t>b</a:t>
            </a:r>
            <a:r>
              <a:rPr lang="en-GB" dirty="0" err="1"/>
              <a:t>CKD</a:t>
            </a:r>
            <a:r>
              <a:rPr lang="en-GB" dirty="0"/>
              <a:t> stages were defined as: stage 1, eGFR ≥90 mL/min/1.73 m</a:t>
            </a:r>
            <a:r>
              <a:rPr lang="en-GB" baseline="30000" dirty="0"/>
              <a:t>2</a:t>
            </a:r>
            <a:r>
              <a:rPr lang="en-GB" dirty="0"/>
              <a:t> and UACR ≥30 mg/g; stage 2, eGFR</a:t>
            </a:r>
            <a:br>
              <a:rPr lang="en-GB" dirty="0"/>
            </a:br>
            <a:r>
              <a:rPr lang="en-GB" dirty="0"/>
              <a:t>60–89 mL/min/1.73 m</a:t>
            </a:r>
            <a:r>
              <a:rPr lang="en-GB" baseline="30000" dirty="0"/>
              <a:t>2</a:t>
            </a:r>
            <a:r>
              <a:rPr lang="en-GB" dirty="0"/>
              <a:t> and UACR ≥30 mg/g; stage 3a, eGFR 45–59 mL/min/1.73 m</a:t>
            </a:r>
            <a:r>
              <a:rPr lang="en-GB" baseline="30000" dirty="0"/>
              <a:t>2</a:t>
            </a:r>
            <a:r>
              <a:rPr lang="en-GB" dirty="0"/>
              <a:t>; stage 3b, eGFR 30–44 mL/min/1.73 m</a:t>
            </a:r>
            <a:r>
              <a:rPr lang="en-GB" baseline="30000" dirty="0"/>
              <a:t>2</a:t>
            </a:r>
            <a:r>
              <a:rPr lang="en-GB" dirty="0"/>
              <a:t>; stage 4, eGFR 15–29 mL/min/1.73 m</a:t>
            </a:r>
            <a:r>
              <a:rPr lang="en-GB" baseline="30000" dirty="0"/>
              <a:t>2</a:t>
            </a:r>
            <a:r>
              <a:rPr lang="en-GB" dirty="0"/>
              <a:t>; stage 5, eGFR &lt;15 mL/min/1.73 m</a:t>
            </a:r>
            <a:r>
              <a:rPr lang="en-GB" baseline="30000" dirty="0"/>
              <a:t>2</a:t>
            </a:r>
            <a:r>
              <a:rPr lang="en-GB" dirty="0"/>
              <a:t>.</a:t>
            </a:r>
          </a:p>
          <a:p>
            <a:r>
              <a:rPr lang="en-US" dirty="0"/>
              <a:t>CKD = chronic kidney disease; eGFR = estimated glomerular filtration rate; T2D = type 2 diabetes; UACR = </a:t>
            </a:r>
            <a:r>
              <a:rPr lang="en-GB" dirty="0"/>
              <a:t>urine </a:t>
            </a:r>
            <a:r>
              <a:rPr lang="en-GB" dirty="0" err="1"/>
              <a:t>albumin:creatinine</a:t>
            </a:r>
            <a:r>
              <a:rPr lang="en-GB" dirty="0"/>
              <a:t> ratio.</a:t>
            </a:r>
            <a:endParaRPr lang="en-US" dirty="0"/>
          </a:p>
          <a:p>
            <a:r>
              <a:rPr lang="en-US" dirty="0"/>
              <a:t>1. Murphy D et al. </a:t>
            </a:r>
            <a:r>
              <a:rPr lang="en-US" i="1" dirty="0"/>
              <a:t>Ann Intern Med.</a:t>
            </a:r>
            <a:r>
              <a:rPr lang="en-US" dirty="0"/>
              <a:t> 2016;165:473</a:t>
            </a:r>
            <a:r>
              <a:rPr lang="en-GB" dirty="0"/>
              <a:t>–4</a:t>
            </a:r>
            <a:r>
              <a:rPr lang="en-US" dirty="0"/>
              <a:t>81; 2. </a:t>
            </a:r>
            <a:r>
              <a:rPr lang="en-GB" dirty="0"/>
              <a:t>Wu B et al. </a:t>
            </a:r>
            <a:r>
              <a:rPr lang="en-GB" i="1" dirty="0"/>
              <a:t>BMJ Open Diabetes Res Care.</a:t>
            </a:r>
            <a:r>
              <a:rPr lang="en-GB" dirty="0"/>
              <a:t> 2016;4:e000154.</a:t>
            </a:r>
            <a:endParaRPr lang="en-US" dirty="0"/>
          </a:p>
        </p:txBody>
      </p:sp>
      <p:graphicFrame>
        <p:nvGraphicFramePr>
          <p:cNvPr id="5" name="Chart 4">
            <a:extLst>
              <a:ext uri="{FF2B5EF4-FFF2-40B4-BE49-F238E27FC236}">
                <a16:creationId xmlns="" xmlns:a16="http://schemas.microsoft.com/office/drawing/2014/main" id="{C9C88464-820A-4B7D-8C39-6E8CE01A5630}"/>
              </a:ext>
            </a:extLst>
          </p:cNvPr>
          <p:cNvGraphicFramePr/>
          <p:nvPr>
            <p:extLst>
              <p:ext uri="{D42A27DB-BD31-4B8C-83A1-F6EECF244321}">
                <p14:modId xmlns:p14="http://schemas.microsoft.com/office/powerpoint/2010/main" val="2496757662"/>
              </p:ext>
            </p:extLst>
          </p:nvPr>
        </p:nvGraphicFramePr>
        <p:xfrm>
          <a:off x="1489424" y="1568581"/>
          <a:ext cx="3646968" cy="2974531"/>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Rounded Corners 18">
            <a:extLst>
              <a:ext uri="{FF2B5EF4-FFF2-40B4-BE49-F238E27FC236}">
                <a16:creationId xmlns="" xmlns:a16="http://schemas.microsoft.com/office/drawing/2014/main" id="{C09B68D1-D07A-44CB-BB03-619C3F1FA3C4}"/>
              </a:ext>
            </a:extLst>
          </p:cNvPr>
          <p:cNvSpPr/>
          <p:nvPr/>
        </p:nvSpPr>
        <p:spPr>
          <a:xfrm>
            <a:off x="1134908" y="4702574"/>
            <a:ext cx="4356000" cy="900000"/>
          </a:xfrm>
          <a:prstGeom prst="roundRect">
            <a:avLst>
              <a:gd name="adj" fmla="val 19951"/>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accent2"/>
                </a:solidFill>
              </a:rPr>
              <a:t>Prevalence of CKD is </a:t>
            </a:r>
            <a:br>
              <a:rPr lang="en-GB" dirty="0">
                <a:solidFill>
                  <a:schemeClr val="accent2"/>
                </a:solidFill>
              </a:rPr>
            </a:br>
            <a:r>
              <a:rPr lang="en-GB" b="1" dirty="0">
                <a:solidFill>
                  <a:schemeClr val="accent2"/>
                </a:solidFill>
              </a:rPr>
              <a:t>three times higher </a:t>
            </a:r>
            <a:br>
              <a:rPr lang="en-GB" b="1" dirty="0">
                <a:solidFill>
                  <a:schemeClr val="accent2"/>
                </a:solidFill>
              </a:rPr>
            </a:br>
            <a:r>
              <a:rPr lang="en-GB" dirty="0">
                <a:solidFill>
                  <a:schemeClr val="accent2"/>
                </a:solidFill>
              </a:rPr>
              <a:t>in patients with diabetes</a:t>
            </a:r>
            <a:r>
              <a:rPr lang="en-GB" baseline="30000" dirty="0">
                <a:solidFill>
                  <a:schemeClr val="accent2"/>
                </a:solidFill>
              </a:rPr>
              <a:t>1</a:t>
            </a:r>
          </a:p>
        </p:txBody>
      </p:sp>
      <p:sp>
        <p:nvSpPr>
          <p:cNvPr id="7" name="Rectangle: Rounded Corners 11">
            <a:extLst>
              <a:ext uri="{FF2B5EF4-FFF2-40B4-BE49-F238E27FC236}">
                <a16:creationId xmlns="" xmlns:a16="http://schemas.microsoft.com/office/drawing/2014/main" id="{AF437977-6293-4D98-A33B-B413190A4063}"/>
              </a:ext>
            </a:extLst>
          </p:cNvPr>
          <p:cNvSpPr/>
          <p:nvPr/>
        </p:nvSpPr>
        <p:spPr>
          <a:xfrm>
            <a:off x="6737452" y="4702574"/>
            <a:ext cx="4356000" cy="900000"/>
          </a:xfrm>
          <a:prstGeom prst="roundRect">
            <a:avLst>
              <a:gd name="adj" fmla="val 18699"/>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accent2"/>
                </a:solidFill>
              </a:rPr>
              <a:t>The prevalence of CKD in </a:t>
            </a:r>
            <a:br>
              <a:rPr lang="en-GB" dirty="0">
                <a:solidFill>
                  <a:schemeClr val="accent2"/>
                </a:solidFill>
              </a:rPr>
            </a:br>
            <a:r>
              <a:rPr lang="en-GB" dirty="0">
                <a:solidFill>
                  <a:schemeClr val="accent2"/>
                </a:solidFill>
              </a:rPr>
              <a:t>patients with T2D has been </a:t>
            </a:r>
            <a:br>
              <a:rPr lang="en-GB" dirty="0">
                <a:solidFill>
                  <a:schemeClr val="accent2"/>
                </a:solidFill>
              </a:rPr>
            </a:br>
            <a:r>
              <a:rPr lang="en-GB" b="1" dirty="0">
                <a:solidFill>
                  <a:schemeClr val="accent2"/>
                </a:solidFill>
              </a:rPr>
              <a:t>consistent over time</a:t>
            </a:r>
            <a:r>
              <a:rPr lang="en-GB" baseline="30000" dirty="0">
                <a:solidFill>
                  <a:schemeClr val="accent2"/>
                </a:solidFill>
              </a:rPr>
              <a:t>2</a:t>
            </a:r>
          </a:p>
        </p:txBody>
      </p:sp>
      <p:graphicFrame>
        <p:nvGraphicFramePr>
          <p:cNvPr id="8" name="Chart 7">
            <a:extLst>
              <a:ext uri="{FF2B5EF4-FFF2-40B4-BE49-F238E27FC236}">
                <a16:creationId xmlns="" xmlns:a16="http://schemas.microsoft.com/office/drawing/2014/main" id="{A7405F5B-4C10-4BA7-9216-E95D0E311208}"/>
              </a:ext>
            </a:extLst>
          </p:cNvPr>
          <p:cNvGraphicFramePr>
            <a:graphicFrameLocks/>
          </p:cNvGraphicFramePr>
          <p:nvPr>
            <p:extLst>
              <p:ext uri="{D42A27DB-BD31-4B8C-83A1-F6EECF244321}">
                <p14:modId xmlns:p14="http://schemas.microsoft.com/office/powerpoint/2010/main" val="1640808909"/>
              </p:ext>
            </p:extLst>
          </p:nvPr>
        </p:nvGraphicFramePr>
        <p:xfrm>
          <a:off x="6158497" y="1267101"/>
          <a:ext cx="5513915" cy="3276000"/>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Box 8">
            <a:extLst>
              <a:ext uri="{FF2B5EF4-FFF2-40B4-BE49-F238E27FC236}">
                <a16:creationId xmlns="" xmlns:a16="http://schemas.microsoft.com/office/drawing/2014/main" id="{5F6CE53F-956E-42B2-8D80-154EE2EEF949}"/>
              </a:ext>
            </a:extLst>
          </p:cNvPr>
          <p:cNvSpPr txBox="1"/>
          <p:nvPr/>
        </p:nvSpPr>
        <p:spPr>
          <a:xfrm>
            <a:off x="6304804" y="1255154"/>
            <a:ext cx="5221301" cy="615553"/>
          </a:xfrm>
          <a:prstGeom prst="rect">
            <a:avLst/>
          </a:prstGeom>
          <a:noFill/>
        </p:spPr>
        <p:txBody>
          <a:bodyPr wrap="none" rtlCol="0">
            <a:spAutoFit/>
          </a:bodyPr>
          <a:lstStyle/>
          <a:p>
            <a:pPr algn="ctr"/>
            <a:r>
              <a:rPr lang="en-US" sz="1600" b="1" dirty="0"/>
              <a:t>Prevalence of CKD stages 1</a:t>
            </a:r>
            <a:r>
              <a:rPr lang="en-GB" dirty="0"/>
              <a:t>–</a:t>
            </a:r>
            <a:r>
              <a:rPr lang="en-US" sz="1600" b="1" dirty="0"/>
              <a:t>5 in patients with T2D</a:t>
            </a:r>
            <a:r>
              <a:rPr lang="en-US" sz="1600" b="1" baseline="30000" dirty="0"/>
              <a:t>b</a:t>
            </a:r>
            <a:r>
              <a:rPr lang="en-US" sz="1600" b="1" dirty="0"/>
              <a:t/>
            </a:r>
            <a:br>
              <a:rPr lang="en-US" sz="1600" b="1" dirty="0"/>
            </a:br>
            <a:r>
              <a:rPr lang="en-US" sz="1600" dirty="0"/>
              <a:t>2007–2012</a:t>
            </a:r>
            <a:endParaRPr lang="en-GB" sz="1600" dirty="0"/>
          </a:p>
        </p:txBody>
      </p:sp>
      <p:sp>
        <p:nvSpPr>
          <p:cNvPr id="10" name="TextBox 9">
            <a:extLst>
              <a:ext uri="{FF2B5EF4-FFF2-40B4-BE49-F238E27FC236}">
                <a16:creationId xmlns="" xmlns:a16="http://schemas.microsoft.com/office/drawing/2014/main" id="{847ACAE2-4C10-4A65-ADF1-82E500D618FD}"/>
              </a:ext>
            </a:extLst>
          </p:cNvPr>
          <p:cNvSpPr txBox="1"/>
          <p:nvPr/>
        </p:nvSpPr>
        <p:spPr>
          <a:xfrm>
            <a:off x="1863752" y="1255154"/>
            <a:ext cx="3214341" cy="615553"/>
          </a:xfrm>
          <a:prstGeom prst="rect">
            <a:avLst/>
          </a:prstGeom>
          <a:noFill/>
        </p:spPr>
        <p:txBody>
          <a:bodyPr wrap="none" rtlCol="0">
            <a:spAutoFit/>
          </a:bodyPr>
          <a:lstStyle/>
          <a:p>
            <a:pPr algn="ctr"/>
            <a:r>
              <a:rPr lang="en-US" sz="1600" b="1" dirty="0"/>
              <a:t>Prevalence of CKD stages 3</a:t>
            </a:r>
            <a:r>
              <a:rPr lang="en-GB" dirty="0"/>
              <a:t>–</a:t>
            </a:r>
            <a:r>
              <a:rPr lang="en-US" sz="1600" b="1" dirty="0"/>
              <a:t>4</a:t>
            </a:r>
            <a:r>
              <a:rPr lang="en-US" sz="1600" b="1" baseline="30000" dirty="0"/>
              <a:t>a</a:t>
            </a:r>
            <a:r>
              <a:rPr lang="en-US" sz="1600" b="1" dirty="0"/>
              <a:t/>
            </a:r>
            <a:br>
              <a:rPr lang="en-US" sz="1600" b="1" dirty="0"/>
            </a:br>
            <a:r>
              <a:rPr lang="en-US" sz="1600" dirty="0"/>
              <a:t>2011–2012</a:t>
            </a:r>
            <a:endParaRPr lang="en-GB" sz="1600" dirty="0"/>
          </a:p>
        </p:txBody>
      </p:sp>
    </p:spTree>
    <p:extLst>
      <p:ext uri="{BB962C8B-B14F-4D97-AF65-F5344CB8AC3E}">
        <p14:creationId xmlns:p14="http://schemas.microsoft.com/office/powerpoint/2010/main" val="2439765947"/>
      </p:ext>
    </p:extLst>
  </p:cSld>
  <p:clrMapOvr>
    <a:masterClrMapping/>
  </p:clrMapOvr>
  <p:transition>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Kidney complications occur early in T2D, highlighting the need for early management of kidney risk </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81</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Retrospective</a:t>
            </a:r>
            <a:r>
              <a:rPr lang="en-US" dirty="0"/>
              <a:t> analysis of data from &gt;1.1 million patients with T2D including population data from England and the Netherlands, claims data from Germany and Japan, </a:t>
            </a:r>
            <a:br>
              <a:rPr lang="en-US" dirty="0"/>
            </a:br>
            <a:r>
              <a:rPr lang="en-US" dirty="0"/>
              <a:t>and full population data from Norway and Sweden.</a:t>
            </a:r>
          </a:p>
          <a:p>
            <a:r>
              <a:rPr lang="en-US" dirty="0"/>
              <a:t>CKD = chronic kidney disease; CV = cardiovascular; HF = heart failure; MI = myocardial infarction; PAD = peripheral artery disease; T2D = type 2 diabetes.</a:t>
            </a:r>
          </a:p>
          <a:p>
            <a:r>
              <a:rPr lang="en-US" dirty="0"/>
              <a:t>1. </a:t>
            </a:r>
            <a:r>
              <a:rPr lang="en-US" dirty="0" err="1"/>
              <a:t>Spijkerman</a:t>
            </a:r>
            <a:r>
              <a:rPr lang="en-US" dirty="0"/>
              <a:t> AM et al. </a:t>
            </a:r>
            <a:r>
              <a:rPr lang="en-US" i="1" dirty="0"/>
              <a:t>Diabetes Care. </a:t>
            </a:r>
            <a:r>
              <a:rPr lang="en-US" dirty="0"/>
              <a:t>2003;26:2604–2608; 2. </a:t>
            </a:r>
            <a:r>
              <a:rPr lang="en-US" dirty="0" err="1"/>
              <a:t>Birkeland</a:t>
            </a:r>
            <a:r>
              <a:rPr lang="en-US" dirty="0"/>
              <a:t> KI et al. </a:t>
            </a:r>
            <a:r>
              <a:rPr lang="en-US" i="1" dirty="0"/>
              <a:t>Diabetes </a:t>
            </a:r>
            <a:r>
              <a:rPr lang="en-US" i="1" dirty="0" err="1"/>
              <a:t>Obes</a:t>
            </a:r>
            <a:r>
              <a:rPr lang="en-US" i="1" dirty="0"/>
              <a:t> </a:t>
            </a:r>
            <a:r>
              <a:rPr lang="en-US" i="1" dirty="0" err="1"/>
              <a:t>Metab</a:t>
            </a:r>
            <a:r>
              <a:rPr lang="en-US" i="1" dirty="0"/>
              <a:t>. </a:t>
            </a:r>
            <a:r>
              <a:rPr lang="en-US" dirty="0"/>
              <a:t>2020;22:1607–1618.</a:t>
            </a:r>
          </a:p>
        </p:txBody>
      </p:sp>
      <p:graphicFrame>
        <p:nvGraphicFramePr>
          <p:cNvPr id="5" name="Chart 4">
            <a:extLst>
              <a:ext uri="{FF2B5EF4-FFF2-40B4-BE49-F238E27FC236}">
                <a16:creationId xmlns="" xmlns:a16="http://schemas.microsoft.com/office/drawing/2014/main" id="{46F3B921-C174-4DA5-8C3D-63D11A752512}"/>
              </a:ext>
            </a:extLst>
          </p:cNvPr>
          <p:cNvGraphicFramePr/>
          <p:nvPr>
            <p:extLst>
              <p:ext uri="{D42A27DB-BD31-4B8C-83A1-F6EECF244321}">
                <p14:modId xmlns:p14="http://schemas.microsoft.com/office/powerpoint/2010/main" val="1947230542"/>
              </p:ext>
            </p:extLst>
          </p:nvPr>
        </p:nvGraphicFramePr>
        <p:xfrm>
          <a:off x="457211" y="1257301"/>
          <a:ext cx="5462337"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Rounded Corners 89">
            <a:extLst>
              <a:ext uri="{FF2B5EF4-FFF2-40B4-BE49-F238E27FC236}">
                <a16:creationId xmlns="" xmlns:a16="http://schemas.microsoft.com/office/drawing/2014/main" id="{4519ADE0-73D1-4595-BEF6-E2E51CD560E3}"/>
              </a:ext>
            </a:extLst>
          </p:cNvPr>
          <p:cNvSpPr/>
          <p:nvPr/>
        </p:nvSpPr>
        <p:spPr>
          <a:xfrm>
            <a:off x="4245464" y="2918833"/>
            <a:ext cx="1564389" cy="2478011"/>
          </a:xfrm>
          <a:prstGeom prst="roundRect">
            <a:avLst>
              <a:gd name="adj" fmla="val 7534"/>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7" name="Chart 6">
            <a:extLst>
              <a:ext uri="{FF2B5EF4-FFF2-40B4-BE49-F238E27FC236}">
                <a16:creationId xmlns="" xmlns:a16="http://schemas.microsoft.com/office/drawing/2014/main" id="{01C24BD3-9345-4F11-81CB-D7649D48DDEF}"/>
              </a:ext>
            </a:extLst>
          </p:cNvPr>
          <p:cNvGraphicFramePr>
            <a:graphicFrameLocks noChangeAspect="1"/>
          </p:cNvGraphicFramePr>
          <p:nvPr>
            <p:extLst>
              <p:ext uri="{D42A27DB-BD31-4B8C-83A1-F6EECF244321}">
                <p14:modId xmlns:p14="http://schemas.microsoft.com/office/powerpoint/2010/main" val="1841179721"/>
              </p:ext>
            </p:extLst>
          </p:nvPr>
        </p:nvGraphicFramePr>
        <p:xfrm>
          <a:off x="7127759" y="2027535"/>
          <a:ext cx="3806572" cy="3369313"/>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a:extLst>
              <a:ext uri="{FF2B5EF4-FFF2-40B4-BE49-F238E27FC236}">
                <a16:creationId xmlns="" xmlns:a16="http://schemas.microsoft.com/office/drawing/2014/main" id="{483AC636-3C6A-40D0-88BC-8D4847F35DAE}"/>
              </a:ext>
            </a:extLst>
          </p:cNvPr>
          <p:cNvSpPr txBox="1"/>
          <p:nvPr/>
        </p:nvSpPr>
        <p:spPr>
          <a:xfrm>
            <a:off x="5471993" y="1327760"/>
            <a:ext cx="7067267" cy="1046440"/>
          </a:xfrm>
          <a:prstGeom prst="rect">
            <a:avLst/>
          </a:prstGeom>
          <a:noFill/>
          <a:ln>
            <a:noFill/>
          </a:ln>
        </p:spPr>
        <p:txBody>
          <a:bodyPr wrap="square" rtlCol="0">
            <a:spAutoFit/>
          </a:bodyPr>
          <a:lstStyle/>
          <a:p>
            <a:pPr algn="ctr"/>
            <a:r>
              <a:rPr lang="en-GB" sz="1600" b="1" dirty="0"/>
              <a:t>First comorbidity identified in CV-free patients with T2D</a:t>
            </a:r>
            <a:r>
              <a:rPr lang="en-GB" sz="1600" b="1" baseline="30000" dirty="0"/>
              <a:t>2</a:t>
            </a:r>
            <a:r>
              <a:rPr lang="en-GB" b="1" dirty="0"/>
              <a:t/>
            </a:r>
            <a:br>
              <a:rPr lang="en-GB" b="1" dirty="0"/>
            </a:br>
            <a:r>
              <a:rPr lang="en-GB" sz="1400" dirty="0"/>
              <a:t>137,081 patients (18% of total CV-free patient population)</a:t>
            </a:r>
            <a:r>
              <a:rPr lang="en-GB" sz="1400" baseline="30000" dirty="0"/>
              <a:t>a</a:t>
            </a:r>
            <a:r>
              <a:rPr lang="en-GB" sz="1400" dirty="0"/>
              <a:t/>
            </a:r>
            <a:br>
              <a:rPr lang="en-GB" sz="1400" dirty="0"/>
            </a:br>
            <a:r>
              <a:rPr lang="en-GB" sz="1400" dirty="0"/>
              <a:t>Mean follow-up: 4.5 years</a:t>
            </a:r>
            <a:endParaRPr lang="en-GB" dirty="0"/>
          </a:p>
          <a:p>
            <a:pPr algn="ctr"/>
            <a:endParaRPr lang="en-GB" dirty="0">
              <a:solidFill>
                <a:schemeClr val="tx2"/>
              </a:solidFill>
            </a:endParaRPr>
          </a:p>
        </p:txBody>
      </p:sp>
    </p:spTree>
    <p:extLst>
      <p:ext uri="{BB962C8B-B14F-4D97-AF65-F5344CB8AC3E}">
        <p14:creationId xmlns:p14="http://schemas.microsoft.com/office/powerpoint/2010/main" val="3890635454"/>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Nonetheless, the majority of CKD cases are nondiabetic</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82</a:t>
            </a:fld>
            <a:endParaRPr lang="en-US" dirty="0"/>
          </a:p>
        </p:txBody>
      </p:sp>
      <p:sp>
        <p:nvSpPr>
          <p:cNvPr id="4" name="Text Placeholder 3"/>
          <p:cNvSpPr>
            <a:spLocks noGrp="1"/>
          </p:cNvSpPr>
          <p:nvPr>
            <p:ph type="body" sz="quarter" idx="13"/>
          </p:nvPr>
        </p:nvSpPr>
        <p:spPr/>
        <p:txBody>
          <a:bodyPr/>
          <a:lstStyle/>
          <a:p>
            <a:pPr lvl="0"/>
            <a:r>
              <a:rPr lang="en-US" dirty="0"/>
              <a:t>CKD = chronic kidney disease.</a:t>
            </a:r>
          </a:p>
          <a:p>
            <a:pPr lvl="0"/>
            <a:r>
              <a:rPr lang="en-US" dirty="0" err="1"/>
              <a:t>Xie</a:t>
            </a:r>
            <a:r>
              <a:rPr lang="en-US" dirty="0"/>
              <a:t> Y et al. </a:t>
            </a:r>
            <a:r>
              <a:rPr lang="en-US" i="1" dirty="0"/>
              <a:t>Kidney Int. </a:t>
            </a:r>
            <a:r>
              <a:rPr lang="en-US" dirty="0"/>
              <a:t>2018;94:567–581.</a:t>
            </a:r>
          </a:p>
        </p:txBody>
      </p:sp>
      <p:graphicFrame>
        <p:nvGraphicFramePr>
          <p:cNvPr id="5" name="Content Placeholder 8">
            <a:extLst>
              <a:ext uri="{FF2B5EF4-FFF2-40B4-BE49-F238E27FC236}">
                <a16:creationId xmlns="" xmlns:a16="http://schemas.microsoft.com/office/drawing/2014/main" id="{92633366-7AF0-49C5-BE8C-FEF036680070}"/>
              </a:ext>
            </a:extLst>
          </p:cNvPr>
          <p:cNvGraphicFramePr>
            <a:graphicFrameLocks noGrp="1" noChangeAspect="1"/>
          </p:cNvGraphicFramePr>
          <p:nvPr>
            <p:extLst>
              <p:ext uri="{D42A27DB-BD31-4B8C-83A1-F6EECF244321}">
                <p14:modId xmlns:p14="http://schemas.microsoft.com/office/powerpoint/2010/main" val="1286553917"/>
              </p:ext>
            </p:extLst>
          </p:nvPr>
        </p:nvGraphicFramePr>
        <p:xfrm>
          <a:off x="2965052" y="1490586"/>
          <a:ext cx="6261896" cy="5076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3248091" y="1343819"/>
            <a:ext cx="5638800" cy="646331"/>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Age-standardized global prevalence rate of CKD by cause per 100,000 persons in 2016</a:t>
            </a: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aphicFrame>
        <p:nvGraphicFramePr>
          <p:cNvPr id="7" name="Content Placeholder 8">
            <a:extLst>
              <a:ext uri="{FF2B5EF4-FFF2-40B4-BE49-F238E27FC236}">
                <a16:creationId xmlns="" xmlns:a16="http://schemas.microsoft.com/office/drawing/2014/main" id="{92633366-7AF0-49C5-BE8C-FEF036680070}"/>
              </a:ext>
            </a:extLst>
          </p:cNvPr>
          <p:cNvGraphicFramePr>
            <a:graphicFrameLocks noGrp="1" noChangeAspect="1"/>
          </p:cNvGraphicFramePr>
          <p:nvPr>
            <p:extLst>
              <p:ext uri="{D42A27DB-BD31-4B8C-83A1-F6EECF244321}">
                <p14:modId xmlns:p14="http://schemas.microsoft.com/office/powerpoint/2010/main" val="1751124024"/>
              </p:ext>
            </p:extLst>
          </p:nvPr>
        </p:nvGraphicFramePr>
        <p:xfrm>
          <a:off x="2965052" y="1499231"/>
          <a:ext cx="6261896" cy="5076000"/>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p:cNvSpPr txBox="1"/>
          <p:nvPr/>
        </p:nvSpPr>
        <p:spPr>
          <a:xfrm>
            <a:off x="601560" y="3723667"/>
            <a:ext cx="3001765" cy="923330"/>
          </a:xfrm>
          <a:prstGeom prst="rect">
            <a:avLst/>
          </a:prstGeom>
          <a:noFill/>
          <a:ln w="12700">
            <a:noFill/>
          </a:ln>
        </p:spPr>
        <p:txBody>
          <a:bodyPr wrap="square" rtlCol="0">
            <a:spAutoFit/>
          </a:bodyPr>
          <a:lstStyle/>
          <a:p>
            <a:pPr algn="ctr"/>
            <a:r>
              <a:rPr lang="en-GB" b="1" dirty="0">
                <a:solidFill>
                  <a:srgbClr val="FF0000"/>
                </a:solidFill>
              </a:rPr>
              <a:t>Nondiabetic kidney disease</a:t>
            </a:r>
          </a:p>
          <a:p>
            <a:pPr algn="ctr"/>
            <a:r>
              <a:rPr lang="en-GB" dirty="0">
                <a:solidFill>
                  <a:srgbClr val="FF0000"/>
                </a:solidFill>
              </a:rPr>
              <a:t>(58%)</a:t>
            </a:r>
          </a:p>
        </p:txBody>
      </p:sp>
      <p:sp>
        <p:nvSpPr>
          <p:cNvPr id="9" name="TextBox 8"/>
          <p:cNvSpPr txBox="1"/>
          <p:nvPr/>
        </p:nvSpPr>
        <p:spPr>
          <a:xfrm>
            <a:off x="8676016" y="3723675"/>
            <a:ext cx="3001765" cy="646331"/>
          </a:xfrm>
          <a:prstGeom prst="rect">
            <a:avLst/>
          </a:prstGeom>
          <a:noFill/>
          <a:ln w="12700">
            <a:noFill/>
          </a:ln>
        </p:spPr>
        <p:txBody>
          <a:bodyPr wrap="square" rtlCol="0">
            <a:spAutoFit/>
          </a:bodyPr>
          <a:lstStyle/>
          <a:p>
            <a:pPr algn="ctr"/>
            <a:r>
              <a:rPr lang="en-GB" b="1" dirty="0"/>
              <a:t>Diabetic kidney disease</a:t>
            </a:r>
          </a:p>
          <a:p>
            <a:pPr algn="ctr"/>
            <a:r>
              <a:rPr lang="en-GB" dirty="0"/>
              <a:t>(42%)</a:t>
            </a:r>
          </a:p>
        </p:txBody>
      </p:sp>
    </p:spTree>
    <p:extLst>
      <p:ext uri="{BB962C8B-B14F-4D97-AF65-F5344CB8AC3E}">
        <p14:creationId xmlns:p14="http://schemas.microsoft.com/office/powerpoint/2010/main" val="3642480263"/>
      </p:ext>
    </p:extLst>
  </p:cSld>
  <p:clrMapOvr>
    <a:masterClrMapping/>
  </p:clrMapOvr>
  <p:transition>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Hypertensive/ischemic CKD manifests following dysfunction in</a:t>
            </a:r>
            <a:br>
              <a:rPr lang="en-US" dirty="0"/>
            </a:br>
            <a:r>
              <a:rPr lang="en-US" dirty="0"/>
              <a:t>large vessels</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83</a:t>
            </a:fld>
            <a:endParaRPr lang="en-US" dirty="0"/>
          </a:p>
        </p:txBody>
      </p:sp>
      <p:sp>
        <p:nvSpPr>
          <p:cNvPr id="4" name="Text Placeholder 3"/>
          <p:cNvSpPr>
            <a:spLocks noGrp="1"/>
          </p:cNvSpPr>
          <p:nvPr>
            <p:ph type="body" sz="quarter" idx="13"/>
          </p:nvPr>
        </p:nvSpPr>
        <p:spPr/>
        <p:txBody>
          <a:bodyPr/>
          <a:lstStyle/>
          <a:p>
            <a:r>
              <a:rPr lang="en-GB" dirty="0"/>
              <a:t>CKD = chronic kidney disease; GFR = glomerular filtration rate; RAAS = renin–angiotensin–aldosterone system.</a:t>
            </a:r>
          </a:p>
          <a:p>
            <a:r>
              <a:rPr lang="en-GB" dirty="0"/>
              <a:t>1. </a:t>
            </a:r>
            <a:r>
              <a:rPr lang="en-GB" dirty="0" err="1"/>
              <a:t>Tafur</a:t>
            </a:r>
            <a:r>
              <a:rPr lang="en-GB" dirty="0"/>
              <a:t>-Soto JD et al. </a:t>
            </a:r>
            <a:r>
              <a:rPr lang="en-GB" i="1" dirty="0" err="1"/>
              <a:t>Cardiol</a:t>
            </a:r>
            <a:r>
              <a:rPr lang="en-GB" i="1" dirty="0"/>
              <a:t> </a:t>
            </a:r>
            <a:r>
              <a:rPr lang="en-GB" i="1" dirty="0" err="1"/>
              <a:t>Clin</a:t>
            </a:r>
            <a:r>
              <a:rPr lang="en-GB" i="1" dirty="0"/>
              <a:t>. </a:t>
            </a:r>
            <a:r>
              <a:rPr lang="en-GB" dirty="0"/>
              <a:t>2015;33:59–73; 2. van den Born BJ et al. </a:t>
            </a:r>
            <a:r>
              <a:rPr lang="en-GB" dirty="0" err="1"/>
              <a:t>Macrovascular</a:t>
            </a:r>
            <a:r>
              <a:rPr lang="en-GB" dirty="0"/>
              <a:t> involvement in diabetes: Renal artery stenosis. In: </a:t>
            </a:r>
            <a:r>
              <a:rPr lang="en-GB" dirty="0" err="1"/>
              <a:t>Roelofs</a:t>
            </a:r>
            <a:r>
              <a:rPr lang="en-GB" dirty="0"/>
              <a:t> JJ, Vogt L (eds.). </a:t>
            </a:r>
            <a:r>
              <a:rPr lang="en-GB" i="1" dirty="0"/>
              <a:t>Diabetic Nephropathy</a:t>
            </a:r>
            <a:r>
              <a:rPr lang="en-GB" dirty="0"/>
              <a:t>. Cham, Switzerland: Springer International Publishing AG; 2019;337–355.</a:t>
            </a:r>
          </a:p>
        </p:txBody>
      </p:sp>
      <p:sp>
        <p:nvSpPr>
          <p:cNvPr id="5" name="Rounded Rectangle 4"/>
          <p:cNvSpPr/>
          <p:nvPr/>
        </p:nvSpPr>
        <p:spPr>
          <a:xfrm>
            <a:off x="467367" y="2168606"/>
            <a:ext cx="4166584" cy="3082330"/>
          </a:xfrm>
          <a:prstGeom prst="roundRect">
            <a:avLst/>
          </a:prstGeom>
          <a:ln w="38100"/>
        </p:spPr>
        <p:style>
          <a:lnRef idx="2">
            <a:schemeClr val="accent2"/>
          </a:lnRef>
          <a:fillRef idx="1">
            <a:schemeClr val="lt1"/>
          </a:fillRef>
          <a:effectRef idx="0">
            <a:schemeClr val="accent2"/>
          </a:effectRef>
          <a:fontRef idx="minor">
            <a:schemeClr val="dk1"/>
          </a:fontRef>
        </p:style>
        <p:txBody>
          <a:bodyPr rtlCol="0" anchor="ctr"/>
          <a:lstStyle/>
          <a:p>
            <a:pPr marL="285750" lvl="0" indent="-285750">
              <a:lnSpc>
                <a:spcPct val="90000"/>
              </a:lnSpc>
              <a:spcBef>
                <a:spcPts val="600"/>
              </a:spcBef>
              <a:buFont typeface="Arial" panose="020B0604020202020204" pitchFamily="34" charset="0"/>
              <a:buChar char="•"/>
              <a:defRPr/>
            </a:pPr>
            <a:r>
              <a:rPr lang="en-US" sz="2000" dirty="0"/>
              <a:t>Namely kidney artery stenosis – involves the narrowing of kidney arteries, usually due to atherosclerosis</a:t>
            </a:r>
            <a:r>
              <a:rPr lang="en-US" sz="2000" baseline="30000" dirty="0"/>
              <a:t>1</a:t>
            </a:r>
            <a:endParaRPr lang="en-US" sz="2000" dirty="0"/>
          </a:p>
          <a:p>
            <a:pPr marL="285750" lvl="0" indent="-285750">
              <a:lnSpc>
                <a:spcPct val="90000"/>
              </a:lnSpc>
              <a:spcBef>
                <a:spcPts val="600"/>
              </a:spcBef>
              <a:buFont typeface="Arial" panose="020B0604020202020204" pitchFamily="34" charset="0"/>
              <a:buChar char="•"/>
              <a:defRPr/>
            </a:pPr>
            <a:r>
              <a:rPr lang="en-US" sz="2000" dirty="0"/>
              <a:t>Kidney artery stenosis results in reduction of kidney blood flow and GFR, and causes secondary hypertension via activation of RAAS</a:t>
            </a:r>
            <a:r>
              <a:rPr lang="en-US" sz="2000" baseline="30000" dirty="0"/>
              <a:t>1,2</a:t>
            </a:r>
          </a:p>
        </p:txBody>
      </p:sp>
      <p:grpSp>
        <p:nvGrpSpPr>
          <p:cNvPr id="6" name="Group 5"/>
          <p:cNvGrpSpPr/>
          <p:nvPr/>
        </p:nvGrpSpPr>
        <p:grpSpPr>
          <a:xfrm>
            <a:off x="3860651" y="1664662"/>
            <a:ext cx="7552124" cy="4090219"/>
            <a:chOff x="3860649" y="1664662"/>
            <a:chExt cx="7552124" cy="4090219"/>
          </a:xfrm>
        </p:grpSpPr>
        <p:sp>
          <p:nvSpPr>
            <p:cNvPr id="7" name="Rectangle 6">
              <a:extLst>
                <a:ext uri="{FF2B5EF4-FFF2-40B4-BE49-F238E27FC236}">
                  <a16:creationId xmlns="" xmlns:a16="http://schemas.microsoft.com/office/drawing/2014/main" id="{68CE64D6-99EE-BF4A-87B8-446D5A77E2E7}"/>
                </a:ext>
              </a:extLst>
            </p:cNvPr>
            <p:cNvSpPr/>
            <p:nvPr/>
          </p:nvSpPr>
          <p:spPr>
            <a:xfrm>
              <a:off x="8710520" y="3389046"/>
              <a:ext cx="2702253" cy="2354617"/>
            </a:xfrm>
            <a:prstGeom prst="rect">
              <a:avLst/>
            </a:prstGeom>
            <a:solidFill>
              <a:schemeClr val="tx1">
                <a:lumMod val="25000"/>
                <a:lumOff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lumMod val="85000"/>
                  </a:srgbClr>
                </a:solidFill>
                <a:effectLst/>
                <a:uLnTx/>
                <a:uFillTx/>
                <a:latin typeface="Arial" panose="020B0604020202020204"/>
                <a:ea typeface="+mn-ea"/>
                <a:cs typeface="+mn-cs"/>
              </a:endParaRPr>
            </a:p>
          </p:txBody>
        </p:sp>
        <p:sp>
          <p:nvSpPr>
            <p:cNvPr id="8" name="TextBox 7">
              <a:extLst>
                <a:ext uri="{FF2B5EF4-FFF2-40B4-BE49-F238E27FC236}">
                  <a16:creationId xmlns="" xmlns:a16="http://schemas.microsoft.com/office/drawing/2014/main" id="{33902166-1421-C746-BF1E-5A6B51FE458F}"/>
                </a:ext>
              </a:extLst>
            </p:cNvPr>
            <p:cNvSpPr txBox="1"/>
            <p:nvPr/>
          </p:nvSpPr>
          <p:spPr>
            <a:xfrm>
              <a:off x="5598178" y="1664662"/>
              <a:ext cx="179775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Decreased kidney blood flow</a:t>
              </a:r>
            </a:p>
          </p:txBody>
        </p:sp>
        <p:pic>
          <p:nvPicPr>
            <p:cNvPr id="9" name="Picture 8">
              <a:extLst>
                <a:ext uri="{FF2B5EF4-FFF2-40B4-BE49-F238E27FC236}">
                  <a16:creationId xmlns="" xmlns:a16="http://schemas.microsoft.com/office/drawing/2014/main" id="{6E3E8ECE-7B4D-A444-8B66-8CBC9FB6F01C}"/>
                </a:ext>
              </a:extLst>
            </p:cNvPr>
            <p:cNvPicPr>
              <a:picLocks noChangeAspect="1"/>
            </p:cNvPicPr>
            <p:nvPr/>
          </p:nvPicPr>
          <p:blipFill rotWithShape="1">
            <a:blip r:embed="rId3"/>
            <a:srcRect t="50276" b="8644"/>
            <a:stretch/>
          </p:blipFill>
          <p:spPr>
            <a:xfrm>
              <a:off x="3860649" y="2500502"/>
              <a:ext cx="7552124" cy="2708335"/>
            </a:xfrm>
            <a:prstGeom prst="rect">
              <a:avLst/>
            </a:prstGeom>
          </p:spPr>
        </p:pic>
        <p:sp>
          <p:nvSpPr>
            <p:cNvPr id="10" name="TextBox 9">
              <a:extLst>
                <a:ext uri="{FF2B5EF4-FFF2-40B4-BE49-F238E27FC236}">
                  <a16:creationId xmlns="" xmlns:a16="http://schemas.microsoft.com/office/drawing/2014/main" id="{13E98796-CE1B-8841-B7F9-89C36A4DADDF}"/>
                </a:ext>
              </a:extLst>
            </p:cNvPr>
            <p:cNvSpPr txBox="1"/>
            <p:nvPr/>
          </p:nvSpPr>
          <p:spPr>
            <a:xfrm>
              <a:off x="8643784" y="5416327"/>
              <a:ext cx="182603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Narrowed artery</a:t>
              </a:r>
            </a:p>
          </p:txBody>
        </p:sp>
        <p:sp>
          <p:nvSpPr>
            <p:cNvPr id="11" name="TextBox 10">
              <a:extLst>
                <a:ext uri="{FF2B5EF4-FFF2-40B4-BE49-F238E27FC236}">
                  <a16:creationId xmlns="" xmlns:a16="http://schemas.microsoft.com/office/drawing/2014/main" id="{957F16A6-D542-084C-8B3F-07C9032CFDD6}"/>
                </a:ext>
              </a:extLst>
            </p:cNvPr>
            <p:cNvSpPr txBox="1"/>
            <p:nvPr/>
          </p:nvSpPr>
          <p:spPr>
            <a:xfrm>
              <a:off x="9423720" y="2504482"/>
              <a:ext cx="86420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Plaque</a:t>
              </a:r>
            </a:p>
          </p:txBody>
        </p:sp>
        <p:cxnSp>
          <p:nvCxnSpPr>
            <p:cNvPr id="12" name="Straight Arrow Connector 11">
              <a:extLst>
                <a:ext uri="{FF2B5EF4-FFF2-40B4-BE49-F238E27FC236}">
                  <a16:creationId xmlns="" xmlns:a16="http://schemas.microsoft.com/office/drawing/2014/main" id="{A97DA90A-5310-9441-9EAD-89A193B80C80}"/>
                </a:ext>
              </a:extLst>
            </p:cNvPr>
            <p:cNvCxnSpPr>
              <a:cxnSpLocks/>
              <a:stCxn id="10" idx="0"/>
            </p:cNvCxnSpPr>
            <p:nvPr/>
          </p:nvCxnSpPr>
          <p:spPr>
            <a:xfrm flipV="1">
              <a:off x="9556802" y="4545751"/>
              <a:ext cx="299020" cy="870576"/>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 xmlns:a16="http://schemas.microsoft.com/office/drawing/2014/main" id="{1B82DA28-8C75-884A-B4C8-ECA76746D5CF}"/>
                </a:ext>
              </a:extLst>
            </p:cNvPr>
            <p:cNvCxnSpPr>
              <a:cxnSpLocks/>
            </p:cNvCxnSpPr>
            <p:nvPr/>
          </p:nvCxnSpPr>
          <p:spPr>
            <a:xfrm>
              <a:off x="9855822" y="2843036"/>
              <a:ext cx="0" cy="1090359"/>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 xmlns:a16="http://schemas.microsoft.com/office/drawing/2014/main" id="{0AC2B6D2-0DF1-2F47-B51A-341EA3560196}"/>
                </a:ext>
              </a:extLst>
            </p:cNvPr>
            <p:cNvCxnSpPr>
              <a:cxnSpLocks/>
            </p:cNvCxnSpPr>
            <p:nvPr/>
          </p:nvCxnSpPr>
          <p:spPr>
            <a:xfrm>
              <a:off x="6497053" y="2346158"/>
              <a:ext cx="3427" cy="872807"/>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 xmlns:a16="http://schemas.microsoft.com/office/drawing/2014/main" id="{1B82DA28-8C75-884A-B4C8-ECA76746D5CF}"/>
                </a:ext>
              </a:extLst>
            </p:cNvPr>
            <p:cNvCxnSpPr>
              <a:cxnSpLocks/>
              <a:stCxn id="11" idx="1"/>
            </p:cNvCxnSpPr>
            <p:nvPr/>
          </p:nvCxnSpPr>
          <p:spPr>
            <a:xfrm flipH="1">
              <a:off x="8461092" y="2673759"/>
              <a:ext cx="962628" cy="445792"/>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70624488"/>
      </p:ext>
    </p:extLst>
  </p:cSld>
  <p:clrMapOvr>
    <a:masterClrMapping/>
  </p:clrMapOvr>
  <p:transition>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Glomerulonephritis manifests following dysfunction in small vessels</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84</a:t>
            </a:fld>
            <a:endParaRPr lang="en-US" dirty="0"/>
          </a:p>
        </p:txBody>
      </p:sp>
      <p:sp>
        <p:nvSpPr>
          <p:cNvPr id="4" name="Text Placeholder 3"/>
          <p:cNvSpPr>
            <a:spLocks noGrp="1"/>
          </p:cNvSpPr>
          <p:nvPr>
            <p:ph type="body" sz="quarter" idx="13"/>
          </p:nvPr>
        </p:nvSpPr>
        <p:spPr/>
        <p:txBody>
          <a:bodyPr/>
          <a:lstStyle/>
          <a:p>
            <a:r>
              <a:rPr lang="en-GB" dirty="0"/>
              <a:t>NDKD = nondiabetic kidney disease.</a:t>
            </a:r>
          </a:p>
          <a:p>
            <a:r>
              <a:rPr lang="en-GB" dirty="0" err="1"/>
              <a:t>Jennette</a:t>
            </a:r>
            <a:r>
              <a:rPr lang="en-GB" dirty="0"/>
              <a:t> JC et al. </a:t>
            </a:r>
            <a:r>
              <a:rPr lang="en-GB" i="1" dirty="0" err="1"/>
              <a:t>Clin</a:t>
            </a:r>
            <a:r>
              <a:rPr lang="en-GB" i="1" dirty="0"/>
              <a:t> J Am </a:t>
            </a:r>
            <a:r>
              <a:rPr lang="en-GB" i="1" dirty="0" err="1"/>
              <a:t>Soc</a:t>
            </a:r>
            <a:r>
              <a:rPr lang="en-GB" i="1" dirty="0"/>
              <a:t> </a:t>
            </a:r>
            <a:r>
              <a:rPr lang="en-GB" i="1" dirty="0" err="1"/>
              <a:t>Nephrol</a:t>
            </a:r>
            <a:r>
              <a:rPr lang="en-GB" i="1" dirty="0"/>
              <a:t>. </a:t>
            </a:r>
            <a:r>
              <a:rPr lang="en-GB" dirty="0"/>
              <a:t>2017;12:1680–1691.</a:t>
            </a:r>
          </a:p>
        </p:txBody>
      </p:sp>
      <p:grpSp>
        <p:nvGrpSpPr>
          <p:cNvPr id="5" name="Group 4"/>
          <p:cNvGrpSpPr/>
          <p:nvPr/>
        </p:nvGrpSpPr>
        <p:grpSpPr>
          <a:xfrm>
            <a:off x="4564605" y="1851079"/>
            <a:ext cx="7416523" cy="3907444"/>
            <a:chOff x="4901493" y="1730753"/>
            <a:chExt cx="7416523" cy="3907444"/>
          </a:xfrm>
        </p:grpSpPr>
        <p:sp>
          <p:nvSpPr>
            <p:cNvPr id="6" name="Rectangle 5">
              <a:extLst>
                <a:ext uri="{FF2B5EF4-FFF2-40B4-BE49-F238E27FC236}">
                  <a16:creationId xmlns="" xmlns:a16="http://schemas.microsoft.com/office/drawing/2014/main" id="{68CE64D6-99EE-BF4A-87B8-446D5A77E2E7}"/>
                </a:ext>
              </a:extLst>
            </p:cNvPr>
            <p:cNvSpPr/>
            <p:nvPr/>
          </p:nvSpPr>
          <p:spPr>
            <a:xfrm>
              <a:off x="9274776" y="3275583"/>
              <a:ext cx="2460024" cy="2346495"/>
            </a:xfrm>
            <a:prstGeom prst="rect">
              <a:avLst/>
            </a:prstGeom>
            <a:solidFill>
              <a:schemeClr val="tx1">
                <a:lumMod val="25000"/>
                <a:lumOff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lumMod val="85000"/>
                  </a:srgbClr>
                </a:solidFill>
                <a:effectLst/>
                <a:uLnTx/>
                <a:uFillTx/>
                <a:latin typeface="Arial" panose="020B0604020202020204"/>
                <a:ea typeface="+mn-ea"/>
                <a:cs typeface="+mn-cs"/>
              </a:endParaRPr>
            </a:p>
          </p:txBody>
        </p:sp>
        <p:sp>
          <p:nvSpPr>
            <p:cNvPr id="7" name="TextBox 6"/>
            <p:cNvSpPr txBox="1"/>
            <p:nvPr/>
          </p:nvSpPr>
          <p:spPr>
            <a:xfrm>
              <a:off x="9274776" y="5299643"/>
              <a:ext cx="195649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Narrowed arteriole</a:t>
              </a:r>
            </a:p>
          </p:txBody>
        </p:sp>
        <p:pic>
          <p:nvPicPr>
            <p:cNvPr id="8" name="Picture 7">
              <a:extLst>
                <a:ext uri="{FF2B5EF4-FFF2-40B4-BE49-F238E27FC236}">
                  <a16:creationId xmlns="" xmlns:a16="http://schemas.microsoft.com/office/drawing/2014/main" id="{F554557C-23CE-164C-8747-6F37BBB628F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01493" y="2455596"/>
              <a:ext cx="7416523" cy="2867399"/>
            </a:xfrm>
            <a:prstGeom prst="rect">
              <a:avLst/>
            </a:prstGeom>
          </p:spPr>
        </p:pic>
        <p:sp>
          <p:nvSpPr>
            <p:cNvPr id="9" name="TextBox 8">
              <a:extLst>
                <a:ext uri="{FF2B5EF4-FFF2-40B4-BE49-F238E27FC236}">
                  <a16:creationId xmlns="" xmlns:a16="http://schemas.microsoft.com/office/drawing/2014/main" id="{33902166-1421-C746-BF1E-5A6B51FE458F}"/>
                </a:ext>
              </a:extLst>
            </p:cNvPr>
            <p:cNvSpPr txBox="1"/>
            <p:nvPr/>
          </p:nvSpPr>
          <p:spPr>
            <a:xfrm>
              <a:off x="6532336" y="1730753"/>
              <a:ext cx="194232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Decreased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kidney blood flow</a:t>
              </a:r>
            </a:p>
          </p:txBody>
        </p:sp>
        <p:cxnSp>
          <p:nvCxnSpPr>
            <p:cNvPr id="10" name="Straight Arrow Connector 9">
              <a:extLst>
                <a:ext uri="{FF2B5EF4-FFF2-40B4-BE49-F238E27FC236}">
                  <a16:creationId xmlns="" xmlns:a16="http://schemas.microsoft.com/office/drawing/2014/main" id="{64C9E768-0C1C-B945-82F2-58907E7D7348}"/>
                </a:ext>
              </a:extLst>
            </p:cNvPr>
            <p:cNvCxnSpPr>
              <a:cxnSpLocks/>
            </p:cNvCxnSpPr>
            <p:nvPr/>
          </p:nvCxnSpPr>
          <p:spPr>
            <a:xfrm flipH="1">
              <a:off x="7503497" y="2389398"/>
              <a:ext cx="588" cy="986497"/>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 xmlns:a16="http://schemas.microsoft.com/office/drawing/2014/main" id="{D5C08E88-5377-9840-9865-B208E158104A}"/>
                </a:ext>
              </a:extLst>
            </p:cNvPr>
            <p:cNvSpPr txBox="1"/>
            <p:nvPr/>
          </p:nvSpPr>
          <p:spPr>
            <a:xfrm>
              <a:off x="9764559" y="2499113"/>
              <a:ext cx="1790839"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Inflammation</a:t>
              </a:r>
            </a:p>
          </p:txBody>
        </p:sp>
        <p:cxnSp>
          <p:nvCxnSpPr>
            <p:cNvPr id="12" name="Straight Arrow Connector 11">
              <a:extLst>
                <a:ext uri="{FF2B5EF4-FFF2-40B4-BE49-F238E27FC236}">
                  <a16:creationId xmlns="" xmlns:a16="http://schemas.microsoft.com/office/drawing/2014/main" id="{EA37FBD4-5655-C743-ADCC-5A7A1EF63435}"/>
                </a:ext>
              </a:extLst>
            </p:cNvPr>
            <p:cNvCxnSpPr>
              <a:cxnSpLocks/>
            </p:cNvCxnSpPr>
            <p:nvPr/>
          </p:nvCxnSpPr>
          <p:spPr>
            <a:xfrm flipH="1">
              <a:off x="9171599" y="2707788"/>
              <a:ext cx="785682" cy="325655"/>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 xmlns:a16="http://schemas.microsoft.com/office/drawing/2014/main" id="{A97DA90A-5310-9441-9EAD-89A193B80C80}"/>
                </a:ext>
              </a:extLst>
            </p:cNvPr>
            <p:cNvCxnSpPr>
              <a:cxnSpLocks/>
            </p:cNvCxnSpPr>
            <p:nvPr/>
          </p:nvCxnSpPr>
          <p:spPr>
            <a:xfrm flipV="1">
              <a:off x="10253025" y="4448830"/>
              <a:ext cx="406954" cy="850813"/>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 xmlns:a16="http://schemas.microsoft.com/office/drawing/2014/main" id="{64C9E768-0C1C-B945-82F2-58907E7D7348}"/>
                </a:ext>
              </a:extLst>
            </p:cNvPr>
            <p:cNvCxnSpPr>
              <a:cxnSpLocks/>
            </p:cNvCxnSpPr>
            <p:nvPr/>
          </p:nvCxnSpPr>
          <p:spPr>
            <a:xfrm flipH="1">
              <a:off x="10649326" y="2851645"/>
              <a:ext cx="588" cy="986497"/>
            </a:xfrm>
            <a:prstGeom prst="straightConnector1">
              <a:avLst/>
            </a:prstGeom>
            <a:ln w="19050">
              <a:solidFill>
                <a:srgbClr val="000000"/>
              </a:solidFill>
              <a:tailEnd type="arrow" w="sm" len="sm"/>
            </a:ln>
          </p:spPr>
          <p:style>
            <a:lnRef idx="1">
              <a:schemeClr val="accent1"/>
            </a:lnRef>
            <a:fillRef idx="0">
              <a:schemeClr val="accent1"/>
            </a:fillRef>
            <a:effectRef idx="0">
              <a:schemeClr val="accent1"/>
            </a:effectRef>
            <a:fontRef idx="minor">
              <a:schemeClr val="tx1"/>
            </a:fontRef>
          </p:style>
        </p:cxnSp>
      </p:grpSp>
      <p:sp>
        <p:nvSpPr>
          <p:cNvPr id="15" name="Rounded Rectangle 14"/>
          <p:cNvSpPr/>
          <p:nvPr/>
        </p:nvSpPr>
        <p:spPr>
          <a:xfrm>
            <a:off x="467027" y="2168370"/>
            <a:ext cx="4166584" cy="3082330"/>
          </a:xfrm>
          <a:prstGeom prst="roundRect">
            <a:avLst/>
          </a:prstGeom>
          <a:ln w="38100"/>
        </p:spPr>
        <p:style>
          <a:lnRef idx="2">
            <a:schemeClr val="accent2"/>
          </a:lnRef>
          <a:fillRef idx="1">
            <a:schemeClr val="lt1"/>
          </a:fillRef>
          <a:effectRef idx="0">
            <a:schemeClr val="accent2"/>
          </a:effectRef>
          <a:fontRef idx="minor">
            <a:schemeClr val="dk1"/>
          </a:fontRef>
        </p:style>
        <p:txBody>
          <a:bodyPr rtlCol="0" anchor="ctr"/>
          <a:lstStyle/>
          <a:p>
            <a:pPr lvl="0"/>
            <a:r>
              <a:rPr lang="en-US" sz="2000" dirty="0"/>
              <a:t>Manifesting as glomerulonephritis, involves the induction of inflammatory responses and subsequent necrosis and fibrosis of glomerular epithelial cells; these diseases are classified as both vascular and glomerular NDKD</a:t>
            </a:r>
            <a:endParaRPr lang="en-US" sz="2000" baseline="30000" dirty="0"/>
          </a:p>
        </p:txBody>
      </p:sp>
    </p:spTree>
    <p:extLst>
      <p:ext uri="{BB962C8B-B14F-4D97-AF65-F5344CB8AC3E}">
        <p14:creationId xmlns:p14="http://schemas.microsoft.com/office/powerpoint/2010/main" val="2446420995"/>
      </p:ext>
    </p:extLst>
  </p:cSld>
  <p:clrMapOvr>
    <a:masterClrMapping/>
  </p:clrMapOvr>
  <p:transition>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Glomerular NDKD develops from inflammatory responses caused by autoimmune disorders, systemic infection, malignancies, and obesity</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85</a:t>
            </a:fld>
            <a:endParaRPr lang="en-US" dirty="0"/>
          </a:p>
        </p:txBody>
      </p:sp>
      <p:sp>
        <p:nvSpPr>
          <p:cNvPr id="4" name="Text Placeholder 3"/>
          <p:cNvSpPr>
            <a:spLocks noGrp="1"/>
          </p:cNvSpPr>
          <p:nvPr>
            <p:ph type="body" sz="quarter" idx="13"/>
          </p:nvPr>
        </p:nvSpPr>
        <p:spPr/>
        <p:txBody>
          <a:bodyPr/>
          <a:lstStyle/>
          <a:p>
            <a:r>
              <a:rPr lang="en-US" dirty="0"/>
              <a:t>ANCA = anti-neutrophil cytoplasmic antibody; CD = cluster of differentiation; IgA = immunoglobulin A; NDKD = nondiabetic kidney disease.</a:t>
            </a:r>
          </a:p>
          <a:p>
            <a:r>
              <a:rPr lang="en-US" dirty="0"/>
              <a:t>1. </a:t>
            </a:r>
            <a:r>
              <a:rPr lang="en-US" dirty="0" err="1"/>
              <a:t>Kitching</a:t>
            </a:r>
            <a:r>
              <a:rPr lang="en-US" dirty="0"/>
              <a:t> AR et al. </a:t>
            </a:r>
            <a:r>
              <a:rPr lang="en-US" i="1" dirty="0" err="1"/>
              <a:t>Clin</a:t>
            </a:r>
            <a:r>
              <a:rPr lang="en-US" i="1" dirty="0"/>
              <a:t> J Am </a:t>
            </a:r>
            <a:r>
              <a:rPr lang="en-US" i="1" dirty="0" err="1"/>
              <a:t>Soc</a:t>
            </a:r>
            <a:r>
              <a:rPr lang="en-US" i="1" dirty="0"/>
              <a:t> </a:t>
            </a:r>
            <a:r>
              <a:rPr lang="en-US" i="1" dirty="0" err="1"/>
              <a:t>Nephrol</a:t>
            </a:r>
            <a:r>
              <a:rPr lang="en-US" i="1" dirty="0"/>
              <a:t>. </a:t>
            </a:r>
            <a:r>
              <a:rPr lang="en-US" dirty="0"/>
              <a:t>2016;11:1664–1674; 2. Summers SA et al. </a:t>
            </a:r>
            <a:r>
              <a:rPr lang="en-US" i="1" dirty="0"/>
              <a:t>J Am </a:t>
            </a:r>
            <a:r>
              <a:rPr lang="en-US" i="1" dirty="0" err="1"/>
              <a:t>Soc</a:t>
            </a:r>
            <a:r>
              <a:rPr lang="en-US" i="1" dirty="0"/>
              <a:t> </a:t>
            </a:r>
            <a:r>
              <a:rPr lang="en-US" i="1" dirty="0" err="1"/>
              <a:t>Nephrol</a:t>
            </a:r>
            <a:r>
              <a:rPr lang="en-US" i="1" dirty="0"/>
              <a:t>. </a:t>
            </a:r>
            <a:r>
              <a:rPr lang="en-US" dirty="0"/>
              <a:t>2009;20:2518–2524; 3. Suzuki H et al. </a:t>
            </a:r>
            <a:r>
              <a:rPr lang="en-US" i="1" dirty="0"/>
              <a:t>J Am </a:t>
            </a:r>
            <a:r>
              <a:rPr lang="en-US" i="1" dirty="0" err="1"/>
              <a:t>Soc</a:t>
            </a:r>
            <a:r>
              <a:rPr lang="en-US" i="1" dirty="0"/>
              <a:t> </a:t>
            </a:r>
            <a:r>
              <a:rPr lang="en-US" i="1" dirty="0" err="1"/>
              <a:t>Nephrol</a:t>
            </a:r>
            <a:r>
              <a:rPr lang="en-US" i="1" dirty="0"/>
              <a:t>. </a:t>
            </a:r>
            <a:r>
              <a:rPr lang="en-US" dirty="0"/>
              <a:t>2011;22:1795–1803; 4. </a:t>
            </a:r>
            <a:r>
              <a:rPr lang="en-US" dirty="0" err="1"/>
              <a:t>Praga</a:t>
            </a:r>
            <a:r>
              <a:rPr lang="en-US" dirty="0"/>
              <a:t> M et al. </a:t>
            </a:r>
            <a:r>
              <a:rPr lang="en-US" i="1" dirty="0"/>
              <a:t>Nephron.</a:t>
            </a:r>
            <a:r>
              <a:rPr lang="en-US" dirty="0"/>
              <a:t> 2017;136:273–276.</a:t>
            </a:r>
          </a:p>
        </p:txBody>
      </p:sp>
      <p:pic>
        <p:nvPicPr>
          <p:cNvPr id="5" name="Picture 4">
            <a:extLst>
              <a:ext uri="{FF2B5EF4-FFF2-40B4-BE49-F238E27FC236}">
                <a16:creationId xmlns="" xmlns:a16="http://schemas.microsoft.com/office/drawing/2014/main" id="{CAFCF745-A4C4-654A-B7B6-082F4894921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00000">
            <a:off x="4022494" y="2226868"/>
            <a:ext cx="3980369" cy="3489755"/>
          </a:xfrm>
          <a:prstGeom prst="rect">
            <a:avLst/>
          </a:prstGeom>
        </p:spPr>
      </p:pic>
      <p:cxnSp>
        <p:nvCxnSpPr>
          <p:cNvPr id="6" name="Straight Connector 5"/>
          <p:cNvCxnSpPr>
            <a:cxnSpLocks/>
            <a:stCxn id="17" idx="1"/>
          </p:cNvCxnSpPr>
          <p:nvPr/>
        </p:nvCxnSpPr>
        <p:spPr>
          <a:xfrm flipH="1">
            <a:off x="6166885" y="3678098"/>
            <a:ext cx="2229475" cy="572025"/>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 name="Straight Connector 6"/>
          <p:cNvCxnSpPr>
            <a:cxnSpLocks/>
          </p:cNvCxnSpPr>
          <p:nvPr/>
        </p:nvCxnSpPr>
        <p:spPr>
          <a:xfrm>
            <a:off x="3801882" y="2350576"/>
            <a:ext cx="1963393" cy="738173"/>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a:stCxn id="14" idx="3"/>
          </p:cNvCxnSpPr>
          <p:nvPr/>
        </p:nvCxnSpPr>
        <p:spPr>
          <a:xfrm>
            <a:off x="3880624" y="3333794"/>
            <a:ext cx="1375317" cy="65733"/>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9" name="Straight Connector 8"/>
          <p:cNvCxnSpPr>
            <a:cxnSpLocks/>
            <a:endCxn id="19" idx="1"/>
          </p:cNvCxnSpPr>
          <p:nvPr/>
        </p:nvCxnSpPr>
        <p:spPr>
          <a:xfrm flipV="1">
            <a:off x="6794835" y="2350576"/>
            <a:ext cx="1601551" cy="1114791"/>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a:stCxn id="18" idx="1"/>
          </p:cNvCxnSpPr>
          <p:nvPr/>
        </p:nvCxnSpPr>
        <p:spPr>
          <a:xfrm flipH="1" flipV="1">
            <a:off x="7658172" y="4702996"/>
            <a:ext cx="737029" cy="144552"/>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 name="Straight Connector 10"/>
          <p:cNvCxnSpPr>
            <a:cxnSpLocks/>
            <a:stCxn id="15" idx="3"/>
          </p:cNvCxnSpPr>
          <p:nvPr/>
        </p:nvCxnSpPr>
        <p:spPr>
          <a:xfrm flipV="1">
            <a:off x="4226512" y="4213670"/>
            <a:ext cx="802688" cy="587395"/>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a:off x="5243209" y="4931963"/>
            <a:ext cx="146547" cy="523225"/>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3" name="Rounded Rectangle 12">
            <a:extLst>
              <a:ext uri="{FF2B5EF4-FFF2-40B4-BE49-F238E27FC236}">
                <a16:creationId xmlns="" xmlns:a16="http://schemas.microsoft.com/office/drawing/2014/main" id="{9CF44AAC-E127-C24D-A84E-D5AB918BC618}"/>
              </a:ext>
            </a:extLst>
          </p:cNvPr>
          <p:cNvSpPr/>
          <p:nvPr/>
        </p:nvSpPr>
        <p:spPr>
          <a:xfrm>
            <a:off x="511492" y="1338463"/>
            <a:ext cx="3290375" cy="1166277"/>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Infection-mediated glomerulonephritis:</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Circulating immune complexes lodged between endothelial cells</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4" name="Rounded Rectangle 13">
            <a:extLst>
              <a:ext uri="{FF2B5EF4-FFF2-40B4-BE49-F238E27FC236}">
                <a16:creationId xmlns="" xmlns:a16="http://schemas.microsoft.com/office/drawing/2014/main" id="{4C1C4B4D-A5CF-294B-BED0-6CF9DEC6CE9A}"/>
              </a:ext>
            </a:extLst>
          </p:cNvPr>
          <p:cNvSpPr/>
          <p:nvPr/>
        </p:nvSpPr>
        <p:spPr>
          <a:xfrm>
            <a:off x="511492" y="2767681"/>
            <a:ext cx="3369143" cy="1132225"/>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Autoimmune ANCA vasculitis:</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ANCA activates neutrophils, enabling recruitment in the glomerulus, inducing inflammation</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5" name="Rounded Rectangle 14">
            <a:extLst>
              <a:ext uri="{FF2B5EF4-FFF2-40B4-BE49-F238E27FC236}">
                <a16:creationId xmlns="" xmlns:a16="http://schemas.microsoft.com/office/drawing/2014/main" id="{E4A63505-4876-CD4C-BCBD-DA196B913F14}"/>
              </a:ext>
            </a:extLst>
          </p:cNvPr>
          <p:cNvSpPr/>
          <p:nvPr/>
        </p:nvSpPr>
        <p:spPr>
          <a:xfrm>
            <a:off x="511500" y="4213630"/>
            <a:ext cx="3715031" cy="1174790"/>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Glomerulonephritis: </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CD4</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activation induces inflammation</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In progressive glomerulonephritis, </a:t>
            </a:r>
            <a:b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CD4</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accumulates</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16" name="Rounded Rectangle 15">
            <a:extLst>
              <a:ext uri="{FF2B5EF4-FFF2-40B4-BE49-F238E27FC236}">
                <a16:creationId xmlns="" xmlns:a16="http://schemas.microsoft.com/office/drawing/2014/main" id="{35A46D7D-CBD7-8C46-BC76-FE15891E0804}"/>
              </a:ext>
            </a:extLst>
          </p:cNvPr>
          <p:cNvSpPr/>
          <p:nvPr/>
        </p:nvSpPr>
        <p:spPr>
          <a:xfrm>
            <a:off x="3379980" y="5455188"/>
            <a:ext cx="5006245" cy="810245"/>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Obesity-related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glomerulosclerosis</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Glomerular hypertension/hypertrophy and microvascular stretching lead to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podocyte</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loss and glomerulosclerosis</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4</a:t>
            </a:r>
          </a:p>
        </p:txBody>
      </p:sp>
      <p:sp>
        <p:nvSpPr>
          <p:cNvPr id="17" name="Rounded Rectangle 16">
            <a:extLst>
              <a:ext uri="{FF2B5EF4-FFF2-40B4-BE49-F238E27FC236}">
                <a16:creationId xmlns="" xmlns:a16="http://schemas.microsoft.com/office/drawing/2014/main" id="{0ECD7AFF-74C4-8F40-A610-F78B3D555DC3}"/>
              </a:ext>
            </a:extLst>
          </p:cNvPr>
          <p:cNvSpPr/>
          <p:nvPr/>
        </p:nvSpPr>
        <p:spPr>
          <a:xfrm>
            <a:off x="8396360" y="3227299"/>
            <a:ext cx="3276000" cy="901584"/>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Glomerulonephritis: </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CD8</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activation induces inflammation and cell death</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8" name="Rounded Rectangle 17">
            <a:extLst>
              <a:ext uri="{FF2B5EF4-FFF2-40B4-BE49-F238E27FC236}">
                <a16:creationId xmlns="" xmlns:a16="http://schemas.microsoft.com/office/drawing/2014/main" id="{FF4F299E-44A6-7A47-9DF6-9F653F45641A}"/>
              </a:ext>
            </a:extLst>
          </p:cNvPr>
          <p:cNvSpPr/>
          <p:nvPr/>
        </p:nvSpPr>
        <p:spPr>
          <a:xfrm>
            <a:off x="8395199" y="4396756"/>
            <a:ext cx="3276000" cy="901584"/>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Autoimmune IgA nephropathy:</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Results in mesangial cell expansion</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3</a:t>
            </a:r>
          </a:p>
        </p:txBody>
      </p:sp>
      <p:sp>
        <p:nvSpPr>
          <p:cNvPr id="19" name="Rounded Rectangle 18">
            <a:extLst>
              <a:ext uri="{FF2B5EF4-FFF2-40B4-BE49-F238E27FC236}">
                <a16:creationId xmlns="" xmlns:a16="http://schemas.microsoft.com/office/drawing/2014/main" id="{8C7D28A3-E1B9-984F-AC5B-2C7382843AE0}"/>
              </a:ext>
            </a:extLst>
          </p:cNvPr>
          <p:cNvSpPr/>
          <p:nvPr/>
        </p:nvSpPr>
        <p:spPr>
          <a:xfrm>
            <a:off x="8396360" y="1784434"/>
            <a:ext cx="3276000" cy="1132225"/>
          </a:xfrm>
          <a:prstGeom prst="round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Membranous nephropathy:</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Autoantibodies lodge in, or are presented by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podocytes</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inducing inflammation</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cxnSp>
        <p:nvCxnSpPr>
          <p:cNvPr id="20" name="Straight Connector 19">
            <a:extLst>
              <a:ext uri="{FF2B5EF4-FFF2-40B4-BE49-F238E27FC236}">
                <a16:creationId xmlns="" xmlns:a16="http://schemas.microsoft.com/office/drawing/2014/main" id="{4D75F386-FEDA-7242-9EB9-219EF888A2C9}"/>
              </a:ext>
            </a:extLst>
          </p:cNvPr>
          <p:cNvCxnSpPr>
            <a:cxnSpLocks/>
            <a:endCxn id="21" idx="2"/>
          </p:cNvCxnSpPr>
          <p:nvPr/>
        </p:nvCxnSpPr>
        <p:spPr>
          <a:xfrm flipH="1" flipV="1">
            <a:off x="6215581" y="2424109"/>
            <a:ext cx="132059" cy="1339818"/>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21" name="Rounded Rectangle 20">
            <a:extLst>
              <a:ext uri="{FF2B5EF4-FFF2-40B4-BE49-F238E27FC236}">
                <a16:creationId xmlns="" xmlns:a16="http://schemas.microsoft.com/office/drawing/2014/main" id="{BCDE62C5-2A18-4744-B5BF-5B79F90676B7}"/>
              </a:ext>
            </a:extLst>
          </p:cNvPr>
          <p:cNvSpPr/>
          <p:nvPr/>
        </p:nvSpPr>
        <p:spPr>
          <a:xfrm>
            <a:off x="4198208" y="1257834"/>
            <a:ext cx="4034741" cy="1166277"/>
          </a:xfrm>
          <a:prstGeom prst="roundRect">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Autoimmune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antiglomerular</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basement membrane glomerulonephritis:</a:t>
            </a:r>
          </a:p>
          <a:p>
            <a:pPr marL="180000" marR="0" lvl="0" indent="-1800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Autoantibodies bound to the glomerular basement membrane induce inflammation</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1626600725"/>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There is a close and specific association between cardiac and</a:t>
            </a:r>
            <a:br>
              <a:rPr lang="en-US" dirty="0"/>
            </a:br>
            <a:r>
              <a:rPr lang="en-US" dirty="0"/>
              <a:t>kidney physiology</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86</a:t>
            </a:fld>
            <a:endParaRPr lang="en-US" dirty="0"/>
          </a:p>
        </p:txBody>
      </p:sp>
      <p:sp>
        <p:nvSpPr>
          <p:cNvPr id="4" name="Text Placeholder 3"/>
          <p:cNvSpPr>
            <a:spLocks noGrp="1"/>
          </p:cNvSpPr>
          <p:nvPr>
            <p:ph type="body" sz="quarter" idx="13"/>
          </p:nvPr>
        </p:nvSpPr>
        <p:spPr/>
        <p:txBody>
          <a:bodyPr/>
          <a:lstStyle/>
          <a:p>
            <a:r>
              <a:rPr lang="en-GB" dirty="0"/>
              <a:t>CKD = chronic kidney disease; CV = cardiovascular; CVD = cardiovascular disease; GFR = glomerular filtration rate; HF = heart failure.</a:t>
            </a:r>
          </a:p>
          <a:p>
            <a:r>
              <a:rPr lang="en-GB" dirty="0"/>
              <a:t>1. </a:t>
            </a:r>
            <a:r>
              <a:rPr lang="en-GB" dirty="0" err="1"/>
              <a:t>Damman</a:t>
            </a:r>
            <a:r>
              <a:rPr lang="en-GB" dirty="0"/>
              <a:t> K et al. </a:t>
            </a:r>
            <a:r>
              <a:rPr lang="en-GB" i="1" dirty="0"/>
              <a:t>J Am </a:t>
            </a:r>
            <a:r>
              <a:rPr lang="en-GB" i="1" dirty="0" err="1"/>
              <a:t>Coll</a:t>
            </a:r>
            <a:r>
              <a:rPr lang="en-GB" i="1" dirty="0"/>
              <a:t> </a:t>
            </a:r>
            <a:r>
              <a:rPr lang="en-GB" i="1" dirty="0" err="1"/>
              <a:t>Cardiol</a:t>
            </a:r>
            <a:r>
              <a:rPr lang="en-GB" i="1" dirty="0"/>
              <a:t>.</a:t>
            </a:r>
            <a:r>
              <a:rPr lang="en-GB" dirty="0"/>
              <a:t> 2014;63:853–871; 2. </a:t>
            </a:r>
            <a:r>
              <a:rPr lang="en-GB" dirty="0" err="1"/>
              <a:t>Metra</a:t>
            </a:r>
            <a:r>
              <a:rPr lang="en-GB" dirty="0"/>
              <a:t> M et al. </a:t>
            </a:r>
            <a:r>
              <a:rPr lang="en-GB" i="1" dirty="0" err="1"/>
              <a:t>Eur</a:t>
            </a:r>
            <a:r>
              <a:rPr lang="en-GB" i="1" dirty="0"/>
              <a:t> Heart J. </a:t>
            </a:r>
            <a:r>
              <a:rPr lang="en-GB" dirty="0"/>
              <a:t>2012;33:2135–2143.</a:t>
            </a:r>
          </a:p>
        </p:txBody>
      </p:sp>
      <p:grpSp>
        <p:nvGrpSpPr>
          <p:cNvPr id="5" name="Group 4"/>
          <p:cNvGrpSpPr/>
          <p:nvPr/>
        </p:nvGrpSpPr>
        <p:grpSpPr>
          <a:xfrm>
            <a:off x="1085279" y="1456628"/>
            <a:ext cx="10052183" cy="4413579"/>
            <a:chOff x="1369039" y="1470472"/>
            <a:chExt cx="10052182" cy="4413579"/>
          </a:xfrm>
        </p:grpSpPr>
        <p:sp>
          <p:nvSpPr>
            <p:cNvPr id="6" name="Heart-decreased c">
              <a:extLst>
                <a:ext uri="{FF2B5EF4-FFF2-40B4-BE49-F238E27FC236}">
                  <a16:creationId xmlns="" xmlns:a16="http://schemas.microsoft.com/office/drawing/2014/main" id="{7EC6C74D-1449-C843-91A6-83089CB756F5}"/>
                </a:ext>
              </a:extLst>
            </p:cNvPr>
            <p:cNvSpPr/>
            <p:nvPr/>
          </p:nvSpPr>
          <p:spPr>
            <a:xfrm>
              <a:off x="2161166" y="1599836"/>
              <a:ext cx="8332136" cy="4110561"/>
            </a:xfrm>
            <a:prstGeom prst="arc">
              <a:avLst>
                <a:gd name="adj1" fmla="val 11540739"/>
                <a:gd name="adj2" fmla="val 12490733"/>
              </a:avLst>
            </a:prstGeom>
            <a:ln w="12700">
              <a:solidFill>
                <a:srgbClr val="000000"/>
              </a:solidFill>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 name="Decreased c-decreased r">
              <a:extLst>
                <a:ext uri="{FF2B5EF4-FFF2-40B4-BE49-F238E27FC236}">
                  <a16:creationId xmlns="" xmlns:a16="http://schemas.microsoft.com/office/drawing/2014/main" id="{B570FD9E-0CAA-7B4B-84FC-93C513468E94}"/>
                </a:ext>
              </a:extLst>
            </p:cNvPr>
            <p:cNvSpPr/>
            <p:nvPr/>
          </p:nvSpPr>
          <p:spPr>
            <a:xfrm>
              <a:off x="2161166" y="1599836"/>
              <a:ext cx="8332136" cy="4110561"/>
            </a:xfrm>
            <a:prstGeom prst="arc">
              <a:avLst>
                <a:gd name="adj1" fmla="val 13367581"/>
                <a:gd name="adj2" fmla="val 17877536"/>
              </a:avLst>
            </a:prstGeom>
            <a:ln w="12700">
              <a:solidFill>
                <a:srgbClr val="000000"/>
              </a:solidFill>
              <a:headEnd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8" name="Decreased r-decreased g">
              <a:extLst>
                <a:ext uri="{FF2B5EF4-FFF2-40B4-BE49-F238E27FC236}">
                  <a16:creationId xmlns="" xmlns:a16="http://schemas.microsoft.com/office/drawing/2014/main" id="{514EDE32-8CC1-944A-9D3F-60B2BDDB5F76}"/>
                </a:ext>
              </a:extLst>
            </p:cNvPr>
            <p:cNvSpPr/>
            <p:nvPr/>
          </p:nvSpPr>
          <p:spPr>
            <a:xfrm>
              <a:off x="2161166" y="1599836"/>
              <a:ext cx="8332136" cy="4110561"/>
            </a:xfrm>
            <a:prstGeom prst="arc">
              <a:avLst>
                <a:gd name="adj1" fmla="val 19080955"/>
                <a:gd name="adj2" fmla="val 19714944"/>
              </a:avLst>
            </a:prstGeom>
            <a:ln w="12700">
              <a:solidFill>
                <a:srgbClr val="000000"/>
              </a:solidFill>
              <a:headEnd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9" name="Decreased g- kidney">
              <a:extLst>
                <a:ext uri="{FF2B5EF4-FFF2-40B4-BE49-F238E27FC236}">
                  <a16:creationId xmlns="" xmlns:a16="http://schemas.microsoft.com/office/drawing/2014/main" id="{D71FBBE6-1462-4A48-B736-E9007D573882}"/>
                </a:ext>
              </a:extLst>
            </p:cNvPr>
            <p:cNvSpPr/>
            <p:nvPr/>
          </p:nvSpPr>
          <p:spPr>
            <a:xfrm>
              <a:off x="2161166" y="1599836"/>
              <a:ext cx="8332136" cy="4110561"/>
            </a:xfrm>
            <a:prstGeom prst="arc">
              <a:avLst>
                <a:gd name="adj1" fmla="val 20365063"/>
                <a:gd name="adj2" fmla="val 20754780"/>
              </a:avLst>
            </a:prstGeom>
            <a:ln w="12700">
              <a:solidFill>
                <a:srgbClr val="000000"/>
              </a:solidFill>
              <a:headEnd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0" name="heart - increased r">
              <a:extLst>
                <a:ext uri="{FF2B5EF4-FFF2-40B4-BE49-F238E27FC236}">
                  <a16:creationId xmlns="" xmlns:a16="http://schemas.microsoft.com/office/drawing/2014/main" id="{D3F0E87A-3997-1246-8891-10B81D09114D}"/>
                </a:ext>
              </a:extLst>
            </p:cNvPr>
            <p:cNvSpPr/>
            <p:nvPr/>
          </p:nvSpPr>
          <p:spPr>
            <a:xfrm>
              <a:off x="2161166" y="1599836"/>
              <a:ext cx="8332136" cy="4110561"/>
            </a:xfrm>
            <a:prstGeom prst="arc">
              <a:avLst>
                <a:gd name="adj1" fmla="val 9026555"/>
                <a:gd name="adj2" fmla="val 9639214"/>
              </a:avLst>
            </a:prstGeom>
            <a:ln w="12700">
              <a:solidFill>
                <a:srgbClr val="000000"/>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1" name="increased r - kidney">
              <a:extLst>
                <a:ext uri="{FF2B5EF4-FFF2-40B4-BE49-F238E27FC236}">
                  <a16:creationId xmlns="" xmlns:a16="http://schemas.microsoft.com/office/drawing/2014/main" id="{C96C209B-0E4C-2848-B87F-1697FC87FCB1}"/>
                </a:ext>
              </a:extLst>
            </p:cNvPr>
            <p:cNvSpPr/>
            <p:nvPr/>
          </p:nvSpPr>
          <p:spPr>
            <a:xfrm>
              <a:off x="2161166" y="1599836"/>
              <a:ext cx="8332136" cy="4110561"/>
            </a:xfrm>
            <a:prstGeom prst="arc">
              <a:avLst>
                <a:gd name="adj1" fmla="val 6104826"/>
                <a:gd name="adj2" fmla="val 8065445"/>
              </a:avLst>
            </a:prstGeom>
            <a:ln w="12700">
              <a:solidFill>
                <a:srgbClr val="000000"/>
              </a:solidFill>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2" name="Rectangle 11">
              <a:extLst>
                <a:ext uri="{FF2B5EF4-FFF2-40B4-BE49-F238E27FC236}">
                  <a16:creationId xmlns="" xmlns:a16="http://schemas.microsoft.com/office/drawing/2014/main" id="{B8DD2E24-AAED-AE4B-8E31-623A8072FB5E}"/>
                </a:ext>
              </a:extLst>
            </p:cNvPr>
            <p:cNvSpPr/>
            <p:nvPr/>
          </p:nvSpPr>
          <p:spPr>
            <a:xfrm>
              <a:off x="8680291" y="2018291"/>
              <a:ext cx="1174913" cy="380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Decreased GFR / albuminuria</a:t>
              </a:r>
            </a:p>
          </p:txBody>
        </p:sp>
        <p:sp>
          <p:nvSpPr>
            <p:cNvPr id="13" name="Rectangle 12">
              <a:extLst>
                <a:ext uri="{FF2B5EF4-FFF2-40B4-BE49-F238E27FC236}">
                  <a16:creationId xmlns="" xmlns:a16="http://schemas.microsoft.com/office/drawing/2014/main" id="{9025D6D7-2B3C-5347-A22C-78511F4A0F89}"/>
                </a:ext>
              </a:extLst>
            </p:cNvPr>
            <p:cNvSpPr/>
            <p:nvPr/>
          </p:nvSpPr>
          <p:spPr>
            <a:xfrm>
              <a:off x="7354338" y="1470472"/>
              <a:ext cx="1104793" cy="534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Decreased kidney blood flow</a:t>
              </a:r>
            </a:p>
          </p:txBody>
        </p:sp>
        <p:sp>
          <p:nvSpPr>
            <p:cNvPr id="14" name="Rectangle 13">
              <a:extLst>
                <a:ext uri="{FF2B5EF4-FFF2-40B4-BE49-F238E27FC236}">
                  <a16:creationId xmlns="" xmlns:a16="http://schemas.microsoft.com/office/drawing/2014/main" id="{0E544CA4-A6D3-2D42-9F52-DC6CFCDD7791}"/>
                </a:ext>
              </a:extLst>
            </p:cNvPr>
            <p:cNvSpPr/>
            <p:nvPr/>
          </p:nvSpPr>
          <p:spPr>
            <a:xfrm>
              <a:off x="3486418" y="1745099"/>
              <a:ext cx="942767" cy="380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Decreased cardiac output</a:t>
              </a:r>
            </a:p>
          </p:txBody>
        </p:sp>
        <p:sp>
          <p:nvSpPr>
            <p:cNvPr id="15" name="Rectangle 14">
              <a:extLst>
                <a:ext uri="{FF2B5EF4-FFF2-40B4-BE49-F238E27FC236}">
                  <a16:creationId xmlns="" xmlns:a16="http://schemas.microsoft.com/office/drawing/2014/main" id="{5A60689C-0D71-994F-AE75-41441EA89CD9}"/>
                </a:ext>
              </a:extLst>
            </p:cNvPr>
            <p:cNvSpPr/>
            <p:nvPr/>
          </p:nvSpPr>
          <p:spPr>
            <a:xfrm>
              <a:off x="7812135" y="5276017"/>
              <a:ext cx="1010288" cy="380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Decreased kidney function</a:t>
              </a:r>
            </a:p>
          </p:txBody>
        </p:sp>
        <p:sp>
          <p:nvSpPr>
            <p:cNvPr id="16" name="Rectangle 15">
              <a:extLst>
                <a:ext uri="{FF2B5EF4-FFF2-40B4-BE49-F238E27FC236}">
                  <a16:creationId xmlns="" xmlns:a16="http://schemas.microsoft.com/office/drawing/2014/main" id="{B6AE6CC5-3FA7-B847-9BAE-0606337A02F0}"/>
                </a:ext>
              </a:extLst>
            </p:cNvPr>
            <p:cNvSpPr/>
            <p:nvPr/>
          </p:nvSpPr>
          <p:spPr>
            <a:xfrm>
              <a:off x="2058299" y="5296980"/>
              <a:ext cx="965008" cy="215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Chronic HF</a:t>
              </a:r>
            </a:p>
          </p:txBody>
        </p:sp>
        <p:sp>
          <p:nvSpPr>
            <p:cNvPr id="17" name="Rectangle 16">
              <a:extLst>
                <a:ext uri="{FF2B5EF4-FFF2-40B4-BE49-F238E27FC236}">
                  <a16:creationId xmlns="" xmlns:a16="http://schemas.microsoft.com/office/drawing/2014/main" id="{C7217FCB-2E7D-8B40-822E-678B4569BC70}"/>
                </a:ext>
              </a:extLst>
            </p:cNvPr>
            <p:cNvSpPr/>
            <p:nvPr/>
          </p:nvSpPr>
          <p:spPr>
            <a:xfrm>
              <a:off x="9797468" y="5189258"/>
              <a:ext cx="1292020"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Chronic kidney</a:t>
              </a:r>
              <a:b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failure</a:t>
              </a:r>
            </a:p>
          </p:txBody>
        </p:sp>
        <p:sp>
          <p:nvSpPr>
            <p:cNvPr id="18" name="Rectangle 17">
              <a:extLst>
                <a:ext uri="{FF2B5EF4-FFF2-40B4-BE49-F238E27FC236}">
                  <a16:creationId xmlns="" xmlns:a16="http://schemas.microsoft.com/office/drawing/2014/main" id="{5A60689C-0D71-994F-AE75-41441EA89CD9}"/>
                </a:ext>
              </a:extLst>
            </p:cNvPr>
            <p:cNvSpPr/>
            <p:nvPr/>
          </p:nvSpPr>
          <p:spPr>
            <a:xfrm>
              <a:off x="6028631" y="5503571"/>
              <a:ext cx="1010288" cy="380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Sodium/water retention</a:t>
              </a:r>
            </a:p>
          </p:txBody>
        </p:sp>
        <p:sp>
          <p:nvSpPr>
            <p:cNvPr id="19" name="Rectangle 18">
              <a:extLst>
                <a:ext uri="{FF2B5EF4-FFF2-40B4-BE49-F238E27FC236}">
                  <a16:creationId xmlns="" xmlns:a16="http://schemas.microsoft.com/office/drawing/2014/main" id="{5A60689C-0D71-994F-AE75-41441EA89CD9}"/>
                </a:ext>
              </a:extLst>
            </p:cNvPr>
            <p:cNvSpPr/>
            <p:nvPr/>
          </p:nvSpPr>
          <p:spPr>
            <a:xfrm>
              <a:off x="3491714" y="5056283"/>
              <a:ext cx="1010288" cy="5343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Decreased cardiac performance</a:t>
              </a:r>
            </a:p>
          </p:txBody>
        </p:sp>
        <p:pic>
          <p:nvPicPr>
            <p:cNvPr id="20" name="Picture 19">
              <a:extLst>
                <a:ext uri="{FF2B5EF4-FFF2-40B4-BE49-F238E27FC236}">
                  <a16:creationId xmlns="" xmlns:a16="http://schemas.microsoft.com/office/drawing/2014/main" id="{B5002A50-7240-1F4C-8E5A-E0A08C4368F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65736" y="2451191"/>
              <a:ext cx="1955485" cy="2534889"/>
            </a:xfrm>
            <a:prstGeom prst="rect">
              <a:avLst/>
            </a:prstGeom>
          </p:spPr>
        </p:pic>
        <p:pic>
          <p:nvPicPr>
            <p:cNvPr id="21" name="Picture 2" descr="C:\Users\fulkese\AppData\Local\Temp\wz8a17\new gifs\Module-A-slide-9A-shutterstock_78688360-Left-ventricular-hypertrophy.gif">
              <a:extLst>
                <a:ext uri="{FF2B5EF4-FFF2-40B4-BE49-F238E27FC236}">
                  <a16:creationId xmlns="" xmlns:a16="http://schemas.microsoft.com/office/drawing/2014/main" id="{FEA39F51-8599-427A-8996-BAC4074EA011}"/>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t="536" r="35535" b="9680"/>
            <a:stretch/>
          </p:blipFill>
          <p:spPr bwMode="auto">
            <a:xfrm rot="392071">
              <a:off x="1369039" y="2480087"/>
              <a:ext cx="2343531" cy="252024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p:cNvGrpSpPr/>
          <p:nvPr/>
        </p:nvGrpSpPr>
        <p:grpSpPr>
          <a:xfrm>
            <a:off x="3119977" y="2932261"/>
            <a:ext cx="5846999" cy="1586095"/>
            <a:chOff x="3420750" y="2484519"/>
            <a:chExt cx="5846998" cy="1586095"/>
          </a:xfrm>
        </p:grpSpPr>
        <p:sp>
          <p:nvSpPr>
            <p:cNvPr id="23" name="TextBox 22"/>
            <p:cNvSpPr txBox="1"/>
            <p:nvPr/>
          </p:nvSpPr>
          <p:spPr>
            <a:xfrm>
              <a:off x="4348669" y="3239617"/>
              <a:ext cx="395713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F134C"/>
                  </a:solidFill>
                  <a:effectLst/>
                  <a:uLnTx/>
                  <a:uFillTx/>
                  <a:latin typeface="Arial" panose="020B0604020202020204"/>
                  <a:ea typeface="+mn-ea"/>
                  <a:cs typeface="+mn-cs"/>
                </a:rPr>
                <a:t>The cardio–renal connection</a:t>
              </a:r>
              <a:r>
                <a:rPr kumimoji="0" lang="en-US" sz="2400" b="1" i="0" u="none" strike="noStrike" kern="1200" cap="none" spc="0" normalizeH="0" baseline="30000" noProof="0" dirty="0">
                  <a:ln>
                    <a:noFill/>
                  </a:ln>
                  <a:solidFill>
                    <a:srgbClr val="7F134C"/>
                  </a:solidFill>
                  <a:effectLst/>
                  <a:uLnTx/>
                  <a:uFillTx/>
                  <a:latin typeface="Arial" panose="020B0604020202020204"/>
                  <a:ea typeface="+mn-ea"/>
                  <a:cs typeface="+mn-cs"/>
                </a:rPr>
                <a:t>1,2</a:t>
              </a:r>
              <a:endParaRPr kumimoji="0" lang="en-US" sz="2400" b="1" i="0" u="none" strike="noStrike" kern="1200" cap="none" spc="0" normalizeH="0" baseline="0" noProof="0" dirty="0">
                <a:ln>
                  <a:noFill/>
                </a:ln>
                <a:solidFill>
                  <a:srgbClr val="7F134C"/>
                </a:solidFill>
                <a:effectLst/>
                <a:uLnTx/>
                <a:uFillTx/>
                <a:latin typeface="Arial" panose="020B0604020202020204"/>
                <a:ea typeface="+mn-ea"/>
                <a:cs typeface="+mn-cs"/>
              </a:endParaRPr>
            </a:p>
          </p:txBody>
        </p:sp>
        <p:sp>
          <p:nvSpPr>
            <p:cNvPr id="24" name="TextBox 23"/>
            <p:cNvSpPr txBox="1"/>
            <p:nvPr/>
          </p:nvSpPr>
          <p:spPr>
            <a:xfrm>
              <a:off x="7038898" y="2489356"/>
              <a:ext cx="2228850" cy="584775"/>
            </a:xfrm>
            <a:prstGeom prst="rect">
              <a:avLst/>
            </a:prstGeom>
            <a:noFill/>
            <a:ln>
              <a:solidFill>
                <a:schemeClr val="accent1"/>
              </a:solidFill>
            </a:ln>
            <a:effectLst>
              <a:glow rad="63500">
                <a:schemeClr val="accent1">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CKD increases risk of CV events</a:t>
              </a:r>
            </a:p>
          </p:txBody>
        </p:sp>
        <p:sp>
          <p:nvSpPr>
            <p:cNvPr id="25" name="TextBox 24"/>
            <p:cNvSpPr txBox="1"/>
            <p:nvPr/>
          </p:nvSpPr>
          <p:spPr>
            <a:xfrm>
              <a:off x="3420750" y="2484519"/>
              <a:ext cx="2607881" cy="584775"/>
            </a:xfrm>
            <a:prstGeom prst="rect">
              <a:avLst/>
            </a:prstGeom>
            <a:noFill/>
            <a:ln>
              <a:solidFill>
                <a:schemeClr val="accent1"/>
              </a:solidFill>
            </a:ln>
            <a:effectLst>
              <a:glow rad="63500">
                <a:schemeClr val="accent1">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CV events increase the risk of incident CKD</a:t>
              </a:r>
            </a:p>
          </p:txBody>
        </p:sp>
        <p:sp>
          <p:nvSpPr>
            <p:cNvPr id="26" name="Bent-Up Arrow 25"/>
            <p:cNvSpPr/>
            <p:nvPr/>
          </p:nvSpPr>
          <p:spPr>
            <a:xfrm flipH="1">
              <a:off x="4457760" y="3127787"/>
              <a:ext cx="500003" cy="512642"/>
            </a:xfrm>
            <a:prstGeom prst="bentUpArrow">
              <a:avLst>
                <a:gd name="adj1" fmla="val 21326"/>
                <a:gd name="adj2" fmla="val 25000"/>
                <a:gd name="adj3" fmla="val 4337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7" name="Bent-Up Arrow 26"/>
            <p:cNvSpPr/>
            <p:nvPr/>
          </p:nvSpPr>
          <p:spPr>
            <a:xfrm>
              <a:off x="7678721" y="3122949"/>
              <a:ext cx="500003" cy="512642"/>
            </a:xfrm>
            <a:prstGeom prst="bentUpArrow">
              <a:avLst>
                <a:gd name="adj1" fmla="val 21326"/>
                <a:gd name="adj2" fmla="val 25000"/>
                <a:gd name="adj3" fmla="val 4337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8" name="Left-Right Arrow 27"/>
            <p:cNvSpPr/>
            <p:nvPr/>
          </p:nvSpPr>
          <p:spPr>
            <a:xfrm>
              <a:off x="6120280" y="2718076"/>
              <a:ext cx="791224" cy="235974"/>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29" name="increased r - kidney">
            <a:extLst>
              <a:ext uri="{FF2B5EF4-FFF2-40B4-BE49-F238E27FC236}">
                <a16:creationId xmlns="" xmlns:a16="http://schemas.microsoft.com/office/drawing/2014/main" id="{C96C209B-0E4C-2848-B87F-1697FC87FCB1}"/>
              </a:ext>
            </a:extLst>
          </p:cNvPr>
          <p:cNvSpPr/>
          <p:nvPr/>
        </p:nvSpPr>
        <p:spPr>
          <a:xfrm>
            <a:off x="2175473" y="1585998"/>
            <a:ext cx="8332136" cy="4110561"/>
          </a:xfrm>
          <a:prstGeom prst="arc">
            <a:avLst>
              <a:gd name="adj1" fmla="val 3541970"/>
              <a:gd name="adj2" fmla="val 4619538"/>
            </a:avLst>
          </a:prstGeom>
          <a:ln w="12700">
            <a:solidFill>
              <a:srgbClr val="000000"/>
            </a:solidFill>
            <a:headEnd type="triangl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30" name="increased r - kidney">
            <a:extLst>
              <a:ext uri="{FF2B5EF4-FFF2-40B4-BE49-F238E27FC236}">
                <a16:creationId xmlns="" xmlns:a16="http://schemas.microsoft.com/office/drawing/2014/main" id="{C96C209B-0E4C-2848-B87F-1697FC87FCB1}"/>
              </a:ext>
            </a:extLst>
          </p:cNvPr>
          <p:cNvSpPr/>
          <p:nvPr/>
        </p:nvSpPr>
        <p:spPr>
          <a:xfrm>
            <a:off x="2092385" y="1592089"/>
            <a:ext cx="8332136" cy="4110561"/>
          </a:xfrm>
          <a:prstGeom prst="arc">
            <a:avLst>
              <a:gd name="adj1" fmla="val 1104587"/>
              <a:gd name="adj2" fmla="val 2257279"/>
            </a:avLst>
          </a:prstGeom>
          <a:ln w="12700">
            <a:solidFill>
              <a:srgbClr val="000000"/>
            </a:solidFill>
            <a:headEnd type="triangl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85597395"/>
      </p:ext>
    </p:extLst>
  </p:cSld>
  <p:clrMapOvr>
    <a:masterClrMapping/>
  </p:clrMapOvr>
  <p:transition>
    <p:fade/>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Risk of CVD and CV mortality increase with progression of CKD</a:t>
            </a:r>
          </a:p>
        </p:txBody>
      </p:sp>
      <p:sp>
        <p:nvSpPr>
          <p:cNvPr id="3" name="Slide Number Placeholder 2"/>
          <p:cNvSpPr>
            <a:spLocks noGrp="1"/>
          </p:cNvSpPr>
          <p:nvPr>
            <p:ph type="sldNum" sz="quarter" idx="12"/>
          </p:nvPr>
        </p:nvSpPr>
        <p:spPr/>
        <p:txBody>
          <a:bodyPr/>
          <a:lstStyle/>
          <a:p>
            <a:fld id="{CC7432E5-F8E0-41AE-9A6B-AD730338B005}" type="slidenum">
              <a:rPr lang="en-US" smtClean="0"/>
              <a:pPr/>
              <a:t>87</a:t>
            </a:fld>
            <a:endParaRPr lang="en-US" dirty="0"/>
          </a:p>
        </p:txBody>
      </p:sp>
      <p:sp>
        <p:nvSpPr>
          <p:cNvPr id="4" name="Text Placeholder 3"/>
          <p:cNvSpPr>
            <a:spLocks noGrp="1"/>
          </p:cNvSpPr>
          <p:nvPr>
            <p:ph type="body" sz="quarter" idx="13"/>
          </p:nvPr>
        </p:nvSpPr>
        <p:spPr/>
        <p:txBody>
          <a:bodyPr/>
          <a:lstStyle/>
          <a:p>
            <a:r>
              <a:rPr lang="en-US" dirty="0"/>
              <a:t>CAD = coronary artery disease; CKD = chronic kidney disease; CV = cardiovascular; CVD = cardiovascular disease; LVH = left ventricular hypertrophy;</a:t>
            </a:r>
            <a:br>
              <a:rPr lang="en-US" dirty="0"/>
            </a:br>
            <a:r>
              <a:rPr lang="en-US" dirty="0"/>
              <a:t>PAD = peripheral artery disease.</a:t>
            </a:r>
          </a:p>
          <a:p>
            <a:r>
              <a:rPr lang="en-US" dirty="0" err="1"/>
              <a:t>Sarnak</a:t>
            </a:r>
            <a:r>
              <a:rPr lang="en-US" dirty="0"/>
              <a:t> MJ et al. </a:t>
            </a:r>
            <a:r>
              <a:rPr lang="en-US" i="1" dirty="0"/>
              <a:t>J Am </a:t>
            </a:r>
            <a:r>
              <a:rPr lang="en-US" i="1" dirty="0" err="1"/>
              <a:t>Coll</a:t>
            </a:r>
            <a:r>
              <a:rPr lang="en-US" i="1" dirty="0"/>
              <a:t> </a:t>
            </a:r>
            <a:r>
              <a:rPr lang="en-US" i="1" dirty="0" err="1"/>
              <a:t>Cardiol</a:t>
            </a:r>
            <a:r>
              <a:rPr lang="en-US" i="1" dirty="0"/>
              <a:t>.</a:t>
            </a:r>
            <a:r>
              <a:rPr lang="en-US" dirty="0"/>
              <a:t> 2019;74:1823–1838.</a:t>
            </a:r>
          </a:p>
        </p:txBody>
      </p:sp>
      <p:sp>
        <p:nvSpPr>
          <p:cNvPr id="5" name="Rectangle 4"/>
          <p:cNvSpPr/>
          <p:nvPr/>
        </p:nvSpPr>
        <p:spPr>
          <a:xfrm>
            <a:off x="613057" y="1503461"/>
            <a:ext cx="4424083" cy="646331"/>
          </a:xfrm>
          <a:prstGeom prst="rect">
            <a:avLst/>
          </a:prstGeom>
          <a:solidFill>
            <a:schemeClr val="accent2"/>
          </a:solidFill>
        </p:spPr>
        <p:txBody>
          <a:bodyPr wrap="square">
            <a:spAutoFit/>
          </a:bodyPr>
          <a:lstStyle/>
          <a:p>
            <a:pPr marL="230400" marR="0" lvl="0" indent="-2304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In later CKD stages, </a:t>
            </a:r>
            <a:r>
              <a:rPr kumimoji="0" lang="en-US" sz="1800" b="0" i="0" u="none" strike="noStrike" kern="1200" cap="none" spc="0" normalizeH="0" baseline="0" noProof="0" dirty="0" err="1">
                <a:ln>
                  <a:noFill/>
                </a:ln>
                <a:solidFill>
                  <a:srgbClr val="FFFFFF"/>
                </a:solidFill>
                <a:effectLst/>
                <a:uLnTx/>
                <a:uFillTx/>
                <a:latin typeface="Arial" panose="020B0604020202020204"/>
                <a:ea typeface="+mn-ea"/>
                <a:cs typeface="+mn-cs"/>
              </a:rPr>
              <a:t>nonatherosclerotic</a:t>
            </a: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 risk dominates </a:t>
            </a:r>
          </a:p>
        </p:txBody>
      </p:sp>
      <p:grpSp>
        <p:nvGrpSpPr>
          <p:cNvPr id="6" name="Group 5">
            <a:extLst>
              <a:ext uri="{FF2B5EF4-FFF2-40B4-BE49-F238E27FC236}">
                <a16:creationId xmlns="" xmlns:a16="http://schemas.microsoft.com/office/drawing/2014/main" id="{0C8A85F3-AE5C-5C49-BAA7-1ACB5EF0FAD1}"/>
              </a:ext>
            </a:extLst>
          </p:cNvPr>
          <p:cNvGrpSpPr/>
          <p:nvPr/>
        </p:nvGrpSpPr>
        <p:grpSpPr>
          <a:xfrm>
            <a:off x="3171070" y="1221215"/>
            <a:ext cx="6747402" cy="4963751"/>
            <a:chOff x="2523414" y="1189539"/>
            <a:chExt cx="6747402" cy="4963751"/>
          </a:xfrm>
        </p:grpSpPr>
        <p:sp>
          <p:nvSpPr>
            <p:cNvPr id="7" name="Right Triangle 6">
              <a:extLst>
                <a:ext uri="{FF2B5EF4-FFF2-40B4-BE49-F238E27FC236}">
                  <a16:creationId xmlns="" xmlns:a16="http://schemas.microsoft.com/office/drawing/2014/main" id="{B932D894-0548-0040-9502-E266932502E1}"/>
                </a:ext>
              </a:extLst>
            </p:cNvPr>
            <p:cNvSpPr/>
            <p:nvPr/>
          </p:nvSpPr>
          <p:spPr>
            <a:xfrm rot="10800000">
              <a:off x="2523414" y="4488068"/>
              <a:ext cx="6472800" cy="166522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8" name="Group 7">
              <a:extLst>
                <a:ext uri="{FF2B5EF4-FFF2-40B4-BE49-F238E27FC236}">
                  <a16:creationId xmlns="" xmlns:a16="http://schemas.microsoft.com/office/drawing/2014/main" id="{38C218F6-3089-114F-A622-1E5511A44E38}"/>
                </a:ext>
              </a:extLst>
            </p:cNvPr>
            <p:cNvGrpSpPr/>
            <p:nvPr/>
          </p:nvGrpSpPr>
          <p:grpSpPr>
            <a:xfrm>
              <a:off x="2524720" y="1189539"/>
              <a:ext cx="6471496" cy="2770570"/>
              <a:chOff x="5122014" y="1189539"/>
              <a:chExt cx="3438481" cy="2770570"/>
            </a:xfrm>
          </p:grpSpPr>
          <p:sp>
            <p:nvSpPr>
              <p:cNvPr id="21" name="Freeform 20">
                <a:extLst>
                  <a:ext uri="{FF2B5EF4-FFF2-40B4-BE49-F238E27FC236}">
                    <a16:creationId xmlns="" xmlns:a16="http://schemas.microsoft.com/office/drawing/2014/main" id="{861E1D8A-04EF-C245-91E2-06AB5A2FB422}"/>
                  </a:ext>
                </a:extLst>
              </p:cNvPr>
              <p:cNvSpPr/>
              <p:nvPr/>
            </p:nvSpPr>
            <p:spPr>
              <a:xfrm>
                <a:off x="5122014" y="3260362"/>
                <a:ext cx="3438481" cy="699747"/>
              </a:xfrm>
              <a:custGeom>
                <a:avLst/>
                <a:gdLst>
                  <a:gd name="connsiteX0" fmla="*/ 1848412 w 3438481"/>
                  <a:gd name="connsiteY0" fmla="*/ 0 h 699747"/>
                  <a:gd name="connsiteX1" fmla="*/ 3438481 w 3438481"/>
                  <a:gd name="connsiteY1" fmla="*/ 0 h 699747"/>
                  <a:gd name="connsiteX2" fmla="*/ 3438481 w 3438481"/>
                  <a:gd name="connsiteY2" fmla="*/ 699747 h 699747"/>
                  <a:gd name="connsiteX3" fmla="*/ 0 w 3438481"/>
                  <a:gd name="connsiteY3" fmla="*/ 699747 h 699747"/>
                  <a:gd name="connsiteX4" fmla="*/ 14619 w 3438481"/>
                  <a:gd name="connsiteY4" fmla="*/ 687968 h 699747"/>
                  <a:gd name="connsiteX5" fmla="*/ 664189 w 3438481"/>
                  <a:gd name="connsiteY5" fmla="*/ 359764 h 699747"/>
                  <a:gd name="connsiteX6" fmla="*/ 1484901 w 3438481"/>
                  <a:gd name="connsiteY6" fmla="*/ 29980 h 699747"/>
                  <a:gd name="connsiteX7" fmla="*/ 1848412 w 3438481"/>
                  <a:gd name="connsiteY7" fmla="*/ 0 h 69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8481" h="699747">
                    <a:moveTo>
                      <a:pt x="1848412" y="0"/>
                    </a:moveTo>
                    <a:lnTo>
                      <a:pt x="3438481" y="0"/>
                    </a:lnTo>
                    <a:lnTo>
                      <a:pt x="3438481" y="699747"/>
                    </a:lnTo>
                    <a:lnTo>
                      <a:pt x="0" y="699747"/>
                    </a:lnTo>
                    <a:lnTo>
                      <a:pt x="14619" y="687968"/>
                    </a:lnTo>
                    <a:lnTo>
                      <a:pt x="664189" y="359764"/>
                    </a:lnTo>
                    <a:lnTo>
                      <a:pt x="1484901" y="29980"/>
                    </a:lnTo>
                    <a:lnTo>
                      <a:pt x="184841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 name="Freeform 21">
                <a:extLst>
                  <a:ext uri="{FF2B5EF4-FFF2-40B4-BE49-F238E27FC236}">
                    <a16:creationId xmlns="" xmlns:a16="http://schemas.microsoft.com/office/drawing/2014/main" id="{AAE88FA1-54E3-5F49-8F09-68ED084C7CC0}"/>
                  </a:ext>
                </a:extLst>
              </p:cNvPr>
              <p:cNvSpPr/>
              <p:nvPr/>
            </p:nvSpPr>
            <p:spPr>
              <a:xfrm>
                <a:off x="5136633" y="1189539"/>
                <a:ext cx="3423862" cy="2758790"/>
              </a:xfrm>
              <a:custGeom>
                <a:avLst/>
                <a:gdLst>
                  <a:gd name="connsiteX0" fmla="*/ 3423862 w 3423862"/>
                  <a:gd name="connsiteY0" fmla="*/ 0 h 2758790"/>
                  <a:gd name="connsiteX1" fmla="*/ 3423862 w 3423862"/>
                  <a:gd name="connsiteY1" fmla="*/ 2070822 h 2758790"/>
                  <a:gd name="connsiteX2" fmla="*/ 1833793 w 3423862"/>
                  <a:gd name="connsiteY2" fmla="*/ 2070822 h 2758790"/>
                  <a:gd name="connsiteX3" fmla="*/ 1470282 w 3423862"/>
                  <a:gd name="connsiteY3" fmla="*/ 2100802 h 2758790"/>
                  <a:gd name="connsiteX4" fmla="*/ 649570 w 3423862"/>
                  <a:gd name="connsiteY4" fmla="*/ 2430586 h 2758790"/>
                  <a:gd name="connsiteX5" fmla="*/ 0 w 3423862"/>
                  <a:gd name="connsiteY5" fmla="*/ 2758790 h 2758790"/>
                  <a:gd name="connsiteX6" fmla="*/ 3423862 w 3423862"/>
                  <a:gd name="connsiteY6" fmla="*/ 0 h 275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862" h="2758790">
                    <a:moveTo>
                      <a:pt x="3423862" y="0"/>
                    </a:moveTo>
                    <a:lnTo>
                      <a:pt x="3423862" y="2070822"/>
                    </a:lnTo>
                    <a:lnTo>
                      <a:pt x="1833793" y="2070822"/>
                    </a:lnTo>
                    <a:lnTo>
                      <a:pt x="1470282" y="2100802"/>
                    </a:lnTo>
                    <a:lnTo>
                      <a:pt x="649570" y="2430586"/>
                    </a:lnTo>
                    <a:lnTo>
                      <a:pt x="0" y="2758790"/>
                    </a:lnTo>
                    <a:lnTo>
                      <a:pt x="342386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9" name="TextBox 8">
              <a:extLst>
                <a:ext uri="{FF2B5EF4-FFF2-40B4-BE49-F238E27FC236}">
                  <a16:creationId xmlns="" xmlns:a16="http://schemas.microsoft.com/office/drawing/2014/main" id="{E97F5D6E-5F30-BF43-AB10-C3D3169048E6}"/>
                </a:ext>
              </a:extLst>
            </p:cNvPr>
            <p:cNvSpPr txBox="1"/>
            <p:nvPr/>
          </p:nvSpPr>
          <p:spPr>
            <a:xfrm>
              <a:off x="6226728" y="2018434"/>
              <a:ext cx="2672629" cy="1255728"/>
            </a:xfrm>
            <a:prstGeom prst="rect">
              <a:avLst/>
            </a:prstGeom>
            <a:noFill/>
          </p:spPr>
          <p:txBody>
            <a:bodyPr wrap="square" rtlCol="0">
              <a:spAutoFit/>
            </a:bodyPr>
            <a:lstStyle>
              <a:defPPr>
                <a:defRPr lang="en-US"/>
              </a:defPPr>
              <a:lvl1pPr algn="r">
                <a:lnSpc>
                  <a:spcPct val="90000"/>
                </a:lnSpc>
                <a:defRPr sz="1200">
                  <a:solidFill>
                    <a:schemeClr val="bg1"/>
                  </a:solidFill>
                </a:defRPr>
              </a:lvl1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FFFFFF"/>
                  </a:solidFill>
                  <a:effectLst/>
                  <a:uLnTx/>
                  <a:uFillTx/>
                  <a:latin typeface="Arial" panose="020B0604020202020204"/>
                  <a:ea typeface="+mn-ea"/>
                  <a:cs typeface="+mn-cs"/>
                </a:rPr>
                <a:t>Nonatherosclerotic</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 CVD</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LVH</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Arrhythmias</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Sudden cardiac death</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Arterial calcification</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Hemorrhagic stroke</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Others</a:t>
              </a:r>
            </a:p>
          </p:txBody>
        </p:sp>
        <p:sp>
          <p:nvSpPr>
            <p:cNvPr id="10" name="TextBox 9">
              <a:extLst>
                <a:ext uri="{FF2B5EF4-FFF2-40B4-BE49-F238E27FC236}">
                  <a16:creationId xmlns="" xmlns:a16="http://schemas.microsoft.com/office/drawing/2014/main" id="{03174802-0D3B-3444-A058-8A2E7690D225}"/>
                </a:ext>
              </a:extLst>
            </p:cNvPr>
            <p:cNvSpPr txBox="1"/>
            <p:nvPr/>
          </p:nvSpPr>
          <p:spPr>
            <a:xfrm>
              <a:off x="6226728" y="3243929"/>
              <a:ext cx="2672629" cy="757130"/>
            </a:xfrm>
            <a:prstGeom prst="rect">
              <a:avLst/>
            </a:prstGeom>
            <a:noFill/>
          </p:spPr>
          <p:txBody>
            <a:bodyPr wrap="squar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Atherosclerotic CVD event</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CAD</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Ischemic stroke</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PAD</a:t>
              </a:r>
            </a:p>
          </p:txBody>
        </p:sp>
        <p:sp>
          <p:nvSpPr>
            <p:cNvPr id="11" name="TextBox 10">
              <a:extLst>
                <a:ext uri="{FF2B5EF4-FFF2-40B4-BE49-F238E27FC236}">
                  <a16:creationId xmlns="" xmlns:a16="http://schemas.microsoft.com/office/drawing/2014/main" id="{5AC33AB3-27A3-E349-9327-DC664C55026A}"/>
                </a:ext>
              </a:extLst>
            </p:cNvPr>
            <p:cNvSpPr txBox="1"/>
            <p:nvPr/>
          </p:nvSpPr>
          <p:spPr>
            <a:xfrm>
              <a:off x="6226728" y="4514397"/>
              <a:ext cx="2672629" cy="258532"/>
            </a:xfrm>
            <a:prstGeom prst="rect">
              <a:avLst/>
            </a:prstGeom>
            <a:noFill/>
          </p:spPr>
          <p:txBody>
            <a:bodyPr wrap="square" rtlCol="0">
              <a:spAutoFit/>
            </a:bodyPr>
            <a:lstStyle>
              <a:defPPr>
                <a:defRPr lang="en-US"/>
              </a:defPPr>
              <a:lvl1pPr algn="r">
                <a:lnSpc>
                  <a:spcPct val="90000"/>
                </a:lnSpc>
                <a:defRPr sz="1200">
                  <a:solidFill>
                    <a:schemeClr val="bg1"/>
                  </a:solidFill>
                </a:defRPr>
              </a:lvl1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Risk of fatality after CVD event</a:t>
              </a:r>
            </a:p>
          </p:txBody>
        </p:sp>
        <p:cxnSp>
          <p:nvCxnSpPr>
            <p:cNvPr id="12" name="Straight Connector 11">
              <a:extLst>
                <a:ext uri="{FF2B5EF4-FFF2-40B4-BE49-F238E27FC236}">
                  <a16:creationId xmlns="" xmlns:a16="http://schemas.microsoft.com/office/drawing/2014/main" id="{52F8122E-8A80-B249-891E-0CCDAE4C5E15}"/>
                </a:ext>
              </a:extLst>
            </p:cNvPr>
            <p:cNvCxnSpPr/>
            <p:nvPr/>
          </p:nvCxnSpPr>
          <p:spPr>
            <a:xfrm flipH="1">
              <a:off x="2524718" y="4224089"/>
              <a:ext cx="6472800" cy="0"/>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 xmlns:a16="http://schemas.microsoft.com/office/drawing/2014/main" id="{96D6BBDC-BEFB-894B-9561-B0E3C5DA1A63}"/>
                </a:ext>
              </a:extLst>
            </p:cNvPr>
            <p:cNvSpPr txBox="1"/>
            <p:nvPr/>
          </p:nvSpPr>
          <p:spPr>
            <a:xfrm>
              <a:off x="5258577" y="3995072"/>
              <a:ext cx="1005083" cy="193899"/>
            </a:xfrm>
            <a:prstGeom prst="rect">
              <a:avLst/>
            </a:prstGeom>
            <a:noFill/>
          </p:spPr>
          <p:txBody>
            <a:bodyPr wrap="none" lIns="0" tIns="0" rIns="0" bIns="0" rtlCol="0">
              <a:spAutoFit/>
            </a:bodyPr>
            <a:lstStyle>
              <a:defPPr>
                <a:defRPr lang="en-US"/>
              </a:defPPr>
              <a:lvl1pPr algn="r">
                <a:lnSpc>
                  <a:spcPct val="90000"/>
                </a:lnSpc>
                <a:defRPr sz="1200">
                  <a:solidFill>
                    <a:schemeClr val="bg1"/>
                  </a:solidFill>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CKD stages</a:t>
              </a:r>
            </a:p>
          </p:txBody>
        </p:sp>
        <p:sp>
          <p:nvSpPr>
            <p:cNvPr id="14" name="TextBox 13">
              <a:extLst>
                <a:ext uri="{FF2B5EF4-FFF2-40B4-BE49-F238E27FC236}">
                  <a16:creationId xmlns="" xmlns:a16="http://schemas.microsoft.com/office/drawing/2014/main" id="{0D5B5F91-B7F5-7E4F-A178-4C97576855F6}"/>
                </a:ext>
              </a:extLst>
            </p:cNvPr>
            <p:cNvSpPr txBox="1"/>
            <p:nvPr/>
          </p:nvSpPr>
          <p:spPr>
            <a:xfrm>
              <a:off x="5394028" y="4266846"/>
              <a:ext cx="734175" cy="166199"/>
            </a:xfrm>
            <a:prstGeom prst="rect">
              <a:avLst/>
            </a:prstGeom>
            <a:noFill/>
          </p:spPr>
          <p:txBody>
            <a:bodyPr wrap="none" lIns="0" tIns="0" rIns="0" bIns="0" rtlCol="0">
              <a:spAutoFit/>
            </a:bodyPr>
            <a:lstStyle>
              <a:defPPr>
                <a:defRPr lang="en-US"/>
              </a:defPPr>
              <a:lvl1pPr algn="ctr">
                <a:lnSpc>
                  <a:spcPct val="90000"/>
                </a:lnSpc>
                <a:defRPr sz="1200"/>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Stage G3a</a:t>
              </a:r>
            </a:p>
          </p:txBody>
        </p:sp>
        <p:sp>
          <p:nvSpPr>
            <p:cNvPr id="15" name="TextBox 14">
              <a:extLst>
                <a:ext uri="{FF2B5EF4-FFF2-40B4-BE49-F238E27FC236}">
                  <a16:creationId xmlns="" xmlns:a16="http://schemas.microsoft.com/office/drawing/2014/main" id="{EF1D2445-19C4-0B43-BCCC-B338B9082C47}"/>
                </a:ext>
              </a:extLst>
            </p:cNvPr>
            <p:cNvSpPr txBox="1"/>
            <p:nvPr/>
          </p:nvSpPr>
          <p:spPr>
            <a:xfrm>
              <a:off x="8313814" y="4266846"/>
              <a:ext cx="649216" cy="166199"/>
            </a:xfrm>
            <a:prstGeom prst="rect">
              <a:avLst/>
            </a:prstGeom>
            <a:noFill/>
          </p:spPr>
          <p:txBody>
            <a:bodyPr wrap="none" lIns="0" tIns="0" rIns="0" bIns="0" rtlCol="0">
              <a:spAutoFit/>
            </a:bodyPr>
            <a:lstStyle>
              <a:defPPr>
                <a:defRPr lang="en-US"/>
              </a:defPPr>
              <a:lvl1pPr algn="ctr">
                <a:lnSpc>
                  <a:spcPct val="90000"/>
                </a:lnSpc>
                <a:defRPr sz="1200"/>
              </a:lvl1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Stage G5</a:t>
              </a:r>
            </a:p>
          </p:txBody>
        </p:sp>
        <p:sp>
          <p:nvSpPr>
            <p:cNvPr id="16" name="TextBox 15">
              <a:extLst>
                <a:ext uri="{FF2B5EF4-FFF2-40B4-BE49-F238E27FC236}">
                  <a16:creationId xmlns="" xmlns:a16="http://schemas.microsoft.com/office/drawing/2014/main" id="{EDA28527-8DA4-4E48-BAFF-055931DE772D}"/>
                </a:ext>
              </a:extLst>
            </p:cNvPr>
            <p:cNvSpPr txBox="1"/>
            <p:nvPr/>
          </p:nvSpPr>
          <p:spPr>
            <a:xfrm>
              <a:off x="2523414" y="4266846"/>
              <a:ext cx="562655" cy="166199"/>
            </a:xfrm>
            <a:prstGeom prst="rect">
              <a:avLst/>
            </a:prstGeom>
            <a:noFill/>
          </p:spPr>
          <p:txBody>
            <a:bodyPr wrap="none" lIns="0" tIns="0" rIns="0" bIns="0" rtlCol="0">
              <a:spAutoFit/>
            </a:bodyPr>
            <a:lstStyle>
              <a:defPPr>
                <a:defRPr lang="en-US"/>
              </a:defPPr>
              <a:lvl1pPr algn="ctr">
                <a:lnSpc>
                  <a:spcPct val="90000"/>
                </a:lnSpc>
                <a:defRPr sz="1200"/>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No CKD</a:t>
              </a:r>
            </a:p>
          </p:txBody>
        </p:sp>
        <p:cxnSp>
          <p:nvCxnSpPr>
            <p:cNvPr id="17" name="Straight Connector 16">
              <a:extLst>
                <a:ext uri="{FF2B5EF4-FFF2-40B4-BE49-F238E27FC236}">
                  <a16:creationId xmlns="" xmlns:a16="http://schemas.microsoft.com/office/drawing/2014/main" id="{380C0858-452B-704E-B1AC-9F1B3F1D56FD}"/>
                </a:ext>
              </a:extLst>
            </p:cNvPr>
            <p:cNvCxnSpPr>
              <a:cxnSpLocks/>
            </p:cNvCxnSpPr>
            <p:nvPr/>
          </p:nvCxnSpPr>
          <p:spPr>
            <a:xfrm>
              <a:off x="9105944" y="1189539"/>
              <a:ext cx="0" cy="2770570"/>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0161348D-1BE2-5E49-A86C-A6DA1D67E16A}"/>
                </a:ext>
              </a:extLst>
            </p:cNvPr>
            <p:cNvCxnSpPr>
              <a:cxnSpLocks/>
            </p:cNvCxnSpPr>
            <p:nvPr/>
          </p:nvCxnSpPr>
          <p:spPr>
            <a:xfrm flipV="1">
              <a:off x="9105944" y="4483597"/>
              <a:ext cx="0" cy="1669693"/>
            </a:xfrm>
            <a:prstGeom prst="line">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 xmlns:a16="http://schemas.microsoft.com/office/drawing/2014/main" id="{B70050F2-5C4C-EA4E-A6BD-E32BFF92A113}"/>
                </a:ext>
              </a:extLst>
            </p:cNvPr>
            <p:cNvSpPr txBox="1"/>
            <p:nvPr/>
          </p:nvSpPr>
          <p:spPr>
            <a:xfrm rot="5400000">
              <a:off x="8886240" y="2436326"/>
              <a:ext cx="492154" cy="276999"/>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Risk</a:t>
              </a:r>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0" name="TextBox 19">
              <a:extLst>
                <a:ext uri="{FF2B5EF4-FFF2-40B4-BE49-F238E27FC236}">
                  <a16:creationId xmlns="" xmlns:a16="http://schemas.microsoft.com/office/drawing/2014/main" id="{CE0C2D20-7E04-4D44-9734-FC3F8F07AEFA}"/>
                </a:ext>
              </a:extLst>
            </p:cNvPr>
            <p:cNvSpPr txBox="1"/>
            <p:nvPr/>
          </p:nvSpPr>
          <p:spPr>
            <a:xfrm rot="5400000">
              <a:off x="8886239" y="5179945"/>
              <a:ext cx="492154" cy="276999"/>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Risk</a:t>
              </a:r>
            </a:p>
          </p:txBody>
        </p:sp>
      </p:grpSp>
    </p:spTree>
    <p:extLst>
      <p:ext uri="{BB962C8B-B14F-4D97-AF65-F5344CB8AC3E}">
        <p14:creationId xmlns:p14="http://schemas.microsoft.com/office/powerpoint/2010/main" val="3608152977"/>
      </p:ext>
    </p:extLst>
  </p:cSld>
  <p:clrMapOvr>
    <a:masterClrMapping/>
  </p:clrMapOvr>
  <p:transition>
    <p:fade/>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CKD and HF are interconnected: CKD is associated with increased risk of HF and conversely HF is associated with risk of eGFR decline</a:t>
            </a:r>
            <a:endParaRPr lang="en-GB" dirty="0"/>
          </a:p>
        </p:txBody>
      </p:sp>
      <p:sp>
        <p:nvSpPr>
          <p:cNvPr id="4" name="Text Placeholder 3"/>
          <p:cNvSpPr>
            <a:spLocks noGrp="1"/>
          </p:cNvSpPr>
          <p:nvPr>
            <p:ph type="body" sz="quarter" idx="13"/>
          </p:nvPr>
        </p:nvSpPr>
        <p:spPr/>
        <p:txBody>
          <a:bodyPr/>
          <a:lstStyle/>
          <a:p>
            <a:r>
              <a:rPr lang="en-US" baseline="30000" dirty="0" err="1"/>
              <a:t>a</a:t>
            </a:r>
            <a:r>
              <a:rPr lang="en-US" dirty="0" err="1"/>
              <a:t>Rapid</a:t>
            </a:r>
            <a:r>
              <a:rPr lang="en-US" dirty="0"/>
              <a:t> rate of eGFR decline was defined as slopes steeper than </a:t>
            </a:r>
            <a:r>
              <a:rPr lang="en-US" dirty="0">
                <a:latin typeface="Arial" panose="020B0604020202020204" pitchFamily="34" charset="0"/>
                <a:cs typeface="Arial" panose="020B0604020202020204" pitchFamily="34" charset="0"/>
              </a:rPr>
              <a:t>−</a:t>
            </a:r>
            <a:r>
              <a:rPr lang="en-US" dirty="0"/>
              <a:t>5 mL/min/1.73 m</a:t>
            </a:r>
            <a:r>
              <a:rPr lang="en-US" baseline="30000" dirty="0"/>
              <a:t>2</a:t>
            </a:r>
            <a:r>
              <a:rPr lang="en-US" dirty="0"/>
              <a:t>/year.</a:t>
            </a:r>
          </a:p>
          <a:p>
            <a:r>
              <a:rPr lang="en-US" dirty="0"/>
              <a:t>CKD = chronic kidney disease; eGFR = estimated glomerular filtration rate; HF = heart failure; </a:t>
            </a:r>
            <a:r>
              <a:rPr lang="en-US" dirty="0" err="1"/>
              <a:t>HFpEF</a:t>
            </a:r>
            <a:r>
              <a:rPr lang="en-US" dirty="0"/>
              <a:t> = heart failure with preserved ejection fraction;</a:t>
            </a:r>
            <a:br>
              <a:rPr lang="en-US" dirty="0"/>
            </a:br>
            <a:r>
              <a:rPr lang="en-US" dirty="0" err="1"/>
              <a:t>HFrEF</a:t>
            </a:r>
            <a:r>
              <a:rPr lang="en-US" dirty="0"/>
              <a:t> = heart failure with reduced ejection fraction.</a:t>
            </a:r>
          </a:p>
          <a:p>
            <a:r>
              <a:rPr lang="fr-FR" dirty="0"/>
              <a:t>1. </a:t>
            </a:r>
            <a:r>
              <a:rPr lang="fr-FR" dirty="0" err="1"/>
              <a:t>Nayor</a:t>
            </a:r>
            <a:r>
              <a:rPr lang="fr-FR" dirty="0"/>
              <a:t> M et al. </a:t>
            </a:r>
            <a:r>
              <a:rPr lang="fr-FR" i="1" dirty="0" err="1"/>
              <a:t>Eur</a:t>
            </a:r>
            <a:r>
              <a:rPr lang="fr-FR" i="1" dirty="0"/>
              <a:t> J </a:t>
            </a:r>
            <a:r>
              <a:rPr lang="fr-FR" i="1" dirty="0" err="1"/>
              <a:t>Heart</a:t>
            </a:r>
            <a:r>
              <a:rPr lang="fr-FR" i="1" dirty="0"/>
              <a:t> Fail.</a:t>
            </a:r>
            <a:r>
              <a:rPr lang="fr-FR" dirty="0"/>
              <a:t> 2017;19:615</a:t>
            </a:r>
            <a:r>
              <a:rPr lang="en-GB" dirty="0"/>
              <a:t>–6</a:t>
            </a:r>
            <a:r>
              <a:rPr lang="fr-FR" dirty="0"/>
              <a:t>23; 2. </a:t>
            </a:r>
            <a:r>
              <a:rPr lang="en-US" dirty="0"/>
              <a:t>George LK et al. </a:t>
            </a:r>
            <a:r>
              <a:rPr lang="en-US" i="1" dirty="0" err="1"/>
              <a:t>Circ</a:t>
            </a:r>
            <a:r>
              <a:rPr lang="en-US" i="1" dirty="0"/>
              <a:t> Heart Fail. </a:t>
            </a:r>
            <a:r>
              <a:rPr lang="en-US" dirty="0"/>
              <a:t>2017;</a:t>
            </a:r>
            <a:r>
              <a:rPr lang="en-GB" dirty="0"/>
              <a:t>10:e003825.</a:t>
            </a:r>
            <a:endParaRPr lang="en-US" dirty="0"/>
          </a:p>
        </p:txBody>
      </p:sp>
      <p:sp>
        <p:nvSpPr>
          <p:cNvPr id="5" name="TextBox 4">
            <a:extLst>
              <a:ext uri="{FF2B5EF4-FFF2-40B4-BE49-F238E27FC236}">
                <a16:creationId xmlns="" xmlns:a16="http://schemas.microsoft.com/office/drawing/2014/main" id="{CEA3E301-B758-4AB5-916D-28AEBBD9628E}"/>
              </a:ext>
            </a:extLst>
          </p:cNvPr>
          <p:cNvSpPr txBox="1"/>
          <p:nvPr/>
        </p:nvSpPr>
        <p:spPr>
          <a:xfrm>
            <a:off x="8620320" y="1315442"/>
            <a:ext cx="3384165" cy="584775"/>
          </a:xfrm>
          <a:prstGeom prst="rect">
            <a:avLst/>
          </a:prstGeom>
          <a:noFill/>
        </p:spPr>
        <p:txBody>
          <a:bodyPr wrap="square" rtlCol="0">
            <a:spAutoFit/>
          </a:bodyPr>
          <a:lstStyle/>
          <a:p>
            <a:pPr algn="ctr"/>
            <a:r>
              <a:rPr lang="en-US" sz="1600" b="1" dirty="0"/>
              <a:t>HF is associated with rapid decline in eGFR</a:t>
            </a:r>
            <a:r>
              <a:rPr lang="en-US" sz="1600" b="1" baseline="30000" dirty="0"/>
              <a:t>2,a</a:t>
            </a:r>
            <a:endParaRPr lang="en-GB" sz="1600" b="1" baseline="30000" dirty="0"/>
          </a:p>
        </p:txBody>
      </p:sp>
      <p:sp>
        <p:nvSpPr>
          <p:cNvPr id="6" name="Rectangle: Rounded Corners 8">
            <a:extLst>
              <a:ext uri="{FF2B5EF4-FFF2-40B4-BE49-F238E27FC236}">
                <a16:creationId xmlns="" xmlns:a16="http://schemas.microsoft.com/office/drawing/2014/main" id="{80F9F2C8-7AA3-40B3-879E-0E5C1AEC1DB7}"/>
              </a:ext>
            </a:extLst>
          </p:cNvPr>
          <p:cNvSpPr/>
          <p:nvPr/>
        </p:nvSpPr>
        <p:spPr>
          <a:xfrm>
            <a:off x="1370011" y="5194586"/>
            <a:ext cx="5400000" cy="720000"/>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accent2"/>
                </a:solidFill>
              </a:rPr>
              <a:t>CKD is associated with incident HF</a:t>
            </a:r>
          </a:p>
        </p:txBody>
      </p:sp>
      <p:sp>
        <p:nvSpPr>
          <p:cNvPr id="7" name="Rectangle: Rounded Corners 85">
            <a:extLst>
              <a:ext uri="{FF2B5EF4-FFF2-40B4-BE49-F238E27FC236}">
                <a16:creationId xmlns="" xmlns:a16="http://schemas.microsoft.com/office/drawing/2014/main" id="{0B678BFC-3982-4DEB-B434-530D4609FA8A}"/>
              </a:ext>
            </a:extLst>
          </p:cNvPr>
          <p:cNvSpPr/>
          <p:nvPr/>
        </p:nvSpPr>
        <p:spPr>
          <a:xfrm>
            <a:off x="8241105" y="5194586"/>
            <a:ext cx="3600000" cy="720000"/>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2"/>
                </a:solidFill>
              </a:rPr>
              <a:t>HF is associated with the risk of kidney function decline</a:t>
            </a:r>
            <a:endParaRPr lang="en-GB" b="1" dirty="0">
              <a:solidFill>
                <a:schemeClr val="accent2"/>
              </a:solidFill>
            </a:endParaRPr>
          </a:p>
        </p:txBody>
      </p:sp>
      <p:sp>
        <p:nvSpPr>
          <p:cNvPr id="8" name="TextBox 7">
            <a:extLst>
              <a:ext uri="{FF2B5EF4-FFF2-40B4-BE49-F238E27FC236}">
                <a16:creationId xmlns="" xmlns:a16="http://schemas.microsoft.com/office/drawing/2014/main" id="{EFB6BE1A-C262-454F-8F68-B899BB9E38DA}"/>
              </a:ext>
            </a:extLst>
          </p:cNvPr>
          <p:cNvSpPr txBox="1"/>
          <p:nvPr/>
        </p:nvSpPr>
        <p:spPr>
          <a:xfrm rot="16200000">
            <a:off x="-532235" y="3079924"/>
            <a:ext cx="2016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panose="020B0604020202020204"/>
                <a:ea typeface="+mn-ea"/>
                <a:cs typeface="+mn-cs"/>
              </a:rPr>
              <a:t>Cumulative incidence </a:t>
            </a:r>
            <a:br>
              <a:rPr kumimoji="0" lang="en-US" sz="1400" b="1" i="0" u="none" strike="noStrike" kern="0" cap="none" spc="0" normalizeH="0" baseline="0" noProof="0" dirty="0">
                <a:ln>
                  <a:noFill/>
                </a:ln>
                <a:effectLst/>
                <a:uLnTx/>
                <a:uFillTx/>
                <a:latin typeface="Arial" panose="020B0604020202020204"/>
                <a:ea typeface="+mn-ea"/>
                <a:cs typeface="+mn-cs"/>
              </a:rPr>
            </a:br>
            <a:r>
              <a:rPr kumimoji="0" lang="en-US" sz="1400" b="1" i="0" u="none" strike="noStrike" kern="0" cap="none" spc="0" normalizeH="0" baseline="0" noProof="0" dirty="0">
                <a:ln>
                  <a:noFill/>
                </a:ln>
                <a:effectLst/>
                <a:uLnTx/>
                <a:uFillTx/>
                <a:latin typeface="Arial" panose="020B0604020202020204"/>
                <a:ea typeface="+mn-ea"/>
                <a:cs typeface="+mn-cs"/>
              </a:rPr>
              <a:t>of HF (%)</a:t>
            </a:r>
          </a:p>
        </p:txBody>
      </p:sp>
      <p:sp>
        <p:nvSpPr>
          <p:cNvPr id="9" name="TextBox 8">
            <a:extLst>
              <a:ext uri="{FF2B5EF4-FFF2-40B4-BE49-F238E27FC236}">
                <a16:creationId xmlns="" xmlns:a16="http://schemas.microsoft.com/office/drawing/2014/main" id="{2E8AA549-9692-4EAB-B6EB-4FE880497EE6}"/>
              </a:ext>
            </a:extLst>
          </p:cNvPr>
          <p:cNvSpPr txBox="1"/>
          <p:nvPr/>
        </p:nvSpPr>
        <p:spPr>
          <a:xfrm>
            <a:off x="1737855" y="4831401"/>
            <a:ext cx="1054776"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effectLst/>
                <a:uLnTx/>
                <a:uFillTx/>
                <a:latin typeface="Arial" panose="020B0604020202020204"/>
                <a:ea typeface="+mn-ea"/>
                <a:cs typeface="+mn-cs"/>
              </a:rPr>
              <a:t>Time (years)</a:t>
            </a:r>
            <a:endParaRPr kumimoji="0" lang="en-US" sz="1400" b="1" i="0" u="none" strike="noStrike" kern="0" cap="none" spc="0" normalizeH="0" baseline="0" noProof="0" dirty="0">
              <a:ln>
                <a:noFill/>
              </a:ln>
              <a:effectLst/>
              <a:uLnTx/>
              <a:uFillTx/>
              <a:latin typeface="Arial" panose="020B0604020202020204"/>
              <a:ea typeface="+mn-ea"/>
              <a:cs typeface="+mn-cs"/>
            </a:endParaRPr>
          </a:p>
        </p:txBody>
      </p:sp>
      <p:sp>
        <p:nvSpPr>
          <p:cNvPr id="10" name="Rectangle 9">
            <a:extLst>
              <a:ext uri="{FF2B5EF4-FFF2-40B4-BE49-F238E27FC236}">
                <a16:creationId xmlns="" xmlns:a16="http://schemas.microsoft.com/office/drawing/2014/main" id="{81E94709-9D22-40DD-9CE1-416903504D25}"/>
              </a:ext>
            </a:extLst>
          </p:cNvPr>
          <p:cNvSpPr/>
          <p:nvPr/>
        </p:nvSpPr>
        <p:spPr>
          <a:xfrm>
            <a:off x="1249690" y="2264194"/>
            <a:ext cx="1244251" cy="512961"/>
          </a:xfrm>
          <a:prstGeom prst="rect">
            <a:avLst/>
          </a:prstGeom>
          <a:ln>
            <a:noFill/>
          </a:ln>
        </p:spPr>
        <p:txBody>
          <a:bodyPr wrap="none">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200" i="0" u="none" strike="noStrike" kern="0" cap="none" spc="0" normalizeH="0" baseline="0" noProof="0" dirty="0">
                <a:ln>
                  <a:noFill/>
                </a:ln>
                <a:effectLst/>
                <a:uLnTx/>
                <a:uFillTx/>
                <a:latin typeface="Arial" panose="020B0604020202020204"/>
                <a:ea typeface="+mn-ea"/>
                <a:cs typeface="+mn-cs"/>
              </a:rPr>
              <a:t>CKD HFrEF</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200" i="0" u="none" strike="noStrike" kern="0" cap="none" spc="0" normalizeH="0" baseline="0" noProof="0" dirty="0">
                <a:ln>
                  <a:noFill/>
                </a:ln>
                <a:effectLst/>
                <a:uLnTx/>
                <a:uFillTx/>
                <a:latin typeface="Arial" panose="020B0604020202020204"/>
                <a:ea typeface="+mn-ea"/>
                <a:cs typeface="+mn-cs"/>
              </a:rPr>
              <a:t>No CKD HFrEF</a:t>
            </a:r>
          </a:p>
        </p:txBody>
      </p:sp>
      <p:sp>
        <p:nvSpPr>
          <p:cNvPr id="11" name="Freeform 66">
            <a:extLst>
              <a:ext uri="{FF2B5EF4-FFF2-40B4-BE49-F238E27FC236}">
                <a16:creationId xmlns="" xmlns:a16="http://schemas.microsoft.com/office/drawing/2014/main" id="{9A4AF8BC-9821-445F-B45A-2177DFA96B0B}"/>
              </a:ext>
            </a:extLst>
          </p:cNvPr>
          <p:cNvSpPr/>
          <p:nvPr/>
        </p:nvSpPr>
        <p:spPr>
          <a:xfrm>
            <a:off x="924456" y="2164420"/>
            <a:ext cx="2668073" cy="2360227"/>
          </a:xfrm>
          <a:custGeom>
            <a:avLst/>
            <a:gdLst>
              <a:gd name="connsiteX0" fmla="*/ 0 w 4251960"/>
              <a:gd name="connsiteY0" fmla="*/ 0 h 2735580"/>
              <a:gd name="connsiteX1" fmla="*/ 0 w 4251960"/>
              <a:gd name="connsiteY1" fmla="*/ 2735580 h 2735580"/>
              <a:gd name="connsiteX2" fmla="*/ 4251960 w 4251960"/>
              <a:gd name="connsiteY2" fmla="*/ 2735580 h 2735580"/>
            </a:gdLst>
            <a:ahLst/>
            <a:cxnLst>
              <a:cxn ang="0">
                <a:pos x="connsiteX0" y="connsiteY0"/>
              </a:cxn>
              <a:cxn ang="0">
                <a:pos x="connsiteX1" y="connsiteY1"/>
              </a:cxn>
              <a:cxn ang="0">
                <a:pos x="connsiteX2" y="connsiteY2"/>
              </a:cxn>
            </a:cxnLst>
            <a:rect l="l" t="t" r="r" b="b"/>
            <a:pathLst>
              <a:path w="4251960" h="2735580">
                <a:moveTo>
                  <a:pt x="0" y="0"/>
                </a:moveTo>
                <a:lnTo>
                  <a:pt x="0" y="2735580"/>
                </a:lnTo>
                <a:lnTo>
                  <a:pt x="4251960" y="2735580"/>
                </a:lnTo>
              </a:path>
            </a:pathLst>
          </a:custGeom>
          <a:noFill/>
          <a:ln w="127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sp>
        <p:nvSpPr>
          <p:cNvPr id="12" name="TextBox 11">
            <a:extLst>
              <a:ext uri="{FF2B5EF4-FFF2-40B4-BE49-F238E27FC236}">
                <a16:creationId xmlns="" xmlns:a16="http://schemas.microsoft.com/office/drawing/2014/main" id="{8978A10D-6403-4806-A367-9CAADA1906D5}"/>
              </a:ext>
            </a:extLst>
          </p:cNvPr>
          <p:cNvSpPr txBox="1"/>
          <p:nvPr/>
        </p:nvSpPr>
        <p:spPr>
          <a:xfrm>
            <a:off x="874645" y="4637176"/>
            <a:ext cx="100499" cy="100116"/>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13" name="Straight Connector 12">
            <a:extLst>
              <a:ext uri="{FF2B5EF4-FFF2-40B4-BE49-F238E27FC236}">
                <a16:creationId xmlns="" xmlns:a16="http://schemas.microsoft.com/office/drawing/2014/main" id="{479803D2-F968-4E99-80D8-5E16A334A490}"/>
              </a:ext>
            </a:extLst>
          </p:cNvPr>
          <p:cNvCxnSpPr/>
          <p:nvPr/>
        </p:nvCxnSpPr>
        <p:spPr bwMode="auto">
          <a:xfrm rot="5400000" flipH="1">
            <a:off x="894866"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4" name="TextBox 13">
            <a:extLst>
              <a:ext uri="{FF2B5EF4-FFF2-40B4-BE49-F238E27FC236}">
                <a16:creationId xmlns="" xmlns:a16="http://schemas.microsoft.com/office/drawing/2014/main" id="{AD6ECCA7-65D6-4ECF-871F-1ECC5DF52A07}"/>
              </a:ext>
            </a:extLst>
          </p:cNvPr>
          <p:cNvSpPr txBox="1"/>
          <p:nvPr/>
        </p:nvSpPr>
        <p:spPr>
          <a:xfrm>
            <a:off x="1319161"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15" name="Straight Connector 14">
            <a:extLst>
              <a:ext uri="{FF2B5EF4-FFF2-40B4-BE49-F238E27FC236}">
                <a16:creationId xmlns="" xmlns:a16="http://schemas.microsoft.com/office/drawing/2014/main" id="{99607215-167A-4D45-85E7-26C929A1ECF3}"/>
              </a:ext>
            </a:extLst>
          </p:cNvPr>
          <p:cNvCxnSpPr/>
          <p:nvPr/>
        </p:nvCxnSpPr>
        <p:spPr bwMode="auto">
          <a:xfrm rot="5400000" flipH="1">
            <a:off x="133985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6" name="TextBox 15">
            <a:extLst>
              <a:ext uri="{FF2B5EF4-FFF2-40B4-BE49-F238E27FC236}">
                <a16:creationId xmlns="" xmlns:a16="http://schemas.microsoft.com/office/drawing/2014/main" id="{75914909-2F97-4E7E-AB8D-2523FF791EE3}"/>
              </a:ext>
            </a:extLst>
          </p:cNvPr>
          <p:cNvSpPr txBox="1"/>
          <p:nvPr/>
        </p:nvSpPr>
        <p:spPr>
          <a:xfrm>
            <a:off x="1763674"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4</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17" name="Straight Connector 16">
            <a:extLst>
              <a:ext uri="{FF2B5EF4-FFF2-40B4-BE49-F238E27FC236}">
                <a16:creationId xmlns="" xmlns:a16="http://schemas.microsoft.com/office/drawing/2014/main" id="{C8249180-8DA2-4E2C-83BF-1E0BDD70178E}"/>
              </a:ext>
            </a:extLst>
          </p:cNvPr>
          <p:cNvCxnSpPr/>
          <p:nvPr/>
        </p:nvCxnSpPr>
        <p:spPr bwMode="auto">
          <a:xfrm rot="5400000" flipH="1">
            <a:off x="1784375"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18" name="TextBox 17">
            <a:extLst>
              <a:ext uri="{FF2B5EF4-FFF2-40B4-BE49-F238E27FC236}">
                <a16:creationId xmlns="" xmlns:a16="http://schemas.microsoft.com/office/drawing/2014/main" id="{51A88189-122F-433A-867F-061D68A205E4}"/>
              </a:ext>
            </a:extLst>
          </p:cNvPr>
          <p:cNvSpPr txBox="1"/>
          <p:nvPr/>
        </p:nvSpPr>
        <p:spPr>
          <a:xfrm>
            <a:off x="2208189"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6</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19" name="Straight Connector 18">
            <a:extLst>
              <a:ext uri="{FF2B5EF4-FFF2-40B4-BE49-F238E27FC236}">
                <a16:creationId xmlns="" xmlns:a16="http://schemas.microsoft.com/office/drawing/2014/main" id="{FEAB83DC-58BA-4953-9BE3-9E8A0735186B}"/>
              </a:ext>
            </a:extLst>
          </p:cNvPr>
          <p:cNvCxnSpPr/>
          <p:nvPr/>
        </p:nvCxnSpPr>
        <p:spPr bwMode="auto">
          <a:xfrm rot="5400000" flipH="1">
            <a:off x="2228891"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0" name="TextBox 19">
            <a:extLst>
              <a:ext uri="{FF2B5EF4-FFF2-40B4-BE49-F238E27FC236}">
                <a16:creationId xmlns="" xmlns:a16="http://schemas.microsoft.com/office/drawing/2014/main" id="{45D986B3-F5C5-4239-A1B7-229967A414FC}"/>
              </a:ext>
            </a:extLst>
          </p:cNvPr>
          <p:cNvSpPr txBox="1"/>
          <p:nvPr/>
        </p:nvSpPr>
        <p:spPr>
          <a:xfrm>
            <a:off x="2652705"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8</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21" name="Straight Connector 20">
            <a:extLst>
              <a:ext uri="{FF2B5EF4-FFF2-40B4-BE49-F238E27FC236}">
                <a16:creationId xmlns="" xmlns:a16="http://schemas.microsoft.com/office/drawing/2014/main" id="{89648EFE-C88D-407A-B910-A89F2107AF49}"/>
              </a:ext>
            </a:extLst>
          </p:cNvPr>
          <p:cNvCxnSpPr/>
          <p:nvPr/>
        </p:nvCxnSpPr>
        <p:spPr bwMode="auto">
          <a:xfrm rot="5400000" flipH="1">
            <a:off x="2673407"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2" name="TextBox 21">
            <a:extLst>
              <a:ext uri="{FF2B5EF4-FFF2-40B4-BE49-F238E27FC236}">
                <a16:creationId xmlns="" xmlns:a16="http://schemas.microsoft.com/office/drawing/2014/main" id="{1466DD7C-F930-49F0-8805-05641EA6911C}"/>
              </a:ext>
            </a:extLst>
          </p:cNvPr>
          <p:cNvSpPr txBox="1"/>
          <p:nvPr/>
        </p:nvSpPr>
        <p:spPr>
          <a:xfrm>
            <a:off x="3097221"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10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23" name="Straight Connector 22">
            <a:extLst>
              <a:ext uri="{FF2B5EF4-FFF2-40B4-BE49-F238E27FC236}">
                <a16:creationId xmlns="" xmlns:a16="http://schemas.microsoft.com/office/drawing/2014/main" id="{A29CED30-2831-4DF3-9599-7413B69C6FCB}"/>
              </a:ext>
            </a:extLst>
          </p:cNvPr>
          <p:cNvCxnSpPr/>
          <p:nvPr/>
        </p:nvCxnSpPr>
        <p:spPr bwMode="auto">
          <a:xfrm rot="5400000" flipH="1">
            <a:off x="3117923"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4" name="TextBox 23">
            <a:extLst>
              <a:ext uri="{FF2B5EF4-FFF2-40B4-BE49-F238E27FC236}">
                <a16:creationId xmlns="" xmlns:a16="http://schemas.microsoft.com/office/drawing/2014/main" id="{7453DF9B-9016-4B8A-9782-6AFD67C3A52D}"/>
              </a:ext>
            </a:extLst>
          </p:cNvPr>
          <p:cNvSpPr txBox="1"/>
          <p:nvPr/>
        </p:nvSpPr>
        <p:spPr>
          <a:xfrm>
            <a:off x="3541737"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12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25" name="Straight Connector 24">
            <a:extLst>
              <a:ext uri="{FF2B5EF4-FFF2-40B4-BE49-F238E27FC236}">
                <a16:creationId xmlns="" xmlns:a16="http://schemas.microsoft.com/office/drawing/2014/main" id="{9347EBE5-AE2B-44DA-B999-3306A030192E}"/>
              </a:ext>
            </a:extLst>
          </p:cNvPr>
          <p:cNvCxnSpPr/>
          <p:nvPr/>
        </p:nvCxnSpPr>
        <p:spPr bwMode="auto">
          <a:xfrm rot="5400000" flipH="1">
            <a:off x="356243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26" name="TextBox 25">
            <a:extLst>
              <a:ext uri="{FF2B5EF4-FFF2-40B4-BE49-F238E27FC236}">
                <a16:creationId xmlns="" xmlns:a16="http://schemas.microsoft.com/office/drawing/2014/main" id="{F96C7052-54A5-4FB7-9D74-85D83832EEE6}"/>
              </a:ext>
            </a:extLst>
          </p:cNvPr>
          <p:cNvSpPr txBox="1"/>
          <p:nvPr/>
        </p:nvSpPr>
        <p:spPr>
          <a:xfrm>
            <a:off x="757237" y="2066560"/>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6</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27" name="TextBox 26">
            <a:extLst>
              <a:ext uri="{FF2B5EF4-FFF2-40B4-BE49-F238E27FC236}">
                <a16:creationId xmlns="" xmlns:a16="http://schemas.microsoft.com/office/drawing/2014/main" id="{FDC0B03E-6AAC-45A7-A245-FEC5148630E5}"/>
              </a:ext>
            </a:extLst>
          </p:cNvPr>
          <p:cNvSpPr txBox="1"/>
          <p:nvPr/>
        </p:nvSpPr>
        <p:spPr>
          <a:xfrm>
            <a:off x="757237" y="2855132"/>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4</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28" name="TextBox 27">
            <a:extLst>
              <a:ext uri="{FF2B5EF4-FFF2-40B4-BE49-F238E27FC236}">
                <a16:creationId xmlns="" xmlns:a16="http://schemas.microsoft.com/office/drawing/2014/main" id="{23412A6E-938C-4FCC-86A3-F9DA52AC12FE}"/>
              </a:ext>
            </a:extLst>
          </p:cNvPr>
          <p:cNvSpPr txBox="1"/>
          <p:nvPr/>
        </p:nvSpPr>
        <p:spPr>
          <a:xfrm>
            <a:off x="757237" y="3643704"/>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29" name="TextBox 28">
            <a:extLst>
              <a:ext uri="{FF2B5EF4-FFF2-40B4-BE49-F238E27FC236}">
                <a16:creationId xmlns="" xmlns:a16="http://schemas.microsoft.com/office/drawing/2014/main" id="{E79C3D7E-B12A-4450-8DF6-F2EAEE4ACCD1}"/>
              </a:ext>
            </a:extLst>
          </p:cNvPr>
          <p:cNvSpPr txBox="1"/>
          <p:nvPr/>
        </p:nvSpPr>
        <p:spPr>
          <a:xfrm>
            <a:off x="757237" y="4432276"/>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30" name="Straight Connector 29">
            <a:extLst>
              <a:ext uri="{FF2B5EF4-FFF2-40B4-BE49-F238E27FC236}">
                <a16:creationId xmlns="" xmlns:a16="http://schemas.microsoft.com/office/drawing/2014/main" id="{7F974CBF-3A03-4345-AD86-20D80EB59B73}"/>
              </a:ext>
            </a:extLst>
          </p:cNvPr>
          <p:cNvCxnSpPr/>
          <p:nvPr/>
        </p:nvCxnSpPr>
        <p:spPr>
          <a:xfrm>
            <a:off x="1067473" y="2415484"/>
            <a:ext cx="147951" cy="0"/>
          </a:xfrm>
          <a:prstGeom prst="line">
            <a:avLst/>
          </a:prstGeom>
          <a:noFill/>
          <a:ln w="28575" cap="flat" cmpd="sng" algn="ctr">
            <a:solidFill>
              <a:schemeClr val="accent1"/>
            </a:solidFill>
            <a:prstDash val="solid"/>
          </a:ln>
          <a:effectLst/>
        </p:spPr>
      </p:cxnSp>
      <p:cxnSp>
        <p:nvCxnSpPr>
          <p:cNvPr id="31" name="Straight Connector 30">
            <a:extLst>
              <a:ext uri="{FF2B5EF4-FFF2-40B4-BE49-F238E27FC236}">
                <a16:creationId xmlns="" xmlns:a16="http://schemas.microsoft.com/office/drawing/2014/main" id="{657FD8A6-D629-498F-9DC4-5C4D715DEA0B}"/>
              </a:ext>
            </a:extLst>
          </p:cNvPr>
          <p:cNvCxnSpPr/>
          <p:nvPr/>
        </p:nvCxnSpPr>
        <p:spPr>
          <a:xfrm>
            <a:off x="1067473" y="2628364"/>
            <a:ext cx="147951" cy="0"/>
          </a:xfrm>
          <a:prstGeom prst="line">
            <a:avLst/>
          </a:prstGeom>
          <a:noFill/>
          <a:ln w="28575" cap="flat" cmpd="sng" algn="ctr">
            <a:solidFill>
              <a:schemeClr val="accent2"/>
            </a:solidFill>
            <a:prstDash val="solid"/>
          </a:ln>
          <a:effectLst/>
        </p:spPr>
      </p:cxnSp>
      <p:sp>
        <p:nvSpPr>
          <p:cNvPr id="32" name="TextBox 31">
            <a:extLst>
              <a:ext uri="{FF2B5EF4-FFF2-40B4-BE49-F238E27FC236}">
                <a16:creationId xmlns="" xmlns:a16="http://schemas.microsoft.com/office/drawing/2014/main" id="{146C7723-86BB-4F14-96BA-FF372986E413}"/>
              </a:ext>
            </a:extLst>
          </p:cNvPr>
          <p:cNvSpPr txBox="1"/>
          <p:nvPr/>
        </p:nvSpPr>
        <p:spPr>
          <a:xfrm rot="16200000">
            <a:off x="3018319" y="3079925"/>
            <a:ext cx="2016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panose="020B0604020202020204"/>
                <a:ea typeface="+mn-ea"/>
                <a:cs typeface="+mn-cs"/>
              </a:rPr>
              <a:t>Cumulative incidence </a:t>
            </a:r>
            <a:br>
              <a:rPr kumimoji="0" lang="en-US" sz="1400" b="1" i="0" u="none" strike="noStrike" kern="0" cap="none" spc="0" normalizeH="0" baseline="0" noProof="0" dirty="0">
                <a:ln>
                  <a:noFill/>
                </a:ln>
                <a:effectLst/>
                <a:uLnTx/>
                <a:uFillTx/>
                <a:latin typeface="Arial" panose="020B0604020202020204"/>
                <a:ea typeface="+mn-ea"/>
                <a:cs typeface="+mn-cs"/>
              </a:rPr>
            </a:br>
            <a:r>
              <a:rPr kumimoji="0" lang="en-US" sz="1400" b="1" i="0" u="none" strike="noStrike" kern="0" cap="none" spc="0" normalizeH="0" baseline="0" noProof="0" dirty="0">
                <a:ln>
                  <a:noFill/>
                </a:ln>
                <a:effectLst/>
                <a:uLnTx/>
                <a:uFillTx/>
                <a:latin typeface="Arial" panose="020B0604020202020204"/>
                <a:ea typeface="+mn-ea"/>
                <a:cs typeface="+mn-cs"/>
              </a:rPr>
              <a:t>of HF (%)</a:t>
            </a:r>
          </a:p>
        </p:txBody>
      </p:sp>
      <p:sp>
        <p:nvSpPr>
          <p:cNvPr id="33" name="TextBox 32">
            <a:extLst>
              <a:ext uri="{FF2B5EF4-FFF2-40B4-BE49-F238E27FC236}">
                <a16:creationId xmlns="" xmlns:a16="http://schemas.microsoft.com/office/drawing/2014/main" id="{A2DEEC69-BCE9-46F0-9305-DE741B8A4B07}"/>
              </a:ext>
            </a:extLst>
          </p:cNvPr>
          <p:cNvSpPr txBox="1"/>
          <p:nvPr/>
        </p:nvSpPr>
        <p:spPr>
          <a:xfrm>
            <a:off x="5334013" y="4831401"/>
            <a:ext cx="1054776"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kern="0" dirty="0">
                <a:latin typeface="Arial" panose="020B0604020202020204"/>
              </a:rPr>
              <a:t>Time (y</a:t>
            </a:r>
            <a:r>
              <a:rPr kumimoji="0" lang="en-GB" sz="1400" b="1" i="0" u="none" strike="noStrike" kern="0" cap="none" spc="0" normalizeH="0" baseline="0" noProof="0" dirty="0">
                <a:ln>
                  <a:noFill/>
                </a:ln>
                <a:effectLst/>
                <a:uLnTx/>
                <a:uFillTx/>
                <a:latin typeface="Arial" panose="020B0604020202020204"/>
              </a:rPr>
              <a:t>ears)</a:t>
            </a:r>
            <a:endParaRPr kumimoji="0" lang="en-US" sz="1400" b="1" i="0" u="none" strike="noStrike" kern="0" cap="none" spc="0" normalizeH="0" baseline="0" noProof="0" dirty="0">
              <a:ln>
                <a:noFill/>
              </a:ln>
              <a:effectLst/>
              <a:uLnTx/>
              <a:uFillTx/>
              <a:latin typeface="Arial" panose="020B0604020202020204"/>
            </a:endParaRPr>
          </a:p>
        </p:txBody>
      </p:sp>
      <p:sp>
        <p:nvSpPr>
          <p:cNvPr id="34" name="Rectangle 33">
            <a:extLst>
              <a:ext uri="{FF2B5EF4-FFF2-40B4-BE49-F238E27FC236}">
                <a16:creationId xmlns="" xmlns:a16="http://schemas.microsoft.com/office/drawing/2014/main" id="{7662AD3E-70E4-4D93-B05A-1CB8531FC4E8}"/>
              </a:ext>
            </a:extLst>
          </p:cNvPr>
          <p:cNvSpPr/>
          <p:nvPr/>
        </p:nvSpPr>
        <p:spPr>
          <a:xfrm>
            <a:off x="4845818" y="2264194"/>
            <a:ext cx="1277914" cy="512961"/>
          </a:xfrm>
          <a:prstGeom prst="rect">
            <a:avLst/>
          </a:prstGeom>
          <a:ln>
            <a:noFill/>
          </a:ln>
        </p:spPr>
        <p:txBody>
          <a:bodyPr wrap="none">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200" i="0" u="none" strike="noStrike" kern="0" cap="none" spc="0" normalizeH="0" baseline="0" noProof="0" dirty="0">
                <a:ln>
                  <a:noFill/>
                </a:ln>
                <a:effectLst/>
                <a:uLnTx/>
                <a:uFillTx/>
                <a:latin typeface="Arial" panose="020B0604020202020204"/>
                <a:ea typeface="+mn-ea"/>
                <a:cs typeface="+mn-cs"/>
              </a:rPr>
              <a:t>CKD HFpEF</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200" i="0" u="none" strike="noStrike" kern="0" cap="none" spc="0" normalizeH="0" baseline="0" noProof="0" dirty="0">
                <a:ln>
                  <a:noFill/>
                </a:ln>
                <a:effectLst/>
                <a:uLnTx/>
                <a:uFillTx/>
                <a:latin typeface="Arial" panose="020B0604020202020204"/>
                <a:ea typeface="+mn-ea"/>
                <a:cs typeface="+mn-cs"/>
              </a:rPr>
              <a:t>No CKD HFpEF</a:t>
            </a:r>
          </a:p>
        </p:txBody>
      </p:sp>
      <p:sp>
        <p:nvSpPr>
          <p:cNvPr id="35" name="Freeform 66">
            <a:extLst>
              <a:ext uri="{FF2B5EF4-FFF2-40B4-BE49-F238E27FC236}">
                <a16:creationId xmlns="" xmlns:a16="http://schemas.microsoft.com/office/drawing/2014/main" id="{03A53DBE-8906-47B0-B688-F68A2EA963EF}"/>
              </a:ext>
            </a:extLst>
          </p:cNvPr>
          <p:cNvSpPr/>
          <p:nvPr/>
        </p:nvSpPr>
        <p:spPr>
          <a:xfrm>
            <a:off x="4520614" y="2161220"/>
            <a:ext cx="2668073" cy="2360227"/>
          </a:xfrm>
          <a:custGeom>
            <a:avLst/>
            <a:gdLst>
              <a:gd name="connsiteX0" fmla="*/ 0 w 4251960"/>
              <a:gd name="connsiteY0" fmla="*/ 0 h 2735580"/>
              <a:gd name="connsiteX1" fmla="*/ 0 w 4251960"/>
              <a:gd name="connsiteY1" fmla="*/ 2735580 h 2735580"/>
              <a:gd name="connsiteX2" fmla="*/ 4251960 w 4251960"/>
              <a:gd name="connsiteY2" fmla="*/ 2735580 h 2735580"/>
            </a:gdLst>
            <a:ahLst/>
            <a:cxnLst>
              <a:cxn ang="0">
                <a:pos x="connsiteX0" y="connsiteY0"/>
              </a:cxn>
              <a:cxn ang="0">
                <a:pos x="connsiteX1" y="connsiteY1"/>
              </a:cxn>
              <a:cxn ang="0">
                <a:pos x="connsiteX2" y="connsiteY2"/>
              </a:cxn>
            </a:cxnLst>
            <a:rect l="l" t="t" r="r" b="b"/>
            <a:pathLst>
              <a:path w="4251960" h="2735580">
                <a:moveTo>
                  <a:pt x="0" y="0"/>
                </a:moveTo>
                <a:lnTo>
                  <a:pt x="0" y="2735580"/>
                </a:lnTo>
                <a:lnTo>
                  <a:pt x="4251960" y="2735580"/>
                </a:lnTo>
              </a:path>
            </a:pathLst>
          </a:custGeom>
          <a:noFill/>
          <a:ln w="127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sp>
        <p:nvSpPr>
          <p:cNvPr id="36" name="TextBox 35">
            <a:extLst>
              <a:ext uri="{FF2B5EF4-FFF2-40B4-BE49-F238E27FC236}">
                <a16:creationId xmlns="" xmlns:a16="http://schemas.microsoft.com/office/drawing/2014/main" id="{36D15CE7-2CDA-40C8-9F6A-D79E064D0017}"/>
              </a:ext>
            </a:extLst>
          </p:cNvPr>
          <p:cNvSpPr txBox="1"/>
          <p:nvPr/>
        </p:nvSpPr>
        <p:spPr>
          <a:xfrm>
            <a:off x="4470801" y="4637176"/>
            <a:ext cx="100499" cy="100116"/>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37" name="Straight Connector 36">
            <a:extLst>
              <a:ext uri="{FF2B5EF4-FFF2-40B4-BE49-F238E27FC236}">
                <a16:creationId xmlns="" xmlns:a16="http://schemas.microsoft.com/office/drawing/2014/main" id="{5F95FAF0-D5A1-4BF6-A7B8-4FB0A09DD466}"/>
              </a:ext>
            </a:extLst>
          </p:cNvPr>
          <p:cNvCxnSpPr/>
          <p:nvPr/>
        </p:nvCxnSpPr>
        <p:spPr bwMode="auto">
          <a:xfrm rot="5400000" flipH="1">
            <a:off x="4491025"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38" name="TextBox 37">
            <a:extLst>
              <a:ext uri="{FF2B5EF4-FFF2-40B4-BE49-F238E27FC236}">
                <a16:creationId xmlns="" xmlns:a16="http://schemas.microsoft.com/office/drawing/2014/main" id="{5D2D33CC-9F85-4D01-82BE-1D8252371AD8}"/>
              </a:ext>
            </a:extLst>
          </p:cNvPr>
          <p:cNvSpPr txBox="1"/>
          <p:nvPr/>
        </p:nvSpPr>
        <p:spPr>
          <a:xfrm>
            <a:off x="4915317"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39" name="Straight Connector 38">
            <a:extLst>
              <a:ext uri="{FF2B5EF4-FFF2-40B4-BE49-F238E27FC236}">
                <a16:creationId xmlns="" xmlns:a16="http://schemas.microsoft.com/office/drawing/2014/main" id="{B4F40B38-D8C0-493D-9D6E-6EE34DBAE331}"/>
              </a:ext>
            </a:extLst>
          </p:cNvPr>
          <p:cNvCxnSpPr/>
          <p:nvPr/>
        </p:nvCxnSpPr>
        <p:spPr bwMode="auto">
          <a:xfrm rot="5400000" flipH="1">
            <a:off x="493601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0" name="TextBox 39">
            <a:extLst>
              <a:ext uri="{FF2B5EF4-FFF2-40B4-BE49-F238E27FC236}">
                <a16:creationId xmlns="" xmlns:a16="http://schemas.microsoft.com/office/drawing/2014/main" id="{73CED420-A344-443E-9493-B6572BBDA0F9}"/>
              </a:ext>
            </a:extLst>
          </p:cNvPr>
          <p:cNvSpPr txBox="1"/>
          <p:nvPr/>
        </p:nvSpPr>
        <p:spPr>
          <a:xfrm>
            <a:off x="5359833"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4</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41" name="Straight Connector 40">
            <a:extLst>
              <a:ext uri="{FF2B5EF4-FFF2-40B4-BE49-F238E27FC236}">
                <a16:creationId xmlns="" xmlns:a16="http://schemas.microsoft.com/office/drawing/2014/main" id="{1B30CAC6-7356-4BA1-8793-E1C3077BE291}"/>
              </a:ext>
            </a:extLst>
          </p:cNvPr>
          <p:cNvCxnSpPr/>
          <p:nvPr/>
        </p:nvCxnSpPr>
        <p:spPr bwMode="auto">
          <a:xfrm rot="5400000" flipH="1">
            <a:off x="5380534"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2" name="TextBox 41">
            <a:extLst>
              <a:ext uri="{FF2B5EF4-FFF2-40B4-BE49-F238E27FC236}">
                <a16:creationId xmlns="" xmlns:a16="http://schemas.microsoft.com/office/drawing/2014/main" id="{96A1B9EC-1C7A-4826-9C76-C186AF82E99D}"/>
              </a:ext>
            </a:extLst>
          </p:cNvPr>
          <p:cNvSpPr txBox="1"/>
          <p:nvPr/>
        </p:nvSpPr>
        <p:spPr>
          <a:xfrm>
            <a:off x="5804349"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6</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43" name="Straight Connector 42">
            <a:extLst>
              <a:ext uri="{FF2B5EF4-FFF2-40B4-BE49-F238E27FC236}">
                <a16:creationId xmlns="" xmlns:a16="http://schemas.microsoft.com/office/drawing/2014/main" id="{60770807-5177-4FA4-BFDE-8B4A2B7F801F}"/>
              </a:ext>
            </a:extLst>
          </p:cNvPr>
          <p:cNvCxnSpPr/>
          <p:nvPr/>
        </p:nvCxnSpPr>
        <p:spPr bwMode="auto">
          <a:xfrm rot="5400000" flipH="1">
            <a:off x="5825049"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4" name="TextBox 43">
            <a:extLst>
              <a:ext uri="{FF2B5EF4-FFF2-40B4-BE49-F238E27FC236}">
                <a16:creationId xmlns="" xmlns:a16="http://schemas.microsoft.com/office/drawing/2014/main" id="{A0CB4E9B-D546-47F7-AEC5-CE7D6A299A70}"/>
              </a:ext>
            </a:extLst>
          </p:cNvPr>
          <p:cNvSpPr txBox="1"/>
          <p:nvPr/>
        </p:nvSpPr>
        <p:spPr>
          <a:xfrm>
            <a:off x="6248865"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8</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45" name="Straight Connector 44">
            <a:extLst>
              <a:ext uri="{FF2B5EF4-FFF2-40B4-BE49-F238E27FC236}">
                <a16:creationId xmlns="" xmlns:a16="http://schemas.microsoft.com/office/drawing/2014/main" id="{271B9AA2-20D1-48DC-B990-8B495F39361C}"/>
              </a:ext>
            </a:extLst>
          </p:cNvPr>
          <p:cNvCxnSpPr/>
          <p:nvPr/>
        </p:nvCxnSpPr>
        <p:spPr bwMode="auto">
          <a:xfrm rot="5400000" flipH="1">
            <a:off x="6269566"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6" name="TextBox 45">
            <a:extLst>
              <a:ext uri="{FF2B5EF4-FFF2-40B4-BE49-F238E27FC236}">
                <a16:creationId xmlns="" xmlns:a16="http://schemas.microsoft.com/office/drawing/2014/main" id="{CBC26A78-5178-4C21-A72B-1BCFF41C319E}"/>
              </a:ext>
            </a:extLst>
          </p:cNvPr>
          <p:cNvSpPr txBox="1"/>
          <p:nvPr/>
        </p:nvSpPr>
        <p:spPr>
          <a:xfrm>
            <a:off x="6693381" y="4637177"/>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10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47" name="Straight Connector 46">
            <a:extLst>
              <a:ext uri="{FF2B5EF4-FFF2-40B4-BE49-F238E27FC236}">
                <a16:creationId xmlns="" xmlns:a16="http://schemas.microsoft.com/office/drawing/2014/main" id="{FD1D3A46-F076-469C-A2E6-416A39E4EDB3}"/>
              </a:ext>
            </a:extLst>
          </p:cNvPr>
          <p:cNvCxnSpPr/>
          <p:nvPr/>
        </p:nvCxnSpPr>
        <p:spPr bwMode="auto">
          <a:xfrm rot="5400000" flipH="1">
            <a:off x="6714081" y="4553700"/>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48" name="TextBox 47">
            <a:extLst>
              <a:ext uri="{FF2B5EF4-FFF2-40B4-BE49-F238E27FC236}">
                <a16:creationId xmlns="" xmlns:a16="http://schemas.microsoft.com/office/drawing/2014/main" id="{AEA55EF2-A2B3-445A-BE07-B89D552B9136}"/>
              </a:ext>
            </a:extLst>
          </p:cNvPr>
          <p:cNvSpPr txBox="1"/>
          <p:nvPr/>
        </p:nvSpPr>
        <p:spPr>
          <a:xfrm>
            <a:off x="7137897" y="4637176"/>
            <a:ext cx="100499" cy="146580"/>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12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49" name="Straight Connector 48">
            <a:extLst>
              <a:ext uri="{FF2B5EF4-FFF2-40B4-BE49-F238E27FC236}">
                <a16:creationId xmlns="" xmlns:a16="http://schemas.microsoft.com/office/drawing/2014/main" id="{F8919AB1-427E-4ABC-B449-F031EFC2BE4F}"/>
              </a:ext>
            </a:extLst>
          </p:cNvPr>
          <p:cNvCxnSpPr/>
          <p:nvPr/>
        </p:nvCxnSpPr>
        <p:spPr bwMode="auto">
          <a:xfrm rot="5400000" flipH="1">
            <a:off x="7158597" y="4549889"/>
            <a:ext cx="59151"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50" name="TextBox 49">
            <a:extLst>
              <a:ext uri="{FF2B5EF4-FFF2-40B4-BE49-F238E27FC236}">
                <a16:creationId xmlns="" xmlns:a16="http://schemas.microsoft.com/office/drawing/2014/main" id="{17A9C5B1-DE08-464B-BFA3-364926579B06}"/>
              </a:ext>
            </a:extLst>
          </p:cNvPr>
          <p:cNvSpPr txBox="1"/>
          <p:nvPr/>
        </p:nvSpPr>
        <p:spPr>
          <a:xfrm>
            <a:off x="4353397" y="2066560"/>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6</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51" name="TextBox 50">
            <a:extLst>
              <a:ext uri="{FF2B5EF4-FFF2-40B4-BE49-F238E27FC236}">
                <a16:creationId xmlns="" xmlns:a16="http://schemas.microsoft.com/office/drawing/2014/main" id="{0F918A55-722E-47EE-9B40-9C1BAC33FE13}"/>
              </a:ext>
            </a:extLst>
          </p:cNvPr>
          <p:cNvSpPr txBox="1"/>
          <p:nvPr/>
        </p:nvSpPr>
        <p:spPr>
          <a:xfrm>
            <a:off x="4353397" y="2855132"/>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4</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52" name="TextBox 51">
            <a:extLst>
              <a:ext uri="{FF2B5EF4-FFF2-40B4-BE49-F238E27FC236}">
                <a16:creationId xmlns="" xmlns:a16="http://schemas.microsoft.com/office/drawing/2014/main" id="{E3ED5CB6-9A98-492F-BAA2-157724A4A7EC}"/>
              </a:ext>
            </a:extLst>
          </p:cNvPr>
          <p:cNvSpPr txBox="1"/>
          <p:nvPr/>
        </p:nvSpPr>
        <p:spPr>
          <a:xfrm>
            <a:off x="4353397" y="3643704"/>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2</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sp>
        <p:nvSpPr>
          <p:cNvPr id="53" name="TextBox 52">
            <a:extLst>
              <a:ext uri="{FF2B5EF4-FFF2-40B4-BE49-F238E27FC236}">
                <a16:creationId xmlns="" xmlns:a16="http://schemas.microsoft.com/office/drawing/2014/main" id="{6C399CFA-228B-4F1A-87B4-DB447C1DE1C7}"/>
              </a:ext>
            </a:extLst>
          </p:cNvPr>
          <p:cNvSpPr txBox="1"/>
          <p:nvPr/>
        </p:nvSpPr>
        <p:spPr>
          <a:xfrm>
            <a:off x="4353397" y="4432276"/>
            <a:ext cx="84959" cy="184666"/>
          </a:xfrm>
          <a:prstGeom prst="rect">
            <a:avLst/>
          </a:prstGeom>
          <a:noFill/>
          <a:ln w="9525">
            <a:noFill/>
          </a:ln>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effectLst/>
                <a:uLnTx/>
                <a:uFillTx/>
                <a:latin typeface="Arial" panose="020B0604020202020204"/>
                <a:ea typeface="+mn-ea"/>
                <a:cs typeface="+mn-cs"/>
              </a:rPr>
              <a:t>0</a:t>
            </a:r>
            <a:endParaRPr kumimoji="0" lang="en-US" sz="1200" b="0" i="0" u="none" strike="noStrike" kern="0" cap="none" spc="0" normalizeH="0" baseline="0" noProof="0" dirty="0">
              <a:ln>
                <a:noFill/>
              </a:ln>
              <a:effectLst/>
              <a:uLnTx/>
              <a:uFillTx/>
              <a:latin typeface="Arial" panose="020B0604020202020204"/>
              <a:ea typeface="+mn-ea"/>
              <a:cs typeface="+mn-cs"/>
            </a:endParaRPr>
          </a:p>
        </p:txBody>
      </p:sp>
      <p:cxnSp>
        <p:nvCxnSpPr>
          <p:cNvPr id="54" name="Straight Connector 53">
            <a:extLst>
              <a:ext uri="{FF2B5EF4-FFF2-40B4-BE49-F238E27FC236}">
                <a16:creationId xmlns="" xmlns:a16="http://schemas.microsoft.com/office/drawing/2014/main" id="{DB3E2191-DD2A-4FA6-ACAF-0A72848C697C}"/>
              </a:ext>
            </a:extLst>
          </p:cNvPr>
          <p:cNvCxnSpPr/>
          <p:nvPr/>
        </p:nvCxnSpPr>
        <p:spPr bwMode="auto">
          <a:xfrm flipH="1">
            <a:off x="890272" y="2172537"/>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5" name="Straight Connector 54">
            <a:extLst>
              <a:ext uri="{FF2B5EF4-FFF2-40B4-BE49-F238E27FC236}">
                <a16:creationId xmlns="" xmlns:a16="http://schemas.microsoft.com/office/drawing/2014/main" id="{1985F0B0-AB10-42DF-BCAD-20E2C27F246D}"/>
              </a:ext>
            </a:extLst>
          </p:cNvPr>
          <p:cNvCxnSpPr/>
          <p:nvPr/>
        </p:nvCxnSpPr>
        <p:spPr bwMode="auto">
          <a:xfrm flipH="1">
            <a:off x="890272" y="2953840"/>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6" name="Straight Connector 55">
            <a:extLst>
              <a:ext uri="{FF2B5EF4-FFF2-40B4-BE49-F238E27FC236}">
                <a16:creationId xmlns="" xmlns:a16="http://schemas.microsoft.com/office/drawing/2014/main" id="{E4D640B2-F56D-4E49-8437-A07DDEAC1361}"/>
              </a:ext>
            </a:extLst>
          </p:cNvPr>
          <p:cNvCxnSpPr/>
          <p:nvPr/>
        </p:nvCxnSpPr>
        <p:spPr bwMode="auto">
          <a:xfrm flipH="1">
            <a:off x="890272" y="3738952"/>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57" name="Straight Connector 56">
            <a:extLst>
              <a:ext uri="{FF2B5EF4-FFF2-40B4-BE49-F238E27FC236}">
                <a16:creationId xmlns="" xmlns:a16="http://schemas.microsoft.com/office/drawing/2014/main" id="{7A307550-F67F-4CB8-94D1-1E14D94D4C67}"/>
              </a:ext>
            </a:extLst>
          </p:cNvPr>
          <p:cNvCxnSpPr/>
          <p:nvPr/>
        </p:nvCxnSpPr>
        <p:spPr bwMode="auto">
          <a:xfrm flipH="1">
            <a:off x="890272" y="4524068"/>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58" name="Freeform 105">
            <a:extLst>
              <a:ext uri="{FF2B5EF4-FFF2-40B4-BE49-F238E27FC236}">
                <a16:creationId xmlns="" xmlns:a16="http://schemas.microsoft.com/office/drawing/2014/main" id="{74BA535E-B24D-41F5-82A1-B386D4A998E0}"/>
              </a:ext>
            </a:extLst>
          </p:cNvPr>
          <p:cNvSpPr/>
          <p:nvPr/>
        </p:nvSpPr>
        <p:spPr>
          <a:xfrm>
            <a:off x="928415" y="3690495"/>
            <a:ext cx="2673652" cy="832121"/>
          </a:xfrm>
          <a:custGeom>
            <a:avLst/>
            <a:gdLst>
              <a:gd name="connsiteX0" fmla="*/ 0 w 4260850"/>
              <a:gd name="connsiteY0" fmla="*/ 723900 h 723900"/>
              <a:gd name="connsiteX1" fmla="*/ 276225 w 4260850"/>
              <a:gd name="connsiteY1" fmla="*/ 708025 h 723900"/>
              <a:gd name="connsiteX2" fmla="*/ 581025 w 4260850"/>
              <a:gd name="connsiteY2" fmla="*/ 685800 h 723900"/>
              <a:gd name="connsiteX3" fmla="*/ 749300 w 4260850"/>
              <a:gd name="connsiteY3" fmla="*/ 679450 h 723900"/>
              <a:gd name="connsiteX4" fmla="*/ 920750 w 4260850"/>
              <a:gd name="connsiteY4" fmla="*/ 644525 h 723900"/>
              <a:gd name="connsiteX5" fmla="*/ 1044575 w 4260850"/>
              <a:gd name="connsiteY5" fmla="*/ 644525 h 723900"/>
              <a:gd name="connsiteX6" fmla="*/ 1165225 w 4260850"/>
              <a:gd name="connsiteY6" fmla="*/ 609600 h 723900"/>
              <a:gd name="connsiteX7" fmla="*/ 1298575 w 4260850"/>
              <a:gd name="connsiteY7" fmla="*/ 596900 h 723900"/>
              <a:gd name="connsiteX8" fmla="*/ 1393825 w 4260850"/>
              <a:gd name="connsiteY8" fmla="*/ 571500 h 723900"/>
              <a:gd name="connsiteX9" fmla="*/ 1679575 w 4260850"/>
              <a:gd name="connsiteY9" fmla="*/ 530225 h 723900"/>
              <a:gd name="connsiteX10" fmla="*/ 1720850 w 4260850"/>
              <a:gd name="connsiteY10" fmla="*/ 520700 h 723900"/>
              <a:gd name="connsiteX11" fmla="*/ 1863725 w 4260850"/>
              <a:gd name="connsiteY11" fmla="*/ 504825 h 723900"/>
              <a:gd name="connsiteX12" fmla="*/ 1958975 w 4260850"/>
              <a:gd name="connsiteY12" fmla="*/ 479425 h 723900"/>
              <a:gd name="connsiteX13" fmla="*/ 2057400 w 4260850"/>
              <a:gd name="connsiteY13" fmla="*/ 463550 h 723900"/>
              <a:gd name="connsiteX14" fmla="*/ 2184400 w 4260850"/>
              <a:gd name="connsiteY14" fmla="*/ 441325 h 723900"/>
              <a:gd name="connsiteX15" fmla="*/ 2336800 w 4260850"/>
              <a:gd name="connsiteY15" fmla="*/ 431800 h 723900"/>
              <a:gd name="connsiteX16" fmla="*/ 2517775 w 4260850"/>
              <a:gd name="connsiteY16" fmla="*/ 374650 h 723900"/>
              <a:gd name="connsiteX17" fmla="*/ 2651125 w 4260850"/>
              <a:gd name="connsiteY17" fmla="*/ 349250 h 723900"/>
              <a:gd name="connsiteX18" fmla="*/ 2835275 w 4260850"/>
              <a:gd name="connsiteY18" fmla="*/ 304800 h 723900"/>
              <a:gd name="connsiteX19" fmla="*/ 2924175 w 4260850"/>
              <a:gd name="connsiteY19" fmla="*/ 298450 h 723900"/>
              <a:gd name="connsiteX20" fmla="*/ 3019425 w 4260850"/>
              <a:gd name="connsiteY20" fmla="*/ 260350 h 723900"/>
              <a:gd name="connsiteX21" fmla="*/ 3327400 w 4260850"/>
              <a:gd name="connsiteY21" fmla="*/ 212725 h 723900"/>
              <a:gd name="connsiteX22" fmla="*/ 3536950 w 4260850"/>
              <a:gd name="connsiteY22" fmla="*/ 180975 h 723900"/>
              <a:gd name="connsiteX23" fmla="*/ 3724275 w 4260850"/>
              <a:gd name="connsiteY23" fmla="*/ 149225 h 723900"/>
              <a:gd name="connsiteX24" fmla="*/ 3911600 w 4260850"/>
              <a:gd name="connsiteY24" fmla="*/ 95250 h 723900"/>
              <a:gd name="connsiteX25" fmla="*/ 4079875 w 4260850"/>
              <a:gd name="connsiteY25" fmla="*/ 57150 h 723900"/>
              <a:gd name="connsiteX26" fmla="*/ 4260850 w 4260850"/>
              <a:gd name="connsiteY26"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60850" h="723900">
                <a:moveTo>
                  <a:pt x="0" y="723900"/>
                </a:moveTo>
                <a:lnTo>
                  <a:pt x="276225" y="708025"/>
                </a:lnTo>
                <a:lnTo>
                  <a:pt x="581025" y="685800"/>
                </a:lnTo>
                <a:lnTo>
                  <a:pt x="749300" y="679450"/>
                </a:lnTo>
                <a:lnTo>
                  <a:pt x="920750" y="644525"/>
                </a:lnTo>
                <a:lnTo>
                  <a:pt x="1044575" y="644525"/>
                </a:lnTo>
                <a:lnTo>
                  <a:pt x="1165225" y="609600"/>
                </a:lnTo>
                <a:lnTo>
                  <a:pt x="1298575" y="596900"/>
                </a:lnTo>
                <a:lnTo>
                  <a:pt x="1393825" y="571500"/>
                </a:lnTo>
                <a:lnTo>
                  <a:pt x="1679575" y="530225"/>
                </a:lnTo>
                <a:lnTo>
                  <a:pt x="1720850" y="520700"/>
                </a:lnTo>
                <a:lnTo>
                  <a:pt x="1863725" y="504825"/>
                </a:lnTo>
                <a:lnTo>
                  <a:pt x="1958975" y="479425"/>
                </a:lnTo>
                <a:lnTo>
                  <a:pt x="2057400" y="463550"/>
                </a:lnTo>
                <a:lnTo>
                  <a:pt x="2184400" y="441325"/>
                </a:lnTo>
                <a:lnTo>
                  <a:pt x="2336800" y="431800"/>
                </a:lnTo>
                <a:lnTo>
                  <a:pt x="2517775" y="374650"/>
                </a:lnTo>
                <a:lnTo>
                  <a:pt x="2651125" y="349250"/>
                </a:lnTo>
                <a:lnTo>
                  <a:pt x="2835275" y="304800"/>
                </a:lnTo>
                <a:lnTo>
                  <a:pt x="2924175" y="298450"/>
                </a:lnTo>
                <a:lnTo>
                  <a:pt x="3019425" y="260350"/>
                </a:lnTo>
                <a:lnTo>
                  <a:pt x="3327400" y="212725"/>
                </a:lnTo>
                <a:lnTo>
                  <a:pt x="3536950" y="180975"/>
                </a:lnTo>
                <a:lnTo>
                  <a:pt x="3724275" y="149225"/>
                </a:lnTo>
                <a:lnTo>
                  <a:pt x="3911600" y="95250"/>
                </a:lnTo>
                <a:lnTo>
                  <a:pt x="4079875" y="57150"/>
                </a:lnTo>
                <a:lnTo>
                  <a:pt x="4260850" y="0"/>
                </a:lnTo>
              </a:path>
            </a:pathLst>
          </a:custGeom>
          <a:noFill/>
          <a:ln w="28575" cap="flat" cmpd="sng" algn="ctr">
            <a:solidFill>
              <a:schemeClr val="accent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sp>
        <p:nvSpPr>
          <p:cNvPr id="59" name="Freeform 110">
            <a:extLst>
              <a:ext uri="{FF2B5EF4-FFF2-40B4-BE49-F238E27FC236}">
                <a16:creationId xmlns="" xmlns:a16="http://schemas.microsoft.com/office/drawing/2014/main" id="{15F7DDF9-F6B9-4020-9231-371C87AC7FDB}"/>
              </a:ext>
            </a:extLst>
          </p:cNvPr>
          <p:cNvSpPr/>
          <p:nvPr/>
        </p:nvSpPr>
        <p:spPr>
          <a:xfrm>
            <a:off x="930407" y="2803622"/>
            <a:ext cx="2673652" cy="1718986"/>
          </a:xfrm>
          <a:custGeom>
            <a:avLst/>
            <a:gdLst>
              <a:gd name="connsiteX0" fmla="*/ 0 w 4260850"/>
              <a:gd name="connsiteY0" fmla="*/ 1495425 h 1495425"/>
              <a:gd name="connsiteX1" fmla="*/ 282575 w 4260850"/>
              <a:gd name="connsiteY1" fmla="*/ 1422400 h 1495425"/>
              <a:gd name="connsiteX2" fmla="*/ 552450 w 4260850"/>
              <a:gd name="connsiteY2" fmla="*/ 1384300 h 1495425"/>
              <a:gd name="connsiteX3" fmla="*/ 571500 w 4260850"/>
              <a:gd name="connsiteY3" fmla="*/ 1346200 h 1495425"/>
              <a:gd name="connsiteX4" fmla="*/ 654050 w 4260850"/>
              <a:gd name="connsiteY4" fmla="*/ 1304925 h 1495425"/>
              <a:gd name="connsiteX5" fmla="*/ 704850 w 4260850"/>
              <a:gd name="connsiteY5" fmla="*/ 1235075 h 1495425"/>
              <a:gd name="connsiteX6" fmla="*/ 901700 w 4260850"/>
              <a:gd name="connsiteY6" fmla="*/ 1193800 h 1495425"/>
              <a:gd name="connsiteX7" fmla="*/ 911225 w 4260850"/>
              <a:gd name="connsiteY7" fmla="*/ 1158875 h 1495425"/>
              <a:gd name="connsiteX8" fmla="*/ 1133475 w 4260850"/>
              <a:gd name="connsiteY8" fmla="*/ 1120775 h 1495425"/>
              <a:gd name="connsiteX9" fmla="*/ 1263650 w 4260850"/>
              <a:gd name="connsiteY9" fmla="*/ 1079500 h 1495425"/>
              <a:gd name="connsiteX10" fmla="*/ 1581150 w 4260850"/>
              <a:gd name="connsiteY10" fmla="*/ 1009650 h 1495425"/>
              <a:gd name="connsiteX11" fmla="*/ 1625600 w 4260850"/>
              <a:gd name="connsiteY11" fmla="*/ 971550 h 1495425"/>
              <a:gd name="connsiteX12" fmla="*/ 1711325 w 4260850"/>
              <a:gd name="connsiteY12" fmla="*/ 930275 h 1495425"/>
              <a:gd name="connsiteX13" fmla="*/ 1708150 w 4260850"/>
              <a:gd name="connsiteY13" fmla="*/ 892175 h 1495425"/>
              <a:gd name="connsiteX14" fmla="*/ 2101850 w 4260850"/>
              <a:gd name="connsiteY14" fmla="*/ 815975 h 1495425"/>
              <a:gd name="connsiteX15" fmla="*/ 2476500 w 4260850"/>
              <a:gd name="connsiteY15" fmla="*/ 781050 h 1495425"/>
              <a:gd name="connsiteX16" fmla="*/ 2498725 w 4260850"/>
              <a:gd name="connsiteY16" fmla="*/ 746125 h 1495425"/>
              <a:gd name="connsiteX17" fmla="*/ 2565400 w 4260850"/>
              <a:gd name="connsiteY17" fmla="*/ 708025 h 1495425"/>
              <a:gd name="connsiteX18" fmla="*/ 2771775 w 4260850"/>
              <a:gd name="connsiteY18" fmla="*/ 666750 h 1495425"/>
              <a:gd name="connsiteX19" fmla="*/ 2921000 w 4260850"/>
              <a:gd name="connsiteY19" fmla="*/ 584200 h 1495425"/>
              <a:gd name="connsiteX20" fmla="*/ 2936875 w 4260850"/>
              <a:gd name="connsiteY20" fmla="*/ 552450 h 1495425"/>
              <a:gd name="connsiteX21" fmla="*/ 2946400 w 4260850"/>
              <a:gd name="connsiteY21" fmla="*/ 514350 h 1495425"/>
              <a:gd name="connsiteX22" fmla="*/ 3003550 w 4260850"/>
              <a:gd name="connsiteY22" fmla="*/ 482600 h 1495425"/>
              <a:gd name="connsiteX23" fmla="*/ 3009900 w 4260850"/>
              <a:gd name="connsiteY23" fmla="*/ 438150 h 1495425"/>
              <a:gd name="connsiteX24" fmla="*/ 3114675 w 4260850"/>
              <a:gd name="connsiteY24" fmla="*/ 396875 h 1495425"/>
              <a:gd name="connsiteX25" fmla="*/ 3124200 w 4260850"/>
              <a:gd name="connsiteY25" fmla="*/ 365125 h 1495425"/>
              <a:gd name="connsiteX26" fmla="*/ 3289300 w 4260850"/>
              <a:gd name="connsiteY26" fmla="*/ 330200 h 1495425"/>
              <a:gd name="connsiteX27" fmla="*/ 3575050 w 4260850"/>
              <a:gd name="connsiteY27" fmla="*/ 292100 h 1495425"/>
              <a:gd name="connsiteX28" fmla="*/ 3997325 w 4260850"/>
              <a:gd name="connsiteY28" fmla="*/ 133350 h 1495425"/>
              <a:gd name="connsiteX29" fmla="*/ 4016375 w 4260850"/>
              <a:gd name="connsiteY29" fmla="*/ 63500 h 1495425"/>
              <a:gd name="connsiteX30" fmla="*/ 4229100 w 4260850"/>
              <a:gd name="connsiteY30" fmla="*/ 25400 h 1495425"/>
              <a:gd name="connsiteX31" fmla="*/ 4260850 w 4260850"/>
              <a:gd name="connsiteY31" fmla="*/ 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60850" h="1495425">
                <a:moveTo>
                  <a:pt x="0" y="1495425"/>
                </a:moveTo>
                <a:lnTo>
                  <a:pt x="282575" y="1422400"/>
                </a:lnTo>
                <a:lnTo>
                  <a:pt x="552450" y="1384300"/>
                </a:lnTo>
                <a:lnTo>
                  <a:pt x="571500" y="1346200"/>
                </a:lnTo>
                <a:lnTo>
                  <a:pt x="654050" y="1304925"/>
                </a:lnTo>
                <a:lnTo>
                  <a:pt x="704850" y="1235075"/>
                </a:lnTo>
                <a:lnTo>
                  <a:pt x="901700" y="1193800"/>
                </a:lnTo>
                <a:lnTo>
                  <a:pt x="911225" y="1158875"/>
                </a:lnTo>
                <a:lnTo>
                  <a:pt x="1133475" y="1120775"/>
                </a:lnTo>
                <a:lnTo>
                  <a:pt x="1263650" y="1079500"/>
                </a:lnTo>
                <a:lnTo>
                  <a:pt x="1581150" y="1009650"/>
                </a:lnTo>
                <a:lnTo>
                  <a:pt x="1625600" y="971550"/>
                </a:lnTo>
                <a:lnTo>
                  <a:pt x="1711325" y="930275"/>
                </a:lnTo>
                <a:lnTo>
                  <a:pt x="1708150" y="892175"/>
                </a:lnTo>
                <a:lnTo>
                  <a:pt x="2101850" y="815975"/>
                </a:lnTo>
                <a:lnTo>
                  <a:pt x="2476500" y="781050"/>
                </a:lnTo>
                <a:lnTo>
                  <a:pt x="2498725" y="746125"/>
                </a:lnTo>
                <a:lnTo>
                  <a:pt x="2565400" y="708025"/>
                </a:lnTo>
                <a:lnTo>
                  <a:pt x="2771775" y="666750"/>
                </a:lnTo>
                <a:lnTo>
                  <a:pt x="2921000" y="584200"/>
                </a:lnTo>
                <a:lnTo>
                  <a:pt x="2936875" y="552450"/>
                </a:lnTo>
                <a:lnTo>
                  <a:pt x="2946400" y="514350"/>
                </a:lnTo>
                <a:lnTo>
                  <a:pt x="3003550" y="482600"/>
                </a:lnTo>
                <a:lnTo>
                  <a:pt x="3009900" y="438150"/>
                </a:lnTo>
                <a:lnTo>
                  <a:pt x="3114675" y="396875"/>
                </a:lnTo>
                <a:lnTo>
                  <a:pt x="3124200" y="365125"/>
                </a:lnTo>
                <a:lnTo>
                  <a:pt x="3289300" y="330200"/>
                </a:lnTo>
                <a:lnTo>
                  <a:pt x="3575050" y="292100"/>
                </a:lnTo>
                <a:lnTo>
                  <a:pt x="3997325" y="133350"/>
                </a:lnTo>
                <a:lnTo>
                  <a:pt x="4016375" y="63500"/>
                </a:lnTo>
                <a:lnTo>
                  <a:pt x="4229100" y="25400"/>
                </a:lnTo>
                <a:lnTo>
                  <a:pt x="4260850" y="0"/>
                </a:lnTo>
              </a:path>
            </a:pathLst>
          </a:custGeom>
          <a:noFill/>
          <a:ln w="28575" cap="flat" cmpd="sng" algn="ctr">
            <a:solidFill>
              <a:schemeClr val="accent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cxnSp>
        <p:nvCxnSpPr>
          <p:cNvPr id="60" name="Straight Connector 59">
            <a:extLst>
              <a:ext uri="{FF2B5EF4-FFF2-40B4-BE49-F238E27FC236}">
                <a16:creationId xmlns="" xmlns:a16="http://schemas.microsoft.com/office/drawing/2014/main" id="{82A73328-5ED3-448E-8DBE-11823DA2CC50}"/>
              </a:ext>
            </a:extLst>
          </p:cNvPr>
          <p:cNvCxnSpPr/>
          <p:nvPr/>
        </p:nvCxnSpPr>
        <p:spPr bwMode="auto">
          <a:xfrm flipH="1">
            <a:off x="4486428" y="2168727"/>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1" name="Straight Connector 60">
            <a:extLst>
              <a:ext uri="{FF2B5EF4-FFF2-40B4-BE49-F238E27FC236}">
                <a16:creationId xmlns="" xmlns:a16="http://schemas.microsoft.com/office/drawing/2014/main" id="{2680CF2A-D1EE-4500-98DB-C50D2F9270A2}"/>
              </a:ext>
            </a:extLst>
          </p:cNvPr>
          <p:cNvCxnSpPr/>
          <p:nvPr/>
        </p:nvCxnSpPr>
        <p:spPr bwMode="auto">
          <a:xfrm flipH="1">
            <a:off x="4486428" y="2953840"/>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2" name="Straight Connector 61">
            <a:extLst>
              <a:ext uri="{FF2B5EF4-FFF2-40B4-BE49-F238E27FC236}">
                <a16:creationId xmlns="" xmlns:a16="http://schemas.microsoft.com/office/drawing/2014/main" id="{961D1758-0D0B-457B-9538-2806E62257D5}"/>
              </a:ext>
            </a:extLst>
          </p:cNvPr>
          <p:cNvCxnSpPr/>
          <p:nvPr/>
        </p:nvCxnSpPr>
        <p:spPr bwMode="auto">
          <a:xfrm flipH="1">
            <a:off x="4486428" y="3738952"/>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cxnSp>
        <p:nvCxnSpPr>
          <p:cNvPr id="63" name="Straight Connector 62">
            <a:extLst>
              <a:ext uri="{FF2B5EF4-FFF2-40B4-BE49-F238E27FC236}">
                <a16:creationId xmlns="" xmlns:a16="http://schemas.microsoft.com/office/drawing/2014/main" id="{32482497-8730-4357-AA7F-9DD495284525}"/>
              </a:ext>
            </a:extLst>
          </p:cNvPr>
          <p:cNvCxnSpPr/>
          <p:nvPr/>
        </p:nvCxnSpPr>
        <p:spPr bwMode="auto">
          <a:xfrm flipH="1">
            <a:off x="4486428" y="4524068"/>
            <a:ext cx="32205" cy="0"/>
          </a:xfrm>
          <a:prstGeom prst="line">
            <a:avLst/>
          </a:prstGeom>
          <a:solidFill>
            <a:srgbClr val="830051"/>
          </a:solidFill>
          <a:ln w="12700" cap="flat" cmpd="sng" algn="ctr">
            <a:solidFill>
              <a:schemeClr val="tx1"/>
            </a:solidFill>
            <a:prstDash val="solid"/>
            <a:miter lim="800000"/>
            <a:headEnd type="none" w="med" len="med"/>
            <a:tailEnd type="none" w="med" len="med"/>
          </a:ln>
          <a:effectLst/>
        </p:spPr>
      </p:cxnSp>
      <p:sp>
        <p:nvSpPr>
          <p:cNvPr id="64" name="Freeform 103">
            <a:extLst>
              <a:ext uri="{FF2B5EF4-FFF2-40B4-BE49-F238E27FC236}">
                <a16:creationId xmlns="" xmlns:a16="http://schemas.microsoft.com/office/drawing/2014/main" id="{2C590A85-EF52-4889-8EEE-BB0483733270}"/>
              </a:ext>
            </a:extLst>
          </p:cNvPr>
          <p:cNvSpPr/>
          <p:nvPr/>
        </p:nvSpPr>
        <p:spPr>
          <a:xfrm>
            <a:off x="4522581" y="2548146"/>
            <a:ext cx="2675643" cy="1978112"/>
          </a:xfrm>
          <a:custGeom>
            <a:avLst/>
            <a:gdLst>
              <a:gd name="connsiteX0" fmla="*/ 0 w 4264025"/>
              <a:gd name="connsiteY0" fmla="*/ 1720850 h 1720850"/>
              <a:gd name="connsiteX1" fmla="*/ 317500 w 4264025"/>
              <a:gd name="connsiteY1" fmla="*/ 1641475 h 1720850"/>
              <a:gd name="connsiteX2" fmla="*/ 317500 w 4264025"/>
              <a:gd name="connsiteY2" fmla="*/ 1606550 h 1720850"/>
              <a:gd name="connsiteX3" fmla="*/ 701675 w 4264025"/>
              <a:gd name="connsiteY3" fmla="*/ 1492250 h 1720850"/>
              <a:gd name="connsiteX4" fmla="*/ 1196975 w 4264025"/>
              <a:gd name="connsiteY4" fmla="*/ 1416050 h 1720850"/>
              <a:gd name="connsiteX5" fmla="*/ 1266825 w 4264025"/>
              <a:gd name="connsiteY5" fmla="*/ 1273175 h 1720850"/>
              <a:gd name="connsiteX6" fmla="*/ 1311275 w 4264025"/>
              <a:gd name="connsiteY6" fmla="*/ 1228725 h 1720850"/>
              <a:gd name="connsiteX7" fmla="*/ 1727200 w 4264025"/>
              <a:gd name="connsiteY7" fmla="*/ 1123950 h 1720850"/>
              <a:gd name="connsiteX8" fmla="*/ 1774825 w 4264025"/>
              <a:gd name="connsiteY8" fmla="*/ 1114425 h 1720850"/>
              <a:gd name="connsiteX9" fmla="*/ 1806575 w 4264025"/>
              <a:gd name="connsiteY9" fmla="*/ 1076325 h 1720850"/>
              <a:gd name="connsiteX10" fmla="*/ 1908175 w 4264025"/>
              <a:gd name="connsiteY10" fmla="*/ 1035050 h 1720850"/>
              <a:gd name="connsiteX11" fmla="*/ 1930400 w 4264025"/>
              <a:gd name="connsiteY11" fmla="*/ 1000125 h 1720850"/>
              <a:gd name="connsiteX12" fmla="*/ 1997075 w 4264025"/>
              <a:gd name="connsiteY12" fmla="*/ 968375 h 1720850"/>
              <a:gd name="connsiteX13" fmla="*/ 2044700 w 4264025"/>
              <a:gd name="connsiteY13" fmla="*/ 930275 h 1720850"/>
              <a:gd name="connsiteX14" fmla="*/ 2232025 w 4264025"/>
              <a:gd name="connsiteY14" fmla="*/ 889000 h 1720850"/>
              <a:gd name="connsiteX15" fmla="*/ 2298700 w 4264025"/>
              <a:gd name="connsiteY15" fmla="*/ 815975 h 1720850"/>
              <a:gd name="connsiteX16" fmla="*/ 2479675 w 4264025"/>
              <a:gd name="connsiteY16" fmla="*/ 771525 h 1720850"/>
              <a:gd name="connsiteX17" fmla="*/ 2682875 w 4264025"/>
              <a:gd name="connsiteY17" fmla="*/ 701675 h 1720850"/>
              <a:gd name="connsiteX18" fmla="*/ 2708275 w 4264025"/>
              <a:gd name="connsiteY18" fmla="*/ 663575 h 1720850"/>
              <a:gd name="connsiteX19" fmla="*/ 2981325 w 4264025"/>
              <a:gd name="connsiteY19" fmla="*/ 558800 h 1720850"/>
              <a:gd name="connsiteX20" fmla="*/ 3146425 w 4264025"/>
              <a:gd name="connsiteY20" fmla="*/ 508000 h 1720850"/>
              <a:gd name="connsiteX21" fmla="*/ 3787775 w 4264025"/>
              <a:gd name="connsiteY21" fmla="*/ 434975 h 1720850"/>
              <a:gd name="connsiteX22" fmla="*/ 3797300 w 4264025"/>
              <a:gd name="connsiteY22" fmla="*/ 377825 h 1720850"/>
              <a:gd name="connsiteX23" fmla="*/ 3860800 w 4264025"/>
              <a:gd name="connsiteY23" fmla="*/ 317500 h 1720850"/>
              <a:gd name="connsiteX24" fmla="*/ 3965575 w 4264025"/>
              <a:gd name="connsiteY24" fmla="*/ 282575 h 1720850"/>
              <a:gd name="connsiteX25" fmla="*/ 4010025 w 4264025"/>
              <a:gd name="connsiteY25" fmla="*/ 250825 h 1720850"/>
              <a:gd name="connsiteX26" fmla="*/ 4029075 w 4264025"/>
              <a:gd name="connsiteY26" fmla="*/ 177800 h 1720850"/>
              <a:gd name="connsiteX27" fmla="*/ 4070350 w 4264025"/>
              <a:gd name="connsiteY27" fmla="*/ 142875 h 1720850"/>
              <a:gd name="connsiteX28" fmla="*/ 4168775 w 4264025"/>
              <a:gd name="connsiteY28" fmla="*/ 85725 h 1720850"/>
              <a:gd name="connsiteX29" fmla="*/ 4219575 w 4264025"/>
              <a:gd name="connsiteY29" fmla="*/ 25400 h 1720850"/>
              <a:gd name="connsiteX30" fmla="*/ 4264025 w 4264025"/>
              <a:gd name="connsiteY30" fmla="*/ 0 h 172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64025" h="1720850">
                <a:moveTo>
                  <a:pt x="0" y="1720850"/>
                </a:moveTo>
                <a:lnTo>
                  <a:pt x="317500" y="1641475"/>
                </a:lnTo>
                <a:lnTo>
                  <a:pt x="317500" y="1606550"/>
                </a:lnTo>
                <a:lnTo>
                  <a:pt x="701675" y="1492250"/>
                </a:lnTo>
                <a:lnTo>
                  <a:pt x="1196975" y="1416050"/>
                </a:lnTo>
                <a:lnTo>
                  <a:pt x="1266825" y="1273175"/>
                </a:lnTo>
                <a:lnTo>
                  <a:pt x="1311275" y="1228725"/>
                </a:lnTo>
                <a:lnTo>
                  <a:pt x="1727200" y="1123950"/>
                </a:lnTo>
                <a:lnTo>
                  <a:pt x="1774825" y="1114425"/>
                </a:lnTo>
                <a:lnTo>
                  <a:pt x="1806575" y="1076325"/>
                </a:lnTo>
                <a:lnTo>
                  <a:pt x="1908175" y="1035050"/>
                </a:lnTo>
                <a:lnTo>
                  <a:pt x="1930400" y="1000125"/>
                </a:lnTo>
                <a:lnTo>
                  <a:pt x="1997075" y="968375"/>
                </a:lnTo>
                <a:lnTo>
                  <a:pt x="2044700" y="930275"/>
                </a:lnTo>
                <a:lnTo>
                  <a:pt x="2232025" y="889000"/>
                </a:lnTo>
                <a:lnTo>
                  <a:pt x="2298700" y="815975"/>
                </a:lnTo>
                <a:lnTo>
                  <a:pt x="2479675" y="771525"/>
                </a:lnTo>
                <a:lnTo>
                  <a:pt x="2682875" y="701675"/>
                </a:lnTo>
                <a:lnTo>
                  <a:pt x="2708275" y="663575"/>
                </a:lnTo>
                <a:lnTo>
                  <a:pt x="2981325" y="558800"/>
                </a:lnTo>
                <a:lnTo>
                  <a:pt x="3146425" y="508000"/>
                </a:lnTo>
                <a:lnTo>
                  <a:pt x="3787775" y="434975"/>
                </a:lnTo>
                <a:lnTo>
                  <a:pt x="3797300" y="377825"/>
                </a:lnTo>
                <a:lnTo>
                  <a:pt x="3860800" y="317500"/>
                </a:lnTo>
                <a:lnTo>
                  <a:pt x="3965575" y="282575"/>
                </a:lnTo>
                <a:lnTo>
                  <a:pt x="4010025" y="250825"/>
                </a:lnTo>
                <a:lnTo>
                  <a:pt x="4029075" y="177800"/>
                </a:lnTo>
                <a:lnTo>
                  <a:pt x="4070350" y="142875"/>
                </a:lnTo>
                <a:lnTo>
                  <a:pt x="4168775" y="85725"/>
                </a:lnTo>
                <a:lnTo>
                  <a:pt x="4219575" y="25400"/>
                </a:lnTo>
                <a:lnTo>
                  <a:pt x="4264025" y="0"/>
                </a:lnTo>
              </a:path>
            </a:pathLst>
          </a:custGeom>
          <a:noFill/>
          <a:ln w="28575" cap="flat" cmpd="sng" algn="ctr">
            <a:solidFill>
              <a:schemeClr val="accent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sp>
        <p:nvSpPr>
          <p:cNvPr id="65" name="Freeform 104">
            <a:extLst>
              <a:ext uri="{FF2B5EF4-FFF2-40B4-BE49-F238E27FC236}">
                <a16:creationId xmlns="" xmlns:a16="http://schemas.microsoft.com/office/drawing/2014/main" id="{55943942-8B4E-4F18-8A88-D51FADD5AC73}"/>
              </a:ext>
            </a:extLst>
          </p:cNvPr>
          <p:cNvSpPr/>
          <p:nvPr/>
        </p:nvSpPr>
        <p:spPr>
          <a:xfrm>
            <a:off x="4524575" y="3719691"/>
            <a:ext cx="2679628" cy="806573"/>
          </a:xfrm>
          <a:custGeom>
            <a:avLst/>
            <a:gdLst>
              <a:gd name="connsiteX0" fmla="*/ 0 w 4270375"/>
              <a:gd name="connsiteY0" fmla="*/ 701675 h 701675"/>
              <a:gd name="connsiteX1" fmla="*/ 279400 w 4270375"/>
              <a:gd name="connsiteY1" fmla="*/ 660400 h 701675"/>
              <a:gd name="connsiteX2" fmla="*/ 606425 w 4270375"/>
              <a:gd name="connsiteY2" fmla="*/ 641350 h 701675"/>
              <a:gd name="connsiteX3" fmla="*/ 758825 w 4270375"/>
              <a:gd name="connsiteY3" fmla="*/ 638175 h 701675"/>
              <a:gd name="connsiteX4" fmla="*/ 927100 w 4270375"/>
              <a:gd name="connsiteY4" fmla="*/ 596900 h 701675"/>
              <a:gd name="connsiteX5" fmla="*/ 1009650 w 4270375"/>
              <a:gd name="connsiteY5" fmla="*/ 587375 h 701675"/>
              <a:gd name="connsiteX6" fmla="*/ 1101725 w 4270375"/>
              <a:gd name="connsiteY6" fmla="*/ 561975 h 701675"/>
              <a:gd name="connsiteX7" fmla="*/ 1203325 w 4270375"/>
              <a:gd name="connsiteY7" fmla="*/ 568325 h 701675"/>
              <a:gd name="connsiteX8" fmla="*/ 1390650 w 4270375"/>
              <a:gd name="connsiteY8" fmla="*/ 517525 h 701675"/>
              <a:gd name="connsiteX9" fmla="*/ 1482725 w 4270375"/>
              <a:gd name="connsiteY9" fmla="*/ 508000 h 701675"/>
              <a:gd name="connsiteX10" fmla="*/ 1520825 w 4270375"/>
              <a:gd name="connsiteY10" fmla="*/ 495300 h 701675"/>
              <a:gd name="connsiteX11" fmla="*/ 1670050 w 4270375"/>
              <a:gd name="connsiteY11" fmla="*/ 482600 h 701675"/>
              <a:gd name="connsiteX12" fmla="*/ 1711325 w 4270375"/>
              <a:gd name="connsiteY12" fmla="*/ 463550 h 701675"/>
              <a:gd name="connsiteX13" fmla="*/ 1812925 w 4270375"/>
              <a:gd name="connsiteY13" fmla="*/ 457200 h 701675"/>
              <a:gd name="connsiteX14" fmla="*/ 1841500 w 4270375"/>
              <a:gd name="connsiteY14" fmla="*/ 438150 h 701675"/>
              <a:gd name="connsiteX15" fmla="*/ 1892300 w 4270375"/>
              <a:gd name="connsiteY15" fmla="*/ 425450 h 701675"/>
              <a:gd name="connsiteX16" fmla="*/ 2041525 w 4270375"/>
              <a:gd name="connsiteY16" fmla="*/ 412750 h 701675"/>
              <a:gd name="connsiteX17" fmla="*/ 2120900 w 4270375"/>
              <a:gd name="connsiteY17" fmla="*/ 377825 h 701675"/>
              <a:gd name="connsiteX18" fmla="*/ 2266950 w 4270375"/>
              <a:gd name="connsiteY18" fmla="*/ 371475 h 701675"/>
              <a:gd name="connsiteX19" fmla="*/ 2409825 w 4270375"/>
              <a:gd name="connsiteY19" fmla="*/ 346075 h 701675"/>
              <a:gd name="connsiteX20" fmla="*/ 2549525 w 4270375"/>
              <a:gd name="connsiteY20" fmla="*/ 323850 h 701675"/>
              <a:gd name="connsiteX21" fmla="*/ 2654300 w 4270375"/>
              <a:gd name="connsiteY21" fmla="*/ 311150 h 701675"/>
              <a:gd name="connsiteX22" fmla="*/ 2698750 w 4270375"/>
              <a:gd name="connsiteY22" fmla="*/ 304800 h 701675"/>
              <a:gd name="connsiteX23" fmla="*/ 2730500 w 4270375"/>
              <a:gd name="connsiteY23" fmla="*/ 285750 h 701675"/>
              <a:gd name="connsiteX24" fmla="*/ 2822575 w 4270375"/>
              <a:gd name="connsiteY24" fmla="*/ 269875 h 701675"/>
              <a:gd name="connsiteX25" fmla="*/ 2914650 w 4270375"/>
              <a:gd name="connsiteY25" fmla="*/ 247650 h 701675"/>
              <a:gd name="connsiteX26" fmla="*/ 3013075 w 4270375"/>
              <a:gd name="connsiteY26" fmla="*/ 238125 h 701675"/>
              <a:gd name="connsiteX27" fmla="*/ 3238500 w 4270375"/>
              <a:gd name="connsiteY27" fmla="*/ 200025 h 701675"/>
              <a:gd name="connsiteX28" fmla="*/ 3390900 w 4270375"/>
              <a:gd name="connsiteY28" fmla="*/ 174625 h 701675"/>
              <a:gd name="connsiteX29" fmla="*/ 3495675 w 4270375"/>
              <a:gd name="connsiteY29" fmla="*/ 165100 h 701675"/>
              <a:gd name="connsiteX30" fmla="*/ 3527425 w 4270375"/>
              <a:gd name="connsiteY30" fmla="*/ 142875 h 701675"/>
              <a:gd name="connsiteX31" fmla="*/ 3625850 w 4270375"/>
              <a:gd name="connsiteY31" fmla="*/ 127000 h 701675"/>
              <a:gd name="connsiteX32" fmla="*/ 3717925 w 4270375"/>
              <a:gd name="connsiteY32" fmla="*/ 123825 h 701675"/>
              <a:gd name="connsiteX33" fmla="*/ 3898900 w 4270375"/>
              <a:gd name="connsiteY33" fmla="*/ 69850 h 701675"/>
              <a:gd name="connsiteX34" fmla="*/ 4133850 w 4270375"/>
              <a:gd name="connsiteY34" fmla="*/ 22225 h 701675"/>
              <a:gd name="connsiteX35" fmla="*/ 4187825 w 4270375"/>
              <a:gd name="connsiteY35" fmla="*/ 19050 h 701675"/>
              <a:gd name="connsiteX36" fmla="*/ 4270375 w 4270375"/>
              <a:gd name="connsiteY36" fmla="*/ 0 h 70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270375" h="701675">
                <a:moveTo>
                  <a:pt x="0" y="701675"/>
                </a:moveTo>
                <a:lnTo>
                  <a:pt x="279400" y="660400"/>
                </a:lnTo>
                <a:lnTo>
                  <a:pt x="606425" y="641350"/>
                </a:lnTo>
                <a:lnTo>
                  <a:pt x="758825" y="638175"/>
                </a:lnTo>
                <a:lnTo>
                  <a:pt x="927100" y="596900"/>
                </a:lnTo>
                <a:lnTo>
                  <a:pt x="1009650" y="587375"/>
                </a:lnTo>
                <a:lnTo>
                  <a:pt x="1101725" y="561975"/>
                </a:lnTo>
                <a:lnTo>
                  <a:pt x="1203325" y="568325"/>
                </a:lnTo>
                <a:lnTo>
                  <a:pt x="1390650" y="517525"/>
                </a:lnTo>
                <a:lnTo>
                  <a:pt x="1482725" y="508000"/>
                </a:lnTo>
                <a:lnTo>
                  <a:pt x="1520825" y="495300"/>
                </a:lnTo>
                <a:lnTo>
                  <a:pt x="1670050" y="482600"/>
                </a:lnTo>
                <a:lnTo>
                  <a:pt x="1711325" y="463550"/>
                </a:lnTo>
                <a:lnTo>
                  <a:pt x="1812925" y="457200"/>
                </a:lnTo>
                <a:lnTo>
                  <a:pt x="1841500" y="438150"/>
                </a:lnTo>
                <a:lnTo>
                  <a:pt x="1892300" y="425450"/>
                </a:lnTo>
                <a:lnTo>
                  <a:pt x="2041525" y="412750"/>
                </a:lnTo>
                <a:lnTo>
                  <a:pt x="2120900" y="377825"/>
                </a:lnTo>
                <a:lnTo>
                  <a:pt x="2266950" y="371475"/>
                </a:lnTo>
                <a:lnTo>
                  <a:pt x="2409825" y="346075"/>
                </a:lnTo>
                <a:lnTo>
                  <a:pt x="2549525" y="323850"/>
                </a:lnTo>
                <a:lnTo>
                  <a:pt x="2654300" y="311150"/>
                </a:lnTo>
                <a:lnTo>
                  <a:pt x="2698750" y="304800"/>
                </a:lnTo>
                <a:lnTo>
                  <a:pt x="2730500" y="285750"/>
                </a:lnTo>
                <a:lnTo>
                  <a:pt x="2822575" y="269875"/>
                </a:lnTo>
                <a:lnTo>
                  <a:pt x="2914650" y="247650"/>
                </a:lnTo>
                <a:lnTo>
                  <a:pt x="3013075" y="238125"/>
                </a:lnTo>
                <a:lnTo>
                  <a:pt x="3238500" y="200025"/>
                </a:lnTo>
                <a:lnTo>
                  <a:pt x="3390900" y="174625"/>
                </a:lnTo>
                <a:lnTo>
                  <a:pt x="3495675" y="165100"/>
                </a:lnTo>
                <a:lnTo>
                  <a:pt x="3527425" y="142875"/>
                </a:lnTo>
                <a:lnTo>
                  <a:pt x="3625850" y="127000"/>
                </a:lnTo>
                <a:lnTo>
                  <a:pt x="3717925" y="123825"/>
                </a:lnTo>
                <a:lnTo>
                  <a:pt x="3898900" y="69850"/>
                </a:lnTo>
                <a:lnTo>
                  <a:pt x="4133850" y="22225"/>
                </a:lnTo>
                <a:lnTo>
                  <a:pt x="4187825" y="19050"/>
                </a:lnTo>
                <a:lnTo>
                  <a:pt x="4270375" y="0"/>
                </a:lnTo>
              </a:path>
            </a:pathLst>
          </a:custGeom>
          <a:noFill/>
          <a:ln w="28575" cap="flat" cmpd="sng" algn="ctr">
            <a:solidFill>
              <a:schemeClr val="accent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latin typeface="Arial"/>
              <a:ea typeface="+mn-ea"/>
              <a:cs typeface="+mn-cs"/>
            </a:endParaRPr>
          </a:p>
        </p:txBody>
      </p:sp>
      <p:cxnSp>
        <p:nvCxnSpPr>
          <p:cNvPr id="66" name="Straight Connector 65">
            <a:extLst>
              <a:ext uri="{FF2B5EF4-FFF2-40B4-BE49-F238E27FC236}">
                <a16:creationId xmlns="" xmlns:a16="http://schemas.microsoft.com/office/drawing/2014/main" id="{60F4A1D7-4CCC-491D-8615-C0A10DD5DCC9}"/>
              </a:ext>
            </a:extLst>
          </p:cNvPr>
          <p:cNvCxnSpPr/>
          <p:nvPr/>
        </p:nvCxnSpPr>
        <p:spPr>
          <a:xfrm>
            <a:off x="4663631" y="2415484"/>
            <a:ext cx="147951" cy="0"/>
          </a:xfrm>
          <a:prstGeom prst="line">
            <a:avLst/>
          </a:prstGeom>
          <a:noFill/>
          <a:ln w="28575" cap="flat" cmpd="sng" algn="ctr">
            <a:solidFill>
              <a:schemeClr val="accent1"/>
            </a:solidFill>
            <a:prstDash val="solid"/>
          </a:ln>
          <a:effectLst/>
        </p:spPr>
      </p:cxnSp>
      <p:cxnSp>
        <p:nvCxnSpPr>
          <p:cNvPr id="67" name="Straight Connector 66">
            <a:extLst>
              <a:ext uri="{FF2B5EF4-FFF2-40B4-BE49-F238E27FC236}">
                <a16:creationId xmlns="" xmlns:a16="http://schemas.microsoft.com/office/drawing/2014/main" id="{E7A54428-20C8-4F94-A4E2-0CABE0FC423C}"/>
              </a:ext>
            </a:extLst>
          </p:cNvPr>
          <p:cNvCxnSpPr/>
          <p:nvPr/>
        </p:nvCxnSpPr>
        <p:spPr>
          <a:xfrm>
            <a:off x="4663631" y="2628364"/>
            <a:ext cx="147951" cy="0"/>
          </a:xfrm>
          <a:prstGeom prst="line">
            <a:avLst/>
          </a:prstGeom>
          <a:noFill/>
          <a:ln w="28575" cap="flat" cmpd="sng" algn="ctr">
            <a:solidFill>
              <a:schemeClr val="accent2"/>
            </a:solidFill>
            <a:prstDash val="solid"/>
          </a:ln>
          <a:effectLst/>
        </p:spPr>
      </p:cxnSp>
      <p:graphicFrame>
        <p:nvGraphicFramePr>
          <p:cNvPr id="68" name="Chart 67">
            <a:extLst>
              <a:ext uri="{FF2B5EF4-FFF2-40B4-BE49-F238E27FC236}">
                <a16:creationId xmlns="" xmlns:a16="http://schemas.microsoft.com/office/drawing/2014/main" id="{CC759306-27B3-42EE-B3DC-9AE090FD186C}"/>
              </a:ext>
            </a:extLst>
          </p:cNvPr>
          <p:cNvGraphicFramePr>
            <a:graphicFrameLocks noChangeAspect="1"/>
          </p:cNvGraphicFramePr>
          <p:nvPr>
            <p:extLst>
              <p:ext uri="{D42A27DB-BD31-4B8C-83A1-F6EECF244321}">
                <p14:modId xmlns:p14="http://schemas.microsoft.com/office/powerpoint/2010/main" val="2797765847"/>
              </p:ext>
            </p:extLst>
          </p:nvPr>
        </p:nvGraphicFramePr>
        <p:xfrm>
          <a:off x="8340513" y="1576462"/>
          <a:ext cx="3401239" cy="3299304"/>
        </p:xfrm>
        <a:graphic>
          <a:graphicData uri="http://schemas.openxmlformats.org/drawingml/2006/chart">
            <c:chart xmlns:c="http://schemas.openxmlformats.org/drawingml/2006/chart" xmlns:r="http://schemas.openxmlformats.org/officeDocument/2006/relationships" r:id="rId3"/>
          </a:graphicData>
        </a:graphic>
      </p:graphicFrame>
      <p:sp>
        <p:nvSpPr>
          <p:cNvPr id="69" name="TextBox 68">
            <a:extLst>
              <a:ext uri="{FF2B5EF4-FFF2-40B4-BE49-F238E27FC236}">
                <a16:creationId xmlns="" xmlns:a16="http://schemas.microsoft.com/office/drawing/2014/main" id="{CEA3E301-B758-4AB5-916D-28AEBBD9628E}"/>
              </a:ext>
            </a:extLst>
          </p:cNvPr>
          <p:cNvSpPr txBox="1"/>
          <p:nvPr/>
        </p:nvSpPr>
        <p:spPr>
          <a:xfrm>
            <a:off x="5439674" y="1783547"/>
            <a:ext cx="843501" cy="338554"/>
          </a:xfrm>
          <a:prstGeom prst="rect">
            <a:avLst/>
          </a:prstGeom>
          <a:noFill/>
        </p:spPr>
        <p:txBody>
          <a:bodyPr wrap="none" rtlCol="0">
            <a:spAutoFit/>
          </a:bodyPr>
          <a:lstStyle/>
          <a:p>
            <a:r>
              <a:rPr lang="en-US" sz="1600" b="1" dirty="0" err="1"/>
              <a:t>HFpEF</a:t>
            </a:r>
            <a:endParaRPr lang="en-GB" sz="1600" b="1" dirty="0"/>
          </a:p>
        </p:txBody>
      </p:sp>
      <p:sp>
        <p:nvSpPr>
          <p:cNvPr id="70" name="TextBox 69">
            <a:extLst>
              <a:ext uri="{FF2B5EF4-FFF2-40B4-BE49-F238E27FC236}">
                <a16:creationId xmlns="" xmlns:a16="http://schemas.microsoft.com/office/drawing/2014/main" id="{BB4E11CD-9B25-42D1-9F83-220D15DD06B4}"/>
              </a:ext>
            </a:extLst>
          </p:cNvPr>
          <p:cNvSpPr txBox="1"/>
          <p:nvPr/>
        </p:nvSpPr>
        <p:spPr>
          <a:xfrm>
            <a:off x="1954607" y="1783547"/>
            <a:ext cx="798617" cy="338554"/>
          </a:xfrm>
          <a:prstGeom prst="rect">
            <a:avLst/>
          </a:prstGeom>
          <a:noFill/>
        </p:spPr>
        <p:txBody>
          <a:bodyPr wrap="none" rtlCol="0">
            <a:spAutoFit/>
          </a:bodyPr>
          <a:lstStyle/>
          <a:p>
            <a:r>
              <a:rPr lang="en-US" sz="1600" b="1" dirty="0" err="1"/>
              <a:t>HFrEF</a:t>
            </a:r>
            <a:endParaRPr lang="en-GB" sz="1600" b="1" dirty="0"/>
          </a:p>
        </p:txBody>
      </p:sp>
      <p:sp>
        <p:nvSpPr>
          <p:cNvPr id="71" name="Rectangle: Rounded Corners 17">
            <a:extLst>
              <a:ext uri="{FF2B5EF4-FFF2-40B4-BE49-F238E27FC236}">
                <a16:creationId xmlns="" xmlns:a16="http://schemas.microsoft.com/office/drawing/2014/main" id="{7D5698BF-8C67-4579-B7D0-37860D8E16A8}"/>
              </a:ext>
            </a:extLst>
          </p:cNvPr>
          <p:cNvSpPr/>
          <p:nvPr/>
        </p:nvSpPr>
        <p:spPr>
          <a:xfrm>
            <a:off x="313100" y="1122883"/>
            <a:ext cx="7764639" cy="645263"/>
          </a:xfrm>
          <a:prstGeom prst="roundRect">
            <a:avLst>
              <a:gd name="adj" fmla="val 16667"/>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r>
              <a:rPr lang="en-GB" b="1" dirty="0">
                <a:solidFill>
                  <a:schemeClr val="tx1"/>
                </a:solidFill>
              </a:rPr>
              <a:t>Incidences of HF are higher in those with CKD than those without</a:t>
            </a:r>
            <a:r>
              <a:rPr lang="en-GB" b="1" baseline="30000" dirty="0">
                <a:solidFill>
                  <a:schemeClr val="tx1"/>
                </a:solidFill>
              </a:rPr>
              <a:t>1</a:t>
            </a:r>
          </a:p>
        </p:txBody>
      </p:sp>
    </p:spTree>
    <p:extLst>
      <p:ext uri="{BB962C8B-B14F-4D97-AF65-F5344CB8AC3E}">
        <p14:creationId xmlns:p14="http://schemas.microsoft.com/office/powerpoint/2010/main" val="2215770675"/>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9737A66-B18D-8E2A-BFD2-63FFEDF716FF}"/>
              </a:ext>
            </a:extLst>
          </p:cNvPr>
          <p:cNvSpPr>
            <a:spLocks noGrp="1"/>
          </p:cNvSpPr>
          <p:nvPr>
            <p:ph type="title"/>
          </p:nvPr>
        </p:nvSpPr>
        <p:spPr/>
        <p:txBody>
          <a:bodyPr>
            <a:noAutofit/>
          </a:bodyPr>
          <a:lstStyle/>
          <a:p>
            <a:pPr algn="ctr"/>
            <a:r>
              <a:rPr lang="en-US" sz="32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CV risks </a:t>
            </a:r>
            <a:r>
              <a:rPr lang="en-US"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and mortality are </a:t>
            </a:r>
            <a:r>
              <a:rPr lang="en-US" sz="32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elevated, </a:t>
            </a:r>
            <a:r>
              <a:rPr lang="en-US"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
            </a:r>
            <a:br>
              <a:rPr lang="en-US"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br>
            <a:r>
              <a:rPr lang="en-US" sz="3200" dirty="0" smtClean="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regardless </a:t>
            </a:r>
            <a:r>
              <a:rPr lang="en-US" sz="32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rPr>
              <a:t>of CKD etiology</a:t>
            </a:r>
            <a:endParaRPr lang="en-US" sz="3200" baseline="30000" dirty="0">
              <a:solidFill>
                <a:schemeClr val="accent2">
                  <a:lumMod val="75000"/>
                </a:schemeClr>
              </a:solidFill>
              <a:effectLst>
                <a:outerShdw blurRad="38100" dist="38100" dir="2700000" algn="tl">
                  <a:srgbClr val="000000">
                    <a:alpha val="43137"/>
                  </a:srgbClr>
                </a:outerShdw>
              </a:effectLst>
              <a:latin typeface="Calibri" pitchFamily="34" charset="0"/>
              <a:ea typeface="Calibri" pitchFamily="34" charset="0"/>
              <a:cs typeface="Calibri" pitchFamily="34" charset="0"/>
            </a:endParaRPr>
          </a:p>
        </p:txBody>
      </p:sp>
      <p:sp>
        <p:nvSpPr>
          <p:cNvPr id="4" name="Text Placeholder 3">
            <a:extLst>
              <a:ext uri="{FF2B5EF4-FFF2-40B4-BE49-F238E27FC236}">
                <a16:creationId xmlns="" xmlns:a16="http://schemas.microsoft.com/office/drawing/2014/main" id="{55DD68DC-C5A5-5655-EEDF-DFCDFC86660B}"/>
              </a:ext>
            </a:extLst>
          </p:cNvPr>
          <p:cNvSpPr>
            <a:spLocks noGrp="1"/>
          </p:cNvSpPr>
          <p:nvPr>
            <p:ph type="body" sz="quarter" idx="13"/>
          </p:nvPr>
        </p:nvSpPr>
        <p:spPr>
          <a:xfrm>
            <a:off x="9327455" y="6452535"/>
            <a:ext cx="2864548" cy="393590"/>
          </a:xfrm>
        </p:spPr>
        <p:txBody>
          <a:bodyPr/>
          <a:lstStyle/>
          <a:p>
            <a:r>
              <a:rPr lang="en-US" sz="1200" i="1" dirty="0">
                <a:solidFill>
                  <a:schemeClr val="bg1">
                    <a:lumMod val="50000"/>
                  </a:schemeClr>
                </a:solidFill>
                <a:latin typeface="+mj-lt"/>
              </a:rPr>
              <a:t/>
            </a:r>
            <a:br>
              <a:rPr lang="en-US" sz="1200" i="1" dirty="0">
                <a:solidFill>
                  <a:schemeClr val="bg1">
                    <a:lumMod val="50000"/>
                  </a:schemeClr>
                </a:solidFill>
                <a:latin typeface="+mj-lt"/>
              </a:rPr>
            </a:br>
            <a:r>
              <a:rPr lang="en-US" sz="1200" i="1" dirty="0" err="1" smtClean="0">
                <a:solidFill>
                  <a:schemeClr val="bg1">
                    <a:lumMod val="50000"/>
                  </a:schemeClr>
                </a:solidFill>
                <a:latin typeface="+mj-lt"/>
              </a:rPr>
              <a:t>Hypertens</a:t>
            </a:r>
            <a:r>
              <a:rPr lang="en-US" sz="1200" i="1" dirty="0" smtClean="0">
                <a:solidFill>
                  <a:schemeClr val="bg1">
                    <a:lumMod val="50000"/>
                  </a:schemeClr>
                </a:solidFill>
                <a:latin typeface="+mj-lt"/>
              </a:rPr>
              <a:t> </a:t>
            </a:r>
            <a:r>
              <a:rPr lang="en-US" sz="1200" i="1" dirty="0">
                <a:solidFill>
                  <a:schemeClr val="bg1">
                    <a:lumMod val="50000"/>
                  </a:schemeClr>
                </a:solidFill>
                <a:latin typeface="+mj-lt"/>
              </a:rPr>
              <a:t>Res. 2011;34(10):</a:t>
            </a:r>
            <a:r>
              <a:rPr lang="en-US" sz="1200" i="1" dirty="0" smtClean="0">
                <a:solidFill>
                  <a:schemeClr val="bg1">
                    <a:lumMod val="50000"/>
                  </a:schemeClr>
                </a:solidFill>
                <a:latin typeface="+mj-lt"/>
              </a:rPr>
              <a:t>1106-1110 </a:t>
            </a:r>
          </a:p>
          <a:p>
            <a:r>
              <a:rPr lang="en-US" sz="1200" i="1" dirty="0" smtClean="0">
                <a:solidFill>
                  <a:schemeClr val="bg1">
                    <a:lumMod val="50000"/>
                  </a:schemeClr>
                </a:solidFill>
                <a:latin typeface="+mj-lt"/>
              </a:rPr>
              <a:t>J </a:t>
            </a:r>
            <a:r>
              <a:rPr lang="en-US" sz="1200" i="1" dirty="0">
                <a:solidFill>
                  <a:schemeClr val="bg1">
                    <a:lumMod val="50000"/>
                  </a:schemeClr>
                </a:solidFill>
                <a:latin typeface="+mj-lt"/>
              </a:rPr>
              <a:t>Am Soc Nephrol. 2019;30(5):866-876.</a:t>
            </a:r>
          </a:p>
        </p:txBody>
      </p:sp>
      <p:grpSp>
        <p:nvGrpSpPr>
          <p:cNvPr id="25" name="Group 24">
            <a:extLst>
              <a:ext uri="{FF2B5EF4-FFF2-40B4-BE49-F238E27FC236}">
                <a16:creationId xmlns="" xmlns:a16="http://schemas.microsoft.com/office/drawing/2014/main" id="{2BBFDB88-5609-669A-B246-DDF2345F9DED}"/>
              </a:ext>
            </a:extLst>
          </p:cNvPr>
          <p:cNvGrpSpPr/>
          <p:nvPr/>
        </p:nvGrpSpPr>
        <p:grpSpPr>
          <a:xfrm>
            <a:off x="4186929" y="1492862"/>
            <a:ext cx="3777699" cy="4627064"/>
            <a:chOff x="4186929" y="1492862"/>
            <a:chExt cx="3777698" cy="4627064"/>
          </a:xfrm>
        </p:grpSpPr>
        <p:sp>
          <p:nvSpPr>
            <p:cNvPr id="5" name="Rectangle: Rounded Corners 77">
              <a:extLst>
                <a:ext uri="{FF2B5EF4-FFF2-40B4-BE49-F238E27FC236}">
                  <a16:creationId xmlns="" xmlns:a16="http://schemas.microsoft.com/office/drawing/2014/main" id="{51E00B6E-D77F-C5B9-088C-F9365147E937}"/>
                </a:ext>
              </a:extLst>
            </p:cNvPr>
            <p:cNvSpPr/>
            <p:nvPr/>
          </p:nvSpPr>
          <p:spPr>
            <a:xfrm flipH="1">
              <a:off x="4186929" y="1492862"/>
              <a:ext cx="3777698" cy="4627064"/>
            </a:xfrm>
            <a:prstGeom prst="roundRect">
              <a:avLst>
                <a:gd name="adj" fmla="val 3910"/>
              </a:avLst>
            </a:prstGeom>
            <a:solidFill>
              <a:schemeClr val="bg1">
                <a:lumMod val="50000"/>
                <a:alpha val="10000"/>
              </a:schemeClr>
            </a:solidFill>
            <a:ln>
              <a:noFill/>
            </a:ln>
            <a:effectLst>
              <a:outerShdw blurRad="50800" dist="50800" dir="5400000" algn="ctr" rotWithShape="0">
                <a:srgbClr val="000000">
                  <a:alpha val="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prstClr val="white"/>
                </a:solidFill>
                <a:effectLst/>
                <a:uLnTx/>
                <a:uFillTx/>
                <a:latin typeface="Calibri"/>
                <a:ea typeface="+mn-ea"/>
                <a:cs typeface="+mn-cs"/>
              </a:endParaRPr>
            </a:p>
          </p:txBody>
        </p:sp>
        <p:sp>
          <p:nvSpPr>
            <p:cNvPr id="73" name="Pentagon 28">
              <a:extLst>
                <a:ext uri="{FF2B5EF4-FFF2-40B4-BE49-F238E27FC236}">
                  <a16:creationId xmlns="" xmlns:a16="http://schemas.microsoft.com/office/drawing/2014/main" id="{8CC6E6A3-4185-CC62-F8F0-3E66525F7434}"/>
                </a:ext>
              </a:extLst>
            </p:cNvPr>
            <p:cNvSpPr/>
            <p:nvPr/>
          </p:nvSpPr>
          <p:spPr>
            <a:xfrm rot="5400000" flipH="1">
              <a:off x="4639077" y="2740243"/>
              <a:ext cx="2873397" cy="2422105"/>
            </a:xfrm>
            <a:prstGeom prst="homePlate">
              <a:avLst>
                <a:gd name="adj" fmla="val 5274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dirty="0">
                <a:ln>
                  <a:noFill/>
                </a:ln>
                <a:solidFill>
                  <a:srgbClr val="000000">
                    <a:lumMod val="65000"/>
                    <a:lumOff val="35000"/>
                  </a:srgbClr>
                </a:solidFill>
                <a:effectLst/>
                <a:uLnTx/>
                <a:uFillTx/>
                <a:latin typeface="+mj-lt"/>
                <a:ea typeface="+mn-ea"/>
                <a:cs typeface="Helvetica" panose="020B0604020202020204" pitchFamily="34" charset="0"/>
              </a:endParaRPr>
            </a:p>
          </p:txBody>
        </p:sp>
        <p:sp>
          <p:nvSpPr>
            <p:cNvPr id="74" name="TextBox 73">
              <a:extLst>
                <a:ext uri="{FF2B5EF4-FFF2-40B4-BE49-F238E27FC236}">
                  <a16:creationId xmlns="" xmlns:a16="http://schemas.microsoft.com/office/drawing/2014/main" id="{9D1EE8BD-401A-C87B-29B3-2F77237A1457}"/>
                </a:ext>
              </a:extLst>
            </p:cNvPr>
            <p:cNvSpPr txBox="1"/>
            <p:nvPr/>
          </p:nvSpPr>
          <p:spPr>
            <a:xfrm>
              <a:off x="4975010" y="3221265"/>
              <a:ext cx="2238112" cy="1323439"/>
            </a:xfrm>
            <a:prstGeom prst="rect">
              <a:avLst/>
            </a:prstGeom>
            <a:noFill/>
          </p:spPr>
          <p:txBody>
            <a:bodyPr wrap="none" rtlCol="0">
              <a:spAutoFit/>
            </a:bodyPr>
            <a:lstStyle/>
            <a:p>
              <a:pPr>
                <a:buClr>
                  <a:schemeClr val="accent1"/>
                </a:buClr>
              </a:pPr>
              <a:r>
                <a:rPr lang="en-US" sz="8000" b="1" dirty="0">
                  <a:solidFill>
                    <a:schemeClr val="bg1"/>
                  </a:solidFill>
                </a:rPr>
                <a:t>53%</a:t>
              </a:r>
            </a:p>
          </p:txBody>
        </p:sp>
        <p:sp>
          <p:nvSpPr>
            <p:cNvPr id="76" name="TextBox 75">
              <a:extLst>
                <a:ext uri="{FF2B5EF4-FFF2-40B4-BE49-F238E27FC236}">
                  <a16:creationId xmlns="" xmlns:a16="http://schemas.microsoft.com/office/drawing/2014/main" id="{86334468-0DF7-B729-8099-D418CCC58C05}"/>
                </a:ext>
              </a:extLst>
            </p:cNvPr>
            <p:cNvSpPr txBox="1"/>
            <p:nvPr/>
          </p:nvSpPr>
          <p:spPr>
            <a:xfrm>
              <a:off x="5180344" y="4441653"/>
              <a:ext cx="1790875" cy="707886"/>
            </a:xfrm>
            <a:prstGeom prst="rect">
              <a:avLst/>
            </a:prstGeom>
            <a:noFill/>
          </p:spPr>
          <p:txBody>
            <a:bodyPr wrap="none" rtlCol="0">
              <a:spAutoFit/>
            </a:bodyPr>
            <a:lstStyle/>
            <a:p>
              <a:pPr algn="ctr">
                <a:buClr>
                  <a:schemeClr val="accent1"/>
                </a:buClr>
              </a:pPr>
              <a:r>
                <a:rPr lang="en-US" sz="2000" b="1" dirty="0">
                  <a:solidFill>
                    <a:schemeClr val="bg1"/>
                  </a:solidFill>
                </a:rPr>
                <a:t>Increased </a:t>
              </a:r>
              <a:br>
                <a:rPr lang="en-US" sz="2000" b="1" dirty="0">
                  <a:solidFill>
                    <a:schemeClr val="bg1"/>
                  </a:solidFill>
                </a:rPr>
              </a:br>
              <a:r>
                <a:rPr lang="en-US" sz="2000" b="1" dirty="0">
                  <a:solidFill>
                    <a:schemeClr val="bg1"/>
                  </a:solidFill>
                </a:rPr>
                <a:t>mortality </a:t>
              </a:r>
              <a:r>
                <a:rPr lang="en-US" sz="2000" b="1" dirty="0" smtClean="0">
                  <a:solidFill>
                    <a:schemeClr val="bg1"/>
                  </a:solidFill>
                </a:rPr>
                <a:t>risk</a:t>
              </a:r>
              <a:endParaRPr lang="en-US" sz="2000" b="1" baseline="30000" dirty="0">
                <a:solidFill>
                  <a:schemeClr val="bg1"/>
                </a:solidFill>
              </a:endParaRPr>
            </a:p>
          </p:txBody>
        </p:sp>
        <p:grpSp>
          <p:nvGrpSpPr>
            <p:cNvPr id="18" name="Group 17">
              <a:extLst>
                <a:ext uri="{FF2B5EF4-FFF2-40B4-BE49-F238E27FC236}">
                  <a16:creationId xmlns="" xmlns:a16="http://schemas.microsoft.com/office/drawing/2014/main" id="{2C924F82-B14E-427F-A16B-851EFF46713C}"/>
                </a:ext>
              </a:extLst>
            </p:cNvPr>
            <p:cNvGrpSpPr/>
            <p:nvPr/>
          </p:nvGrpSpPr>
          <p:grpSpPr>
            <a:xfrm>
              <a:off x="4477258" y="1641523"/>
              <a:ext cx="3197041" cy="830997"/>
              <a:chOff x="83847" y="1641523"/>
              <a:chExt cx="3197041" cy="830997"/>
            </a:xfrm>
          </p:grpSpPr>
          <p:sp>
            <p:nvSpPr>
              <p:cNvPr id="77" name="TextBox 76">
                <a:extLst>
                  <a:ext uri="{FF2B5EF4-FFF2-40B4-BE49-F238E27FC236}">
                    <a16:creationId xmlns="" xmlns:a16="http://schemas.microsoft.com/office/drawing/2014/main" id="{8EEB71E1-AECF-E1BD-E7A0-45589607B0C5}"/>
                  </a:ext>
                </a:extLst>
              </p:cNvPr>
              <p:cNvSpPr txBox="1"/>
              <p:nvPr/>
            </p:nvSpPr>
            <p:spPr>
              <a:xfrm>
                <a:off x="83847" y="1641523"/>
                <a:ext cx="2987218" cy="830997"/>
              </a:xfrm>
              <a:prstGeom prst="rect">
                <a:avLst/>
              </a:prstGeom>
              <a:noFill/>
            </p:spPr>
            <p:txBody>
              <a:bodyPr wrap="square" rtlCol="0">
                <a:spAutoFit/>
              </a:bodyPr>
              <a:lstStyle/>
              <a:p>
                <a:pPr algn="ctr">
                  <a:buClr>
                    <a:schemeClr val="accent1"/>
                  </a:buClr>
                </a:pPr>
                <a:r>
                  <a:rPr lang="en-US" sz="2400" b="1" dirty="0">
                    <a:solidFill>
                      <a:schemeClr val="accent3">
                        <a:lumMod val="75000"/>
                      </a:schemeClr>
                    </a:solidFill>
                  </a:rPr>
                  <a:t>IgA </a:t>
                </a:r>
                <a:br>
                  <a:rPr lang="en-US" sz="2400" b="1" dirty="0">
                    <a:solidFill>
                      <a:schemeClr val="accent3">
                        <a:lumMod val="75000"/>
                      </a:schemeClr>
                    </a:solidFill>
                  </a:rPr>
                </a:br>
                <a:r>
                  <a:rPr lang="en-US" sz="2400" b="1" dirty="0">
                    <a:solidFill>
                      <a:schemeClr val="accent3">
                        <a:lumMod val="75000"/>
                      </a:schemeClr>
                    </a:solidFill>
                  </a:rPr>
                  <a:t>nephropathy</a:t>
                </a:r>
              </a:p>
            </p:txBody>
          </p:sp>
          <p:pic>
            <p:nvPicPr>
              <p:cNvPr id="1026" name="Picture 2" descr="Antibody - Free healthcare and medical icons">
                <a:extLst>
                  <a:ext uri="{FF2B5EF4-FFF2-40B4-BE49-F238E27FC236}">
                    <a16:creationId xmlns="" xmlns:a16="http://schemas.microsoft.com/office/drawing/2014/main" id="{A175D009-64E4-4BD4-A86C-DC8E8B46DEBB}"/>
                  </a:ext>
                </a:extLst>
              </p:cNvPr>
              <p:cNvPicPr>
                <a:picLocks noChangeAspect="1" noChangeArrowheads="1"/>
              </p:cNvPicPr>
              <p:nvPr/>
            </p:nvPicPr>
            <p:blipFill>
              <a:blip r:embed="rId3"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502429" y="1667792"/>
                <a:ext cx="778459" cy="778459"/>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45" name="Straight Connector 44">
              <a:extLst>
                <a:ext uri="{FF2B5EF4-FFF2-40B4-BE49-F238E27FC236}">
                  <a16:creationId xmlns="" xmlns:a16="http://schemas.microsoft.com/office/drawing/2014/main" id="{F5DF246A-64A9-2375-B19B-68A2058B3439}"/>
                </a:ext>
              </a:extLst>
            </p:cNvPr>
            <p:cNvCxnSpPr>
              <a:cxnSpLocks/>
            </p:cNvCxnSpPr>
            <p:nvPr/>
          </p:nvCxnSpPr>
          <p:spPr>
            <a:xfrm>
              <a:off x="4510966" y="5387998"/>
              <a:ext cx="31086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 xmlns:a16="http://schemas.microsoft.com/office/drawing/2014/main" id="{84BD0796-8B04-32A0-C0CC-38C6441D5663}"/>
              </a:ext>
            </a:extLst>
          </p:cNvPr>
          <p:cNvGrpSpPr/>
          <p:nvPr/>
        </p:nvGrpSpPr>
        <p:grpSpPr>
          <a:xfrm>
            <a:off x="210496" y="1492863"/>
            <a:ext cx="3777699" cy="4627064"/>
            <a:chOff x="210495" y="1492862"/>
            <a:chExt cx="3777698" cy="4627064"/>
          </a:xfrm>
        </p:grpSpPr>
        <p:grpSp>
          <p:nvGrpSpPr>
            <p:cNvPr id="17" name="Group 16">
              <a:extLst>
                <a:ext uri="{FF2B5EF4-FFF2-40B4-BE49-F238E27FC236}">
                  <a16:creationId xmlns="" xmlns:a16="http://schemas.microsoft.com/office/drawing/2014/main" id="{84144375-90EC-4E22-A654-EE0FC9DC2404}"/>
                </a:ext>
              </a:extLst>
            </p:cNvPr>
            <p:cNvGrpSpPr/>
            <p:nvPr/>
          </p:nvGrpSpPr>
          <p:grpSpPr>
            <a:xfrm>
              <a:off x="675951" y="1584000"/>
              <a:ext cx="2846786" cy="830997"/>
              <a:chOff x="4412142" y="1584000"/>
              <a:chExt cx="2846786" cy="830997"/>
            </a:xfrm>
          </p:grpSpPr>
          <p:sp>
            <p:nvSpPr>
              <p:cNvPr id="82" name="TextBox 81">
                <a:extLst>
                  <a:ext uri="{FF2B5EF4-FFF2-40B4-BE49-F238E27FC236}">
                    <a16:creationId xmlns="" xmlns:a16="http://schemas.microsoft.com/office/drawing/2014/main" id="{FAC4664A-10A2-021A-C8D9-48F8DAD7648E}"/>
                  </a:ext>
                </a:extLst>
              </p:cNvPr>
              <p:cNvSpPr txBox="1"/>
              <p:nvPr/>
            </p:nvSpPr>
            <p:spPr>
              <a:xfrm>
                <a:off x="4412142" y="1584000"/>
                <a:ext cx="2135613" cy="830997"/>
              </a:xfrm>
              <a:prstGeom prst="rect">
                <a:avLst/>
              </a:prstGeom>
              <a:noFill/>
            </p:spPr>
            <p:txBody>
              <a:bodyPr wrap="square" rtlCol="0">
                <a:spAutoFit/>
              </a:bodyPr>
              <a:lstStyle/>
              <a:p>
                <a:pPr algn="ctr">
                  <a:buClr>
                    <a:schemeClr val="accent1"/>
                  </a:buClr>
                </a:pPr>
                <a:r>
                  <a:rPr lang="en-US" sz="2400" b="1" dirty="0">
                    <a:solidFill>
                      <a:schemeClr val="accent2"/>
                    </a:solidFill>
                  </a:rPr>
                  <a:t>Hypertensive </a:t>
                </a:r>
                <a:br>
                  <a:rPr lang="en-US" sz="2400" b="1" dirty="0">
                    <a:solidFill>
                      <a:schemeClr val="accent2"/>
                    </a:solidFill>
                  </a:rPr>
                </a:br>
                <a:r>
                  <a:rPr lang="en-US" sz="2400" b="1" dirty="0">
                    <a:solidFill>
                      <a:schemeClr val="accent2"/>
                    </a:solidFill>
                  </a:rPr>
                  <a:t>nephropathy</a:t>
                </a:r>
              </a:p>
            </p:txBody>
          </p:sp>
          <p:pic>
            <p:nvPicPr>
              <p:cNvPr id="35" name="Picture 2" descr="Free Icon | Blood pressure control tool">
                <a:extLst>
                  <a:ext uri="{FF2B5EF4-FFF2-40B4-BE49-F238E27FC236}">
                    <a16:creationId xmlns="" xmlns:a16="http://schemas.microsoft.com/office/drawing/2014/main" id="{49B46C13-7CB8-4384-88BA-84703948E2CD}"/>
                  </a:ext>
                </a:extLst>
              </p:cNvPr>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526139" y="1652238"/>
                <a:ext cx="732789" cy="694520"/>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77">
              <a:extLst>
                <a:ext uri="{FF2B5EF4-FFF2-40B4-BE49-F238E27FC236}">
                  <a16:creationId xmlns="" xmlns:a16="http://schemas.microsoft.com/office/drawing/2014/main" id="{8745D117-3847-13FA-DD68-761FE07F2B80}"/>
                </a:ext>
              </a:extLst>
            </p:cNvPr>
            <p:cNvSpPr/>
            <p:nvPr/>
          </p:nvSpPr>
          <p:spPr>
            <a:xfrm flipH="1">
              <a:off x="210495" y="1492862"/>
              <a:ext cx="3777698" cy="4627064"/>
            </a:xfrm>
            <a:prstGeom prst="roundRect">
              <a:avLst>
                <a:gd name="adj" fmla="val 3910"/>
              </a:avLst>
            </a:prstGeom>
            <a:solidFill>
              <a:schemeClr val="bg1">
                <a:lumMod val="50000"/>
                <a:alpha val="10000"/>
              </a:schemeClr>
            </a:solidFill>
            <a:ln>
              <a:noFill/>
            </a:ln>
            <a:effectLst>
              <a:outerShdw blurRad="50800" dist="50800" dir="5400000" algn="ctr" rotWithShape="0">
                <a:srgbClr val="000000">
                  <a:alpha val="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prstClr val="white"/>
                </a:solidFill>
                <a:effectLst/>
                <a:uLnTx/>
                <a:uFillTx/>
                <a:latin typeface="Calibri"/>
                <a:ea typeface="+mn-ea"/>
                <a:cs typeface="+mn-cs"/>
              </a:endParaRPr>
            </a:p>
          </p:txBody>
        </p:sp>
        <p:grpSp>
          <p:nvGrpSpPr>
            <p:cNvPr id="22" name="Group 21">
              <a:extLst>
                <a:ext uri="{FF2B5EF4-FFF2-40B4-BE49-F238E27FC236}">
                  <a16:creationId xmlns="" xmlns:a16="http://schemas.microsoft.com/office/drawing/2014/main" id="{63A7CEE8-357F-5400-6D99-FA9A93BE6017}"/>
                </a:ext>
              </a:extLst>
            </p:cNvPr>
            <p:cNvGrpSpPr/>
            <p:nvPr/>
          </p:nvGrpSpPr>
          <p:grpSpPr>
            <a:xfrm>
              <a:off x="876431" y="2514598"/>
              <a:ext cx="2433604" cy="2873388"/>
              <a:chOff x="879045" y="2514598"/>
              <a:chExt cx="2433604" cy="2873388"/>
            </a:xfrm>
          </p:grpSpPr>
          <p:sp>
            <p:nvSpPr>
              <p:cNvPr id="79" name="Pentagon 28">
                <a:extLst>
                  <a:ext uri="{FF2B5EF4-FFF2-40B4-BE49-F238E27FC236}">
                    <a16:creationId xmlns="" xmlns:a16="http://schemas.microsoft.com/office/drawing/2014/main" id="{4482BCC9-F492-71B1-88BB-8B86355EB7F9}"/>
                  </a:ext>
                </a:extLst>
              </p:cNvPr>
              <p:cNvSpPr/>
              <p:nvPr/>
            </p:nvSpPr>
            <p:spPr>
              <a:xfrm rot="5400000" flipH="1">
                <a:off x="657236" y="2740239"/>
                <a:ext cx="2873388" cy="2422105"/>
              </a:xfrm>
              <a:prstGeom prst="homePlate">
                <a:avLst>
                  <a:gd name="adj" fmla="val 52747"/>
                </a:avLst>
              </a:prstGeom>
              <a:gradFill>
                <a:gsLst>
                  <a:gs pos="100000">
                    <a:schemeClr val="accent2"/>
                  </a:gs>
                  <a:gs pos="0">
                    <a:schemeClr val="accent2">
                      <a:alpha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dirty="0">
                  <a:ln>
                    <a:noFill/>
                  </a:ln>
                  <a:solidFill>
                    <a:srgbClr val="000000">
                      <a:lumMod val="65000"/>
                      <a:lumOff val="35000"/>
                    </a:srgbClr>
                  </a:solidFill>
                  <a:effectLst/>
                  <a:uLnTx/>
                  <a:uFillTx/>
                  <a:latin typeface="+mj-lt"/>
                  <a:ea typeface="+mn-ea"/>
                  <a:cs typeface="Helvetica" panose="020B0604020202020204" pitchFamily="34" charset="0"/>
                </a:endParaRPr>
              </a:p>
            </p:txBody>
          </p:sp>
          <p:sp>
            <p:nvSpPr>
              <p:cNvPr id="80" name="TextBox 79">
                <a:extLst>
                  <a:ext uri="{FF2B5EF4-FFF2-40B4-BE49-F238E27FC236}">
                    <a16:creationId xmlns="" xmlns:a16="http://schemas.microsoft.com/office/drawing/2014/main" id="{118C8596-3120-CA9C-6999-AB58817E4CD4}"/>
                  </a:ext>
                </a:extLst>
              </p:cNvPr>
              <p:cNvSpPr txBox="1"/>
              <p:nvPr/>
            </p:nvSpPr>
            <p:spPr>
              <a:xfrm>
                <a:off x="882879" y="3221265"/>
                <a:ext cx="2425937" cy="1323439"/>
              </a:xfrm>
              <a:prstGeom prst="rect">
                <a:avLst/>
              </a:prstGeom>
              <a:noFill/>
            </p:spPr>
            <p:txBody>
              <a:bodyPr wrap="square" rtlCol="0">
                <a:spAutoFit/>
              </a:bodyPr>
              <a:lstStyle/>
              <a:p>
                <a:pPr algn="ctr">
                  <a:buClr>
                    <a:schemeClr val="accent1"/>
                  </a:buClr>
                </a:pPr>
                <a:r>
                  <a:rPr lang="en-US" sz="6000" b="1" dirty="0">
                    <a:solidFill>
                      <a:schemeClr val="bg1"/>
                    </a:solidFill>
                  </a:rPr>
                  <a:t>&gt;</a:t>
                </a:r>
                <a:r>
                  <a:rPr lang="en-US" sz="8000" b="1" dirty="0">
                    <a:solidFill>
                      <a:schemeClr val="bg1"/>
                    </a:solidFill>
                  </a:rPr>
                  <a:t>3×</a:t>
                </a:r>
              </a:p>
            </p:txBody>
          </p:sp>
          <p:sp>
            <p:nvSpPr>
              <p:cNvPr id="81" name="TextBox 80">
                <a:extLst>
                  <a:ext uri="{FF2B5EF4-FFF2-40B4-BE49-F238E27FC236}">
                    <a16:creationId xmlns="" xmlns:a16="http://schemas.microsoft.com/office/drawing/2014/main" id="{AA4569D0-5894-AD0E-358B-9EA09C48FA82}"/>
                  </a:ext>
                </a:extLst>
              </p:cNvPr>
              <p:cNvSpPr txBox="1"/>
              <p:nvPr/>
            </p:nvSpPr>
            <p:spPr>
              <a:xfrm>
                <a:off x="879045" y="4287765"/>
                <a:ext cx="2433604" cy="1015663"/>
              </a:xfrm>
              <a:prstGeom prst="rect">
                <a:avLst/>
              </a:prstGeom>
              <a:noFill/>
            </p:spPr>
            <p:txBody>
              <a:bodyPr wrap="square" rtlCol="0">
                <a:spAutoFit/>
              </a:bodyPr>
              <a:lstStyle/>
              <a:p>
                <a:pPr algn="ctr">
                  <a:buClr>
                    <a:schemeClr val="accent1"/>
                  </a:buClr>
                </a:pPr>
                <a:r>
                  <a:rPr lang="en-US" sz="2000" b="1" dirty="0">
                    <a:solidFill>
                      <a:schemeClr val="bg1"/>
                    </a:solidFill>
                  </a:rPr>
                  <a:t>Greater risk of </a:t>
                </a:r>
                <a:br>
                  <a:rPr lang="en-US" sz="2000" b="1" dirty="0">
                    <a:solidFill>
                      <a:schemeClr val="bg1"/>
                    </a:solidFill>
                  </a:rPr>
                </a:br>
                <a:r>
                  <a:rPr lang="en-US" sz="2000" b="1" dirty="0">
                    <a:solidFill>
                      <a:schemeClr val="bg1"/>
                    </a:solidFill>
                  </a:rPr>
                  <a:t>CV events </a:t>
                </a:r>
                <a:br>
                  <a:rPr lang="en-US" sz="2000" b="1" dirty="0">
                    <a:solidFill>
                      <a:schemeClr val="bg1"/>
                    </a:solidFill>
                  </a:rPr>
                </a:br>
                <a:r>
                  <a:rPr lang="en-US" sz="2000" b="1" dirty="0">
                    <a:solidFill>
                      <a:schemeClr val="bg1"/>
                    </a:solidFill>
                  </a:rPr>
                  <a:t>and </a:t>
                </a:r>
                <a:r>
                  <a:rPr lang="en-US" sz="2000" b="1" dirty="0" smtClean="0">
                    <a:solidFill>
                      <a:schemeClr val="bg1"/>
                    </a:solidFill>
                  </a:rPr>
                  <a:t>mortality</a:t>
                </a:r>
                <a:endParaRPr lang="en-US" sz="2000" b="1" baseline="30000" dirty="0">
                  <a:solidFill>
                    <a:schemeClr val="bg1"/>
                  </a:solidFill>
                </a:endParaRPr>
              </a:p>
            </p:txBody>
          </p:sp>
        </p:grpSp>
        <p:pic>
          <p:nvPicPr>
            <p:cNvPr id="42" name="Graphic 41" descr="Medicine with solid fill">
              <a:extLst>
                <a:ext uri="{FF2B5EF4-FFF2-40B4-BE49-F238E27FC236}">
                  <a16:creationId xmlns="" xmlns:a16="http://schemas.microsoft.com/office/drawing/2014/main" id="{17126928-22DC-D847-ADF2-820F2C96467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388415" y="5411257"/>
              <a:ext cx="694138" cy="694138"/>
            </a:xfrm>
            <a:prstGeom prst="rect">
              <a:avLst/>
            </a:prstGeom>
          </p:spPr>
        </p:pic>
        <p:sp>
          <p:nvSpPr>
            <p:cNvPr id="43" name="TextBox 42">
              <a:extLst>
                <a:ext uri="{FF2B5EF4-FFF2-40B4-BE49-F238E27FC236}">
                  <a16:creationId xmlns="" xmlns:a16="http://schemas.microsoft.com/office/drawing/2014/main" id="{01C9F59A-5B08-6110-6917-019A03CF5836}"/>
                </a:ext>
              </a:extLst>
            </p:cNvPr>
            <p:cNvSpPr txBox="1"/>
            <p:nvPr/>
          </p:nvSpPr>
          <p:spPr>
            <a:xfrm>
              <a:off x="890180" y="5465939"/>
              <a:ext cx="2458821" cy="584775"/>
            </a:xfrm>
            <a:prstGeom prst="rect">
              <a:avLst/>
            </a:prstGeom>
            <a:noFill/>
          </p:spPr>
          <p:txBody>
            <a:bodyPr wrap="square" rtlCol="0">
              <a:spAutoFit/>
            </a:bodyPr>
            <a:lstStyle/>
            <a:p>
              <a:pPr>
                <a:buClr>
                  <a:schemeClr val="accent1"/>
                </a:buClr>
              </a:pPr>
              <a:r>
                <a:rPr lang="en-GB" sz="1600" dirty="0"/>
                <a:t>70% of patients received</a:t>
              </a:r>
              <a:br>
                <a:rPr lang="en-GB" sz="1600" dirty="0"/>
              </a:br>
              <a:r>
                <a:rPr lang="en-GB" sz="1600" dirty="0"/>
                <a:t>an ACE inhibitor/ARB</a:t>
              </a:r>
              <a:endParaRPr lang="en-US" sz="1600" dirty="0"/>
            </a:p>
          </p:txBody>
        </p:sp>
        <p:cxnSp>
          <p:nvCxnSpPr>
            <p:cNvPr id="46" name="Straight Connector 45">
              <a:extLst>
                <a:ext uri="{FF2B5EF4-FFF2-40B4-BE49-F238E27FC236}">
                  <a16:creationId xmlns="" xmlns:a16="http://schemas.microsoft.com/office/drawing/2014/main" id="{8D694C2D-44B8-D0D9-72A2-C49BDC22F585}"/>
                </a:ext>
              </a:extLst>
            </p:cNvPr>
            <p:cNvCxnSpPr>
              <a:cxnSpLocks/>
            </p:cNvCxnSpPr>
            <p:nvPr/>
          </p:nvCxnSpPr>
          <p:spPr>
            <a:xfrm>
              <a:off x="538900" y="5387994"/>
              <a:ext cx="31086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 xmlns:a16="http://schemas.microsoft.com/office/drawing/2014/main" id="{C7DBDABC-9FBA-D0B9-1B25-9461699D0691}"/>
              </a:ext>
            </a:extLst>
          </p:cNvPr>
          <p:cNvGrpSpPr/>
          <p:nvPr/>
        </p:nvGrpSpPr>
        <p:grpSpPr>
          <a:xfrm>
            <a:off x="8163365" y="1492862"/>
            <a:ext cx="3777699" cy="4627064"/>
            <a:chOff x="8163363" y="1492862"/>
            <a:chExt cx="3777698" cy="4627064"/>
          </a:xfrm>
        </p:grpSpPr>
        <p:sp>
          <p:nvSpPr>
            <p:cNvPr id="41" name="Rectangle: Rounded Corners 77">
              <a:extLst>
                <a:ext uri="{FF2B5EF4-FFF2-40B4-BE49-F238E27FC236}">
                  <a16:creationId xmlns="" xmlns:a16="http://schemas.microsoft.com/office/drawing/2014/main" id="{2694C262-3110-7F13-3195-F7A9B29B79DB}"/>
                </a:ext>
              </a:extLst>
            </p:cNvPr>
            <p:cNvSpPr/>
            <p:nvPr/>
          </p:nvSpPr>
          <p:spPr>
            <a:xfrm flipH="1">
              <a:off x="8163363" y="1492862"/>
              <a:ext cx="3777698" cy="4627064"/>
            </a:xfrm>
            <a:prstGeom prst="roundRect">
              <a:avLst>
                <a:gd name="adj" fmla="val 3910"/>
              </a:avLst>
            </a:prstGeom>
            <a:solidFill>
              <a:schemeClr val="bg1">
                <a:lumMod val="50000"/>
                <a:alpha val="10000"/>
              </a:schemeClr>
            </a:solidFill>
            <a:ln>
              <a:noFill/>
            </a:ln>
            <a:effectLst>
              <a:outerShdw blurRad="50800" dist="50800" dir="5400000" algn="ctr" rotWithShape="0">
                <a:srgbClr val="000000">
                  <a:alpha val="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prstClr val="white"/>
                </a:solidFill>
                <a:effectLst/>
                <a:uLnTx/>
                <a:uFillTx/>
                <a:latin typeface="Calibri"/>
                <a:ea typeface="+mn-ea"/>
                <a:cs typeface="+mn-cs"/>
              </a:endParaRPr>
            </a:p>
          </p:txBody>
        </p:sp>
        <p:sp>
          <p:nvSpPr>
            <p:cNvPr id="87" name="Pentagon 28">
              <a:extLst>
                <a:ext uri="{FF2B5EF4-FFF2-40B4-BE49-F238E27FC236}">
                  <a16:creationId xmlns="" xmlns:a16="http://schemas.microsoft.com/office/drawing/2014/main" id="{ABA7B184-C6F7-E70E-22DC-21832E625335}"/>
                </a:ext>
              </a:extLst>
            </p:cNvPr>
            <p:cNvSpPr/>
            <p:nvPr/>
          </p:nvSpPr>
          <p:spPr>
            <a:xfrm rot="5400000" flipH="1">
              <a:off x="8615514" y="2740241"/>
              <a:ext cx="2873393" cy="2422105"/>
            </a:xfrm>
            <a:prstGeom prst="homePlate">
              <a:avLst>
                <a:gd name="adj" fmla="val 527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dirty="0">
                <a:ln>
                  <a:noFill/>
                </a:ln>
                <a:solidFill>
                  <a:srgbClr val="000000">
                    <a:lumMod val="65000"/>
                    <a:lumOff val="35000"/>
                  </a:srgbClr>
                </a:solidFill>
                <a:effectLst/>
                <a:uLnTx/>
                <a:uFillTx/>
                <a:latin typeface="+mj-lt"/>
                <a:ea typeface="+mn-ea"/>
                <a:cs typeface="Helvetica" panose="020B0604020202020204" pitchFamily="34" charset="0"/>
              </a:endParaRPr>
            </a:p>
          </p:txBody>
        </p:sp>
        <p:sp>
          <p:nvSpPr>
            <p:cNvPr id="89" name="TextBox 88">
              <a:extLst>
                <a:ext uri="{FF2B5EF4-FFF2-40B4-BE49-F238E27FC236}">
                  <a16:creationId xmlns="" xmlns:a16="http://schemas.microsoft.com/office/drawing/2014/main" id="{6D64FCA7-D216-7F5F-F861-7347A20DA6E5}"/>
                </a:ext>
              </a:extLst>
            </p:cNvPr>
            <p:cNvSpPr txBox="1"/>
            <p:nvPr/>
          </p:nvSpPr>
          <p:spPr>
            <a:xfrm>
              <a:off x="8841163" y="3221265"/>
              <a:ext cx="2400920" cy="1323439"/>
            </a:xfrm>
            <a:prstGeom prst="rect">
              <a:avLst/>
            </a:prstGeom>
            <a:noFill/>
          </p:spPr>
          <p:txBody>
            <a:bodyPr wrap="square" rtlCol="0">
              <a:spAutoFit/>
            </a:bodyPr>
            <a:lstStyle/>
            <a:p>
              <a:pPr algn="ctr">
                <a:buClr>
                  <a:schemeClr val="accent1"/>
                </a:buClr>
              </a:pPr>
              <a:r>
                <a:rPr lang="en-US" sz="6000" b="1" dirty="0">
                  <a:solidFill>
                    <a:schemeClr val="bg1"/>
                  </a:solidFill>
                </a:rPr>
                <a:t>~</a:t>
              </a:r>
              <a:r>
                <a:rPr lang="en-US" sz="8000" b="1" dirty="0">
                  <a:solidFill>
                    <a:schemeClr val="bg1"/>
                  </a:solidFill>
                </a:rPr>
                <a:t>6×</a:t>
              </a:r>
            </a:p>
          </p:txBody>
        </p:sp>
        <p:sp>
          <p:nvSpPr>
            <p:cNvPr id="90" name="TextBox 89">
              <a:extLst>
                <a:ext uri="{FF2B5EF4-FFF2-40B4-BE49-F238E27FC236}">
                  <a16:creationId xmlns="" xmlns:a16="http://schemas.microsoft.com/office/drawing/2014/main" id="{2BF84DDD-D0F6-0E28-9D16-3AC98ADC63B8}"/>
                </a:ext>
              </a:extLst>
            </p:cNvPr>
            <p:cNvSpPr txBox="1"/>
            <p:nvPr/>
          </p:nvSpPr>
          <p:spPr>
            <a:xfrm>
              <a:off x="9185111" y="4287765"/>
              <a:ext cx="1808507" cy="1015663"/>
            </a:xfrm>
            <a:prstGeom prst="rect">
              <a:avLst/>
            </a:prstGeom>
            <a:noFill/>
          </p:spPr>
          <p:txBody>
            <a:bodyPr wrap="none" rtlCol="0">
              <a:spAutoFit/>
            </a:bodyPr>
            <a:lstStyle/>
            <a:p>
              <a:pPr algn="ctr">
                <a:buClr>
                  <a:schemeClr val="accent1"/>
                </a:buClr>
              </a:pPr>
              <a:r>
                <a:rPr lang="en-US" sz="2000" b="1" dirty="0">
                  <a:solidFill>
                    <a:schemeClr val="bg1"/>
                  </a:solidFill>
                </a:rPr>
                <a:t>Greater risk </a:t>
              </a:r>
              <a:br>
                <a:rPr lang="en-US" sz="2000" b="1" dirty="0">
                  <a:solidFill>
                    <a:schemeClr val="bg1"/>
                  </a:solidFill>
                </a:rPr>
              </a:br>
              <a:r>
                <a:rPr lang="en-US" sz="2000" b="1" dirty="0">
                  <a:solidFill>
                    <a:schemeClr val="bg1"/>
                  </a:solidFill>
                </a:rPr>
                <a:t>of CV events </a:t>
              </a:r>
              <a:br>
                <a:rPr lang="en-US" sz="2000" b="1" dirty="0">
                  <a:solidFill>
                    <a:schemeClr val="bg1"/>
                  </a:solidFill>
                </a:rPr>
              </a:br>
              <a:r>
                <a:rPr lang="en-US" sz="2000" b="1" dirty="0">
                  <a:solidFill>
                    <a:schemeClr val="bg1"/>
                  </a:solidFill>
                </a:rPr>
                <a:t>and </a:t>
              </a:r>
              <a:r>
                <a:rPr lang="en-US" sz="2000" b="1" dirty="0" smtClean="0">
                  <a:solidFill>
                    <a:schemeClr val="bg1"/>
                  </a:solidFill>
                </a:rPr>
                <a:t>mortality</a:t>
              </a:r>
              <a:endParaRPr lang="en-US" sz="2000" b="1" baseline="30000" dirty="0">
                <a:solidFill>
                  <a:schemeClr val="bg1"/>
                </a:solidFill>
              </a:endParaRPr>
            </a:p>
          </p:txBody>
        </p:sp>
        <p:grpSp>
          <p:nvGrpSpPr>
            <p:cNvPr id="15" name="Group 14">
              <a:extLst>
                <a:ext uri="{FF2B5EF4-FFF2-40B4-BE49-F238E27FC236}">
                  <a16:creationId xmlns="" xmlns:a16="http://schemas.microsoft.com/office/drawing/2014/main" id="{4430F943-5A69-4BD2-8E44-93887F0F32E5}"/>
                </a:ext>
              </a:extLst>
            </p:cNvPr>
            <p:cNvGrpSpPr/>
            <p:nvPr/>
          </p:nvGrpSpPr>
          <p:grpSpPr>
            <a:xfrm>
              <a:off x="8481400" y="1621438"/>
              <a:ext cx="3153853" cy="859724"/>
              <a:chOff x="8347283" y="1621438"/>
              <a:chExt cx="3153853" cy="859724"/>
            </a:xfrm>
          </p:grpSpPr>
          <p:sp>
            <p:nvSpPr>
              <p:cNvPr id="88" name="TextBox 87">
                <a:extLst>
                  <a:ext uri="{FF2B5EF4-FFF2-40B4-BE49-F238E27FC236}">
                    <a16:creationId xmlns="" xmlns:a16="http://schemas.microsoft.com/office/drawing/2014/main" id="{9ACD87D5-6C53-DD51-E09D-1E3C9D00114C}"/>
                  </a:ext>
                </a:extLst>
              </p:cNvPr>
              <p:cNvSpPr txBox="1"/>
              <p:nvPr/>
            </p:nvSpPr>
            <p:spPr>
              <a:xfrm>
                <a:off x="8347283" y="1635802"/>
                <a:ext cx="2422105" cy="830997"/>
              </a:xfrm>
              <a:prstGeom prst="rect">
                <a:avLst/>
              </a:prstGeom>
              <a:noFill/>
            </p:spPr>
            <p:txBody>
              <a:bodyPr wrap="square" rtlCol="0">
                <a:spAutoFit/>
              </a:bodyPr>
              <a:lstStyle/>
              <a:p>
                <a:pPr algn="ctr">
                  <a:buClr>
                    <a:schemeClr val="accent1"/>
                  </a:buClr>
                </a:pPr>
                <a:r>
                  <a:rPr lang="en-US" sz="2400" b="1" dirty="0">
                    <a:solidFill>
                      <a:schemeClr val="accent1"/>
                    </a:solidFill>
                  </a:rPr>
                  <a:t>Diabetic </a:t>
                </a:r>
                <a:br>
                  <a:rPr lang="en-US" sz="2400" b="1" dirty="0">
                    <a:solidFill>
                      <a:schemeClr val="accent1"/>
                    </a:solidFill>
                  </a:rPr>
                </a:br>
                <a:r>
                  <a:rPr lang="en-US" sz="2400" b="1" dirty="0">
                    <a:solidFill>
                      <a:schemeClr val="accent1"/>
                    </a:solidFill>
                  </a:rPr>
                  <a:t>nephropathy</a:t>
                </a:r>
              </a:p>
            </p:txBody>
          </p:sp>
          <p:grpSp>
            <p:nvGrpSpPr>
              <p:cNvPr id="9" name="Group 8">
                <a:extLst>
                  <a:ext uri="{FF2B5EF4-FFF2-40B4-BE49-F238E27FC236}">
                    <a16:creationId xmlns="" xmlns:a16="http://schemas.microsoft.com/office/drawing/2014/main" id="{69A6453B-A28E-4D9F-9537-DF92BAA062CC}"/>
                  </a:ext>
                </a:extLst>
              </p:cNvPr>
              <p:cNvGrpSpPr/>
              <p:nvPr/>
            </p:nvGrpSpPr>
            <p:grpSpPr>
              <a:xfrm>
                <a:off x="10551849" y="1621438"/>
                <a:ext cx="949287" cy="859724"/>
                <a:chOff x="10637205" y="1525380"/>
                <a:chExt cx="949287" cy="859724"/>
              </a:xfrm>
            </p:grpSpPr>
            <p:pic>
              <p:nvPicPr>
                <p:cNvPr id="23" name="Graphic 22" descr="Right pointing backhand index with solid fill">
                  <a:extLst>
                    <a:ext uri="{FF2B5EF4-FFF2-40B4-BE49-F238E27FC236}">
                      <a16:creationId xmlns="" xmlns:a16="http://schemas.microsoft.com/office/drawing/2014/main" id="{B5DDFF49-E930-45A0-BB4E-6E7E511E72B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10637205" y="1525380"/>
                  <a:ext cx="907095" cy="859724"/>
                </a:xfrm>
                <a:prstGeom prst="rect">
                  <a:avLst/>
                </a:prstGeom>
              </p:spPr>
            </p:pic>
            <p:pic>
              <p:nvPicPr>
                <p:cNvPr id="8" name="Graphic 7" descr="Water outline">
                  <a:extLst>
                    <a:ext uri="{FF2B5EF4-FFF2-40B4-BE49-F238E27FC236}">
                      <a16:creationId xmlns="" xmlns:a16="http://schemas.microsoft.com/office/drawing/2014/main" id="{5C7596D7-79E8-4211-863E-1A44C5EF20FB}"/>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11241734" y="1899211"/>
                  <a:ext cx="344758" cy="344758"/>
                </a:xfrm>
                <a:prstGeom prst="rect">
                  <a:avLst/>
                </a:prstGeom>
              </p:spPr>
            </p:pic>
          </p:grpSp>
        </p:grpSp>
        <p:cxnSp>
          <p:nvCxnSpPr>
            <p:cNvPr id="47" name="Straight Connector 46">
              <a:extLst>
                <a:ext uri="{FF2B5EF4-FFF2-40B4-BE49-F238E27FC236}">
                  <a16:creationId xmlns="" xmlns:a16="http://schemas.microsoft.com/office/drawing/2014/main" id="{2B5A4E25-3FA2-47C4-115A-AC07392717D2}"/>
                </a:ext>
              </a:extLst>
            </p:cNvPr>
            <p:cNvCxnSpPr>
              <a:cxnSpLocks/>
            </p:cNvCxnSpPr>
            <p:nvPr/>
          </p:nvCxnSpPr>
          <p:spPr>
            <a:xfrm>
              <a:off x="8497879" y="5387994"/>
              <a:ext cx="31086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7" name="Graphic 36" descr="Medicine with solid fill">
            <a:extLst>
              <a:ext uri="{FF2B5EF4-FFF2-40B4-BE49-F238E27FC236}">
                <a16:creationId xmlns="" xmlns:a16="http://schemas.microsoft.com/office/drawing/2014/main" id="{3F61C5DF-1B7F-4B56-9CCB-52E0DA2B0ABD}"/>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 xmlns:asvg="http://schemas.microsoft.com/office/drawing/2016/SVG/main" r:embed="rId12"/>
              </a:ext>
            </a:extLst>
          </a:blip>
          <a:stretch>
            <a:fillRect/>
          </a:stretch>
        </p:blipFill>
        <p:spPr>
          <a:xfrm>
            <a:off x="8350577" y="5402113"/>
            <a:ext cx="694139" cy="694138"/>
          </a:xfrm>
          <a:prstGeom prst="rect">
            <a:avLst/>
          </a:prstGeom>
        </p:spPr>
      </p:pic>
      <p:sp>
        <p:nvSpPr>
          <p:cNvPr id="38" name="TextBox 37">
            <a:extLst>
              <a:ext uri="{FF2B5EF4-FFF2-40B4-BE49-F238E27FC236}">
                <a16:creationId xmlns="" xmlns:a16="http://schemas.microsoft.com/office/drawing/2014/main" id="{29CE0DF3-B594-49CB-BE01-36C8372F2A11}"/>
              </a:ext>
            </a:extLst>
          </p:cNvPr>
          <p:cNvSpPr txBox="1"/>
          <p:nvPr/>
        </p:nvSpPr>
        <p:spPr>
          <a:xfrm>
            <a:off x="8856396" y="5456835"/>
            <a:ext cx="3099901" cy="584775"/>
          </a:xfrm>
          <a:prstGeom prst="rect">
            <a:avLst/>
          </a:prstGeom>
          <a:noFill/>
        </p:spPr>
        <p:txBody>
          <a:bodyPr wrap="square" rtlCol="0">
            <a:spAutoFit/>
          </a:bodyPr>
          <a:lstStyle/>
          <a:p>
            <a:pPr>
              <a:buClr>
                <a:schemeClr val="accent1"/>
              </a:buClr>
            </a:pPr>
            <a:r>
              <a:rPr lang="en-GB" sz="1600" dirty="0"/>
              <a:t>76% of patients received an </a:t>
            </a:r>
            <a:br>
              <a:rPr lang="en-GB" sz="1600" dirty="0"/>
            </a:br>
            <a:r>
              <a:rPr lang="en-GB" sz="1600" dirty="0"/>
              <a:t>ACE inhibitor/ARB</a:t>
            </a:r>
            <a:endParaRPr lang="en-US" sz="1600" dirty="0"/>
          </a:p>
        </p:txBody>
      </p:sp>
      <p:pic>
        <p:nvPicPr>
          <p:cNvPr id="39" name="Graphic 38" descr="Medicine with solid fill">
            <a:extLst>
              <a:ext uri="{FF2B5EF4-FFF2-40B4-BE49-F238E27FC236}">
                <a16:creationId xmlns="" xmlns:a16="http://schemas.microsoft.com/office/drawing/2014/main" id="{DE3E0941-DFDE-4308-9E7E-E66DEEF18912}"/>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 xmlns:asvg="http://schemas.microsoft.com/office/drawing/2016/SVG/main" r:embed="rId14"/>
              </a:ext>
            </a:extLst>
          </a:blip>
          <a:stretch>
            <a:fillRect/>
          </a:stretch>
        </p:blipFill>
        <p:spPr>
          <a:xfrm>
            <a:off x="4333313" y="5417353"/>
            <a:ext cx="694139" cy="694138"/>
          </a:xfrm>
          <a:prstGeom prst="rect">
            <a:avLst/>
          </a:prstGeom>
        </p:spPr>
      </p:pic>
      <p:sp>
        <p:nvSpPr>
          <p:cNvPr id="40" name="TextBox 39">
            <a:extLst>
              <a:ext uri="{FF2B5EF4-FFF2-40B4-BE49-F238E27FC236}">
                <a16:creationId xmlns="" xmlns:a16="http://schemas.microsoft.com/office/drawing/2014/main" id="{8A69D301-7A60-4685-857A-B4AF8ADEA51E}"/>
              </a:ext>
            </a:extLst>
          </p:cNvPr>
          <p:cNvSpPr txBox="1"/>
          <p:nvPr/>
        </p:nvSpPr>
        <p:spPr>
          <a:xfrm>
            <a:off x="4857420" y="5472075"/>
            <a:ext cx="3099901" cy="584775"/>
          </a:xfrm>
          <a:prstGeom prst="rect">
            <a:avLst/>
          </a:prstGeom>
          <a:noFill/>
        </p:spPr>
        <p:txBody>
          <a:bodyPr wrap="square" rtlCol="0">
            <a:spAutoFit/>
          </a:bodyPr>
          <a:lstStyle/>
          <a:p>
            <a:pPr>
              <a:buClr>
                <a:schemeClr val="accent1"/>
              </a:buClr>
            </a:pPr>
            <a:r>
              <a:rPr lang="en-GB" sz="1600" dirty="0"/>
              <a:t>74% of patients received an </a:t>
            </a:r>
            <a:br>
              <a:rPr lang="en-GB" sz="1600" dirty="0"/>
            </a:br>
            <a:r>
              <a:rPr lang="en-GB" sz="1600" dirty="0"/>
              <a:t>ACE inhibitor/ARB</a:t>
            </a:r>
            <a:endParaRPr lang="en-US" sz="1600" dirty="0"/>
          </a:p>
        </p:txBody>
      </p:sp>
    </p:spTree>
    <p:extLst>
      <p:ext uri="{BB962C8B-B14F-4D97-AF65-F5344CB8AC3E}">
        <p14:creationId xmlns:p14="http://schemas.microsoft.com/office/powerpoint/2010/main" val="3934989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Screening and monitoring CKD</a:t>
            </a:r>
          </a:p>
        </p:txBody>
      </p:sp>
      <p:sp>
        <p:nvSpPr>
          <p:cNvPr id="3" name="Text Placeholder 2"/>
          <p:cNvSpPr>
            <a:spLocks noGrp="1"/>
          </p:cNvSpPr>
          <p:nvPr>
            <p:ph type="body" idx="1"/>
          </p:nvPr>
        </p:nvSpPr>
        <p:spPr/>
        <p:txBody>
          <a:bodyPr/>
          <a:lstStyle/>
          <a:p>
            <a:endParaRPr lang="en-GB"/>
          </a:p>
        </p:txBody>
      </p:sp>
      <p:sp>
        <p:nvSpPr>
          <p:cNvPr id="4" name="Text Placeholder 3"/>
          <p:cNvSpPr>
            <a:spLocks noGrp="1"/>
          </p:cNvSpPr>
          <p:nvPr>
            <p:ph type="body" sz="quarter" idx="12"/>
          </p:nvPr>
        </p:nvSpPr>
        <p:spPr/>
        <p:txBody>
          <a:bodyPr/>
          <a:lstStyle/>
          <a:p>
            <a:r>
              <a:rPr lang="en-GB" dirty="0"/>
              <a:t>CKD = chronic kidney disease.</a:t>
            </a:r>
          </a:p>
        </p:txBody>
      </p:sp>
      <p:sp>
        <p:nvSpPr>
          <p:cNvPr id="5" name="Action Button: Home 4">
            <a:hlinkClick r:id="rId3" action="ppaction://hlinksldjump" highlightClick="1"/>
          </p:cNvPr>
          <p:cNvSpPr/>
          <p:nvPr/>
        </p:nvSpPr>
        <p:spPr>
          <a:xfrm>
            <a:off x="11474241" y="6061755"/>
            <a:ext cx="420915" cy="420914"/>
          </a:xfrm>
          <a:prstGeom prst="actionButtonHom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Tree>
    <p:extLst>
      <p:ext uri="{BB962C8B-B14F-4D97-AF65-F5344CB8AC3E}">
        <p14:creationId xmlns:p14="http://schemas.microsoft.com/office/powerpoint/2010/main" val="1715327990"/>
      </p:ext>
    </p:extLst>
  </p:cSld>
  <p:clrMapOvr>
    <a:masterClrMapping/>
  </p:clrMapOvr>
  <p:transition>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Signs and symptoms of CKD</a:t>
            </a:r>
            <a:r>
              <a:rPr lang="en-GB" baseline="30000" dirty="0"/>
              <a:t>1,2</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90</a:t>
            </a:fld>
            <a:endParaRPr lang="en-US" dirty="0"/>
          </a:p>
        </p:txBody>
      </p:sp>
      <p:sp>
        <p:nvSpPr>
          <p:cNvPr id="4" name="Text Placeholder 3"/>
          <p:cNvSpPr>
            <a:spLocks noGrp="1"/>
          </p:cNvSpPr>
          <p:nvPr>
            <p:ph type="body" sz="quarter" idx="13"/>
          </p:nvPr>
        </p:nvSpPr>
        <p:spPr/>
        <p:txBody>
          <a:bodyPr/>
          <a:lstStyle/>
          <a:p>
            <a:r>
              <a:rPr lang="en-GB" dirty="0"/>
              <a:t>CKD = chronic kidney disease.</a:t>
            </a:r>
          </a:p>
          <a:p>
            <a:r>
              <a:rPr lang="en-GB" dirty="0"/>
              <a:t>1. National Kidney Foundation. </a:t>
            </a:r>
            <a:r>
              <a:rPr lang="en-GB" dirty="0">
                <a:hlinkClick r:id="rId3"/>
              </a:rPr>
              <a:t>https://www.kidney.org/news/ekidney/august14/10_Signs_You_May_Have_Kidney_Disease</a:t>
            </a:r>
            <a:r>
              <a:rPr lang="en-GB" dirty="0"/>
              <a:t>; 2. Webster AC et al. </a:t>
            </a:r>
            <a:r>
              <a:rPr lang="en-GB" i="1" dirty="0"/>
              <a:t>Lancet.</a:t>
            </a:r>
            <a:br>
              <a:rPr lang="en-GB" i="1" dirty="0"/>
            </a:br>
            <a:r>
              <a:rPr lang="en-GB" dirty="0"/>
              <a:t>2017;389:1238–1252.</a:t>
            </a:r>
          </a:p>
        </p:txBody>
      </p:sp>
      <p:pic>
        <p:nvPicPr>
          <p:cNvPr id="5" name="Picture 4">
            <a:extLst>
              <a:ext uri="{FF2B5EF4-FFF2-40B4-BE49-F238E27FC236}">
                <a16:creationId xmlns="" xmlns:a16="http://schemas.microsoft.com/office/drawing/2014/main" id="{2BF39C1A-0EA9-4966-BBC4-4170283ED3B9}"/>
              </a:ext>
            </a:extLst>
          </p:cNvPr>
          <p:cNvPicPr preferRelativeResize="0">
            <a:picLocks noChangeAspect="1"/>
          </p:cNvPicPr>
          <p:nvPr/>
        </p:nvPicPr>
        <p:blipFill>
          <a:blip r:embed="rId4">
            <a:duotone>
              <a:schemeClr val="bg2">
                <a:shade val="45000"/>
                <a:satMod val="135000"/>
              </a:schemeClr>
              <a:prstClr val="white"/>
            </a:duotone>
          </a:blip>
          <a:stretch>
            <a:fillRect/>
          </a:stretch>
        </p:blipFill>
        <p:spPr>
          <a:xfrm>
            <a:off x="5526293" y="1352997"/>
            <a:ext cx="1139419" cy="3564000"/>
          </a:xfrm>
          <a:prstGeom prst="rect">
            <a:avLst/>
          </a:prstGeom>
        </p:spPr>
      </p:pic>
      <p:sp>
        <p:nvSpPr>
          <p:cNvPr id="6" name="TextBox 5">
            <a:extLst>
              <a:ext uri="{FF2B5EF4-FFF2-40B4-BE49-F238E27FC236}">
                <a16:creationId xmlns="" xmlns:a16="http://schemas.microsoft.com/office/drawing/2014/main" id="{14E472AE-0F0E-4EBE-9FF7-DF38B14326B9}"/>
              </a:ext>
            </a:extLst>
          </p:cNvPr>
          <p:cNvSpPr txBox="1"/>
          <p:nvPr/>
        </p:nvSpPr>
        <p:spPr>
          <a:xfrm>
            <a:off x="2583154" y="1550836"/>
            <a:ext cx="1404551" cy="338554"/>
          </a:xfrm>
          <a:prstGeom prst="rect">
            <a:avLst/>
          </a:prstGeom>
          <a:noFill/>
        </p:spPr>
        <p:txBody>
          <a:bodyPr wrap="none" rtlCol="0">
            <a:spAutoFit/>
          </a:bodyPr>
          <a:lstStyle/>
          <a:p>
            <a:pPr algn="r"/>
            <a:r>
              <a:rPr lang="en-GB" sz="1600" dirty="0"/>
              <a:t>Poor appetite</a:t>
            </a:r>
          </a:p>
        </p:txBody>
      </p:sp>
      <p:sp>
        <p:nvSpPr>
          <p:cNvPr id="7" name="TextBox 6">
            <a:extLst>
              <a:ext uri="{FF2B5EF4-FFF2-40B4-BE49-F238E27FC236}">
                <a16:creationId xmlns="" xmlns:a16="http://schemas.microsoft.com/office/drawing/2014/main" id="{59E657A8-0F50-4435-B717-5293B4F0EBAE}"/>
              </a:ext>
            </a:extLst>
          </p:cNvPr>
          <p:cNvSpPr txBox="1"/>
          <p:nvPr/>
        </p:nvSpPr>
        <p:spPr>
          <a:xfrm>
            <a:off x="2971083" y="2368218"/>
            <a:ext cx="1016624" cy="584775"/>
          </a:xfrm>
          <a:prstGeom prst="rect">
            <a:avLst/>
          </a:prstGeom>
          <a:noFill/>
        </p:spPr>
        <p:txBody>
          <a:bodyPr wrap="none" rtlCol="0">
            <a:spAutoFit/>
          </a:bodyPr>
          <a:lstStyle/>
          <a:p>
            <a:pPr algn="r"/>
            <a:r>
              <a:rPr lang="en-GB" sz="1600" dirty="0"/>
              <a:t>Insomnia</a:t>
            </a:r>
            <a:br>
              <a:rPr lang="en-GB" sz="1600" dirty="0"/>
            </a:br>
            <a:r>
              <a:rPr lang="en-GB" sz="1600" dirty="0"/>
              <a:t>Fatigue</a:t>
            </a:r>
          </a:p>
        </p:txBody>
      </p:sp>
      <p:sp>
        <p:nvSpPr>
          <p:cNvPr id="8" name="TextBox 7">
            <a:extLst>
              <a:ext uri="{FF2B5EF4-FFF2-40B4-BE49-F238E27FC236}">
                <a16:creationId xmlns="" xmlns:a16="http://schemas.microsoft.com/office/drawing/2014/main" id="{5A5CDC04-49AC-46D4-9538-D1C48E34A587}"/>
              </a:ext>
            </a:extLst>
          </p:cNvPr>
          <p:cNvSpPr txBox="1"/>
          <p:nvPr/>
        </p:nvSpPr>
        <p:spPr>
          <a:xfrm>
            <a:off x="2058998" y="3287120"/>
            <a:ext cx="1928733" cy="584775"/>
          </a:xfrm>
          <a:prstGeom prst="rect">
            <a:avLst/>
          </a:prstGeom>
          <a:noFill/>
        </p:spPr>
        <p:txBody>
          <a:bodyPr wrap="none" rtlCol="0">
            <a:spAutoFit/>
          </a:bodyPr>
          <a:lstStyle/>
          <a:p>
            <a:pPr algn="r"/>
            <a:r>
              <a:rPr lang="en-GB" sz="1600" dirty="0"/>
              <a:t>Increased urination</a:t>
            </a:r>
            <a:br>
              <a:rPr lang="en-GB" sz="1600" dirty="0"/>
            </a:br>
            <a:r>
              <a:rPr lang="en-GB" sz="1600" dirty="0" err="1"/>
              <a:t>Hematuria</a:t>
            </a:r>
            <a:endParaRPr lang="en-GB" sz="1600" dirty="0"/>
          </a:p>
        </p:txBody>
      </p:sp>
      <p:sp>
        <p:nvSpPr>
          <p:cNvPr id="9" name="TextBox 8">
            <a:extLst>
              <a:ext uri="{FF2B5EF4-FFF2-40B4-BE49-F238E27FC236}">
                <a16:creationId xmlns="" xmlns:a16="http://schemas.microsoft.com/office/drawing/2014/main" id="{86D8EF2D-253D-47BC-8405-A726C9C86559}"/>
              </a:ext>
            </a:extLst>
          </p:cNvPr>
          <p:cNvSpPr txBox="1"/>
          <p:nvPr/>
        </p:nvSpPr>
        <p:spPr>
          <a:xfrm>
            <a:off x="2422854" y="4329173"/>
            <a:ext cx="1564851" cy="338554"/>
          </a:xfrm>
          <a:prstGeom prst="rect">
            <a:avLst/>
          </a:prstGeom>
          <a:noFill/>
        </p:spPr>
        <p:txBody>
          <a:bodyPr wrap="none" rtlCol="0">
            <a:spAutoFit/>
          </a:bodyPr>
          <a:lstStyle/>
          <a:p>
            <a:pPr algn="r"/>
            <a:r>
              <a:rPr lang="en-GB" sz="1600" dirty="0"/>
              <a:t>Muscle cramps</a:t>
            </a:r>
          </a:p>
        </p:txBody>
      </p:sp>
      <p:sp>
        <p:nvSpPr>
          <p:cNvPr id="10" name="TextBox 9">
            <a:extLst>
              <a:ext uri="{FF2B5EF4-FFF2-40B4-BE49-F238E27FC236}">
                <a16:creationId xmlns="" xmlns:a16="http://schemas.microsoft.com/office/drawing/2014/main" id="{8D0CE19F-0555-4348-B9DB-4EAB0F785F32}"/>
              </a:ext>
            </a:extLst>
          </p:cNvPr>
          <p:cNvSpPr txBox="1"/>
          <p:nvPr/>
        </p:nvSpPr>
        <p:spPr>
          <a:xfrm>
            <a:off x="8112855" y="1572346"/>
            <a:ext cx="889987" cy="338554"/>
          </a:xfrm>
          <a:prstGeom prst="rect">
            <a:avLst/>
          </a:prstGeom>
          <a:noFill/>
        </p:spPr>
        <p:txBody>
          <a:bodyPr wrap="none" rtlCol="0">
            <a:spAutoFit/>
          </a:bodyPr>
          <a:lstStyle/>
          <a:p>
            <a:pPr algn="r"/>
            <a:r>
              <a:rPr lang="en-GB" sz="1600" dirty="0"/>
              <a:t>Nausea</a:t>
            </a:r>
          </a:p>
        </p:txBody>
      </p:sp>
      <p:sp>
        <p:nvSpPr>
          <p:cNvPr id="11" name="TextBox 10">
            <a:extLst>
              <a:ext uri="{FF2B5EF4-FFF2-40B4-BE49-F238E27FC236}">
                <a16:creationId xmlns="" xmlns:a16="http://schemas.microsoft.com/office/drawing/2014/main" id="{88C430CF-B1B5-474B-A697-0DC6E63264DF}"/>
              </a:ext>
            </a:extLst>
          </p:cNvPr>
          <p:cNvSpPr txBox="1"/>
          <p:nvPr/>
        </p:nvSpPr>
        <p:spPr>
          <a:xfrm>
            <a:off x="8112860" y="2491288"/>
            <a:ext cx="1976823" cy="338554"/>
          </a:xfrm>
          <a:prstGeom prst="rect">
            <a:avLst/>
          </a:prstGeom>
          <a:noFill/>
        </p:spPr>
        <p:txBody>
          <a:bodyPr wrap="none" rtlCol="0">
            <a:spAutoFit/>
          </a:bodyPr>
          <a:lstStyle/>
          <a:p>
            <a:pPr algn="r"/>
            <a:r>
              <a:rPr lang="en-GB" sz="1600" dirty="0"/>
              <a:t>Shortness of breath</a:t>
            </a:r>
          </a:p>
        </p:txBody>
      </p:sp>
      <p:sp>
        <p:nvSpPr>
          <p:cNvPr id="12" name="TextBox 11">
            <a:extLst>
              <a:ext uri="{FF2B5EF4-FFF2-40B4-BE49-F238E27FC236}">
                <a16:creationId xmlns="" xmlns:a16="http://schemas.microsoft.com/office/drawing/2014/main" id="{9E330415-5139-482C-8631-9E56D39DB7FE}"/>
              </a:ext>
            </a:extLst>
          </p:cNvPr>
          <p:cNvSpPr txBox="1"/>
          <p:nvPr/>
        </p:nvSpPr>
        <p:spPr>
          <a:xfrm>
            <a:off x="8250720" y="3410230"/>
            <a:ext cx="833882" cy="338554"/>
          </a:xfrm>
          <a:prstGeom prst="rect">
            <a:avLst/>
          </a:prstGeom>
          <a:noFill/>
        </p:spPr>
        <p:txBody>
          <a:bodyPr wrap="none" rtlCol="0">
            <a:spAutoFit/>
          </a:bodyPr>
          <a:lstStyle/>
          <a:p>
            <a:pPr algn="r"/>
            <a:r>
              <a:rPr lang="en-GB" sz="1600" dirty="0" err="1"/>
              <a:t>Edema</a:t>
            </a:r>
            <a:endParaRPr lang="en-GB" sz="1600" dirty="0"/>
          </a:p>
        </p:txBody>
      </p:sp>
      <p:sp>
        <p:nvSpPr>
          <p:cNvPr id="13" name="TextBox 12">
            <a:extLst>
              <a:ext uri="{FF2B5EF4-FFF2-40B4-BE49-F238E27FC236}">
                <a16:creationId xmlns="" xmlns:a16="http://schemas.microsoft.com/office/drawing/2014/main" id="{6A32F545-F9A1-4DD3-A4E8-1070F6CFDA5A}"/>
              </a:ext>
            </a:extLst>
          </p:cNvPr>
          <p:cNvSpPr txBox="1"/>
          <p:nvPr/>
        </p:nvSpPr>
        <p:spPr>
          <a:xfrm>
            <a:off x="8112836" y="4329173"/>
            <a:ext cx="1645001" cy="338554"/>
          </a:xfrm>
          <a:prstGeom prst="rect">
            <a:avLst/>
          </a:prstGeom>
          <a:noFill/>
        </p:spPr>
        <p:txBody>
          <a:bodyPr wrap="none" rtlCol="0">
            <a:spAutoFit/>
          </a:bodyPr>
          <a:lstStyle/>
          <a:p>
            <a:pPr algn="r"/>
            <a:r>
              <a:rPr lang="en-GB" sz="1600" dirty="0"/>
              <a:t>Dry or itchy skin</a:t>
            </a:r>
          </a:p>
        </p:txBody>
      </p:sp>
      <p:grpSp>
        <p:nvGrpSpPr>
          <p:cNvPr id="14" name="Group 13">
            <a:extLst>
              <a:ext uri="{FF2B5EF4-FFF2-40B4-BE49-F238E27FC236}">
                <a16:creationId xmlns="" xmlns:a16="http://schemas.microsoft.com/office/drawing/2014/main" id="{7EE0EB4A-2027-44D8-94E1-72F66696ED2E}"/>
              </a:ext>
            </a:extLst>
          </p:cNvPr>
          <p:cNvGrpSpPr/>
          <p:nvPr/>
        </p:nvGrpSpPr>
        <p:grpSpPr>
          <a:xfrm>
            <a:off x="4162644" y="3183507"/>
            <a:ext cx="792000" cy="792000"/>
            <a:chOff x="4162644" y="3111910"/>
            <a:chExt cx="792000" cy="792000"/>
          </a:xfrm>
        </p:grpSpPr>
        <p:sp>
          <p:nvSpPr>
            <p:cNvPr id="15" name="Oval 14">
              <a:extLst>
                <a:ext uri="{FF2B5EF4-FFF2-40B4-BE49-F238E27FC236}">
                  <a16:creationId xmlns="" xmlns:a16="http://schemas.microsoft.com/office/drawing/2014/main" id="{41104D4D-7976-4111-802C-3805B3CB264A}"/>
                </a:ext>
              </a:extLst>
            </p:cNvPr>
            <p:cNvSpPr/>
            <p:nvPr/>
          </p:nvSpPr>
          <p:spPr>
            <a:xfrm>
              <a:off x="4162644" y="3111910"/>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16" name="Graphic 6" descr="Toilet">
              <a:extLst>
                <a:ext uri="{FF2B5EF4-FFF2-40B4-BE49-F238E27FC236}">
                  <a16:creationId xmlns="" xmlns:a16="http://schemas.microsoft.com/office/drawing/2014/main" id="{DAD4280A-0D65-4F83-A0D1-7BD846A1811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4234644" y="3183910"/>
              <a:ext cx="648000" cy="648000"/>
            </a:xfrm>
            <a:prstGeom prst="rect">
              <a:avLst/>
            </a:prstGeom>
          </p:spPr>
        </p:pic>
      </p:grpSp>
      <p:grpSp>
        <p:nvGrpSpPr>
          <p:cNvPr id="17" name="Group 16">
            <a:extLst>
              <a:ext uri="{FF2B5EF4-FFF2-40B4-BE49-F238E27FC236}">
                <a16:creationId xmlns="" xmlns:a16="http://schemas.microsoft.com/office/drawing/2014/main" id="{A443B8D8-2F75-4E23-B810-85A6FD7DF4FC}"/>
              </a:ext>
            </a:extLst>
          </p:cNvPr>
          <p:cNvGrpSpPr/>
          <p:nvPr/>
        </p:nvGrpSpPr>
        <p:grpSpPr>
          <a:xfrm>
            <a:off x="4162644" y="2264565"/>
            <a:ext cx="792000" cy="792000"/>
            <a:chOff x="4162644" y="2175300"/>
            <a:chExt cx="792000" cy="792000"/>
          </a:xfrm>
        </p:grpSpPr>
        <p:sp>
          <p:nvSpPr>
            <p:cNvPr id="18" name="Oval 17">
              <a:extLst>
                <a:ext uri="{FF2B5EF4-FFF2-40B4-BE49-F238E27FC236}">
                  <a16:creationId xmlns="" xmlns:a16="http://schemas.microsoft.com/office/drawing/2014/main" id="{F089023D-9B4B-43BC-8D34-CE4F45BFBCC4}"/>
                </a:ext>
              </a:extLst>
            </p:cNvPr>
            <p:cNvSpPr/>
            <p:nvPr/>
          </p:nvSpPr>
          <p:spPr>
            <a:xfrm>
              <a:off x="4162644" y="2175300"/>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19" name="Graphic 43" descr="Sleep">
              <a:extLst>
                <a:ext uri="{FF2B5EF4-FFF2-40B4-BE49-F238E27FC236}">
                  <a16:creationId xmlns="" xmlns:a16="http://schemas.microsoft.com/office/drawing/2014/main" id="{A25F5B38-97F9-4F5F-800B-0EDE8CABF33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4234644" y="2247300"/>
              <a:ext cx="648000" cy="648000"/>
            </a:xfrm>
            <a:prstGeom prst="rect">
              <a:avLst/>
            </a:prstGeom>
          </p:spPr>
        </p:pic>
      </p:grpSp>
      <p:grpSp>
        <p:nvGrpSpPr>
          <p:cNvPr id="20" name="Group 19">
            <a:extLst>
              <a:ext uri="{FF2B5EF4-FFF2-40B4-BE49-F238E27FC236}">
                <a16:creationId xmlns="" xmlns:a16="http://schemas.microsoft.com/office/drawing/2014/main" id="{667C5968-4A85-4FF6-9236-401403CDEE13}"/>
              </a:ext>
            </a:extLst>
          </p:cNvPr>
          <p:cNvGrpSpPr/>
          <p:nvPr/>
        </p:nvGrpSpPr>
        <p:grpSpPr>
          <a:xfrm>
            <a:off x="4162644" y="4102450"/>
            <a:ext cx="792000" cy="792000"/>
            <a:chOff x="4162644" y="4011300"/>
            <a:chExt cx="792000" cy="792000"/>
          </a:xfrm>
        </p:grpSpPr>
        <p:sp>
          <p:nvSpPr>
            <p:cNvPr id="21" name="Oval 20">
              <a:extLst>
                <a:ext uri="{FF2B5EF4-FFF2-40B4-BE49-F238E27FC236}">
                  <a16:creationId xmlns="" xmlns:a16="http://schemas.microsoft.com/office/drawing/2014/main" id="{30E4F4E0-EF5C-4799-8349-F7CFC4EB7966}"/>
                </a:ext>
              </a:extLst>
            </p:cNvPr>
            <p:cNvSpPr/>
            <p:nvPr/>
          </p:nvSpPr>
          <p:spPr>
            <a:xfrm>
              <a:off x="4162644" y="4011300"/>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2" name="Graphic 45" descr="Muscular arm">
              <a:extLst>
                <a:ext uri="{FF2B5EF4-FFF2-40B4-BE49-F238E27FC236}">
                  <a16:creationId xmlns="" xmlns:a16="http://schemas.microsoft.com/office/drawing/2014/main" id="{19CFC8FC-C173-4485-91C2-32A20DAE7654}"/>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4234644" y="4083300"/>
              <a:ext cx="648000" cy="648000"/>
            </a:xfrm>
            <a:prstGeom prst="rect">
              <a:avLst/>
            </a:prstGeom>
          </p:spPr>
        </p:pic>
      </p:grpSp>
      <p:grpSp>
        <p:nvGrpSpPr>
          <p:cNvPr id="23" name="Group 22">
            <a:extLst>
              <a:ext uri="{FF2B5EF4-FFF2-40B4-BE49-F238E27FC236}">
                <a16:creationId xmlns="" xmlns:a16="http://schemas.microsoft.com/office/drawing/2014/main" id="{0277D4F2-81CF-4B88-8E02-EA1185A989EC}"/>
              </a:ext>
            </a:extLst>
          </p:cNvPr>
          <p:cNvGrpSpPr/>
          <p:nvPr/>
        </p:nvGrpSpPr>
        <p:grpSpPr>
          <a:xfrm>
            <a:off x="7164255" y="3183507"/>
            <a:ext cx="792000" cy="792000"/>
            <a:chOff x="7164255" y="3087238"/>
            <a:chExt cx="792000" cy="792000"/>
          </a:xfrm>
        </p:grpSpPr>
        <p:sp>
          <p:nvSpPr>
            <p:cNvPr id="24" name="Oval 23">
              <a:extLst>
                <a:ext uri="{FF2B5EF4-FFF2-40B4-BE49-F238E27FC236}">
                  <a16:creationId xmlns="" xmlns:a16="http://schemas.microsoft.com/office/drawing/2014/main" id="{82BDACCE-69C3-4A24-B4C3-038E22AB1382}"/>
                </a:ext>
              </a:extLst>
            </p:cNvPr>
            <p:cNvSpPr/>
            <p:nvPr/>
          </p:nvSpPr>
          <p:spPr>
            <a:xfrm>
              <a:off x="7164255" y="3087238"/>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5" name="Graphic 47" descr="Foot">
              <a:extLst>
                <a:ext uri="{FF2B5EF4-FFF2-40B4-BE49-F238E27FC236}">
                  <a16:creationId xmlns="" xmlns:a16="http://schemas.microsoft.com/office/drawing/2014/main" id="{6C31571B-86AE-480B-BCBF-20C9101AB04A}"/>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 xmlns:asvg="http://schemas.microsoft.com/office/drawing/2016/SVG/main" r:embed="rId12"/>
                </a:ext>
              </a:extLst>
            </a:blip>
            <a:stretch>
              <a:fillRect/>
            </a:stretch>
          </p:blipFill>
          <p:spPr>
            <a:xfrm>
              <a:off x="7244499" y="3135366"/>
              <a:ext cx="648000" cy="648000"/>
            </a:xfrm>
            <a:prstGeom prst="rect">
              <a:avLst/>
            </a:prstGeom>
          </p:spPr>
        </p:pic>
      </p:grpSp>
      <p:grpSp>
        <p:nvGrpSpPr>
          <p:cNvPr id="26" name="Group 25">
            <a:extLst>
              <a:ext uri="{FF2B5EF4-FFF2-40B4-BE49-F238E27FC236}">
                <a16:creationId xmlns="" xmlns:a16="http://schemas.microsoft.com/office/drawing/2014/main" id="{2FA9640B-FC4D-4CB1-B569-C41995B14F8B}"/>
              </a:ext>
            </a:extLst>
          </p:cNvPr>
          <p:cNvGrpSpPr/>
          <p:nvPr/>
        </p:nvGrpSpPr>
        <p:grpSpPr>
          <a:xfrm>
            <a:off x="4162644" y="1345623"/>
            <a:ext cx="792000" cy="792000"/>
            <a:chOff x="4162644" y="1257300"/>
            <a:chExt cx="792000" cy="792000"/>
          </a:xfrm>
        </p:grpSpPr>
        <p:sp>
          <p:nvSpPr>
            <p:cNvPr id="27" name="Oval 26">
              <a:extLst>
                <a:ext uri="{FF2B5EF4-FFF2-40B4-BE49-F238E27FC236}">
                  <a16:creationId xmlns="" xmlns:a16="http://schemas.microsoft.com/office/drawing/2014/main" id="{EC6320CD-1A29-4C4F-AAB5-45E094F019BF}"/>
                </a:ext>
              </a:extLst>
            </p:cNvPr>
            <p:cNvSpPr/>
            <p:nvPr/>
          </p:nvSpPr>
          <p:spPr>
            <a:xfrm>
              <a:off x="4162644" y="1257300"/>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28" name="Graphic 49" descr="Table setting">
              <a:extLst>
                <a:ext uri="{FF2B5EF4-FFF2-40B4-BE49-F238E27FC236}">
                  <a16:creationId xmlns="" xmlns:a16="http://schemas.microsoft.com/office/drawing/2014/main" id="{984AA371-F57B-4F00-92D0-11F84E21B4C8}"/>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 xmlns:asvg="http://schemas.microsoft.com/office/drawing/2016/SVG/main" r:embed="rId14"/>
                </a:ext>
              </a:extLst>
            </a:blip>
            <a:stretch>
              <a:fillRect/>
            </a:stretch>
          </p:blipFill>
          <p:spPr>
            <a:xfrm>
              <a:off x="4234644" y="1329300"/>
              <a:ext cx="648000" cy="648000"/>
            </a:xfrm>
            <a:prstGeom prst="rect">
              <a:avLst/>
            </a:prstGeom>
          </p:spPr>
        </p:pic>
      </p:grpSp>
      <p:grpSp>
        <p:nvGrpSpPr>
          <p:cNvPr id="29" name="Group 28">
            <a:extLst>
              <a:ext uri="{FF2B5EF4-FFF2-40B4-BE49-F238E27FC236}">
                <a16:creationId xmlns="" xmlns:a16="http://schemas.microsoft.com/office/drawing/2014/main" id="{2F9713EB-4B1D-45F0-9AF2-FDA016992CBD}"/>
              </a:ext>
            </a:extLst>
          </p:cNvPr>
          <p:cNvGrpSpPr/>
          <p:nvPr/>
        </p:nvGrpSpPr>
        <p:grpSpPr>
          <a:xfrm>
            <a:off x="7164255" y="2264565"/>
            <a:ext cx="792000" cy="792000"/>
            <a:chOff x="7164255" y="2170166"/>
            <a:chExt cx="792000" cy="792000"/>
          </a:xfrm>
        </p:grpSpPr>
        <p:sp>
          <p:nvSpPr>
            <p:cNvPr id="30" name="Oval 29">
              <a:extLst>
                <a:ext uri="{FF2B5EF4-FFF2-40B4-BE49-F238E27FC236}">
                  <a16:creationId xmlns="" xmlns:a16="http://schemas.microsoft.com/office/drawing/2014/main" id="{F595C4D7-8B17-46B7-AD6F-202D882AEEE5}"/>
                </a:ext>
              </a:extLst>
            </p:cNvPr>
            <p:cNvSpPr/>
            <p:nvPr/>
          </p:nvSpPr>
          <p:spPr>
            <a:xfrm>
              <a:off x="7164255" y="2170166"/>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31" name="Graphic 51" descr="Lungs">
              <a:extLst>
                <a:ext uri="{FF2B5EF4-FFF2-40B4-BE49-F238E27FC236}">
                  <a16:creationId xmlns="" xmlns:a16="http://schemas.microsoft.com/office/drawing/2014/main" id="{E674CEB2-6E5F-4D3E-B1C3-8A92C57C8BC1}"/>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 xmlns:asvg="http://schemas.microsoft.com/office/drawing/2016/SVG/main" r:embed="rId16"/>
                </a:ext>
              </a:extLst>
            </a:blip>
            <a:stretch>
              <a:fillRect/>
            </a:stretch>
          </p:blipFill>
          <p:spPr>
            <a:xfrm>
              <a:off x="7236255" y="2242166"/>
              <a:ext cx="648000" cy="648000"/>
            </a:xfrm>
            <a:prstGeom prst="rect">
              <a:avLst/>
            </a:prstGeom>
          </p:spPr>
        </p:pic>
      </p:grpSp>
      <p:grpSp>
        <p:nvGrpSpPr>
          <p:cNvPr id="32" name="Group 31">
            <a:extLst>
              <a:ext uri="{FF2B5EF4-FFF2-40B4-BE49-F238E27FC236}">
                <a16:creationId xmlns="" xmlns:a16="http://schemas.microsoft.com/office/drawing/2014/main" id="{647A5B4D-FC99-4941-926B-90E51C64F372}"/>
              </a:ext>
            </a:extLst>
          </p:cNvPr>
          <p:cNvGrpSpPr/>
          <p:nvPr/>
        </p:nvGrpSpPr>
        <p:grpSpPr>
          <a:xfrm>
            <a:off x="7164255" y="1345623"/>
            <a:ext cx="792000" cy="792000"/>
            <a:chOff x="7164255" y="1242552"/>
            <a:chExt cx="792000" cy="792000"/>
          </a:xfrm>
        </p:grpSpPr>
        <p:sp>
          <p:nvSpPr>
            <p:cNvPr id="33" name="Oval 32">
              <a:extLst>
                <a:ext uri="{FF2B5EF4-FFF2-40B4-BE49-F238E27FC236}">
                  <a16:creationId xmlns="" xmlns:a16="http://schemas.microsoft.com/office/drawing/2014/main" id="{E804CBCD-9CF7-4456-9746-0F2D59D25D1A}"/>
                </a:ext>
              </a:extLst>
            </p:cNvPr>
            <p:cNvSpPr/>
            <p:nvPr/>
          </p:nvSpPr>
          <p:spPr>
            <a:xfrm>
              <a:off x="7164255" y="1242552"/>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pic>
          <p:nvPicPr>
            <p:cNvPr id="34" name="Graphic 57" descr="Stomach">
              <a:extLst>
                <a:ext uri="{FF2B5EF4-FFF2-40B4-BE49-F238E27FC236}">
                  <a16:creationId xmlns="" xmlns:a16="http://schemas.microsoft.com/office/drawing/2014/main" id="{A33FEA4F-9C8C-46E3-94B9-85FC646B6BA5}"/>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 xmlns:asvg="http://schemas.microsoft.com/office/drawing/2016/SVG/main" r:embed="rId18"/>
                </a:ext>
              </a:extLst>
            </a:blip>
            <a:stretch>
              <a:fillRect/>
            </a:stretch>
          </p:blipFill>
          <p:spPr>
            <a:xfrm>
              <a:off x="7236255" y="1314552"/>
              <a:ext cx="648000" cy="648000"/>
            </a:xfrm>
            <a:prstGeom prst="rect">
              <a:avLst/>
            </a:prstGeom>
          </p:spPr>
        </p:pic>
      </p:grpSp>
      <p:grpSp>
        <p:nvGrpSpPr>
          <p:cNvPr id="35" name="Group 34">
            <a:extLst>
              <a:ext uri="{FF2B5EF4-FFF2-40B4-BE49-F238E27FC236}">
                <a16:creationId xmlns="" xmlns:a16="http://schemas.microsoft.com/office/drawing/2014/main" id="{8BFFD867-5398-4FBB-B6A4-1710FBD59083}"/>
              </a:ext>
            </a:extLst>
          </p:cNvPr>
          <p:cNvGrpSpPr/>
          <p:nvPr/>
        </p:nvGrpSpPr>
        <p:grpSpPr>
          <a:xfrm>
            <a:off x="7164255" y="4102450"/>
            <a:ext cx="792000" cy="792000"/>
            <a:chOff x="7164255" y="4006753"/>
            <a:chExt cx="792000" cy="792000"/>
          </a:xfrm>
        </p:grpSpPr>
        <p:sp>
          <p:nvSpPr>
            <p:cNvPr id="36" name="Oval 35">
              <a:extLst>
                <a:ext uri="{FF2B5EF4-FFF2-40B4-BE49-F238E27FC236}">
                  <a16:creationId xmlns="" xmlns:a16="http://schemas.microsoft.com/office/drawing/2014/main" id="{FFD5C9CA-F62B-4CCC-B7FF-DA01B4E62A32}"/>
                </a:ext>
              </a:extLst>
            </p:cNvPr>
            <p:cNvSpPr/>
            <p:nvPr/>
          </p:nvSpPr>
          <p:spPr>
            <a:xfrm>
              <a:off x="7164255" y="4006753"/>
              <a:ext cx="792000" cy="79200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nvGrpSpPr>
            <p:cNvPr id="37" name="Graphic 55" descr="Cheers">
              <a:extLst>
                <a:ext uri="{FF2B5EF4-FFF2-40B4-BE49-F238E27FC236}">
                  <a16:creationId xmlns="" xmlns:a16="http://schemas.microsoft.com/office/drawing/2014/main" id="{B756A202-DEA9-40A0-8944-8F52858655FC}"/>
                </a:ext>
              </a:extLst>
            </p:cNvPr>
            <p:cNvGrpSpPr/>
            <p:nvPr/>
          </p:nvGrpSpPr>
          <p:grpSpPr>
            <a:xfrm rot="8848054">
              <a:off x="7229172" y="4195152"/>
              <a:ext cx="648000" cy="415203"/>
              <a:chOff x="5004573" y="-195590"/>
              <a:chExt cx="615109" cy="415203"/>
            </a:xfrm>
            <a:solidFill>
              <a:schemeClr val="accent1"/>
            </a:solidFill>
          </p:grpSpPr>
          <p:sp>
            <p:nvSpPr>
              <p:cNvPr id="38" name="Freeform: Shape 68">
                <a:extLst>
                  <a:ext uri="{FF2B5EF4-FFF2-40B4-BE49-F238E27FC236}">
                    <a16:creationId xmlns="" xmlns:a16="http://schemas.microsoft.com/office/drawing/2014/main" id="{66C7D772-C7AD-45F1-A370-07EC6521B3FB}"/>
                  </a:ext>
                </a:extLst>
              </p:cNvPr>
              <p:cNvSpPr/>
              <p:nvPr/>
            </p:nvSpPr>
            <p:spPr>
              <a:xfrm rot="20657680">
                <a:off x="5333932" y="-170912"/>
                <a:ext cx="285750" cy="390525"/>
              </a:xfrm>
              <a:custGeom>
                <a:avLst/>
                <a:gdLst>
                  <a:gd name="connsiteX0" fmla="*/ 279344 w 285750"/>
                  <a:gd name="connsiteY0" fmla="*/ 94774 h 390525"/>
                  <a:gd name="connsiteX1" fmla="*/ 271724 w 285750"/>
                  <a:gd name="connsiteY1" fmla="*/ 69056 h 390525"/>
                  <a:gd name="connsiteX2" fmla="*/ 246007 w 285750"/>
                  <a:gd name="connsiteY2" fmla="*/ 76676 h 390525"/>
                  <a:gd name="connsiteX3" fmla="*/ 207907 w 285750"/>
                  <a:gd name="connsiteY3" fmla="*/ 144304 h 390525"/>
                  <a:gd name="connsiteX4" fmla="*/ 233624 w 285750"/>
                  <a:gd name="connsiteY4" fmla="*/ 42386 h 390525"/>
                  <a:gd name="connsiteX5" fmla="*/ 219337 w 285750"/>
                  <a:gd name="connsiteY5" fmla="*/ 19526 h 390525"/>
                  <a:gd name="connsiteX6" fmla="*/ 196477 w 285750"/>
                  <a:gd name="connsiteY6" fmla="*/ 33814 h 390525"/>
                  <a:gd name="connsiteX7" fmla="*/ 174569 w 285750"/>
                  <a:gd name="connsiteY7" fmla="*/ 121444 h 390525"/>
                  <a:gd name="connsiteX8" fmla="*/ 174569 w 285750"/>
                  <a:gd name="connsiteY8" fmla="*/ 26194 h 390525"/>
                  <a:gd name="connsiteX9" fmla="*/ 155519 w 285750"/>
                  <a:gd name="connsiteY9" fmla="*/ 7144 h 390525"/>
                  <a:gd name="connsiteX10" fmla="*/ 136469 w 285750"/>
                  <a:gd name="connsiteY10" fmla="*/ 26194 h 390525"/>
                  <a:gd name="connsiteX11" fmla="*/ 136469 w 285750"/>
                  <a:gd name="connsiteY11" fmla="*/ 128111 h 390525"/>
                  <a:gd name="connsiteX12" fmla="*/ 114562 w 285750"/>
                  <a:gd name="connsiteY12" fmla="*/ 33814 h 390525"/>
                  <a:gd name="connsiteX13" fmla="*/ 91702 w 285750"/>
                  <a:gd name="connsiteY13" fmla="*/ 19526 h 390525"/>
                  <a:gd name="connsiteX14" fmla="*/ 77414 w 285750"/>
                  <a:gd name="connsiteY14" fmla="*/ 42386 h 390525"/>
                  <a:gd name="connsiteX15" fmla="*/ 104084 w 285750"/>
                  <a:gd name="connsiteY15" fmla="*/ 155734 h 390525"/>
                  <a:gd name="connsiteX16" fmla="*/ 97417 w 285750"/>
                  <a:gd name="connsiteY16" fmla="*/ 193834 h 390525"/>
                  <a:gd name="connsiteX17" fmla="*/ 96464 w 285750"/>
                  <a:gd name="connsiteY17" fmla="*/ 192881 h 390525"/>
                  <a:gd name="connsiteX18" fmla="*/ 29789 w 285750"/>
                  <a:gd name="connsiteY18" fmla="*/ 139541 h 390525"/>
                  <a:gd name="connsiteX19" fmla="*/ 7882 w 285750"/>
                  <a:gd name="connsiteY19" fmla="*/ 151924 h 390525"/>
                  <a:gd name="connsiteX20" fmla="*/ 20264 w 285750"/>
                  <a:gd name="connsiteY20" fmla="*/ 173831 h 390525"/>
                  <a:gd name="connsiteX21" fmla="*/ 56459 w 285750"/>
                  <a:gd name="connsiteY21" fmla="*/ 213836 h 390525"/>
                  <a:gd name="connsiteX22" fmla="*/ 119324 w 285750"/>
                  <a:gd name="connsiteY22" fmla="*/ 281464 h 390525"/>
                  <a:gd name="connsiteX23" fmla="*/ 119324 w 285750"/>
                  <a:gd name="connsiteY23" fmla="*/ 383381 h 390525"/>
                  <a:gd name="connsiteX24" fmla="*/ 203144 w 285750"/>
                  <a:gd name="connsiteY24" fmla="*/ 383381 h 390525"/>
                  <a:gd name="connsiteX25" fmla="*/ 203144 w 285750"/>
                  <a:gd name="connsiteY25" fmla="*/ 275749 h 390525"/>
                  <a:gd name="connsiteX26" fmla="*/ 239339 w 285750"/>
                  <a:gd name="connsiteY26" fmla="*/ 166211 h 390525"/>
                  <a:gd name="connsiteX27" fmla="*/ 279344 w 285750"/>
                  <a:gd name="connsiteY27" fmla="*/ 9477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5750" h="390525">
                    <a:moveTo>
                      <a:pt x="279344" y="94774"/>
                    </a:moveTo>
                    <a:cubicBezTo>
                      <a:pt x="284107" y="85249"/>
                      <a:pt x="281249" y="73819"/>
                      <a:pt x="271724" y="69056"/>
                    </a:cubicBezTo>
                    <a:cubicBezTo>
                      <a:pt x="262199" y="64294"/>
                      <a:pt x="250769" y="67151"/>
                      <a:pt x="246007" y="76676"/>
                    </a:cubicBezTo>
                    <a:lnTo>
                      <a:pt x="207907" y="144304"/>
                    </a:lnTo>
                    <a:lnTo>
                      <a:pt x="233624" y="42386"/>
                    </a:lnTo>
                    <a:cubicBezTo>
                      <a:pt x="236482" y="31909"/>
                      <a:pt x="229814" y="21431"/>
                      <a:pt x="219337" y="19526"/>
                    </a:cubicBezTo>
                    <a:cubicBezTo>
                      <a:pt x="208859" y="16669"/>
                      <a:pt x="198382" y="23336"/>
                      <a:pt x="196477" y="33814"/>
                    </a:cubicBezTo>
                    <a:lnTo>
                      <a:pt x="174569" y="121444"/>
                    </a:lnTo>
                    <a:lnTo>
                      <a:pt x="174569" y="26194"/>
                    </a:lnTo>
                    <a:cubicBezTo>
                      <a:pt x="174569" y="15716"/>
                      <a:pt x="165997" y="7144"/>
                      <a:pt x="155519" y="7144"/>
                    </a:cubicBezTo>
                    <a:cubicBezTo>
                      <a:pt x="145042" y="7144"/>
                      <a:pt x="136469" y="15716"/>
                      <a:pt x="136469" y="26194"/>
                    </a:cubicBezTo>
                    <a:lnTo>
                      <a:pt x="136469" y="128111"/>
                    </a:lnTo>
                    <a:lnTo>
                      <a:pt x="114562" y="33814"/>
                    </a:lnTo>
                    <a:cubicBezTo>
                      <a:pt x="112657" y="23336"/>
                      <a:pt x="102179" y="17621"/>
                      <a:pt x="91702" y="19526"/>
                    </a:cubicBezTo>
                    <a:cubicBezTo>
                      <a:pt x="81224" y="21431"/>
                      <a:pt x="75509" y="31909"/>
                      <a:pt x="77414" y="42386"/>
                    </a:cubicBezTo>
                    <a:lnTo>
                      <a:pt x="104084" y="155734"/>
                    </a:lnTo>
                    <a:cubicBezTo>
                      <a:pt x="103132" y="169069"/>
                      <a:pt x="100274" y="182404"/>
                      <a:pt x="97417" y="193834"/>
                    </a:cubicBezTo>
                    <a:cubicBezTo>
                      <a:pt x="97417" y="193834"/>
                      <a:pt x="97417" y="192881"/>
                      <a:pt x="96464" y="192881"/>
                    </a:cubicBezTo>
                    <a:cubicBezTo>
                      <a:pt x="80272" y="168116"/>
                      <a:pt x="54554" y="146209"/>
                      <a:pt x="29789" y="139541"/>
                    </a:cubicBezTo>
                    <a:cubicBezTo>
                      <a:pt x="20264" y="136684"/>
                      <a:pt x="10739" y="142399"/>
                      <a:pt x="7882" y="151924"/>
                    </a:cubicBezTo>
                    <a:cubicBezTo>
                      <a:pt x="5024" y="161449"/>
                      <a:pt x="10739" y="170974"/>
                      <a:pt x="20264" y="173831"/>
                    </a:cubicBezTo>
                    <a:cubicBezTo>
                      <a:pt x="32647" y="176689"/>
                      <a:pt x="44077" y="194786"/>
                      <a:pt x="56459" y="213836"/>
                    </a:cubicBezTo>
                    <a:cubicBezTo>
                      <a:pt x="71699" y="237649"/>
                      <a:pt x="90749" y="265271"/>
                      <a:pt x="119324" y="281464"/>
                    </a:cubicBezTo>
                    <a:lnTo>
                      <a:pt x="119324" y="383381"/>
                    </a:lnTo>
                    <a:lnTo>
                      <a:pt x="203144" y="383381"/>
                    </a:lnTo>
                    <a:lnTo>
                      <a:pt x="203144" y="275749"/>
                    </a:lnTo>
                    <a:cubicBezTo>
                      <a:pt x="234577" y="259556"/>
                      <a:pt x="238387" y="191929"/>
                      <a:pt x="239339" y="166211"/>
                    </a:cubicBezTo>
                    <a:lnTo>
                      <a:pt x="279344" y="94774"/>
                    </a:lnTo>
                    <a:close/>
                  </a:path>
                </a:pathLst>
              </a:custGeom>
              <a:grpFill/>
              <a:ln w="9525" cap="flat">
                <a:noFill/>
                <a:prstDash val="solid"/>
                <a:miter/>
              </a:ln>
            </p:spPr>
            <p:txBody>
              <a:bodyPr rtlCol="0" anchor="ctr"/>
              <a:lstStyle/>
              <a:p>
                <a:endParaRPr lang="en-GB" dirty="0"/>
              </a:p>
            </p:txBody>
          </p:sp>
          <p:sp>
            <p:nvSpPr>
              <p:cNvPr id="39" name="Freeform: Shape 69">
                <a:extLst>
                  <a:ext uri="{FF2B5EF4-FFF2-40B4-BE49-F238E27FC236}">
                    <a16:creationId xmlns="" xmlns:a16="http://schemas.microsoft.com/office/drawing/2014/main" id="{66E5262A-7DEC-4F9B-938A-25EF30DEB084}"/>
                  </a:ext>
                </a:extLst>
              </p:cNvPr>
              <p:cNvSpPr/>
              <p:nvPr/>
            </p:nvSpPr>
            <p:spPr>
              <a:xfrm rot="19132542" flipV="1">
                <a:off x="5004573" y="-195590"/>
                <a:ext cx="381000" cy="299156"/>
              </a:xfrm>
              <a:custGeom>
                <a:avLst/>
                <a:gdLst>
                  <a:gd name="connsiteX0" fmla="*/ 253841 w 381000"/>
                  <a:gd name="connsiteY0" fmla="*/ 218964 h 295275"/>
                  <a:gd name="connsiteX1" fmla="*/ 336709 w 381000"/>
                  <a:gd name="connsiteY1" fmla="*/ 219916 h 295275"/>
                  <a:gd name="connsiteX2" fmla="*/ 336709 w 381000"/>
                  <a:gd name="connsiteY2" fmla="*/ 219916 h 295275"/>
                  <a:gd name="connsiteX3" fmla="*/ 355759 w 381000"/>
                  <a:gd name="connsiteY3" fmla="*/ 200866 h 295275"/>
                  <a:gd name="connsiteX4" fmla="*/ 336709 w 381000"/>
                  <a:gd name="connsiteY4" fmla="*/ 181816 h 295275"/>
                  <a:gd name="connsiteX5" fmla="*/ 259556 w 381000"/>
                  <a:gd name="connsiteY5" fmla="*/ 180864 h 295275"/>
                  <a:gd name="connsiteX6" fmla="*/ 360521 w 381000"/>
                  <a:gd name="connsiteY6" fmla="*/ 155146 h 295275"/>
                  <a:gd name="connsiteX7" fmla="*/ 373856 w 381000"/>
                  <a:gd name="connsiteY7" fmla="*/ 132286 h 295275"/>
                  <a:gd name="connsiteX8" fmla="*/ 350996 w 381000"/>
                  <a:gd name="connsiteY8" fmla="*/ 118951 h 295275"/>
                  <a:gd name="connsiteX9" fmla="*/ 263366 w 381000"/>
                  <a:gd name="connsiteY9" fmla="*/ 141811 h 295275"/>
                  <a:gd name="connsiteX10" fmla="*/ 347186 w 381000"/>
                  <a:gd name="connsiteY10" fmla="*/ 96091 h 295275"/>
                  <a:gd name="connsiteX11" fmla="*/ 354806 w 381000"/>
                  <a:gd name="connsiteY11" fmla="*/ 70374 h 295275"/>
                  <a:gd name="connsiteX12" fmla="*/ 329089 w 381000"/>
                  <a:gd name="connsiteY12" fmla="*/ 62754 h 295275"/>
                  <a:gd name="connsiteX13" fmla="*/ 239554 w 381000"/>
                  <a:gd name="connsiteY13" fmla="*/ 110379 h 295275"/>
                  <a:gd name="connsiteX14" fmla="*/ 311944 w 381000"/>
                  <a:gd name="connsiteY14" fmla="*/ 46561 h 295275"/>
                  <a:gd name="connsiteX15" fmla="*/ 313849 w 381000"/>
                  <a:gd name="connsiteY15" fmla="*/ 19891 h 295275"/>
                  <a:gd name="connsiteX16" fmla="*/ 287179 w 381000"/>
                  <a:gd name="connsiteY16" fmla="*/ 17986 h 295275"/>
                  <a:gd name="connsiteX17" fmla="*/ 199549 w 381000"/>
                  <a:gd name="connsiteY17" fmla="*/ 94186 h 295275"/>
                  <a:gd name="connsiteX18" fmla="*/ 162401 w 381000"/>
                  <a:gd name="connsiteY18" fmla="*/ 105616 h 295275"/>
                  <a:gd name="connsiteX19" fmla="*/ 163354 w 381000"/>
                  <a:gd name="connsiteY19" fmla="*/ 104664 h 295275"/>
                  <a:gd name="connsiteX20" fmla="*/ 178594 w 381000"/>
                  <a:gd name="connsiteY20" fmla="*/ 20844 h 295275"/>
                  <a:gd name="connsiteX21" fmla="*/ 156686 w 381000"/>
                  <a:gd name="connsiteY21" fmla="*/ 7509 h 295275"/>
                  <a:gd name="connsiteX22" fmla="*/ 143351 w 381000"/>
                  <a:gd name="connsiteY22" fmla="*/ 29416 h 295275"/>
                  <a:gd name="connsiteX23" fmla="*/ 126206 w 381000"/>
                  <a:gd name="connsiteY23" fmla="*/ 79899 h 295275"/>
                  <a:gd name="connsiteX24" fmla="*/ 96679 w 381000"/>
                  <a:gd name="connsiteY24" fmla="*/ 167529 h 295275"/>
                  <a:gd name="connsiteX25" fmla="*/ 7144 w 381000"/>
                  <a:gd name="connsiteY25" fmla="*/ 216106 h 295275"/>
                  <a:gd name="connsiteX26" fmla="*/ 47149 w 381000"/>
                  <a:gd name="connsiteY26" fmla="*/ 289449 h 295275"/>
                  <a:gd name="connsiteX27" fmla="*/ 141446 w 381000"/>
                  <a:gd name="connsiteY27" fmla="*/ 238966 h 295275"/>
                  <a:gd name="connsiteX28" fmla="*/ 253841 w 381000"/>
                  <a:gd name="connsiteY28" fmla="*/ 218964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1000" h="295275">
                    <a:moveTo>
                      <a:pt x="253841" y="218964"/>
                    </a:moveTo>
                    <a:lnTo>
                      <a:pt x="336709" y="219916"/>
                    </a:lnTo>
                    <a:cubicBezTo>
                      <a:pt x="336709" y="219916"/>
                      <a:pt x="336709" y="219916"/>
                      <a:pt x="336709" y="219916"/>
                    </a:cubicBezTo>
                    <a:cubicBezTo>
                      <a:pt x="347186" y="219916"/>
                      <a:pt x="355759" y="211344"/>
                      <a:pt x="355759" y="200866"/>
                    </a:cubicBezTo>
                    <a:cubicBezTo>
                      <a:pt x="355759" y="190389"/>
                      <a:pt x="347186" y="181816"/>
                      <a:pt x="336709" y="181816"/>
                    </a:cubicBezTo>
                    <a:lnTo>
                      <a:pt x="259556" y="180864"/>
                    </a:lnTo>
                    <a:lnTo>
                      <a:pt x="360521" y="155146"/>
                    </a:lnTo>
                    <a:cubicBezTo>
                      <a:pt x="370999" y="152289"/>
                      <a:pt x="376714" y="141811"/>
                      <a:pt x="373856" y="132286"/>
                    </a:cubicBezTo>
                    <a:cubicBezTo>
                      <a:pt x="370999" y="121809"/>
                      <a:pt x="360521" y="116094"/>
                      <a:pt x="350996" y="118951"/>
                    </a:cubicBezTo>
                    <a:lnTo>
                      <a:pt x="263366" y="141811"/>
                    </a:lnTo>
                    <a:lnTo>
                      <a:pt x="347186" y="96091"/>
                    </a:lnTo>
                    <a:cubicBezTo>
                      <a:pt x="356711" y="91329"/>
                      <a:pt x="359569" y="79899"/>
                      <a:pt x="354806" y="70374"/>
                    </a:cubicBezTo>
                    <a:cubicBezTo>
                      <a:pt x="350044" y="60849"/>
                      <a:pt x="338614" y="57991"/>
                      <a:pt x="329089" y="62754"/>
                    </a:cubicBezTo>
                    <a:lnTo>
                      <a:pt x="239554" y="110379"/>
                    </a:lnTo>
                    <a:lnTo>
                      <a:pt x="311944" y="46561"/>
                    </a:lnTo>
                    <a:cubicBezTo>
                      <a:pt x="319564" y="39894"/>
                      <a:pt x="320516" y="27511"/>
                      <a:pt x="313849" y="19891"/>
                    </a:cubicBezTo>
                    <a:cubicBezTo>
                      <a:pt x="307181" y="12271"/>
                      <a:pt x="294799" y="11319"/>
                      <a:pt x="287179" y="17986"/>
                    </a:cubicBezTo>
                    <a:lnTo>
                      <a:pt x="199549" y="94186"/>
                    </a:lnTo>
                    <a:cubicBezTo>
                      <a:pt x="187166" y="99901"/>
                      <a:pt x="174784" y="103711"/>
                      <a:pt x="162401" y="105616"/>
                    </a:cubicBezTo>
                    <a:cubicBezTo>
                      <a:pt x="162401" y="105616"/>
                      <a:pt x="162401" y="104664"/>
                      <a:pt x="163354" y="104664"/>
                    </a:cubicBezTo>
                    <a:cubicBezTo>
                      <a:pt x="177641" y="77994"/>
                      <a:pt x="184309" y="45609"/>
                      <a:pt x="178594" y="20844"/>
                    </a:cubicBezTo>
                    <a:cubicBezTo>
                      <a:pt x="176689" y="11319"/>
                      <a:pt x="166211" y="5604"/>
                      <a:pt x="156686" y="7509"/>
                    </a:cubicBezTo>
                    <a:cubicBezTo>
                      <a:pt x="147161" y="9414"/>
                      <a:pt x="141446" y="19891"/>
                      <a:pt x="143351" y="29416"/>
                    </a:cubicBezTo>
                    <a:cubicBezTo>
                      <a:pt x="146209" y="41799"/>
                      <a:pt x="136684" y="59896"/>
                      <a:pt x="126206" y="79899"/>
                    </a:cubicBezTo>
                    <a:cubicBezTo>
                      <a:pt x="112871" y="104664"/>
                      <a:pt x="97631" y="134191"/>
                      <a:pt x="96679" y="167529"/>
                    </a:cubicBezTo>
                    <a:lnTo>
                      <a:pt x="7144" y="216106"/>
                    </a:lnTo>
                    <a:lnTo>
                      <a:pt x="47149" y="289449"/>
                    </a:lnTo>
                    <a:lnTo>
                      <a:pt x="141446" y="238966"/>
                    </a:lnTo>
                    <a:cubicBezTo>
                      <a:pt x="170021" y="258969"/>
                      <a:pt x="230981" y="230394"/>
                      <a:pt x="253841" y="218964"/>
                    </a:cubicBezTo>
                    <a:close/>
                  </a:path>
                </a:pathLst>
              </a:custGeom>
              <a:grpFill/>
              <a:ln w="9525" cap="flat">
                <a:noFill/>
                <a:prstDash val="solid"/>
                <a:miter/>
              </a:ln>
            </p:spPr>
            <p:txBody>
              <a:bodyPr rtlCol="0" anchor="ctr"/>
              <a:lstStyle/>
              <a:p>
                <a:endParaRPr lang="en-GB" dirty="0"/>
              </a:p>
            </p:txBody>
          </p:sp>
        </p:grpSp>
      </p:grpSp>
      <p:sp>
        <p:nvSpPr>
          <p:cNvPr id="40" name="TextBox 39">
            <a:extLst>
              <a:ext uri="{FF2B5EF4-FFF2-40B4-BE49-F238E27FC236}">
                <a16:creationId xmlns="" xmlns:a16="http://schemas.microsoft.com/office/drawing/2014/main" id="{BB89B2EE-169F-46E7-8F4A-B7B429A551BF}"/>
              </a:ext>
            </a:extLst>
          </p:cNvPr>
          <p:cNvSpPr txBox="1"/>
          <p:nvPr/>
        </p:nvSpPr>
        <p:spPr>
          <a:xfrm>
            <a:off x="4442371" y="5172503"/>
            <a:ext cx="3331361" cy="338554"/>
          </a:xfrm>
          <a:prstGeom prst="rect">
            <a:avLst/>
          </a:prstGeom>
          <a:noFill/>
        </p:spPr>
        <p:txBody>
          <a:bodyPr wrap="none" rtlCol="0">
            <a:spAutoFit/>
          </a:bodyPr>
          <a:lstStyle/>
          <a:p>
            <a:r>
              <a:rPr lang="en-GB" sz="1600" b="1" dirty="0">
                <a:solidFill>
                  <a:schemeClr val="accent1"/>
                </a:solidFill>
              </a:rPr>
              <a:t>Early CKD can be asymptomatic</a:t>
            </a:r>
          </a:p>
        </p:txBody>
      </p:sp>
      <p:sp>
        <p:nvSpPr>
          <p:cNvPr id="41" name="Rectangle: Rounded Corners 42">
            <a:extLst>
              <a:ext uri="{FF2B5EF4-FFF2-40B4-BE49-F238E27FC236}">
                <a16:creationId xmlns="" xmlns:a16="http://schemas.microsoft.com/office/drawing/2014/main" id="{B83F35C2-5786-469A-959D-FB9CB2F0E9C2}"/>
              </a:ext>
            </a:extLst>
          </p:cNvPr>
          <p:cNvSpPr/>
          <p:nvPr/>
        </p:nvSpPr>
        <p:spPr>
          <a:xfrm>
            <a:off x="3476772" y="5590348"/>
            <a:ext cx="5238456" cy="540000"/>
          </a:xfrm>
          <a:prstGeom prst="roundRect">
            <a:avLst>
              <a:gd name="adj" fmla="val 16667"/>
            </a:avLst>
          </a:prstGeom>
          <a:noFill/>
          <a:ln w="28575">
            <a:solidFill>
              <a:srgbClr val="0D37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rgbClr val="0D3759"/>
                </a:solidFill>
              </a:rPr>
              <a:t>Identifying early stage CKD is often difficult</a:t>
            </a:r>
          </a:p>
        </p:txBody>
      </p:sp>
      <p:sp>
        <p:nvSpPr>
          <p:cNvPr id="42" name="Oval 41">
            <a:extLst>
              <a:ext uri="{FF2B5EF4-FFF2-40B4-BE49-F238E27FC236}">
                <a16:creationId xmlns="" xmlns:a16="http://schemas.microsoft.com/office/drawing/2014/main" id="{63E4749D-174B-4454-9424-3184311DC1B9}"/>
              </a:ext>
            </a:extLst>
          </p:cNvPr>
          <p:cNvSpPr>
            <a:spLocks noChangeAspect="1"/>
          </p:cNvSpPr>
          <p:nvPr/>
        </p:nvSpPr>
        <p:spPr>
          <a:xfrm>
            <a:off x="7305675" y="3477128"/>
            <a:ext cx="252000" cy="252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Tree>
    <p:extLst>
      <p:ext uri="{BB962C8B-B14F-4D97-AF65-F5344CB8AC3E}">
        <p14:creationId xmlns:p14="http://schemas.microsoft.com/office/powerpoint/2010/main" val="2727875084"/>
      </p:ext>
    </p:extLst>
  </p:cSld>
  <p:clrMapOvr>
    <a:masterClrMapping/>
  </p:clrMapOvr>
  <p:transition>
    <p:fade/>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CKD is associated with a variety of comorbidities, the prevalence </a:t>
            </a:r>
            <a:br>
              <a:rPr lang="en-US" dirty="0"/>
            </a:br>
            <a:r>
              <a:rPr lang="en-US" dirty="0"/>
              <a:t>and severity of which increase with worsening CKD </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91</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In</a:t>
            </a:r>
            <a:r>
              <a:rPr lang="en-US" dirty="0"/>
              <a:t> the absence of evidence or kidney damage, neither G1 nor G2 meet the criteria for CKD; </a:t>
            </a:r>
            <a:r>
              <a:rPr lang="en-US" baseline="30000" dirty="0" err="1"/>
              <a:t>b</a:t>
            </a:r>
            <a:r>
              <a:rPr lang="en-US" dirty="0" err="1"/>
              <a:t>Risk</a:t>
            </a:r>
            <a:r>
              <a:rPr lang="en-US" dirty="0"/>
              <a:t> particularly with lower eGFR when aldosterone antagonists are used in addition to an ACE inhibitor or ARB in patients with HF.</a:t>
            </a:r>
          </a:p>
          <a:p>
            <a:r>
              <a:rPr lang="en-US" dirty="0"/>
              <a:t>ACE = angiotensin-converting enzyme; ARB = angiotensin receptor blocker; ASCVD = atherosclerotic cardiovascular disease; CKD = chronic kidney disease;</a:t>
            </a:r>
            <a:br>
              <a:rPr lang="en-US" dirty="0"/>
            </a:br>
            <a:r>
              <a:rPr lang="en-US" dirty="0"/>
              <a:t>eGFR = estimated glomerular filtration rate; HF,= heart failure; UACR = urine </a:t>
            </a:r>
            <a:r>
              <a:rPr lang="en-US" dirty="0" err="1"/>
              <a:t>albumin:creatinine</a:t>
            </a:r>
            <a:r>
              <a:rPr lang="en-US" dirty="0"/>
              <a:t> ratio.</a:t>
            </a:r>
          </a:p>
          <a:p>
            <a:r>
              <a:rPr lang="en-US" dirty="0"/>
              <a:t>1. Levey AS et al. </a:t>
            </a:r>
            <a:r>
              <a:rPr lang="en-US" i="1" dirty="0"/>
              <a:t>Am J Kidney Dis. </a:t>
            </a:r>
            <a:r>
              <a:rPr lang="en-US" dirty="0"/>
              <a:t>2009;53:522–535; 2. Kidney Disease: Improving Global Outcomes. </a:t>
            </a:r>
            <a:r>
              <a:rPr lang="en-US" i="1" dirty="0"/>
              <a:t>Kidney </a:t>
            </a:r>
            <a:r>
              <a:rPr lang="en-US" i="1" dirty="0" err="1"/>
              <a:t>Int</a:t>
            </a:r>
            <a:r>
              <a:rPr lang="en-US" i="1" dirty="0"/>
              <a:t> Suppl. </a:t>
            </a:r>
            <a:r>
              <a:rPr lang="en-US" dirty="0"/>
              <a:t>2013;3:1–150.</a:t>
            </a:r>
          </a:p>
        </p:txBody>
      </p:sp>
      <p:sp>
        <p:nvSpPr>
          <p:cNvPr id="5" name="Pentagon 4"/>
          <p:cNvSpPr/>
          <p:nvPr/>
        </p:nvSpPr>
        <p:spPr>
          <a:xfrm>
            <a:off x="3384351" y="3094045"/>
            <a:ext cx="2035465" cy="617829"/>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Category</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&lt;30</a:t>
            </a:r>
          </a:p>
        </p:txBody>
      </p:sp>
      <p:sp>
        <p:nvSpPr>
          <p:cNvPr id="6" name="Chevron 5"/>
          <p:cNvSpPr/>
          <p:nvPr/>
        </p:nvSpPr>
        <p:spPr>
          <a:xfrm>
            <a:off x="7774110" y="3094045"/>
            <a:ext cx="3674927" cy="617829"/>
          </a:xfrm>
          <a:prstGeom prst="chevr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Category</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&gt;300</a:t>
            </a:r>
          </a:p>
        </p:txBody>
      </p:sp>
      <p:sp>
        <p:nvSpPr>
          <p:cNvPr id="7" name="Pentagon 6"/>
          <p:cNvSpPr/>
          <p:nvPr/>
        </p:nvSpPr>
        <p:spPr>
          <a:xfrm>
            <a:off x="3784017" y="2158124"/>
            <a:ext cx="1635779" cy="617829"/>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60–89</a:t>
            </a:r>
          </a:p>
        </p:txBody>
      </p:sp>
      <p:sp>
        <p:nvSpPr>
          <p:cNvPr id="8" name="Chevron 7"/>
          <p:cNvSpPr/>
          <p:nvPr/>
        </p:nvSpPr>
        <p:spPr>
          <a:xfrm>
            <a:off x="5798981" y="2158124"/>
            <a:ext cx="1735163" cy="617829"/>
          </a:xfrm>
          <a:prstGeom prst="chevr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3a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45–59</a:t>
            </a:r>
          </a:p>
        </p:txBody>
      </p:sp>
      <p:sp>
        <p:nvSpPr>
          <p:cNvPr id="9" name="Right Triangle 8"/>
          <p:cNvSpPr/>
          <p:nvPr/>
        </p:nvSpPr>
        <p:spPr>
          <a:xfrm rot="16200000">
            <a:off x="6026753" y="518858"/>
            <a:ext cx="2179373" cy="8665199"/>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Pentagon 9"/>
          <p:cNvSpPr/>
          <p:nvPr/>
        </p:nvSpPr>
        <p:spPr>
          <a:xfrm>
            <a:off x="9867458" y="2158124"/>
            <a:ext cx="1537137" cy="617829"/>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&lt;15</a:t>
            </a:r>
          </a:p>
        </p:txBody>
      </p:sp>
      <p:sp>
        <p:nvSpPr>
          <p:cNvPr id="11" name="TextBox 10"/>
          <p:cNvSpPr txBox="1"/>
          <p:nvPr/>
        </p:nvSpPr>
        <p:spPr>
          <a:xfrm>
            <a:off x="6541635" y="5123050"/>
            <a:ext cx="1159292"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Heart failure</a:t>
            </a:r>
          </a:p>
        </p:txBody>
      </p:sp>
      <p:sp>
        <p:nvSpPr>
          <p:cNvPr id="12" name="TextBox 11"/>
          <p:cNvSpPr txBox="1"/>
          <p:nvPr/>
        </p:nvSpPr>
        <p:spPr>
          <a:xfrm>
            <a:off x="6718794" y="5509312"/>
            <a:ext cx="805029"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ASCVD</a:t>
            </a:r>
          </a:p>
        </p:txBody>
      </p:sp>
      <p:sp>
        <p:nvSpPr>
          <p:cNvPr id="13" name="TextBox 12"/>
          <p:cNvSpPr txBox="1"/>
          <p:nvPr/>
        </p:nvSpPr>
        <p:spPr>
          <a:xfrm>
            <a:off x="8090747" y="5496612"/>
            <a:ext cx="1346843"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FFFFFF"/>
                </a:solidFill>
                <a:effectLst/>
                <a:uLnTx/>
                <a:uFillTx/>
                <a:latin typeface="Arial" panose="020B0604020202020204"/>
                <a:ea typeface="+mn-ea"/>
                <a:cs typeface="+mn-cs"/>
              </a:rPr>
              <a:t>Hyperkalemia</a:t>
            </a:r>
            <a:r>
              <a:rPr kumimoji="0" lang="en-US" sz="14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4" name="TextBox 13"/>
          <p:cNvSpPr txBox="1"/>
          <p:nvPr/>
        </p:nvSpPr>
        <p:spPr>
          <a:xfrm>
            <a:off x="9058047" y="4611193"/>
            <a:ext cx="792204"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Anemia</a:t>
            </a:r>
          </a:p>
        </p:txBody>
      </p:sp>
      <p:sp>
        <p:nvSpPr>
          <p:cNvPr id="15" name="Pentagon 14"/>
          <p:cNvSpPr/>
          <p:nvPr/>
        </p:nvSpPr>
        <p:spPr>
          <a:xfrm>
            <a:off x="2783835" y="2158124"/>
            <a:ext cx="1296103" cy="617829"/>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≥90</a:t>
            </a:r>
          </a:p>
        </p:txBody>
      </p:sp>
      <p:sp>
        <p:nvSpPr>
          <p:cNvPr id="16" name="Chevron 15"/>
          <p:cNvSpPr/>
          <p:nvPr/>
        </p:nvSpPr>
        <p:spPr>
          <a:xfrm>
            <a:off x="7141519" y="2158124"/>
            <a:ext cx="1697868" cy="617829"/>
          </a:xfrm>
          <a:prstGeom prst="chevr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3b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30–44</a:t>
            </a:r>
          </a:p>
        </p:txBody>
      </p:sp>
      <p:sp>
        <p:nvSpPr>
          <p:cNvPr id="17" name="Chevron 16"/>
          <p:cNvSpPr/>
          <p:nvPr/>
        </p:nvSpPr>
        <p:spPr>
          <a:xfrm>
            <a:off x="8655997" y="2158124"/>
            <a:ext cx="1506832" cy="617829"/>
          </a:xfrm>
          <a:prstGeom prst="chevr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G</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15–29</a:t>
            </a:r>
          </a:p>
        </p:txBody>
      </p:sp>
      <p:sp>
        <p:nvSpPr>
          <p:cNvPr id="18" name="Chevron 17"/>
          <p:cNvSpPr/>
          <p:nvPr/>
        </p:nvSpPr>
        <p:spPr>
          <a:xfrm>
            <a:off x="5798995" y="3094045"/>
            <a:ext cx="1975113" cy="617829"/>
          </a:xfrm>
          <a:prstGeom prst="chevr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Arial" panose="020B0604020202020204"/>
              </a:rPr>
              <a:t>Category</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30–300</a:t>
            </a:r>
          </a:p>
        </p:txBody>
      </p:sp>
      <p:sp>
        <p:nvSpPr>
          <p:cNvPr id="19" name="TextBox 18"/>
          <p:cNvSpPr txBox="1"/>
          <p:nvPr/>
        </p:nvSpPr>
        <p:spPr>
          <a:xfrm>
            <a:off x="406447" y="2158124"/>
            <a:ext cx="20916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eGFR stages</a:t>
            </a:r>
            <a:r>
              <a:rPr kumimoji="0" lang="en-US" sz="1600" b="0" i="0" u="none" strike="noStrike" kern="1200" cap="none" spc="0" normalizeH="0" baseline="30000" noProof="0" dirty="0">
                <a:ln>
                  <a:noFill/>
                </a:ln>
                <a:solidFill>
                  <a:srgbClr val="000000"/>
                </a:solidFill>
                <a:effectLst/>
                <a:uLnTx/>
                <a:uFillTx/>
                <a:latin typeface="Arial" panose="020B0604020202020204"/>
                <a:ea typeface="+mn-ea"/>
                <a:cs typeface="+mn-cs"/>
              </a:rPr>
              <a:t>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(mL/min/1.73 m</a:t>
            </a:r>
            <a:r>
              <a:rPr kumimoji="0" lang="en-US" sz="16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t>
            </a:r>
          </a:p>
        </p:txBody>
      </p:sp>
      <p:sp>
        <p:nvSpPr>
          <p:cNvPr id="20" name="TextBox 19"/>
          <p:cNvSpPr txBox="1"/>
          <p:nvPr/>
        </p:nvSpPr>
        <p:spPr>
          <a:xfrm>
            <a:off x="377309" y="2984212"/>
            <a:ext cx="2091363" cy="830997"/>
          </a:xfrm>
          <a:prstGeom prst="rect">
            <a:avLst/>
          </a:prstGeom>
          <a:noFill/>
        </p:spPr>
        <p:txBody>
          <a:bodyPr wrap="square" rtlCol="0">
            <a:spAutoFit/>
          </a:bodyPr>
          <a:lstStyle/>
          <a:p>
            <a:pPr lvl="0">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Albuminuria/UACR categories</a:t>
            </a:r>
            <a:r>
              <a:rPr lang="en-US" sz="1600" baseline="30000" dirty="0">
                <a:solidFill>
                  <a:srgbClr val="000000"/>
                </a:solidFill>
              </a:rPr>
              <a:t>2</a:t>
            </a:r>
            <a:r>
              <a:rPr lang="en-US" sz="1600" dirty="0">
                <a:solidFill>
                  <a:srgbClr val="000000"/>
                </a:solidFill>
                <a:latin typeface="Arial" panose="020B0604020202020204"/>
              </a:rPr>
              <a:t/>
            </a:r>
            <a:br>
              <a:rPr lang="en-US" sz="1600" dirty="0">
                <a:solidFill>
                  <a:srgbClr val="000000"/>
                </a:solidFill>
                <a:latin typeface="Arial" panose="020B0604020202020204"/>
              </a:rPr>
            </a:b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(mg/g)</a:t>
            </a:r>
          </a:p>
        </p:txBody>
      </p:sp>
      <p:sp>
        <p:nvSpPr>
          <p:cNvPr id="21" name="TextBox 20"/>
          <p:cNvSpPr txBox="1"/>
          <p:nvPr/>
        </p:nvSpPr>
        <p:spPr>
          <a:xfrm>
            <a:off x="11404595" y="3494130"/>
            <a:ext cx="68159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Death</a:t>
            </a:r>
          </a:p>
        </p:txBody>
      </p:sp>
      <p:sp>
        <p:nvSpPr>
          <p:cNvPr id="22" name="TextBox 21"/>
          <p:cNvSpPr txBox="1"/>
          <p:nvPr/>
        </p:nvSpPr>
        <p:spPr>
          <a:xfrm>
            <a:off x="377307" y="5710453"/>
            <a:ext cx="25394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Risk of CKD complications</a:t>
            </a:r>
            <a:r>
              <a:rPr kumimoji="0" lang="en-US" sz="1400" b="1"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3" name="TextBox 22"/>
          <p:cNvSpPr txBox="1"/>
          <p:nvPr/>
        </p:nvSpPr>
        <p:spPr>
          <a:xfrm>
            <a:off x="10430006" y="4611193"/>
            <a:ext cx="803425" cy="307777"/>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Dialysis</a:t>
            </a:r>
          </a:p>
        </p:txBody>
      </p:sp>
      <p:sp>
        <p:nvSpPr>
          <p:cNvPr id="24" name="TextBox 23"/>
          <p:cNvSpPr txBox="1"/>
          <p:nvPr/>
        </p:nvSpPr>
        <p:spPr>
          <a:xfrm>
            <a:off x="9409107" y="5110350"/>
            <a:ext cx="1022780" cy="307777"/>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Transplant</a:t>
            </a:r>
          </a:p>
        </p:txBody>
      </p:sp>
      <p:sp>
        <p:nvSpPr>
          <p:cNvPr id="25" name="Pentagon 24"/>
          <p:cNvSpPr/>
          <p:nvPr/>
        </p:nvSpPr>
        <p:spPr>
          <a:xfrm>
            <a:off x="403852" y="1306698"/>
            <a:ext cx="5015951" cy="416704"/>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Preventing development of CKD</a:t>
            </a:r>
            <a:r>
              <a:rPr lang="en-US" sz="1600" baseline="30000" dirty="0"/>
              <a:t>1</a:t>
            </a:r>
          </a:p>
        </p:txBody>
      </p:sp>
      <p:sp>
        <p:nvSpPr>
          <p:cNvPr id="26" name="Chevron 25"/>
          <p:cNvSpPr/>
          <p:nvPr/>
        </p:nvSpPr>
        <p:spPr>
          <a:xfrm>
            <a:off x="5860705" y="1306698"/>
            <a:ext cx="5588315" cy="41670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Preventing progression and complications of CKD</a:t>
            </a:r>
            <a:r>
              <a:rPr lang="en-US" sz="1600" baseline="30000" dirty="0"/>
              <a:t>1</a:t>
            </a:r>
          </a:p>
        </p:txBody>
      </p:sp>
      <p:sp>
        <p:nvSpPr>
          <p:cNvPr id="27" name="TextBox 26"/>
          <p:cNvSpPr txBox="1"/>
          <p:nvPr/>
        </p:nvSpPr>
        <p:spPr>
          <a:xfrm>
            <a:off x="6020133" y="1834720"/>
            <a:ext cx="1054776" cy="246221"/>
          </a:xfrm>
          <a:prstGeom prst="rect">
            <a:avLst/>
          </a:prstGeom>
          <a:noFill/>
        </p:spPr>
        <p:txBody>
          <a:bodyPr wrap="none" lIns="0" tIns="0" rIns="0" bIns="0" rtlCol="0" anchor="b">
            <a:spAutoFit/>
          </a:bodyPr>
          <a:lstStyle/>
          <a:p>
            <a:pPr algn="ctr"/>
            <a:r>
              <a:rPr lang="en-US" sz="1600" b="1" dirty="0" err="1"/>
              <a:t>Diagnosis</a:t>
            </a:r>
            <a:r>
              <a:rPr lang="en-US" sz="1600" b="1" baseline="30000" dirty="0" err="1"/>
              <a:t>a</a:t>
            </a:r>
            <a:endParaRPr lang="en-US" sz="1600" b="1" baseline="30000" dirty="0"/>
          </a:p>
        </p:txBody>
      </p:sp>
    </p:spTree>
    <p:extLst>
      <p:ext uri="{BB962C8B-B14F-4D97-AF65-F5344CB8AC3E}">
        <p14:creationId xmlns:p14="http://schemas.microsoft.com/office/powerpoint/2010/main" val="4162324289"/>
      </p:ext>
    </p:extLst>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Urine albumin and estimated glomerular filtration rate are the two key markers for CKD</a:t>
            </a:r>
          </a:p>
        </p:txBody>
      </p:sp>
      <p:sp>
        <p:nvSpPr>
          <p:cNvPr id="3" name="Slide Number Placeholder 2"/>
          <p:cNvSpPr>
            <a:spLocks noGrp="1"/>
          </p:cNvSpPr>
          <p:nvPr>
            <p:ph type="sldNum" sz="quarter" idx="12"/>
          </p:nvPr>
        </p:nvSpPr>
        <p:spPr/>
        <p:txBody>
          <a:bodyPr/>
          <a:lstStyle/>
          <a:p>
            <a:fld id="{CC7432E5-F8E0-41AE-9A6B-AD730338B005}" type="slidenum">
              <a:rPr lang="en-US" smtClean="0"/>
              <a:pPr/>
              <a:t>92</a:t>
            </a:fld>
            <a:endParaRPr lang="en-US" dirty="0"/>
          </a:p>
        </p:txBody>
      </p:sp>
      <p:sp>
        <p:nvSpPr>
          <p:cNvPr id="4" name="Text Placeholder 3"/>
          <p:cNvSpPr>
            <a:spLocks noGrp="1"/>
          </p:cNvSpPr>
          <p:nvPr>
            <p:ph type="body" sz="quarter" idx="13"/>
          </p:nvPr>
        </p:nvSpPr>
        <p:spPr/>
        <p:txBody>
          <a:bodyPr/>
          <a:lstStyle/>
          <a:p>
            <a:r>
              <a:rPr lang="en-GB" dirty="0"/>
              <a:t>BMI = body mass index; CKD = chronic kidney disease; CVD = cardiovascular disease; eGFR = estimated glomerular filtration rate; NHANES = National Health and Nutrition Examination Survey; UACR = urine </a:t>
            </a:r>
            <a:r>
              <a:rPr lang="en-GB" dirty="0" err="1"/>
              <a:t>albumin:creatinine</a:t>
            </a:r>
            <a:r>
              <a:rPr lang="en-GB" dirty="0"/>
              <a:t> ratio.</a:t>
            </a:r>
          </a:p>
          <a:p>
            <a:r>
              <a:rPr lang="en-GB" dirty="0"/>
              <a:t>USRDS. 2018 Annual data report: CKD the general population. </a:t>
            </a:r>
            <a:r>
              <a:rPr lang="en-GB" dirty="0">
                <a:hlinkClick r:id="rId3"/>
              </a:rPr>
              <a:t>https://www.usrds.org/media/1723/v1_c01_genpop_18_usrds.pdf</a:t>
            </a:r>
            <a:r>
              <a:rPr lang="en-GB" dirty="0"/>
              <a:t>.</a:t>
            </a:r>
            <a:endParaRPr lang="en-GB" i="1" dirty="0"/>
          </a:p>
        </p:txBody>
      </p:sp>
      <p:grpSp>
        <p:nvGrpSpPr>
          <p:cNvPr id="5" name="Group 4"/>
          <p:cNvGrpSpPr/>
          <p:nvPr/>
        </p:nvGrpSpPr>
        <p:grpSpPr>
          <a:xfrm>
            <a:off x="2360336" y="1351128"/>
            <a:ext cx="7471391" cy="4609784"/>
            <a:chOff x="2360305" y="1351128"/>
            <a:chExt cx="7471390" cy="4609784"/>
          </a:xfrm>
        </p:grpSpPr>
        <p:graphicFrame>
          <p:nvGraphicFramePr>
            <p:cNvPr id="6" name="Chart 5"/>
            <p:cNvGraphicFramePr/>
            <p:nvPr>
              <p:extLst>
                <p:ext uri="{D42A27DB-BD31-4B8C-83A1-F6EECF244321}">
                  <p14:modId xmlns:p14="http://schemas.microsoft.com/office/powerpoint/2010/main" val="2393119429"/>
                </p:ext>
              </p:extLst>
            </p:nvPr>
          </p:nvGraphicFramePr>
          <p:xfrm>
            <a:off x="2360305" y="1351128"/>
            <a:ext cx="7471390" cy="4609784"/>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p:cNvSpPr txBox="1"/>
            <p:nvPr/>
          </p:nvSpPr>
          <p:spPr>
            <a:xfrm>
              <a:off x="9512300" y="5336446"/>
              <a:ext cx="251992" cy="235962"/>
            </a:xfrm>
            <a:prstGeom prst="rect">
              <a:avLst/>
            </a:prstGeom>
            <a:noFill/>
          </p:spPr>
          <p:txBody>
            <a:bodyPr wrap="none" rtlCol="0">
              <a:spAutoFit/>
            </a:bodyPr>
            <a:lstStyle/>
            <a:p>
              <a:r>
                <a:rPr lang="en-GB" sz="1400" b="1" baseline="30000" dirty="0"/>
                <a:t>2</a:t>
              </a:r>
              <a:endParaRPr lang="en-GB" sz="1600" b="1" baseline="30000" dirty="0"/>
            </a:p>
          </p:txBody>
        </p:sp>
        <p:sp>
          <p:nvSpPr>
            <p:cNvPr id="8" name="TextBox 7"/>
            <p:cNvSpPr txBox="1"/>
            <p:nvPr/>
          </p:nvSpPr>
          <p:spPr>
            <a:xfrm>
              <a:off x="7366000" y="5661558"/>
              <a:ext cx="242374" cy="215444"/>
            </a:xfrm>
            <a:prstGeom prst="rect">
              <a:avLst/>
            </a:prstGeom>
            <a:noFill/>
          </p:spPr>
          <p:txBody>
            <a:bodyPr wrap="none" rtlCol="0">
              <a:spAutoFit/>
            </a:bodyPr>
            <a:lstStyle/>
            <a:p>
              <a:r>
                <a:rPr lang="en-GB" sz="1200" baseline="30000" dirty="0"/>
                <a:t>2</a:t>
              </a:r>
              <a:endParaRPr lang="en-GB" sz="1400" baseline="30000" dirty="0"/>
            </a:p>
          </p:txBody>
        </p:sp>
      </p:grpSp>
    </p:spTree>
    <p:extLst>
      <p:ext uri="{BB962C8B-B14F-4D97-AF65-F5344CB8AC3E}">
        <p14:creationId xmlns:p14="http://schemas.microsoft.com/office/powerpoint/2010/main" val="1090563651"/>
      </p:ext>
    </p:extLst>
  </p:cSld>
  <p:clrMapOvr>
    <a:masterClrMapping/>
  </p:clrMapOvr>
  <p:transition>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However, eGFR measurements do not always lead to CKD diagnosis and UACR testing is underutilized</a:t>
            </a:r>
            <a:r>
              <a:rPr lang="en-GB" baseline="30000" dirty="0"/>
              <a:t>1–3</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93</a:t>
            </a:fld>
            <a:endParaRPr lang="en-US" dirty="0"/>
          </a:p>
        </p:txBody>
      </p:sp>
      <p:sp>
        <p:nvSpPr>
          <p:cNvPr id="4" name="Text Placeholder 3"/>
          <p:cNvSpPr>
            <a:spLocks noGrp="1"/>
          </p:cNvSpPr>
          <p:nvPr>
            <p:ph type="body" sz="quarter" idx="13"/>
          </p:nvPr>
        </p:nvSpPr>
        <p:spPr/>
        <p:txBody>
          <a:bodyPr/>
          <a:lstStyle/>
          <a:p>
            <a:r>
              <a:rPr lang="en-GB" baseline="30000" dirty="0" err="1"/>
              <a:t>a</a:t>
            </a:r>
            <a:r>
              <a:rPr lang="en-GB" dirty="0" err="1"/>
              <a:t>Patients</a:t>
            </a:r>
            <a:r>
              <a:rPr lang="en-GB" dirty="0"/>
              <a:t> tested for eGFR includes those tested for eGFR only and those tested for both eGFR and protein/albuminuria; </a:t>
            </a:r>
            <a:r>
              <a:rPr lang="en-GB" baseline="30000" dirty="0" err="1"/>
              <a:t>b</a:t>
            </a:r>
            <a:r>
              <a:rPr lang="en-GB" dirty="0" err="1"/>
              <a:t>Patients</a:t>
            </a:r>
            <a:r>
              <a:rPr lang="en-GB" dirty="0"/>
              <a:t> tested for protein/albuminuria includes those tested for protein/albuminuria only and those tested for both protein/albuminuria and eGFR.</a:t>
            </a:r>
          </a:p>
          <a:p>
            <a:r>
              <a:rPr lang="en-GB" dirty="0"/>
              <a:t>CKD = chronic kidney disease; DM = diabetes mellitus; eGFR = estimated glomerular filtration rate; HTN = hypertension; UACR = urine </a:t>
            </a:r>
            <a:r>
              <a:rPr lang="en-GB" dirty="0" err="1"/>
              <a:t>albumin:creatinine</a:t>
            </a:r>
            <a:r>
              <a:rPr lang="en-GB" dirty="0"/>
              <a:t> ratio.</a:t>
            </a:r>
          </a:p>
          <a:p>
            <a:r>
              <a:rPr lang="en-GB" dirty="0"/>
              <a:t>1. Tuttle KR et al. </a:t>
            </a:r>
            <a:r>
              <a:rPr lang="en-GB" i="1" dirty="0"/>
              <a:t>JAMA</a:t>
            </a:r>
            <a:r>
              <a:rPr lang="en-GB" dirty="0"/>
              <a:t> </a:t>
            </a:r>
            <a:r>
              <a:rPr lang="en-GB" dirty="0" err="1"/>
              <a:t>Netw</a:t>
            </a:r>
            <a:r>
              <a:rPr lang="en-GB" dirty="0"/>
              <a:t> Open. 2019;2:e1918169; 2. Naranjo FS et al. </a:t>
            </a:r>
            <a:r>
              <a:rPr lang="en-US" b="0" i="1" dirty="0">
                <a:solidFill>
                  <a:srgbClr val="303030"/>
                </a:solidFill>
                <a:effectLst/>
                <a:latin typeface="Arial" panose="020B0604020202020204" pitchFamily="34" charset="0"/>
              </a:rPr>
              <a:t>Kidney360</a:t>
            </a:r>
            <a:r>
              <a:rPr lang="en-US" b="0" i="0" dirty="0">
                <a:solidFill>
                  <a:srgbClr val="303030"/>
                </a:solidFill>
                <a:effectLst/>
                <a:latin typeface="Arial" panose="020B0604020202020204" pitchFamily="34" charset="0"/>
              </a:rPr>
              <a:t>. 2021;2(3):415-424</a:t>
            </a:r>
            <a:r>
              <a:rPr lang="en-GB" dirty="0"/>
              <a:t>; 3. Bansal S et al. </a:t>
            </a:r>
            <a:r>
              <a:rPr lang="en-GB" i="1" dirty="0"/>
              <a:t>Kidney360.</a:t>
            </a:r>
            <a:r>
              <a:rPr lang="en-GB" dirty="0"/>
              <a:t> 2020;1:904–915.</a:t>
            </a:r>
          </a:p>
        </p:txBody>
      </p:sp>
      <p:grpSp>
        <p:nvGrpSpPr>
          <p:cNvPr id="5" name="Group 4"/>
          <p:cNvGrpSpPr/>
          <p:nvPr/>
        </p:nvGrpSpPr>
        <p:grpSpPr>
          <a:xfrm>
            <a:off x="6767269" y="1439167"/>
            <a:ext cx="4770699" cy="3644012"/>
            <a:chOff x="6743949" y="2093848"/>
            <a:chExt cx="4770698" cy="3644012"/>
          </a:xfrm>
        </p:grpSpPr>
        <p:graphicFrame>
          <p:nvGraphicFramePr>
            <p:cNvPr id="6" name="Chart 5"/>
            <p:cNvGraphicFramePr/>
            <p:nvPr>
              <p:extLst>
                <p:ext uri="{D42A27DB-BD31-4B8C-83A1-F6EECF244321}">
                  <p14:modId xmlns:p14="http://schemas.microsoft.com/office/powerpoint/2010/main" val="4081675391"/>
                </p:ext>
              </p:extLst>
            </p:nvPr>
          </p:nvGraphicFramePr>
          <p:xfrm>
            <a:off x="6743949" y="2720340"/>
            <a:ext cx="4742952" cy="301752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 xmlns:a16="http://schemas.microsoft.com/office/drawing/2014/main" id="{67F5760A-A0D3-F54B-AA17-957238B17F58}"/>
                </a:ext>
              </a:extLst>
            </p:cNvPr>
            <p:cNvSpPr txBox="1"/>
            <p:nvPr/>
          </p:nvSpPr>
          <p:spPr>
            <a:xfrm>
              <a:off x="6771696" y="2093848"/>
              <a:ext cx="474295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Arial" panose="020B0604020202020204"/>
                  <a:ea typeface="+mn-ea"/>
                  <a:cs typeface="+mn-cs"/>
                </a:rPr>
                <a:t>Percentage</a:t>
              </a:r>
              <a:r>
                <a:rPr kumimoji="0" lang="en-GB" sz="1400" b="1" i="0" u="none" strike="noStrike" kern="1200" cap="none" spc="0" normalizeH="0" noProof="0" dirty="0">
                  <a:ln>
                    <a:noFill/>
                  </a:ln>
                  <a:solidFill>
                    <a:srgbClr val="000000"/>
                  </a:solidFill>
                  <a:effectLst/>
                  <a:uLnTx/>
                  <a:uFillTx/>
                  <a:latin typeface="Arial" panose="020B0604020202020204"/>
                  <a:ea typeface="+mn-ea"/>
                  <a:cs typeface="+mn-cs"/>
                </a:rPr>
                <a:t> of patients that received CKD testing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noProof="0" dirty="0">
                  <a:ln>
                    <a:noFill/>
                  </a:ln>
                  <a:solidFill>
                    <a:srgbClr val="000000"/>
                  </a:solidFill>
                  <a:effectLst/>
                  <a:uLnTx/>
                  <a:uFillTx/>
                  <a:latin typeface="Arial" panose="020B0604020202020204"/>
                  <a:ea typeface="+mn-ea"/>
                  <a:cs typeface="+mn-cs"/>
                </a:rPr>
                <a:t>by comorbidities</a:t>
              </a:r>
              <a:r>
                <a:rPr lang="en-GB" sz="1400" b="1" baseline="30000" dirty="0">
                  <a:solidFill>
                    <a:srgbClr val="000000"/>
                  </a:solidFill>
                  <a:latin typeface="Arial" panose="020B0604020202020204"/>
                </a:rPr>
                <a:t>3</a:t>
              </a:r>
              <a:endParaRPr kumimoji="0" lang="en-GB" sz="14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grpSp>
      <p:sp>
        <p:nvSpPr>
          <p:cNvPr id="8" name="Rectangle: Rounded Corners 17">
            <a:extLst>
              <a:ext uri="{FF2B5EF4-FFF2-40B4-BE49-F238E27FC236}">
                <a16:creationId xmlns="" xmlns:a16="http://schemas.microsoft.com/office/drawing/2014/main" id="{7D5698BF-8C67-4579-B7D0-37860D8E16A8}"/>
              </a:ext>
            </a:extLst>
          </p:cNvPr>
          <p:cNvSpPr/>
          <p:nvPr/>
        </p:nvSpPr>
        <p:spPr>
          <a:xfrm>
            <a:off x="6327065" y="5182319"/>
            <a:ext cx="5623363" cy="645263"/>
          </a:xfrm>
          <a:prstGeom prst="roundRect">
            <a:avLst>
              <a:gd name="adj" fmla="val 16667"/>
            </a:avLst>
          </a:prstGeom>
          <a:ln/>
        </p:spPr>
        <p:style>
          <a:lnRef idx="2">
            <a:schemeClr val="accent2"/>
          </a:lnRef>
          <a:fillRef idx="1">
            <a:schemeClr val="lt1"/>
          </a:fillRef>
          <a:effectRef idx="0">
            <a:schemeClr val="accent2"/>
          </a:effectRef>
          <a:fontRef idx="minor">
            <a:schemeClr val="dk1"/>
          </a:fontRef>
        </p:style>
        <p:txBody>
          <a:bodyPr rtlCol="0" anchor="ctr"/>
          <a:lstStyle/>
          <a:p>
            <a:pPr marL="171450" indent="-171450" algn="ctr"/>
            <a:r>
              <a:rPr lang="en-GB" sz="1600" b="1" dirty="0">
                <a:solidFill>
                  <a:schemeClr val="accent2"/>
                </a:solidFill>
              </a:rPr>
              <a:t>Protein/albuminuria testing is lower in patients with hypertension compared with those with diabetes</a:t>
            </a:r>
            <a:endParaRPr lang="en-GB" sz="1600" baseline="30000" dirty="0">
              <a:solidFill>
                <a:schemeClr val="accent2"/>
              </a:solidFill>
            </a:endParaRPr>
          </a:p>
        </p:txBody>
      </p:sp>
      <p:grpSp>
        <p:nvGrpSpPr>
          <p:cNvPr id="9" name="Group 8"/>
          <p:cNvGrpSpPr/>
          <p:nvPr/>
        </p:nvGrpSpPr>
        <p:grpSpPr>
          <a:xfrm>
            <a:off x="457212" y="1485789"/>
            <a:ext cx="5281863" cy="1907893"/>
            <a:chOff x="457200" y="1458416"/>
            <a:chExt cx="5281862" cy="1907893"/>
          </a:xfrm>
        </p:grpSpPr>
        <p:sp>
          <p:nvSpPr>
            <p:cNvPr id="10" name="Rectangle: Rounded Corners 50">
              <a:extLst>
                <a:ext uri="{FF2B5EF4-FFF2-40B4-BE49-F238E27FC236}">
                  <a16:creationId xmlns="" xmlns:a16="http://schemas.microsoft.com/office/drawing/2014/main" id="{67297C6B-E99A-42F4-B922-7348ABAD47CC}"/>
                </a:ext>
              </a:extLst>
            </p:cNvPr>
            <p:cNvSpPr/>
            <p:nvPr/>
          </p:nvSpPr>
          <p:spPr>
            <a:xfrm>
              <a:off x="457200" y="1458416"/>
              <a:ext cx="5281862" cy="1907893"/>
            </a:xfrm>
            <a:prstGeom prst="roundRect">
              <a:avLst>
                <a:gd name="adj" fmla="val 5966"/>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600" b="1" dirty="0">
                  <a:solidFill>
                    <a:schemeClr val="accent1"/>
                  </a:solidFill>
                </a:rPr>
                <a:t>Electronic health records from 39 US healthcare organizations</a:t>
              </a:r>
              <a:r>
                <a:rPr lang="en-GB" sz="1600" b="1" baseline="30000" dirty="0">
                  <a:solidFill>
                    <a:schemeClr val="accent1"/>
                  </a:solidFill>
                </a:rPr>
                <a:t>2</a:t>
              </a:r>
            </a:p>
            <a:p>
              <a:pPr algn="ctr"/>
              <a:r>
                <a:rPr lang="en-GB" sz="1400" dirty="0">
                  <a:solidFill>
                    <a:schemeClr val="tx1"/>
                  </a:solidFill>
                </a:rPr>
                <a:t>976,299 patients with eGFR &lt;60 mL/min/1.73 m</a:t>
              </a:r>
              <a:r>
                <a:rPr lang="en-GB" sz="1400" baseline="30000" dirty="0">
                  <a:solidFill>
                    <a:schemeClr val="tx1"/>
                  </a:solidFill>
                </a:rPr>
                <a:t>2</a:t>
              </a:r>
              <a:r>
                <a:rPr lang="en-GB" dirty="0">
                  <a:solidFill>
                    <a:schemeClr val="tx1"/>
                  </a:solidFill>
                </a:rPr>
                <a:t/>
              </a:r>
              <a:br>
                <a:rPr lang="en-GB" dirty="0">
                  <a:solidFill>
                    <a:schemeClr val="tx1"/>
                  </a:solidFill>
                </a:rPr>
              </a:br>
              <a:endParaRPr lang="en-GB" sz="2000" dirty="0">
                <a:solidFill>
                  <a:schemeClr val="tx1"/>
                </a:solidFill>
              </a:endParaRPr>
            </a:p>
            <a:p>
              <a:pPr algn="ctr"/>
              <a:endParaRPr lang="en-GB" dirty="0">
                <a:solidFill>
                  <a:schemeClr val="tx1"/>
                </a:solidFill>
              </a:endParaRPr>
            </a:p>
          </p:txBody>
        </p:sp>
        <p:sp>
          <p:nvSpPr>
            <p:cNvPr id="11" name="Rounded Rectangle 10"/>
            <p:cNvSpPr/>
            <p:nvPr/>
          </p:nvSpPr>
          <p:spPr>
            <a:xfrm>
              <a:off x="752728" y="2412363"/>
              <a:ext cx="4690806" cy="8662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accent2"/>
                  </a:solidFill>
                </a:rPr>
                <a:t>80.7%</a:t>
              </a:r>
            </a:p>
            <a:p>
              <a:pPr algn="ctr"/>
              <a:r>
                <a:rPr lang="en-GB" sz="1600" dirty="0">
                  <a:solidFill>
                    <a:schemeClr val="tx1"/>
                  </a:solidFill>
                </a:rPr>
                <a:t>received no UACR testing over three years</a:t>
              </a:r>
            </a:p>
          </p:txBody>
        </p:sp>
      </p:grpSp>
      <p:grpSp>
        <p:nvGrpSpPr>
          <p:cNvPr id="12" name="Group 11"/>
          <p:cNvGrpSpPr/>
          <p:nvPr/>
        </p:nvGrpSpPr>
        <p:grpSpPr>
          <a:xfrm>
            <a:off x="435908" y="3987523"/>
            <a:ext cx="5281863" cy="1907677"/>
            <a:chOff x="477834" y="3943925"/>
            <a:chExt cx="5281862" cy="1907677"/>
          </a:xfrm>
        </p:grpSpPr>
        <p:sp>
          <p:nvSpPr>
            <p:cNvPr id="13" name="Rectangle: Rounded Corners 50">
              <a:extLst>
                <a:ext uri="{FF2B5EF4-FFF2-40B4-BE49-F238E27FC236}">
                  <a16:creationId xmlns="" xmlns:a16="http://schemas.microsoft.com/office/drawing/2014/main" id="{67297C6B-E99A-42F4-B922-7348ABAD47CC}"/>
                </a:ext>
              </a:extLst>
            </p:cNvPr>
            <p:cNvSpPr/>
            <p:nvPr/>
          </p:nvSpPr>
          <p:spPr>
            <a:xfrm>
              <a:off x="477834" y="3943925"/>
              <a:ext cx="5281862" cy="1907677"/>
            </a:xfrm>
            <a:prstGeom prst="roundRect">
              <a:avLst>
                <a:gd name="adj" fmla="val 5966"/>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600" b="1" dirty="0">
                  <a:solidFill>
                    <a:schemeClr val="accent1"/>
                  </a:solidFill>
                </a:rPr>
                <a:t>Primary care setting</a:t>
              </a:r>
              <a:r>
                <a:rPr lang="en-GB" sz="1600" b="1" baseline="30000" dirty="0">
                  <a:solidFill>
                    <a:schemeClr val="accent1"/>
                  </a:solidFill>
                </a:rPr>
                <a:t>3</a:t>
              </a:r>
            </a:p>
            <a:p>
              <a:pPr algn="ctr"/>
              <a:r>
                <a:rPr lang="en-GB" sz="1400" dirty="0">
                  <a:solidFill>
                    <a:schemeClr val="tx1"/>
                  </a:solidFill>
                </a:rPr>
                <a:t>270,170 patients at risk of CKD due to DM, HTN, or both</a:t>
              </a:r>
              <a:r>
                <a:rPr lang="en-GB" dirty="0">
                  <a:solidFill>
                    <a:schemeClr val="tx1"/>
                  </a:solidFill>
                </a:rPr>
                <a:t/>
              </a:r>
              <a:br>
                <a:rPr lang="en-GB" dirty="0">
                  <a:solidFill>
                    <a:schemeClr val="tx1"/>
                  </a:solidFill>
                </a:rPr>
              </a:br>
              <a:endParaRPr lang="en-GB" sz="2000" dirty="0">
                <a:solidFill>
                  <a:schemeClr val="tx1"/>
                </a:solidFill>
              </a:endParaRPr>
            </a:p>
            <a:p>
              <a:pPr algn="ctr"/>
              <a:endParaRPr lang="en-GB" dirty="0">
                <a:solidFill>
                  <a:schemeClr val="tx1"/>
                </a:solidFill>
              </a:endParaRPr>
            </a:p>
          </p:txBody>
        </p:sp>
        <p:sp>
          <p:nvSpPr>
            <p:cNvPr id="14" name="Rounded Rectangle 13"/>
            <p:cNvSpPr/>
            <p:nvPr/>
          </p:nvSpPr>
          <p:spPr>
            <a:xfrm>
              <a:off x="577515" y="4626659"/>
              <a:ext cx="5041231" cy="106332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600" dirty="0">
                  <a:solidFill>
                    <a:schemeClr val="tx1"/>
                  </a:solidFill>
                </a:rPr>
                <a:t>Although</a:t>
              </a:r>
              <a:r>
                <a:rPr lang="en-GB" sz="2000" b="1" dirty="0">
                  <a:solidFill>
                    <a:schemeClr val="accent2"/>
                  </a:solidFill>
                </a:rPr>
                <a:t> 93.4% </a:t>
              </a:r>
              <a:r>
                <a:rPr lang="en-GB" sz="1600" dirty="0">
                  <a:solidFill>
                    <a:schemeClr val="tx1"/>
                  </a:solidFill>
                </a:rPr>
                <a:t>of patients were tested for </a:t>
              </a:r>
              <a:r>
                <a:rPr lang="en-GB" sz="1600" dirty="0" err="1">
                  <a:solidFill>
                    <a:schemeClr val="tx1"/>
                  </a:solidFill>
                </a:rPr>
                <a:t>eGFR</a:t>
              </a:r>
              <a:r>
                <a:rPr lang="en-GB" sz="1600" baseline="30000" dirty="0" err="1">
                  <a:solidFill>
                    <a:schemeClr val="tx1"/>
                  </a:solidFill>
                </a:rPr>
                <a:t>a</a:t>
              </a:r>
              <a:endParaRPr lang="en-GB" sz="2000" b="1" baseline="30000" dirty="0">
                <a:solidFill>
                  <a:schemeClr val="accent2"/>
                </a:solidFill>
              </a:endParaRPr>
            </a:p>
          </p:txBody>
        </p:sp>
        <p:sp>
          <p:nvSpPr>
            <p:cNvPr id="15" name="Rounded Rectangle 14"/>
            <p:cNvSpPr/>
            <p:nvPr/>
          </p:nvSpPr>
          <p:spPr>
            <a:xfrm>
              <a:off x="768439" y="4968307"/>
              <a:ext cx="4659382" cy="64526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600" dirty="0">
                  <a:solidFill>
                    <a:schemeClr val="tx1"/>
                  </a:solidFill>
                </a:rPr>
                <a:t>Only </a:t>
              </a:r>
              <a:r>
                <a:rPr lang="en-GB" sz="2000" b="1" dirty="0">
                  <a:solidFill>
                    <a:schemeClr val="accent2"/>
                  </a:solidFill>
                </a:rPr>
                <a:t>56.4% </a:t>
              </a:r>
              <a:r>
                <a:rPr lang="en-GB" sz="1600" dirty="0">
                  <a:solidFill>
                    <a:schemeClr val="tx1"/>
                  </a:solidFill>
                </a:rPr>
                <a:t>of patients were tested for protein/</a:t>
              </a:r>
              <a:r>
                <a:rPr lang="en-GB" sz="1600" dirty="0" err="1">
                  <a:solidFill>
                    <a:schemeClr val="tx1"/>
                  </a:solidFill>
                </a:rPr>
                <a:t>albuminuria</a:t>
              </a:r>
              <a:r>
                <a:rPr lang="en-GB" sz="1600" baseline="30000" dirty="0" err="1">
                  <a:solidFill>
                    <a:schemeClr val="tx1"/>
                  </a:solidFill>
                </a:rPr>
                <a:t>b</a:t>
              </a:r>
              <a:endParaRPr lang="en-GB" sz="2000" b="1" baseline="30000" dirty="0">
                <a:solidFill>
                  <a:schemeClr val="accent2"/>
                </a:solidFill>
              </a:endParaRPr>
            </a:p>
          </p:txBody>
        </p:sp>
      </p:grpSp>
      <p:sp>
        <p:nvSpPr>
          <p:cNvPr id="16" name="Isosceles Triangle 15">
            <a:extLst>
              <a:ext uri="{FF2B5EF4-FFF2-40B4-BE49-F238E27FC236}">
                <a16:creationId xmlns="" xmlns:a16="http://schemas.microsoft.com/office/drawing/2014/main" id="{0178CE6F-21C1-470E-AC17-28D6E18E9B76}"/>
              </a:ext>
            </a:extLst>
          </p:cNvPr>
          <p:cNvSpPr/>
          <p:nvPr/>
        </p:nvSpPr>
        <p:spPr>
          <a:xfrm rot="5400000">
            <a:off x="5805214" y="5377495"/>
            <a:ext cx="507017" cy="254832"/>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4000" b="1" dirty="0"/>
          </a:p>
        </p:txBody>
      </p:sp>
    </p:spTree>
    <p:extLst>
      <p:ext uri="{BB962C8B-B14F-4D97-AF65-F5344CB8AC3E}">
        <p14:creationId xmlns:p14="http://schemas.microsoft.com/office/powerpoint/2010/main" val="2085869394"/>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Assessment of kidney function and damage</a:t>
            </a:r>
          </a:p>
        </p:txBody>
      </p:sp>
      <p:sp>
        <p:nvSpPr>
          <p:cNvPr id="3" name="Slide Number Placeholder 2"/>
          <p:cNvSpPr>
            <a:spLocks noGrp="1"/>
          </p:cNvSpPr>
          <p:nvPr>
            <p:ph type="sldNum" sz="quarter" idx="12"/>
          </p:nvPr>
        </p:nvSpPr>
        <p:spPr/>
        <p:txBody>
          <a:bodyPr/>
          <a:lstStyle/>
          <a:p>
            <a:fld id="{CC7432E5-F8E0-41AE-9A6B-AD730338B005}" type="slidenum">
              <a:rPr lang="en-US" smtClean="0"/>
              <a:pPr/>
              <a:t>94</a:t>
            </a:fld>
            <a:endParaRPr lang="en-US" dirty="0"/>
          </a:p>
        </p:txBody>
      </p:sp>
      <p:sp>
        <p:nvSpPr>
          <p:cNvPr id="4" name="Text Placeholder 3"/>
          <p:cNvSpPr>
            <a:spLocks noGrp="1"/>
          </p:cNvSpPr>
          <p:nvPr>
            <p:ph type="body" sz="quarter" idx="13"/>
          </p:nvPr>
        </p:nvSpPr>
        <p:spPr/>
        <p:txBody>
          <a:bodyPr/>
          <a:lstStyle/>
          <a:p>
            <a:r>
              <a:rPr lang="en-US" dirty="0"/>
              <a:t>AER = albumin excretion rate; </a:t>
            </a:r>
            <a:r>
              <a:rPr lang="en-GB" dirty="0"/>
              <a:t>CKD = chronic kidney disease; eGFR = estimated glomerular filtration rate; U</a:t>
            </a:r>
            <a:r>
              <a:rPr lang="en-US" dirty="0"/>
              <a:t>ACR = urine </a:t>
            </a:r>
            <a:r>
              <a:rPr lang="en-US" dirty="0" err="1"/>
              <a:t>albumin:creatinine</a:t>
            </a:r>
            <a:r>
              <a:rPr lang="en-US" dirty="0"/>
              <a:t> ratio.</a:t>
            </a:r>
            <a:endParaRPr lang="en-GB" dirty="0"/>
          </a:p>
          <a:p>
            <a:r>
              <a:rPr lang="en-GB" dirty="0"/>
              <a:t>1. </a:t>
            </a:r>
            <a:r>
              <a:rPr lang="en-GB" dirty="0" err="1"/>
              <a:t>Shlipak</a:t>
            </a:r>
            <a:r>
              <a:rPr lang="en-GB" dirty="0"/>
              <a:t> MG et al. </a:t>
            </a:r>
            <a:r>
              <a:rPr lang="en-GB" i="1" dirty="0"/>
              <a:t>Kidney Int. </a:t>
            </a:r>
            <a:r>
              <a:rPr lang="en-GB" dirty="0"/>
              <a:t>2021;99:34–47</a:t>
            </a:r>
            <a:r>
              <a:rPr lang="en-US" dirty="0"/>
              <a:t>; 2. </a:t>
            </a:r>
            <a:r>
              <a:rPr lang="en-GB" dirty="0"/>
              <a:t>Kidney Disease: Improving Global Outcomes. </a:t>
            </a:r>
            <a:r>
              <a:rPr lang="en-GB" i="1" dirty="0"/>
              <a:t>Kidney </a:t>
            </a:r>
            <a:r>
              <a:rPr lang="en-GB" i="1" dirty="0" err="1"/>
              <a:t>Int</a:t>
            </a:r>
            <a:r>
              <a:rPr lang="en-GB" i="1" dirty="0"/>
              <a:t> Suppl.</a:t>
            </a:r>
            <a:r>
              <a:rPr lang="en-GB" dirty="0"/>
              <a:t> 2013;3:1–150.</a:t>
            </a:r>
          </a:p>
        </p:txBody>
      </p:sp>
      <p:sp>
        <p:nvSpPr>
          <p:cNvPr id="5" name="Rectangle: Rounded Corners 21">
            <a:extLst>
              <a:ext uri="{FF2B5EF4-FFF2-40B4-BE49-F238E27FC236}">
                <a16:creationId xmlns="" xmlns:a16="http://schemas.microsoft.com/office/drawing/2014/main" id="{F8625A8E-809E-482C-9C3C-3A3E4B0A4F55}"/>
              </a:ext>
            </a:extLst>
          </p:cNvPr>
          <p:cNvSpPr/>
          <p:nvPr/>
        </p:nvSpPr>
        <p:spPr>
          <a:xfrm>
            <a:off x="1051200" y="5916510"/>
            <a:ext cx="10080000" cy="540000"/>
          </a:xfrm>
          <a:prstGeom prst="round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accent2"/>
                </a:solidFill>
              </a:rPr>
              <a:t>Diagnosis of CKD requires two abnormal measurements at least 3 months apart</a:t>
            </a:r>
            <a:endParaRPr lang="en-GB" b="1" baseline="30000" dirty="0">
              <a:solidFill>
                <a:schemeClr val="accent2"/>
              </a:solidFill>
            </a:endParaRPr>
          </a:p>
        </p:txBody>
      </p:sp>
      <p:grpSp>
        <p:nvGrpSpPr>
          <p:cNvPr id="6" name="Group 5"/>
          <p:cNvGrpSpPr/>
          <p:nvPr/>
        </p:nvGrpSpPr>
        <p:grpSpPr>
          <a:xfrm>
            <a:off x="475200" y="1713218"/>
            <a:ext cx="11232000" cy="4203292"/>
            <a:chOff x="475200" y="1697452"/>
            <a:chExt cx="11232000" cy="4072731"/>
          </a:xfrm>
        </p:grpSpPr>
        <p:sp>
          <p:nvSpPr>
            <p:cNvPr id="7" name="Rectangle: Rounded Corners 6">
              <a:extLst>
                <a:ext uri="{FF2B5EF4-FFF2-40B4-BE49-F238E27FC236}">
                  <a16:creationId xmlns="" xmlns:a16="http://schemas.microsoft.com/office/drawing/2014/main" id="{2DB7FF2F-D4C4-4877-B74D-9878376DAAF1}"/>
                </a:ext>
              </a:extLst>
            </p:cNvPr>
            <p:cNvSpPr/>
            <p:nvPr/>
          </p:nvSpPr>
          <p:spPr>
            <a:xfrm>
              <a:off x="475200" y="1697452"/>
              <a:ext cx="11232000" cy="4072731"/>
            </a:xfrm>
            <a:prstGeom prst="roundRect">
              <a:avLst>
                <a:gd name="adj" fmla="val 3706"/>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2000" b="1" dirty="0">
                <a:solidFill>
                  <a:schemeClr val="tx1"/>
                </a:solidFill>
              </a:endParaRPr>
            </a:p>
          </p:txBody>
        </p:sp>
        <p:grpSp>
          <p:nvGrpSpPr>
            <p:cNvPr id="8" name="Group 7"/>
            <p:cNvGrpSpPr/>
            <p:nvPr/>
          </p:nvGrpSpPr>
          <p:grpSpPr>
            <a:xfrm>
              <a:off x="639090" y="1856369"/>
              <a:ext cx="10904220" cy="1545279"/>
              <a:chOff x="639090" y="1556818"/>
              <a:chExt cx="10904220" cy="1545279"/>
            </a:xfrm>
          </p:grpSpPr>
          <p:sp>
            <p:nvSpPr>
              <p:cNvPr id="13" name="Rectangle: Rounded Corners 15">
                <a:extLst>
                  <a:ext uri="{FF2B5EF4-FFF2-40B4-BE49-F238E27FC236}">
                    <a16:creationId xmlns="" xmlns:a16="http://schemas.microsoft.com/office/drawing/2014/main" id="{0393079A-74CF-448D-9833-BC4429E80D73}"/>
                  </a:ext>
                </a:extLst>
              </p:cNvPr>
              <p:cNvSpPr/>
              <p:nvPr/>
            </p:nvSpPr>
            <p:spPr>
              <a:xfrm>
                <a:off x="639090" y="1556818"/>
                <a:ext cx="10904220" cy="1545279"/>
              </a:xfrm>
              <a:prstGeom prst="roundRect">
                <a:avLst>
                  <a:gd name="adj" fmla="val 1048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4" name="TextBox 13">
                <a:extLst>
                  <a:ext uri="{FF2B5EF4-FFF2-40B4-BE49-F238E27FC236}">
                    <a16:creationId xmlns="" xmlns:a16="http://schemas.microsoft.com/office/drawing/2014/main" id="{AE5FE0B2-AF0F-4A3E-B565-9EA910859D27}"/>
                  </a:ext>
                </a:extLst>
              </p:cNvPr>
              <p:cNvSpPr txBox="1"/>
              <p:nvPr/>
            </p:nvSpPr>
            <p:spPr>
              <a:xfrm>
                <a:off x="1824793" y="2113419"/>
                <a:ext cx="1928733" cy="357860"/>
              </a:xfrm>
              <a:prstGeom prst="rect">
                <a:avLst/>
              </a:prstGeom>
              <a:noFill/>
            </p:spPr>
            <p:txBody>
              <a:bodyPr wrap="none" rtlCol="0">
                <a:spAutoFit/>
              </a:bodyPr>
              <a:lstStyle/>
              <a:p>
                <a:r>
                  <a:rPr lang="en-GB" b="1" dirty="0">
                    <a:solidFill>
                      <a:schemeClr val="accent2"/>
                    </a:solidFill>
                  </a:rPr>
                  <a:t>Kidney function</a:t>
                </a:r>
              </a:p>
            </p:txBody>
          </p:sp>
          <p:sp>
            <p:nvSpPr>
              <p:cNvPr id="15" name="TextBox 14">
                <a:extLst>
                  <a:ext uri="{FF2B5EF4-FFF2-40B4-BE49-F238E27FC236}">
                    <a16:creationId xmlns="" xmlns:a16="http://schemas.microsoft.com/office/drawing/2014/main" id="{76C32A3D-3969-4E9F-922B-5E1D11F0E761}"/>
                  </a:ext>
                </a:extLst>
              </p:cNvPr>
              <p:cNvSpPr txBox="1"/>
              <p:nvPr/>
            </p:nvSpPr>
            <p:spPr>
              <a:xfrm>
                <a:off x="4090737" y="1576156"/>
                <a:ext cx="7339263" cy="1520904"/>
              </a:xfrm>
              <a:prstGeom prst="rect">
                <a:avLst/>
              </a:prstGeom>
              <a:noFill/>
            </p:spPr>
            <p:txBody>
              <a:bodyPr wrap="square" rtlCol="0">
                <a:spAutoFit/>
              </a:bodyPr>
              <a:lstStyle/>
              <a:p>
                <a:pPr marL="285750" indent="-285750">
                  <a:buFont typeface="Arial" panose="020B0604020202020204" pitchFamily="34" charset="0"/>
                  <a:buChar char="•"/>
                </a:pPr>
                <a:r>
                  <a:rPr lang="en-US" sz="1600" b="1" dirty="0"/>
                  <a:t>Decreased eGFR</a:t>
                </a:r>
              </a:p>
              <a:p>
                <a:pPr marL="742950" lvl="1" indent="-285750">
                  <a:buClr>
                    <a:schemeClr val="accent2"/>
                  </a:buClr>
                  <a:buFont typeface="Arial" panose="020B0604020202020204" pitchFamily="34" charset="0"/>
                  <a:buChar char="‒"/>
                </a:pPr>
                <a:r>
                  <a:rPr lang="en-US" sz="1600" dirty="0"/>
                  <a:t>eGFR &lt;60 mL/min/1.73 m</a:t>
                </a:r>
                <a:r>
                  <a:rPr lang="en-US" sz="1600" baseline="30000" dirty="0"/>
                  <a:t>2</a:t>
                </a:r>
                <a:r>
                  <a:rPr lang="en-US" sz="1600" dirty="0"/>
                  <a:t> (stage 3a–5)</a:t>
                </a:r>
                <a:r>
                  <a:rPr lang="en-GB" sz="1600" baseline="30000" dirty="0"/>
                  <a:t>2</a:t>
                </a:r>
              </a:p>
              <a:p>
                <a:pPr marL="742950" lvl="1" indent="-285750">
                  <a:buClr>
                    <a:schemeClr val="accent2"/>
                  </a:buClr>
                  <a:buFont typeface="Arial" panose="020B0604020202020204" pitchFamily="34" charset="0"/>
                  <a:buChar char="‒"/>
                </a:pPr>
                <a:r>
                  <a:rPr lang="en-US" sz="1600" dirty="0"/>
                  <a:t>Addition of cystatin C measurement to creatinine measurement may enhance accuracy of eGFR assessment</a:t>
                </a:r>
                <a:r>
                  <a:rPr lang="en-GB" sz="1600" baseline="30000" dirty="0"/>
                  <a:t>1</a:t>
                </a:r>
                <a:endParaRPr lang="en-US" sz="1600" dirty="0"/>
              </a:p>
              <a:p>
                <a:pPr marL="742950" lvl="1" indent="-285750">
                  <a:buClr>
                    <a:schemeClr val="accent2"/>
                  </a:buClr>
                  <a:buFont typeface="Arial" panose="020B0604020202020204" pitchFamily="34" charset="0"/>
                  <a:buChar char="‒"/>
                </a:pPr>
                <a:r>
                  <a:rPr lang="en-GB" sz="1600" dirty="0"/>
                  <a:t>Diagnostic confirmation and staging should ideally include both creatinine and cystatin C for accurate eGFR measurements</a:t>
                </a:r>
                <a:r>
                  <a:rPr lang="en-GB" sz="1600" baseline="30000" dirty="0"/>
                  <a:t>1</a:t>
                </a:r>
                <a:endParaRPr lang="en-US" sz="1600" dirty="0"/>
              </a:p>
            </p:txBody>
          </p:sp>
        </p:grpSp>
        <p:grpSp>
          <p:nvGrpSpPr>
            <p:cNvPr id="9" name="Group 8"/>
            <p:cNvGrpSpPr/>
            <p:nvPr/>
          </p:nvGrpSpPr>
          <p:grpSpPr>
            <a:xfrm>
              <a:off x="639090" y="3498036"/>
              <a:ext cx="10904220" cy="2144067"/>
              <a:chOff x="639090" y="3277315"/>
              <a:chExt cx="10904220" cy="2144067"/>
            </a:xfrm>
          </p:grpSpPr>
          <p:sp>
            <p:nvSpPr>
              <p:cNvPr id="10" name="Rectangle: Rounded Corners 8">
                <a:extLst>
                  <a:ext uri="{FF2B5EF4-FFF2-40B4-BE49-F238E27FC236}">
                    <a16:creationId xmlns="" xmlns:a16="http://schemas.microsoft.com/office/drawing/2014/main" id="{B4C45CE3-B069-4E09-A59C-3F711983DC99}"/>
                  </a:ext>
                </a:extLst>
              </p:cNvPr>
              <p:cNvSpPr/>
              <p:nvPr/>
            </p:nvSpPr>
            <p:spPr>
              <a:xfrm>
                <a:off x="639090" y="3277315"/>
                <a:ext cx="10904220" cy="2144067"/>
              </a:xfrm>
              <a:prstGeom prst="roundRect">
                <a:avLst>
                  <a:gd name="adj" fmla="val 473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sp>
            <p:nvSpPr>
              <p:cNvPr id="11" name="TextBox 10">
                <a:extLst>
                  <a:ext uri="{FF2B5EF4-FFF2-40B4-BE49-F238E27FC236}">
                    <a16:creationId xmlns="" xmlns:a16="http://schemas.microsoft.com/office/drawing/2014/main" id="{AE681DF8-7210-4807-89B6-F991F36FE993}"/>
                  </a:ext>
                </a:extLst>
              </p:cNvPr>
              <p:cNvSpPr txBox="1"/>
              <p:nvPr/>
            </p:nvSpPr>
            <p:spPr>
              <a:xfrm>
                <a:off x="4090737" y="3368930"/>
                <a:ext cx="7427495" cy="1998051"/>
              </a:xfrm>
              <a:prstGeom prst="rect">
                <a:avLst/>
              </a:prstGeom>
              <a:noFill/>
            </p:spPr>
            <p:txBody>
              <a:bodyPr wrap="square" rtlCol="0">
                <a:spAutoFit/>
              </a:bodyPr>
              <a:lstStyle/>
              <a:p>
                <a:pPr marL="285750" lvl="1" indent="-285750">
                  <a:buClr>
                    <a:schemeClr val="accent1"/>
                  </a:buClr>
                  <a:buFont typeface="Arial" panose="020B0604020202020204" pitchFamily="34" charset="0"/>
                  <a:buChar char="•"/>
                </a:pPr>
                <a:r>
                  <a:rPr lang="en-US" sz="1600" b="1" dirty="0"/>
                  <a:t>Albuminuria</a:t>
                </a:r>
                <a:r>
                  <a:rPr lang="en-GB" sz="1600" b="1" baseline="30000" dirty="0"/>
                  <a:t>2</a:t>
                </a:r>
                <a:endParaRPr lang="en-US" sz="1600" b="1" dirty="0"/>
              </a:p>
              <a:p>
                <a:pPr marL="742950" lvl="1" indent="-285750">
                  <a:buClr>
                    <a:schemeClr val="accent1"/>
                  </a:buClr>
                  <a:buFont typeface="Arial" panose="020B0604020202020204" pitchFamily="34" charset="0"/>
                  <a:buChar char="‒"/>
                </a:pPr>
                <a:r>
                  <a:rPr lang="en-US" sz="1600" dirty="0"/>
                  <a:t>AER ≥ 30 mg/24 h</a:t>
                </a:r>
              </a:p>
              <a:p>
                <a:pPr marL="742950" lvl="1" indent="-285750">
                  <a:buClr>
                    <a:schemeClr val="accent1"/>
                  </a:buClr>
                  <a:buFont typeface="Arial" panose="020B0604020202020204" pitchFamily="34" charset="0"/>
                  <a:buChar char="‒"/>
                </a:pPr>
                <a:r>
                  <a:rPr lang="en-US" sz="1600" dirty="0"/>
                  <a:t>UACR ≥ 30 mg/g [≥ 3 mg/</a:t>
                </a:r>
                <a:r>
                  <a:rPr lang="en-US" sz="1600" dirty="0" err="1"/>
                  <a:t>mmol</a:t>
                </a:r>
                <a:r>
                  <a:rPr lang="en-US" sz="1600" dirty="0"/>
                  <a:t>]</a:t>
                </a:r>
              </a:p>
              <a:p>
                <a:pPr marL="285750" indent="-285750">
                  <a:buClr>
                    <a:schemeClr val="accent1"/>
                  </a:buClr>
                  <a:buFont typeface="Arial" panose="020B0604020202020204" pitchFamily="34" charset="0"/>
                  <a:buChar char="•"/>
                </a:pPr>
                <a:r>
                  <a:rPr lang="en-US" sz="1600" dirty="0"/>
                  <a:t>Urine sediment abnormalities</a:t>
                </a:r>
              </a:p>
              <a:p>
                <a:pPr marL="285750" indent="-285750">
                  <a:buClr>
                    <a:schemeClr val="accent1"/>
                  </a:buClr>
                  <a:buFont typeface="Arial" panose="020B0604020202020204" pitchFamily="34" charset="0"/>
                  <a:buChar char="•"/>
                </a:pPr>
                <a:r>
                  <a:rPr lang="en-US" sz="1600" dirty="0"/>
                  <a:t>Electrolyte and other abnormalities due to tubular disorders</a:t>
                </a:r>
              </a:p>
              <a:p>
                <a:pPr marL="285750" indent="-285750">
                  <a:buClr>
                    <a:schemeClr val="accent1"/>
                  </a:buClr>
                  <a:buFont typeface="Arial" panose="020B0604020202020204" pitchFamily="34" charset="0"/>
                  <a:buChar char="•"/>
                </a:pPr>
                <a:r>
                  <a:rPr lang="en-US" sz="1600" dirty="0"/>
                  <a:t>Abnormalities detected by histology</a:t>
                </a:r>
              </a:p>
              <a:p>
                <a:pPr marL="285750" indent="-285750">
                  <a:buClr>
                    <a:schemeClr val="accent1"/>
                  </a:buClr>
                  <a:buFont typeface="Arial" panose="020B0604020202020204" pitchFamily="34" charset="0"/>
                  <a:buChar char="•"/>
                </a:pPr>
                <a:r>
                  <a:rPr lang="en-US" sz="1600" dirty="0"/>
                  <a:t>Structural abnormalities detected by imaging</a:t>
                </a:r>
              </a:p>
              <a:p>
                <a:pPr marL="285750" indent="-285750">
                  <a:buClr>
                    <a:schemeClr val="accent1"/>
                  </a:buClr>
                  <a:buFont typeface="Arial" panose="020B0604020202020204" pitchFamily="34" charset="0"/>
                  <a:buChar char="•"/>
                </a:pPr>
                <a:r>
                  <a:rPr lang="en-US" sz="1600" dirty="0"/>
                  <a:t>History of kidney transplantation</a:t>
                </a:r>
              </a:p>
            </p:txBody>
          </p:sp>
          <p:sp>
            <p:nvSpPr>
              <p:cNvPr id="12" name="TextBox 11">
                <a:extLst>
                  <a:ext uri="{FF2B5EF4-FFF2-40B4-BE49-F238E27FC236}">
                    <a16:creationId xmlns="" xmlns:a16="http://schemas.microsoft.com/office/drawing/2014/main" id="{194798F7-FF4D-4DDC-A3B8-E397BBF7C52D}"/>
                  </a:ext>
                </a:extLst>
              </p:cNvPr>
              <p:cNvSpPr txBox="1"/>
              <p:nvPr/>
            </p:nvSpPr>
            <p:spPr>
              <a:xfrm>
                <a:off x="1845631" y="4092631"/>
                <a:ext cx="1975221" cy="357860"/>
              </a:xfrm>
              <a:prstGeom prst="rect">
                <a:avLst/>
              </a:prstGeom>
              <a:noFill/>
            </p:spPr>
            <p:txBody>
              <a:bodyPr wrap="none" rtlCol="0">
                <a:spAutoFit/>
              </a:bodyPr>
              <a:lstStyle/>
              <a:p>
                <a:r>
                  <a:rPr lang="en-GB" b="1" dirty="0">
                    <a:solidFill>
                      <a:schemeClr val="accent1"/>
                    </a:solidFill>
                  </a:rPr>
                  <a:t>Kidney damage</a:t>
                </a:r>
                <a:r>
                  <a:rPr lang="en-GB" b="1" baseline="30000" dirty="0">
                    <a:solidFill>
                      <a:schemeClr val="accent1"/>
                    </a:solidFill>
                  </a:rPr>
                  <a:t>2</a:t>
                </a:r>
              </a:p>
            </p:txBody>
          </p:sp>
        </p:grpSp>
      </p:grpSp>
      <p:sp>
        <p:nvSpPr>
          <p:cNvPr id="16" name="Rectangle 15"/>
          <p:cNvSpPr/>
          <p:nvPr/>
        </p:nvSpPr>
        <p:spPr>
          <a:xfrm>
            <a:off x="1268083" y="1246721"/>
            <a:ext cx="9646263" cy="369332"/>
          </a:xfrm>
          <a:prstGeom prst="rect">
            <a:avLst/>
          </a:prstGeom>
        </p:spPr>
        <p:txBody>
          <a:bodyPr wrap="square">
            <a:spAutoFit/>
          </a:bodyPr>
          <a:lstStyle/>
          <a:p>
            <a:pPr algn="ctr"/>
            <a:r>
              <a:rPr lang="en-GB" b="1" dirty="0">
                <a:solidFill>
                  <a:schemeClr val="accent2"/>
                </a:solidFill>
              </a:rPr>
              <a:t>Ideal CKD screening should consist of a dual assessment of eGFR and UACR</a:t>
            </a:r>
            <a:r>
              <a:rPr lang="en-GB" b="1" baseline="30000" dirty="0">
                <a:solidFill>
                  <a:schemeClr val="accent2"/>
                </a:solidFill>
              </a:rPr>
              <a:t>1</a:t>
            </a:r>
          </a:p>
        </p:txBody>
      </p:sp>
      <p:sp>
        <p:nvSpPr>
          <p:cNvPr id="17" name="Freeform: Shape 26">
            <a:extLst>
              <a:ext uri="{FF2B5EF4-FFF2-40B4-BE49-F238E27FC236}">
                <a16:creationId xmlns="" xmlns:a16="http://schemas.microsoft.com/office/drawing/2014/main" id="{6232E1CB-0A56-4922-8E17-628705EF9079}"/>
              </a:ext>
            </a:extLst>
          </p:cNvPr>
          <p:cNvSpPr>
            <a:spLocks noChangeAspect="1"/>
          </p:cNvSpPr>
          <p:nvPr/>
        </p:nvSpPr>
        <p:spPr>
          <a:xfrm>
            <a:off x="1061669" y="2128189"/>
            <a:ext cx="547768" cy="927000"/>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solidFill>
            <a:schemeClr val="accent6"/>
          </a:solidFill>
          <a:ln w="28575" cap="flat">
            <a:noFill/>
            <a:prstDash val="solid"/>
            <a:miter/>
          </a:ln>
        </p:spPr>
        <p:txBody>
          <a:bodyPr rtlCol="0" anchor="ctr"/>
          <a:lstStyle/>
          <a:p>
            <a:endParaRPr lang="en-GB" dirty="0"/>
          </a:p>
        </p:txBody>
      </p:sp>
      <p:pic>
        <p:nvPicPr>
          <p:cNvPr id="18" name="Graphic 27" descr="Single gear">
            <a:extLst>
              <a:ext uri="{FF2B5EF4-FFF2-40B4-BE49-F238E27FC236}">
                <a16:creationId xmlns="" xmlns:a16="http://schemas.microsoft.com/office/drawing/2014/main" id="{9989D2CF-32A6-447F-9DD1-5940DE60A10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1061669" y="2293459"/>
            <a:ext cx="463499" cy="463500"/>
          </a:xfrm>
          <a:prstGeom prst="rect">
            <a:avLst/>
          </a:prstGeom>
        </p:spPr>
      </p:pic>
      <p:sp>
        <p:nvSpPr>
          <p:cNvPr id="19" name="Freeform: Shape 31">
            <a:extLst>
              <a:ext uri="{FF2B5EF4-FFF2-40B4-BE49-F238E27FC236}">
                <a16:creationId xmlns="" xmlns:a16="http://schemas.microsoft.com/office/drawing/2014/main" id="{EC6D0171-B2E1-4170-B613-E0E8B15F08E6}"/>
              </a:ext>
            </a:extLst>
          </p:cNvPr>
          <p:cNvSpPr>
            <a:spLocks noChangeAspect="1"/>
          </p:cNvSpPr>
          <p:nvPr/>
        </p:nvSpPr>
        <p:spPr>
          <a:xfrm>
            <a:off x="1061669" y="4112418"/>
            <a:ext cx="547768" cy="927000"/>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solidFill>
            <a:schemeClr val="accent6"/>
          </a:solidFill>
          <a:ln w="28575" cap="flat">
            <a:noFill/>
            <a:prstDash val="solid"/>
            <a:miter/>
          </a:ln>
        </p:spPr>
        <p:txBody>
          <a:bodyPr rtlCol="0" anchor="ctr"/>
          <a:lstStyle/>
          <a:p>
            <a:endParaRPr lang="en-GB" b="1" dirty="0"/>
          </a:p>
        </p:txBody>
      </p:sp>
      <p:pic>
        <p:nvPicPr>
          <p:cNvPr id="20" name="Graphic 32" descr="Lightning">
            <a:extLst>
              <a:ext uri="{FF2B5EF4-FFF2-40B4-BE49-F238E27FC236}">
                <a16:creationId xmlns="" xmlns:a16="http://schemas.microsoft.com/office/drawing/2014/main" id="{84D39132-7F9E-4F41-94A4-DDA16923A6B5}"/>
              </a:ext>
            </a:extLst>
          </p:cNvPr>
          <p:cNvPicPr>
            <a:picLocks noChangeAspect="1"/>
          </p:cNvPicPr>
          <p:nvPr/>
        </p:nvPicPr>
        <p:blipFill rotWithShape="1">
          <a:blip r:embed="rId5">
            <a:extLst>
              <a:ext uri="{28A0092B-C50C-407E-A947-70E740481C1C}">
                <a14:useLocalDpi xmlns:a14="http://schemas.microsoft.com/office/drawing/2010/main" val="0"/>
              </a:ext>
              <a:ext uri="{96DAC541-7B7A-43D3-8B79-37D633B846F1}">
                <asvg:svgBlip xmlns="" xmlns:asvg="http://schemas.microsoft.com/office/drawing/2016/SVG/main" r:embed="rId6"/>
              </a:ext>
            </a:extLst>
          </a:blip>
          <a:srcRect l="39849" t="57963" r="40192" b="14149"/>
          <a:stretch/>
        </p:blipFill>
        <p:spPr>
          <a:xfrm>
            <a:off x="1221059" y="4112427"/>
            <a:ext cx="388380" cy="542669"/>
          </a:xfrm>
          <a:prstGeom prst="rect">
            <a:avLst/>
          </a:prstGeom>
        </p:spPr>
      </p:pic>
    </p:spTree>
    <p:extLst>
      <p:ext uri="{BB962C8B-B14F-4D97-AF65-F5344CB8AC3E}">
        <p14:creationId xmlns:p14="http://schemas.microsoft.com/office/powerpoint/2010/main" val="3152206658"/>
      </p:ext>
    </p:extLst>
  </p:cSld>
  <p:clrMapOvr>
    <a:masterClrMapping/>
  </p:clrMapOvr>
  <p:transition>
    <p:fade/>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Categories of kidney function and damage</a:t>
            </a:r>
          </a:p>
        </p:txBody>
      </p:sp>
      <p:sp>
        <p:nvSpPr>
          <p:cNvPr id="3" name="Slide Number Placeholder 2"/>
          <p:cNvSpPr>
            <a:spLocks noGrp="1"/>
          </p:cNvSpPr>
          <p:nvPr>
            <p:ph type="sldNum" sz="quarter" idx="12"/>
          </p:nvPr>
        </p:nvSpPr>
        <p:spPr/>
        <p:txBody>
          <a:bodyPr/>
          <a:lstStyle/>
          <a:p>
            <a:fld id="{CC7432E5-F8E0-41AE-9A6B-AD730338B005}" type="slidenum">
              <a:rPr lang="en-US" smtClean="0"/>
              <a:pPr/>
              <a:t>95</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Does</a:t>
            </a:r>
            <a:r>
              <a:rPr lang="en-US" dirty="0"/>
              <a:t> not fulfill the criteria for CKD in the absence of evidence of kidney damage; </a:t>
            </a:r>
            <a:r>
              <a:rPr lang="en-US" baseline="30000" dirty="0" err="1"/>
              <a:t>b</a:t>
            </a:r>
            <a:r>
              <a:rPr lang="en-US" dirty="0" err="1"/>
              <a:t>Relative</a:t>
            </a:r>
            <a:r>
              <a:rPr lang="en-US" dirty="0"/>
              <a:t> to young adult level; </a:t>
            </a:r>
            <a:r>
              <a:rPr lang="en-US" baseline="30000" dirty="0" err="1"/>
              <a:t>c</a:t>
            </a:r>
            <a:r>
              <a:rPr lang="en-US" dirty="0" err="1"/>
              <a:t>Note</a:t>
            </a:r>
            <a:r>
              <a:rPr lang="en-US" dirty="0"/>
              <a:t> that where albuminuria measurement is not available, urine reagent strip results can be substituted; </a:t>
            </a:r>
            <a:r>
              <a:rPr lang="en-US" baseline="30000" dirty="0" err="1"/>
              <a:t>d</a:t>
            </a:r>
            <a:r>
              <a:rPr lang="en-US" dirty="0" err="1"/>
              <a:t>Approximate</a:t>
            </a:r>
            <a:r>
              <a:rPr lang="en-US" dirty="0"/>
              <a:t> equivalent; </a:t>
            </a:r>
            <a:r>
              <a:rPr lang="en-US" baseline="30000" dirty="0" err="1"/>
              <a:t>e</a:t>
            </a:r>
            <a:r>
              <a:rPr lang="en-US" dirty="0" err="1"/>
              <a:t>Including</a:t>
            </a:r>
            <a:r>
              <a:rPr lang="en-US" dirty="0"/>
              <a:t> nephrotic syndrome (albumin excretion usually &gt;2200 mg/24 h [ACR &gt;2220 mg/g; &gt;220 mg/</a:t>
            </a:r>
            <a:r>
              <a:rPr lang="en-US" dirty="0" err="1"/>
              <a:t>mmol</a:t>
            </a:r>
            <a:r>
              <a:rPr lang="en-US" dirty="0"/>
              <a:t>]).</a:t>
            </a:r>
          </a:p>
          <a:p>
            <a:r>
              <a:rPr lang="en-US" dirty="0"/>
              <a:t>ACR = </a:t>
            </a:r>
            <a:r>
              <a:rPr lang="en-US" dirty="0" err="1"/>
              <a:t>albumin:creatinine</a:t>
            </a:r>
            <a:r>
              <a:rPr lang="en-US" dirty="0"/>
              <a:t> ratio; AER = albumin excretion rate; CKD = chronic kidney disease; GFR = glomerular filtration rate.</a:t>
            </a:r>
          </a:p>
          <a:p>
            <a:r>
              <a:rPr lang="en-GB" dirty="0"/>
              <a:t>Kidney Disease: Improving Global Outcomes. </a:t>
            </a:r>
            <a:r>
              <a:rPr lang="en-GB" i="1" dirty="0"/>
              <a:t>Kidney </a:t>
            </a:r>
            <a:r>
              <a:rPr lang="en-GB" i="1" dirty="0" err="1"/>
              <a:t>Int</a:t>
            </a:r>
            <a:r>
              <a:rPr lang="en-GB" i="1" dirty="0"/>
              <a:t> Suppl.</a:t>
            </a:r>
            <a:r>
              <a:rPr lang="en-GB" dirty="0"/>
              <a:t> 2013;3:1–150.</a:t>
            </a:r>
          </a:p>
        </p:txBody>
      </p:sp>
      <p:graphicFrame>
        <p:nvGraphicFramePr>
          <p:cNvPr id="5" name="Table 4">
            <a:extLst>
              <a:ext uri="{FF2B5EF4-FFF2-40B4-BE49-F238E27FC236}">
                <a16:creationId xmlns="" xmlns:a16="http://schemas.microsoft.com/office/drawing/2014/main" id="{2638B04F-201A-4B69-AD7C-8256E480EAD6}"/>
              </a:ext>
            </a:extLst>
          </p:cNvPr>
          <p:cNvGraphicFramePr>
            <a:graphicFrameLocks noGrp="1"/>
          </p:cNvGraphicFramePr>
          <p:nvPr>
            <p:extLst>
              <p:ext uri="{D42A27DB-BD31-4B8C-83A1-F6EECF244321}">
                <p14:modId xmlns:p14="http://schemas.microsoft.com/office/powerpoint/2010/main" val="222554394"/>
              </p:ext>
            </p:extLst>
          </p:nvPr>
        </p:nvGraphicFramePr>
        <p:xfrm>
          <a:off x="2177719" y="1467254"/>
          <a:ext cx="9312444" cy="2133600"/>
        </p:xfrm>
        <a:graphic>
          <a:graphicData uri="http://schemas.openxmlformats.org/drawingml/2006/table">
            <a:tbl>
              <a:tblPr firstRow="1" bandRow="1">
                <a:tableStyleId>{EB344D84-9AFB-497E-A393-DC336BA19D2E}</a:tableStyleId>
              </a:tblPr>
              <a:tblGrid>
                <a:gridCol w="1954140">
                  <a:extLst>
                    <a:ext uri="{9D8B030D-6E8A-4147-A177-3AD203B41FA5}">
                      <a16:colId xmlns="" xmlns:a16="http://schemas.microsoft.com/office/drawing/2014/main" val="3429728970"/>
                    </a:ext>
                  </a:extLst>
                </a:gridCol>
                <a:gridCol w="2844961">
                  <a:extLst>
                    <a:ext uri="{9D8B030D-6E8A-4147-A177-3AD203B41FA5}">
                      <a16:colId xmlns="" xmlns:a16="http://schemas.microsoft.com/office/drawing/2014/main" val="1526384081"/>
                    </a:ext>
                  </a:extLst>
                </a:gridCol>
                <a:gridCol w="4513343">
                  <a:extLst>
                    <a:ext uri="{9D8B030D-6E8A-4147-A177-3AD203B41FA5}">
                      <a16:colId xmlns="" xmlns:a16="http://schemas.microsoft.com/office/drawing/2014/main" val="1655781182"/>
                    </a:ext>
                  </a:extLst>
                </a:gridCol>
              </a:tblGrid>
              <a:tr h="241612">
                <a:tc>
                  <a:txBody>
                    <a:bodyPr/>
                    <a:lstStyle/>
                    <a:p>
                      <a:r>
                        <a:rPr lang="en-US" sz="1400" dirty="0">
                          <a:solidFill>
                            <a:schemeClr val="bg1"/>
                          </a:solidFill>
                        </a:rPr>
                        <a:t>GFR category</a:t>
                      </a:r>
                    </a:p>
                  </a:txBody>
                  <a:tcP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dirty="0">
                          <a:solidFill>
                            <a:schemeClr val="bg1"/>
                          </a:solidFill>
                        </a:rPr>
                        <a:t>GFR (mL/min/1.73 m</a:t>
                      </a:r>
                      <a:r>
                        <a:rPr lang="en-US" sz="1400" baseline="30000" dirty="0">
                          <a:solidFill>
                            <a:schemeClr val="bg1"/>
                          </a:solidFill>
                        </a:rPr>
                        <a:t>2</a:t>
                      </a:r>
                      <a:r>
                        <a:rPr lang="en-US" sz="1400" baseline="0" dirty="0">
                          <a:solidFill>
                            <a:schemeClr val="bg1"/>
                          </a:solidFill>
                        </a:rPr>
                        <a:t>)</a:t>
                      </a:r>
                      <a:endParaRPr lang="en-US" sz="1400" dirty="0">
                        <a:solidFill>
                          <a:schemeClr val="bg1"/>
                        </a:solidFill>
                      </a:endParaRPr>
                    </a:p>
                  </a:txBody>
                  <a:tcP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dirty="0">
                          <a:solidFill>
                            <a:schemeClr val="bg1"/>
                          </a:solidFill>
                        </a:rPr>
                        <a:t>Kidney function</a:t>
                      </a:r>
                    </a:p>
                  </a:txBody>
                  <a:tcP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 xmlns:a16="http://schemas.microsoft.com/office/drawing/2014/main" val="2046998810"/>
                  </a:ext>
                </a:extLst>
              </a:tr>
              <a:tr h="241612">
                <a:tc>
                  <a:txBody>
                    <a:bodyPr/>
                    <a:lstStyle/>
                    <a:p>
                      <a:r>
                        <a:rPr lang="en-US" sz="1400" dirty="0"/>
                        <a:t>G1</a:t>
                      </a:r>
                      <a:r>
                        <a:rPr lang="en-US" sz="1400" baseline="30000" dirty="0"/>
                        <a:t>a</a:t>
                      </a:r>
                      <a:endParaRPr lang="en-US" sz="1400" dirty="0"/>
                    </a:p>
                  </a:txBody>
                  <a:tcP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r>
                        <a:rPr lang="en-US" sz="1400" dirty="0"/>
                        <a:t>≥90</a:t>
                      </a:r>
                    </a:p>
                  </a:txBody>
                  <a:tcP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r>
                        <a:rPr lang="en-US" sz="1400" dirty="0"/>
                        <a:t>Normal or high</a:t>
                      </a:r>
                    </a:p>
                  </a:txBody>
                  <a:tcP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 xmlns:a16="http://schemas.microsoft.com/office/drawing/2014/main" val="1350756698"/>
                  </a:ext>
                </a:extLst>
              </a:tr>
              <a:tr h="241612">
                <a:tc>
                  <a:txBody>
                    <a:bodyPr/>
                    <a:lstStyle/>
                    <a:p>
                      <a:r>
                        <a:rPr lang="en-US" sz="1400" dirty="0"/>
                        <a:t>G2</a:t>
                      </a:r>
                      <a:r>
                        <a:rPr lang="en-US" sz="1400" baseline="30000" dirty="0"/>
                        <a:t>a</a:t>
                      </a:r>
                      <a:endParaRPr lang="en-US" sz="1400" dirty="0"/>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60–89</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Mildly decreased</a:t>
                      </a:r>
                      <a:r>
                        <a:rPr lang="en-US" sz="1400" baseline="30000" dirty="0"/>
                        <a:t>b</a:t>
                      </a:r>
                      <a:endParaRPr lang="en-US" sz="1400" dirty="0"/>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113990570"/>
                  </a:ext>
                </a:extLst>
              </a:tr>
              <a:tr h="241612">
                <a:tc>
                  <a:txBody>
                    <a:bodyPr/>
                    <a:lstStyle/>
                    <a:p>
                      <a:r>
                        <a:rPr lang="en-US" sz="1400" dirty="0"/>
                        <a:t>G3a</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45–59</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Mildly to moderately decreased</a:t>
                      </a:r>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2919398608"/>
                  </a:ext>
                </a:extLst>
              </a:tr>
              <a:tr h="241612">
                <a:tc>
                  <a:txBody>
                    <a:bodyPr/>
                    <a:lstStyle/>
                    <a:p>
                      <a:r>
                        <a:rPr lang="en-US" sz="1400" dirty="0"/>
                        <a:t>G3b</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30–44</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Moderately to severely decreased</a:t>
                      </a:r>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2791385841"/>
                  </a:ext>
                </a:extLst>
              </a:tr>
              <a:tr h="241612">
                <a:tc>
                  <a:txBody>
                    <a:bodyPr/>
                    <a:lstStyle/>
                    <a:p>
                      <a:r>
                        <a:rPr lang="en-US" sz="1400" dirty="0"/>
                        <a:t>G4</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15–29</a:t>
                      </a:r>
                    </a:p>
                  </a:txBody>
                  <a:tcPr>
                    <a:lnL>
                      <a:noFill/>
                    </a:lnL>
                    <a:lnR>
                      <a:noFill/>
                    </a:lnR>
                    <a:lnT>
                      <a:noFill/>
                    </a:lnT>
                    <a:lnB>
                      <a:noFill/>
                    </a:lnB>
                    <a:lnTlToBr w="12700" cmpd="sng">
                      <a:noFill/>
                      <a:prstDash val="solid"/>
                    </a:lnTlToBr>
                    <a:lnBlToTr w="12700" cmpd="sng">
                      <a:noFill/>
                      <a:prstDash val="solid"/>
                    </a:lnBlToTr>
                  </a:tcPr>
                </a:tc>
                <a:tc>
                  <a:txBody>
                    <a:bodyPr/>
                    <a:lstStyle/>
                    <a:p>
                      <a:pPr algn="ctr"/>
                      <a:r>
                        <a:rPr lang="en-US" sz="1400" dirty="0"/>
                        <a:t>Severely decreased</a:t>
                      </a:r>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2258906305"/>
                  </a:ext>
                </a:extLst>
              </a:tr>
              <a:tr h="241612">
                <a:tc>
                  <a:txBody>
                    <a:bodyPr/>
                    <a:lstStyle/>
                    <a:p>
                      <a:r>
                        <a:rPr lang="en-US" sz="1400" dirty="0"/>
                        <a:t>G5</a:t>
                      </a:r>
                    </a:p>
                  </a:txBody>
                  <a:tcP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&lt;15</a:t>
                      </a:r>
                    </a:p>
                  </a:txBody>
                  <a:tcP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Kidney failure</a:t>
                      </a:r>
                    </a:p>
                  </a:txBody>
                  <a:tcP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543984704"/>
                  </a:ext>
                </a:extLst>
              </a:tr>
            </a:tbl>
          </a:graphicData>
        </a:graphic>
      </p:graphicFrame>
      <p:graphicFrame>
        <p:nvGraphicFramePr>
          <p:cNvPr id="6" name="Table 5">
            <a:extLst>
              <a:ext uri="{FF2B5EF4-FFF2-40B4-BE49-F238E27FC236}">
                <a16:creationId xmlns="" xmlns:a16="http://schemas.microsoft.com/office/drawing/2014/main" id="{11AD93CE-2284-4DD3-9C20-6941EAF94B05}"/>
              </a:ext>
            </a:extLst>
          </p:cNvPr>
          <p:cNvGraphicFramePr>
            <a:graphicFrameLocks noGrp="1"/>
          </p:cNvGraphicFramePr>
          <p:nvPr>
            <p:extLst>
              <p:ext uri="{D42A27DB-BD31-4B8C-83A1-F6EECF244321}">
                <p14:modId xmlns:p14="http://schemas.microsoft.com/office/powerpoint/2010/main" val="1622525247"/>
              </p:ext>
            </p:extLst>
          </p:nvPr>
        </p:nvGraphicFramePr>
        <p:xfrm>
          <a:off x="2177727" y="3936731"/>
          <a:ext cx="9312441" cy="1219200"/>
        </p:xfrm>
        <a:graphic>
          <a:graphicData uri="http://schemas.openxmlformats.org/drawingml/2006/table">
            <a:tbl>
              <a:tblPr firstRow="1" bandRow="1">
                <a:effectLst/>
                <a:tableStyleId>{6E25E649-3F16-4E02-A733-19D2CDBF48F0}</a:tableStyleId>
              </a:tblPr>
              <a:tblGrid>
                <a:gridCol w="2092923">
                  <a:extLst>
                    <a:ext uri="{9D8B030D-6E8A-4147-A177-3AD203B41FA5}">
                      <a16:colId xmlns="" xmlns:a16="http://schemas.microsoft.com/office/drawing/2014/main" val="3429728970"/>
                    </a:ext>
                  </a:extLst>
                </a:gridCol>
                <a:gridCol w="1836327">
                  <a:extLst>
                    <a:ext uri="{9D8B030D-6E8A-4147-A177-3AD203B41FA5}">
                      <a16:colId xmlns="" xmlns:a16="http://schemas.microsoft.com/office/drawing/2014/main" val="1526384081"/>
                    </a:ext>
                  </a:extLst>
                </a:gridCol>
                <a:gridCol w="1648265">
                  <a:extLst>
                    <a:ext uri="{9D8B030D-6E8A-4147-A177-3AD203B41FA5}">
                      <a16:colId xmlns="" xmlns:a16="http://schemas.microsoft.com/office/drawing/2014/main" val="2503841300"/>
                    </a:ext>
                  </a:extLst>
                </a:gridCol>
                <a:gridCol w="1280107">
                  <a:extLst>
                    <a:ext uri="{9D8B030D-6E8A-4147-A177-3AD203B41FA5}">
                      <a16:colId xmlns="" xmlns:a16="http://schemas.microsoft.com/office/drawing/2014/main" val="1336179778"/>
                    </a:ext>
                  </a:extLst>
                </a:gridCol>
                <a:gridCol w="2454819">
                  <a:extLst>
                    <a:ext uri="{9D8B030D-6E8A-4147-A177-3AD203B41FA5}">
                      <a16:colId xmlns="" xmlns:a16="http://schemas.microsoft.com/office/drawing/2014/main" val="3448076302"/>
                    </a:ext>
                  </a:extLst>
                </a:gridCol>
              </a:tblGrid>
              <a:tr h="195046">
                <a:tc>
                  <a:txBody>
                    <a:bodyPr/>
                    <a:lstStyle/>
                    <a:p>
                      <a:r>
                        <a:rPr lang="en-US" sz="1400" dirty="0"/>
                        <a:t>Albuminuria </a:t>
                      </a:r>
                      <a:r>
                        <a:rPr lang="en-US" sz="1400" dirty="0" err="1"/>
                        <a:t>category</a:t>
                      </a:r>
                      <a:r>
                        <a:rPr lang="en-US" sz="1400" baseline="30000" dirty="0" err="1"/>
                        <a:t>c</a:t>
                      </a:r>
                      <a:endParaRPr lang="en-US" sz="1400" baseline="30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AER (mg/24 h)</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err="1"/>
                        <a:t>ACR</a:t>
                      </a:r>
                      <a:r>
                        <a:rPr lang="en-US" sz="1400" baseline="30000" dirty="0" err="1"/>
                        <a:t>d</a:t>
                      </a:r>
                      <a:r>
                        <a:rPr lang="en-US" sz="1400" dirty="0"/>
                        <a:t> (mg/mmol)</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err="1"/>
                        <a:t>ACR</a:t>
                      </a:r>
                      <a:r>
                        <a:rPr lang="en-US" sz="1400" baseline="30000" dirty="0" err="1"/>
                        <a:t>d</a:t>
                      </a:r>
                      <a:r>
                        <a:rPr lang="en-US" sz="1400" dirty="0"/>
                        <a:t> (mg/g)</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Albumin in urine</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046998810"/>
                  </a:ext>
                </a:extLst>
              </a:tr>
              <a:tr h="195046">
                <a:tc>
                  <a:txBody>
                    <a:bodyPr/>
                    <a:lstStyle/>
                    <a:p>
                      <a:r>
                        <a:rPr lang="en-US" sz="1400" dirty="0"/>
                        <a:t>A1</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&lt;30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&lt;3</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&lt;30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Normal to mildly increased</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350756698"/>
                  </a:ext>
                </a:extLst>
              </a:tr>
              <a:tr h="195046">
                <a:tc>
                  <a:txBody>
                    <a:bodyPr/>
                    <a:lstStyle/>
                    <a:p>
                      <a:r>
                        <a:rPr lang="en-US" sz="1400" dirty="0"/>
                        <a:t>A2</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30–300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3–30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30–300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Moderately increased</a:t>
                      </a:r>
                      <a:r>
                        <a:rPr lang="en-US" sz="1400" baseline="30000" dirty="0"/>
                        <a:t>b</a:t>
                      </a:r>
                      <a:endParaRPr lang="en-US" sz="14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113990570"/>
                  </a:ext>
                </a:extLst>
              </a:tr>
              <a:tr h="195046">
                <a:tc>
                  <a:txBody>
                    <a:bodyPr/>
                    <a:lstStyle/>
                    <a:p>
                      <a:r>
                        <a:rPr lang="en-US" sz="1400" dirty="0"/>
                        <a:t>A3</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&gt;300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&gt;30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&gt;300</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dirty="0"/>
                        <a:t>Severely </a:t>
                      </a:r>
                      <a:r>
                        <a:rPr lang="en-US" sz="1400" dirty="0" err="1"/>
                        <a:t>increased</a:t>
                      </a:r>
                      <a:r>
                        <a:rPr lang="en-US" sz="1400" baseline="30000" dirty="0" err="1"/>
                        <a:t>e</a:t>
                      </a:r>
                      <a:endParaRPr lang="en-US" sz="14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2919398608"/>
                  </a:ext>
                </a:extLst>
              </a:tr>
            </a:tbl>
          </a:graphicData>
        </a:graphic>
      </p:graphicFrame>
      <p:sp>
        <p:nvSpPr>
          <p:cNvPr id="7" name="Rectangle: Rounded Corners 6">
            <a:extLst>
              <a:ext uri="{FF2B5EF4-FFF2-40B4-BE49-F238E27FC236}">
                <a16:creationId xmlns="" xmlns:a16="http://schemas.microsoft.com/office/drawing/2014/main" id="{AF813FAC-9C41-4C40-914E-D4038B574DC4}"/>
              </a:ext>
            </a:extLst>
          </p:cNvPr>
          <p:cNvSpPr/>
          <p:nvPr/>
        </p:nvSpPr>
        <p:spPr>
          <a:xfrm>
            <a:off x="1056000" y="5429064"/>
            <a:ext cx="10080000" cy="540000"/>
          </a:xfrm>
          <a:prstGeom prst="roundRect">
            <a:avLst>
              <a:gd name="adj" fmla="val 16667"/>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accent2"/>
                </a:solidFill>
              </a:rPr>
              <a:t>CKD is classified based on cause, GFR category and albuminuria category</a:t>
            </a:r>
            <a:endParaRPr lang="en-GB" b="1" baseline="30000" dirty="0">
              <a:solidFill>
                <a:schemeClr val="accent2"/>
              </a:solidFill>
            </a:endParaRPr>
          </a:p>
        </p:txBody>
      </p:sp>
      <p:sp>
        <p:nvSpPr>
          <p:cNvPr id="8" name="TextBox 7">
            <a:extLst>
              <a:ext uri="{FF2B5EF4-FFF2-40B4-BE49-F238E27FC236}">
                <a16:creationId xmlns="" xmlns:a16="http://schemas.microsoft.com/office/drawing/2014/main" id="{B53FAE82-8ACF-4A80-BDFE-D668125A5EF3}"/>
              </a:ext>
            </a:extLst>
          </p:cNvPr>
          <p:cNvSpPr txBox="1"/>
          <p:nvPr/>
        </p:nvSpPr>
        <p:spPr>
          <a:xfrm>
            <a:off x="957335" y="2903336"/>
            <a:ext cx="757983" cy="338554"/>
          </a:xfrm>
          <a:prstGeom prst="rect">
            <a:avLst/>
          </a:prstGeom>
          <a:noFill/>
        </p:spPr>
        <p:txBody>
          <a:bodyPr wrap="square" rtlCol="0">
            <a:spAutoFit/>
          </a:bodyPr>
          <a:lstStyle/>
          <a:p>
            <a:r>
              <a:rPr lang="en-GB" sz="1600" b="1" dirty="0">
                <a:solidFill>
                  <a:schemeClr val="accent2"/>
                </a:solidFill>
              </a:rPr>
              <a:t>eGFR</a:t>
            </a:r>
          </a:p>
        </p:txBody>
      </p:sp>
      <p:sp>
        <p:nvSpPr>
          <p:cNvPr id="9" name="TextBox 8">
            <a:extLst>
              <a:ext uri="{FF2B5EF4-FFF2-40B4-BE49-F238E27FC236}">
                <a16:creationId xmlns="" xmlns:a16="http://schemas.microsoft.com/office/drawing/2014/main" id="{E263C0D5-D7C0-4CDE-8E4D-24DBF7F5A759}"/>
              </a:ext>
            </a:extLst>
          </p:cNvPr>
          <p:cNvSpPr txBox="1"/>
          <p:nvPr/>
        </p:nvSpPr>
        <p:spPr>
          <a:xfrm>
            <a:off x="645247" y="4897482"/>
            <a:ext cx="1382109" cy="338554"/>
          </a:xfrm>
          <a:prstGeom prst="rect">
            <a:avLst/>
          </a:prstGeom>
          <a:noFill/>
        </p:spPr>
        <p:txBody>
          <a:bodyPr wrap="none" rtlCol="0">
            <a:spAutoFit/>
          </a:bodyPr>
          <a:lstStyle/>
          <a:p>
            <a:pPr algn="ctr"/>
            <a:r>
              <a:rPr lang="en-GB" sz="1600" b="1" dirty="0">
                <a:solidFill>
                  <a:schemeClr val="accent1"/>
                </a:solidFill>
              </a:rPr>
              <a:t>Albuminuria</a:t>
            </a:r>
          </a:p>
        </p:txBody>
      </p:sp>
      <p:sp>
        <p:nvSpPr>
          <p:cNvPr id="10" name="Freeform: Shape 26">
            <a:extLst>
              <a:ext uri="{FF2B5EF4-FFF2-40B4-BE49-F238E27FC236}">
                <a16:creationId xmlns="" xmlns:a16="http://schemas.microsoft.com/office/drawing/2014/main" id="{6232E1CB-0A56-4922-8E17-628705EF9079}"/>
              </a:ext>
            </a:extLst>
          </p:cNvPr>
          <p:cNvSpPr>
            <a:spLocks noChangeAspect="1"/>
          </p:cNvSpPr>
          <p:nvPr/>
        </p:nvSpPr>
        <p:spPr>
          <a:xfrm>
            <a:off x="1061669" y="1971773"/>
            <a:ext cx="547768" cy="927000"/>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solidFill>
            <a:schemeClr val="accent6"/>
          </a:solidFill>
          <a:ln w="28575" cap="flat">
            <a:noFill/>
            <a:prstDash val="solid"/>
            <a:miter/>
          </a:ln>
        </p:spPr>
        <p:txBody>
          <a:bodyPr rtlCol="0" anchor="ctr"/>
          <a:lstStyle/>
          <a:p>
            <a:endParaRPr lang="en-GB" dirty="0"/>
          </a:p>
        </p:txBody>
      </p:sp>
      <p:pic>
        <p:nvPicPr>
          <p:cNvPr id="11" name="Graphic 27" descr="Single gear">
            <a:extLst>
              <a:ext uri="{FF2B5EF4-FFF2-40B4-BE49-F238E27FC236}">
                <a16:creationId xmlns="" xmlns:a16="http://schemas.microsoft.com/office/drawing/2014/main" id="{9989D2CF-32A6-447F-9DD1-5940DE60A10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1061669" y="2137043"/>
            <a:ext cx="463499" cy="463500"/>
          </a:xfrm>
          <a:prstGeom prst="rect">
            <a:avLst/>
          </a:prstGeom>
        </p:spPr>
      </p:pic>
      <p:sp>
        <p:nvSpPr>
          <p:cNvPr id="12" name="Freeform: Shape 31">
            <a:extLst>
              <a:ext uri="{FF2B5EF4-FFF2-40B4-BE49-F238E27FC236}">
                <a16:creationId xmlns="" xmlns:a16="http://schemas.microsoft.com/office/drawing/2014/main" id="{EC6D0171-B2E1-4170-B613-E0E8B15F08E6}"/>
              </a:ext>
            </a:extLst>
          </p:cNvPr>
          <p:cNvSpPr>
            <a:spLocks noChangeAspect="1"/>
          </p:cNvSpPr>
          <p:nvPr/>
        </p:nvSpPr>
        <p:spPr>
          <a:xfrm>
            <a:off x="1061669" y="3968034"/>
            <a:ext cx="547768" cy="927000"/>
          </a:xfrm>
          <a:custGeom>
            <a:avLst/>
            <a:gdLst>
              <a:gd name="connsiteX0" fmla="*/ 311944 w 371475"/>
              <a:gd name="connsiteY0" fmla="*/ 251472 h 628650"/>
              <a:gd name="connsiteX1" fmla="*/ 238506 w 371475"/>
              <a:gd name="connsiteY1" fmla="*/ 251472 h 628650"/>
              <a:gd name="connsiteX2" fmla="*/ 260699 w 371475"/>
              <a:gd name="connsiteY2" fmla="*/ 53543 h 628650"/>
              <a:gd name="connsiteX3" fmla="*/ 130302 w 371475"/>
              <a:gd name="connsiteY3" fmla="*/ 19729 h 628650"/>
              <a:gd name="connsiteX4" fmla="*/ 7144 w 371475"/>
              <a:gd name="connsiteY4" fmla="*/ 270522 h 628650"/>
              <a:gd name="connsiteX5" fmla="*/ 130302 w 371475"/>
              <a:gd name="connsiteY5" fmla="*/ 521316 h 628650"/>
              <a:gd name="connsiteX6" fmla="*/ 260699 w 371475"/>
              <a:gd name="connsiteY6" fmla="*/ 487502 h 628650"/>
              <a:gd name="connsiteX7" fmla="*/ 238506 w 371475"/>
              <a:gd name="connsiteY7" fmla="*/ 289572 h 628650"/>
              <a:gd name="connsiteX8" fmla="*/ 311944 w 371475"/>
              <a:gd name="connsiteY8" fmla="*/ 289572 h 628650"/>
              <a:gd name="connsiteX9" fmla="*/ 330994 w 371475"/>
              <a:gd name="connsiteY9" fmla="*/ 308622 h 628650"/>
              <a:gd name="connsiteX10" fmla="*/ 330994 w 371475"/>
              <a:gd name="connsiteY10" fmla="*/ 622947 h 628650"/>
              <a:gd name="connsiteX11" fmla="*/ 369094 w 371475"/>
              <a:gd name="connsiteY11" fmla="*/ 622947 h 628650"/>
              <a:gd name="connsiteX12" fmla="*/ 369094 w 371475"/>
              <a:gd name="connsiteY12" fmla="*/ 308622 h 628650"/>
              <a:gd name="connsiteX13" fmla="*/ 311944 w 371475"/>
              <a:gd name="connsiteY13" fmla="*/ 25147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628650">
                <a:moveTo>
                  <a:pt x="311944" y="251472"/>
                </a:moveTo>
                <a:lnTo>
                  <a:pt x="238506" y="251472"/>
                </a:lnTo>
                <a:cubicBezTo>
                  <a:pt x="252698" y="198513"/>
                  <a:pt x="314706" y="136506"/>
                  <a:pt x="260699" y="53543"/>
                </a:cubicBezTo>
                <a:cubicBezTo>
                  <a:pt x="233467" y="8947"/>
                  <a:pt x="175773" y="-6013"/>
                  <a:pt x="130302" y="19729"/>
                </a:cubicBezTo>
                <a:cubicBezTo>
                  <a:pt x="54769" y="64401"/>
                  <a:pt x="7144" y="160509"/>
                  <a:pt x="7144" y="270522"/>
                </a:cubicBezTo>
                <a:cubicBezTo>
                  <a:pt x="7144" y="380536"/>
                  <a:pt x="54769" y="476643"/>
                  <a:pt x="130302" y="521316"/>
                </a:cubicBezTo>
                <a:cubicBezTo>
                  <a:pt x="175773" y="547058"/>
                  <a:pt x="233467" y="532098"/>
                  <a:pt x="260699" y="487502"/>
                </a:cubicBezTo>
                <a:cubicBezTo>
                  <a:pt x="314897" y="404539"/>
                  <a:pt x="252698" y="342531"/>
                  <a:pt x="238506" y="289572"/>
                </a:cubicBezTo>
                <a:lnTo>
                  <a:pt x="311944" y="289572"/>
                </a:lnTo>
                <a:cubicBezTo>
                  <a:pt x="322465" y="289572"/>
                  <a:pt x="330994" y="298101"/>
                  <a:pt x="330994" y="308622"/>
                </a:cubicBezTo>
                <a:lnTo>
                  <a:pt x="330994" y="622947"/>
                </a:lnTo>
                <a:lnTo>
                  <a:pt x="369094" y="622947"/>
                </a:lnTo>
                <a:lnTo>
                  <a:pt x="369094" y="308622"/>
                </a:lnTo>
                <a:cubicBezTo>
                  <a:pt x="369094" y="277059"/>
                  <a:pt x="343507" y="251472"/>
                  <a:pt x="311944" y="251472"/>
                </a:cubicBezTo>
                <a:close/>
              </a:path>
            </a:pathLst>
          </a:custGeom>
          <a:solidFill>
            <a:schemeClr val="accent6"/>
          </a:solidFill>
          <a:ln w="28575" cap="flat">
            <a:noFill/>
            <a:prstDash val="solid"/>
            <a:miter/>
          </a:ln>
        </p:spPr>
        <p:txBody>
          <a:bodyPr rtlCol="0" anchor="ctr"/>
          <a:lstStyle/>
          <a:p>
            <a:endParaRPr lang="en-GB" b="1" dirty="0"/>
          </a:p>
        </p:txBody>
      </p:sp>
      <p:pic>
        <p:nvPicPr>
          <p:cNvPr id="13" name="Graphic 32" descr="Lightning">
            <a:extLst>
              <a:ext uri="{FF2B5EF4-FFF2-40B4-BE49-F238E27FC236}">
                <a16:creationId xmlns="" xmlns:a16="http://schemas.microsoft.com/office/drawing/2014/main" id="{84D39132-7F9E-4F41-94A4-DDA16923A6B5}"/>
              </a:ext>
            </a:extLst>
          </p:cNvPr>
          <p:cNvPicPr>
            <a:picLocks noChangeAspect="1"/>
          </p:cNvPicPr>
          <p:nvPr/>
        </p:nvPicPr>
        <p:blipFill rotWithShape="1">
          <a:blip r:embed="rId5">
            <a:extLst>
              <a:ext uri="{28A0092B-C50C-407E-A947-70E740481C1C}">
                <a14:useLocalDpi xmlns:a14="http://schemas.microsoft.com/office/drawing/2010/main" val="0"/>
              </a:ext>
              <a:ext uri="{96DAC541-7B7A-43D3-8B79-37D633B846F1}">
                <asvg:svgBlip xmlns="" xmlns:asvg="http://schemas.microsoft.com/office/drawing/2016/SVG/main" r:embed="rId6"/>
              </a:ext>
            </a:extLst>
          </a:blip>
          <a:srcRect l="39849" t="57963" r="40192" b="14149"/>
          <a:stretch/>
        </p:blipFill>
        <p:spPr>
          <a:xfrm>
            <a:off x="1221059" y="3968043"/>
            <a:ext cx="388380" cy="542669"/>
          </a:xfrm>
          <a:prstGeom prst="rect">
            <a:avLst/>
          </a:prstGeom>
        </p:spPr>
      </p:pic>
    </p:spTree>
    <p:extLst>
      <p:ext uri="{BB962C8B-B14F-4D97-AF65-F5344CB8AC3E}">
        <p14:creationId xmlns:p14="http://schemas.microsoft.com/office/powerpoint/2010/main" val="1188085167"/>
      </p:ext>
    </p:extLst>
  </p:cSld>
  <p:clrMapOvr>
    <a:masterClrMapping/>
  </p:clrMapOvr>
  <p:transition>
    <p:fade/>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Monitoring of CKD should increase as kidney function declines</a:t>
            </a:r>
          </a:p>
        </p:txBody>
      </p:sp>
      <p:sp>
        <p:nvSpPr>
          <p:cNvPr id="3" name="Slide Number Placeholder 2"/>
          <p:cNvSpPr>
            <a:spLocks noGrp="1"/>
          </p:cNvSpPr>
          <p:nvPr>
            <p:ph type="sldNum" sz="quarter" idx="12"/>
          </p:nvPr>
        </p:nvSpPr>
        <p:spPr/>
        <p:txBody>
          <a:bodyPr/>
          <a:lstStyle/>
          <a:p>
            <a:fld id="{CC7432E5-F8E0-41AE-9A6B-AD730338B005}" type="slidenum">
              <a:rPr lang="en-US" smtClean="0"/>
              <a:pPr/>
              <a:t>96</a:t>
            </a:fld>
            <a:endParaRPr lang="en-US" dirty="0"/>
          </a:p>
        </p:txBody>
      </p:sp>
      <p:sp>
        <p:nvSpPr>
          <p:cNvPr id="4" name="Text Placeholder 3"/>
          <p:cNvSpPr>
            <a:spLocks noGrp="1"/>
          </p:cNvSpPr>
          <p:nvPr>
            <p:ph type="body" sz="quarter" idx="13"/>
          </p:nvPr>
        </p:nvSpPr>
        <p:spPr/>
        <p:txBody>
          <a:bodyPr/>
          <a:lstStyle/>
          <a:p>
            <a:r>
              <a:rPr lang="en-GB" dirty="0"/>
              <a:t>CKD = chronic kidney disease; </a:t>
            </a:r>
            <a:r>
              <a:rPr lang="en-US" dirty="0"/>
              <a:t>eGFR = estimated glomerular filtration rate; ESKD = end-stage kidney disease; </a:t>
            </a:r>
            <a:r>
              <a:rPr lang="en-GB" dirty="0"/>
              <a:t>GFR = glomerular filtration rate; KDIGO = Kidney Disease: Improving Global Outcomes; UACR = </a:t>
            </a:r>
            <a:r>
              <a:rPr lang="en-US" dirty="0"/>
              <a:t>urine </a:t>
            </a:r>
            <a:r>
              <a:rPr lang="en-US" dirty="0" err="1"/>
              <a:t>albumin:creatinine</a:t>
            </a:r>
            <a:r>
              <a:rPr lang="en-US" dirty="0"/>
              <a:t> ratio.</a:t>
            </a:r>
            <a:endParaRPr lang="en-GB" dirty="0"/>
          </a:p>
          <a:p>
            <a:r>
              <a:rPr lang="en-GB" dirty="0"/>
              <a:t>1. Kidney Disease: Improving Global Outcomes. </a:t>
            </a:r>
            <a:r>
              <a:rPr lang="en-GB" i="1" dirty="0"/>
              <a:t>Kidney </a:t>
            </a:r>
            <a:r>
              <a:rPr lang="en-GB" i="1" dirty="0" err="1"/>
              <a:t>Int</a:t>
            </a:r>
            <a:r>
              <a:rPr lang="en-GB" i="1" dirty="0"/>
              <a:t> </a:t>
            </a:r>
            <a:r>
              <a:rPr lang="en-GB" i="1" dirty="0" err="1"/>
              <a:t>Supp.l</a:t>
            </a:r>
            <a:r>
              <a:rPr lang="en-GB" dirty="0"/>
              <a:t> 2013;3:1–150; 2. </a:t>
            </a:r>
            <a:r>
              <a:rPr lang="en-US" dirty="0"/>
              <a:t>Perkins BA</a:t>
            </a:r>
            <a:r>
              <a:rPr lang="en-GB" dirty="0"/>
              <a:t> et al. </a:t>
            </a:r>
            <a:r>
              <a:rPr lang="en-US" i="1" dirty="0"/>
              <a:t>J Am </a:t>
            </a:r>
            <a:r>
              <a:rPr lang="en-US" i="1" dirty="0" err="1"/>
              <a:t>Soc</a:t>
            </a:r>
            <a:r>
              <a:rPr lang="en-US" i="1" dirty="0"/>
              <a:t> </a:t>
            </a:r>
            <a:r>
              <a:rPr lang="en-US" i="1" dirty="0" err="1"/>
              <a:t>Nephrol</a:t>
            </a:r>
            <a:r>
              <a:rPr lang="en-US" i="1" dirty="0"/>
              <a:t>.</a:t>
            </a:r>
            <a:r>
              <a:rPr lang="en-US" dirty="0"/>
              <a:t> 2007;18:1353–1361; </a:t>
            </a:r>
            <a:r>
              <a:rPr lang="en-GB" dirty="0"/>
              <a:t>3. </a:t>
            </a:r>
            <a:r>
              <a:rPr lang="en-GB" dirty="0" err="1"/>
              <a:t>Shlipak</a:t>
            </a:r>
            <a:r>
              <a:rPr lang="en-GB" dirty="0"/>
              <a:t> MG et al. </a:t>
            </a:r>
            <a:r>
              <a:rPr lang="en-GB" i="1" dirty="0"/>
              <a:t>Kidney Int. </a:t>
            </a:r>
            <a:r>
              <a:rPr lang="en-GB" dirty="0"/>
              <a:t>2021;99:34–47.</a:t>
            </a:r>
          </a:p>
        </p:txBody>
      </p:sp>
      <p:sp>
        <p:nvSpPr>
          <p:cNvPr id="5" name="Rectangle: Rounded Corners 26">
            <a:extLst>
              <a:ext uri="{FF2B5EF4-FFF2-40B4-BE49-F238E27FC236}">
                <a16:creationId xmlns="" xmlns:a16="http://schemas.microsoft.com/office/drawing/2014/main" id="{961F5DC1-D257-4CC6-AB6E-FD6BCA69A5EF}"/>
              </a:ext>
            </a:extLst>
          </p:cNvPr>
          <p:cNvSpPr/>
          <p:nvPr/>
        </p:nvSpPr>
        <p:spPr>
          <a:xfrm>
            <a:off x="9388018" y="4269719"/>
            <a:ext cx="2185969" cy="890337"/>
          </a:xfrm>
          <a:prstGeom prst="roundRect">
            <a:avLst>
              <a:gd name="adj" fmla="val 0"/>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400" dirty="0">
                <a:solidFill>
                  <a:schemeClr val="accent2"/>
                </a:solidFill>
              </a:rPr>
              <a:t>KDIGO recommends </a:t>
            </a:r>
            <a:br>
              <a:rPr lang="en-GB" sz="1400" dirty="0">
                <a:solidFill>
                  <a:schemeClr val="accent2"/>
                </a:solidFill>
              </a:rPr>
            </a:br>
            <a:r>
              <a:rPr lang="en-GB" sz="1400" dirty="0">
                <a:solidFill>
                  <a:schemeClr val="accent2"/>
                </a:solidFill>
              </a:rPr>
              <a:t>referral to a nephrologist </a:t>
            </a:r>
            <a:br>
              <a:rPr lang="en-GB" sz="1400" dirty="0">
                <a:solidFill>
                  <a:schemeClr val="accent2"/>
                </a:solidFill>
              </a:rPr>
            </a:br>
            <a:r>
              <a:rPr lang="en-GB" sz="1400" dirty="0">
                <a:solidFill>
                  <a:schemeClr val="accent2"/>
                </a:solidFill>
              </a:rPr>
              <a:t>for advanced CKD</a:t>
            </a:r>
          </a:p>
        </p:txBody>
      </p:sp>
      <p:cxnSp>
        <p:nvCxnSpPr>
          <p:cNvPr id="6" name="Straight Connector 5">
            <a:extLst>
              <a:ext uri="{FF2B5EF4-FFF2-40B4-BE49-F238E27FC236}">
                <a16:creationId xmlns="" xmlns:a16="http://schemas.microsoft.com/office/drawing/2014/main" id="{F4387342-31C6-4236-99F2-A835C9F1EA00}"/>
              </a:ext>
            </a:extLst>
          </p:cNvPr>
          <p:cNvCxnSpPr>
            <a:cxnSpLocks/>
          </p:cNvCxnSpPr>
          <p:nvPr/>
        </p:nvCxnSpPr>
        <p:spPr>
          <a:xfrm>
            <a:off x="8933611" y="4491848"/>
            <a:ext cx="50592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 name="Rectangle: Rounded Corners 27">
            <a:extLst>
              <a:ext uri="{FF2B5EF4-FFF2-40B4-BE49-F238E27FC236}">
                <a16:creationId xmlns="" xmlns:a16="http://schemas.microsoft.com/office/drawing/2014/main" id="{A955B6A1-D632-4FC2-BD71-4A9C774C3980}"/>
              </a:ext>
            </a:extLst>
          </p:cNvPr>
          <p:cNvSpPr/>
          <p:nvPr/>
        </p:nvSpPr>
        <p:spPr>
          <a:xfrm>
            <a:off x="469900" y="5584020"/>
            <a:ext cx="11268000" cy="540000"/>
          </a:xfrm>
          <a:prstGeom prst="roundRect">
            <a:avLst>
              <a:gd name="adj" fmla="val 16667"/>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892">
              <a:defRPr/>
            </a:pPr>
            <a:r>
              <a:rPr lang="en-GB" b="1" kern="0" dirty="0">
                <a:solidFill>
                  <a:schemeClr val="accent2"/>
                </a:solidFill>
              </a:rPr>
              <a:t>CKD screening and risk stratification must consist of a dual assessment of eGFR and UACR</a:t>
            </a:r>
            <a:r>
              <a:rPr lang="en-GB" b="1" kern="0" baseline="30000" dirty="0">
                <a:solidFill>
                  <a:schemeClr val="accent2"/>
                </a:solidFill>
              </a:rPr>
              <a:t>3</a:t>
            </a:r>
          </a:p>
        </p:txBody>
      </p:sp>
      <p:sp>
        <p:nvSpPr>
          <p:cNvPr id="8" name="TextBox 7">
            <a:extLst>
              <a:ext uri="{FF2B5EF4-FFF2-40B4-BE49-F238E27FC236}">
                <a16:creationId xmlns="" xmlns:a16="http://schemas.microsoft.com/office/drawing/2014/main" id="{594AAF48-D419-4128-A92C-14555569B0F7}"/>
              </a:ext>
            </a:extLst>
          </p:cNvPr>
          <p:cNvSpPr txBox="1"/>
          <p:nvPr/>
        </p:nvSpPr>
        <p:spPr>
          <a:xfrm>
            <a:off x="1300843" y="1621702"/>
            <a:ext cx="3544736" cy="738664"/>
          </a:xfrm>
          <a:prstGeom prst="rect">
            <a:avLst/>
          </a:prstGeom>
          <a:solidFill>
            <a:schemeClr val="bg1"/>
          </a:solidFill>
        </p:spPr>
        <p:txBody>
          <a:bodyPr wrap="square" rtlCol="0">
            <a:spAutoFit/>
          </a:bodyPr>
          <a:lstStyle/>
          <a:p>
            <a:pPr algn="ctr"/>
            <a:r>
              <a:rPr lang="en-GB" sz="1400" b="1" dirty="0"/>
              <a:t>Recommended frequency of monitoring</a:t>
            </a:r>
            <a:r>
              <a:rPr lang="en-GB" sz="1400" dirty="0"/>
              <a:t/>
            </a:r>
            <a:br>
              <a:rPr lang="en-GB" sz="1400" dirty="0"/>
            </a:br>
            <a:r>
              <a:rPr lang="en-GB" sz="1400" dirty="0"/>
              <a:t>(number of times per year)</a:t>
            </a:r>
            <a:br>
              <a:rPr lang="en-GB" sz="1400" dirty="0"/>
            </a:br>
            <a:r>
              <a:rPr lang="en-GB" sz="1400" dirty="0"/>
              <a:t>by GFR and albuminuria category</a:t>
            </a:r>
            <a:r>
              <a:rPr lang="en-GB" sz="1400" baseline="30000" dirty="0"/>
              <a:t>1</a:t>
            </a:r>
          </a:p>
        </p:txBody>
      </p:sp>
      <p:sp>
        <p:nvSpPr>
          <p:cNvPr id="9" name="TextBox 8">
            <a:extLst>
              <a:ext uri="{FF2B5EF4-FFF2-40B4-BE49-F238E27FC236}">
                <a16:creationId xmlns="" xmlns:a16="http://schemas.microsoft.com/office/drawing/2014/main" id="{37ECBDDA-58E3-4022-8A9D-D4094A58E442}"/>
              </a:ext>
            </a:extLst>
          </p:cNvPr>
          <p:cNvSpPr txBox="1"/>
          <p:nvPr/>
        </p:nvSpPr>
        <p:spPr>
          <a:xfrm>
            <a:off x="1074453" y="2442890"/>
            <a:ext cx="3997515" cy="738664"/>
          </a:xfrm>
          <a:prstGeom prst="rect">
            <a:avLst/>
          </a:prstGeom>
          <a:noFill/>
        </p:spPr>
        <p:txBody>
          <a:bodyPr wrap="square" rtlCol="0">
            <a:spAutoFit/>
          </a:bodyPr>
          <a:lstStyle/>
          <a:p>
            <a:pPr>
              <a:spcAft>
                <a:spcPts val="600"/>
              </a:spcAft>
            </a:pPr>
            <a:r>
              <a:rPr lang="en-GB" sz="1050" b="1" dirty="0"/>
              <a:t>Green</a:t>
            </a:r>
            <a:r>
              <a:rPr lang="en-GB" sz="1050" dirty="0"/>
              <a:t>: low risk (if no other markers of kidney disease, no CKD)</a:t>
            </a:r>
            <a:br>
              <a:rPr lang="en-GB" sz="1050" dirty="0"/>
            </a:br>
            <a:r>
              <a:rPr lang="en-GB" sz="1050" b="1" dirty="0"/>
              <a:t>Yellow</a:t>
            </a:r>
            <a:r>
              <a:rPr lang="en-GB" sz="1050" dirty="0"/>
              <a:t>: moderately increased risk</a:t>
            </a:r>
            <a:br>
              <a:rPr lang="en-GB" sz="1050" dirty="0"/>
            </a:br>
            <a:r>
              <a:rPr lang="en-GB" sz="1050" b="1" dirty="0"/>
              <a:t>Orange</a:t>
            </a:r>
            <a:r>
              <a:rPr lang="en-GB" sz="1050" dirty="0"/>
              <a:t>: high risk </a:t>
            </a:r>
            <a:br>
              <a:rPr lang="en-GB" sz="1050" dirty="0"/>
            </a:br>
            <a:r>
              <a:rPr lang="en-GB" sz="1050" b="1" dirty="0"/>
              <a:t>Red</a:t>
            </a:r>
            <a:r>
              <a:rPr lang="en-GB" sz="1050" dirty="0"/>
              <a:t>: very high risk</a:t>
            </a:r>
          </a:p>
        </p:txBody>
      </p:sp>
      <p:grpSp>
        <p:nvGrpSpPr>
          <p:cNvPr id="10" name="Group 9"/>
          <p:cNvGrpSpPr/>
          <p:nvPr/>
        </p:nvGrpSpPr>
        <p:grpSpPr>
          <a:xfrm>
            <a:off x="1168407" y="1698607"/>
            <a:ext cx="8012588" cy="3676099"/>
            <a:chOff x="812804" y="1558905"/>
            <a:chExt cx="8012588" cy="3676099"/>
          </a:xfrm>
        </p:grpSpPr>
        <p:grpSp>
          <p:nvGrpSpPr>
            <p:cNvPr id="11" name="Group 10"/>
            <p:cNvGrpSpPr/>
            <p:nvPr/>
          </p:nvGrpSpPr>
          <p:grpSpPr>
            <a:xfrm>
              <a:off x="812804" y="1558905"/>
              <a:ext cx="8006507" cy="3676099"/>
              <a:chOff x="4737104" y="927448"/>
              <a:chExt cx="8006507" cy="3676099"/>
            </a:xfrm>
          </p:grpSpPr>
          <p:sp>
            <p:nvSpPr>
              <p:cNvPr id="20" name="Rectangle 19"/>
              <p:cNvSpPr/>
              <p:nvPr/>
            </p:nvSpPr>
            <p:spPr>
              <a:xfrm>
                <a:off x="8553211" y="2412872"/>
                <a:ext cx="1396800" cy="374030"/>
              </a:xfrm>
              <a:prstGeom prst="rect">
                <a:avLst/>
              </a:prstGeom>
              <a:solidFill>
                <a:srgbClr val="00B05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 if CKD</a:t>
                </a:r>
              </a:p>
            </p:txBody>
          </p:sp>
          <p:sp>
            <p:nvSpPr>
              <p:cNvPr id="21" name="Rectangle 20"/>
              <p:cNvSpPr/>
              <p:nvPr/>
            </p:nvSpPr>
            <p:spPr>
              <a:xfrm>
                <a:off x="9950011" y="2412871"/>
                <a:ext cx="1396800" cy="374031"/>
              </a:xfrm>
              <a:prstGeom prst="rect">
                <a:avLst/>
              </a:prstGeom>
              <a:solidFill>
                <a:srgbClr val="FFFF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a:t>
                </a:r>
              </a:p>
            </p:txBody>
          </p:sp>
          <p:sp>
            <p:nvSpPr>
              <p:cNvPr id="22" name="Rectangle 21"/>
              <p:cNvSpPr/>
              <p:nvPr/>
            </p:nvSpPr>
            <p:spPr>
              <a:xfrm>
                <a:off x="11346811" y="2410418"/>
                <a:ext cx="1396800" cy="366529"/>
              </a:xfrm>
              <a:prstGeom prst="rect">
                <a:avLst/>
              </a:prstGeom>
              <a:solidFill>
                <a:schemeClr val="accent6"/>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2</a:t>
                </a:r>
              </a:p>
            </p:txBody>
          </p:sp>
          <p:sp>
            <p:nvSpPr>
              <p:cNvPr id="23" name="Rectangle 22"/>
              <p:cNvSpPr/>
              <p:nvPr/>
            </p:nvSpPr>
            <p:spPr>
              <a:xfrm>
                <a:off x="8545720" y="927448"/>
                <a:ext cx="4197891" cy="444153"/>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Persistent albuminuria categories</a:t>
                </a:r>
              </a:p>
              <a:p>
                <a:pPr algn="ctr"/>
                <a:r>
                  <a:rPr lang="en-GB" sz="1200" b="1" dirty="0">
                    <a:solidFill>
                      <a:schemeClr val="bg1"/>
                    </a:solidFill>
                  </a:rPr>
                  <a:t>Description and range</a:t>
                </a:r>
              </a:p>
            </p:txBody>
          </p:sp>
          <p:sp>
            <p:nvSpPr>
              <p:cNvPr id="24" name="Rectangle 23"/>
              <p:cNvSpPr/>
              <p:nvPr/>
            </p:nvSpPr>
            <p:spPr>
              <a:xfrm>
                <a:off x="8549465" y="1382029"/>
                <a:ext cx="1396800" cy="28623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b="1" dirty="0"/>
                  <a:t>A1</a:t>
                </a:r>
              </a:p>
            </p:txBody>
          </p:sp>
          <p:sp>
            <p:nvSpPr>
              <p:cNvPr id="25" name="Rectangle 24"/>
              <p:cNvSpPr/>
              <p:nvPr/>
            </p:nvSpPr>
            <p:spPr>
              <a:xfrm>
                <a:off x="9946265" y="1382029"/>
                <a:ext cx="1396800" cy="28623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b="1" dirty="0"/>
                  <a:t>A2</a:t>
                </a:r>
              </a:p>
            </p:txBody>
          </p:sp>
          <p:sp>
            <p:nvSpPr>
              <p:cNvPr id="26" name="Rectangle 25"/>
              <p:cNvSpPr/>
              <p:nvPr/>
            </p:nvSpPr>
            <p:spPr>
              <a:xfrm>
                <a:off x="11343065" y="1379576"/>
                <a:ext cx="1396800" cy="288692"/>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b="1" dirty="0"/>
                  <a:t>A3</a:t>
                </a:r>
              </a:p>
            </p:txBody>
          </p:sp>
          <p:sp>
            <p:nvSpPr>
              <p:cNvPr id="27" name="Rectangle 26"/>
              <p:cNvSpPr/>
              <p:nvPr/>
            </p:nvSpPr>
            <p:spPr>
              <a:xfrm>
                <a:off x="8549465" y="1663324"/>
                <a:ext cx="1396800" cy="400033"/>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Normal to mildly increased</a:t>
                </a:r>
              </a:p>
            </p:txBody>
          </p:sp>
          <p:sp>
            <p:nvSpPr>
              <p:cNvPr id="28" name="Rectangle 27"/>
              <p:cNvSpPr/>
              <p:nvPr/>
            </p:nvSpPr>
            <p:spPr>
              <a:xfrm>
                <a:off x="9946265" y="1663323"/>
                <a:ext cx="1396800" cy="378975"/>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Moderately increased</a:t>
                </a:r>
              </a:p>
            </p:txBody>
          </p:sp>
          <p:sp>
            <p:nvSpPr>
              <p:cNvPr id="29" name="Rectangle 28"/>
              <p:cNvSpPr/>
              <p:nvPr/>
            </p:nvSpPr>
            <p:spPr>
              <a:xfrm>
                <a:off x="11343065" y="1660870"/>
                <a:ext cx="1396800" cy="38142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Severely increased</a:t>
                </a:r>
              </a:p>
            </p:txBody>
          </p:sp>
          <p:sp>
            <p:nvSpPr>
              <p:cNvPr id="30" name="Rectangle 29"/>
              <p:cNvSpPr/>
              <p:nvPr/>
            </p:nvSpPr>
            <p:spPr>
              <a:xfrm>
                <a:off x="8545720" y="2044753"/>
                <a:ext cx="1396800" cy="374030"/>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&lt;30 mg/g</a:t>
                </a:r>
                <a:br>
                  <a:rPr lang="en-GB" sz="1200" dirty="0"/>
                </a:br>
                <a:r>
                  <a:rPr lang="en-GB" sz="1200" dirty="0"/>
                  <a:t>&lt;3 mg/</a:t>
                </a:r>
                <a:r>
                  <a:rPr lang="en-GB" sz="1200" dirty="0" err="1"/>
                  <a:t>mmol</a:t>
                </a:r>
                <a:endParaRPr lang="en-GB" sz="1200" dirty="0"/>
              </a:p>
            </p:txBody>
          </p:sp>
          <p:sp>
            <p:nvSpPr>
              <p:cNvPr id="31" name="Rectangle 30"/>
              <p:cNvSpPr/>
              <p:nvPr/>
            </p:nvSpPr>
            <p:spPr>
              <a:xfrm>
                <a:off x="9942520" y="2044752"/>
                <a:ext cx="1396800" cy="37403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30–300 mg/g</a:t>
                </a:r>
                <a:br>
                  <a:rPr lang="en-GB" sz="1200" dirty="0"/>
                </a:br>
                <a:r>
                  <a:rPr lang="en-GB" sz="1200" dirty="0"/>
                  <a:t>3–30 mg/</a:t>
                </a:r>
                <a:r>
                  <a:rPr lang="en-GB" sz="1200" dirty="0" err="1"/>
                  <a:t>mmol</a:t>
                </a:r>
                <a:endParaRPr lang="en-GB" sz="1200" dirty="0"/>
              </a:p>
            </p:txBody>
          </p:sp>
          <p:sp>
            <p:nvSpPr>
              <p:cNvPr id="32" name="Rectangle 31"/>
              <p:cNvSpPr/>
              <p:nvPr/>
            </p:nvSpPr>
            <p:spPr>
              <a:xfrm>
                <a:off x="11339320" y="2042299"/>
                <a:ext cx="1396800" cy="366529"/>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&gt;300 mg/g</a:t>
                </a:r>
                <a:br>
                  <a:rPr lang="en-GB" sz="1200" dirty="0"/>
                </a:br>
                <a:r>
                  <a:rPr lang="en-GB" sz="1200" dirty="0"/>
                  <a:t>&gt;30 mg/</a:t>
                </a:r>
                <a:r>
                  <a:rPr lang="en-GB" sz="1200" dirty="0" err="1"/>
                  <a:t>mmol</a:t>
                </a:r>
                <a:endParaRPr lang="en-GB" sz="1200" dirty="0"/>
              </a:p>
            </p:txBody>
          </p:sp>
          <p:sp>
            <p:nvSpPr>
              <p:cNvPr id="33" name="Rectangle 32"/>
              <p:cNvSpPr/>
              <p:nvPr/>
            </p:nvSpPr>
            <p:spPr>
              <a:xfrm>
                <a:off x="8545720" y="2782540"/>
                <a:ext cx="1396800" cy="374030"/>
              </a:xfrm>
              <a:prstGeom prst="rect">
                <a:avLst/>
              </a:prstGeom>
              <a:solidFill>
                <a:srgbClr val="00B05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 if CKD</a:t>
                </a:r>
              </a:p>
            </p:txBody>
          </p:sp>
          <p:sp>
            <p:nvSpPr>
              <p:cNvPr id="34" name="Rectangle 33"/>
              <p:cNvSpPr/>
              <p:nvPr/>
            </p:nvSpPr>
            <p:spPr>
              <a:xfrm>
                <a:off x="9942520" y="2782539"/>
                <a:ext cx="1396800" cy="374031"/>
              </a:xfrm>
              <a:prstGeom prst="rect">
                <a:avLst/>
              </a:prstGeom>
              <a:solidFill>
                <a:srgbClr val="FFFF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a:t>
                </a:r>
              </a:p>
            </p:txBody>
          </p:sp>
          <p:sp>
            <p:nvSpPr>
              <p:cNvPr id="35" name="Rectangle 34"/>
              <p:cNvSpPr/>
              <p:nvPr/>
            </p:nvSpPr>
            <p:spPr>
              <a:xfrm>
                <a:off x="11339320" y="2780086"/>
                <a:ext cx="1396800" cy="366529"/>
              </a:xfrm>
              <a:prstGeom prst="rect">
                <a:avLst/>
              </a:prstGeom>
              <a:solidFill>
                <a:schemeClr val="accent6"/>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2</a:t>
                </a:r>
              </a:p>
            </p:txBody>
          </p:sp>
          <p:sp>
            <p:nvSpPr>
              <p:cNvPr id="36" name="Rectangle 35"/>
              <p:cNvSpPr/>
              <p:nvPr/>
            </p:nvSpPr>
            <p:spPr>
              <a:xfrm>
                <a:off x="8553211" y="3136342"/>
                <a:ext cx="1396800" cy="374030"/>
              </a:xfrm>
              <a:prstGeom prst="rect">
                <a:avLst/>
              </a:prstGeom>
              <a:solidFill>
                <a:srgbClr val="FFFF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a:t>
                </a:r>
              </a:p>
            </p:txBody>
          </p:sp>
          <p:sp>
            <p:nvSpPr>
              <p:cNvPr id="37" name="Rectangle 36"/>
              <p:cNvSpPr/>
              <p:nvPr/>
            </p:nvSpPr>
            <p:spPr>
              <a:xfrm>
                <a:off x="9950011" y="3136341"/>
                <a:ext cx="1396800" cy="374031"/>
              </a:xfrm>
              <a:prstGeom prst="rect">
                <a:avLst/>
              </a:prstGeom>
              <a:solidFill>
                <a:srgbClr val="FFC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2</a:t>
                </a:r>
              </a:p>
            </p:txBody>
          </p:sp>
          <p:sp>
            <p:nvSpPr>
              <p:cNvPr id="38" name="Rectangle 37"/>
              <p:cNvSpPr/>
              <p:nvPr/>
            </p:nvSpPr>
            <p:spPr>
              <a:xfrm>
                <a:off x="11346811" y="3133888"/>
                <a:ext cx="1396800" cy="366529"/>
              </a:xfrm>
              <a:prstGeom prst="rect">
                <a:avLst/>
              </a:prstGeom>
              <a:solidFill>
                <a:srgbClr val="FF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a:t>
                </a:r>
              </a:p>
            </p:txBody>
          </p:sp>
          <p:sp>
            <p:nvSpPr>
              <p:cNvPr id="39" name="Rectangle 38"/>
              <p:cNvSpPr/>
              <p:nvPr/>
            </p:nvSpPr>
            <p:spPr>
              <a:xfrm>
                <a:off x="8553211" y="3505086"/>
                <a:ext cx="1396800" cy="374030"/>
              </a:xfrm>
              <a:prstGeom prst="rect">
                <a:avLst/>
              </a:prstGeom>
              <a:solidFill>
                <a:srgbClr val="FFC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2</a:t>
                </a:r>
              </a:p>
            </p:txBody>
          </p:sp>
          <p:sp>
            <p:nvSpPr>
              <p:cNvPr id="40" name="Rectangle 39"/>
              <p:cNvSpPr/>
              <p:nvPr/>
            </p:nvSpPr>
            <p:spPr>
              <a:xfrm>
                <a:off x="9950011" y="3505085"/>
                <a:ext cx="1396800" cy="374031"/>
              </a:xfrm>
              <a:prstGeom prst="rect">
                <a:avLst/>
              </a:prstGeom>
              <a:solidFill>
                <a:srgbClr val="FF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a:t>
                </a:r>
              </a:p>
            </p:txBody>
          </p:sp>
          <p:sp>
            <p:nvSpPr>
              <p:cNvPr id="41" name="Rectangle 40"/>
              <p:cNvSpPr/>
              <p:nvPr/>
            </p:nvSpPr>
            <p:spPr>
              <a:xfrm>
                <a:off x="11346811" y="3502632"/>
                <a:ext cx="1396800" cy="366529"/>
              </a:xfrm>
              <a:prstGeom prst="rect">
                <a:avLst/>
              </a:prstGeom>
              <a:solidFill>
                <a:srgbClr val="FF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a:t>
                </a:r>
              </a:p>
            </p:txBody>
          </p:sp>
          <p:sp>
            <p:nvSpPr>
              <p:cNvPr id="42" name="Rectangle 41"/>
              <p:cNvSpPr/>
              <p:nvPr/>
            </p:nvSpPr>
            <p:spPr>
              <a:xfrm>
                <a:off x="8553211" y="3872942"/>
                <a:ext cx="1396800" cy="374030"/>
              </a:xfrm>
              <a:prstGeom prst="rect">
                <a:avLst/>
              </a:prstGeom>
              <a:solidFill>
                <a:srgbClr val="FF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a:t>
                </a:r>
              </a:p>
            </p:txBody>
          </p:sp>
          <p:sp>
            <p:nvSpPr>
              <p:cNvPr id="43" name="Rectangle 42"/>
              <p:cNvSpPr/>
              <p:nvPr/>
            </p:nvSpPr>
            <p:spPr>
              <a:xfrm>
                <a:off x="9950011" y="3872941"/>
                <a:ext cx="1396800" cy="374031"/>
              </a:xfrm>
              <a:prstGeom prst="rect">
                <a:avLst/>
              </a:prstGeom>
              <a:solidFill>
                <a:srgbClr val="FF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a:t>
                </a:r>
              </a:p>
            </p:txBody>
          </p:sp>
          <p:sp>
            <p:nvSpPr>
              <p:cNvPr id="44" name="Rectangle 43"/>
              <p:cNvSpPr/>
              <p:nvPr/>
            </p:nvSpPr>
            <p:spPr>
              <a:xfrm>
                <a:off x="11346811" y="3870488"/>
                <a:ext cx="1396800" cy="366529"/>
              </a:xfrm>
              <a:prstGeom prst="rect">
                <a:avLst/>
              </a:prstGeom>
              <a:solidFill>
                <a:srgbClr val="C0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4+</a:t>
                </a:r>
              </a:p>
            </p:txBody>
          </p:sp>
          <p:sp>
            <p:nvSpPr>
              <p:cNvPr id="45" name="Rectangle 44"/>
              <p:cNvSpPr/>
              <p:nvPr/>
            </p:nvSpPr>
            <p:spPr>
              <a:xfrm>
                <a:off x="8543678" y="4229517"/>
                <a:ext cx="1396800" cy="374030"/>
              </a:xfrm>
              <a:prstGeom prst="rect">
                <a:avLst/>
              </a:prstGeom>
              <a:solidFill>
                <a:srgbClr val="C0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4+</a:t>
                </a:r>
              </a:p>
            </p:txBody>
          </p:sp>
          <p:sp>
            <p:nvSpPr>
              <p:cNvPr id="46" name="Rectangle 45"/>
              <p:cNvSpPr/>
              <p:nvPr/>
            </p:nvSpPr>
            <p:spPr>
              <a:xfrm>
                <a:off x="9940478" y="4229516"/>
                <a:ext cx="1396800" cy="374031"/>
              </a:xfrm>
              <a:prstGeom prst="rect">
                <a:avLst/>
              </a:prstGeom>
              <a:solidFill>
                <a:srgbClr val="C0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4+</a:t>
                </a:r>
              </a:p>
            </p:txBody>
          </p:sp>
          <p:sp>
            <p:nvSpPr>
              <p:cNvPr id="47" name="Rectangle 46"/>
              <p:cNvSpPr/>
              <p:nvPr/>
            </p:nvSpPr>
            <p:spPr>
              <a:xfrm>
                <a:off x="11337278" y="4227063"/>
                <a:ext cx="1396800" cy="366529"/>
              </a:xfrm>
              <a:prstGeom prst="rect">
                <a:avLst/>
              </a:prstGeom>
              <a:solidFill>
                <a:srgbClr val="C00000"/>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4+</a:t>
                </a:r>
              </a:p>
            </p:txBody>
          </p:sp>
          <p:sp>
            <p:nvSpPr>
              <p:cNvPr id="48" name="Rectangle 47"/>
              <p:cNvSpPr/>
              <p:nvPr/>
            </p:nvSpPr>
            <p:spPr>
              <a:xfrm>
                <a:off x="7645399" y="2410418"/>
                <a:ext cx="905529" cy="38142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&gt;90</a:t>
                </a:r>
              </a:p>
            </p:txBody>
          </p:sp>
          <p:sp>
            <p:nvSpPr>
              <p:cNvPr id="49" name="Rectangle 48"/>
              <p:cNvSpPr/>
              <p:nvPr/>
            </p:nvSpPr>
            <p:spPr>
              <a:xfrm>
                <a:off x="7645399" y="2778401"/>
                <a:ext cx="905529" cy="370019"/>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60–89</a:t>
                </a:r>
              </a:p>
            </p:txBody>
          </p:sp>
          <p:sp>
            <p:nvSpPr>
              <p:cNvPr id="50" name="Rectangle 49"/>
              <p:cNvSpPr/>
              <p:nvPr/>
            </p:nvSpPr>
            <p:spPr>
              <a:xfrm>
                <a:off x="7646809" y="3146615"/>
                <a:ext cx="905529" cy="357016"/>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45–59</a:t>
                </a:r>
              </a:p>
            </p:txBody>
          </p:sp>
          <p:sp>
            <p:nvSpPr>
              <p:cNvPr id="51" name="Rectangle 50"/>
              <p:cNvSpPr/>
              <p:nvPr/>
            </p:nvSpPr>
            <p:spPr>
              <a:xfrm>
                <a:off x="7646521" y="3502222"/>
                <a:ext cx="905529"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30–44</a:t>
                </a:r>
              </a:p>
            </p:txBody>
          </p:sp>
          <p:sp>
            <p:nvSpPr>
              <p:cNvPr id="52" name="Rectangle 51"/>
              <p:cNvSpPr/>
              <p:nvPr/>
            </p:nvSpPr>
            <p:spPr>
              <a:xfrm>
                <a:off x="7645399" y="3869739"/>
                <a:ext cx="905529"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15–29</a:t>
                </a:r>
              </a:p>
            </p:txBody>
          </p:sp>
          <p:sp>
            <p:nvSpPr>
              <p:cNvPr id="53" name="Rectangle 52"/>
              <p:cNvSpPr/>
              <p:nvPr/>
            </p:nvSpPr>
            <p:spPr>
              <a:xfrm>
                <a:off x="7645399" y="4238280"/>
                <a:ext cx="905529" cy="35135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r>
                  <a:rPr lang="en-GB" sz="1200" dirty="0"/>
                  <a:t>&lt;15</a:t>
                </a:r>
              </a:p>
            </p:txBody>
          </p:sp>
          <p:sp>
            <p:nvSpPr>
              <p:cNvPr id="54" name="Rectangle 53"/>
              <p:cNvSpPr/>
              <p:nvPr/>
            </p:nvSpPr>
            <p:spPr>
              <a:xfrm>
                <a:off x="5994400" y="2414428"/>
                <a:ext cx="1655261" cy="37637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Normal or high</a:t>
                </a:r>
              </a:p>
            </p:txBody>
          </p:sp>
          <p:sp>
            <p:nvSpPr>
              <p:cNvPr id="55" name="Rectangle 54"/>
              <p:cNvSpPr/>
              <p:nvPr/>
            </p:nvSpPr>
            <p:spPr>
              <a:xfrm>
                <a:off x="5994400" y="2777357"/>
                <a:ext cx="1655261" cy="370019"/>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Mildly decreased</a:t>
                </a:r>
              </a:p>
            </p:txBody>
          </p:sp>
          <p:sp>
            <p:nvSpPr>
              <p:cNvPr id="56" name="Rectangle 55"/>
              <p:cNvSpPr/>
              <p:nvPr/>
            </p:nvSpPr>
            <p:spPr>
              <a:xfrm>
                <a:off x="5995810" y="3145571"/>
                <a:ext cx="1655261" cy="357016"/>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Mildly to moderately decreased</a:t>
                </a:r>
              </a:p>
            </p:txBody>
          </p:sp>
          <p:sp>
            <p:nvSpPr>
              <p:cNvPr id="57" name="Rectangle 56"/>
              <p:cNvSpPr/>
              <p:nvPr/>
            </p:nvSpPr>
            <p:spPr>
              <a:xfrm>
                <a:off x="5995522" y="3501178"/>
                <a:ext cx="1655261"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Moderately to severely decrease</a:t>
                </a:r>
              </a:p>
            </p:txBody>
          </p:sp>
          <p:sp>
            <p:nvSpPr>
              <p:cNvPr id="58" name="Rectangle 57"/>
              <p:cNvSpPr/>
              <p:nvPr/>
            </p:nvSpPr>
            <p:spPr>
              <a:xfrm>
                <a:off x="5994400" y="3868695"/>
                <a:ext cx="1655261"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Severely decreased</a:t>
                </a:r>
              </a:p>
            </p:txBody>
          </p:sp>
          <p:sp>
            <p:nvSpPr>
              <p:cNvPr id="59" name="Rectangle 58"/>
              <p:cNvSpPr/>
              <p:nvPr/>
            </p:nvSpPr>
            <p:spPr>
              <a:xfrm>
                <a:off x="5994400" y="4237236"/>
                <a:ext cx="1655261" cy="356356"/>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dirty="0"/>
                  <a:t>Kidney failure</a:t>
                </a:r>
              </a:p>
            </p:txBody>
          </p:sp>
          <p:sp>
            <p:nvSpPr>
              <p:cNvPr id="60" name="Rectangle 59"/>
              <p:cNvSpPr/>
              <p:nvPr/>
            </p:nvSpPr>
            <p:spPr>
              <a:xfrm>
                <a:off x="5493080" y="2420910"/>
                <a:ext cx="519033" cy="36884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G1</a:t>
                </a:r>
              </a:p>
            </p:txBody>
          </p:sp>
          <p:sp>
            <p:nvSpPr>
              <p:cNvPr id="61" name="Rectangle 60"/>
              <p:cNvSpPr/>
              <p:nvPr/>
            </p:nvSpPr>
            <p:spPr>
              <a:xfrm>
                <a:off x="5493080" y="2776313"/>
                <a:ext cx="519033" cy="370019"/>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G2</a:t>
                </a:r>
              </a:p>
            </p:txBody>
          </p:sp>
          <p:sp>
            <p:nvSpPr>
              <p:cNvPr id="62" name="Rectangle 61"/>
              <p:cNvSpPr/>
              <p:nvPr/>
            </p:nvSpPr>
            <p:spPr>
              <a:xfrm>
                <a:off x="5498013" y="3144527"/>
                <a:ext cx="506754" cy="357016"/>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G3a</a:t>
                </a:r>
              </a:p>
            </p:txBody>
          </p:sp>
          <p:sp>
            <p:nvSpPr>
              <p:cNvPr id="63" name="Rectangle 62"/>
              <p:cNvSpPr/>
              <p:nvPr/>
            </p:nvSpPr>
            <p:spPr>
              <a:xfrm>
                <a:off x="5494202" y="3500134"/>
                <a:ext cx="519033"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G3b</a:t>
                </a:r>
              </a:p>
            </p:txBody>
          </p:sp>
          <p:sp>
            <p:nvSpPr>
              <p:cNvPr id="64" name="Rectangle 63"/>
              <p:cNvSpPr/>
              <p:nvPr/>
            </p:nvSpPr>
            <p:spPr>
              <a:xfrm>
                <a:off x="5493080" y="3867651"/>
                <a:ext cx="519033" cy="369494"/>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G4</a:t>
                </a:r>
              </a:p>
            </p:txBody>
          </p:sp>
          <p:sp>
            <p:nvSpPr>
              <p:cNvPr id="65" name="Rectangle 64"/>
              <p:cNvSpPr/>
              <p:nvPr/>
            </p:nvSpPr>
            <p:spPr>
              <a:xfrm>
                <a:off x="5493080" y="4236192"/>
                <a:ext cx="519033" cy="356356"/>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r>
                  <a:rPr lang="en-GB" sz="1200" b="1" dirty="0"/>
                  <a:t>G5</a:t>
                </a:r>
              </a:p>
            </p:txBody>
          </p:sp>
          <p:sp>
            <p:nvSpPr>
              <p:cNvPr id="66" name="Rectangle 65"/>
              <p:cNvSpPr/>
              <p:nvPr/>
            </p:nvSpPr>
            <p:spPr>
              <a:xfrm rot="16200000">
                <a:off x="4030117" y="3125769"/>
                <a:ext cx="2173764" cy="759790"/>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GFR categories (mL/min/1.73 m</a:t>
                </a:r>
                <a:r>
                  <a:rPr lang="en-GB" sz="1200" b="1" baseline="30000" dirty="0">
                    <a:solidFill>
                      <a:schemeClr val="bg1"/>
                    </a:solidFill>
                  </a:rPr>
                  <a:t>2</a:t>
                </a:r>
                <a:r>
                  <a:rPr lang="en-GB" sz="1200" b="1" dirty="0">
                    <a:solidFill>
                      <a:schemeClr val="bg1"/>
                    </a:solidFill>
                  </a:rPr>
                  <a:t>)</a:t>
                </a:r>
              </a:p>
              <a:p>
                <a:pPr algn="ctr"/>
                <a:r>
                  <a:rPr lang="en-GB" sz="1200" b="1" dirty="0">
                    <a:solidFill>
                      <a:schemeClr val="bg1"/>
                    </a:solidFill>
                  </a:rPr>
                  <a:t>Description and range</a:t>
                </a:r>
              </a:p>
            </p:txBody>
          </p:sp>
        </p:grpSp>
        <p:grpSp>
          <p:nvGrpSpPr>
            <p:cNvPr id="12" name="Group 11">
              <a:extLst>
                <a:ext uri="{FF2B5EF4-FFF2-40B4-BE49-F238E27FC236}">
                  <a16:creationId xmlns="" xmlns:a16="http://schemas.microsoft.com/office/drawing/2014/main" id="{E1EDEB6B-DDD5-4825-B905-8F2662D84E28}"/>
                </a:ext>
              </a:extLst>
            </p:cNvPr>
            <p:cNvGrpSpPr/>
            <p:nvPr/>
          </p:nvGrpSpPr>
          <p:grpSpPr>
            <a:xfrm>
              <a:off x="4599998" y="3039785"/>
              <a:ext cx="4225394" cy="2179915"/>
              <a:chOff x="4046658" y="3390940"/>
              <a:chExt cx="2618837" cy="2457915"/>
            </a:xfrm>
          </p:grpSpPr>
          <p:cxnSp>
            <p:nvCxnSpPr>
              <p:cNvPr id="14" name="Straight Connector 13">
                <a:extLst>
                  <a:ext uri="{FF2B5EF4-FFF2-40B4-BE49-F238E27FC236}">
                    <a16:creationId xmlns="" xmlns:a16="http://schemas.microsoft.com/office/drawing/2014/main" id="{AA4052E7-F91D-44E3-B831-71BD1AFCADF5}"/>
                  </a:ext>
                </a:extLst>
              </p:cNvPr>
              <p:cNvCxnSpPr>
                <a:cxnSpLocks/>
              </p:cNvCxnSpPr>
              <p:nvPr/>
            </p:nvCxnSpPr>
            <p:spPr>
              <a:xfrm>
                <a:off x="4046658" y="5027751"/>
                <a:ext cx="1744242"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 xmlns:a16="http://schemas.microsoft.com/office/drawing/2014/main" id="{BDB21927-CE4F-4D8F-98C5-0C16F70C91DA}"/>
                  </a:ext>
                </a:extLst>
              </p:cNvPr>
              <p:cNvCxnSpPr/>
              <p:nvPr/>
            </p:nvCxnSpPr>
            <p:spPr>
              <a:xfrm>
                <a:off x="5801322" y="3441007"/>
                <a:ext cx="0" cy="1600201"/>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 xmlns:a16="http://schemas.microsoft.com/office/drawing/2014/main" id="{76B8C8D0-04C3-438E-BBC2-F1785D0A7A7D}"/>
                  </a:ext>
                </a:extLst>
              </p:cNvPr>
              <p:cNvCxnSpPr>
                <a:cxnSpLocks/>
              </p:cNvCxnSpPr>
              <p:nvPr/>
            </p:nvCxnSpPr>
            <p:spPr>
              <a:xfrm flipV="1">
                <a:off x="4049993" y="5826515"/>
                <a:ext cx="2615502" cy="381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 xmlns:a16="http://schemas.microsoft.com/office/drawing/2014/main" id="{BD64776B-3DDF-43C3-B5E2-E966C03A0056}"/>
                  </a:ext>
                </a:extLst>
              </p:cNvPr>
              <p:cNvCxnSpPr>
                <a:cxnSpLocks/>
              </p:cNvCxnSpPr>
              <p:nvPr/>
            </p:nvCxnSpPr>
            <p:spPr>
              <a:xfrm flipH="1">
                <a:off x="6642568" y="3390940"/>
                <a:ext cx="721" cy="2457915"/>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739D0187-09F6-4C39-BCD3-50AB6E42AEDC}"/>
                  </a:ext>
                </a:extLst>
              </p:cNvPr>
              <p:cNvCxnSpPr>
                <a:cxnSpLocks/>
              </p:cNvCxnSpPr>
              <p:nvPr/>
            </p:nvCxnSpPr>
            <p:spPr>
              <a:xfrm>
                <a:off x="5783029" y="3424657"/>
                <a:ext cx="854357" cy="4677"/>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7E2D94F0-CABE-4DD6-B328-CEECF2237DED}"/>
                  </a:ext>
                </a:extLst>
              </p:cNvPr>
              <p:cNvCxnSpPr>
                <a:cxnSpLocks/>
              </p:cNvCxnSpPr>
              <p:nvPr/>
            </p:nvCxnSpPr>
            <p:spPr>
              <a:xfrm>
                <a:off x="4059935" y="5013705"/>
                <a:ext cx="0" cy="832186"/>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3" name="Rectangle 12">
              <a:extLst>
                <a:ext uri="{FF2B5EF4-FFF2-40B4-BE49-F238E27FC236}">
                  <a16:creationId xmlns="" xmlns:a16="http://schemas.microsoft.com/office/drawing/2014/main" id="{349DCB55-64BD-436B-B5A0-446D01E68CEE}"/>
                </a:ext>
              </a:extLst>
            </p:cNvPr>
            <p:cNvSpPr/>
            <p:nvPr/>
          </p:nvSpPr>
          <p:spPr>
            <a:xfrm>
              <a:off x="7470125" y="3407700"/>
              <a:ext cx="1277698" cy="389336"/>
            </a:xfrm>
            <a:prstGeom prst="rect">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000" b="1" dirty="0"/>
            </a:p>
          </p:txBody>
        </p:sp>
      </p:grpSp>
      <p:cxnSp>
        <p:nvCxnSpPr>
          <p:cNvPr id="67" name="Straight Connector 66">
            <a:extLst>
              <a:ext uri="{FF2B5EF4-FFF2-40B4-BE49-F238E27FC236}">
                <a16:creationId xmlns="" xmlns:a16="http://schemas.microsoft.com/office/drawing/2014/main" id="{74AE5E7D-715B-4A49-8B66-158B34AF789A}"/>
              </a:ext>
            </a:extLst>
          </p:cNvPr>
          <p:cNvCxnSpPr>
            <a:cxnSpLocks/>
            <a:stCxn id="13" idx="3"/>
          </p:cNvCxnSpPr>
          <p:nvPr/>
        </p:nvCxnSpPr>
        <p:spPr>
          <a:xfrm flipV="1">
            <a:off x="9103423" y="3736376"/>
            <a:ext cx="335844" cy="5692"/>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68" name="Content Placeholder 9">
            <a:extLst>
              <a:ext uri="{FF2B5EF4-FFF2-40B4-BE49-F238E27FC236}">
                <a16:creationId xmlns="" xmlns:a16="http://schemas.microsoft.com/office/drawing/2014/main" id="{99B32A4F-C8A6-4D10-AB14-CD0C2A8EA80C}"/>
              </a:ext>
            </a:extLst>
          </p:cNvPr>
          <p:cNvSpPr txBox="1">
            <a:spLocks/>
          </p:cNvSpPr>
          <p:nvPr/>
        </p:nvSpPr>
        <p:spPr>
          <a:xfrm>
            <a:off x="9387992" y="2782697"/>
            <a:ext cx="2574365" cy="1148485"/>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400" dirty="0">
                <a:solidFill>
                  <a:schemeClr val="accent4"/>
                </a:solidFill>
              </a:rPr>
              <a:t>Individuals with normal GFR, </a:t>
            </a:r>
            <a:br>
              <a:rPr lang="en-GB" sz="1400" dirty="0">
                <a:solidFill>
                  <a:schemeClr val="accent4"/>
                </a:solidFill>
              </a:rPr>
            </a:br>
            <a:r>
              <a:rPr lang="en-GB" sz="1400" dirty="0">
                <a:solidFill>
                  <a:schemeClr val="accent4"/>
                </a:solidFill>
              </a:rPr>
              <a:t>but with severely increased albuminuria (&gt;300 mg/g), </a:t>
            </a:r>
            <a:br>
              <a:rPr lang="en-GB" sz="1400" dirty="0">
                <a:solidFill>
                  <a:schemeClr val="accent4"/>
                </a:solidFill>
              </a:rPr>
            </a:br>
            <a:r>
              <a:rPr lang="en-GB" sz="1400" dirty="0">
                <a:solidFill>
                  <a:schemeClr val="accent4"/>
                </a:solidFill>
              </a:rPr>
              <a:t>are still at risk for decline in</a:t>
            </a:r>
            <a:br>
              <a:rPr lang="en-GB" sz="1400" dirty="0">
                <a:solidFill>
                  <a:schemeClr val="accent4"/>
                </a:solidFill>
              </a:rPr>
            </a:br>
            <a:r>
              <a:rPr lang="en-GB" sz="1400" dirty="0">
                <a:solidFill>
                  <a:schemeClr val="accent4"/>
                </a:solidFill>
              </a:rPr>
              <a:t>renal function</a:t>
            </a:r>
            <a:r>
              <a:rPr lang="en-US" sz="1400" baseline="30000" dirty="0">
                <a:solidFill>
                  <a:schemeClr val="accent4"/>
                </a:solidFill>
              </a:rPr>
              <a:t>2</a:t>
            </a:r>
          </a:p>
        </p:txBody>
      </p:sp>
    </p:spTree>
    <p:extLst>
      <p:ext uri="{BB962C8B-B14F-4D97-AF65-F5344CB8AC3E}">
        <p14:creationId xmlns:p14="http://schemas.microsoft.com/office/powerpoint/2010/main" val="1603330188"/>
      </p:ext>
    </p:extLst>
  </p:cSld>
  <p:clrMapOvr>
    <a:masterClrMapping/>
  </p:clrMapOvr>
  <p:transition>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Guidelines recommend routine screening and intervention for CKD </a:t>
            </a:r>
            <a:br>
              <a:rPr lang="en-US" dirty="0"/>
            </a:br>
            <a:r>
              <a:rPr lang="en-US" dirty="0"/>
              <a:t>in patients with </a:t>
            </a:r>
            <a:r>
              <a:rPr lang="en-US" dirty="0" err="1"/>
              <a:t>cardiorenal</a:t>
            </a:r>
            <a:r>
              <a:rPr lang="en-US" dirty="0"/>
              <a:t>–metabolic disease </a:t>
            </a:r>
            <a:endParaRPr lang="en-GB" dirty="0"/>
          </a:p>
        </p:txBody>
      </p:sp>
      <p:sp>
        <p:nvSpPr>
          <p:cNvPr id="3" name="Slide Number Placeholder 2"/>
          <p:cNvSpPr>
            <a:spLocks noGrp="1"/>
          </p:cNvSpPr>
          <p:nvPr>
            <p:ph type="sldNum" sz="quarter" idx="12"/>
          </p:nvPr>
        </p:nvSpPr>
        <p:spPr/>
        <p:txBody>
          <a:bodyPr/>
          <a:lstStyle/>
          <a:p>
            <a:fld id="{CC7432E5-F8E0-41AE-9A6B-AD730338B005}" type="slidenum">
              <a:rPr lang="en-US" smtClean="0"/>
              <a:pPr/>
              <a:t>97</a:t>
            </a:fld>
            <a:endParaRPr lang="en-US" dirty="0"/>
          </a:p>
        </p:txBody>
      </p:sp>
      <p:sp>
        <p:nvSpPr>
          <p:cNvPr id="4" name="Text Placeholder 3"/>
          <p:cNvSpPr>
            <a:spLocks noGrp="1"/>
          </p:cNvSpPr>
          <p:nvPr>
            <p:ph type="body" sz="quarter" idx="13"/>
          </p:nvPr>
        </p:nvSpPr>
        <p:spPr/>
        <p:txBody>
          <a:bodyPr/>
          <a:lstStyle/>
          <a:p>
            <a:r>
              <a:rPr lang="en-US" baseline="30000" dirty="0" err="1"/>
              <a:t>a</a:t>
            </a:r>
            <a:r>
              <a:rPr lang="en-US" dirty="0" err="1"/>
              <a:t>eGFRcreatinine</a:t>
            </a:r>
            <a:r>
              <a:rPr lang="en-US" dirty="0"/>
              <a:t> refers to an eGFR calculated using the CKD-EPI creatinine equation, from a patients serum creatinine, age, sex and race.</a:t>
            </a:r>
            <a:r>
              <a:rPr lang="en-US" baseline="30000" dirty="0"/>
              <a:t>5</a:t>
            </a:r>
            <a:endParaRPr lang="en-US" dirty="0"/>
          </a:p>
          <a:p>
            <a:r>
              <a:rPr lang="en-US" dirty="0"/>
              <a:t>ACR = </a:t>
            </a:r>
            <a:r>
              <a:rPr lang="en-US" dirty="0" err="1"/>
              <a:t>albumin:creatinine</a:t>
            </a:r>
            <a:r>
              <a:rPr lang="en-US" dirty="0"/>
              <a:t> ratio; CKD = chronic kidney disease; </a:t>
            </a:r>
            <a:r>
              <a:rPr lang="en-GB" dirty="0"/>
              <a:t>CKD-EPI = Chronic Kidney Disease Epidemiology Collaboration</a:t>
            </a:r>
            <a:r>
              <a:rPr lang="en-US" dirty="0"/>
              <a:t>; CV = cardiovascular; CVD = cardiovascular disease; eGFR = estimated glomerular filtration rate; ESKD = end-stage kidney disease; HF = heart failure; </a:t>
            </a:r>
            <a:r>
              <a:rPr lang="en-GB" dirty="0"/>
              <a:t>KDIGO = Kidney Disease: Improving Global Outcomes</a:t>
            </a:r>
            <a:r>
              <a:rPr lang="en-US" dirty="0"/>
              <a:t>;</a:t>
            </a:r>
            <a:br>
              <a:rPr lang="en-US" dirty="0"/>
            </a:br>
            <a:r>
              <a:rPr lang="en-US" dirty="0"/>
              <a:t>NICE = UK </a:t>
            </a:r>
            <a:r>
              <a:rPr lang="en-GB" dirty="0"/>
              <a:t>National Institute for Health and Care Excellence</a:t>
            </a:r>
            <a:r>
              <a:rPr lang="en-US" dirty="0"/>
              <a:t>; T1D = type 1 diabetes; T2D = type 2 diabetes.</a:t>
            </a:r>
          </a:p>
          <a:p>
            <a:r>
              <a:rPr lang="en-US" dirty="0"/>
              <a:t>1. </a:t>
            </a:r>
            <a:r>
              <a:rPr lang="en-GB" dirty="0" err="1"/>
              <a:t>Shlipak</a:t>
            </a:r>
            <a:r>
              <a:rPr lang="en-GB" dirty="0"/>
              <a:t> MG et al. </a:t>
            </a:r>
            <a:r>
              <a:rPr lang="en-GB" i="1" dirty="0"/>
              <a:t>Kidney Int. </a:t>
            </a:r>
            <a:r>
              <a:rPr lang="en-GB" dirty="0"/>
              <a:t>2021;99:34–47; 2. </a:t>
            </a:r>
            <a:r>
              <a:rPr lang="en-US" dirty="0"/>
              <a:t>Kidney Disease: Improving Global Outcomes. </a:t>
            </a:r>
            <a:r>
              <a:rPr lang="en-US" i="1" dirty="0"/>
              <a:t>Kidney </a:t>
            </a:r>
            <a:r>
              <a:rPr lang="en-US" i="1" dirty="0" err="1"/>
              <a:t>Int</a:t>
            </a:r>
            <a:r>
              <a:rPr lang="en-US" i="1" dirty="0"/>
              <a:t> Suppl.</a:t>
            </a:r>
            <a:r>
              <a:rPr lang="en-US" dirty="0"/>
              <a:t> 2013;3:1–150;</a:t>
            </a:r>
            <a:r>
              <a:rPr lang="en-GB" dirty="0"/>
              <a:t> </a:t>
            </a:r>
            <a:r>
              <a:rPr lang="en-US" dirty="0"/>
              <a:t>3. </a:t>
            </a:r>
            <a:r>
              <a:rPr lang="en-GB" dirty="0"/>
              <a:t>UK National Institute for Health and Care Excellence</a:t>
            </a:r>
            <a:r>
              <a:rPr lang="en-US" dirty="0"/>
              <a:t>. Chronic kidney disease in adults: assessment and management (CG182). 2014; 4. American Diabetes Association. </a:t>
            </a:r>
            <a:r>
              <a:rPr lang="en-US" i="1" dirty="0" err="1"/>
              <a:t>Clin</a:t>
            </a:r>
            <a:r>
              <a:rPr lang="en-US" i="1" dirty="0"/>
              <a:t> Diabetes. </a:t>
            </a:r>
            <a:r>
              <a:rPr lang="en-US" dirty="0"/>
              <a:t>2019;37:11–34; 5. Levey AS et al. </a:t>
            </a:r>
            <a:r>
              <a:rPr lang="en-US" i="1" dirty="0"/>
              <a:t>Ann Intern Med</a:t>
            </a:r>
            <a:r>
              <a:rPr lang="en-US" dirty="0"/>
              <a:t>. 2009;150:604–612.</a:t>
            </a:r>
          </a:p>
        </p:txBody>
      </p:sp>
      <p:grpSp>
        <p:nvGrpSpPr>
          <p:cNvPr id="5" name="Group 4"/>
          <p:cNvGrpSpPr/>
          <p:nvPr/>
        </p:nvGrpSpPr>
        <p:grpSpPr>
          <a:xfrm>
            <a:off x="8365864" y="1188320"/>
            <a:ext cx="3716597" cy="4417252"/>
            <a:chOff x="8365862" y="1324800"/>
            <a:chExt cx="3716597" cy="4417319"/>
          </a:xfrm>
        </p:grpSpPr>
        <p:sp>
          <p:nvSpPr>
            <p:cNvPr id="6" name="Rectangle 5">
              <a:extLst>
                <a:ext uri="{FF2B5EF4-FFF2-40B4-BE49-F238E27FC236}">
                  <a16:creationId xmlns="" xmlns:a16="http://schemas.microsoft.com/office/drawing/2014/main" id="{C06E58D3-4C9E-F34C-B162-0FBA9339822C}"/>
                </a:ext>
              </a:extLst>
            </p:cNvPr>
            <p:cNvSpPr/>
            <p:nvPr/>
          </p:nvSpPr>
          <p:spPr bwMode="auto">
            <a:xfrm>
              <a:off x="8365862" y="1868215"/>
              <a:ext cx="3716597" cy="3752604"/>
            </a:xfrm>
            <a:prstGeom prst="rect">
              <a:avLst/>
            </a:prstGeom>
            <a:solidFill>
              <a:schemeClr val="accent3">
                <a:lumMod val="20000"/>
                <a:lumOff val="80000"/>
                <a:alpha val="20000"/>
              </a:schemeClr>
            </a:solidFill>
            <a:ln w="9525" cap="flat" cmpd="sng" algn="ctr">
              <a:noFill/>
              <a:prstDash val="solid"/>
              <a:round/>
              <a:headEnd type="none" w="med" len="med"/>
              <a:tailEnd type="none" w="med" len="med"/>
            </a:ln>
            <a:effectLst/>
          </p:spPr>
          <p:txBody>
            <a:bodyPr>
              <a:noAutofit/>
            </a:bodyPr>
            <a:lstStyle/>
            <a:p>
              <a:pPr marL="285750" marR="0" lvl="0" indent="-285750" algn="l" defTabSz="609570" rtl="0" eaLnBrk="1" fontAlgn="auto" latinLnBrk="0" hangingPunct="1">
                <a:lnSpc>
                  <a:spcPct val="100000"/>
                </a:lnSpc>
                <a:spcBef>
                  <a:spcPts val="1600"/>
                </a:spcBef>
                <a:spcAft>
                  <a:spcPts val="0"/>
                </a:spcAft>
                <a:buClr>
                  <a:schemeClr val="accent3"/>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At least once yearly, assess urinary albumin (spot urinary ACR) and </a:t>
              </a:r>
              <a:r>
                <a:rPr kumimoji="0" lang="en-US" sz="1400" b="0" i="0" u="none" strike="noStrike" kern="1200" cap="none" spc="0" normalizeH="0" baseline="0" noProof="0" dirty="0" err="1">
                  <a:ln>
                    <a:noFill/>
                  </a:ln>
                  <a:solidFill>
                    <a:srgbClr val="000000"/>
                  </a:solidFill>
                  <a:effectLst/>
                  <a:uLnTx/>
                  <a:uFillTx/>
                  <a:latin typeface="Arial"/>
                  <a:ea typeface="+mn-ea"/>
                  <a:cs typeface="+mn-cs"/>
                </a:rPr>
                <a:t>eGFR</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br>
                <a:rPr kumimoji="0" lang="en-US" sz="1400" b="0" i="0" u="none" strike="noStrike" kern="1200" cap="none" spc="0" normalizeH="0" baseline="0" noProof="0" dirty="0">
                  <a:ln>
                    <a:noFill/>
                  </a:ln>
                  <a:solidFill>
                    <a:srgbClr val="000000"/>
                  </a:solidFill>
                  <a:effectLst/>
                  <a:uLnTx/>
                  <a:uFillTx/>
                  <a:latin typeface="Arial"/>
                  <a:ea typeface="+mn-ea"/>
                  <a:cs typeface="+mn-cs"/>
                </a:rPr>
              </a:br>
              <a:r>
                <a:rPr kumimoji="0" lang="en-US" sz="1400" b="0" i="0" u="none" strike="noStrike" kern="1200" cap="none" spc="0" normalizeH="0" baseline="0" noProof="0" dirty="0">
                  <a:ln>
                    <a:noFill/>
                  </a:ln>
                  <a:solidFill>
                    <a:srgbClr val="000000"/>
                  </a:solidFill>
                  <a:effectLst/>
                  <a:uLnTx/>
                  <a:uFillTx/>
                  <a:latin typeface="Arial"/>
                  <a:ea typeface="+mn-ea"/>
                  <a:cs typeface="+mn-cs"/>
                </a:rPr>
                <a:t>in patients with:</a:t>
              </a:r>
            </a:p>
            <a:p>
              <a:pPr marL="460800" lvl="1" indent="-230400" defTabSz="609570">
                <a:spcBef>
                  <a:spcPts val="200"/>
                </a:spcBef>
                <a:buClr>
                  <a:schemeClr val="accent3"/>
                </a:buClr>
                <a:buFont typeface="Arial" panose="020B0604020202020204" pitchFamily="34" charset="0"/>
                <a:buChar char="–"/>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T1D with duration of ≥5 years</a:t>
              </a:r>
            </a:p>
            <a:p>
              <a:pPr marL="460800" lvl="1" indent="-230400" defTabSz="609570">
                <a:spcBef>
                  <a:spcPts val="200"/>
                </a:spcBef>
                <a:buClr>
                  <a:schemeClr val="accent3"/>
                </a:buClr>
                <a:buFont typeface="Arial" panose="020B0604020202020204" pitchFamily="34" charset="0"/>
                <a:buChar char="–"/>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T2D</a:t>
              </a:r>
            </a:p>
            <a:p>
              <a:pPr marL="460800" lvl="1" indent="-230400" defTabSz="609570">
                <a:spcBef>
                  <a:spcPts val="200"/>
                </a:spcBef>
                <a:buClr>
                  <a:schemeClr val="accent3"/>
                </a:buClr>
                <a:buFont typeface="Arial" panose="020B0604020202020204" pitchFamily="34" charset="0"/>
                <a:buChar char="–"/>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Comorbid hypertension </a:t>
              </a:r>
            </a:p>
          </p:txBody>
        </p:sp>
        <p:sp>
          <p:nvSpPr>
            <p:cNvPr id="7" name="Rectangle 6">
              <a:extLst>
                <a:ext uri="{FF2B5EF4-FFF2-40B4-BE49-F238E27FC236}">
                  <a16:creationId xmlns="" xmlns:a16="http://schemas.microsoft.com/office/drawing/2014/main" id="{4C387B8A-4AB4-8C4B-B522-B121F2E3F15F}"/>
                </a:ext>
              </a:extLst>
            </p:cNvPr>
            <p:cNvSpPr/>
            <p:nvPr/>
          </p:nvSpPr>
          <p:spPr bwMode="auto">
            <a:xfrm>
              <a:off x="8365862" y="1324800"/>
              <a:ext cx="3716597" cy="540000"/>
            </a:xfrm>
            <a:prstGeom prst="rect">
              <a:avLst/>
            </a:prstGeom>
            <a:solidFill>
              <a:schemeClr val="accent3"/>
            </a:solidFill>
            <a:ln w="9525" cap="flat" cmpd="sng" algn="ctr">
              <a:noFill/>
              <a:prstDash val="solid"/>
              <a:round/>
              <a:headEnd type="none" w="med" len="med"/>
              <a:tailEnd type="none" w="med" len="med"/>
            </a:ln>
            <a:effectLst/>
          </p:spPr>
          <p:txBody>
            <a:bodyPr anchor="ctr"/>
            <a:lstStyle/>
            <a:p>
              <a:pPr marL="0" marR="0" lvl="0" indent="0" algn="ctr" defTabSz="60957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effectLst/>
                  <a:uLnTx/>
                  <a:uFillTx/>
                  <a:latin typeface="Arial"/>
                  <a:ea typeface="+mn-ea"/>
                  <a:cs typeface="+mn-cs"/>
                </a:rPr>
                <a:t>American Diabetes Association</a:t>
              </a:r>
              <a:r>
                <a:rPr kumimoji="0" lang="en-US" sz="1800" b="1" i="0" u="none" strike="noStrike" kern="1200" cap="none" spc="0" normalizeH="0" baseline="30000" noProof="0" dirty="0">
                  <a:ln>
                    <a:noFill/>
                  </a:ln>
                  <a:effectLst/>
                  <a:uLnTx/>
                  <a:uFillTx/>
                  <a:latin typeface="Arial"/>
                  <a:ea typeface="+mn-ea"/>
                  <a:cs typeface="+mn-cs"/>
                </a:rPr>
                <a:t>4</a:t>
              </a:r>
            </a:p>
          </p:txBody>
        </p:sp>
        <p:sp>
          <p:nvSpPr>
            <p:cNvPr id="8" name="Rectangle 7">
              <a:extLst>
                <a:ext uri="{FF2B5EF4-FFF2-40B4-BE49-F238E27FC236}">
                  <a16:creationId xmlns="" xmlns:a16="http://schemas.microsoft.com/office/drawing/2014/main" id="{5D7F35FD-F53C-6043-B8B9-39EDD309505F}"/>
                </a:ext>
              </a:extLst>
            </p:cNvPr>
            <p:cNvSpPr/>
            <p:nvPr/>
          </p:nvSpPr>
          <p:spPr bwMode="auto">
            <a:xfrm>
              <a:off x="8366560" y="5609781"/>
              <a:ext cx="3715200" cy="132338"/>
            </a:xfrm>
            <a:prstGeom prst="rect">
              <a:avLst/>
            </a:prstGeom>
            <a:solidFill>
              <a:schemeClr val="accent3"/>
            </a:solidFill>
            <a:ln w="9525" cap="flat" cmpd="sng" algn="ctr">
              <a:noFill/>
              <a:prstDash val="solid"/>
              <a:round/>
              <a:headEnd type="none" w="med" len="med"/>
              <a:tailEnd type="none" w="med" len="med"/>
            </a:ln>
            <a:effectLst/>
          </p:spPr>
          <p:txBody>
            <a:bodyPr anchor="ctr"/>
            <a:lstStyle/>
            <a:p>
              <a:pPr marL="0" marR="0" lvl="0" indent="0" algn="ctr"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charset="0"/>
                <a:ea typeface="+mn-ea"/>
                <a:cs typeface="+mn-cs"/>
              </a:endParaRPr>
            </a:p>
          </p:txBody>
        </p:sp>
      </p:grpSp>
      <p:grpSp>
        <p:nvGrpSpPr>
          <p:cNvPr id="9" name="Group 8"/>
          <p:cNvGrpSpPr/>
          <p:nvPr/>
        </p:nvGrpSpPr>
        <p:grpSpPr>
          <a:xfrm>
            <a:off x="4411531" y="1188331"/>
            <a:ext cx="3715200" cy="4417187"/>
            <a:chOff x="4379831" y="1324800"/>
            <a:chExt cx="3715200" cy="4417125"/>
          </a:xfrm>
        </p:grpSpPr>
        <p:sp>
          <p:nvSpPr>
            <p:cNvPr id="10" name="Rectangle 9">
              <a:extLst>
                <a:ext uri="{FF2B5EF4-FFF2-40B4-BE49-F238E27FC236}">
                  <a16:creationId xmlns="" xmlns:a16="http://schemas.microsoft.com/office/drawing/2014/main" id="{3D3985E2-A620-2441-8B5F-70EFC3FF13CF}"/>
                </a:ext>
              </a:extLst>
            </p:cNvPr>
            <p:cNvSpPr/>
            <p:nvPr/>
          </p:nvSpPr>
          <p:spPr bwMode="auto">
            <a:xfrm>
              <a:off x="4379831" y="1868215"/>
              <a:ext cx="3715200" cy="3752607"/>
            </a:xfrm>
            <a:prstGeom prst="rect">
              <a:avLst/>
            </a:prstGeom>
            <a:solidFill>
              <a:schemeClr val="accent2">
                <a:lumMod val="20000"/>
                <a:lumOff val="80000"/>
                <a:alpha val="20000"/>
              </a:schemeClr>
            </a:solidFill>
            <a:ln w="9525" cap="flat" cmpd="sng" algn="ctr">
              <a:noFill/>
              <a:prstDash val="solid"/>
              <a:round/>
              <a:headEnd type="none" w="med" len="med"/>
              <a:tailEnd type="none" w="med" len="med"/>
            </a:ln>
            <a:effectLst/>
          </p:spPr>
          <p:txBody>
            <a:bodyPr>
              <a:noAutofit/>
            </a:bodyPr>
            <a:lstStyle/>
            <a:p>
              <a:pPr marL="230400" marR="0" lvl="0" indent="-230400" algn="l" defTabSz="609570" rtl="0" eaLnBrk="1" fontAlgn="auto" latinLnBrk="0" hangingPunct="1">
                <a:lnSpc>
                  <a:spcPct val="100000"/>
                </a:lnSpc>
                <a:spcBef>
                  <a:spcPts val="16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Test for CKD using </a:t>
              </a:r>
              <a:r>
                <a:rPr kumimoji="0" lang="en-US" sz="1400" b="0" i="0" u="none" strike="noStrike" kern="1200" cap="none" spc="0" normalizeH="0" baseline="0" noProof="0" dirty="0" err="1">
                  <a:ln>
                    <a:noFill/>
                  </a:ln>
                  <a:solidFill>
                    <a:srgbClr val="000000"/>
                  </a:solidFill>
                  <a:effectLst/>
                  <a:uLnTx/>
                  <a:uFillTx/>
                  <a:latin typeface="Arial"/>
                  <a:ea typeface="+mn-ea"/>
                  <a:cs typeface="+mn-cs"/>
                </a:rPr>
                <a:t>eGFRcreatinine</a:t>
              </a:r>
              <a:r>
                <a:rPr kumimoji="0" lang="en-US" sz="1400" b="0" i="0" u="none" strike="noStrike" kern="1200" cap="none" spc="0" normalizeH="0" baseline="30000" noProof="0" dirty="0" err="1">
                  <a:ln>
                    <a:noFill/>
                  </a:ln>
                  <a:solidFill>
                    <a:srgbClr val="000000"/>
                  </a:solidFill>
                  <a:effectLst/>
                  <a:uLnTx/>
                  <a:uFillTx/>
                  <a:latin typeface="Arial"/>
                  <a:ea typeface="+mn-ea"/>
                  <a:cs typeface="+mn-cs"/>
                </a:rPr>
                <a:t>a</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br>
                <a:rPr kumimoji="0" lang="en-US" sz="1400" b="0" i="0" u="none" strike="noStrike" kern="1200" cap="none" spc="0" normalizeH="0" baseline="0" noProof="0" dirty="0">
                  <a:ln>
                    <a:noFill/>
                  </a:ln>
                  <a:solidFill>
                    <a:srgbClr val="000000"/>
                  </a:solidFill>
                  <a:effectLst/>
                  <a:uLnTx/>
                  <a:uFillTx/>
                  <a:latin typeface="Arial"/>
                  <a:ea typeface="+mn-ea"/>
                  <a:cs typeface="+mn-cs"/>
                </a:rPr>
              </a:br>
              <a:r>
                <a:rPr kumimoji="0" lang="en-US" sz="1400" b="0" i="0" u="none" strike="noStrike" kern="1200" cap="none" spc="0" normalizeH="0" baseline="0" noProof="0" dirty="0">
                  <a:ln>
                    <a:noFill/>
                  </a:ln>
                  <a:solidFill>
                    <a:srgbClr val="000000"/>
                  </a:solidFill>
                  <a:effectLst/>
                  <a:uLnTx/>
                  <a:uFillTx/>
                  <a:latin typeface="Arial"/>
                  <a:ea typeface="+mn-ea"/>
                  <a:cs typeface="+mn-cs"/>
                </a:rPr>
                <a:t>and ACR in people with:</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Diabetes</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Hypertension</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Acute kidney injury</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CVD (ischemic heart disease, chronic HF, peripheral or cerebral vascular disease)</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Structural renal tract disease, recurrent renal calculi, or prostatic hypertrophy</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Multisystem disease with possible kidney involvement, e.g. systemic lupus erythematosus</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Family history of ESKD or hereditary kidney disease</a:t>
              </a:r>
            </a:p>
            <a:p>
              <a:pPr marL="460800" marR="0" lvl="0" indent="-230400" algn="l" defTabSz="609570" rtl="0" eaLnBrk="1" fontAlgn="auto" latinLnBrk="0" hangingPunct="1">
                <a:lnSpc>
                  <a:spcPct val="100000"/>
                </a:lnSpc>
                <a:spcBef>
                  <a:spcPts val="200"/>
                </a:spcBef>
                <a:spcAft>
                  <a:spcPts val="0"/>
                </a:spcAft>
                <a:buClr>
                  <a:srgbClr val="0D3759"/>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Opportunistic detection of hematuria</a:t>
              </a:r>
            </a:p>
          </p:txBody>
        </p:sp>
        <p:sp>
          <p:nvSpPr>
            <p:cNvPr id="11" name="Rectangle 10">
              <a:extLst>
                <a:ext uri="{FF2B5EF4-FFF2-40B4-BE49-F238E27FC236}">
                  <a16:creationId xmlns="" xmlns:a16="http://schemas.microsoft.com/office/drawing/2014/main" id="{903FE298-D20D-AD4E-942C-0DB329D18846}"/>
                </a:ext>
              </a:extLst>
            </p:cNvPr>
            <p:cNvSpPr/>
            <p:nvPr/>
          </p:nvSpPr>
          <p:spPr bwMode="auto">
            <a:xfrm>
              <a:off x="4379831" y="1324800"/>
              <a:ext cx="3715200" cy="541519"/>
            </a:xfrm>
            <a:prstGeom prst="rect">
              <a:avLst/>
            </a:prstGeom>
            <a:solidFill>
              <a:schemeClr val="accent2"/>
            </a:solidFill>
            <a:ln w="9525" cap="flat" cmpd="sng" algn="ctr">
              <a:noFill/>
              <a:prstDash val="solid"/>
              <a:round/>
              <a:headEnd type="none" w="med" len="med"/>
              <a:tailEnd type="none" w="med" len="med"/>
            </a:ln>
            <a:effectLst/>
          </p:spPr>
          <p:txBody>
            <a:bodyPr anchor="ctr"/>
            <a:lstStyle/>
            <a:p>
              <a:pPr marL="0" marR="0" lvl="0" indent="0" algn="ctr" defTabSz="60957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NICE</a:t>
              </a:r>
              <a:r>
                <a:rPr lang="en-US" b="1" baseline="30000" dirty="0">
                  <a:solidFill>
                    <a:srgbClr val="FFFFFF"/>
                  </a:solidFill>
                  <a:latin typeface="Arial"/>
                </a:rPr>
                <a:t>3</a:t>
              </a:r>
              <a:endParaRPr kumimoji="0" lang="en-US" sz="1800" b="1" i="0" u="none" strike="noStrike" kern="1200" cap="none" spc="0" normalizeH="0" baseline="30000" noProof="0" dirty="0">
                <a:ln>
                  <a:noFill/>
                </a:ln>
                <a:solidFill>
                  <a:srgbClr val="FFFFFF"/>
                </a:solidFill>
                <a:effectLst/>
                <a:uLnTx/>
                <a:uFillTx/>
                <a:latin typeface="Arial"/>
                <a:ea typeface="+mn-ea"/>
                <a:cs typeface="+mn-cs"/>
              </a:endParaRPr>
            </a:p>
          </p:txBody>
        </p:sp>
        <p:sp>
          <p:nvSpPr>
            <p:cNvPr id="12" name="Rectangle 11">
              <a:extLst>
                <a:ext uri="{FF2B5EF4-FFF2-40B4-BE49-F238E27FC236}">
                  <a16:creationId xmlns="" xmlns:a16="http://schemas.microsoft.com/office/drawing/2014/main" id="{EDDB5408-B8F7-B243-9DE9-63B0548A07D0}"/>
                </a:ext>
              </a:extLst>
            </p:cNvPr>
            <p:cNvSpPr/>
            <p:nvPr/>
          </p:nvSpPr>
          <p:spPr bwMode="auto">
            <a:xfrm>
              <a:off x="4379831" y="5609720"/>
              <a:ext cx="3715200" cy="132205"/>
            </a:xfrm>
            <a:prstGeom prst="rect">
              <a:avLst/>
            </a:prstGeom>
            <a:solidFill>
              <a:schemeClr val="accent2"/>
            </a:solidFill>
            <a:ln w="9525" cap="flat" cmpd="sng" algn="ctr">
              <a:noFill/>
              <a:prstDash val="solid"/>
              <a:round/>
              <a:headEnd type="none" w="med" len="med"/>
              <a:tailEnd type="none" w="med" len="med"/>
            </a:ln>
            <a:effectLst/>
          </p:spPr>
          <p:txBody>
            <a:bodyPr anchor="ctr"/>
            <a:lstStyle/>
            <a:p>
              <a:pPr marL="0" marR="0" lvl="0" indent="0" algn="ctr"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charset="0"/>
                <a:ea typeface="+mn-ea"/>
                <a:cs typeface="+mn-cs"/>
              </a:endParaRPr>
            </a:p>
          </p:txBody>
        </p:sp>
      </p:grpSp>
      <p:grpSp>
        <p:nvGrpSpPr>
          <p:cNvPr id="13" name="Group 12"/>
          <p:cNvGrpSpPr/>
          <p:nvPr/>
        </p:nvGrpSpPr>
        <p:grpSpPr>
          <a:xfrm>
            <a:off x="457200" y="1188330"/>
            <a:ext cx="3715200" cy="4413569"/>
            <a:chOff x="457200" y="1324800"/>
            <a:chExt cx="3715200" cy="4413399"/>
          </a:xfrm>
        </p:grpSpPr>
        <p:sp>
          <p:nvSpPr>
            <p:cNvPr id="14" name="Rectangle 13">
              <a:extLst>
                <a:ext uri="{FF2B5EF4-FFF2-40B4-BE49-F238E27FC236}">
                  <a16:creationId xmlns="" xmlns:a16="http://schemas.microsoft.com/office/drawing/2014/main" id="{3D3985E2-A620-2441-8B5F-70EFC3FF13CF}"/>
                </a:ext>
              </a:extLst>
            </p:cNvPr>
            <p:cNvSpPr/>
            <p:nvPr/>
          </p:nvSpPr>
          <p:spPr bwMode="auto">
            <a:xfrm>
              <a:off x="457200" y="1868216"/>
              <a:ext cx="3715200" cy="3752374"/>
            </a:xfrm>
            <a:prstGeom prst="rect">
              <a:avLst/>
            </a:prstGeom>
            <a:solidFill>
              <a:schemeClr val="accent1">
                <a:lumMod val="20000"/>
                <a:lumOff val="80000"/>
                <a:alpha val="20000"/>
              </a:schemeClr>
            </a:solidFill>
            <a:ln w="9525" cap="flat" cmpd="sng" algn="ctr">
              <a:noFill/>
              <a:prstDash val="solid"/>
              <a:round/>
              <a:headEnd type="none" w="med" len="med"/>
              <a:tailEnd type="none" w="med" len="med"/>
            </a:ln>
            <a:effectLst/>
          </p:spPr>
          <p:txBody>
            <a:bodyPr>
              <a:noAutofit/>
            </a:bodyPr>
            <a:lstStyle/>
            <a:p>
              <a:pPr marL="230400" marR="0" lvl="0" indent="-230400" algn="l" defTabSz="609570" rtl="0" eaLnBrk="1" fontAlgn="auto" latinLnBrk="0" hangingPunct="1">
                <a:lnSpc>
                  <a:spcPct val="100000"/>
                </a:lnSpc>
                <a:spcBef>
                  <a:spcPts val="600"/>
                </a:spcBef>
                <a:spcAft>
                  <a:spcPts val="0"/>
                </a:spcAft>
                <a:buClr>
                  <a:schemeClr val="accent1"/>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rPr>
                <a:t>Persons with hypertension, diabetes, </a:t>
              </a:r>
              <a:br>
                <a:rPr kumimoji="0" lang="en-US" sz="1400" b="0" i="0" u="none" strike="noStrike" kern="1200" cap="none" spc="0" normalizeH="0" baseline="0" noProof="0" dirty="0">
                  <a:ln>
                    <a:noFill/>
                  </a:ln>
                  <a:solidFill>
                    <a:srgbClr val="000000"/>
                  </a:solidFill>
                  <a:effectLst/>
                  <a:uLnTx/>
                  <a:uFillTx/>
                  <a:latin typeface="Arial"/>
                </a:rPr>
              </a:br>
              <a:r>
                <a:rPr kumimoji="0" lang="en-US" sz="1400" b="0" i="0" u="none" strike="noStrike" kern="1200" cap="none" spc="0" normalizeH="0" baseline="0" noProof="0" dirty="0">
                  <a:ln>
                    <a:noFill/>
                  </a:ln>
                  <a:solidFill>
                    <a:srgbClr val="000000"/>
                  </a:solidFill>
                  <a:effectLst/>
                  <a:uLnTx/>
                  <a:uFillTx/>
                  <a:latin typeface="Arial"/>
                </a:rPr>
                <a:t>or CVD should be screened for CKD</a:t>
              </a:r>
            </a:p>
            <a:p>
              <a:pPr marL="230400" marR="0" lvl="0" indent="-230400" algn="l" defTabSz="609570" rtl="0" eaLnBrk="1" fontAlgn="auto" latinLnBrk="0" hangingPunct="1">
                <a:lnSpc>
                  <a:spcPct val="100000"/>
                </a:lnSpc>
                <a:spcBef>
                  <a:spcPts val="600"/>
                </a:spcBef>
                <a:spcAft>
                  <a:spcPts val="0"/>
                </a:spcAft>
                <a:buClr>
                  <a:schemeClr val="accent1"/>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rPr>
                <a:t>CKD screening should also be implemented in other high-risk individuals and</a:t>
              </a:r>
              <a:r>
                <a:rPr kumimoji="0" lang="en-US" sz="1400" b="0" i="0" u="none" strike="noStrike" kern="1200" cap="none" spc="0" normalizeH="0" noProof="0" dirty="0">
                  <a:ln>
                    <a:noFill/>
                  </a:ln>
                  <a:solidFill>
                    <a:srgbClr val="000000"/>
                  </a:solidFill>
                  <a:effectLst/>
                  <a:uLnTx/>
                  <a:uFillTx/>
                  <a:latin typeface="Arial"/>
                </a:rPr>
                <a:t> populations based on comorbidities, environmental exposures, and genetic risk factors</a:t>
              </a:r>
            </a:p>
            <a:p>
              <a:pPr marL="230400" marR="0" lvl="0" indent="-230400" algn="l" defTabSz="609570" rtl="0" eaLnBrk="1" fontAlgn="auto" latinLnBrk="0" hangingPunct="1">
                <a:lnSpc>
                  <a:spcPct val="100000"/>
                </a:lnSpc>
                <a:spcBef>
                  <a:spcPts val="600"/>
                </a:spcBef>
                <a:spcAft>
                  <a:spcPts val="0"/>
                </a:spcAft>
                <a:buClr>
                  <a:schemeClr val="accent1"/>
                </a:buClr>
                <a:buSzTx/>
                <a:buFont typeface="Arial" panose="020B0604020202020204" pitchFamily="34" charset="0"/>
                <a:buChar char="•"/>
                <a:tabLst/>
                <a:defRPr/>
              </a:pPr>
              <a:r>
                <a:rPr lang="en-US" sz="1400" baseline="0" dirty="0">
                  <a:solidFill>
                    <a:srgbClr val="000000"/>
                  </a:solidFill>
                  <a:latin typeface="Arial"/>
                </a:rPr>
                <a:t>Initiation,</a:t>
              </a:r>
              <a:r>
                <a:rPr lang="en-US" sz="1400" dirty="0">
                  <a:solidFill>
                    <a:srgbClr val="000000"/>
                  </a:solidFill>
                  <a:latin typeface="Arial"/>
                </a:rPr>
                <a:t> frequency, and cessation </a:t>
              </a:r>
              <a:br>
                <a:rPr lang="en-US" sz="1400" dirty="0">
                  <a:solidFill>
                    <a:srgbClr val="000000"/>
                  </a:solidFill>
                  <a:latin typeface="Arial"/>
                </a:rPr>
              </a:br>
              <a:r>
                <a:rPr lang="en-US" sz="1400" dirty="0">
                  <a:solidFill>
                    <a:srgbClr val="000000"/>
                  </a:solidFill>
                  <a:latin typeface="Arial"/>
                </a:rPr>
                <a:t>of CKD screening should be individualized based on kidney and CV risk profiles and individual preference</a:t>
              </a:r>
              <a:endParaRPr kumimoji="0" lang="en-US" sz="1400" b="0" i="0" u="none" strike="noStrike" kern="1200" cap="none" spc="0" normalizeH="0" baseline="0" noProof="0" dirty="0">
                <a:ln>
                  <a:noFill/>
                </a:ln>
                <a:solidFill>
                  <a:srgbClr val="000000"/>
                </a:solidFill>
                <a:effectLst/>
                <a:uLnTx/>
                <a:uFillTx/>
                <a:latin typeface="Arial"/>
              </a:endParaRPr>
            </a:p>
            <a:p>
              <a:pPr marL="230400" marR="0" lvl="0" indent="-230400" algn="l" defTabSz="609570" rtl="0" eaLnBrk="1" fontAlgn="auto" latinLnBrk="0" hangingPunct="1">
                <a:lnSpc>
                  <a:spcPct val="100000"/>
                </a:lnSpc>
                <a:spcBef>
                  <a:spcPts val="600"/>
                </a:spcBef>
                <a:spcAft>
                  <a:spcPts val="0"/>
                </a:spcAft>
                <a:buClr>
                  <a:schemeClr val="accent1"/>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rPr>
                <a:t>Public health policies should include screening of these high-risk</a:t>
              </a:r>
              <a:r>
                <a:rPr kumimoji="0" lang="en-US" sz="1400" b="0" i="0" u="none" strike="noStrike" kern="1200" cap="none" spc="0" normalizeH="0" noProof="0" dirty="0">
                  <a:ln>
                    <a:noFill/>
                  </a:ln>
                  <a:solidFill>
                    <a:srgbClr val="000000"/>
                  </a:solidFill>
                  <a:effectLst/>
                  <a:uLnTx/>
                  <a:uFillTx/>
                  <a:latin typeface="Arial"/>
                </a:rPr>
                <a:t> populations</a:t>
              </a:r>
              <a:endParaRPr lang="en-US" sz="1400" dirty="0">
                <a:solidFill>
                  <a:srgbClr val="000000"/>
                </a:solidFill>
                <a:latin typeface="Arial"/>
              </a:endParaRPr>
            </a:p>
          </p:txBody>
        </p:sp>
        <p:sp>
          <p:nvSpPr>
            <p:cNvPr id="15" name="Rectangle 14">
              <a:extLst>
                <a:ext uri="{FF2B5EF4-FFF2-40B4-BE49-F238E27FC236}">
                  <a16:creationId xmlns="" xmlns:a16="http://schemas.microsoft.com/office/drawing/2014/main" id="{903FE298-D20D-AD4E-942C-0DB329D18846}"/>
                </a:ext>
              </a:extLst>
            </p:cNvPr>
            <p:cNvSpPr/>
            <p:nvPr/>
          </p:nvSpPr>
          <p:spPr bwMode="auto">
            <a:xfrm>
              <a:off x="457200" y="1324800"/>
              <a:ext cx="3715200" cy="541063"/>
            </a:xfrm>
            <a:prstGeom prst="rect">
              <a:avLst/>
            </a:prstGeom>
            <a:solidFill>
              <a:schemeClr val="accent1"/>
            </a:solidFill>
            <a:ln w="9525" cap="flat" cmpd="sng" algn="ctr">
              <a:noFill/>
              <a:prstDash val="solid"/>
              <a:round/>
              <a:headEnd type="none" w="med" len="med"/>
              <a:tailEnd type="none" w="med" len="med"/>
            </a:ln>
            <a:effectLst/>
          </p:spPr>
          <p:txBody>
            <a:bodyPr anchor="ctr"/>
            <a:lstStyle/>
            <a:p>
              <a:pPr marL="0" marR="0" lvl="0" indent="0" algn="ctr" defTabSz="60957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KDIGO</a:t>
              </a:r>
              <a:r>
                <a:rPr kumimoji="0" lang="en-US" sz="1800" b="1" i="0" u="none" strike="noStrike" kern="1200" cap="none" spc="0" normalizeH="0" baseline="30000" noProof="0" dirty="0">
                  <a:ln>
                    <a:noFill/>
                  </a:ln>
                  <a:solidFill>
                    <a:srgbClr val="FFFFFF"/>
                  </a:solidFill>
                  <a:effectLst/>
                  <a:uLnTx/>
                  <a:uFillTx/>
                  <a:latin typeface="Arial"/>
                  <a:ea typeface="+mn-ea"/>
                  <a:cs typeface="+mn-cs"/>
                </a:rPr>
                <a:t>1,2</a:t>
              </a:r>
            </a:p>
          </p:txBody>
        </p:sp>
        <p:sp>
          <p:nvSpPr>
            <p:cNvPr id="16" name="Rectangle 15">
              <a:extLst>
                <a:ext uri="{FF2B5EF4-FFF2-40B4-BE49-F238E27FC236}">
                  <a16:creationId xmlns="" xmlns:a16="http://schemas.microsoft.com/office/drawing/2014/main" id="{EDDB5408-B8F7-B243-9DE9-63B0548A07D0}"/>
                </a:ext>
              </a:extLst>
            </p:cNvPr>
            <p:cNvSpPr/>
            <p:nvPr/>
          </p:nvSpPr>
          <p:spPr bwMode="auto">
            <a:xfrm>
              <a:off x="457200" y="5606105"/>
              <a:ext cx="3715199" cy="132094"/>
            </a:xfrm>
            <a:prstGeom prst="rect">
              <a:avLst/>
            </a:prstGeom>
            <a:solidFill>
              <a:schemeClr val="accent1"/>
            </a:solidFill>
            <a:ln w="9525" cap="flat" cmpd="sng" algn="ctr">
              <a:noFill/>
              <a:prstDash val="solid"/>
              <a:round/>
              <a:headEnd type="none" w="med" len="med"/>
              <a:tailEnd type="none" w="med" len="med"/>
            </a:ln>
            <a:effectLst/>
          </p:spPr>
          <p:txBody>
            <a:bodyPr anchor="ctr"/>
            <a:lstStyle/>
            <a:p>
              <a:pPr marL="0" marR="0" lvl="0" indent="0" algn="ctr"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charset="0"/>
                <a:ea typeface="+mn-ea"/>
                <a:cs typeface="+mn-cs"/>
              </a:endParaRPr>
            </a:p>
          </p:txBody>
        </p:sp>
      </p:grpSp>
    </p:spTree>
    <p:extLst>
      <p:ext uri="{BB962C8B-B14F-4D97-AF65-F5344CB8AC3E}">
        <p14:creationId xmlns:p14="http://schemas.microsoft.com/office/powerpoint/2010/main" val="2536578087"/>
      </p:ext>
    </p:extLst>
  </p:cSld>
  <p:clrMapOvr>
    <a:masterClrMapping/>
  </p:clrMapOvr>
  <p:transition>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Management of CKD</a:t>
            </a:r>
          </a:p>
        </p:txBody>
      </p:sp>
      <p:sp>
        <p:nvSpPr>
          <p:cNvPr id="3" name="Text Placeholder 2"/>
          <p:cNvSpPr>
            <a:spLocks noGrp="1"/>
          </p:cNvSpPr>
          <p:nvPr>
            <p:ph type="body" idx="1"/>
          </p:nvPr>
        </p:nvSpPr>
        <p:spPr/>
        <p:txBody>
          <a:bodyPr/>
          <a:lstStyle/>
          <a:p>
            <a:endParaRPr lang="en-GB"/>
          </a:p>
        </p:txBody>
      </p:sp>
      <p:sp>
        <p:nvSpPr>
          <p:cNvPr id="4" name="Text Placeholder 3"/>
          <p:cNvSpPr>
            <a:spLocks noGrp="1"/>
          </p:cNvSpPr>
          <p:nvPr>
            <p:ph type="body" sz="quarter" idx="12"/>
          </p:nvPr>
        </p:nvSpPr>
        <p:spPr/>
        <p:txBody>
          <a:bodyPr/>
          <a:lstStyle/>
          <a:p>
            <a:r>
              <a:rPr lang="en-GB" dirty="0"/>
              <a:t>CKD = chronic kidney disease.</a:t>
            </a:r>
          </a:p>
        </p:txBody>
      </p:sp>
    </p:spTree>
    <p:extLst>
      <p:ext uri="{BB962C8B-B14F-4D97-AF65-F5344CB8AC3E}">
        <p14:creationId xmlns:p14="http://schemas.microsoft.com/office/powerpoint/2010/main" val="189723435"/>
      </p:ext>
    </p:extLst>
  </p:cSld>
  <p:clrMapOvr>
    <a:masterClrMapping/>
  </p:clrMapOvr>
  <p:transition>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ed19994ccec75bdbb40f172282ae6aa6dff499"/>
</p:tagLst>
</file>

<file path=ppt/tags/tag1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0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1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2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3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4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5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6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1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2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3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4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5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6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7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8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0.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1.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2.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3.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4.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5.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6.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7.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8.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ags/tag99.xml><?xml version="1.0" encoding="utf-8"?>
<p:tagLst xmlns:a="http://schemas.openxmlformats.org/drawingml/2006/main" xmlns:r="http://schemas.openxmlformats.org/officeDocument/2006/relationships" xmlns:p="http://schemas.openxmlformats.org/presentationml/2006/main">
  <p:tag name="BRANDIN_RULE_EXCEPTIONS" val="SHP_LIN"/>
</p:tagLst>
</file>

<file path=ppt/theme/theme1.xml><?xml version="1.0" encoding="utf-8"?>
<a:theme xmlns:a="http://schemas.openxmlformats.org/drawingml/2006/main" name="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4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5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2_Θέμα του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3_Θέμα του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6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7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8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9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I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1.xml><?xml version="1.0" encoding="utf-8"?>
<a:theme xmlns:a="http://schemas.openxmlformats.org/drawingml/2006/main" name="10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Office Them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Office Them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Θέμα του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3_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ustom 203">
    <a:dk1>
      <a:srgbClr val="000000"/>
    </a:dk1>
    <a:lt1>
      <a:srgbClr val="FFFFFF"/>
    </a:lt1>
    <a:dk2>
      <a:srgbClr val="830051"/>
    </a:dk2>
    <a:lt2>
      <a:srgbClr val="F0AB00"/>
    </a:lt2>
    <a:accent1>
      <a:srgbClr val="830051"/>
    </a:accent1>
    <a:accent2>
      <a:srgbClr val="003865"/>
    </a:accent2>
    <a:accent3>
      <a:srgbClr val="68D2DF"/>
    </a:accent3>
    <a:accent4>
      <a:srgbClr val="3C1053"/>
    </a:accent4>
    <a:accent5>
      <a:srgbClr val="C4D600"/>
    </a:accent5>
    <a:accent6>
      <a:srgbClr val="3F4444"/>
    </a:accent6>
    <a:hlink>
      <a:srgbClr val="003865"/>
    </a:hlink>
    <a:folHlink>
      <a:srgbClr val="9DA7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1ee89e71-04cd-405e-9ca3-99e020c1694d" ContentTypeId="0x0101"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DA7E3CE1B03934A99F2AA542AA450B3" ma:contentTypeVersion="8" ma:contentTypeDescription="Create a new document." ma:contentTypeScope="" ma:versionID="948fca3a09cc64e2ccba6af50ab62fb4">
  <xsd:schema xmlns:xsd="http://www.w3.org/2001/XMLSchema" xmlns:xs="http://www.w3.org/2001/XMLSchema" xmlns:p="http://schemas.microsoft.com/office/2006/metadata/properties" xmlns:ns2="44a56295-c29e-4898-8136-a54736c65b82" xmlns:ns3="24bbc15c-d133-4f84-b7c6-1ffab1e18206" xmlns:ns4="3082082d-6dbd-4636-a69c-7ccb0f0584e1" targetNamespace="http://schemas.microsoft.com/office/2006/metadata/properties" ma:root="true" ma:fieldsID="a52d3a662e4544029147f62e054774bd" ns2:_="" ns3:_="" ns4:_="">
    <xsd:import namespace="44a56295-c29e-4898-8136-a54736c65b82"/>
    <xsd:import namespace="24bbc15c-d133-4f84-b7c6-1ffab1e18206"/>
    <xsd:import namespace="3082082d-6dbd-4636-a69c-7ccb0f0584e1"/>
    <xsd:element name="properties">
      <xsd:complexType>
        <xsd:sequence>
          <xsd:element name="documentManagement">
            <xsd:complexType>
              <xsd:all>
                <xsd:element ref="ns2:Descriptions" minOccurs="0"/>
                <xsd:element ref="ns2:Keyword" minOccurs="0"/>
                <xsd:element ref="ns3:MediaServiceMetadata" minOccurs="0"/>
                <xsd:element ref="ns3:MediaServiceFastMetadata" minOccurs="0"/>
                <xsd:element ref="ns3:MediaServiceAutoKeyPoints" minOccurs="0"/>
                <xsd:element ref="ns3:MediaServiceKeyPoints" minOccurs="0"/>
                <xsd:element ref="ns4:SharedWithUsers" minOccurs="0"/>
                <xsd:element ref="ns4: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56295-c29e-4898-8136-a54736c65b82" elementFormDefault="qualified">
    <xsd:import namespace="http://schemas.microsoft.com/office/2006/documentManagement/types"/>
    <xsd:import namespace="http://schemas.microsoft.com/office/infopath/2007/PartnerControls"/>
    <xsd:element name="Descriptions" ma:index="8" nillable="true" ma:displayName="Descriptions" ma:description="Describe your document to make it appear at the top of search results" ma:internalName="Descriptions">
      <xsd:simpleType>
        <xsd:restriction base="dms:Note">
          <xsd:maxLength value="255"/>
        </xsd:restriction>
      </xsd:simpleType>
    </xsd:element>
    <xsd:element name="Keyword" ma:index="9" nillable="true" ma:displayName="Keyword" ma:description="Enter list of terms separated by semi-colon(;)" ma:internalName="Keyword">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4bbc15c-d133-4f84-b7c6-1ffab1e18206"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082082d-6dbd-4636-a69c-7ccb0f0584e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Keyword xmlns="44a56295-c29e-4898-8136-a54736c65b82" xsi:nil="true"/>
    <Descriptions xmlns="44a56295-c29e-4898-8136-a54736c65b82" xsi:nil="true"/>
    <SharedWithUsers xmlns="3082082d-6dbd-4636-a69c-7ccb0f0584e1">
      <UserInfo>
        <DisplayName>Barone, Salvatore</DisplayName>
        <AccountId>16</AccountId>
        <AccountType/>
      </UserInfo>
      <UserInfo>
        <DisplayName>Golias, Johanna</DisplayName>
        <AccountId>13</AccountId>
        <AccountType/>
      </UserInfo>
      <UserInfo>
        <DisplayName>Ballantyne, Maghan</DisplayName>
        <AccountId>14</AccountId>
        <AccountType/>
      </UserInfo>
    </SharedWithUsers>
  </documentManagement>
</p:properties>
</file>

<file path=customXml/itemProps1.xml><?xml version="1.0" encoding="utf-8"?>
<ds:datastoreItem xmlns:ds="http://schemas.openxmlformats.org/officeDocument/2006/customXml" ds:itemID="{EF5615AA-8C73-4863-B34E-ADCFA8053F73}">
  <ds:schemaRefs>
    <ds:schemaRef ds:uri="Microsoft.SharePoint.Taxonomy.ContentTypeSync"/>
  </ds:schemaRefs>
</ds:datastoreItem>
</file>

<file path=customXml/itemProps2.xml><?xml version="1.0" encoding="utf-8"?>
<ds:datastoreItem xmlns:ds="http://schemas.openxmlformats.org/officeDocument/2006/customXml" ds:itemID="{6CE9477D-D109-4BE0-B8FD-94756162FAF8}">
  <ds:schemaRefs>
    <ds:schemaRef ds:uri="http://schemas.microsoft.com/sharepoint/v3/contenttype/forms"/>
  </ds:schemaRefs>
</ds:datastoreItem>
</file>

<file path=customXml/itemProps3.xml><?xml version="1.0" encoding="utf-8"?>
<ds:datastoreItem xmlns:ds="http://schemas.openxmlformats.org/officeDocument/2006/customXml" ds:itemID="{19B1D0C7-042C-4178-A291-56D6541F4AE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4a56295-c29e-4898-8136-a54736c65b82"/>
    <ds:schemaRef ds:uri="24bbc15c-d133-4f84-b7c6-1ffab1e18206"/>
    <ds:schemaRef ds:uri="3082082d-6dbd-4636-a69c-7ccb0f0584e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8ABC911E-FB28-498F-9F79-CE3AD4331BA2}">
  <ds:schemaRefs>
    <ds:schemaRef ds:uri="http://schemas.openxmlformats.org/package/2006/metadata/core-properties"/>
    <ds:schemaRef ds:uri="24bbc15c-d133-4f84-b7c6-1ffab1e18206"/>
    <ds:schemaRef ds:uri="http://purl.org/dc/terms/"/>
    <ds:schemaRef ds:uri="http://schemas.microsoft.com/office/2006/documentManagement/types"/>
    <ds:schemaRef ds:uri="http://purl.org/dc/dcmitype/"/>
    <ds:schemaRef ds:uri="http://schemas.microsoft.com/office/2006/metadata/properties"/>
    <ds:schemaRef ds:uri="44a56295-c29e-4898-8136-a54736c65b82"/>
    <ds:schemaRef ds:uri="http://purl.org/dc/elements/1.1/"/>
    <ds:schemaRef ds:uri="http://schemas.microsoft.com/office/infopath/2007/PartnerControls"/>
    <ds:schemaRef ds:uri="3082082d-6dbd-4636-a69c-7ccb0f0584e1"/>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Office Theme</Template>
  <TotalTime>44752</TotalTime>
  <Words>37752</Words>
  <Application>Microsoft Office PowerPoint</Application>
  <PresentationFormat>Custom</PresentationFormat>
  <Paragraphs>8031</Paragraphs>
  <Slides>230</Slides>
  <Notes>204</Notes>
  <HiddenSlides>4</HiddenSlides>
  <MMClips>0</MMClips>
  <ScaleCrop>false</ScaleCrop>
  <HeadingPairs>
    <vt:vector size="4" baseType="variant">
      <vt:variant>
        <vt:lpstr>Theme</vt:lpstr>
      </vt:variant>
      <vt:variant>
        <vt:i4>22</vt:i4>
      </vt:variant>
      <vt:variant>
        <vt:lpstr>Slide Titles</vt:lpstr>
      </vt:variant>
      <vt:variant>
        <vt:i4>230</vt:i4>
      </vt:variant>
    </vt:vector>
  </HeadingPairs>
  <TitlesOfParts>
    <vt:vector size="252" baseType="lpstr">
      <vt:lpstr>MI No Product</vt:lpstr>
      <vt:lpstr>MI Product</vt:lpstr>
      <vt:lpstr>6_Office Theme</vt:lpstr>
      <vt:lpstr>Office Theme</vt:lpstr>
      <vt:lpstr>1_MI No Product</vt:lpstr>
      <vt:lpstr>1_Office Theme</vt:lpstr>
      <vt:lpstr>1_Θέμα του Office</vt:lpstr>
      <vt:lpstr>2_MI No Product</vt:lpstr>
      <vt:lpstr>3_MI No Product</vt:lpstr>
      <vt:lpstr>2_Office Theme</vt:lpstr>
      <vt:lpstr>4_MI No Product</vt:lpstr>
      <vt:lpstr>5_MI No Product</vt:lpstr>
      <vt:lpstr>3_Office Theme</vt:lpstr>
      <vt:lpstr>2_Θέμα του Office</vt:lpstr>
      <vt:lpstr>3_Θέμα του Office</vt:lpstr>
      <vt:lpstr>6_MI No Product</vt:lpstr>
      <vt:lpstr>7_MI No Product</vt:lpstr>
      <vt:lpstr>8_MI No Product</vt:lpstr>
      <vt:lpstr>9_MI No Product</vt:lpstr>
      <vt:lpstr>4_Office Theme</vt:lpstr>
      <vt:lpstr>10_MI No Product</vt:lpstr>
      <vt:lpstr>5_Office Theme</vt:lpstr>
      <vt:lpstr>PowerPoint Presentation</vt:lpstr>
      <vt:lpstr>PowerPoint Presentation</vt:lpstr>
      <vt:lpstr>PowerPoint Presentation</vt:lpstr>
      <vt:lpstr>Mortality burden of CKD has been rising  in the diabetic and in the non diabetic CKD population</vt:lpstr>
      <vt:lpstr>Epidemiology of CKD</vt:lpstr>
      <vt:lpstr>Rates of RRT and CKD mortality   are projected to rise substantially on a global scale </vt:lpstr>
      <vt:lpstr>Risk of CVD and CV mortality increase with progression of CKD</vt:lpstr>
      <vt:lpstr>PowerPoint Presentation</vt:lpstr>
      <vt:lpstr>CV risks and mortality are elevated,  regardless of CKD etiology</vt:lpstr>
      <vt:lpstr>Pathophysiological interactions  underlying cardiorenal disease</vt:lpstr>
      <vt:lpstr>CKD and HF are interconnected: CKD is associated with increased risk of HF and conversely HF is associated with risk of eGFR decline</vt:lpstr>
      <vt:lpstr>PowerPoint Presentation</vt:lpstr>
      <vt:lpstr>PowerPoint Presentation</vt:lpstr>
      <vt:lpstr>PowerPoint Presentation</vt:lpstr>
      <vt:lpstr>PowerPoint Presentation</vt:lpstr>
      <vt:lpstr>PowerPoint Presentation</vt:lpstr>
      <vt:lpstr>PowerPoint Presentation</vt:lpstr>
      <vt:lpstr>DAPA-CKD: Dapagliflozin in Patients With Chronic Kidney Disease1,2</vt:lpstr>
      <vt:lpstr>Primary Composite Outcome:  Sustained ≥50% eGFR decline, ESKD, renal or CV Death</vt:lpstr>
      <vt:lpstr>Primary Composite Outcome: (Sustained ≥50% eGFR decline, ESKD, renal or CV Death) Stable treatment benefit across subgroups</vt:lpstr>
      <vt:lpstr>Secondary Outcome: All-cause Mortality</vt:lpstr>
      <vt:lpstr>Main Causes of Death in DAPA-CKD</vt:lpstr>
      <vt:lpstr>Main Causes of Death in diabetic and non diabetic population of DAPA-CKD</vt:lpstr>
      <vt:lpstr>All-Cause Mortality in Patients Who Did  and Did Not Reach  Chronic Dialysis</vt:lpstr>
      <vt:lpstr>Dapagliflozin significantly prolonged survival in patients with CKD with and without T2DM</vt:lpstr>
      <vt:lpstr>Primary and Secondary Outcomes by Underlying Cause of Kidney Disease</vt:lpstr>
      <vt:lpstr>Secondary Outcomes According to CKD Stage</vt:lpstr>
      <vt:lpstr>Primary and Secondary Outcomes by Baseline CVD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2023 KDIGO CKD Guideline: SGLT2 Inhibitors in CKD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DELIVER: Dapagliflozin in Heart Failure with Mildly Reduced  and Preserved Ejection Fraction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mortality burden of CKD has been rising since 1990</vt:lpstr>
      <vt:lpstr>Furthermore, rates of KRT and mortality due to CKD are projected to rise substantially on a global scale </vt:lpstr>
      <vt:lpstr>Among those diagnosed with CKD stages 1–3, the percentage of patients aware of their CKD is low </vt:lpstr>
      <vt:lpstr>Death is more likely than progression to ESKD in patients with CKD</vt:lpstr>
      <vt:lpstr>Disease pathology and progression</vt:lpstr>
      <vt:lpstr>The causes of CKD are diverse, with diabetes and hypertension responsible for more than half of all cases</vt:lpstr>
      <vt:lpstr>PowerPoint Presentation</vt:lpstr>
      <vt:lpstr>Kidney hyperfiltration is a common feature and driver of disease progression across CKD etiologies </vt:lpstr>
      <vt:lpstr>Kidney hyperfiltration drives eGFR decline and increases the risk  of proteinuria</vt:lpstr>
      <vt:lpstr>Damage to the glomerular filtration barrier leads to development  of albuminuria1</vt:lpstr>
      <vt:lpstr>Declining eGFR is associated with an increased risk of progression to ESKD and mortality</vt:lpstr>
      <vt:lpstr>…which is also the case with albuminuria</vt:lpstr>
      <vt:lpstr>Proteinuria plays a crucial pathogenic role in the loss of kidney function  and also serves as a marker of kidney damage </vt:lpstr>
      <vt:lpstr>Nonetheless, multiple factors affect the progression of kidney disease1</vt:lpstr>
      <vt:lpstr>Diabetes is a strong risk factor for CKD </vt:lpstr>
      <vt:lpstr>Kidney complications occur early in T2D, highlighting the need for early management of kidney risk </vt:lpstr>
      <vt:lpstr>Nonetheless, the majority of CKD cases are nondiabetic</vt:lpstr>
      <vt:lpstr>Hypertensive/ischemic CKD manifests following dysfunction in large vessels</vt:lpstr>
      <vt:lpstr>Glomerulonephritis manifests following dysfunction in small vessels</vt:lpstr>
      <vt:lpstr>Glomerular NDKD develops from inflammatory responses caused by autoimmune disorders, systemic infection, malignancies, and obesity</vt:lpstr>
      <vt:lpstr>There is a close and specific association between cardiac and kidney physiology</vt:lpstr>
      <vt:lpstr>Risk of CVD and CV mortality increase with progression of CKD</vt:lpstr>
      <vt:lpstr>CKD and HF are interconnected: CKD is associated with increased risk of HF and conversely HF is associated with risk of eGFR decline</vt:lpstr>
      <vt:lpstr>Screening and monitoring CKD</vt:lpstr>
      <vt:lpstr>Signs and symptoms of CKD1,2</vt:lpstr>
      <vt:lpstr>CKD is associated with a variety of comorbidities, the prevalence  and severity of which increase with worsening CKD </vt:lpstr>
      <vt:lpstr>Urine albumin and estimated glomerular filtration rate are the two key markers for CKD</vt:lpstr>
      <vt:lpstr>However, eGFR measurements do not always lead to CKD diagnosis and UACR testing is underutilized1–3</vt:lpstr>
      <vt:lpstr>Assessment of kidney function and damage</vt:lpstr>
      <vt:lpstr>Categories of kidney function and damage</vt:lpstr>
      <vt:lpstr>Monitoring of CKD should increase as kidney function declines</vt:lpstr>
      <vt:lpstr>Guidelines recommend routine screening and intervention for CKD  in patients with cardiorenal–metabolic disease </vt:lpstr>
      <vt:lpstr>Management of CKD</vt:lpstr>
      <vt:lpstr>Effective treatment of CKD includes both direct and indirect approaches</vt:lpstr>
      <vt:lpstr>According to the 2012 KDIGO CKD guideline, there are certain lifestyle modifications that are recommended for those with CKD </vt:lpstr>
      <vt:lpstr>KDIGO guidelines recommend the use of ACE inhibitors / ARBs  in albuminuria patients irrespective of diabetes and BP status</vt:lpstr>
      <vt:lpstr>Guidelines accept combination of ACE inhibitors/ARBs with β blockers and Ca2+ channel blockers, but caution against aldosterone antagonist add-ons</vt:lpstr>
      <vt:lpstr>Summary</vt:lpstr>
      <vt:lpstr>Summary</vt:lpstr>
      <vt:lpstr>Dapagliflozin in Chronic Kidney Disease Table of Contents</vt:lpstr>
      <vt:lpstr>DAPA-CKD:  Study Design</vt:lpstr>
      <vt:lpstr>DAPA-CKD: Dapagliflozin in Patients With Chronic Kidney Disease1,2</vt:lpstr>
      <vt:lpstr>Countries Participating in DAPA-CKD1,2</vt:lpstr>
      <vt:lpstr>DAPA-CKD:  Baseline Characteristics</vt:lpstr>
      <vt:lpstr>Demographics and Baseline Characteristics</vt:lpstr>
      <vt:lpstr>Renal Characteristics</vt:lpstr>
      <vt:lpstr>Medical History and Baseline Medications</vt:lpstr>
      <vt:lpstr>Diabetes Status and Investigator-reported Cause of Kidney Disease at Baseline </vt:lpstr>
      <vt:lpstr>Etiology of CKD</vt:lpstr>
      <vt:lpstr>DAPA-CKD:  Primary Endpoint</vt:lpstr>
      <vt:lpstr>Primary Composite Outcome:  Sustained ≥50% eGFR Decline, ESKD, Renal or CV Deatha,1</vt:lpstr>
      <vt:lpstr>Primary Composite Outcome:  All Components Contributed to the Observed Treatment Effect1</vt:lpstr>
      <vt:lpstr>Primary Composite Outcome:  Treatment Benefit Consistent Across Prespecified Subgroups1</vt:lpstr>
      <vt:lpstr>Primary Composite Outcome:  Treatment Benefit Consistent Across Prespecified Subgroups1</vt:lpstr>
      <vt:lpstr>DAPA-CKD:  Secondary and Exploratory Endpoints</vt:lpstr>
      <vt:lpstr>Secondary Outcome: All-cause Mortality1,2</vt:lpstr>
      <vt:lpstr>Secondary Outcome – All-cause Mortality:  Treatment Benefit Consistent Across Prespecified Subgroups1</vt:lpstr>
      <vt:lpstr>Secondary Outcome – All-cause Mortality:  Treatment Benefit Consistent Across Prespecified Subgroups1</vt:lpstr>
      <vt:lpstr>Secondary Renal-Specific Composite Outcome:  Sustained ≥50% eGFR Decline, ESKD, or Renal Deatha,1</vt:lpstr>
      <vt:lpstr>Reductions in the Renal-Specific Outcome With Dapagliflozin Were Similar Across Different eGFR Thresholds</vt:lpstr>
      <vt:lpstr>Secondary Composite Outcome:  CV Death or Hospitalization for Heart Failure</vt:lpstr>
      <vt:lpstr> Statistical Significance Achieved for the Primary and All Secondary Outcomes1,2</vt:lpstr>
      <vt:lpstr>Change From Baseline in eGFR in the Overall Population1,2</vt:lpstr>
      <vt:lpstr>DAPA-CKD:  Safety</vt:lpstr>
      <vt:lpstr>Safety Outcomes1</vt:lpstr>
      <vt:lpstr>Cumulative Incidence of AKIa</vt:lpstr>
      <vt:lpstr>AKI by Baseline Subgroupsa</vt:lpstr>
      <vt:lpstr>DAPA-CKD Subgroup Analysis T2D Status </vt:lpstr>
      <vt:lpstr>Demographics and Baseline Characteristics by Diabetes Status at Baseline (All Randomized Patients)</vt:lpstr>
      <vt:lpstr>Renal Characteristics by Diabetes Status at Baseline (All Randomized Patients)</vt:lpstr>
      <vt:lpstr>Medical History and Baseline Medications by Diabetes Status at Baseline (All Randomized Patients)</vt:lpstr>
      <vt:lpstr>Primary and Secondary Outcomes by Diabetes Status</vt:lpstr>
      <vt:lpstr>Primary Outcome (Sustained ≥50% eGFR Decline, ESKD, Renal or CV Deatha) by Diabetes Status</vt:lpstr>
      <vt:lpstr>Secondary Renal-Specific Composite Outcome (Sustained ≥50% eGFR Decline, ESKD, or Renal Deatha) by Diabetes Status</vt:lpstr>
      <vt:lpstr>Secondary Outcome (All-Cause Mortality) by Diabetes Status</vt:lpstr>
      <vt:lpstr>Safety by Diabetes Status</vt:lpstr>
      <vt:lpstr>DAPA-CKD Subgroup Analysis Etiology</vt:lpstr>
      <vt:lpstr>Baseline Characteristics by Underlying Cause of Kidney Disease</vt:lpstr>
      <vt:lpstr>Primary and Secondary Outcomes by Underlying Cause of Kidney Disease</vt:lpstr>
      <vt:lpstr>Primary Outcome According to Underlying Cause of Kidney Disease</vt:lpstr>
      <vt:lpstr>Adverse Events by Kidney Disease Diagnosis at Baseline1</vt:lpstr>
      <vt:lpstr>DAPA-CKD Subgroup Analysis IgA Nephropathy</vt:lpstr>
      <vt:lpstr>Baseline Characteristics in Patients with IgA Nephropathy</vt:lpstr>
      <vt:lpstr>Further Exploring the Effect of Dapagliflozin by Causes Of Kidney Disease in DAPA-CKD – IgA Nephropathy </vt:lpstr>
      <vt:lpstr>Key Endpoints in Patients with IgA Nephropathy</vt:lpstr>
      <vt:lpstr>Outcomes in Patients with IgA Nephropathy Confirmed With a Biopsy </vt:lpstr>
      <vt:lpstr>Primary composite endpoint by pre-specified baseline eGFR and UACR subgroups in patients with IgA nephropathy </vt:lpstr>
      <vt:lpstr>Changes Over Time in eGFR Trajectory in Patients With IgA Nephropathy </vt:lpstr>
      <vt:lpstr>Changes Over Time in UACR in Patients With IgA Nephropathya </vt:lpstr>
      <vt:lpstr>Safety outcomes</vt:lpstr>
      <vt:lpstr>DAPA-CKD Subgroup Analysis FSGS</vt:lpstr>
      <vt:lpstr>Baseline Characteristics in the Biopsy-Confirmed FSGS Subgroup</vt:lpstr>
      <vt:lpstr>Outcomes in Patients With FSGS</vt:lpstr>
      <vt:lpstr>Safety Outcomes</vt:lpstr>
      <vt:lpstr>DAPA-CKD Subgroup Analysis Stage 4 CKD</vt:lpstr>
      <vt:lpstr>Primary Outcome According to CKD Stage</vt:lpstr>
      <vt:lpstr>Secondary Outcomes According to CKD Stage</vt:lpstr>
      <vt:lpstr>eGFR Decline Over the Study by Baseline CKD Stage</vt:lpstr>
      <vt:lpstr>Safety Outcomes According to CKD Stage</vt:lpstr>
      <vt:lpstr>DAPA-CKD Subgroup Analysis Baseline UACR</vt:lpstr>
      <vt:lpstr>Patient Characteristics by Baseline UACR</vt:lpstr>
      <vt:lpstr>Primary and Secondary Outcomes by Baseline UACR</vt:lpstr>
      <vt:lpstr>Primary Composite Outcomea in Patients With UACR ≤300 mg/g  and &gt;300 mg/g</vt:lpstr>
      <vt:lpstr>Primary Composite Outcomea Across Baseline UACR Levels in Patients With and Without T2D</vt:lpstr>
      <vt:lpstr>Dapagliflozin Consistently Slowed eGFR Decline and Reduced UACR in Patients Without T2D Who Had UACR &lt;300 mg/g</vt:lpstr>
      <vt:lpstr>Adverse Events by Baseline UACR</vt:lpstr>
      <vt:lpstr>DAPA-CKD Subgroup Analysis Baseline History of CVD  </vt:lpstr>
      <vt:lpstr>Baseline Characteristics by Baseline CVD History</vt:lpstr>
      <vt:lpstr>Baseline Medical History by Baseline CVD History</vt:lpstr>
      <vt:lpstr>Baseline Therapy by Baseline CVD History</vt:lpstr>
      <vt:lpstr>Outcomes by Baseline CVD</vt:lpstr>
      <vt:lpstr>Outcomes by Baseline CVD</vt:lpstr>
      <vt:lpstr>Primary and Secondary Outcomes by Baseline CVD</vt:lpstr>
      <vt:lpstr>Prespecified and Post Hoc Exploratory Outcomes by CV Disease</vt:lpstr>
      <vt:lpstr>Safety by Baseline CVD History</vt:lpstr>
      <vt:lpstr>DAPA-CKD Subgroup Analysis Causes of Mortality </vt:lpstr>
      <vt:lpstr>Main Causes of Death in DAPA-CKD</vt:lpstr>
      <vt:lpstr>Main Causes of Death in DAPA-CKD by T2D Status</vt:lpstr>
      <vt:lpstr>Effect of Dapagliflozin on CV Death and Non-CV Death</vt:lpstr>
      <vt:lpstr>All-Cause Mortality in Patients Who Did and Did Not Reach  Chronic Dialysis</vt:lpstr>
      <vt:lpstr>DAPA-CKD Effect on Anemia</vt:lpstr>
      <vt:lpstr>Effect of Dapagliflozin on Anemia</vt:lpstr>
      <vt:lpstr>DAPA-CKD:  Summary</vt:lpstr>
      <vt:lpstr>Summary</vt:lpstr>
      <vt:lpstr>DECLARE-TIMI 58:  Study Design and Baseline Renal Characteristics</vt:lpstr>
      <vt:lpstr>A Multinational, Randomized, Double-blind, Placebo-controlled,  Phase IIIb Cardiovascular Outcomes Trial</vt:lpstr>
      <vt:lpstr>Distribution of eGFR Categories Among the Overall Population </vt:lpstr>
      <vt:lpstr>Distribution of UACR Categories Among the Overall Population </vt:lpstr>
      <vt:lpstr>DECLARE-TIMI 58:  Outcomes by eGFR or UACR</vt:lpstr>
      <vt:lpstr>Benefit of Dapagliflozin on the Renal-specific Outcomea Was Consistent Regardless of Baseline eGFR or UACR</vt:lpstr>
      <vt:lpstr>Effect of Dapagliflozin on Additional Outcomes Was Generally  Consistent Regardless of Baseline eGFR or UACR</vt:lpstr>
      <vt:lpstr>DECLARE-TIMI 58:  Outcomes by KDIGO Risk Category</vt:lpstr>
      <vt:lpstr>Dapagliflozin Prevented Diabetic Kidney Disease in Patients With Low KDIGO Risk  </vt:lpstr>
      <vt:lpstr>DECLARE-TIMI 58:  Effect on eGFR</vt:lpstr>
      <vt:lpstr>Change in eGFR Over Time</vt:lpstr>
      <vt:lpstr>Acute and Chronic eGFR Slopes by Baseline UACR</vt:lpstr>
      <vt:lpstr>DECLARE-TIMI 58:  Effect on Albuminuria</vt:lpstr>
      <vt:lpstr>Effect of Dapagliflozin on UACR by Baseline UACR</vt:lpstr>
      <vt:lpstr>Improvement in UACR Category from Baseline</vt:lpstr>
      <vt:lpstr>Deterioration In UACR Category from Baseline</vt:lpstr>
      <vt:lpstr>DECLARE-TIMI 58:  Safety</vt:lpstr>
      <vt:lpstr>AEs of Special Interest and Other Safety Events </vt:lpstr>
      <vt:lpstr>Cardiorenal and Mortality Benefits of Dapagliflozin Extend to  Patients With CKD</vt:lpstr>
      <vt:lpstr>                                                     Περίληψη Χαρακτηριστικών Προϊόντος        4. ΚΛΙΝΙΚΕΣ ΠΛΗΡΟΦΟΡΙΕΣ  4.1 Θεραπευτικές ενδείξεις </vt:lpstr>
      <vt:lpstr>PowerPoint Presentation</vt:lpstr>
      <vt:lpstr>PowerPoint Presentation</vt:lpstr>
      <vt:lpstr>PowerPoint Presentation</vt:lpstr>
      <vt:lpstr>PowerPoint Presentation</vt:lpstr>
      <vt:lpstr>PowerPoint Presentation</vt:lpstr>
      <vt:lpstr>Epidemiology and burden of CKD </vt:lpstr>
      <vt:lpstr>PowerPoint Presentation</vt:lpstr>
      <vt:lpstr>PowerPoint Presentation</vt:lpstr>
      <vt:lpstr>Ketone hypothesis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DeLaurentis, Christine</dc:creator>
  <cp:lastModifiedBy>admin</cp:lastModifiedBy>
  <cp:revision>617</cp:revision>
  <dcterms:created xsi:type="dcterms:W3CDTF">2015-10-23T18:57:23Z</dcterms:created>
  <dcterms:modified xsi:type="dcterms:W3CDTF">2023-10-19T15:38:34Z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0x010100EDA7E3CE1B03934A99F2AA542AA450B3</vt:lpwstr>
  </property>
</Properties>
</file>